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5"/>
  </p:notesMasterIdLst>
  <p:handoutMasterIdLst>
    <p:handoutMasterId r:id="rId4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257" r:id="rId37"/>
    <p:sldId id="262" r:id="rId38"/>
    <p:sldId id="264" r:id="rId39"/>
    <p:sldId id="265" r:id="rId40"/>
    <p:sldId id="300" r:id="rId41"/>
    <p:sldId id="301"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2228" name="Θέση αριθμού διαφάνειας 3"/>
          <p:cNvSpPr>
            <a:spLocks noGrp="1"/>
          </p:cNvSpPr>
          <p:nvPr>
            <p:ph type="sldNum" sz="quarter" idx="5"/>
          </p:nvPr>
        </p:nvSpPr>
        <p:spPr/>
        <p:txBody>
          <a:bodyPr/>
          <a:lstStyle/>
          <a:p>
            <a:pPr>
              <a:defRPr/>
            </a:pPr>
            <a:fld id="{B100CF31-2119-40AE-A37D-99CD9AC0BEED}" type="slidenum">
              <a:rPr lang="el-GR">
                <a:solidFill>
                  <a:prstClr val="black"/>
                </a:solidFill>
              </a:rPr>
              <a:pPr>
                <a:defRPr/>
              </a:pPr>
              <a:t>19</a:t>
            </a:fld>
            <a:endParaRPr lang="el-G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3252" name="Θέση αριθμού διαφάνειας 3"/>
          <p:cNvSpPr>
            <a:spLocks noGrp="1"/>
          </p:cNvSpPr>
          <p:nvPr>
            <p:ph type="sldNum" sz="quarter" idx="5"/>
          </p:nvPr>
        </p:nvSpPr>
        <p:spPr/>
        <p:txBody>
          <a:bodyPr/>
          <a:lstStyle/>
          <a:p>
            <a:pPr>
              <a:defRPr/>
            </a:pPr>
            <a:fld id="{69C6317E-1DED-4A11-888E-CBE8EB48136B}" type="slidenum">
              <a:rPr lang="el-GR">
                <a:solidFill>
                  <a:prstClr val="black"/>
                </a:solidFill>
              </a:rPr>
              <a:pPr>
                <a:defRPr/>
              </a:pPr>
              <a:t>20</a:t>
            </a:fld>
            <a:endParaRPr lang="el-G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4276" name="Θέση αριθμού διαφάνειας 3"/>
          <p:cNvSpPr>
            <a:spLocks noGrp="1"/>
          </p:cNvSpPr>
          <p:nvPr>
            <p:ph type="sldNum" sz="quarter" idx="5"/>
          </p:nvPr>
        </p:nvSpPr>
        <p:spPr/>
        <p:txBody>
          <a:bodyPr/>
          <a:lstStyle/>
          <a:p>
            <a:pPr>
              <a:defRPr/>
            </a:pPr>
            <a:fld id="{DE894092-F202-4AF2-BCA7-8E5BCE277698}" type="slidenum">
              <a:rPr lang="el-GR">
                <a:solidFill>
                  <a:prstClr val="black"/>
                </a:solidFill>
              </a:rPr>
              <a:pPr>
                <a:defRPr/>
              </a:pPr>
              <a:t>21</a:t>
            </a:fld>
            <a:endParaRPr lang="el-G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300" name="Θέση αριθμού διαφάνειας 3"/>
          <p:cNvSpPr>
            <a:spLocks noGrp="1"/>
          </p:cNvSpPr>
          <p:nvPr>
            <p:ph type="sldNum" sz="quarter" idx="5"/>
          </p:nvPr>
        </p:nvSpPr>
        <p:spPr/>
        <p:txBody>
          <a:bodyPr/>
          <a:lstStyle/>
          <a:p>
            <a:pPr>
              <a:defRPr/>
            </a:pPr>
            <a:fld id="{224AD3DC-7FC4-40EA-8BD8-85F04AA703D6}" type="slidenum">
              <a:rPr lang="el-GR">
                <a:solidFill>
                  <a:prstClr val="black"/>
                </a:solidFill>
              </a:rPr>
              <a:pPr>
                <a:defRPr/>
              </a:pPr>
              <a:t>22</a:t>
            </a:fld>
            <a:endParaRPr lang="el-G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6324" name="Θέση αριθμού διαφάνειας 3"/>
          <p:cNvSpPr>
            <a:spLocks noGrp="1"/>
          </p:cNvSpPr>
          <p:nvPr>
            <p:ph type="sldNum" sz="quarter" idx="5"/>
          </p:nvPr>
        </p:nvSpPr>
        <p:spPr/>
        <p:txBody>
          <a:bodyPr/>
          <a:lstStyle/>
          <a:p>
            <a:pPr>
              <a:defRPr/>
            </a:pPr>
            <a:fld id="{1BD8099E-E30A-41FD-BE19-06387E78F715}" type="slidenum">
              <a:rPr lang="el-GR">
                <a:solidFill>
                  <a:prstClr val="black"/>
                </a:solidFill>
              </a:rPr>
              <a:pPr>
                <a:defRPr/>
              </a:pPr>
              <a:t>27</a:t>
            </a:fld>
            <a:endParaRPr lang="el-G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7348" name="Θέση αριθμού διαφάνειας 3"/>
          <p:cNvSpPr>
            <a:spLocks noGrp="1"/>
          </p:cNvSpPr>
          <p:nvPr>
            <p:ph type="sldNum" sz="quarter" idx="5"/>
          </p:nvPr>
        </p:nvSpPr>
        <p:spPr/>
        <p:txBody>
          <a:bodyPr/>
          <a:lstStyle/>
          <a:p>
            <a:pPr>
              <a:defRPr/>
            </a:pPr>
            <a:fld id="{D64E9606-05CC-4A7C-A0F4-A610F9380EB8}" type="slidenum">
              <a:rPr lang="el-GR">
                <a:solidFill>
                  <a:prstClr val="black"/>
                </a:solidFill>
              </a:rPr>
              <a:pPr>
                <a:defRPr/>
              </a:pPr>
              <a:t>28</a:t>
            </a:fld>
            <a:endParaRPr lang="el-G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1444" name="Θέση αριθμού διαφάνειας 3"/>
          <p:cNvSpPr>
            <a:spLocks noGrp="1"/>
          </p:cNvSpPr>
          <p:nvPr>
            <p:ph type="sldNum" sz="quarter" idx="5"/>
          </p:nvPr>
        </p:nvSpPr>
        <p:spPr/>
        <p:txBody>
          <a:bodyPr/>
          <a:lstStyle/>
          <a:p>
            <a:pPr>
              <a:defRPr/>
            </a:pPr>
            <a:fld id="{E42023C2-C55A-45C6-B456-5DC52AF39021}" type="slidenum">
              <a:rPr lang="el-GR">
                <a:solidFill>
                  <a:prstClr val="black"/>
                </a:solidFill>
              </a:rPr>
              <a:pPr>
                <a:defRPr/>
              </a:pPr>
              <a:t>31</a:t>
            </a:fld>
            <a:endParaRPr lang="el-G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4036" name="Θέση αριθμού διαφάνειας 3"/>
          <p:cNvSpPr>
            <a:spLocks noGrp="1"/>
          </p:cNvSpPr>
          <p:nvPr>
            <p:ph type="sldNum" sz="quarter" idx="5"/>
          </p:nvPr>
        </p:nvSpPr>
        <p:spPr/>
        <p:txBody>
          <a:bodyPr/>
          <a:lstStyle/>
          <a:p>
            <a:pPr>
              <a:defRPr/>
            </a:pPr>
            <a:fld id="{251BCF6F-0041-4F45-BFC0-6EA01CC1EF69}" type="slidenum">
              <a:rPr lang="el-GR">
                <a:solidFill>
                  <a:prstClr val="black"/>
                </a:solidFill>
              </a:rPr>
              <a:pPr>
                <a:defRPr/>
              </a:pPr>
              <a:t>2</a:t>
            </a:fld>
            <a:endParaRPr lang="el-GR">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5060" name="Θέση αριθμού διαφάνειας 3"/>
          <p:cNvSpPr>
            <a:spLocks noGrp="1"/>
          </p:cNvSpPr>
          <p:nvPr>
            <p:ph type="sldNum" sz="quarter" idx="5"/>
          </p:nvPr>
        </p:nvSpPr>
        <p:spPr/>
        <p:txBody>
          <a:bodyPr/>
          <a:lstStyle/>
          <a:p>
            <a:pPr>
              <a:defRPr/>
            </a:pPr>
            <a:fld id="{BDD33918-03B4-4D1D-8838-49FDBB099B7E}" type="slidenum">
              <a:rPr lang="el-GR">
                <a:solidFill>
                  <a:prstClr val="black"/>
                </a:solidFill>
              </a:rPr>
              <a:pPr>
                <a:defRPr/>
              </a:pPr>
              <a:t>3</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6084" name="Θέση αριθμού διαφάνειας 3"/>
          <p:cNvSpPr>
            <a:spLocks noGrp="1"/>
          </p:cNvSpPr>
          <p:nvPr>
            <p:ph type="sldNum" sz="quarter" idx="5"/>
          </p:nvPr>
        </p:nvSpPr>
        <p:spPr/>
        <p:txBody>
          <a:bodyPr/>
          <a:lstStyle/>
          <a:p>
            <a:pPr>
              <a:defRPr/>
            </a:pPr>
            <a:fld id="{982B0C76-F3F2-41B1-B64A-E711DF8A1E06}" type="slidenum">
              <a:rPr lang="el-GR">
                <a:solidFill>
                  <a:prstClr val="black"/>
                </a:solidFill>
              </a:rPr>
              <a:pPr>
                <a:defRPr/>
              </a:pPr>
              <a:t>5</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7108" name="Θέση αριθμού διαφάνειας 3"/>
          <p:cNvSpPr>
            <a:spLocks noGrp="1"/>
          </p:cNvSpPr>
          <p:nvPr>
            <p:ph type="sldNum" sz="quarter" idx="5"/>
          </p:nvPr>
        </p:nvSpPr>
        <p:spPr/>
        <p:txBody>
          <a:bodyPr/>
          <a:lstStyle/>
          <a:p>
            <a:pPr>
              <a:defRPr/>
            </a:pPr>
            <a:fld id="{B4CD4477-9312-4163-B106-5C8CC5806B94}" type="slidenum">
              <a:rPr lang="el-GR">
                <a:solidFill>
                  <a:prstClr val="black"/>
                </a:solidFill>
              </a:rPr>
              <a:pPr>
                <a:defRPr/>
              </a:pPr>
              <a:t>7</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8132" name="Θέση αριθμού διαφάνειας 3"/>
          <p:cNvSpPr>
            <a:spLocks noGrp="1"/>
          </p:cNvSpPr>
          <p:nvPr>
            <p:ph type="sldNum" sz="quarter" idx="5"/>
          </p:nvPr>
        </p:nvSpPr>
        <p:spPr/>
        <p:txBody>
          <a:bodyPr/>
          <a:lstStyle/>
          <a:p>
            <a:pPr>
              <a:defRPr/>
            </a:pPr>
            <a:fld id="{5DF9B023-88F9-46A6-9267-15447F36C654}" type="slidenum">
              <a:rPr lang="el-GR">
                <a:solidFill>
                  <a:prstClr val="black"/>
                </a:solidFill>
              </a:rPr>
              <a:pPr>
                <a:defRPr/>
              </a:pPr>
              <a:t>13</a:t>
            </a:fld>
            <a:endParaRPr lang="el-G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9156" name="Θέση αριθμού διαφάνειας 3"/>
          <p:cNvSpPr>
            <a:spLocks noGrp="1"/>
          </p:cNvSpPr>
          <p:nvPr>
            <p:ph type="sldNum" sz="quarter" idx="5"/>
          </p:nvPr>
        </p:nvSpPr>
        <p:spPr/>
        <p:txBody>
          <a:bodyPr/>
          <a:lstStyle/>
          <a:p>
            <a:pPr>
              <a:defRPr/>
            </a:pPr>
            <a:fld id="{90EDAA17-5ABE-4826-A27C-A04CD10A36BE}" type="slidenum">
              <a:rPr lang="el-GR">
                <a:solidFill>
                  <a:prstClr val="black"/>
                </a:solidFill>
              </a:rPr>
              <a:pPr>
                <a:defRPr/>
              </a:pPr>
              <a:t>14</a:t>
            </a:fld>
            <a:endParaRPr lang="el-G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0180" name="Θέση αριθμού διαφάνειας 3"/>
          <p:cNvSpPr>
            <a:spLocks noGrp="1"/>
          </p:cNvSpPr>
          <p:nvPr>
            <p:ph type="sldNum" sz="quarter" idx="5"/>
          </p:nvPr>
        </p:nvSpPr>
        <p:spPr/>
        <p:txBody>
          <a:bodyPr/>
          <a:lstStyle/>
          <a:p>
            <a:pPr>
              <a:defRPr/>
            </a:pPr>
            <a:fld id="{766939C2-792C-4512-91B9-D9655B380A47}" type="slidenum">
              <a:rPr lang="el-GR">
                <a:solidFill>
                  <a:prstClr val="black"/>
                </a:solidFill>
              </a:rPr>
              <a:pPr>
                <a:defRPr/>
              </a:pPr>
              <a:t>16</a:t>
            </a:fld>
            <a:endParaRPr lang="el-G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1204" name="Θέση αριθμού διαφάνειας 3"/>
          <p:cNvSpPr>
            <a:spLocks noGrp="1"/>
          </p:cNvSpPr>
          <p:nvPr>
            <p:ph type="sldNum" sz="quarter" idx="5"/>
          </p:nvPr>
        </p:nvSpPr>
        <p:spPr/>
        <p:txBody>
          <a:bodyPr/>
          <a:lstStyle/>
          <a:p>
            <a:pPr>
              <a:defRPr/>
            </a:pPr>
            <a:fld id="{FEABE9D7-7019-4CD9-91A0-8FC42CF531F3}" type="slidenum">
              <a:rPr lang="el-GR">
                <a:solidFill>
                  <a:prstClr val="black"/>
                </a:solidFill>
              </a:rPr>
              <a:pPr>
                <a:defRPr/>
              </a:pPr>
              <a:t>17</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56929D-9B18-44AE-9773-7508B1977D3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18204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2C4A1A"/>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67544" y="1484784"/>
            <a:ext cx="8229600" cy="4752528"/>
          </a:xfrm>
        </p:spPr>
        <p:txBody>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200"/>
            </a:lvl2pPr>
            <a:lvl3pPr marL="1143000" indent="-338138">
              <a:lnSpc>
                <a:spcPct val="110000"/>
              </a:lnSpc>
              <a:spcBef>
                <a:spcPts val="1200"/>
              </a:spcBef>
              <a:buFont typeface="Wingdings" panose="05000000000000000000" pitchFamily="2" charset="2"/>
              <a:buChar char="ü"/>
              <a:defRPr sz="20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5051417-4422-4DB6-9776-24ECC460B8FD}"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67212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6CAADC-B72D-457E-AEC9-E94243B75BE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09845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C5FD6B-8B24-4A27-BBA6-FFC37E228CA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4765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2E405AD-F9AE-42AE-A647-CAA6F647B34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102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2C4A1A"/>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lvl1pPr>
              <a:defRPr>
                <a:solidFill>
                  <a:srgbClr val="004A82"/>
                </a:solidFill>
              </a:defRPr>
            </a:lvl1pPr>
          </a:lstStyle>
          <a:p>
            <a:pPr>
              <a:defRPr/>
            </a:pPr>
            <a:endParaRPr lang="el-GR"/>
          </a:p>
        </p:txBody>
      </p:sp>
      <p:sp>
        <p:nvSpPr>
          <p:cNvPr id="4" name="Footer Placeholder 3"/>
          <p:cNvSpPr>
            <a:spLocks noGrp="1"/>
          </p:cNvSpPr>
          <p:nvPr>
            <p:ph type="ftr" sz="quarter" idx="11"/>
          </p:nvPr>
        </p:nvSpPr>
        <p:spPr/>
        <p:txBody>
          <a:bodyPr/>
          <a:lstStyle>
            <a:lvl1pPr>
              <a:defRPr>
                <a:solidFill>
                  <a:srgbClr val="004A82"/>
                </a:solidFill>
              </a:defRPr>
            </a:lvl1pPr>
          </a:lstStyle>
          <a:p>
            <a:pPr>
              <a:defRPr/>
            </a:pPr>
            <a:endParaRPr lang="el-GR"/>
          </a:p>
        </p:txBody>
      </p:sp>
      <p:sp>
        <p:nvSpPr>
          <p:cNvPr id="5" name="Slide Number Placeholder 4"/>
          <p:cNvSpPr>
            <a:spLocks noGrp="1"/>
          </p:cNvSpPr>
          <p:nvPr>
            <p:ph type="sldNum" sz="quarter" idx="12"/>
          </p:nvPr>
        </p:nvSpPr>
        <p:spPr/>
        <p:txBody>
          <a:bodyPr/>
          <a:lstStyle>
            <a:lvl1pPr>
              <a:defRPr>
                <a:solidFill>
                  <a:srgbClr val="004A82"/>
                </a:solidFill>
              </a:defRPr>
            </a:lvl1pPr>
          </a:lstStyle>
          <a:p>
            <a:pPr>
              <a:defRPr/>
            </a:pPr>
            <a:fld id="{900654AE-5EDA-4818-B827-F4B1983430E1}" type="slidenum">
              <a:rPr lang="el-GR"/>
              <a:pPr>
                <a:defRPr/>
              </a:pPr>
              <a:t>‹#›</a:t>
            </a:fld>
            <a:endParaRPr lang="el-GR"/>
          </a:p>
        </p:txBody>
      </p:sp>
    </p:spTree>
    <p:extLst>
      <p:ext uri="{BB962C8B-B14F-4D97-AF65-F5344CB8AC3E}">
        <p14:creationId xmlns:p14="http://schemas.microsoft.com/office/powerpoint/2010/main" val="3577262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AFFE72-D907-40BA-9A4D-07C334E4E4D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09712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80B1856-9993-4CC3-B263-8663A294151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1003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1A"/>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65C6C8-CCE8-4F40-ABBB-66AE5925A6C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94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811EC8-90EB-432A-8925-182CFA20081D}"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7545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C:\Users\alex\Desktop\wave-green-background-backgrounds-wallpapers-wave-green-background-slide.jpg"/>
          <p:cNvPicPr>
            <a:picLocks noChangeAspect="1" noChangeArrowheads="1"/>
          </p:cNvPicPr>
          <p:nvPr userDrawn="1"/>
        </p:nvPicPr>
        <p:blipFill>
          <a:blip r:embed="rId12"/>
          <a:srcRect/>
          <a:stretch>
            <a:fillRect/>
          </a:stretch>
        </p:blipFill>
        <p:spPr bwMode="auto">
          <a:xfrm>
            <a:off x="0" y="-3175"/>
            <a:ext cx="9144000" cy="6861175"/>
          </a:xfrm>
          <a:prstGeom prst="rect">
            <a:avLst/>
          </a:prstGeom>
          <a:gradFill>
            <a:gsLst>
              <a:gs pos="0">
                <a:schemeClr val="bg1"/>
              </a:gs>
              <a:gs pos="50000">
                <a:schemeClr val="bg1"/>
              </a:gs>
              <a:gs pos="100000">
                <a:schemeClr val="bg1"/>
              </a:gs>
            </a:gsLst>
            <a:lin ang="5400000" scaled="0"/>
          </a:gradFill>
        </p:spPr>
      </p:pic>
      <p:sp>
        <p:nvSpPr>
          <p:cNvPr id="7" name="Rectangle 6"/>
          <p:cNvSpPr/>
          <p:nvPr userDrawn="1"/>
        </p:nvSpPr>
        <p:spPr>
          <a:xfrm>
            <a:off x="467544" y="1484784"/>
            <a:ext cx="8208912" cy="5472608"/>
          </a:xfrm>
          <a:prstGeom prst="rect">
            <a:avLst/>
          </a:prstGeom>
          <a:gradFill>
            <a:gsLst>
              <a:gs pos="82000">
                <a:schemeClr val="bg1"/>
              </a:gs>
              <a:gs pos="9200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30" name="Title Placeholder 1"/>
          <p:cNvSpPr>
            <a:spLocks noGrp="1"/>
          </p:cNvSpPr>
          <p:nvPr>
            <p:ph type="title"/>
          </p:nvPr>
        </p:nvSpPr>
        <p:spPr bwMode="auto">
          <a:xfrm>
            <a:off x="468313" y="115888"/>
            <a:ext cx="822960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31" name="Text Placeholder 2"/>
          <p:cNvSpPr>
            <a:spLocks noGrp="1"/>
          </p:cNvSpPr>
          <p:nvPr>
            <p:ph type="body" idx="1"/>
          </p:nvPr>
        </p:nvSpPr>
        <p:spPr bwMode="auto">
          <a:xfrm>
            <a:off x="457200" y="1484313"/>
            <a:ext cx="82296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72470818-FFFC-4BD4-B2BC-4148995F8F0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578643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2C4A1A"/>
          </a:solidFill>
          <a:latin typeface="+mj-lt"/>
          <a:ea typeface="+mj-ea"/>
          <a:cs typeface="+mj-cs"/>
        </a:defRPr>
      </a:lvl1pPr>
      <a:lvl2pPr algn="ctr" rtl="0" eaLnBrk="0" fontAlgn="base" hangingPunct="0">
        <a:spcBef>
          <a:spcPct val="0"/>
        </a:spcBef>
        <a:spcAft>
          <a:spcPct val="0"/>
        </a:spcAft>
        <a:defRPr sz="4000" b="1">
          <a:solidFill>
            <a:srgbClr val="2C4A1A"/>
          </a:solidFill>
          <a:latin typeface="Calibri" pitchFamily="34" charset="0"/>
        </a:defRPr>
      </a:lvl2pPr>
      <a:lvl3pPr algn="ctr" rtl="0" eaLnBrk="0" fontAlgn="base" hangingPunct="0">
        <a:spcBef>
          <a:spcPct val="0"/>
        </a:spcBef>
        <a:spcAft>
          <a:spcPct val="0"/>
        </a:spcAft>
        <a:defRPr sz="4000" b="1">
          <a:solidFill>
            <a:srgbClr val="2C4A1A"/>
          </a:solidFill>
          <a:latin typeface="Calibri" pitchFamily="34" charset="0"/>
        </a:defRPr>
      </a:lvl3pPr>
      <a:lvl4pPr algn="ctr" rtl="0" eaLnBrk="0" fontAlgn="base" hangingPunct="0">
        <a:spcBef>
          <a:spcPct val="0"/>
        </a:spcBef>
        <a:spcAft>
          <a:spcPct val="0"/>
        </a:spcAft>
        <a:defRPr sz="4000" b="1">
          <a:solidFill>
            <a:srgbClr val="2C4A1A"/>
          </a:solidFill>
          <a:latin typeface="Calibri" pitchFamily="34" charset="0"/>
        </a:defRPr>
      </a:lvl4pPr>
      <a:lvl5pPr algn="ctr" rtl="0" eaLnBrk="0" fontAlgn="base" hangingPunct="0">
        <a:spcBef>
          <a:spcPct val="0"/>
        </a:spcBef>
        <a:spcAft>
          <a:spcPct val="0"/>
        </a:spcAft>
        <a:defRPr sz="4000" b="1">
          <a:solidFill>
            <a:srgbClr val="2C4A1A"/>
          </a:solidFill>
          <a:latin typeface="Calibri" pitchFamily="34" charset="0"/>
        </a:defRPr>
      </a:lvl5pPr>
      <a:lvl6pPr marL="457200" algn="ctr" rtl="0" fontAlgn="base">
        <a:spcBef>
          <a:spcPct val="0"/>
        </a:spcBef>
        <a:spcAft>
          <a:spcPct val="0"/>
        </a:spcAft>
        <a:defRPr sz="4000" b="1">
          <a:solidFill>
            <a:srgbClr val="2C4A1A"/>
          </a:solidFill>
          <a:latin typeface="Calibri" pitchFamily="34" charset="0"/>
        </a:defRPr>
      </a:lvl6pPr>
      <a:lvl7pPr marL="914400" algn="ctr" rtl="0" fontAlgn="base">
        <a:spcBef>
          <a:spcPct val="0"/>
        </a:spcBef>
        <a:spcAft>
          <a:spcPct val="0"/>
        </a:spcAft>
        <a:defRPr sz="4000" b="1">
          <a:solidFill>
            <a:srgbClr val="2C4A1A"/>
          </a:solidFill>
          <a:latin typeface="Calibri" pitchFamily="34" charset="0"/>
        </a:defRPr>
      </a:lvl7pPr>
      <a:lvl8pPr marL="1371600" algn="ctr" rtl="0" fontAlgn="base">
        <a:spcBef>
          <a:spcPct val="0"/>
        </a:spcBef>
        <a:spcAft>
          <a:spcPct val="0"/>
        </a:spcAft>
        <a:defRPr sz="4000" b="1">
          <a:solidFill>
            <a:srgbClr val="2C4A1A"/>
          </a:solidFill>
          <a:latin typeface="Calibri" pitchFamily="34" charset="0"/>
        </a:defRPr>
      </a:lvl8pPr>
      <a:lvl9pPr marL="1828800" algn="ctr" rtl="0" fontAlgn="base">
        <a:spcBef>
          <a:spcPct val="0"/>
        </a:spcBef>
        <a:spcAft>
          <a:spcPct val="0"/>
        </a:spcAft>
        <a:defRPr sz="4000" b="1">
          <a:solidFill>
            <a:srgbClr val="2C4A1A"/>
          </a:solidFill>
          <a:latin typeface="Calibri" pitchFamily="34" charset="0"/>
        </a:defRPr>
      </a:lvl9pPr>
    </p:titleStyle>
    <p:bodyStyle>
      <a:lvl1pPr marL="342900" indent="-342900" algn="l" rtl="0" eaLnBrk="0" fontAlgn="base" hangingPunct="0">
        <a:spcBef>
          <a:spcPct val="20000"/>
        </a:spcBef>
        <a:spcAft>
          <a:spcPct val="0"/>
        </a:spcAft>
        <a:buClr>
          <a:srgbClr val="2C4A1A"/>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C4A1A"/>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C4A1A"/>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creativecommons.org/licenses/by-nc/2.0/deed.en" TargetMode="External"/><Relationship Id="rId5" Type="http://schemas.openxmlformats.org/officeDocument/2006/relationships/hyperlink" Target="http://www.flickr.com/photos/rswatski/" TargetMode="External"/><Relationship Id="rId4" Type="http://schemas.openxmlformats.org/officeDocument/2006/relationships/hyperlink" Target="http://www.flickr.com/photos/rswatski/4848874529/in/photostrea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flickr.com/photos/rswatski/4849497030/in/photostream/" TargetMode="External"/><Relationship Id="rId3" Type="http://schemas.openxmlformats.org/officeDocument/2006/relationships/image" Target="../media/image15.jpe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creativecommons.org/licenses/by-nc/2.0/deed.en" TargetMode="External"/><Relationship Id="rId5" Type="http://schemas.openxmlformats.org/officeDocument/2006/relationships/hyperlink" Target="http://www.flickr.com/photos/rswatski/" TargetMode="External"/><Relationship Id="rId4" Type="http://schemas.openxmlformats.org/officeDocument/2006/relationships/hyperlink" Target="http://www.flickr.com/photos/rswatski/484887427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chestofbooks.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hestofbooks.com/health/anatomy/Human-Body-Construction/index.html" TargetMode="External"/><Relationship Id="rId5" Type="http://schemas.openxmlformats.org/officeDocument/2006/relationships/hyperlink" Target="http://chestofbooks.com/health/anatomy/Human-Body-Construction/The-Radiocarpal-Or-Wrist-Joint.html#.UoPSslBmh8E" TargetMode="Externa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reativecommons.org/licenses/by-sa/2.1/jp/deed.en" TargetMode="External"/><Relationship Id="rId5" Type="http://schemas.openxmlformats.org/officeDocument/2006/relationships/hyperlink" Target="http://commons.wikimedia.org/wiki/User:Was_a_bee" TargetMode="External"/><Relationship Id="rId4" Type="http://schemas.openxmlformats.org/officeDocument/2006/relationships/hyperlink" Target="http://en.wikipedia.org/wiki/File:Triangular_bone_(left_hand)_-_animation01.gi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Gray336.png"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Carpus.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Κινητοποίησης και Θεραπευτικοί Χειρισμοί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6</a:t>
            </a:r>
            <a:r>
              <a:rPr lang="el-GR" sz="2600" dirty="0" smtClean="0"/>
              <a:t>:</a:t>
            </a:r>
            <a:r>
              <a:rPr lang="en-US" sz="2600" dirty="0" smtClean="0"/>
              <a:t> </a:t>
            </a:r>
            <a:r>
              <a:rPr lang="el-GR" sz="2600" dirty="0"/>
              <a:t>Εξέταση επικουρικών κινήσεων και κινητοποίηση καρπού, αγκώνα και αντιβραχίου</a:t>
            </a:r>
            <a:endParaRPr lang="en-US" sz="2600" dirty="0" smtClean="0"/>
          </a:p>
          <a:p>
            <a:pPr>
              <a:spcBef>
                <a:spcPts val="0"/>
              </a:spcBef>
            </a:pPr>
            <a:r>
              <a:rPr lang="el-GR" sz="2200" dirty="0" err="1"/>
              <a:t>Παλίνα</a:t>
            </a:r>
            <a:r>
              <a:rPr lang="el-GR" sz="2200" dirty="0"/>
              <a:t> </a:t>
            </a:r>
            <a:r>
              <a:rPr lang="el-GR" sz="2200" dirty="0" err="1"/>
              <a:t>Καρακασίδου</a:t>
            </a:r>
            <a:r>
              <a:rPr lang="el-GR" sz="2200" dirty="0"/>
              <a:t> </a:t>
            </a:r>
            <a:r>
              <a:rPr lang="en-US" sz="2200" dirty="0"/>
              <a:t>PT, OMT, </a:t>
            </a:r>
            <a:r>
              <a:rPr lang="en-US" sz="2200" dirty="0" err="1"/>
              <a:t>MManipTher</a:t>
            </a:r>
            <a:r>
              <a:rPr lang="en-US" sz="2200" dirty="0"/>
              <a:t>, MSc, PhD</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Κερκιδοκαρπική</a:t>
            </a:r>
            <a:r>
              <a:rPr lang="el-GR" dirty="0"/>
              <a:t> άρθρωση</a:t>
            </a:r>
            <a:r>
              <a:rPr lang="en-US" dirty="0"/>
              <a:t> </a:t>
            </a:r>
            <a:r>
              <a:rPr lang="el-GR" sz="3000" b="0" dirty="0" smtClean="0"/>
              <a:t>3</a:t>
            </a:r>
            <a:r>
              <a:rPr lang="en-US" sz="3000" b="0" dirty="0" smtClean="0"/>
              <a:t>/</a:t>
            </a:r>
            <a:r>
              <a:rPr lang="el-GR" sz="3000" b="0" dirty="0"/>
              <a:t>4</a:t>
            </a:r>
            <a:endParaRPr lang="el-GR" dirty="0"/>
          </a:p>
        </p:txBody>
      </p:sp>
      <p:sp>
        <p:nvSpPr>
          <p:cNvPr id="13315" name="Θέση περιεχομένου 2"/>
          <p:cNvSpPr>
            <a:spLocks noGrp="1"/>
          </p:cNvSpPr>
          <p:nvPr>
            <p:ph idx="1"/>
          </p:nvPr>
        </p:nvSpPr>
        <p:spPr>
          <a:xfrm>
            <a:off x="539750" y="1619250"/>
            <a:ext cx="8229600" cy="4752975"/>
          </a:xfrm>
        </p:spPr>
        <p:txBody>
          <a:bodyPr/>
          <a:lstStyle/>
          <a:p>
            <a:pPr eaLnBrk="1" hangingPunct="1">
              <a:lnSpc>
                <a:spcPct val="120000"/>
              </a:lnSpc>
              <a:spcBef>
                <a:spcPts val="3000"/>
              </a:spcBef>
            </a:pPr>
            <a:r>
              <a:rPr lang="el-GR" altLang="el-GR" smtClean="0"/>
              <a:t>Περιβάλλεται από δυνατό, αλλά χαλαρό αρθρικό θύλακο, ο οποίος ενισχύεται από τους εξω-αρθρικούς και ενδο-αρθρικούς συνδέσμους οι οποίοι συμβάλλουν και στην σταθερότητα της μεσοκαρπικής άρθρωσης. </a:t>
            </a:r>
          </a:p>
          <a:p>
            <a:pPr eaLnBrk="1" hangingPunct="1">
              <a:lnSpc>
                <a:spcPct val="120000"/>
              </a:lnSpc>
              <a:spcBef>
                <a:spcPts val="3000"/>
              </a:spcBef>
            </a:pPr>
            <a:r>
              <a:rPr lang="el-GR" altLang="el-GR" smtClean="0"/>
              <a:t>Η ασυμβατότητα των αρθρικών επιφανειών και η χαλαρότητα του αρθρικού θυλάκου επιτρέπουν την κίνηση πρηνισμού/υπτιασμού του καρπού.</a:t>
            </a:r>
          </a:p>
          <a:p>
            <a:pPr eaLnBrk="1" hangingPunct="1">
              <a:lnSpc>
                <a:spcPct val="120000"/>
              </a:lnSpc>
            </a:pPr>
            <a:endParaRPr lang="el-GR" altLang="el-GR" smtClean="0"/>
          </a:p>
        </p:txBody>
      </p:sp>
      <p:sp>
        <p:nvSpPr>
          <p:cNvPr id="1331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AED7C44-5356-4C58-9480-6E6288983191}" type="slidenum">
              <a:rPr lang="el-GR" smtClean="0">
                <a:solidFill>
                  <a:prstClr val="black"/>
                </a:solidFill>
              </a:rPr>
              <a:pPr>
                <a:defRPr/>
              </a:pPr>
              <a:t>9</a:t>
            </a:fld>
            <a:endParaRPr lang="el-GR" smtClean="0">
              <a:solidFill>
                <a:prstClr val="black"/>
              </a:solidFill>
            </a:endParaRPr>
          </a:p>
        </p:txBody>
      </p:sp>
    </p:spTree>
    <p:extLst>
      <p:ext uri="{BB962C8B-B14F-4D97-AF65-F5344CB8AC3E}">
        <p14:creationId xmlns:p14="http://schemas.microsoft.com/office/powerpoint/2010/main" val="2258152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Κερκιδοκαρπική</a:t>
            </a:r>
            <a:r>
              <a:rPr lang="el-GR" dirty="0"/>
              <a:t> άρθρωση</a:t>
            </a:r>
            <a:r>
              <a:rPr lang="en-US" dirty="0"/>
              <a:t> </a:t>
            </a:r>
            <a:r>
              <a:rPr lang="el-GR" sz="3000" b="0" dirty="0" smtClean="0"/>
              <a:t>4</a:t>
            </a:r>
            <a:r>
              <a:rPr lang="en-US" sz="3000" b="0" dirty="0" smtClean="0"/>
              <a:t>/</a:t>
            </a:r>
            <a:r>
              <a:rPr lang="el-GR" sz="3000" b="0" dirty="0"/>
              <a:t>4</a:t>
            </a:r>
            <a:endParaRPr lang="el-GR" dirty="0"/>
          </a:p>
        </p:txBody>
      </p:sp>
      <p:sp>
        <p:nvSpPr>
          <p:cNvPr id="14339" name="Θέση περιεχομένου 2"/>
          <p:cNvSpPr>
            <a:spLocks noGrp="1"/>
          </p:cNvSpPr>
          <p:nvPr>
            <p:ph idx="1"/>
          </p:nvPr>
        </p:nvSpPr>
        <p:spPr>
          <a:xfrm>
            <a:off x="539750" y="1619250"/>
            <a:ext cx="8229600" cy="4752975"/>
          </a:xfrm>
        </p:spPr>
        <p:txBody>
          <a:bodyPr/>
          <a:lstStyle/>
          <a:p>
            <a:pPr eaLnBrk="1" hangingPunct="1">
              <a:lnSpc>
                <a:spcPct val="120000"/>
              </a:lnSpc>
            </a:pPr>
            <a:r>
              <a:rPr lang="el-GR" altLang="el-GR" smtClean="0"/>
              <a:t>Στα οστά του πρώτου στίχου δεν καταφύεται κανένας μυς, εκτός από τον ωλένιο καμπτήρα του καρπού, αλλά παρ’ όλο που ο μυς αυτός καταφύεται στο πισοειδές, το οστάριο αυτό απλά αρθρώνεται με το πολύγωνο με αποτέλεσμα η δύναμη του μυός να μη μεταφέρεται στο πυραμοειδές, αλλά στο αγκιστρωτό και στο 5⁰ μετακάρπιο, μέσω των συνδέσμων του πισοειδούς οστού.</a:t>
            </a:r>
          </a:p>
          <a:p>
            <a:pPr eaLnBrk="1" hangingPunct="1">
              <a:lnSpc>
                <a:spcPct val="120000"/>
              </a:lnSpc>
            </a:pPr>
            <a:endParaRPr lang="el-GR" altLang="el-GR" smtClean="0"/>
          </a:p>
        </p:txBody>
      </p:sp>
      <p:sp>
        <p:nvSpPr>
          <p:cNvPr id="1434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C81B14E-91B5-4B74-B5D9-95ECA00316AD}" type="slidenum">
              <a:rPr lang="el-GR" smtClean="0">
                <a:solidFill>
                  <a:prstClr val="black"/>
                </a:solidFill>
              </a:rPr>
              <a:pPr>
                <a:defRPr/>
              </a:pPr>
              <a:t>10</a:t>
            </a:fld>
            <a:endParaRPr lang="el-GR" smtClean="0">
              <a:solidFill>
                <a:prstClr val="black"/>
              </a:solidFill>
            </a:endParaRPr>
          </a:p>
        </p:txBody>
      </p:sp>
    </p:spTree>
    <p:extLst>
      <p:ext uri="{BB962C8B-B14F-4D97-AF65-F5344CB8AC3E}">
        <p14:creationId xmlns:p14="http://schemas.microsoft.com/office/powerpoint/2010/main" val="432111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Μεσοκαρπική</a:t>
            </a:r>
            <a:r>
              <a:rPr lang="el-GR" dirty="0"/>
              <a:t> </a:t>
            </a:r>
            <a:r>
              <a:rPr lang="el-GR" dirty="0" smtClean="0"/>
              <a:t>άρθρωση </a:t>
            </a:r>
            <a:r>
              <a:rPr lang="el-GR" sz="3000" b="0" dirty="0" smtClean="0"/>
              <a:t>1/2</a:t>
            </a:r>
            <a:endParaRPr lang="el-GR" sz="3000" b="0" dirty="0"/>
          </a:p>
        </p:txBody>
      </p:sp>
      <p:sp>
        <p:nvSpPr>
          <p:cNvPr id="3" name="Θέση περιεχομένου 2"/>
          <p:cNvSpPr>
            <a:spLocks noGrp="1"/>
          </p:cNvSpPr>
          <p:nvPr>
            <p:ph idx="1"/>
          </p:nvPr>
        </p:nvSpPr>
        <p:spPr>
          <a:xfrm>
            <a:off x="539750" y="1619250"/>
            <a:ext cx="8229600" cy="4752975"/>
          </a:xfrm>
        </p:spPr>
        <p:txBody>
          <a:bodyPr rtlCol="0">
            <a:normAutofit/>
          </a:bodyPr>
          <a:lstStyle/>
          <a:p>
            <a:pPr eaLnBrk="1" fontAlgn="auto" hangingPunct="1">
              <a:lnSpc>
                <a:spcPct val="120000"/>
              </a:lnSpc>
              <a:spcAft>
                <a:spcPts val="0"/>
              </a:spcAft>
              <a:buFont typeface="Arial" pitchFamily="34" charset="0"/>
              <a:buChar char="•"/>
              <a:defRPr/>
            </a:pPr>
            <a:r>
              <a:rPr lang="el-GR" dirty="0"/>
              <a:t>Είναι μία λειτουργική, παρά ανατομική </a:t>
            </a:r>
            <a:r>
              <a:rPr lang="el-GR" dirty="0" smtClean="0"/>
              <a:t>άρθρωση,</a:t>
            </a:r>
            <a:endParaRPr lang="el-GR" dirty="0"/>
          </a:p>
          <a:p>
            <a:pPr eaLnBrk="1" fontAlgn="auto" hangingPunct="1">
              <a:lnSpc>
                <a:spcPct val="120000"/>
              </a:lnSpc>
              <a:spcAft>
                <a:spcPts val="0"/>
              </a:spcAft>
              <a:buFont typeface="Arial" pitchFamily="34" charset="0"/>
              <a:buChar char="•"/>
              <a:defRPr/>
            </a:pPr>
            <a:r>
              <a:rPr lang="el-GR" dirty="0"/>
              <a:t>Δεν αποτελεί μία συνεχόμενη αδιάσπαστη αρθρική επιφάνεια, ούτε έχει δικό της αρθρικό </a:t>
            </a:r>
            <a:r>
              <a:rPr lang="el-GR" dirty="0" smtClean="0"/>
              <a:t>θύλακο,</a:t>
            </a:r>
            <a:endParaRPr lang="el-GR" dirty="0"/>
          </a:p>
          <a:p>
            <a:pPr eaLnBrk="1" fontAlgn="auto" hangingPunct="1">
              <a:lnSpc>
                <a:spcPct val="120000"/>
              </a:lnSpc>
              <a:spcAft>
                <a:spcPts val="0"/>
              </a:spcAft>
              <a:buFont typeface="Arial" pitchFamily="34" charset="0"/>
              <a:buChar char="•"/>
              <a:defRPr/>
            </a:pPr>
            <a:r>
              <a:rPr lang="el-GR" dirty="0"/>
              <a:t>Δεν υπάρχουν </a:t>
            </a:r>
            <a:r>
              <a:rPr lang="el-GR" dirty="0" err="1"/>
              <a:t>μεσόστεοι</a:t>
            </a:r>
            <a:r>
              <a:rPr lang="el-GR" dirty="0"/>
              <a:t> σύνδεσμοι που να συνδέουν ξεχωριστά τα οστά του α΄ και β΄ </a:t>
            </a:r>
            <a:r>
              <a:rPr lang="el-GR" dirty="0" smtClean="0"/>
              <a:t>στίχου,</a:t>
            </a:r>
            <a:endParaRPr lang="el-GR" dirty="0"/>
          </a:p>
          <a:p>
            <a:pPr eaLnBrk="1" fontAlgn="auto" hangingPunct="1">
              <a:lnSpc>
                <a:spcPct val="120000"/>
              </a:lnSpc>
              <a:spcAft>
                <a:spcPts val="0"/>
              </a:spcAft>
              <a:buFont typeface="Arial" pitchFamily="34" charset="0"/>
              <a:buChar char="•"/>
              <a:defRPr/>
            </a:pPr>
            <a:r>
              <a:rPr lang="el-GR" dirty="0"/>
              <a:t>Ανατομικά ξεχωρίζει από την </a:t>
            </a:r>
            <a:r>
              <a:rPr lang="el-GR" dirty="0" err="1"/>
              <a:t>κερκιδοκαρπική</a:t>
            </a:r>
            <a:r>
              <a:rPr lang="el-GR" dirty="0"/>
              <a:t> άρθρωση με την οποία έχει κοινό αρθρικό θύλακο και σε ορισμένες περιπτώσεις επικοινωνεί με κάποιες από τις </a:t>
            </a:r>
            <a:r>
              <a:rPr lang="el-GR" dirty="0" err="1"/>
              <a:t>καρπομετακάρπιες</a:t>
            </a:r>
            <a:r>
              <a:rPr lang="el-GR" dirty="0"/>
              <a:t> </a:t>
            </a:r>
            <a:r>
              <a:rPr lang="el-GR" dirty="0" smtClean="0"/>
              <a:t>αρθρώσεις.</a:t>
            </a:r>
            <a:endParaRPr lang="el-GR" dirty="0"/>
          </a:p>
        </p:txBody>
      </p:sp>
      <p:sp>
        <p:nvSpPr>
          <p:cNvPr id="1536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AD6ADB4-5B2E-4F85-B616-807C3374BBB8}" type="slidenum">
              <a:rPr lang="el-GR" smtClean="0">
                <a:solidFill>
                  <a:prstClr val="black"/>
                </a:solidFill>
              </a:rPr>
              <a:pPr>
                <a:defRPr/>
              </a:pPr>
              <a:t>11</a:t>
            </a:fld>
            <a:endParaRPr lang="el-GR" smtClean="0">
              <a:solidFill>
                <a:prstClr val="black"/>
              </a:solidFill>
            </a:endParaRPr>
          </a:p>
        </p:txBody>
      </p:sp>
    </p:spTree>
    <p:extLst>
      <p:ext uri="{BB962C8B-B14F-4D97-AF65-F5344CB8AC3E}">
        <p14:creationId xmlns:p14="http://schemas.microsoft.com/office/powerpoint/2010/main" val="1223500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Μεσοκαρπική</a:t>
            </a:r>
            <a:r>
              <a:rPr lang="el-GR" dirty="0"/>
              <a:t> άρθρωση </a:t>
            </a:r>
            <a:r>
              <a:rPr lang="el-GR" sz="3000" b="0" dirty="0" smtClean="0"/>
              <a:t>2/2</a:t>
            </a:r>
            <a:endParaRPr lang="el-GR" dirty="0"/>
          </a:p>
        </p:txBody>
      </p:sp>
      <p:sp>
        <p:nvSpPr>
          <p:cNvPr id="16387" name="Θέση περιεχομένου 2"/>
          <p:cNvSpPr>
            <a:spLocks noGrp="1"/>
          </p:cNvSpPr>
          <p:nvPr>
            <p:ph idx="1"/>
          </p:nvPr>
        </p:nvSpPr>
        <p:spPr>
          <a:xfrm>
            <a:off x="539750" y="1619250"/>
            <a:ext cx="8229600" cy="4752975"/>
          </a:xfrm>
        </p:spPr>
        <p:txBody>
          <a:bodyPr/>
          <a:lstStyle/>
          <a:p>
            <a:pPr eaLnBrk="1" hangingPunct="1">
              <a:lnSpc>
                <a:spcPct val="120000"/>
              </a:lnSpc>
              <a:spcBef>
                <a:spcPts val="1800"/>
              </a:spcBef>
            </a:pPr>
            <a:r>
              <a:rPr lang="el-GR" altLang="el-GR" dirty="0" smtClean="0"/>
              <a:t>Η αρθρική επιφάνεια της </a:t>
            </a:r>
            <a:r>
              <a:rPr lang="el-GR" altLang="el-GR" dirty="0" err="1" smtClean="0"/>
              <a:t>μεσοκαρπικής</a:t>
            </a:r>
            <a:r>
              <a:rPr lang="el-GR" altLang="el-GR" dirty="0" smtClean="0"/>
              <a:t> άρθρωσης είναι πολύπλοκη με σχήμα κοίλου – κυρτού στην ωλένια πλευρά και κυρτού – κοίλου στην </a:t>
            </a:r>
            <a:r>
              <a:rPr lang="el-GR" altLang="el-GR" dirty="0" err="1" smtClean="0"/>
              <a:t>κερκιδική</a:t>
            </a:r>
            <a:r>
              <a:rPr lang="el-GR" altLang="el-GR" dirty="0" smtClean="0"/>
              <a:t> πλευρά,</a:t>
            </a:r>
          </a:p>
          <a:p>
            <a:pPr eaLnBrk="1" hangingPunct="1">
              <a:lnSpc>
                <a:spcPct val="120000"/>
              </a:lnSpc>
              <a:spcBef>
                <a:spcPts val="1800"/>
              </a:spcBef>
            </a:pPr>
            <a:r>
              <a:rPr lang="el-GR" altLang="el-GR" dirty="0" smtClean="0"/>
              <a:t>Λειτουργικά, τα οστά του </a:t>
            </a:r>
            <a:r>
              <a:rPr lang="el-GR" altLang="el-GR" dirty="0" err="1" smtClean="0"/>
              <a:t>β΄</a:t>
            </a:r>
            <a:r>
              <a:rPr lang="el-GR" altLang="el-GR" dirty="0" smtClean="0"/>
              <a:t> στίχου μαζί με τα μετακάρπια συμπεριφέροντε σαν μία μονάδα,</a:t>
            </a:r>
          </a:p>
          <a:p>
            <a:pPr eaLnBrk="1" hangingPunct="1">
              <a:lnSpc>
                <a:spcPct val="120000"/>
              </a:lnSpc>
              <a:spcBef>
                <a:spcPts val="1800"/>
              </a:spcBef>
            </a:pPr>
            <a:r>
              <a:rPr lang="el-GR" altLang="el-GR" dirty="0" smtClean="0"/>
              <a:t>Το κεφαλωτό και το αγκιστρωτό συνδέονται πολύ σφικτά μεταξύ τους και επιτρέπουν πολύ μικρή ολίσθηση μεταξύ τους.</a:t>
            </a:r>
          </a:p>
        </p:txBody>
      </p:sp>
      <p:sp>
        <p:nvSpPr>
          <p:cNvPr id="1638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B05D768-E9B8-4B0E-A1C0-7E02AEB5E48C}" type="slidenum">
              <a:rPr lang="el-GR" smtClean="0">
                <a:solidFill>
                  <a:prstClr val="black"/>
                </a:solidFill>
              </a:rPr>
              <a:pPr>
                <a:defRPr/>
              </a:pPr>
              <a:t>12</a:t>
            </a:fld>
            <a:endParaRPr lang="el-GR" smtClean="0">
              <a:solidFill>
                <a:prstClr val="black"/>
              </a:solidFill>
            </a:endParaRPr>
          </a:p>
        </p:txBody>
      </p:sp>
    </p:spTree>
    <p:extLst>
      <p:ext uri="{BB962C8B-B14F-4D97-AF65-F5344CB8AC3E}">
        <p14:creationId xmlns:p14="http://schemas.microsoft.com/office/powerpoint/2010/main" val="4169681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Άρθρωση του </a:t>
            </a:r>
            <a:r>
              <a:rPr lang="el-GR" dirty="0" smtClean="0"/>
              <a:t>Καρπού </a:t>
            </a:r>
            <a:r>
              <a:rPr lang="el-GR" sz="3000" b="0" dirty="0" smtClean="0"/>
              <a:t>1/2</a:t>
            </a:r>
            <a:endParaRPr lang="el-GR" sz="3000" b="0" dirty="0"/>
          </a:p>
        </p:txBody>
      </p:sp>
      <p:sp>
        <p:nvSpPr>
          <p:cNvPr id="3" name="Θέση περιεχομένου 2"/>
          <p:cNvSpPr>
            <a:spLocks noGrp="1"/>
          </p:cNvSpPr>
          <p:nvPr>
            <p:ph idx="1"/>
          </p:nvPr>
        </p:nvSpPr>
        <p:spPr>
          <a:xfrm>
            <a:off x="539750" y="1619250"/>
            <a:ext cx="4392290" cy="4826000"/>
          </a:xfrm>
        </p:spPr>
        <p:txBody>
          <a:bodyPr rtlCol="0">
            <a:normAutofit/>
          </a:bodyPr>
          <a:lstStyle/>
          <a:p>
            <a:pPr eaLnBrk="1" fontAlgn="auto" hangingPunct="1">
              <a:spcAft>
                <a:spcPts val="0"/>
              </a:spcAft>
              <a:buFont typeface="Arial" pitchFamily="34" charset="0"/>
              <a:buChar char="•"/>
              <a:defRPr/>
            </a:pPr>
            <a:r>
              <a:rPr lang="el-GR" sz="2200" dirty="0"/>
              <a:t>Η ενεργητική έκταση  ξεκινά από τα οστά του </a:t>
            </a:r>
            <a:r>
              <a:rPr lang="el-GR" sz="2200" dirty="0" err="1"/>
              <a:t>β΄στίχου</a:t>
            </a:r>
            <a:r>
              <a:rPr lang="el-GR" sz="2200" dirty="0"/>
              <a:t> και τα </a:t>
            </a:r>
            <a:r>
              <a:rPr lang="el-GR" sz="2200" dirty="0" smtClean="0"/>
              <a:t>μετακάρπια,  </a:t>
            </a:r>
            <a:endParaRPr lang="el-GR" sz="2200" dirty="0"/>
          </a:p>
          <a:p>
            <a:pPr eaLnBrk="1" fontAlgn="auto" hangingPunct="1">
              <a:spcAft>
                <a:spcPts val="0"/>
              </a:spcAft>
              <a:buFont typeface="Arial" pitchFamily="34" charset="0"/>
              <a:buChar char="•"/>
              <a:defRPr/>
            </a:pPr>
            <a:r>
              <a:rPr lang="el-GR" sz="2200" dirty="0"/>
              <a:t>Το αγκιστρωτό, κεφαλωτό, έλασσον και μείζον πολύγωνα ολισθαίνουν πάνω σε σχετικά σταθερά οστά του </a:t>
            </a:r>
            <a:r>
              <a:rPr lang="el-GR" sz="2200" dirty="0" err="1"/>
              <a:t>α΄</a:t>
            </a:r>
            <a:r>
              <a:rPr lang="el-GR" sz="2200" dirty="0" err="1" smtClean="0"/>
              <a:t>στίχου</a:t>
            </a:r>
            <a:r>
              <a:rPr lang="el-GR" sz="2200" dirty="0" smtClean="0"/>
              <a:t>,</a:t>
            </a:r>
            <a:endParaRPr lang="el-GR" sz="2200" dirty="0"/>
          </a:p>
          <a:p>
            <a:pPr eaLnBrk="1" fontAlgn="auto" hangingPunct="1">
              <a:spcAft>
                <a:spcPts val="0"/>
              </a:spcAft>
              <a:buFont typeface="Arial" pitchFamily="34" charset="0"/>
              <a:buChar char="•"/>
              <a:defRPr/>
            </a:pPr>
            <a:r>
              <a:rPr lang="el-GR" sz="2200" dirty="0"/>
              <a:t>Στην μέση θέση οι σύνδεσμοι κλειδώνουν την </a:t>
            </a:r>
            <a:r>
              <a:rPr lang="el-GR" sz="2200" dirty="0" err="1"/>
              <a:t>σκαφοκεφαλωτή</a:t>
            </a:r>
            <a:r>
              <a:rPr lang="el-GR" sz="2200" dirty="0"/>
              <a:t> </a:t>
            </a:r>
            <a:r>
              <a:rPr lang="el-GR" sz="2200" dirty="0" smtClean="0"/>
              <a:t>άρθρωση. </a:t>
            </a:r>
            <a:endParaRPr lang="el-GR" sz="2200" dirty="0"/>
          </a:p>
        </p:txBody>
      </p:sp>
      <p:sp>
        <p:nvSpPr>
          <p:cNvPr id="1741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A1F8630-B45C-4654-8BA4-A2799FFF2573}" type="slidenum">
              <a:rPr lang="el-GR" smtClean="0">
                <a:solidFill>
                  <a:prstClr val="black"/>
                </a:solidFill>
              </a:rPr>
              <a:pPr>
                <a:defRPr/>
              </a:pPr>
              <a:t>13</a:t>
            </a:fld>
            <a:endParaRPr lang="el-GR" smtClean="0">
              <a:solidFill>
                <a:prstClr val="black"/>
              </a:solidFill>
            </a:endParaRPr>
          </a:p>
        </p:txBody>
      </p:sp>
      <p:grpSp>
        <p:nvGrpSpPr>
          <p:cNvPr id="17413" name="Ομάδα 4"/>
          <p:cNvGrpSpPr>
            <a:grpSpLocks/>
          </p:cNvGrpSpPr>
          <p:nvPr/>
        </p:nvGrpSpPr>
        <p:grpSpPr bwMode="auto">
          <a:xfrm>
            <a:off x="4799012" y="1601788"/>
            <a:ext cx="4021460" cy="4689475"/>
            <a:chOff x="4799346" y="1602006"/>
            <a:chExt cx="4021184" cy="4689039"/>
          </a:xfrm>
        </p:grpSpPr>
        <p:pic>
          <p:nvPicPr>
            <p:cNvPr id="17414" name="Picture 4" descr="C:\Users\alex\Desktop\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346" y="1909783"/>
              <a:ext cx="1929667"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C:\Users\alex\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878334"/>
              <a:ext cx="2466808" cy="93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 descr="C:\Users\alex\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83185">
              <a:off x="5495610" y="2949259"/>
              <a:ext cx="2466808" cy="93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666118" y="1602006"/>
              <a:ext cx="1938204" cy="615893"/>
            </a:xfrm>
            <a:prstGeom prst="rect">
              <a:avLst/>
            </a:prstGeom>
            <a:noFill/>
          </p:spPr>
          <p:txBody>
            <a:bodyPr>
              <a:spAutoFit/>
            </a:bodyPr>
            <a:lstStyle/>
            <a:p>
              <a:pPr algn="r">
                <a:defRPr/>
              </a:pPr>
              <a:r>
                <a:rPr lang="el-GR" sz="1700" dirty="0">
                  <a:solidFill>
                    <a:prstClr val="black"/>
                  </a:solidFill>
                  <a:latin typeface="Calibri"/>
                  <a:cs typeface="Arial" charset="0"/>
                </a:rPr>
                <a:t>Σκαφοειδές πάνω στην κερκίδα</a:t>
              </a:r>
            </a:p>
          </p:txBody>
        </p:sp>
        <p:sp>
          <p:nvSpPr>
            <p:cNvPr id="12" name="TextBox 11"/>
            <p:cNvSpPr txBox="1"/>
            <p:nvPr/>
          </p:nvSpPr>
          <p:spPr>
            <a:xfrm>
              <a:off x="6882325" y="3357047"/>
              <a:ext cx="1938205" cy="615893"/>
            </a:xfrm>
            <a:prstGeom prst="rect">
              <a:avLst/>
            </a:prstGeom>
            <a:noFill/>
          </p:spPr>
          <p:txBody>
            <a:bodyPr>
              <a:spAutoFit/>
            </a:bodyPr>
            <a:lstStyle/>
            <a:p>
              <a:pPr algn="r">
                <a:defRPr/>
              </a:pPr>
              <a:r>
                <a:rPr lang="el-GR" sz="1700" dirty="0">
                  <a:solidFill>
                    <a:prstClr val="black"/>
                  </a:solidFill>
                  <a:latin typeface="Calibri"/>
                  <a:cs typeface="Arial" charset="0"/>
                </a:rPr>
                <a:t>Σκαφοειδές πάνω στο μηνοειδές</a:t>
              </a:r>
            </a:p>
          </p:txBody>
        </p:sp>
        <p:sp>
          <p:nvSpPr>
            <p:cNvPr id="13" name="TextBox 12"/>
            <p:cNvSpPr txBox="1"/>
            <p:nvPr/>
          </p:nvSpPr>
          <p:spPr>
            <a:xfrm>
              <a:off x="6891527" y="4705279"/>
              <a:ext cx="1784227" cy="614306"/>
            </a:xfrm>
            <a:prstGeom prst="rect">
              <a:avLst/>
            </a:prstGeom>
            <a:noFill/>
          </p:spPr>
          <p:txBody>
            <a:bodyPr>
              <a:spAutoFit/>
            </a:bodyPr>
            <a:lstStyle/>
            <a:p>
              <a:pPr algn="r">
                <a:defRPr/>
              </a:pPr>
              <a:r>
                <a:rPr lang="el-GR" sz="1700" dirty="0">
                  <a:solidFill>
                    <a:prstClr val="black"/>
                  </a:solidFill>
                  <a:latin typeface="Calibri"/>
                  <a:cs typeface="Arial" charset="0"/>
                </a:rPr>
                <a:t>Κεφαλωτό πάνω στο σκαφοειδές</a:t>
              </a:r>
            </a:p>
          </p:txBody>
        </p:sp>
        <p:pic>
          <p:nvPicPr>
            <p:cNvPr id="17420" name="Picture 6" descr="C:\Users\alex\Deskto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1054">
              <a:off x="4862433" y="4118489"/>
              <a:ext cx="2370931" cy="217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rved Right Arrow 7"/>
            <p:cNvSpPr/>
            <p:nvPr/>
          </p:nvSpPr>
          <p:spPr>
            <a:xfrm rot="12376809">
              <a:off x="7685223" y="4554481"/>
              <a:ext cx="360337" cy="1531795"/>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sp>
          <p:nvSpPr>
            <p:cNvPr id="17" name="Curved Right Arrow 16"/>
            <p:cNvSpPr/>
            <p:nvPr/>
          </p:nvSpPr>
          <p:spPr>
            <a:xfrm rot="9951932">
              <a:off x="7816976" y="2519496"/>
              <a:ext cx="360338" cy="1531795"/>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sp>
          <p:nvSpPr>
            <p:cNvPr id="18" name="Curved Right Arrow 17"/>
            <p:cNvSpPr/>
            <p:nvPr/>
          </p:nvSpPr>
          <p:spPr>
            <a:xfrm rot="7233349">
              <a:off x="6753427" y="1565484"/>
              <a:ext cx="293661" cy="1055615"/>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grpSp>
    </p:spTree>
    <p:extLst>
      <p:ext uri="{BB962C8B-B14F-4D97-AF65-F5344CB8AC3E}">
        <p14:creationId xmlns:p14="http://schemas.microsoft.com/office/powerpoint/2010/main" val="1816438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Άρθρωση του Καρπού </a:t>
            </a:r>
            <a:br>
              <a:rPr lang="el-GR" dirty="0"/>
            </a:br>
            <a:r>
              <a:rPr lang="el-GR" sz="3000" b="0" dirty="0" err="1" smtClean="0"/>
              <a:t>Οστεοκινηματική</a:t>
            </a:r>
            <a:endParaRPr lang="el-GR" sz="3000" b="0" dirty="0"/>
          </a:p>
        </p:txBody>
      </p:sp>
      <p:sp>
        <p:nvSpPr>
          <p:cNvPr id="3" name="Θέση περιεχομένου 2"/>
          <p:cNvSpPr>
            <a:spLocks noGrp="1"/>
          </p:cNvSpPr>
          <p:nvPr>
            <p:ph idx="1"/>
          </p:nvPr>
        </p:nvSpPr>
        <p:spPr>
          <a:xfrm>
            <a:off x="539750" y="1619250"/>
            <a:ext cx="4608513" cy="5041900"/>
          </a:xfrm>
        </p:spPr>
        <p:txBody>
          <a:bodyPr rtlCol="0">
            <a:normAutofit/>
          </a:bodyPr>
          <a:lstStyle/>
          <a:p>
            <a:pPr eaLnBrk="1" fontAlgn="auto" hangingPunct="1">
              <a:spcAft>
                <a:spcPts val="0"/>
              </a:spcAft>
              <a:buFont typeface="Arial" pitchFamily="34" charset="0"/>
              <a:buChar char="•"/>
              <a:defRPr/>
            </a:pPr>
            <a:r>
              <a:rPr lang="el-GR" sz="2200" dirty="0"/>
              <a:t>Οι </a:t>
            </a:r>
            <a:r>
              <a:rPr lang="el-GR" sz="2200" dirty="0" err="1"/>
              <a:t>εκτείνοντες</a:t>
            </a:r>
            <a:r>
              <a:rPr lang="el-GR" sz="2200" dirty="0"/>
              <a:t> μύες κινούν το σκαφοειδές μαζί με τα οστά του </a:t>
            </a:r>
            <a:r>
              <a:rPr lang="el-GR" sz="2200" dirty="0" err="1"/>
              <a:t>β΄στίχου</a:t>
            </a:r>
            <a:r>
              <a:rPr lang="el-GR" sz="2200" dirty="0"/>
              <a:t> πάνω στο σχετικά σταθερό μηνοειδές και </a:t>
            </a:r>
            <a:r>
              <a:rPr lang="el-GR" sz="2200" dirty="0" smtClean="0"/>
              <a:t>πυραμοειδές,</a:t>
            </a:r>
            <a:endParaRPr lang="el-GR" sz="2200" dirty="0"/>
          </a:p>
          <a:p>
            <a:pPr eaLnBrk="1" fontAlgn="auto" hangingPunct="1">
              <a:spcAft>
                <a:spcPts val="0"/>
              </a:spcAft>
              <a:buFont typeface="Arial" pitchFamily="34" charset="0"/>
              <a:buChar char="•"/>
              <a:defRPr/>
            </a:pPr>
            <a:r>
              <a:rPr lang="el-GR" sz="2200" dirty="0"/>
              <a:t>Στις 45°  ο </a:t>
            </a:r>
            <a:r>
              <a:rPr lang="el-GR" sz="2200" dirty="0" err="1"/>
              <a:t>σκαφομηνοειδής</a:t>
            </a:r>
            <a:r>
              <a:rPr lang="el-GR" sz="2200" dirty="0"/>
              <a:t> σύνδεσμος κλειδώνει το σκαφοειδές πάνω στο </a:t>
            </a:r>
            <a:r>
              <a:rPr lang="el-GR" sz="2200" dirty="0" smtClean="0"/>
              <a:t>μηνοειδές,</a:t>
            </a:r>
            <a:endParaRPr lang="el-GR" sz="2200" dirty="0"/>
          </a:p>
          <a:p>
            <a:pPr eaLnBrk="1" fontAlgn="auto" hangingPunct="1">
              <a:spcAft>
                <a:spcPts val="0"/>
              </a:spcAft>
              <a:buFont typeface="Arial" pitchFamily="34" charset="0"/>
              <a:buChar char="•"/>
              <a:defRPr/>
            </a:pPr>
            <a:r>
              <a:rPr lang="el-GR" sz="2200" dirty="0"/>
              <a:t>Η έκταση ολοκληρώνεται με την κίνηση στην </a:t>
            </a:r>
            <a:r>
              <a:rPr lang="el-GR" sz="2200" dirty="0" err="1"/>
              <a:t>κερκιδοκαρπική</a:t>
            </a:r>
            <a:r>
              <a:rPr lang="el-GR" sz="2200" dirty="0"/>
              <a:t> </a:t>
            </a:r>
            <a:r>
              <a:rPr lang="el-GR" sz="2200" dirty="0" smtClean="0"/>
              <a:t>άρθρωση.</a:t>
            </a:r>
            <a:endParaRPr lang="el-GR" sz="2200" dirty="0"/>
          </a:p>
        </p:txBody>
      </p:sp>
      <p:sp>
        <p:nvSpPr>
          <p:cNvPr id="6" name="Ορθογώνιο 5"/>
          <p:cNvSpPr/>
          <p:nvPr/>
        </p:nvSpPr>
        <p:spPr>
          <a:xfrm>
            <a:off x="2484438" y="6169025"/>
            <a:ext cx="2576512" cy="369888"/>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Levangie</a:t>
            </a:r>
            <a:r>
              <a:rPr lang="en-US" dirty="0">
                <a:solidFill>
                  <a:prstClr val="black"/>
                </a:solidFill>
                <a:latin typeface="Calibri"/>
                <a:cs typeface="Arial" charset="0"/>
              </a:rPr>
              <a:t> &amp; </a:t>
            </a:r>
            <a:r>
              <a:rPr lang="en-US" dirty="0" err="1">
                <a:solidFill>
                  <a:prstClr val="black"/>
                </a:solidFill>
                <a:latin typeface="Calibri"/>
                <a:cs typeface="Arial" charset="0"/>
              </a:rPr>
              <a:t>Nordin</a:t>
            </a:r>
            <a:r>
              <a:rPr lang="en-US" dirty="0">
                <a:solidFill>
                  <a:prstClr val="black"/>
                </a:solidFill>
                <a:latin typeface="Calibri"/>
                <a:cs typeface="Arial" charset="0"/>
              </a:rPr>
              <a:t> 2001)</a:t>
            </a:r>
          </a:p>
        </p:txBody>
      </p:sp>
      <p:sp>
        <p:nvSpPr>
          <p:cNvPr id="1843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1C9D80E-E2F7-4D19-B92B-889339A2BC9E}" type="slidenum">
              <a:rPr lang="el-GR" smtClean="0">
                <a:solidFill>
                  <a:prstClr val="black"/>
                </a:solidFill>
              </a:rPr>
              <a:pPr>
                <a:defRPr/>
              </a:pPr>
              <a:t>14</a:t>
            </a:fld>
            <a:endParaRPr lang="el-GR" smtClean="0">
              <a:solidFill>
                <a:prstClr val="black"/>
              </a:solidFill>
            </a:endParaRPr>
          </a:p>
        </p:txBody>
      </p:sp>
      <p:grpSp>
        <p:nvGrpSpPr>
          <p:cNvPr id="18438" name="Ομάδα 4"/>
          <p:cNvGrpSpPr>
            <a:grpSpLocks/>
          </p:cNvGrpSpPr>
          <p:nvPr/>
        </p:nvGrpSpPr>
        <p:grpSpPr bwMode="auto">
          <a:xfrm>
            <a:off x="4799013" y="1601788"/>
            <a:ext cx="4021459" cy="4689475"/>
            <a:chOff x="4799346" y="1602006"/>
            <a:chExt cx="4021183" cy="4689039"/>
          </a:xfrm>
        </p:grpSpPr>
        <p:pic>
          <p:nvPicPr>
            <p:cNvPr id="18439" name="Picture 4" descr="C:\Users\alex\Desktop\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346" y="1909783"/>
              <a:ext cx="1929667"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C:\Users\alex\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878334"/>
              <a:ext cx="2466808" cy="93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descr="C:\Users\alex\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83185">
              <a:off x="5495610" y="2949259"/>
              <a:ext cx="2466808" cy="93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666118" y="1602006"/>
              <a:ext cx="1938204" cy="615893"/>
            </a:xfrm>
            <a:prstGeom prst="rect">
              <a:avLst/>
            </a:prstGeom>
            <a:noFill/>
          </p:spPr>
          <p:txBody>
            <a:bodyPr>
              <a:spAutoFit/>
            </a:bodyPr>
            <a:lstStyle/>
            <a:p>
              <a:pPr algn="r">
                <a:defRPr/>
              </a:pPr>
              <a:r>
                <a:rPr lang="el-GR" sz="1700" dirty="0">
                  <a:solidFill>
                    <a:prstClr val="black"/>
                  </a:solidFill>
                  <a:latin typeface="Calibri"/>
                  <a:cs typeface="Arial" charset="0"/>
                </a:rPr>
                <a:t>Σκαφοειδές πάνω στην κερκίδα</a:t>
              </a:r>
            </a:p>
          </p:txBody>
        </p:sp>
        <p:sp>
          <p:nvSpPr>
            <p:cNvPr id="11" name="TextBox 10"/>
            <p:cNvSpPr txBox="1"/>
            <p:nvPr/>
          </p:nvSpPr>
          <p:spPr>
            <a:xfrm>
              <a:off x="6882324" y="3262442"/>
              <a:ext cx="1938205" cy="615893"/>
            </a:xfrm>
            <a:prstGeom prst="rect">
              <a:avLst/>
            </a:prstGeom>
            <a:noFill/>
          </p:spPr>
          <p:txBody>
            <a:bodyPr>
              <a:spAutoFit/>
            </a:bodyPr>
            <a:lstStyle/>
            <a:p>
              <a:pPr algn="r">
                <a:defRPr/>
              </a:pPr>
              <a:r>
                <a:rPr lang="el-GR" sz="1700" dirty="0">
                  <a:solidFill>
                    <a:prstClr val="black"/>
                  </a:solidFill>
                  <a:latin typeface="Calibri"/>
                  <a:cs typeface="Arial" charset="0"/>
                </a:rPr>
                <a:t>Σκαφοειδές πάνω στο μηνοειδές</a:t>
              </a:r>
            </a:p>
          </p:txBody>
        </p:sp>
        <p:sp>
          <p:nvSpPr>
            <p:cNvPr id="12" name="TextBox 11"/>
            <p:cNvSpPr txBox="1"/>
            <p:nvPr/>
          </p:nvSpPr>
          <p:spPr>
            <a:xfrm>
              <a:off x="6891527" y="4705279"/>
              <a:ext cx="1784227" cy="614306"/>
            </a:xfrm>
            <a:prstGeom prst="rect">
              <a:avLst/>
            </a:prstGeom>
            <a:noFill/>
          </p:spPr>
          <p:txBody>
            <a:bodyPr>
              <a:spAutoFit/>
            </a:bodyPr>
            <a:lstStyle/>
            <a:p>
              <a:pPr algn="r">
                <a:defRPr/>
              </a:pPr>
              <a:r>
                <a:rPr lang="el-GR" sz="1700" dirty="0">
                  <a:solidFill>
                    <a:prstClr val="black"/>
                  </a:solidFill>
                  <a:latin typeface="Calibri"/>
                  <a:cs typeface="Arial" charset="0"/>
                </a:rPr>
                <a:t>Κεφαλωτό πάνω στο σκαφοειδές</a:t>
              </a:r>
            </a:p>
          </p:txBody>
        </p:sp>
        <p:pic>
          <p:nvPicPr>
            <p:cNvPr id="18445" name="Picture 6" descr="C:\Users\alex\Deskto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1054">
              <a:off x="4862433" y="4118489"/>
              <a:ext cx="2370931" cy="217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rved Right Arrow 13"/>
            <p:cNvSpPr/>
            <p:nvPr/>
          </p:nvSpPr>
          <p:spPr>
            <a:xfrm rot="12376809">
              <a:off x="7685223" y="4554481"/>
              <a:ext cx="360337" cy="1531795"/>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sp>
          <p:nvSpPr>
            <p:cNvPr id="15" name="Curved Right Arrow 14"/>
            <p:cNvSpPr/>
            <p:nvPr/>
          </p:nvSpPr>
          <p:spPr>
            <a:xfrm rot="9951932">
              <a:off x="7816976" y="2519496"/>
              <a:ext cx="360338" cy="1531795"/>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sp>
          <p:nvSpPr>
            <p:cNvPr id="16" name="Curved Right Arrow 15"/>
            <p:cNvSpPr/>
            <p:nvPr/>
          </p:nvSpPr>
          <p:spPr>
            <a:xfrm rot="7233349">
              <a:off x="6753427" y="1565484"/>
              <a:ext cx="293661" cy="1055615"/>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grpSp>
    </p:spTree>
    <p:extLst>
      <p:ext uri="{BB962C8B-B14F-4D97-AF65-F5344CB8AC3E}">
        <p14:creationId xmlns:p14="http://schemas.microsoft.com/office/powerpoint/2010/main" val="3412004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Άρθρωση του Καρπού </a:t>
            </a:r>
            <a:r>
              <a:rPr lang="el-GR" sz="3000" b="0" dirty="0" smtClean="0"/>
              <a:t>2/2</a:t>
            </a:r>
            <a:endParaRPr lang="el-GR" sz="3600" b="0" dirty="0"/>
          </a:p>
        </p:txBody>
      </p:sp>
      <p:sp>
        <p:nvSpPr>
          <p:cNvPr id="3" name="Θέση περιεχομένου 2"/>
          <p:cNvSpPr>
            <a:spLocks noGrp="1"/>
          </p:cNvSpPr>
          <p:nvPr>
            <p:ph idx="1"/>
          </p:nvPr>
        </p:nvSpPr>
        <p:spPr>
          <a:xfrm>
            <a:off x="539750" y="1619250"/>
            <a:ext cx="8229600" cy="4752975"/>
          </a:xfrm>
        </p:spPr>
        <p:txBody>
          <a:bodyPr rtlCol="0">
            <a:normAutofit/>
          </a:bodyPr>
          <a:lstStyle/>
          <a:p>
            <a:pPr eaLnBrk="1" fontAlgn="auto" hangingPunct="1">
              <a:spcAft>
                <a:spcPts val="0"/>
              </a:spcAft>
              <a:buFont typeface="Arial" pitchFamily="34" charset="0"/>
              <a:buChar char="•"/>
              <a:defRPr/>
            </a:pPr>
            <a:r>
              <a:rPr lang="el-GR" dirty="0"/>
              <a:t>Στις κινήσεις κάμψης-έκτασης, τα οστά του καρπού δεν συμβάλλουν εξ’ ίσου στην τροχιά της </a:t>
            </a:r>
            <a:r>
              <a:rPr lang="el-GR" dirty="0" smtClean="0"/>
              <a:t>κίνησης,</a:t>
            </a:r>
            <a:endParaRPr lang="el-GR" dirty="0"/>
          </a:p>
          <a:p>
            <a:pPr eaLnBrk="1" fontAlgn="auto" hangingPunct="1">
              <a:spcAft>
                <a:spcPts val="0"/>
              </a:spcAft>
              <a:buFont typeface="Arial" pitchFamily="34" charset="0"/>
              <a:buChar char="•"/>
              <a:defRPr/>
            </a:pPr>
            <a:r>
              <a:rPr lang="el-GR" dirty="0"/>
              <a:t>Το κάθε οστάριο εκτελεί την δική του μοναδική </a:t>
            </a:r>
            <a:r>
              <a:rPr lang="el-GR" dirty="0" smtClean="0"/>
              <a:t>τροχιά,</a:t>
            </a:r>
            <a:endParaRPr lang="el-GR" dirty="0"/>
          </a:p>
          <a:p>
            <a:pPr eaLnBrk="1" fontAlgn="auto" hangingPunct="1">
              <a:spcAft>
                <a:spcPts val="0"/>
              </a:spcAft>
              <a:buFont typeface="Arial" pitchFamily="34" charset="0"/>
              <a:buChar char="•"/>
              <a:defRPr/>
            </a:pPr>
            <a:r>
              <a:rPr lang="el-GR" dirty="0"/>
              <a:t>Το κεφαλωτό ακολουθεί την κίνηση του 3ου μετακαρπίου και συμβάλλει στην κίνηση κατά 100</a:t>
            </a:r>
            <a:r>
              <a:rPr lang="el-GR" dirty="0" smtClean="0"/>
              <a:t>%,</a:t>
            </a:r>
            <a:endParaRPr lang="el-GR" dirty="0"/>
          </a:p>
          <a:p>
            <a:pPr eaLnBrk="1" fontAlgn="auto" hangingPunct="1">
              <a:spcAft>
                <a:spcPts val="0"/>
              </a:spcAft>
              <a:buFont typeface="Arial" pitchFamily="34" charset="0"/>
              <a:buChar char="•"/>
              <a:defRPr/>
            </a:pPr>
            <a:r>
              <a:rPr lang="el-GR" dirty="0"/>
              <a:t>Το μηνοειδές συμβάλλει στην τροχιά της κίνησης κατά 50</a:t>
            </a:r>
            <a:r>
              <a:rPr lang="el-GR" dirty="0" smtClean="0"/>
              <a:t>%,</a:t>
            </a:r>
            <a:endParaRPr lang="el-GR" dirty="0"/>
          </a:p>
          <a:p>
            <a:pPr eaLnBrk="1" fontAlgn="auto" hangingPunct="1">
              <a:spcAft>
                <a:spcPts val="0"/>
              </a:spcAft>
              <a:buFont typeface="Arial" pitchFamily="34" charset="0"/>
              <a:buChar char="•"/>
              <a:defRPr/>
            </a:pPr>
            <a:r>
              <a:rPr lang="el-GR" dirty="0"/>
              <a:t>Το πυραμοειδές συμβάλλει στην κίνηση κατά 68</a:t>
            </a:r>
            <a:r>
              <a:rPr lang="el-GR" dirty="0" smtClean="0"/>
              <a:t>%,</a:t>
            </a:r>
            <a:endParaRPr lang="el-GR" dirty="0"/>
          </a:p>
          <a:p>
            <a:pPr eaLnBrk="1" fontAlgn="auto" hangingPunct="1">
              <a:spcAft>
                <a:spcPts val="0"/>
              </a:spcAft>
              <a:buFont typeface="Arial" pitchFamily="34" charset="0"/>
              <a:buChar char="•"/>
              <a:defRPr/>
            </a:pPr>
            <a:r>
              <a:rPr lang="el-GR" dirty="0"/>
              <a:t>Το σκαφοειδές συμβάλλει στην κίνηση κατά 90</a:t>
            </a:r>
            <a:r>
              <a:rPr lang="el-GR" dirty="0" smtClean="0"/>
              <a:t>%.</a:t>
            </a:r>
            <a:endParaRPr lang="el-GR" dirty="0"/>
          </a:p>
        </p:txBody>
      </p:sp>
      <p:sp>
        <p:nvSpPr>
          <p:cNvPr id="5" name="Ορθογώνιο 4"/>
          <p:cNvSpPr/>
          <p:nvPr/>
        </p:nvSpPr>
        <p:spPr>
          <a:xfrm>
            <a:off x="6300788" y="5848350"/>
            <a:ext cx="2016125" cy="369888"/>
          </a:xfrm>
          <a:prstGeom prst="rect">
            <a:avLst/>
          </a:prstGeom>
        </p:spPr>
        <p:txBody>
          <a:bodyPr wrap="none">
            <a:spAutoFit/>
          </a:bodyPr>
          <a:lstStyle/>
          <a:p>
            <a:pPr>
              <a:defRPr/>
            </a:pPr>
            <a:r>
              <a:rPr lang="en-US" dirty="0">
                <a:solidFill>
                  <a:prstClr val="black"/>
                </a:solidFill>
                <a:latin typeface="Calibri"/>
                <a:cs typeface="Arial" charset="0"/>
              </a:rPr>
              <a:t>(Werner et al 1991)</a:t>
            </a:r>
          </a:p>
        </p:txBody>
      </p:sp>
      <p:sp>
        <p:nvSpPr>
          <p:cNvPr id="1946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85CAB65-3531-4E2A-A83D-F6A5AD758EE0}" type="slidenum">
              <a:rPr lang="el-GR" smtClean="0">
                <a:solidFill>
                  <a:prstClr val="black"/>
                </a:solidFill>
              </a:rPr>
              <a:pPr>
                <a:defRPr/>
              </a:pPr>
              <a:t>15</a:t>
            </a:fld>
            <a:endParaRPr lang="el-GR" smtClean="0">
              <a:solidFill>
                <a:prstClr val="black"/>
              </a:solidFill>
            </a:endParaRPr>
          </a:p>
        </p:txBody>
      </p:sp>
    </p:spTree>
    <p:extLst>
      <p:ext uri="{BB962C8B-B14F-4D97-AF65-F5344CB8AC3E}">
        <p14:creationId xmlns:p14="http://schemas.microsoft.com/office/powerpoint/2010/main" val="1657547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Κατεύθυνση αρθρικών επιφανειών στο μετωπιαίο και οβελιαίο επίπεδο</a:t>
            </a:r>
          </a:p>
        </p:txBody>
      </p:sp>
      <p:sp>
        <p:nvSpPr>
          <p:cNvPr id="20483" name="Θέση περιεχομένου 2"/>
          <p:cNvSpPr>
            <a:spLocks noGrp="1"/>
          </p:cNvSpPr>
          <p:nvPr>
            <p:ph idx="1"/>
          </p:nvPr>
        </p:nvSpPr>
        <p:spPr>
          <a:xfrm>
            <a:off x="539750" y="1646957"/>
            <a:ext cx="5327650" cy="4878387"/>
          </a:xfrm>
        </p:spPr>
        <p:txBody>
          <a:bodyPr/>
          <a:lstStyle/>
          <a:p>
            <a:pPr eaLnBrk="1" hangingPunct="1">
              <a:spcBef>
                <a:spcPts val="1800"/>
              </a:spcBef>
            </a:pPr>
            <a:r>
              <a:rPr lang="el-GR" altLang="el-GR" dirty="0" smtClean="0"/>
              <a:t>Η αρθρική επιφάνεια της </a:t>
            </a:r>
            <a:r>
              <a:rPr lang="el-GR" altLang="el-GR" dirty="0" err="1" smtClean="0"/>
              <a:t>κερκιδας</a:t>
            </a:r>
            <a:r>
              <a:rPr lang="el-GR" altLang="el-GR" dirty="0" smtClean="0"/>
              <a:t> και της ωλένης στο μετωπιαίο επίπεδο και στο οβελιαίο επίπεδο σχηματίζει γωνία 20-30° με το οριζόντιο επίπεδο.</a:t>
            </a:r>
          </a:p>
          <a:p>
            <a:pPr eaLnBrk="1" hangingPunct="1">
              <a:spcBef>
                <a:spcPts val="1800"/>
              </a:spcBef>
            </a:pPr>
            <a:r>
              <a:rPr lang="el-GR" altLang="el-GR" dirty="0" smtClean="0"/>
              <a:t>Επειδή το επίπεδο θεραπείας είναι λοξό ο έλεγχος των επικουρικών κινήσεων και η κινητοποίηση της άρθρωσης θα πρέπει να είναι ανάλογη με την κατεύθυνσή του.</a:t>
            </a:r>
          </a:p>
        </p:txBody>
      </p:sp>
      <p:sp>
        <p:nvSpPr>
          <p:cNvPr id="2048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029EDB6-3991-4195-AA1C-F8DF313264E9}" type="slidenum">
              <a:rPr lang="el-GR" smtClean="0">
                <a:solidFill>
                  <a:prstClr val="black"/>
                </a:solidFill>
              </a:rPr>
              <a:pPr>
                <a:defRPr/>
              </a:pPr>
              <a:t>16</a:t>
            </a:fld>
            <a:endParaRPr lang="el-GR" smtClean="0">
              <a:solidFill>
                <a:prstClr val="black"/>
              </a:solidFill>
            </a:endParaRPr>
          </a:p>
        </p:txBody>
      </p:sp>
      <p:grpSp>
        <p:nvGrpSpPr>
          <p:cNvPr id="20485" name="Ομάδα 4"/>
          <p:cNvGrpSpPr>
            <a:grpSpLocks/>
          </p:cNvGrpSpPr>
          <p:nvPr/>
        </p:nvGrpSpPr>
        <p:grpSpPr bwMode="auto">
          <a:xfrm>
            <a:off x="6430963" y="2344738"/>
            <a:ext cx="2163762" cy="3181350"/>
            <a:chOff x="6430194" y="2344318"/>
            <a:chExt cx="2165061" cy="3181248"/>
          </a:xfrm>
        </p:grpSpPr>
        <p:sp>
          <p:nvSpPr>
            <p:cNvPr id="20486" name="AutoShape 4"/>
            <p:cNvSpPr>
              <a:spLocks noChangeArrowheads="1"/>
            </p:cNvSpPr>
            <p:nvPr/>
          </p:nvSpPr>
          <p:spPr bwMode="auto">
            <a:xfrm rot="4687471">
              <a:off x="6782227" y="3551293"/>
              <a:ext cx="603231" cy="887945"/>
            </a:xfrm>
            <a:prstGeom prst="moon">
              <a:avLst>
                <a:gd name="adj" fmla="val 73389"/>
              </a:avLst>
            </a:prstGeom>
            <a:solidFill>
              <a:srgbClr val="2C4A1A"/>
            </a:solidFill>
            <a:ln>
              <a:noFill/>
            </a:ln>
            <a:effectLst>
              <a:outerShdw dist="38100" dir="8100000" algn="tr"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20487" name="AutoShape 4"/>
            <p:cNvSpPr>
              <a:spLocks noChangeArrowheads="1"/>
            </p:cNvSpPr>
            <p:nvPr/>
          </p:nvSpPr>
          <p:spPr bwMode="auto">
            <a:xfrm rot="3912420">
              <a:off x="6675339" y="3019800"/>
              <a:ext cx="603250" cy="990600"/>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9" name="Oval 8"/>
            <p:cNvSpPr/>
            <p:nvPr/>
          </p:nvSpPr>
          <p:spPr>
            <a:xfrm>
              <a:off x="6838426" y="4215920"/>
              <a:ext cx="776754" cy="673078"/>
            </a:xfrm>
            <a:prstGeom prst="ellipse">
              <a:avLst/>
            </a:prstGeom>
            <a:solidFill>
              <a:srgbClr val="2C4A1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 name="Rectangle 9"/>
            <p:cNvSpPr/>
            <p:nvPr/>
          </p:nvSpPr>
          <p:spPr>
            <a:xfrm rot="20897811">
              <a:off x="6511205" y="2344318"/>
              <a:ext cx="711627" cy="1188999"/>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1" name="Rectangle 10"/>
            <p:cNvSpPr/>
            <p:nvPr/>
          </p:nvSpPr>
          <p:spPr>
            <a:xfrm rot="20897811">
              <a:off x="7060809" y="4646119"/>
              <a:ext cx="511482" cy="879447"/>
            </a:xfrm>
            <a:prstGeom prst="rect">
              <a:avLst/>
            </a:prstGeom>
            <a:solidFill>
              <a:srgbClr val="2C4A1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13" name="Straight Connector 12"/>
            <p:cNvCxnSpPr/>
            <p:nvPr/>
          </p:nvCxnSpPr>
          <p:spPr>
            <a:xfrm flipH="1">
              <a:off x="6430194" y="3912718"/>
              <a:ext cx="13724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430194" y="3333298"/>
              <a:ext cx="1300943" cy="5794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urved Left Arrow 16"/>
            <p:cNvSpPr/>
            <p:nvPr/>
          </p:nvSpPr>
          <p:spPr>
            <a:xfrm flipV="1">
              <a:off x="7758141" y="3385685"/>
              <a:ext cx="44477" cy="474647"/>
            </a:xfrm>
            <a:prstGeom prst="curved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sp>
          <p:nvSpPr>
            <p:cNvPr id="18" name="TextBox 17"/>
            <p:cNvSpPr txBox="1"/>
            <p:nvPr/>
          </p:nvSpPr>
          <p:spPr>
            <a:xfrm>
              <a:off x="7875686" y="3469819"/>
              <a:ext cx="719569" cy="307965"/>
            </a:xfrm>
            <a:prstGeom prst="rect">
              <a:avLst/>
            </a:prstGeom>
            <a:noFill/>
          </p:spPr>
          <p:txBody>
            <a:bodyPr>
              <a:spAutoFit/>
            </a:bodyPr>
            <a:lstStyle/>
            <a:p>
              <a:pPr>
                <a:defRPr/>
              </a:pPr>
              <a:r>
                <a:rPr lang="el-GR" sz="1400" dirty="0">
                  <a:solidFill>
                    <a:prstClr val="black"/>
                  </a:solidFill>
                  <a:latin typeface="Calibri"/>
                  <a:cs typeface="Arial" charset="0"/>
                </a:rPr>
                <a:t>20-25°</a:t>
              </a:r>
            </a:p>
          </p:txBody>
        </p:sp>
      </p:grpSp>
    </p:spTree>
    <p:extLst>
      <p:ext uri="{BB962C8B-B14F-4D97-AF65-F5344CB8AC3E}">
        <p14:creationId xmlns:p14="http://schemas.microsoft.com/office/powerpoint/2010/main" val="4044536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5888"/>
            <a:ext cx="8928992" cy="1152872"/>
          </a:xfrm>
        </p:spPr>
        <p:txBody>
          <a:bodyPr rtlCol="0">
            <a:normAutofit/>
          </a:bodyPr>
          <a:lstStyle/>
          <a:p>
            <a:pPr eaLnBrk="1" fontAlgn="auto" hangingPunct="1">
              <a:spcAft>
                <a:spcPts val="0"/>
              </a:spcAft>
              <a:defRPr/>
            </a:pPr>
            <a:r>
              <a:rPr lang="el-GR" dirty="0"/>
              <a:t>Αρθροκινηματική κατά την Κάμψη – Έκταση </a:t>
            </a:r>
          </a:p>
        </p:txBody>
      </p:sp>
      <p:sp>
        <p:nvSpPr>
          <p:cNvPr id="2150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8EDE3B7-D627-4B8D-BDD5-3BFA06F1B23B}" type="slidenum">
              <a:rPr lang="el-GR" smtClean="0">
                <a:solidFill>
                  <a:prstClr val="black"/>
                </a:solidFill>
              </a:rPr>
              <a:pPr>
                <a:defRPr/>
              </a:pPr>
              <a:t>17</a:t>
            </a:fld>
            <a:endParaRPr lang="el-GR" smtClean="0">
              <a:solidFill>
                <a:prstClr val="black"/>
              </a:solidFill>
            </a:endParaRPr>
          </a:p>
        </p:txBody>
      </p:sp>
      <p:grpSp>
        <p:nvGrpSpPr>
          <p:cNvPr id="21508" name="Ομάδα 4"/>
          <p:cNvGrpSpPr>
            <a:grpSpLocks/>
          </p:cNvGrpSpPr>
          <p:nvPr/>
        </p:nvGrpSpPr>
        <p:grpSpPr bwMode="auto">
          <a:xfrm>
            <a:off x="1574800" y="1958975"/>
            <a:ext cx="5413375" cy="3997325"/>
            <a:chOff x="1575293" y="1959006"/>
            <a:chExt cx="5412169" cy="3997342"/>
          </a:xfrm>
        </p:grpSpPr>
        <p:grpSp>
          <p:nvGrpSpPr>
            <p:cNvPr id="21509" name="Group 95"/>
            <p:cNvGrpSpPr>
              <a:grpSpLocks/>
            </p:cNvGrpSpPr>
            <p:nvPr/>
          </p:nvGrpSpPr>
          <p:grpSpPr bwMode="auto">
            <a:xfrm>
              <a:off x="1575293" y="1974727"/>
              <a:ext cx="797589" cy="1685422"/>
              <a:chOff x="1362879" y="1734823"/>
              <a:chExt cx="797589" cy="1685422"/>
            </a:xfrm>
          </p:grpSpPr>
          <p:sp>
            <p:nvSpPr>
              <p:cNvPr id="3" name="Chord 2"/>
              <p:cNvSpPr/>
              <p:nvPr/>
            </p:nvSpPr>
            <p:spPr>
              <a:xfrm rot="1090996">
                <a:off x="1554924" y="2606519"/>
                <a:ext cx="606290" cy="600077"/>
              </a:xfrm>
              <a:prstGeom prst="chord">
                <a:avLst>
                  <a:gd name="adj1" fmla="val 1721469"/>
                  <a:gd name="adj2" fmla="val 16887814"/>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566" name="AutoShape 4"/>
              <p:cNvSpPr>
                <a:spLocks noChangeArrowheads="1"/>
              </p:cNvSpPr>
              <p:nvPr/>
            </p:nvSpPr>
            <p:spPr bwMode="auto">
              <a:xfrm rot="4687471">
                <a:off x="1611135" y="2166917"/>
                <a:ext cx="308315" cy="656779"/>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9" name="Rectangle 8"/>
              <p:cNvSpPr/>
              <p:nvPr/>
            </p:nvSpPr>
            <p:spPr>
              <a:xfrm rot="20897811">
                <a:off x="1481915" y="1734977"/>
                <a:ext cx="436465" cy="793753"/>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568" name="AutoShape 4"/>
              <p:cNvSpPr>
                <a:spLocks noChangeArrowheads="1"/>
              </p:cNvSpPr>
              <p:nvPr/>
            </p:nvSpPr>
            <p:spPr bwMode="auto">
              <a:xfrm rot="-3447965">
                <a:off x="1503288" y="2957312"/>
                <a:ext cx="308315" cy="556708"/>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11" name="Rectangle 10"/>
              <p:cNvSpPr/>
              <p:nvPr/>
            </p:nvSpPr>
            <p:spPr>
              <a:xfrm rot="12873065">
                <a:off x="1362879" y="3197071"/>
                <a:ext cx="460272" cy="223838"/>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2" name="Isosceles Triangle 11"/>
              <p:cNvSpPr/>
              <p:nvPr/>
            </p:nvSpPr>
            <p:spPr>
              <a:xfrm rot="2035198">
                <a:off x="1510484" y="3189133"/>
                <a:ext cx="228549" cy="19208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Isosceles Triangle 12"/>
              <p:cNvSpPr/>
              <p:nvPr/>
            </p:nvSpPr>
            <p:spPr>
              <a:xfrm rot="13114896">
                <a:off x="1631107" y="3008157"/>
                <a:ext cx="234898" cy="19367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4" name="Isosceles Triangle 13"/>
              <p:cNvSpPr/>
              <p:nvPr/>
            </p:nvSpPr>
            <p:spPr>
              <a:xfrm rot="10392083">
                <a:off x="1646979" y="2338230"/>
                <a:ext cx="234898" cy="19367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5" name="Isosceles Triangle 14"/>
              <p:cNvSpPr/>
              <p:nvPr/>
            </p:nvSpPr>
            <p:spPr>
              <a:xfrm rot="21170092">
                <a:off x="1677134" y="2617631"/>
                <a:ext cx="234898" cy="19367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grpSp>
          <p:nvGrpSpPr>
            <p:cNvPr id="21510" name="Group 94"/>
            <p:cNvGrpSpPr>
              <a:grpSpLocks/>
            </p:cNvGrpSpPr>
            <p:nvPr/>
          </p:nvGrpSpPr>
          <p:grpSpPr bwMode="auto">
            <a:xfrm>
              <a:off x="3295699" y="1959006"/>
              <a:ext cx="811228" cy="1709085"/>
              <a:chOff x="2781407" y="1773910"/>
              <a:chExt cx="811228" cy="1709085"/>
            </a:xfrm>
          </p:grpSpPr>
          <p:sp>
            <p:nvSpPr>
              <p:cNvPr id="16" name="Chord 15"/>
              <p:cNvSpPr/>
              <p:nvPr/>
            </p:nvSpPr>
            <p:spPr>
              <a:xfrm rot="20433324">
                <a:off x="2887807" y="2591476"/>
                <a:ext cx="606290" cy="600077"/>
              </a:xfrm>
              <a:prstGeom prst="chord">
                <a:avLst>
                  <a:gd name="adj1" fmla="val 1721469"/>
                  <a:gd name="adj2" fmla="val 16887814"/>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557" name="AutoShape 4"/>
              <p:cNvSpPr>
                <a:spLocks noChangeArrowheads="1"/>
              </p:cNvSpPr>
              <p:nvPr/>
            </p:nvSpPr>
            <p:spPr bwMode="auto">
              <a:xfrm rot="4687471">
                <a:off x="2955639" y="2206004"/>
                <a:ext cx="308315" cy="656779"/>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18" name="Rectangle 17"/>
              <p:cNvSpPr/>
              <p:nvPr/>
            </p:nvSpPr>
            <p:spPr>
              <a:xfrm rot="20897811">
                <a:off x="2825908" y="1773910"/>
                <a:ext cx="436466" cy="793753"/>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559" name="AutoShape 4"/>
              <p:cNvSpPr>
                <a:spLocks noChangeArrowheads="1"/>
              </p:cNvSpPr>
              <p:nvPr/>
            </p:nvSpPr>
            <p:spPr bwMode="auto">
              <a:xfrm rot="-6477950">
                <a:off x="3160123" y="2975249"/>
                <a:ext cx="308315" cy="556708"/>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20" name="Rectangle 19"/>
              <p:cNvSpPr/>
              <p:nvPr/>
            </p:nvSpPr>
            <p:spPr>
              <a:xfrm rot="9476861">
                <a:off x="3130640" y="3259816"/>
                <a:ext cx="458686" cy="223839"/>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 name="Isosceles Triangle 20"/>
              <p:cNvSpPr/>
              <p:nvPr/>
            </p:nvSpPr>
            <p:spPr>
              <a:xfrm rot="19990412">
                <a:off x="3203649" y="3205841"/>
                <a:ext cx="228549" cy="19208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2" name="Isosceles Triangle 21"/>
              <p:cNvSpPr/>
              <p:nvPr/>
            </p:nvSpPr>
            <p:spPr>
              <a:xfrm rot="9174545">
                <a:off x="3114769" y="2999465"/>
                <a:ext cx="234898" cy="19367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3" name="Isosceles Triangle 22"/>
              <p:cNvSpPr/>
              <p:nvPr/>
            </p:nvSpPr>
            <p:spPr>
              <a:xfrm rot="8909761">
                <a:off x="2884633" y="2410501"/>
                <a:ext cx="234898" cy="19367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4" name="Isosceles Triangle 23"/>
              <p:cNvSpPr/>
              <p:nvPr/>
            </p:nvSpPr>
            <p:spPr>
              <a:xfrm rot="19755365">
                <a:off x="2992559" y="2620051"/>
                <a:ext cx="234898" cy="19367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grpSp>
          <p:nvGrpSpPr>
            <p:cNvPr id="21511" name="Group 93"/>
            <p:cNvGrpSpPr>
              <a:grpSpLocks/>
            </p:cNvGrpSpPr>
            <p:nvPr/>
          </p:nvGrpSpPr>
          <p:grpSpPr bwMode="auto">
            <a:xfrm>
              <a:off x="5288453" y="2076263"/>
              <a:ext cx="1045541" cy="1566357"/>
              <a:chOff x="4116614" y="1700980"/>
              <a:chExt cx="1045541" cy="1566357"/>
            </a:xfrm>
          </p:grpSpPr>
          <p:sp>
            <p:nvSpPr>
              <p:cNvPr id="25" name="Chord 24"/>
              <p:cNvSpPr/>
              <p:nvPr/>
            </p:nvSpPr>
            <p:spPr>
              <a:xfrm rot="17312952">
                <a:off x="4294274" y="2492639"/>
                <a:ext cx="606428" cy="598355"/>
              </a:xfrm>
              <a:prstGeom prst="chord">
                <a:avLst>
                  <a:gd name="adj1" fmla="val 1721469"/>
                  <a:gd name="adj2" fmla="val 16887814"/>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548" name="AutoShape 4"/>
              <p:cNvSpPr>
                <a:spLocks noChangeArrowheads="1"/>
              </p:cNvSpPr>
              <p:nvPr/>
            </p:nvSpPr>
            <p:spPr bwMode="auto">
              <a:xfrm rot="4687471">
                <a:off x="4290846" y="2133074"/>
                <a:ext cx="308315" cy="656779"/>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27" name="Rectangle 26"/>
              <p:cNvSpPr/>
              <p:nvPr/>
            </p:nvSpPr>
            <p:spPr>
              <a:xfrm rot="20897811">
                <a:off x="4161817" y="1701198"/>
                <a:ext cx="436466" cy="793754"/>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550" name="AutoShape 4"/>
              <p:cNvSpPr>
                <a:spLocks noChangeArrowheads="1"/>
              </p:cNvSpPr>
              <p:nvPr/>
            </p:nvSpPr>
            <p:spPr bwMode="auto">
              <a:xfrm rot="-9058398">
                <a:off x="4793083" y="2691375"/>
                <a:ext cx="308315" cy="556708"/>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29" name="Rectangle 28"/>
              <p:cNvSpPr/>
              <p:nvPr/>
            </p:nvSpPr>
            <p:spPr>
              <a:xfrm rot="7150537">
                <a:off x="4819637" y="2925986"/>
                <a:ext cx="460377" cy="223787"/>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0" name="Isosceles Triangle 29"/>
              <p:cNvSpPr/>
              <p:nvPr/>
            </p:nvSpPr>
            <p:spPr>
              <a:xfrm rot="17542897">
                <a:off x="4865691" y="2860894"/>
                <a:ext cx="228601" cy="19204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1" name="Isosceles Triangle 30"/>
              <p:cNvSpPr/>
              <p:nvPr/>
            </p:nvSpPr>
            <p:spPr>
              <a:xfrm rot="6773968">
                <a:off x="4669678" y="2763262"/>
                <a:ext cx="234951" cy="19363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2" name="Isosceles Triangle 31"/>
              <p:cNvSpPr/>
              <p:nvPr/>
            </p:nvSpPr>
            <p:spPr>
              <a:xfrm rot="8197992">
                <a:off x="4145945" y="2380651"/>
                <a:ext cx="233311" cy="19367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3" name="Isosceles Triangle 32"/>
              <p:cNvSpPr/>
              <p:nvPr/>
            </p:nvSpPr>
            <p:spPr>
              <a:xfrm rot="19130528">
                <a:off x="4301486" y="2574327"/>
                <a:ext cx="234898" cy="19367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grpSp>
          <p:nvGrpSpPr>
            <p:cNvPr id="21512" name="Group 90"/>
            <p:cNvGrpSpPr>
              <a:grpSpLocks/>
            </p:cNvGrpSpPr>
            <p:nvPr/>
          </p:nvGrpSpPr>
          <p:grpSpPr bwMode="auto">
            <a:xfrm>
              <a:off x="2184056" y="4397867"/>
              <a:ext cx="723565" cy="1470504"/>
              <a:chOff x="2157684" y="4183681"/>
              <a:chExt cx="723565" cy="1470504"/>
            </a:xfrm>
          </p:grpSpPr>
          <p:sp>
            <p:nvSpPr>
              <p:cNvPr id="34" name="Chord 33"/>
              <p:cNvSpPr/>
              <p:nvPr/>
            </p:nvSpPr>
            <p:spPr>
              <a:xfrm rot="20552792">
                <a:off x="2275834" y="5054772"/>
                <a:ext cx="604703" cy="600077"/>
              </a:xfrm>
              <a:prstGeom prst="chord">
                <a:avLst>
                  <a:gd name="adj1" fmla="val 1721469"/>
                  <a:gd name="adj2" fmla="val 16887814"/>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543" name="AutoShape 4"/>
              <p:cNvSpPr>
                <a:spLocks noChangeArrowheads="1"/>
              </p:cNvSpPr>
              <p:nvPr/>
            </p:nvSpPr>
            <p:spPr bwMode="auto">
              <a:xfrm rot="4687471">
                <a:off x="2331916" y="4615775"/>
                <a:ext cx="308315" cy="656779"/>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36" name="Rectangle 35"/>
              <p:cNvSpPr/>
              <p:nvPr/>
            </p:nvSpPr>
            <p:spPr>
              <a:xfrm rot="20897811">
                <a:off x="2202825" y="4183230"/>
                <a:ext cx="434878" cy="793753"/>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45" name="Straight Connector 44"/>
              <p:cNvCxnSpPr/>
              <p:nvPr/>
            </p:nvCxnSpPr>
            <p:spPr>
              <a:xfrm flipH="1" flipV="1">
                <a:off x="2347256" y="5134147"/>
                <a:ext cx="396787" cy="46196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34" idx="2"/>
              </p:cNvCxnSpPr>
              <p:nvPr/>
            </p:nvCxnSpPr>
            <p:spPr>
              <a:xfrm flipV="1">
                <a:off x="2283770" y="5235747"/>
                <a:ext cx="426942" cy="3603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513" name="Group 91"/>
            <p:cNvGrpSpPr>
              <a:grpSpLocks/>
            </p:cNvGrpSpPr>
            <p:nvPr/>
          </p:nvGrpSpPr>
          <p:grpSpPr bwMode="auto">
            <a:xfrm>
              <a:off x="3909526" y="4247263"/>
              <a:ext cx="888562" cy="1709085"/>
              <a:chOff x="3562094" y="4154199"/>
              <a:chExt cx="888562" cy="1709085"/>
            </a:xfrm>
          </p:grpSpPr>
          <p:sp>
            <p:nvSpPr>
              <p:cNvPr id="50" name="Chord 49"/>
              <p:cNvSpPr/>
              <p:nvPr/>
            </p:nvSpPr>
            <p:spPr>
              <a:xfrm rot="20433324">
                <a:off x="3745075" y="4971105"/>
                <a:ext cx="607878" cy="600077"/>
              </a:xfrm>
              <a:prstGeom prst="chord">
                <a:avLst>
                  <a:gd name="adj1" fmla="val 1721469"/>
                  <a:gd name="adj2" fmla="val 17633215"/>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531" name="AutoShape 4"/>
              <p:cNvSpPr>
                <a:spLocks noChangeArrowheads="1"/>
              </p:cNvSpPr>
              <p:nvPr/>
            </p:nvSpPr>
            <p:spPr bwMode="auto">
              <a:xfrm rot="4687471">
                <a:off x="3813660" y="4586293"/>
                <a:ext cx="308315" cy="656779"/>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52" name="Rectangle 51"/>
              <p:cNvSpPr/>
              <p:nvPr/>
            </p:nvSpPr>
            <p:spPr>
              <a:xfrm rot="20897811">
                <a:off x="3684764" y="4153540"/>
                <a:ext cx="436466" cy="793753"/>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533" name="AutoShape 4"/>
              <p:cNvSpPr>
                <a:spLocks noChangeArrowheads="1"/>
              </p:cNvSpPr>
              <p:nvPr/>
            </p:nvSpPr>
            <p:spPr bwMode="auto">
              <a:xfrm rot="-6477950">
                <a:off x="4018144" y="5355538"/>
                <a:ext cx="308315" cy="556708"/>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54" name="Rectangle 53"/>
              <p:cNvSpPr/>
              <p:nvPr/>
            </p:nvSpPr>
            <p:spPr>
              <a:xfrm rot="9476861">
                <a:off x="3987909" y="5639446"/>
                <a:ext cx="460272" cy="223838"/>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5" name="Isosceles Triangle 54"/>
              <p:cNvSpPr/>
              <p:nvPr/>
            </p:nvSpPr>
            <p:spPr>
              <a:xfrm rot="9318843">
                <a:off x="3716507" y="4818705"/>
                <a:ext cx="230137" cy="19208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6" name="Isosceles Triangle 55"/>
              <p:cNvSpPr/>
              <p:nvPr/>
            </p:nvSpPr>
            <p:spPr>
              <a:xfrm rot="9174545">
                <a:off x="3562554" y="4915543"/>
                <a:ext cx="234898" cy="19367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7" name="Isosceles Triangle 56"/>
              <p:cNvSpPr/>
              <p:nvPr/>
            </p:nvSpPr>
            <p:spPr>
              <a:xfrm rot="9817976">
                <a:off x="3883157" y="4755204"/>
                <a:ext cx="234898" cy="19367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60" name="Straight Connector 59"/>
              <p:cNvCxnSpPr>
                <a:endCxn id="56" idx="0"/>
              </p:cNvCxnSpPr>
              <p:nvPr/>
            </p:nvCxnSpPr>
            <p:spPr>
              <a:xfrm flipH="1" flipV="1">
                <a:off x="3724443" y="5098106"/>
                <a:ext cx="325364" cy="49689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21531" idx="3"/>
              </p:cNvCxnSpPr>
              <p:nvPr/>
            </p:nvCxnSpPr>
            <p:spPr>
              <a:xfrm flipH="1" flipV="1">
                <a:off x="3978386" y="4958405"/>
                <a:ext cx="342824" cy="45561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76" idx="0"/>
              </p:cNvCxnSpPr>
              <p:nvPr/>
            </p:nvCxnSpPr>
            <p:spPr>
              <a:xfrm flipH="1" flipV="1">
                <a:off x="3870460" y="5012381"/>
                <a:ext cx="282512" cy="55721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Isosceles Triangle 75"/>
              <p:cNvSpPr/>
              <p:nvPr/>
            </p:nvSpPr>
            <p:spPr>
              <a:xfrm rot="19957774">
                <a:off x="4079964" y="5558483"/>
                <a:ext cx="234898" cy="19367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grpSp>
          <p:nvGrpSpPr>
            <p:cNvPr id="21514" name="Group 92"/>
            <p:cNvGrpSpPr>
              <a:grpSpLocks/>
            </p:cNvGrpSpPr>
            <p:nvPr/>
          </p:nvGrpSpPr>
          <p:grpSpPr bwMode="auto">
            <a:xfrm>
              <a:off x="5811224" y="4182683"/>
              <a:ext cx="1176238" cy="1695914"/>
              <a:chOff x="5304150" y="3786083"/>
              <a:chExt cx="1176238" cy="1695914"/>
            </a:xfrm>
          </p:grpSpPr>
          <p:grpSp>
            <p:nvGrpSpPr>
              <p:cNvPr id="21515" name="Group 42"/>
              <p:cNvGrpSpPr>
                <a:grpSpLocks/>
              </p:cNvGrpSpPr>
              <p:nvPr/>
            </p:nvGrpSpPr>
            <p:grpSpPr bwMode="auto">
              <a:xfrm rot="3948754">
                <a:off x="5190697" y="5013933"/>
                <a:ext cx="492607" cy="264572"/>
                <a:chOff x="1890398" y="5436063"/>
                <a:chExt cx="556708" cy="383550"/>
              </a:xfrm>
            </p:grpSpPr>
            <p:sp>
              <p:nvSpPr>
                <p:cNvPr id="21528" name="AutoShape 4"/>
                <p:cNvSpPr>
                  <a:spLocks noChangeArrowheads="1"/>
                </p:cNvSpPr>
                <p:nvPr/>
              </p:nvSpPr>
              <p:spPr bwMode="auto">
                <a:xfrm rot="-6477950">
                  <a:off x="2014594" y="5311867"/>
                  <a:ext cx="308315" cy="556708"/>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41" name="Rectangle 40"/>
                <p:cNvSpPr/>
                <p:nvPr/>
              </p:nvSpPr>
              <p:spPr>
                <a:xfrm rot="9476861">
                  <a:off x="1981360" y="5591685"/>
                  <a:ext cx="464667" cy="225487"/>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21516" name="AutoShape 4"/>
              <p:cNvSpPr>
                <a:spLocks noChangeArrowheads="1"/>
              </p:cNvSpPr>
              <p:nvPr/>
            </p:nvSpPr>
            <p:spPr bwMode="auto">
              <a:xfrm rot="4687471">
                <a:off x="5584751" y="4218177"/>
                <a:ext cx="308315" cy="656779"/>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80" name="Rectangle 79"/>
              <p:cNvSpPr/>
              <p:nvPr/>
            </p:nvSpPr>
            <p:spPr>
              <a:xfrm rot="20897811">
                <a:off x="5455091" y="3786503"/>
                <a:ext cx="436466" cy="793753"/>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nvGrpSpPr>
              <p:cNvPr id="21518" name="Group 80"/>
              <p:cNvGrpSpPr>
                <a:grpSpLocks/>
              </p:cNvGrpSpPr>
              <p:nvPr/>
            </p:nvGrpSpPr>
            <p:grpSpPr bwMode="auto">
              <a:xfrm rot="-459535">
                <a:off x="5854405" y="5125922"/>
                <a:ext cx="475178" cy="356075"/>
                <a:chOff x="1890398" y="5436063"/>
                <a:chExt cx="556708" cy="383550"/>
              </a:xfrm>
            </p:grpSpPr>
            <p:sp>
              <p:nvSpPr>
                <p:cNvPr id="21526" name="AutoShape 4"/>
                <p:cNvSpPr>
                  <a:spLocks noChangeArrowheads="1"/>
                </p:cNvSpPr>
                <p:nvPr/>
              </p:nvSpPr>
              <p:spPr bwMode="auto">
                <a:xfrm rot="-6477950">
                  <a:off x="2014594" y="5311867"/>
                  <a:ext cx="308315" cy="556708"/>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83" name="Rectangle 82"/>
                <p:cNvSpPr/>
                <p:nvPr/>
              </p:nvSpPr>
              <p:spPr>
                <a:xfrm rot="9476861">
                  <a:off x="1986065" y="5595186"/>
                  <a:ext cx="459287" cy="224010"/>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grpSp>
            <p:nvGrpSpPr>
              <p:cNvPr id="21519" name="Group 83"/>
              <p:cNvGrpSpPr>
                <a:grpSpLocks/>
              </p:cNvGrpSpPr>
              <p:nvPr/>
            </p:nvGrpSpPr>
            <p:grpSpPr bwMode="auto">
              <a:xfrm rot="-4310761">
                <a:off x="6095220" y="4733580"/>
                <a:ext cx="479247" cy="291089"/>
                <a:chOff x="1890398" y="5436063"/>
                <a:chExt cx="556708" cy="383550"/>
              </a:xfrm>
            </p:grpSpPr>
            <p:sp>
              <p:nvSpPr>
                <p:cNvPr id="21524" name="AutoShape 4"/>
                <p:cNvSpPr>
                  <a:spLocks noChangeArrowheads="1"/>
                </p:cNvSpPr>
                <p:nvPr/>
              </p:nvSpPr>
              <p:spPr bwMode="auto">
                <a:xfrm rot="-6477950">
                  <a:off x="2014594" y="5311867"/>
                  <a:ext cx="308315" cy="556708"/>
                </a:xfrm>
                <a:prstGeom prst="moon">
                  <a:avLst>
                    <a:gd name="adj" fmla="val 64681"/>
                  </a:avLst>
                </a:prstGeom>
                <a:solidFill>
                  <a:srgbClr val="2C4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endParaRPr lang="el-GR" altLang="el-GR" sz="1800" smtClean="0">
                    <a:solidFill>
                      <a:srgbClr val="FFFFFF"/>
                    </a:solidFill>
                    <a:latin typeface="Garamond" pitchFamily="18" charset="0"/>
                    <a:cs typeface="Arial" charset="0"/>
                  </a:endParaRPr>
                </a:p>
              </p:txBody>
            </p:sp>
            <p:sp>
              <p:nvSpPr>
                <p:cNvPr id="86" name="Rectangle 85"/>
                <p:cNvSpPr/>
                <p:nvPr/>
              </p:nvSpPr>
              <p:spPr>
                <a:xfrm rot="9476861">
                  <a:off x="1988945" y="5589925"/>
                  <a:ext cx="461024" cy="221676"/>
                </a:xfrm>
                <a:prstGeom prst="rect">
                  <a:avLst/>
                </a:prstGeom>
                <a:solidFill>
                  <a:srgbClr val="2C4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87" name="Oval 86"/>
              <p:cNvSpPr/>
              <p:nvPr/>
            </p:nvSpPr>
            <p:spPr>
              <a:xfrm>
                <a:off x="5304313" y="5042220"/>
                <a:ext cx="144430" cy="1444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 name="Oval 5"/>
              <p:cNvSpPr/>
              <p:nvPr/>
            </p:nvSpPr>
            <p:spPr>
              <a:xfrm>
                <a:off x="5329707" y="4443731"/>
                <a:ext cx="1033232" cy="920754"/>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8" name="Oval 87"/>
              <p:cNvSpPr/>
              <p:nvPr/>
            </p:nvSpPr>
            <p:spPr>
              <a:xfrm>
                <a:off x="6015355" y="5273996"/>
                <a:ext cx="144430"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9" name="Oval 88"/>
              <p:cNvSpPr/>
              <p:nvPr/>
            </p:nvSpPr>
            <p:spPr>
              <a:xfrm>
                <a:off x="6307390" y="4832669"/>
                <a:ext cx="144430" cy="1444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grpSp>
    </p:spTree>
    <p:extLst>
      <p:ext uri="{BB962C8B-B14F-4D97-AF65-F5344CB8AC3E}">
        <p14:creationId xmlns:p14="http://schemas.microsoft.com/office/powerpoint/2010/main" val="3617113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pPr eaLnBrk="1" hangingPunct="1"/>
            <a:r>
              <a:rPr lang="el-GR" altLang="el-GR" smtClean="0"/>
              <a:t>Κερκιδική – Ωλένια απόκλιση</a:t>
            </a:r>
          </a:p>
        </p:txBody>
      </p:sp>
      <p:sp>
        <p:nvSpPr>
          <p:cNvPr id="22531" name="Θέση περιεχομένου 2"/>
          <p:cNvSpPr>
            <a:spLocks noGrp="1"/>
          </p:cNvSpPr>
          <p:nvPr>
            <p:ph idx="1"/>
          </p:nvPr>
        </p:nvSpPr>
        <p:spPr>
          <a:xfrm>
            <a:off x="539750" y="1619250"/>
            <a:ext cx="8064500" cy="2808288"/>
          </a:xfrm>
        </p:spPr>
        <p:txBody>
          <a:bodyPr/>
          <a:lstStyle/>
          <a:p>
            <a:pPr eaLnBrk="1" hangingPunct="1">
              <a:lnSpc>
                <a:spcPct val="120000"/>
              </a:lnSpc>
              <a:spcBef>
                <a:spcPts val="3000"/>
              </a:spcBef>
            </a:pPr>
            <a:r>
              <a:rPr lang="el-GR" altLang="el-GR" smtClean="0"/>
              <a:t>Η κερκιδική και η ωλένια απόκλιση γίνεται κυρίως στην μεσοκαρπική άρθρωση,</a:t>
            </a:r>
          </a:p>
          <a:p>
            <a:pPr eaLnBrk="1" hangingPunct="1">
              <a:lnSpc>
                <a:spcPct val="120000"/>
              </a:lnSpc>
              <a:spcBef>
                <a:spcPts val="3000"/>
              </a:spcBef>
            </a:pPr>
            <a:r>
              <a:rPr lang="el-GR" altLang="el-GR" smtClean="0"/>
              <a:t>Η συμβολή της στην κερκιδική απόκλιση υπολογίζεται σε 60% και στην ωλένια απόκλιση 86%.</a:t>
            </a:r>
          </a:p>
          <a:p>
            <a:pPr eaLnBrk="1" hangingPunct="1">
              <a:lnSpc>
                <a:spcPct val="120000"/>
              </a:lnSpc>
            </a:pPr>
            <a:endParaRPr lang="el-GR" altLang="el-GR" smtClean="0"/>
          </a:p>
        </p:txBody>
      </p:sp>
      <p:sp>
        <p:nvSpPr>
          <p:cNvPr id="5" name="Ορθογώνιο 4"/>
          <p:cNvSpPr/>
          <p:nvPr/>
        </p:nvSpPr>
        <p:spPr>
          <a:xfrm>
            <a:off x="5435600" y="4365625"/>
            <a:ext cx="2265107" cy="369332"/>
          </a:xfrm>
          <a:prstGeom prst="rect">
            <a:avLst/>
          </a:prstGeom>
        </p:spPr>
        <p:txBody>
          <a:bodyPr wrap="none">
            <a:spAutoFit/>
          </a:bodyPr>
          <a:lstStyle/>
          <a:p>
            <a:pPr>
              <a:defRPr/>
            </a:pPr>
            <a:r>
              <a:rPr lang="el-GR" dirty="0" smtClean="0">
                <a:solidFill>
                  <a:prstClr val="black"/>
                </a:solidFill>
                <a:latin typeface="Calibri"/>
                <a:cs typeface="Arial" charset="0"/>
              </a:rPr>
              <a:t>(</a:t>
            </a:r>
            <a:r>
              <a:rPr lang="en-US" dirty="0" smtClean="0">
                <a:solidFill>
                  <a:prstClr val="black"/>
                </a:solidFill>
                <a:latin typeface="Calibri"/>
                <a:cs typeface="Arial" charset="0"/>
              </a:rPr>
              <a:t>Kaufmann </a:t>
            </a:r>
            <a:r>
              <a:rPr lang="en-US" dirty="0">
                <a:solidFill>
                  <a:prstClr val="black"/>
                </a:solidFill>
                <a:latin typeface="Calibri"/>
                <a:cs typeface="Arial" charset="0"/>
              </a:rPr>
              <a:t>et al </a:t>
            </a:r>
            <a:r>
              <a:rPr lang="en-US" dirty="0" smtClean="0">
                <a:solidFill>
                  <a:prstClr val="black"/>
                </a:solidFill>
                <a:latin typeface="Calibri"/>
                <a:cs typeface="Arial" charset="0"/>
              </a:rPr>
              <a:t>2005</a:t>
            </a:r>
            <a:r>
              <a:rPr lang="el-GR" dirty="0" smtClean="0">
                <a:solidFill>
                  <a:prstClr val="black"/>
                </a:solidFill>
                <a:latin typeface="Calibri"/>
                <a:cs typeface="Arial" charset="0"/>
              </a:rPr>
              <a:t>)</a:t>
            </a:r>
            <a:endParaRPr lang="en-US" dirty="0">
              <a:solidFill>
                <a:prstClr val="black"/>
              </a:solidFill>
              <a:latin typeface="Calibri"/>
              <a:cs typeface="Arial" charset="0"/>
            </a:endParaRPr>
          </a:p>
        </p:txBody>
      </p:sp>
      <p:sp>
        <p:nvSpPr>
          <p:cNvPr id="2253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43EB992-232F-4938-BDBF-0EDA2D63EB2F}" type="slidenum">
              <a:rPr lang="el-GR" smtClean="0">
                <a:solidFill>
                  <a:prstClr val="black"/>
                </a:solidFill>
              </a:rPr>
              <a:pPr>
                <a:defRPr/>
              </a:pPr>
              <a:t>18</a:t>
            </a:fld>
            <a:endParaRPr lang="el-GR" smtClean="0">
              <a:solidFill>
                <a:prstClr val="black"/>
              </a:solidFill>
            </a:endParaRPr>
          </a:p>
        </p:txBody>
      </p:sp>
    </p:spTree>
    <p:extLst>
      <p:ext uri="{BB962C8B-B14F-4D97-AF65-F5344CB8AC3E}">
        <p14:creationId xmlns:p14="http://schemas.microsoft.com/office/powerpoint/2010/main" val="1590961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pPr eaLnBrk="1" hangingPunct="1"/>
            <a:r>
              <a:rPr lang="el-GR" altLang="el-GR" smtClean="0"/>
              <a:t>Άρθρωση του Καρπού</a:t>
            </a:r>
          </a:p>
        </p:txBody>
      </p:sp>
      <p:sp>
        <p:nvSpPr>
          <p:cNvPr id="3" name="Θέση περιεχομένου 2"/>
          <p:cNvSpPr>
            <a:spLocks noGrp="1"/>
          </p:cNvSpPr>
          <p:nvPr>
            <p:ph idx="1"/>
          </p:nvPr>
        </p:nvSpPr>
        <p:spPr>
          <a:xfrm>
            <a:off x="539750" y="1619250"/>
            <a:ext cx="8229600" cy="4752975"/>
          </a:xfrm>
        </p:spPr>
        <p:txBody>
          <a:bodyPr rtlCol="0">
            <a:normAutofit/>
          </a:bodyPr>
          <a:lstStyle/>
          <a:p>
            <a:pPr marL="0" indent="0" eaLnBrk="1" fontAlgn="auto" hangingPunct="1">
              <a:spcBef>
                <a:spcPts val="1800"/>
              </a:spcBef>
              <a:spcAft>
                <a:spcPts val="0"/>
              </a:spcAft>
              <a:buFont typeface="Arial" pitchFamily="34" charset="0"/>
              <a:buNone/>
              <a:defRPr/>
            </a:pPr>
            <a:r>
              <a:rPr lang="el-GR" dirty="0"/>
              <a:t>Είναι μία </a:t>
            </a:r>
            <a:r>
              <a:rPr lang="el-GR" dirty="0" err="1"/>
              <a:t>διαξονική</a:t>
            </a:r>
            <a:r>
              <a:rPr lang="el-GR" dirty="0"/>
              <a:t> άρθρωση, με κινήσεις:</a:t>
            </a:r>
          </a:p>
          <a:p>
            <a:pPr eaLnBrk="1" fontAlgn="auto" hangingPunct="1">
              <a:spcBef>
                <a:spcPts val="1800"/>
              </a:spcBef>
              <a:spcAft>
                <a:spcPts val="0"/>
              </a:spcAft>
              <a:buFont typeface="Arial" pitchFamily="34" charset="0"/>
              <a:buChar char="•"/>
              <a:defRPr/>
            </a:pPr>
            <a:r>
              <a:rPr lang="el-GR" dirty="0"/>
              <a:t>Κάμψη – έκταση (ή ραχιαία – παλαμιαία κάμψη) γύρω από τον  μετωπιαίο </a:t>
            </a:r>
            <a:r>
              <a:rPr lang="el-GR" dirty="0" smtClean="0"/>
              <a:t>άξονα,</a:t>
            </a:r>
            <a:endParaRPr lang="el-GR" dirty="0"/>
          </a:p>
          <a:p>
            <a:pPr eaLnBrk="1" fontAlgn="auto" hangingPunct="1">
              <a:spcBef>
                <a:spcPts val="1800"/>
              </a:spcBef>
              <a:spcAft>
                <a:spcPts val="0"/>
              </a:spcAft>
              <a:buFont typeface="Arial" pitchFamily="34" charset="0"/>
              <a:buChar char="•"/>
              <a:defRPr/>
            </a:pPr>
            <a:r>
              <a:rPr lang="el-GR" dirty="0" err="1"/>
              <a:t>Κερκιδική</a:t>
            </a:r>
            <a:r>
              <a:rPr lang="el-GR" dirty="0"/>
              <a:t> – </a:t>
            </a:r>
            <a:r>
              <a:rPr lang="el-GR" dirty="0" err="1"/>
              <a:t>ωλένια</a:t>
            </a:r>
            <a:r>
              <a:rPr lang="el-GR" dirty="0"/>
              <a:t> απόκλιση (ή απαγωγή – προσαγωγή) γύρω από τον οβελιαίο ή </a:t>
            </a:r>
            <a:r>
              <a:rPr lang="el-GR" dirty="0" err="1"/>
              <a:t>προσθιοπίσθιο</a:t>
            </a:r>
            <a:r>
              <a:rPr lang="el-GR" dirty="0"/>
              <a:t> </a:t>
            </a:r>
            <a:r>
              <a:rPr lang="el-GR" dirty="0" smtClean="0"/>
              <a:t>άξονα,</a:t>
            </a:r>
            <a:endParaRPr lang="el-GR" dirty="0"/>
          </a:p>
          <a:p>
            <a:pPr eaLnBrk="1" fontAlgn="auto" hangingPunct="1">
              <a:spcBef>
                <a:spcPts val="1800"/>
              </a:spcBef>
              <a:spcAft>
                <a:spcPts val="0"/>
              </a:spcAft>
              <a:buFont typeface="Arial" pitchFamily="34" charset="0"/>
              <a:buChar char="•"/>
              <a:defRPr/>
            </a:pPr>
            <a:r>
              <a:rPr lang="el-GR" dirty="0"/>
              <a:t>Κάποιου βαθμού κίνηση πρηνισμού – υπτιασμού, ιδιαίτερα στην </a:t>
            </a:r>
            <a:r>
              <a:rPr lang="el-GR" dirty="0" err="1"/>
              <a:t>κερκιδοκαρπική</a:t>
            </a:r>
            <a:r>
              <a:rPr lang="el-GR" dirty="0"/>
              <a:t> </a:t>
            </a:r>
            <a:r>
              <a:rPr lang="el-GR" dirty="0" smtClean="0"/>
              <a:t>άρθρωση. </a:t>
            </a:r>
            <a:r>
              <a:rPr lang="el-GR" sz="2200" dirty="0"/>
              <a:t>(</a:t>
            </a:r>
            <a:r>
              <a:rPr lang="el-GR" sz="2200" dirty="0" err="1"/>
              <a:t>Ritt</a:t>
            </a:r>
            <a:r>
              <a:rPr lang="el-GR" sz="2200" dirty="0"/>
              <a:t> </a:t>
            </a:r>
            <a:r>
              <a:rPr lang="el-GR" sz="2200" dirty="0" err="1"/>
              <a:t>et</a:t>
            </a:r>
            <a:r>
              <a:rPr lang="el-GR" sz="2200" dirty="0"/>
              <a:t> </a:t>
            </a:r>
            <a:r>
              <a:rPr lang="el-GR" sz="2200" dirty="0" err="1"/>
              <a:t>al</a:t>
            </a:r>
            <a:r>
              <a:rPr lang="el-GR" sz="2200" dirty="0"/>
              <a:t> 1995</a:t>
            </a:r>
            <a:r>
              <a:rPr lang="el-GR" sz="2200" dirty="0" smtClean="0"/>
              <a:t>)</a:t>
            </a:r>
            <a:r>
              <a:rPr lang="en-US" sz="2200" dirty="0" smtClean="0"/>
              <a:t>.</a:t>
            </a:r>
            <a:endParaRPr lang="el-GR" dirty="0"/>
          </a:p>
        </p:txBody>
      </p:sp>
      <p:sp>
        <p:nvSpPr>
          <p:cNvPr id="512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0727540-98BD-4944-B3E5-015F9B9F4B20}" type="slidenum">
              <a:rPr lang="el-GR" smtClean="0">
                <a:solidFill>
                  <a:prstClr val="black"/>
                </a:solidFill>
              </a:rPr>
              <a:pPr>
                <a:defRPr/>
              </a:pPr>
              <a:t>1</a:t>
            </a:fld>
            <a:endParaRPr lang="el-GR" smtClean="0">
              <a:solidFill>
                <a:prstClr val="black"/>
              </a:solidFill>
            </a:endParaRPr>
          </a:p>
        </p:txBody>
      </p:sp>
    </p:spTree>
    <p:extLst>
      <p:ext uri="{BB962C8B-B14F-4D97-AF65-F5344CB8AC3E}">
        <p14:creationId xmlns:p14="http://schemas.microsoft.com/office/powerpoint/2010/main" val="2347271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pPr eaLnBrk="1" hangingPunct="1"/>
            <a:r>
              <a:rPr lang="el-GR" altLang="el-GR" smtClean="0"/>
              <a:t>Κερκιδική απόκλιση του καρπού</a:t>
            </a:r>
          </a:p>
        </p:txBody>
      </p:sp>
      <p:sp>
        <p:nvSpPr>
          <p:cNvPr id="23555" name="Θέση περιεχομένου 2"/>
          <p:cNvSpPr>
            <a:spLocks noGrp="1"/>
          </p:cNvSpPr>
          <p:nvPr>
            <p:ph idx="1"/>
          </p:nvPr>
        </p:nvSpPr>
        <p:spPr>
          <a:xfrm>
            <a:off x="611560" y="1844824"/>
            <a:ext cx="7848872" cy="4167039"/>
          </a:xfrm>
        </p:spPr>
        <p:txBody>
          <a:bodyPr/>
          <a:lstStyle/>
          <a:p>
            <a:pPr eaLnBrk="1" hangingPunct="1">
              <a:lnSpc>
                <a:spcPct val="120000"/>
              </a:lnSpc>
              <a:spcBef>
                <a:spcPts val="3000"/>
              </a:spcBef>
            </a:pPr>
            <a:r>
              <a:rPr lang="el-GR" altLang="el-GR" dirty="0" smtClean="0"/>
              <a:t>Τα οστά του </a:t>
            </a:r>
            <a:r>
              <a:rPr lang="el-GR" altLang="el-GR" dirty="0" err="1" smtClean="0"/>
              <a:t>α΄</a:t>
            </a:r>
            <a:r>
              <a:rPr lang="el-GR" altLang="el-GR" dirty="0" smtClean="0"/>
              <a:t> στοίχου ολισθαίνουν ωλένια,</a:t>
            </a:r>
          </a:p>
          <a:p>
            <a:pPr eaLnBrk="1" hangingPunct="1">
              <a:lnSpc>
                <a:spcPct val="120000"/>
              </a:lnSpc>
              <a:spcBef>
                <a:spcPts val="3000"/>
              </a:spcBef>
            </a:pPr>
            <a:r>
              <a:rPr lang="el-GR" altLang="el-GR" dirty="0" smtClean="0"/>
              <a:t>Το μείζον και το έλασσον πολύγωνο ανεβαίνουν,</a:t>
            </a:r>
          </a:p>
          <a:p>
            <a:pPr eaLnBrk="1" hangingPunct="1">
              <a:lnSpc>
                <a:spcPct val="120000"/>
              </a:lnSpc>
              <a:spcBef>
                <a:spcPts val="3000"/>
              </a:spcBef>
            </a:pPr>
            <a:r>
              <a:rPr lang="el-GR" altLang="el-GR" dirty="0" smtClean="0"/>
              <a:t>Το κεφαλωτό και το αγκιστρωτό ολισθαίνουν ωλένια.</a:t>
            </a:r>
          </a:p>
        </p:txBody>
      </p:sp>
      <p:sp>
        <p:nvSpPr>
          <p:cNvPr id="2355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E494352-5CA0-402F-9629-B5AEF6B37B66}" type="slidenum">
              <a:rPr lang="el-GR" smtClean="0">
                <a:solidFill>
                  <a:prstClr val="black"/>
                </a:solidFill>
              </a:rPr>
              <a:pPr>
                <a:defRPr/>
              </a:pPr>
              <a:t>19</a:t>
            </a:fld>
            <a:endParaRPr lang="el-GR" smtClean="0">
              <a:solidFill>
                <a:prstClr val="black"/>
              </a:solidFill>
            </a:endParaRPr>
          </a:p>
        </p:txBody>
      </p:sp>
    </p:spTree>
    <p:extLst>
      <p:ext uri="{BB962C8B-B14F-4D97-AF65-F5344CB8AC3E}">
        <p14:creationId xmlns:p14="http://schemas.microsoft.com/office/powerpoint/2010/main" val="2643782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pPr eaLnBrk="1" hangingPunct="1"/>
            <a:r>
              <a:rPr lang="el-GR" altLang="el-GR" smtClean="0"/>
              <a:t>Ωλένια απόκλιση του καρπού</a:t>
            </a:r>
          </a:p>
        </p:txBody>
      </p:sp>
      <p:sp>
        <p:nvSpPr>
          <p:cNvPr id="24579" name="Θέση περιεχομένου 2"/>
          <p:cNvSpPr>
            <a:spLocks noGrp="1"/>
          </p:cNvSpPr>
          <p:nvPr>
            <p:ph idx="1"/>
          </p:nvPr>
        </p:nvSpPr>
        <p:spPr>
          <a:xfrm>
            <a:off x="539552" y="1793653"/>
            <a:ext cx="7920682" cy="5041900"/>
          </a:xfrm>
        </p:spPr>
        <p:txBody>
          <a:bodyPr/>
          <a:lstStyle/>
          <a:p>
            <a:pPr eaLnBrk="1" hangingPunct="1">
              <a:lnSpc>
                <a:spcPct val="120000"/>
              </a:lnSpc>
              <a:spcBef>
                <a:spcPts val="3000"/>
              </a:spcBef>
            </a:pPr>
            <a:r>
              <a:rPr lang="el-GR" altLang="el-GR" dirty="0" smtClean="0"/>
              <a:t>Τα οστά του </a:t>
            </a:r>
            <a:r>
              <a:rPr lang="el-GR" altLang="el-GR" dirty="0" err="1" smtClean="0"/>
              <a:t>α΄</a:t>
            </a:r>
            <a:r>
              <a:rPr lang="el-GR" altLang="el-GR" dirty="0" smtClean="0"/>
              <a:t> στοίχου ολισθαίνουν </a:t>
            </a:r>
            <a:r>
              <a:rPr lang="el-GR" altLang="el-GR" dirty="0" err="1" smtClean="0"/>
              <a:t>κερκιδικά</a:t>
            </a:r>
            <a:r>
              <a:rPr lang="el-GR" altLang="el-GR" dirty="0" smtClean="0"/>
              <a:t>,</a:t>
            </a:r>
          </a:p>
          <a:p>
            <a:pPr eaLnBrk="1" hangingPunct="1">
              <a:lnSpc>
                <a:spcPct val="120000"/>
              </a:lnSpc>
              <a:spcBef>
                <a:spcPts val="3000"/>
              </a:spcBef>
            </a:pPr>
            <a:r>
              <a:rPr lang="el-GR" altLang="el-GR" dirty="0" smtClean="0"/>
              <a:t>Το μείζον και το έλασσον πολύγωνο κατεβαίνουν,</a:t>
            </a:r>
          </a:p>
          <a:p>
            <a:pPr eaLnBrk="1" hangingPunct="1">
              <a:lnSpc>
                <a:spcPct val="120000"/>
              </a:lnSpc>
              <a:spcBef>
                <a:spcPts val="3000"/>
              </a:spcBef>
            </a:pPr>
            <a:r>
              <a:rPr lang="el-GR" altLang="el-GR" dirty="0" smtClean="0"/>
              <a:t>Το κεφαλωτό και το αγκιστρωτό ολισθαίνουν </a:t>
            </a:r>
            <a:r>
              <a:rPr lang="el-GR" altLang="el-GR" dirty="0" err="1" smtClean="0"/>
              <a:t>κερκιδικά</a:t>
            </a:r>
            <a:r>
              <a:rPr lang="el-GR" altLang="el-GR" dirty="0" smtClean="0"/>
              <a:t>.</a:t>
            </a:r>
          </a:p>
          <a:p>
            <a:pPr eaLnBrk="1" hangingPunct="1">
              <a:lnSpc>
                <a:spcPct val="120000"/>
              </a:lnSpc>
            </a:pPr>
            <a:endParaRPr lang="el-GR" altLang="el-GR" dirty="0" smtClean="0"/>
          </a:p>
        </p:txBody>
      </p:sp>
      <p:sp>
        <p:nvSpPr>
          <p:cNvPr id="2458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A40D6D2-89F7-4C13-83BD-DC7DFEC4AFED}" type="slidenum">
              <a:rPr lang="el-GR" smtClean="0">
                <a:solidFill>
                  <a:prstClr val="black"/>
                </a:solidFill>
              </a:rPr>
              <a:pPr>
                <a:defRPr/>
              </a:pPr>
              <a:t>20</a:t>
            </a:fld>
            <a:endParaRPr lang="el-GR" smtClean="0">
              <a:solidFill>
                <a:prstClr val="black"/>
              </a:solidFill>
            </a:endParaRPr>
          </a:p>
        </p:txBody>
      </p:sp>
    </p:spTree>
    <p:extLst>
      <p:ext uri="{BB962C8B-B14F-4D97-AF65-F5344CB8AC3E}">
        <p14:creationId xmlns:p14="http://schemas.microsoft.com/office/powerpoint/2010/main" val="2410126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lstStyle/>
          <a:p>
            <a:pPr eaLnBrk="1" hangingPunct="1"/>
            <a:r>
              <a:rPr lang="el-GR" altLang="el-GR" smtClean="0"/>
              <a:t>Κερκιδική απόκλιση </a:t>
            </a:r>
          </a:p>
        </p:txBody>
      </p:sp>
      <p:sp>
        <p:nvSpPr>
          <p:cNvPr id="25603" name="Θέση περιεχομένου 2"/>
          <p:cNvSpPr>
            <a:spLocks noGrp="1"/>
          </p:cNvSpPr>
          <p:nvPr>
            <p:ph idx="1"/>
          </p:nvPr>
        </p:nvSpPr>
        <p:spPr>
          <a:xfrm>
            <a:off x="539750" y="1619250"/>
            <a:ext cx="8064698" cy="4905375"/>
          </a:xfrm>
        </p:spPr>
        <p:txBody>
          <a:bodyPr/>
          <a:lstStyle/>
          <a:p>
            <a:pPr eaLnBrk="1" hangingPunct="1">
              <a:lnSpc>
                <a:spcPct val="120000"/>
              </a:lnSpc>
              <a:spcBef>
                <a:spcPts val="1800"/>
              </a:spcBef>
            </a:pPr>
            <a:r>
              <a:rPr lang="el-GR" altLang="el-GR" dirty="0" smtClean="0"/>
              <a:t>Η </a:t>
            </a:r>
            <a:r>
              <a:rPr lang="el-GR" altLang="el-GR" dirty="0" err="1" smtClean="0"/>
              <a:t>κερκιδική</a:t>
            </a:r>
            <a:r>
              <a:rPr lang="el-GR" altLang="el-GR" dirty="0" smtClean="0"/>
              <a:t> απόκλιση του </a:t>
            </a:r>
            <a:r>
              <a:rPr lang="el-GR" altLang="el-GR" dirty="0" err="1" smtClean="0"/>
              <a:t>α΄</a:t>
            </a:r>
            <a:r>
              <a:rPr lang="el-GR" altLang="el-GR" dirty="0" smtClean="0"/>
              <a:t> και </a:t>
            </a:r>
            <a:r>
              <a:rPr lang="el-GR" altLang="el-GR" dirty="0" err="1" smtClean="0"/>
              <a:t>β΄</a:t>
            </a:r>
            <a:r>
              <a:rPr lang="el-GR" altLang="el-GR" dirty="0" smtClean="0"/>
              <a:t> στίχου προκαλεί ταυτόχρονη κάμψη του </a:t>
            </a:r>
            <a:r>
              <a:rPr lang="el-GR" altLang="el-GR" dirty="0" err="1" smtClean="0"/>
              <a:t>α΄</a:t>
            </a:r>
            <a:r>
              <a:rPr lang="el-GR" altLang="el-GR" dirty="0" smtClean="0"/>
              <a:t> στίχου και έκταση του </a:t>
            </a:r>
            <a:r>
              <a:rPr lang="el-GR" altLang="el-GR" dirty="0" err="1" smtClean="0"/>
              <a:t>β΄</a:t>
            </a:r>
            <a:r>
              <a:rPr lang="el-GR" altLang="el-GR" dirty="0" smtClean="0"/>
              <a:t> στίχου με αποτέλεσμα</a:t>
            </a:r>
            <a:r>
              <a:rPr lang="en-US" altLang="el-GR" dirty="0" smtClean="0"/>
              <a:t> </a:t>
            </a:r>
            <a:r>
              <a:rPr lang="el-GR" altLang="el-GR" dirty="0" smtClean="0"/>
              <a:t>:</a:t>
            </a:r>
          </a:p>
          <a:p>
            <a:pPr lvl="1" eaLnBrk="1" hangingPunct="1">
              <a:lnSpc>
                <a:spcPct val="120000"/>
              </a:lnSpc>
              <a:spcBef>
                <a:spcPts val="1800"/>
              </a:spcBef>
            </a:pPr>
            <a:r>
              <a:rPr lang="el-GR" altLang="el-GR" dirty="0" smtClean="0"/>
              <a:t>Τα οστά του </a:t>
            </a:r>
            <a:r>
              <a:rPr lang="el-GR" altLang="el-GR" dirty="0" err="1" smtClean="0"/>
              <a:t>α΄</a:t>
            </a:r>
            <a:r>
              <a:rPr lang="el-GR" altLang="el-GR" dirty="0" smtClean="0"/>
              <a:t> στοίχου να ολισθαίνουν ραχιαία,</a:t>
            </a:r>
          </a:p>
          <a:p>
            <a:pPr lvl="1" eaLnBrk="1" hangingPunct="1">
              <a:lnSpc>
                <a:spcPct val="120000"/>
              </a:lnSpc>
              <a:spcBef>
                <a:spcPts val="1800"/>
              </a:spcBef>
            </a:pPr>
            <a:r>
              <a:rPr lang="el-GR" altLang="el-GR" dirty="0" smtClean="0"/>
              <a:t>Το μείζον και το έλασσον πολύγωνο να ολισθαίνουν ραχιαία, </a:t>
            </a:r>
          </a:p>
          <a:p>
            <a:pPr lvl="1" eaLnBrk="1" hangingPunct="1">
              <a:lnSpc>
                <a:spcPct val="120000"/>
              </a:lnSpc>
              <a:spcBef>
                <a:spcPts val="1800"/>
              </a:spcBef>
            </a:pPr>
            <a:r>
              <a:rPr lang="el-GR" altLang="el-GR" dirty="0" smtClean="0"/>
              <a:t>Το κεφαλωτό και το αγκιστρωτό να ολισθαίνουν παλαμιαία. </a:t>
            </a:r>
          </a:p>
        </p:txBody>
      </p:sp>
      <p:sp>
        <p:nvSpPr>
          <p:cNvPr id="2560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2301E26-6B5D-4E26-BC82-4D001DFA1FE8}" type="slidenum">
              <a:rPr lang="el-GR" smtClean="0">
                <a:solidFill>
                  <a:prstClr val="black"/>
                </a:solidFill>
              </a:rPr>
              <a:pPr>
                <a:defRPr/>
              </a:pPr>
              <a:t>21</a:t>
            </a:fld>
            <a:endParaRPr lang="el-GR" smtClean="0">
              <a:solidFill>
                <a:prstClr val="black"/>
              </a:solidFill>
            </a:endParaRPr>
          </a:p>
        </p:txBody>
      </p:sp>
    </p:spTree>
    <p:extLst>
      <p:ext uri="{BB962C8B-B14F-4D97-AF65-F5344CB8AC3E}">
        <p14:creationId xmlns:p14="http://schemas.microsoft.com/office/powerpoint/2010/main" val="3555502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pPr eaLnBrk="1" hangingPunct="1"/>
            <a:r>
              <a:rPr lang="el-GR" altLang="el-GR" smtClean="0"/>
              <a:t>Ωλένια απόκλιση</a:t>
            </a:r>
          </a:p>
        </p:txBody>
      </p:sp>
      <p:sp>
        <p:nvSpPr>
          <p:cNvPr id="26627" name="Θέση περιεχομένου 2"/>
          <p:cNvSpPr>
            <a:spLocks noGrp="1"/>
          </p:cNvSpPr>
          <p:nvPr>
            <p:ph idx="1"/>
          </p:nvPr>
        </p:nvSpPr>
        <p:spPr>
          <a:xfrm>
            <a:off x="539750" y="1619250"/>
            <a:ext cx="7992690" cy="5438775"/>
          </a:xfrm>
        </p:spPr>
        <p:txBody>
          <a:bodyPr/>
          <a:lstStyle/>
          <a:p>
            <a:pPr eaLnBrk="1" hangingPunct="1">
              <a:lnSpc>
                <a:spcPct val="120000"/>
              </a:lnSpc>
              <a:spcBef>
                <a:spcPts val="2400"/>
              </a:spcBef>
            </a:pPr>
            <a:r>
              <a:rPr lang="el-GR" altLang="el-GR" dirty="0" smtClean="0"/>
              <a:t>Η ωλένια απόκλιση του </a:t>
            </a:r>
            <a:r>
              <a:rPr lang="el-GR" altLang="el-GR" dirty="0" err="1" smtClean="0"/>
              <a:t>α΄</a:t>
            </a:r>
            <a:r>
              <a:rPr lang="el-GR" altLang="el-GR" dirty="0" smtClean="0"/>
              <a:t> και </a:t>
            </a:r>
            <a:r>
              <a:rPr lang="el-GR" altLang="el-GR" dirty="0" err="1" smtClean="0"/>
              <a:t>β΄</a:t>
            </a:r>
            <a:r>
              <a:rPr lang="el-GR" altLang="el-GR" dirty="0" smtClean="0"/>
              <a:t> στίχου προκαλεί ταυτόχρονη έκταση του </a:t>
            </a:r>
            <a:r>
              <a:rPr lang="el-GR" altLang="el-GR" dirty="0" err="1" smtClean="0"/>
              <a:t>α΄</a:t>
            </a:r>
            <a:r>
              <a:rPr lang="el-GR" altLang="el-GR" dirty="0" smtClean="0"/>
              <a:t> στίχου και κάμψη του </a:t>
            </a:r>
            <a:r>
              <a:rPr lang="el-GR" altLang="el-GR" dirty="0" err="1" smtClean="0"/>
              <a:t>β΄</a:t>
            </a:r>
            <a:r>
              <a:rPr lang="el-GR" altLang="el-GR" dirty="0" smtClean="0"/>
              <a:t> στίχου με αποτέλεσμα</a:t>
            </a:r>
            <a:r>
              <a:rPr lang="en-US" altLang="el-GR" dirty="0" smtClean="0"/>
              <a:t> </a:t>
            </a:r>
            <a:r>
              <a:rPr lang="el-GR" altLang="el-GR" dirty="0" smtClean="0"/>
              <a:t>:</a:t>
            </a:r>
          </a:p>
          <a:p>
            <a:pPr lvl="1" eaLnBrk="1" hangingPunct="1">
              <a:lnSpc>
                <a:spcPct val="120000"/>
              </a:lnSpc>
              <a:spcBef>
                <a:spcPts val="2400"/>
              </a:spcBef>
            </a:pPr>
            <a:r>
              <a:rPr lang="el-GR" altLang="el-GR" dirty="0" smtClean="0"/>
              <a:t>Τα οστά του </a:t>
            </a:r>
            <a:r>
              <a:rPr lang="el-GR" altLang="el-GR" dirty="0" err="1" smtClean="0"/>
              <a:t>α΄</a:t>
            </a:r>
            <a:r>
              <a:rPr lang="el-GR" altLang="el-GR" dirty="0" smtClean="0"/>
              <a:t> στοίχου να ολισθαίνουν παλαμιαία,</a:t>
            </a:r>
          </a:p>
          <a:p>
            <a:pPr lvl="1" eaLnBrk="1" hangingPunct="1">
              <a:lnSpc>
                <a:spcPct val="120000"/>
              </a:lnSpc>
              <a:spcBef>
                <a:spcPts val="2400"/>
              </a:spcBef>
            </a:pPr>
            <a:r>
              <a:rPr lang="el-GR" altLang="el-GR" dirty="0" smtClean="0"/>
              <a:t>Το μείζον και το έλασσον πολύγωνο να ολισθαίνουν παλαμιαία,</a:t>
            </a:r>
          </a:p>
          <a:p>
            <a:pPr lvl="1" eaLnBrk="1" hangingPunct="1">
              <a:lnSpc>
                <a:spcPct val="120000"/>
              </a:lnSpc>
              <a:spcBef>
                <a:spcPts val="2400"/>
              </a:spcBef>
            </a:pPr>
            <a:r>
              <a:rPr lang="el-GR" altLang="el-GR" dirty="0" smtClean="0"/>
              <a:t>Το κεφαλωτό και το αγκιστρωτό να ολισθαίνουν ραχιαία.</a:t>
            </a:r>
          </a:p>
          <a:p>
            <a:pPr eaLnBrk="1" hangingPunct="1">
              <a:lnSpc>
                <a:spcPct val="120000"/>
              </a:lnSpc>
              <a:spcBef>
                <a:spcPts val="2400"/>
              </a:spcBef>
            </a:pPr>
            <a:endParaRPr lang="el-GR" altLang="el-GR" dirty="0" smtClean="0"/>
          </a:p>
        </p:txBody>
      </p:sp>
      <p:sp>
        <p:nvSpPr>
          <p:cNvPr id="2662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16BA582-2119-439F-97DF-85B34C9D7277}" type="slidenum">
              <a:rPr lang="el-GR" smtClean="0">
                <a:solidFill>
                  <a:prstClr val="black"/>
                </a:solidFill>
              </a:rPr>
              <a:pPr>
                <a:defRPr/>
              </a:pPr>
              <a:t>22</a:t>
            </a:fld>
            <a:endParaRPr lang="el-GR" smtClean="0">
              <a:solidFill>
                <a:prstClr val="black"/>
              </a:solidFill>
            </a:endParaRPr>
          </a:p>
        </p:txBody>
      </p:sp>
    </p:spTree>
    <p:extLst>
      <p:ext uri="{BB962C8B-B14F-4D97-AF65-F5344CB8AC3E}">
        <p14:creationId xmlns:p14="http://schemas.microsoft.com/office/powerpoint/2010/main" val="1985782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pPr eaLnBrk="1" hangingPunct="1"/>
            <a:r>
              <a:rPr lang="el-GR" altLang="el-GR" smtClean="0"/>
              <a:t>Εννεύρωση </a:t>
            </a:r>
          </a:p>
        </p:txBody>
      </p:sp>
      <p:sp>
        <p:nvSpPr>
          <p:cNvPr id="3" name="Θέση περιεχομένου 2"/>
          <p:cNvSpPr>
            <a:spLocks noGrp="1"/>
          </p:cNvSpPr>
          <p:nvPr>
            <p:ph idx="1"/>
          </p:nvPr>
        </p:nvSpPr>
        <p:spPr>
          <a:xfrm>
            <a:off x="539750" y="1619250"/>
            <a:ext cx="8229600" cy="4752975"/>
          </a:xfrm>
        </p:spPr>
        <p:txBody>
          <a:bodyPr rtlCol="0">
            <a:normAutofit/>
          </a:bodyPr>
          <a:lstStyle/>
          <a:p>
            <a:pPr eaLnBrk="1" fontAlgn="auto" hangingPunct="1">
              <a:spcAft>
                <a:spcPts val="0"/>
              </a:spcAft>
              <a:buFont typeface="Arial" pitchFamily="34" charset="0"/>
              <a:buChar char="•"/>
              <a:defRPr/>
            </a:pPr>
            <a:r>
              <a:rPr lang="el-GR" dirty="0"/>
              <a:t>Ο αρθρικός θύλακος του καρπού </a:t>
            </a:r>
            <a:r>
              <a:rPr lang="el-GR" dirty="0" err="1"/>
              <a:t>εννευρώνεται</a:t>
            </a:r>
            <a:r>
              <a:rPr lang="el-GR" dirty="0"/>
              <a:t> κυρίως από: </a:t>
            </a:r>
          </a:p>
          <a:p>
            <a:pPr lvl="1" eaLnBrk="1" fontAlgn="auto" hangingPunct="1">
              <a:spcAft>
                <a:spcPts val="0"/>
              </a:spcAft>
              <a:defRPr/>
            </a:pPr>
            <a:r>
              <a:rPr lang="el-GR" dirty="0"/>
              <a:t>Πρόσθιο </a:t>
            </a:r>
            <a:r>
              <a:rPr lang="el-GR" dirty="0" err="1"/>
              <a:t>μεσόστεο</a:t>
            </a:r>
            <a:r>
              <a:rPr lang="el-GR" dirty="0"/>
              <a:t> </a:t>
            </a:r>
            <a:r>
              <a:rPr lang="el-GR" dirty="0" smtClean="0"/>
              <a:t>νεύρο,</a:t>
            </a:r>
            <a:endParaRPr lang="el-GR" dirty="0"/>
          </a:p>
          <a:p>
            <a:pPr lvl="1" eaLnBrk="1" fontAlgn="auto" hangingPunct="1">
              <a:spcAft>
                <a:spcPts val="0"/>
              </a:spcAft>
              <a:defRPr/>
            </a:pPr>
            <a:r>
              <a:rPr lang="el-GR" dirty="0"/>
              <a:t>Τον έξω κλάδο του </a:t>
            </a:r>
            <a:r>
              <a:rPr lang="el-GR" dirty="0" err="1"/>
              <a:t>μυοδερματικού</a:t>
            </a:r>
            <a:r>
              <a:rPr lang="el-GR" dirty="0"/>
              <a:t> νεύρου (</a:t>
            </a:r>
            <a:r>
              <a:rPr lang="el-GR" dirty="0" err="1"/>
              <a:t>lateral</a:t>
            </a:r>
            <a:r>
              <a:rPr lang="el-GR" dirty="0"/>
              <a:t> </a:t>
            </a:r>
            <a:r>
              <a:rPr lang="el-GR" dirty="0" err="1"/>
              <a:t>antebrachial</a:t>
            </a:r>
            <a:r>
              <a:rPr lang="el-GR" dirty="0"/>
              <a:t> </a:t>
            </a:r>
            <a:r>
              <a:rPr lang="el-GR" dirty="0" err="1"/>
              <a:t>cutaneous</a:t>
            </a:r>
            <a:r>
              <a:rPr lang="el-GR" dirty="0"/>
              <a:t> </a:t>
            </a:r>
            <a:r>
              <a:rPr lang="el-GR" dirty="0" err="1"/>
              <a:t>nerve</a:t>
            </a:r>
            <a:r>
              <a:rPr lang="el-GR" dirty="0" smtClean="0"/>
              <a:t>),</a:t>
            </a:r>
            <a:endParaRPr lang="el-GR" dirty="0"/>
          </a:p>
          <a:p>
            <a:pPr lvl="1" eaLnBrk="1" fontAlgn="auto" hangingPunct="1">
              <a:spcAft>
                <a:spcPts val="0"/>
              </a:spcAft>
              <a:defRPr/>
            </a:pPr>
            <a:r>
              <a:rPr lang="el-GR" dirty="0"/>
              <a:t>Οπίσθιο </a:t>
            </a:r>
            <a:r>
              <a:rPr lang="el-GR" dirty="0" err="1"/>
              <a:t>μεσόστεο</a:t>
            </a:r>
            <a:r>
              <a:rPr lang="el-GR" dirty="0"/>
              <a:t> </a:t>
            </a:r>
            <a:r>
              <a:rPr lang="el-GR" dirty="0" smtClean="0"/>
              <a:t>νεύρο.</a:t>
            </a:r>
            <a:endParaRPr lang="el-GR" dirty="0"/>
          </a:p>
          <a:p>
            <a:pPr eaLnBrk="1" fontAlgn="auto" hangingPunct="1">
              <a:spcAft>
                <a:spcPts val="0"/>
              </a:spcAft>
              <a:buFont typeface="Arial" pitchFamily="34" charset="0"/>
              <a:buChar char="•"/>
              <a:defRPr/>
            </a:pPr>
            <a:r>
              <a:rPr lang="el-GR" dirty="0"/>
              <a:t>Δευτερευόντως από:</a:t>
            </a:r>
          </a:p>
          <a:p>
            <a:pPr lvl="1" eaLnBrk="1" fontAlgn="auto" hangingPunct="1">
              <a:spcAft>
                <a:spcPts val="0"/>
              </a:spcAft>
              <a:defRPr/>
            </a:pPr>
            <a:r>
              <a:rPr lang="el-GR" dirty="0"/>
              <a:t>Παλαμιαίους δερματικούς κλάδους του μέσου </a:t>
            </a:r>
            <a:r>
              <a:rPr lang="el-GR" dirty="0" smtClean="0"/>
              <a:t>νεύρου,</a:t>
            </a:r>
            <a:endParaRPr lang="el-GR" dirty="0"/>
          </a:p>
          <a:p>
            <a:pPr lvl="1" eaLnBrk="1" fontAlgn="auto" hangingPunct="1">
              <a:spcAft>
                <a:spcPts val="0"/>
              </a:spcAft>
              <a:defRPr/>
            </a:pPr>
            <a:r>
              <a:rPr lang="el-GR" dirty="0"/>
              <a:t>Εν τω </a:t>
            </a:r>
            <a:r>
              <a:rPr lang="el-GR" dirty="0" err="1"/>
              <a:t>βάθει</a:t>
            </a:r>
            <a:r>
              <a:rPr lang="el-GR" dirty="0"/>
              <a:t> κλάδους του </a:t>
            </a:r>
            <a:r>
              <a:rPr lang="el-GR" dirty="0" err="1"/>
              <a:t>ωλένιου</a:t>
            </a:r>
            <a:r>
              <a:rPr lang="el-GR" dirty="0"/>
              <a:t> </a:t>
            </a:r>
            <a:r>
              <a:rPr lang="el-GR" dirty="0" smtClean="0"/>
              <a:t>νεύρου,</a:t>
            </a:r>
            <a:endParaRPr lang="el-GR" dirty="0"/>
          </a:p>
          <a:p>
            <a:pPr lvl="1" eaLnBrk="1" fontAlgn="auto" hangingPunct="1">
              <a:spcAft>
                <a:spcPts val="0"/>
              </a:spcAft>
              <a:defRPr/>
            </a:pPr>
            <a:r>
              <a:rPr lang="el-GR" dirty="0" err="1"/>
              <a:t>Επιπολής</a:t>
            </a:r>
            <a:r>
              <a:rPr lang="el-GR" dirty="0"/>
              <a:t> κλάδους του </a:t>
            </a:r>
            <a:r>
              <a:rPr lang="el-GR" dirty="0" err="1"/>
              <a:t>κερκιδικού</a:t>
            </a:r>
            <a:r>
              <a:rPr lang="el-GR" dirty="0"/>
              <a:t> </a:t>
            </a:r>
            <a:r>
              <a:rPr lang="el-GR" dirty="0" smtClean="0"/>
              <a:t>νεύρου.</a:t>
            </a:r>
            <a:endParaRPr lang="el-GR" dirty="0"/>
          </a:p>
        </p:txBody>
      </p:sp>
      <p:sp>
        <p:nvSpPr>
          <p:cNvPr id="5" name="Ορθογώνιο 4"/>
          <p:cNvSpPr/>
          <p:nvPr/>
        </p:nvSpPr>
        <p:spPr>
          <a:xfrm>
            <a:off x="5867400" y="6134517"/>
            <a:ext cx="2343150" cy="369888"/>
          </a:xfrm>
          <a:prstGeom prst="rect">
            <a:avLst/>
          </a:prstGeom>
        </p:spPr>
        <p:txBody>
          <a:bodyPr wrap="none">
            <a:spAutoFit/>
          </a:bodyPr>
          <a:lstStyle/>
          <a:p>
            <a:pPr>
              <a:defRPr/>
            </a:pPr>
            <a:r>
              <a:rPr lang="nl-NL" dirty="0">
                <a:solidFill>
                  <a:prstClr val="black"/>
                </a:solidFill>
                <a:latin typeface="Calibri"/>
                <a:cs typeface="Arial" charset="0"/>
              </a:rPr>
              <a:t> (Van de Pol et al 2006)</a:t>
            </a:r>
            <a:endParaRPr lang="el-GR" dirty="0">
              <a:solidFill>
                <a:prstClr val="black"/>
              </a:solidFill>
              <a:latin typeface="Calibri"/>
              <a:cs typeface="Arial" charset="0"/>
            </a:endParaRPr>
          </a:p>
        </p:txBody>
      </p:sp>
      <p:sp>
        <p:nvSpPr>
          <p:cNvPr id="2765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597C44C-01C9-490F-BD23-865275E4E2FA}" type="slidenum">
              <a:rPr lang="el-GR" smtClean="0">
                <a:solidFill>
                  <a:prstClr val="black"/>
                </a:solidFill>
              </a:rPr>
              <a:pPr>
                <a:defRPr/>
              </a:pPr>
              <a:t>23</a:t>
            </a:fld>
            <a:endParaRPr lang="el-GR" smtClean="0">
              <a:solidFill>
                <a:prstClr val="black"/>
              </a:solidFill>
            </a:endParaRPr>
          </a:p>
        </p:txBody>
      </p:sp>
    </p:spTree>
    <p:extLst>
      <p:ext uri="{BB962C8B-B14F-4D97-AF65-F5344CB8AC3E}">
        <p14:creationId xmlns:p14="http://schemas.microsoft.com/office/powerpoint/2010/main" val="455729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p:txBody>
          <a:bodyPr/>
          <a:lstStyle/>
          <a:p>
            <a:pPr eaLnBrk="1" hangingPunct="1"/>
            <a:r>
              <a:rPr lang="el-GR" altLang="el-GR" smtClean="0"/>
              <a:t>Κινητοποίηση έκτασης</a:t>
            </a:r>
          </a:p>
        </p:txBody>
      </p:sp>
      <p:sp>
        <p:nvSpPr>
          <p:cNvPr id="28675" name="Θέση περιεχομένου 2"/>
          <p:cNvSpPr>
            <a:spLocks noGrp="1"/>
          </p:cNvSpPr>
          <p:nvPr>
            <p:ph idx="1"/>
          </p:nvPr>
        </p:nvSpPr>
        <p:spPr>
          <a:xfrm>
            <a:off x="539750" y="1619250"/>
            <a:ext cx="8229600" cy="5041900"/>
          </a:xfrm>
        </p:spPr>
        <p:txBody>
          <a:bodyPr/>
          <a:lstStyle/>
          <a:p>
            <a:pPr eaLnBrk="1" hangingPunct="1">
              <a:spcBef>
                <a:spcPts val="3000"/>
              </a:spcBef>
            </a:pPr>
            <a:r>
              <a:rPr lang="el-GR" altLang="el-GR" dirty="0" smtClean="0"/>
              <a:t>Για να αυξηθεί η έκταση του καρπού θα πρέπει να γίνει:</a:t>
            </a:r>
          </a:p>
          <a:p>
            <a:pPr lvl="1" eaLnBrk="1" hangingPunct="1">
              <a:spcBef>
                <a:spcPts val="3000"/>
              </a:spcBef>
            </a:pPr>
            <a:r>
              <a:rPr lang="el-GR" altLang="el-GR" dirty="0" smtClean="0"/>
              <a:t>Παλαμιαία ολίσθηση των οστών του </a:t>
            </a:r>
            <a:r>
              <a:rPr lang="el-GR" altLang="el-GR" dirty="0" err="1" smtClean="0"/>
              <a:t>α΄</a:t>
            </a:r>
            <a:r>
              <a:rPr lang="el-GR" altLang="el-GR" dirty="0" smtClean="0"/>
              <a:t> στοίχου,</a:t>
            </a:r>
          </a:p>
          <a:p>
            <a:pPr lvl="1" eaLnBrk="1" hangingPunct="1">
              <a:spcBef>
                <a:spcPts val="3000"/>
              </a:spcBef>
            </a:pPr>
            <a:r>
              <a:rPr lang="el-GR" altLang="el-GR" dirty="0" smtClean="0"/>
              <a:t>Ραχιαία ολίσθηση του μείζονος και ελάσσονος </a:t>
            </a:r>
            <a:r>
              <a:rPr lang="el-GR" altLang="el-GR" dirty="0" err="1" smtClean="0"/>
              <a:t>πολυγόνου</a:t>
            </a:r>
            <a:r>
              <a:rPr lang="el-GR" altLang="el-GR" dirty="0" smtClean="0"/>
              <a:t>,</a:t>
            </a:r>
          </a:p>
          <a:p>
            <a:pPr lvl="1" eaLnBrk="1" hangingPunct="1">
              <a:spcBef>
                <a:spcPts val="3000"/>
              </a:spcBef>
            </a:pPr>
            <a:r>
              <a:rPr lang="el-GR" altLang="el-GR" dirty="0" smtClean="0"/>
              <a:t>Παλαμιαία ολίσθηση του κεφαλωτού και του αγκιστρωτού.</a:t>
            </a:r>
          </a:p>
          <a:p>
            <a:pPr eaLnBrk="1" hangingPunct="1"/>
            <a:endParaRPr lang="el-GR" altLang="el-GR" dirty="0" smtClean="0"/>
          </a:p>
        </p:txBody>
      </p:sp>
      <p:sp>
        <p:nvSpPr>
          <p:cNvPr id="2867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255BA6C-F2C5-42FD-AFB4-E3866CBDD502}" type="slidenum">
              <a:rPr lang="el-GR" smtClean="0">
                <a:solidFill>
                  <a:prstClr val="black"/>
                </a:solidFill>
              </a:rPr>
              <a:pPr>
                <a:defRPr/>
              </a:pPr>
              <a:t>24</a:t>
            </a:fld>
            <a:endParaRPr lang="el-GR" smtClean="0">
              <a:solidFill>
                <a:prstClr val="black"/>
              </a:solidFill>
            </a:endParaRPr>
          </a:p>
        </p:txBody>
      </p:sp>
    </p:spTree>
    <p:extLst>
      <p:ext uri="{BB962C8B-B14F-4D97-AF65-F5344CB8AC3E}">
        <p14:creationId xmlns:p14="http://schemas.microsoft.com/office/powerpoint/2010/main" val="1859856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p:txBody>
          <a:bodyPr/>
          <a:lstStyle/>
          <a:p>
            <a:pPr eaLnBrk="1" hangingPunct="1"/>
            <a:r>
              <a:rPr lang="el-GR" altLang="el-GR" smtClean="0"/>
              <a:t>Κινητοποίηση κάμψης</a:t>
            </a:r>
          </a:p>
        </p:txBody>
      </p:sp>
      <p:sp>
        <p:nvSpPr>
          <p:cNvPr id="29699" name="Θέση περιεχομένου 2"/>
          <p:cNvSpPr>
            <a:spLocks noGrp="1"/>
          </p:cNvSpPr>
          <p:nvPr>
            <p:ph idx="1"/>
          </p:nvPr>
        </p:nvSpPr>
        <p:spPr>
          <a:xfrm>
            <a:off x="539750" y="1619250"/>
            <a:ext cx="8064698" cy="5041900"/>
          </a:xfrm>
        </p:spPr>
        <p:txBody>
          <a:bodyPr/>
          <a:lstStyle/>
          <a:p>
            <a:pPr eaLnBrk="1" hangingPunct="1">
              <a:spcBef>
                <a:spcPts val="2400"/>
              </a:spcBef>
            </a:pPr>
            <a:r>
              <a:rPr lang="el-GR" altLang="el-GR" dirty="0" smtClean="0"/>
              <a:t>Για να αυξηθεί η τροχιά της κάμψης του καρπού θα πρέπει να γίνει:</a:t>
            </a:r>
          </a:p>
          <a:p>
            <a:pPr lvl="1" eaLnBrk="1" hangingPunct="1">
              <a:spcBef>
                <a:spcPts val="2400"/>
              </a:spcBef>
            </a:pPr>
            <a:r>
              <a:rPr lang="el-GR" altLang="el-GR" dirty="0" smtClean="0"/>
              <a:t>Ραχιαία ολίσθηση των οστών του </a:t>
            </a:r>
            <a:r>
              <a:rPr lang="el-GR" altLang="el-GR" dirty="0" err="1" smtClean="0"/>
              <a:t>α΄</a:t>
            </a:r>
            <a:r>
              <a:rPr lang="el-GR" altLang="el-GR" dirty="0" smtClean="0"/>
              <a:t> στοίχου,</a:t>
            </a:r>
          </a:p>
          <a:p>
            <a:pPr lvl="1" eaLnBrk="1" hangingPunct="1">
              <a:spcBef>
                <a:spcPts val="2400"/>
              </a:spcBef>
            </a:pPr>
            <a:r>
              <a:rPr lang="el-GR" altLang="el-GR" dirty="0" smtClean="0"/>
              <a:t>Ραχιαία ολίσθηση του κεφαλωτού και του αγκιστρωτού,</a:t>
            </a:r>
          </a:p>
          <a:p>
            <a:pPr lvl="1" eaLnBrk="1" hangingPunct="1">
              <a:spcBef>
                <a:spcPts val="2400"/>
              </a:spcBef>
            </a:pPr>
            <a:r>
              <a:rPr lang="el-GR" altLang="el-GR" dirty="0" smtClean="0"/>
              <a:t>Παλαμιαία ολίσθηση του μείζονος και ελάσσονος πολυγώνου.</a:t>
            </a:r>
          </a:p>
          <a:p>
            <a:pPr eaLnBrk="1" hangingPunct="1">
              <a:spcBef>
                <a:spcPts val="2400"/>
              </a:spcBef>
              <a:buFont typeface="Wingdings" pitchFamily="2" charset="2"/>
              <a:buChar char="ü"/>
            </a:pPr>
            <a:endParaRPr lang="el-GR" altLang="el-GR" dirty="0" smtClean="0"/>
          </a:p>
        </p:txBody>
      </p:sp>
      <p:sp>
        <p:nvSpPr>
          <p:cNvPr id="2970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7DB12F5-93F6-42B2-806A-5FBA176DE43B}" type="slidenum">
              <a:rPr lang="el-GR" smtClean="0">
                <a:solidFill>
                  <a:prstClr val="black"/>
                </a:solidFill>
              </a:rPr>
              <a:pPr>
                <a:defRPr/>
              </a:pPr>
              <a:t>25</a:t>
            </a:fld>
            <a:endParaRPr lang="el-GR" smtClean="0">
              <a:solidFill>
                <a:prstClr val="black"/>
              </a:solidFill>
            </a:endParaRPr>
          </a:p>
        </p:txBody>
      </p:sp>
    </p:spTree>
    <p:extLst>
      <p:ext uri="{BB962C8B-B14F-4D97-AF65-F5344CB8AC3E}">
        <p14:creationId xmlns:p14="http://schemas.microsoft.com/office/powerpoint/2010/main" val="3686655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081087"/>
          </a:xfrm>
        </p:spPr>
        <p:txBody>
          <a:bodyPr rtlCol="0">
            <a:noAutofit/>
          </a:bodyPr>
          <a:lstStyle/>
          <a:p>
            <a:pPr eaLnBrk="1" fontAlgn="auto" hangingPunct="1">
              <a:spcAft>
                <a:spcPts val="0"/>
              </a:spcAft>
              <a:defRPr/>
            </a:pPr>
            <a:r>
              <a:rPr lang="el-GR" dirty="0"/>
              <a:t>Κινητοποίηση </a:t>
            </a:r>
            <a:r>
              <a:rPr lang="el-GR" dirty="0" err="1"/>
              <a:t>κερκιδικής</a:t>
            </a:r>
            <a:r>
              <a:rPr lang="el-GR" dirty="0"/>
              <a:t> – </a:t>
            </a:r>
            <a:r>
              <a:rPr lang="el-GR" dirty="0" smtClean="0"/>
              <a:t/>
            </a:r>
            <a:br>
              <a:rPr lang="el-GR" dirty="0" smtClean="0"/>
            </a:br>
            <a:r>
              <a:rPr lang="el-GR" dirty="0" smtClean="0"/>
              <a:t>ωλένιας  </a:t>
            </a:r>
            <a:r>
              <a:rPr lang="el-GR" dirty="0"/>
              <a:t>απόκλισης</a:t>
            </a:r>
          </a:p>
        </p:txBody>
      </p:sp>
      <p:sp>
        <p:nvSpPr>
          <p:cNvPr id="30723" name="Θέση περιεχομένου 2"/>
          <p:cNvSpPr>
            <a:spLocks noGrp="1"/>
          </p:cNvSpPr>
          <p:nvPr>
            <p:ph idx="1"/>
          </p:nvPr>
        </p:nvSpPr>
        <p:spPr>
          <a:xfrm>
            <a:off x="539750" y="1619250"/>
            <a:ext cx="8229600" cy="4608513"/>
          </a:xfrm>
        </p:spPr>
        <p:txBody>
          <a:bodyPr/>
          <a:lstStyle/>
          <a:p>
            <a:pPr eaLnBrk="1" hangingPunct="1">
              <a:lnSpc>
                <a:spcPct val="120000"/>
              </a:lnSpc>
              <a:spcBef>
                <a:spcPts val="3600"/>
              </a:spcBef>
            </a:pPr>
            <a:r>
              <a:rPr lang="el-GR" altLang="el-GR" smtClean="0"/>
              <a:t>Ίσως να μη χρειάζεται, διότι με την κινητοποίηση κάμψης / έκτασης αυξάνονται και αυτές οι τροχιές,</a:t>
            </a:r>
          </a:p>
          <a:p>
            <a:pPr eaLnBrk="1" hangingPunct="1">
              <a:lnSpc>
                <a:spcPct val="120000"/>
              </a:lnSpc>
              <a:spcBef>
                <a:spcPts val="3600"/>
              </a:spcBef>
            </a:pPr>
            <a:r>
              <a:rPr lang="el-GR" altLang="el-GR" smtClean="0"/>
              <a:t>Εάν χρειαστεί να κινητοποιηθεί η κερκιδική απόκλιση θα πρέπει να γίνει ωλένια ολίσθηση των οστών του α΄ στοίχου.</a:t>
            </a:r>
          </a:p>
          <a:p>
            <a:pPr eaLnBrk="1" hangingPunct="1">
              <a:lnSpc>
                <a:spcPct val="120000"/>
              </a:lnSpc>
            </a:pPr>
            <a:endParaRPr lang="el-GR" altLang="el-GR" smtClean="0"/>
          </a:p>
        </p:txBody>
      </p:sp>
      <p:sp>
        <p:nvSpPr>
          <p:cNvPr id="3072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144C8A0-7271-4B4D-B67D-A1846BE115CA}" type="slidenum">
              <a:rPr lang="el-GR" smtClean="0">
                <a:solidFill>
                  <a:prstClr val="black"/>
                </a:solidFill>
              </a:rPr>
              <a:pPr>
                <a:defRPr/>
              </a:pPr>
              <a:t>26</a:t>
            </a:fld>
            <a:endParaRPr lang="el-GR" smtClean="0">
              <a:solidFill>
                <a:prstClr val="black"/>
              </a:solidFill>
            </a:endParaRPr>
          </a:p>
        </p:txBody>
      </p:sp>
    </p:spTree>
    <p:extLst>
      <p:ext uri="{BB962C8B-B14F-4D97-AF65-F5344CB8AC3E}">
        <p14:creationId xmlns:p14="http://schemas.microsoft.com/office/powerpoint/2010/main" val="1326512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p:txBody>
          <a:bodyPr/>
          <a:lstStyle/>
          <a:p>
            <a:pPr eaLnBrk="1" hangingPunct="1"/>
            <a:r>
              <a:rPr lang="el-GR" altLang="el-GR" smtClean="0"/>
              <a:t>Άρθρωση του Αγκώνα</a:t>
            </a:r>
          </a:p>
        </p:txBody>
      </p:sp>
      <p:sp>
        <p:nvSpPr>
          <p:cNvPr id="31747" name="Θέση περιεχομένου 2"/>
          <p:cNvSpPr>
            <a:spLocks noGrp="1"/>
          </p:cNvSpPr>
          <p:nvPr>
            <p:ph idx="1"/>
          </p:nvPr>
        </p:nvSpPr>
        <p:spPr>
          <a:xfrm>
            <a:off x="539750" y="1619250"/>
            <a:ext cx="4043363" cy="5041900"/>
          </a:xfrm>
        </p:spPr>
        <p:txBody>
          <a:bodyPr/>
          <a:lstStyle/>
          <a:p>
            <a:pPr eaLnBrk="1" hangingPunct="1">
              <a:spcBef>
                <a:spcPts val="3000"/>
              </a:spcBef>
            </a:pPr>
            <a:r>
              <a:rPr lang="el-GR" altLang="el-GR" dirty="0" smtClean="0"/>
              <a:t>O αρθρικός θύλακος του αγκώνα </a:t>
            </a:r>
            <a:r>
              <a:rPr lang="el-GR" altLang="el-GR" dirty="0" err="1" smtClean="0"/>
              <a:t>εννευρώνεται</a:t>
            </a:r>
            <a:r>
              <a:rPr lang="el-GR" altLang="el-GR" dirty="0" smtClean="0"/>
              <a:t> από:</a:t>
            </a:r>
          </a:p>
          <a:p>
            <a:pPr lvl="1" eaLnBrk="1" hangingPunct="1">
              <a:spcBef>
                <a:spcPts val="3000"/>
              </a:spcBef>
            </a:pPr>
            <a:r>
              <a:rPr lang="el-GR" altLang="el-GR" dirty="0" smtClean="0"/>
              <a:t>Το </a:t>
            </a:r>
            <a:r>
              <a:rPr lang="el-GR" altLang="el-GR" dirty="0" err="1" smtClean="0"/>
              <a:t>κερκιδικό</a:t>
            </a:r>
            <a:r>
              <a:rPr lang="el-GR" altLang="el-GR" dirty="0" smtClean="0"/>
              <a:t> νεύρο,</a:t>
            </a:r>
          </a:p>
          <a:p>
            <a:pPr lvl="1" eaLnBrk="1" hangingPunct="1">
              <a:spcBef>
                <a:spcPts val="3000"/>
              </a:spcBef>
            </a:pPr>
            <a:r>
              <a:rPr lang="el-GR" altLang="el-GR" dirty="0" smtClean="0"/>
              <a:t>Το μέσο νεύρο,</a:t>
            </a:r>
          </a:p>
          <a:p>
            <a:pPr lvl="1" eaLnBrk="1" hangingPunct="1">
              <a:spcBef>
                <a:spcPts val="3000"/>
              </a:spcBef>
            </a:pPr>
            <a:r>
              <a:rPr lang="el-GR" altLang="el-GR" dirty="0" smtClean="0"/>
              <a:t>Το ωλένιο νεύρο.</a:t>
            </a:r>
          </a:p>
        </p:txBody>
      </p:sp>
      <p:sp>
        <p:nvSpPr>
          <p:cNvPr id="6" name="Ορθογώνιο 5"/>
          <p:cNvSpPr/>
          <p:nvPr/>
        </p:nvSpPr>
        <p:spPr>
          <a:xfrm>
            <a:off x="2339752" y="5261451"/>
            <a:ext cx="1900237" cy="369887"/>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Bekler</a:t>
            </a:r>
            <a:r>
              <a:rPr lang="en-US" dirty="0">
                <a:solidFill>
                  <a:prstClr val="black"/>
                </a:solidFill>
                <a:latin typeface="Calibri"/>
                <a:cs typeface="Arial" charset="0"/>
              </a:rPr>
              <a:t> et al 2008)</a:t>
            </a:r>
          </a:p>
        </p:txBody>
      </p:sp>
      <p:sp>
        <p:nvSpPr>
          <p:cNvPr id="3174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C9AAF88-E6AC-4C80-9B81-8E90A40C93A5}" type="slidenum">
              <a:rPr lang="el-GR" smtClean="0">
                <a:solidFill>
                  <a:prstClr val="black"/>
                </a:solidFill>
              </a:rPr>
              <a:pPr>
                <a:defRPr/>
              </a:pPr>
              <a:t>27</a:t>
            </a:fld>
            <a:endParaRPr lang="el-GR" smtClean="0">
              <a:solidFill>
                <a:prstClr val="black"/>
              </a:solidFill>
            </a:endParaRPr>
          </a:p>
        </p:txBody>
      </p:sp>
      <p:pic>
        <p:nvPicPr>
          <p:cNvPr id="31750" name="Picture 4" descr="http://farm5.staticflickr.com/4135/4848874529_4f4156de71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750293"/>
            <a:ext cx="4075113" cy="3190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5"/>
          <p:cNvSpPr/>
          <p:nvPr/>
        </p:nvSpPr>
        <p:spPr>
          <a:xfrm>
            <a:off x="4659535" y="5016807"/>
            <a:ext cx="3756025" cy="646113"/>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solidFill>
                <a:latin typeface="Calibri"/>
                <a:cs typeface="Arial" charset="0"/>
                <a:hlinkClick r:id="rId4"/>
              </a:rPr>
              <a:t>Bones of the elbow, close-up anterior view with labels - Appendicular Skeleton Visual Atlas, page 8</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a:solidFill>
                  <a:prstClr val="black">
                    <a:lumMod val="75000"/>
                    <a:lumOff val="25000"/>
                  </a:prstClr>
                </a:solidFill>
                <a:latin typeface="Calibri"/>
                <a:cs typeface="Arial" charset="0"/>
                <a:hlinkClick r:id="rId5"/>
              </a:rPr>
              <a:t>Rob </a:t>
            </a:r>
            <a:r>
              <a:rPr lang="en-US" sz="1200" dirty="0" err="1">
                <a:solidFill>
                  <a:prstClr val="black">
                    <a:lumMod val="75000"/>
                    <a:lumOff val="25000"/>
                  </a:prstClr>
                </a:solidFill>
                <a:latin typeface="Calibri"/>
                <a:cs typeface="Arial" charset="0"/>
                <a:hlinkClick r:id="rId5"/>
              </a:rPr>
              <a:t>Swatski</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με άδεια</a:t>
            </a:r>
            <a:r>
              <a:rPr lang="en-US" sz="1200" dirty="0" smtClean="0">
                <a:solidFill>
                  <a:prstClr val="black">
                    <a:lumMod val="75000"/>
                    <a:lumOff val="25000"/>
                  </a:prstClr>
                </a:solidFill>
                <a:latin typeface="Calibri"/>
                <a:cs typeface="Arial" charset="0"/>
              </a:rPr>
              <a:t> </a:t>
            </a:r>
            <a:r>
              <a:rPr lang="en-US" sz="1200" dirty="0">
                <a:solidFill>
                  <a:prstClr val="black">
                    <a:lumMod val="75000"/>
                    <a:lumOff val="25000"/>
                  </a:prstClr>
                </a:solidFill>
                <a:latin typeface="Calibri"/>
                <a:cs typeface="Arial" charset="0"/>
                <a:hlinkClick r:id="rId6"/>
              </a:rPr>
              <a:t>CC BY-NC 2.0</a:t>
            </a:r>
            <a:endParaRPr lang="en-US" sz="1200" dirty="0">
              <a:solidFill>
                <a:prstClr val="black">
                  <a:lumMod val="75000"/>
                  <a:lumOff val="25000"/>
                </a:prstClr>
              </a:solidFill>
              <a:latin typeface="Calibri"/>
              <a:cs typeface="Arial" charset="0"/>
            </a:endParaRPr>
          </a:p>
        </p:txBody>
      </p:sp>
    </p:spTree>
    <p:extLst>
      <p:ext uri="{BB962C8B-B14F-4D97-AF65-F5344CB8AC3E}">
        <p14:creationId xmlns:p14="http://schemas.microsoft.com/office/powerpoint/2010/main" val="2520767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Άνω και κάτω κερκιδωλενική Άρθρωση</a:t>
            </a:r>
          </a:p>
        </p:txBody>
      </p:sp>
      <p:sp>
        <p:nvSpPr>
          <p:cNvPr id="3277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F7FC131-CBB8-46DE-98B6-583F1F4C5BE3}" type="slidenum">
              <a:rPr lang="el-GR" smtClean="0">
                <a:solidFill>
                  <a:prstClr val="black"/>
                </a:solidFill>
              </a:rPr>
              <a:pPr>
                <a:defRPr/>
              </a:pPr>
              <a:t>28</a:t>
            </a:fld>
            <a:endParaRPr lang="el-GR" smtClean="0">
              <a:solidFill>
                <a:prstClr val="black"/>
              </a:solidFill>
            </a:endParaRPr>
          </a:p>
        </p:txBody>
      </p:sp>
      <p:pic>
        <p:nvPicPr>
          <p:cNvPr id="32772" name="Εικόνα 6"/>
          <p:cNvPicPr>
            <a:picLocks noChangeAspect="1"/>
          </p:cNvPicPr>
          <p:nvPr/>
        </p:nvPicPr>
        <p:blipFill>
          <a:blip r:embed="rId3">
            <a:extLst>
              <a:ext uri="{28A0092B-C50C-407E-A947-70E740481C1C}">
                <a14:useLocalDpi xmlns:a14="http://schemas.microsoft.com/office/drawing/2010/main" val="0"/>
              </a:ext>
            </a:extLst>
          </a:blip>
          <a:srcRect l="11815"/>
          <a:stretch>
            <a:fillRect/>
          </a:stretch>
        </p:blipFill>
        <p:spPr bwMode="auto">
          <a:xfrm>
            <a:off x="536374" y="1722437"/>
            <a:ext cx="3983037" cy="3527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5"/>
          <p:cNvSpPr/>
          <p:nvPr/>
        </p:nvSpPr>
        <p:spPr>
          <a:xfrm>
            <a:off x="649086" y="5249862"/>
            <a:ext cx="3757612" cy="647700"/>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4"/>
              </a:rPr>
              <a:t>Bones of the elbow and forearm, anterior view with labels - Appendicular Skeleton Visual Atlas, page 7</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a:solidFill>
                  <a:prstClr val="black">
                    <a:lumMod val="75000"/>
                    <a:lumOff val="25000"/>
                  </a:prstClr>
                </a:solidFill>
                <a:latin typeface="Calibri"/>
                <a:cs typeface="Arial" charset="0"/>
                <a:hlinkClick r:id="rId5"/>
              </a:rPr>
              <a:t>Rob </a:t>
            </a:r>
            <a:r>
              <a:rPr lang="en-US" sz="1200" dirty="0" err="1">
                <a:solidFill>
                  <a:prstClr val="black">
                    <a:lumMod val="75000"/>
                    <a:lumOff val="25000"/>
                  </a:prstClr>
                </a:solidFill>
                <a:latin typeface="Calibri"/>
                <a:cs typeface="Arial" charset="0"/>
                <a:hlinkClick r:id="rId5"/>
              </a:rPr>
              <a:t>Swatski</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με άδεια</a:t>
            </a:r>
            <a:r>
              <a:rPr lang="en-US" sz="1200" dirty="0" smtClean="0">
                <a:solidFill>
                  <a:prstClr val="black">
                    <a:lumMod val="75000"/>
                    <a:lumOff val="25000"/>
                  </a:prstClr>
                </a:solidFill>
                <a:latin typeface="Calibri"/>
                <a:cs typeface="Arial" charset="0"/>
              </a:rPr>
              <a:t> </a:t>
            </a:r>
            <a:r>
              <a:rPr lang="en-US" sz="1200" dirty="0">
                <a:solidFill>
                  <a:prstClr val="black">
                    <a:lumMod val="75000"/>
                    <a:lumOff val="25000"/>
                  </a:prstClr>
                </a:solidFill>
                <a:latin typeface="Calibri"/>
                <a:cs typeface="Arial" charset="0"/>
                <a:hlinkClick r:id="rId6"/>
              </a:rPr>
              <a:t>CC BY-NC 2.0</a:t>
            </a:r>
            <a:endParaRPr lang="en-US" sz="1200" dirty="0">
              <a:solidFill>
                <a:prstClr val="black">
                  <a:lumMod val="75000"/>
                  <a:lumOff val="25000"/>
                </a:prstClr>
              </a:solidFill>
              <a:latin typeface="Calibri"/>
              <a:cs typeface="Arial" charset="0"/>
            </a:endParaRPr>
          </a:p>
        </p:txBody>
      </p:sp>
      <p:pic>
        <p:nvPicPr>
          <p:cNvPr id="32774" name="Picture 2" descr="http://farm5.staticflickr.com/4119/4849497030_2271733382_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0892" y="2030412"/>
            <a:ext cx="4059237" cy="3219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5"/>
          <p:cNvSpPr/>
          <p:nvPr/>
        </p:nvSpPr>
        <p:spPr>
          <a:xfrm>
            <a:off x="4711703" y="5251450"/>
            <a:ext cx="3757613" cy="646112"/>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solidFill>
                <a:latin typeface="Calibri"/>
                <a:cs typeface="Arial" charset="0"/>
                <a:hlinkClick r:id="rId8"/>
              </a:rPr>
              <a:t>Bones of the elbow, lateral view with labels - Appendicular Skeleton Visual Atlas, page 13</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a:solidFill>
                  <a:prstClr val="black">
                    <a:lumMod val="75000"/>
                    <a:lumOff val="25000"/>
                  </a:prstClr>
                </a:solidFill>
                <a:latin typeface="Calibri"/>
                <a:cs typeface="Arial" charset="0"/>
                <a:hlinkClick r:id="rId5"/>
              </a:rPr>
              <a:t>Rob </a:t>
            </a:r>
            <a:r>
              <a:rPr lang="en-US" sz="1200" dirty="0" err="1">
                <a:solidFill>
                  <a:prstClr val="black">
                    <a:lumMod val="75000"/>
                    <a:lumOff val="25000"/>
                  </a:prstClr>
                </a:solidFill>
                <a:latin typeface="Calibri"/>
                <a:cs typeface="Arial" charset="0"/>
                <a:hlinkClick r:id="rId5"/>
              </a:rPr>
              <a:t>Swatski</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με άδεια</a:t>
            </a:r>
            <a:r>
              <a:rPr lang="en-US" sz="1200" dirty="0" smtClean="0">
                <a:solidFill>
                  <a:prstClr val="black">
                    <a:lumMod val="75000"/>
                    <a:lumOff val="25000"/>
                  </a:prstClr>
                </a:solidFill>
                <a:latin typeface="Calibri"/>
                <a:cs typeface="Arial" charset="0"/>
              </a:rPr>
              <a:t> </a:t>
            </a:r>
            <a:r>
              <a:rPr lang="en-US" sz="1200" dirty="0">
                <a:solidFill>
                  <a:prstClr val="black">
                    <a:lumMod val="75000"/>
                    <a:lumOff val="25000"/>
                  </a:prstClr>
                </a:solidFill>
                <a:latin typeface="Calibri"/>
                <a:cs typeface="Arial" charset="0"/>
                <a:hlinkClick r:id="rId6"/>
              </a:rPr>
              <a:t>CC BY-NC 2.0</a:t>
            </a:r>
            <a:endParaRPr lang="en-US" sz="1200" dirty="0">
              <a:solidFill>
                <a:prstClr val="black">
                  <a:lumMod val="75000"/>
                  <a:lumOff val="25000"/>
                </a:prstClr>
              </a:solidFill>
              <a:latin typeface="Calibri"/>
              <a:cs typeface="Arial" charset="0"/>
            </a:endParaRPr>
          </a:p>
        </p:txBody>
      </p:sp>
    </p:spTree>
    <p:extLst>
      <p:ext uri="{BB962C8B-B14F-4D97-AF65-F5344CB8AC3E}">
        <p14:creationId xmlns:p14="http://schemas.microsoft.com/office/powerpoint/2010/main" val="134194875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altLang="el-GR" smtClean="0"/>
              <a:t>Κάμψη – Έκταση καρπού</a:t>
            </a:r>
          </a:p>
        </p:txBody>
      </p:sp>
      <p:sp>
        <p:nvSpPr>
          <p:cNvPr id="614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9C5D46F-610E-455E-8B65-A9C57CAB60BC}" type="slidenum">
              <a:rPr lang="el-GR" smtClean="0">
                <a:solidFill>
                  <a:prstClr val="black"/>
                </a:solidFill>
              </a:rPr>
              <a:pPr>
                <a:defRPr/>
              </a:pPr>
              <a:t>2</a:t>
            </a:fld>
            <a:endParaRPr lang="el-GR" smtClean="0">
              <a:solidFill>
                <a:prstClr val="black"/>
              </a:solidFill>
            </a:endParaRPr>
          </a:p>
        </p:txBody>
      </p:sp>
      <p:grpSp>
        <p:nvGrpSpPr>
          <p:cNvPr id="6148" name="Ομάδα 2"/>
          <p:cNvGrpSpPr>
            <a:grpSpLocks/>
          </p:cNvGrpSpPr>
          <p:nvPr/>
        </p:nvGrpSpPr>
        <p:grpSpPr bwMode="auto">
          <a:xfrm>
            <a:off x="833438" y="1700213"/>
            <a:ext cx="4943475" cy="3670300"/>
            <a:chOff x="834032" y="1700808"/>
            <a:chExt cx="4942732" cy="3669564"/>
          </a:xfrm>
        </p:grpSpPr>
        <p:pic>
          <p:nvPicPr>
            <p:cNvPr id="6156" name="Picture 3" descr="C:\Users\alex\Desktop\Fig-343-Position-assumed-by-the-carpal-bones-in-flex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00808"/>
              <a:ext cx="4229100"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ight Arrow 6"/>
            <p:cNvSpPr/>
            <p:nvPr/>
          </p:nvSpPr>
          <p:spPr>
            <a:xfrm rot="20482694">
              <a:off x="1356241" y="3683197"/>
              <a:ext cx="715855" cy="274583"/>
            </a:xfrm>
            <a:prstGeom prst="rightArrow">
              <a:avLst/>
            </a:prstGeom>
            <a:solidFill>
              <a:srgbClr val="2C4A1A"/>
            </a:solidFill>
            <a:ln>
              <a:solidFill>
                <a:srgbClr val="2C4A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1" name="Right Arrow 10"/>
            <p:cNvSpPr/>
            <p:nvPr/>
          </p:nvSpPr>
          <p:spPr>
            <a:xfrm rot="17613229">
              <a:off x="1818946" y="4215690"/>
              <a:ext cx="715818" cy="276183"/>
            </a:xfrm>
            <a:prstGeom prst="rightArrow">
              <a:avLst/>
            </a:prstGeom>
            <a:solidFill>
              <a:srgbClr val="2C4A1A"/>
            </a:solidFill>
            <a:ln>
              <a:solidFill>
                <a:srgbClr val="2C4A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159" name="TextBox 7"/>
            <p:cNvSpPr txBox="1">
              <a:spLocks noChangeArrowheads="1"/>
            </p:cNvSpPr>
            <p:nvPr/>
          </p:nvSpPr>
          <p:spPr bwMode="auto">
            <a:xfrm>
              <a:off x="1754316" y="4724041"/>
              <a:ext cx="8453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r>
                <a:rPr lang="en-US" altLang="el-GR" sz="1800" smtClean="0">
                  <a:solidFill>
                    <a:prstClr val="black"/>
                  </a:solidFill>
                  <a:latin typeface="Arial" charset="0"/>
                  <a:cs typeface="Arial" charset="0"/>
                </a:rPr>
                <a:t>40°</a:t>
              </a:r>
            </a:p>
            <a:p>
              <a:pPr eaLnBrk="1" hangingPunct="1">
                <a:spcBef>
                  <a:spcPct val="0"/>
                </a:spcBef>
                <a:buClrTx/>
                <a:buFontTx/>
                <a:buNone/>
              </a:pPr>
              <a:r>
                <a:rPr lang="en-US" altLang="el-GR" sz="1800" smtClean="0">
                  <a:solidFill>
                    <a:prstClr val="black"/>
                  </a:solidFill>
                  <a:latin typeface="Arial" charset="0"/>
                  <a:cs typeface="Arial" charset="0"/>
                </a:rPr>
                <a:t>60%</a:t>
              </a:r>
              <a:endParaRPr lang="el-GR" altLang="el-GR" sz="1800" smtClean="0">
                <a:solidFill>
                  <a:prstClr val="black"/>
                </a:solidFill>
                <a:latin typeface="Arial" charset="0"/>
                <a:cs typeface="Arial" charset="0"/>
              </a:endParaRPr>
            </a:p>
          </p:txBody>
        </p:sp>
        <p:sp>
          <p:nvSpPr>
            <p:cNvPr id="6160" name="TextBox 12"/>
            <p:cNvSpPr txBox="1">
              <a:spLocks noChangeArrowheads="1"/>
            </p:cNvSpPr>
            <p:nvPr/>
          </p:nvSpPr>
          <p:spPr bwMode="auto">
            <a:xfrm>
              <a:off x="834032" y="3721477"/>
              <a:ext cx="8453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r>
                <a:rPr lang="en-US" altLang="el-GR" sz="1800" smtClean="0">
                  <a:solidFill>
                    <a:prstClr val="black"/>
                  </a:solidFill>
                  <a:latin typeface="Arial" charset="0"/>
                  <a:cs typeface="Arial" charset="0"/>
                </a:rPr>
                <a:t>30°</a:t>
              </a:r>
            </a:p>
            <a:p>
              <a:pPr eaLnBrk="1" hangingPunct="1">
                <a:spcBef>
                  <a:spcPct val="0"/>
                </a:spcBef>
                <a:buClrTx/>
                <a:buFontTx/>
                <a:buNone/>
              </a:pPr>
              <a:r>
                <a:rPr lang="en-US" altLang="el-GR" sz="1800" smtClean="0">
                  <a:solidFill>
                    <a:prstClr val="black"/>
                  </a:solidFill>
                  <a:latin typeface="Arial" charset="0"/>
                  <a:cs typeface="Arial" charset="0"/>
                </a:rPr>
                <a:t>40%</a:t>
              </a:r>
              <a:endParaRPr lang="el-GR" altLang="el-GR" sz="1800" smtClean="0">
                <a:solidFill>
                  <a:prstClr val="black"/>
                </a:solidFill>
                <a:latin typeface="Arial" charset="0"/>
                <a:cs typeface="Arial" charset="0"/>
              </a:endParaRPr>
            </a:p>
          </p:txBody>
        </p:sp>
      </p:grpSp>
      <p:grpSp>
        <p:nvGrpSpPr>
          <p:cNvPr id="6149" name="Ομάδα 4"/>
          <p:cNvGrpSpPr>
            <a:grpSpLocks/>
          </p:cNvGrpSpPr>
          <p:nvPr/>
        </p:nvGrpSpPr>
        <p:grpSpPr bwMode="auto">
          <a:xfrm>
            <a:off x="2987675" y="4337050"/>
            <a:ext cx="5608638" cy="2330450"/>
            <a:chOff x="2987824" y="4336967"/>
            <a:chExt cx="5607855" cy="2330652"/>
          </a:xfrm>
        </p:grpSpPr>
        <p:pic>
          <p:nvPicPr>
            <p:cNvPr id="6151" name="Picture 4" descr="C:\Users\alex\Desktop\Fig-344-Position-assumed-by-the-carpal-bones-in-extens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367808"/>
              <a:ext cx="4762500" cy="2047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2" name="TextBox 13"/>
            <p:cNvSpPr txBox="1">
              <a:spLocks noChangeArrowheads="1"/>
            </p:cNvSpPr>
            <p:nvPr/>
          </p:nvSpPr>
          <p:spPr bwMode="auto">
            <a:xfrm>
              <a:off x="7750324" y="4336967"/>
              <a:ext cx="8453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r>
                <a:rPr lang="en-US" altLang="el-GR" sz="1800" smtClean="0">
                  <a:solidFill>
                    <a:prstClr val="black"/>
                  </a:solidFill>
                  <a:latin typeface="Arial" charset="0"/>
                  <a:cs typeface="Arial" charset="0"/>
                </a:rPr>
                <a:t>40°</a:t>
              </a:r>
            </a:p>
            <a:p>
              <a:pPr eaLnBrk="1" hangingPunct="1">
                <a:spcBef>
                  <a:spcPct val="0"/>
                </a:spcBef>
                <a:buClrTx/>
                <a:buFontTx/>
                <a:buNone/>
              </a:pPr>
              <a:r>
                <a:rPr lang="en-US" altLang="el-GR" sz="1800" smtClean="0">
                  <a:solidFill>
                    <a:prstClr val="black"/>
                  </a:solidFill>
                  <a:latin typeface="Arial" charset="0"/>
                  <a:cs typeface="Arial" charset="0"/>
                </a:rPr>
                <a:t>66,5%</a:t>
              </a:r>
              <a:endParaRPr lang="el-GR" altLang="el-GR" sz="1800" smtClean="0">
                <a:solidFill>
                  <a:prstClr val="black"/>
                </a:solidFill>
                <a:latin typeface="Arial" charset="0"/>
                <a:cs typeface="Arial" charset="0"/>
              </a:endParaRPr>
            </a:p>
          </p:txBody>
        </p:sp>
        <p:sp>
          <p:nvSpPr>
            <p:cNvPr id="15" name="Right Arrow 14"/>
            <p:cNvSpPr/>
            <p:nvPr/>
          </p:nvSpPr>
          <p:spPr>
            <a:xfrm rot="12818696">
              <a:off x="6748087" y="6045265"/>
              <a:ext cx="715862" cy="276249"/>
            </a:xfrm>
            <a:prstGeom prst="rightArrow">
              <a:avLst/>
            </a:prstGeom>
            <a:solidFill>
              <a:srgbClr val="2C4A1A"/>
            </a:solidFill>
            <a:ln>
              <a:solidFill>
                <a:srgbClr val="2C4A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6" name="Right Arrow 15"/>
            <p:cNvSpPr/>
            <p:nvPr/>
          </p:nvSpPr>
          <p:spPr>
            <a:xfrm rot="9125027">
              <a:off x="7011575" y="5060930"/>
              <a:ext cx="715862" cy="274662"/>
            </a:xfrm>
            <a:prstGeom prst="rightArrow">
              <a:avLst/>
            </a:prstGeom>
            <a:solidFill>
              <a:srgbClr val="2C4A1A"/>
            </a:solidFill>
            <a:ln>
              <a:solidFill>
                <a:srgbClr val="2C4A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155" name="TextBox 16"/>
            <p:cNvSpPr txBox="1">
              <a:spLocks noChangeArrowheads="1"/>
            </p:cNvSpPr>
            <p:nvPr/>
          </p:nvSpPr>
          <p:spPr bwMode="auto">
            <a:xfrm>
              <a:off x="7480898" y="6021288"/>
              <a:ext cx="8453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C4A1A"/>
                </a:buClr>
                <a:buFont typeface="Arial" charset="0"/>
                <a:buChar char="•"/>
                <a:defRPr sz="3200">
                  <a:solidFill>
                    <a:schemeClr val="tx1"/>
                  </a:solidFill>
                  <a:latin typeface="Calibri" pitchFamily="34" charset="0"/>
                </a:defRPr>
              </a:lvl1pPr>
              <a:lvl2pPr marL="742950" indent="-285750" eaLnBrk="0" hangingPunct="0">
                <a:spcBef>
                  <a:spcPct val="20000"/>
                </a:spcBef>
                <a:buClr>
                  <a:srgbClr val="2C4A1A"/>
                </a:buClr>
                <a:buFont typeface="Arial" charset="0"/>
                <a:buChar char="–"/>
                <a:defRPr sz="2800">
                  <a:solidFill>
                    <a:schemeClr val="tx1"/>
                  </a:solidFill>
                  <a:latin typeface="Calibri" pitchFamily="34" charset="0"/>
                </a:defRPr>
              </a:lvl2pPr>
              <a:lvl3pPr marL="1143000" indent="-228600" eaLnBrk="0" hangingPunct="0">
                <a:spcBef>
                  <a:spcPct val="20000"/>
                </a:spcBef>
                <a:buClr>
                  <a:srgbClr val="2C4A1A"/>
                </a:buClr>
                <a:buFont typeface="Arial" charset="0"/>
                <a:buChar char="•"/>
                <a:defRPr sz="2400">
                  <a:solidFill>
                    <a:schemeClr val="tx1"/>
                  </a:solidFill>
                  <a:latin typeface="Calibri" pitchFamily="34" charset="0"/>
                </a:defRPr>
              </a:lvl3pPr>
              <a:lvl4pPr marL="1600200" indent="-228600" eaLnBrk="0" hangingPunct="0">
                <a:spcBef>
                  <a:spcPct val="20000"/>
                </a:spcBef>
                <a:buClr>
                  <a:srgbClr val="2C4A1A"/>
                </a:buClr>
                <a:buFont typeface="Arial" charset="0"/>
                <a:buChar char="–"/>
                <a:defRPr sz="2000">
                  <a:solidFill>
                    <a:schemeClr val="tx1"/>
                  </a:solidFill>
                  <a:latin typeface="Calibri" pitchFamily="34" charset="0"/>
                </a:defRPr>
              </a:lvl4pPr>
              <a:lvl5pPr marL="2057400" indent="-228600" eaLnBrk="0" hangingPunct="0">
                <a:spcBef>
                  <a:spcPct val="20000"/>
                </a:spcBef>
                <a:buClr>
                  <a:srgbClr val="2C4A1A"/>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2C4A1A"/>
                </a:buClr>
                <a:buFont typeface="Arial" charset="0"/>
                <a:buChar char="»"/>
                <a:defRPr sz="2000">
                  <a:solidFill>
                    <a:schemeClr val="tx1"/>
                  </a:solidFill>
                  <a:latin typeface="Calibri" pitchFamily="34" charset="0"/>
                </a:defRPr>
              </a:lvl9pPr>
            </a:lstStyle>
            <a:p>
              <a:pPr eaLnBrk="1" hangingPunct="1">
                <a:spcBef>
                  <a:spcPct val="0"/>
                </a:spcBef>
                <a:buClrTx/>
                <a:buFontTx/>
                <a:buNone/>
              </a:pPr>
              <a:r>
                <a:rPr lang="en-US" altLang="el-GR" sz="1800" smtClean="0">
                  <a:solidFill>
                    <a:prstClr val="black"/>
                  </a:solidFill>
                  <a:latin typeface="Arial" charset="0"/>
                  <a:cs typeface="Arial" charset="0"/>
                </a:rPr>
                <a:t>20°</a:t>
              </a:r>
            </a:p>
            <a:p>
              <a:pPr eaLnBrk="1" hangingPunct="1">
                <a:spcBef>
                  <a:spcPct val="0"/>
                </a:spcBef>
                <a:buClrTx/>
                <a:buFontTx/>
                <a:buNone/>
              </a:pPr>
              <a:r>
                <a:rPr lang="en-US" altLang="el-GR" sz="1800" smtClean="0">
                  <a:solidFill>
                    <a:prstClr val="black"/>
                  </a:solidFill>
                  <a:latin typeface="Arial" charset="0"/>
                  <a:cs typeface="Arial" charset="0"/>
                </a:rPr>
                <a:t>33,5%</a:t>
              </a:r>
              <a:endParaRPr lang="el-GR" altLang="el-GR" sz="1800" smtClean="0">
                <a:solidFill>
                  <a:prstClr val="black"/>
                </a:solidFill>
                <a:latin typeface="Arial" charset="0"/>
                <a:cs typeface="Arial" charset="0"/>
              </a:endParaRPr>
            </a:p>
          </p:txBody>
        </p:sp>
      </p:grpSp>
      <p:sp>
        <p:nvSpPr>
          <p:cNvPr id="10" name="Rectangle 9"/>
          <p:cNvSpPr/>
          <p:nvPr/>
        </p:nvSpPr>
        <p:spPr>
          <a:xfrm>
            <a:off x="5915025" y="1973263"/>
            <a:ext cx="2382838" cy="1754187"/>
          </a:xfrm>
          <a:prstGeom prst="rect">
            <a:avLst/>
          </a:prstGeom>
        </p:spPr>
        <p:txBody>
          <a:bodyPr>
            <a:spAutoFit/>
          </a:bodyPr>
          <a:lstStyle/>
          <a:p>
            <a:pPr>
              <a:defRPr/>
            </a:pPr>
            <a:r>
              <a:rPr lang="en-US" sz="1200" dirty="0">
                <a:solidFill>
                  <a:prstClr val="black">
                    <a:lumMod val="75000"/>
                    <a:lumOff val="25000"/>
                  </a:prstClr>
                </a:solidFill>
                <a:latin typeface="Calibri"/>
                <a:cs typeface="Arial" charset="0"/>
                <a:hlinkClick r:id="rId5"/>
              </a:rPr>
              <a:t>Fig. 343. -</a:t>
            </a:r>
            <a:r>
              <a:rPr lang="en-US" sz="1200" dirty="0" err="1">
                <a:solidFill>
                  <a:prstClr val="black">
                    <a:lumMod val="75000"/>
                    <a:lumOff val="25000"/>
                  </a:prstClr>
                </a:solidFill>
                <a:latin typeface="Calibri"/>
                <a:cs typeface="Arial" charset="0"/>
                <a:hlinkClick r:id="rId5"/>
              </a:rPr>
              <a:t>Positionassumed</a:t>
            </a:r>
            <a:r>
              <a:rPr lang="en-US" sz="1200" dirty="0">
                <a:solidFill>
                  <a:prstClr val="black">
                    <a:lumMod val="75000"/>
                    <a:lumOff val="25000"/>
                  </a:prstClr>
                </a:solidFill>
                <a:latin typeface="Calibri"/>
                <a:cs typeface="Arial" charset="0"/>
                <a:hlinkClick r:id="rId5"/>
              </a:rPr>
              <a:t> by the carpal bones in flexion of the wrist.</a:t>
            </a:r>
            <a:br>
              <a:rPr lang="en-US" sz="1200" dirty="0">
                <a:solidFill>
                  <a:prstClr val="black">
                    <a:lumMod val="75000"/>
                    <a:lumOff val="25000"/>
                  </a:prstClr>
                </a:solidFill>
                <a:latin typeface="Calibri"/>
                <a:cs typeface="Arial" charset="0"/>
                <a:hlinkClick r:id="rId5"/>
              </a:rPr>
            </a:br>
            <a:r>
              <a:rPr lang="en-US" sz="1200" dirty="0">
                <a:solidFill>
                  <a:prstClr val="black">
                    <a:lumMod val="75000"/>
                    <a:lumOff val="25000"/>
                  </a:prstClr>
                </a:solidFill>
                <a:latin typeface="Calibri"/>
                <a:cs typeface="Arial" charset="0"/>
                <a:hlinkClick r:id="rId5"/>
              </a:rPr>
              <a:t>Fig. 344. -</a:t>
            </a:r>
            <a:r>
              <a:rPr lang="en-US" sz="1200" dirty="0" err="1">
                <a:solidFill>
                  <a:prstClr val="black">
                    <a:lumMod val="75000"/>
                    <a:lumOff val="25000"/>
                  </a:prstClr>
                </a:solidFill>
                <a:latin typeface="Calibri"/>
                <a:cs typeface="Arial" charset="0"/>
                <a:hlinkClick r:id="rId5"/>
              </a:rPr>
              <a:t>Positionassumed</a:t>
            </a:r>
            <a:r>
              <a:rPr lang="en-US" sz="1200" dirty="0">
                <a:solidFill>
                  <a:prstClr val="black">
                    <a:lumMod val="75000"/>
                    <a:lumOff val="25000"/>
                  </a:prstClr>
                </a:solidFill>
                <a:latin typeface="Calibri"/>
                <a:cs typeface="Arial" charset="0"/>
                <a:hlinkClick r:id="rId5"/>
              </a:rPr>
              <a:t> by the carpal bones in extension of the wrist.</a:t>
            </a:r>
            <a:br>
              <a:rPr lang="en-US" sz="1200" dirty="0">
                <a:solidFill>
                  <a:prstClr val="black">
                    <a:lumMod val="75000"/>
                    <a:lumOff val="25000"/>
                  </a:prstClr>
                </a:solidFill>
                <a:latin typeface="Calibri"/>
                <a:cs typeface="Arial" charset="0"/>
                <a:hlinkClick r:id="rId5"/>
              </a:rPr>
            </a:b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6"/>
              </a:rPr>
              <a:t>Applied Anatomy: The Construction Of The Human Body</a:t>
            </a:r>
            <a:r>
              <a:rPr lang="en-US" sz="1200" dirty="0">
                <a:solidFill>
                  <a:prstClr val="black">
                    <a:lumMod val="75000"/>
                    <a:lumOff val="25000"/>
                  </a:prstClr>
                </a:solidFill>
                <a:latin typeface="Calibri"/>
                <a:cs typeface="Arial" charset="0"/>
              </a:rPr>
              <a:t>", by </a:t>
            </a:r>
            <a:r>
              <a:rPr lang="en-US" sz="1200" dirty="0" err="1">
                <a:solidFill>
                  <a:prstClr val="black">
                    <a:lumMod val="75000"/>
                    <a:lumOff val="25000"/>
                  </a:prstClr>
                </a:solidFill>
                <a:latin typeface="Calibri"/>
                <a:cs typeface="Arial" charset="0"/>
              </a:rPr>
              <a:t>Gwilym</a:t>
            </a:r>
            <a:r>
              <a:rPr lang="en-US" sz="1200" dirty="0">
                <a:solidFill>
                  <a:prstClr val="black">
                    <a:lumMod val="75000"/>
                    <a:lumOff val="25000"/>
                  </a:prstClr>
                </a:solidFill>
                <a:latin typeface="Calibri"/>
                <a:cs typeface="Arial" charset="0"/>
              </a:rPr>
              <a:t> G.</a:t>
            </a:r>
            <a:br>
              <a:rPr lang="en-US" sz="1200" dirty="0">
                <a:solidFill>
                  <a:prstClr val="black">
                    <a:lumMod val="75000"/>
                    <a:lumOff val="25000"/>
                  </a:prstClr>
                </a:solidFill>
                <a:latin typeface="Calibri"/>
                <a:cs typeface="Arial" charset="0"/>
              </a:rPr>
            </a:br>
            <a:r>
              <a:rPr lang="en-US" sz="1200" dirty="0">
                <a:solidFill>
                  <a:prstClr val="black">
                    <a:lumMod val="75000"/>
                    <a:lumOff val="25000"/>
                  </a:prstClr>
                </a:solidFill>
                <a:latin typeface="Calibri"/>
                <a:cs typeface="Arial" charset="0"/>
                <a:hlinkClick r:id="rId7" tooltip="chest of books"/>
              </a:rPr>
              <a:t>chestofbooks.com</a:t>
            </a:r>
            <a:endParaRPr lang="el-GR" sz="1200" dirty="0">
              <a:solidFill>
                <a:prstClr val="black">
                  <a:lumMod val="75000"/>
                  <a:lumOff val="25000"/>
                </a:prstClr>
              </a:solidFill>
              <a:latin typeface="Calibri"/>
              <a:cs typeface="Arial" charset="0"/>
            </a:endParaRPr>
          </a:p>
        </p:txBody>
      </p:sp>
    </p:spTree>
    <p:extLst>
      <p:ext uri="{BB962C8B-B14F-4D97-AF65-F5344CB8AC3E}">
        <p14:creationId xmlns:p14="http://schemas.microsoft.com/office/powerpoint/2010/main" val="3436309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smtClean="0"/>
              <a:t>Κινήσεις </a:t>
            </a:r>
            <a:r>
              <a:rPr lang="el-GR" dirty="0" err="1" smtClean="0"/>
              <a:t>βραχιονο</a:t>
            </a:r>
            <a:r>
              <a:rPr lang="el-GR" dirty="0" smtClean="0"/>
              <a:t>-ωλένιας και </a:t>
            </a:r>
            <a:br>
              <a:rPr lang="el-GR" dirty="0" smtClean="0"/>
            </a:br>
            <a:r>
              <a:rPr lang="el-GR" dirty="0" err="1" smtClean="0"/>
              <a:t>βραχιονο</a:t>
            </a:r>
            <a:r>
              <a:rPr lang="el-GR" dirty="0" smtClean="0"/>
              <a:t>-</a:t>
            </a:r>
            <a:r>
              <a:rPr lang="el-GR" dirty="0" err="1" smtClean="0"/>
              <a:t>κερκιδικής</a:t>
            </a:r>
            <a:r>
              <a:rPr lang="el-GR" dirty="0" smtClean="0"/>
              <a:t> άρθρωσης</a:t>
            </a:r>
            <a:endParaRPr lang="el-GR" dirty="0"/>
          </a:p>
        </p:txBody>
      </p:sp>
      <p:sp>
        <p:nvSpPr>
          <p:cNvPr id="33795" name="Θέση περιεχομένου 2"/>
          <p:cNvSpPr>
            <a:spLocks noGrp="1"/>
          </p:cNvSpPr>
          <p:nvPr>
            <p:ph idx="1"/>
          </p:nvPr>
        </p:nvSpPr>
        <p:spPr>
          <a:xfrm>
            <a:off x="539750" y="1928813"/>
            <a:ext cx="7920038" cy="3500437"/>
          </a:xfrm>
        </p:spPr>
        <p:txBody>
          <a:bodyPr/>
          <a:lstStyle/>
          <a:p>
            <a:pPr marL="342900" lvl="1" indent="-342900" eaLnBrk="1" hangingPunct="1">
              <a:lnSpc>
                <a:spcPct val="120000"/>
              </a:lnSpc>
              <a:spcBef>
                <a:spcPts val="3000"/>
              </a:spcBef>
              <a:buFont typeface="Arial" charset="0"/>
              <a:buChar char="•"/>
            </a:pPr>
            <a:r>
              <a:rPr lang="el-GR" altLang="el-GR" sz="2400" dirty="0" smtClean="0"/>
              <a:t>Κατά την κάμψη, η ωλένη και η κερκίδα ολισθαίνουν κοιλιακά.</a:t>
            </a:r>
          </a:p>
          <a:p>
            <a:pPr marL="342900" lvl="1" indent="-342900" eaLnBrk="1" hangingPunct="1">
              <a:lnSpc>
                <a:spcPct val="120000"/>
              </a:lnSpc>
              <a:spcBef>
                <a:spcPts val="3000"/>
              </a:spcBef>
              <a:buFont typeface="Arial" charset="0"/>
              <a:buChar char="•"/>
            </a:pPr>
            <a:r>
              <a:rPr lang="el-GR" altLang="el-GR" sz="2400" dirty="0" smtClean="0"/>
              <a:t>Κατά την έκταση, η ωλένη και η κερκίδα ολισθαίνουν ραχιαίο.</a:t>
            </a:r>
            <a:endParaRPr lang="el-GR" altLang="el-GR" dirty="0" smtClean="0"/>
          </a:p>
        </p:txBody>
      </p:sp>
      <p:sp>
        <p:nvSpPr>
          <p:cNvPr id="348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CA31AA0-0C70-4A02-A58C-6B3482ACF67C}" type="slidenum">
              <a:rPr lang="el-GR" smtClean="0">
                <a:solidFill>
                  <a:prstClr val="black"/>
                </a:solidFill>
              </a:rPr>
              <a:pPr>
                <a:defRPr/>
              </a:pPr>
              <a:t>29</a:t>
            </a:fld>
            <a:endParaRPr lang="el-GR" smtClean="0">
              <a:solidFill>
                <a:prstClr val="black"/>
              </a:solidFill>
            </a:endParaRPr>
          </a:p>
        </p:txBody>
      </p:sp>
    </p:spTree>
    <p:extLst>
      <p:ext uri="{BB962C8B-B14F-4D97-AF65-F5344CB8AC3E}">
        <p14:creationId xmlns:p14="http://schemas.microsoft.com/office/powerpoint/2010/main" val="370749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Κινήσεις </a:t>
            </a:r>
            <a:r>
              <a:rPr lang="el-GR" dirty="0" smtClean="0"/>
              <a:t>άνω </a:t>
            </a:r>
            <a:r>
              <a:rPr lang="el-GR" dirty="0"/>
              <a:t>και κάτω </a:t>
            </a:r>
            <a:r>
              <a:rPr lang="el-GR" dirty="0" smtClean="0"/>
              <a:t/>
            </a:r>
            <a:br>
              <a:rPr lang="el-GR" dirty="0" smtClean="0"/>
            </a:br>
            <a:r>
              <a:rPr lang="el-GR" dirty="0" err="1" smtClean="0"/>
              <a:t>κερκιδωλενικής</a:t>
            </a:r>
            <a:r>
              <a:rPr lang="el-GR" dirty="0" smtClean="0"/>
              <a:t> </a:t>
            </a:r>
            <a:r>
              <a:rPr lang="el-GR" dirty="0"/>
              <a:t>άρθρωσης</a:t>
            </a:r>
          </a:p>
        </p:txBody>
      </p:sp>
      <p:sp>
        <p:nvSpPr>
          <p:cNvPr id="34819" name="Θέση περιεχομένου 2"/>
          <p:cNvSpPr>
            <a:spLocks noGrp="1"/>
          </p:cNvSpPr>
          <p:nvPr>
            <p:ph idx="1"/>
          </p:nvPr>
        </p:nvSpPr>
        <p:spPr>
          <a:xfrm>
            <a:off x="539750" y="1619250"/>
            <a:ext cx="7920038" cy="4897438"/>
          </a:xfrm>
        </p:spPr>
        <p:txBody>
          <a:bodyPr/>
          <a:lstStyle/>
          <a:p>
            <a:pPr eaLnBrk="1" hangingPunct="1">
              <a:spcBef>
                <a:spcPts val="1800"/>
              </a:spcBef>
            </a:pPr>
            <a:r>
              <a:rPr lang="el-GR" altLang="el-GR" dirty="0" smtClean="0"/>
              <a:t>Σύμφωνα με τον νόμο κυρτού-κοίλου και κοίλου-κυρτού</a:t>
            </a:r>
            <a:r>
              <a:rPr lang="en-US" altLang="el-GR" dirty="0" smtClean="0"/>
              <a:t> </a:t>
            </a:r>
            <a:r>
              <a:rPr lang="el-GR" altLang="el-GR" dirty="0" smtClean="0"/>
              <a:t>: </a:t>
            </a:r>
          </a:p>
          <a:p>
            <a:pPr lvl="1" eaLnBrk="1" hangingPunct="1">
              <a:spcBef>
                <a:spcPts val="1800"/>
              </a:spcBef>
            </a:pPr>
            <a:r>
              <a:rPr lang="el-GR" altLang="el-GR" dirty="0" smtClean="0"/>
              <a:t>Στην άνω </a:t>
            </a:r>
            <a:r>
              <a:rPr lang="el-GR" altLang="el-GR" dirty="0" err="1" smtClean="0"/>
              <a:t>κερκιδωλενική</a:t>
            </a:r>
            <a:r>
              <a:rPr lang="el-GR" altLang="el-GR" dirty="0" smtClean="0"/>
              <a:t> άρθρωση θα πρέπει η κεφαλή της κερκίδας να ολισθαίνει ραχιαία κατά τον πρηνισμό και κοιλιακά κατά τον υπτιασμό,</a:t>
            </a:r>
          </a:p>
          <a:p>
            <a:pPr lvl="1" eaLnBrk="1" hangingPunct="1">
              <a:spcBef>
                <a:spcPts val="1800"/>
              </a:spcBef>
            </a:pPr>
            <a:r>
              <a:rPr lang="el-GR" altLang="el-GR" dirty="0" smtClean="0"/>
              <a:t>Στην κάτω </a:t>
            </a:r>
            <a:r>
              <a:rPr lang="el-GR" altLang="el-GR" dirty="0" err="1" smtClean="0"/>
              <a:t>κερκιδωλενική</a:t>
            </a:r>
            <a:r>
              <a:rPr lang="el-GR" altLang="el-GR" dirty="0" smtClean="0"/>
              <a:t> άρθρωση θα πρέπει η κερκίδα  να ολισθαίνει κοιλιακά στον πρηνισμό και ραχιαία στον υπτιασμό.</a:t>
            </a:r>
          </a:p>
        </p:txBody>
      </p:sp>
      <p:sp>
        <p:nvSpPr>
          <p:cNvPr id="348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BDBB9D3-E26B-4E2E-A44B-CE5417057DF0}" type="slidenum">
              <a:rPr lang="el-GR" smtClean="0">
                <a:solidFill>
                  <a:prstClr val="black"/>
                </a:solidFill>
              </a:rPr>
              <a:pPr>
                <a:defRPr/>
              </a:pPr>
              <a:t>30</a:t>
            </a:fld>
            <a:endParaRPr lang="el-GR" smtClean="0">
              <a:solidFill>
                <a:prstClr val="black"/>
              </a:solidFill>
            </a:endParaRPr>
          </a:p>
        </p:txBody>
      </p:sp>
    </p:spTree>
    <p:extLst>
      <p:ext uri="{BB962C8B-B14F-4D97-AF65-F5344CB8AC3E}">
        <p14:creationId xmlns:p14="http://schemas.microsoft.com/office/powerpoint/2010/main" val="3801900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Ενδαρθρικές κινήσεις των </a:t>
            </a:r>
            <a:r>
              <a:rPr lang="el-GR" dirty="0" smtClean="0"/>
              <a:t/>
            </a:r>
            <a:br>
              <a:rPr lang="el-GR" dirty="0" smtClean="0"/>
            </a:br>
            <a:r>
              <a:rPr lang="el-GR" dirty="0" err="1" smtClean="0"/>
              <a:t>κερκιδωλένιων</a:t>
            </a:r>
            <a:r>
              <a:rPr lang="el-GR" dirty="0" smtClean="0"/>
              <a:t> </a:t>
            </a:r>
            <a:r>
              <a:rPr lang="el-GR" dirty="0"/>
              <a:t>αρθρώσεων</a:t>
            </a:r>
          </a:p>
        </p:txBody>
      </p:sp>
      <p:sp>
        <p:nvSpPr>
          <p:cNvPr id="3789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783D537-F567-48F0-AE25-82E477A580B4}" type="slidenum">
              <a:rPr lang="el-GR" smtClean="0">
                <a:solidFill>
                  <a:prstClr val="black"/>
                </a:solidFill>
              </a:rPr>
              <a:pPr>
                <a:defRPr/>
              </a:pPr>
              <a:t>31</a:t>
            </a:fld>
            <a:endParaRPr lang="el-GR" smtClean="0">
              <a:solidFill>
                <a:prstClr val="black"/>
              </a:solidFill>
            </a:endParaRPr>
          </a:p>
        </p:txBody>
      </p:sp>
      <p:grpSp>
        <p:nvGrpSpPr>
          <p:cNvPr id="35845" name="Ομάδα 45"/>
          <p:cNvGrpSpPr>
            <a:grpSpLocks/>
          </p:cNvGrpSpPr>
          <p:nvPr/>
        </p:nvGrpSpPr>
        <p:grpSpPr bwMode="auto">
          <a:xfrm>
            <a:off x="515938" y="1520825"/>
            <a:ext cx="3455987" cy="4992688"/>
            <a:chOff x="2454645" y="1559777"/>
            <a:chExt cx="3456384" cy="4992881"/>
          </a:xfrm>
        </p:grpSpPr>
        <p:sp>
          <p:nvSpPr>
            <p:cNvPr id="10" name="Ορθογώνιο 9"/>
            <p:cNvSpPr/>
            <p:nvPr/>
          </p:nvSpPr>
          <p:spPr>
            <a:xfrm>
              <a:off x="2454645" y="1559777"/>
              <a:ext cx="3456384" cy="4992881"/>
            </a:xfrm>
            <a:prstGeom prst="rect">
              <a:avLst/>
            </a:prstGeom>
            <a:blipFill>
              <a:blip r:embed="rId3">
                <a:extLst/>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400" dirty="0">
                <a:solidFill>
                  <a:prstClr val="white"/>
                </a:solidFill>
              </a:endParaRPr>
            </a:p>
          </p:txBody>
        </p:sp>
        <p:sp>
          <p:nvSpPr>
            <p:cNvPr id="14" name="Ελεύθερη σχεδίαση 13"/>
            <p:cNvSpPr/>
            <p:nvPr/>
          </p:nvSpPr>
          <p:spPr>
            <a:xfrm>
              <a:off x="3080192" y="2120187"/>
              <a:ext cx="2121144" cy="2106693"/>
            </a:xfrm>
            <a:custGeom>
              <a:avLst/>
              <a:gdLst>
                <a:gd name="connsiteX0" fmla="*/ 421440 w 1674301"/>
                <a:gd name="connsiteY0" fmla="*/ 1485354 h 1538788"/>
                <a:gd name="connsiteX1" fmla="*/ 563483 w 1674301"/>
                <a:gd name="connsiteY1" fmla="*/ 1449843 h 1538788"/>
                <a:gd name="connsiteX2" fmla="*/ 634505 w 1674301"/>
                <a:gd name="connsiteY2" fmla="*/ 1485354 h 1538788"/>
                <a:gd name="connsiteX3" fmla="*/ 661138 w 1674301"/>
                <a:gd name="connsiteY3" fmla="*/ 1538620 h 1538788"/>
                <a:gd name="connsiteX4" fmla="*/ 767670 w 1674301"/>
                <a:gd name="connsiteY4" fmla="*/ 1503109 h 1538788"/>
                <a:gd name="connsiteX5" fmla="*/ 856446 w 1674301"/>
                <a:gd name="connsiteY5" fmla="*/ 1529742 h 1538788"/>
                <a:gd name="connsiteX6" fmla="*/ 980734 w 1674301"/>
                <a:gd name="connsiteY6" fmla="*/ 1520864 h 1538788"/>
                <a:gd name="connsiteX7" fmla="*/ 1069510 w 1674301"/>
                <a:gd name="connsiteY7" fmla="*/ 1494231 h 1538788"/>
                <a:gd name="connsiteX8" fmla="*/ 1229308 w 1674301"/>
                <a:gd name="connsiteY8" fmla="*/ 1511987 h 1538788"/>
                <a:gd name="connsiteX9" fmla="*/ 1326963 w 1674301"/>
                <a:gd name="connsiteY9" fmla="*/ 1449843 h 1538788"/>
                <a:gd name="connsiteX10" fmla="*/ 1442372 w 1674301"/>
                <a:gd name="connsiteY10" fmla="*/ 1440965 h 1538788"/>
                <a:gd name="connsiteX11" fmla="*/ 1548905 w 1674301"/>
                <a:gd name="connsiteY11" fmla="*/ 1307800 h 1538788"/>
                <a:gd name="connsiteX12" fmla="*/ 1628804 w 1674301"/>
                <a:gd name="connsiteY12" fmla="*/ 1156880 h 1538788"/>
                <a:gd name="connsiteX13" fmla="*/ 1646559 w 1674301"/>
                <a:gd name="connsiteY13" fmla="*/ 952693 h 1538788"/>
                <a:gd name="connsiteX14" fmla="*/ 1673192 w 1674301"/>
                <a:gd name="connsiteY14" fmla="*/ 846161 h 1538788"/>
                <a:gd name="connsiteX15" fmla="*/ 1664314 w 1674301"/>
                <a:gd name="connsiteY15" fmla="*/ 695241 h 1538788"/>
                <a:gd name="connsiteX16" fmla="*/ 1619926 w 1674301"/>
                <a:gd name="connsiteY16" fmla="*/ 624220 h 1538788"/>
                <a:gd name="connsiteX17" fmla="*/ 1611048 w 1674301"/>
                <a:gd name="connsiteY17" fmla="*/ 535443 h 1538788"/>
                <a:gd name="connsiteX18" fmla="*/ 1548905 w 1674301"/>
                <a:gd name="connsiteY18" fmla="*/ 420033 h 1538788"/>
                <a:gd name="connsiteX19" fmla="*/ 1451250 w 1674301"/>
                <a:gd name="connsiteY19" fmla="*/ 331256 h 1538788"/>
                <a:gd name="connsiteX20" fmla="*/ 1353596 w 1674301"/>
                <a:gd name="connsiteY20" fmla="*/ 269113 h 1538788"/>
                <a:gd name="connsiteX21" fmla="*/ 1193798 w 1674301"/>
                <a:gd name="connsiteY21" fmla="*/ 171458 h 1538788"/>
                <a:gd name="connsiteX22" fmla="*/ 1060633 w 1674301"/>
                <a:gd name="connsiteY22" fmla="*/ 118192 h 1538788"/>
                <a:gd name="connsiteX23" fmla="*/ 927468 w 1674301"/>
                <a:gd name="connsiteY23" fmla="*/ 47171 h 1538788"/>
                <a:gd name="connsiteX24" fmla="*/ 776547 w 1674301"/>
                <a:gd name="connsiteY24" fmla="*/ 11660 h 1538788"/>
                <a:gd name="connsiteX25" fmla="*/ 652260 w 1674301"/>
                <a:gd name="connsiteY25" fmla="*/ 2783 h 1538788"/>
                <a:gd name="connsiteX26" fmla="*/ 572361 w 1674301"/>
                <a:gd name="connsiteY26" fmla="*/ 56049 h 1538788"/>
                <a:gd name="connsiteX27" fmla="*/ 465829 w 1674301"/>
                <a:gd name="connsiteY27" fmla="*/ 135948 h 1538788"/>
                <a:gd name="connsiteX28" fmla="*/ 368174 w 1674301"/>
                <a:gd name="connsiteY28" fmla="*/ 180336 h 1538788"/>
                <a:gd name="connsiteX29" fmla="*/ 235009 w 1674301"/>
                <a:gd name="connsiteY29" fmla="*/ 286868 h 1538788"/>
                <a:gd name="connsiteX30" fmla="*/ 146233 w 1674301"/>
                <a:gd name="connsiteY30" fmla="*/ 402278 h 1538788"/>
                <a:gd name="connsiteX31" fmla="*/ 66334 w 1674301"/>
                <a:gd name="connsiteY31" fmla="*/ 517688 h 1538788"/>
                <a:gd name="connsiteX32" fmla="*/ 30823 w 1674301"/>
                <a:gd name="connsiteY32" fmla="*/ 641975 h 1538788"/>
                <a:gd name="connsiteX33" fmla="*/ 119600 w 1674301"/>
                <a:gd name="connsiteY33" fmla="*/ 633097 h 1538788"/>
                <a:gd name="connsiteX34" fmla="*/ 4190 w 1674301"/>
                <a:gd name="connsiteY34" fmla="*/ 766262 h 1538788"/>
                <a:gd name="connsiteX35" fmla="*/ 30823 w 1674301"/>
                <a:gd name="connsiteY35" fmla="*/ 855039 h 1538788"/>
                <a:gd name="connsiteX36" fmla="*/ 84089 w 1674301"/>
                <a:gd name="connsiteY36" fmla="*/ 952693 h 1538788"/>
                <a:gd name="connsiteX37" fmla="*/ 146233 w 1674301"/>
                <a:gd name="connsiteY37" fmla="*/ 1068103 h 1538788"/>
                <a:gd name="connsiteX38" fmla="*/ 146233 w 1674301"/>
                <a:gd name="connsiteY38" fmla="*/ 1263412 h 1538788"/>
                <a:gd name="connsiteX39" fmla="*/ 217254 w 1674301"/>
                <a:gd name="connsiteY39" fmla="*/ 1361066 h 1538788"/>
                <a:gd name="connsiteX40" fmla="*/ 323786 w 1674301"/>
                <a:gd name="connsiteY40" fmla="*/ 1378822 h 1538788"/>
                <a:gd name="connsiteX41" fmla="*/ 350419 w 1674301"/>
                <a:gd name="connsiteY41" fmla="*/ 1467598 h 1538788"/>
                <a:gd name="connsiteX42" fmla="*/ 421440 w 1674301"/>
                <a:gd name="connsiteY42" fmla="*/ 1485354 h 153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74301" h="1538788">
                  <a:moveTo>
                    <a:pt x="421440" y="1485354"/>
                  </a:moveTo>
                  <a:cubicBezTo>
                    <a:pt x="456951" y="1482395"/>
                    <a:pt x="527972" y="1449843"/>
                    <a:pt x="563483" y="1449843"/>
                  </a:cubicBezTo>
                  <a:cubicBezTo>
                    <a:pt x="598994" y="1449843"/>
                    <a:pt x="618229" y="1470558"/>
                    <a:pt x="634505" y="1485354"/>
                  </a:cubicBezTo>
                  <a:cubicBezTo>
                    <a:pt x="650781" y="1500150"/>
                    <a:pt x="638944" y="1535661"/>
                    <a:pt x="661138" y="1538620"/>
                  </a:cubicBezTo>
                  <a:cubicBezTo>
                    <a:pt x="683332" y="1541579"/>
                    <a:pt x="735119" y="1504589"/>
                    <a:pt x="767670" y="1503109"/>
                  </a:cubicBezTo>
                  <a:cubicBezTo>
                    <a:pt x="800221" y="1501629"/>
                    <a:pt x="820935" y="1526783"/>
                    <a:pt x="856446" y="1529742"/>
                  </a:cubicBezTo>
                  <a:cubicBezTo>
                    <a:pt x="891957" y="1532701"/>
                    <a:pt x="945223" y="1526782"/>
                    <a:pt x="980734" y="1520864"/>
                  </a:cubicBezTo>
                  <a:cubicBezTo>
                    <a:pt x="1016245" y="1514946"/>
                    <a:pt x="1028081" y="1495711"/>
                    <a:pt x="1069510" y="1494231"/>
                  </a:cubicBezTo>
                  <a:cubicBezTo>
                    <a:pt x="1110939" y="1492752"/>
                    <a:pt x="1186399" y="1519385"/>
                    <a:pt x="1229308" y="1511987"/>
                  </a:cubicBezTo>
                  <a:cubicBezTo>
                    <a:pt x="1272217" y="1504589"/>
                    <a:pt x="1291452" y="1461680"/>
                    <a:pt x="1326963" y="1449843"/>
                  </a:cubicBezTo>
                  <a:cubicBezTo>
                    <a:pt x="1362474" y="1438006"/>
                    <a:pt x="1405382" y="1464639"/>
                    <a:pt x="1442372" y="1440965"/>
                  </a:cubicBezTo>
                  <a:cubicBezTo>
                    <a:pt x="1479362" y="1417291"/>
                    <a:pt x="1517833" y="1355147"/>
                    <a:pt x="1548905" y="1307800"/>
                  </a:cubicBezTo>
                  <a:cubicBezTo>
                    <a:pt x="1579977" y="1260453"/>
                    <a:pt x="1612528" y="1216064"/>
                    <a:pt x="1628804" y="1156880"/>
                  </a:cubicBezTo>
                  <a:cubicBezTo>
                    <a:pt x="1645080" y="1097696"/>
                    <a:pt x="1639161" y="1004479"/>
                    <a:pt x="1646559" y="952693"/>
                  </a:cubicBezTo>
                  <a:cubicBezTo>
                    <a:pt x="1653957" y="900906"/>
                    <a:pt x="1670233" y="889070"/>
                    <a:pt x="1673192" y="846161"/>
                  </a:cubicBezTo>
                  <a:cubicBezTo>
                    <a:pt x="1676151" y="803252"/>
                    <a:pt x="1673192" y="732231"/>
                    <a:pt x="1664314" y="695241"/>
                  </a:cubicBezTo>
                  <a:cubicBezTo>
                    <a:pt x="1655436" y="658251"/>
                    <a:pt x="1628804" y="650853"/>
                    <a:pt x="1619926" y="624220"/>
                  </a:cubicBezTo>
                  <a:cubicBezTo>
                    <a:pt x="1611048" y="597587"/>
                    <a:pt x="1622885" y="569474"/>
                    <a:pt x="1611048" y="535443"/>
                  </a:cubicBezTo>
                  <a:cubicBezTo>
                    <a:pt x="1599211" y="501412"/>
                    <a:pt x="1575538" y="454064"/>
                    <a:pt x="1548905" y="420033"/>
                  </a:cubicBezTo>
                  <a:cubicBezTo>
                    <a:pt x="1522272" y="386002"/>
                    <a:pt x="1483802" y="356409"/>
                    <a:pt x="1451250" y="331256"/>
                  </a:cubicBezTo>
                  <a:cubicBezTo>
                    <a:pt x="1418698" y="306103"/>
                    <a:pt x="1353596" y="269113"/>
                    <a:pt x="1353596" y="269113"/>
                  </a:cubicBezTo>
                  <a:cubicBezTo>
                    <a:pt x="1310687" y="242480"/>
                    <a:pt x="1242625" y="196612"/>
                    <a:pt x="1193798" y="171458"/>
                  </a:cubicBezTo>
                  <a:cubicBezTo>
                    <a:pt x="1144971" y="146304"/>
                    <a:pt x="1105021" y="138906"/>
                    <a:pt x="1060633" y="118192"/>
                  </a:cubicBezTo>
                  <a:cubicBezTo>
                    <a:pt x="1016245" y="97477"/>
                    <a:pt x="974816" y="64926"/>
                    <a:pt x="927468" y="47171"/>
                  </a:cubicBezTo>
                  <a:cubicBezTo>
                    <a:pt x="880120" y="29416"/>
                    <a:pt x="822415" y="19058"/>
                    <a:pt x="776547" y="11660"/>
                  </a:cubicBezTo>
                  <a:cubicBezTo>
                    <a:pt x="730679" y="4262"/>
                    <a:pt x="686291" y="-4615"/>
                    <a:pt x="652260" y="2783"/>
                  </a:cubicBezTo>
                  <a:cubicBezTo>
                    <a:pt x="618229" y="10181"/>
                    <a:pt x="603433" y="33855"/>
                    <a:pt x="572361" y="56049"/>
                  </a:cubicBezTo>
                  <a:cubicBezTo>
                    <a:pt x="541289" y="78243"/>
                    <a:pt x="499860" y="115233"/>
                    <a:pt x="465829" y="135948"/>
                  </a:cubicBezTo>
                  <a:cubicBezTo>
                    <a:pt x="431798" y="156662"/>
                    <a:pt x="406644" y="155183"/>
                    <a:pt x="368174" y="180336"/>
                  </a:cubicBezTo>
                  <a:cubicBezTo>
                    <a:pt x="329704" y="205489"/>
                    <a:pt x="271999" y="249878"/>
                    <a:pt x="235009" y="286868"/>
                  </a:cubicBezTo>
                  <a:cubicBezTo>
                    <a:pt x="198019" y="323858"/>
                    <a:pt x="174345" y="363808"/>
                    <a:pt x="146233" y="402278"/>
                  </a:cubicBezTo>
                  <a:cubicBezTo>
                    <a:pt x="118120" y="440748"/>
                    <a:pt x="85569" y="477738"/>
                    <a:pt x="66334" y="517688"/>
                  </a:cubicBezTo>
                  <a:cubicBezTo>
                    <a:pt x="47099" y="557637"/>
                    <a:pt x="21945" y="622740"/>
                    <a:pt x="30823" y="641975"/>
                  </a:cubicBezTo>
                  <a:cubicBezTo>
                    <a:pt x="39701" y="661210"/>
                    <a:pt x="124039" y="612383"/>
                    <a:pt x="119600" y="633097"/>
                  </a:cubicBezTo>
                  <a:cubicBezTo>
                    <a:pt x="115161" y="653811"/>
                    <a:pt x="18986" y="729272"/>
                    <a:pt x="4190" y="766262"/>
                  </a:cubicBezTo>
                  <a:cubicBezTo>
                    <a:pt x="-10606" y="803252"/>
                    <a:pt x="17507" y="823967"/>
                    <a:pt x="30823" y="855039"/>
                  </a:cubicBezTo>
                  <a:cubicBezTo>
                    <a:pt x="44139" y="886111"/>
                    <a:pt x="64854" y="917182"/>
                    <a:pt x="84089" y="952693"/>
                  </a:cubicBezTo>
                  <a:cubicBezTo>
                    <a:pt x="103324" y="988204"/>
                    <a:pt x="135876" y="1016316"/>
                    <a:pt x="146233" y="1068103"/>
                  </a:cubicBezTo>
                  <a:cubicBezTo>
                    <a:pt x="156590" y="1119889"/>
                    <a:pt x="134396" y="1214585"/>
                    <a:pt x="146233" y="1263412"/>
                  </a:cubicBezTo>
                  <a:cubicBezTo>
                    <a:pt x="158070" y="1312239"/>
                    <a:pt x="187662" y="1341831"/>
                    <a:pt x="217254" y="1361066"/>
                  </a:cubicBezTo>
                  <a:cubicBezTo>
                    <a:pt x="246846" y="1380301"/>
                    <a:pt x="301592" y="1361067"/>
                    <a:pt x="323786" y="1378822"/>
                  </a:cubicBezTo>
                  <a:cubicBezTo>
                    <a:pt x="345980" y="1396577"/>
                    <a:pt x="329705" y="1443924"/>
                    <a:pt x="350419" y="1467598"/>
                  </a:cubicBezTo>
                  <a:cubicBezTo>
                    <a:pt x="371133" y="1491272"/>
                    <a:pt x="385929" y="1488313"/>
                    <a:pt x="421440" y="1485354"/>
                  </a:cubicBezTo>
                  <a:close/>
                </a:path>
              </a:pathLst>
            </a:custGeom>
            <a:blipFill>
              <a:blip r:embed="rId4">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 name="Ελεύθερη σχεδίαση 7"/>
            <p:cNvSpPr/>
            <p:nvPr/>
          </p:nvSpPr>
          <p:spPr>
            <a:xfrm>
              <a:off x="3132585" y="2148763"/>
              <a:ext cx="2068751" cy="2078117"/>
            </a:xfrm>
            <a:custGeom>
              <a:avLst/>
              <a:gdLst>
                <a:gd name="connsiteX0" fmla="*/ 257783 w 2068828"/>
                <a:gd name="connsiteY0" fmla="*/ 373050 h 2077731"/>
                <a:gd name="connsiteX1" fmla="*/ 213395 w 2068828"/>
                <a:gd name="connsiteY1" fmla="*/ 390805 h 2077731"/>
                <a:gd name="connsiteX2" fmla="*/ 195639 w 2068828"/>
                <a:gd name="connsiteY2" fmla="*/ 426316 h 2077731"/>
                <a:gd name="connsiteX3" fmla="*/ 142373 w 2068828"/>
                <a:gd name="connsiteY3" fmla="*/ 470704 h 2077731"/>
                <a:gd name="connsiteX4" fmla="*/ 169006 w 2068828"/>
                <a:gd name="connsiteY4" fmla="*/ 479582 h 2077731"/>
                <a:gd name="connsiteX5" fmla="*/ 142373 w 2068828"/>
                <a:gd name="connsiteY5" fmla="*/ 532848 h 2077731"/>
                <a:gd name="connsiteX6" fmla="*/ 160128 w 2068828"/>
                <a:gd name="connsiteY6" fmla="*/ 559481 h 2077731"/>
                <a:gd name="connsiteX7" fmla="*/ 133495 w 2068828"/>
                <a:gd name="connsiteY7" fmla="*/ 586114 h 2077731"/>
                <a:gd name="connsiteX8" fmla="*/ 115740 w 2068828"/>
                <a:gd name="connsiteY8" fmla="*/ 612747 h 2077731"/>
                <a:gd name="connsiteX9" fmla="*/ 106862 w 2068828"/>
                <a:gd name="connsiteY9" fmla="*/ 657135 h 2077731"/>
                <a:gd name="connsiteX10" fmla="*/ 53596 w 2068828"/>
                <a:gd name="connsiteY10" fmla="*/ 701523 h 2077731"/>
                <a:gd name="connsiteX11" fmla="*/ 97985 w 2068828"/>
                <a:gd name="connsiteY11" fmla="*/ 728156 h 2077731"/>
                <a:gd name="connsiteX12" fmla="*/ 89107 w 2068828"/>
                <a:gd name="connsiteY12" fmla="*/ 754789 h 2077731"/>
                <a:gd name="connsiteX13" fmla="*/ 62474 w 2068828"/>
                <a:gd name="connsiteY13" fmla="*/ 745912 h 2077731"/>
                <a:gd name="connsiteX14" fmla="*/ 44719 w 2068828"/>
                <a:gd name="connsiteY14" fmla="*/ 816933 h 2077731"/>
                <a:gd name="connsiteX15" fmla="*/ 9208 w 2068828"/>
                <a:gd name="connsiteY15" fmla="*/ 896832 h 2077731"/>
                <a:gd name="connsiteX16" fmla="*/ 44719 w 2068828"/>
                <a:gd name="connsiteY16" fmla="*/ 950098 h 2077731"/>
                <a:gd name="connsiteX17" fmla="*/ 62474 w 2068828"/>
                <a:gd name="connsiteY17" fmla="*/ 976731 h 2077731"/>
                <a:gd name="connsiteX18" fmla="*/ 35841 w 2068828"/>
                <a:gd name="connsiteY18" fmla="*/ 994486 h 2077731"/>
                <a:gd name="connsiteX19" fmla="*/ 18086 w 2068828"/>
                <a:gd name="connsiteY19" fmla="*/ 1074385 h 2077731"/>
                <a:gd name="connsiteX20" fmla="*/ 330 w 2068828"/>
                <a:gd name="connsiteY20" fmla="*/ 1092141 h 2077731"/>
                <a:gd name="connsiteX21" fmla="*/ 9208 w 2068828"/>
                <a:gd name="connsiteY21" fmla="*/ 1136529 h 2077731"/>
                <a:gd name="connsiteX22" fmla="*/ 18086 w 2068828"/>
                <a:gd name="connsiteY22" fmla="*/ 1163162 h 2077731"/>
                <a:gd name="connsiteX23" fmla="*/ 44719 w 2068828"/>
                <a:gd name="connsiteY23" fmla="*/ 1172040 h 2077731"/>
                <a:gd name="connsiteX24" fmla="*/ 80229 w 2068828"/>
                <a:gd name="connsiteY24" fmla="*/ 1189795 h 2077731"/>
                <a:gd name="connsiteX25" fmla="*/ 62474 w 2068828"/>
                <a:gd name="connsiteY25" fmla="*/ 1216428 h 2077731"/>
                <a:gd name="connsiteX26" fmla="*/ 9208 w 2068828"/>
                <a:gd name="connsiteY26" fmla="*/ 1234183 h 2077731"/>
                <a:gd name="connsiteX27" fmla="*/ 9208 w 2068828"/>
                <a:gd name="connsiteY27" fmla="*/ 1287450 h 2077731"/>
                <a:gd name="connsiteX28" fmla="*/ 62474 w 2068828"/>
                <a:gd name="connsiteY28" fmla="*/ 1340716 h 2077731"/>
                <a:gd name="connsiteX29" fmla="*/ 80229 w 2068828"/>
                <a:gd name="connsiteY29" fmla="*/ 1393982 h 2077731"/>
                <a:gd name="connsiteX30" fmla="*/ 89107 w 2068828"/>
                <a:gd name="connsiteY30" fmla="*/ 1420615 h 2077731"/>
                <a:gd name="connsiteX31" fmla="*/ 124618 w 2068828"/>
                <a:gd name="connsiteY31" fmla="*/ 1438370 h 2077731"/>
                <a:gd name="connsiteX32" fmla="*/ 151251 w 2068828"/>
                <a:gd name="connsiteY32" fmla="*/ 1465003 h 2077731"/>
                <a:gd name="connsiteX33" fmla="*/ 151251 w 2068828"/>
                <a:gd name="connsiteY33" fmla="*/ 1491636 h 2077731"/>
                <a:gd name="connsiteX34" fmla="*/ 142373 w 2068828"/>
                <a:gd name="connsiteY34" fmla="*/ 1518269 h 2077731"/>
                <a:gd name="connsiteX35" fmla="*/ 133495 w 2068828"/>
                <a:gd name="connsiteY35" fmla="*/ 1562657 h 2077731"/>
                <a:gd name="connsiteX36" fmla="*/ 115740 w 2068828"/>
                <a:gd name="connsiteY36" fmla="*/ 1580413 h 2077731"/>
                <a:gd name="connsiteX37" fmla="*/ 160128 w 2068828"/>
                <a:gd name="connsiteY37" fmla="*/ 1615923 h 2077731"/>
                <a:gd name="connsiteX38" fmla="*/ 177884 w 2068828"/>
                <a:gd name="connsiteY38" fmla="*/ 1633679 h 2077731"/>
                <a:gd name="connsiteX39" fmla="*/ 204517 w 2068828"/>
                <a:gd name="connsiteY39" fmla="*/ 1642556 h 2077731"/>
                <a:gd name="connsiteX40" fmla="*/ 257783 w 2068828"/>
                <a:gd name="connsiteY40" fmla="*/ 1669189 h 2077731"/>
                <a:gd name="connsiteX41" fmla="*/ 311049 w 2068828"/>
                <a:gd name="connsiteY41" fmla="*/ 1695822 h 2077731"/>
                <a:gd name="connsiteX42" fmla="*/ 275538 w 2068828"/>
                <a:gd name="connsiteY42" fmla="*/ 1731333 h 2077731"/>
                <a:gd name="connsiteX43" fmla="*/ 293294 w 2068828"/>
                <a:gd name="connsiteY43" fmla="*/ 1784599 h 2077731"/>
                <a:gd name="connsiteX44" fmla="*/ 328804 w 2068828"/>
                <a:gd name="connsiteY44" fmla="*/ 1828987 h 2077731"/>
                <a:gd name="connsiteX45" fmla="*/ 364315 w 2068828"/>
                <a:gd name="connsiteY45" fmla="*/ 1837865 h 2077731"/>
                <a:gd name="connsiteX46" fmla="*/ 408703 w 2068828"/>
                <a:gd name="connsiteY46" fmla="*/ 1846743 h 2077731"/>
                <a:gd name="connsiteX47" fmla="*/ 426459 w 2068828"/>
                <a:gd name="connsiteY47" fmla="*/ 1864498 h 2077731"/>
                <a:gd name="connsiteX48" fmla="*/ 435336 w 2068828"/>
                <a:gd name="connsiteY48" fmla="*/ 1891131 h 2077731"/>
                <a:gd name="connsiteX49" fmla="*/ 488602 w 2068828"/>
                <a:gd name="connsiteY49" fmla="*/ 1900009 h 2077731"/>
                <a:gd name="connsiteX50" fmla="*/ 532991 w 2068828"/>
                <a:gd name="connsiteY50" fmla="*/ 1935519 h 2077731"/>
                <a:gd name="connsiteX51" fmla="*/ 586257 w 2068828"/>
                <a:gd name="connsiteY51" fmla="*/ 1944397 h 2077731"/>
                <a:gd name="connsiteX52" fmla="*/ 612890 w 2068828"/>
                <a:gd name="connsiteY52" fmla="*/ 1988785 h 2077731"/>
                <a:gd name="connsiteX53" fmla="*/ 639523 w 2068828"/>
                <a:gd name="connsiteY53" fmla="*/ 2033174 h 2077731"/>
                <a:gd name="connsiteX54" fmla="*/ 666156 w 2068828"/>
                <a:gd name="connsiteY54" fmla="*/ 2024296 h 2077731"/>
                <a:gd name="connsiteX55" fmla="*/ 692789 w 2068828"/>
                <a:gd name="connsiteY55" fmla="*/ 2042051 h 2077731"/>
                <a:gd name="connsiteX56" fmla="*/ 719422 w 2068828"/>
                <a:gd name="connsiteY56" fmla="*/ 2050929 h 2077731"/>
                <a:gd name="connsiteX57" fmla="*/ 817076 w 2068828"/>
                <a:gd name="connsiteY57" fmla="*/ 2042051 h 2077731"/>
                <a:gd name="connsiteX58" fmla="*/ 843709 w 2068828"/>
                <a:gd name="connsiteY58" fmla="*/ 2033174 h 2077731"/>
                <a:gd name="connsiteX59" fmla="*/ 870342 w 2068828"/>
                <a:gd name="connsiteY59" fmla="*/ 2050929 h 2077731"/>
                <a:gd name="connsiteX60" fmla="*/ 923608 w 2068828"/>
                <a:gd name="connsiteY60" fmla="*/ 2059807 h 2077731"/>
                <a:gd name="connsiteX61" fmla="*/ 950241 w 2068828"/>
                <a:gd name="connsiteY61" fmla="*/ 2077562 h 2077731"/>
                <a:gd name="connsiteX62" fmla="*/ 976874 w 2068828"/>
                <a:gd name="connsiteY62" fmla="*/ 2068684 h 2077731"/>
                <a:gd name="connsiteX63" fmla="*/ 1110039 w 2068828"/>
                <a:gd name="connsiteY63" fmla="*/ 2059807 h 2077731"/>
                <a:gd name="connsiteX64" fmla="*/ 1216571 w 2068828"/>
                <a:gd name="connsiteY64" fmla="*/ 2024296 h 2077731"/>
                <a:gd name="connsiteX65" fmla="*/ 1243204 w 2068828"/>
                <a:gd name="connsiteY65" fmla="*/ 2015418 h 2077731"/>
                <a:gd name="connsiteX66" fmla="*/ 1269837 w 2068828"/>
                <a:gd name="connsiteY66" fmla="*/ 2006541 h 2077731"/>
                <a:gd name="connsiteX67" fmla="*/ 1287593 w 2068828"/>
                <a:gd name="connsiteY67" fmla="*/ 1988785 h 2077731"/>
                <a:gd name="connsiteX68" fmla="*/ 1340859 w 2068828"/>
                <a:gd name="connsiteY68" fmla="*/ 1971030 h 2077731"/>
                <a:gd name="connsiteX69" fmla="*/ 1367492 w 2068828"/>
                <a:gd name="connsiteY69" fmla="*/ 1962152 h 2077731"/>
                <a:gd name="connsiteX70" fmla="*/ 1474024 w 2068828"/>
                <a:gd name="connsiteY70" fmla="*/ 1926642 h 2077731"/>
                <a:gd name="connsiteX71" fmla="*/ 1500657 w 2068828"/>
                <a:gd name="connsiteY71" fmla="*/ 1917764 h 2077731"/>
                <a:gd name="connsiteX72" fmla="*/ 1527290 w 2068828"/>
                <a:gd name="connsiteY72" fmla="*/ 1908886 h 2077731"/>
                <a:gd name="connsiteX73" fmla="*/ 1580556 w 2068828"/>
                <a:gd name="connsiteY73" fmla="*/ 1882253 h 2077731"/>
                <a:gd name="connsiteX74" fmla="*/ 1624944 w 2068828"/>
                <a:gd name="connsiteY74" fmla="*/ 1846743 h 2077731"/>
                <a:gd name="connsiteX75" fmla="*/ 1660455 w 2068828"/>
                <a:gd name="connsiteY75" fmla="*/ 1811232 h 2077731"/>
                <a:gd name="connsiteX76" fmla="*/ 1687088 w 2068828"/>
                <a:gd name="connsiteY76" fmla="*/ 1793477 h 2077731"/>
                <a:gd name="connsiteX77" fmla="*/ 1704843 w 2068828"/>
                <a:gd name="connsiteY77" fmla="*/ 1775721 h 2077731"/>
                <a:gd name="connsiteX78" fmla="*/ 1758109 w 2068828"/>
                <a:gd name="connsiteY78" fmla="*/ 1757966 h 2077731"/>
                <a:gd name="connsiteX79" fmla="*/ 1802497 w 2068828"/>
                <a:gd name="connsiteY79" fmla="*/ 1713578 h 2077731"/>
                <a:gd name="connsiteX80" fmla="*/ 1846886 w 2068828"/>
                <a:gd name="connsiteY80" fmla="*/ 1686945 h 2077731"/>
                <a:gd name="connsiteX81" fmla="*/ 1873519 w 2068828"/>
                <a:gd name="connsiteY81" fmla="*/ 1642556 h 2077731"/>
                <a:gd name="connsiteX82" fmla="*/ 1891274 w 2068828"/>
                <a:gd name="connsiteY82" fmla="*/ 1615923 h 2077731"/>
                <a:gd name="connsiteX83" fmla="*/ 1900152 w 2068828"/>
                <a:gd name="connsiteY83" fmla="*/ 1589290 h 2077731"/>
                <a:gd name="connsiteX84" fmla="*/ 1935662 w 2068828"/>
                <a:gd name="connsiteY84" fmla="*/ 1536024 h 2077731"/>
                <a:gd name="connsiteX85" fmla="*/ 1988928 w 2068828"/>
                <a:gd name="connsiteY85" fmla="*/ 1465003 h 2077731"/>
                <a:gd name="connsiteX86" fmla="*/ 2006684 w 2068828"/>
                <a:gd name="connsiteY86" fmla="*/ 1411737 h 2077731"/>
                <a:gd name="connsiteX87" fmla="*/ 2015562 w 2068828"/>
                <a:gd name="connsiteY87" fmla="*/ 1385104 h 2077731"/>
                <a:gd name="connsiteX88" fmla="*/ 2033317 w 2068828"/>
                <a:gd name="connsiteY88" fmla="*/ 1358471 h 2077731"/>
                <a:gd name="connsiteX89" fmla="*/ 2042195 w 2068828"/>
                <a:gd name="connsiteY89" fmla="*/ 1243061 h 2077731"/>
                <a:gd name="connsiteX90" fmla="*/ 2059950 w 2068828"/>
                <a:gd name="connsiteY90" fmla="*/ 1154284 h 2077731"/>
                <a:gd name="connsiteX91" fmla="*/ 2068828 w 2068828"/>
                <a:gd name="connsiteY91" fmla="*/ 1083263 h 2077731"/>
                <a:gd name="connsiteX92" fmla="*/ 2059950 w 2068828"/>
                <a:gd name="connsiteY92" fmla="*/ 737034 h 2077731"/>
                <a:gd name="connsiteX93" fmla="*/ 2042195 w 2068828"/>
                <a:gd name="connsiteY93" fmla="*/ 710401 h 2077731"/>
                <a:gd name="connsiteX94" fmla="*/ 2024439 w 2068828"/>
                <a:gd name="connsiteY94" fmla="*/ 657135 h 2077731"/>
                <a:gd name="connsiteX95" fmla="*/ 2015562 w 2068828"/>
                <a:gd name="connsiteY95" fmla="*/ 630502 h 2077731"/>
                <a:gd name="connsiteX96" fmla="*/ 1997806 w 2068828"/>
                <a:gd name="connsiteY96" fmla="*/ 612747 h 2077731"/>
                <a:gd name="connsiteX97" fmla="*/ 1944540 w 2068828"/>
                <a:gd name="connsiteY97" fmla="*/ 586114 h 2077731"/>
                <a:gd name="connsiteX98" fmla="*/ 1900152 w 2068828"/>
                <a:gd name="connsiteY98" fmla="*/ 541725 h 2077731"/>
                <a:gd name="connsiteX99" fmla="*/ 1864641 w 2068828"/>
                <a:gd name="connsiteY99" fmla="*/ 497337 h 2077731"/>
                <a:gd name="connsiteX100" fmla="*/ 1855763 w 2068828"/>
                <a:gd name="connsiteY100" fmla="*/ 470704 h 2077731"/>
                <a:gd name="connsiteX101" fmla="*/ 1829130 w 2068828"/>
                <a:gd name="connsiteY101" fmla="*/ 461826 h 2077731"/>
                <a:gd name="connsiteX102" fmla="*/ 1758109 w 2068828"/>
                <a:gd name="connsiteY102" fmla="*/ 399683 h 2077731"/>
                <a:gd name="connsiteX103" fmla="*/ 1695965 w 2068828"/>
                <a:gd name="connsiteY103" fmla="*/ 355294 h 2077731"/>
                <a:gd name="connsiteX104" fmla="*/ 1669332 w 2068828"/>
                <a:gd name="connsiteY104" fmla="*/ 310906 h 2077731"/>
                <a:gd name="connsiteX105" fmla="*/ 1651577 w 2068828"/>
                <a:gd name="connsiteY105" fmla="*/ 284273 h 2077731"/>
                <a:gd name="connsiteX106" fmla="*/ 1616066 w 2068828"/>
                <a:gd name="connsiteY106" fmla="*/ 248762 h 2077731"/>
                <a:gd name="connsiteX107" fmla="*/ 1562800 w 2068828"/>
                <a:gd name="connsiteY107" fmla="*/ 231007 h 2077731"/>
                <a:gd name="connsiteX108" fmla="*/ 1545045 w 2068828"/>
                <a:gd name="connsiteY108" fmla="*/ 213251 h 2077731"/>
                <a:gd name="connsiteX109" fmla="*/ 1447391 w 2068828"/>
                <a:gd name="connsiteY109" fmla="*/ 195496 h 2077731"/>
                <a:gd name="connsiteX110" fmla="*/ 1429635 w 2068828"/>
                <a:gd name="connsiteY110" fmla="*/ 177741 h 2077731"/>
                <a:gd name="connsiteX111" fmla="*/ 1376369 w 2068828"/>
                <a:gd name="connsiteY111" fmla="*/ 142230 h 2077731"/>
                <a:gd name="connsiteX112" fmla="*/ 1367492 w 2068828"/>
                <a:gd name="connsiteY112" fmla="*/ 115597 h 2077731"/>
                <a:gd name="connsiteX113" fmla="*/ 1296470 w 2068828"/>
                <a:gd name="connsiteY113" fmla="*/ 80086 h 2077731"/>
                <a:gd name="connsiteX114" fmla="*/ 1234327 w 2068828"/>
                <a:gd name="connsiteY114" fmla="*/ 53453 h 2077731"/>
                <a:gd name="connsiteX115" fmla="*/ 1154428 w 2068828"/>
                <a:gd name="connsiteY115" fmla="*/ 26820 h 2077731"/>
                <a:gd name="connsiteX116" fmla="*/ 1127795 w 2068828"/>
                <a:gd name="connsiteY116" fmla="*/ 17943 h 2077731"/>
                <a:gd name="connsiteX117" fmla="*/ 1110039 w 2068828"/>
                <a:gd name="connsiteY117" fmla="*/ 187 h 2077731"/>
                <a:gd name="connsiteX118" fmla="*/ 843709 w 2068828"/>
                <a:gd name="connsiteY118" fmla="*/ 17943 h 2077731"/>
                <a:gd name="connsiteX119" fmla="*/ 630645 w 2068828"/>
                <a:gd name="connsiteY119" fmla="*/ 35698 h 2077731"/>
                <a:gd name="connsiteX120" fmla="*/ 586257 w 2068828"/>
                <a:gd name="connsiteY120" fmla="*/ 71209 h 2077731"/>
                <a:gd name="connsiteX121" fmla="*/ 559624 w 2068828"/>
                <a:gd name="connsiteY121" fmla="*/ 80086 h 2077731"/>
                <a:gd name="connsiteX122" fmla="*/ 541868 w 2068828"/>
                <a:gd name="connsiteY122" fmla="*/ 97842 h 2077731"/>
                <a:gd name="connsiteX123" fmla="*/ 532991 w 2068828"/>
                <a:gd name="connsiteY123" fmla="*/ 159985 h 2077731"/>
                <a:gd name="connsiteX124" fmla="*/ 488602 w 2068828"/>
                <a:gd name="connsiteY124" fmla="*/ 168863 h 2077731"/>
                <a:gd name="connsiteX125" fmla="*/ 461969 w 2068828"/>
                <a:gd name="connsiteY125" fmla="*/ 222129 h 2077731"/>
                <a:gd name="connsiteX126" fmla="*/ 453092 w 2068828"/>
                <a:gd name="connsiteY126" fmla="*/ 266517 h 2077731"/>
                <a:gd name="connsiteX127" fmla="*/ 364315 w 2068828"/>
                <a:gd name="connsiteY127" fmla="*/ 275395 h 2077731"/>
                <a:gd name="connsiteX128" fmla="*/ 337682 w 2068828"/>
                <a:gd name="connsiteY128" fmla="*/ 328661 h 2077731"/>
                <a:gd name="connsiteX129" fmla="*/ 311049 w 2068828"/>
                <a:gd name="connsiteY129" fmla="*/ 346416 h 2077731"/>
                <a:gd name="connsiteX130" fmla="*/ 275538 w 2068828"/>
                <a:gd name="connsiteY130" fmla="*/ 381927 h 2077731"/>
                <a:gd name="connsiteX131" fmla="*/ 257783 w 2068828"/>
                <a:gd name="connsiteY131" fmla="*/ 399683 h 2077731"/>
                <a:gd name="connsiteX132" fmla="*/ 240028 w 2068828"/>
                <a:gd name="connsiteY132" fmla="*/ 426316 h 2077731"/>
                <a:gd name="connsiteX133" fmla="*/ 222272 w 2068828"/>
                <a:gd name="connsiteY133" fmla="*/ 461826 h 2077731"/>
                <a:gd name="connsiteX134" fmla="*/ 204517 w 2068828"/>
                <a:gd name="connsiteY134" fmla="*/ 479582 h 2077731"/>
                <a:gd name="connsiteX135" fmla="*/ 195639 w 2068828"/>
                <a:gd name="connsiteY135" fmla="*/ 506215 h 2077731"/>
                <a:gd name="connsiteX136" fmla="*/ 169006 w 2068828"/>
                <a:gd name="connsiteY136" fmla="*/ 523970 h 2077731"/>
                <a:gd name="connsiteX137" fmla="*/ 133495 w 2068828"/>
                <a:gd name="connsiteY137" fmla="*/ 594991 h 2077731"/>
                <a:gd name="connsiteX138" fmla="*/ 124618 w 2068828"/>
                <a:gd name="connsiteY138" fmla="*/ 621624 h 2077731"/>
                <a:gd name="connsiteX139" fmla="*/ 106862 w 2068828"/>
                <a:gd name="connsiteY139" fmla="*/ 639380 h 2077731"/>
                <a:gd name="connsiteX140" fmla="*/ 80229 w 2068828"/>
                <a:gd name="connsiteY140" fmla="*/ 692646 h 207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068828" h="2077731">
                  <a:moveTo>
                    <a:pt x="257783" y="373050"/>
                  </a:moveTo>
                  <a:cubicBezTo>
                    <a:pt x="242987" y="378968"/>
                    <a:pt x="225494" y="380434"/>
                    <a:pt x="213395" y="390805"/>
                  </a:cubicBezTo>
                  <a:cubicBezTo>
                    <a:pt x="203347" y="399418"/>
                    <a:pt x="203331" y="415547"/>
                    <a:pt x="195639" y="426316"/>
                  </a:cubicBezTo>
                  <a:cubicBezTo>
                    <a:pt x="180103" y="448066"/>
                    <a:pt x="163610" y="456546"/>
                    <a:pt x="142373" y="470704"/>
                  </a:cubicBezTo>
                  <a:cubicBezTo>
                    <a:pt x="151251" y="473663"/>
                    <a:pt x="164821" y="471212"/>
                    <a:pt x="169006" y="479582"/>
                  </a:cubicBezTo>
                  <a:cubicBezTo>
                    <a:pt x="174256" y="490083"/>
                    <a:pt x="145363" y="528363"/>
                    <a:pt x="142373" y="532848"/>
                  </a:cubicBezTo>
                  <a:cubicBezTo>
                    <a:pt x="148291" y="541726"/>
                    <a:pt x="161882" y="548957"/>
                    <a:pt x="160128" y="559481"/>
                  </a:cubicBezTo>
                  <a:cubicBezTo>
                    <a:pt x="158064" y="571865"/>
                    <a:pt x="141532" y="576469"/>
                    <a:pt x="133495" y="586114"/>
                  </a:cubicBezTo>
                  <a:cubicBezTo>
                    <a:pt x="126665" y="594311"/>
                    <a:pt x="121658" y="603869"/>
                    <a:pt x="115740" y="612747"/>
                  </a:cubicBezTo>
                  <a:cubicBezTo>
                    <a:pt x="112781" y="627543"/>
                    <a:pt x="113610" y="643639"/>
                    <a:pt x="106862" y="657135"/>
                  </a:cubicBezTo>
                  <a:cubicBezTo>
                    <a:pt x="98317" y="674224"/>
                    <a:pt x="68892" y="691326"/>
                    <a:pt x="53596" y="701523"/>
                  </a:cubicBezTo>
                  <a:cubicBezTo>
                    <a:pt x="64812" y="705262"/>
                    <a:pt x="94503" y="710748"/>
                    <a:pt x="97985" y="728156"/>
                  </a:cubicBezTo>
                  <a:cubicBezTo>
                    <a:pt x="99820" y="737332"/>
                    <a:pt x="92066" y="745911"/>
                    <a:pt x="89107" y="754789"/>
                  </a:cubicBezTo>
                  <a:cubicBezTo>
                    <a:pt x="80229" y="751830"/>
                    <a:pt x="67913" y="738297"/>
                    <a:pt x="62474" y="745912"/>
                  </a:cubicBezTo>
                  <a:cubicBezTo>
                    <a:pt x="48291" y="765769"/>
                    <a:pt x="52436" y="793783"/>
                    <a:pt x="44719" y="816933"/>
                  </a:cubicBezTo>
                  <a:cubicBezTo>
                    <a:pt x="23589" y="880321"/>
                    <a:pt x="37345" y="854626"/>
                    <a:pt x="9208" y="896832"/>
                  </a:cubicBezTo>
                  <a:lnTo>
                    <a:pt x="44719" y="950098"/>
                  </a:lnTo>
                  <a:lnTo>
                    <a:pt x="62474" y="976731"/>
                  </a:lnTo>
                  <a:cubicBezTo>
                    <a:pt x="53596" y="982649"/>
                    <a:pt x="42506" y="986155"/>
                    <a:pt x="35841" y="994486"/>
                  </a:cubicBezTo>
                  <a:cubicBezTo>
                    <a:pt x="26526" y="1006129"/>
                    <a:pt x="18392" y="1073568"/>
                    <a:pt x="18086" y="1074385"/>
                  </a:cubicBezTo>
                  <a:cubicBezTo>
                    <a:pt x="15147" y="1082222"/>
                    <a:pt x="6249" y="1086222"/>
                    <a:pt x="330" y="1092141"/>
                  </a:cubicBezTo>
                  <a:cubicBezTo>
                    <a:pt x="3289" y="1106937"/>
                    <a:pt x="5548" y="1121891"/>
                    <a:pt x="9208" y="1136529"/>
                  </a:cubicBezTo>
                  <a:cubicBezTo>
                    <a:pt x="11478" y="1145607"/>
                    <a:pt x="11469" y="1156545"/>
                    <a:pt x="18086" y="1163162"/>
                  </a:cubicBezTo>
                  <a:cubicBezTo>
                    <a:pt x="24703" y="1169779"/>
                    <a:pt x="36118" y="1168354"/>
                    <a:pt x="44719" y="1172040"/>
                  </a:cubicBezTo>
                  <a:cubicBezTo>
                    <a:pt x="56883" y="1177253"/>
                    <a:pt x="68392" y="1183877"/>
                    <a:pt x="80229" y="1189795"/>
                  </a:cubicBezTo>
                  <a:cubicBezTo>
                    <a:pt x="74311" y="1198673"/>
                    <a:pt x="71522" y="1210773"/>
                    <a:pt x="62474" y="1216428"/>
                  </a:cubicBezTo>
                  <a:cubicBezTo>
                    <a:pt x="46603" y="1226347"/>
                    <a:pt x="9208" y="1234183"/>
                    <a:pt x="9208" y="1234183"/>
                  </a:cubicBezTo>
                  <a:cubicBezTo>
                    <a:pt x="2105" y="1255490"/>
                    <a:pt x="-7364" y="1266143"/>
                    <a:pt x="9208" y="1287450"/>
                  </a:cubicBezTo>
                  <a:cubicBezTo>
                    <a:pt x="24624" y="1307271"/>
                    <a:pt x="62474" y="1340716"/>
                    <a:pt x="62474" y="1340716"/>
                  </a:cubicBezTo>
                  <a:lnTo>
                    <a:pt x="80229" y="1393982"/>
                  </a:lnTo>
                  <a:cubicBezTo>
                    <a:pt x="83188" y="1402860"/>
                    <a:pt x="80737" y="1416430"/>
                    <a:pt x="89107" y="1420615"/>
                  </a:cubicBezTo>
                  <a:lnTo>
                    <a:pt x="124618" y="1438370"/>
                  </a:lnTo>
                  <a:cubicBezTo>
                    <a:pt x="133496" y="1447248"/>
                    <a:pt x="140805" y="1458039"/>
                    <a:pt x="151251" y="1465003"/>
                  </a:cubicBezTo>
                  <a:cubicBezTo>
                    <a:pt x="178817" y="1483381"/>
                    <a:pt x="196147" y="1461706"/>
                    <a:pt x="151251" y="1491636"/>
                  </a:cubicBezTo>
                  <a:cubicBezTo>
                    <a:pt x="148292" y="1500514"/>
                    <a:pt x="144643" y="1509191"/>
                    <a:pt x="142373" y="1518269"/>
                  </a:cubicBezTo>
                  <a:cubicBezTo>
                    <a:pt x="138713" y="1532907"/>
                    <a:pt x="139439" y="1548788"/>
                    <a:pt x="133495" y="1562657"/>
                  </a:cubicBezTo>
                  <a:cubicBezTo>
                    <a:pt x="130198" y="1570350"/>
                    <a:pt x="121658" y="1574494"/>
                    <a:pt x="115740" y="1580413"/>
                  </a:cubicBezTo>
                  <a:cubicBezTo>
                    <a:pt x="151103" y="1633458"/>
                    <a:pt x="112482" y="1587336"/>
                    <a:pt x="160128" y="1615923"/>
                  </a:cubicBezTo>
                  <a:cubicBezTo>
                    <a:pt x="167305" y="1620229"/>
                    <a:pt x="170707" y="1629373"/>
                    <a:pt x="177884" y="1633679"/>
                  </a:cubicBezTo>
                  <a:cubicBezTo>
                    <a:pt x="185908" y="1638494"/>
                    <a:pt x="195966" y="1638755"/>
                    <a:pt x="204517" y="1642556"/>
                  </a:cubicBezTo>
                  <a:cubicBezTo>
                    <a:pt x="222657" y="1650618"/>
                    <a:pt x="239643" y="1661127"/>
                    <a:pt x="257783" y="1669189"/>
                  </a:cubicBezTo>
                  <a:cubicBezTo>
                    <a:pt x="312916" y="1693693"/>
                    <a:pt x="255676" y="1658908"/>
                    <a:pt x="311049" y="1695822"/>
                  </a:cubicBezTo>
                  <a:cubicBezTo>
                    <a:pt x="299212" y="1707659"/>
                    <a:pt x="270244" y="1715452"/>
                    <a:pt x="275538" y="1731333"/>
                  </a:cubicBezTo>
                  <a:lnTo>
                    <a:pt x="293294" y="1784599"/>
                  </a:lnTo>
                  <a:cubicBezTo>
                    <a:pt x="302751" y="1812969"/>
                    <a:pt x="297570" y="1815601"/>
                    <a:pt x="328804" y="1828987"/>
                  </a:cubicBezTo>
                  <a:cubicBezTo>
                    <a:pt x="340019" y="1833793"/>
                    <a:pt x="352404" y="1835218"/>
                    <a:pt x="364315" y="1837865"/>
                  </a:cubicBezTo>
                  <a:cubicBezTo>
                    <a:pt x="379045" y="1841138"/>
                    <a:pt x="393907" y="1843784"/>
                    <a:pt x="408703" y="1846743"/>
                  </a:cubicBezTo>
                  <a:cubicBezTo>
                    <a:pt x="414622" y="1852661"/>
                    <a:pt x="422153" y="1857321"/>
                    <a:pt x="426459" y="1864498"/>
                  </a:cubicBezTo>
                  <a:cubicBezTo>
                    <a:pt x="431274" y="1872522"/>
                    <a:pt x="427211" y="1886488"/>
                    <a:pt x="435336" y="1891131"/>
                  </a:cubicBezTo>
                  <a:cubicBezTo>
                    <a:pt x="450965" y="1900062"/>
                    <a:pt x="470847" y="1897050"/>
                    <a:pt x="488602" y="1900009"/>
                  </a:cubicBezTo>
                  <a:cubicBezTo>
                    <a:pt x="500724" y="1912130"/>
                    <a:pt x="516193" y="1929920"/>
                    <a:pt x="532991" y="1935519"/>
                  </a:cubicBezTo>
                  <a:cubicBezTo>
                    <a:pt x="550068" y="1941211"/>
                    <a:pt x="568502" y="1941438"/>
                    <a:pt x="586257" y="1944397"/>
                  </a:cubicBezTo>
                  <a:cubicBezTo>
                    <a:pt x="611404" y="2019843"/>
                    <a:pt x="576332" y="1927855"/>
                    <a:pt x="612890" y="1988785"/>
                  </a:cubicBezTo>
                  <a:cubicBezTo>
                    <a:pt x="647466" y="2046411"/>
                    <a:pt x="594531" y="1988182"/>
                    <a:pt x="639523" y="2033174"/>
                  </a:cubicBezTo>
                  <a:cubicBezTo>
                    <a:pt x="648401" y="2030215"/>
                    <a:pt x="656925" y="2022758"/>
                    <a:pt x="666156" y="2024296"/>
                  </a:cubicBezTo>
                  <a:cubicBezTo>
                    <a:pt x="676680" y="2026050"/>
                    <a:pt x="683246" y="2037279"/>
                    <a:pt x="692789" y="2042051"/>
                  </a:cubicBezTo>
                  <a:cubicBezTo>
                    <a:pt x="701159" y="2046236"/>
                    <a:pt x="710544" y="2047970"/>
                    <a:pt x="719422" y="2050929"/>
                  </a:cubicBezTo>
                  <a:cubicBezTo>
                    <a:pt x="751973" y="2047970"/>
                    <a:pt x="784719" y="2046673"/>
                    <a:pt x="817076" y="2042051"/>
                  </a:cubicBezTo>
                  <a:cubicBezTo>
                    <a:pt x="826340" y="2040728"/>
                    <a:pt x="834479" y="2031636"/>
                    <a:pt x="843709" y="2033174"/>
                  </a:cubicBezTo>
                  <a:cubicBezTo>
                    <a:pt x="854233" y="2034928"/>
                    <a:pt x="860220" y="2047555"/>
                    <a:pt x="870342" y="2050929"/>
                  </a:cubicBezTo>
                  <a:cubicBezTo>
                    <a:pt x="887419" y="2056621"/>
                    <a:pt x="905853" y="2056848"/>
                    <a:pt x="923608" y="2059807"/>
                  </a:cubicBezTo>
                  <a:cubicBezTo>
                    <a:pt x="932486" y="2065725"/>
                    <a:pt x="939717" y="2075808"/>
                    <a:pt x="950241" y="2077562"/>
                  </a:cubicBezTo>
                  <a:cubicBezTo>
                    <a:pt x="959472" y="2079100"/>
                    <a:pt x="967573" y="2069717"/>
                    <a:pt x="976874" y="2068684"/>
                  </a:cubicBezTo>
                  <a:cubicBezTo>
                    <a:pt x="1021089" y="2063771"/>
                    <a:pt x="1065651" y="2062766"/>
                    <a:pt x="1110039" y="2059807"/>
                  </a:cubicBezTo>
                  <a:lnTo>
                    <a:pt x="1216571" y="2024296"/>
                  </a:lnTo>
                  <a:lnTo>
                    <a:pt x="1243204" y="2015418"/>
                  </a:lnTo>
                  <a:lnTo>
                    <a:pt x="1269837" y="2006541"/>
                  </a:lnTo>
                  <a:cubicBezTo>
                    <a:pt x="1275756" y="2000622"/>
                    <a:pt x="1280106" y="1992528"/>
                    <a:pt x="1287593" y="1988785"/>
                  </a:cubicBezTo>
                  <a:cubicBezTo>
                    <a:pt x="1304333" y="1980415"/>
                    <a:pt x="1323104" y="1976948"/>
                    <a:pt x="1340859" y="1971030"/>
                  </a:cubicBezTo>
                  <a:lnTo>
                    <a:pt x="1367492" y="1962152"/>
                  </a:lnTo>
                  <a:lnTo>
                    <a:pt x="1474024" y="1926642"/>
                  </a:lnTo>
                  <a:lnTo>
                    <a:pt x="1500657" y="1917764"/>
                  </a:lnTo>
                  <a:cubicBezTo>
                    <a:pt x="1509535" y="1914805"/>
                    <a:pt x="1519504" y="1914077"/>
                    <a:pt x="1527290" y="1908886"/>
                  </a:cubicBezTo>
                  <a:cubicBezTo>
                    <a:pt x="1561709" y="1885940"/>
                    <a:pt x="1543801" y="1894505"/>
                    <a:pt x="1580556" y="1882253"/>
                  </a:cubicBezTo>
                  <a:cubicBezTo>
                    <a:pt x="1623820" y="1817355"/>
                    <a:pt x="1570368" y="1885725"/>
                    <a:pt x="1624944" y="1846743"/>
                  </a:cubicBezTo>
                  <a:cubicBezTo>
                    <a:pt x="1638566" y="1837013"/>
                    <a:pt x="1646526" y="1820518"/>
                    <a:pt x="1660455" y="1811232"/>
                  </a:cubicBezTo>
                  <a:cubicBezTo>
                    <a:pt x="1669333" y="1805314"/>
                    <a:pt x="1678757" y="1800142"/>
                    <a:pt x="1687088" y="1793477"/>
                  </a:cubicBezTo>
                  <a:cubicBezTo>
                    <a:pt x="1693624" y="1788248"/>
                    <a:pt x="1697357" y="1779464"/>
                    <a:pt x="1704843" y="1775721"/>
                  </a:cubicBezTo>
                  <a:cubicBezTo>
                    <a:pt x="1721583" y="1767351"/>
                    <a:pt x="1758109" y="1757966"/>
                    <a:pt x="1758109" y="1757966"/>
                  </a:cubicBezTo>
                  <a:cubicBezTo>
                    <a:pt x="1788546" y="1712309"/>
                    <a:pt x="1760222" y="1747398"/>
                    <a:pt x="1802497" y="1713578"/>
                  </a:cubicBezTo>
                  <a:cubicBezTo>
                    <a:pt x="1837315" y="1685724"/>
                    <a:pt x="1800635" y="1702361"/>
                    <a:pt x="1846886" y="1686945"/>
                  </a:cubicBezTo>
                  <a:cubicBezTo>
                    <a:pt x="1881566" y="1652264"/>
                    <a:pt x="1850470" y="1688654"/>
                    <a:pt x="1873519" y="1642556"/>
                  </a:cubicBezTo>
                  <a:cubicBezTo>
                    <a:pt x="1878291" y="1633013"/>
                    <a:pt x="1886502" y="1625466"/>
                    <a:pt x="1891274" y="1615923"/>
                  </a:cubicBezTo>
                  <a:cubicBezTo>
                    <a:pt x="1895459" y="1607553"/>
                    <a:pt x="1895607" y="1597470"/>
                    <a:pt x="1900152" y="1589290"/>
                  </a:cubicBezTo>
                  <a:cubicBezTo>
                    <a:pt x="1910515" y="1570636"/>
                    <a:pt x="1920573" y="1551113"/>
                    <a:pt x="1935662" y="1536024"/>
                  </a:cubicBezTo>
                  <a:cubicBezTo>
                    <a:pt x="1956696" y="1514991"/>
                    <a:pt x="1978888" y="1495122"/>
                    <a:pt x="1988928" y="1465003"/>
                  </a:cubicBezTo>
                  <a:lnTo>
                    <a:pt x="2006684" y="1411737"/>
                  </a:lnTo>
                  <a:cubicBezTo>
                    <a:pt x="2009643" y="1402859"/>
                    <a:pt x="2010371" y="1392890"/>
                    <a:pt x="2015562" y="1385104"/>
                  </a:cubicBezTo>
                  <a:lnTo>
                    <a:pt x="2033317" y="1358471"/>
                  </a:lnTo>
                  <a:cubicBezTo>
                    <a:pt x="2036276" y="1320001"/>
                    <a:pt x="2038156" y="1281433"/>
                    <a:pt x="2042195" y="1243061"/>
                  </a:cubicBezTo>
                  <a:cubicBezTo>
                    <a:pt x="2053360" y="1136993"/>
                    <a:pt x="2046515" y="1234891"/>
                    <a:pt x="2059950" y="1154284"/>
                  </a:cubicBezTo>
                  <a:cubicBezTo>
                    <a:pt x="2063872" y="1130751"/>
                    <a:pt x="2065869" y="1106937"/>
                    <a:pt x="2068828" y="1083263"/>
                  </a:cubicBezTo>
                  <a:cubicBezTo>
                    <a:pt x="2065869" y="967853"/>
                    <a:pt x="2068175" y="852188"/>
                    <a:pt x="2059950" y="737034"/>
                  </a:cubicBezTo>
                  <a:cubicBezTo>
                    <a:pt x="2059190" y="726392"/>
                    <a:pt x="2046528" y="720151"/>
                    <a:pt x="2042195" y="710401"/>
                  </a:cubicBezTo>
                  <a:cubicBezTo>
                    <a:pt x="2034594" y="693298"/>
                    <a:pt x="2030357" y="674890"/>
                    <a:pt x="2024439" y="657135"/>
                  </a:cubicBezTo>
                  <a:cubicBezTo>
                    <a:pt x="2021480" y="648257"/>
                    <a:pt x="2022179" y="637119"/>
                    <a:pt x="2015562" y="630502"/>
                  </a:cubicBezTo>
                  <a:cubicBezTo>
                    <a:pt x="2009643" y="624584"/>
                    <a:pt x="2004983" y="617053"/>
                    <a:pt x="1997806" y="612747"/>
                  </a:cubicBezTo>
                  <a:cubicBezTo>
                    <a:pt x="1948286" y="583035"/>
                    <a:pt x="1993514" y="628967"/>
                    <a:pt x="1944540" y="586114"/>
                  </a:cubicBezTo>
                  <a:cubicBezTo>
                    <a:pt x="1928792" y="572335"/>
                    <a:pt x="1914948" y="556521"/>
                    <a:pt x="1900152" y="541725"/>
                  </a:cubicBezTo>
                  <a:cubicBezTo>
                    <a:pt x="1883635" y="525208"/>
                    <a:pt x="1875842" y="519740"/>
                    <a:pt x="1864641" y="497337"/>
                  </a:cubicBezTo>
                  <a:cubicBezTo>
                    <a:pt x="1860456" y="488967"/>
                    <a:pt x="1862380" y="477321"/>
                    <a:pt x="1855763" y="470704"/>
                  </a:cubicBezTo>
                  <a:cubicBezTo>
                    <a:pt x="1849146" y="464087"/>
                    <a:pt x="1838008" y="464785"/>
                    <a:pt x="1829130" y="461826"/>
                  </a:cubicBezTo>
                  <a:cubicBezTo>
                    <a:pt x="1778824" y="386366"/>
                    <a:pt x="1861681" y="503255"/>
                    <a:pt x="1758109" y="399683"/>
                  </a:cubicBezTo>
                  <a:cubicBezTo>
                    <a:pt x="1715981" y="357555"/>
                    <a:pt x="1738479" y="369466"/>
                    <a:pt x="1695965" y="355294"/>
                  </a:cubicBezTo>
                  <a:cubicBezTo>
                    <a:pt x="1680549" y="309041"/>
                    <a:pt x="1697187" y="345724"/>
                    <a:pt x="1669332" y="310906"/>
                  </a:cubicBezTo>
                  <a:cubicBezTo>
                    <a:pt x="1662667" y="302575"/>
                    <a:pt x="1658521" y="292374"/>
                    <a:pt x="1651577" y="284273"/>
                  </a:cubicBezTo>
                  <a:cubicBezTo>
                    <a:pt x="1640683" y="271563"/>
                    <a:pt x="1631947" y="254056"/>
                    <a:pt x="1616066" y="248762"/>
                  </a:cubicBezTo>
                  <a:lnTo>
                    <a:pt x="1562800" y="231007"/>
                  </a:lnTo>
                  <a:cubicBezTo>
                    <a:pt x="1556882" y="225088"/>
                    <a:pt x="1552222" y="217557"/>
                    <a:pt x="1545045" y="213251"/>
                  </a:cubicBezTo>
                  <a:cubicBezTo>
                    <a:pt x="1523440" y="200288"/>
                    <a:pt x="1457174" y="196719"/>
                    <a:pt x="1447391" y="195496"/>
                  </a:cubicBezTo>
                  <a:cubicBezTo>
                    <a:pt x="1441472" y="189578"/>
                    <a:pt x="1436331" y="182763"/>
                    <a:pt x="1429635" y="177741"/>
                  </a:cubicBezTo>
                  <a:cubicBezTo>
                    <a:pt x="1412563" y="164937"/>
                    <a:pt x="1376369" y="142230"/>
                    <a:pt x="1376369" y="142230"/>
                  </a:cubicBezTo>
                  <a:cubicBezTo>
                    <a:pt x="1373410" y="133352"/>
                    <a:pt x="1372307" y="123621"/>
                    <a:pt x="1367492" y="115597"/>
                  </a:cubicBezTo>
                  <a:cubicBezTo>
                    <a:pt x="1348040" y="83177"/>
                    <a:pt x="1331876" y="103690"/>
                    <a:pt x="1296470" y="80086"/>
                  </a:cubicBezTo>
                  <a:cubicBezTo>
                    <a:pt x="1254217" y="51918"/>
                    <a:pt x="1286441" y="69087"/>
                    <a:pt x="1234327" y="53453"/>
                  </a:cubicBezTo>
                  <a:cubicBezTo>
                    <a:pt x="1234277" y="53438"/>
                    <a:pt x="1167769" y="31267"/>
                    <a:pt x="1154428" y="26820"/>
                  </a:cubicBezTo>
                  <a:lnTo>
                    <a:pt x="1127795" y="17943"/>
                  </a:lnTo>
                  <a:cubicBezTo>
                    <a:pt x="1121876" y="12024"/>
                    <a:pt x="1118399" y="605"/>
                    <a:pt x="1110039" y="187"/>
                  </a:cubicBezTo>
                  <a:cubicBezTo>
                    <a:pt x="1069335" y="-1848"/>
                    <a:pt x="900091" y="13244"/>
                    <a:pt x="843709" y="17943"/>
                  </a:cubicBezTo>
                  <a:cubicBezTo>
                    <a:pt x="747115" y="50138"/>
                    <a:pt x="899148" y="2135"/>
                    <a:pt x="630645" y="35698"/>
                  </a:cubicBezTo>
                  <a:cubicBezTo>
                    <a:pt x="608198" y="38504"/>
                    <a:pt x="602809" y="61278"/>
                    <a:pt x="586257" y="71209"/>
                  </a:cubicBezTo>
                  <a:cubicBezTo>
                    <a:pt x="578233" y="76024"/>
                    <a:pt x="568502" y="77127"/>
                    <a:pt x="559624" y="80086"/>
                  </a:cubicBezTo>
                  <a:cubicBezTo>
                    <a:pt x="553705" y="86005"/>
                    <a:pt x="544515" y="89901"/>
                    <a:pt x="541868" y="97842"/>
                  </a:cubicBezTo>
                  <a:cubicBezTo>
                    <a:pt x="535251" y="117693"/>
                    <a:pt x="545546" y="143245"/>
                    <a:pt x="532991" y="159985"/>
                  </a:cubicBezTo>
                  <a:cubicBezTo>
                    <a:pt x="523937" y="172056"/>
                    <a:pt x="503398" y="165904"/>
                    <a:pt x="488602" y="168863"/>
                  </a:cubicBezTo>
                  <a:cubicBezTo>
                    <a:pt x="471245" y="194899"/>
                    <a:pt x="469320" y="192727"/>
                    <a:pt x="461969" y="222129"/>
                  </a:cubicBezTo>
                  <a:cubicBezTo>
                    <a:pt x="458309" y="236767"/>
                    <a:pt x="466339" y="259292"/>
                    <a:pt x="453092" y="266517"/>
                  </a:cubicBezTo>
                  <a:cubicBezTo>
                    <a:pt x="426983" y="280758"/>
                    <a:pt x="393907" y="272436"/>
                    <a:pt x="364315" y="275395"/>
                  </a:cubicBezTo>
                  <a:cubicBezTo>
                    <a:pt x="357095" y="297055"/>
                    <a:pt x="354891" y="311452"/>
                    <a:pt x="337682" y="328661"/>
                  </a:cubicBezTo>
                  <a:cubicBezTo>
                    <a:pt x="330137" y="336206"/>
                    <a:pt x="319150" y="339472"/>
                    <a:pt x="311049" y="346416"/>
                  </a:cubicBezTo>
                  <a:cubicBezTo>
                    <a:pt x="298339" y="357310"/>
                    <a:pt x="287375" y="370090"/>
                    <a:pt x="275538" y="381927"/>
                  </a:cubicBezTo>
                  <a:cubicBezTo>
                    <a:pt x="269620" y="387846"/>
                    <a:pt x="262426" y="392719"/>
                    <a:pt x="257783" y="399683"/>
                  </a:cubicBezTo>
                  <a:cubicBezTo>
                    <a:pt x="251865" y="408561"/>
                    <a:pt x="245322" y="417052"/>
                    <a:pt x="240028" y="426316"/>
                  </a:cubicBezTo>
                  <a:cubicBezTo>
                    <a:pt x="233462" y="437806"/>
                    <a:pt x="229613" y="450815"/>
                    <a:pt x="222272" y="461826"/>
                  </a:cubicBezTo>
                  <a:cubicBezTo>
                    <a:pt x="217629" y="468790"/>
                    <a:pt x="210435" y="473663"/>
                    <a:pt x="204517" y="479582"/>
                  </a:cubicBezTo>
                  <a:cubicBezTo>
                    <a:pt x="201558" y="488460"/>
                    <a:pt x="201485" y="498908"/>
                    <a:pt x="195639" y="506215"/>
                  </a:cubicBezTo>
                  <a:cubicBezTo>
                    <a:pt x="188974" y="514546"/>
                    <a:pt x="174661" y="514922"/>
                    <a:pt x="169006" y="523970"/>
                  </a:cubicBezTo>
                  <a:cubicBezTo>
                    <a:pt x="101003" y="632775"/>
                    <a:pt x="185773" y="542715"/>
                    <a:pt x="133495" y="594991"/>
                  </a:cubicBezTo>
                  <a:cubicBezTo>
                    <a:pt x="130536" y="603869"/>
                    <a:pt x="129433" y="613600"/>
                    <a:pt x="124618" y="621624"/>
                  </a:cubicBezTo>
                  <a:cubicBezTo>
                    <a:pt x="120312" y="628801"/>
                    <a:pt x="110605" y="631893"/>
                    <a:pt x="106862" y="639380"/>
                  </a:cubicBezTo>
                  <a:cubicBezTo>
                    <a:pt x="78825" y="695453"/>
                    <a:pt x="109301" y="692646"/>
                    <a:pt x="80229" y="692646"/>
                  </a:cubicBezTo>
                </a:path>
              </a:pathLst>
            </a:custGeom>
            <a:noFill/>
            <a:ln>
              <a:solidFill>
                <a:srgbClr val="63E5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22" name="Ευθεία γραμμή σύνδεσης 21"/>
            <p:cNvCxnSpPr>
              <a:stCxn id="8" idx="10"/>
            </p:cNvCxnSpPr>
            <p:nvPr/>
          </p:nvCxnSpPr>
          <p:spPr>
            <a:xfrm flipH="1">
              <a:off x="3180215" y="2850465"/>
              <a:ext cx="6351" cy="920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Ισοσκελές τρίγωνο 24"/>
            <p:cNvSpPr/>
            <p:nvPr/>
          </p:nvSpPr>
          <p:spPr>
            <a:xfrm>
              <a:off x="3445530" y="3100801"/>
              <a:ext cx="102403" cy="222295"/>
            </a:xfrm>
            <a:prstGeom prst="triangle">
              <a:avLst/>
            </a:prstGeom>
            <a:solidFill>
              <a:schemeClr val="tx1"/>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6" name="Ισοσκελές τρίγωνο 25"/>
            <p:cNvSpPr/>
            <p:nvPr/>
          </p:nvSpPr>
          <p:spPr>
            <a:xfrm>
              <a:off x="2977928" y="3104421"/>
              <a:ext cx="102403" cy="222295"/>
            </a:xfrm>
            <a:prstGeom prst="triangle">
              <a:avLst/>
            </a:prstGeom>
            <a:solidFill>
              <a:schemeClr val="tx1"/>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Ελεύθερη σχεδίαση 12"/>
            <p:cNvSpPr/>
            <p:nvPr/>
          </p:nvSpPr>
          <p:spPr>
            <a:xfrm>
              <a:off x="3586662" y="2398009"/>
              <a:ext cx="1517824" cy="1322439"/>
            </a:xfrm>
            <a:custGeom>
              <a:avLst/>
              <a:gdLst>
                <a:gd name="connsiteX0" fmla="*/ 568219 w 1518224"/>
                <a:gd name="connsiteY0" fmla="*/ 35718 h 1322980"/>
                <a:gd name="connsiteX1" fmla="*/ 665873 w 1518224"/>
                <a:gd name="connsiteY1" fmla="*/ 53473 h 1322980"/>
                <a:gd name="connsiteX2" fmla="*/ 728017 w 1518224"/>
                <a:gd name="connsiteY2" fmla="*/ 35718 h 1322980"/>
                <a:gd name="connsiteX3" fmla="*/ 799038 w 1518224"/>
                <a:gd name="connsiteY3" fmla="*/ 207 h 1322980"/>
                <a:gd name="connsiteX4" fmla="*/ 852304 w 1518224"/>
                <a:gd name="connsiteY4" fmla="*/ 53473 h 1322980"/>
                <a:gd name="connsiteX5" fmla="*/ 949959 w 1518224"/>
                <a:gd name="connsiteY5" fmla="*/ 53473 h 1322980"/>
                <a:gd name="connsiteX6" fmla="*/ 1020980 w 1518224"/>
                <a:gd name="connsiteY6" fmla="*/ 71228 h 1322980"/>
                <a:gd name="connsiteX7" fmla="*/ 1092001 w 1518224"/>
                <a:gd name="connsiteY7" fmla="*/ 88984 h 1322980"/>
                <a:gd name="connsiteX8" fmla="*/ 1109757 w 1518224"/>
                <a:gd name="connsiteY8" fmla="*/ 151127 h 1322980"/>
                <a:gd name="connsiteX9" fmla="*/ 1198533 w 1518224"/>
                <a:gd name="connsiteY9" fmla="*/ 151127 h 1322980"/>
                <a:gd name="connsiteX10" fmla="*/ 1287310 w 1518224"/>
                <a:gd name="connsiteY10" fmla="*/ 213271 h 1322980"/>
                <a:gd name="connsiteX11" fmla="*/ 1367209 w 1518224"/>
                <a:gd name="connsiteY11" fmla="*/ 284293 h 1322980"/>
                <a:gd name="connsiteX12" fmla="*/ 1393842 w 1518224"/>
                <a:gd name="connsiteY12" fmla="*/ 328681 h 1322980"/>
                <a:gd name="connsiteX13" fmla="*/ 1500374 w 1518224"/>
                <a:gd name="connsiteY13" fmla="*/ 373069 h 1322980"/>
                <a:gd name="connsiteX14" fmla="*/ 1500374 w 1518224"/>
                <a:gd name="connsiteY14" fmla="*/ 435213 h 1322980"/>
                <a:gd name="connsiteX15" fmla="*/ 1518130 w 1518224"/>
                <a:gd name="connsiteY15" fmla="*/ 532867 h 1322980"/>
                <a:gd name="connsiteX16" fmla="*/ 1491497 w 1518224"/>
                <a:gd name="connsiteY16" fmla="*/ 595011 h 1322980"/>
                <a:gd name="connsiteX17" fmla="*/ 1491497 w 1518224"/>
                <a:gd name="connsiteY17" fmla="*/ 683788 h 1322980"/>
                <a:gd name="connsiteX18" fmla="*/ 1473741 w 1518224"/>
                <a:gd name="connsiteY18" fmla="*/ 781442 h 1322980"/>
                <a:gd name="connsiteX19" fmla="*/ 1402720 w 1518224"/>
                <a:gd name="connsiteY19" fmla="*/ 843586 h 1322980"/>
                <a:gd name="connsiteX20" fmla="*/ 1358331 w 1518224"/>
                <a:gd name="connsiteY20" fmla="*/ 950118 h 1322980"/>
                <a:gd name="connsiteX21" fmla="*/ 1313943 w 1518224"/>
                <a:gd name="connsiteY21" fmla="*/ 1012261 h 1322980"/>
                <a:gd name="connsiteX22" fmla="*/ 1234044 w 1518224"/>
                <a:gd name="connsiteY22" fmla="*/ 1047772 h 1322980"/>
                <a:gd name="connsiteX23" fmla="*/ 1216289 w 1518224"/>
                <a:gd name="connsiteY23" fmla="*/ 1154304 h 1322980"/>
                <a:gd name="connsiteX24" fmla="*/ 1154145 w 1518224"/>
                <a:gd name="connsiteY24" fmla="*/ 1225326 h 1322980"/>
                <a:gd name="connsiteX25" fmla="*/ 1056491 w 1518224"/>
                <a:gd name="connsiteY25" fmla="*/ 1278592 h 1322980"/>
                <a:gd name="connsiteX26" fmla="*/ 958836 w 1518224"/>
                <a:gd name="connsiteY26" fmla="*/ 1278592 h 1322980"/>
                <a:gd name="connsiteX27" fmla="*/ 878937 w 1518224"/>
                <a:gd name="connsiteY27" fmla="*/ 1251959 h 1322980"/>
                <a:gd name="connsiteX28" fmla="*/ 825671 w 1518224"/>
                <a:gd name="connsiteY28" fmla="*/ 1296347 h 1322980"/>
                <a:gd name="connsiteX29" fmla="*/ 736895 w 1518224"/>
                <a:gd name="connsiteY29" fmla="*/ 1287469 h 1322980"/>
                <a:gd name="connsiteX30" fmla="*/ 639240 w 1518224"/>
                <a:gd name="connsiteY30" fmla="*/ 1322980 h 1322980"/>
                <a:gd name="connsiteX31" fmla="*/ 514953 w 1518224"/>
                <a:gd name="connsiteY31" fmla="*/ 1287469 h 1322980"/>
                <a:gd name="connsiteX32" fmla="*/ 443931 w 1518224"/>
                <a:gd name="connsiteY32" fmla="*/ 1251959 h 1322980"/>
                <a:gd name="connsiteX33" fmla="*/ 328522 w 1518224"/>
                <a:gd name="connsiteY33" fmla="*/ 1251959 h 1322980"/>
                <a:gd name="connsiteX34" fmla="*/ 257500 w 1518224"/>
                <a:gd name="connsiteY34" fmla="*/ 1189815 h 1322980"/>
                <a:gd name="connsiteX35" fmla="*/ 204234 w 1518224"/>
                <a:gd name="connsiteY35" fmla="*/ 1145426 h 1322980"/>
                <a:gd name="connsiteX36" fmla="*/ 133213 w 1518224"/>
                <a:gd name="connsiteY36" fmla="*/ 1109916 h 1322980"/>
                <a:gd name="connsiteX37" fmla="*/ 79947 w 1518224"/>
                <a:gd name="connsiteY37" fmla="*/ 1047772 h 1322980"/>
                <a:gd name="connsiteX38" fmla="*/ 159846 w 1518224"/>
                <a:gd name="connsiteY38" fmla="*/ 994506 h 1322980"/>
                <a:gd name="connsiteX39" fmla="*/ 133213 w 1518224"/>
                <a:gd name="connsiteY39" fmla="*/ 914607 h 1322980"/>
                <a:gd name="connsiteX40" fmla="*/ 53314 w 1518224"/>
                <a:gd name="connsiteY40" fmla="*/ 852463 h 1322980"/>
                <a:gd name="connsiteX41" fmla="*/ 48 w 1518224"/>
                <a:gd name="connsiteY41" fmla="*/ 799197 h 1322980"/>
                <a:gd name="connsiteX42" fmla="*/ 62192 w 1518224"/>
                <a:gd name="connsiteY42" fmla="*/ 745931 h 1322980"/>
                <a:gd name="connsiteX43" fmla="*/ 71069 w 1518224"/>
                <a:gd name="connsiteY43" fmla="*/ 674910 h 1322980"/>
                <a:gd name="connsiteX44" fmla="*/ 8926 w 1518224"/>
                <a:gd name="connsiteY44" fmla="*/ 612766 h 1322980"/>
                <a:gd name="connsiteX45" fmla="*/ 53314 w 1518224"/>
                <a:gd name="connsiteY45" fmla="*/ 541745 h 1322980"/>
                <a:gd name="connsiteX46" fmla="*/ 71069 w 1518224"/>
                <a:gd name="connsiteY46" fmla="*/ 452968 h 1322980"/>
                <a:gd name="connsiteX47" fmla="*/ 106580 w 1518224"/>
                <a:gd name="connsiteY47" fmla="*/ 346436 h 1322980"/>
                <a:gd name="connsiteX48" fmla="*/ 239745 w 1518224"/>
                <a:gd name="connsiteY48" fmla="*/ 310926 h 1322980"/>
                <a:gd name="connsiteX49" fmla="*/ 293011 w 1518224"/>
                <a:gd name="connsiteY49" fmla="*/ 231026 h 1322980"/>
                <a:gd name="connsiteX50" fmla="*/ 310766 w 1518224"/>
                <a:gd name="connsiteY50" fmla="*/ 168883 h 1322980"/>
                <a:gd name="connsiteX51" fmla="*/ 381788 w 1518224"/>
                <a:gd name="connsiteY51" fmla="*/ 151127 h 1322980"/>
                <a:gd name="connsiteX52" fmla="*/ 435054 w 1518224"/>
                <a:gd name="connsiteY52" fmla="*/ 62351 h 1322980"/>
                <a:gd name="connsiteX53" fmla="*/ 497197 w 1518224"/>
                <a:gd name="connsiteY53" fmla="*/ 26840 h 1322980"/>
                <a:gd name="connsiteX54" fmla="*/ 568219 w 1518224"/>
                <a:gd name="connsiteY54" fmla="*/ 35718 h 132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518224" h="1322980">
                  <a:moveTo>
                    <a:pt x="568219" y="35718"/>
                  </a:moveTo>
                  <a:cubicBezTo>
                    <a:pt x="596332" y="40157"/>
                    <a:pt x="639240" y="53473"/>
                    <a:pt x="665873" y="53473"/>
                  </a:cubicBezTo>
                  <a:cubicBezTo>
                    <a:pt x="692506" y="53473"/>
                    <a:pt x="705823" y="44596"/>
                    <a:pt x="728017" y="35718"/>
                  </a:cubicBezTo>
                  <a:cubicBezTo>
                    <a:pt x="750211" y="26840"/>
                    <a:pt x="778324" y="-2752"/>
                    <a:pt x="799038" y="207"/>
                  </a:cubicBezTo>
                  <a:cubicBezTo>
                    <a:pt x="819752" y="3166"/>
                    <a:pt x="827150" y="44595"/>
                    <a:pt x="852304" y="53473"/>
                  </a:cubicBezTo>
                  <a:cubicBezTo>
                    <a:pt x="877458" y="62351"/>
                    <a:pt x="921846" y="50514"/>
                    <a:pt x="949959" y="53473"/>
                  </a:cubicBezTo>
                  <a:cubicBezTo>
                    <a:pt x="978072" y="56432"/>
                    <a:pt x="1020980" y="71228"/>
                    <a:pt x="1020980" y="71228"/>
                  </a:cubicBezTo>
                  <a:cubicBezTo>
                    <a:pt x="1044654" y="77146"/>
                    <a:pt x="1077205" y="75668"/>
                    <a:pt x="1092001" y="88984"/>
                  </a:cubicBezTo>
                  <a:cubicBezTo>
                    <a:pt x="1106797" y="102300"/>
                    <a:pt x="1092002" y="140770"/>
                    <a:pt x="1109757" y="151127"/>
                  </a:cubicBezTo>
                  <a:cubicBezTo>
                    <a:pt x="1127512" y="161484"/>
                    <a:pt x="1168941" y="140770"/>
                    <a:pt x="1198533" y="151127"/>
                  </a:cubicBezTo>
                  <a:cubicBezTo>
                    <a:pt x="1228125" y="161484"/>
                    <a:pt x="1259197" y="191077"/>
                    <a:pt x="1287310" y="213271"/>
                  </a:cubicBezTo>
                  <a:cubicBezTo>
                    <a:pt x="1315423" y="235465"/>
                    <a:pt x="1349454" y="265058"/>
                    <a:pt x="1367209" y="284293"/>
                  </a:cubicBezTo>
                  <a:cubicBezTo>
                    <a:pt x="1384964" y="303528"/>
                    <a:pt x="1371648" y="313885"/>
                    <a:pt x="1393842" y="328681"/>
                  </a:cubicBezTo>
                  <a:cubicBezTo>
                    <a:pt x="1416036" y="343477"/>
                    <a:pt x="1482619" y="355314"/>
                    <a:pt x="1500374" y="373069"/>
                  </a:cubicBezTo>
                  <a:cubicBezTo>
                    <a:pt x="1518129" y="390824"/>
                    <a:pt x="1497415" y="408580"/>
                    <a:pt x="1500374" y="435213"/>
                  </a:cubicBezTo>
                  <a:cubicBezTo>
                    <a:pt x="1503333" y="461846"/>
                    <a:pt x="1519610" y="506234"/>
                    <a:pt x="1518130" y="532867"/>
                  </a:cubicBezTo>
                  <a:cubicBezTo>
                    <a:pt x="1516651" y="559500"/>
                    <a:pt x="1495936" y="569858"/>
                    <a:pt x="1491497" y="595011"/>
                  </a:cubicBezTo>
                  <a:cubicBezTo>
                    <a:pt x="1487058" y="620165"/>
                    <a:pt x="1494456" y="652716"/>
                    <a:pt x="1491497" y="683788"/>
                  </a:cubicBezTo>
                  <a:cubicBezTo>
                    <a:pt x="1488538" y="714860"/>
                    <a:pt x="1488537" y="754809"/>
                    <a:pt x="1473741" y="781442"/>
                  </a:cubicBezTo>
                  <a:cubicBezTo>
                    <a:pt x="1458945" y="808075"/>
                    <a:pt x="1421955" y="815473"/>
                    <a:pt x="1402720" y="843586"/>
                  </a:cubicBezTo>
                  <a:cubicBezTo>
                    <a:pt x="1383485" y="871699"/>
                    <a:pt x="1373127" y="922005"/>
                    <a:pt x="1358331" y="950118"/>
                  </a:cubicBezTo>
                  <a:cubicBezTo>
                    <a:pt x="1343535" y="978231"/>
                    <a:pt x="1334657" y="995985"/>
                    <a:pt x="1313943" y="1012261"/>
                  </a:cubicBezTo>
                  <a:cubicBezTo>
                    <a:pt x="1293229" y="1028537"/>
                    <a:pt x="1250320" y="1024098"/>
                    <a:pt x="1234044" y="1047772"/>
                  </a:cubicBezTo>
                  <a:cubicBezTo>
                    <a:pt x="1217768" y="1071446"/>
                    <a:pt x="1229605" y="1124712"/>
                    <a:pt x="1216289" y="1154304"/>
                  </a:cubicBezTo>
                  <a:cubicBezTo>
                    <a:pt x="1202973" y="1183896"/>
                    <a:pt x="1180778" y="1204611"/>
                    <a:pt x="1154145" y="1225326"/>
                  </a:cubicBezTo>
                  <a:cubicBezTo>
                    <a:pt x="1127512" y="1246041"/>
                    <a:pt x="1089042" y="1269714"/>
                    <a:pt x="1056491" y="1278592"/>
                  </a:cubicBezTo>
                  <a:cubicBezTo>
                    <a:pt x="1023940" y="1287470"/>
                    <a:pt x="988428" y="1283031"/>
                    <a:pt x="958836" y="1278592"/>
                  </a:cubicBezTo>
                  <a:cubicBezTo>
                    <a:pt x="929244" y="1274153"/>
                    <a:pt x="901131" y="1249000"/>
                    <a:pt x="878937" y="1251959"/>
                  </a:cubicBezTo>
                  <a:cubicBezTo>
                    <a:pt x="856743" y="1254918"/>
                    <a:pt x="849345" y="1290429"/>
                    <a:pt x="825671" y="1296347"/>
                  </a:cubicBezTo>
                  <a:cubicBezTo>
                    <a:pt x="801997" y="1302265"/>
                    <a:pt x="767967" y="1283030"/>
                    <a:pt x="736895" y="1287469"/>
                  </a:cubicBezTo>
                  <a:cubicBezTo>
                    <a:pt x="705823" y="1291908"/>
                    <a:pt x="676230" y="1322980"/>
                    <a:pt x="639240" y="1322980"/>
                  </a:cubicBezTo>
                  <a:cubicBezTo>
                    <a:pt x="602250" y="1322980"/>
                    <a:pt x="547504" y="1299306"/>
                    <a:pt x="514953" y="1287469"/>
                  </a:cubicBezTo>
                  <a:cubicBezTo>
                    <a:pt x="482401" y="1275632"/>
                    <a:pt x="475003" y="1257877"/>
                    <a:pt x="443931" y="1251959"/>
                  </a:cubicBezTo>
                  <a:cubicBezTo>
                    <a:pt x="412859" y="1246041"/>
                    <a:pt x="359594" y="1262316"/>
                    <a:pt x="328522" y="1251959"/>
                  </a:cubicBezTo>
                  <a:cubicBezTo>
                    <a:pt x="297450" y="1241602"/>
                    <a:pt x="278215" y="1207570"/>
                    <a:pt x="257500" y="1189815"/>
                  </a:cubicBezTo>
                  <a:cubicBezTo>
                    <a:pt x="236785" y="1172060"/>
                    <a:pt x="224948" y="1158743"/>
                    <a:pt x="204234" y="1145426"/>
                  </a:cubicBezTo>
                  <a:cubicBezTo>
                    <a:pt x="183519" y="1132110"/>
                    <a:pt x="153927" y="1126192"/>
                    <a:pt x="133213" y="1109916"/>
                  </a:cubicBezTo>
                  <a:cubicBezTo>
                    <a:pt x="112499" y="1093640"/>
                    <a:pt x="75508" y="1067007"/>
                    <a:pt x="79947" y="1047772"/>
                  </a:cubicBezTo>
                  <a:cubicBezTo>
                    <a:pt x="84386" y="1028537"/>
                    <a:pt x="150968" y="1016700"/>
                    <a:pt x="159846" y="994506"/>
                  </a:cubicBezTo>
                  <a:cubicBezTo>
                    <a:pt x="168724" y="972312"/>
                    <a:pt x="150968" y="938281"/>
                    <a:pt x="133213" y="914607"/>
                  </a:cubicBezTo>
                  <a:cubicBezTo>
                    <a:pt x="115458" y="890933"/>
                    <a:pt x="75508" y="871698"/>
                    <a:pt x="53314" y="852463"/>
                  </a:cubicBezTo>
                  <a:cubicBezTo>
                    <a:pt x="31120" y="833228"/>
                    <a:pt x="-1432" y="816952"/>
                    <a:pt x="48" y="799197"/>
                  </a:cubicBezTo>
                  <a:cubicBezTo>
                    <a:pt x="1528" y="781442"/>
                    <a:pt x="50355" y="766646"/>
                    <a:pt x="62192" y="745931"/>
                  </a:cubicBezTo>
                  <a:cubicBezTo>
                    <a:pt x="74029" y="725217"/>
                    <a:pt x="79947" y="697104"/>
                    <a:pt x="71069" y="674910"/>
                  </a:cubicBezTo>
                  <a:cubicBezTo>
                    <a:pt x="62191" y="652716"/>
                    <a:pt x="11885" y="634960"/>
                    <a:pt x="8926" y="612766"/>
                  </a:cubicBezTo>
                  <a:cubicBezTo>
                    <a:pt x="5967" y="590572"/>
                    <a:pt x="42957" y="568378"/>
                    <a:pt x="53314" y="541745"/>
                  </a:cubicBezTo>
                  <a:cubicBezTo>
                    <a:pt x="63671" y="515112"/>
                    <a:pt x="62191" y="485519"/>
                    <a:pt x="71069" y="452968"/>
                  </a:cubicBezTo>
                  <a:cubicBezTo>
                    <a:pt x="79947" y="420417"/>
                    <a:pt x="78467" y="370110"/>
                    <a:pt x="106580" y="346436"/>
                  </a:cubicBezTo>
                  <a:cubicBezTo>
                    <a:pt x="134693" y="322762"/>
                    <a:pt x="208673" y="330161"/>
                    <a:pt x="239745" y="310926"/>
                  </a:cubicBezTo>
                  <a:cubicBezTo>
                    <a:pt x="270817" y="291691"/>
                    <a:pt x="281174" y="254700"/>
                    <a:pt x="293011" y="231026"/>
                  </a:cubicBezTo>
                  <a:cubicBezTo>
                    <a:pt x="304848" y="207352"/>
                    <a:pt x="295970" y="182199"/>
                    <a:pt x="310766" y="168883"/>
                  </a:cubicBezTo>
                  <a:cubicBezTo>
                    <a:pt x="325562" y="155567"/>
                    <a:pt x="361073" y="168882"/>
                    <a:pt x="381788" y="151127"/>
                  </a:cubicBezTo>
                  <a:cubicBezTo>
                    <a:pt x="402503" y="133372"/>
                    <a:pt x="415819" y="83065"/>
                    <a:pt x="435054" y="62351"/>
                  </a:cubicBezTo>
                  <a:cubicBezTo>
                    <a:pt x="454289" y="41637"/>
                    <a:pt x="473523" y="31279"/>
                    <a:pt x="497197" y="26840"/>
                  </a:cubicBezTo>
                  <a:cubicBezTo>
                    <a:pt x="520871" y="22401"/>
                    <a:pt x="540106" y="31279"/>
                    <a:pt x="568219" y="35718"/>
                  </a:cubicBezTo>
                  <a:close/>
                </a:path>
              </a:pathLst>
            </a:custGeom>
            <a:blipFill>
              <a:blip r:embed="rId5">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3" name="Ελεύθερη σχεδίαση 22"/>
            <p:cNvSpPr/>
            <p:nvPr/>
          </p:nvSpPr>
          <p:spPr>
            <a:xfrm>
              <a:off x="3985171" y="2591692"/>
              <a:ext cx="722395" cy="773143"/>
            </a:xfrm>
            <a:custGeom>
              <a:avLst/>
              <a:gdLst>
                <a:gd name="connsiteX0" fmla="*/ 263012 w 770538"/>
                <a:gd name="connsiteY0" fmla="*/ 91210 h 688739"/>
                <a:gd name="connsiteX1" fmla="*/ 163424 w 770538"/>
                <a:gd name="connsiteY1" fmla="*/ 91210 h 688739"/>
                <a:gd name="connsiteX2" fmla="*/ 81943 w 770538"/>
                <a:gd name="connsiteY2" fmla="*/ 145531 h 688739"/>
                <a:gd name="connsiteX3" fmla="*/ 9515 w 770538"/>
                <a:gd name="connsiteY3" fmla="*/ 254172 h 688739"/>
                <a:gd name="connsiteX4" fmla="*/ 27622 w 770538"/>
                <a:gd name="connsiteY4" fmla="*/ 335654 h 688739"/>
                <a:gd name="connsiteX5" fmla="*/ 462 w 770538"/>
                <a:gd name="connsiteY5" fmla="*/ 389974 h 688739"/>
                <a:gd name="connsiteX6" fmla="*/ 54783 w 770538"/>
                <a:gd name="connsiteY6" fmla="*/ 462402 h 688739"/>
                <a:gd name="connsiteX7" fmla="*/ 45729 w 770538"/>
                <a:gd name="connsiteY7" fmla="*/ 616311 h 688739"/>
                <a:gd name="connsiteX8" fmla="*/ 226799 w 770538"/>
                <a:gd name="connsiteY8" fmla="*/ 652525 h 688739"/>
                <a:gd name="connsiteX9" fmla="*/ 335440 w 770538"/>
                <a:gd name="connsiteY9" fmla="*/ 688739 h 688739"/>
                <a:gd name="connsiteX10" fmla="*/ 525563 w 770538"/>
                <a:gd name="connsiteY10" fmla="*/ 652525 h 688739"/>
                <a:gd name="connsiteX11" fmla="*/ 661365 w 770538"/>
                <a:gd name="connsiteY11" fmla="*/ 598204 h 688739"/>
                <a:gd name="connsiteX12" fmla="*/ 733793 w 770538"/>
                <a:gd name="connsiteY12" fmla="*/ 489562 h 688739"/>
                <a:gd name="connsiteX13" fmla="*/ 742846 w 770538"/>
                <a:gd name="connsiteY13" fmla="*/ 371867 h 688739"/>
                <a:gd name="connsiteX14" fmla="*/ 770006 w 770538"/>
                <a:gd name="connsiteY14" fmla="*/ 236065 h 688739"/>
                <a:gd name="connsiteX15" fmla="*/ 715686 w 770538"/>
                <a:gd name="connsiteY15" fmla="*/ 181745 h 688739"/>
                <a:gd name="connsiteX16" fmla="*/ 634204 w 770538"/>
                <a:gd name="connsiteY16" fmla="*/ 73103 h 688739"/>
                <a:gd name="connsiteX17" fmla="*/ 561777 w 770538"/>
                <a:gd name="connsiteY17" fmla="*/ 36889 h 688739"/>
                <a:gd name="connsiteX18" fmla="*/ 425975 w 770538"/>
                <a:gd name="connsiteY18" fmla="*/ 36889 h 688739"/>
                <a:gd name="connsiteX19" fmla="*/ 290173 w 770538"/>
                <a:gd name="connsiteY19" fmla="*/ 675 h 688739"/>
                <a:gd name="connsiteX20" fmla="*/ 263012 w 770538"/>
                <a:gd name="connsiteY20" fmla="*/ 91210 h 68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0538" h="688739">
                  <a:moveTo>
                    <a:pt x="263012" y="91210"/>
                  </a:moveTo>
                  <a:cubicBezTo>
                    <a:pt x="241887" y="106299"/>
                    <a:pt x="193602" y="82157"/>
                    <a:pt x="163424" y="91210"/>
                  </a:cubicBezTo>
                  <a:cubicBezTo>
                    <a:pt x="133246" y="100263"/>
                    <a:pt x="107594" y="118371"/>
                    <a:pt x="81943" y="145531"/>
                  </a:cubicBezTo>
                  <a:cubicBezTo>
                    <a:pt x="56292" y="172691"/>
                    <a:pt x="18569" y="222485"/>
                    <a:pt x="9515" y="254172"/>
                  </a:cubicBezTo>
                  <a:cubicBezTo>
                    <a:pt x="461" y="285859"/>
                    <a:pt x="29131" y="313020"/>
                    <a:pt x="27622" y="335654"/>
                  </a:cubicBezTo>
                  <a:cubicBezTo>
                    <a:pt x="26113" y="358288"/>
                    <a:pt x="-4065" y="368849"/>
                    <a:pt x="462" y="389974"/>
                  </a:cubicBezTo>
                  <a:cubicBezTo>
                    <a:pt x="4989" y="411099"/>
                    <a:pt x="47238" y="424679"/>
                    <a:pt x="54783" y="462402"/>
                  </a:cubicBezTo>
                  <a:cubicBezTo>
                    <a:pt x="62327" y="500125"/>
                    <a:pt x="17060" y="584624"/>
                    <a:pt x="45729" y="616311"/>
                  </a:cubicBezTo>
                  <a:cubicBezTo>
                    <a:pt x="74398" y="647998"/>
                    <a:pt x="178514" y="640454"/>
                    <a:pt x="226799" y="652525"/>
                  </a:cubicBezTo>
                  <a:cubicBezTo>
                    <a:pt x="275084" y="664596"/>
                    <a:pt x="285646" y="688739"/>
                    <a:pt x="335440" y="688739"/>
                  </a:cubicBezTo>
                  <a:cubicBezTo>
                    <a:pt x="385234" y="688739"/>
                    <a:pt x="471242" y="667614"/>
                    <a:pt x="525563" y="652525"/>
                  </a:cubicBezTo>
                  <a:cubicBezTo>
                    <a:pt x="579884" y="637436"/>
                    <a:pt x="626660" y="625365"/>
                    <a:pt x="661365" y="598204"/>
                  </a:cubicBezTo>
                  <a:cubicBezTo>
                    <a:pt x="696070" y="571044"/>
                    <a:pt x="720213" y="527285"/>
                    <a:pt x="733793" y="489562"/>
                  </a:cubicBezTo>
                  <a:cubicBezTo>
                    <a:pt x="747373" y="451839"/>
                    <a:pt x="736811" y="414117"/>
                    <a:pt x="742846" y="371867"/>
                  </a:cubicBezTo>
                  <a:cubicBezTo>
                    <a:pt x="748882" y="329618"/>
                    <a:pt x="774533" y="267752"/>
                    <a:pt x="770006" y="236065"/>
                  </a:cubicBezTo>
                  <a:cubicBezTo>
                    <a:pt x="765479" y="204378"/>
                    <a:pt x="738320" y="208905"/>
                    <a:pt x="715686" y="181745"/>
                  </a:cubicBezTo>
                  <a:cubicBezTo>
                    <a:pt x="693052" y="154585"/>
                    <a:pt x="659856" y="97246"/>
                    <a:pt x="634204" y="73103"/>
                  </a:cubicBezTo>
                  <a:cubicBezTo>
                    <a:pt x="608553" y="48960"/>
                    <a:pt x="596482" y="42925"/>
                    <a:pt x="561777" y="36889"/>
                  </a:cubicBezTo>
                  <a:cubicBezTo>
                    <a:pt x="527072" y="30853"/>
                    <a:pt x="471242" y="42925"/>
                    <a:pt x="425975" y="36889"/>
                  </a:cubicBezTo>
                  <a:cubicBezTo>
                    <a:pt x="380708" y="30853"/>
                    <a:pt x="314316" y="-5361"/>
                    <a:pt x="290173" y="675"/>
                  </a:cubicBezTo>
                  <a:cubicBezTo>
                    <a:pt x="266030" y="6711"/>
                    <a:pt x="284137" y="76121"/>
                    <a:pt x="263012" y="91210"/>
                  </a:cubicBezTo>
                  <a:close/>
                </a:path>
              </a:pathLst>
            </a:custGeom>
            <a:blipFill dpi="0" rotWithShape="1">
              <a:blip r:embed="rId6">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7" name="Ελεύθερη σχεδίαση 26"/>
            <p:cNvSpPr/>
            <p:nvPr/>
          </p:nvSpPr>
          <p:spPr>
            <a:xfrm>
              <a:off x="4210622" y="2845702"/>
              <a:ext cx="269906" cy="284174"/>
            </a:xfrm>
            <a:custGeom>
              <a:avLst/>
              <a:gdLst>
                <a:gd name="connsiteX0" fmla="*/ 46471 w 271121"/>
                <a:gd name="connsiteY0" fmla="*/ 45627 h 284272"/>
                <a:gd name="connsiteX1" fmla="*/ 127953 w 271121"/>
                <a:gd name="connsiteY1" fmla="*/ 359 h 284272"/>
                <a:gd name="connsiteX2" fmla="*/ 200380 w 271121"/>
                <a:gd name="connsiteY2" fmla="*/ 27520 h 284272"/>
                <a:gd name="connsiteX3" fmla="*/ 200380 w 271121"/>
                <a:gd name="connsiteY3" fmla="*/ 81841 h 284272"/>
                <a:gd name="connsiteX4" fmla="*/ 263755 w 271121"/>
                <a:gd name="connsiteY4" fmla="*/ 145215 h 284272"/>
                <a:gd name="connsiteX5" fmla="*/ 263755 w 271121"/>
                <a:gd name="connsiteY5" fmla="*/ 217643 h 284272"/>
                <a:gd name="connsiteX6" fmla="*/ 209434 w 271121"/>
                <a:gd name="connsiteY6" fmla="*/ 281017 h 284272"/>
                <a:gd name="connsiteX7" fmla="*/ 137006 w 271121"/>
                <a:gd name="connsiteY7" fmla="*/ 271963 h 284272"/>
                <a:gd name="connsiteX8" fmla="*/ 73632 w 271121"/>
                <a:gd name="connsiteY8" fmla="*/ 244803 h 284272"/>
                <a:gd name="connsiteX9" fmla="*/ 1204 w 271121"/>
                <a:gd name="connsiteY9" fmla="*/ 208589 h 284272"/>
                <a:gd name="connsiteX10" fmla="*/ 28365 w 271121"/>
                <a:gd name="connsiteY10" fmla="*/ 136161 h 284272"/>
                <a:gd name="connsiteX11" fmla="*/ 46471 w 271121"/>
                <a:gd name="connsiteY11" fmla="*/ 45627 h 28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121" h="284272">
                  <a:moveTo>
                    <a:pt x="46471" y="45627"/>
                  </a:moveTo>
                  <a:cubicBezTo>
                    <a:pt x="63069" y="22993"/>
                    <a:pt x="102302" y="3377"/>
                    <a:pt x="127953" y="359"/>
                  </a:cubicBezTo>
                  <a:cubicBezTo>
                    <a:pt x="153605" y="-2659"/>
                    <a:pt x="188309" y="13940"/>
                    <a:pt x="200380" y="27520"/>
                  </a:cubicBezTo>
                  <a:cubicBezTo>
                    <a:pt x="212451" y="41100"/>
                    <a:pt x="189818" y="62225"/>
                    <a:pt x="200380" y="81841"/>
                  </a:cubicBezTo>
                  <a:cubicBezTo>
                    <a:pt x="210943" y="101457"/>
                    <a:pt x="253193" y="122581"/>
                    <a:pt x="263755" y="145215"/>
                  </a:cubicBezTo>
                  <a:cubicBezTo>
                    <a:pt x="274317" y="167849"/>
                    <a:pt x="272808" y="195009"/>
                    <a:pt x="263755" y="217643"/>
                  </a:cubicBezTo>
                  <a:cubicBezTo>
                    <a:pt x="254702" y="240277"/>
                    <a:pt x="230559" y="271964"/>
                    <a:pt x="209434" y="281017"/>
                  </a:cubicBezTo>
                  <a:cubicBezTo>
                    <a:pt x="188309" y="290070"/>
                    <a:pt x="159640" y="277999"/>
                    <a:pt x="137006" y="271963"/>
                  </a:cubicBezTo>
                  <a:cubicBezTo>
                    <a:pt x="114372" y="265927"/>
                    <a:pt x="96266" y="255365"/>
                    <a:pt x="73632" y="244803"/>
                  </a:cubicBezTo>
                  <a:cubicBezTo>
                    <a:pt x="50998" y="234241"/>
                    <a:pt x="8748" y="226696"/>
                    <a:pt x="1204" y="208589"/>
                  </a:cubicBezTo>
                  <a:cubicBezTo>
                    <a:pt x="-6341" y="190482"/>
                    <a:pt x="23838" y="160304"/>
                    <a:pt x="28365" y="136161"/>
                  </a:cubicBezTo>
                  <a:cubicBezTo>
                    <a:pt x="32892" y="112019"/>
                    <a:pt x="29873" y="68261"/>
                    <a:pt x="46471" y="45627"/>
                  </a:cubicBezTo>
                  <a:close/>
                </a:path>
              </a:pathLst>
            </a:custGeom>
            <a:blipFill>
              <a:blip r:embed="rId7">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0" name="Ελεύθερη σχεδίαση 29"/>
            <p:cNvSpPr/>
            <p:nvPr/>
          </p:nvSpPr>
          <p:spPr>
            <a:xfrm>
              <a:off x="2849801" y="4209880"/>
              <a:ext cx="2834274" cy="2164404"/>
            </a:xfrm>
            <a:custGeom>
              <a:avLst/>
              <a:gdLst>
                <a:gd name="connsiteX0" fmla="*/ 498480 w 2834274"/>
                <a:gd name="connsiteY0" fmla="*/ 0 h 2164404"/>
                <a:gd name="connsiteX1" fmla="*/ 561854 w 2834274"/>
                <a:gd name="connsiteY1" fmla="*/ 36214 h 2164404"/>
                <a:gd name="connsiteX2" fmla="*/ 589015 w 2834274"/>
                <a:gd name="connsiteY2" fmla="*/ 18107 h 2164404"/>
                <a:gd name="connsiteX3" fmla="*/ 607122 w 2834274"/>
                <a:gd name="connsiteY3" fmla="*/ 54321 h 2164404"/>
                <a:gd name="connsiteX4" fmla="*/ 652389 w 2834274"/>
                <a:gd name="connsiteY4" fmla="*/ 54321 h 2164404"/>
                <a:gd name="connsiteX5" fmla="*/ 670496 w 2834274"/>
                <a:gd name="connsiteY5" fmla="*/ 90535 h 2164404"/>
                <a:gd name="connsiteX6" fmla="*/ 724817 w 2834274"/>
                <a:gd name="connsiteY6" fmla="*/ 81481 h 2164404"/>
                <a:gd name="connsiteX7" fmla="*/ 742924 w 2834274"/>
                <a:gd name="connsiteY7" fmla="*/ 117695 h 2164404"/>
                <a:gd name="connsiteX8" fmla="*/ 779137 w 2834274"/>
                <a:gd name="connsiteY8" fmla="*/ 117695 h 2164404"/>
                <a:gd name="connsiteX9" fmla="*/ 806298 w 2834274"/>
                <a:gd name="connsiteY9" fmla="*/ 144855 h 2164404"/>
                <a:gd name="connsiteX10" fmla="*/ 851565 w 2834274"/>
                <a:gd name="connsiteY10" fmla="*/ 144855 h 2164404"/>
                <a:gd name="connsiteX11" fmla="*/ 878726 w 2834274"/>
                <a:gd name="connsiteY11" fmla="*/ 172016 h 2164404"/>
                <a:gd name="connsiteX12" fmla="*/ 923993 w 2834274"/>
                <a:gd name="connsiteY12" fmla="*/ 172016 h 2164404"/>
                <a:gd name="connsiteX13" fmla="*/ 960207 w 2834274"/>
                <a:gd name="connsiteY13" fmla="*/ 199176 h 2164404"/>
                <a:gd name="connsiteX14" fmla="*/ 1023581 w 2834274"/>
                <a:gd name="connsiteY14" fmla="*/ 199176 h 2164404"/>
                <a:gd name="connsiteX15" fmla="*/ 1050741 w 2834274"/>
                <a:gd name="connsiteY15" fmla="*/ 226337 h 2164404"/>
                <a:gd name="connsiteX16" fmla="*/ 1105062 w 2834274"/>
                <a:gd name="connsiteY16" fmla="*/ 226337 h 2164404"/>
                <a:gd name="connsiteX17" fmla="*/ 1123169 w 2834274"/>
                <a:gd name="connsiteY17" fmla="*/ 253497 h 2164404"/>
                <a:gd name="connsiteX18" fmla="*/ 1204650 w 2834274"/>
                <a:gd name="connsiteY18" fmla="*/ 253497 h 2164404"/>
                <a:gd name="connsiteX19" fmla="*/ 1231811 w 2834274"/>
                <a:gd name="connsiteY19" fmla="*/ 280657 h 2164404"/>
                <a:gd name="connsiteX20" fmla="*/ 1295185 w 2834274"/>
                <a:gd name="connsiteY20" fmla="*/ 271604 h 2164404"/>
                <a:gd name="connsiteX21" fmla="*/ 1295185 w 2834274"/>
                <a:gd name="connsiteY21" fmla="*/ 280657 h 2164404"/>
                <a:gd name="connsiteX22" fmla="*/ 1385720 w 2834274"/>
                <a:gd name="connsiteY22" fmla="*/ 280657 h 2164404"/>
                <a:gd name="connsiteX23" fmla="*/ 1421933 w 2834274"/>
                <a:gd name="connsiteY23" fmla="*/ 262550 h 2164404"/>
                <a:gd name="connsiteX24" fmla="*/ 1476254 w 2834274"/>
                <a:gd name="connsiteY24" fmla="*/ 289711 h 2164404"/>
                <a:gd name="connsiteX25" fmla="*/ 1548682 w 2834274"/>
                <a:gd name="connsiteY25" fmla="*/ 262550 h 2164404"/>
                <a:gd name="connsiteX26" fmla="*/ 1612056 w 2834274"/>
                <a:gd name="connsiteY26" fmla="*/ 289711 h 2164404"/>
                <a:gd name="connsiteX27" fmla="*/ 1702591 w 2834274"/>
                <a:gd name="connsiteY27" fmla="*/ 262550 h 2164404"/>
                <a:gd name="connsiteX28" fmla="*/ 1756912 w 2834274"/>
                <a:gd name="connsiteY28" fmla="*/ 253497 h 2164404"/>
                <a:gd name="connsiteX29" fmla="*/ 1829339 w 2834274"/>
                <a:gd name="connsiteY29" fmla="*/ 199176 h 2164404"/>
                <a:gd name="connsiteX30" fmla="*/ 1883660 w 2834274"/>
                <a:gd name="connsiteY30" fmla="*/ 199176 h 2164404"/>
                <a:gd name="connsiteX31" fmla="*/ 1956088 w 2834274"/>
                <a:gd name="connsiteY31" fmla="*/ 153909 h 2164404"/>
                <a:gd name="connsiteX32" fmla="*/ 2010409 w 2834274"/>
                <a:gd name="connsiteY32" fmla="*/ 153909 h 2164404"/>
                <a:gd name="connsiteX33" fmla="*/ 2064729 w 2834274"/>
                <a:gd name="connsiteY33" fmla="*/ 126748 h 2164404"/>
                <a:gd name="connsiteX34" fmla="*/ 2082836 w 2834274"/>
                <a:gd name="connsiteY34" fmla="*/ 81481 h 2164404"/>
                <a:gd name="connsiteX35" fmla="*/ 2137157 w 2834274"/>
                <a:gd name="connsiteY35" fmla="*/ 90535 h 2164404"/>
                <a:gd name="connsiteX36" fmla="*/ 2218638 w 2834274"/>
                <a:gd name="connsiteY36" fmla="*/ 90535 h 2164404"/>
                <a:gd name="connsiteX37" fmla="*/ 2191478 w 2834274"/>
                <a:gd name="connsiteY37" fmla="*/ 135802 h 2164404"/>
                <a:gd name="connsiteX38" fmla="*/ 2200531 w 2834274"/>
                <a:gd name="connsiteY38" fmla="*/ 244444 h 2164404"/>
                <a:gd name="connsiteX39" fmla="*/ 2191478 w 2834274"/>
                <a:gd name="connsiteY39" fmla="*/ 289711 h 2164404"/>
                <a:gd name="connsiteX40" fmla="*/ 2218638 w 2834274"/>
                <a:gd name="connsiteY40" fmla="*/ 353085 h 2164404"/>
                <a:gd name="connsiteX41" fmla="*/ 2227692 w 2834274"/>
                <a:gd name="connsiteY41" fmla="*/ 407406 h 2164404"/>
                <a:gd name="connsiteX42" fmla="*/ 2282013 w 2834274"/>
                <a:gd name="connsiteY42" fmla="*/ 452673 h 2164404"/>
                <a:gd name="connsiteX43" fmla="*/ 2318227 w 2834274"/>
                <a:gd name="connsiteY43" fmla="*/ 534154 h 2164404"/>
                <a:gd name="connsiteX44" fmla="*/ 2363494 w 2834274"/>
                <a:gd name="connsiteY44" fmla="*/ 570368 h 2164404"/>
                <a:gd name="connsiteX45" fmla="*/ 2426868 w 2834274"/>
                <a:gd name="connsiteY45" fmla="*/ 642796 h 2164404"/>
                <a:gd name="connsiteX46" fmla="*/ 2481189 w 2834274"/>
                <a:gd name="connsiteY46" fmla="*/ 706170 h 2164404"/>
                <a:gd name="connsiteX47" fmla="*/ 2472135 w 2834274"/>
                <a:gd name="connsiteY47" fmla="*/ 760491 h 2164404"/>
                <a:gd name="connsiteX48" fmla="*/ 2517403 w 2834274"/>
                <a:gd name="connsiteY48" fmla="*/ 814812 h 2164404"/>
                <a:gd name="connsiteX49" fmla="*/ 2544563 w 2834274"/>
                <a:gd name="connsiteY49" fmla="*/ 896293 h 2164404"/>
                <a:gd name="connsiteX50" fmla="*/ 2589830 w 2834274"/>
                <a:gd name="connsiteY50" fmla="*/ 950614 h 2164404"/>
                <a:gd name="connsiteX51" fmla="*/ 2616991 w 2834274"/>
                <a:gd name="connsiteY51" fmla="*/ 1023042 h 2164404"/>
                <a:gd name="connsiteX52" fmla="*/ 2680365 w 2834274"/>
                <a:gd name="connsiteY52" fmla="*/ 1077362 h 2164404"/>
                <a:gd name="connsiteX53" fmla="*/ 2734686 w 2834274"/>
                <a:gd name="connsiteY53" fmla="*/ 1158844 h 2164404"/>
                <a:gd name="connsiteX54" fmla="*/ 2789007 w 2834274"/>
                <a:gd name="connsiteY54" fmla="*/ 1186004 h 2164404"/>
                <a:gd name="connsiteX55" fmla="*/ 2807114 w 2834274"/>
                <a:gd name="connsiteY55" fmla="*/ 1249378 h 2164404"/>
                <a:gd name="connsiteX56" fmla="*/ 2834274 w 2834274"/>
                <a:gd name="connsiteY56" fmla="*/ 1330859 h 2164404"/>
                <a:gd name="connsiteX57" fmla="*/ 2807114 w 2834274"/>
                <a:gd name="connsiteY57" fmla="*/ 1421394 h 2164404"/>
                <a:gd name="connsiteX58" fmla="*/ 2743739 w 2834274"/>
                <a:gd name="connsiteY58" fmla="*/ 1511929 h 2164404"/>
                <a:gd name="connsiteX59" fmla="*/ 2716579 w 2834274"/>
                <a:gd name="connsiteY59" fmla="*/ 1620570 h 2164404"/>
                <a:gd name="connsiteX60" fmla="*/ 2680365 w 2834274"/>
                <a:gd name="connsiteY60" fmla="*/ 1692998 h 2164404"/>
                <a:gd name="connsiteX61" fmla="*/ 2598884 w 2834274"/>
                <a:gd name="connsiteY61" fmla="*/ 1783533 h 2164404"/>
                <a:gd name="connsiteX62" fmla="*/ 2580777 w 2834274"/>
                <a:gd name="connsiteY62" fmla="*/ 1855960 h 2164404"/>
                <a:gd name="connsiteX63" fmla="*/ 2490242 w 2834274"/>
                <a:gd name="connsiteY63" fmla="*/ 1928388 h 2164404"/>
                <a:gd name="connsiteX64" fmla="*/ 2435922 w 2834274"/>
                <a:gd name="connsiteY64" fmla="*/ 2009869 h 2164404"/>
                <a:gd name="connsiteX65" fmla="*/ 2336333 w 2834274"/>
                <a:gd name="connsiteY65" fmla="*/ 2118511 h 2164404"/>
                <a:gd name="connsiteX66" fmla="*/ 2200531 w 2834274"/>
                <a:gd name="connsiteY66" fmla="*/ 2118511 h 2164404"/>
                <a:gd name="connsiteX67" fmla="*/ 2082836 w 2834274"/>
                <a:gd name="connsiteY67" fmla="*/ 2136618 h 2164404"/>
                <a:gd name="connsiteX68" fmla="*/ 1919874 w 2834274"/>
                <a:gd name="connsiteY68" fmla="*/ 2091350 h 2164404"/>
                <a:gd name="connsiteX69" fmla="*/ 1793126 w 2834274"/>
                <a:gd name="connsiteY69" fmla="*/ 2055137 h 2164404"/>
                <a:gd name="connsiteX70" fmla="*/ 1720698 w 2834274"/>
                <a:gd name="connsiteY70" fmla="*/ 2018923 h 2164404"/>
                <a:gd name="connsiteX71" fmla="*/ 1621110 w 2834274"/>
                <a:gd name="connsiteY71" fmla="*/ 1964602 h 2164404"/>
                <a:gd name="connsiteX72" fmla="*/ 1521522 w 2834274"/>
                <a:gd name="connsiteY72" fmla="*/ 1892174 h 2164404"/>
                <a:gd name="connsiteX73" fmla="*/ 1412880 w 2834274"/>
                <a:gd name="connsiteY73" fmla="*/ 1865014 h 2164404"/>
                <a:gd name="connsiteX74" fmla="*/ 1349506 w 2834274"/>
                <a:gd name="connsiteY74" fmla="*/ 1846907 h 2164404"/>
                <a:gd name="connsiteX75" fmla="*/ 1295185 w 2834274"/>
                <a:gd name="connsiteY75" fmla="*/ 1810693 h 2164404"/>
                <a:gd name="connsiteX76" fmla="*/ 1195597 w 2834274"/>
                <a:gd name="connsiteY76" fmla="*/ 1774479 h 2164404"/>
                <a:gd name="connsiteX77" fmla="*/ 1096009 w 2834274"/>
                <a:gd name="connsiteY77" fmla="*/ 1774479 h 2164404"/>
                <a:gd name="connsiteX78" fmla="*/ 996421 w 2834274"/>
                <a:gd name="connsiteY78" fmla="*/ 1792586 h 2164404"/>
                <a:gd name="connsiteX79" fmla="*/ 951153 w 2834274"/>
                <a:gd name="connsiteY79" fmla="*/ 1837853 h 2164404"/>
                <a:gd name="connsiteX80" fmla="*/ 869672 w 2834274"/>
                <a:gd name="connsiteY80" fmla="*/ 1855960 h 2164404"/>
                <a:gd name="connsiteX81" fmla="*/ 851565 w 2834274"/>
                <a:gd name="connsiteY81" fmla="*/ 1910281 h 2164404"/>
                <a:gd name="connsiteX82" fmla="*/ 797244 w 2834274"/>
                <a:gd name="connsiteY82" fmla="*/ 1910281 h 2164404"/>
                <a:gd name="connsiteX83" fmla="*/ 742924 w 2834274"/>
                <a:gd name="connsiteY83" fmla="*/ 1991762 h 2164404"/>
                <a:gd name="connsiteX84" fmla="*/ 706710 w 2834274"/>
                <a:gd name="connsiteY84" fmla="*/ 1991762 h 2164404"/>
                <a:gd name="connsiteX85" fmla="*/ 634282 w 2834274"/>
                <a:gd name="connsiteY85" fmla="*/ 2064190 h 2164404"/>
                <a:gd name="connsiteX86" fmla="*/ 534694 w 2834274"/>
                <a:gd name="connsiteY86" fmla="*/ 2091350 h 2164404"/>
                <a:gd name="connsiteX87" fmla="*/ 453213 w 2834274"/>
                <a:gd name="connsiteY87" fmla="*/ 2127564 h 2164404"/>
                <a:gd name="connsiteX88" fmla="*/ 380785 w 2834274"/>
                <a:gd name="connsiteY88" fmla="*/ 2109457 h 2164404"/>
                <a:gd name="connsiteX89" fmla="*/ 335518 w 2834274"/>
                <a:gd name="connsiteY89" fmla="*/ 2163778 h 2164404"/>
                <a:gd name="connsiteX90" fmla="*/ 299304 w 2834274"/>
                <a:gd name="connsiteY90" fmla="*/ 2136618 h 2164404"/>
                <a:gd name="connsiteX91" fmla="*/ 244983 w 2834274"/>
                <a:gd name="connsiteY91" fmla="*/ 2100404 h 2164404"/>
                <a:gd name="connsiteX92" fmla="*/ 244983 w 2834274"/>
                <a:gd name="connsiteY92" fmla="*/ 2018923 h 2164404"/>
                <a:gd name="connsiteX93" fmla="*/ 208769 w 2834274"/>
                <a:gd name="connsiteY93" fmla="*/ 1991762 h 2164404"/>
                <a:gd name="connsiteX94" fmla="*/ 235929 w 2834274"/>
                <a:gd name="connsiteY94" fmla="*/ 1946495 h 2164404"/>
                <a:gd name="connsiteX95" fmla="*/ 208769 w 2834274"/>
                <a:gd name="connsiteY95" fmla="*/ 1901228 h 2164404"/>
                <a:gd name="connsiteX96" fmla="*/ 226876 w 2834274"/>
                <a:gd name="connsiteY96" fmla="*/ 1837853 h 2164404"/>
                <a:gd name="connsiteX97" fmla="*/ 181609 w 2834274"/>
                <a:gd name="connsiteY97" fmla="*/ 1819746 h 2164404"/>
                <a:gd name="connsiteX98" fmla="*/ 190662 w 2834274"/>
                <a:gd name="connsiteY98" fmla="*/ 1747319 h 2164404"/>
                <a:gd name="connsiteX99" fmla="*/ 199716 w 2834274"/>
                <a:gd name="connsiteY99" fmla="*/ 1711105 h 2164404"/>
                <a:gd name="connsiteX100" fmla="*/ 199716 w 2834274"/>
                <a:gd name="connsiteY100" fmla="*/ 1674891 h 2164404"/>
                <a:gd name="connsiteX101" fmla="*/ 100128 w 2834274"/>
                <a:gd name="connsiteY101" fmla="*/ 1665838 h 2164404"/>
                <a:gd name="connsiteX102" fmla="*/ 100128 w 2834274"/>
                <a:gd name="connsiteY102" fmla="*/ 1602463 h 2164404"/>
                <a:gd name="connsiteX103" fmla="*/ 72967 w 2834274"/>
                <a:gd name="connsiteY103" fmla="*/ 1539089 h 2164404"/>
                <a:gd name="connsiteX104" fmla="*/ 9593 w 2834274"/>
                <a:gd name="connsiteY104" fmla="*/ 1520982 h 2164404"/>
                <a:gd name="connsiteX105" fmla="*/ 9593 w 2834274"/>
                <a:gd name="connsiteY105" fmla="*/ 1448554 h 2164404"/>
                <a:gd name="connsiteX106" fmla="*/ 539 w 2834274"/>
                <a:gd name="connsiteY106" fmla="*/ 1367073 h 2164404"/>
                <a:gd name="connsiteX107" fmla="*/ 27700 w 2834274"/>
                <a:gd name="connsiteY107" fmla="*/ 1294645 h 2164404"/>
                <a:gd name="connsiteX108" fmla="*/ 54860 w 2834274"/>
                <a:gd name="connsiteY108" fmla="*/ 1222218 h 2164404"/>
                <a:gd name="connsiteX109" fmla="*/ 100128 w 2834274"/>
                <a:gd name="connsiteY109" fmla="*/ 1176950 h 2164404"/>
                <a:gd name="connsiteX110" fmla="*/ 82021 w 2834274"/>
                <a:gd name="connsiteY110" fmla="*/ 1149790 h 2164404"/>
                <a:gd name="connsiteX111" fmla="*/ 118234 w 2834274"/>
                <a:gd name="connsiteY111" fmla="*/ 1122630 h 2164404"/>
                <a:gd name="connsiteX112" fmla="*/ 82021 w 2834274"/>
                <a:gd name="connsiteY112" fmla="*/ 1095469 h 2164404"/>
                <a:gd name="connsiteX113" fmla="*/ 118234 w 2834274"/>
                <a:gd name="connsiteY113" fmla="*/ 1059255 h 2164404"/>
                <a:gd name="connsiteX114" fmla="*/ 82021 w 2834274"/>
                <a:gd name="connsiteY114" fmla="*/ 1032095 h 2164404"/>
                <a:gd name="connsiteX115" fmla="*/ 136341 w 2834274"/>
                <a:gd name="connsiteY115" fmla="*/ 1004935 h 2164404"/>
                <a:gd name="connsiteX116" fmla="*/ 91074 w 2834274"/>
                <a:gd name="connsiteY116" fmla="*/ 941560 h 2164404"/>
                <a:gd name="connsiteX117" fmla="*/ 118234 w 2834274"/>
                <a:gd name="connsiteY117" fmla="*/ 896293 h 2164404"/>
                <a:gd name="connsiteX118" fmla="*/ 109181 w 2834274"/>
                <a:gd name="connsiteY118" fmla="*/ 851026 h 2164404"/>
                <a:gd name="connsiteX119" fmla="*/ 136341 w 2834274"/>
                <a:gd name="connsiteY119" fmla="*/ 805758 h 2164404"/>
                <a:gd name="connsiteX120" fmla="*/ 154448 w 2834274"/>
                <a:gd name="connsiteY120" fmla="*/ 760491 h 2164404"/>
                <a:gd name="connsiteX121" fmla="*/ 163502 w 2834274"/>
                <a:gd name="connsiteY121" fmla="*/ 706170 h 2164404"/>
                <a:gd name="connsiteX122" fmla="*/ 145395 w 2834274"/>
                <a:gd name="connsiteY122" fmla="*/ 669956 h 2164404"/>
                <a:gd name="connsiteX123" fmla="*/ 199716 w 2834274"/>
                <a:gd name="connsiteY123" fmla="*/ 651849 h 2164404"/>
                <a:gd name="connsiteX124" fmla="*/ 208769 w 2834274"/>
                <a:gd name="connsiteY124" fmla="*/ 597529 h 2164404"/>
                <a:gd name="connsiteX125" fmla="*/ 254036 w 2834274"/>
                <a:gd name="connsiteY125" fmla="*/ 534154 h 2164404"/>
                <a:gd name="connsiteX126" fmla="*/ 254036 w 2834274"/>
                <a:gd name="connsiteY126" fmla="*/ 452673 h 2164404"/>
                <a:gd name="connsiteX127" fmla="*/ 299304 w 2834274"/>
                <a:gd name="connsiteY127" fmla="*/ 434566 h 2164404"/>
                <a:gd name="connsiteX128" fmla="*/ 326464 w 2834274"/>
                <a:gd name="connsiteY128" fmla="*/ 407406 h 2164404"/>
                <a:gd name="connsiteX129" fmla="*/ 380785 w 2834274"/>
                <a:gd name="connsiteY129" fmla="*/ 407406 h 2164404"/>
                <a:gd name="connsiteX130" fmla="*/ 426052 w 2834274"/>
                <a:gd name="connsiteY130" fmla="*/ 380245 h 2164404"/>
                <a:gd name="connsiteX131" fmla="*/ 426052 w 2834274"/>
                <a:gd name="connsiteY131" fmla="*/ 344032 h 2164404"/>
                <a:gd name="connsiteX132" fmla="*/ 407945 w 2834274"/>
                <a:gd name="connsiteY132" fmla="*/ 298764 h 2164404"/>
                <a:gd name="connsiteX133" fmla="*/ 444159 w 2834274"/>
                <a:gd name="connsiteY133" fmla="*/ 262550 h 2164404"/>
                <a:gd name="connsiteX134" fmla="*/ 435106 w 2834274"/>
                <a:gd name="connsiteY134" fmla="*/ 217283 h 2164404"/>
                <a:gd name="connsiteX135" fmla="*/ 471320 w 2834274"/>
                <a:gd name="connsiteY135" fmla="*/ 144855 h 2164404"/>
                <a:gd name="connsiteX136" fmla="*/ 471320 w 2834274"/>
                <a:gd name="connsiteY136" fmla="*/ 90535 h 2164404"/>
                <a:gd name="connsiteX137" fmla="*/ 462266 w 2834274"/>
                <a:gd name="connsiteY137" fmla="*/ 36214 h 2164404"/>
                <a:gd name="connsiteX138" fmla="*/ 498480 w 2834274"/>
                <a:gd name="connsiteY138" fmla="*/ 0 h 216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834274" h="2164404">
                  <a:moveTo>
                    <a:pt x="498480" y="0"/>
                  </a:moveTo>
                  <a:cubicBezTo>
                    <a:pt x="515078" y="0"/>
                    <a:pt x="561854" y="36214"/>
                    <a:pt x="561854" y="36214"/>
                  </a:cubicBezTo>
                  <a:cubicBezTo>
                    <a:pt x="576943" y="39232"/>
                    <a:pt x="589015" y="18107"/>
                    <a:pt x="589015" y="18107"/>
                  </a:cubicBezTo>
                  <a:cubicBezTo>
                    <a:pt x="596560" y="21125"/>
                    <a:pt x="596560" y="48285"/>
                    <a:pt x="607122" y="54321"/>
                  </a:cubicBezTo>
                  <a:cubicBezTo>
                    <a:pt x="617684" y="60357"/>
                    <a:pt x="641827" y="48285"/>
                    <a:pt x="652389" y="54321"/>
                  </a:cubicBezTo>
                  <a:cubicBezTo>
                    <a:pt x="662951" y="60357"/>
                    <a:pt x="658425" y="86008"/>
                    <a:pt x="670496" y="90535"/>
                  </a:cubicBezTo>
                  <a:cubicBezTo>
                    <a:pt x="682567" y="95062"/>
                    <a:pt x="712746" y="76954"/>
                    <a:pt x="724817" y="81481"/>
                  </a:cubicBezTo>
                  <a:cubicBezTo>
                    <a:pt x="736888" y="86008"/>
                    <a:pt x="733871" y="111659"/>
                    <a:pt x="742924" y="117695"/>
                  </a:cubicBezTo>
                  <a:cubicBezTo>
                    <a:pt x="751977" y="123731"/>
                    <a:pt x="768575" y="113168"/>
                    <a:pt x="779137" y="117695"/>
                  </a:cubicBezTo>
                  <a:cubicBezTo>
                    <a:pt x="789699" y="122222"/>
                    <a:pt x="794227" y="140328"/>
                    <a:pt x="806298" y="144855"/>
                  </a:cubicBezTo>
                  <a:cubicBezTo>
                    <a:pt x="818369" y="149382"/>
                    <a:pt x="839494" y="140328"/>
                    <a:pt x="851565" y="144855"/>
                  </a:cubicBezTo>
                  <a:cubicBezTo>
                    <a:pt x="863636" y="149382"/>
                    <a:pt x="866655" y="167489"/>
                    <a:pt x="878726" y="172016"/>
                  </a:cubicBezTo>
                  <a:cubicBezTo>
                    <a:pt x="890797" y="176543"/>
                    <a:pt x="910413" y="167489"/>
                    <a:pt x="923993" y="172016"/>
                  </a:cubicBezTo>
                  <a:cubicBezTo>
                    <a:pt x="937573" y="176543"/>
                    <a:pt x="943609" y="194649"/>
                    <a:pt x="960207" y="199176"/>
                  </a:cubicBezTo>
                  <a:cubicBezTo>
                    <a:pt x="976805" y="203703"/>
                    <a:pt x="1008492" y="194649"/>
                    <a:pt x="1023581" y="199176"/>
                  </a:cubicBezTo>
                  <a:cubicBezTo>
                    <a:pt x="1038670" y="203703"/>
                    <a:pt x="1037161" y="221810"/>
                    <a:pt x="1050741" y="226337"/>
                  </a:cubicBezTo>
                  <a:cubicBezTo>
                    <a:pt x="1064321" y="230864"/>
                    <a:pt x="1092991" y="221810"/>
                    <a:pt x="1105062" y="226337"/>
                  </a:cubicBezTo>
                  <a:cubicBezTo>
                    <a:pt x="1117133" y="230864"/>
                    <a:pt x="1106571" y="248970"/>
                    <a:pt x="1123169" y="253497"/>
                  </a:cubicBezTo>
                  <a:cubicBezTo>
                    <a:pt x="1139767" y="258024"/>
                    <a:pt x="1186543" y="248970"/>
                    <a:pt x="1204650" y="253497"/>
                  </a:cubicBezTo>
                  <a:cubicBezTo>
                    <a:pt x="1222757" y="258024"/>
                    <a:pt x="1216722" y="277639"/>
                    <a:pt x="1231811" y="280657"/>
                  </a:cubicBezTo>
                  <a:cubicBezTo>
                    <a:pt x="1246900" y="283675"/>
                    <a:pt x="1284623" y="271604"/>
                    <a:pt x="1295185" y="271604"/>
                  </a:cubicBezTo>
                  <a:cubicBezTo>
                    <a:pt x="1305747" y="271604"/>
                    <a:pt x="1280096" y="279148"/>
                    <a:pt x="1295185" y="280657"/>
                  </a:cubicBezTo>
                  <a:cubicBezTo>
                    <a:pt x="1310274" y="282166"/>
                    <a:pt x="1364595" y="283675"/>
                    <a:pt x="1385720" y="280657"/>
                  </a:cubicBezTo>
                  <a:cubicBezTo>
                    <a:pt x="1406845" y="277639"/>
                    <a:pt x="1406844" y="261041"/>
                    <a:pt x="1421933" y="262550"/>
                  </a:cubicBezTo>
                  <a:cubicBezTo>
                    <a:pt x="1437022" y="264059"/>
                    <a:pt x="1455129" y="289711"/>
                    <a:pt x="1476254" y="289711"/>
                  </a:cubicBezTo>
                  <a:cubicBezTo>
                    <a:pt x="1497379" y="289711"/>
                    <a:pt x="1526048" y="262550"/>
                    <a:pt x="1548682" y="262550"/>
                  </a:cubicBezTo>
                  <a:cubicBezTo>
                    <a:pt x="1571316" y="262550"/>
                    <a:pt x="1586405" y="289711"/>
                    <a:pt x="1612056" y="289711"/>
                  </a:cubicBezTo>
                  <a:cubicBezTo>
                    <a:pt x="1637707" y="289711"/>
                    <a:pt x="1678448" y="268586"/>
                    <a:pt x="1702591" y="262550"/>
                  </a:cubicBezTo>
                  <a:cubicBezTo>
                    <a:pt x="1726734" y="256514"/>
                    <a:pt x="1735787" y="264059"/>
                    <a:pt x="1756912" y="253497"/>
                  </a:cubicBezTo>
                  <a:cubicBezTo>
                    <a:pt x="1778037" y="242935"/>
                    <a:pt x="1808214" y="208229"/>
                    <a:pt x="1829339" y="199176"/>
                  </a:cubicBezTo>
                  <a:cubicBezTo>
                    <a:pt x="1850464" y="190123"/>
                    <a:pt x="1862535" y="206720"/>
                    <a:pt x="1883660" y="199176"/>
                  </a:cubicBezTo>
                  <a:cubicBezTo>
                    <a:pt x="1904785" y="191632"/>
                    <a:pt x="1934963" y="161453"/>
                    <a:pt x="1956088" y="153909"/>
                  </a:cubicBezTo>
                  <a:cubicBezTo>
                    <a:pt x="1977213" y="146365"/>
                    <a:pt x="1992302" y="158436"/>
                    <a:pt x="2010409" y="153909"/>
                  </a:cubicBezTo>
                  <a:cubicBezTo>
                    <a:pt x="2028516" y="149382"/>
                    <a:pt x="2052658" y="138819"/>
                    <a:pt x="2064729" y="126748"/>
                  </a:cubicBezTo>
                  <a:cubicBezTo>
                    <a:pt x="2076800" y="114677"/>
                    <a:pt x="2070765" y="87516"/>
                    <a:pt x="2082836" y="81481"/>
                  </a:cubicBezTo>
                  <a:cubicBezTo>
                    <a:pt x="2094907" y="75446"/>
                    <a:pt x="2114523" y="89026"/>
                    <a:pt x="2137157" y="90535"/>
                  </a:cubicBezTo>
                  <a:cubicBezTo>
                    <a:pt x="2159791" y="92044"/>
                    <a:pt x="2209585" y="82991"/>
                    <a:pt x="2218638" y="90535"/>
                  </a:cubicBezTo>
                  <a:cubicBezTo>
                    <a:pt x="2227691" y="98079"/>
                    <a:pt x="2194496" y="110151"/>
                    <a:pt x="2191478" y="135802"/>
                  </a:cubicBezTo>
                  <a:cubicBezTo>
                    <a:pt x="2188460" y="161454"/>
                    <a:pt x="2200531" y="218793"/>
                    <a:pt x="2200531" y="244444"/>
                  </a:cubicBezTo>
                  <a:cubicBezTo>
                    <a:pt x="2200531" y="270095"/>
                    <a:pt x="2188460" y="271604"/>
                    <a:pt x="2191478" y="289711"/>
                  </a:cubicBezTo>
                  <a:cubicBezTo>
                    <a:pt x="2194496" y="307818"/>
                    <a:pt x="2212602" y="333469"/>
                    <a:pt x="2218638" y="353085"/>
                  </a:cubicBezTo>
                  <a:cubicBezTo>
                    <a:pt x="2224674" y="372701"/>
                    <a:pt x="2217130" y="390808"/>
                    <a:pt x="2227692" y="407406"/>
                  </a:cubicBezTo>
                  <a:cubicBezTo>
                    <a:pt x="2238254" y="424004"/>
                    <a:pt x="2266924" y="431548"/>
                    <a:pt x="2282013" y="452673"/>
                  </a:cubicBezTo>
                  <a:cubicBezTo>
                    <a:pt x="2297102" y="473798"/>
                    <a:pt x="2304647" y="514538"/>
                    <a:pt x="2318227" y="534154"/>
                  </a:cubicBezTo>
                  <a:cubicBezTo>
                    <a:pt x="2331807" y="553770"/>
                    <a:pt x="2345387" y="552261"/>
                    <a:pt x="2363494" y="570368"/>
                  </a:cubicBezTo>
                  <a:cubicBezTo>
                    <a:pt x="2381601" y="588475"/>
                    <a:pt x="2407252" y="620162"/>
                    <a:pt x="2426868" y="642796"/>
                  </a:cubicBezTo>
                  <a:cubicBezTo>
                    <a:pt x="2446484" y="665430"/>
                    <a:pt x="2473645" y="686554"/>
                    <a:pt x="2481189" y="706170"/>
                  </a:cubicBezTo>
                  <a:cubicBezTo>
                    <a:pt x="2488733" y="725786"/>
                    <a:pt x="2466099" y="742384"/>
                    <a:pt x="2472135" y="760491"/>
                  </a:cubicBezTo>
                  <a:cubicBezTo>
                    <a:pt x="2478171" y="778598"/>
                    <a:pt x="2505332" y="792178"/>
                    <a:pt x="2517403" y="814812"/>
                  </a:cubicBezTo>
                  <a:cubicBezTo>
                    <a:pt x="2529474" y="837446"/>
                    <a:pt x="2532492" y="873659"/>
                    <a:pt x="2544563" y="896293"/>
                  </a:cubicBezTo>
                  <a:cubicBezTo>
                    <a:pt x="2556634" y="918927"/>
                    <a:pt x="2577759" y="929489"/>
                    <a:pt x="2589830" y="950614"/>
                  </a:cubicBezTo>
                  <a:cubicBezTo>
                    <a:pt x="2601901" y="971739"/>
                    <a:pt x="2601902" y="1001917"/>
                    <a:pt x="2616991" y="1023042"/>
                  </a:cubicBezTo>
                  <a:cubicBezTo>
                    <a:pt x="2632080" y="1044167"/>
                    <a:pt x="2660749" y="1054728"/>
                    <a:pt x="2680365" y="1077362"/>
                  </a:cubicBezTo>
                  <a:cubicBezTo>
                    <a:pt x="2699981" y="1099996"/>
                    <a:pt x="2716579" y="1140737"/>
                    <a:pt x="2734686" y="1158844"/>
                  </a:cubicBezTo>
                  <a:cubicBezTo>
                    <a:pt x="2752793" y="1176951"/>
                    <a:pt x="2776936" y="1170915"/>
                    <a:pt x="2789007" y="1186004"/>
                  </a:cubicBezTo>
                  <a:cubicBezTo>
                    <a:pt x="2801078" y="1201093"/>
                    <a:pt x="2799570" y="1225236"/>
                    <a:pt x="2807114" y="1249378"/>
                  </a:cubicBezTo>
                  <a:cubicBezTo>
                    <a:pt x="2814658" y="1273520"/>
                    <a:pt x="2834274" y="1302190"/>
                    <a:pt x="2834274" y="1330859"/>
                  </a:cubicBezTo>
                  <a:cubicBezTo>
                    <a:pt x="2834274" y="1359528"/>
                    <a:pt x="2822203" y="1391216"/>
                    <a:pt x="2807114" y="1421394"/>
                  </a:cubicBezTo>
                  <a:cubicBezTo>
                    <a:pt x="2792025" y="1451572"/>
                    <a:pt x="2758828" y="1478733"/>
                    <a:pt x="2743739" y="1511929"/>
                  </a:cubicBezTo>
                  <a:cubicBezTo>
                    <a:pt x="2728650" y="1545125"/>
                    <a:pt x="2727141" y="1590392"/>
                    <a:pt x="2716579" y="1620570"/>
                  </a:cubicBezTo>
                  <a:cubicBezTo>
                    <a:pt x="2706017" y="1650748"/>
                    <a:pt x="2699981" y="1665838"/>
                    <a:pt x="2680365" y="1692998"/>
                  </a:cubicBezTo>
                  <a:cubicBezTo>
                    <a:pt x="2660749" y="1720158"/>
                    <a:pt x="2615482" y="1756373"/>
                    <a:pt x="2598884" y="1783533"/>
                  </a:cubicBezTo>
                  <a:cubicBezTo>
                    <a:pt x="2582286" y="1810693"/>
                    <a:pt x="2598884" y="1831818"/>
                    <a:pt x="2580777" y="1855960"/>
                  </a:cubicBezTo>
                  <a:cubicBezTo>
                    <a:pt x="2562670" y="1880103"/>
                    <a:pt x="2514384" y="1902737"/>
                    <a:pt x="2490242" y="1928388"/>
                  </a:cubicBezTo>
                  <a:cubicBezTo>
                    <a:pt x="2466100" y="1954039"/>
                    <a:pt x="2461574" y="1978182"/>
                    <a:pt x="2435922" y="2009869"/>
                  </a:cubicBezTo>
                  <a:cubicBezTo>
                    <a:pt x="2410270" y="2041556"/>
                    <a:pt x="2375565" y="2100404"/>
                    <a:pt x="2336333" y="2118511"/>
                  </a:cubicBezTo>
                  <a:cubicBezTo>
                    <a:pt x="2297101" y="2136618"/>
                    <a:pt x="2242780" y="2115493"/>
                    <a:pt x="2200531" y="2118511"/>
                  </a:cubicBezTo>
                  <a:cubicBezTo>
                    <a:pt x="2158282" y="2121529"/>
                    <a:pt x="2129612" y="2141145"/>
                    <a:pt x="2082836" y="2136618"/>
                  </a:cubicBezTo>
                  <a:cubicBezTo>
                    <a:pt x="2036060" y="2132091"/>
                    <a:pt x="1919874" y="2091350"/>
                    <a:pt x="1919874" y="2091350"/>
                  </a:cubicBezTo>
                  <a:cubicBezTo>
                    <a:pt x="1871589" y="2077770"/>
                    <a:pt x="1826322" y="2067208"/>
                    <a:pt x="1793126" y="2055137"/>
                  </a:cubicBezTo>
                  <a:cubicBezTo>
                    <a:pt x="1759930" y="2043066"/>
                    <a:pt x="1749367" y="2034012"/>
                    <a:pt x="1720698" y="2018923"/>
                  </a:cubicBezTo>
                  <a:cubicBezTo>
                    <a:pt x="1692029" y="2003834"/>
                    <a:pt x="1654306" y="1985727"/>
                    <a:pt x="1621110" y="1964602"/>
                  </a:cubicBezTo>
                  <a:cubicBezTo>
                    <a:pt x="1587914" y="1943477"/>
                    <a:pt x="1556227" y="1908772"/>
                    <a:pt x="1521522" y="1892174"/>
                  </a:cubicBezTo>
                  <a:cubicBezTo>
                    <a:pt x="1486817" y="1875576"/>
                    <a:pt x="1441549" y="1872559"/>
                    <a:pt x="1412880" y="1865014"/>
                  </a:cubicBezTo>
                  <a:cubicBezTo>
                    <a:pt x="1384211" y="1857470"/>
                    <a:pt x="1369122" y="1855960"/>
                    <a:pt x="1349506" y="1846907"/>
                  </a:cubicBezTo>
                  <a:cubicBezTo>
                    <a:pt x="1329890" y="1837854"/>
                    <a:pt x="1320836" y="1822764"/>
                    <a:pt x="1295185" y="1810693"/>
                  </a:cubicBezTo>
                  <a:cubicBezTo>
                    <a:pt x="1269534" y="1798622"/>
                    <a:pt x="1228793" y="1780515"/>
                    <a:pt x="1195597" y="1774479"/>
                  </a:cubicBezTo>
                  <a:cubicBezTo>
                    <a:pt x="1162401" y="1768443"/>
                    <a:pt x="1129205" y="1771461"/>
                    <a:pt x="1096009" y="1774479"/>
                  </a:cubicBezTo>
                  <a:cubicBezTo>
                    <a:pt x="1062813" y="1777497"/>
                    <a:pt x="1020564" y="1782024"/>
                    <a:pt x="996421" y="1792586"/>
                  </a:cubicBezTo>
                  <a:cubicBezTo>
                    <a:pt x="972278" y="1803148"/>
                    <a:pt x="972278" y="1827291"/>
                    <a:pt x="951153" y="1837853"/>
                  </a:cubicBezTo>
                  <a:cubicBezTo>
                    <a:pt x="930028" y="1848415"/>
                    <a:pt x="886270" y="1843889"/>
                    <a:pt x="869672" y="1855960"/>
                  </a:cubicBezTo>
                  <a:cubicBezTo>
                    <a:pt x="853074" y="1868031"/>
                    <a:pt x="863636" y="1901228"/>
                    <a:pt x="851565" y="1910281"/>
                  </a:cubicBezTo>
                  <a:cubicBezTo>
                    <a:pt x="839494" y="1919335"/>
                    <a:pt x="815351" y="1896701"/>
                    <a:pt x="797244" y="1910281"/>
                  </a:cubicBezTo>
                  <a:cubicBezTo>
                    <a:pt x="779137" y="1923861"/>
                    <a:pt x="758013" y="1978182"/>
                    <a:pt x="742924" y="1991762"/>
                  </a:cubicBezTo>
                  <a:cubicBezTo>
                    <a:pt x="727835" y="2005342"/>
                    <a:pt x="724817" y="1979691"/>
                    <a:pt x="706710" y="1991762"/>
                  </a:cubicBezTo>
                  <a:cubicBezTo>
                    <a:pt x="688603" y="2003833"/>
                    <a:pt x="662951" y="2047592"/>
                    <a:pt x="634282" y="2064190"/>
                  </a:cubicBezTo>
                  <a:cubicBezTo>
                    <a:pt x="605613" y="2080788"/>
                    <a:pt x="564872" y="2080788"/>
                    <a:pt x="534694" y="2091350"/>
                  </a:cubicBezTo>
                  <a:cubicBezTo>
                    <a:pt x="504516" y="2101912"/>
                    <a:pt x="478864" y="2124546"/>
                    <a:pt x="453213" y="2127564"/>
                  </a:cubicBezTo>
                  <a:cubicBezTo>
                    <a:pt x="427561" y="2130582"/>
                    <a:pt x="400401" y="2103421"/>
                    <a:pt x="380785" y="2109457"/>
                  </a:cubicBezTo>
                  <a:cubicBezTo>
                    <a:pt x="361169" y="2115493"/>
                    <a:pt x="349098" y="2159251"/>
                    <a:pt x="335518" y="2163778"/>
                  </a:cubicBezTo>
                  <a:cubicBezTo>
                    <a:pt x="321938" y="2168305"/>
                    <a:pt x="314393" y="2147180"/>
                    <a:pt x="299304" y="2136618"/>
                  </a:cubicBezTo>
                  <a:cubicBezTo>
                    <a:pt x="284215" y="2126056"/>
                    <a:pt x="254036" y="2120020"/>
                    <a:pt x="244983" y="2100404"/>
                  </a:cubicBezTo>
                  <a:cubicBezTo>
                    <a:pt x="235930" y="2080788"/>
                    <a:pt x="251019" y="2037030"/>
                    <a:pt x="244983" y="2018923"/>
                  </a:cubicBezTo>
                  <a:cubicBezTo>
                    <a:pt x="238947" y="2000816"/>
                    <a:pt x="210278" y="2003833"/>
                    <a:pt x="208769" y="1991762"/>
                  </a:cubicBezTo>
                  <a:cubicBezTo>
                    <a:pt x="207260" y="1979691"/>
                    <a:pt x="235929" y="1961584"/>
                    <a:pt x="235929" y="1946495"/>
                  </a:cubicBezTo>
                  <a:cubicBezTo>
                    <a:pt x="235929" y="1931406"/>
                    <a:pt x="210278" y="1919335"/>
                    <a:pt x="208769" y="1901228"/>
                  </a:cubicBezTo>
                  <a:cubicBezTo>
                    <a:pt x="207260" y="1883121"/>
                    <a:pt x="231403" y="1851433"/>
                    <a:pt x="226876" y="1837853"/>
                  </a:cubicBezTo>
                  <a:cubicBezTo>
                    <a:pt x="222349" y="1824273"/>
                    <a:pt x="187645" y="1834835"/>
                    <a:pt x="181609" y="1819746"/>
                  </a:cubicBezTo>
                  <a:cubicBezTo>
                    <a:pt x="175573" y="1804657"/>
                    <a:pt x="187644" y="1765426"/>
                    <a:pt x="190662" y="1747319"/>
                  </a:cubicBezTo>
                  <a:cubicBezTo>
                    <a:pt x="193680" y="1729212"/>
                    <a:pt x="198207" y="1723176"/>
                    <a:pt x="199716" y="1711105"/>
                  </a:cubicBezTo>
                  <a:cubicBezTo>
                    <a:pt x="201225" y="1699034"/>
                    <a:pt x="216314" y="1682435"/>
                    <a:pt x="199716" y="1674891"/>
                  </a:cubicBezTo>
                  <a:cubicBezTo>
                    <a:pt x="183118" y="1667347"/>
                    <a:pt x="116726" y="1677909"/>
                    <a:pt x="100128" y="1665838"/>
                  </a:cubicBezTo>
                  <a:cubicBezTo>
                    <a:pt x="83530" y="1653767"/>
                    <a:pt x="104655" y="1623588"/>
                    <a:pt x="100128" y="1602463"/>
                  </a:cubicBezTo>
                  <a:cubicBezTo>
                    <a:pt x="95601" y="1581338"/>
                    <a:pt x="88056" y="1552669"/>
                    <a:pt x="72967" y="1539089"/>
                  </a:cubicBezTo>
                  <a:cubicBezTo>
                    <a:pt x="57878" y="1525509"/>
                    <a:pt x="20155" y="1536071"/>
                    <a:pt x="9593" y="1520982"/>
                  </a:cubicBezTo>
                  <a:cubicBezTo>
                    <a:pt x="-969" y="1505893"/>
                    <a:pt x="11102" y="1474205"/>
                    <a:pt x="9593" y="1448554"/>
                  </a:cubicBezTo>
                  <a:cubicBezTo>
                    <a:pt x="8084" y="1422903"/>
                    <a:pt x="-2479" y="1392725"/>
                    <a:pt x="539" y="1367073"/>
                  </a:cubicBezTo>
                  <a:cubicBezTo>
                    <a:pt x="3557" y="1341422"/>
                    <a:pt x="27700" y="1294645"/>
                    <a:pt x="27700" y="1294645"/>
                  </a:cubicBezTo>
                  <a:cubicBezTo>
                    <a:pt x="36753" y="1270503"/>
                    <a:pt x="42789" y="1241834"/>
                    <a:pt x="54860" y="1222218"/>
                  </a:cubicBezTo>
                  <a:cubicBezTo>
                    <a:pt x="66931" y="1202602"/>
                    <a:pt x="95601" y="1189021"/>
                    <a:pt x="100128" y="1176950"/>
                  </a:cubicBezTo>
                  <a:cubicBezTo>
                    <a:pt x="104655" y="1164879"/>
                    <a:pt x="79003" y="1158843"/>
                    <a:pt x="82021" y="1149790"/>
                  </a:cubicBezTo>
                  <a:cubicBezTo>
                    <a:pt x="85039" y="1140737"/>
                    <a:pt x="118234" y="1131683"/>
                    <a:pt x="118234" y="1122630"/>
                  </a:cubicBezTo>
                  <a:cubicBezTo>
                    <a:pt x="118234" y="1113577"/>
                    <a:pt x="82021" y="1106031"/>
                    <a:pt x="82021" y="1095469"/>
                  </a:cubicBezTo>
                  <a:cubicBezTo>
                    <a:pt x="82021" y="1084907"/>
                    <a:pt x="118234" y="1069817"/>
                    <a:pt x="118234" y="1059255"/>
                  </a:cubicBezTo>
                  <a:cubicBezTo>
                    <a:pt x="118234" y="1048693"/>
                    <a:pt x="79003" y="1041148"/>
                    <a:pt x="82021" y="1032095"/>
                  </a:cubicBezTo>
                  <a:cubicBezTo>
                    <a:pt x="85039" y="1023042"/>
                    <a:pt x="134832" y="1020024"/>
                    <a:pt x="136341" y="1004935"/>
                  </a:cubicBezTo>
                  <a:cubicBezTo>
                    <a:pt x="137850" y="989846"/>
                    <a:pt x="94092" y="959667"/>
                    <a:pt x="91074" y="941560"/>
                  </a:cubicBezTo>
                  <a:cubicBezTo>
                    <a:pt x="88056" y="923453"/>
                    <a:pt x="115216" y="911382"/>
                    <a:pt x="118234" y="896293"/>
                  </a:cubicBezTo>
                  <a:cubicBezTo>
                    <a:pt x="121252" y="881204"/>
                    <a:pt x="106163" y="866115"/>
                    <a:pt x="109181" y="851026"/>
                  </a:cubicBezTo>
                  <a:cubicBezTo>
                    <a:pt x="112199" y="835937"/>
                    <a:pt x="128797" y="820847"/>
                    <a:pt x="136341" y="805758"/>
                  </a:cubicBezTo>
                  <a:cubicBezTo>
                    <a:pt x="143885" y="790669"/>
                    <a:pt x="149921" y="777089"/>
                    <a:pt x="154448" y="760491"/>
                  </a:cubicBezTo>
                  <a:cubicBezTo>
                    <a:pt x="158975" y="743893"/>
                    <a:pt x="165011" y="721259"/>
                    <a:pt x="163502" y="706170"/>
                  </a:cubicBezTo>
                  <a:cubicBezTo>
                    <a:pt x="161993" y="691081"/>
                    <a:pt x="139359" y="679009"/>
                    <a:pt x="145395" y="669956"/>
                  </a:cubicBezTo>
                  <a:cubicBezTo>
                    <a:pt x="151431" y="660903"/>
                    <a:pt x="189154" y="663920"/>
                    <a:pt x="199716" y="651849"/>
                  </a:cubicBezTo>
                  <a:cubicBezTo>
                    <a:pt x="210278" y="639778"/>
                    <a:pt x="199716" y="617145"/>
                    <a:pt x="208769" y="597529"/>
                  </a:cubicBezTo>
                  <a:cubicBezTo>
                    <a:pt x="217822" y="577913"/>
                    <a:pt x="246492" y="558297"/>
                    <a:pt x="254036" y="534154"/>
                  </a:cubicBezTo>
                  <a:cubicBezTo>
                    <a:pt x="261580" y="510011"/>
                    <a:pt x="246491" y="469271"/>
                    <a:pt x="254036" y="452673"/>
                  </a:cubicBezTo>
                  <a:cubicBezTo>
                    <a:pt x="261581" y="436075"/>
                    <a:pt x="287233" y="442110"/>
                    <a:pt x="299304" y="434566"/>
                  </a:cubicBezTo>
                  <a:cubicBezTo>
                    <a:pt x="311375" y="427022"/>
                    <a:pt x="312884" y="411933"/>
                    <a:pt x="326464" y="407406"/>
                  </a:cubicBezTo>
                  <a:cubicBezTo>
                    <a:pt x="340044" y="402879"/>
                    <a:pt x="364187" y="411933"/>
                    <a:pt x="380785" y="407406"/>
                  </a:cubicBezTo>
                  <a:cubicBezTo>
                    <a:pt x="397383" y="402879"/>
                    <a:pt x="418507" y="390807"/>
                    <a:pt x="426052" y="380245"/>
                  </a:cubicBezTo>
                  <a:cubicBezTo>
                    <a:pt x="433597" y="369683"/>
                    <a:pt x="429070" y="357612"/>
                    <a:pt x="426052" y="344032"/>
                  </a:cubicBezTo>
                  <a:cubicBezTo>
                    <a:pt x="423034" y="330452"/>
                    <a:pt x="404927" y="312344"/>
                    <a:pt x="407945" y="298764"/>
                  </a:cubicBezTo>
                  <a:cubicBezTo>
                    <a:pt x="410963" y="285184"/>
                    <a:pt x="439632" y="276130"/>
                    <a:pt x="444159" y="262550"/>
                  </a:cubicBezTo>
                  <a:cubicBezTo>
                    <a:pt x="448686" y="248970"/>
                    <a:pt x="430579" y="236899"/>
                    <a:pt x="435106" y="217283"/>
                  </a:cubicBezTo>
                  <a:cubicBezTo>
                    <a:pt x="439633" y="197667"/>
                    <a:pt x="465284" y="165980"/>
                    <a:pt x="471320" y="144855"/>
                  </a:cubicBezTo>
                  <a:cubicBezTo>
                    <a:pt x="477356" y="123730"/>
                    <a:pt x="472829" y="108642"/>
                    <a:pt x="471320" y="90535"/>
                  </a:cubicBezTo>
                  <a:cubicBezTo>
                    <a:pt x="469811" y="72428"/>
                    <a:pt x="460757" y="51303"/>
                    <a:pt x="462266" y="36214"/>
                  </a:cubicBezTo>
                  <a:cubicBezTo>
                    <a:pt x="463775" y="21125"/>
                    <a:pt x="481882" y="0"/>
                    <a:pt x="498480" y="0"/>
                  </a:cubicBezTo>
                  <a:close/>
                </a:path>
              </a:pathLst>
            </a:custGeom>
            <a:blipFill>
              <a:blip r:embed="rId8">
                <a:duotone>
                  <a:schemeClr val="bg2">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 name="Έλλειψη 2"/>
            <p:cNvSpPr/>
            <p:nvPr/>
          </p:nvSpPr>
          <p:spPr>
            <a:xfrm>
              <a:off x="3367562" y="2190039"/>
              <a:ext cx="2016357" cy="20368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9" name="Ελεύθερη σχεδίαση 8"/>
            <p:cNvSpPr/>
            <p:nvPr/>
          </p:nvSpPr>
          <p:spPr>
            <a:xfrm>
              <a:off x="3188154" y="3047323"/>
              <a:ext cx="257205" cy="263535"/>
            </a:xfrm>
            <a:custGeom>
              <a:avLst/>
              <a:gdLst>
                <a:gd name="connsiteX0" fmla="*/ 44389 w 257453"/>
                <a:gd name="connsiteY0" fmla="*/ 551883 h 551883"/>
                <a:gd name="connsiteX1" fmla="*/ 88777 w 257453"/>
                <a:gd name="connsiteY1" fmla="*/ 516372 h 551883"/>
                <a:gd name="connsiteX2" fmla="*/ 133166 w 257453"/>
                <a:gd name="connsiteY2" fmla="*/ 480862 h 551883"/>
                <a:gd name="connsiteX3" fmla="*/ 159799 w 257453"/>
                <a:gd name="connsiteY3" fmla="*/ 471984 h 551883"/>
                <a:gd name="connsiteX4" fmla="*/ 204187 w 257453"/>
                <a:gd name="connsiteY4" fmla="*/ 436473 h 551883"/>
                <a:gd name="connsiteX5" fmla="*/ 213065 w 257453"/>
                <a:gd name="connsiteY5" fmla="*/ 285553 h 551883"/>
                <a:gd name="connsiteX6" fmla="*/ 230820 w 257453"/>
                <a:gd name="connsiteY6" fmla="*/ 232287 h 551883"/>
                <a:gd name="connsiteX7" fmla="*/ 257453 w 257453"/>
                <a:gd name="connsiteY7" fmla="*/ 179021 h 551883"/>
                <a:gd name="connsiteX8" fmla="*/ 239698 w 257453"/>
                <a:gd name="connsiteY8" fmla="*/ 107999 h 551883"/>
                <a:gd name="connsiteX9" fmla="*/ 221942 w 257453"/>
                <a:gd name="connsiteY9" fmla="*/ 90244 h 551883"/>
                <a:gd name="connsiteX10" fmla="*/ 204187 w 257453"/>
                <a:gd name="connsiteY10" fmla="*/ 63611 h 551883"/>
                <a:gd name="connsiteX11" fmla="*/ 213065 w 257453"/>
                <a:gd name="connsiteY11" fmla="*/ 28100 h 551883"/>
                <a:gd name="connsiteX12" fmla="*/ 230820 w 257453"/>
                <a:gd name="connsiteY12" fmla="*/ 1467 h 551883"/>
                <a:gd name="connsiteX13" fmla="*/ 159799 w 257453"/>
                <a:gd name="connsiteY13" fmla="*/ 19223 h 551883"/>
                <a:gd name="connsiteX14" fmla="*/ 79900 w 257453"/>
                <a:gd name="connsiteY14" fmla="*/ 28100 h 551883"/>
                <a:gd name="connsiteX15" fmla="*/ 71022 w 257453"/>
                <a:gd name="connsiteY15" fmla="*/ 54733 h 551883"/>
                <a:gd name="connsiteX16" fmla="*/ 106533 w 257453"/>
                <a:gd name="connsiteY16" fmla="*/ 107999 h 551883"/>
                <a:gd name="connsiteX17" fmla="*/ 133166 w 257453"/>
                <a:gd name="connsiteY17" fmla="*/ 116877 h 551883"/>
                <a:gd name="connsiteX18" fmla="*/ 159799 w 257453"/>
                <a:gd name="connsiteY18" fmla="*/ 143510 h 551883"/>
                <a:gd name="connsiteX19" fmla="*/ 186432 w 257453"/>
                <a:gd name="connsiteY19" fmla="*/ 161265 h 551883"/>
                <a:gd name="connsiteX20" fmla="*/ 195309 w 257453"/>
                <a:gd name="connsiteY20" fmla="*/ 187898 h 551883"/>
                <a:gd name="connsiteX21" fmla="*/ 186432 w 257453"/>
                <a:gd name="connsiteY21" fmla="*/ 223409 h 551883"/>
                <a:gd name="connsiteX22" fmla="*/ 150921 w 257453"/>
                <a:gd name="connsiteY22" fmla="*/ 258920 h 551883"/>
                <a:gd name="connsiteX23" fmla="*/ 71022 w 257453"/>
                <a:gd name="connsiteY23" fmla="*/ 214531 h 551883"/>
                <a:gd name="connsiteX24" fmla="*/ 53266 w 257453"/>
                <a:gd name="connsiteY24" fmla="*/ 196776 h 551883"/>
                <a:gd name="connsiteX25" fmla="*/ 26633 w 257453"/>
                <a:gd name="connsiteY25" fmla="*/ 152388 h 551883"/>
                <a:gd name="connsiteX26" fmla="*/ 0 w 257453"/>
                <a:gd name="connsiteY26" fmla="*/ 161265 h 551883"/>
                <a:gd name="connsiteX27" fmla="*/ 8878 w 257453"/>
                <a:gd name="connsiteY27" fmla="*/ 232287 h 551883"/>
                <a:gd name="connsiteX28" fmla="*/ 17756 w 257453"/>
                <a:gd name="connsiteY28" fmla="*/ 258920 h 551883"/>
                <a:gd name="connsiteX29" fmla="*/ 44389 w 257453"/>
                <a:gd name="connsiteY29" fmla="*/ 276675 h 551883"/>
                <a:gd name="connsiteX30" fmla="*/ 71022 w 257453"/>
                <a:gd name="connsiteY30" fmla="*/ 356574 h 551883"/>
                <a:gd name="connsiteX31" fmla="*/ 79900 w 257453"/>
                <a:gd name="connsiteY31" fmla="*/ 383207 h 551883"/>
                <a:gd name="connsiteX32" fmla="*/ 97655 w 257453"/>
                <a:gd name="connsiteY32" fmla="*/ 392085 h 5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453" h="551883">
                  <a:moveTo>
                    <a:pt x="44389" y="551883"/>
                  </a:moveTo>
                  <a:cubicBezTo>
                    <a:pt x="59185" y="540046"/>
                    <a:pt x="74390" y="528703"/>
                    <a:pt x="88777" y="516372"/>
                  </a:cubicBezTo>
                  <a:cubicBezTo>
                    <a:pt x="111896" y="496556"/>
                    <a:pt x="102350" y="496270"/>
                    <a:pt x="133166" y="480862"/>
                  </a:cubicBezTo>
                  <a:cubicBezTo>
                    <a:pt x="141536" y="476677"/>
                    <a:pt x="151429" y="476169"/>
                    <a:pt x="159799" y="471984"/>
                  </a:cubicBezTo>
                  <a:cubicBezTo>
                    <a:pt x="182199" y="460784"/>
                    <a:pt x="187671" y="452989"/>
                    <a:pt x="204187" y="436473"/>
                  </a:cubicBezTo>
                  <a:cubicBezTo>
                    <a:pt x="207146" y="386166"/>
                    <a:pt x="206547" y="335523"/>
                    <a:pt x="213065" y="285553"/>
                  </a:cubicBezTo>
                  <a:cubicBezTo>
                    <a:pt x="215486" y="266994"/>
                    <a:pt x="224902" y="250042"/>
                    <a:pt x="230820" y="232287"/>
                  </a:cubicBezTo>
                  <a:cubicBezTo>
                    <a:pt x="243071" y="195533"/>
                    <a:pt x="234508" y="213439"/>
                    <a:pt x="257453" y="179021"/>
                  </a:cubicBezTo>
                  <a:cubicBezTo>
                    <a:pt x="255545" y="169480"/>
                    <a:pt x="247886" y="121645"/>
                    <a:pt x="239698" y="107999"/>
                  </a:cubicBezTo>
                  <a:cubicBezTo>
                    <a:pt x="235392" y="100822"/>
                    <a:pt x="227171" y="96780"/>
                    <a:pt x="221942" y="90244"/>
                  </a:cubicBezTo>
                  <a:cubicBezTo>
                    <a:pt x="215277" y="81913"/>
                    <a:pt x="210105" y="72489"/>
                    <a:pt x="204187" y="63611"/>
                  </a:cubicBezTo>
                  <a:cubicBezTo>
                    <a:pt x="207146" y="51774"/>
                    <a:pt x="208259" y="39315"/>
                    <a:pt x="213065" y="28100"/>
                  </a:cubicBezTo>
                  <a:cubicBezTo>
                    <a:pt x="217268" y="18293"/>
                    <a:pt x="239698" y="7385"/>
                    <a:pt x="230820" y="1467"/>
                  </a:cubicBezTo>
                  <a:cubicBezTo>
                    <a:pt x="219757" y="-5908"/>
                    <a:pt x="174388" y="16791"/>
                    <a:pt x="159799" y="19223"/>
                  </a:cubicBezTo>
                  <a:cubicBezTo>
                    <a:pt x="133367" y="23628"/>
                    <a:pt x="106533" y="25141"/>
                    <a:pt x="79900" y="28100"/>
                  </a:cubicBezTo>
                  <a:cubicBezTo>
                    <a:pt x="76941" y="36978"/>
                    <a:pt x="69699" y="45469"/>
                    <a:pt x="71022" y="54733"/>
                  </a:cubicBezTo>
                  <a:cubicBezTo>
                    <a:pt x="73046" y="68900"/>
                    <a:pt x="91736" y="99121"/>
                    <a:pt x="106533" y="107999"/>
                  </a:cubicBezTo>
                  <a:cubicBezTo>
                    <a:pt x="114557" y="112814"/>
                    <a:pt x="124288" y="113918"/>
                    <a:pt x="133166" y="116877"/>
                  </a:cubicBezTo>
                  <a:cubicBezTo>
                    <a:pt x="142044" y="125755"/>
                    <a:pt x="150154" y="135473"/>
                    <a:pt x="159799" y="143510"/>
                  </a:cubicBezTo>
                  <a:cubicBezTo>
                    <a:pt x="167996" y="150340"/>
                    <a:pt x="179767" y="152933"/>
                    <a:pt x="186432" y="161265"/>
                  </a:cubicBezTo>
                  <a:cubicBezTo>
                    <a:pt x="192278" y="168572"/>
                    <a:pt x="192350" y="179020"/>
                    <a:pt x="195309" y="187898"/>
                  </a:cubicBezTo>
                  <a:cubicBezTo>
                    <a:pt x="192350" y="199735"/>
                    <a:pt x="192899" y="213062"/>
                    <a:pt x="186432" y="223409"/>
                  </a:cubicBezTo>
                  <a:cubicBezTo>
                    <a:pt x="177560" y="237605"/>
                    <a:pt x="150921" y="258920"/>
                    <a:pt x="150921" y="258920"/>
                  </a:cubicBezTo>
                  <a:cubicBezTo>
                    <a:pt x="90117" y="246759"/>
                    <a:pt x="117204" y="260712"/>
                    <a:pt x="71022" y="214531"/>
                  </a:cubicBezTo>
                  <a:lnTo>
                    <a:pt x="53266" y="196776"/>
                  </a:lnTo>
                  <a:cubicBezTo>
                    <a:pt x="49527" y="185557"/>
                    <a:pt x="44043" y="155870"/>
                    <a:pt x="26633" y="152388"/>
                  </a:cubicBezTo>
                  <a:cubicBezTo>
                    <a:pt x="17457" y="150553"/>
                    <a:pt x="8878" y="158306"/>
                    <a:pt x="0" y="161265"/>
                  </a:cubicBezTo>
                  <a:cubicBezTo>
                    <a:pt x="2959" y="184939"/>
                    <a:pt x="4610" y="208814"/>
                    <a:pt x="8878" y="232287"/>
                  </a:cubicBezTo>
                  <a:cubicBezTo>
                    <a:pt x="10552" y="241494"/>
                    <a:pt x="11910" y="251613"/>
                    <a:pt x="17756" y="258920"/>
                  </a:cubicBezTo>
                  <a:cubicBezTo>
                    <a:pt x="24421" y="267251"/>
                    <a:pt x="35511" y="270757"/>
                    <a:pt x="44389" y="276675"/>
                  </a:cubicBezTo>
                  <a:lnTo>
                    <a:pt x="71022" y="356574"/>
                  </a:lnTo>
                  <a:cubicBezTo>
                    <a:pt x="73981" y="365452"/>
                    <a:pt x="71530" y="379022"/>
                    <a:pt x="79900" y="383207"/>
                  </a:cubicBezTo>
                  <a:lnTo>
                    <a:pt x="97655" y="392085"/>
                  </a:lnTo>
                </a:path>
              </a:pathLst>
            </a:custGeom>
            <a:noFill/>
            <a:ln>
              <a:solidFill>
                <a:srgbClr val="63E5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2" name="Ελεύθερη σχεδίαση 31"/>
            <p:cNvSpPr/>
            <p:nvPr/>
          </p:nvSpPr>
          <p:spPr>
            <a:xfrm>
              <a:off x="3100831" y="4333247"/>
              <a:ext cx="2446619" cy="1757430"/>
            </a:xfrm>
            <a:custGeom>
              <a:avLst/>
              <a:gdLst>
                <a:gd name="connsiteX0" fmla="*/ 280698 w 2447599"/>
                <a:gd name="connsiteY0" fmla="*/ 2124 h 1758698"/>
                <a:gd name="connsiteX1" fmla="*/ 307858 w 2447599"/>
                <a:gd name="connsiteY1" fmla="*/ 128873 h 1758698"/>
                <a:gd name="connsiteX2" fmla="*/ 262591 w 2447599"/>
                <a:gd name="connsiteY2" fmla="*/ 201300 h 1758698"/>
                <a:gd name="connsiteX3" fmla="*/ 235430 w 2447599"/>
                <a:gd name="connsiteY3" fmla="*/ 328049 h 1758698"/>
                <a:gd name="connsiteX4" fmla="*/ 144896 w 2447599"/>
                <a:gd name="connsiteY4" fmla="*/ 463851 h 1758698"/>
                <a:gd name="connsiteX5" fmla="*/ 117735 w 2447599"/>
                <a:gd name="connsiteY5" fmla="*/ 663027 h 1758698"/>
                <a:gd name="connsiteX6" fmla="*/ 90575 w 2447599"/>
                <a:gd name="connsiteY6" fmla="*/ 844096 h 1758698"/>
                <a:gd name="connsiteX7" fmla="*/ 40 w 2447599"/>
                <a:gd name="connsiteY7" fmla="*/ 907471 h 1758698"/>
                <a:gd name="connsiteX8" fmla="*/ 81521 w 2447599"/>
                <a:gd name="connsiteY8" fmla="*/ 1133807 h 1758698"/>
                <a:gd name="connsiteX9" fmla="*/ 253537 w 2447599"/>
                <a:gd name="connsiteY9" fmla="*/ 1170021 h 1758698"/>
                <a:gd name="connsiteX10" fmla="*/ 208270 w 2447599"/>
                <a:gd name="connsiteY10" fmla="*/ 1251502 h 1758698"/>
                <a:gd name="connsiteX11" fmla="*/ 81521 w 2447599"/>
                <a:gd name="connsiteY11" fmla="*/ 1332983 h 1758698"/>
                <a:gd name="connsiteX12" fmla="*/ 108682 w 2447599"/>
                <a:gd name="connsiteY12" fmla="*/ 1722283 h 1758698"/>
                <a:gd name="connsiteX13" fmla="*/ 235430 w 2447599"/>
                <a:gd name="connsiteY13" fmla="*/ 1477839 h 1758698"/>
                <a:gd name="connsiteX14" fmla="*/ 307858 w 2447599"/>
                <a:gd name="connsiteY14" fmla="*/ 1758496 h 1758698"/>
                <a:gd name="connsiteX15" fmla="*/ 543248 w 2447599"/>
                <a:gd name="connsiteY15" fmla="*/ 1523106 h 1758698"/>
                <a:gd name="connsiteX16" fmla="*/ 832959 w 2447599"/>
                <a:gd name="connsiteY16" fmla="*/ 1532160 h 1758698"/>
                <a:gd name="connsiteX17" fmla="*/ 1032135 w 2447599"/>
                <a:gd name="connsiteY17" fmla="*/ 1504999 h 1758698"/>
                <a:gd name="connsiteX18" fmla="*/ 1176991 w 2447599"/>
                <a:gd name="connsiteY18" fmla="*/ 1631748 h 1758698"/>
                <a:gd name="connsiteX19" fmla="*/ 1439541 w 2447599"/>
                <a:gd name="connsiteY19" fmla="*/ 1577427 h 1758698"/>
                <a:gd name="connsiteX20" fmla="*/ 1647771 w 2447599"/>
                <a:gd name="connsiteY20" fmla="*/ 1722283 h 1758698"/>
                <a:gd name="connsiteX21" fmla="*/ 1955589 w 2447599"/>
                <a:gd name="connsiteY21" fmla="*/ 1713229 h 1758698"/>
                <a:gd name="connsiteX22" fmla="*/ 2172872 w 2447599"/>
                <a:gd name="connsiteY22" fmla="*/ 1677015 h 1758698"/>
                <a:gd name="connsiteX23" fmla="*/ 2362995 w 2447599"/>
                <a:gd name="connsiteY23" fmla="*/ 1423518 h 1758698"/>
                <a:gd name="connsiteX24" fmla="*/ 2444476 w 2447599"/>
                <a:gd name="connsiteY24" fmla="*/ 1197182 h 1758698"/>
                <a:gd name="connsiteX25" fmla="*/ 2263406 w 2447599"/>
                <a:gd name="connsiteY25" fmla="*/ 1025166 h 1758698"/>
                <a:gd name="connsiteX26" fmla="*/ 2118551 w 2447599"/>
                <a:gd name="connsiteY26" fmla="*/ 753562 h 1758698"/>
                <a:gd name="connsiteX27" fmla="*/ 1991802 w 2447599"/>
                <a:gd name="connsiteY27" fmla="*/ 509118 h 1758698"/>
                <a:gd name="connsiteX28" fmla="*/ 1774519 w 2447599"/>
                <a:gd name="connsiteY28" fmla="*/ 291835 h 1758698"/>
                <a:gd name="connsiteX29" fmla="*/ 1865054 w 2447599"/>
                <a:gd name="connsiteY29" fmla="*/ 92659 h 1758698"/>
                <a:gd name="connsiteX30" fmla="*/ 1602503 w 2447599"/>
                <a:gd name="connsiteY30" fmla="*/ 146980 h 1758698"/>
                <a:gd name="connsiteX31" fmla="*/ 1176991 w 2447599"/>
                <a:gd name="connsiteY31" fmla="*/ 264675 h 1758698"/>
                <a:gd name="connsiteX32" fmla="*/ 950654 w 2447599"/>
                <a:gd name="connsiteY32" fmla="*/ 183193 h 1758698"/>
                <a:gd name="connsiteX33" fmla="*/ 697157 w 2447599"/>
                <a:gd name="connsiteY33" fmla="*/ 156033 h 1758698"/>
                <a:gd name="connsiteX34" fmla="*/ 434606 w 2447599"/>
                <a:gd name="connsiteY34" fmla="*/ 56445 h 1758698"/>
                <a:gd name="connsiteX35" fmla="*/ 280698 w 2447599"/>
                <a:gd name="connsiteY35" fmla="*/ 2124 h 175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47599" h="1758698">
                  <a:moveTo>
                    <a:pt x="280698" y="2124"/>
                  </a:moveTo>
                  <a:cubicBezTo>
                    <a:pt x="259573" y="14195"/>
                    <a:pt x="310876" y="95677"/>
                    <a:pt x="307858" y="128873"/>
                  </a:cubicBezTo>
                  <a:cubicBezTo>
                    <a:pt x="304840" y="162069"/>
                    <a:pt x="274662" y="168104"/>
                    <a:pt x="262591" y="201300"/>
                  </a:cubicBezTo>
                  <a:cubicBezTo>
                    <a:pt x="250520" y="234496"/>
                    <a:pt x="255046" y="284291"/>
                    <a:pt x="235430" y="328049"/>
                  </a:cubicBezTo>
                  <a:cubicBezTo>
                    <a:pt x="215814" y="371808"/>
                    <a:pt x="164512" y="408021"/>
                    <a:pt x="144896" y="463851"/>
                  </a:cubicBezTo>
                  <a:cubicBezTo>
                    <a:pt x="125280" y="519681"/>
                    <a:pt x="126788" y="599653"/>
                    <a:pt x="117735" y="663027"/>
                  </a:cubicBezTo>
                  <a:cubicBezTo>
                    <a:pt x="108682" y="726401"/>
                    <a:pt x="110191" y="803355"/>
                    <a:pt x="90575" y="844096"/>
                  </a:cubicBezTo>
                  <a:cubicBezTo>
                    <a:pt x="70959" y="884837"/>
                    <a:pt x="1549" y="859186"/>
                    <a:pt x="40" y="907471"/>
                  </a:cubicBezTo>
                  <a:cubicBezTo>
                    <a:pt x="-1469" y="955756"/>
                    <a:pt x="39272" y="1090049"/>
                    <a:pt x="81521" y="1133807"/>
                  </a:cubicBezTo>
                  <a:cubicBezTo>
                    <a:pt x="123770" y="1177565"/>
                    <a:pt x="232412" y="1150405"/>
                    <a:pt x="253537" y="1170021"/>
                  </a:cubicBezTo>
                  <a:cubicBezTo>
                    <a:pt x="274662" y="1189637"/>
                    <a:pt x="236939" y="1224342"/>
                    <a:pt x="208270" y="1251502"/>
                  </a:cubicBezTo>
                  <a:cubicBezTo>
                    <a:pt x="179601" y="1278662"/>
                    <a:pt x="98119" y="1254520"/>
                    <a:pt x="81521" y="1332983"/>
                  </a:cubicBezTo>
                  <a:cubicBezTo>
                    <a:pt x="64923" y="1411446"/>
                    <a:pt x="83030" y="1698140"/>
                    <a:pt x="108682" y="1722283"/>
                  </a:cubicBezTo>
                  <a:cubicBezTo>
                    <a:pt x="134333" y="1746426"/>
                    <a:pt x="202234" y="1471804"/>
                    <a:pt x="235430" y="1477839"/>
                  </a:cubicBezTo>
                  <a:cubicBezTo>
                    <a:pt x="268626" y="1483875"/>
                    <a:pt x="256555" y="1750951"/>
                    <a:pt x="307858" y="1758496"/>
                  </a:cubicBezTo>
                  <a:cubicBezTo>
                    <a:pt x="359161" y="1766041"/>
                    <a:pt x="455731" y="1560829"/>
                    <a:pt x="543248" y="1523106"/>
                  </a:cubicBezTo>
                  <a:cubicBezTo>
                    <a:pt x="630765" y="1485383"/>
                    <a:pt x="751478" y="1535178"/>
                    <a:pt x="832959" y="1532160"/>
                  </a:cubicBezTo>
                  <a:cubicBezTo>
                    <a:pt x="914440" y="1529142"/>
                    <a:pt x="974796" y="1488401"/>
                    <a:pt x="1032135" y="1504999"/>
                  </a:cubicBezTo>
                  <a:cubicBezTo>
                    <a:pt x="1089474" y="1521597"/>
                    <a:pt x="1109090" y="1619677"/>
                    <a:pt x="1176991" y="1631748"/>
                  </a:cubicBezTo>
                  <a:cubicBezTo>
                    <a:pt x="1244892" y="1643819"/>
                    <a:pt x="1361078" y="1562338"/>
                    <a:pt x="1439541" y="1577427"/>
                  </a:cubicBezTo>
                  <a:cubicBezTo>
                    <a:pt x="1518004" y="1592516"/>
                    <a:pt x="1561763" y="1699649"/>
                    <a:pt x="1647771" y="1722283"/>
                  </a:cubicBezTo>
                  <a:cubicBezTo>
                    <a:pt x="1733779" y="1744917"/>
                    <a:pt x="1868072" y="1720774"/>
                    <a:pt x="1955589" y="1713229"/>
                  </a:cubicBezTo>
                  <a:cubicBezTo>
                    <a:pt x="2043106" y="1705684"/>
                    <a:pt x="2104971" y="1725300"/>
                    <a:pt x="2172872" y="1677015"/>
                  </a:cubicBezTo>
                  <a:cubicBezTo>
                    <a:pt x="2240773" y="1628730"/>
                    <a:pt x="2317728" y="1503490"/>
                    <a:pt x="2362995" y="1423518"/>
                  </a:cubicBezTo>
                  <a:cubicBezTo>
                    <a:pt x="2408262" y="1343546"/>
                    <a:pt x="2461074" y="1263574"/>
                    <a:pt x="2444476" y="1197182"/>
                  </a:cubicBezTo>
                  <a:cubicBezTo>
                    <a:pt x="2427878" y="1130790"/>
                    <a:pt x="2317727" y="1099103"/>
                    <a:pt x="2263406" y="1025166"/>
                  </a:cubicBezTo>
                  <a:cubicBezTo>
                    <a:pt x="2209085" y="951229"/>
                    <a:pt x="2163818" y="839570"/>
                    <a:pt x="2118551" y="753562"/>
                  </a:cubicBezTo>
                  <a:cubicBezTo>
                    <a:pt x="2073284" y="667554"/>
                    <a:pt x="2049141" y="586072"/>
                    <a:pt x="1991802" y="509118"/>
                  </a:cubicBezTo>
                  <a:cubicBezTo>
                    <a:pt x="1934463" y="432164"/>
                    <a:pt x="1795644" y="361245"/>
                    <a:pt x="1774519" y="291835"/>
                  </a:cubicBezTo>
                  <a:cubicBezTo>
                    <a:pt x="1753394" y="222425"/>
                    <a:pt x="1893723" y="116801"/>
                    <a:pt x="1865054" y="92659"/>
                  </a:cubicBezTo>
                  <a:cubicBezTo>
                    <a:pt x="1836385" y="68517"/>
                    <a:pt x="1717180" y="118311"/>
                    <a:pt x="1602503" y="146980"/>
                  </a:cubicBezTo>
                  <a:cubicBezTo>
                    <a:pt x="1487826" y="175649"/>
                    <a:pt x="1285633" y="258639"/>
                    <a:pt x="1176991" y="264675"/>
                  </a:cubicBezTo>
                  <a:cubicBezTo>
                    <a:pt x="1068349" y="270711"/>
                    <a:pt x="1030626" y="201300"/>
                    <a:pt x="950654" y="183193"/>
                  </a:cubicBezTo>
                  <a:cubicBezTo>
                    <a:pt x="870682" y="165086"/>
                    <a:pt x="783165" y="177158"/>
                    <a:pt x="697157" y="156033"/>
                  </a:cubicBezTo>
                  <a:cubicBezTo>
                    <a:pt x="611149" y="134908"/>
                    <a:pt x="500998" y="80588"/>
                    <a:pt x="434606" y="56445"/>
                  </a:cubicBezTo>
                  <a:cubicBezTo>
                    <a:pt x="368214" y="32303"/>
                    <a:pt x="301823" y="-9947"/>
                    <a:pt x="280698" y="2124"/>
                  </a:cubicBezTo>
                  <a:close/>
                </a:path>
              </a:pathLst>
            </a:custGeom>
            <a:blipFill>
              <a:blip r:embed="rId9">
                <a:extLst/>
              </a:blip>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9" name="Ελεύθερη σχεδίαση 28"/>
            <p:cNvSpPr/>
            <p:nvPr/>
          </p:nvSpPr>
          <p:spPr>
            <a:xfrm>
              <a:off x="2849977" y="4209417"/>
              <a:ext cx="2834014" cy="2165434"/>
            </a:xfrm>
            <a:custGeom>
              <a:avLst/>
              <a:gdLst>
                <a:gd name="connsiteX0" fmla="*/ 498480 w 2834274"/>
                <a:gd name="connsiteY0" fmla="*/ 0 h 2164404"/>
                <a:gd name="connsiteX1" fmla="*/ 561854 w 2834274"/>
                <a:gd name="connsiteY1" fmla="*/ 36214 h 2164404"/>
                <a:gd name="connsiteX2" fmla="*/ 589015 w 2834274"/>
                <a:gd name="connsiteY2" fmla="*/ 18107 h 2164404"/>
                <a:gd name="connsiteX3" fmla="*/ 607122 w 2834274"/>
                <a:gd name="connsiteY3" fmla="*/ 54321 h 2164404"/>
                <a:gd name="connsiteX4" fmla="*/ 652389 w 2834274"/>
                <a:gd name="connsiteY4" fmla="*/ 54321 h 2164404"/>
                <a:gd name="connsiteX5" fmla="*/ 670496 w 2834274"/>
                <a:gd name="connsiteY5" fmla="*/ 90535 h 2164404"/>
                <a:gd name="connsiteX6" fmla="*/ 724817 w 2834274"/>
                <a:gd name="connsiteY6" fmla="*/ 81481 h 2164404"/>
                <a:gd name="connsiteX7" fmla="*/ 742924 w 2834274"/>
                <a:gd name="connsiteY7" fmla="*/ 117695 h 2164404"/>
                <a:gd name="connsiteX8" fmla="*/ 779137 w 2834274"/>
                <a:gd name="connsiteY8" fmla="*/ 117695 h 2164404"/>
                <a:gd name="connsiteX9" fmla="*/ 806298 w 2834274"/>
                <a:gd name="connsiteY9" fmla="*/ 144855 h 2164404"/>
                <a:gd name="connsiteX10" fmla="*/ 851565 w 2834274"/>
                <a:gd name="connsiteY10" fmla="*/ 144855 h 2164404"/>
                <a:gd name="connsiteX11" fmla="*/ 878726 w 2834274"/>
                <a:gd name="connsiteY11" fmla="*/ 172016 h 2164404"/>
                <a:gd name="connsiteX12" fmla="*/ 923993 w 2834274"/>
                <a:gd name="connsiteY12" fmla="*/ 172016 h 2164404"/>
                <a:gd name="connsiteX13" fmla="*/ 960207 w 2834274"/>
                <a:gd name="connsiteY13" fmla="*/ 199176 h 2164404"/>
                <a:gd name="connsiteX14" fmla="*/ 1023581 w 2834274"/>
                <a:gd name="connsiteY14" fmla="*/ 199176 h 2164404"/>
                <a:gd name="connsiteX15" fmla="*/ 1050741 w 2834274"/>
                <a:gd name="connsiteY15" fmla="*/ 226337 h 2164404"/>
                <a:gd name="connsiteX16" fmla="*/ 1105062 w 2834274"/>
                <a:gd name="connsiteY16" fmla="*/ 226337 h 2164404"/>
                <a:gd name="connsiteX17" fmla="*/ 1123169 w 2834274"/>
                <a:gd name="connsiteY17" fmla="*/ 253497 h 2164404"/>
                <a:gd name="connsiteX18" fmla="*/ 1204650 w 2834274"/>
                <a:gd name="connsiteY18" fmla="*/ 253497 h 2164404"/>
                <a:gd name="connsiteX19" fmla="*/ 1231811 w 2834274"/>
                <a:gd name="connsiteY19" fmla="*/ 280657 h 2164404"/>
                <a:gd name="connsiteX20" fmla="*/ 1295185 w 2834274"/>
                <a:gd name="connsiteY20" fmla="*/ 271604 h 2164404"/>
                <a:gd name="connsiteX21" fmla="*/ 1295185 w 2834274"/>
                <a:gd name="connsiteY21" fmla="*/ 280657 h 2164404"/>
                <a:gd name="connsiteX22" fmla="*/ 1385720 w 2834274"/>
                <a:gd name="connsiteY22" fmla="*/ 280657 h 2164404"/>
                <a:gd name="connsiteX23" fmla="*/ 1421933 w 2834274"/>
                <a:gd name="connsiteY23" fmla="*/ 262550 h 2164404"/>
                <a:gd name="connsiteX24" fmla="*/ 1476254 w 2834274"/>
                <a:gd name="connsiteY24" fmla="*/ 289711 h 2164404"/>
                <a:gd name="connsiteX25" fmla="*/ 1548682 w 2834274"/>
                <a:gd name="connsiteY25" fmla="*/ 262550 h 2164404"/>
                <a:gd name="connsiteX26" fmla="*/ 1612056 w 2834274"/>
                <a:gd name="connsiteY26" fmla="*/ 289711 h 2164404"/>
                <a:gd name="connsiteX27" fmla="*/ 1702591 w 2834274"/>
                <a:gd name="connsiteY27" fmla="*/ 262550 h 2164404"/>
                <a:gd name="connsiteX28" fmla="*/ 1756912 w 2834274"/>
                <a:gd name="connsiteY28" fmla="*/ 253497 h 2164404"/>
                <a:gd name="connsiteX29" fmla="*/ 1829339 w 2834274"/>
                <a:gd name="connsiteY29" fmla="*/ 199176 h 2164404"/>
                <a:gd name="connsiteX30" fmla="*/ 1883660 w 2834274"/>
                <a:gd name="connsiteY30" fmla="*/ 199176 h 2164404"/>
                <a:gd name="connsiteX31" fmla="*/ 1956088 w 2834274"/>
                <a:gd name="connsiteY31" fmla="*/ 153909 h 2164404"/>
                <a:gd name="connsiteX32" fmla="*/ 2010409 w 2834274"/>
                <a:gd name="connsiteY32" fmla="*/ 153909 h 2164404"/>
                <a:gd name="connsiteX33" fmla="*/ 2064729 w 2834274"/>
                <a:gd name="connsiteY33" fmla="*/ 126748 h 2164404"/>
                <a:gd name="connsiteX34" fmla="*/ 2082836 w 2834274"/>
                <a:gd name="connsiteY34" fmla="*/ 81481 h 2164404"/>
                <a:gd name="connsiteX35" fmla="*/ 2137157 w 2834274"/>
                <a:gd name="connsiteY35" fmla="*/ 90535 h 2164404"/>
                <a:gd name="connsiteX36" fmla="*/ 2218638 w 2834274"/>
                <a:gd name="connsiteY36" fmla="*/ 90535 h 2164404"/>
                <a:gd name="connsiteX37" fmla="*/ 2191478 w 2834274"/>
                <a:gd name="connsiteY37" fmla="*/ 135802 h 2164404"/>
                <a:gd name="connsiteX38" fmla="*/ 2200531 w 2834274"/>
                <a:gd name="connsiteY38" fmla="*/ 244444 h 2164404"/>
                <a:gd name="connsiteX39" fmla="*/ 2191478 w 2834274"/>
                <a:gd name="connsiteY39" fmla="*/ 289711 h 2164404"/>
                <a:gd name="connsiteX40" fmla="*/ 2218638 w 2834274"/>
                <a:gd name="connsiteY40" fmla="*/ 353085 h 2164404"/>
                <a:gd name="connsiteX41" fmla="*/ 2227692 w 2834274"/>
                <a:gd name="connsiteY41" fmla="*/ 407406 h 2164404"/>
                <a:gd name="connsiteX42" fmla="*/ 2282013 w 2834274"/>
                <a:gd name="connsiteY42" fmla="*/ 452673 h 2164404"/>
                <a:gd name="connsiteX43" fmla="*/ 2318227 w 2834274"/>
                <a:gd name="connsiteY43" fmla="*/ 534154 h 2164404"/>
                <a:gd name="connsiteX44" fmla="*/ 2363494 w 2834274"/>
                <a:gd name="connsiteY44" fmla="*/ 570368 h 2164404"/>
                <a:gd name="connsiteX45" fmla="*/ 2426868 w 2834274"/>
                <a:gd name="connsiteY45" fmla="*/ 642796 h 2164404"/>
                <a:gd name="connsiteX46" fmla="*/ 2481189 w 2834274"/>
                <a:gd name="connsiteY46" fmla="*/ 706170 h 2164404"/>
                <a:gd name="connsiteX47" fmla="*/ 2472135 w 2834274"/>
                <a:gd name="connsiteY47" fmla="*/ 760491 h 2164404"/>
                <a:gd name="connsiteX48" fmla="*/ 2517403 w 2834274"/>
                <a:gd name="connsiteY48" fmla="*/ 814812 h 2164404"/>
                <a:gd name="connsiteX49" fmla="*/ 2544563 w 2834274"/>
                <a:gd name="connsiteY49" fmla="*/ 896293 h 2164404"/>
                <a:gd name="connsiteX50" fmla="*/ 2589830 w 2834274"/>
                <a:gd name="connsiteY50" fmla="*/ 950614 h 2164404"/>
                <a:gd name="connsiteX51" fmla="*/ 2616991 w 2834274"/>
                <a:gd name="connsiteY51" fmla="*/ 1023042 h 2164404"/>
                <a:gd name="connsiteX52" fmla="*/ 2680365 w 2834274"/>
                <a:gd name="connsiteY52" fmla="*/ 1077362 h 2164404"/>
                <a:gd name="connsiteX53" fmla="*/ 2734686 w 2834274"/>
                <a:gd name="connsiteY53" fmla="*/ 1158844 h 2164404"/>
                <a:gd name="connsiteX54" fmla="*/ 2789007 w 2834274"/>
                <a:gd name="connsiteY54" fmla="*/ 1186004 h 2164404"/>
                <a:gd name="connsiteX55" fmla="*/ 2807114 w 2834274"/>
                <a:gd name="connsiteY55" fmla="*/ 1249378 h 2164404"/>
                <a:gd name="connsiteX56" fmla="*/ 2834274 w 2834274"/>
                <a:gd name="connsiteY56" fmla="*/ 1330859 h 2164404"/>
                <a:gd name="connsiteX57" fmla="*/ 2807114 w 2834274"/>
                <a:gd name="connsiteY57" fmla="*/ 1421394 h 2164404"/>
                <a:gd name="connsiteX58" fmla="*/ 2743739 w 2834274"/>
                <a:gd name="connsiteY58" fmla="*/ 1511929 h 2164404"/>
                <a:gd name="connsiteX59" fmla="*/ 2716579 w 2834274"/>
                <a:gd name="connsiteY59" fmla="*/ 1620570 h 2164404"/>
                <a:gd name="connsiteX60" fmla="*/ 2680365 w 2834274"/>
                <a:gd name="connsiteY60" fmla="*/ 1692998 h 2164404"/>
                <a:gd name="connsiteX61" fmla="*/ 2598884 w 2834274"/>
                <a:gd name="connsiteY61" fmla="*/ 1783533 h 2164404"/>
                <a:gd name="connsiteX62" fmla="*/ 2580777 w 2834274"/>
                <a:gd name="connsiteY62" fmla="*/ 1855960 h 2164404"/>
                <a:gd name="connsiteX63" fmla="*/ 2490242 w 2834274"/>
                <a:gd name="connsiteY63" fmla="*/ 1928388 h 2164404"/>
                <a:gd name="connsiteX64" fmla="*/ 2435922 w 2834274"/>
                <a:gd name="connsiteY64" fmla="*/ 2009869 h 2164404"/>
                <a:gd name="connsiteX65" fmla="*/ 2336333 w 2834274"/>
                <a:gd name="connsiteY65" fmla="*/ 2118511 h 2164404"/>
                <a:gd name="connsiteX66" fmla="*/ 2200531 w 2834274"/>
                <a:gd name="connsiteY66" fmla="*/ 2118511 h 2164404"/>
                <a:gd name="connsiteX67" fmla="*/ 2082836 w 2834274"/>
                <a:gd name="connsiteY67" fmla="*/ 2136618 h 2164404"/>
                <a:gd name="connsiteX68" fmla="*/ 1919874 w 2834274"/>
                <a:gd name="connsiteY68" fmla="*/ 2091350 h 2164404"/>
                <a:gd name="connsiteX69" fmla="*/ 1793126 w 2834274"/>
                <a:gd name="connsiteY69" fmla="*/ 2055137 h 2164404"/>
                <a:gd name="connsiteX70" fmla="*/ 1720698 w 2834274"/>
                <a:gd name="connsiteY70" fmla="*/ 2018923 h 2164404"/>
                <a:gd name="connsiteX71" fmla="*/ 1621110 w 2834274"/>
                <a:gd name="connsiteY71" fmla="*/ 1964602 h 2164404"/>
                <a:gd name="connsiteX72" fmla="*/ 1521522 w 2834274"/>
                <a:gd name="connsiteY72" fmla="*/ 1892174 h 2164404"/>
                <a:gd name="connsiteX73" fmla="*/ 1412880 w 2834274"/>
                <a:gd name="connsiteY73" fmla="*/ 1865014 h 2164404"/>
                <a:gd name="connsiteX74" fmla="*/ 1349506 w 2834274"/>
                <a:gd name="connsiteY74" fmla="*/ 1846907 h 2164404"/>
                <a:gd name="connsiteX75" fmla="*/ 1295185 w 2834274"/>
                <a:gd name="connsiteY75" fmla="*/ 1810693 h 2164404"/>
                <a:gd name="connsiteX76" fmla="*/ 1195597 w 2834274"/>
                <a:gd name="connsiteY76" fmla="*/ 1774479 h 2164404"/>
                <a:gd name="connsiteX77" fmla="*/ 1096009 w 2834274"/>
                <a:gd name="connsiteY77" fmla="*/ 1774479 h 2164404"/>
                <a:gd name="connsiteX78" fmla="*/ 996421 w 2834274"/>
                <a:gd name="connsiteY78" fmla="*/ 1792586 h 2164404"/>
                <a:gd name="connsiteX79" fmla="*/ 951153 w 2834274"/>
                <a:gd name="connsiteY79" fmla="*/ 1837853 h 2164404"/>
                <a:gd name="connsiteX80" fmla="*/ 869672 w 2834274"/>
                <a:gd name="connsiteY80" fmla="*/ 1855960 h 2164404"/>
                <a:gd name="connsiteX81" fmla="*/ 851565 w 2834274"/>
                <a:gd name="connsiteY81" fmla="*/ 1910281 h 2164404"/>
                <a:gd name="connsiteX82" fmla="*/ 797244 w 2834274"/>
                <a:gd name="connsiteY82" fmla="*/ 1910281 h 2164404"/>
                <a:gd name="connsiteX83" fmla="*/ 742924 w 2834274"/>
                <a:gd name="connsiteY83" fmla="*/ 1991762 h 2164404"/>
                <a:gd name="connsiteX84" fmla="*/ 706710 w 2834274"/>
                <a:gd name="connsiteY84" fmla="*/ 1991762 h 2164404"/>
                <a:gd name="connsiteX85" fmla="*/ 634282 w 2834274"/>
                <a:gd name="connsiteY85" fmla="*/ 2064190 h 2164404"/>
                <a:gd name="connsiteX86" fmla="*/ 534694 w 2834274"/>
                <a:gd name="connsiteY86" fmla="*/ 2091350 h 2164404"/>
                <a:gd name="connsiteX87" fmla="*/ 453213 w 2834274"/>
                <a:gd name="connsiteY87" fmla="*/ 2127564 h 2164404"/>
                <a:gd name="connsiteX88" fmla="*/ 380785 w 2834274"/>
                <a:gd name="connsiteY88" fmla="*/ 2109457 h 2164404"/>
                <a:gd name="connsiteX89" fmla="*/ 335518 w 2834274"/>
                <a:gd name="connsiteY89" fmla="*/ 2163778 h 2164404"/>
                <a:gd name="connsiteX90" fmla="*/ 299304 w 2834274"/>
                <a:gd name="connsiteY90" fmla="*/ 2136618 h 2164404"/>
                <a:gd name="connsiteX91" fmla="*/ 244983 w 2834274"/>
                <a:gd name="connsiteY91" fmla="*/ 2100404 h 2164404"/>
                <a:gd name="connsiteX92" fmla="*/ 244983 w 2834274"/>
                <a:gd name="connsiteY92" fmla="*/ 2018923 h 2164404"/>
                <a:gd name="connsiteX93" fmla="*/ 208769 w 2834274"/>
                <a:gd name="connsiteY93" fmla="*/ 1991762 h 2164404"/>
                <a:gd name="connsiteX94" fmla="*/ 235929 w 2834274"/>
                <a:gd name="connsiteY94" fmla="*/ 1946495 h 2164404"/>
                <a:gd name="connsiteX95" fmla="*/ 208769 w 2834274"/>
                <a:gd name="connsiteY95" fmla="*/ 1901228 h 2164404"/>
                <a:gd name="connsiteX96" fmla="*/ 226876 w 2834274"/>
                <a:gd name="connsiteY96" fmla="*/ 1837853 h 2164404"/>
                <a:gd name="connsiteX97" fmla="*/ 181609 w 2834274"/>
                <a:gd name="connsiteY97" fmla="*/ 1819746 h 2164404"/>
                <a:gd name="connsiteX98" fmla="*/ 190662 w 2834274"/>
                <a:gd name="connsiteY98" fmla="*/ 1747319 h 2164404"/>
                <a:gd name="connsiteX99" fmla="*/ 199716 w 2834274"/>
                <a:gd name="connsiteY99" fmla="*/ 1711105 h 2164404"/>
                <a:gd name="connsiteX100" fmla="*/ 199716 w 2834274"/>
                <a:gd name="connsiteY100" fmla="*/ 1674891 h 2164404"/>
                <a:gd name="connsiteX101" fmla="*/ 100128 w 2834274"/>
                <a:gd name="connsiteY101" fmla="*/ 1665838 h 2164404"/>
                <a:gd name="connsiteX102" fmla="*/ 100128 w 2834274"/>
                <a:gd name="connsiteY102" fmla="*/ 1602463 h 2164404"/>
                <a:gd name="connsiteX103" fmla="*/ 72967 w 2834274"/>
                <a:gd name="connsiteY103" fmla="*/ 1539089 h 2164404"/>
                <a:gd name="connsiteX104" fmla="*/ 9593 w 2834274"/>
                <a:gd name="connsiteY104" fmla="*/ 1520982 h 2164404"/>
                <a:gd name="connsiteX105" fmla="*/ 9593 w 2834274"/>
                <a:gd name="connsiteY105" fmla="*/ 1448554 h 2164404"/>
                <a:gd name="connsiteX106" fmla="*/ 539 w 2834274"/>
                <a:gd name="connsiteY106" fmla="*/ 1367073 h 2164404"/>
                <a:gd name="connsiteX107" fmla="*/ 27700 w 2834274"/>
                <a:gd name="connsiteY107" fmla="*/ 1294645 h 2164404"/>
                <a:gd name="connsiteX108" fmla="*/ 54860 w 2834274"/>
                <a:gd name="connsiteY108" fmla="*/ 1222218 h 2164404"/>
                <a:gd name="connsiteX109" fmla="*/ 100128 w 2834274"/>
                <a:gd name="connsiteY109" fmla="*/ 1176950 h 2164404"/>
                <a:gd name="connsiteX110" fmla="*/ 82021 w 2834274"/>
                <a:gd name="connsiteY110" fmla="*/ 1149790 h 2164404"/>
                <a:gd name="connsiteX111" fmla="*/ 118234 w 2834274"/>
                <a:gd name="connsiteY111" fmla="*/ 1122630 h 2164404"/>
                <a:gd name="connsiteX112" fmla="*/ 82021 w 2834274"/>
                <a:gd name="connsiteY112" fmla="*/ 1095469 h 2164404"/>
                <a:gd name="connsiteX113" fmla="*/ 118234 w 2834274"/>
                <a:gd name="connsiteY113" fmla="*/ 1059255 h 2164404"/>
                <a:gd name="connsiteX114" fmla="*/ 82021 w 2834274"/>
                <a:gd name="connsiteY114" fmla="*/ 1032095 h 2164404"/>
                <a:gd name="connsiteX115" fmla="*/ 136341 w 2834274"/>
                <a:gd name="connsiteY115" fmla="*/ 1004935 h 2164404"/>
                <a:gd name="connsiteX116" fmla="*/ 91074 w 2834274"/>
                <a:gd name="connsiteY116" fmla="*/ 941560 h 2164404"/>
                <a:gd name="connsiteX117" fmla="*/ 118234 w 2834274"/>
                <a:gd name="connsiteY117" fmla="*/ 896293 h 2164404"/>
                <a:gd name="connsiteX118" fmla="*/ 109181 w 2834274"/>
                <a:gd name="connsiteY118" fmla="*/ 851026 h 2164404"/>
                <a:gd name="connsiteX119" fmla="*/ 136341 w 2834274"/>
                <a:gd name="connsiteY119" fmla="*/ 805758 h 2164404"/>
                <a:gd name="connsiteX120" fmla="*/ 154448 w 2834274"/>
                <a:gd name="connsiteY120" fmla="*/ 760491 h 2164404"/>
                <a:gd name="connsiteX121" fmla="*/ 163502 w 2834274"/>
                <a:gd name="connsiteY121" fmla="*/ 706170 h 2164404"/>
                <a:gd name="connsiteX122" fmla="*/ 145395 w 2834274"/>
                <a:gd name="connsiteY122" fmla="*/ 669956 h 2164404"/>
                <a:gd name="connsiteX123" fmla="*/ 199716 w 2834274"/>
                <a:gd name="connsiteY123" fmla="*/ 651849 h 2164404"/>
                <a:gd name="connsiteX124" fmla="*/ 208769 w 2834274"/>
                <a:gd name="connsiteY124" fmla="*/ 597529 h 2164404"/>
                <a:gd name="connsiteX125" fmla="*/ 254036 w 2834274"/>
                <a:gd name="connsiteY125" fmla="*/ 534154 h 2164404"/>
                <a:gd name="connsiteX126" fmla="*/ 254036 w 2834274"/>
                <a:gd name="connsiteY126" fmla="*/ 452673 h 2164404"/>
                <a:gd name="connsiteX127" fmla="*/ 299304 w 2834274"/>
                <a:gd name="connsiteY127" fmla="*/ 434566 h 2164404"/>
                <a:gd name="connsiteX128" fmla="*/ 326464 w 2834274"/>
                <a:gd name="connsiteY128" fmla="*/ 407406 h 2164404"/>
                <a:gd name="connsiteX129" fmla="*/ 380785 w 2834274"/>
                <a:gd name="connsiteY129" fmla="*/ 407406 h 2164404"/>
                <a:gd name="connsiteX130" fmla="*/ 426052 w 2834274"/>
                <a:gd name="connsiteY130" fmla="*/ 380245 h 2164404"/>
                <a:gd name="connsiteX131" fmla="*/ 426052 w 2834274"/>
                <a:gd name="connsiteY131" fmla="*/ 344032 h 2164404"/>
                <a:gd name="connsiteX132" fmla="*/ 407945 w 2834274"/>
                <a:gd name="connsiteY132" fmla="*/ 298764 h 2164404"/>
                <a:gd name="connsiteX133" fmla="*/ 444159 w 2834274"/>
                <a:gd name="connsiteY133" fmla="*/ 262550 h 2164404"/>
                <a:gd name="connsiteX134" fmla="*/ 435106 w 2834274"/>
                <a:gd name="connsiteY134" fmla="*/ 217283 h 2164404"/>
                <a:gd name="connsiteX135" fmla="*/ 471320 w 2834274"/>
                <a:gd name="connsiteY135" fmla="*/ 144855 h 2164404"/>
                <a:gd name="connsiteX136" fmla="*/ 471320 w 2834274"/>
                <a:gd name="connsiteY136" fmla="*/ 90535 h 2164404"/>
                <a:gd name="connsiteX137" fmla="*/ 462266 w 2834274"/>
                <a:gd name="connsiteY137" fmla="*/ 36214 h 2164404"/>
                <a:gd name="connsiteX138" fmla="*/ 498480 w 2834274"/>
                <a:gd name="connsiteY138" fmla="*/ 0 h 216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834274" h="2164404">
                  <a:moveTo>
                    <a:pt x="498480" y="0"/>
                  </a:moveTo>
                  <a:cubicBezTo>
                    <a:pt x="515078" y="0"/>
                    <a:pt x="561854" y="36214"/>
                    <a:pt x="561854" y="36214"/>
                  </a:cubicBezTo>
                  <a:cubicBezTo>
                    <a:pt x="576943" y="39232"/>
                    <a:pt x="589015" y="18107"/>
                    <a:pt x="589015" y="18107"/>
                  </a:cubicBezTo>
                  <a:cubicBezTo>
                    <a:pt x="596560" y="21125"/>
                    <a:pt x="596560" y="48285"/>
                    <a:pt x="607122" y="54321"/>
                  </a:cubicBezTo>
                  <a:cubicBezTo>
                    <a:pt x="617684" y="60357"/>
                    <a:pt x="641827" y="48285"/>
                    <a:pt x="652389" y="54321"/>
                  </a:cubicBezTo>
                  <a:cubicBezTo>
                    <a:pt x="662951" y="60357"/>
                    <a:pt x="658425" y="86008"/>
                    <a:pt x="670496" y="90535"/>
                  </a:cubicBezTo>
                  <a:cubicBezTo>
                    <a:pt x="682567" y="95062"/>
                    <a:pt x="712746" y="76954"/>
                    <a:pt x="724817" y="81481"/>
                  </a:cubicBezTo>
                  <a:cubicBezTo>
                    <a:pt x="736888" y="86008"/>
                    <a:pt x="733871" y="111659"/>
                    <a:pt x="742924" y="117695"/>
                  </a:cubicBezTo>
                  <a:cubicBezTo>
                    <a:pt x="751977" y="123731"/>
                    <a:pt x="768575" y="113168"/>
                    <a:pt x="779137" y="117695"/>
                  </a:cubicBezTo>
                  <a:cubicBezTo>
                    <a:pt x="789699" y="122222"/>
                    <a:pt x="794227" y="140328"/>
                    <a:pt x="806298" y="144855"/>
                  </a:cubicBezTo>
                  <a:cubicBezTo>
                    <a:pt x="818369" y="149382"/>
                    <a:pt x="839494" y="140328"/>
                    <a:pt x="851565" y="144855"/>
                  </a:cubicBezTo>
                  <a:cubicBezTo>
                    <a:pt x="863636" y="149382"/>
                    <a:pt x="866655" y="167489"/>
                    <a:pt x="878726" y="172016"/>
                  </a:cubicBezTo>
                  <a:cubicBezTo>
                    <a:pt x="890797" y="176543"/>
                    <a:pt x="910413" y="167489"/>
                    <a:pt x="923993" y="172016"/>
                  </a:cubicBezTo>
                  <a:cubicBezTo>
                    <a:pt x="937573" y="176543"/>
                    <a:pt x="943609" y="194649"/>
                    <a:pt x="960207" y="199176"/>
                  </a:cubicBezTo>
                  <a:cubicBezTo>
                    <a:pt x="976805" y="203703"/>
                    <a:pt x="1008492" y="194649"/>
                    <a:pt x="1023581" y="199176"/>
                  </a:cubicBezTo>
                  <a:cubicBezTo>
                    <a:pt x="1038670" y="203703"/>
                    <a:pt x="1037161" y="221810"/>
                    <a:pt x="1050741" y="226337"/>
                  </a:cubicBezTo>
                  <a:cubicBezTo>
                    <a:pt x="1064321" y="230864"/>
                    <a:pt x="1092991" y="221810"/>
                    <a:pt x="1105062" y="226337"/>
                  </a:cubicBezTo>
                  <a:cubicBezTo>
                    <a:pt x="1117133" y="230864"/>
                    <a:pt x="1106571" y="248970"/>
                    <a:pt x="1123169" y="253497"/>
                  </a:cubicBezTo>
                  <a:cubicBezTo>
                    <a:pt x="1139767" y="258024"/>
                    <a:pt x="1186543" y="248970"/>
                    <a:pt x="1204650" y="253497"/>
                  </a:cubicBezTo>
                  <a:cubicBezTo>
                    <a:pt x="1222757" y="258024"/>
                    <a:pt x="1216722" y="277639"/>
                    <a:pt x="1231811" y="280657"/>
                  </a:cubicBezTo>
                  <a:cubicBezTo>
                    <a:pt x="1246900" y="283675"/>
                    <a:pt x="1284623" y="271604"/>
                    <a:pt x="1295185" y="271604"/>
                  </a:cubicBezTo>
                  <a:cubicBezTo>
                    <a:pt x="1305747" y="271604"/>
                    <a:pt x="1280096" y="279148"/>
                    <a:pt x="1295185" y="280657"/>
                  </a:cubicBezTo>
                  <a:cubicBezTo>
                    <a:pt x="1310274" y="282166"/>
                    <a:pt x="1364595" y="283675"/>
                    <a:pt x="1385720" y="280657"/>
                  </a:cubicBezTo>
                  <a:cubicBezTo>
                    <a:pt x="1406845" y="277639"/>
                    <a:pt x="1406844" y="261041"/>
                    <a:pt x="1421933" y="262550"/>
                  </a:cubicBezTo>
                  <a:cubicBezTo>
                    <a:pt x="1437022" y="264059"/>
                    <a:pt x="1455129" y="289711"/>
                    <a:pt x="1476254" y="289711"/>
                  </a:cubicBezTo>
                  <a:cubicBezTo>
                    <a:pt x="1497379" y="289711"/>
                    <a:pt x="1526048" y="262550"/>
                    <a:pt x="1548682" y="262550"/>
                  </a:cubicBezTo>
                  <a:cubicBezTo>
                    <a:pt x="1571316" y="262550"/>
                    <a:pt x="1586405" y="289711"/>
                    <a:pt x="1612056" y="289711"/>
                  </a:cubicBezTo>
                  <a:cubicBezTo>
                    <a:pt x="1637707" y="289711"/>
                    <a:pt x="1678448" y="268586"/>
                    <a:pt x="1702591" y="262550"/>
                  </a:cubicBezTo>
                  <a:cubicBezTo>
                    <a:pt x="1726734" y="256514"/>
                    <a:pt x="1735787" y="264059"/>
                    <a:pt x="1756912" y="253497"/>
                  </a:cubicBezTo>
                  <a:cubicBezTo>
                    <a:pt x="1778037" y="242935"/>
                    <a:pt x="1808214" y="208229"/>
                    <a:pt x="1829339" y="199176"/>
                  </a:cubicBezTo>
                  <a:cubicBezTo>
                    <a:pt x="1850464" y="190123"/>
                    <a:pt x="1862535" y="206720"/>
                    <a:pt x="1883660" y="199176"/>
                  </a:cubicBezTo>
                  <a:cubicBezTo>
                    <a:pt x="1904785" y="191632"/>
                    <a:pt x="1934963" y="161453"/>
                    <a:pt x="1956088" y="153909"/>
                  </a:cubicBezTo>
                  <a:cubicBezTo>
                    <a:pt x="1977213" y="146365"/>
                    <a:pt x="1992302" y="158436"/>
                    <a:pt x="2010409" y="153909"/>
                  </a:cubicBezTo>
                  <a:cubicBezTo>
                    <a:pt x="2028516" y="149382"/>
                    <a:pt x="2052658" y="138819"/>
                    <a:pt x="2064729" y="126748"/>
                  </a:cubicBezTo>
                  <a:cubicBezTo>
                    <a:pt x="2076800" y="114677"/>
                    <a:pt x="2070765" y="87516"/>
                    <a:pt x="2082836" y="81481"/>
                  </a:cubicBezTo>
                  <a:cubicBezTo>
                    <a:pt x="2094907" y="75446"/>
                    <a:pt x="2114523" y="89026"/>
                    <a:pt x="2137157" y="90535"/>
                  </a:cubicBezTo>
                  <a:cubicBezTo>
                    <a:pt x="2159791" y="92044"/>
                    <a:pt x="2209585" y="82991"/>
                    <a:pt x="2218638" y="90535"/>
                  </a:cubicBezTo>
                  <a:cubicBezTo>
                    <a:pt x="2227691" y="98079"/>
                    <a:pt x="2194496" y="110151"/>
                    <a:pt x="2191478" y="135802"/>
                  </a:cubicBezTo>
                  <a:cubicBezTo>
                    <a:pt x="2188460" y="161454"/>
                    <a:pt x="2200531" y="218793"/>
                    <a:pt x="2200531" y="244444"/>
                  </a:cubicBezTo>
                  <a:cubicBezTo>
                    <a:pt x="2200531" y="270095"/>
                    <a:pt x="2188460" y="271604"/>
                    <a:pt x="2191478" y="289711"/>
                  </a:cubicBezTo>
                  <a:cubicBezTo>
                    <a:pt x="2194496" y="307818"/>
                    <a:pt x="2212602" y="333469"/>
                    <a:pt x="2218638" y="353085"/>
                  </a:cubicBezTo>
                  <a:cubicBezTo>
                    <a:pt x="2224674" y="372701"/>
                    <a:pt x="2217130" y="390808"/>
                    <a:pt x="2227692" y="407406"/>
                  </a:cubicBezTo>
                  <a:cubicBezTo>
                    <a:pt x="2238254" y="424004"/>
                    <a:pt x="2266924" y="431548"/>
                    <a:pt x="2282013" y="452673"/>
                  </a:cubicBezTo>
                  <a:cubicBezTo>
                    <a:pt x="2297102" y="473798"/>
                    <a:pt x="2304647" y="514538"/>
                    <a:pt x="2318227" y="534154"/>
                  </a:cubicBezTo>
                  <a:cubicBezTo>
                    <a:pt x="2331807" y="553770"/>
                    <a:pt x="2345387" y="552261"/>
                    <a:pt x="2363494" y="570368"/>
                  </a:cubicBezTo>
                  <a:cubicBezTo>
                    <a:pt x="2381601" y="588475"/>
                    <a:pt x="2407252" y="620162"/>
                    <a:pt x="2426868" y="642796"/>
                  </a:cubicBezTo>
                  <a:cubicBezTo>
                    <a:pt x="2446484" y="665430"/>
                    <a:pt x="2473645" y="686554"/>
                    <a:pt x="2481189" y="706170"/>
                  </a:cubicBezTo>
                  <a:cubicBezTo>
                    <a:pt x="2488733" y="725786"/>
                    <a:pt x="2466099" y="742384"/>
                    <a:pt x="2472135" y="760491"/>
                  </a:cubicBezTo>
                  <a:cubicBezTo>
                    <a:pt x="2478171" y="778598"/>
                    <a:pt x="2505332" y="792178"/>
                    <a:pt x="2517403" y="814812"/>
                  </a:cubicBezTo>
                  <a:cubicBezTo>
                    <a:pt x="2529474" y="837446"/>
                    <a:pt x="2532492" y="873659"/>
                    <a:pt x="2544563" y="896293"/>
                  </a:cubicBezTo>
                  <a:cubicBezTo>
                    <a:pt x="2556634" y="918927"/>
                    <a:pt x="2577759" y="929489"/>
                    <a:pt x="2589830" y="950614"/>
                  </a:cubicBezTo>
                  <a:cubicBezTo>
                    <a:pt x="2601901" y="971739"/>
                    <a:pt x="2601902" y="1001917"/>
                    <a:pt x="2616991" y="1023042"/>
                  </a:cubicBezTo>
                  <a:cubicBezTo>
                    <a:pt x="2632080" y="1044167"/>
                    <a:pt x="2660749" y="1054728"/>
                    <a:pt x="2680365" y="1077362"/>
                  </a:cubicBezTo>
                  <a:cubicBezTo>
                    <a:pt x="2699981" y="1099996"/>
                    <a:pt x="2716579" y="1140737"/>
                    <a:pt x="2734686" y="1158844"/>
                  </a:cubicBezTo>
                  <a:cubicBezTo>
                    <a:pt x="2752793" y="1176951"/>
                    <a:pt x="2776936" y="1170915"/>
                    <a:pt x="2789007" y="1186004"/>
                  </a:cubicBezTo>
                  <a:cubicBezTo>
                    <a:pt x="2801078" y="1201093"/>
                    <a:pt x="2799570" y="1225236"/>
                    <a:pt x="2807114" y="1249378"/>
                  </a:cubicBezTo>
                  <a:cubicBezTo>
                    <a:pt x="2814658" y="1273520"/>
                    <a:pt x="2834274" y="1302190"/>
                    <a:pt x="2834274" y="1330859"/>
                  </a:cubicBezTo>
                  <a:cubicBezTo>
                    <a:pt x="2834274" y="1359528"/>
                    <a:pt x="2822203" y="1391216"/>
                    <a:pt x="2807114" y="1421394"/>
                  </a:cubicBezTo>
                  <a:cubicBezTo>
                    <a:pt x="2792025" y="1451572"/>
                    <a:pt x="2758828" y="1478733"/>
                    <a:pt x="2743739" y="1511929"/>
                  </a:cubicBezTo>
                  <a:cubicBezTo>
                    <a:pt x="2728650" y="1545125"/>
                    <a:pt x="2727141" y="1590392"/>
                    <a:pt x="2716579" y="1620570"/>
                  </a:cubicBezTo>
                  <a:cubicBezTo>
                    <a:pt x="2706017" y="1650748"/>
                    <a:pt x="2699981" y="1665838"/>
                    <a:pt x="2680365" y="1692998"/>
                  </a:cubicBezTo>
                  <a:cubicBezTo>
                    <a:pt x="2660749" y="1720158"/>
                    <a:pt x="2615482" y="1756373"/>
                    <a:pt x="2598884" y="1783533"/>
                  </a:cubicBezTo>
                  <a:cubicBezTo>
                    <a:pt x="2582286" y="1810693"/>
                    <a:pt x="2598884" y="1831818"/>
                    <a:pt x="2580777" y="1855960"/>
                  </a:cubicBezTo>
                  <a:cubicBezTo>
                    <a:pt x="2562670" y="1880103"/>
                    <a:pt x="2514384" y="1902737"/>
                    <a:pt x="2490242" y="1928388"/>
                  </a:cubicBezTo>
                  <a:cubicBezTo>
                    <a:pt x="2466100" y="1954039"/>
                    <a:pt x="2461574" y="1978182"/>
                    <a:pt x="2435922" y="2009869"/>
                  </a:cubicBezTo>
                  <a:cubicBezTo>
                    <a:pt x="2410270" y="2041556"/>
                    <a:pt x="2375565" y="2100404"/>
                    <a:pt x="2336333" y="2118511"/>
                  </a:cubicBezTo>
                  <a:cubicBezTo>
                    <a:pt x="2297101" y="2136618"/>
                    <a:pt x="2242780" y="2115493"/>
                    <a:pt x="2200531" y="2118511"/>
                  </a:cubicBezTo>
                  <a:cubicBezTo>
                    <a:pt x="2158282" y="2121529"/>
                    <a:pt x="2129612" y="2141145"/>
                    <a:pt x="2082836" y="2136618"/>
                  </a:cubicBezTo>
                  <a:cubicBezTo>
                    <a:pt x="2036060" y="2132091"/>
                    <a:pt x="1919874" y="2091350"/>
                    <a:pt x="1919874" y="2091350"/>
                  </a:cubicBezTo>
                  <a:cubicBezTo>
                    <a:pt x="1871589" y="2077770"/>
                    <a:pt x="1826322" y="2067208"/>
                    <a:pt x="1793126" y="2055137"/>
                  </a:cubicBezTo>
                  <a:cubicBezTo>
                    <a:pt x="1759930" y="2043066"/>
                    <a:pt x="1749367" y="2034012"/>
                    <a:pt x="1720698" y="2018923"/>
                  </a:cubicBezTo>
                  <a:cubicBezTo>
                    <a:pt x="1692029" y="2003834"/>
                    <a:pt x="1654306" y="1985727"/>
                    <a:pt x="1621110" y="1964602"/>
                  </a:cubicBezTo>
                  <a:cubicBezTo>
                    <a:pt x="1587914" y="1943477"/>
                    <a:pt x="1556227" y="1908772"/>
                    <a:pt x="1521522" y="1892174"/>
                  </a:cubicBezTo>
                  <a:cubicBezTo>
                    <a:pt x="1486817" y="1875576"/>
                    <a:pt x="1441549" y="1872559"/>
                    <a:pt x="1412880" y="1865014"/>
                  </a:cubicBezTo>
                  <a:cubicBezTo>
                    <a:pt x="1384211" y="1857470"/>
                    <a:pt x="1369122" y="1855960"/>
                    <a:pt x="1349506" y="1846907"/>
                  </a:cubicBezTo>
                  <a:cubicBezTo>
                    <a:pt x="1329890" y="1837854"/>
                    <a:pt x="1320836" y="1822764"/>
                    <a:pt x="1295185" y="1810693"/>
                  </a:cubicBezTo>
                  <a:cubicBezTo>
                    <a:pt x="1269534" y="1798622"/>
                    <a:pt x="1228793" y="1780515"/>
                    <a:pt x="1195597" y="1774479"/>
                  </a:cubicBezTo>
                  <a:cubicBezTo>
                    <a:pt x="1162401" y="1768443"/>
                    <a:pt x="1129205" y="1771461"/>
                    <a:pt x="1096009" y="1774479"/>
                  </a:cubicBezTo>
                  <a:cubicBezTo>
                    <a:pt x="1062813" y="1777497"/>
                    <a:pt x="1020564" y="1782024"/>
                    <a:pt x="996421" y="1792586"/>
                  </a:cubicBezTo>
                  <a:cubicBezTo>
                    <a:pt x="972278" y="1803148"/>
                    <a:pt x="972278" y="1827291"/>
                    <a:pt x="951153" y="1837853"/>
                  </a:cubicBezTo>
                  <a:cubicBezTo>
                    <a:pt x="930028" y="1848415"/>
                    <a:pt x="886270" y="1843889"/>
                    <a:pt x="869672" y="1855960"/>
                  </a:cubicBezTo>
                  <a:cubicBezTo>
                    <a:pt x="853074" y="1868031"/>
                    <a:pt x="863636" y="1901228"/>
                    <a:pt x="851565" y="1910281"/>
                  </a:cubicBezTo>
                  <a:cubicBezTo>
                    <a:pt x="839494" y="1919335"/>
                    <a:pt x="815351" y="1896701"/>
                    <a:pt x="797244" y="1910281"/>
                  </a:cubicBezTo>
                  <a:cubicBezTo>
                    <a:pt x="779137" y="1923861"/>
                    <a:pt x="758013" y="1978182"/>
                    <a:pt x="742924" y="1991762"/>
                  </a:cubicBezTo>
                  <a:cubicBezTo>
                    <a:pt x="727835" y="2005342"/>
                    <a:pt x="724817" y="1979691"/>
                    <a:pt x="706710" y="1991762"/>
                  </a:cubicBezTo>
                  <a:cubicBezTo>
                    <a:pt x="688603" y="2003833"/>
                    <a:pt x="662951" y="2047592"/>
                    <a:pt x="634282" y="2064190"/>
                  </a:cubicBezTo>
                  <a:cubicBezTo>
                    <a:pt x="605613" y="2080788"/>
                    <a:pt x="564872" y="2080788"/>
                    <a:pt x="534694" y="2091350"/>
                  </a:cubicBezTo>
                  <a:cubicBezTo>
                    <a:pt x="504516" y="2101912"/>
                    <a:pt x="478864" y="2124546"/>
                    <a:pt x="453213" y="2127564"/>
                  </a:cubicBezTo>
                  <a:cubicBezTo>
                    <a:pt x="427561" y="2130582"/>
                    <a:pt x="400401" y="2103421"/>
                    <a:pt x="380785" y="2109457"/>
                  </a:cubicBezTo>
                  <a:cubicBezTo>
                    <a:pt x="361169" y="2115493"/>
                    <a:pt x="349098" y="2159251"/>
                    <a:pt x="335518" y="2163778"/>
                  </a:cubicBezTo>
                  <a:cubicBezTo>
                    <a:pt x="321938" y="2168305"/>
                    <a:pt x="314393" y="2147180"/>
                    <a:pt x="299304" y="2136618"/>
                  </a:cubicBezTo>
                  <a:cubicBezTo>
                    <a:pt x="284215" y="2126056"/>
                    <a:pt x="254036" y="2120020"/>
                    <a:pt x="244983" y="2100404"/>
                  </a:cubicBezTo>
                  <a:cubicBezTo>
                    <a:pt x="235930" y="2080788"/>
                    <a:pt x="251019" y="2037030"/>
                    <a:pt x="244983" y="2018923"/>
                  </a:cubicBezTo>
                  <a:cubicBezTo>
                    <a:pt x="238947" y="2000816"/>
                    <a:pt x="210278" y="2003833"/>
                    <a:pt x="208769" y="1991762"/>
                  </a:cubicBezTo>
                  <a:cubicBezTo>
                    <a:pt x="207260" y="1979691"/>
                    <a:pt x="235929" y="1961584"/>
                    <a:pt x="235929" y="1946495"/>
                  </a:cubicBezTo>
                  <a:cubicBezTo>
                    <a:pt x="235929" y="1931406"/>
                    <a:pt x="210278" y="1919335"/>
                    <a:pt x="208769" y="1901228"/>
                  </a:cubicBezTo>
                  <a:cubicBezTo>
                    <a:pt x="207260" y="1883121"/>
                    <a:pt x="231403" y="1851433"/>
                    <a:pt x="226876" y="1837853"/>
                  </a:cubicBezTo>
                  <a:cubicBezTo>
                    <a:pt x="222349" y="1824273"/>
                    <a:pt x="187645" y="1834835"/>
                    <a:pt x="181609" y="1819746"/>
                  </a:cubicBezTo>
                  <a:cubicBezTo>
                    <a:pt x="175573" y="1804657"/>
                    <a:pt x="187644" y="1765426"/>
                    <a:pt x="190662" y="1747319"/>
                  </a:cubicBezTo>
                  <a:cubicBezTo>
                    <a:pt x="193680" y="1729212"/>
                    <a:pt x="198207" y="1723176"/>
                    <a:pt x="199716" y="1711105"/>
                  </a:cubicBezTo>
                  <a:cubicBezTo>
                    <a:pt x="201225" y="1699034"/>
                    <a:pt x="216314" y="1682435"/>
                    <a:pt x="199716" y="1674891"/>
                  </a:cubicBezTo>
                  <a:cubicBezTo>
                    <a:pt x="183118" y="1667347"/>
                    <a:pt x="116726" y="1677909"/>
                    <a:pt x="100128" y="1665838"/>
                  </a:cubicBezTo>
                  <a:cubicBezTo>
                    <a:pt x="83530" y="1653767"/>
                    <a:pt x="104655" y="1623588"/>
                    <a:pt x="100128" y="1602463"/>
                  </a:cubicBezTo>
                  <a:cubicBezTo>
                    <a:pt x="95601" y="1581338"/>
                    <a:pt x="88056" y="1552669"/>
                    <a:pt x="72967" y="1539089"/>
                  </a:cubicBezTo>
                  <a:cubicBezTo>
                    <a:pt x="57878" y="1525509"/>
                    <a:pt x="20155" y="1536071"/>
                    <a:pt x="9593" y="1520982"/>
                  </a:cubicBezTo>
                  <a:cubicBezTo>
                    <a:pt x="-969" y="1505893"/>
                    <a:pt x="11102" y="1474205"/>
                    <a:pt x="9593" y="1448554"/>
                  </a:cubicBezTo>
                  <a:cubicBezTo>
                    <a:pt x="8084" y="1422903"/>
                    <a:pt x="-2479" y="1392725"/>
                    <a:pt x="539" y="1367073"/>
                  </a:cubicBezTo>
                  <a:cubicBezTo>
                    <a:pt x="3557" y="1341422"/>
                    <a:pt x="27700" y="1294645"/>
                    <a:pt x="27700" y="1294645"/>
                  </a:cubicBezTo>
                  <a:cubicBezTo>
                    <a:pt x="36753" y="1270503"/>
                    <a:pt x="42789" y="1241834"/>
                    <a:pt x="54860" y="1222218"/>
                  </a:cubicBezTo>
                  <a:cubicBezTo>
                    <a:pt x="66931" y="1202602"/>
                    <a:pt x="95601" y="1189021"/>
                    <a:pt x="100128" y="1176950"/>
                  </a:cubicBezTo>
                  <a:cubicBezTo>
                    <a:pt x="104655" y="1164879"/>
                    <a:pt x="79003" y="1158843"/>
                    <a:pt x="82021" y="1149790"/>
                  </a:cubicBezTo>
                  <a:cubicBezTo>
                    <a:pt x="85039" y="1140737"/>
                    <a:pt x="118234" y="1131683"/>
                    <a:pt x="118234" y="1122630"/>
                  </a:cubicBezTo>
                  <a:cubicBezTo>
                    <a:pt x="118234" y="1113577"/>
                    <a:pt x="82021" y="1106031"/>
                    <a:pt x="82021" y="1095469"/>
                  </a:cubicBezTo>
                  <a:cubicBezTo>
                    <a:pt x="82021" y="1084907"/>
                    <a:pt x="118234" y="1069817"/>
                    <a:pt x="118234" y="1059255"/>
                  </a:cubicBezTo>
                  <a:cubicBezTo>
                    <a:pt x="118234" y="1048693"/>
                    <a:pt x="79003" y="1041148"/>
                    <a:pt x="82021" y="1032095"/>
                  </a:cubicBezTo>
                  <a:cubicBezTo>
                    <a:pt x="85039" y="1023042"/>
                    <a:pt x="134832" y="1020024"/>
                    <a:pt x="136341" y="1004935"/>
                  </a:cubicBezTo>
                  <a:cubicBezTo>
                    <a:pt x="137850" y="989846"/>
                    <a:pt x="94092" y="959667"/>
                    <a:pt x="91074" y="941560"/>
                  </a:cubicBezTo>
                  <a:cubicBezTo>
                    <a:pt x="88056" y="923453"/>
                    <a:pt x="115216" y="911382"/>
                    <a:pt x="118234" y="896293"/>
                  </a:cubicBezTo>
                  <a:cubicBezTo>
                    <a:pt x="121252" y="881204"/>
                    <a:pt x="106163" y="866115"/>
                    <a:pt x="109181" y="851026"/>
                  </a:cubicBezTo>
                  <a:cubicBezTo>
                    <a:pt x="112199" y="835937"/>
                    <a:pt x="128797" y="820847"/>
                    <a:pt x="136341" y="805758"/>
                  </a:cubicBezTo>
                  <a:cubicBezTo>
                    <a:pt x="143885" y="790669"/>
                    <a:pt x="149921" y="777089"/>
                    <a:pt x="154448" y="760491"/>
                  </a:cubicBezTo>
                  <a:cubicBezTo>
                    <a:pt x="158975" y="743893"/>
                    <a:pt x="165011" y="721259"/>
                    <a:pt x="163502" y="706170"/>
                  </a:cubicBezTo>
                  <a:cubicBezTo>
                    <a:pt x="161993" y="691081"/>
                    <a:pt x="139359" y="679009"/>
                    <a:pt x="145395" y="669956"/>
                  </a:cubicBezTo>
                  <a:cubicBezTo>
                    <a:pt x="151431" y="660903"/>
                    <a:pt x="189154" y="663920"/>
                    <a:pt x="199716" y="651849"/>
                  </a:cubicBezTo>
                  <a:cubicBezTo>
                    <a:pt x="210278" y="639778"/>
                    <a:pt x="199716" y="617145"/>
                    <a:pt x="208769" y="597529"/>
                  </a:cubicBezTo>
                  <a:cubicBezTo>
                    <a:pt x="217822" y="577913"/>
                    <a:pt x="246492" y="558297"/>
                    <a:pt x="254036" y="534154"/>
                  </a:cubicBezTo>
                  <a:cubicBezTo>
                    <a:pt x="261580" y="510011"/>
                    <a:pt x="246491" y="469271"/>
                    <a:pt x="254036" y="452673"/>
                  </a:cubicBezTo>
                  <a:cubicBezTo>
                    <a:pt x="261581" y="436075"/>
                    <a:pt x="287233" y="442110"/>
                    <a:pt x="299304" y="434566"/>
                  </a:cubicBezTo>
                  <a:cubicBezTo>
                    <a:pt x="311375" y="427022"/>
                    <a:pt x="312884" y="411933"/>
                    <a:pt x="326464" y="407406"/>
                  </a:cubicBezTo>
                  <a:cubicBezTo>
                    <a:pt x="340044" y="402879"/>
                    <a:pt x="364187" y="411933"/>
                    <a:pt x="380785" y="407406"/>
                  </a:cubicBezTo>
                  <a:cubicBezTo>
                    <a:pt x="397383" y="402879"/>
                    <a:pt x="418507" y="390807"/>
                    <a:pt x="426052" y="380245"/>
                  </a:cubicBezTo>
                  <a:cubicBezTo>
                    <a:pt x="433597" y="369683"/>
                    <a:pt x="429070" y="357612"/>
                    <a:pt x="426052" y="344032"/>
                  </a:cubicBezTo>
                  <a:cubicBezTo>
                    <a:pt x="423034" y="330452"/>
                    <a:pt x="404927" y="312344"/>
                    <a:pt x="407945" y="298764"/>
                  </a:cubicBezTo>
                  <a:cubicBezTo>
                    <a:pt x="410963" y="285184"/>
                    <a:pt x="439632" y="276130"/>
                    <a:pt x="444159" y="262550"/>
                  </a:cubicBezTo>
                  <a:cubicBezTo>
                    <a:pt x="448686" y="248970"/>
                    <a:pt x="430579" y="236899"/>
                    <a:pt x="435106" y="217283"/>
                  </a:cubicBezTo>
                  <a:cubicBezTo>
                    <a:pt x="439633" y="197667"/>
                    <a:pt x="465284" y="165980"/>
                    <a:pt x="471320" y="144855"/>
                  </a:cubicBezTo>
                  <a:cubicBezTo>
                    <a:pt x="477356" y="123730"/>
                    <a:pt x="472829" y="108642"/>
                    <a:pt x="471320" y="90535"/>
                  </a:cubicBezTo>
                  <a:cubicBezTo>
                    <a:pt x="469811" y="72428"/>
                    <a:pt x="460757" y="51303"/>
                    <a:pt x="462266" y="36214"/>
                  </a:cubicBezTo>
                  <a:cubicBezTo>
                    <a:pt x="463775" y="21125"/>
                    <a:pt x="481882" y="0"/>
                    <a:pt x="498480" y="0"/>
                  </a:cubicBezTo>
                  <a:close/>
                </a:path>
              </a:pathLst>
            </a:custGeom>
            <a:noFill/>
            <a:ln>
              <a:solidFill>
                <a:srgbClr val="63E5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0" name="TextBox 19"/>
            <p:cNvSpPr txBox="1"/>
            <p:nvPr/>
          </p:nvSpPr>
          <p:spPr>
            <a:xfrm>
              <a:off x="3278652" y="4865080"/>
              <a:ext cx="1762327" cy="307987"/>
            </a:xfrm>
            <a:prstGeom prst="rect">
              <a:avLst/>
            </a:prstGeom>
            <a:solidFill>
              <a:schemeClr val="bg1">
                <a:lumMod val="85000"/>
              </a:schemeClr>
            </a:solidFill>
          </p:spPr>
          <p:txBody>
            <a:bodyPr wrap="none">
              <a:spAutoFit/>
            </a:bodyPr>
            <a:lstStyle/>
            <a:p>
              <a:pPr>
                <a:defRPr/>
              </a:pPr>
              <a:r>
                <a:rPr lang="en-US" sz="1400" dirty="0" err="1">
                  <a:solidFill>
                    <a:prstClr val="black"/>
                  </a:solidFill>
                  <a:latin typeface="Calibri"/>
                  <a:cs typeface="Arial" charset="0"/>
                </a:rPr>
                <a:t>Incisura</a:t>
              </a:r>
              <a:r>
                <a:rPr lang="en-US" sz="1400" dirty="0">
                  <a:solidFill>
                    <a:prstClr val="black"/>
                  </a:solidFill>
                  <a:latin typeface="Calibri"/>
                  <a:cs typeface="Arial" charset="0"/>
                </a:rPr>
                <a:t> </a:t>
              </a:r>
              <a:r>
                <a:rPr lang="en-US" sz="1400" dirty="0" err="1">
                  <a:solidFill>
                    <a:prstClr val="black"/>
                  </a:solidFill>
                  <a:latin typeface="Calibri"/>
                  <a:cs typeface="Arial" charset="0"/>
                </a:rPr>
                <a:t>radialis</a:t>
              </a:r>
              <a:r>
                <a:rPr lang="en-US" sz="1400" dirty="0">
                  <a:solidFill>
                    <a:prstClr val="black"/>
                  </a:solidFill>
                  <a:latin typeface="Calibri"/>
                  <a:cs typeface="Arial" charset="0"/>
                </a:rPr>
                <a:t> ulnae</a:t>
              </a:r>
              <a:endParaRPr lang="el-GR" sz="1400" dirty="0">
                <a:solidFill>
                  <a:prstClr val="black"/>
                </a:solidFill>
                <a:latin typeface="Calibri"/>
                <a:cs typeface="Arial" charset="0"/>
              </a:endParaRPr>
            </a:p>
          </p:txBody>
        </p:sp>
        <p:cxnSp>
          <p:nvCxnSpPr>
            <p:cNvPr id="38" name="Ευθύγραμμο βέλος σύνδεσης 37"/>
            <p:cNvCxnSpPr>
              <a:endCxn id="32" idx="32"/>
            </p:cNvCxnSpPr>
            <p:nvPr/>
          </p:nvCxnSpPr>
          <p:spPr>
            <a:xfrm flipV="1">
              <a:off x="3908962" y="4515816"/>
              <a:ext cx="141303" cy="3492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a:off x="3029386" y="2001119"/>
              <a:ext cx="287370" cy="4921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flipH="1">
              <a:off x="5104486" y="2058271"/>
              <a:ext cx="187347" cy="3397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flipV="1">
              <a:off x="3329457" y="4230055"/>
              <a:ext cx="1719460" cy="22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4542447" y="1750284"/>
              <a:ext cx="963724" cy="307987"/>
            </a:xfrm>
            <a:prstGeom prst="rect">
              <a:avLst/>
            </a:prstGeom>
            <a:solidFill>
              <a:schemeClr val="bg1">
                <a:lumMod val="85000"/>
              </a:schemeClr>
            </a:solidFill>
          </p:spPr>
          <p:txBody>
            <a:bodyPr wrap="none">
              <a:spAutoFit/>
            </a:bodyPr>
            <a:lstStyle/>
            <a:p>
              <a:pPr>
                <a:defRPr/>
              </a:pPr>
              <a:r>
                <a:rPr lang="el-GR" sz="1400" dirty="0">
                  <a:solidFill>
                    <a:prstClr val="black"/>
                  </a:solidFill>
                  <a:latin typeface="Calibri"/>
                  <a:cs typeface="Arial" charset="0"/>
                </a:rPr>
                <a:t>υπτιασμός</a:t>
              </a:r>
            </a:p>
          </p:txBody>
        </p:sp>
        <p:sp>
          <p:nvSpPr>
            <p:cNvPr id="18" name="TextBox 17"/>
            <p:cNvSpPr txBox="1"/>
            <p:nvPr/>
          </p:nvSpPr>
          <p:spPr>
            <a:xfrm>
              <a:off x="2526090" y="1662969"/>
              <a:ext cx="960548" cy="307987"/>
            </a:xfrm>
            <a:prstGeom prst="rect">
              <a:avLst/>
            </a:prstGeom>
            <a:solidFill>
              <a:schemeClr val="bg1">
                <a:lumMod val="85000"/>
              </a:schemeClr>
            </a:solidFill>
          </p:spPr>
          <p:txBody>
            <a:bodyPr wrap="none">
              <a:spAutoFit/>
            </a:bodyPr>
            <a:lstStyle/>
            <a:p>
              <a:pPr>
                <a:defRPr/>
              </a:pPr>
              <a:r>
                <a:rPr lang="el-GR" sz="1400" dirty="0">
                  <a:solidFill>
                    <a:prstClr val="black"/>
                  </a:solidFill>
                  <a:latin typeface="Calibri"/>
                  <a:cs typeface="Arial" charset="0"/>
                </a:rPr>
                <a:t>πρηνισμός</a:t>
              </a:r>
            </a:p>
          </p:txBody>
        </p:sp>
        <p:sp>
          <p:nvSpPr>
            <p:cNvPr id="19" name="TextBox 18"/>
            <p:cNvSpPr txBox="1"/>
            <p:nvPr/>
          </p:nvSpPr>
          <p:spPr>
            <a:xfrm>
              <a:off x="2934125" y="3760137"/>
              <a:ext cx="698580" cy="307987"/>
            </a:xfrm>
            <a:prstGeom prst="rect">
              <a:avLst/>
            </a:prstGeom>
            <a:solidFill>
              <a:schemeClr val="bg1">
                <a:lumMod val="85000"/>
              </a:schemeClr>
            </a:solidFill>
          </p:spPr>
          <p:txBody>
            <a:bodyPr wrap="none">
              <a:spAutoFit/>
            </a:bodyPr>
            <a:lstStyle/>
            <a:p>
              <a:pPr>
                <a:defRPr/>
              </a:pPr>
              <a:r>
                <a:rPr lang="en-US" sz="1400" dirty="0">
                  <a:solidFill>
                    <a:prstClr val="black"/>
                  </a:solidFill>
                  <a:latin typeface="Calibri"/>
                  <a:cs typeface="Arial" charset="0"/>
                </a:rPr>
                <a:t>2.2mm</a:t>
              </a:r>
              <a:endParaRPr lang="el-GR" sz="1400" dirty="0">
                <a:solidFill>
                  <a:prstClr val="black"/>
                </a:solidFill>
                <a:latin typeface="Calibri"/>
                <a:cs typeface="Arial" charset="0"/>
              </a:endParaRPr>
            </a:p>
          </p:txBody>
        </p:sp>
        <p:cxnSp>
          <p:nvCxnSpPr>
            <p:cNvPr id="24" name="Ευθεία γραμμή σύνδεσης 23"/>
            <p:cNvCxnSpPr/>
            <p:nvPr/>
          </p:nvCxnSpPr>
          <p:spPr>
            <a:xfrm>
              <a:off x="3367562" y="2850465"/>
              <a:ext cx="0" cy="920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846" name="Ομάδα 3"/>
          <p:cNvGrpSpPr>
            <a:grpSpLocks/>
          </p:cNvGrpSpPr>
          <p:nvPr/>
        </p:nvGrpSpPr>
        <p:grpSpPr bwMode="auto">
          <a:xfrm>
            <a:off x="3995936" y="2359025"/>
            <a:ext cx="5010150" cy="3236913"/>
            <a:chOff x="2928965" y="1570507"/>
            <a:chExt cx="7122015" cy="5119821"/>
          </a:xfrm>
        </p:grpSpPr>
        <p:pic>
          <p:nvPicPr>
            <p:cNvPr id="35847" name="Picture 33" descr="Figure 1: Transverse section through the DRUJ in a cadaver, showing the sigmoid notch of the radius (white arrow) and the head of the ulna along with the radioulnar ligament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4262750" y="2239797"/>
              <a:ext cx="4375450" cy="303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0" name="Picture 40" descr="C:\Users\fkaram2\Desktop\123.png"/>
            <p:cNvPicPr>
              <a:picLocks noChangeAspect="1" noChangeArrowheads="1"/>
            </p:cNvPicPr>
            <p:nvPr/>
          </p:nvPicPr>
          <p:blipFill rotWithShape="1">
            <a:blip r:embed="rId11"/>
            <a:srcRect t="2078"/>
            <a:stretch/>
          </p:blipFill>
          <p:spPr bwMode="auto">
            <a:xfrm rot="17152586">
              <a:off x="3631394" y="2497683"/>
              <a:ext cx="3397310" cy="48021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 name="Picture 40" descr="C:\Users\fkaram2\Desktop\123.png"/>
            <p:cNvPicPr>
              <a:picLocks noChangeAspect="1" noChangeArrowheads="1"/>
            </p:cNvPicPr>
            <p:nvPr/>
          </p:nvPicPr>
          <p:blipFill rotWithShape="1">
            <a:blip r:embed="rId11"/>
            <a:srcRect t="1237"/>
            <a:stretch/>
          </p:blipFill>
          <p:spPr bwMode="auto">
            <a:xfrm rot="4266434">
              <a:off x="5929674" y="2569022"/>
              <a:ext cx="3399822" cy="48427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360348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Πλάγιες ολισθήσεις του </a:t>
            </a:r>
            <a:r>
              <a:rPr lang="el-GR" dirty="0" smtClean="0"/>
              <a:t>αγκώνα </a:t>
            </a:r>
            <a:r>
              <a:rPr lang="el-GR" sz="3000" b="0" dirty="0" smtClean="0"/>
              <a:t>1/2</a:t>
            </a:r>
            <a:endParaRPr lang="el-GR" sz="3000" b="0" dirty="0"/>
          </a:p>
        </p:txBody>
      </p:sp>
      <p:sp>
        <p:nvSpPr>
          <p:cNvPr id="36867" name="Θέση περιεχομένου 2"/>
          <p:cNvSpPr>
            <a:spLocks noGrp="1"/>
          </p:cNvSpPr>
          <p:nvPr>
            <p:ph idx="1"/>
          </p:nvPr>
        </p:nvSpPr>
        <p:spPr>
          <a:xfrm>
            <a:off x="539750" y="1619250"/>
            <a:ext cx="7777163" cy="4752975"/>
          </a:xfrm>
        </p:spPr>
        <p:txBody>
          <a:bodyPr/>
          <a:lstStyle/>
          <a:p>
            <a:pPr eaLnBrk="1" hangingPunct="1">
              <a:lnSpc>
                <a:spcPct val="114000"/>
              </a:lnSpc>
              <a:spcBef>
                <a:spcPts val="1800"/>
              </a:spcBef>
            </a:pPr>
            <a:r>
              <a:rPr lang="el-GR" altLang="el-GR" dirty="0" smtClean="0"/>
              <a:t>Ο έξω πλάγιος σύνδεσμος θεωρείται πιο αδύνατος και πιο ελαστικός από τον έσω πλάγιο και παίζει μικρότερο ρόλο στην σταθερότητα της άρθρωσης του αγκώνα,</a:t>
            </a:r>
          </a:p>
          <a:p>
            <a:pPr eaLnBrk="1" hangingPunct="1">
              <a:lnSpc>
                <a:spcPct val="114000"/>
              </a:lnSpc>
              <a:spcBef>
                <a:spcPts val="1800"/>
              </a:spcBef>
            </a:pPr>
            <a:r>
              <a:rPr lang="el-GR" altLang="el-GR" dirty="0" smtClean="0"/>
              <a:t>Ο έσω πλάγιος σύνδεσμος είναι ένας σημαντικός </a:t>
            </a:r>
            <a:r>
              <a:rPr lang="el-GR" altLang="el-GR" dirty="0" err="1" smtClean="0"/>
              <a:t>σταθεροποιός</a:t>
            </a:r>
            <a:r>
              <a:rPr lang="el-GR" altLang="el-GR" dirty="0" smtClean="0"/>
              <a:t> της άρθρωσης του αγκώνα,</a:t>
            </a:r>
          </a:p>
          <a:p>
            <a:pPr eaLnBrk="1" hangingPunct="1">
              <a:lnSpc>
                <a:spcPct val="114000"/>
              </a:lnSpc>
              <a:spcBef>
                <a:spcPts val="1800"/>
              </a:spcBef>
            </a:pPr>
            <a:r>
              <a:rPr lang="el-GR" altLang="el-GR" dirty="0" smtClean="0"/>
              <a:t>Γι’ αυτούς τους λόγους επιτρέπεται μεν η </a:t>
            </a:r>
            <a:r>
              <a:rPr lang="el-GR" altLang="el-GR" dirty="0" err="1" smtClean="0"/>
              <a:t>κερκιδική</a:t>
            </a:r>
            <a:r>
              <a:rPr lang="el-GR" altLang="el-GR" dirty="0" smtClean="0"/>
              <a:t> ολίσθηση της ωλένης, αλλά αποφεύγεται η ωλένια ολίσθηση.</a:t>
            </a:r>
          </a:p>
        </p:txBody>
      </p:sp>
      <p:sp>
        <p:nvSpPr>
          <p:cNvPr id="3891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EE43D00-2F98-4DB6-9999-415372FB86D6}" type="slidenum">
              <a:rPr lang="el-GR" smtClean="0">
                <a:solidFill>
                  <a:prstClr val="black"/>
                </a:solidFill>
              </a:rPr>
              <a:pPr>
                <a:defRPr/>
              </a:pPr>
              <a:t>32</a:t>
            </a:fld>
            <a:endParaRPr lang="el-GR" smtClean="0">
              <a:solidFill>
                <a:prstClr val="black"/>
              </a:solidFill>
            </a:endParaRPr>
          </a:p>
        </p:txBody>
      </p:sp>
    </p:spTree>
    <p:extLst>
      <p:ext uri="{BB962C8B-B14F-4D97-AF65-F5344CB8AC3E}">
        <p14:creationId xmlns:p14="http://schemas.microsoft.com/office/powerpoint/2010/main" val="3346641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Πλάγιες ολισθήσεις του αγκώνα </a:t>
            </a:r>
            <a:r>
              <a:rPr lang="el-GR" sz="3000" b="0" dirty="0" smtClean="0"/>
              <a:t>2/2</a:t>
            </a:r>
            <a:endParaRPr lang="el-GR" dirty="0"/>
          </a:p>
        </p:txBody>
      </p:sp>
      <p:sp>
        <p:nvSpPr>
          <p:cNvPr id="37891" name="Θέση περιεχομένου 2"/>
          <p:cNvSpPr>
            <a:spLocks noGrp="1"/>
          </p:cNvSpPr>
          <p:nvPr>
            <p:ph idx="1"/>
          </p:nvPr>
        </p:nvSpPr>
        <p:spPr>
          <a:xfrm>
            <a:off x="539750" y="1619250"/>
            <a:ext cx="8229600" cy="4826000"/>
          </a:xfrm>
        </p:spPr>
        <p:txBody>
          <a:bodyPr/>
          <a:lstStyle/>
          <a:p>
            <a:pPr eaLnBrk="1" hangingPunct="1">
              <a:lnSpc>
                <a:spcPct val="120000"/>
              </a:lnSpc>
              <a:spcBef>
                <a:spcPts val="1800"/>
              </a:spcBef>
            </a:pPr>
            <a:r>
              <a:rPr lang="el-GR" altLang="el-GR" dirty="0" smtClean="0"/>
              <a:t>Παρ’ όλο που αυτές οι κινήσεις δεν εκτελούνται ενεργητικά, πολλές φορές είναι απαραίτητο να γίνει </a:t>
            </a:r>
            <a:r>
              <a:rPr lang="el-GR" altLang="el-GR" dirty="0" err="1" smtClean="0"/>
              <a:t>κερκιδική</a:t>
            </a:r>
            <a:r>
              <a:rPr lang="el-GR" altLang="el-GR" dirty="0" smtClean="0"/>
              <a:t> ολίσθηση της ωλένης</a:t>
            </a:r>
            <a:r>
              <a:rPr lang="en-US" altLang="el-GR" dirty="0" smtClean="0"/>
              <a:t> </a:t>
            </a:r>
            <a:r>
              <a:rPr lang="el-GR" altLang="el-GR" dirty="0" smtClean="0"/>
              <a:t>:</a:t>
            </a:r>
          </a:p>
          <a:p>
            <a:pPr lvl="1" eaLnBrk="1" hangingPunct="1">
              <a:lnSpc>
                <a:spcPct val="120000"/>
              </a:lnSpc>
              <a:spcBef>
                <a:spcPts val="1800"/>
              </a:spcBef>
            </a:pPr>
            <a:r>
              <a:rPr lang="el-GR" altLang="el-GR" dirty="0" smtClean="0"/>
              <a:t>Σε πολύ δύσκαμπτες αρθρώσεις,</a:t>
            </a:r>
          </a:p>
          <a:p>
            <a:pPr lvl="1" eaLnBrk="1" hangingPunct="1">
              <a:lnSpc>
                <a:spcPct val="120000"/>
              </a:lnSpc>
              <a:spcBef>
                <a:spcPts val="1800"/>
              </a:spcBef>
            </a:pPr>
            <a:r>
              <a:rPr lang="el-GR" altLang="el-GR" dirty="0" smtClean="0"/>
              <a:t>Σε </a:t>
            </a:r>
            <a:r>
              <a:rPr lang="el-GR" altLang="el-GR" dirty="0" err="1" smtClean="0"/>
              <a:t>επικονδυλίτιδες</a:t>
            </a:r>
            <a:r>
              <a:rPr lang="el-GR" altLang="el-GR" dirty="0" smtClean="0"/>
              <a:t>.</a:t>
            </a:r>
          </a:p>
        </p:txBody>
      </p:sp>
      <p:sp>
        <p:nvSpPr>
          <p:cNvPr id="3994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5EB36C8-8A22-46A1-A278-B98D0A41771E}" type="slidenum">
              <a:rPr lang="el-GR" smtClean="0">
                <a:solidFill>
                  <a:prstClr val="black"/>
                </a:solidFill>
              </a:rPr>
              <a:pPr>
                <a:defRPr/>
              </a:pPr>
              <a:t>33</a:t>
            </a:fld>
            <a:endParaRPr lang="el-GR" smtClean="0">
              <a:solidFill>
                <a:prstClr val="black"/>
              </a:solidFill>
            </a:endParaRPr>
          </a:p>
        </p:txBody>
      </p:sp>
    </p:spTree>
    <p:extLst>
      <p:ext uri="{BB962C8B-B14F-4D97-AF65-F5344CB8AC3E}">
        <p14:creationId xmlns:p14="http://schemas.microsoft.com/office/powerpoint/2010/main" val="3159815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Παλίνα</a:t>
            </a:r>
            <a:r>
              <a:rPr lang="el-GR" sz="2000" dirty="0" smtClean="0"/>
              <a:t> </a:t>
            </a:r>
            <a:r>
              <a:rPr lang="el-GR" sz="2000" dirty="0" err="1" smtClean="0"/>
              <a:t>Καρακασίδου</a:t>
            </a:r>
            <a:r>
              <a:rPr lang="el-GR" sz="2000" dirty="0" smtClean="0"/>
              <a:t> 2014. </a:t>
            </a:r>
            <a:r>
              <a:rPr lang="el-GR" sz="2000" dirty="0" err="1" smtClean="0"/>
              <a:t>Παλίνα</a:t>
            </a:r>
            <a:r>
              <a:rPr lang="el-GR" sz="2000" dirty="0" smtClean="0"/>
              <a:t> </a:t>
            </a:r>
            <a:r>
              <a:rPr lang="el-GR" sz="2000" dirty="0" err="1" smtClean="0"/>
              <a:t>Καρακασίδου</a:t>
            </a:r>
            <a:r>
              <a:rPr lang="el-GR" sz="2000" dirty="0" smtClean="0"/>
              <a:t>. </a:t>
            </a:r>
            <a:r>
              <a:rPr lang="el-GR" sz="2000" dirty="0"/>
              <a:t>«Τεχνικές Κινητοποίησης και Θεραπευτικοί Χειρισμοί (Θ). </a:t>
            </a:r>
            <a:r>
              <a:rPr lang="el-GR" sz="2000" dirty="0" smtClean="0"/>
              <a:t>Ενότητα 6</a:t>
            </a:r>
            <a:r>
              <a:rPr lang="en-US" sz="2000" dirty="0" smtClean="0"/>
              <a:t>:</a:t>
            </a:r>
            <a:r>
              <a:rPr lang="el-GR" sz="2000" dirty="0"/>
              <a:t> Εξέταση επικουρικών κινήσεων και κινητοποίηση καρπού, αγκώνα και αντιβραχίου».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143876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eaLnBrk="1" hangingPunct="1"/>
            <a:r>
              <a:rPr lang="el-GR" altLang="el-GR" dirty="0" smtClean="0"/>
              <a:t>Άρθρωση Καρπού </a:t>
            </a:r>
            <a:r>
              <a:rPr lang="el-GR" altLang="el-GR" sz="3000" b="0" dirty="0" smtClean="0"/>
              <a:t>1</a:t>
            </a:r>
            <a:r>
              <a:rPr lang="en-US" altLang="el-GR" sz="3000" b="0" dirty="0" smtClean="0"/>
              <a:t>/</a:t>
            </a:r>
            <a:r>
              <a:rPr lang="el-GR" altLang="el-GR" sz="3000" b="0" dirty="0" smtClean="0"/>
              <a:t>2</a:t>
            </a:r>
            <a:endParaRPr lang="el-GR" altLang="el-GR" sz="3000" dirty="0" smtClean="0"/>
          </a:p>
        </p:txBody>
      </p:sp>
      <p:sp>
        <p:nvSpPr>
          <p:cNvPr id="717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9FC8E7F-FE1E-4F4B-B48B-620043E5685C}" type="slidenum">
              <a:rPr lang="el-GR" smtClean="0">
                <a:solidFill>
                  <a:prstClr val="black"/>
                </a:solidFill>
              </a:rPr>
              <a:pPr>
                <a:defRPr/>
              </a:pPr>
              <a:t>3</a:t>
            </a:fld>
            <a:endParaRPr lang="el-GR" smtClean="0">
              <a:solidFill>
                <a:prstClr val="black"/>
              </a:solidFill>
            </a:endParaRPr>
          </a:p>
        </p:txBody>
      </p:sp>
      <p:pic>
        <p:nvPicPr>
          <p:cNvPr id="7172" name="Picture 2" descr="File:Triangular bone (left hand) - animation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1700213"/>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p:nvPr/>
        </p:nvSpPr>
        <p:spPr>
          <a:xfrm>
            <a:off x="2613025" y="6119813"/>
            <a:ext cx="3917950" cy="461962"/>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solidFill>
                <a:latin typeface="Calibri"/>
                <a:cs typeface="Arial" charset="0"/>
                <a:hlinkClick r:id="rId4"/>
              </a:rPr>
              <a:t>Triangular bone (left hand) - animation01</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a:solidFill>
                  <a:prstClr val="black"/>
                </a:solidFill>
                <a:latin typeface="Calibri"/>
                <a:cs typeface="Arial" charset="0"/>
                <a:hlinkClick r:id="rId5" tooltip="User:Was a bee"/>
              </a:rPr>
              <a:t>Was a bee</a:t>
            </a:r>
            <a:r>
              <a:rPr lang="en-US" sz="1200" dirty="0">
                <a:solidFill>
                  <a:prstClr val="black"/>
                </a:solidFill>
                <a:latin typeface="Calibri"/>
                <a:cs typeface="Arial" charset="0"/>
              </a:rPr>
              <a:t> </a:t>
            </a:r>
            <a:r>
              <a:rPr lang="el-GR" sz="1200" dirty="0" smtClean="0">
                <a:solidFill>
                  <a:prstClr val="black">
                    <a:lumMod val="75000"/>
                    <a:lumOff val="25000"/>
                  </a:prstClr>
                </a:solidFill>
                <a:latin typeface="Calibri"/>
                <a:cs typeface="Arial" charset="0"/>
              </a:rPr>
              <a:t>διαθέσιμο με άδεια</a:t>
            </a:r>
            <a:r>
              <a:rPr lang="en-US" sz="1200" dirty="0" smtClean="0">
                <a:solidFill>
                  <a:prstClr val="black">
                    <a:lumMod val="75000"/>
                    <a:lumOff val="25000"/>
                  </a:prstClr>
                </a:solidFill>
                <a:latin typeface="Calibri"/>
                <a:cs typeface="Arial" charset="0"/>
              </a:rPr>
              <a:t> </a:t>
            </a:r>
            <a:r>
              <a:rPr lang="en-US" sz="1200" dirty="0">
                <a:solidFill>
                  <a:prstClr val="black"/>
                </a:solidFill>
                <a:latin typeface="Calibri"/>
                <a:cs typeface="Arial" charset="0"/>
                <a:hlinkClick r:id="rId6"/>
              </a:rPr>
              <a:t>Attribution-Share Alike 2.1 Japan</a:t>
            </a:r>
            <a:endParaRPr lang="en-US" sz="1200" dirty="0">
              <a:solidFill>
                <a:prstClr val="black">
                  <a:lumMod val="75000"/>
                  <a:lumOff val="25000"/>
                </a:prstClr>
              </a:solidFill>
              <a:latin typeface="Calibri"/>
              <a:cs typeface="Arial" charset="0"/>
            </a:endParaRPr>
          </a:p>
        </p:txBody>
      </p:sp>
    </p:spTree>
    <p:extLst>
      <p:ext uri="{BB962C8B-B14F-4D97-AF65-F5344CB8AC3E}">
        <p14:creationId xmlns:p14="http://schemas.microsoft.com/office/powerpoint/2010/main" val="2354572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77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altLang="el-GR" dirty="0"/>
              <a:t>Άρθρωση Καρπού </a:t>
            </a:r>
            <a:r>
              <a:rPr lang="en-US" altLang="el-GR" sz="3000" b="0" dirty="0" smtClean="0"/>
              <a:t>2/</a:t>
            </a:r>
            <a:r>
              <a:rPr lang="el-GR" altLang="el-GR" sz="3000" b="0" dirty="0"/>
              <a:t>2</a:t>
            </a:r>
            <a:endParaRPr lang="el-GR" altLang="el-GR" sz="3200" b="0" dirty="0" smtClean="0"/>
          </a:p>
        </p:txBody>
      </p:sp>
      <p:pic>
        <p:nvPicPr>
          <p:cNvPr id="5" name="Θέση περιεχομένου 4"/>
          <p:cNvPicPr>
            <a:picLocks noGrp="1" noChangeAspect="1"/>
          </p:cNvPicPr>
          <p:nvPr>
            <p:ph idx="1"/>
          </p:nvPr>
        </p:nvPicPr>
        <p:blipFill>
          <a:blip r:embed="rId2"/>
          <a:stretch>
            <a:fillRect/>
          </a:stretch>
        </p:blipFill>
        <p:spPr>
          <a:xfrm>
            <a:off x="1624013" y="1628800"/>
            <a:ext cx="5895975" cy="4608512"/>
          </a:xfrm>
          <a:prstGeom prst="rect">
            <a:avLst/>
          </a:prstGeom>
          <a:noFill/>
          <a:ln>
            <a:solidFill>
              <a:schemeClr val="tx1"/>
            </a:solidFill>
          </a:ln>
        </p:spPr>
      </p:pic>
      <p:sp>
        <p:nvSpPr>
          <p:cNvPr id="6" name="Rectangle 5"/>
          <p:cNvSpPr/>
          <p:nvPr/>
        </p:nvSpPr>
        <p:spPr>
          <a:xfrm>
            <a:off x="2613025" y="6308725"/>
            <a:ext cx="3917950" cy="277813"/>
          </a:xfrm>
          <a:prstGeom prst="rect">
            <a:avLst/>
          </a:prstGeom>
        </p:spPr>
        <p:txBody>
          <a:bodyPr>
            <a:spAutoFit/>
          </a:bodyPr>
          <a:lstStyle/>
          <a:p>
            <a:pP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3"/>
              </a:rPr>
              <a:t>Gray336</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rPr>
              <a:t>Pngbot</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sp>
        <p:nvSpPr>
          <p:cNvPr id="819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049859E-530E-4A85-9306-CE08D5B30726}" type="slidenum">
              <a:rPr lang="el-GR" smtClean="0">
                <a:solidFill>
                  <a:prstClr val="black"/>
                </a:solidFill>
              </a:rPr>
              <a:pPr>
                <a:defRPr/>
              </a:pPr>
              <a:t>4</a:t>
            </a:fld>
            <a:endParaRPr lang="el-GR" smtClean="0">
              <a:solidFill>
                <a:prstClr val="black"/>
              </a:solidFill>
            </a:endParaRPr>
          </a:p>
        </p:txBody>
      </p:sp>
    </p:spTree>
    <p:extLst>
      <p:ext uri="{BB962C8B-B14F-4D97-AF65-F5344CB8AC3E}">
        <p14:creationId xmlns:p14="http://schemas.microsoft.com/office/powerpoint/2010/main" val="1343663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l-GR" altLang="el-GR" smtClean="0"/>
              <a:t>Στήλες καρπού</a:t>
            </a:r>
          </a:p>
        </p:txBody>
      </p:sp>
      <p:grpSp>
        <p:nvGrpSpPr>
          <p:cNvPr id="9219" name="Ομάδα 35"/>
          <p:cNvGrpSpPr>
            <a:grpSpLocks/>
          </p:cNvGrpSpPr>
          <p:nvPr/>
        </p:nvGrpSpPr>
        <p:grpSpPr bwMode="auto">
          <a:xfrm>
            <a:off x="3073400" y="1606550"/>
            <a:ext cx="2997200" cy="4456113"/>
            <a:chOff x="1835696" y="908720"/>
            <a:chExt cx="3204839" cy="4756272"/>
          </a:xfrm>
        </p:grpSpPr>
        <p:pic>
          <p:nvPicPr>
            <p:cNvPr id="9221" name="Picture 2" descr="File:Carpus.png"/>
            <p:cNvPicPr>
              <a:picLocks noChangeAspect="1" noChangeArrowheads="1"/>
            </p:cNvPicPr>
            <p:nvPr/>
          </p:nvPicPr>
          <p:blipFill>
            <a:blip r:embed="rId3">
              <a:extLst>
                <a:ext uri="{28A0092B-C50C-407E-A947-70E740481C1C}">
                  <a14:useLocalDpi xmlns:a14="http://schemas.microsoft.com/office/drawing/2010/main" val="0"/>
                </a:ext>
              </a:extLst>
            </a:blip>
            <a:srcRect l="3175" r="51355" b="7529"/>
            <a:stretch>
              <a:fillRect/>
            </a:stretch>
          </p:blipFill>
          <p:spPr bwMode="auto">
            <a:xfrm>
              <a:off x="1835696" y="908720"/>
              <a:ext cx="3204839" cy="475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Ελεύθερη σχεδίαση 3"/>
            <p:cNvSpPr/>
            <p:nvPr/>
          </p:nvSpPr>
          <p:spPr>
            <a:xfrm>
              <a:off x="2662368" y="4578860"/>
              <a:ext cx="329311" cy="401581"/>
            </a:xfrm>
            <a:custGeom>
              <a:avLst/>
              <a:gdLst>
                <a:gd name="connsiteX0" fmla="*/ 27132 w 328973"/>
                <a:gd name="connsiteY0" fmla="*/ 179733 h 402128"/>
                <a:gd name="connsiteX1" fmla="*/ 499 w 328973"/>
                <a:gd name="connsiteY1" fmla="*/ 295143 h 402128"/>
                <a:gd name="connsiteX2" fmla="*/ 44887 w 328973"/>
                <a:gd name="connsiteY2" fmla="*/ 375042 h 402128"/>
                <a:gd name="connsiteX3" fmla="*/ 142542 w 328973"/>
                <a:gd name="connsiteY3" fmla="*/ 401675 h 402128"/>
                <a:gd name="connsiteX4" fmla="*/ 213563 w 328973"/>
                <a:gd name="connsiteY4" fmla="*/ 357286 h 402128"/>
                <a:gd name="connsiteX5" fmla="*/ 293462 w 328973"/>
                <a:gd name="connsiteY5" fmla="*/ 348409 h 402128"/>
                <a:gd name="connsiteX6" fmla="*/ 328973 w 328973"/>
                <a:gd name="connsiteY6" fmla="*/ 330653 h 402128"/>
                <a:gd name="connsiteX7" fmla="*/ 293462 w 328973"/>
                <a:gd name="connsiteY7" fmla="*/ 277387 h 402128"/>
                <a:gd name="connsiteX8" fmla="*/ 275707 w 328973"/>
                <a:gd name="connsiteY8" fmla="*/ 188611 h 402128"/>
                <a:gd name="connsiteX9" fmla="*/ 293462 w 328973"/>
                <a:gd name="connsiteY9" fmla="*/ 99834 h 402128"/>
                <a:gd name="connsiteX10" fmla="*/ 302340 w 328973"/>
                <a:gd name="connsiteY10" fmla="*/ 82079 h 402128"/>
                <a:gd name="connsiteX11" fmla="*/ 257951 w 328973"/>
                <a:gd name="connsiteY11" fmla="*/ 37690 h 402128"/>
                <a:gd name="connsiteX12" fmla="*/ 222441 w 328973"/>
                <a:gd name="connsiteY12" fmla="*/ 19935 h 402128"/>
                <a:gd name="connsiteX13" fmla="*/ 213563 w 328973"/>
                <a:gd name="connsiteY13" fmla="*/ 2180 h 402128"/>
                <a:gd name="connsiteX14" fmla="*/ 142542 w 328973"/>
                <a:gd name="connsiteY14" fmla="*/ 73201 h 402128"/>
                <a:gd name="connsiteX15" fmla="*/ 115909 w 328973"/>
                <a:gd name="connsiteY15" fmla="*/ 135345 h 402128"/>
                <a:gd name="connsiteX16" fmla="*/ 27132 w 328973"/>
                <a:gd name="connsiteY16" fmla="*/ 179733 h 40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973" h="402128">
                  <a:moveTo>
                    <a:pt x="27132" y="179733"/>
                  </a:moveTo>
                  <a:cubicBezTo>
                    <a:pt x="7897" y="206366"/>
                    <a:pt x="-2460" y="262592"/>
                    <a:pt x="499" y="295143"/>
                  </a:cubicBezTo>
                  <a:cubicBezTo>
                    <a:pt x="3458" y="327694"/>
                    <a:pt x="21213" y="357287"/>
                    <a:pt x="44887" y="375042"/>
                  </a:cubicBezTo>
                  <a:cubicBezTo>
                    <a:pt x="68561" y="392797"/>
                    <a:pt x="114429" y="404634"/>
                    <a:pt x="142542" y="401675"/>
                  </a:cubicBezTo>
                  <a:cubicBezTo>
                    <a:pt x="170655" y="398716"/>
                    <a:pt x="188410" y="366164"/>
                    <a:pt x="213563" y="357286"/>
                  </a:cubicBezTo>
                  <a:cubicBezTo>
                    <a:pt x="238716" y="348408"/>
                    <a:pt x="274227" y="352848"/>
                    <a:pt x="293462" y="348409"/>
                  </a:cubicBezTo>
                  <a:cubicBezTo>
                    <a:pt x="312697" y="343970"/>
                    <a:pt x="328973" y="342490"/>
                    <a:pt x="328973" y="330653"/>
                  </a:cubicBezTo>
                  <a:cubicBezTo>
                    <a:pt x="328973" y="318816"/>
                    <a:pt x="302340" y="301061"/>
                    <a:pt x="293462" y="277387"/>
                  </a:cubicBezTo>
                  <a:cubicBezTo>
                    <a:pt x="284584" y="253713"/>
                    <a:pt x="275707" y="218203"/>
                    <a:pt x="275707" y="188611"/>
                  </a:cubicBezTo>
                  <a:cubicBezTo>
                    <a:pt x="275707" y="159019"/>
                    <a:pt x="289023" y="117589"/>
                    <a:pt x="293462" y="99834"/>
                  </a:cubicBezTo>
                  <a:cubicBezTo>
                    <a:pt x="297901" y="82079"/>
                    <a:pt x="308259" y="92436"/>
                    <a:pt x="302340" y="82079"/>
                  </a:cubicBezTo>
                  <a:cubicBezTo>
                    <a:pt x="296422" y="71722"/>
                    <a:pt x="271267" y="48047"/>
                    <a:pt x="257951" y="37690"/>
                  </a:cubicBezTo>
                  <a:cubicBezTo>
                    <a:pt x="244635" y="27333"/>
                    <a:pt x="229839" y="25853"/>
                    <a:pt x="222441" y="19935"/>
                  </a:cubicBezTo>
                  <a:cubicBezTo>
                    <a:pt x="215043" y="14017"/>
                    <a:pt x="226879" y="-6698"/>
                    <a:pt x="213563" y="2180"/>
                  </a:cubicBezTo>
                  <a:cubicBezTo>
                    <a:pt x="200247" y="11058"/>
                    <a:pt x="158818" y="51007"/>
                    <a:pt x="142542" y="73201"/>
                  </a:cubicBezTo>
                  <a:cubicBezTo>
                    <a:pt x="126266" y="95395"/>
                    <a:pt x="136624" y="120549"/>
                    <a:pt x="115909" y="135345"/>
                  </a:cubicBezTo>
                  <a:cubicBezTo>
                    <a:pt x="95194" y="150141"/>
                    <a:pt x="46367" y="153100"/>
                    <a:pt x="27132" y="179733"/>
                  </a:cubicBezTo>
                  <a:close/>
                </a:path>
              </a:pathLst>
            </a:cu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 name="Ελεύθερη σχεδίαση 4"/>
            <p:cNvSpPr/>
            <p:nvPr/>
          </p:nvSpPr>
          <p:spPr>
            <a:xfrm>
              <a:off x="2954335" y="4563611"/>
              <a:ext cx="303848" cy="328720"/>
            </a:xfrm>
            <a:custGeom>
              <a:avLst/>
              <a:gdLst>
                <a:gd name="connsiteX0" fmla="*/ 10554 w 303579"/>
                <a:gd name="connsiteY0" fmla="*/ 97881 h 329809"/>
                <a:gd name="connsiteX1" fmla="*/ 108208 w 303579"/>
                <a:gd name="connsiteY1" fmla="*/ 226 h 329809"/>
                <a:gd name="connsiteX2" fmla="*/ 223618 w 303579"/>
                <a:gd name="connsiteY2" fmla="*/ 71248 h 329809"/>
                <a:gd name="connsiteX3" fmla="*/ 259129 w 303579"/>
                <a:gd name="connsiteY3" fmla="*/ 80125 h 329809"/>
                <a:gd name="connsiteX4" fmla="*/ 303517 w 303579"/>
                <a:gd name="connsiteY4" fmla="*/ 71248 h 329809"/>
                <a:gd name="connsiteX5" fmla="*/ 268006 w 303579"/>
                <a:gd name="connsiteY5" fmla="*/ 151147 h 329809"/>
                <a:gd name="connsiteX6" fmla="*/ 232495 w 303579"/>
                <a:gd name="connsiteY6" fmla="*/ 222168 h 329809"/>
                <a:gd name="connsiteX7" fmla="*/ 205862 w 303579"/>
                <a:gd name="connsiteY7" fmla="*/ 284312 h 329809"/>
                <a:gd name="connsiteX8" fmla="*/ 143719 w 303579"/>
                <a:gd name="connsiteY8" fmla="*/ 302067 h 329809"/>
                <a:gd name="connsiteX9" fmla="*/ 99330 w 303579"/>
                <a:gd name="connsiteY9" fmla="*/ 328700 h 329809"/>
                <a:gd name="connsiteX10" fmla="*/ 54942 w 303579"/>
                <a:gd name="connsiteY10" fmla="*/ 319822 h 329809"/>
                <a:gd name="connsiteX11" fmla="*/ 10554 w 303579"/>
                <a:gd name="connsiteY11" fmla="*/ 275434 h 329809"/>
                <a:gd name="connsiteX12" fmla="*/ 1676 w 303579"/>
                <a:gd name="connsiteY12" fmla="*/ 195535 h 329809"/>
                <a:gd name="connsiteX13" fmla="*/ 10554 w 303579"/>
                <a:gd name="connsiteY13" fmla="*/ 97881 h 32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3579" h="329809">
                  <a:moveTo>
                    <a:pt x="10554" y="97881"/>
                  </a:moveTo>
                  <a:cubicBezTo>
                    <a:pt x="28309" y="65329"/>
                    <a:pt x="72697" y="4665"/>
                    <a:pt x="108208" y="226"/>
                  </a:cubicBezTo>
                  <a:cubicBezTo>
                    <a:pt x="143719" y="-4213"/>
                    <a:pt x="198465" y="57932"/>
                    <a:pt x="223618" y="71248"/>
                  </a:cubicBezTo>
                  <a:cubicBezTo>
                    <a:pt x="248771" y="84564"/>
                    <a:pt x="245813" y="80125"/>
                    <a:pt x="259129" y="80125"/>
                  </a:cubicBezTo>
                  <a:cubicBezTo>
                    <a:pt x="272445" y="80125"/>
                    <a:pt x="302038" y="59411"/>
                    <a:pt x="303517" y="71248"/>
                  </a:cubicBezTo>
                  <a:cubicBezTo>
                    <a:pt x="304996" y="83085"/>
                    <a:pt x="279843" y="125994"/>
                    <a:pt x="268006" y="151147"/>
                  </a:cubicBezTo>
                  <a:cubicBezTo>
                    <a:pt x="256169" y="176300"/>
                    <a:pt x="242852" y="199974"/>
                    <a:pt x="232495" y="222168"/>
                  </a:cubicBezTo>
                  <a:cubicBezTo>
                    <a:pt x="222138" y="244362"/>
                    <a:pt x="220658" y="270996"/>
                    <a:pt x="205862" y="284312"/>
                  </a:cubicBezTo>
                  <a:cubicBezTo>
                    <a:pt x="191066" y="297628"/>
                    <a:pt x="161474" y="294669"/>
                    <a:pt x="143719" y="302067"/>
                  </a:cubicBezTo>
                  <a:cubicBezTo>
                    <a:pt x="125964" y="309465"/>
                    <a:pt x="114126" y="325741"/>
                    <a:pt x="99330" y="328700"/>
                  </a:cubicBezTo>
                  <a:cubicBezTo>
                    <a:pt x="84534" y="331659"/>
                    <a:pt x="69738" y="328700"/>
                    <a:pt x="54942" y="319822"/>
                  </a:cubicBezTo>
                  <a:cubicBezTo>
                    <a:pt x="40146" y="310944"/>
                    <a:pt x="19432" y="296149"/>
                    <a:pt x="10554" y="275434"/>
                  </a:cubicBezTo>
                  <a:cubicBezTo>
                    <a:pt x="1676" y="254720"/>
                    <a:pt x="197" y="223648"/>
                    <a:pt x="1676" y="195535"/>
                  </a:cubicBezTo>
                  <a:cubicBezTo>
                    <a:pt x="3155" y="167422"/>
                    <a:pt x="-7201" y="130433"/>
                    <a:pt x="10554" y="97881"/>
                  </a:cubicBezTo>
                  <a:close/>
                </a:path>
              </a:pathLst>
            </a:cu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 name="Ελεύθερη σχεδίαση 6"/>
            <p:cNvSpPr/>
            <p:nvPr/>
          </p:nvSpPr>
          <p:spPr>
            <a:xfrm>
              <a:off x="2821931" y="4865220"/>
              <a:ext cx="454924" cy="460886"/>
            </a:xfrm>
            <a:custGeom>
              <a:avLst/>
              <a:gdLst>
                <a:gd name="connsiteX0" fmla="*/ 116798 w 454849"/>
                <a:gd name="connsiteY0" fmla="*/ 71091 h 461155"/>
                <a:gd name="connsiteX1" fmla="*/ 36899 w 454849"/>
                <a:gd name="connsiteY1" fmla="*/ 124357 h 461155"/>
                <a:gd name="connsiteX2" fmla="*/ 1388 w 454849"/>
                <a:gd name="connsiteY2" fmla="*/ 204257 h 461155"/>
                <a:gd name="connsiteX3" fmla="*/ 81287 w 454849"/>
                <a:gd name="connsiteY3" fmla="*/ 248645 h 461155"/>
                <a:gd name="connsiteX4" fmla="*/ 107920 w 454849"/>
                <a:gd name="connsiteY4" fmla="*/ 293033 h 461155"/>
                <a:gd name="connsiteX5" fmla="*/ 99042 w 454849"/>
                <a:gd name="connsiteY5" fmla="*/ 355177 h 461155"/>
                <a:gd name="connsiteX6" fmla="*/ 249963 w 454849"/>
                <a:gd name="connsiteY6" fmla="*/ 452831 h 461155"/>
                <a:gd name="connsiteX7" fmla="*/ 347617 w 454849"/>
                <a:gd name="connsiteY7" fmla="*/ 452831 h 461155"/>
                <a:gd name="connsiteX8" fmla="*/ 392006 w 454849"/>
                <a:gd name="connsiteY8" fmla="*/ 426198 h 461155"/>
                <a:gd name="connsiteX9" fmla="*/ 436394 w 454849"/>
                <a:gd name="connsiteY9" fmla="*/ 408443 h 461155"/>
                <a:gd name="connsiteX10" fmla="*/ 454149 w 454849"/>
                <a:gd name="connsiteY10" fmla="*/ 337422 h 461155"/>
                <a:gd name="connsiteX11" fmla="*/ 445272 w 454849"/>
                <a:gd name="connsiteY11" fmla="*/ 266400 h 461155"/>
                <a:gd name="connsiteX12" fmla="*/ 392006 w 454849"/>
                <a:gd name="connsiteY12" fmla="*/ 275278 h 461155"/>
                <a:gd name="connsiteX13" fmla="*/ 338739 w 454849"/>
                <a:gd name="connsiteY13" fmla="*/ 213134 h 461155"/>
                <a:gd name="connsiteX14" fmla="*/ 303229 w 454849"/>
                <a:gd name="connsiteY14" fmla="*/ 142113 h 461155"/>
                <a:gd name="connsiteX15" fmla="*/ 303229 w 454849"/>
                <a:gd name="connsiteY15" fmla="*/ 71091 h 461155"/>
                <a:gd name="connsiteX16" fmla="*/ 312106 w 454849"/>
                <a:gd name="connsiteY16" fmla="*/ 35581 h 461155"/>
                <a:gd name="connsiteX17" fmla="*/ 294351 w 454849"/>
                <a:gd name="connsiteY17" fmla="*/ 26703 h 461155"/>
                <a:gd name="connsiteX18" fmla="*/ 312106 w 454849"/>
                <a:gd name="connsiteY18" fmla="*/ 70 h 461155"/>
                <a:gd name="connsiteX19" fmla="*/ 223330 w 454849"/>
                <a:gd name="connsiteY19" fmla="*/ 35581 h 461155"/>
                <a:gd name="connsiteX20" fmla="*/ 116798 w 454849"/>
                <a:gd name="connsiteY20" fmla="*/ 71091 h 46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49" h="461155">
                  <a:moveTo>
                    <a:pt x="116798" y="71091"/>
                  </a:moveTo>
                  <a:cubicBezTo>
                    <a:pt x="85726" y="85887"/>
                    <a:pt x="56134" y="102163"/>
                    <a:pt x="36899" y="124357"/>
                  </a:cubicBezTo>
                  <a:cubicBezTo>
                    <a:pt x="17664" y="146551"/>
                    <a:pt x="-6010" y="183542"/>
                    <a:pt x="1388" y="204257"/>
                  </a:cubicBezTo>
                  <a:cubicBezTo>
                    <a:pt x="8786" y="224972"/>
                    <a:pt x="63532" y="233849"/>
                    <a:pt x="81287" y="248645"/>
                  </a:cubicBezTo>
                  <a:cubicBezTo>
                    <a:pt x="99042" y="263441"/>
                    <a:pt x="104961" y="275278"/>
                    <a:pt x="107920" y="293033"/>
                  </a:cubicBezTo>
                  <a:cubicBezTo>
                    <a:pt x="110879" y="310788"/>
                    <a:pt x="75368" y="328544"/>
                    <a:pt x="99042" y="355177"/>
                  </a:cubicBezTo>
                  <a:cubicBezTo>
                    <a:pt x="122716" y="381810"/>
                    <a:pt x="208534" y="436555"/>
                    <a:pt x="249963" y="452831"/>
                  </a:cubicBezTo>
                  <a:cubicBezTo>
                    <a:pt x="291392" y="469107"/>
                    <a:pt x="323943" y="457270"/>
                    <a:pt x="347617" y="452831"/>
                  </a:cubicBezTo>
                  <a:cubicBezTo>
                    <a:pt x="371291" y="448392"/>
                    <a:pt x="377210" y="433596"/>
                    <a:pt x="392006" y="426198"/>
                  </a:cubicBezTo>
                  <a:cubicBezTo>
                    <a:pt x="406802" y="418800"/>
                    <a:pt x="426037" y="423239"/>
                    <a:pt x="436394" y="408443"/>
                  </a:cubicBezTo>
                  <a:cubicBezTo>
                    <a:pt x="446751" y="393647"/>
                    <a:pt x="452669" y="361096"/>
                    <a:pt x="454149" y="337422"/>
                  </a:cubicBezTo>
                  <a:cubicBezTo>
                    <a:pt x="455629" y="313748"/>
                    <a:pt x="455629" y="276757"/>
                    <a:pt x="445272" y="266400"/>
                  </a:cubicBezTo>
                  <a:cubicBezTo>
                    <a:pt x="434915" y="256043"/>
                    <a:pt x="409762" y="284156"/>
                    <a:pt x="392006" y="275278"/>
                  </a:cubicBezTo>
                  <a:cubicBezTo>
                    <a:pt x="374251" y="266400"/>
                    <a:pt x="353535" y="235328"/>
                    <a:pt x="338739" y="213134"/>
                  </a:cubicBezTo>
                  <a:cubicBezTo>
                    <a:pt x="323943" y="190940"/>
                    <a:pt x="309147" y="165787"/>
                    <a:pt x="303229" y="142113"/>
                  </a:cubicBezTo>
                  <a:cubicBezTo>
                    <a:pt x="297311" y="118439"/>
                    <a:pt x="301750" y="88846"/>
                    <a:pt x="303229" y="71091"/>
                  </a:cubicBezTo>
                  <a:cubicBezTo>
                    <a:pt x="304708" y="53336"/>
                    <a:pt x="313586" y="42979"/>
                    <a:pt x="312106" y="35581"/>
                  </a:cubicBezTo>
                  <a:cubicBezTo>
                    <a:pt x="310626" y="28183"/>
                    <a:pt x="294351" y="32621"/>
                    <a:pt x="294351" y="26703"/>
                  </a:cubicBezTo>
                  <a:cubicBezTo>
                    <a:pt x="294351" y="20785"/>
                    <a:pt x="323943" y="-1410"/>
                    <a:pt x="312106" y="70"/>
                  </a:cubicBezTo>
                  <a:cubicBezTo>
                    <a:pt x="300269" y="1550"/>
                    <a:pt x="248483" y="26703"/>
                    <a:pt x="223330" y="35581"/>
                  </a:cubicBezTo>
                  <a:cubicBezTo>
                    <a:pt x="198177" y="44459"/>
                    <a:pt x="147870" y="56295"/>
                    <a:pt x="116798" y="71091"/>
                  </a:cubicBezTo>
                  <a:close/>
                </a:path>
              </a:pathLst>
            </a:cu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 name="Ελεύθερη σχεδίαση 7"/>
            <p:cNvSpPr/>
            <p:nvPr/>
          </p:nvSpPr>
          <p:spPr>
            <a:xfrm>
              <a:off x="2840603" y="3184343"/>
              <a:ext cx="410790" cy="1450434"/>
            </a:xfrm>
            <a:custGeom>
              <a:avLst/>
              <a:gdLst>
                <a:gd name="connsiteX0" fmla="*/ 62187 w 409997"/>
                <a:gd name="connsiteY0" fmla="*/ 1308323 h 1451520"/>
                <a:gd name="connsiteX1" fmla="*/ 88820 w 409997"/>
                <a:gd name="connsiteY1" fmla="*/ 1237302 h 1451520"/>
                <a:gd name="connsiteX2" fmla="*/ 88820 w 409997"/>
                <a:gd name="connsiteY2" fmla="*/ 873317 h 1451520"/>
                <a:gd name="connsiteX3" fmla="*/ 106575 w 409997"/>
                <a:gd name="connsiteY3" fmla="*/ 749030 h 1451520"/>
                <a:gd name="connsiteX4" fmla="*/ 106575 w 409997"/>
                <a:gd name="connsiteY4" fmla="*/ 562599 h 1451520"/>
                <a:gd name="connsiteX5" fmla="*/ 71065 w 409997"/>
                <a:gd name="connsiteY5" fmla="*/ 340657 h 1451520"/>
                <a:gd name="connsiteX6" fmla="*/ 43 w 409997"/>
                <a:gd name="connsiteY6" fmla="*/ 207492 h 1451520"/>
                <a:gd name="connsiteX7" fmla="*/ 62187 w 409997"/>
                <a:gd name="connsiteY7" fmla="*/ 56572 h 1451520"/>
                <a:gd name="connsiteX8" fmla="*/ 159841 w 409997"/>
                <a:gd name="connsiteY8" fmla="*/ 3305 h 1451520"/>
                <a:gd name="connsiteX9" fmla="*/ 239740 w 409997"/>
                <a:gd name="connsiteY9" fmla="*/ 12183 h 1451520"/>
                <a:gd name="connsiteX10" fmla="*/ 319639 w 409997"/>
                <a:gd name="connsiteY10" fmla="*/ 65449 h 1451520"/>
                <a:gd name="connsiteX11" fmla="*/ 337395 w 409997"/>
                <a:gd name="connsiteY11" fmla="*/ 145348 h 1451520"/>
                <a:gd name="connsiteX12" fmla="*/ 337395 w 409997"/>
                <a:gd name="connsiteY12" fmla="*/ 207492 h 1451520"/>
                <a:gd name="connsiteX13" fmla="*/ 310762 w 409997"/>
                <a:gd name="connsiteY13" fmla="*/ 278513 h 1451520"/>
                <a:gd name="connsiteX14" fmla="*/ 301884 w 409997"/>
                <a:gd name="connsiteY14" fmla="*/ 358412 h 1451520"/>
                <a:gd name="connsiteX15" fmla="*/ 319639 w 409997"/>
                <a:gd name="connsiteY15" fmla="*/ 500455 h 1451520"/>
                <a:gd name="connsiteX16" fmla="*/ 293006 w 409997"/>
                <a:gd name="connsiteY16" fmla="*/ 642498 h 1451520"/>
                <a:gd name="connsiteX17" fmla="*/ 301884 w 409997"/>
                <a:gd name="connsiteY17" fmla="*/ 757907 h 1451520"/>
                <a:gd name="connsiteX18" fmla="*/ 310762 w 409997"/>
                <a:gd name="connsiteY18" fmla="*/ 873317 h 1451520"/>
                <a:gd name="connsiteX19" fmla="*/ 301884 w 409997"/>
                <a:gd name="connsiteY19" fmla="*/ 873317 h 1451520"/>
                <a:gd name="connsiteX20" fmla="*/ 275251 w 409997"/>
                <a:gd name="connsiteY20" fmla="*/ 1006482 h 1451520"/>
                <a:gd name="connsiteX21" fmla="*/ 301884 w 409997"/>
                <a:gd name="connsiteY21" fmla="*/ 1113014 h 1451520"/>
                <a:gd name="connsiteX22" fmla="*/ 355150 w 409997"/>
                <a:gd name="connsiteY22" fmla="*/ 1210669 h 1451520"/>
                <a:gd name="connsiteX23" fmla="*/ 381783 w 409997"/>
                <a:gd name="connsiteY23" fmla="*/ 1281690 h 1451520"/>
                <a:gd name="connsiteX24" fmla="*/ 390661 w 409997"/>
                <a:gd name="connsiteY24" fmla="*/ 1370467 h 1451520"/>
                <a:gd name="connsiteX25" fmla="*/ 408416 w 409997"/>
                <a:gd name="connsiteY25" fmla="*/ 1432610 h 1451520"/>
                <a:gd name="connsiteX26" fmla="*/ 346272 w 409997"/>
                <a:gd name="connsiteY26" fmla="*/ 1450366 h 1451520"/>
                <a:gd name="connsiteX27" fmla="*/ 301884 w 409997"/>
                <a:gd name="connsiteY27" fmla="*/ 1405977 h 1451520"/>
                <a:gd name="connsiteX28" fmla="*/ 239740 w 409997"/>
                <a:gd name="connsiteY28" fmla="*/ 1361589 h 1451520"/>
                <a:gd name="connsiteX29" fmla="*/ 150964 w 409997"/>
                <a:gd name="connsiteY29" fmla="*/ 1414855 h 1451520"/>
                <a:gd name="connsiteX30" fmla="*/ 115453 w 409997"/>
                <a:gd name="connsiteY30" fmla="*/ 1441488 h 1451520"/>
                <a:gd name="connsiteX31" fmla="*/ 53309 w 409997"/>
                <a:gd name="connsiteY31" fmla="*/ 1405977 h 1451520"/>
                <a:gd name="connsiteX32" fmla="*/ 62187 w 409997"/>
                <a:gd name="connsiteY32" fmla="*/ 1308323 h 145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997" h="1451520">
                  <a:moveTo>
                    <a:pt x="62187" y="1308323"/>
                  </a:moveTo>
                  <a:cubicBezTo>
                    <a:pt x="68105" y="1280211"/>
                    <a:pt x="84381" y="1309803"/>
                    <a:pt x="88820" y="1237302"/>
                  </a:cubicBezTo>
                  <a:cubicBezTo>
                    <a:pt x="93259" y="1164801"/>
                    <a:pt x="85861" y="954696"/>
                    <a:pt x="88820" y="873317"/>
                  </a:cubicBezTo>
                  <a:cubicBezTo>
                    <a:pt x="91779" y="791938"/>
                    <a:pt x="103616" y="800816"/>
                    <a:pt x="106575" y="749030"/>
                  </a:cubicBezTo>
                  <a:cubicBezTo>
                    <a:pt x="109534" y="697244"/>
                    <a:pt x="112493" y="630661"/>
                    <a:pt x="106575" y="562599"/>
                  </a:cubicBezTo>
                  <a:cubicBezTo>
                    <a:pt x="100657" y="494537"/>
                    <a:pt x="88820" y="399841"/>
                    <a:pt x="71065" y="340657"/>
                  </a:cubicBezTo>
                  <a:cubicBezTo>
                    <a:pt x="53310" y="281472"/>
                    <a:pt x="1523" y="254839"/>
                    <a:pt x="43" y="207492"/>
                  </a:cubicBezTo>
                  <a:cubicBezTo>
                    <a:pt x="-1437" y="160145"/>
                    <a:pt x="35554" y="90603"/>
                    <a:pt x="62187" y="56572"/>
                  </a:cubicBezTo>
                  <a:cubicBezTo>
                    <a:pt x="88820" y="22541"/>
                    <a:pt x="130249" y="10703"/>
                    <a:pt x="159841" y="3305"/>
                  </a:cubicBezTo>
                  <a:cubicBezTo>
                    <a:pt x="189433" y="-4093"/>
                    <a:pt x="213107" y="1826"/>
                    <a:pt x="239740" y="12183"/>
                  </a:cubicBezTo>
                  <a:cubicBezTo>
                    <a:pt x="266373" y="22540"/>
                    <a:pt x="303363" y="43255"/>
                    <a:pt x="319639" y="65449"/>
                  </a:cubicBezTo>
                  <a:cubicBezTo>
                    <a:pt x="335915" y="87643"/>
                    <a:pt x="334436" y="121674"/>
                    <a:pt x="337395" y="145348"/>
                  </a:cubicBezTo>
                  <a:cubicBezTo>
                    <a:pt x="340354" y="169022"/>
                    <a:pt x="341834" y="185298"/>
                    <a:pt x="337395" y="207492"/>
                  </a:cubicBezTo>
                  <a:cubicBezTo>
                    <a:pt x="332956" y="229686"/>
                    <a:pt x="316681" y="253360"/>
                    <a:pt x="310762" y="278513"/>
                  </a:cubicBezTo>
                  <a:cubicBezTo>
                    <a:pt x="304844" y="303666"/>
                    <a:pt x="300405" y="321422"/>
                    <a:pt x="301884" y="358412"/>
                  </a:cubicBezTo>
                  <a:cubicBezTo>
                    <a:pt x="303363" y="395402"/>
                    <a:pt x="321119" y="453107"/>
                    <a:pt x="319639" y="500455"/>
                  </a:cubicBezTo>
                  <a:cubicBezTo>
                    <a:pt x="318159" y="547803"/>
                    <a:pt x="295965" y="599589"/>
                    <a:pt x="293006" y="642498"/>
                  </a:cubicBezTo>
                  <a:cubicBezTo>
                    <a:pt x="290047" y="685407"/>
                    <a:pt x="301884" y="757907"/>
                    <a:pt x="301884" y="757907"/>
                  </a:cubicBezTo>
                  <a:cubicBezTo>
                    <a:pt x="304843" y="796377"/>
                    <a:pt x="310762" y="854082"/>
                    <a:pt x="310762" y="873317"/>
                  </a:cubicBezTo>
                  <a:cubicBezTo>
                    <a:pt x="310762" y="892552"/>
                    <a:pt x="307803" y="851123"/>
                    <a:pt x="301884" y="873317"/>
                  </a:cubicBezTo>
                  <a:cubicBezTo>
                    <a:pt x="295966" y="895511"/>
                    <a:pt x="275251" y="966533"/>
                    <a:pt x="275251" y="1006482"/>
                  </a:cubicBezTo>
                  <a:cubicBezTo>
                    <a:pt x="275251" y="1046431"/>
                    <a:pt x="288567" y="1078983"/>
                    <a:pt x="301884" y="1113014"/>
                  </a:cubicBezTo>
                  <a:cubicBezTo>
                    <a:pt x="315201" y="1147045"/>
                    <a:pt x="341834" y="1182556"/>
                    <a:pt x="355150" y="1210669"/>
                  </a:cubicBezTo>
                  <a:cubicBezTo>
                    <a:pt x="368466" y="1238782"/>
                    <a:pt x="375865" y="1255057"/>
                    <a:pt x="381783" y="1281690"/>
                  </a:cubicBezTo>
                  <a:cubicBezTo>
                    <a:pt x="387701" y="1308323"/>
                    <a:pt x="386222" y="1345314"/>
                    <a:pt x="390661" y="1370467"/>
                  </a:cubicBezTo>
                  <a:cubicBezTo>
                    <a:pt x="395100" y="1395620"/>
                    <a:pt x="415814" y="1419294"/>
                    <a:pt x="408416" y="1432610"/>
                  </a:cubicBezTo>
                  <a:cubicBezTo>
                    <a:pt x="401018" y="1445927"/>
                    <a:pt x="364027" y="1454805"/>
                    <a:pt x="346272" y="1450366"/>
                  </a:cubicBezTo>
                  <a:cubicBezTo>
                    <a:pt x="328517" y="1445927"/>
                    <a:pt x="319639" y="1420773"/>
                    <a:pt x="301884" y="1405977"/>
                  </a:cubicBezTo>
                  <a:cubicBezTo>
                    <a:pt x="284129" y="1391181"/>
                    <a:pt x="264893" y="1360109"/>
                    <a:pt x="239740" y="1361589"/>
                  </a:cubicBezTo>
                  <a:cubicBezTo>
                    <a:pt x="214587" y="1363069"/>
                    <a:pt x="171679" y="1401539"/>
                    <a:pt x="150964" y="1414855"/>
                  </a:cubicBezTo>
                  <a:cubicBezTo>
                    <a:pt x="130250" y="1428172"/>
                    <a:pt x="131729" y="1442968"/>
                    <a:pt x="115453" y="1441488"/>
                  </a:cubicBezTo>
                  <a:cubicBezTo>
                    <a:pt x="99177" y="1440008"/>
                    <a:pt x="59227" y="1422253"/>
                    <a:pt x="53309" y="1405977"/>
                  </a:cubicBezTo>
                  <a:cubicBezTo>
                    <a:pt x="47390" y="1389701"/>
                    <a:pt x="56269" y="1336435"/>
                    <a:pt x="62187" y="1308323"/>
                  </a:cubicBezTo>
                  <a:close/>
                </a:path>
              </a:pathLst>
            </a:cu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9" name="Ελεύθερη σχεδίαση 8"/>
            <p:cNvSpPr/>
            <p:nvPr/>
          </p:nvSpPr>
          <p:spPr>
            <a:xfrm>
              <a:off x="2849091" y="2265961"/>
              <a:ext cx="329311" cy="960743"/>
            </a:xfrm>
            <a:custGeom>
              <a:avLst/>
              <a:gdLst>
                <a:gd name="connsiteX0" fmla="*/ 44450 w 328536"/>
                <a:gd name="connsiteY0" fmla="*/ 956083 h 959493"/>
                <a:gd name="connsiteX1" fmla="*/ 62 w 328536"/>
                <a:gd name="connsiteY1" fmla="*/ 867306 h 959493"/>
                <a:gd name="connsiteX2" fmla="*/ 53328 w 328536"/>
                <a:gd name="connsiteY2" fmla="*/ 787407 h 959493"/>
                <a:gd name="connsiteX3" fmla="*/ 79961 w 328536"/>
                <a:gd name="connsiteY3" fmla="*/ 547710 h 959493"/>
                <a:gd name="connsiteX4" fmla="*/ 53328 w 328536"/>
                <a:gd name="connsiteY4" fmla="*/ 281380 h 959493"/>
                <a:gd name="connsiteX5" fmla="*/ 44450 w 328536"/>
                <a:gd name="connsiteY5" fmla="*/ 157093 h 959493"/>
                <a:gd name="connsiteX6" fmla="*/ 62206 w 328536"/>
                <a:gd name="connsiteY6" fmla="*/ 94949 h 959493"/>
                <a:gd name="connsiteX7" fmla="*/ 177615 w 328536"/>
                <a:gd name="connsiteY7" fmla="*/ 68316 h 959493"/>
                <a:gd name="connsiteX8" fmla="*/ 230881 w 328536"/>
                <a:gd name="connsiteY8" fmla="*/ 23928 h 959493"/>
                <a:gd name="connsiteX9" fmla="*/ 293025 w 328536"/>
                <a:gd name="connsiteY9" fmla="*/ 6172 h 959493"/>
                <a:gd name="connsiteX10" fmla="*/ 284147 w 328536"/>
                <a:gd name="connsiteY10" fmla="*/ 130460 h 959493"/>
                <a:gd name="connsiteX11" fmla="*/ 266392 w 328536"/>
                <a:gd name="connsiteY11" fmla="*/ 245870 h 959493"/>
                <a:gd name="connsiteX12" fmla="*/ 257514 w 328536"/>
                <a:gd name="connsiteY12" fmla="*/ 405668 h 959493"/>
                <a:gd name="connsiteX13" fmla="*/ 266392 w 328536"/>
                <a:gd name="connsiteY13" fmla="*/ 538833 h 959493"/>
                <a:gd name="connsiteX14" fmla="*/ 275270 w 328536"/>
                <a:gd name="connsiteY14" fmla="*/ 645365 h 959493"/>
                <a:gd name="connsiteX15" fmla="*/ 301903 w 328536"/>
                <a:gd name="connsiteY15" fmla="*/ 743019 h 959493"/>
                <a:gd name="connsiteX16" fmla="*/ 328536 w 328536"/>
                <a:gd name="connsiteY16" fmla="*/ 849551 h 959493"/>
                <a:gd name="connsiteX17" fmla="*/ 301903 w 328536"/>
                <a:gd name="connsiteY17" fmla="*/ 911695 h 959493"/>
                <a:gd name="connsiteX18" fmla="*/ 248637 w 328536"/>
                <a:gd name="connsiteY18" fmla="*/ 920572 h 959493"/>
                <a:gd name="connsiteX19" fmla="*/ 195371 w 328536"/>
                <a:gd name="connsiteY19" fmla="*/ 911695 h 959493"/>
                <a:gd name="connsiteX20" fmla="*/ 124349 w 328536"/>
                <a:gd name="connsiteY20" fmla="*/ 938328 h 959493"/>
                <a:gd name="connsiteX21" fmla="*/ 44450 w 328536"/>
                <a:gd name="connsiteY21" fmla="*/ 956083 h 95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8536" h="959493">
                  <a:moveTo>
                    <a:pt x="44450" y="956083"/>
                  </a:moveTo>
                  <a:cubicBezTo>
                    <a:pt x="23735" y="944246"/>
                    <a:pt x="-1418" y="895419"/>
                    <a:pt x="62" y="867306"/>
                  </a:cubicBezTo>
                  <a:cubicBezTo>
                    <a:pt x="1542" y="839193"/>
                    <a:pt x="40012" y="840673"/>
                    <a:pt x="53328" y="787407"/>
                  </a:cubicBezTo>
                  <a:cubicBezTo>
                    <a:pt x="66644" y="734141"/>
                    <a:pt x="79961" y="632048"/>
                    <a:pt x="79961" y="547710"/>
                  </a:cubicBezTo>
                  <a:cubicBezTo>
                    <a:pt x="79961" y="463372"/>
                    <a:pt x="59246" y="346483"/>
                    <a:pt x="53328" y="281380"/>
                  </a:cubicBezTo>
                  <a:cubicBezTo>
                    <a:pt x="47410" y="216277"/>
                    <a:pt x="42970" y="188165"/>
                    <a:pt x="44450" y="157093"/>
                  </a:cubicBezTo>
                  <a:cubicBezTo>
                    <a:pt x="45930" y="126021"/>
                    <a:pt x="40012" y="109745"/>
                    <a:pt x="62206" y="94949"/>
                  </a:cubicBezTo>
                  <a:cubicBezTo>
                    <a:pt x="84400" y="80153"/>
                    <a:pt x="149503" y="80153"/>
                    <a:pt x="177615" y="68316"/>
                  </a:cubicBezTo>
                  <a:cubicBezTo>
                    <a:pt x="205727" y="56479"/>
                    <a:pt x="211646" y="34285"/>
                    <a:pt x="230881" y="23928"/>
                  </a:cubicBezTo>
                  <a:cubicBezTo>
                    <a:pt x="250116" y="13571"/>
                    <a:pt x="284147" y="-11583"/>
                    <a:pt x="293025" y="6172"/>
                  </a:cubicBezTo>
                  <a:cubicBezTo>
                    <a:pt x="301903" y="23927"/>
                    <a:pt x="288586" y="90510"/>
                    <a:pt x="284147" y="130460"/>
                  </a:cubicBezTo>
                  <a:cubicBezTo>
                    <a:pt x="279708" y="170410"/>
                    <a:pt x="270831" y="200002"/>
                    <a:pt x="266392" y="245870"/>
                  </a:cubicBezTo>
                  <a:cubicBezTo>
                    <a:pt x="261953" y="291738"/>
                    <a:pt x="257514" y="356841"/>
                    <a:pt x="257514" y="405668"/>
                  </a:cubicBezTo>
                  <a:cubicBezTo>
                    <a:pt x="257514" y="454495"/>
                    <a:pt x="263433" y="498883"/>
                    <a:pt x="266392" y="538833"/>
                  </a:cubicBezTo>
                  <a:cubicBezTo>
                    <a:pt x="269351" y="578782"/>
                    <a:pt x="269352" y="611334"/>
                    <a:pt x="275270" y="645365"/>
                  </a:cubicBezTo>
                  <a:cubicBezTo>
                    <a:pt x="281189" y="679396"/>
                    <a:pt x="293025" y="708988"/>
                    <a:pt x="301903" y="743019"/>
                  </a:cubicBezTo>
                  <a:cubicBezTo>
                    <a:pt x="310781" y="777050"/>
                    <a:pt x="328536" y="821438"/>
                    <a:pt x="328536" y="849551"/>
                  </a:cubicBezTo>
                  <a:cubicBezTo>
                    <a:pt x="328536" y="877664"/>
                    <a:pt x="315220" y="899858"/>
                    <a:pt x="301903" y="911695"/>
                  </a:cubicBezTo>
                  <a:cubicBezTo>
                    <a:pt x="288587" y="923532"/>
                    <a:pt x="266392" y="920572"/>
                    <a:pt x="248637" y="920572"/>
                  </a:cubicBezTo>
                  <a:cubicBezTo>
                    <a:pt x="230882" y="920572"/>
                    <a:pt x="216086" y="908736"/>
                    <a:pt x="195371" y="911695"/>
                  </a:cubicBezTo>
                  <a:cubicBezTo>
                    <a:pt x="174656" y="914654"/>
                    <a:pt x="148023" y="930930"/>
                    <a:pt x="124349" y="938328"/>
                  </a:cubicBezTo>
                  <a:cubicBezTo>
                    <a:pt x="100675" y="945726"/>
                    <a:pt x="65165" y="967920"/>
                    <a:pt x="44450" y="956083"/>
                  </a:cubicBezTo>
                  <a:close/>
                </a:path>
              </a:pathLst>
            </a:cu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 name="Ελεύθερη σχεδίαση 9"/>
            <p:cNvSpPr/>
            <p:nvPr/>
          </p:nvSpPr>
          <p:spPr>
            <a:xfrm>
              <a:off x="2876251" y="1767798"/>
              <a:ext cx="259714" cy="576107"/>
            </a:xfrm>
            <a:custGeom>
              <a:avLst/>
              <a:gdLst>
                <a:gd name="connsiteX0" fmla="*/ 53314 w 259241"/>
                <a:gd name="connsiteY0" fmla="*/ 557846 h 576358"/>
                <a:gd name="connsiteX1" fmla="*/ 48 w 259241"/>
                <a:gd name="connsiteY1" fmla="*/ 540090 h 576358"/>
                <a:gd name="connsiteX2" fmla="*/ 44436 w 259241"/>
                <a:gd name="connsiteY2" fmla="*/ 469069 h 576358"/>
                <a:gd name="connsiteX3" fmla="*/ 79947 w 259241"/>
                <a:gd name="connsiteY3" fmla="*/ 380292 h 576358"/>
                <a:gd name="connsiteX4" fmla="*/ 71069 w 259241"/>
                <a:gd name="connsiteY4" fmla="*/ 291515 h 576358"/>
                <a:gd name="connsiteX5" fmla="*/ 71069 w 259241"/>
                <a:gd name="connsiteY5" fmla="*/ 176106 h 576358"/>
                <a:gd name="connsiteX6" fmla="*/ 44436 w 259241"/>
                <a:gd name="connsiteY6" fmla="*/ 87329 h 576358"/>
                <a:gd name="connsiteX7" fmla="*/ 44436 w 259241"/>
                <a:gd name="connsiteY7" fmla="*/ 34063 h 576358"/>
                <a:gd name="connsiteX8" fmla="*/ 44436 w 259241"/>
                <a:gd name="connsiteY8" fmla="*/ 25185 h 576358"/>
                <a:gd name="connsiteX9" fmla="*/ 142091 w 259241"/>
                <a:gd name="connsiteY9" fmla="*/ 42941 h 576358"/>
                <a:gd name="connsiteX10" fmla="*/ 195357 w 259241"/>
                <a:gd name="connsiteY10" fmla="*/ 25185 h 576358"/>
                <a:gd name="connsiteX11" fmla="*/ 239745 w 259241"/>
                <a:gd name="connsiteY11" fmla="*/ 7430 h 576358"/>
                <a:gd name="connsiteX12" fmla="*/ 213112 w 259241"/>
                <a:gd name="connsiteY12" fmla="*/ 158350 h 576358"/>
                <a:gd name="connsiteX13" fmla="*/ 204234 w 259241"/>
                <a:gd name="connsiteY13" fmla="*/ 264882 h 576358"/>
                <a:gd name="connsiteX14" fmla="*/ 248623 w 259241"/>
                <a:gd name="connsiteY14" fmla="*/ 398047 h 576358"/>
                <a:gd name="connsiteX15" fmla="*/ 257500 w 259241"/>
                <a:gd name="connsiteY15" fmla="*/ 469069 h 576358"/>
                <a:gd name="connsiteX16" fmla="*/ 221990 w 259241"/>
                <a:gd name="connsiteY16" fmla="*/ 531213 h 576358"/>
                <a:gd name="connsiteX17" fmla="*/ 177601 w 259241"/>
                <a:gd name="connsiteY17" fmla="*/ 557846 h 576358"/>
                <a:gd name="connsiteX18" fmla="*/ 106580 w 259241"/>
                <a:gd name="connsiteY18" fmla="*/ 575601 h 576358"/>
                <a:gd name="connsiteX19" fmla="*/ 53314 w 259241"/>
                <a:gd name="connsiteY19" fmla="*/ 557846 h 57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9241" h="576358">
                  <a:moveTo>
                    <a:pt x="53314" y="557846"/>
                  </a:moveTo>
                  <a:cubicBezTo>
                    <a:pt x="35559" y="551928"/>
                    <a:pt x="1528" y="554886"/>
                    <a:pt x="48" y="540090"/>
                  </a:cubicBezTo>
                  <a:cubicBezTo>
                    <a:pt x="-1432" y="525294"/>
                    <a:pt x="31120" y="495702"/>
                    <a:pt x="44436" y="469069"/>
                  </a:cubicBezTo>
                  <a:cubicBezTo>
                    <a:pt x="57752" y="442436"/>
                    <a:pt x="75508" y="409884"/>
                    <a:pt x="79947" y="380292"/>
                  </a:cubicBezTo>
                  <a:cubicBezTo>
                    <a:pt x="84386" y="350700"/>
                    <a:pt x="72549" y="325546"/>
                    <a:pt x="71069" y="291515"/>
                  </a:cubicBezTo>
                  <a:cubicBezTo>
                    <a:pt x="69589" y="257484"/>
                    <a:pt x="75508" y="210137"/>
                    <a:pt x="71069" y="176106"/>
                  </a:cubicBezTo>
                  <a:cubicBezTo>
                    <a:pt x="66630" y="142075"/>
                    <a:pt x="48875" y="111003"/>
                    <a:pt x="44436" y="87329"/>
                  </a:cubicBezTo>
                  <a:cubicBezTo>
                    <a:pt x="39997" y="63655"/>
                    <a:pt x="44436" y="34063"/>
                    <a:pt x="44436" y="34063"/>
                  </a:cubicBezTo>
                  <a:cubicBezTo>
                    <a:pt x="44436" y="23706"/>
                    <a:pt x="28160" y="23705"/>
                    <a:pt x="44436" y="25185"/>
                  </a:cubicBezTo>
                  <a:cubicBezTo>
                    <a:pt x="60712" y="26665"/>
                    <a:pt x="116938" y="42941"/>
                    <a:pt x="142091" y="42941"/>
                  </a:cubicBezTo>
                  <a:cubicBezTo>
                    <a:pt x="167244" y="42941"/>
                    <a:pt x="179081" y="31103"/>
                    <a:pt x="195357" y="25185"/>
                  </a:cubicBezTo>
                  <a:cubicBezTo>
                    <a:pt x="211633" y="19266"/>
                    <a:pt x="236786" y="-14764"/>
                    <a:pt x="239745" y="7430"/>
                  </a:cubicBezTo>
                  <a:cubicBezTo>
                    <a:pt x="242704" y="29624"/>
                    <a:pt x="219030" y="115441"/>
                    <a:pt x="213112" y="158350"/>
                  </a:cubicBezTo>
                  <a:cubicBezTo>
                    <a:pt x="207194" y="201259"/>
                    <a:pt x="198316" y="224932"/>
                    <a:pt x="204234" y="264882"/>
                  </a:cubicBezTo>
                  <a:cubicBezTo>
                    <a:pt x="210153" y="304831"/>
                    <a:pt x="239745" y="364016"/>
                    <a:pt x="248623" y="398047"/>
                  </a:cubicBezTo>
                  <a:cubicBezTo>
                    <a:pt x="257501" y="432078"/>
                    <a:pt x="261939" y="446875"/>
                    <a:pt x="257500" y="469069"/>
                  </a:cubicBezTo>
                  <a:cubicBezTo>
                    <a:pt x="253061" y="491263"/>
                    <a:pt x="235306" y="516417"/>
                    <a:pt x="221990" y="531213"/>
                  </a:cubicBezTo>
                  <a:cubicBezTo>
                    <a:pt x="208674" y="546009"/>
                    <a:pt x="196836" y="550448"/>
                    <a:pt x="177601" y="557846"/>
                  </a:cubicBezTo>
                  <a:cubicBezTo>
                    <a:pt x="158366" y="565244"/>
                    <a:pt x="127294" y="571162"/>
                    <a:pt x="106580" y="575601"/>
                  </a:cubicBezTo>
                  <a:cubicBezTo>
                    <a:pt x="85866" y="580040"/>
                    <a:pt x="71069" y="563764"/>
                    <a:pt x="53314" y="557846"/>
                  </a:cubicBezTo>
                  <a:close/>
                </a:path>
              </a:pathLst>
            </a:cu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1" name="Ελεύθερη σχεδίαση 10"/>
            <p:cNvSpPr/>
            <p:nvPr/>
          </p:nvSpPr>
          <p:spPr>
            <a:xfrm>
              <a:off x="2903410" y="1349272"/>
              <a:ext cx="230857" cy="445636"/>
            </a:xfrm>
            <a:custGeom>
              <a:avLst/>
              <a:gdLst>
                <a:gd name="connsiteX0" fmla="*/ 301 w 231120"/>
                <a:gd name="connsiteY0" fmla="*/ 417664 h 445084"/>
                <a:gd name="connsiteX1" fmla="*/ 53567 w 231120"/>
                <a:gd name="connsiteY1" fmla="*/ 337765 h 445084"/>
                <a:gd name="connsiteX2" fmla="*/ 71322 w 231120"/>
                <a:gd name="connsiteY2" fmla="*/ 248989 h 445084"/>
                <a:gd name="connsiteX3" fmla="*/ 80200 w 231120"/>
                <a:gd name="connsiteY3" fmla="*/ 186845 h 445084"/>
                <a:gd name="connsiteX4" fmla="*/ 62445 w 231120"/>
                <a:gd name="connsiteY4" fmla="*/ 124701 h 445084"/>
                <a:gd name="connsiteX5" fmla="*/ 53567 w 231120"/>
                <a:gd name="connsiteY5" fmla="*/ 44802 h 445084"/>
                <a:gd name="connsiteX6" fmla="*/ 115711 w 231120"/>
                <a:gd name="connsiteY6" fmla="*/ 414 h 445084"/>
                <a:gd name="connsiteX7" fmla="*/ 186732 w 231120"/>
                <a:gd name="connsiteY7" fmla="*/ 27047 h 445084"/>
                <a:gd name="connsiteX8" fmla="*/ 213365 w 231120"/>
                <a:gd name="connsiteY8" fmla="*/ 98068 h 445084"/>
                <a:gd name="connsiteX9" fmla="*/ 195610 w 231120"/>
                <a:gd name="connsiteY9" fmla="*/ 169090 h 445084"/>
                <a:gd name="connsiteX10" fmla="*/ 186732 w 231120"/>
                <a:gd name="connsiteY10" fmla="*/ 213478 h 445084"/>
                <a:gd name="connsiteX11" fmla="*/ 160099 w 231120"/>
                <a:gd name="connsiteY11" fmla="*/ 266744 h 445084"/>
                <a:gd name="connsiteX12" fmla="*/ 186732 w 231120"/>
                <a:gd name="connsiteY12" fmla="*/ 355521 h 445084"/>
                <a:gd name="connsiteX13" fmla="*/ 231120 w 231120"/>
                <a:gd name="connsiteY13" fmla="*/ 391031 h 445084"/>
                <a:gd name="connsiteX14" fmla="*/ 186732 w 231120"/>
                <a:gd name="connsiteY14" fmla="*/ 408787 h 445084"/>
                <a:gd name="connsiteX15" fmla="*/ 151221 w 231120"/>
                <a:gd name="connsiteY15" fmla="*/ 435420 h 445084"/>
                <a:gd name="connsiteX16" fmla="*/ 80200 w 231120"/>
                <a:gd name="connsiteY16" fmla="*/ 444297 h 445084"/>
                <a:gd name="connsiteX17" fmla="*/ 301 w 231120"/>
                <a:gd name="connsiteY17" fmla="*/ 417664 h 44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1120" h="445084">
                  <a:moveTo>
                    <a:pt x="301" y="417664"/>
                  </a:moveTo>
                  <a:cubicBezTo>
                    <a:pt x="-4138" y="399909"/>
                    <a:pt x="41730" y="365877"/>
                    <a:pt x="53567" y="337765"/>
                  </a:cubicBezTo>
                  <a:cubicBezTo>
                    <a:pt x="65404" y="309653"/>
                    <a:pt x="66883" y="274142"/>
                    <a:pt x="71322" y="248989"/>
                  </a:cubicBezTo>
                  <a:cubicBezTo>
                    <a:pt x="75761" y="223836"/>
                    <a:pt x="81679" y="207560"/>
                    <a:pt x="80200" y="186845"/>
                  </a:cubicBezTo>
                  <a:cubicBezTo>
                    <a:pt x="78721" y="166130"/>
                    <a:pt x="66884" y="148375"/>
                    <a:pt x="62445" y="124701"/>
                  </a:cubicBezTo>
                  <a:cubicBezTo>
                    <a:pt x="58006" y="101027"/>
                    <a:pt x="44689" y="65516"/>
                    <a:pt x="53567" y="44802"/>
                  </a:cubicBezTo>
                  <a:cubicBezTo>
                    <a:pt x="62445" y="24087"/>
                    <a:pt x="93517" y="3373"/>
                    <a:pt x="115711" y="414"/>
                  </a:cubicBezTo>
                  <a:cubicBezTo>
                    <a:pt x="137905" y="-2545"/>
                    <a:pt x="170456" y="10771"/>
                    <a:pt x="186732" y="27047"/>
                  </a:cubicBezTo>
                  <a:cubicBezTo>
                    <a:pt x="203008" y="43323"/>
                    <a:pt x="211885" y="74394"/>
                    <a:pt x="213365" y="98068"/>
                  </a:cubicBezTo>
                  <a:cubicBezTo>
                    <a:pt x="214845" y="121742"/>
                    <a:pt x="200049" y="149855"/>
                    <a:pt x="195610" y="169090"/>
                  </a:cubicBezTo>
                  <a:cubicBezTo>
                    <a:pt x="191171" y="188325"/>
                    <a:pt x="192651" y="197202"/>
                    <a:pt x="186732" y="213478"/>
                  </a:cubicBezTo>
                  <a:cubicBezTo>
                    <a:pt x="180814" y="229754"/>
                    <a:pt x="160099" y="243070"/>
                    <a:pt x="160099" y="266744"/>
                  </a:cubicBezTo>
                  <a:cubicBezTo>
                    <a:pt x="160099" y="290418"/>
                    <a:pt x="174895" y="334806"/>
                    <a:pt x="186732" y="355521"/>
                  </a:cubicBezTo>
                  <a:cubicBezTo>
                    <a:pt x="198569" y="376235"/>
                    <a:pt x="231120" y="382153"/>
                    <a:pt x="231120" y="391031"/>
                  </a:cubicBezTo>
                  <a:cubicBezTo>
                    <a:pt x="231120" y="399909"/>
                    <a:pt x="200049" y="401389"/>
                    <a:pt x="186732" y="408787"/>
                  </a:cubicBezTo>
                  <a:cubicBezTo>
                    <a:pt x="173416" y="416185"/>
                    <a:pt x="168976" y="429502"/>
                    <a:pt x="151221" y="435420"/>
                  </a:cubicBezTo>
                  <a:cubicBezTo>
                    <a:pt x="133466" y="441338"/>
                    <a:pt x="100914" y="447256"/>
                    <a:pt x="80200" y="444297"/>
                  </a:cubicBezTo>
                  <a:cubicBezTo>
                    <a:pt x="59486" y="441338"/>
                    <a:pt x="4740" y="435419"/>
                    <a:pt x="301" y="417664"/>
                  </a:cubicBezTo>
                  <a:close/>
                </a:path>
              </a:pathLst>
            </a:cu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Ελεύθερη σχεδίαση 12"/>
            <p:cNvSpPr/>
            <p:nvPr/>
          </p:nvSpPr>
          <p:spPr>
            <a:xfrm>
              <a:off x="2299108" y="3804505"/>
              <a:ext cx="589024" cy="930243"/>
            </a:xfrm>
            <a:custGeom>
              <a:avLst/>
              <a:gdLst>
                <a:gd name="connsiteX0" fmla="*/ 497149 w 588206"/>
                <a:gd name="connsiteY0" fmla="*/ 864613 h 928907"/>
                <a:gd name="connsiteX1" fmla="*/ 523782 w 588206"/>
                <a:gd name="connsiteY1" fmla="*/ 811347 h 928907"/>
                <a:gd name="connsiteX2" fmla="*/ 585926 w 588206"/>
                <a:gd name="connsiteY2" fmla="*/ 784714 h 928907"/>
                <a:gd name="connsiteX3" fmla="*/ 568170 w 588206"/>
                <a:gd name="connsiteY3" fmla="*/ 704815 h 928907"/>
                <a:gd name="connsiteX4" fmla="*/ 506027 w 588206"/>
                <a:gd name="connsiteY4" fmla="*/ 651549 h 928907"/>
                <a:gd name="connsiteX5" fmla="*/ 435005 w 588206"/>
                <a:gd name="connsiteY5" fmla="*/ 607161 h 928907"/>
                <a:gd name="connsiteX6" fmla="*/ 381739 w 588206"/>
                <a:gd name="connsiteY6" fmla="*/ 527262 h 928907"/>
                <a:gd name="connsiteX7" fmla="*/ 319596 w 588206"/>
                <a:gd name="connsiteY7" fmla="*/ 394097 h 928907"/>
                <a:gd name="connsiteX8" fmla="*/ 328473 w 588206"/>
                <a:gd name="connsiteY8" fmla="*/ 207666 h 928907"/>
                <a:gd name="connsiteX9" fmla="*/ 292963 w 588206"/>
                <a:gd name="connsiteY9" fmla="*/ 83378 h 928907"/>
                <a:gd name="connsiteX10" fmla="*/ 204186 w 588206"/>
                <a:gd name="connsiteY10" fmla="*/ 21235 h 928907"/>
                <a:gd name="connsiteX11" fmla="*/ 106532 w 588206"/>
                <a:gd name="connsiteY11" fmla="*/ 3479 h 928907"/>
                <a:gd name="connsiteX12" fmla="*/ 26633 w 588206"/>
                <a:gd name="connsiteY12" fmla="*/ 83378 h 928907"/>
                <a:gd name="connsiteX13" fmla="*/ 0 w 588206"/>
                <a:gd name="connsiteY13" fmla="*/ 145522 h 928907"/>
                <a:gd name="connsiteX14" fmla="*/ 26633 w 588206"/>
                <a:gd name="connsiteY14" fmla="*/ 225421 h 928907"/>
                <a:gd name="connsiteX15" fmla="*/ 71021 w 588206"/>
                <a:gd name="connsiteY15" fmla="*/ 287565 h 928907"/>
                <a:gd name="connsiteX16" fmla="*/ 106532 w 588206"/>
                <a:gd name="connsiteY16" fmla="*/ 376342 h 928907"/>
                <a:gd name="connsiteX17" fmla="*/ 142042 w 588206"/>
                <a:gd name="connsiteY17" fmla="*/ 465118 h 928907"/>
                <a:gd name="connsiteX18" fmla="*/ 168675 w 588206"/>
                <a:gd name="connsiteY18" fmla="*/ 553895 h 928907"/>
                <a:gd name="connsiteX19" fmla="*/ 186431 w 588206"/>
                <a:gd name="connsiteY19" fmla="*/ 660427 h 928907"/>
                <a:gd name="connsiteX20" fmla="*/ 213064 w 588206"/>
                <a:gd name="connsiteY20" fmla="*/ 758081 h 928907"/>
                <a:gd name="connsiteX21" fmla="*/ 239697 w 588206"/>
                <a:gd name="connsiteY21" fmla="*/ 855736 h 928907"/>
                <a:gd name="connsiteX22" fmla="*/ 284085 w 588206"/>
                <a:gd name="connsiteY22" fmla="*/ 882369 h 928907"/>
                <a:gd name="connsiteX23" fmla="*/ 346229 w 588206"/>
                <a:gd name="connsiteY23" fmla="*/ 917879 h 928907"/>
                <a:gd name="connsiteX24" fmla="*/ 435005 w 588206"/>
                <a:gd name="connsiteY24" fmla="*/ 926757 h 928907"/>
                <a:gd name="connsiteX25" fmla="*/ 497149 w 588206"/>
                <a:gd name="connsiteY25" fmla="*/ 864613 h 9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8206" h="928907">
                  <a:moveTo>
                    <a:pt x="497149" y="864613"/>
                  </a:moveTo>
                  <a:cubicBezTo>
                    <a:pt x="511945" y="845378"/>
                    <a:pt x="508986" y="824663"/>
                    <a:pt x="523782" y="811347"/>
                  </a:cubicBezTo>
                  <a:cubicBezTo>
                    <a:pt x="538578" y="798031"/>
                    <a:pt x="578528" y="802469"/>
                    <a:pt x="585926" y="784714"/>
                  </a:cubicBezTo>
                  <a:cubicBezTo>
                    <a:pt x="593324" y="766959"/>
                    <a:pt x="581486" y="727009"/>
                    <a:pt x="568170" y="704815"/>
                  </a:cubicBezTo>
                  <a:cubicBezTo>
                    <a:pt x="554854" y="682621"/>
                    <a:pt x="528221" y="667825"/>
                    <a:pt x="506027" y="651549"/>
                  </a:cubicBezTo>
                  <a:cubicBezTo>
                    <a:pt x="483833" y="635273"/>
                    <a:pt x="455720" y="627875"/>
                    <a:pt x="435005" y="607161"/>
                  </a:cubicBezTo>
                  <a:cubicBezTo>
                    <a:pt x="414290" y="586447"/>
                    <a:pt x="400974" y="562773"/>
                    <a:pt x="381739" y="527262"/>
                  </a:cubicBezTo>
                  <a:cubicBezTo>
                    <a:pt x="362504" y="491751"/>
                    <a:pt x="328474" y="447363"/>
                    <a:pt x="319596" y="394097"/>
                  </a:cubicBezTo>
                  <a:cubicBezTo>
                    <a:pt x="310718" y="340831"/>
                    <a:pt x="332912" y="259452"/>
                    <a:pt x="328473" y="207666"/>
                  </a:cubicBezTo>
                  <a:cubicBezTo>
                    <a:pt x="324034" y="155880"/>
                    <a:pt x="313677" y="114450"/>
                    <a:pt x="292963" y="83378"/>
                  </a:cubicBezTo>
                  <a:cubicBezTo>
                    <a:pt x="272249" y="52306"/>
                    <a:pt x="235258" y="34551"/>
                    <a:pt x="204186" y="21235"/>
                  </a:cubicBezTo>
                  <a:cubicBezTo>
                    <a:pt x="173114" y="7919"/>
                    <a:pt x="136124" y="-6878"/>
                    <a:pt x="106532" y="3479"/>
                  </a:cubicBezTo>
                  <a:cubicBezTo>
                    <a:pt x="76940" y="13836"/>
                    <a:pt x="44388" y="59704"/>
                    <a:pt x="26633" y="83378"/>
                  </a:cubicBezTo>
                  <a:cubicBezTo>
                    <a:pt x="8878" y="107052"/>
                    <a:pt x="0" y="121848"/>
                    <a:pt x="0" y="145522"/>
                  </a:cubicBezTo>
                  <a:cubicBezTo>
                    <a:pt x="0" y="169196"/>
                    <a:pt x="14796" y="201747"/>
                    <a:pt x="26633" y="225421"/>
                  </a:cubicBezTo>
                  <a:cubicBezTo>
                    <a:pt x="38470" y="249095"/>
                    <a:pt x="57705" y="262412"/>
                    <a:pt x="71021" y="287565"/>
                  </a:cubicBezTo>
                  <a:cubicBezTo>
                    <a:pt x="84337" y="312718"/>
                    <a:pt x="106532" y="376342"/>
                    <a:pt x="106532" y="376342"/>
                  </a:cubicBezTo>
                  <a:cubicBezTo>
                    <a:pt x="118369" y="405934"/>
                    <a:pt x="131685" y="435526"/>
                    <a:pt x="142042" y="465118"/>
                  </a:cubicBezTo>
                  <a:cubicBezTo>
                    <a:pt x="152399" y="494710"/>
                    <a:pt x="161277" y="521344"/>
                    <a:pt x="168675" y="553895"/>
                  </a:cubicBezTo>
                  <a:cubicBezTo>
                    <a:pt x="176073" y="586446"/>
                    <a:pt x="179033" y="626396"/>
                    <a:pt x="186431" y="660427"/>
                  </a:cubicBezTo>
                  <a:cubicBezTo>
                    <a:pt x="193829" y="694458"/>
                    <a:pt x="213064" y="758081"/>
                    <a:pt x="213064" y="758081"/>
                  </a:cubicBezTo>
                  <a:cubicBezTo>
                    <a:pt x="221942" y="790632"/>
                    <a:pt x="227860" y="835021"/>
                    <a:pt x="239697" y="855736"/>
                  </a:cubicBezTo>
                  <a:cubicBezTo>
                    <a:pt x="251534" y="876451"/>
                    <a:pt x="266330" y="872012"/>
                    <a:pt x="284085" y="882369"/>
                  </a:cubicBezTo>
                  <a:cubicBezTo>
                    <a:pt x="301840" y="892726"/>
                    <a:pt x="321076" y="910481"/>
                    <a:pt x="346229" y="917879"/>
                  </a:cubicBezTo>
                  <a:cubicBezTo>
                    <a:pt x="371382" y="925277"/>
                    <a:pt x="414290" y="932675"/>
                    <a:pt x="435005" y="926757"/>
                  </a:cubicBezTo>
                  <a:cubicBezTo>
                    <a:pt x="455720" y="920839"/>
                    <a:pt x="482353" y="883848"/>
                    <a:pt x="497149" y="864613"/>
                  </a:cubicBezTo>
                  <a:close/>
                </a:path>
              </a:pathLst>
            </a:cu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4" name="Ελεύθερη σχεδίαση 13"/>
            <p:cNvSpPr/>
            <p:nvPr/>
          </p:nvSpPr>
          <p:spPr>
            <a:xfrm>
              <a:off x="2183680" y="3141982"/>
              <a:ext cx="364957" cy="720134"/>
            </a:xfrm>
            <a:custGeom>
              <a:avLst/>
              <a:gdLst>
                <a:gd name="connsiteX0" fmla="*/ 106825 w 364277"/>
                <a:gd name="connsiteY0" fmla="*/ 720644 h 721049"/>
                <a:gd name="connsiteX1" fmla="*/ 213357 w 364277"/>
                <a:gd name="connsiteY1" fmla="*/ 658501 h 721049"/>
                <a:gd name="connsiteX2" fmla="*/ 328767 w 364277"/>
                <a:gd name="connsiteY2" fmla="*/ 676256 h 721049"/>
                <a:gd name="connsiteX3" fmla="*/ 364277 w 364277"/>
                <a:gd name="connsiteY3" fmla="*/ 614112 h 721049"/>
                <a:gd name="connsiteX4" fmla="*/ 328767 w 364277"/>
                <a:gd name="connsiteY4" fmla="*/ 507580 h 721049"/>
                <a:gd name="connsiteX5" fmla="*/ 275501 w 364277"/>
                <a:gd name="connsiteY5" fmla="*/ 436559 h 721049"/>
                <a:gd name="connsiteX6" fmla="*/ 248868 w 364277"/>
                <a:gd name="connsiteY6" fmla="*/ 330027 h 721049"/>
                <a:gd name="connsiteX7" fmla="*/ 239990 w 364277"/>
                <a:gd name="connsiteY7" fmla="*/ 187984 h 721049"/>
                <a:gd name="connsiteX8" fmla="*/ 248868 w 364277"/>
                <a:gd name="connsiteY8" fmla="*/ 72575 h 721049"/>
                <a:gd name="connsiteX9" fmla="*/ 204479 w 364277"/>
                <a:gd name="connsiteY9" fmla="*/ 1553 h 721049"/>
                <a:gd name="connsiteX10" fmla="*/ 106825 w 364277"/>
                <a:gd name="connsiteY10" fmla="*/ 28186 h 721049"/>
                <a:gd name="connsiteX11" fmla="*/ 53559 w 364277"/>
                <a:gd name="connsiteY11" fmla="*/ 81452 h 721049"/>
                <a:gd name="connsiteX12" fmla="*/ 9170 w 364277"/>
                <a:gd name="connsiteY12" fmla="*/ 99208 h 721049"/>
                <a:gd name="connsiteX13" fmla="*/ 9170 w 364277"/>
                <a:gd name="connsiteY13" fmla="*/ 205740 h 721049"/>
                <a:gd name="connsiteX14" fmla="*/ 106825 w 364277"/>
                <a:gd name="connsiteY14" fmla="*/ 409926 h 721049"/>
                <a:gd name="connsiteX15" fmla="*/ 106825 w 364277"/>
                <a:gd name="connsiteY15" fmla="*/ 507580 h 721049"/>
                <a:gd name="connsiteX16" fmla="*/ 97947 w 364277"/>
                <a:gd name="connsiteY16" fmla="*/ 622990 h 721049"/>
                <a:gd name="connsiteX17" fmla="*/ 106825 w 364277"/>
                <a:gd name="connsiteY17" fmla="*/ 720644 h 72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277" h="721049">
                  <a:moveTo>
                    <a:pt x="106825" y="720644"/>
                  </a:moveTo>
                  <a:cubicBezTo>
                    <a:pt x="126060" y="726562"/>
                    <a:pt x="176367" y="665899"/>
                    <a:pt x="213357" y="658501"/>
                  </a:cubicBezTo>
                  <a:cubicBezTo>
                    <a:pt x="250347" y="651103"/>
                    <a:pt x="303614" y="683654"/>
                    <a:pt x="328767" y="676256"/>
                  </a:cubicBezTo>
                  <a:cubicBezTo>
                    <a:pt x="353920" y="668858"/>
                    <a:pt x="364277" y="642225"/>
                    <a:pt x="364277" y="614112"/>
                  </a:cubicBezTo>
                  <a:cubicBezTo>
                    <a:pt x="364277" y="585999"/>
                    <a:pt x="343563" y="537172"/>
                    <a:pt x="328767" y="507580"/>
                  </a:cubicBezTo>
                  <a:cubicBezTo>
                    <a:pt x="313971" y="477988"/>
                    <a:pt x="288817" y="466151"/>
                    <a:pt x="275501" y="436559"/>
                  </a:cubicBezTo>
                  <a:cubicBezTo>
                    <a:pt x="262185" y="406967"/>
                    <a:pt x="254787" y="371456"/>
                    <a:pt x="248868" y="330027"/>
                  </a:cubicBezTo>
                  <a:cubicBezTo>
                    <a:pt x="242949" y="288598"/>
                    <a:pt x="239990" y="230893"/>
                    <a:pt x="239990" y="187984"/>
                  </a:cubicBezTo>
                  <a:cubicBezTo>
                    <a:pt x="239990" y="145075"/>
                    <a:pt x="254787" y="103647"/>
                    <a:pt x="248868" y="72575"/>
                  </a:cubicBezTo>
                  <a:cubicBezTo>
                    <a:pt x="242949" y="41503"/>
                    <a:pt x="228153" y="8951"/>
                    <a:pt x="204479" y="1553"/>
                  </a:cubicBezTo>
                  <a:cubicBezTo>
                    <a:pt x="180805" y="-5845"/>
                    <a:pt x="131978" y="14869"/>
                    <a:pt x="106825" y="28186"/>
                  </a:cubicBezTo>
                  <a:cubicBezTo>
                    <a:pt x="81672" y="41503"/>
                    <a:pt x="69835" y="69615"/>
                    <a:pt x="53559" y="81452"/>
                  </a:cubicBezTo>
                  <a:cubicBezTo>
                    <a:pt x="37283" y="93289"/>
                    <a:pt x="16568" y="78493"/>
                    <a:pt x="9170" y="99208"/>
                  </a:cubicBezTo>
                  <a:cubicBezTo>
                    <a:pt x="1772" y="119923"/>
                    <a:pt x="-7106" y="153954"/>
                    <a:pt x="9170" y="205740"/>
                  </a:cubicBezTo>
                  <a:cubicBezTo>
                    <a:pt x="25446" y="257526"/>
                    <a:pt x="90549" y="359619"/>
                    <a:pt x="106825" y="409926"/>
                  </a:cubicBezTo>
                  <a:cubicBezTo>
                    <a:pt x="123101" y="460233"/>
                    <a:pt x="108305" y="472069"/>
                    <a:pt x="106825" y="507580"/>
                  </a:cubicBezTo>
                  <a:cubicBezTo>
                    <a:pt x="105345" y="543091"/>
                    <a:pt x="97947" y="591918"/>
                    <a:pt x="97947" y="622990"/>
                  </a:cubicBezTo>
                  <a:cubicBezTo>
                    <a:pt x="97947" y="654062"/>
                    <a:pt x="87590" y="714726"/>
                    <a:pt x="106825" y="720644"/>
                  </a:cubicBezTo>
                  <a:close/>
                </a:path>
              </a:pathLst>
            </a:cu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5" name="Ελεύθερη σχεδίαση 14"/>
            <p:cNvSpPr/>
            <p:nvPr/>
          </p:nvSpPr>
          <p:spPr>
            <a:xfrm>
              <a:off x="2058066" y="2738707"/>
              <a:ext cx="327613" cy="467663"/>
            </a:xfrm>
            <a:custGeom>
              <a:avLst/>
              <a:gdLst>
                <a:gd name="connsiteX0" fmla="*/ 152200 w 327268"/>
                <a:gd name="connsiteY0" fmla="*/ 465609 h 466718"/>
                <a:gd name="connsiteX1" fmla="*/ 107811 w 327268"/>
                <a:gd name="connsiteY1" fmla="*/ 438976 h 466718"/>
                <a:gd name="connsiteX2" fmla="*/ 98934 w 327268"/>
                <a:gd name="connsiteY2" fmla="*/ 394587 h 466718"/>
                <a:gd name="connsiteX3" fmla="*/ 98934 w 327268"/>
                <a:gd name="connsiteY3" fmla="*/ 341321 h 466718"/>
                <a:gd name="connsiteX4" fmla="*/ 81178 w 327268"/>
                <a:gd name="connsiteY4" fmla="*/ 279178 h 466718"/>
                <a:gd name="connsiteX5" fmla="*/ 45668 w 327268"/>
                <a:gd name="connsiteY5" fmla="*/ 208156 h 466718"/>
                <a:gd name="connsiteX6" fmla="*/ 1279 w 327268"/>
                <a:gd name="connsiteY6" fmla="*/ 110502 h 466718"/>
                <a:gd name="connsiteX7" fmla="*/ 19035 w 327268"/>
                <a:gd name="connsiteY7" fmla="*/ 12848 h 466718"/>
                <a:gd name="connsiteX8" fmla="*/ 90056 w 327268"/>
                <a:gd name="connsiteY8" fmla="*/ 3970 h 466718"/>
                <a:gd name="connsiteX9" fmla="*/ 134444 w 327268"/>
                <a:gd name="connsiteY9" fmla="*/ 39481 h 466718"/>
                <a:gd name="connsiteX10" fmla="*/ 143322 w 327268"/>
                <a:gd name="connsiteY10" fmla="*/ 101624 h 466718"/>
                <a:gd name="connsiteX11" fmla="*/ 169955 w 327268"/>
                <a:gd name="connsiteY11" fmla="*/ 172646 h 466718"/>
                <a:gd name="connsiteX12" fmla="*/ 196588 w 327268"/>
                <a:gd name="connsiteY12" fmla="*/ 217034 h 466718"/>
                <a:gd name="connsiteX13" fmla="*/ 249854 w 327268"/>
                <a:gd name="connsiteY13" fmla="*/ 279178 h 466718"/>
                <a:gd name="connsiteX14" fmla="*/ 320876 w 327268"/>
                <a:gd name="connsiteY14" fmla="*/ 314688 h 466718"/>
                <a:gd name="connsiteX15" fmla="*/ 320876 w 327268"/>
                <a:gd name="connsiteY15" fmla="*/ 385710 h 466718"/>
                <a:gd name="connsiteX16" fmla="*/ 294243 w 327268"/>
                <a:gd name="connsiteY16" fmla="*/ 403465 h 466718"/>
                <a:gd name="connsiteX17" fmla="*/ 249854 w 327268"/>
                <a:gd name="connsiteY17" fmla="*/ 421220 h 466718"/>
                <a:gd name="connsiteX18" fmla="*/ 232099 w 327268"/>
                <a:gd name="connsiteY18" fmla="*/ 456731 h 466718"/>
                <a:gd name="connsiteX19" fmla="*/ 152200 w 327268"/>
                <a:gd name="connsiteY19" fmla="*/ 465609 h 46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7268" h="466718">
                  <a:moveTo>
                    <a:pt x="152200" y="465609"/>
                  </a:moveTo>
                  <a:cubicBezTo>
                    <a:pt x="131485" y="462650"/>
                    <a:pt x="116689" y="450813"/>
                    <a:pt x="107811" y="438976"/>
                  </a:cubicBezTo>
                  <a:cubicBezTo>
                    <a:pt x="98933" y="427139"/>
                    <a:pt x="100413" y="410863"/>
                    <a:pt x="98934" y="394587"/>
                  </a:cubicBezTo>
                  <a:cubicBezTo>
                    <a:pt x="97454" y="378311"/>
                    <a:pt x="101893" y="360556"/>
                    <a:pt x="98934" y="341321"/>
                  </a:cubicBezTo>
                  <a:cubicBezTo>
                    <a:pt x="95975" y="322086"/>
                    <a:pt x="90056" y="301372"/>
                    <a:pt x="81178" y="279178"/>
                  </a:cubicBezTo>
                  <a:cubicBezTo>
                    <a:pt x="72300" y="256984"/>
                    <a:pt x="58984" y="236269"/>
                    <a:pt x="45668" y="208156"/>
                  </a:cubicBezTo>
                  <a:cubicBezTo>
                    <a:pt x="32352" y="180043"/>
                    <a:pt x="5718" y="143053"/>
                    <a:pt x="1279" y="110502"/>
                  </a:cubicBezTo>
                  <a:cubicBezTo>
                    <a:pt x="-3160" y="77951"/>
                    <a:pt x="4239" y="30603"/>
                    <a:pt x="19035" y="12848"/>
                  </a:cubicBezTo>
                  <a:cubicBezTo>
                    <a:pt x="33831" y="-4907"/>
                    <a:pt x="70821" y="-469"/>
                    <a:pt x="90056" y="3970"/>
                  </a:cubicBezTo>
                  <a:cubicBezTo>
                    <a:pt x="109291" y="8409"/>
                    <a:pt x="125566" y="23205"/>
                    <a:pt x="134444" y="39481"/>
                  </a:cubicBezTo>
                  <a:cubicBezTo>
                    <a:pt x="143322" y="55757"/>
                    <a:pt x="137403" y="79430"/>
                    <a:pt x="143322" y="101624"/>
                  </a:cubicBezTo>
                  <a:cubicBezTo>
                    <a:pt x="149240" y="123818"/>
                    <a:pt x="161077" y="153411"/>
                    <a:pt x="169955" y="172646"/>
                  </a:cubicBezTo>
                  <a:cubicBezTo>
                    <a:pt x="178833" y="191881"/>
                    <a:pt x="183272" y="199279"/>
                    <a:pt x="196588" y="217034"/>
                  </a:cubicBezTo>
                  <a:cubicBezTo>
                    <a:pt x="209904" y="234789"/>
                    <a:pt x="229139" y="262902"/>
                    <a:pt x="249854" y="279178"/>
                  </a:cubicBezTo>
                  <a:cubicBezTo>
                    <a:pt x="270569" y="295454"/>
                    <a:pt x="309039" y="296933"/>
                    <a:pt x="320876" y="314688"/>
                  </a:cubicBezTo>
                  <a:cubicBezTo>
                    <a:pt x="332713" y="332443"/>
                    <a:pt x="325315" y="370914"/>
                    <a:pt x="320876" y="385710"/>
                  </a:cubicBezTo>
                  <a:cubicBezTo>
                    <a:pt x="316437" y="400506"/>
                    <a:pt x="306080" y="397547"/>
                    <a:pt x="294243" y="403465"/>
                  </a:cubicBezTo>
                  <a:cubicBezTo>
                    <a:pt x="282406" y="409383"/>
                    <a:pt x="260211" y="412342"/>
                    <a:pt x="249854" y="421220"/>
                  </a:cubicBezTo>
                  <a:cubicBezTo>
                    <a:pt x="239497" y="430098"/>
                    <a:pt x="243936" y="447853"/>
                    <a:pt x="232099" y="456731"/>
                  </a:cubicBezTo>
                  <a:cubicBezTo>
                    <a:pt x="220262" y="465609"/>
                    <a:pt x="172915" y="468568"/>
                    <a:pt x="152200" y="465609"/>
                  </a:cubicBezTo>
                  <a:close/>
                </a:path>
              </a:pathLst>
            </a:cu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6" name="Ελεύθερη σχεδίαση 15"/>
            <p:cNvSpPr/>
            <p:nvPr/>
          </p:nvSpPr>
          <p:spPr>
            <a:xfrm>
              <a:off x="3266671" y="5068552"/>
              <a:ext cx="373445" cy="286359"/>
            </a:xfrm>
            <a:custGeom>
              <a:avLst/>
              <a:gdLst>
                <a:gd name="connsiteX0" fmla="*/ 142273 w 373093"/>
                <a:gd name="connsiteY0" fmla="*/ 285400 h 286305"/>
                <a:gd name="connsiteX1" fmla="*/ 222172 w 373093"/>
                <a:gd name="connsiteY1" fmla="*/ 249889 h 286305"/>
                <a:gd name="connsiteX2" fmla="*/ 266561 w 373093"/>
                <a:gd name="connsiteY2" fmla="*/ 223256 h 286305"/>
                <a:gd name="connsiteX3" fmla="*/ 337582 w 373093"/>
                <a:gd name="connsiteY3" fmla="*/ 161113 h 286305"/>
                <a:gd name="connsiteX4" fmla="*/ 373093 w 373093"/>
                <a:gd name="connsiteY4" fmla="*/ 134480 h 286305"/>
                <a:gd name="connsiteX5" fmla="*/ 337582 w 373093"/>
                <a:gd name="connsiteY5" fmla="*/ 72336 h 286305"/>
                <a:gd name="connsiteX6" fmla="*/ 328704 w 373093"/>
                <a:gd name="connsiteY6" fmla="*/ 54581 h 286305"/>
                <a:gd name="connsiteX7" fmla="*/ 310949 w 373093"/>
                <a:gd name="connsiteY7" fmla="*/ 19070 h 286305"/>
                <a:gd name="connsiteX8" fmla="*/ 275438 w 373093"/>
                <a:gd name="connsiteY8" fmla="*/ 1315 h 286305"/>
                <a:gd name="connsiteX9" fmla="*/ 239928 w 373093"/>
                <a:gd name="connsiteY9" fmla="*/ 1315 h 286305"/>
                <a:gd name="connsiteX10" fmla="*/ 231050 w 373093"/>
                <a:gd name="connsiteY10" fmla="*/ 1315 h 286305"/>
                <a:gd name="connsiteX11" fmla="*/ 186662 w 373093"/>
                <a:gd name="connsiteY11" fmla="*/ 19070 h 286305"/>
                <a:gd name="connsiteX12" fmla="*/ 168906 w 373093"/>
                <a:gd name="connsiteY12" fmla="*/ 36825 h 286305"/>
                <a:gd name="connsiteX13" fmla="*/ 115640 w 373093"/>
                <a:gd name="connsiteY13" fmla="*/ 36825 h 286305"/>
                <a:gd name="connsiteX14" fmla="*/ 53497 w 373093"/>
                <a:gd name="connsiteY14" fmla="*/ 45703 h 286305"/>
                <a:gd name="connsiteX15" fmla="*/ 17986 w 373093"/>
                <a:gd name="connsiteY15" fmla="*/ 90091 h 286305"/>
                <a:gd name="connsiteX16" fmla="*/ 231 w 373093"/>
                <a:gd name="connsiteY16" fmla="*/ 152235 h 286305"/>
                <a:gd name="connsiteX17" fmla="*/ 9108 w 373093"/>
                <a:gd name="connsiteY17" fmla="*/ 205501 h 286305"/>
                <a:gd name="connsiteX18" fmla="*/ 26864 w 373093"/>
                <a:gd name="connsiteY18" fmla="*/ 249889 h 286305"/>
                <a:gd name="connsiteX19" fmla="*/ 62374 w 373093"/>
                <a:gd name="connsiteY19" fmla="*/ 267645 h 286305"/>
                <a:gd name="connsiteX20" fmla="*/ 80130 w 373093"/>
                <a:gd name="connsiteY20" fmla="*/ 276522 h 286305"/>
                <a:gd name="connsiteX21" fmla="*/ 142273 w 373093"/>
                <a:gd name="connsiteY21" fmla="*/ 285400 h 28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93" h="286305">
                  <a:moveTo>
                    <a:pt x="142273" y="285400"/>
                  </a:moveTo>
                  <a:cubicBezTo>
                    <a:pt x="165947" y="280961"/>
                    <a:pt x="201457" y="260246"/>
                    <a:pt x="222172" y="249889"/>
                  </a:cubicBezTo>
                  <a:cubicBezTo>
                    <a:pt x="242887" y="239532"/>
                    <a:pt x="247326" y="238052"/>
                    <a:pt x="266561" y="223256"/>
                  </a:cubicBezTo>
                  <a:cubicBezTo>
                    <a:pt x="285796" y="208460"/>
                    <a:pt x="319827" y="175909"/>
                    <a:pt x="337582" y="161113"/>
                  </a:cubicBezTo>
                  <a:cubicBezTo>
                    <a:pt x="355337" y="146317"/>
                    <a:pt x="373093" y="149276"/>
                    <a:pt x="373093" y="134480"/>
                  </a:cubicBezTo>
                  <a:cubicBezTo>
                    <a:pt x="373093" y="119684"/>
                    <a:pt x="344980" y="85652"/>
                    <a:pt x="337582" y="72336"/>
                  </a:cubicBezTo>
                  <a:cubicBezTo>
                    <a:pt x="330184" y="59019"/>
                    <a:pt x="328704" y="54581"/>
                    <a:pt x="328704" y="54581"/>
                  </a:cubicBezTo>
                  <a:cubicBezTo>
                    <a:pt x="324265" y="45703"/>
                    <a:pt x="319827" y="27948"/>
                    <a:pt x="310949" y="19070"/>
                  </a:cubicBezTo>
                  <a:cubicBezTo>
                    <a:pt x="302071" y="10192"/>
                    <a:pt x="287275" y="4274"/>
                    <a:pt x="275438" y="1315"/>
                  </a:cubicBezTo>
                  <a:cubicBezTo>
                    <a:pt x="263601" y="-1644"/>
                    <a:pt x="239928" y="1315"/>
                    <a:pt x="239928" y="1315"/>
                  </a:cubicBezTo>
                  <a:cubicBezTo>
                    <a:pt x="232530" y="1315"/>
                    <a:pt x="239928" y="-1644"/>
                    <a:pt x="231050" y="1315"/>
                  </a:cubicBezTo>
                  <a:cubicBezTo>
                    <a:pt x="222172" y="4274"/>
                    <a:pt x="197019" y="13152"/>
                    <a:pt x="186662" y="19070"/>
                  </a:cubicBezTo>
                  <a:cubicBezTo>
                    <a:pt x="176305" y="24988"/>
                    <a:pt x="180743" y="33866"/>
                    <a:pt x="168906" y="36825"/>
                  </a:cubicBezTo>
                  <a:cubicBezTo>
                    <a:pt x="157069" y="39784"/>
                    <a:pt x="134875" y="35345"/>
                    <a:pt x="115640" y="36825"/>
                  </a:cubicBezTo>
                  <a:cubicBezTo>
                    <a:pt x="96405" y="38305"/>
                    <a:pt x="69773" y="36825"/>
                    <a:pt x="53497" y="45703"/>
                  </a:cubicBezTo>
                  <a:cubicBezTo>
                    <a:pt x="37221" y="54581"/>
                    <a:pt x="26864" y="72336"/>
                    <a:pt x="17986" y="90091"/>
                  </a:cubicBezTo>
                  <a:cubicBezTo>
                    <a:pt x="9108" y="107846"/>
                    <a:pt x="1711" y="133000"/>
                    <a:pt x="231" y="152235"/>
                  </a:cubicBezTo>
                  <a:cubicBezTo>
                    <a:pt x="-1249" y="171470"/>
                    <a:pt x="4669" y="189225"/>
                    <a:pt x="9108" y="205501"/>
                  </a:cubicBezTo>
                  <a:cubicBezTo>
                    <a:pt x="13547" y="221777"/>
                    <a:pt x="17986" y="239532"/>
                    <a:pt x="26864" y="249889"/>
                  </a:cubicBezTo>
                  <a:cubicBezTo>
                    <a:pt x="35742" y="260246"/>
                    <a:pt x="62374" y="267645"/>
                    <a:pt x="62374" y="267645"/>
                  </a:cubicBezTo>
                  <a:cubicBezTo>
                    <a:pt x="71252" y="272084"/>
                    <a:pt x="62375" y="276522"/>
                    <a:pt x="80130" y="276522"/>
                  </a:cubicBezTo>
                  <a:cubicBezTo>
                    <a:pt x="97885" y="276522"/>
                    <a:pt x="118599" y="289839"/>
                    <a:pt x="142273" y="285400"/>
                  </a:cubicBezTo>
                  <a:close/>
                </a:path>
              </a:pathLst>
            </a:custGeom>
            <a:solidFill>
              <a:schemeClr val="accent4">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7" name="Ελεύθερη σχεδίαση 16"/>
            <p:cNvSpPr/>
            <p:nvPr/>
          </p:nvSpPr>
          <p:spPr>
            <a:xfrm>
              <a:off x="3149544" y="4536500"/>
              <a:ext cx="465109" cy="586274"/>
            </a:xfrm>
            <a:custGeom>
              <a:avLst/>
              <a:gdLst>
                <a:gd name="connsiteX0" fmla="*/ 153405 w 464881"/>
                <a:gd name="connsiteY0" fmla="*/ 586007 h 586654"/>
                <a:gd name="connsiteX1" fmla="*/ 233304 w 464881"/>
                <a:gd name="connsiteY1" fmla="*/ 550496 h 586654"/>
                <a:gd name="connsiteX2" fmla="*/ 304326 w 464881"/>
                <a:gd name="connsiteY2" fmla="*/ 532741 h 586654"/>
                <a:gd name="connsiteX3" fmla="*/ 348714 w 464881"/>
                <a:gd name="connsiteY3" fmla="*/ 506108 h 586654"/>
                <a:gd name="connsiteX4" fmla="*/ 339836 w 464881"/>
                <a:gd name="connsiteY4" fmla="*/ 461719 h 586654"/>
                <a:gd name="connsiteX5" fmla="*/ 313203 w 464881"/>
                <a:gd name="connsiteY5" fmla="*/ 417331 h 586654"/>
                <a:gd name="connsiteX6" fmla="*/ 322081 w 464881"/>
                <a:gd name="connsiteY6" fmla="*/ 319676 h 586654"/>
                <a:gd name="connsiteX7" fmla="*/ 366469 w 464881"/>
                <a:gd name="connsiteY7" fmla="*/ 248655 h 586654"/>
                <a:gd name="connsiteX8" fmla="*/ 428613 w 464881"/>
                <a:gd name="connsiteY8" fmla="*/ 151001 h 586654"/>
                <a:gd name="connsiteX9" fmla="*/ 446368 w 464881"/>
                <a:gd name="connsiteY9" fmla="*/ 97735 h 586654"/>
                <a:gd name="connsiteX10" fmla="*/ 464124 w 464881"/>
                <a:gd name="connsiteY10" fmla="*/ 53346 h 586654"/>
                <a:gd name="connsiteX11" fmla="*/ 419735 w 464881"/>
                <a:gd name="connsiteY11" fmla="*/ 35591 h 586654"/>
                <a:gd name="connsiteX12" fmla="*/ 375347 w 464881"/>
                <a:gd name="connsiteY12" fmla="*/ 35591 h 586654"/>
                <a:gd name="connsiteX13" fmla="*/ 348714 w 464881"/>
                <a:gd name="connsiteY13" fmla="*/ 62224 h 586654"/>
                <a:gd name="connsiteX14" fmla="*/ 295448 w 464881"/>
                <a:gd name="connsiteY14" fmla="*/ 35591 h 586654"/>
                <a:gd name="connsiteX15" fmla="*/ 259937 w 464881"/>
                <a:gd name="connsiteY15" fmla="*/ 80 h 586654"/>
                <a:gd name="connsiteX16" fmla="*/ 188916 w 464881"/>
                <a:gd name="connsiteY16" fmla="*/ 26713 h 586654"/>
                <a:gd name="connsiteX17" fmla="*/ 135650 w 464881"/>
                <a:gd name="connsiteY17" fmla="*/ 53346 h 586654"/>
                <a:gd name="connsiteX18" fmla="*/ 100139 w 464881"/>
                <a:gd name="connsiteY18" fmla="*/ 124368 h 586654"/>
                <a:gd name="connsiteX19" fmla="*/ 73506 w 464881"/>
                <a:gd name="connsiteY19" fmla="*/ 213144 h 586654"/>
                <a:gd name="connsiteX20" fmla="*/ 37995 w 464881"/>
                <a:gd name="connsiteY20" fmla="*/ 284166 h 586654"/>
                <a:gd name="connsiteX21" fmla="*/ 2485 w 464881"/>
                <a:gd name="connsiteY21" fmla="*/ 372942 h 586654"/>
                <a:gd name="connsiteX22" fmla="*/ 11362 w 464881"/>
                <a:gd name="connsiteY22" fmla="*/ 452841 h 586654"/>
                <a:gd name="connsiteX23" fmla="*/ 2485 w 464881"/>
                <a:gd name="connsiteY23" fmla="*/ 506108 h 586654"/>
                <a:gd name="connsiteX24" fmla="*/ 64629 w 464881"/>
                <a:gd name="connsiteY24" fmla="*/ 568251 h 586654"/>
                <a:gd name="connsiteX25" fmla="*/ 153405 w 464881"/>
                <a:gd name="connsiteY25" fmla="*/ 586007 h 58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4881" h="586654">
                  <a:moveTo>
                    <a:pt x="153405" y="586007"/>
                  </a:moveTo>
                  <a:cubicBezTo>
                    <a:pt x="181518" y="583048"/>
                    <a:pt x="208150" y="559374"/>
                    <a:pt x="233304" y="550496"/>
                  </a:cubicBezTo>
                  <a:cubicBezTo>
                    <a:pt x="258458" y="541618"/>
                    <a:pt x="285091" y="540139"/>
                    <a:pt x="304326" y="532741"/>
                  </a:cubicBezTo>
                  <a:cubicBezTo>
                    <a:pt x="323561" y="525343"/>
                    <a:pt x="342796" y="517945"/>
                    <a:pt x="348714" y="506108"/>
                  </a:cubicBezTo>
                  <a:cubicBezTo>
                    <a:pt x="354632" y="494271"/>
                    <a:pt x="345755" y="476515"/>
                    <a:pt x="339836" y="461719"/>
                  </a:cubicBezTo>
                  <a:cubicBezTo>
                    <a:pt x="333918" y="446923"/>
                    <a:pt x="316162" y="441005"/>
                    <a:pt x="313203" y="417331"/>
                  </a:cubicBezTo>
                  <a:cubicBezTo>
                    <a:pt x="310244" y="393657"/>
                    <a:pt x="313203" y="347789"/>
                    <a:pt x="322081" y="319676"/>
                  </a:cubicBezTo>
                  <a:cubicBezTo>
                    <a:pt x="330959" y="291563"/>
                    <a:pt x="348714" y="276768"/>
                    <a:pt x="366469" y="248655"/>
                  </a:cubicBezTo>
                  <a:cubicBezTo>
                    <a:pt x="384224" y="220542"/>
                    <a:pt x="415296" y="176154"/>
                    <a:pt x="428613" y="151001"/>
                  </a:cubicBezTo>
                  <a:cubicBezTo>
                    <a:pt x="441930" y="125848"/>
                    <a:pt x="440450" y="114011"/>
                    <a:pt x="446368" y="97735"/>
                  </a:cubicBezTo>
                  <a:cubicBezTo>
                    <a:pt x="452287" y="81459"/>
                    <a:pt x="468563" y="63703"/>
                    <a:pt x="464124" y="53346"/>
                  </a:cubicBezTo>
                  <a:cubicBezTo>
                    <a:pt x="459685" y="42989"/>
                    <a:pt x="434531" y="38550"/>
                    <a:pt x="419735" y="35591"/>
                  </a:cubicBezTo>
                  <a:cubicBezTo>
                    <a:pt x="404939" y="32632"/>
                    <a:pt x="387184" y="31152"/>
                    <a:pt x="375347" y="35591"/>
                  </a:cubicBezTo>
                  <a:cubicBezTo>
                    <a:pt x="363510" y="40030"/>
                    <a:pt x="362030" y="62224"/>
                    <a:pt x="348714" y="62224"/>
                  </a:cubicBezTo>
                  <a:cubicBezTo>
                    <a:pt x="335398" y="62224"/>
                    <a:pt x="310244" y="45948"/>
                    <a:pt x="295448" y="35591"/>
                  </a:cubicBezTo>
                  <a:cubicBezTo>
                    <a:pt x="280652" y="25234"/>
                    <a:pt x="277692" y="1560"/>
                    <a:pt x="259937" y="80"/>
                  </a:cubicBezTo>
                  <a:cubicBezTo>
                    <a:pt x="242182" y="-1400"/>
                    <a:pt x="209631" y="17835"/>
                    <a:pt x="188916" y="26713"/>
                  </a:cubicBezTo>
                  <a:cubicBezTo>
                    <a:pt x="168202" y="35591"/>
                    <a:pt x="150446" y="37070"/>
                    <a:pt x="135650" y="53346"/>
                  </a:cubicBezTo>
                  <a:cubicBezTo>
                    <a:pt x="120854" y="69622"/>
                    <a:pt x="110496" y="97735"/>
                    <a:pt x="100139" y="124368"/>
                  </a:cubicBezTo>
                  <a:cubicBezTo>
                    <a:pt x="89782" y="151001"/>
                    <a:pt x="83863" y="186511"/>
                    <a:pt x="73506" y="213144"/>
                  </a:cubicBezTo>
                  <a:cubicBezTo>
                    <a:pt x="63149" y="239777"/>
                    <a:pt x="49832" y="257533"/>
                    <a:pt x="37995" y="284166"/>
                  </a:cubicBezTo>
                  <a:cubicBezTo>
                    <a:pt x="26158" y="310799"/>
                    <a:pt x="6924" y="344829"/>
                    <a:pt x="2485" y="372942"/>
                  </a:cubicBezTo>
                  <a:cubicBezTo>
                    <a:pt x="-1954" y="401054"/>
                    <a:pt x="11362" y="430647"/>
                    <a:pt x="11362" y="452841"/>
                  </a:cubicBezTo>
                  <a:cubicBezTo>
                    <a:pt x="11362" y="475035"/>
                    <a:pt x="-6393" y="486873"/>
                    <a:pt x="2485" y="506108"/>
                  </a:cubicBezTo>
                  <a:cubicBezTo>
                    <a:pt x="11363" y="525343"/>
                    <a:pt x="45394" y="554935"/>
                    <a:pt x="64629" y="568251"/>
                  </a:cubicBezTo>
                  <a:cubicBezTo>
                    <a:pt x="83864" y="581567"/>
                    <a:pt x="125292" y="588966"/>
                    <a:pt x="153405" y="586007"/>
                  </a:cubicBezTo>
                  <a:close/>
                </a:path>
              </a:pathLst>
            </a:custGeom>
            <a:solidFill>
              <a:schemeClr val="accent4">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8" name="Ελεύθερη σχεδίαση 17"/>
            <p:cNvSpPr/>
            <p:nvPr/>
          </p:nvSpPr>
          <p:spPr>
            <a:xfrm>
              <a:off x="3219141" y="3123344"/>
              <a:ext cx="509243" cy="1452128"/>
            </a:xfrm>
            <a:custGeom>
              <a:avLst/>
              <a:gdLst>
                <a:gd name="connsiteX0" fmla="*/ 56943 w 510232"/>
                <a:gd name="connsiteY0" fmla="*/ 1447824 h 1451072"/>
                <a:gd name="connsiteX1" fmla="*/ 12555 w 510232"/>
                <a:gd name="connsiteY1" fmla="*/ 1323537 h 1451072"/>
                <a:gd name="connsiteX2" fmla="*/ 3677 w 510232"/>
                <a:gd name="connsiteY2" fmla="*/ 1279148 h 1451072"/>
                <a:gd name="connsiteX3" fmla="*/ 65821 w 510232"/>
                <a:gd name="connsiteY3" fmla="*/ 1208127 h 1451072"/>
                <a:gd name="connsiteX4" fmla="*/ 101332 w 510232"/>
                <a:gd name="connsiteY4" fmla="*/ 1137106 h 1451072"/>
                <a:gd name="connsiteX5" fmla="*/ 119087 w 510232"/>
                <a:gd name="connsiteY5" fmla="*/ 1039451 h 1451072"/>
                <a:gd name="connsiteX6" fmla="*/ 136842 w 510232"/>
                <a:gd name="connsiteY6" fmla="*/ 950674 h 1451072"/>
                <a:gd name="connsiteX7" fmla="*/ 154598 w 510232"/>
                <a:gd name="connsiteY7" fmla="*/ 808632 h 1451072"/>
                <a:gd name="connsiteX8" fmla="*/ 190108 w 510232"/>
                <a:gd name="connsiteY8" fmla="*/ 471280 h 1451072"/>
                <a:gd name="connsiteX9" fmla="*/ 172353 w 510232"/>
                <a:gd name="connsiteY9" fmla="*/ 364748 h 1451072"/>
                <a:gd name="connsiteX10" fmla="*/ 145720 w 510232"/>
                <a:gd name="connsiteY10" fmla="*/ 293727 h 1451072"/>
                <a:gd name="connsiteX11" fmla="*/ 216741 w 510232"/>
                <a:gd name="connsiteY11" fmla="*/ 125051 h 1451072"/>
                <a:gd name="connsiteX12" fmla="*/ 287763 w 510232"/>
                <a:gd name="connsiteY12" fmla="*/ 18519 h 1451072"/>
                <a:gd name="connsiteX13" fmla="*/ 367662 w 510232"/>
                <a:gd name="connsiteY13" fmla="*/ 764 h 1451072"/>
                <a:gd name="connsiteX14" fmla="*/ 438683 w 510232"/>
                <a:gd name="connsiteY14" fmla="*/ 27397 h 1451072"/>
                <a:gd name="connsiteX15" fmla="*/ 491949 w 510232"/>
                <a:gd name="connsiteY15" fmla="*/ 45152 h 1451072"/>
                <a:gd name="connsiteX16" fmla="*/ 500827 w 510232"/>
                <a:gd name="connsiteY16" fmla="*/ 98418 h 1451072"/>
                <a:gd name="connsiteX17" fmla="*/ 500827 w 510232"/>
                <a:gd name="connsiteY17" fmla="*/ 160562 h 1451072"/>
                <a:gd name="connsiteX18" fmla="*/ 500827 w 510232"/>
                <a:gd name="connsiteY18" fmla="*/ 204950 h 1451072"/>
                <a:gd name="connsiteX19" fmla="*/ 509704 w 510232"/>
                <a:gd name="connsiteY19" fmla="*/ 284849 h 1451072"/>
                <a:gd name="connsiteX20" fmla="*/ 483071 w 510232"/>
                <a:gd name="connsiteY20" fmla="*/ 338115 h 1451072"/>
                <a:gd name="connsiteX21" fmla="*/ 456438 w 510232"/>
                <a:gd name="connsiteY21" fmla="*/ 418014 h 1451072"/>
                <a:gd name="connsiteX22" fmla="*/ 447561 w 510232"/>
                <a:gd name="connsiteY22" fmla="*/ 489036 h 1451072"/>
                <a:gd name="connsiteX23" fmla="*/ 412050 w 510232"/>
                <a:gd name="connsiteY23" fmla="*/ 586690 h 1451072"/>
                <a:gd name="connsiteX24" fmla="*/ 385417 w 510232"/>
                <a:gd name="connsiteY24" fmla="*/ 657711 h 1451072"/>
                <a:gd name="connsiteX25" fmla="*/ 305518 w 510232"/>
                <a:gd name="connsiteY25" fmla="*/ 879653 h 1451072"/>
                <a:gd name="connsiteX26" fmla="*/ 278885 w 510232"/>
                <a:gd name="connsiteY26" fmla="*/ 1021696 h 1451072"/>
                <a:gd name="connsiteX27" fmla="*/ 287763 w 510232"/>
                <a:gd name="connsiteY27" fmla="*/ 1163739 h 1451072"/>
                <a:gd name="connsiteX28" fmla="*/ 323273 w 510232"/>
                <a:gd name="connsiteY28" fmla="*/ 1252515 h 1451072"/>
                <a:gd name="connsiteX29" fmla="*/ 323273 w 510232"/>
                <a:gd name="connsiteY29" fmla="*/ 1367925 h 1451072"/>
                <a:gd name="connsiteX30" fmla="*/ 314396 w 510232"/>
                <a:gd name="connsiteY30" fmla="*/ 1421191 h 1451072"/>
                <a:gd name="connsiteX31" fmla="*/ 287763 w 510232"/>
                <a:gd name="connsiteY31" fmla="*/ 1447824 h 1451072"/>
                <a:gd name="connsiteX32" fmla="*/ 243374 w 510232"/>
                <a:gd name="connsiteY32" fmla="*/ 1430069 h 1451072"/>
                <a:gd name="connsiteX33" fmla="*/ 181231 w 510232"/>
                <a:gd name="connsiteY33" fmla="*/ 1385680 h 1451072"/>
                <a:gd name="connsiteX34" fmla="*/ 119087 w 510232"/>
                <a:gd name="connsiteY34" fmla="*/ 1412313 h 1451072"/>
                <a:gd name="connsiteX35" fmla="*/ 56943 w 510232"/>
                <a:gd name="connsiteY35" fmla="*/ 1447824 h 145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0232" h="1451072">
                  <a:moveTo>
                    <a:pt x="56943" y="1447824"/>
                  </a:moveTo>
                  <a:cubicBezTo>
                    <a:pt x="39188" y="1433028"/>
                    <a:pt x="21433" y="1351650"/>
                    <a:pt x="12555" y="1323537"/>
                  </a:cubicBezTo>
                  <a:cubicBezTo>
                    <a:pt x="3677" y="1295424"/>
                    <a:pt x="-5201" y="1298383"/>
                    <a:pt x="3677" y="1279148"/>
                  </a:cubicBezTo>
                  <a:cubicBezTo>
                    <a:pt x="12555" y="1259913"/>
                    <a:pt x="49545" y="1231801"/>
                    <a:pt x="65821" y="1208127"/>
                  </a:cubicBezTo>
                  <a:cubicBezTo>
                    <a:pt x="82097" y="1184453"/>
                    <a:pt x="92454" y="1165219"/>
                    <a:pt x="101332" y="1137106"/>
                  </a:cubicBezTo>
                  <a:cubicBezTo>
                    <a:pt x="110210" y="1108993"/>
                    <a:pt x="113169" y="1070523"/>
                    <a:pt x="119087" y="1039451"/>
                  </a:cubicBezTo>
                  <a:cubicBezTo>
                    <a:pt x="125005" y="1008379"/>
                    <a:pt x="130924" y="989144"/>
                    <a:pt x="136842" y="950674"/>
                  </a:cubicBezTo>
                  <a:cubicBezTo>
                    <a:pt x="142760" y="912204"/>
                    <a:pt x="145720" y="888531"/>
                    <a:pt x="154598" y="808632"/>
                  </a:cubicBezTo>
                  <a:cubicBezTo>
                    <a:pt x="163476" y="728733"/>
                    <a:pt x="187149" y="545261"/>
                    <a:pt x="190108" y="471280"/>
                  </a:cubicBezTo>
                  <a:cubicBezTo>
                    <a:pt x="193067" y="397299"/>
                    <a:pt x="179751" y="394340"/>
                    <a:pt x="172353" y="364748"/>
                  </a:cubicBezTo>
                  <a:cubicBezTo>
                    <a:pt x="164955" y="335156"/>
                    <a:pt x="138322" y="333676"/>
                    <a:pt x="145720" y="293727"/>
                  </a:cubicBezTo>
                  <a:cubicBezTo>
                    <a:pt x="153118" y="253778"/>
                    <a:pt x="193067" y="170919"/>
                    <a:pt x="216741" y="125051"/>
                  </a:cubicBezTo>
                  <a:cubicBezTo>
                    <a:pt x="240415" y="79183"/>
                    <a:pt x="262610" y="39233"/>
                    <a:pt x="287763" y="18519"/>
                  </a:cubicBezTo>
                  <a:cubicBezTo>
                    <a:pt x="312916" y="-2195"/>
                    <a:pt x="342509" y="-716"/>
                    <a:pt x="367662" y="764"/>
                  </a:cubicBezTo>
                  <a:cubicBezTo>
                    <a:pt x="392815" y="2244"/>
                    <a:pt x="417969" y="19999"/>
                    <a:pt x="438683" y="27397"/>
                  </a:cubicBezTo>
                  <a:cubicBezTo>
                    <a:pt x="459398" y="34795"/>
                    <a:pt x="481592" y="33315"/>
                    <a:pt x="491949" y="45152"/>
                  </a:cubicBezTo>
                  <a:cubicBezTo>
                    <a:pt x="502306" y="56989"/>
                    <a:pt x="499347" y="79183"/>
                    <a:pt x="500827" y="98418"/>
                  </a:cubicBezTo>
                  <a:cubicBezTo>
                    <a:pt x="502307" y="117653"/>
                    <a:pt x="500827" y="160562"/>
                    <a:pt x="500827" y="160562"/>
                  </a:cubicBezTo>
                  <a:cubicBezTo>
                    <a:pt x="500827" y="178317"/>
                    <a:pt x="499348" y="184236"/>
                    <a:pt x="500827" y="204950"/>
                  </a:cubicBezTo>
                  <a:cubicBezTo>
                    <a:pt x="502306" y="225664"/>
                    <a:pt x="512663" y="262655"/>
                    <a:pt x="509704" y="284849"/>
                  </a:cubicBezTo>
                  <a:cubicBezTo>
                    <a:pt x="506745" y="307043"/>
                    <a:pt x="491949" y="315921"/>
                    <a:pt x="483071" y="338115"/>
                  </a:cubicBezTo>
                  <a:cubicBezTo>
                    <a:pt x="474193" y="360309"/>
                    <a:pt x="462356" y="392861"/>
                    <a:pt x="456438" y="418014"/>
                  </a:cubicBezTo>
                  <a:cubicBezTo>
                    <a:pt x="450520" y="443167"/>
                    <a:pt x="454959" y="460923"/>
                    <a:pt x="447561" y="489036"/>
                  </a:cubicBezTo>
                  <a:cubicBezTo>
                    <a:pt x="440163" y="517149"/>
                    <a:pt x="422407" y="558578"/>
                    <a:pt x="412050" y="586690"/>
                  </a:cubicBezTo>
                  <a:cubicBezTo>
                    <a:pt x="401693" y="614802"/>
                    <a:pt x="403172" y="608884"/>
                    <a:pt x="385417" y="657711"/>
                  </a:cubicBezTo>
                  <a:cubicBezTo>
                    <a:pt x="367662" y="706538"/>
                    <a:pt x="323273" y="818989"/>
                    <a:pt x="305518" y="879653"/>
                  </a:cubicBezTo>
                  <a:cubicBezTo>
                    <a:pt x="287763" y="940317"/>
                    <a:pt x="281844" y="974348"/>
                    <a:pt x="278885" y="1021696"/>
                  </a:cubicBezTo>
                  <a:cubicBezTo>
                    <a:pt x="275926" y="1069044"/>
                    <a:pt x="280365" y="1125269"/>
                    <a:pt x="287763" y="1163739"/>
                  </a:cubicBezTo>
                  <a:cubicBezTo>
                    <a:pt x="295161" y="1202209"/>
                    <a:pt x="317355" y="1218484"/>
                    <a:pt x="323273" y="1252515"/>
                  </a:cubicBezTo>
                  <a:cubicBezTo>
                    <a:pt x="329191" y="1286546"/>
                    <a:pt x="324752" y="1339812"/>
                    <a:pt x="323273" y="1367925"/>
                  </a:cubicBezTo>
                  <a:cubicBezTo>
                    <a:pt x="321794" y="1396038"/>
                    <a:pt x="320314" y="1407874"/>
                    <a:pt x="314396" y="1421191"/>
                  </a:cubicBezTo>
                  <a:cubicBezTo>
                    <a:pt x="308478" y="1434507"/>
                    <a:pt x="299600" y="1446344"/>
                    <a:pt x="287763" y="1447824"/>
                  </a:cubicBezTo>
                  <a:cubicBezTo>
                    <a:pt x="275926" y="1449304"/>
                    <a:pt x="261129" y="1440426"/>
                    <a:pt x="243374" y="1430069"/>
                  </a:cubicBezTo>
                  <a:cubicBezTo>
                    <a:pt x="225619" y="1419712"/>
                    <a:pt x="201945" y="1388639"/>
                    <a:pt x="181231" y="1385680"/>
                  </a:cubicBezTo>
                  <a:cubicBezTo>
                    <a:pt x="160517" y="1382721"/>
                    <a:pt x="133883" y="1401956"/>
                    <a:pt x="119087" y="1412313"/>
                  </a:cubicBezTo>
                  <a:cubicBezTo>
                    <a:pt x="104291" y="1422670"/>
                    <a:pt x="74698" y="1462620"/>
                    <a:pt x="56943" y="1447824"/>
                  </a:cubicBezTo>
                  <a:close/>
                </a:path>
              </a:pathLst>
            </a:custGeom>
            <a:solidFill>
              <a:schemeClr val="accent4">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0" name="Ελεύθερη σχεδίαση 19"/>
            <p:cNvSpPr/>
            <p:nvPr/>
          </p:nvSpPr>
          <p:spPr>
            <a:xfrm>
              <a:off x="3404166" y="2237155"/>
              <a:ext cx="354773" cy="943799"/>
            </a:xfrm>
            <a:custGeom>
              <a:avLst/>
              <a:gdLst>
                <a:gd name="connsiteX0" fmla="*/ 57954 w 355191"/>
                <a:gd name="connsiteY0" fmla="*/ 932155 h 944338"/>
                <a:gd name="connsiteX1" fmla="*/ 4688 w 355191"/>
                <a:gd name="connsiteY1" fmla="*/ 941033 h 944338"/>
                <a:gd name="connsiteX2" fmla="*/ 4688 w 355191"/>
                <a:gd name="connsiteY2" fmla="*/ 887767 h 944338"/>
                <a:gd name="connsiteX3" fmla="*/ 22444 w 355191"/>
                <a:gd name="connsiteY3" fmla="*/ 825623 h 944338"/>
                <a:gd name="connsiteX4" fmla="*/ 40199 w 355191"/>
                <a:gd name="connsiteY4" fmla="*/ 772357 h 944338"/>
                <a:gd name="connsiteX5" fmla="*/ 75710 w 355191"/>
                <a:gd name="connsiteY5" fmla="*/ 701336 h 944338"/>
                <a:gd name="connsiteX6" fmla="*/ 93465 w 355191"/>
                <a:gd name="connsiteY6" fmla="*/ 603681 h 944338"/>
                <a:gd name="connsiteX7" fmla="*/ 93465 w 355191"/>
                <a:gd name="connsiteY7" fmla="*/ 239697 h 944338"/>
                <a:gd name="connsiteX8" fmla="*/ 93465 w 355191"/>
                <a:gd name="connsiteY8" fmla="*/ 159798 h 944338"/>
                <a:gd name="connsiteX9" fmla="*/ 66832 w 355191"/>
                <a:gd name="connsiteY9" fmla="*/ 115410 h 944338"/>
                <a:gd name="connsiteX10" fmla="*/ 66832 w 355191"/>
                <a:gd name="connsiteY10" fmla="*/ 53266 h 944338"/>
                <a:gd name="connsiteX11" fmla="*/ 84587 w 355191"/>
                <a:gd name="connsiteY11" fmla="*/ 26633 h 944338"/>
                <a:gd name="connsiteX12" fmla="*/ 128976 w 355191"/>
                <a:gd name="connsiteY12" fmla="*/ 8877 h 944338"/>
                <a:gd name="connsiteX13" fmla="*/ 146731 w 355191"/>
                <a:gd name="connsiteY13" fmla="*/ 0 h 944338"/>
                <a:gd name="connsiteX14" fmla="*/ 191119 w 355191"/>
                <a:gd name="connsiteY14" fmla="*/ 8877 h 944338"/>
                <a:gd name="connsiteX15" fmla="*/ 235508 w 355191"/>
                <a:gd name="connsiteY15" fmla="*/ 35510 h 944338"/>
                <a:gd name="connsiteX16" fmla="*/ 262141 w 355191"/>
                <a:gd name="connsiteY16" fmla="*/ 26633 h 944338"/>
                <a:gd name="connsiteX17" fmla="*/ 315407 w 355191"/>
                <a:gd name="connsiteY17" fmla="*/ 8877 h 944338"/>
                <a:gd name="connsiteX18" fmla="*/ 350917 w 355191"/>
                <a:gd name="connsiteY18" fmla="*/ 17755 h 944338"/>
                <a:gd name="connsiteX19" fmla="*/ 350917 w 355191"/>
                <a:gd name="connsiteY19" fmla="*/ 71021 h 944338"/>
                <a:gd name="connsiteX20" fmla="*/ 315407 w 355191"/>
                <a:gd name="connsiteY20" fmla="*/ 159798 h 944338"/>
                <a:gd name="connsiteX21" fmla="*/ 315407 w 355191"/>
                <a:gd name="connsiteY21" fmla="*/ 257452 h 944338"/>
                <a:gd name="connsiteX22" fmla="*/ 297651 w 355191"/>
                <a:gd name="connsiteY22" fmla="*/ 594804 h 944338"/>
                <a:gd name="connsiteX23" fmla="*/ 279896 w 355191"/>
                <a:gd name="connsiteY23" fmla="*/ 710213 h 944338"/>
                <a:gd name="connsiteX24" fmla="*/ 342040 w 355191"/>
                <a:gd name="connsiteY24" fmla="*/ 834501 h 944338"/>
                <a:gd name="connsiteX25" fmla="*/ 350917 w 355191"/>
                <a:gd name="connsiteY25" fmla="*/ 941033 h 944338"/>
                <a:gd name="connsiteX26" fmla="*/ 288774 w 355191"/>
                <a:gd name="connsiteY26" fmla="*/ 905522 h 944338"/>
                <a:gd name="connsiteX27" fmla="*/ 208875 w 355191"/>
                <a:gd name="connsiteY27" fmla="*/ 878889 h 944338"/>
                <a:gd name="connsiteX28" fmla="*/ 155609 w 355191"/>
                <a:gd name="connsiteY28" fmla="*/ 878889 h 944338"/>
                <a:gd name="connsiteX29" fmla="*/ 57954 w 355191"/>
                <a:gd name="connsiteY29" fmla="*/ 932155 h 94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5191" h="944338">
                  <a:moveTo>
                    <a:pt x="57954" y="932155"/>
                  </a:moveTo>
                  <a:cubicBezTo>
                    <a:pt x="32801" y="942512"/>
                    <a:pt x="13566" y="948431"/>
                    <a:pt x="4688" y="941033"/>
                  </a:cubicBezTo>
                  <a:cubicBezTo>
                    <a:pt x="-4190" y="933635"/>
                    <a:pt x="1729" y="907002"/>
                    <a:pt x="4688" y="887767"/>
                  </a:cubicBezTo>
                  <a:cubicBezTo>
                    <a:pt x="7647" y="868532"/>
                    <a:pt x="16526" y="844858"/>
                    <a:pt x="22444" y="825623"/>
                  </a:cubicBezTo>
                  <a:cubicBezTo>
                    <a:pt x="28362" y="806388"/>
                    <a:pt x="31321" y="793071"/>
                    <a:pt x="40199" y="772357"/>
                  </a:cubicBezTo>
                  <a:cubicBezTo>
                    <a:pt x="49077" y="751642"/>
                    <a:pt x="66832" y="729449"/>
                    <a:pt x="75710" y="701336"/>
                  </a:cubicBezTo>
                  <a:cubicBezTo>
                    <a:pt x="84588" y="673223"/>
                    <a:pt x="90506" y="680621"/>
                    <a:pt x="93465" y="603681"/>
                  </a:cubicBezTo>
                  <a:cubicBezTo>
                    <a:pt x="96424" y="526741"/>
                    <a:pt x="93465" y="239697"/>
                    <a:pt x="93465" y="239697"/>
                  </a:cubicBezTo>
                  <a:cubicBezTo>
                    <a:pt x="93465" y="165717"/>
                    <a:pt x="97904" y="180512"/>
                    <a:pt x="93465" y="159798"/>
                  </a:cubicBezTo>
                  <a:cubicBezTo>
                    <a:pt x="89026" y="139084"/>
                    <a:pt x="71271" y="133165"/>
                    <a:pt x="66832" y="115410"/>
                  </a:cubicBezTo>
                  <a:cubicBezTo>
                    <a:pt x="62393" y="97655"/>
                    <a:pt x="63873" y="68062"/>
                    <a:pt x="66832" y="53266"/>
                  </a:cubicBezTo>
                  <a:cubicBezTo>
                    <a:pt x="69791" y="38470"/>
                    <a:pt x="74230" y="34031"/>
                    <a:pt x="84587" y="26633"/>
                  </a:cubicBezTo>
                  <a:cubicBezTo>
                    <a:pt x="94944" y="19235"/>
                    <a:pt x="118619" y="13316"/>
                    <a:pt x="128976" y="8877"/>
                  </a:cubicBezTo>
                  <a:cubicBezTo>
                    <a:pt x="139333" y="4438"/>
                    <a:pt x="136374" y="0"/>
                    <a:pt x="146731" y="0"/>
                  </a:cubicBezTo>
                  <a:cubicBezTo>
                    <a:pt x="157088" y="0"/>
                    <a:pt x="176323" y="2959"/>
                    <a:pt x="191119" y="8877"/>
                  </a:cubicBezTo>
                  <a:cubicBezTo>
                    <a:pt x="205915" y="14795"/>
                    <a:pt x="223671" y="32551"/>
                    <a:pt x="235508" y="35510"/>
                  </a:cubicBezTo>
                  <a:cubicBezTo>
                    <a:pt x="247345" y="38469"/>
                    <a:pt x="262141" y="26633"/>
                    <a:pt x="262141" y="26633"/>
                  </a:cubicBezTo>
                  <a:cubicBezTo>
                    <a:pt x="275457" y="22194"/>
                    <a:pt x="300611" y="10357"/>
                    <a:pt x="315407" y="8877"/>
                  </a:cubicBezTo>
                  <a:cubicBezTo>
                    <a:pt x="330203" y="7397"/>
                    <a:pt x="344999" y="7398"/>
                    <a:pt x="350917" y="17755"/>
                  </a:cubicBezTo>
                  <a:cubicBezTo>
                    <a:pt x="356835" y="28112"/>
                    <a:pt x="356835" y="47347"/>
                    <a:pt x="350917" y="71021"/>
                  </a:cubicBezTo>
                  <a:cubicBezTo>
                    <a:pt x="344999" y="94695"/>
                    <a:pt x="321325" y="128726"/>
                    <a:pt x="315407" y="159798"/>
                  </a:cubicBezTo>
                  <a:cubicBezTo>
                    <a:pt x="309489" y="190870"/>
                    <a:pt x="318366" y="184951"/>
                    <a:pt x="315407" y="257452"/>
                  </a:cubicBezTo>
                  <a:cubicBezTo>
                    <a:pt x="312448" y="329953"/>
                    <a:pt x="303570" y="519344"/>
                    <a:pt x="297651" y="594804"/>
                  </a:cubicBezTo>
                  <a:cubicBezTo>
                    <a:pt x="291733" y="670264"/>
                    <a:pt x="272498" y="670263"/>
                    <a:pt x="279896" y="710213"/>
                  </a:cubicBezTo>
                  <a:cubicBezTo>
                    <a:pt x="287294" y="750162"/>
                    <a:pt x="330203" y="796031"/>
                    <a:pt x="342040" y="834501"/>
                  </a:cubicBezTo>
                  <a:cubicBezTo>
                    <a:pt x="353877" y="872971"/>
                    <a:pt x="359795" y="929196"/>
                    <a:pt x="350917" y="941033"/>
                  </a:cubicBezTo>
                  <a:cubicBezTo>
                    <a:pt x="342039" y="952870"/>
                    <a:pt x="312448" y="915879"/>
                    <a:pt x="288774" y="905522"/>
                  </a:cubicBezTo>
                  <a:cubicBezTo>
                    <a:pt x="265100" y="895165"/>
                    <a:pt x="231069" y="883328"/>
                    <a:pt x="208875" y="878889"/>
                  </a:cubicBezTo>
                  <a:cubicBezTo>
                    <a:pt x="186681" y="874450"/>
                    <a:pt x="174844" y="874450"/>
                    <a:pt x="155609" y="878889"/>
                  </a:cubicBezTo>
                  <a:cubicBezTo>
                    <a:pt x="136374" y="883328"/>
                    <a:pt x="83107" y="921798"/>
                    <a:pt x="57954" y="932155"/>
                  </a:cubicBezTo>
                  <a:close/>
                </a:path>
              </a:pathLst>
            </a:custGeom>
            <a:solidFill>
              <a:schemeClr val="accent4">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 name="Ελεύθερη σχεδίαση 20"/>
            <p:cNvSpPr/>
            <p:nvPr/>
          </p:nvSpPr>
          <p:spPr>
            <a:xfrm>
              <a:off x="3478855" y="1508549"/>
              <a:ext cx="347984" cy="747245"/>
            </a:xfrm>
            <a:custGeom>
              <a:avLst/>
              <a:gdLst>
                <a:gd name="connsiteX0" fmla="*/ 89943 w 347396"/>
                <a:gd name="connsiteY0" fmla="*/ 711150 h 747418"/>
                <a:gd name="connsiteX1" fmla="*/ 27800 w 347396"/>
                <a:gd name="connsiteY1" fmla="*/ 657884 h 747418"/>
                <a:gd name="connsiteX2" fmla="*/ 1167 w 347396"/>
                <a:gd name="connsiteY2" fmla="*/ 595741 h 747418"/>
                <a:gd name="connsiteX3" fmla="*/ 63310 w 347396"/>
                <a:gd name="connsiteY3" fmla="*/ 498086 h 747418"/>
                <a:gd name="connsiteX4" fmla="*/ 81066 w 347396"/>
                <a:gd name="connsiteY4" fmla="*/ 409310 h 747418"/>
                <a:gd name="connsiteX5" fmla="*/ 107699 w 347396"/>
                <a:gd name="connsiteY5" fmla="*/ 302778 h 747418"/>
                <a:gd name="connsiteX6" fmla="*/ 107699 w 347396"/>
                <a:gd name="connsiteY6" fmla="*/ 151857 h 747418"/>
                <a:gd name="connsiteX7" fmla="*/ 107699 w 347396"/>
                <a:gd name="connsiteY7" fmla="*/ 71958 h 747418"/>
                <a:gd name="connsiteX8" fmla="*/ 89943 w 347396"/>
                <a:gd name="connsiteY8" fmla="*/ 27570 h 747418"/>
                <a:gd name="connsiteX9" fmla="*/ 169842 w 347396"/>
                <a:gd name="connsiteY9" fmla="*/ 54203 h 747418"/>
                <a:gd name="connsiteX10" fmla="*/ 231986 w 347396"/>
                <a:gd name="connsiteY10" fmla="*/ 54203 h 747418"/>
                <a:gd name="connsiteX11" fmla="*/ 294130 w 347396"/>
                <a:gd name="connsiteY11" fmla="*/ 27570 h 747418"/>
                <a:gd name="connsiteX12" fmla="*/ 329640 w 347396"/>
                <a:gd name="connsiteY12" fmla="*/ 937 h 747418"/>
                <a:gd name="connsiteX13" fmla="*/ 347396 w 347396"/>
                <a:gd name="connsiteY13" fmla="*/ 63081 h 747418"/>
                <a:gd name="connsiteX14" fmla="*/ 329640 w 347396"/>
                <a:gd name="connsiteY14" fmla="*/ 98591 h 747418"/>
                <a:gd name="connsiteX15" fmla="*/ 276374 w 347396"/>
                <a:gd name="connsiteY15" fmla="*/ 205123 h 747418"/>
                <a:gd name="connsiteX16" fmla="*/ 267497 w 347396"/>
                <a:gd name="connsiteY16" fmla="*/ 320533 h 747418"/>
                <a:gd name="connsiteX17" fmla="*/ 258619 w 347396"/>
                <a:gd name="connsiteY17" fmla="*/ 480331 h 747418"/>
                <a:gd name="connsiteX18" fmla="*/ 267497 w 347396"/>
                <a:gd name="connsiteY18" fmla="*/ 542475 h 747418"/>
                <a:gd name="connsiteX19" fmla="*/ 267497 w 347396"/>
                <a:gd name="connsiteY19" fmla="*/ 613496 h 747418"/>
                <a:gd name="connsiteX20" fmla="*/ 285252 w 347396"/>
                <a:gd name="connsiteY20" fmla="*/ 649007 h 747418"/>
                <a:gd name="connsiteX21" fmla="*/ 249741 w 347396"/>
                <a:gd name="connsiteY21" fmla="*/ 711150 h 747418"/>
                <a:gd name="connsiteX22" fmla="*/ 231986 w 347396"/>
                <a:gd name="connsiteY22" fmla="*/ 728906 h 747418"/>
                <a:gd name="connsiteX23" fmla="*/ 169842 w 347396"/>
                <a:gd name="connsiteY23" fmla="*/ 746661 h 747418"/>
                <a:gd name="connsiteX24" fmla="*/ 89943 w 347396"/>
                <a:gd name="connsiteY24" fmla="*/ 711150 h 74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7396" h="747418">
                  <a:moveTo>
                    <a:pt x="89943" y="711150"/>
                  </a:moveTo>
                  <a:cubicBezTo>
                    <a:pt x="66269" y="696354"/>
                    <a:pt x="42596" y="677119"/>
                    <a:pt x="27800" y="657884"/>
                  </a:cubicBezTo>
                  <a:cubicBezTo>
                    <a:pt x="13004" y="638649"/>
                    <a:pt x="-4751" y="622374"/>
                    <a:pt x="1167" y="595741"/>
                  </a:cubicBezTo>
                  <a:cubicBezTo>
                    <a:pt x="7085" y="569108"/>
                    <a:pt x="49994" y="529158"/>
                    <a:pt x="63310" y="498086"/>
                  </a:cubicBezTo>
                  <a:cubicBezTo>
                    <a:pt x="76626" y="467014"/>
                    <a:pt x="73668" y="441861"/>
                    <a:pt x="81066" y="409310"/>
                  </a:cubicBezTo>
                  <a:cubicBezTo>
                    <a:pt x="88464" y="376759"/>
                    <a:pt x="103260" y="345687"/>
                    <a:pt x="107699" y="302778"/>
                  </a:cubicBezTo>
                  <a:cubicBezTo>
                    <a:pt x="112138" y="259869"/>
                    <a:pt x="107699" y="151857"/>
                    <a:pt x="107699" y="151857"/>
                  </a:cubicBezTo>
                  <a:cubicBezTo>
                    <a:pt x="107699" y="113387"/>
                    <a:pt x="110658" y="92672"/>
                    <a:pt x="107699" y="71958"/>
                  </a:cubicBezTo>
                  <a:cubicBezTo>
                    <a:pt x="104740" y="51244"/>
                    <a:pt x="79586" y="30529"/>
                    <a:pt x="89943" y="27570"/>
                  </a:cubicBezTo>
                  <a:cubicBezTo>
                    <a:pt x="100300" y="24611"/>
                    <a:pt x="146168" y="49764"/>
                    <a:pt x="169842" y="54203"/>
                  </a:cubicBezTo>
                  <a:cubicBezTo>
                    <a:pt x="193516" y="58642"/>
                    <a:pt x="211271" y="58642"/>
                    <a:pt x="231986" y="54203"/>
                  </a:cubicBezTo>
                  <a:cubicBezTo>
                    <a:pt x="252701" y="49764"/>
                    <a:pt x="277854" y="36448"/>
                    <a:pt x="294130" y="27570"/>
                  </a:cubicBezTo>
                  <a:cubicBezTo>
                    <a:pt x="310406" y="18692"/>
                    <a:pt x="320762" y="-4981"/>
                    <a:pt x="329640" y="937"/>
                  </a:cubicBezTo>
                  <a:cubicBezTo>
                    <a:pt x="338518" y="6855"/>
                    <a:pt x="347396" y="46805"/>
                    <a:pt x="347396" y="63081"/>
                  </a:cubicBezTo>
                  <a:cubicBezTo>
                    <a:pt x="347396" y="79357"/>
                    <a:pt x="329640" y="98591"/>
                    <a:pt x="329640" y="98591"/>
                  </a:cubicBezTo>
                  <a:cubicBezTo>
                    <a:pt x="317803" y="122265"/>
                    <a:pt x="286731" y="168133"/>
                    <a:pt x="276374" y="205123"/>
                  </a:cubicBezTo>
                  <a:cubicBezTo>
                    <a:pt x="266017" y="242113"/>
                    <a:pt x="270456" y="274665"/>
                    <a:pt x="267497" y="320533"/>
                  </a:cubicBezTo>
                  <a:cubicBezTo>
                    <a:pt x="264538" y="366401"/>
                    <a:pt x="258619" y="443341"/>
                    <a:pt x="258619" y="480331"/>
                  </a:cubicBezTo>
                  <a:cubicBezTo>
                    <a:pt x="258619" y="517321"/>
                    <a:pt x="266017" y="520281"/>
                    <a:pt x="267497" y="542475"/>
                  </a:cubicBezTo>
                  <a:cubicBezTo>
                    <a:pt x="268977" y="564669"/>
                    <a:pt x="264538" y="595741"/>
                    <a:pt x="267497" y="613496"/>
                  </a:cubicBezTo>
                  <a:cubicBezTo>
                    <a:pt x="270456" y="631251"/>
                    <a:pt x="288211" y="632731"/>
                    <a:pt x="285252" y="649007"/>
                  </a:cubicBezTo>
                  <a:cubicBezTo>
                    <a:pt x="282293" y="665283"/>
                    <a:pt x="258619" y="697834"/>
                    <a:pt x="249741" y="711150"/>
                  </a:cubicBezTo>
                  <a:cubicBezTo>
                    <a:pt x="240863" y="724466"/>
                    <a:pt x="245302" y="722988"/>
                    <a:pt x="231986" y="728906"/>
                  </a:cubicBezTo>
                  <a:cubicBezTo>
                    <a:pt x="218670" y="734824"/>
                    <a:pt x="190556" y="751100"/>
                    <a:pt x="169842" y="746661"/>
                  </a:cubicBezTo>
                  <a:cubicBezTo>
                    <a:pt x="149128" y="742222"/>
                    <a:pt x="113617" y="725946"/>
                    <a:pt x="89943" y="711150"/>
                  </a:cubicBezTo>
                  <a:close/>
                </a:path>
              </a:pathLst>
            </a:custGeom>
            <a:solidFill>
              <a:schemeClr val="accent4">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2" name="Ελεύθερη σχεδίαση 21"/>
            <p:cNvSpPr/>
            <p:nvPr/>
          </p:nvSpPr>
          <p:spPr>
            <a:xfrm>
              <a:off x="3551847" y="1110358"/>
              <a:ext cx="259714" cy="435469"/>
            </a:xfrm>
            <a:custGeom>
              <a:avLst/>
              <a:gdLst>
                <a:gd name="connsiteX0" fmla="*/ 44447 w 260166"/>
                <a:gd name="connsiteY0" fmla="*/ 408443 h 435362"/>
                <a:gd name="connsiteX1" fmla="*/ 59 w 260166"/>
                <a:gd name="connsiteY1" fmla="*/ 372932 h 435362"/>
                <a:gd name="connsiteX2" fmla="*/ 35570 w 260166"/>
                <a:gd name="connsiteY2" fmla="*/ 346299 h 435362"/>
                <a:gd name="connsiteX3" fmla="*/ 62203 w 260166"/>
                <a:gd name="connsiteY3" fmla="*/ 293033 h 435362"/>
                <a:gd name="connsiteX4" fmla="*/ 97713 w 260166"/>
                <a:gd name="connsiteY4" fmla="*/ 204256 h 435362"/>
                <a:gd name="connsiteX5" fmla="*/ 124346 w 260166"/>
                <a:gd name="connsiteY5" fmla="*/ 142112 h 435362"/>
                <a:gd name="connsiteX6" fmla="*/ 88836 w 260166"/>
                <a:gd name="connsiteY6" fmla="*/ 88846 h 435362"/>
                <a:gd name="connsiteX7" fmla="*/ 106591 w 260166"/>
                <a:gd name="connsiteY7" fmla="*/ 35580 h 435362"/>
                <a:gd name="connsiteX8" fmla="*/ 177612 w 260166"/>
                <a:gd name="connsiteY8" fmla="*/ 70 h 435362"/>
                <a:gd name="connsiteX9" fmla="*/ 248634 w 260166"/>
                <a:gd name="connsiteY9" fmla="*/ 44458 h 435362"/>
                <a:gd name="connsiteX10" fmla="*/ 257511 w 260166"/>
                <a:gd name="connsiteY10" fmla="*/ 124357 h 435362"/>
                <a:gd name="connsiteX11" fmla="*/ 222001 w 260166"/>
                <a:gd name="connsiteY11" fmla="*/ 195378 h 435362"/>
                <a:gd name="connsiteX12" fmla="*/ 222001 w 260166"/>
                <a:gd name="connsiteY12" fmla="*/ 266400 h 435362"/>
                <a:gd name="connsiteX13" fmla="*/ 213123 w 260166"/>
                <a:gd name="connsiteY13" fmla="*/ 293033 h 435362"/>
                <a:gd name="connsiteX14" fmla="*/ 222001 w 260166"/>
                <a:gd name="connsiteY14" fmla="*/ 337421 h 435362"/>
                <a:gd name="connsiteX15" fmla="*/ 248634 w 260166"/>
                <a:gd name="connsiteY15" fmla="*/ 372932 h 435362"/>
                <a:gd name="connsiteX16" fmla="*/ 257511 w 260166"/>
                <a:gd name="connsiteY16" fmla="*/ 390687 h 435362"/>
                <a:gd name="connsiteX17" fmla="*/ 230878 w 260166"/>
                <a:gd name="connsiteY17" fmla="*/ 417320 h 435362"/>
                <a:gd name="connsiteX18" fmla="*/ 168735 w 260166"/>
                <a:gd name="connsiteY18" fmla="*/ 435076 h 435362"/>
                <a:gd name="connsiteX19" fmla="*/ 97713 w 260166"/>
                <a:gd name="connsiteY19" fmla="*/ 426198 h 435362"/>
                <a:gd name="connsiteX20" fmla="*/ 44447 w 260166"/>
                <a:gd name="connsiteY20" fmla="*/ 408443 h 43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0166" h="435362">
                  <a:moveTo>
                    <a:pt x="44447" y="408443"/>
                  </a:moveTo>
                  <a:cubicBezTo>
                    <a:pt x="28171" y="399565"/>
                    <a:pt x="1538" y="383289"/>
                    <a:pt x="59" y="372932"/>
                  </a:cubicBezTo>
                  <a:cubicBezTo>
                    <a:pt x="-1420" y="362575"/>
                    <a:pt x="25213" y="359615"/>
                    <a:pt x="35570" y="346299"/>
                  </a:cubicBezTo>
                  <a:cubicBezTo>
                    <a:pt x="45927" y="332983"/>
                    <a:pt x="51846" y="316707"/>
                    <a:pt x="62203" y="293033"/>
                  </a:cubicBezTo>
                  <a:cubicBezTo>
                    <a:pt x="72560" y="269359"/>
                    <a:pt x="87356" y="229409"/>
                    <a:pt x="97713" y="204256"/>
                  </a:cubicBezTo>
                  <a:cubicBezTo>
                    <a:pt x="108070" y="179102"/>
                    <a:pt x="125825" y="161347"/>
                    <a:pt x="124346" y="142112"/>
                  </a:cubicBezTo>
                  <a:cubicBezTo>
                    <a:pt x="122867" y="122877"/>
                    <a:pt x="91795" y="106601"/>
                    <a:pt x="88836" y="88846"/>
                  </a:cubicBezTo>
                  <a:cubicBezTo>
                    <a:pt x="85877" y="71091"/>
                    <a:pt x="91795" y="50376"/>
                    <a:pt x="106591" y="35580"/>
                  </a:cubicBezTo>
                  <a:cubicBezTo>
                    <a:pt x="121387" y="20784"/>
                    <a:pt x="153938" y="-1410"/>
                    <a:pt x="177612" y="70"/>
                  </a:cubicBezTo>
                  <a:cubicBezTo>
                    <a:pt x="201286" y="1550"/>
                    <a:pt x="235318" y="23743"/>
                    <a:pt x="248634" y="44458"/>
                  </a:cubicBezTo>
                  <a:cubicBezTo>
                    <a:pt x="261951" y="65172"/>
                    <a:pt x="261950" y="99204"/>
                    <a:pt x="257511" y="124357"/>
                  </a:cubicBezTo>
                  <a:cubicBezTo>
                    <a:pt x="253072" y="149510"/>
                    <a:pt x="227919" y="171704"/>
                    <a:pt x="222001" y="195378"/>
                  </a:cubicBezTo>
                  <a:cubicBezTo>
                    <a:pt x="216083" y="219052"/>
                    <a:pt x="223481" y="250124"/>
                    <a:pt x="222001" y="266400"/>
                  </a:cubicBezTo>
                  <a:cubicBezTo>
                    <a:pt x="220521" y="282676"/>
                    <a:pt x="213123" y="281196"/>
                    <a:pt x="213123" y="293033"/>
                  </a:cubicBezTo>
                  <a:cubicBezTo>
                    <a:pt x="213123" y="304870"/>
                    <a:pt x="216083" y="324105"/>
                    <a:pt x="222001" y="337421"/>
                  </a:cubicBezTo>
                  <a:cubicBezTo>
                    <a:pt x="227919" y="350737"/>
                    <a:pt x="242716" y="364054"/>
                    <a:pt x="248634" y="372932"/>
                  </a:cubicBezTo>
                  <a:cubicBezTo>
                    <a:pt x="254552" y="381810"/>
                    <a:pt x="260470" y="383289"/>
                    <a:pt x="257511" y="390687"/>
                  </a:cubicBezTo>
                  <a:cubicBezTo>
                    <a:pt x="254552" y="398085"/>
                    <a:pt x="245674" y="409922"/>
                    <a:pt x="230878" y="417320"/>
                  </a:cubicBezTo>
                  <a:cubicBezTo>
                    <a:pt x="216082" y="424718"/>
                    <a:pt x="190929" y="433596"/>
                    <a:pt x="168735" y="435076"/>
                  </a:cubicBezTo>
                  <a:cubicBezTo>
                    <a:pt x="146541" y="436556"/>
                    <a:pt x="118428" y="432116"/>
                    <a:pt x="97713" y="426198"/>
                  </a:cubicBezTo>
                  <a:cubicBezTo>
                    <a:pt x="76998" y="420280"/>
                    <a:pt x="60723" y="417321"/>
                    <a:pt x="44447" y="408443"/>
                  </a:cubicBezTo>
                  <a:close/>
                </a:path>
              </a:pathLst>
            </a:custGeom>
            <a:solidFill>
              <a:schemeClr val="accent4">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3" name="Ελεύθερη σχεδίαση 22"/>
            <p:cNvSpPr/>
            <p:nvPr/>
          </p:nvSpPr>
          <p:spPr>
            <a:xfrm>
              <a:off x="3565427" y="4890636"/>
              <a:ext cx="317428" cy="293137"/>
            </a:xfrm>
            <a:custGeom>
              <a:avLst/>
              <a:gdLst>
                <a:gd name="connsiteX0" fmla="*/ 100847 w 316965"/>
                <a:gd name="connsiteY0" fmla="*/ 294087 h 294116"/>
                <a:gd name="connsiteX1" fmla="*/ 225134 w 316965"/>
                <a:gd name="connsiteY1" fmla="*/ 214188 h 294116"/>
                <a:gd name="connsiteX2" fmla="*/ 278400 w 316965"/>
                <a:gd name="connsiteY2" fmla="*/ 134289 h 294116"/>
                <a:gd name="connsiteX3" fmla="*/ 313911 w 316965"/>
                <a:gd name="connsiteY3" fmla="*/ 81023 h 294116"/>
                <a:gd name="connsiteX4" fmla="*/ 305033 w 316965"/>
                <a:gd name="connsiteY4" fmla="*/ 1124 h 294116"/>
                <a:gd name="connsiteX5" fmla="*/ 225134 w 316965"/>
                <a:gd name="connsiteY5" fmla="*/ 36635 h 294116"/>
                <a:gd name="connsiteX6" fmla="*/ 162990 w 316965"/>
                <a:gd name="connsiteY6" fmla="*/ 72145 h 294116"/>
                <a:gd name="connsiteX7" fmla="*/ 65336 w 316965"/>
                <a:gd name="connsiteY7" fmla="*/ 98778 h 294116"/>
                <a:gd name="connsiteX8" fmla="*/ 3192 w 316965"/>
                <a:gd name="connsiteY8" fmla="*/ 116534 h 294116"/>
                <a:gd name="connsiteX9" fmla="*/ 12070 w 316965"/>
                <a:gd name="connsiteY9" fmla="*/ 160922 h 294116"/>
                <a:gd name="connsiteX10" fmla="*/ 38703 w 316965"/>
                <a:gd name="connsiteY10" fmla="*/ 205311 h 294116"/>
                <a:gd name="connsiteX11" fmla="*/ 100847 w 316965"/>
                <a:gd name="connsiteY11" fmla="*/ 294087 h 2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965" h="294116">
                  <a:moveTo>
                    <a:pt x="100847" y="294087"/>
                  </a:moveTo>
                  <a:cubicBezTo>
                    <a:pt x="131919" y="295566"/>
                    <a:pt x="195542" y="240821"/>
                    <a:pt x="225134" y="214188"/>
                  </a:cubicBezTo>
                  <a:cubicBezTo>
                    <a:pt x="254726" y="187555"/>
                    <a:pt x="278400" y="134289"/>
                    <a:pt x="278400" y="134289"/>
                  </a:cubicBezTo>
                  <a:cubicBezTo>
                    <a:pt x="293196" y="112095"/>
                    <a:pt x="309472" y="103217"/>
                    <a:pt x="313911" y="81023"/>
                  </a:cubicBezTo>
                  <a:cubicBezTo>
                    <a:pt x="318350" y="58829"/>
                    <a:pt x="319829" y="8522"/>
                    <a:pt x="305033" y="1124"/>
                  </a:cubicBezTo>
                  <a:cubicBezTo>
                    <a:pt x="290237" y="-6274"/>
                    <a:pt x="248808" y="24798"/>
                    <a:pt x="225134" y="36635"/>
                  </a:cubicBezTo>
                  <a:cubicBezTo>
                    <a:pt x="201460" y="48472"/>
                    <a:pt x="189623" y="61788"/>
                    <a:pt x="162990" y="72145"/>
                  </a:cubicBezTo>
                  <a:cubicBezTo>
                    <a:pt x="136357" y="82502"/>
                    <a:pt x="65336" y="98778"/>
                    <a:pt x="65336" y="98778"/>
                  </a:cubicBezTo>
                  <a:cubicBezTo>
                    <a:pt x="38703" y="106176"/>
                    <a:pt x="12070" y="106177"/>
                    <a:pt x="3192" y="116534"/>
                  </a:cubicBezTo>
                  <a:cubicBezTo>
                    <a:pt x="-5686" y="126891"/>
                    <a:pt x="6151" y="146126"/>
                    <a:pt x="12070" y="160922"/>
                  </a:cubicBezTo>
                  <a:cubicBezTo>
                    <a:pt x="17988" y="175718"/>
                    <a:pt x="29825" y="187556"/>
                    <a:pt x="38703" y="205311"/>
                  </a:cubicBezTo>
                  <a:cubicBezTo>
                    <a:pt x="47581" y="223066"/>
                    <a:pt x="69775" y="292608"/>
                    <a:pt x="100847" y="294087"/>
                  </a:cubicBezTo>
                  <a:close/>
                </a:path>
              </a:pathLst>
            </a:custGeom>
            <a:solidFill>
              <a:schemeClr val="accent1">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4" name="Ελεύθερη σχεδίαση 23"/>
            <p:cNvSpPr/>
            <p:nvPr/>
          </p:nvSpPr>
          <p:spPr>
            <a:xfrm>
              <a:off x="3755544" y="4907580"/>
              <a:ext cx="205394" cy="254165"/>
            </a:xfrm>
            <a:custGeom>
              <a:avLst/>
              <a:gdLst>
                <a:gd name="connsiteX0" fmla="*/ 0 w 205716"/>
                <a:gd name="connsiteY0" fmla="*/ 241334 h 253853"/>
                <a:gd name="connsiteX1" fmla="*/ 62144 w 205716"/>
                <a:gd name="connsiteY1" fmla="*/ 250211 h 253853"/>
                <a:gd name="connsiteX2" fmla="*/ 106532 w 205716"/>
                <a:gd name="connsiteY2" fmla="*/ 250211 h 253853"/>
                <a:gd name="connsiteX3" fmla="*/ 133165 w 205716"/>
                <a:gd name="connsiteY3" fmla="*/ 205823 h 253853"/>
                <a:gd name="connsiteX4" fmla="*/ 168676 w 205716"/>
                <a:gd name="connsiteY4" fmla="*/ 152557 h 253853"/>
                <a:gd name="connsiteX5" fmla="*/ 204187 w 205716"/>
                <a:gd name="connsiteY5" fmla="*/ 90413 h 253853"/>
                <a:gd name="connsiteX6" fmla="*/ 195309 w 205716"/>
                <a:gd name="connsiteY6" fmla="*/ 28269 h 253853"/>
                <a:gd name="connsiteX7" fmla="*/ 159798 w 205716"/>
                <a:gd name="connsiteY7" fmla="*/ 1636 h 253853"/>
                <a:gd name="connsiteX8" fmla="*/ 133165 w 205716"/>
                <a:gd name="connsiteY8" fmla="*/ 72658 h 253853"/>
                <a:gd name="connsiteX9" fmla="*/ 97655 w 205716"/>
                <a:gd name="connsiteY9" fmla="*/ 143679 h 253853"/>
                <a:gd name="connsiteX10" fmla="*/ 62144 w 205716"/>
                <a:gd name="connsiteY10" fmla="*/ 196945 h 253853"/>
                <a:gd name="connsiteX11" fmla="*/ 0 w 205716"/>
                <a:gd name="connsiteY11" fmla="*/ 241334 h 25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716" h="253853">
                  <a:moveTo>
                    <a:pt x="0" y="241334"/>
                  </a:moveTo>
                  <a:cubicBezTo>
                    <a:pt x="0" y="250212"/>
                    <a:pt x="44389" y="248732"/>
                    <a:pt x="62144" y="250211"/>
                  </a:cubicBezTo>
                  <a:cubicBezTo>
                    <a:pt x="79899" y="251690"/>
                    <a:pt x="94695" y="257609"/>
                    <a:pt x="106532" y="250211"/>
                  </a:cubicBezTo>
                  <a:cubicBezTo>
                    <a:pt x="118369" y="242813"/>
                    <a:pt x="122808" y="222099"/>
                    <a:pt x="133165" y="205823"/>
                  </a:cubicBezTo>
                  <a:cubicBezTo>
                    <a:pt x="143522" y="189547"/>
                    <a:pt x="156839" y="171792"/>
                    <a:pt x="168676" y="152557"/>
                  </a:cubicBezTo>
                  <a:cubicBezTo>
                    <a:pt x="180513" y="133322"/>
                    <a:pt x="199748" y="111128"/>
                    <a:pt x="204187" y="90413"/>
                  </a:cubicBezTo>
                  <a:cubicBezTo>
                    <a:pt x="208626" y="69698"/>
                    <a:pt x="202707" y="43065"/>
                    <a:pt x="195309" y="28269"/>
                  </a:cubicBezTo>
                  <a:cubicBezTo>
                    <a:pt x="187911" y="13473"/>
                    <a:pt x="170155" y="-5762"/>
                    <a:pt x="159798" y="1636"/>
                  </a:cubicBezTo>
                  <a:cubicBezTo>
                    <a:pt x="149441" y="9034"/>
                    <a:pt x="143522" y="48984"/>
                    <a:pt x="133165" y="72658"/>
                  </a:cubicBezTo>
                  <a:cubicBezTo>
                    <a:pt x="122808" y="96332"/>
                    <a:pt x="109492" y="122964"/>
                    <a:pt x="97655" y="143679"/>
                  </a:cubicBezTo>
                  <a:cubicBezTo>
                    <a:pt x="85818" y="164393"/>
                    <a:pt x="73981" y="183629"/>
                    <a:pt x="62144" y="196945"/>
                  </a:cubicBezTo>
                  <a:cubicBezTo>
                    <a:pt x="50307" y="210261"/>
                    <a:pt x="0" y="232456"/>
                    <a:pt x="0" y="241334"/>
                  </a:cubicBezTo>
                  <a:close/>
                </a:path>
              </a:pathLst>
            </a:custGeom>
            <a:solidFill>
              <a:schemeClr val="accent1">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5" name="Ελεύθερη σχεδίαση 24"/>
            <p:cNvSpPr/>
            <p:nvPr/>
          </p:nvSpPr>
          <p:spPr>
            <a:xfrm>
              <a:off x="3480553" y="4589027"/>
              <a:ext cx="451529" cy="443941"/>
            </a:xfrm>
            <a:custGeom>
              <a:avLst/>
              <a:gdLst>
                <a:gd name="connsiteX0" fmla="*/ 62143 w 452761"/>
                <a:gd name="connsiteY0" fmla="*/ 444026 h 444088"/>
                <a:gd name="connsiteX1" fmla="*/ 35510 w 452761"/>
                <a:gd name="connsiteY1" fmla="*/ 399637 h 444088"/>
                <a:gd name="connsiteX2" fmla="*/ 17755 w 452761"/>
                <a:gd name="connsiteY2" fmla="*/ 364127 h 444088"/>
                <a:gd name="connsiteX3" fmla="*/ 0 w 452761"/>
                <a:gd name="connsiteY3" fmla="*/ 355249 h 444088"/>
                <a:gd name="connsiteX4" fmla="*/ 0 w 452761"/>
                <a:gd name="connsiteY4" fmla="*/ 310861 h 444088"/>
                <a:gd name="connsiteX5" fmla="*/ 17755 w 452761"/>
                <a:gd name="connsiteY5" fmla="*/ 257595 h 444088"/>
                <a:gd name="connsiteX6" fmla="*/ 79899 w 452761"/>
                <a:gd name="connsiteY6" fmla="*/ 186573 h 444088"/>
                <a:gd name="connsiteX7" fmla="*/ 115409 w 452761"/>
                <a:gd name="connsiteY7" fmla="*/ 115552 h 444088"/>
                <a:gd name="connsiteX8" fmla="*/ 133165 w 452761"/>
                <a:gd name="connsiteY8" fmla="*/ 53408 h 444088"/>
                <a:gd name="connsiteX9" fmla="*/ 142042 w 452761"/>
                <a:gd name="connsiteY9" fmla="*/ 17898 h 444088"/>
                <a:gd name="connsiteX10" fmla="*/ 159798 w 452761"/>
                <a:gd name="connsiteY10" fmla="*/ 142 h 444088"/>
                <a:gd name="connsiteX11" fmla="*/ 266330 w 452761"/>
                <a:gd name="connsiteY11" fmla="*/ 26775 h 444088"/>
                <a:gd name="connsiteX12" fmla="*/ 426128 w 452761"/>
                <a:gd name="connsiteY12" fmla="*/ 71164 h 444088"/>
                <a:gd name="connsiteX13" fmla="*/ 452761 w 452761"/>
                <a:gd name="connsiteY13" fmla="*/ 142185 h 444088"/>
                <a:gd name="connsiteX14" fmla="*/ 452761 w 452761"/>
                <a:gd name="connsiteY14" fmla="*/ 204329 h 444088"/>
                <a:gd name="connsiteX15" fmla="*/ 426128 w 452761"/>
                <a:gd name="connsiteY15" fmla="*/ 230962 h 444088"/>
                <a:gd name="connsiteX16" fmla="*/ 390617 w 452761"/>
                <a:gd name="connsiteY16" fmla="*/ 275350 h 444088"/>
                <a:gd name="connsiteX17" fmla="*/ 319596 w 452761"/>
                <a:gd name="connsiteY17" fmla="*/ 319738 h 444088"/>
                <a:gd name="connsiteX18" fmla="*/ 266330 w 452761"/>
                <a:gd name="connsiteY18" fmla="*/ 364127 h 444088"/>
                <a:gd name="connsiteX19" fmla="*/ 159798 w 452761"/>
                <a:gd name="connsiteY19" fmla="*/ 390760 h 444088"/>
                <a:gd name="connsiteX20" fmla="*/ 106532 w 452761"/>
                <a:gd name="connsiteY20" fmla="*/ 408515 h 444088"/>
                <a:gd name="connsiteX21" fmla="*/ 62143 w 452761"/>
                <a:gd name="connsiteY21" fmla="*/ 444026 h 44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2761" h="444088">
                  <a:moveTo>
                    <a:pt x="62143" y="444026"/>
                  </a:moveTo>
                  <a:cubicBezTo>
                    <a:pt x="50306" y="442546"/>
                    <a:pt x="35510" y="399637"/>
                    <a:pt x="35510" y="399637"/>
                  </a:cubicBezTo>
                  <a:cubicBezTo>
                    <a:pt x="28112" y="386321"/>
                    <a:pt x="17755" y="364127"/>
                    <a:pt x="17755" y="364127"/>
                  </a:cubicBezTo>
                  <a:cubicBezTo>
                    <a:pt x="11837" y="356729"/>
                    <a:pt x="2959" y="364127"/>
                    <a:pt x="0" y="355249"/>
                  </a:cubicBezTo>
                  <a:cubicBezTo>
                    <a:pt x="-2959" y="346371"/>
                    <a:pt x="-2959" y="327137"/>
                    <a:pt x="0" y="310861"/>
                  </a:cubicBezTo>
                  <a:cubicBezTo>
                    <a:pt x="2959" y="294585"/>
                    <a:pt x="4438" y="278310"/>
                    <a:pt x="17755" y="257595"/>
                  </a:cubicBezTo>
                  <a:cubicBezTo>
                    <a:pt x="31071" y="236880"/>
                    <a:pt x="63623" y="210247"/>
                    <a:pt x="79899" y="186573"/>
                  </a:cubicBezTo>
                  <a:cubicBezTo>
                    <a:pt x="96175" y="162899"/>
                    <a:pt x="106531" y="137746"/>
                    <a:pt x="115409" y="115552"/>
                  </a:cubicBezTo>
                  <a:cubicBezTo>
                    <a:pt x="124287" y="93358"/>
                    <a:pt x="128726" y="69684"/>
                    <a:pt x="133165" y="53408"/>
                  </a:cubicBezTo>
                  <a:cubicBezTo>
                    <a:pt x="137604" y="37132"/>
                    <a:pt x="137603" y="26776"/>
                    <a:pt x="142042" y="17898"/>
                  </a:cubicBezTo>
                  <a:cubicBezTo>
                    <a:pt x="146481" y="9020"/>
                    <a:pt x="139083" y="-1337"/>
                    <a:pt x="159798" y="142"/>
                  </a:cubicBezTo>
                  <a:cubicBezTo>
                    <a:pt x="180513" y="1621"/>
                    <a:pt x="221942" y="14938"/>
                    <a:pt x="266330" y="26775"/>
                  </a:cubicBezTo>
                  <a:cubicBezTo>
                    <a:pt x="310718" y="38612"/>
                    <a:pt x="395056" y="51929"/>
                    <a:pt x="426128" y="71164"/>
                  </a:cubicBezTo>
                  <a:cubicBezTo>
                    <a:pt x="457200" y="90399"/>
                    <a:pt x="448322" y="119991"/>
                    <a:pt x="452761" y="142185"/>
                  </a:cubicBezTo>
                  <a:cubicBezTo>
                    <a:pt x="457200" y="164379"/>
                    <a:pt x="457200" y="189533"/>
                    <a:pt x="452761" y="204329"/>
                  </a:cubicBezTo>
                  <a:cubicBezTo>
                    <a:pt x="448322" y="219125"/>
                    <a:pt x="436485" y="219125"/>
                    <a:pt x="426128" y="230962"/>
                  </a:cubicBezTo>
                  <a:cubicBezTo>
                    <a:pt x="415771" y="242799"/>
                    <a:pt x="408372" y="260554"/>
                    <a:pt x="390617" y="275350"/>
                  </a:cubicBezTo>
                  <a:cubicBezTo>
                    <a:pt x="372862" y="290146"/>
                    <a:pt x="340311" y="304942"/>
                    <a:pt x="319596" y="319738"/>
                  </a:cubicBezTo>
                  <a:cubicBezTo>
                    <a:pt x="298882" y="334534"/>
                    <a:pt x="292963" y="352290"/>
                    <a:pt x="266330" y="364127"/>
                  </a:cubicBezTo>
                  <a:cubicBezTo>
                    <a:pt x="239697" y="375964"/>
                    <a:pt x="186431" y="383362"/>
                    <a:pt x="159798" y="390760"/>
                  </a:cubicBezTo>
                  <a:cubicBezTo>
                    <a:pt x="133165" y="398158"/>
                    <a:pt x="118369" y="396678"/>
                    <a:pt x="106532" y="408515"/>
                  </a:cubicBezTo>
                  <a:cubicBezTo>
                    <a:pt x="94695" y="420352"/>
                    <a:pt x="73980" y="445506"/>
                    <a:pt x="62143" y="444026"/>
                  </a:cubicBezTo>
                  <a:close/>
                </a:path>
              </a:pathLst>
            </a:custGeom>
            <a:solidFill>
              <a:schemeClr val="accent1">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7" name="Ελεύθερη σχεδίαση 26"/>
            <p:cNvSpPr/>
            <p:nvPr/>
          </p:nvSpPr>
          <p:spPr>
            <a:xfrm>
              <a:off x="3568822" y="3309731"/>
              <a:ext cx="585629" cy="1306407"/>
            </a:xfrm>
            <a:custGeom>
              <a:avLst/>
              <a:gdLst>
                <a:gd name="connsiteX0" fmla="*/ 62216 w 585999"/>
                <a:gd name="connsiteY0" fmla="*/ 1270438 h 1306018"/>
                <a:gd name="connsiteX1" fmla="*/ 8950 w 585999"/>
                <a:gd name="connsiteY1" fmla="*/ 1243805 h 1306018"/>
                <a:gd name="connsiteX2" fmla="*/ 72 w 585999"/>
                <a:gd name="connsiteY2" fmla="*/ 1137273 h 1306018"/>
                <a:gd name="connsiteX3" fmla="*/ 8950 w 585999"/>
                <a:gd name="connsiteY3" fmla="*/ 1066251 h 1306018"/>
                <a:gd name="connsiteX4" fmla="*/ 53338 w 585999"/>
                <a:gd name="connsiteY4" fmla="*/ 1012985 h 1306018"/>
                <a:gd name="connsiteX5" fmla="*/ 115482 w 585999"/>
                <a:gd name="connsiteY5" fmla="*/ 924209 h 1306018"/>
                <a:gd name="connsiteX6" fmla="*/ 177626 w 585999"/>
                <a:gd name="connsiteY6" fmla="*/ 746655 h 1306018"/>
                <a:gd name="connsiteX7" fmla="*/ 195381 w 585999"/>
                <a:gd name="connsiteY7" fmla="*/ 666756 h 1306018"/>
                <a:gd name="connsiteX8" fmla="*/ 239769 w 585999"/>
                <a:gd name="connsiteY8" fmla="*/ 524713 h 1306018"/>
                <a:gd name="connsiteX9" fmla="*/ 257525 w 585999"/>
                <a:gd name="connsiteY9" fmla="*/ 347160 h 1306018"/>
                <a:gd name="connsiteX10" fmla="*/ 266402 w 585999"/>
                <a:gd name="connsiteY10" fmla="*/ 258383 h 1306018"/>
                <a:gd name="connsiteX11" fmla="*/ 301913 w 585999"/>
                <a:gd name="connsiteY11" fmla="*/ 116341 h 1306018"/>
                <a:gd name="connsiteX12" fmla="*/ 364057 w 585999"/>
                <a:gd name="connsiteY12" fmla="*/ 27564 h 1306018"/>
                <a:gd name="connsiteX13" fmla="*/ 488344 w 585999"/>
                <a:gd name="connsiteY13" fmla="*/ 931 h 1306018"/>
                <a:gd name="connsiteX14" fmla="*/ 559366 w 585999"/>
                <a:gd name="connsiteY14" fmla="*/ 54197 h 1306018"/>
                <a:gd name="connsiteX15" fmla="*/ 585999 w 585999"/>
                <a:gd name="connsiteY15" fmla="*/ 151851 h 1306018"/>
                <a:gd name="connsiteX16" fmla="*/ 559366 w 585999"/>
                <a:gd name="connsiteY16" fmla="*/ 222873 h 1306018"/>
                <a:gd name="connsiteX17" fmla="*/ 514977 w 585999"/>
                <a:gd name="connsiteY17" fmla="*/ 231750 h 1306018"/>
                <a:gd name="connsiteX18" fmla="*/ 523855 w 585999"/>
                <a:gd name="connsiteY18" fmla="*/ 285016 h 1306018"/>
                <a:gd name="connsiteX19" fmla="*/ 506099 w 585999"/>
                <a:gd name="connsiteY19" fmla="*/ 373793 h 1306018"/>
                <a:gd name="connsiteX20" fmla="*/ 443956 w 585999"/>
                <a:gd name="connsiteY20" fmla="*/ 533591 h 1306018"/>
                <a:gd name="connsiteX21" fmla="*/ 399567 w 585999"/>
                <a:gd name="connsiteY21" fmla="*/ 631245 h 1306018"/>
                <a:gd name="connsiteX22" fmla="*/ 355179 w 585999"/>
                <a:gd name="connsiteY22" fmla="*/ 764410 h 1306018"/>
                <a:gd name="connsiteX23" fmla="*/ 310791 w 585999"/>
                <a:gd name="connsiteY23" fmla="*/ 941964 h 1306018"/>
                <a:gd name="connsiteX24" fmla="*/ 275280 w 585999"/>
                <a:gd name="connsiteY24" fmla="*/ 1048496 h 1306018"/>
                <a:gd name="connsiteX25" fmla="*/ 257525 w 585999"/>
                <a:gd name="connsiteY25" fmla="*/ 1155028 h 1306018"/>
                <a:gd name="connsiteX26" fmla="*/ 266402 w 585999"/>
                <a:gd name="connsiteY26" fmla="*/ 1217172 h 1306018"/>
                <a:gd name="connsiteX27" fmla="*/ 266402 w 585999"/>
                <a:gd name="connsiteY27" fmla="*/ 1270438 h 1306018"/>
                <a:gd name="connsiteX28" fmla="*/ 248647 w 585999"/>
                <a:gd name="connsiteY28" fmla="*/ 1305948 h 1306018"/>
                <a:gd name="connsiteX29" fmla="*/ 195381 w 585999"/>
                <a:gd name="connsiteY29" fmla="*/ 1279315 h 1306018"/>
                <a:gd name="connsiteX30" fmla="*/ 62216 w 585999"/>
                <a:gd name="connsiteY30" fmla="*/ 1270438 h 130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5999" h="1306018">
                  <a:moveTo>
                    <a:pt x="62216" y="1270438"/>
                  </a:moveTo>
                  <a:cubicBezTo>
                    <a:pt x="31144" y="1264520"/>
                    <a:pt x="19307" y="1265999"/>
                    <a:pt x="8950" y="1243805"/>
                  </a:cubicBezTo>
                  <a:cubicBezTo>
                    <a:pt x="-1407" y="1221611"/>
                    <a:pt x="72" y="1166865"/>
                    <a:pt x="72" y="1137273"/>
                  </a:cubicBezTo>
                  <a:cubicBezTo>
                    <a:pt x="72" y="1107681"/>
                    <a:pt x="72" y="1086966"/>
                    <a:pt x="8950" y="1066251"/>
                  </a:cubicBezTo>
                  <a:cubicBezTo>
                    <a:pt x="17828" y="1045536"/>
                    <a:pt x="35583" y="1036659"/>
                    <a:pt x="53338" y="1012985"/>
                  </a:cubicBezTo>
                  <a:cubicBezTo>
                    <a:pt x="71093" y="989311"/>
                    <a:pt x="94767" y="968597"/>
                    <a:pt x="115482" y="924209"/>
                  </a:cubicBezTo>
                  <a:cubicBezTo>
                    <a:pt x="136197" y="879821"/>
                    <a:pt x="164310" y="789564"/>
                    <a:pt x="177626" y="746655"/>
                  </a:cubicBezTo>
                  <a:cubicBezTo>
                    <a:pt x="190943" y="703746"/>
                    <a:pt x="185024" y="703746"/>
                    <a:pt x="195381" y="666756"/>
                  </a:cubicBezTo>
                  <a:cubicBezTo>
                    <a:pt x="205738" y="629766"/>
                    <a:pt x="229412" y="577979"/>
                    <a:pt x="239769" y="524713"/>
                  </a:cubicBezTo>
                  <a:cubicBezTo>
                    <a:pt x="250126" y="471447"/>
                    <a:pt x="257525" y="347160"/>
                    <a:pt x="257525" y="347160"/>
                  </a:cubicBezTo>
                  <a:cubicBezTo>
                    <a:pt x="261964" y="302772"/>
                    <a:pt x="259004" y="296853"/>
                    <a:pt x="266402" y="258383"/>
                  </a:cubicBezTo>
                  <a:cubicBezTo>
                    <a:pt x="273800" y="219913"/>
                    <a:pt x="285637" y="154811"/>
                    <a:pt x="301913" y="116341"/>
                  </a:cubicBezTo>
                  <a:cubicBezTo>
                    <a:pt x="318189" y="77871"/>
                    <a:pt x="332985" y="46799"/>
                    <a:pt x="364057" y="27564"/>
                  </a:cubicBezTo>
                  <a:cubicBezTo>
                    <a:pt x="395129" y="8329"/>
                    <a:pt x="455793" y="-3508"/>
                    <a:pt x="488344" y="931"/>
                  </a:cubicBezTo>
                  <a:cubicBezTo>
                    <a:pt x="520896" y="5370"/>
                    <a:pt x="543090" y="29044"/>
                    <a:pt x="559366" y="54197"/>
                  </a:cubicBezTo>
                  <a:cubicBezTo>
                    <a:pt x="575642" y="79350"/>
                    <a:pt x="585999" y="123738"/>
                    <a:pt x="585999" y="151851"/>
                  </a:cubicBezTo>
                  <a:cubicBezTo>
                    <a:pt x="585999" y="179964"/>
                    <a:pt x="571203" y="209557"/>
                    <a:pt x="559366" y="222873"/>
                  </a:cubicBezTo>
                  <a:cubicBezTo>
                    <a:pt x="547529" y="236189"/>
                    <a:pt x="520896" y="221393"/>
                    <a:pt x="514977" y="231750"/>
                  </a:cubicBezTo>
                  <a:cubicBezTo>
                    <a:pt x="509059" y="242107"/>
                    <a:pt x="525335" y="261342"/>
                    <a:pt x="523855" y="285016"/>
                  </a:cubicBezTo>
                  <a:cubicBezTo>
                    <a:pt x="522375" y="308690"/>
                    <a:pt x="519415" y="332364"/>
                    <a:pt x="506099" y="373793"/>
                  </a:cubicBezTo>
                  <a:cubicBezTo>
                    <a:pt x="492783" y="415222"/>
                    <a:pt x="461711" y="490682"/>
                    <a:pt x="443956" y="533591"/>
                  </a:cubicBezTo>
                  <a:cubicBezTo>
                    <a:pt x="426201" y="576500"/>
                    <a:pt x="414363" y="592775"/>
                    <a:pt x="399567" y="631245"/>
                  </a:cubicBezTo>
                  <a:cubicBezTo>
                    <a:pt x="384771" y="669715"/>
                    <a:pt x="369975" y="712623"/>
                    <a:pt x="355179" y="764410"/>
                  </a:cubicBezTo>
                  <a:cubicBezTo>
                    <a:pt x="340383" y="816196"/>
                    <a:pt x="324107" y="894616"/>
                    <a:pt x="310791" y="941964"/>
                  </a:cubicBezTo>
                  <a:cubicBezTo>
                    <a:pt x="297475" y="989312"/>
                    <a:pt x="284158" y="1012985"/>
                    <a:pt x="275280" y="1048496"/>
                  </a:cubicBezTo>
                  <a:cubicBezTo>
                    <a:pt x="266402" y="1084007"/>
                    <a:pt x="259005" y="1126915"/>
                    <a:pt x="257525" y="1155028"/>
                  </a:cubicBezTo>
                  <a:cubicBezTo>
                    <a:pt x="256045" y="1183141"/>
                    <a:pt x="264923" y="1197937"/>
                    <a:pt x="266402" y="1217172"/>
                  </a:cubicBezTo>
                  <a:cubicBezTo>
                    <a:pt x="267881" y="1236407"/>
                    <a:pt x="269361" y="1255642"/>
                    <a:pt x="266402" y="1270438"/>
                  </a:cubicBezTo>
                  <a:cubicBezTo>
                    <a:pt x="263443" y="1285234"/>
                    <a:pt x="260484" y="1304469"/>
                    <a:pt x="248647" y="1305948"/>
                  </a:cubicBezTo>
                  <a:cubicBezTo>
                    <a:pt x="236810" y="1307427"/>
                    <a:pt x="222014" y="1285233"/>
                    <a:pt x="195381" y="1279315"/>
                  </a:cubicBezTo>
                  <a:cubicBezTo>
                    <a:pt x="168748" y="1273397"/>
                    <a:pt x="93288" y="1276356"/>
                    <a:pt x="62216" y="1270438"/>
                  </a:cubicBezTo>
                  <a:close/>
                </a:path>
              </a:pathLst>
            </a:custGeom>
            <a:solidFill>
              <a:schemeClr val="accent1">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8" name="Ελεύθερη σχεδίαση 27"/>
            <p:cNvSpPr/>
            <p:nvPr/>
          </p:nvSpPr>
          <p:spPr>
            <a:xfrm>
              <a:off x="3848905" y="2450653"/>
              <a:ext cx="448134" cy="959049"/>
            </a:xfrm>
            <a:custGeom>
              <a:avLst/>
              <a:gdLst>
                <a:gd name="connsiteX0" fmla="*/ 93120 w 448727"/>
                <a:gd name="connsiteY0" fmla="*/ 896686 h 958915"/>
                <a:gd name="connsiteX1" fmla="*/ 13221 w 448727"/>
                <a:gd name="connsiteY1" fmla="*/ 914441 h 958915"/>
                <a:gd name="connsiteX2" fmla="*/ 4344 w 448727"/>
                <a:gd name="connsiteY2" fmla="*/ 843420 h 958915"/>
                <a:gd name="connsiteX3" fmla="*/ 57610 w 448727"/>
                <a:gd name="connsiteY3" fmla="*/ 754643 h 958915"/>
                <a:gd name="connsiteX4" fmla="*/ 119753 w 448727"/>
                <a:gd name="connsiteY4" fmla="*/ 630355 h 958915"/>
                <a:gd name="connsiteX5" fmla="*/ 164142 w 448727"/>
                <a:gd name="connsiteY5" fmla="*/ 479435 h 958915"/>
                <a:gd name="connsiteX6" fmla="*/ 190775 w 448727"/>
                <a:gd name="connsiteY6" fmla="*/ 328515 h 958915"/>
                <a:gd name="connsiteX7" fmla="*/ 199652 w 448727"/>
                <a:gd name="connsiteY7" fmla="*/ 257493 h 958915"/>
                <a:gd name="connsiteX8" fmla="*/ 217408 w 448727"/>
                <a:gd name="connsiteY8" fmla="*/ 177594 h 958915"/>
                <a:gd name="connsiteX9" fmla="*/ 199652 w 448727"/>
                <a:gd name="connsiteY9" fmla="*/ 97695 h 958915"/>
                <a:gd name="connsiteX10" fmla="*/ 190775 w 448727"/>
                <a:gd name="connsiteY10" fmla="*/ 53307 h 958915"/>
                <a:gd name="connsiteX11" fmla="*/ 217408 w 448727"/>
                <a:gd name="connsiteY11" fmla="*/ 41 h 958915"/>
                <a:gd name="connsiteX12" fmla="*/ 315062 w 448727"/>
                <a:gd name="connsiteY12" fmla="*/ 44429 h 958915"/>
                <a:gd name="connsiteX13" fmla="*/ 377206 w 448727"/>
                <a:gd name="connsiteY13" fmla="*/ 44429 h 958915"/>
                <a:gd name="connsiteX14" fmla="*/ 430472 w 448727"/>
                <a:gd name="connsiteY14" fmla="*/ 17796 h 958915"/>
                <a:gd name="connsiteX15" fmla="*/ 448227 w 448727"/>
                <a:gd name="connsiteY15" fmla="*/ 88818 h 958915"/>
                <a:gd name="connsiteX16" fmla="*/ 439350 w 448727"/>
                <a:gd name="connsiteY16" fmla="*/ 150961 h 958915"/>
                <a:gd name="connsiteX17" fmla="*/ 394961 w 448727"/>
                <a:gd name="connsiteY17" fmla="*/ 204227 h 958915"/>
                <a:gd name="connsiteX18" fmla="*/ 394961 w 448727"/>
                <a:gd name="connsiteY18" fmla="*/ 293004 h 958915"/>
                <a:gd name="connsiteX19" fmla="*/ 386084 w 448727"/>
                <a:gd name="connsiteY19" fmla="*/ 399536 h 958915"/>
                <a:gd name="connsiteX20" fmla="*/ 359451 w 448727"/>
                <a:gd name="connsiteY20" fmla="*/ 541579 h 958915"/>
                <a:gd name="connsiteX21" fmla="*/ 332818 w 448727"/>
                <a:gd name="connsiteY21" fmla="*/ 639233 h 958915"/>
                <a:gd name="connsiteX22" fmla="*/ 315062 w 448727"/>
                <a:gd name="connsiteY22" fmla="*/ 763521 h 958915"/>
                <a:gd name="connsiteX23" fmla="*/ 323940 w 448727"/>
                <a:gd name="connsiteY23" fmla="*/ 843420 h 958915"/>
                <a:gd name="connsiteX24" fmla="*/ 341695 w 448727"/>
                <a:gd name="connsiteY24" fmla="*/ 923319 h 958915"/>
                <a:gd name="connsiteX25" fmla="*/ 323940 w 448727"/>
                <a:gd name="connsiteY25" fmla="*/ 958829 h 958915"/>
                <a:gd name="connsiteX26" fmla="*/ 297307 w 448727"/>
                <a:gd name="connsiteY26" fmla="*/ 914441 h 958915"/>
                <a:gd name="connsiteX27" fmla="*/ 244041 w 448727"/>
                <a:gd name="connsiteY27" fmla="*/ 852297 h 958915"/>
                <a:gd name="connsiteX28" fmla="*/ 190775 w 448727"/>
                <a:gd name="connsiteY28" fmla="*/ 852297 h 958915"/>
                <a:gd name="connsiteX29" fmla="*/ 137509 w 448727"/>
                <a:gd name="connsiteY29" fmla="*/ 870053 h 958915"/>
                <a:gd name="connsiteX30" fmla="*/ 93120 w 448727"/>
                <a:gd name="connsiteY30" fmla="*/ 896686 h 95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8727" h="958915">
                  <a:moveTo>
                    <a:pt x="93120" y="896686"/>
                  </a:moveTo>
                  <a:cubicBezTo>
                    <a:pt x="72405" y="904084"/>
                    <a:pt x="28017" y="923319"/>
                    <a:pt x="13221" y="914441"/>
                  </a:cubicBezTo>
                  <a:cubicBezTo>
                    <a:pt x="-1575" y="905563"/>
                    <a:pt x="-3054" y="870053"/>
                    <a:pt x="4344" y="843420"/>
                  </a:cubicBezTo>
                  <a:cubicBezTo>
                    <a:pt x="11742" y="816787"/>
                    <a:pt x="38375" y="790154"/>
                    <a:pt x="57610" y="754643"/>
                  </a:cubicBezTo>
                  <a:cubicBezTo>
                    <a:pt x="76845" y="719132"/>
                    <a:pt x="101998" y="676223"/>
                    <a:pt x="119753" y="630355"/>
                  </a:cubicBezTo>
                  <a:cubicBezTo>
                    <a:pt x="137508" y="584487"/>
                    <a:pt x="152305" y="529742"/>
                    <a:pt x="164142" y="479435"/>
                  </a:cubicBezTo>
                  <a:cubicBezTo>
                    <a:pt x="175979" y="429128"/>
                    <a:pt x="184857" y="365505"/>
                    <a:pt x="190775" y="328515"/>
                  </a:cubicBezTo>
                  <a:cubicBezTo>
                    <a:pt x="196693" y="291525"/>
                    <a:pt x="195213" y="282646"/>
                    <a:pt x="199652" y="257493"/>
                  </a:cubicBezTo>
                  <a:cubicBezTo>
                    <a:pt x="204091" y="232339"/>
                    <a:pt x="217408" y="204227"/>
                    <a:pt x="217408" y="177594"/>
                  </a:cubicBezTo>
                  <a:cubicBezTo>
                    <a:pt x="217408" y="150961"/>
                    <a:pt x="204091" y="118409"/>
                    <a:pt x="199652" y="97695"/>
                  </a:cubicBezTo>
                  <a:cubicBezTo>
                    <a:pt x="195213" y="76981"/>
                    <a:pt x="187816" y="69583"/>
                    <a:pt x="190775" y="53307"/>
                  </a:cubicBezTo>
                  <a:cubicBezTo>
                    <a:pt x="193734" y="37031"/>
                    <a:pt x="196694" y="1521"/>
                    <a:pt x="217408" y="41"/>
                  </a:cubicBezTo>
                  <a:cubicBezTo>
                    <a:pt x="238122" y="-1439"/>
                    <a:pt x="288429" y="37031"/>
                    <a:pt x="315062" y="44429"/>
                  </a:cubicBezTo>
                  <a:cubicBezTo>
                    <a:pt x="341695" y="51827"/>
                    <a:pt x="357971" y="48868"/>
                    <a:pt x="377206" y="44429"/>
                  </a:cubicBezTo>
                  <a:cubicBezTo>
                    <a:pt x="396441" y="39990"/>
                    <a:pt x="418635" y="10398"/>
                    <a:pt x="430472" y="17796"/>
                  </a:cubicBezTo>
                  <a:cubicBezTo>
                    <a:pt x="442309" y="25194"/>
                    <a:pt x="446747" y="66624"/>
                    <a:pt x="448227" y="88818"/>
                  </a:cubicBezTo>
                  <a:cubicBezTo>
                    <a:pt x="449707" y="111012"/>
                    <a:pt x="448228" y="131726"/>
                    <a:pt x="439350" y="150961"/>
                  </a:cubicBezTo>
                  <a:cubicBezTo>
                    <a:pt x="430472" y="170196"/>
                    <a:pt x="402359" y="180553"/>
                    <a:pt x="394961" y="204227"/>
                  </a:cubicBezTo>
                  <a:cubicBezTo>
                    <a:pt x="387563" y="227901"/>
                    <a:pt x="396440" y="260453"/>
                    <a:pt x="394961" y="293004"/>
                  </a:cubicBezTo>
                  <a:cubicBezTo>
                    <a:pt x="393482" y="325555"/>
                    <a:pt x="392002" y="358107"/>
                    <a:pt x="386084" y="399536"/>
                  </a:cubicBezTo>
                  <a:cubicBezTo>
                    <a:pt x="380166" y="440965"/>
                    <a:pt x="368329" y="501629"/>
                    <a:pt x="359451" y="541579"/>
                  </a:cubicBezTo>
                  <a:cubicBezTo>
                    <a:pt x="350573" y="581529"/>
                    <a:pt x="340216" y="602243"/>
                    <a:pt x="332818" y="639233"/>
                  </a:cubicBezTo>
                  <a:cubicBezTo>
                    <a:pt x="325420" y="676223"/>
                    <a:pt x="316542" y="729490"/>
                    <a:pt x="315062" y="763521"/>
                  </a:cubicBezTo>
                  <a:cubicBezTo>
                    <a:pt x="313582" y="797552"/>
                    <a:pt x="319501" y="816787"/>
                    <a:pt x="323940" y="843420"/>
                  </a:cubicBezTo>
                  <a:cubicBezTo>
                    <a:pt x="328379" y="870053"/>
                    <a:pt x="341695" y="904084"/>
                    <a:pt x="341695" y="923319"/>
                  </a:cubicBezTo>
                  <a:cubicBezTo>
                    <a:pt x="341695" y="942554"/>
                    <a:pt x="331338" y="960309"/>
                    <a:pt x="323940" y="958829"/>
                  </a:cubicBezTo>
                  <a:cubicBezTo>
                    <a:pt x="316542" y="957349"/>
                    <a:pt x="310623" y="932196"/>
                    <a:pt x="297307" y="914441"/>
                  </a:cubicBezTo>
                  <a:cubicBezTo>
                    <a:pt x="283991" y="896686"/>
                    <a:pt x="261796" y="862654"/>
                    <a:pt x="244041" y="852297"/>
                  </a:cubicBezTo>
                  <a:cubicBezTo>
                    <a:pt x="226286" y="841940"/>
                    <a:pt x="208530" y="849338"/>
                    <a:pt x="190775" y="852297"/>
                  </a:cubicBezTo>
                  <a:cubicBezTo>
                    <a:pt x="173020" y="855256"/>
                    <a:pt x="158224" y="858216"/>
                    <a:pt x="137509" y="870053"/>
                  </a:cubicBezTo>
                  <a:cubicBezTo>
                    <a:pt x="116794" y="881890"/>
                    <a:pt x="113835" y="889288"/>
                    <a:pt x="93120" y="896686"/>
                  </a:cubicBezTo>
                  <a:close/>
                </a:path>
              </a:pathLst>
            </a:custGeom>
            <a:solidFill>
              <a:schemeClr val="accent1">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9" name="Ελεύθερη σχεδίαση 28"/>
            <p:cNvSpPr/>
            <p:nvPr/>
          </p:nvSpPr>
          <p:spPr>
            <a:xfrm>
              <a:off x="4066182" y="1891491"/>
              <a:ext cx="337799" cy="587969"/>
            </a:xfrm>
            <a:custGeom>
              <a:avLst/>
              <a:gdLst>
                <a:gd name="connsiteX0" fmla="*/ 221942 w 338705"/>
                <a:gd name="connsiteY0" fmla="*/ 577048 h 588270"/>
                <a:gd name="connsiteX1" fmla="*/ 150920 w 338705"/>
                <a:gd name="connsiteY1" fmla="*/ 585926 h 588270"/>
                <a:gd name="connsiteX2" fmla="*/ 97654 w 338705"/>
                <a:gd name="connsiteY2" fmla="*/ 585926 h 588270"/>
                <a:gd name="connsiteX3" fmla="*/ 35510 w 338705"/>
                <a:gd name="connsiteY3" fmla="*/ 559293 h 588270"/>
                <a:gd name="connsiteX4" fmla="*/ 0 w 338705"/>
                <a:gd name="connsiteY4" fmla="*/ 550415 h 588270"/>
                <a:gd name="connsiteX5" fmla="*/ 8877 w 338705"/>
                <a:gd name="connsiteY5" fmla="*/ 514905 h 588270"/>
                <a:gd name="connsiteX6" fmla="*/ 62144 w 338705"/>
                <a:gd name="connsiteY6" fmla="*/ 452761 h 588270"/>
                <a:gd name="connsiteX7" fmla="*/ 79899 w 338705"/>
                <a:gd name="connsiteY7" fmla="*/ 372862 h 588270"/>
                <a:gd name="connsiteX8" fmla="*/ 106532 w 338705"/>
                <a:gd name="connsiteY8" fmla="*/ 266330 h 588270"/>
                <a:gd name="connsiteX9" fmla="*/ 115410 w 338705"/>
                <a:gd name="connsiteY9" fmla="*/ 195308 h 588270"/>
                <a:gd name="connsiteX10" fmla="*/ 133165 w 338705"/>
                <a:gd name="connsiteY10" fmla="*/ 106532 h 588270"/>
                <a:gd name="connsiteX11" fmla="*/ 142043 w 338705"/>
                <a:gd name="connsiteY11" fmla="*/ 26633 h 588270"/>
                <a:gd name="connsiteX12" fmla="*/ 159798 w 338705"/>
                <a:gd name="connsiteY12" fmla="*/ 0 h 588270"/>
                <a:gd name="connsiteX13" fmla="*/ 213064 w 338705"/>
                <a:gd name="connsiteY13" fmla="*/ 26633 h 588270"/>
                <a:gd name="connsiteX14" fmla="*/ 248575 w 338705"/>
                <a:gd name="connsiteY14" fmla="*/ 26633 h 588270"/>
                <a:gd name="connsiteX15" fmla="*/ 301841 w 338705"/>
                <a:gd name="connsiteY15" fmla="*/ 44388 h 588270"/>
                <a:gd name="connsiteX16" fmla="*/ 337351 w 338705"/>
                <a:gd name="connsiteY16" fmla="*/ 35510 h 588270"/>
                <a:gd name="connsiteX17" fmla="*/ 328474 w 338705"/>
                <a:gd name="connsiteY17" fmla="*/ 97654 h 588270"/>
                <a:gd name="connsiteX18" fmla="*/ 301841 w 338705"/>
                <a:gd name="connsiteY18" fmla="*/ 150920 h 588270"/>
                <a:gd name="connsiteX19" fmla="*/ 248575 w 338705"/>
                <a:gd name="connsiteY19" fmla="*/ 248574 h 588270"/>
                <a:gd name="connsiteX20" fmla="*/ 221942 w 338705"/>
                <a:gd name="connsiteY20" fmla="*/ 381739 h 588270"/>
                <a:gd name="connsiteX21" fmla="*/ 230819 w 338705"/>
                <a:gd name="connsiteY21" fmla="*/ 443883 h 588270"/>
                <a:gd name="connsiteX22" fmla="*/ 239697 w 338705"/>
                <a:gd name="connsiteY22" fmla="*/ 514905 h 588270"/>
                <a:gd name="connsiteX23" fmla="*/ 221942 w 338705"/>
                <a:gd name="connsiteY23" fmla="*/ 577048 h 58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8705" h="588270">
                  <a:moveTo>
                    <a:pt x="221942" y="577048"/>
                  </a:moveTo>
                  <a:cubicBezTo>
                    <a:pt x="207146" y="588885"/>
                    <a:pt x="171635" y="584446"/>
                    <a:pt x="150920" y="585926"/>
                  </a:cubicBezTo>
                  <a:cubicBezTo>
                    <a:pt x="130205" y="587406"/>
                    <a:pt x="116889" y="590365"/>
                    <a:pt x="97654" y="585926"/>
                  </a:cubicBezTo>
                  <a:cubicBezTo>
                    <a:pt x="78419" y="581487"/>
                    <a:pt x="51786" y="565211"/>
                    <a:pt x="35510" y="559293"/>
                  </a:cubicBezTo>
                  <a:cubicBezTo>
                    <a:pt x="19234" y="553374"/>
                    <a:pt x="4439" y="557813"/>
                    <a:pt x="0" y="550415"/>
                  </a:cubicBezTo>
                  <a:cubicBezTo>
                    <a:pt x="-4439" y="543017"/>
                    <a:pt x="-1480" y="531181"/>
                    <a:pt x="8877" y="514905"/>
                  </a:cubicBezTo>
                  <a:cubicBezTo>
                    <a:pt x="19234" y="498629"/>
                    <a:pt x="50307" y="476435"/>
                    <a:pt x="62144" y="452761"/>
                  </a:cubicBezTo>
                  <a:cubicBezTo>
                    <a:pt x="73981" y="429087"/>
                    <a:pt x="72501" y="403934"/>
                    <a:pt x="79899" y="372862"/>
                  </a:cubicBezTo>
                  <a:cubicBezTo>
                    <a:pt x="87297" y="341790"/>
                    <a:pt x="100614" y="295922"/>
                    <a:pt x="106532" y="266330"/>
                  </a:cubicBezTo>
                  <a:cubicBezTo>
                    <a:pt x="112450" y="236738"/>
                    <a:pt x="110971" y="221941"/>
                    <a:pt x="115410" y="195308"/>
                  </a:cubicBezTo>
                  <a:cubicBezTo>
                    <a:pt x="119849" y="168675"/>
                    <a:pt x="128726" y="134644"/>
                    <a:pt x="133165" y="106532"/>
                  </a:cubicBezTo>
                  <a:cubicBezTo>
                    <a:pt x="137604" y="78419"/>
                    <a:pt x="137604" y="44388"/>
                    <a:pt x="142043" y="26633"/>
                  </a:cubicBezTo>
                  <a:cubicBezTo>
                    <a:pt x="146482" y="8878"/>
                    <a:pt x="147961" y="0"/>
                    <a:pt x="159798" y="0"/>
                  </a:cubicBezTo>
                  <a:cubicBezTo>
                    <a:pt x="171635" y="0"/>
                    <a:pt x="198268" y="22194"/>
                    <a:pt x="213064" y="26633"/>
                  </a:cubicBezTo>
                  <a:cubicBezTo>
                    <a:pt x="227860" y="31072"/>
                    <a:pt x="233779" y="23674"/>
                    <a:pt x="248575" y="26633"/>
                  </a:cubicBezTo>
                  <a:cubicBezTo>
                    <a:pt x="263371" y="29592"/>
                    <a:pt x="287045" y="42908"/>
                    <a:pt x="301841" y="44388"/>
                  </a:cubicBezTo>
                  <a:cubicBezTo>
                    <a:pt x="316637" y="45867"/>
                    <a:pt x="332912" y="26632"/>
                    <a:pt x="337351" y="35510"/>
                  </a:cubicBezTo>
                  <a:cubicBezTo>
                    <a:pt x="341790" y="44388"/>
                    <a:pt x="334392" y="78419"/>
                    <a:pt x="328474" y="97654"/>
                  </a:cubicBezTo>
                  <a:cubicBezTo>
                    <a:pt x="322556" y="116889"/>
                    <a:pt x="315158" y="125767"/>
                    <a:pt x="301841" y="150920"/>
                  </a:cubicBezTo>
                  <a:cubicBezTo>
                    <a:pt x="288524" y="176073"/>
                    <a:pt x="261891" y="210104"/>
                    <a:pt x="248575" y="248574"/>
                  </a:cubicBezTo>
                  <a:cubicBezTo>
                    <a:pt x="235259" y="287044"/>
                    <a:pt x="224901" y="349187"/>
                    <a:pt x="221942" y="381739"/>
                  </a:cubicBezTo>
                  <a:cubicBezTo>
                    <a:pt x="218983" y="414290"/>
                    <a:pt x="227860" y="421689"/>
                    <a:pt x="230819" y="443883"/>
                  </a:cubicBezTo>
                  <a:cubicBezTo>
                    <a:pt x="233778" y="466077"/>
                    <a:pt x="238217" y="495670"/>
                    <a:pt x="239697" y="514905"/>
                  </a:cubicBezTo>
                  <a:cubicBezTo>
                    <a:pt x="241177" y="534140"/>
                    <a:pt x="236738" y="565211"/>
                    <a:pt x="221942" y="577048"/>
                  </a:cubicBezTo>
                  <a:close/>
                </a:path>
              </a:pathLst>
            </a:custGeom>
            <a:solidFill>
              <a:schemeClr val="accent1">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0" name="Ελεύθερη σχεδίαση 29"/>
            <p:cNvSpPr/>
            <p:nvPr/>
          </p:nvSpPr>
          <p:spPr>
            <a:xfrm>
              <a:off x="4190099" y="1528882"/>
              <a:ext cx="241042" cy="393108"/>
            </a:xfrm>
            <a:custGeom>
              <a:avLst/>
              <a:gdLst>
                <a:gd name="connsiteX0" fmla="*/ 186717 w 240982"/>
                <a:gd name="connsiteY0" fmla="*/ 389202 h 392844"/>
                <a:gd name="connsiteX1" fmla="*/ 231106 w 240982"/>
                <a:gd name="connsiteY1" fmla="*/ 344813 h 392844"/>
                <a:gd name="connsiteX2" fmla="*/ 186717 w 240982"/>
                <a:gd name="connsiteY2" fmla="*/ 282670 h 392844"/>
                <a:gd name="connsiteX3" fmla="*/ 177840 w 240982"/>
                <a:gd name="connsiteY3" fmla="*/ 229404 h 392844"/>
                <a:gd name="connsiteX4" fmla="*/ 204473 w 240982"/>
                <a:gd name="connsiteY4" fmla="*/ 131749 h 392844"/>
                <a:gd name="connsiteX5" fmla="*/ 239983 w 240982"/>
                <a:gd name="connsiteY5" fmla="*/ 87361 h 392844"/>
                <a:gd name="connsiteX6" fmla="*/ 222228 w 240982"/>
                <a:gd name="connsiteY6" fmla="*/ 7462 h 392844"/>
                <a:gd name="connsiteX7" fmla="*/ 133451 w 240982"/>
                <a:gd name="connsiteY7" fmla="*/ 7462 h 392844"/>
                <a:gd name="connsiteX8" fmla="*/ 97941 w 240982"/>
                <a:gd name="connsiteY8" fmla="*/ 42973 h 392844"/>
                <a:gd name="connsiteX9" fmla="*/ 80185 w 240982"/>
                <a:gd name="connsiteY9" fmla="*/ 96239 h 392844"/>
                <a:gd name="connsiteX10" fmla="*/ 80185 w 240982"/>
                <a:gd name="connsiteY10" fmla="*/ 185015 h 392844"/>
                <a:gd name="connsiteX11" fmla="*/ 80185 w 240982"/>
                <a:gd name="connsiteY11" fmla="*/ 193893 h 392844"/>
                <a:gd name="connsiteX12" fmla="*/ 53552 w 240982"/>
                <a:gd name="connsiteY12" fmla="*/ 247159 h 392844"/>
                <a:gd name="connsiteX13" fmla="*/ 26919 w 240982"/>
                <a:gd name="connsiteY13" fmla="*/ 291547 h 392844"/>
                <a:gd name="connsiteX14" fmla="*/ 286 w 240982"/>
                <a:gd name="connsiteY14" fmla="*/ 327058 h 392844"/>
                <a:gd name="connsiteX15" fmla="*/ 44675 w 240982"/>
                <a:gd name="connsiteY15" fmla="*/ 380324 h 392844"/>
                <a:gd name="connsiteX16" fmla="*/ 106818 w 240982"/>
                <a:gd name="connsiteY16" fmla="*/ 389202 h 392844"/>
                <a:gd name="connsiteX17" fmla="*/ 186717 w 240982"/>
                <a:gd name="connsiteY17" fmla="*/ 389202 h 3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0982" h="392844">
                  <a:moveTo>
                    <a:pt x="186717" y="389202"/>
                  </a:moveTo>
                  <a:cubicBezTo>
                    <a:pt x="207432" y="381804"/>
                    <a:pt x="231106" y="362568"/>
                    <a:pt x="231106" y="344813"/>
                  </a:cubicBezTo>
                  <a:cubicBezTo>
                    <a:pt x="231106" y="327058"/>
                    <a:pt x="195595" y="301905"/>
                    <a:pt x="186717" y="282670"/>
                  </a:cubicBezTo>
                  <a:cubicBezTo>
                    <a:pt x="177839" y="263435"/>
                    <a:pt x="174881" y="254557"/>
                    <a:pt x="177840" y="229404"/>
                  </a:cubicBezTo>
                  <a:cubicBezTo>
                    <a:pt x="180799" y="204250"/>
                    <a:pt x="194116" y="155423"/>
                    <a:pt x="204473" y="131749"/>
                  </a:cubicBezTo>
                  <a:cubicBezTo>
                    <a:pt x="214830" y="108075"/>
                    <a:pt x="237024" y="108075"/>
                    <a:pt x="239983" y="87361"/>
                  </a:cubicBezTo>
                  <a:cubicBezTo>
                    <a:pt x="242942" y="66647"/>
                    <a:pt x="239983" y="20778"/>
                    <a:pt x="222228" y="7462"/>
                  </a:cubicBezTo>
                  <a:cubicBezTo>
                    <a:pt x="204473" y="-5854"/>
                    <a:pt x="154165" y="1544"/>
                    <a:pt x="133451" y="7462"/>
                  </a:cubicBezTo>
                  <a:cubicBezTo>
                    <a:pt x="112737" y="13380"/>
                    <a:pt x="106819" y="28177"/>
                    <a:pt x="97941" y="42973"/>
                  </a:cubicBezTo>
                  <a:cubicBezTo>
                    <a:pt x="89063" y="57769"/>
                    <a:pt x="83144" y="72565"/>
                    <a:pt x="80185" y="96239"/>
                  </a:cubicBezTo>
                  <a:cubicBezTo>
                    <a:pt x="77226" y="119913"/>
                    <a:pt x="80185" y="185015"/>
                    <a:pt x="80185" y="185015"/>
                  </a:cubicBezTo>
                  <a:cubicBezTo>
                    <a:pt x="80185" y="201291"/>
                    <a:pt x="84624" y="183536"/>
                    <a:pt x="80185" y="193893"/>
                  </a:cubicBezTo>
                  <a:cubicBezTo>
                    <a:pt x="75746" y="204250"/>
                    <a:pt x="62430" y="230883"/>
                    <a:pt x="53552" y="247159"/>
                  </a:cubicBezTo>
                  <a:cubicBezTo>
                    <a:pt x="44674" y="263435"/>
                    <a:pt x="35797" y="278231"/>
                    <a:pt x="26919" y="291547"/>
                  </a:cubicBezTo>
                  <a:cubicBezTo>
                    <a:pt x="18041" y="304863"/>
                    <a:pt x="-2673" y="312262"/>
                    <a:pt x="286" y="327058"/>
                  </a:cubicBezTo>
                  <a:cubicBezTo>
                    <a:pt x="3245" y="341854"/>
                    <a:pt x="26920" y="369967"/>
                    <a:pt x="44675" y="380324"/>
                  </a:cubicBezTo>
                  <a:cubicBezTo>
                    <a:pt x="62430" y="390681"/>
                    <a:pt x="84624" y="387722"/>
                    <a:pt x="106818" y="389202"/>
                  </a:cubicBezTo>
                  <a:cubicBezTo>
                    <a:pt x="129012" y="390682"/>
                    <a:pt x="166002" y="396600"/>
                    <a:pt x="186717" y="389202"/>
                  </a:cubicBezTo>
                  <a:close/>
                </a:path>
              </a:pathLst>
            </a:custGeom>
            <a:solidFill>
              <a:schemeClr val="accent1">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2" name="Ελεύθερη σχεδίαση 31"/>
            <p:cNvSpPr/>
            <p:nvPr/>
          </p:nvSpPr>
          <p:spPr>
            <a:xfrm>
              <a:off x="3833628" y="3604562"/>
              <a:ext cx="677293" cy="1145436"/>
            </a:xfrm>
            <a:custGeom>
              <a:avLst/>
              <a:gdLst>
                <a:gd name="connsiteX0" fmla="*/ 133952 w 676775"/>
                <a:gd name="connsiteY0" fmla="*/ 1145219 h 1145484"/>
                <a:gd name="connsiteX1" fmla="*/ 213851 w 676775"/>
                <a:gd name="connsiteY1" fmla="*/ 1100831 h 1145484"/>
                <a:gd name="connsiteX2" fmla="*/ 249362 w 676775"/>
                <a:gd name="connsiteY2" fmla="*/ 994299 h 1145484"/>
                <a:gd name="connsiteX3" fmla="*/ 275995 w 676775"/>
                <a:gd name="connsiteY3" fmla="*/ 905522 h 1145484"/>
                <a:gd name="connsiteX4" fmla="*/ 311506 w 676775"/>
                <a:gd name="connsiteY4" fmla="*/ 825623 h 1145484"/>
                <a:gd name="connsiteX5" fmla="*/ 453549 w 676775"/>
                <a:gd name="connsiteY5" fmla="*/ 603682 h 1145484"/>
                <a:gd name="connsiteX6" fmla="*/ 524570 w 676775"/>
                <a:gd name="connsiteY6" fmla="*/ 479394 h 1145484"/>
                <a:gd name="connsiteX7" fmla="*/ 595591 w 676775"/>
                <a:gd name="connsiteY7" fmla="*/ 346229 h 1145484"/>
                <a:gd name="connsiteX8" fmla="*/ 631102 w 676775"/>
                <a:gd name="connsiteY8" fmla="*/ 310718 h 1145484"/>
                <a:gd name="connsiteX9" fmla="*/ 648857 w 676775"/>
                <a:gd name="connsiteY9" fmla="*/ 230819 h 1145484"/>
                <a:gd name="connsiteX10" fmla="*/ 675490 w 676775"/>
                <a:gd name="connsiteY10" fmla="*/ 133165 h 1145484"/>
                <a:gd name="connsiteX11" fmla="*/ 604469 w 676775"/>
                <a:gd name="connsiteY11" fmla="*/ 26633 h 1145484"/>
                <a:gd name="connsiteX12" fmla="*/ 524570 w 676775"/>
                <a:gd name="connsiteY12" fmla="*/ 0 h 1145484"/>
                <a:gd name="connsiteX13" fmla="*/ 453549 w 676775"/>
                <a:gd name="connsiteY13" fmla="*/ 26633 h 1145484"/>
                <a:gd name="connsiteX14" fmla="*/ 418038 w 676775"/>
                <a:gd name="connsiteY14" fmla="*/ 79899 h 1145484"/>
                <a:gd name="connsiteX15" fmla="*/ 391405 w 676775"/>
                <a:gd name="connsiteY15" fmla="*/ 168676 h 1145484"/>
                <a:gd name="connsiteX16" fmla="*/ 382527 w 676775"/>
                <a:gd name="connsiteY16" fmla="*/ 186431 h 1145484"/>
                <a:gd name="connsiteX17" fmla="*/ 382527 w 676775"/>
                <a:gd name="connsiteY17" fmla="*/ 204186 h 1145484"/>
                <a:gd name="connsiteX18" fmla="*/ 338139 w 676775"/>
                <a:gd name="connsiteY18" fmla="*/ 292963 h 1145484"/>
                <a:gd name="connsiteX19" fmla="*/ 311506 w 676775"/>
                <a:gd name="connsiteY19" fmla="*/ 346229 h 1145484"/>
                <a:gd name="connsiteX20" fmla="*/ 267117 w 676775"/>
                <a:gd name="connsiteY20" fmla="*/ 479394 h 1145484"/>
                <a:gd name="connsiteX21" fmla="*/ 196096 w 676775"/>
                <a:gd name="connsiteY21" fmla="*/ 630315 h 1145484"/>
                <a:gd name="connsiteX22" fmla="*/ 107319 w 676775"/>
                <a:gd name="connsiteY22" fmla="*/ 790113 h 1145484"/>
                <a:gd name="connsiteX23" fmla="*/ 54053 w 676775"/>
                <a:gd name="connsiteY23" fmla="*/ 816746 h 1145484"/>
                <a:gd name="connsiteX24" fmla="*/ 36298 w 676775"/>
                <a:gd name="connsiteY24" fmla="*/ 870012 h 1145484"/>
                <a:gd name="connsiteX25" fmla="*/ 9665 w 676775"/>
                <a:gd name="connsiteY25" fmla="*/ 896645 h 1145484"/>
                <a:gd name="connsiteX26" fmla="*/ 787 w 676775"/>
                <a:gd name="connsiteY26" fmla="*/ 1003177 h 1145484"/>
                <a:gd name="connsiteX27" fmla="*/ 27420 w 676775"/>
                <a:gd name="connsiteY27" fmla="*/ 1029810 h 1145484"/>
                <a:gd name="connsiteX28" fmla="*/ 89564 w 676775"/>
                <a:gd name="connsiteY28" fmla="*/ 1029810 h 1145484"/>
                <a:gd name="connsiteX29" fmla="*/ 125075 w 676775"/>
                <a:gd name="connsiteY29" fmla="*/ 1083076 h 1145484"/>
                <a:gd name="connsiteX30" fmla="*/ 133952 w 676775"/>
                <a:gd name="connsiteY30" fmla="*/ 1145219 h 114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6775" h="1145484">
                  <a:moveTo>
                    <a:pt x="133952" y="1145219"/>
                  </a:moveTo>
                  <a:cubicBezTo>
                    <a:pt x="148748" y="1148178"/>
                    <a:pt x="194616" y="1125984"/>
                    <a:pt x="213851" y="1100831"/>
                  </a:cubicBezTo>
                  <a:cubicBezTo>
                    <a:pt x="233086" y="1075678"/>
                    <a:pt x="239005" y="1026850"/>
                    <a:pt x="249362" y="994299"/>
                  </a:cubicBezTo>
                  <a:cubicBezTo>
                    <a:pt x="259719" y="961747"/>
                    <a:pt x="265638" y="933635"/>
                    <a:pt x="275995" y="905522"/>
                  </a:cubicBezTo>
                  <a:cubicBezTo>
                    <a:pt x="286352" y="877409"/>
                    <a:pt x="281914" y="875930"/>
                    <a:pt x="311506" y="825623"/>
                  </a:cubicBezTo>
                  <a:cubicBezTo>
                    <a:pt x="341098" y="775316"/>
                    <a:pt x="418038" y="661387"/>
                    <a:pt x="453549" y="603682"/>
                  </a:cubicBezTo>
                  <a:cubicBezTo>
                    <a:pt x="489060" y="545977"/>
                    <a:pt x="500896" y="522303"/>
                    <a:pt x="524570" y="479394"/>
                  </a:cubicBezTo>
                  <a:cubicBezTo>
                    <a:pt x="548244" y="436485"/>
                    <a:pt x="577836" y="374342"/>
                    <a:pt x="595591" y="346229"/>
                  </a:cubicBezTo>
                  <a:cubicBezTo>
                    <a:pt x="613346" y="318116"/>
                    <a:pt x="622224" y="329953"/>
                    <a:pt x="631102" y="310718"/>
                  </a:cubicBezTo>
                  <a:cubicBezTo>
                    <a:pt x="639980" y="291483"/>
                    <a:pt x="641459" y="260411"/>
                    <a:pt x="648857" y="230819"/>
                  </a:cubicBezTo>
                  <a:cubicBezTo>
                    <a:pt x="656255" y="201227"/>
                    <a:pt x="682888" y="167196"/>
                    <a:pt x="675490" y="133165"/>
                  </a:cubicBezTo>
                  <a:cubicBezTo>
                    <a:pt x="668092" y="99134"/>
                    <a:pt x="629622" y="48827"/>
                    <a:pt x="604469" y="26633"/>
                  </a:cubicBezTo>
                  <a:cubicBezTo>
                    <a:pt x="579316" y="4439"/>
                    <a:pt x="549723" y="0"/>
                    <a:pt x="524570" y="0"/>
                  </a:cubicBezTo>
                  <a:cubicBezTo>
                    <a:pt x="499417" y="0"/>
                    <a:pt x="471304" y="13317"/>
                    <a:pt x="453549" y="26633"/>
                  </a:cubicBezTo>
                  <a:cubicBezTo>
                    <a:pt x="435794" y="39949"/>
                    <a:pt x="428395" y="56225"/>
                    <a:pt x="418038" y="79899"/>
                  </a:cubicBezTo>
                  <a:cubicBezTo>
                    <a:pt x="407681" y="103573"/>
                    <a:pt x="397323" y="150921"/>
                    <a:pt x="391405" y="168676"/>
                  </a:cubicBezTo>
                  <a:cubicBezTo>
                    <a:pt x="385487" y="186431"/>
                    <a:pt x="384007" y="180513"/>
                    <a:pt x="382527" y="186431"/>
                  </a:cubicBezTo>
                  <a:cubicBezTo>
                    <a:pt x="381047" y="192349"/>
                    <a:pt x="389925" y="186431"/>
                    <a:pt x="382527" y="204186"/>
                  </a:cubicBezTo>
                  <a:cubicBezTo>
                    <a:pt x="375129" y="221941"/>
                    <a:pt x="338139" y="292963"/>
                    <a:pt x="338139" y="292963"/>
                  </a:cubicBezTo>
                  <a:cubicBezTo>
                    <a:pt x="326302" y="316637"/>
                    <a:pt x="323343" y="315157"/>
                    <a:pt x="311506" y="346229"/>
                  </a:cubicBezTo>
                  <a:cubicBezTo>
                    <a:pt x="299669" y="377301"/>
                    <a:pt x="286352" y="432046"/>
                    <a:pt x="267117" y="479394"/>
                  </a:cubicBezTo>
                  <a:cubicBezTo>
                    <a:pt x="247882" y="526742"/>
                    <a:pt x="222729" y="578529"/>
                    <a:pt x="196096" y="630315"/>
                  </a:cubicBezTo>
                  <a:cubicBezTo>
                    <a:pt x="169463" y="682101"/>
                    <a:pt x="130993" y="759041"/>
                    <a:pt x="107319" y="790113"/>
                  </a:cubicBezTo>
                  <a:cubicBezTo>
                    <a:pt x="83645" y="821185"/>
                    <a:pt x="65890" y="803429"/>
                    <a:pt x="54053" y="816746"/>
                  </a:cubicBezTo>
                  <a:cubicBezTo>
                    <a:pt x="42216" y="830062"/>
                    <a:pt x="43696" y="856696"/>
                    <a:pt x="36298" y="870012"/>
                  </a:cubicBezTo>
                  <a:cubicBezTo>
                    <a:pt x="28900" y="883328"/>
                    <a:pt x="15583" y="874451"/>
                    <a:pt x="9665" y="896645"/>
                  </a:cubicBezTo>
                  <a:cubicBezTo>
                    <a:pt x="3746" y="918839"/>
                    <a:pt x="-2172" y="980983"/>
                    <a:pt x="787" y="1003177"/>
                  </a:cubicBezTo>
                  <a:cubicBezTo>
                    <a:pt x="3746" y="1025371"/>
                    <a:pt x="12624" y="1025371"/>
                    <a:pt x="27420" y="1029810"/>
                  </a:cubicBezTo>
                  <a:cubicBezTo>
                    <a:pt x="42216" y="1034249"/>
                    <a:pt x="73288" y="1020932"/>
                    <a:pt x="89564" y="1029810"/>
                  </a:cubicBezTo>
                  <a:cubicBezTo>
                    <a:pt x="105840" y="1038688"/>
                    <a:pt x="116197" y="1063841"/>
                    <a:pt x="125075" y="1083076"/>
                  </a:cubicBezTo>
                  <a:cubicBezTo>
                    <a:pt x="133953" y="1102311"/>
                    <a:pt x="119156" y="1142260"/>
                    <a:pt x="133952" y="1145219"/>
                  </a:cubicBezTo>
                  <a:close/>
                </a:path>
              </a:pathLst>
            </a:custGeom>
            <a:solidFill>
              <a:schemeClr val="accent1">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3" name="Ελεύθερη σχεδίαση 32"/>
            <p:cNvSpPr/>
            <p:nvPr/>
          </p:nvSpPr>
          <p:spPr>
            <a:xfrm>
              <a:off x="4319107" y="2953900"/>
              <a:ext cx="420975" cy="703189"/>
            </a:xfrm>
            <a:custGeom>
              <a:avLst/>
              <a:gdLst>
                <a:gd name="connsiteX0" fmla="*/ 13636 w 422009"/>
                <a:gd name="connsiteY0" fmla="*/ 624642 h 704398"/>
                <a:gd name="connsiteX1" fmla="*/ 4758 w 422009"/>
                <a:gd name="connsiteY1" fmla="*/ 562498 h 704398"/>
                <a:gd name="connsiteX2" fmla="*/ 58024 w 422009"/>
                <a:gd name="connsiteY2" fmla="*/ 518110 h 704398"/>
                <a:gd name="connsiteX3" fmla="*/ 191189 w 422009"/>
                <a:gd name="connsiteY3" fmla="*/ 296168 h 704398"/>
                <a:gd name="connsiteX4" fmla="*/ 244455 w 422009"/>
                <a:gd name="connsiteY4" fmla="*/ 100859 h 704398"/>
                <a:gd name="connsiteX5" fmla="*/ 271088 w 422009"/>
                <a:gd name="connsiteY5" fmla="*/ 3205 h 704398"/>
                <a:gd name="connsiteX6" fmla="*/ 368743 w 422009"/>
                <a:gd name="connsiteY6" fmla="*/ 29838 h 704398"/>
                <a:gd name="connsiteX7" fmla="*/ 422009 w 422009"/>
                <a:gd name="connsiteY7" fmla="*/ 91982 h 704398"/>
                <a:gd name="connsiteX8" fmla="*/ 368743 w 422009"/>
                <a:gd name="connsiteY8" fmla="*/ 180758 h 704398"/>
                <a:gd name="connsiteX9" fmla="*/ 306599 w 422009"/>
                <a:gd name="connsiteY9" fmla="*/ 305046 h 704398"/>
                <a:gd name="connsiteX10" fmla="*/ 253333 w 422009"/>
                <a:gd name="connsiteY10" fmla="*/ 455966 h 704398"/>
                <a:gd name="connsiteX11" fmla="*/ 217822 w 422009"/>
                <a:gd name="connsiteY11" fmla="*/ 598009 h 704398"/>
                <a:gd name="connsiteX12" fmla="*/ 200067 w 422009"/>
                <a:gd name="connsiteY12" fmla="*/ 695663 h 704398"/>
                <a:gd name="connsiteX13" fmla="*/ 137923 w 422009"/>
                <a:gd name="connsiteY13" fmla="*/ 695663 h 704398"/>
                <a:gd name="connsiteX14" fmla="*/ 102413 w 422009"/>
                <a:gd name="connsiteY14" fmla="*/ 660153 h 704398"/>
                <a:gd name="connsiteX15" fmla="*/ 13636 w 422009"/>
                <a:gd name="connsiteY15" fmla="*/ 624642 h 70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2009" h="704398">
                  <a:moveTo>
                    <a:pt x="13636" y="624642"/>
                  </a:moveTo>
                  <a:cubicBezTo>
                    <a:pt x="-2640" y="608366"/>
                    <a:pt x="-2640" y="580253"/>
                    <a:pt x="4758" y="562498"/>
                  </a:cubicBezTo>
                  <a:cubicBezTo>
                    <a:pt x="12156" y="544743"/>
                    <a:pt x="26952" y="562498"/>
                    <a:pt x="58024" y="518110"/>
                  </a:cubicBezTo>
                  <a:cubicBezTo>
                    <a:pt x="89096" y="473722"/>
                    <a:pt x="160117" y="365710"/>
                    <a:pt x="191189" y="296168"/>
                  </a:cubicBezTo>
                  <a:cubicBezTo>
                    <a:pt x="222261" y="226626"/>
                    <a:pt x="244455" y="100859"/>
                    <a:pt x="244455" y="100859"/>
                  </a:cubicBezTo>
                  <a:cubicBezTo>
                    <a:pt x="257771" y="52032"/>
                    <a:pt x="250373" y="15042"/>
                    <a:pt x="271088" y="3205"/>
                  </a:cubicBezTo>
                  <a:cubicBezTo>
                    <a:pt x="291803" y="-8632"/>
                    <a:pt x="343589" y="15042"/>
                    <a:pt x="368743" y="29838"/>
                  </a:cubicBezTo>
                  <a:cubicBezTo>
                    <a:pt x="393897" y="44634"/>
                    <a:pt x="422009" y="66829"/>
                    <a:pt x="422009" y="91982"/>
                  </a:cubicBezTo>
                  <a:cubicBezTo>
                    <a:pt x="422009" y="117135"/>
                    <a:pt x="387978" y="145247"/>
                    <a:pt x="368743" y="180758"/>
                  </a:cubicBezTo>
                  <a:cubicBezTo>
                    <a:pt x="349508" y="216269"/>
                    <a:pt x="325834" y="259178"/>
                    <a:pt x="306599" y="305046"/>
                  </a:cubicBezTo>
                  <a:cubicBezTo>
                    <a:pt x="287364" y="350914"/>
                    <a:pt x="268129" y="407139"/>
                    <a:pt x="253333" y="455966"/>
                  </a:cubicBezTo>
                  <a:cubicBezTo>
                    <a:pt x="238537" y="504793"/>
                    <a:pt x="226700" y="558059"/>
                    <a:pt x="217822" y="598009"/>
                  </a:cubicBezTo>
                  <a:cubicBezTo>
                    <a:pt x="208944" y="637959"/>
                    <a:pt x="213383" y="679387"/>
                    <a:pt x="200067" y="695663"/>
                  </a:cubicBezTo>
                  <a:cubicBezTo>
                    <a:pt x="186751" y="711939"/>
                    <a:pt x="154199" y="701581"/>
                    <a:pt x="137923" y="695663"/>
                  </a:cubicBezTo>
                  <a:cubicBezTo>
                    <a:pt x="121647" y="689745"/>
                    <a:pt x="118689" y="669031"/>
                    <a:pt x="102413" y="660153"/>
                  </a:cubicBezTo>
                  <a:cubicBezTo>
                    <a:pt x="86137" y="651275"/>
                    <a:pt x="29912" y="640918"/>
                    <a:pt x="13636" y="624642"/>
                  </a:cubicBezTo>
                  <a:close/>
                </a:path>
              </a:pathLst>
            </a:custGeom>
            <a:solidFill>
              <a:schemeClr val="accent1">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4" name="Ελεύθερη σχεδίαση 33"/>
            <p:cNvSpPr/>
            <p:nvPr/>
          </p:nvSpPr>
          <p:spPr>
            <a:xfrm>
              <a:off x="4599191" y="2547237"/>
              <a:ext cx="310639" cy="426997"/>
            </a:xfrm>
            <a:custGeom>
              <a:avLst/>
              <a:gdLst>
                <a:gd name="connsiteX0" fmla="*/ 32 w 311986"/>
                <a:gd name="connsiteY0" fmla="*/ 391092 h 426602"/>
                <a:gd name="connsiteX1" fmla="*/ 62176 w 311986"/>
                <a:gd name="connsiteY1" fmla="*/ 231294 h 426602"/>
                <a:gd name="connsiteX2" fmla="*/ 88809 w 311986"/>
                <a:gd name="connsiteY2" fmla="*/ 142517 h 426602"/>
                <a:gd name="connsiteX3" fmla="*/ 106564 w 311986"/>
                <a:gd name="connsiteY3" fmla="*/ 53740 h 426602"/>
                <a:gd name="connsiteX4" fmla="*/ 124319 w 311986"/>
                <a:gd name="connsiteY4" fmla="*/ 474 h 426602"/>
                <a:gd name="connsiteX5" fmla="*/ 213096 w 311986"/>
                <a:gd name="connsiteY5" fmla="*/ 27107 h 426602"/>
                <a:gd name="connsiteX6" fmla="*/ 310750 w 311986"/>
                <a:gd name="connsiteY6" fmla="*/ 18230 h 426602"/>
                <a:gd name="connsiteX7" fmla="*/ 266362 w 311986"/>
                <a:gd name="connsiteY7" fmla="*/ 62618 h 426602"/>
                <a:gd name="connsiteX8" fmla="*/ 239729 w 311986"/>
                <a:gd name="connsiteY8" fmla="*/ 133639 h 426602"/>
                <a:gd name="connsiteX9" fmla="*/ 213096 w 311986"/>
                <a:gd name="connsiteY9" fmla="*/ 178028 h 426602"/>
                <a:gd name="connsiteX10" fmla="*/ 186463 w 311986"/>
                <a:gd name="connsiteY10" fmla="*/ 257927 h 426602"/>
                <a:gd name="connsiteX11" fmla="*/ 186463 w 311986"/>
                <a:gd name="connsiteY11" fmla="*/ 320070 h 426602"/>
                <a:gd name="connsiteX12" fmla="*/ 168708 w 311986"/>
                <a:gd name="connsiteY12" fmla="*/ 382214 h 426602"/>
                <a:gd name="connsiteX13" fmla="*/ 159830 w 311986"/>
                <a:gd name="connsiteY13" fmla="*/ 408847 h 426602"/>
                <a:gd name="connsiteX14" fmla="*/ 133197 w 311986"/>
                <a:gd name="connsiteY14" fmla="*/ 426602 h 426602"/>
                <a:gd name="connsiteX15" fmla="*/ 71053 w 311986"/>
                <a:gd name="connsiteY15" fmla="*/ 408847 h 426602"/>
                <a:gd name="connsiteX16" fmla="*/ 32 w 311986"/>
                <a:gd name="connsiteY16" fmla="*/ 391092 h 42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986" h="426602">
                  <a:moveTo>
                    <a:pt x="32" y="391092"/>
                  </a:moveTo>
                  <a:cubicBezTo>
                    <a:pt x="-1447" y="361500"/>
                    <a:pt x="47380" y="272723"/>
                    <a:pt x="62176" y="231294"/>
                  </a:cubicBezTo>
                  <a:cubicBezTo>
                    <a:pt x="76972" y="189865"/>
                    <a:pt x="81411" y="172109"/>
                    <a:pt x="88809" y="142517"/>
                  </a:cubicBezTo>
                  <a:cubicBezTo>
                    <a:pt x="96207" y="112925"/>
                    <a:pt x="100646" y="77414"/>
                    <a:pt x="106564" y="53740"/>
                  </a:cubicBezTo>
                  <a:cubicBezTo>
                    <a:pt x="112482" y="30066"/>
                    <a:pt x="106564" y="4913"/>
                    <a:pt x="124319" y="474"/>
                  </a:cubicBezTo>
                  <a:cubicBezTo>
                    <a:pt x="142074" y="-3965"/>
                    <a:pt x="182024" y="24148"/>
                    <a:pt x="213096" y="27107"/>
                  </a:cubicBezTo>
                  <a:cubicBezTo>
                    <a:pt x="244168" y="30066"/>
                    <a:pt x="301872" y="12312"/>
                    <a:pt x="310750" y="18230"/>
                  </a:cubicBezTo>
                  <a:cubicBezTo>
                    <a:pt x="319628" y="24148"/>
                    <a:pt x="278199" y="43383"/>
                    <a:pt x="266362" y="62618"/>
                  </a:cubicBezTo>
                  <a:cubicBezTo>
                    <a:pt x="254525" y="81853"/>
                    <a:pt x="248607" y="114404"/>
                    <a:pt x="239729" y="133639"/>
                  </a:cubicBezTo>
                  <a:cubicBezTo>
                    <a:pt x="230851" y="152874"/>
                    <a:pt x="221974" y="157313"/>
                    <a:pt x="213096" y="178028"/>
                  </a:cubicBezTo>
                  <a:cubicBezTo>
                    <a:pt x="204218" y="198743"/>
                    <a:pt x="190902" y="234253"/>
                    <a:pt x="186463" y="257927"/>
                  </a:cubicBezTo>
                  <a:cubicBezTo>
                    <a:pt x="182024" y="281601"/>
                    <a:pt x="189422" y="299356"/>
                    <a:pt x="186463" y="320070"/>
                  </a:cubicBezTo>
                  <a:cubicBezTo>
                    <a:pt x="183504" y="340784"/>
                    <a:pt x="173147" y="367418"/>
                    <a:pt x="168708" y="382214"/>
                  </a:cubicBezTo>
                  <a:cubicBezTo>
                    <a:pt x="164269" y="397010"/>
                    <a:pt x="165748" y="401449"/>
                    <a:pt x="159830" y="408847"/>
                  </a:cubicBezTo>
                  <a:cubicBezTo>
                    <a:pt x="153912" y="416245"/>
                    <a:pt x="147993" y="426602"/>
                    <a:pt x="133197" y="426602"/>
                  </a:cubicBezTo>
                  <a:cubicBezTo>
                    <a:pt x="118401" y="426602"/>
                    <a:pt x="93247" y="413286"/>
                    <a:pt x="71053" y="408847"/>
                  </a:cubicBezTo>
                  <a:cubicBezTo>
                    <a:pt x="48859" y="404408"/>
                    <a:pt x="1511" y="420684"/>
                    <a:pt x="32" y="391092"/>
                  </a:cubicBezTo>
                  <a:close/>
                </a:path>
              </a:pathLst>
            </a:custGeom>
            <a:solidFill>
              <a:schemeClr val="accent1">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5" name="Ελεύθερη σχεδίαση 34"/>
            <p:cNvSpPr/>
            <p:nvPr/>
          </p:nvSpPr>
          <p:spPr>
            <a:xfrm>
              <a:off x="4740082" y="2260877"/>
              <a:ext cx="183328" cy="294831"/>
            </a:xfrm>
            <a:custGeom>
              <a:avLst/>
              <a:gdLst>
                <a:gd name="connsiteX0" fmla="*/ 115678 w 183155"/>
                <a:gd name="connsiteY0" fmla="*/ 286868 h 295272"/>
                <a:gd name="connsiteX1" fmla="*/ 115678 w 183155"/>
                <a:gd name="connsiteY1" fmla="*/ 206969 h 295272"/>
                <a:gd name="connsiteX2" fmla="*/ 133434 w 183155"/>
                <a:gd name="connsiteY2" fmla="*/ 118193 h 295272"/>
                <a:gd name="connsiteX3" fmla="*/ 160067 w 183155"/>
                <a:gd name="connsiteY3" fmla="*/ 91560 h 295272"/>
                <a:gd name="connsiteX4" fmla="*/ 177822 w 183155"/>
                <a:gd name="connsiteY4" fmla="*/ 47171 h 295272"/>
                <a:gd name="connsiteX5" fmla="*/ 177822 w 183155"/>
                <a:gd name="connsiteY5" fmla="*/ 11660 h 295272"/>
                <a:gd name="connsiteX6" fmla="*/ 115678 w 183155"/>
                <a:gd name="connsiteY6" fmla="*/ 2783 h 295272"/>
                <a:gd name="connsiteX7" fmla="*/ 80168 w 183155"/>
                <a:gd name="connsiteY7" fmla="*/ 56049 h 295272"/>
                <a:gd name="connsiteX8" fmla="*/ 53535 w 183155"/>
                <a:gd name="connsiteY8" fmla="*/ 100437 h 295272"/>
                <a:gd name="connsiteX9" fmla="*/ 44657 w 183155"/>
                <a:gd name="connsiteY9" fmla="*/ 162581 h 295272"/>
                <a:gd name="connsiteX10" fmla="*/ 26902 w 183155"/>
                <a:gd name="connsiteY10" fmla="*/ 206969 h 295272"/>
                <a:gd name="connsiteX11" fmla="*/ 269 w 183155"/>
                <a:gd name="connsiteY11" fmla="*/ 251358 h 295272"/>
                <a:gd name="connsiteX12" fmla="*/ 44657 w 183155"/>
                <a:gd name="connsiteY12" fmla="*/ 286868 h 295272"/>
                <a:gd name="connsiteX13" fmla="*/ 115678 w 183155"/>
                <a:gd name="connsiteY13" fmla="*/ 286868 h 2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3155" h="295272">
                  <a:moveTo>
                    <a:pt x="115678" y="286868"/>
                  </a:moveTo>
                  <a:cubicBezTo>
                    <a:pt x="127515" y="273551"/>
                    <a:pt x="112719" y="235081"/>
                    <a:pt x="115678" y="206969"/>
                  </a:cubicBezTo>
                  <a:cubicBezTo>
                    <a:pt x="118637" y="178857"/>
                    <a:pt x="126036" y="137428"/>
                    <a:pt x="133434" y="118193"/>
                  </a:cubicBezTo>
                  <a:cubicBezTo>
                    <a:pt x="140832" y="98958"/>
                    <a:pt x="152669" y="103397"/>
                    <a:pt x="160067" y="91560"/>
                  </a:cubicBezTo>
                  <a:cubicBezTo>
                    <a:pt x="167465" y="79723"/>
                    <a:pt x="174863" y="60488"/>
                    <a:pt x="177822" y="47171"/>
                  </a:cubicBezTo>
                  <a:cubicBezTo>
                    <a:pt x="180781" y="33854"/>
                    <a:pt x="188179" y="19058"/>
                    <a:pt x="177822" y="11660"/>
                  </a:cubicBezTo>
                  <a:cubicBezTo>
                    <a:pt x="167465" y="4262"/>
                    <a:pt x="131954" y="-4615"/>
                    <a:pt x="115678" y="2783"/>
                  </a:cubicBezTo>
                  <a:cubicBezTo>
                    <a:pt x="99402" y="10181"/>
                    <a:pt x="90525" y="39773"/>
                    <a:pt x="80168" y="56049"/>
                  </a:cubicBezTo>
                  <a:cubicBezTo>
                    <a:pt x="69811" y="72325"/>
                    <a:pt x="59453" y="82682"/>
                    <a:pt x="53535" y="100437"/>
                  </a:cubicBezTo>
                  <a:cubicBezTo>
                    <a:pt x="47617" y="118192"/>
                    <a:pt x="49096" y="144826"/>
                    <a:pt x="44657" y="162581"/>
                  </a:cubicBezTo>
                  <a:cubicBezTo>
                    <a:pt x="40218" y="180336"/>
                    <a:pt x="34300" y="192173"/>
                    <a:pt x="26902" y="206969"/>
                  </a:cubicBezTo>
                  <a:cubicBezTo>
                    <a:pt x="19504" y="221765"/>
                    <a:pt x="-2690" y="238042"/>
                    <a:pt x="269" y="251358"/>
                  </a:cubicBezTo>
                  <a:cubicBezTo>
                    <a:pt x="3228" y="264674"/>
                    <a:pt x="28381" y="277990"/>
                    <a:pt x="44657" y="286868"/>
                  </a:cubicBezTo>
                  <a:cubicBezTo>
                    <a:pt x="60933" y="295746"/>
                    <a:pt x="103841" y="300185"/>
                    <a:pt x="115678" y="286868"/>
                  </a:cubicBezTo>
                  <a:close/>
                </a:path>
              </a:pathLst>
            </a:custGeom>
            <a:solidFill>
              <a:schemeClr val="accent1">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40" name="Rectangle 5"/>
          <p:cNvSpPr/>
          <p:nvPr/>
        </p:nvSpPr>
        <p:spPr>
          <a:xfrm>
            <a:off x="3038475" y="6165850"/>
            <a:ext cx="2960688" cy="460375"/>
          </a:xfrm>
          <a:prstGeom prst="rect">
            <a:avLst/>
          </a:prstGeom>
        </p:spPr>
        <p:txBody>
          <a:bodyPr>
            <a:spAutoFit/>
          </a:bodyPr>
          <a:lstStyle/>
          <a:p>
            <a:pPr algn="ctr">
              <a:defRPr/>
            </a:pPr>
            <a:r>
              <a:rPr lang="el-GR" sz="1200" dirty="0" smtClean="0">
                <a:solidFill>
                  <a:prstClr val="black">
                    <a:lumMod val="75000"/>
                    <a:lumOff val="25000"/>
                  </a:prstClr>
                </a:solidFill>
                <a:latin typeface="Calibri"/>
                <a:cs typeface="Arial" charset="0"/>
              </a:rPr>
              <a:t>Αναδημιουργία από </a:t>
            </a:r>
            <a:r>
              <a:rPr lang="el-GR" sz="1200" dirty="0">
                <a:solidFill>
                  <a:prstClr val="black">
                    <a:lumMod val="75000"/>
                    <a:lumOff val="25000"/>
                  </a:prstClr>
                </a:solidFill>
                <a:latin typeface="Calibri"/>
                <a:cs typeface="Arial" charset="0"/>
              </a:rPr>
              <a:t>: </a:t>
            </a:r>
            <a:r>
              <a:rPr lang="en-US" sz="1200" dirty="0">
                <a:solidFill>
                  <a:prstClr val="black">
                    <a:lumMod val="75000"/>
                    <a:lumOff val="25000"/>
                  </a:prstClr>
                </a:solidFill>
                <a:latin typeface="Calibri"/>
                <a:cs typeface="Arial" charset="0"/>
              </a:rPr>
              <a:t>“</a:t>
            </a:r>
            <a:r>
              <a:rPr lang="en-US" sz="1200" dirty="0">
                <a:solidFill>
                  <a:prstClr val="black"/>
                </a:solidFill>
                <a:latin typeface="Calibri"/>
                <a:cs typeface="Arial" charset="0"/>
                <a:hlinkClick r:id="rId4"/>
              </a:rPr>
              <a:t>Carpus</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a:solidFill>
                  <a:prstClr val="black"/>
                </a:solidFill>
                <a:latin typeface="Calibri"/>
                <a:cs typeface="Arial" charset="0"/>
                <a:hlinkClick r:id="rId5" tooltip="User:Arcadian"/>
              </a:rPr>
              <a:t>Arcadian</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με άδεια</a:t>
            </a:r>
            <a:r>
              <a:rPr lang="en-US" sz="1200" dirty="0" smtClean="0">
                <a:solidFill>
                  <a:prstClr val="black">
                    <a:lumMod val="75000"/>
                    <a:lumOff val="25000"/>
                  </a:prstClr>
                </a:solidFill>
                <a:latin typeface="Calibri"/>
                <a:cs typeface="Arial" charset="0"/>
              </a:rPr>
              <a:t> </a:t>
            </a:r>
            <a:r>
              <a:rPr lang="en-US" sz="1200" dirty="0">
                <a:solidFill>
                  <a:prstClr val="black"/>
                </a:solidFill>
                <a:latin typeface="Calibri"/>
                <a:cs typeface="Arial" charset="0"/>
              </a:rPr>
              <a:t>CC </a:t>
            </a:r>
            <a:r>
              <a:rPr lang="en-US" sz="1200" dirty="0">
                <a:solidFill>
                  <a:prstClr val="black"/>
                </a:solidFill>
                <a:latin typeface="Calibri"/>
                <a:cs typeface="Arial" charset="0"/>
                <a:hlinkClick r:id="rId6"/>
              </a:rPr>
              <a:t>BY-SA 3.0</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2665344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pPr eaLnBrk="1" hangingPunct="1"/>
            <a:r>
              <a:rPr lang="el-GR" altLang="el-GR" smtClean="0"/>
              <a:t>Τρίγωνος ινοχόνδρινος σχηματισμός</a:t>
            </a:r>
          </a:p>
        </p:txBody>
      </p:sp>
      <p:sp>
        <p:nvSpPr>
          <p:cNvPr id="10243" name="Θέση περιεχομένου 2"/>
          <p:cNvSpPr>
            <a:spLocks noGrp="1"/>
          </p:cNvSpPr>
          <p:nvPr>
            <p:ph idx="1"/>
          </p:nvPr>
        </p:nvSpPr>
        <p:spPr>
          <a:xfrm>
            <a:off x="539750" y="1619250"/>
            <a:ext cx="8229600" cy="4752975"/>
          </a:xfrm>
        </p:spPr>
        <p:txBody>
          <a:bodyPr/>
          <a:lstStyle/>
          <a:p>
            <a:pPr eaLnBrk="1" hangingPunct="1"/>
            <a:r>
              <a:rPr lang="el-GR" altLang="el-GR" dirty="0" smtClean="0"/>
              <a:t>Ο </a:t>
            </a:r>
            <a:r>
              <a:rPr lang="el-GR" altLang="el-GR" dirty="0" err="1" smtClean="0"/>
              <a:t>ινοχόνδρινος</a:t>
            </a:r>
            <a:r>
              <a:rPr lang="el-GR" altLang="el-GR" dirty="0" smtClean="0"/>
              <a:t> δίσκος βοηθά στην σταθερότητα της άρθρωσης του καρπού και είναι ο βασικός </a:t>
            </a:r>
            <a:r>
              <a:rPr lang="el-GR" altLang="el-GR" dirty="0" err="1" smtClean="0"/>
              <a:t>σταθεροποιός</a:t>
            </a:r>
            <a:r>
              <a:rPr lang="el-GR" altLang="el-GR" dirty="0" smtClean="0"/>
              <a:t> για την κάτω </a:t>
            </a:r>
            <a:r>
              <a:rPr lang="el-GR" altLang="el-GR" dirty="0" err="1" smtClean="0"/>
              <a:t>κερκιδωλενική</a:t>
            </a:r>
            <a:r>
              <a:rPr lang="el-GR" altLang="el-GR" dirty="0" smtClean="0"/>
              <a:t> άρθρωση,</a:t>
            </a:r>
          </a:p>
          <a:p>
            <a:pPr eaLnBrk="1" hangingPunct="1"/>
            <a:r>
              <a:rPr lang="el-GR" altLang="el-GR" dirty="0" smtClean="0"/>
              <a:t>Με ακέραιο τον δίσκο η κερκίδα δέχεται το 60% του αξονικού φορτίου και η ωλένη το 40%,</a:t>
            </a:r>
          </a:p>
          <a:p>
            <a:pPr eaLnBrk="1" hangingPunct="1"/>
            <a:r>
              <a:rPr lang="el-GR" altLang="el-GR" dirty="0" smtClean="0"/>
              <a:t>Εάν αφαιρεθεί ο δίσκος, τότε η κερκίδα δέχεται το 95% της αξονικής φόρτισης και η ωλένη το 5%,</a:t>
            </a:r>
          </a:p>
          <a:p>
            <a:pPr eaLnBrk="1" hangingPunct="1"/>
            <a:r>
              <a:rPr lang="el-GR" altLang="el-GR" dirty="0" smtClean="0"/>
              <a:t>Ο δίσκος μπορεί να τραυματιστεί με έντονη έκταση και πρηνισμό.</a:t>
            </a:r>
          </a:p>
        </p:txBody>
      </p:sp>
      <p:sp>
        <p:nvSpPr>
          <p:cNvPr id="1024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F7A48C7-F439-46D7-BAC0-5306DAD85AB0}" type="slidenum">
              <a:rPr lang="el-GR" smtClean="0">
                <a:solidFill>
                  <a:prstClr val="black"/>
                </a:solidFill>
              </a:rPr>
              <a:pPr>
                <a:defRPr/>
              </a:pPr>
              <a:t>6</a:t>
            </a:fld>
            <a:endParaRPr lang="el-GR" smtClean="0">
              <a:solidFill>
                <a:prstClr val="black"/>
              </a:solidFill>
            </a:endParaRPr>
          </a:p>
        </p:txBody>
      </p:sp>
    </p:spTree>
    <p:extLst>
      <p:ext uri="{BB962C8B-B14F-4D97-AF65-F5344CB8AC3E}">
        <p14:creationId xmlns:p14="http://schemas.microsoft.com/office/powerpoint/2010/main" val="1251494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Κερκιδοκαρπική</a:t>
            </a:r>
            <a:r>
              <a:rPr lang="el-GR" dirty="0"/>
              <a:t> </a:t>
            </a:r>
            <a:r>
              <a:rPr lang="el-GR" dirty="0" smtClean="0"/>
              <a:t>άρθρωση</a:t>
            </a:r>
            <a:r>
              <a:rPr lang="en-US" dirty="0"/>
              <a:t> </a:t>
            </a:r>
            <a:r>
              <a:rPr lang="en-US" sz="3000" b="0" dirty="0" smtClean="0"/>
              <a:t>1/</a:t>
            </a:r>
            <a:r>
              <a:rPr lang="el-GR" sz="3000" b="0" dirty="0" smtClean="0"/>
              <a:t>4</a:t>
            </a:r>
            <a:endParaRPr lang="el-GR" sz="3000" b="0" dirty="0"/>
          </a:p>
        </p:txBody>
      </p:sp>
      <p:sp>
        <p:nvSpPr>
          <p:cNvPr id="11267" name="Θέση περιεχομένου 2"/>
          <p:cNvSpPr>
            <a:spLocks noGrp="1"/>
          </p:cNvSpPr>
          <p:nvPr>
            <p:ph idx="1"/>
          </p:nvPr>
        </p:nvSpPr>
        <p:spPr>
          <a:xfrm>
            <a:off x="539750" y="1619250"/>
            <a:ext cx="8075613" cy="5041900"/>
          </a:xfrm>
        </p:spPr>
        <p:txBody>
          <a:bodyPr/>
          <a:lstStyle/>
          <a:p>
            <a:pPr eaLnBrk="1" hangingPunct="1">
              <a:spcBef>
                <a:spcPts val="2400"/>
              </a:spcBef>
            </a:pPr>
            <a:r>
              <a:rPr lang="el-GR" altLang="el-GR" smtClean="0"/>
              <a:t>Tα οστά του πρώτου στοίχου συνδέονται μεταξύ τους με τους μεσοκάρπιους συνδέσμους και σχηματίζουν μία συνεχόμενη κυρτή αρθρική επιφάνεια που επικαλύπτεται από αρθρικό χόνδρο. </a:t>
            </a:r>
          </a:p>
          <a:p>
            <a:pPr eaLnBrk="1" hangingPunct="1">
              <a:spcBef>
                <a:spcPts val="2400"/>
              </a:spcBef>
            </a:pPr>
            <a:r>
              <a:rPr lang="el-GR" altLang="el-GR" smtClean="0"/>
              <a:t>Η επιφάνεια αυτή δεν είναι άκαμπτη, αλλά ανάλογα με της απαιτήσεις μπορεί να προσαρμόζεται στον χώρο μεταξύ του αντιβραχίου και του χεριού.</a:t>
            </a:r>
          </a:p>
          <a:p>
            <a:pPr eaLnBrk="1" hangingPunct="1"/>
            <a:endParaRPr lang="el-GR" altLang="el-GR" smtClean="0"/>
          </a:p>
        </p:txBody>
      </p:sp>
      <p:sp>
        <p:nvSpPr>
          <p:cNvPr id="1126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3F639A5-D905-46AF-8443-94A7E246A15C}" type="slidenum">
              <a:rPr lang="el-GR" smtClean="0">
                <a:solidFill>
                  <a:prstClr val="black"/>
                </a:solidFill>
              </a:rPr>
              <a:pPr>
                <a:defRPr/>
              </a:pPr>
              <a:t>7</a:t>
            </a:fld>
            <a:endParaRPr lang="el-GR" smtClean="0">
              <a:solidFill>
                <a:prstClr val="black"/>
              </a:solidFill>
            </a:endParaRPr>
          </a:p>
        </p:txBody>
      </p:sp>
    </p:spTree>
    <p:extLst>
      <p:ext uri="{BB962C8B-B14F-4D97-AF65-F5344CB8AC3E}">
        <p14:creationId xmlns:p14="http://schemas.microsoft.com/office/powerpoint/2010/main" val="463580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Κερκιδοκαρπική</a:t>
            </a:r>
            <a:r>
              <a:rPr lang="el-GR" dirty="0"/>
              <a:t> άρθρωση</a:t>
            </a:r>
            <a:r>
              <a:rPr lang="en-US" dirty="0"/>
              <a:t> </a:t>
            </a:r>
            <a:r>
              <a:rPr lang="el-GR" sz="3000" b="0" dirty="0" smtClean="0"/>
              <a:t>2</a:t>
            </a:r>
            <a:r>
              <a:rPr lang="en-US" sz="3000" b="0" dirty="0" smtClean="0"/>
              <a:t>/</a:t>
            </a:r>
            <a:r>
              <a:rPr lang="el-GR" sz="3000" b="0" dirty="0"/>
              <a:t>4</a:t>
            </a:r>
            <a:endParaRPr lang="el-GR" sz="3600" b="0" dirty="0"/>
          </a:p>
        </p:txBody>
      </p:sp>
      <p:sp>
        <p:nvSpPr>
          <p:cNvPr id="12291" name="Θέση περιεχομένου 2"/>
          <p:cNvSpPr>
            <a:spLocks noGrp="1"/>
          </p:cNvSpPr>
          <p:nvPr>
            <p:ph idx="1"/>
          </p:nvPr>
        </p:nvSpPr>
        <p:spPr>
          <a:xfrm>
            <a:off x="539750" y="1619250"/>
            <a:ext cx="8229600" cy="4826000"/>
          </a:xfrm>
        </p:spPr>
        <p:txBody>
          <a:bodyPr/>
          <a:lstStyle/>
          <a:p>
            <a:pPr eaLnBrk="1" hangingPunct="1">
              <a:lnSpc>
                <a:spcPct val="120000"/>
              </a:lnSpc>
            </a:pPr>
            <a:r>
              <a:rPr lang="el-GR" altLang="el-GR" smtClean="0"/>
              <a:t>Η ακτίνα καμπυλότητας της αρθρικής επιφάνειας των οστών του πρώτου στίχου είναι μικρότερη από την ακτίνα καμπυλότητας της αρθρικής επιφάνειας του αντιβραχίου, με αποτέλεσμα οι επιφάνειες αυτές να εφάπτονται μόνο κατά 20% με μέγιστη επαφή κατά 40%. </a:t>
            </a:r>
          </a:p>
        </p:txBody>
      </p:sp>
      <p:sp>
        <p:nvSpPr>
          <p:cNvPr id="1229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B75E074-0D7B-453D-819F-B927536FEF7B}" type="slidenum">
              <a:rPr lang="el-GR" smtClean="0">
                <a:solidFill>
                  <a:prstClr val="black"/>
                </a:solidFill>
              </a:rPr>
              <a:pPr>
                <a:defRPr/>
              </a:pPr>
              <a:t>8</a:t>
            </a:fld>
            <a:endParaRPr lang="el-GR" smtClean="0">
              <a:solidFill>
                <a:prstClr val="black"/>
              </a:solidFill>
            </a:endParaRPr>
          </a:p>
        </p:txBody>
      </p:sp>
    </p:spTree>
    <p:extLst>
      <p:ext uri="{BB962C8B-B14F-4D97-AF65-F5344CB8AC3E}">
        <p14:creationId xmlns:p14="http://schemas.microsoft.com/office/powerpoint/2010/main" val="30100680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8d16692256aaaa11194fb4fc2e455a40cdb935"/>
</p:tagLst>
</file>

<file path=ppt/theme/theme1.xml><?xml version="1.0" encoding="utf-8"?>
<a:theme xmlns:a="http://schemas.openxmlformats.org/drawingml/2006/main" name="template">
  <a:themeElements>
    <a:clrScheme name="Προσαρμοσμένο 1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40</TotalTime>
  <Words>2275</Words>
  <Application>Microsoft Office PowerPoint</Application>
  <PresentationFormat>On-screen Show (4:3)</PresentationFormat>
  <Paragraphs>271</Paragraphs>
  <Slides>42</Slides>
  <Notes>23</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template</vt:lpstr>
      <vt:lpstr>OC_template_updated</vt:lpstr>
      <vt:lpstr>Τεχνικές Κινητοποίησης και Θεραπευτικοί Χειρισμοί (Θ)</vt:lpstr>
      <vt:lpstr>Άρθρωση του Καρπού</vt:lpstr>
      <vt:lpstr>Κάμψη – Έκταση καρπού</vt:lpstr>
      <vt:lpstr>Άρθρωση Καρπού 1/2</vt:lpstr>
      <vt:lpstr>Άρθρωση Καρπού 2/2</vt:lpstr>
      <vt:lpstr>Στήλες καρπού</vt:lpstr>
      <vt:lpstr>Τρίγωνος ινοχόνδρινος σχηματισμός</vt:lpstr>
      <vt:lpstr>Κερκιδοκαρπική άρθρωση 1/4</vt:lpstr>
      <vt:lpstr>Κερκιδοκαρπική άρθρωση 2/4</vt:lpstr>
      <vt:lpstr>Κερκιδοκαρπική άρθρωση 3/4</vt:lpstr>
      <vt:lpstr>Κερκιδοκαρπική άρθρωση 4/4</vt:lpstr>
      <vt:lpstr>Μεσοκαρπική άρθρωση 1/2</vt:lpstr>
      <vt:lpstr>Μεσοκαρπική άρθρωση 2/2</vt:lpstr>
      <vt:lpstr>Άρθρωση του Καρπού 1/2</vt:lpstr>
      <vt:lpstr>Άρθρωση του Καρπού  Οστεοκινηματική</vt:lpstr>
      <vt:lpstr>Άρθρωση του Καρπού 2/2</vt:lpstr>
      <vt:lpstr>Κατεύθυνση αρθρικών επιφανειών στο μετωπιαίο και οβελιαίο επίπεδο</vt:lpstr>
      <vt:lpstr>Αρθροκινηματική κατά την Κάμψη – Έκταση </vt:lpstr>
      <vt:lpstr>Κερκιδική – Ωλένια απόκλιση</vt:lpstr>
      <vt:lpstr>Κερκιδική απόκλιση του καρπού</vt:lpstr>
      <vt:lpstr>Ωλένια απόκλιση του καρπού</vt:lpstr>
      <vt:lpstr>Κερκιδική απόκλιση </vt:lpstr>
      <vt:lpstr>Ωλένια απόκλιση</vt:lpstr>
      <vt:lpstr>Εννεύρωση </vt:lpstr>
      <vt:lpstr>Κινητοποίηση έκτασης</vt:lpstr>
      <vt:lpstr>Κινητοποίηση κάμψης</vt:lpstr>
      <vt:lpstr>Κινητοποίηση κερκιδικής –  ωλένιας  απόκλισης</vt:lpstr>
      <vt:lpstr>Άρθρωση του Αγκώνα</vt:lpstr>
      <vt:lpstr>Άνω και κάτω κερκιδωλενική Άρθρωση</vt:lpstr>
      <vt:lpstr>Κινήσεις βραχιονο-ωλένιας και  βραχιονο-κερκιδικής άρθρωσης</vt:lpstr>
      <vt:lpstr>Κινήσεις άνω και κάτω  κερκιδωλενικής άρθρωσης</vt:lpstr>
      <vt:lpstr>Ενδαρθρικές κινήσεις των  κερκιδωλένιων αρθρώσεων</vt:lpstr>
      <vt:lpstr>Πλάγιες ολισθήσεις του αγκώνα 1/2</vt:lpstr>
      <vt:lpstr>Πλάγιες ολισθήσεις του αγκώνα 2/2</vt:lpstr>
      <vt:lpstr>Τέλος Ενότητας</vt:lpstr>
      <vt:lpstr>Σημειώματα</vt:lpstr>
      <vt:lpstr>Σημείωμα Αναφοράς</vt:lpstr>
      <vt:lpstr>Σημείωμα Αδειοδότησης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Κινητοποίησης και Θεραπευτικοί Χειρισμοί</dc:title>
  <dc:creator>opencourses@teiath.gr</dc:creator>
  <cp:lastModifiedBy>alex</cp:lastModifiedBy>
  <cp:revision>11</cp:revision>
  <dcterms:created xsi:type="dcterms:W3CDTF">2014-12-15T11:46:30Z</dcterms:created>
  <dcterms:modified xsi:type="dcterms:W3CDTF">2015-02-24T14:57:36Z</dcterms:modified>
</cp:coreProperties>
</file>