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59"/>
  </p:notesMasterIdLst>
  <p:handoutMasterIdLst>
    <p:handoutMasterId r:id="rId60"/>
  </p:handoutMasterIdLst>
  <p:sldIdLst>
    <p:sldId id="256" r:id="rId2"/>
    <p:sldId id="345" r:id="rId3"/>
    <p:sldId id="258" r:id="rId4"/>
    <p:sldId id="259" r:id="rId5"/>
    <p:sldId id="260" r:id="rId6"/>
    <p:sldId id="346" r:id="rId7"/>
    <p:sldId id="261" r:id="rId8"/>
    <p:sldId id="347" r:id="rId9"/>
    <p:sldId id="262" r:id="rId10"/>
    <p:sldId id="351" r:id="rId11"/>
    <p:sldId id="350" r:id="rId12"/>
    <p:sldId id="263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0" r:id="rId44"/>
    <p:sldId id="301" r:id="rId45"/>
    <p:sldId id="302" r:id="rId46"/>
    <p:sldId id="303" r:id="rId47"/>
    <p:sldId id="340" r:id="rId48"/>
    <p:sldId id="341" r:id="rId49"/>
    <p:sldId id="342" r:id="rId50"/>
    <p:sldId id="343" r:id="rId51"/>
    <p:sldId id="257" r:id="rId52"/>
    <p:sldId id="352" r:id="rId53"/>
    <p:sldId id="353" r:id="rId54"/>
    <p:sldId id="358" r:id="rId55"/>
    <p:sldId id="359" r:id="rId56"/>
    <p:sldId id="356" r:id="rId57"/>
    <p:sldId id="357" r:id="rId58"/>
  </p:sldIdLst>
  <p:sldSz cx="9144000" cy="6858000" type="screen4x3"/>
  <p:notesSz cx="7104063" cy="10234613"/>
  <p:custDataLst>
    <p:tags r:id="rId6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004A82"/>
    <a:srgbClr val="D9E7FF"/>
    <a:srgbClr val="C00000"/>
    <a:srgbClr val="4545C3"/>
    <a:srgbClr val="E7EFFF"/>
    <a:srgbClr val="F3F7FB"/>
    <a:srgbClr val="375E16"/>
    <a:srgbClr val="3333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84839" autoAdjust="0"/>
  </p:normalViewPr>
  <p:slideViewPr>
    <p:cSldViewPr>
      <p:cViewPr>
        <p:scale>
          <a:sx n="60" d="100"/>
          <a:sy n="60" d="100"/>
        </p:scale>
        <p:origin x="-68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5557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218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9901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7878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481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0438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3093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4202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9991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118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yorker.com/reporting/2007/12/10/071210fa_fact_gawand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hilippN" TargetMode="External"/><Relationship Id="rId4" Type="http://schemas.openxmlformats.org/officeDocument/2006/relationships/hyperlink" Target="http://commons.wikimedia.org/wiki/File:Endotracheal_tube_colored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Αναπνευστική Φυσικοθεραπεία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708921"/>
            <a:ext cx="6400800" cy="1224136"/>
          </a:xfrm>
        </p:spPr>
        <p:txBody>
          <a:bodyPr>
            <a:normAutofit/>
          </a:bodyPr>
          <a:lstStyle/>
          <a:p>
            <a:r>
              <a:rPr lang="el-GR" sz="2700" b="1" dirty="0" smtClean="0"/>
              <a:t>Ενότητα 12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 smtClean="0"/>
              <a:t>Η Φυσικοθεραπεία στη ΜΕΘ (α’ μέρος)</a:t>
            </a:r>
          </a:p>
          <a:p>
            <a:endParaRPr lang="en-US" sz="2700" dirty="0" smtClean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 10"/>
          <p:cNvSpPr/>
          <p:nvPr/>
        </p:nvSpPr>
        <p:spPr>
          <a:xfrm>
            <a:off x="4860032" y="3689156"/>
            <a:ext cx="34783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Κώστας Γρηγοριάδης,</a:t>
            </a:r>
          </a:p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Εργαστηριακός συνεργάτης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Τμήμα Φυσικοθεραπείας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971600" y="3675445"/>
            <a:ext cx="38019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Ειρήνη Γραμματοπούλου, Αναπληρώτρια Καθηγήτρια Τμήμα Φυσικοθεραπείας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95730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Λειτουργική </a:t>
            </a:r>
            <a:r>
              <a:rPr lang="el-GR" dirty="0" smtClean="0"/>
              <a:t>Αξιολόγηση </a:t>
            </a:r>
            <a:r>
              <a:rPr lang="el-GR" altLang="el-GR" sz="3200" b="0" dirty="0" smtClean="0">
                <a:solidFill>
                  <a:srgbClr val="004A82"/>
                </a:solidFill>
              </a:rPr>
              <a:t>(2 από </a:t>
            </a:r>
            <a:r>
              <a:rPr lang="el-GR" altLang="el-GR" sz="3200" b="0" dirty="0"/>
              <a:t>4</a:t>
            </a:r>
            <a:r>
              <a:rPr lang="el-GR" altLang="el-GR" sz="3200" b="0" dirty="0" smtClean="0">
                <a:solidFill>
                  <a:srgbClr val="004A82"/>
                </a:solidFill>
              </a:rPr>
              <a:t>)</a:t>
            </a:r>
          </a:p>
        </p:txBody>
      </p:sp>
      <p:sp>
        <p:nvSpPr>
          <p:cNvPr id="22531" name="Θέση περιεχομένου 2"/>
          <p:cNvSpPr>
            <a:spLocks noGrp="1"/>
          </p:cNvSpPr>
          <p:nvPr>
            <p:ph idx="1"/>
          </p:nvPr>
        </p:nvSpPr>
        <p:spPr>
          <a:xfrm>
            <a:off x="0" y="1124745"/>
            <a:ext cx="9144000" cy="5733256"/>
          </a:xfrm>
        </p:spPr>
        <p:txBody>
          <a:bodyPr/>
          <a:lstStyle/>
          <a:p>
            <a:r>
              <a:rPr lang="el-GR" altLang="el-GR" sz="2400" b="1" dirty="0" smtClean="0">
                <a:solidFill>
                  <a:srgbClr val="820000"/>
                </a:solidFill>
              </a:rPr>
              <a:t>Η MRC (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Medical Research Council) </a:t>
            </a:r>
            <a:r>
              <a:rPr lang="el-GR" altLang="el-GR" sz="2400" dirty="0" smtClean="0"/>
              <a:t>είναι μια κλίμακα για την αξιολόγηση της ανικανότητας του ατόμου λόγω της δύσπνοιας και όχι μια ποσοτική αξιολόγηση της δύσπνοιας </a:t>
            </a:r>
            <a:r>
              <a:rPr lang="el-GR" altLang="el-GR" sz="2400" dirty="0"/>
              <a:t>(</a:t>
            </a:r>
            <a:r>
              <a:rPr lang="en-US" altLang="el-GR" sz="2400" dirty="0" smtClean="0"/>
              <a:t>Fletcher et al.</a:t>
            </a:r>
            <a:r>
              <a:rPr lang="el-GR" altLang="el-GR" sz="2400" dirty="0" smtClean="0"/>
              <a:t>, 1959)</a:t>
            </a:r>
            <a:r>
              <a:rPr lang="en-US" altLang="el-GR" sz="2400" dirty="0" smtClean="0"/>
              <a:t> </a:t>
            </a:r>
            <a:endParaRPr lang="el-GR" altLang="el-GR" sz="2400" dirty="0" smtClean="0"/>
          </a:p>
          <a:p>
            <a:r>
              <a:rPr lang="el-GR" altLang="el-GR" sz="2400" b="1" dirty="0" smtClean="0">
                <a:solidFill>
                  <a:srgbClr val="820000"/>
                </a:solidFill>
              </a:rPr>
              <a:t>Η FIM 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(Functional Independence Measure) </a:t>
            </a:r>
            <a:r>
              <a:rPr lang="el-GR" altLang="el-GR" sz="2400" dirty="0" smtClean="0"/>
              <a:t>είναι μια κλίμακα αξιολόγησης της ανεξαρτησίας του ασθενή αναφορικά με διάφορες λειτουργικές δραστηριότητες </a:t>
            </a:r>
            <a:r>
              <a:rPr lang="en-US" altLang="el-GR" sz="2400" dirty="0" smtClean="0"/>
              <a:t>(Cavanaghetal., 2000)</a:t>
            </a:r>
            <a:r>
              <a:rPr lang="el-GR" altLang="el-GR" sz="2400" dirty="0" smtClean="0"/>
              <a:t>. Χρησιμοποιείται  σε παθήσεις όπως: αγγειακό εγκεφαλικό επεισόδιο, κρανιοεγκεφαλικές κακώσεις, πολλαπλή σκλήρυνση και Parkinson (Donaghyetal., 1998; Doddsetal., 1993) </a:t>
            </a:r>
          </a:p>
          <a:p>
            <a:r>
              <a:rPr lang="el-GR" altLang="el-GR" sz="2400" dirty="0" smtClean="0"/>
              <a:t>Η κλίμακα FIM μπορεί να χρησιμοποιηθεί σε συνδυασμό με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την κλίμακα FAM (Functional Assessment Measure) </a:t>
            </a:r>
            <a:r>
              <a:rPr lang="el-GR" altLang="el-GR" sz="2400" dirty="0" smtClean="0"/>
              <a:t>που σχεδιάστηκε για ασθενείς με εγκεφαλική βλάβη </a:t>
            </a:r>
            <a:r>
              <a:rPr lang="en-US" altLang="el-GR" sz="2400" dirty="0" smtClean="0"/>
              <a:t>(Hamiltonetal., 1993; Ottenbacheretal., 1995)</a:t>
            </a:r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20347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Λειτουργική </a:t>
            </a:r>
            <a:r>
              <a:rPr lang="el-GR" dirty="0" smtClean="0"/>
              <a:t>Αξιολόγηση </a:t>
            </a:r>
            <a:r>
              <a:rPr lang="el-GR" altLang="el-GR" sz="3200" b="0" dirty="0" smtClean="0">
                <a:solidFill>
                  <a:srgbClr val="004A82"/>
                </a:solidFill>
              </a:rPr>
              <a:t>(3 από </a:t>
            </a:r>
            <a:r>
              <a:rPr lang="el-GR" altLang="el-GR" sz="3200" b="0" dirty="0"/>
              <a:t>4</a:t>
            </a:r>
            <a:r>
              <a:rPr lang="el-GR" altLang="el-GR" sz="3200" b="0" dirty="0" smtClean="0">
                <a:solidFill>
                  <a:srgbClr val="004A82"/>
                </a:solidFill>
              </a:rPr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950" y="1124744"/>
            <a:ext cx="8856538" cy="6912769"/>
          </a:xfrm>
        </p:spPr>
        <p:txBody>
          <a:bodyPr/>
          <a:lstStyle/>
          <a:p>
            <a:pPr>
              <a:defRPr/>
            </a:pPr>
            <a:r>
              <a:rPr lang="en-US" sz="2300" b="1" dirty="0" smtClean="0">
                <a:solidFill>
                  <a:srgbClr val="820000"/>
                </a:solidFill>
              </a:rPr>
              <a:t>Physical Function ICU Test (PFIT)</a:t>
            </a:r>
            <a:r>
              <a:rPr lang="el-GR" sz="2300" b="1" dirty="0" smtClean="0">
                <a:solidFill>
                  <a:srgbClr val="820000"/>
                </a:solidFill>
              </a:rPr>
              <a:t> </a:t>
            </a:r>
            <a:r>
              <a:rPr lang="el-GR" sz="2300" dirty="0" smtClean="0"/>
              <a:t>χρησιμοποιείται για την αξιολόγηση της αντοχής, της δύναμης, της καρδιοαναπνευστικής ικανότητας και του επιπέδου λειτουργικότητας βαρέως πασχόντων ασθενών που νοσηλεύονται στην ΜΕΘ </a:t>
            </a:r>
            <a:r>
              <a:rPr lang="en-US" sz="1800" dirty="0" smtClean="0"/>
              <a:t>(Skinner</a:t>
            </a:r>
            <a:r>
              <a:rPr lang="el-GR" sz="1800" dirty="0" smtClean="0"/>
              <a:t> </a:t>
            </a:r>
            <a:r>
              <a:rPr lang="en-US" sz="1800" dirty="0" smtClean="0"/>
              <a:t>et</a:t>
            </a:r>
            <a:r>
              <a:rPr lang="el-GR" sz="1800" dirty="0" smtClean="0"/>
              <a:t> </a:t>
            </a:r>
            <a:r>
              <a:rPr lang="en-US" sz="1800" dirty="0" smtClean="0"/>
              <a:t>al., 2009)</a:t>
            </a:r>
            <a:endParaRPr lang="el-GR" sz="1800" dirty="0" smtClean="0"/>
          </a:p>
          <a:p>
            <a:pPr>
              <a:defRPr/>
            </a:pPr>
            <a:r>
              <a:rPr lang="el-GR" sz="2300" b="1" dirty="0" smtClean="0">
                <a:solidFill>
                  <a:srgbClr val="820000"/>
                </a:solidFill>
              </a:rPr>
              <a:t>Barthel Index of activities of daily living (BI) </a:t>
            </a:r>
            <a:r>
              <a:rPr lang="el-GR" sz="2300" dirty="0" smtClean="0"/>
              <a:t>είναι μια κλίμακα που χρησιμοποιείται για την αξιολόγηση της λειτουργικής ικανότητας του ατόμου σε διάφορες καθημερινές δραστηριότητες (αυτοεξυπηρέτησης και μετακίνηση) </a:t>
            </a:r>
            <a:r>
              <a:rPr lang="en-US" sz="1800" dirty="0"/>
              <a:t>(</a:t>
            </a:r>
            <a:r>
              <a:rPr lang="en-US" sz="1800" dirty="0" smtClean="0"/>
              <a:t>Mahoney </a:t>
            </a:r>
            <a:r>
              <a:rPr lang="el-GR" sz="1800" dirty="0" smtClean="0"/>
              <a:t>&amp; </a:t>
            </a:r>
            <a:r>
              <a:rPr lang="en-US" sz="1800" dirty="0" smtClean="0"/>
              <a:t>Barthel</a:t>
            </a:r>
            <a:r>
              <a:rPr lang="el-GR" sz="1800" dirty="0" smtClean="0"/>
              <a:t>, 1965)</a:t>
            </a:r>
          </a:p>
          <a:p>
            <a:pPr>
              <a:defRPr/>
            </a:pPr>
            <a:r>
              <a:rPr lang="el-GR" sz="2300" b="1" dirty="0" smtClean="0">
                <a:solidFill>
                  <a:srgbClr val="820000"/>
                </a:solidFill>
              </a:rPr>
              <a:t>Functional </a:t>
            </a:r>
            <a:r>
              <a:rPr lang="en-US" sz="2300" b="1" dirty="0" smtClean="0">
                <a:solidFill>
                  <a:srgbClr val="820000"/>
                </a:solidFill>
              </a:rPr>
              <a:t>S</a:t>
            </a:r>
            <a:r>
              <a:rPr lang="el-GR" sz="2300" b="1" dirty="0" smtClean="0">
                <a:solidFill>
                  <a:srgbClr val="820000"/>
                </a:solidFill>
              </a:rPr>
              <a:t>tatus </a:t>
            </a:r>
            <a:r>
              <a:rPr lang="en-US" sz="2300" b="1" dirty="0">
                <a:solidFill>
                  <a:srgbClr val="820000"/>
                </a:solidFill>
              </a:rPr>
              <a:t>S</a:t>
            </a:r>
            <a:r>
              <a:rPr lang="el-GR" sz="2300" b="1" dirty="0" smtClean="0">
                <a:solidFill>
                  <a:srgbClr val="820000"/>
                </a:solidFill>
              </a:rPr>
              <a:t>core in ICU (FSS-ICU) </a:t>
            </a:r>
            <a:r>
              <a:rPr lang="el-GR" sz="2300" dirty="0" smtClean="0"/>
              <a:t>είναι παρόμοια με την FIM με δοκιμασίες πιο κατάλληλες για βαρέως πάσχοντες (ρολλάρισμα στο κρεβάτι, κάθισμα στο κρεβάτι από ύπτια θέση, κάθισμα χωρίς βοήθεια, ορθοστάτιση από καθιστή θέση, βάδιση) </a:t>
            </a:r>
            <a:r>
              <a:rPr lang="en-US" sz="1800" dirty="0" smtClean="0"/>
              <a:t>(Thush</a:t>
            </a:r>
            <a:r>
              <a:rPr lang="el-GR" sz="1800" dirty="0" smtClean="0"/>
              <a:t> </a:t>
            </a:r>
            <a:r>
              <a:rPr lang="en-US" sz="1800" dirty="0" smtClean="0"/>
              <a:t>et</a:t>
            </a:r>
            <a:r>
              <a:rPr lang="el-GR" sz="1800" dirty="0" smtClean="0"/>
              <a:t> </a:t>
            </a:r>
            <a:r>
              <a:rPr lang="en-US" sz="1800" dirty="0" smtClean="0"/>
              <a:t>al., 2012)</a:t>
            </a:r>
            <a:endParaRPr lang="el-GR" sz="1800" dirty="0" smtClean="0"/>
          </a:p>
          <a:p>
            <a:pPr>
              <a:defRPr/>
            </a:pPr>
            <a:r>
              <a:rPr lang="el-GR" sz="2300" b="1" dirty="0">
                <a:solidFill>
                  <a:srgbClr val="820000"/>
                </a:solidFill>
              </a:rPr>
              <a:t>Η κλίμακα της Γλασκώβης </a:t>
            </a:r>
            <a:r>
              <a:rPr lang="el-GR" sz="2300" dirty="0"/>
              <a:t>αξιολογεί το επίπεδο συνείδησης ασθενών ΜΕΘ. Μέγιστη βαθμολογία 15 και ελάχιστη </a:t>
            </a:r>
            <a:r>
              <a:rPr lang="el-GR" sz="2300" dirty="0" smtClean="0"/>
              <a:t>3 () </a:t>
            </a:r>
            <a:r>
              <a:rPr lang="el-GR" sz="2300" dirty="0"/>
              <a:t>(Russ Rowlett, 2000).</a:t>
            </a:r>
          </a:p>
          <a:p>
            <a:pPr>
              <a:defRPr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4332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2. </a:t>
            </a:r>
            <a:r>
              <a:rPr lang="el-GR" dirty="0"/>
              <a:t>Λειτουργική Αξιολόγηση </a:t>
            </a:r>
            <a:r>
              <a:rPr lang="el-GR" sz="3200" b="0" dirty="0" smtClean="0"/>
              <a:t>(4 </a:t>
            </a:r>
            <a:r>
              <a:rPr lang="el-GR" sz="3200" b="0" dirty="0"/>
              <a:t>από 4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79" y="1340768"/>
            <a:ext cx="6773243" cy="404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51920" y="5373216"/>
            <a:ext cx="4027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(Γρηγοριάδης </a:t>
            </a:r>
            <a:r>
              <a:rPr lang="el-GR" sz="2000" dirty="0">
                <a:latin typeface="+mn-lt"/>
              </a:rPr>
              <a:t>και </a:t>
            </a:r>
            <a:r>
              <a:rPr lang="el-GR" sz="2000" dirty="0" smtClean="0">
                <a:latin typeface="+mn-lt"/>
              </a:rPr>
              <a:t>Ευσταθίου,  2012</a:t>
            </a:r>
            <a:r>
              <a:rPr lang="el-GR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21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3. </a:t>
            </a:r>
            <a:r>
              <a:rPr lang="el-GR" dirty="0" smtClean="0"/>
              <a:t>Επιπλοκές ΜΕΘ </a:t>
            </a:r>
            <a:r>
              <a:rPr lang="el-GR" sz="3200" b="0" dirty="0" smtClean="0"/>
              <a:t>(1 από 12)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72" y="1052736"/>
            <a:ext cx="8229600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α) </a:t>
            </a:r>
            <a:r>
              <a:rPr lang="el-GR" sz="2600" b="1" dirty="0">
                <a:solidFill>
                  <a:srgbClr val="820000"/>
                </a:solidFill>
              </a:rPr>
              <a:t>Β</a:t>
            </a:r>
            <a:r>
              <a:rPr lang="el-GR" sz="2600" b="1" dirty="0" smtClean="0">
                <a:solidFill>
                  <a:srgbClr val="820000"/>
                </a:solidFill>
              </a:rPr>
              <a:t>ασικά Προβλήματα</a:t>
            </a:r>
            <a:endParaRPr lang="el-GR" sz="2600" b="1" dirty="0">
              <a:solidFill>
                <a:srgbClr val="82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0552" y="1700808"/>
            <a:ext cx="7729356" cy="4565407"/>
            <a:chOff x="574868" y="1948189"/>
            <a:chExt cx="7729356" cy="4565407"/>
          </a:xfrm>
        </p:grpSpPr>
        <p:sp>
          <p:nvSpPr>
            <p:cNvPr id="5" name="TextBox 4"/>
            <p:cNvSpPr txBox="1"/>
            <p:nvPr/>
          </p:nvSpPr>
          <p:spPr>
            <a:xfrm>
              <a:off x="1007016" y="1948189"/>
              <a:ext cx="1800000" cy="892800"/>
            </a:xfrm>
            <a:prstGeom prst="rect">
              <a:avLst/>
            </a:prstGeom>
            <a:solidFill>
              <a:srgbClr val="004A82"/>
            </a:solidFill>
            <a:ln>
              <a:solidFill>
                <a:srgbClr val="004A8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sz="2600" b="1" dirty="0" smtClean="0">
                  <a:solidFill>
                    <a:schemeClr val="bg1"/>
                  </a:solidFill>
                  <a:latin typeface="+mn-lt"/>
                </a:rPr>
                <a:t>Ακινησία</a:t>
              </a:r>
              <a:endParaRPr lang="el-GR" sz="26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4868" y="3316341"/>
              <a:ext cx="2664296" cy="830997"/>
            </a:xfrm>
            <a:prstGeom prst="rect">
              <a:avLst/>
            </a:prstGeom>
            <a:solidFill>
              <a:srgbClr val="004A82"/>
            </a:solidFill>
            <a:ln>
              <a:solidFill>
                <a:srgbClr val="004A8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 smtClean="0">
                  <a:solidFill>
                    <a:schemeClr val="bg1"/>
                  </a:solidFill>
                  <a:latin typeface="+mn-lt"/>
                </a:rPr>
                <a:t>Ατροφίες- Μυονευροπάθειες</a:t>
              </a:r>
              <a:endParaRPr lang="el-GR" sz="2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84168" y="1948189"/>
              <a:ext cx="1800200" cy="892552"/>
            </a:xfrm>
            <a:prstGeom prst="rect">
              <a:avLst/>
            </a:prstGeom>
            <a:solidFill>
              <a:srgbClr val="004A82"/>
            </a:solidFill>
            <a:ln>
              <a:solidFill>
                <a:srgbClr val="004A8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600" b="1" dirty="0" smtClean="0">
                  <a:solidFill>
                    <a:schemeClr val="bg1"/>
                  </a:solidFill>
                  <a:latin typeface="+mn-lt"/>
                </a:rPr>
                <a:t>Κατάργηση Βήχα</a:t>
              </a:r>
              <a:endParaRPr lang="el-GR" sz="26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39928" y="3316341"/>
              <a:ext cx="2664296" cy="830997"/>
            </a:xfrm>
            <a:prstGeom prst="rect">
              <a:avLst/>
            </a:prstGeom>
            <a:solidFill>
              <a:srgbClr val="004A82"/>
            </a:solidFill>
            <a:ln>
              <a:solidFill>
                <a:srgbClr val="004A8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 smtClean="0">
                  <a:solidFill>
                    <a:schemeClr val="bg1"/>
                  </a:solidFill>
                  <a:latin typeface="+mn-lt"/>
                </a:rPr>
                <a:t>Ατελεκτασίες - Λοιμώξεις</a:t>
              </a:r>
              <a:endParaRPr lang="el-GR" sz="2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88272" y="4334357"/>
              <a:ext cx="1800200" cy="892552"/>
            </a:xfrm>
            <a:prstGeom prst="rect">
              <a:avLst/>
            </a:prstGeom>
            <a:solidFill>
              <a:srgbClr val="004A82"/>
            </a:solidFill>
            <a:ln>
              <a:solidFill>
                <a:srgbClr val="004A8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600" b="1" dirty="0" smtClean="0">
                  <a:solidFill>
                    <a:schemeClr val="bg1"/>
                  </a:solidFill>
                  <a:latin typeface="+mn-lt"/>
                </a:rPr>
                <a:t>Απώλεια Συνείδησης</a:t>
              </a:r>
              <a:endParaRPr lang="el-GR" sz="26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72048" y="5682599"/>
              <a:ext cx="2664296" cy="830997"/>
            </a:xfrm>
            <a:prstGeom prst="rect">
              <a:avLst/>
            </a:prstGeom>
            <a:solidFill>
              <a:srgbClr val="004A82"/>
            </a:solidFill>
            <a:ln>
              <a:solidFill>
                <a:srgbClr val="004A8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 smtClean="0">
                  <a:solidFill>
                    <a:schemeClr val="bg1"/>
                  </a:solidFill>
                  <a:latin typeface="+mn-lt"/>
                </a:rPr>
                <a:t>Κατάργηση Αντανακλαστικών</a:t>
              </a:r>
              <a:endParaRPr lang="el-GR" sz="2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76404" y="5669899"/>
              <a:ext cx="2664296" cy="830997"/>
            </a:xfrm>
            <a:prstGeom prst="rect">
              <a:avLst/>
            </a:prstGeom>
            <a:solidFill>
              <a:srgbClr val="004A82"/>
            </a:solidFill>
            <a:ln>
              <a:solidFill>
                <a:srgbClr val="004A8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 smtClean="0">
                  <a:solidFill>
                    <a:schemeClr val="bg1"/>
                  </a:solidFill>
                  <a:latin typeface="+mn-lt"/>
                </a:rPr>
                <a:t>Κατάργηση Μυϊκού Πόνου</a:t>
              </a:r>
              <a:endParaRPr lang="el-GR" sz="24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751944" y="6335410"/>
            <a:ext cx="2719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Grosselink </a:t>
            </a:r>
            <a:r>
              <a:rPr lang="en-US" sz="2000" dirty="0">
                <a:latin typeface="+mn-lt"/>
              </a:rPr>
              <a:t>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2008</a:t>
            </a:r>
            <a:r>
              <a:rPr lang="en-US" sz="2000" dirty="0">
                <a:latin typeface="+mn-lt"/>
              </a:rPr>
              <a:t>)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.</a:t>
            </a: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26" name="Down Arrow 25"/>
          <p:cNvSpPr/>
          <p:nvPr/>
        </p:nvSpPr>
        <p:spPr>
          <a:xfrm>
            <a:off x="1820692" y="2655612"/>
            <a:ext cx="144016" cy="360040"/>
          </a:xfrm>
          <a:prstGeom prst="downArrow">
            <a:avLst/>
          </a:prstGeom>
          <a:solidFill>
            <a:srgbClr val="004A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7" name="Down Arrow 26"/>
          <p:cNvSpPr/>
          <p:nvPr/>
        </p:nvSpPr>
        <p:spPr>
          <a:xfrm>
            <a:off x="6897944" y="2655612"/>
            <a:ext cx="144016" cy="360040"/>
          </a:xfrm>
          <a:prstGeom prst="downArrow">
            <a:avLst/>
          </a:prstGeom>
          <a:solidFill>
            <a:srgbClr val="004A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8" name="Down Arrow 27"/>
          <p:cNvSpPr/>
          <p:nvPr/>
        </p:nvSpPr>
        <p:spPr>
          <a:xfrm rot="2545607">
            <a:off x="3992681" y="5002257"/>
            <a:ext cx="112921" cy="387769"/>
          </a:xfrm>
          <a:prstGeom prst="downArrow">
            <a:avLst/>
          </a:prstGeom>
          <a:solidFill>
            <a:srgbClr val="004A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9" name="Down Arrow 28"/>
          <p:cNvSpPr/>
          <p:nvPr/>
        </p:nvSpPr>
        <p:spPr>
          <a:xfrm rot="2545607">
            <a:off x="4867312" y="4998509"/>
            <a:ext cx="112921" cy="387769"/>
          </a:xfrm>
          <a:prstGeom prst="downArrow">
            <a:avLst/>
          </a:prstGeom>
          <a:solidFill>
            <a:srgbClr val="004A82"/>
          </a:solidFill>
          <a:scene3d>
            <a:camera prst="orthographicFront">
              <a:rot lat="0" lon="300000" rev="5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60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467544" y="1772816"/>
            <a:ext cx="4320480" cy="40324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Επιπλοκές ΜΕΘ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12)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978896" cy="4608512"/>
          </a:xfrm>
        </p:spPr>
        <p:txBody>
          <a:bodyPr/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β) Επιπλοκές </a:t>
            </a:r>
            <a:r>
              <a:rPr lang="el-GR" sz="2600" b="1" dirty="0">
                <a:solidFill>
                  <a:srgbClr val="820000"/>
                </a:solidFill>
              </a:rPr>
              <a:t>ΜΕΘ κατά σύστημα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Αναπνευστικό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Κυκλοφορικό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Μυοσκελετικό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Καλυπτήριο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Πεπτικό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Νευρικό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868144" y="3356992"/>
            <a:ext cx="3028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Wollschlager  </a:t>
            </a:r>
            <a:r>
              <a:rPr lang="en-US" sz="2000" dirty="0">
                <a:latin typeface="+mn-lt"/>
              </a:rPr>
              <a:t>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1988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513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395536" y="1988840"/>
            <a:ext cx="8064896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Επιπλοκές ΜΕΘ </a:t>
            </a:r>
            <a:r>
              <a:rPr lang="el-GR" sz="3200" b="0" dirty="0" smtClean="0"/>
              <a:t>(3 από 12)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γ) Επιπλοκές </a:t>
            </a:r>
            <a:r>
              <a:rPr lang="el-GR" sz="2600" b="1" dirty="0">
                <a:solidFill>
                  <a:srgbClr val="820000"/>
                </a:solidFill>
              </a:rPr>
              <a:t>ΜΕΘ Αναπνευστικού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Λοιμώξεις σχετιζόμενες με τον αναπνευστήρα (VAP)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Ατελεκτασίες </a:t>
            </a:r>
          </a:p>
          <a:p>
            <a:pPr>
              <a:spcBef>
                <a:spcPts val="2400"/>
              </a:spcBef>
            </a:pPr>
            <a:r>
              <a:rPr lang="el-GR" sz="2400" dirty="0" smtClean="0"/>
              <a:t>Στην ύπτια θέση, το 17%-37% του πνευμονικού ιστού δεν συμμετέχει στην ανταλλαγή των αερίων αίματος λόγω της πίεσης από την καρδιά και τα κοιλιακά σπλάχνα, με αύξηση της πιθανότητας ατελεκτασίας στην περιοχή που πιέζεται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6228184" y="6021288"/>
            <a:ext cx="2974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Malbouisson </a:t>
            </a:r>
            <a:r>
              <a:rPr lang="en-US" sz="2000" dirty="0">
                <a:latin typeface="+mn-lt"/>
              </a:rPr>
              <a:t>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2000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974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467544" y="1916832"/>
            <a:ext cx="7632848" cy="1944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Επιπλοκές ΜΕΘ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12)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664296"/>
          </a:xfrm>
        </p:spPr>
        <p:txBody>
          <a:bodyPr/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δ) Επιπλοκές </a:t>
            </a:r>
            <a:r>
              <a:rPr lang="el-GR" sz="2600" b="1" dirty="0">
                <a:solidFill>
                  <a:srgbClr val="820000"/>
                </a:solidFill>
              </a:rPr>
              <a:t>ΜΕΘ Πεπτικού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Μείωση της κινητικότητας του εντέρου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Χάλαση  οισοφάγου, νεκρώσεις της περιοχής από τον ρινογαστρικό σωλήνα</a:t>
            </a:r>
          </a:p>
          <a:p>
            <a:pPr marL="0" indent="0">
              <a:spcBef>
                <a:spcPts val="2400"/>
              </a:spcBef>
              <a:buNone/>
            </a:pP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6228184" y="5949280"/>
            <a:ext cx="3028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Wollschlager  </a:t>
            </a:r>
            <a:r>
              <a:rPr lang="en-US" sz="2000" dirty="0">
                <a:latin typeface="+mn-lt"/>
              </a:rPr>
              <a:t>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1988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423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395536" y="2492896"/>
            <a:ext cx="8208912" cy="1944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Επιπλοκές ΜΕΘ </a:t>
            </a:r>
            <a:r>
              <a:rPr lang="el-GR" sz="3200" b="0" dirty="0" smtClean="0"/>
              <a:t>(5 από 12)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096344"/>
          </a:xfrm>
        </p:spPr>
        <p:txBody>
          <a:bodyPr/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ε) Επιπλοκές </a:t>
            </a:r>
            <a:r>
              <a:rPr lang="el-GR" sz="2600" b="1" dirty="0">
                <a:solidFill>
                  <a:srgbClr val="820000"/>
                </a:solidFill>
              </a:rPr>
              <a:t>ΜΕΘ Νευρικού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Συμπιεστικές νευροπάθειες ωλενίου - περονιαίου νεύρου</a:t>
            </a:r>
          </a:p>
          <a:p>
            <a:pPr>
              <a:spcBef>
                <a:spcPts val="3000"/>
              </a:spcBef>
            </a:pPr>
            <a:r>
              <a:rPr lang="el-GR" sz="2400" dirty="0" smtClean="0"/>
              <a:t>Νευρομυικό σύνδρομο (προκύπτει μετά από αρκετές ημέρες μηχανικού αερισμού και οργανικής ανεπάρκειας)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103408" y="6021288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nl-NL" sz="2000" dirty="0" smtClean="0">
                <a:latin typeface="+mn-lt"/>
              </a:rPr>
              <a:t>Grigoriadis </a:t>
            </a:r>
            <a:r>
              <a:rPr lang="nl-NL" sz="2000" dirty="0">
                <a:latin typeface="+mn-lt"/>
              </a:rPr>
              <a:t>et </a:t>
            </a:r>
            <a:r>
              <a:rPr lang="nl-NL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nl-NL" sz="2000" dirty="0" smtClean="0">
                <a:latin typeface="+mn-lt"/>
              </a:rPr>
              <a:t> 2010</a:t>
            </a:r>
            <a:r>
              <a:rPr lang="el-GR" sz="2000" dirty="0" smtClean="0">
                <a:latin typeface="+mn-lt"/>
              </a:rPr>
              <a:t>; </a:t>
            </a:r>
            <a:r>
              <a:rPr lang="nl-NL" sz="2000" dirty="0" smtClean="0">
                <a:latin typeface="+mn-lt"/>
              </a:rPr>
              <a:t>Wagenmakers</a:t>
            </a:r>
            <a:r>
              <a:rPr lang="el-GR" sz="2000" dirty="0" smtClean="0">
                <a:latin typeface="+mn-lt"/>
              </a:rPr>
              <a:t>,</a:t>
            </a:r>
            <a:r>
              <a:rPr lang="nl-NL" sz="2000" dirty="0" smtClean="0">
                <a:latin typeface="+mn-lt"/>
              </a:rPr>
              <a:t> 2001</a:t>
            </a:r>
            <a:r>
              <a:rPr lang="nl-NL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995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323528" y="1844824"/>
            <a:ext cx="8496944" cy="4032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Επιπλοκές ΜΕΘ </a:t>
            </a:r>
            <a:r>
              <a:rPr lang="el-GR" sz="3200" b="0" dirty="0" smtClean="0"/>
              <a:t>(6 από 12)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62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στ) Πάρεση </a:t>
            </a:r>
            <a:r>
              <a:rPr lang="el-GR" sz="2600" b="1" dirty="0">
                <a:solidFill>
                  <a:srgbClr val="820000"/>
                </a:solidFill>
              </a:rPr>
              <a:t>περονιαίου νεύρου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Οφείλεται στην  συμπίεση του περονιαίου νεύρου μεταξύ κεφαλής της περόνης και του στρώματος του κρεβατιού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Καταργείται η αγωγή του νεύρου 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Συρρικνώνεται </a:t>
            </a:r>
            <a:r>
              <a:rPr lang="el-GR" sz="2400" dirty="0"/>
              <a:t>ο </a:t>
            </a:r>
            <a:r>
              <a:rPr lang="el-GR" sz="2400" dirty="0" smtClean="0"/>
              <a:t>Αχίλλειος </a:t>
            </a:r>
            <a:r>
              <a:rPr lang="el-GR" sz="2400" dirty="0"/>
              <a:t>τένοντας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Ατροφεί ο γαστροκνήμιος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Ο άκρος πόδας αποκτά μόνιμη πελματιαία θέση </a:t>
            </a:r>
            <a:r>
              <a:rPr lang="el-GR" sz="2400" dirty="0" smtClean="0"/>
              <a:t>(Dropped Foot</a:t>
            </a:r>
            <a:r>
              <a:rPr lang="el-GR" sz="2400" dirty="0"/>
              <a:t>)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Υπάρχει το ενδεχόμενο δημιουργίας κατάκλισης στο δέρμα που αντιστοιχεί στην κεφαλή της  περόνης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6228184" y="6021288"/>
            <a:ext cx="294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Grigoriadis  </a:t>
            </a:r>
            <a:r>
              <a:rPr lang="en-US" sz="2000" dirty="0">
                <a:latin typeface="+mn-lt"/>
              </a:rPr>
              <a:t>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 2010</a:t>
            </a:r>
            <a:r>
              <a:rPr lang="en-US" sz="2000" dirty="0">
                <a:latin typeface="+mn-lt"/>
              </a:rPr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380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467544" y="1916832"/>
            <a:ext cx="7992888" cy="3312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Επιπλοκές ΜΕΘ </a:t>
            </a:r>
            <a:r>
              <a:rPr lang="el-GR" sz="3200" b="0" dirty="0" smtClean="0"/>
              <a:t>(7 από 12)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ζ) Νευρομυικό Σύνδρομο </a:t>
            </a:r>
            <a:r>
              <a:rPr lang="el-GR" sz="2600" dirty="0" smtClean="0">
                <a:solidFill>
                  <a:srgbClr val="820000"/>
                </a:solidFill>
              </a:rPr>
              <a:t>(1 από 5)</a:t>
            </a:r>
            <a:endParaRPr lang="el-GR" sz="2600" dirty="0">
              <a:solidFill>
                <a:srgbClr val="820000"/>
              </a:solidFill>
            </a:endParaRPr>
          </a:p>
          <a:p>
            <a:pPr>
              <a:spcBef>
                <a:spcPts val="1800"/>
              </a:spcBef>
            </a:pPr>
            <a:r>
              <a:rPr lang="el-GR" sz="2400" dirty="0"/>
              <a:t>Λέγεται </a:t>
            </a:r>
            <a:r>
              <a:rPr lang="el-GR" sz="2400" dirty="0" smtClean="0"/>
              <a:t>νευρομυικό</a:t>
            </a:r>
            <a:r>
              <a:rPr lang="el-GR" sz="2400" dirty="0"/>
              <a:t>, γιατί εμπλέκεται τόσο το νευρικό όσο και το μυϊκό σύστημα σε ποσοστό που είναι αδύνατον να καθορίσει κανείς ποιο από τα δύο υπερέχει (critical illness polyneuropathy + critical illness myopathy = ICU acquired weakness)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Είναι ουσιαστικής σημασίας σύνδρομο, διότι καθορίζει τη συνολική πορεία του ασθενή στην ΜΕΘ και σχετίζεται με την ικανότητα απογαλακτισμού από τον αναπνευστήρα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148064" y="5949280"/>
            <a:ext cx="3836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>
                <a:latin typeface="+mn-lt"/>
              </a:rPr>
              <a:t>(De Jonghe </a:t>
            </a:r>
            <a:r>
              <a:rPr lang="nl-NL" sz="2000" dirty="0" smtClean="0">
                <a:latin typeface="+mn-lt"/>
              </a:rPr>
              <a:t>2007</a:t>
            </a:r>
            <a:r>
              <a:rPr lang="el-GR" sz="2000" dirty="0" smtClean="0">
                <a:latin typeface="+mn-lt"/>
              </a:rPr>
              <a:t>;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dirty="0">
                <a:latin typeface="+mn-lt"/>
              </a:rPr>
              <a:t>De Jonghe 2004,)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129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2411760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9944" y="2690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004A8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619672" y="260648"/>
            <a:ext cx="6353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latin typeface="+mn-lt"/>
              </a:rPr>
              <a:t>Η Φυσικοθεραπεία στη ΜΕΘ</a:t>
            </a:r>
            <a:endParaRPr lang="el-GR" sz="4000" b="1" dirty="0">
              <a:latin typeface="+mn-lt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395536" y="5805264"/>
            <a:ext cx="8047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Λέξεις κλειδιά: </a:t>
            </a:r>
          </a:p>
          <a:p>
            <a:r>
              <a:rPr lang="el-GR" sz="2400" dirty="0" smtClean="0">
                <a:latin typeface="+mn-lt"/>
              </a:rPr>
              <a:t>ΜΕΘ, Αναπνευστική Φυσικοθεραπεία, Πρώιμη κινητοποίηση</a:t>
            </a:r>
            <a:endParaRPr lang="el-GR" sz="2400" dirty="0">
              <a:latin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826" y="1794303"/>
            <a:ext cx="3132348" cy="31483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4 - Ορθογώνιο"/>
          <p:cNvSpPr/>
          <p:nvPr/>
        </p:nvSpPr>
        <p:spPr>
          <a:xfrm>
            <a:off x="3779912" y="5106670"/>
            <a:ext cx="1584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  <a:hlinkClick r:id="rId3"/>
              </a:rPr>
              <a:t>newyorker.com</a:t>
            </a:r>
            <a:endParaRPr lang="el-GR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467544" y="1844824"/>
            <a:ext cx="8280920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Επιπλοκές ΜΕΘ </a:t>
            </a:r>
            <a:r>
              <a:rPr lang="el-GR" sz="3200" b="0" dirty="0" smtClean="0"/>
              <a:t>(8 από 12)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600" b="1" dirty="0">
                <a:solidFill>
                  <a:srgbClr val="820000"/>
                </a:solidFill>
              </a:rPr>
              <a:t>ζ) </a:t>
            </a:r>
            <a:r>
              <a:rPr lang="el-GR" sz="2600" b="1" dirty="0" smtClean="0">
                <a:solidFill>
                  <a:srgbClr val="820000"/>
                </a:solidFill>
              </a:rPr>
              <a:t>Νευρομυικό </a:t>
            </a:r>
            <a:r>
              <a:rPr lang="el-GR" sz="2600" b="1" dirty="0">
                <a:solidFill>
                  <a:srgbClr val="820000"/>
                </a:solidFill>
              </a:rPr>
              <a:t>Σύνδρομο </a:t>
            </a:r>
            <a:r>
              <a:rPr lang="el-GR" sz="2600" dirty="0" smtClean="0">
                <a:solidFill>
                  <a:srgbClr val="820000"/>
                </a:solidFill>
              </a:rPr>
              <a:t>(2 </a:t>
            </a:r>
            <a:r>
              <a:rPr lang="el-GR" sz="2600" dirty="0">
                <a:solidFill>
                  <a:srgbClr val="820000"/>
                </a:solidFill>
              </a:rPr>
              <a:t>από 5)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Συμβαίνει </a:t>
            </a:r>
            <a:r>
              <a:rPr lang="el-GR" sz="2400" dirty="0"/>
              <a:t>στο 30% των ασθενών ΜΕΘ </a:t>
            </a:r>
            <a:r>
              <a:rPr lang="el-GR" sz="2400" dirty="0" smtClean="0"/>
              <a:t>και </a:t>
            </a:r>
            <a:r>
              <a:rPr lang="el-GR" sz="2400" dirty="0"/>
              <a:t>στο 70-80% των ασθενών με σήψη ή πολυοργανική ανεπάρκεια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Είναι </a:t>
            </a:r>
            <a:r>
              <a:rPr lang="el-GR" sz="2400" dirty="0"/>
              <a:t>η συνηθέστερη περιφερική </a:t>
            </a:r>
            <a:r>
              <a:rPr lang="el-GR" sz="2400" dirty="0" smtClean="0"/>
              <a:t>νευρομυική </a:t>
            </a:r>
            <a:r>
              <a:rPr lang="el-GR" sz="2400" dirty="0"/>
              <a:t>πάθηση στη ΜΕΘ και αφορά: 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Μυς 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Περιφερικά νεύρα</a:t>
            </a:r>
          </a:p>
          <a:p>
            <a:pPr>
              <a:spcBef>
                <a:spcPts val="600"/>
              </a:spcBef>
            </a:pPr>
            <a:r>
              <a:rPr lang="el-GR" sz="2400" dirty="0" smtClean="0"/>
              <a:t>Νευρομυική </a:t>
            </a:r>
            <a:r>
              <a:rPr lang="el-GR" sz="2400" dirty="0"/>
              <a:t>σύναψη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611560" y="6077327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(Padit </a:t>
            </a:r>
            <a:r>
              <a:rPr lang="en-US" sz="2000" dirty="0">
                <a:latin typeface="+mn-lt"/>
              </a:rPr>
              <a:t>&amp; </a:t>
            </a:r>
            <a:r>
              <a:rPr lang="en-US" sz="2000" dirty="0" smtClean="0">
                <a:latin typeface="+mn-lt"/>
              </a:rPr>
              <a:t>Agrawal</a:t>
            </a:r>
            <a:r>
              <a:rPr lang="el-GR" sz="2000" dirty="0" smtClean="0">
                <a:latin typeface="+mn-lt"/>
              </a:rPr>
              <a:t>;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2006, </a:t>
            </a:r>
            <a:r>
              <a:rPr lang="en-US" sz="2000" dirty="0" smtClean="0">
                <a:latin typeface="+mn-lt"/>
              </a:rPr>
              <a:t>De Jonghe 2007</a:t>
            </a:r>
            <a:r>
              <a:rPr lang="el-GR" sz="2000" dirty="0" smtClean="0">
                <a:latin typeface="+mn-lt"/>
              </a:rPr>
              <a:t>;</a:t>
            </a:r>
            <a:r>
              <a:rPr lang="en-US" sz="2000" dirty="0" smtClean="0">
                <a:latin typeface="+mn-lt"/>
              </a:rPr>
              <a:t> Burtin </a:t>
            </a:r>
            <a:r>
              <a:rPr lang="en-US" sz="2000" dirty="0">
                <a:latin typeface="+mn-lt"/>
              </a:rPr>
              <a:t>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2009)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73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323528" y="1916832"/>
            <a:ext cx="8424936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Επιπλοκές ΜΕΘ </a:t>
            </a:r>
            <a:r>
              <a:rPr lang="el-GR" sz="3200" b="0" dirty="0" smtClean="0"/>
              <a:t>(9 </a:t>
            </a:r>
            <a:r>
              <a:rPr lang="el-GR" sz="3200" b="0" dirty="0"/>
              <a:t>από </a:t>
            </a:r>
            <a:r>
              <a:rPr lang="el-GR" sz="3200" b="0" dirty="0" smtClean="0"/>
              <a:t>12)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0480"/>
          </a:xfrm>
        </p:spPr>
        <p:txBody>
          <a:bodyPr/>
          <a:lstStyle/>
          <a:p>
            <a:pPr marL="0" lvl="0" indent="0">
              <a:buNone/>
            </a:pPr>
            <a:r>
              <a:rPr lang="el-GR" sz="2600" b="1" dirty="0">
                <a:solidFill>
                  <a:srgbClr val="820000"/>
                </a:solidFill>
              </a:rPr>
              <a:t>ζ) </a:t>
            </a:r>
            <a:r>
              <a:rPr lang="el-GR" sz="2600" b="1" dirty="0" smtClean="0">
                <a:solidFill>
                  <a:srgbClr val="820000"/>
                </a:solidFill>
              </a:rPr>
              <a:t>Νευρομυικό </a:t>
            </a:r>
            <a:r>
              <a:rPr lang="el-GR" sz="2600" b="1" dirty="0">
                <a:solidFill>
                  <a:srgbClr val="820000"/>
                </a:solidFill>
              </a:rPr>
              <a:t>Σύνδρομο </a:t>
            </a:r>
            <a:r>
              <a:rPr lang="el-GR" sz="2600" dirty="0" smtClean="0">
                <a:solidFill>
                  <a:srgbClr val="820000"/>
                </a:solidFill>
              </a:rPr>
              <a:t>(3 </a:t>
            </a:r>
            <a:r>
              <a:rPr lang="el-GR" sz="2600" dirty="0">
                <a:solidFill>
                  <a:srgbClr val="820000"/>
                </a:solidFill>
              </a:rPr>
              <a:t>από 5)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Προδιαθεσικοί παράγοντες για την εμφάνισή του: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Η παρατεταμένη ακινητοποίηση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Η χρήση </a:t>
            </a:r>
            <a:r>
              <a:rPr lang="el-GR" sz="2400" dirty="0" smtClean="0"/>
              <a:t>μυοχαλαρωτικών φαρμάκων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Τα αντιβιοτικά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Η μικροβιαιμία</a:t>
            </a:r>
            <a:endParaRPr lang="el-GR" sz="2400" dirty="0"/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23528" y="6021288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(Padit &amp; Agrawal 2006</a:t>
            </a:r>
            <a:r>
              <a:rPr lang="el-GR" sz="2000" dirty="0" smtClean="0">
                <a:latin typeface="+mn-lt"/>
              </a:rPr>
              <a:t>; </a:t>
            </a:r>
            <a:r>
              <a:rPr lang="en-US" sz="2000" dirty="0" smtClean="0">
                <a:latin typeface="+mn-lt"/>
              </a:rPr>
              <a:t>De </a:t>
            </a:r>
            <a:r>
              <a:rPr lang="en-US" sz="2000" dirty="0">
                <a:latin typeface="+mn-lt"/>
              </a:rPr>
              <a:t>Jonghe </a:t>
            </a:r>
            <a:r>
              <a:rPr lang="en-US" sz="2000" dirty="0" smtClean="0">
                <a:latin typeface="+mn-lt"/>
              </a:rPr>
              <a:t>2007</a:t>
            </a:r>
            <a:r>
              <a:rPr lang="el-GR" sz="2000" dirty="0" smtClean="0">
                <a:latin typeface="+mn-lt"/>
              </a:rPr>
              <a:t>;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Scweickert &amp; Hall </a:t>
            </a:r>
            <a:r>
              <a:rPr lang="en-US" sz="2000" dirty="0" smtClean="0">
                <a:latin typeface="+mn-lt"/>
              </a:rPr>
              <a:t>2007</a:t>
            </a:r>
            <a:r>
              <a:rPr lang="el-GR" sz="2000" dirty="0" smtClean="0">
                <a:latin typeface="+mn-lt"/>
              </a:rPr>
              <a:t>; </a:t>
            </a:r>
            <a:r>
              <a:rPr lang="en-US" sz="2000" dirty="0" smtClean="0">
                <a:latin typeface="+mn-lt"/>
              </a:rPr>
              <a:t>Burtin et al 2009) 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43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467544" y="1700808"/>
            <a:ext cx="8280920" cy="4248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Επιπλοκές ΜΕΘ </a:t>
            </a:r>
            <a:r>
              <a:rPr lang="el-GR" sz="3200" b="0" dirty="0" smtClean="0"/>
              <a:t>(10 από 12)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800" b="1" dirty="0" smtClean="0">
                <a:solidFill>
                  <a:srgbClr val="820000"/>
                </a:solidFill>
              </a:rPr>
              <a:t>ζ) Νευρομυικό </a:t>
            </a:r>
            <a:r>
              <a:rPr lang="el-GR" sz="2800" b="1" dirty="0">
                <a:solidFill>
                  <a:srgbClr val="820000"/>
                </a:solidFill>
              </a:rPr>
              <a:t>Σύνδρομο </a:t>
            </a:r>
            <a:r>
              <a:rPr lang="el-GR" sz="2800" dirty="0" smtClean="0">
                <a:solidFill>
                  <a:srgbClr val="820000"/>
                </a:solidFill>
              </a:rPr>
              <a:t>(4 </a:t>
            </a:r>
            <a:r>
              <a:rPr lang="el-GR" sz="2800" dirty="0">
                <a:solidFill>
                  <a:srgbClr val="820000"/>
                </a:solidFill>
              </a:rPr>
              <a:t>από 5</a:t>
            </a:r>
            <a:r>
              <a:rPr lang="el-GR" sz="2800" dirty="0" smtClean="0">
                <a:solidFill>
                  <a:srgbClr val="820000"/>
                </a:solidFill>
              </a:rPr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600" dirty="0"/>
              <a:t>Η παραμονή στη ΜΕΘ προκαλεί:</a:t>
            </a:r>
          </a:p>
          <a:p>
            <a:pPr>
              <a:spcBef>
                <a:spcPts val="1200"/>
              </a:spcBef>
            </a:pPr>
            <a:r>
              <a:rPr lang="el-GR" sz="2600" dirty="0"/>
              <a:t>Καθημερινά, μείωση της μυϊκής δύναμης κατά 1.3 - 3%</a:t>
            </a:r>
          </a:p>
          <a:p>
            <a:pPr>
              <a:spcBef>
                <a:spcPts val="1200"/>
              </a:spcBef>
            </a:pPr>
            <a:r>
              <a:rPr lang="el-GR" sz="2600" dirty="0"/>
              <a:t>Μετά από 4 h, βράχυνση των μυών</a:t>
            </a:r>
          </a:p>
          <a:p>
            <a:pPr>
              <a:spcBef>
                <a:spcPts val="1200"/>
              </a:spcBef>
            </a:pPr>
            <a:r>
              <a:rPr lang="el-GR" sz="2600" dirty="0"/>
              <a:t>Μετά από 6 h, μείωση λειτουργικότητας</a:t>
            </a:r>
          </a:p>
          <a:p>
            <a:pPr>
              <a:spcBef>
                <a:spcPts val="1200"/>
              </a:spcBef>
            </a:pPr>
            <a:r>
              <a:rPr lang="el-GR" sz="2600" dirty="0"/>
              <a:t>Μετά από 8 h, αρθρικές συγκάμψεις</a:t>
            </a:r>
          </a:p>
          <a:p>
            <a:pPr>
              <a:spcBef>
                <a:spcPts val="1200"/>
              </a:spcBef>
            </a:pPr>
            <a:r>
              <a:rPr lang="el-GR" sz="2600" dirty="0" smtClean="0"/>
              <a:t>Την 3η </a:t>
            </a:r>
            <a:r>
              <a:rPr lang="el-GR" sz="2600" dirty="0"/>
              <a:t>μέρα, αυξημένη μυϊκή ατροφία</a:t>
            </a:r>
          </a:p>
          <a:p>
            <a:pPr>
              <a:spcBef>
                <a:spcPts val="1200"/>
              </a:spcBef>
            </a:pPr>
            <a:r>
              <a:rPr lang="el-GR" sz="2600" dirty="0"/>
              <a:t>Μετά από 1 </a:t>
            </a:r>
            <a:r>
              <a:rPr lang="el-GR" sz="2600" dirty="0" smtClean="0"/>
              <a:t>εβδομάδα, </a:t>
            </a:r>
            <a:r>
              <a:rPr lang="el-GR" sz="2600" dirty="0"/>
              <a:t>εμπλέκονται οι αναπνευστικοί μύες</a:t>
            </a:r>
          </a:p>
          <a:p>
            <a:pPr>
              <a:spcBef>
                <a:spcPts val="1200"/>
              </a:spcBef>
            </a:pPr>
            <a:r>
              <a:rPr lang="el-GR" sz="2600" dirty="0"/>
              <a:t>Μετά από 2 </a:t>
            </a:r>
            <a:r>
              <a:rPr lang="el-GR" sz="2600" dirty="0" smtClean="0"/>
              <a:t>εβδομάδες, η μυϊκή δύναμη μειώνεται </a:t>
            </a:r>
            <a:r>
              <a:rPr lang="el-GR" sz="2600" dirty="0"/>
              <a:t>κατά 50</a:t>
            </a:r>
            <a:r>
              <a:rPr lang="el-GR" sz="2600" dirty="0" smtClean="0"/>
              <a:t>%</a:t>
            </a:r>
            <a:endParaRPr lang="el-GR" sz="2600" dirty="0"/>
          </a:p>
          <a:p>
            <a:pPr>
              <a:spcBef>
                <a:spcPts val="1200"/>
              </a:spcBef>
            </a:pPr>
            <a:r>
              <a:rPr lang="el-GR" sz="2600" dirty="0"/>
              <a:t>Η δύναμη των μυών της στάσης </a:t>
            </a:r>
            <a:r>
              <a:rPr lang="el-GR" sz="2600" dirty="0" smtClean="0"/>
              <a:t>μειώνεται </a:t>
            </a:r>
            <a:r>
              <a:rPr lang="el-GR" sz="2600" dirty="0"/>
              <a:t>κατά 1-1.5% την ημέρα και κατά 10% την εβδομάδα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2457520" y="6127168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latin typeface="+mn-lt"/>
              </a:rPr>
              <a:t>(Wagenmakers</a:t>
            </a:r>
            <a:r>
              <a:rPr lang="el-GR" sz="2000" dirty="0" smtClean="0">
                <a:latin typeface="+mn-lt"/>
              </a:rPr>
              <a:t>, </a:t>
            </a:r>
            <a:r>
              <a:rPr lang="nl-NL" sz="2000" dirty="0" smtClean="0">
                <a:latin typeface="+mn-lt"/>
              </a:rPr>
              <a:t>2001</a:t>
            </a:r>
            <a:r>
              <a:rPr lang="el-GR" sz="2000" dirty="0" smtClean="0">
                <a:latin typeface="+mn-lt"/>
              </a:rPr>
              <a:t>; </a:t>
            </a:r>
            <a:r>
              <a:rPr lang="nl-NL" sz="2000" dirty="0" smtClean="0">
                <a:latin typeface="+mn-lt"/>
              </a:rPr>
              <a:t>Padit &amp; Agrawal 2006</a:t>
            </a:r>
            <a:r>
              <a:rPr lang="el-GR" sz="2000" dirty="0" smtClean="0">
                <a:latin typeface="+mn-lt"/>
              </a:rPr>
              <a:t>; </a:t>
            </a:r>
            <a:r>
              <a:rPr lang="nl-NL" sz="2000" dirty="0" smtClean="0">
                <a:latin typeface="+mn-lt"/>
              </a:rPr>
              <a:t>De Jonghe 2007) 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3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Επιπλοκές ΜΕΘ </a:t>
            </a:r>
            <a:r>
              <a:rPr lang="el-GR" sz="3200" b="0" dirty="0" smtClean="0"/>
              <a:t>(11 από 12)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/>
          <a:lstStyle/>
          <a:p>
            <a:pPr marL="0" lvl="0" indent="0">
              <a:buNone/>
            </a:pPr>
            <a:r>
              <a:rPr lang="el-GR" sz="2600" b="1" dirty="0">
                <a:solidFill>
                  <a:srgbClr val="820000"/>
                </a:solidFill>
              </a:rPr>
              <a:t>ζ) </a:t>
            </a:r>
            <a:r>
              <a:rPr lang="el-GR" sz="2600" b="1" dirty="0" smtClean="0">
                <a:solidFill>
                  <a:srgbClr val="820000"/>
                </a:solidFill>
              </a:rPr>
              <a:t>Νευρομυικό </a:t>
            </a:r>
            <a:r>
              <a:rPr lang="el-GR" sz="2600" b="1" dirty="0">
                <a:solidFill>
                  <a:srgbClr val="820000"/>
                </a:solidFill>
              </a:rPr>
              <a:t>Σύνδρομο </a:t>
            </a:r>
            <a:r>
              <a:rPr lang="el-GR" sz="2600" dirty="0" smtClean="0">
                <a:solidFill>
                  <a:srgbClr val="820000"/>
                </a:solidFill>
              </a:rPr>
              <a:t>(5 </a:t>
            </a:r>
            <a:r>
              <a:rPr lang="el-GR" sz="2600" dirty="0">
                <a:solidFill>
                  <a:srgbClr val="820000"/>
                </a:solidFill>
              </a:rPr>
              <a:t>από 5)</a:t>
            </a:r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672408" cy="450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67944" y="17724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>
                <a:latin typeface="+mn-lt"/>
              </a:rPr>
              <a:t>Είναι εντυπωσιακές οι ιστολογικές αλλαγές που παρατηρούνται σε ασθενείς με (κάτω) και χωρίς (πάνω) </a:t>
            </a:r>
            <a:r>
              <a:rPr lang="el-GR" sz="2400" dirty="0" smtClean="0">
                <a:latin typeface="+mn-lt"/>
              </a:rPr>
              <a:t>μυοπάθεια</a:t>
            </a:r>
            <a:endParaRPr lang="el-GR" sz="24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64288" y="6027314"/>
            <a:ext cx="1873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Schefold</a:t>
            </a:r>
            <a:r>
              <a:rPr lang="el-GR" sz="2000" dirty="0" smtClean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2010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22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467544" y="1700808"/>
            <a:ext cx="8064896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Επιπλοκές ΜΕΘ </a:t>
            </a:r>
            <a:r>
              <a:rPr lang="el-GR" sz="3200" b="0" dirty="0"/>
              <a:t>(</a:t>
            </a:r>
            <a:r>
              <a:rPr lang="el-GR" sz="3200" b="0" dirty="0" smtClean="0"/>
              <a:t>1</a:t>
            </a:r>
            <a:r>
              <a:rPr lang="el-GR" sz="3200" b="0" dirty="0"/>
              <a:t>2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12)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η) Επιπτώσεις </a:t>
            </a:r>
            <a:r>
              <a:rPr lang="el-GR" sz="2600" b="1" dirty="0">
                <a:solidFill>
                  <a:srgbClr val="820000"/>
                </a:solidFill>
              </a:rPr>
              <a:t>βαθειάς καταστολής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Έλλειψη επικοινωνίας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Αναπνευστική καταστολή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Μυοκαρδιακή καταστολή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Εντερική καταστολή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Κίνδυνος θρομβοφλεβίτιδας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Κίνδυνος ελκών κατάκλισης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Κίνδυνος  πολυνευροπάθειας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Ανοσοκαταστολή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Αύξηση χρόνου και κόστους νοσηλείας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355976" y="6021288"/>
            <a:ext cx="4359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(Padit &amp; Agrawal 2006</a:t>
            </a:r>
            <a:r>
              <a:rPr lang="el-GR" sz="2000" dirty="0" smtClean="0">
                <a:latin typeface="+mn-lt"/>
              </a:rPr>
              <a:t>;</a:t>
            </a:r>
            <a:r>
              <a:rPr lang="en-US" sz="2000" dirty="0" smtClean="0">
                <a:latin typeface="+mn-lt"/>
              </a:rPr>
              <a:t> De </a:t>
            </a:r>
            <a:r>
              <a:rPr lang="en-US" sz="2000" dirty="0">
                <a:latin typeface="+mn-lt"/>
              </a:rPr>
              <a:t>Jonghe </a:t>
            </a:r>
            <a:r>
              <a:rPr lang="en-US" sz="2000" dirty="0" smtClean="0">
                <a:latin typeface="+mn-lt"/>
              </a:rPr>
              <a:t>2007)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87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539552" y="2708920"/>
            <a:ext cx="8136904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</a:t>
            </a:r>
            <a:r>
              <a:rPr lang="en-US" dirty="0" smtClean="0"/>
              <a:t>Monitoring</a:t>
            </a:r>
            <a:r>
              <a:rPr lang="el-GR" dirty="0" smtClean="0"/>
              <a:t> </a:t>
            </a:r>
            <a:r>
              <a:rPr lang="el-GR" sz="3200" b="0" dirty="0" smtClean="0"/>
              <a:t>(1 από 5)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899504"/>
          </a:xfrm>
        </p:spPr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Προέρχεται από το λατινικό monere που σημαίνει προειδοποιώ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>
                <a:solidFill>
                  <a:srgbClr val="820000"/>
                </a:solidFill>
              </a:rPr>
              <a:t>Περιλαμβάνει: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Τη μέτρηση της αρτηριακής </a:t>
            </a:r>
            <a:r>
              <a:rPr lang="el-GR" sz="2400" dirty="0" smtClean="0"/>
              <a:t>πίεσης (αιματηρή </a:t>
            </a:r>
            <a:r>
              <a:rPr lang="el-GR" sz="2400" dirty="0"/>
              <a:t>και αναίμακτη)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Τη μέτρηση της κεντρικής φλεβικής πίεσης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Την καταγραφή του ΗΚΓ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7164288" y="5949280"/>
            <a:ext cx="1840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Berstein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2003</a:t>
            </a:r>
            <a:r>
              <a:rPr lang="en-US" sz="2000" dirty="0">
                <a:latin typeface="+mn-lt"/>
              </a:rPr>
              <a:t>)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1705784"/>
            <a:ext cx="7920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8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251520" y="1124744"/>
            <a:ext cx="8712968" cy="47684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Monitoring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 smtClean="0"/>
              <a:t>από 5)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α) Βασικό monitoring </a:t>
            </a:r>
            <a:r>
              <a:rPr lang="el-GR" sz="2600" dirty="0" smtClean="0">
                <a:solidFill>
                  <a:srgbClr val="820000"/>
                </a:solidFill>
              </a:rPr>
              <a:t>(1 </a:t>
            </a:r>
            <a:r>
              <a:rPr lang="el-GR" sz="2600" dirty="0">
                <a:solidFill>
                  <a:srgbClr val="820000"/>
                </a:solidFill>
              </a:rPr>
              <a:t>από 4)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Ηλεκτροκαρδιογράφημα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Αιματηρή αρτηριακή πίεση -αναίμακτη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Αναπνευστική συχνότητα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Κορεσμός της αιμοσφαιρίνης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Τελοεκπνευστικό διοξείδιο </a:t>
            </a:r>
            <a:r>
              <a:rPr lang="el-GR" sz="2400" dirty="0"/>
              <a:t>του άνθρακα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Κεντρική φλεβική πίεση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Πίεση της πνευμονικής κυκλοφορίας</a:t>
            </a:r>
          </a:p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337" y="1382383"/>
            <a:ext cx="2729580" cy="2044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19136" y="3581226"/>
            <a:ext cx="2321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(Γρηγοριάδης, 2012)</a:t>
            </a:r>
          </a:p>
        </p:txBody>
      </p:sp>
      <p:sp>
        <p:nvSpPr>
          <p:cNvPr id="6" name="Rectangle 5"/>
          <p:cNvSpPr/>
          <p:nvPr/>
        </p:nvSpPr>
        <p:spPr>
          <a:xfrm>
            <a:off x="4006720" y="5893241"/>
            <a:ext cx="4417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(Padit &amp; Agrawal 2006</a:t>
            </a:r>
            <a:r>
              <a:rPr lang="el-GR" sz="2000" dirty="0" smtClean="0">
                <a:latin typeface="+mn-lt"/>
              </a:rPr>
              <a:t>;</a:t>
            </a:r>
            <a:r>
              <a:rPr lang="en-US" sz="2000" dirty="0" smtClean="0">
                <a:latin typeface="+mn-lt"/>
              </a:rPr>
              <a:t> De </a:t>
            </a:r>
            <a:r>
              <a:rPr lang="en-US" sz="2000" dirty="0">
                <a:latin typeface="+mn-lt"/>
              </a:rPr>
              <a:t>Jonghe </a:t>
            </a:r>
            <a:r>
              <a:rPr lang="en-US" sz="2000" dirty="0" smtClean="0">
                <a:latin typeface="+mn-lt"/>
              </a:rPr>
              <a:t>2007) 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53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395536" y="1844824"/>
            <a:ext cx="8064896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Monitoring </a:t>
            </a:r>
            <a:r>
              <a:rPr lang="en-US" sz="3200" b="0" dirty="0" smtClean="0"/>
              <a:t>(</a:t>
            </a:r>
            <a:r>
              <a:rPr lang="el-GR" sz="3200" b="0" dirty="0" smtClean="0"/>
              <a:t>3</a:t>
            </a:r>
            <a:r>
              <a:rPr lang="en-US" sz="3200" b="0" dirty="0" smtClean="0"/>
              <a:t> </a:t>
            </a:r>
            <a:r>
              <a:rPr lang="el-GR" sz="3200" b="0" dirty="0" smtClean="0"/>
              <a:t>από 5)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024336"/>
          </a:xfrm>
        </p:spPr>
        <p:txBody>
          <a:bodyPr/>
          <a:lstStyle/>
          <a:p>
            <a:pPr marL="0" lvl="0" indent="0">
              <a:buNone/>
            </a:pPr>
            <a:r>
              <a:rPr lang="el-GR" sz="2600" b="1" dirty="0">
                <a:solidFill>
                  <a:srgbClr val="820000"/>
                </a:solidFill>
              </a:rPr>
              <a:t>α) Βασικό monitoring </a:t>
            </a:r>
            <a:r>
              <a:rPr lang="el-GR" sz="2600" dirty="0" smtClean="0">
                <a:solidFill>
                  <a:srgbClr val="820000"/>
                </a:solidFill>
              </a:rPr>
              <a:t>(2 </a:t>
            </a:r>
            <a:r>
              <a:rPr lang="el-GR" sz="2600" dirty="0">
                <a:solidFill>
                  <a:srgbClr val="820000"/>
                </a:solidFill>
              </a:rPr>
              <a:t>από 4)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/>
              <a:t>Βοηθά τον φυσικοθεραπευτή: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Να γνωρίζει ανά πάσα στιγμή την κατάσταση του ασθενή και να σχεδιάζει την κατάλληλη παρέμβαση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Να αποφεύγει πιθανά συμβάματα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766806" y="6093296"/>
            <a:ext cx="4436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(Padit &amp; Agrawal 2006</a:t>
            </a:r>
            <a:r>
              <a:rPr lang="el-GR" sz="2000" dirty="0" smtClean="0">
                <a:latin typeface="+mn-lt"/>
              </a:rPr>
              <a:t>;</a:t>
            </a:r>
            <a:r>
              <a:rPr lang="en-US" sz="2000" dirty="0" smtClean="0">
                <a:latin typeface="+mn-lt"/>
              </a:rPr>
              <a:t> De Jonghe 2007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31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467544" y="1844824"/>
            <a:ext cx="8424936" cy="4248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Monitoring </a:t>
            </a:r>
            <a:r>
              <a:rPr lang="en-US" sz="3200" b="0" dirty="0" smtClean="0"/>
              <a:t>(</a:t>
            </a:r>
            <a:r>
              <a:rPr lang="el-GR" sz="3200" b="0" dirty="0" smtClean="0"/>
              <a:t>4</a:t>
            </a:r>
            <a:r>
              <a:rPr lang="en-US" sz="3200" b="0" dirty="0" smtClean="0"/>
              <a:t> </a:t>
            </a:r>
            <a:r>
              <a:rPr lang="el-GR" sz="3200" b="0" dirty="0" smtClean="0"/>
              <a:t>από 5)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6544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24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α) Βασικό monitoring </a:t>
            </a:r>
            <a:r>
              <a:rPr lang="el-GR" sz="2600" dirty="0" smtClean="0">
                <a:solidFill>
                  <a:srgbClr val="820000"/>
                </a:solidFill>
              </a:rPr>
              <a:t>(3 </a:t>
            </a:r>
            <a:r>
              <a:rPr lang="el-GR" sz="2600" dirty="0">
                <a:solidFill>
                  <a:srgbClr val="820000"/>
                </a:solidFill>
              </a:rPr>
              <a:t>από 4)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Τα πιθανότερα συμβάματα: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Μείωση της αρτηριακής πίεσης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Ηλεκτροκαρδιογραφικές ανωμαλίες (μείζονες ή ελάσσονες)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Υπερπυρεξία (αύξηση μεταβολισμού μέχρι 35%)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Εξεσημασμένη  υποξαιμία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Συγκοπικά επεισόδια</a:t>
            </a:r>
          </a:p>
          <a:p>
            <a:pPr>
              <a:spcBef>
                <a:spcPts val="2400"/>
              </a:spcBef>
            </a:pPr>
            <a:r>
              <a:rPr lang="el-GR" sz="2400" dirty="0" smtClean="0"/>
              <a:t>Καρδιοαναπνευστικές </a:t>
            </a:r>
            <a:r>
              <a:rPr lang="el-GR" sz="2400" dirty="0"/>
              <a:t>ανακοπές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2699792" y="6093296"/>
            <a:ext cx="6458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 smtClean="0">
                <a:latin typeface="+mn-lt"/>
              </a:rPr>
              <a:t>(Walsh et al</a:t>
            </a:r>
            <a:r>
              <a:rPr lang="el-GR" sz="2000" dirty="0" smtClean="0">
                <a:latin typeface="+mn-lt"/>
              </a:rPr>
              <a:t>.,</a:t>
            </a:r>
            <a:r>
              <a:rPr lang="da-DK" sz="2000" dirty="0" smtClean="0">
                <a:latin typeface="+mn-lt"/>
              </a:rPr>
              <a:t> 1989</a:t>
            </a:r>
            <a:r>
              <a:rPr lang="el-GR" sz="2000" dirty="0" smtClean="0">
                <a:latin typeface="+mn-lt"/>
              </a:rPr>
              <a:t>;</a:t>
            </a:r>
            <a:r>
              <a:rPr lang="da-DK" sz="2000" dirty="0" smtClean="0">
                <a:latin typeface="+mn-lt"/>
              </a:rPr>
              <a:t> Hammon </a:t>
            </a:r>
            <a:r>
              <a:rPr lang="da-DK" sz="2000" dirty="0">
                <a:latin typeface="+mn-lt"/>
              </a:rPr>
              <a:t>et </a:t>
            </a:r>
            <a:r>
              <a:rPr lang="da-DK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da-DK" sz="2000" dirty="0" smtClean="0">
                <a:latin typeface="+mn-lt"/>
              </a:rPr>
              <a:t> 1992</a:t>
            </a:r>
            <a:r>
              <a:rPr lang="el-GR" sz="2000" dirty="0" smtClean="0">
                <a:latin typeface="+mn-lt"/>
              </a:rPr>
              <a:t>; </a:t>
            </a:r>
            <a:r>
              <a:rPr lang="da-DK" sz="2000" dirty="0" smtClean="0">
                <a:latin typeface="+mn-lt"/>
              </a:rPr>
              <a:t>Zepos et al</a:t>
            </a:r>
            <a:r>
              <a:rPr lang="el-GR" sz="2000" dirty="0" smtClean="0">
                <a:latin typeface="+mn-lt"/>
              </a:rPr>
              <a:t>.,</a:t>
            </a:r>
            <a:r>
              <a:rPr lang="da-DK" sz="2000" dirty="0" smtClean="0">
                <a:latin typeface="+mn-lt"/>
              </a:rPr>
              <a:t> 2006)</a:t>
            </a:r>
            <a:endParaRPr lang="da-DK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11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251520" y="1844824"/>
            <a:ext cx="8640960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Monitoring </a:t>
            </a:r>
            <a:r>
              <a:rPr lang="en-US" sz="3200" b="0" dirty="0" smtClean="0"/>
              <a:t>(</a:t>
            </a:r>
            <a:r>
              <a:rPr lang="el-GR" sz="3200" b="0" dirty="0" smtClean="0"/>
              <a:t>5</a:t>
            </a:r>
            <a:r>
              <a:rPr lang="en-US" sz="3200" b="0" dirty="0" smtClean="0"/>
              <a:t> </a:t>
            </a:r>
            <a:r>
              <a:rPr lang="el-GR" sz="3200" b="0" dirty="0" smtClean="0"/>
              <a:t>από 5)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6224"/>
          </a:xfrm>
        </p:spPr>
        <p:txBody>
          <a:bodyPr>
            <a:normAutofit/>
          </a:bodyPr>
          <a:lstStyle/>
          <a:p>
            <a:pPr marL="0" lvl="0" indent="0">
              <a:spcBef>
                <a:spcPts val="18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α) Βασικό monitoring </a:t>
            </a:r>
            <a:r>
              <a:rPr lang="el-GR" sz="2600" dirty="0" smtClean="0">
                <a:solidFill>
                  <a:srgbClr val="820000"/>
                </a:solidFill>
              </a:rPr>
              <a:t>(4 </a:t>
            </a:r>
            <a:r>
              <a:rPr lang="el-GR" sz="2600" dirty="0">
                <a:solidFill>
                  <a:srgbClr val="820000"/>
                </a:solidFill>
              </a:rPr>
              <a:t>από 4)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/>
              <a:t>Μείωση συμβαμάτων με την συμβολή του monitor: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Αποφυγή αύξησης καρδιακής συχνότητας κατά 30 σφίξεις ή στο μισό της ΜΚΣ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Μείωση της υποξαιμίας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Διακοπή </a:t>
            </a:r>
            <a:r>
              <a:rPr lang="el-GR" sz="2400" dirty="0"/>
              <a:t>της παρέμβασης όταν αυξάνονται οι αρρυθμίες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Διατήρηση της αρτηριακής πίεσης μικρότερης από το 20% των πρόσφατων </a:t>
            </a:r>
            <a:r>
              <a:rPr lang="el-GR" sz="2400" dirty="0" smtClean="0"/>
              <a:t>διακυμάνσεων</a:t>
            </a:r>
            <a:endParaRPr lang="el-GR" sz="2400" dirty="0"/>
          </a:p>
          <a:p>
            <a:endParaRPr lang="el-GR" sz="5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6" name="Rectangle 4"/>
          <p:cNvSpPr/>
          <p:nvPr/>
        </p:nvSpPr>
        <p:spPr>
          <a:xfrm>
            <a:off x="2685736" y="5733256"/>
            <a:ext cx="6458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 smtClean="0">
                <a:latin typeface="+mn-lt"/>
              </a:rPr>
              <a:t>(Walsh et al</a:t>
            </a:r>
            <a:r>
              <a:rPr lang="el-GR" sz="2000" dirty="0" smtClean="0">
                <a:latin typeface="+mn-lt"/>
              </a:rPr>
              <a:t>.,</a:t>
            </a:r>
            <a:r>
              <a:rPr lang="da-DK" sz="2000" dirty="0" smtClean="0">
                <a:latin typeface="+mn-lt"/>
              </a:rPr>
              <a:t> 1989</a:t>
            </a:r>
            <a:r>
              <a:rPr lang="el-GR" sz="2000" dirty="0" smtClean="0">
                <a:latin typeface="+mn-lt"/>
              </a:rPr>
              <a:t>;</a:t>
            </a:r>
            <a:r>
              <a:rPr lang="da-DK" sz="2000" dirty="0" smtClean="0">
                <a:latin typeface="+mn-lt"/>
              </a:rPr>
              <a:t> Hammon </a:t>
            </a:r>
            <a:r>
              <a:rPr lang="da-DK" sz="2000" dirty="0">
                <a:latin typeface="+mn-lt"/>
              </a:rPr>
              <a:t>et </a:t>
            </a:r>
            <a:r>
              <a:rPr lang="da-DK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da-DK" sz="2000" dirty="0" smtClean="0">
                <a:latin typeface="+mn-lt"/>
              </a:rPr>
              <a:t> 1992</a:t>
            </a:r>
            <a:r>
              <a:rPr lang="el-GR" sz="2000" dirty="0" smtClean="0">
                <a:latin typeface="+mn-lt"/>
              </a:rPr>
              <a:t>; </a:t>
            </a:r>
            <a:r>
              <a:rPr lang="da-DK" sz="2000" dirty="0" smtClean="0">
                <a:latin typeface="+mn-lt"/>
              </a:rPr>
              <a:t>Zepos et al</a:t>
            </a:r>
            <a:r>
              <a:rPr lang="el-GR" sz="2000" dirty="0" smtClean="0">
                <a:latin typeface="+mn-lt"/>
              </a:rPr>
              <a:t>.,</a:t>
            </a:r>
            <a:r>
              <a:rPr lang="da-DK" sz="2000" dirty="0" smtClean="0">
                <a:latin typeface="+mn-lt"/>
              </a:rPr>
              <a:t> 2006)</a:t>
            </a:r>
            <a:endParaRPr lang="da-DK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11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1. </a:t>
            </a:r>
            <a:r>
              <a:rPr lang="el-GR" dirty="0" smtClean="0"/>
              <a:t>Εισαγωγή </a:t>
            </a:r>
            <a:r>
              <a:rPr lang="el-GR" sz="3200" b="0" dirty="0" smtClean="0"/>
              <a:t>(1 από 6)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α) ΜΕΘ </a:t>
            </a:r>
            <a:r>
              <a:rPr lang="el-GR" sz="2600" b="1" dirty="0">
                <a:solidFill>
                  <a:srgbClr val="820000"/>
                </a:solidFill>
              </a:rPr>
              <a:t>- Ιστορία</a:t>
            </a:r>
          </a:p>
          <a:p>
            <a:pPr>
              <a:spcBef>
                <a:spcPts val="1200"/>
              </a:spcBef>
            </a:pPr>
            <a:r>
              <a:rPr lang="el-GR" sz="2400" u="sng" dirty="0" smtClean="0"/>
              <a:t>1927:  </a:t>
            </a:r>
            <a:r>
              <a:rPr lang="el-GR" sz="2400" u="sng" dirty="0"/>
              <a:t>ο Philip Drinker και ο Louis Agassiz Shaw </a:t>
            </a:r>
            <a:r>
              <a:rPr lang="el-GR" sz="2400" dirty="0"/>
              <a:t>από το πανεπιστήμιο του Harvard, σχεδίασαν τον πρώτο αναπνευστήρα για τους ασθενείς που δεν μπορούσαν να αναπνεύσουν μόνοι τους. Η μηχανή δούλευε με ένα ηλεκτροκινητήρα και δύο ηλεκτρικές σκούπες</a:t>
            </a:r>
            <a:r>
              <a:rPr lang="el-GR" sz="2400" dirty="0" smtClean="0"/>
              <a:t>...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u="sng" dirty="0"/>
              <a:t>1950: Η πολιομυελίτιδα βρίσκεται σε μεγάλη έξαρση </a:t>
            </a:r>
            <a:r>
              <a:rPr lang="el-GR" sz="2400" dirty="0"/>
              <a:t>και απαιτείται ένας ειδικός χώρος που θα βοηθήσει σημαντικά τους ασθενείς των οποίων το μυϊκό σύστημα αδυνατεί να διατηρήσει την αναπνευστική τους λειτουργία</a:t>
            </a:r>
          </a:p>
          <a:p>
            <a:pPr>
              <a:spcBef>
                <a:spcPts val="1200"/>
              </a:spcBef>
            </a:pP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2339752" y="5949280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National </a:t>
            </a:r>
            <a:r>
              <a:rPr lang="en-US" sz="2000" dirty="0">
                <a:latin typeface="+mn-lt"/>
              </a:rPr>
              <a:t>Museum of American History. Retrieved </a:t>
            </a:r>
            <a:r>
              <a:rPr lang="en-US" sz="2000" dirty="0" smtClean="0">
                <a:latin typeface="+mn-lt"/>
              </a:rPr>
              <a:t>2011-07-02</a:t>
            </a:r>
            <a:r>
              <a:rPr lang="el-GR" sz="2000" dirty="0" smtClean="0">
                <a:latin typeface="+mn-lt"/>
              </a:rPr>
              <a:t>)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06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5. </a:t>
            </a:r>
            <a:r>
              <a:rPr lang="el-GR" dirty="0" smtClean="0"/>
              <a:t>Οξυγονοθεραπεία </a:t>
            </a:r>
            <a:r>
              <a:rPr lang="el-GR" sz="3200" b="0" dirty="0" smtClean="0"/>
              <a:t>(1 από 8)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α) Ορισμοί </a:t>
            </a:r>
            <a:r>
              <a:rPr lang="el-GR" sz="2600" dirty="0">
                <a:solidFill>
                  <a:srgbClr val="820000"/>
                </a:solidFill>
              </a:rPr>
              <a:t>(1 από 2)</a:t>
            </a:r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el-GR" sz="2400" b="1" dirty="0">
                <a:solidFill>
                  <a:srgbClr val="004A82"/>
                </a:solidFill>
              </a:rPr>
              <a:t>ΥΠΟΞΑΙΜΙΑ</a:t>
            </a:r>
            <a:r>
              <a:rPr lang="el-GR" sz="2400" dirty="0"/>
              <a:t> ονομάζεται η μείωση της μερικής πίεσης του οξυγόνου στο αίμα κάτω από 80 mmHg</a:t>
            </a:r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el-GR" sz="2400" b="1" dirty="0">
                <a:solidFill>
                  <a:srgbClr val="004A82"/>
                </a:solidFill>
              </a:rPr>
              <a:t>ΥΠΟΞΕΙΑ</a:t>
            </a:r>
            <a:r>
              <a:rPr lang="el-GR" sz="2400" dirty="0"/>
              <a:t> ονομάζεται η έλλειψη οξυγόνου στους ιστούς και χαρακτηρίζεται από περιφερική κυάνωση</a:t>
            </a:r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el-GR" sz="2400" b="1" dirty="0">
                <a:solidFill>
                  <a:srgbClr val="004A82"/>
                </a:solidFill>
              </a:rPr>
              <a:t>ΑΝΑΠΝΕΥΣΤΙΚΗ ΑΝΕΠΑΡΚΕΙΑ </a:t>
            </a:r>
            <a:r>
              <a:rPr lang="el-GR" sz="2400" dirty="0"/>
              <a:t>είναι η αδυναμία πρόσληψης ικανοποιητικής ποσότητας οξυγόνου από τους πνεύμονες, καθώς και η αδυναμία ικανοποιητικής μεταφοράς του στους περιφερικούς ιστούς. Χαρακτηρίζεται από το πηλίκο </a:t>
            </a:r>
            <a:r>
              <a:rPr lang="el-GR" sz="2400" dirty="0" smtClean="0"/>
              <a:t>V/Q</a:t>
            </a:r>
            <a:endParaRPr lang="el-GR" sz="2400" dirty="0"/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7524328" y="6021288"/>
            <a:ext cx="1514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West</a:t>
            </a:r>
            <a:r>
              <a:rPr lang="el-GR" sz="2000" dirty="0" smtClean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2008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00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5. Οξυγονοθεραπεία </a:t>
            </a:r>
            <a:r>
              <a:rPr lang="el-GR" sz="3200" b="0" dirty="0" smtClean="0"/>
              <a:t>(2 από 8)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654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l-GR" sz="2600" b="1" dirty="0">
                <a:solidFill>
                  <a:srgbClr val="820000"/>
                </a:solidFill>
              </a:rPr>
              <a:t>α) Ορισμοί </a:t>
            </a:r>
            <a:r>
              <a:rPr lang="el-GR" sz="2600" dirty="0" smtClean="0">
                <a:solidFill>
                  <a:srgbClr val="820000"/>
                </a:solidFill>
              </a:rPr>
              <a:t>(2 </a:t>
            </a:r>
            <a:r>
              <a:rPr lang="el-GR" sz="2600" dirty="0">
                <a:solidFill>
                  <a:srgbClr val="820000"/>
                </a:solidFill>
              </a:rPr>
              <a:t>από 2)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>
                <a:solidFill>
                  <a:srgbClr val="004A82"/>
                </a:solidFill>
              </a:rPr>
              <a:t>ΟΞΥΓΟΝΟΘΕΡΑΠΕΙΑ</a:t>
            </a:r>
            <a:r>
              <a:rPr lang="el-GR" sz="2400" b="1" dirty="0">
                <a:solidFill>
                  <a:srgbClr val="820000"/>
                </a:solidFill>
              </a:rPr>
              <a:t> </a:t>
            </a:r>
            <a:r>
              <a:rPr lang="el-GR" sz="2400" dirty="0"/>
              <a:t>ορίζεται η υποστηρικτική  εφαρμογή οξυγόνου, πέραν του </a:t>
            </a:r>
            <a:r>
              <a:rPr lang="el-GR" sz="2400" dirty="0" smtClean="0"/>
              <a:t>ατμοσφαιρικού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Πρέπει να εφαρμόζεται σε κάθε περίπτωση υποξυγοναιμίας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Η φυσιολογική τιμή του είναι πάνω από 85mmHg.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Κάτω από 60mmHg υπάρχει αναπνευστική ανεπάρκεια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Κάτω από 45mmHg θεωρείται βαριά  υποξυγοναιμία και απαιτεί άμεση χορήγηση οξυγόνου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Ο στόχος είναι να επιτύχουμε επίπεδα οξυγόνου στο αίμα τουλάχιστον 60-70 mmHg</a:t>
            </a:r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7452320" y="6031920"/>
            <a:ext cx="1514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West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2008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77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5. Οξυγονοθεραπεία </a:t>
            </a:r>
            <a:r>
              <a:rPr lang="el-GR" sz="3200" b="0" dirty="0" smtClean="0"/>
              <a:t>(3 από 8)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β) Υποξαιμία</a:t>
            </a:r>
            <a:endParaRPr lang="el-GR" sz="2600" b="1" dirty="0">
              <a:solidFill>
                <a:srgbClr val="82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l-GR" sz="2400" dirty="0"/>
              <a:t>Η υποξαιμία προκαλεί: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Βλάβη στα διάφορα όργανα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Περιορίζει τον ασθενή τόσο στην εργασία του όσο και στις καθημερινές του δραστηριότητες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Μειώνει την επιβίωση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γ) Αναπνευστική </a:t>
            </a:r>
            <a:r>
              <a:rPr lang="el-GR" sz="2600" b="1" dirty="0">
                <a:solidFill>
                  <a:srgbClr val="820000"/>
                </a:solidFill>
              </a:rPr>
              <a:t>Ανεπάρκεια</a:t>
            </a:r>
          </a:p>
          <a:p>
            <a:pPr>
              <a:spcBef>
                <a:spcPts val="600"/>
              </a:spcBef>
            </a:pPr>
            <a:r>
              <a:rPr lang="el-GR" sz="2400" b="1" dirty="0"/>
              <a:t>ΤΥΠΟΥ Ι:</a:t>
            </a:r>
            <a:r>
              <a:rPr lang="el-GR" sz="2400" dirty="0"/>
              <a:t> </a:t>
            </a:r>
            <a:r>
              <a:rPr lang="en-US" sz="2400" dirty="0" smtClean="0"/>
              <a:t>PaO2</a:t>
            </a:r>
            <a:r>
              <a:rPr lang="el-GR" sz="2400" dirty="0" smtClean="0"/>
              <a:t> </a:t>
            </a:r>
            <a:r>
              <a:rPr lang="en-US" sz="2400" dirty="0" smtClean="0"/>
              <a:t>&lt;</a:t>
            </a:r>
            <a:r>
              <a:rPr lang="el-GR" sz="2400" dirty="0" smtClean="0"/>
              <a:t> </a:t>
            </a:r>
            <a:r>
              <a:rPr lang="en-US" sz="2400" dirty="0" smtClean="0"/>
              <a:t>60mmHg</a:t>
            </a:r>
            <a:r>
              <a:rPr lang="en-US" sz="2400" dirty="0"/>
              <a:t>, PaCO2 </a:t>
            </a:r>
            <a:r>
              <a:rPr lang="el-GR" sz="2400" dirty="0"/>
              <a:t>φυσιολογικό</a:t>
            </a:r>
          </a:p>
          <a:p>
            <a:pPr>
              <a:spcBef>
                <a:spcPts val="1800"/>
              </a:spcBef>
            </a:pPr>
            <a:r>
              <a:rPr lang="el-GR" sz="2400" b="1" dirty="0"/>
              <a:t>ΤΥΠΟΥ ΙΙ: </a:t>
            </a:r>
            <a:r>
              <a:rPr lang="en-US" sz="2400" dirty="0" smtClean="0"/>
              <a:t>PaO2</a:t>
            </a:r>
            <a:r>
              <a:rPr lang="el-GR" sz="2400" dirty="0" smtClean="0"/>
              <a:t> </a:t>
            </a:r>
            <a:r>
              <a:rPr lang="en-US" sz="2400" dirty="0" smtClean="0"/>
              <a:t>&lt;</a:t>
            </a:r>
            <a:r>
              <a:rPr lang="el-GR" sz="2400" dirty="0" smtClean="0"/>
              <a:t> </a:t>
            </a:r>
            <a:r>
              <a:rPr lang="en-US" sz="2400" dirty="0" smtClean="0"/>
              <a:t>60mmHg</a:t>
            </a:r>
            <a:r>
              <a:rPr lang="en-US" sz="2400" dirty="0"/>
              <a:t>, </a:t>
            </a:r>
            <a:r>
              <a:rPr lang="en-US" sz="2400" dirty="0" smtClean="0"/>
              <a:t>PCO2</a:t>
            </a:r>
            <a:r>
              <a:rPr lang="el-GR" sz="2400" dirty="0" smtClean="0"/>
              <a:t> </a:t>
            </a:r>
            <a:r>
              <a:rPr lang="en-US" sz="2400" dirty="0" smtClean="0"/>
              <a:t>&gt;</a:t>
            </a:r>
            <a:r>
              <a:rPr lang="el-GR" sz="2400" dirty="0" smtClean="0"/>
              <a:t> </a:t>
            </a:r>
            <a:r>
              <a:rPr lang="en-US" sz="2400" dirty="0" smtClean="0"/>
              <a:t>55 </a:t>
            </a:r>
            <a:r>
              <a:rPr lang="en-US" sz="2400" dirty="0"/>
              <a:t>mmHg 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6080364" y="6021288"/>
            <a:ext cx="1514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West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2008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73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5. Οξυγονοθεραπεία </a:t>
            </a:r>
            <a:r>
              <a:rPr lang="el-GR" sz="3200" b="0" dirty="0" smtClean="0"/>
              <a:t>(4 από 8)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44" y="908720"/>
            <a:ext cx="8229600" cy="576064"/>
          </a:xfrm>
        </p:spPr>
        <p:txBody>
          <a:bodyPr/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δ) Οξυγονοθεραπεία </a:t>
            </a:r>
            <a:r>
              <a:rPr lang="el-GR" sz="2600" b="1" dirty="0">
                <a:solidFill>
                  <a:srgbClr val="820000"/>
                </a:solidFill>
              </a:rPr>
              <a:t>στη ΜΕΘ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25152" y="3600616"/>
            <a:ext cx="2592288" cy="461665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  <a:latin typeface="+mn-lt"/>
              </a:rPr>
              <a:t>Οξυγονοθεραπεία</a:t>
            </a:r>
            <a:endParaRPr lang="el-GR" sz="24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" name="Straight Arrow Connector 6"/>
          <p:cNvCxnSpPr>
            <a:stCxn id="5" idx="3"/>
            <a:endCxn id="8" idx="2"/>
          </p:cNvCxnSpPr>
          <p:nvPr/>
        </p:nvCxnSpPr>
        <p:spPr>
          <a:xfrm flipV="1">
            <a:off x="2717440" y="2924805"/>
            <a:ext cx="342392" cy="906644"/>
          </a:xfrm>
          <a:prstGeom prst="straightConnector1">
            <a:avLst/>
          </a:prstGeom>
          <a:ln w="19050">
            <a:solidFill>
              <a:srgbClr val="82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35696" y="2463140"/>
            <a:ext cx="2448272" cy="461665"/>
          </a:xfrm>
          <a:prstGeom prst="rect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+mn-lt"/>
              </a:rPr>
              <a:t>Διασωληνωμένος </a:t>
            </a:r>
            <a:endParaRPr lang="el-GR" sz="24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4" name="Straight Arrow Connector 13"/>
          <p:cNvCxnSpPr>
            <a:endCxn id="17" idx="1"/>
          </p:cNvCxnSpPr>
          <p:nvPr/>
        </p:nvCxnSpPr>
        <p:spPr>
          <a:xfrm flipV="1">
            <a:off x="4283968" y="1887413"/>
            <a:ext cx="610140" cy="777005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94108" y="1656580"/>
            <a:ext cx="1224136" cy="461665"/>
          </a:xfrm>
          <a:prstGeom prst="rect">
            <a:avLst/>
          </a:prstGeom>
          <a:gradFill>
            <a:gsLst>
              <a:gs pos="0">
                <a:srgbClr val="D9E7FF"/>
              </a:gs>
              <a:gs pos="35000">
                <a:srgbClr val="E7EFFF"/>
              </a:gs>
              <a:gs pos="100000">
                <a:srgbClr val="F3F7FB"/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T - Piece</a:t>
            </a:r>
            <a:endParaRPr lang="el-GR" sz="2400" dirty="0">
              <a:latin typeface="+mn-lt"/>
            </a:endParaRPr>
          </a:p>
        </p:txBody>
      </p:sp>
      <p:cxnSp>
        <p:nvCxnSpPr>
          <p:cNvPr id="18" name="Straight Arrow Connector 17"/>
          <p:cNvCxnSpPr>
            <a:stCxn id="8" idx="3"/>
            <a:endCxn id="22" idx="1"/>
          </p:cNvCxnSpPr>
          <p:nvPr/>
        </p:nvCxnSpPr>
        <p:spPr>
          <a:xfrm>
            <a:off x="4283968" y="2693973"/>
            <a:ext cx="610140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94108" y="2278474"/>
            <a:ext cx="2268432" cy="830997"/>
          </a:xfrm>
          <a:prstGeom prst="rect">
            <a:avLst/>
          </a:prstGeom>
          <a:gradFill>
            <a:gsLst>
              <a:gs pos="0">
                <a:srgbClr val="D9E7FF"/>
              </a:gs>
              <a:gs pos="35000">
                <a:srgbClr val="E7EFFF"/>
              </a:gs>
              <a:gs pos="100000">
                <a:srgbClr val="F3F7FB"/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Εφαρμογή στον αναπνευστήρα</a:t>
            </a:r>
            <a:endParaRPr lang="el-GR" sz="2400" dirty="0">
              <a:latin typeface="+mn-lt"/>
            </a:endParaRPr>
          </a:p>
        </p:txBody>
      </p:sp>
      <p:cxnSp>
        <p:nvCxnSpPr>
          <p:cNvPr id="23" name="Straight Arrow Connector 22"/>
          <p:cNvCxnSpPr>
            <a:stCxn id="8" idx="3"/>
            <a:endCxn id="27" idx="1"/>
          </p:cNvCxnSpPr>
          <p:nvPr/>
        </p:nvCxnSpPr>
        <p:spPr>
          <a:xfrm>
            <a:off x="4283968" y="2693973"/>
            <a:ext cx="610140" cy="90508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4108" y="3183557"/>
            <a:ext cx="2397068" cy="830997"/>
          </a:xfrm>
          <a:prstGeom prst="rect">
            <a:avLst/>
          </a:prstGeom>
          <a:gradFill>
            <a:gsLst>
              <a:gs pos="0">
                <a:srgbClr val="D9E7FF"/>
              </a:gs>
              <a:gs pos="35000">
                <a:srgbClr val="E7EFFF"/>
              </a:gs>
              <a:gs pos="100000">
                <a:srgbClr val="F3F7FB"/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Μάσκες τραχειοστομίας</a:t>
            </a:r>
            <a:endParaRPr lang="el-GR" sz="2400" dirty="0">
              <a:latin typeface="+mn-lt"/>
            </a:endParaRPr>
          </a:p>
        </p:txBody>
      </p:sp>
      <p:cxnSp>
        <p:nvCxnSpPr>
          <p:cNvPr id="9" name="Straight Arrow Connector 8"/>
          <p:cNvCxnSpPr>
            <a:stCxn id="5" idx="3"/>
            <a:endCxn id="13" idx="0"/>
          </p:cNvCxnSpPr>
          <p:nvPr/>
        </p:nvCxnSpPr>
        <p:spPr>
          <a:xfrm>
            <a:off x="2717440" y="3831449"/>
            <a:ext cx="368010" cy="1054458"/>
          </a:xfrm>
          <a:prstGeom prst="straightConnector1">
            <a:avLst/>
          </a:prstGeom>
          <a:ln w="19050">
            <a:solidFill>
              <a:srgbClr val="82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35696" y="4885907"/>
            <a:ext cx="2499508" cy="830997"/>
          </a:xfrm>
          <a:prstGeom prst="rect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+mn-lt"/>
              </a:rPr>
              <a:t>Μη Διασωληνωμένος </a:t>
            </a:r>
            <a:endParaRPr lang="el-GR" sz="24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9" name="Straight Arrow Connector 28"/>
          <p:cNvCxnSpPr>
            <a:stCxn id="13" idx="3"/>
            <a:endCxn id="30" idx="1"/>
          </p:cNvCxnSpPr>
          <p:nvPr/>
        </p:nvCxnSpPr>
        <p:spPr>
          <a:xfrm flipV="1">
            <a:off x="4335204" y="4671101"/>
            <a:ext cx="558904" cy="630305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94108" y="4440268"/>
            <a:ext cx="3240360" cy="461665"/>
          </a:xfrm>
          <a:prstGeom prst="rect">
            <a:avLst/>
          </a:prstGeom>
          <a:gradFill>
            <a:gsLst>
              <a:gs pos="0">
                <a:srgbClr val="D9E7FF"/>
              </a:gs>
              <a:gs pos="35000">
                <a:srgbClr val="E7EFFF"/>
              </a:gs>
              <a:gs pos="100000">
                <a:srgbClr val="F3F7FB"/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Μάσκα προσώπου</a:t>
            </a:r>
            <a:endParaRPr lang="el-GR" sz="2400" dirty="0">
              <a:latin typeface="+mn-lt"/>
            </a:endParaRPr>
          </a:p>
        </p:txBody>
      </p:sp>
      <p:cxnSp>
        <p:nvCxnSpPr>
          <p:cNvPr id="31" name="Straight Arrow Connector 30"/>
          <p:cNvCxnSpPr>
            <a:stCxn id="13" idx="3"/>
            <a:endCxn id="33" idx="1"/>
          </p:cNvCxnSpPr>
          <p:nvPr/>
        </p:nvCxnSpPr>
        <p:spPr>
          <a:xfrm>
            <a:off x="4335204" y="5301406"/>
            <a:ext cx="558904" cy="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94108" y="5070574"/>
            <a:ext cx="2361238" cy="461665"/>
          </a:xfrm>
          <a:prstGeom prst="rect">
            <a:avLst/>
          </a:prstGeom>
          <a:gradFill>
            <a:gsLst>
              <a:gs pos="0">
                <a:srgbClr val="D9E7FF"/>
              </a:gs>
              <a:gs pos="35000">
                <a:srgbClr val="E7EFFF"/>
              </a:gs>
              <a:gs pos="100000">
                <a:srgbClr val="F3F7FB"/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Ρινική κάνουλα</a:t>
            </a:r>
            <a:endParaRPr lang="el-GR" sz="2400" dirty="0">
              <a:latin typeface="+mn-lt"/>
            </a:endParaRPr>
          </a:p>
        </p:txBody>
      </p:sp>
      <p:cxnSp>
        <p:nvCxnSpPr>
          <p:cNvPr id="35" name="Straight Arrow Connector 34"/>
          <p:cNvCxnSpPr>
            <a:stCxn id="13" idx="3"/>
            <a:endCxn id="38" idx="1"/>
          </p:cNvCxnSpPr>
          <p:nvPr/>
        </p:nvCxnSpPr>
        <p:spPr>
          <a:xfrm>
            <a:off x="4335204" y="5301406"/>
            <a:ext cx="558904" cy="662785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894108" y="5733358"/>
            <a:ext cx="3567686" cy="461665"/>
          </a:xfrm>
          <a:prstGeom prst="rect">
            <a:avLst/>
          </a:prstGeom>
          <a:gradFill>
            <a:gsLst>
              <a:gs pos="0">
                <a:srgbClr val="D9E7FF"/>
              </a:gs>
              <a:gs pos="35000">
                <a:srgbClr val="E7EFFF"/>
              </a:gs>
              <a:gs pos="100000">
                <a:srgbClr val="F3F7FB"/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Συστήματα θετικής πίεσης</a:t>
            </a:r>
            <a:endParaRPr lang="el-GR" sz="2400" dirty="0"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24128" y="6237312"/>
            <a:ext cx="1840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Berstein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2003</a:t>
            </a:r>
            <a:r>
              <a:rPr lang="en-US" sz="2000" dirty="0">
                <a:latin typeface="+mn-lt"/>
              </a:rPr>
              <a:t>)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2200" y="630932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32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5. Οξυγονοθεραπεία </a:t>
            </a:r>
            <a:r>
              <a:rPr lang="el-GR" sz="3200" b="0" dirty="0" smtClean="0"/>
              <a:t>(5 από 8)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8896"/>
          </a:xfrm>
        </p:spPr>
        <p:txBody>
          <a:bodyPr/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ε) Ενδοτραχειακός </a:t>
            </a:r>
            <a:r>
              <a:rPr lang="el-GR" sz="2600" b="1" dirty="0">
                <a:solidFill>
                  <a:srgbClr val="820000"/>
                </a:solidFill>
              </a:rPr>
              <a:t>σωλήνας</a:t>
            </a:r>
          </a:p>
          <a:p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90411"/>
            <a:ext cx="3577301" cy="2682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971600" y="4846539"/>
            <a:ext cx="2321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(Γρηγοριάδης, 2013)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90411"/>
            <a:ext cx="4453072" cy="2682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072975" y="4815761"/>
            <a:ext cx="2875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Endotracheal tube colored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PhilippN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03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5. Οξυγονοθεραπεία </a:t>
            </a:r>
            <a:r>
              <a:rPr lang="el-GR" sz="3200" b="0" dirty="0" smtClean="0"/>
              <a:t>(</a:t>
            </a:r>
            <a:r>
              <a:rPr lang="en-US" sz="3200" b="0" dirty="0" smtClean="0"/>
              <a:t>6</a:t>
            </a:r>
            <a:r>
              <a:rPr lang="el-GR" sz="3200" b="0" dirty="0" smtClean="0"/>
              <a:t> από 8)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στ) Η </a:t>
            </a:r>
            <a:r>
              <a:rPr lang="el-GR" sz="2600" b="1" dirty="0">
                <a:solidFill>
                  <a:srgbClr val="820000"/>
                </a:solidFill>
              </a:rPr>
              <a:t>Τραχειοστομία</a:t>
            </a:r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17" y="2061786"/>
            <a:ext cx="3130306" cy="2352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08279" y="4575838"/>
            <a:ext cx="2321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(Γρηγοριάδης, 2013)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42591"/>
            <a:ext cx="3163887" cy="2371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73728" y="4558356"/>
            <a:ext cx="2321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(Γρηγοριάδης, 2013)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732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5. Οξυγονοθεραπεία </a:t>
            </a:r>
            <a:r>
              <a:rPr lang="el-GR" sz="3200" b="0" dirty="0" smtClean="0"/>
              <a:t>(7 από 8)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ζ) </a:t>
            </a:r>
            <a:r>
              <a:rPr lang="en-US" sz="2600" b="1" dirty="0" smtClean="0">
                <a:solidFill>
                  <a:srgbClr val="820000"/>
                </a:solidFill>
              </a:rPr>
              <a:t>T-Piece</a:t>
            </a:r>
            <a:endParaRPr lang="el-GR" sz="2600" b="1" dirty="0">
              <a:solidFill>
                <a:srgbClr val="82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46" y="1945431"/>
            <a:ext cx="2816225" cy="2109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3568" y="4105818"/>
            <a:ext cx="2321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(Γρηγοριάδης, 2013)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20888"/>
            <a:ext cx="468153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Ευθύγραμμο βέλος σύνδεσης 9"/>
          <p:cNvCxnSpPr/>
          <p:nvPr/>
        </p:nvCxnSpPr>
        <p:spPr>
          <a:xfrm>
            <a:off x="4463473" y="3182221"/>
            <a:ext cx="0" cy="988413"/>
          </a:xfrm>
          <a:prstGeom prst="straightConnector1">
            <a:avLst/>
          </a:prstGeom>
          <a:ln w="63500">
            <a:solidFill>
              <a:srgbClr val="004A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757424" y="4170634"/>
            <a:ext cx="2078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Βαλβίδα Βεντούρι</a:t>
            </a:r>
          </a:p>
        </p:txBody>
      </p:sp>
      <p:cxnSp>
        <p:nvCxnSpPr>
          <p:cNvPr id="12" name="Ευθύγραμμο βέλος σύνδεσης 9"/>
          <p:cNvCxnSpPr/>
          <p:nvPr/>
        </p:nvCxnSpPr>
        <p:spPr>
          <a:xfrm>
            <a:off x="6191968" y="3243720"/>
            <a:ext cx="0" cy="1697448"/>
          </a:xfrm>
          <a:prstGeom prst="straightConnector1">
            <a:avLst/>
          </a:prstGeom>
          <a:ln w="63500">
            <a:solidFill>
              <a:srgbClr val="004A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247111" y="4941168"/>
            <a:ext cx="2228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Σωλήνας ανάμειξης</a:t>
            </a:r>
          </a:p>
        </p:txBody>
      </p:sp>
      <p:cxnSp>
        <p:nvCxnSpPr>
          <p:cNvPr id="16" name="Ευθύγραμμο βέλος σύνδεσης 9"/>
          <p:cNvCxnSpPr/>
          <p:nvPr/>
        </p:nvCxnSpPr>
        <p:spPr>
          <a:xfrm>
            <a:off x="8100392" y="3183632"/>
            <a:ext cx="0" cy="988413"/>
          </a:xfrm>
          <a:prstGeom prst="straightConnector1">
            <a:avLst/>
          </a:prstGeom>
          <a:ln w="63500">
            <a:solidFill>
              <a:srgbClr val="004A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493390" y="4170634"/>
            <a:ext cx="1315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Σωλήνας </a:t>
            </a:r>
            <a:r>
              <a:rPr lang="el-GR" sz="2000" dirty="0" smtClean="0">
                <a:latin typeface="+mn-lt"/>
              </a:rPr>
              <a:t>Τ</a:t>
            </a:r>
            <a:endParaRPr lang="el-GR" sz="20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57488" y="5483280"/>
            <a:ext cx="3097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(Michalopoulos 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2006)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40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5. Οξυγονοθεραπεία </a:t>
            </a:r>
            <a:r>
              <a:rPr lang="el-GR" sz="3200" b="0" dirty="0" smtClean="0"/>
              <a:t>(8 από 8)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/>
          <a:lstStyle/>
          <a:p>
            <a:pPr marL="0" lv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η) Μάσκες Οξυγόνου</a:t>
            </a:r>
            <a:endParaRPr lang="el-GR" sz="2600" b="1" dirty="0">
              <a:solidFill>
                <a:srgbClr val="820000"/>
              </a:solidFill>
            </a:endParaRPr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8" y="2057809"/>
            <a:ext cx="3393027" cy="2431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145" y="2057808"/>
            <a:ext cx="2849613" cy="2431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92" y="2057809"/>
            <a:ext cx="2681988" cy="2431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699178" y="4797152"/>
            <a:ext cx="2321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(Γρηγοριάδης, 2012)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29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584176"/>
          </a:xfrm>
        </p:spPr>
        <p:txBody>
          <a:bodyPr>
            <a:noAutofit/>
          </a:bodyPr>
          <a:lstStyle/>
          <a:p>
            <a:r>
              <a:rPr lang="el-GR" dirty="0"/>
              <a:t>6. </a:t>
            </a:r>
            <a:r>
              <a:rPr lang="el-GR" dirty="0" smtClean="0"/>
              <a:t>Μη Επεμβατικός </a:t>
            </a:r>
            <a:r>
              <a:rPr lang="el-GR" dirty="0"/>
              <a:t>Μ</a:t>
            </a:r>
            <a:r>
              <a:rPr lang="el-GR" dirty="0" smtClean="0"/>
              <a:t>ηχανικός Αερισμός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(ΜΕΜΑ)</a:t>
            </a:r>
            <a:r>
              <a:rPr lang="el-GR" sz="3600" dirty="0"/>
              <a:t/>
            </a:r>
            <a:br>
              <a:rPr lang="el-GR" sz="3600" dirty="0"/>
            </a:br>
            <a:r>
              <a:rPr lang="el-GR" sz="3200" b="0" dirty="0" smtClean="0"/>
              <a:t>(</a:t>
            </a:r>
            <a:r>
              <a:rPr lang="el-GR" sz="3200" b="0" dirty="0"/>
              <a:t>1 από 9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52028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α) Ορισμός</a:t>
            </a:r>
            <a:endParaRPr lang="el-GR" sz="2600" b="1" dirty="0">
              <a:solidFill>
                <a:srgbClr val="82000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>
                <a:solidFill>
                  <a:srgbClr val="004A82"/>
                </a:solidFill>
              </a:rPr>
              <a:t>Μη επεμβατικός </a:t>
            </a:r>
            <a:r>
              <a:rPr lang="el-GR" sz="2400" b="1" dirty="0" smtClean="0">
                <a:solidFill>
                  <a:srgbClr val="004A82"/>
                </a:solidFill>
              </a:rPr>
              <a:t>μηχανικός </a:t>
            </a:r>
            <a:r>
              <a:rPr lang="el-GR" sz="2400" b="1" dirty="0">
                <a:solidFill>
                  <a:srgbClr val="004A82"/>
                </a:solidFill>
              </a:rPr>
              <a:t>αερισμός </a:t>
            </a:r>
            <a:r>
              <a:rPr lang="el-GR" sz="2400" dirty="0"/>
              <a:t>ονομάζεται η μέθοδος με την οποία παρεμβαίνουμε στην αναπνοή ενός ασθενή, υποστηρίζοντάς την μηχανικά, χωρίς την επεμβατική πράξη της διασωλήνωσης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7164288" y="5949280"/>
            <a:ext cx="1897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Berstein</a:t>
            </a:r>
            <a:r>
              <a:rPr lang="el-GR" sz="2000" dirty="0" smtClean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 2003</a:t>
            </a:r>
            <a:r>
              <a:rPr lang="en-US" sz="2000" dirty="0">
                <a:latin typeface="+mn-lt"/>
              </a:rPr>
              <a:t>)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42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6. Μη Επεμβατικός Μηχανικός </a:t>
            </a:r>
            <a:r>
              <a:rPr lang="el-GR" dirty="0" smtClean="0"/>
              <a:t>Αερισμός</a:t>
            </a:r>
            <a:r>
              <a:rPr lang="el-GR" sz="3800" dirty="0" smtClean="0"/>
              <a:t/>
            </a:r>
            <a:br>
              <a:rPr lang="el-GR" sz="3800" dirty="0" smtClean="0"/>
            </a:br>
            <a:r>
              <a:rPr lang="el-GR" sz="3200" b="0" dirty="0" smtClean="0"/>
              <a:t>(2 από 9)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60851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β) Τα </a:t>
            </a:r>
            <a:r>
              <a:rPr lang="el-GR" sz="2600" b="1" dirty="0">
                <a:solidFill>
                  <a:srgbClr val="820000"/>
                </a:solidFill>
              </a:rPr>
              <a:t>είδη του ΜΕΜΑ </a:t>
            </a:r>
            <a:r>
              <a:rPr lang="el-GR" sz="2600" dirty="0">
                <a:solidFill>
                  <a:srgbClr val="820000"/>
                </a:solidFill>
              </a:rPr>
              <a:t>(1 από </a:t>
            </a:r>
            <a:r>
              <a:rPr lang="el-GR" sz="2600" dirty="0" smtClean="0">
                <a:solidFill>
                  <a:srgbClr val="820000"/>
                </a:solidFill>
              </a:rPr>
              <a:t>4)</a:t>
            </a:r>
            <a:endParaRPr lang="el-GR" sz="2600" dirty="0">
              <a:solidFill>
                <a:srgbClr val="820000"/>
              </a:solidFill>
            </a:endParaRPr>
          </a:p>
          <a:p>
            <a:pPr marL="571500" indent="-571500">
              <a:spcBef>
                <a:spcPts val="1200"/>
              </a:spcBef>
              <a:buClr>
                <a:schemeClr val="tx1"/>
              </a:buClr>
              <a:buFont typeface="+mj-lt"/>
              <a:buAutoNum type="romanUcPeriod"/>
            </a:pPr>
            <a:r>
              <a:rPr lang="el-GR" sz="2400" b="1" dirty="0">
                <a:solidFill>
                  <a:srgbClr val="004A82"/>
                </a:solidFill>
              </a:rPr>
              <a:t>Αερισμός αρνητικής πίεσης</a:t>
            </a:r>
            <a:r>
              <a:rPr lang="el-GR" sz="2400" b="1" dirty="0">
                <a:solidFill>
                  <a:srgbClr val="820000"/>
                </a:solidFill>
              </a:rPr>
              <a:t> </a:t>
            </a:r>
            <a:r>
              <a:rPr lang="el-GR" sz="2400" dirty="0" smtClean="0"/>
              <a:t>(</a:t>
            </a:r>
            <a:r>
              <a:rPr lang="el-GR" sz="2400" b="1" dirty="0" smtClean="0">
                <a:solidFill>
                  <a:srgbClr val="004A82"/>
                </a:solidFill>
              </a:rPr>
              <a:t>Ν</a:t>
            </a:r>
            <a:r>
              <a:rPr lang="en-US" sz="2400" dirty="0"/>
              <a:t>egative </a:t>
            </a:r>
            <a:r>
              <a:rPr lang="en-US" sz="2400" b="1" dirty="0">
                <a:solidFill>
                  <a:srgbClr val="004A82"/>
                </a:solidFill>
              </a:rPr>
              <a:t>P</a:t>
            </a:r>
            <a:r>
              <a:rPr lang="en-US" sz="2400" dirty="0"/>
              <a:t>ressure </a:t>
            </a:r>
            <a:r>
              <a:rPr lang="en-US" sz="2400" b="1" dirty="0">
                <a:solidFill>
                  <a:srgbClr val="004A82"/>
                </a:solidFill>
              </a:rPr>
              <a:t>V</a:t>
            </a:r>
            <a:r>
              <a:rPr lang="en-US" sz="2400" dirty="0"/>
              <a:t>entilation </a:t>
            </a:r>
            <a:r>
              <a:rPr lang="en-US" sz="2400" b="1" dirty="0">
                <a:solidFill>
                  <a:srgbClr val="004A82"/>
                </a:solidFill>
              </a:rPr>
              <a:t>(NPV</a:t>
            </a:r>
            <a:r>
              <a:rPr lang="en-US" sz="2400" b="1" dirty="0" smtClean="0">
                <a:solidFill>
                  <a:srgbClr val="004A82"/>
                </a:solidFill>
              </a:rPr>
              <a:t>)</a:t>
            </a:r>
            <a:r>
              <a:rPr lang="el-GR" sz="2400" dirty="0" smtClean="0"/>
              <a:t>) και</a:t>
            </a:r>
            <a:endParaRPr lang="el-GR" sz="2400" dirty="0"/>
          </a:p>
          <a:p>
            <a:pPr marL="571500" indent="-571500">
              <a:spcBef>
                <a:spcPts val="1200"/>
              </a:spcBef>
              <a:buClr>
                <a:schemeClr val="tx1"/>
              </a:buClr>
              <a:buFont typeface="+mj-lt"/>
              <a:buAutoNum type="romanUcPeriod"/>
            </a:pPr>
            <a:r>
              <a:rPr lang="el-GR" sz="2400" b="1" dirty="0">
                <a:solidFill>
                  <a:srgbClr val="004A82"/>
                </a:solidFill>
              </a:rPr>
              <a:t>Μη επεμβατικός αερισμός θετικής πίεσης </a:t>
            </a:r>
            <a:r>
              <a:rPr lang="el-GR" sz="2400" dirty="0" smtClean="0"/>
              <a:t>(</a:t>
            </a:r>
            <a:r>
              <a:rPr lang="el-GR" sz="2400" b="1" dirty="0" smtClean="0">
                <a:solidFill>
                  <a:srgbClr val="004A82"/>
                </a:solidFill>
              </a:rPr>
              <a:t>Ν</a:t>
            </a:r>
            <a:r>
              <a:rPr lang="en-US" sz="2400" dirty="0"/>
              <a:t>oninvasive </a:t>
            </a:r>
            <a:r>
              <a:rPr lang="en-US" sz="2400" b="1" dirty="0">
                <a:solidFill>
                  <a:srgbClr val="004A82"/>
                </a:solidFill>
              </a:rPr>
              <a:t>P</a:t>
            </a:r>
            <a:r>
              <a:rPr lang="en-US" sz="2400" dirty="0"/>
              <a:t>ositive </a:t>
            </a:r>
            <a:r>
              <a:rPr lang="en-US" sz="2400" b="1" dirty="0">
                <a:solidFill>
                  <a:srgbClr val="004A82"/>
                </a:solidFill>
              </a:rPr>
              <a:t>P</a:t>
            </a:r>
            <a:r>
              <a:rPr lang="en-US" sz="2400" dirty="0"/>
              <a:t>ressure </a:t>
            </a:r>
            <a:r>
              <a:rPr lang="en-US" sz="2400" b="1" dirty="0">
                <a:solidFill>
                  <a:srgbClr val="004A82"/>
                </a:solidFill>
              </a:rPr>
              <a:t>V</a:t>
            </a:r>
            <a:r>
              <a:rPr lang="en-US" sz="2400" dirty="0"/>
              <a:t>entilation </a:t>
            </a:r>
            <a:r>
              <a:rPr lang="en-US" sz="2400" b="1" dirty="0">
                <a:solidFill>
                  <a:srgbClr val="004A82"/>
                </a:solidFill>
              </a:rPr>
              <a:t>(NIPPV</a:t>
            </a:r>
            <a:r>
              <a:rPr lang="en-US" sz="2400" b="1" dirty="0" smtClean="0">
                <a:solidFill>
                  <a:srgbClr val="004A82"/>
                </a:solidFill>
              </a:rPr>
              <a:t>)</a:t>
            </a:r>
            <a:r>
              <a:rPr lang="el-GR" sz="2400" dirty="0" smtClean="0"/>
              <a:t>)</a:t>
            </a:r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>
                <a:solidFill>
                  <a:srgbClr val="820000"/>
                </a:solidFill>
              </a:rPr>
              <a:t>Ο μη επεμβατικός αερισμός θετικής πίεσης διακρίνεται:</a:t>
            </a:r>
          </a:p>
          <a:p>
            <a:pPr marL="514350" indent="-51435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l-GR" sz="2400" b="1" dirty="0">
                <a:solidFill>
                  <a:srgbClr val="004A82"/>
                </a:solidFill>
              </a:rPr>
              <a:t>Στον αερισμό συνεχούς θετικής πίεσης </a:t>
            </a:r>
            <a:r>
              <a:rPr lang="el-GR" sz="2400" b="1" dirty="0" smtClean="0">
                <a:solidFill>
                  <a:srgbClr val="004A82"/>
                </a:solidFill>
              </a:rPr>
              <a:t> </a:t>
            </a:r>
            <a:r>
              <a:rPr lang="el-GR" sz="2400" dirty="0" smtClean="0"/>
              <a:t>(</a:t>
            </a:r>
            <a:r>
              <a:rPr lang="en-US" sz="2400" b="1" dirty="0" smtClean="0">
                <a:solidFill>
                  <a:srgbClr val="004A82"/>
                </a:solidFill>
              </a:rPr>
              <a:t>C</a:t>
            </a:r>
            <a:r>
              <a:rPr lang="en-US" sz="2400" dirty="0" smtClean="0"/>
              <a:t>ontinuous </a:t>
            </a:r>
            <a:r>
              <a:rPr lang="en-US" sz="2400" b="1" dirty="0">
                <a:solidFill>
                  <a:srgbClr val="004A82"/>
                </a:solidFill>
              </a:rPr>
              <a:t>P</a:t>
            </a:r>
            <a:r>
              <a:rPr lang="en-US" sz="2400" dirty="0"/>
              <a:t>ositive </a:t>
            </a:r>
            <a:r>
              <a:rPr lang="en-US" sz="2400" b="1" dirty="0">
                <a:solidFill>
                  <a:srgbClr val="004A82"/>
                </a:solidFill>
              </a:rPr>
              <a:t>A</a:t>
            </a:r>
            <a:r>
              <a:rPr lang="en-US" sz="2400" dirty="0"/>
              <a:t>irway </a:t>
            </a:r>
            <a:r>
              <a:rPr lang="en-US" sz="2400" b="1" dirty="0">
                <a:solidFill>
                  <a:srgbClr val="004A82"/>
                </a:solidFill>
              </a:rPr>
              <a:t>P</a:t>
            </a:r>
            <a:r>
              <a:rPr lang="en-US" sz="2400" dirty="0"/>
              <a:t>ressure </a:t>
            </a:r>
            <a:r>
              <a:rPr lang="en-US" sz="2400" b="1" dirty="0">
                <a:solidFill>
                  <a:srgbClr val="004A82"/>
                </a:solidFill>
              </a:rPr>
              <a:t>(CPAP</a:t>
            </a:r>
            <a:r>
              <a:rPr lang="en-US" sz="2400" b="1" dirty="0" smtClean="0">
                <a:solidFill>
                  <a:srgbClr val="004A82"/>
                </a:solidFill>
              </a:rPr>
              <a:t>)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/>
              <a:t>και</a:t>
            </a:r>
          </a:p>
          <a:p>
            <a:pPr marL="514350" indent="-51435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l-GR" sz="2400" b="1" dirty="0">
                <a:solidFill>
                  <a:srgbClr val="004A82"/>
                </a:solidFill>
              </a:rPr>
              <a:t>Στο θετικό αερισμό δύο επιπέδων </a:t>
            </a:r>
            <a:r>
              <a:rPr lang="el-GR" sz="2400" dirty="0" smtClean="0"/>
              <a:t>(</a:t>
            </a:r>
            <a:r>
              <a:rPr lang="en-US" sz="2400" b="1" dirty="0" smtClean="0">
                <a:solidFill>
                  <a:srgbClr val="004A82"/>
                </a:solidFill>
              </a:rPr>
              <a:t>B</a:t>
            </a:r>
            <a:r>
              <a:rPr lang="en-US" sz="2400" dirty="0" smtClean="0"/>
              <a:t>ilevel </a:t>
            </a:r>
            <a:r>
              <a:rPr lang="en-US" sz="2400" b="1" dirty="0">
                <a:solidFill>
                  <a:srgbClr val="004A82"/>
                </a:solidFill>
              </a:rPr>
              <a:t>P</a:t>
            </a:r>
            <a:r>
              <a:rPr lang="en-US" sz="2400" dirty="0"/>
              <a:t>ositive </a:t>
            </a:r>
            <a:r>
              <a:rPr lang="en-US" sz="2400" b="1" dirty="0">
                <a:solidFill>
                  <a:srgbClr val="004A82"/>
                </a:solidFill>
              </a:rPr>
              <a:t>A</a:t>
            </a:r>
            <a:r>
              <a:rPr lang="en-US" sz="2400" dirty="0"/>
              <a:t>irway </a:t>
            </a:r>
            <a:r>
              <a:rPr lang="en-US" sz="2400" b="1" dirty="0">
                <a:solidFill>
                  <a:srgbClr val="004A82"/>
                </a:solidFill>
              </a:rPr>
              <a:t>P</a:t>
            </a:r>
            <a:r>
              <a:rPr lang="en-US" sz="2400" dirty="0"/>
              <a:t>ressure </a:t>
            </a:r>
            <a:r>
              <a:rPr lang="en-US" sz="2400" b="1" dirty="0">
                <a:solidFill>
                  <a:srgbClr val="004A82"/>
                </a:solidFill>
              </a:rPr>
              <a:t>(BiPAP</a:t>
            </a:r>
            <a:r>
              <a:rPr lang="en-US" sz="2400" b="1" dirty="0" smtClean="0">
                <a:solidFill>
                  <a:srgbClr val="004A82"/>
                </a:solidFill>
              </a:rPr>
              <a:t>)</a:t>
            </a:r>
            <a:r>
              <a:rPr lang="el-GR" sz="2400" dirty="0" smtClean="0"/>
              <a:t>)</a:t>
            </a:r>
            <a:endParaRPr lang="en-US" sz="2400" dirty="0"/>
          </a:p>
          <a:p>
            <a:endParaRPr lang="el-GR" sz="3400" dirty="0"/>
          </a:p>
        </p:txBody>
      </p:sp>
      <p:sp>
        <p:nvSpPr>
          <p:cNvPr id="5" name="Rectangle 4"/>
          <p:cNvSpPr/>
          <p:nvPr/>
        </p:nvSpPr>
        <p:spPr>
          <a:xfrm>
            <a:off x="7251665" y="6077327"/>
            <a:ext cx="1869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(Vignaux , 2007)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918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1. </a:t>
            </a:r>
            <a:r>
              <a:rPr lang="el-GR" dirty="0" smtClean="0"/>
              <a:t>Εισαγωγή </a:t>
            </a:r>
            <a:r>
              <a:rPr lang="el-GR" sz="3200" b="0" dirty="0" smtClean="0"/>
              <a:t>(2 από 6)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08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β) Ο Σιδηρούς Πνεύμων</a:t>
            </a:r>
            <a:endParaRPr lang="el-GR" sz="2600" b="1" dirty="0">
              <a:solidFill>
                <a:srgbClr val="82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14" y="1412776"/>
            <a:ext cx="5045605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1331640" y="5624104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Αναπνοή Χωρίς Ανάσα. Ο αναπνευστήρας του John Emerson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7624" y="6014750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(</a:t>
            </a:r>
            <a:r>
              <a:rPr lang="en-US" dirty="0" smtClean="0">
                <a:latin typeface="+mn-lt"/>
              </a:rPr>
              <a:t>National </a:t>
            </a:r>
            <a:r>
              <a:rPr lang="en-US" dirty="0">
                <a:latin typeface="+mn-lt"/>
              </a:rPr>
              <a:t>Museum of American History. Retrieved </a:t>
            </a:r>
            <a:r>
              <a:rPr lang="en-US" dirty="0" smtClean="0">
                <a:latin typeface="+mn-lt"/>
              </a:rPr>
              <a:t>2011-07-02</a:t>
            </a:r>
            <a:r>
              <a:rPr lang="el-GR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80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/>
              <a:t>6. </a:t>
            </a:r>
            <a:r>
              <a:rPr lang="el-GR" dirty="0"/>
              <a:t>Μη Επεμβατικός Μηχανικός Αερισμός </a:t>
            </a:r>
            <a:r>
              <a:rPr lang="el-GR" sz="3800" dirty="0" smtClean="0"/>
              <a:t/>
            </a:r>
            <a:br>
              <a:rPr lang="el-GR" sz="3800" dirty="0" smtClean="0"/>
            </a:br>
            <a:r>
              <a:rPr lang="el-GR" sz="3200" b="0" dirty="0" smtClean="0"/>
              <a:t>(3 από 9)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672408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β) Τα είδη του ΜΕΜΑ </a:t>
            </a:r>
            <a:r>
              <a:rPr lang="el-GR" sz="2600" dirty="0" smtClean="0">
                <a:solidFill>
                  <a:srgbClr val="820000"/>
                </a:solidFill>
              </a:rPr>
              <a:t>(2 </a:t>
            </a:r>
            <a:r>
              <a:rPr lang="el-GR" sz="2600" dirty="0">
                <a:solidFill>
                  <a:srgbClr val="820000"/>
                </a:solidFill>
              </a:rPr>
              <a:t>από </a:t>
            </a:r>
            <a:r>
              <a:rPr lang="el-GR" sz="2600" dirty="0" smtClean="0">
                <a:solidFill>
                  <a:srgbClr val="820000"/>
                </a:solidFill>
              </a:rPr>
              <a:t>4)</a:t>
            </a:r>
            <a:endParaRPr lang="el-GR" sz="2600" dirty="0">
              <a:solidFill>
                <a:srgbClr val="82000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ΞΕΧΩΡΙΣΤΕΣ </a:t>
            </a:r>
            <a:r>
              <a:rPr lang="el-GR" sz="2400" b="1" dirty="0">
                <a:solidFill>
                  <a:srgbClr val="004A82"/>
                </a:solidFill>
              </a:rPr>
              <a:t>ΚΑΤΗΓΟΡΙΕΣ ΕΙΝΑΙ: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Η μηχανική εισπνοή - εκπνοή (</a:t>
            </a:r>
            <a:r>
              <a:rPr lang="en-US" sz="2400" b="1" dirty="0">
                <a:solidFill>
                  <a:srgbClr val="820000"/>
                </a:solidFill>
              </a:rPr>
              <a:t>M</a:t>
            </a:r>
            <a:r>
              <a:rPr lang="en-US" sz="2400" dirty="0"/>
              <a:t>echanical </a:t>
            </a:r>
            <a:r>
              <a:rPr lang="en-US" sz="2400" b="1" dirty="0">
                <a:solidFill>
                  <a:srgbClr val="820000"/>
                </a:solidFill>
              </a:rPr>
              <a:t>I</a:t>
            </a:r>
            <a:r>
              <a:rPr lang="en-US" sz="2400" dirty="0"/>
              <a:t>nsufflation-</a:t>
            </a:r>
            <a:r>
              <a:rPr lang="en-US" sz="2400" b="1" dirty="0">
                <a:solidFill>
                  <a:srgbClr val="820000"/>
                </a:solidFill>
              </a:rPr>
              <a:t>E</a:t>
            </a:r>
            <a:r>
              <a:rPr lang="en-US" sz="2400" dirty="0"/>
              <a:t>xsufflation </a:t>
            </a:r>
            <a:r>
              <a:rPr lang="en-US" sz="2400" b="1" dirty="0">
                <a:solidFill>
                  <a:srgbClr val="820000"/>
                </a:solidFill>
              </a:rPr>
              <a:t>(</a:t>
            </a:r>
            <a:r>
              <a:rPr lang="el-GR" sz="2400" b="1" dirty="0">
                <a:solidFill>
                  <a:srgbClr val="820000"/>
                </a:solidFill>
              </a:rPr>
              <a:t>ΜΙΕ</a:t>
            </a:r>
            <a:r>
              <a:rPr lang="el-GR" sz="2400" b="1" dirty="0" smtClean="0">
                <a:solidFill>
                  <a:srgbClr val="820000"/>
                </a:solidFill>
              </a:rPr>
              <a:t>)</a:t>
            </a:r>
            <a:r>
              <a:rPr lang="el-GR" sz="2400" dirty="0" smtClean="0"/>
              <a:t>) </a:t>
            </a:r>
            <a:r>
              <a:rPr lang="el-GR" sz="2400" dirty="0"/>
              <a:t>και 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O </a:t>
            </a:r>
            <a:r>
              <a:rPr lang="el-GR" sz="2400" dirty="0"/>
              <a:t>διαπληκτικός αερισμός (</a:t>
            </a:r>
            <a:r>
              <a:rPr lang="en-US" sz="2400" b="1" dirty="0">
                <a:solidFill>
                  <a:srgbClr val="820000"/>
                </a:solidFill>
              </a:rPr>
              <a:t>I</a:t>
            </a:r>
            <a:r>
              <a:rPr lang="en-US" sz="2400" dirty="0"/>
              <a:t>ntrapulmonary </a:t>
            </a:r>
            <a:r>
              <a:rPr lang="en-US" sz="2400" b="1" dirty="0">
                <a:solidFill>
                  <a:srgbClr val="820000"/>
                </a:solidFill>
              </a:rPr>
              <a:t>P</a:t>
            </a:r>
            <a:r>
              <a:rPr lang="en-US" sz="2400" dirty="0"/>
              <a:t>ercussive </a:t>
            </a:r>
            <a:r>
              <a:rPr lang="en-US" sz="2400" b="1" dirty="0">
                <a:solidFill>
                  <a:srgbClr val="820000"/>
                </a:solidFill>
              </a:rPr>
              <a:t>V</a:t>
            </a:r>
            <a:r>
              <a:rPr lang="en-US" sz="2400" dirty="0"/>
              <a:t>entilation </a:t>
            </a:r>
            <a:r>
              <a:rPr lang="en-US" sz="2400" b="1" dirty="0">
                <a:solidFill>
                  <a:srgbClr val="820000"/>
                </a:solidFill>
              </a:rPr>
              <a:t>(IPV</a:t>
            </a:r>
            <a:r>
              <a:rPr lang="en-US" sz="2400" b="1" dirty="0" smtClean="0">
                <a:solidFill>
                  <a:srgbClr val="820000"/>
                </a:solidFill>
              </a:rPr>
              <a:t>)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buNone/>
            </a:pPr>
            <a:endParaRPr lang="el-GR" dirty="0">
              <a:solidFill>
                <a:srgbClr val="375E1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6761" y="5882983"/>
            <a:ext cx="1869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(Vignaux , 2007)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703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6. Μη Επεμβατικός Μηχανικός </a:t>
            </a:r>
            <a:r>
              <a:rPr lang="el-GR" dirty="0" smtClean="0"/>
              <a:t>Αερισμός </a:t>
            </a:r>
            <a:r>
              <a:rPr lang="el-GR" sz="3800" dirty="0" smtClean="0"/>
              <a:t/>
            </a:r>
            <a:br>
              <a:rPr lang="el-GR" sz="3800" dirty="0" smtClean="0"/>
            </a:br>
            <a:r>
              <a:rPr lang="el-GR" sz="3200" b="0" dirty="0" smtClean="0"/>
              <a:t>(4 από 9)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412776"/>
            <a:ext cx="8229600" cy="648072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β) Τα είδη του ΜΕΜΑ </a:t>
            </a:r>
            <a:r>
              <a:rPr lang="el-GR" sz="2600" dirty="0" smtClean="0">
                <a:solidFill>
                  <a:srgbClr val="820000"/>
                </a:solidFill>
              </a:rPr>
              <a:t>(3 από 4)</a:t>
            </a:r>
            <a:endParaRPr lang="el-GR" sz="2600" dirty="0">
              <a:solidFill>
                <a:srgbClr val="820000"/>
              </a:solidFill>
            </a:endParaRP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83020" y="3374177"/>
            <a:ext cx="1224136" cy="461665"/>
          </a:xfrm>
          <a:prstGeom prst="rect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NIV</a:t>
            </a:r>
            <a:endParaRPr lang="el-GR" sz="24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" name="Straight Arrow Connector 6"/>
          <p:cNvCxnSpPr>
            <a:stCxn id="5" idx="3"/>
            <a:endCxn id="10" idx="1"/>
          </p:cNvCxnSpPr>
          <p:nvPr/>
        </p:nvCxnSpPr>
        <p:spPr>
          <a:xfrm flipV="1">
            <a:off x="2807156" y="3236041"/>
            <a:ext cx="664808" cy="368969"/>
          </a:xfrm>
          <a:prstGeom prst="straightConnector1">
            <a:avLst/>
          </a:prstGeom>
          <a:ln w="19050">
            <a:solidFill>
              <a:srgbClr val="004A8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1964" y="3005208"/>
            <a:ext cx="1224136" cy="461665"/>
          </a:xfrm>
          <a:prstGeom prst="rect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NIPPBV</a:t>
            </a:r>
            <a:endParaRPr lang="el-GR" sz="24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5" name="Straight Arrow Connector 14"/>
          <p:cNvCxnSpPr>
            <a:stCxn id="10" idx="3"/>
          </p:cNvCxnSpPr>
          <p:nvPr/>
        </p:nvCxnSpPr>
        <p:spPr>
          <a:xfrm flipV="1">
            <a:off x="4696100" y="2847688"/>
            <a:ext cx="648072" cy="388353"/>
          </a:xfrm>
          <a:prstGeom prst="straightConnector1">
            <a:avLst/>
          </a:prstGeom>
          <a:ln w="19050">
            <a:solidFill>
              <a:srgbClr val="004A8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44172" y="2543614"/>
            <a:ext cx="1224136" cy="461665"/>
          </a:xfrm>
          <a:prstGeom prst="rect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CPAP</a:t>
            </a:r>
            <a:endParaRPr lang="el-GR" sz="24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7" name="Straight Arrow Connector 16"/>
          <p:cNvCxnSpPr>
            <a:stCxn id="10" idx="3"/>
            <a:endCxn id="18" idx="1"/>
          </p:cNvCxnSpPr>
          <p:nvPr/>
        </p:nvCxnSpPr>
        <p:spPr>
          <a:xfrm>
            <a:off x="4696100" y="3236041"/>
            <a:ext cx="642424" cy="276048"/>
          </a:xfrm>
          <a:prstGeom prst="straightConnector1">
            <a:avLst/>
          </a:prstGeom>
          <a:ln w="19050">
            <a:solidFill>
              <a:srgbClr val="004A8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8524" y="3281256"/>
            <a:ext cx="1224136" cy="461665"/>
          </a:xfrm>
          <a:prstGeom prst="rect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BiPAP</a:t>
            </a:r>
            <a:endParaRPr lang="el-GR" sz="24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1" name="Straight Arrow Connector 10"/>
          <p:cNvCxnSpPr>
            <a:stCxn id="5" idx="3"/>
            <a:endCxn id="14" idx="1"/>
          </p:cNvCxnSpPr>
          <p:nvPr/>
        </p:nvCxnSpPr>
        <p:spPr>
          <a:xfrm>
            <a:off x="2807156" y="3605010"/>
            <a:ext cx="664808" cy="275823"/>
          </a:xfrm>
          <a:prstGeom prst="straightConnector1">
            <a:avLst/>
          </a:prstGeom>
          <a:ln w="19050">
            <a:solidFill>
              <a:srgbClr val="004A8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71964" y="3650000"/>
            <a:ext cx="1224136" cy="461665"/>
          </a:xfrm>
          <a:prstGeom prst="rect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NPV</a:t>
            </a:r>
            <a:endParaRPr lang="el-GR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7156" y="4365104"/>
            <a:ext cx="1224136" cy="461665"/>
          </a:xfrm>
          <a:prstGeom prst="rect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MIE</a:t>
            </a:r>
            <a:endParaRPr lang="el-GR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9992" y="4365104"/>
            <a:ext cx="1224136" cy="461665"/>
          </a:xfrm>
          <a:prstGeom prst="rect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IPV</a:t>
            </a:r>
            <a:endParaRPr lang="el-GR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64288" y="6118889"/>
            <a:ext cx="1845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Vignaux </a:t>
            </a:r>
            <a:r>
              <a:rPr lang="el-GR" sz="2000" dirty="0">
                <a:latin typeface="+mn-lt"/>
              </a:rPr>
              <a:t>,</a:t>
            </a:r>
            <a:r>
              <a:rPr lang="en-US" sz="2000" dirty="0">
                <a:latin typeface="+mn-lt"/>
              </a:rPr>
              <a:t>2007</a:t>
            </a:r>
            <a:r>
              <a:rPr lang="el-GR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92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6. Μη Επεμβατικός Μηχανικός Αερισμός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200" b="0" dirty="0" smtClean="0"/>
              <a:t>(</a:t>
            </a:r>
            <a:r>
              <a:rPr lang="en-US" sz="3200" b="0" dirty="0" smtClean="0"/>
              <a:t>5</a:t>
            </a:r>
            <a:r>
              <a:rPr lang="el-GR" sz="3200" b="0" dirty="0" smtClean="0"/>
              <a:t> από 9)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0458" y="1196752"/>
            <a:ext cx="4796342" cy="648072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β) Τα είδη του ΜΕΜΑ </a:t>
            </a:r>
            <a:r>
              <a:rPr lang="el-GR" sz="2600" dirty="0" smtClean="0">
                <a:solidFill>
                  <a:srgbClr val="820000"/>
                </a:solidFill>
              </a:rPr>
              <a:t>(</a:t>
            </a:r>
            <a:r>
              <a:rPr lang="en-US" sz="2600" dirty="0" smtClean="0">
                <a:solidFill>
                  <a:srgbClr val="820000"/>
                </a:solidFill>
              </a:rPr>
              <a:t>4</a:t>
            </a:r>
            <a:r>
              <a:rPr lang="el-GR" sz="2600" dirty="0" smtClean="0">
                <a:solidFill>
                  <a:srgbClr val="820000"/>
                </a:solidFill>
              </a:rPr>
              <a:t> </a:t>
            </a:r>
            <a:r>
              <a:rPr lang="el-GR" sz="2600" dirty="0">
                <a:solidFill>
                  <a:srgbClr val="820000"/>
                </a:solidFill>
              </a:rPr>
              <a:t>από </a:t>
            </a:r>
            <a:r>
              <a:rPr lang="el-GR" sz="2600" dirty="0" smtClean="0">
                <a:solidFill>
                  <a:srgbClr val="820000"/>
                </a:solidFill>
              </a:rPr>
              <a:t>4)</a:t>
            </a:r>
            <a:endParaRPr lang="el-GR" sz="2600" dirty="0">
              <a:solidFill>
                <a:srgbClr val="820000"/>
              </a:solidFill>
            </a:endParaRPr>
          </a:p>
          <a:p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6300192" y="6339973"/>
            <a:ext cx="1840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Berstein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2003</a:t>
            </a:r>
            <a:r>
              <a:rPr lang="en-US" sz="2000" dirty="0">
                <a:latin typeface="+mn-lt"/>
              </a:rPr>
              <a:t>)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  <p:pic>
        <p:nvPicPr>
          <p:cNvPr id="13" name="Εικόνα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21389" r="13958" b="13334"/>
          <a:stretch/>
        </p:blipFill>
        <p:spPr>
          <a:xfrm>
            <a:off x="176487" y="3017387"/>
            <a:ext cx="3224025" cy="2122257"/>
          </a:xfrm>
          <a:prstGeom prst="rect">
            <a:avLst/>
          </a:prstGeom>
        </p:spPr>
      </p:pic>
      <p:pic>
        <p:nvPicPr>
          <p:cNvPr id="14" name="Εικόνα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8" t="21111" r="13491" b="14167"/>
          <a:stretch/>
        </p:blipFill>
        <p:spPr>
          <a:xfrm>
            <a:off x="219552" y="4755797"/>
            <a:ext cx="3196160" cy="2102203"/>
          </a:xfrm>
          <a:prstGeom prst="rect">
            <a:avLst/>
          </a:prstGeom>
        </p:spPr>
      </p:pic>
      <p:pic>
        <p:nvPicPr>
          <p:cNvPr id="15" name="Εικόνα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0" t="23587" r="17149" b="14146"/>
          <a:stretch/>
        </p:blipFill>
        <p:spPr>
          <a:xfrm>
            <a:off x="134255" y="1340768"/>
            <a:ext cx="3059408" cy="19679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90458" y="185108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libri" pitchFamily="34" charset="0"/>
              </a:rPr>
              <a:t>Η αναπνοή χωρίς τη  βοήθεια του αναπνευστήρα  εναλλάσσεται μεταξύ θετικών και αρνητικών τιμών</a:t>
            </a:r>
            <a:endParaRPr lang="el-GR" sz="24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0458" y="3555468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libri" pitchFamily="34" charset="0"/>
              </a:rPr>
              <a:t>Με θετική πίεση  η όλη  εναλλαγή ανεβαίνει τόσο όσο και η θετική πίεση που εφαρμόζεται</a:t>
            </a:r>
            <a:endParaRPr lang="el-GR" sz="24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0458" y="513964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libri" pitchFamily="34" charset="0"/>
              </a:rPr>
              <a:t>Π</a:t>
            </a:r>
            <a:r>
              <a:rPr lang="el-GR" sz="2400" dirty="0" smtClean="0">
                <a:latin typeface="Calibri" pitchFamily="34" charset="0"/>
              </a:rPr>
              <a:t>έρα από την θετική πίεση εφαρμόζεται και επιπλέον πίεση μόνο κατά την φάση της εισπνοής</a:t>
            </a:r>
            <a:endParaRPr lang="el-GR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51520" y="1988840"/>
            <a:ext cx="8640960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6. Μη Επεμβατικός Μηχανικός </a:t>
            </a:r>
            <a:r>
              <a:rPr lang="el-GR" dirty="0" smtClean="0"/>
              <a:t>Αερισμός</a:t>
            </a:r>
            <a:br>
              <a:rPr lang="el-GR" dirty="0" smtClean="0"/>
            </a:br>
            <a:r>
              <a:rPr lang="el-GR" sz="3200" b="0" dirty="0" smtClean="0"/>
              <a:t>(6 από 9)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γ) ΜΕΜΑ </a:t>
            </a:r>
            <a:r>
              <a:rPr lang="el-GR" sz="2600" b="1" dirty="0">
                <a:solidFill>
                  <a:srgbClr val="820000"/>
                </a:solidFill>
              </a:rPr>
              <a:t>vs Συμβατικός Μηχανικός Αερισμός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Πλεονεκτήματα ΜΕΜΑ: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Λιγότερες πιθανότητες νοσοκομειακών λοιμώξεων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Λιγότερες πιθανότητες νοσοκομειακών επιπλοκών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Μεγαλύτερη επιβίωση των ασθενών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Μικρότερη παραμονή στο Νοσοκομείο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Παρόμοια οξυγόνωση - ανάταξη υπερκαπνίας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1799184" y="6118217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+mn-lt"/>
              </a:rPr>
              <a:t>(Guerrin et al</a:t>
            </a:r>
            <a:r>
              <a:rPr lang="el-GR" sz="2000" dirty="0" smtClean="0">
                <a:latin typeface="+mn-lt"/>
              </a:rPr>
              <a:t>.</a:t>
            </a:r>
            <a:r>
              <a:rPr lang="it-IT" sz="2000" dirty="0" smtClean="0">
                <a:latin typeface="+mn-lt"/>
              </a:rPr>
              <a:t>, 1997</a:t>
            </a:r>
            <a:r>
              <a:rPr lang="el-GR" sz="2000" dirty="0" smtClean="0">
                <a:latin typeface="+mn-lt"/>
              </a:rPr>
              <a:t>;</a:t>
            </a:r>
            <a:r>
              <a:rPr lang="it-IT" sz="2000" dirty="0" smtClean="0">
                <a:latin typeface="+mn-lt"/>
              </a:rPr>
              <a:t> Celikel </a:t>
            </a:r>
            <a:r>
              <a:rPr lang="it-IT" sz="2000" dirty="0">
                <a:latin typeface="+mn-lt"/>
              </a:rPr>
              <a:t>et </a:t>
            </a:r>
            <a:r>
              <a:rPr lang="it-IT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</a:t>
            </a:r>
            <a:r>
              <a:rPr lang="it-IT" sz="2000" dirty="0" smtClean="0">
                <a:latin typeface="+mn-lt"/>
              </a:rPr>
              <a:t>, </a:t>
            </a:r>
            <a:r>
              <a:rPr lang="it-IT" sz="2000" dirty="0">
                <a:latin typeface="+mn-lt"/>
              </a:rPr>
              <a:t>1998; Girou et </a:t>
            </a:r>
            <a:r>
              <a:rPr lang="it-IT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</a:t>
            </a:r>
            <a:r>
              <a:rPr lang="it-IT" sz="2000" dirty="0" smtClean="0">
                <a:latin typeface="+mn-lt"/>
              </a:rPr>
              <a:t>, </a:t>
            </a:r>
            <a:r>
              <a:rPr lang="it-IT" sz="2000" dirty="0">
                <a:latin typeface="+mn-lt"/>
              </a:rPr>
              <a:t>2000; </a:t>
            </a:r>
            <a:r>
              <a:rPr lang="it-IT" sz="2000" dirty="0" smtClean="0">
                <a:latin typeface="+mn-lt"/>
              </a:rPr>
              <a:t>Antonelli et al , 2001; Contiet al</a:t>
            </a:r>
            <a:r>
              <a:rPr lang="el-GR" sz="2000" dirty="0" smtClean="0">
                <a:latin typeface="+mn-lt"/>
              </a:rPr>
              <a:t>.</a:t>
            </a:r>
            <a:r>
              <a:rPr lang="it-IT" sz="2000" dirty="0" smtClean="0">
                <a:latin typeface="+mn-lt"/>
              </a:rPr>
              <a:t> ,2002;)</a:t>
            </a:r>
            <a:endParaRPr lang="it-IT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.</a:t>
            </a: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463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467544" y="1916832"/>
            <a:ext cx="8352928" cy="4032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6. Μη Επεμβατικός Μηχανικός </a:t>
            </a:r>
            <a:r>
              <a:rPr lang="el-GR" dirty="0" smtClean="0"/>
              <a:t>Αερισμός </a:t>
            </a:r>
            <a:r>
              <a:rPr lang="el-GR" sz="3800" dirty="0"/>
              <a:t/>
            </a:r>
            <a:br>
              <a:rPr lang="el-GR" sz="3800" dirty="0"/>
            </a:br>
            <a:r>
              <a:rPr lang="el-GR" sz="3200" b="0" dirty="0" smtClean="0"/>
              <a:t>(7 από 9)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2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δ) Παράγοντες </a:t>
            </a:r>
            <a:r>
              <a:rPr lang="el-GR" sz="2600" b="1" dirty="0">
                <a:solidFill>
                  <a:srgbClr val="820000"/>
                </a:solidFill>
              </a:rPr>
              <a:t>επιτυχίας – αποτυχίας ΜΕΜΑ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Επιλογή ασθενών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Σωστός χρόνος εφαρμογής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Βολική μάσκα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Συμπαράσταση και υποστήριξη των ασθενών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Στενή παρακολούθηση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Έμπειρη και αφοσιωμένη ομάδα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868144" y="6021288"/>
            <a:ext cx="2387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Vignaux</a:t>
            </a:r>
            <a:r>
              <a:rPr lang="el-GR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et al</a:t>
            </a:r>
            <a:r>
              <a:rPr lang="el-GR" sz="2000" dirty="0" smtClean="0">
                <a:latin typeface="+mn-lt"/>
              </a:rPr>
              <a:t>.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>
                <a:latin typeface="+mn-lt"/>
              </a:rPr>
              <a:t>2010)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83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467544" y="1844824"/>
            <a:ext cx="8208912" cy="2736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6. Μη Επεμβατικός Μηχανικός Αερισμός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sz="3200" b="0" dirty="0" smtClean="0"/>
              <a:t>(8 από 9)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240360"/>
          </a:xfrm>
        </p:spPr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ε) Αποδέσμευση </a:t>
            </a:r>
            <a:r>
              <a:rPr lang="el-GR" sz="2600" b="1" dirty="0">
                <a:solidFill>
                  <a:srgbClr val="820000"/>
                </a:solidFill>
              </a:rPr>
              <a:t>του ασθενή από τον ΜΕΜΑ</a:t>
            </a:r>
          </a:p>
          <a:p>
            <a:pPr>
              <a:spcBef>
                <a:spcPts val="3000"/>
              </a:spcBef>
            </a:pPr>
            <a:r>
              <a:rPr lang="en-US" sz="2400" dirty="0" smtClean="0"/>
              <a:t>RR&lt;30 </a:t>
            </a:r>
            <a:r>
              <a:rPr lang="en-US" sz="2400" dirty="0"/>
              <a:t>, PaO2&gt;65 mmHg </a:t>
            </a:r>
            <a:r>
              <a:rPr lang="el-GR" sz="2400" dirty="0"/>
              <a:t>με </a:t>
            </a:r>
            <a:r>
              <a:rPr lang="en-US" sz="2400" dirty="0"/>
              <a:t>FiO2: 0.6</a:t>
            </a:r>
          </a:p>
          <a:p>
            <a:pPr>
              <a:spcBef>
                <a:spcPts val="3000"/>
              </a:spcBef>
            </a:pPr>
            <a:r>
              <a:rPr lang="en-US" sz="2400" dirty="0" smtClean="0"/>
              <a:t>RR&lt;30 </a:t>
            </a:r>
            <a:r>
              <a:rPr lang="en-US" sz="2400" dirty="0"/>
              <a:t>, PaO2&gt;75 mmHg </a:t>
            </a:r>
            <a:r>
              <a:rPr lang="el-GR" sz="2400" dirty="0"/>
              <a:t>με </a:t>
            </a:r>
            <a:r>
              <a:rPr lang="en-US" sz="2400" dirty="0"/>
              <a:t>FiO2: 0.5</a:t>
            </a:r>
          </a:p>
          <a:p>
            <a:pPr>
              <a:spcBef>
                <a:spcPts val="3000"/>
              </a:spcBef>
            </a:pPr>
            <a:r>
              <a:rPr lang="en-US" sz="2400" dirty="0" smtClean="0"/>
              <a:t>RR&lt;24</a:t>
            </a:r>
            <a:r>
              <a:rPr lang="en-US" sz="2400" dirty="0"/>
              <a:t>,  HR&lt;110 b/min, PH ≥7.35, SaO2 &gt;90</a:t>
            </a:r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4069120" y="6021288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dirty="0" smtClean="0">
                <a:latin typeface="+mn-lt"/>
              </a:rPr>
              <a:t>(Kramer, 1995; Antoneli, 1998; Antoneli, 2001)</a:t>
            </a:r>
            <a:endParaRPr lang="fi-FI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43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6. Μη Επεμβατικός Μηχανικός </a:t>
            </a:r>
            <a:r>
              <a:rPr lang="el-GR" dirty="0" smtClean="0"/>
              <a:t>Αερισμός </a:t>
            </a:r>
            <a:r>
              <a:rPr lang="el-GR" sz="3800" dirty="0" smtClean="0"/>
              <a:t/>
            </a:r>
            <a:br>
              <a:rPr lang="el-GR" sz="3800" dirty="0" smtClean="0"/>
            </a:br>
            <a:r>
              <a:rPr lang="el-GR" sz="3200" b="0" dirty="0" smtClean="0"/>
              <a:t>(9 από 9)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/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στ) Επιστράτευση </a:t>
            </a:r>
            <a:r>
              <a:rPr lang="el-GR" sz="2600" b="1" dirty="0">
                <a:solidFill>
                  <a:srgbClr val="820000"/>
                </a:solidFill>
              </a:rPr>
              <a:t>των κυψελίδων</a:t>
            </a:r>
          </a:p>
          <a:p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97468"/>
            <a:ext cx="4968552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52320" y="6021288"/>
            <a:ext cx="1570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(Scott , 2009)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74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89640" cy="908720"/>
          </a:xfrm>
        </p:spPr>
        <p:txBody>
          <a:bodyPr>
            <a:noAutofit/>
          </a:bodyPr>
          <a:lstStyle/>
          <a:p>
            <a:r>
              <a:rPr lang="el-GR" dirty="0"/>
              <a:t>Προτεινόμενη βιβλιογραφία </a:t>
            </a:r>
            <a:r>
              <a:rPr lang="el-GR" sz="3200" b="0" dirty="0"/>
              <a:t>(</a:t>
            </a:r>
            <a:r>
              <a:rPr lang="el-GR" sz="3200" b="0" dirty="0" smtClean="0"/>
              <a:t>1 από 4)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AARC Clinical Practice Guideline Nasotracheal Suctioning—2004 Revision &amp; Update, Respiratory Care, 49(9):1080-4.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Amanda J. Thomas Physiotherapy led early rehabilitation of the patient with critical illness.</a:t>
            </a:r>
            <a:r>
              <a:rPr lang="el-GR" sz="2400" dirty="0" smtClean="0"/>
              <a:t> </a:t>
            </a:r>
            <a:r>
              <a:rPr lang="en-US" sz="2400" dirty="0" smtClean="0"/>
              <a:t>Physical Therapy Reviews, 2011; 16(1): 46-57.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De Jonghe B, Lacherade J, Durand M, et al. Critical illness neuromuscular syndroms. Critical Care Clinics, 2007; 23:55-69.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Gosselink </a:t>
            </a:r>
            <a:r>
              <a:rPr lang="en-US" sz="2400" dirty="0"/>
              <a:t>R, Clerckx B, Robbeets C, </a:t>
            </a:r>
            <a:r>
              <a:rPr lang="en-US" sz="2400" dirty="0" smtClean="0"/>
              <a:t>et al. </a:t>
            </a:r>
            <a:r>
              <a:rPr lang="en-US" sz="2400" dirty="0"/>
              <a:t>Physiotherapy in the Intensive Care Unit. </a:t>
            </a:r>
            <a:r>
              <a:rPr lang="en-US" sz="2400" dirty="0" smtClean="0"/>
              <a:t>Neth </a:t>
            </a:r>
            <a:r>
              <a:rPr lang="en-US" sz="2400" dirty="0"/>
              <a:t>J </a:t>
            </a:r>
            <a:r>
              <a:rPr lang="en-US" sz="2400" dirty="0" smtClean="0"/>
              <a:t>Crit Care</a:t>
            </a:r>
            <a:r>
              <a:rPr lang="el-GR" sz="2400" dirty="0" smtClean="0"/>
              <a:t>,</a:t>
            </a:r>
            <a:r>
              <a:rPr lang="en-US" sz="2400" dirty="0" smtClean="0"/>
              <a:t>  </a:t>
            </a:r>
            <a:r>
              <a:rPr lang="en-US" sz="2400" dirty="0"/>
              <a:t>2011; 15(2): 66-75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spcBef>
                <a:spcPts val="120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23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Προτεινόμενη βιβλιογραφία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92488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Grigoriadis K, Efstathiou I, Petrianos I, et al. Improvement of patient’s ventilation by correcting the slid recumbent position In The ICU. The Internet Journal of Rehabilitation. 2010, DOI: 10.5580/1c98</a:t>
            </a:r>
          </a:p>
          <a:p>
            <a:r>
              <a:rPr lang="en-US" sz="2800" dirty="0" smtClean="0"/>
              <a:t>Krishnagopalan S, Johnson E, Low L, et al. Body positioning of intensive care patients: clinical practice versus standards. Critical Care Med, 2002; 30:2588-2592.</a:t>
            </a:r>
            <a:endParaRPr lang="el-GR" sz="2800" dirty="0" smtClean="0"/>
          </a:p>
          <a:p>
            <a:r>
              <a:rPr lang="en-US" sz="2800" dirty="0"/>
              <a:t>Medical Research Council. Aids to examination of the peripheral nervous system. Memorandum no. 45. London: Her Majesty’s Stationary Office; 1976.</a:t>
            </a:r>
          </a:p>
          <a:p>
            <a:r>
              <a:rPr lang="en-US" sz="2800" dirty="0" smtClean="0"/>
              <a:t>Michalopoulos AS, Gregoriades K, Falagas ME. The effect of different arrangements of T-piece parts on oxygenation of patients with tracheostomy. Anesthesia &amp; Analgesia, 2006; 103: 1054-1055.</a:t>
            </a:r>
          </a:p>
          <a:p>
            <a:r>
              <a:rPr lang="en-US" sz="2800" dirty="0" smtClean="0"/>
              <a:t>Morris P. Moving Our Critically Ill Patients: Mobility Barriers and Benefits. Crit Care Clin, 2007; 23:1–20.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54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08720"/>
          </a:xfrm>
        </p:spPr>
        <p:txBody>
          <a:bodyPr>
            <a:normAutofit/>
          </a:bodyPr>
          <a:lstStyle/>
          <a:p>
            <a:r>
              <a:rPr lang="el-GR" dirty="0"/>
              <a:t>Προτεινόμενη βιβλιογραφία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Ntoumenopoulos G, Presneill J, McElholum M, et al. Chest physiotherapy for the prevention of ventilator-assosiated pneumonia. Intensive Care Medicine, 2002; 28:850-856.</a:t>
            </a:r>
          </a:p>
          <a:p>
            <a:r>
              <a:rPr lang="en-US" sz="2400" dirty="0" smtClean="0"/>
              <a:t>Scott PA</a:t>
            </a:r>
            <a:r>
              <a:rPr lang="en-US" sz="2400" dirty="0"/>
              <a:t>, </a:t>
            </a:r>
            <a:r>
              <a:rPr lang="en-US" sz="2400" dirty="0" smtClean="0"/>
              <a:t>DiRocco J, </a:t>
            </a:r>
            <a:r>
              <a:rPr lang="en-US" sz="2400" dirty="0"/>
              <a:t>Gilman  A. et al. The role of time and pressure on alveolar recruitment J Appl </a:t>
            </a:r>
            <a:r>
              <a:rPr lang="en-US" sz="2400" dirty="0" smtClean="0"/>
              <a:t>Physiol, </a:t>
            </a:r>
            <a:r>
              <a:rPr lang="en-US" sz="2400" dirty="0"/>
              <a:t>106: 757–765, 2009.</a:t>
            </a:r>
          </a:p>
          <a:p>
            <a:r>
              <a:rPr lang="en-US" sz="2400" dirty="0" smtClean="0"/>
              <a:t>Schweickert</a:t>
            </a:r>
            <a:r>
              <a:rPr lang="en-US" sz="2400" dirty="0"/>
              <a:t>, </a:t>
            </a:r>
            <a:r>
              <a:rPr lang="en-US" sz="2400" dirty="0" smtClean="0"/>
              <a:t>WD</a:t>
            </a:r>
            <a:r>
              <a:rPr lang="en-US" sz="2400" dirty="0"/>
              <a:t>, Kress JP. </a:t>
            </a:r>
            <a:r>
              <a:rPr lang="en-US" sz="2400" dirty="0" smtClean="0"/>
              <a:t>Implementing </a:t>
            </a:r>
            <a:r>
              <a:rPr lang="en-US" sz="2400" dirty="0"/>
              <a:t>Early Mobilization Interventions in Mechanically Ventilated Patients in the ICU Early Mobilization in the ICU</a:t>
            </a:r>
            <a:r>
              <a:rPr lang="en-US" sz="2400" dirty="0" smtClean="0"/>
              <a:t>. Chest, </a:t>
            </a:r>
            <a:r>
              <a:rPr lang="en-US" sz="2400" dirty="0"/>
              <a:t>2011; 6:1612-1617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Stiller K, Phillips A. Safety aspects of mobilizing acutely ill inpatients. Physiother Theory Pract, 2003; 19:239-257.</a:t>
            </a:r>
            <a:endParaRPr lang="el-GR" sz="2400" dirty="0" smtClean="0"/>
          </a:p>
          <a:p>
            <a:r>
              <a:rPr lang="en-US" sz="2400" dirty="0"/>
              <a:t>Turner-Stokes L, Nyein K, Turner-Stokes T et al. The UK FIM+FAM: development </a:t>
            </a:r>
            <a:r>
              <a:rPr lang="en-US" sz="2400" dirty="0" smtClean="0"/>
              <a:t>and </a:t>
            </a:r>
            <a:r>
              <a:rPr lang="en-US" sz="2400" dirty="0"/>
              <a:t>evaluation. Clin Rehabil. 1999; 13: 277–87.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557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755576" y="4725144"/>
            <a:ext cx="7632848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539552" y="2060848"/>
            <a:ext cx="8136904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1. </a:t>
            </a:r>
            <a:r>
              <a:rPr lang="el-GR" dirty="0" smtClean="0"/>
              <a:t>Εισαγωγή </a:t>
            </a:r>
            <a:r>
              <a:rPr lang="el-GR" sz="3200" b="0" dirty="0" smtClean="0"/>
              <a:t>(3 από 6)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γ) Βαρέως </a:t>
            </a:r>
            <a:r>
              <a:rPr lang="el-GR" sz="2600" b="1" dirty="0">
                <a:solidFill>
                  <a:srgbClr val="820000"/>
                </a:solidFill>
              </a:rPr>
              <a:t>Πάσχοντες Ασθενείς</a:t>
            </a:r>
          </a:p>
          <a:p>
            <a:pPr marL="354013" indent="0">
              <a:buNone/>
            </a:pPr>
            <a:r>
              <a:rPr lang="el-GR" sz="2400" b="1" dirty="0">
                <a:solidFill>
                  <a:srgbClr val="004A82"/>
                </a:solidFill>
              </a:rPr>
              <a:t>Ορισμός: </a:t>
            </a:r>
          </a:p>
          <a:p>
            <a:pPr marL="354013" indent="0">
              <a:buNone/>
            </a:pPr>
            <a:r>
              <a:rPr lang="el-GR" sz="2400" dirty="0"/>
              <a:t>Χαρακτηρίζονται οι ασθενείς  που χρειάζονται  υποστήριξη των ζωτικών τους λειτουργιών προκειμένου να κρατηθούν στην ζωή.</a:t>
            </a:r>
          </a:p>
          <a:p>
            <a:pPr marL="354013" indent="0">
              <a:buNone/>
            </a:pPr>
            <a:r>
              <a:rPr lang="el-GR" sz="2400" b="1" dirty="0">
                <a:solidFill>
                  <a:srgbClr val="004A82"/>
                </a:solidFill>
              </a:rPr>
              <a:t>Ζωτικές λειτουργίες:</a:t>
            </a:r>
          </a:p>
          <a:p>
            <a:pPr marL="354013" indent="0">
              <a:buNone/>
            </a:pPr>
            <a:r>
              <a:rPr lang="el-GR" sz="2400" dirty="0"/>
              <a:t>Αναπνευστική, καρδιακή, κυκλοφορική, ομοιόσταση</a:t>
            </a:r>
          </a:p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δ) ΜΕΘ</a:t>
            </a:r>
          </a:p>
          <a:p>
            <a:pPr marL="354013" indent="0">
              <a:buNone/>
            </a:pPr>
            <a:r>
              <a:rPr lang="el-GR" sz="2400" b="1" dirty="0">
                <a:solidFill>
                  <a:srgbClr val="004A82"/>
                </a:solidFill>
              </a:rPr>
              <a:t>Ορισμός: </a:t>
            </a:r>
          </a:p>
          <a:p>
            <a:pPr marL="354013" indent="0">
              <a:buNone/>
            </a:pPr>
            <a:r>
              <a:rPr lang="el-GR" sz="2400" dirty="0"/>
              <a:t>Είναι ό χώρος στον οποίο νοσηλεύονται βαρέως πάσχοντες ασθενείς των οποίων παρακολουθούνται τουλάχιστον οι ζωτικές λειτουργίες, με την βοήθεια ειδικών διατάξεων που λέγονται μόνιτορ</a:t>
            </a:r>
          </a:p>
          <a:p>
            <a:pPr marL="0" indent="0">
              <a:buNone/>
            </a:pPr>
            <a:endParaRPr lang="el-GR" sz="2400" u="sng" dirty="0">
              <a:solidFill>
                <a:srgbClr val="004A8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42224" y="5986938"/>
            <a:ext cx="2089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Brilli et al., 2013</a:t>
            </a:r>
            <a:r>
              <a:rPr lang="en-US" sz="2000" dirty="0">
                <a:latin typeface="+mn-lt"/>
              </a:rPr>
              <a:t>)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73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908720"/>
          </a:xfrm>
        </p:spPr>
        <p:txBody>
          <a:bodyPr>
            <a:normAutofit/>
          </a:bodyPr>
          <a:lstStyle/>
          <a:p>
            <a:r>
              <a:rPr lang="el-GR" dirty="0"/>
              <a:t>Προτεινόμενη βιβλιογραφία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/>
              <a:t>Vitacca M, Paneroni M, Bianchi L, et al. Maximal inspiratory and expiratory pressure measurement in tracheotomised patients. European Respiratory Journal</a:t>
            </a:r>
            <a:r>
              <a:rPr lang="el-GR" sz="2400" dirty="0" smtClean="0"/>
              <a:t>,</a:t>
            </a:r>
            <a:r>
              <a:rPr lang="en-US" sz="2400" dirty="0" smtClean="0"/>
              <a:t> 2006; 27:343-349.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Wagenmakers A. Muscle function in critically ill patients. Clin Nutr, 2001; 20(5):451-4.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Zeppos L, Patman S, Berney S, et al. Physiotherapy intervention in intensive care is safe: an observatory study. Australian Journal of  Physiotherapy, 2007; 53:279-283.</a:t>
            </a:r>
            <a:endParaRPr lang="el-GR" sz="2400" dirty="0" smtClean="0"/>
          </a:p>
          <a:p>
            <a:pPr>
              <a:spcBef>
                <a:spcPts val="1800"/>
              </a:spcBef>
            </a:pPr>
            <a:endParaRPr lang="en-US" sz="2400" dirty="0" smtClean="0"/>
          </a:p>
          <a:p>
            <a:pPr>
              <a:spcBef>
                <a:spcPts val="1800"/>
              </a:spcBef>
              <a:buNone/>
            </a:pPr>
            <a:endParaRPr lang="en-US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96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1371600" y="5211264"/>
            <a:ext cx="6400800" cy="427536"/>
          </a:xfrm>
        </p:spPr>
        <p:txBody>
          <a:bodyPr>
            <a:normAutofit fontScale="25000" lnSpcReduction="20000"/>
          </a:bodyPr>
          <a:lstStyle/>
          <a:p>
            <a:r>
              <a:rPr lang="el-GR" sz="12000" dirty="0"/>
              <a:t>Σας ευχαριστώ πολύ</a:t>
            </a:r>
          </a:p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3181581" cy="349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>
                <a:solidFill>
                  <a:schemeClr val="tx1"/>
                </a:solidFill>
              </a:rPr>
              <a:t>Σημειώματα</a:t>
            </a:r>
            <a:endParaRPr lang="el-GR" sz="4400" cap="none" dirty="0">
              <a:solidFill>
                <a:schemeClr val="tx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74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Ειρήνη </a:t>
            </a:r>
            <a:r>
              <a:rPr lang="el-GR" sz="2000" dirty="0" smtClean="0"/>
              <a:t>Γραμματοπούλου</a:t>
            </a:r>
            <a:r>
              <a:rPr lang="en-US" sz="2000" dirty="0" smtClean="0"/>
              <a:t>,</a:t>
            </a:r>
            <a:r>
              <a:rPr lang="el-GR" sz="2000" dirty="0">
                <a:solidFill>
                  <a:prstClr val="black"/>
                </a:solidFill>
              </a:rPr>
              <a:t> Κώστας </a:t>
            </a:r>
            <a:r>
              <a:rPr lang="el-GR" sz="2000" dirty="0" smtClean="0">
                <a:solidFill>
                  <a:prstClr val="black"/>
                </a:solidFill>
              </a:rPr>
              <a:t>Γρηγοριάδης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 smtClean="0"/>
              <a:t> </a:t>
            </a:r>
            <a:r>
              <a:rPr lang="el-GR" sz="2000" dirty="0"/>
              <a:t>2014. Ειρήνη </a:t>
            </a:r>
            <a:r>
              <a:rPr lang="el-GR" sz="2000" dirty="0" smtClean="0"/>
              <a:t>Γραμματοπούλου</a:t>
            </a:r>
            <a:r>
              <a:rPr lang="el-GR" sz="2000" dirty="0">
                <a:solidFill>
                  <a:prstClr val="black"/>
                </a:solidFill>
              </a:rPr>
              <a:t> Κώστας Γρηγοριάδης</a:t>
            </a:r>
            <a:r>
              <a:rPr lang="el-GR" sz="2000" dirty="0" smtClean="0"/>
              <a:t>. </a:t>
            </a:r>
            <a:r>
              <a:rPr lang="el-GR" sz="2000" dirty="0"/>
              <a:t>«Αναπνευστική Φυσικοθεραπεία. Ενότητα 12: Η Φυσικοθεραπεία στη ΜΕΘ (α’ μέρος</a:t>
            </a:r>
            <a:r>
              <a:rPr lang="el-GR" sz="2000" dirty="0" smtClean="0"/>
              <a:t>)</a:t>
            </a:r>
            <a:r>
              <a:rPr lang="en-US" sz="2000" dirty="0" smtClean="0"/>
              <a:t> 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166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Χρήσης Έργων </a:t>
            </a:r>
            <a:r>
              <a:rPr lang="el-GR" dirty="0" smtClean="0">
                <a:solidFill>
                  <a:schemeClr val="tx1"/>
                </a:solidFill>
              </a:rPr>
              <a:t>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alibri" pitchFamily="34" charset="0"/>
              </a:rPr>
              <a:t>Conti, Giorgio, </a:t>
            </a:r>
            <a:r>
              <a:rPr lang="en-US" sz="2000" dirty="0"/>
              <a:t>Cavaliere F, Costa R, </a:t>
            </a:r>
            <a:r>
              <a:rPr lang="en-US" sz="2000" dirty="0">
                <a:latin typeface="Calibri" pitchFamily="34" charset="0"/>
              </a:rPr>
              <a:t>et al. Noninvasive positive-pressure ventilation with different interfaces in patients with respiratory failure after abdominal surgery: A matched-control study. Respiratory care, 2007; 52:1463-1471.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Hough A. Physiotherapy in Respiratory Care. Nelson Thomes Ltd</a:t>
            </a:r>
            <a:r>
              <a:rPr lang="el-GR" sz="2000" dirty="0"/>
              <a:t>,</a:t>
            </a:r>
            <a:r>
              <a:rPr lang="en-US" sz="2000" dirty="0"/>
              <a:t> 2001.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Reeve</a:t>
            </a:r>
            <a:r>
              <a:rPr lang="en-US" sz="2000" dirty="0"/>
              <a:t>, Julie, Linda Denehy, and Kathy Stiller. "The physiotherapy management of patients undergoing thoracic surgery: a survey of current practice in Australia and New Zealand." Physiotherapy Research International 12.2 (2007): 59-71. </a:t>
            </a:r>
            <a:r>
              <a:rPr lang="el-GR" sz="2000" dirty="0" smtClean="0"/>
              <a:t>Σχήμα</a:t>
            </a:r>
            <a:r>
              <a:rPr lang="en-US" sz="2000" dirty="0" smtClean="0"/>
              <a:t> </a:t>
            </a:r>
            <a:r>
              <a:rPr lang="en-US" sz="2000" dirty="0"/>
              <a:t>3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pt-BR" sz="2000" dirty="0"/>
              <a:t>Varela G, Ballesteros E, Jiménez MF, et al. </a:t>
            </a:r>
            <a:r>
              <a:rPr lang="en-US" sz="2000" dirty="0"/>
              <a:t>Cost-effectiveness analysis of prophylactic respiratory physiotherapy in pulmonary lobectomy. European Journal of Cardio-thoracic Surgery, 2006; 29:216—220.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525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Χρήσης Έργων </a:t>
            </a:r>
            <a:r>
              <a:rPr lang="el-GR" dirty="0" smtClean="0">
                <a:solidFill>
                  <a:schemeClr val="tx1"/>
                </a:solidFill>
              </a:rPr>
              <a:t>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 startAt="5"/>
            </a:pPr>
            <a:r>
              <a:rPr lang="en-US" sz="2000" dirty="0"/>
              <a:t>Michalopoulos AS, Gregoriades K, Falagas ME. The effect of different arrangements of T-piece parts on oxygenation of patients with tracheostomy. Anesthesia &amp; Analgesia, 2006; 103: 1054-1055.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5"/>
            </a:pPr>
            <a:r>
              <a:rPr lang="en-US" sz="2000" dirty="0" smtClean="0"/>
              <a:t>K</a:t>
            </a:r>
            <a:r>
              <a:rPr lang="en-US" sz="2000" dirty="0"/>
              <a:t>. Grigoriadis, I. Efstathiou, I. Petrianos, D. Bakalidou, A. Armaganidis, G. Vasileiadis: Improvement Of Patient’s Ventilation By Correcting The Slid Recumbent Position In The ICU. The Internet Journal of Rehabilitation. 2010 Volume 1 Number 1. DOI: 10.5580/1c98 </a:t>
            </a:r>
            <a:r>
              <a:rPr lang="en-US" sz="2000" dirty="0" smtClean="0"/>
              <a:t>, </a:t>
            </a:r>
            <a:r>
              <a:rPr lang="el-GR" sz="2000" dirty="0" smtClean="0"/>
              <a:t>Σχήμα </a:t>
            </a:r>
            <a:r>
              <a:rPr lang="en-US" sz="2000" dirty="0" smtClean="0"/>
              <a:t>1</a:t>
            </a:r>
            <a:r>
              <a:rPr lang="el-GR" sz="2000" dirty="0" smtClean="0"/>
              <a:t>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5"/>
            </a:pPr>
            <a:r>
              <a:rPr lang="en-US" sz="2000" dirty="0"/>
              <a:t>Soo Hwan Kim1, Su Jin Woo1, and Jong Hoon Kim2. A comparison of Bonfils intubation fiberscopy and fiberoptic bronchoscopy in difficult airways assisted with direct laryngoscopy. </a:t>
            </a:r>
            <a:r>
              <a:rPr lang="el-GR" sz="2000" dirty="0"/>
              <a:t>Κ</a:t>
            </a:r>
            <a:r>
              <a:rPr lang="en-US" sz="2000" dirty="0"/>
              <a:t>orean J Anesthesiol. 2010 March; 58(3): 249–255. </a:t>
            </a:r>
            <a:endParaRPr lang="el-GR" sz="20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 startAt="5"/>
            </a:pPr>
            <a:endParaRPr lang="en-US" sz="20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 startAt="5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406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1. Εισαγωγή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600" b="1" dirty="0">
                <a:solidFill>
                  <a:srgbClr val="820000"/>
                </a:solidFill>
              </a:rPr>
              <a:t>ε</a:t>
            </a:r>
            <a:r>
              <a:rPr lang="el-GR" sz="2600" b="1" dirty="0" smtClean="0">
                <a:solidFill>
                  <a:srgbClr val="820000"/>
                </a:solidFill>
              </a:rPr>
              <a:t>) Τύποι ΜΕΘ</a:t>
            </a:r>
          </a:p>
          <a:p>
            <a:pPr marL="0" indent="0">
              <a:buNone/>
            </a:pP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1. Πολυδύναμες (Γενικές) </a:t>
            </a:r>
            <a:r>
              <a:rPr lang="el-GR" sz="2600" dirty="0" smtClean="0"/>
              <a:t>με  τρία επίπεδα:</a:t>
            </a:r>
            <a:endParaRPr lang="el-GR" sz="2600" dirty="0" smtClean="0">
              <a:solidFill>
                <a:srgbClr val="4545C3"/>
              </a:solidFill>
            </a:endParaRPr>
          </a:p>
          <a:p>
            <a:r>
              <a:rPr lang="el-GR" sz="2600" b="1" dirty="0" smtClean="0">
                <a:solidFill>
                  <a:srgbClr val="820000"/>
                </a:solidFill>
              </a:rPr>
              <a:t> Το πρώτο επίπεδο</a:t>
            </a:r>
            <a:r>
              <a:rPr lang="el-GR" sz="2600" dirty="0" smtClean="0"/>
              <a:t>:</a:t>
            </a:r>
            <a:r>
              <a:rPr lang="el-GR" sz="2600" dirty="0"/>
              <a:t> </a:t>
            </a:r>
            <a:r>
              <a:rPr lang="el-GR" sz="2600" dirty="0" smtClean="0"/>
              <a:t>Μονάδες </a:t>
            </a:r>
            <a:r>
              <a:rPr lang="el-GR" sz="2600" dirty="0"/>
              <a:t>Αυξημένης </a:t>
            </a:r>
            <a:r>
              <a:rPr lang="el-GR" sz="2600" dirty="0" smtClean="0"/>
              <a:t>Φροντίδας-ΜΑΦ (αποτελούν </a:t>
            </a:r>
            <a:r>
              <a:rPr lang="el-GR" sz="2600" dirty="0"/>
              <a:t>μια ενδιάμεση κατάσταση για ασθενείς που η κατάσταση τους δεν είναι τόσο κρίσιμη ώστε να εισαχθούν σε </a:t>
            </a:r>
            <a:r>
              <a:rPr lang="el-GR" sz="2600" dirty="0" smtClean="0"/>
              <a:t>ΜΕΘ </a:t>
            </a:r>
            <a:r>
              <a:rPr lang="el-GR" sz="2600" dirty="0"/>
              <a:t>αλλά δεν καλύπτονται από ένα συνηθισμένο κλινικό </a:t>
            </a:r>
            <a:r>
              <a:rPr lang="el-GR" sz="2600" dirty="0" smtClean="0"/>
              <a:t>τμήμα)</a:t>
            </a:r>
          </a:p>
          <a:p>
            <a:r>
              <a:rPr lang="el-GR" sz="2600" b="1" dirty="0" smtClean="0">
                <a:solidFill>
                  <a:srgbClr val="820000"/>
                </a:solidFill>
              </a:rPr>
              <a:t>Το δεύτερο </a:t>
            </a:r>
            <a:r>
              <a:rPr lang="el-GR" sz="2600" b="1" dirty="0">
                <a:solidFill>
                  <a:srgbClr val="820000"/>
                </a:solidFill>
              </a:rPr>
              <a:t>και </a:t>
            </a:r>
            <a:r>
              <a:rPr lang="el-GR" sz="2600" b="1" dirty="0" smtClean="0">
                <a:solidFill>
                  <a:srgbClr val="820000"/>
                </a:solidFill>
              </a:rPr>
              <a:t>τρίτο </a:t>
            </a:r>
            <a:r>
              <a:rPr lang="el-GR" sz="2600" b="1" dirty="0">
                <a:solidFill>
                  <a:srgbClr val="820000"/>
                </a:solidFill>
              </a:rPr>
              <a:t>επίπεδο </a:t>
            </a:r>
            <a:r>
              <a:rPr lang="el-GR" sz="2600" dirty="0" smtClean="0"/>
              <a:t>διαφέρουν μεταξύ τους ως προς το </a:t>
            </a:r>
            <a:r>
              <a:rPr lang="el-GR" sz="2600" dirty="0"/>
              <a:t>επίπεδο του προσωπικού, του εξοπλισμού </a:t>
            </a:r>
            <a:r>
              <a:rPr lang="el-GR" sz="2600" dirty="0" smtClean="0"/>
              <a:t>και </a:t>
            </a:r>
            <a:r>
              <a:rPr lang="el-GR" sz="2600" dirty="0"/>
              <a:t>των μεθόδων υποστήριξης και </a:t>
            </a:r>
            <a:r>
              <a:rPr lang="el-GR" sz="2600" dirty="0" smtClean="0"/>
              <a:t>παρακολούθησης (επεμβατικού ή μη)</a:t>
            </a:r>
          </a:p>
          <a:p>
            <a:pPr marL="0" indent="0">
              <a:buNone/>
            </a:pP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2. Ειδικές: </a:t>
            </a:r>
            <a:r>
              <a:rPr lang="el-GR" sz="2600" dirty="0" smtClean="0"/>
              <a:t>είναι </a:t>
            </a:r>
            <a:r>
              <a:rPr lang="el-GR" sz="2600" dirty="0"/>
              <a:t>μονάδες που αφορούν ασθενείς με δυσλειτουργίες σε συγκεκριμένα συστήματα ή ειδικές ηλικιακές </a:t>
            </a:r>
            <a:r>
              <a:rPr lang="el-GR" sz="2600" dirty="0" smtClean="0"/>
              <a:t>ομάδες (μονάδες </a:t>
            </a:r>
            <a:r>
              <a:rPr lang="el-GR" sz="2600" dirty="0"/>
              <a:t>εμφραγμάτων, μεταμοσχεύσεων, εγκαυμάτων, καρδιοχειρουργικές, νευροχειρουργικές, νεογνών, παίδων </a:t>
            </a:r>
            <a:r>
              <a:rPr lang="el-GR" sz="2600" dirty="0" smtClean="0"/>
              <a:t>κ.λ.π.) </a:t>
            </a:r>
            <a:r>
              <a:rPr lang="en-US" sz="1700" dirty="0"/>
              <a:t>(Berstein, 2003)</a:t>
            </a:r>
          </a:p>
          <a:p>
            <a:pPr marL="0" indent="0">
              <a:buNone/>
            </a:pPr>
            <a:endParaRPr lang="el-GR" sz="2600" dirty="0"/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287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1. </a:t>
            </a:r>
            <a:r>
              <a:rPr lang="el-GR" dirty="0" smtClean="0"/>
              <a:t>Εισαγωγή </a:t>
            </a:r>
            <a:r>
              <a:rPr lang="el-GR" sz="3200" b="0" dirty="0" smtClean="0"/>
              <a:t>(5 από 6)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24136"/>
          </a:xfrm>
        </p:spPr>
        <p:txBody>
          <a:bodyPr/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στ) Ασθενείς ΜΕΘ </a:t>
            </a:r>
          </a:p>
          <a:p>
            <a:pPr marL="0" indent="0" algn="ctr">
              <a:buNone/>
            </a:pPr>
            <a:r>
              <a:rPr lang="el-GR" sz="2400" b="1" dirty="0">
                <a:solidFill>
                  <a:srgbClr val="004A82"/>
                </a:solidFill>
              </a:rPr>
              <a:t>Κατηγοριοποίηση ανάλογα με την υποστήριξη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275856" y="2204864"/>
            <a:ext cx="2616422" cy="461665"/>
          </a:xfrm>
          <a:prstGeom prst="rect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latin typeface="+mn-lt"/>
              </a:rPr>
              <a:t>Βαρέως πάσχοντες</a:t>
            </a:r>
          </a:p>
        </p:txBody>
      </p:sp>
      <p:cxnSp>
        <p:nvCxnSpPr>
          <p:cNvPr id="7" name="Straight Arrow Connector 6"/>
          <p:cNvCxnSpPr>
            <a:stCxn id="5" idx="2"/>
            <a:endCxn id="8" idx="0"/>
          </p:cNvCxnSpPr>
          <p:nvPr/>
        </p:nvCxnSpPr>
        <p:spPr>
          <a:xfrm flipH="1">
            <a:off x="3043692" y="2666529"/>
            <a:ext cx="1540375" cy="526912"/>
          </a:xfrm>
          <a:prstGeom prst="straightConnector1">
            <a:avLst/>
          </a:prstGeom>
          <a:ln w="19050">
            <a:solidFill>
              <a:srgbClr val="004A8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59399" y="3193441"/>
            <a:ext cx="276858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Διασωληνωμένοι</a:t>
            </a:r>
          </a:p>
        </p:txBody>
      </p:sp>
      <p:sp>
        <p:nvSpPr>
          <p:cNvPr id="9" name="Rectangle 8"/>
          <p:cNvSpPr/>
          <p:nvPr/>
        </p:nvSpPr>
        <p:spPr>
          <a:xfrm>
            <a:off x="1567691" y="3655106"/>
            <a:ext cx="2984609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Με </a:t>
            </a:r>
            <a:r>
              <a:rPr lang="el-GR" sz="2400" dirty="0">
                <a:latin typeface="+mn-lt"/>
              </a:rPr>
              <a:t>ενδοτραχειακό σωλήνα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Τραχειοστομημένοι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Με </a:t>
            </a:r>
            <a:r>
              <a:rPr lang="el-GR" sz="2400" dirty="0">
                <a:latin typeface="+mn-lt"/>
              </a:rPr>
              <a:t>αυτόματη  ή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Μη </a:t>
            </a:r>
            <a:r>
              <a:rPr lang="el-GR" sz="2400" dirty="0">
                <a:latin typeface="+mn-lt"/>
              </a:rPr>
              <a:t>αυτόματη αναπνοή</a:t>
            </a:r>
          </a:p>
        </p:txBody>
      </p:sp>
      <p:cxnSp>
        <p:nvCxnSpPr>
          <p:cNvPr id="10" name="Straight Arrow Connector 9"/>
          <p:cNvCxnSpPr>
            <a:stCxn id="5" idx="2"/>
            <a:endCxn id="13" idx="0"/>
          </p:cNvCxnSpPr>
          <p:nvPr/>
        </p:nvCxnSpPr>
        <p:spPr>
          <a:xfrm>
            <a:off x="4584067" y="2666529"/>
            <a:ext cx="2081380" cy="526912"/>
          </a:xfrm>
          <a:prstGeom prst="straightConnector1">
            <a:avLst/>
          </a:prstGeom>
          <a:ln w="19050">
            <a:solidFill>
              <a:srgbClr val="004A8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86486" y="3193441"/>
            <a:ext cx="315792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Μη Διασωληνωμένοι</a:t>
            </a:r>
            <a:endParaRPr lang="el-GR" sz="24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64792" y="3674641"/>
            <a:ext cx="359513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Αυτόματη αναπνοή εμπλουτισμένη με οξυγόνο  ή 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Υποβοηθούμενη </a:t>
            </a:r>
            <a:r>
              <a:rPr lang="el-GR" sz="2400" dirty="0">
                <a:latin typeface="+mn-lt"/>
              </a:rPr>
              <a:t>με ΜΕΜΑ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05936" y="5815953"/>
            <a:ext cx="1840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Berstein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2003</a:t>
            </a:r>
            <a:r>
              <a:rPr lang="en-US" sz="2000" dirty="0">
                <a:latin typeface="+mn-lt"/>
              </a:rPr>
              <a:t>)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554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/>
          <p:cNvSpPr/>
          <p:nvPr/>
        </p:nvSpPr>
        <p:spPr>
          <a:xfrm>
            <a:off x="0" y="1340768"/>
            <a:ext cx="9144000" cy="1872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D9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4788024" y="3838876"/>
            <a:ext cx="3672408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755576" y="3818892"/>
            <a:ext cx="3907801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el-GR" dirty="0"/>
              <a:t>1. Εισαγωγή </a:t>
            </a:r>
            <a:r>
              <a:rPr lang="el-GR" sz="2700" b="0" dirty="0" smtClean="0"/>
              <a:t>(6 </a:t>
            </a:r>
            <a:r>
              <a:rPr lang="el-GR" sz="2700" b="0" dirty="0"/>
              <a:t>από </a:t>
            </a:r>
            <a:r>
              <a:rPr lang="el-GR" sz="2700" b="0" dirty="0" smtClean="0"/>
              <a:t>6)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620687"/>
            <a:ext cx="9144000" cy="329053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l-GR" sz="5800" b="1" dirty="0">
                <a:solidFill>
                  <a:srgbClr val="820000"/>
                </a:solidFill>
              </a:rPr>
              <a:t>	</a:t>
            </a:r>
            <a:r>
              <a:rPr lang="el-GR" sz="5800" b="1" dirty="0" smtClean="0">
                <a:solidFill>
                  <a:srgbClr val="820000"/>
                </a:solidFill>
              </a:rPr>
              <a:t>ζ) </a:t>
            </a:r>
            <a:r>
              <a:rPr lang="el-GR" sz="5800" b="1" dirty="0">
                <a:solidFill>
                  <a:srgbClr val="820000"/>
                </a:solidFill>
              </a:rPr>
              <a:t>Ασθενείς ΜΕΘ </a:t>
            </a:r>
          </a:p>
          <a:p>
            <a:pPr marL="0" indent="0" algn="ctr">
              <a:buNone/>
              <a:tabLst>
                <a:tab pos="1616075" algn="l"/>
              </a:tabLst>
            </a:pPr>
            <a:endParaRPr lang="el-GR" sz="4400" b="1" dirty="0" smtClean="0">
              <a:solidFill>
                <a:srgbClr val="004A82"/>
              </a:solidFill>
            </a:endParaRPr>
          </a:p>
          <a:p>
            <a:pPr marL="0" indent="0" algn="ctr">
              <a:buNone/>
              <a:tabLst>
                <a:tab pos="1616075" algn="l"/>
              </a:tabLst>
            </a:pPr>
            <a:r>
              <a:rPr lang="el-GR" sz="4400" b="1" dirty="0" smtClean="0">
                <a:solidFill>
                  <a:srgbClr val="004A82"/>
                </a:solidFill>
              </a:rPr>
              <a:t>Κατηγοριοποίηση </a:t>
            </a:r>
            <a:r>
              <a:rPr lang="el-GR" sz="4400" b="1" dirty="0">
                <a:solidFill>
                  <a:srgbClr val="004A82"/>
                </a:solidFill>
              </a:rPr>
              <a:t>ανάλογα με </a:t>
            </a:r>
            <a:r>
              <a:rPr lang="el-GR" sz="4400" b="1" dirty="0" smtClean="0">
                <a:solidFill>
                  <a:srgbClr val="004A82"/>
                </a:solidFill>
              </a:rPr>
              <a:t>τις ενδείξεις εισαγωγής</a:t>
            </a:r>
          </a:p>
          <a:p>
            <a:pPr marL="0" indent="0">
              <a:buNone/>
            </a:pPr>
            <a:r>
              <a:rPr lang="el-GR" dirty="0" smtClean="0"/>
              <a:t>1. </a:t>
            </a:r>
            <a:r>
              <a:rPr lang="el-GR" sz="4000" dirty="0" smtClean="0"/>
              <a:t>Ασθενείς </a:t>
            </a:r>
            <a:r>
              <a:rPr lang="el-GR" sz="4000" dirty="0"/>
              <a:t>που απαιτούν </a:t>
            </a:r>
            <a:r>
              <a:rPr lang="el-GR" sz="4000" dirty="0" smtClean="0"/>
              <a:t>συνεχή παρακολούθηση </a:t>
            </a:r>
            <a:r>
              <a:rPr lang="el-GR" sz="4000" dirty="0"/>
              <a:t>και θεραπεία επειδή </a:t>
            </a:r>
            <a:r>
              <a:rPr lang="el-GR" sz="4000" dirty="0" smtClean="0"/>
              <a:t>≥1 ζωτικές </a:t>
            </a:r>
            <a:r>
              <a:rPr lang="el-GR" sz="4000" dirty="0"/>
              <a:t>λειτουργίες απειλούνται από κάποια πάθηση ή μετεγχειρητικοί ασθενείς που </a:t>
            </a:r>
            <a:r>
              <a:rPr lang="el-GR" sz="4000" dirty="0" smtClean="0"/>
              <a:t>κινδυνεύει η </a:t>
            </a:r>
            <a:r>
              <a:rPr lang="el-GR" sz="4000" dirty="0"/>
              <a:t>ζωή </a:t>
            </a:r>
            <a:r>
              <a:rPr lang="el-GR" sz="4000" dirty="0" smtClean="0"/>
              <a:t>τους</a:t>
            </a:r>
          </a:p>
          <a:p>
            <a:pPr marL="0" indent="0">
              <a:buNone/>
            </a:pPr>
            <a:endParaRPr lang="el-GR" sz="4000" dirty="0"/>
          </a:p>
          <a:p>
            <a:pPr marL="0" indent="0">
              <a:buNone/>
            </a:pPr>
            <a:r>
              <a:rPr lang="el-GR" sz="4000" dirty="0" smtClean="0"/>
              <a:t>2. Ασθενείς με ανεπάρκεια μιας ζωτικής λειτουργίας με πολλές </a:t>
            </a:r>
            <a:r>
              <a:rPr lang="el-GR" sz="4000" dirty="0"/>
              <a:t>πιθανότητες </a:t>
            </a:r>
            <a:r>
              <a:rPr lang="el-GR" sz="4000" dirty="0" smtClean="0"/>
              <a:t>λειτουργικής ανάρρωσης</a:t>
            </a:r>
            <a:endParaRPr lang="el-GR" sz="4000" dirty="0"/>
          </a:p>
          <a:p>
            <a:pPr marL="0" indent="0" algn="ctr">
              <a:buNone/>
            </a:pPr>
            <a:r>
              <a:rPr lang="el-GR" sz="4000" b="1" dirty="0" smtClean="0">
                <a:solidFill>
                  <a:srgbClr val="004A82"/>
                </a:solidFill>
              </a:rPr>
              <a:t>Οι </a:t>
            </a:r>
            <a:r>
              <a:rPr lang="el-GR" sz="4000" b="1" dirty="0">
                <a:solidFill>
                  <a:srgbClr val="004A82"/>
                </a:solidFill>
              </a:rPr>
              <a:t>κυριότερες ενδείξεις εισαγωγής ασθενών στην ΜΕΘ είναι</a:t>
            </a:r>
            <a:r>
              <a:rPr lang="el-GR" sz="4000" b="1" dirty="0" smtClean="0">
                <a:solidFill>
                  <a:srgbClr val="004A82"/>
                </a:solidFill>
              </a:rPr>
              <a:t>:</a:t>
            </a:r>
          </a:p>
          <a:p>
            <a:pPr marL="0" indent="0">
              <a:buNone/>
            </a:pPr>
            <a:endParaRPr lang="el-GR" b="1" u="sng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3818892"/>
            <a:ext cx="39078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Οξεία αναπνευστική ανεπάρκεια</a:t>
            </a:r>
          </a:p>
          <a:p>
            <a:r>
              <a:rPr lang="el-GR" sz="2000" dirty="0" smtClean="0">
                <a:latin typeface="+mn-lt"/>
              </a:rPr>
              <a:t>•   Οξεία </a:t>
            </a:r>
            <a:r>
              <a:rPr lang="el-GR" sz="2000" dirty="0">
                <a:latin typeface="+mn-lt"/>
              </a:rPr>
              <a:t>καρδιακή ανεπάρκεια</a:t>
            </a:r>
          </a:p>
          <a:p>
            <a:r>
              <a:rPr lang="el-GR" sz="2000" dirty="0" smtClean="0">
                <a:latin typeface="+mn-lt"/>
              </a:rPr>
              <a:t>•   Κώμα</a:t>
            </a:r>
            <a:endParaRPr lang="el-GR" sz="2000" dirty="0">
              <a:latin typeface="+mn-lt"/>
            </a:endParaRPr>
          </a:p>
          <a:p>
            <a:r>
              <a:rPr lang="el-GR" sz="2000" dirty="0" smtClean="0">
                <a:latin typeface="+mn-lt"/>
              </a:rPr>
              <a:t>•   Κρανιοεγκεφαλικές </a:t>
            </a:r>
            <a:r>
              <a:rPr lang="el-GR" sz="2000" dirty="0">
                <a:latin typeface="+mn-lt"/>
              </a:rPr>
              <a:t>κακώσεις</a:t>
            </a:r>
          </a:p>
          <a:p>
            <a:r>
              <a:rPr lang="el-GR" sz="2000" dirty="0" smtClean="0">
                <a:latin typeface="+mn-lt"/>
              </a:rPr>
              <a:t>•   Shock </a:t>
            </a:r>
            <a:r>
              <a:rPr lang="el-GR" sz="2000" dirty="0">
                <a:latin typeface="+mn-lt"/>
              </a:rPr>
              <a:t>κάθε προέλευσης</a:t>
            </a:r>
          </a:p>
          <a:p>
            <a:r>
              <a:rPr lang="el-GR" sz="2000" dirty="0" smtClean="0">
                <a:latin typeface="+mn-lt"/>
              </a:rPr>
              <a:t>•   Πολυκαταγματίες</a:t>
            </a:r>
            <a:endParaRPr lang="el-GR" sz="2000" dirty="0"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788024" y="3838876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+mn-lt"/>
              </a:rPr>
              <a:t>Σήψη</a:t>
            </a:r>
            <a:endParaRPr lang="el-GR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+mn-lt"/>
              </a:rPr>
              <a:t>Οξεία </a:t>
            </a:r>
            <a:r>
              <a:rPr lang="el-GR" dirty="0">
                <a:latin typeface="+mn-lt"/>
              </a:rPr>
              <a:t>νεφρική ανεπάρκεια</a:t>
            </a:r>
          </a:p>
          <a:p>
            <a:r>
              <a:rPr lang="el-GR" dirty="0" smtClean="0">
                <a:latin typeface="+mn-lt"/>
              </a:rPr>
              <a:t>•   Οξύ </a:t>
            </a:r>
            <a:r>
              <a:rPr lang="el-GR" dirty="0">
                <a:latin typeface="+mn-lt"/>
              </a:rPr>
              <a:t>έμφραγμα του μυοκαρδίου</a:t>
            </a:r>
          </a:p>
          <a:p>
            <a:r>
              <a:rPr lang="el-GR" dirty="0" smtClean="0">
                <a:latin typeface="+mn-lt"/>
              </a:rPr>
              <a:t>•    Δηλητηριάσεις </a:t>
            </a: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•    Εγκαύματα</a:t>
            </a:r>
            <a:endParaRPr lang="el-GR" dirty="0">
              <a:latin typeface="+mn-lt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634291" y="5573218"/>
            <a:ext cx="13446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</a:rPr>
              <a:t>(Berstein, 2003)</a:t>
            </a:r>
          </a:p>
        </p:txBody>
      </p:sp>
    </p:spTree>
    <p:extLst>
      <p:ext uri="{BB962C8B-B14F-4D97-AF65-F5344CB8AC3E}">
        <p14:creationId xmlns:p14="http://schemas.microsoft.com/office/powerpoint/2010/main" val="25246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2. </a:t>
            </a:r>
            <a:r>
              <a:rPr lang="el-GR" dirty="0" smtClean="0"/>
              <a:t>Λειτουργική Αξιολόγηση </a:t>
            </a:r>
            <a:r>
              <a:rPr lang="el-GR" sz="3200" b="0" dirty="0" smtClean="0"/>
              <a:t>(1 από 4)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b="1" dirty="0"/>
              <a:t>Οι δοκιμασίες </a:t>
            </a:r>
            <a:r>
              <a:rPr lang="el-GR" sz="2400" b="1" dirty="0" smtClean="0"/>
              <a:t>της λειτουργικότητας </a:t>
            </a:r>
            <a:r>
              <a:rPr lang="el-GR" sz="2400" b="1" dirty="0"/>
              <a:t>χρησιμεύουν:</a:t>
            </a:r>
          </a:p>
          <a:p>
            <a:pPr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Στην τακτική εκτίμηση του ασθενή, για τυχόν αλλαγές στην φυσικοθεραπευτική παρέμβαση</a:t>
            </a:r>
          </a:p>
          <a:p>
            <a:pPr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Στην επικοινωνία μεταξύ διαφορετικών μονάδων υγείας για την περιγραφή του ασθενή σε πιθανή μεταφορά του</a:t>
            </a:r>
          </a:p>
          <a:p>
            <a:pPr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Στην πρόγνωση της επιβίωσης του ασθενή της μονάδας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6156176" y="4365104"/>
            <a:ext cx="2609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Kasotakis </a:t>
            </a:r>
            <a:r>
              <a:rPr lang="en-US" sz="2000" dirty="0">
                <a:latin typeface="+mn-lt"/>
              </a:rPr>
              <a:t>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2012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84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d338fad5cc6e09b83169dfafa4354ed5f7094"/>
</p:tagLst>
</file>

<file path=ppt/theme/theme1.xml><?xml version="1.0" encoding="utf-8"?>
<a:theme xmlns:a="http://schemas.openxmlformats.org/drawingml/2006/main" name="OC_template_updated">
  <a:themeElements>
    <a:clrScheme name="Custom 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1975</TotalTime>
  <Words>3864</Words>
  <Application>Microsoft Office PowerPoint</Application>
  <PresentationFormat>Προβολή στην οθόνη (4:3)</PresentationFormat>
  <Paragraphs>480</Paragraphs>
  <Slides>57</Slides>
  <Notes>17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57</vt:i4>
      </vt:variant>
    </vt:vector>
  </HeadingPairs>
  <TitlesOfParts>
    <vt:vector size="58" baseType="lpstr">
      <vt:lpstr>OC_template_updated</vt:lpstr>
      <vt:lpstr>Αναπνευστική Φυσικοθεραπεία</vt:lpstr>
      <vt:lpstr> </vt:lpstr>
      <vt:lpstr>1. Εισαγωγή (1 από 6)</vt:lpstr>
      <vt:lpstr>1. Εισαγωγή (2 από 6)</vt:lpstr>
      <vt:lpstr>1. Εισαγωγή (3 από 6)</vt:lpstr>
      <vt:lpstr>1. Εισαγωγή (4 από 6)</vt:lpstr>
      <vt:lpstr>1. Εισαγωγή (5 από 6)</vt:lpstr>
      <vt:lpstr>1. Εισαγωγή (6 από 6)</vt:lpstr>
      <vt:lpstr>2. Λειτουργική Αξιολόγηση (1 από 4)</vt:lpstr>
      <vt:lpstr>Λειτουργική Αξιολόγηση (2 από 4)</vt:lpstr>
      <vt:lpstr>Λειτουργική Αξιολόγηση (3 από 4)</vt:lpstr>
      <vt:lpstr>2. Λειτουργική Αξιολόγηση (4 από 4)</vt:lpstr>
      <vt:lpstr>3. Επιπλοκές ΜΕΘ (1 από 12) </vt:lpstr>
      <vt:lpstr>3. Επιπλοκές ΜΕΘ (2 από 12)</vt:lpstr>
      <vt:lpstr>3. Επιπλοκές ΜΕΘ (3 από 12) </vt:lpstr>
      <vt:lpstr>3. Επιπλοκές ΜΕΘ (4 από 12)</vt:lpstr>
      <vt:lpstr>3. Επιπλοκές ΜΕΘ (5 από 12) </vt:lpstr>
      <vt:lpstr>3. Επιπλοκές ΜΕΘ (6 από 12) </vt:lpstr>
      <vt:lpstr>3. Επιπλοκές ΜΕΘ (7 από 12) </vt:lpstr>
      <vt:lpstr>3. Επιπλοκές ΜΕΘ (8 από 12) </vt:lpstr>
      <vt:lpstr>3. Επιπλοκές ΜΕΘ (9 από 12)</vt:lpstr>
      <vt:lpstr>3. Επιπλοκές ΜΕΘ (10 από 12) </vt:lpstr>
      <vt:lpstr>3. Επιπλοκές ΜΕΘ (11 από 12) </vt:lpstr>
      <vt:lpstr>3. Επιπλοκές ΜΕΘ (12 από 12)</vt:lpstr>
      <vt:lpstr>4. Monitoring (1 από 5)</vt:lpstr>
      <vt:lpstr>4. Monitoring (2 από 5)</vt:lpstr>
      <vt:lpstr>4. Monitoring (3 από 5)</vt:lpstr>
      <vt:lpstr>4. Monitoring (4 από 5)</vt:lpstr>
      <vt:lpstr>4. Monitoring (5 από 5)</vt:lpstr>
      <vt:lpstr>5. Οξυγονοθεραπεία (1 από 8)</vt:lpstr>
      <vt:lpstr>5. Οξυγονοθεραπεία (2 από 8)</vt:lpstr>
      <vt:lpstr>5. Οξυγονοθεραπεία (3 από 8)</vt:lpstr>
      <vt:lpstr>5. Οξυγονοθεραπεία (4 από 8)</vt:lpstr>
      <vt:lpstr>5. Οξυγονοθεραπεία (5 από 8)</vt:lpstr>
      <vt:lpstr>5. Οξυγονοθεραπεία (6 από 8)</vt:lpstr>
      <vt:lpstr>5. Οξυγονοθεραπεία (7 από 8)</vt:lpstr>
      <vt:lpstr>5. Οξυγονοθεραπεία (8 από 8)</vt:lpstr>
      <vt:lpstr>6. Μη Επεμβατικός Μηχανικός Αερισμός  (ΜΕΜΑ) (1 από 9)</vt:lpstr>
      <vt:lpstr>6. Μη Επεμβατικός Μηχανικός Αερισμός (2 από 9)</vt:lpstr>
      <vt:lpstr>6. Μη Επεμβατικός Μηχανικός Αερισμός  (3 από 9)</vt:lpstr>
      <vt:lpstr>6. Μη Επεμβατικός Μηχανικός Αερισμός  (4 από 9)</vt:lpstr>
      <vt:lpstr>6. Μη Επεμβατικός Μηχανικός Αερισμός  (5 από 9)</vt:lpstr>
      <vt:lpstr>6. Μη Επεμβατικός Μηχανικός Αερισμός (6 από 9)</vt:lpstr>
      <vt:lpstr>6. Μη Επεμβατικός Μηχανικός Αερισμός  (7 από 9)</vt:lpstr>
      <vt:lpstr>6. Μη Επεμβατικός Μηχανικός Αερισμός  (8 από 9)</vt:lpstr>
      <vt:lpstr>6. Μη Επεμβατικός Μηχανικός Αερισμός  (9 από 9)</vt:lpstr>
      <vt:lpstr>Προτεινόμενη βιβλιογραφία (1 από 4)</vt:lpstr>
      <vt:lpstr>Προτεινόμενη βιβλιογραφία (2 από 4)</vt:lpstr>
      <vt:lpstr>Προτεινόμενη βιβλιογραφία (3 από 4)</vt:lpstr>
      <vt:lpstr>Προτεινόμενη βιβλιογραφία (4 από 4)</vt:lpstr>
      <vt:lpstr>Τέλος Ενότητας</vt:lpstr>
      <vt:lpstr>Σημειώματα</vt:lpstr>
      <vt:lpstr>Σημείωμα Αναφοράς</vt:lpstr>
      <vt:lpstr>Επεξήγηση όρων χρήσης έργων τρίτων</vt:lpstr>
      <vt:lpstr>Σημείωμα Χρήσης Έργων Τρίτων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431</cp:revision>
  <dcterms:created xsi:type="dcterms:W3CDTF">2013-05-20T10:47:40Z</dcterms:created>
  <dcterms:modified xsi:type="dcterms:W3CDTF">2015-05-21T10:32:24Z</dcterms:modified>
</cp:coreProperties>
</file>