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47"/>
  </p:notesMasterIdLst>
  <p:handoutMasterIdLst>
    <p:handoutMasterId r:id="rId48"/>
  </p:handoutMasterIdLst>
  <p:sldIdLst>
    <p:sldId id="256" r:id="rId2"/>
    <p:sldId id="268" r:id="rId3"/>
    <p:sldId id="271" r:id="rId4"/>
    <p:sldId id="270" r:id="rId5"/>
    <p:sldId id="269" r:id="rId6"/>
    <p:sldId id="272" r:id="rId7"/>
    <p:sldId id="273" r:id="rId8"/>
    <p:sldId id="274" r:id="rId9"/>
    <p:sldId id="275" r:id="rId10"/>
    <p:sldId id="276" r:id="rId11"/>
    <p:sldId id="280" r:id="rId12"/>
    <p:sldId id="279" r:id="rId13"/>
    <p:sldId id="278" r:id="rId14"/>
    <p:sldId id="277" r:id="rId15"/>
    <p:sldId id="284" r:id="rId16"/>
    <p:sldId id="283" r:id="rId17"/>
    <p:sldId id="282" r:id="rId18"/>
    <p:sldId id="281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3" r:id="rId27"/>
    <p:sldId id="292" r:id="rId28"/>
    <p:sldId id="294" r:id="rId29"/>
    <p:sldId id="295" r:id="rId30"/>
    <p:sldId id="300" r:id="rId31"/>
    <p:sldId id="299" r:id="rId32"/>
    <p:sldId id="301" r:id="rId33"/>
    <p:sldId id="302" r:id="rId34"/>
    <p:sldId id="306" r:id="rId35"/>
    <p:sldId id="305" r:id="rId36"/>
    <p:sldId id="304" r:id="rId37"/>
    <p:sldId id="307" r:id="rId38"/>
    <p:sldId id="310" r:id="rId39"/>
    <p:sldId id="257" r:id="rId40"/>
    <p:sldId id="262" r:id="rId41"/>
    <p:sldId id="264" r:id="rId42"/>
    <p:sldId id="265" r:id="rId43"/>
    <p:sldId id="266" r:id="rId44"/>
    <p:sldId id="267" r:id="rId45"/>
    <p:sldId id="261" r:id="rId46"/>
  </p:sldIdLst>
  <p:sldSz cx="9144000" cy="6858000" type="screen4x3"/>
  <p:notesSz cx="7104063" cy="10234613"/>
  <p:custDataLst>
    <p:tags r:id="rId4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00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71" d="100"/>
          <a:sy n="71" d="100"/>
        </p:scale>
        <p:origin x="118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14/01/2015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14/01/2015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410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4648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200"/>
            </a:lvl1pPr>
            <a:lvl2pPr marL="742950" indent="-382588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2000"/>
              </a:lnSpc>
              <a:spcBef>
                <a:spcPts val="1200"/>
              </a:spcBef>
              <a:defRPr sz="2200"/>
            </a:lvl3pPr>
            <a:lvl4pPr marL="1166813" indent="-361950">
              <a:lnSpc>
                <a:spcPct val="112000"/>
              </a:lnSpc>
              <a:spcBef>
                <a:spcPts val="1200"/>
              </a:spcBef>
              <a:defRPr sz="2200"/>
            </a:lvl4pPr>
            <a:lvl5pPr>
              <a:lnSpc>
                <a:spcPct val="112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doctorfungus.org/thedrugs/antif_interaction.php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ctorfungus.org/thedrugs/antif_interaction.php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err="1" smtClean="0">
                <a:solidFill>
                  <a:schemeClr val="tx1"/>
                </a:solidFill>
                <a:latin typeface="+mn-lt"/>
              </a:rPr>
              <a:t>Φαρμακοκινητική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21223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</a:t>
            </a:r>
            <a:r>
              <a:rPr lang="el-GR" sz="2600" b="1" dirty="0"/>
              <a:t>5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Μεταβολισμός φαρμάκων</a:t>
            </a:r>
            <a:endParaRPr lang="en-US" sz="26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200" dirty="0" smtClean="0"/>
              <a:t>Γεώργιος </a:t>
            </a:r>
            <a:r>
              <a:rPr lang="el-GR" sz="2200" dirty="0" err="1" smtClean="0"/>
              <a:t>Καρίκας</a:t>
            </a:r>
            <a:endParaRPr lang="el-GR" sz="22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200" dirty="0" smtClean="0"/>
              <a:t>Διδάκτωρ </a:t>
            </a:r>
            <a:r>
              <a:rPr lang="el-GR" sz="2200" dirty="0"/>
              <a:t>Πανεπιστημίου Αθηνών, </a:t>
            </a:r>
            <a:r>
              <a:rPr lang="el-GR" sz="2200" dirty="0" err="1"/>
              <a:t>PhD</a:t>
            </a:r>
            <a:r>
              <a:rPr lang="el-GR" sz="2200" dirty="0"/>
              <a:t> </a:t>
            </a:r>
            <a:r>
              <a:rPr lang="el-GR" sz="2200" dirty="0" err="1"/>
              <a:t>Manchester</a:t>
            </a:r>
            <a:r>
              <a:rPr lang="el-GR" sz="2200" dirty="0"/>
              <a:t> </a:t>
            </a:r>
            <a:r>
              <a:rPr lang="el-GR" sz="2200" dirty="0" err="1"/>
              <a:t>University</a:t>
            </a:r>
            <a:r>
              <a:rPr lang="el-GR" sz="2200" dirty="0"/>
              <a:t>,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200" dirty="0"/>
              <a:t>Καθηγητής Βιοχημείας-Κλινικής Χημείας, Τμήμα Ιατρικών Εργαστηρίων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Χαρακτηριστικά κυτοχρώματος </a:t>
            </a:r>
            <a:r>
              <a:rPr lang="en-US" dirty="0" smtClean="0"/>
              <a:t>P450</a:t>
            </a:r>
            <a:r>
              <a:rPr lang="el-GR" dirty="0" smtClean="0"/>
              <a:t> </a:t>
            </a:r>
            <a:r>
              <a:rPr lang="el-GR" sz="3000" b="0" dirty="0" smtClean="0"/>
              <a:t>1/6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dirty="0" smtClean="0"/>
              <a:t>Έχει </a:t>
            </a:r>
            <a:r>
              <a:rPr lang="el-GR" dirty="0"/>
              <a:t>χαμηλή εκλεκτικότητα ως προς το </a:t>
            </a:r>
            <a:r>
              <a:rPr lang="el-GR" dirty="0" smtClean="0"/>
              <a:t>υπόστρωμα.</a:t>
            </a:r>
            <a:endParaRPr lang="el-GR" dirty="0"/>
          </a:p>
          <a:p>
            <a:pPr lvl="0"/>
            <a:r>
              <a:rPr lang="el-GR" dirty="0" smtClean="0"/>
              <a:t>Έχει </a:t>
            </a:r>
            <a:r>
              <a:rPr lang="el-GR" dirty="0"/>
              <a:t>μεγάλη συγγένεια για </a:t>
            </a:r>
            <a:r>
              <a:rPr lang="el-GR" dirty="0" err="1"/>
              <a:t>λιπόφιλα</a:t>
            </a:r>
            <a:r>
              <a:rPr lang="el-GR" dirty="0"/>
              <a:t> </a:t>
            </a:r>
            <a:r>
              <a:rPr lang="el-GR" dirty="0" smtClean="0"/>
              <a:t>μόρια.</a:t>
            </a:r>
            <a:endParaRPr lang="el-GR" dirty="0"/>
          </a:p>
          <a:p>
            <a:pPr lvl="0"/>
            <a:r>
              <a:rPr lang="el-GR" dirty="0"/>
              <a:t>Απαιτεί NADH και μοριακό </a:t>
            </a:r>
            <a:r>
              <a:rPr lang="el-GR" dirty="0" smtClean="0"/>
              <a:t>οξυγόνο.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Στο ενεργό κέντρο του κυτοχρώματος απαντά Fe</a:t>
            </a:r>
            <a:r>
              <a:rPr lang="el-GR" baseline="30000" dirty="0"/>
              <a:t>3+</a:t>
            </a:r>
            <a:r>
              <a:rPr lang="el-GR" dirty="0"/>
              <a:t>, ο οποίος συνδέεται με το υπόστρωμα  και ανάγεται με παράλληλη οξείδωση του NADPH μέσω της CYP </a:t>
            </a:r>
            <a:r>
              <a:rPr lang="el-GR" dirty="0" err="1"/>
              <a:t>αναγωγάσης</a:t>
            </a:r>
            <a:r>
              <a:rPr lang="el-GR" dirty="0"/>
              <a:t>. Το </a:t>
            </a:r>
            <a:r>
              <a:rPr lang="el-GR" dirty="0" err="1"/>
              <a:t>σύμπλοκο</a:t>
            </a:r>
            <a:r>
              <a:rPr lang="el-GR" dirty="0"/>
              <a:t> Fe</a:t>
            </a:r>
            <a:r>
              <a:rPr lang="el-GR" baseline="30000" dirty="0"/>
              <a:t>2+</a:t>
            </a:r>
            <a:r>
              <a:rPr lang="el-GR" dirty="0"/>
              <a:t> ένζυμο-υπόστρωμα συνδέεται με μοριακό Ο</a:t>
            </a:r>
            <a:r>
              <a:rPr lang="el-GR" baseline="-25000" dirty="0"/>
              <a:t>2 </a:t>
            </a:r>
            <a:r>
              <a:rPr lang="el-GR" dirty="0"/>
              <a:t>και </a:t>
            </a:r>
            <a:r>
              <a:rPr lang="el-GR" dirty="0" err="1"/>
              <a:t>υδροξυλιώνεται</a:t>
            </a:r>
            <a:r>
              <a:rPr lang="el-GR" dirty="0"/>
              <a:t>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598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Χαρακτηριστικά κυτοχρώματος </a:t>
            </a:r>
            <a:r>
              <a:rPr lang="en-US" dirty="0"/>
              <a:t>P450</a:t>
            </a:r>
            <a:r>
              <a:rPr lang="el-GR" dirty="0"/>
              <a:t> </a:t>
            </a:r>
            <a:r>
              <a:rPr lang="el-GR" sz="3000" b="0" dirty="0" smtClean="0"/>
              <a:t>2/6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Το P</a:t>
            </a:r>
            <a:r>
              <a:rPr lang="el-GR" baseline="-25000" dirty="0"/>
              <a:t>450</a:t>
            </a:r>
            <a:r>
              <a:rPr lang="el-GR" dirty="0"/>
              <a:t> περιλαμβάνει μια μεγάλη οικογένεια από </a:t>
            </a:r>
            <a:r>
              <a:rPr lang="el-GR" dirty="0" err="1"/>
              <a:t>ισομορφές</a:t>
            </a:r>
            <a:r>
              <a:rPr lang="el-GR" dirty="0"/>
              <a:t> ενζύμων CYP. Οι υποοικογένειες 3</a:t>
            </a:r>
            <a:r>
              <a:rPr lang="en-US" dirty="0"/>
              <a:t>A</a:t>
            </a:r>
            <a:r>
              <a:rPr lang="el-GR" dirty="0"/>
              <a:t> (</a:t>
            </a:r>
            <a:r>
              <a:rPr lang="en-US" dirty="0"/>
              <a:t>CYP</a:t>
            </a:r>
            <a:r>
              <a:rPr lang="el-GR" dirty="0"/>
              <a:t>3</a:t>
            </a:r>
            <a:r>
              <a:rPr lang="en-US" dirty="0"/>
              <a:t>A</a:t>
            </a:r>
            <a:r>
              <a:rPr lang="el-GR" dirty="0"/>
              <a:t>)  2</a:t>
            </a:r>
            <a:r>
              <a:rPr lang="en-US" dirty="0"/>
              <a:t>D</a:t>
            </a:r>
            <a:r>
              <a:rPr lang="el-GR" dirty="0"/>
              <a:t> (</a:t>
            </a:r>
            <a:r>
              <a:rPr lang="en-US" dirty="0"/>
              <a:t>CYP</a:t>
            </a:r>
            <a:r>
              <a:rPr lang="el-GR" dirty="0"/>
              <a:t>2</a:t>
            </a:r>
            <a:r>
              <a:rPr lang="en-US" dirty="0"/>
              <a:t>D</a:t>
            </a:r>
            <a:r>
              <a:rPr lang="el-GR" dirty="0"/>
              <a:t>) είναι υπεύθυνες για το μεταβολισμό των περισσότερων φαρμάκων. </a:t>
            </a:r>
            <a:endParaRPr lang="el-GR" dirty="0" smtClean="0"/>
          </a:p>
          <a:p>
            <a:r>
              <a:rPr lang="el-GR" dirty="0" smtClean="0"/>
              <a:t>Το </a:t>
            </a:r>
            <a:r>
              <a:rPr lang="el-GR" dirty="0"/>
              <a:t>κυτόχρωμα P</a:t>
            </a:r>
            <a:r>
              <a:rPr lang="el-GR" baseline="-25000" dirty="0"/>
              <a:t>450-2D6</a:t>
            </a:r>
            <a:r>
              <a:rPr lang="el-GR" dirty="0"/>
              <a:t>, επιδεικνύει </a:t>
            </a:r>
            <a:r>
              <a:rPr lang="el-GR" b="1" dirty="0"/>
              <a:t>πολυμορφισμό</a:t>
            </a:r>
            <a:r>
              <a:rPr lang="el-GR" dirty="0"/>
              <a:t>, που προκύπτει από μεταλλάξεις γονιδίων (</a:t>
            </a:r>
            <a:r>
              <a:rPr lang="el-GR" b="1" dirty="0"/>
              <a:t>S</a:t>
            </a:r>
            <a:r>
              <a:rPr lang="el-GR" dirty="0"/>
              <a:t>ingle </a:t>
            </a:r>
            <a:r>
              <a:rPr lang="el-GR" b="1" dirty="0"/>
              <a:t>N</a:t>
            </a:r>
            <a:r>
              <a:rPr lang="el-GR" dirty="0"/>
              <a:t>ucleotide </a:t>
            </a:r>
            <a:r>
              <a:rPr lang="el-GR" b="1" dirty="0"/>
              <a:t>P</a:t>
            </a:r>
            <a:r>
              <a:rPr lang="el-GR" dirty="0"/>
              <a:t>olymorphisms, </a:t>
            </a:r>
            <a:r>
              <a:rPr lang="el-GR" b="1" dirty="0"/>
              <a:t>SNPs</a:t>
            </a:r>
            <a:r>
              <a:rPr lang="el-GR" dirty="0"/>
              <a:t>). π.χ το 9% περίπου των Αμερικανών και Ευρωπαίων έχουν ελαττωματική αυτή την </a:t>
            </a:r>
            <a:r>
              <a:rPr lang="el-GR" b="1" dirty="0"/>
              <a:t>ισομορφή,</a:t>
            </a:r>
            <a:r>
              <a:rPr lang="el-GR" dirty="0"/>
              <a:t> με αποτέλεσμα να μη μπορούν να μεταβολίσουν διάφορα αντικαταθλιπτικά, αντιαρρυθμικά και αναλγητικά φάρμακα. </a:t>
            </a:r>
            <a:endParaRPr lang="en-US" dirty="0" smtClean="0"/>
          </a:p>
          <a:p>
            <a:r>
              <a:rPr lang="el-GR" dirty="0" smtClean="0"/>
              <a:t>Πολυμορφισμό </a:t>
            </a:r>
            <a:r>
              <a:rPr lang="el-GR" dirty="0"/>
              <a:t>εμφανίζουν ακόμη η αλκοολική αφυδρογονάση, η ακετυλο-τρανφεράση.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43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Κατηγορίες πληθυσμού σε σχέση με την ταχύτητα που μεταβολίζουν τα φάρμακα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/>
          <a:lstStyle/>
          <a:p>
            <a:r>
              <a:rPr lang="el-GR" dirty="0"/>
              <a:t>Σημειώνεται ότι η </a:t>
            </a:r>
            <a:r>
              <a:rPr lang="el-GR" dirty="0" err="1"/>
              <a:t>ενζυμική</a:t>
            </a:r>
            <a:r>
              <a:rPr lang="el-GR" dirty="0"/>
              <a:t> δραστηριότητα μπορεί να διαφέρει από άτομο σε άτομο, ανάλογα με τη φυλή και την ηλικία. Συγκεκριμένα, δεν έχουν όλα τα άτομα το σύνολο των γνωστών </a:t>
            </a:r>
            <a:r>
              <a:rPr lang="el-GR" dirty="0" err="1"/>
              <a:t>ισοενζύμων</a:t>
            </a:r>
            <a:r>
              <a:rPr lang="el-GR" dirty="0"/>
              <a:t>. Κάποια άτομα μεταβολίζουν με φυσιολογικούς ρυθμούς και άλλα άτομα με βραδύτερους ρυθμούς το ίδιο φάρμακο ή δεν μπορούν να το </a:t>
            </a:r>
            <a:r>
              <a:rPr lang="el-GR" dirty="0" smtClean="0"/>
              <a:t>μεταβολίσουν.</a:t>
            </a:r>
            <a:endParaRPr lang="en-US" dirty="0" smtClean="0"/>
          </a:p>
          <a:p>
            <a:r>
              <a:rPr lang="el-GR" dirty="0"/>
              <a:t>Με το τομέα αυτό ασχολείται  η </a:t>
            </a:r>
            <a:r>
              <a:rPr lang="el-GR" b="1" dirty="0" err="1"/>
              <a:t>Φαρμακογενωμική</a:t>
            </a:r>
            <a:r>
              <a:rPr lang="el-GR" dirty="0"/>
              <a:t> και </a:t>
            </a:r>
            <a:r>
              <a:rPr lang="el-GR" b="1" dirty="0" err="1"/>
              <a:t>Τοξικογενωμική</a:t>
            </a:r>
            <a:r>
              <a:rPr lang="el-GR" b="1" dirty="0"/>
              <a:t> </a:t>
            </a:r>
            <a:r>
              <a:rPr lang="el-GR" dirty="0"/>
              <a:t>(η βάση του τριγώνου της φαρμακολογίας). Οι πολυμορφισμοί του CYP ανά φυλετική ομάδα φαίνονται στο Σχήμα.</a:t>
            </a:r>
            <a:endParaRPr lang="en-US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211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Χαρακτηριστικά κυτοχρώματος </a:t>
            </a:r>
            <a:r>
              <a:rPr lang="en-US" dirty="0"/>
              <a:t>P450</a:t>
            </a:r>
            <a:r>
              <a:rPr lang="el-GR" dirty="0"/>
              <a:t> </a:t>
            </a:r>
            <a:r>
              <a:rPr lang="el-GR" sz="3000" b="0" dirty="0" smtClean="0"/>
              <a:t>3/6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016224"/>
          </a:xfrm>
        </p:spPr>
        <p:txBody>
          <a:bodyPr/>
          <a:lstStyle/>
          <a:p>
            <a:r>
              <a:rPr lang="el-GR" dirty="0"/>
              <a:t>Στον άνθρωπο έχουν απομονωθεί, μέχρι σήμερα, 60 γονίδια </a:t>
            </a:r>
            <a:r>
              <a:rPr lang="en-US" dirty="0"/>
              <a:t>CYP</a:t>
            </a:r>
            <a:r>
              <a:rPr lang="el-GR" dirty="0"/>
              <a:t>.  Το P</a:t>
            </a:r>
            <a:r>
              <a:rPr lang="el-GR" baseline="-25000" dirty="0"/>
              <a:t>450</a:t>
            </a:r>
            <a:r>
              <a:rPr lang="el-GR" dirty="0"/>
              <a:t> περιλαμβάνει μια μεγάλη οικογένεια από </a:t>
            </a:r>
            <a:r>
              <a:rPr lang="el-GR" dirty="0" err="1"/>
              <a:t>ισομορφές</a:t>
            </a:r>
            <a:r>
              <a:rPr lang="el-GR" dirty="0"/>
              <a:t> ενζύμων CYP. Οι υποοικογένειες 3</a:t>
            </a:r>
            <a:r>
              <a:rPr lang="en-US" dirty="0"/>
              <a:t>A</a:t>
            </a:r>
            <a:r>
              <a:rPr lang="el-GR" dirty="0"/>
              <a:t> (</a:t>
            </a:r>
            <a:r>
              <a:rPr lang="en-US" dirty="0"/>
              <a:t>CYP</a:t>
            </a:r>
            <a:r>
              <a:rPr lang="el-GR" dirty="0"/>
              <a:t>3</a:t>
            </a:r>
            <a:r>
              <a:rPr lang="en-US" dirty="0"/>
              <a:t>A</a:t>
            </a:r>
            <a:r>
              <a:rPr lang="el-GR" dirty="0"/>
              <a:t>)  2</a:t>
            </a:r>
            <a:r>
              <a:rPr lang="en-US" dirty="0"/>
              <a:t>D</a:t>
            </a:r>
            <a:r>
              <a:rPr lang="el-GR" dirty="0"/>
              <a:t> (</a:t>
            </a:r>
            <a:r>
              <a:rPr lang="en-US" dirty="0"/>
              <a:t>CYP</a:t>
            </a:r>
            <a:r>
              <a:rPr lang="el-GR" dirty="0"/>
              <a:t>2</a:t>
            </a:r>
            <a:r>
              <a:rPr lang="en-US" dirty="0"/>
              <a:t>D</a:t>
            </a:r>
            <a:r>
              <a:rPr lang="el-GR" dirty="0"/>
              <a:t>) είναι υπεύθυνες για το μεταβολισμό των περισσότερων </a:t>
            </a:r>
            <a:r>
              <a:rPr lang="el-GR" dirty="0" smtClean="0"/>
              <a:t>φαρμάκων.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2273174" y="646436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2"/>
              </a:rPr>
              <a:t>doctorfungus.org</a:t>
            </a:r>
            <a:endParaRPr lang="el-GR" sz="1200" dirty="0">
              <a:latin typeface="+mn-lt"/>
            </a:endParaRPr>
          </a:p>
        </p:txBody>
      </p:sp>
      <p:pic>
        <p:nvPicPr>
          <p:cNvPr id="6148" name="Picture 4" descr="Proportion of Drugs Metabolized by P450 Enzym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23327"/>
            <a:ext cx="4608512" cy="325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958774" y="6125668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>
                <a:latin typeface="+mn-lt"/>
              </a:rPr>
              <a:t>Ποσοστά </a:t>
            </a:r>
            <a:r>
              <a:rPr lang="el-GR" b="1" dirty="0" err="1">
                <a:latin typeface="+mn-lt"/>
              </a:rPr>
              <a:t>ισομορφών</a:t>
            </a:r>
            <a:r>
              <a:rPr lang="el-GR" b="1" dirty="0">
                <a:latin typeface="+mn-lt"/>
              </a:rPr>
              <a:t> </a:t>
            </a:r>
            <a:r>
              <a:rPr lang="en-US" b="1" dirty="0">
                <a:latin typeface="+mn-lt"/>
              </a:rPr>
              <a:t>CYP</a:t>
            </a:r>
            <a:r>
              <a:rPr lang="el-GR" b="1" dirty="0">
                <a:latin typeface="+mn-lt"/>
              </a:rPr>
              <a:t>, που μεταβολίζουν τα φάρμακα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207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Χαρακτηριστικά κυτοχρώματος </a:t>
            </a:r>
            <a:r>
              <a:rPr lang="en-US" dirty="0"/>
              <a:t>P450</a:t>
            </a:r>
            <a:r>
              <a:rPr lang="el-GR" dirty="0"/>
              <a:t> </a:t>
            </a:r>
            <a:r>
              <a:rPr lang="el-GR" sz="3000" b="0" dirty="0" smtClean="0"/>
              <a:t>4/6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</a:t>
            </a:r>
            <a:r>
              <a:rPr lang="en-US" dirty="0"/>
              <a:t>P</a:t>
            </a:r>
            <a:r>
              <a:rPr lang="el-GR" baseline="-25000" dirty="0"/>
              <a:t>450-2</a:t>
            </a:r>
            <a:r>
              <a:rPr lang="en-US" baseline="-25000" dirty="0"/>
              <a:t>D</a:t>
            </a:r>
            <a:r>
              <a:rPr lang="el-GR" baseline="-25000" dirty="0"/>
              <a:t>6</a:t>
            </a:r>
            <a:r>
              <a:rPr lang="el-GR" dirty="0"/>
              <a:t> 1Α ενέχεται στο μεταβολισμό καρκινογόνων ενώσεων όπως οι </a:t>
            </a:r>
            <a:r>
              <a:rPr lang="el-GR" dirty="0" err="1"/>
              <a:t>βενζο(α</a:t>
            </a:r>
            <a:r>
              <a:rPr lang="el-GR" dirty="0"/>
              <a:t>)-</a:t>
            </a:r>
            <a:r>
              <a:rPr lang="el-GR" dirty="0" err="1"/>
              <a:t>πυρίνες</a:t>
            </a:r>
            <a:r>
              <a:rPr lang="el-GR" dirty="0"/>
              <a:t>.</a:t>
            </a:r>
          </a:p>
          <a:p>
            <a:r>
              <a:rPr lang="el-GR" dirty="0"/>
              <a:t>Το </a:t>
            </a:r>
            <a:r>
              <a:rPr lang="en-US" dirty="0"/>
              <a:t>P</a:t>
            </a:r>
            <a:r>
              <a:rPr lang="el-GR" baseline="-25000" dirty="0"/>
              <a:t>450-2</a:t>
            </a:r>
            <a:r>
              <a:rPr lang="en-US" baseline="-25000" dirty="0"/>
              <a:t>D</a:t>
            </a:r>
            <a:r>
              <a:rPr lang="el-GR" baseline="-25000" dirty="0"/>
              <a:t>6</a:t>
            </a:r>
            <a:r>
              <a:rPr lang="el-GR" dirty="0"/>
              <a:t> είναι μια </a:t>
            </a:r>
            <a:r>
              <a:rPr lang="el-GR" dirty="0" err="1"/>
              <a:t>σιδηροπρωτοπορφυρίνη</a:t>
            </a:r>
            <a:r>
              <a:rPr lang="el-GR" dirty="0"/>
              <a:t> με ένα άτομο σιδήρου (</a:t>
            </a:r>
            <a:r>
              <a:rPr lang="en-US" dirty="0"/>
              <a:t>Fe</a:t>
            </a:r>
            <a:r>
              <a:rPr lang="el-GR" dirty="0"/>
              <a:t>++ ή </a:t>
            </a:r>
            <a:r>
              <a:rPr lang="en-US" dirty="0"/>
              <a:t>Fe</a:t>
            </a:r>
            <a:r>
              <a:rPr lang="el-GR" dirty="0"/>
              <a:t>+++),που μεταφέρει ηλεκτρόνια από το </a:t>
            </a:r>
            <a:r>
              <a:rPr lang="en-US" dirty="0"/>
              <a:t>NADPH</a:t>
            </a:r>
            <a:r>
              <a:rPr lang="el-GR" dirty="0"/>
              <a:t> </a:t>
            </a:r>
            <a:r>
              <a:rPr lang="el-GR" dirty="0" smtClean="0"/>
              <a:t>προς</a:t>
            </a:r>
            <a:r>
              <a:rPr lang="en-US" dirty="0" smtClean="0"/>
              <a:t> </a:t>
            </a:r>
            <a:r>
              <a:rPr lang="el-GR" dirty="0" smtClean="0"/>
              <a:t>το </a:t>
            </a:r>
            <a:r>
              <a:rPr lang="el-GR" dirty="0"/>
              <a:t>μοριακό οξυγόνο και οξειδώνει το υπόστρωμα, σύμφωνα με την απλουστευμένη αντίδραση:</a:t>
            </a:r>
          </a:p>
          <a:p>
            <a:pPr marL="0" indent="0" algn="ctr">
              <a:buNone/>
            </a:pPr>
            <a:r>
              <a:rPr lang="en-US" b="1" dirty="0"/>
              <a:t>RH</a:t>
            </a:r>
            <a:r>
              <a:rPr lang="el-GR" b="1" dirty="0"/>
              <a:t> + Ο</a:t>
            </a:r>
            <a:r>
              <a:rPr lang="el-GR" b="1" baseline="-25000" dirty="0"/>
              <a:t>2 </a:t>
            </a:r>
            <a:r>
              <a:rPr lang="el-GR" b="1" dirty="0"/>
              <a:t>+ </a:t>
            </a:r>
            <a:r>
              <a:rPr lang="en-US" b="1" dirty="0"/>
              <a:t>NADH</a:t>
            </a:r>
            <a:r>
              <a:rPr lang="el-GR" b="1" dirty="0"/>
              <a:t> + Η</a:t>
            </a:r>
            <a:r>
              <a:rPr lang="el-GR" b="1" baseline="30000" dirty="0"/>
              <a:t>+  </a:t>
            </a:r>
            <a:r>
              <a:rPr lang="en-US" b="1" dirty="0"/>
              <a:t> ROH</a:t>
            </a:r>
            <a:r>
              <a:rPr lang="el-GR" b="1" dirty="0"/>
              <a:t> + </a:t>
            </a:r>
            <a:r>
              <a:rPr lang="en-US" b="1" dirty="0"/>
              <a:t>NADP</a:t>
            </a:r>
            <a:r>
              <a:rPr lang="el-GR" b="1" baseline="30000" dirty="0"/>
              <a:t>+</a:t>
            </a:r>
            <a:r>
              <a:rPr lang="el-GR" b="1" dirty="0"/>
              <a:t> + Η</a:t>
            </a:r>
            <a:r>
              <a:rPr lang="el-GR" b="1" baseline="-25000" dirty="0"/>
              <a:t>2</a:t>
            </a:r>
            <a:r>
              <a:rPr lang="el-GR" b="1" dirty="0"/>
              <a:t>Ο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105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Χαρακτηριστικά κυτοχρώματος </a:t>
            </a:r>
            <a:r>
              <a:rPr lang="en-US" dirty="0"/>
              <a:t>P450</a:t>
            </a:r>
            <a:r>
              <a:rPr lang="el-GR" dirty="0"/>
              <a:t> </a:t>
            </a:r>
            <a:r>
              <a:rPr lang="el-GR" sz="3000" b="0" dirty="0" smtClean="0"/>
              <a:t>5/6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440160"/>
          </a:xfrm>
        </p:spPr>
        <p:txBody>
          <a:bodyPr/>
          <a:lstStyle/>
          <a:p>
            <a:r>
              <a:rPr lang="el-GR" dirty="0"/>
              <a:t>Ένα σημαντικό χαρακτηριστικό του συστήματος </a:t>
            </a:r>
            <a:r>
              <a:rPr lang="en-US" dirty="0"/>
              <a:t>P</a:t>
            </a:r>
            <a:r>
              <a:rPr lang="el-GR" baseline="-25000" dirty="0"/>
              <a:t>450</a:t>
            </a:r>
            <a:r>
              <a:rPr lang="el-GR" dirty="0"/>
              <a:t> είναι η επαγωγή ή η αναστο­λή του από μια ποικιλία </a:t>
            </a:r>
            <a:r>
              <a:rPr lang="el-GR" dirty="0" smtClean="0"/>
              <a:t>ουσιών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152745"/>
              </p:ext>
            </p:extLst>
          </p:nvPr>
        </p:nvGraphicFramePr>
        <p:xfrm>
          <a:off x="1475656" y="2564904"/>
          <a:ext cx="6096000" cy="3134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b="1" dirty="0" err="1" smtClean="0"/>
                        <a:t>Επαγωγείς</a:t>
                      </a:r>
                      <a:r>
                        <a:rPr lang="el-GR" b="1" dirty="0" smtClean="0"/>
                        <a:t> </a:t>
                      </a:r>
                    </a:p>
                    <a:p>
                      <a:pPr algn="ctr"/>
                      <a:r>
                        <a:rPr lang="el-GR" b="0" dirty="0" smtClean="0"/>
                        <a:t>(βραδείας δράσης)</a:t>
                      </a:r>
                      <a:endParaRPr lang="el-G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Αναστολείς</a:t>
                      </a:r>
                    </a:p>
                    <a:p>
                      <a:pPr algn="ctr"/>
                      <a:r>
                        <a:rPr lang="el-GR" b="0" dirty="0" smtClean="0"/>
                        <a:t>(ταχείας</a:t>
                      </a:r>
                      <a:r>
                        <a:rPr lang="el-GR" b="0" baseline="0" dirty="0" smtClean="0"/>
                        <a:t> δράσης)</a:t>
                      </a:r>
                      <a:endParaRPr lang="el-G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Οινόπνευμα (χρόνια χρήση)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Οινόπνευμα (οξεία λήψη)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Βαρβιτουρικά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Χλωραμφαινικόλη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Καρβαμαζεπίνη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Σιμετιδίνη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Καπνός τσιγάρου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Ισονιαζίδη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Πίσσα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Δισουλφιράμη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Πολυκυκλικοί</a:t>
                      </a:r>
                      <a:r>
                        <a:rPr lang="el-GR" dirty="0" smtClean="0"/>
                        <a:t> υδρογονάνθρακες </a:t>
                      </a:r>
                      <a:r>
                        <a:rPr lang="el-GR" dirty="0" err="1" smtClean="0"/>
                        <a:t>κά</a:t>
                      </a:r>
                      <a:r>
                        <a:rPr lang="el-GR" dirty="0" smtClean="0"/>
                        <a:t>.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951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Χαρακτηριστικά κυτοχρώματος </a:t>
            </a:r>
            <a:r>
              <a:rPr lang="en-US" dirty="0"/>
              <a:t>P450</a:t>
            </a:r>
            <a:r>
              <a:rPr lang="el-GR" dirty="0"/>
              <a:t> </a:t>
            </a:r>
            <a:r>
              <a:rPr lang="el-GR" sz="3000" b="0" dirty="0" smtClean="0"/>
              <a:t>6/6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επαγωγή του Ρ</a:t>
            </a:r>
            <a:r>
              <a:rPr lang="el-GR" baseline="-25000" dirty="0"/>
              <a:t>450</a:t>
            </a:r>
            <a:r>
              <a:rPr lang="el-GR" dirty="0"/>
              <a:t> μπορεί να οδηγήσει σε αντοχή φαρμάκων και σε διασταυρούμενη ανοχή (ικανότητα μεταβολισμού παρεμφερών δομικά ουσιών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Το κυτόχρωμα </a:t>
            </a:r>
            <a:r>
              <a:rPr lang="en-US" dirty="0"/>
              <a:t>P</a:t>
            </a:r>
            <a:r>
              <a:rPr lang="el-GR" baseline="-25000" dirty="0"/>
              <a:t>450-2</a:t>
            </a:r>
            <a:r>
              <a:rPr lang="en-US" baseline="-25000" dirty="0"/>
              <a:t>D</a:t>
            </a:r>
            <a:r>
              <a:rPr lang="el-GR" baseline="-25000" dirty="0"/>
              <a:t>6</a:t>
            </a:r>
            <a:r>
              <a:rPr lang="el-GR" dirty="0"/>
              <a:t> καταλύει την εισαγωγή Ο σε ένα </a:t>
            </a:r>
            <a:r>
              <a:rPr lang="el-GR" dirty="0" err="1"/>
              <a:t>αλειφατικό</a:t>
            </a:r>
            <a:r>
              <a:rPr lang="el-GR" dirty="0"/>
              <a:t> ή αρωματι­κό μόριο. Αυτή η οξειδωτική δράση μπορεί να ταξινομηθεί σε διάφορες </a:t>
            </a:r>
            <a:r>
              <a:rPr lang="el-GR" dirty="0" smtClean="0"/>
              <a:t>κατηγορίες</a:t>
            </a:r>
            <a:r>
              <a:rPr lang="el-GR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295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Οξειδωτικές δράσεις </a:t>
            </a:r>
            <a:r>
              <a:rPr lang="el-GR" sz="3000" b="0" dirty="0" smtClean="0"/>
              <a:t>1/4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7355160" cy="5040560"/>
          </a:xfrm>
        </p:spPr>
        <p:txBody>
          <a:bodyPr/>
          <a:lstStyle/>
          <a:p>
            <a:pPr marL="0" indent="0">
              <a:buNone/>
            </a:pPr>
            <a:r>
              <a:rPr lang="el-GR" b="1" dirty="0"/>
              <a:t>Φάση </a:t>
            </a:r>
            <a:r>
              <a:rPr lang="el-GR" b="1" dirty="0" smtClean="0"/>
              <a:t>Ι</a:t>
            </a:r>
            <a:endParaRPr lang="el-GR" dirty="0"/>
          </a:p>
          <a:p>
            <a:pPr marL="457200" indent="-457200">
              <a:spcAft>
                <a:spcPts val="5400"/>
              </a:spcAft>
              <a:buFont typeface="+mj-lt"/>
              <a:buAutoNum type="arabicPeriod"/>
            </a:pPr>
            <a:r>
              <a:rPr lang="el-GR" b="1" dirty="0" smtClean="0"/>
              <a:t>Οξείδωση </a:t>
            </a:r>
            <a:r>
              <a:rPr lang="el-GR" b="1" dirty="0"/>
              <a:t>πλευρικής αλύσου</a:t>
            </a:r>
            <a:r>
              <a:rPr lang="el-GR" dirty="0"/>
              <a:t> (</a:t>
            </a:r>
            <a:r>
              <a:rPr lang="el-GR" dirty="0" err="1"/>
              <a:t>αλειφατική</a:t>
            </a:r>
            <a:r>
              <a:rPr lang="el-GR" dirty="0"/>
              <a:t> οξείδωση</a:t>
            </a:r>
            <a:r>
              <a:rPr lang="el-GR" dirty="0" smtClean="0"/>
              <a:t>).</a:t>
            </a:r>
            <a:endParaRPr lang="el-GR" dirty="0"/>
          </a:p>
          <a:p>
            <a:pPr marL="457200" indent="-457200">
              <a:spcBef>
                <a:spcPts val="8400"/>
              </a:spcBef>
              <a:buFont typeface="+mj-lt"/>
              <a:buAutoNum type="arabicPeriod"/>
            </a:pPr>
            <a:r>
              <a:rPr lang="el-GR" b="1" dirty="0" smtClean="0"/>
              <a:t>Αρωματική </a:t>
            </a:r>
            <a:r>
              <a:rPr lang="el-GR" b="1" dirty="0" err="1" smtClean="0"/>
              <a:t>υδροξυλίωση</a:t>
            </a:r>
            <a:r>
              <a:rPr lang="el-GR" b="1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  <p:pic>
        <p:nvPicPr>
          <p:cNvPr id="7170" name="Picture 2" descr="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3" y="2276872"/>
            <a:ext cx="4981575" cy="1562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4509120"/>
            <a:ext cx="3867150" cy="1657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37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Οξειδωτικές δράσεις </a:t>
            </a:r>
            <a:r>
              <a:rPr lang="el-GR" sz="3000" b="0" dirty="0" smtClean="0"/>
              <a:t>2/4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spcAft>
                <a:spcPts val="9000"/>
              </a:spcAft>
              <a:buFont typeface="+mj-lt"/>
              <a:buAutoNum type="arabicPeriod" startAt="3"/>
            </a:pPr>
            <a:r>
              <a:rPr lang="el-GR" b="1" dirty="0" smtClean="0"/>
              <a:t>Ν-</a:t>
            </a:r>
            <a:r>
              <a:rPr lang="el-GR" b="1" dirty="0" err="1" smtClean="0"/>
              <a:t>Απαλκυλίωση</a:t>
            </a:r>
            <a:r>
              <a:rPr lang="el-GR" b="1" dirty="0" smtClean="0"/>
              <a:t>.</a:t>
            </a:r>
            <a:endParaRPr lang="el-GR" dirty="0"/>
          </a:p>
          <a:p>
            <a:pPr marL="0" indent="0" algn="ctr">
              <a:buNone/>
            </a:pPr>
            <a:r>
              <a:rPr lang="el-GR" b="1" dirty="0"/>
              <a:t>(</a:t>
            </a:r>
            <a:r>
              <a:rPr lang="el-GR" b="1" dirty="0" err="1"/>
              <a:t>ιμιπραμίνη</a:t>
            </a:r>
            <a:r>
              <a:rPr lang="el-GR" b="1" dirty="0"/>
              <a:t>)</a:t>
            </a:r>
            <a:endParaRPr lang="el-GR" dirty="0"/>
          </a:p>
          <a:p>
            <a:pPr marL="457200" lvl="0" indent="-457200">
              <a:spcAft>
                <a:spcPts val="6600"/>
              </a:spcAft>
              <a:buFont typeface="+mj-lt"/>
              <a:buAutoNum type="arabicPeriod" startAt="4"/>
            </a:pPr>
            <a:r>
              <a:rPr lang="el-GR" b="1" dirty="0" smtClean="0"/>
              <a:t>Ο-</a:t>
            </a:r>
            <a:r>
              <a:rPr lang="el-GR" b="1" dirty="0" err="1" smtClean="0"/>
              <a:t>Απαλκυλίωση</a:t>
            </a:r>
            <a:r>
              <a:rPr lang="el-GR" b="1" dirty="0" smtClean="0"/>
              <a:t>.</a:t>
            </a:r>
            <a:endParaRPr lang="el-GR" dirty="0"/>
          </a:p>
          <a:p>
            <a:pPr marL="457200" lvl="0" indent="-457200">
              <a:buFont typeface="+mj-lt"/>
              <a:buAutoNum type="arabicPeriod" startAt="4"/>
            </a:pPr>
            <a:r>
              <a:rPr lang="en-US" b="1" dirty="0"/>
              <a:t>S-</a:t>
            </a:r>
            <a:r>
              <a:rPr lang="el-GR" b="1" dirty="0" err="1" smtClean="0"/>
              <a:t>Απομεθυλίωση</a:t>
            </a:r>
            <a:r>
              <a:rPr lang="el-GR" b="1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  <p:pic>
        <p:nvPicPr>
          <p:cNvPr id="8194" name="Picture 2" descr="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600" y="1628800"/>
            <a:ext cx="3838096" cy="129614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682" y="3933056"/>
            <a:ext cx="5229225" cy="714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553" y="5229200"/>
            <a:ext cx="4362450" cy="1400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24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Οξειδωτικές δράσεις </a:t>
            </a:r>
            <a:r>
              <a:rPr lang="el-GR" sz="3000" b="0" dirty="0" smtClean="0"/>
              <a:t>3/4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spcAft>
                <a:spcPts val="10800"/>
              </a:spcAft>
              <a:buFont typeface="+mj-lt"/>
              <a:buAutoNum type="arabicPeriod" startAt="6"/>
            </a:pPr>
            <a:r>
              <a:rPr lang="el-GR" b="1" dirty="0"/>
              <a:t>Οξειδωτική </a:t>
            </a:r>
            <a:r>
              <a:rPr lang="el-GR" b="1" dirty="0" smtClean="0"/>
              <a:t>απαμίνωση.</a:t>
            </a:r>
            <a:endParaRPr lang="el-GR" dirty="0"/>
          </a:p>
          <a:p>
            <a:pPr marL="457200" lvl="0" indent="-457200">
              <a:buFont typeface="+mj-lt"/>
              <a:buAutoNum type="arabicPeriod" startAt="6"/>
            </a:pPr>
            <a:r>
              <a:rPr lang="el-GR" b="1" dirty="0"/>
              <a:t>Σχηματισμός </a:t>
            </a:r>
            <a:r>
              <a:rPr lang="el-GR" b="1" dirty="0" err="1" smtClean="0"/>
              <a:t>σουλφοξειδίου</a:t>
            </a:r>
            <a:r>
              <a:rPr lang="el-GR" b="1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  <p:pic>
        <p:nvPicPr>
          <p:cNvPr id="9218" name="Picture 2" descr="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1743844"/>
            <a:ext cx="4562475" cy="118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3789040"/>
            <a:ext cx="4191000" cy="1752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54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Μεταβολισμός </a:t>
            </a:r>
            <a:r>
              <a:rPr lang="el-GR" dirty="0" smtClean="0"/>
              <a:t>φαρμάκων </a:t>
            </a:r>
            <a:r>
              <a:rPr lang="el-GR" sz="3000" b="0" dirty="0" smtClean="0"/>
              <a:t>1/9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 μεταβολισμός ή </a:t>
            </a:r>
            <a:r>
              <a:rPr lang="el-GR" dirty="0" err="1"/>
              <a:t>βιομετασχηματισμός</a:t>
            </a:r>
            <a:r>
              <a:rPr lang="el-GR" dirty="0"/>
              <a:t> των φαρμάκων και κάθε </a:t>
            </a:r>
            <a:r>
              <a:rPr lang="el-GR" b="1" dirty="0" err="1"/>
              <a:t>ξενοβιοτικής</a:t>
            </a:r>
            <a:r>
              <a:rPr lang="el-GR" dirty="0"/>
              <a:t> ουσίας (</a:t>
            </a:r>
            <a:r>
              <a:rPr lang="en-US" b="1" dirty="0"/>
              <a:t>xenobiotic</a:t>
            </a:r>
            <a:r>
              <a:rPr lang="el-GR" dirty="0"/>
              <a:t>) που μπαίνει στον οργανισμό, επιτελείται κυρίως στο ήπαρ και σκοπό έχει αφ ενός τη παραγωγή μη δραστικών φαρμακολογικά μεταβολιτών (</a:t>
            </a:r>
            <a:r>
              <a:rPr lang="el-GR" b="1" dirty="0"/>
              <a:t>αποτοξικοποίηση</a:t>
            </a:r>
            <a:r>
              <a:rPr lang="el-GR" dirty="0"/>
              <a:t>), και α</a:t>
            </a:r>
            <a:r>
              <a:rPr lang="el-GR" dirty="0" smtClean="0"/>
              <a:t>φ </a:t>
            </a:r>
            <a:r>
              <a:rPr lang="el-GR" dirty="0"/>
              <a:t>ετέρου τη μετατροπή των λιποδιαλυτών φαρμάκων σε </a:t>
            </a:r>
            <a:r>
              <a:rPr lang="el-GR" b="1" dirty="0"/>
              <a:t>υδατοδιαλυτούς μεταβολίτες</a:t>
            </a:r>
            <a:r>
              <a:rPr lang="el-GR" dirty="0"/>
              <a:t>, που αποβάλλονται ευκολότερα από τον οργανισμό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Η διαδικασία αυτή εκτός από το ήπαρ λαμβάνει χώρα και στους νεφρούς, πνεύμονα, εντερικό επιθήλιο κλπ.</a:t>
            </a:r>
          </a:p>
          <a:p>
            <a:r>
              <a:rPr lang="el-GR" dirty="0"/>
              <a:t>Μερικές ουσίες μεταβολίζονται ήδη, όπως είδαμε, κατά την απορρόφηση της αρχικής διόδου (</a:t>
            </a:r>
            <a:r>
              <a:rPr lang="en-US" dirty="0"/>
              <a:t>FPE</a:t>
            </a:r>
            <a:r>
              <a:rPr lang="el-GR" dirty="0"/>
              <a:t>).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794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Οξειδωτικές δράσεις </a:t>
            </a:r>
            <a:r>
              <a:rPr lang="el-GR" sz="3000" b="0" dirty="0" smtClean="0"/>
              <a:t>4/4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/>
              <a:t>Φάση </a:t>
            </a:r>
            <a:r>
              <a:rPr lang="el-GR" b="1" dirty="0" smtClean="0"/>
              <a:t>ΙΙ</a:t>
            </a:r>
            <a:endParaRPr lang="el-GR" dirty="0"/>
          </a:p>
          <a:p>
            <a:pPr marL="0" indent="0">
              <a:spcBef>
                <a:spcPts val="300"/>
              </a:spcBef>
              <a:buNone/>
            </a:pPr>
            <a:r>
              <a:rPr lang="el-GR" dirty="0" smtClean="0"/>
              <a:t>Οι </a:t>
            </a:r>
            <a:r>
              <a:rPr lang="el-GR" dirty="0"/>
              <a:t>κυριότεροι τύποι συζεύξεων περιλαμβάνουν:</a:t>
            </a:r>
          </a:p>
          <a:p>
            <a:pPr marL="457200" lvl="0" indent="-457200">
              <a:spcAft>
                <a:spcPts val="16200"/>
              </a:spcAft>
              <a:buFont typeface="+mj-lt"/>
              <a:buAutoNum type="arabicPeriod"/>
            </a:pPr>
            <a:r>
              <a:rPr lang="el-GR" b="1" dirty="0"/>
              <a:t>Σχηματισμός </a:t>
            </a:r>
            <a:r>
              <a:rPr lang="el-GR" b="1" dirty="0" smtClean="0"/>
              <a:t>β-</a:t>
            </a:r>
            <a:r>
              <a:rPr lang="el-GR" b="1" dirty="0" err="1" smtClean="0"/>
              <a:t>γλυκουρονιδίων</a:t>
            </a:r>
            <a:r>
              <a:rPr lang="el-GR" b="1" dirty="0" smtClean="0"/>
              <a:t>.</a:t>
            </a:r>
            <a:endParaRPr lang="el-GR" dirty="0"/>
          </a:p>
          <a:p>
            <a:pPr marL="457200" lvl="0" indent="-457200">
              <a:buFont typeface="+mj-lt"/>
              <a:buAutoNum type="arabicPeriod"/>
            </a:pPr>
            <a:r>
              <a:rPr lang="el-GR" b="1" dirty="0"/>
              <a:t>Μεθυλιώσεις </a:t>
            </a:r>
            <a:r>
              <a:rPr lang="el-GR" dirty="0"/>
              <a:t>(ενώσεις που έχουν στο μόριό τους </a:t>
            </a:r>
            <a:r>
              <a:rPr lang="en-US" dirty="0"/>
              <a:t>OH</a:t>
            </a:r>
            <a:r>
              <a:rPr lang="el-GR" dirty="0"/>
              <a:t>, </a:t>
            </a:r>
            <a:r>
              <a:rPr lang="en-US" dirty="0"/>
              <a:t>NH</a:t>
            </a:r>
            <a:r>
              <a:rPr lang="el-GR" dirty="0"/>
              <a:t>, </a:t>
            </a:r>
            <a:r>
              <a:rPr lang="en-US" dirty="0"/>
              <a:t>NH</a:t>
            </a:r>
            <a:r>
              <a:rPr lang="el-GR" baseline="-25000" dirty="0"/>
              <a:t>2</a:t>
            </a:r>
            <a:r>
              <a:rPr lang="el-GR" dirty="0"/>
              <a:t>, </a:t>
            </a:r>
            <a:r>
              <a:rPr lang="en-US" dirty="0"/>
              <a:t>SH</a:t>
            </a:r>
            <a:r>
              <a:rPr lang="el-GR" dirty="0" smtClean="0"/>
              <a:t>).</a:t>
            </a:r>
            <a:endParaRPr lang="el-GR" dirty="0"/>
          </a:p>
          <a:p>
            <a:pPr marL="457200" lvl="0" indent="-457200">
              <a:buFont typeface="+mj-lt"/>
              <a:buAutoNum type="arabicPeriod"/>
            </a:pPr>
            <a:r>
              <a:rPr lang="el-GR" b="1" dirty="0" err="1"/>
              <a:t>Ακετυλιώσεις</a:t>
            </a:r>
            <a:r>
              <a:rPr lang="el-GR" b="1" dirty="0"/>
              <a:t> </a:t>
            </a:r>
            <a:r>
              <a:rPr lang="el-GR" dirty="0"/>
              <a:t>(κυρίως </a:t>
            </a:r>
            <a:r>
              <a:rPr lang="el-GR" dirty="0" err="1"/>
              <a:t>γλυκίνη</a:t>
            </a:r>
            <a:r>
              <a:rPr lang="el-GR" dirty="0"/>
              <a:t>, </a:t>
            </a:r>
            <a:r>
              <a:rPr lang="el-GR" dirty="0" err="1"/>
              <a:t>γλουταμίνη</a:t>
            </a:r>
            <a:r>
              <a:rPr lang="el-GR" dirty="0" smtClean="0"/>
              <a:t>).</a:t>
            </a:r>
          </a:p>
          <a:p>
            <a:pPr marL="457200" indent="-457200">
              <a:buFont typeface="+mj-lt"/>
              <a:buAutoNum type="arabicPeriod"/>
            </a:pPr>
            <a:r>
              <a:rPr lang="el-GR" b="1" dirty="0"/>
              <a:t>Σχηματισμός εστέρων θειικού </a:t>
            </a:r>
            <a:r>
              <a:rPr lang="el-GR" b="1" dirty="0" smtClean="0"/>
              <a:t>οξέος.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  <p:pic>
        <p:nvPicPr>
          <p:cNvPr id="10242" name="Picture 2" descr="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975" y="2618524"/>
            <a:ext cx="6606050" cy="2034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88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Μεταβολισμός φαρμάκων </a:t>
            </a:r>
            <a:r>
              <a:rPr lang="el-GR" sz="3000" b="0" dirty="0" smtClean="0"/>
              <a:t>9/9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Άλλοι </a:t>
            </a:r>
            <a:r>
              <a:rPr lang="el-GR" dirty="0"/>
              <a:t>παράγοντες (εκτός της φυλής) που επηρεάζουν το μεταβολισμό των φαρμάκων είναι:</a:t>
            </a:r>
          </a:p>
          <a:p>
            <a:pPr lvl="0"/>
            <a:r>
              <a:rPr lang="el-GR" dirty="0" smtClean="0"/>
              <a:t>Ηλικία.</a:t>
            </a:r>
            <a:endParaRPr lang="el-GR" dirty="0"/>
          </a:p>
          <a:p>
            <a:pPr lvl="0"/>
            <a:r>
              <a:rPr lang="el-GR" dirty="0" smtClean="0"/>
              <a:t>Φύλο.</a:t>
            </a:r>
            <a:endParaRPr lang="el-GR" dirty="0"/>
          </a:p>
          <a:p>
            <a:pPr lvl="0"/>
            <a:r>
              <a:rPr lang="el-GR" dirty="0" smtClean="0"/>
              <a:t>Νόσοι.</a:t>
            </a:r>
            <a:endParaRPr lang="el-GR" dirty="0"/>
          </a:p>
          <a:p>
            <a:pPr lvl="0"/>
            <a:r>
              <a:rPr lang="el-GR" dirty="0" smtClean="0"/>
              <a:t>Περιβάλλον.</a:t>
            </a:r>
            <a:endParaRPr lang="el-GR" dirty="0"/>
          </a:p>
          <a:p>
            <a:pPr lvl="0"/>
            <a:r>
              <a:rPr lang="el-GR" dirty="0" err="1"/>
              <a:t>Συγχορήγηση</a:t>
            </a:r>
            <a:r>
              <a:rPr lang="el-GR" dirty="0"/>
              <a:t> άλλων </a:t>
            </a:r>
            <a:r>
              <a:rPr lang="el-GR" dirty="0" smtClean="0"/>
              <a:t>φαρμάκων.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716016" y="1988840"/>
            <a:ext cx="4427984" cy="4417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200" dirty="0" err="1">
                <a:solidFill>
                  <a:prstClr val="black"/>
                </a:solidFill>
                <a:latin typeface="Calibri"/>
              </a:rPr>
              <a:t>Ενζυμική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 επαγωγή (επιτάχυνση μεταβολισμού), από πχ. αιθανόλη, κάπνισμα, </a:t>
            </a:r>
            <a:r>
              <a:rPr lang="el-GR" sz="2200" dirty="0" err="1">
                <a:solidFill>
                  <a:prstClr val="black"/>
                </a:solidFill>
                <a:latin typeface="Calibri"/>
              </a:rPr>
              <a:t>φαινοβαρβιτάλη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 κ.α.</a:t>
            </a:r>
          </a:p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Ενζυμική αναστολή (μείωση) που οφείλεται συνήθως σε ανταγωνισμό με άλλα φάρμακα ως προς την ενεργό κέντρο του ενζύμου.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Τέτοιες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ουσίες είναι το grape fruit, ερυθρομυκίνη, κινιδίνη, σιμετιδίνη κλπ .</a:t>
            </a:r>
            <a:endParaRPr lang="el-GR" dirty="0"/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4644008" y="2132856"/>
            <a:ext cx="0" cy="4104456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49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Ενζυμική</a:t>
            </a:r>
            <a:r>
              <a:rPr lang="el-GR" dirty="0" smtClean="0"/>
              <a:t> </a:t>
            </a:r>
            <a:r>
              <a:rPr lang="el-GR" dirty="0"/>
              <a:t>αναστολή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dirty="0"/>
              <a:t>Η </a:t>
            </a:r>
            <a:r>
              <a:rPr lang="el-GR" dirty="0" err="1" smtClean="0"/>
              <a:t>ενζυμική</a:t>
            </a:r>
            <a:r>
              <a:rPr lang="el-GR" dirty="0" smtClean="0"/>
              <a:t> αναστολή </a:t>
            </a:r>
            <a:r>
              <a:rPr lang="el-GR" dirty="0"/>
              <a:t>μπορεί να συμβεί με διάφορους τρόπους: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Υψηλές </a:t>
            </a:r>
            <a:r>
              <a:rPr lang="el-GR" dirty="0"/>
              <a:t>συγκεντρώσεις αιθανόλης </a:t>
            </a:r>
            <a:r>
              <a:rPr lang="en-US" dirty="0"/>
              <a:t>C </a:t>
            </a:r>
            <a:r>
              <a:rPr lang="el-GR" dirty="0"/>
              <a:t>&gt; </a:t>
            </a:r>
            <a:r>
              <a:rPr lang="en-US" dirty="0"/>
              <a:t>Km </a:t>
            </a:r>
            <a:r>
              <a:rPr lang="el-GR" dirty="0"/>
              <a:t>ενζύμου προκαλούν κορεσμό στο σύστημα Ρ</a:t>
            </a:r>
            <a:r>
              <a:rPr lang="el-GR" baseline="-25000" dirty="0"/>
              <a:t>450</a:t>
            </a:r>
            <a:r>
              <a:rPr lang="el-GR" dirty="0"/>
              <a:t> παρεμποδίζοντας το μεταβολισμό των βαρβιτουρικών, που έτσι συσσωρεύονται σε τοξικά επίπεδα.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Παρουσία </a:t>
            </a:r>
            <a:r>
              <a:rPr lang="el-GR" dirty="0" err="1"/>
              <a:t>Σιμετιδίνης</a:t>
            </a:r>
            <a:r>
              <a:rPr lang="el-GR" dirty="0"/>
              <a:t> - </a:t>
            </a:r>
            <a:r>
              <a:rPr lang="el-GR" dirty="0" err="1"/>
              <a:t>Χλωραμφαινικόλης</a:t>
            </a:r>
            <a:r>
              <a:rPr lang="el-GR" dirty="0"/>
              <a:t> δημιουργεί άμεση αδρανοποίηση του συστήματος Ρ</a:t>
            </a:r>
            <a:r>
              <a:rPr lang="el-GR" baseline="-25000" dirty="0"/>
              <a:t>450</a:t>
            </a:r>
            <a:r>
              <a:rPr lang="el-GR" dirty="0"/>
              <a:t>. Αυτό καταλήγει σε υψηλά επίπεδα των φαρμάκων στο πλάσμα με επιμήκυνση της </a:t>
            </a:r>
            <a:r>
              <a:rPr lang="el-GR" dirty="0" err="1"/>
              <a:t>ημιζωής</a:t>
            </a:r>
            <a:r>
              <a:rPr lang="el-GR" dirty="0"/>
              <a:t> φαρμάκων, που συνήθως μεταβολίζονται μέσω του συστήματος Ρ</a:t>
            </a:r>
            <a:r>
              <a:rPr lang="el-GR" baseline="-25000" dirty="0"/>
              <a:t>450</a:t>
            </a:r>
            <a:r>
              <a:rPr lang="el-GR" dirty="0"/>
              <a:t>.</a:t>
            </a:r>
          </a:p>
          <a:p>
            <a:r>
              <a:rPr lang="el-GR" dirty="0" smtClean="0"/>
              <a:t>Όλοι </a:t>
            </a:r>
            <a:r>
              <a:rPr lang="el-GR" dirty="0"/>
              <a:t>οι παραπάνω παράγοντες συνιστούν τα αίτια πολλών </a:t>
            </a:r>
            <a:r>
              <a:rPr lang="el-GR" b="1" dirty="0"/>
              <a:t>παρενεργειών</a:t>
            </a:r>
            <a:r>
              <a:rPr lang="el-GR" dirty="0"/>
              <a:t> (Adverse Drug Reactions, ADR) από τα φάρμακα. </a:t>
            </a:r>
            <a:endParaRPr lang="el-GR" dirty="0" smtClean="0"/>
          </a:p>
          <a:p>
            <a:r>
              <a:rPr lang="el-GR" dirty="0" smtClean="0"/>
              <a:t>Με </a:t>
            </a:r>
            <a:r>
              <a:rPr lang="el-GR" dirty="0"/>
              <a:t>το τομέα αυτό ασχολείται  η </a:t>
            </a:r>
            <a:r>
              <a:rPr lang="el-GR" b="1" dirty="0"/>
              <a:t>Φαρμακογενωμική </a:t>
            </a:r>
            <a:r>
              <a:rPr lang="el-GR" dirty="0"/>
              <a:t>και</a:t>
            </a:r>
            <a:r>
              <a:rPr lang="el-GR" b="1" dirty="0"/>
              <a:t> </a:t>
            </a:r>
            <a:r>
              <a:rPr lang="el-GR" b="1" dirty="0" smtClean="0"/>
              <a:t>Τοξικογενωμική.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513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Εφαρμογή στο μεταβολισμό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ΕΦΑΡΜΟΓΗ</a:t>
            </a:r>
            <a:endParaRPr lang="el-GR" dirty="0"/>
          </a:p>
          <a:p>
            <a:pPr marL="355600" indent="0">
              <a:buNone/>
            </a:pPr>
            <a:r>
              <a:rPr lang="el-GR" dirty="0" smtClean="0"/>
              <a:t>Ποια από τις ακόλουθες αντιδράσεις </a:t>
            </a:r>
            <a:r>
              <a:rPr lang="el-GR" dirty="0" err="1" smtClean="0"/>
              <a:t>βιοσχηματισμού</a:t>
            </a:r>
            <a:r>
              <a:rPr lang="el-GR" dirty="0" smtClean="0"/>
              <a:t> καταλήγει σχεδόν </a:t>
            </a:r>
            <a:r>
              <a:rPr lang="el-GR" dirty="0"/>
              <a:t>πάντα σε αδρανοποίηση ενός φαρμάκου.</a:t>
            </a:r>
          </a:p>
          <a:p>
            <a:pPr marL="811213" indent="-457200">
              <a:buFont typeface="+mj-lt"/>
              <a:buAutoNum type="arabicPeriod"/>
            </a:pPr>
            <a:r>
              <a:rPr lang="el-GR" dirty="0" smtClean="0"/>
              <a:t>Υδρόλυση.</a:t>
            </a:r>
            <a:endParaRPr lang="el-GR" dirty="0"/>
          </a:p>
          <a:p>
            <a:pPr marL="811213" indent="-457200">
              <a:buFont typeface="+mj-lt"/>
              <a:buAutoNum type="arabicPeriod"/>
            </a:pPr>
            <a:r>
              <a:rPr lang="el-GR" dirty="0" smtClean="0"/>
              <a:t>Οξείδωση.</a:t>
            </a:r>
            <a:endParaRPr lang="el-GR" dirty="0"/>
          </a:p>
          <a:p>
            <a:pPr marL="811213" indent="-457200">
              <a:buFont typeface="+mj-lt"/>
              <a:buAutoNum type="arabicPeriod"/>
            </a:pPr>
            <a:r>
              <a:rPr lang="el-GR" b="1" dirty="0"/>
              <a:t>Γ</a:t>
            </a:r>
            <a:r>
              <a:rPr lang="el-GR" dirty="0"/>
              <a:t>. </a:t>
            </a:r>
            <a:r>
              <a:rPr lang="el-GR" b="1" dirty="0" err="1" smtClean="0"/>
              <a:t>Ακετυλίωση</a:t>
            </a:r>
            <a:r>
              <a:rPr lang="el-GR" b="1" dirty="0" smtClean="0"/>
              <a:t>.</a:t>
            </a:r>
            <a:endParaRPr lang="el-GR" b="1" dirty="0"/>
          </a:p>
          <a:p>
            <a:pPr marL="811213" indent="-457200">
              <a:buFont typeface="+mj-lt"/>
              <a:buAutoNum type="arabicPeriod"/>
            </a:pPr>
            <a:r>
              <a:rPr lang="el-GR" dirty="0" smtClean="0"/>
              <a:t>Αναγωγή.</a:t>
            </a:r>
            <a:endParaRPr lang="el-GR" dirty="0"/>
          </a:p>
          <a:p>
            <a:pPr marL="811213" indent="-457200">
              <a:buFont typeface="+mj-lt"/>
              <a:buAutoNum type="arabicPeriod"/>
            </a:pPr>
            <a:r>
              <a:rPr lang="el-GR" dirty="0" err="1" smtClean="0"/>
              <a:t>Υδροξυλίωση</a:t>
            </a:r>
            <a:r>
              <a:rPr lang="el-GR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37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Κινητική μεταβολισμού των </a:t>
            </a:r>
            <a:r>
              <a:rPr lang="el-GR" dirty="0" smtClean="0"/>
              <a:t>φαρμάκων</a:t>
            </a:r>
            <a:r>
              <a:rPr lang="en-US" dirty="0" smtClean="0"/>
              <a:t> </a:t>
            </a:r>
            <a:r>
              <a:rPr lang="en-US" sz="3000" b="0" dirty="0" smtClean="0"/>
              <a:t>1/5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 μεταβολικός μετασχηματισμός των φαρμάκων καταλύεται, όπως ήδη ειπώθηκε από ένζυμα. Η πλειοψηφία των αντιδράσεων αυτών ακολουθεί τη κινητική </a:t>
            </a:r>
            <a:r>
              <a:rPr lang="el-GR" b="1" dirty="0" err="1"/>
              <a:t>Michaeli</a:t>
            </a:r>
            <a:r>
              <a:rPr lang="en-US" b="1" dirty="0"/>
              <a:t>s</a:t>
            </a:r>
            <a:r>
              <a:rPr lang="el-GR" b="1" dirty="0"/>
              <a:t>-</a:t>
            </a:r>
            <a:r>
              <a:rPr lang="el-GR" b="1" dirty="0" err="1"/>
              <a:t>Menten</a:t>
            </a:r>
            <a:r>
              <a:rPr lang="el-GR" dirty="0"/>
              <a:t> (</a:t>
            </a:r>
            <a:r>
              <a:rPr lang="el-GR" b="1" dirty="0"/>
              <a:t>κινητική πρώτης τάξεως</a:t>
            </a:r>
            <a:r>
              <a:rPr lang="el-GR" dirty="0"/>
              <a:t>).</a:t>
            </a:r>
          </a:p>
          <a:p>
            <a:r>
              <a:rPr lang="el-GR" dirty="0"/>
              <a:t>Στο διάγραμμα </a:t>
            </a:r>
            <a:r>
              <a:rPr lang="el-GR" dirty="0" smtClean="0"/>
              <a:t>φαίνονται </a:t>
            </a:r>
            <a:r>
              <a:rPr lang="el-GR" dirty="0"/>
              <a:t>η κινητικές πρώτης (Ι) και δεύτερης τάξεως (ΙΙ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  <p:pic>
        <p:nvPicPr>
          <p:cNvPr id="11266" name="Picture 2" descr="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717" y="3717032"/>
            <a:ext cx="5106567" cy="266429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90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908720"/>
          </a:xfrm>
        </p:spPr>
        <p:txBody>
          <a:bodyPr/>
          <a:lstStyle/>
          <a:p>
            <a:r>
              <a:rPr lang="el-GR" dirty="0"/>
              <a:t>Κινητική μεταβολισμού των φαρμάκων</a:t>
            </a:r>
            <a:r>
              <a:rPr lang="en-US" dirty="0"/>
              <a:t> </a:t>
            </a:r>
            <a:r>
              <a:rPr lang="en-US" sz="3000" b="0" dirty="0" smtClean="0"/>
              <a:t>2/5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196752"/>
                <a:ext cx="8579296" cy="5400600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Όπως είναι γνωστό, τα ένζυμα που ακολουθούν την κινητική </a:t>
                </a:r>
                <a:r>
                  <a:rPr lang="el-GR" dirty="0" err="1"/>
                  <a:t>Michaelis</a:t>
                </a:r>
                <a:r>
                  <a:rPr lang="el-GR" dirty="0"/>
                  <a:t>-</a:t>
                </a:r>
                <a:r>
                  <a:rPr lang="el-GR" dirty="0" err="1"/>
                  <a:t>Menten</a:t>
                </a:r>
                <a:r>
                  <a:rPr lang="el-GR" dirty="0"/>
                  <a:t>, δίνουν μια </a:t>
                </a:r>
                <a:r>
                  <a:rPr lang="el-GR" b="1" dirty="0"/>
                  <a:t>υπερβολική </a:t>
                </a:r>
                <a:r>
                  <a:rPr lang="el-GR" b="1" dirty="0" smtClean="0"/>
                  <a:t>καμπύλη</a:t>
                </a:r>
                <a:r>
                  <a:rPr lang="el-GR" dirty="0" smtClean="0"/>
                  <a:t>.</a:t>
                </a:r>
              </a:p>
              <a:p>
                <a:r>
                  <a:rPr lang="el-GR" dirty="0" smtClean="0"/>
                  <a:t>Όταν: [</a:t>
                </a:r>
                <a:r>
                  <a:rPr lang="en-US" dirty="0"/>
                  <a:t>S</a:t>
                </a:r>
                <a:r>
                  <a:rPr lang="el-GR" dirty="0"/>
                  <a:t>]&gt;&gt;[</a:t>
                </a:r>
                <a:r>
                  <a:rPr lang="en-US" dirty="0"/>
                  <a:t>E</a:t>
                </a:r>
                <a:r>
                  <a:rPr lang="el-GR" dirty="0"/>
                  <a:t>]</a:t>
                </a:r>
              </a:p>
              <a:p>
                <a:pPr marL="985838" indent="0">
                  <a:buNone/>
                </a:pPr>
                <a:r>
                  <a:rPr lang="el-GR" dirty="0" smtClean="0"/>
                  <a:t>[</a:t>
                </a:r>
                <a:r>
                  <a:rPr lang="el-GR" dirty="0"/>
                  <a:t>ES] = σταθερό   </a:t>
                </a:r>
                <a:r>
                  <a:rPr lang="el-GR" dirty="0">
                    <a:sym typeface="Symbol"/>
                  </a:rPr>
                  <a:t>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𝑚𝑎𝑥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e>
                        </m:d>
                      </m:den>
                    </m:f>
                  </m:oMath>
                </a14:m>
                <a:endParaRPr lang="el-GR" dirty="0"/>
              </a:p>
              <a:p>
                <a:pPr marL="985838" indent="0">
                  <a:buNone/>
                </a:pPr>
                <a:r>
                  <a:rPr lang="el-GR" dirty="0" smtClean="0"/>
                  <a:t>[</a:t>
                </a:r>
                <a:r>
                  <a:rPr lang="el-GR" dirty="0"/>
                  <a:t>Ρ] = χαμηλό </a:t>
                </a:r>
              </a:p>
              <a:p>
                <a:pPr marL="0" lvl="0" indent="0">
                  <a:spcBef>
                    <a:spcPts val="2400"/>
                  </a:spcBef>
                  <a:buNone/>
                </a:pPr>
                <a:r>
                  <a:rPr lang="de-DE" b="1" dirty="0"/>
                  <a:t>K</a:t>
                </a:r>
                <a:r>
                  <a:rPr lang="de-DE" b="1" baseline="-25000" dirty="0"/>
                  <a:t>m</a:t>
                </a:r>
                <a:r>
                  <a:rPr lang="el-GR" b="1" dirty="0"/>
                  <a:t> = Σταθερά </a:t>
                </a:r>
                <a:r>
                  <a:rPr lang="de-DE" b="1" dirty="0"/>
                  <a:t>Michaelis</a:t>
                </a:r>
                <a:r>
                  <a:rPr lang="el-GR" b="1" dirty="0"/>
                  <a:t>-</a:t>
                </a:r>
                <a:r>
                  <a:rPr lang="de-DE" b="1" dirty="0" err="1"/>
                  <a:t>Menten</a:t>
                </a:r>
                <a:r>
                  <a:rPr lang="el-GR" dirty="0"/>
                  <a:t>. (Η συγκέντρωση υποστρώματος [</a:t>
                </a:r>
                <a:r>
                  <a:rPr lang="en-US" dirty="0"/>
                  <a:t>S</a:t>
                </a:r>
                <a:r>
                  <a:rPr lang="el-GR" dirty="0"/>
                  <a:t>], που δίνει τη μισή </a:t>
                </a:r>
                <a:r>
                  <a:rPr lang="en-US" dirty="0"/>
                  <a:t>V</a:t>
                </a:r>
                <a:r>
                  <a:rPr lang="el-GR" dirty="0"/>
                  <a:t>. </a:t>
                </a:r>
                <a:endParaRPr lang="en-US" dirty="0" smtClean="0"/>
              </a:p>
              <a:p>
                <a:pPr lvl="0"/>
                <a:r>
                  <a:rPr lang="el-GR" dirty="0" smtClean="0"/>
                  <a:t>Όταν </a:t>
                </a:r>
                <a:r>
                  <a:rPr lang="el-GR" dirty="0"/>
                  <a:t>το </a:t>
                </a:r>
                <a:r>
                  <a:rPr lang="el-GR" dirty="0" err="1"/>
                  <a:t>K</a:t>
                </a:r>
                <a:r>
                  <a:rPr lang="el-GR" baseline="-25000" dirty="0" err="1"/>
                  <a:t>m</a:t>
                </a:r>
                <a:r>
                  <a:rPr lang="el-GR" dirty="0"/>
                  <a:t> είναι χαμηλό, τότε υπάρχει υψηλή συγγένεια ενζύμου [Ε] –υποστρώματος [S</a:t>
                </a:r>
                <a:r>
                  <a:rPr lang="el-GR" dirty="0" smtClean="0"/>
                  <a:t>]</a:t>
                </a:r>
                <a:r>
                  <a:rPr lang="en-US" dirty="0" smtClean="0"/>
                  <a:t>.</a:t>
                </a:r>
                <a:endParaRPr lang="el-GR" dirty="0"/>
              </a:p>
              <a:p>
                <a:pPr lvl="0"/>
                <a:r>
                  <a:rPr lang="el-GR" dirty="0"/>
                  <a:t>Όταν το Κ</a:t>
                </a:r>
                <a:r>
                  <a:rPr lang="en-US" baseline="-25000" dirty="0"/>
                  <a:t>m</a:t>
                </a:r>
                <a:r>
                  <a:rPr lang="el-GR" dirty="0"/>
                  <a:t> είναι υψηλό, τότε υφίσταται χαμηλή συγγένεια [E-S</a:t>
                </a:r>
                <a:r>
                  <a:rPr lang="el-GR" dirty="0" smtClean="0"/>
                  <a:t>]</a:t>
                </a:r>
                <a:r>
                  <a:rPr lang="en-US" dirty="0" smtClean="0"/>
                  <a:t>.</a:t>
                </a:r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196752"/>
                <a:ext cx="8579296" cy="5400600"/>
              </a:xfrm>
              <a:blipFill rotWithShape="1">
                <a:blip r:embed="rId2"/>
                <a:stretch>
                  <a:fillRect l="-853" t="-339" r="-78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  <p:pic>
        <p:nvPicPr>
          <p:cNvPr id="12290" name="Picture 2" descr="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88840"/>
            <a:ext cx="3087673" cy="21602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Δεξιό άγκιστρο 4"/>
          <p:cNvSpPr/>
          <p:nvPr/>
        </p:nvSpPr>
        <p:spPr>
          <a:xfrm>
            <a:off x="2939485" y="1988840"/>
            <a:ext cx="288032" cy="129614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619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/>
          <a:p>
            <a:r>
              <a:rPr lang="el-GR" dirty="0"/>
              <a:t>Κινητική μεταβολισμού των φαρμάκων</a:t>
            </a:r>
            <a:r>
              <a:rPr lang="en-US" dirty="0"/>
              <a:t> </a:t>
            </a:r>
            <a:r>
              <a:rPr lang="en-US" sz="3000" b="0" dirty="0" smtClean="0"/>
              <a:t>3/5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2448272"/>
              </a:xfrm>
            </p:spPr>
            <p:txBody>
              <a:bodyPr/>
              <a:lstStyle/>
              <a:p>
                <a:r>
                  <a:rPr lang="el-GR" dirty="0" smtClean="0"/>
                  <a:t>Εάν μετασχηματίσουμε την εξίσωση </a:t>
                </a:r>
                <a:r>
                  <a:rPr lang="el-GR" dirty="0" err="1"/>
                  <a:t>Michaelis</a:t>
                </a:r>
                <a:r>
                  <a:rPr lang="el-GR" dirty="0"/>
                  <a:t>-</a:t>
                </a:r>
                <a:r>
                  <a:rPr lang="el-GR" dirty="0" err="1"/>
                  <a:t>Menten</a:t>
                </a:r>
                <a:r>
                  <a:rPr lang="el-GR" dirty="0"/>
                  <a:t>, αντιστρέφοντας τους δύο όρους της εξίσωσης, μπορούμε ευκολότερα να υπολογίσουμε τα </a:t>
                </a:r>
                <a:r>
                  <a:rPr lang="el-GR" dirty="0" err="1"/>
                  <a:t>V</a:t>
                </a:r>
                <a:r>
                  <a:rPr lang="el-GR" baseline="-25000" dirty="0" err="1"/>
                  <a:t>max</a:t>
                </a:r>
                <a:r>
                  <a:rPr lang="el-GR" dirty="0"/>
                  <a:t> και </a:t>
                </a:r>
                <a:r>
                  <a:rPr lang="el-GR" dirty="0" err="1"/>
                  <a:t>K</a:t>
                </a:r>
                <a:r>
                  <a:rPr lang="el-GR" baseline="-25000" dirty="0" err="1"/>
                  <a:t>m</a:t>
                </a:r>
                <a:r>
                  <a:rPr lang="el-GR" dirty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𝑚𝑎𝑥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groupChr>
                        <m:groupChrPr>
                          <m:chr m:val="⇒"/>
                          <m:vertJc m:val="bot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𝑚𝑎𝑥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𝑚𝑎𝑥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2448272"/>
              </a:xfrm>
              <a:blipFill rotWithShape="1">
                <a:blip r:embed="rId2"/>
                <a:stretch>
                  <a:fillRect l="-815" t="-74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25588" y="6381328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  <p:pic>
        <p:nvPicPr>
          <p:cNvPr id="13314" name="Picture 2" descr="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3016"/>
            <a:ext cx="36861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4211960" y="3584567"/>
            <a:ext cx="4572000" cy="19357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200" dirty="0">
                <a:latin typeface="+mn-lt"/>
              </a:rPr>
              <a:t>Η ανωτέρω εξίσωση-διάγραμμα </a:t>
            </a:r>
            <a:r>
              <a:rPr lang="el-GR" sz="2200" dirty="0" smtClean="0">
                <a:latin typeface="+mn-lt"/>
              </a:rPr>
              <a:t>των </a:t>
            </a:r>
            <a:r>
              <a:rPr lang="el-GR" sz="2200" b="1" dirty="0" err="1">
                <a:latin typeface="+mn-lt"/>
              </a:rPr>
              <a:t>Lineweaver</a:t>
            </a:r>
            <a:r>
              <a:rPr lang="el-GR" sz="2200" b="1" dirty="0">
                <a:latin typeface="+mn-lt"/>
              </a:rPr>
              <a:t>-</a:t>
            </a:r>
            <a:r>
              <a:rPr lang="el-GR" sz="2200" b="1" dirty="0" err="1">
                <a:latin typeface="+mn-lt"/>
              </a:rPr>
              <a:t>Burk</a:t>
            </a:r>
            <a:r>
              <a:rPr lang="el-GR" sz="2200" dirty="0">
                <a:latin typeface="+mn-lt"/>
              </a:rPr>
              <a:t> εφαρμόζεται και στο μεταβολισμό των φαρμάκων, εάν αντικατασταθεί το   [</a:t>
            </a:r>
            <a:r>
              <a:rPr lang="en-US" sz="2200" dirty="0">
                <a:latin typeface="+mn-lt"/>
              </a:rPr>
              <a:t>S</a:t>
            </a:r>
            <a:r>
              <a:rPr lang="el-GR" sz="2200" dirty="0">
                <a:latin typeface="+mn-lt"/>
              </a:rPr>
              <a:t>] με τη συγκέντρωση του φαρμάκου [C]. </a:t>
            </a:r>
          </a:p>
        </p:txBody>
      </p:sp>
    </p:spTree>
    <p:extLst>
      <p:ext uri="{BB962C8B-B14F-4D97-AF65-F5344CB8AC3E}">
        <p14:creationId xmlns:p14="http://schemas.microsoft.com/office/powerpoint/2010/main" val="291745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/>
          <a:p>
            <a:r>
              <a:rPr lang="el-GR" dirty="0"/>
              <a:t>Κινητική μεταβολισμού των φαρμάκων</a:t>
            </a:r>
            <a:r>
              <a:rPr lang="en-US" dirty="0"/>
              <a:t> </a:t>
            </a:r>
            <a:r>
              <a:rPr lang="en-US" sz="3000" b="0" dirty="0" smtClean="0"/>
              <a:t>4/5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Στη </a:t>
            </a:r>
            <a:r>
              <a:rPr lang="el-GR" dirty="0" err="1"/>
              <a:t>πλεοψηφία</a:t>
            </a:r>
            <a:r>
              <a:rPr lang="el-GR" dirty="0"/>
              <a:t> των </a:t>
            </a:r>
            <a:r>
              <a:rPr lang="el-GR" b="1" dirty="0"/>
              <a:t>κλινικών περιπτώσεων</a:t>
            </a:r>
            <a:r>
              <a:rPr lang="el-GR" dirty="0"/>
              <a:t> η συγκέντρωση του φαρμάκου [C] είναι πολύ μικρότερη από τη σταθερά </a:t>
            </a:r>
            <a:r>
              <a:rPr lang="el-GR" dirty="0" err="1"/>
              <a:t>Michaelis</a:t>
            </a:r>
            <a:r>
              <a:rPr lang="el-GR" dirty="0"/>
              <a:t> (</a:t>
            </a:r>
            <a:r>
              <a:rPr lang="el-GR" dirty="0" err="1"/>
              <a:t>K</a:t>
            </a:r>
            <a:r>
              <a:rPr lang="el-GR" baseline="-25000" dirty="0" err="1"/>
              <a:t>m</a:t>
            </a:r>
            <a:r>
              <a:rPr lang="el-GR" dirty="0"/>
              <a:t>), οπότε η εξίσωση εύρεσης της ταχύτητας μεταβολισμού του φαρμάκου, απλοποιείται </a:t>
            </a:r>
            <a:r>
              <a:rPr lang="el-GR" dirty="0" smtClean="0"/>
              <a:t>ως </a:t>
            </a:r>
            <a:r>
              <a:rPr lang="el-GR" dirty="0"/>
              <a:t>εξής</a:t>
            </a:r>
            <a:r>
              <a:rPr lang="el-GR" dirty="0" smtClean="0"/>
              <a:t>:</a:t>
            </a:r>
            <a:endParaRPr lang="en-US" dirty="0" smtClean="0"/>
          </a:p>
          <a:p>
            <a:pPr marL="0" indent="0" algn="ctr">
              <a:buNone/>
            </a:pPr>
            <a:r>
              <a:rPr lang="el-GR" b="1" dirty="0"/>
              <a:t>V= </a:t>
            </a:r>
            <a:r>
              <a:rPr lang="el-GR" b="1" dirty="0" err="1"/>
              <a:t>V</a:t>
            </a:r>
            <a:r>
              <a:rPr lang="el-GR" b="1" baseline="-25000" dirty="0" err="1"/>
              <a:t>max</a:t>
            </a:r>
            <a:r>
              <a:rPr lang="el-GR" b="1" dirty="0"/>
              <a:t> [C] /</a:t>
            </a:r>
            <a:r>
              <a:rPr lang="el-GR" b="1" dirty="0" err="1"/>
              <a:t>K</a:t>
            </a:r>
            <a:r>
              <a:rPr lang="el-GR" b="1" baseline="-25000" dirty="0" err="1"/>
              <a:t>m</a:t>
            </a:r>
            <a:endParaRPr lang="el-GR" dirty="0"/>
          </a:p>
          <a:p>
            <a:pPr marL="355600" indent="0">
              <a:buNone/>
            </a:pPr>
            <a:r>
              <a:rPr lang="el-GR" dirty="0"/>
              <a:t>Η ταχύτητα δηλαδή  μεταβολισμού του φαρμάκου είναι ευθέως ανάλογη με τη συγκέντρωση της ελεύθερης μορφής του.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674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/>
          <a:p>
            <a:r>
              <a:rPr lang="el-GR" dirty="0"/>
              <a:t>Κινητική μεταβολισμού των φαρμάκων</a:t>
            </a:r>
            <a:r>
              <a:rPr lang="en-US"/>
              <a:t> </a:t>
            </a:r>
            <a:r>
              <a:rPr lang="en-US" sz="3000" b="0" smtClean="0"/>
              <a:t>5/5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Για ένα μικρό αριθμό φαρμάκων, όπως η ασπιρίνη, η </a:t>
            </a:r>
            <a:r>
              <a:rPr lang="el-GR" dirty="0" err="1"/>
              <a:t>φαινυτοίνη</a:t>
            </a:r>
            <a:r>
              <a:rPr lang="el-GR" dirty="0"/>
              <a:t> και η αλκοόλη, οι δόσεις είναι πολύ μεγάλες. Ετσι το [C] είναι πολύ μεγαλύτερο από τη K</a:t>
            </a:r>
            <a:r>
              <a:rPr lang="el-GR" baseline="-25000" dirty="0"/>
              <a:t>m</a:t>
            </a:r>
            <a:r>
              <a:rPr lang="el-GR" dirty="0"/>
              <a:t>, </a:t>
            </a:r>
            <a:r>
              <a:rPr lang="el-GR" dirty="0" smtClean="0"/>
              <a:t>οπότε </a:t>
            </a:r>
            <a:r>
              <a:rPr lang="el-GR" dirty="0"/>
              <a:t>η εξίσωση της ταχύτητας μετατρέπεται σε:</a:t>
            </a:r>
          </a:p>
          <a:p>
            <a:pPr marL="0" indent="0" algn="ctr">
              <a:buNone/>
            </a:pPr>
            <a:r>
              <a:rPr lang="el-GR" b="1" dirty="0"/>
              <a:t>V= [C] / [C] = </a:t>
            </a:r>
            <a:r>
              <a:rPr lang="el-GR" b="1" dirty="0" err="1"/>
              <a:t>V</a:t>
            </a:r>
            <a:r>
              <a:rPr lang="el-GR" b="1" baseline="-25000" dirty="0" err="1"/>
              <a:t>max</a:t>
            </a:r>
            <a:endParaRPr lang="el-GR" dirty="0"/>
          </a:p>
          <a:p>
            <a:r>
              <a:rPr lang="el-GR" dirty="0"/>
              <a:t>Στη περίπτωση αυτή το ένζυμο είναι κορεσμένο από τη υψηλή συγκέντρωση του ελεύθερου φαρμάκου και η ταχύτητα μεταβολισμού παραμένει σταθερή με τη πάροδο του χρόνου. </a:t>
            </a:r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/>
              <a:t>κινητική αυτή, όπου ο μεταβολισμός είναι σταθερός και ανεξάρτητος από τη δόση του φαρμάκου αφορά </a:t>
            </a:r>
            <a:r>
              <a:rPr lang="el-GR" b="1" dirty="0"/>
              <a:t>κινητική μηδενικής τάξεως (non linear kinetics) </a:t>
            </a:r>
            <a:r>
              <a:rPr lang="el-GR" dirty="0"/>
              <a:t>και περιγράφεται από τη </a:t>
            </a:r>
            <a:r>
              <a:rPr lang="el-GR" b="1" dirty="0"/>
              <a:t>Γραμμική</a:t>
            </a:r>
            <a:r>
              <a:rPr lang="el-GR" dirty="0"/>
              <a:t> </a:t>
            </a:r>
            <a:r>
              <a:rPr lang="el-GR" b="1" dirty="0"/>
              <a:t>Φαρμακοκινητική</a:t>
            </a:r>
            <a:r>
              <a:rPr lang="el-GR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010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Φαρμακογενετική</a:t>
            </a:r>
            <a:r>
              <a:rPr lang="en-US" dirty="0" smtClean="0"/>
              <a:t> </a:t>
            </a:r>
            <a:r>
              <a:rPr lang="el-GR" dirty="0" smtClean="0"/>
              <a:t>-</a:t>
            </a:r>
            <a:r>
              <a:rPr lang="en-US" dirty="0" smtClean="0"/>
              <a:t> </a:t>
            </a:r>
            <a:r>
              <a:rPr lang="el-GR" dirty="0" err="1" smtClean="0"/>
              <a:t>Φαρμακογενωμική</a:t>
            </a:r>
            <a:r>
              <a:rPr lang="el-GR" dirty="0" smtClean="0"/>
              <a:t> </a:t>
            </a:r>
            <a:r>
              <a:rPr lang="el-GR" dirty="0"/>
              <a:t>και </a:t>
            </a:r>
            <a:r>
              <a:rPr lang="el-GR" dirty="0" err="1" smtClean="0"/>
              <a:t>Τοξικογενωμική</a:t>
            </a:r>
            <a:r>
              <a:rPr lang="en-US" dirty="0" smtClean="0"/>
              <a:t> </a:t>
            </a:r>
            <a:r>
              <a:rPr lang="en-US" sz="3000" b="0" dirty="0" smtClean="0"/>
              <a:t>1/</a:t>
            </a:r>
            <a:r>
              <a:rPr lang="el-GR" sz="3000" b="0" dirty="0" smtClean="0"/>
              <a:t>10</a:t>
            </a:r>
            <a:endParaRPr lang="el-GR" sz="3000" b="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r>
              <a:rPr lang="el-GR" dirty="0"/>
              <a:t>Στην τελευταία δεκαετία, με την πρόοδο των </a:t>
            </a:r>
            <a:r>
              <a:rPr lang="el-GR" dirty="0" err="1"/>
              <a:t>βιοεπιστημών</a:t>
            </a:r>
            <a:r>
              <a:rPr lang="el-GR" dirty="0"/>
              <a:t>, η λεπτομερής μελέτη των  γονιδίων έχει προσφέρει αξιοσημείωτη πρόοδο στο να αποκαλύψει τα ιδιαίτερα γενετικά χαρακτηριστικά των ατόμων με σκοπό τον σχεδιασμό μιας εξατομικευμένης πλέον θεραπείας (</a:t>
            </a:r>
            <a:r>
              <a:rPr lang="en-US" b="1" dirty="0"/>
              <a:t>personalized medicine</a:t>
            </a:r>
            <a:r>
              <a:rPr lang="el-GR" dirty="0"/>
              <a:t>), δεδομένου ότι 3.000.000  γενετικές μεταλλαγές (</a:t>
            </a:r>
            <a:r>
              <a:rPr lang="en-US" dirty="0"/>
              <a:t>SPNs</a:t>
            </a:r>
            <a:r>
              <a:rPr lang="el-GR" dirty="0"/>
              <a:t>, </a:t>
            </a:r>
            <a:r>
              <a:rPr lang="en-US" dirty="0"/>
              <a:t>CNVs</a:t>
            </a:r>
            <a:r>
              <a:rPr lang="el-GR" dirty="0"/>
              <a:t>) έχουν πιστοποιηθεί, μέχρι σήμερα στο </a:t>
            </a:r>
            <a:r>
              <a:rPr lang="el-GR" b="1" dirty="0"/>
              <a:t>ανθρώπινο </a:t>
            </a:r>
            <a:r>
              <a:rPr lang="el-GR" b="1" dirty="0" err="1"/>
              <a:t>γονιδίωμα</a:t>
            </a:r>
            <a:r>
              <a:rPr lang="el-GR" dirty="0"/>
              <a:t>, που αφορούν την εμφάνιση της ασθένειας ή των φαρμακευτικών παρενεργειών και της τοξικότητας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321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Μεταβολισμός φαρμάκων </a:t>
            </a:r>
            <a:r>
              <a:rPr lang="el-GR" sz="3000" b="0" dirty="0" smtClean="0"/>
              <a:t>2/9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Οι </a:t>
            </a:r>
            <a:r>
              <a:rPr lang="el-GR" b="1" dirty="0"/>
              <a:t>χημικές αντιδράσεις</a:t>
            </a:r>
            <a:r>
              <a:rPr lang="el-GR" dirty="0"/>
              <a:t> που συνιστούν το μεταβολισμό των φαρμάκων, μπορούν να διακριθούν σε δύο κατηγορίες</a:t>
            </a:r>
            <a:r>
              <a:rPr lang="el-GR" dirty="0" smtClean="0"/>
              <a:t>:</a:t>
            </a:r>
            <a:endParaRPr lang="el-GR" dirty="0"/>
          </a:p>
          <a:p>
            <a:r>
              <a:rPr lang="el-GR" b="1" dirty="0"/>
              <a:t>Φάση Ι</a:t>
            </a:r>
            <a:r>
              <a:rPr lang="el-GR" dirty="0"/>
              <a:t> (μη συνθετικές)</a:t>
            </a:r>
          </a:p>
          <a:p>
            <a:pPr marL="355600" indent="0">
              <a:spcBef>
                <a:spcPts val="300"/>
              </a:spcBef>
              <a:buNone/>
            </a:pPr>
            <a:r>
              <a:rPr lang="el-GR" dirty="0"/>
              <a:t>Καταλήγουν σε πιο πολικές ενώσεις που έχουν μεγαλύτερο βαθμό απέκκρισης από τα ούρα και περιλαμβάνουν:</a:t>
            </a:r>
          </a:p>
          <a:p>
            <a:pPr lvl="1"/>
            <a:r>
              <a:rPr lang="el-GR" dirty="0"/>
              <a:t>Οξειδώσεις (</a:t>
            </a:r>
            <a:r>
              <a:rPr lang="el-GR" dirty="0" err="1"/>
              <a:t>υδροξυλίωση</a:t>
            </a:r>
            <a:r>
              <a:rPr lang="el-GR" dirty="0"/>
              <a:t>, σχηματισμός </a:t>
            </a:r>
            <a:r>
              <a:rPr lang="el-GR" dirty="0" err="1"/>
              <a:t>εποξειδίου</a:t>
            </a:r>
            <a:r>
              <a:rPr lang="el-GR" dirty="0"/>
              <a:t>, </a:t>
            </a:r>
            <a:r>
              <a:rPr lang="el-GR" dirty="0" err="1"/>
              <a:t>σουλφοξειδίου</a:t>
            </a:r>
            <a:r>
              <a:rPr lang="el-GR" dirty="0"/>
              <a:t>,  </a:t>
            </a:r>
            <a:r>
              <a:rPr lang="el-GR" dirty="0" err="1"/>
              <a:t>απαλκυλίωση</a:t>
            </a:r>
            <a:r>
              <a:rPr lang="el-GR" dirty="0"/>
              <a:t>, </a:t>
            </a:r>
            <a:r>
              <a:rPr lang="el-GR" dirty="0" smtClean="0"/>
              <a:t>απαμίνωση,</a:t>
            </a:r>
            <a:endParaRPr lang="el-GR" dirty="0"/>
          </a:p>
          <a:p>
            <a:pPr lvl="1"/>
            <a:r>
              <a:rPr lang="el-GR" dirty="0"/>
              <a:t>Αναγωγές( μεθυλίωση, </a:t>
            </a:r>
            <a:r>
              <a:rPr lang="el-GR" dirty="0" err="1"/>
              <a:t>αποθείωση</a:t>
            </a:r>
            <a:r>
              <a:rPr lang="el-GR" dirty="0" smtClean="0"/>
              <a:t>),</a:t>
            </a:r>
            <a:endParaRPr lang="el-GR" dirty="0"/>
          </a:p>
          <a:p>
            <a:pPr lvl="1"/>
            <a:r>
              <a:rPr lang="el-GR" dirty="0" smtClean="0"/>
              <a:t>Υδρολύσεις,</a:t>
            </a:r>
            <a:endParaRPr lang="el-GR" dirty="0"/>
          </a:p>
          <a:p>
            <a:pPr marL="355600" indent="0">
              <a:buNone/>
            </a:pPr>
            <a:r>
              <a:rPr lang="el-GR" dirty="0"/>
              <a:t>και προσθέτουν συνήθως στο μόριο του φαρμάκου υδροξύλια, </a:t>
            </a:r>
            <a:r>
              <a:rPr lang="el-GR" dirty="0" err="1"/>
              <a:t>καρβοξύλια</a:t>
            </a:r>
            <a:r>
              <a:rPr lang="el-GR" dirty="0"/>
              <a:t> και αμινικές ομάδες.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713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Φαρμακογενετική</a:t>
            </a:r>
            <a:r>
              <a:rPr lang="en-US" dirty="0" smtClean="0"/>
              <a:t> </a:t>
            </a:r>
            <a:r>
              <a:rPr lang="el-GR" dirty="0" smtClean="0"/>
              <a:t>-</a:t>
            </a:r>
            <a:r>
              <a:rPr lang="en-US" dirty="0" smtClean="0"/>
              <a:t> </a:t>
            </a:r>
            <a:r>
              <a:rPr lang="el-GR" dirty="0" err="1" smtClean="0"/>
              <a:t>Φαρμακογενωμική</a:t>
            </a:r>
            <a:r>
              <a:rPr lang="el-GR" dirty="0" smtClean="0"/>
              <a:t> </a:t>
            </a:r>
            <a:r>
              <a:rPr lang="el-GR" dirty="0"/>
              <a:t>και </a:t>
            </a:r>
            <a:r>
              <a:rPr lang="el-GR" dirty="0" err="1" smtClean="0"/>
              <a:t>Τοξικογενωμική</a:t>
            </a:r>
            <a:r>
              <a:rPr lang="en-US" dirty="0" smtClean="0"/>
              <a:t> </a:t>
            </a:r>
            <a:r>
              <a:rPr lang="el-GR" sz="3000" b="0" dirty="0"/>
              <a:t>2</a:t>
            </a:r>
            <a:r>
              <a:rPr lang="en-US" sz="3000" b="0" dirty="0" smtClean="0"/>
              <a:t>/</a:t>
            </a:r>
            <a:r>
              <a:rPr lang="el-GR" sz="3000" b="0" dirty="0" smtClean="0"/>
              <a:t>10</a:t>
            </a:r>
            <a:endParaRPr lang="el-GR" sz="3000" b="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412776"/>
            <a:ext cx="86868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Ένας ή περισσότεροι σε συνδυασμό «</a:t>
            </a:r>
            <a:r>
              <a:rPr lang="el-GR" dirty="0" err="1"/>
              <a:t>μονονουκλεοτιδικοί</a:t>
            </a:r>
            <a:r>
              <a:rPr lang="el-GR" dirty="0"/>
              <a:t> πολυμορφισμοί» (</a:t>
            </a:r>
            <a:r>
              <a:rPr lang="el-GR" dirty="0" err="1"/>
              <a:t>SNPs</a:t>
            </a:r>
            <a:r>
              <a:rPr lang="el-GR" dirty="0"/>
              <a:t>), μπορεί να καθορίζουν μια σειρά από χαρακτηριστικά όπως</a:t>
            </a:r>
            <a:r>
              <a:rPr lang="el-GR" dirty="0" smtClean="0"/>
              <a:t>:</a:t>
            </a:r>
            <a:endParaRPr lang="el-GR" dirty="0"/>
          </a:p>
          <a:p>
            <a:pPr lvl="0"/>
            <a:r>
              <a:rPr lang="el-GR" dirty="0"/>
              <a:t>Την εξέλιξη μιας </a:t>
            </a:r>
            <a:r>
              <a:rPr lang="el-GR" dirty="0" smtClean="0"/>
              <a:t>ασθένειας</a:t>
            </a:r>
            <a:r>
              <a:rPr lang="en-US" dirty="0" smtClean="0"/>
              <a:t>.</a:t>
            </a:r>
            <a:endParaRPr lang="el-GR" dirty="0"/>
          </a:p>
          <a:p>
            <a:pPr lvl="0"/>
            <a:r>
              <a:rPr lang="el-GR" dirty="0"/>
              <a:t>Την επιρρέπειά μας σε μολύνσεις από παθογόνους </a:t>
            </a:r>
            <a:r>
              <a:rPr lang="el-GR" dirty="0" smtClean="0"/>
              <a:t>μικροοργανισμούς</a:t>
            </a:r>
            <a:r>
              <a:rPr lang="en-US" dirty="0" smtClean="0"/>
              <a:t>.</a:t>
            </a:r>
            <a:endParaRPr lang="el-GR" dirty="0"/>
          </a:p>
          <a:p>
            <a:pPr lvl="0"/>
            <a:r>
              <a:rPr lang="el-GR" dirty="0"/>
              <a:t>Το βαθμό απόκρισής μας σε μια </a:t>
            </a:r>
            <a:r>
              <a:rPr lang="el-GR" dirty="0" smtClean="0"/>
              <a:t>θεραπεία</a:t>
            </a:r>
            <a:r>
              <a:rPr lang="en-US" dirty="0" smtClean="0"/>
              <a:t>.</a:t>
            </a:r>
            <a:endParaRPr lang="el-GR" dirty="0"/>
          </a:p>
          <a:p>
            <a:pPr lvl="0"/>
            <a:r>
              <a:rPr lang="el-GR" dirty="0"/>
              <a:t>Τις αθλητικές μας </a:t>
            </a:r>
            <a:r>
              <a:rPr lang="el-GR" dirty="0" smtClean="0"/>
              <a:t>επιδόσεις</a:t>
            </a:r>
            <a:r>
              <a:rPr lang="en-US" dirty="0" smtClean="0"/>
              <a:t>.</a:t>
            </a:r>
            <a:endParaRPr lang="el-GR" dirty="0"/>
          </a:p>
          <a:p>
            <a:pPr lvl="0"/>
            <a:r>
              <a:rPr lang="el-GR" dirty="0"/>
              <a:t>Την επιρρέπειά μας σε βλαβερές συνήθειες όπως την κατανάλωση αλκοόλ, το </a:t>
            </a:r>
            <a:r>
              <a:rPr lang="el-GR" dirty="0" smtClean="0"/>
              <a:t>κάπνισμα</a:t>
            </a:r>
            <a:r>
              <a:rPr lang="en-US" dirty="0" smtClean="0"/>
              <a:t>.</a:t>
            </a:r>
            <a:endParaRPr lang="el-GR" dirty="0"/>
          </a:p>
          <a:p>
            <a:pPr lvl="0"/>
            <a:r>
              <a:rPr lang="el-GR" dirty="0"/>
              <a:t>Το βαθμό συγκέντρωσής </a:t>
            </a:r>
            <a:r>
              <a:rPr lang="el-GR" dirty="0" smtClean="0"/>
              <a:t>μας</a:t>
            </a:r>
            <a:r>
              <a:rPr lang="en-US" dirty="0" smtClean="0"/>
              <a:t>.</a:t>
            </a:r>
            <a:endParaRPr lang="el-GR" dirty="0">
              <a:effectLst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09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Φαρμακογενετική</a:t>
            </a:r>
            <a:r>
              <a:rPr lang="en-US" dirty="0" smtClean="0"/>
              <a:t> </a:t>
            </a:r>
            <a:r>
              <a:rPr lang="el-GR" dirty="0" smtClean="0"/>
              <a:t>-</a:t>
            </a:r>
            <a:r>
              <a:rPr lang="en-US" dirty="0" smtClean="0"/>
              <a:t> </a:t>
            </a:r>
            <a:r>
              <a:rPr lang="el-GR" dirty="0" err="1" smtClean="0"/>
              <a:t>Φαρμακογενωμική</a:t>
            </a:r>
            <a:r>
              <a:rPr lang="el-GR" dirty="0" smtClean="0"/>
              <a:t> </a:t>
            </a:r>
            <a:r>
              <a:rPr lang="el-GR" dirty="0"/>
              <a:t>και </a:t>
            </a:r>
            <a:r>
              <a:rPr lang="el-GR" dirty="0" err="1" smtClean="0"/>
              <a:t>Τοξικογενωμική</a:t>
            </a:r>
            <a:r>
              <a:rPr lang="en-US" dirty="0" smtClean="0"/>
              <a:t> </a:t>
            </a:r>
            <a:r>
              <a:rPr lang="el-GR" sz="3000" b="0" dirty="0"/>
              <a:t>3</a:t>
            </a:r>
            <a:r>
              <a:rPr lang="en-US" sz="3000" b="0" dirty="0" smtClean="0"/>
              <a:t>/</a:t>
            </a:r>
            <a:r>
              <a:rPr lang="el-GR" sz="3000" b="0" dirty="0" smtClean="0"/>
              <a:t>10</a:t>
            </a:r>
            <a:endParaRPr lang="el-GR" sz="3000" b="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Υπάρχουν, όμως, και αλλαγές στην αλληλουχία του DNA, οι οποίες ορίζονται ως </a:t>
            </a:r>
            <a:r>
              <a:rPr lang="el-GR" dirty="0" err="1"/>
              <a:t>παθογόνες</a:t>
            </a:r>
            <a:r>
              <a:rPr lang="el-GR" dirty="0"/>
              <a:t> μεταλλάξεις, που μπορεί να περιλαμβάνουν:</a:t>
            </a:r>
          </a:p>
          <a:p>
            <a:pPr lvl="0"/>
            <a:r>
              <a:rPr lang="el-GR" dirty="0" smtClean="0"/>
              <a:t>Υποκατάσταση </a:t>
            </a:r>
            <a:r>
              <a:rPr lang="el-GR" dirty="0"/>
              <a:t>ενός τύπου </a:t>
            </a:r>
            <a:r>
              <a:rPr lang="el-GR" dirty="0" err="1"/>
              <a:t>αμινοξέος</a:t>
            </a:r>
            <a:r>
              <a:rPr lang="el-GR" dirty="0"/>
              <a:t> από άλλο τύπο </a:t>
            </a:r>
            <a:r>
              <a:rPr lang="el-GR" dirty="0" err="1" smtClean="0"/>
              <a:t>αμινοξέος</a:t>
            </a:r>
            <a:r>
              <a:rPr lang="en-US" dirty="0" smtClean="0"/>
              <a:t>.</a:t>
            </a:r>
            <a:endParaRPr lang="el-GR" dirty="0"/>
          </a:p>
          <a:p>
            <a:pPr marL="355600" lvl="0" indent="0">
              <a:spcBef>
                <a:spcPts val="300"/>
              </a:spcBef>
              <a:buNone/>
            </a:pPr>
            <a:r>
              <a:rPr lang="el-GR" dirty="0"/>
              <a:t>(π.χ. από πολικό σε μη πολικό)</a:t>
            </a:r>
          </a:p>
          <a:p>
            <a:pPr lvl="0"/>
            <a:r>
              <a:rPr lang="el-GR" dirty="0"/>
              <a:t>ή σε </a:t>
            </a:r>
            <a:r>
              <a:rPr lang="el-GR" dirty="0" err="1"/>
              <a:t>κωδικόνιο</a:t>
            </a:r>
            <a:r>
              <a:rPr lang="el-GR" dirty="0"/>
              <a:t> τερματισμού της παραγωγής του λειτουργικού προϊόντος,</a:t>
            </a:r>
          </a:p>
          <a:p>
            <a:r>
              <a:rPr lang="el-GR" dirty="0" smtClean="0"/>
              <a:t>Προσθήκη </a:t>
            </a:r>
            <a:r>
              <a:rPr lang="el-GR" dirty="0"/>
              <a:t>ή απαλοιφή μερικών βάσεων με αποτέλεσμα αλλαγή του μηνύματος, που οδηγούν στην εμφάνιση </a:t>
            </a:r>
            <a:r>
              <a:rPr lang="el-GR" dirty="0" smtClean="0"/>
              <a:t>ασθένειας.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762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Φαρμακογενετική</a:t>
            </a:r>
            <a:r>
              <a:rPr lang="en-US" dirty="0" smtClean="0"/>
              <a:t> </a:t>
            </a:r>
            <a:r>
              <a:rPr lang="el-GR" dirty="0" smtClean="0"/>
              <a:t>-</a:t>
            </a:r>
            <a:r>
              <a:rPr lang="en-US" dirty="0" smtClean="0"/>
              <a:t> </a:t>
            </a:r>
            <a:r>
              <a:rPr lang="el-GR" dirty="0" err="1" smtClean="0"/>
              <a:t>Φαρμακογενωμική</a:t>
            </a:r>
            <a:r>
              <a:rPr lang="el-GR" dirty="0" smtClean="0"/>
              <a:t> </a:t>
            </a:r>
            <a:r>
              <a:rPr lang="el-GR" dirty="0"/>
              <a:t>και </a:t>
            </a:r>
            <a:r>
              <a:rPr lang="el-GR" dirty="0" err="1" smtClean="0"/>
              <a:t>Τοξικογενωμική</a:t>
            </a:r>
            <a:r>
              <a:rPr lang="en-US" dirty="0" smtClean="0"/>
              <a:t> </a:t>
            </a:r>
            <a:r>
              <a:rPr lang="el-GR" sz="3000" b="0" dirty="0"/>
              <a:t>4</a:t>
            </a:r>
            <a:r>
              <a:rPr lang="en-US" sz="3000" b="0" dirty="0" smtClean="0"/>
              <a:t>/</a:t>
            </a:r>
            <a:r>
              <a:rPr lang="el-GR" sz="3000" b="0" dirty="0" smtClean="0"/>
              <a:t>10</a:t>
            </a:r>
            <a:endParaRPr lang="el-GR" sz="3000" b="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r>
              <a:rPr lang="el-GR" dirty="0"/>
              <a:t>Ο εντοπισμός των γενετικών διαφοροποιήσεων γίνεται σε διάφορα στάδια, της φαρμακοδυναμικής/</a:t>
            </a:r>
            <a:r>
              <a:rPr lang="el-GR" dirty="0" err="1"/>
              <a:t>φαρμακοκινητικής</a:t>
            </a:r>
            <a:r>
              <a:rPr lang="el-GR" dirty="0"/>
              <a:t>, μέσα από τον έλεγχο μιας σειράς γονιδίων.</a:t>
            </a:r>
          </a:p>
          <a:p>
            <a:r>
              <a:rPr lang="el-GR" dirty="0"/>
              <a:t>Ο κλάδος που μελετά πως οι γενετικοί παράγοντες επηρεάζουν την φαρμακοδυναμική, ονομάζεται </a:t>
            </a:r>
            <a:r>
              <a:rPr lang="el-GR" b="1" dirty="0"/>
              <a:t>φαρμακογενετική</a:t>
            </a:r>
            <a:r>
              <a:rPr lang="el-GR" dirty="0"/>
              <a:t>. Η ανταπόκριση στη φαρμακοθεραπεία ποικίλλει ανάμεσα σε  διαφορετικά άτομα και επειδή οι διακυμάνσεις αυτές ακολουθούν μια κατανομή τύπου </a:t>
            </a:r>
            <a:r>
              <a:rPr lang="en-US" dirty="0"/>
              <a:t>Gauss</a:t>
            </a:r>
            <a:r>
              <a:rPr lang="el-GR" dirty="0"/>
              <a:t>, η θεραπευτική ανταπόκριση είναι </a:t>
            </a:r>
            <a:r>
              <a:rPr lang="el-GR" dirty="0" err="1"/>
              <a:t>πολυπαραγοντική</a:t>
            </a:r>
            <a:r>
              <a:rPr lang="el-GR" dirty="0"/>
              <a:t>. Μερικές δείχνουν ασυνεχή κατανομή και σε αυτές τις περιπτώσεις ο πληθυσμός μπορεί να διαχωριστεί σε 2 ή περισσότερες ομάδες, θεωρώντας ότι ανήκει σε ένα </a:t>
            </a:r>
            <a:r>
              <a:rPr lang="el-GR" dirty="0" err="1"/>
              <a:t>μονογονιδιακό</a:t>
            </a:r>
            <a:r>
              <a:rPr lang="el-GR" dirty="0"/>
              <a:t> πολυμορφισμό.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174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Φαρμακογενετική</a:t>
            </a:r>
            <a:r>
              <a:rPr lang="en-US" dirty="0" smtClean="0"/>
              <a:t> </a:t>
            </a:r>
            <a:r>
              <a:rPr lang="el-GR" dirty="0" smtClean="0"/>
              <a:t>-</a:t>
            </a:r>
            <a:r>
              <a:rPr lang="en-US" dirty="0" smtClean="0"/>
              <a:t> </a:t>
            </a:r>
            <a:r>
              <a:rPr lang="el-GR" dirty="0" err="1" smtClean="0"/>
              <a:t>Φαρμακογενωμική</a:t>
            </a:r>
            <a:r>
              <a:rPr lang="el-GR" dirty="0" smtClean="0"/>
              <a:t> </a:t>
            </a:r>
            <a:r>
              <a:rPr lang="el-GR" dirty="0"/>
              <a:t>και </a:t>
            </a:r>
            <a:r>
              <a:rPr lang="el-GR" dirty="0" err="1" smtClean="0"/>
              <a:t>Τοξικογενωμική</a:t>
            </a:r>
            <a:r>
              <a:rPr lang="en-US" dirty="0" smtClean="0"/>
              <a:t> </a:t>
            </a:r>
            <a:r>
              <a:rPr lang="el-GR" sz="3000" b="0" dirty="0"/>
              <a:t>5</a:t>
            </a:r>
            <a:r>
              <a:rPr lang="en-US" sz="3000" b="0" dirty="0" smtClean="0"/>
              <a:t>/</a:t>
            </a:r>
            <a:r>
              <a:rPr lang="el-GR" sz="3000" b="0" dirty="0" smtClean="0"/>
              <a:t>10</a:t>
            </a:r>
            <a:endParaRPr lang="el-GR" sz="3000" b="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 lnSpcReduction="10000"/>
          </a:bodyPr>
          <a:lstStyle/>
          <a:p>
            <a:r>
              <a:rPr lang="el-GR" b="1" dirty="0"/>
              <a:t>Η Φαρμακογενετική προσέγγιση </a:t>
            </a:r>
            <a:r>
              <a:rPr lang="el-GR" dirty="0"/>
              <a:t>μελετά «τον τρόπο που τα γονίδια επηρεάζουν τις αντιδράσεις μας στα φάρμακα», που οδηγεί σε θεραπευτική εξατομίκευση και συνακόλουθα στη μέγιστη αποτελεσματικότητα και ασφάλεια. </a:t>
            </a:r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/>
              <a:t>Φαρμακογενετική, μέσα από την αναγνώριση γενετικών δεικτών, δίνει πληροφορίες για την ανάπτυξη και  εφαρμογή ασφαλέστερης συνταγογραφίας και καλύτερης αποτελεσματικότητας των φαρμάκων.</a:t>
            </a:r>
          </a:p>
          <a:p>
            <a:r>
              <a:rPr lang="el-GR" dirty="0"/>
              <a:t>Η συναφής προσέγγιση της  </a:t>
            </a:r>
            <a:r>
              <a:rPr lang="el-GR" b="1" dirty="0" err="1"/>
              <a:t>φαρμακογενωμικής</a:t>
            </a:r>
            <a:r>
              <a:rPr lang="el-GR" dirty="0"/>
              <a:t> μελετά τις αλληλεπιδράσεις μεταξύ ενός φαρμάκου, ενός ατόμου ή ομάδας ατόμων με κοινά γενετικά χαρακτηριστικά, που αφορούν στο μεταβολισμό των φαρμάκων και την ανταπόκρισή του </a:t>
            </a:r>
            <a:r>
              <a:rPr lang="el-GR" dirty="0" smtClean="0"/>
              <a:t>σ</a:t>
            </a:r>
            <a:r>
              <a:rPr lang="el-GR" dirty="0"/>
              <a:t>ε</a:t>
            </a:r>
            <a:r>
              <a:rPr lang="el-GR" dirty="0" smtClean="0"/>
              <a:t> </a:t>
            </a:r>
            <a:r>
              <a:rPr lang="el-GR" dirty="0"/>
              <a:t>αυτά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402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Φαρμακογενετική</a:t>
            </a:r>
            <a:r>
              <a:rPr lang="en-US" dirty="0" smtClean="0"/>
              <a:t> </a:t>
            </a:r>
            <a:r>
              <a:rPr lang="el-GR" dirty="0" smtClean="0"/>
              <a:t>-</a:t>
            </a:r>
            <a:r>
              <a:rPr lang="en-US" dirty="0" smtClean="0"/>
              <a:t> </a:t>
            </a:r>
            <a:r>
              <a:rPr lang="el-GR" dirty="0" err="1" smtClean="0"/>
              <a:t>Φαρμακογενωμική</a:t>
            </a:r>
            <a:r>
              <a:rPr lang="el-GR" dirty="0" smtClean="0"/>
              <a:t> </a:t>
            </a:r>
            <a:r>
              <a:rPr lang="el-GR" dirty="0"/>
              <a:t>και </a:t>
            </a:r>
            <a:r>
              <a:rPr lang="el-GR" dirty="0" err="1" smtClean="0"/>
              <a:t>Τοξικογενωμική</a:t>
            </a:r>
            <a:r>
              <a:rPr lang="en-US" dirty="0" smtClean="0"/>
              <a:t> </a:t>
            </a:r>
            <a:r>
              <a:rPr lang="el-GR" sz="3000" b="0" dirty="0"/>
              <a:t>6</a:t>
            </a:r>
            <a:r>
              <a:rPr lang="en-US" sz="3000" b="0" dirty="0" smtClean="0"/>
              <a:t>/</a:t>
            </a:r>
            <a:r>
              <a:rPr lang="el-GR" sz="3000" b="0" dirty="0" smtClean="0"/>
              <a:t>10</a:t>
            </a:r>
            <a:endParaRPr lang="el-GR" sz="3000" b="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5445224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Τα </a:t>
            </a:r>
            <a:r>
              <a:rPr lang="el-GR" dirty="0" err="1"/>
              <a:t>φαρμακογενετικά</a:t>
            </a:r>
            <a:r>
              <a:rPr lang="el-GR" dirty="0"/>
              <a:t> ατομικά χαρακτηριστικά, που επηρεάζουν την ταχύτητα του μεταβολισμού, εκτός της φαρμακοδυναμικής θεραπευτικής ή τοξικής ανταπόκρισης, παίζουν σημαντικό ρόλο και στην </a:t>
            </a:r>
            <a:r>
              <a:rPr lang="el-GR" dirty="0" err="1"/>
              <a:t>φαρμακοκινητική</a:t>
            </a:r>
            <a:r>
              <a:rPr lang="el-GR" dirty="0"/>
              <a:t> συμπεριφορά των φαρμάκων</a:t>
            </a:r>
            <a:r>
              <a:rPr lang="el-GR" dirty="0" smtClean="0"/>
              <a:t>.</a:t>
            </a:r>
          </a:p>
          <a:p>
            <a:r>
              <a:rPr lang="el-GR" b="1" dirty="0"/>
              <a:t>Παραδείγματα:</a:t>
            </a:r>
            <a:endParaRPr lang="el-GR" dirty="0"/>
          </a:p>
          <a:p>
            <a:pPr marL="355600" indent="0">
              <a:spcBef>
                <a:spcPts val="300"/>
              </a:spcBef>
              <a:buNone/>
            </a:pPr>
            <a:r>
              <a:rPr lang="el-GR" dirty="0"/>
              <a:t>Μία από τις  από τις πιο  μελετημένες περιπτώσεις </a:t>
            </a:r>
            <a:r>
              <a:rPr lang="el-GR" dirty="0" smtClean="0"/>
              <a:t>γονιδίου (</a:t>
            </a:r>
            <a:r>
              <a:rPr lang="el-GR" dirty="0"/>
              <a:t>σχέσεις γενοτύπου-φαινοτύπου, αφορά το ένζυμο </a:t>
            </a:r>
            <a:r>
              <a:rPr lang="el-GR" dirty="0" err="1"/>
              <a:t>θειοπουρίνη</a:t>
            </a:r>
            <a:r>
              <a:rPr lang="el-GR" dirty="0"/>
              <a:t> </a:t>
            </a:r>
            <a:r>
              <a:rPr lang="el-GR" dirty="0" err="1"/>
              <a:t>μεθυλοτρανσεράση</a:t>
            </a:r>
            <a:r>
              <a:rPr lang="el-GR" dirty="0"/>
              <a:t> (</a:t>
            </a:r>
            <a:r>
              <a:rPr lang="en-US" dirty="0"/>
              <a:t>PMT</a:t>
            </a:r>
            <a:r>
              <a:rPr lang="el-GR" dirty="0"/>
              <a:t>) και το αποτέλεσμα της στη θεραπεία </a:t>
            </a:r>
            <a:r>
              <a:rPr lang="el-GR" dirty="0" err="1"/>
              <a:t>λεμφοβλαστικής</a:t>
            </a:r>
            <a:r>
              <a:rPr lang="el-GR" dirty="0"/>
              <a:t> λευχαιμίας από την </a:t>
            </a:r>
            <a:r>
              <a:rPr lang="el-GR" dirty="0" err="1"/>
              <a:t>θειοπουρίνη</a:t>
            </a:r>
            <a:r>
              <a:rPr lang="el-GR" dirty="0"/>
              <a:t>.</a:t>
            </a:r>
          </a:p>
          <a:p>
            <a:pPr marL="355600" indent="0">
              <a:spcBef>
                <a:spcPts val="300"/>
              </a:spcBef>
              <a:buNone/>
            </a:pPr>
            <a:r>
              <a:rPr lang="el-GR" dirty="0" smtClean="0"/>
              <a:t>Άλλες </a:t>
            </a:r>
            <a:r>
              <a:rPr lang="el-GR" dirty="0"/>
              <a:t>περιπτώσεις φαρμάκων που έχουν μελετηθεί με </a:t>
            </a:r>
            <a:r>
              <a:rPr lang="el-GR" dirty="0" smtClean="0"/>
              <a:t>μεταλλαγμένα </a:t>
            </a:r>
            <a:r>
              <a:rPr lang="el-GR" dirty="0"/>
              <a:t>γονίδια και ένζυμα που καταλύουν την </a:t>
            </a:r>
            <a:r>
              <a:rPr lang="el-GR" dirty="0" smtClean="0"/>
              <a:t>κωδεΐνη</a:t>
            </a:r>
            <a:r>
              <a:rPr lang="el-GR" dirty="0"/>
              <a:t>, την μορφίνη, την ουαρφαρίνη, την συμβαστατίνη, την διγοξίνη, την μεθοτρεξάτη, την κλοπιδογρέλη, ενώ φαρμακογενωμικές μελέτες εξέτασαν την σχέση </a:t>
            </a:r>
            <a:r>
              <a:rPr lang="en-US" dirty="0"/>
              <a:t>CYP</a:t>
            </a:r>
            <a:r>
              <a:rPr lang="el-GR" dirty="0"/>
              <a:t>3</a:t>
            </a:r>
            <a:r>
              <a:rPr lang="en-US" dirty="0"/>
              <a:t>A</a:t>
            </a:r>
            <a:r>
              <a:rPr lang="el-GR" dirty="0"/>
              <a:t>4  και των </a:t>
            </a:r>
            <a:r>
              <a:rPr lang="en-US" dirty="0" err="1"/>
              <a:t>indinavir</a:t>
            </a:r>
            <a:r>
              <a:rPr lang="el-GR" dirty="0"/>
              <a:t>/</a:t>
            </a:r>
            <a:r>
              <a:rPr lang="en-US" dirty="0" err="1"/>
              <a:t>atazanavir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153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Φαρμακογενετική</a:t>
            </a:r>
            <a:r>
              <a:rPr lang="en-US" dirty="0" smtClean="0"/>
              <a:t> </a:t>
            </a:r>
            <a:r>
              <a:rPr lang="el-GR" dirty="0" smtClean="0"/>
              <a:t>-</a:t>
            </a:r>
            <a:r>
              <a:rPr lang="en-US" dirty="0" smtClean="0"/>
              <a:t> </a:t>
            </a:r>
            <a:r>
              <a:rPr lang="el-GR" dirty="0" err="1" smtClean="0"/>
              <a:t>Φαρμακογενωμική</a:t>
            </a:r>
            <a:r>
              <a:rPr lang="el-GR" dirty="0" smtClean="0"/>
              <a:t> </a:t>
            </a:r>
            <a:r>
              <a:rPr lang="el-GR" dirty="0"/>
              <a:t>και </a:t>
            </a:r>
            <a:r>
              <a:rPr lang="el-GR" dirty="0" err="1" smtClean="0"/>
              <a:t>Τοξικογενωμική</a:t>
            </a:r>
            <a:r>
              <a:rPr lang="en-US" dirty="0" smtClean="0"/>
              <a:t> </a:t>
            </a:r>
            <a:r>
              <a:rPr lang="el-GR" sz="3000" b="0" dirty="0"/>
              <a:t>7</a:t>
            </a:r>
            <a:r>
              <a:rPr lang="en-US" sz="3000" b="0" dirty="0" smtClean="0"/>
              <a:t>/</a:t>
            </a:r>
            <a:r>
              <a:rPr lang="el-GR" sz="3000" b="0" dirty="0" smtClean="0"/>
              <a:t>10</a:t>
            </a:r>
            <a:endParaRPr lang="el-GR" sz="3000" b="0" dirty="0"/>
          </a:p>
        </p:txBody>
      </p:sp>
      <p:graphicFrame>
        <p:nvGraphicFramePr>
          <p:cNvPr id="3" name="Θέση περιεχομένου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3163916"/>
              </p:ext>
            </p:extLst>
          </p:nvPr>
        </p:nvGraphicFramePr>
        <p:xfrm>
          <a:off x="179513" y="1556792"/>
          <a:ext cx="8856983" cy="5097075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344241"/>
                <a:gridCol w="1760214"/>
                <a:gridCol w="2160240"/>
                <a:gridCol w="2592288"/>
              </a:tblGrid>
              <a:tr h="20975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Times New Roman"/>
                        </a:rPr>
                        <a:t>Φ</a:t>
                      </a:r>
                      <a:r>
                        <a:rPr lang="el-GR" sz="1600" b="1" dirty="0" err="1">
                          <a:effectLst/>
                          <a:latin typeface="+mn-lt"/>
                          <a:ea typeface="Times New Roman"/>
                        </a:rPr>
                        <a:t>άρμακο</a:t>
                      </a:r>
                      <a:endParaRPr lang="el-GR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9329" marR="39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Times New Roman"/>
                        </a:rPr>
                        <a:t>Γον</a:t>
                      </a:r>
                      <a:r>
                        <a:rPr lang="el-GR" sz="1600" b="1">
                          <a:effectLst/>
                          <a:latin typeface="+mn-lt"/>
                          <a:ea typeface="Times New Roman"/>
                        </a:rPr>
                        <a:t>ίδιο</a:t>
                      </a:r>
                      <a:endParaRPr lang="el-GR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9329" marR="39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  <a:ea typeface="Times New Roman"/>
                        </a:rPr>
                        <a:t>Κλινικ</a:t>
                      </a:r>
                      <a:r>
                        <a:rPr lang="el-GR" sz="1600" b="1">
                          <a:effectLst/>
                          <a:latin typeface="+mn-lt"/>
                          <a:ea typeface="Times New Roman"/>
                        </a:rPr>
                        <a:t>ή χρήση</a:t>
                      </a:r>
                      <a:endParaRPr lang="el-GR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9329" marR="39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Times New Roman"/>
                        </a:rPr>
                        <a:t>Φα</a:t>
                      </a:r>
                      <a:r>
                        <a:rPr lang="en-US" sz="1600" b="1" dirty="0" err="1">
                          <a:effectLst/>
                          <a:latin typeface="+mn-lt"/>
                          <a:ea typeface="Times New Roman"/>
                        </a:rPr>
                        <a:t>ιν</a:t>
                      </a:r>
                      <a:r>
                        <a:rPr lang="el-GR" sz="1600" b="1" dirty="0" err="1">
                          <a:effectLst/>
                          <a:latin typeface="+mn-lt"/>
                          <a:ea typeface="Times New Roman"/>
                        </a:rPr>
                        <a:t>ότυπος</a:t>
                      </a:r>
                      <a:endParaRPr lang="el-GR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9329" marR="39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2927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mercaptopurine</a:t>
                      </a:r>
                      <a:endParaRPr lang="el-GR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9329" marR="39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TPMT</a:t>
                      </a:r>
                      <a:endParaRPr lang="el-GR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9329" marR="39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</a:rPr>
                        <a:t>Πα</a:t>
                      </a:r>
                      <a:r>
                        <a:rPr lang="en-US" sz="1600" dirty="0" err="1">
                          <a:effectLst/>
                          <a:latin typeface="+mn-lt"/>
                          <a:ea typeface="Times New Roman"/>
                        </a:rPr>
                        <a:t>ιδι</a:t>
                      </a:r>
                      <a:r>
                        <a:rPr lang="en-US" sz="1600" dirty="0">
                          <a:effectLst/>
                          <a:latin typeface="+mn-lt"/>
                          <a:ea typeface="Times New Roman"/>
                        </a:rPr>
                        <a:t>ατρικ</a:t>
                      </a:r>
                      <a:r>
                        <a:rPr lang="el-GR" sz="1600" dirty="0">
                          <a:effectLst/>
                          <a:latin typeface="+mn-lt"/>
                          <a:ea typeface="Times New Roman"/>
                        </a:rPr>
                        <a:t>ή οξεία </a:t>
                      </a:r>
                      <a:r>
                        <a:rPr lang="el-GR" sz="1600" dirty="0" err="1">
                          <a:effectLst/>
                          <a:latin typeface="+mn-lt"/>
                          <a:ea typeface="Times New Roman"/>
                        </a:rPr>
                        <a:t>λεμφοβλαστική</a:t>
                      </a:r>
                      <a:r>
                        <a:rPr lang="el-GR" sz="1600" dirty="0">
                          <a:effectLst/>
                          <a:latin typeface="+mn-lt"/>
                          <a:ea typeface="Times New Roman"/>
                        </a:rPr>
                        <a:t> λευχαιμία</a:t>
                      </a:r>
                      <a:r>
                        <a:rPr lang="en-US" sz="160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endParaRPr lang="el-GR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9329" marR="39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μυεολοκαταστολ</a:t>
                      </a: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ή</a:t>
                      </a:r>
                    </a:p>
                  </a:txBody>
                  <a:tcPr marL="39329" marR="39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27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+mn-lt"/>
                          <a:ea typeface="Times New Roman"/>
                        </a:rPr>
                        <a:t>tamoxifen</a:t>
                      </a:r>
                      <a:endParaRPr lang="el-GR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9329" marR="39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CYP2D6</a:t>
                      </a:r>
                      <a:endParaRPr lang="el-GR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9329" marR="39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Hormone-receptor-positive breast cancer</a:t>
                      </a:r>
                      <a:endParaRPr lang="el-GR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9329" marR="39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Μεταβολισμ</a:t>
                      </a: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ός ταμοξιφαίνης</a:t>
                      </a: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, </a:t>
                      </a: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επιβίωση</a:t>
                      </a: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endParaRPr lang="el-GR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9329" marR="39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51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codeine</a:t>
                      </a:r>
                      <a:endParaRPr lang="el-GR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9329" marR="39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CYP2D6</a:t>
                      </a:r>
                      <a:endParaRPr lang="el-GR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9329" marR="39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αναλγησ</a:t>
                      </a: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ία</a:t>
                      </a:r>
                    </a:p>
                  </a:txBody>
                  <a:tcPr marL="39329" marR="39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Μείωση δραστικότητας στα οπιοειδή</a:t>
                      </a:r>
                    </a:p>
                  </a:txBody>
                  <a:tcPr marL="39329" marR="39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51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warfarin</a:t>
                      </a:r>
                      <a:endParaRPr lang="el-GR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9329" marR="39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VKORC1, CYP2C9</a:t>
                      </a:r>
                      <a:endParaRPr lang="el-GR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9329" marR="39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θρ</a:t>
                      </a: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όμβωση</a:t>
                      </a:r>
                    </a:p>
                  </a:txBody>
                  <a:tcPr marL="39329" marR="39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Με</a:t>
                      </a: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ίωση στη δοσολογία</a:t>
                      </a: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endParaRPr lang="el-GR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9329" marR="39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51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indinavir / atazanavir</a:t>
                      </a:r>
                      <a:endParaRPr lang="el-GR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9329" marR="39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CYP3A</a:t>
                      </a:r>
                      <a:endParaRPr lang="el-GR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9329" marR="39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Ιικ</a:t>
                      </a: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ή φλεγμονή</a:t>
                      </a:r>
                    </a:p>
                  </a:txBody>
                  <a:tcPr marL="39329" marR="39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ηπατ</a:t>
                      </a: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ίτιδα</a:t>
                      </a:r>
                    </a:p>
                  </a:txBody>
                  <a:tcPr marL="39329" marR="39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51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beta-lactam</a:t>
                      </a:r>
                      <a:endParaRPr lang="el-GR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9329" marR="39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TNF</a:t>
                      </a: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-α</a:t>
                      </a:r>
                    </a:p>
                  </a:txBody>
                  <a:tcPr marL="39329" marR="39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λοιμ</a:t>
                      </a: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ώξεις</a:t>
                      </a:r>
                    </a:p>
                  </a:txBody>
                  <a:tcPr marL="39329" marR="39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Αλλεργ</a:t>
                      </a: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ία στη αντιβίωση</a:t>
                      </a:r>
                    </a:p>
                  </a:txBody>
                  <a:tcPr marL="39329" marR="39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51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panitumumab, cetuximab</a:t>
                      </a:r>
                      <a:endParaRPr lang="el-GR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9329" marR="39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KRAS, EGFR</a:t>
                      </a:r>
                      <a:endParaRPr lang="el-GR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9329" marR="39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Καρκ</a:t>
                      </a: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ίνος εντέρου</a:t>
                      </a:r>
                    </a:p>
                  </a:txBody>
                  <a:tcPr marL="39329" marR="39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Χειρ</a:t>
                      </a: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ότερη πρόγνωση</a:t>
                      </a:r>
                    </a:p>
                  </a:txBody>
                  <a:tcPr marL="39329" marR="39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51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gefitinib, erlotinib</a:t>
                      </a:r>
                      <a:endParaRPr lang="el-GR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9329" marR="39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EGFR</a:t>
                      </a:r>
                      <a:endParaRPr lang="el-GR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9329" marR="39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Καρκ</a:t>
                      </a: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ίνος πνεύμονα</a:t>
                      </a:r>
                    </a:p>
                  </a:txBody>
                  <a:tcPr marL="39329" marR="39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Ανταπ</a:t>
                      </a: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όκριση στη θεραπεία</a:t>
                      </a:r>
                    </a:p>
                  </a:txBody>
                  <a:tcPr marL="39329" marR="39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51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imatinib</a:t>
                      </a:r>
                      <a:endParaRPr lang="el-GR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9329" marR="39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CKIT</a:t>
                      </a:r>
                      <a:endParaRPr lang="el-GR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9329" marR="39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GIST</a:t>
                      </a:r>
                      <a:endParaRPr lang="el-GR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9329" marR="39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Ανταπ</a:t>
                      </a: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όκριση στη θεραπεία</a:t>
                      </a: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endParaRPr lang="el-GR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9329" marR="39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51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+mn-lt"/>
                          <a:ea typeface="Times New Roman"/>
                        </a:rPr>
                        <a:t>trastuzumab</a:t>
                      </a:r>
                      <a:r>
                        <a:rPr lang="en-US" sz="160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endParaRPr lang="el-GR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9329" marR="39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HER2</a:t>
                      </a:r>
                      <a:endParaRPr lang="el-GR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9329" marR="39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</a:rPr>
                        <a:t>Κα</a:t>
                      </a:r>
                      <a:r>
                        <a:rPr lang="en-US" sz="1600" dirty="0" err="1">
                          <a:effectLst/>
                          <a:latin typeface="+mn-lt"/>
                          <a:ea typeface="Times New Roman"/>
                        </a:rPr>
                        <a:t>ρκ</a:t>
                      </a:r>
                      <a:r>
                        <a:rPr lang="el-GR" sz="1600" dirty="0" err="1">
                          <a:effectLst/>
                          <a:latin typeface="+mn-lt"/>
                          <a:ea typeface="Times New Roman"/>
                        </a:rPr>
                        <a:t>ίνος</a:t>
                      </a:r>
                      <a:r>
                        <a:rPr lang="el-GR" sz="1600" dirty="0">
                          <a:effectLst/>
                          <a:latin typeface="+mn-lt"/>
                          <a:ea typeface="Times New Roman"/>
                        </a:rPr>
                        <a:t> μαστού</a:t>
                      </a:r>
                    </a:p>
                  </a:txBody>
                  <a:tcPr marL="39329" marR="39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+mn-lt"/>
                          <a:ea typeface="Times New Roman"/>
                        </a:rPr>
                        <a:t>Μη</a:t>
                      </a:r>
                      <a:r>
                        <a:rPr lang="en-US" sz="160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l-GR" sz="1600" dirty="0">
                          <a:effectLst/>
                          <a:latin typeface="+mn-lt"/>
                          <a:ea typeface="Times New Roman"/>
                        </a:rPr>
                        <a:t>ανταπόκριση στη θεραπεία</a:t>
                      </a:r>
                    </a:p>
                  </a:txBody>
                  <a:tcPr marL="39329" marR="39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776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Φαρμακογενετική</a:t>
            </a:r>
            <a:r>
              <a:rPr lang="en-US" dirty="0" smtClean="0"/>
              <a:t> </a:t>
            </a:r>
            <a:r>
              <a:rPr lang="el-GR" dirty="0" smtClean="0"/>
              <a:t>-</a:t>
            </a:r>
            <a:r>
              <a:rPr lang="en-US" dirty="0" smtClean="0"/>
              <a:t> </a:t>
            </a:r>
            <a:r>
              <a:rPr lang="el-GR" dirty="0" err="1" smtClean="0"/>
              <a:t>Φαρμακογενωμική</a:t>
            </a:r>
            <a:r>
              <a:rPr lang="el-GR" dirty="0" smtClean="0"/>
              <a:t> </a:t>
            </a:r>
            <a:r>
              <a:rPr lang="el-GR" dirty="0"/>
              <a:t>και </a:t>
            </a:r>
            <a:r>
              <a:rPr lang="el-GR" dirty="0" err="1" smtClean="0"/>
              <a:t>Τοξικογενωμική</a:t>
            </a:r>
            <a:r>
              <a:rPr lang="en-US" dirty="0" smtClean="0"/>
              <a:t> </a:t>
            </a:r>
            <a:r>
              <a:rPr lang="el-GR" sz="3000" b="0" dirty="0"/>
              <a:t>8</a:t>
            </a:r>
            <a:r>
              <a:rPr lang="en-US" sz="3000" b="0" dirty="0" smtClean="0"/>
              <a:t>/</a:t>
            </a:r>
            <a:r>
              <a:rPr lang="el-GR" sz="3000" b="0" dirty="0" smtClean="0"/>
              <a:t>10</a:t>
            </a:r>
            <a:endParaRPr lang="el-GR" sz="3000" b="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Οι </a:t>
            </a:r>
            <a:r>
              <a:rPr lang="el-GR" dirty="0"/>
              <a:t>κατηγορίες των φαρμάκων που συνιστάται </a:t>
            </a:r>
            <a:r>
              <a:rPr lang="el-GR" dirty="0" err="1"/>
              <a:t>φαρμακογενετικός</a:t>
            </a:r>
            <a:r>
              <a:rPr lang="el-GR" dirty="0"/>
              <a:t> έλεγχος, είναι:</a:t>
            </a:r>
          </a:p>
          <a:p>
            <a:pPr lvl="0"/>
            <a:r>
              <a:rPr lang="el-GR" dirty="0" smtClean="0"/>
              <a:t>Καρδιολογικά.</a:t>
            </a:r>
            <a:endParaRPr lang="el-GR" dirty="0"/>
          </a:p>
          <a:p>
            <a:pPr lvl="0"/>
            <a:r>
              <a:rPr lang="el-GR" dirty="0" smtClean="0"/>
              <a:t>Αντικαταθλιπτικά.</a:t>
            </a:r>
            <a:endParaRPr lang="el-GR" dirty="0"/>
          </a:p>
          <a:p>
            <a:pPr lvl="0"/>
            <a:r>
              <a:rPr lang="el-GR" dirty="0" err="1" smtClean="0"/>
              <a:t>Αντιψυχωσικά</a:t>
            </a:r>
            <a:r>
              <a:rPr lang="el-GR" dirty="0" smtClean="0"/>
              <a:t>.</a:t>
            </a:r>
            <a:endParaRPr lang="el-GR" dirty="0"/>
          </a:p>
          <a:p>
            <a:pPr lvl="0"/>
            <a:r>
              <a:rPr lang="el-GR" dirty="0" smtClean="0"/>
              <a:t>Αντιεπιληπτικά.</a:t>
            </a:r>
            <a:endParaRPr lang="el-GR" dirty="0"/>
          </a:p>
          <a:p>
            <a:pPr lvl="0"/>
            <a:r>
              <a:rPr lang="el-GR" dirty="0" smtClean="0"/>
              <a:t>Αγχολυτικά/ηρεμιστικά/υπνωτικά.</a:t>
            </a:r>
            <a:endParaRPr lang="el-GR" dirty="0"/>
          </a:p>
          <a:p>
            <a:pPr lvl="0"/>
            <a:r>
              <a:rPr lang="el-GR" dirty="0" smtClean="0"/>
              <a:t>Γαστρεντερολογικά.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  <p:sp>
        <p:nvSpPr>
          <p:cNvPr id="3" name="Ορθογώνιο 2"/>
          <p:cNvSpPr/>
          <p:nvPr/>
        </p:nvSpPr>
        <p:spPr>
          <a:xfrm>
            <a:off x="4895528" y="2204864"/>
            <a:ext cx="4248472" cy="3137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Μη στεροειδή αντιφλεγμονώδη.</a:t>
            </a:r>
          </a:p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Αναλγητικά.</a:t>
            </a:r>
          </a:p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Αντιδιαβητικά.</a:t>
            </a:r>
          </a:p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200" dirty="0" err="1">
                <a:solidFill>
                  <a:prstClr val="black"/>
                </a:solidFill>
                <a:latin typeface="Calibri"/>
              </a:rPr>
              <a:t>Αντιλιπιδαιμικά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Στυτικής δυσλειτουργίας.</a:t>
            </a:r>
          </a:p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Αντισυλληπτικά.</a:t>
            </a: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4860032" y="2348880"/>
            <a:ext cx="0" cy="3065005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4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Φαρμακογενετική</a:t>
            </a:r>
            <a:r>
              <a:rPr lang="en-US" dirty="0" smtClean="0"/>
              <a:t> </a:t>
            </a:r>
            <a:r>
              <a:rPr lang="el-GR" dirty="0" smtClean="0"/>
              <a:t>-</a:t>
            </a:r>
            <a:r>
              <a:rPr lang="en-US" dirty="0" smtClean="0"/>
              <a:t> </a:t>
            </a:r>
            <a:r>
              <a:rPr lang="el-GR" dirty="0" err="1" smtClean="0"/>
              <a:t>Φαρμακογενωμική</a:t>
            </a:r>
            <a:r>
              <a:rPr lang="el-GR" dirty="0" smtClean="0"/>
              <a:t> </a:t>
            </a:r>
            <a:r>
              <a:rPr lang="el-GR" dirty="0"/>
              <a:t>και </a:t>
            </a:r>
            <a:r>
              <a:rPr lang="el-GR" dirty="0" err="1" smtClean="0"/>
              <a:t>Τοξικογενωμική</a:t>
            </a:r>
            <a:r>
              <a:rPr lang="en-US" dirty="0" smtClean="0"/>
              <a:t> </a:t>
            </a:r>
            <a:r>
              <a:rPr lang="el-GR" sz="3000" b="0" dirty="0"/>
              <a:t>9</a:t>
            </a:r>
            <a:r>
              <a:rPr lang="en-US" sz="3000" b="0" dirty="0" smtClean="0"/>
              <a:t>/</a:t>
            </a:r>
            <a:r>
              <a:rPr lang="el-GR" sz="3000" b="0" dirty="0" smtClean="0"/>
              <a:t>10</a:t>
            </a:r>
            <a:endParaRPr lang="el-GR" sz="3000" b="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/>
          </a:bodyPr>
          <a:lstStyle/>
          <a:p>
            <a:r>
              <a:rPr lang="el-GR" b="1" dirty="0"/>
              <a:t>Πλεονεκτήματα εφαρμογής </a:t>
            </a:r>
            <a:r>
              <a:rPr lang="el-GR" b="1" dirty="0" err="1"/>
              <a:t>φαρμακογενετικής</a:t>
            </a:r>
            <a:endParaRPr lang="el-GR" b="1" dirty="0"/>
          </a:p>
          <a:p>
            <a:pPr lvl="1"/>
            <a:r>
              <a:rPr lang="el-GR" dirty="0"/>
              <a:t>Μείωση παρενεργειών και αύξηση αποτελεσματικότητας του </a:t>
            </a:r>
            <a:r>
              <a:rPr lang="el-GR" dirty="0" smtClean="0"/>
              <a:t>φαρμάκου.</a:t>
            </a:r>
            <a:endParaRPr lang="el-GR" dirty="0"/>
          </a:p>
          <a:p>
            <a:pPr lvl="1"/>
            <a:r>
              <a:rPr lang="el-GR" dirty="0"/>
              <a:t>Μείωση του κόστους </a:t>
            </a:r>
            <a:r>
              <a:rPr lang="el-GR" dirty="0" smtClean="0"/>
              <a:t>θεραπείας.</a:t>
            </a:r>
            <a:endParaRPr lang="el-GR" dirty="0"/>
          </a:p>
          <a:p>
            <a:pPr lvl="1"/>
            <a:r>
              <a:rPr lang="el-GR" dirty="0"/>
              <a:t>Ταχύτερη παραγωγή νέων </a:t>
            </a:r>
            <a:r>
              <a:rPr lang="el-GR" dirty="0" smtClean="0"/>
              <a:t>φαρμάκων.</a:t>
            </a:r>
            <a:endParaRPr lang="el-GR" dirty="0"/>
          </a:p>
          <a:p>
            <a:pPr lvl="1"/>
            <a:r>
              <a:rPr lang="el-GR" dirty="0"/>
              <a:t>Βελτίωση ανίχνευσης της </a:t>
            </a:r>
            <a:r>
              <a:rPr lang="el-GR" dirty="0" smtClean="0"/>
              <a:t>νόσου.</a:t>
            </a:r>
            <a:endParaRPr lang="el-GR" dirty="0"/>
          </a:p>
          <a:p>
            <a:pPr lvl="1"/>
            <a:r>
              <a:rPr lang="el-GR" dirty="0"/>
              <a:t>Πρόληψη στην εξέλιξη της </a:t>
            </a:r>
            <a:r>
              <a:rPr lang="el-GR" dirty="0" smtClean="0"/>
              <a:t>νόσου.</a:t>
            </a:r>
            <a:endParaRPr lang="el-GR" dirty="0"/>
          </a:p>
          <a:p>
            <a:pPr lvl="1"/>
            <a:r>
              <a:rPr lang="el-GR" dirty="0"/>
              <a:t>Παρασκευή αποτελεσματικότερων </a:t>
            </a:r>
            <a:r>
              <a:rPr lang="el-GR" dirty="0" smtClean="0"/>
              <a:t>εμβολίων.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641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Φαρμακογενετική</a:t>
            </a:r>
            <a:r>
              <a:rPr lang="en-US" dirty="0" smtClean="0"/>
              <a:t> </a:t>
            </a:r>
            <a:r>
              <a:rPr lang="el-GR" dirty="0" smtClean="0"/>
              <a:t>-</a:t>
            </a:r>
            <a:r>
              <a:rPr lang="en-US" dirty="0" smtClean="0"/>
              <a:t> </a:t>
            </a:r>
            <a:r>
              <a:rPr lang="el-GR" dirty="0" err="1" smtClean="0"/>
              <a:t>Φαρμακογενωμική</a:t>
            </a:r>
            <a:r>
              <a:rPr lang="el-GR" dirty="0" smtClean="0"/>
              <a:t> </a:t>
            </a:r>
            <a:r>
              <a:rPr lang="el-GR" dirty="0"/>
              <a:t>και </a:t>
            </a:r>
            <a:r>
              <a:rPr lang="el-GR" dirty="0" err="1" smtClean="0"/>
              <a:t>Τοξικογενωμική</a:t>
            </a:r>
            <a:r>
              <a:rPr lang="en-US" dirty="0" smtClean="0"/>
              <a:t> </a:t>
            </a:r>
            <a:r>
              <a:rPr lang="en-US" sz="3000" b="0" dirty="0" smtClean="0"/>
              <a:t>1</a:t>
            </a:r>
            <a:r>
              <a:rPr lang="el-GR" sz="3000" b="0" dirty="0" smtClean="0"/>
              <a:t>0</a:t>
            </a:r>
            <a:r>
              <a:rPr lang="en-US" sz="3000" b="0" dirty="0" smtClean="0"/>
              <a:t>/</a:t>
            </a:r>
            <a:r>
              <a:rPr lang="el-GR" sz="3000" b="0" dirty="0" smtClean="0"/>
              <a:t>10</a:t>
            </a:r>
            <a:endParaRPr lang="el-GR" sz="3000" b="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/>
          </a:bodyPr>
          <a:lstStyle/>
          <a:p>
            <a:r>
              <a:rPr lang="el-GR" b="1" dirty="0" smtClean="0"/>
              <a:t>Ως </a:t>
            </a:r>
            <a:r>
              <a:rPr lang="el-GR" b="1" dirty="0"/>
              <a:t>μειονεκτήματα, έχουν καταγραφεί:</a:t>
            </a:r>
          </a:p>
          <a:p>
            <a:pPr lvl="1"/>
            <a:r>
              <a:rPr lang="el-GR" dirty="0"/>
              <a:t>Ηθικά </a:t>
            </a:r>
            <a:r>
              <a:rPr lang="el-GR" dirty="0" smtClean="0"/>
              <a:t>ζητήματα.</a:t>
            </a:r>
            <a:endParaRPr lang="el-GR" dirty="0"/>
          </a:p>
          <a:p>
            <a:pPr lvl="1"/>
            <a:r>
              <a:rPr lang="el-GR" dirty="0"/>
              <a:t>Ανεπάρκεια εξειδικευμένου </a:t>
            </a:r>
            <a:r>
              <a:rPr lang="el-GR" dirty="0" smtClean="0"/>
              <a:t>προσωπικού.</a:t>
            </a:r>
            <a:endParaRPr lang="el-GR" dirty="0"/>
          </a:p>
          <a:p>
            <a:pPr lvl="1"/>
            <a:r>
              <a:rPr lang="el-GR" dirty="0"/>
              <a:t>Περιορισμός στις εναλλακτικές </a:t>
            </a:r>
            <a:r>
              <a:rPr lang="el-GR" dirty="0" smtClean="0"/>
              <a:t>θεραπείες.</a:t>
            </a:r>
            <a:endParaRPr lang="el-GR" dirty="0"/>
          </a:p>
          <a:p>
            <a:pPr lvl="1"/>
            <a:r>
              <a:rPr lang="el-GR" dirty="0" smtClean="0"/>
              <a:t>Κόστος.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349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Μεταβολισμός φαρμάκων </a:t>
            </a:r>
            <a:r>
              <a:rPr lang="el-GR" sz="3000" b="0" dirty="0" smtClean="0"/>
              <a:t>3/9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4005064"/>
            <a:ext cx="8229600" cy="2232248"/>
          </a:xfrm>
        </p:spPr>
        <p:txBody>
          <a:bodyPr/>
          <a:lstStyle/>
          <a:p>
            <a:r>
              <a:rPr lang="el-GR" dirty="0"/>
              <a:t>Η μεθυλίωση ή </a:t>
            </a:r>
            <a:r>
              <a:rPr lang="el-GR" dirty="0" err="1"/>
              <a:t>ακετυλίωση</a:t>
            </a:r>
            <a:r>
              <a:rPr lang="el-GR" dirty="0"/>
              <a:t> δεν οδηγούν σε πιο </a:t>
            </a:r>
            <a:r>
              <a:rPr lang="el-GR" dirty="0" err="1"/>
              <a:t>υδατοδιαλυτές</a:t>
            </a:r>
            <a:r>
              <a:rPr lang="el-GR" dirty="0"/>
              <a:t> ενώσεις, αλλά μπορούν μέσω της τροποποίησης των ομάδων –</a:t>
            </a:r>
            <a:r>
              <a:rPr lang="en-US" dirty="0"/>
              <a:t>SH</a:t>
            </a:r>
            <a:r>
              <a:rPr lang="el-GR" dirty="0"/>
              <a:t>, -</a:t>
            </a:r>
            <a:r>
              <a:rPr lang="en-US" dirty="0"/>
              <a:t>OH</a:t>
            </a:r>
            <a:r>
              <a:rPr lang="el-GR" dirty="0"/>
              <a:t>, -</a:t>
            </a:r>
            <a:r>
              <a:rPr lang="en-US" dirty="0"/>
              <a:t>NH </a:t>
            </a:r>
            <a:r>
              <a:rPr lang="el-GR" dirty="0"/>
              <a:t>να μειώσουν τη δυνατότητα αντίδρασης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pic>
        <p:nvPicPr>
          <p:cNvPr id="1026" name="Picture 2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40768"/>
            <a:ext cx="4626017" cy="244827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0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Γεώργιος </a:t>
            </a:r>
            <a:r>
              <a:rPr lang="el-GR" sz="2000" dirty="0" err="1" smtClean="0"/>
              <a:t>Καρίκας</a:t>
            </a:r>
            <a:r>
              <a:rPr lang="el-GR" sz="2000" dirty="0" smtClean="0"/>
              <a:t> 2014. Γεώργιος </a:t>
            </a:r>
            <a:r>
              <a:rPr lang="el-GR" sz="2000" dirty="0" err="1" smtClean="0"/>
              <a:t>Καρίκας</a:t>
            </a:r>
            <a:r>
              <a:rPr lang="el-GR" sz="2000" dirty="0" smtClean="0"/>
              <a:t>. «</a:t>
            </a:r>
            <a:r>
              <a:rPr lang="el-GR" sz="2000" dirty="0" err="1" smtClean="0"/>
              <a:t>Φαρμακοκινητική</a:t>
            </a:r>
            <a:r>
              <a:rPr lang="el-GR" sz="2000" dirty="0" smtClean="0"/>
              <a:t>. Ενότητα </a:t>
            </a:r>
            <a:r>
              <a:rPr lang="el-GR" sz="2000" dirty="0"/>
              <a:t>5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Μεταβολισμός φαρμάκων».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1728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800" dirty="0" smtClean="0"/>
              <a:t>».                     </a:t>
            </a:r>
          </a:p>
          <a:p>
            <a:pPr marL="0" indent="0">
              <a:buNone/>
            </a:pPr>
            <a:endParaRPr lang="el-GR" sz="18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5500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155448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>
              <a:latin typeface="+mn-lt"/>
            </a:endParaRPr>
          </a:p>
          <a:p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Το Σημείωμα Αναφοράς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Το Σημείωμα </a:t>
            </a:r>
            <a:r>
              <a:rPr lang="el-GR" sz="2000" dirty="0" err="1" smtClean="0"/>
              <a:t>Αδειοδότησης</a:t>
            </a:r>
            <a:endParaRPr lang="el-GR" sz="20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Τη δήλωση Διατήρησης Σημειωμάτων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Το Σημείωμα Χρήσης Έργων Τρίτων (εφόσον υπάρχει)</a:t>
            </a:r>
          </a:p>
          <a:p>
            <a:pPr marL="0" indent="0">
              <a:buNone/>
            </a:pPr>
            <a:r>
              <a:rPr lang="el-GR" sz="2400" dirty="0" smtClean="0"/>
              <a:t>μαζί με τους συνοδευόμενους </a:t>
            </a:r>
            <a:r>
              <a:rPr lang="el-GR" sz="2400" dirty="0" err="1" smtClean="0"/>
              <a:t>υπερσυνδέσμους</a:t>
            </a:r>
            <a:r>
              <a:rPr lang="el-GR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</a:t>
            </a:r>
            <a:r>
              <a:rPr lang="el-GR" sz="2000" dirty="0" smtClean="0"/>
              <a:t>:</a:t>
            </a:r>
          </a:p>
          <a:p>
            <a:r>
              <a:rPr lang="el-GR" sz="2000" dirty="0" smtClean="0"/>
              <a:t>Ιστοσελίδα </a:t>
            </a:r>
            <a:r>
              <a:rPr lang="en-US" sz="2000" dirty="0"/>
              <a:t>“Doctor Fungus” </a:t>
            </a:r>
            <a:r>
              <a:rPr lang="en-US" sz="2000" dirty="0" smtClean="0">
                <a:hlinkClick r:id="rId3"/>
              </a:rPr>
              <a:t>www.doctorfungus.org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9262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Μεταβολισμός φαρμάκων </a:t>
            </a:r>
            <a:r>
              <a:rPr lang="el-GR" sz="3000" b="0" dirty="0" smtClean="0"/>
              <a:t>4/9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124744"/>
            <a:ext cx="8435280" cy="1800200"/>
          </a:xfrm>
        </p:spPr>
        <p:txBody>
          <a:bodyPr/>
          <a:lstStyle/>
          <a:p>
            <a:r>
              <a:rPr lang="el-GR" b="1" dirty="0"/>
              <a:t>Φάση ΙΙ </a:t>
            </a:r>
            <a:r>
              <a:rPr lang="el-GR" dirty="0"/>
              <a:t>(συνθετικές)</a:t>
            </a:r>
          </a:p>
          <a:p>
            <a:pPr marL="355600" indent="0">
              <a:spcBef>
                <a:spcPts val="300"/>
              </a:spcBef>
              <a:buNone/>
            </a:pPr>
            <a:r>
              <a:rPr lang="el-GR" dirty="0"/>
              <a:t>Περιλαμβάνουν συζεύξεις του φαρμάκου με συστατικά του οργανισμού (αμινοξέα, υδατάνθρακες, </a:t>
            </a:r>
            <a:r>
              <a:rPr lang="el-GR" dirty="0" err="1"/>
              <a:t>γλυκουρονίδια</a:t>
            </a:r>
            <a:r>
              <a:rPr lang="el-GR" dirty="0"/>
              <a:t>, </a:t>
            </a:r>
            <a:r>
              <a:rPr lang="el-GR" dirty="0" err="1"/>
              <a:t>γλουταθιόνη</a:t>
            </a:r>
            <a:r>
              <a:rPr lang="el-GR" dirty="0"/>
              <a:t>, </a:t>
            </a:r>
            <a:r>
              <a:rPr lang="el-GR" dirty="0" err="1" smtClean="0"/>
              <a:t>αλκυλικές</a:t>
            </a:r>
            <a:r>
              <a:rPr lang="el-GR" dirty="0"/>
              <a:t>, </a:t>
            </a:r>
            <a:r>
              <a:rPr lang="el-GR" dirty="0" err="1"/>
              <a:t>μεθυλικές</a:t>
            </a:r>
            <a:r>
              <a:rPr lang="el-GR" dirty="0"/>
              <a:t>, θειικές κλπ ρίζες).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grpSp>
        <p:nvGrpSpPr>
          <p:cNvPr id="38" name="Ομάδα 37"/>
          <p:cNvGrpSpPr/>
          <p:nvPr/>
        </p:nvGrpSpPr>
        <p:grpSpPr>
          <a:xfrm>
            <a:off x="1477131" y="3180021"/>
            <a:ext cx="6119205" cy="3633355"/>
            <a:chOff x="1115616" y="2915652"/>
            <a:chExt cx="6119205" cy="3633355"/>
          </a:xfrm>
        </p:grpSpPr>
        <p:sp>
          <p:nvSpPr>
            <p:cNvPr id="19" name="Ελεύθερη σχεδίαση 18"/>
            <p:cNvSpPr/>
            <p:nvPr/>
          </p:nvSpPr>
          <p:spPr>
            <a:xfrm>
              <a:off x="5601815" y="3501008"/>
              <a:ext cx="932155" cy="772357"/>
            </a:xfrm>
            <a:custGeom>
              <a:avLst/>
              <a:gdLst>
                <a:gd name="connsiteX0" fmla="*/ 0 w 932155"/>
                <a:gd name="connsiteY0" fmla="*/ 8877 h 772357"/>
                <a:gd name="connsiteX1" fmla="*/ 221942 w 932155"/>
                <a:gd name="connsiteY1" fmla="*/ 772357 h 772357"/>
                <a:gd name="connsiteX2" fmla="*/ 452761 w 932155"/>
                <a:gd name="connsiteY2" fmla="*/ 0 h 772357"/>
                <a:gd name="connsiteX3" fmla="*/ 719091 w 932155"/>
                <a:gd name="connsiteY3" fmla="*/ 772357 h 772357"/>
                <a:gd name="connsiteX4" fmla="*/ 932155 w 932155"/>
                <a:gd name="connsiteY4" fmla="*/ 0 h 772357"/>
                <a:gd name="connsiteX5" fmla="*/ 932155 w 932155"/>
                <a:gd name="connsiteY5" fmla="*/ 0 h 772357"/>
                <a:gd name="connsiteX6" fmla="*/ 932155 w 932155"/>
                <a:gd name="connsiteY6" fmla="*/ 0 h 772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2155" h="772357">
                  <a:moveTo>
                    <a:pt x="0" y="8877"/>
                  </a:moveTo>
                  <a:lnTo>
                    <a:pt x="221942" y="772357"/>
                  </a:lnTo>
                  <a:lnTo>
                    <a:pt x="452761" y="0"/>
                  </a:lnTo>
                  <a:lnTo>
                    <a:pt x="719091" y="772357"/>
                  </a:lnTo>
                  <a:lnTo>
                    <a:pt x="932155" y="0"/>
                  </a:lnTo>
                  <a:lnTo>
                    <a:pt x="932155" y="0"/>
                  </a:lnTo>
                  <a:lnTo>
                    <a:pt x="932155" y="0"/>
                  </a:ln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0" name="Ελεύθερη σχεδίαση 19"/>
            <p:cNvSpPr/>
            <p:nvPr/>
          </p:nvSpPr>
          <p:spPr>
            <a:xfrm>
              <a:off x="5835592" y="4231941"/>
              <a:ext cx="497150" cy="781235"/>
            </a:xfrm>
            <a:custGeom>
              <a:avLst/>
              <a:gdLst>
                <a:gd name="connsiteX0" fmla="*/ 230820 w 497150"/>
                <a:gd name="connsiteY0" fmla="*/ 0 h 781235"/>
                <a:gd name="connsiteX1" fmla="*/ 0 w 497150"/>
                <a:gd name="connsiteY1" fmla="*/ 781235 h 781235"/>
                <a:gd name="connsiteX2" fmla="*/ 497150 w 497150"/>
                <a:gd name="connsiteY2" fmla="*/ 772358 h 781235"/>
                <a:gd name="connsiteX3" fmla="*/ 230820 w 497150"/>
                <a:gd name="connsiteY3" fmla="*/ 0 h 781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7150" h="781235">
                  <a:moveTo>
                    <a:pt x="230820" y="0"/>
                  </a:moveTo>
                  <a:lnTo>
                    <a:pt x="0" y="781235"/>
                  </a:lnTo>
                  <a:lnTo>
                    <a:pt x="497150" y="772358"/>
                  </a:lnTo>
                  <a:lnTo>
                    <a:pt x="230820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2" name="Ελεύθερη σχεδίαση 21"/>
            <p:cNvSpPr/>
            <p:nvPr/>
          </p:nvSpPr>
          <p:spPr>
            <a:xfrm rot="10800000">
              <a:off x="5650641" y="5226493"/>
              <a:ext cx="932155" cy="772357"/>
            </a:xfrm>
            <a:custGeom>
              <a:avLst/>
              <a:gdLst>
                <a:gd name="connsiteX0" fmla="*/ 0 w 932155"/>
                <a:gd name="connsiteY0" fmla="*/ 8877 h 772357"/>
                <a:gd name="connsiteX1" fmla="*/ 221942 w 932155"/>
                <a:gd name="connsiteY1" fmla="*/ 772357 h 772357"/>
                <a:gd name="connsiteX2" fmla="*/ 452761 w 932155"/>
                <a:gd name="connsiteY2" fmla="*/ 0 h 772357"/>
                <a:gd name="connsiteX3" fmla="*/ 719091 w 932155"/>
                <a:gd name="connsiteY3" fmla="*/ 772357 h 772357"/>
                <a:gd name="connsiteX4" fmla="*/ 932155 w 932155"/>
                <a:gd name="connsiteY4" fmla="*/ 0 h 772357"/>
                <a:gd name="connsiteX5" fmla="*/ 932155 w 932155"/>
                <a:gd name="connsiteY5" fmla="*/ 0 h 772357"/>
                <a:gd name="connsiteX6" fmla="*/ 932155 w 932155"/>
                <a:gd name="connsiteY6" fmla="*/ 0 h 772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2155" h="772357">
                  <a:moveTo>
                    <a:pt x="0" y="8877"/>
                  </a:moveTo>
                  <a:lnTo>
                    <a:pt x="221942" y="772357"/>
                  </a:lnTo>
                  <a:lnTo>
                    <a:pt x="452761" y="0"/>
                  </a:lnTo>
                  <a:lnTo>
                    <a:pt x="719091" y="772357"/>
                  </a:lnTo>
                  <a:lnTo>
                    <a:pt x="932155" y="0"/>
                  </a:lnTo>
                  <a:lnTo>
                    <a:pt x="932155" y="0"/>
                  </a:lnTo>
                  <a:lnTo>
                    <a:pt x="932155" y="0"/>
                  </a:ln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3" name="Ελεύθερη σχεδίαση 22"/>
            <p:cNvSpPr/>
            <p:nvPr/>
          </p:nvSpPr>
          <p:spPr>
            <a:xfrm rot="10800000">
              <a:off x="5868145" y="5157192"/>
              <a:ext cx="497150" cy="781235"/>
            </a:xfrm>
            <a:custGeom>
              <a:avLst/>
              <a:gdLst>
                <a:gd name="connsiteX0" fmla="*/ 230820 w 497150"/>
                <a:gd name="connsiteY0" fmla="*/ 0 h 781235"/>
                <a:gd name="connsiteX1" fmla="*/ 0 w 497150"/>
                <a:gd name="connsiteY1" fmla="*/ 781235 h 781235"/>
                <a:gd name="connsiteX2" fmla="*/ 497150 w 497150"/>
                <a:gd name="connsiteY2" fmla="*/ 772358 h 781235"/>
                <a:gd name="connsiteX3" fmla="*/ 230820 w 497150"/>
                <a:gd name="connsiteY3" fmla="*/ 0 h 781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7150" h="781235">
                  <a:moveTo>
                    <a:pt x="230820" y="0"/>
                  </a:moveTo>
                  <a:lnTo>
                    <a:pt x="0" y="781235"/>
                  </a:lnTo>
                  <a:lnTo>
                    <a:pt x="497150" y="772358"/>
                  </a:lnTo>
                  <a:lnTo>
                    <a:pt x="230820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4" name="Ορθογώνιο 23"/>
            <p:cNvSpPr/>
            <p:nvPr/>
          </p:nvSpPr>
          <p:spPr>
            <a:xfrm>
              <a:off x="5074581" y="5972943"/>
              <a:ext cx="2160240" cy="57606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>
                  <a:solidFill>
                    <a:schemeClr val="tx1"/>
                  </a:solidFill>
                </a:rPr>
                <a:t>ΤΕΛΙΚΟΣ ΜΕΤΑΒΟΛΙΤΗΣ</a:t>
              </a:r>
              <a:endParaRPr lang="el-GR" dirty="0">
                <a:solidFill>
                  <a:schemeClr val="tx1"/>
                </a:solidFill>
              </a:endParaRPr>
            </a:p>
          </p:txBody>
        </p:sp>
        <p:sp>
          <p:nvSpPr>
            <p:cNvPr id="7" name="Ορθογώνιο 6"/>
            <p:cNvSpPr/>
            <p:nvPr/>
          </p:nvSpPr>
          <p:spPr>
            <a:xfrm>
              <a:off x="5004047" y="2996952"/>
              <a:ext cx="2160240" cy="57606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>
                  <a:solidFill>
                    <a:schemeClr val="tx1"/>
                  </a:solidFill>
                </a:rPr>
                <a:t>ΜΕΤΑΒΟΛΙΤΗΣ</a:t>
              </a:r>
              <a:endParaRPr lang="el-GR" dirty="0">
                <a:solidFill>
                  <a:schemeClr val="tx1"/>
                </a:solidFill>
              </a:endParaRPr>
            </a:p>
          </p:txBody>
        </p:sp>
        <p:sp>
          <p:nvSpPr>
            <p:cNvPr id="26" name="Ορθογώνιο 25"/>
            <p:cNvSpPr/>
            <p:nvPr/>
          </p:nvSpPr>
          <p:spPr>
            <a:xfrm>
              <a:off x="1115616" y="2996952"/>
              <a:ext cx="2160240" cy="57606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>
                  <a:solidFill>
                    <a:schemeClr val="tx1"/>
                  </a:solidFill>
                </a:rPr>
                <a:t>ΦΑΡΜΑΚΟ</a:t>
              </a:r>
              <a:endParaRPr lang="el-GR" dirty="0">
                <a:solidFill>
                  <a:schemeClr val="tx1"/>
                </a:solidFill>
              </a:endParaRPr>
            </a:p>
          </p:txBody>
        </p:sp>
        <p:sp>
          <p:nvSpPr>
            <p:cNvPr id="25" name="Δεξιό βέλος 24"/>
            <p:cNvSpPr/>
            <p:nvPr/>
          </p:nvSpPr>
          <p:spPr>
            <a:xfrm>
              <a:off x="3419872" y="3212976"/>
              <a:ext cx="1440160" cy="144016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05616" y="2915652"/>
              <a:ext cx="14686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dirty="0" smtClean="0">
                  <a:latin typeface="+mn-lt"/>
                </a:rPr>
                <a:t>ΠΡΩΤΗ ΦΑΣΗ</a:t>
              </a:r>
              <a:endParaRPr lang="el-GR" dirty="0">
                <a:latin typeface="+mn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15816" y="3501008"/>
              <a:ext cx="23295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dirty="0" smtClean="0">
                  <a:latin typeface="+mn-lt"/>
                </a:rPr>
                <a:t>Οξείδωση / Αναγωγή / Υδρόλυση </a:t>
              </a:r>
              <a:endParaRPr lang="el-GR" sz="1600" dirty="0">
                <a:latin typeface="+mn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682104" y="4147339"/>
              <a:ext cx="7970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Λαβή </a:t>
              </a:r>
              <a:endParaRPr lang="el-GR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321458" y="4605808"/>
              <a:ext cx="16369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dirty="0" smtClean="0">
                  <a:latin typeface="+mn-lt"/>
                </a:rPr>
                <a:t>ΔΕΥΤΕΡΗ ΦΑΣΗ</a:t>
              </a:r>
            </a:p>
            <a:p>
              <a:pPr algn="ctr"/>
              <a:r>
                <a:rPr lang="el-GR" dirty="0" smtClean="0">
                  <a:latin typeface="+mn-lt"/>
                </a:rPr>
                <a:t>(ΣΥΖΕΥΞΗ)</a:t>
              </a:r>
              <a:endParaRPr lang="el-GR" dirty="0">
                <a:latin typeface="+mn-l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455875" y="5352520"/>
              <a:ext cx="1368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+mn-lt"/>
                </a:rPr>
                <a:t>Συζευγμένη λαβή</a:t>
              </a:r>
              <a:endParaRPr lang="el-GR" dirty="0">
                <a:latin typeface="+mn-lt"/>
              </a:endParaRPr>
            </a:p>
          </p:txBody>
        </p:sp>
        <p:cxnSp>
          <p:nvCxnSpPr>
            <p:cNvPr id="33" name="Ευθύγραμμο βέλος σύνδεσης 32"/>
            <p:cNvCxnSpPr>
              <a:stCxn id="29" idx="3"/>
            </p:cNvCxnSpPr>
            <p:nvPr/>
          </p:nvCxnSpPr>
          <p:spPr>
            <a:xfrm flipV="1">
              <a:off x="4479117" y="3887186"/>
              <a:ext cx="1171523" cy="444819"/>
            </a:xfrm>
            <a:prstGeom prst="straightConnector1">
              <a:avLst/>
            </a:prstGeom>
            <a:ln w="28575">
              <a:solidFill>
                <a:srgbClr val="004A8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Ευθύγραμμο βέλος σύνδεσης 35"/>
            <p:cNvCxnSpPr>
              <a:stCxn id="31" idx="3"/>
            </p:cNvCxnSpPr>
            <p:nvPr/>
          </p:nvCxnSpPr>
          <p:spPr>
            <a:xfrm flipV="1">
              <a:off x="4824027" y="5445224"/>
              <a:ext cx="826613" cy="230462"/>
            </a:xfrm>
            <a:prstGeom prst="straightConnector1">
              <a:avLst/>
            </a:prstGeom>
            <a:ln w="28575">
              <a:solidFill>
                <a:srgbClr val="004A8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3111056" y="2788562"/>
            <a:ext cx="266213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latin typeface="+mn-lt"/>
              </a:rPr>
              <a:t>Φάσεις </a:t>
            </a:r>
            <a:r>
              <a:rPr lang="el-GR" sz="2000" b="1" dirty="0" err="1" smtClean="0">
                <a:latin typeface="+mn-lt"/>
              </a:rPr>
              <a:t>βιομετατροπής</a:t>
            </a:r>
            <a:endParaRPr lang="el-GR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760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Μεταβολισμός φαρμάκων </a:t>
            </a:r>
            <a:r>
              <a:rPr lang="el-GR" sz="3000" b="0" dirty="0" smtClean="0"/>
              <a:t>5/9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800"/>
              </a:spcBef>
            </a:pPr>
            <a:r>
              <a:rPr lang="el-GR" dirty="0"/>
              <a:t>Ο </a:t>
            </a:r>
            <a:r>
              <a:rPr lang="el-GR" b="1" dirty="0" err="1"/>
              <a:t>βιομετασχηματισμός</a:t>
            </a:r>
            <a:r>
              <a:rPr lang="el-GR" dirty="0"/>
              <a:t> μπορεί να μεταβάλλει το φάρμακο με 4 διαφορετικούς τρόπους.</a:t>
            </a:r>
          </a:p>
          <a:p>
            <a:pPr marL="457200" indent="-457200">
              <a:spcBef>
                <a:spcPts val="800"/>
              </a:spcBef>
              <a:buFont typeface="+mj-lt"/>
              <a:buAutoNum type="arabicPeriod"/>
            </a:pPr>
            <a:r>
              <a:rPr lang="el-GR" b="1" dirty="0"/>
              <a:t>Μετατροπή του δραστικού φαρμάκου σε αδρανή μεταβολίτη</a:t>
            </a:r>
            <a:r>
              <a:rPr lang="el-GR" dirty="0"/>
              <a:t> (συνηθέστερος)</a:t>
            </a:r>
          </a:p>
          <a:p>
            <a:pPr marL="444500" indent="0">
              <a:spcBef>
                <a:spcPts val="800"/>
              </a:spcBef>
              <a:buNone/>
            </a:pPr>
            <a:r>
              <a:rPr lang="el-GR" dirty="0"/>
              <a:t>Π.χ. Μορφίνη </a:t>
            </a:r>
            <a:r>
              <a:rPr lang="el-GR" dirty="0" smtClean="0">
                <a:sym typeface="Wingdings" panose="05000000000000000000" pitchFamily="2" charset="2"/>
              </a:rPr>
              <a:t></a:t>
            </a:r>
            <a:r>
              <a:rPr lang="el-GR" dirty="0" smtClean="0"/>
              <a:t> </a:t>
            </a:r>
            <a:r>
              <a:rPr lang="el-GR" dirty="0"/>
              <a:t>Μορφίνη-3-γλυκουρονίδιο</a:t>
            </a:r>
          </a:p>
          <a:p>
            <a:pPr marL="444500" indent="0">
              <a:spcBef>
                <a:spcPts val="800"/>
              </a:spcBef>
              <a:buNone/>
            </a:pPr>
            <a:r>
              <a:rPr lang="el-GR" dirty="0" err="1"/>
              <a:t>Φαινοβαρβιτάλη</a:t>
            </a:r>
            <a:r>
              <a:rPr lang="el-GR" dirty="0"/>
              <a:t> </a:t>
            </a:r>
            <a:r>
              <a:rPr lang="el-GR" dirty="0" smtClean="0">
                <a:sym typeface="Wingdings" panose="05000000000000000000" pitchFamily="2" charset="2"/>
              </a:rPr>
              <a:t></a:t>
            </a:r>
            <a:r>
              <a:rPr lang="el-GR" dirty="0" smtClean="0"/>
              <a:t> </a:t>
            </a:r>
            <a:r>
              <a:rPr lang="el-GR" dirty="0" err="1" smtClean="0"/>
              <a:t>υδροξυ</a:t>
            </a:r>
            <a:r>
              <a:rPr lang="el-GR" dirty="0" smtClean="0"/>
              <a:t>-</a:t>
            </a:r>
            <a:r>
              <a:rPr lang="el-GR" dirty="0" err="1" smtClean="0"/>
              <a:t>βαρβιτάλη</a:t>
            </a:r>
            <a:r>
              <a:rPr lang="el-GR" dirty="0" smtClean="0"/>
              <a:t>.</a:t>
            </a:r>
            <a:endParaRPr lang="el-GR" dirty="0"/>
          </a:p>
          <a:p>
            <a:pPr marL="457200" indent="-457200">
              <a:spcBef>
                <a:spcPts val="800"/>
              </a:spcBef>
              <a:buFont typeface="+mj-lt"/>
              <a:buAutoNum type="arabicPeriod" startAt="2"/>
            </a:pPr>
            <a:r>
              <a:rPr lang="el-GR" b="1" dirty="0"/>
              <a:t>Μετατροπή δραστικού φαρμάκου σε δραστικό </a:t>
            </a:r>
            <a:r>
              <a:rPr lang="el-GR" b="1" dirty="0" smtClean="0"/>
              <a:t>μεταβολίτη.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pic>
        <p:nvPicPr>
          <p:cNvPr id="3074" name="Picture 2" descr="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293096"/>
            <a:ext cx="4838700" cy="2486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85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Μεταβολισμός φαρμάκων </a:t>
            </a:r>
            <a:r>
              <a:rPr lang="el-GR" sz="3000" b="0" dirty="0" smtClean="0"/>
              <a:t>6/9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l-GR" b="1" dirty="0"/>
              <a:t>Μετατροπή αδρανούς ουσίας σε δραστικό μεταβολίτη</a:t>
            </a:r>
            <a:endParaRPr lang="el-GR" dirty="0"/>
          </a:p>
          <a:p>
            <a:pPr marL="444500" indent="0">
              <a:spcBef>
                <a:spcPts val="300"/>
              </a:spcBef>
              <a:buNone/>
            </a:pPr>
            <a:r>
              <a:rPr lang="el-GR" dirty="0"/>
              <a:t>Κυκλοφωσφαμίδη, δίνει 4-υδροξυφωσφαμίδη, </a:t>
            </a:r>
            <a:r>
              <a:rPr lang="el-GR" dirty="0" err="1"/>
              <a:t>αλδοφωσφαμίδη</a:t>
            </a:r>
            <a:r>
              <a:rPr lang="el-GR" dirty="0"/>
              <a:t> και </a:t>
            </a:r>
            <a:r>
              <a:rPr lang="el-GR" dirty="0" err="1" smtClean="0"/>
              <a:t>ακρολεΐνη</a:t>
            </a:r>
            <a:r>
              <a:rPr lang="el-GR" dirty="0" smtClean="0"/>
              <a:t>.</a:t>
            </a:r>
            <a:endParaRPr lang="el-GR" dirty="0"/>
          </a:p>
          <a:p>
            <a:pPr marL="444500" indent="0">
              <a:spcBef>
                <a:spcPts val="300"/>
              </a:spcBef>
              <a:buNone/>
            </a:pPr>
            <a:r>
              <a:rPr lang="en-US" dirty="0" smtClean="0"/>
              <a:t>H </a:t>
            </a:r>
            <a:r>
              <a:rPr lang="el-GR" dirty="0" smtClean="0"/>
              <a:t>Πριμιδόνη </a:t>
            </a:r>
            <a:r>
              <a:rPr lang="el-GR" dirty="0"/>
              <a:t>με οξείδωση δίνει </a:t>
            </a:r>
            <a:r>
              <a:rPr lang="el-GR" dirty="0" smtClean="0"/>
              <a:t>φαινοβαρβιτάλη.</a:t>
            </a:r>
            <a:endParaRPr lang="el-GR" dirty="0"/>
          </a:p>
          <a:p>
            <a:pPr marL="457200" indent="-457200">
              <a:buFont typeface="+mj-lt"/>
              <a:buAutoNum type="arabicPeriod" startAt="4"/>
            </a:pPr>
            <a:r>
              <a:rPr lang="el-GR" b="1" dirty="0"/>
              <a:t>Μετατροπή δραστικού φαρμάκου σε τοξικό μεταβολίτη</a:t>
            </a:r>
            <a:endParaRPr lang="el-GR" dirty="0"/>
          </a:p>
          <a:p>
            <a:pPr marL="444500" indent="0">
              <a:spcBef>
                <a:spcPts val="300"/>
              </a:spcBef>
              <a:buNone/>
            </a:pPr>
            <a:r>
              <a:rPr lang="el-GR" dirty="0"/>
              <a:t>Ακεταμινοφαίνη </a:t>
            </a:r>
            <a:r>
              <a:rPr lang="el-GR" dirty="0" smtClean="0">
                <a:sym typeface="Wingdings" panose="05000000000000000000" pitchFamily="2" charset="2"/>
              </a:rPr>
              <a:t> </a:t>
            </a:r>
            <a:r>
              <a:rPr lang="el-GR" dirty="0" smtClean="0"/>
              <a:t>Ν-</a:t>
            </a:r>
            <a:r>
              <a:rPr lang="el-GR" dirty="0" err="1" smtClean="0"/>
              <a:t>υδροξυ</a:t>
            </a:r>
            <a:r>
              <a:rPr lang="el-GR" dirty="0" smtClean="0"/>
              <a:t>-</a:t>
            </a:r>
            <a:r>
              <a:rPr lang="el-GR" dirty="0" err="1" smtClean="0"/>
              <a:t>ακεταμινοφαίνη</a:t>
            </a:r>
            <a:r>
              <a:rPr lang="el-GR" dirty="0"/>
              <a:t>. </a:t>
            </a:r>
          </a:p>
          <a:p>
            <a:pPr marL="444500" indent="0">
              <a:spcBef>
                <a:spcPts val="300"/>
              </a:spcBef>
              <a:buNone/>
            </a:pPr>
            <a:r>
              <a:rPr lang="el-GR" dirty="0"/>
              <a:t>Η οξείδωση του τελευταίου δίνει ενδιάμεσο </a:t>
            </a:r>
            <a:r>
              <a:rPr lang="el-GR" dirty="0" smtClean="0"/>
              <a:t>προϊόν </a:t>
            </a:r>
            <a:r>
              <a:rPr lang="el-GR" dirty="0"/>
              <a:t>που καταστρέφει τα ηπατικά </a:t>
            </a:r>
            <a:r>
              <a:rPr lang="el-GR" dirty="0" smtClean="0"/>
              <a:t>κύτταρα.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707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Μεταβολισμός φαρμάκων </a:t>
            </a:r>
            <a:r>
              <a:rPr lang="el-GR" sz="3000" b="0" dirty="0" smtClean="0"/>
              <a:t>7/9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584176"/>
          </a:xfrm>
        </p:spPr>
        <p:txBody>
          <a:bodyPr/>
          <a:lstStyle/>
          <a:p>
            <a:r>
              <a:rPr lang="el-GR" dirty="0"/>
              <a:t>Ένα ακόμη παράδειγμα, (του αγχολυτικού παράγοντα </a:t>
            </a:r>
            <a:r>
              <a:rPr lang="el-GR" dirty="0" err="1"/>
              <a:t>διαζεπάμη</a:t>
            </a:r>
            <a:r>
              <a:rPr lang="el-GR" dirty="0"/>
              <a:t>), που περιλαμβάνει τις </a:t>
            </a:r>
            <a:r>
              <a:rPr lang="el-GR" dirty="0" err="1"/>
              <a:t>βιομετατροπές</a:t>
            </a:r>
            <a:r>
              <a:rPr lang="el-GR" dirty="0"/>
              <a:t> του και των δύο φάσεων, φαίνεται στο </a:t>
            </a:r>
            <a:r>
              <a:rPr lang="el-GR" dirty="0" smtClean="0"/>
              <a:t>διάγραμμα.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pic>
        <p:nvPicPr>
          <p:cNvPr id="4098" name="Picture 2" descr="Scan100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28" y="2564904"/>
            <a:ext cx="8256544" cy="381642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29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Μεταβολισμός φαρμάκων </a:t>
            </a:r>
            <a:r>
              <a:rPr lang="el-GR" sz="3000" b="0" dirty="0" smtClean="0"/>
              <a:t>8/9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5472608"/>
          </a:xfrm>
        </p:spPr>
        <p:txBody>
          <a:bodyPr>
            <a:normAutofit/>
          </a:bodyPr>
          <a:lstStyle/>
          <a:p>
            <a:r>
              <a:rPr lang="el-GR" dirty="0"/>
              <a:t>Ορισμένα φάρμακα με </a:t>
            </a:r>
            <a:r>
              <a:rPr lang="el-GR" dirty="0" err="1"/>
              <a:t>αμιδικούς</a:t>
            </a:r>
            <a:r>
              <a:rPr lang="el-GR" dirty="0"/>
              <a:t> δεσμούς (πεπτίδια) μπορούν να </a:t>
            </a:r>
            <a:r>
              <a:rPr lang="el-GR" dirty="0" err="1"/>
              <a:t>υδρολυθούν</a:t>
            </a:r>
            <a:r>
              <a:rPr lang="el-GR" dirty="0"/>
              <a:t> από </a:t>
            </a:r>
            <a:r>
              <a:rPr lang="el-GR" b="1" dirty="0" err="1"/>
              <a:t>πεπτιδάσες</a:t>
            </a:r>
            <a:r>
              <a:rPr lang="el-GR" dirty="0"/>
              <a:t> και έτσι απενεργοποιούνται. Τα ένζυμα αυτά έχουν και φαρμακολογική σημασία επειδή είναι υπεύθυνα για το σχηματισμό </a:t>
            </a:r>
            <a:r>
              <a:rPr lang="el-GR" dirty="0" smtClean="0"/>
              <a:t>προϊόντων </a:t>
            </a:r>
            <a:r>
              <a:rPr lang="el-GR" dirty="0"/>
              <a:t>υψηλής δραστικότητας και σημαντικών μεταβιβαστών (</a:t>
            </a:r>
            <a:r>
              <a:rPr lang="el-GR" dirty="0" err="1"/>
              <a:t>αγγειοτενσίνη</a:t>
            </a:r>
            <a:r>
              <a:rPr lang="el-GR" dirty="0"/>
              <a:t> ΙΙ, </a:t>
            </a:r>
            <a:r>
              <a:rPr lang="el-GR" dirty="0" err="1"/>
              <a:t>βραδυκινίνη</a:t>
            </a:r>
            <a:r>
              <a:rPr lang="el-GR" dirty="0"/>
              <a:t>, </a:t>
            </a:r>
            <a:r>
              <a:rPr lang="el-GR" dirty="0" err="1"/>
              <a:t>εγκεφαλίνη</a:t>
            </a:r>
            <a:r>
              <a:rPr lang="el-GR" dirty="0" smtClean="0"/>
              <a:t>.</a:t>
            </a:r>
          </a:p>
          <a:p>
            <a:r>
              <a:rPr lang="el-GR" dirty="0"/>
              <a:t>Η </a:t>
            </a:r>
            <a:r>
              <a:rPr lang="el-GR" b="1" dirty="0" err="1"/>
              <a:t>αγγειοτενσίνη</a:t>
            </a:r>
            <a:r>
              <a:rPr lang="el-GR" b="1" dirty="0"/>
              <a:t> ΙΙ</a:t>
            </a:r>
            <a:r>
              <a:rPr lang="el-GR" dirty="0"/>
              <a:t> σχηματίζεται από την </a:t>
            </a:r>
            <a:r>
              <a:rPr lang="el-GR" b="1" dirty="0" err="1"/>
              <a:t>αγγειοτενσίνη</a:t>
            </a:r>
            <a:r>
              <a:rPr lang="el-GR" b="1" dirty="0"/>
              <a:t> Ι</a:t>
            </a:r>
            <a:r>
              <a:rPr lang="el-GR" dirty="0"/>
              <a:t>, με τη παρουσία του </a:t>
            </a:r>
            <a:r>
              <a:rPr lang="el-GR" dirty="0" err="1"/>
              <a:t>μετατρεπτικού</a:t>
            </a:r>
            <a:r>
              <a:rPr lang="el-GR" dirty="0"/>
              <a:t> ενζύμου της </a:t>
            </a:r>
            <a:r>
              <a:rPr lang="el-GR" dirty="0" err="1"/>
              <a:t>αγγειοτενσίνης</a:t>
            </a:r>
            <a:r>
              <a:rPr lang="el-GR" dirty="0"/>
              <a:t> (ΜΕΑ). </a:t>
            </a:r>
            <a:r>
              <a:rPr lang="el-GR" dirty="0" err="1"/>
              <a:t>Πεπτιδικά</a:t>
            </a:r>
            <a:r>
              <a:rPr lang="el-GR" dirty="0"/>
              <a:t> ανάλογα, όπως η </a:t>
            </a:r>
            <a:r>
              <a:rPr lang="el-GR" dirty="0" err="1"/>
              <a:t>καπτοπρίλη</a:t>
            </a:r>
            <a:r>
              <a:rPr lang="el-GR" dirty="0"/>
              <a:t> αναστέλλουν το ΜΕΑ, εξασκώντας έτσι </a:t>
            </a:r>
            <a:r>
              <a:rPr lang="el-GR" dirty="0" err="1"/>
              <a:t>αντιυπερτασική</a:t>
            </a:r>
            <a:r>
              <a:rPr lang="el-GR" dirty="0"/>
              <a:t> δράση.</a:t>
            </a:r>
          </a:p>
          <a:p>
            <a:r>
              <a:rPr lang="el-GR" dirty="0"/>
              <a:t>Οι μη συνθετικές αντιδράσεις της Φάσης Ι επιτελούνται με τη συμβολή των </a:t>
            </a:r>
            <a:r>
              <a:rPr lang="el-GR" dirty="0" err="1"/>
              <a:t>μικροσωμικών</a:t>
            </a:r>
            <a:r>
              <a:rPr lang="el-GR" dirty="0"/>
              <a:t> ηπατικών ενζύμων (</a:t>
            </a:r>
            <a:r>
              <a:rPr lang="el-GR" dirty="0" err="1"/>
              <a:t>οξειδάσες</a:t>
            </a:r>
            <a:r>
              <a:rPr lang="el-GR" dirty="0"/>
              <a:t> μικτής λειτουργίας και το κυτόχρωμα P</a:t>
            </a:r>
            <a:r>
              <a:rPr lang="el-GR" baseline="-25000" dirty="0"/>
              <a:t>450</a:t>
            </a:r>
            <a:r>
              <a:rPr lang="el-GR" dirty="0"/>
              <a:t>)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201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">
  <a:themeElements>
    <a:clrScheme name="Προσαρμοσμένο 17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</Template>
  <TotalTime>169</TotalTime>
  <Words>2768</Words>
  <Application>Microsoft Office PowerPoint</Application>
  <PresentationFormat>On-screen Show (4:3)</PresentationFormat>
  <Paragraphs>336</Paragraphs>
  <Slides>45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Arial</vt:lpstr>
      <vt:lpstr>Calibri</vt:lpstr>
      <vt:lpstr>Cambria Math</vt:lpstr>
      <vt:lpstr>Courier New</vt:lpstr>
      <vt:lpstr>Symbol</vt:lpstr>
      <vt:lpstr>Times New Roman</vt:lpstr>
      <vt:lpstr>Wingdings</vt:lpstr>
      <vt:lpstr>OC_template</vt:lpstr>
      <vt:lpstr>Φαρμακοκινητική</vt:lpstr>
      <vt:lpstr>Μεταβολισμός φαρμάκων 1/9</vt:lpstr>
      <vt:lpstr>Μεταβολισμός φαρμάκων 2/9</vt:lpstr>
      <vt:lpstr>Μεταβολισμός φαρμάκων 3/9</vt:lpstr>
      <vt:lpstr>Μεταβολισμός φαρμάκων 4/9</vt:lpstr>
      <vt:lpstr>Μεταβολισμός φαρμάκων 5/9</vt:lpstr>
      <vt:lpstr>Μεταβολισμός φαρμάκων 6/9</vt:lpstr>
      <vt:lpstr>Μεταβολισμός φαρμάκων 7/9</vt:lpstr>
      <vt:lpstr>Μεταβολισμός φαρμάκων 8/9</vt:lpstr>
      <vt:lpstr>Χαρακτηριστικά κυτοχρώματος P450 1/6</vt:lpstr>
      <vt:lpstr>Χαρακτηριστικά κυτοχρώματος P450 2/6</vt:lpstr>
      <vt:lpstr>Κατηγορίες πληθυσμού σε σχέση με την ταχύτητα που μεταβολίζουν τα φάρμακα</vt:lpstr>
      <vt:lpstr>Χαρακτηριστικά κυτοχρώματος P450 3/6</vt:lpstr>
      <vt:lpstr>Χαρακτηριστικά κυτοχρώματος P450 4/6</vt:lpstr>
      <vt:lpstr>Χαρακτηριστικά κυτοχρώματος P450 5/6</vt:lpstr>
      <vt:lpstr>Χαρακτηριστικά κυτοχρώματος P450 6/6</vt:lpstr>
      <vt:lpstr>Οξειδωτικές δράσεις 1/4</vt:lpstr>
      <vt:lpstr>Οξειδωτικές δράσεις 2/4</vt:lpstr>
      <vt:lpstr>Οξειδωτικές δράσεις 3/4</vt:lpstr>
      <vt:lpstr>Οξειδωτικές δράσεις 4/4</vt:lpstr>
      <vt:lpstr>Μεταβολισμός φαρμάκων 9/9</vt:lpstr>
      <vt:lpstr>Ενζυμική αναστολή </vt:lpstr>
      <vt:lpstr>Εφαρμογή στο μεταβολισμό</vt:lpstr>
      <vt:lpstr>Κινητική μεταβολισμού των φαρμάκων 1/5</vt:lpstr>
      <vt:lpstr>Κινητική μεταβολισμού των φαρμάκων 2/5</vt:lpstr>
      <vt:lpstr>Κινητική μεταβολισμού των φαρμάκων 3/5</vt:lpstr>
      <vt:lpstr>Κινητική μεταβολισμού των φαρμάκων 4/5</vt:lpstr>
      <vt:lpstr>Κινητική μεταβολισμού των φαρμάκων 5/5</vt:lpstr>
      <vt:lpstr>Φαρμακογενετική - Φαρμακογενωμική και Τοξικογενωμική 1/10</vt:lpstr>
      <vt:lpstr>Φαρμακογενετική - Φαρμακογενωμική και Τοξικογενωμική 2/10</vt:lpstr>
      <vt:lpstr>Φαρμακογενετική - Φαρμακογενωμική και Τοξικογενωμική 3/10</vt:lpstr>
      <vt:lpstr>Φαρμακογενετική - Φαρμακογενωμική και Τοξικογενωμική 4/10</vt:lpstr>
      <vt:lpstr>Φαρμακογενετική - Φαρμακογενωμική και Τοξικογενωμική 5/10</vt:lpstr>
      <vt:lpstr>Φαρμακογενετική - Φαρμακογενωμική και Τοξικογενωμική 6/10</vt:lpstr>
      <vt:lpstr>Φαρμακογενετική - Φαρμακογενωμική και Τοξικογενωμική 7/10</vt:lpstr>
      <vt:lpstr>Φαρμακογενετική - Φαρμακογενωμική και Τοξικογενωμική 8/10</vt:lpstr>
      <vt:lpstr>Φαρμακογενετική - Φαρμακογενωμική και Τοξικογενωμική 9/10</vt:lpstr>
      <vt:lpstr>Φαρμακογενετική - Φαρμακογενωμική και Τοξικογενωμική 10/10</vt:lpstr>
      <vt:lpstr>Τέλος Ενότητας</vt:lpstr>
      <vt:lpstr>Σημειώματα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  <vt:lpstr>Χρηματοδότηση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Φαρμακοκινητική</dc:title>
  <dc:creator>fkaram2</dc:creator>
  <cp:lastModifiedBy>George Karikas</cp:lastModifiedBy>
  <cp:revision>25</cp:revision>
  <dcterms:created xsi:type="dcterms:W3CDTF">2014-10-23T12:00:50Z</dcterms:created>
  <dcterms:modified xsi:type="dcterms:W3CDTF">2015-01-14T17:30:30Z</dcterms:modified>
</cp:coreProperties>
</file>