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1.xml" ContentType="application/vnd.ms-office.activeX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activeX/activeX2.xml" ContentType="application/vnd.ms-office.activeX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37"/>
  </p:notesMasterIdLst>
  <p:handoutMasterIdLst>
    <p:handoutMasterId r:id="rId38"/>
  </p:handoutMasterIdLst>
  <p:sldIdLst>
    <p:sldId id="25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57" r:id="rId31"/>
    <p:sldId id="262" r:id="rId32"/>
    <p:sldId id="264" r:id="rId33"/>
    <p:sldId id="265" r:id="rId34"/>
    <p:sldId id="266" r:id="rId35"/>
    <p:sldId id="261" r:id="rId36"/>
  </p:sldIdLst>
  <p:sldSz cx="9144000" cy="6858000" type="screen4x3"/>
  <p:notesSz cx="7104063" cy="10234613"/>
  <p:custDataLst>
    <p:tags r:id="rId39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7" autoAdjust="0"/>
    <p:restoredTop sz="86400" autoAdjust="0"/>
  </p:normalViewPr>
  <p:slideViewPr>
    <p:cSldViewPr>
      <p:cViewPr varScale="1">
        <p:scale>
          <a:sx n="101" d="100"/>
          <a:sy n="101" d="100"/>
        </p:scale>
        <p:origin x="-7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6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42B851-5349-4E32-B386-B6B930DE4E3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F12CDC-AD04-4BCE-812E-8D9BB1CC396D}">
      <dgm:prSet phldrT="[Text]"/>
      <dgm:spPr>
        <a:ln>
          <a:solidFill>
            <a:srgbClr val="34494A"/>
          </a:solidFill>
        </a:ln>
      </dgm:spPr>
      <dgm:t>
        <a:bodyPr/>
        <a:lstStyle/>
        <a:p>
          <a:r>
            <a:rPr lang="el-GR" dirty="0" smtClean="0"/>
            <a:t>Μήνυμα</a:t>
          </a:r>
          <a:endParaRPr lang="en-US" dirty="0"/>
        </a:p>
      </dgm:t>
    </dgm:pt>
    <dgm:pt modelId="{24E059D0-04AF-4BAB-B9EE-4993DD9B4692}" type="parTrans" cxnId="{BDA2276C-D604-4DF3-9E2A-E4DF0A2A4AB8}">
      <dgm:prSet/>
      <dgm:spPr/>
      <dgm:t>
        <a:bodyPr/>
        <a:lstStyle/>
        <a:p>
          <a:endParaRPr lang="en-US"/>
        </a:p>
      </dgm:t>
    </dgm:pt>
    <dgm:pt modelId="{19E9425A-BDFB-4136-995B-B9B1DCE0551F}" type="sibTrans" cxnId="{BDA2276C-D604-4DF3-9E2A-E4DF0A2A4AB8}">
      <dgm:prSet/>
      <dgm:spPr/>
      <dgm:t>
        <a:bodyPr/>
        <a:lstStyle/>
        <a:p>
          <a:endParaRPr lang="en-US"/>
        </a:p>
      </dgm:t>
    </dgm:pt>
    <dgm:pt modelId="{177BFE7E-AA33-4ED4-8C63-D8B1106B6D82}">
      <dgm:prSet phldrT="[Text]"/>
      <dgm:spPr>
        <a:ln>
          <a:solidFill>
            <a:srgbClr val="34494A"/>
          </a:solidFill>
        </a:ln>
      </dgm:spPr>
      <dgm:t>
        <a:bodyPr/>
        <a:lstStyle/>
        <a:p>
          <a:r>
            <a:rPr lang="el-GR" dirty="0" smtClean="0"/>
            <a:t>Τμήματα</a:t>
          </a:r>
          <a:endParaRPr lang="en-US" dirty="0"/>
        </a:p>
      </dgm:t>
    </dgm:pt>
    <dgm:pt modelId="{3D0C460C-DEFE-488B-97D7-C43F6D31B82B}" type="parTrans" cxnId="{69C94A34-EB0B-495E-81F8-86BC06DE0289}">
      <dgm:prSet/>
      <dgm:spPr>
        <a:ln>
          <a:solidFill>
            <a:srgbClr val="8CADAE"/>
          </a:solidFill>
        </a:ln>
      </dgm:spPr>
      <dgm:t>
        <a:bodyPr/>
        <a:lstStyle/>
        <a:p>
          <a:endParaRPr lang="en-US"/>
        </a:p>
      </dgm:t>
    </dgm:pt>
    <dgm:pt modelId="{03CBEF6B-8FFC-4427-AA5C-3F45B044643C}" type="sibTrans" cxnId="{69C94A34-EB0B-495E-81F8-86BC06DE0289}">
      <dgm:prSet/>
      <dgm:spPr/>
      <dgm:t>
        <a:bodyPr/>
        <a:lstStyle/>
        <a:p>
          <a:endParaRPr lang="en-US"/>
        </a:p>
      </dgm:t>
    </dgm:pt>
    <dgm:pt modelId="{360A98A7-1BEA-412F-A9A2-5653C9993CEF}">
      <dgm:prSet phldrT="[Text]"/>
      <dgm:spPr>
        <a:ln>
          <a:solidFill>
            <a:srgbClr val="34494A"/>
          </a:solidFill>
        </a:ln>
      </dgm:spPr>
      <dgm:t>
        <a:bodyPr/>
        <a:lstStyle/>
        <a:p>
          <a:r>
            <a:rPr lang="el-GR" dirty="0" smtClean="0"/>
            <a:t>Πεδία</a:t>
          </a:r>
          <a:endParaRPr lang="en-US" dirty="0"/>
        </a:p>
      </dgm:t>
    </dgm:pt>
    <dgm:pt modelId="{6715438C-8EB9-4E7D-A612-D1B593F02A03}" type="parTrans" cxnId="{0F04962A-DFB0-4FCF-8409-791BECCAB4D2}">
      <dgm:prSet/>
      <dgm:spPr>
        <a:ln>
          <a:solidFill>
            <a:srgbClr val="8CADAE"/>
          </a:solidFill>
        </a:ln>
      </dgm:spPr>
      <dgm:t>
        <a:bodyPr/>
        <a:lstStyle/>
        <a:p>
          <a:endParaRPr lang="en-US"/>
        </a:p>
      </dgm:t>
    </dgm:pt>
    <dgm:pt modelId="{2E188222-0C78-41B2-8322-480CD0005E85}" type="sibTrans" cxnId="{0F04962A-DFB0-4FCF-8409-791BECCAB4D2}">
      <dgm:prSet/>
      <dgm:spPr/>
      <dgm:t>
        <a:bodyPr/>
        <a:lstStyle/>
        <a:p>
          <a:endParaRPr lang="en-US"/>
        </a:p>
      </dgm:t>
    </dgm:pt>
    <dgm:pt modelId="{1212E247-DE15-4BE9-B491-CB8D7BDB0267}">
      <dgm:prSet phldrT="[Text]"/>
      <dgm:spPr>
        <a:ln>
          <a:solidFill>
            <a:srgbClr val="34494A"/>
          </a:solidFill>
        </a:ln>
      </dgm:spPr>
      <dgm:t>
        <a:bodyPr/>
        <a:lstStyle/>
        <a:p>
          <a:r>
            <a:rPr lang="el-GR" dirty="0" err="1" smtClean="0"/>
            <a:t>Υπο</a:t>
          </a:r>
          <a:r>
            <a:rPr lang="el-GR" dirty="0" smtClean="0"/>
            <a:t>-πεδία</a:t>
          </a:r>
          <a:endParaRPr lang="en-US" dirty="0"/>
        </a:p>
      </dgm:t>
    </dgm:pt>
    <dgm:pt modelId="{DF4DB954-B487-4E99-B542-CB67B4BDF248}" type="parTrans" cxnId="{5BB3D2E7-AD4D-461C-B9A8-F67B35BC32C0}">
      <dgm:prSet/>
      <dgm:spPr>
        <a:ln>
          <a:solidFill>
            <a:srgbClr val="8CADAE"/>
          </a:solidFill>
        </a:ln>
      </dgm:spPr>
      <dgm:t>
        <a:bodyPr/>
        <a:lstStyle/>
        <a:p>
          <a:endParaRPr lang="en-US"/>
        </a:p>
      </dgm:t>
    </dgm:pt>
    <dgm:pt modelId="{C06BB389-F221-4358-846A-15ABB35B5967}" type="sibTrans" cxnId="{5BB3D2E7-AD4D-461C-B9A8-F67B35BC32C0}">
      <dgm:prSet/>
      <dgm:spPr/>
      <dgm:t>
        <a:bodyPr/>
        <a:lstStyle/>
        <a:p>
          <a:endParaRPr lang="en-US"/>
        </a:p>
      </dgm:t>
    </dgm:pt>
    <dgm:pt modelId="{6916B7FE-4918-41F4-B4E1-304C284D88DC}">
      <dgm:prSet phldrT="[Text]"/>
      <dgm:spPr>
        <a:ln>
          <a:solidFill>
            <a:srgbClr val="34494A"/>
          </a:solidFill>
        </a:ln>
      </dgm:spPr>
      <dgm:t>
        <a:bodyPr/>
        <a:lstStyle/>
        <a:p>
          <a:r>
            <a:rPr lang="el-GR" dirty="0" err="1" smtClean="0"/>
            <a:t>Υπο</a:t>
          </a:r>
          <a:r>
            <a:rPr lang="el-GR" dirty="0" smtClean="0"/>
            <a:t>-</a:t>
          </a:r>
          <a:r>
            <a:rPr lang="el-GR" dirty="0" err="1" smtClean="0"/>
            <a:t>υπο</a:t>
          </a:r>
          <a:r>
            <a:rPr lang="el-GR" dirty="0" smtClean="0"/>
            <a:t>-πεδία</a:t>
          </a:r>
          <a:endParaRPr lang="en-US" dirty="0"/>
        </a:p>
      </dgm:t>
    </dgm:pt>
    <dgm:pt modelId="{EB20A7FE-F58F-47D8-8EBB-B6A2C4F99F11}" type="parTrans" cxnId="{D0D837B1-F475-4904-941C-4F5FE569F3EB}">
      <dgm:prSet/>
      <dgm:spPr>
        <a:ln>
          <a:solidFill>
            <a:srgbClr val="8CADAE"/>
          </a:solidFill>
        </a:ln>
      </dgm:spPr>
      <dgm:t>
        <a:bodyPr/>
        <a:lstStyle/>
        <a:p>
          <a:endParaRPr lang="el-GR"/>
        </a:p>
      </dgm:t>
    </dgm:pt>
    <dgm:pt modelId="{01B5DA90-07EE-4BD9-9116-349BF572FDB7}" type="sibTrans" cxnId="{D0D837B1-F475-4904-941C-4F5FE569F3EB}">
      <dgm:prSet/>
      <dgm:spPr/>
      <dgm:t>
        <a:bodyPr/>
        <a:lstStyle/>
        <a:p>
          <a:endParaRPr lang="el-GR"/>
        </a:p>
      </dgm:t>
    </dgm:pt>
    <dgm:pt modelId="{80BC23B2-AC85-42DD-911F-17FD839BB41C}" type="pres">
      <dgm:prSet presAssocID="{E542B851-5349-4E32-B386-B6B930DE4E3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E1DB44B-5D75-470D-BCC1-B75117E2CE4C}" type="pres">
      <dgm:prSet presAssocID="{46F12CDC-AD04-4BCE-812E-8D9BB1CC396D}" presName="hierRoot1" presStyleCnt="0"/>
      <dgm:spPr/>
    </dgm:pt>
    <dgm:pt modelId="{A6FDFAEC-A660-4992-A258-CF57B07B807B}" type="pres">
      <dgm:prSet presAssocID="{46F12CDC-AD04-4BCE-812E-8D9BB1CC396D}" presName="composite" presStyleCnt="0"/>
      <dgm:spPr/>
    </dgm:pt>
    <dgm:pt modelId="{53EA0BC5-453F-4E94-94B2-F3518EAB57CA}" type="pres">
      <dgm:prSet presAssocID="{46F12CDC-AD04-4BCE-812E-8D9BB1CC396D}" presName="background" presStyleLbl="node0" presStyleIdx="0" presStyleCnt="1"/>
      <dgm:spPr>
        <a:solidFill>
          <a:srgbClr val="8CADAE"/>
        </a:solidFill>
      </dgm:spPr>
      <dgm:t>
        <a:bodyPr/>
        <a:lstStyle/>
        <a:p>
          <a:endParaRPr lang="el-GR"/>
        </a:p>
      </dgm:t>
    </dgm:pt>
    <dgm:pt modelId="{DAECAEE2-5F0A-42C8-81BC-E26D044801B0}" type="pres">
      <dgm:prSet presAssocID="{46F12CDC-AD04-4BCE-812E-8D9BB1CC396D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64BDF6-63EA-4B21-A9CF-31A6B6F819C5}" type="pres">
      <dgm:prSet presAssocID="{46F12CDC-AD04-4BCE-812E-8D9BB1CC396D}" presName="hierChild2" presStyleCnt="0"/>
      <dgm:spPr/>
    </dgm:pt>
    <dgm:pt modelId="{D59B6E88-5B37-4F17-AD63-D9B4C97CBFF8}" type="pres">
      <dgm:prSet presAssocID="{3D0C460C-DEFE-488B-97D7-C43F6D31B82B}" presName="Name10" presStyleLbl="parChTrans1D2" presStyleIdx="0" presStyleCnt="1"/>
      <dgm:spPr/>
      <dgm:t>
        <a:bodyPr/>
        <a:lstStyle/>
        <a:p>
          <a:endParaRPr lang="en-US"/>
        </a:p>
      </dgm:t>
    </dgm:pt>
    <dgm:pt modelId="{2553860D-ADE7-4A13-9E9D-FB1E8C1CB756}" type="pres">
      <dgm:prSet presAssocID="{177BFE7E-AA33-4ED4-8C63-D8B1106B6D82}" presName="hierRoot2" presStyleCnt="0"/>
      <dgm:spPr/>
    </dgm:pt>
    <dgm:pt modelId="{0811759A-625A-4816-B4CE-3992C57A2E5E}" type="pres">
      <dgm:prSet presAssocID="{177BFE7E-AA33-4ED4-8C63-D8B1106B6D82}" presName="composite2" presStyleCnt="0"/>
      <dgm:spPr/>
    </dgm:pt>
    <dgm:pt modelId="{FC6512D5-2906-43BD-BD0E-D40E0025FCEC}" type="pres">
      <dgm:prSet presAssocID="{177BFE7E-AA33-4ED4-8C63-D8B1106B6D82}" presName="background2" presStyleLbl="node2" presStyleIdx="0" presStyleCnt="1"/>
      <dgm:spPr>
        <a:solidFill>
          <a:srgbClr val="8CADAE"/>
        </a:solidFill>
      </dgm:spPr>
      <dgm:t>
        <a:bodyPr/>
        <a:lstStyle/>
        <a:p>
          <a:endParaRPr lang="el-GR"/>
        </a:p>
      </dgm:t>
    </dgm:pt>
    <dgm:pt modelId="{07174019-BB36-4134-92BB-DFC5FD3CCAC7}" type="pres">
      <dgm:prSet presAssocID="{177BFE7E-AA33-4ED4-8C63-D8B1106B6D82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5D2C1B-8627-4255-ACAC-1258272BA06A}" type="pres">
      <dgm:prSet presAssocID="{177BFE7E-AA33-4ED4-8C63-D8B1106B6D82}" presName="hierChild3" presStyleCnt="0"/>
      <dgm:spPr/>
    </dgm:pt>
    <dgm:pt modelId="{ACBF9E73-A8A0-4DB4-BC4C-D2A2320F1897}" type="pres">
      <dgm:prSet presAssocID="{6715438C-8EB9-4E7D-A612-D1B593F02A03}" presName="Name17" presStyleLbl="parChTrans1D3" presStyleIdx="0" presStyleCnt="1"/>
      <dgm:spPr/>
      <dgm:t>
        <a:bodyPr/>
        <a:lstStyle/>
        <a:p>
          <a:endParaRPr lang="en-US"/>
        </a:p>
      </dgm:t>
    </dgm:pt>
    <dgm:pt modelId="{0CAC4438-2D58-47E0-A6F2-F248C67509F8}" type="pres">
      <dgm:prSet presAssocID="{360A98A7-1BEA-412F-A9A2-5653C9993CEF}" presName="hierRoot3" presStyleCnt="0"/>
      <dgm:spPr/>
    </dgm:pt>
    <dgm:pt modelId="{A244B169-3BAA-46E2-8246-FD50A4AADB44}" type="pres">
      <dgm:prSet presAssocID="{360A98A7-1BEA-412F-A9A2-5653C9993CEF}" presName="composite3" presStyleCnt="0"/>
      <dgm:spPr/>
    </dgm:pt>
    <dgm:pt modelId="{50DE06F4-5EA5-45D8-B7A3-4759F236156C}" type="pres">
      <dgm:prSet presAssocID="{360A98A7-1BEA-412F-A9A2-5653C9993CEF}" presName="background3" presStyleLbl="node3" presStyleIdx="0" presStyleCnt="1"/>
      <dgm:spPr>
        <a:solidFill>
          <a:srgbClr val="8CADAE"/>
        </a:solidFill>
      </dgm:spPr>
      <dgm:t>
        <a:bodyPr/>
        <a:lstStyle/>
        <a:p>
          <a:endParaRPr lang="el-GR"/>
        </a:p>
      </dgm:t>
    </dgm:pt>
    <dgm:pt modelId="{B41804AC-1E45-4576-9831-C41888204C3C}" type="pres">
      <dgm:prSet presAssocID="{360A98A7-1BEA-412F-A9A2-5653C9993CEF}" presName="text3" presStyleLbl="fgAcc3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E29AAC-9F33-4A52-AE4B-78B6D2E9F49A}" type="pres">
      <dgm:prSet presAssocID="{360A98A7-1BEA-412F-A9A2-5653C9993CEF}" presName="hierChild4" presStyleCnt="0"/>
      <dgm:spPr/>
    </dgm:pt>
    <dgm:pt modelId="{91AEC366-3315-458A-8EC1-9C8DA1C12264}" type="pres">
      <dgm:prSet presAssocID="{DF4DB954-B487-4E99-B542-CB67B4BDF248}" presName="Name23" presStyleLbl="parChTrans1D4" presStyleIdx="0" presStyleCnt="2"/>
      <dgm:spPr/>
      <dgm:t>
        <a:bodyPr/>
        <a:lstStyle/>
        <a:p>
          <a:endParaRPr lang="en-US"/>
        </a:p>
      </dgm:t>
    </dgm:pt>
    <dgm:pt modelId="{442041B7-889A-4F63-8388-83E1B9EE926D}" type="pres">
      <dgm:prSet presAssocID="{1212E247-DE15-4BE9-B491-CB8D7BDB0267}" presName="hierRoot4" presStyleCnt="0"/>
      <dgm:spPr/>
    </dgm:pt>
    <dgm:pt modelId="{4369A478-2EF3-47DC-9F88-00F1C4E309E9}" type="pres">
      <dgm:prSet presAssocID="{1212E247-DE15-4BE9-B491-CB8D7BDB0267}" presName="composite4" presStyleCnt="0"/>
      <dgm:spPr/>
    </dgm:pt>
    <dgm:pt modelId="{9C438D00-B707-45ED-8622-D8968887432C}" type="pres">
      <dgm:prSet presAssocID="{1212E247-DE15-4BE9-B491-CB8D7BDB0267}" presName="background4" presStyleLbl="node4" presStyleIdx="0" presStyleCnt="2"/>
      <dgm:spPr>
        <a:solidFill>
          <a:srgbClr val="8CADAE"/>
        </a:solidFill>
      </dgm:spPr>
      <dgm:t>
        <a:bodyPr/>
        <a:lstStyle/>
        <a:p>
          <a:endParaRPr lang="el-GR"/>
        </a:p>
      </dgm:t>
    </dgm:pt>
    <dgm:pt modelId="{ED37C49E-5D1A-44CC-81FD-C7A63D55C098}" type="pres">
      <dgm:prSet presAssocID="{1212E247-DE15-4BE9-B491-CB8D7BDB0267}" presName="text4" presStyleLbl="fgAcc4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3B0FED-D16F-434F-B2F4-DE62EBCC3122}" type="pres">
      <dgm:prSet presAssocID="{1212E247-DE15-4BE9-B491-CB8D7BDB0267}" presName="hierChild5" presStyleCnt="0"/>
      <dgm:spPr/>
    </dgm:pt>
    <dgm:pt modelId="{21827B5A-2F04-4D22-A908-EDA17210D0DB}" type="pres">
      <dgm:prSet presAssocID="{EB20A7FE-F58F-47D8-8EBB-B6A2C4F99F11}" presName="Name23" presStyleLbl="parChTrans1D4" presStyleIdx="1" presStyleCnt="2"/>
      <dgm:spPr/>
      <dgm:t>
        <a:bodyPr/>
        <a:lstStyle/>
        <a:p>
          <a:endParaRPr lang="el-GR"/>
        </a:p>
      </dgm:t>
    </dgm:pt>
    <dgm:pt modelId="{8E1E513F-F66C-4888-B0D8-71316944A5BC}" type="pres">
      <dgm:prSet presAssocID="{6916B7FE-4918-41F4-B4E1-304C284D88DC}" presName="hierRoot4" presStyleCnt="0"/>
      <dgm:spPr/>
    </dgm:pt>
    <dgm:pt modelId="{2CE6429D-75CA-446F-88B9-54A6FBAB0936}" type="pres">
      <dgm:prSet presAssocID="{6916B7FE-4918-41F4-B4E1-304C284D88DC}" presName="composite4" presStyleCnt="0"/>
      <dgm:spPr/>
    </dgm:pt>
    <dgm:pt modelId="{71ED8611-F925-4930-A395-13417F071BC1}" type="pres">
      <dgm:prSet presAssocID="{6916B7FE-4918-41F4-B4E1-304C284D88DC}" presName="background4" presStyleLbl="node4" presStyleIdx="1" presStyleCnt="2"/>
      <dgm:spPr>
        <a:solidFill>
          <a:srgbClr val="8CADAE"/>
        </a:solidFill>
      </dgm:spPr>
      <dgm:t>
        <a:bodyPr/>
        <a:lstStyle/>
        <a:p>
          <a:endParaRPr lang="el-GR"/>
        </a:p>
      </dgm:t>
    </dgm:pt>
    <dgm:pt modelId="{47D363D0-B109-4051-A11E-40B395C98CAA}" type="pres">
      <dgm:prSet presAssocID="{6916B7FE-4918-41F4-B4E1-304C284D88DC}" presName="text4" presStyleLbl="fgAcc4" presStyleIdx="1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6EF1B49-3A34-42BE-AD62-4016C1F9F46F}" type="pres">
      <dgm:prSet presAssocID="{6916B7FE-4918-41F4-B4E1-304C284D88DC}" presName="hierChild5" presStyleCnt="0"/>
      <dgm:spPr/>
    </dgm:pt>
  </dgm:ptLst>
  <dgm:cxnLst>
    <dgm:cxn modelId="{53C9A22D-90D7-482F-BCE5-FF806C76E996}" type="presOf" srcId="{46F12CDC-AD04-4BCE-812E-8D9BB1CC396D}" destId="{DAECAEE2-5F0A-42C8-81BC-E26D044801B0}" srcOrd="0" destOrd="0" presId="urn:microsoft.com/office/officeart/2005/8/layout/hierarchy1"/>
    <dgm:cxn modelId="{060F56AF-7679-4FA9-9B0B-CAED85BCFEFA}" type="presOf" srcId="{6916B7FE-4918-41F4-B4E1-304C284D88DC}" destId="{47D363D0-B109-4051-A11E-40B395C98CAA}" srcOrd="0" destOrd="0" presId="urn:microsoft.com/office/officeart/2005/8/layout/hierarchy1"/>
    <dgm:cxn modelId="{C8166647-19F9-4409-A5CB-710580A31470}" type="presOf" srcId="{6715438C-8EB9-4E7D-A612-D1B593F02A03}" destId="{ACBF9E73-A8A0-4DB4-BC4C-D2A2320F1897}" srcOrd="0" destOrd="0" presId="urn:microsoft.com/office/officeart/2005/8/layout/hierarchy1"/>
    <dgm:cxn modelId="{CF292A3E-6C43-45AA-A72C-3BB75A8F29C4}" type="presOf" srcId="{1212E247-DE15-4BE9-B491-CB8D7BDB0267}" destId="{ED37C49E-5D1A-44CC-81FD-C7A63D55C098}" srcOrd="0" destOrd="0" presId="urn:microsoft.com/office/officeart/2005/8/layout/hierarchy1"/>
    <dgm:cxn modelId="{5BB3D2E7-AD4D-461C-B9A8-F67B35BC32C0}" srcId="{360A98A7-1BEA-412F-A9A2-5653C9993CEF}" destId="{1212E247-DE15-4BE9-B491-CB8D7BDB0267}" srcOrd="0" destOrd="0" parTransId="{DF4DB954-B487-4E99-B542-CB67B4BDF248}" sibTransId="{C06BB389-F221-4358-846A-15ABB35B5967}"/>
    <dgm:cxn modelId="{BDA2276C-D604-4DF3-9E2A-E4DF0A2A4AB8}" srcId="{E542B851-5349-4E32-B386-B6B930DE4E3A}" destId="{46F12CDC-AD04-4BCE-812E-8D9BB1CC396D}" srcOrd="0" destOrd="0" parTransId="{24E059D0-04AF-4BAB-B9EE-4993DD9B4692}" sibTransId="{19E9425A-BDFB-4136-995B-B9B1DCE0551F}"/>
    <dgm:cxn modelId="{24C75B68-AA2C-4897-90E4-5249F76EF76D}" type="presOf" srcId="{DF4DB954-B487-4E99-B542-CB67B4BDF248}" destId="{91AEC366-3315-458A-8EC1-9C8DA1C12264}" srcOrd="0" destOrd="0" presId="urn:microsoft.com/office/officeart/2005/8/layout/hierarchy1"/>
    <dgm:cxn modelId="{E912AB7E-E570-4D03-A61D-BF5D024AABCF}" type="presOf" srcId="{E542B851-5349-4E32-B386-B6B930DE4E3A}" destId="{80BC23B2-AC85-42DD-911F-17FD839BB41C}" srcOrd="0" destOrd="0" presId="urn:microsoft.com/office/officeart/2005/8/layout/hierarchy1"/>
    <dgm:cxn modelId="{DA37647C-8773-4512-B4B7-2A3F98072C56}" type="presOf" srcId="{360A98A7-1BEA-412F-A9A2-5653C9993CEF}" destId="{B41804AC-1E45-4576-9831-C41888204C3C}" srcOrd="0" destOrd="0" presId="urn:microsoft.com/office/officeart/2005/8/layout/hierarchy1"/>
    <dgm:cxn modelId="{81E2C7EA-E43B-49C0-92E8-C4AFC6FDFE76}" type="presOf" srcId="{177BFE7E-AA33-4ED4-8C63-D8B1106B6D82}" destId="{07174019-BB36-4134-92BB-DFC5FD3CCAC7}" srcOrd="0" destOrd="0" presId="urn:microsoft.com/office/officeart/2005/8/layout/hierarchy1"/>
    <dgm:cxn modelId="{5770F52D-287C-462D-AABD-EB8312C55FC2}" type="presOf" srcId="{EB20A7FE-F58F-47D8-8EBB-B6A2C4F99F11}" destId="{21827B5A-2F04-4D22-A908-EDA17210D0DB}" srcOrd="0" destOrd="0" presId="urn:microsoft.com/office/officeart/2005/8/layout/hierarchy1"/>
    <dgm:cxn modelId="{69C94A34-EB0B-495E-81F8-86BC06DE0289}" srcId="{46F12CDC-AD04-4BCE-812E-8D9BB1CC396D}" destId="{177BFE7E-AA33-4ED4-8C63-D8B1106B6D82}" srcOrd="0" destOrd="0" parTransId="{3D0C460C-DEFE-488B-97D7-C43F6D31B82B}" sibTransId="{03CBEF6B-8FFC-4427-AA5C-3F45B044643C}"/>
    <dgm:cxn modelId="{D0D837B1-F475-4904-941C-4F5FE569F3EB}" srcId="{1212E247-DE15-4BE9-B491-CB8D7BDB0267}" destId="{6916B7FE-4918-41F4-B4E1-304C284D88DC}" srcOrd="0" destOrd="0" parTransId="{EB20A7FE-F58F-47D8-8EBB-B6A2C4F99F11}" sibTransId="{01B5DA90-07EE-4BD9-9116-349BF572FDB7}"/>
    <dgm:cxn modelId="{0F04962A-DFB0-4FCF-8409-791BECCAB4D2}" srcId="{177BFE7E-AA33-4ED4-8C63-D8B1106B6D82}" destId="{360A98A7-1BEA-412F-A9A2-5653C9993CEF}" srcOrd="0" destOrd="0" parTransId="{6715438C-8EB9-4E7D-A612-D1B593F02A03}" sibTransId="{2E188222-0C78-41B2-8322-480CD0005E85}"/>
    <dgm:cxn modelId="{3C67B9FD-0118-4DE7-BD28-BE77C8996CA1}" type="presOf" srcId="{3D0C460C-DEFE-488B-97D7-C43F6D31B82B}" destId="{D59B6E88-5B37-4F17-AD63-D9B4C97CBFF8}" srcOrd="0" destOrd="0" presId="urn:microsoft.com/office/officeart/2005/8/layout/hierarchy1"/>
    <dgm:cxn modelId="{924A9ACF-4A28-4DD4-9C2C-73823C0E05CE}" type="presParOf" srcId="{80BC23B2-AC85-42DD-911F-17FD839BB41C}" destId="{2E1DB44B-5D75-470D-BCC1-B75117E2CE4C}" srcOrd="0" destOrd="0" presId="urn:microsoft.com/office/officeart/2005/8/layout/hierarchy1"/>
    <dgm:cxn modelId="{075A655E-7226-4E67-AB4B-A6CFDBAF14A4}" type="presParOf" srcId="{2E1DB44B-5D75-470D-BCC1-B75117E2CE4C}" destId="{A6FDFAEC-A660-4992-A258-CF57B07B807B}" srcOrd="0" destOrd="0" presId="urn:microsoft.com/office/officeart/2005/8/layout/hierarchy1"/>
    <dgm:cxn modelId="{2C009095-47DA-4FEA-8DCC-3D7020387447}" type="presParOf" srcId="{A6FDFAEC-A660-4992-A258-CF57B07B807B}" destId="{53EA0BC5-453F-4E94-94B2-F3518EAB57CA}" srcOrd="0" destOrd="0" presId="urn:microsoft.com/office/officeart/2005/8/layout/hierarchy1"/>
    <dgm:cxn modelId="{CA345CD9-47F9-4CBC-B899-135BCD717CF7}" type="presParOf" srcId="{A6FDFAEC-A660-4992-A258-CF57B07B807B}" destId="{DAECAEE2-5F0A-42C8-81BC-E26D044801B0}" srcOrd="1" destOrd="0" presId="urn:microsoft.com/office/officeart/2005/8/layout/hierarchy1"/>
    <dgm:cxn modelId="{5D0958C2-A6F2-42E0-8A8E-8F4FB8410E2C}" type="presParOf" srcId="{2E1DB44B-5D75-470D-BCC1-B75117E2CE4C}" destId="{F464BDF6-63EA-4B21-A9CF-31A6B6F819C5}" srcOrd="1" destOrd="0" presId="urn:microsoft.com/office/officeart/2005/8/layout/hierarchy1"/>
    <dgm:cxn modelId="{76B36154-EAD7-46D2-A584-A9874FA126C4}" type="presParOf" srcId="{F464BDF6-63EA-4B21-A9CF-31A6B6F819C5}" destId="{D59B6E88-5B37-4F17-AD63-D9B4C97CBFF8}" srcOrd="0" destOrd="0" presId="urn:microsoft.com/office/officeart/2005/8/layout/hierarchy1"/>
    <dgm:cxn modelId="{635F575A-7F2A-4EAF-B446-B9B906DD77DA}" type="presParOf" srcId="{F464BDF6-63EA-4B21-A9CF-31A6B6F819C5}" destId="{2553860D-ADE7-4A13-9E9D-FB1E8C1CB756}" srcOrd="1" destOrd="0" presId="urn:microsoft.com/office/officeart/2005/8/layout/hierarchy1"/>
    <dgm:cxn modelId="{ADE2BA72-2F27-48BF-909D-9378BDEC69E4}" type="presParOf" srcId="{2553860D-ADE7-4A13-9E9D-FB1E8C1CB756}" destId="{0811759A-625A-4816-B4CE-3992C57A2E5E}" srcOrd="0" destOrd="0" presId="urn:microsoft.com/office/officeart/2005/8/layout/hierarchy1"/>
    <dgm:cxn modelId="{44C4255D-6ED8-45EE-A6D1-FE5321057049}" type="presParOf" srcId="{0811759A-625A-4816-B4CE-3992C57A2E5E}" destId="{FC6512D5-2906-43BD-BD0E-D40E0025FCEC}" srcOrd="0" destOrd="0" presId="urn:microsoft.com/office/officeart/2005/8/layout/hierarchy1"/>
    <dgm:cxn modelId="{5C3997C9-CF43-4A2E-B4C2-44DCE9C8F51E}" type="presParOf" srcId="{0811759A-625A-4816-B4CE-3992C57A2E5E}" destId="{07174019-BB36-4134-92BB-DFC5FD3CCAC7}" srcOrd="1" destOrd="0" presId="urn:microsoft.com/office/officeart/2005/8/layout/hierarchy1"/>
    <dgm:cxn modelId="{C28DAD22-275F-4E62-95F3-34AED51E08DB}" type="presParOf" srcId="{2553860D-ADE7-4A13-9E9D-FB1E8C1CB756}" destId="{CE5D2C1B-8627-4255-ACAC-1258272BA06A}" srcOrd="1" destOrd="0" presId="urn:microsoft.com/office/officeart/2005/8/layout/hierarchy1"/>
    <dgm:cxn modelId="{39BF9794-90E3-4EDE-B0B9-5D7DC4AD787C}" type="presParOf" srcId="{CE5D2C1B-8627-4255-ACAC-1258272BA06A}" destId="{ACBF9E73-A8A0-4DB4-BC4C-D2A2320F1897}" srcOrd="0" destOrd="0" presId="urn:microsoft.com/office/officeart/2005/8/layout/hierarchy1"/>
    <dgm:cxn modelId="{5B23DBB0-A036-4604-99D1-F4521821DCDB}" type="presParOf" srcId="{CE5D2C1B-8627-4255-ACAC-1258272BA06A}" destId="{0CAC4438-2D58-47E0-A6F2-F248C67509F8}" srcOrd="1" destOrd="0" presId="urn:microsoft.com/office/officeart/2005/8/layout/hierarchy1"/>
    <dgm:cxn modelId="{6CBECC63-5B2D-4856-B431-B8BED88F1EAC}" type="presParOf" srcId="{0CAC4438-2D58-47E0-A6F2-F248C67509F8}" destId="{A244B169-3BAA-46E2-8246-FD50A4AADB44}" srcOrd="0" destOrd="0" presId="urn:microsoft.com/office/officeart/2005/8/layout/hierarchy1"/>
    <dgm:cxn modelId="{4EE36182-BC56-4C6F-9920-C7AC9003D265}" type="presParOf" srcId="{A244B169-3BAA-46E2-8246-FD50A4AADB44}" destId="{50DE06F4-5EA5-45D8-B7A3-4759F236156C}" srcOrd="0" destOrd="0" presId="urn:microsoft.com/office/officeart/2005/8/layout/hierarchy1"/>
    <dgm:cxn modelId="{C6363DEB-65B7-4FF3-94C3-1F9D54517101}" type="presParOf" srcId="{A244B169-3BAA-46E2-8246-FD50A4AADB44}" destId="{B41804AC-1E45-4576-9831-C41888204C3C}" srcOrd="1" destOrd="0" presId="urn:microsoft.com/office/officeart/2005/8/layout/hierarchy1"/>
    <dgm:cxn modelId="{C58A841F-45C7-4CEA-AB4B-C302ED2F0747}" type="presParOf" srcId="{0CAC4438-2D58-47E0-A6F2-F248C67509F8}" destId="{91E29AAC-9F33-4A52-AE4B-78B6D2E9F49A}" srcOrd="1" destOrd="0" presId="urn:microsoft.com/office/officeart/2005/8/layout/hierarchy1"/>
    <dgm:cxn modelId="{AD5BD2BB-F3E6-4562-8685-69EBD59F2DF8}" type="presParOf" srcId="{91E29AAC-9F33-4A52-AE4B-78B6D2E9F49A}" destId="{91AEC366-3315-458A-8EC1-9C8DA1C12264}" srcOrd="0" destOrd="0" presId="urn:microsoft.com/office/officeart/2005/8/layout/hierarchy1"/>
    <dgm:cxn modelId="{0AFF57FA-C39A-4EF5-B3DA-160A05ED876F}" type="presParOf" srcId="{91E29AAC-9F33-4A52-AE4B-78B6D2E9F49A}" destId="{442041B7-889A-4F63-8388-83E1B9EE926D}" srcOrd="1" destOrd="0" presId="urn:microsoft.com/office/officeart/2005/8/layout/hierarchy1"/>
    <dgm:cxn modelId="{D15947E2-E5DD-41C3-BC59-FDB66A890501}" type="presParOf" srcId="{442041B7-889A-4F63-8388-83E1B9EE926D}" destId="{4369A478-2EF3-47DC-9F88-00F1C4E309E9}" srcOrd="0" destOrd="0" presId="urn:microsoft.com/office/officeart/2005/8/layout/hierarchy1"/>
    <dgm:cxn modelId="{77202D23-B453-4AA7-BF8A-EBAB8EB50D0F}" type="presParOf" srcId="{4369A478-2EF3-47DC-9F88-00F1C4E309E9}" destId="{9C438D00-B707-45ED-8622-D8968887432C}" srcOrd="0" destOrd="0" presId="urn:microsoft.com/office/officeart/2005/8/layout/hierarchy1"/>
    <dgm:cxn modelId="{E96E326A-92E9-4338-AAA4-3E879E2FBB37}" type="presParOf" srcId="{4369A478-2EF3-47DC-9F88-00F1C4E309E9}" destId="{ED37C49E-5D1A-44CC-81FD-C7A63D55C098}" srcOrd="1" destOrd="0" presId="urn:microsoft.com/office/officeart/2005/8/layout/hierarchy1"/>
    <dgm:cxn modelId="{CD84B4F1-A8C6-4476-A534-3B51CD0BFB28}" type="presParOf" srcId="{442041B7-889A-4F63-8388-83E1B9EE926D}" destId="{C03B0FED-D16F-434F-B2F4-DE62EBCC3122}" srcOrd="1" destOrd="0" presId="urn:microsoft.com/office/officeart/2005/8/layout/hierarchy1"/>
    <dgm:cxn modelId="{E70C4A59-E9C2-456C-99B3-CCB05D3830CC}" type="presParOf" srcId="{C03B0FED-D16F-434F-B2F4-DE62EBCC3122}" destId="{21827B5A-2F04-4D22-A908-EDA17210D0DB}" srcOrd="0" destOrd="0" presId="urn:microsoft.com/office/officeart/2005/8/layout/hierarchy1"/>
    <dgm:cxn modelId="{23ECC84A-196B-47AC-81DF-10069C6BCF3E}" type="presParOf" srcId="{C03B0FED-D16F-434F-B2F4-DE62EBCC3122}" destId="{8E1E513F-F66C-4888-B0D8-71316944A5BC}" srcOrd="1" destOrd="0" presId="urn:microsoft.com/office/officeart/2005/8/layout/hierarchy1"/>
    <dgm:cxn modelId="{990FE91E-197D-4D4C-BAF1-B0F2A25BD8B5}" type="presParOf" srcId="{8E1E513F-F66C-4888-B0D8-71316944A5BC}" destId="{2CE6429D-75CA-446F-88B9-54A6FBAB0936}" srcOrd="0" destOrd="0" presId="urn:microsoft.com/office/officeart/2005/8/layout/hierarchy1"/>
    <dgm:cxn modelId="{86F0F629-C518-4D8B-B15C-9A141E1F4D73}" type="presParOf" srcId="{2CE6429D-75CA-446F-88B9-54A6FBAB0936}" destId="{71ED8611-F925-4930-A395-13417F071BC1}" srcOrd="0" destOrd="0" presId="urn:microsoft.com/office/officeart/2005/8/layout/hierarchy1"/>
    <dgm:cxn modelId="{86DB95B5-63C5-4C49-AF53-F478361A1AB1}" type="presParOf" srcId="{2CE6429D-75CA-446F-88B9-54A6FBAB0936}" destId="{47D363D0-B109-4051-A11E-40B395C98CAA}" srcOrd="1" destOrd="0" presId="urn:microsoft.com/office/officeart/2005/8/layout/hierarchy1"/>
    <dgm:cxn modelId="{6B0A7B13-A4F3-4363-87D3-C923B62DCCB5}" type="presParOf" srcId="{8E1E513F-F66C-4888-B0D8-71316944A5BC}" destId="{B6EF1B49-3A34-42BE-AD62-4016C1F9F46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827B5A-2F04-4D22-A908-EDA17210D0DB}">
      <dsp:nvSpPr>
        <dsp:cNvPr id="0" name=""/>
        <dsp:cNvSpPr/>
      </dsp:nvSpPr>
      <dsp:spPr>
        <a:xfrm>
          <a:off x="1910253" y="3703435"/>
          <a:ext cx="91440" cy="3154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5411"/>
              </a:lnTo>
            </a:path>
          </a:pathLst>
        </a:custGeom>
        <a:noFill/>
        <a:ln w="25400" cap="flat" cmpd="sng" algn="ctr">
          <a:solidFill>
            <a:srgbClr val="8CADAE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AEC366-3315-458A-8EC1-9C8DA1C12264}">
      <dsp:nvSpPr>
        <dsp:cNvPr id="0" name=""/>
        <dsp:cNvSpPr/>
      </dsp:nvSpPr>
      <dsp:spPr>
        <a:xfrm>
          <a:off x="1910253" y="2699361"/>
          <a:ext cx="91440" cy="3154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5411"/>
              </a:lnTo>
            </a:path>
          </a:pathLst>
        </a:custGeom>
        <a:noFill/>
        <a:ln w="25400" cap="flat" cmpd="sng" algn="ctr">
          <a:solidFill>
            <a:srgbClr val="8CADAE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F9E73-A8A0-4DB4-BC4C-D2A2320F1897}">
      <dsp:nvSpPr>
        <dsp:cNvPr id="0" name=""/>
        <dsp:cNvSpPr/>
      </dsp:nvSpPr>
      <dsp:spPr>
        <a:xfrm>
          <a:off x="1910253" y="1695287"/>
          <a:ext cx="91440" cy="3154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5411"/>
              </a:lnTo>
            </a:path>
          </a:pathLst>
        </a:custGeom>
        <a:noFill/>
        <a:ln w="25400" cap="flat" cmpd="sng" algn="ctr">
          <a:solidFill>
            <a:srgbClr val="8CADAE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9B6E88-5B37-4F17-AD63-D9B4C97CBFF8}">
      <dsp:nvSpPr>
        <dsp:cNvPr id="0" name=""/>
        <dsp:cNvSpPr/>
      </dsp:nvSpPr>
      <dsp:spPr>
        <a:xfrm>
          <a:off x="1910253" y="691214"/>
          <a:ext cx="91440" cy="3154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5411"/>
              </a:lnTo>
            </a:path>
          </a:pathLst>
        </a:custGeom>
        <a:noFill/>
        <a:ln w="25400" cap="flat" cmpd="sng" algn="ctr">
          <a:solidFill>
            <a:srgbClr val="8CADAE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A0BC5-453F-4E94-94B2-F3518EAB57CA}">
      <dsp:nvSpPr>
        <dsp:cNvPr id="0" name=""/>
        <dsp:cNvSpPr/>
      </dsp:nvSpPr>
      <dsp:spPr>
        <a:xfrm>
          <a:off x="1413719" y="2551"/>
          <a:ext cx="1084507" cy="688662"/>
        </a:xfrm>
        <a:prstGeom prst="roundRect">
          <a:avLst>
            <a:gd name="adj" fmla="val 10000"/>
          </a:avLst>
        </a:prstGeom>
        <a:solidFill>
          <a:srgbClr val="8CAD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ECAEE2-5F0A-42C8-81BC-E26D044801B0}">
      <dsp:nvSpPr>
        <dsp:cNvPr id="0" name=""/>
        <dsp:cNvSpPr/>
      </dsp:nvSpPr>
      <dsp:spPr>
        <a:xfrm>
          <a:off x="1534220" y="117027"/>
          <a:ext cx="1084507" cy="688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4494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Μήνυμα</a:t>
          </a:r>
          <a:endParaRPr lang="en-US" sz="1800" kern="1200" dirty="0"/>
        </a:p>
      </dsp:txBody>
      <dsp:txXfrm>
        <a:off x="1554390" y="137197"/>
        <a:ext cx="1044167" cy="648322"/>
      </dsp:txXfrm>
    </dsp:sp>
    <dsp:sp modelId="{FC6512D5-2906-43BD-BD0E-D40E0025FCEC}">
      <dsp:nvSpPr>
        <dsp:cNvPr id="0" name=""/>
        <dsp:cNvSpPr/>
      </dsp:nvSpPr>
      <dsp:spPr>
        <a:xfrm>
          <a:off x="1413719" y="1006625"/>
          <a:ext cx="1084507" cy="688662"/>
        </a:xfrm>
        <a:prstGeom prst="roundRect">
          <a:avLst>
            <a:gd name="adj" fmla="val 10000"/>
          </a:avLst>
        </a:prstGeom>
        <a:solidFill>
          <a:srgbClr val="8CAD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174019-BB36-4134-92BB-DFC5FD3CCAC7}">
      <dsp:nvSpPr>
        <dsp:cNvPr id="0" name=""/>
        <dsp:cNvSpPr/>
      </dsp:nvSpPr>
      <dsp:spPr>
        <a:xfrm>
          <a:off x="1534220" y="1121100"/>
          <a:ext cx="1084507" cy="688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4494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Τμήματα</a:t>
          </a:r>
          <a:endParaRPr lang="en-US" sz="1800" kern="1200" dirty="0"/>
        </a:p>
      </dsp:txBody>
      <dsp:txXfrm>
        <a:off x="1554390" y="1141270"/>
        <a:ext cx="1044167" cy="648322"/>
      </dsp:txXfrm>
    </dsp:sp>
    <dsp:sp modelId="{50DE06F4-5EA5-45D8-B7A3-4759F236156C}">
      <dsp:nvSpPr>
        <dsp:cNvPr id="0" name=""/>
        <dsp:cNvSpPr/>
      </dsp:nvSpPr>
      <dsp:spPr>
        <a:xfrm>
          <a:off x="1413719" y="2010698"/>
          <a:ext cx="1084507" cy="688662"/>
        </a:xfrm>
        <a:prstGeom prst="roundRect">
          <a:avLst>
            <a:gd name="adj" fmla="val 10000"/>
          </a:avLst>
        </a:prstGeom>
        <a:solidFill>
          <a:srgbClr val="8CAD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804AC-1E45-4576-9831-C41888204C3C}">
      <dsp:nvSpPr>
        <dsp:cNvPr id="0" name=""/>
        <dsp:cNvSpPr/>
      </dsp:nvSpPr>
      <dsp:spPr>
        <a:xfrm>
          <a:off x="1534220" y="2125174"/>
          <a:ext cx="1084507" cy="688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4494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Πεδία</a:t>
          </a:r>
          <a:endParaRPr lang="en-US" sz="1800" kern="1200" dirty="0"/>
        </a:p>
      </dsp:txBody>
      <dsp:txXfrm>
        <a:off x="1554390" y="2145344"/>
        <a:ext cx="1044167" cy="648322"/>
      </dsp:txXfrm>
    </dsp:sp>
    <dsp:sp modelId="{9C438D00-B707-45ED-8622-D8968887432C}">
      <dsp:nvSpPr>
        <dsp:cNvPr id="0" name=""/>
        <dsp:cNvSpPr/>
      </dsp:nvSpPr>
      <dsp:spPr>
        <a:xfrm>
          <a:off x="1413719" y="3014772"/>
          <a:ext cx="1084507" cy="688662"/>
        </a:xfrm>
        <a:prstGeom prst="roundRect">
          <a:avLst>
            <a:gd name="adj" fmla="val 10000"/>
          </a:avLst>
        </a:prstGeom>
        <a:solidFill>
          <a:srgbClr val="8CAD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37C49E-5D1A-44CC-81FD-C7A63D55C098}">
      <dsp:nvSpPr>
        <dsp:cNvPr id="0" name=""/>
        <dsp:cNvSpPr/>
      </dsp:nvSpPr>
      <dsp:spPr>
        <a:xfrm>
          <a:off x="1534220" y="3129248"/>
          <a:ext cx="1084507" cy="688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4494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err="1" smtClean="0"/>
            <a:t>Υπο</a:t>
          </a:r>
          <a:r>
            <a:rPr lang="el-GR" sz="1800" kern="1200" dirty="0" smtClean="0"/>
            <a:t>-πεδία</a:t>
          </a:r>
          <a:endParaRPr lang="en-US" sz="1800" kern="1200" dirty="0"/>
        </a:p>
      </dsp:txBody>
      <dsp:txXfrm>
        <a:off x="1554390" y="3149418"/>
        <a:ext cx="1044167" cy="648322"/>
      </dsp:txXfrm>
    </dsp:sp>
    <dsp:sp modelId="{71ED8611-F925-4930-A395-13417F071BC1}">
      <dsp:nvSpPr>
        <dsp:cNvPr id="0" name=""/>
        <dsp:cNvSpPr/>
      </dsp:nvSpPr>
      <dsp:spPr>
        <a:xfrm>
          <a:off x="1413719" y="4018846"/>
          <a:ext cx="1084507" cy="688662"/>
        </a:xfrm>
        <a:prstGeom prst="roundRect">
          <a:avLst>
            <a:gd name="adj" fmla="val 10000"/>
          </a:avLst>
        </a:prstGeom>
        <a:solidFill>
          <a:srgbClr val="8CAD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363D0-B109-4051-A11E-40B395C98CAA}">
      <dsp:nvSpPr>
        <dsp:cNvPr id="0" name=""/>
        <dsp:cNvSpPr/>
      </dsp:nvSpPr>
      <dsp:spPr>
        <a:xfrm>
          <a:off x="1534220" y="4133321"/>
          <a:ext cx="1084507" cy="688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4494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err="1" smtClean="0"/>
            <a:t>Υπο</a:t>
          </a:r>
          <a:r>
            <a:rPr lang="el-GR" sz="1800" kern="1200" dirty="0" smtClean="0"/>
            <a:t>-</a:t>
          </a:r>
          <a:r>
            <a:rPr lang="el-GR" sz="1800" kern="1200" dirty="0" err="1" smtClean="0"/>
            <a:t>υπο</a:t>
          </a:r>
          <a:r>
            <a:rPr lang="el-GR" sz="1800" kern="1200" dirty="0" smtClean="0"/>
            <a:t>-πεδία</a:t>
          </a:r>
          <a:endParaRPr lang="en-US" sz="1800" kern="1200" dirty="0"/>
        </a:p>
      </dsp:txBody>
      <dsp:txXfrm>
        <a:off x="1554390" y="4153491"/>
        <a:ext cx="1044167" cy="648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9/2/2015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9/2/2015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61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65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E2A2F29-99FE-46AF-A44D-A3AD8AC45F73}" type="datetime1">
              <a:rPr lang="el-GR" smtClean="0">
                <a:solidFill>
                  <a:prstClr val="black"/>
                </a:solidFill>
              </a:rPr>
              <a:pPr/>
              <a:t>9/2/2015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87179E-A171-4767-88DD-59FD7669FA4D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E2A2F29-99FE-46AF-A44D-A3AD8AC45F73}" type="datetime1">
              <a:rPr lang="el-GR" smtClean="0">
                <a:solidFill>
                  <a:prstClr val="black"/>
                </a:solidFill>
              </a:rPr>
              <a:pPr/>
              <a:t>9/2/2015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87179E-A171-4767-88DD-59FD7669FA4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E2A2F29-99FE-46AF-A44D-A3AD8AC45F73}" type="datetime1">
              <a:rPr lang="el-GR" smtClean="0">
                <a:solidFill>
                  <a:prstClr val="black"/>
                </a:solidFill>
              </a:rPr>
              <a:pPr/>
              <a:t>9/2/2015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87179E-A171-4767-88DD-59FD7669FA4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E2A2F29-99FE-46AF-A44D-A3AD8AC45F73}" type="datetime1">
              <a:rPr lang="el-GR" smtClean="0">
                <a:solidFill>
                  <a:prstClr val="black"/>
                </a:solidFill>
              </a:rPr>
              <a:pPr/>
              <a:t>9/2/2015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87179E-A171-4767-88DD-59FD7669FA4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E2A2F29-99FE-46AF-A44D-A3AD8AC45F73}" type="datetime1">
              <a:rPr lang="el-GR" smtClean="0">
                <a:solidFill>
                  <a:prstClr val="black"/>
                </a:solidFill>
              </a:rPr>
              <a:pPr/>
              <a:t>9/2/2015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87179E-A171-4767-88DD-59FD7669FA4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E2A2F29-99FE-46AF-A44D-A3AD8AC45F73}" type="datetime1">
              <a:rPr lang="el-GR" smtClean="0">
                <a:solidFill>
                  <a:prstClr val="black"/>
                </a:solidFill>
              </a:rPr>
              <a:pPr/>
              <a:t>9/2/2015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87179E-A171-4767-88DD-59FD7669FA4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E2A2F29-99FE-46AF-A44D-A3AD8AC45F73}" type="datetime1">
              <a:rPr lang="el-GR" smtClean="0">
                <a:solidFill>
                  <a:prstClr val="black"/>
                </a:solidFill>
              </a:rPr>
              <a:pPr/>
              <a:t>9/2/2015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87179E-A171-4767-88DD-59FD7669FA4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56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57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705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4494A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74799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72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06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37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34494A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15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74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406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29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44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rgbClr val="8CADA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1213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4975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rgbClr val="8CADA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rgbClr val="8CADAE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rgbClr val="8CADAE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22"/>
          <p:cNvSpPr txBox="1">
            <a:spLocks/>
          </p:cNvSpPr>
          <p:nvPr/>
        </p:nvSpPr>
        <p:spPr>
          <a:xfrm>
            <a:off x="4343400" y="1056080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el-GR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E7C2395-ED56-44BB-91C7-ED93603A707B}" type="slidenum">
              <a:rPr lang="en-US" smtClean="0">
                <a:solidFill>
                  <a:srgbClr val="8CADAE">
                    <a:shade val="75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72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34494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://pixabay.com/en/users/OpenClips/" TargetMode="External"/><Relationship Id="rId4" Type="http://schemas.openxmlformats.org/officeDocument/2006/relationships/hyperlink" Target="http://pixabay.com/en/server-mainframe-computer-154973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://pixabay.com/en/users/OpenClips/" TargetMode="External"/><Relationship Id="rId4" Type="http://schemas.openxmlformats.org/officeDocument/2006/relationships/hyperlink" Target="http://pixabay.com/en/server-mainframe-computer-154973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harles_Sturt_University_Regional_Archives_1.jpg" TargetMode="External"/><Relationship Id="rId7" Type="http://schemas.openxmlformats.org/officeDocument/2006/relationships/hyperlink" Target="http://creativecommons.org/licenses/by-sa/3.0/deed.en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pixabay.com/en/users/OpenClips/" TargetMode="External"/><Relationship Id="rId5" Type="http://schemas.openxmlformats.org/officeDocument/2006/relationships/hyperlink" Target="http://pixabay.com/en/server-mainframe-computer-154973/" TargetMode="External"/><Relationship Id="rId4" Type="http://schemas.openxmlformats.org/officeDocument/2006/relationships/hyperlink" Target="http://commons.wikimedia.org/wiki/User:Bidge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nc-sa/2.0/" TargetMode="External"/><Relationship Id="rId3" Type="http://schemas.openxmlformats.org/officeDocument/2006/relationships/hyperlink" Target="http://pixabay.com/en/users/OpenClips/" TargetMode="External"/><Relationship Id="rId7" Type="http://schemas.openxmlformats.org/officeDocument/2006/relationships/hyperlink" Target="http://www.flickr.com/photos/christianacare/" TargetMode="External"/><Relationship Id="rId2" Type="http://schemas.openxmlformats.org/officeDocument/2006/relationships/hyperlink" Target="http://pixabay.com/en/computer-server-workstation-pc-159838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flickr.com/photos/christianacare/9915286434/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openclipart.org/user-detail/lyte" TargetMode="External"/><Relationship Id="rId3" Type="http://schemas.openxmlformats.org/officeDocument/2006/relationships/hyperlink" Target="http://pixabay.com/en/users/OpenClips/" TargetMode="External"/><Relationship Id="rId7" Type="http://schemas.openxmlformats.org/officeDocument/2006/relationships/hyperlink" Target="http://openclipart.org/detail/163711/database-server-by-lyte" TargetMode="External"/><Relationship Id="rId12" Type="http://schemas.openxmlformats.org/officeDocument/2006/relationships/image" Target="../media/image18.png"/><Relationship Id="rId2" Type="http://schemas.openxmlformats.org/officeDocument/2006/relationships/hyperlink" Target="http://pixabay.com/en/computer-server-workstation-pc-159838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creativecommons.org/licenses/by-sa/3.0/deed.en" TargetMode="External"/><Relationship Id="rId11" Type="http://schemas.openxmlformats.org/officeDocument/2006/relationships/image" Target="../media/image15.jpeg"/><Relationship Id="rId5" Type="http://schemas.openxmlformats.org/officeDocument/2006/relationships/hyperlink" Target="http://commons.wikimedia.org/wiki/User:RRZEicons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://commons.wikimedia.org/wiki/File:Server-multiple.svg" TargetMode="External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hyperlink" Target="http://pixabay.com/en/network-lan-connected-workstations-154851/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hyperlink" Target="http://openclipart.org/detail/163711/database-server-by-lyte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hyperlink" Target="http://commons.wikimedia.org/wiki/File:Server-multiple.svg" TargetMode="External"/><Relationship Id="rId5" Type="http://schemas.openxmlformats.org/officeDocument/2006/relationships/image" Target="../media/image22.jpeg"/><Relationship Id="rId15" Type="http://schemas.openxmlformats.org/officeDocument/2006/relationships/hyperlink" Target="http://commons.wikimedia.org/wiki/File:Blausen_0205_CATScan_01.png" TargetMode="External"/><Relationship Id="rId10" Type="http://schemas.openxmlformats.org/officeDocument/2006/relationships/hyperlink" Target="http://pixabay.com/en/computer-server-workstation-pc-159838/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hyperlink" Target="http://commons.wikimedia.org/wiki/File:Head_CT_scan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hyperlink" Target="http://commons.wikimedia.org/wiki/File:Head_CT_scan.jpg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hyperlink" Target="http://pixabay.com/en/network-lan-connected-workstations-154851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hyperlink" Target="http://openclipart.org/detail/163711/database-server-by-lyte" TargetMode="External"/><Relationship Id="rId5" Type="http://schemas.openxmlformats.org/officeDocument/2006/relationships/image" Target="../media/image23.png"/><Relationship Id="rId10" Type="http://schemas.openxmlformats.org/officeDocument/2006/relationships/hyperlink" Target="http://commons.wikimedia.org/wiki/File:Server-multiple.svg" TargetMode="External"/><Relationship Id="rId4" Type="http://schemas.openxmlformats.org/officeDocument/2006/relationships/image" Target="../media/image22.jpeg"/><Relationship Id="rId9" Type="http://schemas.openxmlformats.org/officeDocument/2006/relationships/hyperlink" Target="http://pixabay.com/en/computer-server-workstation-pc-159838/" TargetMode="External"/><Relationship Id="rId14" Type="http://schemas.openxmlformats.org/officeDocument/2006/relationships/hyperlink" Target="http://commons.wikimedia.org/wiki/File:Blausen_0205_CATScan_01.pn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://openclipart.org/detail/163711/database-server-by-lyte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12" Type="http://schemas.openxmlformats.org/officeDocument/2006/relationships/hyperlink" Target="http://commons.wikimedia.org/wiki/File:Server-multiple.svg" TargetMode="External"/><Relationship Id="rId2" Type="http://schemas.openxmlformats.org/officeDocument/2006/relationships/image" Target="../media/image20.png"/><Relationship Id="rId16" Type="http://schemas.openxmlformats.org/officeDocument/2006/relationships/hyperlink" Target="http://commons.wikimedia.org/wiki/File:Blausen_0205_CATScan_01.png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hyperlink" Target="http://pixabay.com/en/computer-server-workstation-pc-159838/" TargetMode="External"/><Relationship Id="rId5" Type="http://schemas.openxmlformats.org/officeDocument/2006/relationships/image" Target="../media/image23.png"/><Relationship Id="rId15" Type="http://schemas.openxmlformats.org/officeDocument/2006/relationships/hyperlink" Target="http://commons.wikimedia.org/wiki/File:Head_CT_scan.jpg" TargetMode="External"/><Relationship Id="rId10" Type="http://schemas.openxmlformats.org/officeDocument/2006/relationships/image" Target="../media/image24.png"/><Relationship Id="rId4" Type="http://schemas.openxmlformats.org/officeDocument/2006/relationships/image" Target="../media/image22.jpeg"/><Relationship Id="rId9" Type="http://schemas.openxmlformats.org/officeDocument/2006/relationships/image" Target="../media/image28.png"/><Relationship Id="rId14" Type="http://schemas.openxmlformats.org/officeDocument/2006/relationships/hyperlink" Target="http://pixabay.com/en/network-lan-connected-workstations-154851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pixabay.com/go/?t=/en/photos/doctor/" TargetMode="External"/><Relationship Id="rId13" Type="http://schemas.openxmlformats.org/officeDocument/2006/relationships/image" Target="../media/image23.png"/><Relationship Id="rId18" Type="http://schemas.openxmlformats.org/officeDocument/2006/relationships/image" Target="../media/image29.png"/><Relationship Id="rId3" Type="http://schemas.openxmlformats.org/officeDocument/2006/relationships/hyperlink" Target="http://commons.wikimedia.org/wiki/File:Server-multiple.svg" TargetMode="External"/><Relationship Id="rId7" Type="http://schemas.openxmlformats.org/officeDocument/2006/relationships/hyperlink" Target="http://commons.wikimedia.org/wiki/File:Blausen_0205_CATScan_01.png" TargetMode="External"/><Relationship Id="rId12" Type="http://schemas.openxmlformats.org/officeDocument/2006/relationships/image" Target="../media/image22.jpeg"/><Relationship Id="rId17" Type="http://schemas.openxmlformats.org/officeDocument/2006/relationships/image" Target="../media/image28.png"/><Relationship Id="rId2" Type="http://schemas.openxmlformats.org/officeDocument/2006/relationships/hyperlink" Target="http://pixabay.com/en/computer-server-workstation-pc-159838/" TargetMode="Externa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commons.wikimedia.org/wiki/File:Head_CT_scan.jpg" TargetMode="External"/><Relationship Id="rId11" Type="http://schemas.openxmlformats.org/officeDocument/2006/relationships/image" Target="../media/image21.png"/><Relationship Id="rId5" Type="http://schemas.openxmlformats.org/officeDocument/2006/relationships/hyperlink" Target="http://pixabay.com/en/network-lan-connected-workstations-154851/" TargetMode="External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19" Type="http://schemas.openxmlformats.org/officeDocument/2006/relationships/image" Target="../media/image30.png"/><Relationship Id="rId4" Type="http://schemas.openxmlformats.org/officeDocument/2006/relationships/hyperlink" Target="http://openclipart.org/detail/163711/database-server-by-lyte" TargetMode="External"/><Relationship Id="rId9" Type="http://schemas.openxmlformats.org/officeDocument/2006/relationships/hyperlink" Target="http://openclipart.org/detail/167203/help-desk-by-damyon" TargetMode="External"/><Relationship Id="rId1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commons.wikimedia.org/wiki/User:TMg" TargetMode="External"/><Relationship Id="rId4" Type="http://schemas.openxmlformats.org/officeDocument/2006/relationships/hyperlink" Target="http://commons.wikimedia.org/wiki/File:AC89-0437-20_a.jpe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34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youtube.com/watch?v=OKSodRhEvA8" TargetMode="Externa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4.wmf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hyperlink" Target="http://www.youtube.com/watch?v=S5p1xXx8uhc" TargetMode="Externa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vimeo.com/visualisering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vimeo.com/6866296" TargetMode="Externa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pixabay.com/en/server-computer-mainframe-146615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pixabay.com/en/users/OpenClips/" TargetMode="External"/><Relationship Id="rId5" Type="http://schemas.openxmlformats.org/officeDocument/2006/relationships/hyperlink" Target="http://pixabay.com/en/server-mainframe-computer-154973/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://pixabay.com/en/users/OpenClips/" TargetMode="External"/><Relationship Id="rId4" Type="http://schemas.openxmlformats.org/officeDocument/2006/relationships/hyperlink" Target="http://pixabay.com/en/server-mainframe-computer-154973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://pixabay.com/en/users/OpenClips/" TargetMode="External"/><Relationship Id="rId4" Type="http://schemas.openxmlformats.org/officeDocument/2006/relationships/hyperlink" Target="http://pixabay.com/en/server-mainframe-computer-154973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ΙΑΤΡΙΚΗ ΠΛΗΡΟΦΟΡΙΚΗ - Θ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spcAft>
                <a:spcPts val="2400"/>
              </a:spcAft>
            </a:pPr>
            <a:r>
              <a:rPr lang="el-GR" sz="2600" b="1" dirty="0">
                <a:solidFill>
                  <a:prstClr val="black"/>
                </a:solidFill>
              </a:rPr>
              <a:t>Ενότητα </a:t>
            </a:r>
            <a:r>
              <a:rPr lang="el-GR" sz="2600" b="1" dirty="0" smtClean="0">
                <a:solidFill>
                  <a:prstClr val="black"/>
                </a:solidFill>
              </a:rPr>
              <a:t>11</a:t>
            </a:r>
            <a:r>
              <a:rPr lang="el-GR" sz="2600" dirty="0" smtClean="0">
                <a:solidFill>
                  <a:prstClr val="black"/>
                </a:solidFill>
              </a:rPr>
              <a:t>:</a:t>
            </a:r>
            <a:r>
              <a:rPr lang="en-US" sz="2600" dirty="0" smtClean="0">
                <a:solidFill>
                  <a:prstClr val="black"/>
                </a:solidFill>
              </a:rPr>
              <a:t> HL7, </a:t>
            </a:r>
            <a:r>
              <a:rPr lang="en-US" sz="2600" dirty="0" err="1" smtClean="0">
                <a:solidFill>
                  <a:prstClr val="black"/>
                </a:solidFill>
              </a:rPr>
              <a:t>Pacs</a:t>
            </a:r>
            <a:r>
              <a:rPr lang="en-US" sz="2600" dirty="0" smtClean="0">
                <a:solidFill>
                  <a:prstClr val="black"/>
                </a:solidFill>
              </a:rPr>
              <a:t>, </a:t>
            </a:r>
            <a:r>
              <a:rPr lang="el-GR" sz="2600" dirty="0" smtClean="0">
                <a:solidFill>
                  <a:prstClr val="black"/>
                </a:solidFill>
              </a:rPr>
              <a:t>Εικονική πραγματικότητα</a:t>
            </a:r>
            <a:endParaRPr lang="en-US" sz="260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</a:pPr>
            <a:r>
              <a:rPr lang="el-GR" sz="2200" dirty="0"/>
              <a:t>Δρ</a:t>
            </a:r>
            <a:r>
              <a:rPr lang="el-GR" sz="2200" dirty="0" smtClean="0"/>
              <a:t>.</a:t>
            </a:r>
            <a:r>
              <a:rPr lang="en-US" sz="2200" dirty="0" smtClean="0"/>
              <a:t> </a:t>
            </a:r>
            <a:r>
              <a:rPr lang="el-GR" sz="2200" dirty="0" smtClean="0"/>
              <a:t>Π</a:t>
            </a:r>
            <a:r>
              <a:rPr lang="el-GR" sz="2200" dirty="0" smtClean="0"/>
              <a:t>.</a:t>
            </a:r>
            <a:r>
              <a:rPr lang="en-US" sz="2200" dirty="0" smtClean="0"/>
              <a:t> </a:t>
            </a:r>
            <a:r>
              <a:rPr lang="el-GR" sz="2200" dirty="0" smtClean="0"/>
              <a:t>Ασβεστάς</a:t>
            </a:r>
            <a:endParaRPr lang="el-GR" sz="2200" dirty="0"/>
          </a:p>
          <a:p>
            <a:pPr>
              <a:spcBef>
                <a:spcPts val="0"/>
              </a:spcBef>
            </a:pPr>
            <a:r>
              <a:rPr lang="el-GR" sz="2200" dirty="0"/>
              <a:t>Τμήμα Μηχανικών </a:t>
            </a:r>
            <a:r>
              <a:rPr lang="el-GR" sz="2200" dirty="0" err="1"/>
              <a:t>Βιοϊατρικής</a:t>
            </a:r>
            <a:r>
              <a:rPr lang="el-GR" sz="2200" dirty="0"/>
              <a:t> Τεχνολογίας Τ.Ε.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HL7</a:t>
            </a:r>
            <a:r>
              <a:rPr lang="el-GR" dirty="0"/>
              <a:t> </a:t>
            </a:r>
            <a:r>
              <a:rPr lang="el-GR" sz="3200" b="0" dirty="0" smtClean="0"/>
              <a:t>(9 </a:t>
            </a:r>
            <a:r>
              <a:rPr lang="el-GR" sz="3200" b="0" dirty="0"/>
              <a:t>από 12)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792088"/>
          </a:xfrm>
        </p:spPr>
        <p:txBody>
          <a:bodyPr/>
          <a:lstStyle/>
          <a:p>
            <a:r>
              <a:rPr lang="el-GR" dirty="0" smtClean="0"/>
              <a:t>Παράδειγμα</a:t>
            </a:r>
            <a:r>
              <a:rPr lang="en-GB" dirty="0" smtClean="0"/>
              <a:t> </a:t>
            </a:r>
            <a:r>
              <a:rPr lang="el-GR" dirty="0" smtClean="0"/>
              <a:t>(Εισαγωγή ασθενή για χειρουργική επέμβαση)</a:t>
            </a:r>
            <a:r>
              <a:rPr lang="en-US" dirty="0" smtClean="0"/>
              <a:t>.</a:t>
            </a:r>
            <a:endParaRPr lang="en-GB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907704" y="2981473"/>
            <a:ext cx="3096344" cy="70788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6600"/>
                </a:solidFill>
                <a:latin typeface="Calibri"/>
                <a:cs typeface="Times New Roman" pitchFamily="18" charset="0"/>
              </a:rPr>
              <a:t>|NK1|Doe</a:t>
            </a:r>
            <a:r>
              <a:rPr lang="el-GR" sz="2000" b="1" dirty="0" smtClean="0">
                <a:solidFill>
                  <a:srgbClr val="006600"/>
                </a:solidFill>
                <a:latin typeface="Calibri"/>
                <a:cs typeface="Times New Roman" pitchFamily="18" charset="0"/>
              </a:rPr>
              <a:t>^</a:t>
            </a:r>
            <a:r>
              <a:rPr lang="en-US" sz="2000" b="1" dirty="0" smtClean="0">
                <a:solidFill>
                  <a:srgbClr val="006600"/>
                </a:solidFill>
                <a:latin typeface="Calibri"/>
                <a:cs typeface="Times New Roman" pitchFamily="18" charset="0"/>
              </a:rPr>
              <a:t>Linda</a:t>
            </a:r>
            <a:r>
              <a:rPr lang="el-GR" sz="2000" b="1" dirty="0" smtClean="0">
                <a:solidFill>
                  <a:srgbClr val="006600"/>
                </a:solidFill>
                <a:latin typeface="Calibri"/>
                <a:cs typeface="Times New Roman" pitchFamily="18" charset="0"/>
              </a:rPr>
              <a:t>^</a:t>
            </a:r>
            <a:r>
              <a:rPr lang="en-US" sz="2000" b="1" dirty="0" smtClean="0">
                <a:solidFill>
                  <a:srgbClr val="006600"/>
                </a:solidFill>
                <a:latin typeface="Calibri"/>
                <a:cs typeface="Times New Roman" pitchFamily="18" charset="0"/>
              </a:rPr>
              <a:t>E||wife|</a:t>
            </a:r>
            <a:endParaRPr lang="el-GR" sz="2000" b="1" dirty="0" smtClean="0">
              <a:solidFill>
                <a:srgbClr val="006600"/>
              </a:solidFill>
              <a:latin typeface="Calibri"/>
              <a:cs typeface="Times New Roman" pitchFamily="18" charset="0"/>
            </a:endParaRPr>
          </a:p>
          <a:p>
            <a:endParaRPr lang="el-GR" sz="2000" b="1" dirty="0">
              <a:solidFill>
                <a:srgbClr val="00660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31060" y="4569749"/>
            <a:ext cx="4572000" cy="43088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el-GR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Ερμηνεία: </a:t>
            </a:r>
            <a:r>
              <a:rPr lang="en-US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Linda Doe, </a:t>
            </a:r>
            <a:r>
              <a:rPr lang="el-GR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σύζυγος</a:t>
            </a:r>
            <a:r>
              <a:rPr lang="en-US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lang="el-GR" sz="2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5262" y="4571788"/>
            <a:ext cx="1555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STORE</a:t>
            </a:r>
          </a:p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HOLLYWOOD</a:t>
            </a:r>
            <a:endParaRPr lang="el-GR" sz="20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16" name="Picture 2" descr="Server, Mainframe,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2" y="2163893"/>
            <a:ext cx="1171523" cy="23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8"/>
          <p:cNvSpPr/>
          <p:nvPr/>
        </p:nvSpPr>
        <p:spPr>
          <a:xfrm>
            <a:off x="69863" y="5279674"/>
            <a:ext cx="2115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4"/>
              </a:rPr>
              <a:t>Server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hlinkClick r:id="rId5"/>
              </a:rPr>
              <a:t>OpenClips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διαθέσιμο ως κοινό κτήμα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04637" y="4482809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MIME</a:t>
            </a:r>
          </a:p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VERMONT</a:t>
            </a:r>
            <a:endParaRPr lang="el-GR" sz="20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19" name="Picture 4" descr="Server, Computer, Mainfram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911" y="2163893"/>
            <a:ext cx="1358839" cy="232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8"/>
          <p:cNvSpPr/>
          <p:nvPr/>
        </p:nvSpPr>
        <p:spPr>
          <a:xfrm>
            <a:off x="6909964" y="5191073"/>
            <a:ext cx="2115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4"/>
              </a:rPr>
              <a:t>Server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hlinkClick r:id="rId5"/>
              </a:rPr>
              <a:t>OpenClips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διαθέσιμο ως κοινό κτήμα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" name="Ευθύγραμμο βέλος σύνδεσης 11"/>
          <p:cNvCxnSpPr>
            <a:stCxn id="13" idx="3"/>
            <a:endCxn id="19" idx="1"/>
          </p:cNvCxnSpPr>
          <p:nvPr/>
        </p:nvCxnSpPr>
        <p:spPr>
          <a:xfrm flipV="1">
            <a:off x="5004048" y="3326536"/>
            <a:ext cx="1993863" cy="8880"/>
          </a:xfrm>
          <a:prstGeom prst="straightConnector1">
            <a:avLst/>
          </a:prstGeom>
          <a:ln w="44450">
            <a:solidFill>
              <a:srgbClr val="8CADAE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3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HL7</a:t>
            </a:r>
            <a:r>
              <a:rPr lang="el-GR" dirty="0"/>
              <a:t> </a:t>
            </a:r>
            <a:r>
              <a:rPr lang="el-GR" sz="3200" b="0" dirty="0"/>
              <a:t>(</a:t>
            </a:r>
            <a:r>
              <a:rPr lang="el-GR" sz="3200" b="0" dirty="0" smtClean="0"/>
              <a:t>10 </a:t>
            </a:r>
            <a:r>
              <a:rPr lang="el-GR" sz="3200" b="0" dirty="0"/>
              <a:t>από 12)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76064"/>
          </a:xfrm>
        </p:spPr>
        <p:txBody>
          <a:bodyPr/>
          <a:lstStyle/>
          <a:p>
            <a:r>
              <a:rPr lang="el-GR" dirty="0" smtClean="0"/>
              <a:t>Παράδειγμα</a:t>
            </a:r>
            <a:r>
              <a:rPr lang="en-GB" dirty="0" smtClean="0"/>
              <a:t> </a:t>
            </a:r>
            <a:r>
              <a:rPr lang="el-GR" dirty="0" smtClean="0"/>
              <a:t>(Εισαγωγή ασθενή για χειρουργική επέμβαση)</a:t>
            </a:r>
            <a:r>
              <a:rPr lang="en-US" dirty="0" smtClean="0"/>
              <a:t>.</a:t>
            </a:r>
            <a:endParaRPr lang="en-GB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868781" y="2557353"/>
            <a:ext cx="2714644" cy="10156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6600"/>
                </a:solidFill>
                <a:latin typeface="Calibri"/>
                <a:cs typeface="Times New Roman" pitchFamily="18" charset="0"/>
              </a:rPr>
              <a:t>PV1|1|I|100^345^01||||00135^SMITH^WILLIAM^K|||SUR|ADM|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39752" y="4087795"/>
            <a:ext cx="4343330" cy="14465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Ερμηνεία: ο ασθενής είναι στην πτέρυγα 100, δωμάτιο 345, κρεβάτι 01, για επέμβαση από τον ιατρό </a:t>
            </a:r>
            <a:r>
              <a:rPr lang="el-GR" sz="2200" dirty="0" err="1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William</a:t>
            </a:r>
            <a:r>
              <a:rPr lang="el-GR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K. </a:t>
            </a:r>
            <a:r>
              <a:rPr lang="el-GR" sz="2200" dirty="0" err="1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Smith</a:t>
            </a:r>
            <a:r>
              <a:rPr lang="el-GR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(#00135)</a:t>
            </a:r>
            <a:endParaRPr lang="el-GR" sz="2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5262" y="4571788"/>
            <a:ext cx="1555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STORE</a:t>
            </a:r>
          </a:p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HOLLYWOOD</a:t>
            </a:r>
            <a:endParaRPr lang="el-GR" sz="20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16" name="Picture 2" descr="Server, Mainframe,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2" y="2163893"/>
            <a:ext cx="1171523" cy="23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8"/>
          <p:cNvSpPr/>
          <p:nvPr/>
        </p:nvSpPr>
        <p:spPr>
          <a:xfrm>
            <a:off x="69863" y="5279674"/>
            <a:ext cx="2115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4"/>
              </a:rPr>
              <a:t>Server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hlinkClick r:id="rId5"/>
              </a:rPr>
              <a:t>OpenClips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διαθέσιμο ως κοινό κτήμα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04637" y="4482809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MIME</a:t>
            </a:r>
          </a:p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VERMONT</a:t>
            </a:r>
            <a:endParaRPr lang="el-GR" sz="20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19" name="Picture 4" descr="Server, Computer, Mainfram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911" y="2163893"/>
            <a:ext cx="1358839" cy="232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8"/>
          <p:cNvSpPr/>
          <p:nvPr/>
        </p:nvSpPr>
        <p:spPr>
          <a:xfrm>
            <a:off x="6909964" y="5191073"/>
            <a:ext cx="2115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4"/>
              </a:rPr>
              <a:t>Server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hlinkClick r:id="rId5"/>
              </a:rPr>
              <a:t>OpenClips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διαθέσιμο ως κοινό κτήμα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" name="Ευθύγραμμο βέλος σύνδεσης 11"/>
          <p:cNvCxnSpPr/>
          <p:nvPr/>
        </p:nvCxnSpPr>
        <p:spPr>
          <a:xfrm flipV="1">
            <a:off x="4583425" y="3043981"/>
            <a:ext cx="2326539" cy="21203"/>
          </a:xfrm>
          <a:prstGeom prst="straightConnector1">
            <a:avLst/>
          </a:prstGeom>
          <a:ln w="44450">
            <a:solidFill>
              <a:srgbClr val="8CADAE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95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HL7</a:t>
            </a:r>
            <a:r>
              <a:rPr lang="el-GR" dirty="0"/>
              <a:t> </a:t>
            </a:r>
            <a:r>
              <a:rPr lang="el-GR" sz="3200" b="0" dirty="0"/>
              <a:t>(</a:t>
            </a:r>
            <a:r>
              <a:rPr lang="el-GR" sz="3200" b="0" dirty="0" smtClean="0"/>
              <a:t>11 </a:t>
            </a:r>
            <a:r>
              <a:rPr lang="el-GR" sz="3200" b="0" dirty="0"/>
              <a:t>από 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dirty="0" smtClean="0"/>
              <a:t>Τα τμήματα αποτελούνται από πεδία </a:t>
            </a:r>
            <a:r>
              <a:rPr lang="en-GB" dirty="0" smtClean="0"/>
              <a:t>(fields) </a:t>
            </a:r>
            <a:r>
              <a:rPr lang="el-GR" dirty="0" smtClean="0"/>
              <a:t>τα οποία οριοθετούνται από το χαρακτήρα ‘</a:t>
            </a:r>
            <a:r>
              <a:rPr lang="en-GB" dirty="0" smtClean="0"/>
              <a:t>|</a:t>
            </a:r>
            <a:r>
              <a:rPr lang="el-GR" dirty="0" smtClean="0"/>
              <a:t>’</a:t>
            </a:r>
            <a:r>
              <a:rPr lang="en-US" dirty="0" smtClean="0"/>
              <a:t>,</a:t>
            </a:r>
            <a:endParaRPr lang="el-GR" dirty="0" smtClean="0"/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dirty="0" smtClean="0"/>
              <a:t>Ένα πεδίο αποτελείται από ένα ή περισσότερα </a:t>
            </a:r>
            <a:r>
              <a:rPr lang="el-GR" dirty="0" err="1" smtClean="0"/>
              <a:t>υπο</a:t>
            </a:r>
            <a:r>
              <a:rPr lang="el-GR" dirty="0" smtClean="0"/>
              <a:t>-πεδία (</a:t>
            </a:r>
            <a:r>
              <a:rPr lang="en-GB" dirty="0" smtClean="0"/>
              <a:t>sub-fields</a:t>
            </a:r>
            <a:r>
              <a:rPr lang="el-GR" dirty="0" smtClean="0"/>
              <a:t>) τα οποία διαχωρίζονται με το χαρακτήρα ‘</a:t>
            </a:r>
            <a:r>
              <a:rPr lang="en-GB" dirty="0" smtClean="0"/>
              <a:t>^’,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dirty="0" smtClean="0"/>
              <a:t>Κάθε </a:t>
            </a:r>
            <a:r>
              <a:rPr lang="el-GR" dirty="0" err="1" smtClean="0"/>
              <a:t>υπο</a:t>
            </a:r>
            <a:r>
              <a:rPr lang="el-GR" dirty="0" smtClean="0"/>
              <a:t>-πεδίο μπορεί να έχει </a:t>
            </a:r>
            <a:r>
              <a:rPr lang="el-GR" dirty="0" err="1" smtClean="0"/>
              <a:t>υπο</a:t>
            </a:r>
            <a:r>
              <a:rPr lang="el-GR" dirty="0" smtClean="0"/>
              <a:t>-</a:t>
            </a:r>
            <a:r>
              <a:rPr lang="el-GR" dirty="0" err="1" smtClean="0"/>
              <a:t>υπο</a:t>
            </a:r>
            <a:r>
              <a:rPr lang="el-GR" dirty="0" smtClean="0"/>
              <a:t>-πεδία (</a:t>
            </a:r>
            <a:r>
              <a:rPr lang="en-GB" dirty="0" smtClean="0"/>
              <a:t>sub-sub-fields</a:t>
            </a:r>
            <a:r>
              <a:rPr lang="el-GR" dirty="0" smtClean="0"/>
              <a:t>) που διαχωρίζονται με το χαρακτήρα </a:t>
            </a:r>
            <a:r>
              <a:rPr lang="en-GB" dirty="0" smtClean="0"/>
              <a:t>‘</a:t>
            </a:r>
            <a:r>
              <a:rPr lang="el-GR" dirty="0" smtClean="0"/>
              <a:t>&amp;</a:t>
            </a:r>
            <a:r>
              <a:rPr lang="en-GB" dirty="0" smtClean="0"/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419847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HL7</a:t>
            </a:r>
            <a:r>
              <a:rPr lang="el-GR" dirty="0"/>
              <a:t> </a:t>
            </a:r>
            <a:r>
              <a:rPr lang="el-GR" sz="3200" b="0" dirty="0"/>
              <a:t>(</a:t>
            </a:r>
            <a:r>
              <a:rPr lang="el-GR" sz="3200" b="0" dirty="0" smtClean="0"/>
              <a:t>12 </a:t>
            </a:r>
            <a:r>
              <a:rPr lang="el-GR" sz="3200" b="0" dirty="0"/>
              <a:t>από 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GB" dirty="0" smtClean="0"/>
              <a:t>“</a:t>
            </a:r>
            <a:r>
              <a:rPr lang="el-GR" dirty="0" smtClean="0"/>
              <a:t>Γραμματική</a:t>
            </a:r>
            <a:r>
              <a:rPr lang="en-GB" dirty="0" smtClean="0"/>
              <a:t>”:</a:t>
            </a:r>
            <a:endParaRPr lang="el-GR" dirty="0" smtClean="0"/>
          </a:p>
          <a:p>
            <a:pPr lvl="1">
              <a:spcBef>
                <a:spcPts val="1200"/>
              </a:spcBef>
            </a:pPr>
            <a:r>
              <a:rPr lang="en-GB" dirty="0" smtClean="0"/>
              <a:t>MSH PID PV1 [PD1] {NTE},</a:t>
            </a:r>
          </a:p>
          <a:p>
            <a:pPr lvl="2">
              <a:spcBef>
                <a:spcPts val="1200"/>
              </a:spcBef>
            </a:pPr>
            <a:r>
              <a:rPr lang="el-GR" dirty="0" smtClean="0"/>
              <a:t>Τα τμήματα πρέπει να εμφανίζονται με τη συγκεκριμένη σειρά</a:t>
            </a:r>
            <a:r>
              <a:rPr lang="en-US" dirty="0" smtClean="0"/>
              <a:t>,</a:t>
            </a:r>
            <a:endParaRPr lang="el-GR" dirty="0" smtClean="0"/>
          </a:p>
          <a:p>
            <a:pPr lvl="2">
              <a:spcBef>
                <a:spcPts val="1200"/>
              </a:spcBef>
            </a:pPr>
            <a:r>
              <a:rPr lang="el-GR" dirty="0" smtClean="0"/>
              <a:t>Τα </a:t>
            </a:r>
            <a:r>
              <a:rPr lang="en-GB" dirty="0" smtClean="0"/>
              <a:t>MSH PID PV1</a:t>
            </a:r>
            <a:r>
              <a:rPr lang="el-GR" dirty="0" smtClean="0"/>
              <a:t> είναι υποχρεωτικά πεδία</a:t>
            </a:r>
            <a:r>
              <a:rPr lang="en-US" dirty="0" smtClean="0"/>
              <a:t>,</a:t>
            </a:r>
            <a:endParaRPr lang="el-GR" dirty="0" smtClean="0"/>
          </a:p>
          <a:p>
            <a:pPr lvl="2">
              <a:spcBef>
                <a:spcPts val="1200"/>
              </a:spcBef>
            </a:pPr>
            <a:r>
              <a:rPr lang="el-GR" dirty="0" smtClean="0"/>
              <a:t>Το </a:t>
            </a:r>
            <a:r>
              <a:rPr lang="en-GB" dirty="0" smtClean="0"/>
              <a:t>PD1</a:t>
            </a:r>
            <a:r>
              <a:rPr lang="el-GR" dirty="0" smtClean="0"/>
              <a:t> είναι προαιρετικό</a:t>
            </a:r>
            <a:r>
              <a:rPr lang="en-US" dirty="0" smtClean="0"/>
              <a:t>,</a:t>
            </a:r>
            <a:endParaRPr lang="el-GR" dirty="0" smtClean="0"/>
          </a:p>
          <a:p>
            <a:pPr lvl="2">
              <a:spcBef>
                <a:spcPts val="1200"/>
              </a:spcBef>
            </a:pPr>
            <a:r>
              <a:rPr lang="el-GR" dirty="0" smtClean="0"/>
              <a:t>Το ΝΤΕ είναι προαιρετικό που μπορεί να εμφανίζεται πολλές φορές</a:t>
            </a:r>
            <a:r>
              <a:rPr lang="en-US" dirty="0" smtClean="0"/>
              <a:t>.</a:t>
            </a:r>
            <a:endParaRPr lang="el-GR" dirty="0" smtClean="0"/>
          </a:p>
          <a:p>
            <a:pPr lvl="1">
              <a:spcBef>
                <a:spcPts val="1200"/>
              </a:spcBef>
            </a:pPr>
            <a:r>
              <a:rPr lang="el-GR" dirty="0" smtClean="0"/>
              <a:t>Ζ τμήματα: προσαρμοσμένα τμήματα που πρέπει να αρχίζουν με το γράμμα Ζ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8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PACS</a:t>
            </a:r>
            <a:r>
              <a:rPr lang="el-GR" dirty="0"/>
              <a:t> </a:t>
            </a:r>
            <a:r>
              <a:rPr lang="el-GR" sz="3200" b="0" dirty="0"/>
              <a:t>(1 από 8)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cs typeface="Times New Roman" pitchFamily="18" charset="0"/>
              </a:rPr>
              <a:t>Συμβατική </a:t>
            </a:r>
            <a:r>
              <a:rPr lang="el-GR" dirty="0" smtClean="0">
                <a:cs typeface="Times New Roman" pitchFamily="18" charset="0"/>
              </a:rPr>
              <a:t>αρχειοθέτηση</a:t>
            </a:r>
            <a:r>
              <a:rPr lang="en-US" dirty="0" smtClean="0">
                <a:cs typeface="Times New Roman" pitchFamily="18" charset="0"/>
              </a:rPr>
              <a:t>.</a:t>
            </a:r>
            <a:endParaRPr lang="el-GR" dirty="0">
              <a:cs typeface="Times New Roman" pitchFamily="18" charset="0"/>
            </a:endParaRPr>
          </a:p>
        </p:txBody>
      </p:sp>
      <p:pic>
        <p:nvPicPr>
          <p:cNvPr id="2050" name="Picture 2" descr="File:Charles Sturt University Regional Archive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462536" cy="4891650"/>
          </a:xfrm>
          <a:prstGeom prst="rect">
            <a:avLst/>
          </a:prstGeom>
          <a:ln w="19050" cap="sq">
            <a:solidFill>
              <a:srgbClr val="8CADA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8"/>
          <p:cNvSpPr/>
          <p:nvPr/>
        </p:nvSpPr>
        <p:spPr>
          <a:xfrm>
            <a:off x="1475656" y="5849125"/>
            <a:ext cx="3688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3"/>
              </a:rPr>
              <a:t>Charles </a:t>
            </a:r>
            <a:r>
              <a:rPr lang="en-US" sz="1200" dirty="0" err="1">
                <a:solidFill>
                  <a:prstClr val="black"/>
                </a:solidFill>
                <a:latin typeface="Calibri"/>
                <a:hlinkClick r:id="rId3"/>
              </a:rPr>
              <a:t>Sturt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3"/>
              </a:rPr>
              <a:t> University Regional Archives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3"/>
              </a:rPr>
              <a:t>1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Calibri"/>
                <a:hlinkClick r:id="rId4" tooltip="User:Bidgee"/>
              </a:rPr>
              <a:t>Bidgee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5"/>
              </a:rPr>
              <a:t>Server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hlinkClick r:id="rId6"/>
              </a:rPr>
              <a:t>OpenClips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διαθέσιμο με άδεια</a:t>
            </a:r>
            <a:endParaRPr lang="en-US" sz="1200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7"/>
              </a:rPr>
              <a:t>CC BY-SA 3.0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38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PACS</a:t>
            </a:r>
            <a:r>
              <a:rPr lang="el-GR" dirty="0"/>
              <a:t> </a:t>
            </a:r>
            <a:r>
              <a:rPr lang="el-GR" sz="3200" b="0" dirty="0" smtClean="0"/>
              <a:t>(2 </a:t>
            </a:r>
            <a:r>
              <a:rPr lang="el-GR" sz="3200" b="0" dirty="0"/>
              <a:t>από 8)</a:t>
            </a:r>
            <a:endParaRPr lang="el-GR" dirty="0"/>
          </a:p>
        </p:txBody>
      </p:sp>
      <p:pic>
        <p:nvPicPr>
          <p:cNvPr id="9" name="Content Placeholder 8" descr="Image1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34071" y="2775937"/>
            <a:ext cx="3075857" cy="2169726"/>
          </a:xfrm>
        </p:spPr>
      </p:pic>
      <p:sp>
        <p:nvSpPr>
          <p:cNvPr id="8" name="TextBox 7"/>
          <p:cNvSpPr txBox="1"/>
          <p:nvPr/>
        </p:nvSpPr>
        <p:spPr>
          <a:xfrm>
            <a:off x="486117" y="1500174"/>
            <a:ext cx="325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Ψηφιακή αρχειοθέτηση.</a:t>
            </a:r>
            <a:endParaRPr lang="el-GR" sz="2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10" name="Picture 9" descr="mri.bmp"/>
          <p:cNvPicPr>
            <a:picLocks noChangeAspect="1"/>
          </p:cNvPicPr>
          <p:nvPr/>
        </p:nvPicPr>
        <p:blipFill>
          <a:blip r:embed="rId4" cstate="print"/>
          <a:srcRect l="15434" t="6615" r="14010" b="14010"/>
          <a:stretch>
            <a:fillRect/>
          </a:stretch>
        </p:blipFill>
        <p:spPr>
          <a:xfrm>
            <a:off x="5780520" y="3285918"/>
            <a:ext cx="317503" cy="357190"/>
          </a:xfrm>
          <a:prstGeom prst="rect">
            <a:avLst/>
          </a:prstGeom>
        </p:spPr>
      </p:pic>
      <p:pic>
        <p:nvPicPr>
          <p:cNvPr id="11" name="Picture 10" descr="ct.bmp"/>
          <p:cNvPicPr>
            <a:picLocks noChangeAspect="1"/>
          </p:cNvPicPr>
          <p:nvPr/>
        </p:nvPicPr>
        <p:blipFill>
          <a:blip r:embed="rId5" cstate="print"/>
          <a:srcRect l="13229" t="6614" r="11804" b="9600"/>
          <a:stretch>
            <a:fillRect/>
          </a:stretch>
        </p:blipFill>
        <p:spPr>
          <a:xfrm>
            <a:off x="6423462" y="5429058"/>
            <a:ext cx="322105" cy="360000"/>
          </a:xfrm>
          <a:prstGeom prst="rect">
            <a:avLst/>
          </a:prstGeom>
        </p:spPr>
      </p:pic>
      <p:pic>
        <p:nvPicPr>
          <p:cNvPr id="12" name="Picture 11" descr="X-Ray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08554" y="5429058"/>
            <a:ext cx="346977" cy="360000"/>
          </a:xfrm>
          <a:prstGeom prst="rect">
            <a:avLst/>
          </a:prstGeom>
        </p:spPr>
      </p:pic>
      <p:pic>
        <p:nvPicPr>
          <p:cNvPr id="13" name="Picture 12" descr="pregnancy-ultrasound-17-weeks.jpg"/>
          <p:cNvPicPr>
            <a:picLocks noChangeAspect="1"/>
          </p:cNvPicPr>
          <p:nvPr/>
        </p:nvPicPr>
        <p:blipFill>
          <a:blip r:embed="rId7" cstate="print"/>
          <a:srcRect l="6898" t="8835" r="12625" b="17539"/>
          <a:stretch>
            <a:fillRect/>
          </a:stretch>
        </p:blipFill>
        <p:spPr>
          <a:xfrm>
            <a:off x="1922868" y="3214480"/>
            <a:ext cx="500066" cy="357190"/>
          </a:xfrm>
          <a:prstGeom prst="rect">
            <a:avLst/>
          </a:prstGeom>
        </p:spPr>
      </p:pic>
      <p:pic>
        <p:nvPicPr>
          <p:cNvPr id="14" name="Picture 13" descr="X-Ray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1760" y="4783306"/>
            <a:ext cx="34697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-3.7037E-6 C -0.00347 0.00162 -0.00816 0.0007 -0.01025 0.00463 C -0.01146 0.00695 -0.01198 0.00996 -0.01372 0.01158 C -0.01563 0.0132 -0.01841 0.01273 -0.02066 0.01366 C -0.02587 0.01574 -0.03091 0.01829 -0.03611 0.0206 C -0.04184 0.02315 -0.04601 0.02963 -0.05174 0.03218 C -0.0717 0.05047 -0.04271 0.02477 -0.06198 0.03912 C -0.06441 0.04098 -0.06632 0.04422 -0.06893 0.04584 C -0.07101 0.04723 -0.07361 0.04723 -0.07587 0.04815 C -0.07761 0.04885 -0.07934 0.04931 -0.08091 0.05047 C -0.08716 0.05463 -0.08976 0.06135 -0.09653 0.06435 C -0.09063 0.0801 -0.07813 0.09005 -0.06545 0.09422 C -0.06372 0.09584 -0.06216 0.09769 -0.06025 0.09885 C -0.05868 0.1 -0.05643 0.09954 -0.05504 0.10116 C -0.05122 0.10533 -0.04931 0.11621 -0.04653 0.12176 C -0.04705 0.13473 -0.04514 0.14838 -0.04827 0.16088 C -0.05018 0.16875 -0.06597 0.17361 -0.07066 0.17709 C -0.08663 0.18889 -0.10191 0.19977 -0.11893 0.20926 C -0.125 0.21273 -0.13108 0.21829 -0.13785 0.21829 " pathEditMode="relative" ptsTypes="ffffffffffffffffff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209 -0.02753 C 0.0066 -0.04419 0.00382 -0.03308 0.00209 -0.0745 C 0.00157 -0.08537 0.00105 -0.09046 -0.00677 -0.09255 C -0.01267 -0.0981 -0.00434 -0.09093 -0.01302 -0.09579 C -0.01666 -0.09787 -0.01423 -0.10041 -0.01944 -0.10203 C -0.02309 -0.10064 -0.02326 -0.09879 -0.02743 -0.09787 C -0.03315 -0.09509 -0.03767 -0.08977 -0.0434 -0.08723 C -0.04774 -0.08514 -0.05416 -0.08468 -0.05868 -0.08399 C -0.06163 -0.0826 -0.06458 -0.08213 -0.06753 -0.08075 C -0.07031 -0.07704 -0.07135 -0.07751 -0.07465 -0.07543 C -0.07777 -0.07334 -0.08038 -0.07033 -0.0835 -0.06802 C -0.08871 -0.06432 -0.09236 -0.05761 -0.09704 -0.05298 C -0.10034 -0.04673 -0.0993 -0.03817 -0.10104 -0.03077 C -0.10173 -0.02151 -0.10208 -0.01642 -0.10434 -0.00833 C -0.10572 -0.00347 -0.10677 0.00671 -0.10677 0.00671 C -0.1177 0.00139 -0.12239 -0.01666 -0.13385 -0.02105 C -0.13697 -0.02383 -0.13975 -0.02707 -0.1434 -0.02846 C -0.146 -0.03193 -0.14878 -0.03447 -0.15225 -0.03609 C -0.15555 -0.04026 -0.16076 -0.0435 -0.1651 -0.04558 C -0.16805 -0.04859 -0.17204 -0.05298 -0.17552 -0.05414 C -0.17795 -0.05923 -0.18611 -0.06501 -0.19062 -0.06802 C -0.19253 -0.06918 -0.19444 -0.07033 -0.19635 -0.07126 C -0.19756 -0.07172 -0.20034 -0.07219 -0.20034 -0.07219 " pathEditMode="relative" ptsTypes="ffffffffffffffffffffff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4.97455E-6 C -0.00035 -0.00717 1.66667E-6 -0.01435 -0.00087 -0.02152 C -0.00104 -0.02291 -0.00295 -0.02314 -0.0033 -0.02453 C -0.00417 -0.02777 0.00087 -0.03077 0.00225 -0.03216 C 0.00833 -0.03795 0.01406 -0.04003 0.02152 -0.04165 C 0.02604 -0.04373 0.02916 -0.04743 0.0335 -0.04905 C 0.03646 -0.05345 0.04149 -0.05345 0.04548 -0.05553 C 0.05087 -0.06201 0.05833 -0.06363 0.06475 -0.06733 C 0.0684 -0.06941 0.07135 -0.07219 0.07517 -0.07358 C 0.07777 -0.07612 0.08003 -0.07774 0.08316 -0.0789 C 0.08628 -0.08168 0.08923 -0.08422 0.09201 -0.08746 C 0.09375 -0.0951 0.09878 -0.08978 0.10312 -0.08862 C 0.10555 -0.08654 0.10764 -0.0833 0.11041 -0.08214 C 0.11111 -0.08191 0.11441 -0.08052 0.1151 -0.08006 C 0.12118 -0.07566 0.12604 -0.07057 0.13281 -0.06826 C 0.13628 -0.06502 0.14062 -0.06363 0.14479 -0.06201 C 0.14948 -0.05761 0.1559 -0.059 0.16146 -0.05669 C 0.16684 -0.05461 0.16909 -0.0509 0.17361 -0.04697 C 0.17604 -0.04188 0.17396 -0.03494 0.17361 -0.02892 C 0.17326 -0.01365 0.17343 0.00162 0.17274 0.01689 C 0.17274 0.01781 0.17048 0.0192 0.17118 0.0192 C 0.17343 0.0192 0.1776 0.01689 0.1776 0.01689 C 0.17899 0.0155 0.18021 0.01388 0.18159 0.01272 C 0.18559 0.00972 0.19027 0.00902 0.19427 0.00532 C 0.19757 0.00231 0.20052 -0.00255 0.20399 -0.00532 C 0.20885 -0.00903 0.20416 -0.00347 0.20868 -0.00856 C 0.21093 -0.01111 0.21215 -0.01273 0.2151 -0.01388 C 0.21892 -0.01759 0.22343 -0.01944 0.22795 -0.02152 C 0.23073 -0.02499 0.23385 -0.02939 0.2375 -0.03101 C 0.2408 -0.0354 0.2434 -0.03702 0.24791 -0.03841 C 0.25069 -0.04211 0.25364 -0.04535 0.25746 -0.04697 C 0.25868 -0.04836 0.25937 -0.05021 0.26076 -0.05137 C 0.26423 -0.05414 0.27014 -0.05345 0.27187 -0.05877 " pathEditMode="relative" ptsTypes="ffffffffffffffffffffffffffffffff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-5.22906E-7 C 0.0066 -0.00323 0.00295 -0.02059 0.00712 -0.0266 C 0.00833 -0.02822 0.01267 -0.03007 0.01441 -0.031 C 0.01857 -0.03609 0.0243 -0.03887 0.02951 -0.04164 C 0.03212 -0.04488 0.03403 -0.04488 0.03767 -0.04581 C 0.04427 -0.04928 0.05226 -0.05113 0.0592 -0.05437 C 0.06111 -0.0583 0.06267 -0.05761 0.06476 -0.06085 C 0.07031 -0.05969 0.07482 -0.05761 0.08003 -0.05552 C 0.08281 -0.05275 0.08576 -0.05275 0.08871 -0.0502 C 0.09045 -0.04882 0.09219 -0.04766 0.09357 -0.04581 C 0.09514 -0.04372 0.09635 -0.04049 0.09844 -0.03956 C 0.10399 -0.03701 0.10868 -0.03239 0.11441 -0.031 C 0.12031 -0.02707 0.12639 -0.02614 0.13194 -0.02128 C 0.13715 -0.01689 0.14184 -0.01249 0.14722 -0.00856 C 0.15069 -0.00601 0.1526 -0.00277 0.15677 -0.00115 C 0.16059 0.0044 0.17274 0.00972 0.17847 0.01181 C 0.17917 0.0125 0.17986 0.01342 0.18073 0.01389 C 0.18142 0.01435 0.18246 0.01412 0.18316 0.01481 C 0.18698 0.01782 0.18993 0.02175 0.19444 0.02337 C 0.1967 0.02661 0.2 0.02731 0.20312 0.0287 C 0.20781 0.03309 0.21458 0.03494 0.21996 0.03841 C 0.22239 0.04721 0.21875 0.0361 0.22326 0.04373 C 0.22552 0.04744 0.22413 0.04929 0.22882 0.05114 C 0.23316 0.05484 0.23715 0.05785 0.22882 0.06086 C 0.22517 0.06386 0.22014 0.06548 0.21597 0.0671 C 0.21354 0.07034 0.21146 0.07081 0.20885 0.07358 C 0.20417 0.07844 0.20017 0.08469 0.19444 0.08746 C 0.19236 0.09001 0.19062 0.0907 0.18802 0.09163 C 0.18368 0.09533 0.17917 0.10112 0.1743 0.10343 C 0.17257 0.10713 0.16736 0.11153 0.16406 0.11292 C 0.16267 0.11477 0.16146 0.11639 0.16007 0.11824 C 0.15955 0.11893 0.15833 0.12055 0.15833 0.12055 C 0.1566 0.12795 0.15712 0.13212 0.1592 0.13976 C 0.15989 0.15641 0.16024 0.16312 0.16406 0.17701 C 0.16441 0.17839 0.16406 0.18001 0.16476 0.18117 C 0.1658 0.18302 0.16788 0.18348 0.16962 0.18441 C 0.17135 0.18534 0.17517 0.18649 0.17517 0.18649 C 0.17847 0.19135 0.17482 0.18696 0.1816 0.18973 C 0.1842 0.19089 0.18594 0.1939 0.18871 0.19505 C 0.19236 0.19829 0.19583 0.19991 0.2 0.20153 C 0.20191 0.20223 0.20555 0.20361 0.20555 0.20361 C 0.20798 0.2057 0.2092 0.20778 0.21198 0.20894 C 0.2151 0.21171 0.21701 0.21495 0.22083 0.21634 C 0.22309 0.21981 0.22708 0.22027 0.23038 0.22166 C 0.23316 0.22583 0.23698 0.2249 0.2408 0.2249 " pathEditMode="relative" ptsTypes="ffffffffffffffffffffffffffffffff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72004E-7 C -0.00381 -0.00254 -0.00694 -0.00532 -0.01041 -0.00856 C -0.0125 -0.01064 -0.01545 -0.01018 -0.0177 -0.01272 C -0.02065 -0.01596 -0.021 -0.01781 -0.02326 -0.02244 C -0.02465 -0.02522 -0.03003 -0.02845 -0.03281 -0.02984 C -0.03333 -0.03054 -0.03385 -0.03146 -0.03454 -0.03193 C -0.03559 -0.03262 -0.0368 -0.03216 -0.03767 -0.03308 C -0.04375 -0.03887 -0.03472 -0.0347 -0.04166 -0.03725 C -0.04392 -0.04211 -0.04878 -0.04488 -0.05295 -0.04696 C -0.0559 -0.05136 -0.05989 -0.05391 -0.06406 -0.05553 C -0.0677 -0.05853 -0.07187 -0.06015 -0.07604 -0.06177 C -0.08038 -0.06524 -0.08368 -0.06756 -0.08802 -0.07149 C -0.08888 -0.07218 -0.09045 -0.07357 -0.09045 -0.07357 C -0.09097 -0.07473 -0.09218 -0.07566 -0.09201 -0.07681 C -0.09184 -0.07774 -0.09045 -0.07704 -0.08975 -0.07774 C -0.08645 -0.08098 -0.08506 -0.08468 -0.0809 -0.0863 C -0.07795 -0.08746 -0.07204 -0.08838 -0.07204 -0.08838 C -0.06666 -0.09093 -0.06232 -0.09532 -0.05694 -0.0981 C -0.05486 -0.10064 -0.05225 -0.10203 -0.04965 -0.10342 C -0.04756 -0.10458 -0.04322 -0.10666 -0.04322 -0.10666 C -0.04079 -0.1099 -0.03871 -0.11013 -0.03611 -0.11291 C -0.03194 -0.11753 -0.02864 -0.12286 -0.02482 -0.12795 C -0.02864 -0.13234 -0.03402 -0.13466 -0.03854 -0.13743 C -0.0427 -0.13975 -0.04531 -0.14391 -0.04895 -0.14715 C -0.05 -0.15224 -0.05243 -0.15479 -0.05451 -0.15895 C -0.05555 -0.16311 -0.05729 -0.16288 -0.06006 -0.1652 C -0.06527 -0.17445 -0.07465 -0.18139 -0.08246 -0.18648 C -0.08506 -0.19042 -0.09062 -0.19181 -0.09444 -0.19296 C -0.09791 -0.19504 -0.10121 -0.19574 -0.10486 -0.19713 C -0.1092 -0.20361 -0.11631 -0.20291 -0.1217 -0.20684 C -0.12812 -0.21147 -0.13281 -0.21888 -0.1401 -0.22165 C -0.146 -0.22721 -0.15277 -0.23021 -0.1592 -0.23461 C -0.16493 -0.23854 -0.16979 -0.24479 -0.17534 -0.24942 C -0.17881 -0.25243 -0.18211 -0.25289 -0.18489 -0.25705 C -0.18524 -0.25798 -0.18593 -0.25914 -0.18576 -0.26006 C -0.18489 -0.2633 -0.1776 -0.26746 -0.17534 -0.26862 C -0.17343 -0.26955 -0.16961 -0.2707 -0.16961 -0.2707 C -0.16718 -0.27325 -0.16527 -0.27348 -0.1625 -0.2751 C -0.15677 -0.27857 -0.15138 -0.2825 -0.14565 -0.28574 C -0.14184 -0.28806 -0.14357 -0.28759 -0.1401 -0.28898 C -0.13819 -0.28968 -0.13454 -0.29106 -0.13454 -0.29106 C -0.12899 -0.29777 -0.121 -0.29824 -0.11684 -0.30703 C -0.11545 -0.31351 -0.11475 -0.31976 -0.11371 -0.32623 C -0.11388 -0.33688 -0.1144 -0.34752 -0.1144 -0.35816 C -0.1144 -0.37737 -0.11562 -0.385 -0.10243 -0.38801 C -0.096 -0.39403 -0.08871 -0.3968 -0.0809 -0.39865 C -0.07482 -0.40166 -0.07777 -0.4005 -0.07204 -0.40189 C -0.06631 -0.40583 -0.06006 -0.40837 -0.05364 -0.4093 C -0.04756 -0.4123 -0.04149 -0.41554 -0.03524 -0.41786 C -0.03298 -0.4211 -0.02951 -0.42202 -0.02656 -0.42434 " pathEditMode="relative" ptsTypes="fffffffffffffffffffffffffffffffffffffffffffffffff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Τυπική Δομή </a:t>
            </a:r>
            <a:r>
              <a:rPr lang="en-GB" dirty="0" smtClean="0"/>
              <a:t>PACS</a:t>
            </a:r>
            <a:endParaRPr lang="en-US" dirty="0"/>
          </a:p>
        </p:txBody>
      </p:sp>
      <p:pic>
        <p:nvPicPr>
          <p:cNvPr id="6" name="Content Placeholder 5" descr="Image2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50336" y="1916832"/>
            <a:ext cx="6398096" cy="3744416"/>
          </a:xfrm>
          <a:ln>
            <a:solidFill>
              <a:srgbClr val="8CADAE"/>
            </a:solidFill>
          </a:ln>
        </p:spPr>
      </p:pic>
    </p:spTree>
    <p:extLst>
      <p:ext uri="{BB962C8B-B14F-4D97-AF65-F5344CB8AC3E}">
        <p14:creationId xmlns:p14="http://schemas.microsoft.com/office/powerpoint/2010/main" val="21518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PACS</a:t>
            </a:r>
            <a:r>
              <a:rPr lang="el-GR" dirty="0" smtClean="0"/>
              <a:t> </a:t>
            </a:r>
            <a:r>
              <a:rPr lang="el-GR" sz="3200" b="0" dirty="0" smtClean="0"/>
              <a:t>(3 από 8)</a:t>
            </a:r>
            <a:endParaRPr lang="en-US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5194920" cy="4896544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dirty="0" smtClean="0"/>
              <a:t>Ροή εργασίας</a:t>
            </a:r>
            <a:r>
              <a:rPr lang="en-GB" dirty="0" smtClean="0"/>
              <a:t> </a:t>
            </a:r>
            <a:r>
              <a:rPr lang="el-GR" dirty="0" smtClean="0"/>
              <a:t>με </a:t>
            </a:r>
            <a:r>
              <a:rPr lang="en-GB" dirty="0" smtClean="0"/>
              <a:t>PACS</a:t>
            </a:r>
            <a:r>
              <a:rPr lang="el-GR" dirty="0" smtClean="0"/>
              <a:t>.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l-GR" dirty="0" smtClean="0"/>
              <a:t>Ο ασθενής εισέρχεται στο νοσοκομείο,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GB" dirty="0" smtClean="0"/>
              <a:t>O </a:t>
            </a:r>
            <a:r>
              <a:rPr lang="el-GR" dirty="0" smtClean="0"/>
              <a:t>ασθενής εγγράφεται στο πληροφοριακό σύστημα του νοσοκομείου (</a:t>
            </a:r>
            <a:r>
              <a:rPr lang="en-GB" b="1" dirty="0" smtClean="0"/>
              <a:t>HIS</a:t>
            </a:r>
            <a:r>
              <a:rPr lang="el-GR" dirty="0" smtClean="0"/>
              <a:t>)</a:t>
            </a:r>
            <a:r>
              <a:rPr lang="en-GB" dirty="0" smtClean="0"/>
              <a:t>.</a:t>
            </a:r>
            <a:endParaRPr lang="el-GR" dirty="0" smtClean="0"/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l-GR" dirty="0" smtClean="0"/>
              <a:t>Ζητείται μία εξέταση από το πληροφοριακό σύστημα του ακτινολογικού τμήματος (</a:t>
            </a:r>
            <a:r>
              <a:rPr lang="en-GB" b="1" dirty="0" smtClean="0"/>
              <a:t>RIS</a:t>
            </a:r>
            <a:r>
              <a:rPr lang="el-GR" dirty="0" smtClean="0"/>
              <a:t>)*.</a:t>
            </a:r>
            <a:r>
              <a:rPr lang="en-GB" dirty="0" smtClean="0"/>
              <a:t> </a:t>
            </a:r>
            <a:r>
              <a:rPr lang="el-GR" dirty="0" smtClean="0"/>
              <a:t>Ανατίθεται κατάλληλος αριθμός στην εξέταση.</a:t>
            </a:r>
            <a:endParaRPr lang="en-GB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508104" y="5733256"/>
            <a:ext cx="3476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*Θεωρείται ότι περιλαμβάνει όλες τις απεικονιστικές συσκευές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20" name="Rectangle 8"/>
          <p:cNvSpPr/>
          <p:nvPr/>
        </p:nvSpPr>
        <p:spPr>
          <a:xfrm>
            <a:off x="5854846" y="5157192"/>
            <a:ext cx="2115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2"/>
              </a:rPr>
              <a:t>Server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 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hlinkClick r:id="rId3"/>
              </a:rPr>
              <a:t>OpenClips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διαθέσιμο ως κοινό κτήμα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5424279" y="1369874"/>
            <a:ext cx="2462128" cy="3683358"/>
            <a:chOff x="5424279" y="1369874"/>
            <a:chExt cx="2462128" cy="3683358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6310507" y="2771798"/>
              <a:ext cx="0" cy="11856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102305" y="4745455"/>
              <a:ext cx="484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HIS</a:t>
              </a:r>
              <a:endParaRPr lang="el-GR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157076" y="4744536"/>
              <a:ext cx="46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RIS</a:t>
              </a:r>
              <a:endParaRPr lang="el-GR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6565281" y="4291265"/>
              <a:ext cx="562021" cy="155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424279" y="2760983"/>
              <a:ext cx="8611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John Doe</a:t>
              </a:r>
              <a:endParaRPr lang="el-GR" sz="140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24505" y="2769861"/>
              <a:ext cx="15619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New Castle County</a:t>
              </a:r>
              <a:endParaRPr lang="el-GR" sz="140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44518" y="3419098"/>
              <a:ext cx="901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John Doe</a:t>
              </a:r>
            </a:p>
            <a:p>
              <a:r>
                <a:rPr lang="en-GB" sz="1400" dirty="0" smtClea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X-ray</a:t>
              </a:r>
              <a:endParaRPr lang="el-GR" sz="140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pic>
          <p:nvPicPr>
            <p:cNvPr id="7170" name="Picture 2" descr="Computer, Server, Workstation, Pc, Hardware, Databas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1291" y="3935976"/>
              <a:ext cx="743990" cy="865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omputer, Server, Workstation, Pc, Hardware, Databas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039" y="3935976"/>
              <a:ext cx="743990" cy="865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http://farm6.staticflickr.com/5471/9915286434_c5180b5dd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3" r="6143" b="13201"/>
            <a:stretch/>
          </p:blipFill>
          <p:spPr bwMode="auto">
            <a:xfrm>
              <a:off x="5494010" y="1369874"/>
              <a:ext cx="2062268" cy="1376556"/>
            </a:xfrm>
            <a:prstGeom prst="rect">
              <a:avLst/>
            </a:prstGeom>
            <a:noFill/>
            <a:ln>
              <a:solidFill>
                <a:srgbClr val="8CADA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 8"/>
          <p:cNvSpPr/>
          <p:nvPr/>
        </p:nvSpPr>
        <p:spPr>
          <a:xfrm rot="16200000">
            <a:off x="6983398" y="2005389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6"/>
              </a:rPr>
              <a:t>Christiana Hospital Emergency Department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7"/>
              </a:rPr>
              <a:t>Christiana Care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διαθέσιμο με άδεια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8"/>
              </a:rPr>
              <a:t>CC BY-NC-SA 2.0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94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PACS</a:t>
            </a:r>
            <a:r>
              <a:rPr lang="el-GR" dirty="0"/>
              <a:t>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l-GR" sz="3200" b="0" dirty="0" smtClean="0"/>
              <a:t>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4536504" cy="4896544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l-GR" dirty="0" smtClean="0"/>
              <a:t>Ροή εργασίας</a:t>
            </a:r>
            <a:r>
              <a:rPr lang="en-GB" dirty="0" smtClean="0"/>
              <a:t> </a:t>
            </a:r>
            <a:r>
              <a:rPr lang="el-GR" dirty="0" smtClean="0"/>
              <a:t>με </a:t>
            </a:r>
            <a:r>
              <a:rPr lang="en-GB" dirty="0" smtClean="0"/>
              <a:t>PACS</a:t>
            </a:r>
            <a:r>
              <a:rPr lang="el-GR" dirty="0" smtClean="0"/>
              <a:t>.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GB" dirty="0" smtClean="0"/>
              <a:t>To RIS </a:t>
            </a:r>
            <a:r>
              <a:rPr lang="el-GR" dirty="0" smtClean="0"/>
              <a:t>αποστέλλει κατάλληλα μηνύματα και δημογραφικά δεδομένα στ</a:t>
            </a:r>
            <a:r>
              <a:rPr lang="en-GB" dirty="0" smtClean="0"/>
              <a:t>o </a:t>
            </a:r>
            <a:r>
              <a:rPr lang="el-GR" dirty="0" smtClean="0"/>
              <a:t>λογισμικό μετατροπής  μηνυμάτων </a:t>
            </a:r>
            <a:r>
              <a:rPr lang="en-GB" dirty="0" smtClean="0"/>
              <a:t>HL7 </a:t>
            </a:r>
            <a:r>
              <a:rPr lang="el-GR" dirty="0" smtClean="0"/>
              <a:t>σε λειτουργίες </a:t>
            </a:r>
            <a:r>
              <a:rPr lang="en-GB" dirty="0" smtClean="0"/>
              <a:t>DICOM (PACS Broker)</a:t>
            </a:r>
            <a:r>
              <a:rPr lang="el-GR" dirty="0" smtClean="0"/>
              <a:t>.</a:t>
            </a:r>
            <a:endParaRPr lang="en-GB" dirty="0" smtClean="0"/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GB" dirty="0" smtClean="0"/>
              <a:t>To PACS Broker </a:t>
            </a:r>
            <a:r>
              <a:rPr lang="el-GR" dirty="0" smtClean="0"/>
              <a:t>ενημερώνει τον εξυπηρετητή αρχείων για την προγραμματισμένη εξέταση του ασθενή.</a:t>
            </a:r>
            <a:endParaRPr lang="en-GB" dirty="0" smtClean="0"/>
          </a:p>
        </p:txBody>
      </p:sp>
      <p:sp>
        <p:nvSpPr>
          <p:cNvPr id="36" name="Rectangle 8"/>
          <p:cNvSpPr/>
          <p:nvPr/>
        </p:nvSpPr>
        <p:spPr>
          <a:xfrm>
            <a:off x="4922620" y="5301208"/>
            <a:ext cx="40747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Αναδημιουργία από :</a:t>
            </a:r>
          </a:p>
          <a:p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2"/>
              </a:rPr>
              <a:t>Server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 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 </a:t>
            </a:r>
            <a:r>
              <a:rPr lang="en-US" sz="1200" dirty="0" err="1">
                <a:solidFill>
                  <a:prstClr val="black"/>
                </a:solidFill>
                <a:latin typeface="Calibri"/>
                <a:hlinkClick r:id="rId3"/>
              </a:rPr>
              <a:t>OpenClips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διαθέσιμο ως κοινό κτήμα</a:t>
            </a:r>
          </a:p>
          <a:p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4"/>
              </a:rPr>
              <a:t>Server-multiple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hlinkClick r:id="rId5" tooltip="User:RRZEicons"/>
              </a:rPr>
              <a:t>RRZEicons</a:t>
            </a:r>
            <a:r>
              <a:rPr lang="el-GR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διαθέσιμο με άδεια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6"/>
              </a:rPr>
              <a:t>CC BY-SA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6"/>
              </a:rPr>
              <a:t>3.0</a:t>
            </a:r>
            <a:endParaRPr lang="el-GR" sz="1200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7"/>
              </a:rPr>
              <a:t>database server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Calibri"/>
                <a:hlinkClick r:id="rId8"/>
              </a:rPr>
              <a:t>lyte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διαθέσιμο ως κοινό κτήμα</a:t>
            </a:r>
            <a:endParaRPr lang="en-US" sz="12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Ομάδα 12"/>
          <p:cNvGrpSpPr/>
          <p:nvPr/>
        </p:nvGrpSpPr>
        <p:grpSpPr>
          <a:xfrm>
            <a:off x="4595339" y="1577287"/>
            <a:ext cx="4402058" cy="3522189"/>
            <a:chOff x="4595339" y="1577287"/>
            <a:chExt cx="4402058" cy="3522189"/>
          </a:xfrm>
        </p:grpSpPr>
        <p:pic>
          <p:nvPicPr>
            <p:cNvPr id="8194" name="Picture 2" descr="database server by lyte - Database Server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123" y="3541161"/>
              <a:ext cx="761274" cy="938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6695358" y="3962205"/>
              <a:ext cx="391627" cy="116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998651" y="4381694"/>
              <a:ext cx="963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PACS BROKER</a:t>
              </a:r>
              <a:endParaRPr lang="el-GR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7794026" y="3955867"/>
              <a:ext cx="44209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962305" y="4576256"/>
              <a:ext cx="1035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FILE SERVER</a:t>
              </a:r>
              <a:endParaRPr lang="el-GR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8" name="Ομάδα 17"/>
            <p:cNvGrpSpPr/>
            <p:nvPr/>
          </p:nvGrpSpPr>
          <p:grpSpPr>
            <a:xfrm>
              <a:off x="4595339" y="1577287"/>
              <a:ext cx="2126654" cy="2998969"/>
              <a:chOff x="5494010" y="1369874"/>
              <a:chExt cx="2126654" cy="3683358"/>
            </a:xfrm>
          </p:grpSpPr>
          <p:cxnSp>
            <p:nvCxnSpPr>
              <p:cNvPr id="22" name="Straight Arrow Connector 28"/>
              <p:cNvCxnSpPr/>
              <p:nvPr/>
            </p:nvCxnSpPr>
            <p:spPr>
              <a:xfrm>
                <a:off x="6310507" y="2771798"/>
                <a:ext cx="0" cy="11856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6102305" y="4745455"/>
                <a:ext cx="4844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HIS</a:t>
                </a:r>
                <a:endParaRPr lang="el-GR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157076" y="4744536"/>
                <a:ext cx="4635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RIS</a:t>
                </a:r>
                <a:endParaRPr lang="el-GR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7" name="Straight Arrow Connector 36"/>
              <p:cNvCxnSpPr/>
              <p:nvPr/>
            </p:nvCxnSpPr>
            <p:spPr>
              <a:xfrm flipV="1">
                <a:off x="6565281" y="4291265"/>
                <a:ext cx="562021" cy="1557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2" name="Picture 2" descr="Computer, Server, Workstation, Pc, Hardware, Database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1291" y="3935976"/>
                <a:ext cx="743990" cy="8657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Computer, Server, Workstation, Pc, Hardware, Database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0039" y="3935976"/>
                <a:ext cx="743990" cy="8657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4" descr="http://farm6.staticflickr.com/5471/9915286434_c5180b5dd1.jp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53" r="6143" b="13201"/>
              <a:stretch/>
            </p:blipFill>
            <p:spPr bwMode="auto">
              <a:xfrm>
                <a:off x="5494010" y="1369874"/>
                <a:ext cx="2062268" cy="1376556"/>
              </a:xfrm>
              <a:prstGeom prst="rect">
                <a:avLst/>
              </a:prstGeom>
              <a:noFill/>
              <a:ln>
                <a:solidFill>
                  <a:srgbClr val="8CADAE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96" name="Picture 4" descr="File:Server-multiple.sv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9234" y="3386229"/>
              <a:ext cx="823005" cy="1164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42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PACS</a:t>
            </a:r>
            <a:r>
              <a:rPr lang="el-GR" dirty="0"/>
              <a:t> </a:t>
            </a:r>
            <a:r>
              <a:rPr lang="el-GR" sz="3200" b="0" dirty="0" smtClean="0"/>
              <a:t>(5 </a:t>
            </a:r>
            <a:r>
              <a:rPr lang="el-GR" sz="3200" b="0" dirty="0"/>
              <a:t>από </a:t>
            </a:r>
            <a:r>
              <a:rPr lang="el-GR" sz="3200" b="0" dirty="0" smtClean="0"/>
              <a:t>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3" y="1412776"/>
            <a:ext cx="3960440" cy="4896544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sz="2200" dirty="0" smtClean="0"/>
              <a:t>Ροή εργασίας</a:t>
            </a:r>
            <a:r>
              <a:rPr lang="en-GB" sz="2200" dirty="0" smtClean="0"/>
              <a:t> </a:t>
            </a:r>
            <a:r>
              <a:rPr lang="el-GR" sz="2200" dirty="0" smtClean="0"/>
              <a:t>με </a:t>
            </a:r>
            <a:r>
              <a:rPr lang="en-GB" sz="2200" dirty="0" smtClean="0"/>
              <a:t>PACS</a:t>
            </a:r>
            <a:endParaRPr lang="el-GR" sz="2200" dirty="0" smtClean="0"/>
          </a:p>
          <a:p>
            <a:pPr marL="352425" lvl="1">
              <a:lnSpc>
                <a:spcPct val="114000"/>
              </a:lnSpc>
              <a:spcBef>
                <a:spcPts val="1200"/>
              </a:spcBef>
            </a:pPr>
            <a:r>
              <a:rPr lang="el-GR" sz="2200" dirty="0" smtClean="0"/>
              <a:t>Ο εξυπηρετητής αρχείων αποστέλλει προηγούμενες εξετάσεις του ασθενή (αν υπάρχουν) στο σταθμό ανάγνωσης</a:t>
            </a:r>
            <a:r>
              <a:rPr lang="en-GB" sz="2200" dirty="0" smtClean="0"/>
              <a:t>.</a:t>
            </a:r>
          </a:p>
          <a:p>
            <a:pPr marL="352425" lvl="1">
              <a:lnSpc>
                <a:spcPct val="114000"/>
              </a:lnSpc>
              <a:spcBef>
                <a:spcPts val="1200"/>
              </a:spcBef>
            </a:pPr>
            <a:r>
              <a:rPr lang="el-GR" sz="2200" dirty="0" smtClean="0"/>
              <a:t>Ο ασθενής φθάνει στο μηχάνημα. Ζητείται από το </a:t>
            </a:r>
            <a:r>
              <a:rPr lang="en-GB" sz="2200" dirty="0" smtClean="0"/>
              <a:t>PACS Broker </a:t>
            </a:r>
            <a:r>
              <a:rPr lang="el-GR" sz="2200" dirty="0" smtClean="0"/>
              <a:t>η λίστα με τις προγραμματισμένες εξετάσεις</a:t>
            </a:r>
            <a:r>
              <a:rPr lang="el-GR" sz="2200" dirty="0"/>
              <a:t>.</a:t>
            </a:r>
            <a:endParaRPr lang="el-GR" sz="2200" dirty="0" smtClean="0"/>
          </a:p>
        </p:txBody>
      </p:sp>
      <p:grpSp>
        <p:nvGrpSpPr>
          <p:cNvPr id="59" name="Ομάδα 58"/>
          <p:cNvGrpSpPr/>
          <p:nvPr/>
        </p:nvGrpSpPr>
        <p:grpSpPr>
          <a:xfrm>
            <a:off x="4134814" y="1496584"/>
            <a:ext cx="4889406" cy="4455559"/>
            <a:chOff x="4134814" y="1496584"/>
            <a:chExt cx="4889406" cy="4455559"/>
          </a:xfrm>
        </p:grpSpPr>
        <p:cxnSp>
          <p:nvCxnSpPr>
            <p:cNvPr id="30" name="Shape 29"/>
            <p:cNvCxnSpPr>
              <a:stCxn id="33794" idx="0"/>
            </p:cNvCxnSpPr>
            <p:nvPr/>
          </p:nvCxnSpPr>
          <p:spPr>
            <a:xfrm rot="16200000" flipV="1">
              <a:off x="5475873" y="2662006"/>
              <a:ext cx="1254145" cy="1302205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720109" y="2060849"/>
              <a:ext cx="12858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ΣΤΑΘΜΟΣ ΑΝΑΓΝΩΣΗΣ</a:t>
              </a:r>
              <a:endParaRPr lang="el-GR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5" name="Shape 44"/>
            <p:cNvCxnSpPr/>
            <p:nvPr/>
          </p:nvCxnSpPr>
          <p:spPr>
            <a:xfrm rot="5400000" flipH="1" flipV="1">
              <a:off x="6370549" y="2830073"/>
              <a:ext cx="2306882" cy="367860"/>
            </a:xfrm>
            <a:prstGeom prst="bentConnector3">
              <a:avLst>
                <a:gd name="adj1" fmla="val 100028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3794" name="Picture 2" descr="C:\Users\Pantelis\AppData\Local\Microsoft\Windows\Temporary Internet Files\Content.IE5\X7032MKQ\MC900439448[1]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39733" y="3940181"/>
              <a:ext cx="428628" cy="645709"/>
            </a:xfrm>
            <a:prstGeom prst="rect">
              <a:avLst/>
            </a:prstGeom>
            <a:noFill/>
          </p:spPr>
        </p:pic>
        <p:grpSp>
          <p:nvGrpSpPr>
            <p:cNvPr id="26" name="Ομάδα 25"/>
            <p:cNvGrpSpPr/>
            <p:nvPr/>
          </p:nvGrpSpPr>
          <p:grpSpPr>
            <a:xfrm>
              <a:off x="4134814" y="2889664"/>
              <a:ext cx="4074777" cy="3062479"/>
              <a:chOff x="4595339" y="1842435"/>
              <a:chExt cx="4402058" cy="3257041"/>
            </a:xfrm>
          </p:grpSpPr>
          <p:pic>
            <p:nvPicPr>
              <p:cNvPr id="27" name="Picture 2" descr="database server by lyte - Database Serve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6123" y="3541161"/>
                <a:ext cx="761274" cy="9383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8" name="Straight Arrow Connector 16"/>
              <p:cNvCxnSpPr/>
              <p:nvPr/>
            </p:nvCxnSpPr>
            <p:spPr>
              <a:xfrm>
                <a:off x="6695358" y="3962205"/>
                <a:ext cx="391627" cy="116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6891172" y="4381694"/>
                <a:ext cx="1071134" cy="556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PACS BROKER</a:t>
                </a:r>
                <a:endParaRPr lang="el-GR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3" name="Straight Arrow Connector 24"/>
              <p:cNvCxnSpPr/>
              <p:nvPr/>
            </p:nvCxnSpPr>
            <p:spPr>
              <a:xfrm>
                <a:off x="7794026" y="3955867"/>
                <a:ext cx="4420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7962305" y="4576256"/>
                <a:ext cx="103509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FILE SERVER</a:t>
                </a:r>
                <a:endParaRPr lang="el-GR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38" name="Ομάδα 37"/>
              <p:cNvGrpSpPr/>
              <p:nvPr/>
            </p:nvGrpSpPr>
            <p:grpSpPr>
              <a:xfrm>
                <a:off x="4595339" y="1842435"/>
                <a:ext cx="2126654" cy="2733821"/>
                <a:chOff x="5494010" y="1695531"/>
                <a:chExt cx="2126654" cy="3357701"/>
              </a:xfrm>
            </p:grpSpPr>
            <p:cxnSp>
              <p:nvCxnSpPr>
                <p:cNvPr id="40" name="Straight Arrow Connector 28"/>
                <p:cNvCxnSpPr/>
                <p:nvPr/>
              </p:nvCxnSpPr>
              <p:spPr>
                <a:xfrm>
                  <a:off x="6310507" y="2771798"/>
                  <a:ext cx="0" cy="118563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/>
                <p:cNvSpPr txBox="1"/>
                <p:nvPr/>
              </p:nvSpPr>
              <p:spPr>
                <a:xfrm>
                  <a:off x="6102305" y="4745455"/>
                  <a:ext cx="48442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HIS</a:t>
                  </a:r>
                  <a:endParaRPr lang="el-GR" sz="1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7157076" y="4744536"/>
                  <a:ext cx="46358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RIS</a:t>
                  </a:r>
                  <a:endParaRPr lang="el-GR" sz="1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43" name="Straight Arrow Connector 36"/>
                <p:cNvCxnSpPr/>
                <p:nvPr/>
              </p:nvCxnSpPr>
              <p:spPr>
                <a:xfrm flipV="1">
                  <a:off x="6565281" y="4291265"/>
                  <a:ext cx="562021" cy="1557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44" name="Picture 2" descr="Computer, Server, Workstation, Pc, Hardware, Databas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1291" y="3935976"/>
                  <a:ext cx="743990" cy="8657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2" descr="Computer, Server, Workstation, Pc, Hardware, Databas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50039" y="3935976"/>
                  <a:ext cx="743990" cy="8657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4" descr="http://farm6.staticflickr.com/5471/9915286434_c5180b5dd1.jp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53" r="6143" b="13201"/>
                <a:stretch/>
              </p:blipFill>
              <p:spPr bwMode="auto">
                <a:xfrm>
                  <a:off x="5494010" y="1695531"/>
                  <a:ext cx="1574390" cy="1050899"/>
                </a:xfrm>
                <a:prstGeom prst="rect">
                  <a:avLst/>
                </a:prstGeom>
                <a:noFill/>
                <a:ln>
                  <a:solidFill>
                    <a:srgbClr val="8CADAE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9" name="Picture 4" descr="File:Server-multiple.sv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9234" y="3386229"/>
                <a:ext cx="823005" cy="1164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9038" y="4143238"/>
              <a:ext cx="442652" cy="442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2" descr="File:Blausen 0205 CATScan 01.png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137" t="18339" r="9625" b="17449"/>
            <a:stretch/>
          </p:blipFill>
          <p:spPr bwMode="auto">
            <a:xfrm>
              <a:off x="4437763" y="1895566"/>
              <a:ext cx="1026744" cy="980531"/>
            </a:xfrm>
            <a:prstGeom prst="rect">
              <a:avLst/>
            </a:prstGeom>
            <a:noFill/>
            <a:ln>
              <a:solidFill>
                <a:srgbClr val="8CADA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" name="Picture 2" descr="Network, Lan, Connected, Workstation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84"/>
            <a:stretch/>
          </p:blipFill>
          <p:spPr bwMode="auto">
            <a:xfrm rot="10800000">
              <a:off x="7731690" y="1496584"/>
              <a:ext cx="1292530" cy="564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Rectangle 8"/>
          <p:cNvSpPr/>
          <p:nvPr/>
        </p:nvSpPr>
        <p:spPr>
          <a:xfrm>
            <a:off x="4782101" y="5769203"/>
            <a:ext cx="3678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Αναδημιουργία από :</a:t>
            </a:r>
          </a:p>
          <a:p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10"/>
              </a:rPr>
              <a:t>Server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 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11"/>
              </a:rPr>
              <a:t>Server-multiple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12"/>
              </a:rPr>
              <a:t>database server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13"/>
              </a:rPr>
              <a:t>Workstations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14"/>
              </a:rPr>
              <a:t>Head CT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14"/>
              </a:rPr>
              <a:t>scan</a:t>
            </a:r>
            <a:r>
              <a:rPr lang="el-GR" sz="12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dirty="0" err="1">
                <a:solidFill>
                  <a:prstClr val="black"/>
                </a:solidFill>
                <a:latin typeface="Calibri"/>
                <a:hlinkClick r:id="rId15"/>
              </a:rPr>
              <a:t>Blausen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15"/>
              </a:rPr>
              <a:t> 0205 </a:t>
            </a:r>
            <a:r>
              <a:rPr lang="en-US" sz="1200" dirty="0" err="1">
                <a:solidFill>
                  <a:prstClr val="black"/>
                </a:solidFill>
                <a:latin typeface="Calibri"/>
                <a:hlinkClick r:id="rId15"/>
              </a:rPr>
              <a:t>CATScan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15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15"/>
              </a:rPr>
              <a:t>01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02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HL7</a:t>
            </a:r>
            <a:r>
              <a:rPr lang="el-GR" dirty="0" smtClean="0"/>
              <a:t> </a:t>
            </a:r>
            <a:r>
              <a:rPr lang="el-GR" sz="3200" b="0" dirty="0" smtClean="0"/>
              <a:t>(1 από 12)</a:t>
            </a:r>
            <a:endParaRPr lang="en-US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GB" dirty="0" smtClean="0"/>
              <a:t>HL7 = Health Level Seven</a:t>
            </a:r>
            <a:r>
              <a:rPr lang="el-GR" dirty="0" smtClean="0"/>
              <a:t>.</a:t>
            </a:r>
            <a:endParaRPr lang="en-GB" dirty="0" smtClean="0"/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dirty="0" smtClean="0"/>
              <a:t>Βασίζεται σε πρωτόκολλα του επιπέδου 7 (εφαρμογής) του </a:t>
            </a:r>
            <a:r>
              <a:rPr lang="en-US" dirty="0" smtClean="0"/>
              <a:t>OSI</a:t>
            </a:r>
            <a:r>
              <a:rPr lang="el-GR" dirty="0" smtClean="0"/>
              <a:t>.</a:t>
            </a:r>
            <a:endParaRPr lang="en-GB" dirty="0" smtClean="0"/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dirty="0" smtClean="0"/>
              <a:t>Πρότυπο για ανταλλαγή πληροφοριών μεταξύ ιατρικών εφαρμογών.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dirty="0" smtClean="0"/>
              <a:t>Ορίζει τη μορφή και το περιεχόμενο των μηνυμάτων που πρέπει να χρησιμοποιούν οι εφαρμογές όταν ανταλλάσουν πληροφορίες σε διάφορες περιπτώσεις.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26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PACS</a:t>
            </a:r>
            <a:r>
              <a:rPr lang="el-GR" dirty="0"/>
              <a:t> </a:t>
            </a:r>
            <a:r>
              <a:rPr lang="el-GR" sz="3200" b="0" dirty="0" smtClean="0"/>
              <a:t>(6 </a:t>
            </a:r>
            <a:r>
              <a:rPr lang="el-GR" sz="3200" b="0" dirty="0"/>
              <a:t>από </a:t>
            </a:r>
            <a:r>
              <a:rPr lang="el-GR" sz="3200" b="0" dirty="0" smtClean="0"/>
              <a:t>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12776"/>
            <a:ext cx="4103163" cy="48965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200" dirty="0" smtClean="0"/>
              <a:t>Ροή εργασίας</a:t>
            </a:r>
            <a:r>
              <a:rPr lang="en-GB" sz="2200" dirty="0" smtClean="0"/>
              <a:t> </a:t>
            </a:r>
            <a:r>
              <a:rPr lang="el-GR" sz="2200" dirty="0" smtClean="0"/>
              <a:t>με </a:t>
            </a:r>
            <a:r>
              <a:rPr lang="en-GB" sz="2200" dirty="0" smtClean="0"/>
              <a:t>PACS</a:t>
            </a:r>
            <a:endParaRPr lang="el-GR" sz="2200" dirty="0" smtClean="0"/>
          </a:p>
          <a:p>
            <a:pPr marL="358775" lvl="1" indent="-269875">
              <a:lnSpc>
                <a:spcPct val="110000"/>
              </a:lnSpc>
              <a:spcBef>
                <a:spcPts val="1200"/>
              </a:spcBef>
            </a:pPr>
            <a:r>
              <a:rPr lang="el-GR" sz="2200" dirty="0" smtClean="0"/>
              <a:t>Οι εικόνες της εξέτασης (σε μορφή </a:t>
            </a:r>
            <a:r>
              <a:rPr lang="en-GB" sz="2200" dirty="0" smtClean="0"/>
              <a:t>DICOM</a:t>
            </a:r>
            <a:r>
              <a:rPr lang="el-GR" sz="2200" dirty="0" smtClean="0"/>
              <a:t>) και τα δημογραφικά στοιχεία του ασθενή αποστέλλονται στο σταθμό ελέγχου ποιότητας.</a:t>
            </a:r>
          </a:p>
          <a:p>
            <a:pPr marL="358775" lvl="1" indent="-269875">
              <a:lnSpc>
                <a:spcPct val="110000"/>
              </a:lnSpc>
              <a:spcBef>
                <a:spcPts val="1200"/>
              </a:spcBef>
            </a:pPr>
            <a:r>
              <a:rPr lang="el-GR" sz="2200" dirty="0" smtClean="0"/>
              <a:t>Η εξέταση αποστέλλεται στο σταθμό ανάγνωσης</a:t>
            </a:r>
            <a:r>
              <a:rPr lang="en-GB" sz="2200" dirty="0" smtClean="0"/>
              <a:t> </a:t>
            </a:r>
            <a:r>
              <a:rPr lang="el-GR" sz="2200" dirty="0" smtClean="0"/>
              <a:t>και από εκεί </a:t>
            </a:r>
            <a:r>
              <a:rPr lang="el-GR" sz="2200" b="1" dirty="0" smtClean="0"/>
              <a:t>αυτόματα</a:t>
            </a:r>
            <a:r>
              <a:rPr lang="el-GR" sz="2200" dirty="0" smtClean="0"/>
              <a:t> στη βάση δεδομένων.</a:t>
            </a:r>
          </a:p>
        </p:txBody>
      </p:sp>
      <p:grpSp>
        <p:nvGrpSpPr>
          <p:cNvPr id="4" name="Ομάδα 3"/>
          <p:cNvGrpSpPr/>
          <p:nvPr/>
        </p:nvGrpSpPr>
        <p:grpSpPr>
          <a:xfrm>
            <a:off x="3914743" y="1045481"/>
            <a:ext cx="4889406" cy="5038878"/>
            <a:chOff x="3914743" y="1045481"/>
            <a:chExt cx="4889406" cy="5038878"/>
          </a:xfrm>
        </p:grpSpPr>
        <p:cxnSp>
          <p:nvCxnSpPr>
            <p:cNvPr id="28" name="Shape 27"/>
            <p:cNvCxnSpPr/>
            <p:nvPr/>
          </p:nvCxnSpPr>
          <p:spPr>
            <a:xfrm flipV="1">
              <a:off x="4926227" y="1266808"/>
              <a:ext cx="860220" cy="539648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hape 32"/>
            <p:cNvCxnSpPr>
              <a:endCxn id="49" idx="3"/>
            </p:cNvCxnSpPr>
            <p:nvPr/>
          </p:nvCxnSpPr>
          <p:spPr>
            <a:xfrm>
              <a:off x="6398831" y="1266806"/>
              <a:ext cx="1112788" cy="64412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38" name="Ομάδα 37"/>
            <p:cNvGrpSpPr/>
            <p:nvPr/>
          </p:nvGrpSpPr>
          <p:grpSpPr>
            <a:xfrm>
              <a:off x="3914743" y="1585130"/>
              <a:ext cx="4889406" cy="4499229"/>
              <a:chOff x="4134814" y="1452914"/>
              <a:chExt cx="4889406" cy="4499229"/>
            </a:xfrm>
          </p:grpSpPr>
          <p:cxnSp>
            <p:nvCxnSpPr>
              <p:cNvPr id="39" name="Shape 29"/>
              <p:cNvCxnSpPr/>
              <p:nvPr/>
            </p:nvCxnSpPr>
            <p:spPr>
              <a:xfrm rot="16200000" flipV="1">
                <a:off x="5186429" y="2886165"/>
                <a:ext cx="1800879" cy="1400621"/>
              </a:xfrm>
              <a:prstGeom prst="bentConnector3">
                <a:avLst>
                  <a:gd name="adj1" fmla="val 100282"/>
                </a:avLst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7720109" y="2060849"/>
                <a:ext cx="12858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ΣΤΑΘΜΟΣ ΑΝΑΓΝΩΣΗΣ</a:t>
                </a:r>
                <a:endParaRPr lang="el-GR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2" name="Shape 44"/>
              <p:cNvCxnSpPr/>
              <p:nvPr/>
            </p:nvCxnSpPr>
            <p:spPr>
              <a:xfrm rot="5400000" flipH="1" flipV="1">
                <a:off x="7118576" y="2698473"/>
                <a:ext cx="2441235" cy="1333603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Ομάδα 45"/>
              <p:cNvGrpSpPr/>
              <p:nvPr/>
            </p:nvGrpSpPr>
            <p:grpSpPr>
              <a:xfrm>
                <a:off x="4134814" y="2889664"/>
                <a:ext cx="4074777" cy="3062479"/>
                <a:chOff x="4595339" y="1842435"/>
                <a:chExt cx="4402058" cy="3257041"/>
              </a:xfrm>
            </p:grpSpPr>
            <p:pic>
              <p:nvPicPr>
                <p:cNvPr id="50" name="Picture 2" descr="database server by lyte - Database Server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36123" y="3541161"/>
                  <a:ext cx="761274" cy="9383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51" name="Straight Arrow Connector 16"/>
                <p:cNvCxnSpPr/>
                <p:nvPr/>
              </p:nvCxnSpPr>
              <p:spPr>
                <a:xfrm>
                  <a:off x="6695358" y="3962205"/>
                  <a:ext cx="391627" cy="116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/>
                <p:cNvSpPr txBox="1"/>
                <p:nvPr/>
              </p:nvSpPr>
              <p:spPr>
                <a:xfrm>
                  <a:off x="6998651" y="4381694"/>
                  <a:ext cx="1185024" cy="556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PACS BROKER</a:t>
                  </a:r>
                  <a:endParaRPr lang="el-GR" sz="1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54" name="Straight Arrow Connector 24"/>
                <p:cNvCxnSpPr/>
                <p:nvPr/>
              </p:nvCxnSpPr>
              <p:spPr>
                <a:xfrm>
                  <a:off x="7794026" y="3955867"/>
                  <a:ext cx="442097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54"/>
                <p:cNvSpPr txBox="1"/>
                <p:nvPr/>
              </p:nvSpPr>
              <p:spPr>
                <a:xfrm>
                  <a:off x="7962305" y="4576256"/>
                  <a:ext cx="103509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FILE SERVER</a:t>
                  </a:r>
                  <a:endParaRPr lang="el-GR" sz="1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56" name="Ομάδα 55"/>
                <p:cNvGrpSpPr/>
                <p:nvPr/>
              </p:nvGrpSpPr>
              <p:grpSpPr>
                <a:xfrm>
                  <a:off x="4595339" y="1842435"/>
                  <a:ext cx="2126654" cy="2733821"/>
                  <a:chOff x="5494010" y="1695531"/>
                  <a:chExt cx="2126654" cy="3357701"/>
                </a:xfrm>
              </p:grpSpPr>
              <p:cxnSp>
                <p:nvCxnSpPr>
                  <p:cNvPr id="60" name="Straight Arrow Connector 28"/>
                  <p:cNvCxnSpPr/>
                  <p:nvPr/>
                </p:nvCxnSpPr>
                <p:spPr>
                  <a:xfrm>
                    <a:off x="6310507" y="2771798"/>
                    <a:ext cx="0" cy="1185632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6102305" y="4745455"/>
                    <a:ext cx="48442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HIS</a:t>
                    </a:r>
                    <a:endParaRPr lang="el-GR" sz="14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7157076" y="4744536"/>
                    <a:ext cx="46358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RIS</a:t>
                    </a:r>
                    <a:endParaRPr lang="el-GR" sz="14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cxnSp>
                <p:nvCxnSpPr>
                  <p:cNvPr id="63" name="Straight Arrow Connector 36"/>
                  <p:cNvCxnSpPr/>
                  <p:nvPr/>
                </p:nvCxnSpPr>
                <p:spPr>
                  <a:xfrm flipV="1">
                    <a:off x="6565281" y="4291265"/>
                    <a:ext cx="562021" cy="1557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64" name="Picture 2" descr="Computer, Server, Workstation, Pc, Hardware, Database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21291" y="3935976"/>
                    <a:ext cx="743990" cy="8657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5" name="Picture 2" descr="Computer, Server, Workstation, Pc, Hardware, Database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50039" y="3935976"/>
                    <a:ext cx="743990" cy="8657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6" name="Picture 4" descr="http://farm6.staticflickr.com/5471/9915286434_c5180b5dd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53" r="6143" b="13201"/>
                  <a:stretch/>
                </p:blipFill>
                <p:spPr bwMode="auto">
                  <a:xfrm>
                    <a:off x="5494010" y="1695531"/>
                    <a:ext cx="1574390" cy="1050899"/>
                  </a:xfrm>
                  <a:prstGeom prst="rect">
                    <a:avLst/>
                  </a:prstGeom>
                  <a:noFill/>
                  <a:ln>
                    <a:solidFill>
                      <a:srgbClr val="8CADAE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57" name="Picture 4" descr="File:Server-multiple.sv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49234" y="3386229"/>
                  <a:ext cx="823005" cy="11646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7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2762" y="1452914"/>
                <a:ext cx="442652" cy="442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8" name="Picture 2" descr="File:Blausen 0205 CATScan 01.png"/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3137" t="18339" r="9625" b="17449"/>
              <a:stretch/>
            </p:blipFill>
            <p:spPr bwMode="auto">
              <a:xfrm>
                <a:off x="4350111" y="1899973"/>
                <a:ext cx="1026744" cy="980531"/>
              </a:xfrm>
              <a:prstGeom prst="rect">
                <a:avLst/>
              </a:prstGeom>
              <a:noFill/>
              <a:ln>
                <a:solidFill>
                  <a:srgbClr val="8CADAE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Network, Lan, Connected, Workstations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284"/>
              <a:stretch/>
            </p:blipFill>
            <p:spPr bwMode="auto">
              <a:xfrm rot="10800000">
                <a:off x="7731690" y="1496584"/>
                <a:ext cx="1292530" cy="5642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049" y="1045481"/>
              <a:ext cx="442652" cy="442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1553" y="1628829"/>
              <a:ext cx="442652" cy="442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4408" y="1628829"/>
              <a:ext cx="442652" cy="442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 descr="Network, Lan, Connected, Workstation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48" t="47284"/>
            <a:stretch/>
          </p:blipFill>
          <p:spPr bwMode="auto">
            <a:xfrm rot="10800000">
              <a:off x="5868144" y="1068089"/>
              <a:ext cx="564210" cy="564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Rectangle 8"/>
          <p:cNvSpPr/>
          <p:nvPr/>
        </p:nvSpPr>
        <p:spPr>
          <a:xfrm>
            <a:off x="4477813" y="5817599"/>
            <a:ext cx="3573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Αναδημιουργία από :</a:t>
            </a:r>
          </a:p>
          <a:p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9"/>
              </a:rPr>
              <a:t>Server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 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10"/>
              </a:rPr>
              <a:t>Server-multiple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11"/>
              </a:rPr>
              <a:t>database server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12"/>
              </a:rPr>
              <a:t>Workstations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13"/>
              </a:rPr>
              <a:t>Head CT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13"/>
              </a:rPr>
              <a:t>scan</a:t>
            </a:r>
            <a:r>
              <a:rPr lang="el-GR" sz="12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dirty="0" err="1">
                <a:solidFill>
                  <a:prstClr val="black"/>
                </a:solidFill>
                <a:latin typeface="Calibri"/>
                <a:hlinkClick r:id="rId14"/>
              </a:rPr>
              <a:t>Blausen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14"/>
              </a:rPr>
              <a:t> 0205 </a:t>
            </a:r>
            <a:r>
              <a:rPr lang="en-US" sz="1200" dirty="0" err="1">
                <a:solidFill>
                  <a:prstClr val="black"/>
                </a:solidFill>
                <a:latin typeface="Calibri"/>
                <a:hlinkClick r:id="rId14"/>
              </a:rPr>
              <a:t>CATScan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14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14"/>
              </a:rPr>
              <a:t>01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803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PACS</a:t>
            </a:r>
            <a:r>
              <a:rPr lang="el-GR" dirty="0"/>
              <a:t> </a:t>
            </a:r>
            <a:r>
              <a:rPr lang="el-GR" sz="3200" b="0" dirty="0" smtClean="0"/>
              <a:t>(7 </a:t>
            </a:r>
            <a:r>
              <a:rPr lang="el-GR" sz="3200" b="0" dirty="0"/>
              <a:t>από </a:t>
            </a:r>
            <a:r>
              <a:rPr lang="el-GR" sz="3200" b="0" dirty="0" smtClean="0"/>
              <a:t>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3888431" cy="48965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200" dirty="0" smtClean="0"/>
              <a:t>Ροή εργασίας</a:t>
            </a:r>
            <a:r>
              <a:rPr lang="en-GB" sz="2200" dirty="0" smtClean="0"/>
              <a:t> </a:t>
            </a:r>
            <a:r>
              <a:rPr lang="el-GR" sz="2200" dirty="0" smtClean="0"/>
              <a:t>με </a:t>
            </a:r>
            <a:r>
              <a:rPr lang="en-GB" sz="2200" dirty="0" smtClean="0"/>
              <a:t>PACS</a:t>
            </a:r>
            <a:endParaRPr lang="el-GR" sz="2200" dirty="0" smtClean="0"/>
          </a:p>
          <a:p>
            <a:pPr marL="355600" lvl="1" indent="-200025">
              <a:lnSpc>
                <a:spcPct val="110000"/>
              </a:lnSpc>
              <a:spcBef>
                <a:spcPts val="600"/>
              </a:spcBef>
            </a:pPr>
            <a:r>
              <a:rPr lang="el-GR" sz="2200" dirty="0" smtClean="0"/>
              <a:t>Ο εξυπηρετητής αρχείων αποστέλλει την εξέταση </a:t>
            </a:r>
            <a:r>
              <a:rPr lang="en-GB" sz="2200" dirty="0" smtClean="0"/>
              <a:t>PACS </a:t>
            </a:r>
            <a:r>
              <a:rPr lang="el-GR" sz="2200" dirty="0" smtClean="0"/>
              <a:t>στους σταθμούς εξέτασης (</a:t>
            </a:r>
            <a:r>
              <a:rPr lang="en-GB" sz="2200" dirty="0" smtClean="0"/>
              <a:t>PACS Review Workstations</a:t>
            </a:r>
            <a:r>
              <a:rPr lang="el-GR" sz="2200" dirty="0" smtClean="0"/>
              <a:t>)</a:t>
            </a:r>
            <a:r>
              <a:rPr lang="en-GB" sz="2200" dirty="0" smtClean="0"/>
              <a:t> </a:t>
            </a:r>
            <a:r>
              <a:rPr lang="el-GR" sz="2200" dirty="0" smtClean="0"/>
              <a:t>στις πτέρυγες του νοσοκομείου, βάσει της τοποθεσίας του ασθενή, όπως λαμβάνεται από το μήνυμα </a:t>
            </a:r>
            <a:r>
              <a:rPr lang="en-GB" sz="2200" dirty="0" smtClean="0"/>
              <a:t>HL7 </a:t>
            </a:r>
            <a:r>
              <a:rPr lang="el-GR" sz="2200" dirty="0" smtClean="0"/>
              <a:t>του ΗΙ</a:t>
            </a:r>
            <a:r>
              <a:rPr lang="en-GB" sz="2200" dirty="0" smtClean="0"/>
              <a:t>S/RIS</a:t>
            </a:r>
            <a:r>
              <a:rPr lang="en-US" sz="2200" dirty="0"/>
              <a:t>.</a:t>
            </a:r>
            <a:endParaRPr lang="el-GR" sz="2200" dirty="0" smtClean="0"/>
          </a:p>
        </p:txBody>
      </p:sp>
      <p:grpSp>
        <p:nvGrpSpPr>
          <p:cNvPr id="10" name="Ομάδα 9"/>
          <p:cNvGrpSpPr/>
          <p:nvPr/>
        </p:nvGrpSpPr>
        <p:grpSpPr>
          <a:xfrm>
            <a:off x="3914743" y="1196752"/>
            <a:ext cx="4889406" cy="5172776"/>
            <a:chOff x="3914743" y="1196752"/>
            <a:chExt cx="4889406" cy="5172776"/>
          </a:xfrm>
        </p:grpSpPr>
        <p:grpSp>
          <p:nvGrpSpPr>
            <p:cNvPr id="40" name="Ομάδα 39"/>
            <p:cNvGrpSpPr/>
            <p:nvPr/>
          </p:nvGrpSpPr>
          <p:grpSpPr>
            <a:xfrm>
              <a:off x="3914743" y="1196752"/>
              <a:ext cx="4889406" cy="4656549"/>
              <a:chOff x="3914743" y="1196752"/>
              <a:chExt cx="4889406" cy="4656549"/>
            </a:xfrm>
          </p:grpSpPr>
          <p:cxnSp>
            <p:nvCxnSpPr>
              <p:cNvPr id="48" name="Shape 27"/>
              <p:cNvCxnSpPr/>
              <p:nvPr/>
            </p:nvCxnSpPr>
            <p:spPr>
              <a:xfrm flipV="1">
                <a:off x="4882104" y="1266810"/>
                <a:ext cx="904343" cy="765379"/>
              </a:xfrm>
              <a:prstGeom prst="bentConnector3">
                <a:avLst>
                  <a:gd name="adj1" fmla="val -65"/>
                </a:avLst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hape 32"/>
              <p:cNvCxnSpPr>
                <a:endCxn id="62" idx="3"/>
              </p:cNvCxnSpPr>
              <p:nvPr/>
            </p:nvCxnSpPr>
            <p:spPr>
              <a:xfrm>
                <a:off x="6398831" y="1266806"/>
                <a:ext cx="1112788" cy="644126"/>
              </a:xfrm>
              <a:prstGeom prst="bent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1" name="Ομάδα 50"/>
              <p:cNvGrpSpPr/>
              <p:nvPr/>
            </p:nvGrpSpPr>
            <p:grpSpPr>
              <a:xfrm>
                <a:off x="3914743" y="1628800"/>
                <a:ext cx="4889406" cy="4224501"/>
                <a:chOff x="4134814" y="1496584"/>
                <a:chExt cx="4889406" cy="4224501"/>
              </a:xfrm>
            </p:grpSpPr>
            <p:cxnSp>
              <p:nvCxnSpPr>
                <p:cNvPr id="56" name="Shape 29"/>
                <p:cNvCxnSpPr/>
                <p:nvPr/>
              </p:nvCxnSpPr>
              <p:spPr>
                <a:xfrm rot="16200000" flipV="1">
                  <a:off x="5186429" y="2886165"/>
                  <a:ext cx="1800879" cy="1400621"/>
                </a:xfrm>
                <a:prstGeom prst="bentConnector3">
                  <a:avLst>
                    <a:gd name="adj1" fmla="val 100282"/>
                  </a:avLst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7" name="TextBox 56"/>
                <p:cNvSpPr txBox="1"/>
                <p:nvPr/>
              </p:nvSpPr>
              <p:spPr>
                <a:xfrm>
                  <a:off x="7720109" y="2060849"/>
                  <a:ext cx="128588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l-GR" sz="1400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ΣΤΑΘΜΟΣ ΑΝΑΓΝΩΣΗΣ</a:t>
                  </a:r>
                  <a:endParaRPr lang="el-GR" sz="1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58" name="Shape 44"/>
                <p:cNvCxnSpPr/>
                <p:nvPr/>
              </p:nvCxnSpPr>
              <p:spPr>
                <a:xfrm rot="5400000" flipH="1" flipV="1">
                  <a:off x="7118576" y="2698473"/>
                  <a:ext cx="2441235" cy="1333603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rgbClr val="C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9" name="Ομάδα 58"/>
                <p:cNvGrpSpPr/>
                <p:nvPr/>
              </p:nvGrpSpPr>
              <p:grpSpPr>
                <a:xfrm>
                  <a:off x="4134814" y="2889664"/>
                  <a:ext cx="4707305" cy="2831421"/>
                  <a:chOff x="4595339" y="1842435"/>
                  <a:chExt cx="5085390" cy="3011303"/>
                </a:xfrm>
              </p:grpSpPr>
              <p:pic>
                <p:nvPicPr>
                  <p:cNvPr id="63" name="Picture 2" descr="database server by lyte - Database Server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236123" y="3541161"/>
                    <a:ext cx="761274" cy="93839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64" name="Straight Arrow Connector 16"/>
                  <p:cNvCxnSpPr/>
                  <p:nvPr/>
                </p:nvCxnSpPr>
                <p:spPr>
                  <a:xfrm>
                    <a:off x="6695358" y="3962205"/>
                    <a:ext cx="391627" cy="1162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6868226" y="4297277"/>
                    <a:ext cx="1185024" cy="5564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PACS BROKER</a:t>
                    </a:r>
                    <a:endParaRPr lang="el-GR" sz="14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cxnSp>
                <p:nvCxnSpPr>
                  <p:cNvPr id="66" name="Straight Arrow Connector 24"/>
                  <p:cNvCxnSpPr/>
                  <p:nvPr/>
                </p:nvCxnSpPr>
                <p:spPr>
                  <a:xfrm>
                    <a:off x="7794026" y="3955867"/>
                    <a:ext cx="442097" cy="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8645637" y="3017941"/>
                    <a:ext cx="103509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FILE SERVER</a:t>
                    </a:r>
                    <a:endParaRPr lang="el-GR" sz="14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grpSp>
                <p:nvGrpSpPr>
                  <p:cNvPr id="68" name="Ομάδα 67"/>
                  <p:cNvGrpSpPr/>
                  <p:nvPr/>
                </p:nvGrpSpPr>
                <p:grpSpPr>
                  <a:xfrm>
                    <a:off x="4595339" y="1842435"/>
                    <a:ext cx="2126654" cy="2733821"/>
                    <a:chOff x="5494010" y="1695531"/>
                    <a:chExt cx="2126654" cy="3357701"/>
                  </a:xfrm>
                </p:grpSpPr>
                <p:cxnSp>
                  <p:nvCxnSpPr>
                    <p:cNvPr id="70" name="Straight Arrow Connector 28"/>
                    <p:cNvCxnSpPr/>
                    <p:nvPr/>
                  </p:nvCxnSpPr>
                  <p:spPr>
                    <a:xfrm>
                      <a:off x="6310507" y="2771798"/>
                      <a:ext cx="0" cy="1185632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1" name="TextBox 70"/>
                    <p:cNvSpPr txBox="1"/>
                    <p:nvPr/>
                  </p:nvSpPr>
                  <p:spPr>
                    <a:xfrm>
                      <a:off x="6102305" y="4745455"/>
                      <a:ext cx="48442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4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HIS</a:t>
                      </a:r>
                      <a:endParaRPr lang="el-GR" sz="1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72" name="TextBox 71"/>
                    <p:cNvSpPr txBox="1"/>
                    <p:nvPr/>
                  </p:nvSpPr>
                  <p:spPr>
                    <a:xfrm>
                      <a:off x="7157076" y="4744536"/>
                      <a:ext cx="46358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4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RIS</a:t>
                      </a:r>
                      <a:endParaRPr lang="el-GR" sz="1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cxnSp>
                  <p:nvCxnSpPr>
                    <p:cNvPr id="73" name="Straight Arrow Connector 36"/>
                    <p:cNvCxnSpPr/>
                    <p:nvPr/>
                  </p:nvCxnSpPr>
                  <p:spPr>
                    <a:xfrm flipV="1">
                      <a:off x="6565281" y="4291265"/>
                      <a:ext cx="562021" cy="1557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74" name="Picture 2" descr="Computer, Server, Workstation, Pc, Hardware, Databas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21291" y="3935976"/>
                      <a:ext cx="743990" cy="86573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75" name="Picture 2" descr="Computer, Server, Workstation, Pc, Hardware, Databas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850039" y="3935976"/>
                      <a:ext cx="743990" cy="86573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76" name="Picture 4" descr="http://farm6.staticflickr.com/5471/9915286434_c5180b5dd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253" r="6143" b="13201"/>
                    <a:stretch/>
                  </p:blipFill>
                  <p:spPr bwMode="auto">
                    <a:xfrm>
                      <a:off x="5494010" y="1695531"/>
                      <a:ext cx="1574390" cy="1050899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8CADAE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69" name="Picture 4" descr="File:Server-multiple.sv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49234" y="3386229"/>
                    <a:ext cx="823005" cy="116463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61" name="Picture 2" descr="File:Blausen 0205 CATScan 01.pn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3137" t="18339" r="9625" b="17449"/>
                <a:stretch/>
              </p:blipFill>
              <p:spPr bwMode="auto">
                <a:xfrm>
                  <a:off x="4350111" y="1899973"/>
                  <a:ext cx="1026744" cy="980531"/>
                </a:xfrm>
                <a:prstGeom prst="rect">
                  <a:avLst/>
                </a:prstGeom>
                <a:noFill/>
                <a:ln>
                  <a:solidFill>
                    <a:srgbClr val="8CADAE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2" descr="Network, Lan, Connected, Workstations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7284"/>
                <a:stretch/>
              </p:blipFill>
              <p:spPr bwMode="auto">
                <a:xfrm rot="10800000">
                  <a:off x="7731690" y="1496584"/>
                  <a:ext cx="1292530" cy="5642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5" name="Picture 2" descr="Network, Lan, Connected, Workstations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348" t="47284"/>
              <a:stretch/>
            </p:blipFill>
            <p:spPr bwMode="auto">
              <a:xfrm rot="10800000">
                <a:off x="5834621" y="1196752"/>
                <a:ext cx="564210" cy="5642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Ομάδα 3"/>
            <p:cNvGrpSpPr/>
            <p:nvPr/>
          </p:nvGrpSpPr>
          <p:grpSpPr>
            <a:xfrm>
              <a:off x="5814929" y="5805264"/>
              <a:ext cx="2069439" cy="564264"/>
              <a:chOff x="5814929" y="5805264"/>
              <a:chExt cx="2573495" cy="564264"/>
            </a:xfrm>
          </p:grpSpPr>
          <p:pic>
            <p:nvPicPr>
              <p:cNvPr id="77" name="Picture 2" descr="Network, Lan, Connected, Workstations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284"/>
              <a:stretch/>
            </p:blipFill>
            <p:spPr bwMode="auto">
              <a:xfrm rot="10800000">
                <a:off x="5814929" y="5805264"/>
                <a:ext cx="1292530" cy="5642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Network, Lan, Connected, Workstations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284"/>
              <a:stretch/>
            </p:blipFill>
            <p:spPr bwMode="auto">
              <a:xfrm rot="10800000">
                <a:off x="7095894" y="5805264"/>
                <a:ext cx="1292530" cy="5642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9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4266" y="5853301"/>
              <a:ext cx="295950" cy="29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9893" y="5855987"/>
              <a:ext cx="295950" cy="29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290" y="5853301"/>
              <a:ext cx="295950" cy="29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5731" y="5855987"/>
              <a:ext cx="295950" cy="29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683" y="5149743"/>
              <a:ext cx="442652" cy="442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Γωνιακή σύνδεση 8"/>
            <p:cNvCxnSpPr>
              <a:endCxn id="78" idx="1"/>
            </p:cNvCxnSpPr>
            <p:nvPr/>
          </p:nvCxnSpPr>
          <p:spPr>
            <a:xfrm rot="16200000" flipH="1">
              <a:off x="7480540" y="5683568"/>
              <a:ext cx="730622" cy="77033"/>
            </a:xfrm>
            <a:prstGeom prst="bentConnector4">
              <a:avLst>
                <a:gd name="adj1" fmla="val 30692"/>
                <a:gd name="adj2" fmla="val 396756"/>
              </a:avLst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"/>
          <p:cNvSpPr/>
          <p:nvPr/>
        </p:nvSpPr>
        <p:spPr>
          <a:xfrm>
            <a:off x="2142790" y="5723198"/>
            <a:ext cx="3643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Αναδημιουργία από :</a:t>
            </a:r>
          </a:p>
          <a:p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11"/>
              </a:rPr>
              <a:t>Server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 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12"/>
              </a:rPr>
              <a:t>Server-multiple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13"/>
              </a:rPr>
              <a:t>database server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14"/>
              </a:rPr>
              <a:t>Workstations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15"/>
              </a:rPr>
              <a:t>Head CT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15"/>
              </a:rPr>
              <a:t>scan</a:t>
            </a:r>
            <a:r>
              <a:rPr lang="el-GR" sz="12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dirty="0" err="1">
                <a:solidFill>
                  <a:prstClr val="black"/>
                </a:solidFill>
                <a:latin typeface="Calibri"/>
                <a:hlinkClick r:id="rId16"/>
              </a:rPr>
              <a:t>Blausen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16"/>
              </a:rPr>
              <a:t> 0205 </a:t>
            </a:r>
            <a:r>
              <a:rPr lang="en-US" sz="1200" dirty="0" err="1">
                <a:solidFill>
                  <a:prstClr val="black"/>
                </a:solidFill>
                <a:latin typeface="Calibri"/>
                <a:hlinkClick r:id="rId16"/>
              </a:rPr>
              <a:t>CATScan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16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16"/>
              </a:rPr>
              <a:t>01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875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PACS</a:t>
            </a:r>
            <a:r>
              <a:rPr lang="el-GR" dirty="0"/>
              <a:t> </a:t>
            </a:r>
            <a:r>
              <a:rPr lang="el-GR" sz="3200" b="0" dirty="0" smtClean="0"/>
              <a:t>(8 </a:t>
            </a:r>
            <a:r>
              <a:rPr lang="el-GR" sz="3200" b="0" dirty="0"/>
              <a:t>από </a:t>
            </a:r>
            <a:r>
              <a:rPr lang="el-GR" sz="3200" b="0" dirty="0" smtClean="0"/>
              <a:t>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3456384" cy="48965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200" dirty="0" smtClean="0"/>
              <a:t>Ροή εργασίας</a:t>
            </a:r>
            <a:r>
              <a:rPr lang="en-GB" sz="2200" dirty="0" smtClean="0"/>
              <a:t> </a:t>
            </a:r>
            <a:r>
              <a:rPr lang="el-GR" sz="2200" dirty="0" smtClean="0"/>
              <a:t>με </a:t>
            </a:r>
            <a:r>
              <a:rPr lang="en-GB" sz="2200" dirty="0" smtClean="0"/>
              <a:t>PACS</a:t>
            </a:r>
            <a:endParaRPr lang="el-GR" sz="2200" dirty="0" smtClean="0"/>
          </a:p>
          <a:p>
            <a:pPr marL="352425" lvl="1">
              <a:lnSpc>
                <a:spcPct val="110000"/>
              </a:lnSpc>
              <a:spcBef>
                <a:spcPts val="1200"/>
              </a:spcBef>
            </a:pPr>
            <a:r>
              <a:rPr lang="en-GB" sz="2200" dirty="0" smtClean="0"/>
              <a:t>O </a:t>
            </a:r>
            <a:r>
              <a:rPr lang="el-GR" sz="2200" dirty="0" smtClean="0"/>
              <a:t>ακτινολόγος μαγνητοφωνεί τη γνωμάτευση</a:t>
            </a:r>
            <a:r>
              <a:rPr lang="en-US" sz="2200" dirty="0" smtClean="0"/>
              <a:t>,</a:t>
            </a:r>
            <a:endParaRPr lang="en-GB" sz="2200" dirty="0" smtClean="0"/>
          </a:p>
          <a:p>
            <a:pPr marL="352425" lvl="1">
              <a:lnSpc>
                <a:spcPct val="110000"/>
              </a:lnSpc>
              <a:spcBef>
                <a:spcPts val="1200"/>
              </a:spcBef>
            </a:pPr>
            <a:r>
              <a:rPr lang="el-GR" sz="2200" dirty="0" smtClean="0"/>
              <a:t>Η αναφορά απομαγνητοφωνείται αποθηκεύεται στην βάση δεδομένων</a:t>
            </a:r>
            <a:r>
              <a:rPr lang="en-US" sz="2200" dirty="0" smtClean="0"/>
              <a:t>.</a:t>
            </a:r>
            <a:endParaRPr lang="el-GR" sz="2200" dirty="0" smtClean="0"/>
          </a:p>
        </p:txBody>
      </p:sp>
      <p:sp>
        <p:nvSpPr>
          <p:cNvPr id="86" name="Rectangle 8"/>
          <p:cNvSpPr/>
          <p:nvPr/>
        </p:nvSpPr>
        <p:spPr>
          <a:xfrm>
            <a:off x="2031262" y="5592394"/>
            <a:ext cx="3195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Αναδημιουργία από :</a:t>
            </a:r>
          </a:p>
          <a:p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2"/>
              </a:rPr>
              <a:t>Server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 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3"/>
              </a:rPr>
              <a:t>Server-multiple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4"/>
              </a:rPr>
              <a:t>database server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5"/>
              </a:rPr>
              <a:t>Workstations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6"/>
              </a:rPr>
              <a:t>Head CT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6"/>
              </a:rPr>
              <a:t>scan</a:t>
            </a:r>
            <a:r>
              <a:rPr lang="el-GR" sz="12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dirty="0" err="1">
                <a:solidFill>
                  <a:prstClr val="black"/>
                </a:solidFill>
                <a:latin typeface="Calibri"/>
                <a:hlinkClick r:id="rId7"/>
              </a:rPr>
              <a:t>Blausen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7"/>
              </a:rPr>
              <a:t> 0205 </a:t>
            </a:r>
            <a:r>
              <a:rPr lang="en-US" sz="1200" dirty="0" err="1">
                <a:solidFill>
                  <a:prstClr val="black"/>
                </a:solidFill>
                <a:latin typeface="Calibri"/>
                <a:hlinkClick r:id="rId7"/>
              </a:rPr>
              <a:t>CATScan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7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7"/>
              </a:rPr>
              <a:t>01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u="sng" dirty="0" smtClean="0">
                <a:solidFill>
                  <a:prstClr val="black"/>
                </a:solidFill>
                <a:latin typeface="Calibri"/>
                <a:hlinkClick r:id="rId8"/>
              </a:rPr>
              <a:t>Doctor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9"/>
              </a:rPr>
              <a:t>Help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9"/>
              </a:rPr>
              <a:t>Desk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Ομάδα 8"/>
          <p:cNvGrpSpPr/>
          <p:nvPr/>
        </p:nvGrpSpPr>
        <p:grpSpPr>
          <a:xfrm>
            <a:off x="3413928" y="1196751"/>
            <a:ext cx="5711319" cy="5172776"/>
            <a:chOff x="3413928" y="1196751"/>
            <a:chExt cx="5711319" cy="5172776"/>
          </a:xfrm>
        </p:grpSpPr>
        <p:grpSp>
          <p:nvGrpSpPr>
            <p:cNvPr id="48" name="Ομάδα 47"/>
            <p:cNvGrpSpPr/>
            <p:nvPr/>
          </p:nvGrpSpPr>
          <p:grpSpPr>
            <a:xfrm>
              <a:off x="3413928" y="1196751"/>
              <a:ext cx="4889406" cy="5172776"/>
              <a:chOff x="3914743" y="1196752"/>
              <a:chExt cx="4889406" cy="5172776"/>
            </a:xfrm>
          </p:grpSpPr>
          <p:grpSp>
            <p:nvGrpSpPr>
              <p:cNvPr id="50" name="Ομάδα 49"/>
              <p:cNvGrpSpPr/>
              <p:nvPr/>
            </p:nvGrpSpPr>
            <p:grpSpPr>
              <a:xfrm>
                <a:off x="3914743" y="1196752"/>
                <a:ext cx="4889406" cy="4656549"/>
                <a:chOff x="3914743" y="1196752"/>
                <a:chExt cx="4889406" cy="4656549"/>
              </a:xfrm>
            </p:grpSpPr>
            <p:cxnSp>
              <p:nvCxnSpPr>
                <p:cNvPr id="60" name="Shape 27"/>
                <p:cNvCxnSpPr>
                  <a:endCxn id="63" idx="3"/>
                </p:cNvCxnSpPr>
                <p:nvPr/>
              </p:nvCxnSpPr>
              <p:spPr>
                <a:xfrm flipV="1">
                  <a:off x="4882104" y="1478884"/>
                  <a:ext cx="952517" cy="553306"/>
                </a:xfrm>
                <a:prstGeom prst="bentConnector3">
                  <a:avLst>
                    <a:gd name="adj1" fmla="val 50000"/>
                  </a:avLst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hape 32"/>
                <p:cNvCxnSpPr>
                  <a:endCxn id="69" idx="3"/>
                </p:cNvCxnSpPr>
                <p:nvPr/>
              </p:nvCxnSpPr>
              <p:spPr>
                <a:xfrm>
                  <a:off x="6398831" y="1266806"/>
                  <a:ext cx="1112788" cy="644126"/>
                </a:xfrm>
                <a:prstGeom prst="bentConnector3">
                  <a:avLst>
                    <a:gd name="adj1" fmla="val 50000"/>
                  </a:avLst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62" name="Ομάδα 61"/>
                <p:cNvGrpSpPr/>
                <p:nvPr/>
              </p:nvGrpSpPr>
              <p:grpSpPr>
                <a:xfrm>
                  <a:off x="3914743" y="1628800"/>
                  <a:ext cx="4889406" cy="4224501"/>
                  <a:chOff x="4134814" y="1496584"/>
                  <a:chExt cx="4889406" cy="4224501"/>
                </a:xfrm>
              </p:grpSpPr>
              <p:cxnSp>
                <p:nvCxnSpPr>
                  <p:cNvPr id="64" name="Shape 29"/>
                  <p:cNvCxnSpPr/>
                  <p:nvPr/>
                </p:nvCxnSpPr>
                <p:spPr>
                  <a:xfrm rot="16200000" flipV="1">
                    <a:off x="5186429" y="2886165"/>
                    <a:ext cx="1800879" cy="1400621"/>
                  </a:xfrm>
                  <a:prstGeom prst="bentConnector3">
                    <a:avLst>
                      <a:gd name="adj1" fmla="val 100282"/>
                    </a:avLst>
                  </a:prstGeom>
                  <a:ln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7720109" y="2060849"/>
                    <a:ext cx="128588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l-GR" sz="140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ΣΤΑΘΜΟΣ ΑΝΑΓΝΩΣΗΣ</a:t>
                    </a:r>
                    <a:endParaRPr lang="el-GR" sz="14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cxnSp>
                <p:nvCxnSpPr>
                  <p:cNvPr id="66" name="Shape 44"/>
                  <p:cNvCxnSpPr/>
                  <p:nvPr/>
                </p:nvCxnSpPr>
                <p:spPr>
                  <a:xfrm rot="5400000" flipH="1" flipV="1">
                    <a:off x="7118576" y="2698473"/>
                    <a:ext cx="2441235" cy="1333603"/>
                  </a:xfrm>
                  <a:prstGeom prst="bentConnector3">
                    <a:avLst>
                      <a:gd name="adj1" fmla="val 50000"/>
                    </a:avLst>
                  </a:prstGeom>
                  <a:ln>
                    <a:solidFill>
                      <a:srgbClr val="C0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7" name="Ομάδα 66"/>
                  <p:cNvGrpSpPr/>
                  <p:nvPr/>
                </p:nvGrpSpPr>
                <p:grpSpPr>
                  <a:xfrm>
                    <a:off x="4134814" y="2889664"/>
                    <a:ext cx="4707305" cy="2831421"/>
                    <a:chOff x="4595339" y="1842435"/>
                    <a:chExt cx="5085390" cy="3011303"/>
                  </a:xfrm>
                </p:grpSpPr>
                <p:pic>
                  <p:nvPicPr>
                    <p:cNvPr id="70" name="Picture 2" descr="database server by lyte - Database Serv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236123" y="3541161"/>
                      <a:ext cx="761274" cy="93839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cxnSp>
                  <p:nvCxnSpPr>
                    <p:cNvPr id="71" name="Straight Arrow Connector 16"/>
                    <p:cNvCxnSpPr/>
                    <p:nvPr/>
                  </p:nvCxnSpPr>
                  <p:spPr>
                    <a:xfrm>
                      <a:off x="6695358" y="3962205"/>
                      <a:ext cx="391627" cy="1162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2" name="TextBox 71"/>
                    <p:cNvSpPr txBox="1"/>
                    <p:nvPr/>
                  </p:nvSpPr>
                  <p:spPr>
                    <a:xfrm>
                      <a:off x="6868226" y="4297277"/>
                      <a:ext cx="1185024" cy="55646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PACS BROKER</a:t>
                      </a:r>
                      <a:endParaRPr lang="el-GR" sz="1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cxnSp>
                  <p:nvCxnSpPr>
                    <p:cNvPr id="73" name="Straight Arrow Connector 24"/>
                    <p:cNvCxnSpPr/>
                    <p:nvPr/>
                  </p:nvCxnSpPr>
                  <p:spPr>
                    <a:xfrm>
                      <a:off x="7794026" y="3955867"/>
                      <a:ext cx="442097" cy="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4" name="TextBox 73"/>
                    <p:cNvSpPr txBox="1"/>
                    <p:nvPr/>
                  </p:nvSpPr>
                  <p:spPr>
                    <a:xfrm>
                      <a:off x="8645637" y="3017941"/>
                      <a:ext cx="1035092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FILE SERVER</a:t>
                      </a:r>
                      <a:endParaRPr lang="el-GR" sz="1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grpSp>
                  <p:nvGrpSpPr>
                    <p:cNvPr id="75" name="Ομάδα 74"/>
                    <p:cNvGrpSpPr/>
                    <p:nvPr/>
                  </p:nvGrpSpPr>
                  <p:grpSpPr>
                    <a:xfrm>
                      <a:off x="4595339" y="1842435"/>
                      <a:ext cx="2126654" cy="2733821"/>
                      <a:chOff x="5494010" y="1695531"/>
                      <a:chExt cx="2126654" cy="3357701"/>
                    </a:xfrm>
                  </p:grpSpPr>
                  <p:cxnSp>
                    <p:nvCxnSpPr>
                      <p:cNvPr id="77" name="Straight Arrow Connector 28"/>
                      <p:cNvCxnSpPr/>
                      <p:nvPr/>
                    </p:nvCxnSpPr>
                    <p:spPr>
                      <a:xfrm>
                        <a:off x="6310507" y="2771798"/>
                        <a:ext cx="0" cy="1185632"/>
                      </a:xfrm>
                      <a:prstGeom prst="straightConnector1">
                        <a:avLst/>
                      </a:prstGeom>
                      <a:ln>
                        <a:tailEnd type="arrow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8" name="TextBox 77"/>
                      <p:cNvSpPr txBox="1"/>
                      <p:nvPr/>
                    </p:nvSpPr>
                    <p:spPr>
                      <a:xfrm>
                        <a:off x="6102305" y="4745455"/>
                        <a:ext cx="484428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400" dirty="0" smtClean="0">
                            <a:solidFill>
                              <a:prstClr val="black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a:t>HIS</a:t>
                        </a:r>
                        <a:endParaRPr lang="el-GR" sz="14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79" name="TextBox 78"/>
                      <p:cNvSpPr txBox="1"/>
                      <p:nvPr/>
                    </p:nvSpPr>
                    <p:spPr>
                      <a:xfrm>
                        <a:off x="7157076" y="4744536"/>
                        <a:ext cx="463588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400" dirty="0" smtClean="0">
                            <a:solidFill>
                              <a:prstClr val="black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a:t>RIS</a:t>
                        </a:r>
                        <a:endParaRPr lang="el-GR" sz="14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cxnSp>
                    <p:nvCxnSpPr>
                      <p:cNvPr id="80" name="Straight Arrow Connector 36"/>
                      <p:cNvCxnSpPr/>
                      <p:nvPr/>
                    </p:nvCxnSpPr>
                    <p:spPr>
                      <a:xfrm flipV="1">
                        <a:off x="6565281" y="4291265"/>
                        <a:ext cx="562021" cy="15570"/>
                      </a:xfrm>
                      <a:prstGeom prst="straightConnector1">
                        <a:avLst/>
                      </a:prstGeom>
                      <a:ln>
                        <a:tailEnd type="arrow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pic>
                    <p:nvPicPr>
                      <p:cNvPr id="81" name="Picture 2" descr="Computer, Server, Workstation, Pc, Hardware, Databas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1291" y="3935976"/>
                        <a:ext cx="743990" cy="8657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82" name="Picture 2" descr="Computer, Server, Workstation, Pc, Hardware, Databas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0039" y="3935976"/>
                        <a:ext cx="743990" cy="8657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83" name="Picture 4" descr="http://farm6.staticflickr.com/5471/9915286434_c5180b5dd1.jp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253" r="6143" b="13201"/>
                      <a:stretch/>
                    </p:blipFill>
                    <p:spPr bwMode="auto">
                      <a:xfrm>
                        <a:off x="5494010" y="1695531"/>
                        <a:ext cx="1574390" cy="105089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8CADAE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pic>
                  <p:nvPicPr>
                    <p:cNvPr id="76" name="Picture 4" descr="File:Server-multiple.sv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049234" y="3386229"/>
                      <a:ext cx="823005" cy="116463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68" name="Picture 2" descr="File:Blausen 0205 CATScan 01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23137" t="18339" r="9625" b="17449"/>
                  <a:stretch/>
                </p:blipFill>
                <p:spPr bwMode="auto">
                  <a:xfrm>
                    <a:off x="4350111" y="1899973"/>
                    <a:ext cx="1026744" cy="980531"/>
                  </a:xfrm>
                  <a:prstGeom prst="rect">
                    <a:avLst/>
                  </a:prstGeom>
                  <a:noFill/>
                  <a:ln>
                    <a:solidFill>
                      <a:srgbClr val="8CADAE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9" name="Picture 2" descr="Network, Lan, Connected, Workstations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7284"/>
                  <a:stretch/>
                </p:blipFill>
                <p:spPr bwMode="auto">
                  <a:xfrm rot="10800000">
                    <a:off x="7731690" y="1496584"/>
                    <a:ext cx="1292530" cy="56426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63" name="Picture 2" descr="Network, Lan, Connected, Workstations"/>
                <p:cNvPicPr>
                  <a:picLocks noChangeAspect="1" noChangeArrowheads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348" t="47284"/>
                <a:stretch/>
              </p:blipFill>
              <p:spPr bwMode="auto">
                <a:xfrm rot="10800000">
                  <a:off x="5834621" y="1196752"/>
                  <a:ext cx="564210" cy="5642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1" name="Ομάδα 50"/>
              <p:cNvGrpSpPr/>
              <p:nvPr/>
            </p:nvGrpSpPr>
            <p:grpSpPr>
              <a:xfrm>
                <a:off x="5814929" y="5805264"/>
                <a:ext cx="2069439" cy="564264"/>
                <a:chOff x="5814929" y="5805264"/>
                <a:chExt cx="2573495" cy="564264"/>
              </a:xfrm>
            </p:grpSpPr>
            <p:pic>
              <p:nvPicPr>
                <p:cNvPr id="58" name="Picture 2" descr="Network, Lan, Connected, Workstations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7284"/>
                <a:stretch/>
              </p:blipFill>
              <p:spPr bwMode="auto">
                <a:xfrm rot="10800000">
                  <a:off x="5814929" y="5805264"/>
                  <a:ext cx="1292530" cy="5642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9" name="Picture 2" descr="Network, Lan, Connected, Workstations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7284"/>
                <a:stretch/>
              </p:blipFill>
              <p:spPr bwMode="auto">
                <a:xfrm rot="10800000">
                  <a:off x="7095894" y="5805264"/>
                  <a:ext cx="1292530" cy="5642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2" name="Picture 3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4266" y="5853301"/>
                <a:ext cx="295950" cy="295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9893" y="5855987"/>
                <a:ext cx="295950" cy="295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4" name="Picture 3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36290" y="5853301"/>
                <a:ext cx="295950" cy="295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3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5731" y="5855987"/>
                <a:ext cx="295950" cy="295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57" name="Γωνιακή σύνδεση 56"/>
              <p:cNvCxnSpPr>
                <a:endCxn id="59" idx="1"/>
              </p:cNvCxnSpPr>
              <p:nvPr/>
            </p:nvCxnSpPr>
            <p:spPr>
              <a:xfrm rot="16200000" flipH="1">
                <a:off x="7361940" y="5564968"/>
                <a:ext cx="612810" cy="432045"/>
              </a:xfrm>
              <a:prstGeom prst="bentConnector4">
                <a:avLst>
                  <a:gd name="adj1" fmla="val 26980"/>
                  <a:gd name="adj2" fmla="val 152911"/>
                </a:avLst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4" name="Picture 3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0471" y="1644645"/>
              <a:ext cx="380881" cy="380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5" name="Picture 3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5953" y="1651308"/>
              <a:ext cx="380881" cy="380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 descr="Doctor, People, Woman, Medicine, Person, Nurse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9822" y="3537064"/>
              <a:ext cx="716670" cy="1433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elp Desk by damyon - Representation of a help desk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120" y="4847218"/>
              <a:ext cx="445610" cy="778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Ελλειψοειδής επεξήγηση 7"/>
            <p:cNvSpPr/>
            <p:nvPr/>
          </p:nvSpPr>
          <p:spPr>
            <a:xfrm>
              <a:off x="8408577" y="5016116"/>
              <a:ext cx="716670" cy="371339"/>
            </a:xfrm>
            <a:prstGeom prst="wedgeEllipseCallout">
              <a:avLst>
                <a:gd name="adj1" fmla="val -75202"/>
                <a:gd name="adj2" fmla="val -1161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000" dirty="0" err="1" smtClean="0">
                  <a:solidFill>
                    <a:prstClr val="white"/>
                  </a:solidFill>
                </a:rPr>
                <a:t>Μπλα</a:t>
              </a:r>
              <a:endParaRPr lang="el-GR" sz="1000" dirty="0">
                <a:solidFill>
                  <a:prstClr val="white"/>
                </a:solidFill>
              </a:endParaRPr>
            </a:p>
          </p:txBody>
        </p:sp>
        <p:sp>
          <p:nvSpPr>
            <p:cNvPr id="88" name="Ελλειψοειδής επεξήγηση 87"/>
            <p:cNvSpPr/>
            <p:nvPr/>
          </p:nvSpPr>
          <p:spPr>
            <a:xfrm>
              <a:off x="7657069" y="3660154"/>
              <a:ext cx="784818" cy="371339"/>
            </a:xfrm>
            <a:prstGeom prst="wedgeEllipseCallout">
              <a:avLst>
                <a:gd name="adj1" fmla="val 73447"/>
                <a:gd name="adj2" fmla="val -1639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000" dirty="0" err="1" smtClean="0">
                  <a:solidFill>
                    <a:prstClr val="white"/>
                  </a:solidFill>
                </a:rPr>
                <a:t>Μπλα</a:t>
              </a:r>
              <a:endParaRPr lang="el-GR" sz="10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1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Εικονική πραγματικότητα </a:t>
            </a:r>
            <a:r>
              <a:rPr lang="el-GR" sz="3200" b="0" dirty="0" smtClean="0"/>
              <a:t>(1 από </a:t>
            </a:r>
            <a:r>
              <a:rPr lang="en-US" sz="3200" b="0" dirty="0" smtClean="0"/>
              <a:t>6</a:t>
            </a:r>
            <a:r>
              <a:rPr lang="el-GR" sz="3200" b="0" dirty="0" smtClean="0"/>
              <a:t>)</a:t>
            </a:r>
            <a:endParaRPr lang="en-US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dirty="0" smtClean="0"/>
              <a:t>Εικονική πραγματικότητα - ΕΠ (</a:t>
            </a:r>
            <a:r>
              <a:rPr lang="en-GB" dirty="0" smtClean="0"/>
              <a:t>Virtual Reality - VR</a:t>
            </a:r>
            <a:r>
              <a:rPr lang="el-GR" dirty="0" smtClean="0"/>
              <a:t>)</a:t>
            </a:r>
            <a:r>
              <a:rPr lang="en-GB" dirty="0" smtClean="0"/>
              <a:t>: </a:t>
            </a:r>
            <a:r>
              <a:rPr lang="el-GR" dirty="0" smtClean="0"/>
              <a:t>μία καινοτόμος μέθοδος διασύνδεσης  και αλληλεπίδρασης ανθρώπου – μηχανής (υπολογιστή).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dirty="0" smtClean="0"/>
              <a:t>Η ΕΠ επιτρέπει :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l-GR" dirty="0" smtClean="0"/>
              <a:t>Την </a:t>
            </a:r>
            <a:r>
              <a:rPr lang="en-GB" dirty="0" smtClean="0"/>
              <a:t>“</a:t>
            </a:r>
            <a:r>
              <a:rPr lang="el-GR" dirty="0" smtClean="0"/>
              <a:t>ενσωμάτωση</a:t>
            </a:r>
            <a:r>
              <a:rPr lang="en-GB" dirty="0" smtClean="0"/>
              <a:t>”</a:t>
            </a:r>
            <a:r>
              <a:rPr lang="el-GR" dirty="0" smtClean="0"/>
              <a:t> του χρήστη σε ένα πολυδιάστατο </a:t>
            </a:r>
            <a:r>
              <a:rPr lang="en-GB" dirty="0" smtClean="0"/>
              <a:t>“</a:t>
            </a:r>
            <a:r>
              <a:rPr lang="el-GR" dirty="0" smtClean="0"/>
              <a:t>περιβάλλον</a:t>
            </a:r>
            <a:r>
              <a:rPr lang="en-GB" dirty="0" smtClean="0"/>
              <a:t>”</a:t>
            </a:r>
            <a:r>
              <a:rPr lang="el-GR" dirty="0" smtClean="0"/>
              <a:t>,</a:t>
            </a:r>
            <a:endParaRPr lang="en-GB" dirty="0" smtClean="0"/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l-GR" dirty="0" smtClean="0"/>
              <a:t>Την πλοήγηση μέσα στο </a:t>
            </a:r>
            <a:r>
              <a:rPr lang="en-GB" dirty="0" smtClean="0"/>
              <a:t>“</a:t>
            </a:r>
            <a:r>
              <a:rPr lang="el-GR" dirty="0" smtClean="0"/>
              <a:t>περιβάλλον</a:t>
            </a:r>
            <a:r>
              <a:rPr lang="en-GB" dirty="0" smtClean="0"/>
              <a:t>”</a:t>
            </a:r>
            <a:r>
              <a:rPr lang="el-GR" dirty="0" smtClean="0"/>
              <a:t>,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l-GR" dirty="0" smtClean="0"/>
              <a:t>Την αλληλεπίδραση με αντικείμενα και άλλους </a:t>
            </a:r>
            <a:r>
              <a:rPr lang="en-GB" dirty="0" smtClean="0"/>
              <a:t>“</a:t>
            </a:r>
            <a:r>
              <a:rPr lang="el-GR" dirty="0" smtClean="0"/>
              <a:t>κατοίκους</a:t>
            </a:r>
            <a:r>
              <a:rPr lang="en-GB" dirty="0" smtClean="0"/>
              <a:t>”</a:t>
            </a:r>
            <a:r>
              <a:rPr lang="el-GR" dirty="0" smtClean="0"/>
              <a:t> του </a:t>
            </a:r>
            <a:r>
              <a:rPr lang="en-GB" dirty="0" smtClean="0"/>
              <a:t>“</a:t>
            </a:r>
            <a:r>
              <a:rPr lang="el-GR" dirty="0" smtClean="0"/>
              <a:t>περιβάλλοντος</a:t>
            </a:r>
            <a:r>
              <a:rPr lang="en-GB" dirty="0" smtClean="0"/>
              <a:t>”</a:t>
            </a:r>
            <a:r>
              <a:rPr lang="el-GR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08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Εικονική πραγματικότητα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n-US" sz="3200" b="0" dirty="0"/>
              <a:t>6</a:t>
            </a:r>
            <a:r>
              <a:rPr lang="el-GR" sz="3200" b="0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1556792"/>
            <a:ext cx="2105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  <a:latin typeface="Calibri"/>
              </a:rPr>
              <a:t>Εξοπλισμός ΕΠ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File:AC89-0437-20 a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56792"/>
            <a:ext cx="486727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/>
          <p:nvPr/>
        </p:nvSpPr>
        <p:spPr>
          <a:xfrm>
            <a:off x="91169" y="5805264"/>
            <a:ext cx="26086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AC89-0437-20 </a:t>
            </a:r>
            <a:r>
              <a:rPr lang="en-US" sz="1200" dirty="0" smtClean="0">
                <a:latin typeface="+mn-lt"/>
                <a:hlinkClick r:id="rId4"/>
              </a:rPr>
              <a:t>a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</a:rPr>
              <a:t>  </a:t>
            </a:r>
            <a:r>
              <a:rPr lang="en-US" sz="1200" dirty="0" err="1">
                <a:latin typeface="+mn-lt"/>
                <a:hlinkClick r:id="rId5" tooltip="User:TMg"/>
              </a:rPr>
              <a:t>TMg</a:t>
            </a:r>
            <a:r>
              <a:rPr lang="en-US" sz="12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διαθέσιμο ως κοινό κτήμα</a:t>
            </a:r>
            <a:endParaRPr lang="en-US" sz="12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55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Εικονική πραγματικότητα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n-US" sz="3200" b="0" dirty="0"/>
              <a:t>6</a:t>
            </a:r>
            <a:r>
              <a:rPr lang="el-GR" sz="3200" b="0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1560" y="1412776"/>
            <a:ext cx="37114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 smtClean="0">
                <a:solidFill>
                  <a:prstClr val="black"/>
                </a:solidFill>
                <a:latin typeface="+mn-lt"/>
              </a:rPr>
              <a:t>Παράδειγμα εικονικού κόσμου</a:t>
            </a:r>
            <a:endParaRPr lang="el-GR" sz="22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345531" y="61422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latin typeface="+mn-lt"/>
                <a:hlinkClick r:id="rId6"/>
              </a:rPr>
              <a:t>Walking In Virtual Reality with 3DVIA </a:t>
            </a:r>
            <a:r>
              <a:rPr lang="en-US" sz="1200" dirty="0" err="1">
                <a:latin typeface="+mn-lt"/>
                <a:hlinkClick r:id="rId6"/>
              </a:rPr>
              <a:t>Virtools</a:t>
            </a:r>
            <a:endParaRPr lang="el-GR" sz="1200" dirty="0">
              <a:latin typeface="+mn-lt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8" name="ShockwaveFlash1" r:id="rId2" imgW="1828571" imgH="1828571"/>
        </mc:Choice>
        <mc:Fallback>
          <p:control name="ShockwaveFlash1" r:id="rId2" imgW="1828571" imgH="1828571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63713" y="1989138"/>
                  <a:ext cx="5735637" cy="414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6098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Εικονική πραγματικότητα </a:t>
            </a:r>
            <a:r>
              <a:rPr lang="el-GR" sz="3200" b="0" dirty="0" smtClean="0"/>
              <a:t>(</a:t>
            </a:r>
            <a:r>
              <a:rPr lang="en-US" sz="3200" b="0" dirty="0" smtClean="0"/>
              <a:t>4</a:t>
            </a:r>
            <a:r>
              <a:rPr lang="el-GR" sz="3200" b="0" dirty="0" smtClean="0"/>
              <a:t> </a:t>
            </a:r>
            <a:r>
              <a:rPr lang="el-GR" sz="3200" b="0" dirty="0"/>
              <a:t>από </a:t>
            </a:r>
            <a:r>
              <a:rPr lang="en-US" sz="3200" b="0" dirty="0" smtClean="0"/>
              <a:t>6</a:t>
            </a:r>
            <a:r>
              <a:rPr lang="el-GR" sz="3200" b="0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l-GR" dirty="0" smtClean="0"/>
              <a:t>Εφαρμογές ΕΠ:</a:t>
            </a:r>
          </a:p>
          <a:p>
            <a:pPr lvl="1">
              <a:spcBef>
                <a:spcPts val="1200"/>
              </a:spcBef>
            </a:pPr>
            <a:r>
              <a:rPr lang="el-GR" dirty="0" smtClean="0"/>
              <a:t>Ψυχαγωγία,</a:t>
            </a:r>
          </a:p>
          <a:p>
            <a:pPr lvl="1">
              <a:spcBef>
                <a:spcPts val="1200"/>
              </a:spcBef>
            </a:pPr>
            <a:r>
              <a:rPr lang="el-GR" dirty="0" smtClean="0"/>
              <a:t>Δημιουργία </a:t>
            </a:r>
            <a:r>
              <a:rPr lang="en-GB" dirty="0" smtClean="0"/>
              <a:t>“</a:t>
            </a:r>
            <a:r>
              <a:rPr lang="el-GR" dirty="0" smtClean="0"/>
              <a:t>εικονικών πρωτοτύπων</a:t>
            </a:r>
            <a:r>
              <a:rPr lang="en-GB" dirty="0" smtClean="0"/>
              <a:t>”</a:t>
            </a:r>
            <a:r>
              <a:rPr lang="el-GR" dirty="0" smtClean="0"/>
              <a:t> προϊόντων,</a:t>
            </a:r>
          </a:p>
          <a:p>
            <a:pPr lvl="1">
              <a:spcBef>
                <a:spcPts val="1200"/>
              </a:spcBef>
            </a:pPr>
            <a:r>
              <a:rPr lang="el-GR" dirty="0" smtClean="0"/>
              <a:t>Προσομοίωση πτήσεων,</a:t>
            </a:r>
          </a:p>
          <a:p>
            <a:pPr lvl="1">
              <a:spcBef>
                <a:spcPts val="1200"/>
              </a:spcBef>
            </a:pPr>
            <a:r>
              <a:rPr lang="el-GR" dirty="0" smtClean="0"/>
              <a:t>Αρχιτεκτονική/οικοδομικές κατασκευές,</a:t>
            </a:r>
          </a:p>
          <a:p>
            <a:pPr lvl="1">
              <a:spcBef>
                <a:spcPts val="1200"/>
              </a:spcBef>
            </a:pPr>
            <a:r>
              <a:rPr lang="el-GR" dirty="0" smtClean="0"/>
              <a:t>Ιατρική.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41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Εικονική πραγματικότητα </a:t>
            </a:r>
            <a:r>
              <a:rPr lang="el-GR" sz="3200" b="0" dirty="0" smtClean="0"/>
              <a:t>(</a:t>
            </a:r>
            <a:r>
              <a:rPr lang="en-US" sz="3200" b="0" dirty="0" smtClean="0"/>
              <a:t>5</a:t>
            </a:r>
            <a:r>
              <a:rPr lang="el-GR" sz="3200" b="0" dirty="0" smtClean="0"/>
              <a:t> </a:t>
            </a:r>
            <a:r>
              <a:rPr lang="el-GR" sz="3200" b="0" dirty="0"/>
              <a:t>από </a:t>
            </a:r>
            <a:r>
              <a:rPr lang="en-US" sz="3200" b="0" dirty="0" smtClean="0"/>
              <a:t>6</a:t>
            </a:r>
            <a:r>
              <a:rPr lang="el-GR" sz="3200" b="0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 smtClean="0"/>
              <a:t>Διαδραστική</a:t>
            </a:r>
            <a:r>
              <a:rPr lang="el-GR" dirty="0" smtClean="0"/>
              <a:t> 3Δ απεικόνιση (αρτηριακό δένδρο).</a:t>
            </a:r>
          </a:p>
          <a:p>
            <a:pPr lvl="1"/>
            <a:endParaRPr lang="el-GR" dirty="0" smtClean="0"/>
          </a:p>
          <a:p>
            <a:pPr lvl="1"/>
            <a:endParaRPr lang="el-GR" dirty="0" smtClean="0"/>
          </a:p>
        </p:txBody>
      </p:sp>
      <p:sp>
        <p:nvSpPr>
          <p:cNvPr id="5" name="Ορθογώνιο 4"/>
          <p:cNvSpPr/>
          <p:nvPr/>
        </p:nvSpPr>
        <p:spPr>
          <a:xfrm>
            <a:off x="2461903" y="6021288"/>
            <a:ext cx="26038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+mn-lt"/>
                <a:hlinkClick r:id="rId6"/>
              </a:rPr>
              <a:t>OsiriX Fantastic Voyage Into The Artery</a:t>
            </a:r>
            <a:endParaRPr lang="el-GR" sz="1200" dirty="0">
              <a:latin typeface="+mn-lt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2" name="ShockwaveFlash1" r:id="rId2" imgW="1828571" imgH="1828571"/>
        </mc:Choice>
        <mc:Fallback>
          <p:control name="ShockwaveFlash1" r:id="rId2" imgW="1828571" imgH="1828571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7813" y="1844675"/>
                  <a:ext cx="6048375" cy="4206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8753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Εικονική πραγματικότητα </a:t>
            </a:r>
            <a:r>
              <a:rPr lang="el-GR" sz="3200" b="0" dirty="0" smtClean="0"/>
              <a:t>(</a:t>
            </a:r>
            <a:r>
              <a:rPr lang="en-US" sz="3200" b="0" dirty="0" smtClean="0"/>
              <a:t>6</a:t>
            </a:r>
            <a:r>
              <a:rPr lang="el-GR" sz="3200" b="0" dirty="0" smtClean="0"/>
              <a:t> </a:t>
            </a:r>
            <a:r>
              <a:rPr lang="el-GR" sz="3200" b="0" dirty="0"/>
              <a:t>από </a:t>
            </a:r>
            <a:r>
              <a:rPr lang="en-US" sz="3200" b="0" smtClean="0"/>
              <a:t>6</a:t>
            </a:r>
            <a:r>
              <a:rPr lang="el-GR" sz="3200" b="0" smtClean="0"/>
              <a:t>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Άλλα παραδείγματα</a:t>
            </a:r>
            <a:r>
              <a:rPr lang="en-GB" dirty="0" smtClean="0"/>
              <a:t> (</a:t>
            </a:r>
            <a:r>
              <a:rPr lang="el-GR" dirty="0" smtClean="0"/>
              <a:t>Εικονική νεκροψία</a:t>
            </a:r>
            <a:r>
              <a:rPr lang="en-GB" dirty="0" smtClean="0"/>
              <a:t>)</a:t>
            </a:r>
            <a:endParaRPr lang="en-US" dirty="0"/>
          </a:p>
        </p:txBody>
      </p:sp>
      <p:pic>
        <p:nvPicPr>
          <p:cNvPr id="3" name="The Virtual Autopsy Tab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71600" y="2042846"/>
            <a:ext cx="7200800" cy="405045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2825175" y="6093296"/>
            <a:ext cx="3598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hlinkClick r:id="rId6"/>
              </a:rPr>
              <a:t>“The </a:t>
            </a:r>
            <a:r>
              <a:rPr lang="en-US" sz="1200" dirty="0">
                <a:latin typeface="+mn-lt"/>
                <a:hlinkClick r:id="rId6"/>
              </a:rPr>
              <a:t>Virtual Autopsy </a:t>
            </a:r>
            <a:r>
              <a:rPr lang="en-US" sz="1200" dirty="0" smtClean="0">
                <a:latin typeface="+mn-lt"/>
                <a:hlinkClick r:id="rId6"/>
              </a:rPr>
              <a:t>Table</a:t>
            </a:r>
            <a:r>
              <a:rPr lang="en-US" sz="1200" dirty="0" smtClean="0">
                <a:latin typeface="+mn-lt"/>
              </a:rPr>
              <a:t>” </a:t>
            </a:r>
            <a:r>
              <a:rPr lang="el-GR" sz="1200" dirty="0" smtClean="0">
                <a:latin typeface="+mn-lt"/>
              </a:rPr>
              <a:t>από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7"/>
              </a:rPr>
              <a:t>Visualiseringscenter</a:t>
            </a:r>
            <a:r>
              <a:rPr lang="en-US" sz="1200" dirty="0">
                <a:latin typeface="+mn-lt"/>
                <a:hlinkClick r:id="rId7"/>
              </a:rPr>
              <a:t> C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6598595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Group 1"/>
          <p:cNvGrpSpPr/>
          <p:nvPr/>
        </p:nvGrpSpPr>
        <p:grpSpPr>
          <a:xfrm>
            <a:off x="1767633" y="5833725"/>
            <a:ext cx="5608735" cy="847725"/>
            <a:chOff x="1838952" y="5833725"/>
            <a:chExt cx="5608735" cy="847725"/>
          </a:xfrm>
        </p:grpSpPr>
        <p:pic>
          <p:nvPicPr>
            <p:cNvPr id="6" name="Picture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8952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1" name="Picture 3" descr="Λογότυπο Επιχειρησιακού Προγράμματος Εκπαίδευση και Δια βίου Μάθηση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4387" y="5833725"/>
              <a:ext cx="3543300" cy="847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HL7</a:t>
            </a:r>
            <a:r>
              <a:rPr lang="el-GR" dirty="0"/>
              <a:t> </a:t>
            </a:r>
            <a:r>
              <a:rPr lang="el-GR" sz="3200" b="0" dirty="0" smtClean="0"/>
              <a:t>(2 </a:t>
            </a:r>
            <a:r>
              <a:rPr lang="el-GR" sz="3200" b="0" dirty="0"/>
              <a:t>από 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dirty="0" smtClean="0"/>
              <a:t>Στα νοσοκομεία υπάρχουν διάφορες εφαρμογές που ανταλλάσουν πληροφορίες :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GB" dirty="0" smtClean="0"/>
              <a:t>PACS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l-GR" dirty="0" smtClean="0"/>
              <a:t>εφαρμογές εργαστηρίων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l-GR" dirty="0" smtClean="0"/>
              <a:t>εφαρμογές λογιστηρίου</a:t>
            </a:r>
            <a:endParaRPr lang="en-GB" dirty="0" smtClean="0"/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dirty="0" smtClean="0"/>
              <a:t>Το </a:t>
            </a:r>
            <a:r>
              <a:rPr lang="en-GB" dirty="0" smtClean="0"/>
              <a:t>HL7 </a:t>
            </a:r>
            <a:r>
              <a:rPr lang="el-GR" dirty="0" smtClean="0"/>
              <a:t>είναι ένα δομημένο πρωτόκολλο που χρησιμοποιείται ως μέσο για την επικοινωνία μεταξύ εφαρμογών</a:t>
            </a:r>
            <a:r>
              <a:rPr lang="el-GR" dirty="0"/>
              <a:t>.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45944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Παντελής </a:t>
            </a:r>
            <a:r>
              <a:rPr lang="el-GR" sz="2000" dirty="0" smtClean="0"/>
              <a:t>Ασβεστάς 2014. </a:t>
            </a:r>
            <a:r>
              <a:rPr lang="el-GR" sz="2000" dirty="0"/>
              <a:t>Παντελής Ασβεστάς. </a:t>
            </a:r>
            <a:r>
              <a:rPr lang="el-GR" sz="2000" dirty="0" smtClean="0"/>
              <a:t>«Ιατρική Πληροφορική - Θ. Ενότητα 11</a:t>
            </a:r>
            <a:r>
              <a:rPr lang="en-US" sz="2000" dirty="0" smtClean="0"/>
              <a:t>:</a:t>
            </a:r>
            <a:r>
              <a:rPr lang="el-GR" sz="2000" dirty="0" smtClean="0"/>
              <a:t> </a:t>
            </a:r>
            <a:r>
              <a:rPr lang="en-US" sz="2000" dirty="0">
                <a:solidFill>
                  <a:prstClr val="black"/>
                </a:solidFill>
              </a:rPr>
              <a:t>HL7, </a:t>
            </a:r>
            <a:r>
              <a:rPr lang="en-US" sz="2000" dirty="0" err="1">
                <a:solidFill>
                  <a:prstClr val="black"/>
                </a:solidFill>
              </a:rPr>
              <a:t>Pacs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l-GR" sz="2000">
                <a:solidFill>
                  <a:prstClr val="black"/>
                </a:solidFill>
              </a:rPr>
              <a:t>Εικονική πραγματικότητα</a:t>
            </a:r>
            <a:r>
              <a:rPr lang="el-GR" sz="200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1728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1800" dirty="0" smtClean="0"/>
              <a:t>».                     </a:t>
            </a:r>
          </a:p>
          <a:p>
            <a:pPr marL="0" indent="0">
              <a:buNone/>
            </a:pPr>
            <a:endParaRPr lang="el-GR" sz="18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5500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155448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endParaRPr lang="el-GR" dirty="0">
              <a:latin typeface="+mn-lt"/>
            </a:endParaRPr>
          </a:p>
          <a:p>
            <a:r>
              <a:rPr lang="el-GR" dirty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latin typeface="+mn-lt"/>
              </a:rPr>
              <a:t>αδειοδόχο</a:t>
            </a:r>
            <a:endParaRPr lang="el-GR" dirty="0">
              <a:latin typeface="+mn-l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 err="1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>
              <a:latin typeface="+mn-lt"/>
            </a:endParaRPr>
          </a:p>
          <a:p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</a:t>
            </a:r>
            <a:r>
              <a:rPr lang="el-GR" dirty="0" err="1">
                <a:latin typeface="+mn-lt"/>
              </a:rPr>
              <a:t>αδειοδόχο</a:t>
            </a:r>
            <a:r>
              <a:rPr lang="el-GR" dirty="0">
                <a:latin typeface="+mn-lt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371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HL7</a:t>
            </a:r>
            <a:r>
              <a:rPr lang="el-GR" dirty="0"/>
              <a:t> </a:t>
            </a:r>
            <a:r>
              <a:rPr lang="el-GR" sz="3200" b="0" dirty="0" smtClean="0"/>
              <a:t>(3 </a:t>
            </a:r>
            <a:r>
              <a:rPr lang="el-GR" sz="3200" b="0" dirty="0"/>
              <a:t>από 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00808"/>
            <a:ext cx="3682752" cy="4536504"/>
          </a:xfrm>
        </p:spPr>
        <p:txBody>
          <a:bodyPr/>
          <a:lstStyle/>
          <a:p>
            <a:r>
              <a:rPr lang="el-GR" dirty="0" smtClean="0"/>
              <a:t>Δομή μηνύματος.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22063355"/>
              </p:ext>
            </p:extLst>
          </p:nvPr>
        </p:nvGraphicFramePr>
        <p:xfrm>
          <a:off x="3995936" y="1412776"/>
          <a:ext cx="403244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538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HL7</a:t>
            </a:r>
            <a:r>
              <a:rPr lang="el-GR" dirty="0"/>
              <a:t> </a:t>
            </a:r>
            <a:r>
              <a:rPr lang="el-GR" sz="3200" b="0" dirty="0" smtClean="0"/>
              <a:t>(4 </a:t>
            </a:r>
            <a:r>
              <a:rPr lang="el-GR" sz="3200" b="0" dirty="0"/>
              <a:t>από 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Κάθε γραμμή σε ένα μήνυμα αποτελεί ένα τμήμα</a:t>
            </a:r>
          </a:p>
          <a:p>
            <a:r>
              <a:rPr lang="el-GR" dirty="0" smtClean="0"/>
              <a:t>Υπάρχουν πάνω από 120 τμήματα.</a:t>
            </a:r>
          </a:p>
          <a:p>
            <a:r>
              <a:rPr lang="el-GR" dirty="0" smtClean="0"/>
              <a:t>Ενδεικτικά:</a:t>
            </a:r>
          </a:p>
          <a:p>
            <a:pPr lvl="1"/>
            <a:r>
              <a:rPr lang="en-GB" dirty="0" smtClean="0"/>
              <a:t>MSH</a:t>
            </a:r>
            <a:r>
              <a:rPr lang="el-GR" dirty="0" smtClean="0"/>
              <a:t> (</a:t>
            </a:r>
            <a:r>
              <a:rPr lang="en-GB" dirty="0" smtClean="0"/>
              <a:t>Message Header)</a:t>
            </a:r>
            <a:endParaRPr lang="el-GR" dirty="0" smtClean="0"/>
          </a:p>
          <a:p>
            <a:pPr lvl="2"/>
            <a:r>
              <a:rPr lang="el-GR" dirty="0" smtClean="0"/>
              <a:t>πληροφορίες για τον αποστολέα και τον παραλήπτη του μηνύματος, τον τύπο του μηνύματος κ.λπ.</a:t>
            </a:r>
            <a:endParaRPr lang="en-GB" dirty="0" smtClean="0"/>
          </a:p>
          <a:p>
            <a:pPr lvl="1"/>
            <a:r>
              <a:rPr lang="en-GB" dirty="0" smtClean="0"/>
              <a:t>EVN (Event Type)</a:t>
            </a:r>
            <a:endParaRPr lang="el-GR" dirty="0" smtClean="0"/>
          </a:p>
          <a:p>
            <a:pPr lvl="2"/>
            <a:r>
              <a:rPr lang="el-GR" dirty="0" smtClean="0"/>
              <a:t>πληροφορίες για τον τύπο του μηνύματος (π.χ. Α04 – καταχώρηση ασθενή)</a:t>
            </a:r>
          </a:p>
          <a:p>
            <a:pPr lvl="2"/>
            <a:r>
              <a:rPr lang="el-GR" dirty="0" smtClean="0"/>
              <a:t>επαναλαμβάνεται στο </a:t>
            </a:r>
            <a:r>
              <a:rPr lang="en-GB" dirty="0" smtClean="0"/>
              <a:t>MSH </a:t>
            </a:r>
            <a:r>
              <a:rPr lang="el-GR" dirty="0" smtClean="0"/>
              <a:t>για να απαλειφτεί από την έκδοση 2.3 και μετά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9238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HL7</a:t>
            </a:r>
            <a:r>
              <a:rPr lang="el-GR" dirty="0"/>
              <a:t> </a:t>
            </a:r>
            <a:r>
              <a:rPr lang="el-GR" sz="3200" b="0" dirty="0" smtClean="0"/>
              <a:t>(5 </a:t>
            </a:r>
            <a:r>
              <a:rPr lang="el-GR" sz="3200" b="0" dirty="0"/>
              <a:t>από 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GB" dirty="0" smtClean="0"/>
              <a:t>PID (Patient Identification)</a:t>
            </a:r>
          </a:p>
          <a:p>
            <a:pPr lvl="2"/>
            <a:r>
              <a:rPr lang="el-GR" dirty="0" smtClean="0"/>
              <a:t>Ταυτοποίηση ασθενή (όνομα, κωδικός, διεύθυνση, κ.λπ.),</a:t>
            </a:r>
          </a:p>
          <a:p>
            <a:pPr lvl="1"/>
            <a:r>
              <a:rPr lang="en-GB" dirty="0" smtClean="0"/>
              <a:t>PV1 (Patient Visit)</a:t>
            </a:r>
          </a:p>
          <a:p>
            <a:pPr lvl="2"/>
            <a:r>
              <a:rPr lang="el-GR" dirty="0" smtClean="0"/>
              <a:t>Πληροφορίες για την παραμονή του ασθενή στο νοσοκομείο (τμήμα, ιατρός, κ.λπ.),</a:t>
            </a:r>
          </a:p>
          <a:p>
            <a:pPr lvl="1"/>
            <a:r>
              <a:rPr lang="el-GR" dirty="0" smtClean="0"/>
              <a:t>ΝΚ1 (</a:t>
            </a:r>
            <a:r>
              <a:rPr lang="en-GB" dirty="0" smtClean="0"/>
              <a:t>Next of Kin)</a:t>
            </a:r>
          </a:p>
          <a:p>
            <a:pPr lvl="2"/>
            <a:r>
              <a:rPr lang="el-GR" dirty="0" smtClean="0"/>
              <a:t>Πλησιέστερος συγγενής,</a:t>
            </a:r>
          </a:p>
          <a:p>
            <a:pPr lvl="1"/>
            <a:r>
              <a:rPr lang="en-GB" dirty="0" smtClean="0"/>
              <a:t>PD1 (</a:t>
            </a:r>
            <a:r>
              <a:rPr lang="en-US" dirty="0" smtClean="0"/>
              <a:t>Patient Demographic Information</a:t>
            </a:r>
            <a:r>
              <a:rPr lang="en-GB" dirty="0" smtClean="0"/>
              <a:t>)</a:t>
            </a:r>
            <a:endParaRPr lang="el-GR" dirty="0" smtClean="0"/>
          </a:p>
          <a:p>
            <a:pPr lvl="2"/>
            <a:r>
              <a:rPr lang="el-GR" dirty="0" smtClean="0"/>
              <a:t>Δημογραφικά στοιχεία,</a:t>
            </a:r>
          </a:p>
          <a:p>
            <a:pPr lvl="1"/>
            <a:r>
              <a:rPr lang="el-GR" dirty="0" smtClean="0"/>
              <a:t>ΝΤΕ</a:t>
            </a:r>
          </a:p>
          <a:p>
            <a:pPr lvl="2"/>
            <a:r>
              <a:rPr lang="el-GR" dirty="0" smtClean="0"/>
              <a:t>Σημειώσεις και σχόλια.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0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HL7</a:t>
            </a:r>
            <a:r>
              <a:rPr lang="el-GR" dirty="0"/>
              <a:t> </a:t>
            </a:r>
            <a:r>
              <a:rPr lang="el-GR" sz="3200" b="0" dirty="0" smtClean="0"/>
              <a:t>(6 </a:t>
            </a:r>
            <a:r>
              <a:rPr lang="el-GR" sz="3200" b="0" dirty="0"/>
              <a:t>από 12)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751117"/>
          </a:xfrm>
        </p:spPr>
        <p:txBody>
          <a:bodyPr/>
          <a:lstStyle/>
          <a:p>
            <a:r>
              <a:rPr lang="el-GR" dirty="0" smtClean="0"/>
              <a:t>Παράδειγμα</a:t>
            </a:r>
            <a:r>
              <a:rPr lang="en-GB" dirty="0" smtClean="0"/>
              <a:t> </a:t>
            </a:r>
            <a:r>
              <a:rPr lang="el-GR" dirty="0" smtClean="0"/>
              <a:t>(Εισαγωγή ασθενή για χειρουργική επέμβαση)</a:t>
            </a:r>
            <a:r>
              <a:rPr lang="en-US" dirty="0" smtClean="0"/>
              <a:t>.</a:t>
            </a:r>
            <a:endParaRPr lang="en-GB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63453" y="4571788"/>
            <a:ext cx="1555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STORE</a:t>
            </a:r>
          </a:p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HOLLYWOOD</a:t>
            </a:r>
            <a:endParaRPr lang="el-GR" sz="20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4637" y="4500570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MIME</a:t>
            </a:r>
          </a:p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VERMONT</a:t>
            </a:r>
            <a:endParaRPr lang="el-GR" sz="20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1680" y="2612018"/>
            <a:ext cx="3246936" cy="1323439"/>
          </a:xfrm>
          <a:prstGeom prst="rect">
            <a:avLst/>
          </a:prstGeom>
          <a:ln>
            <a:solidFill>
              <a:srgbClr val="8CADAE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6600"/>
                </a:solidFill>
                <a:latin typeface="Calibri"/>
                <a:cs typeface="Times New Roman" pitchFamily="18" charset="0"/>
              </a:rPr>
              <a:t>MSH||STORE|HOLLYWOOD|MIME|VERMONT|200305181007|security|ADT|MSG00201|||</a:t>
            </a:r>
            <a:endParaRPr lang="el-GR" sz="2000" b="1" dirty="0">
              <a:solidFill>
                <a:srgbClr val="00660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63654" y="4221088"/>
            <a:ext cx="4661108" cy="1785104"/>
          </a:xfrm>
          <a:prstGeom prst="rect">
            <a:avLst/>
          </a:prstGeom>
          <a:ln>
            <a:solidFill>
              <a:srgbClr val="8CADAE"/>
            </a:solidFill>
          </a:ln>
        </p:spPr>
        <p:txBody>
          <a:bodyPr wrap="square">
            <a:spAutoFit/>
          </a:bodyPr>
          <a:lstStyle/>
          <a:p>
            <a:r>
              <a:rPr lang="el-GR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Ερμηνεία : Το μήνυμα  από το σύστημα </a:t>
            </a:r>
            <a:r>
              <a:rPr lang="en-GB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ST</a:t>
            </a:r>
            <a:r>
              <a:rPr lang="el-GR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Ο</a:t>
            </a:r>
            <a:r>
              <a:rPr lang="en-GB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RE </a:t>
            </a:r>
            <a:r>
              <a:rPr lang="el-GR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που είναι στο </a:t>
            </a:r>
            <a:r>
              <a:rPr lang="en-GB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HOLLYWOOD </a:t>
            </a:r>
            <a:r>
              <a:rPr lang="el-GR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στο σύστημα </a:t>
            </a:r>
            <a:r>
              <a:rPr lang="en-GB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MIME </a:t>
            </a:r>
            <a:r>
              <a:rPr lang="el-GR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που είναι στο </a:t>
            </a:r>
            <a:r>
              <a:rPr lang="en-GB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VERMONT</a:t>
            </a:r>
            <a:r>
              <a:rPr lang="el-GR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με ημερομηνία αποστολής 18/05/2003 στις 10:07</a:t>
            </a:r>
            <a:r>
              <a:rPr lang="en-US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lang="el-GR" sz="2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1026" name="Picture 2" descr="Server, Mainframe,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2" y="2163893"/>
            <a:ext cx="1171523" cy="23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rver, Computer, Mainfra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163892"/>
            <a:ext cx="1369218" cy="23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/>
          <p:cNvSpPr/>
          <p:nvPr/>
        </p:nvSpPr>
        <p:spPr>
          <a:xfrm>
            <a:off x="107504" y="5268283"/>
            <a:ext cx="2115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5"/>
              </a:rPr>
              <a:t>Server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hlinkClick r:id="rId6"/>
              </a:rPr>
              <a:t>OpenClips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διαθέσιμο ως κοινό κτήμα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8"/>
          <p:cNvSpPr/>
          <p:nvPr/>
        </p:nvSpPr>
        <p:spPr>
          <a:xfrm>
            <a:off x="6909964" y="5208456"/>
            <a:ext cx="2115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7"/>
              </a:rPr>
              <a:t>Server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hlinkClick r:id="rId6"/>
              </a:rPr>
              <a:t>OpenClips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διαθέσιμο  ως κοινό κτήμα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" name="Ευθύγραμμο βέλος σύνδεσης 4"/>
          <p:cNvCxnSpPr>
            <a:stCxn id="13" idx="3"/>
          </p:cNvCxnSpPr>
          <p:nvPr/>
        </p:nvCxnSpPr>
        <p:spPr>
          <a:xfrm flipV="1">
            <a:off x="4938616" y="3231332"/>
            <a:ext cx="2153664" cy="42406"/>
          </a:xfrm>
          <a:prstGeom prst="straightConnector1">
            <a:avLst/>
          </a:prstGeom>
          <a:ln w="44450">
            <a:solidFill>
              <a:srgbClr val="8CADAE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0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HL7</a:t>
            </a:r>
            <a:r>
              <a:rPr lang="el-GR" dirty="0"/>
              <a:t> </a:t>
            </a:r>
            <a:r>
              <a:rPr lang="el-GR" sz="3200" b="0" dirty="0" smtClean="0"/>
              <a:t>(7 </a:t>
            </a:r>
            <a:r>
              <a:rPr lang="el-GR" sz="3200" b="0" dirty="0"/>
              <a:t>από 12)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648072"/>
          </a:xfrm>
        </p:spPr>
        <p:txBody>
          <a:bodyPr/>
          <a:lstStyle/>
          <a:p>
            <a:r>
              <a:rPr lang="el-GR" dirty="0" smtClean="0"/>
              <a:t>Παράδειγμα</a:t>
            </a:r>
            <a:r>
              <a:rPr lang="en-GB" dirty="0" smtClean="0"/>
              <a:t> </a:t>
            </a:r>
            <a:r>
              <a:rPr lang="el-GR" dirty="0" smtClean="0"/>
              <a:t>(Εισαγωγή ασθενή για χειρουργική επέμβαση)</a:t>
            </a:r>
            <a:r>
              <a:rPr lang="en-US" dirty="0" smtClean="0"/>
              <a:t>.</a:t>
            </a:r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812544" y="2952941"/>
            <a:ext cx="3191503" cy="4001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6600"/>
                </a:solidFill>
                <a:latin typeface="Calibri"/>
                <a:cs typeface="Times New Roman" pitchFamily="18" charset="0"/>
              </a:rPr>
              <a:t>EVN|01|200305181005||</a:t>
            </a:r>
            <a:endParaRPr lang="el-GR" sz="2000" b="1" dirty="0">
              <a:solidFill>
                <a:srgbClr val="00660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03442" y="4171678"/>
            <a:ext cx="4284782" cy="110799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Ερμηνεία: εισαγωγή ασθενή με ημερομηνία</a:t>
            </a:r>
            <a:r>
              <a:rPr lang="en-GB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l-GR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εισαγωγή 18/05/2003 στις 10:05</a:t>
            </a:r>
            <a:r>
              <a:rPr lang="en-US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lang="el-GR" sz="2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5262" y="4571788"/>
            <a:ext cx="1555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STORE</a:t>
            </a:r>
          </a:p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HOLLYWOOD</a:t>
            </a:r>
            <a:endParaRPr lang="el-GR" sz="20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16" name="Picture 2" descr="Server, Mainframe,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2" y="2163893"/>
            <a:ext cx="1171523" cy="23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8"/>
          <p:cNvSpPr/>
          <p:nvPr/>
        </p:nvSpPr>
        <p:spPr>
          <a:xfrm>
            <a:off x="69863" y="5279674"/>
            <a:ext cx="2115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4"/>
              </a:rPr>
              <a:t>Server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hlinkClick r:id="rId5"/>
              </a:rPr>
              <a:t>OpenClips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διαθέσιμο ως κοινό κτήμα</a:t>
            </a:r>
            <a:endParaRPr lang="en-US" sz="12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04637" y="4482809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MIME</a:t>
            </a:r>
          </a:p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VERMONT</a:t>
            </a:r>
            <a:endParaRPr lang="el-GR" sz="20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19" name="Picture 4" descr="Server, Computer, Mainfram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911" y="2163893"/>
            <a:ext cx="1358839" cy="232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8"/>
          <p:cNvSpPr/>
          <p:nvPr/>
        </p:nvSpPr>
        <p:spPr>
          <a:xfrm>
            <a:off x="6909964" y="5191073"/>
            <a:ext cx="2115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4"/>
              </a:rPr>
              <a:t>Server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hlinkClick r:id="rId5"/>
              </a:rPr>
              <a:t>OpenClips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διαθέσιμο ως κοινό κτήμα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" name="Ευθύγραμμο βέλος σύνδεσης 11"/>
          <p:cNvCxnSpPr>
            <a:stCxn id="13" idx="3"/>
          </p:cNvCxnSpPr>
          <p:nvPr/>
        </p:nvCxnSpPr>
        <p:spPr>
          <a:xfrm>
            <a:off x="5004047" y="3152996"/>
            <a:ext cx="1993864" cy="0"/>
          </a:xfrm>
          <a:prstGeom prst="straightConnector1">
            <a:avLst/>
          </a:prstGeom>
          <a:ln w="44450">
            <a:solidFill>
              <a:srgbClr val="8CADAE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13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HL7</a:t>
            </a:r>
            <a:r>
              <a:rPr lang="el-GR" dirty="0"/>
              <a:t> </a:t>
            </a:r>
            <a:r>
              <a:rPr lang="el-GR" sz="3200" b="0" dirty="0" smtClean="0"/>
              <a:t>(8 </a:t>
            </a:r>
            <a:r>
              <a:rPr lang="el-GR" sz="3200" b="0" dirty="0"/>
              <a:t>από 12)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Παράδειγμα</a:t>
            </a:r>
            <a:r>
              <a:rPr lang="en-GB" dirty="0" smtClean="0"/>
              <a:t> </a:t>
            </a:r>
            <a:r>
              <a:rPr lang="el-GR" dirty="0" smtClean="0"/>
              <a:t>(Εισαγωγή ασθενή για χειρουργική επέμβαση)</a:t>
            </a:r>
            <a:r>
              <a:rPr lang="en-US" dirty="0" smtClean="0"/>
              <a:t>.</a:t>
            </a:r>
            <a:endParaRPr lang="en-GB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846394" y="2510928"/>
            <a:ext cx="3240360" cy="16312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6600"/>
                </a:solidFill>
                <a:latin typeface="Calibri"/>
                <a:cs typeface="Times New Roman" pitchFamily="18" charset="0"/>
              </a:rPr>
              <a:t>PID|||PATID1234567||</a:t>
            </a:r>
            <a:r>
              <a:rPr lang="en-US" sz="2000" b="1" dirty="0" err="1" smtClean="0">
                <a:solidFill>
                  <a:srgbClr val="006600"/>
                </a:solidFill>
                <a:latin typeface="Calibri"/>
                <a:cs typeface="Times New Roman" pitchFamily="18" charset="0"/>
              </a:rPr>
              <a:t>Doe^John^B^II</a:t>
            </a:r>
            <a:r>
              <a:rPr lang="en-US" sz="2000" b="1" dirty="0" smtClean="0">
                <a:solidFill>
                  <a:srgbClr val="006600"/>
                </a:solidFill>
                <a:latin typeface="Calibri"/>
                <a:cs typeface="Times New Roman" pitchFamily="18" charset="0"/>
              </a:rPr>
              <a:t>||19470701|M||C|3976 Sunset </a:t>
            </a:r>
            <a:r>
              <a:rPr lang="en-US" sz="2000" b="1" dirty="0" err="1" smtClean="0">
                <a:solidFill>
                  <a:srgbClr val="006600"/>
                </a:solidFill>
                <a:latin typeface="Calibri"/>
                <a:cs typeface="Times New Roman" pitchFamily="18" charset="0"/>
              </a:rPr>
              <a:t>Blvd^Los</a:t>
            </a:r>
            <a:r>
              <a:rPr lang="en-US" sz="2000" b="1" dirty="0" smtClean="0">
                <a:solidFill>
                  <a:srgbClr val="006600"/>
                </a:solidFill>
                <a:latin typeface="Calibri"/>
                <a:cs typeface="Times New Roman" pitchFamily="18" charset="0"/>
              </a:rPr>
              <a:t> Angeles ^CA^90027||323-681-2888||||||||||</a:t>
            </a:r>
            <a:endParaRPr lang="el-GR" sz="2000" b="1" dirty="0">
              <a:solidFill>
                <a:srgbClr val="00660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1885" y="4556399"/>
            <a:ext cx="4572000" cy="14465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el-GR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Ερμηνεία: Ονοματεπώνυμο: John B. </a:t>
            </a:r>
            <a:r>
              <a:rPr lang="el-GR" sz="2200" dirty="0" err="1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Doe</a:t>
            </a:r>
            <a:r>
              <a:rPr lang="el-GR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, Ημερομηνία γέννησης: 01/07/1947, Φύλλο: Άρρεν, Τόπος κατοικίας: </a:t>
            </a:r>
            <a:r>
              <a:rPr lang="el-GR" sz="2200" dirty="0" err="1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Los</a:t>
            </a:r>
            <a:r>
              <a:rPr lang="el-GR" sz="2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l-GR" sz="2200" dirty="0" err="1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Angeles</a:t>
            </a:r>
            <a:endParaRPr lang="el-GR" sz="2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5262" y="4571788"/>
            <a:ext cx="1555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STORE</a:t>
            </a:r>
          </a:p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HOLLYWOOD</a:t>
            </a:r>
            <a:endParaRPr lang="el-GR" sz="20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16" name="Picture 2" descr="Server, Mainframe,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2" y="2163893"/>
            <a:ext cx="1171523" cy="23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8"/>
          <p:cNvSpPr/>
          <p:nvPr/>
        </p:nvSpPr>
        <p:spPr>
          <a:xfrm>
            <a:off x="69863" y="5279674"/>
            <a:ext cx="2115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4"/>
              </a:rPr>
              <a:t>Server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hlinkClick r:id="rId5"/>
              </a:rPr>
              <a:t>OpenClips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διαθέσιμο ως κοινό κτήμα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04637" y="4482809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MIME</a:t>
            </a:r>
          </a:p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VERMONT</a:t>
            </a:r>
            <a:endParaRPr lang="el-GR" sz="20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19" name="Picture 4" descr="Server, Computer, Mainfram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911" y="2163893"/>
            <a:ext cx="1358839" cy="232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8"/>
          <p:cNvSpPr/>
          <p:nvPr/>
        </p:nvSpPr>
        <p:spPr>
          <a:xfrm>
            <a:off x="6909964" y="5191073"/>
            <a:ext cx="2115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“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4"/>
              </a:rPr>
              <a:t>Server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hlinkClick r:id="rId5"/>
              </a:rPr>
              <a:t>OpenClips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διαθέσιμο ως κοινό κτήμα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" name="Ευθύγραμμο βέλος σύνδεσης 11"/>
          <p:cNvCxnSpPr>
            <a:stCxn id="13" idx="3"/>
            <a:endCxn id="19" idx="1"/>
          </p:cNvCxnSpPr>
          <p:nvPr/>
        </p:nvCxnSpPr>
        <p:spPr>
          <a:xfrm>
            <a:off x="5086754" y="3326536"/>
            <a:ext cx="1911157" cy="0"/>
          </a:xfrm>
          <a:prstGeom prst="straightConnector1">
            <a:avLst/>
          </a:prstGeom>
          <a:ln w="44450">
            <a:solidFill>
              <a:srgbClr val="8CADAE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71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YT_SHOW_AFTER" val="0"/>
  <p:tag name="ISPRING_YT_WEB_ADDRESS" val="http://www.youtube.com/v/OKSodRhEvA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YT_SHOW_AFTER" val="0"/>
  <p:tag name="ISPRING_YT_WEB_ADDRESS" val="http://www.youtube.com/v/S5p1xXx8uhc"/>
</p:tagLst>
</file>

<file path=ppt/theme/theme1.xml><?xml version="1.0" encoding="utf-8"?>
<a:theme xmlns:a="http://schemas.openxmlformats.org/drawingml/2006/main" name="OC_template_updated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1">
  <a:themeElements>
    <a:clrScheme name="Προσαρμοσμένο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OC_template_updated1</Template>
  <TotalTime>29</TotalTime>
  <Words>1617</Words>
  <Application>Microsoft Office PowerPoint</Application>
  <PresentationFormat>Προβολή στην οθόνη (4:3)</PresentationFormat>
  <Paragraphs>260</Paragraphs>
  <Slides>34</Slides>
  <Notes>18</Notes>
  <HiddenSlides>0</HiddenSlides>
  <MMClips>1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34</vt:i4>
      </vt:variant>
    </vt:vector>
  </HeadingPairs>
  <TitlesOfParts>
    <vt:vector size="36" baseType="lpstr">
      <vt:lpstr>OC_template_updated1</vt:lpstr>
      <vt:lpstr>1_OC_template_updated1</vt:lpstr>
      <vt:lpstr>ΙΑΤΡΙΚΗ ΠΛΗΡΟΦΟΡΙΚΗ - Θ</vt:lpstr>
      <vt:lpstr>HL7 (1 από 12)</vt:lpstr>
      <vt:lpstr>HL7 (2 από 12)</vt:lpstr>
      <vt:lpstr>HL7 (3 από 12)</vt:lpstr>
      <vt:lpstr>HL7 (4 από 12)</vt:lpstr>
      <vt:lpstr>HL7 (5 από 12)</vt:lpstr>
      <vt:lpstr>HL7 (6 από 12)</vt:lpstr>
      <vt:lpstr>HL7 (7 από 12)</vt:lpstr>
      <vt:lpstr>HL7 (8 από 12)</vt:lpstr>
      <vt:lpstr>HL7 (9 από 12)</vt:lpstr>
      <vt:lpstr>HL7 (10 από 12)</vt:lpstr>
      <vt:lpstr>HL7 (11 από 12)</vt:lpstr>
      <vt:lpstr>HL7 (12 από 12)</vt:lpstr>
      <vt:lpstr>PACS (1 από 8)</vt:lpstr>
      <vt:lpstr>PACS (2 από 8)</vt:lpstr>
      <vt:lpstr>Τυπική Δομή PACS</vt:lpstr>
      <vt:lpstr>PACS (3 από 8)</vt:lpstr>
      <vt:lpstr>PACS (4 από 8)</vt:lpstr>
      <vt:lpstr>PACS (5 από 8)</vt:lpstr>
      <vt:lpstr>PACS (6 από 8)</vt:lpstr>
      <vt:lpstr>PACS (7 από 8)</vt:lpstr>
      <vt:lpstr>PACS (8 από 8)</vt:lpstr>
      <vt:lpstr>Εικονική πραγματικότητα (1 από 6)</vt:lpstr>
      <vt:lpstr>Εικονική πραγματικότητα (2 από 6)</vt:lpstr>
      <vt:lpstr>Εικονική πραγματικότητα (3 από 6)</vt:lpstr>
      <vt:lpstr>Εικονική πραγματικότητα (4 από 6)</vt:lpstr>
      <vt:lpstr>Εικονική πραγματικότητα (5 από 6)</vt:lpstr>
      <vt:lpstr>Εικονική πραγματικότητα (6 από 6)</vt:lpstr>
      <vt:lpstr>Τέλος Ενότητας</vt:lpstr>
      <vt:lpstr>Σημειώματα</vt:lpstr>
      <vt:lpstr>Σημείωμα Αναφοράς</vt:lpstr>
      <vt:lpstr>Σημείωμα Αδειοδότησης</vt:lpstr>
      <vt:lpstr>Διατήρηση Σημειωμάτων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ΙΑΤΡΙΚΗ ΠΛΗΡΟΦΟΡΙΚΗ - Θ</dc:title>
  <dc:creator>opencourses@teiath.gr</dc:creator>
  <cp:lastModifiedBy>natasakar new</cp:lastModifiedBy>
  <cp:revision>14</cp:revision>
  <dcterms:created xsi:type="dcterms:W3CDTF">2014-09-25T09:53:38Z</dcterms:created>
  <dcterms:modified xsi:type="dcterms:W3CDTF">2015-02-09T13:17:47Z</dcterms:modified>
</cp:coreProperties>
</file>