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57" r:id="rId22"/>
    <p:sldId id="262" r:id="rId23"/>
    <p:sldId id="264" r:id="rId24"/>
    <p:sldId id="288" r:id="rId25"/>
    <p:sldId id="289" r:id="rId26"/>
    <p:sldId id="266" r:id="rId27"/>
    <p:sldId id="267" r:id="rId28"/>
    <p:sldId id="261" r:id="rId29"/>
  </p:sldIdLst>
  <p:sldSz cx="9144000" cy="6858000" type="screen4x3"/>
  <p:notesSz cx="7104063" cy="10234613"/>
  <p:custDataLst>
    <p:tags r:id="rId3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174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2B8ADE3-1F28-48B7-A39D-D744F189FAB6}" type="slidenum">
              <a:rPr lang="el-GR" altLang="el-GR"/>
              <a:pPr eaLnBrk="1" hangingPunct="1"/>
              <a:t>15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277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EEE0EB3-8AD5-4C0C-85F8-99E2F5F8A60D}" type="slidenum">
              <a:rPr lang="el-GR" altLang="el-GR"/>
              <a:pPr eaLnBrk="1" hangingPunct="1"/>
              <a:t>16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9773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379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FC903E4-30E2-4FF5-8959-89BAA2CF5EB2}" type="slidenum">
              <a:rPr lang="el-GR" altLang="el-GR"/>
              <a:pPr eaLnBrk="1" hangingPunct="1"/>
              <a:t>18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482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3C8FA48-9797-44E6-872F-32F34EBFB889}" type="slidenum">
              <a:rPr lang="el-GR" altLang="el-GR"/>
              <a:pPr eaLnBrk="1" hangingPunct="1"/>
              <a:t>19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355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6FDEEC2-3EFE-4FA7-883D-C11EED62AFB7}" type="slidenum">
              <a:rPr lang="el-GR" altLang="el-GR"/>
              <a:pPr eaLnBrk="1" hangingPunct="1"/>
              <a:t>4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458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BBA51C8-3D98-4BB1-A74C-80AEE317EC67}" type="slidenum">
              <a:rPr lang="el-GR" altLang="el-GR"/>
              <a:pPr eaLnBrk="1" hangingPunct="1"/>
              <a:t>5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560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C4527C9-EBCD-4CEA-9584-428807D3CCC7}" type="slidenum">
              <a:rPr lang="el-GR" altLang="el-GR"/>
              <a:pPr eaLnBrk="1" hangingPunct="1"/>
              <a:t>7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662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DE14D7E-0ABC-47A8-A18F-60E7B96EB5BA}" type="slidenum">
              <a:rPr lang="el-GR" altLang="el-GR"/>
              <a:pPr eaLnBrk="1" hangingPunct="1"/>
              <a:t>8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765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DB1D30A-9879-42DC-82D9-961B7845C06D}" type="slidenum">
              <a:rPr lang="el-GR" altLang="el-GR"/>
              <a:pPr eaLnBrk="1" hangingPunct="1"/>
              <a:t>9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867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41CB646-5EF7-44D2-99DA-E1804D70769B}" type="slidenum">
              <a:rPr lang="el-GR" altLang="el-GR"/>
              <a:pPr eaLnBrk="1" hangingPunct="1"/>
              <a:t>11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2970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9E4CF60-0A6A-4811-AF42-379A3DCE6A9E}" type="slidenum">
              <a:rPr lang="el-GR" altLang="el-GR"/>
              <a:pPr eaLnBrk="1" hangingPunct="1"/>
              <a:t>12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072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C63DA24-3913-40F8-A43B-7242DC02D2F9}" type="slidenum">
              <a:rPr lang="el-GR" altLang="el-GR"/>
              <a:pPr eaLnBrk="1" hangingPunct="1"/>
              <a:t>13</a:t>
            </a:fld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8B927-2D3C-4DBC-871A-05713D341C4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7974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6FD02-6C7D-4A1C-B354-BB266B4FF09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7273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7BBE1-32DB-45AE-A11B-F13DFBA447D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095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>
              <a:lnSpc>
                <a:spcPct val="110000"/>
              </a:lnSpc>
              <a:spcBef>
                <a:spcPts val="1200"/>
              </a:spcBef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/index.php?title=User:Saint_Martin&amp;action=edit&amp;redlink=1" TargetMode="External"/><Relationship Id="rId4" Type="http://schemas.openxmlformats.org/officeDocument/2006/relationships/hyperlink" Target="http://commons.wikimedia.org/wiki/File:Buckledmodel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hyperlink" Target="http://www.efunda.com/formulae/solid_mechanics/columns/eccentric.cf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funda.com/formulae/solid_mechanics/columns/eccentric.cfm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unda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10" Type="http://schemas.openxmlformats.org/officeDocument/2006/relationships/image" Target="../media/image10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Αντοχή πλοίου ΙΙ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Ελαστικός </a:t>
            </a:r>
            <a:r>
              <a:rPr lang="el-GR" sz="2600" dirty="0" err="1"/>
              <a:t>λυγισμός</a:t>
            </a:r>
            <a:r>
              <a:rPr lang="el-GR" sz="2600" dirty="0"/>
              <a:t> πρισματικών </a:t>
            </a:r>
            <a:r>
              <a:rPr lang="el-GR" sz="2600" dirty="0" smtClean="0"/>
              <a:t>φορέων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 smtClean="0"/>
              <a:t>Αλέξανδρος </a:t>
            </a:r>
            <a:r>
              <a:rPr lang="el-GR" sz="2200" dirty="0" err="1"/>
              <a:t>Θεοδουλίδης</a:t>
            </a:r>
            <a:r>
              <a:rPr lang="el-GR" sz="2200" dirty="0"/>
              <a:t>, </a:t>
            </a:r>
            <a:r>
              <a:rPr lang="el-GR" sz="2200" dirty="0" err="1"/>
              <a:t>Επικ</a:t>
            </a:r>
            <a:r>
              <a:rPr lang="el-GR" sz="2200" dirty="0" smtClean="0"/>
              <a:t>.</a:t>
            </a:r>
            <a:r>
              <a:rPr lang="en-US" sz="2200" smtClean="0"/>
              <a:t> </a:t>
            </a:r>
            <a:r>
              <a:rPr lang="el-GR" sz="2200" smtClean="0"/>
              <a:t>Καθηγητής</a:t>
            </a:r>
            <a:endParaRPr lang="el-GR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Τμήμα </a:t>
            </a:r>
            <a:r>
              <a:rPr lang="el-GR" sz="2200" dirty="0" smtClean="0"/>
              <a:t>Ναυπηγών </a:t>
            </a:r>
            <a:r>
              <a:rPr lang="el-GR" sz="2200" dirty="0"/>
              <a:t>Μ</a:t>
            </a:r>
            <a:r>
              <a:rPr lang="el-GR" sz="2200" dirty="0" smtClean="0"/>
              <a:t>ηχανικών Τ.Ε.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44942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Αντικείμενο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47453531"/>
              </p:ext>
            </p:extLst>
          </p:nvPr>
        </p:nvGraphicFramePr>
        <p:xfrm>
          <a:off x="4716016" y="3073462"/>
          <a:ext cx="224631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Εξίσωση" r:id="rId5" imgW="1015920" imgH="419040" progId="Equation.3">
                  <p:embed/>
                </p:oleObj>
              </mc:Choice>
              <mc:Fallback>
                <p:oleObj name="Εξίσωση" r:id="rId5" imgW="1015920" imgH="419040" progId="Equation.3">
                  <p:embed/>
                  <p:pic>
                    <p:nvPicPr>
                      <p:cNvPr id="0" name="Αντικείμενο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073462"/>
                        <a:ext cx="2246312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Λυγισμός</a:t>
            </a:r>
            <a:r>
              <a:rPr lang="el-GR" dirty="0"/>
              <a:t> πρισματικών φορέων</a:t>
            </a:r>
            <a:br>
              <a:rPr lang="el-GR" dirty="0"/>
            </a:br>
            <a:r>
              <a:rPr lang="el-GR" sz="3300" b="0" dirty="0"/>
              <a:t>Θεωρία του </a:t>
            </a:r>
            <a:r>
              <a:rPr lang="el-GR" sz="3300" b="0" dirty="0" err="1"/>
              <a:t>Euler</a:t>
            </a:r>
            <a:r>
              <a:rPr lang="el-GR" sz="3300" b="0" dirty="0"/>
              <a:t> – Διάφορες περιπτώσεις </a:t>
            </a:r>
            <a:r>
              <a:rPr lang="el-GR" sz="3300" b="0" dirty="0" smtClean="0"/>
              <a:t>στήριξης 2/4</a:t>
            </a:r>
            <a:endParaRPr lang="el-GR" sz="3300" b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828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222" name="Group 3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280600"/>
              </p:ext>
            </p:extLst>
          </p:nvPr>
        </p:nvGraphicFramePr>
        <p:xfrm>
          <a:off x="467544" y="3728730"/>
          <a:ext cx="8229600" cy="2993564"/>
        </p:xfrm>
        <a:graphic>
          <a:graphicData uri="http://schemas.openxmlformats.org/drawingml/2006/table">
            <a:tbl>
              <a:tblPr firstRow="1"/>
              <a:tblGrid>
                <a:gridCol w="4114800"/>
                <a:gridCol w="4114800"/>
              </a:tblGrid>
              <a:tr h="533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Αρθρώσεις και στα δύο άκρα</a:t>
                      </a:r>
                    </a:p>
                  </a:txBody>
                  <a:tcPr marL="92295" marR="92295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= 1.0 * L</a:t>
                      </a:r>
                      <a:endParaRPr kumimoji="0" 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295" marR="92295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Πακτώσεις και στα δύο άκρα</a:t>
                      </a:r>
                    </a:p>
                  </a:txBody>
                  <a:tcPr marL="92295" marR="92295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= 0.5 * L</a:t>
                      </a:r>
                      <a:endParaRPr kumimoji="0" 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295" marR="92295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Ένα άκρο πακτωμένο και ένα ελεύθερο</a:t>
                      </a:r>
                    </a:p>
                  </a:txBody>
                  <a:tcPr marL="92295" marR="92295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= 2.0 * L</a:t>
                      </a:r>
                      <a:endParaRPr kumimoji="0" 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295" marR="92295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Ένα άκρο πακτωμένο και ένα αρθρωμένο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295" marR="92295"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</a:t>
                      </a:r>
                      <a:r>
                        <a:rPr kumimoji="0" lang="en-US" sz="2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= 0.7 * L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2295" marR="92295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Text Box 7"/>
              <p:cNvSpPr txBox="1">
                <a:spLocks noChangeArrowheads="1"/>
              </p:cNvSpPr>
              <p:nvPr/>
            </p:nvSpPr>
            <p:spPr bwMode="auto">
              <a:xfrm>
                <a:off x="762000" y="1295400"/>
                <a:ext cx="7842448" cy="2848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2200" dirty="0" smtClean="0">
                    <a:latin typeface="+mn-lt"/>
                  </a:rPr>
                  <a:t>Γενικά το κρίσιμο φορτίο </a:t>
                </a:r>
                <a:r>
                  <a:rPr lang="el-GR" altLang="el-GR" sz="2200" dirty="0" err="1">
                    <a:latin typeface="+mn-lt"/>
                  </a:rPr>
                  <a:t>λυγισμού</a:t>
                </a:r>
                <a:r>
                  <a:rPr lang="el-GR" altLang="el-GR" sz="2200" dirty="0">
                    <a:latin typeface="+mn-lt"/>
                  </a:rPr>
                  <a:t> μπορεί να γραφεί στη μορφή</a:t>
                </a:r>
                <a:r>
                  <a:rPr lang="el-GR" altLang="el-GR" sz="2200" dirty="0" smtClean="0">
                    <a:latin typeface="+mn-lt"/>
                  </a:rPr>
                  <a:t>:</a:t>
                </a:r>
                <a:endParaRPr lang="en-US" altLang="el-GR" sz="2200" dirty="0" smtClean="0">
                  <a:latin typeface="+mn-lt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el-G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l-GR" sz="22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el-GR" sz="2200" b="0" i="1" smtClean="0">
                              <a:latin typeface="Cambria Math"/>
                            </a:rPr>
                            <m:t>𝐶𝑅</m:t>
                          </m:r>
                        </m:sub>
                      </m:sSub>
                      <m:r>
                        <a:rPr lang="en-US" altLang="el-GR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l-GR" sz="22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l-GR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altLang="el-GR" sz="22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l-GR" altLang="el-GR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el-GR" sz="2200" b="0" i="1" smtClean="0">
                              <a:latin typeface="Cambria Math"/>
                            </a:rPr>
                            <m:t>𝐸𝐼</m:t>
                          </m:r>
                        </m:num>
                        <m:den>
                          <m:r>
                            <a:rPr lang="en-US" altLang="el-GR" sz="2200" b="0" i="1" smtClean="0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altLang="el-GR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l-GR" sz="22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el-GR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altLang="el-GR" sz="2200" dirty="0" smtClean="0">
                  <a:latin typeface="+mn-lt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2200" dirty="0">
                    <a:latin typeface="+mn-lt"/>
                  </a:rPr>
                  <a:t>Όπου </a:t>
                </a:r>
                <a:r>
                  <a:rPr lang="en-US" altLang="el-GR" sz="2200" dirty="0">
                    <a:latin typeface="+mn-lt"/>
                  </a:rPr>
                  <a:t>L</a:t>
                </a:r>
                <a:r>
                  <a:rPr lang="en-US" altLang="el-GR" sz="2200" baseline="-25000" dirty="0">
                    <a:latin typeface="+mn-lt"/>
                  </a:rPr>
                  <a:t>e</a:t>
                </a:r>
                <a:r>
                  <a:rPr lang="en-US" altLang="el-GR" sz="2200" dirty="0">
                    <a:latin typeface="+mn-lt"/>
                  </a:rPr>
                  <a:t> </a:t>
                </a:r>
                <a:r>
                  <a:rPr lang="el-GR" altLang="el-GR" sz="2200" dirty="0">
                    <a:latin typeface="+mn-lt"/>
                  </a:rPr>
                  <a:t>είναι το ισοδύναμο μήκος το οποίο εξαρτάται από τον τρόπο στήριξης του φορέα στα άκρα και δίνεται από τις ακόλουθες σχέσεις ανάλογα με την περίπτωση: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el-GR" altLang="el-GR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15364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295400"/>
                <a:ext cx="7842448" cy="2848729"/>
              </a:xfrm>
              <a:prstGeom prst="rect">
                <a:avLst/>
              </a:prstGeom>
              <a:blipFill rotWithShape="1">
                <a:blip r:embed="rId2"/>
                <a:stretch>
                  <a:fillRect l="-933" t="-1285" r="-17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Λυγισμός</a:t>
            </a:r>
            <a:r>
              <a:rPr lang="el-GR" dirty="0"/>
              <a:t> πρισματικών φορέων</a:t>
            </a:r>
            <a:br>
              <a:rPr lang="el-GR" dirty="0"/>
            </a:br>
            <a:r>
              <a:rPr lang="el-GR" sz="3300" b="0" dirty="0"/>
              <a:t>Θεωρία του </a:t>
            </a:r>
            <a:r>
              <a:rPr lang="el-GR" sz="3300" b="0" dirty="0" err="1"/>
              <a:t>Euler</a:t>
            </a:r>
            <a:r>
              <a:rPr lang="el-GR" sz="3300" b="0" dirty="0"/>
              <a:t> – Διάφορες περιπτώσεις </a:t>
            </a:r>
            <a:r>
              <a:rPr lang="el-GR" sz="3300" b="0" dirty="0" smtClean="0"/>
              <a:t>στήριξης 3/4</a:t>
            </a:r>
            <a:endParaRPr lang="el-GR" sz="33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8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http://upload.wikimedia.org/wikipedia/commons/6/69/Buckledmod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56" y="1628800"/>
            <a:ext cx="6110288" cy="4583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/>
          <p:nvPr/>
        </p:nvSpPr>
        <p:spPr>
          <a:xfrm>
            <a:off x="1797473" y="6320795"/>
            <a:ext cx="55490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Buckledmodel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 </a:t>
            </a:r>
            <a:r>
              <a:rPr lang="en-US" sz="1200" dirty="0">
                <a:latin typeface="+mn-lt"/>
                <a:hlinkClick r:id="rId5" tooltip="User:Saint Martin (page does not exist)"/>
              </a:rPr>
              <a:t>Saint Martin</a:t>
            </a:r>
            <a:r>
              <a:rPr lang="el-GR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Λυγισμός</a:t>
            </a:r>
            <a:r>
              <a:rPr lang="el-GR" dirty="0"/>
              <a:t> πρισματικών φορέων</a:t>
            </a:r>
            <a:br>
              <a:rPr lang="el-GR" dirty="0"/>
            </a:br>
            <a:r>
              <a:rPr lang="el-GR" sz="3300" b="0" dirty="0"/>
              <a:t>Θεωρία του </a:t>
            </a:r>
            <a:r>
              <a:rPr lang="el-GR" sz="3300" b="0" dirty="0" err="1"/>
              <a:t>Euler</a:t>
            </a:r>
            <a:r>
              <a:rPr lang="el-GR" sz="3300" b="0" dirty="0"/>
              <a:t> – Διάφορες περιπτώσεις </a:t>
            </a:r>
            <a:r>
              <a:rPr lang="el-GR" sz="3300" b="0" dirty="0" smtClean="0"/>
              <a:t>στήριξης 4/4</a:t>
            </a:r>
            <a:endParaRPr lang="el-GR" sz="3300" b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5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err="1"/>
              <a:t>Λυγισμός</a:t>
            </a:r>
            <a:r>
              <a:rPr lang="el-GR" dirty="0"/>
              <a:t> πρισματικών φορέων </a:t>
            </a:r>
            <a:r>
              <a:rPr lang="el-GR" sz="3200" b="0" dirty="0" smtClean="0"/>
              <a:t>5/5</a:t>
            </a:r>
            <a:endParaRPr lang="el-GR" dirty="0" smtClean="0">
              <a:solidFill>
                <a:schemeClr val="folHlink"/>
              </a:solidFill>
            </a:endParaRPr>
          </a:p>
        </p:txBody>
      </p:sp>
      <p:graphicFrame>
        <p:nvGraphicFramePr>
          <p:cNvPr id="2050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757834"/>
              </p:ext>
            </p:extLst>
          </p:nvPr>
        </p:nvGraphicFramePr>
        <p:xfrm>
          <a:off x="4087302" y="1981200"/>
          <a:ext cx="1255468" cy="1046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4" imgW="457200" imgH="380880" progId="Equation.3">
                  <p:embed/>
                </p:oleObj>
              </mc:Choice>
              <mc:Fallback>
                <p:oleObj name="Equation" r:id="rId4" imgW="457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302" y="1981200"/>
                        <a:ext cx="1255468" cy="10462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Text Box 3"/>
              <p:cNvSpPr txBox="1">
                <a:spLocks noChangeArrowheads="1"/>
              </p:cNvSpPr>
              <p:nvPr/>
            </p:nvSpPr>
            <p:spPr bwMode="auto">
              <a:xfrm>
                <a:off x="609600" y="1066800"/>
                <a:ext cx="8210872" cy="1571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</a:pPr>
                <a:r>
                  <a:rPr lang="el-GR" altLang="el-GR" sz="2200" dirty="0" smtClean="0">
                    <a:latin typeface="+mn-lt"/>
                  </a:rPr>
                  <a:t>Κρίσιμη τάση </a:t>
                </a:r>
                <a:r>
                  <a:rPr lang="el-GR" altLang="el-GR" sz="2200" dirty="0" err="1" smtClean="0">
                    <a:latin typeface="+mn-lt"/>
                  </a:rPr>
                  <a:t>λυγισμού</a:t>
                </a:r>
                <a:r>
                  <a:rPr lang="el-GR" altLang="el-GR" sz="2200" dirty="0" smtClean="0">
                    <a:latin typeface="+mn-lt"/>
                  </a:rPr>
                  <a:t>:</a:t>
                </a:r>
                <a:r>
                  <a:rPr lang="en-US" altLang="el-GR" sz="22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l-GR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altLang="el-GR" sz="22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el-GR" sz="2200" b="0" i="1" smtClean="0">
                            <a:latin typeface="Cambria Math"/>
                          </a:rPr>
                          <m:t>𝐶𝑅</m:t>
                        </m:r>
                      </m:sub>
                    </m:sSub>
                    <m:r>
                      <a:rPr lang="el-GR" altLang="el-GR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altLang="el-GR" sz="22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el-GR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l-GR" sz="22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el-GR" sz="2200" b="0" i="1" smtClean="0">
                                <a:latin typeface="Cambria Math"/>
                              </a:rPr>
                              <m:t>𝐶𝑅</m:t>
                            </m:r>
                          </m:sub>
                        </m:sSub>
                      </m:num>
                      <m:den>
                        <m:r>
                          <a:rPr lang="en-US" altLang="el-GR" sz="2200" b="0" i="1" smtClean="0">
                            <a:latin typeface="Cambria Math"/>
                          </a:rPr>
                          <m:t>𝐴</m:t>
                        </m:r>
                      </m:den>
                    </m:f>
                    <m:r>
                      <a:rPr lang="el-GR" altLang="el-GR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altLang="el-GR" sz="22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altLang="el-GR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altLang="el-GR" sz="22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l-GR" altLang="el-GR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l-GR" altLang="el-GR" sz="2200" b="0" i="0" smtClean="0">
                            <a:latin typeface="Cambria Math"/>
                          </a:rPr>
                          <m:t>ΕΙ</m:t>
                        </m:r>
                      </m:num>
                      <m:den>
                        <m:r>
                          <a:rPr lang="en-US" altLang="el-GR" sz="2200" b="0" i="1" smtClean="0">
                            <a:latin typeface="Cambria Math"/>
                          </a:rPr>
                          <m:t>𝐴𝐿</m:t>
                        </m:r>
                        <m:r>
                          <a:rPr lang="en-US" altLang="el-GR" sz="2200" b="0" i="1" smtClean="0">
                            <a:latin typeface="Cambria Math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l-GR" sz="22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l-GR" sz="2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el-GR" sz="2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mr>
                        </m:m>
                      </m:den>
                    </m:f>
                  </m:oMath>
                </a14:m>
                <a:r>
                  <a:rPr lang="el-GR" altLang="el-GR" sz="2200" dirty="0">
                    <a:latin typeface="+mn-lt"/>
                  </a:rPr>
                  <a:t> </a:t>
                </a:r>
                <a:r>
                  <a:rPr lang="en-US" altLang="el-GR" sz="2200" dirty="0" smtClean="0">
                    <a:latin typeface="+mn-lt"/>
                  </a:rPr>
                  <a:t> </a:t>
                </a:r>
                <a:r>
                  <a:rPr lang="el-GR" altLang="el-GR" sz="2200" dirty="0" smtClean="0">
                    <a:latin typeface="+mn-lt"/>
                  </a:rPr>
                  <a:t>όπου </a:t>
                </a:r>
                <a:r>
                  <a:rPr lang="el-GR" altLang="el-GR" sz="2200" dirty="0">
                    <a:latin typeface="+mn-lt"/>
                  </a:rPr>
                  <a:t>Α το εμβαδό της διατομής</a:t>
                </a:r>
              </a:p>
              <a:p>
                <a:pPr eaLnBrk="1" hangingPunct="1">
                  <a:spcBef>
                    <a:spcPts val="600"/>
                  </a:spcBef>
                </a:pPr>
                <a:endParaRPr lang="el-GR" altLang="el-GR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205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066800"/>
                <a:ext cx="8210872" cy="1571264"/>
              </a:xfrm>
              <a:prstGeom prst="rect">
                <a:avLst/>
              </a:prstGeom>
              <a:blipFill rotWithShape="1">
                <a:blip r:embed="rId6"/>
                <a:stretch>
                  <a:fillRect l="-8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504785" y="2261037"/>
            <a:ext cx="28956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l-GR" altLang="el-GR" sz="2200" dirty="0">
                <a:latin typeface="+mn-lt"/>
              </a:rPr>
              <a:t>Ακτίνα αδράνειας </a:t>
            </a:r>
            <a:endParaRPr lang="en-US" altLang="el-GR" sz="2200" dirty="0">
              <a:latin typeface="+mn-lt"/>
            </a:endParaRPr>
          </a:p>
          <a:p>
            <a:pPr eaLnBrk="1" hangingPunct="1">
              <a:spcBef>
                <a:spcPts val="600"/>
              </a:spcBef>
            </a:pPr>
            <a:r>
              <a:rPr lang="el-GR" altLang="el-GR" sz="2200" dirty="0">
                <a:latin typeface="+mn-lt"/>
              </a:rPr>
              <a:t>(</a:t>
            </a:r>
            <a:r>
              <a:rPr lang="en-US" altLang="el-GR" sz="2200" dirty="0">
                <a:latin typeface="+mn-lt"/>
              </a:rPr>
              <a:t>radius of gyration)</a:t>
            </a:r>
            <a:r>
              <a:rPr lang="el-GR" altLang="el-GR" sz="2200" dirty="0">
                <a:latin typeface="+mn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7" name="Text Box 10"/>
              <p:cNvSpPr txBox="1">
                <a:spLocks noChangeArrowheads="1"/>
              </p:cNvSpPr>
              <p:nvPr/>
            </p:nvSpPr>
            <p:spPr bwMode="auto">
              <a:xfrm>
                <a:off x="504783" y="3114783"/>
                <a:ext cx="8287072" cy="1720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2200" dirty="0" smtClean="0">
                    <a:latin typeface="+mn-lt"/>
                  </a:rPr>
                  <a:t>Κρίσιμη τάση </a:t>
                </a:r>
                <a:r>
                  <a:rPr lang="el-GR" altLang="el-GR" sz="2200" dirty="0" err="1">
                    <a:latin typeface="+mn-lt"/>
                  </a:rPr>
                  <a:t>λυγισμού</a:t>
                </a:r>
                <a:r>
                  <a:rPr lang="el-GR" altLang="el-GR" sz="2200" dirty="0" smtClean="0">
                    <a:latin typeface="+mn-lt"/>
                  </a:rPr>
                  <a:t>:</a:t>
                </a:r>
                <a:r>
                  <a:rPr lang="en-US" altLang="el-GR" sz="22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altLang="el-GR" sz="22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el-GR" sz="2200" b="0" i="1" smtClean="0">
                            <a:latin typeface="Cambria Math"/>
                          </a:rPr>
                          <m:t>𝐶𝑅</m:t>
                        </m:r>
                      </m:sub>
                    </m:sSub>
                    <m:r>
                      <a:rPr lang="en-US" altLang="el-GR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el-GR" sz="22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l-GR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altLang="el-GR" sz="22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l-GR" altLang="el-GR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l-GR" altLang="el-GR" sz="2200" b="0" i="0" smtClean="0">
                            <a:latin typeface="Cambria Math"/>
                          </a:rPr>
                          <m:t>Ε</m:t>
                        </m:r>
                      </m:num>
                      <m:den>
                        <m:sSup>
                          <m:sSupPr>
                            <m:ctrlPr>
                              <a:rPr lang="en-US" altLang="el-GR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l-GR" sz="22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altLang="el-GR" sz="22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el-GR" sz="22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el-GR" sz="2200" b="0" i="0" smtClean="0">
                                            <a:latin typeface="Cambria Math"/>
                                          </a:rPr>
                                          <m:t>L</m:t>
                                        </m:r>
                                      </m:e>
                                      <m:sub>
                                        <m:r>
                                          <a:rPr lang="en-US" altLang="el-GR" sz="2200" b="0" i="1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el-GR" sz="22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el-GR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l-GR" sz="2200" dirty="0" smtClean="0">
                    <a:latin typeface="+mn-lt"/>
                  </a:rPr>
                  <a:t> </a:t>
                </a:r>
                <a:r>
                  <a:rPr lang="el-GR" altLang="el-GR" sz="2200" dirty="0">
                    <a:latin typeface="+mn-lt"/>
                  </a:rPr>
                  <a:t>όπου </a:t>
                </a:r>
                <a:r>
                  <a:rPr lang="en-US" altLang="el-GR" sz="2200" dirty="0">
                    <a:latin typeface="+mn-lt"/>
                  </a:rPr>
                  <a:t>L</a:t>
                </a:r>
                <a:r>
                  <a:rPr lang="en-US" altLang="el-GR" sz="2200" baseline="-25000" dirty="0">
                    <a:latin typeface="+mn-lt"/>
                  </a:rPr>
                  <a:t>e</a:t>
                </a:r>
                <a:r>
                  <a:rPr lang="en-US" altLang="el-GR" sz="2200" dirty="0">
                    <a:latin typeface="+mn-lt"/>
                  </a:rPr>
                  <a:t>/r </a:t>
                </a:r>
                <a:r>
                  <a:rPr lang="el-GR" altLang="el-GR" sz="2200" dirty="0">
                    <a:latin typeface="+mn-lt"/>
                  </a:rPr>
                  <a:t>ο λόγος λυγηρότητας του φορέα (</a:t>
                </a:r>
                <a:r>
                  <a:rPr lang="en-US" altLang="el-GR" sz="2200" dirty="0">
                    <a:latin typeface="+mn-lt"/>
                  </a:rPr>
                  <a:t>slenderness ratio)</a:t>
                </a:r>
                <a:endParaRPr lang="el-GR" altLang="el-GR" sz="2200" dirty="0">
                  <a:latin typeface="+mn-lt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l-GR" altLang="el-GR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2057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783" y="3114783"/>
                <a:ext cx="8287072" cy="1720215"/>
              </a:xfrm>
              <a:prstGeom prst="rect">
                <a:avLst/>
              </a:prstGeom>
              <a:blipFill rotWithShape="1">
                <a:blip r:embed="rId7"/>
                <a:stretch>
                  <a:fillRect l="-9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9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64669"/>
            <a:ext cx="365760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3779912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latin typeface="+mn-lt"/>
              </a:rPr>
              <a:t>Ferdinand </a:t>
            </a:r>
            <a:r>
              <a:rPr lang="en-US" sz="1200" dirty="0">
                <a:latin typeface="+mn-lt"/>
              </a:rPr>
              <a:t>P. Beer, E Russell Johnston, John T. </a:t>
            </a:r>
            <a:r>
              <a:rPr lang="en-US" sz="1200" dirty="0" err="1">
                <a:latin typeface="+mn-lt"/>
              </a:rPr>
              <a:t>Dewolf</a:t>
            </a:r>
            <a:r>
              <a:rPr lang="en-US" sz="1200" dirty="0">
                <a:latin typeface="+mn-lt"/>
              </a:rPr>
              <a:t>, David F. </a:t>
            </a:r>
            <a:r>
              <a:rPr lang="en-US" sz="1200" dirty="0" err="1" smtClean="0">
                <a:latin typeface="+mn-lt"/>
              </a:rPr>
              <a:t>Mazurek</a:t>
            </a:r>
            <a:r>
              <a:rPr lang="en-US" sz="1200" dirty="0">
                <a:latin typeface="+mn-lt"/>
              </a:rPr>
              <a:t>, “Mechanics of Materials”, </a:t>
            </a:r>
            <a:r>
              <a:rPr lang="en-US" sz="1200" dirty="0" smtClean="0">
                <a:latin typeface="+mn-lt"/>
              </a:rPr>
              <a:t>Mc </a:t>
            </a:r>
            <a:r>
              <a:rPr lang="en-US" sz="1200" dirty="0" err="1" smtClean="0">
                <a:latin typeface="+mn-lt"/>
              </a:rPr>
              <a:t>Graw</a:t>
            </a:r>
            <a:r>
              <a:rPr lang="en-US" sz="1200" dirty="0" smtClean="0">
                <a:latin typeface="+mn-lt"/>
              </a:rPr>
              <a:t> Hill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06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86" y="1628800"/>
            <a:ext cx="6541727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Λυγισμός</a:t>
            </a:r>
            <a:r>
              <a:rPr lang="el-GR" dirty="0"/>
              <a:t> πρισματικών φορέων</a:t>
            </a:r>
            <a:br>
              <a:rPr lang="el-GR" dirty="0"/>
            </a:br>
            <a:r>
              <a:rPr lang="el-GR" dirty="0"/>
              <a:t>Σχεδιασμός υποστυλωμάτων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2699792" y="630932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latin typeface="+mn-lt"/>
              </a:rPr>
              <a:t>Ferdinand </a:t>
            </a:r>
            <a:r>
              <a:rPr lang="en-US" sz="1200" dirty="0">
                <a:latin typeface="+mn-lt"/>
              </a:rPr>
              <a:t>P. Beer, E Russell Johnston, John T. </a:t>
            </a:r>
            <a:r>
              <a:rPr lang="en-US" sz="1200" dirty="0" err="1">
                <a:latin typeface="+mn-lt"/>
              </a:rPr>
              <a:t>Dewolf</a:t>
            </a:r>
            <a:r>
              <a:rPr lang="en-US" sz="1200" dirty="0">
                <a:latin typeface="+mn-lt"/>
              </a:rPr>
              <a:t>, David F. </a:t>
            </a:r>
            <a:r>
              <a:rPr lang="en-US" sz="1200" dirty="0" err="1" smtClean="0">
                <a:latin typeface="+mn-lt"/>
              </a:rPr>
              <a:t>Mazurek</a:t>
            </a:r>
            <a:r>
              <a:rPr lang="en-US" sz="1200" dirty="0">
                <a:latin typeface="+mn-lt"/>
              </a:rPr>
              <a:t>, “Mechanics of Materials”, </a:t>
            </a:r>
            <a:r>
              <a:rPr lang="en-US" sz="1200" dirty="0" smtClean="0">
                <a:latin typeface="+mn-lt"/>
              </a:rPr>
              <a:t>Mc </a:t>
            </a:r>
            <a:r>
              <a:rPr lang="en-US" sz="1200" dirty="0" err="1" smtClean="0">
                <a:latin typeface="+mn-lt"/>
              </a:rPr>
              <a:t>Graw</a:t>
            </a:r>
            <a:r>
              <a:rPr lang="en-US" sz="1200" dirty="0" smtClean="0">
                <a:latin typeface="+mn-lt"/>
              </a:rPr>
              <a:t> Hill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378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κρίσιμο φορτίο </a:t>
            </a:r>
            <a:r>
              <a:rPr lang="el-GR" dirty="0" err="1"/>
              <a:t>λυγισμού</a:t>
            </a:r>
            <a:r>
              <a:rPr lang="el-GR" dirty="0"/>
              <a:t> εξαρτάται έντονα από το λόγο </a:t>
            </a:r>
            <a:r>
              <a:rPr lang="el-GR" dirty="0" err="1"/>
              <a:t>λυγηρότητας</a:t>
            </a:r>
            <a:r>
              <a:rPr lang="el-GR" dirty="0"/>
              <a:t>, και κατά συνέπεια από το μήκος του φορέα και τη μορφολογία της διατομής.</a:t>
            </a:r>
          </a:p>
          <a:p>
            <a:r>
              <a:rPr lang="el-GR" dirty="0"/>
              <a:t>Ένας φορέας θα λυγίσει σε μία κατεύθυνση που είναι κάθετη στον άξονα ως προς τον οποίο ελαχιστοποιείται η ακαμψία ΕΙ. </a:t>
            </a:r>
            <a:r>
              <a:rPr lang="el-GR" dirty="0" err="1"/>
              <a:t>Π.χ</a:t>
            </a:r>
            <a:r>
              <a:rPr lang="el-GR" dirty="0"/>
              <a:t> μια δοκός Ι θα λυγίσει κατά τον άξονα </a:t>
            </a:r>
            <a:r>
              <a:rPr lang="el-GR" dirty="0" err="1" smtClean="0"/>
              <a:t>Gy</a:t>
            </a:r>
            <a:r>
              <a:rPr lang="en-US" dirty="0"/>
              <a:t>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7072"/>
            <a:ext cx="3011488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Λυγισμός</a:t>
            </a:r>
            <a:r>
              <a:rPr lang="el-GR" dirty="0"/>
              <a:t> πρισματικών φορέων</a:t>
            </a:r>
            <a:br>
              <a:rPr lang="el-GR" dirty="0"/>
            </a:br>
            <a:r>
              <a:rPr lang="el-GR" sz="3300" b="0" dirty="0"/>
              <a:t>Επίδραση της μορφολογίας της διατομής</a:t>
            </a:r>
          </a:p>
        </p:txBody>
      </p:sp>
    </p:spTree>
    <p:extLst>
      <p:ext uri="{BB962C8B-B14F-4D97-AF65-F5344CB8AC3E}">
        <p14:creationId xmlns:p14="http://schemas.microsoft.com/office/powerpoint/2010/main" val="179381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55" y="1572003"/>
            <a:ext cx="3941430" cy="27931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4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02020033"/>
              </p:ext>
            </p:extLst>
          </p:nvPr>
        </p:nvGraphicFramePr>
        <p:xfrm>
          <a:off x="4139952" y="1696625"/>
          <a:ext cx="2010395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5" imgW="927000" imgH="431640" progId="Equation.3">
                  <p:embed/>
                </p:oleObj>
              </mc:Choice>
              <mc:Fallback>
                <p:oleObj name="Equation" r:id="rId5" imgW="927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1696625"/>
                        <a:ext cx="2010395" cy="93610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611560" y="4725144"/>
            <a:ext cx="85324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Η θεωρία του </a:t>
            </a:r>
            <a:r>
              <a:rPr lang="en-US" altLang="el-GR" sz="2400" dirty="0">
                <a:latin typeface="+mn-lt"/>
              </a:rPr>
              <a:t>Euler </a:t>
            </a:r>
            <a:r>
              <a:rPr lang="el-GR" altLang="el-GR" sz="2400" dirty="0">
                <a:latin typeface="+mn-lt"/>
              </a:rPr>
              <a:t>ισχύει για φορείς με μεγάλο λόγο </a:t>
            </a:r>
            <a:r>
              <a:rPr lang="el-GR" altLang="el-GR" sz="2400" dirty="0" err="1">
                <a:latin typeface="+mn-lt"/>
              </a:rPr>
              <a:t>λυγηρότητας</a:t>
            </a:r>
            <a:r>
              <a:rPr lang="el-GR" altLang="el-GR" sz="2400" dirty="0">
                <a:latin typeface="+mn-lt"/>
              </a:rPr>
              <a:t>.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4932040" y="3113881"/>
            <a:ext cx="4211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Συνήθως λαμβάνεται σ</a:t>
            </a:r>
            <a:r>
              <a:rPr lang="en-US" altLang="el-GR" sz="2400" baseline="-25000" dirty="0" err="1">
                <a:latin typeface="+mn-lt"/>
              </a:rPr>
              <a:t>pl</a:t>
            </a:r>
            <a:r>
              <a:rPr lang="en-US" altLang="el-GR" sz="2400" dirty="0">
                <a:latin typeface="+mn-lt"/>
              </a:rPr>
              <a:t>=</a:t>
            </a:r>
            <a:r>
              <a:rPr lang="el-GR" altLang="el-GR" sz="2400" dirty="0">
                <a:latin typeface="+mn-lt"/>
              </a:rPr>
              <a:t>σ</a:t>
            </a:r>
            <a:r>
              <a:rPr lang="en-US" altLang="el-GR" sz="2400" baseline="-25000" dirty="0">
                <a:latin typeface="+mn-lt"/>
              </a:rPr>
              <a:t>y</a:t>
            </a:r>
            <a:r>
              <a:rPr lang="en-US" altLang="el-GR" sz="2400" dirty="0">
                <a:latin typeface="+mn-lt"/>
              </a:rPr>
              <a:t>/2</a:t>
            </a:r>
            <a:endParaRPr lang="el-GR" altLang="el-GR" sz="2400" dirty="0">
              <a:latin typeface="+mn-lt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614857" y="1709399"/>
            <a:ext cx="24216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Είναι η κρίσιμη τιμή του λόγου </a:t>
            </a:r>
            <a:r>
              <a:rPr lang="el-GR" altLang="el-GR" sz="2400" dirty="0" err="1" smtClean="0">
                <a:latin typeface="+mn-lt"/>
              </a:rPr>
              <a:t>λυγηρότητας</a:t>
            </a:r>
            <a:r>
              <a:rPr lang="en-US" altLang="el-GR" sz="2400" dirty="0" smtClean="0">
                <a:latin typeface="+mn-lt"/>
              </a:rPr>
              <a:t>.</a:t>
            </a:r>
            <a:endParaRPr lang="el-GR" altLang="el-GR" sz="24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Λυγισμός</a:t>
            </a:r>
            <a:r>
              <a:rPr lang="el-GR" dirty="0"/>
              <a:t> πρισματικών φορέων</a:t>
            </a:r>
            <a:br>
              <a:rPr lang="el-GR" dirty="0"/>
            </a:br>
            <a:r>
              <a:rPr lang="el-GR" sz="3300" b="0" dirty="0"/>
              <a:t>Κοντοί/ενδιάμεσοι φορείς</a:t>
            </a:r>
          </a:p>
        </p:txBody>
      </p:sp>
    </p:spTree>
    <p:extLst>
      <p:ext uri="{BB962C8B-B14F-4D97-AF65-F5344CB8AC3E}">
        <p14:creationId xmlns:p14="http://schemas.microsoft.com/office/powerpoint/2010/main" val="21645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85913"/>
            <a:ext cx="4087190" cy="28963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0250284"/>
              </p:ext>
            </p:extLst>
          </p:nvPr>
        </p:nvGraphicFramePr>
        <p:xfrm>
          <a:off x="5292080" y="1529978"/>
          <a:ext cx="2133767" cy="788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Equation" r:id="rId5" imgW="1168200" imgH="431640" progId="Equation.3">
                  <p:embed/>
                </p:oleObj>
              </mc:Choice>
              <mc:Fallback>
                <p:oleObj name="Equation" r:id="rId5" imgW="1168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1529978"/>
                        <a:ext cx="2133767" cy="78856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066413428"/>
              </p:ext>
            </p:extLst>
          </p:nvPr>
        </p:nvGraphicFramePr>
        <p:xfrm>
          <a:off x="4545806" y="3645024"/>
          <a:ext cx="340518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7" imgW="1765080" imgH="444240" progId="Equation.3">
                  <p:embed/>
                </p:oleObj>
              </mc:Choice>
              <mc:Fallback>
                <p:oleObj name="Equation" r:id="rId7" imgW="1765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806" y="3645024"/>
                        <a:ext cx="3405187" cy="857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4241802" y="2348880"/>
            <a:ext cx="4495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Για τον υπολογισμό της κρίσιμης τάσης </a:t>
            </a:r>
            <a:r>
              <a:rPr lang="el-GR" altLang="el-GR" sz="2200" dirty="0" err="1">
                <a:latin typeface="+mn-lt"/>
              </a:rPr>
              <a:t>λυγισμού</a:t>
            </a:r>
            <a:r>
              <a:rPr lang="el-GR" altLang="el-GR" sz="2200" dirty="0">
                <a:latin typeface="+mn-lt"/>
              </a:rPr>
              <a:t> χρησιμοποιείται η σχέση του </a:t>
            </a:r>
            <a:r>
              <a:rPr lang="en-US" altLang="el-GR" sz="2200" dirty="0">
                <a:latin typeface="+mn-lt"/>
              </a:rPr>
              <a:t>Johnson:</a:t>
            </a:r>
            <a:endParaRPr lang="el-GR" altLang="el-GR" sz="2200" dirty="0">
              <a:latin typeface="+mn-lt"/>
            </a:endParaRP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4355976" y="1628800"/>
            <a:ext cx="13681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Όταν: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241802" y="4797152"/>
            <a:ext cx="4495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Όπου Α η επιφάνεια της διατομής, </a:t>
            </a:r>
            <a:r>
              <a:rPr lang="en-US" altLang="el-GR" sz="2200" dirty="0">
                <a:latin typeface="+mn-lt"/>
              </a:rPr>
              <a:t>L</a:t>
            </a:r>
            <a:r>
              <a:rPr lang="en-US" altLang="el-GR" sz="2200" baseline="-25000" dirty="0">
                <a:latin typeface="+mn-lt"/>
              </a:rPr>
              <a:t>e</a:t>
            </a:r>
            <a:r>
              <a:rPr lang="en-US" altLang="el-GR" sz="2200" dirty="0"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το ισοδύναμο μήκος του φορέα και </a:t>
            </a:r>
            <a:r>
              <a:rPr lang="en-US" altLang="el-GR" sz="2200" dirty="0" err="1">
                <a:latin typeface="+mn-lt"/>
              </a:rPr>
              <a:t>P</a:t>
            </a:r>
            <a:r>
              <a:rPr lang="en-US" altLang="el-GR" sz="2200" baseline="-25000" dirty="0" err="1">
                <a:latin typeface="+mn-lt"/>
              </a:rPr>
              <a:t>cr</a:t>
            </a:r>
            <a:r>
              <a:rPr lang="en-US" altLang="el-GR" sz="2200" baseline="-25000" dirty="0"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το κρίσιμο φορτίο </a:t>
            </a:r>
            <a:r>
              <a:rPr lang="el-GR" altLang="el-GR" sz="2200" dirty="0" err="1">
                <a:latin typeface="+mn-lt"/>
              </a:rPr>
              <a:t>λυγισμού</a:t>
            </a:r>
            <a:r>
              <a:rPr lang="el-GR" altLang="el-GR" sz="2200" dirty="0">
                <a:latin typeface="+mn-lt"/>
              </a:rPr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Λυγισμός</a:t>
            </a:r>
            <a:r>
              <a:rPr lang="el-GR" dirty="0"/>
              <a:t> πρισματικών φορέων</a:t>
            </a:r>
            <a:br>
              <a:rPr lang="el-GR" dirty="0"/>
            </a:br>
            <a:r>
              <a:rPr lang="el-GR" sz="3300" b="0" dirty="0"/>
              <a:t>Κοντοί/ενδιάμεσοι φορείς – </a:t>
            </a:r>
            <a:r>
              <a:rPr lang="el-GR" sz="3300" b="0" dirty="0" err="1"/>
              <a:t>Johnson</a:t>
            </a:r>
            <a:r>
              <a:rPr lang="el-GR" sz="3300" b="0" dirty="0"/>
              <a:t> </a:t>
            </a:r>
            <a:r>
              <a:rPr lang="el-GR" sz="3300" b="0" dirty="0" err="1"/>
              <a:t>Formula</a:t>
            </a:r>
            <a:endParaRPr lang="el-GR" sz="3300" b="0" dirty="0"/>
          </a:p>
        </p:txBody>
      </p:sp>
    </p:spTree>
    <p:extLst>
      <p:ext uri="{BB962C8B-B14F-4D97-AF65-F5344CB8AC3E}">
        <p14:creationId xmlns:p14="http://schemas.microsoft.com/office/powerpoint/2010/main" val="36827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5328745" cy="26696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2132856"/>
            <a:ext cx="3962400" cy="2105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11560" y="1519100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Α) Κοντές κολόνες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584065" y="1519099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Β) </a:t>
            </a:r>
            <a:r>
              <a:rPr lang="el-GR" altLang="el-GR" sz="2400" dirty="0" err="1">
                <a:latin typeface="+mn-lt"/>
              </a:rPr>
              <a:t>Μακρυές</a:t>
            </a:r>
            <a:r>
              <a:rPr lang="el-GR" altLang="el-GR" sz="2400" dirty="0">
                <a:latin typeface="+mn-lt"/>
              </a:rPr>
              <a:t> κολόνες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Λυγισμός</a:t>
            </a:r>
            <a:r>
              <a:rPr lang="el-GR" dirty="0"/>
              <a:t> πρισματικών φορέων</a:t>
            </a:r>
            <a:br>
              <a:rPr lang="el-GR" dirty="0"/>
            </a:br>
            <a:r>
              <a:rPr lang="el-GR" sz="3300" b="0" dirty="0"/>
              <a:t>Κοντοί/ενδιάμεσοι φορείς – Συντελεστές ασφάλειας</a:t>
            </a:r>
          </a:p>
        </p:txBody>
      </p:sp>
    </p:spTree>
    <p:extLst>
      <p:ext uri="{BB962C8B-B14F-4D97-AF65-F5344CB8AC3E}">
        <p14:creationId xmlns:p14="http://schemas.microsoft.com/office/powerpoint/2010/main" val="877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r="12290"/>
          <a:stretch/>
        </p:blipFill>
        <p:spPr>
          <a:xfrm>
            <a:off x="0" y="1124743"/>
            <a:ext cx="4644008" cy="36087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95936" y="1589586"/>
                <a:ext cx="5148064" cy="1578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en-US" sz="2200" b="0" dirty="0" smtClean="0">
                  <a:latin typeface="+mn-lt"/>
                </a:endParaRPr>
              </a:p>
              <a:p>
                <a:pPr algn="ctr">
                  <a:spcBef>
                    <a:spcPts val="18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22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2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/>
                          </a:rPr>
                          <m:t>𝑤</m:t>
                        </m:r>
                      </m:num>
                      <m:den>
                        <m:sSup>
                          <m:sSupPr>
                            <m:ctrlPr>
                              <a:rPr lang="el-GR" sz="2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𝐸𝐼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𝑤</m:t>
                    </m:r>
                    <m:r>
                      <a:rPr lang="en-US" sz="22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𝐹𝑒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𝐸𝐼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 smtClean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</a:rPr>
                          <m:t>𝐸𝐼</m:t>
                        </m:r>
                      </m:den>
                    </m:f>
                  </m:oMath>
                </a14:m>
                <a:endParaRPr lang="en-US" sz="2200" dirty="0" smtClean="0">
                  <a:latin typeface="+mn-lt"/>
                </a:endParaRPr>
              </a:p>
              <a:p>
                <a:pPr algn="ctr"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𝑚𝑥</m:t>
                          </m:r>
                        </m:e>
                      </m:func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a:rPr lang="en-US" sz="2200" b="0" i="1" smtClean="0">
                          <a:latin typeface="Cambria Math"/>
                        </a:rPr>
                        <m:t>𝐵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𝑚𝑥</m:t>
                          </m:r>
                        </m:e>
                      </m:func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r>
                        <a:rPr lang="en-US" sz="2200" b="0" i="1" smtClean="0"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l-GR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589586"/>
                <a:ext cx="5148064" cy="15788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9592" y="4725724"/>
                <a:ext cx="232897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l-GR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725724"/>
                <a:ext cx="2328971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64080" y="4574465"/>
                <a:ext cx="4611775" cy="733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𝑤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𝑚𝐿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𝑚𝑥</m:t>
                                  </m:r>
                                </m:e>
                              </m:func>
                              <m:r>
                                <a:rPr lang="en-US" sz="2200" i="1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𝑚𝑥</m:t>
                                  </m:r>
                                </m:e>
                              </m:func>
                              <m:r>
                                <a:rPr lang="en-US" sz="2200" i="1">
                                  <a:latin typeface="Cambria Math"/>
                                </a:rPr>
                                <m:t>−1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l-GR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080" y="4574465"/>
                <a:ext cx="4611775" cy="73340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Λυγισμός</a:t>
            </a:r>
            <a:r>
              <a:rPr lang="el-GR" dirty="0"/>
              <a:t> πρισματικών φορέων</a:t>
            </a:r>
            <a:br>
              <a:rPr lang="el-GR" dirty="0"/>
            </a:br>
            <a:r>
              <a:rPr lang="el-GR" sz="3300" b="0" dirty="0"/>
              <a:t>Έκκεντρη αξονική φόρτιση – </a:t>
            </a:r>
            <a:r>
              <a:rPr lang="el-GR" sz="3300" b="0" dirty="0" err="1"/>
              <a:t>Secant</a:t>
            </a:r>
            <a:r>
              <a:rPr lang="el-GR" sz="3300" b="0" dirty="0"/>
              <a:t> </a:t>
            </a:r>
            <a:r>
              <a:rPr lang="el-GR" sz="3300" b="0" dirty="0" err="1" smtClean="0"/>
              <a:t>Formula</a:t>
            </a:r>
            <a:r>
              <a:rPr lang="el-GR" sz="3300" b="0" dirty="0" smtClean="0"/>
              <a:t> 1/2</a:t>
            </a:r>
            <a:endParaRPr lang="el-GR" sz="3300" b="0" dirty="0"/>
          </a:p>
        </p:txBody>
      </p:sp>
      <p:sp>
        <p:nvSpPr>
          <p:cNvPr id="7" name="Ορθογώνιο 6"/>
          <p:cNvSpPr/>
          <p:nvPr/>
        </p:nvSpPr>
        <p:spPr>
          <a:xfrm>
            <a:off x="138573" y="5384249"/>
            <a:ext cx="280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7"/>
              </a:rPr>
              <a:t>www.efunda.com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33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ClrTx/>
              <a:buSzTx/>
              <a:buFontTx/>
              <a:buNone/>
              <a:defRPr/>
            </a:pPr>
            <a:r>
              <a:rPr lang="el-GR" sz="2400" dirty="0" smtClean="0">
                <a:effectLst/>
              </a:rPr>
              <a:t>Η χρήση κολονών (υποστυλωμάτων) είναι πολύ διαδεδομένη στα πλοία καθ’ όσον χρησιμοποιούνται για την μείωση του ανυποστήρικτου μήκους δοκών και για τη μεταφορά/διανομή κατακόρυφων φορτίων. </a:t>
            </a:r>
            <a:endParaRPr lang="en-US" sz="2400" dirty="0" smtClean="0">
              <a:effectLst/>
            </a:endParaRPr>
          </a:p>
          <a:p>
            <a:pPr marL="0" indent="0" eaLnBrk="1" hangingPunct="1">
              <a:buClrTx/>
              <a:buSzTx/>
              <a:buFontTx/>
              <a:buNone/>
              <a:defRPr/>
            </a:pPr>
            <a:r>
              <a:rPr lang="el-GR" sz="2400" dirty="0" smtClean="0">
                <a:effectLst/>
              </a:rPr>
              <a:t>Τα υποστυλώματα δέχονται θλιπτικά φορτία και πρέπει να ελέγχονται για </a:t>
            </a:r>
            <a:r>
              <a:rPr lang="el-GR" sz="2400" dirty="0" err="1" smtClean="0">
                <a:effectLst/>
              </a:rPr>
              <a:t>λυγισμό</a:t>
            </a:r>
            <a:r>
              <a:rPr lang="el-GR" sz="2400" dirty="0" smtClean="0">
                <a:effectLst/>
              </a:rPr>
              <a:t> (ειδικά που αυτά έχουν μεγάλο μήκος)</a:t>
            </a:r>
          </a:p>
          <a:p>
            <a:pPr marL="0" indent="0" eaLnBrk="1" hangingPunct="1">
              <a:buClrTx/>
              <a:buSzTx/>
              <a:buFontTx/>
              <a:buNone/>
              <a:defRPr/>
            </a:pPr>
            <a:r>
              <a:rPr lang="el-GR" sz="2400" dirty="0" smtClean="0">
                <a:effectLst/>
              </a:rPr>
              <a:t>Αντικείμενο της παρούσας ενότητας είναι ο έλεγχος έναντι </a:t>
            </a:r>
            <a:r>
              <a:rPr lang="el-GR" sz="2400" dirty="0" err="1" smtClean="0">
                <a:effectLst/>
              </a:rPr>
              <a:t>λυγισμού</a:t>
            </a:r>
            <a:r>
              <a:rPr lang="el-GR" sz="2400" dirty="0" smtClean="0">
                <a:effectLst/>
              </a:rPr>
              <a:t>, πρισματικών φορέων που δέχονται θλιπτικά φορτία. </a:t>
            </a:r>
          </a:p>
          <a:p>
            <a:pPr marL="0" indent="0" eaLnBrk="1" hangingPunct="1">
              <a:buClrTx/>
              <a:buSzTx/>
              <a:buFontTx/>
              <a:buNone/>
              <a:defRPr/>
            </a:pPr>
            <a:r>
              <a:rPr lang="el-GR" sz="2400" dirty="0" smtClean="0">
                <a:effectLst/>
              </a:rPr>
              <a:t>Ο </a:t>
            </a:r>
            <a:r>
              <a:rPr lang="el-GR" sz="2400" dirty="0" err="1" smtClean="0">
                <a:effectLst/>
              </a:rPr>
              <a:t>λυγισμός</a:t>
            </a:r>
            <a:r>
              <a:rPr lang="el-GR" sz="2400" dirty="0" smtClean="0">
                <a:effectLst/>
              </a:rPr>
              <a:t> εξαρτάται κυρίως από τις γεωμετρικές ιδιότητες της διατομής του φορέα παρά από τις μηχανικές ιδιότητες του υλικού από το οποίο είναι κατασκευασμένος.</a:t>
            </a:r>
            <a:endParaRPr lang="el-GR" sz="24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Λυγισμός</a:t>
            </a:r>
            <a:r>
              <a:rPr lang="el-GR" dirty="0"/>
              <a:t> πρισματικών </a:t>
            </a:r>
            <a:r>
              <a:rPr lang="el-GR" dirty="0" smtClean="0"/>
              <a:t>φορέων </a:t>
            </a:r>
            <a:r>
              <a:rPr lang="el-GR" sz="3200" b="0" dirty="0" smtClean="0"/>
              <a:t>1/5</a:t>
            </a:r>
            <a:endParaRPr lang="el-GR" sz="32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23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4" r="13295"/>
          <a:stretch/>
        </p:blipFill>
        <p:spPr>
          <a:xfrm>
            <a:off x="107504" y="1268760"/>
            <a:ext cx="2987336" cy="23858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860032" y="5445224"/>
            <a:ext cx="352542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όπου, </a:t>
            </a:r>
            <a:r>
              <a:rPr lang="en-US" altLang="el-GR" sz="2200" dirty="0">
                <a:latin typeface="+mn-lt"/>
              </a:rPr>
              <a:t>C </a:t>
            </a:r>
            <a:r>
              <a:rPr lang="el-GR" altLang="el-GR" sz="2200" dirty="0">
                <a:latin typeface="+mn-lt"/>
              </a:rPr>
              <a:t>είναι η μέγιστη απόσταση από τον ουδέτερο άξονα της εξωτερικής </a:t>
            </a:r>
            <a:r>
              <a:rPr lang="el-GR" altLang="el-GR" sz="2200" dirty="0" smtClean="0">
                <a:latin typeface="+mn-lt"/>
              </a:rPr>
              <a:t>ίνας</a:t>
            </a:r>
            <a:r>
              <a:rPr lang="en-US" altLang="el-GR" sz="2200" dirty="0" smtClean="0">
                <a:latin typeface="+mn-lt"/>
              </a:rPr>
              <a:t>.</a:t>
            </a:r>
            <a:endParaRPr lang="el-GR" altLang="el-GR" sz="2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Λυγισμός</a:t>
            </a:r>
            <a:r>
              <a:rPr lang="el-GR" dirty="0"/>
              <a:t> πρισματικών φορέων</a:t>
            </a:r>
            <a:br>
              <a:rPr lang="el-GR" dirty="0"/>
            </a:br>
            <a:r>
              <a:rPr lang="el-GR" sz="3300" b="0" dirty="0"/>
              <a:t>Έκκεντρη αξονική φόρτιση – </a:t>
            </a:r>
            <a:r>
              <a:rPr lang="el-GR" sz="3300" b="0" dirty="0" err="1"/>
              <a:t>Secant</a:t>
            </a:r>
            <a:r>
              <a:rPr lang="el-GR" sz="3300" b="0" dirty="0"/>
              <a:t> </a:t>
            </a:r>
            <a:r>
              <a:rPr lang="el-GR" sz="3300" b="0" dirty="0" err="1" smtClean="0"/>
              <a:t>Formula</a:t>
            </a:r>
            <a:r>
              <a:rPr lang="el-GR" sz="3300" b="0" dirty="0" smtClean="0"/>
              <a:t> 2/2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14950" y="1772816"/>
                <a:ext cx="5487080" cy="1709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24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200" b="0" i="1" smtClean="0">
                          <a:latin typeface="Cambria Math"/>
                        </a:rPr>
                        <m:t>𝜎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𝑀𝑦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𝐼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sz="2200" dirty="0" smtClean="0">
                  <a:latin typeface="+mn-lt"/>
                </a:endParaRPr>
              </a:p>
              <a:p>
                <a:pPr>
                  <a:spcBef>
                    <a:spcPts val="24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200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𝐼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l-GR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950" y="1772816"/>
                <a:ext cx="5487080" cy="17098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6401" y="3517838"/>
                <a:ext cx="6773329" cy="2930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</a:rPr>
                                <m:t>sec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𝑚𝐿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22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200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200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𝐼</m:t>
                          </m:r>
                        </m:den>
                      </m:f>
                      <m:func>
                        <m:func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sec</m:t>
                          </m:r>
                        </m:fName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𝑚𝐿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𝐹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</a:rPr>
                                <m:t>𝐴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𝐼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/>
                                </a:rPr>
                                <m:t>𝑒𝑐</m:t>
                              </m:r>
                              <m:func>
                                <m:func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200" b="0" i="1" smtClean="0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f>
                                            <m:fPr>
                                              <m:ctrlPr>
                                                <a:rPr lang="en-US" sz="2200" b="0" i="1" smtClean="0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200" b="0" i="1" smtClean="0">
                                                  <a:latin typeface="Cambria Math"/>
                                                </a:rPr>
                                                <m:t>𝐹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200" b="0" i="1" smtClean="0">
                                                  <a:latin typeface="Cambria Math"/>
                                                </a:rPr>
                                                <m:t>𝐸𝐼</m:t>
                                              </m:r>
                                            </m:den>
                                          </m:f>
                                        </m:e>
                                      </m:rad>
                                      <m:f>
                                        <m:fPr>
                                          <m:ctrlPr>
                                            <a:rPr lang="en-US" sz="2200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sz="2200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200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𝐴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</a:rPr>
                                <m:t>𝑒𝑐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2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unc>
                            <m:func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/>
                                </a:rPr>
                                <m:t>sec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US" sz="22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𝐹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den>
                                      </m:f>
                                    </m:e>
                                  </m:rad>
                                  <m:f>
                                    <m:f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𝐿</m:t>
                                      </m:r>
                                    </m:num>
                                    <m:den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2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01" y="3517838"/>
                <a:ext cx="6773329" cy="29304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/>
          <p:cNvSpPr/>
          <p:nvPr/>
        </p:nvSpPr>
        <p:spPr>
          <a:xfrm>
            <a:off x="0" y="1196752"/>
            <a:ext cx="2520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6"/>
              </a:rPr>
              <a:t>www.efunda.com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09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Αλέξανδρος </a:t>
            </a:r>
            <a:r>
              <a:rPr lang="el-GR" sz="2000" dirty="0" err="1" smtClean="0"/>
              <a:t>Θεοδουλίδης</a:t>
            </a:r>
            <a:r>
              <a:rPr lang="el-GR" sz="2000" dirty="0" smtClean="0"/>
              <a:t> 2014. </a:t>
            </a:r>
            <a:r>
              <a:rPr lang="el-GR" sz="2000" dirty="0"/>
              <a:t>Αλέξανδρος </a:t>
            </a:r>
            <a:r>
              <a:rPr lang="el-GR" sz="2000" dirty="0" err="1"/>
              <a:t>Θεοδουλίδης</a:t>
            </a:r>
            <a:r>
              <a:rPr lang="el-GR" sz="2000" dirty="0"/>
              <a:t>. «Αντοχή πλοίου ΙΙ (Θ). </a:t>
            </a:r>
            <a:r>
              <a:rPr lang="el-GR" sz="2000" dirty="0" smtClean="0"/>
              <a:t>Ενότητα 3</a:t>
            </a:r>
            <a:r>
              <a:rPr lang="en-US" sz="2000" dirty="0" smtClean="0"/>
              <a:t>:</a:t>
            </a:r>
            <a:r>
              <a:rPr lang="el-GR" sz="2000" dirty="0"/>
              <a:t> Ελαστικός </a:t>
            </a:r>
            <a:r>
              <a:rPr lang="el-GR" sz="2000" dirty="0" err="1"/>
              <a:t>λυγισμός</a:t>
            </a:r>
            <a:r>
              <a:rPr lang="el-GR" sz="2000" dirty="0"/>
              <a:t> πρισματικών φορέων».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42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48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Χρήσης Έργων </a:t>
            </a:r>
            <a:r>
              <a:rPr lang="el-GR" dirty="0" smtClean="0">
                <a:solidFill>
                  <a:schemeClr val="tx1"/>
                </a:solidFill>
              </a:rPr>
              <a:t>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</a:t>
            </a:r>
            <a:r>
              <a:rPr lang="el-GR" sz="2000" dirty="0" smtClean="0"/>
              <a:t>:</a:t>
            </a:r>
            <a:endParaRPr lang="en-US" sz="2000" dirty="0" smtClean="0"/>
          </a:p>
          <a:p>
            <a:r>
              <a:rPr lang="en-US" sz="2000" dirty="0"/>
              <a:t>Ferdinand P. Beer, E Russell Johnston, John T. </a:t>
            </a:r>
            <a:r>
              <a:rPr lang="en-US" sz="2000" dirty="0" err="1"/>
              <a:t>Dewolf</a:t>
            </a:r>
            <a:r>
              <a:rPr lang="en-US" sz="2000" dirty="0"/>
              <a:t>, David F. </a:t>
            </a:r>
            <a:r>
              <a:rPr lang="en-US" sz="2000" dirty="0" err="1"/>
              <a:t>Mazurek</a:t>
            </a:r>
            <a:r>
              <a:rPr lang="en-US" sz="2000" dirty="0"/>
              <a:t>, “Mechanics of Materials”, Mc </a:t>
            </a:r>
            <a:r>
              <a:rPr lang="en-US" sz="2000" dirty="0" err="1"/>
              <a:t>Graw</a:t>
            </a:r>
            <a:r>
              <a:rPr lang="en-US" sz="2000" dirty="0"/>
              <a:t> </a:t>
            </a:r>
            <a:r>
              <a:rPr lang="en-US" sz="2000" dirty="0" smtClean="0"/>
              <a:t>Hill</a:t>
            </a:r>
          </a:p>
          <a:p>
            <a:r>
              <a:rPr lang="el-GR" sz="2000" dirty="0"/>
              <a:t>Ιστοσελίδα </a:t>
            </a:r>
            <a:r>
              <a:rPr lang="en-US" sz="2000" dirty="0"/>
              <a:t>engineering Fundamentals </a:t>
            </a:r>
            <a:r>
              <a:rPr lang="en-US" sz="2000" dirty="0">
                <a:hlinkClick r:id="rId3"/>
              </a:rPr>
              <a:t>www.efunda.com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/>
          <a:lstStyle/>
          <a:p>
            <a:r>
              <a:rPr lang="el-GR" dirty="0" err="1"/>
              <a:t>Λυγισμός</a:t>
            </a:r>
            <a:r>
              <a:rPr lang="el-GR" dirty="0"/>
              <a:t> ονομάζεται η ασταθής κατάρρευση ενός πρισματικού φορέα υπό την επίδραση θλιπτικών φορτίων που υπερβαίνουν κάποια τιμή.</a:t>
            </a:r>
          </a:p>
          <a:p>
            <a:r>
              <a:rPr lang="el-GR" dirty="0"/>
              <a:t>Ο </a:t>
            </a:r>
            <a:r>
              <a:rPr lang="el-GR" dirty="0" err="1"/>
              <a:t>λυγισμός</a:t>
            </a:r>
            <a:r>
              <a:rPr lang="el-GR" dirty="0"/>
              <a:t> μπορεί να ξεκινήσει λόγω μικρής εκκεντρότητας του φορτίου ή λόγω κατασκευαστικών ατελειών/ανομοιομορφιών των πρισματικών φορέων.</a:t>
            </a:r>
          </a:p>
          <a:p>
            <a:r>
              <a:rPr lang="el-GR" dirty="0"/>
              <a:t>Η μαθηματική προσέγγιση στο πρόβλημα ξεκίνησε τον 18ο αιώνα από τον </a:t>
            </a:r>
            <a:r>
              <a:rPr lang="el-GR" dirty="0" err="1"/>
              <a:t>Euler</a:t>
            </a:r>
            <a:r>
              <a:rPr lang="el-GR" dirty="0"/>
              <a:t>, ο οποίος πρότεινε μια σχέση για τον προσδιορισμό του κρίσιμου φορτίου ελαστικού </a:t>
            </a:r>
            <a:r>
              <a:rPr lang="el-GR" dirty="0" err="1"/>
              <a:t>λυγισμού</a:t>
            </a:r>
            <a:r>
              <a:rPr lang="el-GR" dirty="0"/>
              <a:t>.</a:t>
            </a:r>
          </a:p>
          <a:p>
            <a:r>
              <a:rPr lang="el-GR" dirty="0"/>
              <a:t>Ως κρίσιμο φορτίο </a:t>
            </a:r>
            <a:r>
              <a:rPr lang="el-GR" dirty="0" err="1"/>
              <a:t>Pcr</a:t>
            </a:r>
            <a:r>
              <a:rPr lang="el-GR" dirty="0"/>
              <a:t> </a:t>
            </a:r>
            <a:r>
              <a:rPr lang="el-GR" dirty="0" err="1"/>
              <a:t>λυγισμού</a:t>
            </a:r>
            <a:r>
              <a:rPr lang="el-GR" dirty="0"/>
              <a:t> ορίζεται το ελάχιστο θλιπτικό φορτίο το οποίο μπορεί να προκαλέσει </a:t>
            </a:r>
            <a:r>
              <a:rPr lang="el-GR" dirty="0" err="1"/>
              <a:t>λυγισμό</a:t>
            </a:r>
            <a:r>
              <a:rPr lang="el-GR" dirty="0"/>
              <a:t> του φορέα.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Λυγισμός</a:t>
            </a:r>
            <a:r>
              <a:rPr lang="el-GR" dirty="0"/>
              <a:t> πρισματικών φορέων </a:t>
            </a:r>
            <a:r>
              <a:rPr lang="el-GR" sz="3200" b="0" dirty="0" smtClean="0"/>
              <a:t>2/5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65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err="1"/>
              <a:t>Λυγισμός</a:t>
            </a:r>
            <a:r>
              <a:rPr lang="el-GR" dirty="0"/>
              <a:t> πρισματικών φορέων </a:t>
            </a:r>
            <a:r>
              <a:rPr lang="el-GR" sz="3200" b="0" dirty="0" smtClean="0"/>
              <a:t>3/5</a:t>
            </a:r>
            <a:endParaRPr lang="el-GR" sz="4000" dirty="0" smtClean="0">
              <a:solidFill>
                <a:schemeClr val="folHlink"/>
              </a:solidFill>
            </a:endParaRP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378036"/>
              </p:ext>
            </p:extLst>
          </p:nvPr>
        </p:nvGraphicFramePr>
        <p:xfrm>
          <a:off x="5364088" y="1291989"/>
          <a:ext cx="2215446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3" imgW="901440" imgH="380880" progId="Equation.3">
                  <p:embed/>
                </p:oleObj>
              </mc:Choice>
              <mc:Fallback>
                <p:oleObj name="Equation" r:id="rId3" imgW="9014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291989"/>
                        <a:ext cx="2215446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536340" y="1340768"/>
            <a:ext cx="41096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Το κρίσιμο φορτίο </a:t>
            </a:r>
            <a:r>
              <a:rPr lang="el-GR" altLang="el-GR" sz="2200" dirty="0" err="1">
                <a:latin typeface="+mn-lt"/>
              </a:rPr>
              <a:t>λυγισμού</a:t>
            </a:r>
            <a:r>
              <a:rPr lang="el-GR" altLang="el-GR" sz="2200" dirty="0">
                <a:latin typeface="+mn-lt"/>
              </a:rPr>
              <a:t> κατά </a:t>
            </a:r>
            <a:r>
              <a:rPr lang="en-US" altLang="el-GR" sz="2200" dirty="0">
                <a:latin typeface="+mn-lt"/>
              </a:rPr>
              <a:t>Euler </a:t>
            </a:r>
            <a:r>
              <a:rPr lang="el-GR" altLang="el-GR" sz="2200" dirty="0">
                <a:latin typeface="+mn-lt"/>
              </a:rPr>
              <a:t>δίδεται από τη σχέση</a:t>
            </a:r>
            <a:r>
              <a:rPr lang="el-GR" altLang="el-GR" sz="2200" dirty="0" smtClean="0">
                <a:latin typeface="+mn-lt"/>
              </a:rPr>
              <a:t>:</a:t>
            </a:r>
            <a:endParaRPr lang="el-GR" altLang="el-GR" sz="2200" dirty="0">
              <a:latin typeface="+mn-lt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36340" y="2110209"/>
            <a:ext cx="8219256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Όπου: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l-GR" sz="2200" dirty="0" err="1">
                <a:latin typeface="+mn-lt"/>
              </a:rPr>
              <a:t>Pcr</a:t>
            </a:r>
            <a:r>
              <a:rPr lang="en-US" altLang="el-GR" sz="2200" dirty="0"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το κρίσιμο φορτίο </a:t>
            </a:r>
            <a:r>
              <a:rPr lang="el-GR" altLang="el-GR" sz="2200" dirty="0" err="1">
                <a:latin typeface="+mn-lt"/>
              </a:rPr>
              <a:t>λυγισμού</a:t>
            </a:r>
            <a:r>
              <a:rPr lang="el-GR" altLang="el-GR" sz="2200" dirty="0">
                <a:latin typeface="+mn-lt"/>
              </a:rPr>
              <a:t>,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Ε το μέτρο </a:t>
            </a:r>
            <a:r>
              <a:rPr lang="el-GR" altLang="el-GR" sz="2200" dirty="0" smtClean="0">
                <a:latin typeface="+mn-lt"/>
              </a:rPr>
              <a:t>ελαστικότητας,</a:t>
            </a:r>
            <a:endParaRPr lang="el-GR" altLang="el-GR" sz="22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Ι η ροπή αδράνειας της εγκάρσιας διατομής περί τον άξονα </a:t>
            </a:r>
            <a:r>
              <a:rPr lang="el-GR" altLang="el-GR" sz="2200" dirty="0" smtClean="0">
                <a:latin typeface="+mn-lt"/>
              </a:rPr>
              <a:t>κάμψης,</a:t>
            </a:r>
            <a:endParaRPr lang="el-GR" altLang="el-GR" sz="22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l-GR" sz="2200" dirty="0">
                <a:latin typeface="+mn-lt"/>
              </a:rPr>
              <a:t>L </a:t>
            </a:r>
            <a:r>
              <a:rPr lang="el-GR" altLang="el-GR" sz="2200" dirty="0">
                <a:latin typeface="+mn-lt"/>
              </a:rPr>
              <a:t>το μήκος του </a:t>
            </a:r>
            <a:r>
              <a:rPr lang="el-GR" altLang="el-GR" sz="2200" dirty="0" smtClean="0">
                <a:latin typeface="+mn-lt"/>
              </a:rPr>
              <a:t>φορέα,</a:t>
            </a:r>
            <a:endParaRPr lang="el-GR" altLang="el-GR" sz="22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l-GR" sz="2200" dirty="0">
                <a:latin typeface="+mn-lt"/>
              </a:rPr>
              <a:t>K </a:t>
            </a:r>
            <a:r>
              <a:rPr lang="el-GR" altLang="el-GR" sz="2200" dirty="0">
                <a:latin typeface="+mn-lt"/>
              </a:rPr>
              <a:t>σταθερά εξαρτώμενη από τον τρόπο στήριξης του </a:t>
            </a:r>
            <a:r>
              <a:rPr lang="el-GR" altLang="el-GR" sz="2200" dirty="0" smtClean="0">
                <a:latin typeface="+mn-lt"/>
              </a:rPr>
              <a:t>φορέα.</a:t>
            </a:r>
            <a:endParaRPr lang="el-GR" altLang="el-GR" sz="22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el-GR" altLang="el-GR" sz="2200" dirty="0">
              <a:latin typeface="+mn-lt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36340" y="5105400"/>
            <a:ext cx="814011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200">
                <a:latin typeface="+mn-lt"/>
              </a:rPr>
              <a:t>Η ανωτέρω σχέση δίνει ορθότερα αποτελέσματα στην περίπτωση που έχουμε μεγάλο μήκος. Για μικρότερα μήκη η σχέση του </a:t>
            </a:r>
            <a:r>
              <a:rPr lang="en-US" altLang="el-GR" sz="2200">
                <a:latin typeface="+mn-lt"/>
              </a:rPr>
              <a:t>Euler </a:t>
            </a:r>
            <a:r>
              <a:rPr lang="el-GR" altLang="el-GR" sz="2200">
                <a:latin typeface="+mn-lt"/>
              </a:rPr>
              <a:t>υπερεκτιμά το κρίσιμο φορτίο λυγισμού.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67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err="1"/>
              <a:t>Λυγισμός</a:t>
            </a:r>
            <a:r>
              <a:rPr lang="el-GR" dirty="0"/>
              <a:t> πρισματικών φορέων </a:t>
            </a:r>
            <a:r>
              <a:rPr lang="el-GR" sz="3200" b="0" dirty="0" smtClean="0"/>
              <a:t>4/5</a:t>
            </a:r>
            <a:endParaRPr lang="el-GR" sz="4000" dirty="0" smtClean="0">
              <a:solidFill>
                <a:schemeClr val="folHlink"/>
              </a:solidFill>
            </a:endParaRPr>
          </a:p>
        </p:txBody>
      </p:sp>
      <p:graphicFrame>
        <p:nvGraphicFramePr>
          <p:cNvPr id="71713" name="Group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250265"/>
              </p:ext>
            </p:extLst>
          </p:nvPr>
        </p:nvGraphicFramePr>
        <p:xfrm>
          <a:off x="506765" y="4725144"/>
          <a:ext cx="8229600" cy="1856740"/>
        </p:xfrm>
        <a:graphic>
          <a:graphicData uri="http://schemas.openxmlformats.org/drawingml/2006/table">
            <a:tbl>
              <a:tblPr firstRow="1"/>
              <a:tblGrid>
                <a:gridCol w="2743200"/>
                <a:gridCol w="2743200"/>
                <a:gridCol w="2743200"/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P&lt;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</a:t>
                      </a:r>
                      <a:endParaRPr kumimoji="0" lang="el-GR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P=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P&gt;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Μετά την απομάκρυνση του φορτίου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ο φορέας θα επανέλθει στην αρχική του κατάσταση.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Μετά την απομάκρυνση του φορτίου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ο φορέας θα παραμείνει στη θέση που πήρε λόγω του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Ο Φορέας θα καταρρεύσει λόγω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λυγισμού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8971"/>
            <a:ext cx="2820988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3059832" y="1185133"/>
            <a:ext cx="5832648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100" dirty="0" smtClean="0">
                <a:latin typeface="+mn-lt"/>
              </a:rPr>
              <a:t>Έστω </a:t>
            </a:r>
            <a:r>
              <a:rPr lang="el-GR" altLang="el-GR" sz="2100" dirty="0">
                <a:latin typeface="+mn-lt"/>
              </a:rPr>
              <a:t>ότι ο φορέας του διπλανού σχήματος είναι τέλειος </a:t>
            </a:r>
            <a:r>
              <a:rPr lang="en-US" altLang="el-GR" sz="2100" dirty="0">
                <a:latin typeface="+mn-lt"/>
              </a:rPr>
              <a:t>(perfect column) </a:t>
            </a:r>
            <a:r>
              <a:rPr lang="el-GR" altLang="el-GR" sz="2100" dirty="0">
                <a:latin typeface="+mn-lt"/>
              </a:rPr>
              <a:t>και ότι το ασκούμενο θλιπτικό φορτίο </a:t>
            </a:r>
            <a:r>
              <a:rPr lang="en-US" altLang="el-GR" sz="2100" dirty="0">
                <a:latin typeface="+mn-lt"/>
              </a:rPr>
              <a:t>P </a:t>
            </a:r>
            <a:r>
              <a:rPr lang="el-GR" altLang="el-GR" sz="2100" dirty="0">
                <a:latin typeface="+mn-lt"/>
              </a:rPr>
              <a:t>είναι απόλυτα κεντραρισμένο.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sz="2100" dirty="0">
                <a:latin typeface="+mn-lt"/>
              </a:rPr>
              <a:t>Αν το </a:t>
            </a:r>
            <a:r>
              <a:rPr lang="en-US" altLang="el-GR" sz="2100" dirty="0">
                <a:latin typeface="+mn-lt"/>
              </a:rPr>
              <a:t>P </a:t>
            </a:r>
            <a:r>
              <a:rPr lang="el-GR" altLang="el-GR" sz="2100" dirty="0">
                <a:latin typeface="+mn-lt"/>
              </a:rPr>
              <a:t>συνεχώς αυξάνει το μήκος του φορέα θα μικραίνει χωρίς ο φορέας να κάμπτεται. Όταν η θλιπτικές τάσεις υπερβούν την τάση διαρροής θα επέλθει κατάρρευση του φορέα.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sz="2100" dirty="0">
                <a:latin typeface="+mn-lt"/>
              </a:rPr>
              <a:t>Αν ταυτόχρονα με το φορτίο Ρ ασκηθεί και ένα οριζόντιο φορτίο </a:t>
            </a:r>
            <a:r>
              <a:rPr lang="en-US" altLang="el-GR" sz="2100" dirty="0">
                <a:latin typeface="+mn-lt"/>
              </a:rPr>
              <a:t>F </a:t>
            </a:r>
            <a:r>
              <a:rPr lang="el-GR" altLang="el-GR" sz="2100" dirty="0">
                <a:latin typeface="+mn-lt"/>
              </a:rPr>
              <a:t>τότε θα συμβούν τα ακόλουθα: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07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>
              <a:xfrm>
                <a:off x="2339752" y="1340768"/>
                <a:ext cx="6624736" cy="547260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𝑀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𝐶𝑅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𝑢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200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2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l-GR" sz="2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𝑑𝑧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𝑀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lang="en-US" sz="22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2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/>
                          </a:rPr>
                          <m:t>𝑢</m:t>
                        </m:r>
                      </m:num>
                      <m:den>
                        <m:sSup>
                          <m:sSupPr>
                            <m:ctrlPr>
                              <a:rPr lang="el-GR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𝑑𝑧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2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𝐶𝑅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𝐸𝐼</m:t>
                        </m:r>
                      </m:den>
                    </m:f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u</m:t>
                    </m:r>
                  </m:oMath>
                </a14:m>
                <a:r>
                  <a:rPr lang="en-US" sz="2200" dirty="0" smtClean="0"/>
                  <a:t> 	</a:t>
                </a:r>
                <a:r>
                  <a:rPr lang="el-GR" sz="2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/>
                          </a:rPr>
                          <m:t>𝑢</m:t>
                        </m:r>
                      </m:num>
                      <m:den>
                        <m:sSup>
                          <m:sSupPr>
                            <m:ctrlPr>
                              <a:rPr lang="el-GR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𝑑𝑧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𝐶𝑅</m:t>
                            </m:r>
                          </m:sub>
                        </m:sSub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𝐸𝐼</m:t>
                        </m:r>
                      </m:den>
                    </m:f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u</m:t>
                    </m:r>
                    <m:r>
                      <a:rPr lang="en-US" sz="2200" b="0" i="0" smtClean="0">
                        <a:latin typeface="Cambria Math"/>
                      </a:rPr>
                      <m:t>=0</m:t>
                    </m:r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l-GR" altLang="el-GR" sz="2000" dirty="0"/>
                  <a:t>Η λύση της τελευταίας διαφορικής εξίσωσης έχει τη μορφή: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𝑢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l-GR" sz="2200" b="0" i="1" smtClean="0">
                              <a:latin typeface="Cambria Math"/>
                            </a:rPr>
                            <m:t>𝜇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</m:e>
                      </m:func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l-GR" sz="2200" b="0" i="1" smtClean="0">
                              <a:latin typeface="Cambria Math"/>
                            </a:rPr>
                            <m:t>𝜇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</m:e>
                      </m:func>
                    </m:oMath>
                  </m:oMathPara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l-GR" altLang="el-GR" sz="2000" dirty="0"/>
                  <a:t>Όπου </a:t>
                </a:r>
                <a:r>
                  <a:rPr lang="en-US" altLang="el-GR" sz="2000" dirty="0"/>
                  <a:t>C</a:t>
                </a:r>
                <a:r>
                  <a:rPr lang="en-US" altLang="el-GR" sz="2000" baseline="-25000" dirty="0"/>
                  <a:t>1</a:t>
                </a:r>
                <a:r>
                  <a:rPr lang="en-US" altLang="el-GR" sz="2000" dirty="0"/>
                  <a:t> </a:t>
                </a:r>
                <a:r>
                  <a:rPr lang="el-GR" altLang="el-GR" sz="2000" dirty="0"/>
                  <a:t>και </a:t>
                </a:r>
                <a:r>
                  <a:rPr lang="en-US" altLang="el-GR" sz="2000" dirty="0"/>
                  <a:t>C</a:t>
                </a:r>
                <a:r>
                  <a:rPr lang="en-US" altLang="el-GR" sz="2000" baseline="-25000" dirty="0"/>
                  <a:t>2 </a:t>
                </a:r>
                <a:r>
                  <a:rPr lang="el-GR" altLang="el-GR" sz="2000" dirty="0"/>
                  <a:t>αυθαίρετες σταθερές και μ</a:t>
                </a:r>
                <a:r>
                  <a:rPr lang="el-GR" altLang="el-GR" sz="2000" baseline="30000" dirty="0"/>
                  <a:t>2</a:t>
                </a:r>
                <a:r>
                  <a:rPr lang="el-GR" altLang="el-GR" sz="2000" dirty="0"/>
                  <a:t>=</a:t>
                </a:r>
                <a:r>
                  <a:rPr lang="en-US" altLang="el-GR" sz="2000" dirty="0" err="1" smtClean="0"/>
                  <a:t>P</a:t>
                </a:r>
                <a:r>
                  <a:rPr lang="en-US" altLang="el-GR" sz="2000" baseline="-25000" dirty="0" err="1" smtClean="0"/>
                  <a:t>cr</a:t>
                </a:r>
                <a:r>
                  <a:rPr lang="en-US" altLang="el-GR" sz="2000" dirty="0" smtClean="0"/>
                  <a:t>/EI</a:t>
                </a:r>
              </a:p>
              <a:p>
                <a:pPr marL="0" indent="0">
                  <a:buNone/>
                </a:pPr>
                <a:r>
                  <a:rPr lang="el-GR" altLang="el-GR" sz="2000" dirty="0"/>
                  <a:t>Από την εφαρμογή των οριακών συνθηκών στα άκρα προκύπτει</a:t>
                </a:r>
                <a:r>
                  <a:rPr lang="el-GR" altLang="el-GR" sz="2000" dirty="0" smtClean="0"/>
                  <a:t>:</a:t>
                </a:r>
                <a:r>
                  <a:rPr lang="en-US" altLang="el-GR" sz="2000" dirty="0" smtClean="0"/>
                  <a:t> C</a:t>
                </a:r>
                <a:r>
                  <a:rPr lang="en-US" altLang="el-GR" sz="2000" baseline="-25000" dirty="0" smtClean="0"/>
                  <a:t>1</a:t>
                </a:r>
                <a:r>
                  <a:rPr lang="en-US" altLang="el-GR" sz="2000" dirty="0" smtClean="0"/>
                  <a:t>=0	0=C</a:t>
                </a:r>
                <a:r>
                  <a:rPr lang="en-US" altLang="el-GR" sz="2000" baseline="-25000" dirty="0" smtClean="0"/>
                  <a:t>2</a:t>
                </a:r>
                <a:r>
                  <a:rPr lang="en-US" altLang="el-GR" sz="20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l-GR" sz="20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l-GR" sz="200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l-GR" altLang="el-GR" sz="2000" b="0" i="1" smtClean="0">
                            <a:latin typeface="Cambria Math"/>
                          </a:rPr>
                          <m:t>𝜇</m:t>
                        </m:r>
                        <m:r>
                          <a:rPr lang="en-US" altLang="el-GR" sz="2000" b="0" i="1" smtClean="0">
                            <a:latin typeface="Cambria Math"/>
                          </a:rPr>
                          <m:t>𝐿</m:t>
                        </m:r>
                      </m:e>
                    </m:func>
                  </m:oMath>
                </a14:m>
                <a:endParaRPr lang="el-GR" altLang="el-GR" sz="2000" dirty="0"/>
              </a:p>
              <a:p>
                <a:pPr marL="0" indent="0">
                  <a:buNone/>
                </a:pPr>
                <a:r>
                  <a:rPr lang="el-GR" altLang="el-GR" sz="2000" dirty="0"/>
                  <a:t>Για να πάρω τη μη τετριμμένη λύση θα πρέπει να ισχύει</a:t>
                </a:r>
                <a:r>
                  <a:rPr lang="el-GR" altLang="el-GR" sz="2000" dirty="0" smtClean="0"/>
                  <a:t>:</a:t>
                </a:r>
                <a:endParaRPr lang="en-US" altLang="el-GR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el-GR" sz="20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l-GR" sz="200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l-GR" altLang="el-GR" sz="2000" b="0" i="1" smtClean="0">
                            <a:latin typeface="Cambria Math"/>
                          </a:rPr>
                          <m:t>𝜇</m:t>
                        </m:r>
                        <m:r>
                          <a:rPr lang="en-US" altLang="el-GR" sz="2000" b="0" i="1" smtClean="0">
                            <a:latin typeface="Cambria Math"/>
                          </a:rPr>
                          <m:t>𝐿</m:t>
                        </m:r>
                      </m:e>
                    </m:func>
                    <m:r>
                      <a:rPr lang="en-US" altLang="el-GR" sz="20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el-GR" sz="2000" dirty="0" smtClean="0"/>
                  <a:t> </a:t>
                </a:r>
                <a:r>
                  <a:rPr lang="el-GR" altLang="el-GR" sz="2000" dirty="0" smtClean="0"/>
                  <a:t>ή </a:t>
                </a:r>
                <a:r>
                  <a:rPr lang="el-GR" altLang="el-GR" sz="2000" dirty="0"/>
                  <a:t>μ</a:t>
                </a:r>
                <a:r>
                  <a:rPr lang="en-US" altLang="el-GR" sz="2000" dirty="0"/>
                  <a:t>L = n</a:t>
                </a:r>
                <a:r>
                  <a:rPr lang="el-GR" altLang="el-GR" sz="2000" dirty="0"/>
                  <a:t>π, όπου </a:t>
                </a:r>
                <a:r>
                  <a:rPr lang="en-US" altLang="el-GR" sz="2000" dirty="0"/>
                  <a:t>n=</a:t>
                </a:r>
                <a:r>
                  <a:rPr lang="el-GR" altLang="el-GR" sz="2000" dirty="0"/>
                  <a:t>1,2,3</a:t>
                </a:r>
                <a:r>
                  <a:rPr lang="el-GR" altLang="el-GR" sz="2000" dirty="0" smtClean="0"/>
                  <a:t>,......</a:t>
                </a:r>
                <a:endParaRPr lang="el-GR" sz="2200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39752" y="1340768"/>
                <a:ext cx="6624736" cy="5472608"/>
              </a:xfrm>
              <a:blipFill rotWithShape="1">
                <a:blip r:embed="rId3"/>
                <a:stretch>
                  <a:fillRect l="-10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3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624"/>
            <a:ext cx="243840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Λυγισμός</a:t>
            </a:r>
            <a:r>
              <a:rPr lang="el-GR" dirty="0"/>
              <a:t> πρισματικών φορέων</a:t>
            </a:r>
            <a:br>
              <a:rPr lang="el-GR" dirty="0"/>
            </a:br>
            <a:r>
              <a:rPr lang="el-GR" sz="3300" b="0" dirty="0"/>
              <a:t>Θεωρία του </a:t>
            </a:r>
            <a:r>
              <a:rPr lang="el-GR" sz="3300" b="0" dirty="0" err="1"/>
              <a:t>Euler</a:t>
            </a:r>
            <a:r>
              <a:rPr lang="el-GR" sz="3300" b="0" dirty="0"/>
              <a:t> – </a:t>
            </a:r>
            <a:r>
              <a:rPr lang="el-GR" sz="3300" b="0" dirty="0" err="1"/>
              <a:t>Αμφιέρειστη</a:t>
            </a:r>
            <a:r>
              <a:rPr lang="el-GR" sz="3300" b="0" dirty="0"/>
              <a:t> </a:t>
            </a:r>
            <a:r>
              <a:rPr lang="el-GR" sz="3300" b="0" dirty="0" smtClean="0"/>
              <a:t>δοκός</a:t>
            </a:r>
            <a:r>
              <a:rPr lang="en-US" sz="3300" b="0" dirty="0" smtClean="0"/>
              <a:t> </a:t>
            </a:r>
            <a:r>
              <a:rPr lang="el-GR" sz="3300" b="0" dirty="0" smtClean="0"/>
              <a:t>1/3</a:t>
            </a:r>
            <a:endParaRPr lang="el-GR" sz="33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8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Λυγισμός</a:t>
            </a:r>
            <a:r>
              <a:rPr lang="el-GR" dirty="0"/>
              <a:t> πρισματικών φορέων</a:t>
            </a:r>
            <a:br>
              <a:rPr lang="el-GR" dirty="0"/>
            </a:br>
            <a:r>
              <a:rPr lang="el-GR" sz="3300" b="0" dirty="0"/>
              <a:t>Θεωρία του </a:t>
            </a:r>
            <a:r>
              <a:rPr lang="el-GR" sz="3300" b="0" dirty="0" err="1"/>
              <a:t>Euler</a:t>
            </a:r>
            <a:r>
              <a:rPr lang="el-GR" sz="3300" b="0" dirty="0"/>
              <a:t> – </a:t>
            </a:r>
            <a:r>
              <a:rPr lang="el-GR" sz="3300" b="0" dirty="0" err="1"/>
              <a:t>Αμφιέρειστη</a:t>
            </a:r>
            <a:r>
              <a:rPr lang="el-GR" sz="3300" b="0" dirty="0"/>
              <a:t> </a:t>
            </a:r>
            <a:r>
              <a:rPr lang="el-GR" sz="3300" b="0" dirty="0" smtClean="0"/>
              <a:t>δοκός 2/3</a:t>
            </a:r>
            <a:endParaRPr lang="el-GR" sz="33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περιεχομένου 3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412776"/>
                <a:ext cx="8381999" cy="496855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Επομένως:</a:t>
                </a:r>
                <a:r>
                  <a:rPr lang="en-US" dirty="0" smtClean="0"/>
                  <a:t>	</a:t>
                </a:r>
                <a:r>
                  <a:rPr lang="el-GR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𝑪𝑹</m:t>
                            </m:r>
                          </m:sub>
                        </m:sSub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𝑬𝑰</m:t>
                        </m:r>
                      </m:den>
                    </m:f>
                    <m:sSup>
                      <m:sSupPr>
                        <m:ctrlPr>
                          <a:rPr lang="el-G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𝑳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l-GR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l-G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l-GR" b="1" i="1" smtClean="0">
                            <a:latin typeface="Cambria Math"/>
                          </a:rPr>
                          <m:t>𝝅</m:t>
                        </m:r>
                      </m:e>
                      <m:sup>
                        <m:r>
                          <a:rPr lang="el-GR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l-GR" b="1" dirty="0" smtClean="0"/>
                  <a:t> </a:t>
                </a:r>
                <a:r>
                  <a:rPr lang="el-GR" dirty="0" smtClean="0"/>
                  <a:t>	ή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𝐏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𝑪𝑹</m:t>
                        </m:r>
                      </m:sub>
                    </m:sSub>
                    <m:r>
                      <a:rPr lang="el-GR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b="1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l-GR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latin typeface="Cambria Math"/>
                              </a:rPr>
                              <m:t>𝝅</m:t>
                            </m:r>
                          </m:e>
                          <m:sup>
                            <m:r>
                              <a:rPr lang="el-GR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</a:rPr>
                          <m:t>𝑬𝑰</m:t>
                        </m:r>
                      </m:num>
                      <m:den>
                        <m:sSup>
                          <m:sSupPr>
                            <m:ctrlPr>
                              <a:rPr lang="el-GR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𝑳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l-GR" altLang="el-GR" dirty="0"/>
                  <a:t>Η μικρότερη τιμή για το κρίσιμο φορτίο </a:t>
                </a:r>
                <a:r>
                  <a:rPr lang="el-GR" altLang="el-GR" dirty="0" err="1"/>
                  <a:t>λυγισμού</a:t>
                </a:r>
                <a:r>
                  <a:rPr lang="el-GR" altLang="el-GR" dirty="0"/>
                  <a:t> προκύπτει αν θεωρήσω </a:t>
                </a:r>
                <a:r>
                  <a:rPr lang="en-US" altLang="el-GR" b="1" dirty="0"/>
                  <a:t>n=1</a:t>
                </a:r>
                <a:r>
                  <a:rPr lang="en-US" altLang="el-GR" dirty="0"/>
                  <a:t>. </a:t>
                </a:r>
                <a:r>
                  <a:rPr lang="el-GR" altLang="el-GR" dirty="0"/>
                  <a:t>Επομένως</a:t>
                </a:r>
                <a:r>
                  <a:rPr lang="el-GR" altLang="el-GR" dirty="0" smtClean="0"/>
                  <a:t>:</a:t>
                </a:r>
                <a:r>
                  <a:rPr lang="en-US" altLang="el-G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𝑪𝑹</m:t>
                        </m:r>
                      </m:sub>
                    </m:sSub>
                    <m:r>
                      <a:rPr lang="el-GR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l-GR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latin typeface="Cambria Math"/>
                              </a:rPr>
                              <m:t>𝝅</m:t>
                            </m:r>
                          </m:e>
                          <m:sup>
                            <m:r>
                              <a:rPr lang="el-GR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𝑬𝑰</m:t>
                        </m:r>
                      </m:num>
                      <m:den>
                        <m:sSup>
                          <m:sSupPr>
                            <m:ctrlPr>
                              <a:rPr lang="el-GR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𝑳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l-GR" altLang="el-GR" b="1" dirty="0"/>
              </a:p>
              <a:p>
                <a:pPr marL="0" indent="0">
                  <a:buNone/>
                </a:pPr>
                <a:r>
                  <a:rPr lang="el-GR" altLang="el-GR" dirty="0"/>
                  <a:t>και το αντίστοιχο βέλος κάμψης παίρνει τη μορφή</a:t>
                </a:r>
                <a:r>
                  <a:rPr lang="el-GR" altLang="el-GR" dirty="0" smtClean="0"/>
                  <a:t>:</a:t>
                </a:r>
                <a:r>
                  <a:rPr lang="en-US" alt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l-GR" b="1" i="1" smtClean="0">
                        <a:latin typeface="Cambria Math"/>
                      </a:rPr>
                      <m:t>𝒖</m:t>
                    </m:r>
                    <m:r>
                      <a:rPr lang="en-US" altLang="el-GR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el-G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l-GR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altLang="el-GR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func>
                      <m:funcPr>
                        <m:ctrlPr>
                          <a:rPr lang="en-US" altLang="el-GR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el-GR" b="1" i="0" smtClean="0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el-GR" altLang="el-GR" b="1" i="1" smtClean="0">
                            <a:latin typeface="Cambria Math"/>
                          </a:rPr>
                          <m:t>𝝁</m:t>
                        </m:r>
                        <m:r>
                          <a:rPr lang="en-US" altLang="el-GR" b="1" i="1" smtClean="0">
                            <a:latin typeface="Cambria Math"/>
                          </a:rPr>
                          <m:t>𝒛</m:t>
                        </m:r>
                      </m:e>
                    </m:func>
                  </m:oMath>
                </a14:m>
                <a:endParaRPr lang="el-GR" altLang="el-GR" b="1" dirty="0"/>
              </a:p>
              <a:p>
                <a:pPr marL="0" indent="0">
                  <a:buNone/>
                </a:pPr>
                <a:endParaRPr lang="en-US" altLang="el-GR" dirty="0" smtClean="0"/>
              </a:p>
              <a:p>
                <a:pPr marL="0" indent="0">
                  <a:buNone/>
                </a:pPr>
                <a:r>
                  <a:rPr lang="el-GR" altLang="el-GR" dirty="0" smtClean="0"/>
                  <a:t>Για </a:t>
                </a:r>
                <a:r>
                  <a:rPr lang="en-US" altLang="el-GR" b="1" dirty="0"/>
                  <a:t>n=2,3</a:t>
                </a:r>
                <a:r>
                  <a:rPr lang="en-US" altLang="el-GR" dirty="0"/>
                  <a:t>,</a:t>
                </a:r>
                <a:r>
                  <a:rPr lang="en-US" altLang="el-GR" b="1" dirty="0"/>
                  <a:t>….</a:t>
                </a:r>
                <a:r>
                  <a:rPr lang="en-US" altLang="el-GR" dirty="0"/>
                  <a:t> </a:t>
                </a:r>
                <a:r>
                  <a:rPr lang="el-GR" altLang="el-GR" dirty="0"/>
                  <a:t>Προκύπτουν άλλες λύσεις της διαφορικής εξίσωσης, οι οποίες αντιστοιχούν σε άλλες μορφές </a:t>
                </a:r>
                <a:r>
                  <a:rPr lang="el-GR" altLang="el-GR" dirty="0" err="1"/>
                  <a:t>λυγισμού</a:t>
                </a:r>
                <a:r>
                  <a:rPr lang="el-GR" altLang="el-GR" dirty="0"/>
                  <a:t> (βλ επόμενο σχήμα</a:t>
                </a:r>
                <a:r>
                  <a:rPr lang="el-GR" altLang="el-GR" dirty="0" smtClean="0"/>
                  <a:t>)</a:t>
                </a:r>
                <a:r>
                  <a:rPr lang="en-US" altLang="el-GR" dirty="0" smtClean="0"/>
                  <a:t>.</a:t>
                </a:r>
                <a:endParaRPr lang="el-GR" altLang="el-GR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412776"/>
                <a:ext cx="8381999" cy="4968552"/>
              </a:xfrm>
              <a:blipFill rotWithShape="1">
                <a:blip r:embed="rId2"/>
                <a:stretch>
                  <a:fillRect l="-1091" r="-8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6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428750"/>
            <a:ext cx="7142163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err="1"/>
              <a:t>Λυγισμός</a:t>
            </a:r>
            <a:r>
              <a:rPr lang="el-GR" sz="3600" dirty="0"/>
              <a:t> πρισματικών φορέων</a:t>
            </a:r>
            <a:br>
              <a:rPr lang="el-GR" sz="3600" dirty="0"/>
            </a:br>
            <a:r>
              <a:rPr lang="el-GR" sz="3000" b="0" dirty="0"/>
              <a:t>Θεωρία του </a:t>
            </a:r>
            <a:r>
              <a:rPr lang="el-GR" sz="3000" b="0" dirty="0" err="1"/>
              <a:t>Euler</a:t>
            </a:r>
            <a:r>
              <a:rPr lang="el-GR" sz="3000" b="0" dirty="0"/>
              <a:t> – </a:t>
            </a:r>
            <a:r>
              <a:rPr lang="el-GR" sz="3000" b="0" dirty="0" err="1"/>
              <a:t>Αμφιέρειστη</a:t>
            </a:r>
            <a:r>
              <a:rPr lang="el-GR" sz="3000" b="0" dirty="0"/>
              <a:t> δοκός </a:t>
            </a:r>
            <a:r>
              <a:rPr lang="el-GR" sz="3000" b="0" dirty="0" smtClean="0"/>
              <a:t>3/3</a:t>
            </a:r>
            <a:endParaRPr lang="el-GR" sz="30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782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Θέση περιεχομένου 1"/>
              <p:cNvSpPr>
                <a:spLocks noGrp="1"/>
              </p:cNvSpPr>
              <p:nvPr>
                <p:ph idx="1"/>
              </p:nvPr>
            </p:nvSpPr>
            <p:spPr>
              <a:xfrm>
                <a:off x="2798763" y="1412776"/>
                <a:ext cx="6309741" cy="504056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𝐶𝑅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l-GR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</m:func>
                                </m:e>
                              </m:d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l-GR" b="0" i="1" smtClean="0">
                                      <a:latin typeface="Cambria Math"/>
                                    </a:rPr>
                                    <m:t>𝜇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L</m:t>
                                  </m:r>
                                </m:e>
                              </m:func>
                            </m:den>
                          </m:f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spcAft>
                    <a:spcPts val="6000"/>
                  </a:spcAft>
                  <a:buNone/>
                </a:pPr>
                <a:endParaRPr lang="en-US" dirty="0" smtClean="0"/>
              </a:p>
              <a:p>
                <a:pPr marL="0" indent="0">
                  <a:spcAft>
                    <a:spcPts val="6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el-GR" b="0" i="1" smtClean="0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func>
                          <m:r>
                            <a:rPr lang="el-GR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l-GR" b="0" i="1" smtClean="0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/>
                                </a:rPr>
                                <m:t>𝐿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l-GR" b="0" i="1" smtClean="0">
                                      <a:latin typeface="Cambria Math"/>
                                    </a:rPr>
                                    <m:t>𝜇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</m:func>
                            </m:den>
                          </m:f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func>
                          <m:r>
                            <a:rPr lang="el-GR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spcAft>
                    <a:spcPts val="6000"/>
                  </a:spcAft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98763" y="1412776"/>
                <a:ext cx="6309741" cy="504056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7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978024"/>
            <a:ext cx="17827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33800"/>
            <a:ext cx="2341563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Line 26"/>
          <p:cNvSpPr>
            <a:spLocks noChangeShapeType="1"/>
          </p:cNvSpPr>
          <p:nvPr/>
        </p:nvSpPr>
        <p:spPr bwMode="auto">
          <a:xfrm>
            <a:off x="228600" y="36576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3" name="Αντικείμενο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75122218"/>
              </p:ext>
            </p:extLst>
          </p:nvPr>
        </p:nvGraphicFramePr>
        <p:xfrm>
          <a:off x="4644008" y="2492896"/>
          <a:ext cx="1768507" cy="926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Εξίσωση" r:id="rId7" imgW="799920" imgH="419040" progId="Equation.3">
                  <p:embed/>
                </p:oleObj>
              </mc:Choice>
              <mc:Fallback>
                <p:oleObj name="Εξίσωση" r:id="rId7" imgW="799920" imgH="41904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2492896"/>
                        <a:ext cx="1768507" cy="9263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Αντικείμενο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23015682"/>
              </p:ext>
            </p:extLst>
          </p:nvPr>
        </p:nvGraphicFramePr>
        <p:xfrm>
          <a:off x="4256088" y="5013325"/>
          <a:ext cx="1600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Εξίσωση" r:id="rId9" imgW="723600" imgH="419040" progId="Equation.3">
                  <p:embed/>
                </p:oleObj>
              </mc:Choice>
              <mc:Fallback>
                <p:oleObj name="Εξίσωση" r:id="rId9" imgW="723600" imgH="419040" progId="Equation.3">
                  <p:embed/>
                  <p:pic>
                    <p:nvPicPr>
                      <p:cNvPr id="0" name="Αντικείμενο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8" y="5013325"/>
                        <a:ext cx="16002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Λυγισμός</a:t>
            </a:r>
            <a:r>
              <a:rPr lang="el-GR" dirty="0"/>
              <a:t> πρισματικών φορέων</a:t>
            </a:r>
            <a:br>
              <a:rPr lang="el-GR" dirty="0"/>
            </a:br>
            <a:r>
              <a:rPr lang="el-GR" sz="3300" b="0" dirty="0"/>
              <a:t>Θεωρία του </a:t>
            </a:r>
            <a:r>
              <a:rPr lang="el-GR" sz="3300" b="0" dirty="0" err="1"/>
              <a:t>Euler</a:t>
            </a:r>
            <a:r>
              <a:rPr lang="el-GR" sz="3300" b="0" dirty="0"/>
              <a:t> – Διάφορες περιπτώσεις </a:t>
            </a:r>
            <a:r>
              <a:rPr lang="el-GR" sz="3300" b="0" dirty="0" smtClean="0"/>
              <a:t>στήριξης 1/4</a:t>
            </a:r>
            <a:endParaRPr lang="el-GR" sz="3300" b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857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7e81947ca5aaddea4f45fded636dcec8f4a5ac2"/>
</p:tagLst>
</file>

<file path=ppt/theme/theme1.xml><?xml version="1.0" encoding="utf-8"?>
<a:theme xmlns:a="http://schemas.openxmlformats.org/drawingml/2006/main" name="Αντοχή πλοίου ΙΙ">
  <a:themeElements>
    <a:clrScheme name="Προσαρμοσμένο 1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Αντοχή πλοίου ΙΙ</Template>
  <TotalTime>134</TotalTime>
  <Words>1817</Words>
  <Application>Microsoft Office PowerPoint</Application>
  <PresentationFormat>On-screen Show (4:3)</PresentationFormat>
  <Paragraphs>204</Paragraphs>
  <Slides>28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Αντοχή πλοίου ΙΙ</vt:lpstr>
      <vt:lpstr>Equation</vt:lpstr>
      <vt:lpstr>Εξίσωση</vt:lpstr>
      <vt:lpstr>Αντοχή πλοίου ΙΙ (Θ)</vt:lpstr>
      <vt:lpstr>Λυγισμός πρισματικών φορέων 1/5</vt:lpstr>
      <vt:lpstr>Λυγισμός πρισματικών φορέων 2/5</vt:lpstr>
      <vt:lpstr>Λυγισμός πρισματικών φορέων 3/5</vt:lpstr>
      <vt:lpstr>Λυγισμός πρισματικών φορέων 4/5</vt:lpstr>
      <vt:lpstr>Λυγισμός πρισματικών φορέων Θεωρία του Euler – Αμφιέρειστη δοκός 1/3</vt:lpstr>
      <vt:lpstr>Λυγισμός πρισματικών φορέων Θεωρία του Euler – Αμφιέρειστη δοκός 2/3</vt:lpstr>
      <vt:lpstr>Λυγισμός πρισματικών φορέων Θεωρία του Euler – Αμφιέρειστη δοκός 3/3</vt:lpstr>
      <vt:lpstr>Λυγισμός πρισματικών φορέων Θεωρία του Euler – Διάφορες περιπτώσεις στήριξης 1/4</vt:lpstr>
      <vt:lpstr>Λυγισμός πρισματικών φορέων Θεωρία του Euler – Διάφορες περιπτώσεις στήριξης 2/4</vt:lpstr>
      <vt:lpstr>Λυγισμός πρισματικών φορέων Θεωρία του Euler – Διάφορες περιπτώσεις στήριξης 3/4</vt:lpstr>
      <vt:lpstr>Λυγισμός πρισματικών φορέων Θεωρία του Euler – Διάφορες περιπτώσεις στήριξης 4/4</vt:lpstr>
      <vt:lpstr>Λυγισμός πρισματικών φορέων 5/5</vt:lpstr>
      <vt:lpstr>Λυγισμός πρισματικών φορέων Σχεδιασμός υποστυλωμάτων</vt:lpstr>
      <vt:lpstr>Λυγισμός πρισματικών φορέων Επίδραση της μορφολογίας της διατομής</vt:lpstr>
      <vt:lpstr>Λυγισμός πρισματικών φορέων Κοντοί/ενδιάμεσοι φορείς</vt:lpstr>
      <vt:lpstr>Λυγισμός πρισματικών φορέων Κοντοί/ενδιάμεσοι φορείς – Johnson Formula</vt:lpstr>
      <vt:lpstr>Λυγισμός πρισματικών φορέων Κοντοί/ενδιάμεσοι φορείς – Συντελεστές ασφάλειας</vt:lpstr>
      <vt:lpstr>Λυγισμός πρισματικών φορέων Έκκεντρη αξονική φόρτιση – Secant Formula 1/2</vt:lpstr>
      <vt:lpstr>Λυγισμός πρισματικών φορέων Έκκεντρη αξονική φόρτιση – Secant Formula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Αντοχή πλοίου ΙΙ</dc:title>
  <dc:creator>opencourses@teiath.gr</dc:creator>
  <cp:lastModifiedBy>alex</cp:lastModifiedBy>
  <cp:revision>27</cp:revision>
  <dcterms:created xsi:type="dcterms:W3CDTF">2014-10-14T12:51:39Z</dcterms:created>
  <dcterms:modified xsi:type="dcterms:W3CDTF">2015-02-24T14:49:15Z</dcterms:modified>
</cp:coreProperties>
</file>