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28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2" r:id="rId17"/>
    <p:sldId id="283" r:id="rId18"/>
    <p:sldId id="287" r:id="rId19"/>
    <p:sldId id="257" r:id="rId20"/>
    <p:sldId id="262" r:id="rId21"/>
    <p:sldId id="284" r:id="rId22"/>
    <p:sldId id="285" r:id="rId23"/>
    <p:sldId id="286" r:id="rId24"/>
    <p:sldId id="289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9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3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8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aMnj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s/aMnj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://archive.is/aMnj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s/aMnj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teprinting.com/services.shtml" TargetMode="External"/><Relationship Id="rId3" Type="http://schemas.openxmlformats.org/officeDocument/2006/relationships/hyperlink" Target="http://prado.consilium.europa.eu/el/glossarypopup.html" TargetMode="External"/><Relationship Id="rId7" Type="http://schemas.openxmlformats.org/officeDocument/2006/relationships/hyperlink" Target="http://www.bankofgreece.gr/Pages/el/Bank/Organization/buildings/IETA.aspx" TargetMode="External"/><Relationship Id="rId2" Type="http://schemas.openxmlformats.org/officeDocument/2006/relationships/hyperlink" Target="http://archive.is/aMn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fin.gr/portal/en" TargetMode="External"/><Relationship Id="rId5" Type="http://schemas.openxmlformats.org/officeDocument/2006/relationships/hyperlink" Target="http://www.secretservice.gov/" TargetMode="External"/><Relationship Id="rId4" Type="http://schemas.openxmlformats.org/officeDocument/2006/relationships/hyperlink" Target="http://www.frontier-economics.com/europe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ofgreece.gr/Pages/el/Bank/Organization/buildings/IETA.aspx" TargetMode="External"/><Relationship Id="rId3" Type="http://schemas.openxmlformats.org/officeDocument/2006/relationships/hyperlink" Target="http://archive.is/aMnj" TargetMode="External"/><Relationship Id="rId7" Type="http://schemas.openxmlformats.org/officeDocument/2006/relationships/hyperlink" Target="http://www.minfin.gr/portal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ecretservice.gov/" TargetMode="External"/><Relationship Id="rId5" Type="http://schemas.openxmlformats.org/officeDocument/2006/relationships/hyperlink" Target="http://www.frontier-economics.com/europe/en/" TargetMode="External"/><Relationship Id="rId4" Type="http://schemas.openxmlformats.org/officeDocument/2006/relationships/hyperlink" Target="http://prado.consilium.europa.eu/el/glossarypopup.html" TargetMode="External"/><Relationship Id="rId9" Type="http://schemas.openxmlformats.org/officeDocument/2006/relationships/hyperlink" Target="http://www.noteprinting.com/services.s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s/aMn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aMnj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aMnj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aMnj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s/aMn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is/aMn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2708920"/>
            <a:ext cx="8076963" cy="265820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Παρατήρηση ινών σε έγγραφα </a:t>
            </a:r>
            <a:r>
              <a:rPr lang="el-GR" sz="2800" dirty="0" smtClean="0"/>
              <a:t>ασφαλείας</a:t>
            </a:r>
            <a:r>
              <a:rPr lang="el-GR" sz="2800" dirty="0"/>
              <a:t/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3475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Μικρά φθορίζοντα σωματίδια</a:t>
            </a:r>
            <a:endParaRPr lang="el-GR" dirty="0"/>
          </a:p>
        </p:txBody>
      </p:sp>
      <p:pic>
        <p:nvPicPr>
          <p:cNvPr id="434183" name="Picture 7" descr="φθοριζοντα σωματιδ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2054"/>
            <a:ext cx="4841438" cy="36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375846" y="5241509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6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Φθορίζουσα μελάνη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Fluorescent ink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36228" name="Picture 4" descr="φθοριζουσα μελανη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5" y="1268760"/>
            <a:ext cx="3243210" cy="489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φθοριζουσα μελανη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461580" cy="489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211960" y="6309320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3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sz="2400" dirty="0"/>
              <a:t>N</a:t>
            </a:r>
            <a:r>
              <a:rPr lang="el-GR" altLang="el-GR" sz="2400" dirty="0"/>
              <a:t>α σημειωθεί ότι ο φθορισμός είναι μια βραχύτατη εκπομπή φωτός, που παύει μέσα σε 10</a:t>
            </a:r>
            <a:r>
              <a:rPr lang="el-GR" altLang="el-GR" sz="2400" baseline="30000" dirty="0"/>
              <a:t>-8</a:t>
            </a:r>
            <a:r>
              <a:rPr lang="el-GR" altLang="el-GR" sz="2400" dirty="0"/>
              <a:t> </a:t>
            </a:r>
            <a:r>
              <a:rPr lang="el-GR" altLang="el-GR" sz="2400" dirty="0" err="1"/>
              <a:t>sec</a:t>
            </a:r>
            <a:r>
              <a:rPr lang="el-GR" altLang="el-GR" sz="2400" dirty="0"/>
              <a:t>, μετά την έκθεση του σε ακτινοβολία συγκεκριμένου μήκος κύματος. </a:t>
            </a: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Στα </a:t>
            </a:r>
            <a:r>
              <a:rPr lang="el-GR" altLang="el-GR" sz="2400" dirty="0"/>
              <a:t>υλικά ασφαλείας ενδέχεται να χρησιμοποιηθεί και φωσφορίζουσα μελάνη η οποία περιέχει συστατικά που εκπέμπουν φως όταν εκτεθούν σε ακτινοβολία (ορατό φως ή υπεριώδεις ακτίνες) συγκεκριμένου μήκους κύματος. </a:t>
            </a:r>
            <a:endParaRPr lang="en-US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Στα </a:t>
            </a:r>
            <a:r>
              <a:rPr lang="el-GR" altLang="el-GR" sz="2400" dirty="0"/>
              <a:t>φωσφορίζοντα υλικά μετά την παύση της έκθεσης στη διεγείρουσα ακτινοβολία που διαρκεί επί χρονικό διάστημα τουλάχιστον 10</a:t>
            </a:r>
            <a:r>
              <a:rPr lang="el-GR" altLang="el-GR" sz="2400" baseline="30000" dirty="0"/>
              <a:t>-8</a:t>
            </a:r>
            <a:r>
              <a:rPr lang="el-GR" altLang="el-GR" sz="2400" dirty="0"/>
              <a:t> δευτερολέπτων, η εκπομπή ακτινοβολίας συνεχίζεται για λεπτά ή ακόμη και ώρες, σε αντίθεση με το φθορισμό. </a:t>
            </a:r>
          </a:p>
        </p:txBody>
      </p:sp>
    </p:spTree>
    <p:extLst>
      <p:ext uri="{BB962C8B-B14F-4D97-AF65-F5344CB8AC3E}">
        <p14:creationId xmlns:p14="http://schemas.microsoft.com/office/powerpoint/2010/main" val="38642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altLang="el-GR" sz="2800">
                <a:solidFill>
                  <a:schemeClr val="accent2"/>
                </a:solidFill>
              </a:rPr>
              <a:t>	</a:t>
            </a:r>
            <a:endParaRPr lang="el-GR" altLang="el-GR" sz="2400">
              <a:solidFill>
                <a:srgbClr val="CC3399"/>
              </a:solidFill>
            </a:endParaRPr>
          </a:p>
        </p:txBody>
      </p:sp>
      <p:graphicFrame>
        <p:nvGraphicFramePr>
          <p:cNvPr id="339977" name="Object 9"/>
          <p:cNvGraphicFramePr>
            <a:graphicFrameLocks noChangeAspect="1"/>
          </p:cNvGraphicFramePr>
          <p:nvPr/>
        </p:nvGraphicFramePr>
        <p:xfrm>
          <a:off x="-4533900" y="3228975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Εξίσωση" r:id="rId3" imgW="126780" imgH="215526" progId="Equation.3">
                  <p:embed/>
                </p:oleObj>
              </mc:Choice>
              <mc:Fallback>
                <p:oleObj name="Εξίσωση" r:id="rId3" imgW="126780" imgH="215526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33900" y="3228975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250825" y="32448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el-GR" altLang="el-GR" sz="2400" b="1">
              <a:solidFill>
                <a:schemeClr val="accent2"/>
              </a:solidFill>
            </a:endParaRPr>
          </a:p>
        </p:txBody>
      </p:sp>
      <p:pic>
        <p:nvPicPr>
          <p:cNvPr id="339983" name="Picture 15" descr="υποστρωμα χωρις λευκαντικ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68" y="1439090"/>
            <a:ext cx="2214669" cy="3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84" name="Picture 16" descr="υποστρωμα χωρις λευκαντικο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40" y="1412776"/>
            <a:ext cx="2016125" cy="36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4788024" y="5095728"/>
            <a:ext cx="2259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l-GR" sz="2000" b="1" dirty="0">
                <a:latin typeface="+mn-lt"/>
              </a:rPr>
              <a:t>Υπόστρωμα χωρίς οπτικά λευκαντικά</a:t>
            </a:r>
          </a:p>
        </p:txBody>
      </p:sp>
      <p:sp>
        <p:nvSpPr>
          <p:cNvPr id="339986" name="Text Box 18"/>
          <p:cNvSpPr txBox="1">
            <a:spLocks noChangeArrowheads="1"/>
          </p:cNvSpPr>
          <p:nvPr/>
        </p:nvSpPr>
        <p:spPr bwMode="auto">
          <a:xfrm>
            <a:off x="6940131" y="5107936"/>
            <a:ext cx="2240381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l-GR" sz="2000" b="1" dirty="0">
                <a:latin typeface="+mn-lt"/>
              </a:rPr>
              <a:t>Υπόστρωμα με οπτικά λευκαντικά</a:t>
            </a:r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250824" y="1283762"/>
            <a:ext cx="458154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Με την χρήση υπεριώδους ακτινοβολίας μπορεί να παρατηρηθεί και η χρησιμοποίηση </a:t>
            </a:r>
            <a:r>
              <a:rPr lang="el-GR" altLang="el-GR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οπτικού λευκαντικού </a:t>
            </a:r>
            <a:r>
              <a:rPr lang="el-GR" altLang="el-GR" sz="2000" dirty="0">
                <a:latin typeface="+mn-lt"/>
              </a:rPr>
              <a:t>στο</a:t>
            </a:r>
            <a:r>
              <a:rPr lang="el-GR" altLang="el-GR" sz="2000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χαρτί αν και θεωρείται ασυνήθιστη η χρήση του σε χαρτί ασφαλείας.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000" dirty="0" smtClean="0">
                <a:latin typeface="+mn-lt"/>
              </a:rPr>
              <a:t>Αν</a:t>
            </a:r>
            <a:r>
              <a:rPr lang="el-GR" altLang="el-GR" sz="2000" i="1" dirty="0" smtClean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το χαρτί περιέχει οπτικό λευκαντικό τότε φωτίζεται με την χρήση ακτινοβολίας </a:t>
            </a:r>
            <a:r>
              <a:rPr lang="en-US" altLang="el-GR" sz="2000" dirty="0">
                <a:latin typeface="+mn-lt"/>
              </a:rPr>
              <a:t>UV</a:t>
            </a:r>
            <a:r>
              <a:rPr lang="el-GR" altLang="el-GR" sz="2000" dirty="0">
                <a:latin typeface="+mn-lt"/>
              </a:rPr>
              <a:t>, ειδάλλως παραμένει σκοτεινό</a:t>
            </a:r>
            <a:r>
              <a:rPr lang="el-GR" altLang="el-GR" sz="20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latin typeface="+mn-lt"/>
              </a:rPr>
              <a:t>Οπτικά λευκαντικά </a:t>
            </a:r>
            <a:r>
              <a:rPr lang="el-GR" sz="2000" dirty="0">
                <a:latin typeface="+mn-lt"/>
              </a:rPr>
              <a:t>λέγονται ορισμένες ουσίες που προστίθενται στον (αποτελούμενο κυρίως από κυτταρίνη ξύλου) χαρτοπολτό κατά την κατασκευή του χαρτιού, ώστε να το κάνουν να φαίνεται πιο άσπρο.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662412" y="5772215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7"/>
              </a:rPr>
              <a:t>archive.is</a:t>
            </a:r>
            <a:endParaRPr lang="el-GR" sz="1200" dirty="0"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11559" y="6177498"/>
            <a:ext cx="784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  <a:latin typeface="Calibri"/>
              </a:rPr>
              <a:t>Η παρουσία οπτικών λευκαντικών ανιχνεύεται από το γαλαζωπό τους φθορισμό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στις υπεριώδεις ακτίνες.</a:t>
            </a:r>
            <a:endParaRPr lang="el-GR" alt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6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Πειραματικό μέρος</a:t>
            </a:r>
            <a:endParaRPr lang="el-GR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800" b="1" dirty="0" err="1" smtClean="0">
                <a:solidFill>
                  <a:schemeClr val="accent1">
                    <a:lumMod val="75000"/>
                  </a:schemeClr>
                </a:solidFill>
              </a:rPr>
              <a:t>Εξετασθέντα</a:t>
            </a:r>
            <a:r>
              <a:rPr lang="el-GR" altLang="el-G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υλικά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Χαρτονομίσματα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Γραμματόσημα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Ταινίες ασφαλείας σε κουτιά τσιγάρων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Εισιτήρια συγκοινωνίας</a:t>
            </a:r>
            <a:endParaRPr lang="en-US" altLang="el-GR" sz="2400" dirty="0"/>
          </a:p>
          <a:p>
            <a:pPr algn="just">
              <a:lnSpc>
                <a:spcPct val="80000"/>
              </a:lnSpc>
              <a:buFontTx/>
              <a:buNone/>
            </a:pPr>
            <a:endParaRPr lang="en-US" altLang="el-GR" sz="2400" b="1" dirty="0">
              <a:solidFill>
                <a:srgbClr val="CC33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Όργανα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 smtClean="0"/>
              <a:t>Φορητή </a:t>
            </a:r>
            <a:r>
              <a:rPr lang="el-GR" altLang="el-GR" sz="2400" dirty="0"/>
              <a:t>πηγή υπεριώδους ακτινοβολίας μήκους </a:t>
            </a:r>
            <a:r>
              <a:rPr lang="el-GR" altLang="el-GR" sz="2400" dirty="0" smtClean="0"/>
              <a:t>κύματος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5879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Στην παρούσα εργαστηριακή άσκηση θα γίνει παρατήρηση και καταγραφή διαφόρων υλικών ασφαλείας ύστερα από την έκθεσή τους σε υπεριώδη ακτινοβολία.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3743325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υπεριωδεις ακτινες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929066"/>
            <a:ext cx="36718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206213" y="6594723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3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Handbook of print media - Technologies and Production Methods</a:t>
            </a:r>
            <a:r>
              <a:rPr lang="en-GB" dirty="0" smtClean="0"/>
              <a:t>, </a:t>
            </a:r>
            <a:r>
              <a:rPr lang="en-US" dirty="0" smtClean="0"/>
              <a:t>RG Helmut </a:t>
            </a:r>
            <a:r>
              <a:rPr lang="en-US" dirty="0" err="1" smtClean="0"/>
              <a:t>Kipphan</a:t>
            </a:r>
            <a:r>
              <a:rPr lang="en-US" dirty="0" smtClean="0"/>
              <a:t> Ed.</a:t>
            </a:r>
            <a:endParaRPr lang="el-GR" dirty="0" smtClean="0"/>
          </a:p>
          <a:p>
            <a:pPr lvl="0"/>
            <a:r>
              <a:rPr lang="en-US" dirty="0" smtClean="0"/>
              <a:t>Introduction to Security Printing, Warner, Richard D., and Richard M. Adams II. </a:t>
            </a:r>
            <a:endParaRPr lang="el-GR" dirty="0" smtClean="0"/>
          </a:p>
          <a:p>
            <a:pPr lvl="0"/>
            <a:r>
              <a:rPr lang="el-GR" dirty="0" smtClean="0"/>
              <a:t>Ε. </a:t>
            </a:r>
            <a:r>
              <a:rPr lang="el-GR" dirty="0" err="1" smtClean="0"/>
              <a:t>Μπιλήρη</a:t>
            </a:r>
            <a:r>
              <a:rPr lang="el-GR" dirty="0" smtClean="0"/>
              <a:t>, Εκτυπώσεις ασφαλείας – έγγραφα ασφαλείας και παραχάραξη, Πτυχιακή εργασία, 2012.</a:t>
            </a:r>
          </a:p>
          <a:p>
            <a:r>
              <a:rPr lang="en-US" dirty="0" smtClean="0">
                <a:hlinkClick r:id="rId2"/>
              </a:rPr>
              <a:t>archive.is/</a:t>
            </a:r>
            <a:r>
              <a:rPr lang="en-US" dirty="0" err="1" smtClean="0">
                <a:hlinkClick r:id="rId2"/>
              </a:rPr>
              <a:t>aMnj</a:t>
            </a:r>
            <a:endParaRPr lang="el-GR" u="sng" dirty="0" smtClean="0">
              <a:hlinkClick r:id="rId3"/>
            </a:endParaRPr>
          </a:p>
          <a:p>
            <a:pPr lvl="0"/>
            <a:r>
              <a:rPr lang="en-US" u="sng" dirty="0" err="1" smtClean="0">
                <a:hlinkClick r:id="rId3"/>
              </a:rPr>
              <a:t>prado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consilium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europa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eu</a:t>
            </a:r>
            <a:r>
              <a:rPr lang="el-GR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el</a:t>
            </a:r>
            <a:r>
              <a:rPr lang="el-GR" u="sng" dirty="0" smtClean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glossarypopup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html</a:t>
            </a:r>
            <a:endParaRPr lang="el-GR" dirty="0" smtClean="0"/>
          </a:p>
          <a:p>
            <a:pPr lvl="0"/>
            <a:r>
              <a:rPr lang="en-US" u="sng" dirty="0" smtClean="0">
                <a:hlinkClick r:id="rId4"/>
              </a:rPr>
              <a:t>frontier</a:t>
            </a:r>
            <a:r>
              <a:rPr lang="el-GR" u="sng" dirty="0" smtClean="0">
                <a:hlinkClick r:id="rId4"/>
              </a:rPr>
              <a:t>-</a:t>
            </a:r>
            <a:r>
              <a:rPr lang="en-US" u="sng" dirty="0" smtClean="0">
                <a:hlinkClick r:id="rId4"/>
              </a:rPr>
              <a:t>economics</a:t>
            </a:r>
            <a:r>
              <a:rPr lang="el-GR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el-GR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europe</a:t>
            </a:r>
            <a:r>
              <a:rPr lang="el-GR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en</a:t>
            </a:r>
            <a:r>
              <a:rPr lang="el-GR" dirty="0" smtClean="0"/>
              <a:t> </a:t>
            </a:r>
          </a:p>
          <a:p>
            <a:pPr lvl="0"/>
            <a:r>
              <a:rPr lang="en-US" u="sng" dirty="0" err="1" smtClean="0">
                <a:hlinkClick r:id="rId5"/>
              </a:rPr>
              <a:t>secretservice</a:t>
            </a:r>
            <a:r>
              <a:rPr lang="el-GR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gov</a:t>
            </a:r>
            <a:endParaRPr lang="el-GR" dirty="0" smtClean="0"/>
          </a:p>
          <a:p>
            <a:pPr lvl="0"/>
            <a:r>
              <a:rPr lang="en-US" u="sng" dirty="0" err="1" smtClean="0">
                <a:hlinkClick r:id="rId6"/>
              </a:rPr>
              <a:t>minfin</a:t>
            </a:r>
            <a:r>
              <a:rPr lang="el-GR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gr</a:t>
            </a:r>
            <a:r>
              <a:rPr lang="el-GR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portal</a:t>
            </a:r>
            <a:r>
              <a:rPr lang="el-GR" u="sng" dirty="0" smtClean="0">
                <a:hlinkClick r:id="rId6"/>
              </a:rPr>
              <a:t>/</a:t>
            </a:r>
            <a:r>
              <a:rPr lang="en-US" u="sng" dirty="0" smtClean="0">
                <a:hlinkClick r:id="rId6"/>
              </a:rPr>
              <a:t>en</a:t>
            </a:r>
            <a:r>
              <a:rPr lang="el-GR" dirty="0" smtClean="0"/>
              <a:t> </a:t>
            </a:r>
          </a:p>
          <a:p>
            <a:pPr lvl="0"/>
            <a:r>
              <a:rPr lang="el-GR" u="sng" dirty="0" err="1" smtClean="0">
                <a:hlinkClick r:id="rId7"/>
              </a:rPr>
              <a:t>bankofgreece.gr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Pages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el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Bank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Organization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buildings</a:t>
            </a:r>
            <a:r>
              <a:rPr lang="el-GR" u="sng" dirty="0" smtClean="0">
                <a:hlinkClick r:id="rId7"/>
              </a:rPr>
              <a:t>/</a:t>
            </a:r>
            <a:r>
              <a:rPr lang="el-GR" u="sng" dirty="0" err="1" smtClean="0">
                <a:hlinkClick r:id="rId7"/>
              </a:rPr>
              <a:t>IETA.aspx#action</a:t>
            </a:r>
            <a:endParaRPr lang="el-GR" dirty="0" smtClean="0"/>
          </a:p>
          <a:p>
            <a:pPr lvl="0"/>
            <a:r>
              <a:rPr lang="el-GR" u="sng" dirty="0" err="1" smtClean="0">
                <a:hlinkClick r:id="rId8"/>
              </a:rPr>
              <a:t>noteprinting.com</a:t>
            </a:r>
            <a:r>
              <a:rPr lang="el-GR" u="sng" dirty="0" smtClean="0">
                <a:hlinkClick r:id="rId8"/>
              </a:rPr>
              <a:t>/</a:t>
            </a:r>
            <a:r>
              <a:rPr lang="el-GR" u="sng" dirty="0" err="1" smtClean="0">
                <a:hlinkClick r:id="rId8"/>
              </a:rPr>
              <a:t>services.shtml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 </a:t>
            </a:r>
            <a:r>
              <a:rPr lang="el-GR" sz="2000" dirty="0"/>
              <a:t>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11: Παρατήρηση ινών σε έγγραφα ασφαλείας».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39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Τα </a:t>
            </a:r>
            <a:r>
              <a:rPr lang="el-GR" altLang="el-GR" sz="2400" dirty="0"/>
              <a:t>έγγραφα ασφαλείας όπως </a:t>
            </a:r>
            <a:r>
              <a:rPr lang="el-GR" altLang="el-GR" sz="2400" dirty="0">
                <a:solidFill>
                  <a:schemeClr val="accent3">
                    <a:lumMod val="50000"/>
                  </a:schemeClr>
                </a:solidFill>
              </a:rPr>
              <a:t>είναι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τα χαρτονομίσματα, τα γραμματόσημα, τα δελτία ταυτότητας, τα διαβατήρια </a:t>
            </a:r>
            <a:r>
              <a:rPr lang="el-GR" altLang="el-GR" sz="2400" dirty="0"/>
              <a:t>κ.α. αναμένεται να επιδεικνύουν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αντοχή στον χρόνο και να μην παραχαράσσονται. 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Προκειμένου </a:t>
            </a:r>
            <a:r>
              <a:rPr lang="el-GR" altLang="el-GR" sz="2400" dirty="0"/>
              <a:t>να αποτραπεί η παραχάραξή τους απαιτείται</a:t>
            </a:r>
            <a:r>
              <a:rPr lang="en-US" altLang="el-GR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altLang="el-GR" sz="2400" dirty="0"/>
              <a:t>η χρήση συνδυασμού τεχνολογιών και τεχνικών εκτύπωσης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altLang="el-GR" sz="2400" dirty="0"/>
              <a:t>καθώς επίσης και η χρησιμοποίηση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ειδικών εκτυπωτικών υποστρωμάτων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dirty="0"/>
              <a:t>π.χ. χαρτιών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και ειδικών υλικών </a:t>
            </a:r>
            <a:r>
              <a:rPr lang="el-GR" altLang="el-GR" sz="2400" dirty="0"/>
              <a:t>π.χ. ινών, μελανιών κ.α..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205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lvl="0"/>
            <a:r>
              <a:rPr lang="en-US" sz="2000" dirty="0"/>
              <a:t>Handbook of print media - Technologies and Production Methods</a:t>
            </a:r>
            <a:r>
              <a:rPr lang="en-GB" sz="2000" dirty="0"/>
              <a:t>, </a:t>
            </a:r>
            <a:r>
              <a:rPr lang="en-US" sz="2000" dirty="0"/>
              <a:t>RG Helmut </a:t>
            </a:r>
            <a:r>
              <a:rPr lang="en-US" sz="2000" dirty="0" err="1"/>
              <a:t>Kipphan</a:t>
            </a:r>
            <a:r>
              <a:rPr lang="en-US" sz="2000" dirty="0"/>
              <a:t> Ed.</a:t>
            </a:r>
            <a:endParaRPr lang="el-GR" sz="2000" dirty="0"/>
          </a:p>
          <a:p>
            <a:pPr lvl="0"/>
            <a:r>
              <a:rPr lang="en-US" sz="2000" dirty="0"/>
              <a:t>Introduction to Security Printing, Warner, Richard D., and Richard M. Adams II. </a:t>
            </a:r>
            <a:endParaRPr lang="el-GR" sz="2000" dirty="0"/>
          </a:p>
          <a:p>
            <a:pPr lvl="0"/>
            <a:r>
              <a:rPr lang="el-GR" sz="2000" dirty="0"/>
              <a:t>Ε. </a:t>
            </a:r>
            <a:r>
              <a:rPr lang="el-GR" sz="2000" dirty="0" err="1"/>
              <a:t>Μπιλήρη</a:t>
            </a:r>
            <a:r>
              <a:rPr lang="el-GR" sz="2000" dirty="0"/>
              <a:t>, Εκτυπώσεις ασφαλείας – έγγραφα ασφαλείας και παραχάραξη, Πτυχιακή εργασία, 2012.</a:t>
            </a:r>
          </a:p>
          <a:p>
            <a:r>
              <a:rPr lang="en-US" sz="2000" dirty="0">
                <a:hlinkClick r:id="rId3"/>
              </a:rPr>
              <a:t>archive.is/</a:t>
            </a:r>
            <a:r>
              <a:rPr lang="en-US" sz="2000" dirty="0" err="1">
                <a:hlinkClick r:id="rId3"/>
              </a:rPr>
              <a:t>aMnj</a:t>
            </a:r>
            <a:endParaRPr lang="el-GR" sz="2000" u="sng" dirty="0">
              <a:hlinkClick r:id="rId4"/>
            </a:endParaRPr>
          </a:p>
          <a:p>
            <a:pPr lvl="0"/>
            <a:r>
              <a:rPr lang="en-US" sz="2000" u="sng" dirty="0" err="1">
                <a:hlinkClick r:id="rId4"/>
              </a:rPr>
              <a:t>prado</a:t>
            </a:r>
            <a:r>
              <a:rPr lang="el-GR" sz="2000" u="sng" dirty="0">
                <a:hlinkClick r:id="rId4"/>
              </a:rPr>
              <a:t>.</a:t>
            </a:r>
            <a:r>
              <a:rPr lang="en-US" sz="2000" u="sng" dirty="0" err="1">
                <a:hlinkClick r:id="rId4"/>
              </a:rPr>
              <a:t>consilium</a:t>
            </a:r>
            <a:r>
              <a:rPr lang="el-GR" sz="2000" u="sng" dirty="0">
                <a:hlinkClick r:id="rId4"/>
              </a:rPr>
              <a:t>.</a:t>
            </a:r>
            <a:r>
              <a:rPr lang="en-US" sz="2000" u="sng" dirty="0" err="1">
                <a:hlinkClick r:id="rId4"/>
              </a:rPr>
              <a:t>europa</a:t>
            </a:r>
            <a:r>
              <a:rPr lang="el-GR" sz="2000" u="sng" dirty="0">
                <a:hlinkClick r:id="rId4"/>
              </a:rPr>
              <a:t>.</a:t>
            </a:r>
            <a:r>
              <a:rPr lang="en-US" sz="2000" u="sng" dirty="0" err="1">
                <a:hlinkClick r:id="rId4"/>
              </a:rPr>
              <a:t>eu</a:t>
            </a:r>
            <a:r>
              <a:rPr lang="el-GR" sz="2000" u="sng" dirty="0">
                <a:hlinkClick r:id="rId4"/>
              </a:rPr>
              <a:t>/</a:t>
            </a:r>
            <a:r>
              <a:rPr lang="en-US" sz="2000" u="sng" dirty="0">
                <a:hlinkClick r:id="rId4"/>
              </a:rPr>
              <a:t>el</a:t>
            </a:r>
            <a:r>
              <a:rPr lang="el-GR" sz="2000" u="sng" dirty="0">
                <a:hlinkClick r:id="rId4"/>
              </a:rPr>
              <a:t>/</a:t>
            </a:r>
            <a:r>
              <a:rPr lang="en-US" sz="2000" u="sng" dirty="0" err="1">
                <a:hlinkClick r:id="rId4"/>
              </a:rPr>
              <a:t>glossarypopup</a:t>
            </a:r>
            <a:r>
              <a:rPr lang="el-GR" sz="2000" u="sng" dirty="0">
                <a:hlinkClick r:id="rId4"/>
              </a:rPr>
              <a:t>.</a:t>
            </a:r>
            <a:r>
              <a:rPr lang="en-US" sz="2000" u="sng" dirty="0">
                <a:hlinkClick r:id="rId4"/>
              </a:rPr>
              <a:t>html</a:t>
            </a:r>
            <a:endParaRPr lang="el-GR" sz="2000" dirty="0"/>
          </a:p>
          <a:p>
            <a:pPr lvl="0"/>
            <a:r>
              <a:rPr lang="en-US" sz="2000" u="sng" dirty="0">
                <a:hlinkClick r:id="rId5"/>
              </a:rPr>
              <a:t>frontier</a:t>
            </a:r>
            <a:r>
              <a:rPr lang="el-GR" sz="2000" u="sng" dirty="0">
                <a:hlinkClick r:id="rId5"/>
              </a:rPr>
              <a:t>-</a:t>
            </a:r>
            <a:r>
              <a:rPr lang="en-US" sz="2000" u="sng" dirty="0">
                <a:hlinkClick r:id="rId5"/>
              </a:rPr>
              <a:t>economics</a:t>
            </a:r>
            <a:r>
              <a:rPr lang="el-GR" sz="2000" u="sng" dirty="0">
                <a:hlinkClick r:id="rId5"/>
              </a:rPr>
              <a:t>.</a:t>
            </a:r>
            <a:r>
              <a:rPr lang="en-US" sz="2000" u="sng" dirty="0">
                <a:hlinkClick r:id="rId5"/>
              </a:rPr>
              <a:t>com</a:t>
            </a:r>
            <a:r>
              <a:rPr lang="el-GR" sz="2000" u="sng" dirty="0">
                <a:hlinkClick r:id="rId5"/>
              </a:rPr>
              <a:t>/</a:t>
            </a:r>
            <a:r>
              <a:rPr lang="en-US" sz="2000" u="sng" dirty="0" err="1">
                <a:hlinkClick r:id="rId5"/>
              </a:rPr>
              <a:t>europe</a:t>
            </a:r>
            <a:r>
              <a:rPr lang="el-GR" sz="2000" u="sng" dirty="0">
                <a:hlinkClick r:id="rId5"/>
              </a:rPr>
              <a:t>/</a:t>
            </a:r>
            <a:r>
              <a:rPr lang="en-US" sz="2000" u="sng" dirty="0" err="1">
                <a:hlinkClick r:id="rId5"/>
              </a:rPr>
              <a:t>en</a:t>
            </a:r>
            <a:r>
              <a:rPr lang="el-GR" sz="2000" dirty="0"/>
              <a:t> </a:t>
            </a:r>
          </a:p>
          <a:p>
            <a:pPr lvl="0"/>
            <a:r>
              <a:rPr lang="en-US" sz="2000" u="sng" dirty="0" err="1">
                <a:hlinkClick r:id="rId6"/>
              </a:rPr>
              <a:t>secretservice</a:t>
            </a:r>
            <a:r>
              <a:rPr lang="el-GR" sz="2000" u="sng" dirty="0">
                <a:hlinkClick r:id="rId6"/>
              </a:rPr>
              <a:t>.</a:t>
            </a:r>
            <a:r>
              <a:rPr lang="en-US" sz="2000" u="sng" dirty="0" err="1">
                <a:hlinkClick r:id="rId6"/>
              </a:rPr>
              <a:t>gov</a:t>
            </a:r>
            <a:endParaRPr lang="el-GR" sz="2000" dirty="0"/>
          </a:p>
          <a:p>
            <a:pPr lvl="0"/>
            <a:r>
              <a:rPr lang="en-US" sz="2000" u="sng" dirty="0" err="1">
                <a:hlinkClick r:id="rId7"/>
              </a:rPr>
              <a:t>minfin</a:t>
            </a:r>
            <a:r>
              <a:rPr lang="el-GR" sz="2000" u="sng" dirty="0">
                <a:hlinkClick r:id="rId7"/>
              </a:rPr>
              <a:t>.</a:t>
            </a:r>
            <a:r>
              <a:rPr lang="en-US" sz="2000" u="sng" dirty="0">
                <a:hlinkClick r:id="rId7"/>
              </a:rPr>
              <a:t>gr</a:t>
            </a:r>
            <a:r>
              <a:rPr lang="el-GR" sz="2000" u="sng" dirty="0">
                <a:hlinkClick r:id="rId7"/>
              </a:rPr>
              <a:t>/</a:t>
            </a:r>
            <a:r>
              <a:rPr lang="en-US" sz="2000" u="sng" dirty="0">
                <a:hlinkClick r:id="rId7"/>
              </a:rPr>
              <a:t>portal</a:t>
            </a:r>
            <a:r>
              <a:rPr lang="el-GR" sz="2000" u="sng" dirty="0">
                <a:hlinkClick r:id="rId7"/>
              </a:rPr>
              <a:t>/</a:t>
            </a:r>
            <a:r>
              <a:rPr lang="en-US" sz="2000" u="sng" dirty="0" err="1">
                <a:hlinkClick r:id="rId7"/>
              </a:rPr>
              <a:t>en</a:t>
            </a:r>
            <a:r>
              <a:rPr lang="el-GR" sz="2000" dirty="0"/>
              <a:t> </a:t>
            </a:r>
          </a:p>
          <a:p>
            <a:pPr lvl="0"/>
            <a:r>
              <a:rPr lang="el-GR" sz="2000" u="sng" dirty="0" err="1">
                <a:hlinkClick r:id="rId8"/>
              </a:rPr>
              <a:t>bankofgreece.gr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Pages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el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Bank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Organization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buildings</a:t>
            </a:r>
            <a:r>
              <a:rPr lang="el-GR" sz="2000" u="sng" dirty="0">
                <a:hlinkClick r:id="rId8"/>
              </a:rPr>
              <a:t>/</a:t>
            </a:r>
            <a:r>
              <a:rPr lang="el-GR" sz="2000" u="sng" dirty="0" err="1">
                <a:hlinkClick r:id="rId8"/>
              </a:rPr>
              <a:t>IETA.aspx#action</a:t>
            </a:r>
            <a:endParaRPr lang="el-GR" sz="2000" dirty="0"/>
          </a:p>
          <a:p>
            <a:pPr lvl="0"/>
            <a:r>
              <a:rPr lang="el-GR" sz="2000" u="sng" dirty="0" err="1">
                <a:hlinkClick r:id="rId9"/>
              </a:rPr>
              <a:t>noteprinting.com</a:t>
            </a:r>
            <a:r>
              <a:rPr lang="el-GR" sz="2000" u="sng" dirty="0">
                <a:hlinkClick r:id="rId9"/>
              </a:rPr>
              <a:t>/</a:t>
            </a:r>
            <a:r>
              <a:rPr lang="el-GR" sz="2000" u="sng" dirty="0" err="1">
                <a:hlinkClick r:id="rId9"/>
              </a:rPr>
              <a:t>services.shtml</a:t>
            </a:r>
            <a:r>
              <a:rPr lang="el-GR" sz="2000" dirty="0"/>
              <a:t>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520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παράδειγμα μπορεί να χρησιμοποιούνται ειδικά μελάνια 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el-GR" sz="2400" b="1" dirty="0">
                <a:solidFill>
                  <a:schemeClr val="accent3">
                    <a:lumMod val="50000"/>
                  </a:schemeClr>
                </a:solidFill>
              </a:rPr>
              <a:t>bleeding inks</a:t>
            </a:r>
            <a:r>
              <a:rPr lang="el-GR" altLang="el-GR" sz="24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l-GR" altLang="el-GR" sz="2400" dirty="0"/>
              <a:t>τα οποία διεισδύουν σε βάθος στο χαρτί ασφαλείας, ώστε κάθε απόπειρα μηχανικής απόξεσης των</a:t>
            </a:r>
            <a:r>
              <a:rPr lang="en-US" altLang="el-GR" sz="2400" dirty="0"/>
              <a:t> </a:t>
            </a:r>
            <a:r>
              <a:rPr lang="el-GR" altLang="el-GR" sz="2400" dirty="0"/>
              <a:t>εγγράφων να προξενεί ορατή φθορά.  </a:t>
            </a:r>
            <a:endParaRPr lang="en-US" altLang="el-GR" sz="2400" dirty="0"/>
          </a:p>
        </p:txBody>
      </p:sp>
      <p:pic>
        <p:nvPicPr>
          <p:cNvPr id="335882" name="Picture 10" descr="Διεισδυτική μελάνη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5"/>
            <a:ext cx="3042821" cy="1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83" name="Picture 11" descr="Διεισδυτική μελάνη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9088"/>
            <a:ext cx="47529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500271" y="4557713"/>
            <a:ext cx="30956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l-GR" altLang="el-GR" sz="2000" b="1" dirty="0">
                <a:latin typeface="+mn-lt"/>
              </a:rPr>
              <a:t>Αύξων αριθμός τυπωμένος με διεισδυτική μελάνη</a:t>
            </a:r>
          </a:p>
          <a:p>
            <a:endParaRPr lang="el-GR" altLang="el-GR" sz="2000" b="1" dirty="0">
              <a:latin typeface="+mn-lt"/>
            </a:endParaRP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3707904" y="4557713"/>
            <a:ext cx="4752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l-GR" altLang="el-GR" sz="2000" b="1" dirty="0">
                <a:latin typeface="+mn-lt"/>
              </a:rPr>
              <a:t>Ένα μέρος της αρίθμησης έχει εισχωρήσει πέρα ως πέρα στο χάρτινο υπόστρωμα και φαίνεται και από την πίσω όψη</a:t>
            </a:r>
          </a:p>
          <a:p>
            <a:endParaRPr lang="el-GR" altLang="el-GR" sz="2000" b="1" dirty="0"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851275" y="5792014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0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Επίσης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, όταν ένα χαρτί πρόκειται να χρησιμοποιηθεί σε υλικά ασφαλείας τότε πριν την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χαρτοποίηση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και </a:t>
            </a:r>
            <a:r>
              <a:rPr lang="el-GR" altLang="el-GR" sz="2400" dirty="0"/>
              <a:t>κατά την παραγωγή του χαρτοπολτού ενδέχεται να διασπείρονται σε αυτόν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ίνες (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fibres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 ή δισκία </a:t>
            </a:r>
            <a:r>
              <a:rPr lang="el-GR" altLang="el-GR" sz="2400" dirty="0"/>
              <a:t>που φθορίζουν υπό το φως υπεριώδους ακτινοβολίας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luorescent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planchettes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). </a:t>
            </a:r>
            <a:endParaRPr lang="en-US" altLang="el-G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Οι ίνες και τα δισκία κατά την προσθήκη τους στον χαρτοπολτό ενσωματώνονται σε </a:t>
            </a:r>
            <a:r>
              <a:rPr lang="el-GR" altLang="el-GR" sz="2400" b="1" dirty="0">
                <a:solidFill>
                  <a:srgbClr val="820000"/>
                </a:solidFill>
              </a:rPr>
              <a:t>τυχαίες θέσεις </a:t>
            </a:r>
            <a:r>
              <a:rPr lang="el-GR" altLang="el-GR" sz="2400" dirty="0"/>
              <a:t>και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διάφορα βάθη </a:t>
            </a:r>
            <a:r>
              <a:rPr lang="el-GR" altLang="el-GR" sz="2400" dirty="0"/>
              <a:t>και μπορεί να είναι άχρωμα </a:t>
            </a:r>
            <a:r>
              <a:rPr lang="el-GR" altLang="el-GR" sz="2400" b="1" dirty="0">
                <a:solidFill>
                  <a:srgbClr val="820000"/>
                </a:solidFill>
              </a:rPr>
              <a:t>ή</a:t>
            </a:r>
            <a:r>
              <a:rPr lang="el-GR" altLang="el-GR" sz="2400" b="1" dirty="0">
                <a:solidFill>
                  <a:srgbClr val="CC3399"/>
                </a:solidFill>
              </a:rPr>
              <a:t> </a:t>
            </a:r>
            <a:r>
              <a:rPr lang="el-GR" altLang="el-GR" sz="2400" dirty="0"/>
              <a:t>έγχρωμα (</a:t>
            </a:r>
            <a:r>
              <a:rPr lang="el-GR" altLang="el-GR" sz="2400" dirty="0" err="1"/>
              <a:t>coloured</a:t>
            </a:r>
            <a:r>
              <a:rPr lang="el-GR" altLang="el-GR" sz="2400" dirty="0"/>
              <a:t> </a:t>
            </a:r>
            <a:r>
              <a:rPr lang="el-GR" altLang="el-GR" sz="2400" dirty="0" err="1"/>
              <a:t>fibres</a:t>
            </a:r>
            <a:r>
              <a:rPr lang="el-GR" altLang="el-GR" sz="2400" dirty="0"/>
              <a:t> </a:t>
            </a:r>
            <a:r>
              <a:rPr lang="en-US" altLang="el-GR" sz="2400" dirty="0"/>
              <a:t>or </a:t>
            </a:r>
            <a:r>
              <a:rPr lang="el-GR" altLang="el-GR" sz="2400" dirty="0" err="1"/>
              <a:t>planchettes</a:t>
            </a:r>
            <a:r>
              <a:rPr lang="el-GR" altLang="el-GR" sz="2400" dirty="0"/>
              <a:t>).</a:t>
            </a:r>
            <a:r>
              <a:rPr lang="en-US" altLang="el-GR" sz="2400" dirty="0"/>
              <a:t/>
            </a:r>
            <a:br>
              <a:rPr lang="en-US" altLang="el-GR" sz="2400" dirty="0"/>
            </a:br>
            <a:endParaRPr lang="en-US" altLang="el-GR" sz="2400" b="1" dirty="0" smtClean="0">
              <a:solidFill>
                <a:srgbClr val="CC3399"/>
              </a:solidFill>
            </a:endParaRPr>
          </a:p>
          <a:p>
            <a:r>
              <a:rPr lang="el-GR" altLang="el-GR" sz="2400" dirty="0" smtClean="0"/>
              <a:t>Τα </a:t>
            </a:r>
            <a:r>
              <a:rPr lang="el-GR" altLang="el-GR" sz="2400" dirty="0"/>
              <a:t>έγχρωμα πρόσθετα λόγω του χρώματός τους ξεχωρίζουν μέσα στο χαρτί και διακρίνονται εύκολα δια γυμνού οφθαλμού. </a:t>
            </a:r>
            <a:endParaRPr lang="el-GR" sz="2400" dirty="0"/>
          </a:p>
        </p:txBody>
      </p:sp>
      <p:pic>
        <p:nvPicPr>
          <p:cNvPr id="3369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56" y="1196752"/>
            <a:ext cx="3450064" cy="36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948264" y="4792520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611188" y="4941888"/>
            <a:ext cx="7991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l-GR" altLang="el-GR" sz="2000" b="1" dirty="0">
              <a:solidFill>
                <a:srgbClr val="0099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350071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Φθορίζουσες ίνες</a:t>
            </a:r>
            <a:endParaRPr lang="el-GR" dirty="0"/>
          </a:p>
        </p:txBody>
      </p:sp>
      <p:pic>
        <p:nvPicPr>
          <p:cNvPr id="5122" name="Picture 2" descr="http://archive.today/aMnj/28c522231cbbfa0b0c864f1f55e412e885777c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" y="72008"/>
            <a:ext cx="4889490" cy="6741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61323" y="184482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Γερμανία: δελτίο ταυτότητας - υπεριώδες χαρακτηριστικό </a:t>
            </a:r>
            <a:r>
              <a:rPr lang="el-GR" dirty="0" err="1">
                <a:latin typeface="+mn-lt"/>
              </a:rPr>
              <a:t>προστατευτικήςμεμβράνης</a:t>
            </a:r>
            <a:r>
              <a:rPr lang="el-GR" dirty="0">
                <a:latin typeface="+mn-lt"/>
              </a:rPr>
              <a:t>: κίτρινοι φθορίζοντες αετοί = φθορίζουσα </a:t>
            </a:r>
            <a:r>
              <a:rPr lang="el-GR" dirty="0" err="1">
                <a:latin typeface="+mn-lt"/>
              </a:rPr>
              <a:t>επιτύπωση</a:t>
            </a:r>
            <a:r>
              <a:rPr lang="el-GR" dirty="0">
                <a:latin typeface="+mn-lt"/>
              </a:rPr>
              <a:t> </a:t>
            </a:r>
            <a:endParaRPr lang="el-GR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076056" y="6464369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6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1025156" y="1124744"/>
            <a:ext cx="7093688" cy="5112568"/>
            <a:chOff x="1025156" y="1124744"/>
            <a:chExt cx="7093688" cy="5112568"/>
          </a:xfrm>
        </p:grpSpPr>
        <p:pic>
          <p:nvPicPr>
            <p:cNvPr id="7170" name="Picture 2" descr="http://archive.today/aMnj/bfbc66c338858dc451c797d33aa8b0f212c2d7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56" y="1124744"/>
              <a:ext cx="7093688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Έλλειψη 2"/>
            <p:cNvSpPr/>
            <p:nvPr/>
          </p:nvSpPr>
          <p:spPr>
            <a:xfrm>
              <a:off x="6372200" y="1556792"/>
              <a:ext cx="5040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4427984" y="2420888"/>
              <a:ext cx="5040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4187375" y="6336172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>
            <a:normAutofit/>
          </a:bodyPr>
          <a:lstStyle/>
          <a:p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Επίσης, τα πρόσθετα μπορεί να έχουν παρασκευασθεί και από ιριδίζουσες ενώσεις προκαλώντας μεταβολές του χρώματός τους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altLang="el-GR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l-GR" altLang="el-GR" sz="2200" dirty="0" smtClean="0"/>
              <a:t>Οι </a:t>
            </a:r>
            <a:r>
              <a:rPr lang="el-GR" altLang="el-GR" sz="2200" dirty="0"/>
              <a:t>ιριδίζουσες </a:t>
            </a:r>
            <a:r>
              <a:rPr lang="el-GR" altLang="el-GR" sz="2200" dirty="0" smtClean="0"/>
              <a:t>μελάνες </a:t>
            </a:r>
            <a:r>
              <a:rPr lang="el-GR" altLang="el-GR" sz="2200" dirty="0"/>
              <a:t>περιέχουν διαφανείς χρωστικές αποτελούμενες από μικροσκοπικές 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φολίδες </a:t>
            </a:r>
            <a:r>
              <a:rPr lang="el-GR" altLang="el-GR" sz="2200" b="1" dirty="0" err="1">
                <a:solidFill>
                  <a:schemeClr val="accent4">
                    <a:lumMod val="75000"/>
                  </a:schemeClr>
                </a:solidFill>
              </a:rPr>
              <a:t>μίκας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200" dirty="0"/>
              <a:t>επιστρωμένες με μια λεπτή ταινία, οι οποίες προκαλούν φαινόμενα συμβολής με το προσπίπτον φως. Αυτό δημιουργεί λαμπρές ανταύγειες σαν μαργαριταριού που αλλάζουν χρώμα όταν αλλάζει και η γωνία παρατήρησης ή φωτισμού. </a:t>
            </a:r>
            <a:endParaRPr lang="el-GR" sz="2200" dirty="0"/>
          </a:p>
        </p:txBody>
      </p:sp>
      <p:pic>
        <p:nvPicPr>
          <p:cNvPr id="333836" name="Picture 12" descr="ιριδιζουσα μελαν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92" y="1340768"/>
            <a:ext cx="3334271" cy="37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5885686" y="5118902"/>
            <a:ext cx="252008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l-GR" sz="2000" b="1" dirty="0">
                <a:latin typeface="+mn-lt"/>
              </a:rPr>
              <a:t>Γαλλικό διαβατήριο - ιριδίζουσα </a:t>
            </a:r>
            <a:r>
              <a:rPr lang="el-GR" altLang="el-GR" sz="2000" b="1" dirty="0" smtClean="0">
                <a:latin typeface="+mn-lt"/>
              </a:rPr>
              <a:t>μελάνη</a:t>
            </a:r>
            <a:endParaRPr lang="el-GR" altLang="el-GR" sz="2000" b="1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761101" y="5990687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3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338763" cy="108012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Συχνά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000" b="1" dirty="0">
                <a:solidFill>
                  <a:schemeClr val="accent4">
                    <a:lumMod val="75000"/>
                  </a:schemeClr>
                </a:solidFill>
              </a:rPr>
              <a:t>χρησιμοποιούνται και φθορίζοντα νήματα ασφαλείας (</a:t>
            </a:r>
            <a:r>
              <a:rPr lang="en-GB" altLang="el-GR" sz="2000" b="1" dirty="0">
                <a:solidFill>
                  <a:schemeClr val="accent4">
                    <a:lumMod val="75000"/>
                  </a:schemeClr>
                </a:solidFill>
              </a:rPr>
              <a:t>Fluorescent security thread</a:t>
            </a:r>
            <a:r>
              <a:rPr lang="el-GR" altLang="el-GR" sz="20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32132" name="Picture 4" descr="φθοριζον νημα ασφαλει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298576"/>
            <a:ext cx="28225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33" name="Picture 5" descr="φθοριζον συρραπτικο νη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0032"/>
            <a:ext cx="4824413" cy="1890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495502" y="5085184"/>
            <a:ext cx="4868464" cy="17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Λιθουανία: διπλωματικό διαβατήριο</a:t>
            </a:r>
            <a:endParaRPr lang="en-US" altLang="el-GR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el-GR" altLang="el-G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Νήμα που </a:t>
            </a:r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χρησιμοποιείται για τη συρραφή των σελίδων ενός φυλλαδίου και φθορίζει σε ένα ή περισσότερα χρώματα υπό την επίδραση </a:t>
            </a:r>
            <a:r>
              <a:rPr lang="el-GR" altLang="el-GR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υπεριωδών </a:t>
            </a:r>
            <a:r>
              <a:rPr lang="el-GR" altLang="el-GR" sz="20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ακτίνων</a:t>
            </a:r>
            <a:r>
              <a:rPr lang="el-GR" altLang="el-GR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r>
              <a:rPr lang="el-GR" altLang="el-GR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065484" y="5085184"/>
            <a:ext cx="76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archive.is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873708f5b0cce6be3a40b2f62e9efb29e86a"/>
</p:tagLst>
</file>

<file path=ppt/theme/theme1.xml><?xml version="1.0" encoding="utf-8"?>
<a:theme xmlns:a="http://schemas.openxmlformats.org/drawingml/2006/main" name="exo-opistho_simeiomata">
  <a:themeElements>
    <a:clrScheme name="Custom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1474</TotalTime>
  <Words>1319</Words>
  <Application>Microsoft Office PowerPoint</Application>
  <PresentationFormat>Προβολή στην οθόνη (4:3)</PresentationFormat>
  <Paragraphs>144</Paragraphs>
  <Slides>24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exo-opistho_simeiomata</vt:lpstr>
      <vt:lpstr>OC_template_updated</vt:lpstr>
      <vt:lpstr>1_exo-opistho_simeiomata</vt:lpstr>
      <vt:lpstr>Εξίσωση</vt:lpstr>
      <vt:lpstr>Εκτυπωτικά Υποστρώματα (Ε)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Φθορίζουσες ίνες</vt:lpstr>
      <vt:lpstr>Παρουσίαση του PowerPoint</vt:lpstr>
      <vt:lpstr>Παρουσίαση του PowerPoint</vt:lpstr>
      <vt:lpstr>Παρουσίαση του PowerPoint</vt:lpstr>
      <vt:lpstr>Μικρά φθορίζοντα σωματίδια</vt:lpstr>
      <vt:lpstr>Φθορίζουσα μελάνη (Fluorescent ink)</vt:lpstr>
      <vt:lpstr>Παρουσίαση του PowerPoint</vt:lpstr>
      <vt:lpstr>Παρουσίαση του PowerPoint</vt:lpstr>
      <vt:lpstr>Πειραματικό μέρος</vt:lpstr>
      <vt:lpstr>Παρουσίαση του PowerPoint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fkaram2</cp:lastModifiedBy>
  <cp:revision>229</cp:revision>
  <dcterms:created xsi:type="dcterms:W3CDTF">2015-05-19T06:24:50Z</dcterms:created>
  <dcterms:modified xsi:type="dcterms:W3CDTF">2015-10-19T10:35:31Z</dcterms:modified>
</cp:coreProperties>
</file>