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7" r:id="rId18"/>
    <p:sldId id="262" r:id="rId19"/>
    <p:sldId id="264" r:id="rId20"/>
    <p:sldId id="281" r:id="rId21"/>
    <p:sldId id="282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</a:t>
            </a:r>
            <a:r>
              <a:rPr lang="el-GR" sz="2800" dirty="0" smtClean="0"/>
              <a:t>Άσκηση 10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</a:t>
            </a:r>
            <a:r>
              <a:rPr lang="el-GR" sz="2400" dirty="0" smtClean="0"/>
              <a:t>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9/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Β, </a:t>
            </a:r>
            <a:r>
              <a:rPr lang="el-GR" b="1" dirty="0" err="1">
                <a:solidFill>
                  <a:srgbClr val="820000"/>
                </a:solidFill>
              </a:rPr>
              <a:t>Καμπτικές</a:t>
            </a:r>
            <a:r>
              <a:rPr lang="el-GR" b="1" dirty="0">
                <a:solidFill>
                  <a:srgbClr val="820000"/>
                </a:solidFill>
              </a:rPr>
              <a:t> Ροπές Δοκού από Σημειακά </a:t>
            </a:r>
            <a:r>
              <a:rPr lang="el-GR" b="1" dirty="0" smtClean="0">
                <a:solidFill>
                  <a:srgbClr val="820000"/>
                </a:solidFill>
              </a:rPr>
              <a:t>και </a:t>
            </a:r>
            <a:r>
              <a:rPr lang="el-GR" b="1" dirty="0">
                <a:solidFill>
                  <a:srgbClr val="820000"/>
                </a:solidFill>
              </a:rPr>
              <a:t>Συνεχή </a:t>
            </a:r>
            <a:r>
              <a:rPr lang="el-GR" b="1" dirty="0" smtClean="0">
                <a:solidFill>
                  <a:srgbClr val="820000"/>
                </a:solidFill>
              </a:rPr>
              <a:t>Φορτία</a:t>
            </a:r>
          </a:p>
          <a:p>
            <a:pPr marL="0" indent="0">
              <a:buNone/>
            </a:pPr>
            <a:r>
              <a:rPr lang="el-GR" dirty="0"/>
              <a:t>Η δοκός του Μέρους Α, φορτίζεται επιπλέον και με ένα κατανεμημένο φορτίο </a:t>
            </a:r>
            <a:r>
              <a:rPr lang="el-GR" dirty="0" smtClean="0"/>
              <a:t>Q=100kN/m μήκους </a:t>
            </a:r>
            <a:r>
              <a:rPr lang="el-GR" dirty="0"/>
              <a:t>QL=3m και αρχή εφαρμογής σε απόσταση QA=5m από το Α. Το </a:t>
            </a:r>
            <a:r>
              <a:rPr lang="el-GR" dirty="0" smtClean="0"/>
              <a:t>πρόβλημα περιγράφεται </a:t>
            </a:r>
            <a:r>
              <a:rPr lang="el-GR" dirty="0"/>
              <a:t>και στο παρακάτω σχήμα: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45" y="3772926"/>
            <a:ext cx="6390909" cy="25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10/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2180" y="1110290"/>
            <a:ext cx="8520327" cy="52460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8800" b="1" dirty="0"/>
              <a:t>Βήμα 1:</a:t>
            </a:r>
            <a:r>
              <a:rPr lang="el-GR" sz="8800" dirty="0"/>
              <a:t> Βασιζόμενοι στο πρόγραμμα του Μέρους Α, να συμπληρώσετε το πρόγραμμα </a:t>
            </a:r>
            <a:r>
              <a:rPr lang="el-GR" sz="8800" dirty="0" err="1" smtClean="0"/>
              <a:t>ώστενα</a:t>
            </a:r>
            <a:r>
              <a:rPr lang="el-GR" sz="8800" dirty="0" smtClean="0"/>
              <a:t> </a:t>
            </a:r>
            <a:r>
              <a:rPr lang="el-GR" sz="8800" dirty="0"/>
              <a:t>υπολογίζονται σωστά οι αντιδράσεις </a:t>
            </a:r>
            <a:r>
              <a:rPr lang="el-GR" sz="8800" dirty="0" err="1"/>
              <a:t>Fa</a:t>
            </a:r>
            <a:r>
              <a:rPr lang="el-GR" sz="8800" dirty="0"/>
              <a:t> </a:t>
            </a:r>
            <a:r>
              <a:rPr lang="el-GR" sz="8800" dirty="0" smtClean="0"/>
              <a:t>και </a:t>
            </a:r>
            <a:r>
              <a:rPr lang="el-GR" sz="8800" dirty="0" err="1"/>
              <a:t>Fb</a:t>
            </a:r>
            <a:r>
              <a:rPr lang="el-GR" sz="8800" dirty="0"/>
              <a:t> λόγω και του Q, και να υπολογίζει </a:t>
            </a:r>
            <a:r>
              <a:rPr lang="el-GR" sz="8800" dirty="0" smtClean="0"/>
              <a:t>τις </a:t>
            </a:r>
            <a:r>
              <a:rPr lang="el-GR" sz="8800" dirty="0" err="1" smtClean="0"/>
              <a:t>καμπτικές</a:t>
            </a:r>
            <a:r>
              <a:rPr lang="el-GR" sz="8800" dirty="0" smtClean="0"/>
              <a:t> </a:t>
            </a:r>
            <a:r>
              <a:rPr lang="el-GR" sz="8800" dirty="0"/>
              <a:t>ροπές της δοκού εξετάζοντας και την επίδραση του συνεχούς φορτίου Q.</a:t>
            </a:r>
          </a:p>
          <a:p>
            <a:r>
              <a:rPr lang="el-GR" sz="8800" dirty="0" smtClean="0"/>
              <a:t>Στον </a:t>
            </a:r>
            <a:r>
              <a:rPr lang="el-GR" sz="8800" dirty="0"/>
              <a:t>υπολογισμό των αντιδράσεων να συμπεριληφθεί το συνεχές φορτίο, (δηλ., </a:t>
            </a:r>
            <a:r>
              <a:rPr lang="el-GR" sz="8800" dirty="0" smtClean="0"/>
              <a:t>το ισοδύναμό </a:t>
            </a:r>
            <a:r>
              <a:rPr lang="el-GR" sz="8800" dirty="0"/>
              <a:t>του (Q∙QL) στο σημείο (QA+QL)/2 που είναι το μέσον του).</a:t>
            </a:r>
          </a:p>
          <a:p>
            <a:r>
              <a:rPr lang="el-GR" sz="8800" dirty="0" smtClean="0"/>
              <a:t>Ο </a:t>
            </a:r>
            <a:r>
              <a:rPr lang="el-GR" sz="8800" dirty="0"/>
              <a:t>επαναληπτικός υπολογισμός (βήματα κατά μήκος της δοκού) θα γίνεται με </a:t>
            </a:r>
            <a:r>
              <a:rPr lang="el-GR" sz="8800" dirty="0" smtClean="0"/>
              <a:t>μια εντολή </a:t>
            </a:r>
            <a:r>
              <a:rPr lang="el-GR" sz="8800" dirty="0"/>
              <a:t>FOR. Σε κάθε βήμα, η θέση Χ μετατοπίζεται από το σημείο Α προς το </a:t>
            </a:r>
            <a:r>
              <a:rPr lang="el-GR" sz="8800" dirty="0" smtClean="0"/>
              <a:t>σημείο Β </a:t>
            </a:r>
            <a:r>
              <a:rPr lang="el-GR" sz="8800" dirty="0"/>
              <a:t>κατά </a:t>
            </a:r>
            <a:r>
              <a:rPr lang="el-GR" sz="8800" dirty="0" err="1"/>
              <a:t>dL</a:t>
            </a:r>
            <a:r>
              <a:rPr lang="el-GR" sz="8800" dirty="0"/>
              <a:t>=L/N. Σε κάθε βήμα ελέγχουμε και υπολογίζουμε τη ροπή του </a:t>
            </a:r>
            <a:r>
              <a:rPr lang="el-GR" sz="8800" dirty="0" smtClean="0"/>
              <a:t>κάθε φορτίου </a:t>
            </a:r>
            <a:r>
              <a:rPr lang="el-GR" sz="8800" dirty="0"/>
              <a:t>ως προς το τρέχον Χ (όπως και στο παράδειγμα πρόγραμμα του </a:t>
            </a:r>
            <a:r>
              <a:rPr lang="el-GR" sz="8800" dirty="0" smtClean="0"/>
              <a:t>1</a:t>
            </a:r>
            <a:r>
              <a:rPr lang="el-GR" sz="8800" baseline="30000" dirty="0" smtClean="0"/>
              <a:t>ου</a:t>
            </a:r>
            <a:r>
              <a:rPr lang="el-GR" sz="8800" dirty="0" smtClean="0"/>
              <a:t> Μέρους</a:t>
            </a:r>
            <a:r>
              <a:rPr lang="el-GR" sz="8800" dirty="0"/>
              <a:t>).</a:t>
            </a:r>
          </a:p>
          <a:p>
            <a:r>
              <a:rPr lang="el-GR" sz="8800" dirty="0" smtClean="0"/>
              <a:t>Μέσα </a:t>
            </a:r>
            <a:r>
              <a:rPr lang="el-GR" sz="8800" dirty="0"/>
              <a:t>στην επανάληψη θα προστεθεί ο απαραίτητος έλεγχος για τον υπολογισμό </a:t>
            </a:r>
            <a:r>
              <a:rPr lang="el-GR" sz="8800" dirty="0" smtClean="0"/>
              <a:t>της </a:t>
            </a:r>
            <a:r>
              <a:rPr lang="el-GR" sz="8800" dirty="0" err="1" smtClean="0"/>
              <a:t>καμπτικής</a:t>
            </a:r>
            <a:r>
              <a:rPr lang="el-GR" sz="8800" dirty="0" smtClean="0"/>
              <a:t> </a:t>
            </a:r>
            <a:r>
              <a:rPr lang="el-GR" sz="8800" dirty="0"/>
              <a:t>ροπής του κατανεμημένου φορτίου Q, με μια εντολή ελέγχου της </a:t>
            </a:r>
            <a:r>
              <a:rPr lang="el-GR" sz="8800" dirty="0" smtClean="0"/>
              <a:t>μορφής: </a:t>
            </a:r>
            <a:r>
              <a:rPr lang="el-GR" sz="8800" dirty="0" err="1" smtClean="0"/>
              <a:t>if</a:t>
            </a:r>
            <a:r>
              <a:rPr lang="el-GR" sz="8800" dirty="0" smtClean="0"/>
              <a:t> </a:t>
            </a:r>
            <a:r>
              <a:rPr lang="el-GR" sz="8800" dirty="0"/>
              <a:t>X&lt;QA…, …; </a:t>
            </a:r>
            <a:r>
              <a:rPr lang="el-GR" sz="8800" dirty="0" err="1"/>
              <a:t>elseif</a:t>
            </a:r>
            <a:r>
              <a:rPr lang="el-GR" sz="8800" dirty="0"/>
              <a:t> X&lt; (QA+QL)…, …; </a:t>
            </a:r>
            <a:r>
              <a:rPr lang="el-GR" sz="8800" dirty="0" err="1"/>
              <a:t>else</a:t>
            </a:r>
            <a:r>
              <a:rPr lang="el-GR" sz="8800" dirty="0"/>
              <a:t> …; </a:t>
            </a:r>
            <a:r>
              <a:rPr lang="el-GR" sz="8800" dirty="0" err="1"/>
              <a:t>end</a:t>
            </a:r>
            <a:r>
              <a:rPr lang="el-GR" sz="8800" dirty="0"/>
              <a:t>. </a:t>
            </a:r>
            <a:r>
              <a:rPr lang="el-GR" sz="8800" dirty="0" err="1"/>
              <a:t>Πρίν</a:t>
            </a:r>
            <a:r>
              <a:rPr lang="el-GR" sz="8800" dirty="0"/>
              <a:t> το σημείο QA </a:t>
            </a:r>
            <a:r>
              <a:rPr lang="el-GR" sz="8800" dirty="0" smtClean="0"/>
              <a:t>δεν υπάρχει </a:t>
            </a:r>
            <a:r>
              <a:rPr lang="el-GR" sz="8800" dirty="0"/>
              <a:t>ροπή, μετά το QA και πριν το (QA+QL) δρα ένα μέρος του Q, μετά </a:t>
            </a:r>
            <a:r>
              <a:rPr lang="el-GR" sz="8800" dirty="0" smtClean="0"/>
              <a:t>το (QA+QL</a:t>
            </a:r>
            <a:r>
              <a:rPr lang="el-GR" sz="8800" dirty="0"/>
              <a:t>) δρα όλο το </a:t>
            </a:r>
            <a:r>
              <a:rPr lang="el-GR" sz="8800" dirty="0" smtClean="0"/>
              <a:t>Q.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0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11/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31405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Παράδειγμα Αποτελεσμάτων της άσκησης: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9223" y="2213523"/>
            <a:ext cx="8239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To </a:t>
            </a:r>
            <a:r>
              <a:rPr lang="en-US" dirty="0" err="1">
                <a:latin typeface="Courier New" panose="02070309020205020404" pitchFamily="49" charset="0"/>
              </a:rPr>
              <a:t>Athroisma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Olwn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twn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Fortiwn</a:t>
            </a:r>
            <a:r>
              <a:rPr lang="en-US" dirty="0">
                <a:latin typeface="Courier New" panose="02070309020205020404" pitchFamily="49" charset="0"/>
              </a:rPr>
              <a:t> (P+R+Q*QL) </a:t>
            </a:r>
            <a:r>
              <a:rPr lang="en-US" dirty="0" err="1">
                <a:latin typeface="Courier New" panose="02070309020205020404" pitchFamily="49" charset="0"/>
              </a:rPr>
              <a:t>einai</a:t>
            </a:r>
            <a:r>
              <a:rPr lang="en-US" dirty="0">
                <a:latin typeface="Courier New" panose="02070309020205020404" pitchFamily="49" charset="0"/>
              </a:rPr>
              <a:t>: 1400 </a:t>
            </a:r>
            <a:r>
              <a:rPr lang="en-US" dirty="0" err="1">
                <a:latin typeface="Courier New" panose="02070309020205020404" pitchFamily="49" charset="0"/>
              </a:rPr>
              <a:t>kN</a:t>
            </a:r>
            <a:endParaRPr lang="en-US" dirty="0">
              <a:latin typeface="Courier New" panose="02070309020205020404" pitchFamily="49" charset="0"/>
            </a:endParaRPr>
          </a:p>
          <a:p>
            <a:r>
              <a:rPr lang="it-IT" dirty="0">
                <a:latin typeface="Courier New" panose="02070309020205020404" pitchFamily="49" charset="0"/>
              </a:rPr>
              <a:t>H antidrasi Fa sto A einai: 645 kN</a:t>
            </a:r>
          </a:p>
          <a:p>
            <a:r>
              <a:rPr lang="en-US" dirty="0">
                <a:latin typeface="Courier New" panose="02070309020205020404" pitchFamily="49" charset="0"/>
              </a:rPr>
              <a:t>H </a:t>
            </a:r>
            <a:r>
              <a:rPr lang="en-US" dirty="0" err="1">
                <a:latin typeface="Courier New" panose="02070309020205020404" pitchFamily="49" charset="0"/>
              </a:rPr>
              <a:t>antidrasi</a:t>
            </a:r>
            <a:r>
              <a:rPr lang="en-US" dirty="0">
                <a:latin typeface="Courier New" panose="02070309020205020404" pitchFamily="49" charset="0"/>
              </a:rPr>
              <a:t> Fb </a:t>
            </a:r>
            <a:r>
              <a:rPr lang="en-US" dirty="0" err="1">
                <a:latin typeface="Courier New" panose="02070309020205020404" pitchFamily="49" charset="0"/>
              </a:rPr>
              <a:t>sto</a:t>
            </a:r>
            <a:r>
              <a:rPr lang="en-US" dirty="0">
                <a:latin typeface="Courier New" panose="02070309020205020404" pitchFamily="49" charset="0"/>
              </a:rPr>
              <a:t> B </a:t>
            </a:r>
            <a:r>
              <a:rPr lang="en-US" dirty="0" err="1">
                <a:latin typeface="Courier New" panose="02070309020205020404" pitchFamily="49" charset="0"/>
              </a:rPr>
              <a:t>einai</a:t>
            </a:r>
            <a:r>
              <a:rPr lang="en-US" dirty="0">
                <a:latin typeface="Courier New" panose="02070309020205020404" pitchFamily="49" charset="0"/>
              </a:rPr>
              <a:t>: 755 </a:t>
            </a:r>
            <a:r>
              <a:rPr lang="en-US" dirty="0" err="1">
                <a:latin typeface="Courier New" panose="02070309020205020404" pitchFamily="49" charset="0"/>
              </a:rPr>
              <a:t>kN</a:t>
            </a:r>
            <a:endParaRPr lang="en-US" dirty="0">
              <a:latin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</a:rPr>
              <a:t>To </a:t>
            </a:r>
            <a:r>
              <a:rPr lang="en-US" dirty="0" err="1">
                <a:latin typeface="Courier New" panose="02070309020205020404" pitchFamily="49" charset="0"/>
              </a:rPr>
              <a:t>athroisma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twn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Antidrasewn</a:t>
            </a:r>
            <a:r>
              <a:rPr lang="en-US" dirty="0">
                <a:latin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</a:rPr>
              <a:t>Fa+Fb</a:t>
            </a:r>
            <a:r>
              <a:rPr lang="en-US" dirty="0">
                <a:latin typeface="Courier New" panose="02070309020205020404" pitchFamily="49" charset="0"/>
              </a:rPr>
              <a:t>) </a:t>
            </a:r>
            <a:r>
              <a:rPr lang="en-US" dirty="0" err="1">
                <a:latin typeface="Courier New" panose="02070309020205020404" pitchFamily="49" charset="0"/>
              </a:rPr>
              <a:t>einai</a:t>
            </a:r>
            <a:r>
              <a:rPr lang="en-US" dirty="0">
                <a:latin typeface="Courier New" panose="02070309020205020404" pitchFamily="49" charset="0"/>
              </a:rPr>
              <a:t>: 1400 </a:t>
            </a:r>
            <a:r>
              <a:rPr lang="en-US" dirty="0" err="1">
                <a:latin typeface="Courier New" panose="02070309020205020404" pitchFamily="49" charset="0"/>
              </a:rPr>
              <a:t>kN</a:t>
            </a:r>
            <a:endParaRPr lang="en-US" dirty="0">
              <a:latin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</a:rPr>
              <a:t>Kamptikes</a:t>
            </a:r>
            <a:r>
              <a:rPr lang="en-US" dirty="0">
                <a:latin typeface="Courier New" panose="02070309020205020404" pitchFamily="49" charset="0"/>
              </a:rPr>
              <a:t> Ropes (BM):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8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12/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88416"/>
              </p:ext>
            </p:extLst>
          </p:nvPr>
        </p:nvGraphicFramePr>
        <p:xfrm>
          <a:off x="827584" y="1412776"/>
          <a:ext cx="7499175" cy="439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1584176"/>
                <a:gridCol w="1224136"/>
                <a:gridCol w="1224136"/>
                <a:gridCol w="778817"/>
                <a:gridCol w="160779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Kamptikes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Ropes (BM)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Thesi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BMxFa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BMxP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BMxR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BMxQ</a:t>
                      </a:r>
                      <a:endParaRPr lang="el-GR" sz="1800" u="none" strike="noStrike" kern="1200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BMx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pPr algn="l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&gt;&gt;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l-GR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n-US" sz="1800" b="0" i="0" u="none" strike="noStrike" baseline="0" dirty="0" smtClean="0"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645</a:t>
                      </a:r>
                      <a:endParaRPr lang="en-US" sz="1800" b="0" i="0" u="none" strike="noStrike" baseline="0" dirty="0" smtClean="0">
                        <a:latin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-1290</a:t>
                      </a:r>
                      <a:endParaRPr lang="en-US" sz="1800" b="0" i="0" u="none" strike="noStrike" baseline="0" dirty="0" smtClean="0">
                        <a:latin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-1935</a:t>
                      </a:r>
                      <a:endParaRPr lang="en-US" sz="1800" b="0" i="0" u="none" strike="noStrike" baseline="0" dirty="0" smtClean="0">
                        <a:latin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-2580</a:t>
                      </a:r>
                      <a:endParaRPr lang="en-US" sz="1800" b="0" i="0" u="none" strike="noStrike" baseline="0" dirty="0" smtClean="0">
                        <a:latin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-3225</a:t>
                      </a:r>
                      <a:endParaRPr lang="en-US" sz="1800" b="0" i="0" u="none" strike="noStrike" baseline="0" dirty="0" smtClean="0">
                        <a:latin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-3870</a:t>
                      </a:r>
                      <a:endParaRPr lang="en-US" sz="1800" b="0" i="0" u="none" strike="noStrike" baseline="0" dirty="0" smtClean="0">
                        <a:latin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-4515</a:t>
                      </a:r>
                      <a:endParaRPr lang="en-US" sz="1800" b="0" i="0" u="none" strike="noStrike" baseline="0" dirty="0" smtClean="0">
                        <a:latin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-5160</a:t>
                      </a:r>
                      <a:endParaRPr lang="en-US" sz="1800" b="0" i="0" u="none" strike="noStrike" baseline="0" dirty="0" smtClean="0">
                        <a:latin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-5805</a:t>
                      </a:r>
                      <a:endParaRPr lang="en-US" sz="1800" b="0" i="0" u="none" strike="noStrike" baseline="0" dirty="0" smtClean="0">
                        <a:latin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-6450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2800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4200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</a:t>
                      </a:r>
                      <a:endParaRPr lang="en-US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1200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200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450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750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1050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645</a:t>
                      </a:r>
                      <a:endParaRPr lang="el-GR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290</a:t>
                      </a:r>
                      <a:endParaRPr lang="el-GR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935</a:t>
                      </a:r>
                      <a:endParaRPr lang="el-GR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580</a:t>
                      </a:r>
                      <a:endParaRPr lang="el-GR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525</a:t>
                      </a:r>
                      <a:endParaRPr lang="el-GR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2420</a:t>
                      </a:r>
                      <a:endParaRPr lang="el-GR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2215</a:t>
                      </a:r>
                      <a:endParaRPr lang="el-GR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1510</a:t>
                      </a:r>
                      <a:endParaRPr lang="el-GR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755</a:t>
                      </a:r>
                      <a:endParaRPr lang="el-GR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9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1</a:t>
            </a:r>
            <a:r>
              <a:rPr lang="en-US" sz="3600" b="0" dirty="0" smtClean="0"/>
              <a:t>3</a:t>
            </a:r>
            <a:r>
              <a:rPr lang="el-GR" sz="3600" b="0" dirty="0" smtClean="0"/>
              <a:t>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Διαγράμματα </a:t>
            </a:r>
            <a:r>
              <a:rPr lang="el-GR" dirty="0" err="1"/>
              <a:t>καμπτικών</a:t>
            </a:r>
            <a:r>
              <a:rPr lang="el-GR" dirty="0"/>
              <a:t> ροπών, συνολικά και ανά φορτίο: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28" y="1775758"/>
            <a:ext cx="7779831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1</a:t>
            </a:r>
            <a:r>
              <a:rPr lang="en-US" sz="3600" b="0" dirty="0" smtClean="0"/>
              <a:t>4</a:t>
            </a:r>
            <a:r>
              <a:rPr lang="el-GR" sz="3600" b="0" dirty="0" smtClean="0"/>
              <a:t>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Βήμα 2: </a:t>
            </a:r>
            <a:r>
              <a:rPr lang="el-GR" dirty="0"/>
              <a:t>Εάν η δοκός είχε ένα ακόμη βάρος Β=500kN κατανεμημένο ομοιόμορφα σε όλο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μήκος </a:t>
            </a:r>
            <a:r>
              <a:rPr lang="el-GR" dirty="0"/>
              <a:t>της, να προσθέσετε τις απαραίτητες εντολές ή διορθώσεις στο πρόγραμμα ώστε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συνυπολογίζει </a:t>
            </a:r>
            <a:r>
              <a:rPr lang="el-GR" dirty="0"/>
              <a:t>το βάρος της στη συνολική ροπή.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05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1</a:t>
            </a:r>
            <a:r>
              <a:rPr lang="en-US" sz="2000" dirty="0" smtClean="0"/>
              <a:t>1: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Άσκηση 1</a:t>
            </a:r>
            <a:r>
              <a:rPr lang="en-US" sz="2000" smtClean="0"/>
              <a:t>1</a:t>
            </a:r>
            <a:r>
              <a:rPr lang="el-GR" sz="200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</a:t>
            </a:r>
            <a:r>
              <a:rPr lang="el-GR" dirty="0" smtClean="0"/>
              <a:t>Δοκού </a:t>
            </a:r>
            <a:r>
              <a:rPr lang="el-GR" sz="3600" b="0" dirty="0" smtClean="0"/>
              <a:t>1/</a:t>
            </a:r>
            <a:r>
              <a:rPr lang="en-US" sz="3600" b="0" dirty="0" smtClean="0"/>
              <a:t>14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876" y="960657"/>
            <a:ext cx="8229600" cy="367240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Να υπολογίσετε, με τη βοήθεια του </a:t>
            </a:r>
            <a:r>
              <a:rPr lang="el-GR" dirty="0" err="1"/>
              <a:t>MatLab</a:t>
            </a:r>
            <a:r>
              <a:rPr lang="el-GR" dirty="0"/>
              <a:t>, τις δυνάμεις και τις </a:t>
            </a:r>
            <a:r>
              <a:rPr lang="el-GR" dirty="0" err="1"/>
              <a:t>καμπτικές</a:t>
            </a:r>
            <a:r>
              <a:rPr lang="el-GR" dirty="0"/>
              <a:t> ροπές σε </a:t>
            </a:r>
            <a:r>
              <a:rPr lang="el-GR" dirty="0" smtClean="0"/>
              <a:t>μία </a:t>
            </a:r>
            <a:r>
              <a:rPr lang="el-GR" dirty="0" err="1" smtClean="0"/>
              <a:t>αμφιέρειστη</a:t>
            </a:r>
            <a:r>
              <a:rPr lang="el-GR" dirty="0" smtClean="0"/>
              <a:t> </a:t>
            </a:r>
            <a:r>
              <a:rPr lang="el-GR" dirty="0"/>
              <a:t>δοκό που φορτίζεται από </a:t>
            </a:r>
            <a:r>
              <a:rPr lang="el-GR" dirty="0" smtClean="0"/>
              <a:t>συγκεντρωμένα </a:t>
            </a:r>
            <a:r>
              <a:rPr lang="el-GR" dirty="0"/>
              <a:t>και κατανεμημένα φορτία</a:t>
            </a:r>
            <a:r>
              <a:rPr lang="el-GR" dirty="0" smtClean="0"/>
              <a:t>.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Μέρος Α, </a:t>
            </a:r>
            <a:r>
              <a:rPr lang="el-GR" b="1" dirty="0" err="1">
                <a:solidFill>
                  <a:srgbClr val="820000"/>
                </a:solidFill>
              </a:rPr>
              <a:t>Καμπτικές</a:t>
            </a:r>
            <a:r>
              <a:rPr lang="el-GR" b="1" dirty="0">
                <a:solidFill>
                  <a:srgbClr val="820000"/>
                </a:solidFill>
              </a:rPr>
              <a:t> Ροπές Δοκού από Σημειακά </a:t>
            </a:r>
            <a:r>
              <a:rPr lang="el-GR" b="1" dirty="0" smtClean="0">
                <a:solidFill>
                  <a:srgbClr val="820000"/>
                </a:solidFill>
              </a:rPr>
              <a:t>Φορτία</a:t>
            </a:r>
          </a:p>
          <a:p>
            <a:pPr marL="0" indent="0">
              <a:buNone/>
            </a:pPr>
            <a:r>
              <a:rPr lang="el-GR" dirty="0"/>
              <a:t>Η δοκός, μήκους L=10m, φορτίζεται με ένα συγκεντρωμένο φορτίο P=700kN σε </a:t>
            </a:r>
            <a:r>
              <a:rPr lang="el-GR" dirty="0" smtClean="0"/>
              <a:t>απόσταση PL=4m </a:t>
            </a:r>
            <a:r>
              <a:rPr lang="el-GR" dirty="0"/>
              <a:t>από το Α, και, ένα συγκεντρωμένο φορτίο R=400kN σε απόσταση RL=7m από το Α.</a:t>
            </a:r>
          </a:p>
          <a:p>
            <a:pPr marL="0" indent="0">
              <a:buNone/>
            </a:pPr>
            <a:r>
              <a:rPr lang="el-GR" dirty="0"/>
              <a:t>Το πρόβλημα περιγράφεται και στο παρακάτω σχήμα: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471922"/>
            <a:ext cx="4897897" cy="20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2/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Βήμα 1: </a:t>
            </a:r>
            <a:r>
              <a:rPr lang="el-GR" dirty="0"/>
              <a:t>Να γράψετε ένα αρχικό πρόγραμμα (</a:t>
            </a:r>
            <a:r>
              <a:rPr lang="el-GR" dirty="0" err="1"/>
              <a:t>dokos.m</a:t>
            </a:r>
            <a:r>
              <a:rPr lang="el-GR" dirty="0"/>
              <a:t>) όπου θα ορίζονται τα δεδομένα </a:t>
            </a:r>
            <a:r>
              <a:rPr lang="el-GR" dirty="0" smtClean="0"/>
              <a:t>του προβλήματος </a:t>
            </a:r>
            <a:r>
              <a:rPr lang="el-GR" dirty="0"/>
              <a:t>(να δίνονται σαν σταθερές, όχι με </a:t>
            </a:r>
            <a:r>
              <a:rPr lang="el-GR" dirty="0" err="1"/>
              <a:t>input</a:t>
            </a:r>
            <a:r>
              <a:rPr lang="el-GR" dirty="0"/>
              <a:t>) και θα υπολογίζονται οι </a:t>
            </a:r>
            <a:r>
              <a:rPr lang="el-GR" dirty="0" smtClean="0"/>
              <a:t>αντιδράσεις </a:t>
            </a:r>
            <a:r>
              <a:rPr lang="el-GR" dirty="0" err="1" smtClean="0"/>
              <a:t>Fa</a:t>
            </a:r>
            <a:r>
              <a:rPr lang="el-GR" dirty="0" smtClean="0"/>
              <a:t> </a:t>
            </a:r>
            <a:r>
              <a:rPr lang="el-GR" dirty="0" smtClean="0"/>
              <a:t>και </a:t>
            </a:r>
            <a:r>
              <a:rPr lang="el-GR" dirty="0" err="1"/>
              <a:t>Fb</a:t>
            </a:r>
            <a:r>
              <a:rPr lang="el-GR" dirty="0"/>
              <a:t> στα σημεία στήριξης Α </a:t>
            </a:r>
            <a:r>
              <a:rPr lang="el-GR" dirty="0" smtClean="0"/>
              <a:t>και </a:t>
            </a:r>
            <a:r>
              <a:rPr lang="el-GR" dirty="0"/>
              <a:t>Β αντίστοιχα. Το πρόγραμμα θα περιέχει τα παρακάτω:</a:t>
            </a:r>
          </a:p>
          <a:p>
            <a:r>
              <a:rPr lang="el-GR" dirty="0" smtClean="0"/>
              <a:t>Ορισμός </a:t>
            </a:r>
            <a:r>
              <a:rPr lang="el-GR" dirty="0"/>
              <a:t>των Δεδομένων του προβλήματος (L, P, PL, R, RL)</a:t>
            </a:r>
          </a:p>
          <a:p>
            <a:r>
              <a:rPr lang="el-GR" dirty="0" smtClean="0"/>
              <a:t>Υπολογισμός </a:t>
            </a:r>
            <a:r>
              <a:rPr lang="el-GR" dirty="0" err="1"/>
              <a:t>Fa</a:t>
            </a:r>
            <a:r>
              <a:rPr lang="el-GR" dirty="0"/>
              <a:t> από ισορροπία ροπών ως προς Β (ΣΜΒ=0).</a:t>
            </a:r>
          </a:p>
          <a:p>
            <a:r>
              <a:rPr lang="el-GR" dirty="0" smtClean="0"/>
              <a:t>Υπολογισμός </a:t>
            </a:r>
            <a:r>
              <a:rPr lang="el-GR" dirty="0" err="1"/>
              <a:t>Fb</a:t>
            </a:r>
            <a:r>
              <a:rPr lang="el-GR" dirty="0"/>
              <a:t> από ισορροπία ροπών ως προς Α (ΣΜΑ=0).</a:t>
            </a:r>
          </a:p>
          <a:p>
            <a:r>
              <a:rPr lang="el-GR" dirty="0" smtClean="0"/>
              <a:t>Σύγκριση </a:t>
            </a:r>
            <a:r>
              <a:rPr lang="el-GR" dirty="0"/>
              <a:t>του (</a:t>
            </a:r>
            <a:r>
              <a:rPr lang="el-GR" dirty="0" err="1"/>
              <a:t>Fa+Fb</a:t>
            </a:r>
            <a:r>
              <a:rPr lang="el-GR" dirty="0"/>
              <a:t>) με το άθροισμα όλων των φορτίων για επαλήθευση (ΣFΥ=0).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9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3/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Παράδειγμα Αποτελεσμάτων από το Βήμα 1 της άσκησης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</a:rPr>
              <a:t>&gt;&gt; </a:t>
            </a:r>
            <a:r>
              <a:rPr lang="en-US" sz="2000" dirty="0" err="1">
                <a:latin typeface="Courier New" panose="02070309020205020404" pitchFamily="49" charset="0"/>
              </a:rPr>
              <a:t>dokos</a:t>
            </a:r>
            <a:endParaRPr lang="en-US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</a:rPr>
              <a:t>To </a:t>
            </a:r>
            <a:r>
              <a:rPr lang="en-US" sz="2000" dirty="0" err="1">
                <a:latin typeface="Courier New" panose="02070309020205020404" pitchFamily="49" charset="0"/>
              </a:rPr>
              <a:t>Athroisma</a:t>
            </a:r>
            <a:r>
              <a:rPr lang="en-US" sz="2000" dirty="0"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</a:rPr>
              <a:t>Olwn</a:t>
            </a:r>
            <a:r>
              <a:rPr lang="en-US" sz="2000" dirty="0"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</a:rPr>
              <a:t>twn</a:t>
            </a:r>
            <a:r>
              <a:rPr lang="en-US" sz="2000" dirty="0"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</a:rPr>
              <a:t>Fortiwn</a:t>
            </a:r>
            <a:r>
              <a:rPr lang="en-US" sz="2000" dirty="0">
                <a:latin typeface="Courier New" panose="02070309020205020404" pitchFamily="49" charset="0"/>
              </a:rPr>
              <a:t> (P+R) </a:t>
            </a:r>
            <a:r>
              <a:rPr lang="en-US" sz="2000" dirty="0" err="1">
                <a:latin typeface="Courier New" panose="02070309020205020404" pitchFamily="49" charset="0"/>
              </a:rPr>
              <a:t>einai</a:t>
            </a:r>
            <a:r>
              <a:rPr lang="en-US" sz="2000" dirty="0">
                <a:latin typeface="Courier New" panose="02070309020205020404" pitchFamily="49" charset="0"/>
              </a:rPr>
              <a:t>: 1100 </a:t>
            </a:r>
            <a:r>
              <a:rPr lang="en-US" sz="2000" dirty="0" err="1">
                <a:latin typeface="Courier New" panose="02070309020205020404" pitchFamily="49" charset="0"/>
              </a:rPr>
              <a:t>kN</a:t>
            </a:r>
            <a:endParaRPr lang="en-US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it-IT" sz="2000" dirty="0">
                <a:latin typeface="Courier New" panose="02070309020205020404" pitchFamily="49" charset="0"/>
              </a:rPr>
              <a:t>H antidrasi Fa sto A einai: 540 kN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</a:rPr>
              <a:t>H </a:t>
            </a:r>
            <a:r>
              <a:rPr lang="en-US" sz="2000" dirty="0" err="1">
                <a:latin typeface="Courier New" panose="02070309020205020404" pitchFamily="49" charset="0"/>
              </a:rPr>
              <a:t>antidrasi</a:t>
            </a:r>
            <a:r>
              <a:rPr lang="en-US" sz="2000" dirty="0">
                <a:latin typeface="Courier New" panose="02070309020205020404" pitchFamily="49" charset="0"/>
              </a:rPr>
              <a:t> Fb </a:t>
            </a:r>
            <a:r>
              <a:rPr lang="en-US" sz="2000" dirty="0" err="1">
                <a:latin typeface="Courier New" panose="02070309020205020404" pitchFamily="49" charset="0"/>
              </a:rPr>
              <a:t>sto</a:t>
            </a:r>
            <a:r>
              <a:rPr lang="en-US" sz="2000" dirty="0">
                <a:latin typeface="Courier New" panose="02070309020205020404" pitchFamily="49" charset="0"/>
              </a:rPr>
              <a:t> B </a:t>
            </a:r>
            <a:r>
              <a:rPr lang="en-US" sz="2000" dirty="0" err="1">
                <a:latin typeface="Courier New" panose="02070309020205020404" pitchFamily="49" charset="0"/>
              </a:rPr>
              <a:t>einai</a:t>
            </a:r>
            <a:r>
              <a:rPr lang="en-US" sz="2000" dirty="0">
                <a:latin typeface="Courier New" panose="02070309020205020404" pitchFamily="49" charset="0"/>
              </a:rPr>
              <a:t>: 560 </a:t>
            </a:r>
            <a:r>
              <a:rPr lang="en-US" sz="2000" dirty="0" err="1">
                <a:latin typeface="Courier New" panose="02070309020205020404" pitchFamily="49" charset="0"/>
              </a:rPr>
              <a:t>kN</a:t>
            </a:r>
            <a:endParaRPr lang="en-US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</a:rPr>
              <a:t>To </a:t>
            </a:r>
            <a:r>
              <a:rPr lang="en-US" sz="2000" dirty="0" err="1">
                <a:latin typeface="Courier New" panose="02070309020205020404" pitchFamily="49" charset="0"/>
              </a:rPr>
              <a:t>athroisma</a:t>
            </a:r>
            <a:r>
              <a:rPr lang="en-US" sz="2000" dirty="0"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</a:rPr>
              <a:t>twn</a:t>
            </a:r>
            <a:r>
              <a:rPr lang="en-US" sz="2000" dirty="0"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</a:rPr>
              <a:t>Antidrasewn</a:t>
            </a:r>
            <a:r>
              <a:rPr lang="en-US" sz="2000" dirty="0">
                <a:latin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</a:rPr>
              <a:t>Fa+Fb</a:t>
            </a:r>
            <a:r>
              <a:rPr lang="en-US" sz="2000" dirty="0">
                <a:latin typeface="Courier New" panose="02070309020205020404" pitchFamily="49" charset="0"/>
              </a:rPr>
              <a:t>) </a:t>
            </a:r>
            <a:r>
              <a:rPr lang="en-US" sz="2000" dirty="0" err="1">
                <a:latin typeface="Courier New" panose="02070309020205020404" pitchFamily="49" charset="0"/>
              </a:rPr>
              <a:t>einai</a:t>
            </a:r>
            <a:r>
              <a:rPr lang="en-US" sz="2000" dirty="0">
                <a:latin typeface="Courier New" panose="02070309020205020404" pitchFamily="49" charset="0"/>
              </a:rPr>
              <a:t>: 1100 </a:t>
            </a:r>
            <a:r>
              <a:rPr lang="en-US" sz="2000" dirty="0" err="1">
                <a:latin typeface="Courier New" panose="02070309020205020404" pitchFamily="49" charset="0"/>
              </a:rPr>
              <a:t>kN</a:t>
            </a:r>
            <a:endParaRPr lang="en-US" sz="20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</a:rPr>
              <a:t>&gt;&gt;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1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4/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17993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Βήμα 2:</a:t>
            </a:r>
            <a:r>
              <a:rPr lang="el-GR" dirty="0"/>
              <a:t> Να συμπληρώσετε στη συνέχεια το πρόγραμμα ώστε να υπολογίζει τις </a:t>
            </a:r>
            <a:r>
              <a:rPr lang="el-GR" dirty="0" err="1" smtClean="0"/>
              <a:t>καμπτικές</a:t>
            </a:r>
            <a:r>
              <a:rPr lang="el-GR" dirty="0" smtClean="0"/>
              <a:t> ροπές </a:t>
            </a:r>
            <a:r>
              <a:rPr lang="el-GR" dirty="0"/>
              <a:t>κατά μήκος της δοκού (να </a:t>
            </a:r>
            <a:r>
              <a:rPr lang="el-GR" dirty="0" smtClean="0"/>
              <a:t>χρησιμοποιηθούν </a:t>
            </a:r>
            <a:r>
              <a:rPr lang="el-GR" dirty="0"/>
              <a:t>τουλάχιστον Ν=10 </a:t>
            </a:r>
            <a:r>
              <a:rPr lang="el-GR" dirty="0" smtClean="0"/>
              <a:t>διαστήματα υπολογισμού).</a:t>
            </a:r>
          </a:p>
          <a:p>
            <a:r>
              <a:rPr lang="el-GR" dirty="0"/>
              <a:t>Ο επαναληπτικός υπολογισμός (βήματα κατά μήκος της δοκού) γίνεται με μια </a:t>
            </a:r>
            <a:r>
              <a:rPr lang="el-GR" dirty="0" smtClean="0"/>
              <a:t>εντολή </a:t>
            </a:r>
            <a:r>
              <a:rPr lang="en-US" dirty="0" smtClean="0"/>
              <a:t>for </a:t>
            </a:r>
            <a:r>
              <a:rPr lang="en-US" dirty="0" err="1"/>
              <a:t>i</a:t>
            </a:r>
            <a:r>
              <a:rPr lang="en-US" dirty="0"/>
              <a:t>=1:N, … … … end.</a:t>
            </a:r>
          </a:p>
          <a:p>
            <a:r>
              <a:rPr lang="el-GR" dirty="0" smtClean="0"/>
              <a:t>Σε </a:t>
            </a:r>
            <a:r>
              <a:rPr lang="el-GR" dirty="0"/>
              <a:t>κάθε βήμα i, η θέση Χ μετατοπίζεται (αυξάνει) από το σημείο Α (0) προς </a:t>
            </a:r>
            <a:r>
              <a:rPr lang="el-GR" dirty="0" smtClean="0"/>
              <a:t>το σημείο </a:t>
            </a:r>
            <a:r>
              <a:rPr lang="el-GR" dirty="0"/>
              <a:t>Β (L) κατά </a:t>
            </a:r>
            <a:r>
              <a:rPr lang="el-GR" dirty="0" err="1"/>
              <a:t>dL</a:t>
            </a:r>
            <a:r>
              <a:rPr lang="el-GR" dirty="0"/>
              <a:t> = L/N</a:t>
            </a:r>
            <a:r>
              <a:rPr lang="el-GR" dirty="0" smtClean="0"/>
              <a:t>.</a:t>
            </a:r>
          </a:p>
          <a:p>
            <a:r>
              <a:rPr lang="el-GR" dirty="0"/>
              <a:t>Σε κάθε βήμα ελέγχουμε και υπολογίζουμε τη ροπή του κάθε φορτίου ως προς </a:t>
            </a:r>
            <a:r>
              <a:rPr lang="el-GR" dirty="0" smtClean="0"/>
              <a:t>το τρέχον </a:t>
            </a:r>
            <a:r>
              <a:rPr lang="el-GR" dirty="0"/>
              <a:t>Χ</a:t>
            </a:r>
          </a:p>
          <a:p>
            <a:r>
              <a:rPr lang="el-GR" dirty="0" smtClean="0"/>
              <a:t>Για </a:t>
            </a:r>
            <a:r>
              <a:rPr lang="el-GR" dirty="0"/>
              <a:t>κάθε ένα φορτίο ο έλεγχος θα γίνεται από μία ξεχωριστή εντολή </a:t>
            </a:r>
            <a:r>
              <a:rPr lang="el-GR" dirty="0" smtClean="0"/>
              <a:t>ελέγχου: </a:t>
            </a:r>
            <a:r>
              <a:rPr lang="el-GR" dirty="0" err="1" smtClean="0"/>
              <a:t>if</a:t>
            </a:r>
            <a:r>
              <a:rPr lang="el-GR" dirty="0" smtClean="0"/>
              <a:t> </a:t>
            </a:r>
            <a:r>
              <a:rPr lang="el-GR" dirty="0"/>
              <a:t>X &gt; …, …; </a:t>
            </a:r>
            <a:r>
              <a:rPr lang="el-GR" dirty="0" err="1"/>
              <a:t>end</a:t>
            </a:r>
            <a:r>
              <a:rPr lang="el-GR" dirty="0"/>
              <a:t> (Συμβουλευτείτε το παράδειγμα από το θεωρητικό μάθημα).</a:t>
            </a:r>
          </a:p>
          <a:p>
            <a:r>
              <a:rPr lang="el-GR" dirty="0" smtClean="0"/>
              <a:t>Τέλος</a:t>
            </a:r>
            <a:r>
              <a:rPr lang="el-GR" dirty="0"/>
              <a:t>, οι επί μέρους </a:t>
            </a:r>
            <a:r>
              <a:rPr lang="el-GR" dirty="0" err="1"/>
              <a:t>καμπτικές</a:t>
            </a:r>
            <a:r>
              <a:rPr lang="el-GR" dirty="0"/>
              <a:t> ροπές των φορτίων θα αθροίζονται για να δώσουν </a:t>
            </a:r>
            <a:r>
              <a:rPr lang="el-GR" dirty="0" smtClean="0"/>
              <a:t>τη συνολική </a:t>
            </a:r>
            <a:r>
              <a:rPr lang="el-GR" dirty="0" err="1"/>
              <a:t>καμπτική</a:t>
            </a:r>
            <a:r>
              <a:rPr lang="el-GR" dirty="0"/>
              <a:t> ροπή της δοκού.</a:t>
            </a:r>
          </a:p>
          <a:p>
            <a:r>
              <a:rPr lang="el-GR" dirty="0" smtClean="0"/>
              <a:t>Όλες </a:t>
            </a:r>
            <a:r>
              <a:rPr lang="el-GR" dirty="0"/>
              <a:t>οι ροπές και η θέση Χ θα τυπώνονται όπως στο παράδειγμα παρακάτω.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5/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Παράδειγμα Αποτελεσμάτων από το Βήμα 2 της άσκησης: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71577"/>
              </p:ext>
            </p:extLst>
          </p:nvPr>
        </p:nvGraphicFramePr>
        <p:xfrm>
          <a:off x="1534344" y="1800200"/>
          <a:ext cx="6422032" cy="412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386408"/>
                <a:gridCol w="1224136"/>
                <a:gridCol w="1224136"/>
                <a:gridCol w="1368152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Kamptikes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Ropes (BM)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BMx_Fa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BMx_P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BMx_R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BMx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10.00</a:t>
                      </a:r>
                    </a:p>
                    <a:p>
                      <a:pPr algn="l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&gt;&gt;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-540.00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-1080.00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-1620.00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-2160.00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-2700.00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-3240.00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-3780.00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-4320.00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-4860.00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-5400.00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700.00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1400.00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2100.00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2800.00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3500.00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4200.00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400.00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1200.00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-540.00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-1080.00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-1620.00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-2160.00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-2000.00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-1840.00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-1680.00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-1120.00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-560.00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6/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Βήμα 3:</a:t>
            </a:r>
            <a:r>
              <a:rPr lang="el-GR" dirty="0"/>
              <a:t> Να τροποποιήσετε το πρόγραμμα ώστε τα αποτελέσματα να αποθηκεύονται και </a:t>
            </a:r>
            <a:r>
              <a:rPr lang="el-GR" dirty="0" smtClean="0"/>
              <a:t>σε πίνακες </a:t>
            </a:r>
            <a:r>
              <a:rPr lang="el-GR" dirty="0"/>
              <a:t>ή διανύσματα, τα οποία θα χρησιμοποιήσετε στη συνέχεια για να σχεδιάσετε (με </a:t>
            </a:r>
            <a:r>
              <a:rPr lang="el-GR" dirty="0" smtClean="0"/>
              <a:t>τη </a:t>
            </a:r>
            <a:r>
              <a:rPr lang="el-GR" dirty="0" err="1" smtClean="0"/>
              <a:t>plot</a:t>
            </a:r>
            <a:r>
              <a:rPr lang="el-GR" dirty="0"/>
              <a:t>) το διάγραμμα με τη συνολική </a:t>
            </a:r>
            <a:r>
              <a:rPr lang="el-GR" dirty="0" err="1"/>
              <a:t>καμπτική</a:t>
            </a:r>
            <a:r>
              <a:rPr lang="el-GR" dirty="0"/>
              <a:t> ροπή καθώς και τη </a:t>
            </a:r>
            <a:r>
              <a:rPr lang="el-GR" dirty="0" err="1"/>
              <a:t>καμπτική</a:t>
            </a:r>
            <a:r>
              <a:rPr lang="el-GR" dirty="0"/>
              <a:t> ροπή </a:t>
            </a:r>
            <a:r>
              <a:rPr lang="el-GR" dirty="0" smtClean="0"/>
              <a:t>κάθε φορτίου</a:t>
            </a:r>
            <a:r>
              <a:rPr lang="el-GR" dirty="0"/>
              <a:t>. Επάνω στα διαγράμματα των ροπών να προσθέσετε: πλέγμα (</a:t>
            </a:r>
            <a:r>
              <a:rPr lang="el-GR" dirty="0" err="1"/>
              <a:t>grid</a:t>
            </a:r>
            <a:r>
              <a:rPr lang="el-GR" dirty="0"/>
              <a:t>), </a:t>
            </a:r>
            <a:r>
              <a:rPr lang="el-GR" dirty="0" smtClean="0"/>
              <a:t>υπόμνημα (</a:t>
            </a:r>
            <a:r>
              <a:rPr lang="el-GR" dirty="0" err="1" smtClean="0"/>
              <a:t>legend</a:t>
            </a:r>
            <a:r>
              <a:rPr lang="el-GR" dirty="0"/>
              <a:t>), καθώς και μια οριζόντια μαύρη γραμμή στο μηδέν σαν ένδειξη για τη δοκό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1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7/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Παράδειγμα Αποτελεσμάτων από το Βήμα 3 της άσκησης:</a:t>
            </a:r>
          </a:p>
          <a:p>
            <a:pPr marL="0" indent="0">
              <a:buNone/>
            </a:pPr>
            <a:r>
              <a:rPr lang="el-GR" dirty="0"/>
              <a:t>Διαγράμματα </a:t>
            </a:r>
            <a:r>
              <a:rPr lang="el-GR" dirty="0" err="1"/>
              <a:t>καμπτικών</a:t>
            </a:r>
            <a:r>
              <a:rPr lang="el-GR" dirty="0"/>
              <a:t> ροπών, συνολικά και ανά φορτίο: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35" y="2426658"/>
            <a:ext cx="782353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Καμπτικές</a:t>
            </a:r>
            <a:r>
              <a:rPr lang="el-GR" dirty="0"/>
              <a:t> Ροπές </a:t>
            </a:r>
            <a:r>
              <a:rPr lang="el-GR" dirty="0" err="1"/>
              <a:t>Αμφιέρειστης</a:t>
            </a:r>
            <a:r>
              <a:rPr lang="el-GR" dirty="0"/>
              <a:t> Δοκού </a:t>
            </a:r>
            <a:r>
              <a:rPr lang="el-GR" sz="3600" b="0" dirty="0" smtClean="0"/>
              <a:t>8/</a:t>
            </a:r>
            <a:r>
              <a:rPr lang="en-US" sz="3600" b="0" dirty="0" smtClean="0"/>
              <a:t>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Βήμα 4: </a:t>
            </a:r>
            <a:r>
              <a:rPr lang="el-GR" dirty="0"/>
              <a:t>Τι προσθήκες θα κάνετε στο πρόγραμμα αν πρέπει προστεθεί ένα ακόμη </a:t>
            </a:r>
            <a:r>
              <a:rPr lang="el-GR" dirty="0" smtClean="0"/>
              <a:t>φορτίο S=500kN </a:t>
            </a:r>
            <a:r>
              <a:rPr lang="el-GR" dirty="0"/>
              <a:t>στο μέσον της δοκού, ώστε να υπολογίζεται και αυτό στη συνολική ροπή;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58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77a72bb7beae9b585f3ff8bfe7e4c13cda03dc6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1785</Words>
  <Application>Microsoft Office PowerPoint</Application>
  <PresentationFormat>Προβολή στην οθόνη (4:3)</PresentationFormat>
  <Paragraphs>272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OC_template_updated</vt:lpstr>
      <vt:lpstr>1_OC_template_updated</vt:lpstr>
      <vt:lpstr>Προγραμματισμός και Εφαρμογές Η/Υ (Ε)</vt:lpstr>
      <vt:lpstr>Καμπτικές Ροπές Αμφιέρειστης Δοκού 1/14</vt:lpstr>
      <vt:lpstr>Καμπτικές Ροπές Αμφιέρειστης Δοκού 2/14</vt:lpstr>
      <vt:lpstr>Καμπτικές Ροπές Αμφιέρειστης Δοκού 3/14</vt:lpstr>
      <vt:lpstr>Καμπτικές Ροπές Αμφιέρειστης Δοκού 4/14</vt:lpstr>
      <vt:lpstr>Καμπτικές Ροπές Αμφιέρειστης Δοκού 5/14</vt:lpstr>
      <vt:lpstr>Καμπτικές Ροπές Αμφιέρειστης Δοκού 6/14</vt:lpstr>
      <vt:lpstr>Καμπτικές Ροπές Αμφιέρειστης Δοκού 7/14</vt:lpstr>
      <vt:lpstr>Καμπτικές Ροπές Αμφιέρειστης Δοκού 8/14</vt:lpstr>
      <vt:lpstr>Καμπτικές Ροπές Αμφιέρειστης Δοκού 9/14</vt:lpstr>
      <vt:lpstr>Καμπτικές Ροπές Αμφιέρειστης Δοκού 10/14</vt:lpstr>
      <vt:lpstr>Καμπτικές Ροπές Αμφιέρειστης Δοκού 11/14</vt:lpstr>
      <vt:lpstr>Καμπτικές Ροπές Αμφιέρειστης Δοκού 12/14</vt:lpstr>
      <vt:lpstr>Καμπτικές Ροπές Αμφιέρειστης Δοκού 13/14</vt:lpstr>
      <vt:lpstr>Καμπτικές Ροπές Αμφιέρειστης Δοκού 14/14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49</cp:revision>
  <dcterms:created xsi:type="dcterms:W3CDTF">2013-03-04T13:35:19Z</dcterms:created>
  <dcterms:modified xsi:type="dcterms:W3CDTF">2015-05-15T12:54:07Z</dcterms:modified>
</cp:coreProperties>
</file>