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6"/>
  </p:notesMasterIdLst>
  <p:handoutMasterIdLst>
    <p:handoutMasterId r:id="rId37"/>
  </p:handoutMasterIdLst>
  <p:sldIdLst>
    <p:sldId id="256"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96" r:id="rId17"/>
    <p:sldId id="285" r:id="rId18"/>
    <p:sldId id="286" r:id="rId19"/>
    <p:sldId id="287" r:id="rId20"/>
    <p:sldId id="288" r:id="rId21"/>
    <p:sldId id="289" r:id="rId22"/>
    <p:sldId id="290" r:id="rId23"/>
    <p:sldId id="291" r:id="rId24"/>
    <p:sldId id="292" r:id="rId25"/>
    <p:sldId id="293" r:id="rId26"/>
    <p:sldId id="294" r:id="rId27"/>
    <p:sldId id="295" r:id="rId28"/>
    <p:sldId id="257" r:id="rId29"/>
    <p:sldId id="262" r:id="rId30"/>
    <p:sldId id="264" r:id="rId31"/>
    <p:sldId id="269" r:id="rId32"/>
    <p:sldId id="270" r:id="rId33"/>
    <p:sldId id="266" r:id="rId34"/>
    <p:sldId id="261" r:id="rId35"/>
  </p:sldIdLst>
  <p:sldSz cx="9144000" cy="6858000" type="screen4x3"/>
  <p:notesSz cx="7104063" cy="10234613"/>
  <p:custDataLst>
    <p:tags r:id="rId3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a:solidFill>
            <a:schemeClr val="accent5">
              <a:lumMod val="50000"/>
            </a:schemeClr>
          </a:solidFill>
        </p:spPr>
        <p:txBody>
          <a:bodyPr>
            <a:normAutofit/>
          </a:bodyPr>
          <a:lstStyle>
            <a:lvl1pPr marL="92075"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484784"/>
            <a:ext cx="8568952" cy="525658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fnweb.org/version1/en/index.html" TargetMode="External"/><Relationship Id="rId2" Type="http://schemas.openxmlformats.org/officeDocument/2006/relationships/hyperlink" Target="http://www.icn.ch/" TargetMode="External"/><Relationship Id="rId1" Type="http://schemas.openxmlformats.org/officeDocument/2006/relationships/slideLayout" Target="../slideLayouts/slideLayout2.xml"/><Relationship Id="rId5" Type="http://schemas.openxmlformats.org/officeDocument/2006/relationships/hyperlink" Target="http://www.cancerworld.org/cancerworld/home.aspx?id_sito=2&amp;id_stato=1" TargetMode="External"/><Relationship Id="rId4" Type="http://schemas.openxmlformats.org/officeDocument/2006/relationships/hyperlink" Target="http://www.euro.who.int/efnnm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efccna.org/" TargetMode="External"/><Relationship Id="rId2" Type="http://schemas.openxmlformats.org/officeDocument/2006/relationships/hyperlink" Target="http://www.fohneu.org/" TargetMode="External"/><Relationship Id="rId1" Type="http://schemas.openxmlformats.org/officeDocument/2006/relationships/slideLayout" Target="../slideLayouts/slideLayout2.xml"/><Relationship Id="rId6" Type="http://schemas.openxmlformats.org/officeDocument/2006/relationships/hyperlink" Target="http://www.rcn.org.uk/development/communities/specialisms/children_and_young_people/forums/other_forums_and_groups/international_association_of_paediatric_nurses" TargetMode="External"/><Relationship Id="rId5" Type="http://schemas.openxmlformats.org/officeDocument/2006/relationships/hyperlink" Target="http://www.fine-europe.eu/" TargetMode="External"/><Relationship Id="rId4" Type="http://schemas.openxmlformats.org/officeDocument/2006/relationships/hyperlink" Target="http://www.rcn.org.uk/development/communities/specialisms/children_and_young_people/forums/other_forums_and_groups/paediatric_nursing_associations_of_europe"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www.eenee.g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Νομοθεσία /Δεοντολογία Νοσηλευτικού Επαγγέλματος</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3</a:t>
            </a:r>
            <a:r>
              <a:rPr lang="el-GR" sz="2600" dirty="0" smtClean="0"/>
              <a:t>:</a:t>
            </a:r>
            <a:r>
              <a:rPr lang="en-US" sz="2600" dirty="0" smtClean="0"/>
              <a:t> </a:t>
            </a:r>
            <a:r>
              <a:rPr lang="el-GR" sz="2600" dirty="0"/>
              <a:t>Επαγγελματική Οργάνωση σε Διεθνές και Εθνικό Επίπεδο</a:t>
            </a:r>
            <a:endParaRPr lang="en-US" sz="2600" dirty="0" smtClean="0"/>
          </a:p>
          <a:p>
            <a:pPr>
              <a:spcBef>
                <a:spcPts val="0"/>
              </a:spcBef>
            </a:pPr>
            <a:r>
              <a:rPr lang="el-GR" sz="2200" dirty="0"/>
              <a:t>Ευγενία </a:t>
            </a:r>
            <a:r>
              <a:rPr lang="el-GR" sz="2200" dirty="0" err="1"/>
              <a:t>Βλάχου</a:t>
            </a:r>
            <a:r>
              <a:rPr lang="el-GR" sz="2200" dirty="0"/>
              <a:t>, Ελένη Ευαγγέλου </a:t>
            </a:r>
          </a:p>
          <a:p>
            <a:pPr>
              <a:spcBef>
                <a:spcPts val="0"/>
              </a:spcBef>
            </a:pPr>
            <a:r>
              <a:rPr lang="el-GR" sz="2200"/>
              <a:t>Τμήμα Νοσηλευτικής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323528" y="1988840"/>
            <a:ext cx="8568952" cy="4752528"/>
          </a:xfrm>
        </p:spPr>
        <p:txBody>
          <a:bodyPr/>
          <a:lstStyle/>
          <a:p>
            <a:pPr eaLnBrk="1" hangingPunct="1"/>
            <a:r>
              <a:rPr lang="el-GR" altLang="el-GR" b="1" dirty="0" smtClean="0"/>
              <a:t>Μέλη: </a:t>
            </a:r>
            <a:r>
              <a:rPr lang="el-GR" altLang="el-GR" dirty="0" smtClean="0"/>
              <a:t>οι Εθνικοί Σύνδεσμοι Νοσηλευτών των 27 χωρών μελών της Ευρωπαϊκής Ένωσης μαζί με </a:t>
            </a:r>
            <a:r>
              <a:rPr lang="en-US" altLang="el-GR" dirty="0" smtClean="0"/>
              <a:t>5</a:t>
            </a:r>
            <a:r>
              <a:rPr lang="el-GR" altLang="el-GR" dirty="0" smtClean="0"/>
              <a:t> χώρες μέλη του </a:t>
            </a:r>
            <a:r>
              <a:rPr lang="en-US" altLang="el-GR" dirty="0" smtClean="0"/>
              <a:t>ICN,</a:t>
            </a:r>
            <a:r>
              <a:rPr lang="el-GR" altLang="el-GR" dirty="0" smtClean="0"/>
              <a:t> </a:t>
            </a:r>
            <a:r>
              <a:rPr lang="en-US" altLang="el-GR" dirty="0" smtClean="0"/>
              <a:t>3 </a:t>
            </a:r>
            <a:r>
              <a:rPr lang="el-GR" altLang="el-GR" dirty="0" smtClean="0"/>
              <a:t>Ευρωπαϊκές Νοσηλευτικές Ειδικότητες.</a:t>
            </a:r>
            <a:endParaRPr lang="en-US" altLang="el-GR" dirty="0" smtClean="0"/>
          </a:p>
          <a:p>
            <a:pPr eaLnBrk="1" hangingPunct="1"/>
            <a:endParaRPr lang="el-GR" altLang="el-GR" dirty="0" smtClean="0"/>
          </a:p>
          <a:p>
            <a:pPr eaLnBrk="1" hangingPunct="1"/>
            <a:r>
              <a:rPr lang="el-GR" altLang="el-GR" b="1" dirty="0" smtClean="0"/>
              <a:t>Ρόλος και σκοποί: </a:t>
            </a:r>
            <a:r>
              <a:rPr lang="el-GR" altLang="el-GR" dirty="0" smtClean="0"/>
              <a:t>επιστημονικοί, εκπαιδευτικοί, ενίσχυση της θέσης των Νοσηλευτών στην πρακτική τους και των ενδιαφερόντων τους.</a:t>
            </a:r>
            <a:endParaRPr lang="el-GR" altLang="el-GR" u="sng" dirty="0" smtClean="0"/>
          </a:p>
        </p:txBody>
      </p:sp>
      <p:sp>
        <p:nvSpPr>
          <p:cNvPr id="5" name="Rectangle 2"/>
          <p:cNvSpPr>
            <a:spLocks noGrp="1" noRot="1" noChangeArrowheads="1"/>
          </p:cNvSpPr>
          <p:nvPr>
            <p:ph type="title"/>
          </p:nvPr>
        </p:nvSpPr>
        <p:spPr>
          <a:xfrm>
            <a:off x="0" y="0"/>
            <a:ext cx="9144000" cy="1700808"/>
          </a:xfrm>
        </p:spPr>
        <p:txBody>
          <a:bodyPr>
            <a:normAutofit/>
          </a:bodyPr>
          <a:lstStyle/>
          <a:p>
            <a:pPr eaLnBrk="1" hangingPunct="1"/>
            <a:r>
              <a:rPr lang="el-GR" altLang="el-GR" sz="3200" b="1" dirty="0" smtClean="0"/>
              <a:t>Επαγγελματικές και επιστημονικές </a:t>
            </a:r>
            <a:br>
              <a:rPr lang="el-GR" altLang="el-GR" sz="3200" b="1" dirty="0" smtClean="0"/>
            </a:br>
            <a:r>
              <a:rPr lang="el-GR" altLang="el-GR" sz="3200" b="1" dirty="0" smtClean="0"/>
              <a:t>οργανώσεις νοσηλευτών</a:t>
            </a:r>
            <a:r>
              <a:rPr lang="el-GR" altLang="el-GR" sz="2000" b="1" dirty="0" smtClean="0">
                <a:solidFill>
                  <a:srgbClr val="7B9899"/>
                </a:solidFill>
              </a:rPr>
              <a:t/>
            </a:r>
            <a:br>
              <a:rPr lang="el-GR" altLang="el-GR" sz="2000" b="1" dirty="0" smtClean="0">
                <a:solidFill>
                  <a:srgbClr val="7B9899"/>
                </a:solidFill>
              </a:rPr>
            </a:br>
            <a:r>
              <a:rPr lang="en-US" altLang="el-GR" sz="2800" b="0" dirty="0" smtClean="0"/>
              <a:t>EFN</a:t>
            </a:r>
            <a:r>
              <a:rPr lang="el-GR" altLang="el-GR" sz="2800" b="0" dirty="0" smtClean="0"/>
              <a:t> </a:t>
            </a:r>
            <a:r>
              <a:rPr lang="en-US" altLang="el-GR" sz="2800" b="0" dirty="0" smtClean="0"/>
              <a:t>(European federation of nurses associations)</a:t>
            </a:r>
            <a:r>
              <a:rPr lang="el-GR" altLang="el-GR" sz="2800" b="0" dirty="0" smtClean="0"/>
              <a:t> 2/3</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68226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323528" y="1988840"/>
            <a:ext cx="8568952" cy="4752528"/>
          </a:xfrm>
        </p:spPr>
        <p:txBody>
          <a:bodyPr>
            <a:normAutofit lnSpcReduction="10000"/>
          </a:bodyPr>
          <a:lstStyle/>
          <a:p>
            <a:pPr marL="609600" indent="-609600" eaLnBrk="1" hangingPunct="1">
              <a:lnSpc>
                <a:spcPct val="105000"/>
              </a:lnSpc>
              <a:buFont typeface="Wingdings" pitchFamily="2" charset="2"/>
              <a:buNone/>
            </a:pPr>
            <a:r>
              <a:rPr lang="el-GR" altLang="el-GR" sz="2400" b="1" dirty="0" smtClean="0"/>
              <a:t>Αντικειμενικοί σκοποί:</a:t>
            </a:r>
            <a:endParaRPr lang="en-US" altLang="el-GR" sz="2400" b="1" dirty="0" smtClean="0"/>
          </a:p>
          <a:p>
            <a:pPr marL="609600" indent="-609600" eaLnBrk="1" hangingPunct="1">
              <a:lnSpc>
                <a:spcPct val="105000"/>
              </a:lnSpc>
              <a:buFont typeface="Wingdings" pitchFamily="2" charset="2"/>
              <a:buAutoNum type="arabicPeriod"/>
            </a:pPr>
            <a:r>
              <a:rPr lang="el-GR" altLang="el-GR" sz="2400" dirty="0" smtClean="0"/>
              <a:t>Μελέτη και δράση σχετικά με την υγεία του Ευρωπαϊκού πληθυσμού.</a:t>
            </a:r>
          </a:p>
          <a:p>
            <a:pPr marL="609600" indent="-609600" eaLnBrk="1" hangingPunct="1">
              <a:lnSpc>
                <a:spcPct val="105000"/>
              </a:lnSpc>
              <a:buFont typeface="Wingdings" pitchFamily="2" charset="2"/>
              <a:buAutoNum type="arabicPeriod"/>
            </a:pPr>
            <a:r>
              <a:rPr lang="el-GR" altLang="el-GR" sz="2400" dirty="0" smtClean="0"/>
              <a:t>Σύγχρονη πληροφόρηση.</a:t>
            </a:r>
          </a:p>
          <a:p>
            <a:pPr marL="609600" indent="-609600" eaLnBrk="1" hangingPunct="1">
              <a:lnSpc>
                <a:spcPct val="105000"/>
              </a:lnSpc>
              <a:buFont typeface="Wingdings" pitchFamily="2" charset="2"/>
              <a:buAutoNum type="arabicPeriod"/>
            </a:pPr>
            <a:r>
              <a:rPr lang="el-GR" altLang="el-GR" sz="2400" dirty="0" smtClean="0"/>
              <a:t>Η επικοινωνία και συνεργασία με άλλους οργανισμούς.</a:t>
            </a:r>
          </a:p>
          <a:p>
            <a:pPr marL="609600" indent="-609600" eaLnBrk="1" hangingPunct="1">
              <a:lnSpc>
                <a:spcPct val="105000"/>
              </a:lnSpc>
              <a:buFont typeface="Wingdings" pitchFamily="2" charset="2"/>
              <a:buAutoNum type="arabicPeriod"/>
            </a:pPr>
            <a:r>
              <a:rPr lang="el-GR" altLang="el-GR" sz="2400" dirty="0" smtClean="0"/>
              <a:t>Η συμμετοχή των νοσηλευτών στα κέντρα αποφάσεων.</a:t>
            </a:r>
          </a:p>
          <a:p>
            <a:pPr marL="609600" indent="-609600" eaLnBrk="1" hangingPunct="1">
              <a:lnSpc>
                <a:spcPct val="105000"/>
              </a:lnSpc>
              <a:buFont typeface="Wingdings" pitchFamily="2" charset="2"/>
              <a:buAutoNum type="arabicPeriod"/>
            </a:pPr>
            <a:r>
              <a:rPr lang="el-GR" altLang="el-GR" sz="2400" dirty="0" smtClean="0"/>
              <a:t>Η υποστήριξη της υψηλής ποιότητας υπηρεσιών φροντίδας και της ικανότητας των νοσηλευτών.</a:t>
            </a:r>
          </a:p>
          <a:p>
            <a:pPr marL="609600" indent="-609600" eaLnBrk="1" hangingPunct="1">
              <a:lnSpc>
                <a:spcPct val="105000"/>
              </a:lnSpc>
              <a:buFont typeface="Wingdings" pitchFamily="2" charset="2"/>
              <a:buAutoNum type="arabicPeriod"/>
            </a:pPr>
            <a:r>
              <a:rPr lang="el-GR" altLang="el-GR" sz="2400" dirty="0" smtClean="0"/>
              <a:t>Η αύξηση της εκπροσώπησης των νοσηλευτών  στα Ευρωπαϊκά όργανα.</a:t>
            </a:r>
          </a:p>
        </p:txBody>
      </p:sp>
      <p:sp>
        <p:nvSpPr>
          <p:cNvPr id="5" name="Rectangle 2"/>
          <p:cNvSpPr>
            <a:spLocks noGrp="1" noRot="1" noChangeArrowheads="1"/>
          </p:cNvSpPr>
          <p:nvPr>
            <p:ph type="title"/>
          </p:nvPr>
        </p:nvSpPr>
        <p:spPr>
          <a:xfrm>
            <a:off x="0" y="0"/>
            <a:ext cx="9144000" cy="1700808"/>
          </a:xfrm>
        </p:spPr>
        <p:txBody>
          <a:bodyPr>
            <a:normAutofit/>
          </a:bodyPr>
          <a:lstStyle/>
          <a:p>
            <a:pPr eaLnBrk="1" hangingPunct="1"/>
            <a:r>
              <a:rPr lang="el-GR" altLang="el-GR" sz="3200" b="1" dirty="0" smtClean="0"/>
              <a:t>Επαγγελματικές και επιστημονικές </a:t>
            </a:r>
            <a:br>
              <a:rPr lang="el-GR" altLang="el-GR" sz="3200" b="1" dirty="0" smtClean="0"/>
            </a:br>
            <a:r>
              <a:rPr lang="el-GR" altLang="el-GR" sz="3200" b="1" dirty="0" smtClean="0"/>
              <a:t>οργανώσεις νοσηλευτών</a:t>
            </a:r>
            <a:r>
              <a:rPr lang="el-GR" altLang="el-GR" sz="2000" b="1" dirty="0" smtClean="0">
                <a:solidFill>
                  <a:srgbClr val="7B9899"/>
                </a:solidFill>
              </a:rPr>
              <a:t/>
            </a:r>
            <a:br>
              <a:rPr lang="el-GR" altLang="el-GR" sz="2000" b="1" dirty="0" smtClean="0">
                <a:solidFill>
                  <a:srgbClr val="7B9899"/>
                </a:solidFill>
              </a:rPr>
            </a:br>
            <a:r>
              <a:rPr lang="en-US" altLang="el-GR" sz="2800" b="0" dirty="0" smtClean="0"/>
              <a:t>EFN</a:t>
            </a:r>
            <a:r>
              <a:rPr lang="el-GR" altLang="el-GR" sz="2800" b="0" dirty="0" smtClean="0"/>
              <a:t> </a:t>
            </a:r>
            <a:r>
              <a:rPr lang="en-US" altLang="el-GR" sz="2800" b="0" dirty="0" smtClean="0"/>
              <a:t>(European federation of nurses associations)</a:t>
            </a:r>
            <a:r>
              <a:rPr lang="el-GR" altLang="el-GR" sz="2800" b="0" dirty="0" smtClean="0"/>
              <a:t> 3/3</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672340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fontAlgn="auto" hangingPunct="1">
              <a:spcAft>
                <a:spcPts val="0"/>
              </a:spcAft>
              <a:defRPr/>
            </a:pPr>
            <a:r>
              <a:rPr lang="el-GR" b="1" dirty="0" smtClean="0"/>
              <a:t>Εθνικός </a:t>
            </a:r>
            <a:r>
              <a:rPr lang="el-GR" dirty="0"/>
              <a:t>Σ</a:t>
            </a:r>
            <a:r>
              <a:rPr lang="el-GR" b="1" dirty="0" smtClean="0"/>
              <a:t>ύνδεσμος </a:t>
            </a:r>
            <a:r>
              <a:rPr lang="el-GR" dirty="0"/>
              <a:t>Ν</a:t>
            </a:r>
            <a:r>
              <a:rPr lang="el-GR" b="1" dirty="0" smtClean="0"/>
              <a:t>οσηλευτών Ελλάδας (ΕΣΝΕ)</a:t>
            </a:r>
          </a:p>
        </p:txBody>
      </p:sp>
      <p:sp>
        <p:nvSpPr>
          <p:cNvPr id="24579" name="Rectangle 3"/>
          <p:cNvSpPr>
            <a:spLocks noGrp="1" noChangeArrowheads="1"/>
          </p:cNvSpPr>
          <p:nvPr>
            <p:ph idx="1"/>
          </p:nvPr>
        </p:nvSpPr>
        <p:spPr/>
        <p:txBody>
          <a:bodyPr/>
          <a:lstStyle/>
          <a:p>
            <a:pPr eaLnBrk="1" hangingPunct="1"/>
            <a:r>
              <a:rPr lang="el-GR" altLang="el-GR" sz="2400" dirty="0" smtClean="0"/>
              <a:t>Ιδρύθηκε το 1923.</a:t>
            </a:r>
          </a:p>
          <a:p>
            <a:pPr eaLnBrk="1" hangingPunct="1"/>
            <a:r>
              <a:rPr lang="el-GR" altLang="el-GR" sz="2400" dirty="0" smtClean="0"/>
              <a:t>Μέλος του ΔΣΝ από το 1929.</a:t>
            </a:r>
          </a:p>
          <a:p>
            <a:pPr eaLnBrk="1" hangingPunct="1"/>
            <a:r>
              <a:rPr lang="el-GR" altLang="el-GR" sz="2400" dirty="0" smtClean="0"/>
              <a:t>Σκοπός: Η ανάπτυξη της Νοσηλευτικής ως Επιστήμης και Τέχνης.</a:t>
            </a:r>
          </a:p>
          <a:p>
            <a:pPr eaLnBrk="1" hangingPunct="1"/>
            <a:r>
              <a:rPr lang="el-GR" altLang="el-GR" sz="2400" dirty="0" smtClean="0"/>
              <a:t>Η εκπροσώπηση του κλάδου με την ελεύθερη και τεκμηριωμένη έκφραση απόψεων σε εθνικό και Διεθνές επίπεδο.</a:t>
            </a:r>
          </a:p>
          <a:p>
            <a:pPr eaLnBrk="1" hangingPunct="1"/>
            <a:r>
              <a:rPr lang="el-GR" altLang="el-GR" sz="2400" dirty="0" smtClean="0"/>
              <a:t>Η συμμετοχή στο σχεδιασμό της Υγειονομικής Πολιτικής σε Εθνικό και Περιφερειακό επίπεδο.</a:t>
            </a:r>
          </a:p>
          <a:p>
            <a:pPr eaLnBrk="1" hangingPunct="1"/>
            <a:r>
              <a:rPr lang="el-GR" altLang="el-GR" sz="2400" dirty="0" smtClean="0"/>
              <a:t>Λειτουργία Τομέων Νοσηλευτικών ειδικοτήτων.</a:t>
            </a:r>
          </a:p>
          <a:p>
            <a:pPr eaLnBrk="1" hangingPunct="1"/>
            <a:endParaRPr lang="el-G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961428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340768"/>
            <a:ext cx="2590800" cy="3505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251520" y="1556792"/>
            <a:ext cx="5184576" cy="4375044"/>
          </a:xfrm>
          <a:prstGeom prst="rect">
            <a:avLst/>
          </a:prstGeom>
        </p:spPr>
        <p:txBody>
          <a:bodyPr wrap="square">
            <a:spAutoFit/>
          </a:bodyPr>
          <a:lstStyle/>
          <a:p>
            <a:pPr>
              <a:lnSpc>
                <a:spcPct val="110000"/>
              </a:lnSpc>
            </a:pPr>
            <a:r>
              <a:rPr lang="el-GR" altLang="el-GR" sz="2300" b="1" dirty="0">
                <a:latin typeface="Calibri"/>
                <a:ea typeface="+mj-ea"/>
                <a:cs typeface="+mj-cs"/>
              </a:rPr>
              <a:t>Έκδοση Επιστημονικού περιοδικού </a:t>
            </a:r>
            <a:r>
              <a:rPr lang="el-GR" altLang="el-GR" sz="2300" b="1" dirty="0" smtClean="0">
                <a:latin typeface="Calibri"/>
                <a:ea typeface="+mj-ea"/>
                <a:cs typeface="+mj-cs"/>
              </a:rPr>
              <a:t>«Νοσηλευτική»</a:t>
            </a:r>
            <a:r>
              <a:rPr lang="el-GR" altLang="el-GR" sz="2300" dirty="0">
                <a:latin typeface="Calibri"/>
                <a:ea typeface="+mj-ea"/>
                <a:cs typeface="+mj-cs"/>
              </a:rPr>
              <a:t/>
            </a:r>
            <a:br>
              <a:rPr lang="el-GR" altLang="el-GR" sz="2300" dirty="0">
                <a:latin typeface="Calibri"/>
                <a:ea typeface="+mj-ea"/>
                <a:cs typeface="+mj-cs"/>
              </a:rPr>
            </a:br>
            <a:r>
              <a:rPr lang="el-GR" altLang="el-GR" sz="2300" dirty="0">
                <a:latin typeface="Calibri"/>
                <a:ea typeface="+mj-ea"/>
                <a:cs typeface="+mj-cs"/>
              </a:rPr>
              <a:t>Η «ΝOΣΗΛΕYΤΙΚΗ» αξιολογήθηκε και εγκρίθηκε για αποδελτίωση και διάθεση από την ελληνική βάση δεδομένων ΙΑΤΡΟΤΕΚ (2002) και τη διεθνή βάση δεδομένων CINAHL (2008). </a:t>
            </a:r>
            <a:br>
              <a:rPr lang="el-GR" altLang="el-GR" sz="2300" dirty="0">
                <a:latin typeface="Calibri"/>
                <a:ea typeface="+mj-ea"/>
                <a:cs typeface="+mj-cs"/>
              </a:rPr>
            </a:br>
            <a:r>
              <a:rPr lang="el-GR" altLang="el-GR" sz="2300" dirty="0">
                <a:latin typeface="Calibri"/>
                <a:ea typeface="+mj-ea"/>
                <a:cs typeface="+mj-cs"/>
              </a:rPr>
              <a:t>Το Περιοδικό εκδίδεται ανά τρίμηνο και απευθύνεται σε νοσηλευτές καλύπτοντας όλες τις νοσηλευτικές ειδικότητες καθώς και σε κάθε άλλο </a:t>
            </a:r>
            <a:r>
              <a:rPr lang="el-GR" altLang="el-GR" sz="2300" dirty="0" smtClean="0">
                <a:latin typeface="Calibri"/>
                <a:ea typeface="+mj-ea"/>
                <a:cs typeface="+mj-cs"/>
              </a:rPr>
              <a:t>επάγγελμα υγείας.</a:t>
            </a:r>
            <a:endParaRPr lang="el-GR" sz="2300" dirty="0"/>
          </a:p>
        </p:txBody>
      </p:sp>
      <p:sp>
        <p:nvSpPr>
          <p:cNvPr id="3" name="Τίτλος 2"/>
          <p:cNvSpPr>
            <a:spLocks noGrp="1"/>
          </p:cNvSpPr>
          <p:nvPr>
            <p:ph type="title"/>
          </p:nvPr>
        </p:nvSpPr>
        <p:spPr/>
        <p:txBody>
          <a:bodyPr/>
          <a:lstStyle/>
          <a:p>
            <a:r>
              <a:rPr lang="el-GR" dirty="0"/>
              <a:t>Επιστημονικού περιοδικού ¨Νοσηλευτική¨</a:t>
            </a:r>
          </a:p>
        </p:txBody>
      </p:sp>
      <p:pic>
        <p:nvPicPr>
          <p:cNvPr id="2560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5581092" y="4019478"/>
            <a:ext cx="1944216" cy="2821019"/>
          </a:xfrm>
          <a:ln>
            <a:solidFill>
              <a:schemeClr val="tx1"/>
            </a:solidFill>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777967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hangingPunct="1"/>
            <a:r>
              <a:rPr lang="en-US" altLang="el-GR" b="1" dirty="0" smtClean="0"/>
              <a:t>O E</a:t>
            </a:r>
            <a:r>
              <a:rPr lang="el-GR" altLang="el-GR" b="1" dirty="0" smtClean="0"/>
              <a:t>ΣΝΕ ως μέλος</a:t>
            </a:r>
            <a:r>
              <a:rPr lang="en-US" altLang="el-GR" b="1" dirty="0" smtClean="0"/>
              <a:t> </a:t>
            </a:r>
            <a:r>
              <a:rPr lang="el-GR" altLang="el-GR" sz="3000" b="0" dirty="0" smtClean="0"/>
              <a:t>1/2</a:t>
            </a:r>
          </a:p>
        </p:txBody>
      </p:sp>
      <p:sp>
        <p:nvSpPr>
          <p:cNvPr id="15363" name="Rectangle 3"/>
          <p:cNvSpPr>
            <a:spLocks noGrp="1" noChangeArrowheads="1"/>
          </p:cNvSpPr>
          <p:nvPr>
            <p:ph idx="1"/>
          </p:nvPr>
        </p:nvSpPr>
        <p:spPr/>
        <p:txBody>
          <a:bodyPr>
            <a:noAutofit/>
          </a:bodyPr>
          <a:lstStyle/>
          <a:p>
            <a:pPr>
              <a:defRPr/>
            </a:pPr>
            <a:r>
              <a:rPr lang="el-GR" dirty="0" smtClean="0"/>
              <a:t>Διεθνούς Συμβουλίου Νοσηλευτών – </a:t>
            </a:r>
            <a:r>
              <a:rPr lang="el-GR" dirty="0" err="1" smtClean="0">
                <a:hlinkClick r:id="rId2"/>
              </a:rPr>
              <a:t>International</a:t>
            </a:r>
            <a:r>
              <a:rPr lang="el-GR" dirty="0" smtClean="0">
                <a:hlinkClick r:id="rId2"/>
              </a:rPr>
              <a:t> </a:t>
            </a:r>
            <a:r>
              <a:rPr lang="el-GR" dirty="0" err="1" smtClean="0">
                <a:hlinkClick r:id="rId2"/>
              </a:rPr>
              <a:t>Council</a:t>
            </a:r>
            <a:r>
              <a:rPr lang="el-GR" dirty="0" smtClean="0">
                <a:hlinkClick r:id="rId2"/>
              </a:rPr>
              <a:t> of </a:t>
            </a:r>
            <a:r>
              <a:rPr lang="el-GR" dirty="0" err="1" smtClean="0">
                <a:hlinkClick r:id="rId2"/>
              </a:rPr>
              <a:t>Nurses</a:t>
            </a:r>
            <a:r>
              <a:rPr lang="el-GR" dirty="0" smtClean="0">
                <a:hlinkClick r:id="rId2"/>
              </a:rPr>
              <a:t> (ICN)</a:t>
            </a:r>
            <a:r>
              <a:rPr lang="el-GR" dirty="0" smtClean="0"/>
              <a:t> από το 1929</a:t>
            </a:r>
            <a:r>
              <a:rPr lang="el-GR" dirty="0" smtClean="0">
                <a:hlinkClick r:id="rId2"/>
              </a:rPr>
              <a:t> </a:t>
            </a:r>
            <a:endParaRPr lang="el-GR" dirty="0" smtClean="0"/>
          </a:p>
          <a:p>
            <a:pPr>
              <a:defRPr/>
            </a:pPr>
            <a:r>
              <a:rPr lang="el-GR" dirty="0" smtClean="0"/>
              <a:t>Ευρωπαϊκής Ομοσπονδίας Συνδέσμων Νοσηλευτών – </a:t>
            </a:r>
            <a:r>
              <a:rPr lang="el-GR" dirty="0" err="1" smtClean="0">
                <a:hlinkClick r:id="rId3"/>
              </a:rPr>
              <a:t>European</a:t>
            </a:r>
            <a:r>
              <a:rPr lang="el-GR" dirty="0" smtClean="0">
                <a:hlinkClick r:id="rId3"/>
              </a:rPr>
              <a:t> </a:t>
            </a:r>
            <a:r>
              <a:rPr lang="el-GR" dirty="0" err="1" smtClean="0">
                <a:hlinkClick r:id="rId3"/>
              </a:rPr>
              <a:t>Federation</a:t>
            </a:r>
            <a:r>
              <a:rPr lang="el-GR" dirty="0" smtClean="0">
                <a:hlinkClick r:id="rId3"/>
              </a:rPr>
              <a:t> of </a:t>
            </a:r>
            <a:r>
              <a:rPr lang="el-GR" dirty="0" err="1" smtClean="0">
                <a:hlinkClick r:id="rId3"/>
              </a:rPr>
              <a:t>Nurses</a:t>
            </a:r>
            <a:r>
              <a:rPr lang="el-GR" dirty="0" smtClean="0">
                <a:hlinkClick r:id="rId3"/>
              </a:rPr>
              <a:t> </a:t>
            </a:r>
            <a:r>
              <a:rPr lang="el-GR" dirty="0" err="1" smtClean="0">
                <a:hlinkClick r:id="rId3"/>
              </a:rPr>
              <a:t>Associations</a:t>
            </a:r>
            <a:r>
              <a:rPr lang="el-GR" dirty="0" smtClean="0">
                <a:hlinkClick r:id="rId3"/>
              </a:rPr>
              <a:t> (EFN)</a:t>
            </a:r>
            <a:r>
              <a:rPr lang="el-GR" dirty="0" smtClean="0"/>
              <a:t> από το 1979</a:t>
            </a:r>
          </a:p>
          <a:p>
            <a:pPr>
              <a:defRPr/>
            </a:pPr>
            <a:r>
              <a:rPr lang="el-GR" dirty="0" smtClean="0"/>
              <a:t>Ευρωπαϊκού Φόρουμ  των Νοσηλευτικών  - Μαιευτικών Συνδέσμων &amp; του Π.Ο.Υ. – </a:t>
            </a:r>
            <a:r>
              <a:rPr lang="el-GR" dirty="0" err="1" smtClean="0">
                <a:hlinkClick r:id="rId4"/>
              </a:rPr>
              <a:t>European</a:t>
            </a:r>
            <a:r>
              <a:rPr lang="el-GR" dirty="0" smtClean="0">
                <a:hlinkClick r:id="rId4"/>
              </a:rPr>
              <a:t> </a:t>
            </a:r>
            <a:r>
              <a:rPr lang="el-GR" dirty="0" err="1" smtClean="0">
                <a:hlinkClick r:id="rId4"/>
              </a:rPr>
              <a:t>Forum</a:t>
            </a:r>
            <a:r>
              <a:rPr lang="el-GR" dirty="0" smtClean="0">
                <a:hlinkClick r:id="rId4"/>
              </a:rPr>
              <a:t> of </a:t>
            </a:r>
            <a:r>
              <a:rPr lang="el-GR" dirty="0" err="1" smtClean="0">
                <a:hlinkClick r:id="rId4"/>
              </a:rPr>
              <a:t>National</a:t>
            </a:r>
            <a:r>
              <a:rPr lang="el-GR" dirty="0" smtClean="0">
                <a:hlinkClick r:id="rId4"/>
              </a:rPr>
              <a:t> Nursing &amp; </a:t>
            </a:r>
            <a:r>
              <a:rPr lang="el-GR" dirty="0" err="1" smtClean="0">
                <a:hlinkClick r:id="rId4"/>
              </a:rPr>
              <a:t>Midwifery</a:t>
            </a:r>
            <a:r>
              <a:rPr lang="el-GR" dirty="0" smtClean="0">
                <a:hlinkClick r:id="rId4"/>
              </a:rPr>
              <a:t> </a:t>
            </a:r>
            <a:r>
              <a:rPr lang="el-GR" dirty="0" err="1" smtClean="0">
                <a:hlinkClick r:id="rId4"/>
              </a:rPr>
              <a:t>Associations</a:t>
            </a:r>
            <a:r>
              <a:rPr lang="el-GR" dirty="0" smtClean="0">
                <a:hlinkClick r:id="rId4"/>
              </a:rPr>
              <a:t> &amp; WHO (EFNNMA &amp; WHO)</a:t>
            </a:r>
            <a:r>
              <a:rPr lang="el-GR" dirty="0" smtClean="0"/>
              <a:t> από το 1996</a:t>
            </a:r>
          </a:p>
          <a:p>
            <a:pPr>
              <a:defRPr/>
            </a:pPr>
            <a:r>
              <a:rPr lang="el-GR" dirty="0" smtClean="0"/>
              <a:t>Ευρωπαϊκής Εταιρείας Νοσηλευτικής Ογκολογίας – </a:t>
            </a:r>
            <a:r>
              <a:rPr lang="el-GR" dirty="0" smtClean="0">
                <a:hlinkClick r:id="rId5"/>
              </a:rPr>
              <a:t>The </a:t>
            </a:r>
            <a:r>
              <a:rPr lang="el-GR" dirty="0" err="1" smtClean="0">
                <a:hlinkClick r:id="rId5"/>
              </a:rPr>
              <a:t>European</a:t>
            </a:r>
            <a:r>
              <a:rPr lang="el-GR" dirty="0" smtClean="0">
                <a:hlinkClick r:id="rId5"/>
              </a:rPr>
              <a:t> </a:t>
            </a:r>
            <a:r>
              <a:rPr lang="el-GR" dirty="0" err="1" smtClean="0">
                <a:hlinkClick r:id="rId5"/>
              </a:rPr>
              <a:t>Oncology</a:t>
            </a:r>
            <a:r>
              <a:rPr lang="el-GR" dirty="0" smtClean="0">
                <a:hlinkClick r:id="rId5"/>
              </a:rPr>
              <a:t> Nursing </a:t>
            </a:r>
            <a:r>
              <a:rPr lang="el-GR" dirty="0" err="1" smtClean="0">
                <a:hlinkClick r:id="rId5"/>
              </a:rPr>
              <a:t>Society</a:t>
            </a:r>
            <a:r>
              <a:rPr lang="el-GR" dirty="0" smtClean="0">
                <a:hlinkClick r:id="rId5"/>
              </a:rPr>
              <a:t> (EONS)</a:t>
            </a:r>
            <a:r>
              <a:rPr lang="el-GR" dirty="0" smtClean="0"/>
              <a:t> από το 1984</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986555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hangingPunct="1"/>
            <a:r>
              <a:rPr lang="en-US" altLang="el-GR" b="1" dirty="0" smtClean="0"/>
              <a:t>O E</a:t>
            </a:r>
            <a:r>
              <a:rPr lang="el-GR" altLang="el-GR" b="1" dirty="0" smtClean="0"/>
              <a:t>ΣΝΕ ως μέλος</a:t>
            </a:r>
            <a:r>
              <a:rPr lang="en-US" altLang="el-GR" b="1" dirty="0" smtClean="0"/>
              <a:t> </a:t>
            </a:r>
            <a:r>
              <a:rPr lang="el-GR" altLang="el-GR" sz="3000" b="0" dirty="0"/>
              <a:t>2</a:t>
            </a:r>
            <a:r>
              <a:rPr lang="el-GR" altLang="el-GR" sz="3000" b="0" dirty="0" smtClean="0"/>
              <a:t>/2</a:t>
            </a:r>
          </a:p>
        </p:txBody>
      </p:sp>
      <p:sp>
        <p:nvSpPr>
          <p:cNvPr id="15363" name="Rectangle 3"/>
          <p:cNvSpPr>
            <a:spLocks noGrp="1" noChangeArrowheads="1"/>
          </p:cNvSpPr>
          <p:nvPr>
            <p:ph idx="1"/>
          </p:nvPr>
        </p:nvSpPr>
        <p:spPr/>
        <p:txBody>
          <a:bodyPr>
            <a:noAutofit/>
          </a:bodyPr>
          <a:lstStyle/>
          <a:p>
            <a:pPr>
              <a:defRPr/>
            </a:pPr>
            <a:r>
              <a:rPr lang="el-GR" sz="2300" dirty="0" smtClean="0"/>
              <a:t>Ομοσπονδίας Νοσηλευτών Επαγγελματικής Υγείας στην ΕΕ – </a:t>
            </a:r>
            <a:r>
              <a:rPr lang="el-GR" sz="2300" dirty="0" err="1" smtClean="0">
                <a:hlinkClick r:id="rId2"/>
              </a:rPr>
              <a:t>Federation</a:t>
            </a:r>
            <a:r>
              <a:rPr lang="el-GR" sz="2300" dirty="0" smtClean="0">
                <a:hlinkClick r:id="rId2"/>
              </a:rPr>
              <a:t> of </a:t>
            </a:r>
            <a:r>
              <a:rPr lang="el-GR" sz="2300" dirty="0" err="1" smtClean="0">
                <a:hlinkClick r:id="rId2"/>
              </a:rPr>
              <a:t>Occupational</a:t>
            </a:r>
            <a:r>
              <a:rPr lang="el-GR" sz="2300" dirty="0" smtClean="0">
                <a:hlinkClick r:id="rId2"/>
              </a:rPr>
              <a:t> </a:t>
            </a:r>
            <a:r>
              <a:rPr lang="el-GR" sz="2300" dirty="0" err="1" smtClean="0">
                <a:hlinkClick r:id="rId2"/>
              </a:rPr>
              <a:t>Health</a:t>
            </a:r>
            <a:r>
              <a:rPr lang="el-GR" sz="2300" dirty="0" smtClean="0">
                <a:hlinkClick r:id="rId2"/>
              </a:rPr>
              <a:t> </a:t>
            </a:r>
            <a:r>
              <a:rPr lang="el-GR" sz="2300" dirty="0" err="1" smtClean="0">
                <a:hlinkClick r:id="rId2"/>
              </a:rPr>
              <a:t>Nurses</a:t>
            </a:r>
            <a:r>
              <a:rPr lang="el-GR" sz="2300" dirty="0" smtClean="0">
                <a:hlinkClick r:id="rId2"/>
              </a:rPr>
              <a:t> </a:t>
            </a:r>
            <a:r>
              <a:rPr lang="el-GR" sz="2300" dirty="0" err="1" smtClean="0">
                <a:hlinkClick r:id="rId2"/>
              </a:rPr>
              <a:t>within</a:t>
            </a:r>
            <a:r>
              <a:rPr lang="el-GR" sz="2300" dirty="0" smtClean="0">
                <a:hlinkClick r:id="rId2"/>
              </a:rPr>
              <a:t> </a:t>
            </a:r>
            <a:r>
              <a:rPr lang="el-GR" sz="2300" dirty="0" err="1" smtClean="0">
                <a:hlinkClick r:id="rId2"/>
              </a:rPr>
              <a:t>the</a:t>
            </a:r>
            <a:r>
              <a:rPr lang="el-GR" sz="2300" dirty="0" smtClean="0">
                <a:hlinkClick r:id="rId2"/>
              </a:rPr>
              <a:t> EU (FOHNEU)</a:t>
            </a:r>
            <a:r>
              <a:rPr lang="el-GR" sz="2300" dirty="0" smtClean="0"/>
              <a:t> από το 1998</a:t>
            </a:r>
          </a:p>
          <a:p>
            <a:pPr>
              <a:defRPr/>
            </a:pPr>
            <a:r>
              <a:rPr lang="el-GR" sz="2300" dirty="0" smtClean="0"/>
              <a:t>Ευρωπαϊκής Ομοσπονδίας Νοσηλευτικών Ενώσεων Μονάδων Εντατικής Θεραπείας – </a:t>
            </a:r>
            <a:r>
              <a:rPr lang="el-GR" sz="2300" dirty="0" err="1" smtClean="0"/>
              <a:t>The</a:t>
            </a:r>
            <a:r>
              <a:rPr lang="el-GR" sz="2300" dirty="0" smtClean="0"/>
              <a:t> </a:t>
            </a:r>
            <a:r>
              <a:rPr lang="el-GR" sz="2300" dirty="0" err="1" smtClean="0">
                <a:hlinkClick r:id="rId3"/>
              </a:rPr>
              <a:t>European</a:t>
            </a:r>
            <a:r>
              <a:rPr lang="el-GR" sz="2300" dirty="0" smtClean="0">
                <a:hlinkClick r:id="rId3"/>
              </a:rPr>
              <a:t> </a:t>
            </a:r>
            <a:r>
              <a:rPr lang="el-GR" sz="2300" dirty="0" err="1" smtClean="0">
                <a:hlinkClick r:id="rId3"/>
              </a:rPr>
              <a:t>Federation</a:t>
            </a:r>
            <a:r>
              <a:rPr lang="el-GR" sz="2300" dirty="0" smtClean="0">
                <a:hlinkClick r:id="rId3"/>
              </a:rPr>
              <a:t> </a:t>
            </a:r>
            <a:r>
              <a:rPr lang="el-GR" sz="2300" dirty="0" err="1" smtClean="0">
                <a:hlinkClick r:id="rId3"/>
              </a:rPr>
              <a:t>of</a:t>
            </a:r>
            <a:r>
              <a:rPr lang="el-GR" sz="2300" dirty="0" smtClean="0">
                <a:hlinkClick r:id="rId3"/>
              </a:rPr>
              <a:t> </a:t>
            </a:r>
            <a:r>
              <a:rPr lang="el-GR" sz="2300" dirty="0" err="1" smtClean="0">
                <a:hlinkClick r:id="rId3"/>
              </a:rPr>
              <a:t>Critical</a:t>
            </a:r>
            <a:r>
              <a:rPr lang="el-GR" sz="2300" dirty="0" smtClean="0">
                <a:hlinkClick r:id="rId3"/>
              </a:rPr>
              <a:t> </a:t>
            </a:r>
            <a:r>
              <a:rPr lang="el-GR" sz="2300" dirty="0" err="1" smtClean="0">
                <a:hlinkClick r:id="rId3"/>
              </a:rPr>
              <a:t>Care</a:t>
            </a:r>
            <a:r>
              <a:rPr lang="el-GR" sz="2300" dirty="0" smtClean="0">
                <a:hlinkClick r:id="rId3"/>
              </a:rPr>
              <a:t> </a:t>
            </a:r>
            <a:r>
              <a:rPr lang="el-GR" sz="2300" dirty="0" err="1" smtClean="0">
                <a:hlinkClick r:id="rId3"/>
              </a:rPr>
              <a:t>Nursing</a:t>
            </a:r>
            <a:r>
              <a:rPr lang="el-GR" sz="2300" dirty="0" smtClean="0">
                <a:hlinkClick r:id="rId3"/>
              </a:rPr>
              <a:t> </a:t>
            </a:r>
            <a:r>
              <a:rPr lang="el-GR" sz="2300" dirty="0" err="1" smtClean="0">
                <a:hlinkClick r:id="rId3"/>
              </a:rPr>
              <a:t>Associations</a:t>
            </a:r>
            <a:r>
              <a:rPr lang="el-GR" sz="2300" dirty="0" smtClean="0">
                <a:hlinkClick r:id="rId3"/>
              </a:rPr>
              <a:t> (EFCCNA)</a:t>
            </a:r>
            <a:r>
              <a:rPr lang="el-GR" sz="2300" dirty="0" smtClean="0"/>
              <a:t> από το 1997</a:t>
            </a:r>
          </a:p>
          <a:p>
            <a:pPr>
              <a:defRPr/>
            </a:pPr>
            <a:r>
              <a:rPr lang="el-GR" sz="2300" dirty="0" smtClean="0"/>
              <a:t>Παιδιατρικών Νοσηλευτικών Συνδέσμων Ευρώπης – </a:t>
            </a:r>
            <a:r>
              <a:rPr lang="el-GR" sz="2300" dirty="0" err="1" smtClean="0">
                <a:hlinkClick r:id="rId4"/>
              </a:rPr>
              <a:t>Paediatric</a:t>
            </a:r>
            <a:r>
              <a:rPr lang="el-GR" sz="2300" dirty="0" smtClean="0">
                <a:hlinkClick r:id="rId4"/>
              </a:rPr>
              <a:t> </a:t>
            </a:r>
            <a:r>
              <a:rPr lang="el-GR" sz="2300" dirty="0" err="1" smtClean="0">
                <a:hlinkClick r:id="rId4"/>
              </a:rPr>
              <a:t>Nursing</a:t>
            </a:r>
            <a:r>
              <a:rPr lang="el-GR" sz="2300" dirty="0" smtClean="0">
                <a:hlinkClick r:id="rId4"/>
              </a:rPr>
              <a:t> </a:t>
            </a:r>
            <a:r>
              <a:rPr lang="el-GR" sz="2300" dirty="0" err="1" smtClean="0">
                <a:hlinkClick r:id="rId4"/>
              </a:rPr>
              <a:t>Associations</a:t>
            </a:r>
            <a:r>
              <a:rPr lang="el-GR" sz="2300" dirty="0" smtClean="0">
                <a:hlinkClick r:id="rId4"/>
              </a:rPr>
              <a:t> </a:t>
            </a:r>
            <a:r>
              <a:rPr lang="el-GR" sz="2300" dirty="0" err="1" smtClean="0">
                <a:hlinkClick r:id="rId4"/>
              </a:rPr>
              <a:t>of</a:t>
            </a:r>
            <a:r>
              <a:rPr lang="el-GR" sz="2300" dirty="0" smtClean="0">
                <a:hlinkClick r:id="rId4"/>
              </a:rPr>
              <a:t> </a:t>
            </a:r>
            <a:r>
              <a:rPr lang="el-GR" sz="2300" dirty="0" err="1" smtClean="0">
                <a:hlinkClick r:id="rId4"/>
              </a:rPr>
              <a:t>Europe</a:t>
            </a:r>
            <a:r>
              <a:rPr lang="el-GR" sz="2300" dirty="0" smtClean="0">
                <a:hlinkClick r:id="rId4"/>
              </a:rPr>
              <a:t> (PNAE)</a:t>
            </a:r>
            <a:r>
              <a:rPr lang="el-GR" sz="2300" dirty="0" smtClean="0"/>
              <a:t> από το 2006</a:t>
            </a:r>
          </a:p>
          <a:p>
            <a:pPr>
              <a:defRPr/>
            </a:pPr>
            <a:r>
              <a:rPr lang="el-GR" sz="2300" dirty="0" smtClean="0"/>
              <a:t>Ευρωπαϊκής Ομοσπονδίας Νοσηλευτών Εκπαιδευτών -</a:t>
            </a:r>
            <a:r>
              <a:rPr lang="el-GR" sz="2300" dirty="0" err="1" smtClean="0">
                <a:hlinkClick r:id="rId5"/>
              </a:rPr>
              <a:t>European</a:t>
            </a:r>
            <a:r>
              <a:rPr lang="el-GR" sz="2300" dirty="0" smtClean="0">
                <a:hlinkClick r:id="rId5"/>
              </a:rPr>
              <a:t> </a:t>
            </a:r>
            <a:r>
              <a:rPr lang="el-GR" sz="2300" dirty="0" err="1" smtClean="0">
                <a:hlinkClick r:id="rId5"/>
              </a:rPr>
              <a:t>Federation</a:t>
            </a:r>
            <a:r>
              <a:rPr lang="el-GR" sz="2300" dirty="0" smtClean="0">
                <a:hlinkClick r:id="rId5"/>
              </a:rPr>
              <a:t> </a:t>
            </a:r>
            <a:r>
              <a:rPr lang="el-GR" sz="2300" dirty="0" err="1" smtClean="0">
                <a:hlinkClick r:id="rId5"/>
              </a:rPr>
              <a:t>of</a:t>
            </a:r>
            <a:r>
              <a:rPr lang="el-GR" sz="2300" dirty="0" smtClean="0">
                <a:hlinkClick r:id="rId5"/>
              </a:rPr>
              <a:t> </a:t>
            </a:r>
            <a:r>
              <a:rPr lang="el-GR" sz="2300" dirty="0" err="1" smtClean="0">
                <a:hlinkClick r:id="rId5"/>
              </a:rPr>
              <a:t>Nurse</a:t>
            </a:r>
            <a:r>
              <a:rPr lang="el-GR" sz="2300" dirty="0" smtClean="0">
                <a:hlinkClick r:id="rId5"/>
              </a:rPr>
              <a:t> </a:t>
            </a:r>
            <a:r>
              <a:rPr lang="el-GR" sz="2300" dirty="0" err="1" smtClean="0">
                <a:hlinkClick r:id="rId5"/>
              </a:rPr>
              <a:t>Educators</a:t>
            </a:r>
            <a:r>
              <a:rPr lang="el-GR" sz="2300" dirty="0" smtClean="0">
                <a:hlinkClick r:id="rId5"/>
              </a:rPr>
              <a:t> (FINE)</a:t>
            </a:r>
            <a:r>
              <a:rPr lang="el-GR" sz="2300" dirty="0" smtClean="0"/>
              <a:t> </a:t>
            </a:r>
            <a:r>
              <a:rPr lang="el-GR" sz="2300" dirty="0" err="1" smtClean="0"/>
              <a:t>απο</a:t>
            </a:r>
            <a:r>
              <a:rPr lang="el-GR" sz="2300" dirty="0" smtClean="0"/>
              <a:t> το 2007 </a:t>
            </a:r>
          </a:p>
          <a:p>
            <a:pPr>
              <a:defRPr/>
            </a:pPr>
            <a:r>
              <a:rPr lang="el-GR" sz="2300" dirty="0" smtClean="0"/>
              <a:t>Διεθνούς Συνδέσμου Παιδιατρικών Νοσηλευτών - </a:t>
            </a:r>
            <a:r>
              <a:rPr lang="el-GR" sz="2300" dirty="0" err="1" smtClean="0">
                <a:hlinkClick r:id="rId6"/>
              </a:rPr>
              <a:t>International</a:t>
            </a:r>
            <a:r>
              <a:rPr lang="el-GR" sz="2300" dirty="0" smtClean="0">
                <a:hlinkClick r:id="rId6"/>
              </a:rPr>
              <a:t> </a:t>
            </a:r>
            <a:r>
              <a:rPr lang="el-GR" sz="2300" dirty="0" err="1" smtClean="0">
                <a:hlinkClick r:id="rId6"/>
              </a:rPr>
              <a:t>Association</a:t>
            </a:r>
            <a:r>
              <a:rPr lang="el-GR" sz="2300" dirty="0" smtClean="0">
                <a:hlinkClick r:id="rId6"/>
              </a:rPr>
              <a:t> </a:t>
            </a:r>
            <a:r>
              <a:rPr lang="el-GR" sz="2300" dirty="0" err="1" smtClean="0">
                <a:hlinkClick r:id="rId6"/>
              </a:rPr>
              <a:t>of</a:t>
            </a:r>
            <a:r>
              <a:rPr lang="el-GR" sz="2300" dirty="0" smtClean="0">
                <a:hlinkClick r:id="rId6"/>
              </a:rPr>
              <a:t> </a:t>
            </a:r>
            <a:r>
              <a:rPr lang="el-GR" sz="2300" dirty="0" err="1" smtClean="0">
                <a:hlinkClick r:id="rId6"/>
              </a:rPr>
              <a:t>Paediatric</a:t>
            </a:r>
            <a:r>
              <a:rPr lang="el-GR" sz="2300" dirty="0" smtClean="0">
                <a:hlinkClick r:id="rId6"/>
              </a:rPr>
              <a:t> </a:t>
            </a:r>
            <a:r>
              <a:rPr lang="el-GR" sz="2300" dirty="0" err="1" smtClean="0">
                <a:hlinkClick r:id="rId6"/>
              </a:rPr>
              <a:t>Nurses</a:t>
            </a:r>
            <a:r>
              <a:rPr lang="el-GR" sz="2300" dirty="0" smtClean="0">
                <a:hlinkClick r:id="rId6"/>
              </a:rPr>
              <a:t> (IAPN)</a:t>
            </a:r>
            <a:r>
              <a:rPr lang="el-GR" sz="2300" dirty="0" smtClean="0"/>
              <a:t> από το 2006</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2045621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p:txBody>
          <a:bodyPr>
            <a:normAutofit/>
          </a:bodyPr>
          <a:lstStyle/>
          <a:p>
            <a:pPr eaLnBrk="1" hangingPunct="1"/>
            <a:r>
              <a:rPr lang="el-GR" altLang="el-GR" b="1" dirty="0" smtClean="0"/>
              <a:t>Άλλοι σύνδεσμοι και οργανώσεις</a:t>
            </a:r>
            <a:endParaRPr lang="en-US" altLang="el-GR" b="1" dirty="0" smtClean="0"/>
          </a:p>
        </p:txBody>
      </p:sp>
      <p:sp>
        <p:nvSpPr>
          <p:cNvPr id="3" name="2 - Θέση περιεχομένου"/>
          <p:cNvSpPr>
            <a:spLocks noGrp="1"/>
          </p:cNvSpPr>
          <p:nvPr>
            <p:ph idx="1"/>
          </p:nvPr>
        </p:nvSpPr>
        <p:spPr/>
        <p:txBody>
          <a:bodyPr>
            <a:normAutofit/>
          </a:bodyPr>
          <a:lstStyle/>
          <a:p>
            <a:pPr>
              <a:spcBef>
                <a:spcPts val="1800"/>
              </a:spcBef>
              <a:defRPr/>
            </a:pPr>
            <a:r>
              <a:rPr lang="el-GR" dirty="0" smtClean="0"/>
              <a:t>Ελληνική Εταιρεία Νοσηλευτικής Έρευνας και Εκπαίδευσης</a:t>
            </a:r>
            <a:r>
              <a:rPr lang="en-US" dirty="0" smtClean="0"/>
              <a:t> (</a:t>
            </a:r>
            <a:r>
              <a:rPr lang="en-US" dirty="0" smtClean="0">
                <a:hlinkClick r:id="rId2"/>
              </a:rPr>
              <a:t>www.eenee.gr</a:t>
            </a:r>
            <a:r>
              <a:rPr lang="en-US" dirty="0" smtClean="0"/>
              <a:t>)</a:t>
            </a:r>
          </a:p>
          <a:p>
            <a:pPr>
              <a:spcBef>
                <a:spcPts val="1800"/>
              </a:spcBef>
              <a:defRPr/>
            </a:pPr>
            <a:r>
              <a:rPr lang="el-GR" dirty="0" smtClean="0"/>
              <a:t>Εταιρεία Νοσηλευτικών Σπουδών (ΕΝΣ)</a:t>
            </a:r>
          </a:p>
          <a:p>
            <a:pPr>
              <a:spcBef>
                <a:spcPts val="1800"/>
              </a:spcBef>
              <a:defRPr/>
            </a:pPr>
            <a:r>
              <a:rPr lang="el-GR" dirty="0" smtClean="0"/>
              <a:t>Πανελλήνιος Σύλλογος Νοσηλευτών ΕΣΥ (ΠΑΣΥΝΟ/ΕΣΥ)</a:t>
            </a:r>
          </a:p>
          <a:p>
            <a:pPr>
              <a:spcBef>
                <a:spcPts val="1800"/>
              </a:spcBef>
              <a:defRPr/>
            </a:pPr>
            <a:r>
              <a:rPr lang="el-GR" dirty="0" smtClean="0"/>
              <a:t>Πανελλήνια Ομοσπονδία Εργαζομένων Δημοσίων Νοσοκομείων (ΠΟΕΔΗΝ) ανήκει στην ΑΔΕΔΥ</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60082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fontAlgn="auto" hangingPunct="1">
              <a:spcAft>
                <a:spcPts val="0"/>
              </a:spcAft>
              <a:defRPr/>
            </a:pPr>
            <a:r>
              <a:rPr lang="el-GR" b="1" dirty="0" smtClean="0"/>
              <a:t>Ε.Ν.Ε. ΦΕΚ 16/7/2004</a:t>
            </a:r>
          </a:p>
        </p:txBody>
      </p:sp>
      <p:sp>
        <p:nvSpPr>
          <p:cNvPr id="28675" name="Rectangle 3"/>
          <p:cNvSpPr>
            <a:spLocks noGrp="1" noChangeArrowheads="1"/>
          </p:cNvSpPr>
          <p:nvPr>
            <p:ph idx="1"/>
          </p:nvPr>
        </p:nvSpPr>
        <p:spPr/>
        <p:txBody>
          <a:bodyPr/>
          <a:lstStyle/>
          <a:p>
            <a:pPr marL="0" indent="0">
              <a:lnSpc>
                <a:spcPct val="90000"/>
              </a:lnSpc>
              <a:buNone/>
            </a:pPr>
            <a:r>
              <a:rPr lang="el-GR" altLang="el-GR" b="1" dirty="0" smtClean="0"/>
              <a:t>Σύσταση Ένωσης Νοσηλευτών</a:t>
            </a:r>
          </a:p>
          <a:p>
            <a:pPr marL="0" indent="0">
              <a:lnSpc>
                <a:spcPct val="90000"/>
              </a:lnSpc>
              <a:buNone/>
            </a:pPr>
            <a:r>
              <a:rPr lang="el-GR" altLang="el-GR" b="1" dirty="0" smtClean="0"/>
              <a:t>Ελλάδος  ΝΠΔΔ (ΤΕ,ΠΕ)</a:t>
            </a:r>
          </a:p>
          <a:p>
            <a:pPr>
              <a:lnSpc>
                <a:spcPct val="90000"/>
              </a:lnSpc>
            </a:pPr>
            <a:endParaRPr lang="el-GR" altLang="el-GR" b="1" dirty="0" smtClean="0"/>
          </a:p>
          <a:p>
            <a:pPr>
              <a:lnSpc>
                <a:spcPct val="90000"/>
              </a:lnSpc>
            </a:pPr>
            <a:r>
              <a:rPr lang="el-GR" altLang="el-GR" dirty="0" smtClean="0"/>
              <a:t>Όργανο ελέγχου του νοσηλευτικού επαγγέλματος</a:t>
            </a:r>
          </a:p>
          <a:p>
            <a:pPr>
              <a:lnSpc>
                <a:spcPct val="90000"/>
              </a:lnSpc>
            </a:pPr>
            <a:endParaRPr lang="el-GR" altLang="el-GR" dirty="0" smtClean="0"/>
          </a:p>
          <a:p>
            <a:pPr>
              <a:lnSpc>
                <a:spcPct val="90000"/>
              </a:lnSpc>
              <a:buClr>
                <a:schemeClr val="hlink"/>
              </a:buClr>
            </a:pPr>
            <a:r>
              <a:rPr lang="el-GR" altLang="el-GR" dirty="0" smtClean="0"/>
              <a:t>Υποχρεωτική η εγγραφή όλων</a:t>
            </a:r>
          </a:p>
          <a:p>
            <a:pPr>
              <a:lnSpc>
                <a:spcPct val="90000"/>
              </a:lnSpc>
              <a:buClr>
                <a:schemeClr val="hlink"/>
              </a:buClr>
            </a:pPr>
            <a:endParaRPr lang="el-GR" altLang="el-GR" dirty="0" smtClean="0"/>
          </a:p>
          <a:p>
            <a:pPr>
              <a:lnSpc>
                <a:spcPct val="90000"/>
              </a:lnSpc>
              <a:buClr>
                <a:schemeClr val="hlink"/>
              </a:buClr>
            </a:pPr>
            <a:r>
              <a:rPr lang="el-GR" altLang="el-GR" dirty="0" smtClean="0"/>
              <a:t>Κατάθεση της άδειας ασκήσεως επαγγέλματος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4139075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lstStyle/>
          <a:p>
            <a:pPr marL="457200" indent="-457200" eaLnBrk="1" hangingPunct="1">
              <a:buFont typeface="+mj-lt"/>
              <a:buAutoNum type="arabicPeriod"/>
            </a:pPr>
            <a:r>
              <a:rPr lang="el-GR" altLang="el-GR" sz="2400" dirty="0" smtClean="0"/>
              <a:t>Η προαγωγή και ανάπτυξη της Νοσηλευτικής ως ανεξάρτητης και αυτόνομης Επιστήμης και Τέχνης για την ανύψωση του θεσμού και την εξασφάλιση υψηλής στάθμης φροντίδας υγείας στο κοινωνικό σύνολο.</a:t>
            </a:r>
          </a:p>
          <a:p>
            <a:pPr marL="457200" indent="-457200" eaLnBrk="1" hangingPunct="1">
              <a:buFont typeface="+mj-lt"/>
              <a:buAutoNum type="arabicPeriod"/>
            </a:pPr>
            <a:r>
              <a:rPr lang="el-GR" altLang="el-GR" sz="2400" dirty="0" smtClean="0"/>
              <a:t>Η έρευνα, ανάλυση και μελέτη των νοσηλευτικών θεμάτων και η σύνταξη και υποβολή μελετών στα διάφορα νοσηλευτικά προβλήματα της χώρας.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
        <p:nvSpPr>
          <p:cNvPr id="3" name="Τίτλος 2"/>
          <p:cNvSpPr>
            <a:spLocks noGrp="1"/>
          </p:cNvSpPr>
          <p:nvPr>
            <p:ph type="title"/>
          </p:nvPr>
        </p:nvSpPr>
        <p:spPr/>
        <p:txBody>
          <a:bodyPr/>
          <a:lstStyle/>
          <a:p>
            <a:r>
              <a:rPr lang="el-GR" dirty="0"/>
              <a:t>Σκοποί της ΕΝΕ </a:t>
            </a:r>
            <a:r>
              <a:rPr lang="el-GR" sz="3000" b="0" dirty="0"/>
              <a:t>1/7</a:t>
            </a:r>
          </a:p>
        </p:txBody>
      </p:sp>
    </p:spTree>
    <p:extLst>
      <p:ext uri="{BB962C8B-B14F-4D97-AF65-F5344CB8AC3E}">
        <p14:creationId xmlns:p14="http://schemas.microsoft.com/office/powerpoint/2010/main" val="1160661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p:nvPr>
        </p:nvSpPr>
        <p:spPr/>
        <p:txBody>
          <a:bodyPr/>
          <a:lstStyle/>
          <a:p>
            <a:r>
              <a:rPr lang="el-GR" dirty="0">
                <a:solidFill>
                  <a:prstClr val="white"/>
                </a:solidFill>
              </a:rPr>
              <a:t>Σκοποί της ΕΝΕ </a:t>
            </a:r>
            <a:r>
              <a:rPr lang="el-GR" sz="3000" b="0" dirty="0" smtClean="0">
                <a:solidFill>
                  <a:prstClr val="white"/>
                </a:solidFill>
              </a:rPr>
              <a:t>2/7</a:t>
            </a:r>
            <a:endParaRPr lang="en-US" altLang="el-GR" dirty="0" smtClean="0">
              <a:solidFill>
                <a:srgbClr val="7B9899"/>
              </a:solidFill>
            </a:endParaRPr>
          </a:p>
        </p:txBody>
      </p:sp>
      <p:sp>
        <p:nvSpPr>
          <p:cNvPr id="30723" name="2 - Θέση περιεχομένου"/>
          <p:cNvSpPr>
            <a:spLocks noGrp="1"/>
          </p:cNvSpPr>
          <p:nvPr>
            <p:ph idx="1"/>
          </p:nvPr>
        </p:nvSpPr>
        <p:spPr/>
        <p:txBody>
          <a:bodyPr/>
          <a:lstStyle/>
          <a:p>
            <a:pPr marL="457200" indent="-457200" eaLnBrk="1" hangingPunct="1">
              <a:buFont typeface="+mj-lt"/>
              <a:buAutoNum type="arabicPeriod" startAt="3"/>
            </a:pPr>
            <a:r>
              <a:rPr lang="el-GR" altLang="el-GR" sz="2400" dirty="0" smtClean="0"/>
              <a:t>Η εισήγηση για γενικά και ειδικά νοσηλευτικά θέματα με δική της πρωτοβουλία ή εφ' όσον προσκληθεί από τον αρμόδιο Υπουργό ή άλλο φορέα.</a:t>
            </a:r>
          </a:p>
          <a:p>
            <a:pPr marL="457200" indent="-457200" eaLnBrk="1" hangingPunct="1">
              <a:buFont typeface="+mj-lt"/>
              <a:buAutoNum type="arabicPeriod" startAt="3"/>
            </a:pPr>
            <a:r>
              <a:rPr lang="el-GR" altLang="el-GR" sz="2400" dirty="0" smtClean="0"/>
              <a:t>Η συμβολή στην εξεύρεση και εφαρμογή μεθόδων και τρόπων για ορθολογική διοίκηση (οργάνωση - στελέχωση) και διαχείριση των πόρων με σκοπό τη βελτίωση της αποδοτικότητας και την αύξηση της παραγωγικότητας αυτών.</a:t>
            </a:r>
            <a:endParaRPr lang="en-US"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884831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fontAlgn="auto" hangingPunct="1">
              <a:spcAft>
                <a:spcPts val="0"/>
              </a:spcAft>
              <a:defRPr/>
            </a:pPr>
            <a:r>
              <a:rPr lang="el-GR" b="1" dirty="0" smtClean="0"/>
              <a:t>Διεθνές Συμβούλιο Νοσηλευτών (Δ.Σ.Ν.) </a:t>
            </a:r>
            <a:br>
              <a:rPr lang="el-GR" b="1" dirty="0" smtClean="0"/>
            </a:br>
            <a:r>
              <a:rPr lang="en-US" b="1" dirty="0" smtClean="0"/>
              <a:t>International Council of Nurses (ICN)</a:t>
            </a:r>
            <a:endParaRPr lang="el-GR" b="1" dirty="0" smtClean="0"/>
          </a:p>
        </p:txBody>
      </p:sp>
      <p:sp>
        <p:nvSpPr>
          <p:cNvPr id="14339" name="Rectangle 3"/>
          <p:cNvSpPr>
            <a:spLocks noGrp="1" noChangeArrowheads="1"/>
          </p:cNvSpPr>
          <p:nvPr>
            <p:ph idx="1"/>
          </p:nvPr>
        </p:nvSpPr>
        <p:spPr/>
        <p:txBody>
          <a:bodyPr/>
          <a:lstStyle/>
          <a:p>
            <a:pPr eaLnBrk="1" hangingPunct="1">
              <a:spcBef>
                <a:spcPts val="2400"/>
              </a:spcBef>
            </a:pPr>
            <a:r>
              <a:rPr lang="el-GR" altLang="el-GR" b="1" dirty="0" smtClean="0"/>
              <a:t>Ίδρυση: </a:t>
            </a:r>
            <a:r>
              <a:rPr lang="el-GR" altLang="el-GR" dirty="0" smtClean="0"/>
              <a:t>1899 στο Λονδίνο</a:t>
            </a:r>
          </a:p>
          <a:p>
            <a:pPr eaLnBrk="1" hangingPunct="1">
              <a:spcBef>
                <a:spcPts val="2400"/>
              </a:spcBef>
            </a:pPr>
            <a:r>
              <a:rPr lang="el-GR" altLang="el-GR" b="1" dirty="0" smtClean="0"/>
              <a:t>Έδρα: </a:t>
            </a:r>
            <a:r>
              <a:rPr lang="el-GR" altLang="el-GR" dirty="0" smtClean="0"/>
              <a:t>Γενεύη Ελβετίας</a:t>
            </a:r>
          </a:p>
          <a:p>
            <a:pPr eaLnBrk="1" hangingPunct="1">
              <a:spcBef>
                <a:spcPts val="2400"/>
              </a:spcBef>
            </a:pPr>
            <a:r>
              <a:rPr lang="el-GR" altLang="el-GR" b="1" dirty="0" smtClean="0"/>
              <a:t>Μέλη: </a:t>
            </a:r>
            <a:r>
              <a:rPr lang="el-GR" altLang="el-GR" dirty="0" smtClean="0"/>
              <a:t>130</a:t>
            </a:r>
            <a:r>
              <a:rPr lang="en-US" altLang="el-GR" dirty="0" smtClean="0"/>
              <a:t> </a:t>
            </a:r>
            <a:r>
              <a:rPr lang="el-GR" altLang="el-GR" dirty="0" smtClean="0"/>
              <a:t>χώρες αντιπροσωπεύοντας 16 </a:t>
            </a:r>
            <a:r>
              <a:rPr lang="el-GR" altLang="el-GR" dirty="0" err="1" smtClean="0"/>
              <a:t>εκατομύρια</a:t>
            </a:r>
            <a:r>
              <a:rPr lang="el-GR" altLang="el-GR" dirty="0" smtClean="0"/>
              <a:t> Νοσηλευτές σε όλο το κόσμο</a:t>
            </a:r>
          </a:p>
          <a:p>
            <a:pPr eaLnBrk="1" hangingPunct="1">
              <a:spcBef>
                <a:spcPts val="2400"/>
              </a:spcBef>
            </a:pPr>
            <a:r>
              <a:rPr lang="el-GR" altLang="el-GR" b="1" dirty="0" smtClean="0"/>
              <a:t>Ελλάδα: </a:t>
            </a:r>
            <a:r>
              <a:rPr lang="el-GR" altLang="el-GR" dirty="0" smtClean="0"/>
              <a:t>Μέλος από το 1929 μέσω του Εθνικού Συνδέσμου Νοσηλευτών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724490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l-GR" dirty="0">
                <a:solidFill>
                  <a:prstClr val="white"/>
                </a:solidFill>
              </a:rPr>
              <a:t>Σκοποί της ΕΝΕ </a:t>
            </a:r>
            <a:r>
              <a:rPr lang="el-GR" sz="3000" b="0" dirty="0" smtClean="0">
                <a:solidFill>
                  <a:prstClr val="white"/>
                </a:solidFill>
              </a:rPr>
              <a:t>3/7</a:t>
            </a:r>
            <a:endParaRPr lang="el-GR" altLang="el-GR" dirty="0" smtClean="0">
              <a:solidFill>
                <a:srgbClr val="7B9899"/>
              </a:solidFill>
            </a:endParaRPr>
          </a:p>
        </p:txBody>
      </p:sp>
      <p:sp>
        <p:nvSpPr>
          <p:cNvPr id="31747" name="Rectangle 3"/>
          <p:cNvSpPr>
            <a:spLocks noGrp="1" noChangeArrowheads="1"/>
          </p:cNvSpPr>
          <p:nvPr>
            <p:ph idx="1"/>
          </p:nvPr>
        </p:nvSpPr>
        <p:spPr/>
        <p:txBody>
          <a:bodyPr/>
          <a:lstStyle/>
          <a:p>
            <a:pPr marL="457200" indent="-457200" eaLnBrk="1" hangingPunct="1">
              <a:buFont typeface="+mj-lt"/>
              <a:buAutoNum type="arabicPeriod" startAt="5"/>
            </a:pPr>
            <a:r>
              <a:rPr lang="el-GR" altLang="el-GR" sz="2400" dirty="0" smtClean="0">
                <a:solidFill>
                  <a:schemeClr val="hlink"/>
                </a:solidFill>
              </a:rPr>
              <a:t>Η εισήγηση σε θέματα εκπαίδευσης - μετεκπαίδευσης - συνεχιζόμενης εκπαίδευσης και επιμόρφωσης του νοσηλευτικού κλάδου, η αξιοποίηση προς τον σκοπό αυτό υποτροφιών, εκπαιδευτικών προγραμμάτων καθώς και η υλοποίησή τους.</a:t>
            </a:r>
            <a:r>
              <a:rPr lang="el-GR" altLang="el-GR" sz="2400" dirty="0" smtClean="0"/>
              <a:t/>
            </a:r>
            <a:br>
              <a:rPr lang="el-GR" altLang="el-GR" sz="2400" dirty="0" smtClean="0"/>
            </a:br>
            <a:endParaRPr lang="el-GR" altLang="el-GR" sz="2400" dirty="0" smtClean="0"/>
          </a:p>
          <a:p>
            <a:pPr marL="457200" indent="-457200" eaLnBrk="1" hangingPunct="1">
              <a:buFont typeface="+mj-lt"/>
              <a:buAutoNum type="arabicPeriod" startAt="5"/>
            </a:pPr>
            <a:r>
              <a:rPr lang="el-GR" altLang="el-GR" sz="2400" dirty="0" smtClean="0"/>
              <a:t>Η συμμετοχή στην υλοποίηση προγραμμάτων επιχορηγουμένων από την Ευρωπαϊκή Ένωση που άμεσα ή έμμεσα έχουν σχέση με τη Νοσηλευτική.</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3784033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l-GR" dirty="0">
                <a:solidFill>
                  <a:prstClr val="white"/>
                </a:solidFill>
              </a:rPr>
              <a:t>Σκοποί της ΕΝΕ </a:t>
            </a:r>
            <a:r>
              <a:rPr lang="el-GR" sz="3000" b="0" dirty="0" smtClean="0">
                <a:solidFill>
                  <a:prstClr val="white"/>
                </a:solidFill>
              </a:rPr>
              <a:t>4/7</a:t>
            </a:r>
            <a:endParaRPr lang="el-GR" altLang="el-GR" dirty="0" smtClean="0">
              <a:solidFill>
                <a:srgbClr val="7B9899"/>
              </a:solidFill>
            </a:endParaRPr>
          </a:p>
        </p:txBody>
      </p:sp>
      <p:sp>
        <p:nvSpPr>
          <p:cNvPr id="32771" name="Rectangle 3"/>
          <p:cNvSpPr>
            <a:spLocks noGrp="1" noChangeArrowheads="1"/>
          </p:cNvSpPr>
          <p:nvPr>
            <p:ph idx="1"/>
          </p:nvPr>
        </p:nvSpPr>
        <p:spPr/>
        <p:txBody>
          <a:bodyPr/>
          <a:lstStyle/>
          <a:p>
            <a:pPr marL="444500" indent="-444500" eaLnBrk="1" hangingPunct="1">
              <a:buFont typeface="+mj-lt"/>
              <a:buAutoNum type="arabicPeriod" startAt="7"/>
              <a:defRPr/>
            </a:pPr>
            <a:r>
              <a:rPr lang="el-GR" sz="2400" dirty="0" smtClean="0"/>
              <a:t>Η χορήγηση - ανανέωση στα μέλη του, της άδειας άσκησης επαγγέλματος και η παρακολούθηση της επαγγελματικής τους δραστηριότητας, η τήρηση μητρώων καθώς και η αντιποίηση της άσκησης του επαγγέλματος.</a:t>
            </a:r>
          </a:p>
          <a:p>
            <a:pPr marL="444500" indent="-444500" eaLnBrk="1" hangingPunct="1">
              <a:buFont typeface="+mj-lt"/>
              <a:buAutoNum type="arabicPeriod" startAt="7"/>
              <a:defRPr/>
            </a:pPr>
            <a:r>
              <a:rPr lang="el-GR" sz="2400" dirty="0" smtClean="0"/>
              <a:t>Ο έλεγχος φορέων και ατόμων που προσφέρουν νοσηλευτική φροντίδα.</a:t>
            </a:r>
          </a:p>
          <a:p>
            <a:pPr marL="444500" indent="-444500" eaLnBrk="1" hangingPunct="1">
              <a:buFont typeface="+mj-lt"/>
              <a:buAutoNum type="arabicPeriod" startAt="7"/>
              <a:defRPr/>
            </a:pPr>
            <a:r>
              <a:rPr lang="el-GR" sz="2400" dirty="0" smtClean="0"/>
              <a:t>Η αξιολόγηση φορέων που παρέχουν νοσηλευτική εκπαίδευση και φορέων που παρέχουν νοσηλευτική φροντίδα.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1208551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l-GR" dirty="0">
                <a:solidFill>
                  <a:prstClr val="white"/>
                </a:solidFill>
              </a:rPr>
              <a:t>Σκοποί της ΕΝΕ </a:t>
            </a:r>
            <a:r>
              <a:rPr lang="el-GR" sz="3000" b="0" dirty="0" smtClean="0">
                <a:solidFill>
                  <a:prstClr val="white"/>
                </a:solidFill>
              </a:rPr>
              <a:t>5/7</a:t>
            </a:r>
            <a:endParaRPr lang="el-GR" altLang="el-GR" dirty="0" smtClean="0">
              <a:solidFill>
                <a:srgbClr val="7B9899"/>
              </a:solidFill>
            </a:endParaRPr>
          </a:p>
        </p:txBody>
      </p:sp>
      <p:sp>
        <p:nvSpPr>
          <p:cNvPr id="33795" name="Rectangle 3"/>
          <p:cNvSpPr>
            <a:spLocks noGrp="1" noChangeArrowheads="1"/>
          </p:cNvSpPr>
          <p:nvPr>
            <p:ph idx="1"/>
          </p:nvPr>
        </p:nvSpPr>
        <p:spPr/>
        <p:txBody>
          <a:bodyPr/>
          <a:lstStyle/>
          <a:p>
            <a:pPr marL="457200" indent="-457200" eaLnBrk="1" hangingPunct="1">
              <a:buFont typeface="+mj-lt"/>
              <a:buAutoNum type="arabicPeriod" startAt="10"/>
            </a:pPr>
            <a:r>
              <a:rPr lang="el-GR" altLang="el-GR" sz="2400" dirty="0" smtClean="0"/>
              <a:t>Η αξιολόγηση της παρεχόμενης νοσηλευτικής φροντίδας.</a:t>
            </a:r>
          </a:p>
          <a:p>
            <a:pPr marL="457200" indent="-457200" eaLnBrk="1" hangingPunct="1">
              <a:buFont typeface="+mj-lt"/>
              <a:buAutoNum type="arabicPeriod" startAt="10"/>
            </a:pPr>
            <a:r>
              <a:rPr lang="el-GR" altLang="el-GR" sz="2400" dirty="0" smtClean="0"/>
              <a:t>Η συμμετοχή στα εκάστοτε θεσμοθετημένα όργανα όπως το ΚΕΣΥ, ΠΕΣΥ, ΕΣΑΝ κι οποιοδήποτε άλλο αφορά το νοσηλευτικό επάγγελμα αλλά και τη γενικότερη χάραξη πολιτικής στον τομέα της Υγείας.</a:t>
            </a:r>
          </a:p>
          <a:p>
            <a:pPr marL="457200" indent="-457200" eaLnBrk="1" hangingPunct="1">
              <a:buFont typeface="+mj-lt"/>
              <a:buAutoNum type="arabicPeriod" startAt="10"/>
            </a:pPr>
            <a:r>
              <a:rPr lang="el-GR" altLang="el-GR" sz="2400" dirty="0" smtClean="0"/>
              <a:t>Εκπροσώπηση της χώρας σε Διεθνείς και Ευρωπαϊκούς Οργανισμούς του νοσηλευτικού κλάδου κ.ά.</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1749699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l-GR" dirty="0">
                <a:solidFill>
                  <a:prstClr val="white"/>
                </a:solidFill>
              </a:rPr>
              <a:t>Σκοποί της ΕΝΕ </a:t>
            </a:r>
            <a:r>
              <a:rPr lang="el-GR" sz="3000" b="0" dirty="0" smtClean="0">
                <a:solidFill>
                  <a:prstClr val="white"/>
                </a:solidFill>
              </a:rPr>
              <a:t>6/7</a:t>
            </a:r>
            <a:endParaRPr lang="el-GR" altLang="el-GR" dirty="0" smtClean="0">
              <a:solidFill>
                <a:srgbClr val="7B9899"/>
              </a:solidFill>
            </a:endParaRPr>
          </a:p>
        </p:txBody>
      </p:sp>
      <p:sp>
        <p:nvSpPr>
          <p:cNvPr id="34819" name="Rectangle 3"/>
          <p:cNvSpPr>
            <a:spLocks noGrp="1" noChangeArrowheads="1"/>
          </p:cNvSpPr>
          <p:nvPr>
            <p:ph idx="1"/>
          </p:nvPr>
        </p:nvSpPr>
        <p:spPr/>
        <p:txBody>
          <a:bodyPr/>
          <a:lstStyle/>
          <a:p>
            <a:pPr marL="457200" indent="-457200" eaLnBrk="1" hangingPunct="1">
              <a:buFont typeface="+mj-lt"/>
              <a:buAutoNum type="arabicPeriod" startAt="13"/>
              <a:defRPr/>
            </a:pPr>
            <a:r>
              <a:rPr lang="el-GR" sz="2400" dirty="0" smtClean="0"/>
              <a:t>Η έκδοση περιοδικού, ενημερωτικού δελτίου και άλλων συγγραμμάτων και φυλλαδίων που αφορούν τη νοσηλευτική για την ενημέρωση των μελών του αλλά και του κοινωνικού συνόλου.</a:t>
            </a:r>
          </a:p>
          <a:p>
            <a:pPr marL="457200" indent="-457200" eaLnBrk="1" hangingPunct="1">
              <a:buFont typeface="+mj-lt"/>
              <a:buAutoNum type="arabicPeriod" startAt="13"/>
              <a:defRPr/>
            </a:pPr>
            <a:r>
              <a:rPr lang="el-GR" sz="2400" dirty="0" smtClean="0"/>
              <a:t>Ο καθορισμός και διασφάλιση της ελεύθερης άσκησης του νοσηλευτικού επαγγέλματος.</a:t>
            </a:r>
          </a:p>
          <a:p>
            <a:pPr marL="457200" indent="-457200" eaLnBrk="1" hangingPunct="1">
              <a:buFont typeface="+mj-lt"/>
              <a:buAutoNum type="arabicPeriod" startAt="13"/>
              <a:defRPr/>
            </a:pPr>
            <a:r>
              <a:rPr lang="el-GR" sz="2400" dirty="0" smtClean="0"/>
              <a:t>Ο έλεγχος τήρησης του κώδικα νοσηλευτικής δεοντολογίας και η προαγωγή των δεοντολογικών ηθών και εθίμων του νοσηλευτικού επαγγέλματος.</a:t>
            </a:r>
            <a:endParaRPr lang="el-GR" sz="20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363538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a:solidFill>
                  <a:prstClr val="white"/>
                </a:solidFill>
              </a:rPr>
              <a:t>Σκοποί της ΕΝΕ </a:t>
            </a:r>
            <a:r>
              <a:rPr lang="el-GR" sz="3000" b="0" dirty="0" smtClean="0">
                <a:solidFill>
                  <a:prstClr val="white"/>
                </a:solidFill>
              </a:rPr>
              <a:t>7/7</a:t>
            </a:r>
            <a:endParaRPr lang="en-US" dirty="0"/>
          </a:p>
        </p:txBody>
      </p:sp>
      <p:sp>
        <p:nvSpPr>
          <p:cNvPr id="35843" name="2 - Θέση περιεχομένου"/>
          <p:cNvSpPr>
            <a:spLocks noGrp="1"/>
          </p:cNvSpPr>
          <p:nvPr>
            <p:ph idx="1"/>
          </p:nvPr>
        </p:nvSpPr>
        <p:spPr/>
        <p:txBody>
          <a:bodyPr/>
          <a:lstStyle/>
          <a:p>
            <a:pPr marL="457200" indent="-457200" eaLnBrk="1" hangingPunct="1">
              <a:spcBef>
                <a:spcPts val="1800"/>
              </a:spcBef>
              <a:buFont typeface="+mj-lt"/>
              <a:buAutoNum type="arabicPeriod" startAt="16"/>
            </a:pPr>
            <a:r>
              <a:rPr lang="el-GR" altLang="el-GR" sz="2400" dirty="0" smtClean="0"/>
              <a:t>Η μελέτη υγειονομικών θεμάτων και η οργάνωση επιστημονικών νοσηλευτικών συνεδρίων.</a:t>
            </a:r>
          </a:p>
          <a:p>
            <a:pPr marL="457200" indent="-457200" eaLnBrk="1" hangingPunct="1">
              <a:spcBef>
                <a:spcPts val="1800"/>
              </a:spcBef>
              <a:buFont typeface="+mj-lt"/>
              <a:buAutoNum type="arabicPeriod" startAt="16"/>
            </a:pPr>
            <a:r>
              <a:rPr lang="el-GR" altLang="el-GR" sz="2400" dirty="0" smtClean="0"/>
              <a:t>Η δημιουργία συναδελφικού πνεύματος μεταξύ των μελών της.</a:t>
            </a:r>
          </a:p>
          <a:p>
            <a:pPr marL="457200" indent="-457200" eaLnBrk="1" hangingPunct="1">
              <a:spcBef>
                <a:spcPts val="1800"/>
              </a:spcBef>
              <a:buFont typeface="+mj-lt"/>
              <a:buAutoNum type="arabicPeriod" startAt="16"/>
            </a:pPr>
            <a:r>
              <a:rPr lang="el-GR" altLang="el-GR" sz="2400" dirty="0" smtClean="0"/>
              <a:t>Η επιστημονική προαγωγή των μελών της.</a:t>
            </a:r>
          </a:p>
          <a:p>
            <a:pPr marL="457200" indent="-457200" eaLnBrk="1" hangingPunct="1">
              <a:spcBef>
                <a:spcPts val="1800"/>
              </a:spcBef>
              <a:buFont typeface="+mj-lt"/>
              <a:buAutoNum type="arabicPeriod" startAt="16"/>
            </a:pPr>
            <a:r>
              <a:rPr lang="el-GR" altLang="el-GR" sz="2400" dirty="0" smtClean="0"/>
              <a:t>Η συμβολή στη προστασία της υγείας του Ελληνικού Λαού.</a:t>
            </a:r>
            <a:endParaRPr lang="en-US"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881582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368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195736" y="476672"/>
            <a:ext cx="4752528" cy="5906713"/>
          </a:xfrm>
          <a:ln w="38100">
            <a:solidFill>
              <a:schemeClr val="accent5">
                <a:lumMod val="50000"/>
              </a:schemeClr>
            </a:solidFill>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4231463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37891" name="3 - Θέση περιεχομένου" descr="tomos7_teyxos2.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3768" y="566682"/>
            <a:ext cx="4176464" cy="5742638"/>
          </a:xfrm>
          <a:ln w="38100">
            <a:solidFill>
              <a:schemeClr val="accent5">
                <a:lumMod val="50000"/>
              </a:schemeClr>
            </a:solidFill>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517480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Ελένη Ευαγγέλου, Ευγενία </a:t>
            </a:r>
            <a:r>
              <a:rPr lang="el-GR" sz="2000" dirty="0" err="1"/>
              <a:t>Βλάχου</a:t>
            </a:r>
            <a:r>
              <a:rPr lang="el-GR" sz="2000" dirty="0"/>
              <a:t> </a:t>
            </a:r>
            <a:r>
              <a:rPr lang="el-GR" sz="2000" dirty="0" smtClean="0"/>
              <a:t>2014. </a:t>
            </a:r>
            <a:r>
              <a:rPr lang="el-GR" sz="2000" dirty="0"/>
              <a:t>Ελένη Ευαγγέλου, Ευγενία </a:t>
            </a:r>
            <a:r>
              <a:rPr lang="el-GR" sz="2000" dirty="0" err="1"/>
              <a:t>Βλάχου</a:t>
            </a:r>
            <a:r>
              <a:rPr lang="el-GR" sz="2000" dirty="0"/>
              <a:t>. «Νομοθεσία /Δεοντολογία Νοσηλευτικού Επαγγέλματος. </a:t>
            </a:r>
            <a:r>
              <a:rPr lang="el-GR" sz="2000" dirty="0" smtClean="0"/>
              <a:t>Ενότητα 3</a:t>
            </a:r>
            <a:r>
              <a:rPr lang="en-US" sz="2000" dirty="0" smtClean="0"/>
              <a:t>:</a:t>
            </a:r>
            <a:r>
              <a:rPr lang="el-GR" sz="2000" dirty="0"/>
              <a:t> Επαγγελματική Οργάνωση σε Διεθνές και Εθνικό Επίπεδο».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normAutofit/>
          </a:bodyPr>
          <a:lstStyle/>
          <a:p>
            <a:pPr>
              <a:lnSpc>
                <a:spcPct val="120000"/>
              </a:lnSpc>
              <a:spcBef>
                <a:spcPts val="900"/>
              </a:spcBef>
              <a:defRPr/>
            </a:pPr>
            <a:r>
              <a:rPr lang="el-GR" sz="2400" dirty="0" smtClean="0"/>
              <a:t>Αναγνώριση – κατοχύρωση της Νοσηλευτικής.</a:t>
            </a:r>
          </a:p>
          <a:p>
            <a:pPr>
              <a:lnSpc>
                <a:spcPct val="120000"/>
              </a:lnSpc>
              <a:spcBef>
                <a:spcPts val="900"/>
              </a:spcBef>
              <a:defRPr/>
            </a:pPr>
            <a:r>
              <a:rPr lang="el-GR" sz="2400" dirty="0" smtClean="0"/>
              <a:t>Ανύψωση Νοσηλευτικής Εκπαίδευσης και Έρευνας.</a:t>
            </a:r>
          </a:p>
          <a:p>
            <a:pPr>
              <a:lnSpc>
                <a:spcPct val="120000"/>
              </a:lnSpc>
              <a:spcBef>
                <a:spcPts val="900"/>
              </a:spcBef>
              <a:defRPr/>
            </a:pPr>
            <a:r>
              <a:rPr lang="el-GR" sz="2400" dirty="0" smtClean="0"/>
              <a:t>Βελτίωση </a:t>
            </a:r>
            <a:r>
              <a:rPr lang="el-GR" sz="2400" dirty="0" err="1" smtClean="0"/>
              <a:t>κοινωνικο</a:t>
            </a:r>
            <a:r>
              <a:rPr lang="el-GR" sz="2400" dirty="0" smtClean="0"/>
              <a:t>-οικονομικών συνθηκών και εργασίας νοσηλευτών.</a:t>
            </a:r>
          </a:p>
          <a:p>
            <a:pPr>
              <a:lnSpc>
                <a:spcPct val="120000"/>
              </a:lnSpc>
              <a:spcBef>
                <a:spcPts val="900"/>
              </a:spcBef>
              <a:defRPr/>
            </a:pPr>
            <a:r>
              <a:rPr lang="el-GR" sz="2400" dirty="0" smtClean="0"/>
              <a:t>Διατύπωση αποφάσεων, θέσεων και διακηρύξεων σε διάφορα θέματα που αφορούν τους νοσηλευτές.</a:t>
            </a:r>
          </a:p>
          <a:p>
            <a:pPr>
              <a:lnSpc>
                <a:spcPct val="120000"/>
              </a:lnSpc>
              <a:spcBef>
                <a:spcPts val="900"/>
              </a:spcBef>
              <a:defRPr/>
            </a:pPr>
            <a:r>
              <a:rPr lang="el-GR" sz="2400" dirty="0" smtClean="0"/>
              <a:t>Έκδοση διμηνιαίου περιοδικού </a:t>
            </a:r>
            <a:r>
              <a:rPr lang="en-US" sz="2400" dirty="0" smtClean="0"/>
              <a:t>International Nursing Review</a:t>
            </a:r>
            <a:r>
              <a:rPr lang="el-GR" sz="2400" dirty="0" smtClean="0"/>
              <a:t>.</a:t>
            </a:r>
          </a:p>
          <a:p>
            <a:pPr>
              <a:lnSpc>
                <a:spcPct val="120000"/>
              </a:lnSpc>
              <a:spcBef>
                <a:spcPts val="900"/>
              </a:spcBef>
              <a:defRPr/>
            </a:pPr>
            <a:r>
              <a:rPr lang="el-GR" sz="2400" dirty="0" smtClean="0"/>
              <a:t>Οργάνωση Διεθνούς Νοσηλευτικού Συνεδρίου ανά 4 έτη.</a:t>
            </a:r>
          </a:p>
          <a:p>
            <a:pPr>
              <a:lnSpc>
                <a:spcPct val="120000"/>
              </a:lnSpc>
              <a:spcBef>
                <a:spcPts val="900"/>
              </a:spcBef>
              <a:defRPr/>
            </a:pPr>
            <a:r>
              <a:rPr lang="el-GR" sz="2400" dirty="0" smtClean="0"/>
              <a:t>Καθιέρωση της 12ης Μαΐου (γενέθλιος ημέρα της </a:t>
            </a:r>
            <a:r>
              <a:rPr lang="en-US" sz="2400" dirty="0" smtClean="0"/>
              <a:t>Florence Nightingale</a:t>
            </a:r>
            <a:r>
              <a:rPr lang="el-GR" sz="2400" dirty="0" smtClean="0"/>
              <a:t>) ως Διεθνή Ημέρα Νοσηλευτών.</a:t>
            </a:r>
          </a:p>
        </p:txBody>
      </p:sp>
      <p:sp>
        <p:nvSpPr>
          <p:cNvPr id="2" name="Τίτλος 1"/>
          <p:cNvSpPr>
            <a:spLocks noGrp="1"/>
          </p:cNvSpPr>
          <p:nvPr>
            <p:ph type="title"/>
          </p:nvPr>
        </p:nvSpPr>
        <p:spPr/>
        <p:txBody>
          <a:bodyPr/>
          <a:lstStyle/>
          <a:p>
            <a:r>
              <a:rPr lang="el-GR" dirty="0"/>
              <a:t>Σκοποί </a:t>
            </a:r>
            <a:r>
              <a:rPr lang="en-US" dirty="0" smtClean="0"/>
              <a:t>ICN</a:t>
            </a:r>
            <a:r>
              <a:rPr lang="el-GR" dirty="0" smtClean="0"/>
              <a:t> </a:t>
            </a:r>
            <a:r>
              <a:rPr lang="el-GR" sz="3000" b="0" dirty="0" smtClean="0"/>
              <a:t>1/2</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7825727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l-GR" dirty="0">
                <a:solidFill>
                  <a:prstClr val="white"/>
                </a:solidFill>
              </a:rPr>
              <a:t>Σκοποί </a:t>
            </a:r>
            <a:r>
              <a:rPr lang="en-US" dirty="0">
                <a:solidFill>
                  <a:prstClr val="white"/>
                </a:solidFill>
              </a:rPr>
              <a:t>ICN</a:t>
            </a:r>
            <a:r>
              <a:rPr lang="el-GR" dirty="0">
                <a:solidFill>
                  <a:prstClr val="white"/>
                </a:solidFill>
              </a:rPr>
              <a:t> </a:t>
            </a:r>
            <a:r>
              <a:rPr lang="el-GR" sz="3000" b="0" dirty="0" smtClean="0">
                <a:solidFill>
                  <a:prstClr val="white"/>
                </a:solidFill>
              </a:rPr>
              <a:t>2/2</a:t>
            </a:r>
            <a:endParaRPr lang="el-GR" altLang="el-GR" b="1" dirty="0" smtClean="0">
              <a:solidFill>
                <a:srgbClr val="7B9899"/>
              </a:solidFill>
            </a:endParaRPr>
          </a:p>
        </p:txBody>
      </p:sp>
      <p:sp>
        <p:nvSpPr>
          <p:cNvPr id="6147" name="Rectangle 3"/>
          <p:cNvSpPr>
            <a:spLocks noGrp="1" noChangeArrowheads="1"/>
          </p:cNvSpPr>
          <p:nvPr>
            <p:ph idx="1"/>
          </p:nvPr>
        </p:nvSpPr>
        <p:spPr/>
        <p:txBody>
          <a:bodyPr>
            <a:normAutofit/>
          </a:bodyPr>
          <a:lstStyle/>
          <a:p>
            <a:pPr>
              <a:spcBef>
                <a:spcPts val="900"/>
              </a:spcBef>
              <a:defRPr/>
            </a:pPr>
            <a:r>
              <a:rPr lang="el-GR" sz="2200" dirty="0" smtClean="0"/>
              <a:t>Η στενή συνεργασία με τον Παγκόσμιο Οργανισμό Υγείας και τον Διεθνή Οργανισμό Εργασίας για την προώθηση θεμάτων που αφορούν τη Νοσηλευτική.</a:t>
            </a:r>
          </a:p>
          <a:p>
            <a:pPr>
              <a:spcBef>
                <a:spcPts val="900"/>
              </a:spcBef>
              <a:defRPr/>
            </a:pPr>
            <a:r>
              <a:rPr lang="el-GR" sz="2200" dirty="0" smtClean="0"/>
              <a:t>Καταρτίζει προγράμματα ανταλλαγής νοσηλευτών μεταξύ των κρατών - μελών του.</a:t>
            </a:r>
          </a:p>
          <a:p>
            <a:pPr>
              <a:spcBef>
                <a:spcPts val="900"/>
              </a:spcBef>
              <a:defRPr/>
            </a:pPr>
            <a:r>
              <a:rPr lang="el-GR" sz="2200" dirty="0" smtClean="0"/>
              <a:t>Υποστηρίζει ερευνητικά προγράμματα, δημοσιεύει βιβλία, οργανώνει περιφερειακά σεμινάρια, μελετά νοσηλευτικά προβλήματα, προτείνει κριτήρια για την αξιολόγηση της νοσηλευτικής φροντίδας, προωθεί τη πρωτοβάθμια φροντίδα υγείας.</a:t>
            </a:r>
          </a:p>
          <a:p>
            <a:pPr>
              <a:spcBef>
                <a:spcPts val="900"/>
              </a:spcBef>
              <a:defRPr/>
            </a:pPr>
            <a:r>
              <a:rPr lang="el-GR" sz="2200" dirty="0" smtClean="0"/>
              <a:t>Καθοδηγεί τους Εθνικούς Συνδέσμους στην εκπλήρωση του ρόλου τους για την ανύψωση της Νοσηλευτικής σε όλο τον κόσμο</a:t>
            </a:r>
            <a:r>
              <a:rPr lang="el-GR" sz="2200" dirty="0"/>
              <a:t>.</a:t>
            </a:r>
            <a:endParaRPr lang="el-GR" sz="22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800874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r>
              <a:rPr lang="en-US" altLang="el-GR" b="1" dirty="0" smtClean="0"/>
              <a:t>ICN (</a:t>
            </a:r>
            <a:r>
              <a:rPr lang="el-GR" altLang="el-GR" b="1" dirty="0" smtClean="0"/>
              <a:t>ΔΣΝ</a:t>
            </a:r>
            <a:r>
              <a:rPr lang="en-US" altLang="el-GR" b="1" dirty="0" smtClean="0"/>
              <a:t>)</a:t>
            </a:r>
            <a:endParaRPr lang="el-GR" altLang="el-GR" b="1" dirty="0" smtClean="0"/>
          </a:p>
        </p:txBody>
      </p:sp>
      <p:sp>
        <p:nvSpPr>
          <p:cNvPr id="17411" name="Rectangle 3"/>
          <p:cNvSpPr>
            <a:spLocks noGrp="1" noChangeArrowheads="1"/>
          </p:cNvSpPr>
          <p:nvPr>
            <p:ph idx="1"/>
          </p:nvPr>
        </p:nvSpPr>
        <p:spPr/>
        <p:txBody>
          <a:bodyPr>
            <a:normAutofit/>
          </a:bodyPr>
          <a:lstStyle/>
          <a:p>
            <a:pPr eaLnBrk="1" hangingPunct="1">
              <a:spcBef>
                <a:spcPts val="1800"/>
              </a:spcBef>
              <a:buFont typeface="Wingdings" pitchFamily="2" charset="2"/>
              <a:buNone/>
            </a:pPr>
            <a:r>
              <a:rPr lang="el-GR" altLang="el-GR" dirty="0" smtClean="0"/>
              <a:t>Εργάζεται: </a:t>
            </a:r>
            <a:endParaRPr lang="en-US" altLang="el-GR" dirty="0" smtClean="0"/>
          </a:p>
          <a:p>
            <a:pPr eaLnBrk="1" hangingPunct="1">
              <a:spcBef>
                <a:spcPts val="1800"/>
              </a:spcBef>
            </a:pPr>
            <a:r>
              <a:rPr lang="el-GR" altLang="el-GR" sz="2400" dirty="0" smtClean="0"/>
              <a:t>Για την διασφάλιση της ποιοτικής φροντίδας για όλους.</a:t>
            </a:r>
            <a:endParaRPr lang="en-US" altLang="el-GR" sz="2400" dirty="0" smtClean="0"/>
          </a:p>
          <a:p>
            <a:pPr eaLnBrk="1" hangingPunct="1">
              <a:spcBef>
                <a:spcPts val="1800"/>
              </a:spcBef>
            </a:pPr>
            <a:r>
              <a:rPr lang="el-GR" altLang="el-GR" sz="2400" dirty="0" smtClean="0"/>
              <a:t>Τις πολιτικές υγείας παγκοσμίως.</a:t>
            </a:r>
            <a:endParaRPr lang="en-US" altLang="el-GR" sz="2400" dirty="0" smtClean="0"/>
          </a:p>
          <a:p>
            <a:pPr eaLnBrk="1" hangingPunct="1">
              <a:spcBef>
                <a:spcPts val="1800"/>
              </a:spcBef>
            </a:pPr>
            <a:r>
              <a:rPr lang="el-GR" altLang="el-GR" sz="2400" dirty="0" smtClean="0"/>
              <a:t>Την προαγωγή των νοσηλευτικών γνώσεων.</a:t>
            </a:r>
            <a:endParaRPr lang="en-US" altLang="el-GR" sz="2400" dirty="0" smtClean="0"/>
          </a:p>
          <a:p>
            <a:pPr eaLnBrk="1" hangingPunct="1">
              <a:spcBef>
                <a:spcPts val="1800"/>
              </a:spcBef>
            </a:pPr>
            <a:r>
              <a:rPr lang="el-GR" altLang="el-GR" sz="2400" dirty="0" smtClean="0"/>
              <a:t>Την αξιόλογη παρουσία των νοσηλευτών σε παγκόσμια κλίμακα.</a:t>
            </a:r>
            <a:endParaRPr lang="en-US" altLang="el-GR" sz="2400" dirty="0" smtClean="0"/>
          </a:p>
          <a:p>
            <a:pPr eaLnBrk="1" hangingPunct="1">
              <a:spcBef>
                <a:spcPts val="1800"/>
              </a:spcBef>
            </a:pPr>
            <a:r>
              <a:rPr lang="el-GR" altLang="el-GR" sz="2400" dirty="0" smtClean="0"/>
              <a:t>Ένα ικανό και ικανοποιημένο δυναμικό νοσηλευτών.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252429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p:txBody>
          <a:bodyPr>
            <a:normAutofit/>
          </a:bodyPr>
          <a:lstStyle/>
          <a:p>
            <a:pPr eaLnBrk="1" hangingPunct="1"/>
            <a:r>
              <a:rPr lang="el-GR" altLang="el-GR" b="1" dirty="0" smtClean="0"/>
              <a:t>Κώδικας Δεοντολογίας για </a:t>
            </a:r>
            <a:br>
              <a:rPr lang="el-GR" altLang="el-GR" b="1" dirty="0" smtClean="0"/>
            </a:br>
            <a:r>
              <a:rPr lang="el-GR" altLang="el-GR" b="1" dirty="0" smtClean="0"/>
              <a:t>Νοσηλευτές του </a:t>
            </a:r>
            <a:r>
              <a:rPr lang="en-US" altLang="el-GR" b="1" dirty="0" smtClean="0"/>
              <a:t>ICN</a:t>
            </a:r>
            <a:r>
              <a:rPr lang="el-GR" altLang="el-GR" b="1" dirty="0" smtClean="0"/>
              <a:t> </a:t>
            </a:r>
            <a:r>
              <a:rPr lang="el-GR" altLang="el-GR" sz="3000" b="0" dirty="0" smtClean="0"/>
              <a:t>1/2</a:t>
            </a:r>
            <a:endParaRPr lang="en-US" altLang="el-GR" sz="3000" b="0" dirty="0" smtClean="0"/>
          </a:p>
        </p:txBody>
      </p:sp>
      <p:sp>
        <p:nvSpPr>
          <p:cNvPr id="3" name="2 - Θέση περιεχομένου"/>
          <p:cNvSpPr>
            <a:spLocks noGrp="1"/>
          </p:cNvSpPr>
          <p:nvPr>
            <p:ph idx="1"/>
          </p:nvPr>
        </p:nvSpPr>
        <p:spPr/>
        <p:txBody>
          <a:bodyPr>
            <a:noAutofit/>
          </a:bodyPr>
          <a:lstStyle/>
          <a:p>
            <a:pPr>
              <a:defRPr/>
            </a:pPr>
            <a:r>
              <a:rPr lang="el-GR" dirty="0" smtClean="0"/>
              <a:t>Ο Κώδικας Δεοντολογίας για τους Νοσηλευτές, (με τελευταία αναθεώρηση το 2012), είναι ένας οδηγός που βασίζεται στις κοινωνικές αξίες και ανάγκες.</a:t>
            </a:r>
          </a:p>
          <a:p>
            <a:pPr>
              <a:defRPr/>
            </a:pPr>
            <a:r>
              <a:rPr lang="el-GR" dirty="0" smtClean="0"/>
              <a:t>Ο κώδικας έχει χρησιμεύσει ως πρότυπο για τους νοσηλευτές όλου του κόσμου από τότε που υιοθετήθηκε για πρώτη φορά το 1953.</a:t>
            </a:r>
          </a:p>
          <a:p>
            <a:pPr>
              <a:defRPr/>
            </a:pPr>
            <a:r>
              <a:rPr lang="el-GR" dirty="0" smtClean="0"/>
              <a:t>Ο κώδικας επανεξετάζεται τακτικά και αναθεωρείται σύμφωνα με την επικαιρότητα και τα προβλήματα που ανακύπτουν κατά τη νοσηλευτική πρακτική σε μια κοινωνία που εξελίσσεται και μεταβάλλεται. </a:t>
            </a:r>
          </a:p>
          <a:p>
            <a:pPr>
              <a:defRPr/>
            </a:pP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319620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altLang="el-GR" dirty="0">
                <a:solidFill>
                  <a:prstClr val="white"/>
                </a:solidFill>
              </a:rPr>
              <a:t>Κώδικας Δεοντολογίας για </a:t>
            </a:r>
            <a:br>
              <a:rPr lang="el-GR" altLang="el-GR" dirty="0">
                <a:solidFill>
                  <a:prstClr val="white"/>
                </a:solidFill>
              </a:rPr>
            </a:br>
            <a:r>
              <a:rPr lang="el-GR" altLang="el-GR" dirty="0">
                <a:solidFill>
                  <a:prstClr val="white"/>
                </a:solidFill>
              </a:rPr>
              <a:t>Νοσηλευτές του </a:t>
            </a:r>
            <a:r>
              <a:rPr lang="en-US" altLang="el-GR" dirty="0">
                <a:solidFill>
                  <a:prstClr val="white"/>
                </a:solidFill>
              </a:rPr>
              <a:t>ICN</a:t>
            </a:r>
            <a:r>
              <a:rPr lang="el-GR" altLang="el-GR" dirty="0">
                <a:solidFill>
                  <a:prstClr val="white"/>
                </a:solidFill>
              </a:rPr>
              <a:t> </a:t>
            </a:r>
            <a:r>
              <a:rPr lang="el-GR" altLang="el-GR" sz="3000" b="0" dirty="0" smtClean="0">
                <a:solidFill>
                  <a:prstClr val="white"/>
                </a:solidFill>
              </a:rPr>
              <a:t>2/2</a:t>
            </a:r>
            <a:endParaRPr lang="en-US" dirty="0"/>
          </a:p>
        </p:txBody>
      </p:sp>
      <p:sp>
        <p:nvSpPr>
          <p:cNvPr id="19459" name="2 - Θέση περιεχομένου"/>
          <p:cNvSpPr>
            <a:spLocks noGrp="1"/>
          </p:cNvSpPr>
          <p:nvPr>
            <p:ph idx="1"/>
          </p:nvPr>
        </p:nvSpPr>
        <p:spPr/>
        <p:txBody>
          <a:bodyPr/>
          <a:lstStyle/>
          <a:p>
            <a:pPr algn="just" eaLnBrk="1" hangingPunct="1"/>
            <a:r>
              <a:rPr lang="el-GR" altLang="el-GR" sz="2400" dirty="0" smtClean="0"/>
              <a:t>Ο κώδικας καθιστά σαφές στους νοσηλευτές  ότι πρωταρχικής σημασίας  για τους ασθενείς είναι ο σεβασμός των ανθρωπίνων δικαιωμάτων, συμπεριλαμβανομένου του δικαιώματος στη ζωή, στην αξιοπρέπεια και στην αντιμετώπισή τους με σεβασμό.</a:t>
            </a:r>
          </a:p>
          <a:p>
            <a:pPr algn="just" eaLnBrk="1" hangingPunct="1"/>
            <a:endParaRPr lang="el-GR" altLang="el-GR" sz="2400" dirty="0" smtClean="0"/>
          </a:p>
          <a:p>
            <a:pPr algn="just" eaLnBrk="1" hangingPunct="1"/>
            <a:r>
              <a:rPr lang="el-GR" altLang="el-GR" sz="2400" dirty="0" smtClean="0"/>
              <a:t>Τέλος, ο Κώδικας Δεοντολογίας καθοδηγεί τους  νοσηλευτές στις επιλογές τους και στηρίζει την άρνησή τους να συμμετέχουν σε δραστηριότητες που έρχονται σε σύγκρουση  με τις προσωπικές τους αξίες στη φροντίδα και τη θεραπεία των ασθενών τους.</a:t>
            </a:r>
          </a:p>
          <a:p>
            <a:pPr eaLnBrk="1" hangingPunct="1"/>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500725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fontAlgn="auto" hangingPunct="1">
              <a:spcAft>
                <a:spcPts val="0"/>
              </a:spcAft>
              <a:defRPr/>
            </a:pPr>
            <a:r>
              <a:rPr lang="el-GR" b="1" dirty="0" smtClean="0"/>
              <a:t> Άλλοι </a:t>
            </a:r>
            <a:r>
              <a:rPr lang="en-US" b="1" dirty="0" smtClean="0"/>
              <a:t> </a:t>
            </a:r>
            <a:r>
              <a:rPr lang="el-GR" b="1" dirty="0" smtClean="0"/>
              <a:t>Οργανισμοί</a:t>
            </a:r>
          </a:p>
        </p:txBody>
      </p:sp>
      <p:sp>
        <p:nvSpPr>
          <p:cNvPr id="20483" name="Rectangle 3"/>
          <p:cNvSpPr>
            <a:spLocks noGrp="1" noChangeArrowheads="1"/>
          </p:cNvSpPr>
          <p:nvPr>
            <p:ph idx="1"/>
          </p:nvPr>
        </p:nvSpPr>
        <p:spPr/>
        <p:txBody>
          <a:bodyPr/>
          <a:lstStyle/>
          <a:p>
            <a:pPr eaLnBrk="1" hangingPunct="1">
              <a:lnSpc>
                <a:spcPct val="100000"/>
              </a:lnSpc>
            </a:pPr>
            <a:r>
              <a:rPr lang="el-GR" altLang="el-GR" sz="2000" dirty="0" smtClean="0"/>
              <a:t>Νοσηλευτών</a:t>
            </a:r>
            <a:r>
              <a:rPr lang="en-US" altLang="el-GR" sz="2000" dirty="0" smtClean="0"/>
              <a:t> </a:t>
            </a:r>
            <a:r>
              <a:rPr lang="el-GR" altLang="el-GR" sz="2000" dirty="0" smtClean="0"/>
              <a:t>Χειρουργείου</a:t>
            </a:r>
          </a:p>
          <a:p>
            <a:pPr eaLnBrk="1" hangingPunct="1">
              <a:lnSpc>
                <a:spcPct val="100000"/>
              </a:lnSpc>
            </a:pPr>
            <a:r>
              <a:rPr lang="el-GR" altLang="el-GR" sz="2000" dirty="0" smtClean="0"/>
              <a:t>Νοσηλευτών Ογκολογίας</a:t>
            </a:r>
            <a:endParaRPr lang="en-US" altLang="el-GR" sz="2000" dirty="0" smtClean="0"/>
          </a:p>
          <a:p>
            <a:pPr eaLnBrk="1" hangingPunct="1">
              <a:lnSpc>
                <a:spcPct val="100000"/>
              </a:lnSpc>
            </a:pPr>
            <a:endParaRPr lang="el-GR" altLang="el-GR" sz="2000" dirty="0" smtClean="0"/>
          </a:p>
          <a:p>
            <a:pPr eaLnBrk="1" hangingPunct="1">
              <a:lnSpc>
                <a:spcPct val="100000"/>
              </a:lnSpc>
              <a:buFont typeface="Wingdings" pitchFamily="2" charset="2"/>
              <a:buNone/>
            </a:pPr>
            <a:r>
              <a:rPr lang="el-GR" altLang="el-GR" sz="2000" b="1" dirty="0" smtClean="0"/>
              <a:t>Ευρωπαϊκοί Οργανισμοί</a:t>
            </a:r>
            <a:endParaRPr lang="en-US" altLang="el-GR" sz="2000" b="1" dirty="0" smtClean="0"/>
          </a:p>
          <a:p>
            <a:pPr eaLnBrk="1" hangingPunct="1">
              <a:lnSpc>
                <a:spcPct val="100000"/>
              </a:lnSpc>
              <a:buFont typeface="Wingdings" pitchFamily="2" charset="2"/>
              <a:buNone/>
            </a:pPr>
            <a:endParaRPr lang="el-GR" altLang="el-GR" sz="2000" dirty="0" smtClean="0"/>
          </a:p>
          <a:p>
            <a:pPr eaLnBrk="1" hangingPunct="1">
              <a:lnSpc>
                <a:spcPct val="100000"/>
              </a:lnSpc>
            </a:pPr>
            <a:r>
              <a:rPr lang="el-GR" altLang="el-GR" sz="2000" dirty="0" smtClean="0"/>
              <a:t>Ευρωπαϊκή Νοσηλευτική Ομάδα</a:t>
            </a:r>
          </a:p>
          <a:p>
            <a:pPr eaLnBrk="1" hangingPunct="1">
              <a:lnSpc>
                <a:spcPct val="100000"/>
              </a:lnSpc>
            </a:pPr>
            <a:r>
              <a:rPr lang="el-GR" altLang="el-GR" sz="2000" dirty="0" smtClean="0"/>
              <a:t>Μόνιμη Επιτροπή Νοσηλευτών Ευρωπαϊκής Ένωσης </a:t>
            </a:r>
          </a:p>
          <a:p>
            <a:pPr eaLnBrk="1" hangingPunct="1">
              <a:lnSpc>
                <a:spcPct val="100000"/>
              </a:lnSpc>
            </a:pPr>
            <a:r>
              <a:rPr lang="el-GR" altLang="el-GR" sz="2000" dirty="0" smtClean="0"/>
              <a:t>Ομοσπονδία Νοσηλευτών Σκανδιναβίας</a:t>
            </a:r>
          </a:p>
          <a:p>
            <a:pPr eaLnBrk="1" hangingPunct="1">
              <a:lnSpc>
                <a:spcPct val="100000"/>
              </a:lnSpc>
            </a:pPr>
            <a:r>
              <a:rPr lang="el-GR" altLang="el-GR" sz="2000" dirty="0" smtClean="0"/>
              <a:t>Ομάδα εργασίας ερευνητών Νοσηλευτών</a:t>
            </a:r>
            <a:r>
              <a:rPr lang="en-US" altLang="el-GR" sz="2000" dirty="0" smtClean="0"/>
              <a:t> (WENR)</a:t>
            </a:r>
            <a:endParaRPr lang="el-GR" altLang="el-GR" sz="2000" dirty="0" smtClean="0"/>
          </a:p>
          <a:p>
            <a:pPr eaLnBrk="1" hangingPunct="1">
              <a:lnSpc>
                <a:spcPct val="100000"/>
              </a:lnSpc>
            </a:pPr>
            <a:r>
              <a:rPr lang="el-GR" altLang="el-GR" sz="2000" dirty="0" smtClean="0"/>
              <a:t>Συμβουλευτική επιτροπή για την εκπαίδευση νοσηλευτών της Ε.Ε.</a:t>
            </a:r>
          </a:p>
          <a:p>
            <a:pPr eaLnBrk="1" hangingPunct="1">
              <a:lnSpc>
                <a:spcPct val="100000"/>
              </a:lnSpc>
            </a:pPr>
            <a:r>
              <a:rPr lang="el-GR" altLang="el-GR" sz="2000" dirty="0" smtClean="0"/>
              <a:t>Ευρωπαϊκή Ογκολογική Νοσηλευτική Εταιρεία (ΕΟΝ</a:t>
            </a:r>
            <a:r>
              <a:rPr lang="en-US" altLang="el-GR" sz="2000" dirty="0" smtClean="0"/>
              <a:t>S)</a:t>
            </a:r>
            <a:endParaRPr lang="el-GR" altLang="el-GR" sz="2000" dirty="0" smtClean="0"/>
          </a:p>
        </p:txBody>
      </p:sp>
      <p:pic>
        <p:nvPicPr>
          <p:cNvPr id="18434" name="Picture 2" descr="http://www.ebccouncil.com/wp-content/uploads/2013/08/Eons-e13866634197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412776"/>
            <a:ext cx="3019425" cy="2876551"/>
          </a:xfrm>
          <a:prstGeom prst="rect">
            <a:avLst/>
          </a:prstGeom>
          <a:noFill/>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764790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0" y="0"/>
            <a:ext cx="9144000" cy="1700808"/>
          </a:xfrm>
        </p:spPr>
        <p:txBody>
          <a:bodyPr>
            <a:normAutofit/>
          </a:bodyPr>
          <a:lstStyle/>
          <a:p>
            <a:pPr eaLnBrk="1" hangingPunct="1"/>
            <a:r>
              <a:rPr lang="el-GR" altLang="el-GR" sz="3200" b="1" dirty="0" smtClean="0"/>
              <a:t>Επαγγελματικές και επιστημονικές </a:t>
            </a:r>
            <a:br>
              <a:rPr lang="el-GR" altLang="el-GR" sz="3200" b="1" dirty="0" smtClean="0"/>
            </a:br>
            <a:r>
              <a:rPr lang="el-GR" altLang="el-GR" sz="3200" b="1" dirty="0" smtClean="0"/>
              <a:t>οργανώσεις νοσηλευτών</a:t>
            </a:r>
            <a:r>
              <a:rPr lang="el-GR" altLang="el-GR" sz="2000" b="1" dirty="0" smtClean="0">
                <a:solidFill>
                  <a:srgbClr val="7B9899"/>
                </a:solidFill>
              </a:rPr>
              <a:t/>
            </a:r>
            <a:br>
              <a:rPr lang="el-GR" altLang="el-GR" sz="2000" b="1" dirty="0" smtClean="0">
                <a:solidFill>
                  <a:srgbClr val="7B9899"/>
                </a:solidFill>
              </a:rPr>
            </a:br>
            <a:r>
              <a:rPr lang="en-US" altLang="el-GR" sz="2800" b="0" dirty="0" smtClean="0"/>
              <a:t>EFN</a:t>
            </a:r>
            <a:r>
              <a:rPr lang="el-GR" altLang="el-GR" sz="2800" b="0" dirty="0" smtClean="0"/>
              <a:t> </a:t>
            </a:r>
            <a:r>
              <a:rPr lang="en-US" altLang="el-GR" sz="2800" b="0" dirty="0" smtClean="0"/>
              <a:t>(European federation of nurses associations)</a:t>
            </a:r>
            <a:r>
              <a:rPr lang="el-GR" altLang="el-GR" sz="2800" b="0" dirty="0" smtClean="0"/>
              <a:t> 1/3</a:t>
            </a:r>
          </a:p>
        </p:txBody>
      </p:sp>
      <p:sp>
        <p:nvSpPr>
          <p:cNvPr id="21507" name="Rectangle 3"/>
          <p:cNvSpPr>
            <a:spLocks noGrp="1" noChangeArrowheads="1"/>
          </p:cNvSpPr>
          <p:nvPr>
            <p:ph idx="1"/>
          </p:nvPr>
        </p:nvSpPr>
        <p:spPr>
          <a:xfrm>
            <a:off x="323528" y="1916832"/>
            <a:ext cx="8568952" cy="4824536"/>
          </a:xfrm>
        </p:spPr>
        <p:txBody>
          <a:bodyPr/>
          <a:lstStyle/>
          <a:p>
            <a:pPr eaLnBrk="1" hangingPunct="1"/>
            <a:r>
              <a:rPr lang="el-GR" altLang="el-GR" dirty="0" smtClean="0"/>
              <a:t>Ιδρύθηκε το 1971</a:t>
            </a:r>
            <a:r>
              <a:rPr lang="el-GR" altLang="el-GR" dirty="0"/>
              <a:t>.</a:t>
            </a:r>
            <a:endParaRPr lang="el-GR" altLang="el-GR" dirty="0" smtClean="0"/>
          </a:p>
          <a:p>
            <a:pPr eaLnBrk="1" hangingPunct="1"/>
            <a:r>
              <a:rPr lang="el-GR" altLang="el-GR" dirty="0" smtClean="0"/>
              <a:t>Εκπροσωπεί το νοσηλευτικό επάγγελμα και τα Ευρωπαϊκά ιδρύματα βασισμένα στη Νοσηλευτική εκπαίδευση και την ελεύθερη κίνηση των Ευρωπαϊκών οδηγιών της Ευρωπαϊκής Ένωσης. </a:t>
            </a:r>
          </a:p>
          <a:p>
            <a:pPr eaLnBrk="1" hangingPunct="1"/>
            <a:r>
              <a:rPr lang="el-GR" altLang="el-GR" dirty="0" smtClean="0"/>
              <a:t>Εκπροσωπεί πάνω από 1 εκατομμύριο Νοσηλευτές.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1472297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2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63</TotalTime>
  <Words>1852</Words>
  <Application>Microsoft Office PowerPoint</Application>
  <PresentationFormat>Προβολή στην οθόνη (4:3)</PresentationFormat>
  <Paragraphs>211</Paragraphs>
  <Slides>33</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33</vt:i4>
      </vt:variant>
    </vt:vector>
  </HeadingPairs>
  <TitlesOfParts>
    <vt:vector size="35" baseType="lpstr">
      <vt:lpstr>exo-opistho_simeiomata</vt:lpstr>
      <vt:lpstr>OC_template_updated</vt:lpstr>
      <vt:lpstr>Νομοθεσία /Δεοντολογία Νοσηλευτικού Επαγγέλματος</vt:lpstr>
      <vt:lpstr>Διεθνές Συμβούλιο Νοσηλευτών (Δ.Σ.Ν.)  International Council of Nurses (ICN)</vt:lpstr>
      <vt:lpstr>Σκοποί ICN 1/2</vt:lpstr>
      <vt:lpstr>Σκοποί ICN 2/2</vt:lpstr>
      <vt:lpstr>ICN (ΔΣΝ)</vt:lpstr>
      <vt:lpstr>Κώδικας Δεοντολογίας για  Νοσηλευτές του ICN 1/2</vt:lpstr>
      <vt:lpstr>Κώδικας Δεοντολογίας για  Νοσηλευτές του ICN 2/2</vt:lpstr>
      <vt:lpstr> Άλλοι  Οργανισμοί</vt:lpstr>
      <vt:lpstr>Επαγγελματικές και επιστημονικές  οργανώσεις νοσηλευτών EFN (European federation of nurses associations) 1/3</vt:lpstr>
      <vt:lpstr>Επαγγελματικές και επιστημονικές  οργανώσεις νοσηλευτών EFN (European federation of nurses associations) 2/3</vt:lpstr>
      <vt:lpstr>Επαγγελματικές και επιστημονικές  οργανώσεις νοσηλευτών EFN (European federation of nurses associations) 3/3</vt:lpstr>
      <vt:lpstr>Εθνικός Σύνδεσμος Νοσηλευτών Ελλάδας (ΕΣΝΕ)</vt:lpstr>
      <vt:lpstr>Επιστημονικού περιοδικού ¨Νοσηλευτική¨</vt:lpstr>
      <vt:lpstr>O EΣΝΕ ως μέλος 1/2</vt:lpstr>
      <vt:lpstr>O EΣΝΕ ως μέλος 2/2</vt:lpstr>
      <vt:lpstr>Άλλοι σύνδεσμοι και οργανώσεις</vt:lpstr>
      <vt:lpstr>Ε.Ν.Ε. ΦΕΚ 16/7/2004</vt:lpstr>
      <vt:lpstr>Σκοποί της ΕΝΕ 1/7</vt:lpstr>
      <vt:lpstr>Σκοποί της ΕΝΕ 2/7</vt:lpstr>
      <vt:lpstr>Σκοποί της ΕΝΕ 3/7</vt:lpstr>
      <vt:lpstr>Σκοποί της ΕΝΕ 4/7</vt:lpstr>
      <vt:lpstr>Σκοποί της ΕΝΕ 5/7</vt:lpstr>
      <vt:lpstr>Σκοποί της ΕΝΕ 6/7</vt:lpstr>
      <vt:lpstr>Σκοποί της ΕΝΕ 7/7</vt:lpstr>
      <vt:lpstr>Παρουσίαση του PowerPoint</vt:lpstr>
      <vt:lpstr>Παρουσίαση του PowerPoint</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Νομοθεσία /Δεοντολογία Νοσηλευτικού Επαγγέλματος</dc:title>
  <dc:creator>opencourses@teiath.gr</dc:creator>
  <cp:lastModifiedBy>fkaram2</cp:lastModifiedBy>
  <cp:revision>11</cp:revision>
  <dcterms:created xsi:type="dcterms:W3CDTF">2015-10-05T12:57:33Z</dcterms:created>
  <dcterms:modified xsi:type="dcterms:W3CDTF">2015-11-24T13:39:59Z</dcterms:modified>
</cp:coreProperties>
</file>