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1"/>
    <p:sldMasterId id="2147483684" r:id="rId2"/>
    <p:sldMasterId id="2147483697" r:id="rId3"/>
    <p:sldMasterId id="2147483709" r:id="rId4"/>
    <p:sldMasterId id="2147483720" r:id="rId5"/>
  </p:sldMasterIdLst>
  <p:notesMasterIdLst>
    <p:notesMasterId r:id="rId54"/>
  </p:notesMasterIdLst>
  <p:handoutMasterIdLst>
    <p:handoutMasterId r:id="rId55"/>
  </p:handoutMasterIdLst>
  <p:sldIdLst>
    <p:sldId id="256" r:id="rId6"/>
    <p:sldId id="485" r:id="rId7"/>
    <p:sldId id="503" r:id="rId8"/>
    <p:sldId id="491" r:id="rId9"/>
    <p:sldId id="536" r:id="rId10"/>
    <p:sldId id="505" r:id="rId11"/>
    <p:sldId id="434" r:id="rId12"/>
    <p:sldId id="494" r:id="rId13"/>
    <p:sldId id="506" r:id="rId14"/>
    <p:sldId id="511" r:id="rId15"/>
    <p:sldId id="510" r:id="rId16"/>
    <p:sldId id="512" r:id="rId17"/>
    <p:sldId id="488" r:id="rId18"/>
    <p:sldId id="530" r:id="rId19"/>
    <p:sldId id="462" r:id="rId20"/>
    <p:sldId id="531" r:id="rId21"/>
    <p:sldId id="513" r:id="rId22"/>
    <p:sldId id="534" r:id="rId23"/>
    <p:sldId id="533" r:id="rId24"/>
    <p:sldId id="539" r:id="rId25"/>
    <p:sldId id="540" r:id="rId26"/>
    <p:sldId id="484" r:id="rId27"/>
    <p:sldId id="515" r:id="rId28"/>
    <p:sldId id="500" r:id="rId29"/>
    <p:sldId id="537" r:id="rId30"/>
    <p:sldId id="518" r:id="rId31"/>
    <p:sldId id="520" r:id="rId32"/>
    <p:sldId id="521" r:id="rId33"/>
    <p:sldId id="522" r:id="rId34"/>
    <p:sldId id="545" r:id="rId35"/>
    <p:sldId id="535" r:id="rId36"/>
    <p:sldId id="525" r:id="rId37"/>
    <p:sldId id="526" r:id="rId38"/>
    <p:sldId id="527" r:id="rId39"/>
    <p:sldId id="541" r:id="rId40"/>
    <p:sldId id="528" r:id="rId41"/>
    <p:sldId id="543" r:id="rId42"/>
    <p:sldId id="544" r:id="rId43"/>
    <p:sldId id="352" r:id="rId44"/>
    <p:sldId id="529" r:id="rId45"/>
    <p:sldId id="542" r:id="rId46"/>
    <p:sldId id="257" r:id="rId47"/>
    <p:sldId id="267" r:id="rId48"/>
    <p:sldId id="269" r:id="rId49"/>
    <p:sldId id="276" r:id="rId50"/>
    <p:sldId id="277" r:id="rId51"/>
    <p:sldId id="271" r:id="rId52"/>
    <p:sldId id="274" r:id="rId53"/>
  </p:sldIdLst>
  <p:sldSz cx="9144000" cy="6858000" type="screen4x3"/>
  <p:notesSz cx="7104063" cy="10234613"/>
  <p:custDataLst>
    <p:tags r:id="rId5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4A82"/>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746"/>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None/>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38</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39</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11</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a:p>
        </p:txBody>
      </p:sp>
    </p:spTree>
    <p:extLst>
      <p:ext uri="{BB962C8B-B14F-4D97-AF65-F5344CB8AC3E}">
        <p14:creationId xmlns:p14="http://schemas.microsoft.com/office/powerpoint/2010/main" val="248765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24</a:t>
            </a:fld>
            <a:endParaRPr lang="el-G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26</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174383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678307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486177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B32136-FEB4-4B28-87D2-DD408BBDFC3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809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193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654731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96874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6920040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04826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691502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438961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020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644622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pPr/>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www.slideshare.net/complianceandsafety/basic-ergonomics-training-by-edmonds-community-college" TargetMode="External"/><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hyperlink" Target="https://commons.wikimedia.org/wiki/User:Uwe_Gille" TargetMode="External"/><Relationship Id="rId5" Type="http://schemas.openxmlformats.org/officeDocument/2006/relationships/hyperlink" Target="https://commons.wikimedia.org/wiki/File:Longus_colli.png"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www.slideshare.net/dinhhiendino/acc-injuryprev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commons.wikimedia.org/wiki/User:Uwe_Gille" TargetMode="External"/><Relationship Id="rId3" Type="http://schemas.openxmlformats.org/officeDocument/2006/relationships/image" Target="../media/image15.png"/><Relationship Id="rId7" Type="http://schemas.openxmlformats.org/officeDocument/2006/relationships/hyperlink" Target="https://commons.wikimedia.org/wiki/File:Gray385.png" TargetMode="External"/><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hyperlink" Target="https://creativecommons.org/licenses/by/3.0/deed.en" TargetMode="External"/><Relationship Id="rId5" Type="http://schemas.openxmlformats.org/officeDocument/2006/relationships/hyperlink" Target="https://commons.wikimedia.org/wiki/User:CFCF" TargetMode="External"/><Relationship Id="rId4" Type="http://schemas.openxmlformats.org/officeDocument/2006/relationships/hyperlink" Target="https://commons.wikimedia.org/wiki/File:1610_Muscles_Controlled_by_the_Accessory_Nerve-02.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slideshare.net/complianceandsafety/basic-ergonomics-training-by-edmonds-community-college" TargetMode="External"/><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slideshare.net/dinhhiendino/acc-injuryprev2" TargetMode="External"/><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Cervical_vertebrae_lateral2.png" TargetMode="External"/><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hyperlink" Target="https://creativecommons.org/licenses/by-sa/2.1/jp/deed.en" TargetMode="External"/><Relationship Id="rId4" Type="http://schemas.openxmlformats.org/officeDocument/2006/relationships/hyperlink" Target="https://commons.wikimedia.org/wiki/User:Was_a_be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nx.org/contents/ade6d462-b5d8-4103-a86f-a3c3ef304c11@1.22:66/College_Physics_for_Ceres" TargetMode="External"/><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hyperlink" Target="http://creativecommons.org/licenses/by/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nx.org/contents/ade6d462-b5d8-4103-a86f-a3c3ef304c11@1.22:66/College_Physics_for_Ceres" TargetMode="External"/><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hyperlink" Target="http://creativecommons.org/licenses/by/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dn2.hubspot.net/hub/527165/hubfs/posture_decay_anatomy.jpg?t=1443456296516&amp;width=376"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hyperlink" Target="http://www.necksolutions.com/neck-posture.html" TargetMode="External"/><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necksolutions.com/winopens/neckexercise.html" TargetMode="External"/><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hyperlink" Target="http://www.slideshare.net/complianceandsafety/basic-ergonomics-training-by-edmonds-community-college" TargetMode="External"/><Relationship Id="rId9"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hyperlink" Target="http://www.visioneng.us/about/ergonomics" TargetMode="External"/><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www.unitedphysicaltherapy.ca/text-neck-is-that-really-a-condi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www.sgergo.com/shoulder-impingement" TargetMode="Externa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hyperlink" Target="http://healthfavo.com/protraction-and-retraction.html"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experiencepilates.files.wordpress.com/2011/10/pn-posture.jpg"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hyperlink" Target="http://www.slideshare.net/dinhhiendino/acc-injuryprev2" TargetMode="External"/><Relationship Id="rId7" Type="http://schemas.openxmlformats.org/officeDocument/2006/relationships/hyperlink" Target="https://creativecommons.org/licenses/by-sa/2.1/jp/deed.en" TargetMode="External"/><Relationship Id="rId2" Type="http://schemas.openxmlformats.org/officeDocument/2006/relationships/image" Target="../media/image35.jpeg"/><Relationship Id="rId1" Type="http://schemas.openxmlformats.org/officeDocument/2006/relationships/slideLayout" Target="../slideLayouts/slideLayout14.xml"/><Relationship Id="rId6" Type="http://schemas.openxmlformats.org/officeDocument/2006/relationships/hyperlink" Target="https://commons.wikimedia.org/wiki/User:Was_a_bee" TargetMode="External"/><Relationship Id="rId5" Type="http://schemas.openxmlformats.org/officeDocument/2006/relationships/hyperlink" Target="https://commons.wikimedia.org/wiki/File:Cervical_vertebrae_lateral2.png" TargetMode="Externa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hyperlink" Target="http://www.domitall.com/wordpress/?p=3017" TargetMode="External"/><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chiro.org/ACAPress/Specific_Potentialities.html" TargetMode="External"/><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www.getwhiplashcompensation.co.uk/chiropractic-treatments-whiplash-injuries/" TargetMode="External"/><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www.thebodygallery.com/bgblog/?p=398" TargetMode="External"/><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4.xml"/><Relationship Id="rId6" Type="http://schemas.openxmlformats.org/officeDocument/2006/relationships/hyperlink" Target="http://www.slideshare.net/complianceandsafety/basic-ergonomics-training-by-edmonds-community-college" TargetMode="External"/><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www.danmacleod.com/ErgoForYou/10_principles_of_ergonomics.htm" TargetMode="External"/><Relationship Id="rId5" Type="http://schemas.openxmlformats.org/officeDocument/2006/relationships/image" Target="../media/image46.gif"/><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hyperlink" Target="http://www.danmacleod.com/ErgoForYou/10_principles_of_ergonomics.htm" TargetMode="External"/><Relationship Id="rId7"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medicalfunctionalassessments.com/_img/biomechanical.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hyperlink" Target="http://www.cdc.gov/niosh/topics/ergonomics/images/ergotopic3.gif"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www.elcosh.org/record/document/2058/63.jpg" TargetMode="External"/><Relationship Id="rId5" Type="http://schemas.openxmlformats.org/officeDocument/2006/relationships/image" Target="../media/image54.gif"/><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www.slideshare.net/complianceandsafety/basic-ergonomics-training-by-edmonds-community-colle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lideshare.net/complianceandsafety/basic-ergonomics-training-by-edmonds-community-college" TargetMode="External"/><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slideshare.net/dinhhiendino/acc-injuryprev2" TargetMode="External"/><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Levator_scapulae.png" TargetMode="External"/><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hyperlink" Target="https://commons.wikimedia.org/wiki/User:Uwe_Gil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11</a:t>
            </a:r>
            <a:r>
              <a:rPr lang="el-GR" sz="2600" dirty="0" smtClean="0"/>
              <a:t>:</a:t>
            </a:r>
            <a:r>
              <a:rPr lang="en-US" sz="2600" dirty="0" smtClean="0"/>
              <a:t> </a:t>
            </a:r>
            <a:r>
              <a:rPr lang="el-GR" sz="2600" dirty="0" smtClean="0"/>
              <a:t>Σπονδυλική Στήλη (</a:t>
            </a:r>
            <a:r>
              <a:rPr lang="el-GR" sz="2600" dirty="0" err="1" smtClean="0"/>
              <a:t>β΄μέρος</a:t>
            </a:r>
            <a:r>
              <a:rPr lang="el-GR" sz="2600" dirty="0" smtClean="0"/>
              <a:t>)</a:t>
            </a:r>
            <a:endParaRPr lang="en-US" sz="2600" dirty="0"/>
          </a:p>
          <a:p>
            <a:r>
              <a:rPr lang="el-GR" sz="2200" dirty="0"/>
              <a:t>Δωροθέα Μακρυγιάννη</a:t>
            </a:r>
            <a:r>
              <a:rPr lang="en-US" sz="2200" dirty="0"/>
              <a:t> Pt MSc</a:t>
            </a:r>
            <a:endParaRPr lang="el-GR" sz="2200" dirty="0"/>
          </a:p>
          <a:p>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Μυϊκό Σύστημα </a:t>
            </a:r>
            <a:r>
              <a:rPr lang="el-GR" sz="3200" b="0" dirty="0" smtClean="0"/>
              <a:t>2/3</a:t>
            </a:r>
            <a:endParaRPr lang="el-GR" sz="3600" dirty="0"/>
          </a:p>
        </p:txBody>
      </p:sp>
      <p:sp>
        <p:nvSpPr>
          <p:cNvPr id="3" name="2 - Θέση περιεχομένου"/>
          <p:cNvSpPr>
            <a:spLocks noGrp="1"/>
          </p:cNvSpPr>
          <p:nvPr>
            <p:ph idx="1"/>
          </p:nvPr>
        </p:nvSpPr>
        <p:spPr/>
        <p:txBody>
          <a:bodyPr>
            <a:normAutofit/>
          </a:bodyPr>
          <a:lstStyle/>
          <a:p>
            <a:r>
              <a:rPr lang="el-GR" dirty="0" smtClean="0"/>
              <a:t>Οι μύες του αυχένα, περισσότερα από είκοσι ζευγάρια, ενεργούν με ξεχωριστή ακρίβεια σε διάφορες κατευθύνσεις, φροντίζουν τον στατικό και δυναμικό έλεγχο της κεφαλής και της αυχενικής μοίρας της σπονδυλικής στήλης.</a:t>
            </a:r>
          </a:p>
          <a:p>
            <a:pPr lvl="0"/>
            <a:r>
              <a:rPr lang="el-GR" dirty="0" smtClean="0"/>
              <a:t>Οι μύες που έχουν ίδιες ενέργειες, λειτουργούν με διαφορές στους μοχλοβραχίονες σε διαφορετικές τροχιές κίνησης για να εξασφαλίσουν την λειτουργική τελειότητα. </a:t>
            </a:r>
          </a:p>
          <a:p>
            <a:pPr lvl="0"/>
            <a:r>
              <a:rPr lang="el-GR" dirty="0" smtClean="0"/>
              <a:t>Εκτός από την ενεργητική κίνηση, οι μύες ασκούν δύναμη παθητικά, όταν διατείνονται πέρα από το μήκος χαλάρωσης.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Μυϊκό Σύστημα </a:t>
            </a:r>
            <a:r>
              <a:rPr lang="el-GR" sz="3200" b="0" dirty="0" smtClean="0"/>
              <a:t>3/3</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5" name="Picture 3" descr="neck 4"/>
          <p:cNvPicPr>
            <a:picLocks noGrp="1" noChangeAspect="1" noChangeArrowheads="1"/>
          </p:cNvPicPr>
          <p:nvPr>
            <p:ph idx="1"/>
          </p:nvPr>
        </p:nvPicPr>
        <p:blipFill>
          <a:blip r:embed="rId2" cstate="print"/>
          <a:srcRect t="7249" r="3226" b="4137"/>
          <a:stretch>
            <a:fillRect/>
          </a:stretch>
        </p:blipFill>
        <p:spPr bwMode="auto">
          <a:xfrm>
            <a:off x="611560" y="1844824"/>
            <a:ext cx="4320480" cy="4608512"/>
          </a:xfrm>
          <a:prstGeom prst="rect">
            <a:avLst/>
          </a:prstGeom>
          <a:noFill/>
          <a:ln w="9525">
            <a:solidFill>
              <a:schemeClr val="accent3">
                <a:lumMod val="50000"/>
              </a:schemeClr>
            </a:solidFill>
            <a:miter lim="800000"/>
            <a:headEnd/>
            <a:tailEnd/>
          </a:ln>
        </p:spPr>
      </p:pic>
      <p:sp>
        <p:nvSpPr>
          <p:cNvPr id="6" name="5 - Ορθογώνιο"/>
          <p:cNvSpPr/>
          <p:nvPr/>
        </p:nvSpPr>
        <p:spPr>
          <a:xfrm>
            <a:off x="611560" y="1124744"/>
            <a:ext cx="5040560" cy="523220"/>
          </a:xfrm>
          <a:prstGeom prst="rect">
            <a:avLst/>
          </a:prstGeom>
        </p:spPr>
        <p:txBody>
          <a:bodyPr wrap="square">
            <a:spAutoFit/>
          </a:bodyPr>
          <a:lstStyle/>
          <a:p>
            <a:r>
              <a:rPr lang="el-GR" sz="2800" dirty="0" smtClean="0">
                <a:latin typeface="+mn-lt"/>
              </a:rPr>
              <a:t>Μυϊκή υποστήριξη του αυχένα.</a:t>
            </a:r>
            <a:endParaRPr lang="el-GR" sz="2800" dirty="0">
              <a:latin typeface="+mn-lt"/>
            </a:endParaRPr>
          </a:p>
        </p:txBody>
      </p:sp>
      <p:sp>
        <p:nvSpPr>
          <p:cNvPr id="7" name="6 - Ορθογώνιο"/>
          <p:cNvSpPr/>
          <p:nvPr/>
        </p:nvSpPr>
        <p:spPr>
          <a:xfrm>
            <a:off x="611560" y="1844824"/>
            <a:ext cx="2880320" cy="288032"/>
          </a:xfrm>
          <a:prstGeom prst="rect">
            <a:avLst/>
          </a:prstGeom>
          <a:solidFill>
            <a:schemeClr val="accent3">
              <a:lumMod val="40000"/>
              <a:lumOff val="60000"/>
            </a:schemeClr>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err="1" smtClean="0"/>
              <a:t>Στερνοκλειδομαστοειδής</a:t>
            </a:r>
            <a:endParaRPr lang="el-GR" dirty="0"/>
          </a:p>
        </p:txBody>
      </p:sp>
      <p:sp>
        <p:nvSpPr>
          <p:cNvPr id="8" name="7 - Ορθογώνιο"/>
          <p:cNvSpPr/>
          <p:nvPr/>
        </p:nvSpPr>
        <p:spPr>
          <a:xfrm>
            <a:off x="3563888" y="2852936"/>
            <a:ext cx="1368152" cy="576064"/>
          </a:xfrm>
          <a:prstGeom prst="rect">
            <a:avLst/>
          </a:prstGeom>
          <a:solidFill>
            <a:schemeClr val="accent3">
              <a:lumMod val="40000"/>
              <a:lumOff val="60000"/>
            </a:schemeClr>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err="1" smtClean="0"/>
              <a:t>Ανελκτήρας</a:t>
            </a:r>
            <a:r>
              <a:rPr lang="el-GR" dirty="0" smtClean="0"/>
              <a:t> ωμοπλάτης</a:t>
            </a:r>
            <a:endParaRPr lang="el-GR" dirty="0"/>
          </a:p>
        </p:txBody>
      </p:sp>
      <p:sp>
        <p:nvSpPr>
          <p:cNvPr id="9" name="8 - Ορθογώνιο"/>
          <p:cNvSpPr/>
          <p:nvPr/>
        </p:nvSpPr>
        <p:spPr>
          <a:xfrm>
            <a:off x="611560" y="5229200"/>
            <a:ext cx="1584176" cy="216024"/>
          </a:xfrm>
          <a:prstGeom prst="rect">
            <a:avLst/>
          </a:prstGeom>
          <a:solidFill>
            <a:schemeClr val="accent3">
              <a:lumMod val="40000"/>
              <a:lumOff val="60000"/>
            </a:schemeClr>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Τραπεζοειδής </a:t>
            </a:r>
            <a:endParaRPr lang="el-GR" dirty="0"/>
          </a:p>
        </p:txBody>
      </p:sp>
      <p:sp>
        <p:nvSpPr>
          <p:cNvPr id="10" name="4 - Ορθογώνιο"/>
          <p:cNvSpPr/>
          <p:nvPr/>
        </p:nvSpPr>
        <p:spPr>
          <a:xfrm>
            <a:off x="2123728" y="6453336"/>
            <a:ext cx="1512168" cy="276999"/>
          </a:xfrm>
          <a:prstGeom prst="rect">
            <a:avLst/>
          </a:prstGeom>
        </p:spPr>
        <p:txBody>
          <a:bodyPr wrap="square">
            <a:spAutoFit/>
          </a:bodyPr>
          <a:lstStyle/>
          <a:p>
            <a:pPr algn="ctr"/>
            <a:r>
              <a:rPr lang="en-US" sz="1200" dirty="0" smtClean="0">
                <a:latin typeface="+mn-lt"/>
                <a:hlinkClick r:id="rId3"/>
              </a:rPr>
              <a:t>slideshare.net</a:t>
            </a:r>
            <a:endParaRPr lang="el-GR" sz="1200" dirty="0">
              <a:latin typeface="+mn-lt"/>
            </a:endParaRPr>
          </a:p>
        </p:txBody>
      </p:sp>
      <p:pic>
        <p:nvPicPr>
          <p:cNvPr id="11" name="Picture 2" descr="http://camp4chiropractic.com/wp-content/uploads/dnf-muscles-e1397706408737.png"/>
          <p:cNvPicPr>
            <a:picLocks noChangeAspect="1" noChangeArrowheads="1"/>
          </p:cNvPicPr>
          <p:nvPr/>
        </p:nvPicPr>
        <p:blipFill>
          <a:blip r:embed="rId4" cstate="print"/>
          <a:srcRect/>
          <a:stretch>
            <a:fillRect/>
          </a:stretch>
        </p:blipFill>
        <p:spPr bwMode="auto">
          <a:xfrm>
            <a:off x="5292080" y="1196752"/>
            <a:ext cx="3528392" cy="4775091"/>
          </a:xfrm>
          <a:prstGeom prst="rect">
            <a:avLst/>
          </a:prstGeom>
          <a:noFill/>
        </p:spPr>
      </p:pic>
      <p:sp>
        <p:nvSpPr>
          <p:cNvPr id="13" name="Ορθογώνιο 12"/>
          <p:cNvSpPr/>
          <p:nvPr/>
        </p:nvSpPr>
        <p:spPr>
          <a:xfrm>
            <a:off x="5822317" y="6061036"/>
            <a:ext cx="246791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Longus </a:t>
            </a:r>
            <a:r>
              <a:rPr lang="en-US" sz="1200" dirty="0" err="1" smtClean="0">
                <a:latin typeface="+mn-lt"/>
                <a:hlinkClick r:id="rId5"/>
              </a:rPr>
              <a:t>colli</a:t>
            </a:r>
            <a:r>
              <a:rPr lang="en-US" sz="1200" dirty="0" smtClean="0">
                <a:solidFill>
                  <a:prstClr val="black">
                    <a:lumMod val="75000"/>
                    <a:lumOff val="25000"/>
                  </a:prstClr>
                </a:solidFill>
                <a:latin typeface="+mn-lt"/>
              </a:rPr>
              <a:t>”, </a:t>
            </a:r>
            <a:r>
              <a:rPr lang="en-US" sz="1200" dirty="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6" tooltip="User:Uwe Gille"/>
              </a:rPr>
              <a:t>Uwe </a:t>
            </a:r>
            <a:r>
              <a:rPr lang="en-US" sz="1200" dirty="0" err="1">
                <a:latin typeface="+mn-lt"/>
                <a:hlinkClick r:id="rId6" tooltip="User:Uwe Gille"/>
              </a:rPr>
              <a:t>Gille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648072"/>
          </a:xfrm>
        </p:spPr>
        <p:txBody>
          <a:bodyPr>
            <a:normAutofit/>
          </a:bodyPr>
          <a:lstStyle/>
          <a:p>
            <a:r>
              <a:rPr lang="el-GR" sz="3600" dirty="0" smtClean="0"/>
              <a:t>Πλάγιοι Μύες του Αυχένα</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5" name="Picture 7"/>
          <p:cNvPicPr>
            <a:picLocks noGrp="1" noChangeAspect="1" noChangeArrowheads="1"/>
          </p:cNvPicPr>
          <p:nvPr>
            <p:ph idx="1"/>
          </p:nvPr>
        </p:nvPicPr>
        <p:blipFill>
          <a:blip r:embed="rId3" cstate="print"/>
          <a:srcRect l="25808" t="4772" r="24296" b="5759"/>
          <a:stretch>
            <a:fillRect/>
          </a:stretch>
        </p:blipFill>
        <p:spPr bwMode="auto">
          <a:xfrm>
            <a:off x="755576" y="1052736"/>
            <a:ext cx="4320480" cy="5586827"/>
          </a:xfrm>
          <a:prstGeom prst="rect">
            <a:avLst/>
          </a:prstGeom>
          <a:noFill/>
          <a:ln w="9525">
            <a:noFill/>
            <a:miter lim="800000"/>
            <a:headEnd/>
            <a:tailEnd/>
          </a:ln>
          <a:effectLst/>
        </p:spPr>
      </p:pic>
      <p:sp>
        <p:nvSpPr>
          <p:cNvPr id="6" name="5 - Ορθογώνιο"/>
          <p:cNvSpPr/>
          <p:nvPr/>
        </p:nvSpPr>
        <p:spPr>
          <a:xfrm>
            <a:off x="683568" y="1124744"/>
            <a:ext cx="122413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755576" y="2636912"/>
            <a:ext cx="108012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4427984" y="3140968"/>
            <a:ext cx="648072"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flipH="1">
            <a:off x="755576" y="3861048"/>
            <a:ext cx="144016"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4283968" y="6021288"/>
            <a:ext cx="72008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2 - Θέση περιεχομένου"/>
          <p:cNvSpPr txBox="1">
            <a:spLocks/>
          </p:cNvSpPr>
          <p:nvPr/>
        </p:nvSpPr>
        <p:spPr>
          <a:xfrm>
            <a:off x="5436096" y="1196752"/>
            <a:ext cx="3096344" cy="4896544"/>
          </a:xfrm>
          <a:prstGeom prst="rect">
            <a:avLst/>
          </a:prstGeom>
        </p:spPr>
        <p:txBody>
          <a:bodyPr vert="horz" lIns="91440" tIns="45720" rIns="91440" bIns="45720" rtlCol="0">
            <a:normAutofit/>
          </a:bodyPr>
          <a:lstStyle/>
          <a:p>
            <a:pPr marL="342900" indent="-342900" fontAlgn="auto">
              <a:lnSpc>
                <a:spcPct val="112000"/>
              </a:lnSpc>
              <a:spcBef>
                <a:spcPts val="1800"/>
              </a:spcBef>
              <a:spcAft>
                <a:spcPts val="0"/>
              </a:spcAft>
            </a:pPr>
            <a:r>
              <a:rPr lang="el-GR" sz="2000" dirty="0" smtClean="0">
                <a:latin typeface="+mn-lt"/>
              </a:rPr>
              <a:t>1. </a:t>
            </a:r>
            <a:r>
              <a:rPr lang="el-GR" sz="2000" dirty="0" err="1" smtClean="0">
                <a:latin typeface="+mn-lt"/>
              </a:rPr>
              <a:t>Σπληνιοειδής</a:t>
            </a:r>
            <a:r>
              <a:rPr lang="el-GR" sz="2000" dirty="0" smtClean="0">
                <a:latin typeface="+mn-lt"/>
              </a:rPr>
              <a:t> κεφαλικός</a:t>
            </a:r>
          </a:p>
          <a:p>
            <a:pPr marL="266700" marR="0" lvl="0" indent="-266700" algn="l" defTabSz="914400" rtl="0" eaLnBrk="1" fontAlgn="auto" latinLnBrk="0" hangingPunct="1">
              <a:lnSpc>
                <a:spcPct val="112000"/>
              </a:lnSpc>
              <a:spcBef>
                <a:spcPts val="1800"/>
              </a:spcBef>
              <a:spcAft>
                <a:spcPts val="0"/>
              </a:spcAft>
              <a:buClrTx/>
              <a:buSzTx/>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2. </a:t>
            </a:r>
            <a:r>
              <a:rPr kumimoji="0" lang="el-GR" sz="2000" b="0" i="0" u="none" strike="noStrike" kern="1200" cap="none" spc="0" normalizeH="0" baseline="0" noProof="0" dirty="0" err="1" smtClean="0">
                <a:ln>
                  <a:noFill/>
                </a:ln>
                <a:solidFill>
                  <a:schemeClr val="tx1"/>
                </a:solidFill>
                <a:effectLst/>
                <a:uLnTx/>
                <a:uFillTx/>
                <a:latin typeface="+mn-lt"/>
                <a:ea typeface="+mn-ea"/>
                <a:cs typeface="+mn-cs"/>
              </a:rPr>
              <a:t>Ανελκτήρας</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 της ωμοπλάτης</a:t>
            </a:r>
          </a:p>
          <a:p>
            <a:pPr marL="342900" marR="0" lvl="0" indent="-342900" algn="l" defTabSz="914400" rtl="0" eaLnBrk="1" fontAlgn="auto" latinLnBrk="0" hangingPunct="1">
              <a:lnSpc>
                <a:spcPct val="112000"/>
              </a:lnSpc>
              <a:spcBef>
                <a:spcPts val="1800"/>
              </a:spcBef>
              <a:spcAft>
                <a:spcPts val="0"/>
              </a:spcAft>
              <a:buClrTx/>
              <a:buSzTx/>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3. </a:t>
            </a:r>
            <a:r>
              <a:rPr kumimoji="0" lang="el-GR" sz="2000" b="0" i="0" u="none" strike="noStrike" kern="1200" cap="none" spc="0" normalizeH="0" baseline="0" noProof="0" dirty="0" err="1" smtClean="0">
                <a:ln>
                  <a:noFill/>
                </a:ln>
                <a:solidFill>
                  <a:schemeClr val="tx1"/>
                </a:solidFill>
                <a:effectLst/>
                <a:uLnTx/>
                <a:uFillTx/>
                <a:latin typeface="+mn-lt"/>
                <a:ea typeface="+mn-ea"/>
                <a:cs typeface="+mn-cs"/>
              </a:rPr>
              <a:t>Στερνοκλειδομαστοειδής</a:t>
            </a:r>
            <a:endParaRPr kumimoji="0" lang="el-G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800"/>
              </a:spcBef>
              <a:spcAft>
                <a:spcPts val="0"/>
              </a:spcAft>
              <a:buClrTx/>
              <a:buSzTx/>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4. Σκαληνοί </a:t>
            </a:r>
          </a:p>
          <a:p>
            <a:pPr marL="342900" marR="0" lvl="0" indent="-342900" algn="l" defTabSz="914400" rtl="0" eaLnBrk="1" fontAlgn="auto" latinLnBrk="0" hangingPunct="1">
              <a:lnSpc>
                <a:spcPct val="112000"/>
              </a:lnSpc>
              <a:spcBef>
                <a:spcPts val="1800"/>
              </a:spcBef>
              <a:spcAft>
                <a:spcPts val="0"/>
              </a:spcAft>
              <a:buClrTx/>
              <a:buSzTx/>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5. Τραπεζοειδής</a:t>
            </a:r>
          </a:p>
          <a:p>
            <a:pPr marL="342900" marR="0" lvl="0" indent="-342900" algn="l" defTabSz="914400" rtl="0" eaLnBrk="1" fontAlgn="auto" latinLnBrk="0" hangingPunct="1">
              <a:lnSpc>
                <a:spcPct val="112000"/>
              </a:lnSpc>
              <a:spcBef>
                <a:spcPts val="1800"/>
              </a:spcBef>
              <a:spcAft>
                <a:spcPts val="0"/>
              </a:spcAft>
              <a:buClrTx/>
              <a:buSzTx/>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6. Δελτοειδής </a:t>
            </a:r>
          </a:p>
          <a:p>
            <a:pPr marL="342900" marR="0" lvl="0" indent="-342900" algn="l" defTabSz="914400" rtl="0" eaLnBrk="1" fontAlgn="auto" latinLnBrk="0" hangingPunct="1">
              <a:lnSpc>
                <a:spcPct val="112000"/>
              </a:lnSpc>
              <a:spcBef>
                <a:spcPts val="1800"/>
              </a:spcBef>
              <a:spcAft>
                <a:spcPts val="0"/>
              </a:spcAft>
              <a:buClrTx/>
              <a:buSzTx/>
              <a:tabLst/>
              <a:defRPr/>
            </a:pPr>
            <a:r>
              <a:rPr lang="el-GR" sz="2000" dirty="0" smtClean="0">
                <a:latin typeface="+mn-lt"/>
              </a:rPr>
              <a:t>7. </a:t>
            </a:r>
            <a:r>
              <a:rPr lang="el-GR" sz="2000" dirty="0" err="1" smtClean="0">
                <a:latin typeface="+mn-lt"/>
              </a:rPr>
              <a:t>Ωμοϋοειδης</a:t>
            </a:r>
            <a:r>
              <a:rPr lang="el-GR" sz="2000" dirty="0" smtClean="0">
                <a:latin typeface="+mn-lt"/>
              </a:rPr>
              <a:t> </a:t>
            </a:r>
          </a:p>
          <a:p>
            <a:pPr marL="342900" lvl="0" indent="-342900" fontAlgn="auto">
              <a:lnSpc>
                <a:spcPct val="112000"/>
              </a:lnSpc>
              <a:spcBef>
                <a:spcPts val="1800"/>
              </a:spcBef>
              <a:spcAft>
                <a:spcPts val="0"/>
              </a:spcAft>
              <a:defRPr/>
            </a:pPr>
            <a:r>
              <a:rPr lang="el-GR" sz="2000" dirty="0" smtClean="0">
                <a:latin typeface="+mn-lt"/>
              </a:rPr>
              <a:t>8. </a:t>
            </a:r>
            <a:r>
              <a:rPr lang="el-GR" sz="2000" dirty="0">
                <a:latin typeface="+mn-lt"/>
              </a:rPr>
              <a:t>Θυρεοειδής</a:t>
            </a:r>
            <a:endParaRPr lang="el-GR" sz="2400" dirty="0">
              <a:latin typeface="+mn-lt"/>
            </a:endParaRPr>
          </a:p>
        </p:txBody>
      </p:sp>
      <p:sp>
        <p:nvSpPr>
          <p:cNvPr id="17" name="16 - Έλλειψη"/>
          <p:cNvSpPr/>
          <p:nvPr/>
        </p:nvSpPr>
        <p:spPr>
          <a:xfrm>
            <a:off x="1691680" y="2636912"/>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1</a:t>
            </a:r>
            <a:endParaRPr lang="el-GR" dirty="0"/>
          </a:p>
        </p:txBody>
      </p:sp>
      <p:sp>
        <p:nvSpPr>
          <p:cNvPr id="18" name="17 - Έλλειψη"/>
          <p:cNvSpPr/>
          <p:nvPr/>
        </p:nvSpPr>
        <p:spPr>
          <a:xfrm>
            <a:off x="1763688" y="3068960"/>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2</a:t>
            </a:r>
            <a:endParaRPr lang="el-GR" dirty="0"/>
          </a:p>
        </p:txBody>
      </p:sp>
      <p:sp>
        <p:nvSpPr>
          <p:cNvPr id="19" name="18 - Έλλειψη"/>
          <p:cNvSpPr/>
          <p:nvPr/>
        </p:nvSpPr>
        <p:spPr>
          <a:xfrm>
            <a:off x="1043608" y="4437112"/>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4</a:t>
            </a:r>
            <a:endParaRPr lang="el-GR" dirty="0"/>
          </a:p>
        </p:txBody>
      </p:sp>
      <p:sp>
        <p:nvSpPr>
          <p:cNvPr id="20" name="19 - Έλλειψη"/>
          <p:cNvSpPr/>
          <p:nvPr/>
        </p:nvSpPr>
        <p:spPr>
          <a:xfrm>
            <a:off x="827584" y="4077072"/>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4</a:t>
            </a:r>
            <a:endParaRPr lang="el-GR" dirty="0"/>
          </a:p>
        </p:txBody>
      </p:sp>
      <p:sp>
        <p:nvSpPr>
          <p:cNvPr id="21" name="20 - Έλλειψη"/>
          <p:cNvSpPr/>
          <p:nvPr/>
        </p:nvSpPr>
        <p:spPr>
          <a:xfrm>
            <a:off x="971600" y="3717032"/>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4</a:t>
            </a:r>
            <a:endParaRPr lang="el-GR" dirty="0"/>
          </a:p>
        </p:txBody>
      </p:sp>
      <p:sp>
        <p:nvSpPr>
          <p:cNvPr id="22" name="21 - Έλλειψη"/>
          <p:cNvSpPr/>
          <p:nvPr/>
        </p:nvSpPr>
        <p:spPr>
          <a:xfrm>
            <a:off x="1763688" y="3501008"/>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3</a:t>
            </a:r>
            <a:endParaRPr lang="el-GR" dirty="0"/>
          </a:p>
        </p:txBody>
      </p:sp>
      <p:sp>
        <p:nvSpPr>
          <p:cNvPr id="23" name="22 - Έλλειψη"/>
          <p:cNvSpPr/>
          <p:nvPr/>
        </p:nvSpPr>
        <p:spPr>
          <a:xfrm>
            <a:off x="827584" y="4797152"/>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5</a:t>
            </a:r>
            <a:endParaRPr lang="el-GR" dirty="0"/>
          </a:p>
        </p:txBody>
      </p:sp>
      <p:sp>
        <p:nvSpPr>
          <p:cNvPr id="24" name="23 - Έλλειψη"/>
          <p:cNvSpPr/>
          <p:nvPr/>
        </p:nvSpPr>
        <p:spPr>
          <a:xfrm>
            <a:off x="827584" y="5373216"/>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6</a:t>
            </a:r>
            <a:endParaRPr lang="el-GR" dirty="0"/>
          </a:p>
        </p:txBody>
      </p:sp>
      <p:sp>
        <p:nvSpPr>
          <p:cNvPr id="25" name="24 - Έλλειψη"/>
          <p:cNvSpPr/>
          <p:nvPr/>
        </p:nvSpPr>
        <p:spPr>
          <a:xfrm>
            <a:off x="4716016" y="4437112"/>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7</a:t>
            </a:r>
            <a:endParaRPr lang="el-GR" dirty="0"/>
          </a:p>
        </p:txBody>
      </p:sp>
      <p:sp>
        <p:nvSpPr>
          <p:cNvPr id="26" name="25 - Έλλειψη"/>
          <p:cNvSpPr/>
          <p:nvPr/>
        </p:nvSpPr>
        <p:spPr>
          <a:xfrm>
            <a:off x="4427984" y="4077072"/>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7</a:t>
            </a:r>
            <a:endParaRPr lang="el-GR" dirty="0"/>
          </a:p>
        </p:txBody>
      </p:sp>
      <p:sp>
        <p:nvSpPr>
          <p:cNvPr id="27" name="26 - Έλλειψη"/>
          <p:cNvSpPr/>
          <p:nvPr/>
        </p:nvSpPr>
        <p:spPr>
          <a:xfrm>
            <a:off x="4355976" y="3573016"/>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8</a:t>
            </a:r>
            <a:endParaRPr lang="el-GR" dirty="0"/>
          </a:p>
        </p:txBody>
      </p:sp>
      <p:sp>
        <p:nvSpPr>
          <p:cNvPr id="28" name="27 - Έλλειψη"/>
          <p:cNvSpPr/>
          <p:nvPr/>
        </p:nvSpPr>
        <p:spPr>
          <a:xfrm>
            <a:off x="4283968" y="3140968"/>
            <a:ext cx="288032" cy="338336"/>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7</a:t>
            </a:r>
            <a:endParaRPr lang="el-GR" dirty="0"/>
          </a:p>
        </p:txBody>
      </p:sp>
      <p:sp>
        <p:nvSpPr>
          <p:cNvPr id="29" name="28 - Ορθογώνιο"/>
          <p:cNvSpPr/>
          <p:nvPr/>
        </p:nvSpPr>
        <p:spPr>
          <a:xfrm>
            <a:off x="755576" y="1052736"/>
            <a:ext cx="4320480" cy="5544616"/>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29 - Ορθογώνιο"/>
          <p:cNvSpPr/>
          <p:nvPr/>
        </p:nvSpPr>
        <p:spPr>
          <a:xfrm>
            <a:off x="4860032" y="6309319"/>
            <a:ext cx="1584176" cy="276999"/>
          </a:xfrm>
          <a:prstGeom prst="rect">
            <a:avLst/>
          </a:prstGeom>
        </p:spPr>
        <p:txBody>
          <a:bodyPr wrap="square">
            <a:spAutoFit/>
          </a:bodyPr>
          <a:lstStyle/>
          <a:p>
            <a:pPr algn="ctr"/>
            <a:r>
              <a:rPr lang="en-US" sz="1200" dirty="0" smtClean="0">
                <a:latin typeface="+mn-lt"/>
                <a:hlinkClick r:id="rId4"/>
              </a:rPr>
              <a:t>slideshare.net</a:t>
            </a:r>
            <a:endParaRPr lang="el-GR" sz="12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Μυϊκά Συστήματα</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5" name="Picture 8" descr="File:1610 Muscles Controlled by the Accessory Nerve-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40768"/>
            <a:ext cx="4587354" cy="3816424"/>
          </a:xfrm>
          <a:prstGeom prst="rect">
            <a:avLst/>
          </a:prstGeom>
          <a:noFill/>
          <a:ln w="38100">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sp>
        <p:nvSpPr>
          <p:cNvPr id="7" name="6 - Ορθογώνιο"/>
          <p:cNvSpPr/>
          <p:nvPr/>
        </p:nvSpPr>
        <p:spPr>
          <a:xfrm>
            <a:off x="3851920" y="1772816"/>
            <a:ext cx="1224136"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t>Μαστοειδής απόφυση</a:t>
            </a:r>
            <a:endParaRPr lang="el-GR" sz="1600" dirty="0"/>
          </a:p>
        </p:txBody>
      </p:sp>
      <p:sp>
        <p:nvSpPr>
          <p:cNvPr id="8" name="7 - Ορθογώνιο"/>
          <p:cNvSpPr/>
          <p:nvPr/>
        </p:nvSpPr>
        <p:spPr>
          <a:xfrm>
            <a:off x="4139952" y="3861048"/>
            <a:ext cx="936104"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err="1" smtClean="0"/>
              <a:t>Τραπεζο</a:t>
            </a:r>
            <a:r>
              <a:rPr lang="el-GR" sz="1600" dirty="0" smtClean="0"/>
              <a:t> ειδής</a:t>
            </a:r>
            <a:endParaRPr lang="el-GR" sz="1600" dirty="0"/>
          </a:p>
        </p:txBody>
      </p:sp>
      <p:sp>
        <p:nvSpPr>
          <p:cNvPr id="9" name="8 - Ορθογώνιο"/>
          <p:cNvSpPr/>
          <p:nvPr/>
        </p:nvSpPr>
        <p:spPr>
          <a:xfrm>
            <a:off x="539552" y="3212976"/>
            <a:ext cx="1512168"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err="1" smtClean="0"/>
              <a:t>Στερνοκλειδομαστοειδής</a:t>
            </a:r>
            <a:endParaRPr lang="el-GR" dirty="0"/>
          </a:p>
        </p:txBody>
      </p:sp>
      <p:sp>
        <p:nvSpPr>
          <p:cNvPr id="10" name="9 - Ορθογώνιο"/>
          <p:cNvSpPr/>
          <p:nvPr/>
        </p:nvSpPr>
        <p:spPr>
          <a:xfrm>
            <a:off x="539552" y="4581128"/>
            <a:ext cx="100811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Κλείδα</a:t>
            </a:r>
            <a:endParaRPr lang="el-GR" dirty="0"/>
          </a:p>
        </p:txBody>
      </p:sp>
      <p:sp>
        <p:nvSpPr>
          <p:cNvPr id="11" name="10 - Ορθογώνιο"/>
          <p:cNvSpPr/>
          <p:nvPr/>
        </p:nvSpPr>
        <p:spPr>
          <a:xfrm>
            <a:off x="539552" y="2564904"/>
            <a:ext cx="1008112"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Κάτω σιαγόνα</a:t>
            </a:r>
            <a:endParaRPr lang="el-GR" dirty="0"/>
          </a:p>
        </p:txBody>
      </p:sp>
      <p:pic>
        <p:nvPicPr>
          <p:cNvPr id="15" name="Picture 3" descr="image385"/>
          <p:cNvPicPr>
            <a:picLocks noChangeAspect="1" noChangeArrowheads="1"/>
          </p:cNvPicPr>
          <p:nvPr/>
        </p:nvPicPr>
        <p:blipFill>
          <a:blip r:embed="rId3" cstate="print"/>
          <a:srcRect l="1877" t="1750" r="4289" b="3751"/>
          <a:stretch>
            <a:fillRect/>
          </a:stretch>
        </p:blipFill>
        <p:spPr>
          <a:xfrm>
            <a:off x="5685668" y="2096852"/>
            <a:ext cx="2520280" cy="2721733"/>
          </a:xfrm>
          <a:prstGeom prst="rect">
            <a:avLst/>
          </a:prstGeom>
          <a:noFill/>
          <a:ln/>
        </p:spPr>
      </p:pic>
      <p:sp>
        <p:nvSpPr>
          <p:cNvPr id="16" name="Line 7"/>
          <p:cNvSpPr>
            <a:spLocks noChangeShapeType="1"/>
          </p:cNvSpPr>
          <p:nvPr/>
        </p:nvSpPr>
        <p:spPr bwMode="auto">
          <a:xfrm>
            <a:off x="5580112" y="1844824"/>
            <a:ext cx="1828800" cy="0"/>
          </a:xfrm>
          <a:prstGeom prst="line">
            <a:avLst/>
          </a:prstGeom>
          <a:noFill/>
          <a:ln w="76200">
            <a:solidFill>
              <a:schemeClr val="tx1"/>
            </a:solidFill>
            <a:round/>
            <a:headEnd/>
            <a:tailEnd type="triangle" w="med" len="med"/>
          </a:ln>
          <a:effectLst/>
        </p:spPr>
        <p:txBody>
          <a:bodyPr/>
          <a:lstStyle/>
          <a:p>
            <a:endParaRPr lang="el-GR"/>
          </a:p>
        </p:txBody>
      </p:sp>
      <p:sp>
        <p:nvSpPr>
          <p:cNvPr id="17" name="Line 4"/>
          <p:cNvSpPr>
            <a:spLocks noChangeShapeType="1"/>
          </p:cNvSpPr>
          <p:nvPr/>
        </p:nvSpPr>
        <p:spPr bwMode="auto">
          <a:xfrm>
            <a:off x="5580112" y="2276872"/>
            <a:ext cx="0" cy="3048000"/>
          </a:xfrm>
          <a:prstGeom prst="line">
            <a:avLst/>
          </a:prstGeom>
          <a:noFill/>
          <a:ln w="76200">
            <a:solidFill>
              <a:schemeClr val="tx1"/>
            </a:solidFill>
            <a:round/>
            <a:headEnd/>
            <a:tailEnd type="triangle" w="med" len="med"/>
          </a:ln>
          <a:effectLst/>
        </p:spPr>
        <p:txBody>
          <a:bodyPr/>
          <a:lstStyle/>
          <a:p>
            <a:endParaRPr lang="el-GR"/>
          </a:p>
        </p:txBody>
      </p:sp>
      <p:sp>
        <p:nvSpPr>
          <p:cNvPr id="18" name="17 - Ορθογώνιο"/>
          <p:cNvSpPr/>
          <p:nvPr/>
        </p:nvSpPr>
        <p:spPr>
          <a:xfrm>
            <a:off x="5292080" y="5445224"/>
            <a:ext cx="2880320" cy="707886"/>
          </a:xfrm>
          <a:prstGeom prst="rect">
            <a:avLst/>
          </a:prstGeom>
        </p:spPr>
        <p:txBody>
          <a:bodyPr wrap="square">
            <a:spAutoFit/>
          </a:bodyPr>
          <a:lstStyle/>
          <a:p>
            <a:r>
              <a:rPr lang="el-GR" sz="2000" dirty="0" smtClean="0">
                <a:latin typeface="+mn-lt"/>
              </a:rPr>
              <a:t>Παράγοντας συμπιεστικής δύναμης</a:t>
            </a:r>
          </a:p>
        </p:txBody>
      </p:sp>
      <p:sp>
        <p:nvSpPr>
          <p:cNvPr id="19" name="18 - Ορθογώνιο"/>
          <p:cNvSpPr/>
          <p:nvPr/>
        </p:nvSpPr>
        <p:spPr>
          <a:xfrm>
            <a:off x="5364088" y="1052736"/>
            <a:ext cx="2520280" cy="707886"/>
          </a:xfrm>
          <a:prstGeom prst="rect">
            <a:avLst/>
          </a:prstGeom>
        </p:spPr>
        <p:txBody>
          <a:bodyPr wrap="square">
            <a:spAutoFit/>
          </a:bodyPr>
          <a:lstStyle/>
          <a:p>
            <a:r>
              <a:rPr lang="el-GR" sz="2000" dirty="0" smtClean="0">
                <a:latin typeface="+mn-lt"/>
              </a:rPr>
              <a:t>Παράγοντας δύναμης στροφής</a:t>
            </a:r>
          </a:p>
        </p:txBody>
      </p:sp>
      <p:sp>
        <p:nvSpPr>
          <p:cNvPr id="21" name="Ορθογώνιο 20"/>
          <p:cNvSpPr/>
          <p:nvPr/>
        </p:nvSpPr>
        <p:spPr>
          <a:xfrm>
            <a:off x="1115616" y="5214391"/>
            <a:ext cx="3401613"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1610 Muscles Controlled by the Accessory </a:t>
            </a:r>
            <a:r>
              <a:rPr lang="en-US" sz="1200" dirty="0" smtClean="0">
                <a:latin typeface="+mn-lt"/>
                <a:hlinkClick r:id="rId4"/>
              </a:rPr>
              <a:t>Nerve-02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u="sng" dirty="0" smtClean="0">
                <a:latin typeface="+mn-lt"/>
                <a:hlinkClick r:id="rId5" tooltip="User:CFCF"/>
              </a:rPr>
              <a:t>CFCF</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με άδεια</a:t>
            </a:r>
            <a:r>
              <a:rPr lang="en-US" sz="1200" dirty="0" smtClean="0">
                <a:solidFill>
                  <a:prstClr val="black">
                    <a:lumMod val="75000"/>
                    <a:lumOff val="25000"/>
                  </a:prstClr>
                </a:solidFill>
                <a:latin typeface="+mn-lt"/>
              </a:rPr>
              <a:t> </a:t>
            </a:r>
            <a:r>
              <a:rPr lang="en-US" sz="1200" dirty="0">
                <a:latin typeface="+mn-lt"/>
                <a:hlinkClick r:id="rId6"/>
              </a:rPr>
              <a:t>CC BY 3.0</a:t>
            </a:r>
            <a:endParaRPr lang="en-US" sz="1200" dirty="0">
              <a:latin typeface="+mn-lt"/>
            </a:endParaRPr>
          </a:p>
        </p:txBody>
      </p:sp>
      <p:sp>
        <p:nvSpPr>
          <p:cNvPr id="22" name="Ορθογώνιο 21"/>
          <p:cNvSpPr/>
          <p:nvPr/>
        </p:nvSpPr>
        <p:spPr>
          <a:xfrm>
            <a:off x="5868144" y="4875625"/>
            <a:ext cx="246791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7"/>
              </a:rPr>
              <a:t>Gray385</a:t>
            </a:r>
            <a:r>
              <a:rPr lang="en-US" sz="1200" dirty="0" smtClean="0">
                <a:solidFill>
                  <a:prstClr val="black">
                    <a:lumMod val="75000"/>
                    <a:lumOff val="25000"/>
                  </a:prstClr>
                </a:solidFill>
                <a:latin typeface="+mn-lt"/>
              </a:rPr>
              <a:t>”, </a:t>
            </a:r>
            <a:r>
              <a:rPr lang="en-US" sz="1200" dirty="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8" tooltip="User:Uwe Gille"/>
              </a:rPr>
              <a:t>Uwe </a:t>
            </a:r>
            <a:r>
              <a:rPr lang="en-US" sz="1200" dirty="0" err="1">
                <a:latin typeface="+mn-lt"/>
                <a:hlinkClick r:id="rId8" tooltip="User:Uwe Gille"/>
              </a:rPr>
              <a:t>Gille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Μέσο Άτομο </a:t>
            </a:r>
            <a:r>
              <a:rPr lang="el-GR" sz="3200" b="0" dirty="0" smtClean="0"/>
              <a:t>1/2 </a:t>
            </a:r>
            <a:endParaRPr lang="el-GR" sz="3200" b="0" dirty="0"/>
          </a:p>
        </p:txBody>
      </p:sp>
      <p:sp>
        <p:nvSpPr>
          <p:cNvPr id="3" name="2 - Θέση περιεχομένου"/>
          <p:cNvSpPr>
            <a:spLocks noGrp="1"/>
          </p:cNvSpPr>
          <p:nvPr>
            <p:ph idx="1"/>
          </p:nvPr>
        </p:nvSpPr>
        <p:spPr/>
        <p:txBody>
          <a:bodyPr/>
          <a:lstStyle/>
          <a:p>
            <a:pPr lvl="0"/>
            <a:r>
              <a:rPr lang="el-GR" dirty="0" smtClean="0"/>
              <a:t>Για έναν άνδρα ύψους 1,80 </a:t>
            </a:r>
            <a:r>
              <a:rPr lang="en-US" dirty="0" smtClean="0"/>
              <a:t>m</a:t>
            </a:r>
            <a:r>
              <a:rPr lang="el-GR" dirty="0" smtClean="0"/>
              <a:t> και βάρους 80</a:t>
            </a:r>
            <a:r>
              <a:rPr lang="en-US" dirty="0" smtClean="0"/>
              <a:t> kg</a:t>
            </a:r>
            <a:r>
              <a:rPr lang="el-GR" dirty="0" smtClean="0"/>
              <a:t>, μπορούμε να θεωρήσουμε ότι: </a:t>
            </a:r>
          </a:p>
          <a:p>
            <a:pPr marL="800100" lvl="1" indent="-342900"/>
            <a:r>
              <a:rPr lang="el-GR" dirty="0" smtClean="0"/>
              <a:t>οι </a:t>
            </a:r>
            <a:r>
              <a:rPr lang="el-GR" dirty="0" err="1" smtClean="0"/>
              <a:t>εκτείνοντες</a:t>
            </a:r>
            <a:r>
              <a:rPr lang="el-GR" dirty="0" smtClean="0"/>
              <a:t> ακολουθούν ανατομικά το πίσω μέρος των σπονδύλων, με απόσταση από το κέντρο των μεσοσπονδυλίων δίσκων 4 </a:t>
            </a:r>
            <a:r>
              <a:rPr lang="en-US" dirty="0" smtClean="0"/>
              <a:t>cm</a:t>
            </a:r>
            <a:r>
              <a:rPr lang="el-GR" dirty="0" smtClean="0"/>
              <a:t>,</a:t>
            </a:r>
          </a:p>
          <a:p>
            <a:pPr marL="800100" lvl="1" indent="-342900"/>
            <a:r>
              <a:rPr lang="el-GR" dirty="0" smtClean="0"/>
              <a:t>η μάζα της κεφαλής και του αυχένα είναι περίπου 6</a:t>
            </a:r>
            <a:r>
              <a:rPr lang="en-US" dirty="0" smtClean="0"/>
              <a:t> kg</a:t>
            </a:r>
            <a:r>
              <a:rPr lang="el-GR" dirty="0" smtClean="0"/>
              <a:t> (8% της μάζας του σώματος).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Μέσο Άτομο </a:t>
            </a:r>
            <a:r>
              <a:rPr lang="el-GR" sz="3200" b="0" dirty="0" smtClean="0"/>
              <a:t>2/2 </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5" name="2 - Θέση περιεχομένου"/>
          <p:cNvSpPr txBox="1">
            <a:spLocks/>
          </p:cNvSpPr>
          <p:nvPr/>
        </p:nvSpPr>
        <p:spPr>
          <a:xfrm>
            <a:off x="395536" y="1268760"/>
            <a:ext cx="8208912" cy="5112568"/>
          </a:xfrm>
          <a:prstGeom prst="rect">
            <a:avLst/>
          </a:prstGeom>
        </p:spPr>
        <p:txBody>
          <a:bodyPr vert="horz" lIns="91440" tIns="45720" rIns="91440" bIns="45720" rtlCol="0">
            <a:noAutofit/>
          </a:bodyPr>
          <a:lstStyle/>
          <a:p>
            <a:pPr marL="342900" lvl="0" indent="-342900" fontAlgn="auto">
              <a:lnSpc>
                <a:spcPct val="112000"/>
              </a:lnSpc>
              <a:spcBef>
                <a:spcPts val="1200"/>
              </a:spcBef>
              <a:spcAft>
                <a:spcPts val="0"/>
              </a:spcAft>
              <a:buFont typeface="Wingdings" pitchFamily="2" charset="2"/>
              <a:buChar char="Ø"/>
            </a:pPr>
            <a:r>
              <a:rPr lang="el-GR" sz="2400" dirty="0" smtClean="0">
                <a:latin typeface="+mn-lt"/>
              </a:rPr>
              <a:t>Το μήκος της κεφαλής και του αυχένα είναι περίπου 30</a:t>
            </a:r>
            <a:r>
              <a:rPr lang="en-US" sz="2400" dirty="0" smtClean="0">
                <a:latin typeface="+mn-lt"/>
              </a:rPr>
              <a:t> cm</a:t>
            </a:r>
            <a:r>
              <a:rPr lang="el-GR" sz="2400" dirty="0">
                <a:latin typeface="+mn-lt"/>
              </a:rPr>
              <a:t>.</a:t>
            </a:r>
            <a:endParaRPr lang="el-GR" sz="2400" dirty="0" smtClean="0">
              <a:latin typeface="+mn-lt"/>
            </a:endParaRPr>
          </a:p>
          <a:p>
            <a:pPr marL="342900" lvl="0" indent="-342900" fontAlgn="auto">
              <a:lnSpc>
                <a:spcPct val="112000"/>
              </a:lnSpc>
              <a:spcBef>
                <a:spcPts val="1200"/>
              </a:spcBef>
              <a:spcAft>
                <a:spcPts val="0"/>
              </a:spcAft>
              <a:buFont typeface="Wingdings" pitchFamily="2" charset="2"/>
              <a:buChar char="Ø"/>
            </a:pPr>
            <a:r>
              <a:rPr lang="el-GR" sz="2400" dirty="0" smtClean="0">
                <a:latin typeface="+mn-lt"/>
              </a:rPr>
              <a:t> Το κέντρο μάζας της κεφαλής εντοπίζεται:</a:t>
            </a:r>
          </a:p>
          <a:p>
            <a:pPr marL="800100" lvl="1" indent="-342900" fontAlgn="auto">
              <a:lnSpc>
                <a:spcPct val="112000"/>
              </a:lnSpc>
              <a:spcBef>
                <a:spcPts val="1200"/>
              </a:spcBef>
              <a:spcAft>
                <a:spcPts val="0"/>
              </a:spcAft>
              <a:buFont typeface="Wingdings" pitchFamily="2" charset="2"/>
              <a:buChar char="§"/>
            </a:pPr>
            <a:r>
              <a:rPr lang="el-GR" sz="2400" dirty="0" smtClean="0">
                <a:latin typeface="+mn-lt"/>
              </a:rPr>
              <a:t>14 </a:t>
            </a:r>
            <a:r>
              <a:rPr lang="en-US" sz="2400" dirty="0" smtClean="0">
                <a:latin typeface="+mn-lt"/>
              </a:rPr>
              <a:t>cm</a:t>
            </a:r>
            <a:r>
              <a:rPr lang="el-GR" sz="2400" dirty="0" smtClean="0">
                <a:latin typeface="+mn-lt"/>
              </a:rPr>
              <a:t> από το επάνω άκρο της κεφαλής και 16</a:t>
            </a:r>
            <a:r>
              <a:rPr lang="en-US" sz="2400" dirty="0" smtClean="0">
                <a:latin typeface="+mn-lt"/>
              </a:rPr>
              <a:t> cm</a:t>
            </a:r>
            <a:r>
              <a:rPr lang="el-GR" sz="2400" dirty="0" smtClean="0">
                <a:latin typeface="+mn-lt"/>
              </a:rPr>
              <a:t> από τον έβδομο αυχενικό σπόνδυλο.</a:t>
            </a:r>
          </a:p>
          <a:p>
            <a:pPr marL="800100" lvl="1" indent="-342900" fontAlgn="auto">
              <a:lnSpc>
                <a:spcPct val="112000"/>
              </a:lnSpc>
              <a:spcBef>
                <a:spcPts val="1200"/>
              </a:spcBef>
              <a:spcAft>
                <a:spcPts val="0"/>
              </a:spcAft>
              <a:buFont typeface="Wingdings" pitchFamily="2" charset="2"/>
              <a:buChar char="§"/>
            </a:pPr>
            <a:r>
              <a:rPr lang="el-GR" sz="2400" dirty="0" smtClean="0">
                <a:latin typeface="+mn-lt"/>
              </a:rPr>
              <a:t>47% από επάνω και 53% από κάτω στην γραμμή που συνδέει τον έβδομο αυχενικό σπόνδυλο και το άνω άκρο της κεφαλής.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Όρθια Στάση</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5" name="Picture 3" descr="spine12"/>
          <p:cNvPicPr>
            <a:picLocks noGrp="1" noChangeAspect="1" noChangeArrowheads="1"/>
          </p:cNvPicPr>
          <p:nvPr>
            <p:ph idx="1"/>
          </p:nvPr>
        </p:nvPicPr>
        <p:blipFill>
          <a:blip r:embed="rId2" cstate="print"/>
          <a:srcRect/>
          <a:stretch>
            <a:fillRect/>
          </a:stretch>
        </p:blipFill>
        <p:spPr bwMode="auto">
          <a:xfrm>
            <a:off x="683568" y="1285110"/>
            <a:ext cx="5400600" cy="5324536"/>
          </a:xfrm>
          <a:prstGeom prst="rect">
            <a:avLst/>
          </a:prstGeom>
          <a:noFill/>
          <a:ln w="28575">
            <a:solidFill>
              <a:srgbClr val="333399"/>
            </a:solidFill>
            <a:miter lim="800000"/>
            <a:headEnd/>
            <a:tailEnd/>
          </a:ln>
        </p:spPr>
      </p:pic>
      <p:sp>
        <p:nvSpPr>
          <p:cNvPr id="6" name="4 - Ορθογώνιο"/>
          <p:cNvSpPr/>
          <p:nvPr/>
        </p:nvSpPr>
        <p:spPr>
          <a:xfrm>
            <a:off x="6084168" y="6237312"/>
            <a:ext cx="1512168" cy="307777"/>
          </a:xfrm>
          <a:prstGeom prst="rect">
            <a:avLst/>
          </a:prstGeom>
        </p:spPr>
        <p:txBody>
          <a:bodyPr wrap="square">
            <a:spAutoFit/>
          </a:bodyPr>
          <a:lstStyle/>
          <a:p>
            <a:pPr algn="ctr"/>
            <a:r>
              <a:rPr lang="en-US" sz="1400" dirty="0" smtClean="0">
                <a:latin typeface="+mn-lt"/>
                <a:hlinkClick r:id="rId3"/>
              </a:rPr>
              <a:t>slideshare.net</a:t>
            </a:r>
            <a:endParaRPr lang="el-GR" sz="1400" dirty="0">
              <a:latin typeface="+mn-lt"/>
            </a:endParaRPr>
          </a:p>
        </p:txBody>
      </p:sp>
      <p:sp>
        <p:nvSpPr>
          <p:cNvPr id="8" name="7 - Ορθογώνιο"/>
          <p:cNvSpPr/>
          <p:nvPr/>
        </p:nvSpPr>
        <p:spPr>
          <a:xfrm>
            <a:off x="3851920" y="2060848"/>
            <a:ext cx="1368152" cy="2160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Αυχενική μοίρα</a:t>
            </a:r>
            <a:endParaRPr lang="el-GR" sz="1400" dirty="0">
              <a:solidFill>
                <a:schemeClr val="tx1"/>
              </a:solidFill>
            </a:endParaRPr>
          </a:p>
        </p:txBody>
      </p:sp>
      <p:sp>
        <p:nvSpPr>
          <p:cNvPr id="9" name="8 - Ορθογώνιο"/>
          <p:cNvSpPr/>
          <p:nvPr/>
        </p:nvSpPr>
        <p:spPr>
          <a:xfrm>
            <a:off x="3851920" y="2420888"/>
            <a:ext cx="1008112"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Θωρακική μοίρα</a:t>
            </a:r>
            <a:endParaRPr lang="el-GR" sz="1400" dirty="0">
              <a:solidFill>
                <a:schemeClr val="tx1"/>
              </a:solidFill>
            </a:endParaRPr>
          </a:p>
        </p:txBody>
      </p:sp>
      <p:sp>
        <p:nvSpPr>
          <p:cNvPr id="10" name="9 - Ορθογώνιο"/>
          <p:cNvSpPr/>
          <p:nvPr/>
        </p:nvSpPr>
        <p:spPr>
          <a:xfrm>
            <a:off x="683568" y="5085184"/>
            <a:ext cx="1008112" cy="4320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Καθιστή θέση</a:t>
            </a:r>
            <a:endParaRPr lang="el-GR" sz="1400" dirty="0">
              <a:solidFill>
                <a:schemeClr val="tx1"/>
              </a:solidFill>
            </a:endParaRPr>
          </a:p>
        </p:txBody>
      </p:sp>
      <p:sp>
        <p:nvSpPr>
          <p:cNvPr id="11" name="10 - Ορθογώνιο"/>
          <p:cNvSpPr/>
          <p:nvPr/>
        </p:nvSpPr>
        <p:spPr>
          <a:xfrm>
            <a:off x="2555776" y="6381328"/>
            <a:ext cx="1368152" cy="2160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Όρθια θέση</a:t>
            </a:r>
            <a:endParaRPr lang="el-GR" sz="1400" dirty="0">
              <a:solidFill>
                <a:schemeClr val="tx1"/>
              </a:solidFill>
            </a:endParaRPr>
          </a:p>
        </p:txBody>
      </p:sp>
      <p:sp>
        <p:nvSpPr>
          <p:cNvPr id="12" name="11 - Ορθογώνιο"/>
          <p:cNvSpPr/>
          <p:nvPr/>
        </p:nvSpPr>
        <p:spPr>
          <a:xfrm>
            <a:off x="4716016" y="5517232"/>
            <a:ext cx="1368152" cy="4320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Ύπτια κατάκλιση</a:t>
            </a:r>
            <a:endParaRPr lang="el-GR" sz="1400" dirty="0">
              <a:solidFill>
                <a:schemeClr val="tx1"/>
              </a:solidFill>
            </a:endParaRPr>
          </a:p>
        </p:txBody>
      </p:sp>
      <p:sp>
        <p:nvSpPr>
          <p:cNvPr id="13" name="12 - Ορθογώνιο"/>
          <p:cNvSpPr/>
          <p:nvPr/>
        </p:nvSpPr>
        <p:spPr>
          <a:xfrm>
            <a:off x="3851920" y="3212976"/>
            <a:ext cx="1368152" cy="2880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Οσφυϊκή μοίρα</a:t>
            </a:r>
            <a:endParaRPr lang="el-GR" sz="1400" dirty="0">
              <a:solidFill>
                <a:schemeClr val="tx1"/>
              </a:solidFill>
            </a:endParaRPr>
          </a:p>
        </p:txBody>
      </p:sp>
      <p:sp>
        <p:nvSpPr>
          <p:cNvPr id="14" name="2 - Θέση περιεχομένου"/>
          <p:cNvSpPr txBox="1">
            <a:spLocks/>
          </p:cNvSpPr>
          <p:nvPr/>
        </p:nvSpPr>
        <p:spPr>
          <a:xfrm>
            <a:off x="6228184" y="1268760"/>
            <a:ext cx="2423120" cy="34563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α φορτία στην αυχενική μοίρα κατά την χαλαρή όρθια στάση και την καθιστή θέση είναι μικρά.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Αναπτυσσόμενες Δυνάμεις </a:t>
            </a:r>
            <a:r>
              <a:rPr lang="el-GR" sz="3200" b="0" dirty="0" smtClean="0"/>
              <a:t>1/2</a:t>
            </a:r>
            <a:endParaRPr lang="el-GR" sz="3200" b="0" dirty="0"/>
          </a:p>
        </p:txBody>
      </p:sp>
      <p:sp>
        <p:nvSpPr>
          <p:cNvPr id="3" name="2 - Θέση περιεχομένου"/>
          <p:cNvSpPr>
            <a:spLocks noGrp="1"/>
          </p:cNvSpPr>
          <p:nvPr>
            <p:ph idx="1"/>
          </p:nvPr>
        </p:nvSpPr>
        <p:spPr/>
        <p:txBody>
          <a:bodyPr/>
          <a:lstStyle/>
          <a:p>
            <a:r>
              <a:rPr lang="el-GR" dirty="0" smtClean="0"/>
              <a:t>Η κάμψη προκαλεί συμπιεστικές δυνάμεις πολλαπλάσιες του βάρος του αυχένα και της κεφαλής, πολύ μεγαλύτερες από αυτές που ασκούνται στην φυσιολογική στάση. </a:t>
            </a:r>
          </a:p>
          <a:p>
            <a:r>
              <a:rPr lang="el-GR" dirty="0" smtClean="0"/>
              <a:t>Σημαντική αύξηση στη φόρτιση συμβαίνει:</a:t>
            </a:r>
            <a:endParaRPr lang="en-US" dirty="0" smtClean="0"/>
          </a:p>
          <a:p>
            <a:pPr lvl="1"/>
            <a:r>
              <a:rPr lang="el-GR" dirty="0" smtClean="0"/>
              <a:t>στα όρια της τροχιάς της κάμψης, </a:t>
            </a:r>
          </a:p>
          <a:p>
            <a:pPr lvl="1"/>
            <a:r>
              <a:rPr lang="el-GR" dirty="0" smtClean="0"/>
              <a:t>στα όρια της τροχιάς της έκτασης,</a:t>
            </a:r>
          </a:p>
          <a:p>
            <a:pPr lvl="1"/>
            <a:r>
              <a:rPr lang="el-GR" dirty="0" smtClean="0"/>
              <a:t>κατά την στροφή, </a:t>
            </a:r>
          </a:p>
          <a:p>
            <a:pPr lvl="1"/>
            <a:r>
              <a:rPr lang="el-GR" dirty="0" smtClean="0"/>
              <a:t>κατά την πλάγια κάμψη.</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Μεσοσπονδύλιος Δίσκος /Πίεση</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5" name="Picture 4" descr="σάρωση0006"/>
          <p:cNvPicPr>
            <a:picLocks noGrp="1" noChangeAspect="1" noChangeArrowheads="1"/>
          </p:cNvPicPr>
          <p:nvPr>
            <p:ph idx="1"/>
          </p:nvPr>
        </p:nvPicPr>
        <p:blipFill>
          <a:blip r:embed="rId2" cstate="print"/>
          <a:srcRect/>
          <a:stretch>
            <a:fillRect/>
          </a:stretch>
        </p:blipFill>
        <p:spPr bwMode="auto">
          <a:xfrm>
            <a:off x="1475656" y="1435336"/>
            <a:ext cx="6336704" cy="4261916"/>
          </a:xfrm>
          <a:prstGeom prst="rect">
            <a:avLst/>
          </a:prstGeom>
          <a:noFill/>
          <a:ln w="9525">
            <a:solidFill>
              <a:schemeClr val="tx1"/>
            </a:solidFill>
            <a:miter lim="800000"/>
            <a:headEnd/>
            <a:tailEnd/>
          </a:ln>
        </p:spPr>
      </p:pic>
      <p:sp>
        <p:nvSpPr>
          <p:cNvPr id="6" name="5 - Ορθογώνιο"/>
          <p:cNvSpPr/>
          <p:nvPr/>
        </p:nvSpPr>
        <p:spPr>
          <a:xfrm>
            <a:off x="3995936" y="5816297"/>
            <a:ext cx="1584176" cy="276999"/>
          </a:xfrm>
          <a:prstGeom prst="rect">
            <a:avLst/>
          </a:prstGeom>
        </p:spPr>
        <p:txBody>
          <a:bodyPr wrap="square">
            <a:spAutoFit/>
          </a:bodyPr>
          <a:lstStyle/>
          <a:p>
            <a:pPr algn="ctr"/>
            <a:r>
              <a:rPr lang="en-US" sz="1200" dirty="0" smtClean="0">
                <a:latin typeface="+mn-lt"/>
                <a:hlinkClick r:id="rId3"/>
              </a:rPr>
              <a:t>slideshare.net</a:t>
            </a:r>
            <a:endParaRPr lang="el-GR" sz="1200" dirty="0">
              <a:latin typeface="+mn-lt"/>
            </a:endParaRPr>
          </a:p>
        </p:txBody>
      </p:sp>
      <p:sp>
        <p:nvSpPr>
          <p:cNvPr id="8" name="7 - Ορθογώνιο"/>
          <p:cNvSpPr/>
          <p:nvPr/>
        </p:nvSpPr>
        <p:spPr>
          <a:xfrm>
            <a:off x="3995936" y="5372484"/>
            <a:ext cx="1368152" cy="216024"/>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t> Θέση </a:t>
            </a:r>
            <a:endParaRPr lang="el-GR" dirty="0"/>
          </a:p>
        </p:txBody>
      </p:sp>
      <p:sp>
        <p:nvSpPr>
          <p:cNvPr id="9" name="8 - Ορθογώνιο"/>
          <p:cNvSpPr/>
          <p:nvPr/>
        </p:nvSpPr>
        <p:spPr>
          <a:xfrm rot="16200000">
            <a:off x="-377689" y="3482144"/>
            <a:ext cx="4210745" cy="216025"/>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l-GR" dirty="0" smtClean="0"/>
              <a:t> Πίεση στον μεσοσπονδύλιο Δίσκο </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Αναπτυσσόμενες Δυνάμεις </a:t>
            </a:r>
            <a:r>
              <a:rPr lang="el-GR" sz="3200" b="0" dirty="0" smtClean="0"/>
              <a:t>2/2</a:t>
            </a:r>
            <a:endParaRPr lang="el-GR" sz="3200" dirty="0"/>
          </a:p>
        </p:txBody>
      </p:sp>
      <p:sp>
        <p:nvSpPr>
          <p:cNvPr id="3" name="2 - Θέση περιεχομένου"/>
          <p:cNvSpPr>
            <a:spLocks noGrp="1"/>
          </p:cNvSpPr>
          <p:nvPr>
            <p:ph idx="1"/>
          </p:nvPr>
        </p:nvSpPr>
        <p:spPr/>
        <p:txBody>
          <a:bodyPr/>
          <a:lstStyle/>
          <a:p>
            <a:r>
              <a:rPr lang="el-GR" dirty="0" smtClean="0"/>
              <a:t>Τα φορτία προέρχονται από:</a:t>
            </a:r>
          </a:p>
          <a:p>
            <a:pPr lvl="1"/>
            <a:r>
              <a:rPr lang="el-GR" dirty="0" smtClean="0"/>
              <a:t>Το βάρος της κεφαλής.</a:t>
            </a:r>
          </a:p>
          <a:p>
            <a:pPr lvl="1"/>
            <a:r>
              <a:rPr lang="el-GR" dirty="0" smtClean="0"/>
              <a:t>Την δραστηριότητα των γύρω μυών.</a:t>
            </a:r>
          </a:p>
          <a:p>
            <a:pPr lvl="1"/>
            <a:r>
              <a:rPr lang="el-GR" dirty="0" smtClean="0"/>
              <a:t>Την τάση των εμπλεκομένων συνδέσμων.</a:t>
            </a:r>
          </a:p>
          <a:p>
            <a:pPr lvl="1"/>
            <a:r>
              <a:rPr lang="el-GR" dirty="0" smtClean="0"/>
              <a:t>Την ανάπτυξη των εξωτερικών φορτίων.</a:t>
            </a:r>
          </a:p>
          <a:p>
            <a:r>
              <a:rPr lang="el-GR" dirty="0" smtClean="0"/>
              <a:t>Όπως στην θωρακική και την οσφυϊκή μοίρα, έτσι και στην αυχενική τα στατικά φορτία επηρεάζονται από την θέση της κεφαλής και του σώματος. </a:t>
            </a:r>
          </a:p>
          <a:p>
            <a:pPr lvl="1"/>
            <a:endParaRPr lang="el-GR" dirty="0" smtClean="0"/>
          </a:p>
          <a:p>
            <a:pPr lvl="1"/>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Picture 6" descr="File:Cervical vertebrae lateral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5385" t="2632" r="12305"/>
          <a:stretch>
            <a:fillRect/>
          </a:stretch>
        </p:blipFill>
        <p:spPr bwMode="auto">
          <a:xfrm>
            <a:off x="4427984" y="1124744"/>
            <a:ext cx="3957220" cy="53285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Τίτλος 1"/>
          <p:cNvSpPr txBox="1">
            <a:spLocks/>
          </p:cNvSpPr>
          <p:nvPr/>
        </p:nvSpPr>
        <p:spPr>
          <a:xfrm>
            <a:off x="323528" y="1124744"/>
            <a:ext cx="3816424" cy="3240360"/>
          </a:xfrm>
          <a:prstGeom prst="rect">
            <a:avLst/>
          </a:prstGeom>
          <a:ln w="19050">
            <a:solidFill>
              <a:srgbClr val="004A82"/>
            </a:solidFill>
          </a:ln>
        </p:spPr>
        <p:txBody>
          <a:bodyPr vert="horz" lIns="91440" tIns="45720" rIns="91440" bIns="45720" rtlCol="0" anchor="ctr">
            <a:noAutofit/>
          </a:bodyPr>
          <a:lstStyle/>
          <a:p>
            <a:pPr marL="896938" marR="0" lvl="0" indent="-541338" defTabSz="914400" rtl="0" eaLnBrk="1" fontAlgn="auto" latinLnBrk="0" hangingPunct="1">
              <a:lnSpc>
                <a:spcPct val="100000"/>
              </a:lnSpc>
              <a:spcBef>
                <a:spcPct val="0"/>
              </a:spcBef>
              <a:spcAft>
                <a:spcPts val="0"/>
              </a:spcAft>
              <a:buClrTx/>
              <a:buSzTx/>
              <a:buFont typeface="+mj-lt"/>
              <a:buAutoNum type="romanUcPeriod" startAt="2"/>
              <a:tabLst/>
              <a:defRPr/>
            </a:pPr>
            <a:r>
              <a:rPr lang="el-GR" sz="4000" b="1" noProof="0" dirty="0" smtClean="0">
                <a:solidFill>
                  <a:srgbClr val="004A82"/>
                </a:solidFill>
                <a:latin typeface="+mj-lt"/>
                <a:ea typeface="+mj-ea"/>
                <a:cs typeface="+mj-cs"/>
              </a:rPr>
              <a:t>Αυχενική</a:t>
            </a:r>
            <a:r>
              <a:rPr lang="en-US" sz="4000" b="1" noProof="0" dirty="0" smtClean="0">
                <a:solidFill>
                  <a:srgbClr val="004A82"/>
                </a:solidFill>
                <a:latin typeface="+mj-lt"/>
                <a:ea typeface="+mj-ea"/>
                <a:cs typeface="+mj-cs"/>
              </a:rPr>
              <a:t> </a:t>
            </a:r>
            <a:r>
              <a:rPr kumimoji="0" lang="el-GR" sz="4000" b="1" i="0" u="none" strike="noStrike" kern="1200" cap="none" spc="0" normalizeH="0" baseline="0" noProof="0" dirty="0" smtClean="0">
                <a:ln>
                  <a:noFill/>
                </a:ln>
                <a:solidFill>
                  <a:srgbClr val="004A82"/>
                </a:solidFill>
                <a:effectLst/>
                <a:uLnTx/>
                <a:uFillTx/>
                <a:latin typeface="+mj-lt"/>
                <a:ea typeface="+mj-ea"/>
                <a:cs typeface="+mj-cs"/>
              </a:rPr>
              <a:t>Μοίρα</a:t>
            </a:r>
            <a:r>
              <a:rPr kumimoji="0" lang="en-US" sz="4000" b="1" i="0" u="none" strike="noStrike" kern="1200" cap="none" spc="0" normalizeH="0" noProof="0" dirty="0" smtClean="0">
                <a:ln>
                  <a:noFill/>
                </a:ln>
                <a:solidFill>
                  <a:srgbClr val="004A82"/>
                </a:solidFill>
                <a:effectLst/>
                <a:uLnTx/>
                <a:uFillTx/>
                <a:latin typeface="+mj-lt"/>
                <a:ea typeface="+mj-ea"/>
                <a:cs typeface="+mj-cs"/>
              </a:rPr>
              <a:t> </a:t>
            </a:r>
            <a:r>
              <a:rPr kumimoji="0" lang="el-GR" sz="4000" b="1" i="0" u="none" strike="noStrike" kern="1200" cap="none" spc="0" normalizeH="0" baseline="0" noProof="0" dirty="0" smtClean="0">
                <a:ln>
                  <a:noFill/>
                </a:ln>
                <a:solidFill>
                  <a:srgbClr val="004A82"/>
                </a:solidFill>
                <a:effectLst/>
                <a:uLnTx/>
                <a:uFillTx/>
                <a:latin typeface="+mj-lt"/>
                <a:ea typeface="+mj-ea"/>
                <a:cs typeface="+mj-cs"/>
              </a:rPr>
              <a:t>Σπονδυλικής Στήλης </a:t>
            </a:r>
            <a:endParaRPr kumimoji="0" lang="el-GR" sz="4000" b="1" i="0" u="none" strike="noStrike" kern="1200" cap="none" spc="0" normalizeH="0" baseline="0" noProof="0" dirty="0">
              <a:ln>
                <a:noFill/>
              </a:ln>
              <a:solidFill>
                <a:srgbClr val="004A82"/>
              </a:solidFill>
              <a:effectLst/>
              <a:uLnTx/>
              <a:uFillTx/>
              <a:latin typeface="+mj-lt"/>
              <a:ea typeface="+mj-ea"/>
              <a:cs typeface="+mj-cs"/>
            </a:endParaRPr>
          </a:p>
        </p:txBody>
      </p:sp>
      <p:sp>
        <p:nvSpPr>
          <p:cNvPr id="8" name="Ορθογώνιο 7"/>
          <p:cNvSpPr/>
          <p:nvPr/>
        </p:nvSpPr>
        <p:spPr>
          <a:xfrm>
            <a:off x="1691680" y="6021288"/>
            <a:ext cx="280831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Cervical vertebrae </a:t>
            </a:r>
            <a:r>
              <a:rPr lang="en-US" sz="1200" dirty="0" smtClean="0">
                <a:latin typeface="+mn-lt"/>
                <a:hlinkClick r:id="rId3"/>
              </a:rPr>
              <a:t>lateral2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u="sng" dirty="0">
                <a:latin typeface="+mn-lt"/>
                <a:hlinkClick r:id="rId4" tooltip="User:Was a bee"/>
              </a:rPr>
              <a:t>Was a bee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με άδεια</a:t>
            </a:r>
            <a:r>
              <a:rPr lang="en-US" sz="1200" dirty="0" smtClean="0">
                <a:solidFill>
                  <a:prstClr val="black">
                    <a:lumMod val="75000"/>
                    <a:lumOff val="25000"/>
                  </a:prstClr>
                </a:solidFill>
                <a:latin typeface="+mn-lt"/>
              </a:rPr>
              <a:t> </a:t>
            </a:r>
            <a:r>
              <a:rPr lang="en-US" sz="1200" dirty="0">
                <a:latin typeface="+mn-lt"/>
                <a:hlinkClick r:id="rId5"/>
              </a:rPr>
              <a:t>CC BY-SA 2.1 JP</a:t>
            </a:r>
            <a:endParaRPr lang="en-US" sz="12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Μέση Θέση</a:t>
            </a:r>
            <a:endParaRPr lang="el-GR" sz="3600" dirty="0"/>
          </a:p>
        </p:txBody>
      </p:sp>
      <p:sp>
        <p:nvSpPr>
          <p:cNvPr id="3" name="2 - Θέση περιεχομένου"/>
          <p:cNvSpPr>
            <a:spLocks noGrp="1"/>
          </p:cNvSpPr>
          <p:nvPr>
            <p:ph idx="1"/>
          </p:nvPr>
        </p:nvSpPr>
        <p:spPr>
          <a:xfrm>
            <a:off x="5004048" y="1196752"/>
            <a:ext cx="3816424" cy="5040560"/>
          </a:xfrm>
        </p:spPr>
        <p:txBody>
          <a:bodyPr>
            <a:normAutofit/>
          </a:bodyPr>
          <a:lstStyle/>
          <a:p>
            <a:r>
              <a:rPr lang="el-GR" dirty="0" smtClean="0"/>
              <a:t>Το κέντρο της μάζας  ευρίσκεται εμπρός από τον άξονα στήριξης.</a:t>
            </a:r>
          </a:p>
          <a:p>
            <a:r>
              <a:rPr lang="el-GR" dirty="0" smtClean="0"/>
              <a:t>Έτσι απαιτείται κατάλληλη λειτουργία  των </a:t>
            </a:r>
            <a:r>
              <a:rPr lang="el-GR" dirty="0" err="1" smtClean="0"/>
              <a:t>εκτεινόντων</a:t>
            </a:r>
            <a:r>
              <a:rPr lang="el-GR" dirty="0" smtClean="0"/>
              <a:t>   μυών της αυχενικής μοίρας της σπονδυλικής στήλης  για την διατήρηση της κεφαλής σε συγκεκριμένη θέση</a:t>
            </a:r>
            <a:r>
              <a:rPr lang="en-US" dirty="0" smtClean="0"/>
              <a:t>.</a:t>
            </a:r>
            <a:r>
              <a:rPr lang="el-GR" dirty="0" smtClean="0"/>
              <a:t> </a:t>
            </a:r>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pic>
        <p:nvPicPr>
          <p:cNvPr id="5" name="Picture 5" descr="An erect head is shown. The weight of the head is fifty newtons. The center of gravity of the head lies in front of its support. The perpendicular distance between the support and the weight of the head is two point five centimeters. Between these forces, there is a point where a vertical force vector is shown. This force is marked as F sub J. At the back of the head, five point zero centimeters behind the support point, is a downward vector labeled F sub m."/>
          <p:cNvPicPr>
            <a:picLocks noChangeAspect="1" noChangeArrowheads="1"/>
          </p:cNvPicPr>
          <p:nvPr/>
        </p:nvPicPr>
        <p:blipFill>
          <a:blip r:embed="rId2" cstate="print"/>
          <a:srcRect/>
          <a:stretch>
            <a:fillRect/>
          </a:stretch>
        </p:blipFill>
        <p:spPr bwMode="auto">
          <a:xfrm>
            <a:off x="539552" y="1196752"/>
            <a:ext cx="4345963" cy="5280277"/>
          </a:xfrm>
          <a:prstGeom prst="rect">
            <a:avLst/>
          </a:prstGeom>
          <a:noFill/>
          <a:ln w="38100">
            <a:solidFill>
              <a:schemeClr val="accent5">
                <a:lumMod val="50000"/>
              </a:schemeClr>
            </a:solidFill>
            <a:miter lim="800000"/>
            <a:headEnd/>
            <a:tailEnd/>
          </a:ln>
        </p:spPr>
      </p:pic>
      <p:sp>
        <p:nvSpPr>
          <p:cNvPr id="6" name="Ορθογώνιο 9"/>
          <p:cNvSpPr/>
          <p:nvPr/>
        </p:nvSpPr>
        <p:spPr>
          <a:xfrm>
            <a:off x="4932041" y="5877272"/>
            <a:ext cx="3384376" cy="648072"/>
          </a:xfrm>
          <a:prstGeom prst="rect">
            <a:avLst/>
          </a:prstGeom>
        </p:spPr>
        <p:txBody>
          <a:bodyPr wrap="square">
            <a:spAutoFit/>
          </a:bodyPr>
          <a:lstStyle/>
          <a:p>
            <a:r>
              <a:rPr lang="en-US" sz="1200" dirty="0">
                <a:solidFill>
                  <a:prstClr val="black"/>
                </a:solidFill>
                <a:latin typeface="Calibri"/>
              </a:rPr>
              <a:t>© 20 </a:t>
            </a:r>
            <a:r>
              <a:rPr lang="en-US" sz="1200" dirty="0" err="1">
                <a:solidFill>
                  <a:prstClr val="black"/>
                </a:solidFill>
                <a:latin typeface="Calibri"/>
              </a:rPr>
              <a:t>Φε</a:t>
            </a:r>
            <a:r>
              <a:rPr lang="en-US" sz="1200" dirty="0">
                <a:solidFill>
                  <a:prstClr val="black"/>
                </a:solidFill>
                <a:latin typeface="Calibri"/>
              </a:rPr>
              <a:t>β 2014 OpenStax College. </a:t>
            </a:r>
            <a:r>
              <a:rPr lang="en-US" sz="1200" dirty="0">
                <a:solidFill>
                  <a:prstClr val="black"/>
                </a:solidFill>
                <a:latin typeface="Calibri"/>
                <a:hlinkClick r:id="rId3"/>
              </a:rPr>
              <a:t>Textbook content</a:t>
            </a:r>
            <a:r>
              <a:rPr lang="en-US" sz="1200" dirty="0">
                <a:solidFill>
                  <a:prstClr val="black"/>
                </a:solidFill>
                <a:latin typeface="Calibri"/>
              </a:rPr>
              <a:t> </a:t>
            </a:r>
            <a:r>
              <a:rPr lang="el-GR" sz="1200" dirty="0" smtClean="0">
                <a:solidFill>
                  <a:prstClr val="black"/>
                </a:solidFill>
                <a:latin typeface="Calibri"/>
              </a:rPr>
              <a:t>από</a:t>
            </a:r>
            <a:r>
              <a:rPr lang="en-US" sz="1200" dirty="0">
                <a:solidFill>
                  <a:prstClr val="black"/>
                </a:solidFill>
                <a:latin typeface="Calibri"/>
              </a:rPr>
              <a:t> </a:t>
            </a:r>
            <a:r>
              <a:rPr lang="en-US" sz="1200" dirty="0" err="1">
                <a:solidFill>
                  <a:prstClr val="black"/>
                </a:solidFill>
                <a:latin typeface="Calibri"/>
              </a:rPr>
              <a:t>OpenStax</a:t>
            </a:r>
            <a:r>
              <a:rPr lang="en-US" sz="1200" dirty="0">
                <a:solidFill>
                  <a:prstClr val="black"/>
                </a:solidFill>
                <a:latin typeface="Calibri"/>
              </a:rPr>
              <a:t> College </a:t>
            </a:r>
            <a:r>
              <a:rPr lang="el-GR" sz="1200" dirty="0" smtClean="0">
                <a:solidFill>
                  <a:prstClr val="black"/>
                </a:solidFill>
                <a:latin typeface="Calibri"/>
              </a:rPr>
              <a:t>διαθέσιμο με άδεια</a:t>
            </a:r>
            <a:r>
              <a:rPr lang="en-US" sz="1200" dirty="0">
                <a:solidFill>
                  <a:prstClr val="black"/>
                </a:solidFill>
                <a:latin typeface="Calibri"/>
              </a:rPr>
              <a:t> </a:t>
            </a:r>
            <a:r>
              <a:rPr lang="en-US" sz="1200" dirty="0">
                <a:solidFill>
                  <a:prstClr val="black"/>
                </a:solidFill>
                <a:latin typeface="Calibri"/>
                <a:hlinkClick r:id="rId4"/>
              </a:rPr>
              <a:t>Creative Commons Attribution License </a:t>
            </a:r>
            <a:r>
              <a:rPr lang="en-US" sz="1200" dirty="0" smtClean="0">
                <a:solidFill>
                  <a:prstClr val="black"/>
                </a:solidFill>
                <a:latin typeface="Calibri"/>
                <a:hlinkClick r:id="rId4"/>
              </a:rPr>
              <a:t>3.0</a:t>
            </a:r>
            <a:r>
              <a:rPr lang="en-US" sz="1200" dirty="0" smtClean="0">
                <a:solidFill>
                  <a:prstClr val="black"/>
                </a:solidFill>
                <a:latin typeface="Calibri"/>
              </a:rPr>
              <a:t>.</a:t>
            </a:r>
            <a:endParaRPr lang="el-GR" sz="1200" dirty="0">
              <a:solidFill>
                <a:prstClr val="black"/>
              </a:solidFill>
              <a:latin typeface="Calibri"/>
            </a:endParaRPr>
          </a:p>
        </p:txBody>
      </p:sp>
    </p:spTree>
    <p:extLst>
      <p:ext uri="{BB962C8B-B14F-4D97-AF65-F5344CB8AC3E}">
        <p14:creationId xmlns:p14="http://schemas.microsoft.com/office/powerpoint/2010/main" val="327748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Θέση Κάμψης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
        <p:nvSpPr>
          <p:cNvPr id="7" name="2 - Θέση περιεχομένου"/>
          <p:cNvSpPr txBox="1">
            <a:spLocks noGrp="1"/>
          </p:cNvSpPr>
          <p:nvPr>
            <p:ph idx="1"/>
          </p:nvPr>
        </p:nvSpPr>
        <p:spPr>
          <a:xfrm>
            <a:off x="5004048" y="1196752"/>
            <a:ext cx="3960440" cy="53285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200" b="0" i="0" u="none" strike="noStrike" kern="1200" cap="none" spc="0" normalizeH="0" baseline="0" noProof="0" dirty="0" smtClean="0">
                <a:ln>
                  <a:noFill/>
                </a:ln>
                <a:solidFill>
                  <a:schemeClr val="tx1"/>
                </a:solidFill>
                <a:effectLst/>
                <a:uLnTx/>
                <a:uFillTx/>
              </a:rPr>
              <a:t>Αυξημένη κάμψη της αυχενικής μοίρας αυξάνει την απόσταση του κέντρου μάζας της κεφαλής και του αυχένα από  το κέντρο της άρθρωσης.</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lang="en-US" sz="2200" noProof="0" dirty="0" smtClean="0"/>
              <a:t>E</a:t>
            </a:r>
            <a:r>
              <a:rPr kumimoji="0" lang="el-GR" sz="2200" b="0" i="0" u="none" strike="noStrike" kern="1200" cap="none" spc="0" normalizeH="0" baseline="0" noProof="0" dirty="0" err="1" smtClean="0">
                <a:ln>
                  <a:noFill/>
                </a:ln>
                <a:solidFill>
                  <a:schemeClr val="tx1"/>
                </a:solidFill>
                <a:effectLst/>
                <a:uLnTx/>
                <a:uFillTx/>
              </a:rPr>
              <a:t>πομένως</a:t>
            </a:r>
            <a:r>
              <a:rPr kumimoji="0" lang="el-GR" sz="2200" b="0" i="0" u="none" strike="noStrike" kern="1200" cap="none" spc="0" normalizeH="0" baseline="0" noProof="0" dirty="0" smtClean="0">
                <a:ln>
                  <a:noFill/>
                </a:ln>
                <a:solidFill>
                  <a:schemeClr val="tx1"/>
                </a:solidFill>
                <a:effectLst/>
                <a:uLnTx/>
                <a:uFillTx/>
              </a:rPr>
              <a:t>  αυξάνεται η ροπή</a:t>
            </a:r>
            <a:r>
              <a:rPr kumimoji="0" lang="en-US" sz="2200" b="0" i="0" u="none" strike="noStrike" kern="1200" cap="none" spc="0" normalizeH="0" baseline="0" noProof="0" dirty="0" smtClean="0">
                <a:ln>
                  <a:noFill/>
                </a:ln>
                <a:solidFill>
                  <a:schemeClr val="tx1"/>
                </a:solidFill>
                <a:effectLst/>
                <a:uLnTx/>
                <a:uFillTx/>
              </a:rPr>
              <a:t>,</a:t>
            </a:r>
            <a:r>
              <a:rPr kumimoji="0" lang="el-GR" sz="2200" b="0" i="0" u="none" strike="noStrike" kern="1200" cap="none" spc="0" normalizeH="0" baseline="0" noProof="0" dirty="0" smtClean="0">
                <a:ln>
                  <a:noFill/>
                </a:ln>
                <a:solidFill>
                  <a:schemeClr val="tx1"/>
                </a:solidFill>
                <a:effectLst/>
                <a:uLnTx/>
                <a:uFillTx/>
              </a:rPr>
              <a:t> που απαιτείται να αναπτυχθεί από τους</a:t>
            </a:r>
            <a:r>
              <a:rPr kumimoji="0" lang="el-GR" sz="2200" b="0" i="0" u="none" strike="noStrike" kern="1200" cap="none" spc="0" normalizeH="0" noProof="0" dirty="0" smtClean="0">
                <a:ln>
                  <a:noFill/>
                </a:ln>
                <a:solidFill>
                  <a:schemeClr val="tx1"/>
                </a:solidFill>
                <a:effectLst/>
                <a:uLnTx/>
                <a:uFillTx/>
              </a:rPr>
              <a:t> μύες, που θα εργαστούν κατάλληλα</a:t>
            </a:r>
            <a:r>
              <a:rPr kumimoji="0" lang="el-GR" sz="2200" b="0" i="0" u="none" strike="noStrike" kern="1200" cap="none" spc="0" normalizeH="0" baseline="0" noProof="0" dirty="0" smtClean="0">
                <a:ln>
                  <a:noFill/>
                </a:ln>
                <a:solidFill>
                  <a:schemeClr val="tx1"/>
                </a:solidFill>
                <a:effectLst/>
                <a:uLnTx/>
                <a:uFillTx/>
              </a:rPr>
              <a:t>, ώστε να επιτευχθεί  ισορροπία</a:t>
            </a:r>
            <a:r>
              <a:rPr kumimoji="0" lang="en-US" sz="2200" b="0" i="0" u="none" strike="noStrike" kern="1200" cap="none" spc="0" normalizeH="0" baseline="0" noProof="0" dirty="0" smtClean="0">
                <a:ln>
                  <a:noFill/>
                </a:ln>
                <a:solidFill>
                  <a:schemeClr val="tx1"/>
                </a:solidFill>
                <a:effectLst/>
                <a:uLnTx/>
                <a:uFillTx/>
              </a:rPr>
              <a:t>.</a:t>
            </a:r>
            <a:endParaRPr kumimoji="0" lang="el-GR" sz="2200" b="0" i="0" u="none" strike="noStrike" kern="1200" cap="none" spc="0" normalizeH="0" baseline="0" noProof="0" dirty="0">
              <a:ln>
                <a:noFill/>
              </a:ln>
              <a:solidFill>
                <a:schemeClr val="tx1"/>
              </a:solidFill>
              <a:effectLst/>
              <a:uLnTx/>
              <a:uFillTx/>
            </a:endParaRPr>
          </a:p>
        </p:txBody>
      </p:sp>
      <p:grpSp>
        <p:nvGrpSpPr>
          <p:cNvPr id="3" name="9 - Ομάδα"/>
          <p:cNvGrpSpPr/>
          <p:nvPr/>
        </p:nvGrpSpPr>
        <p:grpSpPr>
          <a:xfrm>
            <a:off x="467544" y="1196752"/>
            <a:ext cx="4392488" cy="5400600"/>
            <a:chOff x="467544" y="1196752"/>
            <a:chExt cx="4392488" cy="5400600"/>
          </a:xfrm>
        </p:grpSpPr>
        <p:pic>
          <p:nvPicPr>
            <p:cNvPr id="5" name="Picture 5" descr="The head of a person working at a drafting board in relaxed position is shown. The inclination of the head is theta to the horizontal and the center of gravity is near the top of the head. The weight of the head is fifty newtons and is acting downward at the center of gravity. Three major forces are shown. The force exerted along the neck is sixty newtons."/>
            <p:cNvPicPr>
              <a:picLocks noChangeAspect="1" noChangeArrowheads="1"/>
            </p:cNvPicPr>
            <p:nvPr/>
          </p:nvPicPr>
          <p:blipFill>
            <a:blip r:embed="rId2" cstate="print"/>
            <a:srcRect r="12202"/>
            <a:stretch>
              <a:fillRect/>
            </a:stretch>
          </p:blipFill>
          <p:spPr bwMode="auto">
            <a:xfrm>
              <a:off x="611561" y="1268760"/>
              <a:ext cx="4182522" cy="5256584"/>
            </a:xfrm>
            <a:prstGeom prst="rect">
              <a:avLst/>
            </a:prstGeom>
            <a:noFill/>
            <a:ln w="9525">
              <a:noFill/>
              <a:miter lim="800000"/>
              <a:headEnd/>
              <a:tailEnd/>
            </a:ln>
          </p:spPr>
        </p:pic>
        <p:pic>
          <p:nvPicPr>
            <p:cNvPr id="8" name="Picture 5" descr="The head of a person working at a drafting board in relaxed position is shown. The inclination of the head is theta to the horizontal and the center of gravity is near the top of the head. The weight of the head is fifty newtons and is acting downward at the center of gravity. Three major forces are shown. The force exerted along the neck is sixty newtons."/>
            <p:cNvPicPr>
              <a:picLocks noChangeAspect="1" noChangeArrowheads="1"/>
            </p:cNvPicPr>
            <p:nvPr/>
          </p:nvPicPr>
          <p:blipFill>
            <a:blip r:embed="rId2" cstate="print"/>
            <a:srcRect l="81637" t="46005" b="45641"/>
            <a:stretch>
              <a:fillRect/>
            </a:stretch>
          </p:blipFill>
          <p:spPr bwMode="auto">
            <a:xfrm>
              <a:off x="3851920" y="4149080"/>
              <a:ext cx="660211" cy="288032"/>
            </a:xfrm>
            <a:prstGeom prst="rect">
              <a:avLst/>
            </a:prstGeom>
            <a:noFill/>
            <a:ln w="9525">
              <a:solidFill>
                <a:schemeClr val="accent5">
                  <a:lumMod val="50000"/>
                </a:schemeClr>
              </a:solidFill>
              <a:miter lim="800000"/>
              <a:headEnd/>
              <a:tailEnd/>
            </a:ln>
          </p:spPr>
        </p:pic>
        <p:sp>
          <p:nvSpPr>
            <p:cNvPr id="9" name="8 - Ορθογώνιο"/>
            <p:cNvSpPr/>
            <p:nvPr/>
          </p:nvSpPr>
          <p:spPr>
            <a:xfrm>
              <a:off x="467544" y="1196752"/>
              <a:ext cx="4392488" cy="54006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sp>
        <p:nvSpPr>
          <p:cNvPr id="10" name="Ορθογώνιο 9"/>
          <p:cNvSpPr/>
          <p:nvPr/>
        </p:nvSpPr>
        <p:spPr>
          <a:xfrm>
            <a:off x="4860032" y="5963292"/>
            <a:ext cx="3528392" cy="646331"/>
          </a:xfrm>
          <a:prstGeom prst="rect">
            <a:avLst/>
          </a:prstGeom>
        </p:spPr>
        <p:txBody>
          <a:bodyPr wrap="square">
            <a:spAutoFit/>
          </a:bodyPr>
          <a:lstStyle/>
          <a:p>
            <a:r>
              <a:rPr lang="en-US" sz="1200" dirty="0">
                <a:solidFill>
                  <a:prstClr val="black"/>
                </a:solidFill>
                <a:latin typeface="Calibri"/>
              </a:rPr>
              <a:t>© 20 </a:t>
            </a:r>
            <a:r>
              <a:rPr lang="en-US" sz="1200" dirty="0" err="1">
                <a:solidFill>
                  <a:prstClr val="black"/>
                </a:solidFill>
                <a:latin typeface="Calibri"/>
              </a:rPr>
              <a:t>Φε</a:t>
            </a:r>
            <a:r>
              <a:rPr lang="en-US" sz="1200" dirty="0">
                <a:solidFill>
                  <a:prstClr val="black"/>
                </a:solidFill>
                <a:latin typeface="Calibri"/>
              </a:rPr>
              <a:t>β 2014 OpenStax College. </a:t>
            </a:r>
            <a:r>
              <a:rPr lang="en-US" sz="1200" dirty="0">
                <a:solidFill>
                  <a:prstClr val="black"/>
                </a:solidFill>
                <a:latin typeface="Calibri"/>
                <a:hlinkClick r:id="rId3"/>
              </a:rPr>
              <a:t>Textbook content</a:t>
            </a:r>
            <a:r>
              <a:rPr lang="en-US" sz="1200" dirty="0">
                <a:solidFill>
                  <a:prstClr val="black"/>
                </a:solidFill>
                <a:latin typeface="Calibri"/>
              </a:rPr>
              <a:t> </a:t>
            </a:r>
            <a:r>
              <a:rPr lang="el-GR" sz="1200" dirty="0" smtClean="0">
                <a:solidFill>
                  <a:prstClr val="black"/>
                </a:solidFill>
                <a:latin typeface="Calibri"/>
              </a:rPr>
              <a:t>από</a:t>
            </a:r>
            <a:r>
              <a:rPr lang="en-US" sz="1200" dirty="0">
                <a:solidFill>
                  <a:prstClr val="black"/>
                </a:solidFill>
                <a:latin typeface="Calibri"/>
              </a:rPr>
              <a:t> </a:t>
            </a:r>
            <a:r>
              <a:rPr lang="en-US" sz="1200" dirty="0" err="1">
                <a:solidFill>
                  <a:prstClr val="black"/>
                </a:solidFill>
                <a:latin typeface="Calibri"/>
              </a:rPr>
              <a:t>OpenStax</a:t>
            </a:r>
            <a:r>
              <a:rPr lang="en-US" sz="1200" dirty="0">
                <a:solidFill>
                  <a:prstClr val="black"/>
                </a:solidFill>
                <a:latin typeface="Calibri"/>
              </a:rPr>
              <a:t> College </a:t>
            </a:r>
            <a:r>
              <a:rPr lang="el-GR" sz="1200" dirty="0" smtClean="0">
                <a:solidFill>
                  <a:prstClr val="black"/>
                </a:solidFill>
                <a:latin typeface="Calibri"/>
              </a:rPr>
              <a:t>διαθέσιμο με άδεια</a:t>
            </a:r>
            <a:r>
              <a:rPr lang="en-US" sz="1200" dirty="0">
                <a:solidFill>
                  <a:prstClr val="black"/>
                </a:solidFill>
                <a:latin typeface="Calibri"/>
              </a:rPr>
              <a:t> </a:t>
            </a:r>
            <a:r>
              <a:rPr lang="en-US" sz="1200" dirty="0">
                <a:solidFill>
                  <a:prstClr val="black"/>
                </a:solidFill>
                <a:latin typeface="Calibri"/>
                <a:hlinkClick r:id="rId4"/>
              </a:rPr>
              <a:t>Creative Commons Attribution License </a:t>
            </a:r>
            <a:r>
              <a:rPr lang="en-US" sz="1200" dirty="0" smtClean="0">
                <a:solidFill>
                  <a:prstClr val="black"/>
                </a:solidFill>
                <a:latin typeface="Calibri"/>
                <a:hlinkClick r:id="rId4"/>
              </a:rPr>
              <a:t>3.0</a:t>
            </a:r>
            <a:r>
              <a:rPr lang="en-US" sz="1200" dirty="0" smtClean="0">
                <a:solidFill>
                  <a:prstClr val="black"/>
                </a:solidFill>
                <a:latin typeface="Calibri"/>
              </a:rPr>
              <a:t>.</a:t>
            </a:r>
            <a:endParaRPr lang="el-GR" sz="1200" dirty="0">
              <a:solidFill>
                <a:prstClr val="black"/>
              </a:solidFill>
              <a:latin typeface="Calibri"/>
            </a:endParaRPr>
          </a:p>
        </p:txBody>
      </p:sp>
    </p:spTree>
    <p:extLst>
      <p:ext uri="{BB962C8B-B14F-4D97-AF65-F5344CB8AC3E}">
        <p14:creationId xmlns:p14="http://schemas.microsoft.com/office/powerpoint/2010/main" val="647568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Φόρτιση /Κάμψη</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6" name="2 - Θέση περιεχομένου"/>
          <p:cNvSpPr txBox="1">
            <a:spLocks/>
          </p:cNvSpPr>
          <p:nvPr/>
        </p:nvSpPr>
        <p:spPr>
          <a:xfrm>
            <a:off x="2119429" y="6502502"/>
            <a:ext cx="4608512" cy="288032"/>
          </a:xfrm>
          <a:prstGeom prst="rect">
            <a:avLst/>
          </a:prstGeom>
        </p:spPr>
        <p:txBody>
          <a:bodyPr vert="horz" lIns="91440" tIns="45720" rIns="91440" bIns="45720" rtlCol="0">
            <a:normAutofit lnSpcReduction="10000"/>
          </a:bodyPr>
          <a:lstStyle/>
          <a:p>
            <a:pPr marR="0" lvl="0" algn="ctr"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3"/>
              </a:rPr>
              <a:t>cdn2.hubspot.net</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3" name="Ομάδα 12"/>
          <p:cNvGrpSpPr/>
          <p:nvPr/>
        </p:nvGrpSpPr>
        <p:grpSpPr>
          <a:xfrm>
            <a:off x="1259632" y="1071840"/>
            <a:ext cx="6624736" cy="5381496"/>
            <a:chOff x="3923928" y="1556792"/>
            <a:chExt cx="4824536" cy="3528392"/>
          </a:xfrm>
        </p:grpSpPr>
        <p:pic>
          <p:nvPicPr>
            <p:cNvPr id="5" name="Picture 2" descr="http://cdn2.hubspot.net/hub/527165/hubfs/posture_decay_anatomy.jpg?t=1443456296516&amp;width=376"/>
            <p:cNvPicPr>
              <a:picLocks noChangeAspect="1" noChangeArrowheads="1"/>
            </p:cNvPicPr>
            <p:nvPr/>
          </p:nvPicPr>
          <p:blipFill>
            <a:blip r:embed="rId4" cstate="print"/>
            <a:srcRect t="10145" r="2957" b="10145"/>
            <a:stretch>
              <a:fillRect/>
            </a:stretch>
          </p:blipFill>
          <p:spPr bwMode="auto">
            <a:xfrm>
              <a:off x="3923928" y="1916832"/>
              <a:ext cx="4820608" cy="2808312"/>
            </a:xfrm>
            <a:prstGeom prst="rect">
              <a:avLst/>
            </a:prstGeom>
            <a:noFill/>
          </p:spPr>
        </p:pic>
        <p:pic>
          <p:nvPicPr>
            <p:cNvPr id="7" name="Picture 2" descr="http://cdn2.hubspot.net/hub/527165/hubfs/posture_decay_anatomy.jpg?t=1443456296516&amp;width=376"/>
            <p:cNvPicPr>
              <a:picLocks noChangeAspect="1" noChangeArrowheads="1"/>
            </p:cNvPicPr>
            <p:nvPr/>
          </p:nvPicPr>
          <p:blipFill>
            <a:blip r:embed="rId4" cstate="print"/>
            <a:srcRect l="7304" r="13565" b="91546"/>
            <a:stretch>
              <a:fillRect/>
            </a:stretch>
          </p:blipFill>
          <p:spPr bwMode="auto">
            <a:xfrm>
              <a:off x="4067944" y="4725144"/>
              <a:ext cx="4680520" cy="360040"/>
            </a:xfrm>
            <a:prstGeom prst="rect">
              <a:avLst/>
            </a:prstGeom>
            <a:noFill/>
            <a:ln>
              <a:solidFill>
                <a:schemeClr val="tx1">
                  <a:lumMod val="95000"/>
                  <a:lumOff val="5000"/>
                </a:schemeClr>
              </a:solidFill>
            </a:ln>
          </p:spPr>
        </p:pic>
        <p:sp>
          <p:nvSpPr>
            <p:cNvPr id="8" name="7 - Έλλειψη"/>
            <p:cNvSpPr/>
            <p:nvPr/>
          </p:nvSpPr>
          <p:spPr>
            <a:xfrm>
              <a:off x="3995936" y="1556792"/>
              <a:ext cx="1080120" cy="360040"/>
            </a:xfrm>
            <a:prstGeom prst="ellips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5,5 </a:t>
              </a:r>
              <a:r>
                <a:rPr lang="en-US" b="1" dirty="0" smtClean="0">
                  <a:solidFill>
                    <a:schemeClr val="tx1"/>
                  </a:solidFill>
                </a:rPr>
                <a:t>kg</a:t>
              </a:r>
              <a:endParaRPr lang="el-GR" b="1" dirty="0">
                <a:solidFill>
                  <a:schemeClr val="tx1"/>
                </a:solidFill>
              </a:endParaRPr>
            </a:p>
          </p:txBody>
        </p:sp>
        <p:sp>
          <p:nvSpPr>
            <p:cNvPr id="9" name="8 - Έλλειψη"/>
            <p:cNvSpPr/>
            <p:nvPr/>
          </p:nvSpPr>
          <p:spPr>
            <a:xfrm>
              <a:off x="5580112" y="1556792"/>
              <a:ext cx="1296144" cy="360040"/>
            </a:xfrm>
            <a:prstGeom prst="ellips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14,5 </a:t>
              </a:r>
              <a:r>
                <a:rPr lang="en-US" b="1" dirty="0" smtClean="0">
                  <a:solidFill>
                    <a:schemeClr val="tx1"/>
                  </a:solidFill>
                </a:rPr>
                <a:t>kg</a:t>
              </a:r>
              <a:endParaRPr lang="el-GR" b="1" dirty="0">
                <a:solidFill>
                  <a:schemeClr val="tx1"/>
                </a:solidFill>
              </a:endParaRPr>
            </a:p>
          </p:txBody>
        </p:sp>
        <p:sp>
          <p:nvSpPr>
            <p:cNvPr id="10" name="9 - Έλλειψη"/>
            <p:cNvSpPr/>
            <p:nvPr/>
          </p:nvSpPr>
          <p:spPr>
            <a:xfrm>
              <a:off x="7308304" y="1556792"/>
              <a:ext cx="936104" cy="360040"/>
            </a:xfrm>
            <a:prstGeom prst="ellips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19</a:t>
              </a:r>
              <a:r>
                <a:rPr lang="en-US" b="1" dirty="0" smtClean="0">
                  <a:solidFill>
                    <a:schemeClr val="tx1"/>
                  </a:solidFill>
                </a:rPr>
                <a:t>kg</a:t>
              </a:r>
              <a:endParaRPr lang="el-GR" b="1" dirty="0">
                <a:solidFill>
                  <a:schemeClr val="tx1"/>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Μετατόπιση </a:t>
            </a:r>
            <a:endParaRPr lang="el-GR" sz="3600" dirty="0"/>
          </a:p>
        </p:txBody>
      </p:sp>
      <p:sp>
        <p:nvSpPr>
          <p:cNvPr id="3" name="2 - Θέση περιεχομένου"/>
          <p:cNvSpPr>
            <a:spLocks noGrp="1"/>
          </p:cNvSpPr>
          <p:nvPr>
            <p:ph idx="1"/>
          </p:nvPr>
        </p:nvSpPr>
        <p:spPr>
          <a:xfrm>
            <a:off x="2987824" y="1196752"/>
            <a:ext cx="3168352" cy="5661248"/>
          </a:xfrm>
        </p:spPr>
        <p:txBody>
          <a:bodyPr>
            <a:normAutofit fontScale="92500" lnSpcReduction="10000"/>
          </a:bodyPr>
          <a:lstStyle/>
          <a:p>
            <a:r>
              <a:rPr lang="el-GR" dirty="0" smtClean="0"/>
              <a:t>Για κάθε μετατόπιση της κεφαλής προς τα εμπρός αυξάνεται η ροπή που ασκείται από το βάρος της κεφαλής στην αυχενική μοίρα.</a:t>
            </a:r>
          </a:p>
          <a:p>
            <a:r>
              <a:rPr lang="el-GR" dirty="0" smtClean="0"/>
              <a:t>Μάλιστα, κάθε 2,5 </a:t>
            </a:r>
            <a:r>
              <a:rPr lang="en-US" dirty="0" smtClean="0"/>
              <a:t>cm</a:t>
            </a:r>
            <a:r>
              <a:rPr lang="el-GR" dirty="0" smtClean="0"/>
              <a:t> μετατόπισης αυξάνεται το βάρος της κεφαλής σχεδόν κατά μισό κιλό και η φόρτιση κατά δύο φορές το βάρος της κεφαλής.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5" name="Picture 4" descr="Check Your Neck Posture"/>
          <p:cNvPicPr>
            <a:picLocks noChangeAspect="1" noChangeArrowheads="1"/>
          </p:cNvPicPr>
          <p:nvPr/>
        </p:nvPicPr>
        <p:blipFill>
          <a:blip r:embed="rId2" cstate="print"/>
          <a:srcRect t="19148" r="61159" b="36198"/>
          <a:stretch>
            <a:fillRect/>
          </a:stretch>
        </p:blipFill>
        <p:spPr bwMode="auto">
          <a:xfrm>
            <a:off x="6084168" y="1484784"/>
            <a:ext cx="2474942" cy="4176464"/>
          </a:xfrm>
          <a:prstGeom prst="rect">
            <a:avLst/>
          </a:prstGeom>
          <a:noFill/>
          <a:ln>
            <a:solidFill>
              <a:schemeClr val="accent5">
                <a:lumMod val="50000"/>
              </a:schemeClr>
            </a:solidFill>
          </a:ln>
        </p:spPr>
      </p:pic>
      <p:sp>
        <p:nvSpPr>
          <p:cNvPr id="6" name="5 - Ορθογώνιο"/>
          <p:cNvSpPr/>
          <p:nvPr/>
        </p:nvSpPr>
        <p:spPr>
          <a:xfrm>
            <a:off x="6457543" y="5661248"/>
            <a:ext cx="1728192" cy="276999"/>
          </a:xfrm>
          <a:prstGeom prst="rect">
            <a:avLst/>
          </a:prstGeom>
        </p:spPr>
        <p:txBody>
          <a:bodyPr wrap="square">
            <a:spAutoFit/>
          </a:bodyPr>
          <a:lstStyle/>
          <a:p>
            <a:pPr algn="ctr"/>
            <a:r>
              <a:rPr lang="en-US" sz="1200" dirty="0" smtClean="0">
                <a:latin typeface="+mn-lt"/>
                <a:hlinkClick r:id="rId3"/>
              </a:rPr>
              <a:t>necksolutions.com</a:t>
            </a:r>
            <a:endParaRPr lang="el-GR" sz="1200" dirty="0">
              <a:latin typeface="+mn-lt"/>
            </a:endParaRPr>
          </a:p>
        </p:txBody>
      </p:sp>
      <p:pic>
        <p:nvPicPr>
          <p:cNvPr id="7" name="Picture 4" descr="Check Your Neck Posture"/>
          <p:cNvPicPr>
            <a:picLocks noChangeAspect="1" noChangeArrowheads="1"/>
          </p:cNvPicPr>
          <p:nvPr/>
        </p:nvPicPr>
        <p:blipFill>
          <a:blip r:embed="rId2" cstate="print"/>
          <a:srcRect l="36695"/>
          <a:stretch>
            <a:fillRect/>
          </a:stretch>
        </p:blipFill>
        <p:spPr bwMode="auto">
          <a:xfrm flipH="1">
            <a:off x="539552" y="1196752"/>
            <a:ext cx="2372474" cy="5346861"/>
          </a:xfrm>
          <a:prstGeom prst="rect">
            <a:avLst/>
          </a:prstGeom>
          <a:noFill/>
          <a:ln>
            <a:solidFill>
              <a:schemeClr val="accent5">
                <a:lumMod val="50000"/>
              </a:schemeClr>
            </a:solidFill>
          </a:ln>
        </p:spPr>
      </p:pic>
      <p:sp>
        <p:nvSpPr>
          <p:cNvPr id="8" name="5 - Ορθογώνιο"/>
          <p:cNvSpPr/>
          <p:nvPr/>
        </p:nvSpPr>
        <p:spPr>
          <a:xfrm>
            <a:off x="861693" y="6543613"/>
            <a:ext cx="1728192" cy="276999"/>
          </a:xfrm>
          <a:prstGeom prst="rect">
            <a:avLst/>
          </a:prstGeom>
        </p:spPr>
        <p:txBody>
          <a:bodyPr wrap="square">
            <a:spAutoFit/>
          </a:bodyPr>
          <a:lstStyle/>
          <a:p>
            <a:pPr algn="ctr"/>
            <a:r>
              <a:rPr lang="en-US" sz="1200" dirty="0" smtClean="0">
                <a:latin typeface="+mn-lt"/>
                <a:hlinkClick r:id="rId3"/>
              </a:rPr>
              <a:t>necksolutions.com</a:t>
            </a:r>
            <a:endParaRPr lang="el-GR" sz="12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Έλξη / Διόρθωση</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5" name="Picture 2" descr="details of neck exercise"/>
          <p:cNvPicPr>
            <a:picLocks noGrp="1" noChangeAspect="1" noChangeArrowheads="1"/>
          </p:cNvPicPr>
          <p:nvPr>
            <p:ph idx="1"/>
          </p:nvPr>
        </p:nvPicPr>
        <p:blipFill>
          <a:blip r:embed="rId2" cstate="print"/>
          <a:srcRect b="6592"/>
          <a:stretch>
            <a:fillRect/>
          </a:stretch>
        </p:blipFill>
        <p:spPr bwMode="auto">
          <a:xfrm>
            <a:off x="683568" y="1196752"/>
            <a:ext cx="4442997" cy="5235345"/>
          </a:xfrm>
          <a:prstGeom prst="rect">
            <a:avLst/>
          </a:prstGeom>
          <a:noFill/>
          <a:ln>
            <a:solidFill>
              <a:schemeClr val="tx1"/>
            </a:solidFill>
          </a:ln>
        </p:spPr>
      </p:pic>
      <p:sp>
        <p:nvSpPr>
          <p:cNvPr id="6" name="5 - Ορθογώνιο"/>
          <p:cNvSpPr/>
          <p:nvPr/>
        </p:nvSpPr>
        <p:spPr>
          <a:xfrm>
            <a:off x="755576" y="2564904"/>
            <a:ext cx="4248472" cy="360040"/>
          </a:xfrm>
          <a:prstGeom prst="rect">
            <a:avLst/>
          </a:prstGeom>
          <a:solidFill>
            <a:schemeClr val="accent1">
              <a:lumMod val="20000"/>
              <a:lumOff val="80000"/>
            </a:schemeClr>
          </a:solid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t>Άσκηση διόρθωσης αυχενικής μοίρας </a:t>
            </a:r>
            <a:endParaRPr lang="el-GR" dirty="0"/>
          </a:p>
        </p:txBody>
      </p:sp>
      <p:sp>
        <p:nvSpPr>
          <p:cNvPr id="7" name="6 - Ορθογώνιο"/>
          <p:cNvSpPr/>
          <p:nvPr/>
        </p:nvSpPr>
        <p:spPr>
          <a:xfrm>
            <a:off x="1799692" y="6453334"/>
            <a:ext cx="2160240" cy="276999"/>
          </a:xfrm>
          <a:prstGeom prst="rect">
            <a:avLst/>
          </a:prstGeom>
        </p:spPr>
        <p:txBody>
          <a:bodyPr wrap="square">
            <a:spAutoFit/>
          </a:bodyPr>
          <a:lstStyle/>
          <a:p>
            <a:pPr algn="ctr"/>
            <a:r>
              <a:rPr lang="en-US" sz="1200" dirty="0" smtClean="0">
                <a:latin typeface="+mn-lt"/>
                <a:hlinkClick r:id="rId3"/>
              </a:rPr>
              <a:t>necksolutions.com</a:t>
            </a:r>
            <a:endParaRPr lang="el-GR" sz="1200" dirty="0">
              <a:latin typeface="+mn-lt"/>
            </a:endParaRPr>
          </a:p>
        </p:txBody>
      </p:sp>
      <p:sp>
        <p:nvSpPr>
          <p:cNvPr id="10" name="2 - Θέση περιεχομένου"/>
          <p:cNvSpPr txBox="1">
            <a:spLocks/>
          </p:cNvSpPr>
          <p:nvPr/>
        </p:nvSpPr>
        <p:spPr>
          <a:xfrm>
            <a:off x="5364088" y="1124744"/>
            <a:ext cx="3384376" cy="46085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εφαρμογή </a:t>
            </a:r>
            <a:r>
              <a:rPr kumimoji="0" lang="el-GR" sz="2400" b="0" i="0" u="none" strike="noStrike" kern="1200" cap="none" spc="0" normalizeH="0" noProof="0" dirty="0" smtClean="0">
                <a:ln>
                  <a:noFill/>
                </a:ln>
                <a:solidFill>
                  <a:schemeClr val="tx1"/>
                </a:solidFill>
                <a:effectLst/>
                <a:uLnTx/>
                <a:uFillTx/>
                <a:latin typeface="+mn-lt"/>
                <a:ea typeface="+mn-ea"/>
                <a:cs typeface="+mn-cs"/>
              </a:rPr>
              <a:t>άσκησης διόρθωσης στην αυχενική μοίρα με κατάλληλη στροφή της κεφαλής, βοηθά στην απομάκρυνση των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ακανθωδών</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αποφύσεων</a:t>
            </a:r>
            <a:r>
              <a:rPr kumimoji="0" lang="el-GR" sz="2400" b="0" i="0" u="none" strike="noStrike" kern="1200" cap="none" spc="0" normalizeH="0" noProof="0" dirty="0" smtClean="0">
                <a:ln>
                  <a:noFill/>
                </a:ln>
                <a:solidFill>
                  <a:schemeClr val="tx1"/>
                </a:solidFill>
                <a:effectLst/>
                <a:uLnTx/>
                <a:uFillTx/>
                <a:latin typeface="+mn-lt"/>
                <a:ea typeface="+mn-ea"/>
                <a:cs typeface="+mn-cs"/>
              </a:rPr>
              <a:t> και την διεύρυνση των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μεσοσπονδυλίων</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τρημάτων.</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8229600" cy="908720"/>
          </a:xfrm>
          <a:ln>
            <a:solidFill>
              <a:schemeClr val="bg2">
                <a:lumMod val="50000"/>
              </a:schemeClr>
            </a:solidFill>
          </a:ln>
        </p:spPr>
        <p:txBody>
          <a:bodyPr>
            <a:normAutofit/>
          </a:bodyPr>
          <a:lstStyle/>
          <a:p>
            <a:r>
              <a:rPr lang="el-GR" sz="3600" dirty="0" smtClean="0"/>
              <a:t>Βάρος Κεφαλής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pic>
        <p:nvPicPr>
          <p:cNvPr id="8" name="Picture 5" descr="Picture1"/>
          <p:cNvPicPr>
            <a:picLocks noChangeAspect="1" noChangeArrowheads="1"/>
          </p:cNvPicPr>
          <p:nvPr/>
        </p:nvPicPr>
        <p:blipFill>
          <a:blip r:embed="rId3" cstate="print"/>
          <a:srcRect l="8955" t="5383" r="3729" b="6697"/>
          <a:stretch>
            <a:fillRect/>
          </a:stretch>
        </p:blipFill>
        <p:spPr bwMode="auto">
          <a:xfrm>
            <a:off x="6444208" y="1124744"/>
            <a:ext cx="2063249" cy="2592288"/>
          </a:xfrm>
          <a:prstGeom prst="rect">
            <a:avLst/>
          </a:prstGeom>
          <a:noFill/>
          <a:ln w="9525">
            <a:solidFill>
              <a:srgbClr val="CC3300"/>
            </a:solidFill>
            <a:miter lim="800000"/>
            <a:headEnd/>
            <a:tailEnd/>
          </a:ln>
        </p:spPr>
      </p:pic>
      <p:sp>
        <p:nvSpPr>
          <p:cNvPr id="13" name="4 - Ορθογώνιο"/>
          <p:cNvSpPr/>
          <p:nvPr/>
        </p:nvSpPr>
        <p:spPr>
          <a:xfrm>
            <a:off x="4252153" y="6290623"/>
            <a:ext cx="1656184" cy="276999"/>
          </a:xfrm>
          <a:prstGeom prst="rect">
            <a:avLst/>
          </a:prstGeom>
        </p:spPr>
        <p:txBody>
          <a:bodyPr wrap="square">
            <a:spAutoFit/>
          </a:bodyPr>
          <a:lstStyle/>
          <a:p>
            <a:pPr algn="ctr"/>
            <a:r>
              <a:rPr lang="en-US" sz="1200" dirty="0" smtClean="0">
                <a:solidFill>
                  <a:prstClr val="black"/>
                </a:solidFill>
                <a:latin typeface="Calibri"/>
                <a:hlinkClick r:id="rId4"/>
              </a:rPr>
              <a:t>slideshare.net</a:t>
            </a:r>
            <a:endParaRPr lang="el-GR" sz="1200" dirty="0">
              <a:solidFill>
                <a:prstClr val="black"/>
              </a:solidFill>
              <a:latin typeface="Calibri"/>
            </a:endParaRPr>
          </a:p>
        </p:txBody>
      </p:sp>
      <p:sp>
        <p:nvSpPr>
          <p:cNvPr id="16" name="15 - Ορθογώνιο"/>
          <p:cNvSpPr/>
          <p:nvPr/>
        </p:nvSpPr>
        <p:spPr>
          <a:xfrm>
            <a:off x="4572000" y="3284984"/>
            <a:ext cx="1728192" cy="461665"/>
          </a:xfrm>
          <a:prstGeom prst="rect">
            <a:avLst/>
          </a:prstGeom>
          <a:ln>
            <a:noFill/>
          </a:ln>
        </p:spPr>
        <p:txBody>
          <a:bodyPr wrap="square">
            <a:spAutoFit/>
          </a:bodyPr>
          <a:lstStyle/>
          <a:p>
            <a:r>
              <a:rPr lang="el-GR" sz="2400" dirty="0" smtClean="0">
                <a:solidFill>
                  <a:prstClr val="black"/>
                </a:solidFill>
                <a:latin typeface="Calibri"/>
              </a:rPr>
              <a:t>    Κάμψη</a:t>
            </a:r>
            <a:endParaRPr lang="el-GR" sz="2400" dirty="0">
              <a:solidFill>
                <a:prstClr val="black"/>
              </a:solidFill>
              <a:latin typeface="Calibri"/>
            </a:endParaRPr>
          </a:p>
        </p:txBody>
      </p:sp>
      <p:pic>
        <p:nvPicPr>
          <p:cNvPr id="12" name="Picture 3" descr="PIC00012"/>
          <p:cNvPicPr>
            <a:picLocks noChangeAspect="1" noChangeArrowheads="1"/>
          </p:cNvPicPr>
          <p:nvPr/>
        </p:nvPicPr>
        <p:blipFill>
          <a:blip r:embed="rId5" cstate="print"/>
          <a:srcRect l="21037" t="17960" r="25767" b="23342"/>
          <a:stretch>
            <a:fillRect/>
          </a:stretch>
        </p:blipFill>
        <p:spPr bwMode="auto">
          <a:xfrm>
            <a:off x="4206626" y="1124744"/>
            <a:ext cx="2165574" cy="2016224"/>
          </a:xfrm>
          <a:prstGeom prst="rect">
            <a:avLst/>
          </a:prstGeom>
          <a:noFill/>
          <a:ln w="9525">
            <a:solidFill>
              <a:srgbClr val="CC3300"/>
            </a:solidFill>
            <a:miter lim="800000"/>
            <a:headEnd/>
            <a:tailEnd/>
          </a:ln>
        </p:spPr>
      </p:pic>
      <p:pic>
        <p:nvPicPr>
          <p:cNvPr id="17" name="Picture 4" descr="http://www.amhsjournal.org/articles/2015/3/1/images/ArchMedHealthSci_2015_3_1_138_154966_f1.jpg"/>
          <p:cNvPicPr>
            <a:picLocks noGrp="1" noChangeAspect="1" noChangeArrowheads="1"/>
          </p:cNvPicPr>
          <p:nvPr>
            <p:ph idx="1"/>
          </p:nvPr>
        </p:nvPicPr>
        <p:blipFill>
          <a:blip r:embed="rId6" cstate="print"/>
          <a:srcRect l="28860" t="7221" r="30126" b="37638"/>
          <a:stretch>
            <a:fillRect/>
          </a:stretch>
        </p:blipFill>
        <p:spPr bwMode="auto">
          <a:xfrm flipH="1">
            <a:off x="1907704" y="1052736"/>
            <a:ext cx="1800203" cy="2291261"/>
          </a:xfrm>
          <a:prstGeom prst="rect">
            <a:avLst/>
          </a:prstGeom>
          <a:noFill/>
          <a:ln>
            <a:noFill/>
          </a:ln>
        </p:spPr>
      </p:pic>
      <p:sp>
        <p:nvSpPr>
          <p:cNvPr id="18" name="2 - Θέση περιεχομένου"/>
          <p:cNvSpPr txBox="1">
            <a:spLocks/>
          </p:cNvSpPr>
          <p:nvPr/>
        </p:nvSpPr>
        <p:spPr>
          <a:xfrm>
            <a:off x="323528" y="1268760"/>
            <a:ext cx="1656184" cy="1944216"/>
          </a:xfrm>
          <a:prstGeom prst="rect">
            <a:avLst/>
          </a:prstGeom>
          <a:ln>
            <a:noFill/>
          </a:ln>
        </p:spPr>
        <p:txBody>
          <a:bodyPr vert="horz" lIns="91440" tIns="45720" rIns="91440" bIns="45720" rtlCol="0">
            <a:normAutofit fontScale="92500" lnSpcReduction="20000"/>
          </a:bodyPr>
          <a:lstStyle/>
          <a:p>
            <a:pPr marL="342900" indent="-342900" fontAlgn="auto">
              <a:lnSpc>
                <a:spcPct val="112000"/>
              </a:lnSpc>
              <a:spcBef>
                <a:spcPts val="1200"/>
              </a:spcBef>
              <a:spcAft>
                <a:spcPts val="0"/>
              </a:spcAft>
              <a:defRPr/>
            </a:pPr>
            <a:r>
              <a:rPr lang="el-GR" dirty="0" smtClean="0">
                <a:solidFill>
                  <a:prstClr val="black"/>
                </a:solidFill>
                <a:latin typeface="Calibri"/>
              </a:rPr>
              <a:t>  </a:t>
            </a:r>
            <a:r>
              <a:rPr lang="el-GR" b="1" dirty="0" smtClean="0">
                <a:solidFill>
                  <a:prstClr val="black"/>
                </a:solidFill>
                <a:latin typeface="Calibri"/>
              </a:rPr>
              <a:t> 1. </a:t>
            </a:r>
            <a:r>
              <a:rPr lang="el-GR" dirty="0" smtClean="0">
                <a:solidFill>
                  <a:prstClr val="black"/>
                </a:solidFill>
                <a:latin typeface="Calibri"/>
              </a:rPr>
              <a:t>Βάρος   κεφαλής</a:t>
            </a:r>
          </a:p>
          <a:p>
            <a:pPr marL="342900" indent="-342900" fontAlgn="auto">
              <a:lnSpc>
                <a:spcPct val="112000"/>
              </a:lnSpc>
              <a:spcBef>
                <a:spcPts val="1200"/>
              </a:spcBef>
              <a:spcAft>
                <a:spcPts val="0"/>
              </a:spcAft>
            </a:pPr>
            <a:r>
              <a:rPr lang="el-GR" dirty="0" smtClean="0">
                <a:solidFill>
                  <a:prstClr val="black"/>
                </a:solidFill>
                <a:latin typeface="Calibri"/>
              </a:rPr>
              <a:t> </a:t>
            </a:r>
            <a:r>
              <a:rPr lang="el-GR" b="1" dirty="0" smtClean="0">
                <a:solidFill>
                  <a:prstClr val="black"/>
                </a:solidFill>
                <a:latin typeface="Calibri"/>
              </a:rPr>
              <a:t>  2. </a:t>
            </a:r>
            <a:r>
              <a:rPr lang="el-GR" dirty="0" smtClean="0">
                <a:solidFill>
                  <a:prstClr val="black"/>
                </a:solidFill>
                <a:latin typeface="Calibri"/>
              </a:rPr>
              <a:t>Άξονας στροφής</a:t>
            </a:r>
          </a:p>
          <a:p>
            <a:pPr marL="342900" indent="-342900" fontAlgn="auto">
              <a:lnSpc>
                <a:spcPct val="112000"/>
              </a:lnSpc>
              <a:spcBef>
                <a:spcPts val="1200"/>
              </a:spcBef>
              <a:spcAft>
                <a:spcPts val="0"/>
              </a:spcAft>
            </a:pPr>
            <a:r>
              <a:rPr lang="el-GR" dirty="0" smtClean="0">
                <a:solidFill>
                  <a:prstClr val="black"/>
                </a:solidFill>
                <a:latin typeface="Calibri"/>
              </a:rPr>
              <a:t>   </a:t>
            </a:r>
            <a:r>
              <a:rPr lang="el-GR" b="1" dirty="0" smtClean="0">
                <a:solidFill>
                  <a:prstClr val="black"/>
                </a:solidFill>
                <a:latin typeface="Calibri"/>
              </a:rPr>
              <a:t>3. </a:t>
            </a:r>
            <a:r>
              <a:rPr lang="el-GR" dirty="0" smtClean="0">
                <a:solidFill>
                  <a:prstClr val="black"/>
                </a:solidFill>
                <a:latin typeface="Calibri"/>
              </a:rPr>
              <a:t>Μύες σε    σύσπαση</a:t>
            </a:r>
          </a:p>
          <a:p>
            <a:pPr marL="342900" indent="-342900" fontAlgn="auto">
              <a:lnSpc>
                <a:spcPct val="112000"/>
              </a:lnSpc>
              <a:spcBef>
                <a:spcPts val="1200"/>
              </a:spcBef>
              <a:spcAft>
                <a:spcPts val="0"/>
              </a:spcAft>
              <a:defRPr/>
            </a:pPr>
            <a:endParaRPr lang="el-GR" sz="2400" dirty="0" smtClean="0">
              <a:solidFill>
                <a:prstClr val="black"/>
              </a:solidFill>
              <a:latin typeface="Calibri"/>
            </a:endParaRPr>
          </a:p>
        </p:txBody>
      </p:sp>
      <p:grpSp>
        <p:nvGrpSpPr>
          <p:cNvPr id="53" name="52 - Ομάδα"/>
          <p:cNvGrpSpPr/>
          <p:nvPr/>
        </p:nvGrpSpPr>
        <p:grpSpPr>
          <a:xfrm>
            <a:off x="6012160" y="4149080"/>
            <a:ext cx="2189229" cy="1959339"/>
            <a:chOff x="6300192" y="4149080"/>
            <a:chExt cx="2189229" cy="1959339"/>
          </a:xfrm>
        </p:grpSpPr>
        <p:pic>
          <p:nvPicPr>
            <p:cNvPr id="11" name="Picture 3" descr="bowling 2"/>
            <p:cNvPicPr>
              <a:picLocks noChangeAspect="1" noChangeArrowheads="1"/>
            </p:cNvPicPr>
            <p:nvPr/>
          </p:nvPicPr>
          <p:blipFill>
            <a:blip r:embed="rId7" cstate="print"/>
            <a:srcRect t="17971" r="15449"/>
            <a:stretch>
              <a:fillRect/>
            </a:stretch>
          </p:blipFill>
          <p:spPr bwMode="auto">
            <a:xfrm>
              <a:off x="6300192" y="4149080"/>
              <a:ext cx="2189229" cy="1959339"/>
            </a:xfrm>
            <a:prstGeom prst="rect">
              <a:avLst/>
            </a:prstGeom>
            <a:noFill/>
            <a:ln w="9525">
              <a:noFill/>
              <a:miter lim="800000"/>
              <a:headEnd/>
              <a:tailEnd/>
            </a:ln>
          </p:spPr>
        </p:pic>
        <p:cxnSp>
          <p:nvCxnSpPr>
            <p:cNvPr id="26" name="25 - Ευθύγραμμο βέλος σύνδεσης"/>
            <p:cNvCxnSpPr/>
            <p:nvPr/>
          </p:nvCxnSpPr>
          <p:spPr>
            <a:xfrm>
              <a:off x="7956376" y="4725144"/>
              <a:ext cx="0" cy="72008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2" name="51 - Ομάδα"/>
          <p:cNvGrpSpPr/>
          <p:nvPr/>
        </p:nvGrpSpPr>
        <p:grpSpPr>
          <a:xfrm>
            <a:off x="4427984" y="4149080"/>
            <a:ext cx="1345343" cy="2043415"/>
            <a:chOff x="395536" y="1124744"/>
            <a:chExt cx="1345343" cy="2043415"/>
          </a:xfrm>
        </p:grpSpPr>
        <p:pic>
          <p:nvPicPr>
            <p:cNvPr id="10" name="Picture 3" descr="bowling 1"/>
            <p:cNvPicPr>
              <a:picLocks noChangeAspect="1" noChangeArrowheads="1"/>
            </p:cNvPicPr>
            <p:nvPr/>
          </p:nvPicPr>
          <p:blipFill>
            <a:blip r:embed="rId8" cstate="print"/>
            <a:srcRect l="8670" t="10627" r="24267"/>
            <a:stretch>
              <a:fillRect/>
            </a:stretch>
          </p:blipFill>
          <p:spPr bwMode="auto">
            <a:xfrm>
              <a:off x="395536" y="1124744"/>
              <a:ext cx="1345343" cy="2043415"/>
            </a:xfrm>
            <a:prstGeom prst="rect">
              <a:avLst/>
            </a:prstGeom>
            <a:noFill/>
            <a:ln w="9525">
              <a:noFill/>
              <a:miter lim="800000"/>
              <a:headEnd/>
              <a:tailEnd/>
            </a:ln>
          </p:spPr>
        </p:pic>
        <p:cxnSp>
          <p:nvCxnSpPr>
            <p:cNvPr id="34" name="33 - Ευθύγραμμο βέλος σύνδεσης"/>
            <p:cNvCxnSpPr/>
            <p:nvPr/>
          </p:nvCxnSpPr>
          <p:spPr>
            <a:xfrm>
              <a:off x="1187624" y="1556792"/>
              <a:ext cx="0" cy="72008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50 - Ομάδα"/>
          <p:cNvGrpSpPr/>
          <p:nvPr/>
        </p:nvGrpSpPr>
        <p:grpSpPr>
          <a:xfrm>
            <a:off x="1763688" y="1124744"/>
            <a:ext cx="2016224" cy="2232248"/>
            <a:chOff x="1763688" y="1124744"/>
            <a:chExt cx="2016224" cy="2232248"/>
          </a:xfrm>
          <a:solidFill>
            <a:schemeClr val="bg2"/>
          </a:solidFill>
        </p:grpSpPr>
        <p:sp>
          <p:nvSpPr>
            <p:cNvPr id="23" name="22 - Ορθογώνιο"/>
            <p:cNvSpPr/>
            <p:nvPr/>
          </p:nvSpPr>
          <p:spPr>
            <a:xfrm>
              <a:off x="2271343" y="1495452"/>
              <a:ext cx="388843" cy="2987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smtClean="0">
                  <a:solidFill>
                    <a:prstClr val="black"/>
                  </a:solidFill>
                </a:rPr>
                <a:t>2</a:t>
              </a:r>
              <a:endParaRPr lang="el-GR" sz="2000" b="1" dirty="0">
                <a:solidFill>
                  <a:prstClr val="black"/>
                </a:solidFill>
              </a:endParaRPr>
            </a:p>
          </p:txBody>
        </p:sp>
        <p:sp>
          <p:nvSpPr>
            <p:cNvPr id="24" name="23 - Ορθογώνιο"/>
            <p:cNvSpPr/>
            <p:nvPr/>
          </p:nvSpPr>
          <p:spPr>
            <a:xfrm>
              <a:off x="3275856" y="1124744"/>
              <a:ext cx="504056" cy="3707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smtClean="0">
                  <a:solidFill>
                    <a:prstClr val="black"/>
                  </a:solidFill>
                </a:rPr>
                <a:t>3</a:t>
              </a:r>
              <a:endParaRPr lang="el-GR" sz="2000" b="1" dirty="0">
                <a:solidFill>
                  <a:prstClr val="black"/>
                </a:solidFill>
              </a:endParaRPr>
            </a:p>
          </p:txBody>
        </p:sp>
        <p:sp>
          <p:nvSpPr>
            <p:cNvPr id="36" name="35 - Ορθογώνιο"/>
            <p:cNvSpPr/>
            <p:nvPr/>
          </p:nvSpPr>
          <p:spPr>
            <a:xfrm>
              <a:off x="2195736" y="2636912"/>
              <a:ext cx="720080" cy="7200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solidFill>
                  <a:prstClr val="black"/>
                </a:solidFill>
              </a:endParaRPr>
            </a:p>
          </p:txBody>
        </p:sp>
        <p:cxnSp>
          <p:nvCxnSpPr>
            <p:cNvPr id="37" name="36 - Ευθύγραμμο βέλος σύνδεσης"/>
            <p:cNvCxnSpPr/>
            <p:nvPr/>
          </p:nvCxnSpPr>
          <p:spPr>
            <a:xfrm>
              <a:off x="2555776" y="2636912"/>
              <a:ext cx="0" cy="597400"/>
            </a:xfrm>
            <a:prstGeom prst="straightConnector1">
              <a:avLst/>
            </a:prstGeom>
            <a:ln>
              <a:noFill/>
              <a:tailEnd type="arrow"/>
            </a:ln>
          </p:spPr>
          <p:style>
            <a:lnRef idx="2">
              <a:schemeClr val="dk1"/>
            </a:lnRef>
            <a:fillRef idx="1">
              <a:schemeClr val="lt1"/>
            </a:fillRef>
            <a:effectRef idx="0">
              <a:schemeClr val="dk1"/>
            </a:effectRef>
            <a:fontRef idx="minor">
              <a:schemeClr val="dk1"/>
            </a:fontRef>
          </p:style>
        </p:cxnSp>
        <p:sp>
          <p:nvSpPr>
            <p:cNvPr id="45" name="44 - Ορθογώνιο"/>
            <p:cNvSpPr/>
            <p:nvPr/>
          </p:nvSpPr>
          <p:spPr>
            <a:xfrm>
              <a:off x="1763688" y="2924944"/>
              <a:ext cx="504056" cy="4320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sz="2000" dirty="0">
                <a:solidFill>
                  <a:prstClr val="black"/>
                </a:solidFill>
              </a:endParaRPr>
            </a:p>
          </p:txBody>
        </p:sp>
      </p:grpSp>
      <p:sp>
        <p:nvSpPr>
          <p:cNvPr id="47" name="46 - Ορθογώνιο"/>
          <p:cNvSpPr/>
          <p:nvPr/>
        </p:nvSpPr>
        <p:spPr>
          <a:xfrm>
            <a:off x="4139952" y="980728"/>
            <a:ext cx="4464496" cy="28803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nvGrpSpPr>
          <p:cNvPr id="49" name="48 - Ομάδα"/>
          <p:cNvGrpSpPr/>
          <p:nvPr/>
        </p:nvGrpSpPr>
        <p:grpSpPr>
          <a:xfrm>
            <a:off x="251520" y="3501008"/>
            <a:ext cx="3888432" cy="3096344"/>
            <a:chOff x="251520" y="3573016"/>
            <a:chExt cx="3888432" cy="3096344"/>
          </a:xfrm>
        </p:grpSpPr>
        <p:pic>
          <p:nvPicPr>
            <p:cNvPr id="7" name="Picture 4" descr="good sit posture"/>
            <p:cNvPicPr>
              <a:picLocks noChangeAspect="1" noChangeArrowheads="1"/>
            </p:cNvPicPr>
            <p:nvPr/>
          </p:nvPicPr>
          <p:blipFill>
            <a:blip r:embed="rId9" cstate="print"/>
            <a:srcRect l="19506" t="17500" r="28091"/>
            <a:stretch>
              <a:fillRect/>
            </a:stretch>
          </p:blipFill>
          <p:spPr bwMode="auto">
            <a:xfrm>
              <a:off x="2339752" y="3645024"/>
              <a:ext cx="1728192" cy="2942091"/>
            </a:xfrm>
            <a:prstGeom prst="rect">
              <a:avLst/>
            </a:prstGeom>
            <a:noFill/>
            <a:ln w="19050">
              <a:solidFill>
                <a:srgbClr val="CC3300"/>
              </a:solidFill>
              <a:miter lim="800000"/>
              <a:headEnd/>
              <a:tailEnd/>
            </a:ln>
          </p:spPr>
        </p:pic>
        <p:sp>
          <p:nvSpPr>
            <p:cNvPr id="15" name="14 - Ορθογώνιο"/>
            <p:cNvSpPr/>
            <p:nvPr/>
          </p:nvSpPr>
          <p:spPr>
            <a:xfrm>
              <a:off x="251520" y="3573016"/>
              <a:ext cx="2232248" cy="461665"/>
            </a:xfrm>
            <a:prstGeom prst="rect">
              <a:avLst/>
            </a:prstGeom>
            <a:ln w="19050">
              <a:noFill/>
            </a:ln>
          </p:spPr>
          <p:txBody>
            <a:bodyPr wrap="square">
              <a:spAutoFit/>
            </a:bodyPr>
            <a:lstStyle/>
            <a:p>
              <a:r>
                <a:rPr lang="el-GR" sz="2400" dirty="0" smtClean="0">
                  <a:solidFill>
                    <a:prstClr val="black"/>
                  </a:solidFill>
                  <a:latin typeface="Calibri"/>
                </a:rPr>
                <a:t>Ουδέτερη θέση</a:t>
              </a:r>
              <a:endParaRPr lang="el-GR" sz="2400" dirty="0">
                <a:solidFill>
                  <a:prstClr val="black"/>
                </a:solidFill>
                <a:latin typeface="Calibri"/>
              </a:endParaRPr>
            </a:p>
          </p:txBody>
        </p:sp>
        <p:pic>
          <p:nvPicPr>
            <p:cNvPr id="14" name="Picture 4" descr="PIC00011"/>
            <p:cNvPicPr>
              <a:picLocks noChangeAspect="1" noChangeArrowheads="1"/>
            </p:cNvPicPr>
            <p:nvPr/>
          </p:nvPicPr>
          <p:blipFill>
            <a:blip r:embed="rId10" cstate="print"/>
            <a:srcRect l="30741" t="14168" r="18025" b="8917"/>
            <a:stretch>
              <a:fillRect/>
            </a:stretch>
          </p:blipFill>
          <p:spPr bwMode="auto">
            <a:xfrm>
              <a:off x="323528" y="4077072"/>
              <a:ext cx="1948005" cy="2467474"/>
            </a:xfrm>
            <a:prstGeom prst="rect">
              <a:avLst/>
            </a:prstGeom>
            <a:noFill/>
            <a:ln w="19050">
              <a:solidFill>
                <a:srgbClr val="CC3300"/>
              </a:solidFill>
              <a:miter lim="800000"/>
              <a:headEnd/>
              <a:tailEnd/>
            </a:ln>
          </p:spPr>
        </p:pic>
        <p:sp>
          <p:nvSpPr>
            <p:cNvPr id="48" name="47 - Ορθογώνιο"/>
            <p:cNvSpPr/>
            <p:nvPr/>
          </p:nvSpPr>
          <p:spPr>
            <a:xfrm>
              <a:off x="251520" y="3573016"/>
              <a:ext cx="3888432" cy="3096344"/>
            </a:xfrm>
            <a:prstGeom prst="rect">
              <a:avLst/>
            </a:prstGeom>
            <a:noFill/>
            <a:ln w="190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sp>
        <p:nvSpPr>
          <p:cNvPr id="54" name="53 - Διάγραμμα ροής: Συγχώνευση"/>
          <p:cNvSpPr/>
          <p:nvPr/>
        </p:nvSpPr>
        <p:spPr>
          <a:xfrm>
            <a:off x="5364088" y="3861048"/>
            <a:ext cx="2880320" cy="360040"/>
          </a:xfrm>
          <a:prstGeom prst="flowChartMerge">
            <a:avLst/>
          </a:prstGeom>
          <a:solidFill>
            <a:schemeClr val="bg2">
              <a:lumMod val="90000"/>
            </a:scheme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5" name="54 - Διάγραμμα ροής: Συγχώνευση"/>
          <p:cNvSpPr/>
          <p:nvPr/>
        </p:nvSpPr>
        <p:spPr>
          <a:xfrm rot="16200000">
            <a:off x="3239852" y="5049180"/>
            <a:ext cx="2160240" cy="360040"/>
          </a:xfrm>
          <a:prstGeom prst="flowChartMerge">
            <a:avLst/>
          </a:prstGeom>
          <a:solidFill>
            <a:schemeClr val="bg2">
              <a:lumMod val="75000"/>
            </a:scheme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6" name="55 - Ορθογώνιο"/>
          <p:cNvSpPr/>
          <p:nvPr/>
        </p:nvSpPr>
        <p:spPr>
          <a:xfrm>
            <a:off x="323528" y="1052736"/>
            <a:ext cx="3672408" cy="2304256"/>
          </a:xfrm>
          <a:prstGeom prst="rect">
            <a:avLst/>
          </a:prstGeom>
          <a:noFill/>
          <a:ln w="190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8" name="57 - Διάγραμμα ροής: Συγχώνευση"/>
          <p:cNvSpPr/>
          <p:nvPr/>
        </p:nvSpPr>
        <p:spPr>
          <a:xfrm rot="5400000">
            <a:off x="2735797" y="2024843"/>
            <a:ext cx="2448270" cy="360040"/>
          </a:xfrm>
          <a:prstGeom prst="flowChartMerge">
            <a:avLst/>
          </a:prstGeom>
          <a:solidFill>
            <a:schemeClr val="bg2">
              <a:lumMod val="90000"/>
            </a:scheme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59" name="58 - Ευθύγραμμο βέλος σύνδεσης"/>
          <p:cNvCxnSpPr/>
          <p:nvPr/>
        </p:nvCxnSpPr>
        <p:spPr>
          <a:xfrm>
            <a:off x="2555776" y="2636912"/>
            <a:ext cx="0" cy="50405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 name="60 - Ορθογώνιο"/>
          <p:cNvSpPr/>
          <p:nvPr/>
        </p:nvSpPr>
        <p:spPr>
          <a:xfrm>
            <a:off x="2195736" y="2852936"/>
            <a:ext cx="288032" cy="369332"/>
          </a:xfrm>
          <a:prstGeom prst="rect">
            <a:avLst/>
          </a:prstGeom>
        </p:spPr>
        <p:txBody>
          <a:bodyPr wrap="square">
            <a:spAutoFit/>
          </a:bodyPr>
          <a:lstStyle/>
          <a:p>
            <a:r>
              <a:rPr lang="el-GR" b="1" dirty="0" smtClean="0">
                <a:solidFill>
                  <a:prstClr val="black"/>
                </a:solidFill>
              </a:rPr>
              <a:t>1</a:t>
            </a:r>
            <a:endParaRPr lang="el-GR" b="1" dirty="0">
              <a:solidFill>
                <a:prstClr val="black"/>
              </a:solidFill>
            </a:endParaRPr>
          </a:p>
        </p:txBody>
      </p:sp>
    </p:spTree>
    <p:extLst>
      <p:ext uri="{BB962C8B-B14F-4D97-AF65-F5344CB8AC3E}">
        <p14:creationId xmlns:p14="http://schemas.microsoft.com/office/powerpoint/2010/main" val="167925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Επιβάρυνση Αυχενικής Μοίρας </a:t>
            </a:r>
            <a:r>
              <a:rPr lang="el-GR" sz="3200" b="0" dirty="0" smtClean="0"/>
              <a:t>1/3</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5" name="Picture 2" descr="http://www.visioneng.us/portals/0/Images/AboutUs/ergonomicsBanner.jpg"/>
          <p:cNvPicPr>
            <a:picLocks noGrp="1" noChangeAspect="1" noChangeArrowheads="1"/>
          </p:cNvPicPr>
          <p:nvPr>
            <p:ph idx="1"/>
          </p:nvPr>
        </p:nvPicPr>
        <p:blipFill>
          <a:blip r:embed="rId2" cstate="print"/>
          <a:srcRect l="70652" t="18773" b="19274"/>
          <a:stretch>
            <a:fillRect/>
          </a:stretch>
        </p:blipFill>
        <p:spPr bwMode="auto">
          <a:xfrm>
            <a:off x="5652120" y="1196752"/>
            <a:ext cx="3076431" cy="2664296"/>
          </a:xfrm>
          <a:prstGeom prst="rect">
            <a:avLst/>
          </a:prstGeom>
          <a:noFill/>
          <a:ln w="57150">
            <a:solidFill>
              <a:schemeClr val="accent5">
                <a:lumMod val="75000"/>
              </a:schemeClr>
            </a:solidFill>
          </a:ln>
        </p:spPr>
      </p:pic>
      <p:pic>
        <p:nvPicPr>
          <p:cNvPr id="6" name="Picture 2" descr="http://www.visioneng.us/portals/0/Images/AboutUs/ergonomicsBanner.jpg"/>
          <p:cNvPicPr>
            <a:picLocks noChangeAspect="1" noChangeArrowheads="1"/>
          </p:cNvPicPr>
          <p:nvPr/>
        </p:nvPicPr>
        <p:blipFill>
          <a:blip r:embed="rId2" cstate="print"/>
          <a:srcRect r="41491"/>
          <a:stretch>
            <a:fillRect/>
          </a:stretch>
        </p:blipFill>
        <p:spPr bwMode="auto">
          <a:xfrm>
            <a:off x="467544" y="2852936"/>
            <a:ext cx="5134718" cy="3600400"/>
          </a:xfrm>
          <a:prstGeom prst="rect">
            <a:avLst/>
          </a:prstGeom>
          <a:noFill/>
          <a:ln w="57150">
            <a:solidFill>
              <a:schemeClr val="accent5">
                <a:lumMod val="75000"/>
              </a:schemeClr>
            </a:solidFill>
          </a:ln>
        </p:spPr>
      </p:pic>
      <p:sp>
        <p:nvSpPr>
          <p:cNvPr id="7" name="2 - Θέση περιεχομένου"/>
          <p:cNvSpPr txBox="1">
            <a:spLocks/>
          </p:cNvSpPr>
          <p:nvPr/>
        </p:nvSpPr>
        <p:spPr>
          <a:xfrm>
            <a:off x="5004048" y="3933056"/>
            <a:ext cx="2232248" cy="3600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3"/>
              </a:rPr>
              <a:t>visioneng.us</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2 - Θέση περιεχομένου"/>
          <p:cNvSpPr txBox="1">
            <a:spLocks/>
          </p:cNvSpPr>
          <p:nvPr/>
        </p:nvSpPr>
        <p:spPr>
          <a:xfrm>
            <a:off x="251520" y="1196752"/>
            <a:ext cx="5472608" cy="129614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a:t>
            </a:r>
            <a:r>
              <a:rPr lang="el-GR" sz="2400" dirty="0" smtClean="0">
                <a:latin typeface="+mn-lt"/>
              </a:rPr>
              <a:t>φόρτιση</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που δημιουργείται από το βάρος της κεφαλής εξαρτάται από την κάμψη της αυχενικής μοίρας.</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Επιβάρυνση Αυχενικής Μοίρας </a:t>
            </a:r>
            <a:r>
              <a:rPr lang="el-GR" sz="3200" b="0" dirty="0" smtClean="0"/>
              <a:t>2/3</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215042" name="AutoShape 2" descr="https://www.amtamassage.org/uploads/cms/images/lordosis_figure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044" name="AutoShape 4" descr="https://www.amtamassage.org/uploads/cms/images/lordosis_figure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pSp>
        <p:nvGrpSpPr>
          <p:cNvPr id="3" name="29 - Ομάδα"/>
          <p:cNvGrpSpPr/>
          <p:nvPr/>
        </p:nvGrpSpPr>
        <p:grpSpPr>
          <a:xfrm>
            <a:off x="395536" y="1268760"/>
            <a:ext cx="8352928" cy="4392488"/>
            <a:chOff x="323528" y="1412776"/>
            <a:chExt cx="8352928" cy="4392488"/>
          </a:xfrm>
        </p:grpSpPr>
        <p:grpSp>
          <p:nvGrpSpPr>
            <p:cNvPr id="5" name="27 - Ομάδα"/>
            <p:cNvGrpSpPr/>
            <p:nvPr/>
          </p:nvGrpSpPr>
          <p:grpSpPr>
            <a:xfrm>
              <a:off x="323528" y="1412776"/>
              <a:ext cx="8352928" cy="4392488"/>
              <a:chOff x="323528" y="1412776"/>
              <a:chExt cx="8352928" cy="4392488"/>
            </a:xfrm>
          </p:grpSpPr>
          <p:grpSp>
            <p:nvGrpSpPr>
              <p:cNvPr id="6" name="21 - Ομάδα"/>
              <p:cNvGrpSpPr/>
              <p:nvPr/>
            </p:nvGrpSpPr>
            <p:grpSpPr>
              <a:xfrm>
                <a:off x="323528" y="1412776"/>
                <a:ext cx="8352928" cy="4392488"/>
                <a:chOff x="323528" y="1412776"/>
                <a:chExt cx="8352928" cy="4392488"/>
              </a:xfrm>
            </p:grpSpPr>
            <p:pic>
              <p:nvPicPr>
                <p:cNvPr id="215046" name="Picture 6" descr="Picture"/>
                <p:cNvPicPr>
                  <a:picLocks noChangeAspect="1" noChangeArrowheads="1"/>
                </p:cNvPicPr>
                <p:nvPr/>
              </p:nvPicPr>
              <p:blipFill>
                <a:blip r:embed="rId3" cstate="print"/>
                <a:srcRect t="5833" r="5113" b="5210"/>
                <a:stretch>
                  <a:fillRect/>
                </a:stretch>
              </p:blipFill>
              <p:spPr bwMode="auto">
                <a:xfrm>
                  <a:off x="323528" y="1412776"/>
                  <a:ext cx="8352928" cy="4392488"/>
                </a:xfrm>
                <a:prstGeom prst="rect">
                  <a:avLst/>
                </a:prstGeom>
                <a:noFill/>
                <a:ln>
                  <a:noFill/>
                </a:ln>
              </p:spPr>
            </p:pic>
            <p:grpSp>
              <p:nvGrpSpPr>
                <p:cNvPr id="7" name="14 - Ομάδα"/>
                <p:cNvGrpSpPr/>
                <p:nvPr/>
              </p:nvGrpSpPr>
              <p:grpSpPr>
                <a:xfrm>
                  <a:off x="1619672" y="1522221"/>
                  <a:ext cx="7052961" cy="682643"/>
                  <a:chOff x="1619672" y="1522221"/>
                  <a:chExt cx="7052961" cy="682643"/>
                </a:xfrm>
              </p:grpSpPr>
              <p:sp>
                <p:nvSpPr>
                  <p:cNvPr id="9" name="8 - Έλλειψη"/>
                  <p:cNvSpPr/>
                  <p:nvPr/>
                </p:nvSpPr>
                <p:spPr>
                  <a:xfrm>
                    <a:off x="1619672" y="1772816"/>
                    <a:ext cx="914400" cy="43204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Έλλειψη"/>
                  <p:cNvSpPr/>
                  <p:nvPr/>
                </p:nvSpPr>
                <p:spPr>
                  <a:xfrm rot="20714172">
                    <a:off x="8166869" y="1522221"/>
                    <a:ext cx="505764" cy="6817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Έλλειψη"/>
                  <p:cNvSpPr/>
                  <p:nvPr/>
                </p:nvSpPr>
                <p:spPr>
                  <a:xfrm>
                    <a:off x="6660232" y="1628800"/>
                    <a:ext cx="914400" cy="5760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Έλλειψη"/>
                  <p:cNvSpPr/>
                  <p:nvPr/>
                </p:nvSpPr>
                <p:spPr>
                  <a:xfrm>
                    <a:off x="5076056" y="1628800"/>
                    <a:ext cx="914400" cy="5760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Έλλειψη"/>
                  <p:cNvSpPr/>
                  <p:nvPr/>
                </p:nvSpPr>
                <p:spPr>
                  <a:xfrm>
                    <a:off x="3563888" y="1700808"/>
                    <a:ext cx="792088" cy="50405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7" name="16 - Ορθογώνιο"/>
                <p:cNvSpPr/>
                <p:nvPr/>
              </p:nvSpPr>
              <p:spPr>
                <a:xfrm>
                  <a:off x="2339752" y="1772816"/>
                  <a:ext cx="561372" cy="369332"/>
                </a:xfrm>
                <a:prstGeom prst="rect">
                  <a:avLst/>
                </a:prstGeom>
              </p:spPr>
              <p:txBody>
                <a:bodyPr wrap="none">
                  <a:spAutoFit/>
                </a:bodyPr>
                <a:lstStyle/>
                <a:p>
                  <a:r>
                    <a:rPr lang="el-GR" dirty="0" smtClean="0"/>
                    <a:t>15</a:t>
                  </a:r>
                  <a:r>
                    <a:rPr lang="el-GR" baseline="30000" dirty="0" smtClean="0"/>
                    <a:t>Ο</a:t>
                  </a:r>
                  <a:endParaRPr lang="el-GR" dirty="0"/>
                </a:p>
              </p:txBody>
            </p:sp>
            <p:sp>
              <p:nvSpPr>
                <p:cNvPr id="18" name="17 - Ορθογώνιο"/>
                <p:cNvSpPr/>
                <p:nvPr/>
              </p:nvSpPr>
              <p:spPr>
                <a:xfrm>
                  <a:off x="611560" y="1772816"/>
                  <a:ext cx="433132" cy="369332"/>
                </a:xfrm>
                <a:prstGeom prst="rect">
                  <a:avLst/>
                </a:prstGeom>
              </p:spPr>
              <p:txBody>
                <a:bodyPr wrap="none">
                  <a:spAutoFit/>
                </a:bodyPr>
                <a:lstStyle/>
                <a:p>
                  <a:r>
                    <a:rPr lang="el-GR" dirty="0" smtClean="0"/>
                    <a:t>0</a:t>
                  </a:r>
                  <a:r>
                    <a:rPr lang="el-GR" baseline="30000" dirty="0" smtClean="0"/>
                    <a:t>Ο</a:t>
                  </a:r>
                  <a:endParaRPr lang="el-GR" dirty="0"/>
                </a:p>
              </p:txBody>
            </p:sp>
            <p:sp>
              <p:nvSpPr>
                <p:cNvPr id="19" name="18 - Ορθογώνιο"/>
                <p:cNvSpPr/>
                <p:nvPr/>
              </p:nvSpPr>
              <p:spPr>
                <a:xfrm>
                  <a:off x="3995936" y="1772816"/>
                  <a:ext cx="561372" cy="369332"/>
                </a:xfrm>
                <a:prstGeom prst="rect">
                  <a:avLst/>
                </a:prstGeom>
              </p:spPr>
              <p:txBody>
                <a:bodyPr wrap="none">
                  <a:spAutoFit/>
                </a:bodyPr>
                <a:lstStyle/>
                <a:p>
                  <a:r>
                    <a:rPr lang="el-GR" dirty="0" smtClean="0"/>
                    <a:t>30</a:t>
                  </a:r>
                  <a:r>
                    <a:rPr lang="el-GR" baseline="30000" dirty="0" smtClean="0"/>
                    <a:t>Ο</a:t>
                  </a:r>
                  <a:endParaRPr lang="el-GR" dirty="0"/>
                </a:p>
              </p:txBody>
            </p:sp>
            <p:sp>
              <p:nvSpPr>
                <p:cNvPr id="20" name="19 - Ορθογώνιο"/>
                <p:cNvSpPr/>
                <p:nvPr/>
              </p:nvSpPr>
              <p:spPr>
                <a:xfrm>
                  <a:off x="5508104" y="1844824"/>
                  <a:ext cx="561372" cy="369332"/>
                </a:xfrm>
                <a:prstGeom prst="rect">
                  <a:avLst/>
                </a:prstGeom>
              </p:spPr>
              <p:txBody>
                <a:bodyPr wrap="none">
                  <a:spAutoFit/>
                </a:bodyPr>
                <a:lstStyle/>
                <a:p>
                  <a:r>
                    <a:rPr lang="el-GR" dirty="0" smtClean="0"/>
                    <a:t>45</a:t>
                  </a:r>
                  <a:r>
                    <a:rPr lang="el-GR" baseline="30000" dirty="0" smtClean="0"/>
                    <a:t>Ο</a:t>
                  </a:r>
                  <a:endParaRPr lang="el-GR" dirty="0"/>
                </a:p>
              </p:txBody>
            </p:sp>
            <p:sp>
              <p:nvSpPr>
                <p:cNvPr id="21" name="20 - Ορθογώνιο"/>
                <p:cNvSpPr/>
                <p:nvPr/>
              </p:nvSpPr>
              <p:spPr>
                <a:xfrm>
                  <a:off x="7020272" y="1772816"/>
                  <a:ext cx="561372" cy="369332"/>
                </a:xfrm>
                <a:prstGeom prst="rect">
                  <a:avLst/>
                </a:prstGeom>
              </p:spPr>
              <p:txBody>
                <a:bodyPr wrap="none">
                  <a:spAutoFit/>
                </a:bodyPr>
                <a:lstStyle/>
                <a:p>
                  <a:r>
                    <a:rPr lang="el-GR" dirty="0" smtClean="0"/>
                    <a:t>60</a:t>
                  </a:r>
                  <a:r>
                    <a:rPr lang="el-GR" baseline="30000" dirty="0" smtClean="0"/>
                    <a:t>Ο</a:t>
                  </a:r>
                  <a:endParaRPr lang="el-GR" dirty="0"/>
                </a:p>
              </p:txBody>
            </p:sp>
          </p:grpSp>
          <p:sp>
            <p:nvSpPr>
              <p:cNvPr id="23" name="22 - Ορθογώνιο"/>
              <p:cNvSpPr/>
              <p:nvPr/>
            </p:nvSpPr>
            <p:spPr>
              <a:xfrm>
                <a:off x="323528" y="5085184"/>
                <a:ext cx="1224136" cy="369332"/>
              </a:xfrm>
              <a:prstGeom prst="rect">
                <a:avLst/>
              </a:prstGeom>
            </p:spPr>
            <p:txBody>
              <a:bodyPr wrap="square">
                <a:spAutoFit/>
              </a:bodyPr>
              <a:lstStyle/>
              <a:p>
                <a:r>
                  <a:rPr lang="el-GR" dirty="0" smtClean="0"/>
                  <a:t>4,5-5,5</a:t>
                </a:r>
                <a:r>
                  <a:rPr lang="en-US" dirty="0" smtClean="0"/>
                  <a:t> kg</a:t>
                </a:r>
                <a:endParaRPr lang="el-GR" dirty="0" smtClean="0"/>
              </a:p>
            </p:txBody>
          </p:sp>
          <p:sp>
            <p:nvSpPr>
              <p:cNvPr id="24" name="23 - Ορθογώνιο"/>
              <p:cNvSpPr/>
              <p:nvPr/>
            </p:nvSpPr>
            <p:spPr>
              <a:xfrm>
                <a:off x="2627784" y="5157192"/>
                <a:ext cx="941283" cy="369332"/>
              </a:xfrm>
              <a:prstGeom prst="rect">
                <a:avLst/>
              </a:prstGeom>
            </p:spPr>
            <p:txBody>
              <a:bodyPr wrap="none">
                <a:spAutoFit/>
              </a:bodyPr>
              <a:lstStyle/>
              <a:p>
                <a:r>
                  <a:rPr lang="el-GR" dirty="0" smtClean="0"/>
                  <a:t>12,2</a:t>
                </a:r>
                <a:r>
                  <a:rPr lang="en-US" dirty="0" smtClean="0"/>
                  <a:t> kg</a:t>
                </a:r>
                <a:endParaRPr lang="el-GR" dirty="0" smtClean="0"/>
              </a:p>
            </p:txBody>
          </p:sp>
          <p:sp>
            <p:nvSpPr>
              <p:cNvPr id="25" name="24 - Ορθογώνιο"/>
              <p:cNvSpPr/>
              <p:nvPr/>
            </p:nvSpPr>
            <p:spPr>
              <a:xfrm>
                <a:off x="4139952" y="5085184"/>
                <a:ext cx="941283" cy="369332"/>
              </a:xfrm>
              <a:prstGeom prst="rect">
                <a:avLst/>
              </a:prstGeom>
            </p:spPr>
            <p:txBody>
              <a:bodyPr wrap="none">
                <a:spAutoFit/>
              </a:bodyPr>
              <a:lstStyle/>
              <a:p>
                <a:r>
                  <a:rPr lang="el-GR" dirty="0" smtClean="0"/>
                  <a:t>18,1</a:t>
                </a:r>
                <a:r>
                  <a:rPr lang="en-US" dirty="0" smtClean="0"/>
                  <a:t> kg</a:t>
                </a:r>
                <a:endParaRPr lang="el-GR" dirty="0" smtClean="0"/>
              </a:p>
            </p:txBody>
          </p:sp>
          <p:sp>
            <p:nvSpPr>
              <p:cNvPr id="26" name="25 - Ορθογώνιο"/>
              <p:cNvSpPr/>
              <p:nvPr/>
            </p:nvSpPr>
            <p:spPr>
              <a:xfrm>
                <a:off x="5796136" y="5157192"/>
                <a:ext cx="941283" cy="369332"/>
              </a:xfrm>
              <a:prstGeom prst="rect">
                <a:avLst/>
              </a:prstGeom>
            </p:spPr>
            <p:txBody>
              <a:bodyPr wrap="none">
                <a:spAutoFit/>
              </a:bodyPr>
              <a:lstStyle/>
              <a:p>
                <a:r>
                  <a:rPr lang="el-GR" dirty="0" smtClean="0"/>
                  <a:t>22,2</a:t>
                </a:r>
                <a:r>
                  <a:rPr lang="en-US" dirty="0" smtClean="0"/>
                  <a:t> kg</a:t>
                </a:r>
                <a:endParaRPr lang="el-GR" dirty="0" smtClean="0"/>
              </a:p>
            </p:txBody>
          </p:sp>
          <p:sp>
            <p:nvSpPr>
              <p:cNvPr id="27" name="26 - Ορθογώνιο"/>
              <p:cNvSpPr/>
              <p:nvPr/>
            </p:nvSpPr>
            <p:spPr>
              <a:xfrm>
                <a:off x="7380312" y="5085184"/>
                <a:ext cx="941283" cy="369332"/>
              </a:xfrm>
              <a:prstGeom prst="rect">
                <a:avLst/>
              </a:prstGeom>
            </p:spPr>
            <p:txBody>
              <a:bodyPr wrap="none">
                <a:spAutoFit/>
              </a:bodyPr>
              <a:lstStyle/>
              <a:p>
                <a:r>
                  <a:rPr lang="el-GR" dirty="0" smtClean="0"/>
                  <a:t>27,2</a:t>
                </a:r>
                <a:r>
                  <a:rPr lang="en-US" dirty="0" smtClean="0"/>
                  <a:t> kg</a:t>
                </a:r>
                <a:endParaRPr lang="el-GR" dirty="0"/>
              </a:p>
            </p:txBody>
          </p:sp>
        </p:grpSp>
        <p:sp>
          <p:nvSpPr>
            <p:cNvPr id="29" name="28 - Ορθογώνιο"/>
            <p:cNvSpPr/>
            <p:nvPr/>
          </p:nvSpPr>
          <p:spPr>
            <a:xfrm>
              <a:off x="323528" y="1412776"/>
              <a:ext cx="8352928" cy="439248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1" name="30 - Ορθογώνιο"/>
          <p:cNvSpPr/>
          <p:nvPr/>
        </p:nvSpPr>
        <p:spPr>
          <a:xfrm>
            <a:off x="575556" y="5744289"/>
            <a:ext cx="7992888" cy="276999"/>
          </a:xfrm>
          <a:prstGeom prst="rect">
            <a:avLst/>
          </a:prstGeom>
        </p:spPr>
        <p:txBody>
          <a:bodyPr wrap="square">
            <a:spAutoFit/>
          </a:bodyPr>
          <a:lstStyle/>
          <a:p>
            <a:pPr algn="ctr"/>
            <a:r>
              <a:rPr lang="en-US" sz="1200" dirty="0" smtClean="0">
                <a:latin typeface="+mn-lt"/>
                <a:hlinkClick r:id="rId4"/>
              </a:rPr>
              <a:t>unitedphysicaltherapy.ca</a:t>
            </a:r>
            <a:endParaRPr lang="el-GR" sz="1200"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Επιβάρυνση Αυχενικής Μοίρας </a:t>
            </a:r>
            <a:r>
              <a:rPr lang="el-GR" sz="3200" b="0" dirty="0" smtClean="0"/>
              <a:t>3/3</a:t>
            </a:r>
            <a:endParaRPr lang="el-GR" sz="3200" b="0" dirty="0"/>
          </a:p>
        </p:txBody>
      </p:sp>
      <p:sp>
        <p:nvSpPr>
          <p:cNvPr id="3" name="2 - Θέση περιεχομένου"/>
          <p:cNvSpPr>
            <a:spLocks noGrp="1"/>
          </p:cNvSpPr>
          <p:nvPr>
            <p:ph idx="1"/>
          </p:nvPr>
        </p:nvSpPr>
        <p:spPr>
          <a:xfrm>
            <a:off x="251520" y="1124744"/>
            <a:ext cx="3600400" cy="5184576"/>
          </a:xfrm>
        </p:spPr>
        <p:txBody>
          <a:bodyPr>
            <a:normAutofit/>
          </a:bodyPr>
          <a:lstStyle/>
          <a:p>
            <a:pPr lvl="0">
              <a:defRPr/>
            </a:pPr>
            <a:r>
              <a:rPr lang="el-GR" dirty="0">
                <a:solidFill>
                  <a:prstClr val="black"/>
                </a:solidFill>
              </a:rPr>
              <a:t>Εάν  το αντικείμενο του ενδιαφέροντος μετακινηθεί   υψηλά   θα διασωθούν οι μύες  της αυχενικής μοίρας   από αυξημένη τάση.</a:t>
            </a:r>
          </a:p>
          <a:p>
            <a:pPr lvl="0"/>
            <a:r>
              <a:rPr lang="el-GR" dirty="0">
                <a:solidFill>
                  <a:prstClr val="black"/>
                </a:solidFill>
              </a:rPr>
              <a:t>Προϋπόθεση: τα άνω άκρα συγκρατούνται  ώστε να είναι χαλαρά, χωρίς το βάρος τους  να «κρέμεται» από τους ώμους.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99330" name="Picture 2" descr="http://www.phnompenhpost.com/sites/default/files/styles/full-screen/public/chiropractic1.jpg?itok=TMLFZzol"/>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2552" t="2336" r="3025" b="24083"/>
          <a:stretch>
            <a:fillRect/>
          </a:stretch>
        </p:blipFill>
        <p:spPr bwMode="auto">
          <a:xfrm>
            <a:off x="3786360" y="1252840"/>
            <a:ext cx="5178128" cy="4408408"/>
          </a:xfrm>
          <a:prstGeom prst="rect">
            <a:avLst/>
          </a:prstGeom>
          <a:noFill/>
          <a:ln>
            <a:solidFill>
              <a:schemeClr val="accent3">
                <a:lumMod val="50000"/>
              </a:schemeClr>
            </a:solidFill>
          </a:ln>
        </p:spPr>
      </p:pic>
      <p:sp>
        <p:nvSpPr>
          <p:cNvPr id="9" name="8 - Ορθογώνιο"/>
          <p:cNvSpPr/>
          <p:nvPr/>
        </p:nvSpPr>
        <p:spPr>
          <a:xfrm>
            <a:off x="4647232" y="5724548"/>
            <a:ext cx="3456384" cy="276999"/>
          </a:xfrm>
          <a:prstGeom prst="rect">
            <a:avLst/>
          </a:prstGeom>
        </p:spPr>
        <p:txBody>
          <a:bodyPr wrap="square">
            <a:spAutoFit/>
          </a:bodyPr>
          <a:lstStyle/>
          <a:p>
            <a:pPr algn="ctr"/>
            <a:r>
              <a:rPr lang="en-US" sz="1200" dirty="0" smtClean="0">
                <a:latin typeface="+mn-lt"/>
                <a:hlinkClick r:id="rId5"/>
              </a:rPr>
              <a:t>sgergo.com</a:t>
            </a:r>
            <a:endParaRPr lang="el-GR" sz="12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err="1" smtClean="0"/>
              <a:t>Μυοσκελετικοί</a:t>
            </a:r>
            <a:r>
              <a:rPr lang="el-GR" sz="3600" dirty="0" smtClean="0"/>
              <a:t> Πόνοι</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pic>
        <p:nvPicPr>
          <p:cNvPr id="15364" name="Picture 4" descr=" Protraction and Retraction"/>
          <p:cNvPicPr>
            <a:picLocks noChangeAspect="1" noChangeArrowheads="1"/>
          </p:cNvPicPr>
          <p:nvPr/>
        </p:nvPicPr>
        <p:blipFill>
          <a:blip r:embed="rId2" cstate="print">
            <a:extLst>
              <a:ext uri="{28A0092B-C50C-407E-A947-70E740481C1C}">
                <a14:useLocalDpi xmlns:a14="http://schemas.microsoft.com/office/drawing/2010/main" val="0"/>
              </a:ext>
            </a:extLst>
          </a:blip>
          <a:srcRect l="2612" t="4861" r="2473"/>
          <a:stretch>
            <a:fillRect/>
          </a:stretch>
        </p:blipFill>
        <p:spPr bwMode="auto">
          <a:xfrm>
            <a:off x="395536" y="2996952"/>
            <a:ext cx="8450395" cy="303477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092341" y="6073169"/>
            <a:ext cx="7056784" cy="276999"/>
          </a:xfrm>
          <a:prstGeom prst="rect">
            <a:avLst/>
          </a:prstGeom>
        </p:spPr>
        <p:txBody>
          <a:bodyPr wrap="square">
            <a:spAutoFit/>
          </a:bodyPr>
          <a:lstStyle/>
          <a:p>
            <a:pPr algn="ctr"/>
            <a:r>
              <a:rPr lang="en-US" sz="1200" dirty="0" smtClean="0">
                <a:latin typeface="+mn-lt"/>
                <a:hlinkClick r:id="rId3"/>
              </a:rPr>
              <a:t>healthfavo.com</a:t>
            </a:r>
            <a:endParaRPr lang="el-GR" sz="1200" dirty="0">
              <a:latin typeface="+mn-lt"/>
            </a:endParaRPr>
          </a:p>
        </p:txBody>
      </p:sp>
      <p:sp>
        <p:nvSpPr>
          <p:cNvPr id="7" name="2 - Θέση περιεχομένου"/>
          <p:cNvSpPr>
            <a:spLocks noGrp="1"/>
          </p:cNvSpPr>
          <p:nvPr>
            <p:ph idx="1"/>
          </p:nvPr>
        </p:nvSpPr>
        <p:spPr>
          <a:xfrm>
            <a:off x="457200" y="1196752"/>
            <a:ext cx="8435280" cy="1872208"/>
          </a:xfrm>
        </p:spPr>
        <p:txBody>
          <a:bodyPr/>
          <a:lstStyle/>
          <a:p>
            <a:r>
              <a:rPr lang="el-GR" dirty="0" smtClean="0"/>
              <a:t>Οι </a:t>
            </a:r>
            <a:r>
              <a:rPr lang="el-GR" dirty="0" err="1" smtClean="0"/>
              <a:t>μυοσκελετικοί</a:t>
            </a:r>
            <a:r>
              <a:rPr lang="el-GR" dirty="0" smtClean="0"/>
              <a:t> πόνοι που σχετίζονται με την μηχανική επιβάρυνση στην καθημερινότητα αφορούν στην οσφυϊκή και την αυχενική μοίρα της σπονδυλικής στήλης σε συντριπτικό ποσοστό, 63% και 53% αντίστοιχα. </a:t>
            </a:r>
            <a:endParaRPr lang="el-GR" dirty="0"/>
          </a:p>
        </p:txBody>
      </p:sp>
    </p:spTree>
    <p:extLst>
      <p:ext uri="{BB962C8B-B14F-4D97-AF65-F5344CB8AC3E}">
        <p14:creationId xmlns:p14="http://schemas.microsoft.com/office/powerpoint/2010/main" val="1416850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Ατλαντοϊνιακή Άρθρωση</a:t>
            </a:r>
            <a:endParaRPr lang="el-GR" sz="3600" dirty="0"/>
          </a:p>
        </p:txBody>
      </p:sp>
      <p:sp>
        <p:nvSpPr>
          <p:cNvPr id="3" name="2 - Θέση περιεχομένου"/>
          <p:cNvSpPr>
            <a:spLocks noGrp="1"/>
          </p:cNvSpPr>
          <p:nvPr>
            <p:ph idx="1"/>
          </p:nvPr>
        </p:nvSpPr>
        <p:spPr>
          <a:xfrm>
            <a:off x="457200" y="1196752"/>
            <a:ext cx="8075240" cy="5040560"/>
          </a:xfrm>
        </p:spPr>
        <p:txBody>
          <a:bodyPr/>
          <a:lstStyle/>
          <a:p>
            <a:r>
              <a:rPr lang="el-GR" dirty="0" smtClean="0"/>
              <a:t>Η </a:t>
            </a:r>
            <a:r>
              <a:rPr lang="el-GR" dirty="0"/>
              <a:t>α</a:t>
            </a:r>
            <a:r>
              <a:rPr lang="el-GR" dirty="0" smtClean="0"/>
              <a:t>τλαντοϊνιακή άρθρωση είναι λειτουργικό τμήμα της αυχενικής μοίρας. </a:t>
            </a:r>
          </a:p>
          <a:p>
            <a:r>
              <a:rPr lang="el-GR" dirty="0" smtClean="0"/>
              <a:t>Το διάστημα μεταξύ πρώτου και δεύτερου αυχενικού σπονδύλου συμβάλλει στο 50% της στροφής.</a:t>
            </a:r>
          </a:p>
          <a:p>
            <a:r>
              <a:rPr lang="el-GR" dirty="0" smtClean="0"/>
              <a:t>Ο σταυρωτός</a:t>
            </a:r>
            <a:r>
              <a:rPr lang="en-US" dirty="0" smtClean="0"/>
              <a:t> </a:t>
            </a:r>
            <a:r>
              <a:rPr lang="el-GR" dirty="0" smtClean="0"/>
              <a:t>σύνδεσμος εξασφαλίζει σταθερότητα μεταξύ πρώτου και δεύτερου αυχενικού σπονδύλου, αποτρέποντας την μετατόπιση του οδόντα προς τα πίσω στον δακτύλιο του πρώτου αυχενικού σπονδύλου.</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Κινήσεις Διόρθωσης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
        <p:nvSpPr>
          <p:cNvPr id="8" name="7 - Θέση περιεχομένου"/>
          <p:cNvSpPr>
            <a:spLocks noGrp="1"/>
          </p:cNvSpPr>
          <p:nvPr>
            <p:ph idx="1"/>
          </p:nvPr>
        </p:nvSpPr>
        <p:spPr>
          <a:xfrm>
            <a:off x="5436096" y="1268760"/>
            <a:ext cx="2880320" cy="4176464"/>
          </a:xfrm>
        </p:spPr>
        <p:txBody>
          <a:bodyPr>
            <a:normAutofit/>
          </a:bodyPr>
          <a:lstStyle/>
          <a:p>
            <a:r>
              <a:rPr lang="el-GR" dirty="0" smtClean="0"/>
              <a:t>Διορθωτικές κινήσεις κεφαλής και ωμικής ζώνης με στόχο μάλλον τον </a:t>
            </a:r>
            <a:r>
              <a:rPr lang="el-GR" dirty="0" err="1" smtClean="0"/>
              <a:t>ευθειασμό</a:t>
            </a:r>
            <a:r>
              <a:rPr lang="el-GR" dirty="0" smtClean="0"/>
              <a:t> της αυχενικής μοίρας, και ανακούφιση από τις συνέπειες της κακής στάσης.</a:t>
            </a:r>
            <a:endParaRPr lang="el-GR" sz="6600" dirty="0"/>
          </a:p>
        </p:txBody>
      </p:sp>
      <p:sp>
        <p:nvSpPr>
          <p:cNvPr id="7" name="6 - Ορθογώνιο"/>
          <p:cNvSpPr/>
          <p:nvPr/>
        </p:nvSpPr>
        <p:spPr>
          <a:xfrm>
            <a:off x="755576" y="5934670"/>
            <a:ext cx="4104456" cy="276999"/>
          </a:xfrm>
          <a:prstGeom prst="rect">
            <a:avLst/>
          </a:prstGeom>
        </p:spPr>
        <p:txBody>
          <a:bodyPr wrap="square">
            <a:spAutoFit/>
          </a:bodyPr>
          <a:lstStyle/>
          <a:p>
            <a:pPr algn="ctr"/>
            <a:r>
              <a:rPr lang="en-US" sz="1200" dirty="0" smtClean="0">
                <a:solidFill>
                  <a:prstClr val="black"/>
                </a:solidFill>
                <a:latin typeface="Calibri"/>
                <a:hlinkClick r:id="rId3"/>
              </a:rPr>
              <a:t>experiencepilates.files.wordpress.com</a:t>
            </a:r>
            <a:endParaRPr lang="el-GR" sz="1200" dirty="0">
              <a:solidFill>
                <a:prstClr val="black"/>
              </a:solidFill>
              <a:latin typeface="Calibri"/>
            </a:endParaRPr>
          </a:p>
        </p:txBody>
      </p:sp>
      <p:grpSp>
        <p:nvGrpSpPr>
          <p:cNvPr id="10" name="9 - Ομάδα"/>
          <p:cNvGrpSpPr/>
          <p:nvPr/>
        </p:nvGrpSpPr>
        <p:grpSpPr>
          <a:xfrm>
            <a:off x="539552" y="1196752"/>
            <a:ext cx="4320480" cy="4480498"/>
            <a:chOff x="683568" y="1268760"/>
            <a:chExt cx="4320480" cy="4480498"/>
          </a:xfrm>
        </p:grpSpPr>
        <p:pic>
          <p:nvPicPr>
            <p:cNvPr id="6" name="Picture 6" descr="https://experiencepilates.files.wordpress.com/2011/10/pn-posture.jpg"/>
            <p:cNvPicPr>
              <a:picLocks noChangeAspect="1" noChangeArrowheads="1"/>
            </p:cNvPicPr>
            <p:nvPr/>
          </p:nvPicPr>
          <p:blipFill>
            <a:blip r:embed="rId4" cstate="print"/>
            <a:srcRect l="29772" t="36974" r="35279"/>
            <a:stretch>
              <a:fillRect/>
            </a:stretch>
          </p:blipFill>
          <p:spPr bwMode="auto">
            <a:xfrm>
              <a:off x="683568" y="1268760"/>
              <a:ext cx="4320480" cy="4480498"/>
            </a:xfrm>
            <a:prstGeom prst="rect">
              <a:avLst/>
            </a:prstGeom>
            <a:noFill/>
          </p:spPr>
        </p:pic>
        <p:sp>
          <p:nvSpPr>
            <p:cNvPr id="9" name="8 - Ορθογώνιο"/>
            <p:cNvSpPr/>
            <p:nvPr/>
          </p:nvSpPr>
          <p:spPr>
            <a:xfrm>
              <a:off x="2987824" y="2204864"/>
              <a:ext cx="360040" cy="1107996"/>
            </a:xfrm>
            <a:prstGeom prst="rect">
              <a:avLst/>
            </a:prstGeom>
          </p:spPr>
          <p:txBody>
            <a:bodyPr wrap="square">
              <a:spAutoFit/>
            </a:bodyPr>
            <a:lstStyle/>
            <a:p>
              <a:r>
                <a:rPr lang="el-GR" sz="6600" dirty="0" smtClean="0">
                  <a:solidFill>
                    <a:prstClr val="black"/>
                  </a:solidFill>
                </a:rPr>
                <a:t>.</a:t>
              </a:r>
              <a:endParaRPr lang="el-GR" sz="6600" dirty="0">
                <a:solidFill>
                  <a:prstClr val="black"/>
                </a:solidFill>
              </a:endParaRPr>
            </a:p>
          </p:txBody>
        </p:sp>
      </p:grpSp>
    </p:spTree>
    <p:extLst>
      <p:ext uri="{BB962C8B-B14F-4D97-AF65-F5344CB8AC3E}">
        <p14:creationId xmlns:p14="http://schemas.microsoft.com/office/powerpoint/2010/main" val="919250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Εκφυλιστική Διαδικασία</a:t>
            </a:r>
            <a:endParaRPr lang="el-GR" sz="3600" dirty="0"/>
          </a:p>
        </p:txBody>
      </p:sp>
      <p:sp>
        <p:nvSpPr>
          <p:cNvPr id="3" name="2 - Θέση περιεχομένου"/>
          <p:cNvSpPr>
            <a:spLocks noGrp="1"/>
          </p:cNvSpPr>
          <p:nvPr>
            <p:ph idx="1"/>
          </p:nvPr>
        </p:nvSpPr>
        <p:spPr>
          <a:xfrm>
            <a:off x="3419872" y="1196752"/>
            <a:ext cx="5328592" cy="2880320"/>
          </a:xfrm>
        </p:spPr>
        <p:txBody>
          <a:bodyPr>
            <a:normAutofit/>
          </a:bodyPr>
          <a:lstStyle/>
          <a:p>
            <a:r>
              <a:rPr lang="el-GR" dirty="0" smtClean="0"/>
              <a:t>Καθώς ο μεσοσπονδύλιος δίσκος υφίσταται μικροτραυματισμούς, </a:t>
            </a:r>
            <a:r>
              <a:rPr lang="el-GR" dirty="0" err="1" smtClean="0"/>
              <a:t>συμπλησιάζουν</a:t>
            </a:r>
            <a:r>
              <a:rPr lang="el-GR" dirty="0" smtClean="0"/>
              <a:t> τα σπονδυλικά σώματα και εξελίσσεται η διαδικασία με αλυσιδωτές αντιδράσεις εξ αιτίας της επιβάρυνσης.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6" name="Picture 3" descr="neck 4"/>
          <p:cNvPicPr>
            <a:picLocks noChangeAspect="1" noChangeArrowheads="1"/>
          </p:cNvPicPr>
          <p:nvPr/>
        </p:nvPicPr>
        <p:blipFill>
          <a:blip r:embed="rId2" cstate="print"/>
          <a:srcRect l="17591" t="29026" b="6115"/>
          <a:stretch>
            <a:fillRect/>
          </a:stretch>
        </p:blipFill>
        <p:spPr bwMode="auto">
          <a:xfrm>
            <a:off x="2188821" y="4263172"/>
            <a:ext cx="6746732" cy="2160240"/>
          </a:xfrm>
          <a:prstGeom prst="rect">
            <a:avLst/>
          </a:prstGeom>
          <a:noFill/>
          <a:ln w="9525">
            <a:noFill/>
            <a:miter lim="800000"/>
            <a:headEnd/>
            <a:tailEnd/>
          </a:ln>
        </p:spPr>
      </p:pic>
      <p:sp>
        <p:nvSpPr>
          <p:cNvPr id="7" name="6 - Ορθογώνιο"/>
          <p:cNvSpPr/>
          <p:nvPr/>
        </p:nvSpPr>
        <p:spPr>
          <a:xfrm>
            <a:off x="5724128" y="6309320"/>
            <a:ext cx="1584176" cy="276999"/>
          </a:xfrm>
          <a:prstGeom prst="rect">
            <a:avLst/>
          </a:prstGeom>
        </p:spPr>
        <p:txBody>
          <a:bodyPr wrap="square">
            <a:spAutoFit/>
          </a:bodyPr>
          <a:lstStyle/>
          <a:p>
            <a:pPr algn="ctr"/>
            <a:r>
              <a:rPr lang="en-US" sz="1200" dirty="0" smtClean="0">
                <a:latin typeface="+mn-lt"/>
                <a:hlinkClick r:id="rId3"/>
              </a:rPr>
              <a:t>slideshare.net</a:t>
            </a:r>
            <a:endParaRPr lang="el-GR" sz="1200" dirty="0">
              <a:latin typeface="+mn-lt"/>
            </a:endParaRPr>
          </a:p>
        </p:txBody>
      </p:sp>
      <p:pic>
        <p:nvPicPr>
          <p:cNvPr id="8" name="Picture 3" descr="neck 4"/>
          <p:cNvPicPr>
            <a:picLocks noChangeAspect="1" noChangeArrowheads="1"/>
          </p:cNvPicPr>
          <p:nvPr/>
        </p:nvPicPr>
        <p:blipFill>
          <a:blip r:embed="rId2" cstate="print"/>
          <a:srcRect t="29026" r="82409" b="16925"/>
          <a:stretch>
            <a:fillRect/>
          </a:stretch>
        </p:blipFill>
        <p:spPr bwMode="auto">
          <a:xfrm>
            <a:off x="748661" y="4293096"/>
            <a:ext cx="1440160" cy="1800200"/>
          </a:xfrm>
          <a:prstGeom prst="rect">
            <a:avLst/>
          </a:prstGeom>
          <a:noFill/>
          <a:ln w="9525">
            <a:noFill/>
            <a:miter lim="800000"/>
            <a:headEnd/>
            <a:tailEnd/>
          </a:ln>
        </p:spPr>
      </p:pic>
      <p:pic>
        <p:nvPicPr>
          <p:cNvPr id="10" name="Picture 6" descr="File:Cervical vertebrae latera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908720"/>
            <a:ext cx="2880320" cy="2880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575556" y="3792890"/>
            <a:ext cx="280831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Cervical vertebrae </a:t>
            </a:r>
            <a:r>
              <a:rPr lang="en-US" sz="1200" dirty="0" smtClean="0">
                <a:latin typeface="+mn-lt"/>
                <a:hlinkClick r:id="rId5"/>
              </a:rPr>
              <a:t>lateral2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u="sng" dirty="0">
                <a:latin typeface="+mn-lt"/>
                <a:hlinkClick r:id="rId6" tooltip="User:Was a bee"/>
              </a:rPr>
              <a:t>Was a bee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με άδεια</a:t>
            </a:r>
            <a:r>
              <a:rPr lang="en-US" sz="1200" dirty="0" smtClean="0">
                <a:solidFill>
                  <a:prstClr val="black">
                    <a:lumMod val="75000"/>
                    <a:lumOff val="25000"/>
                  </a:prstClr>
                </a:solidFill>
                <a:latin typeface="+mn-lt"/>
              </a:rPr>
              <a:t> </a:t>
            </a:r>
            <a:r>
              <a:rPr lang="en-US" sz="1200" dirty="0">
                <a:latin typeface="+mn-lt"/>
                <a:hlinkClick r:id="rId7"/>
              </a:rPr>
              <a:t>CC BY-SA 2.1 JP</a:t>
            </a:r>
            <a:endParaRPr lang="en-US" sz="1200"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Τραυματισμοί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pic>
        <p:nvPicPr>
          <p:cNvPr id="5" name="Picture 2" descr="http://www.domitall.com/wordpress/wp-content/uploads/2014/05/ergo010.jpg"/>
          <p:cNvPicPr>
            <a:picLocks noGrp="1" noChangeAspect="1" noChangeArrowheads="1"/>
          </p:cNvPicPr>
          <p:nvPr>
            <p:ph idx="1"/>
          </p:nvPr>
        </p:nvPicPr>
        <p:blipFill>
          <a:blip r:embed="rId2" cstate="print"/>
          <a:srcRect/>
          <a:stretch>
            <a:fillRect/>
          </a:stretch>
        </p:blipFill>
        <p:spPr bwMode="auto">
          <a:xfrm>
            <a:off x="611560" y="1484784"/>
            <a:ext cx="5083708" cy="3821040"/>
          </a:xfrm>
          <a:prstGeom prst="rect">
            <a:avLst/>
          </a:prstGeom>
          <a:noFill/>
        </p:spPr>
      </p:pic>
      <p:sp>
        <p:nvSpPr>
          <p:cNvPr id="6" name="5 - Ορθογώνιο"/>
          <p:cNvSpPr/>
          <p:nvPr/>
        </p:nvSpPr>
        <p:spPr>
          <a:xfrm>
            <a:off x="1259632" y="5517231"/>
            <a:ext cx="2664296" cy="276999"/>
          </a:xfrm>
          <a:prstGeom prst="rect">
            <a:avLst/>
          </a:prstGeom>
        </p:spPr>
        <p:txBody>
          <a:bodyPr wrap="square">
            <a:spAutoFit/>
          </a:bodyPr>
          <a:lstStyle/>
          <a:p>
            <a:pPr algn="ctr"/>
            <a:r>
              <a:rPr lang="en-US" sz="1200" dirty="0" smtClean="0">
                <a:latin typeface="+mn-lt"/>
                <a:hlinkClick r:id="rId3"/>
              </a:rPr>
              <a:t>domitall.com</a:t>
            </a:r>
            <a:endParaRPr lang="el-GR" sz="1200" dirty="0">
              <a:latin typeface="+mn-lt"/>
            </a:endParaRPr>
          </a:p>
        </p:txBody>
      </p:sp>
      <p:sp>
        <p:nvSpPr>
          <p:cNvPr id="7" name="2 - Θέση περιεχομένου"/>
          <p:cNvSpPr txBox="1">
            <a:spLocks/>
          </p:cNvSpPr>
          <p:nvPr/>
        </p:nvSpPr>
        <p:spPr>
          <a:xfrm>
            <a:off x="4572000" y="1412776"/>
            <a:ext cx="4186808" cy="30243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Οι συνηθέστεροι τραυματισμοί στην αυχενική μοίρα της σπονδυλικής στήλης γίνονται στην κάμψη-έκταση σε σύγκρουση οχημάτων και σε καταδύσεις (βουτιές).</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Σύγκρουση</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pic>
        <p:nvPicPr>
          <p:cNvPr id="5" name="Picture 2" descr="http://www.chiro.org/ACAPress/Specific_Potentialities_Figure7_20.jpg"/>
          <p:cNvPicPr>
            <a:picLocks noGrp="1" noChangeAspect="1" noChangeArrowheads="1"/>
          </p:cNvPicPr>
          <p:nvPr>
            <p:ph idx="1"/>
          </p:nvPr>
        </p:nvPicPr>
        <p:blipFill>
          <a:blip r:embed="rId2" cstate="print"/>
          <a:srcRect l="-2008" t="20453" b="22955"/>
          <a:stretch>
            <a:fillRect/>
          </a:stretch>
        </p:blipFill>
        <p:spPr bwMode="auto">
          <a:xfrm>
            <a:off x="971600" y="1196752"/>
            <a:ext cx="7315898" cy="4968552"/>
          </a:xfrm>
          <a:prstGeom prst="rect">
            <a:avLst/>
          </a:prstGeom>
          <a:noFill/>
          <a:ln w="57150">
            <a:solidFill>
              <a:schemeClr val="bg1">
                <a:lumMod val="65000"/>
              </a:schemeClr>
            </a:solidFill>
          </a:ln>
        </p:spPr>
      </p:pic>
      <p:sp>
        <p:nvSpPr>
          <p:cNvPr id="6" name="5 - Ορθογώνιο"/>
          <p:cNvSpPr/>
          <p:nvPr/>
        </p:nvSpPr>
        <p:spPr>
          <a:xfrm>
            <a:off x="2372797" y="6319390"/>
            <a:ext cx="4536504" cy="276999"/>
          </a:xfrm>
          <a:prstGeom prst="rect">
            <a:avLst/>
          </a:prstGeom>
        </p:spPr>
        <p:txBody>
          <a:bodyPr wrap="square">
            <a:spAutoFit/>
          </a:bodyPr>
          <a:lstStyle/>
          <a:p>
            <a:pPr algn="ctr"/>
            <a:r>
              <a:rPr lang="en-US" sz="1200" dirty="0" smtClean="0">
                <a:latin typeface="+mn-lt"/>
                <a:hlinkClick r:id="rId3"/>
              </a:rPr>
              <a:t>chiro.org</a:t>
            </a:r>
            <a:endParaRPr lang="el-GR" sz="1200" dirty="0">
              <a:latin typeface="+mn-lt"/>
            </a:endParaRPr>
          </a:p>
        </p:txBody>
      </p:sp>
      <p:sp>
        <p:nvSpPr>
          <p:cNvPr id="8" name="7 - Ορθογώνιο"/>
          <p:cNvSpPr/>
          <p:nvPr/>
        </p:nvSpPr>
        <p:spPr>
          <a:xfrm>
            <a:off x="2771800" y="1196752"/>
            <a:ext cx="3394968" cy="400110"/>
          </a:xfrm>
          <a:prstGeom prst="rect">
            <a:avLst/>
          </a:prstGeom>
        </p:spPr>
        <p:txBody>
          <a:bodyPr wrap="square">
            <a:spAutoFit/>
          </a:bodyPr>
          <a:lstStyle/>
          <a:p>
            <a:pPr>
              <a:buNone/>
            </a:pPr>
            <a:r>
              <a:rPr lang="el-GR" sz="2000" b="1" dirty="0" smtClean="0">
                <a:latin typeface="+mn-lt"/>
              </a:rPr>
              <a:t>Δύναμη = Μάζα Χ Επιτάχυνση</a:t>
            </a:r>
            <a:endParaRPr lang="el-GR" sz="2000" b="1" dirty="0">
              <a:latin typeface="+mn-lt"/>
            </a:endParaRPr>
          </a:p>
        </p:txBody>
      </p:sp>
      <p:sp>
        <p:nvSpPr>
          <p:cNvPr id="10" name="9 - Ορθογώνιο"/>
          <p:cNvSpPr/>
          <p:nvPr/>
        </p:nvSpPr>
        <p:spPr>
          <a:xfrm>
            <a:off x="1835696" y="2492896"/>
            <a:ext cx="1015021" cy="400110"/>
          </a:xfrm>
          <a:prstGeom prst="rect">
            <a:avLst/>
          </a:prstGeom>
        </p:spPr>
        <p:txBody>
          <a:bodyPr wrap="none">
            <a:spAutoFit/>
          </a:bodyPr>
          <a:lstStyle/>
          <a:p>
            <a:pPr>
              <a:buNone/>
            </a:pPr>
            <a:r>
              <a:rPr lang="el-GR" sz="2000" b="1" dirty="0" smtClean="0">
                <a:latin typeface="+mn-lt"/>
              </a:rPr>
              <a:t>Κάμψη</a:t>
            </a:r>
            <a:r>
              <a:rPr lang="el-GR" dirty="0" smtClean="0"/>
              <a:t> </a:t>
            </a:r>
            <a:endParaRPr lang="el-GR" dirty="0"/>
          </a:p>
        </p:txBody>
      </p:sp>
      <p:sp>
        <p:nvSpPr>
          <p:cNvPr id="11" name="10 - Ορθογώνιο"/>
          <p:cNvSpPr/>
          <p:nvPr/>
        </p:nvSpPr>
        <p:spPr>
          <a:xfrm>
            <a:off x="6516216" y="3789040"/>
            <a:ext cx="961225" cy="400110"/>
          </a:xfrm>
          <a:prstGeom prst="rect">
            <a:avLst/>
          </a:prstGeom>
        </p:spPr>
        <p:txBody>
          <a:bodyPr wrap="none">
            <a:spAutoFit/>
          </a:bodyPr>
          <a:lstStyle/>
          <a:p>
            <a:r>
              <a:rPr lang="el-GR" sz="2000" b="1" dirty="0" smtClean="0">
                <a:latin typeface="+mn-lt"/>
              </a:rPr>
              <a:t>Έκταση</a:t>
            </a:r>
            <a:endParaRPr lang="el-GR" sz="2000" b="1" dirty="0">
              <a:latin typeface="+mn-lt"/>
            </a:endParaRPr>
          </a:p>
        </p:txBody>
      </p:sp>
      <p:sp>
        <p:nvSpPr>
          <p:cNvPr id="13" name="12 - Ορθογώνιο"/>
          <p:cNvSpPr/>
          <p:nvPr/>
        </p:nvSpPr>
        <p:spPr>
          <a:xfrm>
            <a:off x="5868144" y="4797152"/>
            <a:ext cx="1296144" cy="576064"/>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err="1" smtClean="0"/>
              <a:t>Διατμητικές</a:t>
            </a:r>
            <a:r>
              <a:rPr lang="el-GR" dirty="0" smtClean="0"/>
              <a:t> δυνάμεις</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err="1" smtClean="0"/>
              <a:t>Wiplash</a:t>
            </a:r>
            <a:r>
              <a:rPr lang="en-US" sz="3600" dirty="0" smtClean="0"/>
              <a:t> </a:t>
            </a:r>
            <a:r>
              <a:rPr lang="el-GR" sz="3600" dirty="0" smtClean="0"/>
              <a:t>Σύνδρομο</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121858" name="Picture 2" descr="whiplash-chirporactic-treatment"/>
          <p:cNvPicPr>
            <a:picLocks noChangeAspect="1" noChangeArrowheads="1"/>
          </p:cNvPicPr>
          <p:nvPr/>
        </p:nvPicPr>
        <p:blipFill>
          <a:blip r:embed="rId2" cstate="print"/>
          <a:srcRect l="41572" t="10780" r="27248" b="12810"/>
          <a:stretch>
            <a:fillRect/>
          </a:stretch>
        </p:blipFill>
        <p:spPr bwMode="auto">
          <a:xfrm>
            <a:off x="3203848" y="2852936"/>
            <a:ext cx="2664296" cy="3658006"/>
          </a:xfrm>
          <a:prstGeom prst="rect">
            <a:avLst/>
          </a:prstGeom>
          <a:noFill/>
          <a:ln>
            <a:solidFill>
              <a:srgbClr val="002060"/>
            </a:solidFill>
          </a:ln>
        </p:spPr>
      </p:pic>
      <p:sp>
        <p:nvSpPr>
          <p:cNvPr id="6" name="5 - Ορθογώνιο"/>
          <p:cNvSpPr/>
          <p:nvPr/>
        </p:nvSpPr>
        <p:spPr>
          <a:xfrm>
            <a:off x="619445" y="6233943"/>
            <a:ext cx="2592288" cy="276999"/>
          </a:xfrm>
          <a:prstGeom prst="rect">
            <a:avLst/>
          </a:prstGeom>
        </p:spPr>
        <p:txBody>
          <a:bodyPr wrap="square">
            <a:spAutoFit/>
          </a:bodyPr>
          <a:lstStyle/>
          <a:p>
            <a:pPr algn="r"/>
            <a:r>
              <a:rPr lang="en-US" sz="1200" dirty="0" smtClean="0">
                <a:latin typeface="+mn-lt"/>
                <a:hlinkClick r:id="rId3"/>
              </a:rPr>
              <a:t>getwhiplashcompensation.co.uk</a:t>
            </a:r>
            <a:endParaRPr lang="el-GR" sz="1200" dirty="0">
              <a:latin typeface="+mn-lt"/>
            </a:endParaRPr>
          </a:p>
        </p:txBody>
      </p:sp>
      <p:pic>
        <p:nvPicPr>
          <p:cNvPr id="7" name="Picture 2" descr="whiplash-chirporactic-treatment"/>
          <p:cNvPicPr>
            <a:picLocks noChangeAspect="1" noChangeArrowheads="1"/>
          </p:cNvPicPr>
          <p:nvPr/>
        </p:nvPicPr>
        <p:blipFill>
          <a:blip r:embed="rId2" cstate="print"/>
          <a:srcRect l="4157" t="10464" r="62585" b="14665"/>
          <a:stretch>
            <a:fillRect/>
          </a:stretch>
        </p:blipFill>
        <p:spPr bwMode="auto">
          <a:xfrm>
            <a:off x="395536" y="1124744"/>
            <a:ext cx="2808312" cy="3541894"/>
          </a:xfrm>
          <a:prstGeom prst="rect">
            <a:avLst/>
          </a:prstGeom>
          <a:noFill/>
          <a:ln>
            <a:solidFill>
              <a:srgbClr val="002060"/>
            </a:solidFill>
          </a:ln>
        </p:spPr>
      </p:pic>
      <p:sp>
        <p:nvSpPr>
          <p:cNvPr id="8" name="2 - Θέση περιεχομένου"/>
          <p:cNvSpPr>
            <a:spLocks noGrp="1"/>
          </p:cNvSpPr>
          <p:nvPr>
            <p:ph idx="1"/>
          </p:nvPr>
        </p:nvSpPr>
        <p:spPr>
          <a:xfrm>
            <a:off x="3517032" y="1124744"/>
            <a:ext cx="5231432" cy="1440160"/>
          </a:xfrm>
        </p:spPr>
        <p:txBody>
          <a:bodyPr>
            <a:normAutofit/>
          </a:bodyPr>
          <a:lstStyle/>
          <a:p>
            <a:r>
              <a:rPr lang="el-GR" dirty="0" smtClean="0"/>
              <a:t>Εκρηκτική εφαρμογή δύναμης προκαλεί ώθηση του κορμού εμπρός και το σαγόνι κινείται κάτω. </a:t>
            </a:r>
          </a:p>
        </p:txBody>
      </p:sp>
      <p:sp>
        <p:nvSpPr>
          <p:cNvPr id="9" name="2 - Θέση περιεχομένου"/>
          <p:cNvSpPr txBox="1">
            <a:spLocks/>
          </p:cNvSpPr>
          <p:nvPr/>
        </p:nvSpPr>
        <p:spPr>
          <a:xfrm>
            <a:off x="5940152" y="2564904"/>
            <a:ext cx="3096344" cy="374441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Με την μετατόπιση αυτή η αυχενική μοίρα αντί του φυσιολογικού κυρτώματος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C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αποκτά</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κύρτωμα τύπου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S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wiplash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σύνδρομο) και επώδυνες δομές.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Αυχενική μοίρα</a:t>
            </a:r>
            <a:br>
              <a:rPr lang="el-GR" dirty="0" smtClean="0"/>
            </a:br>
            <a:r>
              <a:rPr lang="el-GR" dirty="0" err="1" smtClean="0"/>
              <a:t>Μυοσκελετικοί</a:t>
            </a:r>
            <a:r>
              <a:rPr lang="el-GR" dirty="0" smtClean="0"/>
              <a:t> Πόνοι</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pic>
        <p:nvPicPr>
          <p:cNvPr id="5" name="Picture 8" descr="http://alignyourhealth.ca/wp-content/uploads/2014/05/Shoulder-and-Neck-Pain.png"/>
          <p:cNvPicPr>
            <a:picLocks noGrp="1" noChangeAspect="1" noChangeArrowheads="1"/>
          </p:cNvPicPr>
          <p:nvPr>
            <p:ph idx="1"/>
          </p:nvPr>
        </p:nvPicPr>
        <p:blipFill>
          <a:blip r:embed="rId2" cstate="print"/>
          <a:srcRect b="10570"/>
          <a:stretch>
            <a:fillRect/>
          </a:stretch>
        </p:blipFill>
        <p:spPr bwMode="auto">
          <a:xfrm>
            <a:off x="539552" y="1346142"/>
            <a:ext cx="5184575" cy="5107194"/>
          </a:xfrm>
          <a:prstGeom prst="rect">
            <a:avLst/>
          </a:prstGeom>
          <a:noFill/>
          <a:ln>
            <a:solidFill>
              <a:schemeClr val="accent5">
                <a:lumMod val="50000"/>
              </a:schemeClr>
            </a:solidFill>
          </a:ln>
        </p:spPr>
      </p:pic>
      <p:sp>
        <p:nvSpPr>
          <p:cNvPr id="9" name="2 - Θέση περιεχομένου"/>
          <p:cNvSpPr txBox="1">
            <a:spLocks/>
          </p:cNvSpPr>
          <p:nvPr/>
        </p:nvSpPr>
        <p:spPr>
          <a:xfrm>
            <a:off x="5868144" y="1340768"/>
            <a:ext cx="2736304" cy="2160240"/>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buFont typeface="Arial" panose="020B0604020202020204" pitchFamily="34" charset="0"/>
              <a:buChar char="•"/>
              <a:defRPr/>
            </a:pPr>
            <a:r>
              <a:rPr lang="el-GR" sz="2400" dirty="0" smtClean="0">
                <a:solidFill>
                  <a:prstClr val="black"/>
                </a:solidFill>
                <a:latin typeface="Calibri"/>
              </a:rPr>
              <a:t>Πόνος στην Αυχενική</a:t>
            </a:r>
            <a:r>
              <a:rPr lang="el-GR" sz="2400" dirty="0">
                <a:solidFill>
                  <a:prstClr val="black"/>
                </a:solidFill>
                <a:latin typeface="Calibri"/>
              </a:rPr>
              <a:t> </a:t>
            </a:r>
            <a:r>
              <a:rPr lang="el-GR" sz="2400" dirty="0" smtClean="0">
                <a:solidFill>
                  <a:prstClr val="black"/>
                </a:solidFill>
                <a:latin typeface="Calibri"/>
              </a:rPr>
              <a:t>μοίρα και τον ώμο.</a:t>
            </a:r>
            <a:endParaRPr lang="el-GR" sz="2400" dirty="0">
              <a:solidFill>
                <a:prstClr val="black"/>
              </a:solidFill>
              <a:latin typeface="Calibri"/>
            </a:endParaRPr>
          </a:p>
        </p:txBody>
      </p:sp>
      <p:sp>
        <p:nvSpPr>
          <p:cNvPr id="7" name="6 - Ορθογώνιο"/>
          <p:cNvSpPr/>
          <p:nvPr/>
        </p:nvSpPr>
        <p:spPr>
          <a:xfrm>
            <a:off x="1835696" y="6564307"/>
            <a:ext cx="2304256" cy="276999"/>
          </a:xfrm>
          <a:prstGeom prst="rect">
            <a:avLst/>
          </a:prstGeom>
        </p:spPr>
        <p:txBody>
          <a:bodyPr wrap="square">
            <a:spAutoFit/>
          </a:bodyPr>
          <a:lstStyle/>
          <a:p>
            <a:pPr algn="ctr"/>
            <a:r>
              <a:rPr lang="en-US" sz="1200" dirty="0" smtClean="0">
                <a:solidFill>
                  <a:prstClr val="black"/>
                </a:solidFill>
                <a:latin typeface="Calibri"/>
                <a:hlinkClick r:id="rId3"/>
              </a:rPr>
              <a:t>thebodygallery.com</a:t>
            </a:r>
            <a:endParaRPr lang="el-GR" sz="1200" dirty="0">
              <a:solidFill>
                <a:prstClr val="black"/>
              </a:solidFill>
              <a:latin typeface="Calibri"/>
            </a:endParaRPr>
          </a:p>
        </p:txBody>
      </p:sp>
    </p:spTree>
    <p:extLst>
      <p:ext uri="{BB962C8B-B14F-4D97-AF65-F5344CB8AC3E}">
        <p14:creationId xmlns:p14="http://schemas.microsoft.com/office/powerpoint/2010/main" val="4094188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Θέσεις </a:t>
            </a:r>
            <a:r>
              <a:rPr lang="el-GR" dirty="0" smtClean="0"/>
              <a:t>επιβάρυνσης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pic>
        <p:nvPicPr>
          <p:cNvPr id="1026" name="Picture 2" descr="computer neck"/>
          <p:cNvPicPr>
            <a:picLocks noChangeAspect="1" noChangeArrowheads="1"/>
          </p:cNvPicPr>
          <p:nvPr/>
        </p:nvPicPr>
        <p:blipFill>
          <a:blip r:embed="rId2" cstate="print"/>
          <a:srcRect/>
          <a:stretch>
            <a:fillRect/>
          </a:stretch>
        </p:blipFill>
        <p:spPr bwMode="auto">
          <a:xfrm>
            <a:off x="4067944" y="3830184"/>
            <a:ext cx="2592288" cy="2407128"/>
          </a:xfrm>
          <a:prstGeom prst="rect">
            <a:avLst/>
          </a:prstGeom>
          <a:noFill/>
          <a:ln>
            <a:solidFill>
              <a:schemeClr val="tx1"/>
            </a:solidFill>
          </a:ln>
        </p:spPr>
      </p:pic>
      <p:pic>
        <p:nvPicPr>
          <p:cNvPr id="1028" name="Picture 4" descr="couch neck"/>
          <p:cNvPicPr>
            <a:picLocks noChangeAspect="1" noChangeArrowheads="1"/>
          </p:cNvPicPr>
          <p:nvPr/>
        </p:nvPicPr>
        <p:blipFill>
          <a:blip r:embed="rId3" cstate="print"/>
          <a:srcRect/>
          <a:stretch>
            <a:fillRect/>
          </a:stretch>
        </p:blipFill>
        <p:spPr bwMode="auto">
          <a:xfrm>
            <a:off x="5004048" y="1070462"/>
            <a:ext cx="2880320" cy="2674587"/>
          </a:xfrm>
          <a:prstGeom prst="rect">
            <a:avLst/>
          </a:prstGeom>
          <a:noFill/>
          <a:ln>
            <a:solidFill>
              <a:schemeClr val="tx1"/>
            </a:solidFill>
          </a:ln>
        </p:spPr>
      </p:pic>
      <p:pic>
        <p:nvPicPr>
          <p:cNvPr id="1030" name="Picture 6" descr="drivers neck"/>
          <p:cNvPicPr>
            <a:picLocks noChangeAspect="1" noChangeArrowheads="1"/>
          </p:cNvPicPr>
          <p:nvPr/>
        </p:nvPicPr>
        <p:blipFill>
          <a:blip r:embed="rId4" cstate="print"/>
          <a:srcRect/>
          <a:stretch>
            <a:fillRect/>
          </a:stretch>
        </p:blipFill>
        <p:spPr bwMode="auto">
          <a:xfrm>
            <a:off x="2411760" y="1135032"/>
            <a:ext cx="2392879" cy="2221962"/>
          </a:xfrm>
          <a:prstGeom prst="rect">
            <a:avLst/>
          </a:prstGeom>
          <a:noFill/>
          <a:ln>
            <a:solidFill>
              <a:schemeClr val="tx1"/>
            </a:solidFill>
          </a:ln>
        </p:spPr>
      </p:pic>
      <p:pic>
        <p:nvPicPr>
          <p:cNvPr id="1032" name="Picture 8" descr="readers neck"/>
          <p:cNvPicPr>
            <a:picLocks noChangeAspect="1" noChangeArrowheads="1"/>
          </p:cNvPicPr>
          <p:nvPr/>
        </p:nvPicPr>
        <p:blipFill>
          <a:blip r:embed="rId5" cstate="print"/>
          <a:srcRect/>
          <a:stretch>
            <a:fillRect/>
          </a:stretch>
        </p:blipFill>
        <p:spPr bwMode="auto">
          <a:xfrm>
            <a:off x="822045" y="3501008"/>
            <a:ext cx="3029875" cy="2813459"/>
          </a:xfrm>
          <a:prstGeom prst="rect">
            <a:avLst/>
          </a:prstGeom>
          <a:noFill/>
          <a:ln>
            <a:solidFill>
              <a:schemeClr val="tx1"/>
            </a:solidFill>
          </a:ln>
        </p:spPr>
      </p:pic>
      <p:sp>
        <p:nvSpPr>
          <p:cNvPr id="9" name="4 - Ορθογώνιο"/>
          <p:cNvSpPr/>
          <p:nvPr/>
        </p:nvSpPr>
        <p:spPr>
          <a:xfrm>
            <a:off x="6444208" y="6021288"/>
            <a:ext cx="1440160" cy="276999"/>
          </a:xfrm>
          <a:prstGeom prst="rect">
            <a:avLst/>
          </a:prstGeom>
        </p:spPr>
        <p:txBody>
          <a:bodyPr wrap="square">
            <a:spAutoFit/>
          </a:bodyPr>
          <a:lstStyle/>
          <a:p>
            <a:pPr algn="ctr"/>
            <a:r>
              <a:rPr lang="en-US" sz="1200" dirty="0" smtClean="0">
                <a:latin typeface="+mn-lt"/>
                <a:hlinkClick r:id="rId6"/>
              </a:rPr>
              <a:t>slideshare.net</a:t>
            </a:r>
            <a:endParaRPr lang="el-GR" sz="1200" dirty="0">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Εργασία/Καθιστή Θέση</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
        <p:nvSpPr>
          <p:cNvPr id="5" name="2 - Θέση περιεχομένου"/>
          <p:cNvSpPr txBox="1">
            <a:spLocks noGrp="1"/>
          </p:cNvSpPr>
          <p:nvPr>
            <p:ph idx="1"/>
          </p:nvPr>
        </p:nvSpPr>
        <p:spPr>
          <a:xfrm>
            <a:off x="4644008" y="1196752"/>
            <a:ext cx="4176464" cy="33123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Επιβάρυνση στην αυχενική μοίρα με επαναλαμβανόμενες κινήσεις στα άνω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άκρα,σε</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σχετικά μεγάλη τροχιά με έξω στροφή ώμου, με βάρος και διάρκεια.</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http://www.danmacleod.com/ErgoForYou/Principles%20Images/01%20neck%20before.gif"/>
          <p:cNvPicPr>
            <a:picLocks noChangeAspect="1" noChangeArrowheads="1"/>
          </p:cNvPicPr>
          <p:nvPr/>
        </p:nvPicPr>
        <p:blipFill>
          <a:blip r:embed="rId3" cstate="print"/>
          <a:srcRect l="8696" t="8238" b="6636"/>
          <a:stretch>
            <a:fillRect/>
          </a:stretch>
        </p:blipFill>
        <p:spPr bwMode="auto">
          <a:xfrm rot="10800000" flipV="1">
            <a:off x="467544" y="4077072"/>
            <a:ext cx="3168352" cy="2338546"/>
          </a:xfrm>
          <a:prstGeom prst="rect">
            <a:avLst/>
          </a:prstGeom>
          <a:noFill/>
          <a:ln>
            <a:solidFill>
              <a:srgbClr val="FF0000"/>
            </a:solidFill>
          </a:ln>
        </p:spPr>
      </p:pic>
      <p:pic>
        <p:nvPicPr>
          <p:cNvPr id="8" name="Picture 3" descr="p30 lip"/>
          <p:cNvPicPr>
            <a:picLocks noChangeAspect="1" noChangeArrowheads="1"/>
          </p:cNvPicPr>
          <p:nvPr/>
        </p:nvPicPr>
        <p:blipFill>
          <a:blip r:embed="rId4" cstate="print"/>
          <a:srcRect l="8605" r="14833" b="12054"/>
          <a:stretch>
            <a:fillRect/>
          </a:stretch>
        </p:blipFill>
        <p:spPr bwMode="auto">
          <a:xfrm>
            <a:off x="4283968" y="4230022"/>
            <a:ext cx="3312368" cy="2345226"/>
          </a:xfrm>
          <a:prstGeom prst="rect">
            <a:avLst/>
          </a:prstGeom>
          <a:noFill/>
          <a:ln>
            <a:solidFill>
              <a:srgbClr val="FF0000"/>
            </a:solidFill>
          </a:ln>
        </p:spPr>
      </p:pic>
      <p:pic>
        <p:nvPicPr>
          <p:cNvPr id="10" name="Picture 6" descr="http://www.danmacleod.com/ErgoForYou/Principles%20Images/01%20arms,%20cylinder%20line.gif"/>
          <p:cNvPicPr>
            <a:picLocks noChangeAspect="1" noChangeArrowheads="1"/>
          </p:cNvPicPr>
          <p:nvPr/>
        </p:nvPicPr>
        <p:blipFill>
          <a:blip r:embed="rId5" cstate="print"/>
          <a:srcRect l="51258" b="2222"/>
          <a:stretch>
            <a:fillRect/>
          </a:stretch>
        </p:blipFill>
        <p:spPr bwMode="auto">
          <a:xfrm>
            <a:off x="2339752" y="1412776"/>
            <a:ext cx="2409434" cy="3024336"/>
          </a:xfrm>
          <a:prstGeom prst="rect">
            <a:avLst/>
          </a:prstGeom>
          <a:noFill/>
          <a:ln>
            <a:solidFill>
              <a:srgbClr val="00B050"/>
            </a:solidFill>
          </a:ln>
        </p:spPr>
      </p:pic>
      <p:pic>
        <p:nvPicPr>
          <p:cNvPr id="11" name="Picture 6" descr="http://www.danmacleod.com/ErgoForYou/Principles%20Images/01%20arms,%20cylinder%20line.gif"/>
          <p:cNvPicPr>
            <a:picLocks noChangeAspect="1" noChangeArrowheads="1"/>
          </p:cNvPicPr>
          <p:nvPr/>
        </p:nvPicPr>
        <p:blipFill>
          <a:blip r:embed="rId5" cstate="print"/>
          <a:srcRect l="5562" r="49541" b="2222"/>
          <a:stretch>
            <a:fillRect/>
          </a:stretch>
        </p:blipFill>
        <p:spPr bwMode="auto">
          <a:xfrm>
            <a:off x="395536" y="1124744"/>
            <a:ext cx="2088232" cy="2892316"/>
          </a:xfrm>
          <a:prstGeom prst="rect">
            <a:avLst/>
          </a:prstGeom>
          <a:noFill/>
          <a:ln>
            <a:solidFill>
              <a:srgbClr val="FF0000"/>
            </a:solidFill>
          </a:ln>
        </p:spPr>
      </p:pic>
      <p:sp>
        <p:nvSpPr>
          <p:cNvPr id="12" name="11 - Δεξιό βέλος"/>
          <p:cNvSpPr/>
          <p:nvPr/>
        </p:nvSpPr>
        <p:spPr>
          <a:xfrm rot="2766867">
            <a:off x="2294609" y="1298827"/>
            <a:ext cx="686126" cy="280817"/>
          </a:xfrm>
          <a:prstGeom prst="rightArrow">
            <a:avLst>
              <a:gd name="adj1" fmla="val 76060"/>
              <a:gd name="adj2" fmla="val 50000"/>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solidFill>
                  <a:prstClr val="black"/>
                </a:solidFill>
              </a:rPr>
              <a:t> </a:t>
            </a:r>
            <a:endParaRPr lang="el-GR" dirty="0">
              <a:solidFill>
                <a:prstClr val="black"/>
              </a:solidFill>
            </a:endParaRPr>
          </a:p>
        </p:txBody>
      </p:sp>
      <p:sp>
        <p:nvSpPr>
          <p:cNvPr id="14" name="2 - Θέση περιεχομένου"/>
          <p:cNvSpPr txBox="1">
            <a:spLocks/>
          </p:cNvSpPr>
          <p:nvPr/>
        </p:nvSpPr>
        <p:spPr>
          <a:xfrm>
            <a:off x="7616075" y="6134743"/>
            <a:ext cx="1403648" cy="288032"/>
          </a:xfrm>
          <a:prstGeom prst="rect">
            <a:avLst/>
          </a:prstGeom>
        </p:spPr>
        <p:txBody>
          <a:bodyPr vert="horz" lIns="91440" tIns="45720" rIns="91440" bIns="45720" rtlCol="0">
            <a:noAutofit/>
          </a:bodyPr>
          <a:lstStyle/>
          <a:p>
            <a:pPr marL="342900" indent="-342900" algn="ctr" fontAlgn="auto">
              <a:lnSpc>
                <a:spcPct val="112000"/>
              </a:lnSpc>
              <a:spcBef>
                <a:spcPts val="1200"/>
              </a:spcBef>
              <a:spcAft>
                <a:spcPts val="0"/>
              </a:spcAft>
              <a:defRPr/>
            </a:pPr>
            <a:r>
              <a:rPr lang="en-US" sz="1200" dirty="0" smtClean="0">
                <a:solidFill>
                  <a:prstClr val="black"/>
                </a:solidFill>
                <a:latin typeface="Calibri"/>
                <a:hlinkClick r:id="rId6"/>
              </a:rPr>
              <a:t>danmacleod.com</a:t>
            </a:r>
            <a:endParaRPr lang="el-GR" sz="1200" dirty="0">
              <a:solidFill>
                <a:prstClr val="black"/>
              </a:solidFill>
              <a:latin typeface="Calibri"/>
            </a:endParaRPr>
          </a:p>
        </p:txBody>
      </p:sp>
    </p:spTree>
    <p:extLst>
      <p:ext uri="{BB962C8B-B14F-4D97-AF65-F5344CB8AC3E}">
        <p14:creationId xmlns:p14="http://schemas.microsoft.com/office/powerpoint/2010/main" val="2757937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Εργασία/ Όρθια Θέση</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
        <p:nvSpPr>
          <p:cNvPr id="14" name="13 - Κεραυνός"/>
          <p:cNvSpPr/>
          <p:nvPr/>
        </p:nvSpPr>
        <p:spPr>
          <a:xfrm rot="7501921">
            <a:off x="2230486" y="1478570"/>
            <a:ext cx="521997" cy="356426"/>
          </a:xfrm>
          <a:prstGeom prst="lightningBol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6" name="15 - Κεραυνός"/>
          <p:cNvSpPr/>
          <p:nvPr/>
        </p:nvSpPr>
        <p:spPr>
          <a:xfrm rot="20549922">
            <a:off x="1080321" y="1490091"/>
            <a:ext cx="396616" cy="305210"/>
          </a:xfrm>
          <a:prstGeom prst="lightningBol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9" name="18 - Κεραυνός"/>
          <p:cNvSpPr/>
          <p:nvPr/>
        </p:nvSpPr>
        <p:spPr>
          <a:xfrm rot="6274784">
            <a:off x="2138201" y="1322047"/>
            <a:ext cx="331093" cy="285902"/>
          </a:xfrm>
          <a:prstGeom prst="lightningBol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0" name="2 - Θέση περιεχομένου"/>
          <p:cNvSpPr txBox="1">
            <a:spLocks/>
          </p:cNvSpPr>
          <p:nvPr/>
        </p:nvSpPr>
        <p:spPr>
          <a:xfrm>
            <a:off x="5675515" y="6394166"/>
            <a:ext cx="2520280" cy="432048"/>
          </a:xfrm>
          <a:prstGeom prst="rect">
            <a:avLst/>
          </a:prstGeom>
        </p:spPr>
        <p:txBody>
          <a:bodyPr vert="horz" lIns="91440" tIns="45720" rIns="91440" bIns="45720" rtlCol="0">
            <a:normAutofit/>
          </a:bodyPr>
          <a:lstStyle/>
          <a:p>
            <a:pPr fontAlgn="auto">
              <a:lnSpc>
                <a:spcPct val="112000"/>
              </a:lnSpc>
              <a:spcBef>
                <a:spcPts val="1200"/>
              </a:spcBef>
              <a:spcAft>
                <a:spcPts val="0"/>
              </a:spcAft>
              <a:defRPr/>
            </a:pPr>
            <a:r>
              <a:rPr lang="en-US" sz="1200" dirty="0" smtClean="0">
                <a:solidFill>
                  <a:prstClr val="black"/>
                </a:solidFill>
                <a:latin typeface="Calibri"/>
                <a:hlinkClick r:id="rId3"/>
              </a:rPr>
              <a:t>danmacleod.com</a:t>
            </a:r>
            <a:endParaRPr lang="el-GR" sz="1200" dirty="0">
              <a:solidFill>
                <a:prstClr val="black"/>
              </a:solidFill>
              <a:latin typeface="Calibri"/>
            </a:endParaRPr>
          </a:p>
        </p:txBody>
      </p:sp>
      <p:pic>
        <p:nvPicPr>
          <p:cNvPr id="23" name="Picture 8" descr="p21 reach box"/>
          <p:cNvPicPr>
            <a:picLocks noChangeAspect="1" noChangeArrowheads="1"/>
          </p:cNvPicPr>
          <p:nvPr/>
        </p:nvPicPr>
        <p:blipFill>
          <a:blip r:embed="rId4" cstate="print"/>
          <a:srcRect/>
          <a:stretch>
            <a:fillRect/>
          </a:stretch>
        </p:blipFill>
        <p:spPr bwMode="auto">
          <a:xfrm>
            <a:off x="7020272" y="1124744"/>
            <a:ext cx="1747197" cy="3114570"/>
          </a:xfrm>
          <a:prstGeom prst="rect">
            <a:avLst/>
          </a:prstGeom>
          <a:noFill/>
          <a:ln w="38100">
            <a:solidFill>
              <a:srgbClr val="FF0000"/>
            </a:solidFill>
          </a:ln>
        </p:spPr>
      </p:pic>
      <p:pic>
        <p:nvPicPr>
          <p:cNvPr id="24" name="Picture 6" descr="p22 tilted box"/>
          <p:cNvPicPr>
            <a:picLocks noChangeAspect="1" noChangeArrowheads="1"/>
          </p:cNvPicPr>
          <p:nvPr/>
        </p:nvPicPr>
        <p:blipFill>
          <a:blip r:embed="rId5" cstate="print"/>
          <a:srcRect/>
          <a:stretch>
            <a:fillRect/>
          </a:stretch>
        </p:blipFill>
        <p:spPr bwMode="auto">
          <a:xfrm>
            <a:off x="4572000" y="1484784"/>
            <a:ext cx="2363655" cy="4238280"/>
          </a:xfrm>
          <a:prstGeom prst="rect">
            <a:avLst/>
          </a:prstGeom>
          <a:noFill/>
          <a:ln>
            <a:noFill/>
          </a:ln>
        </p:spPr>
      </p:pic>
      <p:pic>
        <p:nvPicPr>
          <p:cNvPr id="27" name="Picture 2" descr="p29 slide"/>
          <p:cNvPicPr>
            <a:picLocks noChangeAspect="1" noChangeArrowheads="1"/>
          </p:cNvPicPr>
          <p:nvPr/>
        </p:nvPicPr>
        <p:blipFill>
          <a:blip r:embed="rId6" cstate="print"/>
          <a:srcRect r="8108"/>
          <a:stretch>
            <a:fillRect/>
          </a:stretch>
        </p:blipFill>
        <p:spPr bwMode="auto">
          <a:xfrm>
            <a:off x="2267744" y="3284984"/>
            <a:ext cx="2448272" cy="3325206"/>
          </a:xfrm>
          <a:prstGeom prst="rect">
            <a:avLst/>
          </a:prstGeom>
          <a:noFill/>
          <a:ln>
            <a:noFill/>
          </a:ln>
        </p:spPr>
      </p:pic>
      <p:sp>
        <p:nvSpPr>
          <p:cNvPr id="28" name="27 - Βέλος λυγισμένο προς τα επάνω"/>
          <p:cNvSpPr/>
          <p:nvPr/>
        </p:nvSpPr>
        <p:spPr>
          <a:xfrm rot="5400000" flipV="1">
            <a:off x="7308304" y="4365104"/>
            <a:ext cx="792088" cy="792088"/>
          </a:xfrm>
          <a:prstGeom prst="bentUpArrow">
            <a:avLst>
              <a:gd name="adj1" fmla="val 25000"/>
              <a:gd name="adj2" fmla="val 25000"/>
              <a:gd name="adj3" fmla="val 25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9" name="28 - Βέλος λυγισμένο προς τα επάνω"/>
          <p:cNvSpPr/>
          <p:nvPr/>
        </p:nvSpPr>
        <p:spPr>
          <a:xfrm rot="5400000">
            <a:off x="971600" y="4293096"/>
            <a:ext cx="936104" cy="936104"/>
          </a:xfrm>
          <a:prstGeom prst="bentUpArrow">
            <a:avLst>
              <a:gd name="adj1" fmla="val 20969"/>
              <a:gd name="adj2" fmla="val 25000"/>
              <a:gd name="adj3" fmla="val 25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5" name="2 - Θέση περιεχομένου"/>
          <p:cNvSpPr txBox="1">
            <a:spLocks/>
          </p:cNvSpPr>
          <p:nvPr/>
        </p:nvSpPr>
        <p:spPr>
          <a:xfrm>
            <a:off x="2699792" y="1196752"/>
            <a:ext cx="3024336" cy="1656184"/>
          </a:xfrm>
          <a:prstGeom prst="rect">
            <a:avLst/>
          </a:prstGeom>
        </p:spPr>
        <p:txBody>
          <a:bodyPr vert="horz" lIns="91440" tIns="45720" rIns="91440" bIns="45720" rtlCol="0">
            <a:normAutofit lnSpcReduction="10000"/>
          </a:bodyPr>
          <a:lstStyle/>
          <a:p>
            <a:pPr marL="342900" indent="-342900" fontAlgn="auto">
              <a:lnSpc>
                <a:spcPct val="112000"/>
              </a:lnSpc>
              <a:spcBef>
                <a:spcPts val="1200"/>
              </a:spcBef>
              <a:spcAft>
                <a:spcPts val="0"/>
              </a:spcAft>
              <a:defRPr/>
            </a:pPr>
            <a:r>
              <a:rPr lang="el-GR" sz="2400" dirty="0" smtClean="0">
                <a:solidFill>
                  <a:prstClr val="black"/>
                </a:solidFill>
                <a:latin typeface="Calibri"/>
              </a:rPr>
              <a:t>     Κατάλληλες                προσαρμογές  για              λιγότερη επιβάρυνση</a:t>
            </a:r>
            <a:endParaRPr lang="el-GR" sz="2400" dirty="0">
              <a:solidFill>
                <a:prstClr val="black"/>
              </a:solidFill>
              <a:latin typeface="Calibri"/>
            </a:endParaRPr>
          </a:p>
        </p:txBody>
      </p:sp>
      <p:pic>
        <p:nvPicPr>
          <p:cNvPr id="11" name="Picture 1" descr="p28 pick n place"/>
          <p:cNvPicPr>
            <a:picLocks noGrp="1" noChangeAspect="1" noChangeArrowheads="1"/>
          </p:cNvPicPr>
          <p:nvPr>
            <p:ph idx="1"/>
          </p:nvPr>
        </p:nvPicPr>
        <p:blipFill>
          <a:blip r:embed="rId7" cstate="print"/>
          <a:srcRect r="9091"/>
          <a:stretch>
            <a:fillRect/>
          </a:stretch>
        </p:blipFill>
        <p:spPr bwMode="auto">
          <a:xfrm>
            <a:off x="251520" y="1196753"/>
            <a:ext cx="2448272" cy="2946142"/>
          </a:xfrm>
          <a:prstGeom prst="rect">
            <a:avLst/>
          </a:prstGeom>
          <a:noFill/>
          <a:ln w="38100">
            <a:solidFill>
              <a:srgbClr val="FF0000"/>
            </a:solidFill>
          </a:ln>
        </p:spPr>
      </p:pic>
    </p:spTree>
    <p:extLst>
      <p:ext uri="{BB962C8B-B14F-4D97-AF65-F5344CB8AC3E}">
        <p14:creationId xmlns:p14="http://schemas.microsoft.com/office/powerpoint/2010/main" val="3205898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24744"/>
            <a:ext cx="3960440" cy="2520280"/>
          </a:xfrm>
          <a:ln w="19050">
            <a:solidFill>
              <a:srgbClr val="004A82"/>
            </a:solidFill>
          </a:ln>
        </p:spPr>
        <p:txBody>
          <a:bodyPr>
            <a:normAutofit/>
          </a:bodyPr>
          <a:lstStyle/>
          <a:p>
            <a:pPr marL="896938" indent="-719138" algn="l">
              <a:buFont typeface="+mj-lt"/>
              <a:buAutoNum type="romanUcPeriod" startAt="3"/>
            </a:pPr>
            <a:r>
              <a:rPr lang="el-GR" dirty="0" smtClean="0"/>
              <a:t>Εργονομική Παρατήρηση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pic>
        <p:nvPicPr>
          <p:cNvPr id="5" name="Picture 8" descr="http://medicalfunctionalassessments.com/_img/biomechanical.jpg"/>
          <p:cNvPicPr>
            <a:picLocks noGrp="1" noChangeAspect="1" noChangeArrowheads="1"/>
          </p:cNvPicPr>
          <p:nvPr>
            <p:ph idx="1"/>
          </p:nvPr>
        </p:nvPicPr>
        <p:blipFill>
          <a:blip r:embed="rId3" cstate="print"/>
          <a:srcRect t="2603" r="55263" b="2256"/>
          <a:stretch>
            <a:fillRect/>
          </a:stretch>
        </p:blipFill>
        <p:spPr bwMode="auto">
          <a:xfrm>
            <a:off x="6516216" y="1340768"/>
            <a:ext cx="2121723" cy="4561826"/>
          </a:xfrm>
          <a:prstGeom prst="rect">
            <a:avLst/>
          </a:prstGeom>
          <a:noFill/>
          <a:ln w="38100">
            <a:solidFill>
              <a:srgbClr val="004A82"/>
            </a:solidFill>
          </a:ln>
        </p:spPr>
      </p:pic>
      <p:pic>
        <p:nvPicPr>
          <p:cNvPr id="6" name="Picture 8" descr="http://medicalfunctionalassessments.com/_img/biomechanical.jpg"/>
          <p:cNvPicPr>
            <a:picLocks noChangeAspect="1" noChangeArrowheads="1"/>
          </p:cNvPicPr>
          <p:nvPr/>
        </p:nvPicPr>
        <p:blipFill>
          <a:blip r:embed="rId3" cstate="print"/>
          <a:srcRect l="58544" r="1983" b="1087"/>
          <a:stretch>
            <a:fillRect/>
          </a:stretch>
        </p:blipFill>
        <p:spPr bwMode="auto">
          <a:xfrm>
            <a:off x="4427985" y="1340768"/>
            <a:ext cx="1790725" cy="4536504"/>
          </a:xfrm>
          <a:prstGeom prst="rect">
            <a:avLst/>
          </a:prstGeom>
          <a:noFill/>
          <a:ln w="38100">
            <a:solidFill>
              <a:srgbClr val="004A82"/>
            </a:solidFill>
          </a:ln>
        </p:spPr>
      </p:pic>
      <p:sp>
        <p:nvSpPr>
          <p:cNvPr id="7" name="6 - Ορθογώνιο"/>
          <p:cNvSpPr/>
          <p:nvPr/>
        </p:nvSpPr>
        <p:spPr>
          <a:xfrm>
            <a:off x="4769768" y="6165304"/>
            <a:ext cx="3528392" cy="276999"/>
          </a:xfrm>
          <a:prstGeom prst="rect">
            <a:avLst/>
          </a:prstGeom>
        </p:spPr>
        <p:txBody>
          <a:bodyPr wrap="square">
            <a:spAutoFit/>
          </a:bodyPr>
          <a:lstStyle/>
          <a:p>
            <a:pPr algn="ctr"/>
            <a:r>
              <a:rPr lang="en-US" sz="1200" dirty="0" smtClean="0">
                <a:latin typeface="+mn-lt"/>
                <a:hlinkClick r:id="rId4"/>
              </a:rPr>
              <a:t>medicalfunctionalassessments.com</a:t>
            </a:r>
            <a:endParaRPr lang="el-GR" sz="1200" dirty="0">
              <a:latin typeface="+mn-lt"/>
            </a:endParaRPr>
          </a:p>
        </p:txBody>
      </p:sp>
      <p:sp>
        <p:nvSpPr>
          <p:cNvPr id="8" name="7 - Ορθογώνιο"/>
          <p:cNvSpPr/>
          <p:nvPr/>
        </p:nvSpPr>
        <p:spPr>
          <a:xfrm>
            <a:off x="4211960" y="1124744"/>
            <a:ext cx="4644008" cy="5040560"/>
          </a:xfrm>
          <a:prstGeom prst="rect">
            <a:avLst/>
          </a:prstGeom>
          <a:noFill/>
          <a:ln w="38100">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0068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Αυχενικοί Σπόνδυλοι </a:t>
            </a:r>
            <a:r>
              <a:rPr lang="el-GR" sz="3200" b="0" dirty="0" smtClean="0"/>
              <a:t>1/2</a:t>
            </a:r>
            <a:endParaRPr lang="el-GR" sz="3200" b="0" dirty="0"/>
          </a:p>
        </p:txBody>
      </p:sp>
      <p:sp>
        <p:nvSpPr>
          <p:cNvPr id="3" name="2 - Θέση περιεχομένου"/>
          <p:cNvSpPr>
            <a:spLocks noGrp="1"/>
          </p:cNvSpPr>
          <p:nvPr>
            <p:ph idx="1"/>
          </p:nvPr>
        </p:nvSpPr>
        <p:spPr>
          <a:xfrm>
            <a:off x="457200" y="1052736"/>
            <a:ext cx="8229600" cy="5184576"/>
          </a:xfrm>
        </p:spPr>
        <p:txBody>
          <a:bodyPr>
            <a:normAutofit/>
          </a:bodyPr>
          <a:lstStyle/>
          <a:p>
            <a:r>
              <a:rPr lang="el-GR" dirty="0" smtClean="0"/>
              <a:t>Η αυχενική μοίρα της σπονδυλικής στήλης είναι η περιοχή της σπονδυλικής στήλης με την μεγαλύτερη κινητικότητα.</a:t>
            </a:r>
          </a:p>
          <a:p>
            <a:r>
              <a:rPr lang="el-GR" dirty="0" smtClean="0"/>
              <a:t>Αποτελείται από δύο άτυπους σπονδύλους (τον άτλαντα και τον άξονα) και πέντε τυπικούς. </a:t>
            </a:r>
          </a:p>
          <a:p>
            <a:r>
              <a:rPr lang="el-GR" dirty="0" smtClean="0"/>
              <a:t>Οι αρθρώσεις των τόξων σχηματίζουν γωνία 45</a:t>
            </a:r>
            <a:r>
              <a:rPr lang="el-GR" baseline="30000" dirty="0" smtClean="0"/>
              <a:t>ο</a:t>
            </a:r>
            <a:r>
              <a:rPr lang="el-GR" dirty="0" smtClean="0"/>
              <a:t> με το οριζόντιο επίπεδο, καθοδηγούν την κίνηση αλλά δεν την περιορίζουν. </a:t>
            </a:r>
          </a:p>
          <a:p>
            <a:r>
              <a:rPr lang="el-GR" dirty="0" smtClean="0"/>
              <a:t>Η συνολική τροχιά είναι 145</a:t>
            </a:r>
            <a:r>
              <a:rPr lang="el-GR" baseline="30000" dirty="0" smtClean="0"/>
              <a:t>ο</a:t>
            </a:r>
            <a:r>
              <a:rPr lang="el-GR" dirty="0" smtClean="0"/>
              <a:t> κάμψης –έκτασης, 180</a:t>
            </a:r>
            <a:r>
              <a:rPr lang="el-GR" baseline="30000" dirty="0" smtClean="0"/>
              <a:t>ο</a:t>
            </a:r>
            <a:r>
              <a:rPr lang="el-GR" dirty="0" smtClean="0"/>
              <a:t> στροφής και περίπου 90</a:t>
            </a:r>
            <a:r>
              <a:rPr lang="el-GR" baseline="30000" dirty="0" smtClean="0"/>
              <a:t>ο</a:t>
            </a:r>
            <a:r>
              <a:rPr lang="el-GR" dirty="0" smtClean="0"/>
              <a:t> πλάγιας κάμψης.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pic>
        <p:nvPicPr>
          <p:cNvPr id="6" name="Picture 4" descr="http://www.elcosh.org/record/document/2058/63.jpg"/>
          <p:cNvPicPr>
            <a:picLocks noChangeAspect="1" noChangeArrowheads="1"/>
          </p:cNvPicPr>
          <p:nvPr/>
        </p:nvPicPr>
        <p:blipFill>
          <a:blip r:embed="rId3" cstate="print"/>
          <a:srcRect l="10080" t="16847" r="16001"/>
          <a:stretch>
            <a:fillRect/>
          </a:stretch>
        </p:blipFill>
        <p:spPr bwMode="auto">
          <a:xfrm>
            <a:off x="6372200" y="1124744"/>
            <a:ext cx="2376264" cy="2132558"/>
          </a:xfrm>
          <a:prstGeom prst="rect">
            <a:avLst/>
          </a:prstGeom>
          <a:noFill/>
          <a:ln>
            <a:solidFill>
              <a:schemeClr val="tx1"/>
            </a:solidFill>
          </a:ln>
        </p:spPr>
      </p:pic>
      <p:pic>
        <p:nvPicPr>
          <p:cNvPr id="7" name="Picture 4" descr="PIC00003"/>
          <p:cNvPicPr>
            <a:picLocks noChangeAspect="1" noChangeArrowheads="1"/>
          </p:cNvPicPr>
          <p:nvPr/>
        </p:nvPicPr>
        <p:blipFill>
          <a:blip r:embed="rId4" cstate="print"/>
          <a:srcRect/>
          <a:stretch>
            <a:fillRect/>
          </a:stretch>
        </p:blipFill>
        <p:spPr bwMode="auto">
          <a:xfrm>
            <a:off x="539552" y="1196752"/>
            <a:ext cx="2736304" cy="2673057"/>
          </a:xfrm>
          <a:prstGeom prst="rect">
            <a:avLst/>
          </a:prstGeom>
          <a:noFill/>
          <a:ln w="9525">
            <a:solidFill>
              <a:schemeClr val="tx1"/>
            </a:solidFill>
            <a:miter lim="800000"/>
            <a:headEnd/>
            <a:tailEnd/>
          </a:ln>
        </p:spPr>
      </p:pic>
      <p:pic>
        <p:nvPicPr>
          <p:cNvPr id="8" name="Picture 6" descr="http://www.cdc.gov/niosh/topics/ergonomics/images/ergotopic3.gif"/>
          <p:cNvPicPr>
            <a:picLocks noChangeAspect="1" noChangeArrowheads="1"/>
          </p:cNvPicPr>
          <p:nvPr/>
        </p:nvPicPr>
        <p:blipFill>
          <a:blip r:embed="rId5" cstate="print"/>
          <a:srcRect r="48936" b="35410"/>
          <a:stretch>
            <a:fillRect/>
          </a:stretch>
        </p:blipFill>
        <p:spPr bwMode="auto">
          <a:xfrm>
            <a:off x="6372200" y="3429000"/>
            <a:ext cx="2361862" cy="2952328"/>
          </a:xfrm>
          <a:prstGeom prst="rect">
            <a:avLst/>
          </a:prstGeom>
          <a:noFill/>
          <a:ln>
            <a:solidFill>
              <a:schemeClr val="tx1"/>
            </a:solidFill>
          </a:ln>
        </p:spPr>
      </p:pic>
      <p:sp>
        <p:nvSpPr>
          <p:cNvPr id="9" name="8 - Ορθογώνιο"/>
          <p:cNvSpPr/>
          <p:nvPr/>
        </p:nvSpPr>
        <p:spPr>
          <a:xfrm>
            <a:off x="6228184" y="6381328"/>
            <a:ext cx="936104" cy="276999"/>
          </a:xfrm>
          <a:prstGeom prst="rect">
            <a:avLst/>
          </a:prstGeom>
        </p:spPr>
        <p:txBody>
          <a:bodyPr wrap="square">
            <a:spAutoFit/>
          </a:bodyPr>
          <a:lstStyle/>
          <a:p>
            <a:pPr algn="ctr"/>
            <a:r>
              <a:rPr lang="en-US" sz="1200" dirty="0" smtClean="0">
                <a:latin typeface="+mn-lt"/>
                <a:hlinkClick r:id="rId6"/>
              </a:rPr>
              <a:t>elcosh.org</a:t>
            </a:r>
            <a:endParaRPr lang="el-GR" sz="1200" dirty="0">
              <a:latin typeface="+mn-lt"/>
            </a:endParaRPr>
          </a:p>
        </p:txBody>
      </p:sp>
      <p:sp>
        <p:nvSpPr>
          <p:cNvPr id="10" name="9 - Ορθογώνιο"/>
          <p:cNvSpPr/>
          <p:nvPr/>
        </p:nvSpPr>
        <p:spPr>
          <a:xfrm>
            <a:off x="379746" y="6021287"/>
            <a:ext cx="3024336" cy="276999"/>
          </a:xfrm>
          <a:prstGeom prst="rect">
            <a:avLst/>
          </a:prstGeom>
        </p:spPr>
        <p:txBody>
          <a:bodyPr wrap="square">
            <a:spAutoFit/>
          </a:bodyPr>
          <a:lstStyle/>
          <a:p>
            <a:pPr algn="ctr"/>
            <a:r>
              <a:rPr lang="en-US" sz="1200" dirty="0" smtClean="0">
                <a:latin typeface="+mn-lt"/>
                <a:hlinkClick r:id="rId7"/>
              </a:rPr>
              <a:t>cdc.gov</a:t>
            </a:r>
            <a:endParaRPr lang="el-GR" sz="1200" dirty="0">
              <a:latin typeface="+mn-lt"/>
            </a:endParaRPr>
          </a:p>
        </p:txBody>
      </p:sp>
      <p:sp>
        <p:nvSpPr>
          <p:cNvPr id="11" name="10 - Τίτλος"/>
          <p:cNvSpPr>
            <a:spLocks noGrp="1"/>
          </p:cNvSpPr>
          <p:nvPr>
            <p:ph type="title"/>
          </p:nvPr>
        </p:nvSpPr>
        <p:spPr/>
        <p:txBody>
          <a:bodyPr>
            <a:normAutofit/>
          </a:bodyPr>
          <a:lstStyle/>
          <a:p>
            <a:r>
              <a:rPr lang="el-GR" sz="3600" dirty="0" smtClean="0"/>
              <a:t>Επαγγελματικές Δραστηριότητες </a:t>
            </a:r>
            <a:r>
              <a:rPr lang="el-GR" sz="3200" b="0" dirty="0"/>
              <a:t>1</a:t>
            </a:r>
            <a:r>
              <a:rPr lang="el-GR" sz="3200" b="0" dirty="0" smtClean="0"/>
              <a:t>/2</a:t>
            </a:r>
            <a:endParaRPr lang="el-GR" sz="3200" b="0" dirty="0"/>
          </a:p>
        </p:txBody>
      </p:sp>
      <p:pic>
        <p:nvPicPr>
          <p:cNvPr id="12" name="Picture 6" descr="http://www.cdc.gov/niosh/topics/ergonomics/images/ergotopic3.gif"/>
          <p:cNvPicPr>
            <a:picLocks noChangeAspect="1" noChangeArrowheads="1"/>
          </p:cNvPicPr>
          <p:nvPr/>
        </p:nvPicPr>
        <p:blipFill>
          <a:blip r:embed="rId5" cstate="print"/>
          <a:srcRect l="55319"/>
          <a:stretch>
            <a:fillRect/>
          </a:stretch>
        </p:blipFill>
        <p:spPr bwMode="auto">
          <a:xfrm>
            <a:off x="3923928" y="1988840"/>
            <a:ext cx="1872208" cy="4140882"/>
          </a:xfrm>
          <a:prstGeom prst="rect">
            <a:avLst/>
          </a:prstGeom>
          <a:noFill/>
          <a:ln w="57150">
            <a:solidFill>
              <a:schemeClr val="tx2">
                <a:lumMod val="60000"/>
                <a:lumOff val="40000"/>
              </a:schemeClr>
            </a:solidFill>
          </a:ln>
        </p:spPr>
      </p:pic>
      <p:pic>
        <p:nvPicPr>
          <p:cNvPr id="13" name="Picture 6" descr="http://www.cdc.gov/niosh/topics/ergonomics/images/ergotopic3.gif"/>
          <p:cNvPicPr>
            <a:picLocks noChangeAspect="1" noChangeArrowheads="1"/>
          </p:cNvPicPr>
          <p:nvPr/>
        </p:nvPicPr>
        <p:blipFill>
          <a:blip r:embed="rId5" cstate="print"/>
          <a:srcRect t="64590" r="48936"/>
          <a:stretch>
            <a:fillRect/>
          </a:stretch>
        </p:blipFill>
        <p:spPr bwMode="auto">
          <a:xfrm>
            <a:off x="539552" y="4077072"/>
            <a:ext cx="2736304" cy="1875172"/>
          </a:xfrm>
          <a:prstGeom prst="rect">
            <a:avLst/>
          </a:prstGeom>
          <a:noFill/>
          <a:ln>
            <a:solidFill>
              <a:schemeClr val="tx1"/>
            </a:solidFill>
          </a:ln>
        </p:spPr>
      </p:pic>
      <p:sp>
        <p:nvSpPr>
          <p:cNvPr id="14" name="2 - Θέση περιεχομένου"/>
          <p:cNvSpPr>
            <a:spLocks noGrp="1"/>
          </p:cNvSpPr>
          <p:nvPr>
            <p:ph idx="1"/>
          </p:nvPr>
        </p:nvSpPr>
        <p:spPr>
          <a:xfrm>
            <a:off x="3491880" y="1124744"/>
            <a:ext cx="2530624" cy="648072"/>
          </a:xfrm>
          <a:ln w="28575">
            <a:solidFill>
              <a:schemeClr val="accent1">
                <a:lumMod val="60000"/>
                <a:lumOff val="40000"/>
              </a:schemeClr>
            </a:solidFill>
          </a:ln>
        </p:spPr>
        <p:txBody>
          <a:bodyPr>
            <a:noAutofit/>
          </a:bodyPr>
          <a:lstStyle/>
          <a:p>
            <a:pPr>
              <a:buNone/>
            </a:pPr>
            <a:r>
              <a:rPr lang="el-GR" sz="2800" dirty="0" smtClean="0"/>
              <a:t> Τεχνικά έργα</a:t>
            </a:r>
            <a:endParaRPr lang="el-GR" sz="2800" dirty="0"/>
          </a:p>
        </p:txBody>
      </p:sp>
    </p:spTree>
    <p:extLst>
      <p:ext uri="{BB962C8B-B14F-4D97-AF65-F5344CB8AC3E}">
        <p14:creationId xmlns:p14="http://schemas.microsoft.com/office/powerpoint/2010/main" val="120068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Επαγγελματικές Δραστηριότητες </a:t>
            </a:r>
            <a:r>
              <a:rPr lang="el-GR" sz="3200" b="0" dirty="0" smtClean="0"/>
              <a:t>2/2</a:t>
            </a:r>
            <a:endParaRPr lang="el-GR" sz="3200" b="0" dirty="0"/>
          </a:p>
        </p:txBody>
      </p:sp>
      <p:sp>
        <p:nvSpPr>
          <p:cNvPr id="3" name="2 - Θέση περιεχομένου"/>
          <p:cNvSpPr>
            <a:spLocks noGrp="1"/>
          </p:cNvSpPr>
          <p:nvPr>
            <p:ph idx="1"/>
          </p:nvPr>
        </p:nvSpPr>
        <p:spPr>
          <a:xfrm>
            <a:off x="971600" y="1340768"/>
            <a:ext cx="6624736" cy="4248472"/>
          </a:xfrm>
        </p:spPr>
        <p:txBody>
          <a:bodyPr>
            <a:normAutofit/>
          </a:bodyPr>
          <a:lstStyle/>
          <a:p>
            <a:r>
              <a:rPr lang="el-GR" dirty="0" smtClean="0"/>
              <a:t>Γίνεται παρουσίαση επαγγελματικών δραστηριοτήτων.</a:t>
            </a:r>
          </a:p>
          <a:p>
            <a:r>
              <a:rPr lang="el-GR" dirty="0" smtClean="0"/>
              <a:t>Η επιλογή από τις επαγγελματικές δραστηριότητες είναι τυχαία. </a:t>
            </a:r>
          </a:p>
          <a:p>
            <a:r>
              <a:rPr lang="el-GR" dirty="0" smtClean="0"/>
              <a:t>Παρουσιάζονται </a:t>
            </a:r>
            <a:r>
              <a:rPr lang="el-GR" dirty="0" smtClean="0"/>
              <a:t>ενδεικτικά </a:t>
            </a:r>
            <a:r>
              <a:rPr lang="el-GR" i="1" dirty="0" smtClean="0"/>
              <a:t>(από προσωπικό αρχείο </a:t>
            </a:r>
            <a:r>
              <a:rPr lang="el-GR" i="1" dirty="0" err="1" smtClean="0"/>
              <a:t>Δ.Μακρυγιάννη</a:t>
            </a:r>
            <a:r>
              <a:rPr lang="el-GR" i="1" dirty="0" smtClean="0"/>
              <a:t>)</a:t>
            </a:r>
            <a:r>
              <a:rPr lang="el-GR" dirty="0" smtClean="0"/>
              <a:t> καταγεγραμμένες </a:t>
            </a:r>
            <a:r>
              <a:rPr lang="el-GR" dirty="0" smtClean="0"/>
              <a:t>«</a:t>
            </a:r>
            <a:r>
              <a:rPr lang="el-GR" dirty="0" smtClean="0"/>
              <a:t>στιγμές» </a:t>
            </a:r>
            <a:r>
              <a:rPr lang="el-GR" dirty="0" smtClean="0"/>
              <a:t>επιβάρυνσης </a:t>
            </a:r>
            <a:r>
              <a:rPr lang="el-GR" dirty="0" smtClean="0"/>
              <a:t>κατά την καθημερινότητα </a:t>
            </a:r>
            <a:r>
              <a:rPr lang="el-GR" dirty="0" smtClean="0"/>
              <a:t>του </a:t>
            </a:r>
            <a:r>
              <a:rPr lang="el-GR" dirty="0" smtClean="0"/>
              <a:t>εργαζομένου.</a:t>
            </a:r>
            <a:endParaRPr lang="el-GR" dirty="0" smtClean="0"/>
          </a:p>
          <a:p>
            <a:pPr>
              <a:buNone/>
            </a:pPr>
            <a:endParaRPr lang="el-GR" dirty="0" smtClean="0"/>
          </a:p>
          <a:p>
            <a:pPr>
              <a:buNone/>
            </a:pP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10134438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Εργονομία (Θ). Ενότητα </a:t>
            </a:r>
            <a:r>
              <a:rPr lang="en-US" sz="2000" dirty="0" smtClean="0"/>
              <a:t>11:</a:t>
            </a:r>
            <a:r>
              <a:rPr lang="el-GR" sz="2000" dirty="0"/>
              <a:t> Σπονδυλική Στήλη (</a:t>
            </a:r>
            <a:r>
              <a:rPr lang="el-GR" sz="2000" dirty="0" err="1"/>
              <a:t>β΄μέρος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a:t>
            </a:r>
            <a:r>
              <a:rPr lang="el-GR" sz="1800" dirty="0" smtClean="0"/>
              <a:t>. Εξαιρούνται </a:t>
            </a:r>
            <a:r>
              <a:rPr lang="el-GR" sz="1800" dirty="0"/>
              <a:t>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a:t>
            </a:r>
            <a:r>
              <a:rPr lang="el-GR" sz="1800" dirty="0" smtClean="0"/>
              <a:t>διαφάνεια «</a:t>
            </a:r>
            <a:r>
              <a:rPr lang="el-GR" sz="1800" dirty="0"/>
              <a:t>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Χρήσης </a:t>
            </a:r>
            <a:r>
              <a:rPr lang="el-GR" sz="1800" dirty="0"/>
              <a:t>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Αυχενικοί Σπόνδυλοι </a:t>
            </a:r>
            <a:r>
              <a:rPr lang="el-GR" sz="3200" b="0" dirty="0" smtClean="0"/>
              <a:t>2/2</a:t>
            </a:r>
            <a:endParaRPr lang="el-GR" sz="3200" dirty="0"/>
          </a:p>
        </p:txBody>
      </p:sp>
      <p:sp>
        <p:nvSpPr>
          <p:cNvPr id="3" name="2 - Θέση περιεχομένου"/>
          <p:cNvSpPr>
            <a:spLocks noGrp="1"/>
          </p:cNvSpPr>
          <p:nvPr>
            <p:ph idx="1"/>
          </p:nvPr>
        </p:nvSpPr>
        <p:spPr>
          <a:xfrm>
            <a:off x="467544" y="1124744"/>
            <a:ext cx="2664296" cy="5040560"/>
          </a:xfrm>
        </p:spPr>
        <p:txBody>
          <a:bodyPr>
            <a:normAutofit/>
          </a:bodyPr>
          <a:lstStyle/>
          <a:p>
            <a:r>
              <a:rPr lang="el-GR" dirty="0" smtClean="0"/>
              <a:t>Στην φυσιολογική αυχενική μοίρα κατά την κάμψη- έκταση γίνεται ολίσθηση στις  διαρθρώσεις των τόξων των σπονδύλων.</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5" name="Picture 9"/>
          <p:cNvPicPr>
            <a:picLocks noChangeAspect="1" noChangeArrowheads="1"/>
          </p:cNvPicPr>
          <p:nvPr/>
        </p:nvPicPr>
        <p:blipFill>
          <a:blip r:embed="rId3" cstate="print"/>
          <a:srcRect r="4552"/>
          <a:stretch>
            <a:fillRect/>
          </a:stretch>
        </p:blipFill>
        <p:spPr bwMode="auto">
          <a:xfrm>
            <a:off x="3419872" y="1844824"/>
            <a:ext cx="5170174" cy="4308479"/>
          </a:xfrm>
          <a:prstGeom prst="rect">
            <a:avLst/>
          </a:prstGeom>
          <a:noFill/>
          <a:ln w="9525">
            <a:solidFill>
              <a:schemeClr val="accent6">
                <a:lumMod val="50000"/>
              </a:schemeClr>
            </a:solidFill>
            <a:miter lim="800000"/>
            <a:headEnd/>
            <a:tailEnd/>
          </a:ln>
          <a:effectLst/>
        </p:spPr>
      </p:pic>
      <p:sp>
        <p:nvSpPr>
          <p:cNvPr id="6" name="5 - Ορθογώνιο"/>
          <p:cNvSpPr/>
          <p:nvPr/>
        </p:nvSpPr>
        <p:spPr>
          <a:xfrm>
            <a:off x="3131840" y="1124744"/>
            <a:ext cx="5616624" cy="5184576"/>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6 - Ορθογώνιο"/>
          <p:cNvSpPr/>
          <p:nvPr/>
        </p:nvSpPr>
        <p:spPr>
          <a:xfrm>
            <a:off x="4644008" y="1196752"/>
            <a:ext cx="2952328" cy="576064"/>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Τρίτος – έβδομος      Αυχενικός σπόνδυλος</a:t>
            </a:r>
            <a:endParaRPr lang="el-GR" dirty="0">
              <a:solidFill>
                <a:prstClr val="white"/>
              </a:solidFill>
            </a:endParaRPr>
          </a:p>
        </p:txBody>
      </p:sp>
      <p:sp>
        <p:nvSpPr>
          <p:cNvPr id="8" name="4 - Ορθογώνιο"/>
          <p:cNvSpPr/>
          <p:nvPr/>
        </p:nvSpPr>
        <p:spPr>
          <a:xfrm>
            <a:off x="4608004" y="6320353"/>
            <a:ext cx="2664296" cy="276999"/>
          </a:xfrm>
          <a:prstGeom prst="rect">
            <a:avLst/>
          </a:prstGeom>
        </p:spPr>
        <p:txBody>
          <a:bodyPr wrap="square">
            <a:spAutoFit/>
          </a:bodyPr>
          <a:lstStyle/>
          <a:p>
            <a:pPr algn="ctr"/>
            <a:r>
              <a:rPr lang="en-US" sz="1200" dirty="0" smtClean="0">
                <a:solidFill>
                  <a:prstClr val="black"/>
                </a:solidFill>
                <a:latin typeface="Calibri"/>
                <a:hlinkClick r:id="rId4"/>
              </a:rPr>
              <a:t>slideshare.net</a:t>
            </a:r>
            <a:endParaRPr lang="el-GR" sz="1200" dirty="0">
              <a:solidFill>
                <a:prstClr val="black"/>
              </a:solidFill>
              <a:latin typeface="Calibri"/>
            </a:endParaRPr>
          </a:p>
        </p:txBody>
      </p:sp>
      <p:sp>
        <p:nvSpPr>
          <p:cNvPr id="9" name="8 - Ορθογώνιο"/>
          <p:cNvSpPr/>
          <p:nvPr/>
        </p:nvSpPr>
        <p:spPr>
          <a:xfrm>
            <a:off x="3563888" y="2060848"/>
            <a:ext cx="1728192" cy="720080"/>
          </a:xfrm>
          <a:prstGeom prst="rect">
            <a:avLst/>
          </a:prstGeom>
          <a:solidFill>
            <a:schemeClr val="accent6">
              <a:lumMod val="20000"/>
              <a:lumOff val="8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r>
              <a:rPr lang="el-GR" sz="2000" dirty="0" smtClean="0">
                <a:solidFill>
                  <a:prstClr val="black"/>
                </a:solidFill>
              </a:rPr>
              <a:t>Εγκάρσια απόφυση </a:t>
            </a:r>
          </a:p>
        </p:txBody>
      </p:sp>
      <p:sp>
        <p:nvSpPr>
          <p:cNvPr id="11" name="10 - Ορθογώνιο"/>
          <p:cNvSpPr/>
          <p:nvPr/>
        </p:nvSpPr>
        <p:spPr>
          <a:xfrm>
            <a:off x="7020272" y="1916832"/>
            <a:ext cx="1512168" cy="1080120"/>
          </a:xfrm>
          <a:prstGeom prst="rect">
            <a:avLst/>
          </a:prstGeom>
          <a:solidFill>
            <a:schemeClr val="accent6">
              <a:lumMod val="20000"/>
              <a:lumOff val="8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r>
              <a:rPr lang="el-GR" sz="2000" dirty="0" smtClean="0">
                <a:solidFill>
                  <a:prstClr val="black"/>
                </a:solidFill>
              </a:rPr>
              <a:t>Ακανθώδης απόφυση</a:t>
            </a:r>
            <a:endParaRPr lang="el-GR" sz="2000" dirty="0">
              <a:solidFill>
                <a:prstClr val="black"/>
              </a:solidFill>
            </a:endParaRPr>
          </a:p>
        </p:txBody>
      </p:sp>
      <p:sp>
        <p:nvSpPr>
          <p:cNvPr id="13" name="12 - Ορθογώνιο"/>
          <p:cNvSpPr/>
          <p:nvPr/>
        </p:nvSpPr>
        <p:spPr>
          <a:xfrm>
            <a:off x="3491880" y="5301208"/>
            <a:ext cx="1080120" cy="720080"/>
          </a:xfrm>
          <a:prstGeom prst="rect">
            <a:avLst/>
          </a:prstGeom>
          <a:solidFill>
            <a:schemeClr val="accent6">
              <a:lumMod val="20000"/>
              <a:lumOff val="8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r>
              <a:rPr lang="el-GR" dirty="0" smtClean="0">
                <a:solidFill>
                  <a:prstClr val="black"/>
                </a:solidFill>
              </a:rPr>
              <a:t>Αυχένας τόξου</a:t>
            </a:r>
          </a:p>
        </p:txBody>
      </p:sp>
      <p:sp>
        <p:nvSpPr>
          <p:cNvPr id="14" name="13 - Ορθογώνιο"/>
          <p:cNvSpPr/>
          <p:nvPr/>
        </p:nvSpPr>
        <p:spPr>
          <a:xfrm>
            <a:off x="7524328" y="5373216"/>
            <a:ext cx="1008112" cy="720080"/>
          </a:xfrm>
          <a:prstGeom prst="rect">
            <a:avLst/>
          </a:prstGeom>
          <a:solidFill>
            <a:schemeClr val="accent6">
              <a:lumMod val="20000"/>
              <a:lumOff val="8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r>
              <a:rPr lang="el-GR" sz="2000" dirty="0" smtClean="0">
                <a:solidFill>
                  <a:prstClr val="black"/>
                </a:solidFill>
              </a:rPr>
              <a:t>  Σώμα </a:t>
            </a:r>
          </a:p>
        </p:txBody>
      </p:sp>
      <p:sp>
        <p:nvSpPr>
          <p:cNvPr id="15" name="14 - Ορθογώνιο"/>
          <p:cNvSpPr/>
          <p:nvPr/>
        </p:nvSpPr>
        <p:spPr>
          <a:xfrm>
            <a:off x="3923928" y="2924944"/>
            <a:ext cx="1368152" cy="648072"/>
          </a:xfrm>
          <a:prstGeom prst="rect">
            <a:avLst/>
          </a:prstGeom>
          <a:solidFill>
            <a:schemeClr val="accent6">
              <a:lumMod val="20000"/>
              <a:lumOff val="8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r>
              <a:rPr lang="el-GR" dirty="0" smtClean="0">
                <a:solidFill>
                  <a:prstClr val="black"/>
                </a:solidFill>
              </a:rPr>
              <a:t>Σπονδυλικός σωλήνας </a:t>
            </a:r>
          </a:p>
        </p:txBody>
      </p:sp>
      <p:sp>
        <p:nvSpPr>
          <p:cNvPr id="16" name="15 - Ορθογώνιο"/>
          <p:cNvSpPr/>
          <p:nvPr/>
        </p:nvSpPr>
        <p:spPr>
          <a:xfrm>
            <a:off x="7020272" y="3140968"/>
            <a:ext cx="1512168" cy="504056"/>
          </a:xfrm>
          <a:prstGeom prst="rect">
            <a:avLst/>
          </a:prstGeom>
          <a:solidFill>
            <a:schemeClr val="accent6">
              <a:lumMod val="20000"/>
              <a:lumOff val="8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r>
              <a:rPr lang="el-GR" sz="2000" dirty="0" smtClean="0">
                <a:solidFill>
                  <a:prstClr val="black"/>
                </a:solidFill>
              </a:rPr>
              <a:t>Πέταλο </a:t>
            </a:r>
          </a:p>
        </p:txBody>
      </p:sp>
    </p:spTree>
    <p:extLst>
      <p:ext uri="{BB962C8B-B14F-4D97-AF65-F5344CB8AC3E}">
        <p14:creationId xmlns:p14="http://schemas.microsoft.com/office/powerpoint/2010/main" val="3961615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Άτλας / Άξονας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5" name="Picture 3" descr="atlasaxis3-BB"/>
          <p:cNvPicPr>
            <a:picLocks noGrp="1" noChangeAspect="1" noChangeArrowheads="1"/>
          </p:cNvPicPr>
          <p:nvPr>
            <p:ph idx="1"/>
          </p:nvPr>
        </p:nvPicPr>
        <p:blipFill>
          <a:blip r:embed="rId2" cstate="print"/>
          <a:srcRect/>
          <a:stretch>
            <a:fillRect/>
          </a:stretch>
        </p:blipFill>
        <p:spPr>
          <a:xfrm>
            <a:off x="1547664" y="1484784"/>
            <a:ext cx="5904656" cy="4822136"/>
          </a:xfrm>
          <a:noFill/>
          <a:ln w="57150">
            <a:solidFill>
              <a:schemeClr val="accent6">
                <a:lumMod val="50000"/>
              </a:schemeClr>
            </a:solidFill>
          </a:ln>
        </p:spPr>
      </p:pic>
      <p:sp>
        <p:nvSpPr>
          <p:cNvPr id="6" name="5 - Ορθογώνιο"/>
          <p:cNvSpPr/>
          <p:nvPr/>
        </p:nvSpPr>
        <p:spPr>
          <a:xfrm>
            <a:off x="5508104" y="1628800"/>
            <a:ext cx="1872208" cy="36004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Άτλας (Α1)</a:t>
            </a:r>
            <a:endParaRPr lang="el-GR" sz="2000" dirty="0"/>
          </a:p>
        </p:txBody>
      </p:sp>
      <p:sp>
        <p:nvSpPr>
          <p:cNvPr id="7" name="6 - Ορθογώνιο"/>
          <p:cNvSpPr/>
          <p:nvPr/>
        </p:nvSpPr>
        <p:spPr>
          <a:xfrm>
            <a:off x="5436096" y="3717032"/>
            <a:ext cx="1872208" cy="432048"/>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Άξονας (Α2)</a:t>
            </a:r>
            <a:endParaRPr lang="el-GR" sz="2000" dirty="0"/>
          </a:p>
        </p:txBody>
      </p:sp>
      <p:sp>
        <p:nvSpPr>
          <p:cNvPr id="8" name="7 - Ορθογώνιο"/>
          <p:cNvSpPr/>
          <p:nvPr/>
        </p:nvSpPr>
        <p:spPr>
          <a:xfrm>
            <a:off x="1691680" y="3717032"/>
            <a:ext cx="1368152" cy="36004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Οδόντας </a:t>
            </a:r>
            <a:endParaRPr lang="el-GR" sz="2000" dirty="0"/>
          </a:p>
        </p:txBody>
      </p:sp>
      <p:sp>
        <p:nvSpPr>
          <p:cNvPr id="12" name="4 - Ορθογώνιο"/>
          <p:cNvSpPr/>
          <p:nvPr/>
        </p:nvSpPr>
        <p:spPr>
          <a:xfrm>
            <a:off x="3779912" y="6360286"/>
            <a:ext cx="1907704" cy="276999"/>
          </a:xfrm>
          <a:prstGeom prst="rect">
            <a:avLst/>
          </a:prstGeom>
        </p:spPr>
        <p:txBody>
          <a:bodyPr wrap="square">
            <a:spAutoFit/>
          </a:bodyPr>
          <a:lstStyle/>
          <a:p>
            <a:pPr algn="ctr"/>
            <a:r>
              <a:rPr lang="en-US" sz="1200" dirty="0" smtClean="0">
                <a:latin typeface="+mn-lt"/>
                <a:hlinkClick r:id="rId3"/>
              </a:rPr>
              <a:t>slideshare.net</a:t>
            </a:r>
            <a:endParaRPr lang="el-GR" sz="12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Φυσιολογική στάση</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5" name="2 - Θέση περιεχομένου"/>
          <p:cNvSpPr txBox="1">
            <a:spLocks/>
          </p:cNvSpPr>
          <p:nvPr/>
        </p:nvSpPr>
        <p:spPr>
          <a:xfrm>
            <a:off x="467544" y="1124744"/>
            <a:ext cx="8424936" cy="5184576"/>
          </a:xfrm>
          <a:prstGeom prst="rect">
            <a:avLst/>
          </a:prstGeom>
        </p:spPr>
        <p:txBody>
          <a:bodyPr vert="horz" lIns="91440" tIns="45720" rIns="91440" bIns="45720" rtlCol="0">
            <a:noAutofit/>
          </a:bodyPr>
          <a:lstStyle/>
          <a:p>
            <a:pPr marL="342900" lvl="0" indent="-342900" fontAlgn="auto">
              <a:lnSpc>
                <a:spcPct val="112000"/>
              </a:lnSpc>
              <a:spcBef>
                <a:spcPts val="1200"/>
              </a:spcBef>
              <a:spcAft>
                <a:spcPts val="0"/>
              </a:spcAft>
              <a:buFont typeface="Wingdings" panose="05000000000000000000" pitchFamily="2" charset="2"/>
              <a:buChar char="Ø"/>
              <a:defRPr/>
            </a:pPr>
            <a:r>
              <a:rPr lang="el-GR" sz="2400" dirty="0" smtClean="0">
                <a:latin typeface="+mn-lt"/>
              </a:rPr>
              <a:t>Σε φυσιολογική όρθια στάση, η μέση έκταση της αυχενικής μοίρας είναι ένα τόξο περίπου 34</a:t>
            </a:r>
            <a:r>
              <a:rPr lang="el-GR" sz="2400" baseline="30000" dirty="0" smtClean="0">
                <a:latin typeface="+mn-lt"/>
              </a:rPr>
              <a:t>ο</a:t>
            </a:r>
            <a:r>
              <a:rPr lang="el-GR" sz="2400" dirty="0" smtClean="0">
                <a:latin typeface="+mn-lt"/>
              </a:rPr>
              <a:t>, με τον πρώτο αυχενικό και πρώτο θωρακικό σπόνδυλο να ευρίσκονται στην ίδια κατακόρυφο. </a:t>
            </a:r>
          </a:p>
          <a:p>
            <a:pPr marL="342900" lvl="0" indent="-342900" fontAlgn="auto">
              <a:lnSpc>
                <a:spcPct val="112000"/>
              </a:lnSpc>
              <a:spcBef>
                <a:spcPts val="1200"/>
              </a:spcBef>
              <a:spcAft>
                <a:spcPts val="0"/>
              </a:spcAft>
              <a:buFont typeface="Wingdings" panose="05000000000000000000" pitchFamily="2" charset="2"/>
              <a:buChar char="Ø"/>
              <a:defRPr/>
            </a:pPr>
            <a:r>
              <a:rPr lang="el-GR" sz="2400" dirty="0" smtClean="0">
                <a:latin typeface="+mn-lt"/>
              </a:rPr>
              <a:t> Η μηχανική σταθερότητα της αυχενικής μοίρας της σπονδυλικής στήλης εξασφαλίζεται από:</a:t>
            </a:r>
          </a:p>
          <a:p>
            <a:pPr marL="1257300" lvl="2" indent="-342900" fontAlgn="auto">
              <a:lnSpc>
                <a:spcPct val="112000"/>
              </a:lnSpc>
              <a:spcBef>
                <a:spcPts val="1200"/>
              </a:spcBef>
              <a:spcAft>
                <a:spcPts val="0"/>
              </a:spcAft>
              <a:buFont typeface="Wingdings" pitchFamily="2" charset="2"/>
              <a:buChar char="§"/>
              <a:defRPr/>
            </a:pPr>
            <a:r>
              <a:rPr lang="el-GR" sz="2400" dirty="0" smtClean="0">
                <a:latin typeface="+mn-lt"/>
              </a:rPr>
              <a:t>τους μεσοσπονδυλίους δίσκους και τους συνδέσμους κατά 20% και</a:t>
            </a:r>
          </a:p>
          <a:p>
            <a:pPr marL="1257300" lvl="2" indent="-342900" fontAlgn="auto">
              <a:lnSpc>
                <a:spcPct val="112000"/>
              </a:lnSpc>
              <a:spcBef>
                <a:spcPts val="1200"/>
              </a:spcBef>
              <a:spcAft>
                <a:spcPts val="0"/>
              </a:spcAft>
              <a:buFont typeface="Wingdings" pitchFamily="2" charset="2"/>
              <a:buChar char="§"/>
              <a:defRPr/>
            </a:pPr>
            <a:r>
              <a:rPr lang="el-GR" sz="2400" dirty="0" smtClean="0">
                <a:latin typeface="+mn-lt"/>
              </a:rPr>
              <a:t>από τους μύες του αυχένα κατά 80%.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Σύνδεσμοι </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6" name="Picture 4" descr="c-spine ligaments"/>
          <p:cNvPicPr>
            <a:picLocks noChangeAspect="1" noChangeArrowheads="1"/>
          </p:cNvPicPr>
          <p:nvPr/>
        </p:nvPicPr>
        <p:blipFill>
          <a:blip r:embed="rId2" cstate="print"/>
          <a:srcRect l="4243" t="13066" r="8058"/>
          <a:stretch>
            <a:fillRect/>
          </a:stretch>
        </p:blipFill>
        <p:spPr>
          <a:xfrm>
            <a:off x="3563888" y="1196752"/>
            <a:ext cx="4830977" cy="5184576"/>
          </a:xfrm>
          <a:prstGeom prst="rect">
            <a:avLst/>
          </a:prstGeom>
          <a:noFill/>
          <a:ln w="38100">
            <a:solidFill>
              <a:srgbClr val="333399"/>
            </a:solidFill>
          </a:ln>
        </p:spPr>
      </p:pic>
      <p:grpSp>
        <p:nvGrpSpPr>
          <p:cNvPr id="3" name="6 - Ομάδα"/>
          <p:cNvGrpSpPr/>
          <p:nvPr/>
        </p:nvGrpSpPr>
        <p:grpSpPr>
          <a:xfrm>
            <a:off x="6156176" y="1340768"/>
            <a:ext cx="1800200" cy="360040"/>
            <a:chOff x="6300192" y="1412776"/>
            <a:chExt cx="1584176" cy="338336"/>
          </a:xfrm>
        </p:grpSpPr>
        <p:sp>
          <p:nvSpPr>
            <p:cNvPr id="8" name="7 - Έλλειψη"/>
            <p:cNvSpPr/>
            <p:nvPr/>
          </p:nvSpPr>
          <p:spPr>
            <a:xfrm>
              <a:off x="6300192" y="1412776"/>
              <a:ext cx="360040" cy="338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1</a:t>
              </a:r>
              <a:endParaRPr lang="el-GR" dirty="0"/>
            </a:p>
          </p:txBody>
        </p:sp>
        <p:sp>
          <p:nvSpPr>
            <p:cNvPr id="9" name="8 - Έλλειψη"/>
            <p:cNvSpPr/>
            <p:nvPr/>
          </p:nvSpPr>
          <p:spPr>
            <a:xfrm>
              <a:off x="6948264" y="141277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2</a:t>
              </a:r>
              <a:endParaRPr lang="el-GR" dirty="0"/>
            </a:p>
          </p:txBody>
        </p:sp>
        <p:sp>
          <p:nvSpPr>
            <p:cNvPr id="10" name="9 - Έλλειψη"/>
            <p:cNvSpPr/>
            <p:nvPr/>
          </p:nvSpPr>
          <p:spPr>
            <a:xfrm>
              <a:off x="7524328" y="1412776"/>
              <a:ext cx="360040" cy="338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3</a:t>
              </a:r>
              <a:endParaRPr lang="el-GR" dirty="0"/>
            </a:p>
          </p:txBody>
        </p:sp>
      </p:grpSp>
      <p:sp>
        <p:nvSpPr>
          <p:cNvPr id="11" name="10 - Ορθογώνιο"/>
          <p:cNvSpPr/>
          <p:nvPr/>
        </p:nvSpPr>
        <p:spPr>
          <a:xfrm>
            <a:off x="1259632" y="4797152"/>
            <a:ext cx="2232248" cy="1584176"/>
          </a:xfrm>
          <a:prstGeom prst="rect">
            <a:avLst/>
          </a:prstGeom>
          <a:ln w="28575">
            <a:solidFill>
              <a:srgbClr val="333399"/>
            </a:solidFill>
          </a:ln>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pPr>
            <a:r>
              <a:rPr lang="el-GR" sz="1600" dirty="0" smtClean="0"/>
              <a:t>1.ωχρός σύνδεσμος 2.μεσακάνθιοι σύνδεσμοι 3.επακάνθιος σύνδεσμος.</a:t>
            </a:r>
            <a:r>
              <a:rPr lang="en-US" sz="1600" dirty="0" smtClean="0"/>
              <a:t> </a:t>
            </a:r>
            <a:endParaRPr lang="el-GR" sz="1600" dirty="0"/>
          </a:p>
        </p:txBody>
      </p:sp>
      <p:sp>
        <p:nvSpPr>
          <p:cNvPr id="12" name="11 - Θέση περιεχομένου"/>
          <p:cNvSpPr>
            <a:spLocks noGrp="1"/>
          </p:cNvSpPr>
          <p:nvPr>
            <p:ph idx="1"/>
          </p:nvPr>
        </p:nvSpPr>
        <p:spPr>
          <a:xfrm>
            <a:off x="395536" y="1196752"/>
            <a:ext cx="3168352" cy="3600400"/>
          </a:xfrm>
        </p:spPr>
        <p:txBody>
          <a:bodyPr/>
          <a:lstStyle/>
          <a:p>
            <a:r>
              <a:rPr lang="en-US" dirty="0" smtClean="0"/>
              <a:t>O</a:t>
            </a:r>
            <a:r>
              <a:rPr lang="el-GR" dirty="0" smtClean="0"/>
              <a:t>ι οπίσθιοι σύνδεσμοι παρέχουν περισσότερη σταθερότητα στην κάμψη, ενώ οι πρόσθιοι στην έκταση.</a:t>
            </a:r>
          </a:p>
          <a:p>
            <a:endParaRPr lang="el-GR" dirty="0"/>
          </a:p>
        </p:txBody>
      </p:sp>
      <p:sp>
        <p:nvSpPr>
          <p:cNvPr id="13" name="12 - Ορθογώνιο"/>
          <p:cNvSpPr/>
          <p:nvPr/>
        </p:nvSpPr>
        <p:spPr>
          <a:xfrm>
            <a:off x="5187288" y="6392251"/>
            <a:ext cx="1584176" cy="276999"/>
          </a:xfrm>
          <a:prstGeom prst="rect">
            <a:avLst/>
          </a:prstGeom>
        </p:spPr>
        <p:txBody>
          <a:bodyPr wrap="square">
            <a:spAutoFit/>
          </a:bodyPr>
          <a:lstStyle/>
          <a:p>
            <a:pPr algn="ctr"/>
            <a:r>
              <a:rPr lang="en-US" sz="1200" dirty="0" smtClean="0">
                <a:latin typeface="+mn-lt"/>
                <a:hlinkClick r:id="rId3"/>
              </a:rPr>
              <a:t>slideshare.net</a:t>
            </a:r>
            <a:endParaRPr lang="el-GR" sz="12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Μυϊκό Σύστημα </a:t>
            </a:r>
            <a:r>
              <a:rPr lang="el-GR" sz="3200" b="0" dirty="0" smtClean="0"/>
              <a:t>1/3</a:t>
            </a:r>
            <a:endParaRPr lang="el-GR" sz="3200" b="0" dirty="0"/>
          </a:p>
        </p:txBody>
      </p:sp>
      <p:sp>
        <p:nvSpPr>
          <p:cNvPr id="3" name="2 - Θέση περιεχομένου"/>
          <p:cNvSpPr>
            <a:spLocks noGrp="1"/>
          </p:cNvSpPr>
          <p:nvPr>
            <p:ph idx="1"/>
          </p:nvPr>
        </p:nvSpPr>
        <p:spPr>
          <a:xfrm>
            <a:off x="4788024" y="1248816"/>
            <a:ext cx="3754760" cy="4032448"/>
          </a:xfrm>
        </p:spPr>
        <p:txBody>
          <a:bodyPr/>
          <a:lstStyle/>
          <a:p>
            <a:pPr lvl="0"/>
            <a:r>
              <a:rPr lang="el-GR" dirty="0" smtClean="0"/>
              <a:t>Το αυχενικό μυϊκό σύστημα χαρακτηρίζεται από πολύπλοκη ανατομική κατασκευή.</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5" name="Picture 2" descr="https://upload.wikimedia.org/wikipedia/commons/b/bc/Levator_scapulae.png"/>
          <p:cNvPicPr>
            <a:picLocks noChangeAspect="1" noChangeArrowheads="1"/>
          </p:cNvPicPr>
          <p:nvPr/>
        </p:nvPicPr>
        <p:blipFill>
          <a:blip r:embed="rId2" cstate="print"/>
          <a:srcRect/>
          <a:stretch>
            <a:fillRect/>
          </a:stretch>
        </p:blipFill>
        <p:spPr bwMode="auto">
          <a:xfrm>
            <a:off x="899592" y="1248816"/>
            <a:ext cx="3528392" cy="5564560"/>
          </a:xfrm>
          <a:prstGeom prst="rect">
            <a:avLst/>
          </a:prstGeom>
          <a:noFill/>
          <a:ln>
            <a:solidFill>
              <a:schemeClr val="tx1"/>
            </a:solidFill>
          </a:ln>
        </p:spPr>
      </p:pic>
      <p:sp>
        <p:nvSpPr>
          <p:cNvPr id="7" name="Ορθογώνιο 6"/>
          <p:cNvSpPr/>
          <p:nvPr/>
        </p:nvSpPr>
        <p:spPr>
          <a:xfrm>
            <a:off x="4355976" y="6324127"/>
            <a:ext cx="246791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Levator </a:t>
            </a:r>
            <a:r>
              <a:rPr lang="en-US" sz="1200" dirty="0" smtClean="0">
                <a:latin typeface="+mn-lt"/>
                <a:hlinkClick r:id="rId3"/>
              </a:rPr>
              <a:t>scapulae</a:t>
            </a:r>
            <a:r>
              <a:rPr lang="en-US" sz="1200" dirty="0" smtClean="0">
                <a:solidFill>
                  <a:prstClr val="black">
                    <a:lumMod val="75000"/>
                    <a:lumOff val="25000"/>
                  </a:prstClr>
                </a:solidFill>
                <a:latin typeface="+mn-lt"/>
              </a:rPr>
              <a:t>”, </a:t>
            </a:r>
            <a:r>
              <a:rPr lang="en-US" sz="1200" dirty="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Uwe Gille"/>
              </a:rPr>
              <a:t>Uwe </a:t>
            </a:r>
            <a:r>
              <a:rPr lang="en-US" sz="1200" dirty="0" err="1">
                <a:latin typeface="+mn-lt"/>
                <a:hlinkClick r:id="rId4" tooltip="User:Uwe Gille"/>
              </a:rPr>
              <a:t>Gille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Βιολογική Μηχανική">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Βιολογική Μηχανική</Template>
  <TotalTime>3936</TotalTime>
  <Words>1993</Words>
  <Application>Microsoft Office PowerPoint</Application>
  <PresentationFormat>Προβολή στην οθόνη (4:3)</PresentationFormat>
  <Paragraphs>336</Paragraphs>
  <Slides>48</Slides>
  <Notes>21</Notes>
  <HiddenSlides>0</HiddenSlides>
  <MMClips>0</MMClips>
  <ScaleCrop>false</ScaleCrop>
  <HeadingPairs>
    <vt:vector size="4" baseType="variant">
      <vt:variant>
        <vt:lpstr>Θέμα</vt:lpstr>
      </vt:variant>
      <vt:variant>
        <vt:i4>5</vt:i4>
      </vt:variant>
      <vt:variant>
        <vt:lpstr>Τίτλοι διαφανειών</vt:lpstr>
      </vt:variant>
      <vt:variant>
        <vt:i4>48</vt:i4>
      </vt:variant>
    </vt:vector>
  </HeadingPairs>
  <TitlesOfParts>
    <vt:vector size="53" baseType="lpstr">
      <vt:lpstr>template Βιολογική Μηχανική</vt:lpstr>
      <vt:lpstr>TEMPLATE</vt:lpstr>
      <vt:lpstr>Προσαρμοσμένη σχεδίαση</vt:lpstr>
      <vt:lpstr>1_exo-opistho_simeiomata</vt:lpstr>
      <vt:lpstr>OC_template_updated</vt:lpstr>
      <vt:lpstr>Βιολογική Μηχανική   Εργονομία (Θ)</vt:lpstr>
      <vt:lpstr>Παρουσίαση του PowerPoint</vt:lpstr>
      <vt:lpstr>Ατλαντοϊνιακή Άρθρωση</vt:lpstr>
      <vt:lpstr>Αυχενικοί Σπόνδυλοι 1/2</vt:lpstr>
      <vt:lpstr>Αυχενικοί Σπόνδυλοι 2/2</vt:lpstr>
      <vt:lpstr>Άτλας / Άξονας</vt:lpstr>
      <vt:lpstr>Φυσιολογική στάση</vt:lpstr>
      <vt:lpstr>Σύνδεσμοι </vt:lpstr>
      <vt:lpstr>Μυϊκό Σύστημα 1/3</vt:lpstr>
      <vt:lpstr>Μυϊκό Σύστημα 2/3</vt:lpstr>
      <vt:lpstr>Μυϊκό Σύστημα 3/3</vt:lpstr>
      <vt:lpstr>Πλάγιοι Μύες του Αυχένα</vt:lpstr>
      <vt:lpstr>Μυϊκά Συστήματα</vt:lpstr>
      <vt:lpstr>Μέσο Άτομο 1/2 </vt:lpstr>
      <vt:lpstr>Μέσο Άτομο 2/2 </vt:lpstr>
      <vt:lpstr>Όρθια Στάση</vt:lpstr>
      <vt:lpstr>Αναπτυσσόμενες Δυνάμεις 1/2</vt:lpstr>
      <vt:lpstr>Μεσοσπονδύλιος Δίσκος /Πίεση</vt:lpstr>
      <vt:lpstr>Αναπτυσσόμενες Δυνάμεις 2/2</vt:lpstr>
      <vt:lpstr>Μέση Θέση</vt:lpstr>
      <vt:lpstr>Θέση Κάμψης</vt:lpstr>
      <vt:lpstr>Φόρτιση /Κάμψη</vt:lpstr>
      <vt:lpstr>Μετατόπιση </vt:lpstr>
      <vt:lpstr>Έλξη / Διόρθωση</vt:lpstr>
      <vt:lpstr>Βάρος Κεφαλής</vt:lpstr>
      <vt:lpstr>Επιβάρυνση Αυχενικής Μοίρας 1/3</vt:lpstr>
      <vt:lpstr>Επιβάρυνση Αυχενικής Μοίρας 2/3</vt:lpstr>
      <vt:lpstr>Επιβάρυνση Αυχενικής Μοίρας 3/3</vt:lpstr>
      <vt:lpstr>Μυοσκελετικοί Πόνοι</vt:lpstr>
      <vt:lpstr>Κινήσεις Διόρθωσης </vt:lpstr>
      <vt:lpstr>Εκφυλιστική Διαδικασία</vt:lpstr>
      <vt:lpstr>Τραυματισμοί </vt:lpstr>
      <vt:lpstr>Σύγκρουση</vt:lpstr>
      <vt:lpstr>Wiplash Σύνδρομο</vt:lpstr>
      <vt:lpstr>Αυχενική μοίρα Μυοσκελετικοί Πόνοι</vt:lpstr>
      <vt:lpstr>Θέσεις επιβάρυνσης</vt:lpstr>
      <vt:lpstr>Εργασία/Καθιστή Θέση</vt:lpstr>
      <vt:lpstr>Εργασία/ Όρθια Θέση</vt:lpstr>
      <vt:lpstr>Εργονομική Παρατήρηση</vt:lpstr>
      <vt:lpstr>Επαγγελματικές Δραστηριότητες 1/2</vt:lpstr>
      <vt:lpstr>Επαγγελματικές Δραστηριότητες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 (Θ)</dc:title>
  <dc:creator>opencourses@teiath.gr</dc:creator>
  <cp:lastModifiedBy>fkaram2</cp:lastModifiedBy>
  <cp:revision>168</cp:revision>
  <dcterms:created xsi:type="dcterms:W3CDTF">2015-03-11T13:33:36Z</dcterms:created>
  <dcterms:modified xsi:type="dcterms:W3CDTF">2015-12-01T08:47:44Z</dcterms:modified>
</cp:coreProperties>
</file>