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57" r:id="rId14"/>
    <p:sldId id="262" r:id="rId15"/>
    <p:sldId id="264" r:id="rId16"/>
    <p:sldId id="277" r:id="rId17"/>
    <p:sldId id="278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4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8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8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Προσδιορισμός σμήγματος με ταινίες συλλογής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Αποτελέσματα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Οι παράμετροι που εμφανίζονται μετά την επεξεργασία στο Excel είναι οι εξής:</a:t>
            </a:r>
          </a:p>
          <a:p>
            <a:pPr lvl="1">
              <a:spcBef>
                <a:spcPts val="1800"/>
              </a:spcBef>
            </a:pPr>
            <a:r>
              <a:rPr lang="el-GR" b="1" dirty="0"/>
              <a:t>Sebarea</a:t>
            </a:r>
            <a:r>
              <a:rPr lang="el-GR" dirty="0"/>
              <a:t> = Aναλογία του τμήματος της ταινίας που καλύπτεται από σμήγμα</a:t>
            </a:r>
          </a:p>
          <a:p>
            <a:pPr lvl="1">
              <a:spcBef>
                <a:spcPts val="1800"/>
              </a:spcBef>
            </a:pPr>
            <a:r>
              <a:rPr lang="el-GR" b="1" dirty="0"/>
              <a:t>Sebpart</a:t>
            </a:r>
            <a:r>
              <a:rPr lang="el-GR" dirty="0"/>
              <a:t> = Το τμήμα της ταινίας που καλύπτεται από σμήγμα σε mm</a:t>
            </a:r>
          </a:p>
          <a:p>
            <a:pPr lvl="1">
              <a:spcBef>
                <a:spcPts val="1800"/>
              </a:spcBef>
            </a:pPr>
            <a:r>
              <a:rPr lang="el-GR" b="1" dirty="0" smtClean="0"/>
              <a:t>G0-G4 </a:t>
            </a:r>
            <a:r>
              <a:rPr lang="el-GR" dirty="0"/>
              <a:t>= Κατηγορίες των κηλίδων σμήγματος ανάλογα με το μέγεθος τους</a:t>
            </a:r>
          </a:p>
          <a:p>
            <a:pPr lvl="1">
              <a:spcBef>
                <a:spcPts val="1800"/>
              </a:spcBef>
            </a:pPr>
            <a:r>
              <a:rPr lang="el-GR" b="1" dirty="0"/>
              <a:t>G0</a:t>
            </a:r>
            <a:r>
              <a:rPr lang="el-GR" dirty="0"/>
              <a:t> = Πολύ μικρές κηλίδες,……..G4=  Μεγάλες κηλίδες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2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«Ειδική Κοσμητολογία </a:t>
            </a:r>
            <a:r>
              <a:rPr lang="el-GR" sz="2000" dirty="0"/>
              <a:t>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8:</a:t>
            </a:r>
            <a:r>
              <a:rPr lang="el-GR" sz="2000" dirty="0" smtClean="0"/>
              <a:t> </a:t>
            </a:r>
            <a:r>
              <a:rPr lang="el-GR" sz="2000" dirty="0"/>
              <a:t>Προσδιορισμός σμήγματος με ταινίες συλλογής».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Ειδικά </a:t>
            </a:r>
            <a:r>
              <a:rPr lang="el-GR" dirty="0"/>
              <a:t>διαμορφωμένη ταινία τοποθετείται σε φωτογραφική μηχανή που φέρει λάμπα </a:t>
            </a:r>
            <a:r>
              <a:rPr lang="en-US" dirty="0"/>
              <a:t>UV</a:t>
            </a:r>
            <a:r>
              <a:rPr lang="el-GR" dirty="0"/>
              <a:t>Α και το όλο σύστημα τοποθετείται στην εξεταζόμενη περιοχή.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διαφανείς κηλίδες </a:t>
            </a:r>
            <a:r>
              <a:rPr lang="el-GR" dirty="0" smtClean="0"/>
              <a:t>του σμήγματος γίνονται </a:t>
            </a:r>
            <a:r>
              <a:rPr lang="el-GR" dirty="0"/>
              <a:t>ιδιαίτερα ευδιάκριτες ως μαύρες </a:t>
            </a:r>
            <a:r>
              <a:rPr lang="el-GR" dirty="0" smtClean="0"/>
              <a:t>κηλίδες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ξηρό δέρμα παρουσιάζει μικρές και λίγες κηλίδες ενώ το λιπαρό πολλές και μεγάλες. </a:t>
            </a:r>
          </a:p>
          <a:p>
            <a:r>
              <a:rPr lang="el-GR" dirty="0"/>
              <a:t>Η μέθοδος δεν επηρεάζεται από την ύπαρξη ιδρωτοποιών αδένων στην εξεταζόμενη περιοχή και εφαρμόζεται και στο δέρμα του τριχωτού της κεφαλής.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Αρχή της μεθόδου</a:t>
            </a:r>
            <a:endParaRPr lang="el-GR" sz="36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628780"/>
            <a:ext cx="7704856" cy="4789505"/>
          </a:xfrm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Απεικόνιση των κηλίδων του σμήγματος</a:t>
            </a:r>
            <a:endParaRPr lang="el-GR" sz="36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Skin Visioscan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l-GR" dirty="0" smtClean="0"/>
              <a:t>Λογισμικό </a:t>
            </a:r>
            <a:r>
              <a:rPr lang="en-US" dirty="0"/>
              <a:t>V</a:t>
            </a:r>
            <a:r>
              <a:rPr lang="en-US" dirty="0" smtClean="0"/>
              <a:t>isioscan </a:t>
            </a:r>
            <a:r>
              <a:rPr lang="el-GR" dirty="0" smtClean="0"/>
              <a:t>και ηλεκτρονικός υπολογιστής.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l-GR" dirty="0" smtClean="0"/>
              <a:t>Ταινίες </a:t>
            </a:r>
            <a:r>
              <a:rPr lang="en-US" dirty="0" smtClean="0"/>
              <a:t>sebufix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Όργανα</a:t>
            </a:r>
            <a:r>
              <a:rPr lang="el-GR" sz="3600" b="1" dirty="0" smtClean="0"/>
              <a:t> και συσκευές</a:t>
            </a:r>
            <a:endParaRPr lang="el-GR" sz="36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dirty="0" smtClean="0"/>
              <a:t>Ο </a:t>
            </a:r>
            <a:r>
              <a:rPr lang="el-GR" dirty="0"/>
              <a:t>χώρος πρέπει να είναι κλιματιζόμενος για να εξασφαλισθούν σταθερές περιβαλλοντικές συνθήκες. </a:t>
            </a:r>
            <a:endParaRPr lang="el-GR" dirty="0" smtClean="0"/>
          </a:p>
          <a:p>
            <a:pPr>
              <a:spcBef>
                <a:spcPts val="2400"/>
              </a:spcBef>
            </a:pPr>
            <a:r>
              <a:rPr lang="el-GR" dirty="0" smtClean="0"/>
              <a:t>Η </a:t>
            </a:r>
            <a:r>
              <a:rPr lang="el-GR" dirty="0"/>
              <a:t>θερμοκρασία και η σχετική υγρασία πρέπει να είναι 20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l-GR" dirty="0"/>
              <a:t> και 40-60 %, αντίστοιχα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χώρου μέτρησης</a:t>
            </a:r>
            <a:endParaRPr lang="el-GR" sz="3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Αφήνεται </a:t>
            </a:r>
            <a:r>
              <a:rPr lang="el-GR" dirty="0"/>
              <a:t>να παραμείνει ο εθελοντής σε ηρεμία στο κλιματιζόμενο δωμάτιο για 10-20 λεπτά, ώστε να αποκατασταθεί η κυκλοφορία του αίματος. </a:t>
            </a:r>
          </a:p>
          <a:p>
            <a:r>
              <a:rPr lang="el-GR" dirty="0"/>
              <a:t>Η περιοχή που θα μετρηθεί δεν πρέπει να καλύπτεται από ρούχα. </a:t>
            </a:r>
          </a:p>
          <a:p>
            <a:r>
              <a:rPr lang="el-GR" dirty="0"/>
              <a:t>Η μέτρηση γίνεται σε περιοχή που δεν έχει τρίχες. Σε περίπτωση που απαιτείται μέτρηση σε περιοχή με τριχοφυΐα, τότε πρέπει να ξυριστεί 1 έως 2 ημέρες πριν τη μέτρηση. </a:t>
            </a:r>
          </a:p>
          <a:p>
            <a:r>
              <a:rPr lang="el-GR" dirty="0"/>
              <a:t>Η περιοχή που θα μετρηθεί θα πρέπει να είναι ελεύθερη καλλυντικού προϊόντος 2 ώρες πριν και να μην έχει προϊόντα μακιγιάζ. 20 λεπτά πριν τη μέτρηση καθαρίζεται η περιοχή με λίγο νερό, ταμπονάρεται ελαφρά και αφήνεται να στεγνώσει.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εθελοντή</a:t>
            </a:r>
            <a:endParaRPr lang="el-GR" sz="3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dirty="0"/>
              <a:t>Επιλέγεται “</a:t>
            </a:r>
            <a:r>
              <a:rPr lang="en-US" dirty="0"/>
              <a:t>S</a:t>
            </a:r>
            <a:r>
              <a:rPr lang="el-GR" dirty="0"/>
              <a:t>” από το κουμπί “</a:t>
            </a:r>
            <a:r>
              <a:rPr lang="en-US" dirty="0"/>
              <a:t>Get image</a:t>
            </a:r>
            <a:r>
              <a:rPr lang="el-GR" dirty="0" smtClean="0"/>
              <a:t>”.</a:t>
            </a:r>
            <a:endParaRPr lang="el-GR" dirty="0"/>
          </a:p>
          <a:p>
            <a:pPr lvl="0"/>
            <a:r>
              <a:rPr lang="el-GR" dirty="0"/>
              <a:t>Κλικάρετε</a:t>
            </a:r>
            <a:r>
              <a:rPr lang="en-US" dirty="0"/>
              <a:t> “Get image</a:t>
            </a:r>
            <a:r>
              <a:rPr lang="en-US" dirty="0" smtClean="0"/>
              <a:t>”</a:t>
            </a:r>
            <a:r>
              <a:rPr lang="el-GR" dirty="0" smtClean="0"/>
              <a:t>.</a:t>
            </a:r>
            <a:endParaRPr lang="el-GR" dirty="0"/>
          </a:p>
          <a:p>
            <a:pPr lvl="0"/>
            <a:r>
              <a:rPr lang="el-GR" dirty="0" smtClean="0"/>
              <a:t>Τοποθετείται </a:t>
            </a:r>
            <a:r>
              <a:rPr lang="el-GR" dirty="0"/>
              <a:t>η κολλητική ταινία στην κάμερα </a:t>
            </a:r>
            <a:r>
              <a:rPr lang="en-US" dirty="0" smtClean="0"/>
              <a:t>UVA</a:t>
            </a:r>
            <a:r>
              <a:rPr lang="el-GR" dirty="0"/>
              <a:t>.</a:t>
            </a:r>
          </a:p>
          <a:p>
            <a:pPr lvl="0"/>
            <a:r>
              <a:rPr lang="el-GR" dirty="0"/>
              <a:t>Τ</a:t>
            </a:r>
            <a:r>
              <a:rPr lang="el-GR" dirty="0" smtClean="0"/>
              <a:t>οποθετείται </a:t>
            </a:r>
            <a:r>
              <a:rPr lang="el-GR" dirty="0"/>
              <a:t>η κάμερα στην εξεταζόμενη περιοχή.</a:t>
            </a:r>
          </a:p>
          <a:p>
            <a:pPr lvl="0"/>
            <a:r>
              <a:rPr lang="el-GR" dirty="0"/>
              <a:t>Ε</a:t>
            </a:r>
            <a:r>
              <a:rPr lang="el-GR" dirty="0" smtClean="0"/>
              <a:t>πιλέγεται </a:t>
            </a:r>
            <a:r>
              <a:rPr lang="el-GR" dirty="0"/>
              <a:t>“</a:t>
            </a:r>
            <a:r>
              <a:rPr lang="en-US" dirty="0"/>
              <a:t>Start</a:t>
            </a:r>
            <a:r>
              <a:rPr lang="el-GR" dirty="0" smtClean="0"/>
              <a:t>”.</a:t>
            </a:r>
            <a:endParaRPr lang="el-GR" dirty="0"/>
          </a:p>
          <a:p>
            <a:pPr lvl="0"/>
            <a:r>
              <a:rPr lang="el-GR" dirty="0"/>
              <a:t>Μ</a:t>
            </a:r>
            <a:r>
              <a:rPr lang="el-GR" dirty="0" smtClean="0"/>
              <a:t>ετά </a:t>
            </a:r>
            <a:r>
              <a:rPr lang="el-GR" dirty="0"/>
              <a:t>την πάροδο του χρονικού διαστήματος που έχει ορισθεί για τη μέτρηση πχ 20 δευτερόλεπτα, κλικάρετε </a:t>
            </a:r>
            <a:r>
              <a:rPr lang="el-GR" dirty="0" smtClean="0"/>
              <a:t>ΟΚ.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Εκτέλεση της άσκησης </a:t>
            </a:r>
            <a:r>
              <a:rPr lang="el-GR" sz="3000" b="0" dirty="0" smtClean="0">
                <a:latin typeface="+mn-lt"/>
              </a:rPr>
              <a:t>1/2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dirty="0" smtClean="0"/>
              <a:t>Απομακρύνεται </a:t>
            </a:r>
            <a:r>
              <a:rPr lang="el-GR" dirty="0"/>
              <a:t>η συσκευή από το </a:t>
            </a:r>
            <a:r>
              <a:rPr lang="el-GR" dirty="0" smtClean="0"/>
              <a:t>δέρμα.</a:t>
            </a:r>
            <a:endParaRPr lang="el-GR" dirty="0"/>
          </a:p>
          <a:p>
            <a:pPr lvl="0"/>
            <a:r>
              <a:rPr lang="el-GR" dirty="0"/>
              <a:t>Επιλέγεται</a:t>
            </a:r>
            <a:r>
              <a:rPr lang="en-US" dirty="0"/>
              <a:t> </a:t>
            </a:r>
            <a:r>
              <a:rPr lang="en-US" dirty="0" smtClean="0"/>
              <a:t>“Save</a:t>
            </a:r>
            <a:r>
              <a:rPr lang="el-GR" dirty="0" smtClean="0"/>
              <a:t> </a:t>
            </a:r>
            <a:r>
              <a:rPr lang="en-US" dirty="0" smtClean="0"/>
              <a:t>as</a:t>
            </a:r>
            <a:r>
              <a:rPr lang="en-US" dirty="0"/>
              <a:t>”. </a:t>
            </a:r>
            <a:r>
              <a:rPr lang="el-GR" dirty="0"/>
              <a:t>Σώζετε στο</a:t>
            </a:r>
            <a:r>
              <a:rPr lang="de-DE" dirty="0"/>
              <a:t> Folder “Images</a:t>
            </a:r>
            <a:r>
              <a:rPr lang="de-DE" dirty="0" smtClean="0"/>
              <a:t>”</a:t>
            </a:r>
            <a:r>
              <a:rPr lang="el-GR" dirty="0" smtClean="0"/>
              <a:t>.</a:t>
            </a:r>
            <a:endParaRPr lang="el-GR" dirty="0"/>
          </a:p>
          <a:p>
            <a:pPr lvl="0"/>
            <a:r>
              <a:rPr lang="el-GR" dirty="0"/>
              <a:t>Επιλέγεται</a:t>
            </a:r>
            <a:r>
              <a:rPr lang="en-US" dirty="0"/>
              <a:t> “Measurements”, “Sebum</a:t>
            </a:r>
            <a:r>
              <a:rPr lang="en-US" dirty="0" smtClean="0"/>
              <a:t>”</a:t>
            </a:r>
            <a:r>
              <a:rPr lang="el-GR" dirty="0" smtClean="0"/>
              <a:t>.</a:t>
            </a:r>
            <a:endParaRPr lang="el-GR" dirty="0"/>
          </a:p>
          <a:p>
            <a:pPr marL="446088" lvl="0" indent="0">
              <a:spcBef>
                <a:spcPts val="300"/>
              </a:spcBef>
              <a:buNone/>
            </a:pPr>
            <a:r>
              <a:rPr lang="el-GR" dirty="0" smtClean="0"/>
              <a:t>(Θα </a:t>
            </a:r>
            <a:r>
              <a:rPr lang="el-GR" dirty="0"/>
              <a:t>πρέπει το κουτάκι </a:t>
            </a:r>
            <a:r>
              <a:rPr lang="en-US" dirty="0"/>
              <a:t>Save results </a:t>
            </a:r>
            <a:r>
              <a:rPr lang="el-GR" dirty="0"/>
              <a:t>να είναι κλικαρισμένο</a:t>
            </a:r>
            <a:r>
              <a:rPr lang="el-GR" dirty="0" smtClean="0"/>
              <a:t>).</a:t>
            </a:r>
            <a:endParaRPr lang="el-GR" dirty="0"/>
          </a:p>
          <a:p>
            <a:pPr lvl="0"/>
            <a:r>
              <a:rPr lang="el-GR" dirty="0"/>
              <a:t>Για να βρείτε τα αποτελέσματα στο </a:t>
            </a:r>
            <a:r>
              <a:rPr lang="en-US" dirty="0"/>
              <a:t>E</a:t>
            </a:r>
            <a:r>
              <a:rPr lang="en-US" dirty="0" smtClean="0"/>
              <a:t>xcel</a:t>
            </a:r>
            <a:r>
              <a:rPr lang="el-GR" dirty="0"/>
              <a:t>, επιλέγετε </a:t>
            </a:r>
            <a:r>
              <a:rPr lang="en-US" dirty="0"/>
              <a:t>Shortcut CK electronic </a:t>
            </a:r>
            <a:r>
              <a:rPr lang="el-GR" dirty="0"/>
              <a:t>στο </a:t>
            </a:r>
            <a:r>
              <a:rPr lang="en-US" dirty="0"/>
              <a:t>Desktop</a:t>
            </a:r>
            <a:r>
              <a:rPr lang="el-GR" dirty="0"/>
              <a:t>, </a:t>
            </a:r>
            <a:r>
              <a:rPr lang="en-US" dirty="0"/>
              <a:t>Visioscan FW</a:t>
            </a:r>
            <a:r>
              <a:rPr lang="el-GR" dirty="0"/>
              <a:t>, </a:t>
            </a:r>
            <a:r>
              <a:rPr lang="en-US" dirty="0"/>
              <a:t>Dermatology</a:t>
            </a:r>
            <a:r>
              <a:rPr lang="el-GR" dirty="0"/>
              <a:t>, </a:t>
            </a:r>
            <a:r>
              <a:rPr lang="en-US" dirty="0"/>
              <a:t>Database</a:t>
            </a:r>
            <a:r>
              <a:rPr lang="el-GR" dirty="0" smtClean="0"/>
              <a:t>, </a:t>
            </a:r>
            <a:r>
              <a:rPr lang="en-US" dirty="0" smtClean="0"/>
              <a:t>Sebcorndata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DBF File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Εκτέλεση της άσκησης </a:t>
            </a:r>
            <a:r>
              <a:rPr lang="el-GR" sz="3000" b="0" dirty="0">
                <a:latin typeface="+mn-lt"/>
              </a:rPr>
              <a:t>2</a:t>
            </a:r>
            <a:r>
              <a:rPr lang="el-GR" sz="3000" b="0" dirty="0" smtClean="0">
                <a:latin typeface="+mn-lt"/>
              </a:rPr>
              <a:t>/2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20216"/>
              </p:ext>
            </p:extLst>
          </p:nvPr>
        </p:nvGraphicFramePr>
        <p:xfrm>
          <a:off x="272307" y="1655652"/>
          <a:ext cx="8599387" cy="3882148"/>
        </p:xfrm>
        <a:graphic>
          <a:graphicData uri="http://schemas.openxmlformats.org/drawingml/2006/table">
            <a:tbl>
              <a:tblPr firstRow="1"/>
              <a:tblGrid>
                <a:gridCol w="1164559"/>
                <a:gridCol w="709327"/>
                <a:gridCol w="1438606"/>
                <a:gridCol w="938753"/>
                <a:gridCol w="889143"/>
                <a:gridCol w="1065810"/>
                <a:gridCol w="513600"/>
                <a:gridCol w="526424"/>
                <a:gridCol w="444743"/>
                <a:gridCol w="470367"/>
                <a:gridCol w="438055"/>
              </a:tblGrid>
              <a:tr h="7066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Εθελοντής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Φύλο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Περιοχή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Sebarea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Sebpart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Cornaver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G0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G1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G2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l-G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l-G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6634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Αριστερό μάγουλο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31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Μέτωπο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63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Αριστερό αντιβράχιο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……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……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…..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65" marR="6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Αποτελέσματα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000" b="0" dirty="0" smtClean="0"/>
              <a:t>(πινάκας)</a:t>
            </a:r>
            <a:endParaRPr lang="el-GR" sz="3000" b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" y="-25314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l-GR" altLang="el-G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31</TotalTime>
  <Words>1060</Words>
  <Application>Microsoft Office PowerPoint</Application>
  <PresentationFormat>Προβολή στην οθόνη (4:3)</PresentationFormat>
  <Paragraphs>185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1_temlate1</vt:lpstr>
      <vt:lpstr>temlate1</vt:lpstr>
      <vt:lpstr>OC_template_updated</vt:lpstr>
      <vt:lpstr>Ειδική Κοσμητολογία (Ε)</vt:lpstr>
      <vt:lpstr>Αρχή της μεθόδου</vt:lpstr>
      <vt:lpstr>Απεικόνιση των κηλίδων του σμήγματος</vt:lpstr>
      <vt:lpstr>Όργανα και συσκευές</vt:lpstr>
      <vt:lpstr>Προετοιμασία του χώρου μέτρησης</vt:lpstr>
      <vt:lpstr>Προετοιμασία του εθελοντή</vt:lpstr>
      <vt:lpstr>Εκτέλεση της άσκησης 1/2</vt:lpstr>
      <vt:lpstr>Εκτέλεση της άσκησης 2/2</vt:lpstr>
      <vt:lpstr>Αποτελέσματα (πινάκας)</vt:lpstr>
      <vt:lpstr>Αποτελέσματα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- Ε</dc:title>
  <dc:creator>opencourses@teiath.gr</dc:creator>
  <cp:lastModifiedBy>natasakar new</cp:lastModifiedBy>
  <cp:revision>12</cp:revision>
  <dcterms:created xsi:type="dcterms:W3CDTF">2015-02-05T11:29:23Z</dcterms:created>
  <dcterms:modified xsi:type="dcterms:W3CDTF">2015-04-15T12:27:09Z</dcterms:modified>
</cp:coreProperties>
</file>