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1"/>
  </p:notesMasterIdLst>
  <p:handoutMasterIdLst>
    <p:handoutMasterId r:id="rId7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257" r:id="rId64"/>
    <p:sldId id="262" r:id="rId65"/>
    <p:sldId id="264" r:id="rId66"/>
    <p:sldId id="327" r:id="rId67"/>
    <p:sldId id="328" r:id="rId68"/>
    <p:sldId id="266" r:id="rId69"/>
    <p:sldId id="261" r:id="rId70"/>
  </p:sldIdLst>
  <p:sldSz cx="9144000" cy="6858000" type="screen4x3"/>
  <p:notesSz cx="7104063" cy="10234613"/>
  <p:custDataLst>
    <p:tags r:id="rId7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3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8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7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0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A82"/>
              </a:buClr>
              <a:defRPr/>
            </a:lvl1pPr>
            <a:lvl2pPr>
              <a:buClr>
                <a:srgbClr val="004A82"/>
              </a:buClr>
              <a:defRPr/>
            </a:lvl2pPr>
            <a:lvl3pPr>
              <a:buClr>
                <a:srgbClr val="004A82"/>
              </a:buClr>
              <a:defRPr/>
            </a:lvl3pPr>
            <a:lvl4pPr>
              <a:buClr>
                <a:srgbClr val="004A82"/>
              </a:buClr>
              <a:defRPr/>
            </a:lvl4pPr>
            <a:lvl5pPr>
              <a:buClr>
                <a:srgbClr val="004A82"/>
              </a:buClr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6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2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6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2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9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0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nesthesia-resident.blogspot.gr/2012/02/tpn-discontinuation-and-metabolic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o-scale_of_justice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Erasoft2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Θρέψη - Τεχνητή Διατροφή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6891"/>
            <a:ext cx="8229600" cy="6632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Σύνθεση σώματος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43115" y="679915"/>
            <a:ext cx="9036621" cy="6029504"/>
            <a:chOff x="43115" y="679915"/>
            <a:chExt cx="9036621" cy="6029504"/>
          </a:xfrm>
        </p:grpSpPr>
        <p:sp>
          <p:nvSpPr>
            <p:cNvPr id="25" name="TextBox 24"/>
            <p:cNvSpPr txBox="1"/>
            <p:nvPr/>
          </p:nvSpPr>
          <p:spPr>
            <a:xfrm>
              <a:off x="43115" y="5258324"/>
              <a:ext cx="16894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solidFill>
                    <a:prstClr val="black"/>
                  </a:solidFill>
                  <a:latin typeface="Calibri"/>
                </a:rPr>
                <a:t>Πρωτεΐνες </a:t>
              </a:r>
            </a:p>
            <a:p>
              <a:r>
                <a:rPr lang="el-GR" sz="2200" dirty="0" smtClean="0">
                  <a:solidFill>
                    <a:prstClr val="black"/>
                  </a:solidFill>
                  <a:latin typeface="Calibri"/>
                </a:rPr>
                <a:t>10.5</a:t>
              </a:r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kg - 1</a:t>
              </a:r>
              <a:r>
                <a:rPr lang="el-GR" sz="2200" dirty="0" smtClean="0">
                  <a:solidFill>
                    <a:prstClr val="black"/>
                  </a:solidFill>
                  <a:latin typeface="Calibri"/>
                </a:rPr>
                <a:t>5</a:t>
              </a:r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%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2" name="Ομάδα 31"/>
            <p:cNvGrpSpPr/>
            <p:nvPr/>
          </p:nvGrpSpPr>
          <p:grpSpPr>
            <a:xfrm>
              <a:off x="457200" y="679915"/>
              <a:ext cx="8622536" cy="6029504"/>
              <a:chOff x="240341" y="872188"/>
              <a:chExt cx="8622536" cy="602950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727532" y="3055219"/>
                <a:ext cx="21341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Λίπος – 74%</a:t>
                </a:r>
              </a:p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125000 θερμίδες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28698" y="5097794"/>
                <a:ext cx="21341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Πρωτεΐνες -25%</a:t>
                </a:r>
              </a:p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42000 θερμίδες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1" name="Ομάδα 30"/>
              <p:cNvGrpSpPr/>
              <p:nvPr/>
            </p:nvGrpSpPr>
            <p:grpSpPr>
              <a:xfrm>
                <a:off x="240341" y="872188"/>
                <a:ext cx="7379659" cy="6029504"/>
                <a:chOff x="240341" y="872188"/>
                <a:chExt cx="7379659" cy="6029504"/>
              </a:xfrm>
            </p:grpSpPr>
            <p:sp>
              <p:nvSpPr>
                <p:cNvPr id="6" name="Ορθογώνιο 5"/>
                <p:cNvSpPr/>
                <p:nvPr/>
              </p:nvSpPr>
              <p:spPr>
                <a:xfrm>
                  <a:off x="1691680" y="5877272"/>
                  <a:ext cx="2304256" cy="216024"/>
                </a:xfrm>
                <a:prstGeom prst="rect">
                  <a:avLst/>
                </a:prstGeom>
                <a:solidFill>
                  <a:srgbClr val="820000"/>
                </a:solidFill>
                <a:ln>
                  <a:solidFill>
                    <a:srgbClr val="82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Ορθογώνιο 6"/>
                <p:cNvSpPr/>
                <p:nvPr/>
              </p:nvSpPr>
              <p:spPr>
                <a:xfrm>
                  <a:off x="1691679" y="5227873"/>
                  <a:ext cx="2294179" cy="531688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Ορθογώνιο 7"/>
                <p:cNvSpPr/>
                <p:nvPr/>
              </p:nvSpPr>
              <p:spPr>
                <a:xfrm>
                  <a:off x="1690979" y="4403898"/>
                  <a:ext cx="2294178" cy="745058"/>
                </a:xfrm>
                <a:prstGeom prst="rect">
                  <a:avLst/>
                </a:prstGeom>
                <a:solidFill>
                  <a:srgbClr val="32821C"/>
                </a:solidFill>
                <a:ln>
                  <a:solidFill>
                    <a:srgbClr val="3282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Ορθογώνιο 8"/>
                <p:cNvSpPr/>
                <p:nvPr/>
              </p:nvSpPr>
              <p:spPr>
                <a:xfrm>
                  <a:off x="1680667" y="1850877"/>
                  <a:ext cx="2304489" cy="2474104"/>
                </a:xfrm>
                <a:prstGeom prst="rect">
                  <a:avLst/>
                </a:prstGeom>
                <a:solidFill>
                  <a:srgbClr val="004A82"/>
                </a:solidFill>
                <a:ln>
                  <a:solidFill>
                    <a:srgbClr val="004A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Ορθογώνιο 9"/>
                <p:cNvSpPr/>
                <p:nvPr/>
              </p:nvSpPr>
              <p:spPr>
                <a:xfrm>
                  <a:off x="1655779" y="1531591"/>
                  <a:ext cx="2315269" cy="222077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Ορθογώνιο 15"/>
                <p:cNvSpPr/>
                <p:nvPr/>
              </p:nvSpPr>
              <p:spPr>
                <a:xfrm>
                  <a:off x="4386432" y="5871786"/>
                  <a:ext cx="2304256" cy="216025"/>
                </a:xfrm>
                <a:prstGeom prst="rect">
                  <a:avLst/>
                </a:prstGeom>
                <a:solidFill>
                  <a:srgbClr val="820000"/>
                </a:solidFill>
                <a:ln>
                  <a:solidFill>
                    <a:srgbClr val="82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Ορθογώνιο 16"/>
                <p:cNvSpPr/>
                <p:nvPr/>
              </p:nvSpPr>
              <p:spPr>
                <a:xfrm>
                  <a:off x="4386433" y="5119102"/>
                  <a:ext cx="2267128" cy="607341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Ορθογώνιο 17"/>
                <p:cNvSpPr/>
                <p:nvPr/>
              </p:nvSpPr>
              <p:spPr>
                <a:xfrm>
                  <a:off x="4386432" y="1531591"/>
                  <a:ext cx="2260849" cy="3442168"/>
                </a:xfrm>
                <a:prstGeom prst="rect">
                  <a:avLst/>
                </a:prstGeom>
                <a:solidFill>
                  <a:srgbClr val="32821C"/>
                </a:solidFill>
                <a:ln>
                  <a:solidFill>
                    <a:srgbClr val="3282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859360" y="872188"/>
                  <a:ext cx="576064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Σύνθεση του Σώματος (Άτομο βάρους 70 </a:t>
                  </a:r>
                  <a:r>
                    <a:rPr lang="en-US" sz="2200" dirty="0" smtClean="0">
                      <a:solidFill>
                        <a:prstClr val="black"/>
                      </a:solidFill>
                      <a:latin typeface="Calibri"/>
                    </a:rPr>
                    <a:t>Kg)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343330" y="1180009"/>
                  <a:ext cx="122360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ΒΑΡΟΣ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61981" y="1211742"/>
                  <a:ext cx="153793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ΕΝΕΡΓΕΙΑ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16525" y="1416777"/>
                  <a:ext cx="149225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Μέταλλα</a:t>
                  </a:r>
                </a:p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3,5</a:t>
                  </a:r>
                  <a:r>
                    <a:rPr lang="en-US" sz="2200" dirty="0" smtClean="0">
                      <a:solidFill>
                        <a:prstClr val="black"/>
                      </a:solidFill>
                      <a:latin typeface="Calibri"/>
                    </a:rPr>
                    <a:t>kg – 5%</a:t>
                  </a:r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40341" y="2747763"/>
                  <a:ext cx="149225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Νερό </a:t>
                  </a:r>
                </a:p>
                <a:p>
                  <a:r>
                    <a:rPr lang="en-US" sz="2200" dirty="0" smtClean="0">
                      <a:solidFill>
                        <a:prstClr val="black"/>
                      </a:solidFill>
                      <a:latin typeface="Calibri"/>
                    </a:rPr>
                    <a:t>42kg – 60%</a:t>
                  </a:r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45744" y="4398585"/>
                  <a:ext cx="149225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Λίπος </a:t>
                  </a:r>
                </a:p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14</a:t>
                  </a:r>
                  <a:r>
                    <a:rPr lang="en-US" sz="2200" dirty="0" smtClean="0">
                      <a:solidFill>
                        <a:prstClr val="black"/>
                      </a:solidFill>
                      <a:latin typeface="Calibri"/>
                    </a:rPr>
                    <a:t>kg – </a:t>
                  </a:r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20</a:t>
                  </a:r>
                  <a:r>
                    <a:rPr lang="en-US" sz="2200" dirty="0" smtClean="0">
                      <a:solidFill>
                        <a:prstClr val="black"/>
                      </a:solidFill>
                      <a:latin typeface="Calibri"/>
                    </a:rPr>
                    <a:t>%</a:t>
                  </a:r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922273" y="6132251"/>
                  <a:ext cx="210381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Υδατάνθρακες</a:t>
                  </a:r>
                </a:p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0.35</a:t>
                  </a:r>
                  <a:r>
                    <a:rPr lang="en-US" sz="2200" dirty="0" smtClean="0">
                      <a:solidFill>
                        <a:prstClr val="black"/>
                      </a:solidFill>
                      <a:latin typeface="Calibri"/>
                    </a:rPr>
                    <a:t>kg – </a:t>
                  </a:r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&lt;1</a:t>
                  </a:r>
                  <a:r>
                    <a:rPr lang="en-US" sz="2200" dirty="0" smtClean="0">
                      <a:solidFill>
                        <a:prstClr val="black"/>
                      </a:solidFill>
                      <a:latin typeface="Calibri"/>
                    </a:rPr>
                    <a:t>%</a:t>
                  </a:r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371707" y="6082696"/>
                  <a:ext cx="288881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Υδατάνθρακες  - &lt;1%</a:t>
                  </a:r>
                </a:p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1400 θερμίδες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38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Ημερήσιες ανάγκες</a:t>
            </a:r>
            <a:r>
              <a:rPr lang="en-US" dirty="0" smtClean="0"/>
              <a:t> </a:t>
            </a:r>
            <a:r>
              <a:rPr lang="el-GR" dirty="0" smtClean="0"/>
              <a:t>σε θερμίδες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382818"/>
              </p:ext>
            </p:extLst>
          </p:nvPr>
        </p:nvGraphicFramePr>
        <p:xfrm>
          <a:off x="467544" y="1412776"/>
          <a:ext cx="82296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Βασικές Ανάγκες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Αυξημένες Ανάγκες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Συνολικές θερμίδες</a:t>
                      </a:r>
                    </a:p>
                    <a:p>
                      <a:r>
                        <a:rPr lang="el-GR" sz="2400" b="1" dirty="0" smtClean="0"/>
                        <a:t>(</a:t>
                      </a:r>
                      <a:r>
                        <a:rPr lang="en-US" sz="2400" b="1" dirty="0" smtClean="0"/>
                        <a:t>Kcal/kg</a:t>
                      </a:r>
                      <a:r>
                        <a:rPr lang="el-GR" sz="2400" b="1" dirty="0" smtClean="0"/>
                        <a:t>ΒΣ)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30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Πρωτεΐνες</a:t>
                      </a:r>
                    </a:p>
                    <a:p>
                      <a:r>
                        <a:rPr lang="el-GR" sz="2400" b="1" dirty="0" smtClean="0"/>
                        <a:t>(</a:t>
                      </a:r>
                      <a:r>
                        <a:rPr lang="en-US" sz="2400" b="1" dirty="0" smtClean="0"/>
                        <a:t>gr/kg</a:t>
                      </a:r>
                      <a:r>
                        <a:rPr lang="el-GR" sz="2400" b="1" dirty="0" smtClean="0"/>
                        <a:t> ΒΣ)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1,0 – 1,2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1,2 – 1,5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800"/>
                          </a:solidFill>
                        </a:rPr>
                        <a:t>Υδατάνθρακες</a:t>
                      </a:r>
                    </a:p>
                    <a:p>
                      <a:r>
                        <a:rPr lang="el-GR" sz="2400" b="1" dirty="0" smtClean="0">
                          <a:solidFill>
                            <a:srgbClr val="004800"/>
                          </a:solidFill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rgbClr val="004800"/>
                          </a:solidFill>
                        </a:rPr>
                        <a:t>gr/kg </a:t>
                      </a:r>
                      <a:r>
                        <a:rPr lang="el-GR" sz="2400" b="1" dirty="0" smtClean="0">
                          <a:solidFill>
                            <a:srgbClr val="004800"/>
                          </a:solidFill>
                        </a:rPr>
                        <a:t>ΒΣ)</a:t>
                      </a:r>
                      <a:endParaRPr lang="el-GR" sz="2400" b="1" dirty="0">
                        <a:solidFill>
                          <a:srgbClr val="004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800"/>
                          </a:solidFill>
                        </a:rPr>
                        <a:t>3 - 4</a:t>
                      </a:r>
                      <a:endParaRPr lang="el-GR" sz="2400" b="1" dirty="0">
                        <a:solidFill>
                          <a:srgbClr val="004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800"/>
                          </a:solidFill>
                        </a:rPr>
                        <a:t>3 – 4</a:t>
                      </a:r>
                      <a:endParaRPr lang="el-GR" sz="2400" b="1" dirty="0">
                        <a:solidFill>
                          <a:srgbClr val="0048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713605"/>
                          </a:solidFill>
                        </a:rPr>
                        <a:t>Λίπη</a:t>
                      </a:r>
                    </a:p>
                    <a:p>
                      <a:r>
                        <a:rPr lang="el-GR" sz="2400" b="1" dirty="0" smtClean="0">
                          <a:solidFill>
                            <a:srgbClr val="713605"/>
                          </a:solidFill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rgbClr val="713605"/>
                          </a:solidFill>
                        </a:rPr>
                        <a:t>gr/kg </a:t>
                      </a:r>
                      <a:r>
                        <a:rPr lang="el-GR" sz="2400" b="1" dirty="0" smtClean="0">
                          <a:solidFill>
                            <a:srgbClr val="713605"/>
                          </a:solidFill>
                        </a:rPr>
                        <a:t>ΒΣ)</a:t>
                      </a:r>
                      <a:endParaRPr lang="el-GR" sz="2400" b="1" dirty="0">
                        <a:solidFill>
                          <a:srgbClr val="71360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713605"/>
                          </a:solidFill>
                        </a:rPr>
                        <a:t>0,7 – 1,0 </a:t>
                      </a:r>
                      <a:endParaRPr lang="el-GR" sz="2400" b="1" dirty="0">
                        <a:solidFill>
                          <a:srgbClr val="71360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713605"/>
                          </a:solidFill>
                        </a:rPr>
                        <a:t>1,0 – 1,5</a:t>
                      </a:r>
                      <a:endParaRPr lang="el-GR" sz="2400" b="1" dirty="0">
                        <a:solidFill>
                          <a:srgbClr val="71360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Μεταβολισμός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42984"/>
            <a:ext cx="8229600" cy="5454368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</a:pPr>
            <a:r>
              <a:rPr lang="el-GR" sz="2800" dirty="0"/>
              <a:t>Η γλυκόζη πρωταρχικά αλλά και τα λιπαρά οξέα αποτελούν πηγή ενέργειας για τον </a:t>
            </a:r>
            <a:r>
              <a:rPr lang="el-GR" sz="2800" dirty="0" smtClean="0"/>
              <a:t>οργανισμό.</a:t>
            </a:r>
            <a:endParaRPr lang="el-GR" sz="2800" dirty="0"/>
          </a:p>
          <a:p>
            <a:pPr>
              <a:spcBef>
                <a:spcPts val="4200"/>
              </a:spcBef>
            </a:pPr>
            <a:r>
              <a:rPr lang="el-GR" sz="2800" dirty="0"/>
              <a:t>Η παραγόμενη ενέργεια δεσμεύεται από τα κύτταρα με τη μορφή </a:t>
            </a:r>
            <a:r>
              <a:rPr lang="el-GR" sz="2800" dirty="0" smtClean="0"/>
              <a:t>ΑΤP. </a:t>
            </a:r>
          </a:p>
          <a:p>
            <a:pPr>
              <a:spcBef>
                <a:spcPts val="4200"/>
              </a:spcBef>
            </a:pPr>
            <a:r>
              <a:rPr lang="el-GR" sz="2800" b="1" dirty="0" smtClean="0">
                <a:solidFill>
                  <a:srgbClr val="004A82"/>
                </a:solidFill>
              </a:rPr>
              <a:t>ΑΤP = «ενεργειακό νόμισμα»</a:t>
            </a:r>
          </a:p>
          <a:p>
            <a:pPr>
              <a:spcBef>
                <a:spcPts val="4200"/>
              </a:spcBef>
            </a:pPr>
            <a:r>
              <a:rPr lang="el-GR" sz="2800" dirty="0" smtClean="0"/>
              <a:t>Οι πρωτεΐνες φυσιολογικά </a:t>
            </a:r>
            <a:r>
              <a:rPr lang="el-GR" sz="2800" b="1" dirty="0" smtClean="0"/>
              <a:t>δεν χρησιμοποιούνται ως ενέργεια</a:t>
            </a:r>
            <a:r>
              <a:rPr lang="el-GR" sz="2800" dirty="0" smtClean="0"/>
              <a:t>, παρά μόνο όταν ξεπεραστεί το ανώτατο όριο αποθήκευσης πρωτεϊνών στο κύτταρο.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θρέψης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5040560"/>
          </a:xfrm>
        </p:spPr>
        <p:txBody>
          <a:bodyPr>
            <a:normAutofit/>
          </a:bodyPr>
          <a:lstStyle/>
          <a:p>
            <a:pPr>
              <a:spcBef>
                <a:spcPts val="4200"/>
              </a:spcBef>
            </a:pPr>
            <a:r>
              <a:rPr lang="el-GR" sz="2800" dirty="0" smtClean="0"/>
              <a:t>Ιστορικό,</a:t>
            </a:r>
          </a:p>
          <a:p>
            <a:pPr>
              <a:spcBef>
                <a:spcPts val="4200"/>
              </a:spcBef>
            </a:pPr>
            <a:r>
              <a:rPr lang="el-GR" sz="2800" dirty="0" smtClean="0"/>
              <a:t>Φυσική Εξέταση,</a:t>
            </a:r>
          </a:p>
          <a:p>
            <a:pPr>
              <a:spcBef>
                <a:spcPts val="4200"/>
              </a:spcBef>
            </a:pPr>
            <a:r>
              <a:rPr lang="el-GR" sz="2800" dirty="0" smtClean="0"/>
              <a:t>Ανθρωπομετρικές Μετρήσεις,</a:t>
            </a:r>
          </a:p>
          <a:p>
            <a:pPr>
              <a:spcBef>
                <a:spcPts val="4200"/>
              </a:spcBef>
            </a:pPr>
            <a:r>
              <a:rPr lang="el-GR" sz="2800" dirty="0" smtClean="0"/>
              <a:t>Εργαστηριακός Έλεγχος.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el-GR" sz="2400" b="1" dirty="0"/>
              <a:t>Πρόσληψη </a:t>
            </a:r>
            <a:r>
              <a:rPr lang="el-GR" sz="2400" b="1" dirty="0" smtClean="0"/>
              <a:t>τροφής,</a:t>
            </a:r>
            <a:endParaRPr lang="el-GR" sz="2400" b="1" dirty="0"/>
          </a:p>
          <a:p>
            <a:pPr lvl="1">
              <a:lnSpc>
                <a:spcPct val="124000"/>
              </a:lnSpc>
              <a:spcBef>
                <a:spcPts val="600"/>
              </a:spcBef>
            </a:pPr>
            <a:r>
              <a:rPr lang="el-GR" sz="2400" dirty="0"/>
              <a:t>Ανορεξία, αδυναμία κατάποσης, μειωμένο </a:t>
            </a:r>
            <a:r>
              <a:rPr lang="el-GR" sz="2400" dirty="0" smtClean="0"/>
              <a:t>επίπεδο, </a:t>
            </a:r>
            <a:r>
              <a:rPr lang="el-GR" sz="2400" dirty="0"/>
              <a:t>συνείδησης, έλλειψη </a:t>
            </a:r>
            <a:r>
              <a:rPr lang="el-GR" sz="2400" dirty="0" smtClean="0"/>
              <a:t>τροφής,</a:t>
            </a:r>
            <a:endParaRPr lang="el-GR" sz="2400" dirty="0"/>
          </a:p>
          <a:p>
            <a:pPr lvl="1">
              <a:lnSpc>
                <a:spcPct val="124000"/>
              </a:lnSpc>
              <a:spcBef>
                <a:spcPts val="600"/>
              </a:spcBef>
            </a:pPr>
            <a:r>
              <a:rPr lang="el-GR" sz="2400" dirty="0"/>
              <a:t>Απώλεια βάρους ή </a:t>
            </a:r>
            <a:r>
              <a:rPr lang="el-GR" sz="2400" dirty="0" smtClean="0"/>
              <a:t>αύξηση.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/>
              <a:t>Πέψη και </a:t>
            </a:r>
            <a:r>
              <a:rPr lang="el-GR" sz="2400" b="1" dirty="0" smtClean="0"/>
              <a:t>απορρόφηση,</a:t>
            </a:r>
            <a:endParaRPr lang="el-GR" sz="2400" b="1" dirty="0"/>
          </a:p>
          <a:p>
            <a:pPr lvl="1">
              <a:lnSpc>
                <a:spcPct val="124000"/>
              </a:lnSpc>
              <a:spcBef>
                <a:spcPts val="600"/>
              </a:spcBef>
            </a:pPr>
            <a:r>
              <a:rPr lang="el-GR" sz="2400" dirty="0"/>
              <a:t>Σύνδρομα </a:t>
            </a:r>
            <a:r>
              <a:rPr lang="el-GR" sz="2400" dirty="0" err="1"/>
              <a:t>δυσαπορρόφησης</a:t>
            </a:r>
            <a:r>
              <a:rPr lang="el-GR" sz="2400" dirty="0"/>
              <a:t>, σύνδρομο βραχέος εντέρου, ΦΝΕ, νεοπλάσματα, χημειοθεραπεία, ηπατική κίρρωση </a:t>
            </a:r>
            <a:r>
              <a:rPr lang="el-GR" sz="2400" dirty="0" smtClean="0"/>
              <a:t>κλπ.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/>
              <a:t>Αυξημένη (ή </a:t>
            </a:r>
            <a:r>
              <a:rPr lang="el-GR" sz="2400" b="1" dirty="0" err="1"/>
              <a:t>δτρχ</a:t>
            </a:r>
            <a:r>
              <a:rPr lang="el-GR" sz="2400" b="1" dirty="0"/>
              <a:t>) κατανάλωση </a:t>
            </a:r>
            <a:r>
              <a:rPr lang="el-GR" sz="2400" b="1" dirty="0" smtClean="0"/>
              <a:t>ενέργειας,</a:t>
            </a:r>
            <a:endParaRPr lang="el-GR" sz="2400" b="1" dirty="0"/>
          </a:p>
          <a:p>
            <a:pPr lvl="1">
              <a:lnSpc>
                <a:spcPct val="124000"/>
              </a:lnSpc>
              <a:spcBef>
                <a:spcPts val="600"/>
              </a:spcBef>
            </a:pPr>
            <a:r>
              <a:rPr lang="el-GR" sz="2400" dirty="0"/>
              <a:t>Stress (Τραύμα, έγκαυμα, λοιμώξεις)  </a:t>
            </a:r>
            <a:r>
              <a:rPr lang="el-GR" sz="2400" dirty="0" err="1"/>
              <a:t>ενδοκρινοπάθειες</a:t>
            </a:r>
            <a:r>
              <a:rPr lang="el-GR" sz="2400" dirty="0"/>
              <a:t>, φάρμακα </a:t>
            </a:r>
            <a:r>
              <a:rPr lang="el-GR" sz="2400" dirty="0" err="1"/>
              <a:t>καταβολικά</a:t>
            </a:r>
            <a:r>
              <a:rPr lang="el-GR" sz="2400" dirty="0"/>
              <a:t> </a:t>
            </a:r>
            <a:r>
              <a:rPr lang="el-GR" sz="2400" dirty="0" smtClean="0"/>
              <a:t>κλπ.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Φυσική εξέταση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Γενική Επισκόπηση</a:t>
            </a:r>
            <a:r>
              <a:rPr lang="el-GR" sz="2400" dirty="0" smtClean="0"/>
              <a:t>,</a:t>
            </a:r>
            <a:endParaRPr lang="el-GR" sz="2400" dirty="0"/>
          </a:p>
          <a:p>
            <a:pPr lvl="1"/>
            <a:r>
              <a:rPr lang="el-GR" sz="2400" dirty="0"/>
              <a:t>Καχεξία, </a:t>
            </a:r>
            <a:r>
              <a:rPr lang="el-GR" sz="2400" dirty="0" smtClean="0"/>
              <a:t>παχυσαρκία.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/>
              <a:t>Δέρμα, Βλεννογόνοι,</a:t>
            </a:r>
            <a:endParaRPr lang="el-GR" sz="2400" b="1" dirty="0"/>
          </a:p>
          <a:p>
            <a:pPr lvl="1"/>
            <a:r>
              <a:rPr lang="el-GR" sz="2400" dirty="0"/>
              <a:t>Οιδήματα, </a:t>
            </a:r>
            <a:r>
              <a:rPr lang="el-GR" sz="2400" dirty="0" err="1"/>
              <a:t>ασκίτης</a:t>
            </a:r>
            <a:r>
              <a:rPr lang="el-GR" sz="2400" dirty="0"/>
              <a:t>, λεπτό και αδύνατο δέρμα, έλκη, κακή επούλωση, στοματίτιδα, γλωσσίτιδα, εύθραυστα νύχια, απώλεια τριχών </a:t>
            </a:r>
            <a:r>
              <a:rPr lang="el-GR" sz="2400" dirty="0" smtClean="0"/>
              <a:t>κλπ.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/>
              <a:t>Μυοσκελετικό Σύστημα,</a:t>
            </a:r>
            <a:endParaRPr lang="el-GR" sz="2400" b="1" dirty="0"/>
          </a:p>
          <a:p>
            <a:pPr lvl="1"/>
            <a:r>
              <a:rPr lang="el-GR" sz="2400" dirty="0"/>
              <a:t>Καθυστερημένη ανάπτυξη, ελάττωση μυϊκής μάζας, εύκολη </a:t>
            </a:r>
            <a:r>
              <a:rPr lang="el-GR" sz="2400" dirty="0" smtClean="0"/>
              <a:t>κόπωση.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/>
              <a:t>Νευρικό Σύστημα,</a:t>
            </a:r>
            <a:endParaRPr lang="el-GR" sz="2400" b="1" dirty="0"/>
          </a:p>
          <a:p>
            <a:pPr lvl="1"/>
            <a:r>
              <a:rPr lang="el-GR" sz="2400" dirty="0"/>
              <a:t>Νυσταγμός, αταξία, σπασμοί , </a:t>
            </a:r>
            <a:r>
              <a:rPr lang="el-GR" sz="2400" dirty="0" err="1"/>
              <a:t>απαραλύσεις</a:t>
            </a:r>
            <a:r>
              <a:rPr lang="el-GR" sz="2400" dirty="0"/>
              <a:t>, </a:t>
            </a:r>
            <a:r>
              <a:rPr lang="el-GR" sz="2400" dirty="0" smtClean="0"/>
              <a:t>εγκεφαλοπάθεια.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Ανθρωπομετρικές μετρήσεις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Σχέση βάρους / </a:t>
            </a:r>
            <a:r>
              <a:rPr lang="el-GR" sz="2400" dirty="0" smtClean="0"/>
              <a:t>ύψους,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Πάχος δερματικής πτυχής </a:t>
            </a:r>
            <a:r>
              <a:rPr lang="el-GR" sz="2400" dirty="0" smtClean="0"/>
              <a:t>βραχίονα,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(αποθέματα λίπους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Περιφέρεια μυών </a:t>
            </a:r>
            <a:r>
              <a:rPr lang="el-GR" sz="2400" dirty="0" smtClean="0"/>
              <a:t>βραχίονα,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Υπολογίζεται μα βάση τη δερματική πτυχή και με ειδικό </a:t>
            </a:r>
            <a:r>
              <a:rPr lang="el-GR" sz="2400" dirty="0" smtClean="0"/>
              <a:t>τύπο.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Σχέση </a:t>
            </a:r>
            <a:r>
              <a:rPr lang="el-GR" sz="2400" dirty="0" err="1"/>
              <a:t>κρεατινίνης</a:t>
            </a:r>
            <a:r>
              <a:rPr lang="el-GR" sz="2400" dirty="0"/>
              <a:t> ούρων και </a:t>
            </a:r>
            <a:r>
              <a:rPr lang="el-GR" sz="2400" dirty="0" smtClean="0"/>
              <a:t>ύψους.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Εργαστηριακές εξετάσεις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l-GR" sz="2400" dirty="0"/>
              <a:t>Λευκωματίνες αίματος (επηρεάζεται μετά από ημέρες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/>
            <a:r>
              <a:rPr lang="el-GR" sz="2400" dirty="0"/>
              <a:t>ΦΤ:  &gt;3,5 </a:t>
            </a:r>
            <a:r>
              <a:rPr lang="el-GR" sz="2400" dirty="0" err="1" smtClean="0"/>
              <a:t>gr</a:t>
            </a:r>
            <a:r>
              <a:rPr lang="el-GR" sz="2400" dirty="0" smtClean="0"/>
              <a:t>/100ml.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Τρανσφερίνη  (πιο ευαίσθητος δείκτης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/>
            <a:r>
              <a:rPr lang="el-GR" sz="2400" dirty="0"/>
              <a:t>ΦΤ:  &gt; 170mg/ </a:t>
            </a:r>
            <a:r>
              <a:rPr lang="el-GR" sz="2400" dirty="0" smtClean="0"/>
              <a:t>100ml.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Προαλβουμίνη δεσμεύουσα τη θυροξίνη (μη ειδική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Πρωτεΐνη </a:t>
            </a:r>
            <a:r>
              <a:rPr lang="el-GR" sz="2400" dirty="0"/>
              <a:t>δεσμεύουσα την </a:t>
            </a:r>
            <a:r>
              <a:rPr lang="el-GR" sz="2400" dirty="0" err="1" smtClean="0"/>
              <a:t>ρετινόλη</a:t>
            </a:r>
            <a:r>
              <a:rPr lang="el-GR" sz="2400" dirty="0" smtClean="0"/>
              <a:t>,</a:t>
            </a:r>
            <a:endParaRPr lang="el-GR" sz="2400" dirty="0"/>
          </a:p>
          <a:p>
            <a:pPr lvl="1"/>
            <a:r>
              <a:rPr lang="el-GR" sz="2400" dirty="0"/>
              <a:t>πρώιμος δείκτης αλλά επηρεάζεται από τη νεφρική </a:t>
            </a:r>
            <a:r>
              <a:rPr lang="el-GR" sz="2400" dirty="0" smtClean="0"/>
              <a:t>λειτουργία.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Δερματικές </a:t>
            </a:r>
            <a:r>
              <a:rPr lang="el-GR" sz="2400" dirty="0" smtClean="0"/>
              <a:t>δοκιμασίες,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Αριθμός </a:t>
            </a:r>
            <a:r>
              <a:rPr lang="el-GR" sz="2400" dirty="0" smtClean="0"/>
              <a:t>λεμφοκυττάρων.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980728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 Η </a:t>
            </a:r>
            <a:r>
              <a:rPr lang="el-GR" dirty="0" err="1" smtClean="0"/>
              <a:t>Υποθρεψία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Υποθρεψία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r>
              <a:rPr lang="el-GR" sz="2400" dirty="0"/>
              <a:t>Η </a:t>
            </a:r>
            <a:r>
              <a:rPr lang="el-GR" sz="2400" dirty="0" err="1"/>
              <a:t>υποθρεψία</a:t>
            </a:r>
            <a:r>
              <a:rPr lang="el-GR" sz="2400" dirty="0"/>
              <a:t> </a:t>
            </a:r>
            <a:r>
              <a:rPr lang="el-GR" sz="2400" dirty="0" smtClean="0"/>
              <a:t>ή κακή θρέψη αναπτύσσεται </a:t>
            </a:r>
            <a:r>
              <a:rPr lang="el-GR" sz="2400" dirty="0"/>
              <a:t>σε περιπτώσεις όπου οι καθημερινές διατροφικές ανάγκες δεν καλύπτονται εξ </a:t>
            </a:r>
            <a:r>
              <a:rPr lang="el-GR" sz="2400" dirty="0" smtClean="0"/>
              <a:t>αιτίας :</a:t>
            </a:r>
            <a:endParaRPr lang="el-GR" sz="2400" dirty="0"/>
          </a:p>
          <a:p>
            <a:pPr lvl="1">
              <a:spcBef>
                <a:spcPts val="2400"/>
              </a:spcBef>
            </a:pPr>
            <a:r>
              <a:rPr lang="el-GR" sz="2400" dirty="0"/>
              <a:t>Μειωμένης πρόσληψης </a:t>
            </a:r>
            <a:r>
              <a:rPr lang="el-GR" sz="2400" dirty="0" smtClean="0"/>
              <a:t>τροφής,</a:t>
            </a:r>
            <a:endParaRPr lang="el-GR" sz="2400" dirty="0"/>
          </a:p>
          <a:p>
            <a:pPr lvl="1">
              <a:spcBef>
                <a:spcPts val="2400"/>
              </a:spcBef>
            </a:pPr>
            <a:r>
              <a:rPr lang="el-GR" sz="2400" dirty="0"/>
              <a:t>Αυξημένης ανάγκης σε </a:t>
            </a:r>
            <a:r>
              <a:rPr lang="el-GR" sz="2400" dirty="0" smtClean="0"/>
              <a:t>τροφή,</a:t>
            </a:r>
            <a:endParaRPr lang="el-GR" sz="2400" dirty="0"/>
          </a:p>
          <a:p>
            <a:pPr lvl="1">
              <a:spcBef>
                <a:spcPts val="2400"/>
              </a:spcBef>
            </a:pPr>
            <a:r>
              <a:rPr lang="el-GR" sz="2400" dirty="0"/>
              <a:t>Απώλειας θρεπτικών </a:t>
            </a:r>
            <a:r>
              <a:rPr lang="el-GR" sz="2400" dirty="0" smtClean="0"/>
              <a:t>συστατικών.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Θρέψη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Σύνολο φαινομένων και βιολογικών μέσων που εξασφαλίζουν την επιβίωση και τις λειτουργικές δραστηριότητες των οργανισμών με τη χρήση των τροφικών πηγών του περιβάλλοντος </a:t>
            </a:r>
            <a:r>
              <a:rPr lang="el-GR" sz="2400" dirty="0" smtClean="0"/>
              <a:t>τους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04948"/>
            <a:ext cx="9144000" cy="961082"/>
          </a:xfrm>
        </p:spPr>
        <p:txBody>
          <a:bodyPr>
            <a:noAutofit/>
          </a:bodyPr>
          <a:lstStyle/>
          <a:p>
            <a:r>
              <a:rPr lang="el-GR" dirty="0" err="1" smtClean="0"/>
              <a:t>Υποθρεψία</a:t>
            </a:r>
            <a:r>
              <a:rPr lang="el-GR" dirty="0" smtClean="0"/>
              <a:t> σε Νοσοκομειακούς Ασθενείς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Συχνότητα εμφάνισης </a:t>
            </a:r>
            <a:r>
              <a:rPr lang="el-GR" sz="2400" dirty="0" err="1" smtClean="0"/>
              <a:t>υποθρεψίας</a:t>
            </a:r>
            <a:r>
              <a:rPr lang="el-GR" sz="2400" dirty="0" smtClean="0"/>
              <a:t> :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30-50% των ασθενών κατά την </a:t>
            </a:r>
            <a:r>
              <a:rPr lang="el-GR" sz="2400" dirty="0" smtClean="0"/>
              <a:t>εισαγωγή, 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65% προσλαμβάνει &lt; 30kcal/</a:t>
            </a:r>
            <a:r>
              <a:rPr lang="el-GR" sz="2400" dirty="0" err="1"/>
              <a:t>kg</a:t>
            </a:r>
            <a:r>
              <a:rPr lang="el-GR" sz="2400" dirty="0"/>
              <a:t> </a:t>
            </a:r>
            <a:r>
              <a:rPr lang="el-GR" sz="2400" dirty="0" smtClean="0"/>
              <a:t>ΒΣ/24ωρο,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35</a:t>
            </a:r>
            <a:r>
              <a:rPr lang="el-GR" sz="2400" dirty="0"/>
              <a:t>% προσλαμβάνει &lt; 20kcal/</a:t>
            </a:r>
            <a:r>
              <a:rPr lang="el-GR" sz="2400" dirty="0" err="1"/>
              <a:t>kg</a:t>
            </a:r>
            <a:r>
              <a:rPr lang="el-GR" sz="2400" dirty="0"/>
              <a:t> </a:t>
            </a:r>
            <a:r>
              <a:rPr lang="el-GR" sz="2400" dirty="0" smtClean="0"/>
              <a:t>ΒΣ/24ωρο.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Συνέπειες</a:t>
            </a:r>
            <a:r>
              <a:rPr lang="el-GR" sz="2400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l-GR" altLang="el-GR" sz="2400" dirty="0"/>
              <a:t>Αρνητικές επιπτώσεις στην έκβαση της </a:t>
            </a:r>
            <a:r>
              <a:rPr lang="el-GR" altLang="el-GR" sz="2400" dirty="0" smtClean="0"/>
              <a:t>νόσου,</a:t>
            </a:r>
            <a:endParaRPr lang="el-GR" altLang="el-GR" sz="2400" dirty="0"/>
          </a:p>
          <a:p>
            <a:pPr lvl="1">
              <a:spcBef>
                <a:spcPts val="1200"/>
              </a:spcBef>
            </a:pPr>
            <a:r>
              <a:rPr lang="el-GR" altLang="el-GR" sz="2400" dirty="0"/>
              <a:t>25% αύξηση της νοσηρότητας </a:t>
            </a:r>
            <a:r>
              <a:rPr lang="el-GR" altLang="el-GR" sz="2400" dirty="0">
                <a:sym typeface="Symbol" pitchFamily="18" charset="2"/>
              </a:rPr>
              <a:t></a:t>
            </a:r>
            <a:r>
              <a:rPr lang="el-GR" altLang="el-GR" sz="2400" dirty="0"/>
              <a:t>παραμονής στο </a:t>
            </a:r>
            <a:r>
              <a:rPr lang="el-GR" altLang="el-GR" sz="2400" dirty="0" smtClean="0"/>
              <a:t>νοσοκομείο,</a:t>
            </a:r>
            <a:endParaRPr lang="el-GR" altLang="el-GR" sz="2400" dirty="0"/>
          </a:p>
          <a:p>
            <a:pPr lvl="1">
              <a:spcBef>
                <a:spcPts val="1200"/>
              </a:spcBef>
            </a:pPr>
            <a:r>
              <a:rPr lang="el-GR" altLang="el-GR" sz="2400" dirty="0"/>
              <a:t>5% αύξηση της </a:t>
            </a:r>
            <a:r>
              <a:rPr lang="el-GR" altLang="el-GR" sz="2400" dirty="0" smtClean="0"/>
              <a:t>θνησιμότητας.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Μεταβολισμός σε ασιτία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512168"/>
              </a:xfrm>
            </p:spPr>
            <p:txBody>
              <a:bodyPr/>
              <a:lstStyle/>
              <a:p>
                <a:r>
                  <a:rPr lang="el-GR" altLang="el-GR" sz="2400" dirty="0">
                    <a:sym typeface="Symbol" pitchFamily="18" charset="2"/>
                  </a:rPr>
                  <a:t></a:t>
                </a:r>
                <a:r>
                  <a:rPr lang="el-GR" altLang="el-GR" sz="2400" dirty="0">
                    <a:solidFill>
                      <a:srgbClr val="FFE7FF"/>
                    </a:solidFill>
                    <a:sym typeface="Symbol" pitchFamily="18" charset="2"/>
                  </a:rPr>
                  <a:t> </a:t>
                </a:r>
                <a:r>
                  <a:rPr lang="el-GR" sz="2400" dirty="0" smtClean="0"/>
                  <a:t>παροχή </a:t>
                </a:r>
                <a:r>
                  <a:rPr lang="el-GR" sz="2400" dirty="0"/>
                  <a:t>θρεπτικών ουσιών κινητοποίηση υποστρώματος:</a:t>
                </a:r>
              </a:p>
              <a:p>
                <a:pPr marL="0" indent="0">
                  <a:buNone/>
                </a:pPr>
                <a:r>
                  <a:rPr lang="el-GR" sz="2400" dirty="0"/>
                  <a:t>Εξάντληση γλυκόζης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κινητοποίηση γλυκογόνου (</a:t>
                </a:r>
                <a:r>
                  <a:rPr lang="el-GR" sz="2400" dirty="0" err="1"/>
                  <a:t>γλυκογονόλυση</a:t>
                </a:r>
                <a:r>
                  <a:rPr lang="el-GR" sz="2400" dirty="0"/>
                  <a:t>) </a:t>
                </a:r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l-GR" sz="2400" dirty="0" smtClean="0"/>
                  <a:t>(</a:t>
                </a:r>
                <a:r>
                  <a:rPr lang="el-GR" sz="2400" dirty="0"/>
                  <a:t>ήπαρ – σκελετικών μυών)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512168"/>
              </a:xfrm>
              <a:blipFill rotWithShape="1">
                <a:blip r:embed="rId2" cstate="print"/>
                <a:stretch>
                  <a:fillRect l="-1111" t="-40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47808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⇓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14096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Εξάντληση γλυκογόνου⟹ </a:t>
            </a: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5004048" y="3242594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5021874" y="3140968"/>
            <a:ext cx="1535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ινσουλίνης</a:t>
            </a:r>
          </a:p>
        </p:txBody>
      </p:sp>
      <p:cxnSp>
        <p:nvCxnSpPr>
          <p:cNvPr id="12" name="Ευθύγραμμο βέλος σύνδεσης 11"/>
          <p:cNvCxnSpPr>
            <a:stCxn id="10" idx="2"/>
            <a:endCxn id="13" idx="0"/>
          </p:cNvCxnSpPr>
          <p:nvPr/>
        </p:nvCxnSpPr>
        <p:spPr>
          <a:xfrm flipH="1">
            <a:off x="2817254" y="3602633"/>
            <a:ext cx="2972299" cy="1050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/>
          <p:cNvSpPr/>
          <p:nvPr/>
        </p:nvSpPr>
        <p:spPr>
          <a:xfrm>
            <a:off x="342428" y="4653136"/>
            <a:ext cx="494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Νεογλυκογένεση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(παραγωγή γλυκόζης από αμινοξέα)</a:t>
            </a:r>
          </a:p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πρωτεϊνόλυση</a:t>
            </a:r>
          </a:p>
        </p:txBody>
      </p:sp>
      <p:cxnSp>
        <p:nvCxnSpPr>
          <p:cNvPr id="15" name="Ευθύγραμμο βέλος σύνδεσης 14"/>
          <p:cNvCxnSpPr>
            <a:stCxn id="10" idx="2"/>
            <a:endCxn id="18" idx="0"/>
          </p:cNvCxnSpPr>
          <p:nvPr/>
        </p:nvCxnSpPr>
        <p:spPr>
          <a:xfrm>
            <a:off x="5789553" y="3602633"/>
            <a:ext cx="763647" cy="63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/>
          <p:cNvSpPr/>
          <p:nvPr/>
        </p:nvSpPr>
        <p:spPr>
          <a:xfrm>
            <a:off x="5848359" y="4236028"/>
            <a:ext cx="140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err="1">
                <a:solidFill>
                  <a:srgbClr val="602253"/>
                </a:solidFill>
                <a:latin typeface="Calibri"/>
                <a:sym typeface="Symbol" panose="05050102010706020507" pitchFamily="18" charset="2"/>
              </a:rPr>
              <a:t>λιπόλυση</a:t>
            </a:r>
            <a:endParaRPr lang="el-GR" sz="2400" b="1" dirty="0">
              <a:solidFill>
                <a:srgbClr val="602253"/>
              </a:solidFill>
              <a:latin typeface="Calibri"/>
              <a:sym typeface="Symbol" panose="05050102010706020507" pitchFamily="18" charset="2"/>
            </a:endParaRP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>
            <a:off x="6549955" y="4697693"/>
            <a:ext cx="0" cy="582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5789134" y="5286531"/>
            <a:ext cx="2430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Λιπαρά οξέα</a:t>
            </a:r>
          </a:p>
          <a:p>
            <a:r>
              <a:rPr lang="el-GR" sz="2400" dirty="0" err="1">
                <a:solidFill>
                  <a:prstClr val="black"/>
                </a:solidFill>
                <a:latin typeface="Calibri"/>
              </a:rPr>
              <a:t>Κετονικά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σώματα</a:t>
            </a:r>
          </a:p>
        </p:txBody>
      </p:sp>
    </p:spTree>
    <p:extLst>
      <p:ext uri="{BB962C8B-B14F-4D97-AF65-F5344CB8AC3E}">
        <p14:creationId xmlns:p14="http://schemas.microsoft.com/office/powerpoint/2010/main" val="16783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Συνέπειες της </a:t>
            </a:r>
            <a:r>
              <a:rPr lang="el-GR" dirty="0" err="1"/>
              <a:t>υ</a:t>
            </a:r>
            <a:r>
              <a:rPr lang="el-GR" dirty="0" err="1" smtClean="0"/>
              <a:t>ποθρεψίας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Εξ αιτίας της ανεπάρκειας των πρωτεϊνών του σώματος περιορίζεται η δυνατότητα ανανέωσης των ιστών και δημιουργίας νέων πρωτεϊνών και κυττάρων.</a:t>
            </a:r>
          </a:p>
          <a:p>
            <a:pPr>
              <a:spcBef>
                <a:spcPts val="4200"/>
              </a:spcBef>
            </a:pPr>
            <a:r>
              <a:rPr lang="el-GR" sz="2400" dirty="0"/>
              <a:t>Αποτέλεσμα:</a:t>
            </a:r>
          </a:p>
          <a:p>
            <a:pPr lvl="1">
              <a:spcBef>
                <a:spcPts val="1800"/>
              </a:spcBef>
            </a:pPr>
            <a:r>
              <a:rPr lang="el-GR" sz="2400" dirty="0"/>
              <a:t>Καταστολή της  λειτουργίας του ανοσοποιητικού και αύξηση των </a:t>
            </a:r>
            <a:r>
              <a:rPr lang="el-GR" sz="2400" dirty="0" smtClean="0"/>
              <a:t>λοιμώξεων,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Μειωμένη δυνατότητα επούλωσης </a:t>
            </a:r>
            <a:r>
              <a:rPr lang="el-GR" sz="2400" dirty="0" smtClean="0"/>
              <a:t>τραυμάτων,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Μειωμένη δραστικότητα των φαρμάκων και μειωμένη αντίδραση σε οποιαδήποτε θεραπεία.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 </a:t>
            </a:r>
            <a:r>
              <a:rPr lang="el-GR" dirty="0" err="1"/>
              <a:t>υ</a:t>
            </a:r>
            <a:r>
              <a:rPr lang="el-GR" dirty="0" err="1" smtClean="0"/>
              <a:t>ποθρεψίας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4884" y="1844824"/>
            <a:ext cx="5194920" cy="1656184"/>
          </a:xfrm>
        </p:spPr>
        <p:txBody>
          <a:bodyPr>
            <a:normAutofit/>
          </a:bodyPr>
          <a:lstStyle/>
          <a:p>
            <a:pPr>
              <a:spcBef>
                <a:spcPts val="5400"/>
              </a:spcBef>
            </a:pPr>
            <a:r>
              <a:rPr lang="el-GR" sz="2800" dirty="0" smtClean="0"/>
              <a:t>Αιτιολογική </a:t>
            </a:r>
          </a:p>
          <a:p>
            <a:pPr>
              <a:spcBef>
                <a:spcPts val="5400"/>
              </a:spcBef>
            </a:pPr>
            <a:r>
              <a:rPr lang="el-GR" sz="2800" dirty="0" err="1" smtClean="0"/>
              <a:t>Συμπτωματική</a:t>
            </a:r>
            <a:r>
              <a:rPr lang="el-GR" sz="2800" dirty="0" smtClean="0"/>
              <a:t> / Υποστηρικτική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8308" y="35010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⇓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002264" y="4221087"/>
            <a:ext cx="3160160" cy="553998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wrap="none">
            <a:spAutoFit/>
          </a:bodyPr>
          <a:lstStyle/>
          <a:p>
            <a:r>
              <a:rPr lang="el-GR" sz="3000" b="1" dirty="0" smtClean="0">
                <a:solidFill>
                  <a:prstClr val="black"/>
                </a:solidFill>
                <a:latin typeface="Calibri"/>
              </a:rPr>
              <a:t>Τεχνητή Διατροφή</a:t>
            </a:r>
            <a:endParaRPr lang="el-GR" sz="3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8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Τεχνητή </a:t>
            </a:r>
            <a:r>
              <a:rPr lang="el-GR" dirty="0" smtClean="0"/>
              <a:t>Διατροφή (ΤΔ)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H χορήγηση των θρεπτικών ουσιών  σε συγκεκριμένες ποσότητες και </a:t>
            </a:r>
            <a:r>
              <a:rPr lang="el-GR" sz="2400" dirty="0" smtClean="0"/>
              <a:t>αναλογίες :</a:t>
            </a:r>
            <a:endParaRPr lang="el-GR" sz="2400" dirty="0"/>
          </a:p>
          <a:p>
            <a:pPr marL="857250" lvl="1" indent="-457200">
              <a:spcBef>
                <a:spcPts val="3600"/>
              </a:spcBef>
              <a:buFont typeface="+mj-lt"/>
              <a:buAutoNum type="arabicParenR"/>
            </a:pPr>
            <a:r>
              <a:rPr lang="el-GR" sz="2400" dirty="0" smtClean="0"/>
              <a:t>μέσω </a:t>
            </a:r>
            <a:r>
              <a:rPr lang="el-GR" sz="2400" dirty="0"/>
              <a:t>της γαστρεντερικής οδού (ΕΝΤΕΡΙΚΗ ΔΙΑΤΡΟΦΗ</a:t>
            </a:r>
            <a:r>
              <a:rPr lang="el-GR" sz="2400" dirty="0" smtClean="0"/>
              <a:t>),</a:t>
            </a:r>
            <a:endParaRPr lang="el-GR" sz="2400" dirty="0"/>
          </a:p>
          <a:p>
            <a:pPr marL="857250" lvl="1" indent="-457200">
              <a:spcBef>
                <a:spcPts val="3600"/>
              </a:spcBef>
              <a:buFont typeface="+mj-lt"/>
              <a:buAutoNum type="arabicParenR"/>
            </a:pPr>
            <a:r>
              <a:rPr lang="el-GR" sz="2400" dirty="0" smtClean="0"/>
              <a:t>ενδοφλεβίως </a:t>
            </a:r>
            <a:r>
              <a:rPr lang="el-GR" sz="2400" dirty="0"/>
              <a:t>(ΠΑΡΕΝΤΕΡΙΚΗ </a:t>
            </a:r>
            <a:r>
              <a:rPr lang="el-GR" sz="2400" dirty="0" smtClean="0"/>
              <a:t>ΔΙΑΤΡΟΦΗ).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79379" y="1412776"/>
            <a:ext cx="8229600" cy="720080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Διατροφική Υποστήριξη </a:t>
            </a:r>
            <a:r>
              <a:rPr lang="el-GR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l-GR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smtClean="0">
                <a:solidFill>
                  <a:prstClr val="black"/>
                </a:solidFill>
              </a:rPr>
              <a:t>Nutritional Support)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Οδοί χορήγησης τεχνητής διατροφής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86000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anesthesia-resident.blogspot.gr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3" y="1252557"/>
            <a:ext cx="78009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03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</a:t>
            </a:r>
            <a:r>
              <a:rPr lang="el-GR" dirty="0"/>
              <a:t>τ</a:t>
            </a:r>
            <a:r>
              <a:rPr lang="el-GR" dirty="0" smtClean="0"/>
              <a:t>εχνητής διατροφής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pPr>
              <a:spcBef>
                <a:spcPts val="4800"/>
              </a:spcBef>
            </a:pPr>
            <a:r>
              <a:rPr lang="el-GR" dirty="0"/>
              <a:t>Πρόληψη κακής </a:t>
            </a:r>
            <a:r>
              <a:rPr lang="el-GR" dirty="0" smtClean="0"/>
              <a:t>θρέψης,</a:t>
            </a:r>
            <a:endParaRPr lang="el-GR" dirty="0"/>
          </a:p>
          <a:p>
            <a:pPr>
              <a:spcBef>
                <a:spcPts val="4800"/>
              </a:spcBef>
            </a:pPr>
            <a:r>
              <a:rPr lang="el-GR" dirty="0"/>
              <a:t>Αποκατάσταση των απωλειών εξαιτίας του </a:t>
            </a:r>
            <a:r>
              <a:rPr lang="el-GR" dirty="0" smtClean="0"/>
              <a:t>υποσιτισμού.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Θετικά αποτελέσματα ΤΔ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200"/>
              </a:spcBef>
            </a:pPr>
            <a:r>
              <a:rPr lang="el-GR" sz="2400" dirty="0"/>
              <a:t>Διατήρηση ή αποκατάσταση των οργανικών </a:t>
            </a:r>
            <a:r>
              <a:rPr lang="el-GR" sz="2400" dirty="0" smtClean="0"/>
              <a:t>λειτουργιών,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Διατήρηση ή επανάκτηση του μυϊκού </a:t>
            </a:r>
            <a:r>
              <a:rPr lang="el-GR" sz="2400" dirty="0" smtClean="0"/>
              <a:t>ιστού,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Βελτίωση του ανοσοποιητικού και  μείωση των </a:t>
            </a:r>
            <a:r>
              <a:rPr lang="el-GR" sz="2400" dirty="0" smtClean="0"/>
              <a:t>λοιμώξεων, 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Σωστή επούλωση των </a:t>
            </a:r>
            <a:r>
              <a:rPr lang="el-GR" sz="2400" dirty="0" smtClean="0"/>
              <a:t>τραυμάτων,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Μέγιστη δυνατή ανταπόκριση στην φαρμακευτική ή άλλη </a:t>
            </a:r>
            <a:r>
              <a:rPr lang="el-GR" sz="2400" dirty="0" smtClean="0"/>
              <a:t>θεραπεία.</a:t>
            </a:r>
            <a:endParaRPr lang="el-GR" sz="2400" dirty="0"/>
          </a:p>
          <a:p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τεχνητή </a:t>
            </a:r>
            <a:r>
              <a:rPr lang="el-GR" dirty="0"/>
              <a:t>δ</a:t>
            </a:r>
            <a:r>
              <a:rPr lang="el-GR" dirty="0" smtClean="0"/>
              <a:t>ιατροφή ενδείκνυται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Σε </a:t>
            </a:r>
            <a:r>
              <a:rPr lang="el-GR" sz="2400" dirty="0"/>
              <a:t>ασθενείς </a:t>
            </a:r>
            <a:r>
              <a:rPr lang="el-GR" sz="2400" dirty="0" smtClean="0"/>
              <a:t>που: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Δεν έχουν την δυνατότητα να </a:t>
            </a:r>
            <a:r>
              <a:rPr lang="el-GR" sz="2400" dirty="0" smtClean="0"/>
              <a:t>σιτιστούν,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Δεν επιτρέπεται να </a:t>
            </a:r>
            <a:r>
              <a:rPr lang="el-GR" sz="2400" dirty="0" smtClean="0"/>
              <a:t>σιτιστούν,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Δεν επιθυμούν να </a:t>
            </a:r>
            <a:r>
              <a:rPr lang="el-GR" sz="2400" dirty="0" smtClean="0"/>
              <a:t>σιτιστούν,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Η σίτιση τους με κανονικό φαγητό δεν καλύπτει τις ημερήσιες </a:t>
            </a:r>
            <a:r>
              <a:rPr lang="el-GR" sz="2400" dirty="0" smtClean="0"/>
              <a:t>ανάγκες.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Επιλογή οδού </a:t>
            </a:r>
            <a:r>
              <a:rPr lang="el-GR" dirty="0"/>
              <a:t>δ</a:t>
            </a:r>
            <a:r>
              <a:rPr lang="el-GR" dirty="0" smtClean="0"/>
              <a:t>ιατροφικής </a:t>
            </a:r>
            <a:r>
              <a:rPr lang="el-GR" dirty="0"/>
              <a:t>υ</a:t>
            </a:r>
            <a:r>
              <a:rPr lang="el-GR" dirty="0" smtClean="0"/>
              <a:t>ποστήριξης </a:t>
            </a:r>
            <a:r>
              <a:rPr lang="el-GR" sz="3200" b="0" dirty="0" smtClean="0"/>
              <a:t>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Εξαρτάται </a:t>
            </a:r>
            <a:r>
              <a:rPr lang="el-GR" sz="2400" dirty="0" smtClean="0"/>
              <a:t>από: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Κλινικά προβλήματα του </a:t>
            </a:r>
            <a:r>
              <a:rPr lang="el-GR" sz="2400" dirty="0" smtClean="0"/>
              <a:t>ασθενή,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Πλεονεκτήματα και μειονεκτήματα της κάθε οδού σε σχέση με τον </a:t>
            </a:r>
            <a:r>
              <a:rPr lang="el-GR" sz="2400" dirty="0" smtClean="0"/>
              <a:t>ασθενή,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Τις δυνατότητες του ανθρώπινου δυναμικού που ασχολείται με τη </a:t>
            </a:r>
            <a:r>
              <a:rPr lang="el-GR" sz="2400" dirty="0" smtClean="0"/>
              <a:t>ΤΔ,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Ύπαρξη κατάλληλου υλικού και τεχνολογικού </a:t>
            </a:r>
            <a:r>
              <a:rPr lang="el-GR" sz="2400" dirty="0" smtClean="0"/>
              <a:t>εξοπλισμού.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Διατροφή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Η πρόσληψη ουσιών με τις οποίες ο ανθρώπινος οργανισμός διατηρείται στη ζωή, αναπτύσσεται, αντικαθιστά τους φθαρμένους ιστούς, εξασφαλίζει τη λειτουργία των πολύπλοκων συστημάτων και παράγει </a:t>
            </a:r>
            <a:r>
              <a:rPr lang="el-GR" sz="2400" dirty="0" smtClean="0"/>
              <a:t>έργο.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Η διατροφή αποτελεί προϋπόθεση της </a:t>
            </a:r>
            <a:r>
              <a:rPr lang="el-GR" sz="2400" dirty="0" smtClean="0"/>
              <a:t>θρέψης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Εντερική ή Παρεντερική;</a:t>
            </a:r>
          </a:p>
          <a:p>
            <a:pPr marL="0" indent="0" algn="ctr">
              <a:spcBef>
                <a:spcPts val="7200"/>
              </a:spcBef>
              <a:buNone/>
            </a:pPr>
            <a:r>
              <a:rPr lang="el-GR" b="1" dirty="0"/>
              <a:t>Βασική </a:t>
            </a:r>
            <a:r>
              <a:rPr lang="el-GR" b="1" dirty="0" smtClean="0"/>
              <a:t>αρχή:</a:t>
            </a:r>
            <a:endParaRPr lang="el-GR" b="1" dirty="0"/>
          </a:p>
          <a:p>
            <a:pPr marL="0" indent="0" algn="ctr">
              <a:buNone/>
            </a:pPr>
            <a:r>
              <a:rPr lang="el-GR" dirty="0"/>
              <a:t>“Αν το έντερο λειτουργεί τότε χρησιμοποίησέ </a:t>
            </a:r>
            <a:r>
              <a:rPr lang="el-GR" dirty="0" smtClean="0"/>
              <a:t>το„</a:t>
            </a:r>
            <a:endParaRPr lang="el-GR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Επιλογή οδού </a:t>
            </a:r>
            <a:r>
              <a:rPr lang="el-GR" dirty="0"/>
              <a:t>δ</a:t>
            </a:r>
            <a:r>
              <a:rPr lang="el-GR" dirty="0" smtClean="0"/>
              <a:t>ιατροφικής </a:t>
            </a:r>
            <a:r>
              <a:rPr lang="el-GR" dirty="0"/>
              <a:t>υ</a:t>
            </a:r>
            <a:r>
              <a:rPr lang="el-GR" dirty="0" smtClean="0"/>
              <a:t>ποστήριξης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02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908720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 Εντερική </a:t>
            </a:r>
            <a:r>
              <a:rPr lang="el-GR" dirty="0"/>
              <a:t>δ</a:t>
            </a:r>
            <a:r>
              <a:rPr lang="el-GR" dirty="0" smtClean="0"/>
              <a:t>ιατροφή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Εντερική </a:t>
            </a:r>
            <a:r>
              <a:rPr lang="el-GR" dirty="0"/>
              <a:t>δ</a:t>
            </a:r>
            <a:r>
              <a:rPr lang="el-GR" dirty="0" smtClean="0"/>
              <a:t>ιατροφή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2400"/>
              </a:spcBef>
              <a:buNone/>
            </a:pPr>
            <a:r>
              <a:rPr lang="el-GR" sz="2400" dirty="0"/>
              <a:t>Η ε</a:t>
            </a:r>
            <a:r>
              <a:rPr lang="el-GR" sz="2400" dirty="0" smtClean="0"/>
              <a:t>ντερική διατροφή ενδείκνυται σε </a:t>
            </a:r>
            <a:r>
              <a:rPr lang="el-GR" sz="2400" dirty="0" smtClean="0"/>
              <a:t>όσους:</a:t>
            </a:r>
            <a:endParaRPr lang="el-GR" sz="2400" u="sng" dirty="0" smtClean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 smtClean="0"/>
              <a:t>Δεν </a:t>
            </a:r>
            <a:r>
              <a:rPr lang="el-GR" sz="2400" dirty="0"/>
              <a:t>έχουν την δυνατότητα να σιτιστούν (καταστολή, επέμβαση ή στένωση στον οισοφάγο ή στον φάρυγγα,  ή έλκη στην στοματική κοιλότητα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Δεν θέλουν να φάνε κανονικά (ανορεκτικοί, γηριατρικοί ασθενείς, καρκινοπαθείς, χειρουργικοί ασθενείς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Δεν επιτρέπεται να φάνε κανονικά (φλεγμονώδεις παθήσεις του εντέρου, επεμβάσεις του </a:t>
            </a:r>
            <a:r>
              <a:rPr lang="el-GR" sz="2400" dirty="0" smtClean="0"/>
              <a:t>γαστρεντερικού).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Ενδείξεις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973" y="1167819"/>
            <a:ext cx="3394720" cy="2088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b="1" dirty="0" smtClean="0"/>
              <a:t>Ογκολογία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Καρκινική καχεξία,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Αποφράξεις ανώτερου ΓΕ,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Ακτινική </a:t>
            </a:r>
            <a:r>
              <a:rPr lang="el-GR" sz="2400" dirty="0" err="1" smtClean="0"/>
              <a:t>εντερίτις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6973" y="3669312"/>
            <a:ext cx="315161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Εντατική Θεραπεία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Αναισθησία,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Καταβολισμός,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Πολλαπλό τραύμα,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Έγκαυμα.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3365705" y="1167819"/>
            <a:ext cx="3308337" cy="2088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Γαστρεντερολογία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Νόσος του </a:t>
            </a:r>
            <a:r>
              <a:rPr lang="en-US" sz="2400" dirty="0" err="1" smtClean="0">
                <a:solidFill>
                  <a:prstClr val="black"/>
                </a:solidFill>
              </a:rPr>
              <a:t>Crohn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n-US" sz="2400" dirty="0" smtClean="0">
              <a:solidFill>
                <a:prstClr val="black"/>
              </a:solidFill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Παγκρεατική ανεπάρκεια,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sz="2400" b="1" dirty="0" smtClean="0">
                <a:solidFill>
                  <a:srgbClr val="820000"/>
                </a:solidFill>
              </a:rPr>
              <a:t>HIV/AIDS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6523829" y="1167819"/>
            <a:ext cx="2232248" cy="2242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Νευρολογία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Parkinson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n-US" sz="2400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Πολλαπλή σκλήρυνση,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Αποπληξία. 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3328693" y="3669311"/>
            <a:ext cx="3345349" cy="25013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Χειρουργική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Προ και </a:t>
            </a:r>
            <a:r>
              <a:rPr lang="el-GR" sz="2400" dirty="0" err="1" smtClean="0">
                <a:solidFill>
                  <a:prstClr val="black"/>
                </a:solidFill>
              </a:rPr>
              <a:t>μετ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err="1" smtClean="0">
                <a:solidFill>
                  <a:prstClr val="black"/>
                </a:solidFill>
              </a:rPr>
              <a:t>εγχειριτική</a:t>
            </a:r>
            <a:r>
              <a:rPr lang="el-GR" sz="2400" dirty="0" smtClean="0">
                <a:solidFill>
                  <a:prstClr val="black"/>
                </a:solidFill>
              </a:rPr>
              <a:t> διατροφή,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Επέμβαση του ΓΕ,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Σύνδρομο βραχέος εντέρου.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6523829" y="3573016"/>
            <a:ext cx="2620171" cy="3007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Παιδιατρική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Κυστική </a:t>
            </a:r>
            <a:r>
              <a:rPr lang="el-GR" sz="2400" dirty="0" err="1" smtClean="0">
                <a:solidFill>
                  <a:prstClr val="black"/>
                </a:solidFill>
              </a:rPr>
              <a:t>ίνωση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Εγκεφαλικές διαταραχές,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err="1" smtClean="0">
                <a:solidFill>
                  <a:prstClr val="black"/>
                </a:solidFill>
              </a:rPr>
              <a:t>Κοιλιοκάκη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Καχεξία,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Ανάρρωση.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14" name="Γωνιακή σύνδεση 13"/>
          <p:cNvCxnSpPr/>
          <p:nvPr/>
        </p:nvCxnSpPr>
        <p:spPr>
          <a:xfrm rot="16200000" flipH="1">
            <a:off x="2379562" y="2237060"/>
            <a:ext cx="5040561" cy="3247973"/>
          </a:xfrm>
          <a:prstGeom prst="bentConnector3">
            <a:avLst>
              <a:gd name="adj1" fmla="val 43483"/>
            </a:avLst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Γωνιακή σύνδεση 18"/>
          <p:cNvCxnSpPr/>
          <p:nvPr/>
        </p:nvCxnSpPr>
        <p:spPr>
          <a:xfrm>
            <a:off x="179512" y="3573016"/>
            <a:ext cx="2808312" cy="2597661"/>
          </a:xfrm>
          <a:prstGeom prst="bentConnector3">
            <a:avLst>
              <a:gd name="adj1" fmla="val 100579"/>
            </a:avLst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Γωνιακή σύνδεση 23"/>
          <p:cNvCxnSpPr/>
          <p:nvPr/>
        </p:nvCxnSpPr>
        <p:spPr>
          <a:xfrm>
            <a:off x="6300192" y="1340767"/>
            <a:ext cx="2376264" cy="1915284"/>
          </a:xfrm>
          <a:prstGeom prst="bentConnector3">
            <a:avLst>
              <a:gd name="adj1" fmla="val -62"/>
            </a:avLst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Θετικά αποτελέσματα της εντερικής </a:t>
            </a:r>
            <a:r>
              <a:rPr lang="el-GR" dirty="0"/>
              <a:t>δ</a:t>
            </a:r>
            <a:r>
              <a:rPr lang="el-GR" dirty="0" smtClean="0"/>
              <a:t>ιατροφής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Χρήση του γαστρεντερικού σωλήνα και λειτουργία του ήπατος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l-GR" sz="2400" dirty="0" smtClean="0"/>
              <a:t>δυνατότητα </a:t>
            </a:r>
            <a:r>
              <a:rPr lang="el-GR" sz="2400" dirty="0"/>
              <a:t>σύνθεσης </a:t>
            </a:r>
            <a:r>
              <a:rPr lang="el-GR" sz="2400" dirty="0" smtClean="0"/>
              <a:t>ουσιών,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Έκκριση γαστρικών ορμονών , παγκρεατική </a:t>
            </a:r>
            <a:r>
              <a:rPr lang="el-GR" sz="2400" dirty="0" smtClean="0"/>
              <a:t>λειτουργία,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Ρύθμιση </a:t>
            </a:r>
            <a:r>
              <a:rPr lang="el-GR" sz="2400" dirty="0" err="1"/>
              <a:t>pH</a:t>
            </a:r>
            <a:r>
              <a:rPr lang="el-GR" sz="2400" dirty="0"/>
              <a:t> </a:t>
            </a:r>
            <a:r>
              <a:rPr lang="el-GR" sz="2400" dirty="0" smtClean="0"/>
              <a:t>στομάχου ⟹  </a:t>
            </a:r>
            <a:r>
              <a:rPr lang="el-GR" sz="2400" dirty="0"/>
              <a:t>πρόληψη </a:t>
            </a:r>
            <a:r>
              <a:rPr lang="el-GR" sz="2400" dirty="0" smtClean="0"/>
              <a:t>έλκους,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Θρέψη του εντερικού βλεννογόνου </a:t>
            </a:r>
            <a:r>
              <a:rPr lang="el-GR" sz="2400" dirty="0" smtClean="0"/>
              <a:t>⟹ ενίσχυση </a:t>
            </a:r>
            <a:r>
              <a:rPr lang="el-GR" sz="2400" dirty="0"/>
              <a:t>εντερικού φραγμού, πρόληψη σήψης εντερικής </a:t>
            </a:r>
            <a:r>
              <a:rPr lang="el-GR" sz="2400" dirty="0" smtClean="0"/>
              <a:t>προέλευσης.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200"/>
              </a:spcBef>
            </a:pPr>
            <a:r>
              <a:rPr lang="el-GR" sz="2400" dirty="0"/>
              <a:t>Φυσιολογική λειτουργία </a:t>
            </a:r>
            <a:r>
              <a:rPr lang="el-GR" sz="2400" dirty="0" smtClean="0"/>
              <a:t>γαστρεντερικού,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Λιγότερες </a:t>
            </a:r>
            <a:r>
              <a:rPr lang="el-GR" sz="2400" dirty="0" smtClean="0"/>
              <a:t>επιπλοκές,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Χαμηλότερο </a:t>
            </a:r>
            <a:r>
              <a:rPr lang="el-GR" sz="2400" dirty="0" smtClean="0"/>
              <a:t>κόστος.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Οδοί χορήγησης </a:t>
            </a:r>
            <a:r>
              <a:rPr lang="el-GR" sz="3600" dirty="0"/>
              <a:t>ε</a:t>
            </a:r>
            <a:r>
              <a:rPr lang="el-GR" sz="3600" dirty="0" smtClean="0"/>
              <a:t>ντερικών </a:t>
            </a:r>
            <a:r>
              <a:rPr lang="el-GR" sz="3600" dirty="0"/>
              <a:t>δ</a:t>
            </a:r>
            <a:r>
              <a:rPr lang="el-GR" sz="3600" dirty="0" smtClean="0"/>
              <a:t>ιαλυμάτων </a:t>
            </a:r>
            <a:r>
              <a:rPr lang="el-GR" sz="3200" b="0" dirty="0" smtClean="0"/>
              <a:t>(1 από 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Στόμα.</a:t>
            </a:r>
          </a:p>
          <a:p>
            <a:r>
              <a:rPr lang="el-GR" sz="2600" dirty="0" smtClean="0"/>
              <a:t>Στομάχι.</a:t>
            </a:r>
          </a:p>
          <a:p>
            <a:endParaRPr lang="el-GR" sz="3000" b="1" dirty="0"/>
          </a:p>
        </p:txBody>
      </p:sp>
      <p:cxnSp>
        <p:nvCxnSpPr>
          <p:cNvPr id="13" name="Ευθύγραμμο βέλος σύνδεσης 12"/>
          <p:cNvCxnSpPr>
            <a:stCxn id="14" idx="3"/>
          </p:cNvCxnSpPr>
          <p:nvPr/>
        </p:nvCxnSpPr>
        <p:spPr>
          <a:xfrm flipV="1">
            <a:off x="5774858" y="2026291"/>
            <a:ext cx="1173406" cy="653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/>
          <p:cNvSpPr/>
          <p:nvPr/>
        </p:nvSpPr>
        <p:spPr>
          <a:xfrm>
            <a:off x="2612582" y="2449052"/>
            <a:ext cx="3162276" cy="461665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Ρινογαστρικός σωλήνας</a:t>
            </a:r>
          </a:p>
        </p:txBody>
      </p:sp>
      <p:cxnSp>
        <p:nvCxnSpPr>
          <p:cNvPr id="16" name="Ευθύγραμμο βέλος σύνδεσης 15"/>
          <p:cNvCxnSpPr>
            <a:stCxn id="18" idx="3"/>
          </p:cNvCxnSpPr>
          <p:nvPr/>
        </p:nvCxnSpPr>
        <p:spPr>
          <a:xfrm>
            <a:off x="2343926" y="4800065"/>
            <a:ext cx="16001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/>
          <p:cNvSpPr/>
          <p:nvPr/>
        </p:nvSpPr>
        <p:spPr>
          <a:xfrm>
            <a:off x="312664" y="4569232"/>
            <a:ext cx="2031262" cy="461665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Γαστροστομία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Ελεύθερη σχεδίαση 16"/>
          <p:cNvSpPr/>
          <p:nvPr/>
        </p:nvSpPr>
        <p:spPr>
          <a:xfrm>
            <a:off x="7072040" y="1040824"/>
            <a:ext cx="1172368" cy="3252648"/>
          </a:xfrm>
          <a:custGeom>
            <a:avLst/>
            <a:gdLst>
              <a:gd name="connsiteX0" fmla="*/ 19356 w 1172368"/>
              <a:gd name="connsiteY0" fmla="*/ 711433 h 3252648"/>
              <a:gd name="connsiteX1" fmla="*/ 1600 w 1172368"/>
              <a:gd name="connsiteY1" fmla="*/ 640412 h 3252648"/>
              <a:gd name="connsiteX2" fmla="*/ 45989 w 1172368"/>
              <a:gd name="connsiteY2" fmla="*/ 604901 h 3252648"/>
              <a:gd name="connsiteX3" fmla="*/ 108133 w 1172368"/>
              <a:gd name="connsiteY3" fmla="*/ 560513 h 3252648"/>
              <a:gd name="connsiteX4" fmla="*/ 99255 w 1172368"/>
              <a:gd name="connsiteY4" fmla="*/ 462859 h 3252648"/>
              <a:gd name="connsiteX5" fmla="*/ 72622 w 1172368"/>
              <a:gd name="connsiteY5" fmla="*/ 338571 h 3252648"/>
              <a:gd name="connsiteX6" fmla="*/ 108133 w 1172368"/>
              <a:gd name="connsiteY6" fmla="*/ 205406 h 3252648"/>
              <a:gd name="connsiteX7" fmla="*/ 285686 w 1172368"/>
              <a:gd name="connsiteY7" fmla="*/ 54486 h 3252648"/>
              <a:gd name="connsiteX8" fmla="*/ 525383 w 1172368"/>
              <a:gd name="connsiteY8" fmla="*/ 1220 h 3252648"/>
              <a:gd name="connsiteX9" fmla="*/ 765080 w 1172368"/>
              <a:gd name="connsiteY9" fmla="*/ 27853 h 3252648"/>
              <a:gd name="connsiteX10" fmla="*/ 942633 w 1172368"/>
              <a:gd name="connsiteY10" fmla="*/ 143263 h 3252648"/>
              <a:gd name="connsiteX11" fmla="*/ 1058043 w 1172368"/>
              <a:gd name="connsiteY11" fmla="*/ 338571 h 3252648"/>
              <a:gd name="connsiteX12" fmla="*/ 1049166 w 1172368"/>
              <a:gd name="connsiteY12" fmla="*/ 604901 h 3252648"/>
              <a:gd name="connsiteX13" fmla="*/ 987022 w 1172368"/>
              <a:gd name="connsiteY13" fmla="*/ 817965 h 3252648"/>
              <a:gd name="connsiteX14" fmla="*/ 880490 w 1172368"/>
              <a:gd name="connsiteY14" fmla="*/ 1048785 h 3252648"/>
              <a:gd name="connsiteX15" fmla="*/ 907123 w 1172368"/>
              <a:gd name="connsiteY15" fmla="*/ 1235216 h 3252648"/>
              <a:gd name="connsiteX16" fmla="*/ 951511 w 1172368"/>
              <a:gd name="connsiteY16" fmla="*/ 1368381 h 3252648"/>
              <a:gd name="connsiteX17" fmla="*/ 1111309 w 1172368"/>
              <a:gd name="connsiteY17" fmla="*/ 1616956 h 3252648"/>
              <a:gd name="connsiteX18" fmla="*/ 1164575 w 1172368"/>
              <a:gd name="connsiteY18" fmla="*/ 1883286 h 3252648"/>
              <a:gd name="connsiteX19" fmla="*/ 1093554 w 1172368"/>
              <a:gd name="connsiteY19" fmla="*/ 2273903 h 3252648"/>
              <a:gd name="connsiteX20" fmla="*/ 1022533 w 1172368"/>
              <a:gd name="connsiteY20" fmla="*/ 2646765 h 3252648"/>
              <a:gd name="connsiteX21" fmla="*/ 1022533 w 1172368"/>
              <a:gd name="connsiteY21" fmla="*/ 2957484 h 3252648"/>
              <a:gd name="connsiteX22" fmla="*/ 1075799 w 1172368"/>
              <a:gd name="connsiteY22" fmla="*/ 3117282 h 3252648"/>
              <a:gd name="connsiteX23" fmla="*/ 1102432 w 1172368"/>
              <a:gd name="connsiteY23" fmla="*/ 3241569 h 3252648"/>
              <a:gd name="connsiteX24" fmla="*/ 81500 w 1172368"/>
              <a:gd name="connsiteY24" fmla="*/ 3241569 h 3252648"/>
              <a:gd name="connsiteX25" fmla="*/ 63744 w 1172368"/>
              <a:gd name="connsiteY25" fmla="*/ 3197181 h 3252648"/>
              <a:gd name="connsiteX26" fmla="*/ 54867 w 1172368"/>
              <a:gd name="connsiteY26" fmla="*/ 3010750 h 3252648"/>
              <a:gd name="connsiteX27" fmla="*/ 37111 w 1172368"/>
              <a:gd name="connsiteY27" fmla="*/ 2806564 h 3252648"/>
              <a:gd name="connsiteX28" fmla="*/ 45989 w 1172368"/>
              <a:gd name="connsiteY28" fmla="*/ 2433701 h 3252648"/>
              <a:gd name="connsiteX29" fmla="*/ 90377 w 1172368"/>
              <a:gd name="connsiteY29" fmla="*/ 2078595 h 3252648"/>
              <a:gd name="connsiteX30" fmla="*/ 125888 w 1172368"/>
              <a:gd name="connsiteY30" fmla="*/ 1901041 h 3252648"/>
              <a:gd name="connsiteX31" fmla="*/ 179154 w 1172368"/>
              <a:gd name="connsiteY31" fmla="*/ 1696855 h 3252648"/>
              <a:gd name="connsiteX32" fmla="*/ 338952 w 1172368"/>
              <a:gd name="connsiteY32" fmla="*/ 1492668 h 3252648"/>
              <a:gd name="connsiteX33" fmla="*/ 409973 w 1172368"/>
              <a:gd name="connsiteY33" fmla="*/ 1341748 h 3252648"/>
              <a:gd name="connsiteX34" fmla="*/ 409973 w 1172368"/>
              <a:gd name="connsiteY34" fmla="*/ 1199705 h 3252648"/>
              <a:gd name="connsiteX35" fmla="*/ 303441 w 1172368"/>
              <a:gd name="connsiteY35" fmla="*/ 1119806 h 3252648"/>
              <a:gd name="connsiteX36" fmla="*/ 205787 w 1172368"/>
              <a:gd name="connsiteY36" fmla="*/ 1110929 h 3252648"/>
              <a:gd name="connsiteX37" fmla="*/ 108133 w 1172368"/>
              <a:gd name="connsiteY37" fmla="*/ 1110929 h 3252648"/>
              <a:gd name="connsiteX38" fmla="*/ 72622 w 1172368"/>
              <a:gd name="connsiteY38" fmla="*/ 1004397 h 3252648"/>
              <a:gd name="connsiteX39" fmla="*/ 90377 w 1172368"/>
              <a:gd name="connsiteY39" fmla="*/ 951131 h 3252648"/>
              <a:gd name="connsiteX40" fmla="*/ 63744 w 1172368"/>
              <a:gd name="connsiteY40" fmla="*/ 933375 h 3252648"/>
              <a:gd name="connsiteX41" fmla="*/ 63744 w 1172368"/>
              <a:gd name="connsiteY41" fmla="*/ 880109 h 3252648"/>
              <a:gd name="connsiteX42" fmla="*/ 72622 w 1172368"/>
              <a:gd name="connsiteY42" fmla="*/ 862354 h 3252648"/>
              <a:gd name="connsiteX43" fmla="*/ 37111 w 1172368"/>
              <a:gd name="connsiteY43" fmla="*/ 826843 h 3252648"/>
              <a:gd name="connsiteX44" fmla="*/ 99255 w 1172368"/>
              <a:gd name="connsiteY44" fmla="*/ 738066 h 3252648"/>
              <a:gd name="connsiteX45" fmla="*/ 214665 w 1172368"/>
              <a:gd name="connsiteY45" fmla="*/ 675923 h 3252648"/>
              <a:gd name="connsiteX46" fmla="*/ 347830 w 1172368"/>
              <a:gd name="connsiteY46" fmla="*/ 649290 h 3252648"/>
              <a:gd name="connsiteX47" fmla="*/ 436606 w 1172368"/>
              <a:gd name="connsiteY47" fmla="*/ 702556 h 3252648"/>
              <a:gd name="connsiteX48" fmla="*/ 463239 w 1172368"/>
              <a:gd name="connsiteY48" fmla="*/ 764699 h 3252648"/>
              <a:gd name="connsiteX49" fmla="*/ 383340 w 1172368"/>
              <a:gd name="connsiteY49" fmla="*/ 755822 h 3252648"/>
              <a:gd name="connsiteX50" fmla="*/ 303441 w 1172368"/>
              <a:gd name="connsiteY50" fmla="*/ 738066 h 3252648"/>
              <a:gd name="connsiteX51" fmla="*/ 214665 w 1172368"/>
              <a:gd name="connsiteY51" fmla="*/ 809088 h 3252648"/>
              <a:gd name="connsiteX52" fmla="*/ 179154 w 1172368"/>
              <a:gd name="connsiteY52" fmla="*/ 906742 h 3252648"/>
              <a:gd name="connsiteX53" fmla="*/ 267931 w 1172368"/>
              <a:gd name="connsiteY53" fmla="*/ 968886 h 3252648"/>
              <a:gd name="connsiteX54" fmla="*/ 250175 w 1172368"/>
              <a:gd name="connsiteY54" fmla="*/ 871231 h 3252648"/>
              <a:gd name="connsiteX55" fmla="*/ 338952 w 1172368"/>
              <a:gd name="connsiteY55" fmla="*/ 826843 h 3252648"/>
              <a:gd name="connsiteX56" fmla="*/ 472117 w 1172368"/>
              <a:gd name="connsiteY56" fmla="*/ 862354 h 3252648"/>
              <a:gd name="connsiteX57" fmla="*/ 498750 w 1172368"/>
              <a:gd name="connsiteY57" fmla="*/ 1013274 h 3252648"/>
              <a:gd name="connsiteX58" fmla="*/ 498750 w 1172368"/>
              <a:gd name="connsiteY58" fmla="*/ 1350626 h 3252648"/>
              <a:gd name="connsiteX59" fmla="*/ 507628 w 1172368"/>
              <a:gd name="connsiteY59" fmla="*/ 1599200 h 3252648"/>
              <a:gd name="connsiteX60" fmla="*/ 498750 w 1172368"/>
              <a:gd name="connsiteY60" fmla="*/ 1794509 h 3252648"/>
              <a:gd name="connsiteX61" fmla="*/ 445484 w 1172368"/>
              <a:gd name="connsiteY61" fmla="*/ 1945430 h 3252648"/>
              <a:gd name="connsiteX62" fmla="*/ 418851 w 1172368"/>
              <a:gd name="connsiteY62" fmla="*/ 2114105 h 3252648"/>
              <a:gd name="connsiteX63" fmla="*/ 472117 w 1172368"/>
              <a:gd name="connsiteY63" fmla="*/ 2282781 h 3252648"/>
              <a:gd name="connsiteX64" fmla="*/ 498750 w 1172368"/>
              <a:gd name="connsiteY64" fmla="*/ 2469212 h 3252648"/>
              <a:gd name="connsiteX65" fmla="*/ 401096 w 1172368"/>
              <a:gd name="connsiteY65" fmla="*/ 2557989 h 3252648"/>
              <a:gd name="connsiteX66" fmla="*/ 232420 w 1172368"/>
              <a:gd name="connsiteY66" fmla="*/ 2593499 h 3252648"/>
              <a:gd name="connsiteX67" fmla="*/ 188032 w 1172368"/>
              <a:gd name="connsiteY67" fmla="*/ 2735542 h 3252648"/>
              <a:gd name="connsiteX68" fmla="*/ 223542 w 1172368"/>
              <a:gd name="connsiteY68" fmla="*/ 2868707 h 3252648"/>
              <a:gd name="connsiteX69" fmla="*/ 374463 w 1172368"/>
              <a:gd name="connsiteY69" fmla="*/ 2895340 h 3252648"/>
              <a:gd name="connsiteX70" fmla="*/ 507628 w 1172368"/>
              <a:gd name="connsiteY70" fmla="*/ 2877585 h 3252648"/>
              <a:gd name="connsiteX71" fmla="*/ 640793 w 1172368"/>
              <a:gd name="connsiteY71" fmla="*/ 2895340 h 3252648"/>
              <a:gd name="connsiteX72" fmla="*/ 631915 w 1172368"/>
              <a:gd name="connsiteY72" fmla="*/ 2975239 h 3252648"/>
              <a:gd name="connsiteX73" fmla="*/ 365585 w 1172368"/>
              <a:gd name="connsiteY73" fmla="*/ 3010750 h 3252648"/>
              <a:gd name="connsiteX74" fmla="*/ 223542 w 1172368"/>
              <a:gd name="connsiteY74" fmla="*/ 3081771 h 3252648"/>
              <a:gd name="connsiteX75" fmla="*/ 205787 w 1172368"/>
              <a:gd name="connsiteY75" fmla="*/ 3232692 h 3252648"/>
              <a:gd name="connsiteX76" fmla="*/ 338952 w 1172368"/>
              <a:gd name="connsiteY76" fmla="*/ 3223814 h 3252648"/>
              <a:gd name="connsiteX77" fmla="*/ 321197 w 1172368"/>
              <a:gd name="connsiteY77" fmla="*/ 3108404 h 3252648"/>
              <a:gd name="connsiteX78" fmla="*/ 578649 w 1172368"/>
              <a:gd name="connsiteY78" fmla="*/ 3090649 h 3252648"/>
              <a:gd name="connsiteX79" fmla="*/ 765080 w 1172368"/>
              <a:gd name="connsiteY79" fmla="*/ 3046261 h 3252648"/>
              <a:gd name="connsiteX80" fmla="*/ 809468 w 1172368"/>
              <a:gd name="connsiteY80" fmla="*/ 2913096 h 3252648"/>
              <a:gd name="connsiteX81" fmla="*/ 738447 w 1172368"/>
              <a:gd name="connsiteY81" fmla="*/ 2788808 h 3252648"/>
              <a:gd name="connsiteX82" fmla="*/ 596404 w 1172368"/>
              <a:gd name="connsiteY82" fmla="*/ 2779931 h 3252648"/>
              <a:gd name="connsiteX83" fmla="*/ 409973 w 1172368"/>
              <a:gd name="connsiteY83" fmla="*/ 2788808 h 3252648"/>
              <a:gd name="connsiteX84" fmla="*/ 338952 w 1172368"/>
              <a:gd name="connsiteY84" fmla="*/ 2744420 h 3252648"/>
              <a:gd name="connsiteX85" fmla="*/ 409973 w 1172368"/>
              <a:gd name="connsiteY85" fmla="*/ 2673398 h 3252648"/>
              <a:gd name="connsiteX86" fmla="*/ 587527 w 1172368"/>
              <a:gd name="connsiteY86" fmla="*/ 2646765 h 3252648"/>
              <a:gd name="connsiteX87" fmla="*/ 747325 w 1172368"/>
              <a:gd name="connsiteY87" fmla="*/ 2549111 h 3252648"/>
              <a:gd name="connsiteX88" fmla="*/ 853857 w 1172368"/>
              <a:gd name="connsiteY88" fmla="*/ 2291659 h 3252648"/>
              <a:gd name="connsiteX89" fmla="*/ 782835 w 1172368"/>
              <a:gd name="connsiteY89" fmla="*/ 2140738 h 3252648"/>
              <a:gd name="connsiteX90" fmla="*/ 649670 w 1172368"/>
              <a:gd name="connsiteY90" fmla="*/ 2122983 h 3252648"/>
              <a:gd name="connsiteX91" fmla="*/ 605282 w 1172368"/>
              <a:gd name="connsiteY91" fmla="*/ 1963185 h 3252648"/>
              <a:gd name="connsiteX92" fmla="*/ 676303 w 1172368"/>
              <a:gd name="connsiteY92" fmla="*/ 1776754 h 3252648"/>
              <a:gd name="connsiteX93" fmla="*/ 667426 w 1172368"/>
              <a:gd name="connsiteY93" fmla="*/ 1510424 h 3252648"/>
              <a:gd name="connsiteX94" fmla="*/ 676303 w 1172368"/>
              <a:gd name="connsiteY94" fmla="*/ 1013274 h 3252648"/>
              <a:gd name="connsiteX95" fmla="*/ 685181 w 1172368"/>
              <a:gd name="connsiteY95" fmla="*/ 800210 h 3252648"/>
              <a:gd name="connsiteX96" fmla="*/ 623037 w 1172368"/>
              <a:gd name="connsiteY96" fmla="*/ 649290 h 3252648"/>
              <a:gd name="connsiteX97" fmla="*/ 516505 w 1172368"/>
              <a:gd name="connsiteY97" fmla="*/ 604901 h 3252648"/>
              <a:gd name="connsiteX98" fmla="*/ 436606 w 1172368"/>
              <a:gd name="connsiteY98" fmla="*/ 551635 h 3252648"/>
              <a:gd name="connsiteX99" fmla="*/ 321197 w 1172368"/>
              <a:gd name="connsiteY99" fmla="*/ 525002 h 3252648"/>
              <a:gd name="connsiteX100" fmla="*/ 232420 w 1172368"/>
              <a:gd name="connsiteY100" fmla="*/ 569391 h 3252648"/>
              <a:gd name="connsiteX101" fmla="*/ 108133 w 1172368"/>
              <a:gd name="connsiteY101" fmla="*/ 667045 h 3252648"/>
              <a:gd name="connsiteX102" fmla="*/ 19356 w 1172368"/>
              <a:gd name="connsiteY102" fmla="*/ 711433 h 325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72368" h="3252648">
                <a:moveTo>
                  <a:pt x="19356" y="711433"/>
                </a:moveTo>
                <a:cubicBezTo>
                  <a:pt x="1601" y="706994"/>
                  <a:pt x="-2839" y="658167"/>
                  <a:pt x="1600" y="640412"/>
                </a:cubicBezTo>
                <a:cubicBezTo>
                  <a:pt x="6039" y="622657"/>
                  <a:pt x="28234" y="618217"/>
                  <a:pt x="45989" y="604901"/>
                </a:cubicBezTo>
                <a:cubicBezTo>
                  <a:pt x="63745" y="591584"/>
                  <a:pt x="99255" y="584187"/>
                  <a:pt x="108133" y="560513"/>
                </a:cubicBezTo>
                <a:cubicBezTo>
                  <a:pt x="117011" y="536839"/>
                  <a:pt x="105173" y="499849"/>
                  <a:pt x="99255" y="462859"/>
                </a:cubicBezTo>
                <a:cubicBezTo>
                  <a:pt x="93337" y="425869"/>
                  <a:pt x="71142" y="381480"/>
                  <a:pt x="72622" y="338571"/>
                </a:cubicBezTo>
                <a:cubicBezTo>
                  <a:pt x="74102" y="295662"/>
                  <a:pt x="72622" y="252753"/>
                  <a:pt x="108133" y="205406"/>
                </a:cubicBezTo>
                <a:cubicBezTo>
                  <a:pt x="143644" y="158059"/>
                  <a:pt x="216144" y="88517"/>
                  <a:pt x="285686" y="54486"/>
                </a:cubicBezTo>
                <a:cubicBezTo>
                  <a:pt x="355228" y="20455"/>
                  <a:pt x="445484" y="5659"/>
                  <a:pt x="525383" y="1220"/>
                </a:cubicBezTo>
                <a:cubicBezTo>
                  <a:pt x="605282" y="-3219"/>
                  <a:pt x="695538" y="4179"/>
                  <a:pt x="765080" y="27853"/>
                </a:cubicBezTo>
                <a:cubicBezTo>
                  <a:pt x="834622" y="51527"/>
                  <a:pt x="893806" y="91477"/>
                  <a:pt x="942633" y="143263"/>
                </a:cubicBezTo>
                <a:cubicBezTo>
                  <a:pt x="991460" y="195049"/>
                  <a:pt x="1040288" y="261631"/>
                  <a:pt x="1058043" y="338571"/>
                </a:cubicBezTo>
                <a:cubicBezTo>
                  <a:pt x="1075798" y="415511"/>
                  <a:pt x="1061003" y="525002"/>
                  <a:pt x="1049166" y="604901"/>
                </a:cubicBezTo>
                <a:cubicBezTo>
                  <a:pt x="1037329" y="684800"/>
                  <a:pt x="1015135" y="743984"/>
                  <a:pt x="987022" y="817965"/>
                </a:cubicBezTo>
                <a:cubicBezTo>
                  <a:pt x="958909" y="891946"/>
                  <a:pt x="893807" y="979243"/>
                  <a:pt x="880490" y="1048785"/>
                </a:cubicBezTo>
                <a:cubicBezTo>
                  <a:pt x="867173" y="1118327"/>
                  <a:pt x="895286" y="1181950"/>
                  <a:pt x="907123" y="1235216"/>
                </a:cubicBezTo>
                <a:cubicBezTo>
                  <a:pt x="918960" y="1288482"/>
                  <a:pt x="917480" y="1304758"/>
                  <a:pt x="951511" y="1368381"/>
                </a:cubicBezTo>
                <a:cubicBezTo>
                  <a:pt x="985542" y="1432004"/>
                  <a:pt x="1075798" y="1531138"/>
                  <a:pt x="1111309" y="1616956"/>
                </a:cubicBezTo>
                <a:cubicBezTo>
                  <a:pt x="1146820" y="1702774"/>
                  <a:pt x="1167534" y="1773795"/>
                  <a:pt x="1164575" y="1883286"/>
                </a:cubicBezTo>
                <a:cubicBezTo>
                  <a:pt x="1161616" y="1992777"/>
                  <a:pt x="1117228" y="2146657"/>
                  <a:pt x="1093554" y="2273903"/>
                </a:cubicBezTo>
                <a:cubicBezTo>
                  <a:pt x="1069880" y="2401149"/>
                  <a:pt x="1034370" y="2532835"/>
                  <a:pt x="1022533" y="2646765"/>
                </a:cubicBezTo>
                <a:cubicBezTo>
                  <a:pt x="1010696" y="2760695"/>
                  <a:pt x="1013655" y="2879065"/>
                  <a:pt x="1022533" y="2957484"/>
                </a:cubicBezTo>
                <a:cubicBezTo>
                  <a:pt x="1031411" y="3035904"/>
                  <a:pt x="1062483" y="3069935"/>
                  <a:pt x="1075799" y="3117282"/>
                </a:cubicBezTo>
                <a:cubicBezTo>
                  <a:pt x="1089115" y="3164629"/>
                  <a:pt x="1268148" y="3220855"/>
                  <a:pt x="1102432" y="3241569"/>
                </a:cubicBezTo>
                <a:cubicBezTo>
                  <a:pt x="936716" y="3262283"/>
                  <a:pt x="254615" y="3248967"/>
                  <a:pt x="81500" y="3241569"/>
                </a:cubicBezTo>
                <a:cubicBezTo>
                  <a:pt x="-91615" y="3234171"/>
                  <a:pt x="68183" y="3235651"/>
                  <a:pt x="63744" y="3197181"/>
                </a:cubicBezTo>
                <a:cubicBezTo>
                  <a:pt x="59305" y="3158711"/>
                  <a:pt x="59306" y="3075853"/>
                  <a:pt x="54867" y="3010750"/>
                </a:cubicBezTo>
                <a:cubicBezTo>
                  <a:pt x="50428" y="2945647"/>
                  <a:pt x="38591" y="2902739"/>
                  <a:pt x="37111" y="2806564"/>
                </a:cubicBezTo>
                <a:cubicBezTo>
                  <a:pt x="35631" y="2710389"/>
                  <a:pt x="37111" y="2555029"/>
                  <a:pt x="45989" y="2433701"/>
                </a:cubicBezTo>
                <a:cubicBezTo>
                  <a:pt x="54867" y="2312373"/>
                  <a:pt x="77060" y="2167372"/>
                  <a:pt x="90377" y="2078595"/>
                </a:cubicBezTo>
                <a:cubicBezTo>
                  <a:pt x="103694" y="1989818"/>
                  <a:pt x="111092" y="1964664"/>
                  <a:pt x="125888" y="1901041"/>
                </a:cubicBezTo>
                <a:cubicBezTo>
                  <a:pt x="140684" y="1837418"/>
                  <a:pt x="143643" y="1764917"/>
                  <a:pt x="179154" y="1696855"/>
                </a:cubicBezTo>
                <a:cubicBezTo>
                  <a:pt x="214665" y="1628793"/>
                  <a:pt x="300482" y="1551853"/>
                  <a:pt x="338952" y="1492668"/>
                </a:cubicBezTo>
                <a:cubicBezTo>
                  <a:pt x="377422" y="1433484"/>
                  <a:pt x="398136" y="1390575"/>
                  <a:pt x="409973" y="1341748"/>
                </a:cubicBezTo>
                <a:cubicBezTo>
                  <a:pt x="421810" y="1292921"/>
                  <a:pt x="427728" y="1236695"/>
                  <a:pt x="409973" y="1199705"/>
                </a:cubicBezTo>
                <a:cubicBezTo>
                  <a:pt x="392218" y="1162715"/>
                  <a:pt x="337472" y="1134602"/>
                  <a:pt x="303441" y="1119806"/>
                </a:cubicBezTo>
                <a:cubicBezTo>
                  <a:pt x="269410" y="1105010"/>
                  <a:pt x="238338" y="1112408"/>
                  <a:pt x="205787" y="1110929"/>
                </a:cubicBezTo>
                <a:cubicBezTo>
                  <a:pt x="173236" y="1109450"/>
                  <a:pt x="130327" y="1128684"/>
                  <a:pt x="108133" y="1110929"/>
                </a:cubicBezTo>
                <a:cubicBezTo>
                  <a:pt x="85939" y="1093174"/>
                  <a:pt x="75581" y="1031030"/>
                  <a:pt x="72622" y="1004397"/>
                </a:cubicBezTo>
                <a:cubicBezTo>
                  <a:pt x="69663" y="977764"/>
                  <a:pt x="91857" y="962968"/>
                  <a:pt x="90377" y="951131"/>
                </a:cubicBezTo>
                <a:cubicBezTo>
                  <a:pt x="88897" y="939294"/>
                  <a:pt x="68183" y="945212"/>
                  <a:pt x="63744" y="933375"/>
                </a:cubicBezTo>
                <a:cubicBezTo>
                  <a:pt x="59305" y="921538"/>
                  <a:pt x="62264" y="891946"/>
                  <a:pt x="63744" y="880109"/>
                </a:cubicBezTo>
                <a:cubicBezTo>
                  <a:pt x="65224" y="868272"/>
                  <a:pt x="77061" y="871232"/>
                  <a:pt x="72622" y="862354"/>
                </a:cubicBezTo>
                <a:cubicBezTo>
                  <a:pt x="68183" y="853476"/>
                  <a:pt x="32672" y="847558"/>
                  <a:pt x="37111" y="826843"/>
                </a:cubicBezTo>
                <a:cubicBezTo>
                  <a:pt x="41550" y="806128"/>
                  <a:pt x="69663" y="763219"/>
                  <a:pt x="99255" y="738066"/>
                </a:cubicBezTo>
                <a:cubicBezTo>
                  <a:pt x="128847" y="712913"/>
                  <a:pt x="173236" y="690719"/>
                  <a:pt x="214665" y="675923"/>
                </a:cubicBezTo>
                <a:cubicBezTo>
                  <a:pt x="256094" y="661127"/>
                  <a:pt x="310840" y="644851"/>
                  <a:pt x="347830" y="649290"/>
                </a:cubicBezTo>
                <a:cubicBezTo>
                  <a:pt x="384820" y="653729"/>
                  <a:pt x="417371" y="683321"/>
                  <a:pt x="436606" y="702556"/>
                </a:cubicBezTo>
                <a:cubicBezTo>
                  <a:pt x="455841" y="721791"/>
                  <a:pt x="472117" y="755821"/>
                  <a:pt x="463239" y="764699"/>
                </a:cubicBezTo>
                <a:cubicBezTo>
                  <a:pt x="454361" y="773577"/>
                  <a:pt x="409973" y="760261"/>
                  <a:pt x="383340" y="755822"/>
                </a:cubicBezTo>
                <a:cubicBezTo>
                  <a:pt x="356707" y="751383"/>
                  <a:pt x="331553" y="729188"/>
                  <a:pt x="303441" y="738066"/>
                </a:cubicBezTo>
                <a:cubicBezTo>
                  <a:pt x="275329" y="746944"/>
                  <a:pt x="235379" y="780976"/>
                  <a:pt x="214665" y="809088"/>
                </a:cubicBezTo>
                <a:cubicBezTo>
                  <a:pt x="193951" y="837200"/>
                  <a:pt x="170276" y="880109"/>
                  <a:pt x="179154" y="906742"/>
                </a:cubicBezTo>
                <a:cubicBezTo>
                  <a:pt x="188032" y="933375"/>
                  <a:pt x="256094" y="974804"/>
                  <a:pt x="267931" y="968886"/>
                </a:cubicBezTo>
                <a:cubicBezTo>
                  <a:pt x="279768" y="962968"/>
                  <a:pt x="238338" y="894905"/>
                  <a:pt x="250175" y="871231"/>
                </a:cubicBezTo>
                <a:cubicBezTo>
                  <a:pt x="262012" y="847557"/>
                  <a:pt x="301962" y="828322"/>
                  <a:pt x="338952" y="826843"/>
                </a:cubicBezTo>
                <a:cubicBezTo>
                  <a:pt x="375942" y="825364"/>
                  <a:pt x="445484" y="831282"/>
                  <a:pt x="472117" y="862354"/>
                </a:cubicBezTo>
                <a:cubicBezTo>
                  <a:pt x="498750" y="893426"/>
                  <a:pt x="494311" y="931895"/>
                  <a:pt x="498750" y="1013274"/>
                </a:cubicBezTo>
                <a:cubicBezTo>
                  <a:pt x="503189" y="1094653"/>
                  <a:pt x="497270" y="1252972"/>
                  <a:pt x="498750" y="1350626"/>
                </a:cubicBezTo>
                <a:cubicBezTo>
                  <a:pt x="500230" y="1448280"/>
                  <a:pt x="507628" y="1525220"/>
                  <a:pt x="507628" y="1599200"/>
                </a:cubicBezTo>
                <a:cubicBezTo>
                  <a:pt x="507628" y="1673180"/>
                  <a:pt x="509107" y="1736804"/>
                  <a:pt x="498750" y="1794509"/>
                </a:cubicBezTo>
                <a:cubicBezTo>
                  <a:pt x="488393" y="1852214"/>
                  <a:pt x="458800" y="1892164"/>
                  <a:pt x="445484" y="1945430"/>
                </a:cubicBezTo>
                <a:cubicBezTo>
                  <a:pt x="432168" y="1998696"/>
                  <a:pt x="414412" y="2057880"/>
                  <a:pt x="418851" y="2114105"/>
                </a:cubicBezTo>
                <a:cubicBezTo>
                  <a:pt x="423290" y="2170330"/>
                  <a:pt x="458800" y="2223596"/>
                  <a:pt x="472117" y="2282781"/>
                </a:cubicBezTo>
                <a:cubicBezTo>
                  <a:pt x="485434" y="2341966"/>
                  <a:pt x="510587" y="2423344"/>
                  <a:pt x="498750" y="2469212"/>
                </a:cubicBezTo>
                <a:cubicBezTo>
                  <a:pt x="486913" y="2515080"/>
                  <a:pt x="445484" y="2537275"/>
                  <a:pt x="401096" y="2557989"/>
                </a:cubicBezTo>
                <a:cubicBezTo>
                  <a:pt x="356708" y="2578704"/>
                  <a:pt x="267931" y="2563907"/>
                  <a:pt x="232420" y="2593499"/>
                </a:cubicBezTo>
                <a:cubicBezTo>
                  <a:pt x="196909" y="2623091"/>
                  <a:pt x="189512" y="2689674"/>
                  <a:pt x="188032" y="2735542"/>
                </a:cubicBezTo>
                <a:cubicBezTo>
                  <a:pt x="186552" y="2781410"/>
                  <a:pt x="192470" y="2842074"/>
                  <a:pt x="223542" y="2868707"/>
                </a:cubicBezTo>
                <a:cubicBezTo>
                  <a:pt x="254614" y="2895340"/>
                  <a:pt x="327115" y="2893860"/>
                  <a:pt x="374463" y="2895340"/>
                </a:cubicBezTo>
                <a:cubicBezTo>
                  <a:pt x="421811" y="2896820"/>
                  <a:pt x="463240" y="2877585"/>
                  <a:pt x="507628" y="2877585"/>
                </a:cubicBezTo>
                <a:cubicBezTo>
                  <a:pt x="552016" y="2877585"/>
                  <a:pt x="620079" y="2879064"/>
                  <a:pt x="640793" y="2895340"/>
                </a:cubicBezTo>
                <a:cubicBezTo>
                  <a:pt x="661507" y="2911616"/>
                  <a:pt x="677783" y="2956004"/>
                  <a:pt x="631915" y="2975239"/>
                </a:cubicBezTo>
                <a:cubicBezTo>
                  <a:pt x="586047" y="2994474"/>
                  <a:pt x="433647" y="2992995"/>
                  <a:pt x="365585" y="3010750"/>
                </a:cubicBezTo>
                <a:cubicBezTo>
                  <a:pt x="297523" y="3028505"/>
                  <a:pt x="250175" y="3044781"/>
                  <a:pt x="223542" y="3081771"/>
                </a:cubicBezTo>
                <a:cubicBezTo>
                  <a:pt x="196909" y="3118761"/>
                  <a:pt x="186552" y="3209018"/>
                  <a:pt x="205787" y="3232692"/>
                </a:cubicBezTo>
                <a:cubicBezTo>
                  <a:pt x="225022" y="3256366"/>
                  <a:pt x="319717" y="3244529"/>
                  <a:pt x="338952" y="3223814"/>
                </a:cubicBezTo>
                <a:cubicBezTo>
                  <a:pt x="358187" y="3203099"/>
                  <a:pt x="281248" y="3130598"/>
                  <a:pt x="321197" y="3108404"/>
                </a:cubicBezTo>
                <a:cubicBezTo>
                  <a:pt x="361146" y="3086210"/>
                  <a:pt x="504668" y="3101006"/>
                  <a:pt x="578649" y="3090649"/>
                </a:cubicBezTo>
                <a:cubicBezTo>
                  <a:pt x="652630" y="3080292"/>
                  <a:pt x="726610" y="3075853"/>
                  <a:pt x="765080" y="3046261"/>
                </a:cubicBezTo>
                <a:cubicBezTo>
                  <a:pt x="803550" y="3016669"/>
                  <a:pt x="813907" y="2956005"/>
                  <a:pt x="809468" y="2913096"/>
                </a:cubicBezTo>
                <a:cubicBezTo>
                  <a:pt x="805029" y="2870187"/>
                  <a:pt x="773958" y="2811002"/>
                  <a:pt x="738447" y="2788808"/>
                </a:cubicBezTo>
                <a:cubicBezTo>
                  <a:pt x="702936" y="2766614"/>
                  <a:pt x="651150" y="2779931"/>
                  <a:pt x="596404" y="2779931"/>
                </a:cubicBezTo>
                <a:cubicBezTo>
                  <a:pt x="541658" y="2779931"/>
                  <a:pt x="452882" y="2794726"/>
                  <a:pt x="409973" y="2788808"/>
                </a:cubicBezTo>
                <a:cubicBezTo>
                  <a:pt x="367064" y="2782890"/>
                  <a:pt x="338952" y="2763655"/>
                  <a:pt x="338952" y="2744420"/>
                </a:cubicBezTo>
                <a:cubicBezTo>
                  <a:pt x="338952" y="2725185"/>
                  <a:pt x="368544" y="2689674"/>
                  <a:pt x="409973" y="2673398"/>
                </a:cubicBezTo>
                <a:cubicBezTo>
                  <a:pt x="451402" y="2657122"/>
                  <a:pt x="531302" y="2667480"/>
                  <a:pt x="587527" y="2646765"/>
                </a:cubicBezTo>
                <a:cubicBezTo>
                  <a:pt x="643752" y="2626050"/>
                  <a:pt x="702937" y="2608295"/>
                  <a:pt x="747325" y="2549111"/>
                </a:cubicBezTo>
                <a:cubicBezTo>
                  <a:pt x="791713" y="2489927"/>
                  <a:pt x="847939" y="2359721"/>
                  <a:pt x="853857" y="2291659"/>
                </a:cubicBezTo>
                <a:cubicBezTo>
                  <a:pt x="859775" y="2223597"/>
                  <a:pt x="816866" y="2168851"/>
                  <a:pt x="782835" y="2140738"/>
                </a:cubicBezTo>
                <a:cubicBezTo>
                  <a:pt x="748804" y="2112625"/>
                  <a:pt x="679262" y="2152575"/>
                  <a:pt x="649670" y="2122983"/>
                </a:cubicBezTo>
                <a:cubicBezTo>
                  <a:pt x="620078" y="2093391"/>
                  <a:pt x="600843" y="2020890"/>
                  <a:pt x="605282" y="1963185"/>
                </a:cubicBezTo>
                <a:cubicBezTo>
                  <a:pt x="609721" y="1905480"/>
                  <a:pt x="665946" y="1852214"/>
                  <a:pt x="676303" y="1776754"/>
                </a:cubicBezTo>
                <a:cubicBezTo>
                  <a:pt x="686660" y="1701294"/>
                  <a:pt x="667426" y="1637671"/>
                  <a:pt x="667426" y="1510424"/>
                </a:cubicBezTo>
                <a:cubicBezTo>
                  <a:pt x="667426" y="1383177"/>
                  <a:pt x="673344" y="1131643"/>
                  <a:pt x="676303" y="1013274"/>
                </a:cubicBezTo>
                <a:cubicBezTo>
                  <a:pt x="679262" y="894905"/>
                  <a:pt x="694059" y="860874"/>
                  <a:pt x="685181" y="800210"/>
                </a:cubicBezTo>
                <a:cubicBezTo>
                  <a:pt x="676303" y="739546"/>
                  <a:pt x="651150" y="681841"/>
                  <a:pt x="623037" y="649290"/>
                </a:cubicBezTo>
                <a:cubicBezTo>
                  <a:pt x="594924" y="616739"/>
                  <a:pt x="547577" y="621177"/>
                  <a:pt x="516505" y="604901"/>
                </a:cubicBezTo>
                <a:cubicBezTo>
                  <a:pt x="485433" y="588625"/>
                  <a:pt x="469157" y="564951"/>
                  <a:pt x="436606" y="551635"/>
                </a:cubicBezTo>
                <a:cubicBezTo>
                  <a:pt x="404055" y="538319"/>
                  <a:pt x="355228" y="522043"/>
                  <a:pt x="321197" y="525002"/>
                </a:cubicBezTo>
                <a:cubicBezTo>
                  <a:pt x="287166" y="527961"/>
                  <a:pt x="267931" y="545717"/>
                  <a:pt x="232420" y="569391"/>
                </a:cubicBezTo>
                <a:cubicBezTo>
                  <a:pt x="196909" y="593065"/>
                  <a:pt x="145123" y="644851"/>
                  <a:pt x="108133" y="667045"/>
                </a:cubicBezTo>
                <a:cubicBezTo>
                  <a:pt x="71143" y="689239"/>
                  <a:pt x="37111" y="715872"/>
                  <a:pt x="19356" y="71143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" name="Ελεύθερη σχεδίαση 2"/>
          <p:cNvSpPr/>
          <p:nvPr/>
        </p:nvSpPr>
        <p:spPr>
          <a:xfrm>
            <a:off x="6809173" y="1641903"/>
            <a:ext cx="923277" cy="1810573"/>
          </a:xfrm>
          <a:custGeom>
            <a:avLst/>
            <a:gdLst>
              <a:gd name="connsiteX0" fmla="*/ 0 w 923277"/>
              <a:gd name="connsiteY0" fmla="*/ 257918 h 1810573"/>
              <a:gd name="connsiteX1" fmla="*/ 301841 w 923277"/>
              <a:gd name="connsiteY1" fmla="*/ 151386 h 1810573"/>
              <a:gd name="connsiteX2" fmla="*/ 408373 w 923277"/>
              <a:gd name="connsiteY2" fmla="*/ 71487 h 1810573"/>
              <a:gd name="connsiteX3" fmla="*/ 603681 w 923277"/>
              <a:gd name="connsiteY3" fmla="*/ 466 h 1810573"/>
              <a:gd name="connsiteX4" fmla="*/ 754602 w 923277"/>
              <a:gd name="connsiteY4" fmla="*/ 53732 h 1810573"/>
              <a:gd name="connsiteX5" fmla="*/ 843378 w 923277"/>
              <a:gd name="connsiteY5" fmla="*/ 275674 h 1810573"/>
              <a:gd name="connsiteX6" fmla="*/ 843378 w 923277"/>
              <a:gd name="connsiteY6" fmla="*/ 843845 h 1810573"/>
              <a:gd name="connsiteX7" fmla="*/ 834501 w 923277"/>
              <a:gd name="connsiteY7" fmla="*/ 1225584 h 1810573"/>
              <a:gd name="connsiteX8" fmla="*/ 790112 w 923277"/>
              <a:gd name="connsiteY8" fmla="*/ 1394260 h 1810573"/>
              <a:gd name="connsiteX9" fmla="*/ 825623 w 923277"/>
              <a:gd name="connsiteY9" fmla="*/ 1589569 h 1810573"/>
              <a:gd name="connsiteX10" fmla="*/ 905522 w 923277"/>
              <a:gd name="connsiteY10" fmla="*/ 1784878 h 1810573"/>
              <a:gd name="connsiteX11" fmla="*/ 923277 w 923277"/>
              <a:gd name="connsiteY11" fmla="*/ 1802633 h 181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277" h="1810573">
                <a:moveTo>
                  <a:pt x="0" y="257918"/>
                </a:moveTo>
                <a:cubicBezTo>
                  <a:pt x="116889" y="220188"/>
                  <a:pt x="233779" y="182458"/>
                  <a:pt x="301841" y="151386"/>
                </a:cubicBezTo>
                <a:cubicBezTo>
                  <a:pt x="369903" y="120314"/>
                  <a:pt x="358066" y="96640"/>
                  <a:pt x="408373" y="71487"/>
                </a:cubicBezTo>
                <a:cubicBezTo>
                  <a:pt x="458680" y="46334"/>
                  <a:pt x="545976" y="3425"/>
                  <a:pt x="603681" y="466"/>
                </a:cubicBezTo>
                <a:cubicBezTo>
                  <a:pt x="661386" y="-2493"/>
                  <a:pt x="714653" y="7864"/>
                  <a:pt x="754602" y="53732"/>
                </a:cubicBezTo>
                <a:cubicBezTo>
                  <a:pt x="794551" y="99600"/>
                  <a:pt x="828582" y="143989"/>
                  <a:pt x="843378" y="275674"/>
                </a:cubicBezTo>
                <a:cubicBezTo>
                  <a:pt x="858174" y="407359"/>
                  <a:pt x="844857" y="685527"/>
                  <a:pt x="843378" y="843845"/>
                </a:cubicBezTo>
                <a:cubicBezTo>
                  <a:pt x="841899" y="1002163"/>
                  <a:pt x="843379" y="1133848"/>
                  <a:pt x="834501" y="1225584"/>
                </a:cubicBezTo>
                <a:cubicBezTo>
                  <a:pt x="825623" y="1317320"/>
                  <a:pt x="791592" y="1333596"/>
                  <a:pt x="790112" y="1394260"/>
                </a:cubicBezTo>
                <a:cubicBezTo>
                  <a:pt x="788632" y="1454924"/>
                  <a:pt x="806388" y="1524466"/>
                  <a:pt x="825623" y="1589569"/>
                </a:cubicBezTo>
                <a:cubicBezTo>
                  <a:pt x="844858" y="1654672"/>
                  <a:pt x="889246" y="1749367"/>
                  <a:pt x="905522" y="1784878"/>
                </a:cubicBezTo>
                <a:cubicBezTo>
                  <a:pt x="921798" y="1820389"/>
                  <a:pt x="922537" y="1811511"/>
                  <a:pt x="923277" y="180263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3477344" y="4086248"/>
            <a:ext cx="2580436" cy="2285903"/>
            <a:chOff x="6279882" y="4293472"/>
            <a:chExt cx="2580436" cy="2285903"/>
          </a:xfrm>
        </p:grpSpPr>
        <p:sp>
          <p:nvSpPr>
            <p:cNvPr id="5" name="Ελεύθερη σχεδίαση 4"/>
            <p:cNvSpPr/>
            <p:nvPr/>
          </p:nvSpPr>
          <p:spPr>
            <a:xfrm>
              <a:off x="6279882" y="4293472"/>
              <a:ext cx="1368963" cy="2285903"/>
            </a:xfrm>
            <a:custGeom>
              <a:avLst/>
              <a:gdLst>
                <a:gd name="connsiteX0" fmla="*/ 518279 w 1368963"/>
                <a:gd name="connsiteY0" fmla="*/ 24728 h 2285903"/>
                <a:gd name="connsiteX1" fmla="*/ 500523 w 1368963"/>
                <a:gd name="connsiteY1" fmla="*/ 291059 h 2285903"/>
                <a:gd name="connsiteX2" fmla="*/ 553789 w 1368963"/>
                <a:gd name="connsiteY2" fmla="*/ 513000 h 2285903"/>
                <a:gd name="connsiteX3" fmla="*/ 580422 w 1368963"/>
                <a:gd name="connsiteY3" fmla="*/ 832596 h 2285903"/>
                <a:gd name="connsiteX4" fmla="*/ 536034 w 1368963"/>
                <a:gd name="connsiteY4" fmla="*/ 1036783 h 2285903"/>
                <a:gd name="connsiteX5" fmla="*/ 385114 w 1368963"/>
                <a:gd name="connsiteY5" fmla="*/ 1187703 h 2285903"/>
                <a:gd name="connsiteX6" fmla="*/ 207560 w 1368963"/>
                <a:gd name="connsiteY6" fmla="*/ 1232092 h 2285903"/>
                <a:gd name="connsiteX7" fmla="*/ 30007 w 1368963"/>
                <a:gd name="connsiteY7" fmla="*/ 1383012 h 2285903"/>
                <a:gd name="connsiteX8" fmla="*/ 12252 w 1368963"/>
                <a:gd name="connsiteY8" fmla="*/ 1542810 h 2285903"/>
                <a:gd name="connsiteX9" fmla="*/ 101028 w 1368963"/>
                <a:gd name="connsiteY9" fmla="*/ 1693730 h 2285903"/>
                <a:gd name="connsiteX10" fmla="*/ 260826 w 1368963"/>
                <a:gd name="connsiteY10" fmla="*/ 1809140 h 2285903"/>
                <a:gd name="connsiteX11" fmla="*/ 509401 w 1368963"/>
                <a:gd name="connsiteY11" fmla="*/ 1818018 h 2285903"/>
                <a:gd name="connsiteX12" fmla="*/ 704710 w 1368963"/>
                <a:gd name="connsiteY12" fmla="*/ 1773629 h 2285903"/>
                <a:gd name="connsiteX13" fmla="*/ 917774 w 1368963"/>
                <a:gd name="connsiteY13" fmla="*/ 1764752 h 2285903"/>
                <a:gd name="connsiteX14" fmla="*/ 1104205 w 1368963"/>
                <a:gd name="connsiteY14" fmla="*/ 1782507 h 2285903"/>
                <a:gd name="connsiteX15" fmla="*/ 1192982 w 1368963"/>
                <a:gd name="connsiteY15" fmla="*/ 1871284 h 2285903"/>
                <a:gd name="connsiteX16" fmla="*/ 1139716 w 1368963"/>
                <a:gd name="connsiteY16" fmla="*/ 1960060 h 2285903"/>
                <a:gd name="connsiteX17" fmla="*/ 1033184 w 1368963"/>
                <a:gd name="connsiteY17" fmla="*/ 1995571 h 2285903"/>
                <a:gd name="connsiteX18" fmla="*/ 864508 w 1368963"/>
                <a:gd name="connsiteY18" fmla="*/ 1995571 h 2285903"/>
                <a:gd name="connsiteX19" fmla="*/ 598178 w 1368963"/>
                <a:gd name="connsiteY19" fmla="*/ 1960060 h 2285903"/>
                <a:gd name="connsiteX20" fmla="*/ 358481 w 1368963"/>
                <a:gd name="connsiteY20" fmla="*/ 1960060 h 2285903"/>
                <a:gd name="connsiteX21" fmla="*/ 234193 w 1368963"/>
                <a:gd name="connsiteY21" fmla="*/ 1986694 h 2285903"/>
                <a:gd name="connsiteX22" fmla="*/ 118784 w 1368963"/>
                <a:gd name="connsiteY22" fmla="*/ 2022204 h 2285903"/>
                <a:gd name="connsiteX23" fmla="*/ 47762 w 1368963"/>
                <a:gd name="connsiteY23" fmla="*/ 2102103 h 2285903"/>
                <a:gd name="connsiteX24" fmla="*/ 21129 w 1368963"/>
                <a:gd name="connsiteY24" fmla="*/ 2208635 h 2285903"/>
                <a:gd name="connsiteX25" fmla="*/ 12252 w 1368963"/>
                <a:gd name="connsiteY25" fmla="*/ 2270779 h 2285903"/>
                <a:gd name="connsiteX26" fmla="*/ 198683 w 1368963"/>
                <a:gd name="connsiteY26" fmla="*/ 2279657 h 2285903"/>
                <a:gd name="connsiteX27" fmla="*/ 198683 w 1368963"/>
                <a:gd name="connsiteY27" fmla="*/ 2190880 h 2285903"/>
                <a:gd name="connsiteX28" fmla="*/ 269704 w 1368963"/>
                <a:gd name="connsiteY28" fmla="*/ 2146492 h 2285903"/>
                <a:gd name="connsiteX29" fmla="*/ 402869 w 1368963"/>
                <a:gd name="connsiteY29" fmla="*/ 2119859 h 2285903"/>
                <a:gd name="connsiteX30" fmla="*/ 562667 w 1368963"/>
                <a:gd name="connsiteY30" fmla="*/ 2119859 h 2285903"/>
                <a:gd name="connsiteX31" fmla="*/ 731343 w 1368963"/>
                <a:gd name="connsiteY31" fmla="*/ 2146492 h 2285903"/>
                <a:gd name="connsiteX32" fmla="*/ 908896 w 1368963"/>
                <a:gd name="connsiteY32" fmla="*/ 2164247 h 2285903"/>
                <a:gd name="connsiteX33" fmla="*/ 1121960 w 1368963"/>
                <a:gd name="connsiteY33" fmla="*/ 2182002 h 2285903"/>
                <a:gd name="connsiteX34" fmla="*/ 1255125 w 1368963"/>
                <a:gd name="connsiteY34" fmla="*/ 2119859 h 2285903"/>
                <a:gd name="connsiteX35" fmla="*/ 1352780 w 1368963"/>
                <a:gd name="connsiteY35" fmla="*/ 1977816 h 2285903"/>
                <a:gd name="connsiteX36" fmla="*/ 1352780 w 1368963"/>
                <a:gd name="connsiteY36" fmla="*/ 1782507 h 2285903"/>
                <a:gd name="connsiteX37" fmla="*/ 1264003 w 1368963"/>
                <a:gd name="connsiteY37" fmla="*/ 1649342 h 2285903"/>
                <a:gd name="connsiteX38" fmla="*/ 1086450 w 1368963"/>
                <a:gd name="connsiteY38" fmla="*/ 1578321 h 2285903"/>
                <a:gd name="connsiteX39" fmla="*/ 802364 w 1368963"/>
                <a:gd name="connsiteY39" fmla="*/ 1587198 h 2285903"/>
                <a:gd name="connsiteX40" fmla="*/ 607055 w 1368963"/>
                <a:gd name="connsiteY40" fmla="*/ 1622709 h 2285903"/>
                <a:gd name="connsiteX41" fmla="*/ 393991 w 1368963"/>
                <a:gd name="connsiteY41" fmla="*/ 1622709 h 2285903"/>
                <a:gd name="connsiteX42" fmla="*/ 216438 w 1368963"/>
                <a:gd name="connsiteY42" fmla="*/ 1613831 h 2285903"/>
                <a:gd name="connsiteX43" fmla="*/ 198683 w 1368963"/>
                <a:gd name="connsiteY43" fmla="*/ 1498422 h 2285903"/>
                <a:gd name="connsiteX44" fmla="*/ 251949 w 1368963"/>
                <a:gd name="connsiteY44" fmla="*/ 1400767 h 2285903"/>
                <a:gd name="connsiteX45" fmla="*/ 491646 w 1368963"/>
                <a:gd name="connsiteY45" fmla="*/ 1383012 h 2285903"/>
                <a:gd name="connsiteX46" fmla="*/ 722465 w 1368963"/>
                <a:gd name="connsiteY46" fmla="*/ 1400767 h 2285903"/>
                <a:gd name="connsiteX47" fmla="*/ 935529 w 1368963"/>
                <a:gd name="connsiteY47" fmla="*/ 1409645 h 2285903"/>
                <a:gd name="connsiteX48" fmla="*/ 1201859 w 1368963"/>
                <a:gd name="connsiteY48" fmla="*/ 1249847 h 2285903"/>
                <a:gd name="connsiteX49" fmla="*/ 1317269 w 1368963"/>
                <a:gd name="connsiteY49" fmla="*/ 1072294 h 2285903"/>
                <a:gd name="connsiteX50" fmla="*/ 1361657 w 1368963"/>
                <a:gd name="connsiteY50" fmla="*/ 797086 h 2285903"/>
                <a:gd name="connsiteX51" fmla="*/ 1361657 w 1368963"/>
                <a:gd name="connsiteY51" fmla="*/ 468612 h 2285903"/>
                <a:gd name="connsiteX52" fmla="*/ 1290636 w 1368963"/>
                <a:gd name="connsiteY52" fmla="*/ 317692 h 2285903"/>
                <a:gd name="connsiteX53" fmla="*/ 1175226 w 1368963"/>
                <a:gd name="connsiteY53" fmla="*/ 237793 h 2285903"/>
                <a:gd name="connsiteX54" fmla="*/ 1015428 w 1368963"/>
                <a:gd name="connsiteY54" fmla="*/ 211160 h 2285903"/>
                <a:gd name="connsiteX55" fmla="*/ 864508 w 1368963"/>
                <a:gd name="connsiteY55" fmla="*/ 282181 h 2285903"/>
                <a:gd name="connsiteX56" fmla="*/ 757976 w 1368963"/>
                <a:gd name="connsiteY56" fmla="*/ 264426 h 2285903"/>
                <a:gd name="connsiteX57" fmla="*/ 749098 w 1368963"/>
                <a:gd name="connsiteY57" fmla="*/ 131260 h 2285903"/>
                <a:gd name="connsiteX58" fmla="*/ 766853 w 1368963"/>
                <a:gd name="connsiteY58" fmla="*/ 24728 h 2285903"/>
                <a:gd name="connsiteX59" fmla="*/ 518279 w 1368963"/>
                <a:gd name="connsiteY59" fmla="*/ 24728 h 228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368963" h="2285903">
                  <a:moveTo>
                    <a:pt x="518279" y="24728"/>
                  </a:moveTo>
                  <a:cubicBezTo>
                    <a:pt x="473891" y="69117"/>
                    <a:pt x="494605" y="209680"/>
                    <a:pt x="500523" y="291059"/>
                  </a:cubicBezTo>
                  <a:cubicBezTo>
                    <a:pt x="506441" y="372438"/>
                    <a:pt x="540473" y="422744"/>
                    <a:pt x="553789" y="513000"/>
                  </a:cubicBezTo>
                  <a:cubicBezTo>
                    <a:pt x="567105" y="603256"/>
                    <a:pt x="583381" y="745299"/>
                    <a:pt x="580422" y="832596"/>
                  </a:cubicBezTo>
                  <a:cubicBezTo>
                    <a:pt x="577463" y="919893"/>
                    <a:pt x="568585" y="977599"/>
                    <a:pt x="536034" y="1036783"/>
                  </a:cubicBezTo>
                  <a:cubicBezTo>
                    <a:pt x="503483" y="1095967"/>
                    <a:pt x="439859" y="1155152"/>
                    <a:pt x="385114" y="1187703"/>
                  </a:cubicBezTo>
                  <a:cubicBezTo>
                    <a:pt x="330369" y="1220254"/>
                    <a:pt x="266745" y="1199540"/>
                    <a:pt x="207560" y="1232092"/>
                  </a:cubicBezTo>
                  <a:cubicBezTo>
                    <a:pt x="148375" y="1264644"/>
                    <a:pt x="62558" y="1331226"/>
                    <a:pt x="30007" y="1383012"/>
                  </a:cubicBezTo>
                  <a:cubicBezTo>
                    <a:pt x="-2544" y="1434798"/>
                    <a:pt x="415" y="1491024"/>
                    <a:pt x="12252" y="1542810"/>
                  </a:cubicBezTo>
                  <a:cubicBezTo>
                    <a:pt x="24089" y="1594596"/>
                    <a:pt x="59599" y="1649342"/>
                    <a:pt x="101028" y="1693730"/>
                  </a:cubicBezTo>
                  <a:cubicBezTo>
                    <a:pt x="142457" y="1738118"/>
                    <a:pt x="192764" y="1788425"/>
                    <a:pt x="260826" y="1809140"/>
                  </a:cubicBezTo>
                  <a:cubicBezTo>
                    <a:pt x="328888" y="1829855"/>
                    <a:pt x="435420" y="1823937"/>
                    <a:pt x="509401" y="1818018"/>
                  </a:cubicBezTo>
                  <a:cubicBezTo>
                    <a:pt x="583382" y="1812100"/>
                    <a:pt x="636648" y="1782507"/>
                    <a:pt x="704710" y="1773629"/>
                  </a:cubicBezTo>
                  <a:cubicBezTo>
                    <a:pt x="772772" y="1764751"/>
                    <a:pt x="851192" y="1763272"/>
                    <a:pt x="917774" y="1764752"/>
                  </a:cubicBezTo>
                  <a:cubicBezTo>
                    <a:pt x="984356" y="1766232"/>
                    <a:pt x="1058337" y="1764752"/>
                    <a:pt x="1104205" y="1782507"/>
                  </a:cubicBezTo>
                  <a:cubicBezTo>
                    <a:pt x="1150073" y="1800262"/>
                    <a:pt x="1187064" y="1841692"/>
                    <a:pt x="1192982" y="1871284"/>
                  </a:cubicBezTo>
                  <a:cubicBezTo>
                    <a:pt x="1198900" y="1900876"/>
                    <a:pt x="1166349" y="1939346"/>
                    <a:pt x="1139716" y="1960060"/>
                  </a:cubicBezTo>
                  <a:cubicBezTo>
                    <a:pt x="1113083" y="1980774"/>
                    <a:pt x="1079052" y="1989653"/>
                    <a:pt x="1033184" y="1995571"/>
                  </a:cubicBezTo>
                  <a:cubicBezTo>
                    <a:pt x="987316" y="2001489"/>
                    <a:pt x="937009" y="2001489"/>
                    <a:pt x="864508" y="1995571"/>
                  </a:cubicBezTo>
                  <a:cubicBezTo>
                    <a:pt x="792007" y="1989653"/>
                    <a:pt x="682516" y="1965978"/>
                    <a:pt x="598178" y="1960060"/>
                  </a:cubicBezTo>
                  <a:cubicBezTo>
                    <a:pt x="513840" y="1954142"/>
                    <a:pt x="419145" y="1955621"/>
                    <a:pt x="358481" y="1960060"/>
                  </a:cubicBezTo>
                  <a:cubicBezTo>
                    <a:pt x="297817" y="1964499"/>
                    <a:pt x="274142" y="1976337"/>
                    <a:pt x="234193" y="1986694"/>
                  </a:cubicBezTo>
                  <a:cubicBezTo>
                    <a:pt x="194243" y="1997051"/>
                    <a:pt x="149856" y="2002969"/>
                    <a:pt x="118784" y="2022204"/>
                  </a:cubicBezTo>
                  <a:cubicBezTo>
                    <a:pt x="87712" y="2041439"/>
                    <a:pt x="64038" y="2071031"/>
                    <a:pt x="47762" y="2102103"/>
                  </a:cubicBezTo>
                  <a:cubicBezTo>
                    <a:pt x="31486" y="2133175"/>
                    <a:pt x="27047" y="2180522"/>
                    <a:pt x="21129" y="2208635"/>
                  </a:cubicBezTo>
                  <a:cubicBezTo>
                    <a:pt x="15211" y="2236748"/>
                    <a:pt x="-17340" y="2258942"/>
                    <a:pt x="12252" y="2270779"/>
                  </a:cubicBezTo>
                  <a:cubicBezTo>
                    <a:pt x="41844" y="2282616"/>
                    <a:pt x="167611" y="2292973"/>
                    <a:pt x="198683" y="2279657"/>
                  </a:cubicBezTo>
                  <a:cubicBezTo>
                    <a:pt x="229755" y="2266341"/>
                    <a:pt x="186846" y="2213074"/>
                    <a:pt x="198683" y="2190880"/>
                  </a:cubicBezTo>
                  <a:cubicBezTo>
                    <a:pt x="210520" y="2168686"/>
                    <a:pt x="235673" y="2158329"/>
                    <a:pt x="269704" y="2146492"/>
                  </a:cubicBezTo>
                  <a:cubicBezTo>
                    <a:pt x="303735" y="2134655"/>
                    <a:pt x="354042" y="2124298"/>
                    <a:pt x="402869" y="2119859"/>
                  </a:cubicBezTo>
                  <a:cubicBezTo>
                    <a:pt x="451696" y="2115420"/>
                    <a:pt x="507921" y="2115420"/>
                    <a:pt x="562667" y="2119859"/>
                  </a:cubicBezTo>
                  <a:cubicBezTo>
                    <a:pt x="617413" y="2124298"/>
                    <a:pt x="673638" y="2139094"/>
                    <a:pt x="731343" y="2146492"/>
                  </a:cubicBezTo>
                  <a:cubicBezTo>
                    <a:pt x="789048" y="2153890"/>
                    <a:pt x="908896" y="2164247"/>
                    <a:pt x="908896" y="2164247"/>
                  </a:cubicBezTo>
                  <a:cubicBezTo>
                    <a:pt x="973999" y="2170165"/>
                    <a:pt x="1064255" y="2189400"/>
                    <a:pt x="1121960" y="2182002"/>
                  </a:cubicBezTo>
                  <a:cubicBezTo>
                    <a:pt x="1179665" y="2174604"/>
                    <a:pt x="1216655" y="2153890"/>
                    <a:pt x="1255125" y="2119859"/>
                  </a:cubicBezTo>
                  <a:cubicBezTo>
                    <a:pt x="1293595" y="2085828"/>
                    <a:pt x="1336504" y="2034041"/>
                    <a:pt x="1352780" y="1977816"/>
                  </a:cubicBezTo>
                  <a:cubicBezTo>
                    <a:pt x="1369056" y="1921591"/>
                    <a:pt x="1367576" y="1837253"/>
                    <a:pt x="1352780" y="1782507"/>
                  </a:cubicBezTo>
                  <a:cubicBezTo>
                    <a:pt x="1337984" y="1727761"/>
                    <a:pt x="1308391" y="1683373"/>
                    <a:pt x="1264003" y="1649342"/>
                  </a:cubicBezTo>
                  <a:cubicBezTo>
                    <a:pt x="1219615" y="1615311"/>
                    <a:pt x="1163390" y="1588678"/>
                    <a:pt x="1086450" y="1578321"/>
                  </a:cubicBezTo>
                  <a:cubicBezTo>
                    <a:pt x="1009510" y="1567964"/>
                    <a:pt x="882263" y="1579800"/>
                    <a:pt x="802364" y="1587198"/>
                  </a:cubicBezTo>
                  <a:cubicBezTo>
                    <a:pt x="722465" y="1594596"/>
                    <a:pt x="675117" y="1616791"/>
                    <a:pt x="607055" y="1622709"/>
                  </a:cubicBezTo>
                  <a:cubicBezTo>
                    <a:pt x="538993" y="1628628"/>
                    <a:pt x="459094" y="1624189"/>
                    <a:pt x="393991" y="1622709"/>
                  </a:cubicBezTo>
                  <a:cubicBezTo>
                    <a:pt x="328888" y="1621229"/>
                    <a:pt x="248989" y="1634545"/>
                    <a:pt x="216438" y="1613831"/>
                  </a:cubicBezTo>
                  <a:cubicBezTo>
                    <a:pt x="183887" y="1593117"/>
                    <a:pt x="192765" y="1533933"/>
                    <a:pt x="198683" y="1498422"/>
                  </a:cubicBezTo>
                  <a:cubicBezTo>
                    <a:pt x="204601" y="1462911"/>
                    <a:pt x="203122" y="1420002"/>
                    <a:pt x="251949" y="1400767"/>
                  </a:cubicBezTo>
                  <a:cubicBezTo>
                    <a:pt x="300776" y="1381532"/>
                    <a:pt x="413227" y="1383012"/>
                    <a:pt x="491646" y="1383012"/>
                  </a:cubicBezTo>
                  <a:cubicBezTo>
                    <a:pt x="570065" y="1383012"/>
                    <a:pt x="648485" y="1396328"/>
                    <a:pt x="722465" y="1400767"/>
                  </a:cubicBezTo>
                  <a:cubicBezTo>
                    <a:pt x="796445" y="1405206"/>
                    <a:pt x="855630" y="1434798"/>
                    <a:pt x="935529" y="1409645"/>
                  </a:cubicBezTo>
                  <a:cubicBezTo>
                    <a:pt x="1015428" y="1384492"/>
                    <a:pt x="1138236" y="1306072"/>
                    <a:pt x="1201859" y="1249847"/>
                  </a:cubicBezTo>
                  <a:cubicBezTo>
                    <a:pt x="1265482" y="1193622"/>
                    <a:pt x="1290636" y="1147754"/>
                    <a:pt x="1317269" y="1072294"/>
                  </a:cubicBezTo>
                  <a:cubicBezTo>
                    <a:pt x="1343902" y="996834"/>
                    <a:pt x="1354259" y="897700"/>
                    <a:pt x="1361657" y="797086"/>
                  </a:cubicBezTo>
                  <a:cubicBezTo>
                    <a:pt x="1369055" y="696472"/>
                    <a:pt x="1373494" y="548511"/>
                    <a:pt x="1361657" y="468612"/>
                  </a:cubicBezTo>
                  <a:cubicBezTo>
                    <a:pt x="1349820" y="388713"/>
                    <a:pt x="1321708" y="356162"/>
                    <a:pt x="1290636" y="317692"/>
                  </a:cubicBezTo>
                  <a:cubicBezTo>
                    <a:pt x="1259564" y="279222"/>
                    <a:pt x="1221094" y="255548"/>
                    <a:pt x="1175226" y="237793"/>
                  </a:cubicBezTo>
                  <a:cubicBezTo>
                    <a:pt x="1129358" y="220038"/>
                    <a:pt x="1067214" y="203762"/>
                    <a:pt x="1015428" y="211160"/>
                  </a:cubicBezTo>
                  <a:cubicBezTo>
                    <a:pt x="963642" y="218558"/>
                    <a:pt x="907417" y="273303"/>
                    <a:pt x="864508" y="282181"/>
                  </a:cubicBezTo>
                  <a:cubicBezTo>
                    <a:pt x="821599" y="291059"/>
                    <a:pt x="777211" y="289579"/>
                    <a:pt x="757976" y="264426"/>
                  </a:cubicBezTo>
                  <a:cubicBezTo>
                    <a:pt x="738741" y="239273"/>
                    <a:pt x="747618" y="171210"/>
                    <a:pt x="749098" y="131260"/>
                  </a:cubicBezTo>
                  <a:cubicBezTo>
                    <a:pt x="750578" y="91310"/>
                    <a:pt x="805323" y="43963"/>
                    <a:pt x="766853" y="24728"/>
                  </a:cubicBezTo>
                  <a:cubicBezTo>
                    <a:pt x="728383" y="5493"/>
                    <a:pt x="562667" y="-19661"/>
                    <a:pt x="518279" y="24728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" name="Γωνιακή σύνδεση 7"/>
            <p:cNvCxnSpPr/>
            <p:nvPr/>
          </p:nvCxnSpPr>
          <p:spPr>
            <a:xfrm>
              <a:off x="7602071" y="4874009"/>
              <a:ext cx="1258247" cy="111926"/>
            </a:xfrm>
            <a:prstGeom prst="bentConnector3">
              <a:avLst>
                <a:gd name="adj1" fmla="val -95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Γωνιακή σύνδεση 21"/>
            <p:cNvCxnSpPr/>
            <p:nvPr/>
          </p:nvCxnSpPr>
          <p:spPr>
            <a:xfrm flipV="1">
              <a:off x="7602071" y="5098863"/>
              <a:ext cx="1258247" cy="130337"/>
            </a:xfrm>
            <a:prstGeom prst="bentConnector3">
              <a:avLst>
                <a:gd name="adj1" fmla="val -800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000" b="1" dirty="0" err="1" smtClean="0"/>
              <a:t>Νηστίδα</a:t>
            </a:r>
            <a:endParaRPr lang="el-GR" sz="3000" b="1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4275184" y="2420888"/>
            <a:ext cx="227801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607873" y="2141027"/>
            <a:ext cx="350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Ρινογαστρικός σωλήνας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607873" y="2602692"/>
            <a:ext cx="2530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Νηστιδοστομία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>
            <a:off x="2218119" y="3064356"/>
            <a:ext cx="288032" cy="1516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>
            <a:stCxn id="20" idx="2"/>
          </p:cNvCxnSpPr>
          <p:nvPr/>
        </p:nvCxnSpPr>
        <p:spPr>
          <a:xfrm flipH="1">
            <a:off x="4664286" y="5390717"/>
            <a:ext cx="2727415" cy="270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Ορθογώνιο 19"/>
          <p:cNvSpPr/>
          <p:nvPr/>
        </p:nvSpPr>
        <p:spPr>
          <a:xfrm>
            <a:off x="5705181" y="4929052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αστρονηστιδοστομία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6870801" y="1040824"/>
            <a:ext cx="1373607" cy="3252648"/>
            <a:chOff x="8043169" y="980728"/>
            <a:chExt cx="1373607" cy="3252648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8244408" y="980728"/>
              <a:ext cx="1172368" cy="3252648"/>
            </a:xfrm>
            <a:custGeom>
              <a:avLst/>
              <a:gdLst>
                <a:gd name="connsiteX0" fmla="*/ 19356 w 1172368"/>
                <a:gd name="connsiteY0" fmla="*/ 711433 h 3252648"/>
                <a:gd name="connsiteX1" fmla="*/ 1600 w 1172368"/>
                <a:gd name="connsiteY1" fmla="*/ 640412 h 3252648"/>
                <a:gd name="connsiteX2" fmla="*/ 45989 w 1172368"/>
                <a:gd name="connsiteY2" fmla="*/ 604901 h 3252648"/>
                <a:gd name="connsiteX3" fmla="*/ 108133 w 1172368"/>
                <a:gd name="connsiteY3" fmla="*/ 560513 h 3252648"/>
                <a:gd name="connsiteX4" fmla="*/ 99255 w 1172368"/>
                <a:gd name="connsiteY4" fmla="*/ 462859 h 3252648"/>
                <a:gd name="connsiteX5" fmla="*/ 72622 w 1172368"/>
                <a:gd name="connsiteY5" fmla="*/ 338571 h 3252648"/>
                <a:gd name="connsiteX6" fmla="*/ 108133 w 1172368"/>
                <a:gd name="connsiteY6" fmla="*/ 205406 h 3252648"/>
                <a:gd name="connsiteX7" fmla="*/ 285686 w 1172368"/>
                <a:gd name="connsiteY7" fmla="*/ 54486 h 3252648"/>
                <a:gd name="connsiteX8" fmla="*/ 525383 w 1172368"/>
                <a:gd name="connsiteY8" fmla="*/ 1220 h 3252648"/>
                <a:gd name="connsiteX9" fmla="*/ 765080 w 1172368"/>
                <a:gd name="connsiteY9" fmla="*/ 27853 h 3252648"/>
                <a:gd name="connsiteX10" fmla="*/ 942633 w 1172368"/>
                <a:gd name="connsiteY10" fmla="*/ 143263 h 3252648"/>
                <a:gd name="connsiteX11" fmla="*/ 1058043 w 1172368"/>
                <a:gd name="connsiteY11" fmla="*/ 338571 h 3252648"/>
                <a:gd name="connsiteX12" fmla="*/ 1049166 w 1172368"/>
                <a:gd name="connsiteY12" fmla="*/ 604901 h 3252648"/>
                <a:gd name="connsiteX13" fmla="*/ 987022 w 1172368"/>
                <a:gd name="connsiteY13" fmla="*/ 817965 h 3252648"/>
                <a:gd name="connsiteX14" fmla="*/ 880490 w 1172368"/>
                <a:gd name="connsiteY14" fmla="*/ 1048785 h 3252648"/>
                <a:gd name="connsiteX15" fmla="*/ 907123 w 1172368"/>
                <a:gd name="connsiteY15" fmla="*/ 1235216 h 3252648"/>
                <a:gd name="connsiteX16" fmla="*/ 951511 w 1172368"/>
                <a:gd name="connsiteY16" fmla="*/ 1368381 h 3252648"/>
                <a:gd name="connsiteX17" fmla="*/ 1111309 w 1172368"/>
                <a:gd name="connsiteY17" fmla="*/ 1616956 h 3252648"/>
                <a:gd name="connsiteX18" fmla="*/ 1164575 w 1172368"/>
                <a:gd name="connsiteY18" fmla="*/ 1883286 h 3252648"/>
                <a:gd name="connsiteX19" fmla="*/ 1093554 w 1172368"/>
                <a:gd name="connsiteY19" fmla="*/ 2273903 h 3252648"/>
                <a:gd name="connsiteX20" fmla="*/ 1022533 w 1172368"/>
                <a:gd name="connsiteY20" fmla="*/ 2646765 h 3252648"/>
                <a:gd name="connsiteX21" fmla="*/ 1022533 w 1172368"/>
                <a:gd name="connsiteY21" fmla="*/ 2957484 h 3252648"/>
                <a:gd name="connsiteX22" fmla="*/ 1075799 w 1172368"/>
                <a:gd name="connsiteY22" fmla="*/ 3117282 h 3252648"/>
                <a:gd name="connsiteX23" fmla="*/ 1102432 w 1172368"/>
                <a:gd name="connsiteY23" fmla="*/ 3241569 h 3252648"/>
                <a:gd name="connsiteX24" fmla="*/ 81500 w 1172368"/>
                <a:gd name="connsiteY24" fmla="*/ 3241569 h 3252648"/>
                <a:gd name="connsiteX25" fmla="*/ 63744 w 1172368"/>
                <a:gd name="connsiteY25" fmla="*/ 3197181 h 3252648"/>
                <a:gd name="connsiteX26" fmla="*/ 54867 w 1172368"/>
                <a:gd name="connsiteY26" fmla="*/ 3010750 h 3252648"/>
                <a:gd name="connsiteX27" fmla="*/ 37111 w 1172368"/>
                <a:gd name="connsiteY27" fmla="*/ 2806564 h 3252648"/>
                <a:gd name="connsiteX28" fmla="*/ 45989 w 1172368"/>
                <a:gd name="connsiteY28" fmla="*/ 2433701 h 3252648"/>
                <a:gd name="connsiteX29" fmla="*/ 90377 w 1172368"/>
                <a:gd name="connsiteY29" fmla="*/ 2078595 h 3252648"/>
                <a:gd name="connsiteX30" fmla="*/ 125888 w 1172368"/>
                <a:gd name="connsiteY30" fmla="*/ 1901041 h 3252648"/>
                <a:gd name="connsiteX31" fmla="*/ 179154 w 1172368"/>
                <a:gd name="connsiteY31" fmla="*/ 1696855 h 3252648"/>
                <a:gd name="connsiteX32" fmla="*/ 338952 w 1172368"/>
                <a:gd name="connsiteY32" fmla="*/ 1492668 h 3252648"/>
                <a:gd name="connsiteX33" fmla="*/ 409973 w 1172368"/>
                <a:gd name="connsiteY33" fmla="*/ 1341748 h 3252648"/>
                <a:gd name="connsiteX34" fmla="*/ 409973 w 1172368"/>
                <a:gd name="connsiteY34" fmla="*/ 1199705 h 3252648"/>
                <a:gd name="connsiteX35" fmla="*/ 303441 w 1172368"/>
                <a:gd name="connsiteY35" fmla="*/ 1119806 h 3252648"/>
                <a:gd name="connsiteX36" fmla="*/ 205787 w 1172368"/>
                <a:gd name="connsiteY36" fmla="*/ 1110929 h 3252648"/>
                <a:gd name="connsiteX37" fmla="*/ 108133 w 1172368"/>
                <a:gd name="connsiteY37" fmla="*/ 1110929 h 3252648"/>
                <a:gd name="connsiteX38" fmla="*/ 72622 w 1172368"/>
                <a:gd name="connsiteY38" fmla="*/ 1004397 h 3252648"/>
                <a:gd name="connsiteX39" fmla="*/ 90377 w 1172368"/>
                <a:gd name="connsiteY39" fmla="*/ 951131 h 3252648"/>
                <a:gd name="connsiteX40" fmla="*/ 63744 w 1172368"/>
                <a:gd name="connsiteY40" fmla="*/ 933375 h 3252648"/>
                <a:gd name="connsiteX41" fmla="*/ 63744 w 1172368"/>
                <a:gd name="connsiteY41" fmla="*/ 880109 h 3252648"/>
                <a:gd name="connsiteX42" fmla="*/ 72622 w 1172368"/>
                <a:gd name="connsiteY42" fmla="*/ 862354 h 3252648"/>
                <a:gd name="connsiteX43" fmla="*/ 37111 w 1172368"/>
                <a:gd name="connsiteY43" fmla="*/ 826843 h 3252648"/>
                <a:gd name="connsiteX44" fmla="*/ 99255 w 1172368"/>
                <a:gd name="connsiteY44" fmla="*/ 738066 h 3252648"/>
                <a:gd name="connsiteX45" fmla="*/ 214665 w 1172368"/>
                <a:gd name="connsiteY45" fmla="*/ 675923 h 3252648"/>
                <a:gd name="connsiteX46" fmla="*/ 347830 w 1172368"/>
                <a:gd name="connsiteY46" fmla="*/ 649290 h 3252648"/>
                <a:gd name="connsiteX47" fmla="*/ 436606 w 1172368"/>
                <a:gd name="connsiteY47" fmla="*/ 702556 h 3252648"/>
                <a:gd name="connsiteX48" fmla="*/ 463239 w 1172368"/>
                <a:gd name="connsiteY48" fmla="*/ 764699 h 3252648"/>
                <a:gd name="connsiteX49" fmla="*/ 383340 w 1172368"/>
                <a:gd name="connsiteY49" fmla="*/ 755822 h 3252648"/>
                <a:gd name="connsiteX50" fmla="*/ 303441 w 1172368"/>
                <a:gd name="connsiteY50" fmla="*/ 738066 h 3252648"/>
                <a:gd name="connsiteX51" fmla="*/ 214665 w 1172368"/>
                <a:gd name="connsiteY51" fmla="*/ 809088 h 3252648"/>
                <a:gd name="connsiteX52" fmla="*/ 179154 w 1172368"/>
                <a:gd name="connsiteY52" fmla="*/ 906742 h 3252648"/>
                <a:gd name="connsiteX53" fmla="*/ 267931 w 1172368"/>
                <a:gd name="connsiteY53" fmla="*/ 968886 h 3252648"/>
                <a:gd name="connsiteX54" fmla="*/ 250175 w 1172368"/>
                <a:gd name="connsiteY54" fmla="*/ 871231 h 3252648"/>
                <a:gd name="connsiteX55" fmla="*/ 338952 w 1172368"/>
                <a:gd name="connsiteY55" fmla="*/ 826843 h 3252648"/>
                <a:gd name="connsiteX56" fmla="*/ 472117 w 1172368"/>
                <a:gd name="connsiteY56" fmla="*/ 862354 h 3252648"/>
                <a:gd name="connsiteX57" fmla="*/ 498750 w 1172368"/>
                <a:gd name="connsiteY57" fmla="*/ 1013274 h 3252648"/>
                <a:gd name="connsiteX58" fmla="*/ 498750 w 1172368"/>
                <a:gd name="connsiteY58" fmla="*/ 1350626 h 3252648"/>
                <a:gd name="connsiteX59" fmla="*/ 507628 w 1172368"/>
                <a:gd name="connsiteY59" fmla="*/ 1599200 h 3252648"/>
                <a:gd name="connsiteX60" fmla="*/ 498750 w 1172368"/>
                <a:gd name="connsiteY60" fmla="*/ 1794509 h 3252648"/>
                <a:gd name="connsiteX61" fmla="*/ 445484 w 1172368"/>
                <a:gd name="connsiteY61" fmla="*/ 1945430 h 3252648"/>
                <a:gd name="connsiteX62" fmla="*/ 418851 w 1172368"/>
                <a:gd name="connsiteY62" fmla="*/ 2114105 h 3252648"/>
                <a:gd name="connsiteX63" fmla="*/ 472117 w 1172368"/>
                <a:gd name="connsiteY63" fmla="*/ 2282781 h 3252648"/>
                <a:gd name="connsiteX64" fmla="*/ 498750 w 1172368"/>
                <a:gd name="connsiteY64" fmla="*/ 2469212 h 3252648"/>
                <a:gd name="connsiteX65" fmla="*/ 401096 w 1172368"/>
                <a:gd name="connsiteY65" fmla="*/ 2557989 h 3252648"/>
                <a:gd name="connsiteX66" fmla="*/ 232420 w 1172368"/>
                <a:gd name="connsiteY66" fmla="*/ 2593499 h 3252648"/>
                <a:gd name="connsiteX67" fmla="*/ 188032 w 1172368"/>
                <a:gd name="connsiteY67" fmla="*/ 2735542 h 3252648"/>
                <a:gd name="connsiteX68" fmla="*/ 223542 w 1172368"/>
                <a:gd name="connsiteY68" fmla="*/ 2868707 h 3252648"/>
                <a:gd name="connsiteX69" fmla="*/ 374463 w 1172368"/>
                <a:gd name="connsiteY69" fmla="*/ 2895340 h 3252648"/>
                <a:gd name="connsiteX70" fmla="*/ 507628 w 1172368"/>
                <a:gd name="connsiteY70" fmla="*/ 2877585 h 3252648"/>
                <a:gd name="connsiteX71" fmla="*/ 640793 w 1172368"/>
                <a:gd name="connsiteY71" fmla="*/ 2895340 h 3252648"/>
                <a:gd name="connsiteX72" fmla="*/ 631915 w 1172368"/>
                <a:gd name="connsiteY72" fmla="*/ 2975239 h 3252648"/>
                <a:gd name="connsiteX73" fmla="*/ 365585 w 1172368"/>
                <a:gd name="connsiteY73" fmla="*/ 3010750 h 3252648"/>
                <a:gd name="connsiteX74" fmla="*/ 223542 w 1172368"/>
                <a:gd name="connsiteY74" fmla="*/ 3081771 h 3252648"/>
                <a:gd name="connsiteX75" fmla="*/ 205787 w 1172368"/>
                <a:gd name="connsiteY75" fmla="*/ 3232692 h 3252648"/>
                <a:gd name="connsiteX76" fmla="*/ 338952 w 1172368"/>
                <a:gd name="connsiteY76" fmla="*/ 3223814 h 3252648"/>
                <a:gd name="connsiteX77" fmla="*/ 321197 w 1172368"/>
                <a:gd name="connsiteY77" fmla="*/ 3108404 h 3252648"/>
                <a:gd name="connsiteX78" fmla="*/ 578649 w 1172368"/>
                <a:gd name="connsiteY78" fmla="*/ 3090649 h 3252648"/>
                <a:gd name="connsiteX79" fmla="*/ 765080 w 1172368"/>
                <a:gd name="connsiteY79" fmla="*/ 3046261 h 3252648"/>
                <a:gd name="connsiteX80" fmla="*/ 809468 w 1172368"/>
                <a:gd name="connsiteY80" fmla="*/ 2913096 h 3252648"/>
                <a:gd name="connsiteX81" fmla="*/ 738447 w 1172368"/>
                <a:gd name="connsiteY81" fmla="*/ 2788808 h 3252648"/>
                <a:gd name="connsiteX82" fmla="*/ 596404 w 1172368"/>
                <a:gd name="connsiteY82" fmla="*/ 2779931 h 3252648"/>
                <a:gd name="connsiteX83" fmla="*/ 409973 w 1172368"/>
                <a:gd name="connsiteY83" fmla="*/ 2788808 h 3252648"/>
                <a:gd name="connsiteX84" fmla="*/ 338952 w 1172368"/>
                <a:gd name="connsiteY84" fmla="*/ 2744420 h 3252648"/>
                <a:gd name="connsiteX85" fmla="*/ 409973 w 1172368"/>
                <a:gd name="connsiteY85" fmla="*/ 2673398 h 3252648"/>
                <a:gd name="connsiteX86" fmla="*/ 587527 w 1172368"/>
                <a:gd name="connsiteY86" fmla="*/ 2646765 h 3252648"/>
                <a:gd name="connsiteX87" fmla="*/ 747325 w 1172368"/>
                <a:gd name="connsiteY87" fmla="*/ 2549111 h 3252648"/>
                <a:gd name="connsiteX88" fmla="*/ 853857 w 1172368"/>
                <a:gd name="connsiteY88" fmla="*/ 2291659 h 3252648"/>
                <a:gd name="connsiteX89" fmla="*/ 782835 w 1172368"/>
                <a:gd name="connsiteY89" fmla="*/ 2140738 h 3252648"/>
                <a:gd name="connsiteX90" fmla="*/ 649670 w 1172368"/>
                <a:gd name="connsiteY90" fmla="*/ 2122983 h 3252648"/>
                <a:gd name="connsiteX91" fmla="*/ 605282 w 1172368"/>
                <a:gd name="connsiteY91" fmla="*/ 1963185 h 3252648"/>
                <a:gd name="connsiteX92" fmla="*/ 676303 w 1172368"/>
                <a:gd name="connsiteY92" fmla="*/ 1776754 h 3252648"/>
                <a:gd name="connsiteX93" fmla="*/ 667426 w 1172368"/>
                <a:gd name="connsiteY93" fmla="*/ 1510424 h 3252648"/>
                <a:gd name="connsiteX94" fmla="*/ 676303 w 1172368"/>
                <a:gd name="connsiteY94" fmla="*/ 1013274 h 3252648"/>
                <a:gd name="connsiteX95" fmla="*/ 685181 w 1172368"/>
                <a:gd name="connsiteY95" fmla="*/ 800210 h 3252648"/>
                <a:gd name="connsiteX96" fmla="*/ 623037 w 1172368"/>
                <a:gd name="connsiteY96" fmla="*/ 649290 h 3252648"/>
                <a:gd name="connsiteX97" fmla="*/ 516505 w 1172368"/>
                <a:gd name="connsiteY97" fmla="*/ 604901 h 3252648"/>
                <a:gd name="connsiteX98" fmla="*/ 436606 w 1172368"/>
                <a:gd name="connsiteY98" fmla="*/ 551635 h 3252648"/>
                <a:gd name="connsiteX99" fmla="*/ 321197 w 1172368"/>
                <a:gd name="connsiteY99" fmla="*/ 525002 h 3252648"/>
                <a:gd name="connsiteX100" fmla="*/ 232420 w 1172368"/>
                <a:gd name="connsiteY100" fmla="*/ 569391 h 3252648"/>
                <a:gd name="connsiteX101" fmla="*/ 108133 w 1172368"/>
                <a:gd name="connsiteY101" fmla="*/ 667045 h 3252648"/>
                <a:gd name="connsiteX102" fmla="*/ 19356 w 1172368"/>
                <a:gd name="connsiteY102" fmla="*/ 711433 h 325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72368" h="3252648">
                  <a:moveTo>
                    <a:pt x="19356" y="711433"/>
                  </a:moveTo>
                  <a:cubicBezTo>
                    <a:pt x="1601" y="706994"/>
                    <a:pt x="-2839" y="658167"/>
                    <a:pt x="1600" y="640412"/>
                  </a:cubicBezTo>
                  <a:cubicBezTo>
                    <a:pt x="6039" y="622657"/>
                    <a:pt x="28234" y="618217"/>
                    <a:pt x="45989" y="604901"/>
                  </a:cubicBezTo>
                  <a:cubicBezTo>
                    <a:pt x="63745" y="591584"/>
                    <a:pt x="99255" y="584187"/>
                    <a:pt x="108133" y="560513"/>
                  </a:cubicBezTo>
                  <a:cubicBezTo>
                    <a:pt x="117011" y="536839"/>
                    <a:pt x="105173" y="499849"/>
                    <a:pt x="99255" y="462859"/>
                  </a:cubicBezTo>
                  <a:cubicBezTo>
                    <a:pt x="93337" y="425869"/>
                    <a:pt x="71142" y="381480"/>
                    <a:pt x="72622" y="338571"/>
                  </a:cubicBezTo>
                  <a:cubicBezTo>
                    <a:pt x="74102" y="295662"/>
                    <a:pt x="72622" y="252753"/>
                    <a:pt x="108133" y="205406"/>
                  </a:cubicBezTo>
                  <a:cubicBezTo>
                    <a:pt x="143644" y="158059"/>
                    <a:pt x="216144" y="88517"/>
                    <a:pt x="285686" y="54486"/>
                  </a:cubicBezTo>
                  <a:cubicBezTo>
                    <a:pt x="355228" y="20455"/>
                    <a:pt x="445484" y="5659"/>
                    <a:pt x="525383" y="1220"/>
                  </a:cubicBezTo>
                  <a:cubicBezTo>
                    <a:pt x="605282" y="-3219"/>
                    <a:pt x="695538" y="4179"/>
                    <a:pt x="765080" y="27853"/>
                  </a:cubicBezTo>
                  <a:cubicBezTo>
                    <a:pt x="834622" y="51527"/>
                    <a:pt x="893806" y="91477"/>
                    <a:pt x="942633" y="143263"/>
                  </a:cubicBezTo>
                  <a:cubicBezTo>
                    <a:pt x="991460" y="195049"/>
                    <a:pt x="1040288" y="261631"/>
                    <a:pt x="1058043" y="338571"/>
                  </a:cubicBezTo>
                  <a:cubicBezTo>
                    <a:pt x="1075798" y="415511"/>
                    <a:pt x="1061003" y="525002"/>
                    <a:pt x="1049166" y="604901"/>
                  </a:cubicBezTo>
                  <a:cubicBezTo>
                    <a:pt x="1037329" y="684800"/>
                    <a:pt x="1015135" y="743984"/>
                    <a:pt x="987022" y="817965"/>
                  </a:cubicBezTo>
                  <a:cubicBezTo>
                    <a:pt x="958909" y="891946"/>
                    <a:pt x="893807" y="979243"/>
                    <a:pt x="880490" y="1048785"/>
                  </a:cubicBezTo>
                  <a:cubicBezTo>
                    <a:pt x="867173" y="1118327"/>
                    <a:pt x="895286" y="1181950"/>
                    <a:pt x="907123" y="1235216"/>
                  </a:cubicBezTo>
                  <a:cubicBezTo>
                    <a:pt x="918960" y="1288482"/>
                    <a:pt x="917480" y="1304758"/>
                    <a:pt x="951511" y="1368381"/>
                  </a:cubicBezTo>
                  <a:cubicBezTo>
                    <a:pt x="985542" y="1432004"/>
                    <a:pt x="1075798" y="1531138"/>
                    <a:pt x="1111309" y="1616956"/>
                  </a:cubicBezTo>
                  <a:cubicBezTo>
                    <a:pt x="1146820" y="1702774"/>
                    <a:pt x="1167534" y="1773795"/>
                    <a:pt x="1164575" y="1883286"/>
                  </a:cubicBezTo>
                  <a:cubicBezTo>
                    <a:pt x="1161616" y="1992777"/>
                    <a:pt x="1117228" y="2146657"/>
                    <a:pt x="1093554" y="2273903"/>
                  </a:cubicBezTo>
                  <a:cubicBezTo>
                    <a:pt x="1069880" y="2401149"/>
                    <a:pt x="1034370" y="2532835"/>
                    <a:pt x="1022533" y="2646765"/>
                  </a:cubicBezTo>
                  <a:cubicBezTo>
                    <a:pt x="1010696" y="2760695"/>
                    <a:pt x="1013655" y="2879065"/>
                    <a:pt x="1022533" y="2957484"/>
                  </a:cubicBezTo>
                  <a:cubicBezTo>
                    <a:pt x="1031411" y="3035904"/>
                    <a:pt x="1062483" y="3069935"/>
                    <a:pt x="1075799" y="3117282"/>
                  </a:cubicBezTo>
                  <a:cubicBezTo>
                    <a:pt x="1089115" y="3164629"/>
                    <a:pt x="1268148" y="3220855"/>
                    <a:pt x="1102432" y="3241569"/>
                  </a:cubicBezTo>
                  <a:cubicBezTo>
                    <a:pt x="936716" y="3262283"/>
                    <a:pt x="254615" y="3248967"/>
                    <a:pt x="81500" y="3241569"/>
                  </a:cubicBezTo>
                  <a:cubicBezTo>
                    <a:pt x="-91615" y="3234171"/>
                    <a:pt x="68183" y="3235651"/>
                    <a:pt x="63744" y="3197181"/>
                  </a:cubicBezTo>
                  <a:cubicBezTo>
                    <a:pt x="59305" y="3158711"/>
                    <a:pt x="59306" y="3075853"/>
                    <a:pt x="54867" y="3010750"/>
                  </a:cubicBezTo>
                  <a:cubicBezTo>
                    <a:pt x="50428" y="2945647"/>
                    <a:pt x="38591" y="2902739"/>
                    <a:pt x="37111" y="2806564"/>
                  </a:cubicBezTo>
                  <a:cubicBezTo>
                    <a:pt x="35631" y="2710389"/>
                    <a:pt x="37111" y="2555029"/>
                    <a:pt x="45989" y="2433701"/>
                  </a:cubicBezTo>
                  <a:cubicBezTo>
                    <a:pt x="54867" y="2312373"/>
                    <a:pt x="77060" y="2167372"/>
                    <a:pt x="90377" y="2078595"/>
                  </a:cubicBezTo>
                  <a:cubicBezTo>
                    <a:pt x="103694" y="1989818"/>
                    <a:pt x="111092" y="1964664"/>
                    <a:pt x="125888" y="1901041"/>
                  </a:cubicBezTo>
                  <a:cubicBezTo>
                    <a:pt x="140684" y="1837418"/>
                    <a:pt x="143643" y="1764917"/>
                    <a:pt x="179154" y="1696855"/>
                  </a:cubicBezTo>
                  <a:cubicBezTo>
                    <a:pt x="214665" y="1628793"/>
                    <a:pt x="300482" y="1551853"/>
                    <a:pt x="338952" y="1492668"/>
                  </a:cubicBezTo>
                  <a:cubicBezTo>
                    <a:pt x="377422" y="1433484"/>
                    <a:pt x="398136" y="1390575"/>
                    <a:pt x="409973" y="1341748"/>
                  </a:cubicBezTo>
                  <a:cubicBezTo>
                    <a:pt x="421810" y="1292921"/>
                    <a:pt x="427728" y="1236695"/>
                    <a:pt x="409973" y="1199705"/>
                  </a:cubicBezTo>
                  <a:cubicBezTo>
                    <a:pt x="392218" y="1162715"/>
                    <a:pt x="337472" y="1134602"/>
                    <a:pt x="303441" y="1119806"/>
                  </a:cubicBezTo>
                  <a:cubicBezTo>
                    <a:pt x="269410" y="1105010"/>
                    <a:pt x="238338" y="1112408"/>
                    <a:pt x="205787" y="1110929"/>
                  </a:cubicBezTo>
                  <a:cubicBezTo>
                    <a:pt x="173236" y="1109450"/>
                    <a:pt x="130327" y="1128684"/>
                    <a:pt x="108133" y="1110929"/>
                  </a:cubicBezTo>
                  <a:cubicBezTo>
                    <a:pt x="85939" y="1093174"/>
                    <a:pt x="75581" y="1031030"/>
                    <a:pt x="72622" y="1004397"/>
                  </a:cubicBezTo>
                  <a:cubicBezTo>
                    <a:pt x="69663" y="977764"/>
                    <a:pt x="91857" y="962968"/>
                    <a:pt x="90377" y="951131"/>
                  </a:cubicBezTo>
                  <a:cubicBezTo>
                    <a:pt x="88897" y="939294"/>
                    <a:pt x="68183" y="945212"/>
                    <a:pt x="63744" y="933375"/>
                  </a:cubicBezTo>
                  <a:cubicBezTo>
                    <a:pt x="59305" y="921538"/>
                    <a:pt x="62264" y="891946"/>
                    <a:pt x="63744" y="880109"/>
                  </a:cubicBezTo>
                  <a:cubicBezTo>
                    <a:pt x="65224" y="868272"/>
                    <a:pt x="77061" y="871232"/>
                    <a:pt x="72622" y="862354"/>
                  </a:cubicBezTo>
                  <a:cubicBezTo>
                    <a:pt x="68183" y="853476"/>
                    <a:pt x="32672" y="847558"/>
                    <a:pt x="37111" y="826843"/>
                  </a:cubicBezTo>
                  <a:cubicBezTo>
                    <a:pt x="41550" y="806128"/>
                    <a:pt x="69663" y="763219"/>
                    <a:pt x="99255" y="738066"/>
                  </a:cubicBezTo>
                  <a:cubicBezTo>
                    <a:pt x="128847" y="712913"/>
                    <a:pt x="173236" y="690719"/>
                    <a:pt x="214665" y="675923"/>
                  </a:cubicBezTo>
                  <a:cubicBezTo>
                    <a:pt x="256094" y="661127"/>
                    <a:pt x="310840" y="644851"/>
                    <a:pt x="347830" y="649290"/>
                  </a:cubicBezTo>
                  <a:cubicBezTo>
                    <a:pt x="384820" y="653729"/>
                    <a:pt x="417371" y="683321"/>
                    <a:pt x="436606" y="702556"/>
                  </a:cubicBezTo>
                  <a:cubicBezTo>
                    <a:pt x="455841" y="721791"/>
                    <a:pt x="472117" y="755821"/>
                    <a:pt x="463239" y="764699"/>
                  </a:cubicBezTo>
                  <a:cubicBezTo>
                    <a:pt x="454361" y="773577"/>
                    <a:pt x="409973" y="760261"/>
                    <a:pt x="383340" y="755822"/>
                  </a:cubicBezTo>
                  <a:cubicBezTo>
                    <a:pt x="356707" y="751383"/>
                    <a:pt x="331553" y="729188"/>
                    <a:pt x="303441" y="738066"/>
                  </a:cubicBezTo>
                  <a:cubicBezTo>
                    <a:pt x="275329" y="746944"/>
                    <a:pt x="235379" y="780976"/>
                    <a:pt x="214665" y="809088"/>
                  </a:cubicBezTo>
                  <a:cubicBezTo>
                    <a:pt x="193951" y="837200"/>
                    <a:pt x="170276" y="880109"/>
                    <a:pt x="179154" y="906742"/>
                  </a:cubicBezTo>
                  <a:cubicBezTo>
                    <a:pt x="188032" y="933375"/>
                    <a:pt x="256094" y="974804"/>
                    <a:pt x="267931" y="968886"/>
                  </a:cubicBezTo>
                  <a:cubicBezTo>
                    <a:pt x="279768" y="962968"/>
                    <a:pt x="238338" y="894905"/>
                    <a:pt x="250175" y="871231"/>
                  </a:cubicBezTo>
                  <a:cubicBezTo>
                    <a:pt x="262012" y="847557"/>
                    <a:pt x="301962" y="828322"/>
                    <a:pt x="338952" y="826843"/>
                  </a:cubicBezTo>
                  <a:cubicBezTo>
                    <a:pt x="375942" y="825364"/>
                    <a:pt x="445484" y="831282"/>
                    <a:pt x="472117" y="862354"/>
                  </a:cubicBezTo>
                  <a:cubicBezTo>
                    <a:pt x="498750" y="893426"/>
                    <a:pt x="494311" y="931895"/>
                    <a:pt x="498750" y="1013274"/>
                  </a:cubicBezTo>
                  <a:cubicBezTo>
                    <a:pt x="503189" y="1094653"/>
                    <a:pt x="497270" y="1252972"/>
                    <a:pt x="498750" y="1350626"/>
                  </a:cubicBezTo>
                  <a:cubicBezTo>
                    <a:pt x="500230" y="1448280"/>
                    <a:pt x="507628" y="1525220"/>
                    <a:pt x="507628" y="1599200"/>
                  </a:cubicBezTo>
                  <a:cubicBezTo>
                    <a:pt x="507628" y="1673180"/>
                    <a:pt x="509107" y="1736804"/>
                    <a:pt x="498750" y="1794509"/>
                  </a:cubicBezTo>
                  <a:cubicBezTo>
                    <a:pt x="488393" y="1852214"/>
                    <a:pt x="458800" y="1892164"/>
                    <a:pt x="445484" y="1945430"/>
                  </a:cubicBezTo>
                  <a:cubicBezTo>
                    <a:pt x="432168" y="1998696"/>
                    <a:pt x="414412" y="2057880"/>
                    <a:pt x="418851" y="2114105"/>
                  </a:cubicBezTo>
                  <a:cubicBezTo>
                    <a:pt x="423290" y="2170330"/>
                    <a:pt x="458800" y="2223596"/>
                    <a:pt x="472117" y="2282781"/>
                  </a:cubicBezTo>
                  <a:cubicBezTo>
                    <a:pt x="485434" y="2341966"/>
                    <a:pt x="510587" y="2423344"/>
                    <a:pt x="498750" y="2469212"/>
                  </a:cubicBezTo>
                  <a:cubicBezTo>
                    <a:pt x="486913" y="2515080"/>
                    <a:pt x="445484" y="2537275"/>
                    <a:pt x="401096" y="2557989"/>
                  </a:cubicBezTo>
                  <a:cubicBezTo>
                    <a:pt x="356708" y="2578704"/>
                    <a:pt x="267931" y="2563907"/>
                    <a:pt x="232420" y="2593499"/>
                  </a:cubicBezTo>
                  <a:cubicBezTo>
                    <a:pt x="196909" y="2623091"/>
                    <a:pt x="189512" y="2689674"/>
                    <a:pt x="188032" y="2735542"/>
                  </a:cubicBezTo>
                  <a:cubicBezTo>
                    <a:pt x="186552" y="2781410"/>
                    <a:pt x="192470" y="2842074"/>
                    <a:pt x="223542" y="2868707"/>
                  </a:cubicBezTo>
                  <a:cubicBezTo>
                    <a:pt x="254614" y="2895340"/>
                    <a:pt x="327115" y="2893860"/>
                    <a:pt x="374463" y="2895340"/>
                  </a:cubicBezTo>
                  <a:cubicBezTo>
                    <a:pt x="421811" y="2896820"/>
                    <a:pt x="463240" y="2877585"/>
                    <a:pt x="507628" y="2877585"/>
                  </a:cubicBezTo>
                  <a:cubicBezTo>
                    <a:pt x="552016" y="2877585"/>
                    <a:pt x="620079" y="2879064"/>
                    <a:pt x="640793" y="2895340"/>
                  </a:cubicBezTo>
                  <a:cubicBezTo>
                    <a:pt x="661507" y="2911616"/>
                    <a:pt x="677783" y="2956004"/>
                    <a:pt x="631915" y="2975239"/>
                  </a:cubicBezTo>
                  <a:cubicBezTo>
                    <a:pt x="586047" y="2994474"/>
                    <a:pt x="433647" y="2992995"/>
                    <a:pt x="365585" y="3010750"/>
                  </a:cubicBezTo>
                  <a:cubicBezTo>
                    <a:pt x="297523" y="3028505"/>
                    <a:pt x="250175" y="3044781"/>
                    <a:pt x="223542" y="3081771"/>
                  </a:cubicBezTo>
                  <a:cubicBezTo>
                    <a:pt x="196909" y="3118761"/>
                    <a:pt x="186552" y="3209018"/>
                    <a:pt x="205787" y="3232692"/>
                  </a:cubicBezTo>
                  <a:cubicBezTo>
                    <a:pt x="225022" y="3256366"/>
                    <a:pt x="319717" y="3244529"/>
                    <a:pt x="338952" y="3223814"/>
                  </a:cubicBezTo>
                  <a:cubicBezTo>
                    <a:pt x="358187" y="3203099"/>
                    <a:pt x="281248" y="3130598"/>
                    <a:pt x="321197" y="3108404"/>
                  </a:cubicBezTo>
                  <a:cubicBezTo>
                    <a:pt x="361146" y="3086210"/>
                    <a:pt x="504668" y="3101006"/>
                    <a:pt x="578649" y="3090649"/>
                  </a:cubicBezTo>
                  <a:cubicBezTo>
                    <a:pt x="652630" y="3080292"/>
                    <a:pt x="726610" y="3075853"/>
                    <a:pt x="765080" y="3046261"/>
                  </a:cubicBezTo>
                  <a:cubicBezTo>
                    <a:pt x="803550" y="3016669"/>
                    <a:pt x="813907" y="2956005"/>
                    <a:pt x="809468" y="2913096"/>
                  </a:cubicBezTo>
                  <a:cubicBezTo>
                    <a:pt x="805029" y="2870187"/>
                    <a:pt x="773958" y="2811002"/>
                    <a:pt x="738447" y="2788808"/>
                  </a:cubicBezTo>
                  <a:cubicBezTo>
                    <a:pt x="702936" y="2766614"/>
                    <a:pt x="651150" y="2779931"/>
                    <a:pt x="596404" y="2779931"/>
                  </a:cubicBezTo>
                  <a:cubicBezTo>
                    <a:pt x="541658" y="2779931"/>
                    <a:pt x="452882" y="2794726"/>
                    <a:pt x="409973" y="2788808"/>
                  </a:cubicBezTo>
                  <a:cubicBezTo>
                    <a:pt x="367064" y="2782890"/>
                    <a:pt x="338952" y="2763655"/>
                    <a:pt x="338952" y="2744420"/>
                  </a:cubicBezTo>
                  <a:cubicBezTo>
                    <a:pt x="338952" y="2725185"/>
                    <a:pt x="368544" y="2689674"/>
                    <a:pt x="409973" y="2673398"/>
                  </a:cubicBezTo>
                  <a:cubicBezTo>
                    <a:pt x="451402" y="2657122"/>
                    <a:pt x="531302" y="2667480"/>
                    <a:pt x="587527" y="2646765"/>
                  </a:cubicBezTo>
                  <a:cubicBezTo>
                    <a:pt x="643752" y="2626050"/>
                    <a:pt x="702937" y="2608295"/>
                    <a:pt x="747325" y="2549111"/>
                  </a:cubicBezTo>
                  <a:cubicBezTo>
                    <a:pt x="791713" y="2489927"/>
                    <a:pt x="847939" y="2359721"/>
                    <a:pt x="853857" y="2291659"/>
                  </a:cubicBezTo>
                  <a:cubicBezTo>
                    <a:pt x="859775" y="2223597"/>
                    <a:pt x="816866" y="2168851"/>
                    <a:pt x="782835" y="2140738"/>
                  </a:cubicBezTo>
                  <a:cubicBezTo>
                    <a:pt x="748804" y="2112625"/>
                    <a:pt x="679262" y="2152575"/>
                    <a:pt x="649670" y="2122983"/>
                  </a:cubicBezTo>
                  <a:cubicBezTo>
                    <a:pt x="620078" y="2093391"/>
                    <a:pt x="600843" y="2020890"/>
                    <a:pt x="605282" y="1963185"/>
                  </a:cubicBezTo>
                  <a:cubicBezTo>
                    <a:pt x="609721" y="1905480"/>
                    <a:pt x="665946" y="1852214"/>
                    <a:pt x="676303" y="1776754"/>
                  </a:cubicBezTo>
                  <a:cubicBezTo>
                    <a:pt x="686660" y="1701294"/>
                    <a:pt x="667426" y="1637671"/>
                    <a:pt x="667426" y="1510424"/>
                  </a:cubicBezTo>
                  <a:cubicBezTo>
                    <a:pt x="667426" y="1383177"/>
                    <a:pt x="673344" y="1131643"/>
                    <a:pt x="676303" y="1013274"/>
                  </a:cubicBezTo>
                  <a:cubicBezTo>
                    <a:pt x="679262" y="894905"/>
                    <a:pt x="694059" y="860874"/>
                    <a:pt x="685181" y="800210"/>
                  </a:cubicBezTo>
                  <a:cubicBezTo>
                    <a:pt x="676303" y="739546"/>
                    <a:pt x="651150" y="681841"/>
                    <a:pt x="623037" y="649290"/>
                  </a:cubicBezTo>
                  <a:cubicBezTo>
                    <a:pt x="594924" y="616739"/>
                    <a:pt x="547577" y="621177"/>
                    <a:pt x="516505" y="604901"/>
                  </a:cubicBezTo>
                  <a:cubicBezTo>
                    <a:pt x="485433" y="588625"/>
                    <a:pt x="469157" y="564951"/>
                    <a:pt x="436606" y="551635"/>
                  </a:cubicBezTo>
                  <a:cubicBezTo>
                    <a:pt x="404055" y="538319"/>
                    <a:pt x="355228" y="522043"/>
                    <a:pt x="321197" y="525002"/>
                  </a:cubicBezTo>
                  <a:cubicBezTo>
                    <a:pt x="287166" y="527961"/>
                    <a:pt x="267931" y="545717"/>
                    <a:pt x="232420" y="569391"/>
                  </a:cubicBezTo>
                  <a:cubicBezTo>
                    <a:pt x="196909" y="593065"/>
                    <a:pt x="145123" y="644851"/>
                    <a:pt x="108133" y="667045"/>
                  </a:cubicBezTo>
                  <a:cubicBezTo>
                    <a:pt x="71143" y="689239"/>
                    <a:pt x="37111" y="715872"/>
                    <a:pt x="19356" y="711433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8043169" y="1553055"/>
              <a:ext cx="937642" cy="2440748"/>
            </a:xfrm>
            <a:custGeom>
              <a:avLst/>
              <a:gdLst>
                <a:gd name="connsiteX0" fmla="*/ 0 w 937642"/>
                <a:gd name="connsiteY0" fmla="*/ 337889 h 2440748"/>
                <a:gd name="connsiteX1" fmla="*/ 213064 w 937642"/>
                <a:gd name="connsiteY1" fmla="*/ 204724 h 2440748"/>
                <a:gd name="connsiteX2" fmla="*/ 337351 w 937642"/>
                <a:gd name="connsiteY2" fmla="*/ 98192 h 2440748"/>
                <a:gd name="connsiteX3" fmla="*/ 550415 w 937642"/>
                <a:gd name="connsiteY3" fmla="*/ 537 h 2440748"/>
                <a:gd name="connsiteX4" fmla="*/ 674703 w 937642"/>
                <a:gd name="connsiteY4" fmla="*/ 62681 h 2440748"/>
                <a:gd name="connsiteX5" fmla="*/ 736847 w 937642"/>
                <a:gd name="connsiteY5" fmla="*/ 142580 h 2440748"/>
                <a:gd name="connsiteX6" fmla="*/ 781235 w 937642"/>
                <a:gd name="connsiteY6" fmla="*/ 329011 h 2440748"/>
                <a:gd name="connsiteX7" fmla="*/ 781235 w 937642"/>
                <a:gd name="connsiteY7" fmla="*/ 586463 h 2440748"/>
                <a:gd name="connsiteX8" fmla="*/ 790113 w 937642"/>
                <a:gd name="connsiteY8" fmla="*/ 852794 h 2440748"/>
                <a:gd name="connsiteX9" fmla="*/ 790113 w 937642"/>
                <a:gd name="connsiteY9" fmla="*/ 1119124 h 2440748"/>
                <a:gd name="connsiteX10" fmla="*/ 763480 w 937642"/>
                <a:gd name="connsiteY10" fmla="*/ 1270044 h 2440748"/>
                <a:gd name="connsiteX11" fmla="*/ 719091 w 937642"/>
                <a:gd name="connsiteY11" fmla="*/ 1447597 h 2440748"/>
                <a:gd name="connsiteX12" fmla="*/ 727969 w 937642"/>
                <a:gd name="connsiteY12" fmla="*/ 1598518 h 2440748"/>
                <a:gd name="connsiteX13" fmla="*/ 843379 w 937642"/>
                <a:gd name="connsiteY13" fmla="*/ 1731683 h 2440748"/>
                <a:gd name="connsiteX14" fmla="*/ 798990 w 937642"/>
                <a:gd name="connsiteY14" fmla="*/ 1962502 h 2440748"/>
                <a:gd name="connsiteX15" fmla="*/ 541538 w 937642"/>
                <a:gd name="connsiteY15" fmla="*/ 2069034 h 2440748"/>
                <a:gd name="connsiteX16" fmla="*/ 470516 w 937642"/>
                <a:gd name="connsiteY16" fmla="*/ 2184444 h 2440748"/>
                <a:gd name="connsiteX17" fmla="*/ 568171 w 937642"/>
                <a:gd name="connsiteY17" fmla="*/ 2282098 h 2440748"/>
                <a:gd name="connsiteX18" fmla="*/ 781235 w 937642"/>
                <a:gd name="connsiteY18" fmla="*/ 2273221 h 2440748"/>
                <a:gd name="connsiteX19" fmla="*/ 932155 w 937642"/>
                <a:gd name="connsiteY19" fmla="*/ 2326487 h 2440748"/>
                <a:gd name="connsiteX20" fmla="*/ 905522 w 937642"/>
                <a:gd name="connsiteY20" fmla="*/ 2433019 h 2440748"/>
                <a:gd name="connsiteX21" fmla="*/ 914400 w 937642"/>
                <a:gd name="connsiteY21" fmla="*/ 2424141 h 244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7642" h="2440748">
                  <a:moveTo>
                    <a:pt x="0" y="337889"/>
                  </a:moveTo>
                  <a:cubicBezTo>
                    <a:pt x="78419" y="291281"/>
                    <a:pt x="156839" y="244673"/>
                    <a:pt x="213064" y="204724"/>
                  </a:cubicBezTo>
                  <a:cubicBezTo>
                    <a:pt x="269289" y="164775"/>
                    <a:pt x="281126" y="132223"/>
                    <a:pt x="337351" y="98192"/>
                  </a:cubicBezTo>
                  <a:cubicBezTo>
                    <a:pt x="393576" y="64161"/>
                    <a:pt x="494190" y="6455"/>
                    <a:pt x="550415" y="537"/>
                  </a:cubicBezTo>
                  <a:cubicBezTo>
                    <a:pt x="606640" y="-5381"/>
                    <a:pt x="643631" y="39007"/>
                    <a:pt x="674703" y="62681"/>
                  </a:cubicBezTo>
                  <a:cubicBezTo>
                    <a:pt x="705775" y="86355"/>
                    <a:pt x="719092" y="98192"/>
                    <a:pt x="736847" y="142580"/>
                  </a:cubicBezTo>
                  <a:cubicBezTo>
                    <a:pt x="754602" y="186968"/>
                    <a:pt x="773837" y="255030"/>
                    <a:pt x="781235" y="329011"/>
                  </a:cubicBezTo>
                  <a:cubicBezTo>
                    <a:pt x="788633" y="402992"/>
                    <a:pt x="779755" y="499166"/>
                    <a:pt x="781235" y="586463"/>
                  </a:cubicBezTo>
                  <a:cubicBezTo>
                    <a:pt x="782715" y="673760"/>
                    <a:pt x="788633" y="764017"/>
                    <a:pt x="790113" y="852794"/>
                  </a:cubicBezTo>
                  <a:cubicBezTo>
                    <a:pt x="791593" y="941571"/>
                    <a:pt x="794552" y="1049582"/>
                    <a:pt x="790113" y="1119124"/>
                  </a:cubicBezTo>
                  <a:cubicBezTo>
                    <a:pt x="785674" y="1188666"/>
                    <a:pt x="775317" y="1215299"/>
                    <a:pt x="763480" y="1270044"/>
                  </a:cubicBezTo>
                  <a:cubicBezTo>
                    <a:pt x="751643" y="1324790"/>
                    <a:pt x="725009" y="1392851"/>
                    <a:pt x="719091" y="1447597"/>
                  </a:cubicBezTo>
                  <a:cubicBezTo>
                    <a:pt x="713173" y="1502343"/>
                    <a:pt x="707254" y="1551170"/>
                    <a:pt x="727969" y="1598518"/>
                  </a:cubicBezTo>
                  <a:cubicBezTo>
                    <a:pt x="748684" y="1645866"/>
                    <a:pt x="831542" y="1671019"/>
                    <a:pt x="843379" y="1731683"/>
                  </a:cubicBezTo>
                  <a:cubicBezTo>
                    <a:pt x="855216" y="1792347"/>
                    <a:pt x="849297" y="1906277"/>
                    <a:pt x="798990" y="1962502"/>
                  </a:cubicBezTo>
                  <a:cubicBezTo>
                    <a:pt x="748683" y="2018727"/>
                    <a:pt x="596284" y="2032044"/>
                    <a:pt x="541538" y="2069034"/>
                  </a:cubicBezTo>
                  <a:cubicBezTo>
                    <a:pt x="486792" y="2106024"/>
                    <a:pt x="466077" y="2148933"/>
                    <a:pt x="470516" y="2184444"/>
                  </a:cubicBezTo>
                  <a:cubicBezTo>
                    <a:pt x="474955" y="2219955"/>
                    <a:pt x="516385" y="2267302"/>
                    <a:pt x="568171" y="2282098"/>
                  </a:cubicBezTo>
                  <a:cubicBezTo>
                    <a:pt x="619957" y="2296894"/>
                    <a:pt x="720571" y="2265823"/>
                    <a:pt x="781235" y="2273221"/>
                  </a:cubicBezTo>
                  <a:cubicBezTo>
                    <a:pt x="841899" y="2280619"/>
                    <a:pt x="911441" y="2299854"/>
                    <a:pt x="932155" y="2326487"/>
                  </a:cubicBezTo>
                  <a:cubicBezTo>
                    <a:pt x="952869" y="2353120"/>
                    <a:pt x="908481" y="2416743"/>
                    <a:pt x="905522" y="2433019"/>
                  </a:cubicBezTo>
                  <a:cubicBezTo>
                    <a:pt x="902563" y="2449295"/>
                    <a:pt x="908481" y="2436718"/>
                    <a:pt x="914400" y="2424141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Ομάδα 22"/>
          <p:cNvGrpSpPr/>
          <p:nvPr/>
        </p:nvGrpSpPr>
        <p:grpSpPr>
          <a:xfrm>
            <a:off x="703961" y="3786100"/>
            <a:ext cx="1549660" cy="2285903"/>
            <a:chOff x="323528" y="3595516"/>
            <a:chExt cx="1549660" cy="2285903"/>
          </a:xfrm>
        </p:grpSpPr>
        <p:sp>
          <p:nvSpPr>
            <p:cNvPr id="18" name="Ελεύθερη σχεδίαση 17"/>
            <p:cNvSpPr/>
            <p:nvPr/>
          </p:nvSpPr>
          <p:spPr>
            <a:xfrm>
              <a:off x="323528" y="3595516"/>
              <a:ext cx="1368963" cy="2285903"/>
            </a:xfrm>
            <a:custGeom>
              <a:avLst/>
              <a:gdLst>
                <a:gd name="connsiteX0" fmla="*/ 518279 w 1368963"/>
                <a:gd name="connsiteY0" fmla="*/ 24728 h 2285903"/>
                <a:gd name="connsiteX1" fmla="*/ 500523 w 1368963"/>
                <a:gd name="connsiteY1" fmla="*/ 291059 h 2285903"/>
                <a:gd name="connsiteX2" fmla="*/ 553789 w 1368963"/>
                <a:gd name="connsiteY2" fmla="*/ 513000 h 2285903"/>
                <a:gd name="connsiteX3" fmla="*/ 580422 w 1368963"/>
                <a:gd name="connsiteY3" fmla="*/ 832596 h 2285903"/>
                <a:gd name="connsiteX4" fmla="*/ 536034 w 1368963"/>
                <a:gd name="connsiteY4" fmla="*/ 1036783 h 2285903"/>
                <a:gd name="connsiteX5" fmla="*/ 385114 w 1368963"/>
                <a:gd name="connsiteY5" fmla="*/ 1187703 h 2285903"/>
                <a:gd name="connsiteX6" fmla="*/ 207560 w 1368963"/>
                <a:gd name="connsiteY6" fmla="*/ 1232092 h 2285903"/>
                <a:gd name="connsiteX7" fmla="*/ 30007 w 1368963"/>
                <a:gd name="connsiteY7" fmla="*/ 1383012 h 2285903"/>
                <a:gd name="connsiteX8" fmla="*/ 12252 w 1368963"/>
                <a:gd name="connsiteY8" fmla="*/ 1542810 h 2285903"/>
                <a:gd name="connsiteX9" fmla="*/ 101028 w 1368963"/>
                <a:gd name="connsiteY9" fmla="*/ 1693730 h 2285903"/>
                <a:gd name="connsiteX10" fmla="*/ 260826 w 1368963"/>
                <a:gd name="connsiteY10" fmla="*/ 1809140 h 2285903"/>
                <a:gd name="connsiteX11" fmla="*/ 509401 w 1368963"/>
                <a:gd name="connsiteY11" fmla="*/ 1818018 h 2285903"/>
                <a:gd name="connsiteX12" fmla="*/ 704710 w 1368963"/>
                <a:gd name="connsiteY12" fmla="*/ 1773629 h 2285903"/>
                <a:gd name="connsiteX13" fmla="*/ 917774 w 1368963"/>
                <a:gd name="connsiteY13" fmla="*/ 1764752 h 2285903"/>
                <a:gd name="connsiteX14" fmla="*/ 1104205 w 1368963"/>
                <a:gd name="connsiteY14" fmla="*/ 1782507 h 2285903"/>
                <a:gd name="connsiteX15" fmla="*/ 1192982 w 1368963"/>
                <a:gd name="connsiteY15" fmla="*/ 1871284 h 2285903"/>
                <a:gd name="connsiteX16" fmla="*/ 1139716 w 1368963"/>
                <a:gd name="connsiteY16" fmla="*/ 1960060 h 2285903"/>
                <a:gd name="connsiteX17" fmla="*/ 1033184 w 1368963"/>
                <a:gd name="connsiteY17" fmla="*/ 1995571 h 2285903"/>
                <a:gd name="connsiteX18" fmla="*/ 864508 w 1368963"/>
                <a:gd name="connsiteY18" fmla="*/ 1995571 h 2285903"/>
                <a:gd name="connsiteX19" fmla="*/ 598178 w 1368963"/>
                <a:gd name="connsiteY19" fmla="*/ 1960060 h 2285903"/>
                <a:gd name="connsiteX20" fmla="*/ 358481 w 1368963"/>
                <a:gd name="connsiteY20" fmla="*/ 1960060 h 2285903"/>
                <a:gd name="connsiteX21" fmla="*/ 234193 w 1368963"/>
                <a:gd name="connsiteY21" fmla="*/ 1986694 h 2285903"/>
                <a:gd name="connsiteX22" fmla="*/ 118784 w 1368963"/>
                <a:gd name="connsiteY22" fmla="*/ 2022204 h 2285903"/>
                <a:gd name="connsiteX23" fmla="*/ 47762 w 1368963"/>
                <a:gd name="connsiteY23" fmla="*/ 2102103 h 2285903"/>
                <a:gd name="connsiteX24" fmla="*/ 21129 w 1368963"/>
                <a:gd name="connsiteY24" fmla="*/ 2208635 h 2285903"/>
                <a:gd name="connsiteX25" fmla="*/ 12252 w 1368963"/>
                <a:gd name="connsiteY25" fmla="*/ 2270779 h 2285903"/>
                <a:gd name="connsiteX26" fmla="*/ 198683 w 1368963"/>
                <a:gd name="connsiteY26" fmla="*/ 2279657 h 2285903"/>
                <a:gd name="connsiteX27" fmla="*/ 198683 w 1368963"/>
                <a:gd name="connsiteY27" fmla="*/ 2190880 h 2285903"/>
                <a:gd name="connsiteX28" fmla="*/ 269704 w 1368963"/>
                <a:gd name="connsiteY28" fmla="*/ 2146492 h 2285903"/>
                <a:gd name="connsiteX29" fmla="*/ 402869 w 1368963"/>
                <a:gd name="connsiteY29" fmla="*/ 2119859 h 2285903"/>
                <a:gd name="connsiteX30" fmla="*/ 562667 w 1368963"/>
                <a:gd name="connsiteY30" fmla="*/ 2119859 h 2285903"/>
                <a:gd name="connsiteX31" fmla="*/ 731343 w 1368963"/>
                <a:gd name="connsiteY31" fmla="*/ 2146492 h 2285903"/>
                <a:gd name="connsiteX32" fmla="*/ 908896 w 1368963"/>
                <a:gd name="connsiteY32" fmla="*/ 2164247 h 2285903"/>
                <a:gd name="connsiteX33" fmla="*/ 1121960 w 1368963"/>
                <a:gd name="connsiteY33" fmla="*/ 2182002 h 2285903"/>
                <a:gd name="connsiteX34" fmla="*/ 1255125 w 1368963"/>
                <a:gd name="connsiteY34" fmla="*/ 2119859 h 2285903"/>
                <a:gd name="connsiteX35" fmla="*/ 1352780 w 1368963"/>
                <a:gd name="connsiteY35" fmla="*/ 1977816 h 2285903"/>
                <a:gd name="connsiteX36" fmla="*/ 1352780 w 1368963"/>
                <a:gd name="connsiteY36" fmla="*/ 1782507 h 2285903"/>
                <a:gd name="connsiteX37" fmla="*/ 1264003 w 1368963"/>
                <a:gd name="connsiteY37" fmla="*/ 1649342 h 2285903"/>
                <a:gd name="connsiteX38" fmla="*/ 1086450 w 1368963"/>
                <a:gd name="connsiteY38" fmla="*/ 1578321 h 2285903"/>
                <a:gd name="connsiteX39" fmla="*/ 802364 w 1368963"/>
                <a:gd name="connsiteY39" fmla="*/ 1587198 h 2285903"/>
                <a:gd name="connsiteX40" fmla="*/ 607055 w 1368963"/>
                <a:gd name="connsiteY40" fmla="*/ 1622709 h 2285903"/>
                <a:gd name="connsiteX41" fmla="*/ 393991 w 1368963"/>
                <a:gd name="connsiteY41" fmla="*/ 1622709 h 2285903"/>
                <a:gd name="connsiteX42" fmla="*/ 216438 w 1368963"/>
                <a:gd name="connsiteY42" fmla="*/ 1613831 h 2285903"/>
                <a:gd name="connsiteX43" fmla="*/ 198683 w 1368963"/>
                <a:gd name="connsiteY43" fmla="*/ 1498422 h 2285903"/>
                <a:gd name="connsiteX44" fmla="*/ 251949 w 1368963"/>
                <a:gd name="connsiteY44" fmla="*/ 1400767 h 2285903"/>
                <a:gd name="connsiteX45" fmla="*/ 491646 w 1368963"/>
                <a:gd name="connsiteY45" fmla="*/ 1383012 h 2285903"/>
                <a:gd name="connsiteX46" fmla="*/ 722465 w 1368963"/>
                <a:gd name="connsiteY46" fmla="*/ 1400767 h 2285903"/>
                <a:gd name="connsiteX47" fmla="*/ 935529 w 1368963"/>
                <a:gd name="connsiteY47" fmla="*/ 1409645 h 2285903"/>
                <a:gd name="connsiteX48" fmla="*/ 1201859 w 1368963"/>
                <a:gd name="connsiteY48" fmla="*/ 1249847 h 2285903"/>
                <a:gd name="connsiteX49" fmla="*/ 1317269 w 1368963"/>
                <a:gd name="connsiteY49" fmla="*/ 1072294 h 2285903"/>
                <a:gd name="connsiteX50" fmla="*/ 1361657 w 1368963"/>
                <a:gd name="connsiteY50" fmla="*/ 797086 h 2285903"/>
                <a:gd name="connsiteX51" fmla="*/ 1361657 w 1368963"/>
                <a:gd name="connsiteY51" fmla="*/ 468612 h 2285903"/>
                <a:gd name="connsiteX52" fmla="*/ 1290636 w 1368963"/>
                <a:gd name="connsiteY52" fmla="*/ 317692 h 2285903"/>
                <a:gd name="connsiteX53" fmla="*/ 1175226 w 1368963"/>
                <a:gd name="connsiteY53" fmla="*/ 237793 h 2285903"/>
                <a:gd name="connsiteX54" fmla="*/ 1015428 w 1368963"/>
                <a:gd name="connsiteY54" fmla="*/ 211160 h 2285903"/>
                <a:gd name="connsiteX55" fmla="*/ 864508 w 1368963"/>
                <a:gd name="connsiteY55" fmla="*/ 282181 h 2285903"/>
                <a:gd name="connsiteX56" fmla="*/ 757976 w 1368963"/>
                <a:gd name="connsiteY56" fmla="*/ 264426 h 2285903"/>
                <a:gd name="connsiteX57" fmla="*/ 749098 w 1368963"/>
                <a:gd name="connsiteY57" fmla="*/ 131260 h 2285903"/>
                <a:gd name="connsiteX58" fmla="*/ 766853 w 1368963"/>
                <a:gd name="connsiteY58" fmla="*/ 24728 h 2285903"/>
                <a:gd name="connsiteX59" fmla="*/ 518279 w 1368963"/>
                <a:gd name="connsiteY59" fmla="*/ 24728 h 228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368963" h="2285903">
                  <a:moveTo>
                    <a:pt x="518279" y="24728"/>
                  </a:moveTo>
                  <a:cubicBezTo>
                    <a:pt x="473891" y="69117"/>
                    <a:pt x="494605" y="209680"/>
                    <a:pt x="500523" y="291059"/>
                  </a:cubicBezTo>
                  <a:cubicBezTo>
                    <a:pt x="506441" y="372438"/>
                    <a:pt x="540473" y="422744"/>
                    <a:pt x="553789" y="513000"/>
                  </a:cubicBezTo>
                  <a:cubicBezTo>
                    <a:pt x="567105" y="603256"/>
                    <a:pt x="583381" y="745299"/>
                    <a:pt x="580422" y="832596"/>
                  </a:cubicBezTo>
                  <a:cubicBezTo>
                    <a:pt x="577463" y="919893"/>
                    <a:pt x="568585" y="977599"/>
                    <a:pt x="536034" y="1036783"/>
                  </a:cubicBezTo>
                  <a:cubicBezTo>
                    <a:pt x="503483" y="1095967"/>
                    <a:pt x="439859" y="1155152"/>
                    <a:pt x="385114" y="1187703"/>
                  </a:cubicBezTo>
                  <a:cubicBezTo>
                    <a:pt x="330369" y="1220254"/>
                    <a:pt x="266745" y="1199540"/>
                    <a:pt x="207560" y="1232092"/>
                  </a:cubicBezTo>
                  <a:cubicBezTo>
                    <a:pt x="148375" y="1264644"/>
                    <a:pt x="62558" y="1331226"/>
                    <a:pt x="30007" y="1383012"/>
                  </a:cubicBezTo>
                  <a:cubicBezTo>
                    <a:pt x="-2544" y="1434798"/>
                    <a:pt x="415" y="1491024"/>
                    <a:pt x="12252" y="1542810"/>
                  </a:cubicBezTo>
                  <a:cubicBezTo>
                    <a:pt x="24089" y="1594596"/>
                    <a:pt x="59599" y="1649342"/>
                    <a:pt x="101028" y="1693730"/>
                  </a:cubicBezTo>
                  <a:cubicBezTo>
                    <a:pt x="142457" y="1738118"/>
                    <a:pt x="192764" y="1788425"/>
                    <a:pt x="260826" y="1809140"/>
                  </a:cubicBezTo>
                  <a:cubicBezTo>
                    <a:pt x="328888" y="1829855"/>
                    <a:pt x="435420" y="1823937"/>
                    <a:pt x="509401" y="1818018"/>
                  </a:cubicBezTo>
                  <a:cubicBezTo>
                    <a:pt x="583382" y="1812100"/>
                    <a:pt x="636648" y="1782507"/>
                    <a:pt x="704710" y="1773629"/>
                  </a:cubicBezTo>
                  <a:cubicBezTo>
                    <a:pt x="772772" y="1764751"/>
                    <a:pt x="851192" y="1763272"/>
                    <a:pt x="917774" y="1764752"/>
                  </a:cubicBezTo>
                  <a:cubicBezTo>
                    <a:pt x="984356" y="1766232"/>
                    <a:pt x="1058337" y="1764752"/>
                    <a:pt x="1104205" y="1782507"/>
                  </a:cubicBezTo>
                  <a:cubicBezTo>
                    <a:pt x="1150073" y="1800262"/>
                    <a:pt x="1187064" y="1841692"/>
                    <a:pt x="1192982" y="1871284"/>
                  </a:cubicBezTo>
                  <a:cubicBezTo>
                    <a:pt x="1198900" y="1900876"/>
                    <a:pt x="1166349" y="1939346"/>
                    <a:pt x="1139716" y="1960060"/>
                  </a:cubicBezTo>
                  <a:cubicBezTo>
                    <a:pt x="1113083" y="1980774"/>
                    <a:pt x="1079052" y="1989653"/>
                    <a:pt x="1033184" y="1995571"/>
                  </a:cubicBezTo>
                  <a:cubicBezTo>
                    <a:pt x="987316" y="2001489"/>
                    <a:pt x="937009" y="2001489"/>
                    <a:pt x="864508" y="1995571"/>
                  </a:cubicBezTo>
                  <a:cubicBezTo>
                    <a:pt x="792007" y="1989653"/>
                    <a:pt x="682516" y="1965978"/>
                    <a:pt x="598178" y="1960060"/>
                  </a:cubicBezTo>
                  <a:cubicBezTo>
                    <a:pt x="513840" y="1954142"/>
                    <a:pt x="419145" y="1955621"/>
                    <a:pt x="358481" y="1960060"/>
                  </a:cubicBezTo>
                  <a:cubicBezTo>
                    <a:pt x="297817" y="1964499"/>
                    <a:pt x="274142" y="1976337"/>
                    <a:pt x="234193" y="1986694"/>
                  </a:cubicBezTo>
                  <a:cubicBezTo>
                    <a:pt x="194243" y="1997051"/>
                    <a:pt x="149856" y="2002969"/>
                    <a:pt x="118784" y="2022204"/>
                  </a:cubicBezTo>
                  <a:cubicBezTo>
                    <a:pt x="87712" y="2041439"/>
                    <a:pt x="64038" y="2071031"/>
                    <a:pt x="47762" y="2102103"/>
                  </a:cubicBezTo>
                  <a:cubicBezTo>
                    <a:pt x="31486" y="2133175"/>
                    <a:pt x="27047" y="2180522"/>
                    <a:pt x="21129" y="2208635"/>
                  </a:cubicBezTo>
                  <a:cubicBezTo>
                    <a:pt x="15211" y="2236748"/>
                    <a:pt x="-17340" y="2258942"/>
                    <a:pt x="12252" y="2270779"/>
                  </a:cubicBezTo>
                  <a:cubicBezTo>
                    <a:pt x="41844" y="2282616"/>
                    <a:pt x="167611" y="2292973"/>
                    <a:pt x="198683" y="2279657"/>
                  </a:cubicBezTo>
                  <a:cubicBezTo>
                    <a:pt x="229755" y="2266341"/>
                    <a:pt x="186846" y="2213074"/>
                    <a:pt x="198683" y="2190880"/>
                  </a:cubicBezTo>
                  <a:cubicBezTo>
                    <a:pt x="210520" y="2168686"/>
                    <a:pt x="235673" y="2158329"/>
                    <a:pt x="269704" y="2146492"/>
                  </a:cubicBezTo>
                  <a:cubicBezTo>
                    <a:pt x="303735" y="2134655"/>
                    <a:pt x="354042" y="2124298"/>
                    <a:pt x="402869" y="2119859"/>
                  </a:cubicBezTo>
                  <a:cubicBezTo>
                    <a:pt x="451696" y="2115420"/>
                    <a:pt x="507921" y="2115420"/>
                    <a:pt x="562667" y="2119859"/>
                  </a:cubicBezTo>
                  <a:cubicBezTo>
                    <a:pt x="617413" y="2124298"/>
                    <a:pt x="673638" y="2139094"/>
                    <a:pt x="731343" y="2146492"/>
                  </a:cubicBezTo>
                  <a:cubicBezTo>
                    <a:pt x="789048" y="2153890"/>
                    <a:pt x="908896" y="2164247"/>
                    <a:pt x="908896" y="2164247"/>
                  </a:cubicBezTo>
                  <a:cubicBezTo>
                    <a:pt x="973999" y="2170165"/>
                    <a:pt x="1064255" y="2189400"/>
                    <a:pt x="1121960" y="2182002"/>
                  </a:cubicBezTo>
                  <a:cubicBezTo>
                    <a:pt x="1179665" y="2174604"/>
                    <a:pt x="1216655" y="2153890"/>
                    <a:pt x="1255125" y="2119859"/>
                  </a:cubicBezTo>
                  <a:cubicBezTo>
                    <a:pt x="1293595" y="2085828"/>
                    <a:pt x="1336504" y="2034041"/>
                    <a:pt x="1352780" y="1977816"/>
                  </a:cubicBezTo>
                  <a:cubicBezTo>
                    <a:pt x="1369056" y="1921591"/>
                    <a:pt x="1367576" y="1837253"/>
                    <a:pt x="1352780" y="1782507"/>
                  </a:cubicBezTo>
                  <a:cubicBezTo>
                    <a:pt x="1337984" y="1727761"/>
                    <a:pt x="1308391" y="1683373"/>
                    <a:pt x="1264003" y="1649342"/>
                  </a:cubicBezTo>
                  <a:cubicBezTo>
                    <a:pt x="1219615" y="1615311"/>
                    <a:pt x="1163390" y="1588678"/>
                    <a:pt x="1086450" y="1578321"/>
                  </a:cubicBezTo>
                  <a:cubicBezTo>
                    <a:pt x="1009510" y="1567964"/>
                    <a:pt x="882263" y="1579800"/>
                    <a:pt x="802364" y="1587198"/>
                  </a:cubicBezTo>
                  <a:cubicBezTo>
                    <a:pt x="722465" y="1594596"/>
                    <a:pt x="675117" y="1616791"/>
                    <a:pt x="607055" y="1622709"/>
                  </a:cubicBezTo>
                  <a:cubicBezTo>
                    <a:pt x="538993" y="1628628"/>
                    <a:pt x="459094" y="1624189"/>
                    <a:pt x="393991" y="1622709"/>
                  </a:cubicBezTo>
                  <a:cubicBezTo>
                    <a:pt x="328888" y="1621229"/>
                    <a:pt x="248989" y="1634545"/>
                    <a:pt x="216438" y="1613831"/>
                  </a:cubicBezTo>
                  <a:cubicBezTo>
                    <a:pt x="183887" y="1593117"/>
                    <a:pt x="192765" y="1533933"/>
                    <a:pt x="198683" y="1498422"/>
                  </a:cubicBezTo>
                  <a:cubicBezTo>
                    <a:pt x="204601" y="1462911"/>
                    <a:pt x="203122" y="1420002"/>
                    <a:pt x="251949" y="1400767"/>
                  </a:cubicBezTo>
                  <a:cubicBezTo>
                    <a:pt x="300776" y="1381532"/>
                    <a:pt x="413227" y="1383012"/>
                    <a:pt x="491646" y="1383012"/>
                  </a:cubicBezTo>
                  <a:cubicBezTo>
                    <a:pt x="570065" y="1383012"/>
                    <a:pt x="648485" y="1396328"/>
                    <a:pt x="722465" y="1400767"/>
                  </a:cubicBezTo>
                  <a:cubicBezTo>
                    <a:pt x="796445" y="1405206"/>
                    <a:pt x="855630" y="1434798"/>
                    <a:pt x="935529" y="1409645"/>
                  </a:cubicBezTo>
                  <a:cubicBezTo>
                    <a:pt x="1015428" y="1384492"/>
                    <a:pt x="1138236" y="1306072"/>
                    <a:pt x="1201859" y="1249847"/>
                  </a:cubicBezTo>
                  <a:cubicBezTo>
                    <a:pt x="1265482" y="1193622"/>
                    <a:pt x="1290636" y="1147754"/>
                    <a:pt x="1317269" y="1072294"/>
                  </a:cubicBezTo>
                  <a:cubicBezTo>
                    <a:pt x="1343902" y="996834"/>
                    <a:pt x="1354259" y="897700"/>
                    <a:pt x="1361657" y="797086"/>
                  </a:cubicBezTo>
                  <a:cubicBezTo>
                    <a:pt x="1369055" y="696472"/>
                    <a:pt x="1373494" y="548511"/>
                    <a:pt x="1361657" y="468612"/>
                  </a:cubicBezTo>
                  <a:cubicBezTo>
                    <a:pt x="1349820" y="388713"/>
                    <a:pt x="1321708" y="356162"/>
                    <a:pt x="1290636" y="317692"/>
                  </a:cubicBezTo>
                  <a:cubicBezTo>
                    <a:pt x="1259564" y="279222"/>
                    <a:pt x="1221094" y="255548"/>
                    <a:pt x="1175226" y="237793"/>
                  </a:cubicBezTo>
                  <a:cubicBezTo>
                    <a:pt x="1129358" y="220038"/>
                    <a:pt x="1067214" y="203762"/>
                    <a:pt x="1015428" y="211160"/>
                  </a:cubicBezTo>
                  <a:cubicBezTo>
                    <a:pt x="963642" y="218558"/>
                    <a:pt x="907417" y="273303"/>
                    <a:pt x="864508" y="282181"/>
                  </a:cubicBezTo>
                  <a:cubicBezTo>
                    <a:pt x="821599" y="291059"/>
                    <a:pt x="777211" y="289579"/>
                    <a:pt x="757976" y="264426"/>
                  </a:cubicBezTo>
                  <a:cubicBezTo>
                    <a:pt x="738741" y="239273"/>
                    <a:pt x="747618" y="171210"/>
                    <a:pt x="749098" y="131260"/>
                  </a:cubicBezTo>
                  <a:cubicBezTo>
                    <a:pt x="750578" y="91310"/>
                    <a:pt x="805323" y="43963"/>
                    <a:pt x="766853" y="24728"/>
                  </a:cubicBezTo>
                  <a:cubicBezTo>
                    <a:pt x="728383" y="5493"/>
                    <a:pt x="562667" y="-19661"/>
                    <a:pt x="518279" y="24728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" name="Ελεύθερη σχεδίαση 4"/>
            <p:cNvSpPr/>
            <p:nvPr/>
          </p:nvSpPr>
          <p:spPr>
            <a:xfrm>
              <a:off x="346013" y="4838330"/>
              <a:ext cx="1327677" cy="1030836"/>
            </a:xfrm>
            <a:custGeom>
              <a:avLst/>
              <a:gdLst>
                <a:gd name="connsiteX0" fmla="*/ 222158 w 1327677"/>
                <a:gd name="connsiteY0" fmla="*/ 0 h 1030836"/>
                <a:gd name="connsiteX1" fmla="*/ 160014 w 1327677"/>
                <a:gd name="connsiteY1" fmla="*/ 62144 h 1030836"/>
                <a:gd name="connsiteX2" fmla="*/ 62360 w 1327677"/>
                <a:gd name="connsiteY2" fmla="*/ 71021 h 1030836"/>
                <a:gd name="connsiteX3" fmla="*/ 35727 w 1327677"/>
                <a:gd name="connsiteY3" fmla="*/ 177553 h 1030836"/>
                <a:gd name="connsiteX4" fmla="*/ 216 w 1327677"/>
                <a:gd name="connsiteY4" fmla="*/ 230820 h 1030836"/>
                <a:gd name="connsiteX5" fmla="*/ 53482 w 1327677"/>
                <a:gd name="connsiteY5" fmla="*/ 310719 h 1030836"/>
                <a:gd name="connsiteX6" fmla="*/ 53482 w 1327677"/>
                <a:gd name="connsiteY6" fmla="*/ 372862 h 1030836"/>
                <a:gd name="connsiteX7" fmla="*/ 142259 w 1327677"/>
                <a:gd name="connsiteY7" fmla="*/ 435006 h 1030836"/>
                <a:gd name="connsiteX8" fmla="*/ 168892 w 1327677"/>
                <a:gd name="connsiteY8" fmla="*/ 514905 h 1030836"/>
                <a:gd name="connsiteX9" fmla="*/ 266546 w 1327677"/>
                <a:gd name="connsiteY9" fmla="*/ 532660 h 1030836"/>
                <a:gd name="connsiteX10" fmla="*/ 364201 w 1327677"/>
                <a:gd name="connsiteY10" fmla="*/ 577049 h 1030836"/>
                <a:gd name="connsiteX11" fmla="*/ 488488 w 1327677"/>
                <a:gd name="connsiteY11" fmla="*/ 523783 h 1030836"/>
                <a:gd name="connsiteX12" fmla="*/ 550632 w 1327677"/>
                <a:gd name="connsiteY12" fmla="*/ 523783 h 1030836"/>
                <a:gd name="connsiteX13" fmla="*/ 630531 w 1327677"/>
                <a:gd name="connsiteY13" fmla="*/ 488272 h 1030836"/>
                <a:gd name="connsiteX14" fmla="*/ 728185 w 1327677"/>
                <a:gd name="connsiteY14" fmla="*/ 497150 h 1030836"/>
                <a:gd name="connsiteX15" fmla="*/ 852472 w 1327677"/>
                <a:gd name="connsiteY15" fmla="*/ 461639 h 1030836"/>
                <a:gd name="connsiteX16" fmla="*/ 932371 w 1327677"/>
                <a:gd name="connsiteY16" fmla="*/ 497150 h 1030836"/>
                <a:gd name="connsiteX17" fmla="*/ 1047781 w 1327677"/>
                <a:gd name="connsiteY17" fmla="*/ 479394 h 1030836"/>
                <a:gd name="connsiteX18" fmla="*/ 1092170 w 1327677"/>
                <a:gd name="connsiteY18" fmla="*/ 523783 h 1030836"/>
                <a:gd name="connsiteX19" fmla="*/ 1172069 w 1327677"/>
                <a:gd name="connsiteY19" fmla="*/ 523783 h 1030836"/>
                <a:gd name="connsiteX20" fmla="*/ 1180946 w 1327677"/>
                <a:gd name="connsiteY20" fmla="*/ 612559 h 1030836"/>
                <a:gd name="connsiteX21" fmla="*/ 1180946 w 1327677"/>
                <a:gd name="connsiteY21" fmla="*/ 719091 h 1030836"/>
                <a:gd name="connsiteX22" fmla="*/ 1047781 w 1327677"/>
                <a:gd name="connsiteY22" fmla="*/ 763480 h 1030836"/>
                <a:gd name="connsiteX23" fmla="*/ 941249 w 1327677"/>
                <a:gd name="connsiteY23" fmla="*/ 790113 h 1030836"/>
                <a:gd name="connsiteX24" fmla="*/ 843595 w 1327677"/>
                <a:gd name="connsiteY24" fmla="*/ 772357 h 1030836"/>
                <a:gd name="connsiteX25" fmla="*/ 790329 w 1327677"/>
                <a:gd name="connsiteY25" fmla="*/ 798990 h 1030836"/>
                <a:gd name="connsiteX26" fmla="*/ 737063 w 1327677"/>
                <a:gd name="connsiteY26" fmla="*/ 763480 h 1030836"/>
                <a:gd name="connsiteX27" fmla="*/ 648286 w 1327677"/>
                <a:gd name="connsiteY27" fmla="*/ 772357 h 1030836"/>
                <a:gd name="connsiteX28" fmla="*/ 586142 w 1327677"/>
                <a:gd name="connsiteY28" fmla="*/ 745724 h 1030836"/>
                <a:gd name="connsiteX29" fmla="*/ 506243 w 1327677"/>
                <a:gd name="connsiteY29" fmla="*/ 763480 h 1030836"/>
                <a:gd name="connsiteX30" fmla="*/ 426344 w 1327677"/>
                <a:gd name="connsiteY30" fmla="*/ 736847 h 1030836"/>
                <a:gd name="connsiteX31" fmla="*/ 346445 w 1327677"/>
                <a:gd name="connsiteY31" fmla="*/ 772357 h 1030836"/>
                <a:gd name="connsiteX32" fmla="*/ 257669 w 1327677"/>
                <a:gd name="connsiteY32" fmla="*/ 763480 h 1030836"/>
                <a:gd name="connsiteX33" fmla="*/ 177770 w 1327677"/>
                <a:gd name="connsiteY33" fmla="*/ 807868 h 1030836"/>
                <a:gd name="connsiteX34" fmla="*/ 97870 w 1327677"/>
                <a:gd name="connsiteY34" fmla="*/ 816746 h 1030836"/>
                <a:gd name="connsiteX35" fmla="*/ 80115 w 1327677"/>
                <a:gd name="connsiteY35" fmla="*/ 870012 h 1030836"/>
                <a:gd name="connsiteX36" fmla="*/ 35727 w 1327677"/>
                <a:gd name="connsiteY36" fmla="*/ 905522 h 1030836"/>
                <a:gd name="connsiteX37" fmla="*/ 9094 w 1327677"/>
                <a:gd name="connsiteY37" fmla="*/ 994299 h 1030836"/>
                <a:gd name="connsiteX38" fmla="*/ 168892 w 1327677"/>
                <a:gd name="connsiteY38" fmla="*/ 1029810 h 1030836"/>
                <a:gd name="connsiteX39" fmla="*/ 142259 w 1327677"/>
                <a:gd name="connsiteY39" fmla="*/ 958788 h 1030836"/>
                <a:gd name="connsiteX40" fmla="*/ 177770 w 1327677"/>
                <a:gd name="connsiteY40" fmla="*/ 923278 h 1030836"/>
                <a:gd name="connsiteX41" fmla="*/ 231036 w 1327677"/>
                <a:gd name="connsiteY41" fmla="*/ 870012 h 1030836"/>
                <a:gd name="connsiteX42" fmla="*/ 319812 w 1327677"/>
                <a:gd name="connsiteY42" fmla="*/ 861134 h 1030836"/>
                <a:gd name="connsiteX43" fmla="*/ 381956 w 1327677"/>
                <a:gd name="connsiteY43" fmla="*/ 834501 h 1030836"/>
                <a:gd name="connsiteX44" fmla="*/ 470733 w 1327677"/>
                <a:gd name="connsiteY44" fmla="*/ 861134 h 1030836"/>
                <a:gd name="connsiteX45" fmla="*/ 523999 w 1327677"/>
                <a:gd name="connsiteY45" fmla="*/ 834501 h 1030836"/>
                <a:gd name="connsiteX46" fmla="*/ 559509 w 1327677"/>
                <a:gd name="connsiteY46" fmla="*/ 861134 h 1030836"/>
                <a:gd name="connsiteX47" fmla="*/ 666041 w 1327677"/>
                <a:gd name="connsiteY47" fmla="*/ 861134 h 1030836"/>
                <a:gd name="connsiteX48" fmla="*/ 719307 w 1327677"/>
                <a:gd name="connsiteY48" fmla="*/ 878889 h 1030836"/>
                <a:gd name="connsiteX49" fmla="*/ 852472 w 1327677"/>
                <a:gd name="connsiteY49" fmla="*/ 870012 h 1030836"/>
                <a:gd name="connsiteX50" fmla="*/ 914616 w 1327677"/>
                <a:gd name="connsiteY50" fmla="*/ 896645 h 1030836"/>
                <a:gd name="connsiteX51" fmla="*/ 994515 w 1327677"/>
                <a:gd name="connsiteY51" fmla="*/ 914400 h 1030836"/>
                <a:gd name="connsiteX52" fmla="*/ 1047781 w 1327677"/>
                <a:gd name="connsiteY52" fmla="*/ 896645 h 1030836"/>
                <a:gd name="connsiteX53" fmla="*/ 1109925 w 1327677"/>
                <a:gd name="connsiteY53" fmla="*/ 914400 h 1030836"/>
                <a:gd name="connsiteX54" fmla="*/ 1180946 w 1327677"/>
                <a:gd name="connsiteY54" fmla="*/ 870012 h 1030836"/>
                <a:gd name="connsiteX55" fmla="*/ 1234212 w 1327677"/>
                <a:gd name="connsiteY55" fmla="*/ 834501 h 1030836"/>
                <a:gd name="connsiteX56" fmla="*/ 1269723 w 1327677"/>
                <a:gd name="connsiteY56" fmla="*/ 772357 h 1030836"/>
                <a:gd name="connsiteX57" fmla="*/ 1322989 w 1327677"/>
                <a:gd name="connsiteY57" fmla="*/ 736847 h 1030836"/>
                <a:gd name="connsiteX58" fmla="*/ 1322989 w 1327677"/>
                <a:gd name="connsiteY58" fmla="*/ 656948 h 1030836"/>
                <a:gd name="connsiteX59" fmla="*/ 1305234 w 1327677"/>
                <a:gd name="connsiteY59" fmla="*/ 559293 h 1030836"/>
                <a:gd name="connsiteX60" fmla="*/ 1269723 w 1327677"/>
                <a:gd name="connsiteY60" fmla="*/ 559293 h 1030836"/>
                <a:gd name="connsiteX61" fmla="*/ 1296356 w 1327677"/>
                <a:gd name="connsiteY61" fmla="*/ 497150 h 1030836"/>
                <a:gd name="connsiteX62" fmla="*/ 1243090 w 1327677"/>
                <a:gd name="connsiteY62" fmla="*/ 470517 h 1030836"/>
                <a:gd name="connsiteX63" fmla="*/ 1216457 w 1327677"/>
                <a:gd name="connsiteY63" fmla="*/ 417251 h 1030836"/>
                <a:gd name="connsiteX64" fmla="*/ 1118803 w 1327677"/>
                <a:gd name="connsiteY64" fmla="*/ 399495 h 1030836"/>
                <a:gd name="connsiteX65" fmla="*/ 1074414 w 1327677"/>
                <a:gd name="connsiteY65" fmla="*/ 363985 h 1030836"/>
                <a:gd name="connsiteX66" fmla="*/ 1012270 w 1327677"/>
                <a:gd name="connsiteY66" fmla="*/ 381740 h 1030836"/>
                <a:gd name="connsiteX67" fmla="*/ 959004 w 1327677"/>
                <a:gd name="connsiteY67" fmla="*/ 363985 h 1030836"/>
                <a:gd name="connsiteX68" fmla="*/ 861350 w 1327677"/>
                <a:gd name="connsiteY68" fmla="*/ 381740 h 1030836"/>
                <a:gd name="connsiteX69" fmla="*/ 799206 w 1327677"/>
                <a:gd name="connsiteY69" fmla="*/ 372862 h 1030836"/>
                <a:gd name="connsiteX70" fmla="*/ 692674 w 1327677"/>
                <a:gd name="connsiteY70" fmla="*/ 408373 h 1030836"/>
                <a:gd name="connsiteX71" fmla="*/ 603898 w 1327677"/>
                <a:gd name="connsiteY71" fmla="*/ 399495 h 1030836"/>
                <a:gd name="connsiteX72" fmla="*/ 550632 w 1327677"/>
                <a:gd name="connsiteY72" fmla="*/ 435006 h 1030836"/>
                <a:gd name="connsiteX73" fmla="*/ 470733 w 1327677"/>
                <a:gd name="connsiteY73" fmla="*/ 417251 h 1030836"/>
                <a:gd name="connsiteX74" fmla="*/ 373078 w 1327677"/>
                <a:gd name="connsiteY74" fmla="*/ 435006 h 1030836"/>
                <a:gd name="connsiteX75" fmla="*/ 302057 w 1327677"/>
                <a:gd name="connsiteY75" fmla="*/ 408373 h 1030836"/>
                <a:gd name="connsiteX76" fmla="*/ 213280 w 1327677"/>
                <a:gd name="connsiteY76" fmla="*/ 399495 h 1030836"/>
                <a:gd name="connsiteX77" fmla="*/ 151137 w 1327677"/>
                <a:gd name="connsiteY77" fmla="*/ 319596 h 1030836"/>
                <a:gd name="connsiteX78" fmla="*/ 168892 w 1327677"/>
                <a:gd name="connsiteY78" fmla="*/ 213064 h 1030836"/>
                <a:gd name="connsiteX79" fmla="*/ 160014 w 1327677"/>
                <a:gd name="connsiteY79" fmla="*/ 159798 h 1030836"/>
                <a:gd name="connsiteX80" fmla="*/ 239913 w 1327677"/>
                <a:gd name="connsiteY80" fmla="*/ 133165 h 1030836"/>
                <a:gd name="connsiteX81" fmla="*/ 328690 w 1327677"/>
                <a:gd name="connsiteY81" fmla="*/ 133165 h 103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27677" h="1030836">
                  <a:moveTo>
                    <a:pt x="222158" y="0"/>
                  </a:moveTo>
                  <a:cubicBezTo>
                    <a:pt x="204402" y="25153"/>
                    <a:pt x="186647" y="50307"/>
                    <a:pt x="160014" y="62144"/>
                  </a:cubicBezTo>
                  <a:cubicBezTo>
                    <a:pt x="133381" y="73981"/>
                    <a:pt x="83074" y="51786"/>
                    <a:pt x="62360" y="71021"/>
                  </a:cubicBezTo>
                  <a:cubicBezTo>
                    <a:pt x="41646" y="90256"/>
                    <a:pt x="46084" y="150920"/>
                    <a:pt x="35727" y="177553"/>
                  </a:cubicBezTo>
                  <a:cubicBezTo>
                    <a:pt x="25370" y="204186"/>
                    <a:pt x="-2743" y="208626"/>
                    <a:pt x="216" y="230820"/>
                  </a:cubicBezTo>
                  <a:cubicBezTo>
                    <a:pt x="3175" y="253014"/>
                    <a:pt x="44604" y="287045"/>
                    <a:pt x="53482" y="310719"/>
                  </a:cubicBezTo>
                  <a:cubicBezTo>
                    <a:pt x="62360" y="334393"/>
                    <a:pt x="38686" y="352148"/>
                    <a:pt x="53482" y="372862"/>
                  </a:cubicBezTo>
                  <a:cubicBezTo>
                    <a:pt x="68278" y="393577"/>
                    <a:pt x="123024" y="411332"/>
                    <a:pt x="142259" y="435006"/>
                  </a:cubicBezTo>
                  <a:cubicBezTo>
                    <a:pt x="161494" y="458680"/>
                    <a:pt x="148178" y="498629"/>
                    <a:pt x="168892" y="514905"/>
                  </a:cubicBezTo>
                  <a:cubicBezTo>
                    <a:pt x="189606" y="531181"/>
                    <a:pt x="233995" y="522303"/>
                    <a:pt x="266546" y="532660"/>
                  </a:cubicBezTo>
                  <a:cubicBezTo>
                    <a:pt x="299098" y="543017"/>
                    <a:pt x="327211" y="578528"/>
                    <a:pt x="364201" y="577049"/>
                  </a:cubicBezTo>
                  <a:cubicBezTo>
                    <a:pt x="401191" y="575570"/>
                    <a:pt x="457416" y="532661"/>
                    <a:pt x="488488" y="523783"/>
                  </a:cubicBezTo>
                  <a:cubicBezTo>
                    <a:pt x="519560" y="514905"/>
                    <a:pt x="526958" y="529701"/>
                    <a:pt x="550632" y="523783"/>
                  </a:cubicBezTo>
                  <a:cubicBezTo>
                    <a:pt x="574306" y="517865"/>
                    <a:pt x="600939" y="492711"/>
                    <a:pt x="630531" y="488272"/>
                  </a:cubicBezTo>
                  <a:cubicBezTo>
                    <a:pt x="660123" y="483833"/>
                    <a:pt x="691195" y="501589"/>
                    <a:pt x="728185" y="497150"/>
                  </a:cubicBezTo>
                  <a:cubicBezTo>
                    <a:pt x="765175" y="492711"/>
                    <a:pt x="818441" y="461639"/>
                    <a:pt x="852472" y="461639"/>
                  </a:cubicBezTo>
                  <a:cubicBezTo>
                    <a:pt x="886503" y="461639"/>
                    <a:pt x="899820" y="494191"/>
                    <a:pt x="932371" y="497150"/>
                  </a:cubicBezTo>
                  <a:cubicBezTo>
                    <a:pt x="964922" y="500109"/>
                    <a:pt x="1021148" y="474955"/>
                    <a:pt x="1047781" y="479394"/>
                  </a:cubicBezTo>
                  <a:cubicBezTo>
                    <a:pt x="1074414" y="483833"/>
                    <a:pt x="1071455" y="516385"/>
                    <a:pt x="1092170" y="523783"/>
                  </a:cubicBezTo>
                  <a:cubicBezTo>
                    <a:pt x="1112885" y="531181"/>
                    <a:pt x="1157273" y="508987"/>
                    <a:pt x="1172069" y="523783"/>
                  </a:cubicBezTo>
                  <a:cubicBezTo>
                    <a:pt x="1186865" y="538579"/>
                    <a:pt x="1179467" y="580008"/>
                    <a:pt x="1180946" y="612559"/>
                  </a:cubicBezTo>
                  <a:cubicBezTo>
                    <a:pt x="1182425" y="645110"/>
                    <a:pt x="1203140" y="693938"/>
                    <a:pt x="1180946" y="719091"/>
                  </a:cubicBezTo>
                  <a:cubicBezTo>
                    <a:pt x="1158752" y="744245"/>
                    <a:pt x="1087730" y="751643"/>
                    <a:pt x="1047781" y="763480"/>
                  </a:cubicBezTo>
                  <a:cubicBezTo>
                    <a:pt x="1007832" y="775317"/>
                    <a:pt x="975280" y="788634"/>
                    <a:pt x="941249" y="790113"/>
                  </a:cubicBezTo>
                  <a:cubicBezTo>
                    <a:pt x="907218" y="791592"/>
                    <a:pt x="868748" y="770878"/>
                    <a:pt x="843595" y="772357"/>
                  </a:cubicBezTo>
                  <a:cubicBezTo>
                    <a:pt x="818442" y="773836"/>
                    <a:pt x="808084" y="800469"/>
                    <a:pt x="790329" y="798990"/>
                  </a:cubicBezTo>
                  <a:cubicBezTo>
                    <a:pt x="772574" y="797511"/>
                    <a:pt x="760737" y="767919"/>
                    <a:pt x="737063" y="763480"/>
                  </a:cubicBezTo>
                  <a:cubicBezTo>
                    <a:pt x="713389" y="759041"/>
                    <a:pt x="673440" y="775316"/>
                    <a:pt x="648286" y="772357"/>
                  </a:cubicBezTo>
                  <a:cubicBezTo>
                    <a:pt x="623133" y="769398"/>
                    <a:pt x="609816" y="747204"/>
                    <a:pt x="586142" y="745724"/>
                  </a:cubicBezTo>
                  <a:cubicBezTo>
                    <a:pt x="562468" y="744244"/>
                    <a:pt x="532876" y="764960"/>
                    <a:pt x="506243" y="763480"/>
                  </a:cubicBezTo>
                  <a:cubicBezTo>
                    <a:pt x="479610" y="762001"/>
                    <a:pt x="452977" y="735368"/>
                    <a:pt x="426344" y="736847"/>
                  </a:cubicBezTo>
                  <a:cubicBezTo>
                    <a:pt x="399711" y="738327"/>
                    <a:pt x="374558" y="767918"/>
                    <a:pt x="346445" y="772357"/>
                  </a:cubicBezTo>
                  <a:cubicBezTo>
                    <a:pt x="318333" y="776796"/>
                    <a:pt x="285781" y="757562"/>
                    <a:pt x="257669" y="763480"/>
                  </a:cubicBezTo>
                  <a:cubicBezTo>
                    <a:pt x="229557" y="769398"/>
                    <a:pt x="204403" y="798990"/>
                    <a:pt x="177770" y="807868"/>
                  </a:cubicBezTo>
                  <a:cubicBezTo>
                    <a:pt x="151137" y="816746"/>
                    <a:pt x="114146" y="806389"/>
                    <a:pt x="97870" y="816746"/>
                  </a:cubicBezTo>
                  <a:cubicBezTo>
                    <a:pt x="81594" y="827103"/>
                    <a:pt x="90472" y="855216"/>
                    <a:pt x="80115" y="870012"/>
                  </a:cubicBezTo>
                  <a:cubicBezTo>
                    <a:pt x="69758" y="884808"/>
                    <a:pt x="47564" y="884808"/>
                    <a:pt x="35727" y="905522"/>
                  </a:cubicBezTo>
                  <a:cubicBezTo>
                    <a:pt x="23890" y="926237"/>
                    <a:pt x="-13100" y="973584"/>
                    <a:pt x="9094" y="994299"/>
                  </a:cubicBezTo>
                  <a:cubicBezTo>
                    <a:pt x="31288" y="1015014"/>
                    <a:pt x="146698" y="1035729"/>
                    <a:pt x="168892" y="1029810"/>
                  </a:cubicBezTo>
                  <a:cubicBezTo>
                    <a:pt x="191086" y="1023892"/>
                    <a:pt x="140779" y="976543"/>
                    <a:pt x="142259" y="958788"/>
                  </a:cubicBezTo>
                  <a:cubicBezTo>
                    <a:pt x="143739" y="941033"/>
                    <a:pt x="177770" y="923278"/>
                    <a:pt x="177770" y="923278"/>
                  </a:cubicBezTo>
                  <a:cubicBezTo>
                    <a:pt x="192566" y="908482"/>
                    <a:pt x="207362" y="880369"/>
                    <a:pt x="231036" y="870012"/>
                  </a:cubicBezTo>
                  <a:cubicBezTo>
                    <a:pt x="254710" y="859655"/>
                    <a:pt x="294659" y="867053"/>
                    <a:pt x="319812" y="861134"/>
                  </a:cubicBezTo>
                  <a:cubicBezTo>
                    <a:pt x="344965" y="855216"/>
                    <a:pt x="356803" y="834501"/>
                    <a:pt x="381956" y="834501"/>
                  </a:cubicBezTo>
                  <a:cubicBezTo>
                    <a:pt x="407109" y="834501"/>
                    <a:pt x="447059" y="861134"/>
                    <a:pt x="470733" y="861134"/>
                  </a:cubicBezTo>
                  <a:cubicBezTo>
                    <a:pt x="494407" y="861134"/>
                    <a:pt x="509203" y="834501"/>
                    <a:pt x="523999" y="834501"/>
                  </a:cubicBezTo>
                  <a:cubicBezTo>
                    <a:pt x="538795" y="834501"/>
                    <a:pt x="535835" y="856695"/>
                    <a:pt x="559509" y="861134"/>
                  </a:cubicBezTo>
                  <a:cubicBezTo>
                    <a:pt x="583183" y="865573"/>
                    <a:pt x="639408" y="858175"/>
                    <a:pt x="666041" y="861134"/>
                  </a:cubicBezTo>
                  <a:cubicBezTo>
                    <a:pt x="692674" y="864093"/>
                    <a:pt x="688235" y="877409"/>
                    <a:pt x="719307" y="878889"/>
                  </a:cubicBezTo>
                  <a:cubicBezTo>
                    <a:pt x="750379" y="880369"/>
                    <a:pt x="819921" y="867053"/>
                    <a:pt x="852472" y="870012"/>
                  </a:cubicBezTo>
                  <a:cubicBezTo>
                    <a:pt x="885024" y="872971"/>
                    <a:pt x="890942" y="889247"/>
                    <a:pt x="914616" y="896645"/>
                  </a:cubicBezTo>
                  <a:cubicBezTo>
                    <a:pt x="938290" y="904043"/>
                    <a:pt x="972321" y="914400"/>
                    <a:pt x="994515" y="914400"/>
                  </a:cubicBezTo>
                  <a:cubicBezTo>
                    <a:pt x="1016709" y="914400"/>
                    <a:pt x="1028546" y="896645"/>
                    <a:pt x="1047781" y="896645"/>
                  </a:cubicBezTo>
                  <a:cubicBezTo>
                    <a:pt x="1067016" y="896645"/>
                    <a:pt x="1087731" y="918839"/>
                    <a:pt x="1109925" y="914400"/>
                  </a:cubicBezTo>
                  <a:cubicBezTo>
                    <a:pt x="1132119" y="909961"/>
                    <a:pt x="1160232" y="883329"/>
                    <a:pt x="1180946" y="870012"/>
                  </a:cubicBezTo>
                  <a:cubicBezTo>
                    <a:pt x="1201661" y="856696"/>
                    <a:pt x="1219416" y="850777"/>
                    <a:pt x="1234212" y="834501"/>
                  </a:cubicBezTo>
                  <a:cubicBezTo>
                    <a:pt x="1249008" y="818225"/>
                    <a:pt x="1254927" y="788633"/>
                    <a:pt x="1269723" y="772357"/>
                  </a:cubicBezTo>
                  <a:cubicBezTo>
                    <a:pt x="1284519" y="756081"/>
                    <a:pt x="1314111" y="756082"/>
                    <a:pt x="1322989" y="736847"/>
                  </a:cubicBezTo>
                  <a:cubicBezTo>
                    <a:pt x="1331867" y="717612"/>
                    <a:pt x="1325948" y="686540"/>
                    <a:pt x="1322989" y="656948"/>
                  </a:cubicBezTo>
                  <a:cubicBezTo>
                    <a:pt x="1320030" y="627356"/>
                    <a:pt x="1314112" y="575569"/>
                    <a:pt x="1305234" y="559293"/>
                  </a:cubicBezTo>
                  <a:cubicBezTo>
                    <a:pt x="1296356" y="543017"/>
                    <a:pt x="1271203" y="569650"/>
                    <a:pt x="1269723" y="559293"/>
                  </a:cubicBezTo>
                  <a:cubicBezTo>
                    <a:pt x="1268243" y="548936"/>
                    <a:pt x="1300795" y="511946"/>
                    <a:pt x="1296356" y="497150"/>
                  </a:cubicBezTo>
                  <a:cubicBezTo>
                    <a:pt x="1291917" y="482354"/>
                    <a:pt x="1256406" y="483833"/>
                    <a:pt x="1243090" y="470517"/>
                  </a:cubicBezTo>
                  <a:cubicBezTo>
                    <a:pt x="1229774" y="457201"/>
                    <a:pt x="1237172" y="429088"/>
                    <a:pt x="1216457" y="417251"/>
                  </a:cubicBezTo>
                  <a:cubicBezTo>
                    <a:pt x="1195743" y="405414"/>
                    <a:pt x="1142477" y="408373"/>
                    <a:pt x="1118803" y="399495"/>
                  </a:cubicBezTo>
                  <a:cubicBezTo>
                    <a:pt x="1095129" y="390617"/>
                    <a:pt x="1092169" y="366944"/>
                    <a:pt x="1074414" y="363985"/>
                  </a:cubicBezTo>
                  <a:cubicBezTo>
                    <a:pt x="1056659" y="361026"/>
                    <a:pt x="1031505" y="381740"/>
                    <a:pt x="1012270" y="381740"/>
                  </a:cubicBezTo>
                  <a:cubicBezTo>
                    <a:pt x="993035" y="381740"/>
                    <a:pt x="984157" y="363985"/>
                    <a:pt x="959004" y="363985"/>
                  </a:cubicBezTo>
                  <a:cubicBezTo>
                    <a:pt x="933851" y="363985"/>
                    <a:pt x="887983" y="380261"/>
                    <a:pt x="861350" y="381740"/>
                  </a:cubicBezTo>
                  <a:cubicBezTo>
                    <a:pt x="834717" y="383220"/>
                    <a:pt x="827319" y="368423"/>
                    <a:pt x="799206" y="372862"/>
                  </a:cubicBezTo>
                  <a:cubicBezTo>
                    <a:pt x="771093" y="377301"/>
                    <a:pt x="725225" y="403934"/>
                    <a:pt x="692674" y="408373"/>
                  </a:cubicBezTo>
                  <a:cubicBezTo>
                    <a:pt x="660123" y="412812"/>
                    <a:pt x="627572" y="395056"/>
                    <a:pt x="603898" y="399495"/>
                  </a:cubicBezTo>
                  <a:cubicBezTo>
                    <a:pt x="580224" y="403934"/>
                    <a:pt x="572826" y="432047"/>
                    <a:pt x="550632" y="435006"/>
                  </a:cubicBezTo>
                  <a:cubicBezTo>
                    <a:pt x="528438" y="437965"/>
                    <a:pt x="500325" y="417251"/>
                    <a:pt x="470733" y="417251"/>
                  </a:cubicBezTo>
                  <a:cubicBezTo>
                    <a:pt x="441141" y="417251"/>
                    <a:pt x="401191" y="436486"/>
                    <a:pt x="373078" y="435006"/>
                  </a:cubicBezTo>
                  <a:cubicBezTo>
                    <a:pt x="344965" y="433526"/>
                    <a:pt x="328690" y="414291"/>
                    <a:pt x="302057" y="408373"/>
                  </a:cubicBezTo>
                  <a:cubicBezTo>
                    <a:pt x="275424" y="402455"/>
                    <a:pt x="238433" y="414291"/>
                    <a:pt x="213280" y="399495"/>
                  </a:cubicBezTo>
                  <a:cubicBezTo>
                    <a:pt x="188127" y="384699"/>
                    <a:pt x="158535" y="350668"/>
                    <a:pt x="151137" y="319596"/>
                  </a:cubicBezTo>
                  <a:cubicBezTo>
                    <a:pt x="143739" y="288524"/>
                    <a:pt x="167412" y="239697"/>
                    <a:pt x="168892" y="213064"/>
                  </a:cubicBezTo>
                  <a:cubicBezTo>
                    <a:pt x="170371" y="186431"/>
                    <a:pt x="148177" y="173115"/>
                    <a:pt x="160014" y="159798"/>
                  </a:cubicBezTo>
                  <a:cubicBezTo>
                    <a:pt x="171851" y="146482"/>
                    <a:pt x="211800" y="137604"/>
                    <a:pt x="239913" y="133165"/>
                  </a:cubicBezTo>
                  <a:cubicBezTo>
                    <a:pt x="268026" y="128726"/>
                    <a:pt x="298358" y="130945"/>
                    <a:pt x="328690" y="133165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1" name="Ελεύθερη σχεδίαση 20"/>
            <p:cNvSpPr/>
            <p:nvPr/>
          </p:nvSpPr>
          <p:spPr>
            <a:xfrm>
              <a:off x="807868" y="5282214"/>
              <a:ext cx="1065320" cy="465084"/>
            </a:xfrm>
            <a:custGeom>
              <a:avLst/>
              <a:gdLst>
                <a:gd name="connsiteX0" fmla="*/ 1065320 w 1065320"/>
                <a:gd name="connsiteY0" fmla="*/ 0 h 465084"/>
                <a:gd name="connsiteX1" fmla="*/ 861134 w 1065320"/>
                <a:gd name="connsiteY1" fmla="*/ 266330 h 465084"/>
                <a:gd name="connsiteX2" fmla="*/ 781235 w 1065320"/>
                <a:gd name="connsiteY2" fmla="*/ 426128 h 465084"/>
                <a:gd name="connsiteX3" fmla="*/ 506027 w 1065320"/>
                <a:gd name="connsiteY3" fmla="*/ 461638 h 465084"/>
                <a:gd name="connsiteX4" fmla="*/ 0 w 1065320"/>
                <a:gd name="connsiteY4" fmla="*/ 363984 h 465084"/>
                <a:gd name="connsiteX5" fmla="*/ 0 w 1065320"/>
                <a:gd name="connsiteY5" fmla="*/ 363984 h 4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320" h="465084">
                  <a:moveTo>
                    <a:pt x="1065320" y="0"/>
                  </a:moveTo>
                  <a:cubicBezTo>
                    <a:pt x="986900" y="97654"/>
                    <a:pt x="908481" y="195309"/>
                    <a:pt x="861134" y="266330"/>
                  </a:cubicBezTo>
                  <a:cubicBezTo>
                    <a:pt x="813787" y="337351"/>
                    <a:pt x="840419" y="393577"/>
                    <a:pt x="781235" y="426128"/>
                  </a:cubicBezTo>
                  <a:cubicBezTo>
                    <a:pt x="722051" y="458679"/>
                    <a:pt x="636233" y="471995"/>
                    <a:pt x="506027" y="461638"/>
                  </a:cubicBezTo>
                  <a:cubicBezTo>
                    <a:pt x="375821" y="451281"/>
                    <a:pt x="0" y="363984"/>
                    <a:pt x="0" y="363984"/>
                  </a:cubicBezTo>
                  <a:lnTo>
                    <a:pt x="0" y="363984"/>
                  </a:lnTo>
                </a:path>
              </a:pathLst>
            </a:custGeom>
            <a:noFill/>
            <a:ln w="44450">
              <a:solidFill>
                <a:srgbClr val="004A82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Ομάδα 28"/>
          <p:cNvGrpSpPr/>
          <p:nvPr/>
        </p:nvGrpSpPr>
        <p:grpSpPr>
          <a:xfrm>
            <a:off x="3014692" y="4247765"/>
            <a:ext cx="3013301" cy="2285903"/>
            <a:chOff x="2480081" y="4293472"/>
            <a:chExt cx="3013301" cy="2285903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2480081" y="4293472"/>
              <a:ext cx="2580436" cy="2285903"/>
              <a:chOff x="6279882" y="4293472"/>
              <a:chExt cx="2580436" cy="2285903"/>
            </a:xfrm>
          </p:grpSpPr>
          <p:sp>
            <p:nvSpPr>
              <p:cNvPr id="25" name="Ελεύθερη σχεδίαση 24"/>
              <p:cNvSpPr/>
              <p:nvPr/>
            </p:nvSpPr>
            <p:spPr>
              <a:xfrm>
                <a:off x="6279882" y="4293472"/>
                <a:ext cx="1368963" cy="2285903"/>
              </a:xfrm>
              <a:custGeom>
                <a:avLst/>
                <a:gdLst>
                  <a:gd name="connsiteX0" fmla="*/ 518279 w 1368963"/>
                  <a:gd name="connsiteY0" fmla="*/ 24728 h 2285903"/>
                  <a:gd name="connsiteX1" fmla="*/ 500523 w 1368963"/>
                  <a:gd name="connsiteY1" fmla="*/ 291059 h 2285903"/>
                  <a:gd name="connsiteX2" fmla="*/ 553789 w 1368963"/>
                  <a:gd name="connsiteY2" fmla="*/ 513000 h 2285903"/>
                  <a:gd name="connsiteX3" fmla="*/ 580422 w 1368963"/>
                  <a:gd name="connsiteY3" fmla="*/ 832596 h 2285903"/>
                  <a:gd name="connsiteX4" fmla="*/ 536034 w 1368963"/>
                  <a:gd name="connsiteY4" fmla="*/ 1036783 h 2285903"/>
                  <a:gd name="connsiteX5" fmla="*/ 385114 w 1368963"/>
                  <a:gd name="connsiteY5" fmla="*/ 1187703 h 2285903"/>
                  <a:gd name="connsiteX6" fmla="*/ 207560 w 1368963"/>
                  <a:gd name="connsiteY6" fmla="*/ 1232092 h 2285903"/>
                  <a:gd name="connsiteX7" fmla="*/ 30007 w 1368963"/>
                  <a:gd name="connsiteY7" fmla="*/ 1383012 h 2285903"/>
                  <a:gd name="connsiteX8" fmla="*/ 12252 w 1368963"/>
                  <a:gd name="connsiteY8" fmla="*/ 1542810 h 2285903"/>
                  <a:gd name="connsiteX9" fmla="*/ 101028 w 1368963"/>
                  <a:gd name="connsiteY9" fmla="*/ 1693730 h 2285903"/>
                  <a:gd name="connsiteX10" fmla="*/ 260826 w 1368963"/>
                  <a:gd name="connsiteY10" fmla="*/ 1809140 h 2285903"/>
                  <a:gd name="connsiteX11" fmla="*/ 509401 w 1368963"/>
                  <a:gd name="connsiteY11" fmla="*/ 1818018 h 2285903"/>
                  <a:gd name="connsiteX12" fmla="*/ 704710 w 1368963"/>
                  <a:gd name="connsiteY12" fmla="*/ 1773629 h 2285903"/>
                  <a:gd name="connsiteX13" fmla="*/ 917774 w 1368963"/>
                  <a:gd name="connsiteY13" fmla="*/ 1764752 h 2285903"/>
                  <a:gd name="connsiteX14" fmla="*/ 1104205 w 1368963"/>
                  <a:gd name="connsiteY14" fmla="*/ 1782507 h 2285903"/>
                  <a:gd name="connsiteX15" fmla="*/ 1192982 w 1368963"/>
                  <a:gd name="connsiteY15" fmla="*/ 1871284 h 2285903"/>
                  <a:gd name="connsiteX16" fmla="*/ 1139716 w 1368963"/>
                  <a:gd name="connsiteY16" fmla="*/ 1960060 h 2285903"/>
                  <a:gd name="connsiteX17" fmla="*/ 1033184 w 1368963"/>
                  <a:gd name="connsiteY17" fmla="*/ 1995571 h 2285903"/>
                  <a:gd name="connsiteX18" fmla="*/ 864508 w 1368963"/>
                  <a:gd name="connsiteY18" fmla="*/ 1995571 h 2285903"/>
                  <a:gd name="connsiteX19" fmla="*/ 598178 w 1368963"/>
                  <a:gd name="connsiteY19" fmla="*/ 1960060 h 2285903"/>
                  <a:gd name="connsiteX20" fmla="*/ 358481 w 1368963"/>
                  <a:gd name="connsiteY20" fmla="*/ 1960060 h 2285903"/>
                  <a:gd name="connsiteX21" fmla="*/ 234193 w 1368963"/>
                  <a:gd name="connsiteY21" fmla="*/ 1986694 h 2285903"/>
                  <a:gd name="connsiteX22" fmla="*/ 118784 w 1368963"/>
                  <a:gd name="connsiteY22" fmla="*/ 2022204 h 2285903"/>
                  <a:gd name="connsiteX23" fmla="*/ 47762 w 1368963"/>
                  <a:gd name="connsiteY23" fmla="*/ 2102103 h 2285903"/>
                  <a:gd name="connsiteX24" fmla="*/ 21129 w 1368963"/>
                  <a:gd name="connsiteY24" fmla="*/ 2208635 h 2285903"/>
                  <a:gd name="connsiteX25" fmla="*/ 12252 w 1368963"/>
                  <a:gd name="connsiteY25" fmla="*/ 2270779 h 2285903"/>
                  <a:gd name="connsiteX26" fmla="*/ 198683 w 1368963"/>
                  <a:gd name="connsiteY26" fmla="*/ 2279657 h 2285903"/>
                  <a:gd name="connsiteX27" fmla="*/ 198683 w 1368963"/>
                  <a:gd name="connsiteY27" fmla="*/ 2190880 h 2285903"/>
                  <a:gd name="connsiteX28" fmla="*/ 269704 w 1368963"/>
                  <a:gd name="connsiteY28" fmla="*/ 2146492 h 2285903"/>
                  <a:gd name="connsiteX29" fmla="*/ 402869 w 1368963"/>
                  <a:gd name="connsiteY29" fmla="*/ 2119859 h 2285903"/>
                  <a:gd name="connsiteX30" fmla="*/ 562667 w 1368963"/>
                  <a:gd name="connsiteY30" fmla="*/ 2119859 h 2285903"/>
                  <a:gd name="connsiteX31" fmla="*/ 731343 w 1368963"/>
                  <a:gd name="connsiteY31" fmla="*/ 2146492 h 2285903"/>
                  <a:gd name="connsiteX32" fmla="*/ 908896 w 1368963"/>
                  <a:gd name="connsiteY32" fmla="*/ 2164247 h 2285903"/>
                  <a:gd name="connsiteX33" fmla="*/ 1121960 w 1368963"/>
                  <a:gd name="connsiteY33" fmla="*/ 2182002 h 2285903"/>
                  <a:gd name="connsiteX34" fmla="*/ 1255125 w 1368963"/>
                  <a:gd name="connsiteY34" fmla="*/ 2119859 h 2285903"/>
                  <a:gd name="connsiteX35" fmla="*/ 1352780 w 1368963"/>
                  <a:gd name="connsiteY35" fmla="*/ 1977816 h 2285903"/>
                  <a:gd name="connsiteX36" fmla="*/ 1352780 w 1368963"/>
                  <a:gd name="connsiteY36" fmla="*/ 1782507 h 2285903"/>
                  <a:gd name="connsiteX37" fmla="*/ 1264003 w 1368963"/>
                  <a:gd name="connsiteY37" fmla="*/ 1649342 h 2285903"/>
                  <a:gd name="connsiteX38" fmla="*/ 1086450 w 1368963"/>
                  <a:gd name="connsiteY38" fmla="*/ 1578321 h 2285903"/>
                  <a:gd name="connsiteX39" fmla="*/ 802364 w 1368963"/>
                  <a:gd name="connsiteY39" fmla="*/ 1587198 h 2285903"/>
                  <a:gd name="connsiteX40" fmla="*/ 607055 w 1368963"/>
                  <a:gd name="connsiteY40" fmla="*/ 1622709 h 2285903"/>
                  <a:gd name="connsiteX41" fmla="*/ 393991 w 1368963"/>
                  <a:gd name="connsiteY41" fmla="*/ 1622709 h 2285903"/>
                  <a:gd name="connsiteX42" fmla="*/ 216438 w 1368963"/>
                  <a:gd name="connsiteY42" fmla="*/ 1613831 h 2285903"/>
                  <a:gd name="connsiteX43" fmla="*/ 198683 w 1368963"/>
                  <a:gd name="connsiteY43" fmla="*/ 1498422 h 2285903"/>
                  <a:gd name="connsiteX44" fmla="*/ 251949 w 1368963"/>
                  <a:gd name="connsiteY44" fmla="*/ 1400767 h 2285903"/>
                  <a:gd name="connsiteX45" fmla="*/ 491646 w 1368963"/>
                  <a:gd name="connsiteY45" fmla="*/ 1383012 h 2285903"/>
                  <a:gd name="connsiteX46" fmla="*/ 722465 w 1368963"/>
                  <a:gd name="connsiteY46" fmla="*/ 1400767 h 2285903"/>
                  <a:gd name="connsiteX47" fmla="*/ 935529 w 1368963"/>
                  <a:gd name="connsiteY47" fmla="*/ 1409645 h 2285903"/>
                  <a:gd name="connsiteX48" fmla="*/ 1201859 w 1368963"/>
                  <a:gd name="connsiteY48" fmla="*/ 1249847 h 2285903"/>
                  <a:gd name="connsiteX49" fmla="*/ 1317269 w 1368963"/>
                  <a:gd name="connsiteY49" fmla="*/ 1072294 h 2285903"/>
                  <a:gd name="connsiteX50" fmla="*/ 1361657 w 1368963"/>
                  <a:gd name="connsiteY50" fmla="*/ 797086 h 2285903"/>
                  <a:gd name="connsiteX51" fmla="*/ 1361657 w 1368963"/>
                  <a:gd name="connsiteY51" fmla="*/ 468612 h 2285903"/>
                  <a:gd name="connsiteX52" fmla="*/ 1290636 w 1368963"/>
                  <a:gd name="connsiteY52" fmla="*/ 317692 h 2285903"/>
                  <a:gd name="connsiteX53" fmla="*/ 1175226 w 1368963"/>
                  <a:gd name="connsiteY53" fmla="*/ 237793 h 2285903"/>
                  <a:gd name="connsiteX54" fmla="*/ 1015428 w 1368963"/>
                  <a:gd name="connsiteY54" fmla="*/ 211160 h 2285903"/>
                  <a:gd name="connsiteX55" fmla="*/ 864508 w 1368963"/>
                  <a:gd name="connsiteY55" fmla="*/ 282181 h 2285903"/>
                  <a:gd name="connsiteX56" fmla="*/ 757976 w 1368963"/>
                  <a:gd name="connsiteY56" fmla="*/ 264426 h 2285903"/>
                  <a:gd name="connsiteX57" fmla="*/ 749098 w 1368963"/>
                  <a:gd name="connsiteY57" fmla="*/ 131260 h 2285903"/>
                  <a:gd name="connsiteX58" fmla="*/ 766853 w 1368963"/>
                  <a:gd name="connsiteY58" fmla="*/ 24728 h 2285903"/>
                  <a:gd name="connsiteX59" fmla="*/ 518279 w 1368963"/>
                  <a:gd name="connsiteY59" fmla="*/ 24728 h 228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68963" h="2285903">
                    <a:moveTo>
                      <a:pt x="518279" y="24728"/>
                    </a:moveTo>
                    <a:cubicBezTo>
                      <a:pt x="473891" y="69117"/>
                      <a:pt x="494605" y="209680"/>
                      <a:pt x="500523" y="291059"/>
                    </a:cubicBezTo>
                    <a:cubicBezTo>
                      <a:pt x="506441" y="372438"/>
                      <a:pt x="540473" y="422744"/>
                      <a:pt x="553789" y="513000"/>
                    </a:cubicBezTo>
                    <a:cubicBezTo>
                      <a:pt x="567105" y="603256"/>
                      <a:pt x="583381" y="745299"/>
                      <a:pt x="580422" y="832596"/>
                    </a:cubicBezTo>
                    <a:cubicBezTo>
                      <a:pt x="577463" y="919893"/>
                      <a:pt x="568585" y="977599"/>
                      <a:pt x="536034" y="1036783"/>
                    </a:cubicBezTo>
                    <a:cubicBezTo>
                      <a:pt x="503483" y="1095967"/>
                      <a:pt x="439859" y="1155152"/>
                      <a:pt x="385114" y="1187703"/>
                    </a:cubicBezTo>
                    <a:cubicBezTo>
                      <a:pt x="330369" y="1220254"/>
                      <a:pt x="266745" y="1199540"/>
                      <a:pt x="207560" y="1232092"/>
                    </a:cubicBezTo>
                    <a:cubicBezTo>
                      <a:pt x="148375" y="1264644"/>
                      <a:pt x="62558" y="1331226"/>
                      <a:pt x="30007" y="1383012"/>
                    </a:cubicBezTo>
                    <a:cubicBezTo>
                      <a:pt x="-2544" y="1434798"/>
                      <a:pt x="415" y="1491024"/>
                      <a:pt x="12252" y="1542810"/>
                    </a:cubicBezTo>
                    <a:cubicBezTo>
                      <a:pt x="24089" y="1594596"/>
                      <a:pt x="59599" y="1649342"/>
                      <a:pt x="101028" y="1693730"/>
                    </a:cubicBezTo>
                    <a:cubicBezTo>
                      <a:pt x="142457" y="1738118"/>
                      <a:pt x="192764" y="1788425"/>
                      <a:pt x="260826" y="1809140"/>
                    </a:cubicBezTo>
                    <a:cubicBezTo>
                      <a:pt x="328888" y="1829855"/>
                      <a:pt x="435420" y="1823937"/>
                      <a:pt x="509401" y="1818018"/>
                    </a:cubicBezTo>
                    <a:cubicBezTo>
                      <a:pt x="583382" y="1812100"/>
                      <a:pt x="636648" y="1782507"/>
                      <a:pt x="704710" y="1773629"/>
                    </a:cubicBezTo>
                    <a:cubicBezTo>
                      <a:pt x="772772" y="1764751"/>
                      <a:pt x="851192" y="1763272"/>
                      <a:pt x="917774" y="1764752"/>
                    </a:cubicBezTo>
                    <a:cubicBezTo>
                      <a:pt x="984356" y="1766232"/>
                      <a:pt x="1058337" y="1764752"/>
                      <a:pt x="1104205" y="1782507"/>
                    </a:cubicBezTo>
                    <a:cubicBezTo>
                      <a:pt x="1150073" y="1800262"/>
                      <a:pt x="1187064" y="1841692"/>
                      <a:pt x="1192982" y="1871284"/>
                    </a:cubicBezTo>
                    <a:cubicBezTo>
                      <a:pt x="1198900" y="1900876"/>
                      <a:pt x="1166349" y="1939346"/>
                      <a:pt x="1139716" y="1960060"/>
                    </a:cubicBezTo>
                    <a:cubicBezTo>
                      <a:pt x="1113083" y="1980774"/>
                      <a:pt x="1079052" y="1989653"/>
                      <a:pt x="1033184" y="1995571"/>
                    </a:cubicBezTo>
                    <a:cubicBezTo>
                      <a:pt x="987316" y="2001489"/>
                      <a:pt x="937009" y="2001489"/>
                      <a:pt x="864508" y="1995571"/>
                    </a:cubicBezTo>
                    <a:cubicBezTo>
                      <a:pt x="792007" y="1989653"/>
                      <a:pt x="682516" y="1965978"/>
                      <a:pt x="598178" y="1960060"/>
                    </a:cubicBezTo>
                    <a:cubicBezTo>
                      <a:pt x="513840" y="1954142"/>
                      <a:pt x="419145" y="1955621"/>
                      <a:pt x="358481" y="1960060"/>
                    </a:cubicBezTo>
                    <a:cubicBezTo>
                      <a:pt x="297817" y="1964499"/>
                      <a:pt x="274142" y="1976337"/>
                      <a:pt x="234193" y="1986694"/>
                    </a:cubicBezTo>
                    <a:cubicBezTo>
                      <a:pt x="194243" y="1997051"/>
                      <a:pt x="149856" y="2002969"/>
                      <a:pt x="118784" y="2022204"/>
                    </a:cubicBezTo>
                    <a:cubicBezTo>
                      <a:pt x="87712" y="2041439"/>
                      <a:pt x="64038" y="2071031"/>
                      <a:pt x="47762" y="2102103"/>
                    </a:cubicBezTo>
                    <a:cubicBezTo>
                      <a:pt x="31486" y="2133175"/>
                      <a:pt x="27047" y="2180522"/>
                      <a:pt x="21129" y="2208635"/>
                    </a:cubicBezTo>
                    <a:cubicBezTo>
                      <a:pt x="15211" y="2236748"/>
                      <a:pt x="-17340" y="2258942"/>
                      <a:pt x="12252" y="2270779"/>
                    </a:cubicBezTo>
                    <a:cubicBezTo>
                      <a:pt x="41844" y="2282616"/>
                      <a:pt x="167611" y="2292973"/>
                      <a:pt x="198683" y="2279657"/>
                    </a:cubicBezTo>
                    <a:cubicBezTo>
                      <a:pt x="229755" y="2266341"/>
                      <a:pt x="186846" y="2213074"/>
                      <a:pt x="198683" y="2190880"/>
                    </a:cubicBezTo>
                    <a:cubicBezTo>
                      <a:pt x="210520" y="2168686"/>
                      <a:pt x="235673" y="2158329"/>
                      <a:pt x="269704" y="2146492"/>
                    </a:cubicBezTo>
                    <a:cubicBezTo>
                      <a:pt x="303735" y="2134655"/>
                      <a:pt x="354042" y="2124298"/>
                      <a:pt x="402869" y="2119859"/>
                    </a:cubicBezTo>
                    <a:cubicBezTo>
                      <a:pt x="451696" y="2115420"/>
                      <a:pt x="507921" y="2115420"/>
                      <a:pt x="562667" y="2119859"/>
                    </a:cubicBezTo>
                    <a:cubicBezTo>
                      <a:pt x="617413" y="2124298"/>
                      <a:pt x="673638" y="2139094"/>
                      <a:pt x="731343" y="2146492"/>
                    </a:cubicBezTo>
                    <a:cubicBezTo>
                      <a:pt x="789048" y="2153890"/>
                      <a:pt x="908896" y="2164247"/>
                      <a:pt x="908896" y="2164247"/>
                    </a:cubicBezTo>
                    <a:cubicBezTo>
                      <a:pt x="973999" y="2170165"/>
                      <a:pt x="1064255" y="2189400"/>
                      <a:pt x="1121960" y="2182002"/>
                    </a:cubicBezTo>
                    <a:cubicBezTo>
                      <a:pt x="1179665" y="2174604"/>
                      <a:pt x="1216655" y="2153890"/>
                      <a:pt x="1255125" y="2119859"/>
                    </a:cubicBezTo>
                    <a:cubicBezTo>
                      <a:pt x="1293595" y="2085828"/>
                      <a:pt x="1336504" y="2034041"/>
                      <a:pt x="1352780" y="1977816"/>
                    </a:cubicBezTo>
                    <a:cubicBezTo>
                      <a:pt x="1369056" y="1921591"/>
                      <a:pt x="1367576" y="1837253"/>
                      <a:pt x="1352780" y="1782507"/>
                    </a:cubicBezTo>
                    <a:cubicBezTo>
                      <a:pt x="1337984" y="1727761"/>
                      <a:pt x="1308391" y="1683373"/>
                      <a:pt x="1264003" y="1649342"/>
                    </a:cubicBezTo>
                    <a:cubicBezTo>
                      <a:pt x="1219615" y="1615311"/>
                      <a:pt x="1163390" y="1588678"/>
                      <a:pt x="1086450" y="1578321"/>
                    </a:cubicBezTo>
                    <a:cubicBezTo>
                      <a:pt x="1009510" y="1567964"/>
                      <a:pt x="882263" y="1579800"/>
                      <a:pt x="802364" y="1587198"/>
                    </a:cubicBezTo>
                    <a:cubicBezTo>
                      <a:pt x="722465" y="1594596"/>
                      <a:pt x="675117" y="1616791"/>
                      <a:pt x="607055" y="1622709"/>
                    </a:cubicBezTo>
                    <a:cubicBezTo>
                      <a:pt x="538993" y="1628628"/>
                      <a:pt x="459094" y="1624189"/>
                      <a:pt x="393991" y="1622709"/>
                    </a:cubicBezTo>
                    <a:cubicBezTo>
                      <a:pt x="328888" y="1621229"/>
                      <a:pt x="248989" y="1634545"/>
                      <a:pt x="216438" y="1613831"/>
                    </a:cubicBezTo>
                    <a:cubicBezTo>
                      <a:pt x="183887" y="1593117"/>
                      <a:pt x="192765" y="1533933"/>
                      <a:pt x="198683" y="1498422"/>
                    </a:cubicBezTo>
                    <a:cubicBezTo>
                      <a:pt x="204601" y="1462911"/>
                      <a:pt x="203122" y="1420002"/>
                      <a:pt x="251949" y="1400767"/>
                    </a:cubicBezTo>
                    <a:cubicBezTo>
                      <a:pt x="300776" y="1381532"/>
                      <a:pt x="413227" y="1383012"/>
                      <a:pt x="491646" y="1383012"/>
                    </a:cubicBezTo>
                    <a:cubicBezTo>
                      <a:pt x="570065" y="1383012"/>
                      <a:pt x="648485" y="1396328"/>
                      <a:pt x="722465" y="1400767"/>
                    </a:cubicBezTo>
                    <a:cubicBezTo>
                      <a:pt x="796445" y="1405206"/>
                      <a:pt x="855630" y="1434798"/>
                      <a:pt x="935529" y="1409645"/>
                    </a:cubicBezTo>
                    <a:cubicBezTo>
                      <a:pt x="1015428" y="1384492"/>
                      <a:pt x="1138236" y="1306072"/>
                      <a:pt x="1201859" y="1249847"/>
                    </a:cubicBezTo>
                    <a:cubicBezTo>
                      <a:pt x="1265482" y="1193622"/>
                      <a:pt x="1290636" y="1147754"/>
                      <a:pt x="1317269" y="1072294"/>
                    </a:cubicBezTo>
                    <a:cubicBezTo>
                      <a:pt x="1343902" y="996834"/>
                      <a:pt x="1354259" y="897700"/>
                      <a:pt x="1361657" y="797086"/>
                    </a:cubicBezTo>
                    <a:cubicBezTo>
                      <a:pt x="1369055" y="696472"/>
                      <a:pt x="1373494" y="548511"/>
                      <a:pt x="1361657" y="468612"/>
                    </a:cubicBezTo>
                    <a:cubicBezTo>
                      <a:pt x="1349820" y="388713"/>
                      <a:pt x="1321708" y="356162"/>
                      <a:pt x="1290636" y="317692"/>
                    </a:cubicBezTo>
                    <a:cubicBezTo>
                      <a:pt x="1259564" y="279222"/>
                      <a:pt x="1221094" y="255548"/>
                      <a:pt x="1175226" y="237793"/>
                    </a:cubicBezTo>
                    <a:cubicBezTo>
                      <a:pt x="1129358" y="220038"/>
                      <a:pt x="1067214" y="203762"/>
                      <a:pt x="1015428" y="211160"/>
                    </a:cubicBezTo>
                    <a:cubicBezTo>
                      <a:pt x="963642" y="218558"/>
                      <a:pt x="907417" y="273303"/>
                      <a:pt x="864508" y="282181"/>
                    </a:cubicBezTo>
                    <a:cubicBezTo>
                      <a:pt x="821599" y="291059"/>
                      <a:pt x="777211" y="289579"/>
                      <a:pt x="757976" y="264426"/>
                    </a:cubicBezTo>
                    <a:cubicBezTo>
                      <a:pt x="738741" y="239273"/>
                      <a:pt x="747618" y="171210"/>
                      <a:pt x="749098" y="131260"/>
                    </a:cubicBezTo>
                    <a:cubicBezTo>
                      <a:pt x="750578" y="91310"/>
                      <a:pt x="805323" y="43963"/>
                      <a:pt x="766853" y="24728"/>
                    </a:cubicBezTo>
                    <a:cubicBezTo>
                      <a:pt x="728383" y="5493"/>
                      <a:pt x="562667" y="-19661"/>
                      <a:pt x="518279" y="24728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" name="Γωνιακή σύνδεση 25"/>
              <p:cNvCxnSpPr/>
              <p:nvPr/>
            </p:nvCxnSpPr>
            <p:spPr>
              <a:xfrm>
                <a:off x="7602071" y="4874009"/>
                <a:ext cx="1258247" cy="111926"/>
              </a:xfrm>
              <a:prstGeom prst="bentConnector3">
                <a:avLst>
                  <a:gd name="adj1" fmla="val -95"/>
                </a:avLst>
              </a:prstGeom>
              <a:ln w="25400">
                <a:solidFill>
                  <a:srgbClr val="1997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Γωνιακή σύνδεση 26"/>
              <p:cNvCxnSpPr/>
              <p:nvPr/>
            </p:nvCxnSpPr>
            <p:spPr>
              <a:xfrm flipV="1">
                <a:off x="7602071" y="5098863"/>
                <a:ext cx="1258247" cy="130337"/>
              </a:xfrm>
              <a:prstGeom prst="bentConnector3">
                <a:avLst>
                  <a:gd name="adj1" fmla="val -800"/>
                </a:avLst>
              </a:prstGeom>
              <a:ln w="25400">
                <a:solidFill>
                  <a:srgbClr val="1997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Ελεύθερη σχεδίαση 27"/>
            <p:cNvSpPr/>
            <p:nvPr/>
          </p:nvSpPr>
          <p:spPr>
            <a:xfrm>
              <a:off x="2591201" y="5033383"/>
              <a:ext cx="2902181" cy="1349745"/>
            </a:xfrm>
            <a:custGeom>
              <a:avLst/>
              <a:gdLst>
                <a:gd name="connsiteX0" fmla="*/ 285164 w 2902181"/>
                <a:gd name="connsiteY0" fmla="*/ 1314151 h 1349745"/>
                <a:gd name="connsiteX1" fmla="*/ 737925 w 2902181"/>
                <a:gd name="connsiteY1" fmla="*/ 1349662 h 1349745"/>
                <a:gd name="connsiteX2" fmla="*/ 1110787 w 2902181"/>
                <a:gd name="connsiteY2" fmla="*/ 1305273 h 1349745"/>
                <a:gd name="connsiteX3" fmla="*/ 1172931 w 2902181"/>
                <a:gd name="connsiteY3" fmla="*/ 1065576 h 1349745"/>
                <a:gd name="connsiteX4" fmla="*/ 968745 w 2902181"/>
                <a:gd name="connsiteY4" fmla="*/ 941289 h 1349745"/>
                <a:gd name="connsiteX5" fmla="*/ 631393 w 2902181"/>
                <a:gd name="connsiteY5" fmla="*/ 950167 h 1349745"/>
                <a:gd name="connsiteX6" fmla="*/ 302919 w 2902181"/>
                <a:gd name="connsiteY6" fmla="*/ 994555 h 1349745"/>
                <a:gd name="connsiteX7" fmla="*/ 89855 w 2902181"/>
                <a:gd name="connsiteY7" fmla="*/ 950167 h 1349745"/>
                <a:gd name="connsiteX8" fmla="*/ 1079 w 2902181"/>
                <a:gd name="connsiteY8" fmla="*/ 737102 h 1349745"/>
                <a:gd name="connsiteX9" fmla="*/ 143121 w 2902181"/>
                <a:gd name="connsiteY9" fmla="*/ 559549 h 1349745"/>
                <a:gd name="connsiteX10" fmla="*/ 515983 w 2902181"/>
                <a:gd name="connsiteY10" fmla="*/ 506283 h 1349745"/>
                <a:gd name="connsiteX11" fmla="*/ 853335 w 2902181"/>
                <a:gd name="connsiteY11" fmla="*/ 373118 h 1349745"/>
                <a:gd name="connsiteX12" fmla="*/ 835580 w 2902181"/>
                <a:gd name="connsiteY12" fmla="*/ 204442 h 1349745"/>
                <a:gd name="connsiteX13" fmla="*/ 879968 w 2902181"/>
                <a:gd name="connsiteY13" fmla="*/ 133421 h 1349745"/>
                <a:gd name="connsiteX14" fmla="*/ 1030888 w 2902181"/>
                <a:gd name="connsiteY14" fmla="*/ 18011 h 1349745"/>
                <a:gd name="connsiteX15" fmla="*/ 2708768 w 2902181"/>
                <a:gd name="connsiteY15" fmla="*/ 256 h 1349745"/>
                <a:gd name="connsiteX16" fmla="*/ 2797545 w 2902181"/>
                <a:gd name="connsiteY16" fmla="*/ 9134 h 134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02181" h="1349745">
                  <a:moveTo>
                    <a:pt x="285164" y="1314151"/>
                  </a:moveTo>
                  <a:cubicBezTo>
                    <a:pt x="442742" y="1332646"/>
                    <a:pt x="600321" y="1351142"/>
                    <a:pt x="737925" y="1349662"/>
                  </a:cubicBezTo>
                  <a:cubicBezTo>
                    <a:pt x="875529" y="1348182"/>
                    <a:pt x="1038286" y="1352621"/>
                    <a:pt x="1110787" y="1305273"/>
                  </a:cubicBezTo>
                  <a:cubicBezTo>
                    <a:pt x="1183288" y="1257925"/>
                    <a:pt x="1196605" y="1126240"/>
                    <a:pt x="1172931" y="1065576"/>
                  </a:cubicBezTo>
                  <a:cubicBezTo>
                    <a:pt x="1149257" y="1004912"/>
                    <a:pt x="1059001" y="960524"/>
                    <a:pt x="968745" y="941289"/>
                  </a:cubicBezTo>
                  <a:cubicBezTo>
                    <a:pt x="878489" y="922054"/>
                    <a:pt x="742364" y="941289"/>
                    <a:pt x="631393" y="950167"/>
                  </a:cubicBezTo>
                  <a:cubicBezTo>
                    <a:pt x="520422" y="959045"/>
                    <a:pt x="393175" y="994555"/>
                    <a:pt x="302919" y="994555"/>
                  </a:cubicBezTo>
                  <a:cubicBezTo>
                    <a:pt x="212663" y="994555"/>
                    <a:pt x="140162" y="993076"/>
                    <a:pt x="89855" y="950167"/>
                  </a:cubicBezTo>
                  <a:cubicBezTo>
                    <a:pt x="39548" y="907258"/>
                    <a:pt x="-7799" y="802205"/>
                    <a:pt x="1079" y="737102"/>
                  </a:cubicBezTo>
                  <a:cubicBezTo>
                    <a:pt x="9957" y="671999"/>
                    <a:pt x="57304" y="598019"/>
                    <a:pt x="143121" y="559549"/>
                  </a:cubicBezTo>
                  <a:cubicBezTo>
                    <a:pt x="228938" y="521079"/>
                    <a:pt x="397614" y="537355"/>
                    <a:pt x="515983" y="506283"/>
                  </a:cubicBezTo>
                  <a:cubicBezTo>
                    <a:pt x="634352" y="475211"/>
                    <a:pt x="800069" y="423425"/>
                    <a:pt x="853335" y="373118"/>
                  </a:cubicBezTo>
                  <a:cubicBezTo>
                    <a:pt x="906601" y="322811"/>
                    <a:pt x="831141" y="244391"/>
                    <a:pt x="835580" y="204442"/>
                  </a:cubicBezTo>
                  <a:cubicBezTo>
                    <a:pt x="840019" y="164493"/>
                    <a:pt x="847417" y="164493"/>
                    <a:pt x="879968" y="133421"/>
                  </a:cubicBezTo>
                  <a:cubicBezTo>
                    <a:pt x="912519" y="102349"/>
                    <a:pt x="726088" y="40205"/>
                    <a:pt x="1030888" y="18011"/>
                  </a:cubicBezTo>
                  <a:cubicBezTo>
                    <a:pt x="1335688" y="-4183"/>
                    <a:pt x="2414325" y="1735"/>
                    <a:pt x="2708768" y="256"/>
                  </a:cubicBezTo>
                  <a:cubicBezTo>
                    <a:pt x="3003211" y="-1223"/>
                    <a:pt x="2900378" y="3955"/>
                    <a:pt x="2797545" y="9134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30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Οδοί χορήγησης </a:t>
            </a:r>
            <a:r>
              <a:rPr lang="el-GR" sz="3600" dirty="0"/>
              <a:t>ε</a:t>
            </a:r>
            <a:r>
              <a:rPr lang="el-GR" sz="3600" dirty="0" smtClean="0"/>
              <a:t>ντερικών </a:t>
            </a:r>
            <a:r>
              <a:rPr lang="el-GR" sz="3600" dirty="0"/>
              <a:t>δ</a:t>
            </a:r>
            <a:r>
              <a:rPr lang="el-GR" sz="3600" dirty="0" smtClean="0"/>
              <a:t>ιαλυμάτων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3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Διαλύματα εντερικής διατροφής</a:t>
            </a:r>
            <a:r>
              <a:rPr lang="el-GR" dirty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l-GR" sz="2400" b="1" dirty="0" smtClean="0"/>
              <a:t>Περιεκτικότητα Θρεπτικών Ουσιών</a:t>
            </a:r>
          </a:p>
          <a:p>
            <a:pPr>
              <a:spcBef>
                <a:spcPts val="3600"/>
              </a:spcBef>
            </a:pPr>
            <a:r>
              <a:rPr lang="el-GR" sz="2400" dirty="0" smtClean="0"/>
              <a:t>ΠΛΗΡΗ,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Όλα τα θρεπτικά </a:t>
            </a:r>
            <a:r>
              <a:rPr lang="el-GR" sz="2400" dirty="0" smtClean="0"/>
              <a:t>στοιχεία.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ΣΥΜΠΛΗΡΩΜΑΤΙΚΑ,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Ένα ή περισσότερα θρεπτικά </a:t>
            </a:r>
            <a:r>
              <a:rPr lang="el-GR" sz="2400" dirty="0" smtClean="0"/>
              <a:t>στοιχεία.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arenR" startAt="2"/>
            </a:pPr>
            <a:r>
              <a:rPr lang="el-GR" sz="2400" b="1" dirty="0" smtClean="0"/>
              <a:t>Μορφή </a:t>
            </a:r>
            <a:r>
              <a:rPr lang="el-GR" sz="2400" b="1" dirty="0"/>
              <a:t>θ</a:t>
            </a:r>
            <a:r>
              <a:rPr lang="el-GR" sz="2400" b="1" dirty="0" smtClean="0"/>
              <a:t>ρεπτικών ουσιών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ΟΜΟΓΕΝΟΠΟΙΗΜΕΝΑ,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ΠΟΛΥΜΕΡΗ,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Μεγάλου μοριακού </a:t>
            </a:r>
            <a:r>
              <a:rPr lang="el-GR" sz="2400" dirty="0" smtClean="0"/>
              <a:t>βάρους,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Αφήνουν </a:t>
            </a:r>
            <a:r>
              <a:rPr lang="el-GR" sz="2400" dirty="0" smtClean="0"/>
              <a:t>υπόλειμμα,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Απαιτούν ικανότητα </a:t>
            </a:r>
            <a:r>
              <a:rPr lang="el-GR" sz="2400" dirty="0" smtClean="0"/>
              <a:t>πέψης.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ΜΟΝΟΜΕΡΗ Ή </a:t>
            </a:r>
            <a:r>
              <a:rPr lang="el-GR" sz="2400" dirty="0" smtClean="0"/>
              <a:t>ΣΤΟΙΧΕΙΑΚΑ,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Μικρομοριακές , έτοιμες </a:t>
            </a:r>
            <a:r>
              <a:rPr lang="el-GR" sz="2400" dirty="0" err="1" smtClean="0"/>
              <a:t>απορροφήσιμες</a:t>
            </a:r>
            <a:r>
              <a:rPr lang="el-GR" sz="2400" dirty="0" smtClean="0"/>
              <a:t> μορφές,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Αφήνουν ελάχιστο  </a:t>
            </a:r>
            <a:r>
              <a:rPr lang="el-GR" sz="2400" dirty="0" smtClean="0"/>
              <a:t>υπόλειμμα.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ΕΙΔΙΚΕΣ </a:t>
            </a:r>
            <a:r>
              <a:rPr lang="el-GR" sz="2400" dirty="0" smtClean="0"/>
              <a:t>ΔΙΑΙΤΕΣ.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Διαλύματα εντερικής διατροφής</a:t>
            </a:r>
            <a:r>
              <a:rPr lang="el-GR" dirty="0"/>
              <a:t>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16317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</a:t>
            </a:r>
            <a:r>
              <a:rPr lang="el-GR" dirty="0"/>
              <a:t>θ</a:t>
            </a:r>
            <a:r>
              <a:rPr lang="el-GR" dirty="0" smtClean="0"/>
              <a:t>ρέψης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l-GR" sz="2400" dirty="0" smtClean="0"/>
              <a:t>«</a:t>
            </a:r>
            <a:r>
              <a:rPr lang="el-GR" sz="2400" dirty="0"/>
              <a:t>Η ισορροπία η οποία επιτυγχάνεται με την πρόσληψη τροφής προκειμένου να καλυφθούν οι ανάγκες του ατόμου, με την οποία θα διατηρηθεί η σύσταση του οργανισμού και η λειτουργία των διαφόρων διεργασιών σε φυσιολογική κατάσταση</a:t>
            </a:r>
            <a:r>
              <a:rPr lang="el-GR" sz="2400" dirty="0" smtClean="0"/>
              <a:t>»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Μπορεί να διαταραχθεί </a:t>
            </a:r>
            <a:r>
              <a:rPr lang="el-GR" sz="2400" dirty="0" smtClean="0"/>
              <a:t>λόγω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/>
              <a:t>Μειωμένης πρόσληψης τροφής,</a:t>
            </a:r>
          </a:p>
          <a:p>
            <a:r>
              <a:rPr lang="el-GR" sz="2400" dirty="0" smtClean="0"/>
              <a:t>Αυξημένων </a:t>
            </a:r>
            <a:r>
              <a:rPr lang="el-GR" sz="2400" dirty="0"/>
              <a:t>απαιτήσεων, </a:t>
            </a:r>
          </a:p>
          <a:p>
            <a:r>
              <a:rPr lang="el-GR" sz="2400" dirty="0" smtClean="0"/>
              <a:t>Αλλαγής </a:t>
            </a:r>
            <a:r>
              <a:rPr lang="el-GR" sz="2400" dirty="0"/>
              <a:t>στο </a:t>
            </a:r>
            <a:r>
              <a:rPr lang="el-GR" sz="2400" dirty="0" smtClean="0"/>
              <a:t>μεταβολισμό,</a:t>
            </a:r>
            <a:endParaRPr lang="el-GR" sz="2400" dirty="0"/>
          </a:p>
          <a:p>
            <a:r>
              <a:rPr lang="el-GR" sz="2400" dirty="0" smtClean="0"/>
              <a:t>και </a:t>
            </a:r>
            <a:r>
              <a:rPr lang="el-GR" sz="2400" dirty="0"/>
              <a:t>από συνδυασμό των </a:t>
            </a:r>
            <a:r>
              <a:rPr lang="el-GR" sz="2400" dirty="0" smtClean="0"/>
              <a:t>παραπάνω. </a:t>
            </a:r>
            <a:r>
              <a:rPr lang="el-GR" sz="2000" i="1" dirty="0"/>
              <a:t>(</a:t>
            </a:r>
            <a:r>
              <a:rPr lang="el-GR" sz="2000" i="1" dirty="0" err="1"/>
              <a:t>JeeJeebhoy</a:t>
            </a:r>
            <a:r>
              <a:rPr lang="el-GR" sz="2000" i="1" dirty="0"/>
              <a:t>)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492896"/>
            <a:ext cx="2400300" cy="2057400"/>
          </a:xfrm>
          <a:prstGeom prst="rect">
            <a:avLst/>
          </a:prstGeom>
        </p:spPr>
      </p:pic>
      <p:sp>
        <p:nvSpPr>
          <p:cNvPr id="6" name="Rectangle 11"/>
          <p:cNvSpPr/>
          <p:nvPr/>
        </p:nvSpPr>
        <p:spPr>
          <a:xfrm>
            <a:off x="6747396" y="4451454"/>
            <a:ext cx="24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Eo-scale of justice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Erasoft24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χορήγησης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ΔΙΑΚΕΚΟΜΕΝΗ,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Φυσιολογική διαδικασία, μεγαλύτερη νοσηλευτική </a:t>
            </a:r>
            <a:r>
              <a:rPr lang="el-GR" sz="2400" dirty="0" smtClean="0"/>
              <a:t>φροντίδα,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Σε αυξημένες ενεργειακές απαιτήσεις δεν </a:t>
            </a:r>
            <a:r>
              <a:rPr lang="el-GR" sz="2400" dirty="0" smtClean="0"/>
              <a:t>επαρκεί.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ΣΥΝΕΧΟΜΕΝΗ,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12δάκτυλο ή </a:t>
            </a:r>
            <a:r>
              <a:rPr lang="el-GR" sz="2400" dirty="0" err="1" smtClean="0"/>
              <a:t>νήστιδα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Λιγότερη απασχόληση νοσηλευτικού </a:t>
            </a:r>
            <a:r>
              <a:rPr lang="el-GR" sz="2400" dirty="0" smtClean="0"/>
              <a:t>προσωπικού.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εντερικής </a:t>
            </a:r>
            <a:r>
              <a:rPr lang="el-GR" dirty="0"/>
              <a:t>δ</a:t>
            </a:r>
            <a:r>
              <a:rPr lang="el-GR" dirty="0" smtClean="0"/>
              <a:t>ιατροφής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896544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 smtClean="0"/>
              <a:t>Μηχανικές,</a:t>
            </a:r>
          </a:p>
          <a:p>
            <a:pPr>
              <a:spcBef>
                <a:spcPts val="3600"/>
              </a:spcBef>
            </a:pPr>
            <a:r>
              <a:rPr lang="el-GR" sz="2400" dirty="0" smtClean="0"/>
              <a:t>Γαστρεντερικές,</a:t>
            </a:r>
          </a:p>
          <a:p>
            <a:pPr>
              <a:spcBef>
                <a:spcPts val="3600"/>
              </a:spcBef>
            </a:pPr>
            <a:r>
              <a:rPr lang="el-GR" sz="2400" dirty="0" smtClean="0"/>
              <a:t>Μεταβολικές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Μηχανικές επιπλοκές (ΜΕ)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Ερεθισμός από τον </a:t>
            </a:r>
            <a:r>
              <a:rPr lang="el-GR" sz="2400" dirty="0" smtClean="0"/>
              <a:t>σωλήνα,</a:t>
            </a:r>
            <a:endParaRPr lang="el-GR" sz="2400" dirty="0"/>
          </a:p>
          <a:p>
            <a:pPr lvl="1"/>
            <a:r>
              <a:rPr lang="el-GR" sz="2400" dirty="0" smtClean="0"/>
              <a:t>Εξέλκωση </a:t>
            </a:r>
            <a:r>
              <a:rPr lang="el-GR" sz="2400" dirty="0"/>
              <a:t>ρινός, ρινοφάρυγγα, </a:t>
            </a:r>
            <a:r>
              <a:rPr lang="el-GR" sz="2400" dirty="0" smtClean="0"/>
              <a:t>Ωτίτιδες.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 startAt="2"/>
            </a:pPr>
            <a:r>
              <a:rPr lang="el-GR" sz="2400" dirty="0"/>
              <a:t>Απόφραξη του σωλήνα από </a:t>
            </a:r>
            <a:r>
              <a:rPr lang="el-GR" sz="2400" dirty="0" smtClean="0"/>
              <a:t>τροφές,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 startAt="2"/>
            </a:pPr>
            <a:r>
              <a:rPr lang="el-GR" sz="2400" dirty="0"/>
              <a:t>Μετακίνηση του </a:t>
            </a:r>
            <a:r>
              <a:rPr lang="el-GR" sz="2400" dirty="0" smtClean="0"/>
              <a:t>σωλήνα,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 startAt="2"/>
            </a:pPr>
            <a:r>
              <a:rPr lang="el-GR" sz="2400" dirty="0" err="1" smtClean="0"/>
              <a:t>Εισρόφηση</a:t>
            </a:r>
            <a:r>
              <a:rPr lang="el-GR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 startAt="2"/>
            </a:pPr>
            <a:r>
              <a:rPr lang="el-GR" sz="2400" dirty="0" smtClean="0"/>
              <a:t>Περιτονίτιδα.</a:t>
            </a:r>
            <a:endParaRPr lang="el-GR" sz="2400" dirty="0"/>
          </a:p>
          <a:p>
            <a:pPr lvl="1"/>
            <a:r>
              <a:rPr lang="el-GR" sz="2400" dirty="0" smtClean="0"/>
              <a:t>‘Οταν </a:t>
            </a:r>
            <a:r>
              <a:rPr lang="el-GR" sz="2400" dirty="0"/>
              <a:t>ο σωλήνας εισέρχεται από νηστιδοστομία και υπάρχει διαφυγή από το </a:t>
            </a:r>
            <a:r>
              <a:rPr lang="el-GR" sz="2400" dirty="0" smtClean="0"/>
              <a:t>στόμιο.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Μέτρα πρόληψης ΜΕ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Μαλακός εύκαμπτος σωλήνας (σιλικόνη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Εφαρμογή λιπαρής ουσίας στο σημείο επαφής του σωλήνα με το </a:t>
            </a:r>
            <a:r>
              <a:rPr lang="el-GR" sz="2400" dirty="0" smtClean="0"/>
              <a:t>δέρμα,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Αποφυγή έντονης </a:t>
            </a:r>
            <a:r>
              <a:rPr lang="el-GR" sz="2400" dirty="0" smtClean="0"/>
              <a:t>πίεσης.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sz="2400" dirty="0"/>
              <a:t>Ξέπλυμα του σωλήνα με νερό μετά από κάθε </a:t>
            </a:r>
            <a:r>
              <a:rPr lang="el-GR" sz="2400" dirty="0" smtClean="0"/>
              <a:t>σίτιση,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sz="2400" dirty="0"/>
              <a:t>Στερέωμα, έλεγχος της θέσης με φυσική εξέταση , </a:t>
            </a:r>
            <a:r>
              <a:rPr lang="el-GR" sz="2400" dirty="0" smtClean="0"/>
              <a:t>α/α,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sz="2400" dirty="0"/>
              <a:t>Θέση ασθενή κατά τη σίτιση και </a:t>
            </a:r>
            <a:r>
              <a:rPr lang="el-GR" sz="2400" dirty="0" smtClean="0"/>
              <a:t>μετά: </a:t>
            </a:r>
            <a:r>
              <a:rPr lang="el-GR" sz="2400" dirty="0"/>
              <a:t>καθιστική ή </a:t>
            </a:r>
            <a:r>
              <a:rPr lang="el-GR" sz="2400" dirty="0" err="1" smtClean="0"/>
              <a:t>ημικαθιστική</a:t>
            </a:r>
            <a:r>
              <a:rPr lang="el-GR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sz="2400" dirty="0"/>
              <a:t>Καλή </a:t>
            </a:r>
            <a:r>
              <a:rPr lang="el-GR" sz="2400" dirty="0" err="1"/>
              <a:t>χρκ</a:t>
            </a:r>
            <a:r>
              <a:rPr lang="el-GR" sz="2400" dirty="0"/>
              <a:t> τεχνική , διακοπή </a:t>
            </a:r>
            <a:r>
              <a:rPr lang="el-GR" sz="2400" dirty="0" smtClean="0"/>
              <a:t>σίτισης.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1098"/>
            <a:ext cx="8229600" cy="908720"/>
          </a:xfrm>
        </p:spPr>
        <p:txBody>
          <a:bodyPr/>
          <a:lstStyle/>
          <a:p>
            <a:r>
              <a:rPr lang="el-GR" dirty="0" smtClean="0"/>
              <a:t>Γαστρεντερικές επιπλοκές (ΓΕ)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68739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Μετεωρισμός </a:t>
            </a:r>
            <a:r>
              <a:rPr lang="el-GR" sz="2400" dirty="0" smtClean="0"/>
              <a:t>κοιλίας,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Κοιλιακός </a:t>
            </a:r>
            <a:r>
              <a:rPr lang="el-GR" sz="2400" dirty="0" smtClean="0"/>
              <a:t>πόνος,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Ναυτία, </a:t>
            </a:r>
            <a:r>
              <a:rPr lang="el-GR" sz="2400" dirty="0" smtClean="0"/>
              <a:t>έμετος,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err="1"/>
              <a:t>Υπερπερισταλτισμός</a:t>
            </a:r>
            <a:r>
              <a:rPr lang="el-GR" sz="2400" dirty="0"/>
              <a:t> (αυξημένοι εντερικοί ήχοι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Διάρροιες.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Συχνότερα αίτια των παραπάνω διαταραχών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Γρήγορη </a:t>
            </a:r>
            <a:r>
              <a:rPr lang="el-GR" sz="2400" dirty="0" smtClean="0"/>
              <a:t>ροή,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Πυκνό διάλυμα,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Καυτό ή παγωμένο </a:t>
            </a:r>
            <a:r>
              <a:rPr lang="el-GR" sz="2400" dirty="0" smtClean="0"/>
              <a:t>διάλυμα,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Δυσανεξία </a:t>
            </a:r>
            <a:r>
              <a:rPr lang="el-GR" sz="2400" dirty="0"/>
              <a:t>σε λακτόζη ή σε </a:t>
            </a:r>
            <a:r>
              <a:rPr lang="el-GR" sz="2400" dirty="0" smtClean="0"/>
              <a:t>λίπος,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Μολυσμένο </a:t>
            </a:r>
            <a:r>
              <a:rPr lang="el-GR" sz="2400" dirty="0" smtClean="0"/>
              <a:t>διάλυμα.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Μέτρα Πρόληψης ΓΕ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Προσεκτική ετοιμασία των διαλυμάτων (συνθήκες καθαρές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Αργή ροή του </a:t>
            </a:r>
            <a:r>
              <a:rPr lang="el-GR" sz="2400" dirty="0" smtClean="0"/>
              <a:t>διαλύματος,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Θερμοκρασία διαλύματος  ζεστή όχι καυτή ούτε </a:t>
            </a:r>
            <a:r>
              <a:rPr lang="el-GR" sz="2400" dirty="0" smtClean="0"/>
              <a:t>κρύα,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Όχι πυκνό (</a:t>
            </a:r>
            <a:r>
              <a:rPr lang="el-GR" sz="2400" dirty="0" err="1"/>
              <a:t>υπερωσμωτικό</a:t>
            </a:r>
            <a:r>
              <a:rPr lang="el-GR" sz="2400" dirty="0"/>
              <a:t>) διάλυμα. Αραιώνεται με </a:t>
            </a:r>
            <a:r>
              <a:rPr lang="el-GR" sz="2400" dirty="0" smtClean="0"/>
              <a:t>νερό,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Υποστήριξη εντερικής χλωρίδας (χορήγηση μυκήτων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Χορήγηση </a:t>
            </a:r>
            <a:r>
              <a:rPr lang="el-GR" sz="2400" dirty="0" smtClean="0"/>
              <a:t>αντιβιοτικών.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Μεταβολικές επιπλοκές (ΜΕ)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4200"/>
              </a:spcBef>
              <a:buFont typeface="+mj-lt"/>
              <a:buAutoNum type="arabicPeriod"/>
            </a:pPr>
            <a:r>
              <a:rPr lang="el-GR" sz="2400" dirty="0"/>
              <a:t>Υπεργλυκαιμία/</a:t>
            </a:r>
            <a:r>
              <a:rPr lang="el-GR" sz="2400" dirty="0" err="1"/>
              <a:t>Υπερωσμωτικό</a:t>
            </a:r>
            <a:r>
              <a:rPr lang="el-GR" sz="2400" dirty="0"/>
              <a:t> μη </a:t>
            </a:r>
            <a:r>
              <a:rPr lang="el-GR" sz="2400" dirty="0" err="1"/>
              <a:t>κετωτικό</a:t>
            </a:r>
            <a:r>
              <a:rPr lang="el-GR" sz="2400" dirty="0"/>
              <a:t> </a:t>
            </a:r>
            <a:r>
              <a:rPr lang="el-GR" sz="2400" dirty="0" smtClean="0"/>
              <a:t>κώμα,</a:t>
            </a:r>
            <a:endParaRPr lang="el-GR" sz="2400" dirty="0"/>
          </a:p>
          <a:p>
            <a:pPr marL="457200" indent="-457200">
              <a:spcBef>
                <a:spcPts val="4200"/>
              </a:spcBef>
              <a:buFont typeface="+mj-lt"/>
              <a:buAutoNum type="arabicPeriod"/>
            </a:pPr>
            <a:r>
              <a:rPr lang="el-GR" sz="2400" dirty="0"/>
              <a:t>Αφυδάτωση, </a:t>
            </a:r>
            <a:r>
              <a:rPr lang="el-GR" sz="2400" dirty="0" err="1" smtClean="0"/>
              <a:t>υπερυδάτωση</a:t>
            </a:r>
            <a:r>
              <a:rPr lang="el-GR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4200"/>
              </a:spcBef>
              <a:buFont typeface="+mj-lt"/>
              <a:buAutoNum type="arabicPeriod"/>
            </a:pPr>
            <a:r>
              <a:rPr lang="el-GR" sz="2400" dirty="0"/>
              <a:t>Διαταραχές </a:t>
            </a:r>
            <a:r>
              <a:rPr lang="el-GR" sz="2400" dirty="0" smtClean="0"/>
              <a:t>ηλεκτρολυτών,</a:t>
            </a:r>
            <a:endParaRPr lang="el-GR" sz="2400" dirty="0"/>
          </a:p>
          <a:p>
            <a:pPr marL="457200" indent="-457200">
              <a:spcBef>
                <a:spcPts val="4200"/>
              </a:spcBef>
              <a:buFont typeface="+mj-lt"/>
              <a:buAutoNum type="arabicPeriod"/>
            </a:pPr>
            <a:r>
              <a:rPr lang="el-GR" sz="2400" dirty="0"/>
              <a:t>Ανεπάρκεια  λιπών, βιταμινών, </a:t>
            </a:r>
            <a:r>
              <a:rPr lang="el-GR" sz="2400" dirty="0" smtClean="0"/>
              <a:t>ιχνοστοιχείων.</a:t>
            </a:r>
            <a:endParaRPr lang="el-GR" sz="2400" dirty="0"/>
          </a:p>
          <a:p>
            <a:pPr marL="457200" indent="-457200">
              <a:spcBef>
                <a:spcPts val="4200"/>
              </a:spcBef>
              <a:buFont typeface="+mj-lt"/>
              <a:buAutoNum type="arabicPeriod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Πρόληψη/Θεραπεία ΜΕ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Μέτρηση σακχάρου αίματος, Χορήγηση ινσουλίνης </a:t>
            </a:r>
            <a:r>
              <a:rPr lang="el-GR" sz="2400" dirty="0" smtClean="0"/>
              <a:t>κρυσταλλικής,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Τήρηση ισοζυγίου, </a:t>
            </a:r>
            <a:r>
              <a:rPr lang="el-GR" sz="2400" dirty="0" smtClean="0"/>
              <a:t>παρακολούθηση,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Συχνή παρακολούθηση </a:t>
            </a:r>
            <a:r>
              <a:rPr lang="el-GR" sz="2400" dirty="0" smtClean="0"/>
              <a:t>τιμών, </a:t>
            </a:r>
            <a:r>
              <a:rPr lang="el-GR" sz="2400" dirty="0"/>
              <a:t>αναζήτηση αιτιών και ρύθμιση </a:t>
            </a:r>
            <a:r>
              <a:rPr lang="el-GR" sz="2400" dirty="0" smtClean="0"/>
              <a:t>αυτών, 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Φυσική εξέταση, υπολογισμός επιπέδων και ανάλογη </a:t>
            </a:r>
            <a:r>
              <a:rPr lang="el-GR" sz="2400" dirty="0" smtClean="0"/>
              <a:t>χορήγηση.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0811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Παρεντερική διατροφή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Βασική ένδειξη παρεντερικής </a:t>
            </a:r>
            <a:r>
              <a:rPr lang="el-GR" dirty="0"/>
              <a:t>δ</a:t>
            </a:r>
            <a:r>
              <a:rPr lang="el-GR" dirty="0" smtClean="0"/>
              <a:t>ιατροφής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15212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l-GR" dirty="0" smtClean="0"/>
              <a:t>Όταν το γαστρεντερικό σύστημα δεν μπορεί ή δεν πρέπει να χρησιμοποιηθεί.</a:t>
            </a:r>
          </a:p>
          <a:p>
            <a:endParaRPr lang="el-GR" u="sng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Θρεπτικά στοιχεία - Ενέργεια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208441"/>
              </p:ext>
            </p:extLst>
          </p:nvPr>
        </p:nvGraphicFramePr>
        <p:xfrm>
          <a:off x="457200" y="1916832"/>
          <a:ext cx="8229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Θρεπτικά Στοιχεία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Ενέργεια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Υδατάνθρακες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4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Λίπη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9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Πρωτεΐνες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Ανόργανα στοιχεία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-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Πλεονεκτήματα παρεντερικής </a:t>
            </a:r>
            <a:r>
              <a:rPr lang="el-GR" dirty="0"/>
              <a:t>δ</a:t>
            </a:r>
            <a:r>
              <a:rPr lang="el-GR" dirty="0" smtClean="0"/>
              <a:t>ιατροφής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400" dirty="0"/>
              <a:t>Ταχεία επίτευξη θρεπτικού ισοζυγίου σε βαριά </a:t>
            </a:r>
            <a:r>
              <a:rPr lang="el-GR" sz="2400" dirty="0" err="1" smtClean="0"/>
              <a:t>υποθρεψία</a:t>
            </a:r>
            <a:r>
              <a:rPr lang="el-GR" sz="2400" dirty="0" smtClean="0"/>
              <a:t>, 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Καλύτερη ανοχή στη χορήγηση και διατήρηση θρεπτικού </a:t>
            </a:r>
            <a:r>
              <a:rPr lang="el-GR" sz="2400" dirty="0" smtClean="0"/>
              <a:t>ισοζυγίου,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Ακρίβεια υπολογισμού των θρεπτικών ουσιών που φθάνουν στο κύτταρο ως προς την ποσότητα αλλά και το </a:t>
            </a:r>
            <a:r>
              <a:rPr lang="el-GR" sz="2400" dirty="0" smtClean="0"/>
              <a:t>είδος.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Μειονεκτήματα </a:t>
            </a:r>
            <a:r>
              <a:rPr lang="el-GR" dirty="0" smtClean="0"/>
              <a:t>παρεντερικής </a:t>
            </a:r>
            <a:r>
              <a:rPr lang="el-GR" dirty="0"/>
              <a:t>δ</a:t>
            </a:r>
            <a:r>
              <a:rPr lang="el-GR" dirty="0" smtClean="0"/>
              <a:t>ιατροφής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340768"/>
            <a:ext cx="7416824" cy="3816424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400" dirty="0"/>
              <a:t>Σχετίζονται με τις επικίνδυνες </a:t>
            </a:r>
            <a:r>
              <a:rPr lang="el-GR" sz="2400" dirty="0" smtClean="0"/>
              <a:t>επιπλοκές,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Ατροφία εντερικού </a:t>
            </a:r>
            <a:r>
              <a:rPr lang="el-GR" sz="2400" dirty="0" smtClean="0"/>
              <a:t>βλεννογόνου,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Υψηλό </a:t>
            </a:r>
            <a:r>
              <a:rPr lang="el-GR" sz="2400" dirty="0" smtClean="0"/>
              <a:t>κόστος.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Παρεντερικά </a:t>
            </a:r>
            <a:r>
              <a:rPr lang="el-GR" dirty="0"/>
              <a:t>δ</a:t>
            </a:r>
            <a:r>
              <a:rPr lang="el-GR" dirty="0" smtClean="0"/>
              <a:t>ιαλύματα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5482952" cy="4552707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</a:pPr>
            <a:r>
              <a:rPr lang="el-GR" sz="2400" dirty="0" smtClean="0"/>
              <a:t>Υδατάνθρακες,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Πρωτεΐνες,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Λίπη,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Βιταμίνες</a:t>
            </a:r>
            <a:r>
              <a:rPr lang="el-GR" sz="2400" dirty="0" smtClean="0"/>
              <a:t>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Ηλεκτρολύτες,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Ιχνοστοιχεία.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Παρεντερικά </a:t>
            </a:r>
            <a:r>
              <a:rPr lang="el-GR" dirty="0" smtClean="0"/>
              <a:t>διαλύματα </a:t>
            </a:r>
            <a:r>
              <a:rPr lang="el-GR" sz="3200" b="0" dirty="0" smtClean="0"/>
              <a:t>(2 </a:t>
            </a:r>
            <a:r>
              <a:rPr lang="el-GR" sz="3200" b="0" dirty="0"/>
              <a:t>από 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b="1" dirty="0" smtClean="0"/>
              <a:t>Υδατανθρακες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1917"/>
              </p:ext>
            </p:extLst>
          </p:nvPr>
        </p:nvGraphicFramePr>
        <p:xfrm>
          <a:off x="1115616" y="2060848"/>
          <a:ext cx="7248128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6728"/>
                <a:gridCol w="3205357"/>
                <a:gridCol w="241604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Διάλυμα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Περιεκτικότητα %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err="1" smtClean="0"/>
                        <a:t>Ωσμοτικότητα</a:t>
                      </a:r>
                      <a:endParaRPr lang="el-GR" sz="2400" b="1" dirty="0" smtClean="0"/>
                    </a:p>
                    <a:p>
                      <a:r>
                        <a:rPr lang="el-GR" sz="2400" b="1" dirty="0" smtClean="0"/>
                        <a:t>(</a:t>
                      </a:r>
                      <a:r>
                        <a:rPr lang="en-US" sz="2400" b="1" dirty="0" err="1" smtClean="0"/>
                        <a:t>mOsm</a:t>
                      </a:r>
                      <a:r>
                        <a:rPr lang="en-US" sz="2400" b="1" dirty="0" smtClean="0"/>
                        <a:t>/L)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l-GR" sz="2400" b="1" dirty="0" smtClean="0"/>
                        <a:t>Γλυκόζη</a:t>
                      </a:r>
                      <a:r>
                        <a:rPr lang="el-GR" sz="2400" baseline="0" dirty="0" smtClean="0"/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l-GR" sz="2400" baseline="0" dirty="0" smtClean="0"/>
                        <a:t>Φρουκτόζη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l-GR" sz="2400" baseline="0" dirty="0" err="1" smtClean="0"/>
                        <a:t>Σορβιτόλη</a:t>
                      </a:r>
                      <a:endParaRPr lang="el-GR" sz="2400" baseline="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l-GR" sz="2400" baseline="0" dirty="0" err="1" smtClean="0"/>
                        <a:t>Ξυλιτόλη</a:t>
                      </a:r>
                      <a:r>
                        <a:rPr lang="el-GR" sz="2400" baseline="0" dirty="0" smtClean="0"/>
                        <a:t>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278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523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1250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2100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2800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3800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1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Παρεντερικά </a:t>
            </a:r>
            <a:r>
              <a:rPr lang="el-GR" dirty="0" smtClean="0"/>
              <a:t>διαλύματα </a:t>
            </a:r>
            <a:r>
              <a:rPr lang="el-GR" sz="3200" b="0" dirty="0" smtClean="0"/>
              <a:t>(3 </a:t>
            </a:r>
            <a:r>
              <a:rPr lang="el-GR" sz="3200" b="0" dirty="0"/>
              <a:t>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l-GR" sz="2800" b="1" dirty="0" smtClean="0"/>
              <a:t>Λίπη </a:t>
            </a:r>
          </a:p>
          <a:p>
            <a:pPr>
              <a:spcBef>
                <a:spcPts val="4200"/>
              </a:spcBef>
            </a:pPr>
            <a:r>
              <a:rPr lang="el-GR" sz="2400" dirty="0" err="1" smtClean="0"/>
              <a:t>Τριγλυκερίδια</a:t>
            </a:r>
            <a:r>
              <a:rPr lang="el-GR" sz="2400" dirty="0" smtClean="0"/>
              <a:t> </a:t>
            </a:r>
            <a:r>
              <a:rPr lang="el-GR" sz="2400" dirty="0"/>
              <a:t>με λιπαρά οξέα μακράς, μέσης και βραχείας  αλύσου από έλαιο σόγιας και </a:t>
            </a:r>
            <a:r>
              <a:rPr lang="el-GR" sz="2400" dirty="0" smtClean="0"/>
              <a:t>λεκιθίνη,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Περιεκτικότητα: 10-20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Ισότονα διαλύματα: 280-330 </a:t>
            </a:r>
            <a:r>
              <a:rPr lang="el-GR" sz="2400" dirty="0" err="1" smtClean="0"/>
              <a:t>mOsm</a:t>
            </a:r>
            <a:r>
              <a:rPr lang="el-GR" sz="2400" dirty="0" smtClean="0"/>
              <a:t>/L.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Παρεντερικά </a:t>
            </a:r>
            <a:r>
              <a:rPr lang="el-GR" dirty="0" smtClean="0"/>
              <a:t>διαλύματα </a:t>
            </a:r>
            <a:r>
              <a:rPr lang="el-GR" sz="3200" b="0" dirty="0" smtClean="0"/>
              <a:t>(4 </a:t>
            </a:r>
            <a:r>
              <a:rPr lang="el-GR" sz="3200" b="0" dirty="0"/>
              <a:t>από 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l-GR" sz="2800" b="1" dirty="0" smtClean="0"/>
              <a:t>Πρωτεΐνη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L αμινοξέα,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50% απαραίτητα </a:t>
            </a:r>
            <a:r>
              <a:rPr lang="el-GR" sz="2400" dirty="0" smtClean="0"/>
              <a:t>αμινοξέα,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50% μη απαραίτητα και </a:t>
            </a:r>
            <a:r>
              <a:rPr lang="el-GR" sz="2400" dirty="0" err="1" smtClean="0"/>
              <a:t>ημιαπαραίτητα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Χορηγούνται μαζί με διάλυμα </a:t>
            </a:r>
            <a:r>
              <a:rPr lang="el-GR" sz="2400" dirty="0" smtClean="0"/>
              <a:t>υδατανθράκων,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Υπέρτονα: 800-1000 </a:t>
            </a:r>
            <a:r>
              <a:rPr lang="el-GR" sz="2400" dirty="0" err="1" smtClean="0"/>
              <a:t>mOsm</a:t>
            </a:r>
            <a:r>
              <a:rPr lang="el-GR" sz="2400" dirty="0" smtClean="0"/>
              <a:t>/L.</a:t>
            </a:r>
            <a:endParaRPr lang="el-GR" sz="2400" dirty="0"/>
          </a:p>
          <a:p>
            <a:pPr algn="ctr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b="1" dirty="0"/>
              <a:t>Προσθήκη </a:t>
            </a:r>
            <a:r>
              <a:rPr lang="el-GR" sz="2400" b="1" dirty="0" err="1"/>
              <a:t>γλουταμίνης</a:t>
            </a:r>
            <a:endParaRPr lang="el-GR" sz="2400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Παρεντερικά </a:t>
            </a:r>
            <a:r>
              <a:rPr lang="el-GR" dirty="0" smtClean="0"/>
              <a:t>διαλύματα </a:t>
            </a:r>
            <a:r>
              <a:rPr lang="el-GR" sz="3200" b="0" dirty="0" smtClean="0"/>
              <a:t>(5 </a:t>
            </a:r>
            <a:r>
              <a:rPr lang="el-GR" sz="3200" b="0" dirty="0"/>
              <a:t>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sz="2400" b="1" dirty="0" smtClean="0"/>
              <a:t>Βιταμίνες,</a:t>
            </a:r>
          </a:p>
          <a:p>
            <a:pPr lvl="1"/>
            <a:r>
              <a:rPr lang="el-GR" sz="2200" dirty="0" smtClean="0"/>
              <a:t>Λιποδιαλυτές </a:t>
            </a:r>
            <a:r>
              <a:rPr lang="el-GR" sz="2200" dirty="0"/>
              <a:t>και </a:t>
            </a:r>
            <a:r>
              <a:rPr lang="el-GR" sz="2200" dirty="0" smtClean="0"/>
              <a:t>μη,</a:t>
            </a:r>
            <a:endParaRPr lang="el-GR" sz="2200" dirty="0"/>
          </a:p>
          <a:p>
            <a:pPr lvl="1"/>
            <a:r>
              <a:rPr lang="el-GR" sz="2200" dirty="0" smtClean="0"/>
              <a:t>Πολυβιταμινούχα σκευάσματα.</a:t>
            </a:r>
            <a:endParaRPr lang="el-GR" sz="2200" dirty="0"/>
          </a:p>
          <a:p>
            <a:pPr>
              <a:spcBef>
                <a:spcPts val="3600"/>
              </a:spcBef>
            </a:pPr>
            <a:r>
              <a:rPr lang="el-GR" sz="2400" b="1" dirty="0" smtClean="0"/>
              <a:t>Ηλεκτρολύτες, </a:t>
            </a:r>
          </a:p>
          <a:p>
            <a:pPr>
              <a:spcBef>
                <a:spcPts val="3600"/>
              </a:spcBef>
            </a:pPr>
            <a:r>
              <a:rPr lang="el-GR" sz="2400" b="1" dirty="0" smtClean="0"/>
              <a:t>Ιχνοστοιχεία.</a:t>
            </a:r>
          </a:p>
          <a:p>
            <a:pPr lvl="1"/>
            <a:r>
              <a:rPr lang="el-GR" sz="2200" dirty="0" smtClean="0"/>
              <a:t>Έτοιμα σκευάσματα.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Παρασκευή </a:t>
            </a:r>
            <a:r>
              <a:rPr lang="el-GR" dirty="0"/>
              <a:t>δ</a:t>
            </a:r>
            <a:r>
              <a:rPr lang="el-GR" dirty="0" smtClean="0"/>
              <a:t>ιαλυμάτων παρεντερικής </a:t>
            </a:r>
            <a:r>
              <a:rPr lang="el-GR" dirty="0"/>
              <a:t>δ</a:t>
            </a:r>
            <a:r>
              <a:rPr lang="el-GR" dirty="0" smtClean="0"/>
              <a:t>ιατροφής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95232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ΠΡΟΣΟΧΗ</a:t>
            </a:r>
          </a:p>
          <a:p>
            <a:pPr>
              <a:spcBef>
                <a:spcPts val="3000"/>
              </a:spcBef>
            </a:pPr>
            <a:r>
              <a:rPr lang="el-GR" sz="2600" dirty="0" smtClean="0"/>
              <a:t>Στη σειρά </a:t>
            </a:r>
            <a:r>
              <a:rPr lang="el-GR" sz="2600" dirty="0"/>
              <a:t>α</a:t>
            </a:r>
            <a:r>
              <a:rPr lang="el-GR" sz="2600" dirty="0" smtClean="0"/>
              <a:t>νάμιξης </a:t>
            </a:r>
            <a:r>
              <a:rPr lang="el-GR" sz="2600" dirty="0"/>
              <a:t>τ</a:t>
            </a:r>
            <a:r>
              <a:rPr lang="el-GR" sz="2600" dirty="0" smtClean="0"/>
              <a:t>ων </a:t>
            </a:r>
            <a:r>
              <a:rPr lang="el-GR" sz="2600" dirty="0"/>
              <a:t>σ</a:t>
            </a:r>
            <a:r>
              <a:rPr lang="el-GR" sz="2600" dirty="0" smtClean="0"/>
              <a:t>υστατικών,</a:t>
            </a:r>
          </a:p>
          <a:p>
            <a:pPr>
              <a:spcBef>
                <a:spcPts val="3000"/>
              </a:spcBef>
            </a:pPr>
            <a:r>
              <a:rPr lang="el-GR" sz="2600" dirty="0" smtClean="0"/>
              <a:t>Στην </a:t>
            </a:r>
            <a:r>
              <a:rPr lang="el-GR" sz="2600" dirty="0"/>
              <a:t>ά</a:t>
            </a:r>
            <a:r>
              <a:rPr lang="el-GR" sz="2600" dirty="0" smtClean="0"/>
              <a:t>σηπτη </a:t>
            </a:r>
            <a:r>
              <a:rPr lang="el-GR" sz="2600" dirty="0"/>
              <a:t>π</a:t>
            </a:r>
            <a:r>
              <a:rPr lang="el-GR" sz="2600" dirty="0" smtClean="0"/>
              <a:t>αρασκευή.</a:t>
            </a:r>
          </a:p>
          <a:p>
            <a:pPr>
              <a:spcBef>
                <a:spcPts val="30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Οδοί χορήγησης παρεντερικής </a:t>
            </a:r>
            <a:r>
              <a:rPr lang="el-GR" dirty="0"/>
              <a:t>δ</a:t>
            </a:r>
            <a:r>
              <a:rPr lang="el-GR" dirty="0" smtClean="0"/>
              <a:t>ιατροφής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ΠΕΡΙΦΕΡΙΚΗ ΦΛΕΒΑ</a:t>
            </a:r>
          </a:p>
          <a:p>
            <a:pPr lvl="1">
              <a:spcBef>
                <a:spcPts val="1800"/>
              </a:spcBef>
            </a:pPr>
            <a:r>
              <a:rPr lang="el-GR" sz="2400" dirty="0"/>
              <a:t>Διαλύματα χαμηλής </a:t>
            </a:r>
            <a:r>
              <a:rPr lang="el-GR" sz="2400" dirty="0" err="1" smtClean="0"/>
              <a:t>ωσμωτικότητας</a:t>
            </a:r>
            <a:r>
              <a:rPr lang="el-GR" sz="2400" dirty="0"/>
              <a:t>,</a:t>
            </a:r>
          </a:p>
          <a:p>
            <a:pPr lvl="1">
              <a:spcBef>
                <a:spcPts val="1800"/>
              </a:spcBef>
            </a:pPr>
            <a:r>
              <a:rPr lang="el-GR" sz="2400" dirty="0"/>
              <a:t>Μη πρωτεϊνικές θερμίδες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l-GR" sz="2400" dirty="0" smtClean="0"/>
              <a:t>προφύλαξη </a:t>
            </a:r>
            <a:r>
              <a:rPr lang="el-GR" sz="2400" dirty="0"/>
              <a:t>διάσπασης </a:t>
            </a:r>
            <a:r>
              <a:rPr lang="el-GR" sz="2400" dirty="0" smtClean="0"/>
              <a:t>πρωτεϊνών.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ΚΕΝΤΡΙΚΗ ΦΛΕΒΑ</a:t>
            </a:r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υψηλής </a:t>
            </a:r>
            <a:r>
              <a:rPr lang="el-GR" sz="2400" dirty="0" err="1"/>
              <a:t>ωσμωτικότητας</a:t>
            </a:r>
            <a:r>
              <a:rPr lang="el-GR" sz="2400" dirty="0"/>
              <a:t> </a:t>
            </a:r>
            <a:r>
              <a:rPr lang="el-GR" sz="2400" dirty="0" smtClean="0"/>
              <a:t>διαλύματα.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Επιπλοκές Παρεντερικής Διατροφής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Επιπλ</a:t>
            </a:r>
            <a:r>
              <a:rPr lang="el-GR" sz="2400" dirty="0" smtClean="0"/>
              <a:t>οκές από την εφαρμογή του κεντρικού καθετήρα,</a:t>
            </a:r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Πνευμοθώρακας, κάκωση μυών , τρώση αρτηρίας κλπ.</a:t>
            </a:r>
          </a:p>
          <a:p>
            <a:pPr>
              <a:spcBef>
                <a:spcPts val="4200"/>
              </a:spcBef>
            </a:pPr>
            <a:r>
              <a:rPr lang="el-GR" sz="2600" dirty="0" smtClean="0"/>
              <a:t>Σηπτικές επιπλοκές,</a:t>
            </a:r>
          </a:p>
          <a:p>
            <a:pPr>
              <a:spcBef>
                <a:spcPts val="4200"/>
              </a:spcBef>
            </a:pPr>
            <a:r>
              <a:rPr lang="el-GR" sz="2600" dirty="0" smtClean="0"/>
              <a:t>Θρόμβωση,</a:t>
            </a:r>
          </a:p>
          <a:p>
            <a:pPr>
              <a:spcBef>
                <a:spcPts val="4200"/>
              </a:spcBef>
            </a:pPr>
            <a:r>
              <a:rPr lang="el-GR" sz="2600" dirty="0" smtClean="0"/>
              <a:t>Μεταβολικές διαταραχές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Ανόργανα στοιχεία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el-GR" sz="2400" b="1" dirty="0"/>
              <a:t>Βιταμίνες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Υδατοδιαλυτές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l-GR" dirty="0"/>
              <a:t>Β1, Β2, Β6, Β12, </a:t>
            </a:r>
            <a:r>
              <a:rPr lang="el-GR" dirty="0" err="1"/>
              <a:t>Νιασίνη</a:t>
            </a:r>
            <a:r>
              <a:rPr lang="el-GR" dirty="0"/>
              <a:t>, </a:t>
            </a:r>
            <a:r>
              <a:rPr lang="el-GR" dirty="0" err="1"/>
              <a:t>Παντοθενικό</a:t>
            </a:r>
            <a:r>
              <a:rPr lang="el-GR" dirty="0"/>
              <a:t> </a:t>
            </a:r>
            <a:r>
              <a:rPr lang="el-GR" dirty="0" err="1"/>
              <a:t>όξύ</a:t>
            </a:r>
            <a:r>
              <a:rPr lang="el-GR" dirty="0"/>
              <a:t>, </a:t>
            </a:r>
            <a:r>
              <a:rPr lang="el-GR" dirty="0" err="1"/>
              <a:t>Βιοτίνη</a:t>
            </a:r>
            <a:r>
              <a:rPr lang="el-GR" dirty="0"/>
              <a:t>, </a:t>
            </a:r>
            <a:r>
              <a:rPr lang="el-GR" dirty="0" err="1"/>
              <a:t>Φυλλικό</a:t>
            </a:r>
            <a:r>
              <a:rPr lang="el-GR" dirty="0"/>
              <a:t> οξύ, </a:t>
            </a:r>
            <a:r>
              <a:rPr lang="el-GR" dirty="0" err="1"/>
              <a:t>Βιτ</a:t>
            </a:r>
            <a:r>
              <a:rPr lang="el-GR" dirty="0"/>
              <a:t>. </a:t>
            </a:r>
            <a:r>
              <a:rPr lang="en-US" dirty="0"/>
              <a:t>C, </a:t>
            </a:r>
          </a:p>
          <a:p>
            <a:pPr marL="90805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Λιποδιαλυτές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dirty="0" smtClean="0"/>
              <a:t>A,D,E,K.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l-GR" sz="2400" b="1" dirty="0"/>
              <a:t>Ηλεκτρολύτες</a:t>
            </a:r>
            <a:r>
              <a:rPr lang="el-GR" sz="24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/>
              <a:t>Νάτριο,Κάλιο, Μαγνήσιο, Ασβέστιο, </a:t>
            </a:r>
            <a:r>
              <a:rPr lang="el-GR" sz="2400" dirty="0" smtClean="0"/>
              <a:t>Φωσφόρος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/>
              <a:t>Ιχνοστοιχεία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/>
              <a:t> (</a:t>
            </a:r>
            <a:r>
              <a:rPr lang="en-US" sz="2400" dirty="0"/>
              <a:t>Cu, Cr, Fe, </a:t>
            </a:r>
            <a:r>
              <a:rPr lang="en-US" sz="2400" dirty="0" err="1"/>
              <a:t>Mn</a:t>
            </a:r>
            <a:r>
              <a:rPr lang="en-US" sz="2400" dirty="0"/>
              <a:t>, I, F, Mo, Se, Zn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 Σηπτικών Επιπλοκών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Άσηπτη τεχνική εφαρμογής του κεντρικού </a:t>
            </a:r>
            <a:r>
              <a:rPr lang="el-GR" sz="2400" dirty="0" smtClean="0"/>
              <a:t>καθετήρα, 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Κάλυψη του σημείου </a:t>
            </a:r>
            <a:r>
              <a:rPr lang="el-GR" sz="2400" dirty="0" smtClean="0"/>
              <a:t>εισόδου, 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Από τον καθετήρα χορηγούνται μόνο τα θρεπτικά </a:t>
            </a:r>
            <a:r>
              <a:rPr lang="el-GR" sz="2400" dirty="0" smtClean="0"/>
              <a:t>διαλύματα,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Άσηπτη Παρασκευή των </a:t>
            </a:r>
            <a:r>
              <a:rPr lang="el-GR" sz="2400" dirty="0" smtClean="0"/>
              <a:t>διαλυμάτων,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Αλλαγή σάκου και σωλήνων κάθε 24 </a:t>
            </a:r>
            <a:r>
              <a:rPr lang="el-GR" sz="2400" dirty="0" smtClean="0"/>
              <a:t>ώρες,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Καθημερινή περιποίηση κεντρικής φλεβικής </a:t>
            </a:r>
            <a:r>
              <a:rPr lang="el-GR" sz="2400" dirty="0" smtClean="0"/>
              <a:t>γραμμής.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Συνοψίζοντας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04056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Η </a:t>
            </a:r>
            <a:r>
              <a:rPr lang="el-GR" sz="2400" dirty="0" err="1" smtClean="0"/>
              <a:t>υποθρεψία</a:t>
            </a:r>
            <a:r>
              <a:rPr lang="el-GR" sz="2400" dirty="0" smtClean="0"/>
              <a:t> αυξάνει </a:t>
            </a:r>
            <a:r>
              <a:rPr lang="el-GR" sz="2400" dirty="0"/>
              <a:t>τη νοσηρότητα και θνησιμότητα στους νοσοκομειακούς </a:t>
            </a:r>
            <a:r>
              <a:rPr lang="el-GR" sz="2400" dirty="0" smtClean="0"/>
              <a:t>ασθενείς,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Η τεχνητή διατροφή, τόσο η εντερική όσο και η παρεντερική, αποτελεί συμπληρωματική θεραπεία της </a:t>
            </a:r>
            <a:r>
              <a:rPr lang="el-GR" sz="2400" dirty="0" err="1" smtClean="0"/>
              <a:t>υποθρεψίας</a:t>
            </a:r>
            <a:r>
              <a:rPr lang="el-GR" sz="2400" dirty="0" smtClean="0"/>
              <a:t> και </a:t>
            </a:r>
            <a:r>
              <a:rPr lang="el-GR" sz="2400" dirty="0"/>
              <a:t>αναμφίβολα προφυλάσσει από την εμφάνιση </a:t>
            </a:r>
            <a:r>
              <a:rPr lang="el-GR" sz="2400" dirty="0" smtClean="0"/>
              <a:t>επιπλοκών,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Η </a:t>
            </a:r>
            <a:r>
              <a:rPr lang="el-GR" sz="2400" dirty="0"/>
              <a:t>εντερική διατροφή υπερέχει της παρεντερικής και πρέπει να </a:t>
            </a:r>
            <a:r>
              <a:rPr lang="el-GR" sz="2400" dirty="0" smtClean="0"/>
              <a:t>προτιμάται.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Θρέψη - Τεχνητή Διατροφή».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6758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Δομική και λειτουργική </a:t>
            </a:r>
            <a:r>
              <a:rPr lang="el-GR" dirty="0"/>
              <a:t>α</a:t>
            </a:r>
            <a:r>
              <a:rPr lang="el-GR" dirty="0" smtClean="0"/>
              <a:t>ποστολή </a:t>
            </a:r>
            <a:br>
              <a:rPr lang="el-GR" dirty="0" smtClean="0"/>
            </a:br>
            <a:r>
              <a:rPr lang="el-GR" dirty="0" smtClean="0"/>
              <a:t>θρεπτικών </a:t>
            </a:r>
            <a:r>
              <a:rPr lang="el-GR" dirty="0"/>
              <a:t>σ</a:t>
            </a:r>
            <a:r>
              <a:rPr lang="el-GR" dirty="0" smtClean="0"/>
              <a:t>τοιχείων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630302"/>
              </p:ext>
            </p:extLst>
          </p:nvPr>
        </p:nvGraphicFramePr>
        <p:xfrm>
          <a:off x="251520" y="1340768"/>
          <a:ext cx="864096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3744416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b="1" u="none" dirty="0" smtClean="0">
                          <a:solidFill>
                            <a:srgbClr val="602253"/>
                          </a:solidFill>
                        </a:rPr>
                        <a:t>Υδατάνθρακες</a:t>
                      </a:r>
                      <a:endParaRPr lang="el-GR" sz="2200" b="1" u="none" dirty="0">
                        <a:solidFill>
                          <a:srgbClr val="60225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u="none" dirty="0" smtClean="0">
                          <a:solidFill>
                            <a:srgbClr val="004A82"/>
                          </a:solidFill>
                        </a:rPr>
                        <a:t>Λίπη</a:t>
                      </a:r>
                      <a:endParaRPr lang="el-GR" sz="2200" b="1" u="none" dirty="0">
                        <a:solidFill>
                          <a:srgbClr val="004A8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u="none" dirty="0" smtClean="0"/>
                        <a:t>Πρωτεΐνες</a:t>
                      </a:r>
                      <a:endParaRPr lang="el-GR" sz="2200" b="1" u="non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1" dirty="0" smtClean="0">
                          <a:solidFill>
                            <a:srgbClr val="602253"/>
                          </a:solidFill>
                        </a:rPr>
                        <a:t>Βασική πηγή ενέργειας</a:t>
                      </a:r>
                      <a:endParaRPr lang="el-GR" sz="2200" b="1" dirty="0">
                        <a:solidFill>
                          <a:srgbClr val="60225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Εναλλακτική πηγή ενέργειας,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Δομικό στοιχείο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 κυτταρικής μεμβράνης,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Μονωτικό υλικό,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Παραγωγή </a:t>
                      </a:r>
                      <a:r>
                        <a:rPr lang="el-GR" sz="2200" b="1" baseline="0" dirty="0" err="1" smtClean="0">
                          <a:solidFill>
                            <a:srgbClr val="004A82"/>
                          </a:solidFill>
                        </a:rPr>
                        <a:t>στεροειδών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 και ορμονών,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Απαραίτητο στοιχείο για τα νευρικά κύτταρα.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dirty="0" smtClean="0"/>
                        <a:t>Βασικό δομικό στοιχείο,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dirty="0" err="1" smtClean="0"/>
                        <a:t>Κολλοειδωσμωτική</a:t>
                      </a:r>
                      <a:r>
                        <a:rPr lang="el-GR" sz="2200" b="0" baseline="0" dirty="0" smtClean="0"/>
                        <a:t> πίεση,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baseline="0" dirty="0" smtClean="0"/>
                        <a:t>Μεταφορά ουσιών,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baseline="0" dirty="0" err="1" smtClean="0"/>
                        <a:t>Ενζυμικές</a:t>
                      </a:r>
                      <a:r>
                        <a:rPr lang="el-GR" sz="2200" b="0" baseline="0" dirty="0" smtClean="0"/>
                        <a:t> λειτουργίες </a:t>
                      </a:r>
                      <a:r>
                        <a:rPr lang="el-GR" sz="2200" b="0" baseline="0" dirty="0" err="1" smtClean="0"/>
                        <a:t>κτλ</a:t>
                      </a:r>
                      <a:r>
                        <a:rPr lang="el-GR" sz="2200" b="0" baseline="0" dirty="0" smtClean="0"/>
                        <a:t>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baseline="0" dirty="0" smtClean="0"/>
                        <a:t>Άμυνα του οργανισμού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baseline="0" dirty="0" smtClean="0"/>
                        <a:t>Πήξη του αίματος </a:t>
                      </a:r>
                      <a:r>
                        <a:rPr lang="el-GR" sz="2200" b="0" baseline="0" dirty="0" err="1" smtClean="0"/>
                        <a:t>κτλ</a:t>
                      </a:r>
                      <a:endParaRPr lang="el-GR" sz="2200" b="0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Ανόργανα </a:t>
                      </a:r>
                      <a:r>
                        <a:rPr lang="el-GR" sz="2400" b="1" dirty="0" err="1" smtClean="0">
                          <a:solidFill>
                            <a:srgbClr val="820000"/>
                          </a:solidFill>
                        </a:rPr>
                        <a:t>στ</a:t>
                      </a:r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.</a:t>
                      </a:r>
                      <a:r>
                        <a:rPr lang="en-US" sz="2400" b="1" dirty="0" smtClean="0">
                          <a:solidFill>
                            <a:srgbClr val="820000"/>
                          </a:solidFill>
                        </a:rPr>
                        <a:t>: </a:t>
                      </a:r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Δομικά συστατικά ενζύμων και συνενζύμων. Απαραίτητα για τις</a:t>
                      </a:r>
                      <a:r>
                        <a:rPr lang="el-GR" sz="2400" b="1" baseline="0" dirty="0" smtClean="0">
                          <a:solidFill>
                            <a:srgbClr val="820000"/>
                          </a:solidFill>
                        </a:rPr>
                        <a:t> μεταβολικές διεργασίες.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Πρόσληψη – Πέψη - Απορρόφηση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31415"/>
              </p:ext>
            </p:extLst>
          </p:nvPr>
        </p:nvGraphicFramePr>
        <p:xfrm>
          <a:off x="109012" y="1268760"/>
          <a:ext cx="8925977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785"/>
                <a:gridCol w="2238164"/>
                <a:gridCol w="2304256"/>
                <a:gridCol w="221877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Θρεπτικά Στοιχεία</a:t>
                      </a:r>
                      <a:endParaRPr lang="el-GR" sz="2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Τροφή </a:t>
                      </a:r>
                      <a:endParaRPr lang="el-GR" sz="2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Ένζυμα</a:t>
                      </a:r>
                      <a:endParaRPr lang="el-GR" sz="2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Απορροφήσιμη</a:t>
                      </a:r>
                      <a:r>
                        <a:rPr lang="el-GR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μορφή</a:t>
                      </a:r>
                      <a:endParaRPr lang="el-GR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b="1" dirty="0" err="1" smtClean="0">
                          <a:solidFill>
                            <a:srgbClr val="004A82"/>
                          </a:solidFill>
                        </a:rPr>
                        <a:t>Υδατ</a:t>
                      </a: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/</a:t>
                      </a:r>
                      <a:r>
                        <a:rPr lang="el-GR" sz="2200" b="1" dirty="0" err="1" smtClean="0">
                          <a:solidFill>
                            <a:srgbClr val="004A82"/>
                          </a:solidFill>
                        </a:rPr>
                        <a:t>θρακες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err="1" smtClean="0">
                          <a:solidFill>
                            <a:srgbClr val="004A82"/>
                          </a:solidFill>
                        </a:rPr>
                        <a:t>Μεγαλομοριακοί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 </a:t>
                      </a: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πολυσακχαρίτες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 ή </a:t>
                      </a:r>
                      <a:r>
                        <a:rPr lang="el-GR" sz="2200" b="1" baseline="0" dirty="0" err="1" smtClean="0">
                          <a:solidFill>
                            <a:srgbClr val="004A82"/>
                          </a:solidFill>
                        </a:rPr>
                        <a:t>δισακχαρίτες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Στοματική </a:t>
                      </a:r>
                      <a:r>
                        <a:rPr lang="el-GR" sz="2200" b="1" dirty="0" err="1" smtClean="0">
                          <a:solidFill>
                            <a:srgbClr val="004A82"/>
                          </a:solidFill>
                        </a:rPr>
                        <a:t>αμυλάση</a:t>
                      </a: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,</a:t>
                      </a:r>
                    </a:p>
                    <a:p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Παγκρεατική,</a:t>
                      </a:r>
                    </a:p>
                    <a:p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Εντερικά ένζυμα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Μονοσακχαρίτες</a:t>
                      </a:r>
                    </a:p>
                    <a:p>
                      <a:r>
                        <a:rPr lang="el-GR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(γλυκόζη, φρουκτόζη)</a:t>
                      </a:r>
                      <a:endParaRPr lang="el-GR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Πρωτεΐνες </a:t>
                      </a:r>
                      <a:endParaRPr lang="el-GR" sz="22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err="1" smtClean="0">
                          <a:solidFill>
                            <a:srgbClr val="820000"/>
                          </a:solidFill>
                        </a:rPr>
                        <a:t>Πολυπεπτιδικές</a:t>
                      </a:r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 ενώσεις</a:t>
                      </a:r>
                      <a:endParaRPr lang="el-GR" sz="22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Πεψίνη,</a:t>
                      </a:r>
                    </a:p>
                    <a:p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Παγκρεατικές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 </a:t>
                      </a:r>
                      <a:r>
                        <a:rPr lang="el-GR" sz="2200" b="1" baseline="0" dirty="0" err="1" smtClean="0">
                          <a:solidFill>
                            <a:srgbClr val="820000"/>
                          </a:solidFill>
                        </a:rPr>
                        <a:t>πρωτεάσες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, εντερικές </a:t>
                      </a:r>
                      <a:r>
                        <a:rPr lang="el-GR" sz="2200" b="1" baseline="0" dirty="0" err="1" smtClean="0">
                          <a:solidFill>
                            <a:srgbClr val="820000"/>
                          </a:solidFill>
                        </a:rPr>
                        <a:t>πεπτιδάσες</a:t>
                      </a:r>
                      <a:endParaRPr lang="el-GR" sz="22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Μονοπεπτίδια</a:t>
                      </a:r>
                      <a:r>
                        <a:rPr lang="el-GR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Αμινοξέα </a:t>
                      </a:r>
                      <a:endParaRPr lang="el-GR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602253"/>
                          </a:solidFill>
                        </a:rPr>
                        <a:t>Λίπη </a:t>
                      </a:r>
                      <a:endParaRPr lang="el-GR" sz="2200" b="1" dirty="0">
                        <a:solidFill>
                          <a:srgbClr val="60225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602253"/>
                          </a:solidFill>
                        </a:rPr>
                        <a:t>Ουδέτερα Λίπη</a:t>
                      </a:r>
                      <a:r>
                        <a:rPr lang="el-GR" sz="2200" b="1" baseline="0" dirty="0" smtClean="0">
                          <a:solidFill>
                            <a:srgbClr val="602253"/>
                          </a:solidFill>
                        </a:rPr>
                        <a:t> </a:t>
                      </a:r>
                      <a:endParaRPr lang="el-GR" sz="2200" b="1" dirty="0">
                        <a:solidFill>
                          <a:srgbClr val="60225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602253"/>
                          </a:solidFill>
                        </a:rPr>
                        <a:t>Χολικά οξέα (</a:t>
                      </a:r>
                      <a:r>
                        <a:rPr lang="el-GR" sz="2200" b="1" dirty="0" err="1" smtClean="0">
                          <a:solidFill>
                            <a:srgbClr val="602253"/>
                          </a:solidFill>
                        </a:rPr>
                        <a:t>γαλακτωματ</a:t>
                      </a:r>
                      <a:r>
                        <a:rPr lang="el-GR" sz="2200" b="1" dirty="0" smtClean="0">
                          <a:solidFill>
                            <a:srgbClr val="602253"/>
                          </a:solidFill>
                        </a:rPr>
                        <a:t>/</a:t>
                      </a:r>
                      <a:r>
                        <a:rPr lang="el-GR" sz="2200" b="1" dirty="0" err="1" smtClean="0">
                          <a:solidFill>
                            <a:srgbClr val="602253"/>
                          </a:solidFill>
                        </a:rPr>
                        <a:t>ση</a:t>
                      </a:r>
                      <a:r>
                        <a:rPr lang="el-GR" sz="2200" b="1" dirty="0" smtClean="0">
                          <a:solidFill>
                            <a:srgbClr val="602253"/>
                          </a:solidFill>
                        </a:rPr>
                        <a:t>)</a:t>
                      </a:r>
                    </a:p>
                    <a:p>
                      <a:r>
                        <a:rPr lang="el-GR" sz="2200" b="1" dirty="0" smtClean="0">
                          <a:solidFill>
                            <a:srgbClr val="602253"/>
                          </a:solidFill>
                        </a:rPr>
                        <a:t>Παγκρεατικές </a:t>
                      </a:r>
                      <a:r>
                        <a:rPr lang="el-GR" sz="2200" b="1" dirty="0" err="1" smtClean="0">
                          <a:solidFill>
                            <a:srgbClr val="602253"/>
                          </a:solidFill>
                        </a:rPr>
                        <a:t>λιπάσες</a:t>
                      </a:r>
                      <a:endParaRPr lang="el-GR" sz="2200" b="1" dirty="0">
                        <a:solidFill>
                          <a:srgbClr val="60225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Λιπαρά οξέα, </a:t>
                      </a:r>
                      <a:r>
                        <a:rPr lang="el-GR" sz="2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Γλυκερόλη</a:t>
                      </a:r>
                      <a:r>
                        <a:rPr lang="el-GR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Περιοχές απορρόφησης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048161"/>
              </p:ext>
            </p:extLst>
          </p:nvPr>
        </p:nvGraphicFramePr>
        <p:xfrm>
          <a:off x="457200" y="1412776"/>
          <a:ext cx="82296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Ουσίες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Εντερικές Περιοχές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Λίπος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Νήστιδα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Υδατάνθρακες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Νήστιδα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Πρωτεΐνες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Νήστιδα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602253"/>
                          </a:solidFill>
                        </a:rPr>
                        <a:t>Νερό – Ηλεκτρολύτες</a:t>
                      </a:r>
                      <a:r>
                        <a:rPr lang="el-GR" sz="2400" b="1" baseline="0" dirty="0" smtClean="0">
                          <a:solidFill>
                            <a:srgbClr val="602253"/>
                          </a:solidFill>
                        </a:rPr>
                        <a:t> </a:t>
                      </a:r>
                      <a:endParaRPr lang="el-GR" sz="2400" b="1" dirty="0">
                        <a:solidFill>
                          <a:srgbClr val="60225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err="1" smtClean="0">
                          <a:solidFill>
                            <a:srgbClr val="602253"/>
                          </a:solidFill>
                        </a:rPr>
                        <a:t>Νήστιδα</a:t>
                      </a:r>
                      <a:r>
                        <a:rPr lang="el-GR" sz="2400" b="1" dirty="0" smtClean="0">
                          <a:solidFill>
                            <a:srgbClr val="602253"/>
                          </a:solidFill>
                        </a:rPr>
                        <a:t> – Ειλεός –Π.Ε</a:t>
                      </a:r>
                      <a:endParaRPr lang="el-GR" sz="2400" b="1" dirty="0">
                        <a:solidFill>
                          <a:srgbClr val="60225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Σίδηρος 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12δάκτυλο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Φυλλικό</a:t>
                      </a:r>
                      <a:r>
                        <a:rPr lang="el-GR" sz="2400" baseline="0" dirty="0" smtClean="0"/>
                        <a:t> Οξύ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Νήστιδα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Βιταμίνη Β12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Τελικός ειλεός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Χολικά οξέα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Τελικός</a:t>
                      </a:r>
                      <a:r>
                        <a:rPr lang="el-GR" sz="2400" b="1" baseline="0" dirty="0" smtClean="0">
                          <a:solidFill>
                            <a:srgbClr val="004A82"/>
                          </a:solidFill>
                        </a:rPr>
                        <a:t> ειλεός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4c53aad78f975f36ea52a13448db50379933e1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11</TotalTime>
  <Words>2792</Words>
  <Application>Microsoft Office PowerPoint</Application>
  <PresentationFormat>On-screen Show (4:3)</PresentationFormat>
  <Paragraphs>587</Paragraphs>
  <Slides>68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template final</vt:lpstr>
      <vt:lpstr>OC_template_updated</vt:lpstr>
      <vt:lpstr>Χειρουργική Νοσηλευτική Ι (Θ)</vt:lpstr>
      <vt:lpstr>Θρέψη</vt:lpstr>
      <vt:lpstr>Διατροφή</vt:lpstr>
      <vt:lpstr>Επίπεδο θρέψης</vt:lpstr>
      <vt:lpstr>Θρεπτικά στοιχεία - Ενέργεια</vt:lpstr>
      <vt:lpstr>Ανόργανα στοιχεία</vt:lpstr>
      <vt:lpstr>Δομική και λειτουργική αποστολή  θρεπτικών στοιχείων</vt:lpstr>
      <vt:lpstr>Πρόσληψη – Πέψη - Απορρόφηση</vt:lpstr>
      <vt:lpstr>Περιοχές απορρόφησης</vt:lpstr>
      <vt:lpstr>Σύνθεση σώματος </vt:lpstr>
      <vt:lpstr>Ημερήσιες ανάγκες σε θερμίδες</vt:lpstr>
      <vt:lpstr>Μεταβολισμός</vt:lpstr>
      <vt:lpstr>Εκτίμηση θρέψης</vt:lpstr>
      <vt:lpstr>Ιστορικό</vt:lpstr>
      <vt:lpstr>Φυσική εξέταση</vt:lpstr>
      <vt:lpstr>Ανθρωπομετρικές μετρήσεις</vt:lpstr>
      <vt:lpstr>Εργαστηριακές εξετάσεις</vt:lpstr>
      <vt:lpstr> Η Υποθρεψία</vt:lpstr>
      <vt:lpstr>Υποθρεψία</vt:lpstr>
      <vt:lpstr>Υποθρεψία σε Νοσοκομειακούς Ασθενείς</vt:lpstr>
      <vt:lpstr>Μεταβολισμός σε ασιτία</vt:lpstr>
      <vt:lpstr>Συνέπειες της υποθρεψίας</vt:lpstr>
      <vt:lpstr>Αντιμετώπιση υποθρεψίας</vt:lpstr>
      <vt:lpstr>Τεχνητή Διατροφή (ΤΔ)</vt:lpstr>
      <vt:lpstr>Οδοί χορήγησης τεχνητής διατροφής</vt:lpstr>
      <vt:lpstr>Στόχοι τεχνητής διατροφής</vt:lpstr>
      <vt:lpstr>Θετικά αποτελέσματα ΤΔ</vt:lpstr>
      <vt:lpstr>Η τεχνητή διατροφή ενδείκνυται</vt:lpstr>
      <vt:lpstr>Επιλογή οδού διατροφικής υποστήριξης (1 από 2)</vt:lpstr>
      <vt:lpstr>Επιλογή οδού διατροφικής υποστήριξης (2 από 2)</vt:lpstr>
      <vt:lpstr> Εντερική διατροφή</vt:lpstr>
      <vt:lpstr>Εντερική διατροφή</vt:lpstr>
      <vt:lpstr>Ενδείξεις</vt:lpstr>
      <vt:lpstr>Θετικά αποτελέσματα της εντερικής διατροφής</vt:lpstr>
      <vt:lpstr>Πλεονεκτήματα</vt:lpstr>
      <vt:lpstr>Οδοί χορήγησης εντερικών διαλυμάτων (1 από 2)</vt:lpstr>
      <vt:lpstr>Οδοί χορήγησης εντερικών διαλυμάτων (2 από 2)</vt:lpstr>
      <vt:lpstr>Διαλύματα εντερικής διατροφής (1 από 2)</vt:lpstr>
      <vt:lpstr>Διαλύματα εντερικής διατροφής (2 από 2)</vt:lpstr>
      <vt:lpstr>Τρόποι χορήγησης</vt:lpstr>
      <vt:lpstr>Επιπλοκές εντερικής διατροφής</vt:lpstr>
      <vt:lpstr>Μηχανικές επιπλοκές (ΜΕ)</vt:lpstr>
      <vt:lpstr>Μέτρα πρόληψης ΜΕ</vt:lpstr>
      <vt:lpstr>Γαστρεντερικές επιπλοκές (ΓΕ)</vt:lpstr>
      <vt:lpstr>Μέτρα Πρόληψης ΓΕ</vt:lpstr>
      <vt:lpstr>Μεταβολικές επιπλοκές (ΜΕ)</vt:lpstr>
      <vt:lpstr>Πρόληψη/Θεραπεία ΜΕ</vt:lpstr>
      <vt:lpstr>Παρεντερική διατροφή</vt:lpstr>
      <vt:lpstr>Βασική ένδειξη παρεντερικής διατροφής</vt:lpstr>
      <vt:lpstr>Πλεονεκτήματα παρεντερικής διατροφής</vt:lpstr>
      <vt:lpstr>Μειονεκτήματα παρεντερικής διατροφής</vt:lpstr>
      <vt:lpstr>Παρεντερικά διαλύματα (1 από 5)</vt:lpstr>
      <vt:lpstr>Παρεντερικά διαλύματα (2 από 5)</vt:lpstr>
      <vt:lpstr>Παρεντερικά διαλύματα (3 από 5)</vt:lpstr>
      <vt:lpstr>Παρεντερικά διαλύματα (4 από 5)</vt:lpstr>
      <vt:lpstr>Παρεντερικά διαλύματα (5 από 5)</vt:lpstr>
      <vt:lpstr>Παρασκευή διαλυμάτων παρεντερικής διατροφής </vt:lpstr>
      <vt:lpstr>Οδοί χορήγησης παρεντερικής διατροφής</vt:lpstr>
      <vt:lpstr>Επιπλοκές Παρεντερικής Διατροφής</vt:lpstr>
      <vt:lpstr>Πρόληψη Σηπτικών Επιπλοκών</vt:lpstr>
      <vt:lpstr>Συνοψίζοντας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6</cp:revision>
  <dcterms:created xsi:type="dcterms:W3CDTF">2014-10-15T06:42:45Z</dcterms:created>
  <dcterms:modified xsi:type="dcterms:W3CDTF">2015-04-16T08:42:49Z</dcterms:modified>
</cp:coreProperties>
</file>