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2"/>
  </p:notesMasterIdLst>
  <p:handoutMasterIdLst>
    <p:handoutMasterId r:id="rId33"/>
  </p:handoutMasterIdLst>
  <p:sldIdLst>
    <p:sldId id="357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56" r:id="rId13"/>
    <p:sldId id="346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257" r:id="rId23"/>
    <p:sldId id="262" r:id="rId24"/>
    <p:sldId id="264" r:id="rId25"/>
    <p:sldId id="334" r:id="rId26"/>
    <p:sldId id="335" r:id="rId27"/>
    <p:sldId id="266" r:id="rId28"/>
    <p:sldId id="358" r:id="rId29"/>
    <p:sldId id="359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9" d="100"/>
          <a:sy n="79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6A36-C79F-4406-A57B-D223EDAF0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ADA-0AEE-4399-BB96-8C4AD71EC4D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6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asys2.confex.com/acs/234nm/techprogram/images/1105934-0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4DrqMcE3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sfox.com/technology-news/how-to-make-a-ferrofluid-magnetic-liquid/" TargetMode="External"/><Relationship Id="rId2" Type="http://schemas.openxmlformats.org/officeDocument/2006/relationships/hyperlink" Target="http://www.smartprintmedia.com/index.php/el/psifiakiektypw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patents/US584907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s.sensorsmag.com/articles/1101/26/main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4DrqMcE3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printmedia.com/index.php/el/psifiakiektypws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chives.sensorsmag.com/articles/1101/26/main.shtml" TargetMode="External"/><Relationship Id="rId5" Type="http://schemas.openxmlformats.org/officeDocument/2006/relationships/hyperlink" Target="http://www.google.com/patents/US5849074" TargetMode="External"/><Relationship Id="rId4" Type="http://schemas.openxmlformats.org/officeDocument/2006/relationships/hyperlink" Target="http://www.snsfox.com/technology-news/how-to-make-a-ferrofluid-magnetic-liquid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gnetite-usa51d.jpg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RKBo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del.org/bitstream/10117/375/2/magnetic_ink_character_recognition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deindia.com/fp1084561/Magnetic-Ink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78521" y="3096543"/>
            <a:ext cx="6786959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Οξείδια του σιδήρου και εφαρμογή τους στις γραφικές τέχνες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5100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200" dirty="0" smtClean="0">
                <a:effectLst/>
              </a:rPr>
              <a:t>Επίσης, όπως προαναφέρθηκε τα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μαγνητικά οξείδια χρησιμοποιούνται σε συστήματα εκτύπωσης με ξηρής κατάστασης μελάνι </a:t>
            </a:r>
            <a:r>
              <a:rPr lang="el-GR" altLang="el-GR" sz="2200" dirty="0" smtClean="0">
                <a:effectLst/>
              </a:rPr>
              <a:t>(</a:t>
            </a:r>
            <a:r>
              <a:rPr lang="el-GR" altLang="el-GR" sz="2200" dirty="0" err="1" smtClean="0">
                <a:effectLst/>
              </a:rPr>
              <a:t>toner</a:t>
            </a:r>
            <a:r>
              <a:rPr lang="el-GR" altLang="el-GR" sz="2200" dirty="0" smtClean="0">
                <a:effectLst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l-GR" altLang="el-GR" sz="2200" dirty="0" smtClean="0">
                <a:effectLst/>
              </a:rPr>
              <a:t>Το σύστημα </a:t>
            </a:r>
            <a:r>
              <a:rPr lang="el-GR" altLang="el-GR" sz="2200" dirty="0" err="1" smtClean="0">
                <a:effectLst/>
              </a:rPr>
              <a:t>toner</a:t>
            </a:r>
            <a:r>
              <a:rPr lang="el-GR" altLang="el-GR" sz="2200" dirty="0" smtClean="0">
                <a:effectLst/>
              </a:rPr>
              <a:t> χαρακτηρίζεται σαν υλικό ενός αγώγιμου συστατικού.</a:t>
            </a:r>
          </a:p>
          <a:p>
            <a:pPr>
              <a:spcAft>
                <a:spcPts val="600"/>
              </a:spcAft>
            </a:pPr>
            <a:r>
              <a:rPr lang="el-GR" altLang="el-GR" sz="2200" dirty="0" smtClean="0">
                <a:effectLst/>
              </a:rPr>
              <a:t>Τα σωματίδια του </a:t>
            </a:r>
            <a:r>
              <a:rPr lang="el-GR" altLang="el-GR" sz="2200" dirty="0" err="1" smtClean="0">
                <a:effectLst/>
              </a:rPr>
              <a:t>toner</a:t>
            </a:r>
            <a:r>
              <a:rPr lang="el-GR" altLang="el-GR" sz="2200" dirty="0" smtClean="0">
                <a:effectLst/>
              </a:rPr>
              <a:t> που χρησιμοποιούνται για εκτύπωση με απόθεση ιόντων είναι μαγνητικά και αγώγιμα μεγέθους 4-45 </a:t>
            </a:r>
            <a:r>
              <a:rPr lang="el-GR" altLang="el-GR" sz="2200" dirty="0" err="1" smtClean="0">
                <a:effectLst/>
              </a:rPr>
              <a:t>μm</a:t>
            </a:r>
            <a:r>
              <a:rPr lang="el-GR" altLang="el-GR" sz="2200" dirty="0" smtClean="0">
                <a:effectLst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l-GR" altLang="el-GR" sz="2200" dirty="0" smtClean="0">
                <a:effectLst/>
              </a:rPr>
              <a:t>Το ανώτερο όριο μεγέθους τους καθορίζει την ακρίβεια της εκτύπωσης.</a:t>
            </a:r>
          </a:p>
          <a:p>
            <a:pPr>
              <a:spcAft>
                <a:spcPts val="600"/>
              </a:spcAft>
            </a:pPr>
            <a:r>
              <a:rPr lang="el-GR" altLang="el-GR" sz="2200" dirty="0" smtClean="0">
                <a:effectLst/>
              </a:rPr>
              <a:t>Η σύνθεση τυπικά είναι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50-70% μαγνητικό οξείδιο μαζί με πολυμερές σαν συνδετικό</a:t>
            </a:r>
            <a:r>
              <a:rPr lang="el-GR" altLang="el-GR" sz="2200" b="1" dirty="0" smtClean="0">
                <a:effectLst/>
              </a:rPr>
              <a:t>, </a:t>
            </a:r>
            <a:r>
              <a:rPr lang="el-GR" altLang="el-GR" sz="2200" dirty="0" smtClean="0">
                <a:effectLst/>
              </a:rPr>
              <a:t>μαύρο του άνθρακα και πρόσθετα καθαρισμού. Τα </a:t>
            </a:r>
            <a:r>
              <a:rPr lang="el-GR" altLang="el-GR" sz="2200" dirty="0" err="1" smtClean="0">
                <a:effectLst/>
              </a:rPr>
              <a:t>toners</a:t>
            </a:r>
            <a:r>
              <a:rPr lang="el-GR" altLang="el-GR" sz="2200" dirty="0" smtClean="0">
                <a:effectLst/>
              </a:rPr>
              <a:t> μπορούν να χρησιμοποιηθούν σε συστήματα με απόθεση ιόντων ή με σύστημα </a:t>
            </a:r>
            <a:r>
              <a:rPr lang="el-GR" altLang="el-GR" sz="2200" dirty="0" err="1" smtClean="0">
                <a:effectLst/>
              </a:rPr>
              <a:t>μαγνητογραφικής</a:t>
            </a:r>
            <a:r>
              <a:rPr lang="el-GR" altLang="el-GR" sz="2200" dirty="0" smtClean="0">
                <a:effectLst/>
              </a:rPr>
              <a:t> μεθόδου.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3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08720"/>
          </a:xfrm>
        </p:spPr>
        <p:txBody>
          <a:bodyPr/>
          <a:lstStyle/>
          <a:p>
            <a:r>
              <a:rPr lang="el-GR" dirty="0" smtClean="0"/>
              <a:t>Μαγνητικό χαρτί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757610" cy="5040560"/>
          </a:xfrm>
        </p:spPr>
        <p:txBody>
          <a:bodyPr/>
          <a:lstStyle/>
          <a:p>
            <a:pPr algn="just"/>
            <a:r>
              <a:rPr lang="el-GR" dirty="0" smtClean="0"/>
              <a:t>Μαγνητικά υλικά χρησιμοποιούνται και για χαρτί με μαγνητικές ιδιότητες</a:t>
            </a:r>
          </a:p>
          <a:p>
            <a:pPr algn="just">
              <a:buNone/>
            </a:pPr>
            <a:r>
              <a:rPr lang="el-GR" dirty="0" smtClean="0"/>
              <a:t>	(όχι απαραίτητα οξείδια του σιδήρου)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026" name="Picture 2" descr="http://ecx.images-amazon.com/images/I/51Qct2hZK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3714776" cy="5315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6" name="Picture 2" descr="http://oasys2.confex.com/acs/234nm/techprogram/images/1105934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3362"/>
            <a:ext cx="2664296" cy="479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4 - Ορθογώνιο"/>
          <p:cNvSpPr>
            <a:spLocks noChangeArrowheads="1"/>
          </p:cNvSpPr>
          <p:nvPr/>
        </p:nvSpPr>
        <p:spPr bwMode="auto">
          <a:xfrm>
            <a:off x="863588" y="6093296"/>
            <a:ext cx="2016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oasys2.confex.com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3357554" y="1196752"/>
            <a:ext cx="5329246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Να σημειωθεί ότι είναι τεράστιες οι τεχνολογικές εφαρμογές των μαγνητικών υλικών αλλά και οι δυνατότητες αυτών με την </a:t>
            </a:r>
            <a:r>
              <a:rPr lang="el-GR" sz="2400" dirty="0" err="1" smtClean="0"/>
              <a:t>νανοσωματιδιακή</a:t>
            </a:r>
            <a:r>
              <a:rPr lang="el-GR" sz="2400" dirty="0" smtClean="0"/>
              <a:t> τους μορφή. </a:t>
            </a:r>
          </a:p>
          <a:p>
            <a:pPr>
              <a:buFont typeface="Wingdings" pitchFamily="2" charset="2"/>
              <a:buNone/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b="1" dirty="0" smtClean="0">
                <a:effectLst/>
              </a:rPr>
              <a:t>Μεγάλο ρόλο στις μαγνητικές ιδιότητες των υλικών παίζει εκτός από </a:t>
            </a:r>
            <a:r>
              <a:rPr lang="el-GR" sz="2400" b="1" dirty="0" smtClean="0">
                <a:solidFill>
                  <a:srgbClr val="820000"/>
                </a:solidFill>
                <a:effectLst/>
              </a:rPr>
              <a:t>το μέγεθος των </a:t>
            </a:r>
            <a:r>
              <a:rPr lang="el-GR" sz="2400" b="1" dirty="0" err="1" smtClean="0">
                <a:solidFill>
                  <a:srgbClr val="820000"/>
                </a:solidFill>
                <a:effectLst/>
              </a:rPr>
              <a:t>νανοσωματιδίων</a:t>
            </a:r>
            <a:r>
              <a:rPr lang="el-GR" sz="2400" b="1" dirty="0" smtClean="0">
                <a:effectLst/>
              </a:rPr>
              <a:t>, το </a:t>
            </a:r>
            <a:r>
              <a:rPr lang="el-GR" sz="2400" b="1" dirty="0" smtClean="0">
                <a:solidFill>
                  <a:schemeClr val="tx2"/>
                </a:solidFill>
                <a:effectLst/>
              </a:rPr>
              <a:t>σχήμα </a:t>
            </a:r>
            <a:r>
              <a:rPr lang="el-GR" sz="2400" b="1" dirty="0" smtClean="0">
                <a:effectLst/>
              </a:rPr>
              <a:t>τους και κατά συνέπεια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η μέθοδος παρασκευής των υλικών</a:t>
            </a:r>
            <a:r>
              <a:rPr lang="el-GR" sz="2400" dirty="0" smtClean="0">
                <a:effectLst/>
              </a:rPr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25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52322" name="Rectangle 2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Γενικά, τα μαγνητικά υλικά που παρασκευάζονται είναι </a:t>
            </a:r>
            <a:r>
              <a:rPr lang="el-GR" sz="2800" b="1" dirty="0" err="1" smtClean="0">
                <a:solidFill>
                  <a:schemeClr val="accent4">
                    <a:lumMod val="75000"/>
                  </a:schemeClr>
                </a:solidFill>
              </a:rPr>
              <a:t>νανοσωματιδιακής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 φύσης </a:t>
            </a:r>
            <a:r>
              <a:rPr lang="el-GR" sz="2800" dirty="0" smtClean="0"/>
              <a:t>λόγω των ιδιαίτερων ιδιοτήτων που εμφανίζουν.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Προφανώς καθοριστικός παράγοντας για την αποτελεσματικότητα αυτών των υλικών (π.χ. ως προς τις μαγνητικές τους ιδιότητες ή την ικανότητα αποδόμησης χρωστικών/μελανιών) είναι η μέθοδος παρασκευής τους μια και επηρεάζει το μέγεθος των σωματιδίων, το σχήμα τους και την μορφολογία τους.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9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40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400" dirty="0" smtClean="0"/>
              <a:t>Ουσιαστικά, η μέθοδος παρασκευής υλικών που σχεδιάζεται και τελικά πραγματοποιείται εξαρτάται άμεσα από την εφαρμογή στην οποία πρόκειται να χρησιμοποιηθούν τα υλικά.</a:t>
            </a:r>
          </a:p>
          <a:p>
            <a:pPr>
              <a:defRPr/>
            </a:pPr>
            <a:r>
              <a:rPr lang="el-GR" sz="2400" dirty="0" smtClean="0"/>
              <a:t>Για παράδειγμα, υπάρχουν εφαρμογές στις οποίες χρησιμοποιούνται επιφανειακά τροποποιημένα μαγνητικά σωματίδια (υδρόφοβα).</a:t>
            </a:r>
          </a:p>
          <a:p>
            <a:pPr>
              <a:defRPr/>
            </a:pPr>
            <a:r>
              <a:rPr lang="el-GR" sz="2400" dirty="0" smtClean="0"/>
              <a:t>Ορισμένες από τις κοινές μεθόδους παρασκευής μαγνητίτη είναι η </a:t>
            </a:r>
            <a:r>
              <a:rPr lang="el-GR" sz="2400" dirty="0" err="1" smtClean="0"/>
              <a:t>συγκαταβύθιση</a:t>
            </a:r>
            <a:r>
              <a:rPr lang="el-GR" sz="2400" dirty="0" smtClean="0"/>
              <a:t>, η οξείδωση </a:t>
            </a:r>
            <a:r>
              <a:rPr lang="en-GB" sz="2400" dirty="0" smtClean="0"/>
              <a:t>Fe</a:t>
            </a:r>
            <a:r>
              <a:rPr lang="el-GR" sz="2400" dirty="0" smtClean="0"/>
              <a:t>(</a:t>
            </a:r>
            <a:r>
              <a:rPr lang="en-GB" sz="2400" dirty="0" smtClean="0"/>
              <a:t>OH</a:t>
            </a:r>
            <a:r>
              <a:rPr lang="el-GR" sz="2400" dirty="0" smtClean="0"/>
              <a:t>)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, η αναγωγή του αιματίτη με θέρμανση παρουσία </a:t>
            </a:r>
            <a:r>
              <a:rPr lang="en-US" sz="2400" dirty="0" smtClean="0"/>
              <a:t>H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, η αλκαλική υδρόλυση </a:t>
            </a:r>
            <a:r>
              <a:rPr lang="el-GR" sz="2400" dirty="0" err="1" smtClean="0"/>
              <a:t>θειϊκών</a:t>
            </a:r>
            <a:r>
              <a:rPr lang="el-GR" sz="2400" dirty="0" smtClean="0"/>
              <a:t> αλάτων και </a:t>
            </a:r>
            <a:r>
              <a:rPr lang="el-GR" sz="2400" dirty="0" err="1" smtClean="0"/>
              <a:t>έψηση</a:t>
            </a:r>
            <a:r>
              <a:rPr lang="el-GR" sz="2400" dirty="0" smtClean="0"/>
              <a:t> τους, η οξείδωση θειικών αλάτων σιδήρου σε αλκαλικές συνθήκες παρουσία </a:t>
            </a:r>
            <a:r>
              <a:rPr lang="en-US" sz="2400" dirty="0" smtClean="0"/>
              <a:t>KOH</a:t>
            </a:r>
            <a:r>
              <a:rPr lang="el-GR" sz="2400" dirty="0" smtClean="0"/>
              <a:t> κ.α.</a:t>
            </a:r>
          </a:p>
          <a:p>
            <a:pPr>
              <a:defRPr/>
            </a:pPr>
            <a:r>
              <a:rPr lang="el-GR" sz="2400" dirty="0" smtClean="0"/>
              <a:t>Τα δε οξείδια </a:t>
            </a:r>
            <a:r>
              <a:rPr lang="en-US" sz="2400" dirty="0" smtClean="0"/>
              <a:t>F</a:t>
            </a:r>
            <a:r>
              <a:rPr lang="el-GR" sz="2400" dirty="0" smtClean="0"/>
              <a:t>e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 ή γ-Fe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O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 μπορούν να σχηματιστούν μέσω καταβύθισης από υδατικά διαλύματα δισθενούς ή τρισθενούς σιδήρου με προσθήκη βάσης.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4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Οι παράμετρες που επηρεάζουν το σχήμα, την σύσταση και το μέγεθος των σωματιδίων εξαρτώνται από: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941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596" y="1571612"/>
            <a:ext cx="8291264" cy="3661008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Τον τύπο των πρόδρομων διαλυμάτων που χρησιμοποιούνται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Τις αναλογίες τρισθενούς και δισθενούς σιδήρου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Το </a:t>
            </a:r>
            <a:r>
              <a:rPr lang="el-GR" sz="2400" dirty="0" err="1" smtClean="0"/>
              <a:t>pΗ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Την ιοντική ισχύ του μέσου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Ο χαρακτηρισμός των υλικών γίνεται με περίθλαση </a:t>
            </a:r>
            <a:r>
              <a:rPr lang="el-GR" sz="2400" dirty="0" err="1" smtClean="0"/>
              <a:t>ακτίνων</a:t>
            </a:r>
            <a:r>
              <a:rPr lang="el-GR" sz="2400" dirty="0" smtClean="0"/>
              <a:t> Χ (</a:t>
            </a:r>
            <a:r>
              <a:rPr lang="en-US" sz="2400" dirty="0" smtClean="0"/>
              <a:t>XRD</a:t>
            </a:r>
            <a:r>
              <a:rPr lang="el-GR" sz="2400" dirty="0" smtClean="0"/>
              <a:t>), </a:t>
            </a:r>
            <a:r>
              <a:rPr lang="en-US" sz="2400" dirty="0" smtClean="0"/>
              <a:t>SEM</a:t>
            </a:r>
            <a:r>
              <a:rPr lang="el-GR" sz="2400" dirty="0" smtClean="0"/>
              <a:t>, </a:t>
            </a:r>
            <a:r>
              <a:rPr lang="en-US" sz="2400" dirty="0" smtClean="0"/>
              <a:t>TEM</a:t>
            </a:r>
            <a:r>
              <a:rPr lang="el-GR" sz="2400" dirty="0" smtClean="0"/>
              <a:t>, μαγνητικές μετρήσεις, φασματοσκοπία </a:t>
            </a:r>
            <a:r>
              <a:rPr lang="en-US" sz="2400" dirty="0" smtClean="0"/>
              <a:t>M</a:t>
            </a:r>
            <a:r>
              <a:rPr lang="el-GR" sz="2400" dirty="0" smtClean="0"/>
              <a:t>ö</a:t>
            </a:r>
            <a:r>
              <a:rPr lang="en-US" sz="2400" dirty="0" err="1" smtClean="0"/>
              <a:t>ssbauer</a:t>
            </a:r>
            <a:r>
              <a:rPr lang="el-GR" sz="2400" dirty="0" smtClean="0"/>
              <a:t>, μέτρηση ειδικής επιφάνειας κ.α.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4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Πειραματικό </a:t>
            </a:r>
            <a:r>
              <a:rPr lang="el-GR" dirty="0" smtClean="0"/>
              <a:t>μέρος</a:t>
            </a:r>
            <a:endParaRPr lang="el-GR" dirty="0"/>
          </a:p>
        </p:txBody>
      </p:sp>
      <p:sp>
        <p:nvSpPr>
          <p:cNvPr id="945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800" b="1" dirty="0" smtClean="0">
                <a:solidFill>
                  <a:schemeClr val="tx2"/>
                </a:solidFill>
              </a:rPr>
              <a:t>Παρασκευή γ-</a:t>
            </a:r>
            <a:r>
              <a:rPr lang="en-US" sz="2800" b="1" dirty="0" smtClean="0">
                <a:solidFill>
                  <a:schemeClr val="tx2"/>
                </a:solidFill>
              </a:rPr>
              <a:t>Fe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O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3</a:t>
            </a:r>
            <a:endParaRPr lang="el-GR" sz="2800" b="1" baseline="-250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800" b="1" baseline="-25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Συσκευές </a:t>
            </a:r>
            <a:r>
              <a:rPr lang="el-GR" sz="2400" b="1" dirty="0">
                <a:solidFill>
                  <a:srgbClr val="820000"/>
                </a:solidFill>
              </a:rPr>
              <a:t>– Όργανα</a:t>
            </a:r>
            <a:endParaRPr lang="el-GR" sz="2400" dirty="0">
              <a:solidFill>
                <a:srgbClr val="820000"/>
              </a:solidFill>
            </a:endParaRPr>
          </a:p>
          <a:p>
            <a:pPr algn="just">
              <a:defRPr/>
            </a:pPr>
            <a:r>
              <a:rPr lang="el-GR" sz="2400" dirty="0">
                <a:effectLst/>
              </a:rPr>
              <a:t>Ποτήρια ζέσεως </a:t>
            </a:r>
          </a:p>
          <a:p>
            <a:pPr algn="just">
              <a:defRPr/>
            </a:pPr>
            <a:r>
              <a:rPr lang="el-GR" sz="2400" dirty="0">
                <a:effectLst/>
              </a:rPr>
              <a:t>Θερμαντικό μέσο με δυνατότητα μαγνητικής ανάδευσης</a:t>
            </a:r>
          </a:p>
          <a:p>
            <a:pPr algn="just">
              <a:defRPr/>
            </a:pPr>
            <a:r>
              <a:rPr lang="el-GR" sz="2400" dirty="0">
                <a:effectLst/>
              </a:rPr>
              <a:t>Φυγόκεντρος</a:t>
            </a:r>
            <a:endParaRPr lang="en-US" sz="2400" dirty="0"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Υλικά-Αντιδραστήρια</a:t>
            </a:r>
            <a:endParaRPr lang="pt-BR" sz="2400" dirty="0">
              <a:solidFill>
                <a:srgbClr val="820000"/>
              </a:solidFill>
            </a:endParaRPr>
          </a:p>
          <a:p>
            <a:pPr algn="just">
              <a:defRPr/>
            </a:pPr>
            <a:r>
              <a:rPr lang="pt-BR" sz="2400" dirty="0">
                <a:effectLst/>
              </a:rPr>
              <a:t>Fe(NH</a:t>
            </a:r>
            <a:r>
              <a:rPr lang="pt-BR" sz="2400" baseline="-25000" dirty="0">
                <a:effectLst/>
              </a:rPr>
              <a:t>4</a:t>
            </a:r>
            <a:r>
              <a:rPr lang="pt-BR" sz="2400" dirty="0">
                <a:effectLst/>
              </a:rPr>
              <a:t>)</a:t>
            </a:r>
            <a:r>
              <a:rPr lang="pt-BR" sz="2400" baseline="-25000" dirty="0">
                <a:effectLst/>
              </a:rPr>
              <a:t>2</a:t>
            </a:r>
            <a:r>
              <a:rPr lang="pt-BR" sz="2400" dirty="0">
                <a:effectLst/>
              </a:rPr>
              <a:t>(SO</a:t>
            </a:r>
            <a:r>
              <a:rPr lang="pt-BR" sz="2400" baseline="-25000" dirty="0">
                <a:effectLst/>
              </a:rPr>
              <a:t>4</a:t>
            </a:r>
            <a:r>
              <a:rPr lang="pt-BR" sz="2400" dirty="0">
                <a:effectLst/>
              </a:rPr>
              <a:t>)</a:t>
            </a:r>
            <a:r>
              <a:rPr lang="pt-BR" sz="2400" baseline="-25000" dirty="0">
                <a:effectLst/>
              </a:rPr>
              <a:t>2</a:t>
            </a:r>
            <a:r>
              <a:rPr lang="pt-BR" sz="2400" dirty="0">
                <a:effectLst/>
              </a:rPr>
              <a:t> 6H</a:t>
            </a:r>
            <a:r>
              <a:rPr lang="pt-BR" sz="2400" baseline="-25000" dirty="0">
                <a:effectLst/>
              </a:rPr>
              <a:t>2</a:t>
            </a:r>
            <a:r>
              <a:rPr lang="pt-BR" sz="2400" dirty="0">
                <a:effectLst/>
              </a:rPr>
              <a:t>O</a:t>
            </a:r>
          </a:p>
          <a:p>
            <a:pPr algn="just">
              <a:defRPr/>
            </a:pPr>
            <a:r>
              <a:rPr lang="pt-BR" sz="2400" dirty="0">
                <a:effectLst/>
              </a:rPr>
              <a:t>KOH</a:t>
            </a:r>
            <a:endParaRPr lang="en-US" sz="2400" dirty="0">
              <a:effectLst/>
            </a:endParaRPr>
          </a:p>
          <a:p>
            <a:pPr algn="just">
              <a:defRPr/>
            </a:pPr>
            <a:r>
              <a:rPr lang="en-US" sz="2400" dirty="0">
                <a:effectLst/>
              </a:rPr>
              <a:t>K</a:t>
            </a:r>
            <a:r>
              <a:rPr lang="el-GR" sz="2400" baseline="-25000" dirty="0">
                <a:effectLst/>
              </a:rPr>
              <a:t>2</a:t>
            </a:r>
            <a:r>
              <a:rPr lang="en-US" sz="2400" dirty="0">
                <a:effectLst/>
              </a:rPr>
              <a:t>S</a:t>
            </a:r>
            <a:r>
              <a:rPr lang="el-GR" sz="2400" baseline="-25000" dirty="0">
                <a:effectLst/>
              </a:rPr>
              <a:t>2</a:t>
            </a:r>
            <a:r>
              <a:rPr lang="en-US" sz="2400" dirty="0">
                <a:effectLst/>
              </a:rPr>
              <a:t>O</a:t>
            </a:r>
            <a:r>
              <a:rPr lang="el-GR" sz="2400" dirty="0">
                <a:effectLst/>
              </a:rPr>
              <a:t>8</a:t>
            </a:r>
            <a:endParaRPr lang="en-US" sz="2400" dirty="0">
              <a:effectLst/>
            </a:endParaRPr>
          </a:p>
          <a:p>
            <a:pPr algn="just">
              <a:defRPr/>
            </a:pPr>
            <a:r>
              <a:rPr lang="en-US" sz="2400" dirty="0" err="1">
                <a:effectLst/>
              </a:rPr>
              <a:t>HCl</a:t>
            </a:r>
            <a:endParaRPr lang="en-US" sz="2400" dirty="0">
              <a:effectLst/>
            </a:endParaRPr>
          </a:p>
          <a:p>
            <a:pPr algn="just">
              <a:defRPr/>
            </a:pPr>
            <a:r>
              <a:rPr lang="el-GR" sz="2400" dirty="0" err="1">
                <a:effectLst/>
              </a:rPr>
              <a:t>Απιονισμένο</a:t>
            </a:r>
            <a:r>
              <a:rPr lang="el-GR" sz="2400" dirty="0">
                <a:effectLst/>
              </a:rPr>
              <a:t> </a:t>
            </a:r>
            <a:r>
              <a:rPr lang="en-US" sz="2400" dirty="0">
                <a:effectLst/>
              </a:rPr>
              <a:t>H</a:t>
            </a:r>
            <a:r>
              <a:rPr lang="el-GR" sz="2400" baseline="-25000" dirty="0">
                <a:effectLst/>
              </a:rPr>
              <a:t>2</a:t>
            </a:r>
            <a:r>
              <a:rPr lang="en-US" sz="2400" dirty="0">
                <a:effectLst/>
              </a:rPr>
              <a:t>O</a:t>
            </a:r>
            <a:r>
              <a:rPr lang="el-GR" sz="2400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4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μέρος</a:t>
            </a:r>
          </a:p>
        </p:txBody>
      </p:sp>
      <p:sp>
        <p:nvSpPr>
          <p:cNvPr id="194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l-GR" altLang="el-GR" sz="2800" b="1" dirty="0" smtClean="0">
                <a:solidFill>
                  <a:schemeClr val="tx2"/>
                </a:solidFill>
                <a:effectLst/>
              </a:rPr>
              <a:t>Πειραματική πορεία:</a:t>
            </a:r>
            <a:endParaRPr lang="en-US" altLang="el-GR" sz="2800" b="1" dirty="0" smtClean="0">
              <a:solidFill>
                <a:schemeClr val="tx2"/>
              </a:solidFill>
              <a:effectLst/>
            </a:endParaRPr>
          </a:p>
          <a:p>
            <a:pPr marL="0" indent="0" algn="just">
              <a:buNone/>
            </a:pPr>
            <a:r>
              <a:rPr lang="el-GR" altLang="el-GR" sz="2000" dirty="0" smtClean="0">
                <a:effectLst/>
              </a:rPr>
              <a:t>Ζυγίζονται</a:t>
            </a:r>
            <a:endParaRPr lang="en-US" altLang="el-GR" sz="2000" dirty="0" smtClean="0">
              <a:effectLst/>
            </a:endParaRPr>
          </a:p>
          <a:p>
            <a:pPr algn="just"/>
            <a:r>
              <a:rPr lang="el-GR" altLang="el-GR" sz="2000" dirty="0" smtClean="0">
                <a:effectLst/>
              </a:rPr>
              <a:t>2</a:t>
            </a:r>
            <a:r>
              <a:rPr lang="en-US" altLang="el-GR" sz="2000" dirty="0" smtClean="0">
                <a:effectLst/>
              </a:rPr>
              <a:t>g </a:t>
            </a:r>
            <a:r>
              <a:rPr lang="en-GB" altLang="el-GR" sz="2000" b="1" dirty="0" smtClean="0">
                <a:solidFill>
                  <a:srgbClr val="820000"/>
                </a:solidFill>
                <a:effectLst/>
              </a:rPr>
              <a:t>Fe</a:t>
            </a:r>
            <a:r>
              <a:rPr lang="el-GR" altLang="el-GR" sz="2000" b="1" dirty="0" smtClean="0">
                <a:solidFill>
                  <a:srgbClr val="820000"/>
                </a:solidFill>
                <a:effectLst/>
              </a:rPr>
              <a:t>(</a:t>
            </a:r>
            <a:r>
              <a:rPr lang="en-GB" altLang="el-GR" sz="2000" b="1" dirty="0" smtClean="0">
                <a:solidFill>
                  <a:srgbClr val="820000"/>
                </a:solidFill>
                <a:effectLst/>
              </a:rPr>
              <a:t>NH</a:t>
            </a:r>
            <a:r>
              <a:rPr lang="el-GR" altLang="el-GR" sz="2000" b="1" baseline="-25000" dirty="0" smtClean="0">
                <a:solidFill>
                  <a:srgbClr val="820000"/>
                </a:solidFill>
                <a:effectLst/>
              </a:rPr>
              <a:t>4</a:t>
            </a:r>
            <a:r>
              <a:rPr lang="el-GR" altLang="el-GR" sz="2000" b="1" dirty="0" smtClean="0">
                <a:solidFill>
                  <a:srgbClr val="820000"/>
                </a:solidFill>
                <a:effectLst/>
              </a:rPr>
              <a:t>)</a:t>
            </a:r>
            <a:r>
              <a:rPr lang="el-GR" altLang="el-GR" sz="2000" b="1" baseline="-25000" dirty="0" smtClean="0">
                <a:solidFill>
                  <a:srgbClr val="820000"/>
                </a:solidFill>
                <a:effectLst/>
              </a:rPr>
              <a:t>2</a:t>
            </a:r>
            <a:r>
              <a:rPr lang="el-GR" altLang="el-GR" sz="2000" b="1" dirty="0" smtClean="0">
                <a:solidFill>
                  <a:srgbClr val="820000"/>
                </a:solidFill>
                <a:effectLst/>
              </a:rPr>
              <a:t>(</a:t>
            </a:r>
            <a:r>
              <a:rPr lang="en-GB" altLang="el-GR" sz="2000" b="1" dirty="0" smtClean="0">
                <a:solidFill>
                  <a:srgbClr val="820000"/>
                </a:solidFill>
                <a:effectLst/>
              </a:rPr>
              <a:t>SO</a:t>
            </a:r>
            <a:r>
              <a:rPr lang="el-GR" altLang="el-GR" sz="2000" b="1" baseline="-25000" dirty="0" smtClean="0">
                <a:solidFill>
                  <a:srgbClr val="820000"/>
                </a:solidFill>
                <a:effectLst/>
              </a:rPr>
              <a:t>4</a:t>
            </a:r>
            <a:r>
              <a:rPr lang="el-GR" altLang="el-GR" sz="2000" b="1" dirty="0" smtClean="0">
                <a:solidFill>
                  <a:srgbClr val="820000"/>
                </a:solidFill>
                <a:effectLst/>
              </a:rPr>
              <a:t>)</a:t>
            </a:r>
            <a:r>
              <a:rPr lang="el-GR" altLang="el-GR" sz="2000" b="1" baseline="-25000" dirty="0" smtClean="0">
                <a:solidFill>
                  <a:srgbClr val="820000"/>
                </a:solidFill>
                <a:effectLst/>
              </a:rPr>
              <a:t>2</a:t>
            </a:r>
            <a:r>
              <a:rPr lang="el-GR" altLang="el-GR" sz="2000" b="1" dirty="0" smtClean="0">
                <a:solidFill>
                  <a:srgbClr val="820000"/>
                </a:solidFill>
                <a:effectLst/>
              </a:rPr>
              <a:t> 6</a:t>
            </a:r>
            <a:r>
              <a:rPr lang="en-GB" altLang="el-GR" sz="2000" b="1" dirty="0" smtClean="0">
                <a:solidFill>
                  <a:srgbClr val="820000"/>
                </a:solidFill>
                <a:effectLst/>
              </a:rPr>
              <a:t>H</a:t>
            </a:r>
            <a:r>
              <a:rPr lang="el-GR" altLang="el-GR" sz="2000" b="1" baseline="-25000" dirty="0" smtClean="0">
                <a:solidFill>
                  <a:srgbClr val="820000"/>
                </a:solidFill>
                <a:effectLst/>
              </a:rPr>
              <a:t>2</a:t>
            </a:r>
            <a:r>
              <a:rPr lang="en-GB" altLang="el-GR" sz="2000" b="1" dirty="0" smtClean="0">
                <a:solidFill>
                  <a:srgbClr val="820000"/>
                </a:solidFill>
                <a:effectLst/>
              </a:rPr>
              <a:t>O</a:t>
            </a:r>
          </a:p>
          <a:p>
            <a:pPr algn="just"/>
            <a:r>
              <a:rPr lang="el-GR" altLang="el-GR" sz="2000" dirty="0" smtClean="0">
                <a:effectLst/>
              </a:rPr>
              <a:t>1.14</a:t>
            </a:r>
            <a:r>
              <a:rPr lang="en-GB" altLang="el-GR" sz="2000" dirty="0" smtClean="0">
                <a:effectLst/>
              </a:rPr>
              <a:t>g </a:t>
            </a:r>
            <a:r>
              <a:rPr lang="en-GB" altLang="el-GR" sz="2000" b="1" dirty="0" smtClean="0">
                <a:solidFill>
                  <a:srgbClr val="820000"/>
                </a:solidFill>
                <a:effectLst/>
              </a:rPr>
              <a:t>KOH</a:t>
            </a:r>
            <a:r>
              <a:rPr lang="el-GR" altLang="el-GR" sz="2000" b="1" dirty="0" smtClean="0">
                <a:solidFill>
                  <a:srgbClr val="820000"/>
                </a:solidFill>
                <a:effectLst/>
              </a:rPr>
              <a:t> </a:t>
            </a:r>
            <a:r>
              <a:rPr lang="el-GR" altLang="el-GR" sz="2000" dirty="0" smtClean="0">
                <a:effectLst/>
              </a:rPr>
              <a:t>και </a:t>
            </a:r>
          </a:p>
          <a:p>
            <a:pPr algn="just"/>
            <a:r>
              <a:rPr lang="el-GR" altLang="el-GR" sz="2000" dirty="0" smtClean="0">
                <a:effectLst/>
              </a:rPr>
              <a:t>0.2</a:t>
            </a:r>
            <a:r>
              <a:rPr lang="en-US" altLang="el-GR" sz="2000" dirty="0" smtClean="0">
                <a:effectLst/>
              </a:rPr>
              <a:t>g</a:t>
            </a:r>
            <a:r>
              <a:rPr lang="en-US" altLang="el-GR" sz="2000" b="1" dirty="0" smtClean="0">
                <a:solidFill>
                  <a:srgbClr val="820000"/>
                </a:solidFill>
                <a:effectLst/>
              </a:rPr>
              <a:t> K</a:t>
            </a:r>
            <a:r>
              <a:rPr lang="el-GR" altLang="el-GR" sz="2000" b="1" baseline="-25000" dirty="0" smtClean="0">
                <a:solidFill>
                  <a:srgbClr val="820000"/>
                </a:solidFill>
                <a:effectLst/>
              </a:rPr>
              <a:t>2</a:t>
            </a:r>
            <a:r>
              <a:rPr lang="en-US" altLang="el-GR" sz="2000" b="1" dirty="0" smtClean="0">
                <a:solidFill>
                  <a:srgbClr val="820000"/>
                </a:solidFill>
                <a:effectLst/>
              </a:rPr>
              <a:t>S</a:t>
            </a:r>
            <a:r>
              <a:rPr lang="el-GR" altLang="el-GR" sz="2000" b="1" baseline="-25000" dirty="0" smtClean="0">
                <a:solidFill>
                  <a:srgbClr val="820000"/>
                </a:solidFill>
                <a:effectLst/>
              </a:rPr>
              <a:t>2</a:t>
            </a:r>
            <a:r>
              <a:rPr lang="en-US" altLang="el-GR" sz="2000" b="1" dirty="0" smtClean="0">
                <a:solidFill>
                  <a:srgbClr val="820000"/>
                </a:solidFill>
                <a:effectLst/>
              </a:rPr>
              <a:t>O</a:t>
            </a:r>
            <a:r>
              <a:rPr lang="el-GR" altLang="el-GR" sz="2000" b="1" baseline="-25000" dirty="0" smtClean="0">
                <a:solidFill>
                  <a:srgbClr val="820000"/>
                </a:solidFill>
                <a:effectLst/>
              </a:rPr>
              <a:t>8</a:t>
            </a:r>
            <a:endParaRPr lang="en-US" altLang="el-GR" sz="2000" b="1" baseline="-25000" dirty="0" smtClean="0">
              <a:solidFill>
                <a:srgbClr val="820000"/>
              </a:solidFill>
              <a:effectLst/>
            </a:endParaRPr>
          </a:p>
          <a:p>
            <a:pPr algn="just"/>
            <a:r>
              <a:rPr lang="el-GR" altLang="el-GR" sz="2000" dirty="0" smtClean="0">
                <a:effectLst/>
              </a:rPr>
              <a:t>τα οποία και διαλύονται σε 50, 30 και 20 </a:t>
            </a:r>
            <a:r>
              <a:rPr lang="en-US" altLang="el-GR" sz="2000" dirty="0" smtClean="0">
                <a:effectLst/>
              </a:rPr>
              <a:t>ml </a:t>
            </a:r>
            <a:r>
              <a:rPr lang="el-GR" altLang="el-GR" sz="2000" dirty="0" err="1" smtClean="0">
                <a:effectLst/>
              </a:rPr>
              <a:t>απιονισμένο</a:t>
            </a:r>
            <a:r>
              <a:rPr lang="el-GR" altLang="el-GR" sz="2000" dirty="0" smtClean="0">
                <a:effectLst/>
              </a:rPr>
              <a:t> </a:t>
            </a:r>
            <a:r>
              <a:rPr lang="en-US" altLang="el-GR" sz="2000" b="1" dirty="0" smtClean="0">
                <a:solidFill>
                  <a:srgbClr val="820000"/>
                </a:solidFill>
                <a:effectLst/>
              </a:rPr>
              <a:t>H</a:t>
            </a:r>
            <a:r>
              <a:rPr lang="el-GR" altLang="el-GR" sz="2000" b="1" baseline="-25000" dirty="0" smtClean="0">
                <a:solidFill>
                  <a:srgbClr val="820000"/>
                </a:solidFill>
                <a:effectLst/>
              </a:rPr>
              <a:t>2</a:t>
            </a:r>
            <a:r>
              <a:rPr lang="en-US" altLang="el-GR" sz="2000" b="1" dirty="0" smtClean="0">
                <a:solidFill>
                  <a:srgbClr val="820000"/>
                </a:solidFill>
                <a:effectLst/>
              </a:rPr>
              <a:t>O</a:t>
            </a:r>
            <a:r>
              <a:rPr lang="el-GR" altLang="el-GR" sz="2000" dirty="0" smtClean="0">
                <a:effectLst/>
              </a:rPr>
              <a:t>, αντίστοιχα.</a:t>
            </a:r>
            <a:endParaRPr lang="en-US" altLang="el-GR" sz="2000" dirty="0" smtClean="0">
              <a:effectLst/>
            </a:endParaRPr>
          </a:p>
          <a:p>
            <a:pPr algn="just"/>
            <a:r>
              <a:rPr lang="el-GR" altLang="el-GR" sz="2000" dirty="0" smtClean="0">
                <a:effectLst/>
              </a:rPr>
              <a:t>Στη συνέχεια,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προστίθεται αργά το διάλυμα 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KOH </a:t>
            </a:r>
            <a:r>
              <a:rPr lang="el-GR" altLang="el-GR" sz="2000" dirty="0" smtClean="0">
                <a:effectLst/>
              </a:rPr>
              <a:t>στο διάλυμα </a:t>
            </a:r>
            <a:r>
              <a:rPr lang="en-GB" altLang="el-GR" sz="2000" dirty="0" smtClean="0">
                <a:effectLst/>
              </a:rPr>
              <a:t>Fe</a:t>
            </a:r>
            <a:r>
              <a:rPr lang="el-GR" altLang="el-GR" sz="2000" dirty="0" smtClean="0">
                <a:effectLst/>
              </a:rPr>
              <a:t>(</a:t>
            </a:r>
            <a:r>
              <a:rPr lang="en-GB" altLang="el-GR" sz="2000" dirty="0" smtClean="0">
                <a:effectLst/>
              </a:rPr>
              <a:t>NH</a:t>
            </a:r>
            <a:r>
              <a:rPr lang="el-GR" altLang="el-GR" sz="2000" baseline="-25000" dirty="0" smtClean="0">
                <a:effectLst/>
              </a:rPr>
              <a:t>4</a:t>
            </a:r>
            <a:r>
              <a:rPr lang="el-GR" altLang="el-GR" sz="2000" dirty="0" smtClean="0">
                <a:effectLst/>
              </a:rPr>
              <a:t>)</a:t>
            </a:r>
            <a:r>
              <a:rPr lang="el-GR" altLang="el-GR" sz="2000" baseline="-25000" dirty="0" smtClean="0">
                <a:effectLst/>
              </a:rPr>
              <a:t>2</a:t>
            </a:r>
            <a:r>
              <a:rPr lang="el-GR" altLang="el-GR" sz="2000" dirty="0" smtClean="0">
                <a:effectLst/>
              </a:rPr>
              <a:t>(</a:t>
            </a:r>
            <a:r>
              <a:rPr lang="en-GB" altLang="el-GR" sz="2000" dirty="0" smtClean="0">
                <a:effectLst/>
              </a:rPr>
              <a:t>SO</a:t>
            </a:r>
            <a:r>
              <a:rPr lang="el-GR" altLang="el-GR" sz="2000" baseline="-25000" dirty="0" smtClean="0">
                <a:effectLst/>
              </a:rPr>
              <a:t>4</a:t>
            </a:r>
            <a:r>
              <a:rPr lang="el-GR" altLang="el-GR" sz="2000" dirty="0" smtClean="0">
                <a:effectLst/>
              </a:rPr>
              <a:t>)</a:t>
            </a:r>
            <a:r>
              <a:rPr lang="el-GR" altLang="el-GR" sz="2000" baseline="-25000" dirty="0" smtClean="0">
                <a:effectLst/>
              </a:rPr>
              <a:t>2</a:t>
            </a:r>
            <a:r>
              <a:rPr lang="el-GR" altLang="el-GR" sz="2000" dirty="0" smtClean="0">
                <a:effectLst/>
              </a:rPr>
              <a:t> 6</a:t>
            </a:r>
            <a:r>
              <a:rPr lang="en-GB" altLang="el-GR" sz="2000" dirty="0" smtClean="0">
                <a:effectLst/>
              </a:rPr>
              <a:t>H</a:t>
            </a:r>
            <a:r>
              <a:rPr lang="el-GR" altLang="el-GR" sz="2000" baseline="-25000" dirty="0" smtClean="0">
                <a:effectLst/>
              </a:rPr>
              <a:t>2</a:t>
            </a:r>
            <a:r>
              <a:rPr lang="en-GB" altLang="el-GR" sz="2000" dirty="0" smtClean="0">
                <a:effectLst/>
              </a:rPr>
              <a:t>O</a:t>
            </a:r>
            <a:r>
              <a:rPr lang="el-GR" altLang="el-GR" sz="2000" dirty="0" smtClean="0">
                <a:effectLst/>
              </a:rPr>
              <a:t> και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τέλος στάγδην το διάλυμα 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K</a:t>
            </a:r>
            <a:r>
              <a:rPr lang="el-GR" altLang="el-GR" sz="2000" b="1" baseline="-25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S</a:t>
            </a:r>
            <a:r>
              <a:rPr lang="el-GR" altLang="el-GR" sz="2000" b="1" baseline="-25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O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8.</a:t>
            </a:r>
            <a:endParaRPr lang="en-US" altLang="el-GR" sz="20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algn="just"/>
            <a:r>
              <a:rPr lang="el-GR" altLang="el-GR" sz="2000" dirty="0" smtClean="0">
                <a:effectLst/>
              </a:rPr>
              <a:t>Σχηματίζεται ίζημα και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παραμένει υπό ανάδευση επί 1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h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στους 60 </a:t>
            </a:r>
            <a:r>
              <a:rPr lang="el-GR" altLang="el-GR" sz="2000" b="1" baseline="30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ο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C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.</a:t>
            </a:r>
            <a:endParaRPr lang="en-US" altLang="el-GR" sz="2000" b="1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algn="just"/>
            <a:r>
              <a:rPr lang="el-GR" altLang="el-GR" sz="2000" dirty="0" smtClean="0">
                <a:effectLst/>
              </a:rPr>
              <a:t>Στη συνέχεια </a:t>
            </a:r>
            <a:r>
              <a:rPr lang="el-GR" altLang="el-GR" sz="2000" b="1" dirty="0" smtClean="0">
                <a:solidFill>
                  <a:srgbClr val="820000"/>
                </a:solidFill>
                <a:effectLst/>
              </a:rPr>
              <a:t>το ίζημα αφήνεται να ψυχθεί σε θερμοκρασία δωματίου </a:t>
            </a:r>
            <a:r>
              <a:rPr lang="el-GR" altLang="el-GR" sz="2000" dirty="0" smtClean="0">
                <a:effectLst/>
              </a:rPr>
              <a:t>και μετά </a:t>
            </a:r>
            <a:r>
              <a:rPr lang="el-GR" altLang="el-GR" sz="2000" dirty="0" err="1" smtClean="0">
                <a:effectLst/>
              </a:rPr>
              <a:t>φυγοκεντρείται</a:t>
            </a:r>
            <a:r>
              <a:rPr lang="el-GR" altLang="el-GR" sz="2000" dirty="0" smtClean="0">
                <a:effectLst/>
              </a:rPr>
              <a:t> για 2 </a:t>
            </a:r>
            <a:r>
              <a:rPr lang="en-US" altLang="el-GR" sz="2000" dirty="0" smtClean="0">
                <a:effectLst/>
              </a:rPr>
              <a:t>min</a:t>
            </a:r>
            <a:r>
              <a:rPr lang="el-GR" altLang="el-GR" sz="2000" dirty="0" smtClean="0">
                <a:effectLst/>
              </a:rPr>
              <a:t>.</a:t>
            </a:r>
            <a:endParaRPr lang="en-US" altLang="el-GR" sz="2000" dirty="0" smtClean="0">
              <a:effectLst/>
            </a:endParaRPr>
          </a:p>
          <a:p>
            <a:pPr algn="just"/>
            <a:r>
              <a:rPr lang="el-GR" altLang="el-GR" sz="2000" dirty="0" smtClean="0">
                <a:effectLst/>
              </a:rPr>
              <a:t>Τέλος, </a:t>
            </a:r>
            <a:r>
              <a:rPr lang="el-GR" altLang="el-GR" sz="2000" b="1" dirty="0" err="1" smtClean="0">
                <a:solidFill>
                  <a:schemeClr val="tx2"/>
                </a:solidFill>
                <a:effectLst/>
              </a:rPr>
              <a:t>εκπλένεται</a:t>
            </a:r>
            <a:r>
              <a:rPr lang="el-GR" altLang="el-GR" sz="2000" b="1" dirty="0" smtClean="0">
                <a:solidFill>
                  <a:schemeClr val="tx2"/>
                </a:solidFill>
                <a:effectLst/>
              </a:rPr>
              <a:t> 2 φορές (</a:t>
            </a:r>
            <a:r>
              <a:rPr lang="en-US" altLang="el-GR" sz="2000" b="1" dirty="0" smtClean="0">
                <a:solidFill>
                  <a:schemeClr val="tx2"/>
                </a:solidFill>
                <a:effectLst/>
              </a:rPr>
              <a:t>x</a:t>
            </a:r>
            <a:r>
              <a:rPr lang="el-GR" altLang="el-GR" sz="2000" b="1" dirty="0" smtClean="0">
                <a:solidFill>
                  <a:schemeClr val="tx2"/>
                </a:solidFill>
                <a:effectLst/>
              </a:rPr>
              <a:t> 50 </a:t>
            </a:r>
            <a:r>
              <a:rPr lang="en-US" altLang="el-GR" sz="2000" b="1" dirty="0" smtClean="0">
                <a:solidFill>
                  <a:schemeClr val="tx2"/>
                </a:solidFill>
                <a:effectLst/>
              </a:rPr>
              <a:t>ml</a:t>
            </a:r>
            <a:r>
              <a:rPr lang="el-GR" altLang="el-GR" sz="2000" b="1" dirty="0" smtClean="0">
                <a:solidFill>
                  <a:schemeClr val="tx2"/>
                </a:solidFill>
                <a:effectLst/>
              </a:rPr>
              <a:t>) με </a:t>
            </a:r>
            <a:r>
              <a:rPr lang="el-GR" altLang="el-GR" sz="2000" b="1" dirty="0" err="1" smtClean="0">
                <a:solidFill>
                  <a:schemeClr val="tx2"/>
                </a:solidFill>
                <a:effectLst/>
              </a:rPr>
              <a:t>απιονισμένο</a:t>
            </a:r>
            <a:r>
              <a:rPr lang="el-GR" altLang="el-GR" sz="2000" b="1" dirty="0" smtClean="0">
                <a:solidFill>
                  <a:schemeClr val="tx2"/>
                </a:solidFill>
                <a:effectLst/>
              </a:rPr>
              <a:t> νερό</a:t>
            </a:r>
            <a:r>
              <a:rPr lang="el-GR" altLang="el-GR" sz="2000" dirty="0" smtClean="0">
                <a:solidFill>
                  <a:schemeClr val="bg1"/>
                </a:solidFill>
                <a:effectLst/>
              </a:rPr>
              <a:t>.</a:t>
            </a:r>
            <a:r>
              <a:rPr lang="el-GR" altLang="el-GR" sz="2000" dirty="0" smtClean="0">
                <a:effectLst/>
              </a:rPr>
              <a:t> </a:t>
            </a:r>
            <a:endParaRPr lang="en-US" altLang="el-GR" sz="2000" dirty="0" smtClean="0">
              <a:effectLst/>
            </a:endParaRPr>
          </a:p>
          <a:p>
            <a:pPr algn="just"/>
            <a:r>
              <a:rPr lang="el-GR" altLang="el-GR" sz="2000" dirty="0" smtClean="0">
                <a:effectLst/>
              </a:rPr>
              <a:t>Ακολουθεί η παραμονή του μαγνητικού πολτού σε διάλυμα </a:t>
            </a:r>
            <a:r>
              <a:rPr lang="en-US" altLang="el-GR" sz="2000" dirty="0" err="1" smtClean="0">
                <a:effectLst/>
              </a:rPr>
              <a:t>HCl</a:t>
            </a:r>
            <a:r>
              <a:rPr lang="en-US" altLang="el-GR" sz="2000" dirty="0" smtClean="0">
                <a:effectLst/>
              </a:rPr>
              <a:t> </a:t>
            </a:r>
            <a:r>
              <a:rPr lang="el-GR" altLang="el-GR" sz="2000" dirty="0" smtClean="0">
                <a:effectLst/>
              </a:rPr>
              <a:t>0.01 Μ υπό ανάδευση επί 1 </a:t>
            </a:r>
            <a:r>
              <a:rPr lang="en-US" altLang="el-GR" sz="2000" dirty="0" smtClean="0">
                <a:effectLst/>
              </a:rPr>
              <a:t>h </a:t>
            </a:r>
            <a:r>
              <a:rPr lang="el-GR" altLang="el-GR" sz="2000" dirty="0" smtClean="0">
                <a:effectLst/>
              </a:rPr>
              <a:t>και τελική του </a:t>
            </a:r>
            <a:r>
              <a:rPr lang="el-GR" altLang="el-GR" sz="2000" dirty="0" err="1" smtClean="0">
                <a:effectLst/>
              </a:rPr>
              <a:t>έκπλυση</a:t>
            </a:r>
            <a:r>
              <a:rPr lang="el-GR" altLang="el-GR" sz="2000" dirty="0" smtClean="0">
                <a:effectLst/>
              </a:rPr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Βιβλιογραφία</a:t>
            </a:r>
            <a:r>
              <a:rPr lang="en-US" dirty="0" smtClean="0"/>
              <a:t> </a:t>
            </a:r>
            <a:r>
              <a:rPr lang="en-US" sz="3200" b="0" dirty="0" smtClean="0"/>
              <a:t>1/3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1800" dirty="0" smtClean="0">
                <a:hlinkClick r:id="rId2"/>
              </a:rPr>
              <a:t>https://www.youtube.com/watch?v=14DrqMcE3oM</a:t>
            </a:r>
            <a:endParaRPr lang="en-GB" sz="1800" dirty="0" smtClean="0"/>
          </a:p>
          <a:p>
            <a:pPr>
              <a:defRPr/>
            </a:pPr>
            <a:r>
              <a:rPr lang="en-GB" sz="1800" dirty="0" smtClean="0"/>
              <a:t>http://www.physicscentral.com/experiment/physicsathome/movemoney.cfm</a:t>
            </a:r>
          </a:p>
          <a:p>
            <a:pPr>
              <a:defRPr/>
            </a:pPr>
            <a:r>
              <a:rPr lang="en-GB" sz="1800" dirty="0" smtClean="0"/>
              <a:t>http</a:t>
            </a:r>
            <a:r>
              <a:rPr lang="el-GR" sz="1800" dirty="0" smtClean="0"/>
              <a:t>://</a:t>
            </a:r>
            <a:r>
              <a:rPr lang="en-GB" sz="1800" dirty="0" smtClean="0"/>
              <a:t>www</a:t>
            </a:r>
            <a:r>
              <a:rPr lang="el-GR" sz="1800" dirty="0" smtClean="0"/>
              <a:t>.</a:t>
            </a:r>
            <a:r>
              <a:rPr lang="en-GB" sz="1800" dirty="0" err="1" smtClean="0"/>
              <a:t>pentapostagma</a:t>
            </a:r>
            <a:r>
              <a:rPr lang="el-GR" sz="1800" dirty="0" smtClean="0"/>
              <a:t>.</a:t>
            </a:r>
            <a:r>
              <a:rPr lang="en-GB" sz="1800" dirty="0" err="1" smtClean="0"/>
              <a:t>gr</a:t>
            </a:r>
            <a:r>
              <a:rPr lang="el-GR" sz="1800" dirty="0" smtClean="0"/>
              <a:t>/2012/03/</a:t>
            </a:r>
            <a:r>
              <a:rPr lang="en-GB" sz="1800" dirty="0" smtClean="0"/>
              <a:t>ringtones</a:t>
            </a:r>
            <a:r>
              <a:rPr lang="el-GR" sz="1800" dirty="0" smtClean="0"/>
              <a:t>.</a:t>
            </a:r>
            <a:r>
              <a:rPr lang="en-GB" sz="1800" dirty="0" smtClean="0"/>
              <a:t>html</a:t>
            </a:r>
            <a:r>
              <a:rPr lang="el-GR" sz="1800" dirty="0" smtClean="0"/>
              <a:t>#</a:t>
            </a:r>
            <a:r>
              <a:rPr lang="en-GB" sz="1800" dirty="0" err="1" smtClean="0"/>
              <a:t>ixzz</a:t>
            </a:r>
            <a:r>
              <a:rPr lang="el-GR" sz="1800" dirty="0" smtClean="0"/>
              <a:t>1</a:t>
            </a:r>
            <a:r>
              <a:rPr lang="en-GB" sz="1800" dirty="0" err="1" smtClean="0"/>
              <a:t>zC</a:t>
            </a:r>
            <a:r>
              <a:rPr lang="el-GR" sz="1800" dirty="0" smtClean="0"/>
              <a:t>6</a:t>
            </a:r>
            <a:r>
              <a:rPr lang="en-GB" sz="1800" dirty="0" smtClean="0"/>
              <a:t>E</a:t>
            </a:r>
            <a:r>
              <a:rPr lang="el-GR" sz="1800" dirty="0" smtClean="0"/>
              <a:t>2</a:t>
            </a:r>
            <a:r>
              <a:rPr lang="en-GB" sz="1800" dirty="0" err="1" smtClean="0"/>
              <a:t>Wrb</a:t>
            </a:r>
            <a:endParaRPr lang="el-GR" sz="1800" dirty="0" smtClean="0"/>
          </a:p>
          <a:p>
            <a:pPr>
              <a:defRPr/>
            </a:pPr>
            <a:r>
              <a:rPr lang="en-US" sz="1800" dirty="0" smtClean="0"/>
              <a:t>V. </a:t>
            </a:r>
            <a:r>
              <a:rPr lang="en-US" sz="1800" dirty="0" err="1" smtClean="0"/>
              <a:t>Belessi</a:t>
            </a:r>
            <a:r>
              <a:rPr lang="en-US" sz="1800" dirty="0" smtClean="0"/>
              <a:t>, </a:t>
            </a:r>
            <a:r>
              <a:rPr lang="en-GB" sz="1800" dirty="0" smtClean="0"/>
              <a:t>R. </a:t>
            </a:r>
            <a:r>
              <a:rPr lang="en-GB" sz="1800" dirty="0" err="1" smtClean="0"/>
              <a:t>Zboril</a:t>
            </a:r>
            <a:r>
              <a:rPr lang="en-GB" sz="1800" dirty="0" smtClean="0"/>
              <a:t>, J. </a:t>
            </a:r>
            <a:r>
              <a:rPr lang="en-GB" sz="1800" dirty="0" err="1" smtClean="0"/>
              <a:t>Tucek</a:t>
            </a:r>
            <a:r>
              <a:rPr lang="en-GB" sz="1800" dirty="0" smtClean="0"/>
              <a:t>, M. </a:t>
            </a:r>
            <a:r>
              <a:rPr lang="en-GB" sz="1800" dirty="0" err="1" smtClean="0"/>
              <a:t>Mashlan</a:t>
            </a:r>
            <a:r>
              <a:rPr lang="en-GB" sz="1800" dirty="0" smtClean="0"/>
              <a:t>, V. </a:t>
            </a:r>
            <a:r>
              <a:rPr lang="en-GB" sz="1800" dirty="0" err="1" smtClean="0"/>
              <a:t>Tzitzios</a:t>
            </a:r>
            <a:r>
              <a:rPr lang="en-GB" sz="1800" b="1" dirty="0" smtClean="0"/>
              <a:t> </a:t>
            </a:r>
            <a:r>
              <a:rPr lang="en-GB" sz="1800" dirty="0" smtClean="0"/>
              <a:t>and D. Petridis, </a:t>
            </a:r>
            <a:r>
              <a:rPr lang="en-US" sz="1800" dirty="0" smtClean="0"/>
              <a:t>“</a:t>
            </a:r>
            <a:r>
              <a:rPr lang="en-US" sz="1800" dirty="0" err="1" smtClean="0"/>
              <a:t>Ferrofluids</a:t>
            </a:r>
            <a:r>
              <a:rPr lang="en-US" sz="1800" dirty="0" smtClean="0"/>
              <a:t> </a:t>
            </a:r>
            <a:r>
              <a:rPr lang="en-GB" sz="1800" dirty="0" smtClean="0"/>
              <a:t>from magnetic-</a:t>
            </a:r>
            <a:r>
              <a:rPr lang="en-GB" sz="1800" dirty="0" err="1" smtClean="0"/>
              <a:t>chitosan</a:t>
            </a:r>
            <a:r>
              <a:rPr lang="en-GB" sz="1800" dirty="0" smtClean="0"/>
              <a:t> hybrids</a:t>
            </a:r>
            <a:r>
              <a:rPr lang="en-US" sz="1800" dirty="0" smtClean="0"/>
              <a:t>”</a:t>
            </a:r>
            <a:r>
              <a:rPr lang="en-US" sz="1800" b="1" dirty="0" smtClean="0"/>
              <a:t> </a:t>
            </a:r>
            <a:r>
              <a:rPr lang="en-GB" sz="1800" dirty="0" smtClean="0"/>
              <a:t>Chemistry of Materials 20(10) (2008) 3298-3305.</a:t>
            </a:r>
            <a:endParaRPr lang="el-GR" sz="1800" dirty="0" smtClean="0"/>
          </a:p>
          <a:p>
            <a:pPr>
              <a:defRPr/>
            </a:pPr>
            <a:r>
              <a:rPr lang="en-GB" sz="1800" dirty="0" smtClean="0"/>
              <a:t>V. </a:t>
            </a:r>
            <a:r>
              <a:rPr lang="en-GB" sz="1800" dirty="0" err="1" smtClean="0"/>
              <a:t>Belessi</a:t>
            </a:r>
            <a:r>
              <a:rPr lang="en-GB" sz="1800" dirty="0" smtClean="0"/>
              <a:t>, D. </a:t>
            </a:r>
            <a:r>
              <a:rPr lang="en-GB" sz="1800" dirty="0" err="1" smtClean="0"/>
              <a:t>Lambropoulou</a:t>
            </a:r>
            <a:r>
              <a:rPr lang="en-GB" sz="1800" dirty="0" smtClean="0"/>
              <a:t>, I. </a:t>
            </a:r>
            <a:r>
              <a:rPr lang="en-GB" sz="1800" dirty="0" err="1" smtClean="0"/>
              <a:t>Konstantinou</a:t>
            </a:r>
            <a:r>
              <a:rPr lang="en-GB" sz="1800" dirty="0" smtClean="0"/>
              <a:t>, R. </a:t>
            </a:r>
            <a:r>
              <a:rPr lang="en-GB" sz="1800" dirty="0" err="1" smtClean="0"/>
              <a:t>Zboril</a:t>
            </a:r>
            <a:r>
              <a:rPr lang="en-GB" sz="1800" dirty="0" smtClean="0"/>
              <a:t>, J. </a:t>
            </a:r>
            <a:r>
              <a:rPr lang="en-GB" sz="1800" dirty="0" err="1" smtClean="0"/>
              <a:t>Tucek</a:t>
            </a:r>
            <a:r>
              <a:rPr lang="en-GB" sz="1800" dirty="0" smtClean="0"/>
              <a:t>, D. </a:t>
            </a:r>
            <a:r>
              <a:rPr lang="en-GB" sz="1800" dirty="0" err="1" smtClean="0"/>
              <a:t>Jancik</a:t>
            </a:r>
            <a:r>
              <a:rPr lang="en-GB" sz="1800" dirty="0" smtClean="0"/>
              <a:t>, T. </a:t>
            </a:r>
            <a:r>
              <a:rPr lang="en-GB" sz="1800" dirty="0" err="1" smtClean="0"/>
              <a:t>Albanis</a:t>
            </a:r>
            <a:r>
              <a:rPr lang="en-GB" sz="1800" dirty="0" smtClean="0"/>
              <a:t> and D. Petridis, </a:t>
            </a:r>
            <a:r>
              <a:rPr lang="en-US" sz="1800" dirty="0" smtClean="0"/>
              <a:t>“</a:t>
            </a:r>
            <a:r>
              <a:rPr lang="en-GB" sz="1800" dirty="0" smtClean="0"/>
              <a:t>Structure and </a:t>
            </a:r>
            <a:r>
              <a:rPr lang="en-GB" sz="1800" dirty="0" err="1" smtClean="0"/>
              <a:t>photocatalytic</a:t>
            </a:r>
            <a:r>
              <a:rPr lang="en-GB" sz="1800" dirty="0" smtClean="0"/>
              <a:t> performance of magnetically separable </a:t>
            </a:r>
            <a:r>
              <a:rPr lang="en-GB" sz="1800" dirty="0" err="1" smtClean="0"/>
              <a:t>titania</a:t>
            </a:r>
            <a:r>
              <a:rPr lang="en-GB" sz="1800" dirty="0" smtClean="0"/>
              <a:t> </a:t>
            </a:r>
            <a:r>
              <a:rPr lang="en-GB" sz="1800" dirty="0" err="1" smtClean="0"/>
              <a:t>photocatalysts</a:t>
            </a:r>
            <a:r>
              <a:rPr lang="en-GB" sz="1800" dirty="0" smtClean="0"/>
              <a:t> for the degradation of </a:t>
            </a:r>
            <a:r>
              <a:rPr lang="en-GB" sz="1800" dirty="0" err="1" smtClean="0"/>
              <a:t>propachlor</a:t>
            </a:r>
            <a:r>
              <a:rPr lang="en-US" sz="1800" dirty="0" smtClean="0"/>
              <a:t>” Appl. </a:t>
            </a:r>
            <a:r>
              <a:rPr lang="en-US" sz="1800" dirty="0" err="1" smtClean="0"/>
              <a:t>Catal</a:t>
            </a:r>
            <a:r>
              <a:rPr lang="en-US" sz="1800" dirty="0" smtClean="0"/>
              <a:t>. B </a:t>
            </a:r>
            <a:r>
              <a:rPr lang="en-US" sz="1800" dirty="0" err="1" smtClean="0"/>
              <a:t>Envir</a:t>
            </a:r>
            <a:r>
              <a:rPr lang="en-US" sz="1800" dirty="0" smtClean="0"/>
              <a:t>. 87 (2009) 181–189</a:t>
            </a:r>
            <a:r>
              <a:rPr lang="en-GB" sz="1800" dirty="0" smtClean="0"/>
              <a:t>.</a:t>
            </a:r>
            <a:endParaRPr lang="el-GR" sz="1800" dirty="0" smtClean="0"/>
          </a:p>
          <a:p>
            <a:pPr>
              <a:defRPr/>
            </a:pPr>
            <a:r>
              <a:rPr lang="en-US" sz="1800" dirty="0" smtClean="0"/>
              <a:t>V. T. </a:t>
            </a:r>
            <a:r>
              <a:rPr lang="en-US" sz="1800" dirty="0" err="1" smtClean="0"/>
              <a:t>Peikov</a:t>
            </a:r>
            <a:r>
              <a:rPr lang="en-US" sz="1800" dirty="0" smtClean="0"/>
              <a:t>, K. S. </a:t>
            </a:r>
            <a:r>
              <a:rPr lang="en-US" sz="1800" dirty="0" err="1" smtClean="0"/>
              <a:t>Jeon</a:t>
            </a:r>
            <a:r>
              <a:rPr lang="en-US" sz="1800" dirty="0" smtClean="0"/>
              <a:t>, A. M. Lane, Journal of Magnetism and Magnetic Materials 193 (1999b) 311-313.</a:t>
            </a:r>
            <a:endParaRPr lang="el-GR" sz="1800" dirty="0" smtClean="0"/>
          </a:p>
          <a:p>
            <a:pPr>
              <a:defRPr/>
            </a:pPr>
            <a:r>
              <a:rPr lang="en-US" sz="1800" dirty="0" smtClean="0"/>
              <a:t>V. T. </a:t>
            </a:r>
            <a:r>
              <a:rPr lang="en-US" sz="1800" dirty="0" err="1" smtClean="0"/>
              <a:t>Peikov</a:t>
            </a:r>
            <a:r>
              <a:rPr lang="en-US" sz="1800" dirty="0" smtClean="0"/>
              <a:t>, K. S. </a:t>
            </a:r>
            <a:r>
              <a:rPr lang="en-US" sz="1800" dirty="0" err="1" smtClean="0"/>
              <a:t>Jeon</a:t>
            </a:r>
            <a:r>
              <a:rPr lang="en-US" sz="1800" dirty="0" smtClean="0"/>
              <a:t>, A. M. Lane, Journal of Magnetism and Magnetic Materials 193 (1999a) 307-310.</a:t>
            </a:r>
            <a:endParaRPr lang="el-GR" sz="1800" dirty="0" smtClean="0"/>
          </a:p>
          <a:p>
            <a:pPr>
              <a:defRPr/>
            </a:pPr>
            <a:r>
              <a:rPr lang="en-US" sz="1800" dirty="0" smtClean="0"/>
              <a:t>E. </a:t>
            </a:r>
            <a:r>
              <a:rPr lang="en-US" sz="1800" dirty="0" err="1" smtClean="0"/>
              <a:t>Papirer</a:t>
            </a:r>
            <a:r>
              <a:rPr lang="en-US" sz="1800" dirty="0" smtClean="0"/>
              <a:t>, E. Walter, A. Vidal, B. </a:t>
            </a:r>
            <a:r>
              <a:rPr lang="en-US" sz="1800" dirty="0" err="1" smtClean="0"/>
              <a:t>Siffert</a:t>
            </a:r>
            <a:r>
              <a:rPr lang="en-US" sz="1800" dirty="0" smtClean="0"/>
              <a:t>, H. </a:t>
            </a:r>
            <a:r>
              <a:rPr lang="en-US" sz="1800" dirty="0" err="1" smtClean="0"/>
              <a:t>Jakusch</a:t>
            </a:r>
            <a:r>
              <a:rPr lang="en-US" sz="1800" dirty="0" smtClean="0"/>
              <a:t>, J. Colloid and Inter. Sci. 193 (1997) 291–299.</a:t>
            </a:r>
            <a:endParaRPr lang="el-GR" sz="1800" dirty="0" smtClean="0"/>
          </a:p>
          <a:p>
            <a:pPr>
              <a:defRPr/>
            </a:pPr>
            <a:r>
              <a:rPr lang="en-US" sz="1800" dirty="0" smtClean="0"/>
              <a:t>The printing ink manual, R.H. Leach and R.J. Pierce (editors),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Edition, Blueprint 1993.</a:t>
            </a:r>
            <a:endParaRPr lang="el-GR" sz="1800" dirty="0" smtClean="0"/>
          </a:p>
          <a:p>
            <a:pPr>
              <a:buNone/>
              <a:defRPr/>
            </a:pPr>
            <a:endParaRPr lang="el-GR" sz="1800" dirty="0" smtClean="0"/>
          </a:p>
          <a:p>
            <a:pPr>
              <a:defRPr/>
            </a:pPr>
            <a:endParaRPr lang="el-GR" sz="1800" dirty="0" smtClean="0"/>
          </a:p>
          <a:p>
            <a:pPr>
              <a:defRPr/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4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Βιβλιογραφία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661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>
                <a:hlinkClick r:id="rId2"/>
              </a:rPr>
              <a:t>http://www.smartprintmedia.com/index.php/el/psifiakiektypwsi</a:t>
            </a:r>
            <a:endParaRPr lang="el-GR" sz="1800" dirty="0" smtClean="0"/>
          </a:p>
          <a:p>
            <a:pPr>
              <a:defRPr/>
            </a:pPr>
            <a:r>
              <a:rPr lang="en-US" sz="1800" dirty="0" smtClean="0">
                <a:hlinkClick r:id="rId3"/>
              </a:rPr>
              <a:t>http://www.snsfox.com/technology-news/how-to-make-a-ferrofluid-magnetic-liquid/</a:t>
            </a:r>
            <a:endParaRPr lang="el-GR" sz="1800" dirty="0" smtClean="0"/>
          </a:p>
          <a:p>
            <a:pPr>
              <a:defRPr/>
            </a:pPr>
            <a:r>
              <a:rPr lang="en-GB" sz="1800" dirty="0" err="1" smtClean="0"/>
              <a:t>I.Gusev</a:t>
            </a:r>
            <a:r>
              <a:rPr lang="en-GB" sz="1800" dirty="0" smtClean="0"/>
              <a:t>, A. </a:t>
            </a:r>
            <a:r>
              <a:rPr lang="en-GB" sz="1800" dirty="0" err="1" smtClean="0"/>
              <a:t>S.Kurlov</a:t>
            </a:r>
            <a:r>
              <a:rPr lang="en-GB" sz="1800" dirty="0" smtClean="0"/>
              <a:t> . Nanotechnology 19 (2008).</a:t>
            </a:r>
            <a:endParaRPr lang="el-GR" sz="1800" dirty="0" smtClean="0"/>
          </a:p>
          <a:p>
            <a:pPr>
              <a:defRPr/>
            </a:pPr>
            <a:r>
              <a:rPr lang="el-GR" sz="1800" dirty="0" smtClean="0"/>
              <a:t>Κ. Συμεωνίδης, Διδακτορική Διατριβή, Τμήμα Φυσικής Α.Π.Θ., (2009).</a:t>
            </a:r>
          </a:p>
          <a:p>
            <a:pPr>
              <a:defRPr/>
            </a:pPr>
            <a:r>
              <a:rPr lang="en-US" sz="1800" dirty="0" smtClean="0">
                <a:hlinkClick r:id="rId4"/>
              </a:rPr>
              <a:t>http</a:t>
            </a:r>
            <a:r>
              <a:rPr lang="el-GR" sz="1800" dirty="0" smtClean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</a:t>
            </a:r>
            <a:r>
              <a:rPr lang="el-GR" sz="1800" dirty="0" smtClean="0">
                <a:hlinkClick r:id="rId4"/>
              </a:rPr>
              <a:t>.</a:t>
            </a:r>
            <a:r>
              <a:rPr lang="en-US" sz="1800" dirty="0" err="1" smtClean="0">
                <a:hlinkClick r:id="rId4"/>
              </a:rPr>
              <a:t>google</a:t>
            </a:r>
            <a:r>
              <a:rPr lang="el-GR" sz="1800" dirty="0" smtClean="0">
                <a:hlinkClick r:id="rId4"/>
              </a:rPr>
              <a:t>.</a:t>
            </a:r>
            <a:r>
              <a:rPr lang="en-US" sz="1800" dirty="0" smtClean="0">
                <a:hlinkClick r:id="rId4"/>
              </a:rPr>
              <a:t>com</a:t>
            </a:r>
            <a:r>
              <a:rPr lang="el-GR" sz="1800" dirty="0" smtClean="0">
                <a:hlinkClick r:id="rId4"/>
              </a:rPr>
              <a:t>/</a:t>
            </a:r>
            <a:r>
              <a:rPr lang="en-US" sz="1800" dirty="0" smtClean="0">
                <a:hlinkClick r:id="rId4"/>
              </a:rPr>
              <a:t>patents</a:t>
            </a:r>
            <a:r>
              <a:rPr lang="el-GR" sz="1800" dirty="0" smtClean="0">
                <a:hlinkClick r:id="rId4"/>
              </a:rPr>
              <a:t>/</a:t>
            </a:r>
            <a:r>
              <a:rPr lang="en-US" sz="1800" dirty="0" smtClean="0">
                <a:hlinkClick r:id="rId4"/>
              </a:rPr>
              <a:t>US</a:t>
            </a:r>
            <a:r>
              <a:rPr lang="el-GR" sz="1800" dirty="0" smtClean="0">
                <a:hlinkClick r:id="rId4"/>
              </a:rPr>
              <a:t>5849074</a:t>
            </a:r>
            <a:endParaRPr lang="el-GR" sz="1800" dirty="0" smtClean="0"/>
          </a:p>
          <a:p>
            <a:pPr>
              <a:defRPr/>
            </a:pPr>
            <a:r>
              <a:rPr lang="en-GB" sz="1800" dirty="0" smtClean="0"/>
              <a:t>P. </a:t>
            </a:r>
            <a:r>
              <a:rPr lang="en-GB" sz="1800" dirty="0" err="1" smtClean="0"/>
              <a:t>Roonasi</a:t>
            </a:r>
            <a:r>
              <a:rPr lang="en-US" sz="1800" dirty="0" smtClean="0"/>
              <a:t>, “</a:t>
            </a:r>
            <a:r>
              <a:rPr lang="en-GB" sz="1800" dirty="0" smtClean="0"/>
              <a:t>Adsorption and Surface Reaction, Properties of Synthesized Magnetite </a:t>
            </a:r>
            <a:r>
              <a:rPr lang="en-GB" sz="1800" dirty="0" err="1" smtClean="0"/>
              <a:t>Nano</a:t>
            </a:r>
            <a:r>
              <a:rPr lang="en-GB" sz="1800" dirty="0" smtClean="0"/>
              <a:t>-Particles”</a:t>
            </a:r>
            <a:r>
              <a:rPr lang="en-US" sz="1800" dirty="0" smtClean="0"/>
              <a:t>, </a:t>
            </a:r>
            <a:r>
              <a:rPr lang="en-GB" sz="1800" dirty="0" smtClean="0"/>
              <a:t>LICENTIATE THESIS, </a:t>
            </a:r>
            <a:r>
              <a:rPr lang="en-GB" sz="1800" dirty="0" err="1" smtClean="0"/>
              <a:t>Luleå</a:t>
            </a:r>
            <a:r>
              <a:rPr lang="en-GB" sz="1800" dirty="0" smtClean="0"/>
              <a:t> University of Technology, Department of Chemical Engineering and Geosciences, Division of Chemistry</a:t>
            </a:r>
            <a:r>
              <a:rPr lang="en-US" sz="1800" dirty="0" smtClean="0"/>
              <a:t>, 2007:</a:t>
            </a:r>
            <a:r>
              <a:rPr lang="en-GB" sz="1800" dirty="0" smtClean="0"/>
              <a:t>67, Sweden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pPr>
              <a:defRPr/>
            </a:pPr>
            <a:r>
              <a:rPr lang="en-GB" sz="1800" dirty="0" smtClean="0"/>
              <a:t>K. </a:t>
            </a:r>
            <a:r>
              <a:rPr lang="en-GB" sz="1800" dirty="0" err="1" smtClean="0"/>
              <a:t>Deshpande</a:t>
            </a:r>
            <a:r>
              <a:rPr lang="en-GB" sz="1800" dirty="0" smtClean="0"/>
              <a:t>, M. </a:t>
            </a:r>
            <a:r>
              <a:rPr lang="en-GB" sz="1800" dirty="0" err="1" smtClean="0"/>
              <a:t>Nersesyan</a:t>
            </a:r>
            <a:r>
              <a:rPr lang="en-GB" sz="1800" dirty="0" smtClean="0"/>
              <a:t>, A. </a:t>
            </a:r>
            <a:r>
              <a:rPr lang="en-GB" sz="1800" dirty="0" err="1" smtClean="0"/>
              <a:t>Mukasyan</a:t>
            </a:r>
            <a:r>
              <a:rPr lang="en-GB" sz="1800" dirty="0" smtClean="0"/>
              <a:t>, A. </a:t>
            </a:r>
            <a:r>
              <a:rPr lang="en-GB" sz="1800" dirty="0" err="1" smtClean="0"/>
              <a:t>Varma</a:t>
            </a:r>
            <a:r>
              <a:rPr lang="en-GB" sz="1800" dirty="0" smtClean="0"/>
              <a:t>, </a:t>
            </a:r>
            <a:r>
              <a:rPr lang="en-US" sz="1800" dirty="0" smtClean="0"/>
              <a:t>“</a:t>
            </a:r>
            <a:r>
              <a:rPr lang="en-GB" sz="1800" dirty="0" smtClean="0"/>
              <a:t>Novel </a:t>
            </a:r>
            <a:r>
              <a:rPr lang="en-GB" sz="1800" dirty="0" err="1" smtClean="0"/>
              <a:t>Ferrimagnetic</a:t>
            </a:r>
            <a:r>
              <a:rPr lang="en-GB" sz="1800" dirty="0" smtClean="0"/>
              <a:t> Iron Oxide </a:t>
            </a:r>
            <a:r>
              <a:rPr lang="en-GB" sz="1800" dirty="0" err="1" smtClean="0"/>
              <a:t>Nanopowders</a:t>
            </a:r>
            <a:r>
              <a:rPr lang="en-GB" sz="1800" dirty="0" smtClean="0"/>
              <a:t>” Ind. Eng. Chem. Res.</a:t>
            </a:r>
            <a:r>
              <a:rPr lang="en-GB" sz="1800" i="1" dirty="0" smtClean="0"/>
              <a:t> </a:t>
            </a:r>
            <a:r>
              <a:rPr lang="en-GB" sz="1800" dirty="0" smtClean="0"/>
              <a:t>2005, </a:t>
            </a:r>
            <a:r>
              <a:rPr lang="en-GB" sz="1800" i="1" dirty="0" smtClean="0"/>
              <a:t>44, </a:t>
            </a:r>
            <a:r>
              <a:rPr lang="en-GB" sz="1800" dirty="0" smtClean="0"/>
              <a:t>6196-6199.</a:t>
            </a:r>
            <a:endParaRPr lang="el-GR" sz="1800" dirty="0" smtClean="0"/>
          </a:p>
          <a:p>
            <a:pPr>
              <a:buFont typeface="Wingdings" pitchFamily="2" charset="2"/>
              <a:buNone/>
              <a:defRPr/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1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Μαγνητικές ιδιότητες οξειδίων του σιδήρου</a:t>
            </a:r>
            <a:endParaRPr lang="el-GR" dirty="0"/>
          </a:p>
        </p:txBody>
      </p:sp>
      <p:sp>
        <p:nvSpPr>
          <p:cNvPr id="900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/>
              <a:t>Από τα οξείδια του σιδήρου εκείνα που εμφανίζουν μαγνητικές ιδιότητες είναι μόνο τα</a:t>
            </a:r>
            <a:r>
              <a:rPr lang="en-US" sz="2800" dirty="0" smtClean="0"/>
              <a:t>:</a:t>
            </a:r>
          </a:p>
          <a:p>
            <a:pPr>
              <a:spcAft>
                <a:spcPts val="60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</a:rPr>
              <a:t>γ-</a:t>
            </a:r>
            <a:r>
              <a:rPr lang="en-US" sz="2800" b="1" dirty="0">
                <a:solidFill>
                  <a:schemeClr val="tx2"/>
                </a:solidFill>
              </a:rPr>
              <a:t>Fe</a:t>
            </a:r>
            <a:r>
              <a:rPr lang="el-GR" sz="2800" b="1" baseline="-25000" dirty="0">
                <a:solidFill>
                  <a:schemeClr val="tx2"/>
                </a:solidFill>
              </a:rPr>
              <a:t>2</a:t>
            </a:r>
            <a:r>
              <a:rPr lang="en-US" sz="2800" b="1" dirty="0">
                <a:solidFill>
                  <a:schemeClr val="tx2"/>
                </a:solidFill>
              </a:rPr>
              <a:t>O</a:t>
            </a:r>
            <a:r>
              <a:rPr lang="el-GR" sz="2800" b="1" baseline="-25000" dirty="0">
                <a:solidFill>
                  <a:schemeClr val="tx2"/>
                </a:solidFill>
              </a:rPr>
              <a:t>3</a:t>
            </a:r>
            <a:r>
              <a:rPr lang="el-GR" sz="2800" b="1" dirty="0">
                <a:solidFill>
                  <a:schemeClr val="tx2"/>
                </a:solidFill>
              </a:rPr>
              <a:t> (</a:t>
            </a:r>
            <a:r>
              <a:rPr lang="el-GR" sz="2800" b="1" dirty="0" err="1">
                <a:solidFill>
                  <a:schemeClr val="tx2"/>
                </a:solidFill>
              </a:rPr>
              <a:t>μαγκεμίτης</a:t>
            </a:r>
            <a:r>
              <a:rPr lang="el-GR" sz="2800" b="1" dirty="0">
                <a:solidFill>
                  <a:schemeClr val="tx2"/>
                </a:solidFill>
              </a:rPr>
              <a:t>, </a:t>
            </a:r>
            <a:r>
              <a:rPr lang="en-US" sz="2800" b="1" dirty="0" err="1">
                <a:solidFill>
                  <a:schemeClr val="tx2"/>
                </a:solidFill>
              </a:rPr>
              <a:t>maghemite</a:t>
            </a:r>
            <a:r>
              <a:rPr lang="el-GR" sz="2800" b="1" dirty="0" smtClean="0">
                <a:solidFill>
                  <a:schemeClr val="tx2"/>
                </a:solidFill>
              </a:rPr>
              <a:t>) </a:t>
            </a:r>
            <a:r>
              <a:rPr lang="el-GR" sz="2800" dirty="0" smtClean="0"/>
              <a:t>και</a:t>
            </a:r>
            <a:endParaRPr lang="en-US" sz="2800" dirty="0"/>
          </a:p>
          <a:p>
            <a:pPr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820000"/>
                </a:solidFill>
              </a:rPr>
              <a:t>Fe</a:t>
            </a:r>
            <a:r>
              <a:rPr lang="el-GR" sz="2800" b="1" baseline="-25000" dirty="0">
                <a:solidFill>
                  <a:srgbClr val="820000"/>
                </a:solidFill>
              </a:rPr>
              <a:t>3</a:t>
            </a:r>
            <a:r>
              <a:rPr lang="en-US" sz="2800" b="1" dirty="0">
                <a:solidFill>
                  <a:srgbClr val="820000"/>
                </a:solidFill>
              </a:rPr>
              <a:t>O</a:t>
            </a:r>
            <a:r>
              <a:rPr lang="el-GR" sz="2800" b="1" baseline="-25000" dirty="0">
                <a:solidFill>
                  <a:srgbClr val="820000"/>
                </a:solidFill>
              </a:rPr>
              <a:t>4</a:t>
            </a:r>
            <a:r>
              <a:rPr lang="el-GR" sz="2800" b="1" dirty="0">
                <a:solidFill>
                  <a:srgbClr val="820000"/>
                </a:solidFill>
              </a:rPr>
              <a:t> (μαγνητίτης, </a:t>
            </a:r>
            <a:r>
              <a:rPr lang="el-GR" sz="2800" b="1" dirty="0" err="1">
                <a:solidFill>
                  <a:srgbClr val="820000"/>
                </a:solidFill>
              </a:rPr>
              <a:t>επιτεταρτοξείδιο</a:t>
            </a:r>
            <a:r>
              <a:rPr lang="el-GR" sz="2800" b="1" dirty="0">
                <a:solidFill>
                  <a:srgbClr val="820000"/>
                </a:solidFill>
              </a:rPr>
              <a:t> του σιδήρου, </a:t>
            </a:r>
            <a:r>
              <a:rPr lang="en-US" sz="2800" b="1" dirty="0">
                <a:solidFill>
                  <a:srgbClr val="820000"/>
                </a:solidFill>
              </a:rPr>
              <a:t>magnetite</a:t>
            </a:r>
            <a:r>
              <a:rPr lang="el-GR" sz="2800" b="1" dirty="0">
                <a:solidFill>
                  <a:srgbClr val="820000"/>
                </a:solidFill>
              </a:rPr>
              <a:t>) </a:t>
            </a:r>
            <a:endParaRPr lang="en-US" sz="2800" b="1" dirty="0">
              <a:solidFill>
                <a:srgbClr val="820000"/>
              </a:solidFill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/>
              <a:t>Επίσης, μπορεί να χρησιμοποιηθούν και μικτά συστήματα όπως Cο-γ-Fe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O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 κ.α.</a:t>
            </a:r>
            <a:endParaRPr lang="el-GR" sz="2800" b="1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800" b="1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b="1" dirty="0"/>
              <a:t>	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6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Βιβλιογραφία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1800" dirty="0" smtClean="0"/>
              <a:t>J.K. </a:t>
            </a:r>
            <a:r>
              <a:rPr lang="en-GB" sz="1800" dirty="0" err="1" smtClean="0"/>
              <a:t>Borchardt,I</a:t>
            </a:r>
            <a:r>
              <a:rPr lang="en-GB" sz="1800" dirty="0" smtClean="0"/>
              <a:t> J.</a:t>
            </a:r>
            <a:r>
              <a:rPr lang="en-US" sz="1800" dirty="0" smtClean="0"/>
              <a:t>D</a:t>
            </a:r>
            <a:r>
              <a:rPr lang="en-GB" sz="1800" dirty="0" smtClean="0"/>
              <a:t>. Miller, M. Augusta D </a:t>
            </a:r>
            <a:r>
              <a:rPr lang="en-GB" sz="1800" dirty="0" err="1" smtClean="0"/>
              <a:t>Azevedo</a:t>
            </a:r>
            <a:r>
              <a:rPr lang="en-GB" sz="1800" dirty="0" smtClean="0"/>
              <a:t>, “Office paper de-inking” Current Opinion in Colloid &amp; Interface Science, 3 (1998) 360-367.</a:t>
            </a:r>
            <a:endParaRPr lang="el-GR" sz="1800" dirty="0" smtClean="0"/>
          </a:p>
          <a:p>
            <a:pPr>
              <a:defRPr/>
            </a:pPr>
            <a:r>
              <a:rPr lang="en-GB" sz="1800" dirty="0" smtClean="0"/>
              <a:t>J.D. Miller, M. </a:t>
            </a:r>
            <a:r>
              <a:rPr lang="en-GB" sz="1800" dirty="0" err="1" smtClean="0"/>
              <a:t>Azevedo</a:t>
            </a:r>
            <a:r>
              <a:rPr lang="en-GB" sz="1800" dirty="0" smtClean="0"/>
              <a:t>, X. </a:t>
            </a:r>
            <a:r>
              <a:rPr lang="en-GB" sz="1800" dirty="0" err="1" smtClean="0"/>
              <a:t>Nie</a:t>
            </a:r>
            <a:r>
              <a:rPr lang="en-GB" sz="1800" dirty="0" smtClean="0"/>
              <a:t>, J. </a:t>
            </a:r>
            <a:r>
              <a:rPr lang="en-GB" sz="1800" dirty="0" err="1" smtClean="0"/>
              <a:t>Drelich</a:t>
            </a:r>
            <a:r>
              <a:rPr lang="en-GB" sz="1800" dirty="0" smtClean="0"/>
              <a:t>, “Recycling office waste - recovered paper deinking research at the university of Utah”. In Paper Recycling Challenge Deinking &amp; Bleaching </a:t>
            </a:r>
            <a:r>
              <a:rPr lang="en-GB" sz="1800" dirty="0" err="1" smtClean="0"/>
              <a:t>vol</a:t>
            </a:r>
            <a:r>
              <a:rPr lang="en-GB" sz="1800" dirty="0" smtClean="0"/>
              <a:t> II. Edited by MR. </a:t>
            </a:r>
            <a:r>
              <a:rPr lang="en-GB" sz="1800" dirty="0" err="1" smtClean="0"/>
              <a:t>Doshi</a:t>
            </a:r>
            <a:r>
              <a:rPr lang="en-GB" sz="1800" dirty="0" smtClean="0"/>
              <a:t>, JM. Dyer</a:t>
            </a:r>
            <a:r>
              <a:rPr lang="el-GR" sz="1800" dirty="0" smtClean="0"/>
              <a:t>,</a:t>
            </a:r>
            <a:r>
              <a:rPr lang="en-GB" sz="1800" dirty="0" smtClean="0"/>
              <a:t> Wisconsin: </a:t>
            </a:r>
            <a:r>
              <a:rPr lang="en-GB" sz="1800" dirty="0" err="1" smtClean="0"/>
              <a:t>Doshi</a:t>
            </a:r>
            <a:r>
              <a:rPr lang="en-GB" sz="1800" dirty="0" smtClean="0"/>
              <a:t> &amp; Associates. Inc; 1997:167,182.</a:t>
            </a:r>
          </a:p>
          <a:p>
            <a:pPr>
              <a:defRPr/>
            </a:pPr>
            <a:r>
              <a:rPr lang="en-US" sz="1800" dirty="0" smtClean="0">
                <a:hlinkClick r:id="rId2"/>
              </a:rPr>
              <a:t>http://archives.sensorsmag.com/articles/1101/26/main.shtml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http://www.royalsovereign.com/shoppers-guide/how-to-detect-counterfeit-us-money-with-a-royal-sovereign-counterfeit-detector.html</a:t>
            </a:r>
            <a:endParaRPr lang="el-GR" sz="1800" dirty="0" smtClean="0"/>
          </a:p>
          <a:p>
            <a:pPr>
              <a:defRPr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6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 </a:t>
            </a:r>
            <a:r>
              <a:rPr lang="el-GR" sz="2000" dirty="0"/>
              <a:t>2014. Βασιλική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. </a:t>
            </a:r>
            <a:r>
              <a:rPr lang="el-GR" sz="2000" dirty="0"/>
              <a:t>«Υλικά Γραφικών Τεχνών (Ε).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0</a:t>
            </a:r>
            <a:r>
              <a:rPr lang="el-GR" sz="2000" dirty="0"/>
              <a:t>: </a:t>
            </a:r>
            <a:r>
              <a:rPr lang="el-GR" sz="2000" dirty="0" smtClean="0"/>
              <a:t>Οξείδια του σιδήρου και εφαρμογή τους στις γραφικές τέχνες</a:t>
            </a:r>
            <a:r>
              <a:rPr lang="en-US" sz="2000" dirty="0" smtClean="0"/>
              <a:t> </a:t>
            </a:r>
            <a:r>
              <a:rPr lang="el-GR" sz="2000" dirty="0" smtClean="0"/>
              <a:t>(Σύνθεση μαγνητικού οξειδίου του σιδήρου)».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Έργο αυτό κάνει χρήση </a:t>
            </a:r>
            <a:r>
              <a:rPr lang="el-GR" sz="1600" dirty="0" smtClean="0"/>
              <a:t>περιεχομένου από τα ακόλουθα έργα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>
              <a:defRPr/>
            </a:pPr>
            <a:r>
              <a:rPr lang="en-GB" sz="1600" dirty="0">
                <a:hlinkClick r:id="rId3"/>
              </a:rPr>
              <a:t>https://www.youtube.com/watch?v=14DrqMcE3oM</a:t>
            </a:r>
            <a:endParaRPr lang="en-GB" sz="1600" dirty="0"/>
          </a:p>
          <a:p>
            <a:pPr>
              <a:defRPr/>
            </a:pPr>
            <a:r>
              <a:rPr lang="en-GB" sz="1600" dirty="0"/>
              <a:t>http://www.physicscentral.com/experiment/physicsathome/movemoney.cfm</a:t>
            </a:r>
          </a:p>
          <a:p>
            <a:pPr>
              <a:defRPr/>
            </a:pPr>
            <a:r>
              <a:rPr lang="en-GB" sz="1600" dirty="0"/>
              <a:t>http</a:t>
            </a:r>
            <a:r>
              <a:rPr lang="el-GR" sz="1600" dirty="0"/>
              <a:t>://</a:t>
            </a:r>
            <a:r>
              <a:rPr lang="en-GB" sz="1600" dirty="0"/>
              <a:t>www</a:t>
            </a:r>
            <a:r>
              <a:rPr lang="el-GR" sz="1600" dirty="0"/>
              <a:t>.</a:t>
            </a:r>
            <a:r>
              <a:rPr lang="en-GB" sz="1600" dirty="0" err="1"/>
              <a:t>pentapostagma</a:t>
            </a:r>
            <a:r>
              <a:rPr lang="el-GR" sz="1600" dirty="0"/>
              <a:t>.</a:t>
            </a:r>
            <a:r>
              <a:rPr lang="en-GB" sz="1600" dirty="0"/>
              <a:t>gr</a:t>
            </a:r>
            <a:r>
              <a:rPr lang="el-GR" sz="1600" dirty="0"/>
              <a:t>/2012/03/</a:t>
            </a:r>
            <a:r>
              <a:rPr lang="en-GB" sz="1600" dirty="0"/>
              <a:t>ringtones</a:t>
            </a:r>
            <a:r>
              <a:rPr lang="el-GR" sz="1600" dirty="0"/>
              <a:t>.</a:t>
            </a:r>
            <a:r>
              <a:rPr lang="en-GB" sz="1600" dirty="0"/>
              <a:t>html</a:t>
            </a:r>
            <a:r>
              <a:rPr lang="el-GR" sz="1600" dirty="0"/>
              <a:t>#</a:t>
            </a:r>
            <a:r>
              <a:rPr lang="en-GB" sz="1600" dirty="0" err="1"/>
              <a:t>ixzz</a:t>
            </a:r>
            <a:r>
              <a:rPr lang="el-GR" sz="1600" dirty="0"/>
              <a:t>1</a:t>
            </a:r>
            <a:r>
              <a:rPr lang="en-GB" sz="1600" dirty="0" err="1"/>
              <a:t>zC</a:t>
            </a:r>
            <a:r>
              <a:rPr lang="el-GR" sz="1600" dirty="0"/>
              <a:t>6</a:t>
            </a:r>
            <a:r>
              <a:rPr lang="en-GB" sz="1600" dirty="0"/>
              <a:t>E</a:t>
            </a:r>
            <a:r>
              <a:rPr lang="el-GR" sz="1600" dirty="0"/>
              <a:t>2</a:t>
            </a:r>
            <a:r>
              <a:rPr lang="en-GB" sz="1600" dirty="0" err="1"/>
              <a:t>Wrb</a:t>
            </a:r>
            <a:endParaRPr lang="el-GR" sz="1600" dirty="0"/>
          </a:p>
          <a:p>
            <a:pPr>
              <a:defRPr/>
            </a:pPr>
            <a:r>
              <a:rPr lang="en-US" sz="1600" dirty="0"/>
              <a:t>V. </a:t>
            </a:r>
            <a:r>
              <a:rPr lang="en-US" sz="1600" dirty="0" err="1"/>
              <a:t>Belessi</a:t>
            </a:r>
            <a:r>
              <a:rPr lang="en-US" sz="1600" dirty="0"/>
              <a:t>, </a:t>
            </a:r>
            <a:r>
              <a:rPr lang="en-GB" sz="1600" dirty="0"/>
              <a:t>R. </a:t>
            </a:r>
            <a:r>
              <a:rPr lang="en-GB" sz="1600" dirty="0" err="1"/>
              <a:t>Zboril</a:t>
            </a:r>
            <a:r>
              <a:rPr lang="en-GB" sz="1600" dirty="0"/>
              <a:t>, J. </a:t>
            </a:r>
            <a:r>
              <a:rPr lang="en-GB" sz="1600" dirty="0" err="1"/>
              <a:t>Tucek</a:t>
            </a:r>
            <a:r>
              <a:rPr lang="en-GB" sz="1600" dirty="0"/>
              <a:t>, M. </a:t>
            </a:r>
            <a:r>
              <a:rPr lang="en-GB" sz="1600" dirty="0" err="1"/>
              <a:t>Mashlan</a:t>
            </a:r>
            <a:r>
              <a:rPr lang="en-GB" sz="1600" dirty="0"/>
              <a:t>, V. </a:t>
            </a:r>
            <a:r>
              <a:rPr lang="en-GB" sz="1600" dirty="0" err="1"/>
              <a:t>Tzitzios</a:t>
            </a:r>
            <a:r>
              <a:rPr lang="en-GB" sz="1600" b="1" dirty="0"/>
              <a:t> </a:t>
            </a:r>
            <a:r>
              <a:rPr lang="en-GB" sz="1600" dirty="0"/>
              <a:t>and D. Petridis, </a:t>
            </a:r>
            <a:r>
              <a:rPr lang="en-US" sz="1600" dirty="0"/>
              <a:t>“</a:t>
            </a:r>
            <a:r>
              <a:rPr lang="en-US" sz="1600" dirty="0" err="1"/>
              <a:t>Ferrofluids</a:t>
            </a:r>
            <a:r>
              <a:rPr lang="en-US" sz="1600" dirty="0"/>
              <a:t> </a:t>
            </a:r>
            <a:r>
              <a:rPr lang="en-GB" sz="1600" dirty="0"/>
              <a:t>from magnetic-chitosan hybrids</a:t>
            </a:r>
            <a:r>
              <a:rPr lang="en-US" sz="1600" dirty="0"/>
              <a:t>”</a:t>
            </a:r>
            <a:r>
              <a:rPr lang="en-US" sz="1600" b="1" dirty="0"/>
              <a:t> </a:t>
            </a:r>
            <a:r>
              <a:rPr lang="en-GB" sz="1600" dirty="0"/>
              <a:t>Chemistry of Materials 20(10) (2008) 3298-3305.</a:t>
            </a:r>
            <a:endParaRPr lang="el-GR" sz="1600" dirty="0"/>
          </a:p>
          <a:p>
            <a:pPr>
              <a:defRPr/>
            </a:pPr>
            <a:r>
              <a:rPr lang="en-GB" sz="1600" dirty="0"/>
              <a:t>V. </a:t>
            </a:r>
            <a:r>
              <a:rPr lang="en-GB" sz="1600" dirty="0" err="1"/>
              <a:t>Belessi</a:t>
            </a:r>
            <a:r>
              <a:rPr lang="en-GB" sz="1600" dirty="0"/>
              <a:t>, D. </a:t>
            </a:r>
            <a:r>
              <a:rPr lang="en-GB" sz="1600" dirty="0" err="1"/>
              <a:t>Lambropoulou</a:t>
            </a:r>
            <a:r>
              <a:rPr lang="en-GB" sz="1600" dirty="0"/>
              <a:t>, I. </a:t>
            </a:r>
            <a:r>
              <a:rPr lang="en-GB" sz="1600" dirty="0" err="1"/>
              <a:t>Konstantinou</a:t>
            </a:r>
            <a:r>
              <a:rPr lang="en-GB" sz="1600" dirty="0"/>
              <a:t>, R. </a:t>
            </a:r>
            <a:r>
              <a:rPr lang="en-GB" sz="1600" dirty="0" err="1"/>
              <a:t>Zboril</a:t>
            </a:r>
            <a:r>
              <a:rPr lang="en-GB" sz="1600" dirty="0"/>
              <a:t>, J. </a:t>
            </a:r>
            <a:r>
              <a:rPr lang="en-GB" sz="1600" dirty="0" err="1"/>
              <a:t>Tucek</a:t>
            </a:r>
            <a:r>
              <a:rPr lang="en-GB" sz="1600" dirty="0"/>
              <a:t>, D. </a:t>
            </a:r>
            <a:r>
              <a:rPr lang="en-GB" sz="1600" dirty="0" err="1"/>
              <a:t>Jancik</a:t>
            </a:r>
            <a:r>
              <a:rPr lang="en-GB" sz="1600" dirty="0"/>
              <a:t>, T. </a:t>
            </a:r>
            <a:r>
              <a:rPr lang="en-GB" sz="1600" dirty="0" err="1"/>
              <a:t>Albanis</a:t>
            </a:r>
            <a:r>
              <a:rPr lang="en-GB" sz="1600" dirty="0"/>
              <a:t> and D. Petridis, </a:t>
            </a:r>
            <a:r>
              <a:rPr lang="en-US" sz="1600" dirty="0"/>
              <a:t>“</a:t>
            </a:r>
            <a:r>
              <a:rPr lang="en-GB" sz="1600" dirty="0"/>
              <a:t>Structure and photocatalytic performance of magnetically separable </a:t>
            </a:r>
            <a:r>
              <a:rPr lang="en-GB" sz="1600" dirty="0" err="1"/>
              <a:t>titania</a:t>
            </a:r>
            <a:r>
              <a:rPr lang="en-GB" sz="1600" dirty="0"/>
              <a:t> </a:t>
            </a:r>
            <a:r>
              <a:rPr lang="en-GB" sz="1600" dirty="0" err="1"/>
              <a:t>photocatalysts</a:t>
            </a:r>
            <a:r>
              <a:rPr lang="en-GB" sz="1600" dirty="0"/>
              <a:t> for the degradation of </a:t>
            </a:r>
            <a:r>
              <a:rPr lang="en-GB" sz="1600" dirty="0" err="1"/>
              <a:t>propachlor</a:t>
            </a:r>
            <a:r>
              <a:rPr lang="en-US" sz="1600" dirty="0"/>
              <a:t>” Appl. </a:t>
            </a:r>
            <a:r>
              <a:rPr lang="en-US" sz="1600" dirty="0" err="1"/>
              <a:t>Catal</a:t>
            </a:r>
            <a:r>
              <a:rPr lang="en-US" sz="1600" dirty="0"/>
              <a:t>. B </a:t>
            </a:r>
            <a:r>
              <a:rPr lang="en-US" sz="1600" dirty="0" err="1"/>
              <a:t>Envir</a:t>
            </a:r>
            <a:r>
              <a:rPr lang="en-US" sz="1600" dirty="0"/>
              <a:t>. 87 (2009) 181–189</a:t>
            </a:r>
            <a:r>
              <a:rPr lang="en-GB" sz="1600" dirty="0"/>
              <a:t>.</a:t>
            </a:r>
            <a:endParaRPr lang="el-GR" sz="1600" dirty="0"/>
          </a:p>
          <a:p>
            <a:pPr>
              <a:defRPr/>
            </a:pPr>
            <a:r>
              <a:rPr lang="en-US" sz="1600" dirty="0"/>
              <a:t>V. T. </a:t>
            </a:r>
            <a:r>
              <a:rPr lang="en-US" sz="1600" dirty="0" err="1"/>
              <a:t>Peikov</a:t>
            </a:r>
            <a:r>
              <a:rPr lang="en-US" sz="1600" dirty="0"/>
              <a:t>, K. S. Jeon, A. M. Lane, Journal of Magnetism and Magnetic Materials 193 (1999b) 311-313.</a:t>
            </a:r>
            <a:endParaRPr lang="el-GR" sz="1600" dirty="0"/>
          </a:p>
          <a:p>
            <a:pPr>
              <a:defRPr/>
            </a:pPr>
            <a:r>
              <a:rPr lang="en-US" sz="1600" dirty="0"/>
              <a:t>V. T. </a:t>
            </a:r>
            <a:r>
              <a:rPr lang="en-US" sz="1600" dirty="0" err="1"/>
              <a:t>Peikov</a:t>
            </a:r>
            <a:r>
              <a:rPr lang="en-US" sz="1600" dirty="0"/>
              <a:t>, K. S. Jeon, A. M. Lane, Journal of Magnetism and Magnetic Materials 193 (1999a) 307-310.</a:t>
            </a:r>
            <a:endParaRPr lang="el-GR" sz="1600" dirty="0"/>
          </a:p>
          <a:p>
            <a:pPr>
              <a:defRPr/>
            </a:pPr>
            <a:r>
              <a:rPr lang="en-US" sz="1600" dirty="0"/>
              <a:t>E. </a:t>
            </a:r>
            <a:r>
              <a:rPr lang="en-US" sz="1600" dirty="0" err="1"/>
              <a:t>Papirer</a:t>
            </a:r>
            <a:r>
              <a:rPr lang="en-US" sz="1600" dirty="0"/>
              <a:t>, E. Walter, A. Vidal, B. </a:t>
            </a:r>
            <a:r>
              <a:rPr lang="en-US" sz="1600" dirty="0" err="1"/>
              <a:t>Siffert</a:t>
            </a:r>
            <a:r>
              <a:rPr lang="en-US" sz="1600" dirty="0"/>
              <a:t>, H. </a:t>
            </a:r>
            <a:r>
              <a:rPr lang="en-US" sz="1600" dirty="0" err="1"/>
              <a:t>Jakusch</a:t>
            </a:r>
            <a:r>
              <a:rPr lang="en-US" sz="1600" dirty="0"/>
              <a:t>, J. Colloid and Inter. Sci. 193 (1997) 291–299.</a:t>
            </a:r>
            <a:endParaRPr lang="el-GR" sz="1600" dirty="0"/>
          </a:p>
          <a:p>
            <a:pPr>
              <a:defRPr/>
            </a:pPr>
            <a:r>
              <a:rPr lang="en-US" sz="1600" dirty="0"/>
              <a:t>The printing ink manual, R.H. Leach and R.J. Pierce (editors), 5</a:t>
            </a:r>
            <a:r>
              <a:rPr lang="en-US" sz="1600" baseline="30000" dirty="0"/>
              <a:t>th</a:t>
            </a:r>
            <a:r>
              <a:rPr lang="en-US" sz="1600" dirty="0"/>
              <a:t> Edition, Blueprint 1993.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6621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Έργο αυτό κάνει χρήση </a:t>
            </a:r>
            <a:r>
              <a:rPr lang="el-GR" sz="1600" dirty="0" smtClean="0"/>
              <a:t>περιεχομένου από τα ακόλουθα έργα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>
              <a:defRPr/>
            </a:pPr>
            <a:r>
              <a:rPr lang="en-US" sz="1600" dirty="0">
                <a:hlinkClick r:id="rId3"/>
              </a:rPr>
              <a:t>http://www.smartprintmedia.com/index.php/el/psifiakiektypwsi</a:t>
            </a:r>
            <a:endParaRPr lang="el-GR" sz="1600" dirty="0"/>
          </a:p>
          <a:p>
            <a:pPr>
              <a:defRPr/>
            </a:pPr>
            <a:r>
              <a:rPr lang="en-US" sz="1600" dirty="0">
                <a:hlinkClick r:id="rId4"/>
              </a:rPr>
              <a:t>http://www.snsfox.com/technology-news/how-to-make-a-ferrofluid-magnetic-liquid/</a:t>
            </a:r>
            <a:endParaRPr lang="el-GR" sz="1600" dirty="0"/>
          </a:p>
          <a:p>
            <a:pPr>
              <a:defRPr/>
            </a:pPr>
            <a:r>
              <a:rPr lang="en-GB" sz="1600" dirty="0" err="1"/>
              <a:t>I.Gusev</a:t>
            </a:r>
            <a:r>
              <a:rPr lang="en-GB" sz="1600" dirty="0"/>
              <a:t>, A. </a:t>
            </a:r>
            <a:r>
              <a:rPr lang="en-GB" sz="1600" dirty="0" err="1"/>
              <a:t>S.Kurlov</a:t>
            </a:r>
            <a:r>
              <a:rPr lang="en-GB" sz="1600" dirty="0"/>
              <a:t> . Nanotechnology 19 (2008).</a:t>
            </a:r>
            <a:endParaRPr lang="el-GR" sz="1600" dirty="0"/>
          </a:p>
          <a:p>
            <a:pPr>
              <a:defRPr/>
            </a:pPr>
            <a:r>
              <a:rPr lang="el-GR" sz="1600" dirty="0"/>
              <a:t>Κ. Συμεωνίδης, Διδακτορική Διατριβή, Τμήμα Φυσικής Α.Π.Θ., (2009).</a:t>
            </a:r>
          </a:p>
          <a:p>
            <a:pPr>
              <a:defRPr/>
            </a:pPr>
            <a:r>
              <a:rPr lang="en-US" sz="1600" dirty="0">
                <a:hlinkClick r:id="rId5"/>
              </a:rPr>
              <a:t>http</a:t>
            </a:r>
            <a:r>
              <a:rPr lang="el-GR" sz="1600" dirty="0">
                <a:hlinkClick r:id="rId5"/>
              </a:rPr>
              <a:t>://</a:t>
            </a:r>
            <a:r>
              <a:rPr lang="en-US" sz="1600" dirty="0">
                <a:hlinkClick r:id="rId5"/>
              </a:rPr>
              <a:t>www</a:t>
            </a:r>
            <a:r>
              <a:rPr lang="el-GR" sz="1600" dirty="0">
                <a:hlinkClick r:id="rId5"/>
              </a:rPr>
              <a:t>.</a:t>
            </a:r>
            <a:r>
              <a:rPr lang="en-US" sz="1600" dirty="0">
                <a:hlinkClick r:id="rId5"/>
              </a:rPr>
              <a:t>google</a:t>
            </a:r>
            <a:r>
              <a:rPr lang="el-GR" sz="1600" dirty="0">
                <a:hlinkClick r:id="rId5"/>
              </a:rPr>
              <a:t>.</a:t>
            </a:r>
            <a:r>
              <a:rPr lang="en-US" sz="1600" dirty="0">
                <a:hlinkClick r:id="rId5"/>
              </a:rPr>
              <a:t>com</a:t>
            </a:r>
            <a:r>
              <a:rPr lang="el-GR" sz="1600" dirty="0">
                <a:hlinkClick r:id="rId5"/>
              </a:rPr>
              <a:t>/</a:t>
            </a:r>
            <a:r>
              <a:rPr lang="en-US" sz="1600" dirty="0">
                <a:hlinkClick r:id="rId5"/>
              </a:rPr>
              <a:t>patents</a:t>
            </a:r>
            <a:r>
              <a:rPr lang="el-GR" sz="1600" dirty="0">
                <a:hlinkClick r:id="rId5"/>
              </a:rPr>
              <a:t>/</a:t>
            </a:r>
            <a:r>
              <a:rPr lang="en-US" sz="1600" dirty="0">
                <a:hlinkClick r:id="rId5"/>
              </a:rPr>
              <a:t>US</a:t>
            </a:r>
            <a:r>
              <a:rPr lang="el-GR" sz="1600" dirty="0">
                <a:hlinkClick r:id="rId5"/>
              </a:rPr>
              <a:t>5849074</a:t>
            </a:r>
            <a:endParaRPr lang="el-GR" sz="1600" dirty="0"/>
          </a:p>
          <a:p>
            <a:pPr>
              <a:defRPr/>
            </a:pPr>
            <a:r>
              <a:rPr lang="en-GB" sz="1600" dirty="0"/>
              <a:t>P. </a:t>
            </a:r>
            <a:r>
              <a:rPr lang="en-GB" sz="1600" dirty="0" err="1"/>
              <a:t>Roonasi</a:t>
            </a:r>
            <a:r>
              <a:rPr lang="en-US" sz="1600" dirty="0"/>
              <a:t>, “</a:t>
            </a:r>
            <a:r>
              <a:rPr lang="en-GB" sz="1600" dirty="0"/>
              <a:t>Adsorption and Surface Reaction, Properties of Synthesized Magnetite Nano-Particles”</a:t>
            </a:r>
            <a:r>
              <a:rPr lang="en-US" sz="1600" dirty="0"/>
              <a:t>, </a:t>
            </a:r>
            <a:r>
              <a:rPr lang="en-GB" sz="1600" dirty="0"/>
              <a:t>LICENTIATE THESIS, </a:t>
            </a:r>
            <a:r>
              <a:rPr lang="en-GB" sz="1600" dirty="0" err="1"/>
              <a:t>Luleå</a:t>
            </a:r>
            <a:r>
              <a:rPr lang="en-GB" sz="1600" dirty="0"/>
              <a:t> University of Technology, Department of Chemical Engineering and Geosciences, Division of Chemistry</a:t>
            </a:r>
            <a:r>
              <a:rPr lang="en-US" sz="1600" dirty="0"/>
              <a:t>, 2007:</a:t>
            </a:r>
            <a:r>
              <a:rPr lang="en-GB" sz="1600" dirty="0"/>
              <a:t>67, Sweden</a:t>
            </a:r>
            <a:r>
              <a:rPr lang="en-US" sz="1600" dirty="0"/>
              <a:t>.</a:t>
            </a:r>
            <a:endParaRPr lang="el-GR" sz="1600" dirty="0"/>
          </a:p>
          <a:p>
            <a:pPr>
              <a:defRPr/>
            </a:pPr>
            <a:r>
              <a:rPr lang="en-GB" sz="1600" dirty="0"/>
              <a:t>K. Deshpande, M. </a:t>
            </a:r>
            <a:r>
              <a:rPr lang="en-GB" sz="1600" dirty="0" err="1"/>
              <a:t>Nersesyan</a:t>
            </a:r>
            <a:r>
              <a:rPr lang="en-GB" sz="1600" dirty="0"/>
              <a:t>, A. </a:t>
            </a:r>
            <a:r>
              <a:rPr lang="en-GB" sz="1600" dirty="0" err="1"/>
              <a:t>Mukasyan</a:t>
            </a:r>
            <a:r>
              <a:rPr lang="en-GB" sz="1600" dirty="0"/>
              <a:t>, A. Varma, </a:t>
            </a:r>
            <a:r>
              <a:rPr lang="en-US" sz="1600" dirty="0"/>
              <a:t>“</a:t>
            </a:r>
            <a:r>
              <a:rPr lang="en-GB" sz="1600" dirty="0"/>
              <a:t>Novel </a:t>
            </a:r>
            <a:r>
              <a:rPr lang="en-GB" sz="1600" dirty="0" err="1"/>
              <a:t>Ferrimagnetic</a:t>
            </a:r>
            <a:r>
              <a:rPr lang="en-GB" sz="1600" dirty="0"/>
              <a:t> Iron Oxide </a:t>
            </a:r>
            <a:r>
              <a:rPr lang="en-GB" sz="1600" dirty="0" err="1"/>
              <a:t>Nanopowders</a:t>
            </a:r>
            <a:r>
              <a:rPr lang="en-GB" sz="1600" dirty="0"/>
              <a:t>” Ind. Eng. Chem. Res.</a:t>
            </a:r>
            <a:r>
              <a:rPr lang="en-GB" sz="1600" i="1" dirty="0"/>
              <a:t> </a:t>
            </a:r>
            <a:r>
              <a:rPr lang="en-GB" sz="1600" dirty="0"/>
              <a:t>2005, </a:t>
            </a:r>
            <a:r>
              <a:rPr lang="en-GB" sz="1600" i="1" dirty="0"/>
              <a:t>44, </a:t>
            </a:r>
            <a:r>
              <a:rPr lang="en-GB" sz="1600" dirty="0"/>
              <a:t>6196-6199</a:t>
            </a:r>
            <a:r>
              <a:rPr lang="en-GB" sz="1600" dirty="0" smtClean="0"/>
              <a:t>.</a:t>
            </a:r>
          </a:p>
          <a:p>
            <a:pPr>
              <a:defRPr/>
            </a:pPr>
            <a:r>
              <a:rPr lang="en-GB" sz="1600" dirty="0"/>
              <a:t>J.K. </a:t>
            </a:r>
            <a:r>
              <a:rPr lang="en-GB" sz="1600" dirty="0" err="1"/>
              <a:t>Borchardt,I</a:t>
            </a:r>
            <a:r>
              <a:rPr lang="en-GB" sz="1600" dirty="0"/>
              <a:t> J.</a:t>
            </a:r>
            <a:r>
              <a:rPr lang="en-US" sz="1600" dirty="0"/>
              <a:t>D</a:t>
            </a:r>
            <a:r>
              <a:rPr lang="en-GB" sz="1600" dirty="0"/>
              <a:t>. Miller, M. Augusta D </a:t>
            </a:r>
            <a:r>
              <a:rPr lang="en-GB" sz="1600" dirty="0" err="1"/>
              <a:t>Azevedo</a:t>
            </a:r>
            <a:r>
              <a:rPr lang="en-GB" sz="1600" dirty="0"/>
              <a:t>, “Office paper de-inking” Current Opinion in Colloid &amp; Interface Science, 3 (1998) 360-367.</a:t>
            </a:r>
            <a:endParaRPr lang="el-GR" sz="1600" dirty="0"/>
          </a:p>
          <a:p>
            <a:pPr>
              <a:defRPr/>
            </a:pPr>
            <a:r>
              <a:rPr lang="en-GB" sz="1600" dirty="0"/>
              <a:t>J.D. Miller, M. </a:t>
            </a:r>
            <a:r>
              <a:rPr lang="en-GB" sz="1600" dirty="0" err="1"/>
              <a:t>Azevedo</a:t>
            </a:r>
            <a:r>
              <a:rPr lang="en-GB" sz="1600" dirty="0"/>
              <a:t>, X. </a:t>
            </a:r>
            <a:r>
              <a:rPr lang="en-GB" sz="1600" dirty="0" err="1"/>
              <a:t>Nie</a:t>
            </a:r>
            <a:r>
              <a:rPr lang="en-GB" sz="1600" dirty="0"/>
              <a:t>, J. </a:t>
            </a:r>
            <a:r>
              <a:rPr lang="en-GB" sz="1600" dirty="0" err="1"/>
              <a:t>Drelich</a:t>
            </a:r>
            <a:r>
              <a:rPr lang="en-GB" sz="1600" dirty="0"/>
              <a:t>, “Recycling office waste - recovered paper deinking research at the university of Utah”. In Paper Recycling Challenge Deinking &amp; Bleaching </a:t>
            </a:r>
            <a:r>
              <a:rPr lang="en-GB" sz="1600" dirty="0" err="1"/>
              <a:t>vol</a:t>
            </a:r>
            <a:r>
              <a:rPr lang="en-GB" sz="1600" dirty="0"/>
              <a:t> II. Edited by MR. </a:t>
            </a:r>
            <a:r>
              <a:rPr lang="en-GB" sz="1600" dirty="0" err="1"/>
              <a:t>Doshi</a:t>
            </a:r>
            <a:r>
              <a:rPr lang="en-GB" sz="1600" dirty="0"/>
              <a:t>, JM. Dyer</a:t>
            </a:r>
            <a:r>
              <a:rPr lang="el-GR" sz="1600" dirty="0"/>
              <a:t>,</a:t>
            </a:r>
            <a:r>
              <a:rPr lang="en-GB" sz="1600" dirty="0"/>
              <a:t> Wisconsin: </a:t>
            </a:r>
            <a:r>
              <a:rPr lang="en-GB" sz="1600" dirty="0" err="1"/>
              <a:t>Doshi</a:t>
            </a:r>
            <a:r>
              <a:rPr lang="en-GB" sz="1600" dirty="0"/>
              <a:t> &amp; Associates. </a:t>
            </a:r>
            <a:r>
              <a:rPr lang="en-GB" sz="1600" dirty="0" err="1"/>
              <a:t>Inc</a:t>
            </a:r>
            <a:r>
              <a:rPr lang="en-GB" sz="1600" dirty="0"/>
              <a:t>; 1997:167,182.</a:t>
            </a:r>
          </a:p>
          <a:p>
            <a:pPr>
              <a:defRPr/>
            </a:pPr>
            <a:r>
              <a:rPr lang="en-US" sz="1600" dirty="0">
                <a:hlinkClick r:id="rId6"/>
              </a:rPr>
              <a:t>http://archives.sensorsmag.com/articles/1101/26/main.shtml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http://www.royalsovereign.com/shoppers-guide/how-to-detect-counterfeit-us-money-with-a-royal-sovereign-counterfeit-detector.html</a:t>
            </a:r>
            <a:endParaRPr lang="el-GR" sz="1600" dirty="0"/>
          </a:p>
          <a:p>
            <a:pPr>
              <a:defRPr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863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5521904" y="6165304"/>
            <a:ext cx="2997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dirty="0">
                <a:latin typeface="+mn-lt"/>
              </a:rPr>
              <a:t>Κρυσταλλική δομή μαγνητίτη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5661248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Στα υλικά Fe</a:t>
            </a:r>
            <a:r>
              <a:rPr lang="el-GR" altLang="el-GR" sz="2400" baseline="-25000" dirty="0"/>
              <a:t>3</a:t>
            </a:r>
            <a:r>
              <a:rPr lang="el-GR" altLang="el-GR" sz="2400" dirty="0"/>
              <a:t>O</a:t>
            </a:r>
            <a:r>
              <a:rPr lang="el-GR" altLang="el-GR" sz="2400" baseline="-25000" dirty="0"/>
              <a:t>4</a:t>
            </a:r>
            <a:r>
              <a:rPr lang="el-GR" altLang="el-GR" sz="2400" dirty="0"/>
              <a:t> και γ-Fe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O</a:t>
            </a:r>
            <a:r>
              <a:rPr lang="el-GR" altLang="el-GR" sz="2400" baseline="-25000" dirty="0"/>
              <a:t>3</a:t>
            </a:r>
            <a:r>
              <a:rPr lang="el-GR" altLang="el-GR" sz="2400" dirty="0"/>
              <a:t> τα ανιόντα οξυγόνου έχουν κυβική διάταξη.</a:t>
            </a:r>
          </a:p>
          <a:p>
            <a:r>
              <a:rPr lang="el-GR" altLang="el-GR" sz="2400" dirty="0" smtClean="0"/>
              <a:t>Στην </a:t>
            </a:r>
            <a:r>
              <a:rPr lang="el-GR" altLang="el-GR" sz="2400" dirty="0"/>
              <a:t>δομή του μαγνητίτη ενυπάρχουν </a:t>
            </a:r>
            <a:r>
              <a:rPr lang="en-US" altLang="el-GR" sz="2400" dirty="0"/>
              <a:t>Fe</a:t>
            </a:r>
            <a:r>
              <a:rPr lang="el-GR" altLang="el-GR" sz="2400" baseline="30000" dirty="0"/>
              <a:t>2+</a:t>
            </a:r>
            <a:r>
              <a:rPr lang="el-GR" altLang="el-GR" sz="2400" dirty="0"/>
              <a:t> και </a:t>
            </a:r>
            <a:r>
              <a:rPr lang="en-US" altLang="el-GR" sz="2400" dirty="0"/>
              <a:t>Fe</a:t>
            </a:r>
            <a:r>
              <a:rPr lang="el-GR" altLang="el-GR" sz="2400" baseline="30000" dirty="0"/>
              <a:t>3+</a:t>
            </a:r>
            <a:r>
              <a:rPr lang="el-GR" altLang="el-GR" sz="2400" dirty="0"/>
              <a:t> (γι αυτό μπορεί και να συμπεριφερθεί και ως οξειδωτικό και ως αναγωγικό μέσο).</a:t>
            </a:r>
          </a:p>
          <a:p>
            <a:r>
              <a:rPr lang="el-GR" altLang="el-GR" sz="2400" dirty="0" smtClean="0"/>
              <a:t>Ειδικότερα</a:t>
            </a:r>
            <a:r>
              <a:rPr lang="el-GR" altLang="el-GR" sz="2400" dirty="0"/>
              <a:t>, στον Fe</a:t>
            </a:r>
            <a:r>
              <a:rPr lang="el-GR" altLang="el-GR" sz="2400" baseline="-25000" dirty="0"/>
              <a:t>3</a:t>
            </a:r>
            <a:r>
              <a:rPr lang="el-GR" altLang="el-GR" sz="2400" dirty="0"/>
              <a:t>O</a:t>
            </a:r>
            <a:r>
              <a:rPr lang="el-GR" altLang="el-GR" sz="2400" baseline="-25000" dirty="0"/>
              <a:t>4</a:t>
            </a:r>
            <a:r>
              <a:rPr lang="el-GR" altLang="el-GR" sz="2400" dirty="0"/>
              <a:t> τα ιόντα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Fe</a:t>
            </a:r>
            <a:r>
              <a:rPr lang="el-GR" altLang="el-GR" sz="2400" b="1" baseline="30000" dirty="0">
                <a:solidFill>
                  <a:schemeClr val="accent4">
                    <a:lumMod val="75000"/>
                  </a:schemeClr>
                </a:solidFill>
              </a:rPr>
              <a:t>3+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τοποθετούνται τυχαία (ισοδύναμα) στα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οκταεδρικά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και τα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τετραεδρικά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400" dirty="0"/>
              <a:t>κενά ενώ τα </a:t>
            </a:r>
            <a:r>
              <a:rPr lang="el-GR" altLang="el-GR" sz="2400" b="1" dirty="0">
                <a:solidFill>
                  <a:srgbClr val="820000"/>
                </a:solidFill>
              </a:rPr>
              <a:t>Fe</a:t>
            </a:r>
            <a:r>
              <a:rPr lang="el-GR" altLang="el-GR" sz="2400" b="1" baseline="30000" dirty="0">
                <a:solidFill>
                  <a:srgbClr val="820000"/>
                </a:solidFill>
              </a:rPr>
              <a:t>2+</a:t>
            </a:r>
            <a:r>
              <a:rPr lang="el-GR" altLang="el-GR" sz="2400" b="1" dirty="0">
                <a:solidFill>
                  <a:srgbClr val="820000"/>
                </a:solidFill>
              </a:rPr>
              <a:t> στα </a:t>
            </a:r>
            <a:r>
              <a:rPr lang="el-GR" altLang="el-GR" sz="2400" b="1" dirty="0" err="1">
                <a:solidFill>
                  <a:srgbClr val="820000"/>
                </a:solidFill>
              </a:rPr>
              <a:t>οκταεδρικά</a:t>
            </a:r>
            <a:r>
              <a:rPr lang="el-GR" altLang="el-GR" sz="2400" b="1" dirty="0">
                <a:solidFill>
                  <a:srgbClr val="820000"/>
                </a:solidFill>
              </a:rPr>
              <a:t>. </a:t>
            </a:r>
          </a:p>
          <a:p>
            <a:endParaRPr lang="el-GR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601216" cy="237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9248" y="3933056"/>
            <a:ext cx="2538000" cy="21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6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Δομή Fe</a:t>
            </a:r>
            <a:r>
              <a:rPr lang="el-GR" altLang="el-GR" baseline="-25000" dirty="0" smtClean="0"/>
              <a:t>3</a:t>
            </a:r>
            <a:r>
              <a:rPr lang="el-GR" altLang="el-GR" dirty="0" smtClean="0"/>
              <a:t>O</a:t>
            </a:r>
            <a:r>
              <a:rPr lang="el-GR" altLang="el-GR" baseline="-25000" dirty="0" smtClean="0"/>
              <a:t>4</a:t>
            </a:r>
            <a:endParaRPr lang="el-GR" dirty="0"/>
          </a:p>
        </p:txBody>
      </p:sp>
      <p:sp>
        <p:nvSpPr>
          <p:cNvPr id="512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altLang="el-GR" sz="2800" dirty="0" smtClean="0">
                <a:effectLst/>
              </a:rPr>
              <a:t>Η διατεταγμένη δομή του Fe</a:t>
            </a:r>
            <a:r>
              <a:rPr lang="el-GR" altLang="el-GR" sz="2800" baseline="-25000" dirty="0" smtClean="0">
                <a:effectLst/>
              </a:rPr>
              <a:t>3</a:t>
            </a:r>
            <a:r>
              <a:rPr lang="el-GR" altLang="el-GR" sz="2800" dirty="0" smtClean="0">
                <a:effectLst/>
              </a:rPr>
              <a:t>O</a:t>
            </a:r>
            <a:r>
              <a:rPr lang="el-GR" altLang="el-GR" sz="2800" baseline="-25000" dirty="0" smtClean="0">
                <a:effectLst/>
              </a:rPr>
              <a:t>4</a:t>
            </a:r>
            <a:r>
              <a:rPr lang="el-GR" altLang="el-GR" sz="2800" dirty="0" smtClean="0">
                <a:effectLst/>
              </a:rPr>
              <a:t> περιγράφεται ως (Fe</a:t>
            </a:r>
            <a:r>
              <a:rPr lang="el-GR" altLang="el-GR" sz="2800" baseline="30000" dirty="0" smtClean="0">
                <a:effectLst/>
              </a:rPr>
              <a:t>3+</a:t>
            </a:r>
            <a:r>
              <a:rPr lang="el-GR" altLang="el-GR" sz="2800" dirty="0" smtClean="0">
                <a:effectLst/>
              </a:rPr>
              <a:t>)[Fe</a:t>
            </a:r>
            <a:r>
              <a:rPr lang="el-GR" altLang="el-GR" sz="2800" baseline="30000" dirty="0" smtClean="0">
                <a:effectLst/>
              </a:rPr>
              <a:t>2+</a:t>
            </a:r>
            <a:r>
              <a:rPr lang="el-GR" altLang="el-GR" sz="2800" dirty="0" smtClean="0">
                <a:effectLst/>
              </a:rPr>
              <a:t>Fe</a:t>
            </a:r>
            <a:r>
              <a:rPr lang="el-GR" altLang="el-GR" sz="2800" baseline="30000" dirty="0" smtClean="0">
                <a:effectLst/>
              </a:rPr>
              <a:t>3+</a:t>
            </a:r>
            <a:r>
              <a:rPr lang="el-GR" altLang="el-GR" sz="2800" dirty="0" smtClean="0">
                <a:effectLst/>
              </a:rPr>
              <a:t>]O</a:t>
            </a:r>
            <a:r>
              <a:rPr lang="el-GR" altLang="el-GR" sz="2800" baseline="-25000" dirty="0" smtClean="0">
                <a:effectLst/>
              </a:rPr>
              <a:t>4</a:t>
            </a:r>
            <a:r>
              <a:rPr lang="el-GR" altLang="el-GR" sz="2800" dirty="0" smtClean="0">
                <a:effectLst/>
              </a:rPr>
              <a:t> (για την μοναδιαία </a:t>
            </a:r>
            <a:r>
              <a:rPr lang="el-GR" altLang="el-GR" sz="2800" dirty="0" err="1" smtClean="0">
                <a:effectLst/>
              </a:rPr>
              <a:t>κυψελλίδα</a:t>
            </a:r>
            <a:r>
              <a:rPr lang="el-GR" altLang="el-GR" sz="2800" dirty="0" smtClean="0">
                <a:effectLst/>
              </a:rPr>
              <a:t> (</a:t>
            </a:r>
            <a:r>
              <a:rPr lang="en-US" altLang="el-GR" sz="2800" dirty="0" smtClean="0">
                <a:effectLst/>
              </a:rPr>
              <a:t>Fe</a:t>
            </a:r>
            <a:r>
              <a:rPr lang="el-GR" altLang="el-GR" sz="2800" baseline="30000" dirty="0" smtClean="0">
                <a:effectLst/>
              </a:rPr>
              <a:t>3+</a:t>
            </a:r>
            <a:r>
              <a:rPr lang="el-GR" altLang="el-GR" sz="2800" dirty="0" smtClean="0">
                <a:effectLst/>
              </a:rPr>
              <a:t>)</a:t>
            </a:r>
            <a:r>
              <a:rPr lang="el-GR" altLang="el-GR" sz="2800" baseline="-25000" dirty="0" smtClean="0">
                <a:effectLst/>
              </a:rPr>
              <a:t>8</a:t>
            </a:r>
            <a:r>
              <a:rPr lang="el-GR" altLang="el-GR" sz="2800" dirty="0" smtClean="0">
                <a:effectLst/>
              </a:rPr>
              <a:t>[</a:t>
            </a:r>
            <a:r>
              <a:rPr lang="en-US" altLang="el-GR" sz="2800" dirty="0" smtClean="0">
                <a:effectLst/>
              </a:rPr>
              <a:t>Fe</a:t>
            </a:r>
            <a:r>
              <a:rPr lang="el-GR" altLang="el-GR" sz="2800" baseline="30000" dirty="0" smtClean="0">
                <a:effectLst/>
              </a:rPr>
              <a:t>2.5+</a:t>
            </a:r>
            <a:r>
              <a:rPr lang="el-GR" altLang="el-GR" sz="2800" dirty="0" smtClean="0">
                <a:effectLst/>
              </a:rPr>
              <a:t>]</a:t>
            </a:r>
            <a:r>
              <a:rPr lang="el-GR" altLang="el-GR" sz="2800" baseline="-25000" dirty="0" smtClean="0">
                <a:effectLst/>
              </a:rPr>
              <a:t>16</a:t>
            </a:r>
            <a:r>
              <a:rPr lang="en-US" altLang="el-GR" sz="2800" dirty="0" smtClean="0">
                <a:effectLst/>
              </a:rPr>
              <a:t>O</a:t>
            </a:r>
            <a:r>
              <a:rPr lang="el-GR" altLang="el-GR" sz="2800" baseline="-25000" dirty="0" smtClean="0">
                <a:effectLst/>
              </a:rPr>
              <a:t>32</a:t>
            </a:r>
            <a:r>
              <a:rPr lang="el-GR" altLang="el-GR" sz="2800" dirty="0" smtClean="0">
                <a:effectLst/>
              </a:rPr>
              <a:t>), όπου με παρενθέσεις ( ) απεικονίζονται οι </a:t>
            </a:r>
            <a:r>
              <a:rPr lang="el-GR" altLang="el-GR" sz="2800" dirty="0" err="1" smtClean="0">
                <a:effectLst/>
              </a:rPr>
              <a:t>τετραεδρικές</a:t>
            </a:r>
            <a:r>
              <a:rPr lang="el-GR" altLang="el-GR" sz="2800" dirty="0" smtClean="0">
                <a:effectLst/>
              </a:rPr>
              <a:t> θέσεις και με αγκύλες [ ] οι </a:t>
            </a:r>
            <a:r>
              <a:rPr lang="el-GR" altLang="el-GR" sz="2800" dirty="0" err="1" smtClean="0">
                <a:effectLst/>
              </a:rPr>
              <a:t>οκταεδρικές</a:t>
            </a:r>
            <a:r>
              <a:rPr lang="el-GR" altLang="el-GR" sz="2800" dirty="0" smtClean="0">
                <a:effectLst/>
              </a:rPr>
              <a:t>.</a:t>
            </a:r>
            <a:r>
              <a:rPr lang="el-GR" altLang="el-GR" sz="2800" b="1" dirty="0" smtClean="0">
                <a:effectLst/>
              </a:rPr>
              <a:t/>
            </a:r>
            <a:br>
              <a:rPr lang="el-GR" altLang="el-GR" sz="2800" b="1" dirty="0" smtClean="0">
                <a:effectLst/>
              </a:rPr>
            </a:br>
            <a:endParaRPr lang="el-GR" altLang="el-GR" sz="2800" b="1" dirty="0" smtClean="0">
              <a:effectLst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2"/>
          <a:stretch/>
        </p:blipFill>
        <p:spPr bwMode="auto">
          <a:xfrm>
            <a:off x="2124868" y="3408696"/>
            <a:ext cx="4751388" cy="228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/>
        </p:nvSpPr>
        <p:spPr>
          <a:xfrm>
            <a:off x="-108520" y="5229199"/>
            <a:ext cx="2413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Magnetite-usa51d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RKBot"/>
              </a:rPr>
              <a:t>RKBot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2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l-GR" dirty="0" err="1" smtClean="0"/>
              <a:t>αγνητικά</a:t>
            </a:r>
            <a:r>
              <a:rPr lang="el-GR" dirty="0" smtClean="0"/>
              <a:t> μελάνια</a:t>
            </a:r>
            <a:endParaRPr lang="el-GR" dirty="0"/>
          </a:p>
        </p:txBody>
      </p:sp>
      <p:sp>
        <p:nvSpPr>
          <p:cNvPr id="8990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Βασική εφαρμογή των μαγνητικών υλικών είναι η χρήση τους ως </a:t>
            </a:r>
            <a:r>
              <a:rPr lang="el-GR" sz="2800" dirty="0" err="1" smtClean="0">
                <a:effectLst/>
              </a:rPr>
              <a:t>πιγμέντα</a:t>
            </a:r>
            <a:r>
              <a:rPr lang="el-GR" sz="2800" dirty="0" smtClean="0">
                <a:effectLst/>
              </a:rPr>
              <a:t> στα μαγνητικά μελάνια που χρησιμοποιούνται για την εκτύπωση εντύπων ασφαλείας. </a:t>
            </a:r>
          </a:p>
        </p:txBody>
      </p:sp>
      <p:pic>
        <p:nvPicPr>
          <p:cNvPr id="6147" name="Εικόνα 1" descr="http://www.citidel.org/bitstream/10117/375/2/magnetic_ink_character_recogn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996952"/>
            <a:ext cx="663416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3 - Ορθογώνιο"/>
          <p:cNvSpPr>
            <a:spLocks noChangeArrowheads="1"/>
          </p:cNvSpPr>
          <p:nvPr/>
        </p:nvSpPr>
        <p:spPr bwMode="auto">
          <a:xfrm>
            <a:off x="2245519" y="6570466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citidel.org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3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gnetic_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311507"/>
            <a:ext cx="2496310" cy="187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2060848"/>
            <a:ext cx="2333994" cy="23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3 - Ορθογώνιο"/>
          <p:cNvSpPr>
            <a:spLocks noChangeArrowheads="1"/>
          </p:cNvSpPr>
          <p:nvPr/>
        </p:nvSpPr>
        <p:spPr bwMode="auto">
          <a:xfrm>
            <a:off x="3635896" y="5094708"/>
            <a:ext cx="2664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tradeindia.com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9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5040560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Επίσης, τα μαγνητικά υλικά μπορούν να χρησιμοποιηθούν ως υλικά για την απορρύπανση υδατικών διαλυμάτων (π.χ. αποχρωματισμός ή και διάσπαση χρωστικών που προέρχονται από βιομηχανίες εκτύπωσης ή παραγωγής χρωμάτων) με δυνατότητα απομάκρυνσής τους με την χρήση εξωτερικού μαγνητικού πεδίου.</a:t>
            </a:r>
          </a:p>
          <a:p>
            <a:pPr>
              <a:defRPr/>
            </a:pPr>
            <a:endParaRPr lang="el-GR" sz="2400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326651"/>
            <a:ext cx="3883331" cy="334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963616" y="4667252"/>
            <a:ext cx="3960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Belessi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D.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Lambropoulou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I.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Konstantinou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R.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Zboril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J.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Tucek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D.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Jancik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T.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Albanis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and D. Petridis,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Structure and photocatalytic performance of magnetically separable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titania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photocatalysts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the degradation of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propachlor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Appl.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Catal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B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Envir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87 (2009) 181–189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7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</a:rPr>
              <a:t>αγνητική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</a:rPr>
              <a:t>απομελάνωση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 χαρτιού</a:t>
            </a:r>
            <a:endParaRPr lang="el-GR" dirty="0"/>
          </a:p>
        </p:txBody>
      </p:sp>
      <p:sp>
        <p:nvSpPr>
          <p:cNvPr id="924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>
                <a:effectLst/>
              </a:rPr>
              <a:t>Τα μαγνητικά υλικά χρησιμοποιούνται επίσης για την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μαγνητική </a:t>
            </a:r>
            <a:r>
              <a:rPr lang="el-GR" sz="2400" b="1" dirty="0" err="1" smtClean="0">
                <a:solidFill>
                  <a:schemeClr val="accent4">
                    <a:lumMod val="75000"/>
                  </a:schemeClr>
                </a:solidFill>
                <a:effectLst/>
              </a:rPr>
              <a:t>απομελάνωση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χαρτιού </a:t>
            </a:r>
            <a:r>
              <a:rPr lang="el-GR" sz="2400" dirty="0" smtClean="0">
                <a:effectLst/>
              </a:rPr>
              <a:t>(</a:t>
            </a:r>
            <a:r>
              <a:rPr lang="el-GR" sz="2400" dirty="0" err="1" smtClean="0">
                <a:effectLst/>
              </a:rPr>
              <a:t>magnetic</a:t>
            </a:r>
            <a:r>
              <a:rPr lang="el-GR" sz="2400" dirty="0" smtClean="0">
                <a:effectLst/>
              </a:rPr>
              <a:t> </a:t>
            </a:r>
            <a:r>
              <a:rPr lang="el-GR" sz="2400" dirty="0" err="1" smtClean="0">
                <a:effectLst/>
              </a:rPr>
              <a:t>de</a:t>
            </a:r>
            <a:r>
              <a:rPr lang="el-GR" sz="2400" dirty="0" smtClean="0">
                <a:effectLst/>
              </a:rPr>
              <a:t>-</a:t>
            </a:r>
            <a:r>
              <a:rPr lang="el-GR" sz="2400" dirty="0" err="1" smtClean="0">
                <a:effectLst/>
              </a:rPr>
              <a:t>inking</a:t>
            </a:r>
            <a:r>
              <a:rPr lang="el-GR" sz="2400" dirty="0" smtClean="0">
                <a:effectLst/>
              </a:rPr>
              <a:t>) δηλαδή για την απομάκρυνση σωματιδίων του </a:t>
            </a:r>
            <a:r>
              <a:rPr lang="el-GR" sz="2400" dirty="0" err="1" smtClean="0">
                <a:effectLst/>
              </a:rPr>
              <a:t>τόνερ</a:t>
            </a:r>
            <a:r>
              <a:rPr lang="el-GR" sz="2400" dirty="0" smtClean="0">
                <a:effectLst/>
              </a:rPr>
              <a:t> (πολλά </a:t>
            </a:r>
            <a:r>
              <a:rPr lang="el-GR" sz="2400" dirty="0" err="1" smtClean="0">
                <a:effectLst/>
              </a:rPr>
              <a:t>τόνερς</a:t>
            </a:r>
            <a:r>
              <a:rPr lang="el-GR" sz="2400" dirty="0" smtClean="0">
                <a:effectLst/>
              </a:rPr>
              <a:t> περιέχουν μαγνητικά σωματίδια) από τις ίνες του χαρτιού.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l-GR" sz="2400" dirty="0" smtClean="0">
                <a:effectLst/>
              </a:rPr>
              <a:t>Προφανώς εφαρμόζεται εξωτερικό μαγνητικό πεδίο.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Να σημειωθεί ότι μπορεί να επιτευχθεί </a:t>
            </a:r>
            <a:r>
              <a:rPr lang="el-GR" sz="2400" dirty="0" err="1" smtClean="0">
                <a:effectLst/>
              </a:rPr>
              <a:t>απομελάνωση</a:t>
            </a:r>
            <a:r>
              <a:rPr lang="el-GR" sz="2400" dirty="0" smtClean="0">
                <a:effectLst/>
              </a:rPr>
              <a:t> έως 93% με αυτή την μέθοδο, ακολουθούμενη βέβαια από τη διαδικασία της επίπλευσης.</a:t>
            </a:r>
            <a:r>
              <a:rPr lang="el-GR" sz="2400" dirty="0" smtClean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6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08" y="1196752"/>
            <a:ext cx="5278784" cy="45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042988" y="5898897"/>
            <a:ext cx="727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>
                <a:latin typeface="+mn-lt"/>
              </a:rPr>
              <a:t>Εικόνα </a:t>
            </a:r>
            <a:r>
              <a:rPr lang="en-US" altLang="el-GR" dirty="0">
                <a:latin typeface="+mn-lt"/>
              </a:rPr>
              <a:t>SEM</a:t>
            </a:r>
            <a:r>
              <a:rPr lang="el-GR" altLang="el-GR" dirty="0">
                <a:latin typeface="+mn-lt"/>
              </a:rPr>
              <a:t> που απεικονίζει την τομή </a:t>
            </a:r>
            <a:r>
              <a:rPr lang="en-US" altLang="el-GR" dirty="0">
                <a:latin typeface="+mn-lt"/>
              </a:rPr>
              <a:t>laser</a:t>
            </a:r>
            <a:r>
              <a:rPr lang="el-GR" altLang="el-GR" dirty="0">
                <a:latin typeface="+mn-lt"/>
              </a:rPr>
              <a:t>-</a:t>
            </a:r>
            <a:r>
              <a:rPr lang="en-US" altLang="el-GR" dirty="0">
                <a:latin typeface="+mn-lt"/>
              </a:rPr>
              <a:t>printed</a:t>
            </a:r>
            <a:r>
              <a:rPr lang="el-GR" altLang="el-GR" dirty="0">
                <a:latin typeface="+mn-lt"/>
              </a:rPr>
              <a:t> πολτού χαρτιού σε διαδικασία ανακύκλωσης.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8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7316d66af4690ff11f3dd2a195bf0197a2ab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947</TotalTime>
  <Words>2570</Words>
  <Application>Microsoft Office PowerPoint</Application>
  <PresentationFormat>On-screen Show (4:3)</PresentationFormat>
  <Paragraphs>210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exo-opistho_simeiomata</vt:lpstr>
      <vt:lpstr>OC_template_updated</vt:lpstr>
      <vt:lpstr>Υλικά Γραφικών Τεχνών (Ε)</vt:lpstr>
      <vt:lpstr>Μαγνητικές ιδιότητες οξειδίων του σιδήρου</vt:lpstr>
      <vt:lpstr>PowerPoint Presentation</vt:lpstr>
      <vt:lpstr>Δομή Fe3O4</vt:lpstr>
      <vt:lpstr>Mαγνητικά μελάνια</vt:lpstr>
      <vt:lpstr>PowerPoint Presentation</vt:lpstr>
      <vt:lpstr>PowerPoint Presentation</vt:lpstr>
      <vt:lpstr>Mαγνητική απομελάνωση χαρτιού</vt:lpstr>
      <vt:lpstr>PowerPoint Presentation</vt:lpstr>
      <vt:lpstr>PowerPoint Presentation</vt:lpstr>
      <vt:lpstr>Μαγνητικό χαρτί</vt:lpstr>
      <vt:lpstr>PowerPoint Presentation</vt:lpstr>
      <vt:lpstr>PowerPoint Presentation</vt:lpstr>
      <vt:lpstr>PowerPoint Presentation</vt:lpstr>
      <vt:lpstr>Οι παράμετρες που επηρεάζουν το σχήμα, την σύσταση και το μέγεθος των σωματιδίων εξαρτώνται από: </vt:lpstr>
      <vt:lpstr>Πειραματικό μέρος</vt:lpstr>
      <vt:lpstr>Πειραματικό μέρος</vt:lpstr>
      <vt:lpstr>Βιβλιογραφία 1/3</vt:lpstr>
      <vt:lpstr>Βιβλιογραφία 2/3</vt:lpstr>
      <vt:lpstr>Βιβλιογραφία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169</cp:revision>
  <dcterms:created xsi:type="dcterms:W3CDTF">2015-05-19T06:24:50Z</dcterms:created>
  <dcterms:modified xsi:type="dcterms:W3CDTF">2015-11-26T08:27:34Z</dcterms:modified>
</cp:coreProperties>
</file>