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Lst>
  <p:notesMasterIdLst>
    <p:notesMasterId r:id="rId96"/>
  </p:notesMasterIdLst>
  <p:handoutMasterIdLst>
    <p:handoutMasterId r:id="rId97"/>
  </p:handoutMasterIdLst>
  <p:sldIdLst>
    <p:sldId id="256" r:id="rId3"/>
    <p:sldId id="272" r:id="rId4"/>
    <p:sldId id="352" r:id="rId5"/>
    <p:sldId id="273" r:id="rId6"/>
    <p:sldId id="274" r:id="rId7"/>
    <p:sldId id="278" r:id="rId8"/>
    <p:sldId id="276" r:id="rId9"/>
    <p:sldId id="353" r:id="rId10"/>
    <p:sldId id="282" r:id="rId11"/>
    <p:sldId id="354" r:id="rId12"/>
    <p:sldId id="283" r:id="rId13"/>
    <p:sldId id="284" r:id="rId14"/>
    <p:sldId id="285" r:id="rId15"/>
    <p:sldId id="286" r:id="rId16"/>
    <p:sldId id="287" r:id="rId17"/>
    <p:sldId id="385" r:id="rId18"/>
    <p:sldId id="386" r:id="rId19"/>
    <p:sldId id="387" r:id="rId20"/>
    <p:sldId id="388" r:id="rId21"/>
    <p:sldId id="390" r:id="rId22"/>
    <p:sldId id="392" r:id="rId23"/>
    <p:sldId id="393" r:id="rId24"/>
    <p:sldId id="405" r:id="rId25"/>
    <p:sldId id="406" r:id="rId26"/>
    <p:sldId id="407" r:id="rId27"/>
    <p:sldId id="410" r:id="rId28"/>
    <p:sldId id="414" r:id="rId29"/>
    <p:sldId id="415" r:id="rId30"/>
    <p:sldId id="419" r:id="rId31"/>
    <p:sldId id="420" r:id="rId32"/>
    <p:sldId id="421" r:id="rId33"/>
    <p:sldId id="412" r:id="rId34"/>
    <p:sldId id="305" r:id="rId35"/>
    <p:sldId id="470" r:id="rId36"/>
    <p:sldId id="307" r:id="rId37"/>
    <p:sldId id="308" r:id="rId38"/>
    <p:sldId id="309" r:id="rId39"/>
    <p:sldId id="310" r:id="rId40"/>
    <p:sldId id="311" r:id="rId41"/>
    <p:sldId id="312" r:id="rId42"/>
    <p:sldId id="313" r:id="rId43"/>
    <p:sldId id="314" r:id="rId44"/>
    <p:sldId id="315" r:id="rId45"/>
    <p:sldId id="316" r:id="rId46"/>
    <p:sldId id="471" r:id="rId47"/>
    <p:sldId id="317" r:id="rId48"/>
    <p:sldId id="318" r:id="rId49"/>
    <p:sldId id="319" r:id="rId50"/>
    <p:sldId id="322" r:id="rId51"/>
    <p:sldId id="355" r:id="rId52"/>
    <p:sldId id="365" r:id="rId53"/>
    <p:sldId id="357" r:id="rId54"/>
    <p:sldId id="358" r:id="rId55"/>
    <p:sldId id="429" r:id="rId56"/>
    <p:sldId id="430" r:id="rId57"/>
    <p:sldId id="431" r:id="rId58"/>
    <p:sldId id="432" r:id="rId59"/>
    <p:sldId id="433" r:id="rId60"/>
    <p:sldId id="434" r:id="rId61"/>
    <p:sldId id="435" r:id="rId62"/>
    <p:sldId id="436" r:id="rId63"/>
    <p:sldId id="438" r:id="rId64"/>
    <p:sldId id="439" r:id="rId65"/>
    <p:sldId id="440" r:id="rId66"/>
    <p:sldId id="441" r:id="rId67"/>
    <p:sldId id="442" r:id="rId68"/>
    <p:sldId id="443" r:id="rId69"/>
    <p:sldId id="448" r:id="rId70"/>
    <p:sldId id="449" r:id="rId71"/>
    <p:sldId id="450" r:id="rId72"/>
    <p:sldId id="451" r:id="rId73"/>
    <p:sldId id="452" r:id="rId74"/>
    <p:sldId id="453" r:id="rId75"/>
    <p:sldId id="454" r:id="rId76"/>
    <p:sldId id="456" r:id="rId77"/>
    <p:sldId id="458" r:id="rId78"/>
    <p:sldId id="460" r:id="rId79"/>
    <p:sldId id="461" r:id="rId80"/>
    <p:sldId id="463" r:id="rId81"/>
    <p:sldId id="363" r:id="rId82"/>
    <p:sldId id="364" r:id="rId83"/>
    <p:sldId id="369" r:id="rId84"/>
    <p:sldId id="370" r:id="rId85"/>
    <p:sldId id="379" r:id="rId86"/>
    <p:sldId id="381" r:id="rId87"/>
    <p:sldId id="378" r:id="rId88"/>
    <p:sldId id="257" r:id="rId89"/>
    <p:sldId id="262" r:id="rId90"/>
    <p:sldId id="264" r:id="rId91"/>
    <p:sldId id="269" r:id="rId92"/>
    <p:sldId id="270" r:id="rId93"/>
    <p:sldId id="266" r:id="rId94"/>
    <p:sldId id="261" r:id="rId95"/>
  </p:sldIdLst>
  <p:sldSz cx="9144000" cy="6858000" type="screen4x3"/>
  <p:notesSz cx="7104063" cy="10234613"/>
  <p:custDataLst>
    <p:tags r:id="rId98"/>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161A"/>
    <a:srgbClr val="0B1E23"/>
    <a:srgbClr val="071417"/>
    <a:srgbClr val="1B1B1B"/>
    <a:srgbClr val="131313"/>
    <a:srgbClr val="1F1F1F"/>
    <a:srgbClr val="282828"/>
    <a:srgbClr val="31859C"/>
    <a:srgbClr val="191919"/>
    <a:srgbClr val="1717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5" autoAdjust="0"/>
    <p:restoredTop sz="94660"/>
  </p:normalViewPr>
  <p:slideViewPr>
    <p:cSldViewPr>
      <p:cViewPr varScale="1">
        <p:scale>
          <a:sx n="107" d="100"/>
          <a:sy n="107" d="100"/>
        </p:scale>
        <p:origin x="-1824"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314"/>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gs" Target="tags/tag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10/12/2015</a:t>
            </a:fld>
            <a:endParaRPr lang="el-GR"/>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10/12/2015</a:t>
            </a:fld>
            <a:endParaRPr lang="el-GR"/>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86</a:t>
            </a:fld>
            <a:endParaRPr lang="el-GR"/>
          </a:p>
        </p:txBody>
      </p:sp>
    </p:spTree>
    <p:extLst>
      <p:ext uri="{BB962C8B-B14F-4D97-AF65-F5344CB8AC3E}">
        <p14:creationId xmlns:p14="http://schemas.microsoft.com/office/powerpoint/2010/main" val="301794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87</a:t>
            </a:fld>
            <a:endParaRPr lang="el-GR"/>
          </a:p>
        </p:txBody>
      </p:sp>
    </p:spTree>
    <p:extLst>
      <p:ext uri="{BB962C8B-B14F-4D97-AF65-F5344CB8AC3E}">
        <p14:creationId xmlns:p14="http://schemas.microsoft.com/office/powerpoint/2010/main" val="2749721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88</a:t>
            </a:fld>
            <a:endParaRPr lang="el-GR"/>
          </a:p>
        </p:txBody>
      </p:sp>
    </p:spTree>
    <p:extLst>
      <p:ext uri="{BB962C8B-B14F-4D97-AF65-F5344CB8AC3E}">
        <p14:creationId xmlns:p14="http://schemas.microsoft.com/office/powerpoint/2010/main" val="1537509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89</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pPr/>
              <a:t>91</a:t>
            </a:fld>
            <a:endParaRPr lang="el-GR"/>
          </a:p>
        </p:txBody>
      </p:sp>
    </p:spTree>
    <p:extLst>
      <p:ext uri="{BB962C8B-B14F-4D97-AF65-F5344CB8AC3E}">
        <p14:creationId xmlns:p14="http://schemas.microsoft.com/office/powerpoint/2010/main" val="4075370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92</a:t>
            </a:fld>
            <a:endParaRPr lang="el-GR"/>
          </a:p>
        </p:txBody>
      </p:sp>
    </p:spTree>
    <p:extLst>
      <p:ext uri="{BB962C8B-B14F-4D97-AF65-F5344CB8AC3E}">
        <p14:creationId xmlns:p14="http://schemas.microsoft.com/office/powerpoint/2010/main" val="2445984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a:t>
            </a:fld>
            <a:endParaRPr lang="el-GR"/>
          </a:p>
        </p:txBody>
      </p:sp>
    </p:spTree>
    <p:extLst>
      <p:ext uri="{BB962C8B-B14F-4D97-AF65-F5344CB8AC3E}">
        <p14:creationId xmlns:p14="http://schemas.microsoft.com/office/powerpoint/2010/main" val="4192991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a:t>
            </a:fld>
            <a:endParaRPr lang="el-GR">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a:t>
            </a:fld>
            <a:endParaRPr lang="el-GR"/>
          </a:p>
        </p:txBody>
      </p:sp>
    </p:spTree>
    <p:extLst>
      <p:ext uri="{BB962C8B-B14F-4D97-AF65-F5344CB8AC3E}">
        <p14:creationId xmlns:p14="http://schemas.microsoft.com/office/powerpoint/2010/main" val="3505172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9</a:t>
            </a:fld>
            <a:endParaRPr lang="el-GR"/>
          </a:p>
        </p:txBody>
      </p:sp>
    </p:spTree>
    <p:extLst>
      <p:ext uri="{BB962C8B-B14F-4D97-AF65-F5344CB8AC3E}">
        <p14:creationId xmlns:p14="http://schemas.microsoft.com/office/powerpoint/2010/main" val="2553007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12</a:t>
            </a:fld>
            <a:endParaRPr lang="el-GR"/>
          </a:p>
        </p:txBody>
      </p:sp>
    </p:spTree>
    <p:extLst>
      <p:ext uri="{BB962C8B-B14F-4D97-AF65-F5344CB8AC3E}">
        <p14:creationId xmlns:p14="http://schemas.microsoft.com/office/powerpoint/2010/main" val="2657707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33</a:t>
            </a:fld>
            <a:endParaRPr lang="el-GR"/>
          </a:p>
        </p:txBody>
      </p:sp>
    </p:spTree>
    <p:extLst>
      <p:ext uri="{BB962C8B-B14F-4D97-AF65-F5344CB8AC3E}">
        <p14:creationId xmlns:p14="http://schemas.microsoft.com/office/powerpoint/2010/main" val="2845538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36</a:t>
            </a:fld>
            <a:endParaRPr lang="el-GR"/>
          </a:p>
        </p:txBody>
      </p:sp>
    </p:spTree>
    <p:extLst>
      <p:ext uri="{BB962C8B-B14F-4D97-AF65-F5344CB8AC3E}">
        <p14:creationId xmlns:p14="http://schemas.microsoft.com/office/powerpoint/2010/main" val="3655005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43</a:t>
            </a:fld>
            <a:endParaRPr lang="el-GR"/>
          </a:p>
        </p:txBody>
      </p:sp>
    </p:spTree>
    <p:extLst>
      <p:ext uri="{BB962C8B-B14F-4D97-AF65-F5344CB8AC3E}">
        <p14:creationId xmlns:p14="http://schemas.microsoft.com/office/powerpoint/2010/main" val="1787256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pPr>
              <a:defRPr/>
            </a:pPr>
            <a:endParaRPr lang="el-GR"/>
          </a:p>
        </p:txBody>
      </p:sp>
      <p:sp>
        <p:nvSpPr>
          <p:cNvPr id="8" name="Rectangle 13"/>
          <p:cNvSpPr>
            <a:spLocks noGrp="1" noChangeArrowheads="1"/>
          </p:cNvSpPr>
          <p:nvPr>
            <p:ph type="ftr" sz="quarter" idx="11"/>
          </p:nvPr>
        </p:nvSpPr>
        <p:spPr>
          <a:ln/>
        </p:spPr>
        <p:txBody>
          <a:bodyPr/>
          <a:lstStyle>
            <a:lvl1pPr>
              <a:defRPr/>
            </a:lvl1pPr>
          </a:lstStyle>
          <a:p>
            <a:pPr>
              <a:defRPr/>
            </a:pPr>
            <a:endParaRPr lang="el-GR"/>
          </a:p>
        </p:txBody>
      </p:sp>
      <p:sp>
        <p:nvSpPr>
          <p:cNvPr id="9" name="Rectangle 14"/>
          <p:cNvSpPr>
            <a:spLocks noGrp="1" noChangeArrowheads="1"/>
          </p:cNvSpPr>
          <p:nvPr>
            <p:ph type="sldNum" sz="quarter" idx="12"/>
          </p:nvPr>
        </p:nvSpPr>
        <p:spPr>
          <a:ln/>
        </p:spPr>
        <p:txBody>
          <a:bodyPr/>
          <a:lstStyle>
            <a:lvl1pPr>
              <a:defRPr/>
            </a:lvl1pPr>
          </a:lstStyle>
          <a:p>
            <a:pPr>
              <a:defRPr/>
            </a:pPr>
            <a:fld id="{97AF149F-69FF-4898-89FC-48258F7AE268}" type="slidenum">
              <a:rPr lang="el-GR"/>
              <a:pPr>
                <a:defRPr/>
              </a:pPr>
              <a:t>‹#›</a:t>
            </a:fld>
            <a:endParaRPr lang="el-GR"/>
          </a:p>
        </p:txBody>
      </p:sp>
    </p:spTree>
    <p:extLst>
      <p:ext uri="{BB962C8B-B14F-4D97-AF65-F5344CB8AC3E}">
        <p14:creationId xmlns:p14="http://schemas.microsoft.com/office/powerpoint/2010/main" val="3460323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dt" sz="half" idx="10"/>
          </p:nvPr>
        </p:nvSpPr>
        <p:spPr>
          <a:ln/>
        </p:spPr>
        <p:txBody>
          <a:bodyPr/>
          <a:lstStyle>
            <a:lvl1pPr>
              <a:defRPr/>
            </a:lvl1pPr>
          </a:lstStyle>
          <a:p>
            <a:pPr>
              <a:defRPr/>
            </a:pPr>
            <a:endParaRPr lang="el-GR"/>
          </a:p>
        </p:txBody>
      </p:sp>
      <p:sp>
        <p:nvSpPr>
          <p:cNvPr id="7" name="Rectangle 13"/>
          <p:cNvSpPr>
            <a:spLocks noGrp="1" noChangeArrowheads="1"/>
          </p:cNvSpPr>
          <p:nvPr>
            <p:ph type="ftr" sz="quarter" idx="11"/>
          </p:nvPr>
        </p:nvSpPr>
        <p:spPr>
          <a:ln/>
        </p:spPr>
        <p:txBody>
          <a:bodyPr/>
          <a:lstStyle>
            <a:lvl1pPr>
              <a:defRPr/>
            </a:lvl1pPr>
          </a:lstStyle>
          <a:p>
            <a:pPr>
              <a:defRPr/>
            </a:pPr>
            <a:endParaRPr lang="el-GR"/>
          </a:p>
        </p:txBody>
      </p:sp>
      <p:sp>
        <p:nvSpPr>
          <p:cNvPr id="8" name="Rectangle 14"/>
          <p:cNvSpPr>
            <a:spLocks noGrp="1" noChangeArrowheads="1"/>
          </p:cNvSpPr>
          <p:nvPr>
            <p:ph type="sldNum" sz="quarter" idx="12"/>
          </p:nvPr>
        </p:nvSpPr>
        <p:spPr>
          <a:ln/>
        </p:spPr>
        <p:txBody>
          <a:bodyPr/>
          <a:lstStyle>
            <a:lvl1pPr>
              <a:defRPr/>
            </a:lvl1pPr>
          </a:lstStyle>
          <a:p>
            <a:pPr>
              <a:defRPr/>
            </a:pPr>
            <a:fld id="{4653AF7F-8DF0-47D3-A3BB-83950C6E724F}" type="slidenum">
              <a:rPr lang="el-GR"/>
              <a:pPr>
                <a:defRPr/>
              </a:pPr>
              <a:t>‹#›</a:t>
            </a:fld>
            <a:endParaRPr lang="el-GR"/>
          </a:p>
        </p:txBody>
      </p:sp>
    </p:spTree>
    <p:extLst>
      <p:ext uri="{BB962C8B-B14F-4D97-AF65-F5344CB8AC3E}">
        <p14:creationId xmlns:p14="http://schemas.microsoft.com/office/powerpoint/2010/main" val="3176010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2"/>
          <p:cNvSpPr>
            <a:spLocks noGrp="1" noChangeArrowheads="1"/>
          </p:cNvSpPr>
          <p:nvPr>
            <p:ph type="dt" sz="half" idx="10"/>
          </p:nvPr>
        </p:nvSpPr>
        <p:spPr>
          <a:ln/>
        </p:spPr>
        <p:txBody>
          <a:bodyPr/>
          <a:lstStyle>
            <a:lvl1pPr>
              <a:defRPr/>
            </a:lvl1pPr>
          </a:lstStyle>
          <a:p>
            <a:pPr>
              <a:defRPr/>
            </a:pPr>
            <a:endParaRPr lang="el-GR"/>
          </a:p>
        </p:txBody>
      </p:sp>
      <p:sp>
        <p:nvSpPr>
          <p:cNvPr id="7" name="Rectangle 13"/>
          <p:cNvSpPr>
            <a:spLocks noGrp="1" noChangeArrowheads="1"/>
          </p:cNvSpPr>
          <p:nvPr>
            <p:ph type="ftr" sz="quarter" idx="11"/>
          </p:nvPr>
        </p:nvSpPr>
        <p:spPr>
          <a:ln/>
        </p:spPr>
        <p:txBody>
          <a:bodyPr/>
          <a:lstStyle>
            <a:lvl1pPr>
              <a:defRPr/>
            </a:lvl1pPr>
          </a:lstStyle>
          <a:p>
            <a:pPr>
              <a:defRPr/>
            </a:pPr>
            <a:endParaRPr lang="el-GR"/>
          </a:p>
        </p:txBody>
      </p:sp>
      <p:sp>
        <p:nvSpPr>
          <p:cNvPr id="8" name="Rectangle 14"/>
          <p:cNvSpPr>
            <a:spLocks noGrp="1" noChangeArrowheads="1"/>
          </p:cNvSpPr>
          <p:nvPr>
            <p:ph type="sldNum" sz="quarter" idx="12"/>
          </p:nvPr>
        </p:nvSpPr>
        <p:spPr>
          <a:ln/>
        </p:spPr>
        <p:txBody>
          <a:bodyPr/>
          <a:lstStyle>
            <a:lvl1pPr>
              <a:defRPr/>
            </a:lvl1pPr>
          </a:lstStyle>
          <a:p>
            <a:pPr>
              <a:defRPr/>
            </a:pPr>
            <a:fld id="{3919FFAE-3958-456C-AB1E-00503913AC4A}" type="slidenum">
              <a:rPr lang="el-GR"/>
              <a:pPr>
                <a:defRPr/>
              </a:pPr>
              <a:t>‹#›</a:t>
            </a:fld>
            <a:endParaRPr lang="el-GR"/>
          </a:p>
        </p:txBody>
      </p:sp>
    </p:spTree>
    <p:extLst>
      <p:ext uri="{BB962C8B-B14F-4D97-AF65-F5344CB8AC3E}">
        <p14:creationId xmlns:p14="http://schemas.microsoft.com/office/powerpoint/2010/main" val="2471373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2405877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7087519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541939791"/>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04392425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3789712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bg>
      <p:bgPr>
        <a:gradFill>
          <a:gsLst>
            <a:gs pos="0">
              <a:schemeClr val="tx1">
                <a:lumMod val="75000"/>
                <a:lumOff val="25000"/>
              </a:schemeClr>
            </a:gs>
            <a:gs pos="50000">
              <a:schemeClr val="tx1">
                <a:lumMod val="75000"/>
                <a:lumOff val="25000"/>
              </a:schemeClr>
            </a:gs>
            <a:gs pos="100000">
              <a:schemeClr val="tx1">
                <a:lumMod val="65000"/>
                <a:lumOff val="3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784" y="116632"/>
            <a:ext cx="9082215" cy="1008112"/>
          </a:xfrm>
        </p:spPr>
        <p:txBody>
          <a:bodyPr>
            <a:normAutofit/>
          </a:bodyPr>
          <a:lstStyle>
            <a:lvl1pPr marL="268288" indent="0" algn="l">
              <a:defRPr sz="3600">
                <a:solidFill>
                  <a:schemeClr val="bg1"/>
                </a:solidFill>
              </a:defRPr>
            </a:lvl1pPr>
          </a:lstStyle>
          <a:p>
            <a:r>
              <a:rPr lang="el-GR" smtClean="0"/>
              <a:t>Στυλ κύριου τίτλου</a:t>
            </a:r>
            <a:endParaRPr lang="el-GR" dirty="0"/>
          </a:p>
        </p:txBody>
      </p:sp>
      <p:sp>
        <p:nvSpPr>
          <p:cNvPr id="3" name="Content Placeholder 2"/>
          <p:cNvSpPr>
            <a:spLocks noGrp="1"/>
          </p:cNvSpPr>
          <p:nvPr>
            <p:ph idx="1"/>
          </p:nvPr>
        </p:nvSpPr>
        <p:spPr>
          <a:xfrm>
            <a:off x="323528" y="1340768"/>
            <a:ext cx="8424936" cy="5256584"/>
          </a:xfrm>
        </p:spPr>
        <p:txBody>
          <a:bodyPr>
            <a:normAutofit/>
          </a:bodyPr>
          <a:lstStyle>
            <a:lvl1pPr>
              <a:lnSpc>
                <a:spcPct val="110000"/>
              </a:lnSpc>
              <a:spcBef>
                <a:spcPts val="1200"/>
              </a:spcBef>
              <a:defRPr sz="2400">
                <a:solidFill>
                  <a:schemeClr val="bg1"/>
                </a:solidFill>
              </a:defRPr>
            </a:lvl1pPr>
            <a:lvl2pPr marL="742950" indent="-382588">
              <a:lnSpc>
                <a:spcPct val="110000"/>
              </a:lnSpc>
              <a:spcBef>
                <a:spcPts val="1200"/>
              </a:spcBef>
              <a:buFont typeface="Courier New" panose="02070309020205020404" pitchFamily="49" charset="0"/>
              <a:buChar char="o"/>
              <a:defRPr sz="2400">
                <a:solidFill>
                  <a:schemeClr val="bg1"/>
                </a:solidFill>
              </a:defRPr>
            </a:lvl2pPr>
            <a:lvl3pPr marL="1143000" indent="-338138">
              <a:lnSpc>
                <a:spcPct val="110000"/>
              </a:lnSpc>
              <a:spcBef>
                <a:spcPts val="1200"/>
              </a:spcBef>
              <a:buFont typeface="Wingdings" panose="05000000000000000000" pitchFamily="2" charset="2"/>
              <a:buChar char="ü"/>
              <a:defRPr sz="2400">
                <a:solidFill>
                  <a:schemeClr val="bg1"/>
                </a:solidFill>
              </a:defRPr>
            </a:lvl3pPr>
            <a:lvl4pPr>
              <a:lnSpc>
                <a:spcPct val="110000"/>
              </a:lnSpc>
              <a:spcBef>
                <a:spcPts val="1200"/>
              </a:spcBef>
              <a:defRPr sz="2400"/>
            </a:lvl4pPr>
            <a:lvl5pPr>
              <a:lnSpc>
                <a:spcPct val="110000"/>
              </a:lnSpc>
              <a:spcBef>
                <a:spcPts val="1200"/>
              </a:spcBef>
              <a:defRPr sz="24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a:xfrm>
            <a:off x="6614864" y="6448251"/>
            <a:ext cx="2133600" cy="365125"/>
          </a:xfrm>
        </p:spPr>
        <p:txBody>
          <a:bodyPr/>
          <a:lstStyle>
            <a:lvl1pPr>
              <a:defRPr>
                <a:solidFill>
                  <a:schemeClr val="bg1">
                    <a:lumMod val="95000"/>
                  </a:schemeClr>
                </a:solidFill>
              </a:defRPr>
            </a:lvl1pPr>
          </a:lstStyle>
          <a:p>
            <a:pPr>
              <a:defRPr/>
            </a:pPr>
            <a:fld id="{7E55E3B3-0445-4CFC-BED8-763D4409E61F}" type="slidenum">
              <a:rPr lang="el-GR" smtClean="0"/>
              <a:pPr>
                <a:defRPr/>
              </a:pPr>
              <a:t>‹#›</a:t>
            </a:fld>
            <a:endParaRPr lang="el-GR"/>
          </a:p>
        </p:txBody>
      </p:sp>
      <p:sp>
        <p:nvSpPr>
          <p:cNvPr id="8" name="Ορθογώνιο 7"/>
          <p:cNvSpPr/>
          <p:nvPr userDrawn="1"/>
        </p:nvSpPr>
        <p:spPr>
          <a:xfrm>
            <a:off x="0" y="116632"/>
            <a:ext cx="61785" cy="6741368"/>
          </a:xfrm>
          <a:prstGeom prst="rect">
            <a:avLst/>
          </a:prstGeom>
          <a:solidFill>
            <a:schemeClr val="accent5">
              <a:lumMod val="75000"/>
            </a:schemeClr>
          </a:solidFill>
          <a:ln>
            <a:solidFill>
              <a:schemeClr val="accent5">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userDrawn="1"/>
        </p:nvSpPr>
        <p:spPr>
          <a:xfrm>
            <a:off x="0" y="0"/>
            <a:ext cx="9144000" cy="116632"/>
          </a:xfrm>
          <a:prstGeom prst="rect">
            <a:avLst/>
          </a:prstGeom>
          <a:solidFill>
            <a:schemeClr val="accent5">
              <a:lumMod val="75000"/>
            </a:schemeClr>
          </a:solidFill>
          <a:ln>
            <a:solidFill>
              <a:schemeClr val="accent5">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6021857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23635562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73716607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41574417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0209546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Τίτλος και Περιεχόμενο">
    <p:bg>
      <p:bgPr>
        <a:gradFill>
          <a:gsLst>
            <a:gs pos="0">
              <a:schemeClr val="tx1">
                <a:lumMod val="75000"/>
                <a:lumOff val="25000"/>
              </a:schemeClr>
            </a:gs>
            <a:gs pos="50000">
              <a:schemeClr val="tx1">
                <a:lumMod val="75000"/>
                <a:lumOff val="25000"/>
              </a:schemeClr>
            </a:gs>
            <a:gs pos="100000">
              <a:schemeClr val="tx1">
                <a:lumMod val="65000"/>
                <a:lumOff val="35000"/>
              </a:schemeClr>
            </a:gs>
          </a:gsLst>
          <a:lin ang="5400000" scaled="0"/>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a:xfrm>
            <a:off x="6614864" y="6448251"/>
            <a:ext cx="2133600" cy="365125"/>
          </a:xfrm>
        </p:spPr>
        <p:txBody>
          <a:bodyPr/>
          <a:lstStyle>
            <a:lvl1pPr>
              <a:defRPr>
                <a:solidFill>
                  <a:schemeClr val="bg1">
                    <a:lumMod val="95000"/>
                  </a:schemeClr>
                </a:solidFill>
              </a:defRPr>
            </a:lvl1pPr>
          </a:lstStyle>
          <a:p>
            <a:pPr>
              <a:defRPr/>
            </a:pPr>
            <a:fld id="{7E55E3B3-0445-4CFC-BED8-763D4409E61F}" type="slidenum">
              <a:rPr lang="el-GR" smtClean="0"/>
              <a:pPr>
                <a:defRPr/>
              </a:pPr>
              <a:t>‹#›</a:t>
            </a:fld>
            <a:endParaRPr lang="el-GR"/>
          </a:p>
        </p:txBody>
      </p:sp>
      <p:sp>
        <p:nvSpPr>
          <p:cNvPr id="8" name="Ορθογώνιο 7"/>
          <p:cNvSpPr/>
          <p:nvPr userDrawn="1"/>
        </p:nvSpPr>
        <p:spPr>
          <a:xfrm>
            <a:off x="0" y="116632"/>
            <a:ext cx="61785" cy="6741368"/>
          </a:xfrm>
          <a:prstGeom prst="rect">
            <a:avLst/>
          </a:prstGeom>
          <a:solidFill>
            <a:schemeClr val="accent4">
              <a:lumMod val="75000"/>
            </a:schemeClr>
          </a:solidFill>
          <a:ln>
            <a:solidFill>
              <a:schemeClr val="accent4">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ρθογώνιο 6"/>
          <p:cNvSpPr/>
          <p:nvPr userDrawn="1"/>
        </p:nvSpPr>
        <p:spPr>
          <a:xfrm>
            <a:off x="0" y="0"/>
            <a:ext cx="9144000" cy="116632"/>
          </a:xfrm>
          <a:prstGeom prst="rect">
            <a:avLst/>
          </a:prstGeom>
          <a:solidFill>
            <a:schemeClr val="accent4">
              <a:lumMod val="75000"/>
            </a:schemeClr>
          </a:solidFill>
          <a:ln>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49875361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smtClean="0"/>
              <a:t>Κάντε κλικ στο εικονίδιο για να προσθέσετε μια εικόνα</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707" r:id="rId3"/>
    <p:sldLayoutId id="2147483687" r:id="rId4"/>
    <p:sldLayoutId id="2147483688" r:id="rId5"/>
    <p:sldLayoutId id="2147483689" r:id="rId6"/>
    <p:sldLayoutId id="2147483690" r:id="rId7"/>
    <p:sldLayoutId id="2147483692" r:id="rId8"/>
    <p:sldLayoutId id="2147483693" r:id="rId9"/>
    <p:sldLayoutId id="2147483694" r:id="rId10"/>
    <p:sldLayoutId id="2147483695" r:id="rId11"/>
    <p:sldLayoutId id="2147483708" r:id="rId12"/>
    <p:sldLayoutId id="2147483709" r:id="rId13"/>
    <p:sldLayoutId id="2147483710" r:id="rId14"/>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5821719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commons.wikimedia.org/wiki/File:Joint.sv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hyperlink" Target="https://creativecommons.org/licenses/by-sa/3.0/deed.en" TargetMode="External"/><Relationship Id="rId4" Type="http://schemas.openxmlformats.org/officeDocument/2006/relationships/hyperlink" Target="https://commons.wikimedia.org/wiki/User:Jmarchn"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mrimaster.com/anatomy%20knee%20sagittal%20%20.html"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mrimaster.com/anatomy%20knee%20sagittal%20%20.html"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mrimaster.com/anatomy%20knee%20sagittal%20%20.html"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mrimaster.com/anatomy%20knee%20sagittal%20%20.html"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mrimaster.com/anatomy%20knee%20sagittal%20%20.html"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mrimaster.com/anatomy%20knee%20sagittal%20%20.html"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mrimaster.com/anatomy%20knee%20sagittal%20%20.html"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mrimaster.com/anatomy%20knee%20sagittal%20%20.html"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mrimaster.com/anatomy%20knee%20sagittal%20%20.html"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mrimaster.com/anatomy%20knee%20sagittal%20%20.html"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mrimaster.com/anatomy%20knee%20coronal%20%20.html"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mrimaster.com/anatomy%20knee%20coronal%20%20.html"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mrimaster.com/anatomy%20knee%20coronal%20%20.html" TargetMode="External"/><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mrimaster.com/anatomy%20knee%20coronal%20%20.html" TargetMode="External"/><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creativecommons.org/licenses/by/3.0/" TargetMode="External"/><Relationship Id="rId4" Type="http://schemas.openxmlformats.org/officeDocument/2006/relationships/hyperlink" Target="http://cnx.org/contents/6c5b58ca-6c6d-4ab3-8b41-60c8733a3144@4/Synovial-Joint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mrimaster.com/anatomy%20knee%20coronal%20%20.html" TargetMode="External"/><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mrimaster.com/anatomy%20knee%20coronal%20%20.html"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mrimaster.com/anatomy%20knee%20coronal%20%20.html"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emedicine.com/cgi-bin/foxweb.exe/makezoom@/em/makezoom?picture=\websites\emedicine\orthoped\images\Large\127Dscf0134.jpg&amp;template=izoom2" TargetMode="External"/><Relationship Id="rId1" Type="http://schemas.openxmlformats.org/officeDocument/2006/relationships/slideLayout" Target="../slideLayouts/slideLayout2.xml"/><Relationship Id="rId5" Type="http://schemas.openxmlformats.org/officeDocument/2006/relationships/hyperlink" Target="http://www.genou.com/" TargetMode="Externa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CFCF" TargetMode="External"/><Relationship Id="rId4" Type="http://schemas.openxmlformats.org/officeDocument/2006/relationships/hyperlink" Target="https://commons.wikimedia.org/wiki/File:918_Knee_Injury.jpg"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hyperlink" Target="http://www.ajronline.org/" TargetMode="External"/><Relationship Id="rId5" Type="http://schemas.openxmlformats.org/officeDocument/2006/relationships/image" Target="../media/image41.png"/><Relationship Id="rId4" Type="http://schemas.openxmlformats.org/officeDocument/2006/relationships/image" Target="../media/image40.wmf"/></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ommons.wikimedia.org/wiki/User:Biopresto" TargetMode="External"/><Relationship Id="rId4" Type="http://schemas.openxmlformats.org/officeDocument/2006/relationships/hyperlink" Target="https://commons.wikimedia.org/wiki/File:LCA-RX2.jpg"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wheelessonline.com/" TargetMode="External"/><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hyperlink" Target="emedicine.medscape.com/article/40084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creativecommons.org/licenses/by-sa/3.0/deed.en"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ommons.wikimedia.org/w/index.php?title=User:Addingrefs&amp;action=edit&amp;redlink=1" TargetMode="External"/><Relationship Id="rId5" Type="http://schemas.openxmlformats.org/officeDocument/2006/relationships/hyperlink" Target="https://commons.wikimedia.org/wiki/File:Knee-unfolding-recess-diagram.svg" TargetMode="Externa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hyperlink" Target="emedicine.medscape.com/article/401472" TargetMode="Externa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hyperlink" Target="emedicine.medscape.com/article/401472"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mskcases.com/" TargetMode="Externa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hyperlink" Target="emedicine.medscape.com/article/401472" TargetMode="External"/><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creativecommons.org/licenses/by/3.0/deed.en" TargetMode="External"/><Relationship Id="rId5" Type="http://schemas.openxmlformats.org/officeDocument/2006/relationships/hyperlink" Target="https://commons.wikimedia.org/wiki/User:Mikael_H%C3%A4ggstr%C3%B6m" TargetMode="External"/><Relationship Id="rId4" Type="http://schemas.openxmlformats.org/officeDocument/2006/relationships/hyperlink" Target="https://commons.wikimedia.org/wiki/File:Meniscus_tear_types.svg"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www3.americanradiology.com/pls/web1/" TargetMode="Externa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en.wikipedia.org/wiki/Shoulder" TargetMode="External"/><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hyperlink" Target="https://en.wikipedia.org/wiki/Shoulder" TargetMode="External"/><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en.wikipedia.org/wiki/Shoulder"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mrimaster.com/anatomy%20shoulder%20coronal.html" TargetMode="External"/><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mrimaster.com/anatomy%20shoulder%20coronal.html" TargetMode="External"/><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mrimaster.com/anatomy%20shoulder%20coronal.html" TargetMode="External"/><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mrimaster.com/anatomy%20shoulder%20coronal.html" TargetMode="External"/><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mrimaster.com/anatomy%20shoulder%20coronal.html" TargetMode="External"/><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mrimaster.com/anatomy%20shoulder%20coronal.html" TargetMode="External"/><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s://mrimaster.com/anatomy%20shoulder%20coronal.html" TargetMode="External"/><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mrimaster.com/anatomy%20shoulder%20coronal.html" TargetMode="External"/><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mrimaster.com/anatomy%20shoulder%20coronal.html" TargetMode="External"/><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mrimaster.com/anatomy%20shoulder%20coronal.html" TargetMode="External"/><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mrimaster.com/anatomy%20shoulder%20coronal.html" TargetMode="External"/><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mrimaster.com/anatomy%20shoulder%20coronal.html" TargetMode="External"/><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66.xml.rels><?xml version="1.0" encoding="UTF-8" standalone="yes"?>
<Relationships xmlns="http://schemas.openxmlformats.org/package/2006/relationships"><Relationship Id="rId3" Type="http://schemas.openxmlformats.org/officeDocument/2006/relationships/hyperlink" Target="https://mrimaster.com/anatomy%20shoulder%20coronal.html" TargetMode="External"/><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mrimaster.com/anatomy%20shoulder%20coronal.html" TargetMode="External"/><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mrimaster.com/anatomy%20shoulder%20axial.html" TargetMode="External"/><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mrimaster.com/anatomy%20shoulder%20axial.html" TargetMode="External"/><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mrimaster.com/anatomy%20shoulder%20axial.html" TargetMode="External"/><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mrimaster.com/anatomy%20shoulder%20axial.html" TargetMode="External"/><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mrimaster.com/anatomy%20shoulder%20axial.html" TargetMode="External"/><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mrimaster.com/anatomy%20shoulder%20axial.html" TargetMode="External"/><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mrimaster.com/anatomy%20shoulder%20axial.html" TargetMode="External"/><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mrimaster.com/anatomy%20shoulder%20axial.html" TargetMode="External"/><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mrimaster.com/anatomy%20shoulder%20axial.html" TargetMode="External"/><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mrimaster.com/anatomy%20shoulder%20axial.html" TargetMode="External"/><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mrimaster.com/anatomy%20shoulder%20axial.html" TargetMode="External"/><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mrimaster.com/anatomy%20shoulder%20axial.html" TargetMode="External"/><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cnx.org/contents/4770f844-6eb0-40bf-96c1-888459ce5219@4/Anatomy-of-Selected-Synovial-J"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creativecommons.org/licenses/by/3.0/"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en.wikipedia.org/wiki/Shoulder" TargetMode="External"/><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en.wikipedia.org/wiki/Subscapularis_muscle" TargetMode="External"/><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hyperlink" Target="https://www.flickr.com/photos/dventura_uw/257673033" TargetMode="External"/><Relationship Id="rId4" Type="http://schemas.openxmlformats.org/officeDocument/2006/relationships/image" Target="../media/image95.jpeg"/></Relationships>
</file>

<file path=ppt/slides/_rels/slide82.xml.rels><?xml version="1.0" encoding="UTF-8" standalone="yes"?>
<Relationships xmlns="http://schemas.openxmlformats.org/package/2006/relationships"><Relationship Id="rId3" Type="http://schemas.openxmlformats.org/officeDocument/2006/relationships/hyperlink" Target="https://en.wikipedia.org/wiki/Dislocated_shoulder" TargetMode="External"/><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www.iatroi-varis.gr/tips/item/4-%CF%84%CE%B5%CE%BD%CE%BF%CE%BD%CF%84%CE%B9%CF%84%CE%B9%CE%B4%CE%B1-%CF%83%CF%84%CF%81%CE%BF%CF%86%CE%B5%CF%89%CE%BD-%CF%89%CE%BC%CE%BF%CF%85.html" TargetMode="External"/><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hyperlink" Target="https://en.wikipedia.org/wiki/Rotator_cuff_tear" TargetMode="External"/></Relationships>
</file>

<file path=ppt/slides/_rels/slide85.xml.rels><?xml version="1.0" encoding="UTF-8" standalone="yes"?>
<Relationships xmlns="http://schemas.openxmlformats.org/package/2006/relationships"><Relationship Id="rId3" Type="http://schemas.openxmlformats.org/officeDocument/2006/relationships/hyperlink" Target="http://www.ultrasoundcases.info/Slide-View.aspx?cat=338&amp;case=6671" TargetMode="External"/><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hyperlink" Target="http://www.ultrasoundcases.info/Slide-View.aspx?cat=336&amp;case=3127" TargetMode="External"/><Relationship Id="rId4" Type="http://schemas.openxmlformats.org/officeDocument/2006/relationships/image" Target="../media/image101.jpeg"/></Relationships>
</file>

<file path=ppt/slides/_rels/slide86.xml.rels><?xml version="1.0" encoding="UTF-8" standalone="yes"?>
<Relationships xmlns="http://schemas.openxmlformats.org/package/2006/relationships"><Relationship Id="rId3" Type="http://schemas.openxmlformats.org/officeDocument/2006/relationships/hyperlink" Target="https://commons.wikimedia.org/wiki/File:Calcific_tendinitis.jpg" TargetMode="External"/><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584176"/>
          </a:xfrm>
        </p:spPr>
        <p:txBody>
          <a:bodyPr>
            <a:normAutofit/>
          </a:bodyPr>
          <a:lstStyle/>
          <a:p>
            <a:pPr lvl="1" algn="ctr"/>
            <a:r>
              <a:rPr lang="en-US" sz="3600" b="1" dirty="0" smtClean="0">
                <a:solidFill>
                  <a:schemeClr val="tx1"/>
                </a:solidFill>
                <a:latin typeface="+mn-lt"/>
              </a:rPr>
              <a:t>T</a:t>
            </a:r>
            <a:r>
              <a:rPr lang="el-GR" sz="3600" b="1" dirty="0" smtClean="0">
                <a:solidFill>
                  <a:schemeClr val="tx1"/>
                </a:solidFill>
                <a:latin typeface="+mn-lt"/>
              </a:rPr>
              <a:t>ομογραφική Απεικονιστική Ανατομική</a:t>
            </a:r>
            <a:endParaRPr lang="el-GR" sz="3600" b="1" dirty="0">
              <a:solidFill>
                <a:schemeClr val="tx1"/>
              </a:solidFill>
              <a:latin typeface="+mn-lt"/>
            </a:endParaRPr>
          </a:p>
        </p:txBody>
      </p:sp>
      <p:sp>
        <p:nvSpPr>
          <p:cNvPr id="3" name="Υπότιτλος 2"/>
          <p:cNvSpPr>
            <a:spLocks noGrp="1"/>
          </p:cNvSpPr>
          <p:nvPr>
            <p:ph type="subTitle" idx="1"/>
          </p:nvPr>
        </p:nvSpPr>
        <p:spPr>
          <a:xfrm>
            <a:off x="0" y="3096542"/>
            <a:ext cx="9144000" cy="1916633"/>
          </a:xfrm>
        </p:spPr>
        <p:txBody>
          <a:bodyPr>
            <a:normAutofit/>
          </a:bodyPr>
          <a:lstStyle/>
          <a:p>
            <a:pPr>
              <a:spcBef>
                <a:spcPts val="0"/>
              </a:spcBef>
              <a:spcAft>
                <a:spcPts val="1200"/>
              </a:spcAft>
            </a:pPr>
            <a:r>
              <a:rPr lang="el-GR" sz="2600" b="1" dirty="0" smtClean="0"/>
              <a:t>Ενότητα 9</a:t>
            </a:r>
            <a:r>
              <a:rPr lang="el-GR" sz="2600" dirty="0" smtClean="0"/>
              <a:t>:</a:t>
            </a:r>
            <a:r>
              <a:rPr lang="en-US" sz="2600" dirty="0" smtClean="0"/>
              <a:t> </a:t>
            </a:r>
            <a:r>
              <a:rPr lang="el-GR" sz="2600" dirty="0" smtClean="0"/>
              <a:t>Γόνατο - Ώμος</a:t>
            </a:r>
            <a:endParaRPr lang="en-US" sz="2600" dirty="0" smtClean="0"/>
          </a:p>
          <a:p>
            <a:pPr>
              <a:spcBef>
                <a:spcPts val="0"/>
              </a:spcBef>
            </a:pPr>
            <a:r>
              <a:rPr lang="el-GR" sz="2200" dirty="0" smtClean="0"/>
              <a:t>Γεωργία Οικονόμου, Αναπληρώτρια Καθηγήτρια</a:t>
            </a:r>
          </a:p>
          <a:p>
            <a:pPr>
              <a:spcBef>
                <a:spcPts val="0"/>
              </a:spcBef>
            </a:pPr>
            <a:r>
              <a:rPr lang="el-GR" sz="2200" dirty="0" smtClean="0"/>
              <a:t>Τμήμα Ραδιολογίας - Ακτινολογίας</a:t>
            </a:r>
            <a:endParaRPr lang="el-GR" sz="2200" dirty="0"/>
          </a:p>
        </p:txBody>
      </p:sp>
      <p:pic>
        <p:nvPicPr>
          <p:cNvPr id="6" name="Picture 5" descr="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368814440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507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9</a:t>
            </a:fld>
            <a:endParaRPr lang="el-GR" dirty="0"/>
          </a:p>
        </p:txBody>
      </p:sp>
      <p:sp>
        <p:nvSpPr>
          <p:cNvPr id="5" name="Τίτλος 4"/>
          <p:cNvSpPr>
            <a:spLocks noGrp="1"/>
          </p:cNvSpPr>
          <p:nvPr>
            <p:ph type="title"/>
          </p:nvPr>
        </p:nvSpPr>
        <p:spPr/>
        <p:txBody>
          <a:bodyPr/>
          <a:lstStyle/>
          <a:p>
            <a:r>
              <a:rPr lang="el-GR" dirty="0"/>
              <a:t>Αρθρική </a:t>
            </a:r>
            <a:r>
              <a:rPr lang="el-GR" dirty="0" smtClean="0"/>
              <a:t>κάψα </a:t>
            </a:r>
            <a:r>
              <a:rPr lang="el-GR" sz="3000" b="0" dirty="0"/>
              <a:t>2</a:t>
            </a:r>
            <a:r>
              <a:rPr lang="el-GR" sz="3000" b="0" dirty="0" smtClean="0"/>
              <a:t>/2</a:t>
            </a:r>
            <a:endParaRPr lang="el-GR" sz="3000" b="0" dirty="0"/>
          </a:p>
        </p:txBody>
      </p:sp>
      <p:sp>
        <p:nvSpPr>
          <p:cNvPr id="7" name="Rectangle 7"/>
          <p:cNvSpPr/>
          <p:nvPr/>
        </p:nvSpPr>
        <p:spPr>
          <a:xfrm>
            <a:off x="939421" y="6461694"/>
            <a:ext cx="7232979" cy="276999"/>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smtClean="0">
                <a:latin typeface="+mn-lt"/>
                <a:hlinkClick r:id="rId3"/>
              </a:rPr>
              <a:t>Joint</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err="1">
                <a:latin typeface="+mn-lt"/>
                <a:hlinkClick r:id="rId4" tooltip="User:Jmarchn"/>
              </a:rPr>
              <a:t>Jmarchn</a:t>
            </a:r>
            <a:r>
              <a:rPr lang="el-GR" sz="1200" dirty="0" smtClean="0">
                <a:solidFill>
                  <a:schemeClr val="bg1">
                    <a:lumMod val="75000"/>
                  </a:schemeClr>
                </a:solidFill>
                <a:latin typeface="+mn-lt"/>
              </a:rPr>
              <a:t> διαθέσιμο με άδεια </a:t>
            </a:r>
            <a:r>
              <a:rPr lang="en-US" sz="1200" dirty="0">
                <a:latin typeface="+mn-lt"/>
                <a:hlinkClick r:id="rId5"/>
              </a:rPr>
              <a:t>CC BY-SA 3.0</a:t>
            </a:r>
            <a:endParaRPr lang="en-US" sz="1200" dirty="0">
              <a:latin typeface="+mn-lt"/>
            </a:endParaRPr>
          </a:p>
        </p:txBody>
      </p:sp>
      <p:grpSp>
        <p:nvGrpSpPr>
          <p:cNvPr id="3" name="Ομάδα 2"/>
          <p:cNvGrpSpPr/>
          <p:nvPr/>
        </p:nvGrpSpPr>
        <p:grpSpPr>
          <a:xfrm>
            <a:off x="971600" y="1196752"/>
            <a:ext cx="7200800" cy="5265586"/>
            <a:chOff x="971600" y="1196752"/>
            <a:chExt cx="7200800" cy="5265586"/>
          </a:xfrm>
        </p:grpSpPr>
        <p:pic>
          <p:nvPicPr>
            <p:cNvPr id="73730" name="Picture 2" descr="File:Joint.sv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600" y="1196752"/>
              <a:ext cx="7200800" cy="5265586"/>
            </a:xfrm>
            <a:prstGeom prst="rect">
              <a:avLst/>
            </a:prstGeom>
            <a:solidFill>
              <a:schemeClr val="bg1"/>
            </a:solidFill>
            <a:ln>
              <a:solidFill>
                <a:schemeClr val="tx1"/>
              </a:solidFill>
            </a:ln>
          </p:spPr>
        </p:pic>
        <p:sp>
          <p:nvSpPr>
            <p:cNvPr id="2" name="Έλλειψη 1"/>
            <p:cNvSpPr/>
            <p:nvPr/>
          </p:nvSpPr>
          <p:spPr>
            <a:xfrm>
              <a:off x="971600" y="3933056"/>
              <a:ext cx="1728192" cy="43204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extLst>
      <p:ext uri="{BB962C8B-B14F-4D97-AF65-F5344CB8AC3E}">
        <p14:creationId xmlns:p14="http://schemas.microsoft.com/office/powerpoint/2010/main" val="1781491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340768"/>
            <a:ext cx="8208911" cy="5256584"/>
          </a:xfrm>
        </p:spPr>
        <p:txBody>
          <a:bodyPr/>
          <a:lstStyle/>
          <a:p>
            <a:pPr>
              <a:defRPr/>
            </a:pPr>
            <a:r>
              <a:rPr lang="el-GR" dirty="0" smtClean="0"/>
              <a:t>Παράγει το υγρό της άρθρωσης.</a:t>
            </a:r>
          </a:p>
          <a:p>
            <a:pPr>
              <a:defRPr/>
            </a:pPr>
            <a:r>
              <a:rPr lang="el-GR" dirty="0" smtClean="0"/>
              <a:t>Κάτω από την επιγονατίδα και μεταξύ κνήμης και μηριαίου.</a:t>
            </a:r>
          </a:p>
          <a:p>
            <a:pPr>
              <a:defRPr/>
            </a:pPr>
            <a:r>
              <a:rPr lang="el-GR" dirty="0" err="1" smtClean="0"/>
              <a:t>Υποεπιγονατιδικό</a:t>
            </a:r>
            <a:r>
              <a:rPr lang="el-GR" dirty="0" smtClean="0"/>
              <a:t> λίπος.</a:t>
            </a:r>
          </a:p>
          <a:p>
            <a:pPr lvl="1">
              <a:defRPr/>
            </a:pPr>
            <a:r>
              <a:rPr lang="el-GR" dirty="0" smtClean="0"/>
              <a:t>Πίσω και κάτω από τον επιγονατιδικό τένοντα μπορεί να ερεθιστεί από τραυματισμό.</a:t>
            </a:r>
            <a:endParaRPr lang="en-US"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10</a:t>
            </a:fld>
            <a:endParaRPr lang="el-GR"/>
          </a:p>
        </p:txBody>
      </p:sp>
      <p:sp>
        <p:nvSpPr>
          <p:cNvPr id="5" name="Τίτλος 4"/>
          <p:cNvSpPr>
            <a:spLocks noGrp="1"/>
          </p:cNvSpPr>
          <p:nvPr>
            <p:ph type="title"/>
          </p:nvPr>
        </p:nvSpPr>
        <p:spPr/>
        <p:txBody>
          <a:bodyPr/>
          <a:lstStyle/>
          <a:p>
            <a:r>
              <a:rPr lang="el-GR" dirty="0"/>
              <a:t>Αρθρικός υμένας</a:t>
            </a:r>
          </a:p>
        </p:txBody>
      </p:sp>
    </p:spTree>
    <p:extLst>
      <p:ext uri="{BB962C8B-B14F-4D97-AF65-F5344CB8AC3E}">
        <p14:creationId xmlns:p14="http://schemas.microsoft.com/office/powerpoint/2010/main" val="29990849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Θύλακοι γόνατος </a:t>
            </a:r>
            <a:r>
              <a:rPr lang="el-GR" sz="3000" b="0" dirty="0" smtClean="0"/>
              <a:t>1/2</a:t>
            </a:r>
            <a:endParaRPr lang="el-GR" sz="3000" b="0" dirty="0"/>
          </a:p>
        </p:txBody>
      </p:sp>
      <p:sp>
        <p:nvSpPr>
          <p:cNvPr id="3" name="Content Placeholder 2"/>
          <p:cNvSpPr>
            <a:spLocks noGrp="1"/>
          </p:cNvSpPr>
          <p:nvPr>
            <p:ph idx="1"/>
          </p:nvPr>
        </p:nvSpPr>
        <p:spPr/>
        <p:txBody>
          <a:bodyPr>
            <a:normAutofit/>
          </a:bodyPr>
          <a:lstStyle/>
          <a:p>
            <a:pPr>
              <a:defRPr/>
            </a:pPr>
            <a:r>
              <a:rPr lang="el-GR" dirty="0" smtClean="0"/>
              <a:t>Πάνω από 10 θύλακοι υπάρχουν γύρω από την άρθρωση του γόνατος</a:t>
            </a:r>
          </a:p>
          <a:p>
            <a:pPr>
              <a:defRPr/>
            </a:pPr>
            <a:r>
              <a:rPr lang="el-GR" dirty="0" smtClean="0"/>
              <a:t>Μερικοί συνδέονται με την άρθρωση</a:t>
            </a:r>
          </a:p>
          <a:p>
            <a:pPr>
              <a:defRPr/>
            </a:pPr>
            <a:r>
              <a:rPr lang="el-GR" dirty="0" smtClean="0"/>
              <a:t>Απορροφούν κραδασμούς </a:t>
            </a:r>
          </a:p>
          <a:p>
            <a:pPr>
              <a:defRPr/>
            </a:pPr>
            <a:r>
              <a:rPr lang="el-GR" dirty="0" smtClean="0"/>
              <a:t>Εξομαλύνουν τις τριβές</a:t>
            </a:r>
            <a:endParaRPr lang="en-US"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11</a:t>
            </a:fld>
            <a:endParaRPr lang="el-GR"/>
          </a:p>
        </p:txBody>
      </p:sp>
    </p:spTree>
    <p:extLst>
      <p:ext uri="{BB962C8B-B14F-4D97-AF65-F5344CB8AC3E}">
        <p14:creationId xmlns:p14="http://schemas.microsoft.com/office/powerpoint/2010/main" val="8446661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7" descr="5225226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784" y="1484784"/>
            <a:ext cx="4176712"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7" descr="5225226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662" y="1484784"/>
            <a:ext cx="4591050"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12</a:t>
            </a:fld>
            <a:endParaRPr lang="el-GR"/>
          </a:p>
        </p:txBody>
      </p:sp>
      <p:sp>
        <p:nvSpPr>
          <p:cNvPr id="6" name="Τίτλος 5"/>
          <p:cNvSpPr>
            <a:spLocks noGrp="1"/>
          </p:cNvSpPr>
          <p:nvPr>
            <p:ph type="title"/>
          </p:nvPr>
        </p:nvSpPr>
        <p:spPr/>
        <p:txBody>
          <a:bodyPr/>
          <a:lstStyle/>
          <a:p>
            <a:r>
              <a:rPr lang="el-GR" dirty="0">
                <a:solidFill>
                  <a:prstClr val="white"/>
                </a:solidFill>
              </a:rPr>
              <a:t>Θύλακοι γόνατος </a:t>
            </a:r>
            <a:r>
              <a:rPr lang="el-GR" sz="3000" b="0" dirty="0" smtClean="0">
                <a:solidFill>
                  <a:prstClr val="white"/>
                </a:solidFill>
              </a:rPr>
              <a:t>2/2</a:t>
            </a:r>
            <a:endParaRPr lang="el-GR" dirty="0"/>
          </a:p>
        </p:txBody>
      </p:sp>
    </p:spTree>
    <p:extLst>
      <p:ext uri="{BB962C8B-B14F-4D97-AF65-F5344CB8AC3E}">
        <p14:creationId xmlns:p14="http://schemas.microsoft.com/office/powerpoint/2010/main" val="377058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l-GR" dirty="0" smtClean="0"/>
              <a:t>Έξω πλάγιος σύνδεσμος (περονιαίος)</a:t>
            </a:r>
          </a:p>
          <a:p>
            <a:pPr lvl="1">
              <a:defRPr/>
            </a:pPr>
            <a:r>
              <a:rPr lang="el-GR" dirty="0" smtClean="0"/>
              <a:t>Δεν τραυματίζεται συχνά </a:t>
            </a:r>
            <a:endParaRPr lang="en-US" dirty="0"/>
          </a:p>
        </p:txBody>
      </p:sp>
      <p:pic>
        <p:nvPicPr>
          <p:cNvPr id="18436" name="Picture 5" descr="benjamin01_1868_1_1_614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924944"/>
            <a:ext cx="3942114" cy="2879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4" descr="Image Pre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963" y="2349500"/>
            <a:ext cx="2901950" cy="4267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13</a:t>
            </a:fld>
            <a:endParaRPr lang="el-GR"/>
          </a:p>
        </p:txBody>
      </p:sp>
      <p:sp>
        <p:nvSpPr>
          <p:cNvPr id="5" name="Τίτλος 4"/>
          <p:cNvSpPr>
            <a:spLocks noGrp="1"/>
          </p:cNvSpPr>
          <p:nvPr>
            <p:ph type="title"/>
          </p:nvPr>
        </p:nvSpPr>
        <p:spPr/>
        <p:txBody>
          <a:bodyPr/>
          <a:lstStyle/>
          <a:p>
            <a:r>
              <a:rPr lang="el-GR" dirty="0"/>
              <a:t>Έξω πλάγιος σύνδεσμος</a:t>
            </a:r>
          </a:p>
        </p:txBody>
      </p:sp>
    </p:spTree>
    <p:extLst>
      <p:ext uri="{BB962C8B-B14F-4D97-AF65-F5344CB8AC3E}">
        <p14:creationId xmlns:p14="http://schemas.microsoft.com/office/powerpoint/2010/main" val="1175083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r>
              <a:rPr lang="el-GR" dirty="0" smtClean="0"/>
              <a:t>Διατηρεί τη σταθερότητα του έσω τμήματος του γόνατος.</a:t>
            </a:r>
          </a:p>
          <a:p>
            <a:pPr>
              <a:defRPr/>
            </a:pPr>
            <a:r>
              <a:rPr lang="el-GR" dirty="0" smtClean="0"/>
              <a:t>Τραυματίζεται συνήθως από κτύπημα στο έξω τμήμα του γόνατος που προκαλεί διάσταση στο έσω τμήμα της άρθρωσης.</a:t>
            </a:r>
            <a:endParaRPr lang="en-US"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14</a:t>
            </a:fld>
            <a:endParaRPr lang="el-GR"/>
          </a:p>
        </p:txBody>
      </p:sp>
      <p:sp>
        <p:nvSpPr>
          <p:cNvPr id="5" name="Τίτλος 4"/>
          <p:cNvSpPr>
            <a:spLocks noGrp="1"/>
          </p:cNvSpPr>
          <p:nvPr>
            <p:ph type="title"/>
          </p:nvPr>
        </p:nvSpPr>
        <p:spPr/>
        <p:txBody>
          <a:bodyPr/>
          <a:lstStyle/>
          <a:p>
            <a:r>
              <a:rPr lang="el-GR" dirty="0"/>
              <a:t>Έσω πλάγιος σύνδεσμος</a:t>
            </a:r>
          </a:p>
        </p:txBody>
      </p:sp>
    </p:spTree>
    <p:extLst>
      <p:ext uri="{BB962C8B-B14F-4D97-AF65-F5344CB8AC3E}">
        <p14:creationId xmlns:p14="http://schemas.microsoft.com/office/powerpoint/2010/main" val="40810026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15</a:t>
            </a:fld>
            <a:endParaRPr lang="el-GR"/>
          </a:p>
        </p:txBody>
      </p:sp>
      <p:pic>
        <p:nvPicPr>
          <p:cNvPr id="158722" name="Picture 2" descr="https://mrimaster.com/anatomy/KNEE/knee%20axi/mri%20knee%20cross%20sectional%20anatomy%20sagittal%2016.jpg"/>
          <p:cNvPicPr>
            <a:picLocks noChangeAspect="1" noChangeArrowheads="1"/>
          </p:cNvPicPr>
          <p:nvPr/>
        </p:nvPicPr>
        <p:blipFill>
          <a:blip r:embed="rId2" cstate="print">
            <a:lum bright="10000"/>
          </a:blip>
          <a:srcRect/>
          <a:stretch>
            <a:fillRect/>
          </a:stretch>
        </p:blipFill>
        <p:spPr bwMode="auto">
          <a:xfrm>
            <a:off x="77914" y="188641"/>
            <a:ext cx="9066086" cy="6683874"/>
          </a:xfrm>
          <a:prstGeom prst="rect">
            <a:avLst/>
          </a:prstGeom>
          <a:noFill/>
        </p:spPr>
      </p:pic>
      <p:sp>
        <p:nvSpPr>
          <p:cNvPr id="6" name="Rectangle 5"/>
          <p:cNvSpPr/>
          <p:nvPr/>
        </p:nvSpPr>
        <p:spPr>
          <a:xfrm>
            <a:off x="179512" y="6309320"/>
            <a:ext cx="1728192" cy="276999"/>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26634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8" name="TextBox 7"/>
          <p:cNvSpPr txBox="1"/>
          <p:nvPr/>
        </p:nvSpPr>
        <p:spPr>
          <a:xfrm>
            <a:off x="6372200" y="1916832"/>
            <a:ext cx="2087670"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Ημιτενοντώδης</a:t>
            </a:r>
            <a:endParaRPr lang="en-US" sz="1600" dirty="0">
              <a:solidFill>
                <a:schemeClr val="bg1"/>
              </a:solidFill>
            </a:endParaRPr>
          </a:p>
        </p:txBody>
      </p:sp>
      <p:sp>
        <p:nvSpPr>
          <p:cNvPr id="9" name="TextBox 8"/>
          <p:cNvSpPr txBox="1"/>
          <p:nvPr/>
        </p:nvSpPr>
        <p:spPr>
          <a:xfrm>
            <a:off x="1476218" y="3645024"/>
            <a:ext cx="2087670" cy="584775"/>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Έσω μηνίσκος, πρόσθιο κέρας</a:t>
            </a:r>
            <a:endParaRPr lang="en-US" sz="1600" dirty="0">
              <a:solidFill>
                <a:schemeClr val="bg1"/>
              </a:solidFill>
            </a:endParaRPr>
          </a:p>
        </p:txBody>
      </p:sp>
      <p:sp>
        <p:nvSpPr>
          <p:cNvPr id="10" name="TextBox 9"/>
          <p:cNvSpPr txBox="1"/>
          <p:nvPr/>
        </p:nvSpPr>
        <p:spPr>
          <a:xfrm>
            <a:off x="611560" y="2708920"/>
            <a:ext cx="2087670"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Μηριαίο</a:t>
            </a:r>
            <a:endParaRPr lang="en-US" sz="1600" dirty="0">
              <a:solidFill>
                <a:schemeClr val="bg1"/>
              </a:solidFill>
            </a:endParaRPr>
          </a:p>
        </p:txBody>
      </p:sp>
      <p:sp>
        <p:nvSpPr>
          <p:cNvPr id="11" name="TextBox 10"/>
          <p:cNvSpPr txBox="1"/>
          <p:nvPr/>
        </p:nvSpPr>
        <p:spPr>
          <a:xfrm>
            <a:off x="669616" y="1700808"/>
            <a:ext cx="2663734"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Έσω κοιλία του 4κεφάλου</a:t>
            </a:r>
            <a:endParaRPr lang="en-US" sz="1600" dirty="0">
              <a:solidFill>
                <a:schemeClr val="bg1"/>
              </a:solidFill>
            </a:endParaRPr>
          </a:p>
        </p:txBody>
      </p:sp>
      <p:sp>
        <p:nvSpPr>
          <p:cNvPr id="12" name="TextBox 11"/>
          <p:cNvSpPr txBox="1"/>
          <p:nvPr/>
        </p:nvSpPr>
        <p:spPr>
          <a:xfrm>
            <a:off x="6156176" y="2420888"/>
            <a:ext cx="2376264"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Γαστροκνήμιος        </a:t>
            </a:r>
            <a:endParaRPr lang="en-US" sz="1600" dirty="0">
              <a:solidFill>
                <a:schemeClr val="bg1"/>
              </a:solidFill>
            </a:endParaRPr>
          </a:p>
        </p:txBody>
      </p:sp>
      <p:sp>
        <p:nvSpPr>
          <p:cNvPr id="13" name="TextBox 12"/>
          <p:cNvSpPr txBox="1"/>
          <p:nvPr/>
        </p:nvSpPr>
        <p:spPr>
          <a:xfrm>
            <a:off x="6083606" y="4911578"/>
            <a:ext cx="2087670"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Ημιτενοντώδης</a:t>
            </a:r>
            <a:endParaRPr lang="en-US" sz="1600" dirty="0">
              <a:solidFill>
                <a:schemeClr val="bg1"/>
              </a:solidFill>
            </a:endParaRPr>
          </a:p>
        </p:txBody>
      </p:sp>
      <p:sp>
        <p:nvSpPr>
          <p:cNvPr id="14" name="TextBox 13"/>
          <p:cNvSpPr txBox="1"/>
          <p:nvPr/>
        </p:nvSpPr>
        <p:spPr>
          <a:xfrm>
            <a:off x="6084168" y="3315136"/>
            <a:ext cx="2232248" cy="584775"/>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Έσω μηνίσκος, οπίσθιο κέρας</a:t>
            </a:r>
            <a:endParaRPr lang="en-US" sz="1600" dirty="0">
              <a:solidFill>
                <a:schemeClr val="bg1"/>
              </a:solidFill>
            </a:endParaRPr>
          </a:p>
        </p:txBody>
      </p:sp>
      <p:sp>
        <p:nvSpPr>
          <p:cNvPr id="15" name="TextBox 14"/>
          <p:cNvSpPr txBox="1"/>
          <p:nvPr/>
        </p:nvSpPr>
        <p:spPr>
          <a:xfrm>
            <a:off x="6012722" y="4163032"/>
            <a:ext cx="2376264"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Γαστροκνήμιος        </a:t>
            </a:r>
            <a:endParaRPr lang="en-US" sz="1600" dirty="0">
              <a:solidFill>
                <a:schemeClr val="bg1"/>
              </a:solidFill>
            </a:endParaRPr>
          </a:p>
        </p:txBody>
      </p:sp>
      <p:sp>
        <p:nvSpPr>
          <p:cNvPr id="16" name="TextBox 15"/>
          <p:cNvSpPr txBox="1"/>
          <p:nvPr/>
        </p:nvSpPr>
        <p:spPr>
          <a:xfrm>
            <a:off x="2699792" y="5488766"/>
            <a:ext cx="2087670"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Κνήμη </a:t>
            </a:r>
            <a:endParaRPr lang="en-US" sz="1600" dirty="0">
              <a:solidFill>
                <a:schemeClr val="bg1"/>
              </a:solidFill>
            </a:endParaRPr>
          </a:p>
        </p:txBody>
      </p:sp>
      <p:sp>
        <p:nvSpPr>
          <p:cNvPr id="17" name="Rectangle 16"/>
          <p:cNvSpPr/>
          <p:nvPr/>
        </p:nvSpPr>
        <p:spPr>
          <a:xfrm>
            <a:off x="1475656" y="4509120"/>
            <a:ext cx="1944216" cy="504056"/>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156176" y="2766414"/>
            <a:ext cx="2376264" cy="50405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16</a:t>
            </a:fld>
            <a:endParaRPr lang="el-GR"/>
          </a:p>
        </p:txBody>
      </p:sp>
      <p:pic>
        <p:nvPicPr>
          <p:cNvPr id="159746" name="Picture 2" descr="https://mrimaster.com/anatomy/KNEE/knee%20axi/mri%20knee%20cross%20sectional%20anatomy%20sagittal%2015.jpg"/>
          <p:cNvPicPr>
            <a:picLocks noChangeAspect="1" noChangeArrowheads="1"/>
          </p:cNvPicPr>
          <p:nvPr/>
        </p:nvPicPr>
        <p:blipFill>
          <a:blip r:embed="rId2" cstate="print">
            <a:lum bright="20000" contrast="10000"/>
          </a:blip>
          <a:srcRect/>
          <a:stretch>
            <a:fillRect/>
          </a:stretch>
        </p:blipFill>
        <p:spPr bwMode="auto">
          <a:xfrm>
            <a:off x="79038" y="188640"/>
            <a:ext cx="9064962" cy="6696745"/>
          </a:xfrm>
          <a:prstGeom prst="rect">
            <a:avLst/>
          </a:prstGeom>
          <a:noFill/>
        </p:spPr>
      </p:pic>
      <p:sp>
        <p:nvSpPr>
          <p:cNvPr id="6" name="Rectangle 5"/>
          <p:cNvSpPr/>
          <p:nvPr/>
        </p:nvSpPr>
        <p:spPr>
          <a:xfrm>
            <a:off x="179512" y="6309320"/>
            <a:ext cx="1728192" cy="276999"/>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26634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8" name="TextBox 7"/>
          <p:cNvSpPr txBox="1"/>
          <p:nvPr/>
        </p:nvSpPr>
        <p:spPr>
          <a:xfrm>
            <a:off x="6228746" y="1960374"/>
            <a:ext cx="2087670"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Ημιτενοντώδης</a:t>
            </a:r>
            <a:endParaRPr lang="en-US" sz="1600" dirty="0">
              <a:solidFill>
                <a:schemeClr val="bg1"/>
              </a:solidFill>
            </a:endParaRPr>
          </a:p>
        </p:txBody>
      </p:sp>
      <p:sp>
        <p:nvSpPr>
          <p:cNvPr id="9" name="TextBox 8"/>
          <p:cNvSpPr txBox="1"/>
          <p:nvPr/>
        </p:nvSpPr>
        <p:spPr>
          <a:xfrm>
            <a:off x="1835696" y="5085184"/>
            <a:ext cx="2087670" cy="338554"/>
          </a:xfrm>
          <a:prstGeom prst="rect">
            <a:avLst/>
          </a:prstGeom>
          <a:solidFill>
            <a:schemeClr val="tx1">
              <a:lumMod val="85000"/>
              <a:lumOff val="15000"/>
            </a:schemeClr>
          </a:solidFill>
        </p:spPr>
        <p:txBody>
          <a:bodyPr wrap="square" rtlCol="0">
            <a:spAutoFit/>
          </a:bodyPr>
          <a:lstStyle/>
          <a:p>
            <a:pPr algn="ctr"/>
            <a:endParaRPr lang="en-US" sz="1600" dirty="0">
              <a:solidFill>
                <a:schemeClr val="bg1"/>
              </a:solidFill>
            </a:endParaRPr>
          </a:p>
        </p:txBody>
      </p:sp>
      <p:sp>
        <p:nvSpPr>
          <p:cNvPr id="10" name="TextBox 9"/>
          <p:cNvSpPr txBox="1"/>
          <p:nvPr/>
        </p:nvSpPr>
        <p:spPr>
          <a:xfrm>
            <a:off x="1649262" y="4149080"/>
            <a:ext cx="2087670" cy="584775"/>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Έσω μηνίσκος, πρόσθιο κέρας</a:t>
            </a:r>
            <a:endParaRPr lang="en-US" sz="1600" dirty="0">
              <a:solidFill>
                <a:schemeClr val="bg1"/>
              </a:solidFill>
            </a:endParaRPr>
          </a:p>
        </p:txBody>
      </p:sp>
      <p:sp>
        <p:nvSpPr>
          <p:cNvPr id="11" name="TextBox 10"/>
          <p:cNvSpPr txBox="1"/>
          <p:nvPr/>
        </p:nvSpPr>
        <p:spPr>
          <a:xfrm>
            <a:off x="611560" y="2996952"/>
            <a:ext cx="2087670"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Μηριαίο</a:t>
            </a:r>
            <a:endParaRPr lang="en-US" sz="1600" dirty="0">
              <a:solidFill>
                <a:schemeClr val="bg1"/>
              </a:solidFill>
            </a:endParaRPr>
          </a:p>
        </p:txBody>
      </p:sp>
      <p:sp>
        <p:nvSpPr>
          <p:cNvPr id="12" name="TextBox 11"/>
          <p:cNvSpPr txBox="1"/>
          <p:nvPr/>
        </p:nvSpPr>
        <p:spPr>
          <a:xfrm>
            <a:off x="611560" y="1988840"/>
            <a:ext cx="2663734"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Έσω κοιλία του 4κεφάλου</a:t>
            </a:r>
            <a:endParaRPr lang="en-US" sz="1600" dirty="0">
              <a:solidFill>
                <a:schemeClr val="bg1"/>
              </a:solidFill>
            </a:endParaRPr>
          </a:p>
        </p:txBody>
      </p:sp>
      <p:sp>
        <p:nvSpPr>
          <p:cNvPr id="13" name="TextBox 12"/>
          <p:cNvSpPr txBox="1"/>
          <p:nvPr/>
        </p:nvSpPr>
        <p:spPr>
          <a:xfrm>
            <a:off x="6084168" y="2564904"/>
            <a:ext cx="2376264"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Γαστροκνήμιος        </a:t>
            </a:r>
            <a:endParaRPr lang="en-US" sz="1600" dirty="0">
              <a:solidFill>
                <a:schemeClr val="bg1"/>
              </a:solidFill>
            </a:endParaRPr>
          </a:p>
        </p:txBody>
      </p:sp>
      <p:sp>
        <p:nvSpPr>
          <p:cNvPr id="14" name="TextBox 13"/>
          <p:cNvSpPr txBox="1"/>
          <p:nvPr/>
        </p:nvSpPr>
        <p:spPr>
          <a:xfrm>
            <a:off x="6156176" y="5013176"/>
            <a:ext cx="2087670"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Ημιτενοντώδης</a:t>
            </a:r>
            <a:endParaRPr lang="en-US" sz="1600" dirty="0">
              <a:solidFill>
                <a:schemeClr val="bg1"/>
              </a:solidFill>
            </a:endParaRPr>
          </a:p>
        </p:txBody>
      </p:sp>
      <p:sp>
        <p:nvSpPr>
          <p:cNvPr id="15" name="TextBox 14"/>
          <p:cNvSpPr txBox="1"/>
          <p:nvPr/>
        </p:nvSpPr>
        <p:spPr>
          <a:xfrm>
            <a:off x="3203848" y="5589240"/>
            <a:ext cx="2087670"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Κνήμη </a:t>
            </a:r>
            <a:endParaRPr lang="en-US" sz="1600" dirty="0">
              <a:solidFill>
                <a:schemeClr val="bg1"/>
              </a:solidFill>
            </a:endParaRPr>
          </a:p>
        </p:txBody>
      </p:sp>
      <p:sp>
        <p:nvSpPr>
          <p:cNvPr id="16" name="TextBox 15"/>
          <p:cNvSpPr txBox="1"/>
          <p:nvPr/>
        </p:nvSpPr>
        <p:spPr>
          <a:xfrm>
            <a:off x="5796136" y="3212976"/>
            <a:ext cx="2232248" cy="584775"/>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Έσω μηνίσκος, οπίσθιο κέρας</a:t>
            </a:r>
            <a:endParaRPr lang="en-US" sz="1600" dirty="0">
              <a:solidFill>
                <a:schemeClr val="bg1"/>
              </a:solidFill>
            </a:endParaRPr>
          </a:p>
        </p:txBody>
      </p:sp>
      <p:sp>
        <p:nvSpPr>
          <p:cNvPr id="17" name="TextBox 16"/>
          <p:cNvSpPr txBox="1"/>
          <p:nvPr/>
        </p:nvSpPr>
        <p:spPr>
          <a:xfrm>
            <a:off x="5940152" y="4221088"/>
            <a:ext cx="2376264"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Γαστροκνήμιος        </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17</a:t>
            </a:fld>
            <a:endParaRPr lang="el-GR"/>
          </a:p>
        </p:txBody>
      </p:sp>
      <p:pic>
        <p:nvPicPr>
          <p:cNvPr id="160770" name="Picture 2" descr="https://mrimaster.com/anatomy/KNEE/knee%20axi/mri%20knee%20cross%20sectional%20anatomy%20sagittal%2014.jpg"/>
          <p:cNvPicPr>
            <a:picLocks noChangeAspect="1" noChangeArrowheads="1"/>
          </p:cNvPicPr>
          <p:nvPr/>
        </p:nvPicPr>
        <p:blipFill>
          <a:blip r:embed="rId2" cstate="print">
            <a:lum bright="20000"/>
          </a:blip>
          <a:srcRect/>
          <a:stretch>
            <a:fillRect/>
          </a:stretch>
        </p:blipFill>
        <p:spPr bwMode="auto">
          <a:xfrm>
            <a:off x="77352" y="188641"/>
            <a:ext cx="9066648" cy="6683874"/>
          </a:xfrm>
          <a:prstGeom prst="rect">
            <a:avLst/>
          </a:prstGeom>
          <a:noFill/>
        </p:spPr>
      </p:pic>
      <p:sp>
        <p:nvSpPr>
          <p:cNvPr id="6" name="Rectangle 5"/>
          <p:cNvSpPr/>
          <p:nvPr/>
        </p:nvSpPr>
        <p:spPr>
          <a:xfrm>
            <a:off x="179512" y="6309320"/>
            <a:ext cx="1728192" cy="276999"/>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26634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8" name="Rectangle 7"/>
          <p:cNvSpPr/>
          <p:nvPr/>
        </p:nvSpPr>
        <p:spPr>
          <a:xfrm>
            <a:off x="1835696" y="5229200"/>
            <a:ext cx="1944216" cy="504056"/>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300192" y="2348880"/>
            <a:ext cx="2087670"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Ημιτενοντώδης</a:t>
            </a:r>
            <a:endParaRPr lang="en-US" sz="1600" dirty="0">
              <a:solidFill>
                <a:schemeClr val="bg1"/>
              </a:solidFill>
            </a:endParaRPr>
          </a:p>
        </p:txBody>
      </p:sp>
      <p:sp>
        <p:nvSpPr>
          <p:cNvPr id="10" name="TextBox 9"/>
          <p:cNvSpPr txBox="1"/>
          <p:nvPr/>
        </p:nvSpPr>
        <p:spPr>
          <a:xfrm>
            <a:off x="6228184" y="1628800"/>
            <a:ext cx="2376264"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Ιγνυακή αρτηρία        </a:t>
            </a:r>
            <a:endParaRPr lang="en-US" sz="1600" dirty="0">
              <a:solidFill>
                <a:schemeClr val="bg1"/>
              </a:solidFill>
            </a:endParaRPr>
          </a:p>
        </p:txBody>
      </p:sp>
      <p:sp>
        <p:nvSpPr>
          <p:cNvPr id="12" name="TextBox 11"/>
          <p:cNvSpPr txBox="1"/>
          <p:nvPr/>
        </p:nvSpPr>
        <p:spPr>
          <a:xfrm>
            <a:off x="3203848" y="5589240"/>
            <a:ext cx="2087670"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Κνήμη </a:t>
            </a:r>
            <a:endParaRPr lang="en-US" sz="1600" dirty="0">
              <a:solidFill>
                <a:schemeClr val="bg1"/>
              </a:solidFill>
            </a:endParaRPr>
          </a:p>
        </p:txBody>
      </p:sp>
      <p:sp>
        <p:nvSpPr>
          <p:cNvPr id="13" name="TextBox 12"/>
          <p:cNvSpPr txBox="1"/>
          <p:nvPr/>
        </p:nvSpPr>
        <p:spPr>
          <a:xfrm>
            <a:off x="6084168" y="3068960"/>
            <a:ext cx="2232248" cy="584775"/>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Έσω μηνίσκος, οπίσθιο κέρας</a:t>
            </a:r>
            <a:endParaRPr lang="en-US" sz="1600" dirty="0">
              <a:solidFill>
                <a:schemeClr val="bg1"/>
              </a:solidFill>
            </a:endParaRPr>
          </a:p>
        </p:txBody>
      </p:sp>
      <p:sp>
        <p:nvSpPr>
          <p:cNvPr id="14" name="TextBox 13"/>
          <p:cNvSpPr txBox="1"/>
          <p:nvPr/>
        </p:nvSpPr>
        <p:spPr>
          <a:xfrm>
            <a:off x="6156176" y="4221088"/>
            <a:ext cx="2376264"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Γαστροκνήμιος        </a:t>
            </a:r>
            <a:endParaRPr lang="en-US" sz="1600" dirty="0">
              <a:solidFill>
                <a:schemeClr val="bg1"/>
              </a:solidFill>
            </a:endParaRPr>
          </a:p>
        </p:txBody>
      </p:sp>
      <p:sp>
        <p:nvSpPr>
          <p:cNvPr id="15" name="TextBox 14"/>
          <p:cNvSpPr txBox="1"/>
          <p:nvPr/>
        </p:nvSpPr>
        <p:spPr>
          <a:xfrm>
            <a:off x="1331640" y="4005064"/>
            <a:ext cx="2087670" cy="584775"/>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Έσω μηνίσκος, πρόσθιο κέρας</a:t>
            </a:r>
            <a:endParaRPr lang="en-US" sz="1600" dirty="0">
              <a:solidFill>
                <a:schemeClr val="bg1"/>
              </a:solidFill>
            </a:endParaRPr>
          </a:p>
        </p:txBody>
      </p:sp>
      <p:sp>
        <p:nvSpPr>
          <p:cNvPr id="16" name="TextBox 15"/>
          <p:cNvSpPr txBox="1"/>
          <p:nvPr/>
        </p:nvSpPr>
        <p:spPr>
          <a:xfrm>
            <a:off x="611560" y="2924944"/>
            <a:ext cx="2087670"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Μηριαίο</a:t>
            </a:r>
            <a:endParaRPr lang="en-US" sz="1600" dirty="0">
              <a:solidFill>
                <a:schemeClr val="bg1"/>
              </a:solidFill>
            </a:endParaRPr>
          </a:p>
        </p:txBody>
      </p:sp>
      <p:sp>
        <p:nvSpPr>
          <p:cNvPr id="17" name="TextBox 16"/>
          <p:cNvSpPr txBox="1"/>
          <p:nvPr/>
        </p:nvSpPr>
        <p:spPr>
          <a:xfrm>
            <a:off x="611560" y="1772816"/>
            <a:ext cx="2663734"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Έσω κοιλία του 4κεφάλου</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18</a:t>
            </a:fld>
            <a:endParaRPr lang="el-GR"/>
          </a:p>
        </p:txBody>
      </p:sp>
      <p:pic>
        <p:nvPicPr>
          <p:cNvPr id="161794" name="Picture 2" descr="https://mrimaster.com/anatomy/KNEE/knee%20axi/mri%20knee%20cross%20sectional%20anatomy%20sagittal%2013.jpg"/>
          <p:cNvPicPr>
            <a:picLocks noChangeAspect="1" noChangeArrowheads="1"/>
          </p:cNvPicPr>
          <p:nvPr/>
        </p:nvPicPr>
        <p:blipFill>
          <a:blip r:embed="rId2" cstate="print">
            <a:lum bright="20000"/>
          </a:blip>
          <a:srcRect/>
          <a:stretch>
            <a:fillRect/>
          </a:stretch>
        </p:blipFill>
        <p:spPr bwMode="auto">
          <a:xfrm>
            <a:off x="27819" y="188639"/>
            <a:ext cx="9116181" cy="6669361"/>
          </a:xfrm>
          <a:prstGeom prst="rect">
            <a:avLst/>
          </a:prstGeom>
          <a:noFill/>
        </p:spPr>
      </p:pic>
      <p:sp>
        <p:nvSpPr>
          <p:cNvPr id="6" name="Rectangle 5"/>
          <p:cNvSpPr/>
          <p:nvPr/>
        </p:nvSpPr>
        <p:spPr>
          <a:xfrm>
            <a:off x="179512" y="6309320"/>
            <a:ext cx="1728192" cy="276999"/>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26634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8" name="TextBox 7"/>
          <p:cNvSpPr txBox="1"/>
          <p:nvPr/>
        </p:nvSpPr>
        <p:spPr>
          <a:xfrm>
            <a:off x="1532588" y="4293096"/>
            <a:ext cx="2087670" cy="584775"/>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Έσω μηνίσκος, πρόσθιο κέρας</a:t>
            </a:r>
            <a:endParaRPr lang="en-US" sz="1600" dirty="0">
              <a:solidFill>
                <a:schemeClr val="bg1"/>
              </a:solidFill>
            </a:endParaRPr>
          </a:p>
        </p:txBody>
      </p:sp>
      <p:sp>
        <p:nvSpPr>
          <p:cNvPr id="9" name="TextBox 8"/>
          <p:cNvSpPr txBox="1"/>
          <p:nvPr/>
        </p:nvSpPr>
        <p:spPr>
          <a:xfrm>
            <a:off x="611560" y="2564342"/>
            <a:ext cx="2087670"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Μηριαίο</a:t>
            </a:r>
            <a:endParaRPr lang="en-US" sz="1600" dirty="0">
              <a:solidFill>
                <a:schemeClr val="bg1"/>
              </a:solidFill>
            </a:endParaRPr>
          </a:p>
        </p:txBody>
      </p:sp>
      <p:sp>
        <p:nvSpPr>
          <p:cNvPr id="10" name="TextBox 9"/>
          <p:cNvSpPr txBox="1"/>
          <p:nvPr/>
        </p:nvSpPr>
        <p:spPr>
          <a:xfrm>
            <a:off x="611560" y="1556792"/>
            <a:ext cx="2663734"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Έσω κοιλία του 4κεφάλου</a:t>
            </a:r>
            <a:endParaRPr lang="en-US" sz="1600" dirty="0">
              <a:solidFill>
                <a:schemeClr val="bg1"/>
              </a:solidFill>
            </a:endParaRPr>
          </a:p>
        </p:txBody>
      </p:sp>
      <p:sp>
        <p:nvSpPr>
          <p:cNvPr id="11" name="TextBox 10"/>
          <p:cNvSpPr txBox="1"/>
          <p:nvPr/>
        </p:nvSpPr>
        <p:spPr>
          <a:xfrm>
            <a:off x="394974" y="3153796"/>
            <a:ext cx="2880320" cy="584775"/>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Έσω καθεκτικός σύνδεσμος της επιγονατίδας</a:t>
            </a:r>
            <a:endParaRPr lang="en-US" sz="1600" dirty="0">
              <a:solidFill>
                <a:schemeClr val="bg1"/>
              </a:solidFill>
            </a:endParaRPr>
          </a:p>
        </p:txBody>
      </p:sp>
      <p:sp>
        <p:nvSpPr>
          <p:cNvPr id="12" name="Rectangle 11"/>
          <p:cNvSpPr/>
          <p:nvPr/>
        </p:nvSpPr>
        <p:spPr>
          <a:xfrm>
            <a:off x="1922780" y="5229200"/>
            <a:ext cx="1944216" cy="504056"/>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420434" y="5373216"/>
            <a:ext cx="2087670"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Κνήμη </a:t>
            </a:r>
            <a:endParaRPr lang="en-US" sz="1600" dirty="0">
              <a:solidFill>
                <a:schemeClr val="bg1"/>
              </a:solidFill>
            </a:endParaRPr>
          </a:p>
        </p:txBody>
      </p:sp>
      <p:sp>
        <p:nvSpPr>
          <p:cNvPr id="14" name="TextBox 13"/>
          <p:cNvSpPr txBox="1"/>
          <p:nvPr/>
        </p:nvSpPr>
        <p:spPr>
          <a:xfrm>
            <a:off x="6242136" y="1757740"/>
            <a:ext cx="2087670"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Ημιτενοντώδης</a:t>
            </a:r>
            <a:endParaRPr lang="en-US" sz="1600" dirty="0">
              <a:solidFill>
                <a:schemeClr val="bg1"/>
              </a:solidFill>
            </a:endParaRPr>
          </a:p>
        </p:txBody>
      </p:sp>
      <p:sp>
        <p:nvSpPr>
          <p:cNvPr id="15" name="TextBox 14"/>
          <p:cNvSpPr txBox="1"/>
          <p:nvPr/>
        </p:nvSpPr>
        <p:spPr>
          <a:xfrm>
            <a:off x="6170128" y="1362254"/>
            <a:ext cx="2376264"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Ιγνυακή αρτηρία        </a:t>
            </a:r>
            <a:endParaRPr lang="en-US" sz="1600" dirty="0">
              <a:solidFill>
                <a:schemeClr val="bg1"/>
              </a:solidFill>
            </a:endParaRPr>
          </a:p>
        </p:txBody>
      </p:sp>
      <p:sp>
        <p:nvSpPr>
          <p:cNvPr id="16" name="TextBox 15"/>
          <p:cNvSpPr txBox="1"/>
          <p:nvPr/>
        </p:nvSpPr>
        <p:spPr>
          <a:xfrm>
            <a:off x="6084168" y="2988241"/>
            <a:ext cx="2232248" cy="584775"/>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Έσω μηνίσκος, οπίσθιο κέρας</a:t>
            </a:r>
            <a:endParaRPr lang="en-US" sz="1600" dirty="0">
              <a:solidFill>
                <a:schemeClr val="bg1"/>
              </a:solidFill>
            </a:endParaRPr>
          </a:p>
        </p:txBody>
      </p:sp>
      <p:sp>
        <p:nvSpPr>
          <p:cNvPr id="17" name="TextBox 16"/>
          <p:cNvSpPr txBox="1"/>
          <p:nvPr/>
        </p:nvSpPr>
        <p:spPr>
          <a:xfrm>
            <a:off x="6156176" y="4149080"/>
            <a:ext cx="2376264"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Γαστροκνήμιος        </a:t>
            </a:r>
            <a:endParaRPr lang="en-US" sz="1600" dirty="0">
              <a:solidFill>
                <a:schemeClr val="bg1"/>
              </a:solidFill>
            </a:endParaRPr>
          </a:p>
        </p:txBody>
      </p:sp>
      <p:sp>
        <p:nvSpPr>
          <p:cNvPr id="18" name="TextBox 17"/>
          <p:cNvSpPr txBox="1"/>
          <p:nvPr/>
        </p:nvSpPr>
        <p:spPr>
          <a:xfrm>
            <a:off x="6300192" y="2276872"/>
            <a:ext cx="2376264" cy="338554"/>
          </a:xfrm>
          <a:prstGeom prst="rect">
            <a:avLst/>
          </a:prstGeom>
          <a:solidFill>
            <a:schemeClr val="accent5">
              <a:lumMod val="75000"/>
            </a:schemeClr>
          </a:solidFill>
        </p:spPr>
        <p:txBody>
          <a:bodyPr wrap="square" rtlCol="0">
            <a:spAutoFit/>
          </a:bodyPr>
          <a:lstStyle/>
          <a:p>
            <a:pPr algn="ctr"/>
            <a:r>
              <a:rPr lang="el-GR" sz="1600" dirty="0" smtClean="0">
                <a:solidFill>
                  <a:schemeClr val="bg1"/>
                </a:solidFill>
              </a:rPr>
              <a:t>Αρθρική κάψα        </a:t>
            </a:r>
            <a:endParaRPr lang="en-US" sz="1600" dirty="0">
              <a:solidFill>
                <a:schemeClr val="bg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Ομάδα 3"/>
          <p:cNvGrpSpPr/>
          <p:nvPr/>
        </p:nvGrpSpPr>
        <p:grpSpPr>
          <a:xfrm>
            <a:off x="1544315" y="1124744"/>
            <a:ext cx="5908005" cy="5661248"/>
            <a:chOff x="1184275" y="0"/>
            <a:chExt cx="6808788" cy="6597650"/>
          </a:xfrm>
        </p:grpSpPr>
        <p:pic>
          <p:nvPicPr>
            <p:cNvPr id="4098" name="Picture 4" descr="aclinju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9613" y="0"/>
              <a:ext cx="5926137" cy="6597650"/>
            </a:xfrm>
            <a:prstGeom prst="rect">
              <a:avLst/>
            </a:prstGeom>
            <a:solidFill>
              <a:schemeClr val="bg1"/>
            </a:solidFill>
            <a:ln>
              <a:solidFill>
                <a:schemeClr val="tx1"/>
              </a:solidFill>
            </a:ln>
          </p:spPr>
        </p:pic>
        <p:sp>
          <p:nvSpPr>
            <p:cNvPr id="4099" name="Text Box 5"/>
            <p:cNvSpPr txBox="1">
              <a:spLocks noChangeArrowheads="1"/>
            </p:cNvSpPr>
            <p:nvPr/>
          </p:nvSpPr>
          <p:spPr bwMode="auto">
            <a:xfrm>
              <a:off x="6300788" y="111323"/>
              <a:ext cx="1692275" cy="3497174"/>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a:latin typeface="+mn-lt"/>
                </a:rPr>
                <a:t>Οπίσθιος χιαστός σύνδεσμος</a:t>
              </a:r>
            </a:p>
            <a:p>
              <a:pPr eaLnBrk="1" hangingPunct="1">
                <a:spcBef>
                  <a:spcPct val="50000"/>
                </a:spcBef>
              </a:pPr>
              <a:r>
                <a:rPr lang="el-GR" altLang="el-GR" b="1" dirty="0">
                  <a:latin typeface="+mn-lt"/>
                </a:rPr>
                <a:t>Αρθρικός χόνδρος</a:t>
              </a:r>
            </a:p>
            <a:p>
              <a:pPr eaLnBrk="1" hangingPunct="1">
                <a:spcBef>
                  <a:spcPct val="50000"/>
                </a:spcBef>
              </a:pPr>
              <a:r>
                <a:rPr lang="el-GR" altLang="el-GR" b="1" dirty="0" smtClean="0">
                  <a:latin typeface="+mn-lt"/>
                </a:rPr>
                <a:t>Έσω </a:t>
              </a:r>
              <a:r>
                <a:rPr lang="el-GR" altLang="el-GR" b="1" dirty="0">
                  <a:latin typeface="+mn-lt"/>
                </a:rPr>
                <a:t>πλάγιος σύνδεσμος</a:t>
              </a:r>
            </a:p>
            <a:p>
              <a:pPr eaLnBrk="1" hangingPunct="1">
                <a:spcBef>
                  <a:spcPct val="50000"/>
                </a:spcBef>
              </a:pPr>
              <a:r>
                <a:rPr lang="el-GR" altLang="el-GR" b="1" dirty="0">
                  <a:latin typeface="+mn-lt"/>
                </a:rPr>
                <a:t>Έσω </a:t>
              </a:r>
              <a:r>
                <a:rPr lang="el-GR" altLang="el-GR" b="1" dirty="0" smtClean="0">
                  <a:latin typeface="+mn-lt"/>
                </a:rPr>
                <a:t>μηνίσκος</a:t>
              </a:r>
              <a:endParaRPr lang="el-GR" altLang="el-GR" b="1" dirty="0">
                <a:latin typeface="+mn-lt"/>
              </a:endParaRPr>
            </a:p>
          </p:txBody>
        </p:sp>
        <p:sp>
          <p:nvSpPr>
            <p:cNvPr id="4100" name="Oval 7"/>
            <p:cNvSpPr>
              <a:spLocks noChangeArrowheads="1"/>
            </p:cNvSpPr>
            <p:nvPr/>
          </p:nvSpPr>
          <p:spPr bwMode="auto">
            <a:xfrm rot="-3250302">
              <a:off x="5737226" y="4537075"/>
              <a:ext cx="652462" cy="573087"/>
            </a:xfrm>
            <a:prstGeom prst="ellipse">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latin typeface="+mn-lt"/>
              </a:endParaRPr>
            </a:p>
          </p:txBody>
        </p:sp>
        <p:sp>
          <p:nvSpPr>
            <p:cNvPr id="4101" name="Rectangle 8"/>
            <p:cNvSpPr>
              <a:spLocks noChangeArrowheads="1"/>
            </p:cNvSpPr>
            <p:nvPr/>
          </p:nvSpPr>
          <p:spPr bwMode="auto">
            <a:xfrm>
              <a:off x="6228184" y="4005064"/>
              <a:ext cx="1655763" cy="2592387"/>
            </a:xfrm>
            <a:prstGeom prst="rect">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latin typeface="+mn-lt"/>
              </a:endParaRPr>
            </a:p>
          </p:txBody>
        </p:sp>
        <p:sp>
          <p:nvSpPr>
            <p:cNvPr id="4102" name="Rectangle 9"/>
            <p:cNvSpPr>
              <a:spLocks noChangeArrowheads="1"/>
            </p:cNvSpPr>
            <p:nvPr/>
          </p:nvSpPr>
          <p:spPr bwMode="auto">
            <a:xfrm>
              <a:off x="5551488" y="5229225"/>
              <a:ext cx="863600" cy="1368425"/>
            </a:xfrm>
            <a:prstGeom prst="rect">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l-GR">
                <a:latin typeface="+mn-lt"/>
              </a:endParaRPr>
            </a:p>
          </p:txBody>
        </p:sp>
        <p:sp>
          <p:nvSpPr>
            <p:cNvPr id="4103" name="Text Box 10"/>
            <p:cNvSpPr txBox="1">
              <a:spLocks noChangeArrowheads="1"/>
            </p:cNvSpPr>
            <p:nvPr/>
          </p:nvSpPr>
          <p:spPr bwMode="auto">
            <a:xfrm>
              <a:off x="3892288" y="4863828"/>
              <a:ext cx="1081087" cy="699434"/>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smtClean="0">
                  <a:latin typeface="+mn-lt"/>
                </a:rPr>
                <a:t>Κνήμη</a:t>
              </a:r>
              <a:endParaRPr lang="en-US" altLang="el-GR" b="1" dirty="0" smtClean="0">
                <a:latin typeface="+mn-lt"/>
              </a:endParaRPr>
            </a:p>
            <a:p>
              <a:pPr eaLnBrk="1" hangingPunct="1">
                <a:spcBef>
                  <a:spcPct val="50000"/>
                </a:spcBef>
              </a:pPr>
              <a:endParaRPr lang="el-GR" altLang="el-GR" sz="1000" b="1" dirty="0">
                <a:solidFill>
                  <a:schemeClr val="tx2"/>
                </a:solidFill>
                <a:latin typeface="+mn-lt"/>
              </a:endParaRPr>
            </a:p>
          </p:txBody>
        </p:sp>
        <p:sp>
          <p:nvSpPr>
            <p:cNvPr id="4104" name="Text Box 11"/>
            <p:cNvSpPr txBox="1">
              <a:spLocks noChangeArrowheads="1"/>
            </p:cNvSpPr>
            <p:nvPr/>
          </p:nvSpPr>
          <p:spPr bwMode="auto">
            <a:xfrm>
              <a:off x="3276599" y="0"/>
              <a:ext cx="982052" cy="699434"/>
            </a:xfrm>
            <a:prstGeom prst="rect">
              <a:avLst/>
            </a:prstGeom>
            <a:solidFill>
              <a:schemeClr val="bg1"/>
            </a:solidFill>
            <a:ln w="952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smtClean="0">
                  <a:latin typeface="+mn-lt"/>
                </a:rPr>
                <a:t>Μηρός</a:t>
              </a:r>
              <a:endParaRPr lang="en-US" altLang="el-GR" b="1" dirty="0" smtClean="0">
                <a:solidFill>
                  <a:schemeClr val="tx2"/>
                </a:solidFill>
                <a:latin typeface="+mn-lt"/>
              </a:endParaRPr>
            </a:p>
            <a:p>
              <a:pPr eaLnBrk="1" hangingPunct="1">
                <a:spcBef>
                  <a:spcPct val="50000"/>
                </a:spcBef>
              </a:pPr>
              <a:r>
                <a:rPr lang="el-GR" altLang="el-GR" sz="1000" b="1" dirty="0" smtClean="0">
                  <a:solidFill>
                    <a:schemeClr val="tx2"/>
                  </a:solidFill>
                  <a:latin typeface="+mn-lt"/>
                </a:rPr>
                <a:t>     </a:t>
              </a:r>
              <a:r>
                <a:rPr lang="el-GR" altLang="el-GR" sz="1000" b="1" dirty="0" smtClean="0">
                  <a:latin typeface="+mn-lt"/>
                </a:rPr>
                <a:t>   </a:t>
              </a:r>
              <a:endParaRPr lang="el-GR" altLang="el-GR" sz="1000" b="1" dirty="0">
                <a:latin typeface="+mn-lt"/>
              </a:endParaRPr>
            </a:p>
          </p:txBody>
        </p:sp>
        <p:sp>
          <p:nvSpPr>
            <p:cNvPr id="4105" name="Text Box 12"/>
            <p:cNvSpPr txBox="1">
              <a:spLocks noChangeArrowheads="1"/>
            </p:cNvSpPr>
            <p:nvPr/>
          </p:nvSpPr>
          <p:spPr bwMode="auto">
            <a:xfrm>
              <a:off x="4038599" y="1054100"/>
              <a:ext cx="1049920" cy="753238"/>
            </a:xfrm>
            <a:prstGeom prst="rect">
              <a:avLst/>
            </a:prstGeom>
            <a:solidFill>
              <a:schemeClr val="bg1"/>
            </a:solidFill>
            <a:ln>
              <a:solidFill>
                <a:schemeClr val="tx1"/>
              </a:solid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err="1" smtClean="0">
                  <a:latin typeface="+mn-lt"/>
                </a:rPr>
                <a:t>Επιγο</a:t>
              </a:r>
              <a:r>
                <a:rPr lang="el-GR" altLang="el-GR" b="1" dirty="0" smtClean="0">
                  <a:latin typeface="+mn-lt"/>
                </a:rPr>
                <a:t>-</a:t>
              </a:r>
              <a:r>
                <a:rPr lang="el-GR" altLang="el-GR" b="1" dirty="0" err="1" smtClean="0">
                  <a:latin typeface="+mn-lt"/>
                </a:rPr>
                <a:t>νατίδα</a:t>
              </a:r>
              <a:endParaRPr lang="el-GR" altLang="el-GR" b="1" dirty="0">
                <a:latin typeface="+mn-lt"/>
              </a:endParaRPr>
            </a:p>
          </p:txBody>
        </p:sp>
        <p:sp>
          <p:nvSpPr>
            <p:cNvPr id="4106" name="Text Box 13"/>
            <p:cNvSpPr txBox="1">
              <a:spLocks noChangeArrowheads="1"/>
            </p:cNvSpPr>
            <p:nvPr/>
          </p:nvSpPr>
          <p:spPr bwMode="auto">
            <a:xfrm>
              <a:off x="1258888" y="1068800"/>
              <a:ext cx="1571626" cy="753238"/>
            </a:xfrm>
            <a:prstGeom prst="rect">
              <a:avLst/>
            </a:prstGeom>
            <a:solidFill>
              <a:schemeClr val="bg1"/>
            </a:solidFill>
            <a:ln>
              <a:solidFill>
                <a:schemeClr val="tx1"/>
              </a:solidFill>
            </a:ln>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a:latin typeface="+mn-lt"/>
                </a:rPr>
                <a:t>Πρόσθιος χιαστός</a:t>
              </a:r>
            </a:p>
          </p:txBody>
        </p:sp>
        <p:sp>
          <p:nvSpPr>
            <p:cNvPr id="4107" name="Text Box 15"/>
            <p:cNvSpPr txBox="1">
              <a:spLocks noChangeArrowheads="1"/>
            </p:cNvSpPr>
            <p:nvPr/>
          </p:nvSpPr>
          <p:spPr bwMode="auto">
            <a:xfrm>
              <a:off x="1184275" y="1846263"/>
              <a:ext cx="1584325" cy="646331"/>
            </a:xfrm>
            <a:prstGeom prst="rect">
              <a:avLst/>
            </a:prstGeom>
            <a:solidFill>
              <a:schemeClr val="bg1"/>
            </a:solidFill>
            <a:ln>
              <a:solidFill>
                <a:schemeClr val="tx1"/>
              </a:solid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a:latin typeface="+mn-lt"/>
                </a:rPr>
                <a:t>Έξω πλάγιος σύνδεσμος</a:t>
              </a:r>
              <a:endParaRPr lang="el-GR" altLang="el-GR">
                <a:solidFill>
                  <a:schemeClr val="accent1"/>
                </a:solidFill>
                <a:latin typeface="+mn-lt"/>
              </a:endParaRPr>
            </a:p>
          </p:txBody>
        </p:sp>
        <p:sp>
          <p:nvSpPr>
            <p:cNvPr id="4108" name="Text Box 16"/>
            <p:cNvSpPr txBox="1">
              <a:spLocks noChangeArrowheads="1"/>
            </p:cNvSpPr>
            <p:nvPr/>
          </p:nvSpPr>
          <p:spPr bwMode="auto">
            <a:xfrm>
              <a:off x="1985962" y="2513355"/>
              <a:ext cx="782638" cy="366712"/>
            </a:xfrm>
            <a:prstGeom prst="rect">
              <a:avLst/>
            </a:prstGeom>
            <a:solidFill>
              <a:schemeClr val="bg1"/>
            </a:solid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l-GR">
                <a:latin typeface="+mn-lt"/>
              </a:endParaRPr>
            </a:p>
          </p:txBody>
        </p:sp>
        <p:sp>
          <p:nvSpPr>
            <p:cNvPr id="4109" name="Text Box 17"/>
            <p:cNvSpPr txBox="1">
              <a:spLocks noChangeArrowheads="1"/>
            </p:cNvSpPr>
            <p:nvPr/>
          </p:nvSpPr>
          <p:spPr bwMode="auto">
            <a:xfrm>
              <a:off x="1301748" y="2941256"/>
              <a:ext cx="1528764" cy="753238"/>
            </a:xfrm>
            <a:prstGeom prst="rect">
              <a:avLst/>
            </a:prstGeom>
            <a:solidFill>
              <a:schemeClr val="bg1"/>
            </a:solidFill>
            <a:ln>
              <a:solidFill>
                <a:schemeClr val="tx1"/>
              </a:solidFill>
            </a:ln>
          </p:spPr>
          <p:txBody>
            <a:bodyPr wrap="square"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a:latin typeface="+mn-lt"/>
                </a:rPr>
                <a:t>Έξω μηνίσκος</a:t>
              </a:r>
            </a:p>
          </p:txBody>
        </p:sp>
        <p:sp>
          <p:nvSpPr>
            <p:cNvPr id="4110" name="Text Box 18"/>
            <p:cNvSpPr txBox="1">
              <a:spLocks noChangeArrowheads="1"/>
            </p:cNvSpPr>
            <p:nvPr/>
          </p:nvSpPr>
          <p:spPr bwMode="auto">
            <a:xfrm>
              <a:off x="1979613" y="5776913"/>
              <a:ext cx="1117221" cy="699435"/>
            </a:xfrm>
            <a:prstGeom prst="rect">
              <a:avLst/>
            </a:prstGeom>
            <a:solidFill>
              <a:schemeClr val="bg1"/>
            </a:solidFill>
            <a:ln w="9525">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smtClean="0">
                  <a:latin typeface="+mn-lt"/>
                </a:rPr>
                <a:t>Περόνη</a:t>
              </a:r>
              <a:endParaRPr lang="en-US" altLang="el-GR" b="1" dirty="0" smtClean="0">
                <a:latin typeface="+mn-lt"/>
              </a:endParaRPr>
            </a:p>
            <a:p>
              <a:pPr eaLnBrk="1" hangingPunct="1">
                <a:spcBef>
                  <a:spcPct val="50000"/>
                </a:spcBef>
              </a:pPr>
              <a:endParaRPr lang="en-US" altLang="el-GR" sz="1000" b="1" dirty="0">
                <a:latin typeface="+mn-lt"/>
              </a:endParaRPr>
            </a:p>
          </p:txBody>
        </p:sp>
      </p:grpSp>
      <p:sp>
        <p:nvSpPr>
          <p:cNvPr id="2" name="Τίτλος 1"/>
          <p:cNvSpPr>
            <a:spLocks noGrp="1"/>
          </p:cNvSpPr>
          <p:nvPr>
            <p:ph type="title"/>
          </p:nvPr>
        </p:nvSpPr>
        <p:spPr/>
        <p:txBody>
          <a:bodyPr/>
          <a:lstStyle/>
          <a:p>
            <a:r>
              <a:rPr lang="el-GR" dirty="0"/>
              <a:t>Η Άρθρωση του Γόνατος</a:t>
            </a: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1</a:t>
            </a:fld>
            <a:endParaRPr lang="el-GR"/>
          </a:p>
        </p:txBody>
      </p:sp>
    </p:spTree>
    <p:extLst>
      <p:ext uri="{BB962C8B-B14F-4D97-AF65-F5344CB8AC3E}">
        <p14:creationId xmlns:p14="http://schemas.microsoft.com/office/powerpoint/2010/main" val="2202001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19</a:t>
            </a:fld>
            <a:endParaRPr lang="el-GR"/>
          </a:p>
        </p:txBody>
      </p:sp>
      <p:pic>
        <p:nvPicPr>
          <p:cNvPr id="166914" name="Picture 2" descr="https://mrimaster.com/anatomy/KNEE/knee%20axi/mri%20knee%20cross%20sectional%20anatomy%20sagittal%2011.jpg"/>
          <p:cNvPicPr>
            <a:picLocks noChangeAspect="1" noChangeArrowheads="1"/>
          </p:cNvPicPr>
          <p:nvPr/>
        </p:nvPicPr>
        <p:blipFill>
          <a:blip r:embed="rId2" cstate="print">
            <a:lum bright="20000"/>
          </a:blip>
          <a:srcRect/>
          <a:stretch>
            <a:fillRect/>
          </a:stretch>
        </p:blipFill>
        <p:spPr bwMode="auto">
          <a:xfrm>
            <a:off x="79038" y="145098"/>
            <a:ext cx="9108504" cy="6669361"/>
          </a:xfrm>
          <a:prstGeom prst="rect">
            <a:avLst/>
          </a:prstGeom>
          <a:noFill/>
        </p:spPr>
      </p:pic>
      <p:sp>
        <p:nvSpPr>
          <p:cNvPr id="6" name="Rectangle 5"/>
          <p:cNvSpPr/>
          <p:nvPr/>
        </p:nvSpPr>
        <p:spPr>
          <a:xfrm>
            <a:off x="179512" y="6309320"/>
            <a:ext cx="1728192" cy="276999"/>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26634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8" name="TextBox 7"/>
          <p:cNvSpPr txBox="1"/>
          <p:nvPr/>
        </p:nvSpPr>
        <p:spPr>
          <a:xfrm>
            <a:off x="6126586" y="1268760"/>
            <a:ext cx="2664296" cy="4401205"/>
          </a:xfrm>
          <a:prstGeom prst="rect">
            <a:avLst/>
          </a:prstGeom>
          <a:solidFill>
            <a:schemeClr val="accent5">
              <a:lumMod val="75000"/>
            </a:schemeClr>
          </a:solidFill>
        </p:spPr>
        <p:txBody>
          <a:bodyPr wrap="square" rtlCol="0">
            <a:spAutoFit/>
          </a:bodyPr>
          <a:lstStyle/>
          <a:p>
            <a:r>
              <a:rPr lang="el-GR" sz="1400" dirty="0" smtClean="0">
                <a:solidFill>
                  <a:schemeClr val="bg1"/>
                </a:solidFill>
              </a:rPr>
              <a:t>Ημιμεμβρανώδης μυς</a:t>
            </a:r>
          </a:p>
          <a:p>
            <a:endParaRPr lang="el-GR" sz="1400" dirty="0" smtClean="0">
              <a:solidFill>
                <a:schemeClr val="bg1"/>
              </a:solidFill>
            </a:endParaRPr>
          </a:p>
          <a:p>
            <a:r>
              <a:rPr lang="el-GR" sz="1400" dirty="0" smtClean="0">
                <a:solidFill>
                  <a:schemeClr val="bg1"/>
                </a:solidFill>
              </a:rPr>
              <a:t>Ιγνυακή φλέβα</a:t>
            </a: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Ιγνυσκή σρτηρία</a:t>
            </a:r>
          </a:p>
          <a:p>
            <a:endParaRPr lang="el-GR" sz="1400" dirty="0" smtClean="0">
              <a:solidFill>
                <a:schemeClr val="bg1"/>
              </a:solidFill>
            </a:endParaRPr>
          </a:p>
          <a:p>
            <a:r>
              <a:rPr lang="el-GR" sz="1400" dirty="0" smtClean="0">
                <a:solidFill>
                  <a:schemeClr val="bg1"/>
                </a:solidFill>
              </a:rPr>
              <a:t>Αρθρική κάψα</a:t>
            </a:r>
          </a:p>
          <a:p>
            <a:endParaRPr lang="el-GR" sz="1400" dirty="0" smtClean="0">
              <a:solidFill>
                <a:schemeClr val="bg1"/>
              </a:solidFill>
            </a:endParaRPr>
          </a:p>
          <a:p>
            <a:r>
              <a:rPr lang="el-GR" sz="1400" dirty="0" smtClean="0">
                <a:solidFill>
                  <a:schemeClr val="bg1"/>
                </a:solidFill>
              </a:rPr>
              <a:t>Οπίσθιος χιαστός σύνδεσμος</a:t>
            </a: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Έσω μηνίσκος, οπίσθιο κέρας</a:t>
            </a: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Υποκνημίδιος μυς</a:t>
            </a: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Ιγνυακός μυς</a:t>
            </a:r>
            <a:endParaRPr lang="en-US" sz="1400" dirty="0">
              <a:solidFill>
                <a:schemeClr val="bg1"/>
              </a:solidFill>
            </a:endParaRPr>
          </a:p>
        </p:txBody>
      </p:sp>
      <p:sp>
        <p:nvSpPr>
          <p:cNvPr id="9" name="Rectangle 8"/>
          <p:cNvSpPr/>
          <p:nvPr/>
        </p:nvSpPr>
        <p:spPr>
          <a:xfrm>
            <a:off x="5479076" y="5315722"/>
            <a:ext cx="648072" cy="360040"/>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899592" y="1340768"/>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Έσω κοιλία 4κεφάλου</a:t>
            </a:r>
            <a:endParaRPr lang="en-US" dirty="0">
              <a:solidFill>
                <a:schemeClr val="bg1"/>
              </a:solidFill>
            </a:endParaRPr>
          </a:p>
        </p:txBody>
      </p:sp>
      <p:sp>
        <p:nvSpPr>
          <p:cNvPr id="11" name="TextBox 10"/>
          <p:cNvSpPr txBox="1"/>
          <p:nvPr/>
        </p:nvSpPr>
        <p:spPr>
          <a:xfrm>
            <a:off x="899592" y="2348880"/>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Μηριαίο </a:t>
            </a:r>
            <a:endParaRPr lang="en-US" dirty="0">
              <a:solidFill>
                <a:schemeClr val="bg1"/>
              </a:solidFill>
            </a:endParaRPr>
          </a:p>
        </p:txBody>
      </p:sp>
      <p:sp>
        <p:nvSpPr>
          <p:cNvPr id="12" name="TextBox 11"/>
          <p:cNvSpPr txBox="1"/>
          <p:nvPr/>
        </p:nvSpPr>
        <p:spPr>
          <a:xfrm>
            <a:off x="684130" y="2924944"/>
            <a:ext cx="2448272" cy="523220"/>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Έσω καθεκτικός σύνδεσμος της επιγονατίδας</a:t>
            </a:r>
            <a:endParaRPr lang="en-US" dirty="0">
              <a:solidFill>
                <a:schemeClr val="bg1"/>
              </a:solidFill>
            </a:endParaRPr>
          </a:p>
        </p:txBody>
      </p:sp>
      <p:sp>
        <p:nvSpPr>
          <p:cNvPr id="13" name="TextBox 12"/>
          <p:cNvSpPr txBox="1"/>
          <p:nvPr/>
        </p:nvSpPr>
        <p:spPr>
          <a:xfrm>
            <a:off x="1043608" y="4149080"/>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Έσω μηνίσκος</a:t>
            </a:r>
            <a:endParaRPr lang="en-US" dirty="0">
              <a:solidFill>
                <a:schemeClr val="bg1"/>
              </a:solidFill>
            </a:endParaRPr>
          </a:p>
        </p:txBody>
      </p:sp>
      <p:sp>
        <p:nvSpPr>
          <p:cNvPr id="14" name="TextBox 13"/>
          <p:cNvSpPr txBox="1"/>
          <p:nvPr/>
        </p:nvSpPr>
        <p:spPr>
          <a:xfrm>
            <a:off x="2339752" y="5373216"/>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Κνημη</a:t>
            </a:r>
            <a:endParaRPr lang="en-US" dirty="0">
              <a:solidFill>
                <a:schemeClr val="bg1"/>
              </a:solidFill>
            </a:endParaRPr>
          </a:p>
        </p:txBody>
      </p:sp>
      <p:sp>
        <p:nvSpPr>
          <p:cNvPr id="15" name="TextBox 14"/>
          <p:cNvSpPr txBox="1"/>
          <p:nvPr/>
        </p:nvSpPr>
        <p:spPr>
          <a:xfrm>
            <a:off x="1087150" y="1902880"/>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Προμηριαίο λίπος</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20</a:t>
            </a:fld>
            <a:endParaRPr lang="el-GR"/>
          </a:p>
        </p:txBody>
      </p:sp>
      <p:pic>
        <p:nvPicPr>
          <p:cNvPr id="164866" name="Picture 2" descr="https://mrimaster.com/anatomy/KNEE/knee%20axi/mri%20knee%20cross%20sectional%20anatomy%20sagittal%209.jpg"/>
          <p:cNvPicPr>
            <a:picLocks noChangeAspect="1" noChangeArrowheads="1"/>
          </p:cNvPicPr>
          <p:nvPr/>
        </p:nvPicPr>
        <p:blipFill>
          <a:blip r:embed="rId2" cstate="print">
            <a:lum bright="20000"/>
          </a:blip>
          <a:srcRect/>
          <a:stretch>
            <a:fillRect/>
          </a:stretch>
        </p:blipFill>
        <p:spPr bwMode="auto">
          <a:xfrm>
            <a:off x="82282" y="188640"/>
            <a:ext cx="9047204" cy="6698388"/>
          </a:xfrm>
          <a:prstGeom prst="rect">
            <a:avLst/>
          </a:prstGeom>
          <a:noFill/>
        </p:spPr>
      </p:pic>
      <p:sp>
        <p:nvSpPr>
          <p:cNvPr id="6" name="Rectangle 5"/>
          <p:cNvSpPr/>
          <p:nvPr/>
        </p:nvSpPr>
        <p:spPr>
          <a:xfrm>
            <a:off x="179512" y="6309320"/>
            <a:ext cx="1728192" cy="276999"/>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26634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8" name="TextBox 7"/>
          <p:cNvSpPr txBox="1"/>
          <p:nvPr/>
        </p:nvSpPr>
        <p:spPr>
          <a:xfrm>
            <a:off x="6156176" y="1513250"/>
            <a:ext cx="2664296" cy="3539430"/>
          </a:xfrm>
          <a:prstGeom prst="rect">
            <a:avLst/>
          </a:prstGeom>
          <a:solidFill>
            <a:schemeClr val="accent5">
              <a:lumMod val="75000"/>
            </a:schemeClr>
          </a:solidFill>
        </p:spPr>
        <p:txBody>
          <a:bodyPr wrap="square" rtlCol="0">
            <a:spAutoFit/>
          </a:bodyPr>
          <a:lstStyle/>
          <a:p>
            <a:endParaRPr lang="el-GR" sz="1400" dirty="0" smtClean="0">
              <a:solidFill>
                <a:schemeClr val="bg1"/>
              </a:solidFill>
            </a:endParaRPr>
          </a:p>
          <a:p>
            <a:r>
              <a:rPr lang="el-GR" sz="1400" dirty="0" smtClean="0">
                <a:solidFill>
                  <a:schemeClr val="bg1"/>
                </a:solidFill>
              </a:rPr>
              <a:t>Ιγνυακή φλέβα</a:t>
            </a: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Πρόσθιος χιαστός σύνδεσμος</a:t>
            </a:r>
          </a:p>
          <a:p>
            <a:endParaRPr lang="el-GR" sz="1400" dirty="0" smtClean="0">
              <a:solidFill>
                <a:schemeClr val="bg1"/>
              </a:solidFill>
            </a:endParaRPr>
          </a:p>
          <a:p>
            <a:r>
              <a:rPr lang="el-GR" sz="1400" dirty="0" smtClean="0">
                <a:solidFill>
                  <a:schemeClr val="bg1"/>
                </a:solidFill>
              </a:rPr>
              <a:t>Έξω μηνίσκος, οπίσθιο κέρας</a:t>
            </a:r>
          </a:p>
          <a:p>
            <a:endParaRPr lang="el-GR" sz="1400" dirty="0" smtClean="0">
              <a:solidFill>
                <a:schemeClr val="bg1"/>
              </a:solidFill>
            </a:endParaRPr>
          </a:p>
          <a:p>
            <a:r>
              <a:rPr lang="el-GR" sz="1400" dirty="0" smtClean="0">
                <a:solidFill>
                  <a:schemeClr val="bg1"/>
                </a:solidFill>
              </a:rPr>
              <a:t>Ιγνυακός τένοντας</a:t>
            </a: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Υποκνημίδιος μυς</a:t>
            </a:r>
          </a:p>
          <a:p>
            <a:endParaRPr lang="en-US" sz="1400" dirty="0">
              <a:solidFill>
                <a:schemeClr val="bg1"/>
              </a:solidFill>
            </a:endParaRPr>
          </a:p>
        </p:txBody>
      </p:sp>
      <p:sp>
        <p:nvSpPr>
          <p:cNvPr id="9" name="TextBox 8"/>
          <p:cNvSpPr txBox="1"/>
          <p:nvPr/>
        </p:nvSpPr>
        <p:spPr>
          <a:xfrm>
            <a:off x="827584" y="1268760"/>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Έσω κοιλία 4κεφάλου</a:t>
            </a:r>
            <a:endParaRPr lang="en-US" dirty="0">
              <a:solidFill>
                <a:schemeClr val="bg1"/>
              </a:solidFill>
            </a:endParaRPr>
          </a:p>
        </p:txBody>
      </p:sp>
      <p:sp>
        <p:nvSpPr>
          <p:cNvPr id="10" name="TextBox 9"/>
          <p:cNvSpPr txBox="1"/>
          <p:nvPr/>
        </p:nvSpPr>
        <p:spPr>
          <a:xfrm>
            <a:off x="179512" y="2132856"/>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Μηριαίο </a:t>
            </a:r>
            <a:endParaRPr lang="en-US" dirty="0">
              <a:solidFill>
                <a:schemeClr val="bg1"/>
              </a:solidFill>
            </a:endParaRPr>
          </a:p>
        </p:txBody>
      </p:sp>
      <p:sp>
        <p:nvSpPr>
          <p:cNvPr id="11" name="TextBox 10"/>
          <p:cNvSpPr txBox="1"/>
          <p:nvPr/>
        </p:nvSpPr>
        <p:spPr>
          <a:xfrm>
            <a:off x="395536" y="2881964"/>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Επιγονατίδα</a:t>
            </a:r>
            <a:endParaRPr lang="en-US" dirty="0">
              <a:solidFill>
                <a:schemeClr val="bg1"/>
              </a:solidFill>
            </a:endParaRPr>
          </a:p>
        </p:txBody>
      </p:sp>
      <p:sp>
        <p:nvSpPr>
          <p:cNvPr id="12" name="TextBox 11"/>
          <p:cNvSpPr txBox="1"/>
          <p:nvPr/>
        </p:nvSpPr>
        <p:spPr>
          <a:xfrm>
            <a:off x="4141076" y="5445786"/>
            <a:ext cx="2448272" cy="307777"/>
          </a:xfrm>
          <a:prstGeom prst="rect">
            <a:avLst/>
          </a:prstGeom>
          <a:solidFill>
            <a:schemeClr val="accent5">
              <a:lumMod val="75000"/>
            </a:schemeClr>
          </a:solidFill>
        </p:spPr>
        <p:txBody>
          <a:bodyPr wrap="square" rtlCol="0">
            <a:spAutoFit/>
          </a:bodyPr>
          <a:lstStyle/>
          <a:p>
            <a:pPr algn="just"/>
            <a:r>
              <a:rPr lang="el-GR" sz="1400" dirty="0" smtClean="0">
                <a:solidFill>
                  <a:schemeClr val="bg1"/>
                </a:solidFill>
              </a:rPr>
              <a:t>Κνήμη             Ιγνυακός μυς</a:t>
            </a:r>
            <a:endParaRPr lang="en-US" dirty="0">
              <a:solidFill>
                <a:schemeClr val="bg1"/>
              </a:solidFill>
            </a:endParaRPr>
          </a:p>
        </p:txBody>
      </p:sp>
      <p:sp>
        <p:nvSpPr>
          <p:cNvPr id="13" name="TextBox 12"/>
          <p:cNvSpPr txBox="1"/>
          <p:nvPr/>
        </p:nvSpPr>
        <p:spPr>
          <a:xfrm>
            <a:off x="641712" y="1700809"/>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Προμηριαίο λίπος</a:t>
            </a:r>
            <a:endParaRPr lang="en-US" dirty="0">
              <a:solidFill>
                <a:schemeClr val="bg1"/>
              </a:solidFill>
            </a:endParaRPr>
          </a:p>
        </p:txBody>
      </p:sp>
      <p:sp>
        <p:nvSpPr>
          <p:cNvPr id="14" name="Rectangle 13"/>
          <p:cNvSpPr/>
          <p:nvPr/>
        </p:nvSpPr>
        <p:spPr>
          <a:xfrm>
            <a:off x="942572" y="2463868"/>
            <a:ext cx="2016224" cy="360040"/>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46418" y="3486494"/>
            <a:ext cx="2103308" cy="216586"/>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39552" y="4005064"/>
            <a:ext cx="2103308" cy="288594"/>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835696" y="4653136"/>
            <a:ext cx="187220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Λίπος  </a:t>
            </a:r>
            <a:endParaRPr lang="en-US" dirty="0">
              <a:solidFill>
                <a:schemeClr val="bg1"/>
              </a:solidFill>
            </a:endParaRPr>
          </a:p>
        </p:txBody>
      </p:sp>
      <p:sp>
        <p:nvSpPr>
          <p:cNvPr id="18" name="Rectangle 17"/>
          <p:cNvSpPr/>
          <p:nvPr/>
        </p:nvSpPr>
        <p:spPr>
          <a:xfrm>
            <a:off x="1691680" y="5517232"/>
            <a:ext cx="2103308" cy="288594"/>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21</a:t>
            </a:fld>
            <a:endParaRPr lang="el-GR"/>
          </a:p>
        </p:txBody>
      </p:sp>
      <p:pic>
        <p:nvPicPr>
          <p:cNvPr id="163842" name="Picture 2" descr="https://mrimaster.com/anatomy/KNEE/knee%20axi/mri%20knee%20cross%20sectional%20anatomy%20sagittal%209.jpg"/>
          <p:cNvPicPr>
            <a:picLocks noChangeAspect="1" noChangeArrowheads="1"/>
          </p:cNvPicPr>
          <p:nvPr/>
        </p:nvPicPr>
        <p:blipFill>
          <a:blip r:embed="rId2" cstate="print">
            <a:lum bright="20000"/>
          </a:blip>
          <a:srcRect/>
          <a:stretch>
            <a:fillRect/>
          </a:stretch>
        </p:blipFill>
        <p:spPr bwMode="auto">
          <a:xfrm>
            <a:off x="77352" y="159612"/>
            <a:ext cx="9066648" cy="6683875"/>
          </a:xfrm>
          <a:prstGeom prst="rect">
            <a:avLst/>
          </a:prstGeom>
          <a:noFill/>
        </p:spPr>
      </p:pic>
      <p:sp>
        <p:nvSpPr>
          <p:cNvPr id="6" name="Rectangle 5"/>
          <p:cNvSpPr/>
          <p:nvPr/>
        </p:nvSpPr>
        <p:spPr>
          <a:xfrm>
            <a:off x="179512" y="6309320"/>
            <a:ext cx="1728192" cy="276999"/>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26634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9" name="TextBox 8"/>
          <p:cNvSpPr txBox="1"/>
          <p:nvPr/>
        </p:nvSpPr>
        <p:spPr>
          <a:xfrm>
            <a:off x="6156176" y="1513250"/>
            <a:ext cx="2664296" cy="3539430"/>
          </a:xfrm>
          <a:prstGeom prst="rect">
            <a:avLst/>
          </a:prstGeom>
          <a:solidFill>
            <a:schemeClr val="accent5">
              <a:lumMod val="75000"/>
            </a:schemeClr>
          </a:solidFill>
        </p:spPr>
        <p:txBody>
          <a:bodyPr wrap="square" rtlCol="0">
            <a:spAutoFit/>
          </a:bodyPr>
          <a:lstStyle/>
          <a:p>
            <a:endParaRPr lang="el-GR" sz="1400" dirty="0" smtClean="0">
              <a:solidFill>
                <a:schemeClr val="bg1"/>
              </a:solidFill>
            </a:endParaRPr>
          </a:p>
          <a:p>
            <a:r>
              <a:rPr lang="el-GR" sz="1400" dirty="0" smtClean="0">
                <a:solidFill>
                  <a:schemeClr val="bg1"/>
                </a:solidFill>
              </a:rPr>
              <a:t>Ιγνυακή φλέβα</a:t>
            </a: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Πρόσθιος χιαστός σύνδεσμος</a:t>
            </a:r>
          </a:p>
          <a:p>
            <a:endParaRPr lang="el-GR" sz="1400" dirty="0" smtClean="0">
              <a:solidFill>
                <a:schemeClr val="bg1"/>
              </a:solidFill>
            </a:endParaRPr>
          </a:p>
          <a:p>
            <a:r>
              <a:rPr lang="el-GR" sz="1400" dirty="0" smtClean="0">
                <a:solidFill>
                  <a:schemeClr val="bg1"/>
                </a:solidFill>
              </a:rPr>
              <a:t>Έξω μηνίσκος, οπίσθιο κέρας</a:t>
            </a:r>
          </a:p>
          <a:p>
            <a:endParaRPr lang="el-GR" sz="1400" dirty="0" smtClean="0">
              <a:solidFill>
                <a:schemeClr val="bg1"/>
              </a:solidFill>
            </a:endParaRPr>
          </a:p>
          <a:p>
            <a:r>
              <a:rPr lang="el-GR" sz="1400" dirty="0" smtClean="0">
                <a:solidFill>
                  <a:schemeClr val="bg1"/>
                </a:solidFill>
              </a:rPr>
              <a:t>Ιγνυακός τένοντας</a:t>
            </a: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Υποκνημίδιος μυς</a:t>
            </a:r>
          </a:p>
          <a:p>
            <a:endParaRPr lang="en-US" sz="1400" dirty="0">
              <a:solidFill>
                <a:schemeClr val="bg1"/>
              </a:solidFill>
            </a:endParaRPr>
          </a:p>
        </p:txBody>
      </p:sp>
      <p:sp>
        <p:nvSpPr>
          <p:cNvPr id="10" name="TextBox 9"/>
          <p:cNvSpPr txBox="1"/>
          <p:nvPr/>
        </p:nvSpPr>
        <p:spPr>
          <a:xfrm>
            <a:off x="4141076" y="5416758"/>
            <a:ext cx="2448272" cy="307777"/>
          </a:xfrm>
          <a:prstGeom prst="rect">
            <a:avLst/>
          </a:prstGeom>
          <a:solidFill>
            <a:schemeClr val="accent5">
              <a:lumMod val="75000"/>
            </a:schemeClr>
          </a:solidFill>
        </p:spPr>
        <p:txBody>
          <a:bodyPr wrap="square" rtlCol="0">
            <a:spAutoFit/>
          </a:bodyPr>
          <a:lstStyle/>
          <a:p>
            <a:pPr algn="just"/>
            <a:r>
              <a:rPr lang="el-GR" sz="1400" dirty="0" smtClean="0">
                <a:solidFill>
                  <a:schemeClr val="bg1"/>
                </a:solidFill>
              </a:rPr>
              <a:t>Κνήμη             Ιγνυακός μυς</a:t>
            </a:r>
            <a:endParaRPr lang="en-US" dirty="0">
              <a:solidFill>
                <a:schemeClr val="bg1"/>
              </a:solidFill>
            </a:endParaRPr>
          </a:p>
        </p:txBody>
      </p:sp>
      <p:sp>
        <p:nvSpPr>
          <p:cNvPr id="11" name="Rectangle 10"/>
          <p:cNvSpPr/>
          <p:nvPr/>
        </p:nvSpPr>
        <p:spPr>
          <a:xfrm>
            <a:off x="1046418" y="3486494"/>
            <a:ext cx="2103308" cy="216586"/>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539552" y="4005064"/>
            <a:ext cx="2103308" cy="288594"/>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1835696" y="4653136"/>
            <a:ext cx="187220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Λίπος  </a:t>
            </a:r>
            <a:endParaRPr lang="en-US" dirty="0">
              <a:solidFill>
                <a:schemeClr val="bg1"/>
              </a:solidFill>
            </a:endParaRPr>
          </a:p>
        </p:txBody>
      </p:sp>
      <p:sp>
        <p:nvSpPr>
          <p:cNvPr id="14" name="Rectangle 13"/>
          <p:cNvSpPr/>
          <p:nvPr/>
        </p:nvSpPr>
        <p:spPr>
          <a:xfrm>
            <a:off x="1691680" y="5502718"/>
            <a:ext cx="2103308" cy="288594"/>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827584" y="1268760"/>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Έσω κοιλία 4κεφάλου</a:t>
            </a:r>
            <a:endParaRPr lang="en-US" dirty="0">
              <a:solidFill>
                <a:schemeClr val="bg1"/>
              </a:solidFill>
            </a:endParaRPr>
          </a:p>
        </p:txBody>
      </p:sp>
      <p:sp>
        <p:nvSpPr>
          <p:cNvPr id="16" name="TextBox 15"/>
          <p:cNvSpPr txBox="1"/>
          <p:nvPr/>
        </p:nvSpPr>
        <p:spPr>
          <a:xfrm>
            <a:off x="179512" y="2132856"/>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Μηριαίο </a:t>
            </a:r>
            <a:endParaRPr lang="en-US" dirty="0">
              <a:solidFill>
                <a:schemeClr val="bg1"/>
              </a:solidFill>
            </a:endParaRPr>
          </a:p>
        </p:txBody>
      </p:sp>
      <p:sp>
        <p:nvSpPr>
          <p:cNvPr id="17" name="TextBox 16"/>
          <p:cNvSpPr txBox="1"/>
          <p:nvPr/>
        </p:nvSpPr>
        <p:spPr>
          <a:xfrm>
            <a:off x="395536" y="2881964"/>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Επιγονατίδα</a:t>
            </a:r>
            <a:endParaRPr lang="en-US" dirty="0">
              <a:solidFill>
                <a:schemeClr val="bg1"/>
              </a:solidFill>
            </a:endParaRPr>
          </a:p>
        </p:txBody>
      </p:sp>
      <p:sp>
        <p:nvSpPr>
          <p:cNvPr id="18" name="TextBox 17"/>
          <p:cNvSpPr txBox="1"/>
          <p:nvPr/>
        </p:nvSpPr>
        <p:spPr>
          <a:xfrm>
            <a:off x="641712" y="1700809"/>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Προμηριαίο λίπος</a:t>
            </a:r>
            <a:endParaRPr lang="en-US" dirty="0">
              <a:solidFill>
                <a:schemeClr val="bg1"/>
              </a:solidFill>
            </a:endParaRPr>
          </a:p>
        </p:txBody>
      </p:sp>
      <p:sp>
        <p:nvSpPr>
          <p:cNvPr id="19" name="Rectangle 18"/>
          <p:cNvSpPr/>
          <p:nvPr/>
        </p:nvSpPr>
        <p:spPr>
          <a:xfrm>
            <a:off x="957086" y="2478382"/>
            <a:ext cx="2016224" cy="360040"/>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22</a:t>
            </a:fld>
            <a:endParaRPr lang="el-GR"/>
          </a:p>
        </p:txBody>
      </p:sp>
      <p:pic>
        <p:nvPicPr>
          <p:cNvPr id="168962" name="Picture 2" descr="https://mrimaster.com/anatomy/KNEE/knee%20axi/mri%20knee%20cross%20sectional%20anatomy%20sagittal%206.jpg"/>
          <p:cNvPicPr>
            <a:picLocks noChangeAspect="1" noChangeArrowheads="1"/>
          </p:cNvPicPr>
          <p:nvPr/>
        </p:nvPicPr>
        <p:blipFill>
          <a:blip r:embed="rId2" cstate="print">
            <a:lum bright="20000"/>
          </a:blip>
          <a:srcRect/>
          <a:stretch>
            <a:fillRect/>
          </a:stretch>
        </p:blipFill>
        <p:spPr bwMode="auto">
          <a:xfrm>
            <a:off x="87084" y="159612"/>
            <a:ext cx="9056916" cy="6669361"/>
          </a:xfrm>
          <a:prstGeom prst="rect">
            <a:avLst/>
          </a:prstGeom>
          <a:noFill/>
        </p:spPr>
      </p:pic>
      <p:sp>
        <p:nvSpPr>
          <p:cNvPr id="6" name="Rectangle 5"/>
          <p:cNvSpPr/>
          <p:nvPr/>
        </p:nvSpPr>
        <p:spPr>
          <a:xfrm>
            <a:off x="179512" y="6309320"/>
            <a:ext cx="1728192" cy="276999"/>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26634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8" name="TextBox 7"/>
          <p:cNvSpPr txBox="1"/>
          <p:nvPr/>
        </p:nvSpPr>
        <p:spPr>
          <a:xfrm>
            <a:off x="6146060" y="1238608"/>
            <a:ext cx="2664296" cy="4401205"/>
          </a:xfrm>
          <a:prstGeom prst="rect">
            <a:avLst/>
          </a:prstGeom>
          <a:solidFill>
            <a:schemeClr val="accent5">
              <a:lumMod val="75000"/>
            </a:schemeClr>
          </a:solidFill>
        </p:spPr>
        <p:txBody>
          <a:bodyPr wrap="square" rtlCol="0">
            <a:spAutoFit/>
          </a:bodyPr>
          <a:lstStyle/>
          <a:p>
            <a:endParaRPr lang="el-GR" sz="1400" dirty="0" smtClean="0">
              <a:solidFill>
                <a:schemeClr val="bg1"/>
              </a:solidFill>
            </a:endParaRPr>
          </a:p>
          <a:p>
            <a:r>
              <a:rPr lang="el-GR" sz="1400" dirty="0" smtClean="0">
                <a:solidFill>
                  <a:schemeClr val="bg1"/>
                </a:solidFill>
              </a:rPr>
              <a:t>Δικέφαλος μηριαίος</a:t>
            </a: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Έξω μηνίσκος οπίσθιο κέρας</a:t>
            </a:r>
          </a:p>
          <a:p>
            <a:endParaRPr lang="el-GR" sz="1400" dirty="0" smtClean="0">
              <a:solidFill>
                <a:schemeClr val="bg1"/>
              </a:solidFill>
            </a:endParaRPr>
          </a:p>
          <a:p>
            <a:r>
              <a:rPr lang="el-GR" sz="1400" dirty="0" smtClean="0">
                <a:solidFill>
                  <a:schemeClr val="bg1"/>
                </a:solidFill>
              </a:rPr>
              <a:t>Ιγνυακός τένοντας</a:t>
            </a: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Κνημοπερονιαία άρθρωση</a:t>
            </a:r>
          </a:p>
          <a:p>
            <a:endParaRPr lang="el-GR" sz="1400" dirty="0" smtClean="0">
              <a:solidFill>
                <a:schemeClr val="bg1"/>
              </a:solidFill>
            </a:endParaRPr>
          </a:p>
          <a:p>
            <a:r>
              <a:rPr lang="el-GR" sz="1400" dirty="0" smtClean="0">
                <a:solidFill>
                  <a:schemeClr val="bg1"/>
                </a:solidFill>
              </a:rPr>
              <a:t>Υποκμημίδιος μυς</a:t>
            </a:r>
          </a:p>
          <a:p>
            <a:endParaRPr lang="el-GR" sz="1400" dirty="0" smtClean="0">
              <a:solidFill>
                <a:schemeClr val="bg1"/>
              </a:solidFill>
            </a:endParaRPr>
          </a:p>
          <a:p>
            <a:r>
              <a:rPr lang="el-GR" sz="1400" dirty="0" smtClean="0">
                <a:solidFill>
                  <a:schemeClr val="bg1"/>
                </a:solidFill>
              </a:rPr>
              <a:t>Περόνη</a:t>
            </a:r>
          </a:p>
          <a:p>
            <a:endParaRPr lang="el-GR" sz="1400" dirty="0" smtClean="0">
              <a:solidFill>
                <a:schemeClr val="bg1"/>
              </a:solidFill>
            </a:endParaRPr>
          </a:p>
        </p:txBody>
      </p:sp>
      <p:sp>
        <p:nvSpPr>
          <p:cNvPr id="11" name="TextBox 10"/>
          <p:cNvSpPr txBox="1"/>
          <p:nvPr/>
        </p:nvSpPr>
        <p:spPr>
          <a:xfrm>
            <a:off x="683568" y="4509120"/>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Υποεπιγονατιδικό Λίπος  </a:t>
            </a:r>
            <a:endParaRPr lang="en-US" dirty="0">
              <a:solidFill>
                <a:schemeClr val="bg1"/>
              </a:solidFill>
            </a:endParaRPr>
          </a:p>
        </p:txBody>
      </p:sp>
      <p:sp>
        <p:nvSpPr>
          <p:cNvPr id="13" name="TextBox 12"/>
          <p:cNvSpPr txBox="1"/>
          <p:nvPr/>
        </p:nvSpPr>
        <p:spPr>
          <a:xfrm>
            <a:off x="827584" y="1052736"/>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Μέση κοιλία 4κεφάλου</a:t>
            </a:r>
            <a:endParaRPr lang="en-US" dirty="0">
              <a:solidFill>
                <a:schemeClr val="bg1"/>
              </a:solidFill>
            </a:endParaRPr>
          </a:p>
        </p:txBody>
      </p:sp>
      <p:sp>
        <p:nvSpPr>
          <p:cNvPr id="14" name="TextBox 13"/>
          <p:cNvSpPr txBox="1"/>
          <p:nvPr/>
        </p:nvSpPr>
        <p:spPr>
          <a:xfrm>
            <a:off x="179512" y="2276872"/>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Μηριαίο </a:t>
            </a:r>
            <a:endParaRPr lang="en-US" dirty="0">
              <a:solidFill>
                <a:schemeClr val="bg1"/>
              </a:solidFill>
            </a:endParaRPr>
          </a:p>
        </p:txBody>
      </p:sp>
      <p:sp>
        <p:nvSpPr>
          <p:cNvPr id="15" name="TextBox 14"/>
          <p:cNvSpPr txBox="1"/>
          <p:nvPr/>
        </p:nvSpPr>
        <p:spPr>
          <a:xfrm>
            <a:off x="177826" y="2896478"/>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Επιγονατίδα</a:t>
            </a:r>
            <a:endParaRPr lang="en-US" dirty="0">
              <a:solidFill>
                <a:schemeClr val="bg1"/>
              </a:solidFill>
            </a:endParaRPr>
          </a:p>
        </p:txBody>
      </p:sp>
      <p:sp>
        <p:nvSpPr>
          <p:cNvPr id="16" name="TextBox 15"/>
          <p:cNvSpPr txBox="1"/>
          <p:nvPr/>
        </p:nvSpPr>
        <p:spPr>
          <a:xfrm>
            <a:off x="827584" y="1484784"/>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Προμηριαίο λίπος</a:t>
            </a:r>
            <a:endParaRPr lang="en-US" dirty="0">
              <a:solidFill>
                <a:schemeClr val="bg1"/>
              </a:solidFill>
            </a:endParaRPr>
          </a:p>
        </p:txBody>
      </p:sp>
      <p:sp>
        <p:nvSpPr>
          <p:cNvPr id="18" name="TextBox 17"/>
          <p:cNvSpPr txBox="1"/>
          <p:nvPr/>
        </p:nvSpPr>
        <p:spPr>
          <a:xfrm>
            <a:off x="1619672" y="5517232"/>
            <a:ext cx="417646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Έξω μηνίσκος πρόσθιο κέρας                   Κνήμη</a:t>
            </a:r>
            <a:endParaRPr lang="en-US" dirty="0">
              <a:solidFill>
                <a:schemeClr val="bg1"/>
              </a:solidFill>
            </a:endParaRPr>
          </a:p>
        </p:txBody>
      </p:sp>
      <p:sp>
        <p:nvSpPr>
          <p:cNvPr id="19" name="TextBox 18"/>
          <p:cNvSpPr txBox="1"/>
          <p:nvPr/>
        </p:nvSpPr>
        <p:spPr>
          <a:xfrm>
            <a:off x="251520" y="3789040"/>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Επιγονατιδικός τένοντας</a:t>
            </a:r>
            <a:endParaRPr lang="en-US" dirty="0">
              <a:solidFill>
                <a:schemeClr val="bg1"/>
              </a:solidFill>
            </a:endParaRPr>
          </a:p>
        </p:txBody>
      </p:sp>
      <p:sp>
        <p:nvSpPr>
          <p:cNvPr id="21" name="TextBox 20"/>
          <p:cNvSpPr txBox="1"/>
          <p:nvPr/>
        </p:nvSpPr>
        <p:spPr>
          <a:xfrm>
            <a:off x="323528" y="1844824"/>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Τενιντας 4κεφάλου</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23</a:t>
            </a:fld>
            <a:endParaRPr lang="el-GR"/>
          </a:p>
        </p:txBody>
      </p:sp>
      <p:pic>
        <p:nvPicPr>
          <p:cNvPr id="187394" name="Picture 2" descr="https://mrimaster.com/anatomy/KNEE/knee%20axi/mri%20knee%20cross%20sectional%20anatomy%20sagittal%205.jpg"/>
          <p:cNvPicPr>
            <a:picLocks noChangeAspect="1" noChangeArrowheads="1"/>
          </p:cNvPicPr>
          <p:nvPr/>
        </p:nvPicPr>
        <p:blipFill>
          <a:blip r:embed="rId2" cstate="print">
            <a:lum bright="20000"/>
          </a:blip>
          <a:srcRect/>
          <a:stretch>
            <a:fillRect/>
          </a:stretch>
        </p:blipFill>
        <p:spPr bwMode="auto">
          <a:xfrm>
            <a:off x="78476" y="159612"/>
            <a:ext cx="9065524" cy="6683875"/>
          </a:xfrm>
          <a:prstGeom prst="rect">
            <a:avLst/>
          </a:prstGeom>
          <a:noFill/>
        </p:spPr>
      </p:pic>
      <p:sp>
        <p:nvSpPr>
          <p:cNvPr id="6" name="Rectangle 5"/>
          <p:cNvSpPr/>
          <p:nvPr/>
        </p:nvSpPr>
        <p:spPr>
          <a:xfrm>
            <a:off x="179512" y="6309320"/>
            <a:ext cx="1728192" cy="276999"/>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26634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8" name="TextBox 7"/>
          <p:cNvSpPr txBox="1"/>
          <p:nvPr/>
        </p:nvSpPr>
        <p:spPr>
          <a:xfrm>
            <a:off x="5968618" y="1185225"/>
            <a:ext cx="2664296" cy="4832092"/>
          </a:xfrm>
          <a:prstGeom prst="rect">
            <a:avLst/>
          </a:prstGeom>
          <a:solidFill>
            <a:schemeClr val="accent5">
              <a:lumMod val="75000"/>
            </a:schemeClr>
          </a:solidFill>
        </p:spPr>
        <p:txBody>
          <a:bodyPr wrap="square" rtlCol="0">
            <a:spAutoFit/>
          </a:bodyPr>
          <a:lstStyle/>
          <a:p>
            <a:endParaRPr lang="el-GR" sz="1400" dirty="0" smtClean="0">
              <a:solidFill>
                <a:schemeClr val="bg1"/>
              </a:solidFill>
            </a:endParaRPr>
          </a:p>
          <a:p>
            <a:r>
              <a:rPr lang="el-GR" sz="1400" dirty="0" smtClean="0">
                <a:solidFill>
                  <a:schemeClr val="bg1"/>
                </a:solidFill>
              </a:rPr>
              <a:t>Δικέφαλος μηριαίος</a:t>
            </a: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Έξω μηνίσκος οπίσθιο κέρας</a:t>
            </a: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Ιγνυακός τένοντας</a:t>
            </a:r>
          </a:p>
          <a:p>
            <a:endParaRPr lang="el-GR" sz="1400" dirty="0" smtClean="0">
              <a:solidFill>
                <a:schemeClr val="bg1"/>
              </a:solidFill>
            </a:endParaRPr>
          </a:p>
          <a:p>
            <a:r>
              <a:rPr lang="el-GR" sz="1400" dirty="0" smtClean="0">
                <a:solidFill>
                  <a:schemeClr val="bg1"/>
                </a:solidFill>
              </a:rPr>
              <a:t>Κνημοπερονιαία άρθρωση</a:t>
            </a: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Υποκμημίδιος μυς</a:t>
            </a: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Περόνη</a:t>
            </a:r>
          </a:p>
          <a:p>
            <a:endParaRPr lang="el-GR" sz="1400" dirty="0" smtClean="0">
              <a:solidFill>
                <a:schemeClr val="bg1"/>
              </a:solidFill>
            </a:endParaRPr>
          </a:p>
        </p:txBody>
      </p:sp>
      <p:sp>
        <p:nvSpPr>
          <p:cNvPr id="9" name="TextBox 8"/>
          <p:cNvSpPr txBox="1"/>
          <p:nvPr/>
        </p:nvSpPr>
        <p:spPr>
          <a:xfrm>
            <a:off x="2699792" y="5328550"/>
            <a:ext cx="3096344" cy="523220"/>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                        Κνήμη</a:t>
            </a:r>
          </a:p>
          <a:p>
            <a:pPr algn="ctr"/>
            <a:r>
              <a:rPr lang="el-GR" sz="1400" dirty="0" smtClean="0">
                <a:solidFill>
                  <a:schemeClr val="bg1"/>
                </a:solidFill>
              </a:rPr>
              <a:t>Έξω μηνίσκος πρόσθιο κέρας </a:t>
            </a:r>
            <a:endParaRPr lang="en-US" dirty="0">
              <a:solidFill>
                <a:schemeClr val="bg1"/>
              </a:solidFill>
            </a:endParaRPr>
          </a:p>
        </p:txBody>
      </p:sp>
      <p:sp>
        <p:nvSpPr>
          <p:cNvPr id="11" name="TextBox 10"/>
          <p:cNvSpPr txBox="1"/>
          <p:nvPr/>
        </p:nvSpPr>
        <p:spPr>
          <a:xfrm>
            <a:off x="1043608" y="4869160"/>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Υποεπιγονατιδικό Λίπος  </a:t>
            </a:r>
            <a:endParaRPr lang="en-US" dirty="0">
              <a:solidFill>
                <a:schemeClr val="bg1"/>
              </a:solidFill>
            </a:endParaRPr>
          </a:p>
        </p:txBody>
      </p:sp>
      <p:sp>
        <p:nvSpPr>
          <p:cNvPr id="13" name="TextBox 12"/>
          <p:cNvSpPr txBox="1"/>
          <p:nvPr/>
        </p:nvSpPr>
        <p:spPr>
          <a:xfrm>
            <a:off x="0" y="2348880"/>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Μηριαίο </a:t>
            </a:r>
            <a:endParaRPr lang="en-US" dirty="0">
              <a:solidFill>
                <a:schemeClr val="bg1"/>
              </a:solidFill>
            </a:endParaRPr>
          </a:p>
        </p:txBody>
      </p:sp>
      <p:sp>
        <p:nvSpPr>
          <p:cNvPr id="14" name="TextBox 13"/>
          <p:cNvSpPr txBox="1"/>
          <p:nvPr/>
        </p:nvSpPr>
        <p:spPr>
          <a:xfrm>
            <a:off x="323528" y="3140968"/>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Επιγονατίδα</a:t>
            </a:r>
            <a:endParaRPr lang="en-US" dirty="0">
              <a:solidFill>
                <a:schemeClr val="bg1"/>
              </a:solidFill>
            </a:endParaRPr>
          </a:p>
        </p:txBody>
      </p:sp>
      <p:sp>
        <p:nvSpPr>
          <p:cNvPr id="15" name="TextBox 14"/>
          <p:cNvSpPr txBox="1"/>
          <p:nvPr/>
        </p:nvSpPr>
        <p:spPr>
          <a:xfrm>
            <a:off x="1043608" y="1196752"/>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Προμηριαίο λίπος</a:t>
            </a:r>
            <a:endParaRPr lang="en-US" dirty="0">
              <a:solidFill>
                <a:schemeClr val="bg1"/>
              </a:solidFill>
            </a:endParaRPr>
          </a:p>
        </p:txBody>
      </p:sp>
      <p:sp>
        <p:nvSpPr>
          <p:cNvPr id="16" name="TextBox 15"/>
          <p:cNvSpPr txBox="1"/>
          <p:nvPr/>
        </p:nvSpPr>
        <p:spPr>
          <a:xfrm>
            <a:off x="395536" y="4005064"/>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Επιγονατιδικός τένοντας</a:t>
            </a:r>
            <a:endParaRPr lang="en-US" dirty="0">
              <a:solidFill>
                <a:schemeClr val="bg1"/>
              </a:solidFill>
            </a:endParaRPr>
          </a:p>
        </p:txBody>
      </p:sp>
      <p:sp>
        <p:nvSpPr>
          <p:cNvPr id="17" name="TextBox 16"/>
          <p:cNvSpPr txBox="1"/>
          <p:nvPr/>
        </p:nvSpPr>
        <p:spPr>
          <a:xfrm>
            <a:off x="539552" y="1844824"/>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Τενιντας 4κεφάλου</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24</a:t>
            </a:fld>
            <a:endParaRPr lang="el-GR"/>
          </a:p>
        </p:txBody>
      </p:sp>
      <p:pic>
        <p:nvPicPr>
          <p:cNvPr id="186370" name="Picture 2" descr="https://mrimaster.com/anatomy/KNEE/knee%20axi/mri%20knee%20cross%20sectional%20anatomy%20sagittal%204.jpg"/>
          <p:cNvPicPr>
            <a:picLocks noChangeAspect="1" noChangeArrowheads="1"/>
          </p:cNvPicPr>
          <p:nvPr/>
        </p:nvPicPr>
        <p:blipFill>
          <a:blip r:embed="rId2" cstate="print">
            <a:lum bright="20000"/>
          </a:blip>
          <a:srcRect/>
          <a:stretch>
            <a:fillRect/>
          </a:stretch>
        </p:blipFill>
        <p:spPr bwMode="auto">
          <a:xfrm>
            <a:off x="79037" y="159612"/>
            <a:ext cx="9064963" cy="6669361"/>
          </a:xfrm>
          <a:prstGeom prst="rect">
            <a:avLst/>
          </a:prstGeom>
          <a:noFill/>
        </p:spPr>
      </p:pic>
      <p:sp>
        <p:nvSpPr>
          <p:cNvPr id="6" name="Rectangle 5"/>
          <p:cNvSpPr/>
          <p:nvPr/>
        </p:nvSpPr>
        <p:spPr>
          <a:xfrm>
            <a:off x="179512" y="6309320"/>
            <a:ext cx="1728192" cy="276999"/>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26634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8" name="TextBox 7"/>
          <p:cNvSpPr txBox="1"/>
          <p:nvPr/>
        </p:nvSpPr>
        <p:spPr>
          <a:xfrm>
            <a:off x="6026112" y="1411090"/>
            <a:ext cx="2664296" cy="4185761"/>
          </a:xfrm>
          <a:prstGeom prst="rect">
            <a:avLst/>
          </a:prstGeom>
          <a:solidFill>
            <a:schemeClr val="accent5">
              <a:lumMod val="75000"/>
            </a:schemeClr>
          </a:solidFill>
        </p:spPr>
        <p:txBody>
          <a:bodyPr wrap="square" rtlCol="0">
            <a:spAutoFit/>
          </a:bodyPr>
          <a:lstStyle/>
          <a:p>
            <a:endParaRPr lang="el-GR" sz="1400" dirty="0" smtClean="0">
              <a:solidFill>
                <a:schemeClr val="bg1"/>
              </a:solidFill>
            </a:endParaRPr>
          </a:p>
          <a:p>
            <a:r>
              <a:rPr lang="el-GR" sz="1400" dirty="0" smtClean="0">
                <a:solidFill>
                  <a:schemeClr val="bg1"/>
                </a:solidFill>
              </a:rPr>
              <a:t>Δικέφαλος μηριαίος</a:t>
            </a: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Μηριαίο</a:t>
            </a: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Έξω μηνίσκος οπίσθιο κέρας</a:t>
            </a:r>
          </a:p>
          <a:p>
            <a:endParaRPr lang="el-GR" sz="1400" dirty="0" smtClean="0">
              <a:solidFill>
                <a:schemeClr val="bg1"/>
              </a:solidFill>
            </a:endParaRPr>
          </a:p>
          <a:p>
            <a:r>
              <a:rPr lang="el-GR" sz="1400" dirty="0" smtClean="0">
                <a:solidFill>
                  <a:schemeClr val="bg1"/>
                </a:solidFill>
              </a:rPr>
              <a:t>Κνημοπερονιαία άρθρωση</a:t>
            </a:r>
          </a:p>
          <a:p>
            <a:endParaRPr lang="el-GR" sz="1400" dirty="0" smtClean="0">
              <a:solidFill>
                <a:schemeClr val="bg1"/>
              </a:solidFill>
            </a:endParaRPr>
          </a:p>
          <a:p>
            <a:r>
              <a:rPr lang="el-GR" sz="1400" dirty="0" smtClean="0">
                <a:solidFill>
                  <a:schemeClr val="bg1"/>
                </a:solidFill>
              </a:rPr>
              <a:t>Περόνη</a:t>
            </a: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Υποκνημίδιος</a:t>
            </a:r>
          </a:p>
          <a:p>
            <a:endParaRPr lang="el-GR" sz="1400" dirty="0" smtClean="0">
              <a:solidFill>
                <a:schemeClr val="bg1"/>
              </a:solidFill>
            </a:endParaRPr>
          </a:p>
        </p:txBody>
      </p:sp>
      <p:sp>
        <p:nvSpPr>
          <p:cNvPr id="9" name="Rectangle 8"/>
          <p:cNvSpPr/>
          <p:nvPr/>
        </p:nvSpPr>
        <p:spPr>
          <a:xfrm>
            <a:off x="4355976" y="1109668"/>
            <a:ext cx="2103308" cy="216586"/>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699792" y="5328550"/>
            <a:ext cx="3096344" cy="523220"/>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                        Κνήμη</a:t>
            </a:r>
          </a:p>
          <a:p>
            <a:pPr algn="ctr"/>
            <a:r>
              <a:rPr lang="el-GR" sz="1400" dirty="0" smtClean="0">
                <a:solidFill>
                  <a:schemeClr val="bg1"/>
                </a:solidFill>
              </a:rPr>
              <a:t>Έξω μηνίσκος πρόσθιο κέρας </a:t>
            </a:r>
            <a:endParaRPr lang="en-US" dirty="0">
              <a:solidFill>
                <a:schemeClr val="bg1"/>
              </a:solidFill>
            </a:endParaRPr>
          </a:p>
        </p:txBody>
      </p:sp>
      <p:sp>
        <p:nvSpPr>
          <p:cNvPr id="17" name="TextBox 16"/>
          <p:cNvSpPr txBox="1"/>
          <p:nvPr/>
        </p:nvSpPr>
        <p:spPr>
          <a:xfrm>
            <a:off x="827584" y="4869160"/>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Υποεπιγονατιδικό Λίπος  </a:t>
            </a:r>
            <a:endParaRPr lang="en-US" dirty="0">
              <a:solidFill>
                <a:schemeClr val="bg1"/>
              </a:solidFill>
            </a:endParaRPr>
          </a:p>
        </p:txBody>
      </p:sp>
      <p:sp>
        <p:nvSpPr>
          <p:cNvPr id="19" name="TextBox 18"/>
          <p:cNvSpPr txBox="1"/>
          <p:nvPr/>
        </p:nvSpPr>
        <p:spPr>
          <a:xfrm>
            <a:off x="0" y="2708920"/>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Επιγονατίδα</a:t>
            </a:r>
            <a:endParaRPr lang="en-US" dirty="0">
              <a:solidFill>
                <a:schemeClr val="bg1"/>
              </a:solidFill>
            </a:endParaRPr>
          </a:p>
        </p:txBody>
      </p:sp>
      <p:sp>
        <p:nvSpPr>
          <p:cNvPr id="20" name="TextBox 19"/>
          <p:cNvSpPr txBox="1"/>
          <p:nvPr/>
        </p:nvSpPr>
        <p:spPr>
          <a:xfrm>
            <a:off x="971600" y="1268760"/>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Προμηριαίο λίπος</a:t>
            </a:r>
            <a:endParaRPr lang="en-US" dirty="0">
              <a:solidFill>
                <a:schemeClr val="bg1"/>
              </a:solidFill>
            </a:endParaRPr>
          </a:p>
        </p:txBody>
      </p:sp>
      <p:sp>
        <p:nvSpPr>
          <p:cNvPr id="21" name="TextBox 20"/>
          <p:cNvSpPr txBox="1"/>
          <p:nvPr/>
        </p:nvSpPr>
        <p:spPr>
          <a:xfrm>
            <a:off x="0" y="4149080"/>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Επιγονατιδικός τένοντας</a:t>
            </a:r>
            <a:endParaRPr lang="en-US" dirty="0">
              <a:solidFill>
                <a:schemeClr val="bg1"/>
              </a:solidFill>
            </a:endParaRPr>
          </a:p>
        </p:txBody>
      </p:sp>
      <p:sp>
        <p:nvSpPr>
          <p:cNvPr id="22" name="TextBox 21"/>
          <p:cNvSpPr txBox="1"/>
          <p:nvPr/>
        </p:nvSpPr>
        <p:spPr>
          <a:xfrm>
            <a:off x="467544" y="1916832"/>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Τένοντας 4κεφάλου</a:t>
            </a:r>
            <a:endParaRPr lang="en-US" dirty="0">
              <a:solidFill>
                <a:schemeClr val="bg1"/>
              </a:solidFill>
            </a:endParaRPr>
          </a:p>
        </p:txBody>
      </p:sp>
      <p:sp>
        <p:nvSpPr>
          <p:cNvPr id="23" name="Rectangle 22"/>
          <p:cNvSpPr/>
          <p:nvPr/>
        </p:nvSpPr>
        <p:spPr>
          <a:xfrm>
            <a:off x="1115616" y="3385458"/>
            <a:ext cx="2103308" cy="216586"/>
          </a:xfrm>
          <a:prstGeom prst="rect">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25</a:t>
            </a:fld>
            <a:endParaRPr lang="el-GR"/>
          </a:p>
        </p:txBody>
      </p:sp>
      <p:pic>
        <p:nvPicPr>
          <p:cNvPr id="183298" name="Picture 2" descr="https://mrimaster.com/anatomy/KNEE/knee%20cor/mri%20knee%20cross%20sectional%20anatomy%20coronal%20%201.jpg"/>
          <p:cNvPicPr>
            <a:picLocks noChangeAspect="1" noChangeArrowheads="1"/>
          </p:cNvPicPr>
          <p:nvPr/>
        </p:nvPicPr>
        <p:blipFill>
          <a:blip r:embed="rId2" cstate="print">
            <a:lum bright="10000"/>
          </a:blip>
          <a:srcRect/>
          <a:stretch>
            <a:fillRect/>
          </a:stretch>
        </p:blipFill>
        <p:spPr bwMode="auto">
          <a:xfrm>
            <a:off x="64524" y="188640"/>
            <a:ext cx="9079476" cy="6669360"/>
          </a:xfrm>
          <a:prstGeom prst="rect">
            <a:avLst/>
          </a:prstGeom>
          <a:noFill/>
        </p:spPr>
      </p:pic>
      <p:sp>
        <p:nvSpPr>
          <p:cNvPr id="6" name="Rectangle 5"/>
          <p:cNvSpPr/>
          <p:nvPr/>
        </p:nvSpPr>
        <p:spPr>
          <a:xfrm>
            <a:off x="323528" y="6237312"/>
            <a:ext cx="1296144" cy="288032"/>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19377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8" name="TextBox 7"/>
          <p:cNvSpPr txBox="1"/>
          <p:nvPr/>
        </p:nvSpPr>
        <p:spPr>
          <a:xfrm>
            <a:off x="683568" y="3933056"/>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Υποεπιγονατιδικό Λίπος  </a:t>
            </a:r>
            <a:endParaRPr lang="en-US" dirty="0">
              <a:solidFill>
                <a:schemeClr val="bg1"/>
              </a:solidFill>
            </a:endParaRPr>
          </a:p>
        </p:txBody>
      </p:sp>
      <p:sp>
        <p:nvSpPr>
          <p:cNvPr id="9" name="TextBox 8"/>
          <p:cNvSpPr txBox="1"/>
          <p:nvPr/>
        </p:nvSpPr>
        <p:spPr>
          <a:xfrm>
            <a:off x="323528" y="2636912"/>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Επιγονατίδα</a:t>
            </a:r>
            <a:endParaRPr lang="en-US" dirty="0">
              <a:solidFill>
                <a:schemeClr val="bg1"/>
              </a:solidFill>
            </a:endParaRPr>
          </a:p>
        </p:txBody>
      </p:sp>
      <p:sp>
        <p:nvSpPr>
          <p:cNvPr id="10" name="TextBox 9"/>
          <p:cNvSpPr txBox="1"/>
          <p:nvPr/>
        </p:nvSpPr>
        <p:spPr>
          <a:xfrm>
            <a:off x="827584" y="1772816"/>
            <a:ext cx="2160240" cy="523220"/>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Τένοντας της πλάγιας κοιλίας του 4κέφαλου</a:t>
            </a:r>
            <a:endParaRPr lang="en-US" dirty="0">
              <a:solidFill>
                <a:schemeClr val="bg1"/>
              </a:solidFill>
            </a:endParaRPr>
          </a:p>
        </p:txBody>
      </p:sp>
      <p:sp>
        <p:nvSpPr>
          <p:cNvPr id="11" name="TextBox 10"/>
          <p:cNvSpPr txBox="1"/>
          <p:nvPr/>
        </p:nvSpPr>
        <p:spPr>
          <a:xfrm>
            <a:off x="1115616" y="4941168"/>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Επιγονατιδικός τένοντας</a:t>
            </a:r>
            <a:endParaRPr lang="en-US" dirty="0">
              <a:solidFill>
                <a:schemeClr val="bg1"/>
              </a:solidFill>
            </a:endParaRPr>
          </a:p>
        </p:txBody>
      </p:sp>
      <p:sp>
        <p:nvSpPr>
          <p:cNvPr id="12" name="TextBox 11"/>
          <p:cNvSpPr txBox="1"/>
          <p:nvPr/>
        </p:nvSpPr>
        <p:spPr>
          <a:xfrm>
            <a:off x="683568" y="3140968"/>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Έξω καθεκτικός σύνδεσμος </a:t>
            </a:r>
            <a:endParaRPr lang="en-US" dirty="0">
              <a:solidFill>
                <a:schemeClr val="bg1"/>
              </a:solidFill>
            </a:endParaRPr>
          </a:p>
        </p:txBody>
      </p:sp>
      <p:sp>
        <p:nvSpPr>
          <p:cNvPr id="13" name="TextBox 12"/>
          <p:cNvSpPr txBox="1"/>
          <p:nvPr/>
        </p:nvSpPr>
        <p:spPr>
          <a:xfrm>
            <a:off x="6300192" y="2492896"/>
            <a:ext cx="2160240" cy="523220"/>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Έσω κοιλία του 4κέφαλου</a:t>
            </a:r>
            <a:endParaRPr lang="en-US" dirty="0">
              <a:solidFill>
                <a:schemeClr val="bg1"/>
              </a:solidFill>
            </a:endParaRPr>
          </a:p>
        </p:txBody>
      </p:sp>
      <p:sp>
        <p:nvSpPr>
          <p:cNvPr id="14" name="TextBox 13"/>
          <p:cNvSpPr txBox="1"/>
          <p:nvPr/>
        </p:nvSpPr>
        <p:spPr>
          <a:xfrm>
            <a:off x="6012160" y="4293096"/>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Έσω καθεκτικός σύνδεσμος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26</a:t>
            </a:fld>
            <a:endParaRPr lang="el-GR"/>
          </a:p>
        </p:txBody>
      </p:sp>
      <p:pic>
        <p:nvPicPr>
          <p:cNvPr id="195586" name="Picture 2" descr="https://mrimaster.com/anatomy/KNEE/knee%20cor/mri%20knee%20cross%20sectional%20anatomy%20coronal%20%202.jpg"/>
          <p:cNvPicPr>
            <a:picLocks noChangeAspect="1" noChangeArrowheads="1"/>
          </p:cNvPicPr>
          <p:nvPr/>
        </p:nvPicPr>
        <p:blipFill>
          <a:blip r:embed="rId2" cstate="print">
            <a:lum bright="10000"/>
          </a:blip>
          <a:srcRect/>
          <a:stretch>
            <a:fillRect/>
          </a:stretch>
        </p:blipFill>
        <p:spPr bwMode="auto">
          <a:xfrm>
            <a:off x="78476" y="188641"/>
            <a:ext cx="9065524" cy="6669360"/>
          </a:xfrm>
          <a:prstGeom prst="rect">
            <a:avLst/>
          </a:prstGeom>
          <a:noFill/>
        </p:spPr>
      </p:pic>
      <p:sp>
        <p:nvSpPr>
          <p:cNvPr id="6" name="Rectangle 5"/>
          <p:cNvSpPr/>
          <p:nvPr/>
        </p:nvSpPr>
        <p:spPr>
          <a:xfrm>
            <a:off x="323528" y="6237312"/>
            <a:ext cx="1296144" cy="288032"/>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19377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8" name="TextBox 7"/>
          <p:cNvSpPr txBox="1"/>
          <p:nvPr/>
        </p:nvSpPr>
        <p:spPr>
          <a:xfrm>
            <a:off x="755576" y="3068960"/>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Υποεπιγονατιδικό Λίπος  </a:t>
            </a:r>
            <a:endParaRPr lang="en-US" dirty="0">
              <a:solidFill>
                <a:schemeClr val="bg1"/>
              </a:solidFill>
            </a:endParaRPr>
          </a:p>
        </p:txBody>
      </p:sp>
      <p:sp>
        <p:nvSpPr>
          <p:cNvPr id="9" name="TextBox 8"/>
          <p:cNvSpPr txBox="1"/>
          <p:nvPr/>
        </p:nvSpPr>
        <p:spPr>
          <a:xfrm>
            <a:off x="3347864" y="980728"/>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Μηριαίο</a:t>
            </a:r>
            <a:endParaRPr lang="en-US" dirty="0">
              <a:solidFill>
                <a:schemeClr val="bg1"/>
              </a:solidFill>
            </a:endParaRPr>
          </a:p>
        </p:txBody>
      </p:sp>
      <p:sp>
        <p:nvSpPr>
          <p:cNvPr id="10" name="TextBox 9"/>
          <p:cNvSpPr txBox="1"/>
          <p:nvPr/>
        </p:nvSpPr>
        <p:spPr>
          <a:xfrm>
            <a:off x="899592" y="1988840"/>
            <a:ext cx="2160240" cy="523220"/>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Τένοντας της πλάγιας κοιλίας του 4κέφαλου</a:t>
            </a:r>
            <a:endParaRPr lang="en-US" dirty="0">
              <a:solidFill>
                <a:schemeClr val="bg1"/>
              </a:solidFill>
            </a:endParaRPr>
          </a:p>
        </p:txBody>
      </p:sp>
      <p:sp>
        <p:nvSpPr>
          <p:cNvPr id="11" name="TextBox 10"/>
          <p:cNvSpPr txBox="1"/>
          <p:nvPr/>
        </p:nvSpPr>
        <p:spPr>
          <a:xfrm>
            <a:off x="1115616" y="5085184"/>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Επιγονατιδικός τένοντας</a:t>
            </a:r>
            <a:endParaRPr lang="en-US" dirty="0">
              <a:solidFill>
                <a:schemeClr val="bg1"/>
              </a:solidFill>
            </a:endParaRPr>
          </a:p>
        </p:txBody>
      </p:sp>
      <p:sp>
        <p:nvSpPr>
          <p:cNvPr id="12" name="TextBox 11"/>
          <p:cNvSpPr txBox="1"/>
          <p:nvPr/>
        </p:nvSpPr>
        <p:spPr>
          <a:xfrm>
            <a:off x="1115616" y="4005064"/>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Έξω καθεκτικός σύνδεσμος </a:t>
            </a:r>
            <a:endParaRPr lang="en-US" dirty="0">
              <a:solidFill>
                <a:schemeClr val="bg1"/>
              </a:solidFill>
            </a:endParaRPr>
          </a:p>
        </p:txBody>
      </p:sp>
      <p:sp>
        <p:nvSpPr>
          <p:cNvPr id="13" name="TextBox 12"/>
          <p:cNvSpPr txBox="1"/>
          <p:nvPr/>
        </p:nvSpPr>
        <p:spPr>
          <a:xfrm>
            <a:off x="6156176" y="2257127"/>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Έσω κοιλία του 4κέφαλου</a:t>
            </a:r>
            <a:endParaRPr lang="en-US" dirty="0">
              <a:solidFill>
                <a:schemeClr val="bg1"/>
              </a:solidFill>
            </a:endParaRPr>
          </a:p>
        </p:txBody>
      </p:sp>
      <p:sp>
        <p:nvSpPr>
          <p:cNvPr id="14" name="TextBox 13"/>
          <p:cNvSpPr txBox="1"/>
          <p:nvPr/>
        </p:nvSpPr>
        <p:spPr>
          <a:xfrm>
            <a:off x="6084168" y="3933056"/>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Έσω καθεκτικός σύνδεσμος </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27</a:t>
            </a:fld>
            <a:endParaRPr lang="el-GR"/>
          </a:p>
        </p:txBody>
      </p:sp>
      <p:pic>
        <p:nvPicPr>
          <p:cNvPr id="194562" name="Picture 2" descr="https://mrimaster.com/anatomy/KNEE/knee%20cor/mri%20knee%20cross%20sectional%20anatomy%20coronal%20%203.jpg"/>
          <p:cNvPicPr>
            <a:picLocks noChangeAspect="1" noChangeArrowheads="1"/>
          </p:cNvPicPr>
          <p:nvPr/>
        </p:nvPicPr>
        <p:blipFill>
          <a:blip r:embed="rId2" cstate="print">
            <a:lum bright="10000"/>
          </a:blip>
          <a:srcRect/>
          <a:stretch>
            <a:fillRect/>
          </a:stretch>
        </p:blipFill>
        <p:spPr bwMode="auto">
          <a:xfrm>
            <a:off x="77351" y="188640"/>
            <a:ext cx="9107865" cy="6683875"/>
          </a:xfrm>
          <a:prstGeom prst="rect">
            <a:avLst/>
          </a:prstGeom>
          <a:noFill/>
        </p:spPr>
      </p:pic>
      <p:sp>
        <p:nvSpPr>
          <p:cNvPr id="6" name="Rectangle 5"/>
          <p:cNvSpPr/>
          <p:nvPr/>
        </p:nvSpPr>
        <p:spPr>
          <a:xfrm>
            <a:off x="323528" y="6237312"/>
            <a:ext cx="1296144" cy="288032"/>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19377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9" name="TextBox 8"/>
          <p:cNvSpPr txBox="1"/>
          <p:nvPr/>
        </p:nvSpPr>
        <p:spPr>
          <a:xfrm>
            <a:off x="3347864" y="980728"/>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Μηριαίο</a:t>
            </a:r>
            <a:endParaRPr lang="en-US" dirty="0">
              <a:solidFill>
                <a:schemeClr val="bg1"/>
              </a:solidFill>
            </a:endParaRPr>
          </a:p>
        </p:txBody>
      </p:sp>
      <p:sp>
        <p:nvSpPr>
          <p:cNvPr id="10" name="TextBox 9"/>
          <p:cNvSpPr txBox="1"/>
          <p:nvPr/>
        </p:nvSpPr>
        <p:spPr>
          <a:xfrm>
            <a:off x="827584" y="2060848"/>
            <a:ext cx="2160240" cy="523220"/>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Πλάγια κοιλία του 4κέφαλου</a:t>
            </a:r>
            <a:endParaRPr lang="en-US" dirty="0">
              <a:solidFill>
                <a:schemeClr val="bg1"/>
              </a:solidFill>
            </a:endParaRPr>
          </a:p>
        </p:txBody>
      </p:sp>
      <p:sp>
        <p:nvSpPr>
          <p:cNvPr id="11" name="TextBox 10"/>
          <p:cNvSpPr txBox="1"/>
          <p:nvPr/>
        </p:nvSpPr>
        <p:spPr>
          <a:xfrm>
            <a:off x="1115616" y="4941168"/>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Κνημη</a:t>
            </a:r>
            <a:endParaRPr lang="en-US" dirty="0">
              <a:solidFill>
                <a:schemeClr val="bg1"/>
              </a:solidFill>
            </a:endParaRPr>
          </a:p>
        </p:txBody>
      </p:sp>
      <p:sp>
        <p:nvSpPr>
          <p:cNvPr id="12" name="TextBox 11"/>
          <p:cNvSpPr txBox="1"/>
          <p:nvPr/>
        </p:nvSpPr>
        <p:spPr>
          <a:xfrm>
            <a:off x="827584" y="3933056"/>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Υποεπιγονατιδικό λιπος</a:t>
            </a:r>
            <a:endParaRPr lang="en-US" dirty="0">
              <a:solidFill>
                <a:schemeClr val="bg1"/>
              </a:solidFill>
            </a:endParaRPr>
          </a:p>
        </p:txBody>
      </p:sp>
      <p:sp>
        <p:nvSpPr>
          <p:cNvPr id="13" name="TextBox 12"/>
          <p:cNvSpPr txBox="1"/>
          <p:nvPr/>
        </p:nvSpPr>
        <p:spPr>
          <a:xfrm>
            <a:off x="6156176" y="2132856"/>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Έσω κοιλία του 4κέφαλου</a:t>
            </a:r>
            <a:endParaRPr lang="en-US" dirty="0">
              <a:solidFill>
                <a:schemeClr val="bg1"/>
              </a:solidFill>
            </a:endParaRPr>
          </a:p>
        </p:txBody>
      </p:sp>
      <p:sp>
        <p:nvSpPr>
          <p:cNvPr id="14" name="TextBox 13"/>
          <p:cNvSpPr txBox="1"/>
          <p:nvPr/>
        </p:nvSpPr>
        <p:spPr>
          <a:xfrm>
            <a:off x="6012160" y="4005064"/>
            <a:ext cx="2520280" cy="369332"/>
          </a:xfrm>
          <a:prstGeom prst="rect">
            <a:avLst/>
          </a:prstGeom>
          <a:solidFill>
            <a:srgbClr val="191919"/>
          </a:solidFill>
        </p:spPr>
        <p:txBody>
          <a:bodyPr wrap="square" rtlCol="0">
            <a:spAutoFit/>
          </a:bodyPr>
          <a:lstStyle/>
          <a:p>
            <a:pPr algn="ctr"/>
            <a:endParaRPr lang="en-US"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28</a:t>
            </a:fld>
            <a:endParaRPr lang="el-GR"/>
          </a:p>
        </p:txBody>
      </p:sp>
      <p:pic>
        <p:nvPicPr>
          <p:cNvPr id="190466" name="Picture 2" descr="https://mrimaster.com/anatomy/KNEE/knee%20cor/mri%20knee%20cross%20sectional%20anatomy%20coronal%20%207.jpg"/>
          <p:cNvPicPr>
            <a:picLocks noChangeAspect="1" noChangeArrowheads="1"/>
          </p:cNvPicPr>
          <p:nvPr/>
        </p:nvPicPr>
        <p:blipFill>
          <a:blip r:embed="rId2" cstate="print">
            <a:lum bright="10000"/>
          </a:blip>
          <a:srcRect/>
          <a:stretch>
            <a:fillRect/>
          </a:stretch>
        </p:blipFill>
        <p:spPr bwMode="auto">
          <a:xfrm>
            <a:off x="87084" y="116070"/>
            <a:ext cx="9066086" cy="6741930"/>
          </a:xfrm>
          <a:prstGeom prst="rect">
            <a:avLst/>
          </a:prstGeom>
          <a:noFill/>
        </p:spPr>
      </p:pic>
      <p:sp>
        <p:nvSpPr>
          <p:cNvPr id="6" name="Rectangle 5"/>
          <p:cNvSpPr/>
          <p:nvPr/>
        </p:nvSpPr>
        <p:spPr>
          <a:xfrm>
            <a:off x="323528" y="6237312"/>
            <a:ext cx="1296144" cy="288032"/>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19377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8" name="TextBox 7"/>
          <p:cNvSpPr txBox="1"/>
          <p:nvPr/>
        </p:nvSpPr>
        <p:spPr>
          <a:xfrm>
            <a:off x="5868144" y="1196752"/>
            <a:ext cx="3275856" cy="4185761"/>
          </a:xfrm>
          <a:prstGeom prst="rect">
            <a:avLst/>
          </a:prstGeom>
          <a:solidFill>
            <a:schemeClr val="accent5">
              <a:lumMod val="75000"/>
            </a:schemeClr>
          </a:solidFill>
        </p:spPr>
        <p:txBody>
          <a:bodyPr wrap="square" rtlCol="0">
            <a:spAutoFit/>
          </a:bodyPr>
          <a:lstStyle/>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Έσω κοιλία 4κεφάλου</a:t>
            </a: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Οπίσθιος χιαστός</a:t>
            </a: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Έσω μηνίσκος </a:t>
            </a: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Ημιτενοντώδης μυς</a:t>
            </a: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p:txBody>
      </p:sp>
      <p:sp>
        <p:nvSpPr>
          <p:cNvPr id="9" name="TextBox 8"/>
          <p:cNvSpPr txBox="1"/>
          <p:nvPr/>
        </p:nvSpPr>
        <p:spPr>
          <a:xfrm>
            <a:off x="1187624" y="1225218"/>
            <a:ext cx="3888432" cy="307777"/>
          </a:xfrm>
          <a:prstGeom prst="rect">
            <a:avLst/>
          </a:prstGeom>
          <a:solidFill>
            <a:schemeClr val="accent5">
              <a:lumMod val="75000"/>
            </a:schemeClr>
          </a:solidFill>
        </p:spPr>
        <p:txBody>
          <a:bodyPr wrap="square" rtlCol="0">
            <a:spAutoFit/>
          </a:bodyPr>
          <a:lstStyle/>
          <a:p>
            <a:pPr algn="just"/>
            <a:r>
              <a:rPr lang="el-GR" sz="1400" dirty="0" smtClean="0">
                <a:solidFill>
                  <a:schemeClr val="bg1"/>
                </a:solidFill>
              </a:rPr>
              <a:t>‘Εξω κοιλία 4κεφάλου                         Μηριαίο         </a:t>
            </a:r>
            <a:endParaRPr lang="en-US" dirty="0">
              <a:solidFill>
                <a:schemeClr val="bg1"/>
              </a:solidFill>
            </a:endParaRPr>
          </a:p>
        </p:txBody>
      </p:sp>
      <p:sp>
        <p:nvSpPr>
          <p:cNvPr id="10" name="TextBox 9"/>
          <p:cNvSpPr txBox="1"/>
          <p:nvPr/>
        </p:nvSpPr>
        <p:spPr>
          <a:xfrm>
            <a:off x="251520" y="2564904"/>
            <a:ext cx="2520280" cy="369332"/>
          </a:xfrm>
          <a:prstGeom prst="rect">
            <a:avLst/>
          </a:prstGeom>
          <a:solidFill>
            <a:srgbClr val="191919"/>
          </a:solidFill>
        </p:spPr>
        <p:txBody>
          <a:bodyPr wrap="square" rtlCol="0">
            <a:spAutoFit/>
          </a:bodyPr>
          <a:lstStyle/>
          <a:p>
            <a:pPr algn="ctr"/>
            <a:endParaRPr lang="en-US" dirty="0">
              <a:solidFill>
                <a:schemeClr val="bg1"/>
              </a:solidFill>
            </a:endParaRPr>
          </a:p>
        </p:txBody>
      </p:sp>
      <p:sp>
        <p:nvSpPr>
          <p:cNvPr id="11" name="TextBox 10"/>
          <p:cNvSpPr txBox="1"/>
          <p:nvPr/>
        </p:nvSpPr>
        <p:spPr>
          <a:xfrm>
            <a:off x="323528" y="1916832"/>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Λαγονοκνημιαία  ταινία</a:t>
            </a:r>
            <a:endParaRPr lang="en-US" dirty="0">
              <a:solidFill>
                <a:schemeClr val="bg1"/>
              </a:solidFill>
            </a:endParaRPr>
          </a:p>
        </p:txBody>
      </p:sp>
      <p:sp>
        <p:nvSpPr>
          <p:cNvPr id="12" name="TextBox 11"/>
          <p:cNvSpPr txBox="1"/>
          <p:nvPr/>
        </p:nvSpPr>
        <p:spPr>
          <a:xfrm>
            <a:off x="467544" y="4005064"/>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Έξω μηνίσκος</a:t>
            </a:r>
            <a:endParaRPr lang="en-US" dirty="0">
              <a:solidFill>
                <a:schemeClr val="bg1"/>
              </a:solidFill>
            </a:endParaRPr>
          </a:p>
        </p:txBody>
      </p:sp>
      <p:sp>
        <p:nvSpPr>
          <p:cNvPr id="13" name="TextBox 12"/>
          <p:cNvSpPr txBox="1"/>
          <p:nvPr/>
        </p:nvSpPr>
        <p:spPr>
          <a:xfrm>
            <a:off x="395536" y="3284984"/>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Πρόσθιος χιαστός</a:t>
            </a:r>
            <a:endParaRPr lang="en-US" dirty="0">
              <a:solidFill>
                <a:schemeClr val="bg1"/>
              </a:solidFill>
            </a:endParaRPr>
          </a:p>
        </p:txBody>
      </p:sp>
      <p:sp>
        <p:nvSpPr>
          <p:cNvPr id="14" name="TextBox 13"/>
          <p:cNvSpPr txBox="1"/>
          <p:nvPr/>
        </p:nvSpPr>
        <p:spPr>
          <a:xfrm>
            <a:off x="827584" y="5013176"/>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Κνήμη </a:t>
            </a:r>
            <a:endParaRPr lang="en-US" dirty="0">
              <a:solidFill>
                <a:schemeClr val="bg1"/>
              </a:solidFill>
            </a:endParaRPr>
          </a:p>
        </p:txBody>
      </p:sp>
      <p:sp>
        <p:nvSpPr>
          <p:cNvPr id="16" name="TextBox 15"/>
          <p:cNvSpPr txBox="1"/>
          <p:nvPr/>
        </p:nvSpPr>
        <p:spPr>
          <a:xfrm>
            <a:off x="2123728" y="5517232"/>
            <a:ext cx="316835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Εκτείνων τον μεγάλο δάκτυλο μυς</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5496" y="72008"/>
            <a:ext cx="8229600" cy="908720"/>
          </a:xfrm>
        </p:spPr>
        <p:txBody>
          <a:bodyPr>
            <a:normAutofit/>
          </a:bodyPr>
          <a:lstStyle/>
          <a:p>
            <a:r>
              <a:rPr lang="el-GR" sz="3600" dirty="0" smtClean="0"/>
              <a:t>Η Άρθρωση του Γόνατος</a:t>
            </a:r>
            <a:endParaRPr lang="el-GR" sz="36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a:t>
            </a:fld>
            <a:endParaRPr lang="el-GR">
              <a:solidFill>
                <a:prstClr val="black"/>
              </a:solidFill>
            </a:endParaRPr>
          </a:p>
        </p:txBody>
      </p:sp>
      <p:pic>
        <p:nvPicPr>
          <p:cNvPr id="5" name="Content Placeholder 4" descr="This diagram shows the location of the bursae which are fluid filled sacs in a bone joint. The major parts of the joint are labeled."/>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980728"/>
            <a:ext cx="6552727" cy="5254878"/>
          </a:xfrm>
          <a:prstGeom prst="rect">
            <a:avLst/>
          </a:prstGeom>
          <a:noFill/>
          <a:extLst>
            <a:ext uri="{909E8E84-426E-40DD-AFC4-6F175D3DCCD1}">
              <a14:hiddenFill xmlns:a14="http://schemas.microsoft.com/office/drawing/2010/main">
                <a:solidFill>
                  <a:srgbClr val="FFFFFF"/>
                </a:solidFill>
              </a14:hiddenFill>
            </a:ext>
          </a:extLst>
        </p:spPr>
      </p:pic>
      <p:sp>
        <p:nvSpPr>
          <p:cNvPr id="7" name="2 - Θέση περιεχομένου"/>
          <p:cNvSpPr txBox="1">
            <a:spLocks/>
          </p:cNvSpPr>
          <p:nvPr/>
        </p:nvSpPr>
        <p:spPr>
          <a:xfrm>
            <a:off x="6300192" y="980728"/>
            <a:ext cx="2592288" cy="5230942"/>
          </a:xfrm>
          <a:prstGeom prst="rect">
            <a:avLst/>
          </a:prstGeom>
          <a:solidFill>
            <a:schemeClr val="accent5">
              <a:lumMod val="40000"/>
              <a:lumOff val="60000"/>
            </a:schemeClr>
          </a:solidFill>
        </p:spPr>
        <p:txBody>
          <a:bodyPr vert="horz" lIns="91440" tIns="45720" rIns="91440" bIns="45720" rtlCol="0">
            <a:normAutofit fontScale="85000" lnSpcReduction="20000"/>
          </a:bodyPr>
          <a:lstStyle/>
          <a:p>
            <a:pPr fontAlgn="auto">
              <a:lnSpc>
                <a:spcPct val="112000"/>
              </a:lnSpc>
              <a:spcBef>
                <a:spcPts val="1200"/>
              </a:spcBef>
              <a:spcAft>
                <a:spcPts val="0"/>
              </a:spcAft>
              <a:defRPr/>
            </a:pPr>
            <a:r>
              <a:rPr lang="el-GR" sz="2400" dirty="0" smtClean="0">
                <a:solidFill>
                  <a:prstClr val="black"/>
                </a:solidFill>
                <a:latin typeface="Calibri"/>
              </a:rPr>
              <a:t>Τένοντας τετρακέφαλου μυός</a:t>
            </a:r>
          </a:p>
          <a:p>
            <a:pPr fontAlgn="auto">
              <a:lnSpc>
                <a:spcPct val="112000"/>
              </a:lnSpc>
              <a:spcBef>
                <a:spcPts val="1200"/>
              </a:spcBef>
              <a:spcAft>
                <a:spcPts val="0"/>
              </a:spcAft>
              <a:defRPr/>
            </a:pPr>
            <a:r>
              <a:rPr lang="el-GR" sz="2400" dirty="0" err="1" smtClean="0">
                <a:solidFill>
                  <a:prstClr val="black"/>
                </a:solidFill>
                <a:latin typeface="Calibri"/>
              </a:rPr>
              <a:t>Υπερεπιγονατιδικός</a:t>
            </a:r>
            <a:r>
              <a:rPr lang="el-GR" sz="2400" dirty="0" smtClean="0">
                <a:solidFill>
                  <a:prstClr val="black"/>
                </a:solidFill>
                <a:latin typeface="Calibri"/>
              </a:rPr>
              <a:t> ορογόνος θύλακας</a:t>
            </a:r>
          </a:p>
          <a:p>
            <a:pPr fontAlgn="auto">
              <a:lnSpc>
                <a:spcPct val="112000"/>
              </a:lnSpc>
              <a:spcBef>
                <a:spcPts val="1200"/>
              </a:spcBef>
              <a:spcAft>
                <a:spcPts val="0"/>
              </a:spcAft>
              <a:defRPr/>
            </a:pPr>
            <a:r>
              <a:rPr lang="el-GR" sz="2400" dirty="0" smtClean="0">
                <a:solidFill>
                  <a:prstClr val="black"/>
                </a:solidFill>
                <a:latin typeface="Calibri"/>
              </a:rPr>
              <a:t>Ε</a:t>
            </a:r>
            <a:r>
              <a:rPr lang="el-GR" sz="2400" dirty="0" err="1" smtClean="0">
                <a:solidFill>
                  <a:prstClr val="black"/>
                </a:solidFill>
                <a:latin typeface="Calibri"/>
              </a:rPr>
              <a:t>πιγονατίδα</a:t>
            </a:r>
            <a:endParaRPr lang="el-GR" sz="2400" dirty="0" smtClean="0">
              <a:solidFill>
                <a:prstClr val="black"/>
              </a:solidFill>
              <a:latin typeface="Calibri"/>
            </a:endParaRPr>
          </a:p>
          <a:p>
            <a:pPr fontAlgn="auto">
              <a:lnSpc>
                <a:spcPct val="112000"/>
              </a:lnSpc>
              <a:spcBef>
                <a:spcPts val="1200"/>
              </a:spcBef>
              <a:spcAft>
                <a:spcPts val="0"/>
              </a:spcAft>
              <a:defRPr/>
            </a:pPr>
            <a:r>
              <a:rPr lang="el-GR" sz="2400" dirty="0" err="1" smtClean="0">
                <a:solidFill>
                  <a:prstClr val="black"/>
                </a:solidFill>
                <a:latin typeface="Calibri"/>
              </a:rPr>
              <a:t>Προεπιγονατιδικός</a:t>
            </a:r>
            <a:r>
              <a:rPr lang="el-GR" sz="2400" dirty="0" smtClean="0">
                <a:solidFill>
                  <a:prstClr val="black"/>
                </a:solidFill>
                <a:latin typeface="Calibri"/>
              </a:rPr>
              <a:t> ορογόνος θύλακας</a:t>
            </a:r>
          </a:p>
          <a:p>
            <a:pPr fontAlgn="auto">
              <a:lnSpc>
                <a:spcPct val="112000"/>
              </a:lnSpc>
              <a:spcBef>
                <a:spcPts val="1200"/>
              </a:spcBef>
              <a:spcAft>
                <a:spcPts val="0"/>
              </a:spcAft>
              <a:defRPr/>
            </a:pPr>
            <a:r>
              <a:rPr lang="el-GR" sz="2400" dirty="0" smtClean="0">
                <a:solidFill>
                  <a:prstClr val="black"/>
                </a:solidFill>
                <a:latin typeface="Calibri"/>
              </a:rPr>
              <a:t>Αρθρική κοιλότητα</a:t>
            </a:r>
          </a:p>
          <a:p>
            <a:pPr fontAlgn="auto">
              <a:lnSpc>
                <a:spcPct val="112000"/>
              </a:lnSpc>
              <a:spcBef>
                <a:spcPts val="1200"/>
              </a:spcBef>
              <a:spcAft>
                <a:spcPts val="0"/>
              </a:spcAft>
              <a:defRPr/>
            </a:pPr>
            <a:r>
              <a:rPr lang="el-GR" sz="2400" smtClean="0">
                <a:solidFill>
                  <a:prstClr val="black"/>
                </a:solidFill>
                <a:latin typeface="Calibri"/>
              </a:rPr>
              <a:t>Λιπώδες σώμα  γόνατος </a:t>
            </a:r>
            <a:endParaRPr lang="el-GR" sz="2400" dirty="0" smtClean="0">
              <a:solidFill>
                <a:prstClr val="black"/>
              </a:solidFill>
              <a:latin typeface="Calibri"/>
            </a:endParaRPr>
          </a:p>
          <a:p>
            <a:pPr fontAlgn="auto">
              <a:lnSpc>
                <a:spcPct val="112000"/>
              </a:lnSpc>
              <a:spcBef>
                <a:spcPts val="1200"/>
              </a:spcBef>
              <a:spcAft>
                <a:spcPts val="0"/>
              </a:spcAft>
              <a:defRPr/>
            </a:pPr>
            <a:r>
              <a:rPr lang="el-GR" sz="2400" dirty="0" err="1" smtClean="0">
                <a:solidFill>
                  <a:prstClr val="black"/>
                </a:solidFill>
                <a:latin typeface="Calibri"/>
              </a:rPr>
              <a:t>Υποεπιγονατιδικός</a:t>
            </a:r>
            <a:r>
              <a:rPr lang="el-GR" sz="2400" dirty="0" smtClean="0">
                <a:solidFill>
                  <a:prstClr val="black"/>
                </a:solidFill>
                <a:latin typeface="Calibri"/>
              </a:rPr>
              <a:t> ορογόνος θύλακος</a:t>
            </a:r>
          </a:p>
          <a:p>
            <a:pPr fontAlgn="auto">
              <a:lnSpc>
                <a:spcPct val="112000"/>
              </a:lnSpc>
              <a:spcBef>
                <a:spcPts val="1200"/>
              </a:spcBef>
              <a:spcAft>
                <a:spcPts val="0"/>
              </a:spcAft>
              <a:defRPr/>
            </a:pPr>
            <a:r>
              <a:rPr lang="el-GR" sz="2400" dirty="0" err="1" smtClean="0">
                <a:solidFill>
                  <a:prstClr val="black"/>
                </a:solidFill>
                <a:latin typeface="Calibri"/>
              </a:rPr>
              <a:t>Επιγονατιδικός</a:t>
            </a:r>
            <a:r>
              <a:rPr lang="el-GR" sz="2400" dirty="0" smtClean="0">
                <a:solidFill>
                  <a:prstClr val="black"/>
                </a:solidFill>
                <a:latin typeface="Calibri"/>
              </a:rPr>
              <a:t> τένοντας</a:t>
            </a:r>
          </a:p>
          <a:p>
            <a:pPr fontAlgn="auto">
              <a:lnSpc>
                <a:spcPct val="112000"/>
              </a:lnSpc>
              <a:spcBef>
                <a:spcPts val="1200"/>
              </a:spcBef>
              <a:spcAft>
                <a:spcPts val="0"/>
              </a:spcAft>
              <a:buFont typeface="Wingdings" panose="05000000000000000000" pitchFamily="2" charset="2"/>
              <a:buChar char="Ø"/>
              <a:defRPr/>
            </a:pPr>
            <a:endParaRPr lang="el-GR" sz="2400" dirty="0">
              <a:solidFill>
                <a:prstClr val="black"/>
              </a:solidFill>
              <a:latin typeface="Calibri"/>
            </a:endParaRPr>
          </a:p>
        </p:txBody>
      </p:sp>
      <p:sp>
        <p:nvSpPr>
          <p:cNvPr id="8" name="2 - Θέση περιεχομένου"/>
          <p:cNvSpPr txBox="1">
            <a:spLocks/>
          </p:cNvSpPr>
          <p:nvPr/>
        </p:nvSpPr>
        <p:spPr>
          <a:xfrm>
            <a:off x="611560" y="980727"/>
            <a:ext cx="1656184" cy="5230942"/>
          </a:xfrm>
          <a:prstGeom prst="rect">
            <a:avLst/>
          </a:prstGeom>
          <a:solidFill>
            <a:schemeClr val="accent5">
              <a:lumMod val="40000"/>
              <a:lumOff val="60000"/>
            </a:schemeClr>
          </a:solidFill>
        </p:spPr>
        <p:txBody>
          <a:bodyPr vert="horz" lIns="91440" tIns="45720" rIns="91440" bIns="45720" rtlCol="0">
            <a:normAutofit/>
          </a:bodyPr>
          <a:lstStyle/>
          <a:p>
            <a:pPr algn="r" fontAlgn="auto">
              <a:lnSpc>
                <a:spcPct val="112000"/>
              </a:lnSpc>
              <a:spcBef>
                <a:spcPts val="1200"/>
              </a:spcBef>
              <a:spcAft>
                <a:spcPts val="0"/>
              </a:spcAft>
              <a:defRPr/>
            </a:pPr>
            <a:endParaRPr lang="el-GR" sz="2000" dirty="0" smtClean="0">
              <a:solidFill>
                <a:prstClr val="black"/>
              </a:solidFill>
              <a:latin typeface="Calibri"/>
            </a:endParaRPr>
          </a:p>
          <a:p>
            <a:pPr algn="r" fontAlgn="auto">
              <a:lnSpc>
                <a:spcPct val="112000"/>
              </a:lnSpc>
              <a:spcBef>
                <a:spcPts val="1200"/>
              </a:spcBef>
              <a:spcAft>
                <a:spcPts val="0"/>
              </a:spcAft>
              <a:defRPr/>
            </a:pPr>
            <a:endParaRPr lang="el-GR" sz="2000" dirty="0" smtClean="0">
              <a:solidFill>
                <a:prstClr val="black"/>
              </a:solidFill>
              <a:latin typeface="Calibri"/>
            </a:endParaRPr>
          </a:p>
          <a:p>
            <a:pPr algn="r" fontAlgn="auto">
              <a:lnSpc>
                <a:spcPct val="112000"/>
              </a:lnSpc>
              <a:spcBef>
                <a:spcPts val="1200"/>
              </a:spcBef>
              <a:spcAft>
                <a:spcPts val="0"/>
              </a:spcAft>
              <a:defRPr/>
            </a:pPr>
            <a:r>
              <a:rPr lang="el-GR" sz="2000" dirty="0" smtClean="0">
                <a:solidFill>
                  <a:prstClr val="black"/>
                </a:solidFill>
                <a:latin typeface="Calibri"/>
              </a:rPr>
              <a:t>Μηριαίο </a:t>
            </a:r>
          </a:p>
          <a:p>
            <a:pPr algn="r" fontAlgn="auto">
              <a:lnSpc>
                <a:spcPct val="112000"/>
              </a:lnSpc>
              <a:spcBef>
                <a:spcPts val="1200"/>
              </a:spcBef>
              <a:spcAft>
                <a:spcPts val="0"/>
              </a:spcAft>
              <a:defRPr/>
            </a:pPr>
            <a:r>
              <a:rPr lang="el-GR" sz="2000" dirty="0" smtClean="0">
                <a:solidFill>
                  <a:prstClr val="black"/>
                </a:solidFill>
                <a:latin typeface="Calibri"/>
              </a:rPr>
              <a:t>Οπίσθιος χιαστός σύνδεσμος</a:t>
            </a:r>
          </a:p>
          <a:p>
            <a:pPr algn="r" fontAlgn="auto">
              <a:lnSpc>
                <a:spcPct val="112000"/>
              </a:lnSpc>
              <a:spcBef>
                <a:spcPts val="1200"/>
              </a:spcBef>
              <a:spcAft>
                <a:spcPts val="0"/>
              </a:spcAft>
            </a:pPr>
            <a:r>
              <a:rPr lang="el-GR" sz="2000" dirty="0" smtClean="0">
                <a:solidFill>
                  <a:prstClr val="black"/>
                </a:solidFill>
                <a:latin typeface="Calibri"/>
              </a:rPr>
              <a:t>Πρόσθιος χιαστός σύνδεσμος</a:t>
            </a:r>
          </a:p>
          <a:p>
            <a:pPr algn="r" fontAlgn="auto">
              <a:lnSpc>
                <a:spcPct val="112000"/>
              </a:lnSpc>
              <a:spcBef>
                <a:spcPts val="1200"/>
              </a:spcBef>
              <a:spcAft>
                <a:spcPts val="0"/>
              </a:spcAft>
              <a:defRPr/>
            </a:pPr>
            <a:r>
              <a:rPr lang="el-GR" sz="2000" smtClean="0">
                <a:solidFill>
                  <a:prstClr val="black"/>
                </a:solidFill>
                <a:latin typeface="Calibri"/>
              </a:rPr>
              <a:t>     </a:t>
            </a:r>
            <a:endParaRPr lang="el-GR" sz="2000" dirty="0" smtClean="0">
              <a:solidFill>
                <a:prstClr val="black"/>
              </a:solidFill>
              <a:latin typeface="Calibri"/>
            </a:endParaRPr>
          </a:p>
          <a:p>
            <a:pPr algn="r" fontAlgn="auto">
              <a:lnSpc>
                <a:spcPct val="112000"/>
              </a:lnSpc>
              <a:spcBef>
                <a:spcPts val="1200"/>
              </a:spcBef>
              <a:spcAft>
                <a:spcPts val="0"/>
              </a:spcAft>
              <a:defRPr/>
            </a:pPr>
            <a:r>
              <a:rPr lang="el-GR" sz="2000" dirty="0" smtClean="0">
                <a:solidFill>
                  <a:prstClr val="black"/>
                </a:solidFill>
                <a:latin typeface="Calibri"/>
              </a:rPr>
              <a:t>Κνήμη</a:t>
            </a:r>
            <a:endParaRPr lang="el-GR" sz="2000" dirty="0">
              <a:solidFill>
                <a:prstClr val="black"/>
              </a:solidFill>
              <a:latin typeface="Calibri"/>
            </a:endParaRPr>
          </a:p>
        </p:txBody>
      </p:sp>
      <p:sp>
        <p:nvSpPr>
          <p:cNvPr id="9" name="4 - Θέση περιεχομένου"/>
          <p:cNvSpPr txBox="1">
            <a:spLocks/>
          </p:cNvSpPr>
          <p:nvPr/>
        </p:nvSpPr>
        <p:spPr>
          <a:xfrm>
            <a:off x="611560" y="980727"/>
            <a:ext cx="8280920" cy="5230941"/>
          </a:xfrm>
          <a:prstGeom prst="rect">
            <a:avLst/>
          </a:prstGeom>
          <a:noFill/>
          <a:ln w="57150" cap="flat" cmpd="sng" algn="ctr">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R="0" lvl="0" algn="l" defTabSz="914400" rtl="0" eaLnBrk="1" fontAlgn="auto" latinLnBrk="0" hangingPunct="1">
              <a:lnSpc>
                <a:spcPct val="112000"/>
              </a:lnSpc>
              <a:spcBef>
                <a:spcPts val="1200"/>
              </a:spcBef>
              <a:spcAft>
                <a:spcPts val="0"/>
              </a:spcAft>
              <a:buClrTx/>
              <a:buSzTx/>
              <a:tabLst/>
              <a:defRPr/>
            </a:pPr>
            <a:endParaRPr kumimoji="0" lang="el-GR" sz="2400" b="0" i="0" u="none" strike="noStrike" kern="1200" cap="none" spc="0" normalizeH="0" baseline="0" noProof="0" dirty="0">
              <a:ln>
                <a:noFill/>
              </a:ln>
              <a:solidFill>
                <a:schemeClr val="lt1"/>
              </a:solidFill>
              <a:effectLst/>
              <a:uLnTx/>
              <a:uFillTx/>
              <a:latin typeface="+mn-lt"/>
              <a:ea typeface="+mn-ea"/>
              <a:cs typeface="+mn-cs"/>
            </a:endParaRPr>
          </a:p>
        </p:txBody>
      </p:sp>
      <p:sp>
        <p:nvSpPr>
          <p:cNvPr id="3" name="Ορθογώνιο 2"/>
          <p:cNvSpPr/>
          <p:nvPr/>
        </p:nvSpPr>
        <p:spPr>
          <a:xfrm>
            <a:off x="611560" y="6279703"/>
            <a:ext cx="5472608" cy="461665"/>
          </a:xfrm>
          <a:prstGeom prst="rect">
            <a:avLst/>
          </a:prstGeom>
        </p:spPr>
        <p:txBody>
          <a:bodyPr wrap="square">
            <a:spAutoFit/>
          </a:bodyPr>
          <a:lstStyle/>
          <a:p>
            <a:r>
              <a:rPr lang="en-US" sz="1200" dirty="0">
                <a:solidFill>
                  <a:schemeClr val="bg1">
                    <a:lumMod val="75000"/>
                  </a:schemeClr>
                </a:solidFill>
                <a:latin typeface="+mn-lt"/>
              </a:rPr>
              <a:t>© 28 </a:t>
            </a:r>
            <a:r>
              <a:rPr lang="en-US" sz="1200" dirty="0" err="1">
                <a:solidFill>
                  <a:schemeClr val="bg1">
                    <a:lumMod val="75000"/>
                  </a:schemeClr>
                </a:solidFill>
                <a:latin typeface="+mn-lt"/>
              </a:rPr>
              <a:t>Ιουν</a:t>
            </a:r>
            <a:r>
              <a:rPr lang="en-US" sz="1200" dirty="0">
                <a:solidFill>
                  <a:schemeClr val="bg1">
                    <a:lumMod val="75000"/>
                  </a:schemeClr>
                </a:solidFill>
                <a:latin typeface="+mn-lt"/>
              </a:rPr>
              <a:t> 2013 </a:t>
            </a:r>
            <a:r>
              <a:rPr lang="en-US" sz="1200" dirty="0" err="1">
                <a:solidFill>
                  <a:schemeClr val="bg1">
                    <a:lumMod val="75000"/>
                  </a:schemeClr>
                </a:solidFill>
                <a:latin typeface="+mn-lt"/>
              </a:rPr>
              <a:t>OpenStax</a:t>
            </a:r>
            <a:r>
              <a:rPr lang="en-US" sz="1200" dirty="0">
                <a:solidFill>
                  <a:schemeClr val="bg1">
                    <a:lumMod val="75000"/>
                  </a:schemeClr>
                </a:solidFill>
                <a:latin typeface="+mn-lt"/>
              </a:rPr>
              <a:t> College. </a:t>
            </a:r>
            <a:r>
              <a:rPr lang="en-US" sz="1200" dirty="0">
                <a:solidFill>
                  <a:schemeClr val="bg1">
                    <a:lumMod val="75000"/>
                  </a:schemeClr>
                </a:solidFill>
                <a:latin typeface="+mn-lt"/>
                <a:hlinkClick r:id="rId4"/>
              </a:rPr>
              <a:t>Textbook content </a:t>
            </a:r>
            <a:r>
              <a:rPr lang="en-US" sz="1200" dirty="0">
                <a:solidFill>
                  <a:schemeClr val="bg1">
                    <a:lumMod val="75000"/>
                  </a:schemeClr>
                </a:solidFill>
                <a:latin typeface="+mn-lt"/>
              </a:rPr>
              <a:t>produced by </a:t>
            </a:r>
            <a:r>
              <a:rPr lang="en-US" sz="1200" dirty="0" err="1">
                <a:solidFill>
                  <a:schemeClr val="bg1">
                    <a:lumMod val="75000"/>
                  </a:schemeClr>
                </a:solidFill>
                <a:latin typeface="+mn-lt"/>
              </a:rPr>
              <a:t>OpenStax</a:t>
            </a:r>
            <a:r>
              <a:rPr lang="en-US" sz="1200" dirty="0">
                <a:solidFill>
                  <a:schemeClr val="bg1">
                    <a:lumMod val="75000"/>
                  </a:schemeClr>
                </a:solidFill>
                <a:latin typeface="+mn-lt"/>
              </a:rPr>
              <a:t> College is licensed under a </a:t>
            </a:r>
            <a:r>
              <a:rPr lang="en-US" sz="1200" dirty="0">
                <a:solidFill>
                  <a:schemeClr val="bg1">
                    <a:lumMod val="75000"/>
                  </a:schemeClr>
                </a:solidFill>
                <a:latin typeface="+mn-lt"/>
                <a:hlinkClick r:id="rId5"/>
              </a:rPr>
              <a:t>Creative Commons Attribution License 3.0</a:t>
            </a:r>
            <a:r>
              <a:rPr lang="en-US" sz="1200" dirty="0">
                <a:solidFill>
                  <a:schemeClr val="bg1">
                    <a:lumMod val="75000"/>
                  </a:schemeClr>
                </a:solidFill>
                <a:latin typeface="+mn-lt"/>
              </a:rPr>
              <a:t> license.</a:t>
            </a:r>
            <a:endParaRPr lang="el-GR" sz="1200" dirty="0">
              <a:solidFill>
                <a:schemeClr val="bg1">
                  <a:lumMod val="75000"/>
                </a:schemeClr>
              </a:solidFill>
              <a:latin typeface="+mn-lt"/>
            </a:endParaRPr>
          </a:p>
        </p:txBody>
      </p:sp>
    </p:spTree>
    <p:extLst>
      <p:ext uri="{BB962C8B-B14F-4D97-AF65-F5344CB8AC3E}">
        <p14:creationId xmlns:p14="http://schemas.microsoft.com/office/powerpoint/2010/main" val="2397667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29</a:t>
            </a:fld>
            <a:endParaRPr lang="el-GR"/>
          </a:p>
        </p:txBody>
      </p:sp>
      <p:pic>
        <p:nvPicPr>
          <p:cNvPr id="189442" name="Picture 2" descr="https://mrimaster.com/anatomy/KNEE/knee%20cor/mri%20knee%20cross%20sectional%20anatomy%20coronal%20%208.jpg"/>
          <p:cNvPicPr>
            <a:picLocks noChangeAspect="1" noChangeArrowheads="1"/>
          </p:cNvPicPr>
          <p:nvPr/>
        </p:nvPicPr>
        <p:blipFill>
          <a:blip r:embed="rId2" cstate="print">
            <a:lum bright="10000"/>
          </a:blip>
          <a:srcRect/>
          <a:stretch>
            <a:fillRect/>
          </a:stretch>
        </p:blipFill>
        <p:spPr bwMode="auto">
          <a:xfrm>
            <a:off x="79038" y="188640"/>
            <a:ext cx="9064962" cy="6683875"/>
          </a:xfrm>
          <a:prstGeom prst="rect">
            <a:avLst/>
          </a:prstGeom>
          <a:noFill/>
        </p:spPr>
      </p:pic>
      <p:sp>
        <p:nvSpPr>
          <p:cNvPr id="6" name="Rectangle 5"/>
          <p:cNvSpPr/>
          <p:nvPr/>
        </p:nvSpPr>
        <p:spPr>
          <a:xfrm>
            <a:off x="323528" y="6237312"/>
            <a:ext cx="1296144" cy="288032"/>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19377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8" name="TextBox 7"/>
          <p:cNvSpPr txBox="1"/>
          <p:nvPr/>
        </p:nvSpPr>
        <p:spPr>
          <a:xfrm>
            <a:off x="5868144" y="1390706"/>
            <a:ext cx="3275856" cy="4401205"/>
          </a:xfrm>
          <a:prstGeom prst="rect">
            <a:avLst/>
          </a:prstGeom>
          <a:solidFill>
            <a:schemeClr val="accent5">
              <a:lumMod val="75000"/>
            </a:schemeClr>
          </a:solidFill>
        </p:spPr>
        <p:txBody>
          <a:bodyPr wrap="square" rtlCol="0">
            <a:spAutoFit/>
          </a:bodyPr>
          <a:lstStyle/>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Έσω κοιλία 4κεφάλου</a:t>
            </a: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Οπίσθιος χιαστός</a:t>
            </a: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Έσω μηνίσκος </a:t>
            </a:r>
          </a:p>
          <a:p>
            <a:endParaRPr lang="el-GR" sz="1400" dirty="0" smtClean="0">
              <a:solidFill>
                <a:schemeClr val="bg1"/>
              </a:solidFill>
            </a:endParaRPr>
          </a:p>
          <a:p>
            <a:r>
              <a:rPr lang="el-GR" sz="1400" dirty="0" smtClean="0">
                <a:solidFill>
                  <a:schemeClr val="bg1"/>
                </a:solidFill>
              </a:rPr>
              <a:t>Έσω πλάγιος σύνδεσμος</a:t>
            </a: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Ημιτενοντώδης  τένοντας</a:t>
            </a:r>
          </a:p>
        </p:txBody>
      </p:sp>
      <p:sp>
        <p:nvSpPr>
          <p:cNvPr id="9" name="TextBox 8"/>
          <p:cNvSpPr txBox="1"/>
          <p:nvPr/>
        </p:nvSpPr>
        <p:spPr>
          <a:xfrm>
            <a:off x="2699792" y="5733256"/>
            <a:ext cx="316835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Εκτείνων τον μεγάλο δάκτυλο μυς</a:t>
            </a:r>
            <a:endParaRPr lang="en-US" dirty="0">
              <a:solidFill>
                <a:schemeClr val="bg1"/>
              </a:solidFill>
            </a:endParaRPr>
          </a:p>
        </p:txBody>
      </p:sp>
      <p:sp>
        <p:nvSpPr>
          <p:cNvPr id="10" name="TextBox 9"/>
          <p:cNvSpPr txBox="1"/>
          <p:nvPr/>
        </p:nvSpPr>
        <p:spPr>
          <a:xfrm>
            <a:off x="539552" y="1690350"/>
            <a:ext cx="2293498" cy="3754874"/>
          </a:xfrm>
          <a:prstGeom prst="rect">
            <a:avLst/>
          </a:prstGeom>
          <a:solidFill>
            <a:schemeClr val="accent5">
              <a:lumMod val="75000"/>
            </a:schemeClr>
          </a:solidFill>
        </p:spPr>
        <p:txBody>
          <a:bodyPr wrap="square" rtlCol="0">
            <a:spAutoFit/>
          </a:bodyPr>
          <a:lstStyle/>
          <a:p>
            <a:pPr algn="r"/>
            <a:endParaRPr lang="el-GR" sz="1400" dirty="0" smtClean="0">
              <a:solidFill>
                <a:schemeClr val="bg1"/>
              </a:solidFill>
            </a:endParaRPr>
          </a:p>
          <a:p>
            <a:pPr algn="r"/>
            <a:endParaRPr lang="el-GR" sz="1400" dirty="0" smtClean="0">
              <a:solidFill>
                <a:schemeClr val="bg1"/>
              </a:solidFill>
            </a:endParaRPr>
          </a:p>
          <a:p>
            <a:pPr algn="r"/>
            <a:endParaRPr lang="el-GR" sz="1400" dirty="0" smtClean="0">
              <a:solidFill>
                <a:schemeClr val="bg1"/>
              </a:solidFill>
            </a:endParaRPr>
          </a:p>
          <a:p>
            <a:pPr algn="r"/>
            <a:r>
              <a:rPr lang="el-GR" sz="1400" dirty="0" smtClean="0">
                <a:solidFill>
                  <a:schemeClr val="bg1"/>
                </a:solidFill>
              </a:rPr>
              <a:t>Λαγονοκνημιαία ταινία</a:t>
            </a:r>
          </a:p>
          <a:p>
            <a:pPr algn="r"/>
            <a:endParaRPr lang="el-GR" sz="1400" dirty="0" smtClean="0">
              <a:solidFill>
                <a:schemeClr val="bg1"/>
              </a:solidFill>
            </a:endParaRPr>
          </a:p>
          <a:p>
            <a:pPr algn="r"/>
            <a:endParaRPr lang="el-GR" sz="1400" dirty="0" smtClean="0">
              <a:solidFill>
                <a:schemeClr val="bg1"/>
              </a:solidFill>
            </a:endParaRPr>
          </a:p>
          <a:p>
            <a:pPr algn="r"/>
            <a:endParaRPr lang="el-GR" sz="1400" dirty="0" smtClean="0">
              <a:solidFill>
                <a:schemeClr val="bg1"/>
              </a:solidFill>
            </a:endParaRPr>
          </a:p>
          <a:p>
            <a:pPr algn="r"/>
            <a:endParaRPr lang="el-GR" sz="1400" dirty="0" smtClean="0">
              <a:solidFill>
                <a:schemeClr val="bg1"/>
              </a:solidFill>
            </a:endParaRPr>
          </a:p>
          <a:p>
            <a:pPr algn="r"/>
            <a:r>
              <a:rPr lang="el-GR" sz="1400" dirty="0" smtClean="0">
                <a:solidFill>
                  <a:schemeClr val="bg1"/>
                </a:solidFill>
              </a:rPr>
              <a:t>Πρόσθιος  χιαστός</a:t>
            </a:r>
          </a:p>
          <a:p>
            <a:pPr algn="r"/>
            <a:endParaRPr lang="el-GR" sz="1400" dirty="0" smtClean="0">
              <a:solidFill>
                <a:schemeClr val="bg1"/>
              </a:solidFill>
            </a:endParaRPr>
          </a:p>
          <a:p>
            <a:pPr algn="r"/>
            <a:endParaRPr lang="el-GR" sz="1400" dirty="0" smtClean="0">
              <a:solidFill>
                <a:schemeClr val="bg1"/>
              </a:solidFill>
            </a:endParaRPr>
          </a:p>
          <a:p>
            <a:pPr algn="r"/>
            <a:r>
              <a:rPr lang="el-GR" sz="1400" dirty="0" smtClean="0">
                <a:solidFill>
                  <a:schemeClr val="bg1"/>
                </a:solidFill>
              </a:rPr>
              <a:t>Έξω μηνίσκος </a:t>
            </a:r>
          </a:p>
          <a:p>
            <a:pPr algn="r"/>
            <a:endParaRPr lang="el-GR" sz="1400" dirty="0" smtClean="0">
              <a:solidFill>
                <a:schemeClr val="bg1"/>
              </a:solidFill>
            </a:endParaRPr>
          </a:p>
          <a:p>
            <a:pPr algn="r"/>
            <a:r>
              <a:rPr lang="el-GR" sz="1400" dirty="0" smtClean="0">
                <a:solidFill>
                  <a:schemeClr val="bg1"/>
                </a:solidFill>
              </a:rPr>
              <a:t>Κνημιαία άκανθα</a:t>
            </a:r>
          </a:p>
          <a:p>
            <a:pPr algn="r"/>
            <a:endParaRPr lang="el-GR" sz="1400" dirty="0" smtClean="0">
              <a:solidFill>
                <a:schemeClr val="bg1"/>
              </a:solidFill>
            </a:endParaRPr>
          </a:p>
          <a:p>
            <a:pPr algn="r"/>
            <a:r>
              <a:rPr lang="el-GR" sz="1400" dirty="0" smtClean="0">
                <a:solidFill>
                  <a:schemeClr val="bg1"/>
                </a:solidFill>
              </a:rPr>
              <a:t>Κνήμη</a:t>
            </a:r>
          </a:p>
          <a:p>
            <a:pPr algn="r"/>
            <a:endParaRPr lang="el-GR" sz="1400" dirty="0" smtClean="0">
              <a:solidFill>
                <a:schemeClr val="bg1"/>
              </a:solidFill>
            </a:endParaRPr>
          </a:p>
        </p:txBody>
      </p:sp>
      <p:sp>
        <p:nvSpPr>
          <p:cNvPr id="11" name="Rectangle 10"/>
          <p:cNvSpPr/>
          <p:nvPr/>
        </p:nvSpPr>
        <p:spPr>
          <a:xfrm>
            <a:off x="5436096" y="5445224"/>
            <a:ext cx="432048" cy="3600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331640" y="1340769"/>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Πλάγια κοιλία του 4κεφάλου</a:t>
            </a:r>
            <a:endParaRPr lang="en-US" dirty="0">
              <a:solidFill>
                <a:schemeClr val="bg1"/>
              </a:solidFill>
            </a:endParaRPr>
          </a:p>
        </p:txBody>
      </p:sp>
      <p:sp>
        <p:nvSpPr>
          <p:cNvPr id="13" name="TextBox 12"/>
          <p:cNvSpPr txBox="1"/>
          <p:nvPr/>
        </p:nvSpPr>
        <p:spPr>
          <a:xfrm>
            <a:off x="4067944" y="1052737"/>
            <a:ext cx="172819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Μηριαίο</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30</a:t>
            </a:fld>
            <a:endParaRPr lang="el-GR"/>
          </a:p>
        </p:txBody>
      </p:sp>
      <p:pic>
        <p:nvPicPr>
          <p:cNvPr id="188418" name="Picture 2" descr="https://mrimaster.com/anatomy/KNEE/knee%20cor/mri%20knee%20cross%20sectional%20anatomy%20coronal%20%209.jpg"/>
          <p:cNvPicPr>
            <a:picLocks noChangeAspect="1" noChangeArrowheads="1"/>
          </p:cNvPicPr>
          <p:nvPr/>
        </p:nvPicPr>
        <p:blipFill>
          <a:blip r:embed="rId2" cstate="print">
            <a:lum bright="10000"/>
          </a:blip>
          <a:srcRect/>
          <a:stretch>
            <a:fillRect/>
          </a:stretch>
        </p:blipFill>
        <p:spPr bwMode="auto">
          <a:xfrm>
            <a:off x="35496" y="188641"/>
            <a:ext cx="9108504" cy="6669360"/>
          </a:xfrm>
          <a:prstGeom prst="rect">
            <a:avLst/>
          </a:prstGeom>
          <a:noFill/>
        </p:spPr>
      </p:pic>
      <p:sp>
        <p:nvSpPr>
          <p:cNvPr id="6" name="Rectangle 5"/>
          <p:cNvSpPr/>
          <p:nvPr/>
        </p:nvSpPr>
        <p:spPr>
          <a:xfrm>
            <a:off x="323528" y="6237312"/>
            <a:ext cx="1296144" cy="288032"/>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19377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8" name="TextBox 7"/>
          <p:cNvSpPr txBox="1"/>
          <p:nvPr/>
        </p:nvSpPr>
        <p:spPr>
          <a:xfrm>
            <a:off x="6156176" y="1326816"/>
            <a:ext cx="2987824" cy="4185761"/>
          </a:xfrm>
          <a:prstGeom prst="rect">
            <a:avLst/>
          </a:prstGeom>
          <a:solidFill>
            <a:schemeClr val="accent5">
              <a:lumMod val="75000"/>
            </a:schemeClr>
          </a:solidFill>
        </p:spPr>
        <p:txBody>
          <a:bodyPr wrap="square" rtlCol="0">
            <a:spAutoFit/>
          </a:bodyPr>
          <a:lstStyle/>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Έσω κοιλία 4κεφάλου</a:t>
            </a: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Οπίσθιος χιαστός</a:t>
            </a: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Έσω μηνίσκος </a:t>
            </a:r>
          </a:p>
          <a:p>
            <a:endParaRPr lang="el-GR" sz="1400" dirty="0" smtClean="0">
              <a:solidFill>
                <a:schemeClr val="bg1"/>
              </a:solidFill>
            </a:endParaRPr>
          </a:p>
          <a:p>
            <a:r>
              <a:rPr lang="el-GR" sz="1400" dirty="0" smtClean="0">
                <a:solidFill>
                  <a:schemeClr val="bg1"/>
                </a:solidFill>
              </a:rPr>
              <a:t>Έσω πλάγιος σύνδεσμος</a:t>
            </a: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Ημιτενοντώδης  τένοντας</a:t>
            </a:r>
          </a:p>
        </p:txBody>
      </p:sp>
      <p:sp>
        <p:nvSpPr>
          <p:cNvPr id="9" name="TextBox 8"/>
          <p:cNvSpPr txBox="1"/>
          <p:nvPr/>
        </p:nvSpPr>
        <p:spPr>
          <a:xfrm>
            <a:off x="1115616" y="1340769"/>
            <a:ext cx="252028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Πλάγια κοιλία του 4κεφάλου</a:t>
            </a:r>
            <a:endParaRPr lang="en-US" dirty="0">
              <a:solidFill>
                <a:schemeClr val="bg1"/>
              </a:solidFill>
            </a:endParaRPr>
          </a:p>
        </p:txBody>
      </p:sp>
      <p:sp>
        <p:nvSpPr>
          <p:cNvPr id="10" name="TextBox 9"/>
          <p:cNvSpPr txBox="1"/>
          <p:nvPr/>
        </p:nvSpPr>
        <p:spPr>
          <a:xfrm>
            <a:off x="3995936" y="1052737"/>
            <a:ext cx="194421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Μηριαίο</a:t>
            </a:r>
            <a:endParaRPr lang="en-US" dirty="0">
              <a:solidFill>
                <a:schemeClr val="bg1"/>
              </a:solidFill>
            </a:endParaRPr>
          </a:p>
        </p:txBody>
      </p:sp>
      <p:sp>
        <p:nvSpPr>
          <p:cNvPr id="11" name="TextBox 10"/>
          <p:cNvSpPr txBox="1"/>
          <p:nvPr/>
        </p:nvSpPr>
        <p:spPr>
          <a:xfrm>
            <a:off x="467544" y="1690350"/>
            <a:ext cx="2520280" cy="4401205"/>
          </a:xfrm>
          <a:prstGeom prst="rect">
            <a:avLst/>
          </a:prstGeom>
          <a:solidFill>
            <a:schemeClr val="accent5">
              <a:lumMod val="75000"/>
            </a:schemeClr>
          </a:solidFill>
        </p:spPr>
        <p:txBody>
          <a:bodyPr wrap="square" rtlCol="0">
            <a:spAutoFit/>
          </a:bodyPr>
          <a:lstStyle/>
          <a:p>
            <a:pPr algn="r"/>
            <a:endParaRPr lang="el-GR" sz="1400" dirty="0" smtClean="0">
              <a:solidFill>
                <a:schemeClr val="bg1"/>
              </a:solidFill>
            </a:endParaRPr>
          </a:p>
          <a:p>
            <a:pPr algn="r"/>
            <a:endParaRPr lang="el-GR" sz="1400" dirty="0" smtClean="0">
              <a:solidFill>
                <a:schemeClr val="bg1"/>
              </a:solidFill>
            </a:endParaRPr>
          </a:p>
          <a:p>
            <a:pPr algn="r"/>
            <a:endParaRPr lang="el-GR" sz="1400" dirty="0" smtClean="0">
              <a:solidFill>
                <a:schemeClr val="bg1"/>
              </a:solidFill>
            </a:endParaRPr>
          </a:p>
          <a:p>
            <a:pPr algn="r"/>
            <a:r>
              <a:rPr lang="el-GR" sz="1400" dirty="0" smtClean="0">
                <a:solidFill>
                  <a:schemeClr val="bg1"/>
                </a:solidFill>
              </a:rPr>
              <a:t>Λαγονοκνημιαία ταινία</a:t>
            </a:r>
          </a:p>
          <a:p>
            <a:pPr algn="r"/>
            <a:endParaRPr lang="el-GR" sz="1400" dirty="0" smtClean="0">
              <a:solidFill>
                <a:schemeClr val="bg1"/>
              </a:solidFill>
            </a:endParaRPr>
          </a:p>
          <a:p>
            <a:pPr algn="r"/>
            <a:endParaRPr lang="el-GR" sz="1400" dirty="0" smtClean="0">
              <a:solidFill>
                <a:schemeClr val="bg1"/>
              </a:solidFill>
            </a:endParaRPr>
          </a:p>
          <a:p>
            <a:pPr algn="r"/>
            <a:endParaRPr lang="el-GR" sz="1400" dirty="0" smtClean="0">
              <a:solidFill>
                <a:schemeClr val="bg1"/>
              </a:solidFill>
            </a:endParaRPr>
          </a:p>
          <a:p>
            <a:pPr algn="r"/>
            <a:endParaRPr lang="el-GR" sz="1400" dirty="0" smtClean="0">
              <a:solidFill>
                <a:schemeClr val="bg1"/>
              </a:solidFill>
            </a:endParaRPr>
          </a:p>
          <a:p>
            <a:pPr algn="r"/>
            <a:r>
              <a:rPr lang="el-GR" sz="1400" dirty="0" smtClean="0">
                <a:solidFill>
                  <a:schemeClr val="bg1"/>
                </a:solidFill>
              </a:rPr>
              <a:t>Πρόσθιος  χιαστός</a:t>
            </a:r>
          </a:p>
          <a:p>
            <a:pPr algn="r"/>
            <a:endParaRPr lang="el-GR" sz="1400" dirty="0" smtClean="0">
              <a:solidFill>
                <a:schemeClr val="bg1"/>
              </a:solidFill>
            </a:endParaRPr>
          </a:p>
          <a:p>
            <a:pPr algn="r"/>
            <a:r>
              <a:rPr lang="el-GR" sz="1400" dirty="0" smtClean="0">
                <a:solidFill>
                  <a:schemeClr val="bg1"/>
                </a:solidFill>
              </a:rPr>
              <a:t>Έξω μηνίσκος </a:t>
            </a:r>
          </a:p>
          <a:p>
            <a:pPr algn="r"/>
            <a:endParaRPr lang="el-GR" sz="1400" dirty="0" smtClean="0">
              <a:solidFill>
                <a:schemeClr val="bg1"/>
              </a:solidFill>
            </a:endParaRPr>
          </a:p>
          <a:p>
            <a:pPr algn="r"/>
            <a:endParaRPr lang="el-GR" sz="1400" dirty="0" smtClean="0">
              <a:solidFill>
                <a:schemeClr val="bg1"/>
              </a:solidFill>
            </a:endParaRPr>
          </a:p>
          <a:p>
            <a:pPr algn="r"/>
            <a:endParaRPr lang="el-GR" sz="1400" dirty="0" smtClean="0">
              <a:solidFill>
                <a:schemeClr val="bg1"/>
              </a:solidFill>
            </a:endParaRPr>
          </a:p>
          <a:p>
            <a:pPr algn="r"/>
            <a:endParaRPr lang="el-GR" sz="1400" dirty="0" smtClean="0">
              <a:solidFill>
                <a:schemeClr val="bg1"/>
              </a:solidFill>
            </a:endParaRPr>
          </a:p>
          <a:p>
            <a:pPr algn="r"/>
            <a:endParaRPr lang="el-GR" sz="1400" dirty="0" smtClean="0">
              <a:solidFill>
                <a:schemeClr val="bg1"/>
              </a:solidFill>
            </a:endParaRPr>
          </a:p>
          <a:p>
            <a:pPr algn="r"/>
            <a:endParaRPr lang="el-GR" sz="1400" dirty="0" smtClean="0">
              <a:solidFill>
                <a:schemeClr val="bg1"/>
              </a:solidFill>
            </a:endParaRPr>
          </a:p>
          <a:p>
            <a:pPr algn="r"/>
            <a:endParaRPr lang="el-GR" sz="1400" dirty="0" smtClean="0">
              <a:solidFill>
                <a:schemeClr val="bg1"/>
              </a:solidFill>
            </a:endParaRPr>
          </a:p>
          <a:p>
            <a:pPr algn="r"/>
            <a:r>
              <a:rPr lang="el-GR" sz="1400" dirty="0" smtClean="0">
                <a:solidFill>
                  <a:schemeClr val="bg1"/>
                </a:solidFill>
              </a:rPr>
              <a:t>Κνήμη</a:t>
            </a:r>
          </a:p>
          <a:p>
            <a:pPr algn="r"/>
            <a:endParaRPr lang="el-GR" sz="1400" dirty="0" smtClean="0">
              <a:solidFill>
                <a:schemeClr val="bg1"/>
              </a:solidFill>
            </a:endParaRPr>
          </a:p>
        </p:txBody>
      </p:sp>
      <p:sp>
        <p:nvSpPr>
          <p:cNvPr id="12" name="TextBox 11"/>
          <p:cNvSpPr txBox="1"/>
          <p:nvPr/>
        </p:nvSpPr>
        <p:spPr>
          <a:xfrm>
            <a:off x="3635896" y="5733257"/>
            <a:ext cx="324036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Γαστροκνήμιος έσω κοιλία</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31</a:t>
            </a:fld>
            <a:endParaRPr lang="el-GR"/>
          </a:p>
        </p:txBody>
      </p:sp>
      <p:pic>
        <p:nvPicPr>
          <p:cNvPr id="181250" name="Picture 2" descr="https://mrimaster.com/anatomy/KNEE/knee%20cor/mri%20knee%20cross%20sectional%20anatomy%20coronal%20%2011.jpg"/>
          <p:cNvPicPr>
            <a:picLocks noGrp="1" noChangeAspect="1" noChangeArrowheads="1"/>
          </p:cNvPicPr>
          <p:nvPr>
            <p:ph idx="1"/>
          </p:nvPr>
        </p:nvPicPr>
        <p:blipFill>
          <a:blip r:embed="rId2" cstate="print">
            <a:lum bright="10000"/>
          </a:blip>
          <a:srcRect/>
          <a:stretch>
            <a:fillRect/>
          </a:stretch>
        </p:blipFill>
        <p:spPr bwMode="auto">
          <a:xfrm>
            <a:off x="79038" y="188641"/>
            <a:ext cx="9064962" cy="6669360"/>
          </a:xfrm>
          <a:prstGeom prst="rect">
            <a:avLst/>
          </a:prstGeom>
          <a:noFill/>
        </p:spPr>
      </p:pic>
      <p:sp>
        <p:nvSpPr>
          <p:cNvPr id="6" name="Rectangle 5"/>
          <p:cNvSpPr/>
          <p:nvPr/>
        </p:nvSpPr>
        <p:spPr>
          <a:xfrm>
            <a:off x="323528" y="6237312"/>
            <a:ext cx="1296144" cy="288032"/>
          </a:xfrm>
          <a:prstGeom prst="rect">
            <a:avLst/>
          </a:prstGeom>
        </p:spPr>
        <p:txBody>
          <a:bodyPr wrap="square">
            <a:spAutoFit/>
          </a:bodyPr>
          <a:lstStyle/>
          <a:p>
            <a:r>
              <a:rPr lang="en-US" sz="1200" dirty="0" smtClean="0">
                <a:hlinkClick r:id="rId3"/>
              </a:rPr>
              <a:t>mrimaster.com</a:t>
            </a:r>
            <a:endParaRPr lang="en-US" sz="1200" dirty="0"/>
          </a:p>
        </p:txBody>
      </p:sp>
      <p:sp>
        <p:nvSpPr>
          <p:cNvPr id="7" name="Rectangle 6"/>
          <p:cNvSpPr/>
          <p:nvPr/>
        </p:nvSpPr>
        <p:spPr>
          <a:xfrm>
            <a:off x="29028" y="6193770"/>
            <a:ext cx="399468" cy="406021"/>
          </a:xfrm>
          <a:prstGeom prst="rect">
            <a:avLst/>
          </a:prstGeom>
        </p:spPr>
        <p:txBody>
          <a:bodyPr wrap="square">
            <a:spAutoFit/>
          </a:bodyPr>
          <a:lstStyle/>
          <a:p>
            <a:pPr algn="r"/>
            <a:r>
              <a:rPr lang="en-US" sz="2000" dirty="0">
                <a:solidFill>
                  <a:schemeClr val="bg1">
                    <a:lumMod val="75000"/>
                  </a:schemeClr>
                </a:solidFill>
                <a:latin typeface="Calibri"/>
              </a:rPr>
              <a:t>©</a:t>
            </a:r>
            <a:endParaRPr lang="el-GR" sz="2000" dirty="0">
              <a:solidFill>
                <a:schemeClr val="bg1">
                  <a:lumMod val="75000"/>
                </a:schemeClr>
              </a:solidFill>
              <a:latin typeface="Calibri"/>
            </a:endParaRPr>
          </a:p>
        </p:txBody>
      </p:sp>
      <p:sp>
        <p:nvSpPr>
          <p:cNvPr id="8" name="TextBox 7"/>
          <p:cNvSpPr txBox="1"/>
          <p:nvPr/>
        </p:nvSpPr>
        <p:spPr>
          <a:xfrm>
            <a:off x="6156176" y="1196752"/>
            <a:ext cx="2987824" cy="4401205"/>
          </a:xfrm>
          <a:prstGeom prst="rect">
            <a:avLst/>
          </a:prstGeom>
          <a:solidFill>
            <a:schemeClr val="accent5">
              <a:lumMod val="75000"/>
            </a:schemeClr>
          </a:solidFill>
        </p:spPr>
        <p:txBody>
          <a:bodyPr wrap="square" rtlCol="0">
            <a:spAutoFit/>
          </a:bodyPr>
          <a:lstStyle/>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Οπίσθιος χιαστός</a:t>
            </a:r>
          </a:p>
          <a:p>
            <a:endParaRPr lang="el-GR" sz="1400" dirty="0" smtClean="0">
              <a:solidFill>
                <a:schemeClr val="bg1"/>
              </a:solidFill>
            </a:endParaRPr>
          </a:p>
          <a:p>
            <a:r>
              <a:rPr lang="el-GR" sz="1400" dirty="0" smtClean="0">
                <a:solidFill>
                  <a:schemeClr val="bg1"/>
                </a:solidFill>
              </a:rPr>
              <a:t>Έσω μηνίσκος </a:t>
            </a: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endParaRPr lang="el-GR" sz="1400" dirty="0" smtClean="0">
              <a:solidFill>
                <a:schemeClr val="bg1"/>
              </a:solidFill>
            </a:endParaRPr>
          </a:p>
          <a:p>
            <a:r>
              <a:rPr lang="el-GR" sz="1400" dirty="0" smtClean="0">
                <a:solidFill>
                  <a:schemeClr val="bg1"/>
                </a:solidFill>
              </a:rPr>
              <a:t>Ημιτενοντώδης  τένοντας</a:t>
            </a:r>
          </a:p>
          <a:p>
            <a:endParaRPr lang="el-GR" sz="1400" dirty="0" smtClean="0">
              <a:solidFill>
                <a:schemeClr val="bg1"/>
              </a:solidFill>
            </a:endParaRPr>
          </a:p>
        </p:txBody>
      </p:sp>
      <p:sp>
        <p:nvSpPr>
          <p:cNvPr id="9" name="Rectangle 8"/>
          <p:cNvSpPr/>
          <p:nvPr/>
        </p:nvSpPr>
        <p:spPr>
          <a:xfrm>
            <a:off x="6156176" y="1138696"/>
            <a:ext cx="2987824" cy="2016224"/>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827584" y="908720"/>
            <a:ext cx="5328592" cy="864096"/>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0178" y="2060848"/>
            <a:ext cx="2376264" cy="1656184"/>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27584" y="5445224"/>
            <a:ext cx="4824536" cy="432048"/>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95536" y="4725144"/>
            <a:ext cx="194421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Περόνη</a:t>
            </a:r>
            <a:endParaRPr lang="en-US" dirty="0">
              <a:solidFill>
                <a:schemeClr val="bg1"/>
              </a:solidFill>
            </a:endParaRPr>
          </a:p>
        </p:txBody>
      </p:sp>
      <p:sp>
        <p:nvSpPr>
          <p:cNvPr id="14" name="TextBox 13"/>
          <p:cNvSpPr txBox="1"/>
          <p:nvPr/>
        </p:nvSpPr>
        <p:spPr>
          <a:xfrm>
            <a:off x="2411760" y="5877272"/>
            <a:ext cx="194421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Κνήμη</a:t>
            </a:r>
            <a:endParaRPr lang="en-US" dirty="0">
              <a:solidFill>
                <a:schemeClr val="bg1"/>
              </a:solidFill>
            </a:endParaRPr>
          </a:p>
        </p:txBody>
      </p:sp>
      <p:sp>
        <p:nvSpPr>
          <p:cNvPr id="15" name="TextBox 14"/>
          <p:cNvSpPr txBox="1"/>
          <p:nvPr/>
        </p:nvSpPr>
        <p:spPr>
          <a:xfrm>
            <a:off x="4788024" y="5949281"/>
            <a:ext cx="338437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Γαστροκνήμιος</a:t>
            </a:r>
            <a:endParaRPr lang="en-US" dirty="0">
              <a:solidFill>
                <a:schemeClr val="bg1"/>
              </a:solidFill>
            </a:endParaRPr>
          </a:p>
        </p:txBody>
      </p:sp>
      <p:sp>
        <p:nvSpPr>
          <p:cNvPr id="16" name="TextBox 15"/>
          <p:cNvSpPr txBox="1"/>
          <p:nvPr/>
        </p:nvSpPr>
        <p:spPr>
          <a:xfrm>
            <a:off x="395536" y="3717032"/>
            <a:ext cx="266429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Έξω μηνίσκος</a:t>
            </a:r>
            <a:endParaRPr lang="en-US" dirty="0">
              <a:solidFill>
                <a:schemeClr val="bg1"/>
              </a:solidFill>
            </a:endParaRPr>
          </a:p>
        </p:txBody>
      </p:sp>
      <p:sp>
        <p:nvSpPr>
          <p:cNvPr id="17" name="TextBox 16"/>
          <p:cNvSpPr txBox="1"/>
          <p:nvPr/>
        </p:nvSpPr>
        <p:spPr>
          <a:xfrm>
            <a:off x="539552" y="4221089"/>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Έξω πλάγιος σύνδεσμος</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4" name="Rectangle 16"/>
          <p:cNvSpPr>
            <a:spLocks noGrp="1" noChangeArrowheads="1"/>
          </p:cNvSpPr>
          <p:nvPr>
            <p:ph idx="1"/>
          </p:nvPr>
        </p:nvSpPr>
        <p:spPr>
          <a:xfrm>
            <a:off x="395536" y="1268760"/>
            <a:ext cx="4896544" cy="5256584"/>
          </a:xfrm>
        </p:spPr>
        <p:txBody>
          <a:bodyPr>
            <a:normAutofit lnSpcReduction="10000"/>
          </a:bodyPr>
          <a:lstStyle/>
          <a:p>
            <a:pPr eaLnBrk="1" hangingPunct="1">
              <a:defRPr/>
            </a:pPr>
            <a:r>
              <a:rPr lang="el-GR" sz="2400" dirty="0" smtClean="0"/>
              <a:t>Μείζων σύνδεσμος του γόνατος.</a:t>
            </a:r>
          </a:p>
          <a:p>
            <a:pPr eaLnBrk="1" hangingPunct="1">
              <a:defRPr/>
            </a:pPr>
            <a:r>
              <a:rPr lang="el-GR" sz="2400" dirty="0" smtClean="0"/>
              <a:t>Σημαντικός για τη σταθερότητα της άρθρωσης.</a:t>
            </a:r>
          </a:p>
          <a:p>
            <a:pPr eaLnBrk="1" hangingPunct="1">
              <a:defRPr/>
            </a:pPr>
            <a:r>
              <a:rPr lang="el-GR" sz="2400" dirty="0" smtClean="0"/>
              <a:t>Συνήθης αθλητική κάκωση. </a:t>
            </a:r>
          </a:p>
          <a:p>
            <a:pPr>
              <a:defRPr/>
            </a:pPr>
            <a:r>
              <a:rPr lang="el-GR" dirty="0" smtClean="0"/>
              <a:t>Εφαρμογή στρεπτικών δυνάμεων, υπερέκταση ή απότομη σύσπαση του τετρακεφάλου που έλκει την κνήμη πρόσθια σε σχέση με το μηρό.</a:t>
            </a:r>
            <a:endParaRPr lang="el-GR" sz="2400" dirty="0" smtClean="0"/>
          </a:p>
          <a:p>
            <a:pPr eaLnBrk="1" hangingPunct="1">
              <a:defRPr/>
            </a:pPr>
            <a:r>
              <a:rPr lang="el-GR" sz="2400" dirty="0" smtClean="0"/>
              <a:t>Συνδυάζεται με κάκωση έσω μηνίσκου και έσω πλαγίου συνδέσμου (</a:t>
            </a:r>
            <a:r>
              <a:rPr lang="en-US" sz="2400" dirty="0" smtClean="0"/>
              <a:t>terrible triad)</a:t>
            </a:r>
            <a:r>
              <a:rPr lang="el-GR" sz="2400" dirty="0" smtClean="0"/>
              <a:t>.</a:t>
            </a:r>
          </a:p>
        </p:txBody>
      </p:sp>
      <p:pic>
        <p:nvPicPr>
          <p:cNvPr id="37892" name="Picture 5" descr="Click to see larger pictur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79" y="260350"/>
            <a:ext cx="3529012" cy="264636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893" name="Text Box 17"/>
          <p:cNvSpPr txBox="1">
            <a:spLocks noChangeArrowheads="1"/>
          </p:cNvSpPr>
          <p:nvPr/>
        </p:nvSpPr>
        <p:spPr bwMode="auto">
          <a:xfrm>
            <a:off x="5508178" y="2852936"/>
            <a:ext cx="3816350" cy="366712"/>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dirty="0">
                <a:solidFill>
                  <a:schemeClr val="bg1"/>
                </a:solidFill>
                <a:latin typeface="+mn-lt"/>
              </a:rPr>
              <a:t>Κλινική εξέταση πρόσθιου χιαστού</a:t>
            </a:r>
          </a:p>
        </p:txBody>
      </p:sp>
      <p:pic>
        <p:nvPicPr>
          <p:cNvPr id="37894"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5087" y="3321050"/>
            <a:ext cx="3240088" cy="3184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895" name="Text Box 20"/>
          <p:cNvSpPr txBox="1">
            <a:spLocks noChangeArrowheads="1"/>
          </p:cNvSpPr>
          <p:nvPr/>
        </p:nvSpPr>
        <p:spPr bwMode="auto">
          <a:xfrm>
            <a:off x="6156176" y="6491288"/>
            <a:ext cx="2016125" cy="3667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dirty="0" smtClean="0">
                <a:solidFill>
                  <a:schemeClr val="bg1"/>
                </a:solidFill>
                <a:latin typeface="+mn-lt"/>
              </a:rPr>
              <a:t>Αρθροσκόπηση </a:t>
            </a:r>
            <a:endParaRPr lang="el-GR" altLang="el-GR" dirty="0">
              <a:solidFill>
                <a:schemeClr val="bg1"/>
              </a:solidFill>
              <a:latin typeface="+mn-lt"/>
            </a:endParaRPr>
          </a:p>
        </p:txBody>
      </p:sp>
      <p:sp>
        <p:nvSpPr>
          <p:cNvPr id="37896" name="Rectangle 21"/>
          <p:cNvSpPr>
            <a:spLocks noChangeArrowheads="1"/>
          </p:cNvSpPr>
          <p:nvPr/>
        </p:nvSpPr>
        <p:spPr bwMode="auto">
          <a:xfrm>
            <a:off x="4632473" y="6184459"/>
            <a:ext cx="88261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1200" dirty="0" smtClean="0">
                <a:latin typeface="+mn-lt"/>
                <a:hlinkClick r:id="rId5"/>
              </a:rPr>
              <a:t>genou.com</a:t>
            </a:r>
            <a:endParaRPr lang="el-GR" altLang="el-GR" sz="1200" dirty="0">
              <a:latin typeface="+mn-lt"/>
            </a:endParaRPr>
          </a:p>
        </p:txBody>
      </p:sp>
      <p:sp>
        <p:nvSpPr>
          <p:cNvPr id="37897" name="Text Box 22"/>
          <p:cNvSpPr txBox="1">
            <a:spLocks noChangeArrowheads="1"/>
          </p:cNvSpPr>
          <p:nvPr/>
        </p:nvSpPr>
        <p:spPr bwMode="auto">
          <a:xfrm>
            <a:off x="6659563" y="4868863"/>
            <a:ext cx="5762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3600" b="1">
                <a:solidFill>
                  <a:srgbClr val="FF66FF"/>
                </a:solidFill>
              </a:rPr>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32</a:t>
            </a:fld>
            <a:endParaRPr lang="el-GR" dirty="0"/>
          </a:p>
        </p:txBody>
      </p:sp>
      <p:sp>
        <p:nvSpPr>
          <p:cNvPr id="3" name="Τίτλος 2"/>
          <p:cNvSpPr>
            <a:spLocks noGrp="1"/>
          </p:cNvSpPr>
          <p:nvPr>
            <p:ph type="title"/>
          </p:nvPr>
        </p:nvSpPr>
        <p:spPr/>
        <p:txBody>
          <a:bodyPr/>
          <a:lstStyle/>
          <a:p>
            <a:r>
              <a:rPr lang="el-GR" dirty="0"/>
              <a:t>Πρόσθιος χιαστός - </a:t>
            </a:r>
            <a:r>
              <a:rPr lang="en-US" dirty="0"/>
              <a:t>ACL</a:t>
            </a:r>
            <a:endParaRPr lang="el-GR" dirty="0"/>
          </a:p>
        </p:txBody>
      </p:sp>
    </p:spTree>
    <p:extLst>
      <p:ext uri="{BB962C8B-B14F-4D97-AF65-F5344CB8AC3E}">
        <p14:creationId xmlns:p14="http://schemas.microsoft.com/office/powerpoint/2010/main" val="1650374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Ρήξη χιαστών συνδέσμων</a:t>
            </a:r>
            <a:endParaRPr lang="el-GR" dirty="0"/>
          </a:p>
        </p:txBody>
      </p:sp>
      <p:sp>
        <p:nvSpPr>
          <p:cNvPr id="6" name="Θέση αριθμού διαφάνειας 5"/>
          <p:cNvSpPr>
            <a:spLocks noGrp="1"/>
          </p:cNvSpPr>
          <p:nvPr>
            <p:ph type="sldNum" sz="quarter" idx="12"/>
          </p:nvPr>
        </p:nvSpPr>
        <p:spPr/>
        <p:txBody>
          <a:bodyPr/>
          <a:lstStyle/>
          <a:p>
            <a:pPr>
              <a:defRPr/>
            </a:pPr>
            <a:fld id="{7E55E3B3-0445-4CFC-BED8-763D4409E61F}" type="slidenum">
              <a:rPr lang="el-GR" smtClean="0"/>
              <a:pPr>
                <a:defRPr/>
              </a:pPr>
              <a:t>33</a:t>
            </a:fld>
            <a:endParaRPr lang="el-GR"/>
          </a:p>
        </p:txBody>
      </p:sp>
      <p:pic>
        <p:nvPicPr>
          <p:cNvPr id="75778" name="Picture 2" descr="File:918 Knee Injur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412776"/>
            <a:ext cx="8177942" cy="48965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7"/>
          <p:cNvSpPr/>
          <p:nvPr/>
        </p:nvSpPr>
        <p:spPr>
          <a:xfrm>
            <a:off x="539552" y="6323195"/>
            <a:ext cx="8177942" cy="276999"/>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4"/>
              </a:rPr>
              <a:t>918 Knee </a:t>
            </a:r>
            <a:r>
              <a:rPr lang="en-US" sz="1200" dirty="0" smtClean="0">
                <a:latin typeface="+mn-lt"/>
                <a:hlinkClick r:id="rId4"/>
              </a:rPr>
              <a:t>Injury</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a:solidFill>
                  <a:schemeClr val="bg1">
                    <a:lumMod val="75000"/>
                  </a:schemeClr>
                </a:solidFill>
                <a:latin typeface="+mn-lt"/>
                <a:hlinkClick r:id="rId5" tooltip="User:CFCF"/>
              </a:rPr>
              <a:t>CFCF</a:t>
            </a:r>
            <a:r>
              <a:rPr lang="el-GR" sz="1200" dirty="0" smtClean="0">
                <a:solidFill>
                  <a:schemeClr val="bg1">
                    <a:lumMod val="75000"/>
                  </a:schemeClr>
                </a:solidFill>
                <a:latin typeface="+mn-lt"/>
              </a:rPr>
              <a:t> διαθέσιμο με άδεια </a:t>
            </a:r>
            <a:r>
              <a:rPr lang="en-US" sz="1200" dirty="0">
                <a:solidFill>
                  <a:schemeClr val="bg1">
                    <a:lumMod val="75000"/>
                  </a:schemeClr>
                </a:solidFill>
                <a:latin typeface="+mn-lt"/>
                <a:hlinkClick r:id="rId6"/>
              </a:rPr>
              <a:t>CC BY 3.0</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val="25777082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4" descr="Soccer extrem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1196752"/>
            <a:ext cx="6960773" cy="4536504"/>
          </a:xfr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34</a:t>
            </a:fld>
            <a:endParaRPr lang="el-GR"/>
          </a:p>
        </p:txBody>
      </p:sp>
    </p:spTree>
    <p:extLst>
      <p:ext uri="{BB962C8B-B14F-4D97-AF65-F5344CB8AC3E}">
        <p14:creationId xmlns:p14="http://schemas.microsoft.com/office/powerpoint/2010/main" val="6785286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xfrm>
            <a:off x="395536" y="1485528"/>
            <a:ext cx="3888432" cy="1296144"/>
          </a:xfrm>
          <a:ln>
            <a:solidFill>
              <a:schemeClr val="bg1"/>
            </a:solidFill>
          </a:ln>
        </p:spPr>
        <p:txBody>
          <a:bodyPr>
            <a:normAutofit lnSpcReduction="10000"/>
          </a:bodyPr>
          <a:lstStyle/>
          <a:p>
            <a:pPr marL="0" indent="0" eaLnBrk="1" hangingPunct="1">
              <a:buFont typeface="Wingdings" pitchFamily="2" charset="2"/>
              <a:buNone/>
              <a:defRPr/>
            </a:pPr>
            <a:r>
              <a:rPr lang="el-GR" sz="2400" dirty="0" smtClean="0"/>
              <a:t>ΜΤ η μόνη κατάλληλη απεικονιστική μέθοδος για απεικόνιση μαλακών μορίων</a:t>
            </a:r>
          </a:p>
        </p:txBody>
      </p:sp>
      <p:pic>
        <p:nvPicPr>
          <p:cNvPr id="40964" name="Picture 4"/>
          <p:cNvPicPr>
            <a:picLocks noChangeAspect="1" noChangeArrowheads="1"/>
          </p:cNvPicPr>
          <p:nvPr/>
        </p:nvPicPr>
        <p:blipFill>
          <a:blip r:embed="rId2" cstate="print">
            <a:lum bright="24000" contrast="12000"/>
            <a:extLst>
              <a:ext uri="{28A0092B-C50C-407E-A947-70E740481C1C}">
                <a14:useLocalDpi xmlns:a14="http://schemas.microsoft.com/office/drawing/2010/main" val="0"/>
              </a:ext>
            </a:extLst>
          </a:blip>
          <a:srcRect/>
          <a:stretch>
            <a:fillRect/>
          </a:stretch>
        </p:blipFill>
        <p:spPr bwMode="auto">
          <a:xfrm>
            <a:off x="152102" y="3420765"/>
            <a:ext cx="2979738" cy="314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65" name="Picture 5"/>
          <p:cNvPicPr>
            <a:picLocks noChangeAspect="1" noChangeArrowheads="1"/>
          </p:cNvPicPr>
          <p:nvPr/>
        </p:nvPicPr>
        <p:blipFill>
          <a:blip r:embed="rId3" cstate="print">
            <a:lum bright="24000" contrast="12000"/>
            <a:extLst>
              <a:ext uri="{28A0092B-C50C-407E-A947-70E740481C1C}">
                <a14:useLocalDpi xmlns:a14="http://schemas.microsoft.com/office/drawing/2010/main" val="0"/>
              </a:ext>
            </a:extLst>
          </a:blip>
          <a:srcRect/>
          <a:stretch>
            <a:fillRect/>
          </a:stretch>
        </p:blipFill>
        <p:spPr bwMode="auto">
          <a:xfrm>
            <a:off x="3203574" y="3420765"/>
            <a:ext cx="2987267" cy="314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66" name="Picture 6"/>
          <p:cNvPicPr>
            <a:picLocks noChangeAspect="1" noChangeArrowheads="1"/>
          </p:cNvPicPr>
          <p:nvPr/>
        </p:nvPicPr>
        <p:blipFill>
          <a:blip r:embed="rId4" cstate="print">
            <a:lum bright="24000" contrast="6000"/>
            <a:extLst>
              <a:ext uri="{28A0092B-C50C-407E-A947-70E740481C1C}">
                <a14:useLocalDpi xmlns:a14="http://schemas.microsoft.com/office/drawing/2010/main" val="0"/>
              </a:ext>
            </a:extLst>
          </a:blip>
          <a:srcRect/>
          <a:stretch>
            <a:fillRect/>
          </a:stretch>
        </p:blipFill>
        <p:spPr bwMode="auto">
          <a:xfrm>
            <a:off x="6273800" y="3420765"/>
            <a:ext cx="2835275" cy="31765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68" name="Picture 8"/>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a:stretch>
            <a:fillRect/>
          </a:stretch>
        </p:blipFill>
        <p:spPr bwMode="auto">
          <a:xfrm>
            <a:off x="6156325" y="188913"/>
            <a:ext cx="2951163" cy="2951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0969" name="Text Box 9"/>
          <p:cNvSpPr txBox="1">
            <a:spLocks noChangeArrowheads="1"/>
          </p:cNvSpPr>
          <p:nvPr/>
        </p:nvSpPr>
        <p:spPr bwMode="auto">
          <a:xfrm>
            <a:off x="2267744" y="3068960"/>
            <a:ext cx="4608512"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dirty="0">
                <a:solidFill>
                  <a:schemeClr val="bg1"/>
                </a:solidFill>
                <a:latin typeface="+mn-lt"/>
              </a:rPr>
              <a:t>3 ασθενείς με διαφορετικό βαθμό ρήξης</a:t>
            </a:r>
          </a:p>
        </p:txBody>
      </p:sp>
      <p:sp>
        <p:nvSpPr>
          <p:cNvPr id="40970" name="Line 13"/>
          <p:cNvSpPr>
            <a:spLocks noChangeShapeType="1"/>
          </p:cNvSpPr>
          <p:nvPr/>
        </p:nvSpPr>
        <p:spPr bwMode="auto">
          <a:xfrm>
            <a:off x="1042988" y="4437063"/>
            <a:ext cx="504825" cy="433387"/>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40971" name="Line 14"/>
          <p:cNvSpPr>
            <a:spLocks noChangeShapeType="1"/>
          </p:cNvSpPr>
          <p:nvPr/>
        </p:nvSpPr>
        <p:spPr bwMode="auto">
          <a:xfrm>
            <a:off x="4125913" y="4552950"/>
            <a:ext cx="649287" cy="361950"/>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40972" name="Line 15"/>
          <p:cNvSpPr>
            <a:spLocks noChangeShapeType="1"/>
          </p:cNvSpPr>
          <p:nvPr/>
        </p:nvSpPr>
        <p:spPr bwMode="auto">
          <a:xfrm flipV="1">
            <a:off x="6190841" y="1917699"/>
            <a:ext cx="1118009" cy="271493"/>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40973" name="Text Box 16"/>
          <p:cNvSpPr txBox="1">
            <a:spLocks noChangeArrowheads="1"/>
          </p:cNvSpPr>
          <p:nvPr/>
        </p:nvSpPr>
        <p:spPr bwMode="auto">
          <a:xfrm>
            <a:off x="4572000" y="1989138"/>
            <a:ext cx="1871663"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a:solidFill>
                  <a:schemeClr val="bg1"/>
                </a:solidFill>
                <a:latin typeface="+mn-lt"/>
              </a:rPr>
              <a:t>φυσιολογικός</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35</a:t>
            </a:fld>
            <a:endParaRPr lang="el-GR"/>
          </a:p>
        </p:txBody>
      </p:sp>
      <p:sp>
        <p:nvSpPr>
          <p:cNvPr id="3" name="Τίτλος 2"/>
          <p:cNvSpPr>
            <a:spLocks noGrp="1"/>
          </p:cNvSpPr>
          <p:nvPr>
            <p:ph type="title"/>
          </p:nvPr>
        </p:nvSpPr>
        <p:spPr>
          <a:xfrm>
            <a:off x="61784" y="116632"/>
            <a:ext cx="9082215" cy="1296144"/>
          </a:xfrm>
        </p:spPr>
        <p:txBody>
          <a:bodyPr>
            <a:normAutofit/>
          </a:bodyPr>
          <a:lstStyle/>
          <a:p>
            <a:r>
              <a:rPr lang="el-GR" dirty="0"/>
              <a:t>Ρήξη προσθίου </a:t>
            </a:r>
            <a:r>
              <a:rPr lang="el-GR" dirty="0" smtClean="0"/>
              <a:t/>
            </a:r>
            <a:br>
              <a:rPr lang="el-GR" dirty="0" smtClean="0"/>
            </a:br>
            <a:r>
              <a:rPr lang="el-GR" dirty="0" smtClean="0"/>
              <a:t>χιαστού </a:t>
            </a:r>
            <a:r>
              <a:rPr lang="el-GR" dirty="0"/>
              <a:t>συνδέσμου</a:t>
            </a:r>
          </a:p>
        </p:txBody>
      </p:sp>
      <p:sp>
        <p:nvSpPr>
          <p:cNvPr id="4" name="Ορθογώνιο 3"/>
          <p:cNvSpPr/>
          <p:nvPr/>
        </p:nvSpPr>
        <p:spPr>
          <a:xfrm>
            <a:off x="4208034" y="6580546"/>
            <a:ext cx="978345" cy="276999"/>
          </a:xfrm>
          <a:prstGeom prst="rect">
            <a:avLst/>
          </a:prstGeom>
        </p:spPr>
        <p:txBody>
          <a:bodyPr wrap="none">
            <a:spAutoFit/>
          </a:bodyPr>
          <a:lstStyle/>
          <a:p>
            <a:r>
              <a:rPr lang="en-US" sz="1200" dirty="0" smtClean="0">
                <a:latin typeface="+mn-lt"/>
                <a:hlinkClick r:id="rId6"/>
              </a:rPr>
              <a:t>ajronline.org</a:t>
            </a:r>
            <a:endParaRPr lang="el-GR" sz="1200" dirty="0">
              <a:latin typeface="+mn-lt"/>
            </a:endParaRPr>
          </a:p>
        </p:txBody>
      </p:sp>
    </p:spTree>
    <p:extLst>
      <p:ext uri="{BB962C8B-B14F-4D97-AF65-F5344CB8AC3E}">
        <p14:creationId xmlns:p14="http://schemas.microsoft.com/office/powerpoint/2010/main" val="1093326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1784" y="116632"/>
            <a:ext cx="9082215" cy="1296144"/>
          </a:xfrm>
        </p:spPr>
        <p:txBody>
          <a:bodyPr>
            <a:normAutofit/>
          </a:bodyPr>
          <a:lstStyle/>
          <a:p>
            <a:r>
              <a:rPr lang="el-GR" dirty="0"/>
              <a:t>Χειρουργική αποκατάσταση </a:t>
            </a:r>
            <a:r>
              <a:rPr lang="el-GR" dirty="0" smtClean="0"/>
              <a:t/>
            </a:r>
            <a:br>
              <a:rPr lang="el-GR" dirty="0" smtClean="0"/>
            </a:br>
            <a:r>
              <a:rPr lang="el-GR" dirty="0" smtClean="0"/>
              <a:t>προσθίου </a:t>
            </a:r>
            <a:r>
              <a:rPr lang="el-GR" dirty="0"/>
              <a:t>χιαστού </a:t>
            </a:r>
            <a:r>
              <a:rPr lang="el-GR" dirty="0" smtClean="0"/>
              <a:t>συνδέσμου</a:t>
            </a:r>
            <a:endParaRPr lang="el-GR"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36</a:t>
            </a:fld>
            <a:endParaRPr lang="el-GR"/>
          </a:p>
        </p:txBody>
      </p:sp>
      <p:pic>
        <p:nvPicPr>
          <p:cNvPr id="45058" name="Picture 2" descr="File:LCA-RX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1484784"/>
            <a:ext cx="3591857" cy="51845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ectangle 7"/>
          <p:cNvSpPr/>
          <p:nvPr/>
        </p:nvSpPr>
        <p:spPr>
          <a:xfrm>
            <a:off x="795369" y="6207695"/>
            <a:ext cx="2192455" cy="461665"/>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smtClean="0">
                <a:latin typeface="+mn-lt"/>
                <a:hlinkClick r:id="rId4"/>
              </a:rPr>
              <a:t>LCA-RX2</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dirty="0" err="1">
                <a:latin typeface="+mn-lt"/>
                <a:hlinkClick r:id="rId5" tooltip="User:Biopresto"/>
              </a:rPr>
              <a:t>Biopresto</a:t>
            </a:r>
            <a:r>
              <a:rPr lang="el-GR" sz="1200" u="sng" dirty="0" smtClean="0">
                <a:latin typeface="+mn-lt"/>
              </a:rPr>
              <a:t> </a:t>
            </a:r>
            <a:r>
              <a:rPr lang="el-GR" sz="1200" dirty="0" smtClean="0">
                <a:solidFill>
                  <a:schemeClr val="bg1">
                    <a:lumMod val="75000"/>
                  </a:schemeClr>
                </a:solidFill>
                <a:latin typeface="+mn-lt"/>
              </a:rPr>
              <a:t>διαθέσιμο ως κοινό κτήμα</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val="19125072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6" name="Rectangle 10"/>
          <p:cNvSpPr>
            <a:spLocks noGrp="1" noChangeArrowheads="1"/>
          </p:cNvSpPr>
          <p:nvPr>
            <p:ph idx="1"/>
          </p:nvPr>
        </p:nvSpPr>
        <p:spPr>
          <a:xfrm>
            <a:off x="323528" y="1340768"/>
            <a:ext cx="4608512" cy="5256584"/>
          </a:xfrm>
        </p:spPr>
        <p:txBody>
          <a:bodyPr>
            <a:normAutofit/>
          </a:bodyPr>
          <a:lstStyle/>
          <a:p>
            <a:pPr eaLnBrk="1" hangingPunct="1">
              <a:defRPr/>
            </a:pPr>
            <a:r>
              <a:rPr lang="el-GR" dirty="0" smtClean="0"/>
              <a:t>Ο ισχυρότερος σύνδεσμος του γόνατος.</a:t>
            </a:r>
          </a:p>
          <a:p>
            <a:pPr eaLnBrk="1" hangingPunct="1">
              <a:defRPr/>
            </a:pPr>
            <a:r>
              <a:rPr lang="el-GR" dirty="0" smtClean="0"/>
              <a:t>Ελέγχει την οπίσθια μετατόπιση της κνήμης.</a:t>
            </a:r>
          </a:p>
          <a:p>
            <a:pPr eaLnBrk="1" hangingPunct="1">
              <a:defRPr/>
            </a:pPr>
            <a:r>
              <a:rPr lang="el-GR" dirty="0" smtClean="0"/>
              <a:t>Λιγότερο συχνή κάκωση.</a:t>
            </a:r>
          </a:p>
          <a:p>
            <a:pPr eaLnBrk="1" hangingPunct="1">
              <a:defRPr/>
            </a:pPr>
            <a:r>
              <a:rPr lang="el-GR" dirty="0" smtClean="0"/>
              <a:t>Συνδυάζεται με άλλες κακώσεις.</a:t>
            </a:r>
          </a:p>
        </p:txBody>
      </p:sp>
      <p:sp>
        <p:nvSpPr>
          <p:cNvPr id="43012" name="Text Box 13"/>
          <p:cNvSpPr txBox="1">
            <a:spLocks noChangeArrowheads="1"/>
          </p:cNvSpPr>
          <p:nvPr/>
        </p:nvSpPr>
        <p:spPr bwMode="auto">
          <a:xfrm>
            <a:off x="5327650" y="3262313"/>
            <a:ext cx="3810001" cy="366712"/>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a:solidFill>
                  <a:schemeClr val="bg1"/>
                </a:solidFill>
                <a:latin typeface="+mn-lt"/>
              </a:rPr>
              <a:t>Κλινική εξέταση οπίσθιου χιαστού</a:t>
            </a:r>
          </a:p>
        </p:txBody>
      </p:sp>
      <p:sp>
        <p:nvSpPr>
          <p:cNvPr id="43013" name="Text Box 14"/>
          <p:cNvSpPr txBox="1">
            <a:spLocks noChangeArrowheads="1"/>
          </p:cNvSpPr>
          <p:nvPr/>
        </p:nvSpPr>
        <p:spPr bwMode="auto">
          <a:xfrm>
            <a:off x="5327651" y="6491288"/>
            <a:ext cx="2916238" cy="366712"/>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b="1" dirty="0" smtClean="0">
                <a:solidFill>
                  <a:schemeClr val="bg1"/>
                </a:solidFill>
                <a:latin typeface="+mn-lt"/>
              </a:rPr>
              <a:t>Αρθροσκόπηση </a:t>
            </a:r>
            <a:endParaRPr lang="el-GR" altLang="el-GR" b="1" dirty="0">
              <a:solidFill>
                <a:schemeClr val="bg1"/>
              </a:solidFill>
              <a:latin typeface="+mn-lt"/>
            </a:endParaRPr>
          </a:p>
        </p:txBody>
      </p:sp>
      <p:pic>
        <p:nvPicPr>
          <p:cNvPr id="43014" name="Picture 16"/>
          <p:cNvPicPr>
            <a:picLocks noChangeAspect="1" noChangeArrowheads="1"/>
          </p:cNvPicPr>
          <p:nvPr/>
        </p:nvPicPr>
        <p:blipFill rotWithShape="1">
          <a:blip r:embed="rId2" cstate="print">
            <a:lum bright="12000" contrast="12000"/>
            <a:extLst>
              <a:ext uri="{28A0092B-C50C-407E-A947-70E740481C1C}">
                <a14:useLocalDpi xmlns:a14="http://schemas.microsoft.com/office/drawing/2010/main" val="0"/>
              </a:ext>
            </a:extLst>
          </a:blip>
          <a:srcRect b="2555"/>
          <a:stretch/>
        </p:blipFill>
        <p:spPr bwMode="auto">
          <a:xfrm>
            <a:off x="5334001" y="3717032"/>
            <a:ext cx="3803650" cy="28435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15" name="Rectangle 18"/>
          <p:cNvSpPr>
            <a:spLocks noChangeArrowheads="1"/>
          </p:cNvSpPr>
          <p:nvPr/>
        </p:nvSpPr>
        <p:spPr bwMode="auto">
          <a:xfrm>
            <a:off x="3923928" y="6309320"/>
            <a:ext cx="146097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1200" dirty="0" smtClean="0">
                <a:latin typeface="+mn-lt"/>
                <a:hlinkClick r:id="rId3"/>
              </a:rPr>
              <a:t>wheelessonline.com</a:t>
            </a:r>
            <a:endParaRPr lang="el-GR" altLang="el-GR" sz="1200" dirty="0">
              <a:latin typeface="+mn-lt"/>
            </a:endParaRPr>
          </a:p>
        </p:txBody>
      </p:sp>
      <p:sp>
        <p:nvSpPr>
          <p:cNvPr id="43016" name="Text Box 19"/>
          <p:cNvSpPr txBox="1">
            <a:spLocks noChangeArrowheads="1"/>
          </p:cNvSpPr>
          <p:nvPr/>
        </p:nvSpPr>
        <p:spPr bwMode="auto">
          <a:xfrm>
            <a:off x="6804025" y="5157788"/>
            <a:ext cx="5762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3600" b="1">
                <a:solidFill>
                  <a:srgbClr val="FF66FF"/>
                </a:solidFill>
              </a:rPr>
              <a:t>*</a:t>
            </a:r>
          </a:p>
        </p:txBody>
      </p:sp>
      <p:pic>
        <p:nvPicPr>
          <p:cNvPr id="43017" name="Picture 4" descr="PCL posterior draw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404813"/>
            <a:ext cx="3810000" cy="2857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37</a:t>
            </a:fld>
            <a:endParaRPr lang="el-GR"/>
          </a:p>
        </p:txBody>
      </p:sp>
      <p:sp>
        <p:nvSpPr>
          <p:cNvPr id="3" name="Τίτλος 2"/>
          <p:cNvSpPr>
            <a:spLocks noGrp="1"/>
          </p:cNvSpPr>
          <p:nvPr>
            <p:ph type="title"/>
          </p:nvPr>
        </p:nvSpPr>
        <p:spPr/>
        <p:txBody>
          <a:bodyPr/>
          <a:lstStyle/>
          <a:p>
            <a:r>
              <a:rPr lang="el-GR" dirty="0"/>
              <a:t>Οπίσθιος χιαστός  </a:t>
            </a:r>
            <a:r>
              <a:rPr lang="en-US" dirty="0" smtClean="0"/>
              <a:t>PCL</a:t>
            </a:r>
            <a:r>
              <a:rPr lang="el-GR" dirty="0" smtClean="0"/>
              <a:t> </a:t>
            </a:r>
            <a:r>
              <a:rPr lang="el-GR" sz="3000" b="0" dirty="0" smtClean="0"/>
              <a:t>1/2</a:t>
            </a:r>
            <a:endParaRPr lang="el-GR" sz="3000" b="0" dirty="0"/>
          </a:p>
        </p:txBody>
      </p:sp>
    </p:spTree>
    <p:extLst>
      <p:ext uri="{BB962C8B-B14F-4D97-AF65-F5344CB8AC3E}">
        <p14:creationId xmlns:p14="http://schemas.microsoft.com/office/powerpoint/2010/main" val="13149320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5"/>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a:stretch>
            <a:fillRect/>
          </a:stretch>
        </p:blipFill>
        <p:spPr bwMode="auto">
          <a:xfrm>
            <a:off x="5220072" y="920783"/>
            <a:ext cx="3851920" cy="564829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3213100"/>
            <a:ext cx="3352800" cy="3352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4038" name="Text Box 7"/>
          <p:cNvSpPr txBox="1">
            <a:spLocks noChangeArrowheads="1"/>
          </p:cNvSpPr>
          <p:nvPr/>
        </p:nvSpPr>
        <p:spPr bwMode="auto">
          <a:xfrm>
            <a:off x="251520" y="2812990"/>
            <a:ext cx="1871663"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dirty="0" smtClean="0">
                <a:solidFill>
                  <a:schemeClr val="bg1"/>
                </a:solidFill>
                <a:latin typeface="+mn-lt"/>
              </a:rPr>
              <a:t>Φυσιολογικός</a:t>
            </a:r>
            <a:endParaRPr lang="el-GR" altLang="el-GR" sz="2000" b="1" dirty="0">
              <a:solidFill>
                <a:schemeClr val="bg1"/>
              </a:solidFill>
              <a:latin typeface="+mn-lt"/>
            </a:endParaRPr>
          </a:p>
        </p:txBody>
      </p:sp>
      <p:sp>
        <p:nvSpPr>
          <p:cNvPr id="44039" name="Text Box 8"/>
          <p:cNvSpPr txBox="1">
            <a:spLocks noChangeArrowheads="1"/>
          </p:cNvSpPr>
          <p:nvPr/>
        </p:nvSpPr>
        <p:spPr bwMode="auto">
          <a:xfrm>
            <a:off x="3708400" y="1412776"/>
            <a:ext cx="1655763"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dirty="0">
                <a:solidFill>
                  <a:schemeClr val="bg1"/>
                </a:solidFill>
                <a:latin typeface="+mn-lt"/>
              </a:rPr>
              <a:t>Ρήξη (βέλη)</a:t>
            </a:r>
          </a:p>
        </p:txBody>
      </p:sp>
      <p:sp>
        <p:nvSpPr>
          <p:cNvPr id="44040" name="Rectangle 9"/>
          <p:cNvSpPr>
            <a:spLocks noChangeArrowheads="1"/>
          </p:cNvSpPr>
          <p:nvPr/>
        </p:nvSpPr>
        <p:spPr bwMode="auto">
          <a:xfrm>
            <a:off x="251520" y="6590119"/>
            <a:ext cx="30924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i="1" dirty="0">
                <a:solidFill>
                  <a:schemeClr val="bg1">
                    <a:lumMod val="75000"/>
                  </a:schemeClr>
                </a:solidFill>
                <a:latin typeface="+mn-lt"/>
              </a:rPr>
              <a:t>AJR</a:t>
            </a:r>
            <a:r>
              <a:rPr lang="el-GR" altLang="el-GR" sz="1200" dirty="0">
                <a:solidFill>
                  <a:schemeClr val="bg1">
                    <a:lumMod val="75000"/>
                  </a:schemeClr>
                </a:solidFill>
                <a:latin typeface="+mn-lt"/>
              </a:rPr>
              <a:t> 2008; 191:W155-W159 </a:t>
            </a:r>
          </a:p>
        </p:txBody>
      </p:sp>
      <p:sp>
        <p:nvSpPr>
          <p:cNvPr id="44041" name="Rectangle 10"/>
          <p:cNvSpPr>
            <a:spLocks noChangeArrowheads="1"/>
          </p:cNvSpPr>
          <p:nvPr/>
        </p:nvSpPr>
        <p:spPr bwMode="auto">
          <a:xfrm>
            <a:off x="5220072" y="6556763"/>
            <a:ext cx="190294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dirty="0" smtClean="0">
                <a:latin typeface="+mn-lt"/>
                <a:hlinkClick r:id="rId4" action="ppaction://hlinkfile"/>
              </a:rPr>
              <a:t>emedicine.medscape.com</a:t>
            </a:r>
            <a:endParaRPr lang="el-GR" altLang="el-GR" sz="1200" dirty="0">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38</a:t>
            </a:fld>
            <a:endParaRPr lang="el-GR" dirty="0"/>
          </a:p>
        </p:txBody>
      </p:sp>
      <p:sp>
        <p:nvSpPr>
          <p:cNvPr id="4" name="Τίτλος 3"/>
          <p:cNvSpPr>
            <a:spLocks noGrp="1"/>
          </p:cNvSpPr>
          <p:nvPr>
            <p:ph type="title"/>
          </p:nvPr>
        </p:nvSpPr>
        <p:spPr/>
        <p:txBody>
          <a:bodyPr/>
          <a:lstStyle/>
          <a:p>
            <a:r>
              <a:rPr lang="el-GR" dirty="0">
                <a:solidFill>
                  <a:prstClr val="white"/>
                </a:solidFill>
              </a:rPr>
              <a:t>Οπίσθιος χιαστός  </a:t>
            </a:r>
            <a:r>
              <a:rPr lang="en-US" dirty="0">
                <a:solidFill>
                  <a:prstClr val="white"/>
                </a:solidFill>
              </a:rPr>
              <a:t>PCL</a:t>
            </a:r>
            <a:r>
              <a:rPr lang="el-GR" dirty="0">
                <a:solidFill>
                  <a:prstClr val="white"/>
                </a:solidFill>
              </a:rPr>
              <a:t> </a:t>
            </a:r>
            <a:r>
              <a:rPr lang="el-GR" sz="3000" b="0" dirty="0" smtClean="0">
                <a:solidFill>
                  <a:prstClr val="white"/>
                </a:solidFill>
              </a:rPr>
              <a:t>2/2</a:t>
            </a:r>
            <a:endParaRPr lang="el-GR" dirty="0"/>
          </a:p>
        </p:txBody>
      </p:sp>
    </p:spTree>
    <p:extLst>
      <p:ext uri="{BB962C8B-B14F-4D97-AF65-F5344CB8AC3E}">
        <p14:creationId xmlns:p14="http://schemas.microsoft.com/office/powerpoint/2010/main" val="7438490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Επιγονατίδα</a:t>
            </a:r>
          </a:p>
        </p:txBody>
      </p:sp>
      <p:sp>
        <p:nvSpPr>
          <p:cNvPr id="3" name="Content Placeholder 2"/>
          <p:cNvSpPr>
            <a:spLocks noGrp="1"/>
          </p:cNvSpPr>
          <p:nvPr>
            <p:ph idx="1"/>
          </p:nvPr>
        </p:nvSpPr>
        <p:spPr>
          <a:xfrm>
            <a:off x="323528" y="1340768"/>
            <a:ext cx="4824536" cy="1296144"/>
          </a:xfrm>
        </p:spPr>
        <p:txBody>
          <a:bodyPr/>
          <a:lstStyle/>
          <a:p>
            <a:pPr>
              <a:defRPr/>
            </a:pPr>
            <a:r>
              <a:rPr lang="el-GR" dirty="0" err="1" smtClean="0"/>
              <a:t>Σησαμοειδές</a:t>
            </a:r>
            <a:r>
              <a:rPr lang="el-GR" dirty="0" smtClean="0"/>
              <a:t> οστό μέσα στον τένοντα του </a:t>
            </a:r>
            <a:r>
              <a:rPr lang="el-GR" dirty="0" err="1" smtClean="0"/>
              <a:t>τετρακεφάλου</a:t>
            </a:r>
            <a:r>
              <a:rPr lang="el-GR" dirty="0" smtClean="0"/>
              <a:t>.</a:t>
            </a:r>
            <a:endParaRPr lang="en-US" dirty="0"/>
          </a:p>
        </p:txBody>
      </p:sp>
      <p:pic>
        <p:nvPicPr>
          <p:cNvPr id="5124" name="Picture 2" descr="http://www.hhp.txstate.edu/hper/faculty/pankey/3320/knee_files/Slide000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260648"/>
            <a:ext cx="3405577" cy="34563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pPr>
                <a:defRPr/>
              </a:pPr>
              <a:t>3</a:t>
            </a:fld>
            <a:endParaRPr lang="el-GR"/>
          </a:p>
        </p:txBody>
      </p:sp>
      <p:pic>
        <p:nvPicPr>
          <p:cNvPr id="7" name="Picture 4" descr="File:Knee-unfolding-recess-diagram.svg"/>
          <p:cNvPicPr>
            <a:picLocks noChangeAspect="1" noChangeArrowheads="1"/>
          </p:cNvPicPr>
          <p:nvPr/>
        </p:nvPicPr>
        <p:blipFill>
          <a:blip r:embed="rId4" cstate="print">
            <a:extLst>
              <a:ext uri="{28A0092B-C50C-407E-A947-70E740481C1C}">
                <a14:useLocalDpi xmlns:a14="http://schemas.microsoft.com/office/drawing/2010/main" val="0"/>
              </a:ext>
            </a:extLst>
          </a:blip>
          <a:srcRect l="4636" t="4597" b="8062"/>
          <a:stretch>
            <a:fillRect/>
          </a:stretch>
        </p:blipFill>
        <p:spPr bwMode="auto">
          <a:xfrm>
            <a:off x="179512" y="3212976"/>
            <a:ext cx="6745130" cy="3567625"/>
          </a:xfrm>
          <a:prstGeom prst="rect">
            <a:avLst/>
          </a:prstGeom>
          <a:solidFill>
            <a:schemeClr val="bg1"/>
          </a:solidFill>
          <a:ln>
            <a:solidFill>
              <a:schemeClr val="tx1"/>
            </a:solidFill>
          </a:ln>
          <a:extLst/>
        </p:spPr>
      </p:pic>
      <p:sp>
        <p:nvSpPr>
          <p:cNvPr id="8" name="Rectangle 8"/>
          <p:cNvSpPr>
            <a:spLocks noChangeArrowheads="1"/>
          </p:cNvSpPr>
          <p:nvPr/>
        </p:nvSpPr>
        <p:spPr bwMode="auto">
          <a:xfrm>
            <a:off x="6804248" y="6023029"/>
            <a:ext cx="2339752" cy="646331"/>
          </a:xfrm>
          <a:prstGeom prst="rect">
            <a:avLst/>
          </a:prstGeom>
          <a:noFill/>
          <a:ln w="9525">
            <a:noFill/>
            <a:miter lim="800000"/>
            <a:headEnd/>
            <a:tailEnd/>
          </a:ln>
        </p:spPr>
        <p:txBody>
          <a:bodyPr wrap="square">
            <a:spAutoFit/>
          </a:bodyPr>
          <a:lstStyle/>
          <a:p>
            <a:pPr algn="ctr"/>
            <a:r>
              <a:rPr lang="en-US" sz="1200" dirty="0" smtClean="0">
                <a:solidFill>
                  <a:schemeClr val="bg1">
                    <a:lumMod val="75000"/>
                  </a:schemeClr>
                </a:solidFill>
                <a:latin typeface="+mn-lt"/>
              </a:rPr>
              <a:t>“</a:t>
            </a:r>
            <a:r>
              <a:rPr lang="en-US" sz="1200" dirty="0" smtClean="0">
                <a:solidFill>
                  <a:schemeClr val="bg1">
                    <a:lumMod val="75000"/>
                  </a:schemeClr>
                </a:solidFill>
                <a:latin typeface="+mn-lt"/>
                <a:hlinkClick r:id="rId5"/>
              </a:rPr>
              <a:t>Knee-unfolding-recess-diagram</a:t>
            </a:r>
            <a:r>
              <a:rPr lang="en-US" sz="1200" dirty="0" smtClean="0">
                <a:solidFill>
                  <a:schemeClr val="bg1">
                    <a:lumMod val="75000"/>
                  </a:schemeClr>
                </a:solidFill>
                <a:latin typeface="+mn-lt"/>
              </a:rPr>
              <a:t>”,</a:t>
            </a:r>
            <a:r>
              <a:rPr lang="el-GR" sz="1200" dirty="0" smtClean="0">
                <a:solidFill>
                  <a:schemeClr val="bg1">
                    <a:lumMod val="75000"/>
                  </a:schemeClr>
                </a:solidFill>
                <a:latin typeface="+mn-lt"/>
              </a:rPr>
              <a:t> από</a:t>
            </a:r>
            <a:r>
              <a:rPr lang="en-US" sz="1200" dirty="0" smtClean="0">
                <a:solidFill>
                  <a:schemeClr val="bg1">
                    <a:lumMod val="75000"/>
                  </a:schemeClr>
                </a:solidFill>
                <a:latin typeface="+mn-lt"/>
              </a:rPr>
              <a:t>  </a:t>
            </a:r>
            <a:r>
              <a:rPr lang="en-US" sz="1200" dirty="0" err="1">
                <a:solidFill>
                  <a:schemeClr val="bg1">
                    <a:lumMod val="75000"/>
                  </a:schemeClr>
                </a:solidFill>
                <a:latin typeface="+mn-lt"/>
                <a:hlinkClick r:id="rId6" tooltip="User:Addingrefs (page does not exist)"/>
              </a:rPr>
              <a:t>Addingrefs</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διαθέσιμο με άδεια </a:t>
            </a:r>
            <a:r>
              <a:rPr lang="en-US" sz="1200" dirty="0" smtClean="0">
                <a:solidFill>
                  <a:schemeClr val="bg1">
                    <a:lumMod val="75000"/>
                  </a:schemeClr>
                </a:solidFill>
                <a:latin typeface="+mn-lt"/>
                <a:hlinkClick r:id="rId7"/>
              </a:rPr>
              <a:t>CC </a:t>
            </a:r>
            <a:r>
              <a:rPr lang="en-US" sz="1200" dirty="0">
                <a:solidFill>
                  <a:schemeClr val="bg1">
                    <a:lumMod val="75000"/>
                  </a:schemeClr>
                </a:solidFill>
                <a:latin typeface="+mn-lt"/>
                <a:hlinkClick r:id="rId7"/>
              </a:rPr>
              <a:t>BY-SA 3.0</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val="23965938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defRPr/>
            </a:pPr>
            <a:r>
              <a:rPr lang="el-GR" dirty="0" smtClean="0"/>
              <a:t>Πλάγιοι σύνδεσμοι (έσω)</a:t>
            </a:r>
          </a:p>
        </p:txBody>
      </p:sp>
      <p:pic>
        <p:nvPicPr>
          <p:cNvPr id="45059"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63" y="1925093"/>
            <a:ext cx="2487612" cy="41481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1688" y="1923505"/>
            <a:ext cx="3262312" cy="4149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7649" y="1923505"/>
            <a:ext cx="3138487" cy="4149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5062" name="Rectangle 7"/>
          <p:cNvSpPr>
            <a:spLocks noChangeArrowheads="1"/>
          </p:cNvSpPr>
          <p:nvPr/>
        </p:nvSpPr>
        <p:spPr bwMode="auto">
          <a:xfrm>
            <a:off x="7321283" y="6165304"/>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1200" dirty="0" smtClean="0">
                <a:latin typeface="+mn-lt"/>
                <a:hlinkClick r:id="rId5" action="ppaction://hlinkfile"/>
              </a:rPr>
              <a:t>emedicine.medscape.com</a:t>
            </a:r>
            <a:endParaRPr lang="el-GR" altLang="el-GR" sz="1200" dirty="0">
              <a:latin typeface="+mn-lt"/>
            </a:endParaRPr>
          </a:p>
        </p:txBody>
      </p:sp>
      <p:sp>
        <p:nvSpPr>
          <p:cNvPr id="45063" name="Text Box 8"/>
          <p:cNvSpPr txBox="1">
            <a:spLocks noChangeArrowheads="1"/>
          </p:cNvSpPr>
          <p:nvPr/>
        </p:nvSpPr>
        <p:spPr bwMode="auto">
          <a:xfrm>
            <a:off x="77132" y="1556792"/>
            <a:ext cx="1871662"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l-GR" altLang="el-GR" sz="2000" b="1" dirty="0">
                <a:solidFill>
                  <a:schemeClr val="bg1"/>
                </a:solidFill>
                <a:latin typeface="+mn-lt"/>
              </a:rPr>
              <a:t>φυσιολογικός</a:t>
            </a:r>
          </a:p>
        </p:txBody>
      </p:sp>
      <p:sp>
        <p:nvSpPr>
          <p:cNvPr id="45064" name="Text Box 9"/>
          <p:cNvSpPr txBox="1">
            <a:spLocks noChangeArrowheads="1"/>
          </p:cNvSpPr>
          <p:nvPr/>
        </p:nvSpPr>
        <p:spPr bwMode="auto">
          <a:xfrm>
            <a:off x="4689475" y="1564730"/>
            <a:ext cx="2232025"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sz="2000" b="1">
                <a:solidFill>
                  <a:schemeClr val="bg1"/>
                </a:solidFill>
                <a:latin typeface="+mn-lt"/>
              </a:rPr>
              <a:t>Ρήξεις </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39</a:t>
            </a:fld>
            <a:endParaRPr lang="el-GR"/>
          </a:p>
        </p:txBody>
      </p:sp>
    </p:spTree>
    <p:extLst>
      <p:ext uri="{BB962C8B-B14F-4D97-AF65-F5344CB8AC3E}">
        <p14:creationId xmlns:p14="http://schemas.microsoft.com/office/powerpoint/2010/main" val="27411856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104451" name="Rectangle 3"/>
          <p:cNvSpPr>
            <a:spLocks noGrp="1" noChangeArrowheads="1"/>
          </p:cNvSpPr>
          <p:nvPr>
            <p:ph idx="1"/>
          </p:nvPr>
        </p:nvSpPr>
        <p:spPr>
          <a:xfrm>
            <a:off x="5652120" y="1292136"/>
            <a:ext cx="3168352" cy="5256584"/>
          </a:xfrm>
        </p:spPr>
        <p:txBody>
          <a:bodyPr>
            <a:normAutofit/>
          </a:bodyPr>
          <a:lstStyle/>
          <a:p>
            <a:pPr marL="0" indent="0" eaLnBrk="1" hangingPunct="1">
              <a:buFont typeface="Wingdings" pitchFamily="2" charset="2"/>
              <a:buNone/>
              <a:defRPr/>
            </a:pPr>
            <a:r>
              <a:rPr lang="el-GR" dirty="0" smtClean="0"/>
              <a:t>Απόσπαση της κατάφυσης του έσω πλαγίου συνδέσμου (χρόνια)</a:t>
            </a:r>
          </a:p>
          <a:p>
            <a:pPr marL="0" indent="0" eaLnBrk="1" hangingPunct="1">
              <a:buFont typeface="Wingdings" pitchFamily="2" charset="2"/>
              <a:buNone/>
              <a:defRPr/>
            </a:pPr>
            <a:r>
              <a:rPr lang="en-US" dirty="0" smtClean="0"/>
              <a:t>Pellegrini - </a:t>
            </a:r>
            <a:r>
              <a:rPr lang="en-US" dirty="0" err="1" smtClean="0"/>
              <a:t>Stieda</a:t>
            </a:r>
            <a:endParaRPr lang="el-GR" dirty="0" smtClean="0"/>
          </a:p>
        </p:txBody>
      </p:sp>
      <p:pic>
        <p:nvPicPr>
          <p:cNvPr id="4608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313" y="1292136"/>
            <a:ext cx="5002212" cy="5256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084" name="Rectangle 5"/>
          <p:cNvSpPr>
            <a:spLocks noChangeArrowheads="1"/>
          </p:cNvSpPr>
          <p:nvPr/>
        </p:nvSpPr>
        <p:spPr bwMode="auto">
          <a:xfrm>
            <a:off x="468313" y="6536377"/>
            <a:ext cx="18187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1200" dirty="0" smtClean="0">
                <a:latin typeface="+mn-lt"/>
                <a:hlinkClick r:id="rId3" action="ppaction://hlinkfile"/>
              </a:rPr>
              <a:t>emedicine.medscape.com</a:t>
            </a:r>
            <a:endParaRPr lang="el-GR" altLang="el-GR" sz="1200" dirty="0">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40</a:t>
            </a:fld>
            <a:endParaRPr lang="el-GR"/>
          </a:p>
        </p:txBody>
      </p:sp>
    </p:spTree>
    <p:extLst>
      <p:ext uri="{BB962C8B-B14F-4D97-AF65-F5344CB8AC3E}">
        <p14:creationId xmlns:p14="http://schemas.microsoft.com/office/powerpoint/2010/main" val="15192619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ChangeArrowheads="1"/>
          </p:cNvSpPr>
          <p:nvPr/>
        </p:nvSpPr>
        <p:spPr bwMode="auto">
          <a:xfrm>
            <a:off x="4733174" y="6610254"/>
            <a:ext cx="10810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dirty="0" smtClean="0">
                <a:latin typeface="+mn-lt"/>
                <a:hlinkClick r:id="rId2"/>
              </a:rPr>
              <a:t>mskcases.com</a:t>
            </a:r>
            <a:endParaRPr lang="el-GR" altLang="el-GR" sz="1200" dirty="0">
              <a:latin typeface="+mn-lt"/>
            </a:endParaRPr>
          </a:p>
        </p:txBody>
      </p:sp>
      <p:sp>
        <p:nvSpPr>
          <p:cNvPr id="47109" name="Text Box 8"/>
          <p:cNvSpPr txBox="1">
            <a:spLocks noChangeArrowheads="1"/>
          </p:cNvSpPr>
          <p:nvPr/>
        </p:nvSpPr>
        <p:spPr bwMode="auto">
          <a:xfrm>
            <a:off x="755576" y="1268257"/>
            <a:ext cx="1728788"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sz="2000" b="1" dirty="0">
                <a:solidFill>
                  <a:schemeClr val="bg1"/>
                </a:solidFill>
                <a:latin typeface="+mn-lt"/>
              </a:rPr>
              <a:t>φυσιολογικό</a:t>
            </a:r>
          </a:p>
        </p:txBody>
      </p:sp>
      <p:sp>
        <p:nvSpPr>
          <p:cNvPr id="47110" name="Text Box 9"/>
          <p:cNvSpPr txBox="1">
            <a:spLocks noChangeArrowheads="1"/>
          </p:cNvSpPr>
          <p:nvPr/>
        </p:nvSpPr>
        <p:spPr bwMode="auto">
          <a:xfrm>
            <a:off x="4806156" y="1228690"/>
            <a:ext cx="935038" cy="400110"/>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sz="2000" b="1" dirty="0">
                <a:solidFill>
                  <a:schemeClr val="bg1"/>
                </a:solidFill>
                <a:latin typeface="+mn-lt"/>
              </a:rPr>
              <a:t>ρήξη</a:t>
            </a:r>
          </a:p>
        </p:txBody>
      </p:sp>
      <p:sp>
        <p:nvSpPr>
          <p:cNvPr id="102412" name="Rectangle 12"/>
          <p:cNvSpPr>
            <a:spLocks noGrp="1" noChangeArrowheads="1"/>
          </p:cNvSpPr>
          <p:nvPr>
            <p:ph type="title"/>
          </p:nvPr>
        </p:nvSpPr>
        <p:spPr/>
        <p:txBody>
          <a:bodyPr/>
          <a:lstStyle/>
          <a:p>
            <a:pPr eaLnBrk="1" hangingPunct="1">
              <a:defRPr/>
            </a:pPr>
            <a:r>
              <a:rPr lang="el-GR" dirty="0" smtClean="0"/>
              <a:t>Πλάγιοι σύνδεσμοι (έξω)</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41</a:t>
            </a:fld>
            <a:endParaRPr lang="el-GR"/>
          </a:p>
        </p:txBody>
      </p:sp>
      <p:grpSp>
        <p:nvGrpSpPr>
          <p:cNvPr id="14" name="Group 13"/>
          <p:cNvGrpSpPr/>
          <p:nvPr/>
        </p:nvGrpSpPr>
        <p:grpSpPr>
          <a:xfrm>
            <a:off x="323528" y="1628800"/>
            <a:ext cx="8210630" cy="4981454"/>
            <a:chOff x="323528" y="1628800"/>
            <a:chExt cx="8210630" cy="4981454"/>
          </a:xfrm>
        </p:grpSpPr>
        <p:pic>
          <p:nvPicPr>
            <p:cNvPr id="47107" name="Picture 6"/>
            <p:cNvPicPr>
              <a:picLocks noChangeAspect="1" noChangeArrowheads="1"/>
            </p:cNvPicPr>
            <p:nvPr/>
          </p:nvPicPr>
          <p:blipFill>
            <a:blip r:embed="rId3" cstate="print">
              <a:lum bright="12000" contrast="-12000"/>
              <a:extLst>
                <a:ext uri="{28A0092B-C50C-407E-A947-70E740481C1C}">
                  <a14:useLocalDpi xmlns:a14="http://schemas.microsoft.com/office/drawing/2010/main" val="0"/>
                </a:ext>
              </a:extLst>
            </a:blip>
            <a:srcRect l="14941" r="10634"/>
            <a:stretch>
              <a:fillRect/>
            </a:stretch>
          </p:blipFill>
          <p:spPr bwMode="auto">
            <a:xfrm>
              <a:off x="4776308" y="1628800"/>
              <a:ext cx="3757850" cy="49814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7108" name="Picture 7"/>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755576" y="1668367"/>
              <a:ext cx="3308350" cy="4941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a:off x="323528" y="4365104"/>
              <a:ext cx="720080" cy="72008"/>
            </a:xfrm>
            <a:prstGeom prst="straightConnector1">
              <a:avLst/>
            </a:prstGeom>
            <a:ln w="28575">
              <a:solidFill>
                <a:srgbClr val="CC33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499992" y="4365104"/>
              <a:ext cx="720080" cy="72008"/>
            </a:xfrm>
            <a:prstGeom prst="straightConnector1">
              <a:avLst/>
            </a:prstGeom>
            <a:ln w="28575">
              <a:solidFill>
                <a:srgbClr val="CC33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429632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idx="1"/>
          </p:nvPr>
        </p:nvSpPr>
        <p:spPr>
          <a:xfrm>
            <a:off x="5580112" y="1340768"/>
            <a:ext cx="3456384" cy="5256584"/>
          </a:xfrm>
        </p:spPr>
        <p:txBody>
          <a:bodyPr>
            <a:normAutofit/>
          </a:bodyPr>
          <a:lstStyle/>
          <a:p>
            <a:pPr eaLnBrk="1" hangingPunct="1">
              <a:defRPr/>
            </a:pPr>
            <a:r>
              <a:rPr lang="el-GR" dirty="0" smtClean="0"/>
              <a:t>Απόσπαση κατάφυσης έξω πλαγίου συνδέσμου (λευκό βέλος).</a:t>
            </a:r>
          </a:p>
          <a:p>
            <a:pPr eaLnBrk="1" hangingPunct="1">
              <a:defRPr/>
            </a:pPr>
            <a:r>
              <a:rPr lang="el-GR" dirty="0" smtClean="0"/>
              <a:t>Απόσπαση </a:t>
            </a:r>
            <a:r>
              <a:rPr lang="el-GR" dirty="0" err="1" smtClean="0"/>
              <a:t>κνημιαίας</a:t>
            </a:r>
            <a:r>
              <a:rPr lang="el-GR" dirty="0" smtClean="0"/>
              <a:t> άκανθας (πρόσθιος χιαστός, μαύρο βέλος).</a:t>
            </a:r>
          </a:p>
        </p:txBody>
      </p:sp>
      <p:pic>
        <p:nvPicPr>
          <p:cNvPr id="48132" name="Picture 4"/>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a:stretch>
            <a:fillRect/>
          </a:stretch>
        </p:blipFill>
        <p:spPr bwMode="auto">
          <a:xfrm>
            <a:off x="179512" y="1341438"/>
            <a:ext cx="5327650" cy="49006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8133" name="Rectangle 5"/>
          <p:cNvSpPr>
            <a:spLocks noChangeArrowheads="1"/>
          </p:cNvSpPr>
          <p:nvPr/>
        </p:nvSpPr>
        <p:spPr bwMode="auto">
          <a:xfrm>
            <a:off x="3706150" y="6241462"/>
            <a:ext cx="18187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l-GR" altLang="el-GR" sz="1200" dirty="0" smtClean="0">
                <a:latin typeface="+mn-lt"/>
                <a:hlinkClick r:id="rId3" action="ppaction://hlinkfile"/>
              </a:rPr>
              <a:t>emedicine.medscape.com</a:t>
            </a:r>
            <a:endParaRPr lang="el-GR" altLang="el-GR" sz="1200" dirty="0">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42</a:t>
            </a:fld>
            <a:endParaRPr lang="el-GR"/>
          </a:p>
        </p:txBody>
      </p:sp>
    </p:spTree>
    <p:extLst>
      <p:ext uri="{BB962C8B-B14F-4D97-AF65-F5344CB8AC3E}">
        <p14:creationId xmlns:p14="http://schemas.microsoft.com/office/powerpoint/2010/main" val="24987688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l-GR" dirty="0" smtClean="0"/>
              <a:t>Μηνίσκοι</a:t>
            </a:r>
          </a:p>
        </p:txBody>
      </p:sp>
      <p:sp>
        <p:nvSpPr>
          <p:cNvPr id="45062" name="Rectangle 6"/>
          <p:cNvSpPr>
            <a:spLocks noGrp="1" noChangeArrowheads="1"/>
          </p:cNvSpPr>
          <p:nvPr>
            <p:ph idx="1"/>
          </p:nvPr>
        </p:nvSpPr>
        <p:spPr>
          <a:xfrm>
            <a:off x="539552" y="1844824"/>
            <a:ext cx="4032448" cy="4536504"/>
          </a:xfrm>
        </p:spPr>
        <p:txBody>
          <a:bodyPr>
            <a:normAutofit/>
          </a:bodyPr>
          <a:lstStyle/>
          <a:p>
            <a:pPr marL="363538" indent="-363538">
              <a:defRPr/>
            </a:pPr>
            <a:r>
              <a:rPr lang="el-GR" dirty="0" smtClean="0"/>
              <a:t>Χόνδροι που απορροφούν κραδασμούς.</a:t>
            </a:r>
          </a:p>
          <a:p>
            <a:pPr marL="363538" indent="-363538">
              <a:defRPr/>
            </a:pPr>
            <a:r>
              <a:rPr lang="el-GR" dirty="0" smtClean="0"/>
              <a:t>Συμμετέχουν επίσης στη σταθερότητα της άρθρωσης και την ομότιμη κατανομή φόρτισης. </a:t>
            </a:r>
          </a:p>
          <a:p>
            <a:pPr marL="0" indent="0" eaLnBrk="1" hangingPunct="1">
              <a:buFont typeface="Wingdings" pitchFamily="2" charset="2"/>
              <a:buNone/>
              <a:defRPr/>
            </a:pPr>
            <a:endParaRPr lang="el-GR" dirty="0" smtClean="0"/>
          </a:p>
          <a:p>
            <a:pPr marL="0" indent="0" eaLnBrk="1" hangingPunct="1">
              <a:buFont typeface="Wingdings" pitchFamily="2" charset="2"/>
              <a:buNone/>
              <a:defRPr/>
            </a:pPr>
            <a:endParaRPr lang="el-GR" dirty="0" smtClean="0"/>
          </a:p>
          <a:p>
            <a:pPr marL="0" indent="0" eaLnBrk="1" hangingPunct="1">
              <a:buFont typeface="Wingdings" pitchFamily="2" charset="2"/>
              <a:buNone/>
              <a:defRPr/>
            </a:pPr>
            <a:endParaRPr 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43</a:t>
            </a:fld>
            <a:endParaRPr lang="el-GR"/>
          </a:p>
        </p:txBody>
      </p:sp>
      <p:pic>
        <p:nvPicPr>
          <p:cNvPr id="37890" name="Picture 2" descr="File:Meniscus tear types.sv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60647"/>
            <a:ext cx="3902199" cy="60499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Rectangle 7"/>
          <p:cNvSpPr/>
          <p:nvPr/>
        </p:nvSpPr>
        <p:spPr>
          <a:xfrm>
            <a:off x="5004048" y="6342109"/>
            <a:ext cx="3686175" cy="461665"/>
          </a:xfrm>
          <a:prstGeom prst="rect">
            <a:avLst/>
          </a:prstGeom>
        </p:spPr>
        <p:txBody>
          <a:bodyPr wrap="square">
            <a:spAutoFit/>
          </a:bodyPr>
          <a:lstStyle/>
          <a:p>
            <a:pPr algn="ctr"/>
            <a:r>
              <a:rPr lang="en-US" sz="1200" dirty="0" smtClean="0">
                <a:solidFill>
                  <a:schemeClr val="bg1">
                    <a:lumMod val="75000"/>
                  </a:schemeClr>
                </a:solidFill>
                <a:latin typeface="+mn-lt"/>
              </a:rPr>
              <a:t>“</a:t>
            </a:r>
            <a:r>
              <a:rPr lang="en-US" sz="1200" dirty="0">
                <a:latin typeface="+mn-lt"/>
                <a:hlinkClick r:id="rId4"/>
              </a:rPr>
              <a:t>Meniscus tear </a:t>
            </a:r>
            <a:r>
              <a:rPr lang="en-US" sz="1200" dirty="0" smtClean="0">
                <a:latin typeface="+mn-lt"/>
                <a:hlinkClick r:id="rId4"/>
              </a:rPr>
              <a:t>types</a:t>
            </a:r>
            <a:r>
              <a:rPr lang="en-US" sz="1200" dirty="0" smtClean="0">
                <a:solidFill>
                  <a:schemeClr val="bg1">
                    <a:lumMod val="75000"/>
                  </a:schemeClr>
                </a:solidFill>
                <a:latin typeface="+mn-lt"/>
              </a:rPr>
              <a:t>”, </a:t>
            </a:r>
            <a:r>
              <a:rPr lang="el-GR" sz="1200" dirty="0" smtClean="0">
                <a:solidFill>
                  <a:schemeClr val="bg1">
                    <a:lumMod val="75000"/>
                  </a:schemeClr>
                </a:solidFill>
                <a:latin typeface="+mn-lt"/>
              </a:rPr>
              <a:t>από</a:t>
            </a:r>
            <a:r>
              <a:rPr lang="en-US" sz="1200" dirty="0" smtClean="0">
                <a:solidFill>
                  <a:schemeClr val="bg1">
                    <a:lumMod val="75000"/>
                  </a:schemeClr>
                </a:solidFill>
                <a:latin typeface="+mn-lt"/>
              </a:rPr>
              <a:t> </a:t>
            </a:r>
            <a:r>
              <a:rPr lang="en-US" sz="1200" u="sng" dirty="0">
                <a:latin typeface="+mn-lt"/>
                <a:hlinkClick r:id="rId5" tooltip="User:Mikael Häggström"/>
              </a:rPr>
              <a:t>Mikael </a:t>
            </a:r>
            <a:r>
              <a:rPr lang="en-US" sz="1200" u="sng" dirty="0" err="1">
                <a:latin typeface="+mn-lt"/>
                <a:hlinkClick r:id="rId5" tooltip="User:Mikael Häggström"/>
              </a:rPr>
              <a:t>Häggström</a:t>
            </a:r>
            <a:r>
              <a:rPr lang="el-GR" sz="1200" dirty="0" smtClean="0">
                <a:solidFill>
                  <a:schemeClr val="bg1">
                    <a:lumMod val="75000"/>
                  </a:schemeClr>
                </a:solidFill>
                <a:latin typeface="+mn-lt"/>
              </a:rPr>
              <a:t> διαθέσιμο με άδεια </a:t>
            </a:r>
            <a:r>
              <a:rPr lang="en-US" sz="1200" dirty="0">
                <a:solidFill>
                  <a:schemeClr val="bg1">
                    <a:lumMod val="75000"/>
                  </a:schemeClr>
                </a:solidFill>
                <a:latin typeface="+mn-lt"/>
                <a:hlinkClick r:id="rId6"/>
              </a:rPr>
              <a:t>CC BY 3.0</a:t>
            </a:r>
            <a:endParaRPr lang="en-US" sz="1200" dirty="0">
              <a:solidFill>
                <a:schemeClr val="bg1">
                  <a:lumMod val="75000"/>
                </a:schemeClr>
              </a:solidFill>
              <a:latin typeface="+mn-lt"/>
            </a:endParaRPr>
          </a:p>
        </p:txBody>
      </p:sp>
    </p:spTree>
    <p:extLst>
      <p:ext uri="{BB962C8B-B14F-4D97-AF65-F5344CB8AC3E}">
        <p14:creationId xmlns:p14="http://schemas.microsoft.com/office/powerpoint/2010/main" val="32045998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2204864"/>
            <a:ext cx="4104456" cy="2376264"/>
          </a:xfrm>
        </p:spPr>
        <p:txBody>
          <a:bodyPr/>
          <a:lstStyle/>
          <a:p>
            <a:pPr>
              <a:defRPr/>
            </a:pPr>
            <a:r>
              <a:rPr lang="el-GR" dirty="0" smtClean="0"/>
              <a:t>Ρήξη εάν υποστούν στρεπτικές και συμπιεστικές δυνάμεις κατά τη διάρκεια στροφής ή κατά την κάμψη και έκταση στο τρέξιμο.</a:t>
            </a:r>
            <a:endParaRPr lang="en-US" dirty="0" smtClean="0"/>
          </a:p>
          <a:p>
            <a:pPr>
              <a:defRPr/>
            </a:pPr>
            <a:endParaRPr lang="en-US" dirty="0"/>
          </a:p>
        </p:txBody>
      </p:sp>
      <p:pic>
        <p:nvPicPr>
          <p:cNvPr id="9220" name="Picture 6" descr="807DA1A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628800"/>
            <a:ext cx="4066083" cy="3713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44</a:t>
            </a:fld>
            <a:endParaRPr lang="el-GR"/>
          </a:p>
        </p:txBody>
      </p:sp>
      <p:sp>
        <p:nvSpPr>
          <p:cNvPr id="5" name="Τίτλος 4"/>
          <p:cNvSpPr>
            <a:spLocks noGrp="1"/>
          </p:cNvSpPr>
          <p:nvPr>
            <p:ph type="title"/>
          </p:nvPr>
        </p:nvSpPr>
        <p:spPr/>
        <p:txBody>
          <a:bodyPr>
            <a:normAutofit/>
          </a:bodyPr>
          <a:lstStyle/>
          <a:p>
            <a:r>
              <a:rPr lang="el-GR" dirty="0">
                <a:solidFill>
                  <a:prstClr val="white"/>
                </a:solidFill>
              </a:rPr>
              <a:t>Μηνίσκοι </a:t>
            </a:r>
            <a:r>
              <a:rPr lang="el-GR" dirty="0" smtClean="0">
                <a:solidFill>
                  <a:prstClr val="white"/>
                </a:solidFill>
              </a:rPr>
              <a:t>- τραύμα</a:t>
            </a:r>
            <a:endParaRPr lang="el-GR" dirty="0">
              <a:solidFill>
                <a:prstClr val="white"/>
              </a:solidFill>
            </a:endParaRPr>
          </a:p>
        </p:txBody>
      </p:sp>
    </p:spTree>
    <p:extLst>
      <p:ext uri="{BB962C8B-B14F-4D97-AF65-F5344CB8AC3E}">
        <p14:creationId xmlns:p14="http://schemas.microsoft.com/office/powerpoint/2010/main" val="2539434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a:defRPr/>
            </a:pPr>
            <a:r>
              <a:rPr lang="el-GR" dirty="0" smtClean="0"/>
              <a:t>Κατατάξη ρήξεων </a:t>
            </a:r>
            <a:r>
              <a:rPr lang="en-US" dirty="0" smtClean="0"/>
              <a:t>MRI</a:t>
            </a:r>
            <a:endParaRPr lang="en-US" dirty="0"/>
          </a:p>
        </p:txBody>
      </p:sp>
      <p:sp>
        <p:nvSpPr>
          <p:cNvPr id="117763" name="Rectangle 3"/>
          <p:cNvSpPr>
            <a:spLocks noGrp="1" noChangeArrowheads="1"/>
          </p:cNvSpPr>
          <p:nvPr>
            <p:ph idx="1"/>
          </p:nvPr>
        </p:nvSpPr>
        <p:spPr>
          <a:xfrm>
            <a:off x="323528" y="1340768"/>
            <a:ext cx="5472608" cy="5256584"/>
          </a:xfrm>
        </p:spPr>
        <p:txBody>
          <a:bodyPr>
            <a:normAutofit/>
          </a:bodyPr>
          <a:lstStyle/>
          <a:p>
            <a:pPr>
              <a:spcAft>
                <a:spcPct val="30000"/>
              </a:spcAft>
              <a:buClr>
                <a:schemeClr val="bg1">
                  <a:lumMod val="40000"/>
                  <a:lumOff val="60000"/>
                </a:schemeClr>
              </a:buClr>
              <a:buFont typeface="Wingdings" pitchFamily="2" charset="2"/>
              <a:buChar char="Ø"/>
              <a:defRPr/>
            </a:pPr>
            <a:r>
              <a:rPr lang="en-US" dirty="0">
                <a:solidFill>
                  <a:srgbClr val="00FF00"/>
                </a:solidFill>
              </a:rPr>
              <a:t>I</a:t>
            </a:r>
            <a:r>
              <a:rPr lang="en-US" dirty="0"/>
              <a:t>: </a:t>
            </a:r>
            <a:r>
              <a:rPr lang="el-GR" dirty="0" smtClean="0"/>
              <a:t>γενικές αλλοιώσεις.</a:t>
            </a:r>
            <a:endParaRPr lang="en-US" dirty="0"/>
          </a:p>
          <a:p>
            <a:pPr>
              <a:spcAft>
                <a:spcPct val="30000"/>
              </a:spcAft>
              <a:buClr>
                <a:schemeClr val="bg1">
                  <a:lumMod val="40000"/>
                  <a:lumOff val="60000"/>
                </a:schemeClr>
              </a:buClr>
              <a:buFont typeface="Wingdings" pitchFamily="2" charset="2"/>
              <a:buChar char="Ø"/>
              <a:defRPr/>
            </a:pPr>
            <a:r>
              <a:rPr lang="en-US" dirty="0">
                <a:solidFill>
                  <a:srgbClr val="00FF00"/>
                </a:solidFill>
              </a:rPr>
              <a:t>II</a:t>
            </a:r>
            <a:r>
              <a:rPr lang="en-US" dirty="0"/>
              <a:t>: </a:t>
            </a:r>
            <a:r>
              <a:rPr lang="el-GR" dirty="0" smtClean="0"/>
              <a:t>γραμμοειδείς αλλοιώσεις που δε φθάνουν στη επιφάνεια.</a:t>
            </a:r>
            <a:endParaRPr lang="en-US" dirty="0"/>
          </a:p>
          <a:p>
            <a:pPr>
              <a:spcAft>
                <a:spcPct val="30000"/>
              </a:spcAft>
              <a:buClr>
                <a:schemeClr val="bg1">
                  <a:lumMod val="40000"/>
                  <a:lumOff val="60000"/>
                </a:schemeClr>
              </a:buClr>
              <a:buFont typeface="Wingdings" pitchFamily="2" charset="2"/>
              <a:buChar char="Ø"/>
              <a:defRPr/>
            </a:pPr>
            <a:r>
              <a:rPr lang="en-US" dirty="0">
                <a:solidFill>
                  <a:srgbClr val="00FF00"/>
                </a:solidFill>
              </a:rPr>
              <a:t>III</a:t>
            </a:r>
            <a:r>
              <a:rPr lang="en-US" dirty="0"/>
              <a:t>: </a:t>
            </a:r>
            <a:r>
              <a:rPr lang="el-GR" dirty="0" smtClean="0"/>
              <a:t>γραμμοειδείς που φθάνουν στο ανώτερο και κατώτερο όριο.</a:t>
            </a:r>
          </a:p>
          <a:p>
            <a:pPr>
              <a:spcAft>
                <a:spcPct val="30000"/>
              </a:spcAft>
              <a:buClr>
                <a:schemeClr val="bg1">
                  <a:lumMod val="40000"/>
                  <a:lumOff val="60000"/>
                </a:schemeClr>
              </a:buClr>
              <a:buFont typeface="Wingdings" pitchFamily="2" charset="2"/>
              <a:buChar char="Ø"/>
              <a:defRPr/>
            </a:pPr>
            <a:r>
              <a:rPr lang="en-US" dirty="0" smtClean="0">
                <a:solidFill>
                  <a:srgbClr val="00FF00"/>
                </a:solidFill>
              </a:rPr>
              <a:t>V</a:t>
            </a:r>
            <a:r>
              <a:rPr lang="en-US" dirty="0"/>
              <a:t>: </a:t>
            </a:r>
            <a:r>
              <a:rPr lang="el-GR" dirty="0" smtClean="0"/>
              <a:t>σύμπλοκες γραμμοσειδείς αλλοιώσεις </a:t>
            </a:r>
            <a:r>
              <a:rPr lang="en-US" dirty="0" smtClean="0"/>
              <a:t>complex </a:t>
            </a:r>
            <a:r>
              <a:rPr lang="en-US" dirty="0"/>
              <a:t>linear </a:t>
            </a:r>
            <a:r>
              <a:rPr lang="en-US" dirty="0" smtClean="0"/>
              <a:t>changes</a:t>
            </a:r>
            <a:r>
              <a:rPr lang="el-GR" dirty="0" smtClean="0"/>
              <a:t>.</a:t>
            </a:r>
            <a:endParaRPr lang="en-US" dirty="0"/>
          </a:p>
          <a:p>
            <a:pPr>
              <a:spcAft>
                <a:spcPct val="30000"/>
              </a:spcAft>
              <a:buClr>
                <a:schemeClr val="bg1">
                  <a:lumMod val="40000"/>
                  <a:lumOff val="60000"/>
                </a:schemeClr>
              </a:buClr>
              <a:buFont typeface="Wingdings" pitchFamily="2" charset="2"/>
              <a:buChar char="Ø"/>
              <a:defRPr/>
            </a:pPr>
            <a:r>
              <a:rPr lang="el-GR" b="1" dirty="0" smtClean="0"/>
              <a:t>Μόνο οι ρήξεις βαθμών </a:t>
            </a:r>
            <a:r>
              <a:rPr lang="en-US" b="1" dirty="0" smtClean="0"/>
              <a:t>III </a:t>
            </a:r>
            <a:r>
              <a:rPr lang="el-GR" b="1" dirty="0" smtClean="0"/>
              <a:t>&amp; </a:t>
            </a:r>
            <a:r>
              <a:rPr lang="en-US" b="1" dirty="0" smtClean="0"/>
              <a:t>IV </a:t>
            </a:r>
            <a:r>
              <a:rPr lang="el-GR" b="1" dirty="0" smtClean="0"/>
              <a:t>φαίνονται στην </a:t>
            </a:r>
            <a:r>
              <a:rPr lang="el-GR" b="1" dirty="0" err="1" smtClean="0"/>
              <a:t>ασθροσκόπηση</a:t>
            </a:r>
            <a:r>
              <a:rPr lang="el-GR" b="1" dirty="0" smtClean="0"/>
              <a:t>.</a:t>
            </a:r>
            <a:endParaRPr lang="en-US" b="1" dirty="0"/>
          </a:p>
        </p:txBody>
      </p:sp>
      <p:pic>
        <p:nvPicPr>
          <p:cNvPr id="5018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1431766"/>
            <a:ext cx="3528392" cy="333766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45</a:t>
            </a:fld>
            <a:endParaRPr lang="el-GR"/>
          </a:p>
        </p:txBody>
      </p:sp>
    </p:spTree>
    <p:extLst>
      <p:ext uri="{BB962C8B-B14F-4D97-AF65-F5344CB8AC3E}">
        <p14:creationId xmlns:p14="http://schemas.microsoft.com/office/powerpoint/2010/main" val="274634631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el-GR" smtClean="0"/>
              <a:t>Μηνίσκοι</a:t>
            </a:r>
          </a:p>
        </p:txBody>
      </p:sp>
      <p:pic>
        <p:nvPicPr>
          <p:cNvPr id="51203" name="Picture 5" descr="crop1"/>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b="12204"/>
          <a:stretch>
            <a:fillRect/>
          </a:stretch>
        </p:blipFill>
        <p:spPr bwMode="auto">
          <a:xfrm>
            <a:off x="3348038" y="3570288"/>
            <a:ext cx="3744912" cy="3287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4" name="Picture 7" descr="nlmri-l"/>
          <p:cNvPicPr>
            <a:picLocks noChangeAspect="1" noChangeArrowheads="1"/>
          </p:cNvPicPr>
          <p:nvPr/>
        </p:nvPicPr>
        <p:blipFill>
          <a:blip r:embed="rId3" cstate="print">
            <a:lum bright="12000" contrast="-18000"/>
            <a:extLst>
              <a:ext uri="{28A0092B-C50C-407E-A947-70E740481C1C}">
                <a14:useLocalDpi xmlns:a14="http://schemas.microsoft.com/office/drawing/2010/main" val="0"/>
              </a:ext>
            </a:extLst>
          </a:blip>
          <a:srcRect/>
          <a:stretch>
            <a:fillRect/>
          </a:stretch>
        </p:blipFill>
        <p:spPr bwMode="auto">
          <a:xfrm>
            <a:off x="0" y="3186113"/>
            <a:ext cx="3217863" cy="3671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5" name="Picture 9" descr="[Figure 2]"/>
          <p:cNvPicPr>
            <a:picLocks noChangeAspect="1" noChangeArrowheads="1"/>
          </p:cNvPicPr>
          <p:nvPr/>
        </p:nvPicPr>
        <p:blipFill>
          <a:blip r:embed="rId4" cstate="print">
            <a:lum bright="18000" contrast="6000"/>
            <a:extLst>
              <a:ext uri="{28A0092B-C50C-407E-A947-70E740481C1C}">
                <a14:useLocalDpi xmlns:a14="http://schemas.microsoft.com/office/drawing/2010/main" val="0"/>
              </a:ext>
            </a:extLst>
          </a:blip>
          <a:srcRect r="25192"/>
          <a:stretch>
            <a:fillRect/>
          </a:stretch>
        </p:blipFill>
        <p:spPr bwMode="auto">
          <a:xfrm>
            <a:off x="3276600" y="0"/>
            <a:ext cx="5867400" cy="35179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1206" name="Text Box 10"/>
          <p:cNvSpPr txBox="1">
            <a:spLocks noChangeArrowheads="1"/>
          </p:cNvSpPr>
          <p:nvPr/>
        </p:nvSpPr>
        <p:spPr bwMode="auto">
          <a:xfrm>
            <a:off x="971550" y="1844675"/>
            <a:ext cx="2087563" cy="430887"/>
          </a:xfrm>
          <a:prstGeom prst="rect">
            <a:avLst/>
          </a:prstGeom>
          <a:noFill/>
          <a:ln w="9525">
            <a:solidFill>
              <a:schemeClr val="bg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sz="2200" b="1" dirty="0" smtClean="0">
                <a:solidFill>
                  <a:schemeClr val="bg1"/>
                </a:solidFill>
                <a:latin typeface="+mn-lt"/>
              </a:rPr>
              <a:t>Φυσιολογικός</a:t>
            </a:r>
            <a:endParaRPr lang="el-GR" altLang="el-GR" sz="2200" b="1" dirty="0">
              <a:solidFill>
                <a:schemeClr val="bg1"/>
              </a:solidFill>
              <a:latin typeface="+mn-lt"/>
            </a:endParaRPr>
          </a:p>
        </p:txBody>
      </p:sp>
      <p:sp>
        <p:nvSpPr>
          <p:cNvPr id="51207" name="Line 11"/>
          <p:cNvSpPr>
            <a:spLocks noChangeShapeType="1"/>
          </p:cNvSpPr>
          <p:nvPr/>
        </p:nvSpPr>
        <p:spPr bwMode="auto">
          <a:xfrm>
            <a:off x="3059113" y="2133600"/>
            <a:ext cx="1441450" cy="0"/>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51208" name="Line 13"/>
          <p:cNvSpPr>
            <a:spLocks noChangeShapeType="1"/>
          </p:cNvSpPr>
          <p:nvPr/>
        </p:nvSpPr>
        <p:spPr bwMode="auto">
          <a:xfrm flipH="1">
            <a:off x="2627313" y="2275562"/>
            <a:ext cx="0" cy="866101"/>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51209" name="Text Box 14"/>
          <p:cNvSpPr txBox="1">
            <a:spLocks noChangeArrowheads="1"/>
          </p:cNvSpPr>
          <p:nvPr/>
        </p:nvSpPr>
        <p:spPr bwMode="auto">
          <a:xfrm>
            <a:off x="7308850" y="4508500"/>
            <a:ext cx="1439863" cy="430887"/>
          </a:xfrm>
          <a:prstGeom prst="rect">
            <a:avLst/>
          </a:prstGeom>
          <a:noFill/>
          <a:ln w="9525">
            <a:solidFill>
              <a:schemeClr val="bg1"/>
            </a:solidFill>
            <a:miter lim="800000"/>
            <a:headEnd/>
            <a:tailEnd/>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l-GR" altLang="el-GR" sz="2200" b="1">
                <a:solidFill>
                  <a:schemeClr val="bg1"/>
                </a:solidFill>
                <a:latin typeface="+mn-lt"/>
              </a:rPr>
              <a:t>Ρήξεις</a:t>
            </a:r>
          </a:p>
        </p:txBody>
      </p:sp>
      <p:sp>
        <p:nvSpPr>
          <p:cNvPr id="51210" name="Line 15"/>
          <p:cNvSpPr>
            <a:spLocks noChangeShapeType="1"/>
          </p:cNvSpPr>
          <p:nvPr/>
        </p:nvSpPr>
        <p:spPr bwMode="auto">
          <a:xfrm flipV="1">
            <a:off x="8172450" y="2492375"/>
            <a:ext cx="0" cy="2016125"/>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51211" name="Line 16"/>
          <p:cNvSpPr>
            <a:spLocks noChangeShapeType="1"/>
          </p:cNvSpPr>
          <p:nvPr/>
        </p:nvSpPr>
        <p:spPr bwMode="auto">
          <a:xfrm flipH="1">
            <a:off x="7092950" y="4939387"/>
            <a:ext cx="935038" cy="462876"/>
          </a:xfrm>
          <a:prstGeom prst="line">
            <a:avLst/>
          </a:prstGeom>
          <a:noFill/>
          <a:ln w="28575">
            <a:solidFill>
              <a:srgbClr val="FF66FF"/>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46</a:t>
            </a:fld>
            <a:endParaRPr lang="el-GR"/>
          </a:p>
        </p:txBody>
      </p:sp>
    </p:spTree>
    <p:extLst>
      <p:ext uri="{BB962C8B-B14F-4D97-AF65-F5344CB8AC3E}">
        <p14:creationId xmlns:p14="http://schemas.microsoft.com/office/powerpoint/2010/main" val="28349760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ΜΤ στεφανιαία </a:t>
            </a:r>
            <a:r>
              <a:rPr lang="el-GR" dirty="0" smtClean="0"/>
              <a:t>τομή</a:t>
            </a:r>
            <a:endParaRPr lang="el-GR" dirty="0"/>
          </a:p>
        </p:txBody>
      </p:sp>
      <p:sp>
        <p:nvSpPr>
          <p:cNvPr id="103427" name="Rectangle 3"/>
          <p:cNvSpPr>
            <a:spLocks noGrp="1" noChangeArrowheads="1"/>
          </p:cNvSpPr>
          <p:nvPr>
            <p:ph idx="1"/>
          </p:nvPr>
        </p:nvSpPr>
        <p:spPr>
          <a:xfrm>
            <a:off x="4865798" y="1723239"/>
            <a:ext cx="3816424" cy="792088"/>
          </a:xfrm>
        </p:spPr>
        <p:txBody>
          <a:bodyPr/>
          <a:lstStyle/>
          <a:p>
            <a:pPr>
              <a:defRPr/>
            </a:pPr>
            <a:r>
              <a:rPr lang="el-GR" dirty="0" smtClean="0"/>
              <a:t>Ρήξη μηνίσκου</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47</a:t>
            </a:fld>
            <a:endParaRPr lang="el-G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740509"/>
            <a:ext cx="4352925" cy="384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Flipped meniscus"/>
          <p:cNvPicPr>
            <a:picLocks noChangeAspect="1" noChangeArrowheads="1"/>
          </p:cNvPicPr>
          <p:nvPr/>
        </p:nvPicPr>
        <p:blipFill rotWithShape="1">
          <a:blip r:embed="rId3" cstate="print">
            <a:lum bright="-10000"/>
            <a:extLst>
              <a:ext uri="{28A0092B-C50C-407E-A947-70E740481C1C}">
                <a14:useLocalDpi xmlns:a14="http://schemas.microsoft.com/office/drawing/2010/main" val="0"/>
              </a:ext>
            </a:extLst>
          </a:blip>
          <a:srcRect l="51136"/>
          <a:stretch/>
        </p:blipFill>
        <p:spPr bwMode="auto">
          <a:xfrm>
            <a:off x="4932040" y="2735511"/>
            <a:ext cx="4075744" cy="36018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370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a:t>ΜΤ οβελιαία </a:t>
            </a:r>
            <a:r>
              <a:rPr lang="el-GR" dirty="0" smtClean="0"/>
              <a:t>τομή</a:t>
            </a:r>
            <a:endParaRPr lang="el-GR" dirty="0"/>
          </a:p>
        </p:txBody>
      </p:sp>
      <p:grpSp>
        <p:nvGrpSpPr>
          <p:cNvPr id="5" name="Ομάδα 4"/>
          <p:cNvGrpSpPr/>
          <p:nvPr/>
        </p:nvGrpSpPr>
        <p:grpSpPr>
          <a:xfrm>
            <a:off x="4415678" y="667699"/>
            <a:ext cx="4548810" cy="5857645"/>
            <a:chOff x="455486" y="1484313"/>
            <a:chExt cx="3684714" cy="4867562"/>
          </a:xfrm>
        </p:grpSpPr>
        <p:pic>
          <p:nvPicPr>
            <p:cNvPr id="55300" name="Picture 4"/>
            <p:cNvPicPr>
              <a:picLocks noChangeAspect="1" noChangeArrowheads="1"/>
            </p:cNvPicPr>
            <p:nvPr/>
          </p:nvPicPr>
          <p:blipFill>
            <a:blip r:embed="rId2" cstate="print">
              <a:lum bright="6000" contrast="6000"/>
              <a:extLst>
                <a:ext uri="{28A0092B-C50C-407E-A947-70E740481C1C}">
                  <a14:useLocalDpi xmlns:a14="http://schemas.microsoft.com/office/drawing/2010/main" val="0"/>
                </a:ext>
              </a:extLst>
            </a:blip>
            <a:srcRect/>
            <a:stretch>
              <a:fillRect/>
            </a:stretch>
          </p:blipFill>
          <p:spPr bwMode="auto">
            <a:xfrm>
              <a:off x="468313" y="1484313"/>
              <a:ext cx="3671887" cy="475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5301" name="Text Box 5"/>
            <p:cNvSpPr txBox="1">
              <a:spLocks noChangeArrowheads="1"/>
            </p:cNvSpPr>
            <p:nvPr/>
          </p:nvSpPr>
          <p:spPr bwMode="auto">
            <a:xfrm>
              <a:off x="455486" y="5445224"/>
              <a:ext cx="3684713" cy="906651"/>
            </a:xfrm>
            <a:prstGeom prst="rect">
              <a:avLst/>
            </a:prstGeom>
            <a:solidFill>
              <a:schemeClr val="bg1"/>
            </a:solidFill>
            <a:ln>
              <a:solidFill>
                <a:schemeClr val="tx1"/>
              </a:solid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10000"/>
                </a:lnSpc>
                <a:spcBef>
                  <a:spcPts val="0"/>
                </a:spcBef>
              </a:pPr>
              <a:r>
                <a:rPr lang="el-GR" altLang="el-GR" sz="2000" b="1" dirty="0">
                  <a:latin typeface="+mn-lt"/>
                </a:rPr>
                <a:t>Κατακόρυφη περιφερική ρήξη έξω μηνίσκου, </a:t>
              </a:r>
              <a:r>
                <a:rPr lang="el-GR" altLang="el-GR" sz="2000" b="1" dirty="0" smtClean="0">
                  <a:latin typeface="+mn-lt"/>
                </a:rPr>
                <a:t>τραύμα</a:t>
              </a:r>
            </a:p>
            <a:p>
              <a:pPr eaLnBrk="1" hangingPunct="1">
                <a:lnSpc>
                  <a:spcPct val="110000"/>
                </a:lnSpc>
                <a:spcBef>
                  <a:spcPts val="0"/>
                </a:spcBef>
              </a:pPr>
              <a:endParaRPr lang="el-GR" altLang="el-GR" sz="2000" b="1" dirty="0">
                <a:latin typeface="+mn-lt"/>
              </a:endParaRPr>
            </a:p>
          </p:txBody>
        </p:sp>
      </p:grpSp>
      <p:sp>
        <p:nvSpPr>
          <p:cNvPr id="55302" name="Rectangle 6"/>
          <p:cNvSpPr>
            <a:spLocks noChangeArrowheads="1"/>
          </p:cNvSpPr>
          <p:nvPr/>
        </p:nvSpPr>
        <p:spPr bwMode="auto">
          <a:xfrm>
            <a:off x="4442180" y="6525344"/>
            <a:ext cx="16419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altLang="el-GR" sz="1200" dirty="0" smtClean="0">
                <a:latin typeface="+mn-lt"/>
                <a:hlinkClick r:id="rId3" action="ppaction://hlinkfile"/>
              </a:rPr>
              <a:t>americanradiology.com</a:t>
            </a:r>
            <a:endParaRPr lang="el-GR" altLang="el-GR" sz="1200" dirty="0">
              <a:latin typeface="+mn-lt"/>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48</a:t>
            </a:fld>
            <a:endParaRPr lang="el-GR"/>
          </a:p>
        </p:txBody>
      </p:sp>
    </p:spTree>
    <p:extLst>
      <p:ext uri="{BB962C8B-B14F-4D97-AF65-F5344CB8AC3E}">
        <p14:creationId xmlns:p14="http://schemas.microsoft.com/office/powerpoint/2010/main" val="468877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l-GR" dirty="0" err="1" smtClean="0"/>
              <a:t>Εκτατικός</a:t>
            </a:r>
            <a:r>
              <a:rPr lang="el-GR" dirty="0" smtClean="0"/>
              <a:t> μηχανισμός κνήμης</a:t>
            </a:r>
          </a:p>
        </p:txBody>
      </p:sp>
      <p:sp>
        <p:nvSpPr>
          <p:cNvPr id="80899" name="Rectangle 3"/>
          <p:cNvSpPr>
            <a:spLocks noGrp="1" noChangeArrowheads="1"/>
          </p:cNvSpPr>
          <p:nvPr>
            <p:ph idx="1"/>
          </p:nvPr>
        </p:nvSpPr>
        <p:spPr/>
        <p:txBody>
          <a:bodyPr>
            <a:normAutofit/>
          </a:bodyPr>
          <a:lstStyle/>
          <a:p>
            <a:pPr eaLnBrk="1" hangingPunct="1">
              <a:lnSpc>
                <a:spcPct val="90000"/>
              </a:lnSpc>
              <a:defRPr/>
            </a:pPr>
            <a:r>
              <a:rPr lang="el-GR" dirty="0" smtClean="0"/>
              <a:t>Τετρακέφαλος - Τένοντας 4κεφάλου</a:t>
            </a:r>
          </a:p>
          <a:p>
            <a:pPr eaLnBrk="1" hangingPunct="1">
              <a:lnSpc>
                <a:spcPct val="90000"/>
              </a:lnSpc>
              <a:defRPr/>
            </a:pPr>
            <a:r>
              <a:rPr lang="el-GR" dirty="0" smtClean="0"/>
              <a:t>Επιγονατίδα (μεγαλύτερο </a:t>
            </a:r>
            <a:r>
              <a:rPr lang="el-GR" dirty="0" err="1" smtClean="0"/>
              <a:t>σησαμοειδές</a:t>
            </a:r>
            <a:r>
              <a:rPr lang="el-GR" dirty="0" smtClean="0"/>
              <a:t> οστό)</a:t>
            </a:r>
          </a:p>
          <a:p>
            <a:pPr eaLnBrk="1" hangingPunct="1">
              <a:lnSpc>
                <a:spcPct val="90000"/>
              </a:lnSpc>
              <a:defRPr/>
            </a:pPr>
            <a:r>
              <a:rPr lang="el-GR" dirty="0" err="1" smtClean="0"/>
              <a:t>Επιγονατιδικός</a:t>
            </a:r>
            <a:r>
              <a:rPr lang="el-GR" dirty="0" smtClean="0"/>
              <a:t> τένοντας</a:t>
            </a:r>
          </a:p>
        </p:txBody>
      </p:sp>
      <p:pic>
        <p:nvPicPr>
          <p:cNvPr id="6148" name="Picture 5" descr="patellatend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2780432"/>
            <a:ext cx="3459162" cy="37004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49" name="Picture 6" descr="osgood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471822" y="1916832"/>
            <a:ext cx="2530136" cy="45640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pPr>
                <a:defRPr/>
              </a:pPr>
              <a:t>4</a:t>
            </a:fld>
            <a:endParaRPr lang="el-GR"/>
          </a:p>
        </p:txBody>
      </p:sp>
    </p:spTree>
    <p:extLst>
      <p:ext uri="{BB962C8B-B14F-4D97-AF65-F5344CB8AC3E}">
        <p14:creationId xmlns:p14="http://schemas.microsoft.com/office/powerpoint/2010/main" val="42437205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204864"/>
            <a:ext cx="2638008" cy="1008112"/>
          </a:xfrm>
        </p:spPr>
        <p:txBody>
          <a:bodyPr/>
          <a:lstStyle/>
          <a:p>
            <a:r>
              <a:rPr lang="el-GR" dirty="0" smtClean="0"/>
              <a:t>ΩΜΟΣ</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49</a:t>
            </a:fld>
            <a:endParaRPr lang="el-G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Ώμος – Ανατομία  </a:t>
            </a:r>
            <a:r>
              <a:rPr lang="el-GR" sz="3200" b="0" dirty="0" smtClean="0"/>
              <a:t>1/3</a:t>
            </a:r>
            <a:endParaRPr lang="en-US" sz="3200" b="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50</a:t>
            </a:fld>
            <a:endParaRPr lang="el-GR"/>
          </a:p>
        </p:txBody>
      </p:sp>
      <p:pic>
        <p:nvPicPr>
          <p:cNvPr id="145410" name="Picture 2" descr="https://upload.wikimedia.org/wikipedia/commons/3/3b/Gray326.png"/>
          <p:cNvPicPr>
            <a:picLocks noChangeAspect="1" noChangeArrowheads="1"/>
          </p:cNvPicPr>
          <p:nvPr/>
        </p:nvPicPr>
        <p:blipFill>
          <a:blip r:embed="rId2" cstate="print"/>
          <a:srcRect/>
          <a:stretch>
            <a:fillRect/>
          </a:stretch>
        </p:blipFill>
        <p:spPr bwMode="auto">
          <a:xfrm>
            <a:off x="4603464" y="1196752"/>
            <a:ext cx="4540536" cy="5022717"/>
          </a:xfrm>
          <a:prstGeom prst="rect">
            <a:avLst/>
          </a:prstGeom>
          <a:noFill/>
        </p:spPr>
      </p:pic>
      <p:sp>
        <p:nvSpPr>
          <p:cNvPr id="6" name="Rectangle 5"/>
          <p:cNvSpPr/>
          <p:nvPr/>
        </p:nvSpPr>
        <p:spPr>
          <a:xfrm>
            <a:off x="6084168" y="6333348"/>
            <a:ext cx="1853952" cy="276999"/>
          </a:xfrm>
          <a:prstGeom prst="rect">
            <a:avLst/>
          </a:prstGeom>
        </p:spPr>
        <p:txBody>
          <a:bodyPr wrap="square">
            <a:spAutoFit/>
          </a:bodyPr>
          <a:lstStyle/>
          <a:p>
            <a:pPr algn="ctr"/>
            <a:r>
              <a:rPr lang="en-US" sz="1200" dirty="0" smtClean="0">
                <a:hlinkClick r:id="rId3"/>
              </a:rPr>
              <a:t>en.wikipedia.org</a:t>
            </a:r>
            <a:endParaRPr lang="en-US" sz="1200" dirty="0"/>
          </a:p>
        </p:txBody>
      </p:sp>
      <p:grpSp>
        <p:nvGrpSpPr>
          <p:cNvPr id="7" name="Group 6"/>
          <p:cNvGrpSpPr/>
          <p:nvPr/>
        </p:nvGrpSpPr>
        <p:grpSpPr>
          <a:xfrm>
            <a:off x="179512" y="1628800"/>
            <a:ext cx="4355976" cy="4104456"/>
            <a:chOff x="5076056" y="476672"/>
            <a:chExt cx="3888432" cy="3888432"/>
          </a:xfrm>
        </p:grpSpPr>
        <p:sp>
          <p:nvSpPr>
            <p:cNvPr id="8" name="Rectangle 7"/>
            <p:cNvSpPr/>
            <p:nvPr/>
          </p:nvSpPr>
          <p:spPr>
            <a:xfrm>
              <a:off x="5076056" y="476672"/>
              <a:ext cx="3888432" cy="3888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Shoulder joint.svg"/>
            <p:cNvPicPr>
              <a:picLocks noChangeAspect="1" noChangeArrowheads="1"/>
            </p:cNvPicPr>
            <p:nvPr/>
          </p:nvPicPr>
          <p:blipFill>
            <a:blip r:embed="rId4" cstate="print"/>
            <a:srcRect/>
            <a:stretch>
              <a:fillRect/>
            </a:stretch>
          </p:blipFill>
          <p:spPr bwMode="auto">
            <a:xfrm>
              <a:off x="5076056" y="476672"/>
              <a:ext cx="3829050" cy="3886201"/>
            </a:xfrm>
            <a:prstGeom prst="rect">
              <a:avLst/>
            </a:prstGeom>
            <a:noFill/>
          </p:spPr>
        </p:pic>
      </p:grpSp>
      <p:sp>
        <p:nvSpPr>
          <p:cNvPr id="10" name="Rectangle 9"/>
          <p:cNvSpPr/>
          <p:nvPr/>
        </p:nvSpPr>
        <p:spPr>
          <a:xfrm>
            <a:off x="1475656" y="5805264"/>
            <a:ext cx="1290738" cy="276999"/>
          </a:xfrm>
          <a:prstGeom prst="rect">
            <a:avLst/>
          </a:prstGeom>
        </p:spPr>
        <p:txBody>
          <a:bodyPr wrap="none">
            <a:spAutoFit/>
          </a:bodyPr>
          <a:lstStyle/>
          <a:p>
            <a:r>
              <a:rPr lang="en-US" sz="1200" dirty="0" smtClean="0">
                <a:hlinkClick r:id="rId3"/>
              </a:rPr>
              <a:t>en.wikipedia.org</a:t>
            </a:r>
            <a:endParaRPr lang="en-US" sz="12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84" y="188640"/>
            <a:ext cx="9082215" cy="1008112"/>
          </a:xfrm>
        </p:spPr>
        <p:txBody>
          <a:bodyPr/>
          <a:lstStyle/>
          <a:p>
            <a:r>
              <a:rPr lang="el-GR" dirty="0" smtClean="0"/>
              <a:t>Ώμος – Ανατομία  </a:t>
            </a:r>
            <a:r>
              <a:rPr lang="el-GR" sz="3200" b="0" dirty="0" smtClean="0"/>
              <a:t>2/3</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51</a:t>
            </a:fld>
            <a:endParaRPr lang="el-GR"/>
          </a:p>
        </p:txBody>
      </p:sp>
      <p:pic>
        <p:nvPicPr>
          <p:cNvPr id="137220" name="Picture 4" descr="Gray327.png"/>
          <p:cNvPicPr>
            <a:picLocks noChangeAspect="1" noChangeArrowheads="1"/>
          </p:cNvPicPr>
          <p:nvPr/>
        </p:nvPicPr>
        <p:blipFill>
          <a:blip r:embed="rId2" cstate="print">
            <a:lum bright="-20000" contrast="20000"/>
          </a:blip>
          <a:srcRect/>
          <a:stretch>
            <a:fillRect/>
          </a:stretch>
        </p:blipFill>
        <p:spPr bwMode="auto">
          <a:xfrm>
            <a:off x="1763688" y="1556792"/>
            <a:ext cx="6264696" cy="4333082"/>
          </a:xfrm>
          <a:prstGeom prst="rect">
            <a:avLst/>
          </a:prstGeom>
          <a:noFill/>
        </p:spPr>
      </p:pic>
      <p:sp>
        <p:nvSpPr>
          <p:cNvPr id="9" name="Rectangle 8"/>
          <p:cNvSpPr/>
          <p:nvPr/>
        </p:nvSpPr>
        <p:spPr>
          <a:xfrm>
            <a:off x="4067944" y="6021288"/>
            <a:ext cx="1853952" cy="276999"/>
          </a:xfrm>
          <a:prstGeom prst="rect">
            <a:avLst/>
          </a:prstGeom>
        </p:spPr>
        <p:txBody>
          <a:bodyPr wrap="square">
            <a:spAutoFit/>
          </a:bodyPr>
          <a:lstStyle/>
          <a:p>
            <a:r>
              <a:rPr lang="en-US" sz="1200" dirty="0" smtClean="0">
                <a:hlinkClick r:id="rId3"/>
              </a:rPr>
              <a:t>en.wikipedia.org</a:t>
            </a:r>
            <a:endParaRPr lang="en-US" sz="12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85" y="116632"/>
            <a:ext cx="3142064" cy="2376264"/>
          </a:xfrm>
        </p:spPr>
        <p:txBody>
          <a:bodyPr>
            <a:normAutofit/>
          </a:bodyPr>
          <a:lstStyle/>
          <a:p>
            <a:r>
              <a:rPr lang="el-GR" dirty="0" smtClean="0"/>
              <a:t>Ώμος – Ανατομία  </a:t>
            </a:r>
            <a:br>
              <a:rPr lang="el-GR" dirty="0" smtClean="0"/>
            </a:br>
            <a:r>
              <a:rPr lang="el-GR" sz="3200" b="0" dirty="0" smtClean="0"/>
              <a:t>3/3</a:t>
            </a:r>
            <a:endParaRPr lang="en-US" sz="3200" b="0" dirty="0" smtClean="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52</a:t>
            </a:fld>
            <a:endParaRPr lang="el-GR"/>
          </a:p>
        </p:txBody>
      </p:sp>
      <p:pic>
        <p:nvPicPr>
          <p:cNvPr id="138242" name="Picture 2" descr="https://upload.wikimedia.org/wikipedia/commons/thumb/e/e3/Blausen_0797_ShoulderJoint.png/800px-Blausen_0797_ShoulderJoint.png"/>
          <p:cNvPicPr>
            <a:picLocks noChangeAspect="1" noChangeArrowheads="1"/>
          </p:cNvPicPr>
          <p:nvPr/>
        </p:nvPicPr>
        <p:blipFill>
          <a:blip r:embed="rId2" cstate="print"/>
          <a:srcRect/>
          <a:stretch>
            <a:fillRect/>
          </a:stretch>
        </p:blipFill>
        <p:spPr bwMode="auto">
          <a:xfrm>
            <a:off x="2807296" y="260648"/>
            <a:ext cx="6336704" cy="6336705"/>
          </a:xfrm>
          <a:prstGeom prst="rect">
            <a:avLst/>
          </a:prstGeom>
          <a:noFill/>
        </p:spPr>
      </p:pic>
      <p:sp>
        <p:nvSpPr>
          <p:cNvPr id="6" name="Rectangle 5"/>
          <p:cNvSpPr/>
          <p:nvPr/>
        </p:nvSpPr>
        <p:spPr>
          <a:xfrm>
            <a:off x="4283968" y="6581001"/>
            <a:ext cx="1290738" cy="276999"/>
          </a:xfrm>
          <a:prstGeom prst="rect">
            <a:avLst/>
          </a:prstGeom>
        </p:spPr>
        <p:txBody>
          <a:bodyPr wrap="none">
            <a:spAutoFit/>
          </a:bodyPr>
          <a:lstStyle/>
          <a:p>
            <a:r>
              <a:rPr lang="en-US" sz="1200" dirty="0" smtClean="0">
                <a:hlinkClick r:id="rId3"/>
              </a:rPr>
              <a:t>en.wikipedia.org</a:t>
            </a:r>
            <a:endParaRPr lang="en-US" sz="12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53</a:t>
            </a:fld>
            <a:endParaRPr lang="el-GR"/>
          </a:p>
        </p:txBody>
      </p:sp>
      <p:pic>
        <p:nvPicPr>
          <p:cNvPr id="217090" name="Picture 2" descr="https://mrimaster.com/anatomy/shoulder/should%20cor/mri%20shoulder%20cross%20sectional%20anatomy%20coronal%2015.jpg"/>
          <p:cNvPicPr>
            <a:picLocks noChangeAspect="1" noChangeArrowheads="1"/>
          </p:cNvPicPr>
          <p:nvPr/>
        </p:nvPicPr>
        <p:blipFill>
          <a:blip r:embed="rId2" cstate="print">
            <a:lum bright="10000"/>
          </a:blip>
          <a:srcRect/>
          <a:stretch>
            <a:fillRect/>
          </a:stretch>
        </p:blipFill>
        <p:spPr bwMode="auto">
          <a:xfrm>
            <a:off x="72294" y="170142"/>
            <a:ext cx="9071706" cy="6715242"/>
          </a:xfrm>
          <a:prstGeom prst="rect">
            <a:avLst/>
          </a:prstGeom>
          <a:noFill/>
        </p:spPr>
      </p:pic>
      <p:sp>
        <p:nvSpPr>
          <p:cNvPr id="6" name="Rectangle 5"/>
          <p:cNvSpPr/>
          <p:nvPr/>
        </p:nvSpPr>
        <p:spPr>
          <a:xfrm>
            <a:off x="323528" y="6165304"/>
            <a:ext cx="1656184" cy="338554"/>
          </a:xfrm>
          <a:prstGeom prst="rect">
            <a:avLst/>
          </a:prstGeom>
        </p:spPr>
        <p:txBody>
          <a:bodyPr wrap="square">
            <a:spAutoFit/>
          </a:bodyPr>
          <a:lstStyle/>
          <a:p>
            <a:r>
              <a:rPr lang="en-US" sz="1600" dirty="0" smtClean="0">
                <a:solidFill>
                  <a:schemeClr val="bg1">
                    <a:lumMod val="75000"/>
                  </a:schemeClr>
                </a:solidFill>
                <a:latin typeface="Calibri"/>
              </a:rPr>
              <a:t>©</a:t>
            </a:r>
            <a:r>
              <a:rPr lang="el-GR" sz="16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7" name="TextBox 6"/>
          <p:cNvSpPr txBox="1"/>
          <p:nvPr/>
        </p:nvSpPr>
        <p:spPr>
          <a:xfrm>
            <a:off x="3347864" y="1340769"/>
            <a:ext cx="136815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a:t>
            </a:r>
            <a:endParaRPr lang="en-US" sz="1400" dirty="0">
              <a:solidFill>
                <a:schemeClr val="bg1"/>
              </a:solidFill>
            </a:endParaRPr>
          </a:p>
        </p:txBody>
      </p:sp>
      <p:sp>
        <p:nvSpPr>
          <p:cNvPr id="8" name="TextBox 7"/>
          <p:cNvSpPr txBox="1"/>
          <p:nvPr/>
        </p:nvSpPr>
        <p:spPr>
          <a:xfrm>
            <a:off x="6545244" y="3890076"/>
            <a:ext cx="1800200" cy="307777"/>
          </a:xfrm>
          <a:prstGeom prst="rect">
            <a:avLst/>
          </a:prstGeom>
          <a:solidFill>
            <a:srgbClr val="1B1B1B"/>
          </a:solidFill>
        </p:spPr>
        <p:txBody>
          <a:bodyPr wrap="square" rtlCol="0">
            <a:spAutoFit/>
          </a:bodyPr>
          <a:lstStyle/>
          <a:p>
            <a:pPr algn="ctr"/>
            <a:endParaRPr lang="en-US" sz="1400" dirty="0">
              <a:solidFill>
                <a:schemeClr val="bg1"/>
              </a:solidFill>
            </a:endParaRPr>
          </a:p>
        </p:txBody>
      </p:sp>
      <p:sp>
        <p:nvSpPr>
          <p:cNvPr id="9" name="TextBox 8"/>
          <p:cNvSpPr txBox="1"/>
          <p:nvPr/>
        </p:nvSpPr>
        <p:spPr>
          <a:xfrm>
            <a:off x="2843808" y="5805264"/>
            <a:ext cx="338437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Μακριά κεφαλή του 3κεφάλου</a:t>
            </a:r>
            <a:endParaRPr lang="en-US" sz="1400" dirty="0">
              <a:solidFill>
                <a:schemeClr val="bg1"/>
              </a:solidFill>
            </a:endParaRPr>
          </a:p>
        </p:txBody>
      </p:sp>
      <p:sp>
        <p:nvSpPr>
          <p:cNvPr id="10" name="TextBox 9"/>
          <p:cNvSpPr txBox="1"/>
          <p:nvPr/>
        </p:nvSpPr>
        <p:spPr>
          <a:xfrm>
            <a:off x="1115616" y="2996952"/>
            <a:ext cx="180020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54</a:t>
            </a:fld>
            <a:endParaRPr lang="el-GR"/>
          </a:p>
        </p:txBody>
      </p:sp>
      <p:pic>
        <p:nvPicPr>
          <p:cNvPr id="216066" name="Picture 2" descr="https://mrimaster.com/anatomy/shoulder/should%20cor/mri%20shoulder%20cross%20sectional%20anatomy%20coronal%201.jpg"/>
          <p:cNvPicPr>
            <a:picLocks noChangeAspect="1" noChangeArrowheads="1"/>
          </p:cNvPicPr>
          <p:nvPr/>
        </p:nvPicPr>
        <p:blipFill>
          <a:blip r:embed="rId2" cstate="print">
            <a:lum bright="10000"/>
          </a:blip>
          <a:srcRect/>
          <a:stretch>
            <a:fillRect/>
          </a:stretch>
        </p:blipFill>
        <p:spPr bwMode="auto">
          <a:xfrm>
            <a:off x="85397" y="130584"/>
            <a:ext cx="9066087" cy="6727416"/>
          </a:xfrm>
          <a:prstGeom prst="rect">
            <a:avLst/>
          </a:prstGeom>
          <a:noFill/>
        </p:spPr>
      </p:pic>
      <p:sp>
        <p:nvSpPr>
          <p:cNvPr id="6" name="Rectangle 5"/>
          <p:cNvSpPr/>
          <p:nvPr/>
        </p:nvSpPr>
        <p:spPr>
          <a:xfrm>
            <a:off x="323528" y="6165304"/>
            <a:ext cx="1656184" cy="338554"/>
          </a:xfrm>
          <a:prstGeom prst="rect">
            <a:avLst/>
          </a:prstGeom>
        </p:spPr>
        <p:txBody>
          <a:bodyPr wrap="square">
            <a:spAutoFit/>
          </a:bodyPr>
          <a:lstStyle/>
          <a:p>
            <a:r>
              <a:rPr lang="en-US" sz="1600" dirty="0" smtClean="0">
                <a:solidFill>
                  <a:schemeClr val="bg1">
                    <a:lumMod val="75000"/>
                  </a:schemeClr>
                </a:solidFill>
                <a:latin typeface="Calibri"/>
              </a:rPr>
              <a:t>©</a:t>
            </a:r>
            <a:r>
              <a:rPr lang="el-GR" sz="16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7" name="TextBox 6"/>
          <p:cNvSpPr txBox="1"/>
          <p:nvPr/>
        </p:nvSpPr>
        <p:spPr>
          <a:xfrm>
            <a:off x="3635896" y="1249015"/>
            <a:ext cx="136815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Κλείδα</a:t>
            </a:r>
            <a:endParaRPr lang="en-US" sz="1400" dirty="0">
              <a:solidFill>
                <a:schemeClr val="bg1"/>
              </a:solidFill>
            </a:endParaRPr>
          </a:p>
        </p:txBody>
      </p:sp>
      <p:sp>
        <p:nvSpPr>
          <p:cNvPr id="8" name="TextBox 7"/>
          <p:cNvSpPr txBox="1"/>
          <p:nvPr/>
        </p:nvSpPr>
        <p:spPr>
          <a:xfrm>
            <a:off x="2555776" y="5877272"/>
            <a:ext cx="338437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Κορακοβραχιόνιος μυς</a:t>
            </a:r>
            <a:endParaRPr lang="en-US" sz="1400" dirty="0">
              <a:solidFill>
                <a:schemeClr val="bg1"/>
              </a:solidFill>
            </a:endParaRPr>
          </a:p>
        </p:txBody>
      </p:sp>
      <p:sp>
        <p:nvSpPr>
          <p:cNvPr id="9" name="TextBox 8"/>
          <p:cNvSpPr txBox="1"/>
          <p:nvPr/>
        </p:nvSpPr>
        <p:spPr>
          <a:xfrm>
            <a:off x="827584" y="3068960"/>
            <a:ext cx="180020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0" name="TextBox 9"/>
          <p:cNvSpPr txBox="1"/>
          <p:nvPr/>
        </p:nvSpPr>
        <p:spPr>
          <a:xfrm>
            <a:off x="6006362" y="2910431"/>
            <a:ext cx="248478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μυς</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55</a:t>
            </a:fld>
            <a:endParaRPr lang="el-GR"/>
          </a:p>
        </p:txBody>
      </p:sp>
      <p:pic>
        <p:nvPicPr>
          <p:cNvPr id="215042" name="Picture 2" descr="https://mrimaster.com/anatomy/shoulder/should%20cor/mri%20shoulder%20cross%20sectional%20anatomy%20coronal%202.jpg"/>
          <p:cNvPicPr>
            <a:picLocks noChangeAspect="1" noChangeArrowheads="1"/>
          </p:cNvPicPr>
          <p:nvPr/>
        </p:nvPicPr>
        <p:blipFill>
          <a:blip r:embed="rId2" cstate="print">
            <a:lum bright="10000"/>
          </a:blip>
          <a:srcRect/>
          <a:stretch>
            <a:fillRect/>
          </a:stretch>
        </p:blipFill>
        <p:spPr bwMode="auto">
          <a:xfrm>
            <a:off x="74542" y="116632"/>
            <a:ext cx="9069458" cy="6770614"/>
          </a:xfrm>
          <a:prstGeom prst="rect">
            <a:avLst/>
          </a:prstGeom>
          <a:noFill/>
        </p:spPr>
      </p:pic>
      <p:sp>
        <p:nvSpPr>
          <p:cNvPr id="6" name="Rectangle 5"/>
          <p:cNvSpPr/>
          <p:nvPr/>
        </p:nvSpPr>
        <p:spPr>
          <a:xfrm>
            <a:off x="323528" y="6165304"/>
            <a:ext cx="1656184" cy="338554"/>
          </a:xfrm>
          <a:prstGeom prst="rect">
            <a:avLst/>
          </a:prstGeom>
        </p:spPr>
        <p:txBody>
          <a:bodyPr wrap="square">
            <a:spAutoFit/>
          </a:bodyPr>
          <a:lstStyle/>
          <a:p>
            <a:r>
              <a:rPr lang="en-US" sz="1600" dirty="0" smtClean="0">
                <a:solidFill>
                  <a:schemeClr val="bg1">
                    <a:lumMod val="75000"/>
                  </a:schemeClr>
                </a:solidFill>
                <a:latin typeface="Calibri"/>
              </a:rPr>
              <a:t>©</a:t>
            </a:r>
            <a:r>
              <a:rPr lang="el-GR" sz="16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7" name="TextBox 6"/>
          <p:cNvSpPr txBox="1"/>
          <p:nvPr/>
        </p:nvSpPr>
        <p:spPr>
          <a:xfrm>
            <a:off x="3995936" y="1268760"/>
            <a:ext cx="136815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Κλείδα</a:t>
            </a:r>
            <a:endParaRPr lang="en-US" sz="1400" dirty="0">
              <a:solidFill>
                <a:schemeClr val="bg1"/>
              </a:solidFill>
            </a:endParaRPr>
          </a:p>
        </p:txBody>
      </p:sp>
      <p:sp>
        <p:nvSpPr>
          <p:cNvPr id="8" name="TextBox 7"/>
          <p:cNvSpPr txBox="1"/>
          <p:nvPr/>
        </p:nvSpPr>
        <p:spPr>
          <a:xfrm>
            <a:off x="1475656" y="5805264"/>
            <a:ext cx="288032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Κορακοβραχιόνιος μυς</a:t>
            </a:r>
            <a:endParaRPr lang="en-US" sz="1400" dirty="0">
              <a:solidFill>
                <a:schemeClr val="bg1"/>
              </a:solidFill>
            </a:endParaRPr>
          </a:p>
        </p:txBody>
      </p:sp>
      <p:sp>
        <p:nvSpPr>
          <p:cNvPr id="9" name="TextBox 8"/>
          <p:cNvSpPr txBox="1"/>
          <p:nvPr/>
        </p:nvSpPr>
        <p:spPr>
          <a:xfrm>
            <a:off x="755576" y="3284984"/>
            <a:ext cx="180020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0" name="TextBox 9"/>
          <p:cNvSpPr txBox="1"/>
          <p:nvPr/>
        </p:nvSpPr>
        <p:spPr>
          <a:xfrm>
            <a:off x="6659216" y="3068960"/>
            <a:ext cx="248478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μυς</a:t>
            </a:r>
            <a:endParaRPr lang="en-US" sz="1400" dirty="0">
              <a:solidFill>
                <a:schemeClr val="bg1"/>
              </a:solidFill>
            </a:endParaRPr>
          </a:p>
        </p:txBody>
      </p:sp>
      <p:sp>
        <p:nvSpPr>
          <p:cNvPr id="11" name="TextBox 10"/>
          <p:cNvSpPr txBox="1"/>
          <p:nvPr/>
        </p:nvSpPr>
        <p:spPr>
          <a:xfrm>
            <a:off x="6659216" y="2564904"/>
            <a:ext cx="248478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τένοντας</a:t>
            </a:r>
            <a:endParaRPr lang="en-US" sz="1400" dirty="0">
              <a:solidFill>
                <a:schemeClr val="bg1"/>
              </a:solidFill>
            </a:endParaRPr>
          </a:p>
        </p:txBody>
      </p:sp>
      <p:sp>
        <p:nvSpPr>
          <p:cNvPr id="12" name="TextBox 11"/>
          <p:cNvSpPr txBox="1"/>
          <p:nvPr/>
        </p:nvSpPr>
        <p:spPr>
          <a:xfrm>
            <a:off x="539552" y="2636913"/>
            <a:ext cx="194523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Κεφαλή βραχιονίου</a:t>
            </a:r>
            <a:endParaRPr lang="en-US" sz="1400" dirty="0">
              <a:solidFill>
                <a:schemeClr val="bg1"/>
              </a:solidFill>
            </a:endParaRPr>
          </a:p>
        </p:txBody>
      </p:sp>
      <p:sp>
        <p:nvSpPr>
          <p:cNvPr id="13" name="Rectangle 12"/>
          <p:cNvSpPr/>
          <p:nvPr/>
        </p:nvSpPr>
        <p:spPr>
          <a:xfrm>
            <a:off x="6703212" y="3573016"/>
            <a:ext cx="1800200" cy="1008112"/>
          </a:xfrm>
          <a:prstGeom prst="rect">
            <a:avLst/>
          </a:prstGeom>
          <a:solidFill>
            <a:srgbClr val="1B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355976" y="5661248"/>
            <a:ext cx="3024336" cy="360040"/>
          </a:xfrm>
          <a:prstGeom prst="rect">
            <a:avLst/>
          </a:prstGeom>
          <a:solidFill>
            <a:srgbClr val="1B1B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56</a:t>
            </a:fld>
            <a:endParaRPr lang="el-GR"/>
          </a:p>
        </p:txBody>
      </p:sp>
      <p:pic>
        <p:nvPicPr>
          <p:cNvPr id="214018" name="Picture 2" descr="https://mrimaster.com/anatomy/shoulder/should%20cor/mri%20shoulder%20cross%20sectional%20anatomy%20coronal%203.jpg"/>
          <p:cNvPicPr>
            <a:picLocks noChangeAspect="1" noChangeArrowheads="1"/>
          </p:cNvPicPr>
          <p:nvPr/>
        </p:nvPicPr>
        <p:blipFill>
          <a:blip r:embed="rId2" cstate="print">
            <a:lum bright="10000"/>
          </a:blip>
          <a:srcRect/>
          <a:stretch>
            <a:fillRect/>
          </a:stretch>
        </p:blipFill>
        <p:spPr bwMode="auto">
          <a:xfrm>
            <a:off x="77352" y="116112"/>
            <a:ext cx="9066648" cy="6741888"/>
          </a:xfrm>
          <a:prstGeom prst="rect">
            <a:avLst/>
          </a:prstGeom>
          <a:noFill/>
        </p:spPr>
      </p:pic>
      <p:sp>
        <p:nvSpPr>
          <p:cNvPr id="6" name="Rectangle 5"/>
          <p:cNvSpPr/>
          <p:nvPr/>
        </p:nvSpPr>
        <p:spPr>
          <a:xfrm>
            <a:off x="323528" y="6165304"/>
            <a:ext cx="1656184" cy="338554"/>
          </a:xfrm>
          <a:prstGeom prst="rect">
            <a:avLst/>
          </a:prstGeom>
        </p:spPr>
        <p:txBody>
          <a:bodyPr wrap="square">
            <a:spAutoFit/>
          </a:bodyPr>
          <a:lstStyle/>
          <a:p>
            <a:r>
              <a:rPr lang="en-US" sz="1600" dirty="0" smtClean="0">
                <a:solidFill>
                  <a:schemeClr val="bg1">
                    <a:lumMod val="75000"/>
                  </a:schemeClr>
                </a:solidFill>
                <a:latin typeface="Calibri"/>
              </a:rPr>
              <a:t>©</a:t>
            </a:r>
            <a:r>
              <a:rPr lang="el-GR" sz="16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7" name="TextBox 6"/>
          <p:cNvSpPr txBox="1"/>
          <p:nvPr/>
        </p:nvSpPr>
        <p:spPr>
          <a:xfrm>
            <a:off x="3995936" y="1196752"/>
            <a:ext cx="136815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Κλείδα</a:t>
            </a:r>
            <a:endParaRPr lang="en-US" sz="1400" dirty="0">
              <a:solidFill>
                <a:schemeClr val="bg1"/>
              </a:solidFill>
            </a:endParaRPr>
          </a:p>
        </p:txBody>
      </p:sp>
      <p:sp>
        <p:nvSpPr>
          <p:cNvPr id="8" name="TextBox 7"/>
          <p:cNvSpPr txBox="1"/>
          <p:nvPr/>
        </p:nvSpPr>
        <p:spPr>
          <a:xfrm>
            <a:off x="395536" y="5733256"/>
            <a:ext cx="288032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Κορακοβραχιόνιος μυς</a:t>
            </a:r>
            <a:endParaRPr lang="en-US" sz="1400" dirty="0">
              <a:solidFill>
                <a:schemeClr val="bg1"/>
              </a:solidFill>
            </a:endParaRPr>
          </a:p>
        </p:txBody>
      </p:sp>
      <p:sp>
        <p:nvSpPr>
          <p:cNvPr id="9" name="TextBox 8"/>
          <p:cNvSpPr txBox="1"/>
          <p:nvPr/>
        </p:nvSpPr>
        <p:spPr>
          <a:xfrm>
            <a:off x="755576" y="2924944"/>
            <a:ext cx="180020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0" name="TextBox 9"/>
          <p:cNvSpPr txBox="1"/>
          <p:nvPr/>
        </p:nvSpPr>
        <p:spPr>
          <a:xfrm>
            <a:off x="6372200" y="3645024"/>
            <a:ext cx="248478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μυς</a:t>
            </a:r>
            <a:endParaRPr lang="en-US" sz="1400" dirty="0">
              <a:solidFill>
                <a:schemeClr val="bg1"/>
              </a:solidFill>
            </a:endParaRPr>
          </a:p>
        </p:txBody>
      </p:sp>
      <p:sp>
        <p:nvSpPr>
          <p:cNvPr id="11" name="TextBox 10"/>
          <p:cNvSpPr txBox="1"/>
          <p:nvPr/>
        </p:nvSpPr>
        <p:spPr>
          <a:xfrm>
            <a:off x="5580112" y="1196752"/>
            <a:ext cx="248478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Τραπεζοειδής μυς</a:t>
            </a:r>
            <a:endParaRPr lang="en-US" sz="1400" dirty="0">
              <a:solidFill>
                <a:schemeClr val="bg1"/>
              </a:solidFill>
            </a:endParaRPr>
          </a:p>
        </p:txBody>
      </p:sp>
      <p:sp>
        <p:nvSpPr>
          <p:cNvPr id="12" name="TextBox 11"/>
          <p:cNvSpPr txBox="1"/>
          <p:nvPr/>
        </p:nvSpPr>
        <p:spPr>
          <a:xfrm>
            <a:off x="1115616" y="2132856"/>
            <a:ext cx="194523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Κεφαλή βραχιονίου</a:t>
            </a:r>
            <a:endParaRPr lang="en-US" sz="1400" dirty="0">
              <a:solidFill>
                <a:schemeClr val="bg1"/>
              </a:solidFill>
            </a:endParaRPr>
          </a:p>
        </p:txBody>
      </p:sp>
      <p:sp>
        <p:nvSpPr>
          <p:cNvPr id="13" name="TextBox 12"/>
          <p:cNvSpPr txBox="1"/>
          <p:nvPr/>
        </p:nvSpPr>
        <p:spPr>
          <a:xfrm>
            <a:off x="323528" y="4077072"/>
            <a:ext cx="248478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Μακρά κεφαλή του 2κεφάλου</a:t>
            </a:r>
            <a:endParaRPr lang="en-US" sz="1400" dirty="0">
              <a:solidFill>
                <a:schemeClr val="bg1"/>
              </a:solidFill>
            </a:endParaRPr>
          </a:p>
        </p:txBody>
      </p:sp>
      <p:sp>
        <p:nvSpPr>
          <p:cNvPr id="14" name="TextBox 13"/>
          <p:cNvSpPr txBox="1"/>
          <p:nvPr/>
        </p:nvSpPr>
        <p:spPr>
          <a:xfrm>
            <a:off x="6300192" y="4653136"/>
            <a:ext cx="2484784"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15" name="TextBox 14"/>
          <p:cNvSpPr txBox="1"/>
          <p:nvPr/>
        </p:nvSpPr>
        <p:spPr>
          <a:xfrm>
            <a:off x="3347864" y="5661249"/>
            <a:ext cx="3024336"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57</a:t>
            </a:fld>
            <a:endParaRPr lang="el-GR"/>
          </a:p>
        </p:txBody>
      </p:sp>
      <p:pic>
        <p:nvPicPr>
          <p:cNvPr id="212994" name="Picture 2" descr="https://mrimaster.com/anatomy/shoulder/should%20cor/mri%20shoulder%20cross%20sectional%20anatomy%20coronal%204.jpg"/>
          <p:cNvPicPr>
            <a:picLocks noChangeAspect="1" noChangeArrowheads="1"/>
          </p:cNvPicPr>
          <p:nvPr/>
        </p:nvPicPr>
        <p:blipFill>
          <a:blip r:embed="rId2" cstate="print">
            <a:lum bright="10000"/>
          </a:blip>
          <a:srcRect/>
          <a:stretch>
            <a:fillRect/>
          </a:stretch>
        </p:blipFill>
        <p:spPr bwMode="auto">
          <a:xfrm>
            <a:off x="77913" y="130022"/>
            <a:ext cx="9066087" cy="6727978"/>
          </a:xfrm>
          <a:prstGeom prst="rect">
            <a:avLst/>
          </a:prstGeom>
          <a:noFill/>
        </p:spPr>
      </p:pic>
      <p:sp>
        <p:nvSpPr>
          <p:cNvPr id="6" name="Rectangle 5"/>
          <p:cNvSpPr/>
          <p:nvPr/>
        </p:nvSpPr>
        <p:spPr>
          <a:xfrm>
            <a:off x="323528" y="6165304"/>
            <a:ext cx="1656184" cy="338554"/>
          </a:xfrm>
          <a:prstGeom prst="rect">
            <a:avLst/>
          </a:prstGeom>
        </p:spPr>
        <p:txBody>
          <a:bodyPr wrap="square">
            <a:spAutoFit/>
          </a:bodyPr>
          <a:lstStyle/>
          <a:p>
            <a:r>
              <a:rPr lang="en-US" sz="1600" dirty="0" smtClean="0">
                <a:solidFill>
                  <a:schemeClr val="bg1">
                    <a:lumMod val="75000"/>
                  </a:schemeClr>
                </a:solidFill>
                <a:latin typeface="Calibri"/>
              </a:rPr>
              <a:t>©</a:t>
            </a:r>
            <a:r>
              <a:rPr lang="el-GR" sz="16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7" name="TextBox 6"/>
          <p:cNvSpPr txBox="1"/>
          <p:nvPr/>
        </p:nvSpPr>
        <p:spPr>
          <a:xfrm>
            <a:off x="6372200" y="4221088"/>
            <a:ext cx="2484784"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8" name="TextBox 7"/>
          <p:cNvSpPr txBox="1"/>
          <p:nvPr/>
        </p:nvSpPr>
        <p:spPr>
          <a:xfrm>
            <a:off x="4139952" y="1196752"/>
            <a:ext cx="136815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Κλείδα</a:t>
            </a:r>
            <a:endParaRPr lang="en-US" sz="1400" dirty="0">
              <a:solidFill>
                <a:schemeClr val="bg1"/>
              </a:solidFill>
            </a:endParaRPr>
          </a:p>
        </p:txBody>
      </p:sp>
      <p:sp>
        <p:nvSpPr>
          <p:cNvPr id="9" name="TextBox 8"/>
          <p:cNvSpPr txBox="1"/>
          <p:nvPr/>
        </p:nvSpPr>
        <p:spPr>
          <a:xfrm>
            <a:off x="755576" y="2060849"/>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Επιχείλιος χόνδρος άνω</a:t>
            </a:r>
            <a:endParaRPr lang="en-US" sz="1400" dirty="0">
              <a:solidFill>
                <a:schemeClr val="bg1"/>
              </a:solidFill>
            </a:endParaRPr>
          </a:p>
        </p:txBody>
      </p:sp>
      <p:sp>
        <p:nvSpPr>
          <p:cNvPr id="10" name="TextBox 9"/>
          <p:cNvSpPr txBox="1"/>
          <p:nvPr/>
        </p:nvSpPr>
        <p:spPr>
          <a:xfrm>
            <a:off x="827584" y="3068960"/>
            <a:ext cx="180020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1" name="TextBox 10"/>
          <p:cNvSpPr txBox="1"/>
          <p:nvPr/>
        </p:nvSpPr>
        <p:spPr>
          <a:xfrm>
            <a:off x="6372200" y="3645024"/>
            <a:ext cx="248478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μυς</a:t>
            </a:r>
            <a:endParaRPr lang="en-US" sz="1400" dirty="0">
              <a:solidFill>
                <a:schemeClr val="bg1"/>
              </a:solidFill>
            </a:endParaRPr>
          </a:p>
        </p:txBody>
      </p:sp>
      <p:sp>
        <p:nvSpPr>
          <p:cNvPr id="12" name="TextBox 11"/>
          <p:cNvSpPr txBox="1"/>
          <p:nvPr/>
        </p:nvSpPr>
        <p:spPr>
          <a:xfrm>
            <a:off x="6084168" y="1124744"/>
            <a:ext cx="248478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Τραπεζοειδής μυς</a:t>
            </a:r>
            <a:endParaRPr lang="en-US" sz="1400" dirty="0">
              <a:solidFill>
                <a:schemeClr val="bg1"/>
              </a:solidFill>
            </a:endParaRPr>
          </a:p>
        </p:txBody>
      </p:sp>
      <p:sp>
        <p:nvSpPr>
          <p:cNvPr id="13" name="TextBox 12"/>
          <p:cNvSpPr txBox="1"/>
          <p:nvPr/>
        </p:nvSpPr>
        <p:spPr>
          <a:xfrm>
            <a:off x="971600" y="2636912"/>
            <a:ext cx="194523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Κεφαλή βραχιονίου</a:t>
            </a:r>
            <a:endParaRPr lang="en-US" sz="1400" dirty="0">
              <a:solidFill>
                <a:schemeClr val="bg1"/>
              </a:solidFill>
            </a:endParaRPr>
          </a:p>
        </p:txBody>
      </p:sp>
      <p:sp>
        <p:nvSpPr>
          <p:cNvPr id="14" name="TextBox 13"/>
          <p:cNvSpPr txBox="1"/>
          <p:nvPr/>
        </p:nvSpPr>
        <p:spPr>
          <a:xfrm>
            <a:off x="323528" y="4134566"/>
            <a:ext cx="248478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Μακρά κεφαλή του 2κεφάλου</a:t>
            </a:r>
            <a:endParaRPr lang="en-US" sz="1400" dirty="0">
              <a:solidFill>
                <a:schemeClr val="bg1"/>
              </a:solidFill>
            </a:endParaRPr>
          </a:p>
        </p:txBody>
      </p:sp>
      <p:sp>
        <p:nvSpPr>
          <p:cNvPr id="16" name="TextBox 15"/>
          <p:cNvSpPr txBox="1"/>
          <p:nvPr/>
        </p:nvSpPr>
        <p:spPr>
          <a:xfrm>
            <a:off x="323528" y="3471981"/>
            <a:ext cx="223224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Επιχείλιος χόνδρος κάτω</a:t>
            </a:r>
            <a:endParaRPr lang="en-US" sz="1400" dirty="0">
              <a:solidFill>
                <a:schemeClr val="bg1"/>
              </a:solidFill>
            </a:endParaRPr>
          </a:p>
        </p:txBody>
      </p:sp>
      <p:sp>
        <p:nvSpPr>
          <p:cNvPr id="17" name="TextBox 16"/>
          <p:cNvSpPr txBox="1"/>
          <p:nvPr/>
        </p:nvSpPr>
        <p:spPr>
          <a:xfrm>
            <a:off x="6660232" y="3140407"/>
            <a:ext cx="230425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Ωμογλήνη</a:t>
            </a:r>
            <a:endParaRPr lang="en-US" sz="1400" dirty="0">
              <a:solidFill>
                <a:schemeClr val="bg1"/>
              </a:solidFill>
            </a:endParaRPr>
          </a:p>
        </p:txBody>
      </p:sp>
      <p:sp>
        <p:nvSpPr>
          <p:cNvPr id="18" name="TextBox 17"/>
          <p:cNvSpPr txBox="1"/>
          <p:nvPr/>
        </p:nvSpPr>
        <p:spPr>
          <a:xfrm>
            <a:off x="6444208" y="2636912"/>
            <a:ext cx="2484784"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19" name="TextBox 18"/>
          <p:cNvSpPr txBox="1"/>
          <p:nvPr/>
        </p:nvSpPr>
        <p:spPr>
          <a:xfrm>
            <a:off x="971600" y="5733256"/>
            <a:ext cx="3168352"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58</a:t>
            </a:fld>
            <a:endParaRPr lang="el-GR"/>
          </a:p>
        </p:txBody>
      </p:sp>
      <p:pic>
        <p:nvPicPr>
          <p:cNvPr id="211970" name="Picture 2" descr="https://mrimaster.com/anatomy/shoulder/should%20cor/mri%20shoulder%20cross%20sectional%20anatomy%20coronal%205.jpg"/>
          <p:cNvPicPr>
            <a:picLocks noChangeAspect="1" noChangeArrowheads="1"/>
          </p:cNvPicPr>
          <p:nvPr/>
        </p:nvPicPr>
        <p:blipFill>
          <a:blip r:embed="rId2" cstate="print">
            <a:lum bright="10000"/>
          </a:blip>
          <a:srcRect/>
          <a:stretch>
            <a:fillRect/>
          </a:stretch>
        </p:blipFill>
        <p:spPr bwMode="auto">
          <a:xfrm>
            <a:off x="87084" y="130584"/>
            <a:ext cx="9056916" cy="6703502"/>
          </a:xfrm>
          <a:prstGeom prst="rect">
            <a:avLst/>
          </a:prstGeom>
          <a:noFill/>
        </p:spPr>
      </p:pic>
      <p:sp>
        <p:nvSpPr>
          <p:cNvPr id="6" name="Rectangle 5"/>
          <p:cNvSpPr/>
          <p:nvPr/>
        </p:nvSpPr>
        <p:spPr>
          <a:xfrm>
            <a:off x="323528" y="6165304"/>
            <a:ext cx="1656184" cy="338554"/>
          </a:xfrm>
          <a:prstGeom prst="rect">
            <a:avLst/>
          </a:prstGeom>
        </p:spPr>
        <p:txBody>
          <a:bodyPr wrap="square">
            <a:spAutoFit/>
          </a:bodyPr>
          <a:lstStyle/>
          <a:p>
            <a:r>
              <a:rPr lang="en-US" sz="1600" dirty="0" smtClean="0">
                <a:solidFill>
                  <a:schemeClr val="bg1">
                    <a:lumMod val="75000"/>
                  </a:schemeClr>
                </a:solidFill>
                <a:latin typeface="Calibri"/>
              </a:rPr>
              <a:t>©</a:t>
            </a:r>
            <a:r>
              <a:rPr lang="el-GR" sz="16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7" name="TextBox 6"/>
          <p:cNvSpPr txBox="1"/>
          <p:nvPr/>
        </p:nvSpPr>
        <p:spPr>
          <a:xfrm>
            <a:off x="6444208" y="4149080"/>
            <a:ext cx="2484784"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8" name="TextBox 7"/>
          <p:cNvSpPr txBox="1"/>
          <p:nvPr/>
        </p:nvSpPr>
        <p:spPr>
          <a:xfrm>
            <a:off x="4067944" y="1196752"/>
            <a:ext cx="136815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Κλείδα</a:t>
            </a:r>
            <a:endParaRPr lang="en-US" sz="1400" dirty="0">
              <a:solidFill>
                <a:schemeClr val="bg1"/>
              </a:solidFill>
            </a:endParaRPr>
          </a:p>
        </p:txBody>
      </p:sp>
      <p:sp>
        <p:nvSpPr>
          <p:cNvPr id="9" name="TextBox 8"/>
          <p:cNvSpPr txBox="1"/>
          <p:nvPr/>
        </p:nvSpPr>
        <p:spPr>
          <a:xfrm>
            <a:off x="827584" y="1844824"/>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Επιχείλιος χόνδρος άνω</a:t>
            </a:r>
            <a:endParaRPr lang="en-US" sz="1400" dirty="0">
              <a:solidFill>
                <a:schemeClr val="bg1"/>
              </a:solidFill>
            </a:endParaRPr>
          </a:p>
        </p:txBody>
      </p:sp>
      <p:sp>
        <p:nvSpPr>
          <p:cNvPr id="10" name="TextBox 9"/>
          <p:cNvSpPr txBox="1"/>
          <p:nvPr/>
        </p:nvSpPr>
        <p:spPr>
          <a:xfrm>
            <a:off x="827584" y="3068960"/>
            <a:ext cx="180020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1" name="TextBox 10"/>
          <p:cNvSpPr txBox="1"/>
          <p:nvPr/>
        </p:nvSpPr>
        <p:spPr>
          <a:xfrm>
            <a:off x="6372200" y="3572454"/>
            <a:ext cx="248478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μυς</a:t>
            </a:r>
            <a:endParaRPr lang="en-US" sz="1400" dirty="0">
              <a:solidFill>
                <a:schemeClr val="bg1"/>
              </a:solidFill>
            </a:endParaRPr>
          </a:p>
        </p:txBody>
      </p:sp>
      <p:sp>
        <p:nvSpPr>
          <p:cNvPr id="12" name="TextBox 11"/>
          <p:cNvSpPr txBox="1"/>
          <p:nvPr/>
        </p:nvSpPr>
        <p:spPr>
          <a:xfrm>
            <a:off x="6156176" y="1124744"/>
            <a:ext cx="248478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Τραπεζοειδής μυς</a:t>
            </a:r>
            <a:endParaRPr lang="en-US" sz="1400" dirty="0">
              <a:solidFill>
                <a:schemeClr val="bg1"/>
              </a:solidFill>
            </a:endParaRPr>
          </a:p>
        </p:txBody>
      </p:sp>
      <p:sp>
        <p:nvSpPr>
          <p:cNvPr id="13" name="TextBox 12"/>
          <p:cNvSpPr txBox="1"/>
          <p:nvPr/>
        </p:nvSpPr>
        <p:spPr>
          <a:xfrm>
            <a:off x="827584" y="2492896"/>
            <a:ext cx="194523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Κεφαλή βραχιονίου</a:t>
            </a:r>
            <a:endParaRPr lang="en-US" sz="1400" dirty="0">
              <a:solidFill>
                <a:schemeClr val="bg1"/>
              </a:solidFill>
            </a:endParaRPr>
          </a:p>
        </p:txBody>
      </p:sp>
      <p:sp>
        <p:nvSpPr>
          <p:cNvPr id="14" name="TextBox 13"/>
          <p:cNvSpPr txBox="1"/>
          <p:nvPr/>
        </p:nvSpPr>
        <p:spPr>
          <a:xfrm>
            <a:off x="323528" y="4653136"/>
            <a:ext cx="248478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Αρθρική κάψα</a:t>
            </a:r>
            <a:endParaRPr lang="en-US" sz="1400" dirty="0">
              <a:solidFill>
                <a:schemeClr val="bg1"/>
              </a:solidFill>
            </a:endParaRPr>
          </a:p>
        </p:txBody>
      </p:sp>
      <p:sp>
        <p:nvSpPr>
          <p:cNvPr id="15" name="TextBox 14"/>
          <p:cNvSpPr txBox="1"/>
          <p:nvPr/>
        </p:nvSpPr>
        <p:spPr>
          <a:xfrm>
            <a:off x="395536" y="3789040"/>
            <a:ext cx="223224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Επιχείλιος χόνδρος κάτω</a:t>
            </a:r>
            <a:endParaRPr lang="en-US" sz="1400" dirty="0">
              <a:solidFill>
                <a:schemeClr val="bg1"/>
              </a:solidFill>
            </a:endParaRPr>
          </a:p>
        </p:txBody>
      </p:sp>
      <p:sp>
        <p:nvSpPr>
          <p:cNvPr id="16" name="TextBox 15"/>
          <p:cNvSpPr txBox="1"/>
          <p:nvPr/>
        </p:nvSpPr>
        <p:spPr>
          <a:xfrm>
            <a:off x="6660232" y="3067837"/>
            <a:ext cx="230425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Ωμογλήνη</a:t>
            </a:r>
            <a:endParaRPr lang="en-US" sz="1400" dirty="0">
              <a:solidFill>
                <a:schemeClr val="bg1"/>
              </a:solidFill>
            </a:endParaRPr>
          </a:p>
        </p:txBody>
      </p:sp>
      <p:sp>
        <p:nvSpPr>
          <p:cNvPr id="17" name="TextBox 16"/>
          <p:cNvSpPr txBox="1"/>
          <p:nvPr/>
        </p:nvSpPr>
        <p:spPr>
          <a:xfrm>
            <a:off x="6444208" y="2276872"/>
            <a:ext cx="2484784"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18" name="TextBox 17"/>
          <p:cNvSpPr txBox="1"/>
          <p:nvPr/>
        </p:nvSpPr>
        <p:spPr>
          <a:xfrm>
            <a:off x="1259632" y="5589240"/>
            <a:ext cx="6264696" cy="523220"/>
          </a:xfrm>
          <a:prstGeom prst="rect">
            <a:avLst/>
          </a:prstGeom>
          <a:solidFill>
            <a:srgbClr val="1B1B1B"/>
          </a:solidFill>
          <a:ln>
            <a:noFill/>
          </a:ln>
        </p:spPr>
        <p:txBody>
          <a:bodyPr wrap="square" rtlCol="0">
            <a:spAutoFit/>
          </a:bodyPr>
          <a:lstStyle/>
          <a:p>
            <a:pPr algn="ctr"/>
            <a:endParaRPr lang="el-GR" sz="1400" dirty="0" smtClean="0">
              <a:solidFill>
                <a:schemeClr val="bg1"/>
              </a:solidFill>
            </a:endParaRPr>
          </a:p>
          <a:p>
            <a:pPr algn="ct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556792"/>
            <a:ext cx="3528392" cy="4248472"/>
          </a:xfrm>
        </p:spPr>
        <p:txBody>
          <a:bodyPr/>
          <a:lstStyle/>
          <a:p>
            <a:pPr>
              <a:defRPr/>
            </a:pPr>
            <a:r>
              <a:rPr lang="el-GR" dirty="0" smtClean="0"/>
              <a:t>Πρόσθιος και οπίσθιος.</a:t>
            </a:r>
          </a:p>
          <a:p>
            <a:pPr>
              <a:defRPr/>
            </a:pPr>
            <a:r>
              <a:rPr lang="el-GR" dirty="0" smtClean="0"/>
              <a:t>Μεταξύ μηριαίου και κνήμης περί τη μέση γραμμή.</a:t>
            </a:r>
          </a:p>
          <a:p>
            <a:pPr>
              <a:defRPr/>
            </a:pPr>
            <a:r>
              <a:rPr lang="el-GR" dirty="0" smtClean="0"/>
              <a:t>Σημαντικός μηχανισμός πρόσθιας, οπίσθιας και στροφικής σταθερότητας της άρθρωσης.</a:t>
            </a:r>
            <a:endParaRPr lang="en-US"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5</a:t>
            </a:fld>
            <a:endParaRPr lang="el-GR"/>
          </a:p>
        </p:txBody>
      </p:sp>
      <p:sp>
        <p:nvSpPr>
          <p:cNvPr id="5" name="Τίτλος 4"/>
          <p:cNvSpPr>
            <a:spLocks noGrp="1"/>
          </p:cNvSpPr>
          <p:nvPr>
            <p:ph type="title"/>
          </p:nvPr>
        </p:nvSpPr>
        <p:spPr/>
        <p:txBody>
          <a:bodyPr/>
          <a:lstStyle/>
          <a:p>
            <a:r>
              <a:rPr lang="el-GR" dirty="0"/>
              <a:t>Χιαστοί σύνδεσμοι</a:t>
            </a:r>
          </a:p>
        </p:txBody>
      </p:sp>
      <p:pic>
        <p:nvPicPr>
          <p:cNvPr id="132100" name="Picture 4" descr="http://www.mayoclinic.org/%7E/media/kcms/gbs/patient%20consumer/images/2013/08/26/10/19/ds00928_im01544_mcdc7_posterior_cruciatethu_jpg.png"/>
          <p:cNvPicPr>
            <a:picLocks noChangeAspect="1" noChangeArrowheads="1"/>
          </p:cNvPicPr>
          <p:nvPr/>
        </p:nvPicPr>
        <p:blipFill>
          <a:blip r:embed="rId2" cstate="print"/>
          <a:srcRect/>
          <a:stretch>
            <a:fillRect/>
          </a:stretch>
        </p:blipFill>
        <p:spPr bwMode="auto">
          <a:xfrm>
            <a:off x="4355976" y="1458860"/>
            <a:ext cx="4248472" cy="4418412"/>
          </a:xfrm>
          <a:prstGeom prst="rect">
            <a:avLst/>
          </a:prstGeom>
          <a:noFill/>
        </p:spPr>
      </p:pic>
    </p:spTree>
    <p:extLst>
      <p:ext uri="{BB962C8B-B14F-4D97-AF65-F5344CB8AC3E}">
        <p14:creationId xmlns:p14="http://schemas.microsoft.com/office/powerpoint/2010/main" val="1335071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59</a:t>
            </a:fld>
            <a:endParaRPr lang="el-GR"/>
          </a:p>
        </p:txBody>
      </p:sp>
      <p:pic>
        <p:nvPicPr>
          <p:cNvPr id="210946" name="Picture 2" descr="https://mrimaster.com/anatomy/shoulder/should%20cor/mri%20shoulder%20cross%20sectional%20anatomy%20coronal%206.jpg"/>
          <p:cNvPicPr>
            <a:picLocks noChangeAspect="1" noChangeArrowheads="1"/>
          </p:cNvPicPr>
          <p:nvPr/>
        </p:nvPicPr>
        <p:blipFill>
          <a:blip r:embed="rId2" cstate="print">
            <a:lum bright="10000"/>
          </a:blip>
          <a:srcRect/>
          <a:stretch>
            <a:fillRect/>
          </a:stretch>
        </p:blipFill>
        <p:spPr bwMode="auto">
          <a:xfrm>
            <a:off x="87084" y="130626"/>
            <a:ext cx="9056916" cy="6727374"/>
          </a:xfrm>
          <a:prstGeom prst="rect">
            <a:avLst/>
          </a:prstGeom>
          <a:noFill/>
        </p:spPr>
      </p:pic>
      <p:sp>
        <p:nvSpPr>
          <p:cNvPr id="6" name="Rectangle 5"/>
          <p:cNvSpPr/>
          <p:nvPr/>
        </p:nvSpPr>
        <p:spPr>
          <a:xfrm>
            <a:off x="323528" y="6165304"/>
            <a:ext cx="1656184" cy="338554"/>
          </a:xfrm>
          <a:prstGeom prst="rect">
            <a:avLst/>
          </a:prstGeom>
        </p:spPr>
        <p:txBody>
          <a:bodyPr wrap="square">
            <a:spAutoFit/>
          </a:bodyPr>
          <a:lstStyle/>
          <a:p>
            <a:r>
              <a:rPr lang="en-US" sz="1600" dirty="0" smtClean="0">
                <a:solidFill>
                  <a:schemeClr val="bg1">
                    <a:lumMod val="75000"/>
                  </a:schemeClr>
                </a:solidFill>
                <a:latin typeface="Calibri"/>
              </a:rPr>
              <a:t>©</a:t>
            </a:r>
            <a:r>
              <a:rPr lang="el-GR" sz="16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7" name="TextBox 6"/>
          <p:cNvSpPr txBox="1"/>
          <p:nvPr/>
        </p:nvSpPr>
        <p:spPr>
          <a:xfrm>
            <a:off x="6357124" y="4482902"/>
            <a:ext cx="2354386"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8" name="TextBox 7"/>
          <p:cNvSpPr txBox="1"/>
          <p:nvPr/>
        </p:nvSpPr>
        <p:spPr>
          <a:xfrm>
            <a:off x="4644008" y="908720"/>
            <a:ext cx="129635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Κλείδα</a:t>
            </a:r>
            <a:endParaRPr lang="en-US" sz="1400" dirty="0">
              <a:solidFill>
                <a:schemeClr val="bg1"/>
              </a:solidFill>
            </a:endParaRPr>
          </a:p>
        </p:txBody>
      </p:sp>
      <p:sp>
        <p:nvSpPr>
          <p:cNvPr id="9" name="TextBox 8"/>
          <p:cNvSpPr txBox="1"/>
          <p:nvPr/>
        </p:nvSpPr>
        <p:spPr>
          <a:xfrm>
            <a:off x="971600" y="1916832"/>
            <a:ext cx="231979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Επιχείλιος χόνδρος άνω</a:t>
            </a:r>
            <a:endParaRPr lang="en-US" sz="1400" dirty="0">
              <a:solidFill>
                <a:schemeClr val="bg1"/>
              </a:solidFill>
            </a:endParaRPr>
          </a:p>
        </p:txBody>
      </p:sp>
      <p:sp>
        <p:nvSpPr>
          <p:cNvPr id="10" name="TextBox 9"/>
          <p:cNvSpPr txBox="1"/>
          <p:nvPr/>
        </p:nvSpPr>
        <p:spPr>
          <a:xfrm>
            <a:off x="667930" y="3039932"/>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1" name="TextBox 10"/>
          <p:cNvSpPr txBox="1"/>
          <p:nvPr/>
        </p:nvSpPr>
        <p:spPr>
          <a:xfrm>
            <a:off x="6300192" y="3861048"/>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μυς</a:t>
            </a:r>
            <a:endParaRPr lang="en-US" sz="1400" dirty="0">
              <a:solidFill>
                <a:schemeClr val="bg1"/>
              </a:solidFill>
            </a:endParaRPr>
          </a:p>
        </p:txBody>
      </p:sp>
      <p:sp>
        <p:nvSpPr>
          <p:cNvPr id="12" name="TextBox 11"/>
          <p:cNvSpPr txBox="1"/>
          <p:nvPr/>
        </p:nvSpPr>
        <p:spPr>
          <a:xfrm>
            <a:off x="5796136" y="1268760"/>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Τραπεζοειδής μυς</a:t>
            </a:r>
            <a:endParaRPr lang="en-US" sz="1400" dirty="0">
              <a:solidFill>
                <a:schemeClr val="bg1"/>
              </a:solidFill>
            </a:endParaRPr>
          </a:p>
        </p:txBody>
      </p:sp>
      <p:sp>
        <p:nvSpPr>
          <p:cNvPr id="13" name="TextBox 12"/>
          <p:cNvSpPr txBox="1"/>
          <p:nvPr/>
        </p:nvSpPr>
        <p:spPr>
          <a:xfrm>
            <a:off x="537304" y="2588139"/>
            <a:ext cx="184314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Κεφαλή βραχιονίου</a:t>
            </a:r>
            <a:endParaRPr lang="en-US" sz="1400" dirty="0">
              <a:solidFill>
                <a:schemeClr val="bg1"/>
              </a:solidFill>
            </a:endParaRPr>
          </a:p>
        </p:txBody>
      </p:sp>
      <p:sp>
        <p:nvSpPr>
          <p:cNvPr id="14" name="TextBox 13"/>
          <p:cNvSpPr txBox="1"/>
          <p:nvPr/>
        </p:nvSpPr>
        <p:spPr>
          <a:xfrm>
            <a:off x="0" y="4607908"/>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Αρθρική κάψα</a:t>
            </a:r>
            <a:endParaRPr lang="en-US" sz="1400" dirty="0">
              <a:solidFill>
                <a:schemeClr val="bg1"/>
              </a:solidFill>
            </a:endParaRPr>
          </a:p>
        </p:txBody>
      </p:sp>
      <p:sp>
        <p:nvSpPr>
          <p:cNvPr id="15" name="TextBox 14"/>
          <p:cNvSpPr txBox="1"/>
          <p:nvPr/>
        </p:nvSpPr>
        <p:spPr>
          <a:xfrm>
            <a:off x="235882" y="3803554"/>
            <a:ext cx="22635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Επιχείλιος χόνδρος κάτω</a:t>
            </a:r>
            <a:endParaRPr lang="en-US" sz="1400" dirty="0">
              <a:solidFill>
                <a:schemeClr val="bg1"/>
              </a:solidFill>
            </a:endParaRPr>
          </a:p>
        </p:txBody>
      </p:sp>
      <p:sp>
        <p:nvSpPr>
          <p:cNvPr id="16" name="TextBox 15"/>
          <p:cNvSpPr txBox="1"/>
          <p:nvPr/>
        </p:nvSpPr>
        <p:spPr>
          <a:xfrm>
            <a:off x="6300192" y="3212976"/>
            <a:ext cx="218333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Ωμογλήνη</a:t>
            </a:r>
            <a:endParaRPr lang="en-US" sz="1400" dirty="0">
              <a:solidFill>
                <a:schemeClr val="bg1"/>
              </a:solidFill>
            </a:endParaRPr>
          </a:p>
        </p:txBody>
      </p:sp>
      <p:sp>
        <p:nvSpPr>
          <p:cNvPr id="17" name="TextBox 16"/>
          <p:cNvSpPr txBox="1"/>
          <p:nvPr/>
        </p:nvSpPr>
        <p:spPr>
          <a:xfrm>
            <a:off x="6458722" y="2465554"/>
            <a:ext cx="2354386"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18" name="TextBox 17"/>
          <p:cNvSpPr txBox="1"/>
          <p:nvPr/>
        </p:nvSpPr>
        <p:spPr>
          <a:xfrm>
            <a:off x="388792" y="5531184"/>
            <a:ext cx="3199628" cy="523220"/>
          </a:xfrm>
          <a:prstGeom prst="rect">
            <a:avLst/>
          </a:prstGeom>
          <a:solidFill>
            <a:srgbClr val="1B1B1B"/>
          </a:solidFill>
          <a:ln>
            <a:noFill/>
          </a:ln>
        </p:spPr>
        <p:txBody>
          <a:bodyPr wrap="square" rtlCol="0">
            <a:spAutoFit/>
          </a:bodyPr>
          <a:lstStyle/>
          <a:p>
            <a:pPr algn="ctr"/>
            <a:endParaRPr lang="el-GR" sz="1400" dirty="0" smtClean="0">
              <a:solidFill>
                <a:schemeClr val="bg1"/>
              </a:solidFill>
            </a:endParaRPr>
          </a:p>
          <a:p>
            <a:pPr algn="ctr"/>
            <a:endParaRPr lang="en-US" sz="1400" dirty="0">
              <a:solidFill>
                <a:schemeClr val="bg1"/>
              </a:solidFill>
            </a:endParaRPr>
          </a:p>
        </p:txBody>
      </p:sp>
      <p:sp>
        <p:nvSpPr>
          <p:cNvPr id="19" name="TextBox 18"/>
          <p:cNvSpPr txBox="1"/>
          <p:nvPr/>
        </p:nvSpPr>
        <p:spPr>
          <a:xfrm>
            <a:off x="3707904" y="5517232"/>
            <a:ext cx="360040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στρογγύλος &amp; πλατύς ραχιαίος μυς</a:t>
            </a:r>
            <a:endParaRPr lang="en-US" sz="1400" dirty="0">
              <a:solidFill>
                <a:schemeClr val="bg1"/>
              </a:solidFill>
            </a:endParaRPr>
          </a:p>
        </p:txBody>
      </p:sp>
      <p:sp>
        <p:nvSpPr>
          <p:cNvPr id="20" name="TextBox 19"/>
          <p:cNvSpPr txBox="1"/>
          <p:nvPr/>
        </p:nvSpPr>
        <p:spPr>
          <a:xfrm>
            <a:off x="2051720" y="1124744"/>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Ακρωμιοκλειδική άρθρωση</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60</a:t>
            </a:fld>
            <a:endParaRPr lang="el-GR"/>
          </a:p>
        </p:txBody>
      </p:sp>
      <p:pic>
        <p:nvPicPr>
          <p:cNvPr id="209922" name="Picture 2" descr="https://mrimaster.com/anatomy/shoulder/should%20cor/mri%20shoulder%20cross%20sectional%20anatomy%20coronal%207.jpg"/>
          <p:cNvPicPr>
            <a:picLocks noChangeAspect="1" noChangeArrowheads="1"/>
          </p:cNvPicPr>
          <p:nvPr/>
        </p:nvPicPr>
        <p:blipFill>
          <a:blip r:embed="rId2" cstate="print">
            <a:lum bright="10000"/>
          </a:blip>
          <a:srcRect/>
          <a:stretch>
            <a:fillRect/>
          </a:stretch>
        </p:blipFill>
        <p:spPr bwMode="auto">
          <a:xfrm>
            <a:off x="77913" y="144832"/>
            <a:ext cx="9066087" cy="6713168"/>
          </a:xfrm>
          <a:prstGeom prst="rect">
            <a:avLst/>
          </a:prstGeom>
          <a:noFill/>
        </p:spPr>
      </p:pic>
      <p:sp>
        <p:nvSpPr>
          <p:cNvPr id="6" name="Rectangle 5"/>
          <p:cNvSpPr/>
          <p:nvPr/>
        </p:nvSpPr>
        <p:spPr>
          <a:xfrm>
            <a:off x="323528" y="6165304"/>
            <a:ext cx="1656184" cy="338554"/>
          </a:xfrm>
          <a:prstGeom prst="rect">
            <a:avLst/>
          </a:prstGeom>
        </p:spPr>
        <p:txBody>
          <a:bodyPr wrap="square">
            <a:spAutoFit/>
          </a:bodyPr>
          <a:lstStyle/>
          <a:p>
            <a:r>
              <a:rPr lang="en-US" sz="1600" dirty="0" smtClean="0">
                <a:solidFill>
                  <a:schemeClr val="bg1">
                    <a:lumMod val="75000"/>
                  </a:schemeClr>
                </a:solidFill>
                <a:latin typeface="Calibri"/>
              </a:rPr>
              <a:t>©</a:t>
            </a:r>
            <a:r>
              <a:rPr lang="el-GR" sz="16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7" name="TextBox 6"/>
          <p:cNvSpPr txBox="1"/>
          <p:nvPr/>
        </p:nvSpPr>
        <p:spPr>
          <a:xfrm>
            <a:off x="6357124" y="4526444"/>
            <a:ext cx="2354386"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8" name="TextBox 7"/>
          <p:cNvSpPr txBox="1"/>
          <p:nvPr/>
        </p:nvSpPr>
        <p:spPr>
          <a:xfrm>
            <a:off x="5364088" y="1196752"/>
            <a:ext cx="129635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Κλείδα</a:t>
            </a:r>
            <a:endParaRPr lang="en-US" sz="1400" dirty="0">
              <a:solidFill>
                <a:schemeClr val="bg1"/>
              </a:solidFill>
            </a:endParaRPr>
          </a:p>
        </p:txBody>
      </p:sp>
      <p:sp>
        <p:nvSpPr>
          <p:cNvPr id="9" name="TextBox 8"/>
          <p:cNvSpPr txBox="1"/>
          <p:nvPr/>
        </p:nvSpPr>
        <p:spPr>
          <a:xfrm>
            <a:off x="827584" y="1844824"/>
            <a:ext cx="231979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Επιχείλιος χόνδρος άνω</a:t>
            </a:r>
            <a:endParaRPr lang="en-US" sz="1400" dirty="0">
              <a:solidFill>
                <a:schemeClr val="bg1"/>
              </a:solidFill>
            </a:endParaRPr>
          </a:p>
        </p:txBody>
      </p:sp>
      <p:sp>
        <p:nvSpPr>
          <p:cNvPr id="10" name="TextBox 9"/>
          <p:cNvSpPr txBox="1"/>
          <p:nvPr/>
        </p:nvSpPr>
        <p:spPr>
          <a:xfrm>
            <a:off x="667930" y="3135737"/>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1" name="TextBox 10"/>
          <p:cNvSpPr txBox="1"/>
          <p:nvPr/>
        </p:nvSpPr>
        <p:spPr>
          <a:xfrm>
            <a:off x="6516216" y="3789040"/>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μυς</a:t>
            </a:r>
            <a:endParaRPr lang="en-US" sz="1400" dirty="0">
              <a:solidFill>
                <a:schemeClr val="bg1"/>
              </a:solidFill>
            </a:endParaRPr>
          </a:p>
        </p:txBody>
      </p:sp>
      <p:sp>
        <p:nvSpPr>
          <p:cNvPr id="12" name="TextBox 11"/>
          <p:cNvSpPr txBox="1"/>
          <p:nvPr/>
        </p:nvSpPr>
        <p:spPr>
          <a:xfrm>
            <a:off x="6300192" y="1628800"/>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Τραπεζοειδής μυς</a:t>
            </a:r>
            <a:endParaRPr lang="en-US" sz="1400" dirty="0">
              <a:solidFill>
                <a:schemeClr val="bg1"/>
              </a:solidFill>
            </a:endParaRPr>
          </a:p>
        </p:txBody>
      </p:sp>
      <p:sp>
        <p:nvSpPr>
          <p:cNvPr id="13" name="TextBox 12"/>
          <p:cNvSpPr txBox="1"/>
          <p:nvPr/>
        </p:nvSpPr>
        <p:spPr>
          <a:xfrm>
            <a:off x="537304" y="2588139"/>
            <a:ext cx="184314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Κεφαλή βραχιονίου</a:t>
            </a:r>
            <a:endParaRPr lang="en-US" sz="1400" dirty="0">
              <a:solidFill>
                <a:schemeClr val="bg1"/>
              </a:solidFill>
            </a:endParaRPr>
          </a:p>
        </p:txBody>
      </p:sp>
      <p:sp>
        <p:nvSpPr>
          <p:cNvPr id="14" name="TextBox 13"/>
          <p:cNvSpPr txBox="1"/>
          <p:nvPr/>
        </p:nvSpPr>
        <p:spPr>
          <a:xfrm>
            <a:off x="179512" y="4437112"/>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Αρθρική κάψα</a:t>
            </a:r>
            <a:endParaRPr lang="en-US" sz="1400" dirty="0">
              <a:solidFill>
                <a:schemeClr val="bg1"/>
              </a:solidFill>
            </a:endParaRPr>
          </a:p>
        </p:txBody>
      </p:sp>
      <p:sp>
        <p:nvSpPr>
          <p:cNvPr id="15" name="TextBox 14"/>
          <p:cNvSpPr txBox="1"/>
          <p:nvPr/>
        </p:nvSpPr>
        <p:spPr>
          <a:xfrm>
            <a:off x="251520" y="3845972"/>
            <a:ext cx="22635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Επιχείλιος χόνδρος κάτω</a:t>
            </a:r>
            <a:endParaRPr lang="en-US" sz="1400" dirty="0">
              <a:solidFill>
                <a:schemeClr val="bg1"/>
              </a:solidFill>
            </a:endParaRPr>
          </a:p>
        </p:txBody>
      </p:sp>
      <p:sp>
        <p:nvSpPr>
          <p:cNvPr id="16" name="TextBox 15"/>
          <p:cNvSpPr txBox="1"/>
          <p:nvPr/>
        </p:nvSpPr>
        <p:spPr>
          <a:xfrm>
            <a:off x="6516216" y="2996952"/>
            <a:ext cx="218333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Ωμογλήνη</a:t>
            </a:r>
            <a:endParaRPr lang="en-US" sz="1400" dirty="0">
              <a:solidFill>
                <a:schemeClr val="bg1"/>
              </a:solidFill>
            </a:endParaRPr>
          </a:p>
        </p:txBody>
      </p:sp>
      <p:sp>
        <p:nvSpPr>
          <p:cNvPr id="17" name="TextBox 16"/>
          <p:cNvSpPr txBox="1"/>
          <p:nvPr/>
        </p:nvSpPr>
        <p:spPr>
          <a:xfrm>
            <a:off x="6458722" y="2305900"/>
            <a:ext cx="2354386"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18" name="TextBox 17"/>
          <p:cNvSpPr txBox="1"/>
          <p:nvPr/>
        </p:nvSpPr>
        <p:spPr>
          <a:xfrm>
            <a:off x="3995936" y="5661248"/>
            <a:ext cx="360040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στρογγύλος &amp; πλατύς ραχιαίος μυς</a:t>
            </a:r>
            <a:endParaRPr lang="en-US" sz="1400" dirty="0">
              <a:solidFill>
                <a:schemeClr val="bg1"/>
              </a:solidFill>
            </a:endParaRPr>
          </a:p>
        </p:txBody>
      </p:sp>
      <p:sp>
        <p:nvSpPr>
          <p:cNvPr id="19" name="TextBox 18"/>
          <p:cNvSpPr txBox="1"/>
          <p:nvPr/>
        </p:nvSpPr>
        <p:spPr>
          <a:xfrm>
            <a:off x="3131840" y="1340768"/>
            <a:ext cx="122413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Ακρώμιον</a:t>
            </a:r>
            <a:endParaRPr lang="en-US" sz="1400" dirty="0">
              <a:solidFill>
                <a:schemeClr val="bg1"/>
              </a:solidFill>
            </a:endParaRPr>
          </a:p>
        </p:txBody>
      </p:sp>
      <p:sp>
        <p:nvSpPr>
          <p:cNvPr id="20" name="TextBox 19"/>
          <p:cNvSpPr txBox="1"/>
          <p:nvPr/>
        </p:nvSpPr>
        <p:spPr>
          <a:xfrm>
            <a:off x="4572000" y="764704"/>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Ακρωμιοκλειδική άρθρωση</a:t>
            </a:r>
            <a:endParaRPr lang="en-US" sz="1400" dirty="0">
              <a:solidFill>
                <a:schemeClr val="bg1"/>
              </a:solidFill>
            </a:endParaRPr>
          </a:p>
        </p:txBody>
      </p:sp>
      <p:sp>
        <p:nvSpPr>
          <p:cNvPr id="21" name="TextBox 20"/>
          <p:cNvSpPr txBox="1"/>
          <p:nvPr/>
        </p:nvSpPr>
        <p:spPr>
          <a:xfrm>
            <a:off x="611560" y="952262"/>
            <a:ext cx="360040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Τένοντας υπερ- και υπακανθίου μυών</a:t>
            </a:r>
            <a:endParaRPr lang="en-US" sz="1400" dirty="0">
              <a:solidFill>
                <a:schemeClr val="bg1"/>
              </a:solidFill>
            </a:endParaRPr>
          </a:p>
        </p:txBody>
      </p:sp>
      <p:sp>
        <p:nvSpPr>
          <p:cNvPr id="22" name="TextBox 21"/>
          <p:cNvSpPr txBox="1"/>
          <p:nvPr/>
        </p:nvSpPr>
        <p:spPr>
          <a:xfrm>
            <a:off x="899592" y="5589240"/>
            <a:ext cx="2808312"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61</a:t>
            </a:fld>
            <a:endParaRPr lang="el-GR"/>
          </a:p>
        </p:txBody>
      </p:sp>
      <p:pic>
        <p:nvPicPr>
          <p:cNvPr id="207874" name="Picture 2" descr="https://mrimaster.com/anatomy/shoulder/should%20cor/mri%20shoulder%20cross%20sectional%20anatomy%20coronal%209.jpg"/>
          <p:cNvPicPr>
            <a:picLocks noChangeAspect="1" noChangeArrowheads="1"/>
          </p:cNvPicPr>
          <p:nvPr/>
        </p:nvPicPr>
        <p:blipFill>
          <a:blip r:embed="rId2" cstate="print">
            <a:lum bright="10000"/>
          </a:blip>
          <a:srcRect/>
          <a:stretch>
            <a:fillRect/>
          </a:stretch>
        </p:blipFill>
        <p:spPr bwMode="auto">
          <a:xfrm>
            <a:off x="76810" y="144536"/>
            <a:ext cx="9067190" cy="6713464"/>
          </a:xfrm>
          <a:prstGeom prst="rect">
            <a:avLst/>
          </a:prstGeom>
          <a:solidFill>
            <a:srgbClr val="1B1B1B"/>
          </a:solidFill>
        </p:spPr>
      </p:pic>
      <p:sp>
        <p:nvSpPr>
          <p:cNvPr id="6" name="Rectangle 5"/>
          <p:cNvSpPr/>
          <p:nvPr/>
        </p:nvSpPr>
        <p:spPr>
          <a:xfrm>
            <a:off x="323528" y="6165304"/>
            <a:ext cx="1656184" cy="338554"/>
          </a:xfrm>
          <a:prstGeom prst="rect">
            <a:avLst/>
          </a:prstGeom>
        </p:spPr>
        <p:txBody>
          <a:bodyPr wrap="square">
            <a:spAutoFit/>
          </a:bodyPr>
          <a:lstStyle/>
          <a:p>
            <a:r>
              <a:rPr lang="en-US" sz="1600" dirty="0" smtClean="0">
                <a:solidFill>
                  <a:schemeClr val="bg1">
                    <a:lumMod val="75000"/>
                  </a:schemeClr>
                </a:solidFill>
                <a:latin typeface="Calibri"/>
              </a:rPr>
              <a:t>©</a:t>
            </a:r>
            <a:r>
              <a:rPr lang="el-GR" sz="16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8" name="TextBox 7"/>
          <p:cNvSpPr txBox="1"/>
          <p:nvPr/>
        </p:nvSpPr>
        <p:spPr>
          <a:xfrm>
            <a:off x="611560" y="3356992"/>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9" name="TextBox 8"/>
          <p:cNvSpPr txBox="1"/>
          <p:nvPr/>
        </p:nvSpPr>
        <p:spPr>
          <a:xfrm>
            <a:off x="6530168" y="3789040"/>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μυς</a:t>
            </a:r>
            <a:endParaRPr lang="en-US" sz="1400" dirty="0">
              <a:solidFill>
                <a:schemeClr val="bg1"/>
              </a:solidFill>
            </a:endParaRPr>
          </a:p>
        </p:txBody>
      </p:sp>
      <p:sp>
        <p:nvSpPr>
          <p:cNvPr id="10" name="TextBox 9"/>
          <p:cNvSpPr txBox="1"/>
          <p:nvPr/>
        </p:nvSpPr>
        <p:spPr>
          <a:xfrm>
            <a:off x="4499992" y="1196752"/>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Τραπεζοειδής μυς</a:t>
            </a:r>
            <a:endParaRPr lang="en-US" sz="1400" dirty="0">
              <a:solidFill>
                <a:schemeClr val="bg1"/>
              </a:solidFill>
            </a:endParaRPr>
          </a:p>
        </p:txBody>
      </p:sp>
      <p:sp>
        <p:nvSpPr>
          <p:cNvPr id="11" name="TextBox 10"/>
          <p:cNvSpPr txBox="1"/>
          <p:nvPr/>
        </p:nvSpPr>
        <p:spPr>
          <a:xfrm>
            <a:off x="638902" y="2501055"/>
            <a:ext cx="184314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Κεφαλή βραχιονίου</a:t>
            </a:r>
            <a:endParaRPr lang="en-US" sz="1400" dirty="0">
              <a:solidFill>
                <a:schemeClr val="bg1"/>
              </a:solidFill>
            </a:endParaRPr>
          </a:p>
        </p:txBody>
      </p:sp>
      <p:sp>
        <p:nvSpPr>
          <p:cNvPr id="12" name="TextBox 11"/>
          <p:cNvSpPr txBox="1"/>
          <p:nvPr/>
        </p:nvSpPr>
        <p:spPr>
          <a:xfrm>
            <a:off x="0" y="4437112"/>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Αρθρική κάψα</a:t>
            </a:r>
            <a:endParaRPr lang="en-US" sz="1400" dirty="0">
              <a:solidFill>
                <a:schemeClr val="bg1"/>
              </a:solidFill>
            </a:endParaRPr>
          </a:p>
        </p:txBody>
      </p:sp>
      <p:sp>
        <p:nvSpPr>
          <p:cNvPr id="14" name="TextBox 13"/>
          <p:cNvSpPr txBox="1"/>
          <p:nvPr/>
        </p:nvSpPr>
        <p:spPr>
          <a:xfrm>
            <a:off x="6516216" y="3356992"/>
            <a:ext cx="218333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Ωμογλήνη</a:t>
            </a:r>
            <a:endParaRPr lang="en-US" sz="1400" dirty="0">
              <a:solidFill>
                <a:schemeClr val="bg1"/>
              </a:solidFill>
            </a:endParaRPr>
          </a:p>
        </p:txBody>
      </p:sp>
      <p:sp>
        <p:nvSpPr>
          <p:cNvPr id="15" name="TextBox 14"/>
          <p:cNvSpPr txBox="1"/>
          <p:nvPr/>
        </p:nvSpPr>
        <p:spPr>
          <a:xfrm>
            <a:off x="4572000" y="5445224"/>
            <a:ext cx="360040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στρογγύλος &amp; πλατύς ραχιαίος μυς</a:t>
            </a:r>
            <a:endParaRPr lang="en-US" sz="1400" dirty="0">
              <a:solidFill>
                <a:schemeClr val="bg1"/>
              </a:solidFill>
            </a:endParaRPr>
          </a:p>
        </p:txBody>
      </p:sp>
      <p:sp>
        <p:nvSpPr>
          <p:cNvPr id="16" name="TextBox 15"/>
          <p:cNvSpPr txBox="1"/>
          <p:nvPr/>
        </p:nvSpPr>
        <p:spPr>
          <a:xfrm>
            <a:off x="2843808" y="1268760"/>
            <a:ext cx="122413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Ακρώμιον</a:t>
            </a:r>
            <a:endParaRPr lang="en-US" sz="1400" dirty="0">
              <a:solidFill>
                <a:schemeClr val="bg1"/>
              </a:solidFill>
            </a:endParaRPr>
          </a:p>
        </p:txBody>
      </p:sp>
      <p:sp>
        <p:nvSpPr>
          <p:cNvPr id="19" name="TextBox 18"/>
          <p:cNvSpPr txBox="1"/>
          <p:nvPr/>
        </p:nvSpPr>
        <p:spPr>
          <a:xfrm>
            <a:off x="539552" y="5603193"/>
            <a:ext cx="2736304"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20" name="TextBox 19"/>
          <p:cNvSpPr txBox="1"/>
          <p:nvPr/>
        </p:nvSpPr>
        <p:spPr>
          <a:xfrm>
            <a:off x="6516216" y="4509120"/>
            <a:ext cx="2354386"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21" name="TextBox 20"/>
          <p:cNvSpPr txBox="1"/>
          <p:nvPr/>
        </p:nvSpPr>
        <p:spPr>
          <a:xfrm>
            <a:off x="6516778" y="2741320"/>
            <a:ext cx="2354386"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22" name="TextBox 21"/>
          <p:cNvSpPr txBox="1"/>
          <p:nvPr/>
        </p:nvSpPr>
        <p:spPr>
          <a:xfrm>
            <a:off x="2771800" y="5877273"/>
            <a:ext cx="302433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Μακρά κεφαλή 3κεφάλου</a:t>
            </a:r>
            <a:endParaRPr lang="en-US" sz="1400" dirty="0">
              <a:solidFill>
                <a:schemeClr val="bg1"/>
              </a:solidFill>
            </a:endParaRPr>
          </a:p>
        </p:txBody>
      </p:sp>
      <p:sp>
        <p:nvSpPr>
          <p:cNvPr id="23" name="TextBox 22"/>
          <p:cNvSpPr txBox="1"/>
          <p:nvPr/>
        </p:nvSpPr>
        <p:spPr>
          <a:xfrm>
            <a:off x="6588224" y="2060849"/>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Κορακοειδής απόφυση</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62</a:t>
            </a:fld>
            <a:endParaRPr lang="el-GR"/>
          </a:p>
        </p:txBody>
      </p:sp>
      <p:pic>
        <p:nvPicPr>
          <p:cNvPr id="206850" name="Picture 2" descr="https://mrimaster.com/anatomy/shoulder/should%20cor/mri%20shoulder%20cross%20sectional%20anatomy%20coronal%2010.jpg"/>
          <p:cNvPicPr>
            <a:picLocks noChangeAspect="1" noChangeArrowheads="1"/>
          </p:cNvPicPr>
          <p:nvPr/>
        </p:nvPicPr>
        <p:blipFill>
          <a:blip r:embed="rId2" cstate="print">
            <a:lum bright="10000"/>
          </a:blip>
          <a:srcRect/>
          <a:stretch>
            <a:fillRect/>
          </a:stretch>
        </p:blipFill>
        <p:spPr bwMode="auto">
          <a:xfrm>
            <a:off x="77914" y="131145"/>
            <a:ext cx="9066086" cy="6767937"/>
          </a:xfrm>
          <a:prstGeom prst="rect">
            <a:avLst/>
          </a:prstGeom>
          <a:noFill/>
        </p:spPr>
      </p:pic>
      <p:sp>
        <p:nvSpPr>
          <p:cNvPr id="6" name="Rectangle 5"/>
          <p:cNvSpPr/>
          <p:nvPr/>
        </p:nvSpPr>
        <p:spPr>
          <a:xfrm>
            <a:off x="323528" y="6165304"/>
            <a:ext cx="1656184" cy="338554"/>
          </a:xfrm>
          <a:prstGeom prst="rect">
            <a:avLst/>
          </a:prstGeom>
        </p:spPr>
        <p:txBody>
          <a:bodyPr wrap="square">
            <a:spAutoFit/>
          </a:bodyPr>
          <a:lstStyle/>
          <a:p>
            <a:r>
              <a:rPr lang="en-US" sz="1600" dirty="0" smtClean="0">
                <a:solidFill>
                  <a:schemeClr val="bg1">
                    <a:lumMod val="75000"/>
                  </a:schemeClr>
                </a:solidFill>
                <a:latin typeface="Calibri"/>
              </a:rPr>
              <a:t>©</a:t>
            </a:r>
            <a:r>
              <a:rPr lang="el-GR" sz="16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5" name="TextBox 4"/>
          <p:cNvSpPr txBox="1"/>
          <p:nvPr/>
        </p:nvSpPr>
        <p:spPr>
          <a:xfrm>
            <a:off x="785728" y="3498760"/>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7" name="TextBox 6"/>
          <p:cNvSpPr txBox="1"/>
          <p:nvPr/>
        </p:nvSpPr>
        <p:spPr>
          <a:xfrm>
            <a:off x="3059832" y="5949280"/>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Μακριά κεφαλή 3κεφάλου</a:t>
            </a:r>
            <a:endParaRPr lang="en-US" sz="1400" dirty="0">
              <a:solidFill>
                <a:schemeClr val="bg1"/>
              </a:solidFill>
            </a:endParaRPr>
          </a:p>
        </p:txBody>
      </p:sp>
      <p:sp>
        <p:nvSpPr>
          <p:cNvPr id="8" name="TextBox 7"/>
          <p:cNvSpPr txBox="1"/>
          <p:nvPr/>
        </p:nvSpPr>
        <p:spPr>
          <a:xfrm>
            <a:off x="5004048" y="1412776"/>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Υπακάνθιος μυς</a:t>
            </a:r>
            <a:endParaRPr lang="en-US" sz="1400" dirty="0">
              <a:solidFill>
                <a:schemeClr val="bg1"/>
              </a:solidFill>
            </a:endParaRPr>
          </a:p>
        </p:txBody>
      </p:sp>
      <p:sp>
        <p:nvSpPr>
          <p:cNvPr id="9" name="TextBox 8"/>
          <p:cNvSpPr txBox="1"/>
          <p:nvPr/>
        </p:nvSpPr>
        <p:spPr>
          <a:xfrm>
            <a:off x="827584" y="2636912"/>
            <a:ext cx="184314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Κεφαλή βραχιονίου</a:t>
            </a:r>
            <a:endParaRPr lang="en-US" sz="1400" dirty="0">
              <a:solidFill>
                <a:schemeClr val="bg1"/>
              </a:solidFill>
            </a:endParaRPr>
          </a:p>
        </p:txBody>
      </p:sp>
      <p:sp>
        <p:nvSpPr>
          <p:cNvPr id="11" name="TextBox 10"/>
          <p:cNvSpPr txBox="1"/>
          <p:nvPr/>
        </p:nvSpPr>
        <p:spPr>
          <a:xfrm>
            <a:off x="6588224" y="3573016"/>
            <a:ext cx="218333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Ωμογλήνη</a:t>
            </a:r>
            <a:endParaRPr lang="en-US" sz="1400" dirty="0">
              <a:solidFill>
                <a:schemeClr val="bg1"/>
              </a:solidFill>
            </a:endParaRPr>
          </a:p>
        </p:txBody>
      </p:sp>
      <p:sp>
        <p:nvSpPr>
          <p:cNvPr id="12" name="TextBox 11"/>
          <p:cNvSpPr txBox="1"/>
          <p:nvPr/>
        </p:nvSpPr>
        <p:spPr>
          <a:xfrm>
            <a:off x="4990658" y="5488204"/>
            <a:ext cx="237626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στρογγύλος</a:t>
            </a:r>
            <a:endParaRPr lang="en-US" sz="1400" dirty="0">
              <a:solidFill>
                <a:schemeClr val="bg1"/>
              </a:solidFill>
            </a:endParaRPr>
          </a:p>
        </p:txBody>
      </p:sp>
      <p:sp>
        <p:nvSpPr>
          <p:cNvPr id="13" name="TextBox 12"/>
          <p:cNvSpPr txBox="1"/>
          <p:nvPr/>
        </p:nvSpPr>
        <p:spPr>
          <a:xfrm>
            <a:off x="1547664" y="1844824"/>
            <a:ext cx="122413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Ακρώμιον</a:t>
            </a:r>
            <a:endParaRPr lang="en-US" sz="1400" dirty="0">
              <a:solidFill>
                <a:schemeClr val="bg1"/>
              </a:solidFill>
            </a:endParaRPr>
          </a:p>
        </p:txBody>
      </p:sp>
      <p:sp>
        <p:nvSpPr>
          <p:cNvPr id="14" name="TextBox 13"/>
          <p:cNvSpPr txBox="1"/>
          <p:nvPr/>
        </p:nvSpPr>
        <p:spPr>
          <a:xfrm>
            <a:off x="539552" y="5603193"/>
            <a:ext cx="2736304"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15" name="TextBox 14"/>
          <p:cNvSpPr txBox="1"/>
          <p:nvPr/>
        </p:nvSpPr>
        <p:spPr>
          <a:xfrm>
            <a:off x="6588224" y="2568839"/>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Κορακοειδής απόφυση</a:t>
            </a:r>
            <a:endParaRPr lang="en-US" sz="1400" dirty="0">
              <a:solidFill>
                <a:schemeClr val="bg1"/>
              </a:solidFill>
            </a:endParaRPr>
          </a:p>
        </p:txBody>
      </p:sp>
      <p:sp>
        <p:nvSpPr>
          <p:cNvPr id="16" name="TextBox 15"/>
          <p:cNvSpPr txBox="1"/>
          <p:nvPr/>
        </p:nvSpPr>
        <p:spPr>
          <a:xfrm>
            <a:off x="2195736" y="1124744"/>
            <a:ext cx="2736304"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17" name="TextBox 16"/>
          <p:cNvSpPr txBox="1"/>
          <p:nvPr/>
        </p:nvSpPr>
        <p:spPr>
          <a:xfrm>
            <a:off x="6588224" y="4393570"/>
            <a:ext cx="2376264"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63</a:t>
            </a:fld>
            <a:endParaRPr lang="el-GR"/>
          </a:p>
        </p:txBody>
      </p:sp>
      <p:pic>
        <p:nvPicPr>
          <p:cNvPr id="205826" name="Picture 2" descr="https://mrimaster.com/anatomy/shoulder/should%20cor/mri%20shoulder%20cross%20sectional%20anatomy%20coronal%2011.jpg"/>
          <p:cNvPicPr>
            <a:picLocks noChangeAspect="1" noChangeArrowheads="1"/>
          </p:cNvPicPr>
          <p:nvPr/>
        </p:nvPicPr>
        <p:blipFill>
          <a:blip r:embed="rId2" cstate="print">
            <a:lum bright="10000"/>
          </a:blip>
          <a:srcRect/>
          <a:stretch>
            <a:fillRect/>
          </a:stretch>
        </p:blipFill>
        <p:spPr bwMode="auto">
          <a:xfrm>
            <a:off x="91324" y="145097"/>
            <a:ext cx="9052676" cy="6700137"/>
          </a:xfrm>
          <a:prstGeom prst="rect">
            <a:avLst/>
          </a:prstGeom>
          <a:noFill/>
        </p:spPr>
      </p:pic>
      <p:sp>
        <p:nvSpPr>
          <p:cNvPr id="6" name="Rectangle 5"/>
          <p:cNvSpPr/>
          <p:nvPr/>
        </p:nvSpPr>
        <p:spPr>
          <a:xfrm>
            <a:off x="323528" y="6165304"/>
            <a:ext cx="1656184" cy="338554"/>
          </a:xfrm>
          <a:prstGeom prst="rect">
            <a:avLst/>
          </a:prstGeom>
        </p:spPr>
        <p:txBody>
          <a:bodyPr wrap="square">
            <a:spAutoFit/>
          </a:bodyPr>
          <a:lstStyle/>
          <a:p>
            <a:r>
              <a:rPr lang="en-US" sz="1600" dirty="0" smtClean="0">
                <a:solidFill>
                  <a:schemeClr val="bg1">
                    <a:lumMod val="75000"/>
                  </a:schemeClr>
                </a:solidFill>
                <a:latin typeface="Calibri"/>
              </a:rPr>
              <a:t>©</a:t>
            </a:r>
            <a:r>
              <a:rPr lang="el-GR" sz="16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5" name="TextBox 4"/>
          <p:cNvSpPr txBox="1"/>
          <p:nvPr/>
        </p:nvSpPr>
        <p:spPr>
          <a:xfrm>
            <a:off x="827584" y="3068960"/>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7" name="TextBox 6"/>
          <p:cNvSpPr txBox="1"/>
          <p:nvPr/>
        </p:nvSpPr>
        <p:spPr>
          <a:xfrm>
            <a:off x="2900740" y="5976060"/>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Μακριά κεφαλή 3κεφάλου</a:t>
            </a:r>
            <a:endParaRPr lang="en-US" sz="1400" dirty="0">
              <a:solidFill>
                <a:schemeClr val="bg1"/>
              </a:solidFill>
            </a:endParaRPr>
          </a:p>
        </p:txBody>
      </p:sp>
      <p:sp>
        <p:nvSpPr>
          <p:cNvPr id="8" name="TextBox 7"/>
          <p:cNvSpPr txBox="1"/>
          <p:nvPr/>
        </p:nvSpPr>
        <p:spPr>
          <a:xfrm>
            <a:off x="5364088" y="1398262"/>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Υπακάνθιος μυς</a:t>
            </a:r>
            <a:endParaRPr lang="en-US" sz="1400" dirty="0">
              <a:solidFill>
                <a:schemeClr val="bg1"/>
              </a:solidFill>
            </a:endParaRPr>
          </a:p>
        </p:txBody>
      </p:sp>
      <p:sp>
        <p:nvSpPr>
          <p:cNvPr id="9" name="TextBox 8"/>
          <p:cNvSpPr txBox="1"/>
          <p:nvPr/>
        </p:nvSpPr>
        <p:spPr>
          <a:xfrm>
            <a:off x="827584" y="2492896"/>
            <a:ext cx="184314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Κεφαλή βραχιονίου</a:t>
            </a:r>
            <a:endParaRPr lang="en-US" sz="1400" dirty="0">
              <a:solidFill>
                <a:schemeClr val="bg1"/>
              </a:solidFill>
            </a:endParaRPr>
          </a:p>
        </p:txBody>
      </p:sp>
      <p:sp>
        <p:nvSpPr>
          <p:cNvPr id="11" name="TextBox 10"/>
          <p:cNvSpPr txBox="1"/>
          <p:nvPr/>
        </p:nvSpPr>
        <p:spPr>
          <a:xfrm>
            <a:off x="4990658" y="5473690"/>
            <a:ext cx="237626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στρογγύλος</a:t>
            </a:r>
            <a:endParaRPr lang="en-US" sz="1400" dirty="0">
              <a:solidFill>
                <a:schemeClr val="bg1"/>
              </a:solidFill>
            </a:endParaRPr>
          </a:p>
        </p:txBody>
      </p:sp>
      <p:sp>
        <p:nvSpPr>
          <p:cNvPr id="12" name="TextBox 11"/>
          <p:cNvSpPr txBox="1"/>
          <p:nvPr/>
        </p:nvSpPr>
        <p:spPr>
          <a:xfrm>
            <a:off x="1547664" y="1916832"/>
            <a:ext cx="122413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Ακρώμιον</a:t>
            </a:r>
            <a:endParaRPr lang="en-US" sz="1400" dirty="0">
              <a:solidFill>
                <a:schemeClr val="bg1"/>
              </a:solidFill>
            </a:endParaRPr>
          </a:p>
        </p:txBody>
      </p:sp>
      <p:sp>
        <p:nvSpPr>
          <p:cNvPr id="13" name="TextBox 12"/>
          <p:cNvSpPr txBox="1"/>
          <p:nvPr/>
        </p:nvSpPr>
        <p:spPr>
          <a:xfrm>
            <a:off x="6588224" y="2982438"/>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Κορακοειδής απόφυση</a:t>
            </a:r>
            <a:endParaRPr lang="en-US" sz="1400" dirty="0">
              <a:solidFill>
                <a:schemeClr val="bg1"/>
              </a:solidFill>
            </a:endParaRPr>
          </a:p>
        </p:txBody>
      </p:sp>
      <p:sp>
        <p:nvSpPr>
          <p:cNvPr id="14" name="TextBox 13"/>
          <p:cNvSpPr txBox="1"/>
          <p:nvPr/>
        </p:nvSpPr>
        <p:spPr>
          <a:xfrm>
            <a:off x="611560" y="3629948"/>
            <a:ext cx="237626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Ελάσσων στρογγύλος μυς</a:t>
            </a:r>
            <a:endParaRPr lang="en-US" sz="1400" dirty="0">
              <a:solidFill>
                <a:schemeClr val="bg1"/>
              </a:solidFill>
            </a:endParaRPr>
          </a:p>
        </p:txBody>
      </p:sp>
      <p:sp>
        <p:nvSpPr>
          <p:cNvPr id="15" name="TextBox 14"/>
          <p:cNvSpPr txBox="1"/>
          <p:nvPr/>
        </p:nvSpPr>
        <p:spPr>
          <a:xfrm>
            <a:off x="437954" y="5473690"/>
            <a:ext cx="2736304"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16" name="TextBox 15"/>
          <p:cNvSpPr txBox="1"/>
          <p:nvPr/>
        </p:nvSpPr>
        <p:spPr>
          <a:xfrm>
            <a:off x="2051720" y="1196752"/>
            <a:ext cx="3024336"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17" name="TextBox 16"/>
          <p:cNvSpPr txBox="1"/>
          <p:nvPr/>
        </p:nvSpPr>
        <p:spPr>
          <a:xfrm>
            <a:off x="6548054" y="3990551"/>
            <a:ext cx="1872208"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64</a:t>
            </a:fld>
            <a:endParaRPr lang="el-GR"/>
          </a:p>
        </p:txBody>
      </p:sp>
      <p:pic>
        <p:nvPicPr>
          <p:cNvPr id="204802" name="Picture 2" descr="https://mrimaster.com/anatomy/shoulder/should%20cor/mri%20shoulder%20cross%20sectional%20anatomy%20coronal%2012.jpg"/>
          <p:cNvPicPr>
            <a:picLocks noChangeAspect="1" noChangeArrowheads="1"/>
          </p:cNvPicPr>
          <p:nvPr/>
        </p:nvPicPr>
        <p:blipFill>
          <a:blip r:embed="rId2" cstate="print">
            <a:lum bright="10000"/>
          </a:blip>
          <a:srcRect/>
          <a:stretch>
            <a:fillRect/>
          </a:stretch>
        </p:blipFill>
        <p:spPr bwMode="auto">
          <a:xfrm>
            <a:off x="77352" y="102118"/>
            <a:ext cx="9066648" cy="6768384"/>
          </a:xfrm>
          <a:prstGeom prst="rect">
            <a:avLst/>
          </a:prstGeom>
          <a:noFill/>
        </p:spPr>
      </p:pic>
      <p:sp>
        <p:nvSpPr>
          <p:cNvPr id="6" name="Rectangle 5"/>
          <p:cNvSpPr/>
          <p:nvPr/>
        </p:nvSpPr>
        <p:spPr>
          <a:xfrm>
            <a:off x="323528" y="6165304"/>
            <a:ext cx="1656184" cy="338554"/>
          </a:xfrm>
          <a:prstGeom prst="rect">
            <a:avLst/>
          </a:prstGeom>
        </p:spPr>
        <p:txBody>
          <a:bodyPr wrap="square">
            <a:spAutoFit/>
          </a:bodyPr>
          <a:lstStyle/>
          <a:p>
            <a:r>
              <a:rPr lang="en-US" sz="1600" dirty="0" smtClean="0">
                <a:solidFill>
                  <a:schemeClr val="bg1">
                    <a:lumMod val="75000"/>
                  </a:schemeClr>
                </a:solidFill>
                <a:latin typeface="Calibri"/>
              </a:rPr>
              <a:t>©</a:t>
            </a:r>
            <a:r>
              <a:rPr lang="el-GR" sz="16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 </a:t>
            </a:r>
            <a:r>
              <a:rPr lang="en-US" sz="1200" dirty="0" smtClean="0">
                <a:hlinkClick r:id="rId3"/>
              </a:rPr>
              <a:t>mrimaster.com</a:t>
            </a:r>
            <a:endParaRPr lang="en-US" sz="1200" dirty="0"/>
          </a:p>
        </p:txBody>
      </p:sp>
      <p:pic>
        <p:nvPicPr>
          <p:cNvPr id="5" name="Picture 2" descr="https://mrimaster.com/anatomy/shoulder/should%20cor/mri%20shoulder%20cross%20sectional%20anatomy%20coronal%2011.jpg"/>
          <p:cNvPicPr>
            <a:picLocks noChangeAspect="1" noChangeArrowheads="1"/>
          </p:cNvPicPr>
          <p:nvPr/>
        </p:nvPicPr>
        <p:blipFill>
          <a:blip r:embed="rId4" cstate="print">
            <a:lum bright="10000"/>
          </a:blip>
          <a:srcRect/>
          <a:stretch>
            <a:fillRect/>
          </a:stretch>
        </p:blipFill>
        <p:spPr bwMode="auto">
          <a:xfrm>
            <a:off x="91324" y="157863"/>
            <a:ext cx="9052676" cy="6700137"/>
          </a:xfrm>
          <a:prstGeom prst="rect">
            <a:avLst/>
          </a:prstGeom>
          <a:noFill/>
        </p:spPr>
      </p:pic>
      <p:sp>
        <p:nvSpPr>
          <p:cNvPr id="7" name="TextBox 6"/>
          <p:cNvSpPr txBox="1"/>
          <p:nvPr/>
        </p:nvSpPr>
        <p:spPr>
          <a:xfrm>
            <a:off x="827584" y="3085784"/>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8" name="TextBox 7"/>
          <p:cNvSpPr txBox="1"/>
          <p:nvPr/>
        </p:nvSpPr>
        <p:spPr>
          <a:xfrm>
            <a:off x="2915816" y="5992322"/>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Μακριά κεφαλή 3κεφάλου</a:t>
            </a:r>
            <a:endParaRPr lang="en-US" sz="1400" dirty="0">
              <a:solidFill>
                <a:schemeClr val="bg1"/>
              </a:solidFill>
            </a:endParaRPr>
          </a:p>
        </p:txBody>
      </p:sp>
      <p:sp>
        <p:nvSpPr>
          <p:cNvPr id="9" name="TextBox 8"/>
          <p:cNvSpPr txBox="1"/>
          <p:nvPr/>
        </p:nvSpPr>
        <p:spPr>
          <a:xfrm>
            <a:off x="5364088" y="1413338"/>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Υπακάνθιος μυς</a:t>
            </a:r>
            <a:endParaRPr lang="en-US" sz="1400" dirty="0">
              <a:solidFill>
                <a:schemeClr val="bg1"/>
              </a:solidFill>
            </a:endParaRPr>
          </a:p>
        </p:txBody>
      </p:sp>
      <p:sp>
        <p:nvSpPr>
          <p:cNvPr id="10" name="TextBox 9"/>
          <p:cNvSpPr txBox="1"/>
          <p:nvPr/>
        </p:nvSpPr>
        <p:spPr>
          <a:xfrm>
            <a:off x="827584" y="2509720"/>
            <a:ext cx="184314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Κεφαλή βραχιονίου</a:t>
            </a:r>
            <a:endParaRPr lang="en-US" sz="1400" dirty="0">
              <a:solidFill>
                <a:schemeClr val="bg1"/>
              </a:solidFill>
            </a:endParaRPr>
          </a:p>
        </p:txBody>
      </p:sp>
      <p:sp>
        <p:nvSpPr>
          <p:cNvPr id="11" name="TextBox 10"/>
          <p:cNvSpPr txBox="1"/>
          <p:nvPr/>
        </p:nvSpPr>
        <p:spPr>
          <a:xfrm>
            <a:off x="4990658" y="5459738"/>
            <a:ext cx="237626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στρογγύλος</a:t>
            </a:r>
            <a:endParaRPr lang="en-US" sz="1400" dirty="0">
              <a:solidFill>
                <a:schemeClr val="bg1"/>
              </a:solidFill>
            </a:endParaRPr>
          </a:p>
        </p:txBody>
      </p:sp>
      <p:sp>
        <p:nvSpPr>
          <p:cNvPr id="12" name="TextBox 11"/>
          <p:cNvSpPr txBox="1"/>
          <p:nvPr/>
        </p:nvSpPr>
        <p:spPr>
          <a:xfrm>
            <a:off x="1547664" y="1933656"/>
            <a:ext cx="122413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Ακρώμιον</a:t>
            </a:r>
            <a:endParaRPr lang="en-US" sz="1400" dirty="0">
              <a:solidFill>
                <a:schemeClr val="bg1"/>
              </a:solidFill>
            </a:endParaRPr>
          </a:p>
        </p:txBody>
      </p:sp>
      <p:sp>
        <p:nvSpPr>
          <p:cNvPr id="13" name="TextBox 12"/>
          <p:cNvSpPr txBox="1"/>
          <p:nvPr/>
        </p:nvSpPr>
        <p:spPr>
          <a:xfrm>
            <a:off x="6588224" y="3027728"/>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Κορακοειδής απόφυση</a:t>
            </a:r>
            <a:endParaRPr lang="en-US" sz="1400" dirty="0">
              <a:solidFill>
                <a:schemeClr val="bg1"/>
              </a:solidFill>
            </a:endParaRPr>
          </a:p>
        </p:txBody>
      </p:sp>
      <p:sp>
        <p:nvSpPr>
          <p:cNvPr id="14" name="TextBox 13"/>
          <p:cNvSpPr txBox="1"/>
          <p:nvPr/>
        </p:nvSpPr>
        <p:spPr>
          <a:xfrm>
            <a:off x="611560" y="3646772"/>
            <a:ext cx="237626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Ελάσσων στρογγύλος μυς</a:t>
            </a:r>
            <a:endParaRPr lang="en-US" sz="1400" dirty="0">
              <a:solidFill>
                <a:schemeClr val="bg1"/>
              </a:solidFill>
            </a:endParaRPr>
          </a:p>
        </p:txBody>
      </p:sp>
      <p:sp>
        <p:nvSpPr>
          <p:cNvPr id="15" name="TextBox 14"/>
          <p:cNvSpPr txBox="1"/>
          <p:nvPr/>
        </p:nvSpPr>
        <p:spPr>
          <a:xfrm>
            <a:off x="6548054" y="4003317"/>
            <a:ext cx="1872208"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16" name="TextBox 15"/>
          <p:cNvSpPr txBox="1"/>
          <p:nvPr/>
        </p:nvSpPr>
        <p:spPr>
          <a:xfrm>
            <a:off x="2267744" y="1239732"/>
            <a:ext cx="2808312" cy="307777"/>
          </a:xfrm>
          <a:prstGeom prst="rect">
            <a:avLst/>
          </a:prstGeom>
          <a:solidFill>
            <a:srgbClr val="1F1F1F"/>
          </a:solidFill>
          <a:ln>
            <a:noFill/>
          </a:ln>
        </p:spPr>
        <p:txBody>
          <a:bodyPr wrap="square" rtlCol="0">
            <a:spAutoFit/>
          </a:bodyPr>
          <a:lstStyle/>
          <a:p>
            <a:pPr algn="ctr"/>
            <a:endParaRPr lang="en-US" sz="1400" dirty="0">
              <a:solidFill>
                <a:schemeClr val="bg1"/>
              </a:solidFill>
            </a:endParaRPr>
          </a:p>
        </p:txBody>
      </p:sp>
      <p:sp>
        <p:nvSpPr>
          <p:cNvPr id="17" name="TextBox 16"/>
          <p:cNvSpPr txBox="1"/>
          <p:nvPr/>
        </p:nvSpPr>
        <p:spPr>
          <a:xfrm>
            <a:off x="87084" y="5473691"/>
            <a:ext cx="3059832"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65</a:t>
            </a:fld>
            <a:endParaRPr lang="el-GR"/>
          </a:p>
        </p:txBody>
      </p:sp>
      <p:pic>
        <p:nvPicPr>
          <p:cNvPr id="203778" name="Picture 2" descr="https://mrimaster.com/anatomy/shoulder/should%20cor/mri%20shoulder%20cross%20sectional%20anatomy%20coronal%2013.jpg"/>
          <p:cNvPicPr>
            <a:picLocks noChangeAspect="1" noChangeArrowheads="1"/>
          </p:cNvPicPr>
          <p:nvPr/>
        </p:nvPicPr>
        <p:blipFill>
          <a:blip r:embed="rId2" cstate="print">
            <a:lum bright="10000"/>
          </a:blip>
          <a:srcRect/>
          <a:stretch>
            <a:fillRect/>
          </a:stretch>
        </p:blipFill>
        <p:spPr bwMode="auto">
          <a:xfrm>
            <a:off x="87084" y="144536"/>
            <a:ext cx="9056916" cy="6713464"/>
          </a:xfrm>
          <a:prstGeom prst="rect">
            <a:avLst/>
          </a:prstGeom>
          <a:noFill/>
        </p:spPr>
      </p:pic>
      <p:sp>
        <p:nvSpPr>
          <p:cNvPr id="6" name="Rectangle 5"/>
          <p:cNvSpPr/>
          <p:nvPr/>
        </p:nvSpPr>
        <p:spPr>
          <a:xfrm>
            <a:off x="323528" y="6165304"/>
            <a:ext cx="1656184" cy="338554"/>
          </a:xfrm>
          <a:prstGeom prst="rect">
            <a:avLst/>
          </a:prstGeom>
        </p:spPr>
        <p:txBody>
          <a:bodyPr wrap="square">
            <a:spAutoFit/>
          </a:bodyPr>
          <a:lstStyle/>
          <a:p>
            <a:r>
              <a:rPr lang="en-US" sz="1600" dirty="0" smtClean="0">
                <a:solidFill>
                  <a:schemeClr val="bg1">
                    <a:lumMod val="75000"/>
                  </a:schemeClr>
                </a:solidFill>
                <a:latin typeface="Calibri"/>
              </a:rPr>
              <a:t>©</a:t>
            </a:r>
            <a:r>
              <a:rPr lang="el-GR" sz="16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5" name="TextBox 4"/>
          <p:cNvSpPr txBox="1"/>
          <p:nvPr/>
        </p:nvSpPr>
        <p:spPr>
          <a:xfrm>
            <a:off x="971600" y="2780928"/>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7" name="TextBox 6"/>
          <p:cNvSpPr txBox="1"/>
          <p:nvPr/>
        </p:nvSpPr>
        <p:spPr>
          <a:xfrm>
            <a:off x="2915816" y="6033554"/>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Μακριά κεφαλή 3κεφάλου</a:t>
            </a:r>
            <a:endParaRPr lang="en-US" sz="1400" dirty="0">
              <a:solidFill>
                <a:schemeClr val="bg1"/>
              </a:solidFill>
            </a:endParaRPr>
          </a:p>
        </p:txBody>
      </p:sp>
      <p:sp>
        <p:nvSpPr>
          <p:cNvPr id="8" name="TextBox 7"/>
          <p:cNvSpPr txBox="1"/>
          <p:nvPr/>
        </p:nvSpPr>
        <p:spPr>
          <a:xfrm>
            <a:off x="5436096" y="1412776"/>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Υπακάνθιος μυς</a:t>
            </a:r>
            <a:endParaRPr lang="en-US" sz="1400" dirty="0">
              <a:solidFill>
                <a:schemeClr val="bg1"/>
              </a:solidFill>
            </a:endParaRPr>
          </a:p>
        </p:txBody>
      </p:sp>
      <p:sp>
        <p:nvSpPr>
          <p:cNvPr id="10" name="TextBox 9"/>
          <p:cNvSpPr txBox="1"/>
          <p:nvPr/>
        </p:nvSpPr>
        <p:spPr>
          <a:xfrm>
            <a:off x="5004048" y="5445224"/>
            <a:ext cx="237626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στρογγύλος</a:t>
            </a:r>
            <a:endParaRPr lang="en-US" sz="1400" dirty="0">
              <a:solidFill>
                <a:schemeClr val="bg1"/>
              </a:solidFill>
            </a:endParaRPr>
          </a:p>
        </p:txBody>
      </p:sp>
      <p:sp>
        <p:nvSpPr>
          <p:cNvPr id="11" name="TextBox 10"/>
          <p:cNvSpPr txBox="1"/>
          <p:nvPr/>
        </p:nvSpPr>
        <p:spPr>
          <a:xfrm>
            <a:off x="3347864" y="1412776"/>
            <a:ext cx="122413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Ακρώμιον</a:t>
            </a:r>
            <a:endParaRPr lang="en-US" sz="1400" dirty="0">
              <a:solidFill>
                <a:schemeClr val="bg1"/>
              </a:solidFill>
            </a:endParaRPr>
          </a:p>
        </p:txBody>
      </p:sp>
      <p:sp>
        <p:nvSpPr>
          <p:cNvPr id="13" name="TextBox 12"/>
          <p:cNvSpPr txBox="1"/>
          <p:nvPr/>
        </p:nvSpPr>
        <p:spPr>
          <a:xfrm>
            <a:off x="321280" y="3601482"/>
            <a:ext cx="237626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Ελάσσων στρογγύλος μυς</a:t>
            </a:r>
            <a:endParaRPr lang="en-US" sz="1400" dirty="0">
              <a:solidFill>
                <a:schemeClr val="bg1"/>
              </a:solidFill>
            </a:endParaRPr>
          </a:p>
        </p:txBody>
      </p:sp>
      <p:sp>
        <p:nvSpPr>
          <p:cNvPr id="14" name="TextBox 13"/>
          <p:cNvSpPr txBox="1"/>
          <p:nvPr/>
        </p:nvSpPr>
        <p:spPr>
          <a:xfrm>
            <a:off x="6588224" y="3501008"/>
            <a:ext cx="1872208"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
        <p:nvSpPr>
          <p:cNvPr id="15" name="TextBox 14"/>
          <p:cNvSpPr txBox="1"/>
          <p:nvPr/>
        </p:nvSpPr>
        <p:spPr>
          <a:xfrm>
            <a:off x="467544" y="5401683"/>
            <a:ext cx="2808312"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66</a:t>
            </a:fld>
            <a:endParaRPr lang="el-GR"/>
          </a:p>
        </p:txBody>
      </p:sp>
      <p:pic>
        <p:nvPicPr>
          <p:cNvPr id="226306" name="Picture 2" descr="https://mrimaster.com/anatomy/shoulder/should%20cor/mri%20shoulder%20cross%20sectional%20anatomy%20coronal%2014.jpg"/>
          <p:cNvPicPr>
            <a:picLocks noChangeAspect="1" noChangeArrowheads="1"/>
          </p:cNvPicPr>
          <p:nvPr/>
        </p:nvPicPr>
        <p:blipFill>
          <a:blip r:embed="rId2" cstate="print">
            <a:lum bright="10000"/>
          </a:blip>
          <a:srcRect/>
          <a:stretch>
            <a:fillRect/>
          </a:stretch>
        </p:blipFill>
        <p:spPr bwMode="auto">
          <a:xfrm>
            <a:off x="77914" y="144535"/>
            <a:ext cx="9066086" cy="6710781"/>
          </a:xfrm>
          <a:prstGeom prst="rect">
            <a:avLst/>
          </a:prstGeom>
          <a:noFill/>
        </p:spPr>
      </p:pic>
      <p:sp>
        <p:nvSpPr>
          <p:cNvPr id="6" name="Rectangle 5"/>
          <p:cNvSpPr/>
          <p:nvPr/>
        </p:nvSpPr>
        <p:spPr>
          <a:xfrm>
            <a:off x="323528" y="6165304"/>
            <a:ext cx="1656184" cy="338554"/>
          </a:xfrm>
          <a:prstGeom prst="rect">
            <a:avLst/>
          </a:prstGeom>
        </p:spPr>
        <p:txBody>
          <a:bodyPr wrap="square">
            <a:spAutoFit/>
          </a:bodyPr>
          <a:lstStyle/>
          <a:p>
            <a:r>
              <a:rPr lang="en-US" sz="1600" dirty="0" smtClean="0">
                <a:solidFill>
                  <a:schemeClr val="bg1">
                    <a:lumMod val="75000"/>
                  </a:schemeClr>
                </a:solidFill>
                <a:latin typeface="Calibri"/>
              </a:rPr>
              <a:t>©</a:t>
            </a:r>
            <a:r>
              <a:rPr lang="el-GR" sz="16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5" name="TextBox 4"/>
          <p:cNvSpPr txBox="1"/>
          <p:nvPr/>
        </p:nvSpPr>
        <p:spPr>
          <a:xfrm>
            <a:off x="1115616" y="3068960"/>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7" name="TextBox 6"/>
          <p:cNvSpPr txBox="1"/>
          <p:nvPr/>
        </p:nvSpPr>
        <p:spPr>
          <a:xfrm>
            <a:off x="2483768" y="5560212"/>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Μακριά κεφαλή 3κεφάλου</a:t>
            </a:r>
            <a:endParaRPr lang="en-US" sz="1400" dirty="0">
              <a:solidFill>
                <a:schemeClr val="bg1"/>
              </a:solidFill>
            </a:endParaRPr>
          </a:p>
        </p:txBody>
      </p:sp>
      <p:sp>
        <p:nvSpPr>
          <p:cNvPr id="8" name="TextBox 7"/>
          <p:cNvSpPr txBox="1"/>
          <p:nvPr/>
        </p:nvSpPr>
        <p:spPr>
          <a:xfrm>
            <a:off x="5232900" y="1412776"/>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Υπακάνθιος μυς</a:t>
            </a:r>
            <a:endParaRPr lang="en-US" sz="1400" dirty="0">
              <a:solidFill>
                <a:schemeClr val="bg1"/>
              </a:solidFill>
            </a:endParaRPr>
          </a:p>
        </p:txBody>
      </p:sp>
      <p:sp>
        <p:nvSpPr>
          <p:cNvPr id="10" name="TextBox 9"/>
          <p:cNvSpPr txBox="1"/>
          <p:nvPr/>
        </p:nvSpPr>
        <p:spPr>
          <a:xfrm>
            <a:off x="2771800" y="1628800"/>
            <a:ext cx="122413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Ακρώμιον</a:t>
            </a:r>
            <a:endParaRPr lang="en-US" sz="1400" dirty="0">
              <a:solidFill>
                <a:schemeClr val="bg1"/>
              </a:solidFill>
            </a:endParaRPr>
          </a:p>
        </p:txBody>
      </p:sp>
      <p:sp>
        <p:nvSpPr>
          <p:cNvPr id="12" name="TextBox 11"/>
          <p:cNvSpPr txBox="1"/>
          <p:nvPr/>
        </p:nvSpPr>
        <p:spPr>
          <a:xfrm>
            <a:off x="6588224" y="3625279"/>
            <a:ext cx="1872208" cy="307777"/>
          </a:xfrm>
          <a:prstGeom prst="rect">
            <a:avLst/>
          </a:prstGeom>
          <a:solidFill>
            <a:srgbClr val="1B1B1B"/>
          </a:solidFill>
          <a:ln>
            <a:noFill/>
          </a:ln>
        </p:spPr>
        <p:txBody>
          <a:bodyPr wrap="square" rtlCol="0">
            <a:spAutoFit/>
          </a:bodyPr>
          <a:lstStyle/>
          <a:p>
            <a:pPr algn="ct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67</a:t>
            </a:fld>
            <a:endParaRPr lang="el-GR"/>
          </a:p>
        </p:txBody>
      </p:sp>
      <p:pic>
        <p:nvPicPr>
          <p:cNvPr id="221186" name="Picture 2" descr="https://mrimaster.com/anatomy/shoulder/shoulder%20axial/mri%20shoulder%20cross%20sectional%20anatomy%20axial1.jpg"/>
          <p:cNvPicPr>
            <a:picLocks noChangeAspect="1" noChangeArrowheads="1"/>
          </p:cNvPicPr>
          <p:nvPr/>
        </p:nvPicPr>
        <p:blipFill>
          <a:blip r:embed="rId2" cstate="print">
            <a:lum bright="10000"/>
          </a:blip>
          <a:srcRect/>
          <a:stretch>
            <a:fillRect/>
          </a:stretch>
        </p:blipFill>
        <p:spPr bwMode="auto">
          <a:xfrm>
            <a:off x="87084" y="140388"/>
            <a:ext cx="9056916" cy="6717612"/>
          </a:xfrm>
          <a:prstGeom prst="rect">
            <a:avLst/>
          </a:prstGeom>
          <a:noFill/>
        </p:spPr>
      </p:pic>
      <p:sp>
        <p:nvSpPr>
          <p:cNvPr id="6" name="Rectangle 5"/>
          <p:cNvSpPr/>
          <p:nvPr/>
        </p:nvSpPr>
        <p:spPr>
          <a:xfrm>
            <a:off x="395536" y="6237312"/>
            <a:ext cx="1584176" cy="369332"/>
          </a:xfrm>
          <a:prstGeom prst="rect">
            <a:avLst/>
          </a:prstGeom>
        </p:spPr>
        <p:txBody>
          <a:bodyPr wrap="square">
            <a:spAutoFit/>
          </a:bodyPr>
          <a:lstStyle/>
          <a:p>
            <a:r>
              <a:rPr lang="en-US" dirty="0" smtClean="0">
                <a:solidFill>
                  <a:schemeClr val="bg1">
                    <a:lumMod val="75000"/>
                  </a:schemeClr>
                </a:solidFill>
                <a:latin typeface="Calibri"/>
              </a:rPr>
              <a:t>©</a:t>
            </a:r>
            <a:r>
              <a:rPr lang="el-GR"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5" name="TextBox 4"/>
          <p:cNvSpPr txBox="1"/>
          <p:nvPr/>
        </p:nvSpPr>
        <p:spPr>
          <a:xfrm>
            <a:off x="4716016" y="1052736"/>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7" name="TextBox 6"/>
          <p:cNvSpPr txBox="1"/>
          <p:nvPr/>
        </p:nvSpPr>
        <p:spPr>
          <a:xfrm>
            <a:off x="3275856" y="5229200"/>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Τραπεζοειδής μυς</a:t>
            </a:r>
            <a:endParaRPr lang="en-US" sz="1400" dirty="0">
              <a:solidFill>
                <a:schemeClr val="bg1"/>
              </a:solidFill>
            </a:endParaRPr>
          </a:p>
        </p:txBody>
      </p:sp>
      <p:sp>
        <p:nvSpPr>
          <p:cNvPr id="8" name="TextBox 7"/>
          <p:cNvSpPr txBox="1"/>
          <p:nvPr/>
        </p:nvSpPr>
        <p:spPr>
          <a:xfrm>
            <a:off x="6372200" y="1628800"/>
            <a:ext cx="14993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Κλείδα</a:t>
            </a:r>
            <a:endParaRPr lang="en-US" sz="1400" dirty="0">
              <a:solidFill>
                <a:schemeClr val="bg1"/>
              </a:solidFill>
            </a:endParaRPr>
          </a:p>
        </p:txBody>
      </p:sp>
      <p:sp>
        <p:nvSpPr>
          <p:cNvPr id="9" name="TextBox 8"/>
          <p:cNvSpPr txBox="1"/>
          <p:nvPr/>
        </p:nvSpPr>
        <p:spPr>
          <a:xfrm>
            <a:off x="1907704" y="1095716"/>
            <a:ext cx="266429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Ακρώμιοκλειδική άρθρωση</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68</a:t>
            </a:fld>
            <a:endParaRPr lang="el-GR"/>
          </a:p>
        </p:txBody>
      </p:sp>
      <p:pic>
        <p:nvPicPr>
          <p:cNvPr id="241666" name="Picture 2" descr="https://mrimaster.com/anatomy/shoulder/shoulder%20axial/mri%20shoulder%20cross%20sectional%20anatomy%20axial%202.jpg"/>
          <p:cNvPicPr>
            <a:picLocks noGrp="1" noChangeAspect="1" noChangeArrowheads="1"/>
          </p:cNvPicPr>
          <p:nvPr>
            <p:ph idx="1"/>
          </p:nvPr>
        </p:nvPicPr>
        <p:blipFill>
          <a:blip r:embed="rId2" cstate="print">
            <a:lum bright="10000"/>
          </a:blip>
          <a:srcRect/>
          <a:stretch>
            <a:fillRect/>
          </a:stretch>
        </p:blipFill>
        <p:spPr bwMode="auto">
          <a:xfrm>
            <a:off x="76790" y="128898"/>
            <a:ext cx="9067210" cy="6729102"/>
          </a:xfrm>
          <a:prstGeom prst="rect">
            <a:avLst/>
          </a:prstGeom>
          <a:noFill/>
        </p:spPr>
      </p:pic>
      <p:sp>
        <p:nvSpPr>
          <p:cNvPr id="6" name="Rectangle 5"/>
          <p:cNvSpPr/>
          <p:nvPr/>
        </p:nvSpPr>
        <p:spPr>
          <a:xfrm>
            <a:off x="395536" y="6237312"/>
            <a:ext cx="1584176" cy="369332"/>
          </a:xfrm>
          <a:prstGeom prst="rect">
            <a:avLst/>
          </a:prstGeom>
        </p:spPr>
        <p:txBody>
          <a:bodyPr wrap="square">
            <a:spAutoFit/>
          </a:bodyPr>
          <a:lstStyle/>
          <a:p>
            <a:r>
              <a:rPr lang="en-US" dirty="0" smtClean="0">
                <a:solidFill>
                  <a:schemeClr val="bg1">
                    <a:lumMod val="75000"/>
                  </a:schemeClr>
                </a:solidFill>
                <a:latin typeface="Calibri"/>
              </a:rPr>
              <a:t>©</a:t>
            </a:r>
            <a:r>
              <a:rPr lang="el-GR"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5" name="TextBox 4"/>
          <p:cNvSpPr txBox="1"/>
          <p:nvPr/>
        </p:nvSpPr>
        <p:spPr>
          <a:xfrm>
            <a:off x="4773510" y="1110230"/>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7" name="TextBox 6"/>
          <p:cNvSpPr txBox="1"/>
          <p:nvPr/>
        </p:nvSpPr>
        <p:spPr>
          <a:xfrm>
            <a:off x="3275856" y="5229200"/>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Τραπεζοειδής μυς</a:t>
            </a:r>
            <a:endParaRPr lang="en-US" sz="1400" dirty="0">
              <a:solidFill>
                <a:schemeClr val="bg1"/>
              </a:solidFill>
            </a:endParaRPr>
          </a:p>
        </p:txBody>
      </p:sp>
      <p:sp>
        <p:nvSpPr>
          <p:cNvPr id="8" name="TextBox 7"/>
          <p:cNvSpPr txBox="1"/>
          <p:nvPr/>
        </p:nvSpPr>
        <p:spPr>
          <a:xfrm>
            <a:off x="6444208" y="2924944"/>
            <a:ext cx="14993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Ωμοϋοειδής  μυς</a:t>
            </a:r>
            <a:endParaRPr lang="en-US" sz="1400" dirty="0">
              <a:solidFill>
                <a:schemeClr val="bg1"/>
              </a:solidFill>
            </a:endParaRPr>
          </a:p>
        </p:txBody>
      </p:sp>
      <p:sp>
        <p:nvSpPr>
          <p:cNvPr id="9" name="TextBox 8"/>
          <p:cNvSpPr txBox="1"/>
          <p:nvPr/>
        </p:nvSpPr>
        <p:spPr>
          <a:xfrm>
            <a:off x="1907704" y="1095716"/>
            <a:ext cx="266429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Ακρώμιοκλειδική άρθρωση</a:t>
            </a:r>
            <a:endParaRPr lang="en-US" sz="1400" dirty="0">
              <a:solidFill>
                <a:schemeClr val="bg1"/>
              </a:solidFill>
            </a:endParaRPr>
          </a:p>
        </p:txBody>
      </p:sp>
      <p:sp>
        <p:nvSpPr>
          <p:cNvPr id="10" name="TextBox 9"/>
          <p:cNvSpPr txBox="1"/>
          <p:nvPr/>
        </p:nvSpPr>
        <p:spPr>
          <a:xfrm>
            <a:off x="6372200" y="4149080"/>
            <a:ext cx="237626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Πρόσθιος οδοντωτός μυς</a:t>
            </a:r>
            <a:endParaRPr lang="en-US" sz="1400" dirty="0">
              <a:solidFill>
                <a:schemeClr val="bg1"/>
              </a:solidFill>
            </a:endParaRPr>
          </a:p>
        </p:txBody>
      </p:sp>
      <p:sp>
        <p:nvSpPr>
          <p:cNvPr id="11" name="TextBox 10"/>
          <p:cNvSpPr txBox="1"/>
          <p:nvPr/>
        </p:nvSpPr>
        <p:spPr>
          <a:xfrm>
            <a:off x="5940152" y="5301208"/>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Υπερακάνθιος μυς</a:t>
            </a:r>
            <a:endParaRPr lang="en-US" sz="1400" dirty="0">
              <a:solidFill>
                <a:schemeClr val="bg1"/>
              </a:solidFill>
            </a:endParaRPr>
          </a:p>
        </p:txBody>
      </p:sp>
      <p:sp>
        <p:nvSpPr>
          <p:cNvPr id="12" name="TextBox 11"/>
          <p:cNvSpPr txBox="1"/>
          <p:nvPr/>
        </p:nvSpPr>
        <p:spPr>
          <a:xfrm>
            <a:off x="6444208" y="2463868"/>
            <a:ext cx="14993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Κλείδα</a:t>
            </a:r>
            <a:endParaRPr lang="en-US" sz="1400" dirty="0">
              <a:solidFill>
                <a:schemeClr val="bg1"/>
              </a:solidFill>
            </a:endParaRPr>
          </a:p>
        </p:txBody>
      </p:sp>
      <p:sp>
        <p:nvSpPr>
          <p:cNvPr id="13" name="TextBox 12"/>
          <p:cNvSpPr txBox="1"/>
          <p:nvPr/>
        </p:nvSpPr>
        <p:spPr>
          <a:xfrm>
            <a:off x="1289784" y="4581129"/>
            <a:ext cx="194421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Ακρώμιον</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331640" y="1340768"/>
            <a:ext cx="7272808" cy="3240360"/>
          </a:xfrm>
        </p:spPr>
        <p:txBody>
          <a:bodyPr/>
          <a:lstStyle/>
          <a:p>
            <a:pPr>
              <a:defRPr/>
            </a:pPr>
            <a:r>
              <a:rPr lang="el-GR" dirty="0" smtClean="0"/>
              <a:t>Υποδέχονται τους μηριαίους κονδύλους</a:t>
            </a:r>
          </a:p>
          <a:p>
            <a:pPr>
              <a:defRPr/>
            </a:pPr>
            <a:r>
              <a:rPr lang="el-GR" dirty="0" smtClean="0"/>
              <a:t>Παχύτεροι εξωτερικά λεπτότεροι στο κέντρο </a:t>
            </a:r>
          </a:p>
          <a:p>
            <a:pPr>
              <a:defRPr/>
            </a:pPr>
            <a:r>
              <a:rPr lang="el-GR" dirty="0" smtClean="0"/>
              <a:t>Έξω μηνίσκος – κλειστό </a:t>
            </a:r>
            <a:r>
              <a:rPr lang="en-US" dirty="0" smtClean="0"/>
              <a:t>C</a:t>
            </a:r>
            <a:endParaRPr lang="el-GR" dirty="0" smtClean="0"/>
          </a:p>
          <a:p>
            <a:pPr>
              <a:defRPr/>
            </a:pPr>
            <a:r>
              <a:rPr lang="el-GR" dirty="0" smtClean="0"/>
              <a:t>Έσω μηνίσκος – μεγαλύτερος και πιο ανοικτό </a:t>
            </a:r>
            <a:r>
              <a:rPr lang="en-US" dirty="0" smtClean="0"/>
              <a:t>C</a:t>
            </a:r>
            <a:endParaRPr lang="en-US" dirty="0"/>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pPr>
                <a:defRPr/>
              </a:pPr>
              <a:t>6</a:t>
            </a:fld>
            <a:endParaRPr lang="el-GR"/>
          </a:p>
        </p:txBody>
      </p:sp>
      <p:sp>
        <p:nvSpPr>
          <p:cNvPr id="4" name="Τίτλος 3"/>
          <p:cNvSpPr>
            <a:spLocks noGrp="1"/>
          </p:cNvSpPr>
          <p:nvPr>
            <p:ph type="title"/>
          </p:nvPr>
        </p:nvSpPr>
        <p:spPr>
          <a:xfrm>
            <a:off x="251520" y="116632"/>
            <a:ext cx="8892479" cy="1008112"/>
          </a:xfrm>
        </p:spPr>
        <p:txBody>
          <a:bodyPr/>
          <a:lstStyle/>
          <a:p>
            <a:r>
              <a:rPr lang="el-GR" dirty="0" smtClean="0"/>
              <a:t>Μηνίσκοι</a:t>
            </a:r>
            <a:endParaRPr lang="el-GR" sz="3000" b="0" dirty="0"/>
          </a:p>
        </p:txBody>
      </p:sp>
    </p:spTree>
    <p:extLst>
      <p:ext uri="{BB962C8B-B14F-4D97-AF65-F5344CB8AC3E}">
        <p14:creationId xmlns:p14="http://schemas.microsoft.com/office/powerpoint/2010/main" val="35404129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69</a:t>
            </a:fld>
            <a:endParaRPr lang="el-GR"/>
          </a:p>
        </p:txBody>
      </p:sp>
      <p:pic>
        <p:nvPicPr>
          <p:cNvPr id="240642" name="Picture 2" descr="https://mrimaster.com/anatomy/shoulder/shoulder%20axial/mri%20shoulder%20cross%20sectional%20anatomy%20axial%203.jpg"/>
          <p:cNvPicPr>
            <a:picLocks noGrp="1" noChangeAspect="1" noChangeArrowheads="1"/>
          </p:cNvPicPr>
          <p:nvPr>
            <p:ph idx="1"/>
          </p:nvPr>
        </p:nvPicPr>
        <p:blipFill>
          <a:blip r:embed="rId2" cstate="print">
            <a:lum bright="10000"/>
          </a:blip>
          <a:srcRect/>
          <a:stretch>
            <a:fillRect/>
          </a:stretch>
        </p:blipFill>
        <p:spPr bwMode="auto">
          <a:xfrm>
            <a:off x="81966" y="145097"/>
            <a:ext cx="9062034" cy="6705703"/>
          </a:xfrm>
          <a:prstGeom prst="rect">
            <a:avLst/>
          </a:prstGeom>
          <a:noFill/>
        </p:spPr>
      </p:pic>
      <p:sp>
        <p:nvSpPr>
          <p:cNvPr id="6" name="Rectangle 5"/>
          <p:cNvSpPr/>
          <p:nvPr/>
        </p:nvSpPr>
        <p:spPr>
          <a:xfrm>
            <a:off x="395536" y="6237312"/>
            <a:ext cx="1584176" cy="369332"/>
          </a:xfrm>
          <a:prstGeom prst="rect">
            <a:avLst/>
          </a:prstGeom>
        </p:spPr>
        <p:txBody>
          <a:bodyPr wrap="square">
            <a:spAutoFit/>
          </a:bodyPr>
          <a:lstStyle/>
          <a:p>
            <a:r>
              <a:rPr lang="en-US" dirty="0" smtClean="0">
                <a:solidFill>
                  <a:schemeClr val="bg1">
                    <a:lumMod val="75000"/>
                  </a:schemeClr>
                </a:solidFill>
                <a:latin typeface="Calibri"/>
              </a:rPr>
              <a:t>©</a:t>
            </a:r>
            <a:r>
              <a:rPr lang="el-GR"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5" name="TextBox 4"/>
          <p:cNvSpPr txBox="1"/>
          <p:nvPr/>
        </p:nvSpPr>
        <p:spPr>
          <a:xfrm>
            <a:off x="3707904" y="879692"/>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7" name="TextBox 6"/>
          <p:cNvSpPr txBox="1"/>
          <p:nvPr/>
        </p:nvSpPr>
        <p:spPr>
          <a:xfrm>
            <a:off x="3347864" y="5373216"/>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Τραπεζοειδής μυς</a:t>
            </a:r>
            <a:endParaRPr lang="en-US" sz="1400" dirty="0">
              <a:solidFill>
                <a:schemeClr val="bg1"/>
              </a:solidFill>
            </a:endParaRPr>
          </a:p>
        </p:txBody>
      </p:sp>
      <p:sp>
        <p:nvSpPr>
          <p:cNvPr id="8" name="TextBox 7"/>
          <p:cNvSpPr txBox="1"/>
          <p:nvPr/>
        </p:nvSpPr>
        <p:spPr>
          <a:xfrm>
            <a:off x="6588224" y="3140968"/>
            <a:ext cx="14993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Ωμοϋοειδής  μυς</a:t>
            </a:r>
            <a:endParaRPr lang="en-US" sz="1400" dirty="0">
              <a:solidFill>
                <a:schemeClr val="bg1"/>
              </a:solidFill>
            </a:endParaRPr>
          </a:p>
        </p:txBody>
      </p:sp>
      <p:sp>
        <p:nvSpPr>
          <p:cNvPr id="9" name="TextBox 8"/>
          <p:cNvSpPr txBox="1"/>
          <p:nvPr/>
        </p:nvSpPr>
        <p:spPr>
          <a:xfrm>
            <a:off x="1331640" y="1268760"/>
            <a:ext cx="266429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Ακρώμιοκλειδική άρθρωση</a:t>
            </a:r>
            <a:endParaRPr lang="en-US" sz="1400" dirty="0">
              <a:solidFill>
                <a:schemeClr val="bg1"/>
              </a:solidFill>
            </a:endParaRPr>
          </a:p>
        </p:txBody>
      </p:sp>
      <p:sp>
        <p:nvSpPr>
          <p:cNvPr id="10" name="TextBox 9"/>
          <p:cNvSpPr txBox="1"/>
          <p:nvPr/>
        </p:nvSpPr>
        <p:spPr>
          <a:xfrm>
            <a:off x="6372200" y="4221088"/>
            <a:ext cx="237626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Πρόσθιος οδοντωτός μυς</a:t>
            </a:r>
            <a:endParaRPr lang="en-US" sz="1400" dirty="0">
              <a:solidFill>
                <a:schemeClr val="bg1"/>
              </a:solidFill>
            </a:endParaRPr>
          </a:p>
        </p:txBody>
      </p:sp>
      <p:sp>
        <p:nvSpPr>
          <p:cNvPr id="11" name="TextBox 10"/>
          <p:cNvSpPr txBox="1"/>
          <p:nvPr/>
        </p:nvSpPr>
        <p:spPr>
          <a:xfrm>
            <a:off x="5940152" y="5301208"/>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Υπερακάνθιος μυς</a:t>
            </a:r>
            <a:endParaRPr lang="en-US" sz="1400" dirty="0">
              <a:solidFill>
                <a:schemeClr val="bg1"/>
              </a:solidFill>
            </a:endParaRPr>
          </a:p>
        </p:txBody>
      </p:sp>
      <p:sp>
        <p:nvSpPr>
          <p:cNvPr id="12" name="TextBox 11"/>
          <p:cNvSpPr txBox="1"/>
          <p:nvPr/>
        </p:nvSpPr>
        <p:spPr>
          <a:xfrm>
            <a:off x="6660232" y="2276872"/>
            <a:ext cx="14993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Κλείδα</a:t>
            </a:r>
            <a:endParaRPr lang="en-US" sz="1400" dirty="0">
              <a:solidFill>
                <a:schemeClr val="bg1"/>
              </a:solidFill>
            </a:endParaRPr>
          </a:p>
        </p:txBody>
      </p:sp>
      <p:sp>
        <p:nvSpPr>
          <p:cNvPr id="13" name="TextBox 12"/>
          <p:cNvSpPr txBox="1"/>
          <p:nvPr/>
        </p:nvSpPr>
        <p:spPr>
          <a:xfrm>
            <a:off x="1259632" y="2996952"/>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4" name="TextBox 13"/>
          <p:cNvSpPr txBox="1"/>
          <p:nvPr/>
        </p:nvSpPr>
        <p:spPr>
          <a:xfrm>
            <a:off x="1691680" y="5085184"/>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Ακρώμιον</a:t>
            </a:r>
            <a:endParaRPr lang="en-US" sz="1400" dirty="0">
              <a:solidFill>
                <a:schemeClr val="bg1"/>
              </a:solidFill>
            </a:endParaRPr>
          </a:p>
        </p:txBody>
      </p:sp>
      <p:sp>
        <p:nvSpPr>
          <p:cNvPr id="15" name="TextBox 14"/>
          <p:cNvSpPr txBox="1"/>
          <p:nvPr/>
        </p:nvSpPr>
        <p:spPr>
          <a:xfrm>
            <a:off x="5364088" y="1196752"/>
            <a:ext cx="1993760" cy="307777"/>
          </a:xfrm>
          <a:prstGeom prst="rect">
            <a:avLst/>
          </a:prstGeom>
          <a:solidFill>
            <a:srgbClr val="0C161A"/>
          </a:solidFill>
        </p:spPr>
        <p:txBody>
          <a:bodyPr wrap="square" rtlCol="0">
            <a:spAutoFit/>
          </a:bodyPr>
          <a:lstStyle/>
          <a:p>
            <a:pPr algn="ctr"/>
            <a:endParaRPr lang="en-US" sz="1400" dirty="0">
              <a:solidFill>
                <a:schemeClr val="bg1"/>
              </a:solidFill>
            </a:endParaRPr>
          </a:p>
        </p:txBody>
      </p:sp>
      <p:sp>
        <p:nvSpPr>
          <p:cNvPr id="16" name="TextBox 15"/>
          <p:cNvSpPr txBox="1"/>
          <p:nvPr/>
        </p:nvSpPr>
        <p:spPr>
          <a:xfrm>
            <a:off x="6524728" y="2708920"/>
            <a:ext cx="1993760" cy="307777"/>
          </a:xfrm>
          <a:prstGeom prst="rect">
            <a:avLst/>
          </a:prstGeom>
          <a:solidFill>
            <a:srgbClr val="0C161A"/>
          </a:solidFill>
        </p:spPr>
        <p:txBody>
          <a:bodyPr wrap="square" rtlCol="0">
            <a:spAutoFit/>
          </a:bodyPr>
          <a:lstStyle/>
          <a:p>
            <a:pPr algn="ct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70</a:t>
            </a:fld>
            <a:endParaRPr lang="el-GR"/>
          </a:p>
        </p:txBody>
      </p:sp>
      <p:pic>
        <p:nvPicPr>
          <p:cNvPr id="239618" name="Picture 2" descr="https://mrimaster.com/anatomy/shoulder/shoulder%20axial/mri%20shoulder%20cross%20sectional%20anatomy%20axial%204.jpg"/>
          <p:cNvPicPr>
            <a:picLocks noGrp="1" noChangeAspect="1" noChangeArrowheads="1"/>
          </p:cNvPicPr>
          <p:nvPr>
            <p:ph idx="1"/>
          </p:nvPr>
        </p:nvPicPr>
        <p:blipFill>
          <a:blip r:embed="rId2" cstate="print">
            <a:lum bright="10000"/>
          </a:blip>
          <a:srcRect/>
          <a:stretch>
            <a:fillRect/>
          </a:stretch>
        </p:blipFill>
        <p:spPr bwMode="auto">
          <a:xfrm>
            <a:off x="76227" y="129460"/>
            <a:ext cx="9067773" cy="6728540"/>
          </a:xfrm>
          <a:prstGeom prst="rect">
            <a:avLst/>
          </a:prstGeom>
          <a:noFill/>
        </p:spPr>
      </p:pic>
      <p:sp>
        <p:nvSpPr>
          <p:cNvPr id="6" name="Rectangle 5"/>
          <p:cNvSpPr/>
          <p:nvPr/>
        </p:nvSpPr>
        <p:spPr>
          <a:xfrm>
            <a:off x="395536" y="6237312"/>
            <a:ext cx="1584176" cy="369332"/>
          </a:xfrm>
          <a:prstGeom prst="rect">
            <a:avLst/>
          </a:prstGeom>
        </p:spPr>
        <p:txBody>
          <a:bodyPr wrap="square">
            <a:spAutoFit/>
          </a:bodyPr>
          <a:lstStyle/>
          <a:p>
            <a:r>
              <a:rPr lang="en-US" dirty="0" smtClean="0">
                <a:solidFill>
                  <a:schemeClr val="bg1">
                    <a:lumMod val="75000"/>
                  </a:schemeClr>
                </a:solidFill>
                <a:latin typeface="Calibri"/>
              </a:rPr>
              <a:t>©</a:t>
            </a:r>
            <a:r>
              <a:rPr lang="el-GR"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5" name="TextBox 4"/>
          <p:cNvSpPr txBox="1"/>
          <p:nvPr/>
        </p:nvSpPr>
        <p:spPr>
          <a:xfrm>
            <a:off x="2657936" y="880254"/>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7" name="TextBox 6"/>
          <p:cNvSpPr txBox="1"/>
          <p:nvPr/>
        </p:nvSpPr>
        <p:spPr>
          <a:xfrm>
            <a:off x="3491880" y="5445224"/>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Τραπεζοειδής μυς</a:t>
            </a:r>
            <a:endParaRPr lang="en-US" sz="1400" dirty="0">
              <a:solidFill>
                <a:schemeClr val="bg1"/>
              </a:solidFill>
            </a:endParaRPr>
          </a:p>
        </p:txBody>
      </p:sp>
      <p:sp>
        <p:nvSpPr>
          <p:cNvPr id="8" name="TextBox 7"/>
          <p:cNvSpPr txBox="1"/>
          <p:nvPr/>
        </p:nvSpPr>
        <p:spPr>
          <a:xfrm>
            <a:off x="6486626" y="3053884"/>
            <a:ext cx="14993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Ωμοϋοειδής  μυς</a:t>
            </a:r>
            <a:endParaRPr lang="en-US" sz="1400" dirty="0">
              <a:solidFill>
                <a:schemeClr val="bg1"/>
              </a:solidFill>
            </a:endParaRPr>
          </a:p>
        </p:txBody>
      </p:sp>
      <p:sp>
        <p:nvSpPr>
          <p:cNvPr id="9" name="TextBox 8"/>
          <p:cNvSpPr txBox="1"/>
          <p:nvPr/>
        </p:nvSpPr>
        <p:spPr>
          <a:xfrm>
            <a:off x="611560" y="1988840"/>
            <a:ext cx="266429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Ακρώμιοκλειδική άρθρωση</a:t>
            </a:r>
            <a:endParaRPr lang="en-US" sz="1400" dirty="0">
              <a:solidFill>
                <a:schemeClr val="bg1"/>
              </a:solidFill>
            </a:endParaRPr>
          </a:p>
        </p:txBody>
      </p:sp>
      <p:sp>
        <p:nvSpPr>
          <p:cNvPr id="10" name="TextBox 9"/>
          <p:cNvSpPr txBox="1"/>
          <p:nvPr/>
        </p:nvSpPr>
        <p:spPr>
          <a:xfrm>
            <a:off x="6372200" y="4192060"/>
            <a:ext cx="237626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Πρόσθιος οδοντωτός μυς</a:t>
            </a:r>
            <a:endParaRPr lang="en-US" sz="1400" dirty="0">
              <a:solidFill>
                <a:schemeClr val="bg1"/>
              </a:solidFill>
            </a:endParaRPr>
          </a:p>
        </p:txBody>
      </p:sp>
      <p:sp>
        <p:nvSpPr>
          <p:cNvPr id="11" name="TextBox 10"/>
          <p:cNvSpPr txBox="1"/>
          <p:nvPr/>
        </p:nvSpPr>
        <p:spPr>
          <a:xfrm>
            <a:off x="5940152" y="5301208"/>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Υπερακάνθιος μυς</a:t>
            </a:r>
            <a:endParaRPr lang="en-US" sz="1400" dirty="0">
              <a:solidFill>
                <a:schemeClr val="bg1"/>
              </a:solidFill>
            </a:endParaRPr>
          </a:p>
        </p:txBody>
      </p:sp>
      <p:sp>
        <p:nvSpPr>
          <p:cNvPr id="12" name="TextBox 11"/>
          <p:cNvSpPr txBox="1"/>
          <p:nvPr/>
        </p:nvSpPr>
        <p:spPr>
          <a:xfrm>
            <a:off x="2195736" y="5013176"/>
            <a:ext cx="230425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Ωμοπλατιαία άκανθα</a:t>
            </a:r>
            <a:endParaRPr lang="en-US" sz="1400" dirty="0">
              <a:solidFill>
                <a:schemeClr val="bg1"/>
              </a:solidFill>
            </a:endParaRPr>
          </a:p>
        </p:txBody>
      </p:sp>
      <p:sp>
        <p:nvSpPr>
          <p:cNvPr id="13" name="TextBox 12"/>
          <p:cNvSpPr txBox="1"/>
          <p:nvPr/>
        </p:nvSpPr>
        <p:spPr>
          <a:xfrm>
            <a:off x="1187624" y="3068960"/>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4" name="TextBox 13"/>
          <p:cNvSpPr txBox="1"/>
          <p:nvPr/>
        </p:nvSpPr>
        <p:spPr>
          <a:xfrm>
            <a:off x="827584" y="4509120"/>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Τένοντας υπακανθίου</a:t>
            </a:r>
            <a:endParaRPr lang="en-US" sz="1400" dirty="0">
              <a:solidFill>
                <a:schemeClr val="bg1"/>
              </a:solidFill>
            </a:endParaRPr>
          </a:p>
        </p:txBody>
      </p:sp>
      <p:sp>
        <p:nvSpPr>
          <p:cNvPr id="15" name="TextBox 14"/>
          <p:cNvSpPr txBox="1"/>
          <p:nvPr/>
        </p:nvSpPr>
        <p:spPr>
          <a:xfrm>
            <a:off x="1619672" y="1412776"/>
            <a:ext cx="1993760" cy="307777"/>
          </a:xfrm>
          <a:prstGeom prst="rect">
            <a:avLst/>
          </a:prstGeom>
          <a:solidFill>
            <a:srgbClr val="0C161A"/>
          </a:solidFill>
        </p:spPr>
        <p:txBody>
          <a:bodyPr wrap="square" rtlCol="0">
            <a:spAutoFit/>
          </a:bodyPr>
          <a:lstStyle/>
          <a:p>
            <a:pPr algn="ctr"/>
            <a:endParaRPr lang="en-US" sz="1400" dirty="0">
              <a:solidFill>
                <a:schemeClr val="bg1"/>
              </a:solidFill>
            </a:endParaRPr>
          </a:p>
        </p:txBody>
      </p:sp>
      <p:sp>
        <p:nvSpPr>
          <p:cNvPr id="27" name="TextBox 26"/>
          <p:cNvSpPr txBox="1"/>
          <p:nvPr/>
        </p:nvSpPr>
        <p:spPr>
          <a:xfrm>
            <a:off x="4427984" y="836712"/>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Κορακοειδής απόφυση</a:t>
            </a:r>
            <a:endParaRPr lang="en-US" sz="1400" dirty="0">
              <a:solidFill>
                <a:schemeClr val="bg1"/>
              </a:solidFill>
            </a:endParaRPr>
          </a:p>
        </p:txBody>
      </p:sp>
      <p:sp>
        <p:nvSpPr>
          <p:cNvPr id="28" name="TextBox 27"/>
          <p:cNvSpPr txBox="1"/>
          <p:nvPr/>
        </p:nvSpPr>
        <p:spPr>
          <a:xfrm>
            <a:off x="6372200" y="2060849"/>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θωρακικός μυς</a:t>
            </a:r>
            <a:endParaRPr lang="en-US" sz="1400" dirty="0">
              <a:solidFill>
                <a:schemeClr val="bg1"/>
              </a:solidFill>
            </a:endParaRPr>
          </a:p>
        </p:txBody>
      </p:sp>
      <p:sp>
        <p:nvSpPr>
          <p:cNvPr id="29" name="TextBox 28"/>
          <p:cNvSpPr txBox="1"/>
          <p:nvPr/>
        </p:nvSpPr>
        <p:spPr>
          <a:xfrm>
            <a:off x="5364088" y="1196753"/>
            <a:ext cx="2592288" cy="307777"/>
          </a:xfrm>
          <a:prstGeom prst="rect">
            <a:avLst/>
          </a:prstGeom>
          <a:solidFill>
            <a:srgbClr val="0C161A"/>
          </a:solidFill>
        </p:spPr>
        <p:txBody>
          <a:bodyPr wrap="square" rtlCol="0">
            <a:spAutoFit/>
          </a:bodyPr>
          <a:lstStyle/>
          <a:p>
            <a:pPr algn="ct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71</a:t>
            </a:fld>
            <a:endParaRPr lang="el-GR"/>
          </a:p>
        </p:txBody>
      </p:sp>
      <p:pic>
        <p:nvPicPr>
          <p:cNvPr id="238594" name="Picture 2" descr="https://mrimaster.com/anatomy/shoulder/shoulder%20axial/mri%20shoulder%20cross%20sectional%20anatomy%20axial%205.jpg"/>
          <p:cNvPicPr>
            <a:picLocks noGrp="1" noChangeAspect="1" noChangeArrowheads="1"/>
          </p:cNvPicPr>
          <p:nvPr>
            <p:ph idx="1"/>
          </p:nvPr>
        </p:nvPicPr>
        <p:blipFill>
          <a:blip r:embed="rId2" cstate="print">
            <a:lum bright="10000"/>
          </a:blip>
          <a:srcRect/>
          <a:stretch>
            <a:fillRect/>
          </a:stretch>
        </p:blipFill>
        <p:spPr bwMode="auto">
          <a:xfrm>
            <a:off x="77352" y="130583"/>
            <a:ext cx="9066648" cy="6764989"/>
          </a:xfrm>
          <a:prstGeom prst="rect">
            <a:avLst/>
          </a:prstGeom>
          <a:noFill/>
        </p:spPr>
      </p:pic>
      <p:sp>
        <p:nvSpPr>
          <p:cNvPr id="6" name="Rectangle 5"/>
          <p:cNvSpPr/>
          <p:nvPr/>
        </p:nvSpPr>
        <p:spPr>
          <a:xfrm>
            <a:off x="395536" y="6237312"/>
            <a:ext cx="1584176" cy="369332"/>
          </a:xfrm>
          <a:prstGeom prst="rect">
            <a:avLst/>
          </a:prstGeom>
        </p:spPr>
        <p:txBody>
          <a:bodyPr wrap="square">
            <a:spAutoFit/>
          </a:bodyPr>
          <a:lstStyle/>
          <a:p>
            <a:r>
              <a:rPr lang="en-US" dirty="0" smtClean="0">
                <a:solidFill>
                  <a:schemeClr val="bg1">
                    <a:lumMod val="75000"/>
                  </a:schemeClr>
                </a:solidFill>
                <a:latin typeface="Calibri"/>
              </a:rPr>
              <a:t>©</a:t>
            </a:r>
            <a:r>
              <a:rPr lang="el-GR"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5" name="TextBox 4"/>
          <p:cNvSpPr txBox="1"/>
          <p:nvPr/>
        </p:nvSpPr>
        <p:spPr>
          <a:xfrm>
            <a:off x="3586832" y="764704"/>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7" name="TextBox 6"/>
          <p:cNvSpPr txBox="1"/>
          <p:nvPr/>
        </p:nvSpPr>
        <p:spPr>
          <a:xfrm>
            <a:off x="1115616" y="5085185"/>
            <a:ext cx="194421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9" name="TextBox 8"/>
          <p:cNvSpPr txBox="1"/>
          <p:nvPr/>
        </p:nvSpPr>
        <p:spPr>
          <a:xfrm>
            <a:off x="611560" y="1988840"/>
            <a:ext cx="266429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Ακρώμιοκλειδική άρθρωση</a:t>
            </a:r>
            <a:endParaRPr lang="en-US" sz="1400" dirty="0">
              <a:solidFill>
                <a:schemeClr val="bg1"/>
              </a:solidFill>
            </a:endParaRPr>
          </a:p>
        </p:txBody>
      </p:sp>
      <p:sp>
        <p:nvSpPr>
          <p:cNvPr id="10" name="TextBox 9"/>
          <p:cNvSpPr txBox="1"/>
          <p:nvPr/>
        </p:nvSpPr>
        <p:spPr>
          <a:xfrm>
            <a:off x="6372200" y="4077072"/>
            <a:ext cx="237626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Πρόσθιος οδοντωτός μυς</a:t>
            </a:r>
            <a:endParaRPr lang="en-US" sz="1400" dirty="0">
              <a:solidFill>
                <a:schemeClr val="bg1"/>
              </a:solidFill>
            </a:endParaRPr>
          </a:p>
        </p:txBody>
      </p:sp>
      <p:sp>
        <p:nvSpPr>
          <p:cNvPr id="11" name="TextBox 10"/>
          <p:cNvSpPr txBox="1"/>
          <p:nvPr/>
        </p:nvSpPr>
        <p:spPr>
          <a:xfrm>
            <a:off x="5940152" y="5301208"/>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Υπερακάνθιος μυς</a:t>
            </a:r>
            <a:endParaRPr lang="en-US" sz="1400" dirty="0">
              <a:solidFill>
                <a:schemeClr val="bg1"/>
              </a:solidFill>
            </a:endParaRPr>
          </a:p>
        </p:txBody>
      </p:sp>
      <p:sp>
        <p:nvSpPr>
          <p:cNvPr id="12" name="TextBox 11"/>
          <p:cNvSpPr txBox="1"/>
          <p:nvPr/>
        </p:nvSpPr>
        <p:spPr>
          <a:xfrm>
            <a:off x="2195736" y="5589240"/>
            <a:ext cx="230425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Ωμοπλατιαία άκανθα</a:t>
            </a:r>
            <a:endParaRPr lang="en-US" sz="1400" dirty="0">
              <a:solidFill>
                <a:schemeClr val="bg1"/>
              </a:solidFill>
            </a:endParaRPr>
          </a:p>
        </p:txBody>
      </p:sp>
      <p:sp>
        <p:nvSpPr>
          <p:cNvPr id="13" name="TextBox 12"/>
          <p:cNvSpPr txBox="1"/>
          <p:nvPr/>
        </p:nvSpPr>
        <p:spPr>
          <a:xfrm>
            <a:off x="1056998" y="2633540"/>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4" name="TextBox 13"/>
          <p:cNvSpPr txBox="1"/>
          <p:nvPr/>
        </p:nvSpPr>
        <p:spPr>
          <a:xfrm>
            <a:off x="539552" y="4034092"/>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Τένοντας υπακανθίου</a:t>
            </a:r>
            <a:endParaRPr lang="en-US" sz="1400" dirty="0">
              <a:solidFill>
                <a:schemeClr val="bg1"/>
              </a:solidFill>
            </a:endParaRPr>
          </a:p>
        </p:txBody>
      </p:sp>
      <p:sp>
        <p:nvSpPr>
          <p:cNvPr id="15" name="TextBox 14"/>
          <p:cNvSpPr txBox="1"/>
          <p:nvPr/>
        </p:nvSpPr>
        <p:spPr>
          <a:xfrm>
            <a:off x="6372762" y="2908182"/>
            <a:ext cx="1993760" cy="307777"/>
          </a:xfrm>
          <a:prstGeom prst="rect">
            <a:avLst/>
          </a:prstGeom>
          <a:solidFill>
            <a:srgbClr val="0C161A"/>
          </a:solidFill>
        </p:spPr>
        <p:txBody>
          <a:bodyPr wrap="square" rtlCol="0">
            <a:spAutoFit/>
          </a:bodyPr>
          <a:lstStyle/>
          <a:p>
            <a:pPr algn="ctr"/>
            <a:endParaRPr lang="en-US" sz="1400" dirty="0">
              <a:solidFill>
                <a:schemeClr val="bg1"/>
              </a:solidFill>
            </a:endParaRPr>
          </a:p>
        </p:txBody>
      </p:sp>
      <p:sp>
        <p:nvSpPr>
          <p:cNvPr id="16" name="TextBox 15"/>
          <p:cNvSpPr txBox="1"/>
          <p:nvPr/>
        </p:nvSpPr>
        <p:spPr>
          <a:xfrm>
            <a:off x="5549122" y="816967"/>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Κορακοειδής απόφυση</a:t>
            </a:r>
            <a:endParaRPr lang="en-US" sz="1400" dirty="0">
              <a:solidFill>
                <a:schemeClr val="bg1"/>
              </a:solidFill>
            </a:endParaRPr>
          </a:p>
        </p:txBody>
      </p:sp>
      <p:sp>
        <p:nvSpPr>
          <p:cNvPr id="17" name="TextBox 16"/>
          <p:cNvSpPr txBox="1"/>
          <p:nvPr/>
        </p:nvSpPr>
        <p:spPr>
          <a:xfrm>
            <a:off x="6329220" y="1873290"/>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θωρακικός μυς</a:t>
            </a:r>
            <a:endParaRPr lang="en-US" sz="1400" dirty="0">
              <a:solidFill>
                <a:schemeClr val="bg1"/>
              </a:solidFill>
            </a:endParaRPr>
          </a:p>
        </p:txBody>
      </p:sp>
      <p:sp>
        <p:nvSpPr>
          <p:cNvPr id="18" name="TextBox 17"/>
          <p:cNvSpPr txBox="1"/>
          <p:nvPr/>
        </p:nvSpPr>
        <p:spPr>
          <a:xfrm>
            <a:off x="971600" y="908720"/>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Τένοντας υπερακανθίου</a:t>
            </a:r>
            <a:endParaRPr lang="en-US" sz="1400" dirty="0">
              <a:solidFill>
                <a:schemeClr val="bg1"/>
              </a:solidFill>
            </a:endParaRPr>
          </a:p>
        </p:txBody>
      </p:sp>
      <p:sp>
        <p:nvSpPr>
          <p:cNvPr id="19" name="TextBox 18"/>
          <p:cNvSpPr txBox="1"/>
          <p:nvPr/>
        </p:nvSpPr>
        <p:spPr>
          <a:xfrm>
            <a:off x="672426" y="3342478"/>
            <a:ext cx="20162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Βραχιόνιος κεφαλή</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72</a:t>
            </a:fld>
            <a:endParaRPr lang="el-GR"/>
          </a:p>
        </p:txBody>
      </p:sp>
      <p:pic>
        <p:nvPicPr>
          <p:cNvPr id="237570" name="Picture 2" descr="https://mrimaster.com/anatomy/shoulder/shoulder%20axial/mri%20shoulder%20cross%20sectional%20anatomy%20axial%206.jpg"/>
          <p:cNvPicPr>
            <a:picLocks noGrp="1" noChangeAspect="1" noChangeArrowheads="1"/>
          </p:cNvPicPr>
          <p:nvPr>
            <p:ph idx="1"/>
          </p:nvPr>
        </p:nvPicPr>
        <p:blipFill>
          <a:blip r:embed="rId2" cstate="print">
            <a:lum bright="10000" contrast="-10000"/>
          </a:blip>
          <a:srcRect/>
          <a:stretch>
            <a:fillRect/>
          </a:stretch>
        </p:blipFill>
        <p:spPr bwMode="auto">
          <a:xfrm>
            <a:off x="77914" y="130584"/>
            <a:ext cx="9066086" cy="6764554"/>
          </a:xfrm>
          <a:prstGeom prst="rect">
            <a:avLst/>
          </a:prstGeom>
          <a:noFill/>
        </p:spPr>
      </p:pic>
      <p:sp>
        <p:nvSpPr>
          <p:cNvPr id="6" name="Rectangle 5"/>
          <p:cNvSpPr/>
          <p:nvPr/>
        </p:nvSpPr>
        <p:spPr>
          <a:xfrm>
            <a:off x="395536" y="6237312"/>
            <a:ext cx="1584176" cy="369332"/>
          </a:xfrm>
          <a:prstGeom prst="rect">
            <a:avLst/>
          </a:prstGeom>
        </p:spPr>
        <p:txBody>
          <a:bodyPr wrap="square">
            <a:spAutoFit/>
          </a:bodyPr>
          <a:lstStyle/>
          <a:p>
            <a:r>
              <a:rPr lang="en-US" dirty="0" smtClean="0">
                <a:solidFill>
                  <a:schemeClr val="bg1">
                    <a:lumMod val="75000"/>
                  </a:schemeClr>
                </a:solidFill>
                <a:latin typeface="Calibri"/>
              </a:rPr>
              <a:t>©</a:t>
            </a:r>
            <a:r>
              <a:rPr lang="el-GR"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5" name="TextBox 4"/>
          <p:cNvSpPr txBox="1"/>
          <p:nvPr/>
        </p:nvSpPr>
        <p:spPr>
          <a:xfrm>
            <a:off x="2051720" y="764704"/>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7" name="TextBox 6"/>
          <p:cNvSpPr txBox="1"/>
          <p:nvPr/>
        </p:nvSpPr>
        <p:spPr>
          <a:xfrm>
            <a:off x="2051720" y="5157192"/>
            <a:ext cx="194421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8" name="TextBox 7"/>
          <p:cNvSpPr txBox="1"/>
          <p:nvPr/>
        </p:nvSpPr>
        <p:spPr>
          <a:xfrm>
            <a:off x="611560" y="1988840"/>
            <a:ext cx="266429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Ακρώμιοκλειδική άρθρωση</a:t>
            </a:r>
            <a:endParaRPr lang="en-US" sz="1400" dirty="0">
              <a:solidFill>
                <a:schemeClr val="bg1"/>
              </a:solidFill>
            </a:endParaRPr>
          </a:p>
        </p:txBody>
      </p:sp>
      <p:sp>
        <p:nvSpPr>
          <p:cNvPr id="9" name="TextBox 8"/>
          <p:cNvSpPr txBox="1"/>
          <p:nvPr/>
        </p:nvSpPr>
        <p:spPr>
          <a:xfrm>
            <a:off x="6372200" y="3917418"/>
            <a:ext cx="237626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Πρόσθιος οδοντωτός μυς</a:t>
            </a:r>
            <a:endParaRPr lang="en-US" sz="1400" dirty="0">
              <a:solidFill>
                <a:schemeClr val="bg1"/>
              </a:solidFill>
            </a:endParaRPr>
          </a:p>
        </p:txBody>
      </p:sp>
      <p:sp>
        <p:nvSpPr>
          <p:cNvPr id="10" name="TextBox 9"/>
          <p:cNvSpPr txBox="1"/>
          <p:nvPr/>
        </p:nvSpPr>
        <p:spPr>
          <a:xfrm>
            <a:off x="6444208" y="4969634"/>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μυς</a:t>
            </a:r>
            <a:endParaRPr lang="en-US" sz="1400" dirty="0">
              <a:solidFill>
                <a:schemeClr val="bg1"/>
              </a:solidFill>
            </a:endParaRPr>
          </a:p>
        </p:txBody>
      </p:sp>
      <p:sp>
        <p:nvSpPr>
          <p:cNvPr id="11" name="TextBox 10"/>
          <p:cNvSpPr txBox="1"/>
          <p:nvPr/>
        </p:nvSpPr>
        <p:spPr>
          <a:xfrm>
            <a:off x="5580112" y="5329674"/>
            <a:ext cx="230425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Ωμοπλατιαία άκανθα</a:t>
            </a:r>
            <a:endParaRPr lang="en-US" sz="1400" dirty="0">
              <a:solidFill>
                <a:schemeClr val="bg1"/>
              </a:solidFill>
            </a:endParaRPr>
          </a:p>
        </p:txBody>
      </p:sp>
      <p:sp>
        <p:nvSpPr>
          <p:cNvPr id="12" name="TextBox 11"/>
          <p:cNvSpPr txBox="1"/>
          <p:nvPr/>
        </p:nvSpPr>
        <p:spPr>
          <a:xfrm>
            <a:off x="1056998" y="2633540"/>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3" name="TextBox 12"/>
          <p:cNvSpPr txBox="1"/>
          <p:nvPr/>
        </p:nvSpPr>
        <p:spPr>
          <a:xfrm>
            <a:off x="611560" y="4221088"/>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Τένοντας υπακανθίου</a:t>
            </a:r>
            <a:endParaRPr lang="en-US" sz="1400" dirty="0">
              <a:solidFill>
                <a:schemeClr val="bg1"/>
              </a:solidFill>
            </a:endParaRPr>
          </a:p>
        </p:txBody>
      </p:sp>
      <p:sp>
        <p:nvSpPr>
          <p:cNvPr id="15" name="TextBox 14"/>
          <p:cNvSpPr txBox="1"/>
          <p:nvPr/>
        </p:nvSpPr>
        <p:spPr>
          <a:xfrm>
            <a:off x="5436096" y="1032991"/>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Κορακοειδής απόφυση</a:t>
            </a:r>
            <a:endParaRPr lang="en-US" sz="1400" dirty="0">
              <a:solidFill>
                <a:schemeClr val="bg1"/>
              </a:solidFill>
            </a:endParaRPr>
          </a:p>
        </p:txBody>
      </p:sp>
      <p:sp>
        <p:nvSpPr>
          <p:cNvPr id="16" name="TextBox 15"/>
          <p:cNvSpPr txBox="1"/>
          <p:nvPr/>
        </p:nvSpPr>
        <p:spPr>
          <a:xfrm>
            <a:off x="6358248" y="2026589"/>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θωρακικός μυς</a:t>
            </a:r>
            <a:endParaRPr lang="en-US" sz="1400" dirty="0">
              <a:solidFill>
                <a:schemeClr val="bg1"/>
              </a:solidFill>
            </a:endParaRPr>
          </a:p>
        </p:txBody>
      </p:sp>
      <p:sp>
        <p:nvSpPr>
          <p:cNvPr id="17" name="TextBox 16"/>
          <p:cNvSpPr txBox="1"/>
          <p:nvPr/>
        </p:nvSpPr>
        <p:spPr>
          <a:xfrm>
            <a:off x="971600" y="1556792"/>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Μακρά κεφαλή 2κεφάλου</a:t>
            </a:r>
            <a:endParaRPr lang="en-US" sz="1400" dirty="0">
              <a:solidFill>
                <a:schemeClr val="bg1"/>
              </a:solidFill>
            </a:endParaRPr>
          </a:p>
        </p:txBody>
      </p:sp>
      <p:sp>
        <p:nvSpPr>
          <p:cNvPr id="18" name="TextBox 17"/>
          <p:cNvSpPr txBox="1"/>
          <p:nvPr/>
        </p:nvSpPr>
        <p:spPr>
          <a:xfrm>
            <a:off x="730482" y="3342478"/>
            <a:ext cx="20162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Βραχιόνιος κεφαλή</a:t>
            </a:r>
            <a:endParaRPr lang="en-US" sz="1400" dirty="0">
              <a:solidFill>
                <a:schemeClr val="bg1"/>
              </a:solidFill>
            </a:endParaRPr>
          </a:p>
        </p:txBody>
      </p:sp>
      <p:sp>
        <p:nvSpPr>
          <p:cNvPr id="19" name="TextBox 18"/>
          <p:cNvSpPr txBox="1"/>
          <p:nvPr/>
        </p:nvSpPr>
        <p:spPr>
          <a:xfrm>
            <a:off x="3779912" y="692696"/>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Βραχεία κεφαλή 2κεφάλου</a:t>
            </a:r>
            <a:endParaRPr lang="en-US" sz="1400" dirty="0">
              <a:solidFill>
                <a:schemeClr val="bg1"/>
              </a:solidFill>
            </a:endParaRPr>
          </a:p>
        </p:txBody>
      </p:sp>
      <p:sp>
        <p:nvSpPr>
          <p:cNvPr id="20" name="TextBox 19"/>
          <p:cNvSpPr txBox="1"/>
          <p:nvPr/>
        </p:nvSpPr>
        <p:spPr>
          <a:xfrm>
            <a:off x="3779912" y="5589241"/>
            <a:ext cx="206576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Υπακάνθιος μυς</a:t>
            </a:r>
            <a:endParaRPr lang="en-US" sz="1400" dirty="0">
              <a:solidFill>
                <a:schemeClr val="bg1"/>
              </a:solidFill>
            </a:endParaRPr>
          </a:p>
        </p:txBody>
      </p:sp>
      <p:sp>
        <p:nvSpPr>
          <p:cNvPr id="21" name="TextBox 20"/>
          <p:cNvSpPr txBox="1"/>
          <p:nvPr/>
        </p:nvSpPr>
        <p:spPr>
          <a:xfrm>
            <a:off x="6372200" y="2924945"/>
            <a:ext cx="172819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Ωμογλήνη</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73</a:t>
            </a:fld>
            <a:endParaRPr lang="el-GR"/>
          </a:p>
        </p:txBody>
      </p:sp>
      <p:pic>
        <p:nvPicPr>
          <p:cNvPr id="236546" name="Picture 2" descr="https://mrimaster.com/anatomy/shoulder/shoulder%20axial/mri%20shoulder%20cross%20sectional%20anatomy%20axial%207.jpg"/>
          <p:cNvPicPr>
            <a:picLocks noGrp="1" noChangeAspect="1" noChangeArrowheads="1"/>
          </p:cNvPicPr>
          <p:nvPr>
            <p:ph idx="1"/>
          </p:nvPr>
        </p:nvPicPr>
        <p:blipFill>
          <a:blip r:embed="rId2" cstate="print">
            <a:lum bright="10000" contrast="-10000"/>
          </a:blip>
          <a:srcRect/>
          <a:stretch>
            <a:fillRect/>
          </a:stretch>
        </p:blipFill>
        <p:spPr bwMode="auto">
          <a:xfrm>
            <a:off x="76227" y="115508"/>
            <a:ext cx="9067773" cy="6713464"/>
          </a:xfrm>
          <a:prstGeom prst="rect">
            <a:avLst/>
          </a:prstGeom>
          <a:noFill/>
        </p:spPr>
      </p:pic>
      <p:sp>
        <p:nvSpPr>
          <p:cNvPr id="6" name="Rectangle 5"/>
          <p:cNvSpPr/>
          <p:nvPr/>
        </p:nvSpPr>
        <p:spPr>
          <a:xfrm>
            <a:off x="395536" y="6237312"/>
            <a:ext cx="1584176" cy="369332"/>
          </a:xfrm>
          <a:prstGeom prst="rect">
            <a:avLst/>
          </a:prstGeom>
        </p:spPr>
        <p:txBody>
          <a:bodyPr wrap="square">
            <a:spAutoFit/>
          </a:bodyPr>
          <a:lstStyle/>
          <a:p>
            <a:r>
              <a:rPr lang="en-US" dirty="0" smtClean="0">
                <a:solidFill>
                  <a:schemeClr val="bg1">
                    <a:lumMod val="75000"/>
                  </a:schemeClr>
                </a:solidFill>
                <a:latin typeface="Calibri"/>
              </a:rPr>
              <a:t>©</a:t>
            </a:r>
            <a:r>
              <a:rPr lang="el-GR"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5" name="TextBox 4"/>
          <p:cNvSpPr txBox="1"/>
          <p:nvPr/>
        </p:nvSpPr>
        <p:spPr>
          <a:xfrm>
            <a:off x="1979712" y="692696"/>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7" name="TextBox 6"/>
          <p:cNvSpPr txBox="1"/>
          <p:nvPr/>
        </p:nvSpPr>
        <p:spPr>
          <a:xfrm>
            <a:off x="2051720" y="4968510"/>
            <a:ext cx="194421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8" name="TextBox 7"/>
          <p:cNvSpPr txBox="1"/>
          <p:nvPr/>
        </p:nvSpPr>
        <p:spPr>
          <a:xfrm>
            <a:off x="251520" y="1916832"/>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Μείζον βραχιόνιο όγκωμα</a:t>
            </a:r>
            <a:endParaRPr lang="en-US" sz="1400" dirty="0">
              <a:solidFill>
                <a:schemeClr val="bg1"/>
              </a:solidFill>
            </a:endParaRPr>
          </a:p>
        </p:txBody>
      </p:sp>
      <p:sp>
        <p:nvSpPr>
          <p:cNvPr id="9" name="TextBox 8"/>
          <p:cNvSpPr txBox="1"/>
          <p:nvPr/>
        </p:nvSpPr>
        <p:spPr>
          <a:xfrm>
            <a:off x="6372200" y="3728736"/>
            <a:ext cx="237626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Πρόσθιος οδοντωτός μυς</a:t>
            </a:r>
            <a:endParaRPr lang="en-US" sz="1400" dirty="0">
              <a:solidFill>
                <a:schemeClr val="bg1"/>
              </a:solidFill>
            </a:endParaRPr>
          </a:p>
        </p:txBody>
      </p:sp>
      <p:sp>
        <p:nvSpPr>
          <p:cNvPr id="10" name="TextBox 9"/>
          <p:cNvSpPr txBox="1"/>
          <p:nvPr/>
        </p:nvSpPr>
        <p:spPr>
          <a:xfrm>
            <a:off x="6444208" y="4577756"/>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μυς</a:t>
            </a:r>
            <a:endParaRPr lang="en-US" sz="1400" dirty="0">
              <a:solidFill>
                <a:schemeClr val="bg1"/>
              </a:solidFill>
            </a:endParaRPr>
          </a:p>
        </p:txBody>
      </p:sp>
      <p:sp>
        <p:nvSpPr>
          <p:cNvPr id="11" name="TextBox 10"/>
          <p:cNvSpPr txBox="1"/>
          <p:nvPr/>
        </p:nvSpPr>
        <p:spPr>
          <a:xfrm>
            <a:off x="5318860" y="5373216"/>
            <a:ext cx="230425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Ωμοπλατιαία άκανθα</a:t>
            </a:r>
            <a:endParaRPr lang="en-US" sz="1400" dirty="0">
              <a:solidFill>
                <a:schemeClr val="bg1"/>
              </a:solidFill>
            </a:endParaRPr>
          </a:p>
        </p:txBody>
      </p:sp>
      <p:sp>
        <p:nvSpPr>
          <p:cNvPr id="12" name="TextBox 11"/>
          <p:cNvSpPr txBox="1"/>
          <p:nvPr/>
        </p:nvSpPr>
        <p:spPr>
          <a:xfrm>
            <a:off x="1056998" y="2444858"/>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3" name="TextBox 12"/>
          <p:cNvSpPr txBox="1"/>
          <p:nvPr/>
        </p:nvSpPr>
        <p:spPr>
          <a:xfrm>
            <a:off x="451906" y="3789040"/>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Ελάσσων στρογγύλος</a:t>
            </a:r>
            <a:endParaRPr lang="en-US" sz="1400" dirty="0">
              <a:solidFill>
                <a:schemeClr val="bg1"/>
              </a:solidFill>
            </a:endParaRPr>
          </a:p>
        </p:txBody>
      </p:sp>
      <p:sp>
        <p:nvSpPr>
          <p:cNvPr id="15" name="TextBox 14"/>
          <p:cNvSpPr txBox="1"/>
          <p:nvPr/>
        </p:nvSpPr>
        <p:spPr>
          <a:xfrm>
            <a:off x="5292080" y="1081202"/>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θωρακικός μυς</a:t>
            </a:r>
            <a:endParaRPr lang="en-US" sz="1400" dirty="0">
              <a:solidFill>
                <a:schemeClr val="bg1"/>
              </a:solidFill>
            </a:endParaRPr>
          </a:p>
        </p:txBody>
      </p:sp>
      <p:sp>
        <p:nvSpPr>
          <p:cNvPr id="16" name="TextBox 15"/>
          <p:cNvSpPr txBox="1"/>
          <p:nvPr/>
        </p:nvSpPr>
        <p:spPr>
          <a:xfrm>
            <a:off x="971600" y="1368110"/>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Μακρά κεφαλή 2κεφάλου</a:t>
            </a:r>
            <a:endParaRPr lang="en-US" sz="1400" dirty="0">
              <a:solidFill>
                <a:schemeClr val="bg1"/>
              </a:solidFill>
            </a:endParaRPr>
          </a:p>
        </p:txBody>
      </p:sp>
      <p:sp>
        <p:nvSpPr>
          <p:cNvPr id="17" name="TextBox 16"/>
          <p:cNvSpPr txBox="1"/>
          <p:nvPr/>
        </p:nvSpPr>
        <p:spPr>
          <a:xfrm>
            <a:off x="730482" y="3153796"/>
            <a:ext cx="20162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Βραχιόνιος κεφαλή</a:t>
            </a:r>
            <a:endParaRPr lang="en-US" sz="1400" dirty="0">
              <a:solidFill>
                <a:schemeClr val="bg1"/>
              </a:solidFill>
            </a:endParaRPr>
          </a:p>
        </p:txBody>
      </p:sp>
      <p:sp>
        <p:nvSpPr>
          <p:cNvPr id="18" name="TextBox 17"/>
          <p:cNvSpPr txBox="1"/>
          <p:nvPr/>
        </p:nvSpPr>
        <p:spPr>
          <a:xfrm>
            <a:off x="3779912" y="620688"/>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Βραχεία κεφαλή 2κεφάλου</a:t>
            </a:r>
            <a:endParaRPr lang="en-US" sz="1400" dirty="0">
              <a:solidFill>
                <a:schemeClr val="bg1"/>
              </a:solidFill>
            </a:endParaRPr>
          </a:p>
        </p:txBody>
      </p:sp>
      <p:sp>
        <p:nvSpPr>
          <p:cNvPr id="19" name="TextBox 18"/>
          <p:cNvSpPr txBox="1"/>
          <p:nvPr/>
        </p:nvSpPr>
        <p:spPr>
          <a:xfrm>
            <a:off x="3388034" y="5516671"/>
            <a:ext cx="206576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Υπακάνθιος μυς</a:t>
            </a:r>
            <a:endParaRPr lang="en-US" sz="1400" dirty="0">
              <a:solidFill>
                <a:schemeClr val="bg1"/>
              </a:solidFill>
            </a:endParaRPr>
          </a:p>
        </p:txBody>
      </p:sp>
      <p:sp>
        <p:nvSpPr>
          <p:cNvPr id="20" name="TextBox 19"/>
          <p:cNvSpPr txBox="1"/>
          <p:nvPr/>
        </p:nvSpPr>
        <p:spPr>
          <a:xfrm>
            <a:off x="6372200" y="2736263"/>
            <a:ext cx="2448272" cy="523220"/>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Επιχείλιος χόνδρος ωμογλήνης</a:t>
            </a:r>
            <a:endParaRPr lang="en-US" sz="1400" dirty="0">
              <a:solidFill>
                <a:schemeClr val="bg1"/>
              </a:solidFill>
            </a:endParaRPr>
          </a:p>
        </p:txBody>
      </p:sp>
      <p:sp>
        <p:nvSpPr>
          <p:cNvPr id="21" name="TextBox 20"/>
          <p:cNvSpPr txBox="1"/>
          <p:nvPr/>
        </p:nvSpPr>
        <p:spPr>
          <a:xfrm>
            <a:off x="6300192" y="1484784"/>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Ελάσσον θωρακικός μυς</a:t>
            </a:r>
            <a:endParaRPr lang="en-US" sz="1400" dirty="0">
              <a:solidFill>
                <a:schemeClr val="bg1"/>
              </a:solidFill>
            </a:endParaRPr>
          </a:p>
        </p:txBody>
      </p:sp>
      <p:sp>
        <p:nvSpPr>
          <p:cNvPr id="24" name="TextBox 23"/>
          <p:cNvSpPr txBox="1"/>
          <p:nvPr/>
        </p:nvSpPr>
        <p:spPr>
          <a:xfrm>
            <a:off x="6084168" y="5042205"/>
            <a:ext cx="158417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Ωμοπλάτη</a:t>
            </a:r>
            <a:endParaRPr lang="en-US" sz="1400" dirty="0">
              <a:solidFill>
                <a:schemeClr val="bg1"/>
              </a:solidFill>
            </a:endParaRPr>
          </a:p>
        </p:txBody>
      </p:sp>
      <p:sp>
        <p:nvSpPr>
          <p:cNvPr id="25" name="TextBox 24"/>
          <p:cNvSpPr txBox="1"/>
          <p:nvPr/>
        </p:nvSpPr>
        <p:spPr>
          <a:xfrm>
            <a:off x="683568" y="4221088"/>
            <a:ext cx="2448272" cy="523220"/>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Επιχείλιος χόνδρος ωμογλήνης</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74</a:t>
            </a:fld>
            <a:endParaRPr lang="el-GR"/>
          </a:p>
        </p:txBody>
      </p:sp>
      <p:pic>
        <p:nvPicPr>
          <p:cNvPr id="234498" name="Picture 2" descr="https://mrimaster.com/anatomy/shoulder/shoulder%20axial/mri%20shoulder%20cross%20sectional%20anatomy%20axial%209.jpg"/>
          <p:cNvPicPr>
            <a:picLocks noGrp="1" noChangeAspect="1" noChangeArrowheads="1"/>
          </p:cNvPicPr>
          <p:nvPr>
            <p:ph idx="1"/>
          </p:nvPr>
        </p:nvPicPr>
        <p:blipFill>
          <a:blip r:embed="rId2" cstate="print">
            <a:lum bright="10000" contrast="-10000"/>
          </a:blip>
          <a:srcRect/>
          <a:stretch>
            <a:fillRect/>
          </a:stretch>
        </p:blipFill>
        <p:spPr bwMode="auto">
          <a:xfrm>
            <a:off x="77913" y="145098"/>
            <a:ext cx="9066087" cy="6712902"/>
          </a:xfrm>
          <a:prstGeom prst="rect">
            <a:avLst/>
          </a:prstGeom>
          <a:noFill/>
        </p:spPr>
      </p:pic>
      <p:sp>
        <p:nvSpPr>
          <p:cNvPr id="6" name="Rectangle 5"/>
          <p:cNvSpPr/>
          <p:nvPr/>
        </p:nvSpPr>
        <p:spPr>
          <a:xfrm>
            <a:off x="395536" y="6237312"/>
            <a:ext cx="1584176" cy="369332"/>
          </a:xfrm>
          <a:prstGeom prst="rect">
            <a:avLst/>
          </a:prstGeom>
        </p:spPr>
        <p:txBody>
          <a:bodyPr wrap="square">
            <a:spAutoFit/>
          </a:bodyPr>
          <a:lstStyle/>
          <a:p>
            <a:r>
              <a:rPr lang="en-US" dirty="0" smtClean="0">
                <a:solidFill>
                  <a:schemeClr val="bg1">
                    <a:lumMod val="75000"/>
                  </a:schemeClr>
                </a:solidFill>
                <a:latin typeface="Calibri"/>
              </a:rPr>
              <a:t>©</a:t>
            </a:r>
            <a:r>
              <a:rPr lang="el-GR"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5" name="TextBox 4"/>
          <p:cNvSpPr txBox="1"/>
          <p:nvPr/>
        </p:nvSpPr>
        <p:spPr>
          <a:xfrm>
            <a:off x="3275856" y="1052736"/>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7" name="TextBox 6"/>
          <p:cNvSpPr txBox="1"/>
          <p:nvPr/>
        </p:nvSpPr>
        <p:spPr>
          <a:xfrm>
            <a:off x="2123728" y="5301208"/>
            <a:ext cx="194421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8" name="TextBox 7"/>
          <p:cNvSpPr txBox="1"/>
          <p:nvPr/>
        </p:nvSpPr>
        <p:spPr>
          <a:xfrm>
            <a:off x="323528" y="1772816"/>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Μείζον βραχιόνιο όγκωμα</a:t>
            </a:r>
            <a:endParaRPr lang="en-US" sz="1400" dirty="0">
              <a:solidFill>
                <a:schemeClr val="bg1"/>
              </a:solidFill>
            </a:endParaRPr>
          </a:p>
        </p:txBody>
      </p:sp>
      <p:sp>
        <p:nvSpPr>
          <p:cNvPr id="9" name="TextBox 8"/>
          <p:cNvSpPr txBox="1"/>
          <p:nvPr/>
        </p:nvSpPr>
        <p:spPr>
          <a:xfrm>
            <a:off x="6300192" y="4077072"/>
            <a:ext cx="237626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Πρόσθιος οδοντωτός μυς</a:t>
            </a:r>
            <a:endParaRPr lang="en-US" sz="1400" dirty="0">
              <a:solidFill>
                <a:schemeClr val="bg1"/>
              </a:solidFill>
            </a:endParaRPr>
          </a:p>
        </p:txBody>
      </p:sp>
      <p:sp>
        <p:nvSpPr>
          <p:cNvPr id="10" name="TextBox 9"/>
          <p:cNvSpPr txBox="1"/>
          <p:nvPr/>
        </p:nvSpPr>
        <p:spPr>
          <a:xfrm>
            <a:off x="6444208" y="5013176"/>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μυς</a:t>
            </a:r>
            <a:endParaRPr lang="en-US" sz="1400" dirty="0">
              <a:solidFill>
                <a:schemeClr val="bg1"/>
              </a:solidFill>
            </a:endParaRPr>
          </a:p>
        </p:txBody>
      </p:sp>
      <p:sp>
        <p:nvSpPr>
          <p:cNvPr id="11" name="TextBox 10"/>
          <p:cNvSpPr txBox="1"/>
          <p:nvPr/>
        </p:nvSpPr>
        <p:spPr>
          <a:xfrm>
            <a:off x="1475656" y="706648"/>
            <a:ext cx="259228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Έλασσον βραχιόνιο όγκωμα</a:t>
            </a:r>
            <a:endParaRPr lang="en-US" sz="1400" dirty="0">
              <a:solidFill>
                <a:schemeClr val="bg1"/>
              </a:solidFill>
            </a:endParaRPr>
          </a:p>
        </p:txBody>
      </p:sp>
      <p:sp>
        <p:nvSpPr>
          <p:cNvPr id="12" name="TextBox 11"/>
          <p:cNvSpPr txBox="1"/>
          <p:nvPr/>
        </p:nvSpPr>
        <p:spPr>
          <a:xfrm>
            <a:off x="827584" y="2420888"/>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3" name="TextBox 12"/>
          <p:cNvSpPr txBox="1"/>
          <p:nvPr/>
        </p:nvSpPr>
        <p:spPr>
          <a:xfrm>
            <a:off x="179512" y="3645024"/>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Ελάσσων στρογγύλος μυς</a:t>
            </a:r>
            <a:endParaRPr lang="en-US" sz="1400" dirty="0">
              <a:solidFill>
                <a:schemeClr val="bg1"/>
              </a:solidFill>
            </a:endParaRPr>
          </a:p>
        </p:txBody>
      </p:sp>
      <p:sp>
        <p:nvSpPr>
          <p:cNvPr id="14" name="TextBox 13"/>
          <p:cNvSpPr txBox="1"/>
          <p:nvPr/>
        </p:nvSpPr>
        <p:spPr>
          <a:xfrm>
            <a:off x="6372200" y="1700808"/>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θωρακικός μυς</a:t>
            </a:r>
            <a:endParaRPr lang="en-US" sz="1400" dirty="0">
              <a:solidFill>
                <a:schemeClr val="bg1"/>
              </a:solidFill>
            </a:endParaRPr>
          </a:p>
        </p:txBody>
      </p:sp>
      <p:sp>
        <p:nvSpPr>
          <p:cNvPr id="15" name="TextBox 14"/>
          <p:cNvSpPr txBox="1"/>
          <p:nvPr/>
        </p:nvSpPr>
        <p:spPr>
          <a:xfrm>
            <a:off x="611560" y="1268760"/>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Μακρά κεφαλή 2κεφάλου</a:t>
            </a:r>
            <a:endParaRPr lang="en-US" sz="1400" dirty="0">
              <a:solidFill>
                <a:schemeClr val="bg1"/>
              </a:solidFill>
            </a:endParaRPr>
          </a:p>
        </p:txBody>
      </p:sp>
      <p:sp>
        <p:nvSpPr>
          <p:cNvPr id="16" name="TextBox 15"/>
          <p:cNvSpPr txBox="1"/>
          <p:nvPr/>
        </p:nvSpPr>
        <p:spPr>
          <a:xfrm>
            <a:off x="467544" y="2996952"/>
            <a:ext cx="20162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Βραχιόνιος κεφαλή</a:t>
            </a:r>
            <a:endParaRPr lang="en-US" sz="1400" dirty="0">
              <a:solidFill>
                <a:schemeClr val="bg1"/>
              </a:solidFill>
            </a:endParaRPr>
          </a:p>
        </p:txBody>
      </p:sp>
      <p:sp>
        <p:nvSpPr>
          <p:cNvPr id="17" name="TextBox 16"/>
          <p:cNvSpPr txBox="1"/>
          <p:nvPr/>
        </p:nvSpPr>
        <p:spPr>
          <a:xfrm>
            <a:off x="4716016" y="692696"/>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Βραχεία κεφαλή 2κεφάλου</a:t>
            </a:r>
            <a:endParaRPr lang="en-US" sz="1400" dirty="0">
              <a:solidFill>
                <a:schemeClr val="bg1"/>
              </a:solidFill>
            </a:endParaRPr>
          </a:p>
        </p:txBody>
      </p:sp>
      <p:sp>
        <p:nvSpPr>
          <p:cNvPr id="18" name="TextBox 17"/>
          <p:cNvSpPr txBox="1"/>
          <p:nvPr/>
        </p:nvSpPr>
        <p:spPr>
          <a:xfrm>
            <a:off x="3707904" y="5589240"/>
            <a:ext cx="206576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Υπακάνθιος μυς</a:t>
            </a:r>
            <a:endParaRPr lang="en-US" sz="1400" dirty="0">
              <a:solidFill>
                <a:schemeClr val="bg1"/>
              </a:solidFill>
            </a:endParaRPr>
          </a:p>
        </p:txBody>
      </p:sp>
      <p:sp>
        <p:nvSpPr>
          <p:cNvPr id="19" name="TextBox 18"/>
          <p:cNvSpPr txBox="1"/>
          <p:nvPr/>
        </p:nvSpPr>
        <p:spPr>
          <a:xfrm>
            <a:off x="5580112" y="1067250"/>
            <a:ext cx="316835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Επιχείλιος χόνδρος ωμογλήνης</a:t>
            </a:r>
            <a:endParaRPr lang="en-US" sz="1400" dirty="0">
              <a:solidFill>
                <a:schemeClr val="bg1"/>
              </a:solidFill>
            </a:endParaRPr>
          </a:p>
        </p:txBody>
      </p:sp>
      <p:sp>
        <p:nvSpPr>
          <p:cNvPr id="20" name="TextBox 19"/>
          <p:cNvSpPr txBox="1"/>
          <p:nvPr/>
        </p:nvSpPr>
        <p:spPr>
          <a:xfrm>
            <a:off x="6372200" y="2060848"/>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Ελάσσον θωρακικός μυς</a:t>
            </a:r>
            <a:endParaRPr lang="en-US" sz="1400" dirty="0">
              <a:solidFill>
                <a:schemeClr val="bg1"/>
              </a:solidFill>
            </a:endParaRPr>
          </a:p>
        </p:txBody>
      </p:sp>
      <p:sp>
        <p:nvSpPr>
          <p:cNvPr id="21" name="TextBox 20"/>
          <p:cNvSpPr txBox="1"/>
          <p:nvPr/>
        </p:nvSpPr>
        <p:spPr>
          <a:xfrm>
            <a:off x="6444208" y="2996952"/>
            <a:ext cx="158417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Ωμογλήνη</a:t>
            </a:r>
            <a:endParaRPr lang="en-US" sz="1400" dirty="0">
              <a:solidFill>
                <a:schemeClr val="bg1"/>
              </a:solidFill>
            </a:endParaRPr>
          </a:p>
        </p:txBody>
      </p:sp>
      <p:sp>
        <p:nvSpPr>
          <p:cNvPr id="22" name="TextBox 21"/>
          <p:cNvSpPr txBox="1"/>
          <p:nvPr/>
        </p:nvSpPr>
        <p:spPr>
          <a:xfrm>
            <a:off x="683568" y="4221088"/>
            <a:ext cx="2448272" cy="523220"/>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Επιχείλιος χόνδρος ωμογλήνης</a:t>
            </a:r>
            <a:endParaRPr lang="en-US" sz="1400" dirty="0">
              <a:solidFill>
                <a:schemeClr val="bg1"/>
              </a:solidFill>
            </a:endParaRPr>
          </a:p>
        </p:txBody>
      </p:sp>
      <p:sp>
        <p:nvSpPr>
          <p:cNvPr id="23" name="TextBox 22"/>
          <p:cNvSpPr txBox="1"/>
          <p:nvPr/>
        </p:nvSpPr>
        <p:spPr>
          <a:xfrm>
            <a:off x="611560" y="4941168"/>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Ελάσσων στρογγύλος</a:t>
            </a:r>
            <a:endParaRPr lang="en-US" sz="1400" dirty="0">
              <a:solidFill>
                <a:schemeClr val="bg1"/>
              </a:solidFill>
            </a:endParaRPr>
          </a:p>
        </p:txBody>
      </p:sp>
      <p:sp>
        <p:nvSpPr>
          <p:cNvPr id="24" name="TextBox 23"/>
          <p:cNvSpPr txBox="1"/>
          <p:nvPr/>
        </p:nvSpPr>
        <p:spPr>
          <a:xfrm>
            <a:off x="6372200" y="2564904"/>
            <a:ext cx="1993760" cy="307777"/>
          </a:xfrm>
          <a:prstGeom prst="rect">
            <a:avLst/>
          </a:prstGeom>
          <a:solidFill>
            <a:srgbClr val="0C161A"/>
          </a:solidFill>
        </p:spPr>
        <p:txBody>
          <a:bodyPr wrap="square" rtlCol="0">
            <a:spAutoFit/>
          </a:bodyPr>
          <a:lstStyle/>
          <a:p>
            <a:pPr algn="ctr"/>
            <a:endParaRPr lang="en-US" sz="1400" dirty="0">
              <a:solidFill>
                <a:schemeClr val="bg1"/>
              </a:solidFill>
            </a:endParaRPr>
          </a:p>
        </p:txBody>
      </p:sp>
      <p:sp>
        <p:nvSpPr>
          <p:cNvPr id="25" name="TextBox 24"/>
          <p:cNvSpPr txBox="1"/>
          <p:nvPr/>
        </p:nvSpPr>
        <p:spPr>
          <a:xfrm>
            <a:off x="6372200" y="1412776"/>
            <a:ext cx="1993760" cy="307777"/>
          </a:xfrm>
          <a:prstGeom prst="rect">
            <a:avLst/>
          </a:prstGeom>
          <a:solidFill>
            <a:srgbClr val="0C161A"/>
          </a:solidFill>
        </p:spPr>
        <p:txBody>
          <a:bodyPr wrap="square" rtlCol="0">
            <a:spAutoFit/>
          </a:bodyPr>
          <a:lstStyle/>
          <a:p>
            <a:pPr algn="ct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75</a:t>
            </a:fld>
            <a:endParaRPr lang="el-GR"/>
          </a:p>
        </p:txBody>
      </p:sp>
      <p:pic>
        <p:nvPicPr>
          <p:cNvPr id="232450" name="Picture 2" descr="https://mrimaster.com/anatomy/shoulder/shoulder%20axial/mri%20shoulder%20cross%20sectional%20anatomy%20axial%2011.jpg"/>
          <p:cNvPicPr>
            <a:picLocks noGrp="1" noChangeAspect="1" noChangeArrowheads="1"/>
          </p:cNvPicPr>
          <p:nvPr>
            <p:ph idx="1"/>
          </p:nvPr>
        </p:nvPicPr>
        <p:blipFill>
          <a:blip r:embed="rId2" cstate="print">
            <a:lum bright="10000" contrast="-10000"/>
          </a:blip>
          <a:srcRect/>
          <a:stretch>
            <a:fillRect/>
          </a:stretch>
        </p:blipFill>
        <p:spPr bwMode="auto">
          <a:xfrm>
            <a:off x="78476" y="149597"/>
            <a:ext cx="9065524" cy="6708403"/>
          </a:xfrm>
          <a:prstGeom prst="rect">
            <a:avLst/>
          </a:prstGeom>
          <a:noFill/>
        </p:spPr>
      </p:pic>
      <p:sp>
        <p:nvSpPr>
          <p:cNvPr id="6" name="Rectangle 5"/>
          <p:cNvSpPr/>
          <p:nvPr/>
        </p:nvSpPr>
        <p:spPr>
          <a:xfrm>
            <a:off x="395536" y="6237312"/>
            <a:ext cx="1584176" cy="369332"/>
          </a:xfrm>
          <a:prstGeom prst="rect">
            <a:avLst/>
          </a:prstGeom>
        </p:spPr>
        <p:txBody>
          <a:bodyPr wrap="square">
            <a:spAutoFit/>
          </a:bodyPr>
          <a:lstStyle/>
          <a:p>
            <a:r>
              <a:rPr lang="en-US" dirty="0" smtClean="0">
                <a:solidFill>
                  <a:schemeClr val="bg1">
                    <a:lumMod val="75000"/>
                  </a:schemeClr>
                </a:solidFill>
                <a:latin typeface="Calibri"/>
              </a:rPr>
              <a:t>©</a:t>
            </a:r>
            <a:r>
              <a:rPr lang="el-GR" dirty="0" smtClean="0">
                <a:solidFill>
                  <a:prstClr val="black">
                    <a:lumMod val="75000"/>
                    <a:lumOff val="25000"/>
                  </a:prstClr>
                </a:solidFill>
                <a:latin typeface="Calibri"/>
              </a:rPr>
              <a:t>  </a:t>
            </a:r>
            <a:r>
              <a:rPr lang="en-US" sz="1200" dirty="0" smtClean="0">
                <a:hlinkClick r:id="rId3"/>
              </a:rPr>
              <a:t>mrimaster.com</a:t>
            </a:r>
            <a:endParaRPr lang="en-US" sz="1200" dirty="0"/>
          </a:p>
        </p:txBody>
      </p:sp>
      <p:grpSp>
        <p:nvGrpSpPr>
          <p:cNvPr id="29" name="Group 28"/>
          <p:cNvGrpSpPr/>
          <p:nvPr/>
        </p:nvGrpSpPr>
        <p:grpSpPr>
          <a:xfrm>
            <a:off x="771776" y="692696"/>
            <a:ext cx="7616648" cy="4957519"/>
            <a:chOff x="771776" y="692696"/>
            <a:chExt cx="7616648" cy="4957519"/>
          </a:xfrm>
        </p:grpSpPr>
        <p:sp>
          <p:nvSpPr>
            <p:cNvPr id="7" name="TextBox 6"/>
            <p:cNvSpPr txBox="1"/>
            <p:nvPr/>
          </p:nvSpPr>
          <p:spPr>
            <a:xfrm>
              <a:off x="6372200" y="1369234"/>
              <a:ext cx="1872208" cy="288032"/>
            </a:xfrm>
            <a:prstGeom prst="rect">
              <a:avLst/>
            </a:prstGeom>
            <a:solidFill>
              <a:schemeClr val="tx1">
                <a:lumMod val="85000"/>
                <a:lumOff val="15000"/>
              </a:schemeClr>
            </a:solidFill>
          </p:spPr>
          <p:txBody>
            <a:bodyPr wrap="square" rtlCol="0">
              <a:spAutoFit/>
            </a:bodyPr>
            <a:lstStyle/>
            <a:p>
              <a:r>
                <a:rPr lang="el-GR" sz="1200" dirty="0" smtClean="0">
                  <a:solidFill>
                    <a:schemeClr val="bg1"/>
                  </a:solidFill>
                </a:rPr>
                <a:t>κορακοβραχιόνιος</a:t>
              </a:r>
              <a:endParaRPr lang="en-US" sz="1200" dirty="0">
                <a:solidFill>
                  <a:schemeClr val="bg1"/>
                </a:solidFill>
              </a:endParaRPr>
            </a:p>
          </p:txBody>
        </p:sp>
        <p:sp>
          <p:nvSpPr>
            <p:cNvPr id="8" name="TextBox 7"/>
            <p:cNvSpPr txBox="1"/>
            <p:nvPr/>
          </p:nvSpPr>
          <p:spPr>
            <a:xfrm>
              <a:off x="6372200" y="1671218"/>
              <a:ext cx="1872208" cy="288032"/>
            </a:xfrm>
            <a:prstGeom prst="rect">
              <a:avLst/>
            </a:prstGeom>
            <a:solidFill>
              <a:schemeClr val="tx1">
                <a:lumMod val="85000"/>
                <a:lumOff val="15000"/>
              </a:schemeClr>
            </a:solidFill>
          </p:spPr>
          <p:txBody>
            <a:bodyPr wrap="square" rtlCol="0">
              <a:spAutoFit/>
            </a:bodyPr>
            <a:lstStyle/>
            <a:p>
              <a:r>
                <a:rPr lang="el-GR" sz="1200" dirty="0" smtClean="0">
                  <a:solidFill>
                    <a:schemeClr val="bg1"/>
                  </a:solidFill>
                </a:rPr>
                <a:t>μείζων θωρακικός</a:t>
              </a:r>
              <a:endParaRPr lang="en-US" sz="1200" dirty="0">
                <a:solidFill>
                  <a:schemeClr val="bg1"/>
                </a:solidFill>
              </a:endParaRPr>
            </a:p>
          </p:txBody>
        </p:sp>
        <p:sp>
          <p:nvSpPr>
            <p:cNvPr id="10" name="TextBox 9"/>
            <p:cNvSpPr txBox="1"/>
            <p:nvPr/>
          </p:nvSpPr>
          <p:spPr>
            <a:xfrm>
              <a:off x="6516216" y="2492896"/>
              <a:ext cx="1872208" cy="288032"/>
            </a:xfrm>
            <a:prstGeom prst="rect">
              <a:avLst/>
            </a:prstGeom>
            <a:solidFill>
              <a:schemeClr val="tx1">
                <a:lumMod val="85000"/>
                <a:lumOff val="15000"/>
              </a:schemeClr>
            </a:solidFill>
          </p:spPr>
          <p:txBody>
            <a:bodyPr wrap="square" rtlCol="0">
              <a:spAutoFit/>
            </a:bodyPr>
            <a:lstStyle/>
            <a:p>
              <a:r>
                <a:rPr lang="el-GR" sz="1200" dirty="0" smtClean="0">
                  <a:solidFill>
                    <a:schemeClr val="bg1"/>
                  </a:solidFill>
                </a:rPr>
                <a:t>βραχιόνιο πλέγμα</a:t>
              </a:r>
              <a:endParaRPr lang="en-US" sz="1200" dirty="0">
                <a:solidFill>
                  <a:schemeClr val="bg1"/>
                </a:solidFill>
              </a:endParaRPr>
            </a:p>
          </p:txBody>
        </p:sp>
        <p:sp>
          <p:nvSpPr>
            <p:cNvPr id="13" name="TextBox 12"/>
            <p:cNvSpPr txBox="1"/>
            <p:nvPr/>
          </p:nvSpPr>
          <p:spPr>
            <a:xfrm>
              <a:off x="6444208" y="4826180"/>
              <a:ext cx="1872208" cy="288032"/>
            </a:xfrm>
            <a:prstGeom prst="rect">
              <a:avLst/>
            </a:prstGeom>
            <a:solidFill>
              <a:schemeClr val="tx1">
                <a:lumMod val="85000"/>
                <a:lumOff val="15000"/>
              </a:schemeClr>
            </a:solidFill>
          </p:spPr>
          <p:txBody>
            <a:bodyPr wrap="square" rtlCol="0">
              <a:spAutoFit/>
            </a:bodyPr>
            <a:lstStyle/>
            <a:p>
              <a:r>
                <a:rPr lang="el-GR" sz="1200" dirty="0" smtClean="0">
                  <a:solidFill>
                    <a:schemeClr val="bg1"/>
                  </a:solidFill>
                </a:rPr>
                <a:t>ωμοπλάτη</a:t>
              </a:r>
              <a:endParaRPr lang="en-US" sz="1200" dirty="0">
                <a:solidFill>
                  <a:schemeClr val="bg1"/>
                </a:solidFill>
              </a:endParaRPr>
            </a:p>
          </p:txBody>
        </p:sp>
        <p:sp>
          <p:nvSpPr>
            <p:cNvPr id="15" name="TextBox 14"/>
            <p:cNvSpPr txBox="1"/>
            <p:nvPr/>
          </p:nvSpPr>
          <p:spPr>
            <a:xfrm>
              <a:off x="4788024" y="5373216"/>
              <a:ext cx="1872208" cy="276999"/>
            </a:xfrm>
            <a:prstGeom prst="rect">
              <a:avLst/>
            </a:prstGeom>
            <a:solidFill>
              <a:schemeClr val="tx1">
                <a:lumMod val="85000"/>
                <a:lumOff val="15000"/>
              </a:schemeClr>
            </a:solidFill>
          </p:spPr>
          <p:txBody>
            <a:bodyPr wrap="square" rtlCol="0">
              <a:spAutoFit/>
            </a:bodyPr>
            <a:lstStyle/>
            <a:p>
              <a:r>
                <a:rPr lang="el-GR" sz="1200" dirty="0" smtClean="0">
                  <a:solidFill>
                    <a:schemeClr val="bg1"/>
                  </a:solidFill>
                </a:rPr>
                <a:t>υποπλάτια αρτηρία</a:t>
              </a:r>
              <a:endParaRPr lang="en-US" sz="1200" dirty="0">
                <a:solidFill>
                  <a:schemeClr val="bg1"/>
                </a:solidFill>
              </a:endParaRPr>
            </a:p>
          </p:txBody>
        </p:sp>
        <p:sp>
          <p:nvSpPr>
            <p:cNvPr id="17" name="TextBox 16"/>
            <p:cNvSpPr txBox="1"/>
            <p:nvPr/>
          </p:nvSpPr>
          <p:spPr>
            <a:xfrm>
              <a:off x="3131840" y="5157192"/>
              <a:ext cx="1224136" cy="288032"/>
            </a:xfrm>
            <a:prstGeom prst="rect">
              <a:avLst/>
            </a:prstGeom>
            <a:solidFill>
              <a:schemeClr val="tx1">
                <a:lumMod val="85000"/>
                <a:lumOff val="15000"/>
              </a:schemeClr>
            </a:solidFill>
          </p:spPr>
          <p:txBody>
            <a:bodyPr wrap="square" rtlCol="0">
              <a:spAutoFit/>
            </a:bodyPr>
            <a:lstStyle/>
            <a:p>
              <a:r>
                <a:rPr lang="el-GR" sz="1200" dirty="0" smtClean="0">
                  <a:solidFill>
                    <a:schemeClr val="bg1"/>
                  </a:solidFill>
                </a:rPr>
                <a:t>δελτοειδής</a:t>
              </a:r>
              <a:endParaRPr lang="en-US" sz="1200" dirty="0">
                <a:solidFill>
                  <a:schemeClr val="bg1"/>
                </a:solidFill>
              </a:endParaRPr>
            </a:p>
          </p:txBody>
        </p:sp>
        <p:sp>
          <p:nvSpPr>
            <p:cNvPr id="18" name="TextBox 17"/>
            <p:cNvSpPr txBox="1"/>
            <p:nvPr/>
          </p:nvSpPr>
          <p:spPr>
            <a:xfrm>
              <a:off x="5652120" y="1052736"/>
              <a:ext cx="2304256" cy="276999"/>
            </a:xfrm>
            <a:prstGeom prst="rect">
              <a:avLst/>
            </a:prstGeom>
            <a:solidFill>
              <a:schemeClr val="tx1">
                <a:lumMod val="85000"/>
                <a:lumOff val="15000"/>
              </a:schemeClr>
            </a:solidFill>
          </p:spPr>
          <p:txBody>
            <a:bodyPr wrap="square" rtlCol="0">
              <a:spAutoFit/>
            </a:bodyPr>
            <a:lstStyle/>
            <a:p>
              <a:r>
                <a:rPr lang="el-GR" sz="1200" dirty="0" smtClean="0">
                  <a:solidFill>
                    <a:schemeClr val="bg1"/>
                  </a:solidFill>
                </a:rPr>
                <a:t>επιχείλιος χόνδρος ωμογλήνης</a:t>
              </a:r>
              <a:endParaRPr lang="en-US" sz="1200" dirty="0">
                <a:solidFill>
                  <a:schemeClr val="bg1"/>
                </a:solidFill>
              </a:endParaRPr>
            </a:p>
          </p:txBody>
        </p:sp>
        <p:sp>
          <p:nvSpPr>
            <p:cNvPr id="19" name="TextBox 18"/>
            <p:cNvSpPr txBox="1"/>
            <p:nvPr/>
          </p:nvSpPr>
          <p:spPr>
            <a:xfrm>
              <a:off x="4831004" y="692696"/>
              <a:ext cx="2376264" cy="276999"/>
            </a:xfrm>
            <a:prstGeom prst="rect">
              <a:avLst/>
            </a:prstGeom>
            <a:solidFill>
              <a:schemeClr val="tx1">
                <a:lumMod val="85000"/>
                <a:lumOff val="15000"/>
              </a:schemeClr>
            </a:solidFill>
          </p:spPr>
          <p:txBody>
            <a:bodyPr wrap="square" rtlCol="0">
              <a:spAutoFit/>
            </a:bodyPr>
            <a:lstStyle/>
            <a:p>
              <a:r>
                <a:rPr lang="el-GR" sz="1200" dirty="0" smtClean="0">
                  <a:solidFill>
                    <a:schemeClr val="bg1"/>
                  </a:solidFill>
                </a:rPr>
                <a:t>δικέφαλος βραχεία κεφαλή</a:t>
              </a:r>
              <a:endParaRPr lang="en-US" sz="1200" dirty="0">
                <a:solidFill>
                  <a:schemeClr val="bg1"/>
                </a:solidFill>
              </a:endParaRPr>
            </a:p>
          </p:txBody>
        </p:sp>
        <p:sp>
          <p:nvSpPr>
            <p:cNvPr id="20" name="TextBox 19"/>
            <p:cNvSpPr txBox="1"/>
            <p:nvPr/>
          </p:nvSpPr>
          <p:spPr>
            <a:xfrm>
              <a:off x="3621382" y="692696"/>
              <a:ext cx="1152128" cy="288032"/>
            </a:xfrm>
            <a:prstGeom prst="rect">
              <a:avLst/>
            </a:prstGeom>
            <a:solidFill>
              <a:schemeClr val="tx1">
                <a:lumMod val="85000"/>
                <a:lumOff val="15000"/>
              </a:schemeClr>
            </a:solidFill>
          </p:spPr>
          <p:txBody>
            <a:bodyPr wrap="square" rtlCol="0">
              <a:spAutoFit/>
            </a:bodyPr>
            <a:lstStyle/>
            <a:p>
              <a:r>
                <a:rPr lang="el-GR" sz="1200" dirty="0" smtClean="0">
                  <a:solidFill>
                    <a:schemeClr val="bg1"/>
                  </a:solidFill>
                </a:rPr>
                <a:t>δελτοειδής</a:t>
              </a:r>
              <a:endParaRPr lang="en-US" sz="1200" dirty="0">
                <a:solidFill>
                  <a:schemeClr val="bg1"/>
                </a:solidFill>
              </a:endParaRPr>
            </a:p>
          </p:txBody>
        </p:sp>
        <p:sp>
          <p:nvSpPr>
            <p:cNvPr id="22" name="TextBox 21"/>
            <p:cNvSpPr txBox="1"/>
            <p:nvPr/>
          </p:nvSpPr>
          <p:spPr>
            <a:xfrm>
              <a:off x="971600" y="1340768"/>
              <a:ext cx="2232248" cy="276999"/>
            </a:xfrm>
            <a:prstGeom prst="rect">
              <a:avLst/>
            </a:prstGeom>
            <a:solidFill>
              <a:schemeClr val="tx1">
                <a:lumMod val="85000"/>
                <a:lumOff val="15000"/>
              </a:schemeClr>
            </a:solidFill>
          </p:spPr>
          <p:txBody>
            <a:bodyPr wrap="square" rtlCol="0">
              <a:spAutoFit/>
            </a:bodyPr>
            <a:lstStyle/>
            <a:p>
              <a:r>
                <a:rPr lang="el-GR" sz="1200" dirty="0" smtClean="0">
                  <a:solidFill>
                    <a:schemeClr val="bg1"/>
                  </a:solidFill>
                </a:rPr>
                <a:t>δικέφαλος μακρά κεφαλή</a:t>
              </a:r>
              <a:endParaRPr lang="en-US" sz="1200" dirty="0">
                <a:solidFill>
                  <a:schemeClr val="bg1"/>
                </a:solidFill>
              </a:endParaRPr>
            </a:p>
          </p:txBody>
        </p:sp>
        <p:sp>
          <p:nvSpPr>
            <p:cNvPr id="23" name="TextBox 22"/>
            <p:cNvSpPr txBox="1"/>
            <p:nvPr/>
          </p:nvSpPr>
          <p:spPr>
            <a:xfrm>
              <a:off x="827584" y="1844824"/>
              <a:ext cx="1872208" cy="276999"/>
            </a:xfrm>
            <a:prstGeom prst="rect">
              <a:avLst/>
            </a:prstGeom>
            <a:solidFill>
              <a:schemeClr val="tx1">
                <a:lumMod val="85000"/>
                <a:lumOff val="15000"/>
              </a:schemeClr>
            </a:solidFill>
          </p:spPr>
          <p:txBody>
            <a:bodyPr wrap="square" rtlCol="0">
              <a:spAutoFit/>
            </a:bodyPr>
            <a:lstStyle/>
            <a:p>
              <a:r>
                <a:rPr lang="el-GR" sz="1200" dirty="0" smtClean="0">
                  <a:solidFill>
                    <a:schemeClr val="bg1"/>
                  </a:solidFill>
                </a:rPr>
                <a:t>μείζον βραχιόνιο όγκωμα</a:t>
              </a:r>
              <a:endParaRPr lang="en-US" sz="1200" dirty="0">
                <a:solidFill>
                  <a:schemeClr val="bg1"/>
                </a:solidFill>
              </a:endParaRPr>
            </a:p>
          </p:txBody>
        </p:sp>
        <p:sp>
          <p:nvSpPr>
            <p:cNvPr id="24" name="TextBox 23"/>
            <p:cNvSpPr txBox="1"/>
            <p:nvPr/>
          </p:nvSpPr>
          <p:spPr>
            <a:xfrm>
              <a:off x="1216652" y="2348880"/>
              <a:ext cx="1195108" cy="276999"/>
            </a:xfrm>
            <a:prstGeom prst="rect">
              <a:avLst/>
            </a:prstGeom>
            <a:solidFill>
              <a:schemeClr val="tx1">
                <a:lumMod val="85000"/>
                <a:lumOff val="15000"/>
              </a:schemeClr>
            </a:solidFill>
          </p:spPr>
          <p:txBody>
            <a:bodyPr wrap="square" rtlCol="0">
              <a:spAutoFit/>
            </a:bodyPr>
            <a:lstStyle/>
            <a:p>
              <a:r>
                <a:rPr lang="el-GR" sz="1200" dirty="0" smtClean="0">
                  <a:solidFill>
                    <a:schemeClr val="bg1"/>
                  </a:solidFill>
                </a:rPr>
                <a:t>δελτοειδής</a:t>
              </a:r>
              <a:endParaRPr lang="en-US" sz="1200" dirty="0">
                <a:solidFill>
                  <a:schemeClr val="bg1"/>
                </a:solidFill>
              </a:endParaRPr>
            </a:p>
          </p:txBody>
        </p:sp>
        <p:sp>
          <p:nvSpPr>
            <p:cNvPr id="25" name="TextBox 24"/>
            <p:cNvSpPr txBox="1"/>
            <p:nvPr/>
          </p:nvSpPr>
          <p:spPr>
            <a:xfrm>
              <a:off x="771776" y="2996390"/>
              <a:ext cx="1512168" cy="276999"/>
            </a:xfrm>
            <a:prstGeom prst="rect">
              <a:avLst/>
            </a:prstGeom>
            <a:solidFill>
              <a:schemeClr val="tx1">
                <a:lumMod val="85000"/>
                <a:lumOff val="15000"/>
              </a:schemeClr>
            </a:solidFill>
          </p:spPr>
          <p:txBody>
            <a:bodyPr wrap="square" rtlCol="0">
              <a:spAutoFit/>
            </a:bodyPr>
            <a:lstStyle/>
            <a:p>
              <a:r>
                <a:rPr lang="el-GR" sz="1200" dirty="0" smtClean="0">
                  <a:solidFill>
                    <a:schemeClr val="bg1"/>
                  </a:solidFill>
                </a:rPr>
                <a:t>κεφαλή βραχιονίου</a:t>
              </a:r>
              <a:endParaRPr lang="en-US" sz="1200" dirty="0">
                <a:solidFill>
                  <a:schemeClr val="bg1"/>
                </a:solidFill>
              </a:endParaRPr>
            </a:p>
          </p:txBody>
        </p:sp>
        <p:sp>
          <p:nvSpPr>
            <p:cNvPr id="28" name="TextBox 27"/>
            <p:cNvSpPr txBox="1"/>
            <p:nvPr/>
          </p:nvSpPr>
          <p:spPr>
            <a:xfrm>
              <a:off x="844908" y="4609032"/>
              <a:ext cx="2016224" cy="288032"/>
            </a:xfrm>
            <a:prstGeom prst="rect">
              <a:avLst/>
            </a:prstGeom>
            <a:solidFill>
              <a:schemeClr val="tx1">
                <a:lumMod val="85000"/>
                <a:lumOff val="15000"/>
              </a:schemeClr>
            </a:solidFill>
          </p:spPr>
          <p:txBody>
            <a:bodyPr wrap="square" rtlCol="0">
              <a:spAutoFit/>
            </a:bodyPr>
            <a:lstStyle/>
            <a:p>
              <a:r>
                <a:rPr lang="el-GR" sz="1200" dirty="0" smtClean="0">
                  <a:solidFill>
                    <a:schemeClr val="bg1"/>
                  </a:solidFill>
                </a:rPr>
                <a:t>ελάσσων στρογγύλος μυς</a:t>
              </a:r>
              <a:endParaRPr lang="en-US" sz="1200" dirty="0">
                <a:solidFill>
                  <a:schemeClr val="bg1"/>
                </a:solidFill>
              </a:endParaRPr>
            </a:p>
          </p:txBody>
        </p:sp>
      </p:grpSp>
      <p:sp>
        <p:nvSpPr>
          <p:cNvPr id="30" name="TextBox 29"/>
          <p:cNvSpPr txBox="1"/>
          <p:nvPr/>
        </p:nvSpPr>
        <p:spPr>
          <a:xfrm>
            <a:off x="3059832" y="620688"/>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31" name="TextBox 30"/>
          <p:cNvSpPr txBox="1"/>
          <p:nvPr/>
        </p:nvSpPr>
        <p:spPr>
          <a:xfrm>
            <a:off x="2195736" y="5157192"/>
            <a:ext cx="194421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32" name="TextBox 31"/>
          <p:cNvSpPr txBox="1"/>
          <p:nvPr/>
        </p:nvSpPr>
        <p:spPr>
          <a:xfrm>
            <a:off x="539552" y="1844825"/>
            <a:ext cx="223224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Μείζον βραχιόνιο όγκωμα</a:t>
            </a:r>
            <a:endParaRPr lang="en-US" sz="1400" dirty="0">
              <a:solidFill>
                <a:schemeClr val="bg1"/>
              </a:solidFill>
            </a:endParaRPr>
          </a:p>
        </p:txBody>
      </p:sp>
      <p:sp>
        <p:nvSpPr>
          <p:cNvPr id="33" name="TextBox 32"/>
          <p:cNvSpPr txBox="1"/>
          <p:nvPr/>
        </p:nvSpPr>
        <p:spPr>
          <a:xfrm>
            <a:off x="6458160" y="4753611"/>
            <a:ext cx="194421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Ωμοπλάτη</a:t>
            </a:r>
            <a:endParaRPr lang="en-US" sz="1400" dirty="0">
              <a:solidFill>
                <a:schemeClr val="bg1"/>
              </a:solidFill>
            </a:endParaRPr>
          </a:p>
        </p:txBody>
      </p:sp>
      <p:sp>
        <p:nvSpPr>
          <p:cNvPr id="34" name="TextBox 33"/>
          <p:cNvSpPr txBox="1"/>
          <p:nvPr/>
        </p:nvSpPr>
        <p:spPr>
          <a:xfrm>
            <a:off x="6444208" y="4307048"/>
            <a:ext cx="235438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μυς</a:t>
            </a:r>
            <a:endParaRPr lang="en-US" sz="1400" dirty="0">
              <a:solidFill>
                <a:schemeClr val="bg1"/>
              </a:solidFill>
            </a:endParaRPr>
          </a:p>
        </p:txBody>
      </p:sp>
      <p:sp>
        <p:nvSpPr>
          <p:cNvPr id="35" name="TextBox 34"/>
          <p:cNvSpPr txBox="1"/>
          <p:nvPr/>
        </p:nvSpPr>
        <p:spPr>
          <a:xfrm>
            <a:off x="899592" y="836712"/>
            <a:ext cx="259228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Έλασσον βραχιόνιο όγκωμα</a:t>
            </a:r>
            <a:endParaRPr lang="en-US" sz="1400" dirty="0">
              <a:solidFill>
                <a:schemeClr val="bg1"/>
              </a:solidFill>
            </a:endParaRPr>
          </a:p>
        </p:txBody>
      </p:sp>
      <p:sp>
        <p:nvSpPr>
          <p:cNvPr id="36" name="TextBox 35"/>
          <p:cNvSpPr txBox="1"/>
          <p:nvPr/>
        </p:nvSpPr>
        <p:spPr>
          <a:xfrm>
            <a:off x="827584" y="2276872"/>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37" name="TextBox 36"/>
          <p:cNvSpPr txBox="1"/>
          <p:nvPr/>
        </p:nvSpPr>
        <p:spPr>
          <a:xfrm>
            <a:off x="149360" y="3514961"/>
            <a:ext cx="244827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Ελάσσων στρογγύλος μυς</a:t>
            </a:r>
            <a:endParaRPr lang="en-US" sz="1400" dirty="0">
              <a:solidFill>
                <a:schemeClr val="bg1"/>
              </a:solidFill>
            </a:endParaRPr>
          </a:p>
        </p:txBody>
      </p:sp>
      <p:sp>
        <p:nvSpPr>
          <p:cNvPr id="38" name="TextBox 37"/>
          <p:cNvSpPr txBox="1"/>
          <p:nvPr/>
        </p:nvSpPr>
        <p:spPr>
          <a:xfrm>
            <a:off x="6343734" y="1681063"/>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θωρακικός μυς</a:t>
            </a:r>
            <a:endParaRPr lang="en-US" sz="1400" dirty="0">
              <a:solidFill>
                <a:schemeClr val="bg1"/>
              </a:solidFill>
            </a:endParaRPr>
          </a:p>
        </p:txBody>
      </p:sp>
      <p:sp>
        <p:nvSpPr>
          <p:cNvPr id="39" name="TextBox 38"/>
          <p:cNvSpPr txBox="1"/>
          <p:nvPr/>
        </p:nvSpPr>
        <p:spPr>
          <a:xfrm>
            <a:off x="539552" y="1340769"/>
            <a:ext cx="242580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Μακρά κεφαλή 2κεφάλου</a:t>
            </a:r>
            <a:endParaRPr lang="en-US" sz="1400" dirty="0">
              <a:solidFill>
                <a:schemeClr val="bg1"/>
              </a:solidFill>
            </a:endParaRPr>
          </a:p>
        </p:txBody>
      </p:sp>
      <p:sp>
        <p:nvSpPr>
          <p:cNvPr id="40" name="TextBox 39"/>
          <p:cNvSpPr txBox="1"/>
          <p:nvPr/>
        </p:nvSpPr>
        <p:spPr>
          <a:xfrm>
            <a:off x="467544" y="2996952"/>
            <a:ext cx="20162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Βραχιόνιος κεφαλή</a:t>
            </a:r>
            <a:endParaRPr lang="en-US" sz="1400" dirty="0">
              <a:solidFill>
                <a:schemeClr val="bg1"/>
              </a:solidFill>
            </a:endParaRPr>
          </a:p>
        </p:txBody>
      </p:sp>
      <p:sp>
        <p:nvSpPr>
          <p:cNvPr id="41" name="TextBox 40"/>
          <p:cNvSpPr txBox="1"/>
          <p:nvPr/>
        </p:nvSpPr>
        <p:spPr>
          <a:xfrm>
            <a:off x="4716016" y="692696"/>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Βραχεία κεφαλή 2κεφάλου</a:t>
            </a:r>
            <a:endParaRPr lang="en-US" sz="1400" dirty="0">
              <a:solidFill>
                <a:schemeClr val="bg1"/>
              </a:solidFill>
            </a:endParaRPr>
          </a:p>
        </p:txBody>
      </p:sp>
      <p:sp>
        <p:nvSpPr>
          <p:cNvPr id="42" name="TextBox 41"/>
          <p:cNvSpPr txBox="1"/>
          <p:nvPr/>
        </p:nvSpPr>
        <p:spPr>
          <a:xfrm>
            <a:off x="3923928" y="5661248"/>
            <a:ext cx="206576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Υπακάνθιος μυς</a:t>
            </a:r>
            <a:endParaRPr lang="en-US" sz="1400" dirty="0">
              <a:solidFill>
                <a:schemeClr val="bg1"/>
              </a:solidFill>
            </a:endParaRPr>
          </a:p>
        </p:txBody>
      </p:sp>
      <p:sp>
        <p:nvSpPr>
          <p:cNvPr id="44" name="TextBox 43"/>
          <p:cNvSpPr txBox="1"/>
          <p:nvPr/>
        </p:nvSpPr>
        <p:spPr>
          <a:xfrm>
            <a:off x="6371076" y="2041103"/>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Ελάσσον θωρακικός μυς</a:t>
            </a:r>
            <a:endParaRPr lang="en-US" sz="1400" dirty="0">
              <a:solidFill>
                <a:schemeClr val="bg1"/>
              </a:solidFill>
            </a:endParaRPr>
          </a:p>
        </p:txBody>
      </p:sp>
      <p:sp>
        <p:nvSpPr>
          <p:cNvPr id="45" name="TextBox 44"/>
          <p:cNvSpPr txBox="1"/>
          <p:nvPr/>
        </p:nvSpPr>
        <p:spPr>
          <a:xfrm>
            <a:off x="6444208" y="2924944"/>
            <a:ext cx="158417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Ωμογλήνη</a:t>
            </a:r>
            <a:endParaRPr lang="en-US" sz="1400" dirty="0">
              <a:solidFill>
                <a:schemeClr val="bg1"/>
              </a:solidFill>
            </a:endParaRPr>
          </a:p>
        </p:txBody>
      </p:sp>
      <p:sp>
        <p:nvSpPr>
          <p:cNvPr id="46" name="TextBox 45"/>
          <p:cNvSpPr txBox="1"/>
          <p:nvPr/>
        </p:nvSpPr>
        <p:spPr>
          <a:xfrm>
            <a:off x="150484" y="3875000"/>
            <a:ext cx="2448272" cy="523220"/>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Επιχείλιος χόνδρος ωμογλήνης</a:t>
            </a:r>
            <a:endParaRPr lang="en-US" sz="1400" dirty="0">
              <a:solidFill>
                <a:schemeClr val="bg1"/>
              </a:solidFill>
            </a:endParaRPr>
          </a:p>
        </p:txBody>
      </p:sp>
      <p:sp>
        <p:nvSpPr>
          <p:cNvPr id="47" name="TextBox 46"/>
          <p:cNvSpPr txBox="1"/>
          <p:nvPr/>
        </p:nvSpPr>
        <p:spPr>
          <a:xfrm>
            <a:off x="395536" y="4581128"/>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Ελάσσον στρογγύλος</a:t>
            </a:r>
            <a:endParaRPr lang="en-US" sz="1400" dirty="0">
              <a:solidFill>
                <a:schemeClr val="bg1"/>
              </a:solidFill>
            </a:endParaRPr>
          </a:p>
        </p:txBody>
      </p:sp>
      <p:sp>
        <p:nvSpPr>
          <p:cNvPr id="49" name="TextBox 48"/>
          <p:cNvSpPr txBox="1"/>
          <p:nvPr/>
        </p:nvSpPr>
        <p:spPr>
          <a:xfrm>
            <a:off x="6487188" y="2492896"/>
            <a:ext cx="1993760" cy="307777"/>
          </a:xfrm>
          <a:prstGeom prst="rect">
            <a:avLst/>
          </a:prstGeom>
          <a:solidFill>
            <a:srgbClr val="0C161A"/>
          </a:solidFill>
        </p:spPr>
        <p:txBody>
          <a:bodyPr wrap="square" rtlCol="0">
            <a:spAutoFit/>
          </a:bodyPr>
          <a:lstStyle/>
          <a:p>
            <a:pPr algn="ctr"/>
            <a:endParaRPr lang="en-US" sz="1400" dirty="0">
              <a:solidFill>
                <a:schemeClr val="bg1"/>
              </a:solidFill>
            </a:endParaRPr>
          </a:p>
        </p:txBody>
      </p:sp>
      <p:sp>
        <p:nvSpPr>
          <p:cNvPr id="50" name="TextBox 49"/>
          <p:cNvSpPr txBox="1"/>
          <p:nvPr/>
        </p:nvSpPr>
        <p:spPr>
          <a:xfrm>
            <a:off x="5220072" y="5085184"/>
            <a:ext cx="1993760" cy="307777"/>
          </a:xfrm>
          <a:prstGeom prst="rect">
            <a:avLst/>
          </a:prstGeom>
          <a:solidFill>
            <a:srgbClr val="0C161A"/>
          </a:solidFill>
        </p:spPr>
        <p:txBody>
          <a:bodyPr wrap="square" rtlCol="0">
            <a:spAutoFit/>
          </a:bodyPr>
          <a:lstStyle/>
          <a:p>
            <a:pPr algn="ctr"/>
            <a:endParaRPr lang="en-US" sz="1400" dirty="0">
              <a:solidFill>
                <a:schemeClr val="bg1"/>
              </a:solidFill>
            </a:endParaRPr>
          </a:p>
        </p:txBody>
      </p:sp>
      <p:sp>
        <p:nvSpPr>
          <p:cNvPr id="51" name="TextBox 50"/>
          <p:cNvSpPr txBox="1"/>
          <p:nvPr/>
        </p:nvSpPr>
        <p:spPr>
          <a:xfrm>
            <a:off x="4860032" y="5301208"/>
            <a:ext cx="1993760" cy="307777"/>
          </a:xfrm>
          <a:prstGeom prst="rect">
            <a:avLst/>
          </a:prstGeom>
          <a:solidFill>
            <a:srgbClr val="0C161A"/>
          </a:solidFill>
        </p:spPr>
        <p:txBody>
          <a:bodyPr wrap="square" rtlCol="0">
            <a:spAutoFit/>
          </a:bodyPr>
          <a:lstStyle/>
          <a:p>
            <a:pPr algn="ctr"/>
            <a:endParaRPr lang="en-US" sz="1400" dirty="0">
              <a:solidFill>
                <a:schemeClr val="bg1"/>
              </a:solidFill>
            </a:endParaRPr>
          </a:p>
        </p:txBody>
      </p:sp>
      <p:sp>
        <p:nvSpPr>
          <p:cNvPr id="52" name="TextBox 51"/>
          <p:cNvSpPr txBox="1"/>
          <p:nvPr/>
        </p:nvSpPr>
        <p:spPr>
          <a:xfrm>
            <a:off x="6343734" y="1354720"/>
            <a:ext cx="1993760" cy="307777"/>
          </a:xfrm>
          <a:prstGeom prst="rect">
            <a:avLst/>
          </a:prstGeom>
          <a:solidFill>
            <a:srgbClr val="0C161A"/>
          </a:solidFill>
        </p:spPr>
        <p:txBody>
          <a:bodyPr wrap="square" rtlCol="0">
            <a:spAutoFit/>
          </a:bodyPr>
          <a:lstStyle/>
          <a:p>
            <a:pPr algn="ctr"/>
            <a:endParaRPr lang="en-US" sz="1400" dirty="0">
              <a:solidFill>
                <a:schemeClr val="bg1"/>
              </a:solidFill>
            </a:endParaRPr>
          </a:p>
        </p:txBody>
      </p:sp>
      <p:sp>
        <p:nvSpPr>
          <p:cNvPr id="43" name="TextBox 42"/>
          <p:cNvSpPr txBox="1"/>
          <p:nvPr/>
        </p:nvSpPr>
        <p:spPr>
          <a:xfrm>
            <a:off x="5464000" y="1067250"/>
            <a:ext cx="316835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Επιχείλιος χόνδρος ωμογλήνης</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76</a:t>
            </a:fld>
            <a:endParaRPr lang="el-GR"/>
          </a:p>
        </p:txBody>
      </p:sp>
      <p:pic>
        <p:nvPicPr>
          <p:cNvPr id="230402" name="Picture 2" descr="https://mrimaster.com/anatomy/shoulder/shoulder%20axial/mri%20shoulder%20cross%20sectional%20anatomy%20axial%2013.jpg"/>
          <p:cNvPicPr>
            <a:picLocks noGrp="1" noChangeAspect="1" noChangeArrowheads="1"/>
          </p:cNvPicPr>
          <p:nvPr>
            <p:ph idx="1"/>
          </p:nvPr>
        </p:nvPicPr>
        <p:blipFill>
          <a:blip r:embed="rId2" cstate="print">
            <a:lum bright="10000" contrast="-10000"/>
          </a:blip>
          <a:srcRect/>
          <a:stretch>
            <a:fillRect/>
          </a:stretch>
        </p:blipFill>
        <p:spPr bwMode="auto">
          <a:xfrm>
            <a:off x="77352" y="116631"/>
            <a:ext cx="9066648" cy="6764989"/>
          </a:xfrm>
          <a:prstGeom prst="rect">
            <a:avLst/>
          </a:prstGeom>
          <a:noFill/>
        </p:spPr>
      </p:pic>
      <p:sp>
        <p:nvSpPr>
          <p:cNvPr id="6" name="Rectangle 5"/>
          <p:cNvSpPr/>
          <p:nvPr/>
        </p:nvSpPr>
        <p:spPr>
          <a:xfrm>
            <a:off x="395536" y="6237312"/>
            <a:ext cx="1584176" cy="369332"/>
          </a:xfrm>
          <a:prstGeom prst="rect">
            <a:avLst/>
          </a:prstGeom>
        </p:spPr>
        <p:txBody>
          <a:bodyPr wrap="square">
            <a:spAutoFit/>
          </a:bodyPr>
          <a:lstStyle/>
          <a:p>
            <a:r>
              <a:rPr lang="en-US" dirty="0" smtClean="0">
                <a:solidFill>
                  <a:schemeClr val="bg1">
                    <a:lumMod val="75000"/>
                  </a:schemeClr>
                </a:solidFill>
                <a:latin typeface="Calibri"/>
              </a:rPr>
              <a:t>©</a:t>
            </a:r>
            <a:r>
              <a:rPr lang="el-GR"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5" name="TextBox 4"/>
          <p:cNvSpPr txBox="1"/>
          <p:nvPr/>
        </p:nvSpPr>
        <p:spPr>
          <a:xfrm>
            <a:off x="1907704" y="908720"/>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7" name="TextBox 6"/>
          <p:cNvSpPr txBox="1"/>
          <p:nvPr/>
        </p:nvSpPr>
        <p:spPr>
          <a:xfrm>
            <a:off x="1475656" y="5301208"/>
            <a:ext cx="194421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9" name="TextBox 8"/>
          <p:cNvSpPr txBox="1"/>
          <p:nvPr/>
        </p:nvSpPr>
        <p:spPr>
          <a:xfrm>
            <a:off x="6372762" y="4005064"/>
            <a:ext cx="244771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Πρόσθιος οδοντωτός μυς</a:t>
            </a:r>
            <a:endParaRPr lang="en-US" sz="1400" dirty="0">
              <a:solidFill>
                <a:schemeClr val="bg1"/>
              </a:solidFill>
            </a:endParaRPr>
          </a:p>
        </p:txBody>
      </p:sp>
      <p:sp>
        <p:nvSpPr>
          <p:cNvPr id="10" name="TextBox 9"/>
          <p:cNvSpPr txBox="1"/>
          <p:nvPr/>
        </p:nvSpPr>
        <p:spPr>
          <a:xfrm>
            <a:off x="6386152" y="4725145"/>
            <a:ext cx="185825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μυς</a:t>
            </a:r>
            <a:endParaRPr lang="en-US" sz="1400" dirty="0">
              <a:solidFill>
                <a:schemeClr val="bg1"/>
              </a:solidFill>
            </a:endParaRPr>
          </a:p>
        </p:txBody>
      </p:sp>
      <p:sp>
        <p:nvSpPr>
          <p:cNvPr id="12" name="TextBox 11"/>
          <p:cNvSpPr txBox="1"/>
          <p:nvPr/>
        </p:nvSpPr>
        <p:spPr>
          <a:xfrm>
            <a:off x="827584" y="2492896"/>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3" name="TextBox 12"/>
          <p:cNvSpPr txBox="1"/>
          <p:nvPr/>
        </p:nvSpPr>
        <p:spPr>
          <a:xfrm>
            <a:off x="1691680" y="5733256"/>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Ελάσσων στρογγύλος μυς</a:t>
            </a:r>
            <a:endParaRPr lang="en-US" sz="1400" dirty="0">
              <a:solidFill>
                <a:schemeClr val="bg1"/>
              </a:solidFill>
            </a:endParaRPr>
          </a:p>
        </p:txBody>
      </p:sp>
      <p:sp>
        <p:nvSpPr>
          <p:cNvPr id="15" name="TextBox 14"/>
          <p:cNvSpPr txBox="1"/>
          <p:nvPr/>
        </p:nvSpPr>
        <p:spPr>
          <a:xfrm>
            <a:off x="539552" y="1484784"/>
            <a:ext cx="242580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Μακρά κεφαλή 2κεφάλου</a:t>
            </a:r>
            <a:endParaRPr lang="en-US" sz="1400" dirty="0">
              <a:solidFill>
                <a:schemeClr val="bg1"/>
              </a:solidFill>
            </a:endParaRPr>
          </a:p>
        </p:txBody>
      </p:sp>
      <p:sp>
        <p:nvSpPr>
          <p:cNvPr id="16" name="TextBox 15"/>
          <p:cNvSpPr txBox="1"/>
          <p:nvPr/>
        </p:nvSpPr>
        <p:spPr>
          <a:xfrm>
            <a:off x="467544" y="3429000"/>
            <a:ext cx="20162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Βραχιόνιος κεφαλή</a:t>
            </a:r>
            <a:endParaRPr lang="en-US" sz="1400" dirty="0">
              <a:solidFill>
                <a:schemeClr val="bg1"/>
              </a:solidFill>
            </a:endParaRPr>
          </a:p>
        </p:txBody>
      </p:sp>
      <p:sp>
        <p:nvSpPr>
          <p:cNvPr id="17" name="TextBox 16"/>
          <p:cNvSpPr txBox="1"/>
          <p:nvPr/>
        </p:nvSpPr>
        <p:spPr>
          <a:xfrm>
            <a:off x="2843808" y="476672"/>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Βραχεία κεφαλή 2κεφάλου</a:t>
            </a:r>
            <a:endParaRPr lang="en-US" sz="1400" dirty="0">
              <a:solidFill>
                <a:schemeClr val="bg1"/>
              </a:solidFill>
            </a:endParaRPr>
          </a:p>
        </p:txBody>
      </p:sp>
      <p:sp>
        <p:nvSpPr>
          <p:cNvPr id="19" name="TextBox 18"/>
          <p:cNvSpPr txBox="1"/>
          <p:nvPr/>
        </p:nvSpPr>
        <p:spPr>
          <a:xfrm>
            <a:off x="4644008" y="908720"/>
            <a:ext cx="316835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Επιχείλιος χόνδρος ωμογλήνης</a:t>
            </a:r>
            <a:endParaRPr lang="en-US" sz="1400" dirty="0">
              <a:solidFill>
                <a:schemeClr val="bg1"/>
              </a:solidFill>
            </a:endParaRPr>
          </a:p>
        </p:txBody>
      </p:sp>
      <p:sp>
        <p:nvSpPr>
          <p:cNvPr id="21" name="TextBox 20"/>
          <p:cNvSpPr txBox="1"/>
          <p:nvPr/>
        </p:nvSpPr>
        <p:spPr>
          <a:xfrm>
            <a:off x="6400666" y="2707234"/>
            <a:ext cx="158417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Ωμογλήνη</a:t>
            </a:r>
            <a:endParaRPr lang="en-US" sz="1400" dirty="0">
              <a:solidFill>
                <a:schemeClr val="bg1"/>
              </a:solidFill>
            </a:endParaRPr>
          </a:p>
        </p:txBody>
      </p:sp>
      <p:sp>
        <p:nvSpPr>
          <p:cNvPr id="23" name="TextBox 22"/>
          <p:cNvSpPr txBox="1"/>
          <p:nvPr/>
        </p:nvSpPr>
        <p:spPr>
          <a:xfrm>
            <a:off x="410612" y="4797152"/>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Ελάσσων στρογγύλος</a:t>
            </a:r>
            <a:endParaRPr lang="en-US" sz="1400" dirty="0">
              <a:solidFill>
                <a:schemeClr val="bg1"/>
              </a:solidFill>
            </a:endParaRPr>
          </a:p>
        </p:txBody>
      </p:sp>
      <p:sp>
        <p:nvSpPr>
          <p:cNvPr id="24" name="TextBox 23"/>
          <p:cNvSpPr txBox="1"/>
          <p:nvPr/>
        </p:nvSpPr>
        <p:spPr>
          <a:xfrm>
            <a:off x="6400666" y="2190350"/>
            <a:ext cx="1993760" cy="523220"/>
          </a:xfrm>
          <a:prstGeom prst="rect">
            <a:avLst/>
          </a:prstGeom>
          <a:solidFill>
            <a:srgbClr val="0C161A"/>
          </a:solidFill>
        </p:spPr>
        <p:txBody>
          <a:bodyPr wrap="square" rtlCol="0">
            <a:spAutoFit/>
          </a:bodyPr>
          <a:lstStyle/>
          <a:p>
            <a:pPr algn="ctr"/>
            <a:endParaRPr lang="el-GR" sz="1400" dirty="0" smtClean="0">
              <a:solidFill>
                <a:schemeClr val="bg1"/>
              </a:solidFill>
            </a:endParaRPr>
          </a:p>
          <a:p>
            <a:pPr algn="ctr"/>
            <a:endParaRPr lang="en-US" sz="1400" dirty="0">
              <a:solidFill>
                <a:schemeClr val="bg1"/>
              </a:solidFill>
            </a:endParaRPr>
          </a:p>
        </p:txBody>
      </p:sp>
      <p:sp>
        <p:nvSpPr>
          <p:cNvPr id="25" name="TextBox 24"/>
          <p:cNvSpPr txBox="1"/>
          <p:nvPr/>
        </p:nvSpPr>
        <p:spPr>
          <a:xfrm>
            <a:off x="4744482" y="5199610"/>
            <a:ext cx="1993760" cy="307777"/>
          </a:xfrm>
          <a:prstGeom prst="rect">
            <a:avLst/>
          </a:prstGeom>
          <a:solidFill>
            <a:srgbClr val="0C161A"/>
          </a:solidFill>
        </p:spPr>
        <p:txBody>
          <a:bodyPr wrap="square" rtlCol="0">
            <a:spAutoFit/>
          </a:bodyPr>
          <a:lstStyle/>
          <a:p>
            <a:pPr algn="ctr"/>
            <a:endParaRPr lang="en-US" sz="1400" dirty="0">
              <a:solidFill>
                <a:schemeClr val="bg1"/>
              </a:solidFill>
            </a:endParaRPr>
          </a:p>
        </p:txBody>
      </p:sp>
      <p:sp>
        <p:nvSpPr>
          <p:cNvPr id="26" name="TextBox 25"/>
          <p:cNvSpPr txBox="1"/>
          <p:nvPr/>
        </p:nvSpPr>
        <p:spPr>
          <a:xfrm>
            <a:off x="4745044" y="5358702"/>
            <a:ext cx="1993760" cy="307777"/>
          </a:xfrm>
          <a:prstGeom prst="rect">
            <a:avLst/>
          </a:prstGeom>
          <a:solidFill>
            <a:srgbClr val="0C161A"/>
          </a:solidFill>
        </p:spPr>
        <p:txBody>
          <a:bodyPr wrap="square" rtlCol="0">
            <a:spAutoFit/>
          </a:bodyPr>
          <a:lstStyle/>
          <a:p>
            <a:pPr algn="ctr"/>
            <a:endParaRPr lang="en-US" sz="1400" dirty="0">
              <a:solidFill>
                <a:schemeClr val="bg1"/>
              </a:solidFill>
            </a:endParaRPr>
          </a:p>
        </p:txBody>
      </p:sp>
      <p:sp>
        <p:nvSpPr>
          <p:cNvPr id="18" name="TextBox 17"/>
          <p:cNvSpPr txBox="1"/>
          <p:nvPr/>
        </p:nvSpPr>
        <p:spPr>
          <a:xfrm>
            <a:off x="4283968" y="5589240"/>
            <a:ext cx="206576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Υπακάνθιος μυς</a:t>
            </a:r>
            <a:endParaRPr lang="en-US" sz="1400" dirty="0">
              <a:solidFill>
                <a:schemeClr val="bg1"/>
              </a:solidFill>
            </a:endParaRPr>
          </a:p>
        </p:txBody>
      </p:sp>
      <p:sp>
        <p:nvSpPr>
          <p:cNvPr id="22" name="TextBox 21"/>
          <p:cNvSpPr txBox="1"/>
          <p:nvPr/>
        </p:nvSpPr>
        <p:spPr>
          <a:xfrm>
            <a:off x="6516216" y="5085184"/>
            <a:ext cx="136815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Ωμοπλάτη</a:t>
            </a:r>
            <a:endParaRPr lang="en-US" sz="1400" dirty="0">
              <a:solidFill>
                <a:schemeClr val="bg1"/>
              </a:solidFill>
            </a:endParaRPr>
          </a:p>
        </p:txBody>
      </p:sp>
      <p:sp>
        <p:nvSpPr>
          <p:cNvPr id="28" name="TextBox 27"/>
          <p:cNvSpPr txBox="1"/>
          <p:nvPr/>
        </p:nvSpPr>
        <p:spPr>
          <a:xfrm>
            <a:off x="6386714" y="1340768"/>
            <a:ext cx="1993760" cy="523220"/>
          </a:xfrm>
          <a:prstGeom prst="rect">
            <a:avLst/>
          </a:prstGeom>
          <a:solidFill>
            <a:srgbClr val="0C161A"/>
          </a:solidFill>
        </p:spPr>
        <p:txBody>
          <a:bodyPr wrap="square" rtlCol="0">
            <a:spAutoFit/>
          </a:bodyPr>
          <a:lstStyle/>
          <a:p>
            <a:pPr algn="ctr"/>
            <a:endParaRPr lang="el-GR" sz="1400" dirty="0" smtClean="0">
              <a:solidFill>
                <a:schemeClr val="bg1"/>
              </a:solidFill>
            </a:endParaRPr>
          </a:p>
          <a:p>
            <a:pPr algn="ctr"/>
            <a:endParaRPr lang="en-US" sz="1400" dirty="0">
              <a:solidFill>
                <a:schemeClr val="bg1"/>
              </a:solidFill>
            </a:endParaRPr>
          </a:p>
        </p:txBody>
      </p:sp>
      <p:sp>
        <p:nvSpPr>
          <p:cNvPr id="14" name="TextBox 13"/>
          <p:cNvSpPr txBox="1"/>
          <p:nvPr/>
        </p:nvSpPr>
        <p:spPr>
          <a:xfrm>
            <a:off x="6372200" y="1196752"/>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θωρακικός μυς</a:t>
            </a:r>
            <a:endParaRPr lang="en-US" sz="1400" dirty="0">
              <a:solidFill>
                <a:schemeClr val="bg1"/>
              </a:solidFill>
            </a:endParaRPr>
          </a:p>
        </p:txBody>
      </p:sp>
      <p:sp>
        <p:nvSpPr>
          <p:cNvPr id="20" name="TextBox 19"/>
          <p:cNvSpPr txBox="1"/>
          <p:nvPr/>
        </p:nvSpPr>
        <p:spPr>
          <a:xfrm>
            <a:off x="6415180" y="1859338"/>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Ελάσσον θωρακικός μυς</a:t>
            </a: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77</a:t>
            </a:fld>
            <a:endParaRPr lang="el-GR"/>
          </a:p>
        </p:txBody>
      </p:sp>
      <p:pic>
        <p:nvPicPr>
          <p:cNvPr id="229378" name="Picture 2" descr="https://mrimaster.com/anatomy/shoulder/shoulder%20axial/mri%20shoulder%20cross%20sectional%20anatomy%20axial%2014.jpg"/>
          <p:cNvPicPr>
            <a:picLocks noGrp="1" noChangeAspect="1" noChangeArrowheads="1"/>
          </p:cNvPicPr>
          <p:nvPr>
            <p:ph idx="1"/>
          </p:nvPr>
        </p:nvPicPr>
        <p:blipFill>
          <a:blip r:embed="rId2" cstate="print">
            <a:lum bright="10000" contrast="-10000"/>
          </a:blip>
          <a:srcRect/>
          <a:stretch>
            <a:fillRect/>
          </a:stretch>
        </p:blipFill>
        <p:spPr bwMode="auto">
          <a:xfrm>
            <a:off x="72737" y="140530"/>
            <a:ext cx="9071263" cy="6717469"/>
          </a:xfrm>
          <a:prstGeom prst="rect">
            <a:avLst/>
          </a:prstGeom>
          <a:noFill/>
        </p:spPr>
      </p:pic>
      <p:sp>
        <p:nvSpPr>
          <p:cNvPr id="6" name="Rectangle 5"/>
          <p:cNvSpPr/>
          <p:nvPr/>
        </p:nvSpPr>
        <p:spPr>
          <a:xfrm>
            <a:off x="395536" y="6237312"/>
            <a:ext cx="1584176" cy="369332"/>
          </a:xfrm>
          <a:prstGeom prst="rect">
            <a:avLst/>
          </a:prstGeom>
        </p:spPr>
        <p:txBody>
          <a:bodyPr wrap="square">
            <a:spAutoFit/>
          </a:bodyPr>
          <a:lstStyle/>
          <a:p>
            <a:r>
              <a:rPr lang="en-US" dirty="0" smtClean="0">
                <a:solidFill>
                  <a:schemeClr val="bg1">
                    <a:lumMod val="75000"/>
                  </a:schemeClr>
                </a:solidFill>
                <a:latin typeface="Calibri"/>
              </a:rPr>
              <a:t>©</a:t>
            </a:r>
            <a:r>
              <a:rPr lang="el-GR"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5" name="TextBox 4"/>
          <p:cNvSpPr txBox="1"/>
          <p:nvPr/>
        </p:nvSpPr>
        <p:spPr>
          <a:xfrm>
            <a:off x="3347864" y="836712"/>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7" name="TextBox 6"/>
          <p:cNvSpPr txBox="1"/>
          <p:nvPr/>
        </p:nvSpPr>
        <p:spPr>
          <a:xfrm>
            <a:off x="827584" y="4653136"/>
            <a:ext cx="194421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9" name="TextBox 8"/>
          <p:cNvSpPr txBox="1"/>
          <p:nvPr/>
        </p:nvSpPr>
        <p:spPr>
          <a:xfrm>
            <a:off x="6372200" y="4941168"/>
            <a:ext cx="185825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μυς</a:t>
            </a:r>
            <a:endParaRPr lang="en-US" sz="1400" dirty="0">
              <a:solidFill>
                <a:schemeClr val="bg1"/>
              </a:solidFill>
            </a:endParaRPr>
          </a:p>
        </p:txBody>
      </p:sp>
      <p:sp>
        <p:nvSpPr>
          <p:cNvPr id="10" name="TextBox 9"/>
          <p:cNvSpPr txBox="1"/>
          <p:nvPr/>
        </p:nvSpPr>
        <p:spPr>
          <a:xfrm>
            <a:off x="827584" y="2492896"/>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1" name="TextBox 10"/>
          <p:cNvSpPr txBox="1"/>
          <p:nvPr/>
        </p:nvSpPr>
        <p:spPr>
          <a:xfrm>
            <a:off x="1331640" y="5445224"/>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Ελάσσων στρογγύλος μυς</a:t>
            </a:r>
            <a:endParaRPr lang="en-US" sz="1400" dirty="0">
              <a:solidFill>
                <a:schemeClr val="bg1"/>
              </a:solidFill>
            </a:endParaRPr>
          </a:p>
        </p:txBody>
      </p:sp>
      <p:sp>
        <p:nvSpPr>
          <p:cNvPr id="12" name="TextBox 11"/>
          <p:cNvSpPr txBox="1"/>
          <p:nvPr/>
        </p:nvSpPr>
        <p:spPr>
          <a:xfrm>
            <a:off x="5724128" y="836712"/>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θωρακικός μυς</a:t>
            </a:r>
            <a:endParaRPr lang="en-US" sz="1400" dirty="0">
              <a:solidFill>
                <a:schemeClr val="bg1"/>
              </a:solidFill>
            </a:endParaRPr>
          </a:p>
        </p:txBody>
      </p:sp>
      <p:sp>
        <p:nvSpPr>
          <p:cNvPr id="13" name="TextBox 12"/>
          <p:cNvSpPr txBox="1"/>
          <p:nvPr/>
        </p:nvSpPr>
        <p:spPr>
          <a:xfrm>
            <a:off x="1115616" y="1124744"/>
            <a:ext cx="242580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Μακρά κεφαλή 2κεφάλου</a:t>
            </a:r>
            <a:endParaRPr lang="en-US" sz="1400" dirty="0">
              <a:solidFill>
                <a:schemeClr val="bg1"/>
              </a:solidFill>
            </a:endParaRPr>
          </a:p>
        </p:txBody>
      </p:sp>
      <p:sp>
        <p:nvSpPr>
          <p:cNvPr id="14" name="TextBox 13"/>
          <p:cNvSpPr txBox="1"/>
          <p:nvPr/>
        </p:nvSpPr>
        <p:spPr>
          <a:xfrm>
            <a:off x="467544" y="3717032"/>
            <a:ext cx="20162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Βραχιόνιος κεφαλή</a:t>
            </a:r>
            <a:endParaRPr lang="en-US" sz="1400" dirty="0">
              <a:solidFill>
                <a:schemeClr val="bg1"/>
              </a:solidFill>
            </a:endParaRPr>
          </a:p>
        </p:txBody>
      </p:sp>
      <p:sp>
        <p:nvSpPr>
          <p:cNvPr id="17" name="TextBox 16"/>
          <p:cNvSpPr txBox="1"/>
          <p:nvPr/>
        </p:nvSpPr>
        <p:spPr>
          <a:xfrm>
            <a:off x="6400666" y="1772816"/>
            <a:ext cx="223224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Ελάσσων θωρακικός μυς</a:t>
            </a:r>
            <a:endParaRPr lang="en-US" sz="1400" dirty="0">
              <a:solidFill>
                <a:schemeClr val="bg1"/>
              </a:solidFill>
            </a:endParaRPr>
          </a:p>
        </p:txBody>
      </p:sp>
      <p:sp>
        <p:nvSpPr>
          <p:cNvPr id="18" name="TextBox 17"/>
          <p:cNvSpPr txBox="1"/>
          <p:nvPr/>
        </p:nvSpPr>
        <p:spPr>
          <a:xfrm>
            <a:off x="6386714" y="2939458"/>
            <a:ext cx="158417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Ωμογλήνη</a:t>
            </a:r>
            <a:endParaRPr lang="en-US" sz="1400" dirty="0">
              <a:solidFill>
                <a:schemeClr val="bg1"/>
              </a:solidFill>
            </a:endParaRPr>
          </a:p>
        </p:txBody>
      </p:sp>
      <p:sp>
        <p:nvSpPr>
          <p:cNvPr id="20" name="TextBox 19"/>
          <p:cNvSpPr txBox="1"/>
          <p:nvPr/>
        </p:nvSpPr>
        <p:spPr>
          <a:xfrm>
            <a:off x="6372200" y="2161322"/>
            <a:ext cx="1993760" cy="738664"/>
          </a:xfrm>
          <a:prstGeom prst="rect">
            <a:avLst/>
          </a:prstGeom>
          <a:solidFill>
            <a:srgbClr val="0C161A"/>
          </a:solidFill>
        </p:spPr>
        <p:txBody>
          <a:bodyPr wrap="square" rtlCol="0">
            <a:spAutoFit/>
          </a:bodyPr>
          <a:lstStyle/>
          <a:p>
            <a:pPr algn="ctr"/>
            <a:endParaRPr lang="el-GR" sz="1400" dirty="0" smtClean="0">
              <a:solidFill>
                <a:schemeClr val="bg1"/>
              </a:solidFill>
            </a:endParaRPr>
          </a:p>
          <a:p>
            <a:pPr algn="ctr"/>
            <a:endParaRPr lang="el-GR" sz="1400" dirty="0" smtClean="0">
              <a:solidFill>
                <a:schemeClr val="bg1"/>
              </a:solidFill>
            </a:endParaRPr>
          </a:p>
          <a:p>
            <a:pPr algn="ctr"/>
            <a:endParaRPr lang="en-US" sz="1400" dirty="0">
              <a:solidFill>
                <a:schemeClr val="bg1"/>
              </a:solidFill>
            </a:endParaRPr>
          </a:p>
        </p:txBody>
      </p:sp>
      <p:sp>
        <p:nvSpPr>
          <p:cNvPr id="21" name="TextBox 20"/>
          <p:cNvSpPr txBox="1"/>
          <p:nvPr/>
        </p:nvSpPr>
        <p:spPr>
          <a:xfrm>
            <a:off x="4283968" y="5445224"/>
            <a:ext cx="206576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Υπακάνθιος μυς</a:t>
            </a:r>
            <a:endParaRPr lang="en-US" sz="1400" dirty="0">
              <a:solidFill>
                <a:schemeClr val="bg1"/>
              </a:solidFill>
            </a:endParaRPr>
          </a:p>
        </p:txBody>
      </p:sp>
      <p:sp>
        <p:nvSpPr>
          <p:cNvPr id="22" name="TextBox 21"/>
          <p:cNvSpPr txBox="1"/>
          <p:nvPr/>
        </p:nvSpPr>
        <p:spPr>
          <a:xfrm>
            <a:off x="6156176" y="5301208"/>
            <a:ext cx="136815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Ωμοπλάτη</a:t>
            </a:r>
            <a:endParaRPr lang="en-US" sz="1400" dirty="0">
              <a:solidFill>
                <a:schemeClr val="bg1"/>
              </a:solidFill>
            </a:endParaRPr>
          </a:p>
        </p:txBody>
      </p:sp>
      <p:sp>
        <p:nvSpPr>
          <p:cNvPr id="23" name="TextBox 22"/>
          <p:cNvSpPr txBox="1"/>
          <p:nvPr/>
        </p:nvSpPr>
        <p:spPr>
          <a:xfrm>
            <a:off x="6386714" y="1210142"/>
            <a:ext cx="1993760" cy="523220"/>
          </a:xfrm>
          <a:prstGeom prst="rect">
            <a:avLst/>
          </a:prstGeom>
          <a:solidFill>
            <a:srgbClr val="0C161A"/>
          </a:solidFill>
        </p:spPr>
        <p:txBody>
          <a:bodyPr wrap="square" rtlCol="0">
            <a:spAutoFit/>
          </a:bodyPr>
          <a:lstStyle/>
          <a:p>
            <a:pPr algn="ctr"/>
            <a:endParaRPr lang="el-GR" sz="1400" dirty="0" smtClean="0">
              <a:solidFill>
                <a:schemeClr val="bg1"/>
              </a:solidFill>
            </a:endParaRPr>
          </a:p>
          <a:p>
            <a:pPr algn="ctr"/>
            <a:endParaRPr lang="en-US" sz="1400" dirty="0">
              <a:solidFill>
                <a:schemeClr val="bg1"/>
              </a:solidFill>
            </a:endParaRPr>
          </a:p>
        </p:txBody>
      </p:sp>
      <p:sp>
        <p:nvSpPr>
          <p:cNvPr id="24" name="TextBox 23"/>
          <p:cNvSpPr txBox="1"/>
          <p:nvPr/>
        </p:nvSpPr>
        <p:spPr>
          <a:xfrm>
            <a:off x="2987824" y="5805264"/>
            <a:ext cx="1993760" cy="523220"/>
          </a:xfrm>
          <a:prstGeom prst="rect">
            <a:avLst/>
          </a:prstGeom>
          <a:solidFill>
            <a:srgbClr val="0C161A"/>
          </a:solidFill>
        </p:spPr>
        <p:txBody>
          <a:bodyPr wrap="square" rtlCol="0">
            <a:spAutoFit/>
          </a:bodyPr>
          <a:lstStyle/>
          <a:p>
            <a:pPr algn="ctr"/>
            <a:endParaRPr lang="el-GR" sz="1400" dirty="0" smtClean="0">
              <a:solidFill>
                <a:schemeClr val="bg1"/>
              </a:solidFill>
            </a:endParaRPr>
          </a:p>
          <a:p>
            <a:pPr algn="ct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78</a:t>
            </a:fld>
            <a:endParaRPr lang="el-GR"/>
          </a:p>
        </p:txBody>
      </p:sp>
      <p:pic>
        <p:nvPicPr>
          <p:cNvPr id="227330" name="Picture 2" descr="https://mrimaster.com/anatomy/shoulder/shoulder%20axial/mri%20shoulder%20cross%20sectional%20anatomy%20axial%2016.jpg"/>
          <p:cNvPicPr>
            <a:picLocks noGrp="1" noChangeAspect="1" noChangeArrowheads="1"/>
          </p:cNvPicPr>
          <p:nvPr>
            <p:ph idx="1"/>
          </p:nvPr>
        </p:nvPicPr>
        <p:blipFill>
          <a:blip r:embed="rId2" cstate="print">
            <a:lum bright="10000" contrast="-10000"/>
          </a:blip>
          <a:srcRect/>
          <a:stretch>
            <a:fillRect/>
          </a:stretch>
        </p:blipFill>
        <p:spPr bwMode="auto">
          <a:xfrm>
            <a:off x="77914" y="145098"/>
            <a:ext cx="9066086" cy="6708838"/>
          </a:xfrm>
          <a:prstGeom prst="rect">
            <a:avLst/>
          </a:prstGeom>
          <a:noFill/>
        </p:spPr>
      </p:pic>
      <p:sp>
        <p:nvSpPr>
          <p:cNvPr id="6" name="Rectangle 5"/>
          <p:cNvSpPr/>
          <p:nvPr/>
        </p:nvSpPr>
        <p:spPr>
          <a:xfrm>
            <a:off x="395536" y="6237312"/>
            <a:ext cx="1584176" cy="369332"/>
          </a:xfrm>
          <a:prstGeom prst="rect">
            <a:avLst/>
          </a:prstGeom>
        </p:spPr>
        <p:txBody>
          <a:bodyPr wrap="square">
            <a:spAutoFit/>
          </a:bodyPr>
          <a:lstStyle/>
          <a:p>
            <a:r>
              <a:rPr lang="en-US" dirty="0" smtClean="0">
                <a:solidFill>
                  <a:schemeClr val="bg1">
                    <a:lumMod val="75000"/>
                  </a:schemeClr>
                </a:solidFill>
                <a:latin typeface="Calibri"/>
              </a:rPr>
              <a:t>©</a:t>
            </a:r>
            <a:r>
              <a:rPr lang="el-GR" dirty="0" smtClean="0">
                <a:solidFill>
                  <a:prstClr val="black">
                    <a:lumMod val="75000"/>
                    <a:lumOff val="25000"/>
                  </a:prstClr>
                </a:solidFill>
                <a:latin typeface="Calibri"/>
              </a:rPr>
              <a:t>  </a:t>
            </a:r>
            <a:r>
              <a:rPr lang="en-US" sz="1200" dirty="0" smtClean="0">
                <a:hlinkClick r:id="rId3"/>
              </a:rPr>
              <a:t>mrimaster.com</a:t>
            </a:r>
            <a:endParaRPr lang="en-US" sz="1200" dirty="0"/>
          </a:p>
        </p:txBody>
      </p:sp>
      <p:sp>
        <p:nvSpPr>
          <p:cNvPr id="5" name="TextBox 4"/>
          <p:cNvSpPr txBox="1"/>
          <p:nvPr/>
        </p:nvSpPr>
        <p:spPr>
          <a:xfrm>
            <a:off x="1331640" y="1340768"/>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7" name="TextBox 6"/>
          <p:cNvSpPr txBox="1"/>
          <p:nvPr/>
        </p:nvSpPr>
        <p:spPr>
          <a:xfrm>
            <a:off x="1475656" y="5301208"/>
            <a:ext cx="194421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9" name="TextBox 8"/>
          <p:cNvSpPr txBox="1"/>
          <p:nvPr/>
        </p:nvSpPr>
        <p:spPr>
          <a:xfrm>
            <a:off x="6372200" y="4941168"/>
            <a:ext cx="185825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Υποπλάτιος μυς</a:t>
            </a:r>
            <a:endParaRPr lang="en-US" sz="1400" dirty="0">
              <a:solidFill>
                <a:schemeClr val="bg1"/>
              </a:solidFill>
            </a:endParaRPr>
          </a:p>
        </p:txBody>
      </p:sp>
      <p:sp>
        <p:nvSpPr>
          <p:cNvPr id="10" name="TextBox 9"/>
          <p:cNvSpPr txBox="1"/>
          <p:nvPr/>
        </p:nvSpPr>
        <p:spPr>
          <a:xfrm>
            <a:off x="683568" y="2636912"/>
            <a:ext cx="170572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Δελτοειδής μυς</a:t>
            </a:r>
            <a:endParaRPr lang="en-US" sz="1400" dirty="0">
              <a:solidFill>
                <a:schemeClr val="bg1"/>
              </a:solidFill>
            </a:endParaRPr>
          </a:p>
        </p:txBody>
      </p:sp>
      <p:sp>
        <p:nvSpPr>
          <p:cNvPr id="11" name="TextBox 10"/>
          <p:cNvSpPr txBox="1"/>
          <p:nvPr/>
        </p:nvSpPr>
        <p:spPr>
          <a:xfrm>
            <a:off x="2699792" y="5733256"/>
            <a:ext cx="25698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Ελάσσων στρογγύλος μυς</a:t>
            </a:r>
            <a:endParaRPr lang="en-US" sz="1400" dirty="0">
              <a:solidFill>
                <a:schemeClr val="bg1"/>
              </a:solidFill>
            </a:endParaRPr>
          </a:p>
        </p:txBody>
      </p:sp>
      <p:sp>
        <p:nvSpPr>
          <p:cNvPr id="12" name="TextBox 11"/>
          <p:cNvSpPr txBox="1"/>
          <p:nvPr/>
        </p:nvSpPr>
        <p:spPr>
          <a:xfrm>
            <a:off x="2699792" y="908720"/>
            <a:ext cx="2425808"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Μακρά κεφαλή 2κεφάλου</a:t>
            </a:r>
            <a:endParaRPr lang="en-US" sz="1400" dirty="0">
              <a:solidFill>
                <a:schemeClr val="bg1"/>
              </a:solidFill>
            </a:endParaRPr>
          </a:p>
        </p:txBody>
      </p:sp>
      <p:sp>
        <p:nvSpPr>
          <p:cNvPr id="13" name="TextBox 12"/>
          <p:cNvSpPr txBox="1"/>
          <p:nvPr/>
        </p:nvSpPr>
        <p:spPr>
          <a:xfrm>
            <a:off x="395536" y="3573016"/>
            <a:ext cx="2016224"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Βραχιόνιος κεφαλή</a:t>
            </a:r>
            <a:endParaRPr lang="en-US" sz="1400" dirty="0">
              <a:solidFill>
                <a:schemeClr val="bg1"/>
              </a:solidFill>
            </a:endParaRPr>
          </a:p>
        </p:txBody>
      </p:sp>
      <p:sp>
        <p:nvSpPr>
          <p:cNvPr id="18" name="TextBox 17"/>
          <p:cNvSpPr txBox="1"/>
          <p:nvPr/>
        </p:nvSpPr>
        <p:spPr>
          <a:xfrm>
            <a:off x="4140514" y="5301209"/>
            <a:ext cx="1944216"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Υπακάνθιος μυς</a:t>
            </a:r>
            <a:endParaRPr lang="en-US" sz="1400" dirty="0">
              <a:solidFill>
                <a:schemeClr val="bg1"/>
              </a:solidFill>
            </a:endParaRPr>
          </a:p>
        </p:txBody>
      </p:sp>
      <p:sp>
        <p:nvSpPr>
          <p:cNvPr id="19" name="TextBox 18"/>
          <p:cNvSpPr txBox="1"/>
          <p:nvPr/>
        </p:nvSpPr>
        <p:spPr>
          <a:xfrm>
            <a:off x="6012160" y="5373216"/>
            <a:ext cx="1368152"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Ωμοπλάτη</a:t>
            </a:r>
            <a:endParaRPr lang="en-US" sz="1400" dirty="0">
              <a:solidFill>
                <a:schemeClr val="bg1"/>
              </a:solidFill>
            </a:endParaRPr>
          </a:p>
        </p:txBody>
      </p:sp>
      <p:sp>
        <p:nvSpPr>
          <p:cNvPr id="20" name="TextBox 19"/>
          <p:cNvSpPr txBox="1"/>
          <p:nvPr/>
        </p:nvSpPr>
        <p:spPr>
          <a:xfrm>
            <a:off x="5580112" y="980728"/>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Μείζων θωρακικός μυς</a:t>
            </a:r>
            <a:endParaRPr lang="en-US" sz="1400" dirty="0">
              <a:solidFill>
                <a:schemeClr val="bg1"/>
              </a:solidFill>
            </a:endParaRPr>
          </a:p>
        </p:txBody>
      </p:sp>
      <p:sp>
        <p:nvSpPr>
          <p:cNvPr id="21" name="TextBox 20"/>
          <p:cNvSpPr txBox="1"/>
          <p:nvPr/>
        </p:nvSpPr>
        <p:spPr>
          <a:xfrm>
            <a:off x="6372200" y="1916832"/>
            <a:ext cx="2160240" cy="307777"/>
          </a:xfrm>
          <a:prstGeom prst="rect">
            <a:avLst/>
          </a:prstGeom>
          <a:solidFill>
            <a:schemeClr val="accent5">
              <a:lumMod val="75000"/>
            </a:schemeClr>
          </a:solidFill>
        </p:spPr>
        <p:txBody>
          <a:bodyPr wrap="square" rtlCol="0">
            <a:spAutoFit/>
          </a:bodyPr>
          <a:lstStyle/>
          <a:p>
            <a:pPr algn="ctr"/>
            <a:r>
              <a:rPr lang="el-GR" sz="1400" dirty="0" smtClean="0">
                <a:solidFill>
                  <a:schemeClr val="bg1"/>
                </a:solidFill>
              </a:rPr>
              <a:t>Ελάσσον θωρακικός μυς</a:t>
            </a:r>
            <a:endParaRPr lang="en-US" sz="1400" dirty="0">
              <a:solidFill>
                <a:schemeClr val="bg1"/>
              </a:solidFill>
            </a:endParaRPr>
          </a:p>
        </p:txBody>
      </p:sp>
      <p:sp>
        <p:nvSpPr>
          <p:cNvPr id="22" name="TextBox 21"/>
          <p:cNvSpPr txBox="1"/>
          <p:nvPr/>
        </p:nvSpPr>
        <p:spPr>
          <a:xfrm>
            <a:off x="6328658" y="1327378"/>
            <a:ext cx="1993760" cy="307777"/>
          </a:xfrm>
          <a:prstGeom prst="rect">
            <a:avLst/>
          </a:prstGeom>
          <a:solidFill>
            <a:srgbClr val="0C161A"/>
          </a:solidFill>
        </p:spPr>
        <p:txBody>
          <a:bodyPr wrap="square" rtlCol="0">
            <a:spAutoFit/>
          </a:bodyPr>
          <a:lstStyle/>
          <a:p>
            <a:pPr algn="ctr"/>
            <a:endParaRPr lang="en-US" sz="1400" dirty="0">
              <a:solidFill>
                <a:schemeClr val="bg1"/>
              </a:solidFill>
            </a:endParaRPr>
          </a:p>
        </p:txBody>
      </p:sp>
      <p:sp>
        <p:nvSpPr>
          <p:cNvPr id="25" name="TextBox 24"/>
          <p:cNvSpPr txBox="1"/>
          <p:nvPr/>
        </p:nvSpPr>
        <p:spPr>
          <a:xfrm>
            <a:off x="6444208" y="2507410"/>
            <a:ext cx="1993760" cy="954107"/>
          </a:xfrm>
          <a:prstGeom prst="rect">
            <a:avLst/>
          </a:prstGeom>
          <a:solidFill>
            <a:srgbClr val="0C161A"/>
          </a:solidFill>
        </p:spPr>
        <p:txBody>
          <a:bodyPr wrap="square" rtlCol="0">
            <a:spAutoFit/>
          </a:bodyPr>
          <a:lstStyle/>
          <a:p>
            <a:pPr algn="ctr"/>
            <a:endParaRPr lang="el-GR" sz="1400" dirty="0" smtClean="0">
              <a:solidFill>
                <a:schemeClr val="bg1"/>
              </a:solidFill>
            </a:endParaRPr>
          </a:p>
          <a:p>
            <a:pPr algn="ctr"/>
            <a:endParaRPr lang="el-GR" sz="1400" dirty="0" smtClean="0">
              <a:solidFill>
                <a:schemeClr val="bg1"/>
              </a:solidFill>
            </a:endParaRPr>
          </a:p>
          <a:p>
            <a:pPr algn="ctr"/>
            <a:endParaRPr lang="el-GR" sz="1400" dirty="0" smtClean="0">
              <a:solidFill>
                <a:schemeClr val="bg1"/>
              </a:solidFill>
            </a:endParaRPr>
          </a:p>
          <a:p>
            <a:pPr algn="ctr"/>
            <a:endParaRPr lang="en-US" sz="1400"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a:t>
            </a:fld>
            <a:endParaRPr lang="el-GR">
              <a:solidFill>
                <a:prstClr val="black"/>
              </a:solidFill>
            </a:endParaRPr>
          </a:p>
        </p:txBody>
      </p:sp>
      <p:pic>
        <p:nvPicPr>
          <p:cNvPr id="5" name="Picture 2" descr="This image shows the different views of the knee joint. The top, left panel shows the sagittal view of the right knee joint. The top, left panel shows the superior view of the right tibia, identifying the ligaments. The bottom, right panel shows the anterior view of the right knee."/>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a:stretch/>
        </p:blipFill>
        <p:spPr bwMode="auto">
          <a:xfrm>
            <a:off x="1043608" y="1556792"/>
            <a:ext cx="6624736" cy="4320480"/>
          </a:xfrm>
          <a:prstGeom prst="rect">
            <a:avLst/>
          </a:prstGeom>
          <a:noFill/>
          <a:extLst>
            <a:ext uri="{909E8E84-426E-40DD-AFC4-6F175D3DCCD1}">
              <a14:hiddenFill xmlns:a14="http://schemas.microsoft.com/office/drawing/2010/main">
                <a:solidFill>
                  <a:srgbClr val="FFFFFF"/>
                </a:solidFill>
              </a14:hiddenFill>
            </a:ext>
          </a:extLst>
        </p:spPr>
      </p:pic>
      <p:sp>
        <p:nvSpPr>
          <p:cNvPr id="7" name="2 - Θέση περιεχομένου"/>
          <p:cNvSpPr txBox="1">
            <a:spLocks/>
          </p:cNvSpPr>
          <p:nvPr/>
        </p:nvSpPr>
        <p:spPr>
          <a:xfrm>
            <a:off x="971600" y="1700808"/>
            <a:ext cx="1944216" cy="3672408"/>
          </a:xfrm>
          <a:prstGeom prst="rect">
            <a:avLst/>
          </a:prstGeom>
          <a:solidFill>
            <a:schemeClr val="accent5">
              <a:lumMod val="40000"/>
              <a:lumOff val="60000"/>
            </a:schemeClr>
          </a:solidFill>
        </p:spPr>
        <p:txBody>
          <a:bodyPr vert="horz" lIns="91440" tIns="45720" rIns="91440" bIns="45720" rtlCol="0">
            <a:normAutofit fontScale="25000" lnSpcReduction="20000"/>
          </a:bodyPr>
          <a:lstStyle/>
          <a:p>
            <a:pPr marL="342900" indent="-342900" fontAlgn="auto">
              <a:lnSpc>
                <a:spcPct val="112000"/>
              </a:lnSpc>
              <a:spcBef>
                <a:spcPts val="1200"/>
              </a:spcBef>
              <a:spcAft>
                <a:spcPts val="0"/>
              </a:spcAft>
              <a:defRPr/>
            </a:pPr>
            <a:r>
              <a:rPr lang="el-GR" sz="3800" dirty="0" smtClean="0">
                <a:solidFill>
                  <a:prstClr val="black"/>
                </a:solidFill>
                <a:latin typeface="Calibri"/>
              </a:rPr>
              <a:t>             </a:t>
            </a:r>
            <a:r>
              <a:rPr lang="el-GR" sz="7200" dirty="0" smtClean="0">
                <a:solidFill>
                  <a:prstClr val="black"/>
                </a:solidFill>
                <a:latin typeface="Calibri"/>
              </a:rPr>
              <a:t>Πρόσθιος     χιαστός σύνδεσμος </a:t>
            </a:r>
          </a:p>
          <a:p>
            <a:pPr marL="342900" indent="-342900" fontAlgn="auto">
              <a:lnSpc>
                <a:spcPct val="112000"/>
              </a:lnSpc>
              <a:spcBef>
                <a:spcPts val="1200"/>
              </a:spcBef>
              <a:spcAft>
                <a:spcPts val="0"/>
              </a:spcAft>
              <a:defRPr/>
            </a:pPr>
            <a:r>
              <a:rPr lang="el-GR" sz="7200" dirty="0" smtClean="0">
                <a:solidFill>
                  <a:prstClr val="black"/>
                </a:solidFill>
                <a:latin typeface="Calibri"/>
              </a:rPr>
              <a:t>       Αρθρικός χόνδρος στον έσω κνημιαίο κόνδυλο</a:t>
            </a:r>
          </a:p>
          <a:p>
            <a:pPr marL="342900" indent="-342900" fontAlgn="auto">
              <a:lnSpc>
                <a:spcPct val="112000"/>
              </a:lnSpc>
              <a:spcBef>
                <a:spcPts val="1200"/>
              </a:spcBef>
              <a:spcAft>
                <a:spcPts val="0"/>
              </a:spcAft>
              <a:defRPr/>
            </a:pPr>
            <a:r>
              <a:rPr lang="el-GR" sz="7200" dirty="0" smtClean="0">
                <a:solidFill>
                  <a:prstClr val="black"/>
                </a:solidFill>
                <a:latin typeface="Calibri"/>
              </a:rPr>
              <a:t>     </a:t>
            </a:r>
          </a:p>
          <a:p>
            <a:pPr marL="342900" indent="-342900" fontAlgn="auto">
              <a:lnSpc>
                <a:spcPct val="112000"/>
              </a:lnSpc>
              <a:spcBef>
                <a:spcPts val="1200"/>
              </a:spcBef>
              <a:spcAft>
                <a:spcPts val="0"/>
              </a:spcAft>
              <a:defRPr/>
            </a:pPr>
            <a:r>
              <a:rPr lang="el-GR" sz="7200" dirty="0" smtClean="0">
                <a:solidFill>
                  <a:prstClr val="black"/>
                </a:solidFill>
                <a:latin typeface="Calibri"/>
              </a:rPr>
              <a:t>       Έσω       μηνίσκος</a:t>
            </a:r>
          </a:p>
          <a:p>
            <a:pPr marL="342900" indent="-342900" fontAlgn="auto">
              <a:lnSpc>
                <a:spcPct val="112000"/>
              </a:lnSpc>
              <a:spcBef>
                <a:spcPts val="1200"/>
              </a:spcBef>
              <a:spcAft>
                <a:spcPts val="0"/>
              </a:spcAft>
            </a:pPr>
            <a:r>
              <a:rPr lang="el-GR" sz="7200" dirty="0" smtClean="0">
                <a:solidFill>
                  <a:prstClr val="black"/>
                </a:solidFill>
                <a:latin typeface="Calibri"/>
              </a:rPr>
              <a:t>     </a:t>
            </a:r>
          </a:p>
          <a:p>
            <a:pPr marL="342900" indent="-342900" fontAlgn="auto">
              <a:lnSpc>
                <a:spcPct val="112000"/>
              </a:lnSpc>
              <a:spcBef>
                <a:spcPts val="1200"/>
              </a:spcBef>
              <a:spcAft>
                <a:spcPts val="0"/>
              </a:spcAft>
              <a:defRPr/>
            </a:pPr>
            <a:r>
              <a:rPr lang="el-GR" sz="7200" dirty="0" smtClean="0">
                <a:solidFill>
                  <a:prstClr val="black"/>
                </a:solidFill>
                <a:latin typeface="Calibri"/>
              </a:rPr>
              <a:t>             </a:t>
            </a:r>
          </a:p>
        </p:txBody>
      </p:sp>
      <p:sp>
        <p:nvSpPr>
          <p:cNvPr id="8" name="2 - Θέση περιεχομένου"/>
          <p:cNvSpPr txBox="1">
            <a:spLocks/>
          </p:cNvSpPr>
          <p:nvPr/>
        </p:nvSpPr>
        <p:spPr>
          <a:xfrm>
            <a:off x="6372200" y="1556792"/>
            <a:ext cx="1872208" cy="3744416"/>
          </a:xfrm>
          <a:prstGeom prst="rect">
            <a:avLst/>
          </a:prstGeom>
          <a:solidFill>
            <a:schemeClr val="accent5">
              <a:lumMod val="40000"/>
              <a:lumOff val="60000"/>
            </a:schemeClr>
          </a:solidFill>
        </p:spPr>
        <p:txBody>
          <a:bodyPr vert="horz" lIns="91440" tIns="45720" rIns="91440" bIns="45720" rtlCol="0">
            <a:normAutofit/>
          </a:bodyPr>
          <a:lstStyle/>
          <a:p>
            <a:pPr marL="342900" indent="-342900" fontAlgn="auto">
              <a:lnSpc>
                <a:spcPct val="112000"/>
              </a:lnSpc>
              <a:spcBef>
                <a:spcPts val="1200"/>
              </a:spcBef>
              <a:spcAft>
                <a:spcPts val="0"/>
              </a:spcAft>
              <a:defRPr/>
            </a:pPr>
            <a:r>
              <a:rPr lang="el-GR" sz="2400" dirty="0" smtClean="0">
                <a:solidFill>
                  <a:prstClr val="black"/>
                </a:solidFill>
                <a:latin typeface="Calibri"/>
              </a:rPr>
              <a:t>     </a:t>
            </a:r>
          </a:p>
          <a:p>
            <a:pPr fontAlgn="auto">
              <a:lnSpc>
                <a:spcPct val="112000"/>
              </a:lnSpc>
              <a:spcBef>
                <a:spcPts val="1200"/>
              </a:spcBef>
              <a:spcAft>
                <a:spcPts val="0"/>
              </a:spcAft>
              <a:defRPr/>
            </a:pPr>
            <a:r>
              <a:rPr lang="el-GR" sz="1900" dirty="0" smtClean="0">
                <a:solidFill>
                  <a:prstClr val="black"/>
                </a:solidFill>
                <a:latin typeface="Calibri"/>
              </a:rPr>
              <a:t>Αρθρικός χόνδρος στον έξω κνημιαίο κόνδυλο</a:t>
            </a:r>
          </a:p>
          <a:p>
            <a:pPr marL="342900" indent="-342900" fontAlgn="auto">
              <a:lnSpc>
                <a:spcPct val="112000"/>
              </a:lnSpc>
              <a:spcBef>
                <a:spcPts val="1200"/>
              </a:spcBef>
              <a:spcAft>
                <a:spcPts val="0"/>
              </a:spcAft>
              <a:defRPr/>
            </a:pPr>
            <a:endParaRPr lang="el-GR" sz="1900" dirty="0" smtClean="0">
              <a:solidFill>
                <a:prstClr val="black"/>
              </a:solidFill>
              <a:latin typeface="Calibri"/>
            </a:endParaRPr>
          </a:p>
          <a:p>
            <a:pPr marL="342900" indent="-342900" fontAlgn="auto">
              <a:lnSpc>
                <a:spcPct val="112000"/>
              </a:lnSpc>
              <a:spcBef>
                <a:spcPts val="1200"/>
              </a:spcBef>
              <a:spcAft>
                <a:spcPts val="0"/>
              </a:spcAft>
              <a:defRPr/>
            </a:pPr>
            <a:endParaRPr lang="el-GR" sz="1900" dirty="0" smtClean="0">
              <a:solidFill>
                <a:prstClr val="black"/>
              </a:solidFill>
              <a:latin typeface="Calibri"/>
            </a:endParaRPr>
          </a:p>
          <a:p>
            <a:pPr marL="342900" indent="-342900" fontAlgn="auto">
              <a:lnSpc>
                <a:spcPct val="112000"/>
              </a:lnSpc>
              <a:spcBef>
                <a:spcPts val="1200"/>
              </a:spcBef>
              <a:spcAft>
                <a:spcPts val="0"/>
              </a:spcAft>
              <a:defRPr/>
            </a:pPr>
            <a:r>
              <a:rPr lang="el-GR" sz="1900" dirty="0" smtClean="0">
                <a:solidFill>
                  <a:prstClr val="black"/>
                </a:solidFill>
                <a:latin typeface="Calibri"/>
              </a:rPr>
              <a:t> Έξω μηνίσκος</a:t>
            </a:r>
            <a:endParaRPr lang="el-GR" sz="1900" dirty="0">
              <a:solidFill>
                <a:prstClr val="black"/>
              </a:solidFill>
              <a:latin typeface="Calibri"/>
            </a:endParaRPr>
          </a:p>
        </p:txBody>
      </p:sp>
      <p:sp>
        <p:nvSpPr>
          <p:cNvPr id="9" name="2 - Θέση περιεχομένου"/>
          <p:cNvSpPr txBox="1">
            <a:spLocks/>
          </p:cNvSpPr>
          <p:nvPr/>
        </p:nvSpPr>
        <p:spPr>
          <a:xfrm>
            <a:off x="971600" y="5229200"/>
            <a:ext cx="7272808" cy="648072"/>
          </a:xfrm>
          <a:prstGeom prst="rect">
            <a:avLst/>
          </a:prstGeom>
          <a:solidFill>
            <a:schemeClr val="accent5">
              <a:lumMod val="40000"/>
              <a:lumOff val="60000"/>
            </a:schemeClr>
          </a:solidFill>
        </p:spPr>
        <p:txBody>
          <a:bodyPr vert="horz" lIns="91440" tIns="45720" rIns="91440" bIns="45720" rtlCol="0">
            <a:normAutofit/>
          </a:bodyPr>
          <a:lstStyle/>
          <a:p>
            <a:pPr marL="342900" indent="-342900" fontAlgn="auto">
              <a:lnSpc>
                <a:spcPct val="112000"/>
              </a:lnSpc>
              <a:spcBef>
                <a:spcPts val="1200"/>
              </a:spcBef>
              <a:spcAft>
                <a:spcPts val="0"/>
              </a:spcAft>
              <a:defRPr/>
            </a:pPr>
            <a:r>
              <a:rPr lang="el-GR" sz="1900" dirty="0" smtClean="0">
                <a:solidFill>
                  <a:prstClr val="black"/>
                </a:solidFill>
                <a:latin typeface="Calibri"/>
              </a:rPr>
              <a:t>                                       </a:t>
            </a:r>
            <a:r>
              <a:rPr lang="el-GR" dirty="0" smtClean="0">
                <a:solidFill>
                  <a:prstClr val="black"/>
                </a:solidFill>
                <a:latin typeface="Calibri"/>
              </a:rPr>
              <a:t>Οπίσθιος  χιαστός  σύνδεσμος</a:t>
            </a:r>
          </a:p>
        </p:txBody>
      </p:sp>
      <p:sp>
        <p:nvSpPr>
          <p:cNvPr id="10" name="2 - Θέση περιεχομένου"/>
          <p:cNvSpPr txBox="1">
            <a:spLocks/>
          </p:cNvSpPr>
          <p:nvPr/>
        </p:nvSpPr>
        <p:spPr>
          <a:xfrm>
            <a:off x="4139952" y="1844824"/>
            <a:ext cx="1512168" cy="288032"/>
          </a:xfrm>
          <a:prstGeom prst="rect">
            <a:avLst/>
          </a:prstGeom>
          <a:solidFill>
            <a:schemeClr val="bg1"/>
          </a:solidFill>
        </p:spPr>
        <p:txBody>
          <a:bodyPr vert="horz" lIns="91440" tIns="45720" rIns="91440" bIns="45720" rtlCol="0">
            <a:normAutofit fontScale="70000" lnSpcReduction="20000"/>
          </a:bodyPr>
          <a:lstStyle/>
          <a:p>
            <a:pPr marL="342900" indent="-342900" fontAlgn="auto">
              <a:lnSpc>
                <a:spcPct val="112000"/>
              </a:lnSpc>
              <a:spcBef>
                <a:spcPts val="1200"/>
              </a:spcBef>
              <a:spcAft>
                <a:spcPts val="0"/>
              </a:spcAft>
              <a:defRPr/>
            </a:pPr>
            <a:r>
              <a:rPr lang="el-GR" sz="1900" smtClean="0">
                <a:solidFill>
                  <a:prstClr val="black"/>
                </a:solidFill>
                <a:latin typeface="Calibri"/>
              </a:rPr>
              <a:t>                                       </a:t>
            </a:r>
            <a:endParaRPr lang="el-GR" dirty="0" smtClean="0">
              <a:solidFill>
                <a:prstClr val="black"/>
              </a:solidFill>
              <a:latin typeface="Calibri"/>
            </a:endParaRPr>
          </a:p>
        </p:txBody>
      </p:sp>
      <p:sp>
        <p:nvSpPr>
          <p:cNvPr id="11" name="2 - Θέση περιεχομένου"/>
          <p:cNvSpPr txBox="1">
            <a:spLocks/>
          </p:cNvSpPr>
          <p:nvPr/>
        </p:nvSpPr>
        <p:spPr>
          <a:xfrm>
            <a:off x="971600" y="1412776"/>
            <a:ext cx="7272808" cy="360040"/>
          </a:xfrm>
          <a:prstGeom prst="rect">
            <a:avLst/>
          </a:prstGeom>
          <a:solidFill>
            <a:schemeClr val="accent5">
              <a:lumMod val="40000"/>
              <a:lumOff val="60000"/>
            </a:schemeClr>
          </a:solidFill>
        </p:spPr>
        <p:txBody>
          <a:bodyPr vert="horz" lIns="91440" tIns="45720" rIns="91440" bIns="45720" rtlCol="0">
            <a:normAutofit fontScale="92500" lnSpcReduction="10000"/>
          </a:bodyPr>
          <a:lstStyle/>
          <a:p>
            <a:pPr marL="342900" indent="-342900" fontAlgn="auto">
              <a:lnSpc>
                <a:spcPct val="112000"/>
              </a:lnSpc>
              <a:spcBef>
                <a:spcPts val="1200"/>
              </a:spcBef>
              <a:spcAft>
                <a:spcPts val="0"/>
              </a:spcAft>
              <a:defRPr/>
            </a:pPr>
            <a:r>
              <a:rPr lang="el-GR" smtClean="0">
                <a:solidFill>
                  <a:prstClr val="black"/>
                </a:solidFill>
                <a:latin typeface="Calibri"/>
              </a:rPr>
              <a:t>                                                      Πρόσθια </a:t>
            </a:r>
            <a:r>
              <a:rPr lang="el-GR" dirty="0" smtClean="0">
                <a:solidFill>
                  <a:prstClr val="black"/>
                </a:solidFill>
                <a:latin typeface="Calibri"/>
              </a:rPr>
              <a:t>περιοχή</a:t>
            </a:r>
          </a:p>
        </p:txBody>
      </p:sp>
      <p:sp>
        <p:nvSpPr>
          <p:cNvPr id="12" name="11 - Ορθογώνιο"/>
          <p:cNvSpPr/>
          <p:nvPr/>
        </p:nvSpPr>
        <p:spPr>
          <a:xfrm>
            <a:off x="2915816" y="2060848"/>
            <a:ext cx="72008"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fontAlgn="auto">
              <a:lnSpc>
                <a:spcPct val="112000"/>
              </a:lnSpc>
              <a:spcBef>
                <a:spcPts val="1200"/>
              </a:spcBef>
              <a:spcAft>
                <a:spcPts val="0"/>
              </a:spcAft>
              <a:defRPr/>
            </a:pPr>
            <a:r>
              <a:rPr lang="el-GR" dirty="0" smtClean="0">
                <a:solidFill>
                  <a:schemeClr val="bg1"/>
                </a:solidFill>
              </a:rPr>
              <a:t> </a:t>
            </a:r>
          </a:p>
        </p:txBody>
      </p:sp>
      <p:sp>
        <p:nvSpPr>
          <p:cNvPr id="3" name="Ορθογώνιο 2"/>
          <p:cNvSpPr/>
          <p:nvPr/>
        </p:nvSpPr>
        <p:spPr>
          <a:xfrm>
            <a:off x="971600" y="5934471"/>
            <a:ext cx="5256584" cy="461665"/>
          </a:xfrm>
          <a:prstGeom prst="rect">
            <a:avLst/>
          </a:prstGeom>
        </p:spPr>
        <p:txBody>
          <a:bodyPr wrap="square">
            <a:spAutoFit/>
          </a:bodyPr>
          <a:lstStyle/>
          <a:p>
            <a:r>
              <a:rPr lang="en-US" sz="1200" dirty="0">
                <a:solidFill>
                  <a:schemeClr val="bg1">
                    <a:lumMod val="75000"/>
                  </a:schemeClr>
                </a:solidFill>
                <a:latin typeface="+mn-lt"/>
              </a:rPr>
              <a:t>© 28 </a:t>
            </a:r>
            <a:r>
              <a:rPr lang="en-US" sz="1200" dirty="0" err="1">
                <a:solidFill>
                  <a:schemeClr val="bg1">
                    <a:lumMod val="75000"/>
                  </a:schemeClr>
                </a:solidFill>
                <a:latin typeface="+mn-lt"/>
              </a:rPr>
              <a:t>Ιουν</a:t>
            </a:r>
            <a:r>
              <a:rPr lang="en-US" sz="1200" dirty="0">
                <a:solidFill>
                  <a:schemeClr val="bg1">
                    <a:lumMod val="75000"/>
                  </a:schemeClr>
                </a:solidFill>
                <a:latin typeface="+mn-lt"/>
              </a:rPr>
              <a:t> 2013 </a:t>
            </a:r>
            <a:r>
              <a:rPr lang="en-US" sz="1200" dirty="0" err="1">
                <a:solidFill>
                  <a:schemeClr val="bg1">
                    <a:lumMod val="75000"/>
                  </a:schemeClr>
                </a:solidFill>
                <a:latin typeface="+mn-lt"/>
              </a:rPr>
              <a:t>OpenStax</a:t>
            </a:r>
            <a:r>
              <a:rPr lang="en-US" sz="1200" dirty="0">
                <a:solidFill>
                  <a:schemeClr val="bg1">
                    <a:lumMod val="75000"/>
                  </a:schemeClr>
                </a:solidFill>
                <a:latin typeface="+mn-lt"/>
              </a:rPr>
              <a:t> College. </a:t>
            </a:r>
            <a:r>
              <a:rPr lang="en-US" sz="1200" dirty="0">
                <a:solidFill>
                  <a:schemeClr val="bg1">
                    <a:lumMod val="75000"/>
                  </a:schemeClr>
                </a:solidFill>
                <a:latin typeface="+mn-lt"/>
                <a:hlinkClick r:id="rId3"/>
              </a:rPr>
              <a:t>Textbook content </a:t>
            </a:r>
            <a:r>
              <a:rPr lang="en-US" sz="1200" dirty="0">
                <a:solidFill>
                  <a:schemeClr val="bg1">
                    <a:lumMod val="75000"/>
                  </a:schemeClr>
                </a:solidFill>
                <a:latin typeface="+mn-lt"/>
              </a:rPr>
              <a:t>produced by </a:t>
            </a:r>
            <a:r>
              <a:rPr lang="en-US" sz="1200" dirty="0" err="1">
                <a:solidFill>
                  <a:schemeClr val="bg1">
                    <a:lumMod val="75000"/>
                  </a:schemeClr>
                </a:solidFill>
                <a:latin typeface="+mn-lt"/>
              </a:rPr>
              <a:t>OpenStax</a:t>
            </a:r>
            <a:r>
              <a:rPr lang="en-US" sz="1200" dirty="0">
                <a:solidFill>
                  <a:schemeClr val="bg1">
                    <a:lumMod val="75000"/>
                  </a:schemeClr>
                </a:solidFill>
                <a:latin typeface="+mn-lt"/>
              </a:rPr>
              <a:t> College is licensed under a </a:t>
            </a:r>
            <a:r>
              <a:rPr lang="en-US" sz="1200" dirty="0">
                <a:solidFill>
                  <a:schemeClr val="bg1">
                    <a:lumMod val="75000"/>
                  </a:schemeClr>
                </a:solidFill>
                <a:latin typeface="+mn-lt"/>
                <a:hlinkClick r:id="rId4"/>
              </a:rPr>
              <a:t>Creative Commons Attribution License 3.0</a:t>
            </a:r>
            <a:r>
              <a:rPr lang="en-US" sz="1200" dirty="0">
                <a:solidFill>
                  <a:schemeClr val="bg1">
                    <a:lumMod val="75000"/>
                  </a:schemeClr>
                </a:solidFill>
                <a:latin typeface="+mn-lt"/>
              </a:rPr>
              <a:t> license.</a:t>
            </a:r>
            <a:endParaRPr lang="el-GR" sz="1200" dirty="0">
              <a:solidFill>
                <a:schemeClr val="bg1">
                  <a:lumMod val="75000"/>
                </a:schemeClr>
              </a:solidFill>
              <a:latin typeface="+mn-lt"/>
            </a:endParaRPr>
          </a:p>
        </p:txBody>
      </p:sp>
    </p:spTree>
    <p:extLst>
      <p:ext uri="{BB962C8B-B14F-4D97-AF65-F5344CB8AC3E}">
        <p14:creationId xmlns:p14="http://schemas.microsoft.com/office/powerpoint/2010/main" val="209745992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Υπερηχογράφημα ώμου</a:t>
            </a:r>
            <a:endParaRPr lang="en-US" dirty="0"/>
          </a:p>
        </p:txBody>
      </p:sp>
      <p:sp>
        <p:nvSpPr>
          <p:cNvPr id="3" name="Content Placeholder 2"/>
          <p:cNvSpPr>
            <a:spLocks noGrp="1"/>
          </p:cNvSpPr>
          <p:nvPr>
            <p:ph idx="1"/>
          </p:nvPr>
        </p:nvSpPr>
        <p:spPr>
          <a:xfrm>
            <a:off x="395536" y="1052736"/>
            <a:ext cx="8424936" cy="5256584"/>
          </a:xfrm>
        </p:spPr>
        <p:txBody>
          <a:bodyPr/>
          <a:lstStyle/>
          <a:p>
            <a:r>
              <a:rPr lang="el-GR" dirty="0" smtClean="0"/>
              <a:t>Πολύ χρήσιμη εξέταση για την ανάδειξη του τενοντίου πετάλου των στροφέων</a:t>
            </a:r>
          </a:p>
          <a:p>
            <a:r>
              <a:rPr lang="el-GR" dirty="0" smtClean="0"/>
              <a:t>Απαιτεί υψηλή εξειδίκευση</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79</a:t>
            </a:fld>
            <a:endParaRPr lang="el-GR"/>
          </a:p>
        </p:txBody>
      </p:sp>
      <p:pic>
        <p:nvPicPr>
          <p:cNvPr id="143362" name="Picture 2" descr="Longitudinal ultra sonography of the supraspinatus tendon"/>
          <p:cNvPicPr>
            <a:picLocks noChangeAspect="1" noChangeArrowheads="1"/>
          </p:cNvPicPr>
          <p:nvPr/>
        </p:nvPicPr>
        <p:blipFill>
          <a:blip r:embed="rId2" cstate="print"/>
          <a:srcRect/>
          <a:stretch>
            <a:fillRect/>
          </a:stretch>
        </p:blipFill>
        <p:spPr bwMode="auto">
          <a:xfrm>
            <a:off x="1115616" y="2852936"/>
            <a:ext cx="6675105" cy="4005064"/>
          </a:xfrm>
          <a:prstGeom prst="rect">
            <a:avLst/>
          </a:prstGeom>
          <a:noFill/>
        </p:spPr>
      </p:pic>
      <p:sp>
        <p:nvSpPr>
          <p:cNvPr id="6" name="Rectangle 5"/>
          <p:cNvSpPr/>
          <p:nvPr/>
        </p:nvSpPr>
        <p:spPr>
          <a:xfrm>
            <a:off x="7853262" y="5733256"/>
            <a:ext cx="1290738" cy="276999"/>
          </a:xfrm>
          <a:prstGeom prst="rect">
            <a:avLst/>
          </a:prstGeom>
        </p:spPr>
        <p:txBody>
          <a:bodyPr wrap="none">
            <a:spAutoFit/>
          </a:bodyPr>
          <a:lstStyle/>
          <a:p>
            <a:r>
              <a:rPr lang="en-US" sz="1200" dirty="0" smtClean="0">
                <a:hlinkClick r:id="rId3"/>
              </a:rPr>
              <a:t>en.wikipedia.org</a:t>
            </a:r>
            <a:endParaRPr lang="en-US" sz="1200"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ΜΤ ώμου</a:t>
            </a:r>
            <a:endParaRPr lang="en-US" dirty="0"/>
          </a:p>
        </p:txBody>
      </p:sp>
      <p:sp>
        <p:nvSpPr>
          <p:cNvPr id="3" name="Content Placeholder 2"/>
          <p:cNvSpPr>
            <a:spLocks noGrp="1"/>
          </p:cNvSpPr>
          <p:nvPr>
            <p:ph idx="1"/>
          </p:nvPr>
        </p:nvSpPr>
        <p:spPr>
          <a:xfrm>
            <a:off x="683568" y="908720"/>
            <a:ext cx="4824536" cy="5256584"/>
          </a:xfrm>
        </p:spPr>
        <p:txBody>
          <a:bodyPr/>
          <a:lstStyle/>
          <a:p>
            <a:pPr marL="0" indent="0">
              <a:buNone/>
            </a:pPr>
            <a:r>
              <a:rPr lang="el-GR" dirty="0" smtClean="0"/>
              <a:t>Η πιό κατάλληλη για την απεικόνιση των μαλακών μορίων</a:t>
            </a:r>
          </a:p>
          <a:p>
            <a:pPr marL="0" indent="0">
              <a:buNone/>
            </a:pPr>
            <a:r>
              <a:rPr lang="el-GR" dirty="0" smtClean="0"/>
              <a:t>Μπορεί να συνδυασθεί και με αρθρογραφία σε ειδικές περιπτώσεις</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80</a:t>
            </a:fld>
            <a:endParaRPr lang="el-GR"/>
          </a:p>
        </p:txBody>
      </p:sp>
      <p:pic>
        <p:nvPicPr>
          <p:cNvPr id="144392" name="Picture 8" descr="https://upload.wikimedia.org/wikipedia/commons/7/7f/MRI._Partial_rupture_of_the_cranial_subscapularis_tendon_at_the_insertion_site..jpg"/>
          <p:cNvPicPr>
            <a:picLocks noChangeAspect="1" noChangeArrowheads="1"/>
          </p:cNvPicPr>
          <p:nvPr/>
        </p:nvPicPr>
        <p:blipFill>
          <a:blip r:embed="rId2" cstate="print"/>
          <a:srcRect l="19895" t="13500" r="15685" b="2801"/>
          <a:stretch>
            <a:fillRect/>
          </a:stretch>
        </p:blipFill>
        <p:spPr bwMode="auto">
          <a:xfrm>
            <a:off x="5517472" y="188640"/>
            <a:ext cx="3395990" cy="3096344"/>
          </a:xfrm>
          <a:prstGeom prst="rect">
            <a:avLst/>
          </a:prstGeom>
          <a:noFill/>
        </p:spPr>
      </p:pic>
      <p:sp>
        <p:nvSpPr>
          <p:cNvPr id="10" name="Rectangle 9"/>
          <p:cNvSpPr/>
          <p:nvPr/>
        </p:nvSpPr>
        <p:spPr>
          <a:xfrm>
            <a:off x="4197446" y="2924944"/>
            <a:ext cx="1493912" cy="276999"/>
          </a:xfrm>
          <a:prstGeom prst="rect">
            <a:avLst/>
          </a:prstGeom>
        </p:spPr>
        <p:txBody>
          <a:bodyPr wrap="square">
            <a:spAutoFit/>
          </a:bodyPr>
          <a:lstStyle/>
          <a:p>
            <a:r>
              <a:rPr lang="en-US" sz="1200" dirty="0" smtClean="0">
                <a:hlinkClick r:id="rId3"/>
              </a:rPr>
              <a:t>en.wikipedia.org</a:t>
            </a:r>
            <a:endParaRPr lang="en-US" sz="1200" dirty="0"/>
          </a:p>
        </p:txBody>
      </p:sp>
      <p:sp>
        <p:nvSpPr>
          <p:cNvPr id="11" name="TextBox 10"/>
          <p:cNvSpPr txBox="1"/>
          <p:nvPr/>
        </p:nvSpPr>
        <p:spPr>
          <a:xfrm>
            <a:off x="5508104" y="3429000"/>
            <a:ext cx="3600400" cy="369332"/>
          </a:xfrm>
          <a:prstGeom prst="rect">
            <a:avLst/>
          </a:prstGeom>
          <a:noFill/>
        </p:spPr>
        <p:txBody>
          <a:bodyPr wrap="square" rtlCol="0">
            <a:spAutoFit/>
          </a:bodyPr>
          <a:lstStyle/>
          <a:p>
            <a:r>
              <a:rPr lang="el-GR" dirty="0" smtClean="0">
                <a:solidFill>
                  <a:schemeClr val="bg1"/>
                </a:solidFill>
              </a:rPr>
              <a:t>Κόκκινο βέλος – υποπλάτιος μυς</a:t>
            </a:r>
            <a:endParaRPr lang="en-US" dirty="0">
              <a:solidFill>
                <a:schemeClr val="bg1"/>
              </a:solidFill>
            </a:endParaRPr>
          </a:p>
        </p:txBody>
      </p:sp>
      <p:sp>
        <p:nvSpPr>
          <p:cNvPr id="144394" name="AutoShape 10" descr="Αποτέλεσμα εικόνας για shoulder MR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44396" name="Picture 12" descr="https://c1.staticflickr.com/1/99/257673033_05b445d70c.jpg"/>
          <p:cNvPicPr>
            <a:picLocks noChangeAspect="1" noChangeArrowheads="1"/>
          </p:cNvPicPr>
          <p:nvPr/>
        </p:nvPicPr>
        <p:blipFill>
          <a:blip r:embed="rId4" cstate="print"/>
          <a:srcRect/>
          <a:stretch>
            <a:fillRect/>
          </a:stretch>
        </p:blipFill>
        <p:spPr bwMode="auto">
          <a:xfrm>
            <a:off x="683568" y="3284984"/>
            <a:ext cx="3312368" cy="3312368"/>
          </a:xfrm>
          <a:prstGeom prst="rect">
            <a:avLst/>
          </a:prstGeom>
          <a:noFill/>
        </p:spPr>
      </p:pic>
      <p:sp>
        <p:nvSpPr>
          <p:cNvPr id="15" name="TextBox 14"/>
          <p:cNvSpPr txBox="1"/>
          <p:nvPr/>
        </p:nvSpPr>
        <p:spPr>
          <a:xfrm>
            <a:off x="3995936" y="6021288"/>
            <a:ext cx="4464496" cy="369332"/>
          </a:xfrm>
          <a:prstGeom prst="rect">
            <a:avLst/>
          </a:prstGeom>
          <a:noFill/>
        </p:spPr>
        <p:txBody>
          <a:bodyPr wrap="square" rtlCol="0">
            <a:spAutoFit/>
          </a:bodyPr>
          <a:lstStyle/>
          <a:p>
            <a:r>
              <a:rPr lang="el-GR" dirty="0" smtClean="0">
                <a:solidFill>
                  <a:schemeClr val="bg1"/>
                </a:solidFill>
              </a:rPr>
              <a:t>Πράσινο βέλος – τένοντας υπερακανθίου</a:t>
            </a:r>
            <a:endParaRPr lang="en-US" dirty="0">
              <a:solidFill>
                <a:schemeClr val="bg1"/>
              </a:solidFill>
            </a:endParaRPr>
          </a:p>
        </p:txBody>
      </p:sp>
      <p:sp>
        <p:nvSpPr>
          <p:cNvPr id="16" name="Rectangle 15"/>
          <p:cNvSpPr/>
          <p:nvPr/>
        </p:nvSpPr>
        <p:spPr>
          <a:xfrm>
            <a:off x="1691680" y="6569968"/>
            <a:ext cx="1224136" cy="288032"/>
          </a:xfrm>
          <a:prstGeom prst="rect">
            <a:avLst/>
          </a:prstGeom>
        </p:spPr>
        <p:txBody>
          <a:bodyPr wrap="square">
            <a:spAutoFit/>
          </a:bodyPr>
          <a:lstStyle/>
          <a:p>
            <a:r>
              <a:rPr lang="en-US" sz="1200" dirty="0" smtClean="0">
                <a:hlinkClick r:id="rId5"/>
              </a:rPr>
              <a:t>flickr.com</a:t>
            </a:r>
            <a:endParaRPr lang="en-US" sz="1200" dirty="0"/>
          </a:p>
        </p:txBody>
      </p:sp>
      <p:sp>
        <p:nvSpPr>
          <p:cNvPr id="17" name="Right Arrow 16"/>
          <p:cNvSpPr/>
          <p:nvPr/>
        </p:nvSpPr>
        <p:spPr>
          <a:xfrm rot="4044978">
            <a:off x="1497283" y="3999777"/>
            <a:ext cx="504056" cy="71322"/>
          </a:xfrm>
          <a:prstGeom prst="rightArrow">
            <a:avLst/>
          </a:prstGeom>
          <a:solidFill>
            <a:srgbClr val="CC3300"/>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ΜΤ μετά από πρόσθιο εξάρθρημα του ώμου</a:t>
            </a:r>
            <a:endParaRPr lang="en-US" dirty="0"/>
          </a:p>
        </p:txBody>
      </p:sp>
      <p:sp>
        <p:nvSpPr>
          <p:cNvPr id="3" name="Content Placeholder 2"/>
          <p:cNvSpPr>
            <a:spLocks noGrp="1"/>
          </p:cNvSpPr>
          <p:nvPr>
            <p:ph idx="1"/>
          </p:nvPr>
        </p:nvSpPr>
        <p:spPr>
          <a:xfrm>
            <a:off x="323528" y="1988840"/>
            <a:ext cx="7848872" cy="720080"/>
          </a:xfrm>
        </p:spPr>
        <p:txBody>
          <a:bodyPr>
            <a:normAutofit fontScale="92500"/>
          </a:bodyPr>
          <a:lstStyle/>
          <a:p>
            <a:pPr algn="ctr">
              <a:buNone/>
            </a:pPr>
            <a:r>
              <a:rPr lang="en-US" dirty="0" smtClean="0"/>
              <a:t>Hill -Sacks defect                                                       </a:t>
            </a:r>
            <a:r>
              <a:rPr lang="en-US" dirty="0" err="1" smtClean="0"/>
              <a:t>Bankart's</a:t>
            </a:r>
            <a:r>
              <a:rPr lang="en-US" dirty="0" smtClean="0"/>
              <a:t> lesion </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81</a:t>
            </a:fld>
            <a:endParaRPr lang="el-GR"/>
          </a:p>
        </p:txBody>
      </p:sp>
      <p:pic>
        <p:nvPicPr>
          <p:cNvPr id="149506" name="Picture 2" descr="https://upload.wikimedia.org/wikipedia/commons/thumb/4/47/Post_Dislocated_shoulder_MRI_01.png/1280px-Post_Dislocated_shoulder_MRI_01.png"/>
          <p:cNvPicPr>
            <a:picLocks noChangeAspect="1" noChangeArrowheads="1"/>
          </p:cNvPicPr>
          <p:nvPr/>
        </p:nvPicPr>
        <p:blipFill>
          <a:blip r:embed="rId2" cstate="print"/>
          <a:srcRect/>
          <a:stretch>
            <a:fillRect/>
          </a:stretch>
        </p:blipFill>
        <p:spPr bwMode="auto">
          <a:xfrm>
            <a:off x="323528" y="2636912"/>
            <a:ext cx="8317432" cy="3934418"/>
          </a:xfrm>
          <a:prstGeom prst="rect">
            <a:avLst/>
          </a:prstGeom>
          <a:noFill/>
        </p:spPr>
      </p:pic>
      <p:cxnSp>
        <p:nvCxnSpPr>
          <p:cNvPr id="8" name="Straight Arrow Connector 7"/>
          <p:cNvCxnSpPr/>
          <p:nvPr/>
        </p:nvCxnSpPr>
        <p:spPr>
          <a:xfrm flipH="1">
            <a:off x="2267744" y="2348880"/>
            <a:ext cx="360040" cy="151216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9" name="Straight Arrow Connector 8"/>
          <p:cNvCxnSpPr/>
          <p:nvPr/>
        </p:nvCxnSpPr>
        <p:spPr>
          <a:xfrm>
            <a:off x="6588224" y="2564904"/>
            <a:ext cx="360040" cy="1656184"/>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2" name="Rectangle 11"/>
          <p:cNvSpPr/>
          <p:nvPr/>
        </p:nvSpPr>
        <p:spPr>
          <a:xfrm>
            <a:off x="3419872" y="6581001"/>
            <a:ext cx="1872208" cy="276999"/>
          </a:xfrm>
          <a:prstGeom prst="rect">
            <a:avLst/>
          </a:prstGeom>
        </p:spPr>
        <p:txBody>
          <a:bodyPr wrap="square">
            <a:spAutoFit/>
          </a:bodyPr>
          <a:lstStyle/>
          <a:p>
            <a:r>
              <a:rPr lang="en-US" sz="1200" dirty="0" smtClean="0">
                <a:hlinkClick r:id="rId3"/>
              </a:rPr>
              <a:t>en.wikipedia.org</a:t>
            </a:r>
            <a:endParaRPr lang="en-US" sz="1200"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85" y="116632"/>
            <a:ext cx="7462544" cy="1008112"/>
          </a:xfrm>
        </p:spPr>
        <p:txBody>
          <a:bodyPr/>
          <a:lstStyle/>
          <a:p>
            <a:r>
              <a:rPr lang="el-GR" dirty="0" smtClean="0"/>
              <a:t>Τενοντίτιδα – περιαρθρίτιδα  ώμου</a:t>
            </a:r>
            <a:endParaRPr lang="en-US" dirty="0"/>
          </a:p>
        </p:txBody>
      </p:sp>
      <p:sp>
        <p:nvSpPr>
          <p:cNvPr id="3" name="Content Placeholder 2"/>
          <p:cNvSpPr>
            <a:spLocks noGrp="1"/>
          </p:cNvSpPr>
          <p:nvPr>
            <p:ph idx="1"/>
          </p:nvPr>
        </p:nvSpPr>
        <p:spPr>
          <a:xfrm>
            <a:off x="323528" y="1340768"/>
            <a:ext cx="4608512" cy="5256584"/>
          </a:xfrm>
        </p:spPr>
        <p:txBody>
          <a:bodyPr>
            <a:normAutofit fontScale="92500" lnSpcReduction="20000"/>
          </a:bodyPr>
          <a:lstStyle/>
          <a:p>
            <a:r>
              <a:rPr lang="el-GR" dirty="0" smtClean="0"/>
              <a:t>Σύνδρομο υπακρωμιακής προστριβής. </a:t>
            </a:r>
          </a:p>
          <a:p>
            <a:r>
              <a:rPr lang="el-GR" dirty="0" smtClean="0"/>
              <a:t>Πόνος στον ώμο που επεκτείνεται στο άνω 1/3 του βραχίονα, </a:t>
            </a:r>
          </a:p>
          <a:p>
            <a:r>
              <a:rPr lang="el-GR" dirty="0" smtClean="0"/>
              <a:t>Πόνος κατά τη διάρκεια του ύπνου, </a:t>
            </a:r>
          </a:p>
          <a:p>
            <a:r>
              <a:rPr lang="el-GR" dirty="0" smtClean="0"/>
              <a:t> Περιορισμός εύρους κίνησης:  </a:t>
            </a:r>
          </a:p>
          <a:p>
            <a:pPr lvl="1"/>
            <a:r>
              <a:rPr lang="el-GR" dirty="0" smtClean="0"/>
              <a:t>απαγωγή - ο ασθενής δυσκολεύεται να σηκώσει το χέρι, </a:t>
            </a:r>
          </a:p>
          <a:p>
            <a:pPr lvl="1"/>
            <a:r>
              <a:rPr lang="el-GR" dirty="0" smtClean="0"/>
              <a:t>έσω στροφή - ο ασθενής δεν μπορεί να ακουμπήσει το χέρι του στη πλάτη του ( οι κυρίες δεν μπορούν να φτάσουν το κούμπωμα του στηθόδεσμου) </a:t>
            </a:r>
          </a:p>
          <a:p>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82</a:t>
            </a:fld>
            <a:endParaRPr lang="el-GR"/>
          </a:p>
        </p:txBody>
      </p:sp>
      <p:pic>
        <p:nvPicPr>
          <p:cNvPr id="9" name="Picture 2" descr="Τενοντίτιδα του ώμου (περιαρθρίτιδα)"/>
          <p:cNvPicPr>
            <a:picLocks noChangeAspect="1" noChangeArrowheads="1"/>
          </p:cNvPicPr>
          <p:nvPr/>
        </p:nvPicPr>
        <p:blipFill>
          <a:blip r:embed="rId2" cstate="print"/>
          <a:srcRect/>
          <a:stretch>
            <a:fillRect/>
          </a:stretch>
        </p:blipFill>
        <p:spPr bwMode="auto">
          <a:xfrm>
            <a:off x="5364088" y="1196752"/>
            <a:ext cx="3497759" cy="5059551"/>
          </a:xfrm>
          <a:prstGeom prst="rect">
            <a:avLst/>
          </a:prstGeom>
          <a:noFill/>
        </p:spPr>
      </p:pic>
      <p:sp>
        <p:nvSpPr>
          <p:cNvPr id="10" name="Rectangle 9"/>
          <p:cNvSpPr/>
          <p:nvPr/>
        </p:nvSpPr>
        <p:spPr>
          <a:xfrm>
            <a:off x="6606480" y="6237312"/>
            <a:ext cx="1781944" cy="276999"/>
          </a:xfrm>
          <a:prstGeom prst="rect">
            <a:avLst/>
          </a:prstGeom>
        </p:spPr>
        <p:txBody>
          <a:bodyPr wrap="square">
            <a:spAutoFit/>
          </a:bodyPr>
          <a:lstStyle/>
          <a:p>
            <a:r>
              <a:rPr lang="en-US" sz="1200" dirty="0" smtClean="0">
                <a:hlinkClick r:id="rId3"/>
              </a:rPr>
              <a:t>iatroi-varis.gr</a:t>
            </a:r>
            <a:endParaRPr lang="en-US" sz="12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Ρήξη τένοντα υπερακανθίου ΜΤ</a:t>
            </a:r>
            <a:endParaRPr lang="en-US" dirty="0"/>
          </a:p>
        </p:txBody>
      </p:sp>
      <p:sp>
        <p:nvSpPr>
          <p:cNvPr id="3" name="Content Placeholder 2"/>
          <p:cNvSpPr>
            <a:spLocks noGrp="1"/>
          </p:cNvSpPr>
          <p:nvPr>
            <p:ph idx="1"/>
          </p:nvPr>
        </p:nvSpPr>
        <p:spPr>
          <a:xfrm>
            <a:off x="323528" y="1412776"/>
            <a:ext cx="8424936" cy="504056"/>
          </a:xfrm>
        </p:spPr>
        <p:txBody>
          <a:bodyPr/>
          <a:lstStyle/>
          <a:p>
            <a:pPr>
              <a:buNone/>
            </a:pPr>
            <a:r>
              <a:rPr lang="el-GR" dirty="0" smtClean="0"/>
              <a:t>    Φυσιολογικός τένοντας                                  Ρήξη του τένοντα</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83</a:t>
            </a:fld>
            <a:endParaRPr lang="el-GR"/>
          </a:p>
        </p:txBody>
      </p:sp>
      <p:pic>
        <p:nvPicPr>
          <p:cNvPr id="159746" name="Picture 2" descr="https://upload.wikimedia.org/wikipedia/commons/c/ca/NormalMRI.jpg"/>
          <p:cNvPicPr>
            <a:picLocks noChangeAspect="1" noChangeArrowheads="1"/>
          </p:cNvPicPr>
          <p:nvPr/>
        </p:nvPicPr>
        <p:blipFill>
          <a:blip r:embed="rId2" cstate="print"/>
          <a:srcRect/>
          <a:stretch>
            <a:fillRect/>
          </a:stretch>
        </p:blipFill>
        <p:spPr bwMode="auto">
          <a:xfrm>
            <a:off x="251520" y="2060848"/>
            <a:ext cx="4320480" cy="4320480"/>
          </a:xfrm>
          <a:prstGeom prst="rect">
            <a:avLst/>
          </a:prstGeom>
          <a:noFill/>
        </p:spPr>
      </p:pic>
      <p:pic>
        <p:nvPicPr>
          <p:cNvPr id="159748" name="Picture 4" descr="https://upload.wikimedia.org/wikipedia/commons/9/9f/Full_Thickness_Tear.jpg"/>
          <p:cNvPicPr>
            <a:picLocks noChangeAspect="1" noChangeArrowheads="1"/>
          </p:cNvPicPr>
          <p:nvPr/>
        </p:nvPicPr>
        <p:blipFill>
          <a:blip r:embed="rId3" cstate="print"/>
          <a:srcRect/>
          <a:stretch>
            <a:fillRect/>
          </a:stretch>
        </p:blipFill>
        <p:spPr bwMode="auto">
          <a:xfrm>
            <a:off x="4924314" y="2060286"/>
            <a:ext cx="4040174" cy="4321042"/>
          </a:xfrm>
          <a:prstGeom prst="rect">
            <a:avLst/>
          </a:prstGeom>
          <a:noFill/>
        </p:spPr>
      </p:pic>
      <p:sp>
        <p:nvSpPr>
          <p:cNvPr id="7" name="Rectangle 6"/>
          <p:cNvSpPr/>
          <p:nvPr/>
        </p:nvSpPr>
        <p:spPr>
          <a:xfrm>
            <a:off x="4067944" y="6381328"/>
            <a:ext cx="1512168" cy="276999"/>
          </a:xfrm>
          <a:prstGeom prst="rect">
            <a:avLst/>
          </a:prstGeom>
        </p:spPr>
        <p:txBody>
          <a:bodyPr wrap="square">
            <a:spAutoFit/>
          </a:bodyPr>
          <a:lstStyle/>
          <a:p>
            <a:r>
              <a:rPr lang="en-US" sz="1200" dirty="0" smtClean="0">
                <a:hlinkClick r:id="rId4"/>
              </a:rPr>
              <a:t>en.wikipedia.org</a:t>
            </a:r>
            <a:endParaRPr lang="en-US" sz="12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Ρήξη υπερακανθίου στο Υπερηχογράφημα</a:t>
            </a:r>
            <a:endParaRPr lang="en-US" dirty="0"/>
          </a:p>
        </p:txBody>
      </p:sp>
      <p:sp>
        <p:nvSpPr>
          <p:cNvPr id="3" name="Content Placeholder 2"/>
          <p:cNvSpPr>
            <a:spLocks noGrp="1"/>
          </p:cNvSpPr>
          <p:nvPr>
            <p:ph idx="1"/>
          </p:nvPr>
        </p:nvSpPr>
        <p:spPr>
          <a:xfrm>
            <a:off x="899592" y="1556792"/>
            <a:ext cx="3744416" cy="2016224"/>
          </a:xfrm>
        </p:spPr>
        <p:txBody>
          <a:bodyPr>
            <a:normAutofit fontScale="92500" lnSpcReduction="10000"/>
          </a:bodyPr>
          <a:lstStyle/>
          <a:p>
            <a:pPr>
              <a:buNone/>
            </a:pPr>
            <a:r>
              <a:rPr lang="el-GR" dirty="0" smtClean="0"/>
              <a:t>                  Κόκκινα βέλη ρήξη</a:t>
            </a:r>
          </a:p>
          <a:p>
            <a:pPr>
              <a:buNone/>
            </a:pPr>
            <a:endParaRPr lang="el-GR" dirty="0" smtClean="0"/>
          </a:p>
          <a:p>
            <a:pPr>
              <a:buNone/>
            </a:pPr>
            <a:endParaRPr lang="el-GR" dirty="0" smtClean="0"/>
          </a:p>
          <a:p>
            <a:pPr>
              <a:buNone/>
            </a:pPr>
            <a:r>
              <a:rPr lang="el-GR" dirty="0" smtClean="0"/>
              <a:t>Φυσιολογική εικόνα</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84</a:t>
            </a:fld>
            <a:endParaRPr lang="el-GR"/>
          </a:p>
        </p:txBody>
      </p:sp>
      <p:pic>
        <p:nvPicPr>
          <p:cNvPr id="160770" name="Picture 2" descr="http://www.ultrasoundcases.info/files/Jpg/52418-Afbeelding1.jpg"/>
          <p:cNvPicPr>
            <a:picLocks noChangeAspect="1" noChangeArrowheads="1"/>
          </p:cNvPicPr>
          <p:nvPr/>
        </p:nvPicPr>
        <p:blipFill>
          <a:blip r:embed="rId2" cstate="print"/>
          <a:srcRect l="1258" t="5032" r="1878" b="6071"/>
          <a:stretch>
            <a:fillRect/>
          </a:stretch>
        </p:blipFill>
        <p:spPr bwMode="auto">
          <a:xfrm>
            <a:off x="4427984" y="1124744"/>
            <a:ext cx="4716016" cy="3246089"/>
          </a:xfrm>
          <a:prstGeom prst="rect">
            <a:avLst/>
          </a:prstGeom>
          <a:noFill/>
        </p:spPr>
      </p:pic>
      <p:sp>
        <p:nvSpPr>
          <p:cNvPr id="6" name="Rectangle 5"/>
          <p:cNvSpPr/>
          <p:nvPr/>
        </p:nvSpPr>
        <p:spPr>
          <a:xfrm>
            <a:off x="6084168" y="4365104"/>
            <a:ext cx="1944216" cy="288032"/>
          </a:xfrm>
          <a:prstGeom prst="rect">
            <a:avLst/>
          </a:prstGeom>
        </p:spPr>
        <p:txBody>
          <a:bodyPr wrap="square">
            <a:spAutoFit/>
          </a:bodyPr>
          <a:lstStyle/>
          <a:p>
            <a:r>
              <a:rPr lang="en-US" sz="1200" dirty="0" smtClean="0">
                <a:hlinkClick r:id="rId3"/>
              </a:rPr>
              <a:t>ultrasoundcases.info</a:t>
            </a:r>
            <a:endParaRPr lang="en-US" sz="1200" dirty="0"/>
          </a:p>
        </p:txBody>
      </p:sp>
      <p:pic>
        <p:nvPicPr>
          <p:cNvPr id="160772" name="Picture 4" descr="http://www.ultrasoundcases.info/files/Jpg/16482.jpg"/>
          <p:cNvPicPr>
            <a:picLocks noChangeAspect="1" noChangeArrowheads="1"/>
          </p:cNvPicPr>
          <p:nvPr/>
        </p:nvPicPr>
        <p:blipFill>
          <a:blip r:embed="rId4" cstate="print"/>
          <a:srcRect l="3778" t="10870" r="4977" b="4348"/>
          <a:stretch>
            <a:fillRect/>
          </a:stretch>
        </p:blipFill>
        <p:spPr bwMode="auto">
          <a:xfrm flipH="1">
            <a:off x="251520" y="3501007"/>
            <a:ext cx="4176464" cy="2961493"/>
          </a:xfrm>
          <a:prstGeom prst="rect">
            <a:avLst/>
          </a:prstGeom>
          <a:noFill/>
        </p:spPr>
      </p:pic>
      <p:sp>
        <p:nvSpPr>
          <p:cNvPr id="8" name="Rectangle 7"/>
          <p:cNvSpPr/>
          <p:nvPr/>
        </p:nvSpPr>
        <p:spPr>
          <a:xfrm>
            <a:off x="1346154" y="6453899"/>
            <a:ext cx="1872208" cy="276999"/>
          </a:xfrm>
          <a:prstGeom prst="rect">
            <a:avLst/>
          </a:prstGeom>
        </p:spPr>
        <p:txBody>
          <a:bodyPr wrap="square">
            <a:spAutoFit/>
          </a:bodyPr>
          <a:lstStyle/>
          <a:p>
            <a:r>
              <a:rPr lang="en-US" sz="1200" dirty="0" smtClean="0">
                <a:hlinkClick r:id="rId5"/>
              </a:rPr>
              <a:t>ultrasoundcases.info</a:t>
            </a:r>
            <a:endParaRPr lang="en-US" sz="1200" dirty="0"/>
          </a:p>
        </p:txBody>
      </p:sp>
      <p:cxnSp>
        <p:nvCxnSpPr>
          <p:cNvPr id="10" name="Straight Arrow Connector 9"/>
          <p:cNvCxnSpPr/>
          <p:nvPr/>
        </p:nvCxnSpPr>
        <p:spPr>
          <a:xfrm flipH="1">
            <a:off x="7452320" y="1700808"/>
            <a:ext cx="288032" cy="5760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164288" y="3068960"/>
            <a:ext cx="360040" cy="5760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Ασβεστοποιός περιαρθρίτιδα</a:t>
            </a:r>
            <a:endParaRPr lang="en-US"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pPr>
                <a:defRPr/>
              </a:pPr>
              <a:t>85</a:t>
            </a:fld>
            <a:endParaRPr lang="el-GR"/>
          </a:p>
        </p:txBody>
      </p:sp>
      <p:pic>
        <p:nvPicPr>
          <p:cNvPr id="6" name="Picture 2" descr="File:Calcific tendinitis.jpg"/>
          <p:cNvPicPr>
            <a:picLocks noChangeAspect="1" noChangeArrowheads="1"/>
          </p:cNvPicPr>
          <p:nvPr/>
        </p:nvPicPr>
        <p:blipFill>
          <a:blip r:embed="rId2" cstate="print"/>
          <a:srcRect/>
          <a:stretch>
            <a:fillRect/>
          </a:stretch>
        </p:blipFill>
        <p:spPr bwMode="auto">
          <a:xfrm>
            <a:off x="3131840" y="1340768"/>
            <a:ext cx="3682400" cy="5210944"/>
          </a:xfrm>
          <a:prstGeom prst="rect">
            <a:avLst/>
          </a:prstGeom>
          <a:noFill/>
        </p:spPr>
      </p:pic>
      <p:sp>
        <p:nvSpPr>
          <p:cNvPr id="7" name="Rectangle 6"/>
          <p:cNvSpPr/>
          <p:nvPr/>
        </p:nvSpPr>
        <p:spPr>
          <a:xfrm>
            <a:off x="3995936" y="6581001"/>
            <a:ext cx="2141984" cy="276999"/>
          </a:xfrm>
          <a:prstGeom prst="rect">
            <a:avLst/>
          </a:prstGeom>
        </p:spPr>
        <p:txBody>
          <a:bodyPr wrap="square">
            <a:spAutoFit/>
          </a:bodyPr>
          <a:lstStyle/>
          <a:p>
            <a:r>
              <a:rPr lang="en-US" sz="1200" dirty="0" smtClean="0">
                <a:hlinkClick r:id="rId3"/>
              </a:rPr>
              <a:t>commons.wikimedia.org</a:t>
            </a:r>
            <a:endParaRPr lang="en-US" sz="12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Τεχνολογικό Εκπαιδευτικό Ίδρυμα Αθήνας</a:t>
            </a:r>
            <a:r>
              <a:rPr lang="en-US" sz="2000" dirty="0" smtClean="0"/>
              <a:t>, </a:t>
            </a:r>
            <a:r>
              <a:rPr lang="el-GR" sz="2000" dirty="0"/>
              <a:t>Γεωργία Οικονόμου </a:t>
            </a:r>
            <a:r>
              <a:rPr lang="el-GR" sz="2000" dirty="0" smtClean="0"/>
              <a:t>2014. </a:t>
            </a:r>
            <a:r>
              <a:rPr lang="el-GR" sz="2000" dirty="0"/>
              <a:t>Γεωργία Οικονόμου. </a:t>
            </a:r>
            <a:r>
              <a:rPr lang="el-GR" sz="2000" dirty="0" smtClean="0"/>
              <a:t>«Τομογραφική Απεικονιστική Ανατομική. Ενότητα </a:t>
            </a:r>
            <a:r>
              <a:rPr lang="el-GR" sz="2000" dirty="0"/>
              <a:t>9</a:t>
            </a:r>
            <a:r>
              <a:rPr lang="en-US" sz="2000" dirty="0" smtClean="0"/>
              <a:t>:</a:t>
            </a:r>
            <a:r>
              <a:rPr lang="el-GR" sz="2000" dirty="0" smtClean="0"/>
              <a:t> Γόνατο - Ώμος».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a:p>
            <a:endParaRPr lang="el-GR" sz="2000" dirty="0"/>
          </a:p>
        </p:txBody>
      </p:sp>
    </p:spTree>
    <p:extLst>
      <p:ext uri="{BB962C8B-B14F-4D97-AF65-F5344CB8AC3E}">
        <p14:creationId xmlns:p14="http://schemas.microsoft.com/office/powerpoint/2010/main" val="27666537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1340768"/>
            <a:ext cx="8640960" cy="5256584"/>
          </a:xfrm>
        </p:spPr>
        <p:txBody>
          <a:bodyPr>
            <a:normAutofit/>
          </a:bodyPr>
          <a:lstStyle/>
          <a:p>
            <a:pPr>
              <a:defRPr/>
            </a:pPr>
            <a:r>
              <a:rPr lang="el-GR" sz="2400" dirty="0" smtClean="0"/>
              <a:t>Προσθίως αντικαθίσταται από τον τετρακέφαλο.</a:t>
            </a:r>
          </a:p>
          <a:p>
            <a:pPr>
              <a:defRPr/>
            </a:pPr>
            <a:r>
              <a:rPr lang="el-GR" sz="2400" dirty="0" smtClean="0"/>
              <a:t>Οπισθίως άνω προσφύεται στο όριο της άθρωσης επί των μηριαίων κονδύλων και στο μεσοκονδύλιο βόθρο. </a:t>
            </a:r>
          </a:p>
          <a:p>
            <a:pPr>
              <a:defRPr/>
            </a:pPr>
            <a:r>
              <a:rPr lang="el-GR" sz="2400" dirty="0" smtClean="0"/>
              <a:t>Ελλειψη πρόσφυσης πάνω από τον έξω κόνδυλο για τον τένοντα του ιγνυακού μυός.</a:t>
            </a:r>
          </a:p>
          <a:p>
            <a:pPr>
              <a:defRPr/>
            </a:pPr>
            <a:r>
              <a:rPr lang="el-GR" sz="2400" dirty="0" smtClean="0"/>
              <a:t>Οπισθίως κάτω προσφύεται στην κνήμη εκτός από την περιοχή διασταύρωσης των οστών με τον ιγνυακό μυ. </a:t>
            </a:r>
            <a:endParaRPr lang="en-US" sz="2400" dirty="0"/>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pPr>
                <a:defRPr/>
              </a:pPr>
              <a:t>8</a:t>
            </a:fld>
            <a:endParaRPr lang="el-GR"/>
          </a:p>
        </p:txBody>
      </p:sp>
      <p:sp>
        <p:nvSpPr>
          <p:cNvPr id="5" name="Τίτλος 4"/>
          <p:cNvSpPr>
            <a:spLocks noGrp="1"/>
          </p:cNvSpPr>
          <p:nvPr>
            <p:ph type="title"/>
          </p:nvPr>
        </p:nvSpPr>
        <p:spPr/>
        <p:txBody>
          <a:bodyPr/>
          <a:lstStyle/>
          <a:p>
            <a:r>
              <a:rPr lang="el-GR" dirty="0"/>
              <a:t>Αρθρική </a:t>
            </a:r>
            <a:r>
              <a:rPr lang="el-GR" dirty="0" smtClean="0"/>
              <a:t>κάψα </a:t>
            </a:r>
            <a:r>
              <a:rPr lang="el-GR" sz="3000" b="0" dirty="0" smtClean="0"/>
              <a:t>1/2</a:t>
            </a:r>
            <a:endParaRPr lang="el-GR" sz="3000" b="0" dirty="0"/>
          </a:p>
        </p:txBody>
      </p:sp>
    </p:spTree>
    <p:extLst>
      <p:ext uri="{BB962C8B-B14F-4D97-AF65-F5344CB8AC3E}">
        <p14:creationId xmlns:p14="http://schemas.microsoft.com/office/powerpoint/2010/main" val="8251950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και δοθεί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solidFill>
                  <a:prstClr val="black"/>
                </a:solidFill>
                <a:latin typeface="Calibri"/>
              </a:rPr>
              <a:t>[1] http://creativecommons.org/licenses/by-nc-sa/4.0/ </a:t>
            </a:r>
            <a:endParaRPr lang="en-US" dirty="0" smtClean="0">
              <a:solidFill>
                <a:prstClr val="black"/>
              </a:solidFill>
              <a:latin typeface="Calibri"/>
            </a:endParaRPr>
          </a:p>
          <a:p>
            <a:pPr>
              <a:spcBef>
                <a:spcPts val="600"/>
              </a:spcBef>
            </a:pPr>
            <a:r>
              <a:rPr lang="el-GR" dirty="0" smtClean="0">
                <a:solidFill>
                  <a:prstClr val="black"/>
                </a:solidFill>
                <a:latin typeface="Calibri"/>
              </a:rPr>
              <a:t>Ως </a:t>
            </a:r>
            <a:r>
              <a:rPr lang="el-GR" b="1" dirty="0">
                <a:solidFill>
                  <a:prstClr val="black"/>
                </a:solidFill>
                <a:latin typeface="Calibri"/>
              </a:rPr>
              <a:t>Μη Εμπορική</a:t>
            </a:r>
            <a:r>
              <a:rPr lang="el-GR" dirty="0">
                <a:solidFill>
                  <a:prstClr val="black"/>
                </a:solidFill>
                <a:latin typeface="Calibri"/>
              </a:rPr>
              <a:t> ορίζεται η χρήση:</a:t>
            </a:r>
          </a:p>
          <a:p>
            <a:pPr marL="342900" indent="-342900">
              <a:spcBef>
                <a:spcPts val="600"/>
              </a:spcBef>
              <a:buFont typeface="Arial" panose="020B0604020202020204" pitchFamily="34" charset="0"/>
              <a:buChar char="•"/>
            </a:pPr>
            <a:r>
              <a:rPr lang="el-GR" dirty="0">
                <a:solidFill>
                  <a:prstClr val="black"/>
                </a:solidFill>
                <a:latin typeface="Calibri"/>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latin typeface="Calibri"/>
              </a:rPr>
              <a:t>αδειοδόχο</a:t>
            </a:r>
            <a:endParaRPr lang="el-GR" dirty="0">
              <a:solidFill>
                <a:prstClr val="black"/>
              </a:solidFill>
              <a:latin typeface="Calibri"/>
            </a:endParaRP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περιλαμβάνει οικονομική συναλλαγή ως προϋπόθεση για τη χρήση ή πρόσβαση στο έργο</a:t>
            </a:r>
          </a:p>
          <a:p>
            <a:pPr marL="342900" indent="-342900">
              <a:spcBef>
                <a:spcPts val="600"/>
              </a:spcBef>
              <a:buFont typeface="Arial" panose="020B0604020202020204" pitchFamily="34" charset="0"/>
              <a:buChar char="•"/>
            </a:pPr>
            <a:r>
              <a:rPr lang="el-GR" dirty="0">
                <a:solidFill>
                  <a:prstClr val="black"/>
                </a:solidFill>
                <a:latin typeface="Calibri"/>
              </a:rPr>
              <a:t>που</a:t>
            </a:r>
            <a:r>
              <a:rPr lang="en-GB" dirty="0">
                <a:solidFill>
                  <a:prstClr val="black"/>
                </a:solidFill>
                <a:latin typeface="Calibri"/>
              </a:rPr>
              <a:t> </a:t>
            </a:r>
            <a:r>
              <a:rPr lang="el-GR" dirty="0">
                <a:solidFill>
                  <a:prstClr val="black"/>
                </a:solidFill>
                <a:latin typeface="Calibri"/>
              </a:rPr>
              <a:t>δεν προσπορίζει στο διανομέα του έργου και</a:t>
            </a:r>
            <a:r>
              <a:rPr lang="en-GB" dirty="0">
                <a:solidFill>
                  <a:prstClr val="black"/>
                </a:solidFill>
                <a:latin typeface="Calibri"/>
              </a:rPr>
              <a:t> </a:t>
            </a:r>
            <a:r>
              <a:rPr lang="el-GR" dirty="0" err="1">
                <a:solidFill>
                  <a:prstClr val="black"/>
                </a:solidFill>
                <a:latin typeface="Calibri"/>
              </a:rPr>
              <a:t>αδειοδόχο</a:t>
            </a:r>
            <a:r>
              <a:rPr lang="en-GB" dirty="0">
                <a:solidFill>
                  <a:prstClr val="black"/>
                </a:solidFill>
                <a:latin typeface="Calibri"/>
              </a:rPr>
              <a:t> </a:t>
            </a:r>
            <a:r>
              <a:rPr lang="el-GR" dirty="0">
                <a:solidFill>
                  <a:prstClr val="black"/>
                </a:solidFill>
                <a:latin typeface="Calibri"/>
              </a:rPr>
              <a:t>έμμεσο οικονομικό όφελος (π.χ. διαφημίσεις) από την προβολή του έργου σε διαδικτυακό </a:t>
            </a:r>
            <a:r>
              <a:rPr lang="el-GR" dirty="0" smtClean="0">
                <a:solidFill>
                  <a:prstClr val="black"/>
                </a:solidFill>
                <a:latin typeface="Calibri"/>
              </a:rPr>
              <a:t>τόπο</a:t>
            </a:r>
            <a:endParaRPr lang="en-US" dirty="0" smtClean="0">
              <a:solidFill>
                <a:prstClr val="black"/>
              </a:solidFill>
              <a:latin typeface="Calibri"/>
            </a:endParaRPr>
          </a:p>
          <a:p>
            <a:pPr>
              <a:spcBef>
                <a:spcPts val="600"/>
              </a:spcBef>
            </a:pPr>
            <a:r>
              <a:rPr lang="el-GR" dirty="0" smtClean="0">
                <a:solidFill>
                  <a:prstClr val="black"/>
                </a:solidFill>
                <a:latin typeface="Calibri"/>
              </a:rPr>
              <a:t>Ο </a:t>
            </a:r>
            <a:r>
              <a:rPr lang="el-GR" dirty="0">
                <a:solidFill>
                  <a:prstClr val="black"/>
                </a:solidFill>
                <a:latin typeface="Calibri"/>
              </a:rPr>
              <a:t>δικαιούχος μπορεί να παρέχει στον </a:t>
            </a:r>
            <a:r>
              <a:rPr lang="el-GR" dirty="0" err="1">
                <a:solidFill>
                  <a:prstClr val="black"/>
                </a:solidFill>
                <a:latin typeface="Calibri"/>
              </a:rPr>
              <a:t>αδειοδόχο</a:t>
            </a:r>
            <a:r>
              <a:rPr lang="el-GR" dirty="0">
                <a:solidFill>
                  <a:prstClr val="black"/>
                </a:solidFill>
                <a:latin typeface="Calibri"/>
              </a:rPr>
              <a:t> ξεχωριστή άδεια να χρησιμοποιεί το έργο για εμπορική χρήση, εφόσον αυτό του ζητηθεί</a:t>
            </a:r>
            <a:r>
              <a:rPr lang="el-GR" dirty="0" smtClean="0">
                <a:solidFill>
                  <a:prstClr val="black"/>
                </a:solidFill>
                <a:latin typeface="Calibri"/>
              </a:rPr>
              <a:t>.</a:t>
            </a:r>
            <a:endParaRPr lang="el-GR" dirty="0">
              <a:solidFill>
                <a:prstClr val="black"/>
              </a:solidFill>
              <a:latin typeface="Calibri"/>
            </a:endParaRPr>
          </a:p>
        </p:txBody>
      </p:sp>
    </p:spTree>
    <p:extLst>
      <p:ext uri="{BB962C8B-B14F-4D97-AF65-F5344CB8AC3E}">
        <p14:creationId xmlns:p14="http://schemas.microsoft.com/office/powerpoint/2010/main" val="118090983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Δεν επιτρέπεται η επαναχρησιμοποίηση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παρά μόνο εάν ζητηθεί εκ νέου άδεια από το δημιουργό.</a:t>
            </a:r>
            <a:endParaRPr lang="el-GR" sz="3200" dirty="0">
              <a:solidFill>
                <a:prstClr val="black"/>
              </a:solidFill>
              <a:latin typeface="Calibri"/>
            </a:endParaRPr>
          </a:p>
        </p:txBody>
      </p:sp>
      <p:sp>
        <p:nvSpPr>
          <p:cNvPr id="7" name="Rectangle 6"/>
          <p:cNvSpPr/>
          <p:nvPr/>
        </p:nvSpPr>
        <p:spPr>
          <a:xfrm>
            <a:off x="1688763" y="908720"/>
            <a:ext cx="399468" cy="406021"/>
          </a:xfrm>
          <a:prstGeom prst="rect">
            <a:avLst/>
          </a:prstGeom>
        </p:spPr>
        <p:txBody>
          <a:bodyPr wrap="square">
            <a:spAutoFit/>
          </a:bodyPr>
          <a:lstStyle/>
          <a:p>
            <a:pPr algn="r"/>
            <a:r>
              <a:rPr lang="en-US" sz="2000" dirty="0">
                <a:solidFill>
                  <a:prstClr val="black">
                    <a:lumMod val="75000"/>
                    <a:lumOff val="25000"/>
                  </a:prstClr>
                </a:solidFill>
                <a:latin typeface="Calibri"/>
              </a:rPr>
              <a:t>©</a:t>
            </a:r>
            <a:endParaRPr lang="el-GR" sz="2000" dirty="0">
              <a:solidFill>
                <a:prstClr val="black">
                  <a:lumMod val="75000"/>
                  <a:lumOff val="25000"/>
                </a:prstClr>
              </a:solidFill>
              <a:latin typeface="Calibri"/>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endParaRPr lang="el-GR" dirty="0">
              <a:solidFill>
                <a:prstClr val="black">
                  <a:lumMod val="75000"/>
                  <a:lumOff val="25000"/>
                </a:prstClr>
              </a:solidFill>
              <a:latin typeface="Calibri"/>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CC-BY-SA</a:t>
            </a:r>
            <a:endParaRPr lang="el-GR" dirty="0">
              <a:solidFill>
                <a:prstClr val="black">
                  <a:lumMod val="75000"/>
                  <a:lumOff val="25000"/>
                </a:prstClr>
              </a:solidFill>
              <a:latin typeface="Calibri"/>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NC-SA</a:t>
            </a:r>
            <a:endParaRPr lang="el-GR" dirty="0">
              <a:solidFill>
                <a:prstClr val="black">
                  <a:lumMod val="75000"/>
                  <a:lumOff val="25000"/>
                </a:prstClr>
              </a:solidFill>
              <a:latin typeface="Calibri"/>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a:t>
            </a:r>
            <a:endParaRPr lang="el-GR" dirty="0">
              <a:solidFill>
                <a:prstClr val="black">
                  <a:lumMod val="75000"/>
                  <a:lumOff val="25000"/>
                </a:prstClr>
              </a:solidFill>
              <a:latin typeface="Calibri"/>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και η δημιουργία παραγώγων αυτού με απλή αναφορά του δημιουργού.</a:t>
            </a:r>
            <a:endParaRPr lang="el-GR" sz="3200" dirty="0">
              <a:solidFill>
                <a:prstClr val="black"/>
              </a:solidFill>
              <a:latin typeface="Calibri"/>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solidFill>
                <a:prstClr val="black"/>
              </a:solidFill>
              <a:latin typeface="Calibri"/>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r>
              <a:rPr lang="el-GR" sz="1400" dirty="0" smtClean="0">
                <a:solidFill>
                  <a:prstClr val="black">
                    <a:lumMod val="75000"/>
                    <a:lumOff val="25000"/>
                  </a:prstClr>
                </a:solidFill>
                <a:latin typeface="Calibri"/>
              </a:rPr>
              <a:t> </a:t>
            </a:r>
            <a:endParaRPr lang="el-GR" sz="1400" dirty="0">
              <a:solidFill>
                <a:prstClr val="black">
                  <a:lumMod val="75000"/>
                  <a:lumOff val="25000"/>
                </a:prstClr>
              </a:solidFill>
              <a:latin typeface="Calibri"/>
            </a:endParaRP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a:solidFill>
                  <a:prstClr val="black">
                    <a:lumMod val="75000"/>
                    <a:lumOff val="25000"/>
                  </a:prstClr>
                </a:solidFill>
                <a:latin typeface="Calibri"/>
              </a:rPr>
              <a:t>και διάθεση του έργου ή του παράγωγου αυτού με την ίδια άδεια</a:t>
            </a:r>
          </a:p>
          <a:p>
            <a:r>
              <a:rPr lang="el-GR" sz="1400" dirty="0" smtClean="0">
                <a:solidFill>
                  <a:prstClr val="black">
                    <a:lumMod val="75000"/>
                    <a:lumOff val="25000"/>
                  </a:prstClr>
                </a:solidFill>
                <a:latin typeface="Calibri"/>
              </a:rPr>
              <a:t>Δεν επιτρέπεται η εμπορική χρήση του έργου.</a:t>
            </a:r>
            <a:endParaRPr lang="el-GR" sz="3200" dirty="0">
              <a:solidFill>
                <a:prstClr val="black"/>
              </a:solidFill>
              <a:latin typeface="Calibri"/>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CC-BY-ND</a:t>
            </a:r>
            <a:endParaRPr lang="el-GR" dirty="0">
              <a:solidFill>
                <a:prstClr val="black">
                  <a:lumMod val="75000"/>
                  <a:lumOff val="25000"/>
                </a:prstClr>
              </a:solidFill>
              <a:latin typeface="Calibri"/>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prstClr val="black">
                    <a:lumMod val="75000"/>
                    <a:lumOff val="25000"/>
                  </a:prstClr>
                </a:solidFill>
                <a:latin typeface="Calibri"/>
              </a:rPr>
              <a:t>Επιτρέπεται η επαναχρησιμοποίηση του έργου με αναφορά του </a:t>
            </a:r>
            <a:r>
              <a:rPr lang="el-GR" sz="1400" dirty="0" smtClean="0">
                <a:solidFill>
                  <a:prstClr val="black">
                    <a:lumMod val="75000"/>
                    <a:lumOff val="25000"/>
                  </a:prstClr>
                </a:solidFill>
                <a:latin typeface="Calibri"/>
              </a:rPr>
              <a:t>δημιουργού. </a:t>
            </a:r>
          </a:p>
          <a:p>
            <a:r>
              <a:rPr lang="el-GR" sz="1400" dirty="0" smtClean="0">
                <a:solidFill>
                  <a:prstClr val="black">
                    <a:lumMod val="75000"/>
                    <a:lumOff val="25000"/>
                  </a:prstClr>
                </a:solidFill>
                <a:latin typeface="Calibri"/>
              </a:rPr>
              <a:t>Δεν </a:t>
            </a:r>
            <a:r>
              <a:rPr lang="el-GR" sz="1400" dirty="0">
                <a:solidFill>
                  <a:prstClr val="black">
                    <a:lumMod val="75000"/>
                    <a:lumOff val="25000"/>
                  </a:prstClr>
                </a:solidFill>
                <a:latin typeface="Calibri"/>
              </a:rPr>
              <a:t>επιτρέπεται η </a:t>
            </a:r>
            <a:r>
              <a:rPr lang="el-GR" sz="1400" dirty="0" smtClean="0">
                <a:solidFill>
                  <a:prstClr val="black">
                    <a:lumMod val="75000"/>
                    <a:lumOff val="25000"/>
                  </a:prstClr>
                </a:solidFill>
                <a:latin typeface="Calibri"/>
              </a:rPr>
              <a:t>δημιουργία παραγώγων του έργου.</a:t>
            </a:r>
            <a:endParaRPr lang="el-GR" sz="1400" dirty="0">
              <a:solidFill>
                <a:prstClr val="black">
                  <a:lumMod val="75000"/>
                  <a:lumOff val="25000"/>
                </a:prstClr>
              </a:solidFill>
              <a:latin typeface="Calibri"/>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prstClr val="black">
                    <a:lumMod val="75000"/>
                    <a:lumOff val="25000"/>
                  </a:prstClr>
                </a:solidFill>
                <a:latin typeface="Calibri"/>
              </a:rPr>
              <a:t>διαθέσιμο με άδεια </a:t>
            </a:r>
            <a:r>
              <a:rPr lang="en-US" dirty="0" smtClean="0">
                <a:solidFill>
                  <a:prstClr val="black">
                    <a:lumMod val="75000"/>
                    <a:lumOff val="25000"/>
                  </a:prstClr>
                </a:solidFill>
                <a:latin typeface="Calibri"/>
              </a:rPr>
              <a:t>CC-BY</a:t>
            </a:r>
            <a:r>
              <a:rPr lang="el-GR" dirty="0" smtClean="0">
                <a:solidFill>
                  <a:prstClr val="black">
                    <a:lumMod val="75000"/>
                    <a:lumOff val="25000"/>
                  </a:prstClr>
                </a:solidFill>
                <a:latin typeface="Calibri"/>
              </a:rPr>
              <a:t>-</a:t>
            </a:r>
            <a:r>
              <a:rPr lang="en-US" dirty="0" smtClean="0">
                <a:solidFill>
                  <a:prstClr val="black">
                    <a:lumMod val="75000"/>
                    <a:lumOff val="25000"/>
                  </a:prstClr>
                </a:solidFill>
                <a:latin typeface="Calibri"/>
              </a:rPr>
              <a:t>NC-ND</a:t>
            </a:r>
            <a:endParaRPr lang="el-GR" dirty="0">
              <a:solidFill>
                <a:prstClr val="black">
                  <a:lumMod val="75000"/>
                  <a:lumOff val="25000"/>
                </a:prstClr>
              </a:solidFill>
              <a:latin typeface="Calibri"/>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με αναφορά του δημιουργού</a:t>
            </a:r>
            <a:r>
              <a:rPr lang="en-US" sz="1400" dirty="0" smtClean="0">
                <a:solidFill>
                  <a:prstClr val="black">
                    <a:lumMod val="75000"/>
                    <a:lumOff val="25000"/>
                  </a:prstClr>
                </a:solidFill>
                <a:latin typeface="Calibri"/>
              </a:rPr>
              <a:t>.</a:t>
            </a:r>
          </a:p>
          <a:p>
            <a:r>
              <a:rPr lang="el-GR" sz="1400" dirty="0" smtClean="0">
                <a:solidFill>
                  <a:prstClr val="black">
                    <a:lumMod val="75000"/>
                    <a:lumOff val="25000"/>
                  </a:prstClr>
                </a:solidFill>
                <a:latin typeface="Calibri"/>
              </a:rPr>
              <a:t>Δεν επιτρέπεται η εμπορική χρήση του έργου</a:t>
            </a:r>
            <a:r>
              <a:rPr lang="en-US" sz="1400" dirty="0" smtClean="0">
                <a:solidFill>
                  <a:prstClr val="black">
                    <a:lumMod val="75000"/>
                    <a:lumOff val="25000"/>
                  </a:prstClr>
                </a:solidFill>
                <a:latin typeface="Calibri"/>
              </a:rPr>
              <a:t> </a:t>
            </a:r>
            <a:r>
              <a:rPr lang="el-GR" sz="1400" dirty="0" smtClean="0">
                <a:solidFill>
                  <a:prstClr val="black">
                    <a:lumMod val="75000"/>
                    <a:lumOff val="25000"/>
                  </a:prstClr>
                </a:solidFill>
                <a:latin typeface="Calibri"/>
              </a:rPr>
              <a:t>και η δημιουργία παραγώγων του.</a:t>
            </a:r>
            <a:endParaRPr lang="el-GR" sz="3200" dirty="0">
              <a:solidFill>
                <a:prstClr val="black"/>
              </a:solidFill>
              <a:latin typeface="Calibri"/>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με </a:t>
            </a:r>
            <a:r>
              <a:rPr lang="el-GR" sz="1400" dirty="0" smtClean="0">
                <a:solidFill>
                  <a:prstClr val="black">
                    <a:lumMod val="75000"/>
                    <a:lumOff val="25000"/>
                  </a:prstClr>
                </a:solidFill>
                <a:latin typeface="Calibri"/>
              </a:rPr>
              <a:t>άδεια </a:t>
            </a:r>
          </a:p>
          <a:p>
            <a:pPr algn="r"/>
            <a:r>
              <a:rPr lang="en-US" dirty="0" smtClean="0">
                <a:solidFill>
                  <a:prstClr val="black">
                    <a:lumMod val="75000"/>
                    <a:lumOff val="25000"/>
                  </a:prstClr>
                </a:solidFill>
                <a:latin typeface="Calibri"/>
              </a:rPr>
              <a:t>CC0 </a:t>
            </a:r>
            <a:r>
              <a:rPr lang="en-US" dirty="0">
                <a:solidFill>
                  <a:prstClr val="black">
                    <a:lumMod val="75000"/>
                    <a:lumOff val="25000"/>
                  </a:prstClr>
                </a:solidFill>
                <a:latin typeface="Calibri"/>
              </a:rPr>
              <a:t>Public Domain</a:t>
            </a:r>
            <a:endParaRPr lang="el-GR" dirty="0">
              <a:solidFill>
                <a:prstClr val="black">
                  <a:lumMod val="75000"/>
                  <a:lumOff val="25000"/>
                </a:prstClr>
              </a:solidFill>
              <a:latin typeface="Calibri"/>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prstClr val="black">
                    <a:lumMod val="75000"/>
                    <a:lumOff val="25000"/>
                  </a:prstClr>
                </a:solidFill>
                <a:latin typeface="Calibri"/>
              </a:rPr>
              <a:t>διαθέσιμο </a:t>
            </a:r>
            <a:r>
              <a:rPr lang="el-GR" sz="1400" dirty="0" smtClean="0">
                <a:solidFill>
                  <a:prstClr val="black">
                    <a:lumMod val="75000"/>
                    <a:lumOff val="25000"/>
                  </a:prstClr>
                </a:solidFill>
                <a:latin typeface="Calibri"/>
              </a:rPr>
              <a:t>ως κοινό κτήμα</a:t>
            </a:r>
            <a:endParaRPr lang="el-GR" dirty="0">
              <a:solidFill>
                <a:prstClr val="black">
                  <a:lumMod val="75000"/>
                  <a:lumOff val="25000"/>
                </a:prstClr>
              </a:solidFill>
              <a:latin typeface="Calibri"/>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prstClr val="black">
                    <a:lumMod val="75000"/>
                    <a:lumOff val="25000"/>
                  </a:prstClr>
                </a:solidFill>
                <a:latin typeface="Calibri"/>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prstClr val="black">
                  <a:lumMod val="75000"/>
                  <a:lumOff val="25000"/>
                </a:prstClr>
              </a:solidFill>
              <a:latin typeface="Calibri"/>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prstClr val="black">
                    <a:lumMod val="75000"/>
                    <a:lumOff val="25000"/>
                  </a:prstClr>
                </a:solidFill>
                <a:latin typeface="Calibri"/>
              </a:rPr>
              <a:t>χωρίς σήμανση</a:t>
            </a:r>
            <a:endParaRPr lang="el-GR" dirty="0">
              <a:solidFill>
                <a:prstClr val="black">
                  <a:lumMod val="75000"/>
                  <a:lumOff val="25000"/>
                </a:prstClr>
              </a:solidFill>
              <a:latin typeface="Calibri"/>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prstClr val="black">
                    <a:lumMod val="75000"/>
                    <a:lumOff val="25000"/>
                  </a:prstClr>
                </a:solidFill>
                <a:latin typeface="Calibri"/>
              </a:rPr>
              <a:t>Συνήθως δεν επιτρέπεται η επαναχρησιμοποίηση του έργου.</a:t>
            </a:r>
            <a:endParaRPr lang="en-US" sz="1400" dirty="0" smtClean="0">
              <a:solidFill>
                <a:prstClr val="black">
                  <a:lumMod val="75000"/>
                  <a:lumOff val="25000"/>
                </a:prstClr>
              </a:solidFill>
              <a:latin typeface="Calibri"/>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26249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a:t>
            </a:r>
            <a:r>
              <a:rPr lang="el-GR" sz="2000" b="1" smtClean="0"/>
              <a:t>ΤΕΙ Αθηνών</a:t>
            </a:r>
            <a:r>
              <a:rPr lang="el-GR" sz="2000" smtClean="0"/>
              <a:t>» </a:t>
            </a:r>
            <a:r>
              <a:rPr lang="el-GR" sz="2000" dirty="0" smtClean="0"/>
              <a:t>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heme/theme1.xml><?xml version="1.0" encoding="utf-8"?>
<a:theme xmlns:a="http://schemas.openxmlformats.org/drawingml/2006/main" name="exo-opistho_simeiomata">
  <a:themeElements>
    <a:clrScheme name="Προσαρμοσμένο 2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FBFB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C_template_updated">
  <a:themeElements>
    <a:clrScheme name="Προσαρμοσμένο 2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BFBFBF"/>
      </a:hlink>
      <a:folHlink>
        <a:srgbClr val="B2A1C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exo-opistho_simeiomata</Template>
  <TotalTime>1025</TotalTime>
  <Words>2599</Words>
  <Application>Microsoft Office PowerPoint</Application>
  <PresentationFormat>Προβολή στην οθόνη (4:3)</PresentationFormat>
  <Paragraphs>1019</Paragraphs>
  <Slides>93</Slides>
  <Notes>15</Notes>
  <HiddenSlides>0</HiddenSlides>
  <MMClips>0</MMClips>
  <ScaleCrop>false</ScaleCrop>
  <HeadingPairs>
    <vt:vector size="4" baseType="variant">
      <vt:variant>
        <vt:lpstr>Θέμα</vt:lpstr>
      </vt:variant>
      <vt:variant>
        <vt:i4>2</vt:i4>
      </vt:variant>
      <vt:variant>
        <vt:lpstr>Τίτλοι διαφανειών</vt:lpstr>
      </vt:variant>
      <vt:variant>
        <vt:i4>93</vt:i4>
      </vt:variant>
    </vt:vector>
  </HeadingPairs>
  <TitlesOfParts>
    <vt:vector size="95" baseType="lpstr">
      <vt:lpstr>exo-opistho_simeiomata</vt:lpstr>
      <vt:lpstr>OC_template_updated</vt:lpstr>
      <vt:lpstr>Tομογραφική Απεικονιστική Ανατομική</vt:lpstr>
      <vt:lpstr>Η Άρθρωση του Γόνατος</vt:lpstr>
      <vt:lpstr>Η Άρθρωση του Γόνατος</vt:lpstr>
      <vt:lpstr>Επιγονατίδα</vt:lpstr>
      <vt:lpstr>Εκτατικός μηχανισμός κνήμης</vt:lpstr>
      <vt:lpstr>Χιαστοί σύνδεσμοι</vt:lpstr>
      <vt:lpstr>Μηνίσκοι</vt:lpstr>
      <vt:lpstr>Παρουσίαση του PowerPoint</vt:lpstr>
      <vt:lpstr>Αρθρική κάψα 1/2</vt:lpstr>
      <vt:lpstr>Αρθρική κάψα 2/2</vt:lpstr>
      <vt:lpstr>Αρθρικός υμένας</vt:lpstr>
      <vt:lpstr>Θύλακοι γόνατος 1/2</vt:lpstr>
      <vt:lpstr>Θύλακοι γόνατος 2/2</vt:lpstr>
      <vt:lpstr>Έξω πλάγιος σύνδεσμος</vt:lpstr>
      <vt:lpstr>Έσω πλάγιος σύνδεσμος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Πρόσθιος χιαστός - ACL</vt:lpstr>
      <vt:lpstr>Ρήξη χιαστών συνδέσμων</vt:lpstr>
      <vt:lpstr>Παρουσίαση του PowerPoint</vt:lpstr>
      <vt:lpstr>Ρήξη προσθίου  χιαστού συνδέσμου</vt:lpstr>
      <vt:lpstr>Χειρουργική αποκατάσταση  προσθίου χιαστού συνδέσμου</vt:lpstr>
      <vt:lpstr>Οπίσθιος χιαστός  PCL 1/2</vt:lpstr>
      <vt:lpstr>Οπίσθιος χιαστός  PCL 2/2</vt:lpstr>
      <vt:lpstr>Πλάγιοι σύνδεσμοι (έσω)</vt:lpstr>
      <vt:lpstr>Παρουσίαση του PowerPoint</vt:lpstr>
      <vt:lpstr>Πλάγιοι σύνδεσμοι (έξω)</vt:lpstr>
      <vt:lpstr>Παρουσίαση του PowerPoint</vt:lpstr>
      <vt:lpstr>Μηνίσκοι</vt:lpstr>
      <vt:lpstr>Μηνίσκοι - τραύμα</vt:lpstr>
      <vt:lpstr>Κατατάξη ρήξεων MRI</vt:lpstr>
      <vt:lpstr>Μηνίσκοι</vt:lpstr>
      <vt:lpstr>ΜΤ στεφανιαία τομή</vt:lpstr>
      <vt:lpstr>ΜΤ οβελιαία τομή</vt:lpstr>
      <vt:lpstr>ΩΜΟΣ</vt:lpstr>
      <vt:lpstr>Ώμος – Ανατομία  1/3</vt:lpstr>
      <vt:lpstr>Ώμος – Ανατομία  2/3</vt:lpstr>
      <vt:lpstr>Ώμος – Ανατομία   3/3</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Υπερηχογράφημα ώμου</vt:lpstr>
      <vt:lpstr>ΜΤ ώμου</vt:lpstr>
      <vt:lpstr>ΜΤ μετά από πρόσθιο εξάρθρημα του ώμου</vt:lpstr>
      <vt:lpstr>Τενοντίτιδα – περιαρθρίτιδα  ώμου</vt:lpstr>
      <vt:lpstr>Ρήξη τένοντα υπερακανθίου ΜΤ</vt:lpstr>
      <vt:lpstr>Ρήξη υπερακανθίου στο Υπερηχογράφημα</vt:lpstr>
      <vt:lpstr>Ασβεστοποιός περιαρθρίτιδα</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Στοιχεία Διαγνωστικής Απεικόνισης</dc:title>
  <dc:creator>opencourses@teiath.gr</dc:creator>
  <cp:lastModifiedBy>fkaram2</cp:lastModifiedBy>
  <cp:revision>46</cp:revision>
  <dcterms:created xsi:type="dcterms:W3CDTF">2015-10-23T06:34:59Z</dcterms:created>
  <dcterms:modified xsi:type="dcterms:W3CDTF">2015-12-10T07:35:18Z</dcterms:modified>
</cp:coreProperties>
</file>