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Lst>
  <p:notesMasterIdLst>
    <p:notesMasterId r:id="rId110"/>
  </p:notesMasterIdLst>
  <p:handoutMasterIdLst>
    <p:handoutMasterId r:id="rId111"/>
  </p:handoutMasterIdLst>
  <p:sldIdLst>
    <p:sldId id="256" r:id="rId3"/>
    <p:sldId id="272" r:id="rId4"/>
    <p:sldId id="352" r:id="rId5"/>
    <p:sldId id="273" r:id="rId6"/>
    <p:sldId id="274" r:id="rId7"/>
    <p:sldId id="276" r:id="rId8"/>
    <p:sldId id="277" r:id="rId9"/>
    <p:sldId id="278" r:id="rId10"/>
    <p:sldId id="353" r:id="rId11"/>
    <p:sldId id="279" r:id="rId12"/>
    <p:sldId id="280" r:id="rId13"/>
    <p:sldId id="281" r:id="rId14"/>
    <p:sldId id="282" r:id="rId15"/>
    <p:sldId id="354" r:id="rId16"/>
    <p:sldId id="283" r:id="rId17"/>
    <p:sldId id="284" r:id="rId18"/>
    <p:sldId id="285" r:id="rId19"/>
    <p:sldId id="286" r:id="rId20"/>
    <p:sldId id="287"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07" r:id="rId38"/>
    <p:sldId id="308" r:id="rId39"/>
    <p:sldId id="309" r:id="rId40"/>
    <p:sldId id="310" r:id="rId41"/>
    <p:sldId id="311" r:id="rId42"/>
    <p:sldId id="312" r:id="rId43"/>
    <p:sldId id="313" r:id="rId44"/>
    <p:sldId id="314" r:id="rId45"/>
    <p:sldId id="315" r:id="rId46"/>
    <p:sldId id="316" r:id="rId47"/>
    <p:sldId id="317" r:id="rId48"/>
    <p:sldId id="318" r:id="rId49"/>
    <p:sldId id="319" r:id="rId50"/>
    <p:sldId id="322" r:id="rId51"/>
    <p:sldId id="323" r:id="rId52"/>
    <p:sldId id="324" r:id="rId53"/>
    <p:sldId id="325" r:id="rId54"/>
    <p:sldId id="326" r:id="rId55"/>
    <p:sldId id="327" r:id="rId56"/>
    <p:sldId id="328" r:id="rId57"/>
    <p:sldId id="329" r:id="rId58"/>
    <p:sldId id="330" r:id="rId59"/>
    <p:sldId id="331" r:id="rId60"/>
    <p:sldId id="382" r:id="rId61"/>
    <p:sldId id="332" r:id="rId62"/>
    <p:sldId id="333" r:id="rId63"/>
    <p:sldId id="334" r:id="rId64"/>
    <p:sldId id="337" r:id="rId65"/>
    <p:sldId id="338" r:id="rId66"/>
    <p:sldId id="339" r:id="rId67"/>
    <p:sldId id="340" r:id="rId68"/>
    <p:sldId id="341" r:id="rId69"/>
    <p:sldId id="342" r:id="rId70"/>
    <p:sldId id="343" r:id="rId71"/>
    <p:sldId id="344" r:id="rId72"/>
    <p:sldId id="345" r:id="rId73"/>
    <p:sldId id="346" r:id="rId74"/>
    <p:sldId id="347" r:id="rId75"/>
    <p:sldId id="348" r:id="rId76"/>
    <p:sldId id="349" r:id="rId77"/>
    <p:sldId id="350" r:id="rId78"/>
    <p:sldId id="351" r:id="rId79"/>
    <p:sldId id="355" r:id="rId80"/>
    <p:sldId id="365" r:id="rId81"/>
    <p:sldId id="357" r:id="rId82"/>
    <p:sldId id="358" r:id="rId83"/>
    <p:sldId id="371" r:id="rId84"/>
    <p:sldId id="375" r:id="rId85"/>
    <p:sldId id="359" r:id="rId86"/>
    <p:sldId id="372" r:id="rId87"/>
    <p:sldId id="362" r:id="rId88"/>
    <p:sldId id="377" r:id="rId89"/>
    <p:sldId id="361" r:id="rId90"/>
    <p:sldId id="363" r:id="rId91"/>
    <p:sldId id="364" r:id="rId92"/>
    <p:sldId id="367" r:id="rId93"/>
    <p:sldId id="369" r:id="rId94"/>
    <p:sldId id="368" r:id="rId95"/>
    <p:sldId id="366" r:id="rId96"/>
    <p:sldId id="370" r:id="rId97"/>
    <p:sldId id="379" r:id="rId98"/>
    <p:sldId id="381" r:id="rId99"/>
    <p:sldId id="378" r:id="rId100"/>
    <p:sldId id="373" r:id="rId101"/>
    <p:sldId id="374" r:id="rId102"/>
    <p:sldId id="257" r:id="rId103"/>
    <p:sldId id="262" r:id="rId104"/>
    <p:sldId id="264" r:id="rId105"/>
    <p:sldId id="269" r:id="rId106"/>
    <p:sldId id="270" r:id="rId107"/>
    <p:sldId id="266" r:id="rId108"/>
    <p:sldId id="261" r:id="rId109"/>
  </p:sldIdLst>
  <p:sldSz cx="9144000" cy="6858000" type="screen4x3"/>
  <p:notesSz cx="7104063" cy="10234613"/>
  <p:custDataLst>
    <p:tags r:id="rId112"/>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C00000"/>
    <a:srgbClr val="695185"/>
    <a:srgbClr val="333399"/>
    <a:srgbClr val="4545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5" autoAdjust="0"/>
    <p:restoredTop sz="94660"/>
  </p:normalViewPr>
  <p:slideViewPr>
    <p:cSldViewPr>
      <p:cViewPr varScale="1">
        <p:scale>
          <a:sx n="105" d="100"/>
          <a:sy n="105" d="100"/>
        </p:scale>
        <p:origin x="-192"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gs" Target="tags/tag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notesMaster" Target="notesMasters/notesMaster1.xml"/><Relationship Id="rId115"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5/12/2015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5/12/2015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44</a:t>
            </a:fld>
            <a:endParaRPr lang="el-GR"/>
          </a:p>
        </p:txBody>
      </p:sp>
    </p:spTree>
    <p:extLst>
      <p:ext uri="{BB962C8B-B14F-4D97-AF65-F5344CB8AC3E}">
        <p14:creationId xmlns:p14="http://schemas.microsoft.com/office/powerpoint/2010/main" val="1787256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73</a:t>
            </a:fld>
            <a:endParaRPr lang="el-GR"/>
          </a:p>
        </p:txBody>
      </p:sp>
    </p:spTree>
    <p:extLst>
      <p:ext uri="{BB962C8B-B14F-4D97-AF65-F5344CB8AC3E}">
        <p14:creationId xmlns:p14="http://schemas.microsoft.com/office/powerpoint/2010/main" val="97207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100</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101</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102</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103</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105</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106</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a:t>
            </a:fld>
            <a:endParaRPr lang="el-GR"/>
          </a:p>
        </p:txBody>
      </p:sp>
    </p:spTree>
    <p:extLst>
      <p:ext uri="{BB962C8B-B14F-4D97-AF65-F5344CB8AC3E}">
        <p14:creationId xmlns:p14="http://schemas.microsoft.com/office/powerpoint/2010/main" val="4192991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a:t>
            </a:fld>
            <a:endParaRPr lang="el-GR">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a:t>
            </a:fld>
            <a:endParaRPr lang="el-GR"/>
          </a:p>
        </p:txBody>
      </p:sp>
    </p:spTree>
    <p:extLst>
      <p:ext uri="{BB962C8B-B14F-4D97-AF65-F5344CB8AC3E}">
        <p14:creationId xmlns:p14="http://schemas.microsoft.com/office/powerpoint/2010/main" val="3505172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10</a:t>
            </a:fld>
            <a:endParaRPr lang="el-GR"/>
          </a:p>
        </p:txBody>
      </p:sp>
    </p:spTree>
    <p:extLst>
      <p:ext uri="{BB962C8B-B14F-4D97-AF65-F5344CB8AC3E}">
        <p14:creationId xmlns:p14="http://schemas.microsoft.com/office/powerpoint/2010/main" val="2845538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13</a:t>
            </a:fld>
            <a:endParaRPr lang="el-GR"/>
          </a:p>
        </p:txBody>
      </p:sp>
    </p:spTree>
    <p:extLst>
      <p:ext uri="{BB962C8B-B14F-4D97-AF65-F5344CB8AC3E}">
        <p14:creationId xmlns:p14="http://schemas.microsoft.com/office/powerpoint/2010/main" val="2553007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16</a:t>
            </a:fld>
            <a:endParaRPr lang="el-GR"/>
          </a:p>
        </p:txBody>
      </p:sp>
    </p:spTree>
    <p:extLst>
      <p:ext uri="{BB962C8B-B14F-4D97-AF65-F5344CB8AC3E}">
        <p14:creationId xmlns:p14="http://schemas.microsoft.com/office/powerpoint/2010/main" val="2657707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20</a:t>
            </a:fld>
            <a:endParaRPr lang="el-GR"/>
          </a:p>
        </p:txBody>
      </p:sp>
    </p:spTree>
    <p:extLst>
      <p:ext uri="{BB962C8B-B14F-4D97-AF65-F5344CB8AC3E}">
        <p14:creationId xmlns:p14="http://schemas.microsoft.com/office/powerpoint/2010/main" val="1345861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37</a:t>
            </a:fld>
            <a:endParaRPr lang="el-GR"/>
          </a:p>
        </p:txBody>
      </p:sp>
    </p:spTree>
    <p:extLst>
      <p:ext uri="{BB962C8B-B14F-4D97-AF65-F5344CB8AC3E}">
        <p14:creationId xmlns:p14="http://schemas.microsoft.com/office/powerpoint/2010/main" val="3655005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l-GR"/>
          </a:p>
        </p:txBody>
      </p:sp>
      <p:sp>
        <p:nvSpPr>
          <p:cNvPr id="8" name="Rectangle 13"/>
          <p:cNvSpPr>
            <a:spLocks noGrp="1" noChangeArrowheads="1"/>
          </p:cNvSpPr>
          <p:nvPr>
            <p:ph type="ftr" sz="quarter" idx="11"/>
          </p:nvPr>
        </p:nvSpPr>
        <p:spPr>
          <a:ln/>
        </p:spPr>
        <p:txBody>
          <a:bodyPr/>
          <a:lstStyle>
            <a:lvl1pPr>
              <a:defRPr/>
            </a:lvl1pPr>
          </a:lstStyle>
          <a:p>
            <a:pPr>
              <a:defRPr/>
            </a:pPr>
            <a:endParaRPr lang="el-GR"/>
          </a:p>
        </p:txBody>
      </p:sp>
      <p:sp>
        <p:nvSpPr>
          <p:cNvPr id="9" name="Rectangle 14"/>
          <p:cNvSpPr>
            <a:spLocks noGrp="1" noChangeArrowheads="1"/>
          </p:cNvSpPr>
          <p:nvPr>
            <p:ph type="sldNum" sz="quarter" idx="12"/>
          </p:nvPr>
        </p:nvSpPr>
        <p:spPr>
          <a:ln/>
        </p:spPr>
        <p:txBody>
          <a:bodyPr/>
          <a:lstStyle>
            <a:lvl1pPr>
              <a:defRPr/>
            </a:lvl1pPr>
          </a:lstStyle>
          <a:p>
            <a:pPr>
              <a:defRPr/>
            </a:pPr>
            <a:fld id="{97AF149F-69FF-4898-89FC-48258F7AE268}" type="slidenum">
              <a:rPr lang="el-GR"/>
              <a:pPr>
                <a:defRPr/>
              </a:pPr>
              <a:t>‹#›</a:t>
            </a:fld>
            <a:endParaRPr lang="el-GR"/>
          </a:p>
        </p:txBody>
      </p:sp>
    </p:spTree>
    <p:extLst>
      <p:ext uri="{BB962C8B-B14F-4D97-AF65-F5344CB8AC3E}">
        <p14:creationId xmlns:p14="http://schemas.microsoft.com/office/powerpoint/2010/main" val="3460323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2"/>
          <p:cNvSpPr>
            <a:spLocks noGrp="1" noChangeArrowheads="1"/>
          </p:cNvSpPr>
          <p:nvPr>
            <p:ph type="dt" sz="half" idx="10"/>
          </p:nvPr>
        </p:nvSpPr>
        <p:spPr>
          <a:ln/>
        </p:spPr>
        <p:txBody>
          <a:bodyPr/>
          <a:lstStyle>
            <a:lvl1pPr>
              <a:defRPr/>
            </a:lvl1pPr>
          </a:lstStyle>
          <a:p>
            <a:pPr>
              <a:defRPr/>
            </a:pPr>
            <a:endParaRPr lang="el-GR"/>
          </a:p>
        </p:txBody>
      </p:sp>
      <p:sp>
        <p:nvSpPr>
          <p:cNvPr id="7" name="Rectangle 13"/>
          <p:cNvSpPr>
            <a:spLocks noGrp="1" noChangeArrowheads="1"/>
          </p:cNvSpPr>
          <p:nvPr>
            <p:ph type="ftr" sz="quarter" idx="11"/>
          </p:nvPr>
        </p:nvSpPr>
        <p:spPr>
          <a:ln/>
        </p:spPr>
        <p:txBody>
          <a:bodyPr/>
          <a:lstStyle>
            <a:lvl1pPr>
              <a:defRPr/>
            </a:lvl1pPr>
          </a:lstStyle>
          <a:p>
            <a:pPr>
              <a:defRPr/>
            </a:pPr>
            <a:endParaRPr lang="el-GR"/>
          </a:p>
        </p:txBody>
      </p:sp>
      <p:sp>
        <p:nvSpPr>
          <p:cNvPr id="8" name="Rectangle 14"/>
          <p:cNvSpPr>
            <a:spLocks noGrp="1" noChangeArrowheads="1"/>
          </p:cNvSpPr>
          <p:nvPr>
            <p:ph type="sldNum" sz="quarter" idx="12"/>
          </p:nvPr>
        </p:nvSpPr>
        <p:spPr>
          <a:ln/>
        </p:spPr>
        <p:txBody>
          <a:bodyPr/>
          <a:lstStyle>
            <a:lvl1pPr>
              <a:defRPr/>
            </a:lvl1pPr>
          </a:lstStyle>
          <a:p>
            <a:pPr>
              <a:defRPr/>
            </a:pPr>
            <a:fld id="{4653AF7F-8DF0-47D3-A3BB-83950C6E724F}" type="slidenum">
              <a:rPr lang="el-GR"/>
              <a:pPr>
                <a:defRPr/>
              </a:pPr>
              <a:t>‹#›</a:t>
            </a:fld>
            <a:endParaRPr lang="el-GR"/>
          </a:p>
        </p:txBody>
      </p:sp>
    </p:spTree>
    <p:extLst>
      <p:ext uri="{BB962C8B-B14F-4D97-AF65-F5344CB8AC3E}">
        <p14:creationId xmlns:p14="http://schemas.microsoft.com/office/powerpoint/2010/main" val="3176010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2"/>
          <p:cNvSpPr>
            <a:spLocks noGrp="1" noChangeArrowheads="1"/>
          </p:cNvSpPr>
          <p:nvPr>
            <p:ph type="dt" sz="half" idx="10"/>
          </p:nvPr>
        </p:nvSpPr>
        <p:spPr>
          <a:ln/>
        </p:spPr>
        <p:txBody>
          <a:bodyPr/>
          <a:lstStyle>
            <a:lvl1pPr>
              <a:defRPr/>
            </a:lvl1pPr>
          </a:lstStyle>
          <a:p>
            <a:pPr>
              <a:defRPr/>
            </a:pPr>
            <a:endParaRPr lang="el-GR"/>
          </a:p>
        </p:txBody>
      </p:sp>
      <p:sp>
        <p:nvSpPr>
          <p:cNvPr id="7" name="Rectangle 13"/>
          <p:cNvSpPr>
            <a:spLocks noGrp="1" noChangeArrowheads="1"/>
          </p:cNvSpPr>
          <p:nvPr>
            <p:ph type="ftr" sz="quarter" idx="11"/>
          </p:nvPr>
        </p:nvSpPr>
        <p:spPr>
          <a:ln/>
        </p:spPr>
        <p:txBody>
          <a:bodyPr/>
          <a:lstStyle>
            <a:lvl1pPr>
              <a:defRPr/>
            </a:lvl1pPr>
          </a:lstStyle>
          <a:p>
            <a:pPr>
              <a:defRPr/>
            </a:pPr>
            <a:endParaRPr lang="el-GR"/>
          </a:p>
        </p:txBody>
      </p:sp>
      <p:sp>
        <p:nvSpPr>
          <p:cNvPr id="8" name="Rectangle 14"/>
          <p:cNvSpPr>
            <a:spLocks noGrp="1" noChangeArrowheads="1"/>
          </p:cNvSpPr>
          <p:nvPr>
            <p:ph type="sldNum" sz="quarter" idx="12"/>
          </p:nvPr>
        </p:nvSpPr>
        <p:spPr>
          <a:ln/>
        </p:spPr>
        <p:txBody>
          <a:bodyPr/>
          <a:lstStyle>
            <a:lvl1pPr>
              <a:defRPr/>
            </a:lvl1pPr>
          </a:lstStyle>
          <a:p>
            <a:pPr>
              <a:defRPr/>
            </a:pPr>
            <a:fld id="{3919FFAE-3958-456C-AB1E-00503913AC4A}" type="slidenum">
              <a:rPr lang="el-GR"/>
              <a:pPr>
                <a:defRPr/>
              </a:pPr>
              <a:t>‹#›</a:t>
            </a:fld>
            <a:endParaRPr lang="el-GR"/>
          </a:p>
        </p:txBody>
      </p:sp>
    </p:spTree>
    <p:extLst>
      <p:ext uri="{BB962C8B-B14F-4D97-AF65-F5344CB8AC3E}">
        <p14:creationId xmlns:p14="http://schemas.microsoft.com/office/powerpoint/2010/main" val="2471373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2405877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70875194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54193979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04392425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378971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bg>
      <p:bgPr>
        <a:gradFill>
          <a:gsLst>
            <a:gs pos="0">
              <a:schemeClr val="tx1">
                <a:lumMod val="75000"/>
                <a:lumOff val="25000"/>
              </a:schemeClr>
            </a:gs>
            <a:gs pos="50000">
              <a:schemeClr val="tx1">
                <a:lumMod val="75000"/>
                <a:lumOff val="25000"/>
              </a:schemeClr>
            </a:gs>
            <a:gs pos="100000">
              <a:schemeClr val="tx1">
                <a:lumMod val="65000"/>
                <a:lumOff val="3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784" y="116632"/>
            <a:ext cx="9082215" cy="1008112"/>
          </a:xfrm>
        </p:spPr>
        <p:txBody>
          <a:bodyPr>
            <a:normAutofit/>
          </a:bodyPr>
          <a:lstStyle>
            <a:lvl1pPr marL="268288" indent="0" algn="l">
              <a:defRPr sz="3600">
                <a:solidFill>
                  <a:schemeClr val="bg1"/>
                </a:solidFill>
              </a:defRPr>
            </a:lvl1pPr>
          </a:lstStyle>
          <a:p>
            <a:r>
              <a:rPr lang="el-GR" smtClean="0"/>
              <a:t>Στυλ κύριου τίτλου</a:t>
            </a:r>
            <a:endParaRPr lang="el-GR" dirty="0"/>
          </a:p>
        </p:txBody>
      </p:sp>
      <p:sp>
        <p:nvSpPr>
          <p:cNvPr id="3" name="Content Placeholder 2"/>
          <p:cNvSpPr>
            <a:spLocks noGrp="1"/>
          </p:cNvSpPr>
          <p:nvPr>
            <p:ph idx="1"/>
          </p:nvPr>
        </p:nvSpPr>
        <p:spPr>
          <a:xfrm>
            <a:off x="323528" y="1340768"/>
            <a:ext cx="8424936" cy="5256584"/>
          </a:xfrm>
        </p:spPr>
        <p:txBody>
          <a:bodyPr>
            <a:normAutofit/>
          </a:bodyPr>
          <a:lstStyle>
            <a:lvl1pPr>
              <a:lnSpc>
                <a:spcPct val="110000"/>
              </a:lnSpc>
              <a:spcBef>
                <a:spcPts val="1200"/>
              </a:spcBef>
              <a:defRPr sz="2400">
                <a:solidFill>
                  <a:schemeClr val="bg1"/>
                </a:solidFill>
              </a:defRPr>
            </a:lvl1pPr>
            <a:lvl2pPr marL="742950" indent="-382588">
              <a:lnSpc>
                <a:spcPct val="110000"/>
              </a:lnSpc>
              <a:spcBef>
                <a:spcPts val="1200"/>
              </a:spcBef>
              <a:buFont typeface="Courier New" panose="02070309020205020404" pitchFamily="49" charset="0"/>
              <a:buChar char="o"/>
              <a:defRPr sz="2400">
                <a:solidFill>
                  <a:schemeClr val="bg1"/>
                </a:solidFill>
              </a:defRPr>
            </a:lvl2pPr>
            <a:lvl3pPr marL="1143000" indent="-338138">
              <a:lnSpc>
                <a:spcPct val="110000"/>
              </a:lnSpc>
              <a:spcBef>
                <a:spcPts val="1200"/>
              </a:spcBef>
              <a:buFont typeface="Wingdings" panose="05000000000000000000" pitchFamily="2" charset="2"/>
              <a:buChar char="ü"/>
              <a:defRPr sz="2400">
                <a:solidFill>
                  <a:schemeClr val="bg1"/>
                </a:solidFill>
              </a:defRPr>
            </a:lvl3pPr>
            <a:lvl4pPr>
              <a:lnSpc>
                <a:spcPct val="110000"/>
              </a:lnSpc>
              <a:spcBef>
                <a:spcPts val="1200"/>
              </a:spcBef>
              <a:defRPr sz="2400"/>
            </a:lvl4pPr>
            <a:lvl5pPr>
              <a:lnSpc>
                <a:spcPct val="110000"/>
              </a:lnSpc>
              <a:spcBef>
                <a:spcPts val="1200"/>
              </a:spcBef>
              <a:defRPr sz="24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a:xfrm>
            <a:off x="6614864" y="6448251"/>
            <a:ext cx="2133600" cy="365125"/>
          </a:xfrm>
        </p:spPr>
        <p:txBody>
          <a:bodyPr/>
          <a:lstStyle>
            <a:lvl1pPr>
              <a:defRPr>
                <a:solidFill>
                  <a:schemeClr val="bg1">
                    <a:lumMod val="95000"/>
                  </a:schemeClr>
                </a:solidFill>
              </a:defRPr>
            </a:lvl1pPr>
          </a:lstStyle>
          <a:p>
            <a:pPr>
              <a:defRPr/>
            </a:pPr>
            <a:fld id="{7E55E3B3-0445-4CFC-BED8-763D4409E61F}" type="slidenum">
              <a:rPr lang="el-GR" smtClean="0"/>
              <a:pPr>
                <a:defRPr/>
              </a:pPr>
              <a:t>‹#›</a:t>
            </a:fld>
            <a:endParaRPr lang="el-GR"/>
          </a:p>
        </p:txBody>
      </p:sp>
      <p:sp>
        <p:nvSpPr>
          <p:cNvPr id="8" name="Ορθογώνιο 7"/>
          <p:cNvSpPr/>
          <p:nvPr userDrawn="1"/>
        </p:nvSpPr>
        <p:spPr>
          <a:xfrm>
            <a:off x="0" y="116632"/>
            <a:ext cx="61785" cy="6741368"/>
          </a:xfrm>
          <a:prstGeom prst="rect">
            <a:avLst/>
          </a:prstGeom>
          <a:solidFill>
            <a:schemeClr val="accent5">
              <a:lumMod val="75000"/>
            </a:schemeClr>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p:cNvSpPr/>
          <p:nvPr userDrawn="1"/>
        </p:nvSpPr>
        <p:spPr>
          <a:xfrm>
            <a:off x="0" y="0"/>
            <a:ext cx="9144000" cy="116632"/>
          </a:xfrm>
          <a:prstGeom prst="rect">
            <a:avLst/>
          </a:prstGeom>
          <a:solidFill>
            <a:schemeClr val="accent5">
              <a:lumMod val="75000"/>
            </a:schemeClr>
          </a:solidFill>
          <a:ln>
            <a:solidFill>
              <a:schemeClr val="accent5">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6021857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23635562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73716607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41574417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0209546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Τίτλος και Περιεχόμενο">
    <p:bg>
      <p:bgPr>
        <a:gradFill>
          <a:gsLst>
            <a:gs pos="0">
              <a:schemeClr val="tx1">
                <a:lumMod val="75000"/>
                <a:lumOff val="25000"/>
              </a:schemeClr>
            </a:gs>
            <a:gs pos="50000">
              <a:schemeClr val="tx1">
                <a:lumMod val="75000"/>
                <a:lumOff val="25000"/>
              </a:schemeClr>
            </a:gs>
            <a:gs pos="100000">
              <a:schemeClr val="tx1">
                <a:lumMod val="65000"/>
                <a:lumOff val="35000"/>
              </a:schemeClr>
            </a:gs>
          </a:gsLst>
          <a:lin ang="54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a:xfrm>
            <a:off x="6614864" y="6448251"/>
            <a:ext cx="2133600" cy="365125"/>
          </a:xfrm>
        </p:spPr>
        <p:txBody>
          <a:bodyPr/>
          <a:lstStyle>
            <a:lvl1pPr>
              <a:defRPr>
                <a:solidFill>
                  <a:schemeClr val="bg1">
                    <a:lumMod val="95000"/>
                  </a:schemeClr>
                </a:solidFill>
              </a:defRPr>
            </a:lvl1pPr>
          </a:lstStyle>
          <a:p>
            <a:pPr>
              <a:defRPr/>
            </a:pPr>
            <a:fld id="{7E55E3B3-0445-4CFC-BED8-763D4409E61F}" type="slidenum">
              <a:rPr lang="el-GR" smtClean="0"/>
              <a:pPr>
                <a:defRPr/>
              </a:pPr>
              <a:t>‹#›</a:t>
            </a:fld>
            <a:endParaRPr lang="el-GR"/>
          </a:p>
        </p:txBody>
      </p:sp>
      <p:sp>
        <p:nvSpPr>
          <p:cNvPr id="8" name="Ορθογώνιο 7"/>
          <p:cNvSpPr/>
          <p:nvPr userDrawn="1"/>
        </p:nvSpPr>
        <p:spPr>
          <a:xfrm>
            <a:off x="0" y="116632"/>
            <a:ext cx="61785" cy="6741368"/>
          </a:xfrm>
          <a:prstGeom prst="rect">
            <a:avLst/>
          </a:prstGeom>
          <a:solidFill>
            <a:schemeClr val="accent4">
              <a:lumMod val="75000"/>
            </a:schemeClr>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p:cNvSpPr/>
          <p:nvPr userDrawn="1"/>
        </p:nvSpPr>
        <p:spPr>
          <a:xfrm>
            <a:off x="0" y="0"/>
            <a:ext cx="9144000" cy="116632"/>
          </a:xfrm>
          <a:prstGeom prst="rect">
            <a:avLst/>
          </a:prstGeom>
          <a:solidFill>
            <a:schemeClr val="accent4">
              <a:lumMod val="75000"/>
            </a:schemeClr>
          </a:solidFill>
          <a:ln>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49875361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707" r:id="rId3"/>
    <p:sldLayoutId id="2147483687" r:id="rId4"/>
    <p:sldLayoutId id="2147483688" r:id="rId5"/>
    <p:sldLayoutId id="2147483689" r:id="rId6"/>
    <p:sldLayoutId id="2147483690" r:id="rId7"/>
    <p:sldLayoutId id="2147483692" r:id="rId8"/>
    <p:sldLayoutId id="2147483693" r:id="rId9"/>
    <p:sldLayoutId id="2147483694" r:id="rId10"/>
    <p:sldLayoutId id="2147483695" r:id="rId11"/>
    <p:sldLayoutId id="2147483708" r:id="rId12"/>
    <p:sldLayoutId id="2147483709" r:id="rId13"/>
    <p:sldLayoutId id="2147483710" r:id="rId14"/>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5821719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www.flickr.com/photos/cheekturner/4807604807" TargetMode="External"/><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creativecommons.org/licenses/by/3.0/deed.en" TargetMode="External"/><Relationship Id="rId5" Type="http://schemas.openxmlformats.org/officeDocument/2006/relationships/hyperlink" Target="http://commons.wikimedia.org/wiki/User:CFCF" TargetMode="External"/><Relationship Id="rId4" Type="http://schemas.openxmlformats.org/officeDocument/2006/relationships/hyperlink" Target="https://commons.wikimedia.org/wiki/File:918_Knee_Injury.jpg"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commons.wikimedia.org/wiki/File:Joint.sv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creativecommons.org/licenses/by-sa/3.0/deed.en" TargetMode="External"/><Relationship Id="rId4" Type="http://schemas.openxmlformats.org/officeDocument/2006/relationships/hyperlink" Target="https://commons.wikimedia.org/wiki/User:Jmarch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hyperlink" Target="https://en.wikipedia.org/wiki/Patellar_dislocation" TargetMode="External"/><Relationship Id="rId5" Type="http://schemas.openxmlformats.org/officeDocument/2006/relationships/image" Target="../media/image31.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ommons.wikimedia.org/wiki/File:SalterHarris.svg" TargetMode="External"/><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hyperlink" Target="https://creativecommons.org/licenses/by-sa/3.0/deed.en" TargetMode="External"/><Relationship Id="rId4" Type="http://schemas.openxmlformats.org/officeDocument/2006/relationships/hyperlink" Target="https://commons.wikimedia.org/wiki/User:Zerodamag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creativecommons.org/licenses/by/3.0/" TargetMode="External"/><Relationship Id="rId4" Type="http://schemas.openxmlformats.org/officeDocument/2006/relationships/hyperlink" Target="http://cnx.org/contents/6c5b58ca-6c6d-4ab3-8b41-60c8733a3144@4/Synovial-Joints"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jpeg"/><Relationship Id="rId7" Type="http://schemas.openxmlformats.org/officeDocument/2006/relationships/image" Target="../media/image40.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hyperlink" Target="http://www.gentili.net/FBI/Knee_MRI_GE.htm" TargetMode="External"/><Relationship Id="rId5" Type="http://schemas.openxmlformats.org/officeDocument/2006/relationships/image" Target="../media/image39.jpeg"/><Relationship Id="rId4" Type="http://schemas.openxmlformats.org/officeDocument/2006/relationships/hyperlink" Target="http://www.gentili.net/FBI/knee_MRI_STIR.htm" TargetMode="External"/><Relationship Id="rId9" Type="http://schemas.openxmlformats.org/officeDocument/2006/relationships/hyperlink" Target="http://www.gentili.ne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hyperlink" Target="http://www.mypacs.net/cases/"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www.medicalphoto.com/" TargetMode="Externa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9.jpeg"/><Relationship Id="rId7" Type="http://schemas.openxmlformats.org/officeDocument/2006/relationships/image" Target="../media/image51.jpeg"/><Relationship Id="rId2" Type="http://schemas.openxmlformats.org/officeDocument/2006/relationships/hyperlink" Target="http://www.emedicine.com/cgi-bin/foxweb.exe/makezoom@/em/makezoom?picture=\websites\emedicine\emerg\images\Large\153knee.jpg&amp;template=izoom2" TargetMode="External"/><Relationship Id="rId1" Type="http://schemas.openxmlformats.org/officeDocument/2006/relationships/slideLayout" Target="../slideLayouts/slideLayout2.xml"/><Relationship Id="rId6" Type="http://schemas.openxmlformats.org/officeDocument/2006/relationships/hyperlink" Target="http://www.wikiradiography.net/page/Knee+Dislocations+and+Subluxations" TargetMode="External"/><Relationship Id="rId5" Type="http://schemas.openxmlformats.org/officeDocument/2006/relationships/image" Target="../media/image50.jpeg"/><Relationship Id="rId4" Type="http://schemas.openxmlformats.org/officeDocument/2006/relationships/hyperlink" Target="http://www.emedicine.com/cgi-bin/foxweb.exe/makezoom@/em/makezoom?picture=\websites\emedicine\emerg\images\Large\153knee2.JPG&amp;template=izoom2"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emedicine.com/cgi-bin/foxweb.exe/makezoom@/em/makezoom?picture=\websites\emedicine\orthoped\images\Large\127Dscf0134.jpg&amp;template=izoom2" TargetMode="External"/><Relationship Id="rId1" Type="http://schemas.openxmlformats.org/officeDocument/2006/relationships/slideLayout" Target="../slideLayouts/slideLayout2.xml"/><Relationship Id="rId5" Type="http://schemas.openxmlformats.org/officeDocument/2006/relationships/hyperlink" Target="http://www.genou.com/" TargetMode="Externa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hyperlink" Target="http://www.ajronline.org/" TargetMode="External"/><Relationship Id="rId5" Type="http://schemas.openxmlformats.org/officeDocument/2006/relationships/image" Target="../media/image59.png"/><Relationship Id="rId4" Type="http://schemas.openxmlformats.org/officeDocument/2006/relationships/image" Target="../media/image58.wmf"/></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commons.wikimedia.org/wiki/User:Biopresto" TargetMode="External"/><Relationship Id="rId4" Type="http://schemas.openxmlformats.org/officeDocument/2006/relationships/hyperlink" Target="https://commons.wikimedia.org/wiki/File:LCA-RX2.jpg"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wheelessonline.com/" TargetMode="Externa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creativecommons.org/licenses/by-sa/3.0/deed.e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commons.wikimedia.org/w/index.php?title=User:Addingrefs&amp;action=edit&amp;redlink=1" TargetMode="External"/><Relationship Id="rId5" Type="http://schemas.openxmlformats.org/officeDocument/2006/relationships/hyperlink" Target="https://commons.wikimedia.org/wiki/File:Knee-unfolding-recess-diagram.svg" TargetMode="Externa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hyperlink" Target="emedicine.medscape.com/article/400845"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hyperlink" Target="emedicine.medscape.com/article/401472" TargetMode="External"/><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hyperlink" Target="emedicine.medscape.com/article/401472" TargetMode="Externa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www.mskcases.com/" TargetMode="Externa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hyperlink" Target="emedicine.medscape.com/article/401472" TargetMode="External"/><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creativecommons.org/licenses/by/3.0/deed.en" TargetMode="External"/><Relationship Id="rId5" Type="http://schemas.openxmlformats.org/officeDocument/2006/relationships/hyperlink" Target="https://commons.wikimedia.org/wiki/User:Mikael_H%C3%A4ggstr%C3%B6m" TargetMode="External"/><Relationship Id="rId4" Type="http://schemas.openxmlformats.org/officeDocument/2006/relationships/hyperlink" Target="https://commons.wikimedia.org/wiki/File:Meniscus_tear_types.svg"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www3.americanradiology.com/pls/web1/" TargetMode="External"/><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webmd.com/osteoarthritis/ss/slideshow-osteoarthritis-overview" TargetMode="External"/><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zimmer.com/" TargetMode="External"/><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flickr.com/photos/myarthritis/8882212158" TargetMode="External"/><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hyperlink" Target="https://creativecommons.org/licenses/by-nc/2.0/" TargetMode="External"/><Relationship Id="rId4" Type="http://schemas.openxmlformats.org/officeDocument/2006/relationships/hyperlink" Target="https://www.flickr.com/photos/myarthriti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emedicine.medscape.com/article/1250275"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glucosamine-arthritis.org/arthritis/DJD-Knee" TargetMode="External"/><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hyperlink" Target="http://www.emedicine.com/cgi-bin/foxweb.exe/makezoom@/em/makezoom?picture=\websites\emedicine\orthoped\images\Large\3535Dscf0137.jpg&amp;template=izoom2"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hyperlink" Target="http://www.pamf.org/sift/?cid=12&amp;si=pamf&amp;sw=0&amp;st=osteoarthritis"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www.sydneyknee.com.au/knee-osteotomy/" TargetMode="External"/><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hyperlink" Target="http://www.sydneyknee.com.au/knee-osteotomy/"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hyperlink" Target="http://www.orthop.washington.edu/?q=patient-care/articles/knee/unicompartmental-knee-arthroplasty.html"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www.massdevice.com/trends-orthopedics-knee-patients-younger-heavier-medicare-hip-patients-higher-risk-revisions/" TargetMode="External"/><Relationship Id="rId3" Type="http://schemas.openxmlformats.org/officeDocument/2006/relationships/image" Target="../media/image96.jpeg"/><Relationship Id="rId7" Type="http://schemas.openxmlformats.org/officeDocument/2006/relationships/image" Target="../media/image98.jpeg"/><Relationship Id="rId2" Type="http://schemas.openxmlformats.org/officeDocument/2006/relationships/hyperlink" Target="http://www.emedicine.com/cgi-bin/foxweb.exe/makezoom@/em/makezoom?picture=\websites\emedicine\orthoped\images\Large\3131Dscf0284.jpg&amp;template=izoom2" TargetMode="External"/><Relationship Id="rId1" Type="http://schemas.openxmlformats.org/officeDocument/2006/relationships/slideLayout" Target="../slideLayouts/slideLayout2.xml"/><Relationship Id="rId6" Type="http://schemas.openxmlformats.org/officeDocument/2006/relationships/hyperlink" Target="http://www.orthop.washington.edu/?q=patient-care/articles/knee/unicompartmental-knee-arthroplasty.html" TargetMode="External"/><Relationship Id="rId5" Type="http://schemas.openxmlformats.org/officeDocument/2006/relationships/image" Target="../media/image97.jpeg"/><Relationship Id="rId4" Type="http://schemas.openxmlformats.org/officeDocument/2006/relationships/hyperlink" Target="emedicine.medscape.com/article/1250275" TargetMode="External"/><Relationship Id="rId9" Type="http://schemas.openxmlformats.org/officeDocument/2006/relationships/image" Target="../media/image99.jpeg"/></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hyperlink" Target="http://www.radiologyassistant.nl/en/p4bc9b622f0885/bone-tumor-h-0.html" TargetMode="External"/><Relationship Id="rId5" Type="http://schemas.openxmlformats.org/officeDocument/2006/relationships/image" Target="../media/image102.jpeg"/><Relationship Id="rId4" Type="http://schemas.openxmlformats.org/officeDocument/2006/relationships/hyperlink" Target="http://en.wikidoc.org/index.php/File:Brodie's-abscess-002.jpg"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creativecommons.org/licenses/by-sa/3.0/deed.en" TargetMode="External"/><Relationship Id="rId3" Type="http://schemas.openxmlformats.org/officeDocument/2006/relationships/image" Target="../media/image104.jpeg"/><Relationship Id="rId7" Type="http://schemas.openxmlformats.org/officeDocument/2006/relationships/hyperlink" Target="https://commons.wikimedia.org/wiki/User:Intermedichbo" TargetMode="External"/><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hyperlink" Target="https://commons.wikimedia.org/wiki/File:Valvular_mechanism_of_Baker_cyst.png" TargetMode="External"/><Relationship Id="rId5" Type="http://schemas.openxmlformats.org/officeDocument/2006/relationships/image" Target="../media/image105.png"/><Relationship Id="rId4" Type="http://schemas.openxmlformats.org/officeDocument/2006/relationships/hyperlink" Target="http://www.e-radiography.net/radpath/b/bakerscyst"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hyperlink" Target="http://www.emedicine.com/cgi-bin/foxweb.exe/makezoom@/em/makezoom?picture=\websites\emedicine\orthoped\images\Large\25522552ort386-04.jpg&amp;template=izoom2" TargetMode="External"/><Relationship Id="rId3" Type="http://schemas.openxmlformats.org/officeDocument/2006/relationships/image" Target="../media/image108.jpeg"/><Relationship Id="rId7" Type="http://schemas.openxmlformats.org/officeDocument/2006/relationships/image" Target="../media/image110.jpeg"/><Relationship Id="rId2" Type="http://schemas.openxmlformats.org/officeDocument/2006/relationships/hyperlink" Target="http://www.emedicine.com/cgi-bin/foxweb.exe/makezoom@/em/makezoom?picture=\websites\emedicine\orthoped\images\Large\25562556Fig_3_8.jpg&amp;template=izoom2" TargetMode="External"/><Relationship Id="rId1" Type="http://schemas.openxmlformats.org/officeDocument/2006/relationships/slideLayout" Target="../slideLayouts/slideLayout2.xml"/><Relationship Id="rId6" Type="http://schemas.openxmlformats.org/officeDocument/2006/relationships/hyperlink" Target="http://www.emedicine.com/cgi-bin/foxweb.exe/makezoom@/em/makezoom?picture=\websites\emedicine\orthoped\images\Large\25512551ort386-03.jpg&amp;template=izoom2" TargetMode="External"/><Relationship Id="rId5" Type="http://schemas.openxmlformats.org/officeDocument/2006/relationships/image" Target="../media/image109.jpeg"/><Relationship Id="rId4" Type="http://schemas.openxmlformats.org/officeDocument/2006/relationships/hyperlink" Target="http://www.emedicine.com/cgi-bin/foxweb.exe/makezoom@/em/makezoom?picture=\websites\emedicine\orthoped\images\Large\25492549ort386-01.jpg&amp;template=izoom2" TargetMode="External"/><Relationship Id="rId9" Type="http://schemas.openxmlformats.org/officeDocument/2006/relationships/image" Target="../media/image111.jpeg"/></Relationships>
</file>

<file path=ppt/slides/_rels/slide67.xml.rels><?xml version="1.0" encoding="UTF-8" standalone="yes"?>
<Relationships xmlns="http://schemas.openxmlformats.org/package/2006/relationships"><Relationship Id="rId3" Type="http://schemas.openxmlformats.org/officeDocument/2006/relationships/hyperlink" Target="emedicine.medscape.com/article/89718" TargetMode="External"/><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emedicine.medscape.com/article/89718" TargetMode="External"/><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hyperlink" Target="emedicine.medscape.com/article/89718" TargetMode="External"/><Relationship Id="rId5" Type="http://schemas.openxmlformats.org/officeDocument/2006/relationships/image" Target="../media/image117.jpeg"/><Relationship Id="rId4" Type="http://schemas.openxmlformats.org/officeDocument/2006/relationships/image" Target="../media/image116.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hyperlink" Target="emedicine.medscape.com/article/89718"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hyperlink" Target="http://www.emedicine.com/cgi-bin/foxweb.exe/makezoom@/em/makezoom?picture=\websites\emedicine\orthoped\images\Large\1577136STS_O-G.jpg&amp;template=izoom2"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hyperlink" Target="emedicine.medscape.com/article/1252556" TargetMode="External"/><Relationship Id="rId3" Type="http://schemas.openxmlformats.org/officeDocument/2006/relationships/hyperlink" Target="http://www.emedicine.com/cgi-bin/foxweb.exe/makezoom@/em/makezoom?picture=\websites\emedicine\orthoped\images\Large\185185KneeavnMRI.jpg&amp;template=izoom2" TargetMode="External"/><Relationship Id="rId7" Type="http://schemas.openxmlformats.org/officeDocument/2006/relationships/image" Target="../media/image12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hyperlink" Target="http://www.emedicine.com/cgi-bin/foxweb.exe/makezoom@/em/makezoom?picture=\websites\emedicine\orthoped\images\Large\186186TKA.jpg&amp;template=izoom2" TargetMode="External"/><Relationship Id="rId4" Type="http://schemas.openxmlformats.org/officeDocument/2006/relationships/image" Target="../media/image125.jpeg"/></Relationships>
</file>

<file path=ppt/slides/_rels/slide7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uwmsk.org/residentprojects/gct.html" TargetMode="External"/><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2.xml"/><Relationship Id="rId4" Type="http://schemas.openxmlformats.org/officeDocument/2006/relationships/hyperlink" Target="http://www.bonetumor.org/tumors-vascular-tissue/angiosarcoma"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en.wikipedia.org/wiki/Shoulder" TargetMode="External"/><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en.wikipedia.org/wiki/Shoulder" TargetMode="External"/><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en.wikipedia.org/wiki/Shoulder" TargetMode="External"/><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hyperlink" Target="https://www.flickr.com/photos/alon/2835155708"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www.wikiradiography.net/page/Shoulder+Radiographic+Anatomy" TargetMode="External"/><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en.wikipedia.org/wiki/Shoulder" TargetMode="External"/><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hyperlink" Target="http://eorif.com/shoulder-xray"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www.wikiradiography.net/page/Shoulder+Radiographic+Anatomy" TargetMode="External"/><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8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hyperlink" Target="http://www.wikiradiography.net/page/Lateral+Scapula+Radiography"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en.wikipedia.org/wiki/Shoulder" TargetMode="External"/><Relationship Id="rId2" Type="http://schemas.openxmlformats.org/officeDocument/2006/relationships/image" Target="../media/image146.jpeg"/><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hyperlink" Target="http://www.wheelessonline.com/ortho/axillary_view_of_the_shoulder"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en.wikipedia.org/wiki/Shoulder" TargetMode="External"/><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cnx.org/contents/4770f844-6eb0-40bf-96c1-888459ce5219@4/Anatomy-of-Selected-Synovial-J"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creativecommons.org/licenses/by/3.0/"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en.wikipedia.org/wiki/Subscapularis_muscle" TargetMode="External"/><Relationship Id="rId2" Type="http://schemas.openxmlformats.org/officeDocument/2006/relationships/image" Target="../media/image150.jpeg"/><Relationship Id="rId1" Type="http://schemas.openxmlformats.org/officeDocument/2006/relationships/slideLayout" Target="../slideLayouts/slideLayout2.xml"/><Relationship Id="rId5" Type="http://schemas.openxmlformats.org/officeDocument/2006/relationships/hyperlink" Target="https://www.flickr.com/photos/dventura_uw/257673033" TargetMode="External"/><Relationship Id="rId4" Type="http://schemas.openxmlformats.org/officeDocument/2006/relationships/image" Target="../media/image151.jpeg"/></Relationships>
</file>

<file path=ppt/slides/_rels/slide91.xml.rels><?xml version="1.0" encoding="UTF-8" standalone="yes"?>
<Relationships xmlns="http://schemas.openxmlformats.org/package/2006/relationships"><Relationship Id="rId3" Type="http://schemas.openxmlformats.org/officeDocument/2006/relationships/hyperlink" Target="https://en.wikipedia.org/wiki/Dislocated_shoulder" TargetMode="External"/><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en.wikipedia.org/wiki/Dislocated_shoulder" TargetMode="External"/><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en.wikipedia.org/wiki/Dislocated_shoulder" TargetMode="External"/><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en.wikipedia.org/wiki/Shoulder" TargetMode="External"/><Relationship Id="rId2" Type="http://schemas.openxmlformats.org/officeDocument/2006/relationships/image" Target="../media/image155.jpeg"/><Relationship Id="rId1" Type="http://schemas.openxmlformats.org/officeDocument/2006/relationships/slideLayout" Target="../slideLayouts/slideLayout2.xml"/><Relationship Id="rId5" Type="http://schemas.openxmlformats.org/officeDocument/2006/relationships/hyperlink" Target="https://en.wikipedia.org/wiki/Shoulder_replacement" TargetMode="External"/><Relationship Id="rId4" Type="http://schemas.openxmlformats.org/officeDocument/2006/relationships/image" Target="../media/image156.jpeg"/></Relationships>
</file>

<file path=ppt/slides/_rels/slide95.xml.rels><?xml version="1.0" encoding="UTF-8" standalone="yes"?>
<Relationships xmlns="http://schemas.openxmlformats.org/package/2006/relationships"><Relationship Id="rId3" Type="http://schemas.openxmlformats.org/officeDocument/2006/relationships/hyperlink" Target="http://www.iatroi-varis.gr/tips/item/4-%CF%84%CE%B5%CE%BD%CE%BF%CE%BD%CF%84%CE%B9%CF%84%CE%B9%CE%B4%CE%B1-%CF%83%CF%84%CF%81%CE%BF%CF%86%CE%B5%CF%89%CE%BD-%CF%89%CE%BC%CE%BF%CF%85.html" TargetMode="External"/><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 Id="rId4" Type="http://schemas.openxmlformats.org/officeDocument/2006/relationships/hyperlink" Target="https://en.wikipedia.org/wiki/Rotator_cuff_tear"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www.ultrasoundcases.info/Slide-View.aspx?cat=338&amp;case=6671" TargetMode="External"/><Relationship Id="rId2" Type="http://schemas.openxmlformats.org/officeDocument/2006/relationships/image" Target="../media/image160.jpeg"/><Relationship Id="rId1" Type="http://schemas.openxmlformats.org/officeDocument/2006/relationships/slideLayout" Target="../slideLayouts/slideLayout2.xml"/><Relationship Id="rId5" Type="http://schemas.openxmlformats.org/officeDocument/2006/relationships/hyperlink" Target="http://www.ultrasoundcases.info/Slide-View.aspx?cat=336&amp;case=3127" TargetMode="External"/><Relationship Id="rId4" Type="http://schemas.openxmlformats.org/officeDocument/2006/relationships/image" Target="../media/image161.jpeg"/></Relationships>
</file>

<file path=ppt/slides/_rels/slide98.xml.rels><?xml version="1.0" encoding="UTF-8" standalone="yes"?>
<Relationships xmlns="http://schemas.openxmlformats.org/package/2006/relationships"><Relationship Id="rId3" Type="http://schemas.openxmlformats.org/officeDocument/2006/relationships/hyperlink" Target="https://commons.wikimedia.org/wiki/File:Calcific_tendinitis.jpg" TargetMode="External"/><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www.flickr.com/photos/jonsatrom/3009191916" TargetMode="External"/><Relationship Id="rId2" Type="http://schemas.openxmlformats.org/officeDocument/2006/relationships/image" Target="../media/image16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584176"/>
          </a:xfrm>
        </p:spPr>
        <p:txBody>
          <a:bodyPr>
            <a:normAutofit/>
          </a:bodyPr>
          <a:lstStyle/>
          <a:p>
            <a:pPr lvl="1" algn="ctr"/>
            <a:r>
              <a:rPr lang="el-GR" sz="3600" b="1" dirty="0" smtClean="0">
                <a:solidFill>
                  <a:schemeClr val="tx1"/>
                </a:solidFill>
                <a:latin typeface="+mn-lt"/>
              </a:rPr>
              <a:t>Στοιχεία Διαγνωστικής Απεικόνισης</a:t>
            </a:r>
            <a:endParaRPr lang="el-GR" sz="3600" b="1" dirty="0">
              <a:solidFill>
                <a:schemeClr val="tx1"/>
              </a:solidFill>
              <a:latin typeface="+mn-lt"/>
            </a:endParaRPr>
          </a:p>
        </p:txBody>
      </p:sp>
      <p:sp>
        <p:nvSpPr>
          <p:cNvPr id="3" name="Υπότιτλος 2"/>
          <p:cNvSpPr>
            <a:spLocks noGrp="1"/>
          </p:cNvSpPr>
          <p:nvPr>
            <p:ph type="subTitle" idx="1"/>
          </p:nvPr>
        </p:nvSpPr>
        <p:spPr>
          <a:xfrm>
            <a:off x="0" y="3096542"/>
            <a:ext cx="9144000" cy="1916633"/>
          </a:xfrm>
        </p:spPr>
        <p:txBody>
          <a:bodyPr>
            <a:normAutofit/>
          </a:bodyPr>
          <a:lstStyle/>
          <a:p>
            <a:pPr>
              <a:spcBef>
                <a:spcPts val="0"/>
              </a:spcBef>
              <a:spcAft>
                <a:spcPts val="1200"/>
              </a:spcAft>
            </a:pPr>
            <a:r>
              <a:rPr lang="el-GR" sz="2600" b="1" dirty="0" smtClean="0"/>
              <a:t>Ενότητα </a:t>
            </a:r>
            <a:r>
              <a:rPr lang="en-US" sz="2600" b="1" dirty="0" smtClean="0"/>
              <a:t>6</a:t>
            </a:r>
            <a:r>
              <a:rPr lang="el-GR" sz="2600" dirty="0" smtClean="0"/>
              <a:t>:</a:t>
            </a:r>
            <a:r>
              <a:rPr lang="en-US" sz="2600" dirty="0" smtClean="0"/>
              <a:t> </a:t>
            </a:r>
            <a:r>
              <a:rPr lang="el-GR" sz="2600" dirty="0" smtClean="0"/>
              <a:t>Γόνατο - Ώμος</a:t>
            </a:r>
            <a:endParaRPr lang="en-US" sz="2600" dirty="0" smtClean="0"/>
          </a:p>
          <a:p>
            <a:pPr>
              <a:spcBef>
                <a:spcPts val="0"/>
              </a:spcBef>
            </a:pPr>
            <a:r>
              <a:rPr lang="el-GR" sz="2200" dirty="0" smtClean="0"/>
              <a:t>Γεωργία Οικονόμου, Αναπληρώτρια Καθηγήτρια</a:t>
            </a:r>
          </a:p>
          <a:p>
            <a:pPr>
              <a:spcBef>
                <a:spcPts val="0"/>
              </a:spcBef>
            </a:pPr>
            <a:r>
              <a:rPr lang="el-GR" sz="2200" dirty="0" smtClean="0"/>
              <a:t>Τμήμα Φυσικοθεραπείας</a:t>
            </a:r>
            <a:endParaRPr lang="el-GR" sz="2200" dirty="0"/>
          </a:p>
        </p:txBody>
      </p:sp>
      <p:pic>
        <p:nvPicPr>
          <p:cNvPr id="6" name="Picture 5" descr="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l-GR" dirty="0" smtClean="0"/>
              <a:t>Μια από τις συχνότερες περιοχές σοβαρού τραυματισμού.</a:t>
            </a:r>
          </a:p>
          <a:p>
            <a:pPr>
              <a:defRPr/>
            </a:pPr>
            <a:r>
              <a:rPr lang="el-GR" dirty="0" smtClean="0"/>
              <a:t>Εφαρμογή στρεπτικών δυνάμεων, υπερέκταση ή απότομη σύσπαση του τετρακεφάλου που έλκει την κνήμη πρόσθια σε σχέση με το μηρό.</a:t>
            </a:r>
            <a:endParaRPr lang="en-US"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9</a:t>
            </a:fld>
            <a:endParaRPr lang="el-GR"/>
          </a:p>
        </p:txBody>
      </p:sp>
      <p:sp>
        <p:nvSpPr>
          <p:cNvPr id="5" name="Τίτλος 4"/>
          <p:cNvSpPr>
            <a:spLocks noGrp="1"/>
          </p:cNvSpPr>
          <p:nvPr>
            <p:ph type="title"/>
          </p:nvPr>
        </p:nvSpPr>
        <p:spPr/>
        <p:txBody>
          <a:bodyPr/>
          <a:lstStyle/>
          <a:p>
            <a:r>
              <a:rPr lang="el-GR" dirty="0"/>
              <a:t>Πρόσθιος χιαστός</a:t>
            </a:r>
          </a:p>
        </p:txBody>
      </p:sp>
    </p:spTree>
    <p:extLst>
      <p:ext uri="{BB962C8B-B14F-4D97-AF65-F5344CB8AC3E}">
        <p14:creationId xmlns:p14="http://schemas.microsoft.com/office/powerpoint/2010/main" val="162184647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Εξάρθρημα ακρωμιοκλειδικής άρθρωσης</a:t>
            </a:r>
            <a:endParaRPr lang="en-US" dirty="0"/>
          </a:p>
        </p:txBody>
      </p:sp>
      <p:sp>
        <p:nvSpPr>
          <p:cNvPr id="3" name="Content Placeholder 2"/>
          <p:cNvSpPr>
            <a:spLocks noGrp="1"/>
          </p:cNvSpPr>
          <p:nvPr>
            <p:ph idx="1"/>
          </p:nvPr>
        </p:nvSpPr>
        <p:spPr/>
        <p:txBody>
          <a:bodyPr/>
          <a:lstStyle/>
          <a:p>
            <a:pPr>
              <a:buNone/>
            </a:pPr>
            <a:r>
              <a:rPr lang="el-GR" dirty="0" smtClean="0"/>
              <a:t>Σύγκριση με το φυσιολογικό</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99</a:t>
            </a:fld>
            <a:endParaRPr lang="el-GR"/>
          </a:p>
        </p:txBody>
      </p:sp>
      <p:pic>
        <p:nvPicPr>
          <p:cNvPr id="154626" name="Picture 2" descr="https://farm5.staticflickr.com/4135/4807604807_838380325d_o_d.jpg"/>
          <p:cNvPicPr>
            <a:picLocks noChangeAspect="1" noChangeArrowheads="1"/>
          </p:cNvPicPr>
          <p:nvPr/>
        </p:nvPicPr>
        <p:blipFill>
          <a:blip r:embed="rId2" cstate="print"/>
          <a:srcRect/>
          <a:stretch>
            <a:fillRect/>
          </a:stretch>
        </p:blipFill>
        <p:spPr bwMode="auto">
          <a:xfrm>
            <a:off x="971600" y="2492896"/>
            <a:ext cx="5734050" cy="2990850"/>
          </a:xfrm>
          <a:prstGeom prst="rect">
            <a:avLst/>
          </a:prstGeom>
          <a:noFill/>
        </p:spPr>
      </p:pic>
      <p:sp>
        <p:nvSpPr>
          <p:cNvPr id="6" name="Rectangle 5"/>
          <p:cNvSpPr/>
          <p:nvPr/>
        </p:nvSpPr>
        <p:spPr>
          <a:xfrm>
            <a:off x="2987824" y="5661248"/>
            <a:ext cx="1421904" cy="276999"/>
          </a:xfrm>
          <a:prstGeom prst="rect">
            <a:avLst/>
          </a:prstGeom>
        </p:spPr>
        <p:txBody>
          <a:bodyPr wrap="square">
            <a:spAutoFit/>
          </a:bodyPr>
          <a:lstStyle/>
          <a:p>
            <a:r>
              <a:rPr lang="en-US" sz="1200" dirty="0" smtClean="0">
                <a:hlinkClick r:id="rId3"/>
              </a:rPr>
              <a:t>Flickr.com</a:t>
            </a:r>
            <a:endParaRPr lang="en-US" sz="1200"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3" name="Ομάδα 2"/>
          <p:cNvGrpSpPr/>
          <p:nvPr/>
        </p:nvGrpSpPr>
        <p:grpSpPr>
          <a:xfrm>
            <a:off x="1767633" y="5931169"/>
            <a:ext cx="5828703" cy="768532"/>
            <a:chOff x="1767633" y="5931169"/>
            <a:chExt cx="5828703" cy="768532"/>
          </a:xfrm>
        </p:grpSpPr>
        <p:pic>
          <p:nvPicPr>
            <p:cNvPr id="9"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10" name="Picture 2" descr="C:\Users\alex\Desktop\logo.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a:t>Γεωργία Οικονόμου </a:t>
            </a:r>
            <a:r>
              <a:rPr lang="el-GR" sz="2000" dirty="0" smtClean="0"/>
              <a:t>2014. </a:t>
            </a:r>
            <a:r>
              <a:rPr lang="el-GR" sz="2000" dirty="0"/>
              <a:t>Γεωργία Οικονόμου. «Στοιχεία Διαγνωστικής Απεικόνισης. </a:t>
            </a:r>
            <a:r>
              <a:rPr lang="el-GR" sz="2000" dirty="0" smtClean="0"/>
              <a:t>Ενότητα </a:t>
            </a:r>
            <a:r>
              <a:rPr lang="el-GR" sz="2000" dirty="0"/>
              <a:t>6</a:t>
            </a:r>
            <a:r>
              <a:rPr lang="en-US" sz="2000" dirty="0" smtClean="0"/>
              <a:t>:</a:t>
            </a:r>
            <a:r>
              <a:rPr lang="el-GR" sz="2000" dirty="0"/>
              <a:t> </a:t>
            </a:r>
            <a:r>
              <a:rPr lang="el-GR" sz="2000" dirty="0" smtClean="0"/>
              <a:t>Γόνατο - Ώμος».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και δοθεί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http://creativecommons.org/licenses/by-nc-sa/4.0/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latin typeface="Calibri"/>
              </a:rPr>
              <a:t>αδειοδόχο</a:t>
            </a:r>
            <a:endParaRPr lang="el-GR" dirty="0">
              <a:solidFill>
                <a:prstClr val="black"/>
              </a:solidFill>
              <a:latin typeface="Calibri"/>
            </a:endParaRP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err="1">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a:t>
            </a:r>
            <a:r>
              <a:rPr lang="el-GR" dirty="0" err="1">
                <a:solidFill>
                  <a:prstClr val="black"/>
                </a:solidFill>
                <a:latin typeface="Calibri"/>
              </a:rPr>
              <a:t>αδειοδόχο</a:t>
            </a:r>
            <a:r>
              <a:rPr lang="el-GR" dirty="0">
                <a:solidFill>
                  <a:prstClr val="black"/>
                </a:solidFill>
                <a:latin typeface="Calibri"/>
              </a:rPr>
              <a:t>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118090983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a:solidFill>
                  <a:prstClr val="black">
                    <a:lumMod val="75000"/>
                    <a:lumOff val="25000"/>
                  </a:prstClr>
                </a:solidFill>
                <a:latin typeface="Calibri"/>
              </a:rPr>
              <a:t>και διάθεση του έργου ή του παράγωγου αυτού με την ίδια άδεια</a:t>
            </a: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62490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Αθηνών</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Ρήξη χιαστών συνδέσμων</a:t>
            </a:r>
            <a:endParaRPr lang="el-GR"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10</a:t>
            </a:fld>
            <a:endParaRPr lang="el-GR"/>
          </a:p>
        </p:txBody>
      </p:sp>
      <p:pic>
        <p:nvPicPr>
          <p:cNvPr id="75778" name="Picture 2" descr="File:918 Knee Inju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412776"/>
            <a:ext cx="8177942" cy="48965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7"/>
          <p:cNvSpPr/>
          <p:nvPr/>
        </p:nvSpPr>
        <p:spPr>
          <a:xfrm>
            <a:off x="539552" y="6323195"/>
            <a:ext cx="8177942" cy="276999"/>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a:latin typeface="+mn-lt"/>
                <a:hlinkClick r:id="rId4"/>
              </a:rPr>
              <a:t>918 Knee </a:t>
            </a:r>
            <a:r>
              <a:rPr lang="en-US" sz="1200" dirty="0" smtClean="0">
                <a:latin typeface="+mn-lt"/>
                <a:hlinkClick r:id="rId4"/>
              </a:rPr>
              <a:t>Injury</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dirty="0">
                <a:solidFill>
                  <a:schemeClr val="bg1">
                    <a:lumMod val="75000"/>
                  </a:schemeClr>
                </a:solidFill>
                <a:latin typeface="+mn-lt"/>
                <a:hlinkClick r:id="rId5" tooltip="User:CFCF"/>
              </a:rPr>
              <a:t>CFCF</a:t>
            </a:r>
            <a:r>
              <a:rPr lang="el-GR" sz="1200" dirty="0" smtClean="0">
                <a:solidFill>
                  <a:schemeClr val="bg1">
                    <a:lumMod val="75000"/>
                  </a:schemeClr>
                </a:solidFill>
                <a:latin typeface="+mn-lt"/>
              </a:rPr>
              <a:t> διαθέσιμο με άδεια </a:t>
            </a:r>
            <a:r>
              <a:rPr lang="en-US" sz="1200" dirty="0">
                <a:solidFill>
                  <a:schemeClr val="bg1">
                    <a:lumMod val="75000"/>
                  </a:schemeClr>
                </a:solidFill>
                <a:latin typeface="+mn-lt"/>
                <a:hlinkClick r:id="rId6"/>
              </a:rPr>
              <a:t>CC BY 3.0</a:t>
            </a:r>
            <a:endParaRPr lang="en-US" sz="1200" dirty="0">
              <a:solidFill>
                <a:schemeClr val="bg1">
                  <a:lumMod val="75000"/>
                </a:schemeClr>
              </a:solidFill>
              <a:latin typeface="+mn-lt"/>
            </a:endParaRPr>
          </a:p>
        </p:txBody>
      </p:sp>
    </p:spTree>
    <p:extLst>
      <p:ext uri="{BB962C8B-B14F-4D97-AF65-F5344CB8AC3E}">
        <p14:creationId xmlns:p14="http://schemas.microsoft.com/office/powerpoint/2010/main" val="25777082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3" descr="kn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1450" y="228600"/>
            <a:ext cx="6335713"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11</a:t>
            </a:fld>
            <a:endParaRPr lang="el-GR"/>
          </a:p>
        </p:txBody>
      </p:sp>
    </p:spTree>
    <p:extLst>
      <p:ext uri="{BB962C8B-B14F-4D97-AF65-F5344CB8AC3E}">
        <p14:creationId xmlns:p14="http://schemas.microsoft.com/office/powerpoint/2010/main" val="31112504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340768"/>
            <a:ext cx="8640960" cy="5256584"/>
          </a:xfrm>
        </p:spPr>
        <p:txBody>
          <a:bodyPr>
            <a:normAutofit/>
          </a:bodyPr>
          <a:lstStyle/>
          <a:p>
            <a:pPr>
              <a:defRPr/>
            </a:pPr>
            <a:r>
              <a:rPr lang="el-GR" sz="2400" dirty="0" smtClean="0"/>
              <a:t>Προσθίως αντικαθίσταται από τον τετρακέφαλο.</a:t>
            </a:r>
          </a:p>
          <a:p>
            <a:pPr>
              <a:defRPr/>
            </a:pPr>
            <a:r>
              <a:rPr lang="el-GR" sz="2400" dirty="0" smtClean="0"/>
              <a:t>Οπισθίως άνω: προσφύεται στο όριο της αρθρωσης επί των μηριαίων κονδύλων και στο </a:t>
            </a:r>
            <a:r>
              <a:rPr lang="el-GR" sz="2400" dirty="0" err="1" smtClean="0"/>
              <a:t>μεσοκονδύλιο</a:t>
            </a:r>
            <a:r>
              <a:rPr lang="el-GR" sz="2400" dirty="0" smtClean="0"/>
              <a:t> βόθρο. </a:t>
            </a:r>
          </a:p>
          <a:p>
            <a:pPr>
              <a:defRPr/>
            </a:pPr>
            <a:r>
              <a:rPr lang="el-GR" sz="2400" dirty="0" smtClean="0"/>
              <a:t>Ελλειψη πρόσφυσης πάνω από τον έξω κόνδυλο για τον τένοντα του ιγνυακού μυός.</a:t>
            </a:r>
          </a:p>
          <a:p>
            <a:pPr>
              <a:defRPr/>
            </a:pPr>
            <a:r>
              <a:rPr lang="el-GR" sz="2400" dirty="0" smtClean="0"/>
              <a:t>Οπισθίως κάτω: προσφύεται στην κνήμη εκτός από την περιοχή διασταύρωσης των οστών με τον ιγνυακό μυ. </a:t>
            </a:r>
            <a:endParaRPr lang="en-US"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12</a:t>
            </a:fld>
            <a:endParaRPr lang="el-GR"/>
          </a:p>
        </p:txBody>
      </p:sp>
      <p:sp>
        <p:nvSpPr>
          <p:cNvPr id="5" name="Τίτλος 4"/>
          <p:cNvSpPr>
            <a:spLocks noGrp="1"/>
          </p:cNvSpPr>
          <p:nvPr>
            <p:ph type="title"/>
          </p:nvPr>
        </p:nvSpPr>
        <p:spPr/>
        <p:txBody>
          <a:bodyPr/>
          <a:lstStyle/>
          <a:p>
            <a:r>
              <a:rPr lang="el-GR" dirty="0"/>
              <a:t>Αρθρική </a:t>
            </a:r>
            <a:r>
              <a:rPr lang="el-GR" dirty="0" smtClean="0"/>
              <a:t>κάψα </a:t>
            </a:r>
            <a:r>
              <a:rPr lang="el-GR" sz="3000" b="0" dirty="0" smtClean="0"/>
              <a:t>1/2</a:t>
            </a:r>
            <a:endParaRPr lang="el-GR" sz="3000" b="0" dirty="0"/>
          </a:p>
        </p:txBody>
      </p:sp>
    </p:spTree>
    <p:extLst>
      <p:ext uri="{BB962C8B-B14F-4D97-AF65-F5344CB8AC3E}">
        <p14:creationId xmlns:p14="http://schemas.microsoft.com/office/powerpoint/2010/main" val="825195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13</a:t>
            </a:fld>
            <a:endParaRPr lang="el-GR" dirty="0"/>
          </a:p>
        </p:txBody>
      </p:sp>
      <p:sp>
        <p:nvSpPr>
          <p:cNvPr id="5" name="Τίτλος 4"/>
          <p:cNvSpPr>
            <a:spLocks noGrp="1"/>
          </p:cNvSpPr>
          <p:nvPr>
            <p:ph type="title"/>
          </p:nvPr>
        </p:nvSpPr>
        <p:spPr/>
        <p:txBody>
          <a:bodyPr/>
          <a:lstStyle/>
          <a:p>
            <a:r>
              <a:rPr lang="el-GR" dirty="0"/>
              <a:t>Αρθρική </a:t>
            </a:r>
            <a:r>
              <a:rPr lang="el-GR" dirty="0" smtClean="0"/>
              <a:t>κάψα </a:t>
            </a:r>
            <a:r>
              <a:rPr lang="el-GR" sz="3000" b="0" dirty="0"/>
              <a:t>2</a:t>
            </a:r>
            <a:r>
              <a:rPr lang="el-GR" sz="3000" b="0" dirty="0" smtClean="0"/>
              <a:t>/2</a:t>
            </a:r>
            <a:endParaRPr lang="el-GR" sz="3000" b="0" dirty="0"/>
          </a:p>
        </p:txBody>
      </p:sp>
      <p:sp>
        <p:nvSpPr>
          <p:cNvPr id="7" name="Rectangle 7"/>
          <p:cNvSpPr/>
          <p:nvPr/>
        </p:nvSpPr>
        <p:spPr>
          <a:xfrm>
            <a:off x="939421" y="6461694"/>
            <a:ext cx="7232979" cy="276999"/>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smtClean="0">
                <a:latin typeface="+mn-lt"/>
                <a:hlinkClick r:id="rId3"/>
              </a:rPr>
              <a:t>Joint</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dirty="0" err="1">
                <a:latin typeface="+mn-lt"/>
                <a:hlinkClick r:id="rId4" tooltip="User:Jmarchn"/>
              </a:rPr>
              <a:t>Jmarchn</a:t>
            </a:r>
            <a:r>
              <a:rPr lang="el-GR" sz="1200" dirty="0" smtClean="0">
                <a:solidFill>
                  <a:schemeClr val="bg1">
                    <a:lumMod val="75000"/>
                  </a:schemeClr>
                </a:solidFill>
                <a:latin typeface="+mn-lt"/>
              </a:rPr>
              <a:t> διαθέσιμο με άδεια </a:t>
            </a:r>
            <a:r>
              <a:rPr lang="en-US" sz="1200" dirty="0">
                <a:latin typeface="+mn-lt"/>
                <a:hlinkClick r:id="rId5"/>
              </a:rPr>
              <a:t>CC BY-SA 3.0</a:t>
            </a:r>
            <a:endParaRPr lang="en-US" sz="1200" dirty="0">
              <a:latin typeface="+mn-lt"/>
            </a:endParaRPr>
          </a:p>
        </p:txBody>
      </p:sp>
      <p:grpSp>
        <p:nvGrpSpPr>
          <p:cNvPr id="3" name="Ομάδα 2"/>
          <p:cNvGrpSpPr/>
          <p:nvPr/>
        </p:nvGrpSpPr>
        <p:grpSpPr>
          <a:xfrm>
            <a:off x="971600" y="1196752"/>
            <a:ext cx="7200800" cy="5265586"/>
            <a:chOff x="971600" y="1196752"/>
            <a:chExt cx="7200800" cy="5265586"/>
          </a:xfrm>
        </p:grpSpPr>
        <p:pic>
          <p:nvPicPr>
            <p:cNvPr id="73730" name="Picture 2" descr="File:Joint.sv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600" y="1196752"/>
              <a:ext cx="7200800" cy="5265586"/>
            </a:xfrm>
            <a:prstGeom prst="rect">
              <a:avLst/>
            </a:prstGeom>
            <a:solidFill>
              <a:schemeClr val="bg1"/>
            </a:solidFill>
            <a:ln>
              <a:solidFill>
                <a:schemeClr val="tx1"/>
              </a:solidFill>
            </a:ln>
          </p:spPr>
        </p:pic>
        <p:sp>
          <p:nvSpPr>
            <p:cNvPr id="2" name="Έλλειψη 1"/>
            <p:cNvSpPr/>
            <p:nvPr/>
          </p:nvSpPr>
          <p:spPr>
            <a:xfrm>
              <a:off x="971600" y="3933056"/>
              <a:ext cx="1728192" cy="4320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17814916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340768"/>
            <a:ext cx="8208911" cy="5256584"/>
          </a:xfrm>
        </p:spPr>
        <p:txBody>
          <a:bodyPr/>
          <a:lstStyle/>
          <a:p>
            <a:pPr>
              <a:defRPr/>
            </a:pPr>
            <a:r>
              <a:rPr lang="el-GR" dirty="0" smtClean="0"/>
              <a:t>Παράγει το υγρό της άρθρωσης.</a:t>
            </a:r>
          </a:p>
          <a:p>
            <a:pPr>
              <a:defRPr/>
            </a:pPr>
            <a:r>
              <a:rPr lang="el-GR" dirty="0" smtClean="0"/>
              <a:t>Κάτω από την επιγονατίδα και μεταξύ κνήμης και μηριαίου.</a:t>
            </a:r>
          </a:p>
          <a:p>
            <a:pPr>
              <a:defRPr/>
            </a:pPr>
            <a:r>
              <a:rPr lang="el-GR" dirty="0" err="1" smtClean="0"/>
              <a:t>Υποεπιγονατιδικό</a:t>
            </a:r>
            <a:r>
              <a:rPr lang="el-GR" dirty="0" smtClean="0"/>
              <a:t> λίπος.</a:t>
            </a:r>
          </a:p>
          <a:p>
            <a:pPr lvl="1">
              <a:defRPr/>
            </a:pPr>
            <a:r>
              <a:rPr lang="el-GR" dirty="0" smtClean="0"/>
              <a:t>Πίσω και κάτω από τον επιγονατιδικό τένοντα μπορεί να ερεθιστεί από τραυματισμό.</a:t>
            </a:r>
            <a:endParaRPr lang="en-US"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14</a:t>
            </a:fld>
            <a:endParaRPr lang="el-GR"/>
          </a:p>
        </p:txBody>
      </p:sp>
      <p:sp>
        <p:nvSpPr>
          <p:cNvPr id="5" name="Τίτλος 4"/>
          <p:cNvSpPr>
            <a:spLocks noGrp="1"/>
          </p:cNvSpPr>
          <p:nvPr>
            <p:ph type="title"/>
          </p:nvPr>
        </p:nvSpPr>
        <p:spPr/>
        <p:txBody>
          <a:bodyPr/>
          <a:lstStyle/>
          <a:p>
            <a:r>
              <a:rPr lang="el-GR" dirty="0"/>
              <a:t>Αρθρικός υμένας</a:t>
            </a:r>
          </a:p>
        </p:txBody>
      </p:sp>
    </p:spTree>
    <p:extLst>
      <p:ext uri="{BB962C8B-B14F-4D97-AF65-F5344CB8AC3E}">
        <p14:creationId xmlns:p14="http://schemas.microsoft.com/office/powerpoint/2010/main" val="29990849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Θύλακοι γόνατος </a:t>
            </a:r>
            <a:r>
              <a:rPr lang="el-GR" sz="3000" b="0" dirty="0" smtClean="0"/>
              <a:t>1/2</a:t>
            </a:r>
            <a:endParaRPr lang="el-GR" sz="3000" b="0" dirty="0"/>
          </a:p>
        </p:txBody>
      </p:sp>
      <p:sp>
        <p:nvSpPr>
          <p:cNvPr id="3" name="Content Placeholder 2"/>
          <p:cNvSpPr>
            <a:spLocks noGrp="1"/>
          </p:cNvSpPr>
          <p:nvPr>
            <p:ph idx="1"/>
          </p:nvPr>
        </p:nvSpPr>
        <p:spPr/>
        <p:txBody>
          <a:bodyPr>
            <a:normAutofit/>
          </a:bodyPr>
          <a:lstStyle/>
          <a:p>
            <a:pPr>
              <a:defRPr/>
            </a:pPr>
            <a:r>
              <a:rPr lang="el-GR" dirty="0" smtClean="0"/>
              <a:t>Πάνω από 10 θύλακοι υπάρχουν γύρω από την άρθρωση του γόνατος</a:t>
            </a:r>
          </a:p>
          <a:p>
            <a:pPr>
              <a:defRPr/>
            </a:pPr>
            <a:r>
              <a:rPr lang="el-GR" dirty="0" smtClean="0"/>
              <a:t>Μερικοί συνδέονται με την άρθρωση</a:t>
            </a:r>
          </a:p>
          <a:p>
            <a:pPr>
              <a:defRPr/>
            </a:pPr>
            <a:r>
              <a:rPr lang="el-GR" dirty="0" smtClean="0"/>
              <a:t>Απορροφούν κραδασμούς </a:t>
            </a:r>
          </a:p>
          <a:p>
            <a:pPr>
              <a:defRPr/>
            </a:pPr>
            <a:r>
              <a:rPr lang="el-GR" dirty="0" smtClean="0"/>
              <a:t>Εξομαλύνουν τις τριβές</a:t>
            </a:r>
            <a:endParaRPr lang="en-US"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15</a:t>
            </a:fld>
            <a:endParaRPr lang="el-GR"/>
          </a:p>
        </p:txBody>
      </p:sp>
    </p:spTree>
    <p:extLst>
      <p:ext uri="{BB962C8B-B14F-4D97-AF65-F5344CB8AC3E}">
        <p14:creationId xmlns:p14="http://schemas.microsoft.com/office/powerpoint/2010/main" val="8446661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7" descr="5225226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784" y="1484784"/>
            <a:ext cx="4176712"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7" descr="5225226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662" y="1484784"/>
            <a:ext cx="459105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16</a:t>
            </a:fld>
            <a:endParaRPr lang="el-GR"/>
          </a:p>
        </p:txBody>
      </p:sp>
      <p:sp>
        <p:nvSpPr>
          <p:cNvPr id="6" name="Τίτλος 5"/>
          <p:cNvSpPr>
            <a:spLocks noGrp="1"/>
          </p:cNvSpPr>
          <p:nvPr>
            <p:ph type="title"/>
          </p:nvPr>
        </p:nvSpPr>
        <p:spPr/>
        <p:txBody>
          <a:bodyPr/>
          <a:lstStyle/>
          <a:p>
            <a:r>
              <a:rPr lang="el-GR" dirty="0">
                <a:solidFill>
                  <a:prstClr val="white"/>
                </a:solidFill>
              </a:rPr>
              <a:t>Θύλακοι γόνατος </a:t>
            </a:r>
            <a:r>
              <a:rPr lang="el-GR" sz="3000" b="0" dirty="0" smtClean="0">
                <a:solidFill>
                  <a:prstClr val="white"/>
                </a:solidFill>
              </a:rPr>
              <a:t>2/2</a:t>
            </a:r>
            <a:endParaRPr lang="el-GR" dirty="0"/>
          </a:p>
        </p:txBody>
      </p:sp>
    </p:spTree>
    <p:extLst>
      <p:ext uri="{BB962C8B-B14F-4D97-AF65-F5344CB8AC3E}">
        <p14:creationId xmlns:p14="http://schemas.microsoft.com/office/powerpoint/2010/main" val="3770580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l-GR" dirty="0" smtClean="0"/>
              <a:t>Έξω πλάγιος σύνδεσμος (περονιαίος)</a:t>
            </a:r>
          </a:p>
          <a:p>
            <a:pPr lvl="1">
              <a:defRPr/>
            </a:pPr>
            <a:r>
              <a:rPr lang="el-GR" dirty="0" smtClean="0"/>
              <a:t>Δεν τραυματίζεται συχνά </a:t>
            </a:r>
            <a:endParaRPr lang="en-US" dirty="0"/>
          </a:p>
        </p:txBody>
      </p:sp>
      <p:pic>
        <p:nvPicPr>
          <p:cNvPr id="18436" name="Picture 5" descr="benjamin01_1868_1_1_61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2924944"/>
            <a:ext cx="3942114" cy="2879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4" descr="Image Pr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5963" y="2349500"/>
            <a:ext cx="2901950" cy="426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17</a:t>
            </a:fld>
            <a:endParaRPr lang="el-GR"/>
          </a:p>
        </p:txBody>
      </p:sp>
      <p:sp>
        <p:nvSpPr>
          <p:cNvPr id="5" name="Τίτλος 4"/>
          <p:cNvSpPr>
            <a:spLocks noGrp="1"/>
          </p:cNvSpPr>
          <p:nvPr>
            <p:ph type="title"/>
          </p:nvPr>
        </p:nvSpPr>
        <p:spPr/>
        <p:txBody>
          <a:bodyPr/>
          <a:lstStyle/>
          <a:p>
            <a:r>
              <a:rPr lang="el-GR" dirty="0"/>
              <a:t>Έξω πλάγιος σύνδεσμος</a:t>
            </a:r>
          </a:p>
        </p:txBody>
      </p:sp>
    </p:spTree>
    <p:extLst>
      <p:ext uri="{BB962C8B-B14F-4D97-AF65-F5344CB8AC3E}">
        <p14:creationId xmlns:p14="http://schemas.microsoft.com/office/powerpoint/2010/main" val="11750834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l-GR" dirty="0" smtClean="0"/>
              <a:t>Διατηρεί τη σταθερότητα του έσω τμήματος του γόνατος.</a:t>
            </a:r>
          </a:p>
          <a:p>
            <a:pPr>
              <a:defRPr/>
            </a:pPr>
            <a:r>
              <a:rPr lang="el-GR" dirty="0" smtClean="0"/>
              <a:t>Τραυματίζεται συνήθως από κτύπημα στο έξω τμήμα του γόνατος που προκαλεί διάσταση στο έσω τμήμα της άρθρωσης.</a:t>
            </a:r>
            <a:endParaRPr lang="en-US"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18</a:t>
            </a:fld>
            <a:endParaRPr lang="el-GR"/>
          </a:p>
        </p:txBody>
      </p:sp>
      <p:sp>
        <p:nvSpPr>
          <p:cNvPr id="5" name="Τίτλος 4"/>
          <p:cNvSpPr>
            <a:spLocks noGrp="1"/>
          </p:cNvSpPr>
          <p:nvPr>
            <p:ph type="title"/>
          </p:nvPr>
        </p:nvSpPr>
        <p:spPr/>
        <p:txBody>
          <a:bodyPr/>
          <a:lstStyle/>
          <a:p>
            <a:r>
              <a:rPr lang="el-GR" dirty="0"/>
              <a:t>Έσω πλάγιος σύνδεσμος</a:t>
            </a:r>
          </a:p>
        </p:txBody>
      </p:sp>
    </p:spTree>
    <p:extLst>
      <p:ext uri="{BB962C8B-B14F-4D97-AF65-F5344CB8AC3E}">
        <p14:creationId xmlns:p14="http://schemas.microsoft.com/office/powerpoint/2010/main" val="40810026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Ομάδα 3"/>
          <p:cNvGrpSpPr/>
          <p:nvPr/>
        </p:nvGrpSpPr>
        <p:grpSpPr>
          <a:xfrm>
            <a:off x="1544315" y="1124744"/>
            <a:ext cx="5908005" cy="5661248"/>
            <a:chOff x="1184275" y="0"/>
            <a:chExt cx="6808788" cy="6597650"/>
          </a:xfrm>
        </p:grpSpPr>
        <p:pic>
          <p:nvPicPr>
            <p:cNvPr id="4098" name="Picture 4" descr="aclinju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613" y="0"/>
              <a:ext cx="5926137" cy="6597650"/>
            </a:xfrm>
            <a:prstGeom prst="rect">
              <a:avLst/>
            </a:prstGeom>
            <a:solidFill>
              <a:schemeClr val="bg1"/>
            </a:solidFill>
            <a:ln>
              <a:solidFill>
                <a:schemeClr val="tx1"/>
              </a:solidFill>
            </a:ln>
          </p:spPr>
        </p:pic>
        <p:sp>
          <p:nvSpPr>
            <p:cNvPr id="4099" name="Text Box 5"/>
            <p:cNvSpPr txBox="1">
              <a:spLocks noChangeArrowheads="1"/>
            </p:cNvSpPr>
            <p:nvPr/>
          </p:nvSpPr>
          <p:spPr bwMode="auto">
            <a:xfrm>
              <a:off x="6300788" y="111323"/>
              <a:ext cx="1692275" cy="3497174"/>
            </a:xfrm>
            <a:prstGeom prst="rect">
              <a:avLst/>
            </a:prstGeom>
            <a:solidFill>
              <a:schemeClr val="bg1"/>
            </a:solidFill>
            <a:ln>
              <a:solidFill>
                <a:schemeClr val="tx1"/>
              </a:solid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dirty="0">
                  <a:latin typeface="+mn-lt"/>
                </a:rPr>
                <a:t>Οπίσθιος χιαστός σύνδεσμος</a:t>
              </a:r>
            </a:p>
            <a:p>
              <a:pPr eaLnBrk="1" hangingPunct="1">
                <a:spcBef>
                  <a:spcPct val="50000"/>
                </a:spcBef>
              </a:pPr>
              <a:r>
                <a:rPr lang="el-GR" altLang="el-GR" b="1" dirty="0">
                  <a:latin typeface="+mn-lt"/>
                </a:rPr>
                <a:t>Αρθρικός χόνδρος</a:t>
              </a:r>
            </a:p>
            <a:p>
              <a:pPr eaLnBrk="1" hangingPunct="1">
                <a:spcBef>
                  <a:spcPct val="50000"/>
                </a:spcBef>
              </a:pPr>
              <a:r>
                <a:rPr lang="el-GR" altLang="el-GR" b="1" dirty="0" smtClean="0">
                  <a:latin typeface="+mn-lt"/>
                </a:rPr>
                <a:t>Έσω </a:t>
              </a:r>
              <a:r>
                <a:rPr lang="el-GR" altLang="el-GR" b="1" dirty="0">
                  <a:latin typeface="+mn-lt"/>
                </a:rPr>
                <a:t>πλάγιος σύνδεσμος</a:t>
              </a:r>
            </a:p>
            <a:p>
              <a:pPr eaLnBrk="1" hangingPunct="1">
                <a:spcBef>
                  <a:spcPct val="50000"/>
                </a:spcBef>
              </a:pPr>
              <a:r>
                <a:rPr lang="el-GR" altLang="el-GR" b="1" dirty="0">
                  <a:latin typeface="+mn-lt"/>
                </a:rPr>
                <a:t>Έσω </a:t>
              </a:r>
              <a:r>
                <a:rPr lang="el-GR" altLang="el-GR" b="1" dirty="0" smtClean="0">
                  <a:latin typeface="+mn-lt"/>
                </a:rPr>
                <a:t>μηνίσκος</a:t>
              </a:r>
              <a:endParaRPr lang="el-GR" altLang="el-GR" b="1" dirty="0">
                <a:latin typeface="+mn-lt"/>
              </a:endParaRPr>
            </a:p>
          </p:txBody>
        </p:sp>
        <p:sp>
          <p:nvSpPr>
            <p:cNvPr id="4100" name="Oval 7"/>
            <p:cNvSpPr>
              <a:spLocks noChangeArrowheads="1"/>
            </p:cNvSpPr>
            <p:nvPr/>
          </p:nvSpPr>
          <p:spPr bwMode="auto">
            <a:xfrm rot="-3250302">
              <a:off x="5737226" y="4537075"/>
              <a:ext cx="652462" cy="573087"/>
            </a:xfrm>
            <a:prstGeom prst="ellipse">
              <a:avLst/>
            </a:prstGeom>
            <a:solidFill>
              <a:schemeClr val="bg1"/>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l-GR">
                <a:latin typeface="+mn-lt"/>
              </a:endParaRPr>
            </a:p>
          </p:txBody>
        </p:sp>
        <p:sp>
          <p:nvSpPr>
            <p:cNvPr id="4101" name="Rectangle 8"/>
            <p:cNvSpPr>
              <a:spLocks noChangeArrowheads="1"/>
            </p:cNvSpPr>
            <p:nvPr/>
          </p:nvSpPr>
          <p:spPr bwMode="auto">
            <a:xfrm>
              <a:off x="6228184" y="4005064"/>
              <a:ext cx="1655763" cy="2592387"/>
            </a:xfrm>
            <a:prstGeom prst="rect">
              <a:avLst/>
            </a:prstGeom>
            <a:solidFill>
              <a:schemeClr val="bg1"/>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l-GR">
                <a:latin typeface="+mn-lt"/>
              </a:endParaRPr>
            </a:p>
          </p:txBody>
        </p:sp>
        <p:sp>
          <p:nvSpPr>
            <p:cNvPr id="4102" name="Rectangle 9"/>
            <p:cNvSpPr>
              <a:spLocks noChangeArrowheads="1"/>
            </p:cNvSpPr>
            <p:nvPr/>
          </p:nvSpPr>
          <p:spPr bwMode="auto">
            <a:xfrm>
              <a:off x="5551488" y="5229225"/>
              <a:ext cx="863600" cy="1368425"/>
            </a:xfrm>
            <a:prstGeom prst="rect">
              <a:avLst/>
            </a:prstGeom>
            <a:solidFill>
              <a:schemeClr val="bg1"/>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l-GR">
                <a:latin typeface="+mn-lt"/>
              </a:endParaRPr>
            </a:p>
          </p:txBody>
        </p:sp>
        <p:sp>
          <p:nvSpPr>
            <p:cNvPr id="4103" name="Text Box 10"/>
            <p:cNvSpPr txBox="1">
              <a:spLocks noChangeArrowheads="1"/>
            </p:cNvSpPr>
            <p:nvPr/>
          </p:nvSpPr>
          <p:spPr bwMode="auto">
            <a:xfrm>
              <a:off x="3892288" y="4863828"/>
              <a:ext cx="1081087" cy="699434"/>
            </a:xfrm>
            <a:prstGeom prst="rect">
              <a:avLst/>
            </a:prstGeom>
            <a:solidFill>
              <a:schemeClr val="bg1"/>
            </a:solidFill>
            <a:ln>
              <a:solidFill>
                <a:schemeClr val="tx1"/>
              </a:solid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dirty="0" smtClean="0">
                  <a:latin typeface="+mn-lt"/>
                </a:rPr>
                <a:t>Κνήμη</a:t>
              </a:r>
              <a:endParaRPr lang="en-US" altLang="el-GR" b="1" dirty="0" smtClean="0">
                <a:latin typeface="+mn-lt"/>
              </a:endParaRPr>
            </a:p>
            <a:p>
              <a:pPr eaLnBrk="1" hangingPunct="1">
                <a:spcBef>
                  <a:spcPct val="50000"/>
                </a:spcBef>
              </a:pPr>
              <a:endParaRPr lang="el-GR" altLang="el-GR" sz="1000" b="1" dirty="0">
                <a:solidFill>
                  <a:schemeClr val="tx2"/>
                </a:solidFill>
                <a:latin typeface="+mn-lt"/>
              </a:endParaRPr>
            </a:p>
          </p:txBody>
        </p:sp>
        <p:sp>
          <p:nvSpPr>
            <p:cNvPr id="4104" name="Text Box 11"/>
            <p:cNvSpPr txBox="1">
              <a:spLocks noChangeArrowheads="1"/>
            </p:cNvSpPr>
            <p:nvPr/>
          </p:nvSpPr>
          <p:spPr bwMode="auto">
            <a:xfrm>
              <a:off x="3276599" y="0"/>
              <a:ext cx="982052" cy="699434"/>
            </a:xfrm>
            <a:prstGeom prst="rect">
              <a:avLst/>
            </a:prstGeom>
            <a:solidFill>
              <a:schemeClr val="bg1"/>
            </a:solidFill>
            <a:ln w="9525">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dirty="0" smtClean="0">
                  <a:latin typeface="+mn-lt"/>
                </a:rPr>
                <a:t>Μηρός</a:t>
              </a:r>
              <a:endParaRPr lang="en-US" altLang="el-GR" b="1" dirty="0" smtClean="0">
                <a:solidFill>
                  <a:schemeClr val="tx2"/>
                </a:solidFill>
                <a:latin typeface="+mn-lt"/>
              </a:endParaRPr>
            </a:p>
            <a:p>
              <a:pPr eaLnBrk="1" hangingPunct="1">
                <a:spcBef>
                  <a:spcPct val="50000"/>
                </a:spcBef>
              </a:pPr>
              <a:r>
                <a:rPr lang="el-GR" altLang="el-GR" sz="1000" b="1" dirty="0" smtClean="0">
                  <a:solidFill>
                    <a:schemeClr val="tx2"/>
                  </a:solidFill>
                  <a:latin typeface="+mn-lt"/>
                </a:rPr>
                <a:t>     </a:t>
              </a:r>
              <a:r>
                <a:rPr lang="el-GR" altLang="el-GR" sz="1000" b="1" dirty="0" smtClean="0">
                  <a:latin typeface="+mn-lt"/>
                </a:rPr>
                <a:t>   </a:t>
              </a:r>
              <a:endParaRPr lang="el-GR" altLang="el-GR" sz="1000" b="1" dirty="0">
                <a:latin typeface="+mn-lt"/>
              </a:endParaRPr>
            </a:p>
          </p:txBody>
        </p:sp>
        <p:sp>
          <p:nvSpPr>
            <p:cNvPr id="4105" name="Text Box 12"/>
            <p:cNvSpPr txBox="1">
              <a:spLocks noChangeArrowheads="1"/>
            </p:cNvSpPr>
            <p:nvPr/>
          </p:nvSpPr>
          <p:spPr bwMode="auto">
            <a:xfrm>
              <a:off x="4038599" y="1054100"/>
              <a:ext cx="1049920" cy="753238"/>
            </a:xfrm>
            <a:prstGeom prst="rect">
              <a:avLst/>
            </a:prstGeom>
            <a:solidFill>
              <a:schemeClr val="bg1"/>
            </a:solidFill>
            <a:ln>
              <a:solidFill>
                <a:schemeClr val="tx1"/>
              </a:solid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dirty="0" err="1" smtClean="0">
                  <a:latin typeface="+mn-lt"/>
                </a:rPr>
                <a:t>Επιγο</a:t>
              </a:r>
              <a:r>
                <a:rPr lang="el-GR" altLang="el-GR" b="1" dirty="0" smtClean="0">
                  <a:latin typeface="+mn-lt"/>
                </a:rPr>
                <a:t>-</a:t>
              </a:r>
              <a:r>
                <a:rPr lang="el-GR" altLang="el-GR" b="1" dirty="0" err="1" smtClean="0">
                  <a:latin typeface="+mn-lt"/>
                </a:rPr>
                <a:t>νατίδα</a:t>
              </a:r>
              <a:endParaRPr lang="el-GR" altLang="el-GR" b="1" dirty="0">
                <a:latin typeface="+mn-lt"/>
              </a:endParaRPr>
            </a:p>
          </p:txBody>
        </p:sp>
        <p:sp>
          <p:nvSpPr>
            <p:cNvPr id="4106" name="Text Box 13"/>
            <p:cNvSpPr txBox="1">
              <a:spLocks noChangeArrowheads="1"/>
            </p:cNvSpPr>
            <p:nvPr/>
          </p:nvSpPr>
          <p:spPr bwMode="auto">
            <a:xfrm>
              <a:off x="1258888" y="1068800"/>
              <a:ext cx="1571626" cy="753238"/>
            </a:xfrm>
            <a:prstGeom prst="rect">
              <a:avLst/>
            </a:prstGeom>
            <a:solidFill>
              <a:schemeClr val="bg1"/>
            </a:solidFill>
            <a:ln>
              <a:solidFill>
                <a:schemeClr val="tx1"/>
              </a:solidFill>
            </a:ln>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dirty="0">
                  <a:latin typeface="+mn-lt"/>
                </a:rPr>
                <a:t>Πρόσθιος χιαστός</a:t>
              </a:r>
            </a:p>
          </p:txBody>
        </p:sp>
        <p:sp>
          <p:nvSpPr>
            <p:cNvPr id="4107" name="Text Box 15"/>
            <p:cNvSpPr txBox="1">
              <a:spLocks noChangeArrowheads="1"/>
            </p:cNvSpPr>
            <p:nvPr/>
          </p:nvSpPr>
          <p:spPr bwMode="auto">
            <a:xfrm>
              <a:off x="1184275" y="1846263"/>
              <a:ext cx="1584325" cy="646331"/>
            </a:xfrm>
            <a:prstGeom prst="rect">
              <a:avLst/>
            </a:prstGeom>
            <a:solidFill>
              <a:schemeClr val="bg1"/>
            </a:solidFill>
            <a:ln>
              <a:solidFill>
                <a:schemeClr val="tx1"/>
              </a:solid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a:latin typeface="+mn-lt"/>
                </a:rPr>
                <a:t>Έξω πλάγιος σύνδεσμος</a:t>
              </a:r>
              <a:endParaRPr lang="el-GR" altLang="el-GR">
                <a:solidFill>
                  <a:schemeClr val="accent1"/>
                </a:solidFill>
                <a:latin typeface="+mn-lt"/>
              </a:endParaRPr>
            </a:p>
          </p:txBody>
        </p:sp>
        <p:sp>
          <p:nvSpPr>
            <p:cNvPr id="4108" name="Text Box 16"/>
            <p:cNvSpPr txBox="1">
              <a:spLocks noChangeArrowheads="1"/>
            </p:cNvSpPr>
            <p:nvPr/>
          </p:nvSpPr>
          <p:spPr bwMode="auto">
            <a:xfrm>
              <a:off x="1985962" y="2513355"/>
              <a:ext cx="782638" cy="366712"/>
            </a:xfrm>
            <a:prstGeom prst="rect">
              <a:avLst/>
            </a:prstGeom>
            <a:solidFill>
              <a:schemeClr val="bg1"/>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l-GR">
                <a:latin typeface="+mn-lt"/>
              </a:endParaRPr>
            </a:p>
          </p:txBody>
        </p:sp>
        <p:sp>
          <p:nvSpPr>
            <p:cNvPr id="4109" name="Text Box 17"/>
            <p:cNvSpPr txBox="1">
              <a:spLocks noChangeArrowheads="1"/>
            </p:cNvSpPr>
            <p:nvPr/>
          </p:nvSpPr>
          <p:spPr bwMode="auto">
            <a:xfrm>
              <a:off x="1301748" y="2941256"/>
              <a:ext cx="1528764" cy="753238"/>
            </a:xfrm>
            <a:prstGeom prst="rect">
              <a:avLst/>
            </a:prstGeom>
            <a:solidFill>
              <a:schemeClr val="bg1"/>
            </a:solidFill>
            <a:ln>
              <a:solidFill>
                <a:schemeClr val="tx1"/>
              </a:solidFill>
            </a:ln>
          </p:spPr>
          <p:txBody>
            <a:bodyPr wrap="squar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dirty="0">
                  <a:latin typeface="+mn-lt"/>
                </a:rPr>
                <a:t>Έξω μηνίσκος</a:t>
              </a:r>
            </a:p>
          </p:txBody>
        </p:sp>
        <p:sp>
          <p:nvSpPr>
            <p:cNvPr id="4110" name="Text Box 18"/>
            <p:cNvSpPr txBox="1">
              <a:spLocks noChangeArrowheads="1"/>
            </p:cNvSpPr>
            <p:nvPr/>
          </p:nvSpPr>
          <p:spPr bwMode="auto">
            <a:xfrm>
              <a:off x="1979613" y="5776913"/>
              <a:ext cx="1117221" cy="699435"/>
            </a:xfrm>
            <a:prstGeom prst="rect">
              <a:avLst/>
            </a:prstGeom>
            <a:solidFill>
              <a:schemeClr val="bg1"/>
            </a:solidFill>
            <a:ln w="9525">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dirty="0" smtClean="0">
                  <a:latin typeface="+mn-lt"/>
                </a:rPr>
                <a:t>Περόνη</a:t>
              </a:r>
              <a:endParaRPr lang="en-US" altLang="el-GR" b="1" dirty="0" smtClean="0">
                <a:latin typeface="+mn-lt"/>
              </a:endParaRPr>
            </a:p>
            <a:p>
              <a:pPr eaLnBrk="1" hangingPunct="1">
                <a:spcBef>
                  <a:spcPct val="50000"/>
                </a:spcBef>
              </a:pPr>
              <a:endParaRPr lang="en-US" altLang="el-GR" sz="1000" b="1" dirty="0">
                <a:latin typeface="+mn-lt"/>
              </a:endParaRPr>
            </a:p>
          </p:txBody>
        </p:sp>
      </p:grpSp>
      <p:sp>
        <p:nvSpPr>
          <p:cNvPr id="2" name="Τίτλος 1"/>
          <p:cNvSpPr>
            <a:spLocks noGrp="1"/>
          </p:cNvSpPr>
          <p:nvPr>
            <p:ph type="title"/>
          </p:nvPr>
        </p:nvSpPr>
        <p:spPr/>
        <p:txBody>
          <a:bodyPr/>
          <a:lstStyle/>
          <a:p>
            <a:r>
              <a:rPr lang="el-GR" dirty="0"/>
              <a:t>Η Άρθρωση του Γόνατος</a:t>
            </a:r>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a:t>
            </a:fld>
            <a:endParaRPr lang="el-GR"/>
          </a:p>
        </p:txBody>
      </p:sp>
    </p:spTree>
    <p:extLst>
      <p:ext uri="{BB962C8B-B14F-4D97-AF65-F5344CB8AC3E}">
        <p14:creationId xmlns:p14="http://schemas.microsoft.com/office/powerpoint/2010/main" val="22020014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92" name="Rectangle 16"/>
          <p:cNvSpPr>
            <a:spLocks noGrp="1" noChangeArrowheads="1"/>
          </p:cNvSpPr>
          <p:nvPr>
            <p:ph type="title"/>
          </p:nvPr>
        </p:nvSpPr>
        <p:spPr/>
        <p:txBody>
          <a:bodyPr/>
          <a:lstStyle/>
          <a:p>
            <a:pPr algn="l" eaLnBrk="1" hangingPunct="1">
              <a:defRPr/>
            </a:pPr>
            <a:r>
              <a:rPr lang="el-GR" dirty="0" smtClean="0"/>
              <a:t>Ακτινογραφίες </a:t>
            </a:r>
            <a:r>
              <a:rPr lang="el-GR" sz="3000" b="0" dirty="0" smtClean="0"/>
              <a:t>1/3</a:t>
            </a:r>
          </a:p>
        </p:txBody>
      </p:sp>
      <p:pic>
        <p:nvPicPr>
          <p:cNvPr id="22531" name="Picture 6" descr="543168"/>
          <p:cNvPicPr>
            <a:picLocks noGrp="1" noChangeAspect="1" noChangeArrowheads="1"/>
          </p:cNvPicPr>
          <p:nvPr>
            <p:ph idx="1"/>
          </p:nvPr>
        </p:nvPicPr>
        <p:blipFill>
          <a:blip r:embed="rId2" cstate="print">
            <a:lum bright="6000"/>
            <a:extLst>
              <a:ext uri="{28A0092B-C50C-407E-A947-70E740481C1C}">
                <a14:useLocalDpi xmlns:a14="http://schemas.microsoft.com/office/drawing/2010/main" val="0"/>
              </a:ext>
            </a:extLst>
          </a:blip>
          <a:stretch>
            <a:fillRect/>
          </a:stretch>
        </p:blipFill>
        <p:spPr>
          <a:xfrm>
            <a:off x="251520" y="1268760"/>
            <a:ext cx="2570062" cy="3536195"/>
          </a:xfrm>
          <a:noFill/>
          <a:ln>
            <a:solidFill>
              <a:schemeClr val="tx1"/>
            </a:solidFill>
          </a:ln>
          <a:extLst>
            <a:ext uri="{909E8E84-426E-40DD-AFC4-6F175D3DCCD1}">
              <a14:hiddenFill xmlns:a14="http://schemas.microsoft.com/office/drawing/2010/main">
                <a:solidFill>
                  <a:srgbClr val="FFFFFF"/>
                </a:solidFill>
              </a14:hiddenFill>
            </a:ext>
          </a:extLst>
        </p:spPr>
      </p:pic>
      <p:pic>
        <p:nvPicPr>
          <p:cNvPr id="22532" name="Picture 9" descr="ΓΟΝΑΤΟPR1"/>
          <p:cNvPicPr preferRelativeResize="0">
            <a:picLocks noGrp="1" noChangeArrowheads="1"/>
          </p:cNvPicPr>
          <p:nvPr>
            <p:ph sz="quarter" idx="4294967295"/>
          </p:nvPr>
        </p:nvPicPr>
        <p:blipFill>
          <a:blip r:embed="rId3" cstate="print">
            <a:lum bright="18000" contrast="6000"/>
            <a:extLst>
              <a:ext uri="{28A0092B-C50C-407E-A947-70E740481C1C}">
                <a14:useLocalDpi xmlns:a14="http://schemas.microsoft.com/office/drawing/2010/main" val="0"/>
              </a:ext>
            </a:extLst>
          </a:blip>
          <a:srcRect/>
          <a:stretch>
            <a:fillRect/>
          </a:stretch>
        </p:blipFill>
        <p:spPr>
          <a:xfrm>
            <a:off x="2915816" y="3212976"/>
            <a:ext cx="2911475" cy="3500437"/>
          </a:xfrm>
          <a:noFill/>
          <a:ln>
            <a:solidFill>
              <a:schemeClr val="tx1"/>
            </a:solidFill>
          </a:ln>
          <a:extLst>
            <a:ext uri="{909E8E84-426E-40DD-AFC4-6F175D3DCCD1}">
              <a14:hiddenFill xmlns:a14="http://schemas.microsoft.com/office/drawing/2010/main">
                <a:solidFill>
                  <a:srgbClr val="FFFFFF"/>
                </a:solidFill>
              </a14:hiddenFill>
            </a:ext>
          </a:extLst>
        </p:spPr>
      </p:pic>
      <p:pic>
        <p:nvPicPr>
          <p:cNvPr id="22533" name="Picture 20" descr="γονατοPr1new"/>
          <p:cNvPicPr preferRelativeResize="0">
            <a:picLocks noGrp="1" noChangeArrowheads="1"/>
          </p:cNvPicPr>
          <p:nvPr>
            <p:ph sz="quarter" idx="4294967295"/>
          </p:nvPr>
        </p:nvPicPr>
        <p:blipFill>
          <a:blip r:embed="rId4" cstate="print">
            <a:lum bright="12000" contrast="8000"/>
            <a:extLst>
              <a:ext uri="{28A0092B-C50C-407E-A947-70E740481C1C}">
                <a14:useLocalDpi xmlns:a14="http://schemas.microsoft.com/office/drawing/2010/main" val="0"/>
              </a:ext>
            </a:extLst>
          </a:blip>
          <a:srcRect/>
          <a:stretch>
            <a:fillRect/>
          </a:stretch>
        </p:blipFill>
        <p:spPr>
          <a:xfrm>
            <a:off x="5940425" y="4005263"/>
            <a:ext cx="3203575" cy="2852737"/>
          </a:xfrm>
          <a:noFill/>
          <a:ln>
            <a:solidFill>
              <a:schemeClr val="tx1"/>
            </a:solidFill>
          </a:ln>
          <a:extLst>
            <a:ext uri="{909E8E84-426E-40DD-AFC4-6F175D3DCCD1}">
              <a14:hiddenFill xmlns:a14="http://schemas.microsoft.com/office/drawing/2010/main">
                <a:solidFill>
                  <a:srgbClr val="FFFFFF"/>
                </a:solidFill>
              </a14:hiddenFill>
            </a:ext>
          </a:extLst>
        </p:spPr>
      </p:pic>
      <p:pic>
        <p:nvPicPr>
          <p:cNvPr id="22534" name="Picture 22" descr="101-0171_IMG"/>
          <p:cNvPicPr>
            <a:picLocks noGrp="1" noChangeAspect="1" noChangeArrowheads="1"/>
          </p:cNvPicPr>
          <p:nvPr>
            <p:ph sz="quarter" idx="4294967295"/>
          </p:nvPr>
        </p:nvPicPr>
        <p:blipFill>
          <a:blip r:embed="rId5" cstate="print">
            <a:lum bright="6000" contrast="8000"/>
            <a:extLst>
              <a:ext uri="{28A0092B-C50C-407E-A947-70E740481C1C}">
                <a14:useLocalDpi xmlns:a14="http://schemas.microsoft.com/office/drawing/2010/main" val="0"/>
              </a:ext>
            </a:extLst>
          </a:blip>
          <a:srcRect/>
          <a:stretch>
            <a:fillRect/>
          </a:stretch>
        </p:blipFill>
        <p:spPr>
          <a:xfrm>
            <a:off x="6224588" y="0"/>
            <a:ext cx="2919412" cy="3889375"/>
          </a:xfrm>
          <a:noFill/>
          <a:ln>
            <a:solidFill>
              <a:schemeClr val="tx1"/>
            </a:solidFill>
          </a:ln>
          <a:extLst>
            <a:ext uri="{909E8E84-426E-40DD-AFC4-6F175D3DCCD1}">
              <a14:hiddenFill xmlns:a14="http://schemas.microsoft.com/office/drawing/2010/main">
                <a:solidFill>
                  <a:srgbClr val="FFFFFF"/>
                </a:solidFill>
              </a14:hiddenFill>
            </a:ext>
          </a:extLst>
        </p:spPr>
      </p:pic>
      <p:sp>
        <p:nvSpPr>
          <p:cNvPr id="22535" name="Text Box 24"/>
          <p:cNvSpPr txBox="1">
            <a:spLocks noChangeArrowheads="1"/>
          </p:cNvSpPr>
          <p:nvPr/>
        </p:nvSpPr>
        <p:spPr bwMode="auto">
          <a:xfrm>
            <a:off x="3419475" y="1628775"/>
            <a:ext cx="1800225" cy="11922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dirty="0"/>
              <a:t>Α/α γόνατος:</a:t>
            </a:r>
          </a:p>
          <a:p>
            <a:pPr eaLnBrk="1" hangingPunct="1">
              <a:spcBef>
                <a:spcPct val="50000"/>
              </a:spcBef>
            </a:pPr>
            <a:r>
              <a:rPr lang="en-US" altLang="el-GR" b="1" dirty="0"/>
              <a:t>F</a:t>
            </a:r>
          </a:p>
          <a:p>
            <a:pPr eaLnBrk="1" hangingPunct="1">
              <a:spcBef>
                <a:spcPct val="50000"/>
              </a:spcBef>
            </a:pPr>
            <a:r>
              <a:rPr lang="el-GR" altLang="el-GR" b="1" dirty="0"/>
              <a:t>και            </a:t>
            </a:r>
            <a:r>
              <a:rPr lang="en-US" altLang="el-GR" b="1" dirty="0"/>
              <a:t>P</a:t>
            </a:r>
            <a:endParaRPr lang="el-GR" altLang="el-GR" b="1" dirty="0"/>
          </a:p>
        </p:txBody>
      </p:sp>
      <p:sp>
        <p:nvSpPr>
          <p:cNvPr id="22536" name="AutoShape 25"/>
          <p:cNvSpPr>
            <a:spLocks noChangeArrowheads="1"/>
          </p:cNvSpPr>
          <p:nvPr/>
        </p:nvSpPr>
        <p:spPr bwMode="auto">
          <a:xfrm>
            <a:off x="2655888" y="2117725"/>
            <a:ext cx="792162" cy="217488"/>
          </a:xfrm>
          <a:prstGeom prst="leftArrow">
            <a:avLst>
              <a:gd name="adj1" fmla="val 50000"/>
              <a:gd name="adj2" fmla="val 91058"/>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l-GR"/>
          </a:p>
        </p:txBody>
      </p:sp>
      <p:sp>
        <p:nvSpPr>
          <p:cNvPr id="22537" name="AutoShape 26"/>
          <p:cNvSpPr>
            <a:spLocks noChangeArrowheads="1"/>
          </p:cNvSpPr>
          <p:nvPr/>
        </p:nvSpPr>
        <p:spPr bwMode="auto">
          <a:xfrm rot="-5400000">
            <a:off x="4327513" y="2968266"/>
            <a:ext cx="575840" cy="201166"/>
          </a:xfrm>
          <a:prstGeom prst="leftArrow">
            <a:avLst>
              <a:gd name="adj1" fmla="val 50000"/>
              <a:gd name="adj2" fmla="val 91058"/>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l-GR"/>
          </a:p>
        </p:txBody>
      </p:sp>
      <p:sp>
        <p:nvSpPr>
          <p:cNvPr id="22538" name="Line 27"/>
          <p:cNvSpPr>
            <a:spLocks noChangeShapeType="1"/>
          </p:cNvSpPr>
          <p:nvPr/>
        </p:nvSpPr>
        <p:spPr bwMode="auto">
          <a:xfrm>
            <a:off x="3851275" y="2205038"/>
            <a:ext cx="230505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22539" name="Line 28"/>
          <p:cNvSpPr>
            <a:spLocks noChangeShapeType="1"/>
          </p:cNvSpPr>
          <p:nvPr/>
        </p:nvSpPr>
        <p:spPr bwMode="auto">
          <a:xfrm>
            <a:off x="4859338" y="2708275"/>
            <a:ext cx="1296987" cy="12969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19</a:t>
            </a:fld>
            <a:endParaRPr lang="el-GR"/>
          </a:p>
        </p:txBody>
      </p:sp>
    </p:spTree>
    <p:extLst>
      <p:ext uri="{BB962C8B-B14F-4D97-AF65-F5344CB8AC3E}">
        <p14:creationId xmlns:p14="http://schemas.microsoft.com/office/powerpoint/2010/main" val="23504208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10" name="Rectangle 14"/>
          <p:cNvSpPr>
            <a:spLocks noGrp="1" noChangeArrowheads="1"/>
          </p:cNvSpPr>
          <p:nvPr>
            <p:ph type="title"/>
          </p:nvPr>
        </p:nvSpPr>
        <p:spPr/>
        <p:txBody>
          <a:bodyPr/>
          <a:lstStyle/>
          <a:p>
            <a:pPr>
              <a:defRPr/>
            </a:pPr>
            <a:r>
              <a:rPr lang="el-GR" dirty="0">
                <a:solidFill>
                  <a:prstClr val="white"/>
                </a:solidFill>
              </a:rPr>
              <a:t>Ακτινογραφίες </a:t>
            </a:r>
            <a:r>
              <a:rPr lang="el-GR" sz="3000" b="0" dirty="0" smtClean="0">
                <a:solidFill>
                  <a:prstClr val="white"/>
                </a:solidFill>
              </a:rPr>
              <a:t>2/3</a:t>
            </a:r>
            <a:endParaRPr lang="el-GR" sz="4000" dirty="0" smtClean="0"/>
          </a:p>
        </p:txBody>
      </p:sp>
      <p:pic>
        <p:nvPicPr>
          <p:cNvPr id="23556" name="Picture 20" descr="[FIGURE 4]"/>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4609" t="7685" r="11973" b="51423"/>
          <a:stretch/>
        </p:blipFill>
        <p:spPr>
          <a:xfrm>
            <a:off x="467544" y="4149080"/>
            <a:ext cx="3997820" cy="2479099"/>
          </a:xfrm>
          <a:noFill/>
          <a:ln>
            <a:solidFill>
              <a:schemeClr val="tx1"/>
            </a:solidFill>
          </a:ln>
          <a:extLst>
            <a:ext uri="{909E8E84-426E-40DD-AFC4-6F175D3DCCD1}">
              <a14:hiddenFill xmlns:a14="http://schemas.microsoft.com/office/drawing/2010/main">
                <a:solidFill>
                  <a:srgbClr val="FFFFFF"/>
                </a:solidFill>
              </a14:hiddenFill>
            </a:ext>
          </a:extLst>
        </p:spPr>
      </p:pic>
      <p:sp>
        <p:nvSpPr>
          <p:cNvPr id="55323" name="Rectangle 27"/>
          <p:cNvSpPr>
            <a:spLocks noGrp="1" noChangeArrowheads="1"/>
          </p:cNvSpPr>
          <p:nvPr>
            <p:ph type="body" idx="4294967295"/>
          </p:nvPr>
        </p:nvSpPr>
        <p:spPr>
          <a:xfrm>
            <a:off x="323528" y="1196752"/>
            <a:ext cx="4186238" cy="2952750"/>
          </a:xfrm>
        </p:spPr>
        <p:txBody>
          <a:bodyPr>
            <a:normAutofit/>
          </a:bodyPr>
          <a:lstStyle/>
          <a:p>
            <a:pPr eaLnBrk="1" hangingPunct="1">
              <a:lnSpc>
                <a:spcPct val="110000"/>
              </a:lnSpc>
              <a:spcBef>
                <a:spcPts val="1200"/>
              </a:spcBef>
              <a:defRPr/>
            </a:pPr>
            <a:r>
              <a:rPr lang="el-GR" sz="2400" dirty="0" smtClean="0">
                <a:solidFill>
                  <a:schemeClr val="bg1"/>
                </a:solidFill>
              </a:rPr>
              <a:t>Επιτρέπει την ανάδειξη του </a:t>
            </a:r>
            <a:r>
              <a:rPr lang="el-GR" sz="2400" dirty="0" err="1" smtClean="0">
                <a:solidFill>
                  <a:schemeClr val="bg1"/>
                </a:solidFill>
              </a:rPr>
              <a:t>μεσοκονδύλιου</a:t>
            </a:r>
            <a:r>
              <a:rPr lang="el-GR" sz="2400" dirty="0" smtClean="0">
                <a:solidFill>
                  <a:schemeClr val="bg1"/>
                </a:solidFill>
              </a:rPr>
              <a:t> βόθρου</a:t>
            </a:r>
          </a:p>
          <a:p>
            <a:pPr eaLnBrk="1" hangingPunct="1">
              <a:lnSpc>
                <a:spcPct val="110000"/>
              </a:lnSpc>
              <a:spcBef>
                <a:spcPts val="1200"/>
              </a:spcBef>
              <a:defRPr/>
            </a:pPr>
            <a:r>
              <a:rPr lang="el-GR" sz="2400" dirty="0" smtClean="0">
                <a:solidFill>
                  <a:schemeClr val="bg1"/>
                </a:solidFill>
              </a:rPr>
              <a:t>Θέση που καταλήγουν τα </a:t>
            </a:r>
            <a:r>
              <a:rPr lang="el-GR" sz="2400" dirty="0" err="1" smtClean="0">
                <a:solidFill>
                  <a:schemeClr val="bg1"/>
                </a:solidFill>
              </a:rPr>
              <a:t>ενδαρθρικά</a:t>
            </a:r>
            <a:r>
              <a:rPr lang="el-GR" sz="2400" dirty="0" smtClean="0">
                <a:solidFill>
                  <a:schemeClr val="bg1"/>
                </a:solidFill>
              </a:rPr>
              <a:t> ξένα σώματα (τμήματα χόνδρου που πίπτουν στην άρθρωση)</a:t>
            </a:r>
          </a:p>
        </p:txBody>
      </p:sp>
      <p:pic>
        <p:nvPicPr>
          <p:cNvPr id="23557" name="Picture 22" descr="kneeobl"/>
          <p:cNvPicPr>
            <a:picLocks noGrp="1" noChangeAspect="1" noChangeArrowheads="1"/>
          </p:cNvPicPr>
          <p:nvPr>
            <p:ph sz="quarter" idx="4294967295"/>
          </p:nvPr>
        </p:nvPicPr>
        <p:blipFill>
          <a:blip r:embed="rId4" cstate="print">
            <a:lum bright="12000"/>
            <a:extLst>
              <a:ext uri="{28A0092B-C50C-407E-A947-70E740481C1C}">
                <a14:useLocalDpi xmlns:a14="http://schemas.microsoft.com/office/drawing/2010/main" val="0"/>
              </a:ext>
            </a:extLst>
          </a:blip>
          <a:srcRect/>
          <a:stretch>
            <a:fillRect/>
          </a:stretch>
        </p:blipFill>
        <p:spPr>
          <a:xfrm>
            <a:off x="5508104" y="620688"/>
            <a:ext cx="3570287" cy="6165850"/>
          </a:xfrm>
          <a:noFill/>
          <a:ln>
            <a:solidFill>
              <a:schemeClr val="tx1"/>
            </a:solidFill>
          </a:ln>
          <a:extLst>
            <a:ext uri="{909E8E84-426E-40DD-AFC4-6F175D3DCCD1}">
              <a14:hiddenFill xmlns:a14="http://schemas.microsoft.com/office/drawing/2010/main">
                <a:solidFill>
                  <a:srgbClr val="FFFFFF"/>
                </a:solidFill>
              </a14:hiddenFill>
            </a:ext>
          </a:extLst>
        </p:spPr>
      </p:pic>
      <p:sp>
        <p:nvSpPr>
          <p:cNvPr id="23558" name="Text Box 24"/>
          <p:cNvSpPr txBox="1">
            <a:spLocks noChangeArrowheads="1"/>
          </p:cNvSpPr>
          <p:nvPr/>
        </p:nvSpPr>
        <p:spPr bwMode="auto">
          <a:xfrm>
            <a:off x="5435600" y="188913"/>
            <a:ext cx="3708400" cy="40011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l-GR" altLang="el-GR" sz="2000" b="1">
                <a:solidFill>
                  <a:schemeClr val="bg1"/>
                </a:solidFill>
                <a:latin typeface="+mn-lt"/>
              </a:rPr>
              <a:t>Α/α γόνατος διακονδύλιος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20</a:t>
            </a:fld>
            <a:endParaRPr lang="el-GR"/>
          </a:p>
        </p:txBody>
      </p:sp>
    </p:spTree>
    <p:extLst>
      <p:ext uri="{BB962C8B-B14F-4D97-AF65-F5344CB8AC3E}">
        <p14:creationId xmlns:p14="http://schemas.microsoft.com/office/powerpoint/2010/main" val="12315138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a:defRPr/>
            </a:pPr>
            <a:r>
              <a:rPr lang="el-GR" dirty="0">
                <a:solidFill>
                  <a:prstClr val="white"/>
                </a:solidFill>
              </a:rPr>
              <a:t>Ακτινογραφίες </a:t>
            </a:r>
            <a:r>
              <a:rPr lang="el-GR" sz="3000" b="0" dirty="0" smtClean="0">
                <a:solidFill>
                  <a:prstClr val="white"/>
                </a:solidFill>
              </a:rPr>
              <a:t>3/3</a:t>
            </a:r>
            <a:endParaRPr lang="el-GR" dirty="0" smtClean="0"/>
          </a:p>
        </p:txBody>
      </p:sp>
      <p:sp>
        <p:nvSpPr>
          <p:cNvPr id="81923" name="Rectangle 3"/>
          <p:cNvSpPr>
            <a:spLocks noGrp="1" noChangeArrowheads="1"/>
          </p:cNvSpPr>
          <p:nvPr>
            <p:ph idx="1"/>
          </p:nvPr>
        </p:nvSpPr>
        <p:spPr>
          <a:xfrm>
            <a:off x="323528" y="1340768"/>
            <a:ext cx="4536504" cy="5256584"/>
          </a:xfrm>
        </p:spPr>
        <p:txBody>
          <a:bodyPr/>
          <a:lstStyle/>
          <a:p>
            <a:pPr eaLnBrk="1" hangingPunct="1">
              <a:defRPr/>
            </a:pPr>
            <a:r>
              <a:rPr lang="el-GR" sz="2400" dirty="0" smtClean="0"/>
              <a:t>Κατ΄εφαπτομένη επιγονατίδας.</a:t>
            </a:r>
          </a:p>
          <a:p>
            <a:pPr eaLnBrk="1" hangingPunct="1">
              <a:defRPr/>
            </a:pPr>
            <a:r>
              <a:rPr lang="el-GR" sz="2400" dirty="0" smtClean="0"/>
              <a:t>Δείχνει την επιγονατίδα χωρίς </a:t>
            </a:r>
            <a:r>
              <a:rPr lang="el-GR" sz="2400" dirty="0" err="1" smtClean="0"/>
              <a:t>επιπροβολές</a:t>
            </a:r>
            <a:r>
              <a:rPr lang="el-GR" sz="2400" dirty="0" smtClean="0"/>
              <a:t>.</a:t>
            </a:r>
          </a:p>
          <a:p>
            <a:pPr eaLnBrk="1" hangingPunct="1">
              <a:defRPr/>
            </a:pPr>
            <a:r>
              <a:rPr lang="el-GR" sz="2400" dirty="0" smtClean="0"/>
              <a:t>Κυρίως την οπίσθια επιφάνεια που πάσχει επί </a:t>
            </a:r>
            <a:r>
              <a:rPr lang="el-GR" sz="2400" dirty="0" err="1" smtClean="0"/>
              <a:t>χονδροπάθειας</a:t>
            </a:r>
            <a:r>
              <a:rPr lang="el-GR" sz="2400" dirty="0" smtClean="0"/>
              <a:t>.</a:t>
            </a:r>
          </a:p>
          <a:p>
            <a:pPr eaLnBrk="1" hangingPunct="1">
              <a:defRPr/>
            </a:pPr>
            <a:r>
              <a:rPr lang="el-GR" sz="2400" dirty="0" smtClean="0"/>
              <a:t>Ποιά άλλη λήψη δείχνει την επιγονατίδα χωρίς </a:t>
            </a:r>
            <a:r>
              <a:rPr lang="el-GR" sz="2400" dirty="0" err="1" smtClean="0"/>
              <a:t>επιπροβολές</a:t>
            </a:r>
            <a:r>
              <a:rPr lang="el-GR" dirty="0"/>
              <a:t>;</a:t>
            </a:r>
            <a:endParaRPr lang="el-GR" sz="2400" dirty="0" smtClean="0"/>
          </a:p>
        </p:txBody>
      </p:sp>
      <p:pic>
        <p:nvPicPr>
          <p:cNvPr id="24580" name="Picture 4" descr="κατεφαπτομενηF1"/>
          <p:cNvPicPr preferRelativeResize="0">
            <a:picLocks noChangeArrowheads="1"/>
          </p:cNvPicPr>
          <p:nvPr/>
        </p:nvPicPr>
        <p:blipFill>
          <a:blip r:embed="rId2" cstate="print">
            <a:lum bright="24000" contrast="34000"/>
            <a:extLst>
              <a:ext uri="{28A0092B-C50C-407E-A947-70E740481C1C}">
                <a14:useLocalDpi xmlns:a14="http://schemas.microsoft.com/office/drawing/2010/main" val="0"/>
              </a:ext>
            </a:extLst>
          </a:blip>
          <a:srcRect/>
          <a:stretch>
            <a:fillRect/>
          </a:stretch>
        </p:blipFill>
        <p:spPr bwMode="auto">
          <a:xfrm>
            <a:off x="5076056" y="2492896"/>
            <a:ext cx="3923928" cy="3933056"/>
          </a:xfrm>
          <a:prstGeom prst="rect">
            <a:avLst/>
          </a:prstGeom>
          <a:noFill/>
          <a:ln w="9525" cmpd="thinThick"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1" name="Picture 5" descr="100-0021_IMG"/>
          <p:cNvPicPr>
            <a:picLocks noChangeAspect="1" noChangeArrowheads="1"/>
          </p:cNvPicPr>
          <p:nvPr/>
        </p:nvPicPr>
        <p:blipFill>
          <a:blip r:embed="rId3" cstate="print">
            <a:lum bright="18000" contrast="6000"/>
            <a:extLst>
              <a:ext uri="{28A0092B-C50C-407E-A947-70E740481C1C}">
                <a14:useLocalDpi xmlns:a14="http://schemas.microsoft.com/office/drawing/2010/main" val="0"/>
              </a:ext>
            </a:extLst>
          </a:blip>
          <a:srcRect/>
          <a:stretch>
            <a:fillRect/>
          </a:stretch>
        </p:blipFill>
        <p:spPr bwMode="auto">
          <a:xfrm>
            <a:off x="6085334" y="260648"/>
            <a:ext cx="2914650" cy="2185987"/>
          </a:xfrm>
          <a:prstGeom prst="rect">
            <a:avLst/>
          </a:prstGeom>
          <a:noFill/>
          <a:ln w="9525" cmpd="thinThick"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2" name="Freeform 6"/>
          <p:cNvSpPr>
            <a:spLocks/>
          </p:cNvSpPr>
          <p:nvPr/>
        </p:nvSpPr>
        <p:spPr bwMode="auto">
          <a:xfrm>
            <a:off x="6286500" y="3543300"/>
            <a:ext cx="1727200" cy="517525"/>
          </a:xfrm>
          <a:custGeom>
            <a:avLst/>
            <a:gdLst>
              <a:gd name="T0" fmla="*/ 0 w 1088"/>
              <a:gd name="T1" fmla="*/ 0 h 326"/>
              <a:gd name="T2" fmla="*/ 2147483647 w 1088"/>
              <a:gd name="T3" fmla="*/ 2147483647 h 326"/>
              <a:gd name="T4" fmla="*/ 2147483647 w 1088"/>
              <a:gd name="T5" fmla="*/ 2147483647 h 326"/>
              <a:gd name="T6" fmla="*/ 2147483647 w 1088"/>
              <a:gd name="T7" fmla="*/ 2147483647 h 326"/>
              <a:gd name="T8" fmla="*/ 2147483647 w 1088"/>
              <a:gd name="T9" fmla="*/ 2147483647 h 326"/>
              <a:gd name="T10" fmla="*/ 0 60000 65536"/>
              <a:gd name="T11" fmla="*/ 0 60000 65536"/>
              <a:gd name="T12" fmla="*/ 0 60000 65536"/>
              <a:gd name="T13" fmla="*/ 0 60000 65536"/>
              <a:gd name="T14" fmla="*/ 0 60000 65536"/>
              <a:gd name="T15" fmla="*/ 0 w 1088"/>
              <a:gd name="T16" fmla="*/ 0 h 326"/>
              <a:gd name="T17" fmla="*/ 1088 w 1088"/>
              <a:gd name="T18" fmla="*/ 326 h 326"/>
            </a:gdLst>
            <a:ahLst/>
            <a:cxnLst>
              <a:cxn ang="T10">
                <a:pos x="T0" y="T1"/>
              </a:cxn>
              <a:cxn ang="T11">
                <a:pos x="T2" y="T3"/>
              </a:cxn>
              <a:cxn ang="T12">
                <a:pos x="T4" y="T5"/>
              </a:cxn>
              <a:cxn ang="T13">
                <a:pos x="T6" y="T7"/>
              </a:cxn>
              <a:cxn ang="T14">
                <a:pos x="T8" y="T9"/>
              </a:cxn>
            </a:cxnLst>
            <a:rect l="T15" t="T16" r="T17" b="T18"/>
            <a:pathLst>
              <a:path w="1088" h="326">
                <a:moveTo>
                  <a:pt x="0" y="0"/>
                </a:moveTo>
                <a:cubicBezTo>
                  <a:pt x="136" y="110"/>
                  <a:pt x="272" y="220"/>
                  <a:pt x="363" y="273"/>
                </a:cubicBezTo>
                <a:cubicBezTo>
                  <a:pt x="454" y="326"/>
                  <a:pt x="469" y="326"/>
                  <a:pt x="544" y="318"/>
                </a:cubicBezTo>
                <a:cubicBezTo>
                  <a:pt x="619" y="310"/>
                  <a:pt x="725" y="242"/>
                  <a:pt x="816" y="227"/>
                </a:cubicBezTo>
                <a:cubicBezTo>
                  <a:pt x="907" y="212"/>
                  <a:pt x="997" y="219"/>
                  <a:pt x="1088" y="227"/>
                </a:cubicBezTo>
              </a:path>
            </a:pathLst>
          </a:custGeom>
          <a:noFill/>
          <a:ln w="19050">
            <a:solidFill>
              <a:srgbClr val="FF66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21</a:t>
            </a:fld>
            <a:endParaRPr lang="el-GR"/>
          </a:p>
        </p:txBody>
      </p:sp>
    </p:spTree>
    <p:extLst>
      <p:ext uri="{BB962C8B-B14F-4D97-AF65-F5344CB8AC3E}">
        <p14:creationId xmlns:p14="http://schemas.microsoft.com/office/powerpoint/2010/main" val="1187568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l-GR" dirty="0" smtClean="0"/>
              <a:t>Κάταγμα επιγονατίδας</a:t>
            </a:r>
            <a:endParaRPr lang="en-US" dirty="0" smtClean="0"/>
          </a:p>
        </p:txBody>
      </p:sp>
      <p:pic>
        <p:nvPicPr>
          <p:cNvPr id="2560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1772816"/>
            <a:ext cx="3214688" cy="40560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605" name="Picture 9" descr="ΓΟΝΑΤΟPR1"/>
          <p:cNvPicPr preferRelativeResize="0">
            <a:picLocks noChangeArrowheads="1"/>
          </p:cNvPicPr>
          <p:nvPr/>
        </p:nvPicPr>
        <p:blipFill>
          <a:blip r:embed="rId3" cstate="print">
            <a:lum bright="18000" contrast="6000"/>
            <a:extLst>
              <a:ext uri="{28A0092B-C50C-407E-A947-70E740481C1C}">
                <a14:useLocalDpi xmlns:a14="http://schemas.microsoft.com/office/drawing/2010/main" val="0"/>
              </a:ext>
            </a:extLst>
          </a:blip>
          <a:srcRect/>
          <a:stretch>
            <a:fillRect/>
          </a:stretch>
        </p:blipFill>
        <p:spPr bwMode="auto">
          <a:xfrm>
            <a:off x="539552" y="1772816"/>
            <a:ext cx="3672408" cy="40560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22</a:t>
            </a:fld>
            <a:endParaRPr lang="el-GR"/>
          </a:p>
        </p:txBody>
      </p:sp>
    </p:spTree>
    <p:extLst>
      <p:ext uri="{BB962C8B-B14F-4D97-AF65-F5344CB8AC3E}">
        <p14:creationId xmlns:p14="http://schemas.microsoft.com/office/powerpoint/2010/main" val="10922709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eaLnBrk="1" hangingPunct="1">
              <a:defRPr/>
            </a:pPr>
            <a:r>
              <a:rPr lang="el-GR" dirty="0" err="1" smtClean="0"/>
              <a:t>Εξάρθρημα</a:t>
            </a:r>
            <a:r>
              <a:rPr lang="el-GR" dirty="0"/>
              <a:t> </a:t>
            </a:r>
            <a:r>
              <a:rPr lang="el-GR" dirty="0" smtClean="0"/>
              <a:t>επιγονατίδας</a:t>
            </a:r>
            <a:endParaRPr lang="en-US" dirty="0" smtClean="0"/>
          </a:p>
        </p:txBody>
      </p:sp>
      <p:pic>
        <p:nvPicPr>
          <p:cNvPr id="266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268760"/>
            <a:ext cx="4479925" cy="25209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6" descr="patellaDX4"/>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l="4822" t="2376" r="345"/>
          <a:stretch>
            <a:fillRect/>
          </a:stretch>
        </p:blipFill>
        <p:spPr bwMode="auto">
          <a:xfrm>
            <a:off x="755576" y="3933056"/>
            <a:ext cx="4248472" cy="29249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23</a:t>
            </a:fld>
            <a:endParaRPr lang="el-GR"/>
          </a:p>
        </p:txBody>
      </p:sp>
      <p:pic>
        <p:nvPicPr>
          <p:cNvPr id="7" name="Picture 2" descr="https://upload.wikimedia.org/wikipedia/commons/e/ec/Patellaluxation_ap_001.png"/>
          <p:cNvPicPr>
            <a:picLocks noChangeAspect="1" noChangeArrowheads="1"/>
          </p:cNvPicPr>
          <p:nvPr/>
        </p:nvPicPr>
        <p:blipFill>
          <a:blip r:embed="rId5" cstate="print"/>
          <a:srcRect/>
          <a:stretch>
            <a:fillRect/>
          </a:stretch>
        </p:blipFill>
        <p:spPr bwMode="auto">
          <a:xfrm flipH="1">
            <a:off x="5580112" y="1268760"/>
            <a:ext cx="3204048" cy="4680520"/>
          </a:xfrm>
          <a:prstGeom prst="rect">
            <a:avLst/>
          </a:prstGeom>
          <a:noFill/>
        </p:spPr>
      </p:pic>
      <p:sp>
        <p:nvSpPr>
          <p:cNvPr id="8" name="Rectangle 7"/>
          <p:cNvSpPr/>
          <p:nvPr/>
        </p:nvSpPr>
        <p:spPr>
          <a:xfrm>
            <a:off x="6588224" y="6021288"/>
            <a:ext cx="1421904" cy="276999"/>
          </a:xfrm>
          <a:prstGeom prst="rect">
            <a:avLst/>
          </a:prstGeom>
        </p:spPr>
        <p:txBody>
          <a:bodyPr wrap="square">
            <a:spAutoFit/>
          </a:bodyPr>
          <a:lstStyle/>
          <a:p>
            <a:r>
              <a:rPr lang="en-US" sz="1200" dirty="0" smtClean="0">
                <a:hlinkClick r:id="rId6"/>
              </a:rPr>
              <a:t>en.wikipedia.org</a:t>
            </a:r>
            <a:endParaRPr lang="en-US" sz="1200" dirty="0"/>
          </a:p>
        </p:txBody>
      </p:sp>
    </p:spTree>
    <p:extLst>
      <p:ext uri="{BB962C8B-B14F-4D97-AF65-F5344CB8AC3E}">
        <p14:creationId xmlns:p14="http://schemas.microsoft.com/office/powerpoint/2010/main" val="3043128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GUNSH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512" y="116632"/>
            <a:ext cx="9082215" cy="1008112"/>
          </a:xfrm>
        </p:spPr>
        <p:txBody>
          <a:bodyPr/>
          <a:lstStyle/>
          <a:p>
            <a:r>
              <a:rPr lang="el-GR" dirty="0" smtClean="0"/>
              <a:t>Ανάταξη εξαρθρήματος επιγονατίδας</a:t>
            </a:r>
            <a:endParaRPr lang="en-US" dirty="0"/>
          </a:p>
        </p:txBody>
      </p:sp>
      <p:sp>
        <p:nvSpPr>
          <p:cNvPr id="8" name="Content Placeholder 7"/>
          <p:cNvSpPr>
            <a:spLocks noGrp="1"/>
          </p:cNvSpPr>
          <p:nvPr>
            <p:ph idx="1"/>
          </p:nvPr>
        </p:nvSpPr>
        <p:spPr>
          <a:xfrm>
            <a:off x="251520" y="1124744"/>
            <a:ext cx="8424936" cy="5256584"/>
          </a:xfrm>
        </p:spPr>
        <p:txBody>
          <a:bodyPr/>
          <a:lstStyle/>
          <a:p>
            <a:r>
              <a:rPr lang="el-GR" dirty="0" smtClean="0"/>
              <a:t>Στη ΜΤ φαίνεται οστικό οίδημα (αστέρι) στην επιγονατίδα και στον μηριαίο κόνδυλο  </a:t>
            </a:r>
          </a:p>
          <a:p>
            <a:r>
              <a:rPr lang="el-GR" dirty="0" smtClean="0"/>
              <a:t>Ρήξη του έσω καθεκτικού συνδέσμου (βέλος)</a:t>
            </a:r>
          </a:p>
          <a:p>
            <a:r>
              <a:rPr lang="el-GR" dirty="0" smtClean="0"/>
              <a:t>Αρθρικό υγρό</a:t>
            </a:r>
          </a:p>
          <a:p>
            <a:pPr>
              <a:spcBef>
                <a:spcPts val="0"/>
              </a:spcBef>
              <a:buNone/>
            </a:pPr>
            <a:r>
              <a:rPr lang="el-GR" dirty="0" smtClean="0"/>
              <a:t>	(μωβ τελεία)</a:t>
            </a:r>
          </a:p>
          <a:p>
            <a:r>
              <a:rPr lang="el-GR" dirty="0" smtClean="0"/>
              <a:t>Οστική </a:t>
            </a:r>
          </a:p>
          <a:p>
            <a:pPr>
              <a:spcBef>
                <a:spcPts val="0"/>
              </a:spcBef>
              <a:buNone/>
            </a:pPr>
            <a:r>
              <a:rPr lang="el-GR" dirty="0" smtClean="0"/>
              <a:t>	παρασχίδα </a:t>
            </a:r>
          </a:p>
          <a:p>
            <a:pPr>
              <a:spcBef>
                <a:spcPts val="0"/>
              </a:spcBef>
              <a:buNone/>
            </a:pPr>
            <a:r>
              <a:rPr lang="el-GR" dirty="0" smtClean="0"/>
              <a:t>	(βέλος στην α/α)</a:t>
            </a:r>
            <a:endParaRPr lang="en-US"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24</a:t>
            </a:fld>
            <a:endParaRPr lang="el-GR"/>
          </a:p>
        </p:txBody>
      </p:sp>
      <p:pic>
        <p:nvPicPr>
          <p:cNvPr id="75778" name="Picture 2" descr="https://upload.wikimedia.org/wikipedia/commons/thumb/3/3f/Patella_Luxation_coronar3.png/1024px-Patella_Luxation_coronar3.png"/>
          <p:cNvPicPr>
            <a:picLocks noChangeAspect="1" noChangeArrowheads="1"/>
          </p:cNvPicPr>
          <p:nvPr/>
        </p:nvPicPr>
        <p:blipFill>
          <a:blip r:embed="rId2" cstate="print"/>
          <a:srcRect/>
          <a:stretch>
            <a:fillRect/>
          </a:stretch>
        </p:blipFill>
        <p:spPr bwMode="auto">
          <a:xfrm>
            <a:off x="2879304" y="2699428"/>
            <a:ext cx="6264696" cy="4185956"/>
          </a:xfrm>
          <a:prstGeom prst="rect">
            <a:avLst/>
          </a:prstGeom>
          <a:noFill/>
        </p:spPr>
      </p:pic>
      <p:sp>
        <p:nvSpPr>
          <p:cNvPr id="9" name="5-Point Star 8"/>
          <p:cNvSpPr/>
          <p:nvPr/>
        </p:nvSpPr>
        <p:spPr>
          <a:xfrm>
            <a:off x="6732240" y="5301208"/>
            <a:ext cx="360040" cy="216024"/>
          </a:xfrm>
          <a:prstGeom prst="star5">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4572000" y="5013176"/>
            <a:ext cx="360040" cy="216024"/>
          </a:xfrm>
          <a:prstGeom prst="star5">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p:cNvSpPr/>
          <p:nvPr/>
        </p:nvSpPr>
        <p:spPr>
          <a:xfrm>
            <a:off x="6214232" y="5889538"/>
            <a:ext cx="157968" cy="203758"/>
          </a:xfrm>
          <a:prstGeom prst="flowChartConnec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5724128" y="5157192"/>
            <a:ext cx="576064" cy="43204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6460612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a:defRPr/>
            </a:pPr>
            <a:r>
              <a:rPr lang="en-US"/>
              <a:t>Lateralization and Tilt</a:t>
            </a:r>
          </a:p>
        </p:txBody>
      </p:sp>
      <p:pic>
        <p:nvPicPr>
          <p:cNvPr id="28675" name="Picture 3" descr="Knee Merchant Shallow groove"/>
          <p:cNvPicPr>
            <a:picLocks noGrp="1" noChangeAspect="1" noChangeArrowheads="1"/>
          </p:cNvPicPr>
          <p:nvPr>
            <p:ph idx="1"/>
          </p:nvPr>
        </p:nvPicPr>
        <p:blipFill>
          <a:blip r:embed="rId2" cstate="print">
            <a:lum bright="-20000" contrast="20000"/>
            <a:extLst>
              <a:ext uri="{28A0092B-C50C-407E-A947-70E740481C1C}">
                <a14:useLocalDpi xmlns:a14="http://schemas.microsoft.com/office/drawing/2010/main" val="0"/>
              </a:ext>
            </a:extLst>
          </a:blip>
          <a:stretch>
            <a:fillRect/>
          </a:stretch>
        </p:blipFill>
        <p:spPr>
          <a:xfrm>
            <a:off x="1740694" y="1918072"/>
            <a:ext cx="5591175" cy="3686175"/>
          </a:xfrm>
          <a:noFill/>
          <a:ln>
            <a:solidFill>
              <a:schemeClr val="tx1"/>
            </a:solidFill>
          </a:ln>
          <a:extLst>
            <a:ext uri="{909E8E84-426E-40DD-AFC4-6F175D3DCCD1}">
              <a14:hiddenFill xmlns:a14="http://schemas.microsoft.com/office/drawing/2010/main">
                <a:solidFill>
                  <a:srgbClr val="FFFFFF"/>
                </a:solidFill>
              </a14:hiddenFill>
            </a:ext>
          </a:extLst>
        </p:spPr>
      </p:pic>
      <p:sp>
        <p:nvSpPr>
          <p:cNvPr id="88068" name="Line 4"/>
          <p:cNvSpPr>
            <a:spLocks noChangeShapeType="1"/>
          </p:cNvSpPr>
          <p:nvPr/>
        </p:nvSpPr>
        <p:spPr bwMode="auto">
          <a:xfrm flipV="1">
            <a:off x="2895600" y="2611016"/>
            <a:ext cx="2743200" cy="533400"/>
          </a:xfrm>
          <a:prstGeom prst="line">
            <a:avLst/>
          </a:prstGeom>
          <a:noFill/>
          <a:ln w="57150">
            <a:solidFill>
              <a:srgbClr val="00FF00"/>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88069" name="Line 5"/>
          <p:cNvSpPr>
            <a:spLocks noChangeShapeType="1"/>
          </p:cNvSpPr>
          <p:nvPr/>
        </p:nvSpPr>
        <p:spPr bwMode="auto">
          <a:xfrm flipV="1">
            <a:off x="2819400" y="1772816"/>
            <a:ext cx="1219200" cy="3048000"/>
          </a:xfrm>
          <a:prstGeom prst="line">
            <a:avLst/>
          </a:prstGeom>
          <a:noFill/>
          <a:ln w="57150">
            <a:solidFill>
              <a:srgbClr val="00FF00"/>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88070" name="Line 6"/>
          <p:cNvSpPr>
            <a:spLocks noChangeShapeType="1"/>
          </p:cNvSpPr>
          <p:nvPr/>
        </p:nvSpPr>
        <p:spPr bwMode="auto">
          <a:xfrm>
            <a:off x="3276600" y="3373016"/>
            <a:ext cx="381000" cy="0"/>
          </a:xfrm>
          <a:prstGeom prst="line">
            <a:avLst/>
          </a:prstGeom>
          <a:noFill/>
          <a:ln w="98425">
            <a:solidFill>
              <a:srgbClr val="FFFF00"/>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88071" name="Line 7"/>
          <p:cNvSpPr>
            <a:spLocks noChangeShapeType="1"/>
          </p:cNvSpPr>
          <p:nvPr/>
        </p:nvSpPr>
        <p:spPr bwMode="auto">
          <a:xfrm>
            <a:off x="5257800" y="3601616"/>
            <a:ext cx="457200" cy="0"/>
          </a:xfrm>
          <a:prstGeom prst="line">
            <a:avLst/>
          </a:prstGeom>
          <a:noFill/>
          <a:ln w="92075">
            <a:solidFill>
              <a:srgbClr val="FFFF00"/>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25</a:t>
            </a:fld>
            <a:endParaRPr lang="el-GR"/>
          </a:p>
        </p:txBody>
      </p:sp>
    </p:spTree>
    <p:extLst>
      <p:ext uri="{BB962C8B-B14F-4D97-AF65-F5344CB8AC3E}">
        <p14:creationId xmlns:p14="http://schemas.microsoft.com/office/powerpoint/2010/main" val="3828786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69"/>
                                        </p:tgtEl>
                                        <p:attrNameLst>
                                          <p:attrName>style.visibility</p:attrName>
                                        </p:attrNameLst>
                                      </p:cBhvr>
                                      <p:to>
                                        <p:strVal val="visible"/>
                                      </p:to>
                                    </p:set>
                                    <p:anim calcmode="lin" valueType="num">
                                      <p:cBhvr additive="base">
                                        <p:cTn id="7" dur="500" fill="hold"/>
                                        <p:tgtEl>
                                          <p:spTgt spid="88069"/>
                                        </p:tgtEl>
                                        <p:attrNameLst>
                                          <p:attrName>ppt_x</p:attrName>
                                        </p:attrNameLst>
                                      </p:cBhvr>
                                      <p:tavLst>
                                        <p:tav tm="0">
                                          <p:val>
                                            <p:strVal val="#ppt_x"/>
                                          </p:val>
                                        </p:tav>
                                        <p:tav tm="100000">
                                          <p:val>
                                            <p:strVal val="#ppt_x"/>
                                          </p:val>
                                        </p:tav>
                                      </p:tavLst>
                                    </p:anim>
                                    <p:anim calcmode="lin" valueType="num">
                                      <p:cBhvr additive="base">
                                        <p:cTn id="8" dur="500" fill="hold"/>
                                        <p:tgtEl>
                                          <p:spTgt spid="8806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8068"/>
                                        </p:tgtEl>
                                        <p:attrNameLst>
                                          <p:attrName>style.visibility</p:attrName>
                                        </p:attrNameLst>
                                      </p:cBhvr>
                                      <p:to>
                                        <p:strVal val="visible"/>
                                      </p:to>
                                    </p:set>
                                    <p:anim calcmode="lin" valueType="num">
                                      <p:cBhvr additive="base">
                                        <p:cTn id="13" dur="500" fill="hold"/>
                                        <p:tgtEl>
                                          <p:spTgt spid="88068"/>
                                        </p:tgtEl>
                                        <p:attrNameLst>
                                          <p:attrName>ppt_x</p:attrName>
                                        </p:attrNameLst>
                                      </p:cBhvr>
                                      <p:tavLst>
                                        <p:tav tm="0">
                                          <p:val>
                                            <p:strVal val="#ppt_x"/>
                                          </p:val>
                                        </p:tav>
                                        <p:tav tm="100000">
                                          <p:val>
                                            <p:strVal val="#ppt_x"/>
                                          </p:val>
                                        </p:tav>
                                      </p:tavLst>
                                    </p:anim>
                                    <p:anim calcmode="lin" valueType="num">
                                      <p:cBhvr additive="base">
                                        <p:cTn id="14" dur="500" fill="hold"/>
                                        <p:tgtEl>
                                          <p:spTgt spid="8806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88070"/>
                                        </p:tgtEl>
                                        <p:attrNameLst>
                                          <p:attrName>style.visibility</p:attrName>
                                        </p:attrNameLst>
                                      </p:cBhvr>
                                      <p:to>
                                        <p:strVal val="visible"/>
                                      </p:to>
                                    </p:set>
                                    <p:anim calcmode="lin" valueType="num">
                                      <p:cBhvr>
                                        <p:cTn id="19" dur="500" decel="50000" fill="hold">
                                          <p:stCondLst>
                                            <p:cond delay="0"/>
                                          </p:stCondLst>
                                        </p:cTn>
                                        <p:tgtEl>
                                          <p:spTgt spid="88070"/>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88070"/>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8070"/>
                                        </p:tgtEl>
                                        <p:attrNameLst>
                                          <p:attrName>ppt_w</p:attrName>
                                        </p:attrNameLst>
                                      </p:cBhvr>
                                      <p:tavLst>
                                        <p:tav tm="0">
                                          <p:val>
                                            <p:strVal val="#ppt_w*.05"/>
                                          </p:val>
                                        </p:tav>
                                        <p:tav tm="100000">
                                          <p:val>
                                            <p:strVal val="#ppt_w"/>
                                          </p:val>
                                        </p:tav>
                                      </p:tavLst>
                                    </p:anim>
                                    <p:anim calcmode="lin" valueType="num">
                                      <p:cBhvr>
                                        <p:cTn id="22" dur="1000" fill="hold"/>
                                        <p:tgtEl>
                                          <p:spTgt spid="88070"/>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8070"/>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8070"/>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8070"/>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807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88071"/>
                                        </p:tgtEl>
                                        <p:attrNameLst>
                                          <p:attrName>style.visibility</p:attrName>
                                        </p:attrNameLst>
                                      </p:cBhvr>
                                      <p:to>
                                        <p:strVal val="visible"/>
                                      </p:to>
                                    </p:set>
                                    <p:anim calcmode="lin" valueType="num">
                                      <p:cBhvr>
                                        <p:cTn id="31" dur="500" decel="50000" fill="hold">
                                          <p:stCondLst>
                                            <p:cond delay="0"/>
                                          </p:stCondLst>
                                        </p:cTn>
                                        <p:tgtEl>
                                          <p:spTgt spid="88071"/>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88071"/>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88071"/>
                                        </p:tgtEl>
                                        <p:attrNameLst>
                                          <p:attrName>ppt_w</p:attrName>
                                        </p:attrNameLst>
                                      </p:cBhvr>
                                      <p:tavLst>
                                        <p:tav tm="0">
                                          <p:val>
                                            <p:strVal val="#ppt_w*.05"/>
                                          </p:val>
                                        </p:tav>
                                        <p:tav tm="100000">
                                          <p:val>
                                            <p:strVal val="#ppt_w"/>
                                          </p:val>
                                        </p:tav>
                                      </p:tavLst>
                                    </p:anim>
                                    <p:anim calcmode="lin" valueType="num">
                                      <p:cBhvr>
                                        <p:cTn id="34" dur="1000" fill="hold"/>
                                        <p:tgtEl>
                                          <p:spTgt spid="88071"/>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88071"/>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88071"/>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88071"/>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88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animBg="1"/>
      <p:bldP spid="88069" grpId="0" animBg="1"/>
      <p:bldP spid="88070" grpId="0" animBg="1"/>
      <p:bldP spid="8807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l" eaLnBrk="1" hangingPunct="1">
              <a:defRPr/>
            </a:pPr>
            <a:r>
              <a:rPr lang="el-GR" smtClean="0"/>
              <a:t>Κατάγματα</a:t>
            </a:r>
          </a:p>
        </p:txBody>
      </p:sp>
      <p:sp>
        <p:nvSpPr>
          <p:cNvPr id="21512" name="Rectangle 8"/>
          <p:cNvSpPr>
            <a:spLocks noGrp="1" noChangeArrowheads="1"/>
          </p:cNvSpPr>
          <p:nvPr>
            <p:ph idx="1"/>
          </p:nvPr>
        </p:nvSpPr>
        <p:spPr>
          <a:xfrm>
            <a:off x="323528" y="1268760"/>
            <a:ext cx="8424936" cy="1368152"/>
          </a:xfrm>
        </p:spPr>
        <p:txBody>
          <a:bodyPr/>
          <a:lstStyle/>
          <a:p>
            <a:pPr eaLnBrk="1" hangingPunct="1">
              <a:defRPr/>
            </a:pPr>
            <a:r>
              <a:rPr lang="el-GR" dirty="0" smtClean="0"/>
              <a:t>Τα κατάγματα στον ανώριμο σκελετό που περιλαμβάνουν την επίφυση ακολουθούν την κατάταξη κατά </a:t>
            </a:r>
            <a:r>
              <a:rPr lang="en-US" dirty="0" smtClean="0"/>
              <a:t>Salter – Harris</a:t>
            </a:r>
            <a:r>
              <a:rPr lang="el-GR" dirty="0" smtClean="0"/>
              <a:t>.</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26</a:t>
            </a:fld>
            <a:endParaRPr lang="el-GR"/>
          </a:p>
        </p:txBody>
      </p:sp>
      <p:grpSp>
        <p:nvGrpSpPr>
          <p:cNvPr id="4" name="Ομάδα 3"/>
          <p:cNvGrpSpPr/>
          <p:nvPr/>
        </p:nvGrpSpPr>
        <p:grpSpPr>
          <a:xfrm>
            <a:off x="1763688" y="2215959"/>
            <a:ext cx="5688631" cy="4556981"/>
            <a:chOff x="1763688" y="2215959"/>
            <a:chExt cx="5688631" cy="4556981"/>
          </a:xfrm>
        </p:grpSpPr>
        <p:pic>
          <p:nvPicPr>
            <p:cNvPr id="58370" name="Picture 2" descr="File:SalterHarris.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2215959"/>
              <a:ext cx="5688631" cy="4556981"/>
            </a:xfrm>
            <a:prstGeom prst="rect">
              <a:avLst/>
            </a:prstGeom>
            <a:solidFill>
              <a:schemeClr val="bg1"/>
            </a:solidFill>
            <a:ln>
              <a:solidFill>
                <a:schemeClr val="tx1"/>
              </a:solidFill>
            </a:ln>
          </p:spPr>
        </p:pic>
        <p:sp>
          <p:nvSpPr>
            <p:cNvPr id="3" name="Ορθογώνιο 2"/>
            <p:cNvSpPr/>
            <p:nvPr/>
          </p:nvSpPr>
          <p:spPr>
            <a:xfrm>
              <a:off x="5292080" y="4293096"/>
              <a:ext cx="2088232" cy="2016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9" name="Rectangle 7"/>
          <p:cNvSpPr/>
          <p:nvPr/>
        </p:nvSpPr>
        <p:spPr>
          <a:xfrm>
            <a:off x="144025" y="6167045"/>
            <a:ext cx="1691671" cy="646331"/>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smtClean="0">
                <a:latin typeface="+mn-lt"/>
                <a:hlinkClick r:id="rId3"/>
              </a:rPr>
              <a:t>SalterHarris</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dirty="0" err="1">
                <a:latin typeface="+mn-lt"/>
                <a:hlinkClick r:id="rId4" tooltip="User:Zerodamage"/>
              </a:rPr>
              <a:t>Zerodamage</a:t>
            </a:r>
            <a:r>
              <a:rPr lang="el-GR" sz="1200" dirty="0" smtClean="0">
                <a:solidFill>
                  <a:schemeClr val="bg1">
                    <a:lumMod val="75000"/>
                  </a:schemeClr>
                </a:solidFill>
                <a:latin typeface="+mn-lt"/>
              </a:rPr>
              <a:t> διαθέσιμο με άδεια </a:t>
            </a:r>
            <a:r>
              <a:rPr lang="en-US" sz="1200" dirty="0">
                <a:latin typeface="+mn-lt"/>
                <a:hlinkClick r:id="rId5"/>
              </a:rPr>
              <a:t>CC BY-SA 3.0</a:t>
            </a:r>
            <a:endParaRPr lang="en-US" sz="1200" dirty="0">
              <a:latin typeface="+mn-lt"/>
            </a:endParaRPr>
          </a:p>
        </p:txBody>
      </p:sp>
    </p:spTree>
    <p:extLst>
      <p:ext uri="{BB962C8B-B14F-4D97-AF65-F5344CB8AC3E}">
        <p14:creationId xmlns:p14="http://schemas.microsoft.com/office/powerpoint/2010/main" val="14759282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l-GR" sz="3600" smtClean="0"/>
              <a:t>Απόσπαση κατάφυσης πρόσθιου χιαστού</a:t>
            </a:r>
          </a:p>
        </p:txBody>
      </p:sp>
      <p:sp>
        <p:nvSpPr>
          <p:cNvPr id="22538" name="Rectangle 10"/>
          <p:cNvSpPr>
            <a:spLocks noGrp="1" noChangeArrowheads="1"/>
          </p:cNvSpPr>
          <p:nvPr>
            <p:ph idx="1"/>
          </p:nvPr>
        </p:nvSpPr>
        <p:spPr>
          <a:xfrm>
            <a:off x="323528" y="1052736"/>
            <a:ext cx="8424936" cy="5256584"/>
          </a:xfrm>
        </p:spPr>
        <p:txBody>
          <a:bodyPr/>
          <a:lstStyle/>
          <a:p>
            <a:pPr eaLnBrk="1" hangingPunct="1">
              <a:lnSpc>
                <a:spcPct val="80000"/>
              </a:lnSpc>
              <a:defRPr/>
            </a:pPr>
            <a:r>
              <a:rPr lang="el-GR" sz="2800" dirty="0" smtClean="0"/>
              <a:t>Τα ενδαρθρικά κατάγματα προδιαθέτουν σε πρώιμη εκφυλιστική νόσο</a:t>
            </a:r>
          </a:p>
        </p:txBody>
      </p:sp>
      <p:pic>
        <p:nvPicPr>
          <p:cNvPr id="30723" name="Picture 7" descr="[FIGURE 5]"/>
          <p:cNvPicPr>
            <a:picLocks noChangeAspect="1" noChangeArrowheads="1"/>
          </p:cNvPicPr>
          <p:nvPr/>
        </p:nvPicPr>
        <p:blipFill>
          <a:blip r:embed="rId2" cstate="print">
            <a:lum bright="-6000"/>
            <a:extLst>
              <a:ext uri="{28A0092B-C50C-407E-A947-70E740481C1C}">
                <a14:useLocalDpi xmlns:a14="http://schemas.microsoft.com/office/drawing/2010/main" val="0"/>
              </a:ext>
            </a:extLst>
          </a:blip>
          <a:srcRect t="8800" b="37741"/>
          <a:stretch>
            <a:fillRect/>
          </a:stretch>
        </p:blipFill>
        <p:spPr bwMode="auto">
          <a:xfrm>
            <a:off x="107950" y="3357563"/>
            <a:ext cx="4751388"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9" descr="[FIGURE 6]"/>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t="6776" b="27896"/>
          <a:stretch>
            <a:fillRect/>
          </a:stretch>
        </p:blipFill>
        <p:spPr bwMode="auto">
          <a:xfrm>
            <a:off x="4787900" y="1628775"/>
            <a:ext cx="4365625"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27</a:t>
            </a:fld>
            <a:endParaRPr lang="el-GR"/>
          </a:p>
        </p:txBody>
      </p:sp>
    </p:spTree>
    <p:extLst>
      <p:ext uri="{BB962C8B-B14F-4D97-AF65-F5344CB8AC3E}">
        <p14:creationId xmlns:p14="http://schemas.microsoft.com/office/powerpoint/2010/main" val="40828900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defRPr/>
            </a:pPr>
            <a:r>
              <a:rPr lang="el-GR" smtClean="0"/>
              <a:t>Λιποαίμαρθρο</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28</a:t>
            </a:fld>
            <a:endParaRPr lang="el-GR"/>
          </a:p>
        </p:txBody>
      </p:sp>
      <p:sp>
        <p:nvSpPr>
          <p:cNvPr id="3" name="Θέση περιεχομένου 2"/>
          <p:cNvSpPr>
            <a:spLocks noGrp="1"/>
          </p:cNvSpPr>
          <p:nvPr>
            <p:ph idx="1"/>
          </p:nvPr>
        </p:nvSpPr>
        <p:spPr/>
        <p:txBody>
          <a:bodyPr/>
          <a:lstStyle/>
          <a:p>
            <a:r>
              <a:rPr lang="el-GR" dirty="0"/>
              <a:t>Η παρουσία λίπους στην άρθρωση σημαίνει κάταγμα, ακόμα και όταν δε </a:t>
            </a:r>
            <a:r>
              <a:rPr lang="el-GR" dirty="0" smtClean="0"/>
              <a:t>φαίνεται.</a:t>
            </a:r>
            <a:endParaRPr lang="el-GR" dirty="0"/>
          </a:p>
          <a:p>
            <a:r>
              <a:rPr lang="el-GR" dirty="0"/>
              <a:t>Το λίπος διαφεύγει στην άρθρωση από το μυελό των </a:t>
            </a:r>
            <a:r>
              <a:rPr lang="el-GR" dirty="0" smtClean="0"/>
              <a:t>οστών.</a:t>
            </a:r>
            <a:endParaRPr lang="el-GR" dirty="0"/>
          </a:p>
          <a:p>
            <a:r>
              <a:rPr lang="el-GR" dirty="0"/>
              <a:t>Λόγω της διαφοράς ειδικού βάρους αίματος και λίπους απεικονίζεται διαχωριστικό επίπεδο εφόσον η λήψη γίνει με οριζόντια δέσμη, δηλ. κάθετα προς την επίδραση της </a:t>
            </a:r>
            <a:r>
              <a:rPr lang="el-GR" dirty="0" smtClean="0"/>
              <a:t>βαρύτητας.</a:t>
            </a:r>
            <a:endParaRPr lang="el-GR" dirty="0"/>
          </a:p>
          <a:p>
            <a:r>
              <a:rPr lang="el-GR" dirty="0" smtClean="0"/>
              <a:t>Επί </a:t>
            </a:r>
            <a:r>
              <a:rPr lang="el-GR" dirty="0"/>
              <a:t>τραύματος η πλάγια α/α γίνεται με οριζόντια δέσμη για το λόγο </a:t>
            </a:r>
            <a:r>
              <a:rPr lang="el-GR" dirty="0" smtClean="0"/>
              <a:t>αυτό.</a:t>
            </a:r>
            <a:endParaRPr lang="el-GR" dirty="0"/>
          </a:p>
          <a:p>
            <a:r>
              <a:rPr lang="el-GR" dirty="0"/>
              <a:t>Συχνό εύρημα σε κάταγμα της άνω επιφάνειας της </a:t>
            </a:r>
            <a:r>
              <a:rPr lang="el-GR" dirty="0" smtClean="0"/>
              <a:t>κνήμης.</a:t>
            </a:r>
            <a:endParaRPr lang="el-GR" dirty="0"/>
          </a:p>
        </p:txBody>
      </p:sp>
    </p:spTree>
    <p:extLst>
      <p:ext uri="{BB962C8B-B14F-4D97-AF65-F5344CB8AC3E}">
        <p14:creationId xmlns:p14="http://schemas.microsoft.com/office/powerpoint/2010/main" val="10301108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496" y="72008"/>
            <a:ext cx="8229600" cy="908720"/>
          </a:xfrm>
        </p:spPr>
        <p:txBody>
          <a:bodyPr>
            <a:normAutofit/>
          </a:bodyPr>
          <a:lstStyle/>
          <a:p>
            <a:r>
              <a:rPr lang="el-GR" sz="3600" dirty="0" smtClean="0"/>
              <a:t>Η Άρθρωση του Γόνατος</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a:t>
            </a:fld>
            <a:endParaRPr lang="el-GR">
              <a:solidFill>
                <a:prstClr val="black"/>
              </a:solidFill>
            </a:endParaRPr>
          </a:p>
        </p:txBody>
      </p:sp>
      <p:pic>
        <p:nvPicPr>
          <p:cNvPr id="5" name="Content Placeholder 4" descr="This diagram shows the location of the bursae which are fluid filled sacs in a bone joint. The major parts of the joint are labeled."/>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980728"/>
            <a:ext cx="6552727" cy="5254878"/>
          </a:xfrm>
          <a:prstGeom prst="rect">
            <a:avLst/>
          </a:prstGeom>
          <a:noFill/>
          <a:extLst>
            <a:ext uri="{909E8E84-426E-40DD-AFC4-6F175D3DCCD1}">
              <a14:hiddenFill xmlns:a14="http://schemas.microsoft.com/office/drawing/2010/main">
                <a:solidFill>
                  <a:srgbClr val="FFFFFF"/>
                </a:solidFill>
              </a14:hiddenFill>
            </a:ext>
          </a:extLst>
        </p:spPr>
      </p:pic>
      <p:sp>
        <p:nvSpPr>
          <p:cNvPr id="7" name="2 - Θέση περιεχομένου"/>
          <p:cNvSpPr txBox="1">
            <a:spLocks/>
          </p:cNvSpPr>
          <p:nvPr/>
        </p:nvSpPr>
        <p:spPr>
          <a:xfrm>
            <a:off x="6300192" y="980728"/>
            <a:ext cx="2592288" cy="5230942"/>
          </a:xfrm>
          <a:prstGeom prst="rect">
            <a:avLst/>
          </a:prstGeom>
          <a:solidFill>
            <a:schemeClr val="accent5">
              <a:lumMod val="40000"/>
              <a:lumOff val="60000"/>
            </a:schemeClr>
          </a:solidFill>
        </p:spPr>
        <p:txBody>
          <a:bodyPr vert="horz" lIns="91440" tIns="45720" rIns="91440" bIns="45720" rtlCol="0">
            <a:normAutofit fontScale="85000" lnSpcReduction="20000"/>
          </a:bodyPr>
          <a:lstStyle/>
          <a:p>
            <a:pPr fontAlgn="auto">
              <a:lnSpc>
                <a:spcPct val="112000"/>
              </a:lnSpc>
              <a:spcBef>
                <a:spcPts val="1200"/>
              </a:spcBef>
              <a:spcAft>
                <a:spcPts val="0"/>
              </a:spcAft>
              <a:defRPr/>
            </a:pPr>
            <a:r>
              <a:rPr lang="el-GR" sz="2400" dirty="0" smtClean="0">
                <a:solidFill>
                  <a:prstClr val="black"/>
                </a:solidFill>
                <a:latin typeface="Calibri"/>
              </a:rPr>
              <a:t>Τένοντας τετρακέφαλου μυός</a:t>
            </a:r>
          </a:p>
          <a:p>
            <a:pPr fontAlgn="auto">
              <a:lnSpc>
                <a:spcPct val="112000"/>
              </a:lnSpc>
              <a:spcBef>
                <a:spcPts val="1200"/>
              </a:spcBef>
              <a:spcAft>
                <a:spcPts val="0"/>
              </a:spcAft>
              <a:defRPr/>
            </a:pPr>
            <a:r>
              <a:rPr lang="el-GR" sz="2400" dirty="0" err="1" smtClean="0">
                <a:solidFill>
                  <a:prstClr val="black"/>
                </a:solidFill>
                <a:latin typeface="Calibri"/>
              </a:rPr>
              <a:t>Υπερεπιγονατιδικός</a:t>
            </a:r>
            <a:r>
              <a:rPr lang="el-GR" sz="2400" dirty="0" smtClean="0">
                <a:solidFill>
                  <a:prstClr val="black"/>
                </a:solidFill>
                <a:latin typeface="Calibri"/>
              </a:rPr>
              <a:t> ορογόνος θύλακας</a:t>
            </a:r>
          </a:p>
          <a:p>
            <a:pPr fontAlgn="auto">
              <a:lnSpc>
                <a:spcPct val="112000"/>
              </a:lnSpc>
              <a:spcBef>
                <a:spcPts val="1200"/>
              </a:spcBef>
              <a:spcAft>
                <a:spcPts val="0"/>
              </a:spcAft>
              <a:defRPr/>
            </a:pPr>
            <a:r>
              <a:rPr lang="el-GR" sz="2400" dirty="0" smtClean="0">
                <a:solidFill>
                  <a:prstClr val="black"/>
                </a:solidFill>
                <a:latin typeface="Calibri"/>
              </a:rPr>
              <a:t>Ε</a:t>
            </a:r>
            <a:r>
              <a:rPr lang="el-GR" sz="2400" dirty="0" err="1" smtClean="0">
                <a:solidFill>
                  <a:prstClr val="black"/>
                </a:solidFill>
                <a:latin typeface="Calibri"/>
              </a:rPr>
              <a:t>πιγονατίδα</a:t>
            </a:r>
            <a:endParaRPr lang="el-GR" sz="2400" dirty="0" smtClean="0">
              <a:solidFill>
                <a:prstClr val="black"/>
              </a:solidFill>
              <a:latin typeface="Calibri"/>
            </a:endParaRPr>
          </a:p>
          <a:p>
            <a:pPr fontAlgn="auto">
              <a:lnSpc>
                <a:spcPct val="112000"/>
              </a:lnSpc>
              <a:spcBef>
                <a:spcPts val="1200"/>
              </a:spcBef>
              <a:spcAft>
                <a:spcPts val="0"/>
              </a:spcAft>
              <a:defRPr/>
            </a:pPr>
            <a:r>
              <a:rPr lang="el-GR" sz="2400" dirty="0" err="1" smtClean="0">
                <a:solidFill>
                  <a:prstClr val="black"/>
                </a:solidFill>
                <a:latin typeface="Calibri"/>
              </a:rPr>
              <a:t>Προεπιγονατιδικός</a:t>
            </a:r>
            <a:r>
              <a:rPr lang="el-GR" sz="2400" dirty="0" smtClean="0">
                <a:solidFill>
                  <a:prstClr val="black"/>
                </a:solidFill>
                <a:latin typeface="Calibri"/>
              </a:rPr>
              <a:t> ορογόνος θύλακας</a:t>
            </a:r>
          </a:p>
          <a:p>
            <a:pPr fontAlgn="auto">
              <a:lnSpc>
                <a:spcPct val="112000"/>
              </a:lnSpc>
              <a:spcBef>
                <a:spcPts val="1200"/>
              </a:spcBef>
              <a:spcAft>
                <a:spcPts val="0"/>
              </a:spcAft>
              <a:defRPr/>
            </a:pPr>
            <a:r>
              <a:rPr lang="el-GR" sz="2400" dirty="0" smtClean="0">
                <a:solidFill>
                  <a:prstClr val="black"/>
                </a:solidFill>
                <a:latin typeface="Calibri"/>
              </a:rPr>
              <a:t>Αρθρική κοιλότητα</a:t>
            </a:r>
          </a:p>
          <a:p>
            <a:pPr fontAlgn="auto">
              <a:lnSpc>
                <a:spcPct val="112000"/>
              </a:lnSpc>
              <a:spcBef>
                <a:spcPts val="1200"/>
              </a:spcBef>
              <a:spcAft>
                <a:spcPts val="0"/>
              </a:spcAft>
              <a:defRPr/>
            </a:pPr>
            <a:r>
              <a:rPr lang="el-GR" sz="2400" smtClean="0">
                <a:solidFill>
                  <a:prstClr val="black"/>
                </a:solidFill>
                <a:latin typeface="Calibri"/>
              </a:rPr>
              <a:t>Λιπώδες σώμα  γόνατος </a:t>
            </a:r>
            <a:endParaRPr lang="el-GR" sz="2400" dirty="0" smtClean="0">
              <a:solidFill>
                <a:prstClr val="black"/>
              </a:solidFill>
              <a:latin typeface="Calibri"/>
            </a:endParaRPr>
          </a:p>
          <a:p>
            <a:pPr fontAlgn="auto">
              <a:lnSpc>
                <a:spcPct val="112000"/>
              </a:lnSpc>
              <a:spcBef>
                <a:spcPts val="1200"/>
              </a:spcBef>
              <a:spcAft>
                <a:spcPts val="0"/>
              </a:spcAft>
              <a:defRPr/>
            </a:pPr>
            <a:r>
              <a:rPr lang="el-GR" sz="2400" dirty="0" err="1" smtClean="0">
                <a:solidFill>
                  <a:prstClr val="black"/>
                </a:solidFill>
                <a:latin typeface="Calibri"/>
              </a:rPr>
              <a:t>Υποεπιγονατιδικός</a:t>
            </a:r>
            <a:r>
              <a:rPr lang="el-GR" sz="2400" dirty="0" smtClean="0">
                <a:solidFill>
                  <a:prstClr val="black"/>
                </a:solidFill>
                <a:latin typeface="Calibri"/>
              </a:rPr>
              <a:t> ορογόνος θύλακος</a:t>
            </a:r>
          </a:p>
          <a:p>
            <a:pPr fontAlgn="auto">
              <a:lnSpc>
                <a:spcPct val="112000"/>
              </a:lnSpc>
              <a:spcBef>
                <a:spcPts val="1200"/>
              </a:spcBef>
              <a:spcAft>
                <a:spcPts val="0"/>
              </a:spcAft>
              <a:defRPr/>
            </a:pPr>
            <a:r>
              <a:rPr lang="el-GR" sz="2400" dirty="0" err="1" smtClean="0">
                <a:solidFill>
                  <a:prstClr val="black"/>
                </a:solidFill>
                <a:latin typeface="Calibri"/>
              </a:rPr>
              <a:t>Επιγονατιδικός</a:t>
            </a:r>
            <a:r>
              <a:rPr lang="el-GR" sz="2400" dirty="0" smtClean="0">
                <a:solidFill>
                  <a:prstClr val="black"/>
                </a:solidFill>
                <a:latin typeface="Calibri"/>
              </a:rPr>
              <a:t> τένοντας</a:t>
            </a:r>
          </a:p>
          <a:p>
            <a:pPr fontAlgn="auto">
              <a:lnSpc>
                <a:spcPct val="112000"/>
              </a:lnSpc>
              <a:spcBef>
                <a:spcPts val="1200"/>
              </a:spcBef>
              <a:spcAft>
                <a:spcPts val="0"/>
              </a:spcAft>
              <a:buFont typeface="Wingdings" panose="05000000000000000000" pitchFamily="2" charset="2"/>
              <a:buChar char="Ø"/>
              <a:defRPr/>
            </a:pPr>
            <a:endParaRPr lang="el-GR" sz="2400" dirty="0">
              <a:solidFill>
                <a:prstClr val="black"/>
              </a:solidFill>
              <a:latin typeface="Calibri"/>
            </a:endParaRPr>
          </a:p>
        </p:txBody>
      </p:sp>
      <p:sp>
        <p:nvSpPr>
          <p:cNvPr id="8" name="2 - Θέση περιεχομένου"/>
          <p:cNvSpPr txBox="1">
            <a:spLocks/>
          </p:cNvSpPr>
          <p:nvPr/>
        </p:nvSpPr>
        <p:spPr>
          <a:xfrm>
            <a:off x="611560" y="980727"/>
            <a:ext cx="1656184" cy="5230942"/>
          </a:xfrm>
          <a:prstGeom prst="rect">
            <a:avLst/>
          </a:prstGeom>
          <a:solidFill>
            <a:schemeClr val="accent5">
              <a:lumMod val="40000"/>
              <a:lumOff val="60000"/>
            </a:schemeClr>
          </a:solidFill>
        </p:spPr>
        <p:txBody>
          <a:bodyPr vert="horz" lIns="91440" tIns="45720" rIns="91440" bIns="45720" rtlCol="0">
            <a:normAutofit/>
          </a:bodyPr>
          <a:lstStyle/>
          <a:p>
            <a:pPr algn="r" fontAlgn="auto">
              <a:lnSpc>
                <a:spcPct val="112000"/>
              </a:lnSpc>
              <a:spcBef>
                <a:spcPts val="1200"/>
              </a:spcBef>
              <a:spcAft>
                <a:spcPts val="0"/>
              </a:spcAft>
              <a:defRPr/>
            </a:pPr>
            <a:endParaRPr lang="el-GR" sz="2000" dirty="0" smtClean="0">
              <a:solidFill>
                <a:prstClr val="black"/>
              </a:solidFill>
              <a:latin typeface="Calibri"/>
            </a:endParaRPr>
          </a:p>
          <a:p>
            <a:pPr algn="r" fontAlgn="auto">
              <a:lnSpc>
                <a:spcPct val="112000"/>
              </a:lnSpc>
              <a:spcBef>
                <a:spcPts val="1200"/>
              </a:spcBef>
              <a:spcAft>
                <a:spcPts val="0"/>
              </a:spcAft>
              <a:defRPr/>
            </a:pPr>
            <a:endParaRPr lang="el-GR" sz="2000" dirty="0" smtClean="0">
              <a:solidFill>
                <a:prstClr val="black"/>
              </a:solidFill>
              <a:latin typeface="Calibri"/>
            </a:endParaRPr>
          </a:p>
          <a:p>
            <a:pPr algn="r" fontAlgn="auto">
              <a:lnSpc>
                <a:spcPct val="112000"/>
              </a:lnSpc>
              <a:spcBef>
                <a:spcPts val="1200"/>
              </a:spcBef>
              <a:spcAft>
                <a:spcPts val="0"/>
              </a:spcAft>
              <a:defRPr/>
            </a:pPr>
            <a:r>
              <a:rPr lang="el-GR" sz="2000" dirty="0" smtClean="0">
                <a:solidFill>
                  <a:prstClr val="black"/>
                </a:solidFill>
                <a:latin typeface="Calibri"/>
              </a:rPr>
              <a:t>Μηριαίο </a:t>
            </a:r>
          </a:p>
          <a:p>
            <a:pPr algn="r" fontAlgn="auto">
              <a:lnSpc>
                <a:spcPct val="112000"/>
              </a:lnSpc>
              <a:spcBef>
                <a:spcPts val="1200"/>
              </a:spcBef>
              <a:spcAft>
                <a:spcPts val="0"/>
              </a:spcAft>
              <a:defRPr/>
            </a:pPr>
            <a:r>
              <a:rPr lang="el-GR" sz="2000" dirty="0" smtClean="0">
                <a:solidFill>
                  <a:prstClr val="black"/>
                </a:solidFill>
                <a:latin typeface="Calibri"/>
              </a:rPr>
              <a:t>Οπίσθιος χιαστός σύνδεσμος</a:t>
            </a:r>
          </a:p>
          <a:p>
            <a:pPr algn="r" fontAlgn="auto">
              <a:lnSpc>
                <a:spcPct val="112000"/>
              </a:lnSpc>
              <a:spcBef>
                <a:spcPts val="1200"/>
              </a:spcBef>
              <a:spcAft>
                <a:spcPts val="0"/>
              </a:spcAft>
            </a:pPr>
            <a:r>
              <a:rPr lang="el-GR" sz="2000" dirty="0" smtClean="0">
                <a:solidFill>
                  <a:prstClr val="black"/>
                </a:solidFill>
                <a:latin typeface="Calibri"/>
              </a:rPr>
              <a:t>Πρόσθιος χιαστός σύνδεσμος</a:t>
            </a:r>
          </a:p>
          <a:p>
            <a:pPr algn="r" fontAlgn="auto">
              <a:lnSpc>
                <a:spcPct val="112000"/>
              </a:lnSpc>
              <a:spcBef>
                <a:spcPts val="1200"/>
              </a:spcBef>
              <a:spcAft>
                <a:spcPts val="0"/>
              </a:spcAft>
              <a:defRPr/>
            </a:pPr>
            <a:r>
              <a:rPr lang="el-GR" sz="2000" smtClean="0">
                <a:solidFill>
                  <a:prstClr val="black"/>
                </a:solidFill>
                <a:latin typeface="Calibri"/>
              </a:rPr>
              <a:t>     </a:t>
            </a:r>
            <a:endParaRPr lang="el-GR" sz="2000" dirty="0" smtClean="0">
              <a:solidFill>
                <a:prstClr val="black"/>
              </a:solidFill>
              <a:latin typeface="Calibri"/>
            </a:endParaRPr>
          </a:p>
          <a:p>
            <a:pPr algn="r" fontAlgn="auto">
              <a:lnSpc>
                <a:spcPct val="112000"/>
              </a:lnSpc>
              <a:spcBef>
                <a:spcPts val="1200"/>
              </a:spcBef>
              <a:spcAft>
                <a:spcPts val="0"/>
              </a:spcAft>
              <a:defRPr/>
            </a:pPr>
            <a:r>
              <a:rPr lang="el-GR" sz="2000" dirty="0" smtClean="0">
                <a:solidFill>
                  <a:prstClr val="black"/>
                </a:solidFill>
                <a:latin typeface="Calibri"/>
              </a:rPr>
              <a:t>Κνήμη</a:t>
            </a:r>
            <a:endParaRPr lang="el-GR" sz="2000" dirty="0">
              <a:solidFill>
                <a:prstClr val="black"/>
              </a:solidFill>
              <a:latin typeface="Calibri"/>
            </a:endParaRPr>
          </a:p>
        </p:txBody>
      </p:sp>
      <p:sp>
        <p:nvSpPr>
          <p:cNvPr id="9" name="4 - Θέση περιεχομένου"/>
          <p:cNvSpPr txBox="1">
            <a:spLocks/>
          </p:cNvSpPr>
          <p:nvPr/>
        </p:nvSpPr>
        <p:spPr>
          <a:xfrm>
            <a:off x="611560" y="980727"/>
            <a:ext cx="8280920" cy="5230941"/>
          </a:xfrm>
          <a:prstGeom prst="rect">
            <a:avLst/>
          </a:prstGeom>
          <a:noFill/>
          <a:ln w="57150" cap="flat" cmpd="sng" algn="ctr">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R="0" lvl="0" algn="l" defTabSz="914400" rtl="0" eaLnBrk="1" fontAlgn="auto" latinLnBrk="0" hangingPunct="1">
              <a:lnSpc>
                <a:spcPct val="112000"/>
              </a:lnSpc>
              <a:spcBef>
                <a:spcPts val="1200"/>
              </a:spcBef>
              <a:spcAft>
                <a:spcPts val="0"/>
              </a:spcAft>
              <a:buClrTx/>
              <a:buSzTx/>
              <a:tabLst/>
              <a:defRPr/>
            </a:pPr>
            <a:endParaRPr kumimoji="0" lang="el-GR"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3" name="Ορθογώνιο 2"/>
          <p:cNvSpPr/>
          <p:nvPr/>
        </p:nvSpPr>
        <p:spPr>
          <a:xfrm>
            <a:off x="611560" y="6279703"/>
            <a:ext cx="5472608" cy="461665"/>
          </a:xfrm>
          <a:prstGeom prst="rect">
            <a:avLst/>
          </a:prstGeom>
        </p:spPr>
        <p:txBody>
          <a:bodyPr wrap="square">
            <a:spAutoFit/>
          </a:bodyPr>
          <a:lstStyle/>
          <a:p>
            <a:r>
              <a:rPr lang="en-US" sz="1200" dirty="0">
                <a:solidFill>
                  <a:schemeClr val="bg1">
                    <a:lumMod val="75000"/>
                  </a:schemeClr>
                </a:solidFill>
                <a:latin typeface="+mn-lt"/>
              </a:rPr>
              <a:t>© 28 </a:t>
            </a:r>
            <a:r>
              <a:rPr lang="en-US" sz="1200" dirty="0" err="1">
                <a:solidFill>
                  <a:schemeClr val="bg1">
                    <a:lumMod val="75000"/>
                  </a:schemeClr>
                </a:solidFill>
                <a:latin typeface="+mn-lt"/>
              </a:rPr>
              <a:t>Ιουν</a:t>
            </a:r>
            <a:r>
              <a:rPr lang="en-US" sz="1200" dirty="0">
                <a:solidFill>
                  <a:schemeClr val="bg1">
                    <a:lumMod val="75000"/>
                  </a:schemeClr>
                </a:solidFill>
                <a:latin typeface="+mn-lt"/>
              </a:rPr>
              <a:t> 2013 </a:t>
            </a:r>
            <a:r>
              <a:rPr lang="en-US" sz="1200" dirty="0" err="1">
                <a:solidFill>
                  <a:schemeClr val="bg1">
                    <a:lumMod val="75000"/>
                  </a:schemeClr>
                </a:solidFill>
                <a:latin typeface="+mn-lt"/>
              </a:rPr>
              <a:t>OpenStax</a:t>
            </a:r>
            <a:r>
              <a:rPr lang="en-US" sz="1200" dirty="0">
                <a:solidFill>
                  <a:schemeClr val="bg1">
                    <a:lumMod val="75000"/>
                  </a:schemeClr>
                </a:solidFill>
                <a:latin typeface="+mn-lt"/>
              </a:rPr>
              <a:t> College. </a:t>
            </a:r>
            <a:r>
              <a:rPr lang="en-US" sz="1200" dirty="0">
                <a:solidFill>
                  <a:schemeClr val="bg1">
                    <a:lumMod val="75000"/>
                  </a:schemeClr>
                </a:solidFill>
                <a:latin typeface="+mn-lt"/>
                <a:hlinkClick r:id="rId4"/>
              </a:rPr>
              <a:t>Textbook content </a:t>
            </a:r>
            <a:r>
              <a:rPr lang="en-US" sz="1200" dirty="0">
                <a:solidFill>
                  <a:schemeClr val="bg1">
                    <a:lumMod val="75000"/>
                  </a:schemeClr>
                </a:solidFill>
                <a:latin typeface="+mn-lt"/>
              </a:rPr>
              <a:t>produced by </a:t>
            </a:r>
            <a:r>
              <a:rPr lang="en-US" sz="1200" dirty="0" err="1">
                <a:solidFill>
                  <a:schemeClr val="bg1">
                    <a:lumMod val="75000"/>
                  </a:schemeClr>
                </a:solidFill>
                <a:latin typeface="+mn-lt"/>
              </a:rPr>
              <a:t>OpenStax</a:t>
            </a:r>
            <a:r>
              <a:rPr lang="en-US" sz="1200" dirty="0">
                <a:solidFill>
                  <a:schemeClr val="bg1">
                    <a:lumMod val="75000"/>
                  </a:schemeClr>
                </a:solidFill>
                <a:latin typeface="+mn-lt"/>
              </a:rPr>
              <a:t> College is licensed under a </a:t>
            </a:r>
            <a:r>
              <a:rPr lang="en-US" sz="1200" dirty="0">
                <a:solidFill>
                  <a:schemeClr val="bg1">
                    <a:lumMod val="75000"/>
                  </a:schemeClr>
                </a:solidFill>
                <a:latin typeface="+mn-lt"/>
                <a:hlinkClick r:id="rId5"/>
              </a:rPr>
              <a:t>Creative Commons Attribution License 3.0</a:t>
            </a:r>
            <a:r>
              <a:rPr lang="en-US" sz="1200" dirty="0">
                <a:solidFill>
                  <a:schemeClr val="bg1">
                    <a:lumMod val="75000"/>
                  </a:schemeClr>
                </a:solidFill>
                <a:latin typeface="+mn-lt"/>
              </a:rPr>
              <a:t> license.</a:t>
            </a:r>
            <a:endParaRPr lang="el-GR" sz="1200" dirty="0">
              <a:solidFill>
                <a:schemeClr val="bg1">
                  <a:lumMod val="75000"/>
                </a:schemeClr>
              </a:solidFill>
              <a:latin typeface="+mn-lt"/>
            </a:endParaRPr>
          </a:p>
        </p:txBody>
      </p:sp>
    </p:spTree>
    <p:extLst>
      <p:ext uri="{BB962C8B-B14F-4D97-AF65-F5344CB8AC3E}">
        <p14:creationId xmlns:p14="http://schemas.microsoft.com/office/powerpoint/2010/main" val="2397667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19"/>
          <p:cNvSpPr txBox="1">
            <a:spLocks noChangeArrowheads="1"/>
          </p:cNvSpPr>
          <p:nvPr/>
        </p:nvSpPr>
        <p:spPr bwMode="auto">
          <a:xfrm>
            <a:off x="3564483" y="100013"/>
            <a:ext cx="2879725" cy="707886"/>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2000" dirty="0" err="1">
                <a:solidFill>
                  <a:schemeClr val="bg1"/>
                </a:solidFill>
                <a:latin typeface="+mn-lt"/>
              </a:rPr>
              <a:t>Λιποαίμαρθρο</a:t>
            </a:r>
            <a:r>
              <a:rPr lang="el-GR" altLang="el-GR" sz="2000" dirty="0">
                <a:solidFill>
                  <a:schemeClr val="bg1"/>
                </a:solidFill>
                <a:latin typeface="+mn-lt"/>
              </a:rPr>
              <a:t> επίπεδο διαχωρισμού (βέλος)</a:t>
            </a:r>
          </a:p>
        </p:txBody>
      </p:sp>
      <p:pic>
        <p:nvPicPr>
          <p:cNvPr id="32774" name="Picture 25" descr="kneelipolatarr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4362450"/>
            <a:ext cx="4067175" cy="2495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5" name="Ομάδα 4"/>
          <p:cNvGrpSpPr/>
          <p:nvPr/>
        </p:nvGrpSpPr>
        <p:grpSpPr>
          <a:xfrm>
            <a:off x="126008" y="620688"/>
            <a:ext cx="2717800" cy="3671887"/>
            <a:chOff x="126008" y="909241"/>
            <a:chExt cx="2717800" cy="3671887"/>
          </a:xfrm>
        </p:grpSpPr>
        <p:pic>
          <p:nvPicPr>
            <p:cNvPr id="32773" name="Picture 24" descr="kneel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008" y="909241"/>
              <a:ext cx="2717800" cy="3671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775" name="AutoShape 28"/>
            <p:cNvSpPr>
              <a:spLocks noChangeArrowheads="1"/>
            </p:cNvSpPr>
            <p:nvPr/>
          </p:nvSpPr>
          <p:spPr bwMode="auto">
            <a:xfrm>
              <a:off x="156171" y="2031603"/>
              <a:ext cx="650875" cy="69850"/>
            </a:xfrm>
            <a:prstGeom prst="rightArrow">
              <a:avLst>
                <a:gd name="adj1" fmla="val 50000"/>
                <a:gd name="adj2" fmla="val 232955"/>
              </a:avLst>
            </a:prstGeom>
            <a:solidFill>
              <a:schemeClr val="accent1"/>
            </a:solidFill>
            <a:ln w="9525">
              <a:solidFill>
                <a:schemeClr val="bg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l-GR"/>
            </a:p>
          </p:txBody>
        </p:sp>
      </p:grpSp>
      <p:grpSp>
        <p:nvGrpSpPr>
          <p:cNvPr id="8" name="Ομάδα 7"/>
          <p:cNvGrpSpPr/>
          <p:nvPr/>
        </p:nvGrpSpPr>
        <p:grpSpPr>
          <a:xfrm>
            <a:off x="6154738" y="44896"/>
            <a:ext cx="2953766" cy="3240088"/>
            <a:chOff x="6154738" y="44896"/>
            <a:chExt cx="2953766" cy="3240088"/>
          </a:xfrm>
        </p:grpSpPr>
        <p:pic>
          <p:nvPicPr>
            <p:cNvPr id="32771" name="Picture 9" descr="CLICK TO ENLARGE">
              <a:hlinkClick r:id="rId4"/>
            </p:cNvPr>
            <p:cNvPicPr>
              <a:picLocks noChangeAspect="1" noChangeArrowheads="1"/>
            </p:cNvPicPr>
            <p:nvPr/>
          </p:nvPicPr>
          <p:blipFill>
            <a:blip r:embed="rId5" cstate="print">
              <a:lum bright="6000"/>
              <a:extLst>
                <a:ext uri="{28A0092B-C50C-407E-A947-70E740481C1C}">
                  <a14:useLocalDpi xmlns:a14="http://schemas.microsoft.com/office/drawing/2010/main" val="0"/>
                </a:ext>
              </a:extLst>
            </a:blip>
            <a:srcRect/>
            <a:stretch>
              <a:fillRect/>
            </a:stretch>
          </p:blipFill>
          <p:spPr bwMode="auto">
            <a:xfrm>
              <a:off x="6228779" y="44896"/>
              <a:ext cx="2879725" cy="3240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776" name="AutoShape 29"/>
            <p:cNvSpPr>
              <a:spLocks noChangeArrowheads="1"/>
            </p:cNvSpPr>
            <p:nvPr/>
          </p:nvSpPr>
          <p:spPr bwMode="auto">
            <a:xfrm>
              <a:off x="6154738" y="506413"/>
              <a:ext cx="650875" cy="69850"/>
            </a:xfrm>
            <a:prstGeom prst="rightArrow">
              <a:avLst>
                <a:gd name="adj1" fmla="val 50000"/>
                <a:gd name="adj2" fmla="val 232955"/>
              </a:avLst>
            </a:prstGeom>
            <a:solidFill>
              <a:schemeClr val="accent1"/>
            </a:solidFill>
            <a:ln w="9525">
              <a:solidFill>
                <a:schemeClr val="bg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l-GR"/>
            </a:p>
          </p:txBody>
        </p:sp>
      </p:grpSp>
      <p:grpSp>
        <p:nvGrpSpPr>
          <p:cNvPr id="7" name="Ομάδα 6"/>
          <p:cNvGrpSpPr/>
          <p:nvPr/>
        </p:nvGrpSpPr>
        <p:grpSpPr>
          <a:xfrm>
            <a:off x="5254673" y="3356992"/>
            <a:ext cx="3854401" cy="3553396"/>
            <a:chOff x="5076825" y="3068638"/>
            <a:chExt cx="4032250" cy="3841750"/>
          </a:xfrm>
        </p:grpSpPr>
        <p:pic>
          <p:nvPicPr>
            <p:cNvPr id="32770" name="Picture 5" descr="CLICK TO ENLARGE">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6825" y="3068638"/>
              <a:ext cx="4032250" cy="384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777" name="AutoShape 30"/>
            <p:cNvSpPr>
              <a:spLocks noChangeArrowheads="1"/>
            </p:cNvSpPr>
            <p:nvPr/>
          </p:nvSpPr>
          <p:spPr bwMode="auto">
            <a:xfrm rot="10800000">
              <a:off x="8316913" y="4048125"/>
              <a:ext cx="650875" cy="69850"/>
            </a:xfrm>
            <a:prstGeom prst="rightArrow">
              <a:avLst>
                <a:gd name="adj1" fmla="val 50000"/>
                <a:gd name="adj2" fmla="val 232955"/>
              </a:avLst>
            </a:prstGeom>
            <a:solidFill>
              <a:schemeClr val="accent1"/>
            </a:solidFill>
            <a:ln w="9525">
              <a:solidFill>
                <a:schemeClr val="bg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l-GR"/>
            </a:p>
          </p:txBody>
        </p:sp>
      </p:grpSp>
      <p:grpSp>
        <p:nvGrpSpPr>
          <p:cNvPr id="6" name="Ομάδα 5"/>
          <p:cNvGrpSpPr/>
          <p:nvPr/>
        </p:nvGrpSpPr>
        <p:grpSpPr>
          <a:xfrm>
            <a:off x="2913112" y="908720"/>
            <a:ext cx="2667000" cy="2662237"/>
            <a:chOff x="2700338" y="1052513"/>
            <a:chExt cx="2667000" cy="2662237"/>
          </a:xfrm>
        </p:grpSpPr>
        <p:pic>
          <p:nvPicPr>
            <p:cNvPr id="32778" name="Picture 31"/>
            <p:cNvPicPr>
              <a:picLocks noChangeAspect="1" noChangeArrowheads="1"/>
            </p:cNvPicPr>
            <p:nvPr/>
          </p:nvPicPr>
          <p:blipFill>
            <a:blip r:embed="rId8" cstate="print">
              <a:extLst>
                <a:ext uri="{28A0092B-C50C-407E-A947-70E740481C1C}">
                  <a14:useLocalDpi xmlns:a14="http://schemas.microsoft.com/office/drawing/2010/main" val="0"/>
                </a:ext>
              </a:extLst>
            </a:blip>
            <a:srcRect r="22458" b="22539"/>
            <a:stretch>
              <a:fillRect/>
            </a:stretch>
          </p:blipFill>
          <p:spPr bwMode="auto">
            <a:xfrm>
              <a:off x="2700338" y="1052513"/>
              <a:ext cx="2663825" cy="26622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779" name="AutoShape 32"/>
            <p:cNvSpPr>
              <a:spLocks noChangeArrowheads="1"/>
            </p:cNvSpPr>
            <p:nvPr/>
          </p:nvSpPr>
          <p:spPr bwMode="auto">
            <a:xfrm rot="10800000">
              <a:off x="4716463" y="1341438"/>
              <a:ext cx="650875" cy="69850"/>
            </a:xfrm>
            <a:prstGeom prst="rightArrow">
              <a:avLst>
                <a:gd name="adj1" fmla="val 50000"/>
                <a:gd name="adj2" fmla="val 232955"/>
              </a:avLst>
            </a:prstGeom>
            <a:solidFill>
              <a:schemeClr val="accent1"/>
            </a:solidFill>
            <a:ln w="9525">
              <a:solidFill>
                <a:schemeClr val="bg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l-GR"/>
            </a:p>
          </p:txBody>
        </p:sp>
      </p:grpSp>
      <p:sp>
        <p:nvSpPr>
          <p:cNvPr id="32780" name="Rectangle 34"/>
          <p:cNvSpPr>
            <a:spLocks noChangeArrowheads="1"/>
          </p:cNvSpPr>
          <p:nvPr/>
        </p:nvSpPr>
        <p:spPr bwMode="auto">
          <a:xfrm>
            <a:off x="3361123" y="4365104"/>
            <a:ext cx="814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1200" dirty="0" smtClean="0">
                <a:solidFill>
                  <a:schemeClr val="bg1"/>
                </a:solidFill>
                <a:latin typeface="+mn-lt"/>
                <a:hlinkClick r:id="rId9"/>
              </a:rPr>
              <a:t>gentili.net</a:t>
            </a:r>
            <a:endParaRPr lang="el-GR" altLang="el-GR" sz="1200" dirty="0">
              <a:solidFill>
                <a:schemeClr val="bg1"/>
              </a:solidFill>
              <a:latin typeface="+mn-lt"/>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29</a:t>
            </a:fld>
            <a:endParaRPr lang="el-GR"/>
          </a:p>
        </p:txBody>
      </p:sp>
    </p:spTree>
    <p:extLst>
      <p:ext uri="{BB962C8B-B14F-4D97-AF65-F5344CB8AC3E}">
        <p14:creationId xmlns:p14="http://schemas.microsoft.com/office/powerpoint/2010/main" val="8226709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1785" y="116632"/>
            <a:ext cx="5806410" cy="1296144"/>
          </a:xfrm>
        </p:spPr>
        <p:txBody>
          <a:bodyPr>
            <a:normAutofit/>
          </a:bodyPr>
          <a:lstStyle/>
          <a:p>
            <a:pPr eaLnBrk="1" hangingPunct="1">
              <a:defRPr/>
            </a:pPr>
            <a:r>
              <a:rPr lang="el-GR" sz="3600" dirty="0" smtClean="0"/>
              <a:t>Κάταγμα άνω επιφάνειας της κνήμης</a:t>
            </a:r>
          </a:p>
        </p:txBody>
      </p:sp>
      <p:sp>
        <p:nvSpPr>
          <p:cNvPr id="86019" name="Rectangle 3"/>
          <p:cNvSpPr>
            <a:spLocks noGrp="1" noChangeArrowheads="1"/>
          </p:cNvSpPr>
          <p:nvPr>
            <p:ph idx="1"/>
          </p:nvPr>
        </p:nvSpPr>
        <p:spPr>
          <a:xfrm>
            <a:off x="323528" y="1628800"/>
            <a:ext cx="2202978" cy="576064"/>
          </a:xfrm>
        </p:spPr>
        <p:txBody>
          <a:bodyPr>
            <a:normAutofit/>
          </a:bodyPr>
          <a:lstStyle/>
          <a:p>
            <a:pPr eaLnBrk="1" hangingPunct="1">
              <a:buFont typeface="Wingdings" pitchFamily="2" charset="2"/>
              <a:buNone/>
              <a:defRPr/>
            </a:pPr>
            <a:r>
              <a:rPr lang="en-US" dirty="0" err="1" smtClean="0"/>
              <a:t>tibial</a:t>
            </a:r>
            <a:r>
              <a:rPr lang="en-US" dirty="0" smtClean="0"/>
              <a:t> plateau</a:t>
            </a:r>
            <a:endParaRPr lang="el-GR" dirty="0" smtClean="0"/>
          </a:p>
        </p:txBody>
      </p:sp>
      <p:pic>
        <p:nvPicPr>
          <p:cNvPr id="337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14015" r="5606" b="20230"/>
          <a:stretch>
            <a:fillRect/>
          </a:stretch>
        </p:blipFill>
        <p:spPr bwMode="auto">
          <a:xfrm>
            <a:off x="177973" y="3091830"/>
            <a:ext cx="3095626"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t="11066" r="18877" b="7730"/>
          <a:stretch>
            <a:fillRect/>
          </a:stretch>
        </p:blipFill>
        <p:spPr bwMode="auto">
          <a:xfrm>
            <a:off x="5976938" y="3429000"/>
            <a:ext cx="31670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p:cNvPicPr>
            <a:picLocks noChangeAspect="1" noChangeArrowheads="1"/>
          </p:cNvPicPr>
          <p:nvPr/>
        </p:nvPicPr>
        <p:blipFill>
          <a:blip r:embed="rId4" cstate="print">
            <a:lum bright="6000"/>
            <a:extLst>
              <a:ext uri="{28A0092B-C50C-407E-A947-70E740481C1C}">
                <a14:useLocalDpi xmlns:a14="http://schemas.microsoft.com/office/drawing/2010/main" val="0"/>
              </a:ext>
            </a:extLst>
          </a:blip>
          <a:srcRect l="12993" t="9259" r="15089"/>
          <a:stretch>
            <a:fillRect/>
          </a:stretch>
        </p:blipFill>
        <p:spPr bwMode="auto">
          <a:xfrm>
            <a:off x="6443663" y="0"/>
            <a:ext cx="27813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l="14249" r="4924"/>
          <a:stretch>
            <a:fillRect/>
          </a:stretch>
        </p:blipFill>
        <p:spPr bwMode="auto">
          <a:xfrm>
            <a:off x="3346624" y="3141042"/>
            <a:ext cx="2449512"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AutoShape 8"/>
          <p:cNvSpPr>
            <a:spLocks noChangeArrowheads="1"/>
          </p:cNvSpPr>
          <p:nvPr/>
        </p:nvSpPr>
        <p:spPr bwMode="auto">
          <a:xfrm rot="8555679">
            <a:off x="2479849" y="5085730"/>
            <a:ext cx="650875" cy="69850"/>
          </a:xfrm>
          <a:prstGeom prst="rightArrow">
            <a:avLst>
              <a:gd name="adj1" fmla="val 50000"/>
              <a:gd name="adj2" fmla="val 232955"/>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l-GR"/>
          </a:p>
        </p:txBody>
      </p:sp>
      <p:sp>
        <p:nvSpPr>
          <p:cNvPr id="33801" name="Rectangle 9"/>
          <p:cNvSpPr>
            <a:spLocks noChangeArrowheads="1"/>
          </p:cNvSpPr>
          <p:nvPr/>
        </p:nvSpPr>
        <p:spPr bwMode="auto">
          <a:xfrm>
            <a:off x="4895440" y="6508943"/>
            <a:ext cx="900696" cy="276999"/>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1200" dirty="0" smtClean="0">
                <a:solidFill>
                  <a:schemeClr val="bg1"/>
                </a:solidFill>
                <a:latin typeface="+mn-lt"/>
                <a:hlinkClick r:id="rId6"/>
              </a:rPr>
              <a:t>mypacs.net</a:t>
            </a:r>
            <a:endParaRPr lang="el-GR" altLang="el-GR" sz="1200" dirty="0">
              <a:solidFill>
                <a:schemeClr val="bg1"/>
              </a:solidFill>
              <a:latin typeface="+mn-lt"/>
            </a:endParaRPr>
          </a:p>
        </p:txBody>
      </p:sp>
      <p:sp>
        <p:nvSpPr>
          <p:cNvPr id="33802" name="Text Box 10"/>
          <p:cNvSpPr txBox="1">
            <a:spLocks noChangeArrowheads="1"/>
          </p:cNvSpPr>
          <p:nvPr/>
        </p:nvSpPr>
        <p:spPr bwMode="auto">
          <a:xfrm>
            <a:off x="2914576" y="2348880"/>
            <a:ext cx="2449512" cy="366712"/>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dirty="0">
                <a:solidFill>
                  <a:schemeClr val="bg1"/>
                </a:solidFill>
                <a:latin typeface="+mn-lt"/>
              </a:rPr>
              <a:t>Α/ες                      ΑΤ</a:t>
            </a:r>
          </a:p>
        </p:txBody>
      </p:sp>
      <p:sp>
        <p:nvSpPr>
          <p:cNvPr id="33803" name="Line 11"/>
          <p:cNvSpPr>
            <a:spLocks noChangeShapeType="1"/>
          </p:cNvSpPr>
          <p:nvPr/>
        </p:nvSpPr>
        <p:spPr bwMode="auto">
          <a:xfrm flipV="1">
            <a:off x="5003800" y="1700213"/>
            <a:ext cx="1655763" cy="792162"/>
          </a:xfrm>
          <a:prstGeom prst="line">
            <a:avLst/>
          </a:prstGeom>
          <a:noFill/>
          <a:ln w="28575">
            <a:solidFill>
              <a:srgbClr val="FF66FF"/>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33804" name="Line 12"/>
          <p:cNvSpPr>
            <a:spLocks noChangeShapeType="1"/>
          </p:cNvSpPr>
          <p:nvPr/>
        </p:nvSpPr>
        <p:spPr bwMode="auto">
          <a:xfrm flipH="1">
            <a:off x="2452861" y="2707655"/>
            <a:ext cx="576263" cy="504825"/>
          </a:xfrm>
          <a:prstGeom prst="line">
            <a:avLst/>
          </a:prstGeom>
          <a:noFill/>
          <a:ln w="28575">
            <a:solidFill>
              <a:srgbClr val="FF66FF"/>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33805" name="Line 13"/>
          <p:cNvSpPr>
            <a:spLocks noChangeShapeType="1"/>
          </p:cNvSpPr>
          <p:nvPr/>
        </p:nvSpPr>
        <p:spPr bwMode="auto">
          <a:xfrm>
            <a:off x="3418061" y="2709242"/>
            <a:ext cx="360363" cy="576263"/>
          </a:xfrm>
          <a:prstGeom prst="line">
            <a:avLst/>
          </a:prstGeom>
          <a:noFill/>
          <a:ln w="28575">
            <a:solidFill>
              <a:srgbClr val="FF66FF"/>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33806" name="Line 14"/>
          <p:cNvSpPr>
            <a:spLocks noChangeShapeType="1"/>
          </p:cNvSpPr>
          <p:nvPr/>
        </p:nvSpPr>
        <p:spPr bwMode="auto">
          <a:xfrm>
            <a:off x="5003800" y="2779713"/>
            <a:ext cx="1368425" cy="2017712"/>
          </a:xfrm>
          <a:prstGeom prst="line">
            <a:avLst/>
          </a:prstGeom>
          <a:noFill/>
          <a:ln w="28575">
            <a:solidFill>
              <a:srgbClr val="FF66FF"/>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33807" name="AutoShape 15"/>
          <p:cNvSpPr>
            <a:spLocks noChangeArrowheads="1"/>
          </p:cNvSpPr>
          <p:nvPr/>
        </p:nvSpPr>
        <p:spPr bwMode="auto">
          <a:xfrm rot="-2498013">
            <a:off x="8186738" y="708025"/>
            <a:ext cx="647700" cy="71438"/>
          </a:xfrm>
          <a:prstGeom prst="leftArrow">
            <a:avLst>
              <a:gd name="adj1" fmla="val 50000"/>
              <a:gd name="adj2" fmla="val 226665"/>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l-GR"/>
          </a:p>
        </p:txBody>
      </p:sp>
      <p:sp>
        <p:nvSpPr>
          <p:cNvPr id="33808" name="AutoShape 17"/>
          <p:cNvSpPr>
            <a:spLocks noChangeArrowheads="1"/>
          </p:cNvSpPr>
          <p:nvPr/>
        </p:nvSpPr>
        <p:spPr bwMode="auto">
          <a:xfrm rot="-2498013">
            <a:off x="8496300" y="4797425"/>
            <a:ext cx="647700" cy="128588"/>
          </a:xfrm>
          <a:prstGeom prst="leftArrow">
            <a:avLst>
              <a:gd name="adj1" fmla="val 50000"/>
              <a:gd name="adj2" fmla="val 125925"/>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l-GR"/>
          </a:p>
        </p:txBody>
      </p:sp>
      <p:sp>
        <p:nvSpPr>
          <p:cNvPr id="33809" name="Text Box 18"/>
          <p:cNvSpPr txBox="1">
            <a:spLocks noChangeArrowheads="1"/>
          </p:cNvSpPr>
          <p:nvPr/>
        </p:nvSpPr>
        <p:spPr bwMode="auto">
          <a:xfrm>
            <a:off x="7380288" y="3644900"/>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l-GR"/>
          </a:p>
        </p:txBody>
      </p:sp>
      <p:sp>
        <p:nvSpPr>
          <p:cNvPr id="33810" name="Text Box 19"/>
          <p:cNvSpPr txBox="1">
            <a:spLocks noChangeArrowheads="1"/>
          </p:cNvSpPr>
          <p:nvPr/>
        </p:nvSpPr>
        <p:spPr bwMode="auto">
          <a:xfrm>
            <a:off x="6156325" y="6524625"/>
            <a:ext cx="3024188" cy="366713"/>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l-GR" altLang="el-GR" b="1" dirty="0">
                <a:solidFill>
                  <a:schemeClr val="bg1"/>
                </a:solidFill>
                <a:latin typeface="+mn-lt"/>
              </a:rPr>
              <a:t>Στεφανιαία ανασύνθεση</a:t>
            </a:r>
          </a:p>
        </p:txBody>
      </p:sp>
      <p:sp>
        <p:nvSpPr>
          <p:cNvPr id="2" name="Θέση αριθμού διαφάνειας 1"/>
          <p:cNvSpPr>
            <a:spLocks noGrp="1"/>
          </p:cNvSpPr>
          <p:nvPr>
            <p:ph type="sldNum" sz="quarter" idx="12"/>
          </p:nvPr>
        </p:nvSpPr>
        <p:spPr>
          <a:noFill/>
        </p:spPr>
        <p:txBody>
          <a:bodyPr/>
          <a:lstStyle/>
          <a:p>
            <a:pPr>
              <a:defRPr/>
            </a:pPr>
            <a:fld id="{7E55E3B3-0445-4CFC-BED8-763D4409E61F}" type="slidenum">
              <a:rPr lang="el-GR" smtClean="0">
                <a:solidFill>
                  <a:schemeClr val="bg1"/>
                </a:solidFill>
              </a:rPr>
              <a:pPr>
                <a:defRPr/>
              </a:pPr>
              <a:t>30</a:t>
            </a:fld>
            <a:endParaRPr lang="el-GR">
              <a:solidFill>
                <a:schemeClr val="bg1"/>
              </a:solidFill>
            </a:endParaRPr>
          </a:p>
        </p:txBody>
      </p:sp>
    </p:spTree>
    <p:extLst>
      <p:ext uri="{BB962C8B-B14F-4D97-AF65-F5344CB8AC3E}">
        <p14:creationId xmlns:p14="http://schemas.microsoft.com/office/powerpoint/2010/main" val="9406104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defRPr/>
            </a:pPr>
            <a:r>
              <a:rPr lang="el-GR" sz="3600" smtClean="0"/>
              <a:t>Κάταγμα </a:t>
            </a:r>
            <a:r>
              <a:rPr lang="en-US" sz="3600" smtClean="0"/>
              <a:t>tibial plateau</a:t>
            </a:r>
            <a:endParaRPr lang="el-GR" sz="3600" smtClean="0"/>
          </a:p>
        </p:txBody>
      </p:sp>
      <p:sp>
        <p:nvSpPr>
          <p:cNvPr id="84995" name="Rectangle 3"/>
          <p:cNvSpPr>
            <a:spLocks noGrp="1" noChangeArrowheads="1"/>
          </p:cNvSpPr>
          <p:nvPr>
            <p:ph idx="1"/>
          </p:nvPr>
        </p:nvSpPr>
        <p:spPr>
          <a:xfrm>
            <a:off x="323528" y="1124744"/>
            <a:ext cx="8424936" cy="5256584"/>
          </a:xfrm>
        </p:spPr>
        <p:txBody>
          <a:bodyPr/>
          <a:lstStyle/>
          <a:p>
            <a:pPr eaLnBrk="1" hangingPunct="1">
              <a:spcBef>
                <a:spcPts val="900"/>
              </a:spcBef>
              <a:defRPr/>
            </a:pPr>
            <a:r>
              <a:rPr lang="el-GR" sz="2400" dirty="0" smtClean="0"/>
              <a:t>Η αξονική τομογραφία:</a:t>
            </a:r>
          </a:p>
          <a:p>
            <a:pPr lvl="1" eaLnBrk="1" hangingPunct="1">
              <a:spcBef>
                <a:spcPts val="900"/>
              </a:spcBef>
              <a:defRPr/>
            </a:pPr>
            <a:r>
              <a:rPr lang="el-GR" sz="2400" dirty="0" smtClean="0"/>
              <a:t>Αναδεικνύει το κάταγμα.</a:t>
            </a:r>
          </a:p>
          <a:p>
            <a:pPr lvl="1" eaLnBrk="1" hangingPunct="1">
              <a:spcBef>
                <a:spcPts val="900"/>
              </a:spcBef>
              <a:defRPr/>
            </a:pPr>
            <a:r>
              <a:rPr lang="el-GR" sz="2400" dirty="0" smtClean="0"/>
              <a:t>Επιτρέπει μέτρηση της βύθισης, για καθορισμό της θεραπείας (συντηρητική, χειρουργική).</a:t>
            </a:r>
          </a:p>
        </p:txBody>
      </p:sp>
      <p:pic>
        <p:nvPicPr>
          <p:cNvPr id="34820" name="Picture 4" descr="tibial_plateau_fracture_surgery_xray"/>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6084888" y="3213100"/>
            <a:ext cx="2824162" cy="35004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79512" y="3097039"/>
            <a:ext cx="3711575" cy="3716337"/>
            <a:chOff x="179512" y="3097039"/>
            <a:chExt cx="3711575" cy="3716337"/>
          </a:xfrm>
        </p:grpSpPr>
        <p:pic>
          <p:nvPicPr>
            <p:cNvPr id="3482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t="11066" r="18877" b="7730"/>
            <a:stretch>
              <a:fillRect/>
            </a:stretch>
          </p:blipFill>
          <p:spPr bwMode="auto">
            <a:xfrm>
              <a:off x="179512" y="3097039"/>
              <a:ext cx="3711575" cy="3716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822" name="Freeform 9"/>
            <p:cNvSpPr>
              <a:spLocks/>
            </p:cNvSpPr>
            <p:nvPr/>
          </p:nvSpPr>
          <p:spPr bwMode="auto">
            <a:xfrm rot="-252321">
              <a:off x="2303547" y="4903212"/>
              <a:ext cx="936625" cy="215900"/>
            </a:xfrm>
            <a:custGeom>
              <a:avLst/>
              <a:gdLst>
                <a:gd name="T0" fmla="*/ 0 w 907"/>
                <a:gd name="T1" fmla="*/ 0 h 197"/>
                <a:gd name="T2" fmla="*/ 2147483647 w 907"/>
                <a:gd name="T3" fmla="*/ 2147483647 h 197"/>
                <a:gd name="T4" fmla="*/ 2147483647 w 907"/>
                <a:gd name="T5" fmla="*/ 2147483647 h 197"/>
                <a:gd name="T6" fmla="*/ 2147483647 w 907"/>
                <a:gd name="T7" fmla="*/ 2147483647 h 197"/>
                <a:gd name="T8" fmla="*/ 2147483647 w 907"/>
                <a:gd name="T9" fmla="*/ 2147483647 h 197"/>
                <a:gd name="T10" fmla="*/ 0 60000 65536"/>
                <a:gd name="T11" fmla="*/ 0 60000 65536"/>
                <a:gd name="T12" fmla="*/ 0 60000 65536"/>
                <a:gd name="T13" fmla="*/ 0 60000 65536"/>
                <a:gd name="T14" fmla="*/ 0 60000 65536"/>
                <a:gd name="T15" fmla="*/ 0 w 907"/>
                <a:gd name="T16" fmla="*/ 0 h 197"/>
                <a:gd name="T17" fmla="*/ 907 w 907"/>
                <a:gd name="T18" fmla="*/ 197 h 197"/>
              </a:gdLst>
              <a:ahLst/>
              <a:cxnLst>
                <a:cxn ang="T10">
                  <a:pos x="T0" y="T1"/>
                </a:cxn>
                <a:cxn ang="T11">
                  <a:pos x="T2" y="T3"/>
                </a:cxn>
                <a:cxn ang="T12">
                  <a:pos x="T4" y="T5"/>
                </a:cxn>
                <a:cxn ang="T13">
                  <a:pos x="T6" y="T7"/>
                </a:cxn>
                <a:cxn ang="T14">
                  <a:pos x="T8" y="T9"/>
                </a:cxn>
              </a:cxnLst>
              <a:rect l="T15" t="T16" r="T17" b="T18"/>
              <a:pathLst>
                <a:path w="907" h="197">
                  <a:moveTo>
                    <a:pt x="0" y="0"/>
                  </a:moveTo>
                  <a:cubicBezTo>
                    <a:pt x="64" y="15"/>
                    <a:pt x="128" y="31"/>
                    <a:pt x="181" y="46"/>
                  </a:cubicBezTo>
                  <a:cubicBezTo>
                    <a:pt x="234" y="61"/>
                    <a:pt x="226" y="68"/>
                    <a:pt x="317" y="91"/>
                  </a:cubicBezTo>
                  <a:cubicBezTo>
                    <a:pt x="408" y="114"/>
                    <a:pt x="628" y="167"/>
                    <a:pt x="726" y="182"/>
                  </a:cubicBezTo>
                  <a:cubicBezTo>
                    <a:pt x="824" y="197"/>
                    <a:pt x="865" y="189"/>
                    <a:pt x="907" y="182"/>
                  </a:cubicBezTo>
                </a:path>
              </a:pathLst>
            </a:custGeom>
            <a:noFill/>
            <a:ln w="57150">
              <a:solidFill>
                <a:schemeClr val="folHlink"/>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sp>
        <p:nvSpPr>
          <p:cNvPr id="34823" name="Rectangle 11"/>
          <p:cNvSpPr>
            <a:spLocks noChangeArrowheads="1"/>
          </p:cNvSpPr>
          <p:nvPr/>
        </p:nvSpPr>
        <p:spPr bwMode="auto">
          <a:xfrm>
            <a:off x="3887416" y="3096344"/>
            <a:ext cx="1655762" cy="2014538"/>
          </a:xfrm>
          <a:prstGeom prst="rect">
            <a:avLst/>
          </a:prstGeom>
          <a:solidFill>
            <a:schemeClr val="bg1"/>
          </a:solidFill>
          <a:ln w="9525">
            <a:solidFill>
              <a:srgbClr val="0000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dirty="0">
                <a:latin typeface="+mn-lt"/>
              </a:rPr>
              <a:t>ΑΤ γόνατος,  στεφανιαία ανασύνθεση. Βύθιση αρθρικής επιφάνειας (γραμμή)</a:t>
            </a:r>
          </a:p>
        </p:txBody>
      </p:sp>
      <p:sp>
        <p:nvSpPr>
          <p:cNvPr id="34824" name="Text Box 12"/>
          <p:cNvSpPr txBox="1">
            <a:spLocks noChangeArrowheads="1"/>
          </p:cNvSpPr>
          <p:nvPr/>
        </p:nvSpPr>
        <p:spPr bwMode="auto">
          <a:xfrm>
            <a:off x="4211836" y="5733256"/>
            <a:ext cx="2088356" cy="915988"/>
          </a:xfrm>
          <a:prstGeom prst="rect">
            <a:avLst/>
          </a:prstGeom>
          <a:solidFill>
            <a:schemeClr val="bg1"/>
          </a:solidFill>
          <a:ln w="9525">
            <a:solidFill>
              <a:srgbClr val="0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a:latin typeface="+mn-lt"/>
              </a:rPr>
              <a:t>Α/α γόνατος. Μετά από χειρουργική ανάταξη</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31</a:t>
            </a:fld>
            <a:endParaRPr lang="el-GR"/>
          </a:p>
        </p:txBody>
      </p:sp>
    </p:spTree>
    <p:extLst>
      <p:ext uri="{BB962C8B-B14F-4D97-AF65-F5344CB8AC3E}">
        <p14:creationId xmlns:p14="http://schemas.microsoft.com/office/powerpoint/2010/main" val="31476331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l-GR" smtClean="0"/>
              <a:t>Κατάγματα</a:t>
            </a:r>
          </a:p>
        </p:txBody>
      </p:sp>
      <p:pic>
        <p:nvPicPr>
          <p:cNvPr id="35843" name="Picture 5" descr="Provided by www.medicalphoto.com">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988839"/>
            <a:ext cx="3326189" cy="42052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5844" name="Picture 9" descr="Provided by www.medicalphoto.com">
            <a:hlinkClick r:id="rId2"/>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8177" y="2017415"/>
            <a:ext cx="2820987" cy="4176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845" name="Text Box 12"/>
          <p:cNvSpPr txBox="1">
            <a:spLocks noChangeArrowheads="1"/>
          </p:cNvSpPr>
          <p:nvPr/>
        </p:nvSpPr>
        <p:spPr bwMode="auto">
          <a:xfrm>
            <a:off x="323850" y="1441351"/>
            <a:ext cx="4535488" cy="40011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2000" b="1">
                <a:solidFill>
                  <a:schemeClr val="bg1"/>
                </a:solidFill>
                <a:latin typeface="+mn-lt"/>
              </a:rPr>
              <a:t>Αποκόληση κνημιαίου ογκώματος</a:t>
            </a:r>
          </a:p>
        </p:txBody>
      </p:sp>
      <p:sp>
        <p:nvSpPr>
          <p:cNvPr id="35846" name="Text Box 13"/>
          <p:cNvSpPr txBox="1">
            <a:spLocks noChangeArrowheads="1"/>
          </p:cNvSpPr>
          <p:nvPr/>
        </p:nvSpPr>
        <p:spPr bwMode="auto">
          <a:xfrm>
            <a:off x="6592964" y="1492675"/>
            <a:ext cx="1727200" cy="40011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2000" b="1" dirty="0" smtClean="0">
                <a:solidFill>
                  <a:schemeClr val="bg1"/>
                </a:solidFill>
                <a:latin typeface="+mn-lt"/>
              </a:rPr>
              <a:t>Φυσιολογικό</a:t>
            </a:r>
            <a:endParaRPr lang="el-GR" altLang="el-GR" sz="2000" b="1" dirty="0">
              <a:solidFill>
                <a:schemeClr val="bg1"/>
              </a:solidFill>
              <a:latin typeface="+mn-lt"/>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32</a:t>
            </a:fld>
            <a:endParaRPr lang="el-GR"/>
          </a:p>
        </p:txBody>
      </p:sp>
    </p:spTree>
    <p:extLst>
      <p:ext uri="{BB962C8B-B14F-4D97-AF65-F5344CB8AC3E}">
        <p14:creationId xmlns:p14="http://schemas.microsoft.com/office/powerpoint/2010/main" val="39368745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0" name="Picture 19" descr="Click to see larger pictur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1135" y="4889500"/>
            <a:ext cx="2519362" cy="1812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71" name="Picture 20" descr="Click to see larger picture">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6504" y="4889500"/>
            <a:ext cx="2520950" cy="1814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6872" name="Text Box 23"/>
          <p:cNvSpPr txBox="1">
            <a:spLocks noChangeArrowheads="1"/>
          </p:cNvSpPr>
          <p:nvPr/>
        </p:nvSpPr>
        <p:spPr bwMode="auto">
          <a:xfrm>
            <a:off x="467544" y="5877272"/>
            <a:ext cx="3024336" cy="707886"/>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0"/>
              </a:spcBef>
            </a:pPr>
            <a:r>
              <a:rPr lang="el-GR" altLang="el-GR" sz="2000" b="1" dirty="0">
                <a:solidFill>
                  <a:schemeClr val="bg1"/>
                </a:solidFill>
                <a:latin typeface="+mn-lt"/>
              </a:rPr>
              <a:t>Α/α γόνατος. </a:t>
            </a:r>
            <a:endParaRPr lang="el-GR" altLang="el-GR" sz="2000" b="1" dirty="0" smtClean="0">
              <a:solidFill>
                <a:schemeClr val="bg1"/>
              </a:solidFill>
              <a:latin typeface="+mn-lt"/>
            </a:endParaRPr>
          </a:p>
          <a:p>
            <a:pPr eaLnBrk="1" hangingPunct="1">
              <a:spcBef>
                <a:spcPts val="0"/>
              </a:spcBef>
            </a:pPr>
            <a:r>
              <a:rPr lang="el-GR" altLang="el-GR" sz="2000" b="1" dirty="0" smtClean="0">
                <a:solidFill>
                  <a:schemeClr val="bg1"/>
                </a:solidFill>
                <a:latin typeface="+mn-lt"/>
              </a:rPr>
              <a:t>Πρόσθιο </a:t>
            </a:r>
            <a:r>
              <a:rPr lang="el-GR" altLang="el-GR" sz="2000" b="1" dirty="0">
                <a:solidFill>
                  <a:schemeClr val="bg1"/>
                </a:solidFill>
                <a:latin typeface="+mn-lt"/>
              </a:rPr>
              <a:t>εξάρθρημα</a:t>
            </a:r>
          </a:p>
        </p:txBody>
      </p:sp>
      <p:sp>
        <p:nvSpPr>
          <p:cNvPr id="36873" name="Text Box 24"/>
          <p:cNvSpPr txBox="1">
            <a:spLocks noChangeArrowheads="1"/>
          </p:cNvSpPr>
          <p:nvPr/>
        </p:nvSpPr>
        <p:spPr bwMode="auto">
          <a:xfrm>
            <a:off x="4716016" y="3789040"/>
            <a:ext cx="3960440" cy="400110"/>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2000" b="1" dirty="0">
                <a:solidFill>
                  <a:schemeClr val="bg1"/>
                </a:solidFill>
                <a:latin typeface="+mn-lt"/>
              </a:rPr>
              <a:t>Α/α γόνατος. Οπίσθιο  </a:t>
            </a:r>
            <a:r>
              <a:rPr lang="el-GR" altLang="el-GR" sz="2000" b="1" dirty="0" err="1">
                <a:solidFill>
                  <a:schemeClr val="bg1"/>
                </a:solidFill>
                <a:latin typeface="+mn-lt"/>
              </a:rPr>
              <a:t>εξάρθρημα</a:t>
            </a:r>
            <a:endParaRPr lang="el-GR" altLang="el-GR" sz="2000" b="1" dirty="0">
              <a:solidFill>
                <a:schemeClr val="bg1"/>
              </a:solidFill>
              <a:latin typeface="+mn-lt"/>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33</a:t>
            </a:fld>
            <a:endParaRPr lang="el-GR"/>
          </a:p>
        </p:txBody>
      </p:sp>
      <p:sp>
        <p:nvSpPr>
          <p:cNvPr id="3" name="Τίτλος 2"/>
          <p:cNvSpPr>
            <a:spLocks noGrp="1"/>
          </p:cNvSpPr>
          <p:nvPr>
            <p:ph type="title"/>
          </p:nvPr>
        </p:nvSpPr>
        <p:spPr>
          <a:xfrm>
            <a:off x="1" y="116632"/>
            <a:ext cx="5652120" cy="1008112"/>
          </a:xfrm>
          <a:noFill/>
        </p:spPr>
        <p:txBody>
          <a:bodyPr>
            <a:normAutofit/>
          </a:bodyPr>
          <a:lstStyle/>
          <a:p>
            <a:r>
              <a:rPr lang="el-GR" dirty="0" smtClean="0">
                <a:latin typeface="+mn-lt"/>
              </a:rPr>
              <a:t>Εξάρθρημα γόνατος</a:t>
            </a:r>
            <a:endParaRPr lang="el-GR" dirty="0">
              <a:latin typeface="+mn-lt"/>
            </a:endParaRPr>
          </a:p>
        </p:txBody>
      </p:sp>
      <p:sp>
        <p:nvSpPr>
          <p:cNvPr id="11" name="Rectangle 10"/>
          <p:cNvSpPr/>
          <p:nvPr/>
        </p:nvSpPr>
        <p:spPr>
          <a:xfrm>
            <a:off x="827584" y="6569968"/>
            <a:ext cx="1584176" cy="288032"/>
          </a:xfrm>
          <a:prstGeom prst="rect">
            <a:avLst/>
          </a:prstGeom>
        </p:spPr>
        <p:txBody>
          <a:bodyPr wrap="square">
            <a:spAutoFit/>
          </a:bodyPr>
          <a:lstStyle/>
          <a:p>
            <a:r>
              <a:rPr lang="en-US" sz="1200" dirty="0" smtClean="0">
                <a:hlinkClick r:id="rId6"/>
              </a:rPr>
              <a:t>wikiradiography.net</a:t>
            </a:r>
            <a:endParaRPr lang="en-US" sz="1200" dirty="0"/>
          </a:p>
        </p:txBody>
      </p:sp>
      <p:pic>
        <p:nvPicPr>
          <p:cNvPr id="66562" name="Picture 2" descr="posterior knee dislocation"/>
          <p:cNvPicPr>
            <a:picLocks noChangeAspect="1" noChangeArrowheads="1"/>
          </p:cNvPicPr>
          <p:nvPr/>
        </p:nvPicPr>
        <p:blipFill>
          <a:blip r:embed="rId7" cstate="print"/>
          <a:srcRect/>
          <a:stretch>
            <a:fillRect/>
          </a:stretch>
        </p:blipFill>
        <p:spPr bwMode="auto">
          <a:xfrm>
            <a:off x="4572000" y="476672"/>
            <a:ext cx="4178046" cy="3168352"/>
          </a:xfrm>
          <a:prstGeom prst="rect">
            <a:avLst/>
          </a:prstGeom>
          <a:noFill/>
        </p:spPr>
      </p:pic>
      <p:pic>
        <p:nvPicPr>
          <p:cNvPr id="66564" name="Picture 4" descr="KNEE"/>
          <p:cNvPicPr>
            <a:picLocks noChangeAspect="1" noChangeArrowheads="1"/>
          </p:cNvPicPr>
          <p:nvPr/>
        </p:nvPicPr>
        <p:blipFill>
          <a:blip r:embed="rId8" cstate="print"/>
          <a:srcRect/>
          <a:stretch>
            <a:fillRect/>
          </a:stretch>
        </p:blipFill>
        <p:spPr bwMode="auto">
          <a:xfrm>
            <a:off x="179512" y="1124744"/>
            <a:ext cx="3549030" cy="4732040"/>
          </a:xfrm>
          <a:prstGeom prst="rect">
            <a:avLst/>
          </a:prstGeom>
          <a:noFill/>
        </p:spPr>
      </p:pic>
    </p:spTree>
    <p:extLst>
      <p:ext uri="{BB962C8B-B14F-4D97-AF65-F5344CB8AC3E}">
        <p14:creationId xmlns:p14="http://schemas.microsoft.com/office/powerpoint/2010/main" val="14358664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24" name="Rectangle 16"/>
          <p:cNvSpPr>
            <a:spLocks noGrp="1" noChangeArrowheads="1"/>
          </p:cNvSpPr>
          <p:nvPr>
            <p:ph idx="1"/>
          </p:nvPr>
        </p:nvSpPr>
        <p:spPr>
          <a:xfrm>
            <a:off x="323528" y="1340768"/>
            <a:ext cx="4680272" cy="5256584"/>
          </a:xfrm>
        </p:spPr>
        <p:txBody>
          <a:bodyPr/>
          <a:lstStyle/>
          <a:p>
            <a:pPr eaLnBrk="1" hangingPunct="1">
              <a:defRPr/>
            </a:pPr>
            <a:r>
              <a:rPr lang="el-GR" sz="2400" dirty="0" smtClean="0"/>
              <a:t>Μείζων σύνδεσμος του γόνατος.</a:t>
            </a:r>
          </a:p>
          <a:p>
            <a:pPr eaLnBrk="1" hangingPunct="1">
              <a:defRPr/>
            </a:pPr>
            <a:r>
              <a:rPr lang="el-GR" sz="2400" dirty="0" smtClean="0"/>
              <a:t>Σημαντικός για τη σταθερότητα της άρθρωσης.</a:t>
            </a:r>
          </a:p>
          <a:p>
            <a:pPr eaLnBrk="1" hangingPunct="1">
              <a:defRPr/>
            </a:pPr>
            <a:r>
              <a:rPr lang="el-GR" sz="2400" dirty="0" smtClean="0"/>
              <a:t>Συνήθης αθλητική κάκωση. </a:t>
            </a:r>
          </a:p>
          <a:p>
            <a:pPr eaLnBrk="1" hangingPunct="1">
              <a:defRPr/>
            </a:pPr>
            <a:r>
              <a:rPr lang="el-GR" sz="2400" dirty="0" smtClean="0"/>
              <a:t>Συνδυάζεται με κάκωση έσω μηνίσκου και έσω πλαγίου συνδέσμου (</a:t>
            </a:r>
            <a:r>
              <a:rPr lang="en-US" sz="2400" dirty="0" smtClean="0"/>
              <a:t>terrible triad)</a:t>
            </a:r>
            <a:r>
              <a:rPr lang="el-GR" sz="2400" dirty="0" smtClean="0"/>
              <a:t>.</a:t>
            </a:r>
          </a:p>
        </p:txBody>
      </p:sp>
      <p:pic>
        <p:nvPicPr>
          <p:cNvPr id="37892" name="Picture 5" descr="Click to see larger pictur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9701" y="260350"/>
            <a:ext cx="3529012" cy="26463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893" name="Text Box 17"/>
          <p:cNvSpPr txBox="1">
            <a:spLocks noChangeArrowheads="1"/>
          </p:cNvSpPr>
          <p:nvPr/>
        </p:nvSpPr>
        <p:spPr bwMode="auto">
          <a:xfrm>
            <a:off x="5219700" y="2852936"/>
            <a:ext cx="3816350" cy="366712"/>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dirty="0">
                <a:solidFill>
                  <a:schemeClr val="bg1"/>
                </a:solidFill>
                <a:latin typeface="+mn-lt"/>
              </a:rPr>
              <a:t>Κλινική εξέταση πρόσθιου χιαστού</a:t>
            </a:r>
          </a:p>
        </p:txBody>
      </p:sp>
      <p:pic>
        <p:nvPicPr>
          <p:cNvPr id="37894"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6609" y="3321050"/>
            <a:ext cx="3240088" cy="3184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895" name="Text Box 20"/>
          <p:cNvSpPr txBox="1">
            <a:spLocks noChangeArrowheads="1"/>
          </p:cNvSpPr>
          <p:nvPr/>
        </p:nvSpPr>
        <p:spPr bwMode="auto">
          <a:xfrm>
            <a:off x="5224217" y="6516089"/>
            <a:ext cx="2016125" cy="366712"/>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dirty="0" smtClean="0">
                <a:solidFill>
                  <a:schemeClr val="bg1"/>
                </a:solidFill>
                <a:latin typeface="+mn-lt"/>
              </a:rPr>
              <a:t>Αρθροσκόπηση </a:t>
            </a:r>
            <a:endParaRPr lang="el-GR" altLang="el-GR" dirty="0">
              <a:solidFill>
                <a:schemeClr val="bg1"/>
              </a:solidFill>
              <a:latin typeface="+mn-lt"/>
            </a:endParaRPr>
          </a:p>
        </p:txBody>
      </p:sp>
      <p:sp>
        <p:nvSpPr>
          <p:cNvPr id="37896" name="Rectangle 21"/>
          <p:cNvSpPr>
            <a:spLocks noChangeArrowheads="1"/>
          </p:cNvSpPr>
          <p:nvPr/>
        </p:nvSpPr>
        <p:spPr bwMode="auto">
          <a:xfrm>
            <a:off x="4343995" y="6184459"/>
            <a:ext cx="8826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1200" dirty="0" smtClean="0">
                <a:latin typeface="+mn-lt"/>
                <a:hlinkClick r:id="rId5"/>
              </a:rPr>
              <a:t>genou.com</a:t>
            </a:r>
            <a:endParaRPr lang="el-GR" altLang="el-GR" sz="1200" dirty="0">
              <a:latin typeface="+mn-lt"/>
            </a:endParaRPr>
          </a:p>
        </p:txBody>
      </p:sp>
      <p:sp>
        <p:nvSpPr>
          <p:cNvPr id="37897" name="Text Box 22"/>
          <p:cNvSpPr txBox="1">
            <a:spLocks noChangeArrowheads="1"/>
          </p:cNvSpPr>
          <p:nvPr/>
        </p:nvSpPr>
        <p:spPr bwMode="auto">
          <a:xfrm>
            <a:off x="6659563" y="4868863"/>
            <a:ext cx="5762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3600" b="1">
                <a:solidFill>
                  <a:srgbClr val="FF66FF"/>
                </a:solidFill>
              </a:rPr>
              <a:t>*</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34</a:t>
            </a:fld>
            <a:endParaRPr lang="el-GR"/>
          </a:p>
        </p:txBody>
      </p:sp>
      <p:sp>
        <p:nvSpPr>
          <p:cNvPr id="3" name="Τίτλος 2"/>
          <p:cNvSpPr>
            <a:spLocks noGrp="1"/>
          </p:cNvSpPr>
          <p:nvPr>
            <p:ph type="title"/>
          </p:nvPr>
        </p:nvSpPr>
        <p:spPr/>
        <p:txBody>
          <a:bodyPr/>
          <a:lstStyle/>
          <a:p>
            <a:r>
              <a:rPr lang="el-GR" dirty="0"/>
              <a:t>Πρόσθιος χιαστός - </a:t>
            </a:r>
            <a:r>
              <a:rPr lang="en-US" dirty="0"/>
              <a:t>ACL</a:t>
            </a:r>
            <a:endParaRPr lang="el-GR" dirty="0"/>
          </a:p>
        </p:txBody>
      </p:sp>
    </p:spTree>
    <p:extLst>
      <p:ext uri="{BB962C8B-B14F-4D97-AF65-F5344CB8AC3E}">
        <p14:creationId xmlns:p14="http://schemas.microsoft.com/office/powerpoint/2010/main" val="1650374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4" descr="Soccer extrem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1196752"/>
            <a:ext cx="6960773" cy="4536504"/>
          </a:xfr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35</a:t>
            </a:fld>
            <a:endParaRPr lang="el-GR"/>
          </a:p>
        </p:txBody>
      </p:sp>
    </p:spTree>
    <p:extLst>
      <p:ext uri="{BB962C8B-B14F-4D97-AF65-F5344CB8AC3E}">
        <p14:creationId xmlns:p14="http://schemas.microsoft.com/office/powerpoint/2010/main" val="6785286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idx="1"/>
          </p:nvPr>
        </p:nvSpPr>
        <p:spPr>
          <a:xfrm>
            <a:off x="395536" y="1485528"/>
            <a:ext cx="3888432" cy="1296144"/>
          </a:xfrm>
          <a:ln>
            <a:solidFill>
              <a:schemeClr val="bg1"/>
            </a:solidFill>
          </a:ln>
        </p:spPr>
        <p:txBody>
          <a:bodyPr>
            <a:normAutofit lnSpcReduction="10000"/>
          </a:bodyPr>
          <a:lstStyle/>
          <a:p>
            <a:pPr marL="0" indent="0" eaLnBrk="1" hangingPunct="1">
              <a:buFont typeface="Wingdings" pitchFamily="2" charset="2"/>
              <a:buNone/>
              <a:defRPr/>
            </a:pPr>
            <a:r>
              <a:rPr lang="el-GR" sz="2400" dirty="0" smtClean="0"/>
              <a:t>ΜΤ η μόνη κατάλληλη απεικονιστική μέθοδος για απεικόνιση μαλακών μορίων</a:t>
            </a:r>
          </a:p>
        </p:txBody>
      </p:sp>
      <p:pic>
        <p:nvPicPr>
          <p:cNvPr id="40964" name="Picture 4"/>
          <p:cNvPicPr>
            <a:picLocks noChangeAspect="1" noChangeArrowheads="1"/>
          </p:cNvPicPr>
          <p:nvPr/>
        </p:nvPicPr>
        <p:blipFill>
          <a:blip r:embed="rId2" cstate="print">
            <a:lum bright="24000" contrast="12000"/>
            <a:extLst>
              <a:ext uri="{28A0092B-C50C-407E-A947-70E740481C1C}">
                <a14:useLocalDpi xmlns:a14="http://schemas.microsoft.com/office/drawing/2010/main" val="0"/>
              </a:ext>
            </a:extLst>
          </a:blip>
          <a:srcRect/>
          <a:stretch>
            <a:fillRect/>
          </a:stretch>
        </p:blipFill>
        <p:spPr bwMode="auto">
          <a:xfrm>
            <a:off x="152102" y="3420765"/>
            <a:ext cx="2979738" cy="314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65" name="Picture 5"/>
          <p:cNvPicPr>
            <a:picLocks noChangeAspect="1" noChangeArrowheads="1"/>
          </p:cNvPicPr>
          <p:nvPr/>
        </p:nvPicPr>
        <p:blipFill>
          <a:blip r:embed="rId3" cstate="print">
            <a:lum bright="24000" contrast="12000"/>
            <a:extLst>
              <a:ext uri="{28A0092B-C50C-407E-A947-70E740481C1C}">
                <a14:useLocalDpi xmlns:a14="http://schemas.microsoft.com/office/drawing/2010/main" val="0"/>
              </a:ext>
            </a:extLst>
          </a:blip>
          <a:srcRect/>
          <a:stretch>
            <a:fillRect/>
          </a:stretch>
        </p:blipFill>
        <p:spPr bwMode="auto">
          <a:xfrm>
            <a:off x="3203574" y="3420765"/>
            <a:ext cx="2987267" cy="314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66" name="Picture 6"/>
          <p:cNvPicPr>
            <a:picLocks noChangeAspect="1" noChangeArrowheads="1"/>
          </p:cNvPicPr>
          <p:nvPr/>
        </p:nvPicPr>
        <p:blipFill>
          <a:blip r:embed="rId4" cstate="print">
            <a:lum bright="24000" contrast="6000"/>
            <a:extLst>
              <a:ext uri="{28A0092B-C50C-407E-A947-70E740481C1C}">
                <a14:useLocalDpi xmlns:a14="http://schemas.microsoft.com/office/drawing/2010/main" val="0"/>
              </a:ext>
            </a:extLst>
          </a:blip>
          <a:srcRect/>
          <a:stretch>
            <a:fillRect/>
          </a:stretch>
        </p:blipFill>
        <p:spPr bwMode="auto">
          <a:xfrm>
            <a:off x="6273800" y="3420765"/>
            <a:ext cx="2835275" cy="3176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68" name="Picture 8"/>
          <p:cNvPicPr>
            <a:picLocks noChangeAspect="1" noChangeArrowheads="1"/>
          </p:cNvPicPr>
          <p:nvPr/>
        </p:nvPicPr>
        <p:blipFill>
          <a:blip r:embed="rId5" cstate="print">
            <a:lum bright="6000"/>
            <a:extLst>
              <a:ext uri="{28A0092B-C50C-407E-A947-70E740481C1C}">
                <a14:useLocalDpi xmlns:a14="http://schemas.microsoft.com/office/drawing/2010/main" val="0"/>
              </a:ext>
            </a:extLst>
          </a:blip>
          <a:srcRect/>
          <a:stretch>
            <a:fillRect/>
          </a:stretch>
        </p:blipFill>
        <p:spPr bwMode="auto">
          <a:xfrm>
            <a:off x="6156325" y="188913"/>
            <a:ext cx="2951163" cy="2951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0969" name="Text Box 9"/>
          <p:cNvSpPr txBox="1">
            <a:spLocks noChangeArrowheads="1"/>
          </p:cNvSpPr>
          <p:nvPr/>
        </p:nvSpPr>
        <p:spPr bwMode="auto">
          <a:xfrm>
            <a:off x="2267744" y="3068960"/>
            <a:ext cx="4608512" cy="40011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2000" b="1" dirty="0">
                <a:solidFill>
                  <a:schemeClr val="bg1"/>
                </a:solidFill>
                <a:latin typeface="+mn-lt"/>
              </a:rPr>
              <a:t>3 ασθενείς με διαφορετικό βαθμό ρήξης</a:t>
            </a:r>
          </a:p>
        </p:txBody>
      </p:sp>
      <p:sp>
        <p:nvSpPr>
          <p:cNvPr id="40970" name="Line 13"/>
          <p:cNvSpPr>
            <a:spLocks noChangeShapeType="1"/>
          </p:cNvSpPr>
          <p:nvPr/>
        </p:nvSpPr>
        <p:spPr bwMode="auto">
          <a:xfrm>
            <a:off x="1042988" y="4437063"/>
            <a:ext cx="504825" cy="433387"/>
          </a:xfrm>
          <a:prstGeom prst="line">
            <a:avLst/>
          </a:prstGeom>
          <a:noFill/>
          <a:ln w="28575">
            <a:solidFill>
              <a:srgbClr val="FF66FF"/>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40971" name="Line 14"/>
          <p:cNvSpPr>
            <a:spLocks noChangeShapeType="1"/>
          </p:cNvSpPr>
          <p:nvPr/>
        </p:nvSpPr>
        <p:spPr bwMode="auto">
          <a:xfrm>
            <a:off x="4125913" y="4552950"/>
            <a:ext cx="649287" cy="361950"/>
          </a:xfrm>
          <a:prstGeom prst="line">
            <a:avLst/>
          </a:prstGeom>
          <a:noFill/>
          <a:ln w="28575">
            <a:solidFill>
              <a:srgbClr val="FF66FF"/>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40972" name="Line 15"/>
          <p:cNvSpPr>
            <a:spLocks noChangeShapeType="1"/>
          </p:cNvSpPr>
          <p:nvPr/>
        </p:nvSpPr>
        <p:spPr bwMode="auto">
          <a:xfrm flipV="1">
            <a:off x="6190841" y="1917699"/>
            <a:ext cx="1118009" cy="271493"/>
          </a:xfrm>
          <a:prstGeom prst="line">
            <a:avLst/>
          </a:prstGeom>
          <a:noFill/>
          <a:ln w="28575">
            <a:solidFill>
              <a:srgbClr val="FF66FF"/>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40973" name="Text Box 16"/>
          <p:cNvSpPr txBox="1">
            <a:spLocks noChangeArrowheads="1"/>
          </p:cNvSpPr>
          <p:nvPr/>
        </p:nvSpPr>
        <p:spPr bwMode="auto">
          <a:xfrm>
            <a:off x="4572000" y="1989138"/>
            <a:ext cx="1871663" cy="40011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2000" b="1">
                <a:solidFill>
                  <a:schemeClr val="bg1"/>
                </a:solidFill>
                <a:latin typeface="+mn-lt"/>
              </a:rPr>
              <a:t>φυσιολογικός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36</a:t>
            </a:fld>
            <a:endParaRPr lang="el-GR"/>
          </a:p>
        </p:txBody>
      </p:sp>
      <p:sp>
        <p:nvSpPr>
          <p:cNvPr id="3" name="Τίτλος 2"/>
          <p:cNvSpPr>
            <a:spLocks noGrp="1"/>
          </p:cNvSpPr>
          <p:nvPr>
            <p:ph type="title"/>
          </p:nvPr>
        </p:nvSpPr>
        <p:spPr>
          <a:xfrm>
            <a:off x="61784" y="116632"/>
            <a:ext cx="9082215" cy="1296144"/>
          </a:xfrm>
        </p:spPr>
        <p:txBody>
          <a:bodyPr>
            <a:normAutofit/>
          </a:bodyPr>
          <a:lstStyle/>
          <a:p>
            <a:r>
              <a:rPr lang="el-GR" dirty="0"/>
              <a:t>Ρήξη προσθίου </a:t>
            </a:r>
            <a:r>
              <a:rPr lang="el-GR" dirty="0" smtClean="0"/>
              <a:t/>
            </a:r>
            <a:br>
              <a:rPr lang="el-GR" dirty="0" smtClean="0"/>
            </a:br>
            <a:r>
              <a:rPr lang="el-GR" dirty="0" smtClean="0"/>
              <a:t>χιαστού </a:t>
            </a:r>
            <a:r>
              <a:rPr lang="el-GR" dirty="0"/>
              <a:t>συνδέσμου</a:t>
            </a:r>
          </a:p>
        </p:txBody>
      </p:sp>
      <p:sp>
        <p:nvSpPr>
          <p:cNvPr id="4" name="Ορθογώνιο 3"/>
          <p:cNvSpPr/>
          <p:nvPr/>
        </p:nvSpPr>
        <p:spPr>
          <a:xfrm>
            <a:off x="4208034" y="6580546"/>
            <a:ext cx="978345" cy="276999"/>
          </a:xfrm>
          <a:prstGeom prst="rect">
            <a:avLst/>
          </a:prstGeom>
        </p:spPr>
        <p:txBody>
          <a:bodyPr wrap="none">
            <a:spAutoFit/>
          </a:bodyPr>
          <a:lstStyle/>
          <a:p>
            <a:r>
              <a:rPr lang="en-US" sz="1200" dirty="0" smtClean="0">
                <a:latin typeface="+mn-lt"/>
                <a:hlinkClick r:id="rId6"/>
              </a:rPr>
              <a:t>ajronline.org</a:t>
            </a:r>
            <a:endParaRPr lang="el-GR" sz="1200" dirty="0">
              <a:latin typeface="+mn-lt"/>
            </a:endParaRPr>
          </a:p>
        </p:txBody>
      </p:sp>
    </p:spTree>
    <p:extLst>
      <p:ext uri="{BB962C8B-B14F-4D97-AF65-F5344CB8AC3E}">
        <p14:creationId xmlns:p14="http://schemas.microsoft.com/office/powerpoint/2010/main" val="1093326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1784" y="116632"/>
            <a:ext cx="9082215" cy="1296144"/>
          </a:xfrm>
        </p:spPr>
        <p:txBody>
          <a:bodyPr>
            <a:normAutofit/>
          </a:bodyPr>
          <a:lstStyle/>
          <a:p>
            <a:r>
              <a:rPr lang="el-GR" dirty="0"/>
              <a:t>Χειρουργική αποκατάσταση </a:t>
            </a:r>
            <a:r>
              <a:rPr lang="el-GR" dirty="0" smtClean="0"/>
              <a:t/>
            </a:r>
            <a:br>
              <a:rPr lang="el-GR" dirty="0" smtClean="0"/>
            </a:br>
            <a:r>
              <a:rPr lang="el-GR" dirty="0" smtClean="0"/>
              <a:t>προσθίου </a:t>
            </a:r>
            <a:r>
              <a:rPr lang="el-GR" dirty="0"/>
              <a:t>χιαστού </a:t>
            </a:r>
            <a:r>
              <a:rPr lang="el-GR" dirty="0" smtClean="0"/>
              <a:t>συνδέσμου</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37</a:t>
            </a:fld>
            <a:endParaRPr lang="el-GR"/>
          </a:p>
        </p:txBody>
      </p:sp>
      <p:pic>
        <p:nvPicPr>
          <p:cNvPr id="45058" name="Picture 2" descr="File:LCA-RX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1484784"/>
            <a:ext cx="3591857" cy="51845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Rectangle 7"/>
          <p:cNvSpPr/>
          <p:nvPr/>
        </p:nvSpPr>
        <p:spPr>
          <a:xfrm>
            <a:off x="795369" y="6207695"/>
            <a:ext cx="2192455" cy="461665"/>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smtClean="0">
                <a:latin typeface="+mn-lt"/>
                <a:hlinkClick r:id="rId4"/>
              </a:rPr>
              <a:t>LCA-RX2</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dirty="0" err="1">
                <a:latin typeface="+mn-lt"/>
                <a:hlinkClick r:id="rId5" tooltip="User:Biopresto"/>
              </a:rPr>
              <a:t>Biopresto</a:t>
            </a:r>
            <a:r>
              <a:rPr lang="el-GR" sz="1200" u="sng" dirty="0" smtClean="0">
                <a:latin typeface="+mn-lt"/>
              </a:rPr>
              <a:t> </a:t>
            </a:r>
            <a:r>
              <a:rPr lang="el-GR" sz="1200" dirty="0" smtClean="0">
                <a:solidFill>
                  <a:schemeClr val="bg1">
                    <a:lumMod val="75000"/>
                  </a:schemeClr>
                </a:solidFill>
                <a:latin typeface="+mn-lt"/>
              </a:rPr>
              <a:t>διαθέσιμο ως κοινό κτήμα</a:t>
            </a:r>
            <a:endParaRPr lang="en-US" sz="1200" dirty="0">
              <a:solidFill>
                <a:schemeClr val="bg1">
                  <a:lumMod val="75000"/>
                </a:schemeClr>
              </a:solidFill>
              <a:latin typeface="+mn-lt"/>
            </a:endParaRPr>
          </a:p>
        </p:txBody>
      </p:sp>
    </p:spTree>
    <p:extLst>
      <p:ext uri="{BB962C8B-B14F-4D97-AF65-F5344CB8AC3E}">
        <p14:creationId xmlns:p14="http://schemas.microsoft.com/office/powerpoint/2010/main" val="19125072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6" name="Rectangle 10"/>
          <p:cNvSpPr>
            <a:spLocks noGrp="1" noChangeArrowheads="1"/>
          </p:cNvSpPr>
          <p:nvPr>
            <p:ph idx="1"/>
          </p:nvPr>
        </p:nvSpPr>
        <p:spPr>
          <a:xfrm>
            <a:off x="323528" y="1340768"/>
            <a:ext cx="4608512" cy="5256584"/>
          </a:xfrm>
        </p:spPr>
        <p:txBody>
          <a:bodyPr>
            <a:normAutofit/>
          </a:bodyPr>
          <a:lstStyle/>
          <a:p>
            <a:pPr eaLnBrk="1" hangingPunct="1">
              <a:defRPr/>
            </a:pPr>
            <a:r>
              <a:rPr lang="el-GR" dirty="0" smtClean="0"/>
              <a:t>Ο ισχυρότερος σύνδεσμος του γόνατος.</a:t>
            </a:r>
          </a:p>
          <a:p>
            <a:pPr eaLnBrk="1" hangingPunct="1">
              <a:defRPr/>
            </a:pPr>
            <a:r>
              <a:rPr lang="el-GR" dirty="0" smtClean="0"/>
              <a:t>Ελέγχει την οπίσθια μετατόπιση της κνήμης.</a:t>
            </a:r>
          </a:p>
          <a:p>
            <a:pPr eaLnBrk="1" hangingPunct="1">
              <a:defRPr/>
            </a:pPr>
            <a:r>
              <a:rPr lang="el-GR" dirty="0" smtClean="0"/>
              <a:t>Λιγότερο συχνή κάκωση.</a:t>
            </a:r>
          </a:p>
          <a:p>
            <a:pPr eaLnBrk="1" hangingPunct="1">
              <a:defRPr/>
            </a:pPr>
            <a:r>
              <a:rPr lang="el-GR" dirty="0" smtClean="0"/>
              <a:t>Συνδυάζεται με άλλες κακώσεις.</a:t>
            </a:r>
          </a:p>
        </p:txBody>
      </p:sp>
      <p:sp>
        <p:nvSpPr>
          <p:cNvPr id="43012" name="Text Box 13"/>
          <p:cNvSpPr txBox="1">
            <a:spLocks noChangeArrowheads="1"/>
          </p:cNvSpPr>
          <p:nvPr/>
        </p:nvSpPr>
        <p:spPr bwMode="auto">
          <a:xfrm>
            <a:off x="5327650" y="3262313"/>
            <a:ext cx="3810001" cy="366712"/>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dirty="0">
                <a:solidFill>
                  <a:schemeClr val="bg1"/>
                </a:solidFill>
                <a:latin typeface="+mn-lt"/>
              </a:rPr>
              <a:t>Κλινική εξέταση οπίσθιου χιαστού</a:t>
            </a:r>
          </a:p>
        </p:txBody>
      </p:sp>
      <p:sp>
        <p:nvSpPr>
          <p:cNvPr id="43013" name="Text Box 14"/>
          <p:cNvSpPr txBox="1">
            <a:spLocks noChangeArrowheads="1"/>
          </p:cNvSpPr>
          <p:nvPr/>
        </p:nvSpPr>
        <p:spPr bwMode="auto">
          <a:xfrm>
            <a:off x="5327651" y="6491288"/>
            <a:ext cx="2916238" cy="366712"/>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dirty="0" smtClean="0">
                <a:solidFill>
                  <a:schemeClr val="bg1"/>
                </a:solidFill>
                <a:latin typeface="+mn-lt"/>
              </a:rPr>
              <a:t>Αρθροσκόπηση </a:t>
            </a:r>
            <a:endParaRPr lang="el-GR" altLang="el-GR" b="1" dirty="0">
              <a:solidFill>
                <a:schemeClr val="bg1"/>
              </a:solidFill>
              <a:latin typeface="+mn-lt"/>
            </a:endParaRPr>
          </a:p>
        </p:txBody>
      </p:sp>
      <p:pic>
        <p:nvPicPr>
          <p:cNvPr id="43014" name="Picture 16"/>
          <p:cNvPicPr>
            <a:picLocks noChangeAspect="1" noChangeArrowheads="1"/>
          </p:cNvPicPr>
          <p:nvPr/>
        </p:nvPicPr>
        <p:blipFill rotWithShape="1">
          <a:blip r:embed="rId2" cstate="print">
            <a:lum bright="12000" contrast="12000"/>
            <a:extLst>
              <a:ext uri="{28A0092B-C50C-407E-A947-70E740481C1C}">
                <a14:useLocalDpi xmlns:a14="http://schemas.microsoft.com/office/drawing/2010/main" val="0"/>
              </a:ext>
            </a:extLst>
          </a:blip>
          <a:srcRect b="2555"/>
          <a:stretch/>
        </p:blipFill>
        <p:spPr bwMode="auto">
          <a:xfrm>
            <a:off x="5334001" y="3717032"/>
            <a:ext cx="3803650" cy="28435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3015" name="Rectangle 18"/>
          <p:cNvSpPr>
            <a:spLocks noChangeArrowheads="1"/>
          </p:cNvSpPr>
          <p:nvPr/>
        </p:nvSpPr>
        <p:spPr bwMode="auto">
          <a:xfrm>
            <a:off x="3923928" y="6309320"/>
            <a:ext cx="14609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1200" dirty="0" smtClean="0">
                <a:latin typeface="+mn-lt"/>
                <a:hlinkClick r:id="rId3"/>
              </a:rPr>
              <a:t>wheelessonline.com</a:t>
            </a:r>
            <a:endParaRPr lang="el-GR" altLang="el-GR" sz="1200" dirty="0">
              <a:latin typeface="+mn-lt"/>
            </a:endParaRPr>
          </a:p>
        </p:txBody>
      </p:sp>
      <p:sp>
        <p:nvSpPr>
          <p:cNvPr id="43016" name="Text Box 19"/>
          <p:cNvSpPr txBox="1">
            <a:spLocks noChangeArrowheads="1"/>
          </p:cNvSpPr>
          <p:nvPr/>
        </p:nvSpPr>
        <p:spPr bwMode="auto">
          <a:xfrm>
            <a:off x="6804025" y="5157788"/>
            <a:ext cx="576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3600" b="1">
                <a:solidFill>
                  <a:srgbClr val="FF66FF"/>
                </a:solidFill>
              </a:rPr>
              <a:t>*</a:t>
            </a:r>
          </a:p>
        </p:txBody>
      </p:sp>
      <p:pic>
        <p:nvPicPr>
          <p:cNvPr id="43017" name="Picture 4" descr="PCL posterior draw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404813"/>
            <a:ext cx="3810000" cy="2857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38</a:t>
            </a:fld>
            <a:endParaRPr lang="el-GR"/>
          </a:p>
        </p:txBody>
      </p:sp>
      <p:sp>
        <p:nvSpPr>
          <p:cNvPr id="3" name="Τίτλος 2"/>
          <p:cNvSpPr>
            <a:spLocks noGrp="1"/>
          </p:cNvSpPr>
          <p:nvPr>
            <p:ph type="title"/>
          </p:nvPr>
        </p:nvSpPr>
        <p:spPr/>
        <p:txBody>
          <a:bodyPr/>
          <a:lstStyle/>
          <a:p>
            <a:r>
              <a:rPr lang="el-GR" dirty="0"/>
              <a:t>Οπίσθιος χιαστός  </a:t>
            </a:r>
            <a:r>
              <a:rPr lang="en-US" dirty="0" smtClean="0"/>
              <a:t>PCL</a:t>
            </a:r>
            <a:r>
              <a:rPr lang="el-GR" dirty="0" smtClean="0"/>
              <a:t> </a:t>
            </a:r>
            <a:r>
              <a:rPr lang="el-GR" sz="3000" b="0" dirty="0" smtClean="0"/>
              <a:t>1/2</a:t>
            </a:r>
            <a:endParaRPr lang="el-GR" sz="3000" b="0" dirty="0"/>
          </a:p>
        </p:txBody>
      </p:sp>
    </p:spTree>
    <p:extLst>
      <p:ext uri="{BB962C8B-B14F-4D97-AF65-F5344CB8AC3E}">
        <p14:creationId xmlns:p14="http://schemas.microsoft.com/office/powerpoint/2010/main" val="13149320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Επιγονατίδα</a:t>
            </a:r>
          </a:p>
        </p:txBody>
      </p:sp>
      <p:sp>
        <p:nvSpPr>
          <p:cNvPr id="3" name="Content Placeholder 2"/>
          <p:cNvSpPr>
            <a:spLocks noGrp="1"/>
          </p:cNvSpPr>
          <p:nvPr>
            <p:ph idx="1"/>
          </p:nvPr>
        </p:nvSpPr>
        <p:spPr>
          <a:xfrm>
            <a:off x="323528" y="1340768"/>
            <a:ext cx="4824536" cy="1296144"/>
          </a:xfrm>
        </p:spPr>
        <p:txBody>
          <a:bodyPr/>
          <a:lstStyle/>
          <a:p>
            <a:pPr>
              <a:defRPr/>
            </a:pPr>
            <a:r>
              <a:rPr lang="el-GR" dirty="0" err="1" smtClean="0"/>
              <a:t>Σησαμοειδές</a:t>
            </a:r>
            <a:r>
              <a:rPr lang="el-GR" dirty="0" smtClean="0"/>
              <a:t> οστό μέσα στον τένοντα του </a:t>
            </a:r>
            <a:r>
              <a:rPr lang="el-GR" dirty="0" err="1" smtClean="0"/>
              <a:t>τετρακεφάλου</a:t>
            </a:r>
            <a:r>
              <a:rPr lang="el-GR" dirty="0" smtClean="0"/>
              <a:t>.</a:t>
            </a:r>
            <a:endParaRPr lang="en-US" dirty="0"/>
          </a:p>
        </p:txBody>
      </p:sp>
      <p:pic>
        <p:nvPicPr>
          <p:cNvPr id="5124" name="Picture 2" descr="http://www.hhp.txstate.edu/hper/faculty/pankey/3320/knee_files/Slide000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260648"/>
            <a:ext cx="3405577" cy="345638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3</a:t>
            </a:fld>
            <a:endParaRPr lang="el-GR"/>
          </a:p>
        </p:txBody>
      </p:sp>
      <p:pic>
        <p:nvPicPr>
          <p:cNvPr id="7" name="Picture 4" descr="File:Knee-unfolding-recess-diagram.svg"/>
          <p:cNvPicPr>
            <a:picLocks noChangeAspect="1" noChangeArrowheads="1"/>
          </p:cNvPicPr>
          <p:nvPr/>
        </p:nvPicPr>
        <p:blipFill>
          <a:blip r:embed="rId4" cstate="print">
            <a:extLst>
              <a:ext uri="{28A0092B-C50C-407E-A947-70E740481C1C}">
                <a14:useLocalDpi xmlns:a14="http://schemas.microsoft.com/office/drawing/2010/main" val="0"/>
              </a:ext>
            </a:extLst>
          </a:blip>
          <a:srcRect l="4636" t="4597" b="8062"/>
          <a:stretch>
            <a:fillRect/>
          </a:stretch>
        </p:blipFill>
        <p:spPr bwMode="auto">
          <a:xfrm>
            <a:off x="179512" y="3212976"/>
            <a:ext cx="6745130" cy="3567625"/>
          </a:xfrm>
          <a:prstGeom prst="rect">
            <a:avLst/>
          </a:prstGeom>
          <a:solidFill>
            <a:schemeClr val="bg1"/>
          </a:solidFill>
          <a:ln>
            <a:solidFill>
              <a:schemeClr val="tx1"/>
            </a:solidFill>
          </a:ln>
          <a:extLst/>
        </p:spPr>
      </p:pic>
      <p:sp>
        <p:nvSpPr>
          <p:cNvPr id="8" name="Rectangle 8"/>
          <p:cNvSpPr>
            <a:spLocks noChangeArrowheads="1"/>
          </p:cNvSpPr>
          <p:nvPr/>
        </p:nvSpPr>
        <p:spPr bwMode="auto">
          <a:xfrm>
            <a:off x="6804248" y="6023029"/>
            <a:ext cx="2339752" cy="646331"/>
          </a:xfrm>
          <a:prstGeom prst="rect">
            <a:avLst/>
          </a:prstGeom>
          <a:noFill/>
          <a:ln w="9525">
            <a:noFill/>
            <a:miter lim="800000"/>
            <a:headEnd/>
            <a:tailEnd/>
          </a:ln>
        </p:spPr>
        <p:txBody>
          <a:bodyPr wrap="square">
            <a:spAutoFit/>
          </a:bodyPr>
          <a:lstStyle/>
          <a:p>
            <a:pPr algn="ctr"/>
            <a:r>
              <a:rPr lang="en-US" sz="1200" dirty="0" smtClean="0">
                <a:solidFill>
                  <a:schemeClr val="bg1">
                    <a:lumMod val="75000"/>
                  </a:schemeClr>
                </a:solidFill>
                <a:latin typeface="+mn-lt"/>
              </a:rPr>
              <a:t>“</a:t>
            </a:r>
            <a:r>
              <a:rPr lang="en-US" sz="1200" dirty="0" smtClean="0">
                <a:solidFill>
                  <a:schemeClr val="bg1">
                    <a:lumMod val="75000"/>
                  </a:schemeClr>
                </a:solidFill>
                <a:latin typeface="+mn-lt"/>
                <a:hlinkClick r:id="rId5"/>
              </a:rPr>
              <a:t>Knee-unfolding-recess-diagram</a:t>
            </a:r>
            <a:r>
              <a:rPr lang="en-US" sz="1200" dirty="0" smtClean="0">
                <a:solidFill>
                  <a:schemeClr val="bg1">
                    <a:lumMod val="75000"/>
                  </a:schemeClr>
                </a:solidFill>
                <a:latin typeface="+mn-lt"/>
              </a:rPr>
              <a:t>”,</a:t>
            </a:r>
            <a:r>
              <a:rPr lang="el-GR" sz="1200" dirty="0" smtClean="0">
                <a:solidFill>
                  <a:schemeClr val="bg1">
                    <a:lumMod val="75000"/>
                  </a:schemeClr>
                </a:solidFill>
                <a:latin typeface="+mn-lt"/>
              </a:rPr>
              <a:t> από</a:t>
            </a:r>
            <a:r>
              <a:rPr lang="en-US" sz="1200" dirty="0" smtClean="0">
                <a:solidFill>
                  <a:schemeClr val="bg1">
                    <a:lumMod val="75000"/>
                  </a:schemeClr>
                </a:solidFill>
                <a:latin typeface="+mn-lt"/>
              </a:rPr>
              <a:t>  </a:t>
            </a:r>
            <a:r>
              <a:rPr lang="en-US" sz="1200" dirty="0" err="1">
                <a:solidFill>
                  <a:schemeClr val="bg1">
                    <a:lumMod val="75000"/>
                  </a:schemeClr>
                </a:solidFill>
                <a:latin typeface="+mn-lt"/>
                <a:hlinkClick r:id="rId6" tooltip="User:Addingrefs (page does not exist)"/>
              </a:rPr>
              <a:t>Addingrefs</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διαθέσιμο με άδεια </a:t>
            </a:r>
            <a:r>
              <a:rPr lang="en-US" sz="1200" dirty="0" smtClean="0">
                <a:solidFill>
                  <a:schemeClr val="bg1">
                    <a:lumMod val="75000"/>
                  </a:schemeClr>
                </a:solidFill>
                <a:latin typeface="+mn-lt"/>
                <a:hlinkClick r:id="rId7"/>
              </a:rPr>
              <a:t>CC </a:t>
            </a:r>
            <a:r>
              <a:rPr lang="en-US" sz="1200" dirty="0">
                <a:solidFill>
                  <a:schemeClr val="bg1">
                    <a:lumMod val="75000"/>
                  </a:schemeClr>
                </a:solidFill>
                <a:latin typeface="+mn-lt"/>
                <a:hlinkClick r:id="rId7"/>
              </a:rPr>
              <a:t>BY-SA 3.0</a:t>
            </a:r>
            <a:endParaRPr lang="en-US" sz="1200" dirty="0">
              <a:solidFill>
                <a:schemeClr val="bg1">
                  <a:lumMod val="75000"/>
                </a:schemeClr>
              </a:solidFill>
              <a:latin typeface="+mn-lt"/>
            </a:endParaRPr>
          </a:p>
        </p:txBody>
      </p:sp>
    </p:spTree>
    <p:extLst>
      <p:ext uri="{BB962C8B-B14F-4D97-AF65-F5344CB8AC3E}">
        <p14:creationId xmlns:p14="http://schemas.microsoft.com/office/powerpoint/2010/main" val="23965938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5"/>
          <p:cNvPicPr>
            <a:picLocks noChangeAspect="1" noChangeArrowheads="1"/>
          </p:cNvPicPr>
          <p:nvPr/>
        </p:nvPicPr>
        <p:blipFill>
          <a:blip r:embed="rId2" cstate="print">
            <a:lum bright="-6000" contrast="12000"/>
            <a:extLst>
              <a:ext uri="{28A0092B-C50C-407E-A947-70E740481C1C}">
                <a14:useLocalDpi xmlns:a14="http://schemas.microsoft.com/office/drawing/2010/main" val="0"/>
              </a:ext>
            </a:extLst>
          </a:blip>
          <a:srcRect/>
          <a:stretch>
            <a:fillRect/>
          </a:stretch>
        </p:blipFill>
        <p:spPr bwMode="auto">
          <a:xfrm>
            <a:off x="5220072" y="920783"/>
            <a:ext cx="3851920" cy="56482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3213100"/>
            <a:ext cx="3352800" cy="3352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4038" name="Text Box 7"/>
          <p:cNvSpPr txBox="1">
            <a:spLocks noChangeArrowheads="1"/>
          </p:cNvSpPr>
          <p:nvPr/>
        </p:nvSpPr>
        <p:spPr bwMode="auto">
          <a:xfrm>
            <a:off x="251520" y="2812990"/>
            <a:ext cx="1871663" cy="40011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2000" b="1" dirty="0" smtClean="0">
                <a:solidFill>
                  <a:schemeClr val="bg1"/>
                </a:solidFill>
                <a:latin typeface="+mn-lt"/>
              </a:rPr>
              <a:t>Φυσιολογικός</a:t>
            </a:r>
            <a:endParaRPr lang="el-GR" altLang="el-GR" sz="2000" b="1" dirty="0">
              <a:solidFill>
                <a:schemeClr val="bg1"/>
              </a:solidFill>
              <a:latin typeface="+mn-lt"/>
            </a:endParaRPr>
          </a:p>
        </p:txBody>
      </p:sp>
      <p:sp>
        <p:nvSpPr>
          <p:cNvPr id="44039" name="Text Box 8"/>
          <p:cNvSpPr txBox="1">
            <a:spLocks noChangeArrowheads="1"/>
          </p:cNvSpPr>
          <p:nvPr/>
        </p:nvSpPr>
        <p:spPr bwMode="auto">
          <a:xfrm>
            <a:off x="3708400" y="1412776"/>
            <a:ext cx="1655763" cy="40011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2000" b="1" dirty="0">
                <a:solidFill>
                  <a:schemeClr val="bg1"/>
                </a:solidFill>
                <a:latin typeface="+mn-lt"/>
              </a:rPr>
              <a:t>Ρήξη (βέλη)</a:t>
            </a:r>
          </a:p>
        </p:txBody>
      </p:sp>
      <p:sp>
        <p:nvSpPr>
          <p:cNvPr id="44040" name="Rectangle 9"/>
          <p:cNvSpPr>
            <a:spLocks noChangeArrowheads="1"/>
          </p:cNvSpPr>
          <p:nvPr/>
        </p:nvSpPr>
        <p:spPr bwMode="auto">
          <a:xfrm>
            <a:off x="251520" y="6590119"/>
            <a:ext cx="3092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1200" i="1" dirty="0">
                <a:solidFill>
                  <a:schemeClr val="bg1">
                    <a:lumMod val="75000"/>
                  </a:schemeClr>
                </a:solidFill>
                <a:latin typeface="+mn-lt"/>
              </a:rPr>
              <a:t>AJR</a:t>
            </a:r>
            <a:r>
              <a:rPr lang="el-GR" altLang="el-GR" sz="1200" dirty="0">
                <a:solidFill>
                  <a:schemeClr val="bg1">
                    <a:lumMod val="75000"/>
                  </a:schemeClr>
                </a:solidFill>
                <a:latin typeface="+mn-lt"/>
              </a:rPr>
              <a:t> 2008; 191:W155-W159 </a:t>
            </a:r>
          </a:p>
        </p:txBody>
      </p:sp>
      <p:sp>
        <p:nvSpPr>
          <p:cNvPr id="44041" name="Rectangle 10"/>
          <p:cNvSpPr>
            <a:spLocks noChangeArrowheads="1"/>
          </p:cNvSpPr>
          <p:nvPr/>
        </p:nvSpPr>
        <p:spPr bwMode="auto">
          <a:xfrm>
            <a:off x="5220072" y="6556763"/>
            <a:ext cx="19029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1200" dirty="0" smtClean="0">
                <a:latin typeface="+mn-lt"/>
                <a:hlinkClick r:id="rId4" action="ppaction://hlinkfile"/>
              </a:rPr>
              <a:t>emedicine.medscape.com</a:t>
            </a:r>
            <a:endParaRPr lang="el-GR" altLang="el-GR" sz="1200" dirty="0">
              <a:latin typeface="+mn-lt"/>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39</a:t>
            </a:fld>
            <a:endParaRPr lang="el-GR" dirty="0"/>
          </a:p>
        </p:txBody>
      </p:sp>
      <p:sp>
        <p:nvSpPr>
          <p:cNvPr id="4" name="Τίτλος 3"/>
          <p:cNvSpPr>
            <a:spLocks noGrp="1"/>
          </p:cNvSpPr>
          <p:nvPr>
            <p:ph type="title"/>
          </p:nvPr>
        </p:nvSpPr>
        <p:spPr/>
        <p:txBody>
          <a:bodyPr/>
          <a:lstStyle/>
          <a:p>
            <a:r>
              <a:rPr lang="el-GR" dirty="0">
                <a:solidFill>
                  <a:prstClr val="white"/>
                </a:solidFill>
              </a:rPr>
              <a:t>Οπίσθιος χιαστός  </a:t>
            </a:r>
            <a:r>
              <a:rPr lang="en-US" dirty="0">
                <a:solidFill>
                  <a:prstClr val="white"/>
                </a:solidFill>
              </a:rPr>
              <a:t>PCL</a:t>
            </a:r>
            <a:r>
              <a:rPr lang="el-GR" dirty="0">
                <a:solidFill>
                  <a:prstClr val="white"/>
                </a:solidFill>
              </a:rPr>
              <a:t> </a:t>
            </a:r>
            <a:r>
              <a:rPr lang="el-GR" sz="3000" b="0" dirty="0" smtClean="0">
                <a:solidFill>
                  <a:prstClr val="white"/>
                </a:solidFill>
              </a:rPr>
              <a:t>2/2</a:t>
            </a:r>
            <a:endParaRPr lang="el-GR" dirty="0"/>
          </a:p>
        </p:txBody>
      </p:sp>
    </p:spTree>
    <p:extLst>
      <p:ext uri="{BB962C8B-B14F-4D97-AF65-F5344CB8AC3E}">
        <p14:creationId xmlns:p14="http://schemas.microsoft.com/office/powerpoint/2010/main" val="7438490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defRPr/>
            </a:pPr>
            <a:r>
              <a:rPr lang="el-GR" dirty="0" smtClean="0"/>
              <a:t>Πλάγιοι σύνδεσμοι (έσω)</a:t>
            </a:r>
          </a:p>
        </p:txBody>
      </p:sp>
      <p:pic>
        <p:nvPicPr>
          <p:cNvPr id="4505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63" y="1925093"/>
            <a:ext cx="2487612" cy="41481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1688" y="1923505"/>
            <a:ext cx="3262312" cy="4149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7649" y="1923505"/>
            <a:ext cx="3138487" cy="4149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5062" name="Rectangle 7"/>
          <p:cNvSpPr>
            <a:spLocks noChangeArrowheads="1"/>
          </p:cNvSpPr>
          <p:nvPr/>
        </p:nvSpPr>
        <p:spPr bwMode="auto">
          <a:xfrm>
            <a:off x="7321283" y="6165304"/>
            <a:ext cx="18187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1200" dirty="0" smtClean="0">
                <a:latin typeface="+mn-lt"/>
                <a:hlinkClick r:id="rId5" action="ppaction://hlinkfile"/>
              </a:rPr>
              <a:t>emedicine.medscape.com</a:t>
            </a:r>
            <a:endParaRPr lang="el-GR" altLang="el-GR" sz="1200" dirty="0">
              <a:latin typeface="+mn-lt"/>
            </a:endParaRPr>
          </a:p>
        </p:txBody>
      </p:sp>
      <p:sp>
        <p:nvSpPr>
          <p:cNvPr id="45063" name="Text Box 8"/>
          <p:cNvSpPr txBox="1">
            <a:spLocks noChangeArrowheads="1"/>
          </p:cNvSpPr>
          <p:nvPr/>
        </p:nvSpPr>
        <p:spPr bwMode="auto">
          <a:xfrm>
            <a:off x="77132" y="1556792"/>
            <a:ext cx="1871662" cy="40011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2000" b="1" dirty="0">
                <a:solidFill>
                  <a:schemeClr val="bg1"/>
                </a:solidFill>
                <a:latin typeface="+mn-lt"/>
              </a:rPr>
              <a:t>φυσιολογικός</a:t>
            </a:r>
          </a:p>
        </p:txBody>
      </p:sp>
      <p:sp>
        <p:nvSpPr>
          <p:cNvPr id="45064" name="Text Box 9"/>
          <p:cNvSpPr txBox="1">
            <a:spLocks noChangeArrowheads="1"/>
          </p:cNvSpPr>
          <p:nvPr/>
        </p:nvSpPr>
        <p:spPr bwMode="auto">
          <a:xfrm>
            <a:off x="4689475" y="1564730"/>
            <a:ext cx="2232025" cy="40011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l-GR" altLang="el-GR" sz="2000" b="1">
                <a:solidFill>
                  <a:schemeClr val="bg1"/>
                </a:solidFill>
                <a:latin typeface="+mn-lt"/>
              </a:rPr>
              <a:t>Ρήξεις </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40</a:t>
            </a:fld>
            <a:endParaRPr lang="el-GR"/>
          </a:p>
        </p:txBody>
      </p:sp>
    </p:spTree>
    <p:extLst>
      <p:ext uri="{BB962C8B-B14F-4D97-AF65-F5344CB8AC3E}">
        <p14:creationId xmlns:p14="http://schemas.microsoft.com/office/powerpoint/2010/main" val="27411856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104451" name="Rectangle 3"/>
          <p:cNvSpPr>
            <a:spLocks noGrp="1" noChangeArrowheads="1"/>
          </p:cNvSpPr>
          <p:nvPr>
            <p:ph idx="1"/>
          </p:nvPr>
        </p:nvSpPr>
        <p:spPr>
          <a:xfrm>
            <a:off x="5652120" y="1292136"/>
            <a:ext cx="3168352" cy="5256584"/>
          </a:xfrm>
        </p:spPr>
        <p:txBody>
          <a:bodyPr>
            <a:normAutofit/>
          </a:bodyPr>
          <a:lstStyle/>
          <a:p>
            <a:pPr marL="0" indent="0" eaLnBrk="1" hangingPunct="1">
              <a:buFont typeface="Wingdings" pitchFamily="2" charset="2"/>
              <a:buNone/>
              <a:defRPr/>
            </a:pPr>
            <a:r>
              <a:rPr lang="el-GR" dirty="0" smtClean="0"/>
              <a:t>Απόσπαση της κατάφυσης του έσω πλαγίου συνδέσμου (χρόνια)</a:t>
            </a:r>
          </a:p>
          <a:p>
            <a:pPr marL="0" indent="0" eaLnBrk="1" hangingPunct="1">
              <a:buFont typeface="Wingdings" pitchFamily="2" charset="2"/>
              <a:buNone/>
              <a:defRPr/>
            </a:pPr>
            <a:r>
              <a:rPr lang="en-US" dirty="0" smtClean="0"/>
              <a:t>Pellegrini - </a:t>
            </a:r>
            <a:r>
              <a:rPr lang="en-US" dirty="0" err="1" smtClean="0"/>
              <a:t>Stieda</a:t>
            </a:r>
            <a:endParaRPr lang="el-GR" dirty="0" smtClean="0"/>
          </a:p>
        </p:txBody>
      </p:sp>
      <p:pic>
        <p:nvPicPr>
          <p:cNvPr id="4608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1292136"/>
            <a:ext cx="5002212" cy="52562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6084" name="Rectangle 5"/>
          <p:cNvSpPr>
            <a:spLocks noChangeArrowheads="1"/>
          </p:cNvSpPr>
          <p:nvPr/>
        </p:nvSpPr>
        <p:spPr bwMode="auto">
          <a:xfrm>
            <a:off x="468313" y="6536377"/>
            <a:ext cx="18187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1200" dirty="0" smtClean="0">
                <a:latin typeface="+mn-lt"/>
                <a:hlinkClick r:id="rId3" action="ppaction://hlinkfile"/>
              </a:rPr>
              <a:t>emedicine.medscape.com</a:t>
            </a:r>
            <a:endParaRPr lang="el-GR" altLang="el-GR" sz="1200" dirty="0">
              <a:latin typeface="+mn-lt"/>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41</a:t>
            </a:fld>
            <a:endParaRPr lang="el-GR"/>
          </a:p>
        </p:txBody>
      </p:sp>
    </p:spTree>
    <p:extLst>
      <p:ext uri="{BB962C8B-B14F-4D97-AF65-F5344CB8AC3E}">
        <p14:creationId xmlns:p14="http://schemas.microsoft.com/office/powerpoint/2010/main" val="15192619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ChangeArrowheads="1"/>
          </p:cNvSpPr>
          <p:nvPr/>
        </p:nvSpPr>
        <p:spPr bwMode="auto">
          <a:xfrm>
            <a:off x="4733174" y="6610254"/>
            <a:ext cx="10810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1200" dirty="0" smtClean="0">
                <a:latin typeface="+mn-lt"/>
                <a:hlinkClick r:id="rId2"/>
              </a:rPr>
              <a:t>mskcases.com</a:t>
            </a:r>
            <a:endParaRPr lang="el-GR" altLang="el-GR" sz="1200" dirty="0">
              <a:latin typeface="+mn-lt"/>
            </a:endParaRPr>
          </a:p>
        </p:txBody>
      </p:sp>
      <p:sp>
        <p:nvSpPr>
          <p:cNvPr id="47109" name="Text Box 8"/>
          <p:cNvSpPr txBox="1">
            <a:spLocks noChangeArrowheads="1"/>
          </p:cNvSpPr>
          <p:nvPr/>
        </p:nvSpPr>
        <p:spPr bwMode="auto">
          <a:xfrm>
            <a:off x="755576" y="1268257"/>
            <a:ext cx="1728788" cy="40011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l-GR" altLang="el-GR" sz="2000" b="1" dirty="0">
                <a:solidFill>
                  <a:schemeClr val="bg1"/>
                </a:solidFill>
                <a:latin typeface="+mn-lt"/>
              </a:rPr>
              <a:t>φυσιολογικό</a:t>
            </a:r>
          </a:p>
        </p:txBody>
      </p:sp>
      <p:sp>
        <p:nvSpPr>
          <p:cNvPr id="47110" name="Text Box 9"/>
          <p:cNvSpPr txBox="1">
            <a:spLocks noChangeArrowheads="1"/>
          </p:cNvSpPr>
          <p:nvPr/>
        </p:nvSpPr>
        <p:spPr bwMode="auto">
          <a:xfrm>
            <a:off x="4806156" y="1228690"/>
            <a:ext cx="935038" cy="40011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l-GR" altLang="el-GR" sz="2000" b="1" dirty="0">
                <a:solidFill>
                  <a:schemeClr val="bg1"/>
                </a:solidFill>
                <a:latin typeface="+mn-lt"/>
              </a:rPr>
              <a:t>ρήξη</a:t>
            </a:r>
          </a:p>
        </p:txBody>
      </p:sp>
      <p:sp>
        <p:nvSpPr>
          <p:cNvPr id="102412" name="Rectangle 12"/>
          <p:cNvSpPr>
            <a:spLocks noGrp="1" noChangeArrowheads="1"/>
          </p:cNvSpPr>
          <p:nvPr>
            <p:ph type="title"/>
          </p:nvPr>
        </p:nvSpPr>
        <p:spPr/>
        <p:txBody>
          <a:bodyPr/>
          <a:lstStyle/>
          <a:p>
            <a:pPr eaLnBrk="1" hangingPunct="1">
              <a:defRPr/>
            </a:pPr>
            <a:r>
              <a:rPr lang="el-GR" dirty="0" smtClean="0"/>
              <a:t>Πλάγιοι σύνδεσμοι (έξω)</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42</a:t>
            </a:fld>
            <a:endParaRPr lang="el-GR"/>
          </a:p>
        </p:txBody>
      </p:sp>
      <p:grpSp>
        <p:nvGrpSpPr>
          <p:cNvPr id="14" name="Group 13"/>
          <p:cNvGrpSpPr/>
          <p:nvPr/>
        </p:nvGrpSpPr>
        <p:grpSpPr>
          <a:xfrm>
            <a:off x="323528" y="1628800"/>
            <a:ext cx="8210630" cy="4981454"/>
            <a:chOff x="323528" y="1628800"/>
            <a:chExt cx="8210630" cy="4981454"/>
          </a:xfrm>
        </p:grpSpPr>
        <p:pic>
          <p:nvPicPr>
            <p:cNvPr id="47107" name="Picture 6"/>
            <p:cNvPicPr>
              <a:picLocks noChangeAspect="1" noChangeArrowheads="1"/>
            </p:cNvPicPr>
            <p:nvPr/>
          </p:nvPicPr>
          <p:blipFill>
            <a:blip r:embed="rId3" cstate="print">
              <a:lum bright="12000" contrast="-12000"/>
              <a:extLst>
                <a:ext uri="{28A0092B-C50C-407E-A947-70E740481C1C}">
                  <a14:useLocalDpi xmlns:a14="http://schemas.microsoft.com/office/drawing/2010/main" val="0"/>
                </a:ext>
              </a:extLst>
            </a:blip>
            <a:srcRect l="14941" r="10634"/>
            <a:stretch>
              <a:fillRect/>
            </a:stretch>
          </p:blipFill>
          <p:spPr bwMode="auto">
            <a:xfrm>
              <a:off x="4776308" y="1628800"/>
              <a:ext cx="3757850" cy="49814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7108" name="Picture 7"/>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755576" y="1668367"/>
              <a:ext cx="3308350" cy="4941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a:off x="323528" y="4365104"/>
              <a:ext cx="720080" cy="72008"/>
            </a:xfrm>
            <a:prstGeom prst="straightConnector1">
              <a:avLst/>
            </a:prstGeom>
            <a:ln w="28575">
              <a:solidFill>
                <a:srgbClr val="CC33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499992" y="4365104"/>
              <a:ext cx="720080" cy="72008"/>
            </a:xfrm>
            <a:prstGeom prst="straightConnector1">
              <a:avLst/>
            </a:prstGeom>
            <a:ln w="28575">
              <a:solidFill>
                <a:srgbClr val="CC33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29632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idx="1"/>
          </p:nvPr>
        </p:nvSpPr>
        <p:spPr>
          <a:xfrm>
            <a:off x="5580112" y="1340768"/>
            <a:ext cx="3456384" cy="5256584"/>
          </a:xfrm>
        </p:spPr>
        <p:txBody>
          <a:bodyPr>
            <a:normAutofit/>
          </a:bodyPr>
          <a:lstStyle/>
          <a:p>
            <a:pPr eaLnBrk="1" hangingPunct="1">
              <a:defRPr/>
            </a:pPr>
            <a:r>
              <a:rPr lang="el-GR" dirty="0" smtClean="0"/>
              <a:t>Απόσπαση κατάφυσης έξω πλαγίου συνδέσμου (λευκό βέλος).</a:t>
            </a:r>
          </a:p>
          <a:p>
            <a:pPr eaLnBrk="1" hangingPunct="1">
              <a:defRPr/>
            </a:pPr>
            <a:r>
              <a:rPr lang="el-GR" dirty="0" smtClean="0"/>
              <a:t>Απόσπαση </a:t>
            </a:r>
            <a:r>
              <a:rPr lang="el-GR" dirty="0" err="1" smtClean="0"/>
              <a:t>κνημιαίας</a:t>
            </a:r>
            <a:r>
              <a:rPr lang="el-GR" dirty="0" smtClean="0"/>
              <a:t> άκανθας (πρόσθιος χιαστός, μαύρο βέλος).</a:t>
            </a:r>
          </a:p>
        </p:txBody>
      </p:sp>
      <p:pic>
        <p:nvPicPr>
          <p:cNvPr id="48132" name="Picture 4"/>
          <p:cNvPicPr>
            <a:picLocks noChangeAspect="1" noChangeArrowheads="1"/>
          </p:cNvPicPr>
          <p:nvPr/>
        </p:nvPicPr>
        <p:blipFill>
          <a:blip r:embed="rId2" cstate="print">
            <a:lum bright="-6000" contrast="12000"/>
            <a:extLst>
              <a:ext uri="{28A0092B-C50C-407E-A947-70E740481C1C}">
                <a14:useLocalDpi xmlns:a14="http://schemas.microsoft.com/office/drawing/2010/main" val="0"/>
              </a:ext>
            </a:extLst>
          </a:blip>
          <a:srcRect/>
          <a:stretch>
            <a:fillRect/>
          </a:stretch>
        </p:blipFill>
        <p:spPr bwMode="auto">
          <a:xfrm>
            <a:off x="179512" y="1341438"/>
            <a:ext cx="5327650" cy="49006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133" name="Rectangle 5"/>
          <p:cNvSpPr>
            <a:spLocks noChangeArrowheads="1"/>
          </p:cNvSpPr>
          <p:nvPr/>
        </p:nvSpPr>
        <p:spPr bwMode="auto">
          <a:xfrm>
            <a:off x="3706150" y="6241462"/>
            <a:ext cx="18187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1200" dirty="0" smtClean="0">
                <a:latin typeface="+mn-lt"/>
                <a:hlinkClick r:id="rId3" action="ppaction://hlinkfile"/>
              </a:rPr>
              <a:t>emedicine.medscape.com</a:t>
            </a:r>
            <a:endParaRPr lang="el-GR" altLang="el-GR" sz="1200" dirty="0">
              <a:latin typeface="+mn-lt"/>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43</a:t>
            </a:fld>
            <a:endParaRPr lang="el-GR"/>
          </a:p>
        </p:txBody>
      </p:sp>
    </p:spTree>
    <p:extLst>
      <p:ext uri="{BB962C8B-B14F-4D97-AF65-F5344CB8AC3E}">
        <p14:creationId xmlns:p14="http://schemas.microsoft.com/office/powerpoint/2010/main" val="24987688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lang="el-GR" dirty="0" smtClean="0"/>
              <a:t>Μηνίσκοι</a:t>
            </a:r>
          </a:p>
        </p:txBody>
      </p:sp>
      <p:sp>
        <p:nvSpPr>
          <p:cNvPr id="45062" name="Rectangle 6"/>
          <p:cNvSpPr>
            <a:spLocks noGrp="1" noChangeArrowheads="1"/>
          </p:cNvSpPr>
          <p:nvPr>
            <p:ph idx="1"/>
          </p:nvPr>
        </p:nvSpPr>
        <p:spPr>
          <a:xfrm>
            <a:off x="395536" y="1412776"/>
            <a:ext cx="4032448" cy="2664296"/>
          </a:xfrm>
        </p:spPr>
        <p:txBody>
          <a:bodyPr>
            <a:normAutofit/>
          </a:bodyPr>
          <a:lstStyle/>
          <a:p>
            <a:pPr marL="0" indent="0" eaLnBrk="1" hangingPunct="1">
              <a:buFont typeface="Wingdings" pitchFamily="2" charset="2"/>
              <a:buNone/>
              <a:defRPr/>
            </a:pPr>
            <a:r>
              <a:rPr lang="el-GR" dirty="0" smtClean="0"/>
              <a:t>Χόνδροι που απορροφούν κραδασμούς.</a:t>
            </a:r>
          </a:p>
          <a:p>
            <a:pPr marL="0" indent="0" eaLnBrk="1" hangingPunct="1">
              <a:buFont typeface="Wingdings" pitchFamily="2" charset="2"/>
              <a:buNone/>
              <a:defRPr/>
            </a:pPr>
            <a:r>
              <a:rPr lang="el-GR" dirty="0" smtClean="0"/>
              <a:t>Συμμετέχουν επίσης στη σταθερότητα της άρθρωσης και την ομότιμη κατανομή φόρτισης.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44</a:t>
            </a:fld>
            <a:endParaRPr lang="el-GR"/>
          </a:p>
        </p:txBody>
      </p:sp>
      <p:pic>
        <p:nvPicPr>
          <p:cNvPr id="37890" name="Picture 2" descr="File:Meniscus tear types.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60647"/>
            <a:ext cx="3902199" cy="60499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7"/>
          <p:cNvSpPr/>
          <p:nvPr/>
        </p:nvSpPr>
        <p:spPr>
          <a:xfrm>
            <a:off x="5004048" y="6342109"/>
            <a:ext cx="3686175" cy="461665"/>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a:latin typeface="+mn-lt"/>
                <a:hlinkClick r:id="rId4"/>
              </a:rPr>
              <a:t>Meniscus tear </a:t>
            </a:r>
            <a:r>
              <a:rPr lang="en-US" sz="1200" dirty="0" smtClean="0">
                <a:latin typeface="+mn-lt"/>
                <a:hlinkClick r:id="rId4"/>
              </a:rPr>
              <a:t>types</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u="sng" dirty="0">
                <a:latin typeface="+mn-lt"/>
                <a:hlinkClick r:id="rId5" tooltip="User:Mikael Häggström"/>
              </a:rPr>
              <a:t>Mikael </a:t>
            </a:r>
            <a:r>
              <a:rPr lang="en-US" sz="1200" u="sng" dirty="0" err="1">
                <a:latin typeface="+mn-lt"/>
                <a:hlinkClick r:id="rId5" tooltip="User:Mikael Häggström"/>
              </a:rPr>
              <a:t>Häggström</a:t>
            </a:r>
            <a:r>
              <a:rPr lang="el-GR" sz="1200" dirty="0" smtClean="0">
                <a:solidFill>
                  <a:schemeClr val="bg1">
                    <a:lumMod val="75000"/>
                  </a:schemeClr>
                </a:solidFill>
                <a:latin typeface="+mn-lt"/>
              </a:rPr>
              <a:t> διαθέσιμο με άδεια </a:t>
            </a:r>
            <a:r>
              <a:rPr lang="en-US" sz="1200" dirty="0">
                <a:solidFill>
                  <a:schemeClr val="bg1">
                    <a:lumMod val="75000"/>
                  </a:schemeClr>
                </a:solidFill>
                <a:latin typeface="+mn-lt"/>
                <a:hlinkClick r:id="rId6"/>
              </a:rPr>
              <a:t>CC BY 3.0</a:t>
            </a:r>
            <a:endParaRPr lang="en-US" sz="1200" dirty="0">
              <a:solidFill>
                <a:schemeClr val="bg1">
                  <a:lumMod val="75000"/>
                </a:schemeClr>
              </a:solidFill>
              <a:latin typeface="+mn-lt"/>
            </a:endParaRPr>
          </a:p>
        </p:txBody>
      </p:sp>
    </p:spTree>
    <p:extLst>
      <p:ext uri="{BB962C8B-B14F-4D97-AF65-F5344CB8AC3E}">
        <p14:creationId xmlns:p14="http://schemas.microsoft.com/office/powerpoint/2010/main" val="32045998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a:defRPr/>
            </a:pPr>
            <a:r>
              <a:rPr lang="el-GR" dirty="0" smtClean="0"/>
              <a:t>Κατατάξη ρήξεων </a:t>
            </a:r>
            <a:r>
              <a:rPr lang="en-US" dirty="0" smtClean="0"/>
              <a:t>MRI</a:t>
            </a:r>
            <a:endParaRPr lang="en-US" dirty="0"/>
          </a:p>
        </p:txBody>
      </p:sp>
      <p:sp>
        <p:nvSpPr>
          <p:cNvPr id="117763" name="Rectangle 3"/>
          <p:cNvSpPr>
            <a:spLocks noGrp="1" noChangeArrowheads="1"/>
          </p:cNvSpPr>
          <p:nvPr>
            <p:ph idx="1"/>
          </p:nvPr>
        </p:nvSpPr>
        <p:spPr>
          <a:xfrm>
            <a:off x="323528" y="1340768"/>
            <a:ext cx="5472608" cy="5256584"/>
          </a:xfrm>
        </p:spPr>
        <p:txBody>
          <a:bodyPr>
            <a:normAutofit/>
          </a:bodyPr>
          <a:lstStyle/>
          <a:p>
            <a:pPr>
              <a:spcAft>
                <a:spcPct val="30000"/>
              </a:spcAft>
              <a:buClr>
                <a:schemeClr val="bg1">
                  <a:lumMod val="40000"/>
                  <a:lumOff val="60000"/>
                </a:schemeClr>
              </a:buClr>
              <a:buFont typeface="Wingdings" pitchFamily="2" charset="2"/>
              <a:buChar char="Ø"/>
              <a:defRPr/>
            </a:pPr>
            <a:r>
              <a:rPr lang="en-US" dirty="0">
                <a:solidFill>
                  <a:srgbClr val="00FF00"/>
                </a:solidFill>
              </a:rPr>
              <a:t>I</a:t>
            </a:r>
            <a:r>
              <a:rPr lang="en-US" dirty="0"/>
              <a:t>: </a:t>
            </a:r>
            <a:r>
              <a:rPr lang="el-GR" dirty="0" smtClean="0"/>
              <a:t>γενικές αλλοιώσεις.</a:t>
            </a:r>
            <a:endParaRPr lang="en-US" dirty="0"/>
          </a:p>
          <a:p>
            <a:pPr>
              <a:spcAft>
                <a:spcPct val="30000"/>
              </a:spcAft>
              <a:buClr>
                <a:schemeClr val="bg1">
                  <a:lumMod val="40000"/>
                  <a:lumOff val="60000"/>
                </a:schemeClr>
              </a:buClr>
              <a:buFont typeface="Wingdings" pitchFamily="2" charset="2"/>
              <a:buChar char="Ø"/>
              <a:defRPr/>
            </a:pPr>
            <a:r>
              <a:rPr lang="en-US" dirty="0">
                <a:solidFill>
                  <a:srgbClr val="00FF00"/>
                </a:solidFill>
              </a:rPr>
              <a:t>II</a:t>
            </a:r>
            <a:r>
              <a:rPr lang="en-US" dirty="0"/>
              <a:t>: </a:t>
            </a:r>
            <a:r>
              <a:rPr lang="el-GR" dirty="0" smtClean="0"/>
              <a:t>γραμμοειδείς αλλοιώσεις που δε φθάνουν στη επιφάνεια.</a:t>
            </a:r>
            <a:endParaRPr lang="en-US" dirty="0"/>
          </a:p>
          <a:p>
            <a:pPr>
              <a:spcAft>
                <a:spcPct val="30000"/>
              </a:spcAft>
              <a:buClr>
                <a:schemeClr val="bg1">
                  <a:lumMod val="40000"/>
                  <a:lumOff val="60000"/>
                </a:schemeClr>
              </a:buClr>
              <a:buFont typeface="Wingdings" pitchFamily="2" charset="2"/>
              <a:buChar char="Ø"/>
              <a:defRPr/>
            </a:pPr>
            <a:r>
              <a:rPr lang="en-US" dirty="0">
                <a:solidFill>
                  <a:srgbClr val="00FF00"/>
                </a:solidFill>
              </a:rPr>
              <a:t>III</a:t>
            </a:r>
            <a:r>
              <a:rPr lang="en-US" dirty="0"/>
              <a:t>: </a:t>
            </a:r>
            <a:r>
              <a:rPr lang="el-GR" dirty="0" smtClean="0"/>
              <a:t>γραμμοειδείς που φθάνουν στο ανώτερο ακι κατώτερο όριο.</a:t>
            </a:r>
          </a:p>
          <a:p>
            <a:pPr>
              <a:spcAft>
                <a:spcPct val="30000"/>
              </a:spcAft>
              <a:buClr>
                <a:schemeClr val="bg1">
                  <a:lumMod val="40000"/>
                  <a:lumOff val="60000"/>
                </a:schemeClr>
              </a:buClr>
              <a:buFont typeface="Wingdings" pitchFamily="2" charset="2"/>
              <a:buChar char="Ø"/>
              <a:defRPr/>
            </a:pPr>
            <a:r>
              <a:rPr lang="en-US" dirty="0" smtClean="0">
                <a:solidFill>
                  <a:srgbClr val="00FF00"/>
                </a:solidFill>
              </a:rPr>
              <a:t>V</a:t>
            </a:r>
            <a:r>
              <a:rPr lang="en-US" dirty="0"/>
              <a:t>: </a:t>
            </a:r>
            <a:r>
              <a:rPr lang="el-GR" dirty="0" smtClean="0"/>
              <a:t>σύμπλοκες γραμμοσειδείς αλλοιώσεις </a:t>
            </a:r>
            <a:r>
              <a:rPr lang="en-US" dirty="0" smtClean="0"/>
              <a:t>complex </a:t>
            </a:r>
            <a:r>
              <a:rPr lang="en-US" dirty="0"/>
              <a:t>linear </a:t>
            </a:r>
            <a:r>
              <a:rPr lang="en-US" dirty="0" smtClean="0"/>
              <a:t>changes</a:t>
            </a:r>
            <a:r>
              <a:rPr lang="el-GR" dirty="0" smtClean="0"/>
              <a:t>.</a:t>
            </a:r>
            <a:endParaRPr lang="en-US" dirty="0"/>
          </a:p>
          <a:p>
            <a:pPr>
              <a:spcAft>
                <a:spcPct val="30000"/>
              </a:spcAft>
              <a:buClr>
                <a:schemeClr val="bg1">
                  <a:lumMod val="40000"/>
                  <a:lumOff val="60000"/>
                </a:schemeClr>
              </a:buClr>
              <a:buFont typeface="Wingdings" pitchFamily="2" charset="2"/>
              <a:buChar char="Ø"/>
              <a:defRPr/>
            </a:pPr>
            <a:r>
              <a:rPr lang="el-GR" b="1" dirty="0" smtClean="0"/>
              <a:t>Μόνο οι ρήξεις βαθμών </a:t>
            </a:r>
            <a:r>
              <a:rPr lang="en-US" b="1" dirty="0" smtClean="0"/>
              <a:t>III </a:t>
            </a:r>
            <a:r>
              <a:rPr lang="el-GR" b="1" dirty="0" smtClean="0"/>
              <a:t>&amp; </a:t>
            </a:r>
            <a:r>
              <a:rPr lang="en-US" b="1" dirty="0" smtClean="0"/>
              <a:t>IV </a:t>
            </a:r>
            <a:r>
              <a:rPr lang="el-GR" b="1" dirty="0" smtClean="0"/>
              <a:t>φαίνονται στην </a:t>
            </a:r>
            <a:r>
              <a:rPr lang="el-GR" b="1" dirty="0" err="1" smtClean="0"/>
              <a:t>ασθροσκόπηση</a:t>
            </a:r>
            <a:r>
              <a:rPr lang="el-GR" b="1" dirty="0" smtClean="0"/>
              <a:t>.</a:t>
            </a:r>
            <a:endParaRPr lang="en-US" b="1" dirty="0"/>
          </a:p>
        </p:txBody>
      </p:sp>
      <p:pic>
        <p:nvPicPr>
          <p:cNvPr id="5018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1431766"/>
            <a:ext cx="3528392" cy="333766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45</a:t>
            </a:fld>
            <a:endParaRPr lang="el-GR"/>
          </a:p>
        </p:txBody>
      </p:sp>
    </p:spTree>
    <p:extLst>
      <p:ext uri="{BB962C8B-B14F-4D97-AF65-F5344CB8AC3E}">
        <p14:creationId xmlns:p14="http://schemas.microsoft.com/office/powerpoint/2010/main" val="274634631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defRPr/>
            </a:pPr>
            <a:r>
              <a:rPr lang="el-GR" smtClean="0"/>
              <a:t>Μηνίσκοι</a:t>
            </a:r>
          </a:p>
        </p:txBody>
      </p:sp>
      <p:pic>
        <p:nvPicPr>
          <p:cNvPr id="51203" name="Picture 5" descr="crop1"/>
          <p:cNvPicPr>
            <a:picLocks noChangeAspect="1" noChangeArrowheads="1"/>
          </p:cNvPicPr>
          <p:nvPr/>
        </p:nvPicPr>
        <p:blipFill>
          <a:blip r:embed="rId2" cstate="print">
            <a:lum bright="6000" contrast="-12000"/>
            <a:extLst>
              <a:ext uri="{28A0092B-C50C-407E-A947-70E740481C1C}">
                <a14:useLocalDpi xmlns:a14="http://schemas.microsoft.com/office/drawing/2010/main" val="0"/>
              </a:ext>
            </a:extLst>
          </a:blip>
          <a:srcRect b="12204"/>
          <a:stretch>
            <a:fillRect/>
          </a:stretch>
        </p:blipFill>
        <p:spPr bwMode="auto">
          <a:xfrm>
            <a:off x="3348038" y="3570288"/>
            <a:ext cx="3744912" cy="3287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04" name="Picture 7" descr="nlmri-l"/>
          <p:cNvPicPr>
            <a:picLocks noChangeAspect="1" noChangeArrowheads="1"/>
          </p:cNvPicPr>
          <p:nvPr/>
        </p:nvPicPr>
        <p:blipFill>
          <a:blip r:embed="rId3" cstate="print">
            <a:lum bright="12000" contrast="-18000"/>
            <a:extLst>
              <a:ext uri="{28A0092B-C50C-407E-A947-70E740481C1C}">
                <a14:useLocalDpi xmlns:a14="http://schemas.microsoft.com/office/drawing/2010/main" val="0"/>
              </a:ext>
            </a:extLst>
          </a:blip>
          <a:srcRect/>
          <a:stretch>
            <a:fillRect/>
          </a:stretch>
        </p:blipFill>
        <p:spPr bwMode="auto">
          <a:xfrm>
            <a:off x="0" y="3186113"/>
            <a:ext cx="3217863" cy="3671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05" name="Picture 9" descr="[Figure 2]"/>
          <p:cNvPicPr>
            <a:picLocks noChangeAspect="1" noChangeArrowheads="1"/>
          </p:cNvPicPr>
          <p:nvPr/>
        </p:nvPicPr>
        <p:blipFill>
          <a:blip r:embed="rId4" cstate="print">
            <a:lum bright="18000" contrast="6000"/>
            <a:extLst>
              <a:ext uri="{28A0092B-C50C-407E-A947-70E740481C1C}">
                <a14:useLocalDpi xmlns:a14="http://schemas.microsoft.com/office/drawing/2010/main" val="0"/>
              </a:ext>
            </a:extLst>
          </a:blip>
          <a:srcRect r="25192"/>
          <a:stretch>
            <a:fillRect/>
          </a:stretch>
        </p:blipFill>
        <p:spPr bwMode="auto">
          <a:xfrm>
            <a:off x="3276600" y="0"/>
            <a:ext cx="5867400" cy="3517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206" name="Text Box 10"/>
          <p:cNvSpPr txBox="1">
            <a:spLocks noChangeArrowheads="1"/>
          </p:cNvSpPr>
          <p:nvPr/>
        </p:nvSpPr>
        <p:spPr bwMode="auto">
          <a:xfrm>
            <a:off x="971550" y="1844675"/>
            <a:ext cx="2087563" cy="430887"/>
          </a:xfrm>
          <a:prstGeom prst="rect">
            <a:avLst/>
          </a:prstGeom>
          <a:noFill/>
          <a:ln w="9525">
            <a:solidFill>
              <a:schemeClr val="bg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l-GR" altLang="el-GR" sz="2200" b="1" dirty="0" smtClean="0">
                <a:solidFill>
                  <a:schemeClr val="bg1"/>
                </a:solidFill>
                <a:latin typeface="+mn-lt"/>
              </a:rPr>
              <a:t>Φυσιολογικός</a:t>
            </a:r>
            <a:endParaRPr lang="el-GR" altLang="el-GR" sz="2200" b="1" dirty="0">
              <a:solidFill>
                <a:schemeClr val="bg1"/>
              </a:solidFill>
              <a:latin typeface="+mn-lt"/>
            </a:endParaRPr>
          </a:p>
        </p:txBody>
      </p:sp>
      <p:sp>
        <p:nvSpPr>
          <p:cNvPr id="51207" name="Line 11"/>
          <p:cNvSpPr>
            <a:spLocks noChangeShapeType="1"/>
          </p:cNvSpPr>
          <p:nvPr/>
        </p:nvSpPr>
        <p:spPr bwMode="auto">
          <a:xfrm>
            <a:off x="3059113" y="2133600"/>
            <a:ext cx="1441450" cy="0"/>
          </a:xfrm>
          <a:prstGeom prst="line">
            <a:avLst/>
          </a:prstGeom>
          <a:noFill/>
          <a:ln w="28575">
            <a:solidFill>
              <a:srgbClr val="FF66FF"/>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51208" name="Line 13"/>
          <p:cNvSpPr>
            <a:spLocks noChangeShapeType="1"/>
          </p:cNvSpPr>
          <p:nvPr/>
        </p:nvSpPr>
        <p:spPr bwMode="auto">
          <a:xfrm flipH="1">
            <a:off x="2627313" y="2275562"/>
            <a:ext cx="0" cy="866101"/>
          </a:xfrm>
          <a:prstGeom prst="line">
            <a:avLst/>
          </a:prstGeom>
          <a:noFill/>
          <a:ln w="28575">
            <a:solidFill>
              <a:srgbClr val="FF66FF"/>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51209" name="Text Box 14"/>
          <p:cNvSpPr txBox="1">
            <a:spLocks noChangeArrowheads="1"/>
          </p:cNvSpPr>
          <p:nvPr/>
        </p:nvSpPr>
        <p:spPr bwMode="auto">
          <a:xfrm>
            <a:off x="7308850" y="4508500"/>
            <a:ext cx="1439863" cy="430887"/>
          </a:xfrm>
          <a:prstGeom prst="rect">
            <a:avLst/>
          </a:prstGeom>
          <a:noFill/>
          <a:ln w="9525">
            <a:solidFill>
              <a:schemeClr val="bg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l-GR" altLang="el-GR" sz="2200" b="1">
                <a:solidFill>
                  <a:schemeClr val="bg1"/>
                </a:solidFill>
                <a:latin typeface="+mn-lt"/>
              </a:rPr>
              <a:t>Ρήξεις</a:t>
            </a:r>
          </a:p>
        </p:txBody>
      </p:sp>
      <p:sp>
        <p:nvSpPr>
          <p:cNvPr id="51210" name="Line 15"/>
          <p:cNvSpPr>
            <a:spLocks noChangeShapeType="1"/>
          </p:cNvSpPr>
          <p:nvPr/>
        </p:nvSpPr>
        <p:spPr bwMode="auto">
          <a:xfrm flipV="1">
            <a:off x="8172450" y="2492375"/>
            <a:ext cx="0" cy="2016125"/>
          </a:xfrm>
          <a:prstGeom prst="line">
            <a:avLst/>
          </a:prstGeom>
          <a:noFill/>
          <a:ln w="28575">
            <a:solidFill>
              <a:srgbClr val="FF66FF"/>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51211" name="Line 16"/>
          <p:cNvSpPr>
            <a:spLocks noChangeShapeType="1"/>
          </p:cNvSpPr>
          <p:nvPr/>
        </p:nvSpPr>
        <p:spPr bwMode="auto">
          <a:xfrm flipH="1">
            <a:off x="7092950" y="4939387"/>
            <a:ext cx="935038" cy="462876"/>
          </a:xfrm>
          <a:prstGeom prst="line">
            <a:avLst/>
          </a:prstGeom>
          <a:noFill/>
          <a:ln w="28575">
            <a:solidFill>
              <a:srgbClr val="FF66FF"/>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46</a:t>
            </a:fld>
            <a:endParaRPr lang="el-GR"/>
          </a:p>
        </p:txBody>
      </p:sp>
    </p:spTree>
    <p:extLst>
      <p:ext uri="{BB962C8B-B14F-4D97-AF65-F5344CB8AC3E}">
        <p14:creationId xmlns:p14="http://schemas.microsoft.com/office/powerpoint/2010/main" val="28349760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ΜΤ στεφανιαία </a:t>
            </a:r>
            <a:r>
              <a:rPr lang="el-GR" dirty="0" smtClean="0"/>
              <a:t>τομή</a:t>
            </a:r>
            <a:endParaRPr lang="el-GR" dirty="0"/>
          </a:p>
        </p:txBody>
      </p:sp>
      <p:sp>
        <p:nvSpPr>
          <p:cNvPr id="103427" name="Rectangle 3"/>
          <p:cNvSpPr>
            <a:spLocks noGrp="1" noChangeArrowheads="1"/>
          </p:cNvSpPr>
          <p:nvPr>
            <p:ph idx="1"/>
          </p:nvPr>
        </p:nvSpPr>
        <p:spPr>
          <a:xfrm>
            <a:off x="4865798" y="1723239"/>
            <a:ext cx="3816424" cy="792088"/>
          </a:xfrm>
        </p:spPr>
        <p:txBody>
          <a:bodyPr/>
          <a:lstStyle/>
          <a:p>
            <a:pPr>
              <a:defRPr/>
            </a:pPr>
            <a:r>
              <a:rPr lang="el-GR" dirty="0" smtClean="0"/>
              <a:t>Ρήξη μηνίσκου</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47</a:t>
            </a:fld>
            <a:endParaRPr lang="el-G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740509"/>
            <a:ext cx="4352925" cy="384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Flipped meniscus"/>
          <p:cNvPicPr>
            <a:picLocks noChangeAspect="1" noChangeArrowheads="1"/>
          </p:cNvPicPr>
          <p:nvPr/>
        </p:nvPicPr>
        <p:blipFill rotWithShape="1">
          <a:blip r:embed="rId3" cstate="print">
            <a:lum bright="-10000"/>
            <a:extLst>
              <a:ext uri="{28A0092B-C50C-407E-A947-70E740481C1C}">
                <a14:useLocalDpi xmlns:a14="http://schemas.microsoft.com/office/drawing/2010/main" val="0"/>
              </a:ext>
            </a:extLst>
          </a:blip>
          <a:srcRect l="51136"/>
          <a:stretch/>
        </p:blipFill>
        <p:spPr bwMode="auto">
          <a:xfrm>
            <a:off x="4932040" y="2735511"/>
            <a:ext cx="4075744" cy="36018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370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ΜΤ οβελιαία </a:t>
            </a:r>
            <a:r>
              <a:rPr lang="el-GR" dirty="0" smtClean="0"/>
              <a:t>τομή</a:t>
            </a:r>
            <a:endParaRPr lang="el-GR" dirty="0"/>
          </a:p>
        </p:txBody>
      </p:sp>
      <p:grpSp>
        <p:nvGrpSpPr>
          <p:cNvPr id="5" name="Ομάδα 4"/>
          <p:cNvGrpSpPr/>
          <p:nvPr/>
        </p:nvGrpSpPr>
        <p:grpSpPr>
          <a:xfrm>
            <a:off x="4415678" y="667699"/>
            <a:ext cx="4548810" cy="5857645"/>
            <a:chOff x="455486" y="1484313"/>
            <a:chExt cx="3684714" cy="4867562"/>
          </a:xfrm>
        </p:grpSpPr>
        <p:pic>
          <p:nvPicPr>
            <p:cNvPr id="55300" name="Picture 4"/>
            <p:cNvPicPr>
              <a:picLocks noChangeAspect="1" noChangeArrowheads="1"/>
            </p:cNvPicPr>
            <p:nvPr/>
          </p:nvPicPr>
          <p:blipFill>
            <a:blip r:embed="rId2" cstate="print">
              <a:lum bright="6000" contrast="6000"/>
              <a:extLst>
                <a:ext uri="{28A0092B-C50C-407E-A947-70E740481C1C}">
                  <a14:useLocalDpi xmlns:a14="http://schemas.microsoft.com/office/drawing/2010/main" val="0"/>
                </a:ext>
              </a:extLst>
            </a:blip>
            <a:srcRect/>
            <a:stretch>
              <a:fillRect/>
            </a:stretch>
          </p:blipFill>
          <p:spPr bwMode="auto">
            <a:xfrm>
              <a:off x="468313" y="1484313"/>
              <a:ext cx="3671887" cy="475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5301" name="Text Box 5"/>
            <p:cNvSpPr txBox="1">
              <a:spLocks noChangeArrowheads="1"/>
            </p:cNvSpPr>
            <p:nvPr/>
          </p:nvSpPr>
          <p:spPr bwMode="auto">
            <a:xfrm>
              <a:off x="455486" y="5445224"/>
              <a:ext cx="3684713" cy="906651"/>
            </a:xfrm>
            <a:prstGeom prst="rect">
              <a:avLst/>
            </a:prstGeom>
            <a:solidFill>
              <a:schemeClr val="bg1"/>
            </a:solidFill>
            <a:ln>
              <a:solidFill>
                <a:schemeClr val="tx1"/>
              </a:solid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0000"/>
                </a:lnSpc>
                <a:spcBef>
                  <a:spcPts val="0"/>
                </a:spcBef>
              </a:pPr>
              <a:r>
                <a:rPr lang="el-GR" altLang="el-GR" sz="2000" b="1" dirty="0">
                  <a:latin typeface="+mn-lt"/>
                </a:rPr>
                <a:t>Κατακόρυφη περιφερική ρήξη έξω μηνίσκου, </a:t>
              </a:r>
              <a:r>
                <a:rPr lang="el-GR" altLang="el-GR" sz="2000" b="1" dirty="0" smtClean="0">
                  <a:latin typeface="+mn-lt"/>
                </a:rPr>
                <a:t>τραύμα</a:t>
              </a:r>
            </a:p>
            <a:p>
              <a:pPr eaLnBrk="1" hangingPunct="1">
                <a:lnSpc>
                  <a:spcPct val="110000"/>
                </a:lnSpc>
                <a:spcBef>
                  <a:spcPts val="0"/>
                </a:spcBef>
              </a:pPr>
              <a:endParaRPr lang="el-GR" altLang="el-GR" sz="2000" b="1" dirty="0">
                <a:latin typeface="+mn-lt"/>
              </a:endParaRPr>
            </a:p>
          </p:txBody>
        </p:sp>
      </p:grpSp>
      <p:sp>
        <p:nvSpPr>
          <p:cNvPr id="55302" name="Rectangle 6"/>
          <p:cNvSpPr>
            <a:spLocks noChangeArrowheads="1"/>
          </p:cNvSpPr>
          <p:nvPr/>
        </p:nvSpPr>
        <p:spPr bwMode="auto">
          <a:xfrm>
            <a:off x="4442180" y="6525344"/>
            <a:ext cx="1641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1200" dirty="0" smtClean="0">
                <a:latin typeface="+mn-lt"/>
                <a:hlinkClick r:id="rId3" action="ppaction://hlinkfile"/>
              </a:rPr>
              <a:t>americanradiology.com</a:t>
            </a:r>
            <a:endParaRPr lang="el-GR" altLang="el-GR" sz="1200" dirty="0">
              <a:latin typeface="+mn-lt"/>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48</a:t>
            </a:fld>
            <a:endParaRPr lang="el-GR"/>
          </a:p>
        </p:txBody>
      </p:sp>
    </p:spTree>
    <p:extLst>
      <p:ext uri="{BB962C8B-B14F-4D97-AF65-F5344CB8AC3E}">
        <p14:creationId xmlns:p14="http://schemas.microsoft.com/office/powerpoint/2010/main" val="468877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defRPr/>
            </a:pPr>
            <a:r>
              <a:rPr lang="el-GR" dirty="0" err="1" smtClean="0"/>
              <a:t>Εκτατικός</a:t>
            </a:r>
            <a:r>
              <a:rPr lang="el-GR" dirty="0" smtClean="0"/>
              <a:t> μηχανισμός κνήμης</a:t>
            </a:r>
          </a:p>
        </p:txBody>
      </p:sp>
      <p:sp>
        <p:nvSpPr>
          <p:cNvPr id="80899" name="Rectangle 3"/>
          <p:cNvSpPr>
            <a:spLocks noGrp="1" noChangeArrowheads="1"/>
          </p:cNvSpPr>
          <p:nvPr>
            <p:ph idx="1"/>
          </p:nvPr>
        </p:nvSpPr>
        <p:spPr/>
        <p:txBody>
          <a:bodyPr>
            <a:normAutofit/>
          </a:bodyPr>
          <a:lstStyle/>
          <a:p>
            <a:pPr eaLnBrk="1" hangingPunct="1">
              <a:lnSpc>
                <a:spcPct val="90000"/>
              </a:lnSpc>
              <a:defRPr/>
            </a:pPr>
            <a:r>
              <a:rPr lang="el-GR" dirty="0" smtClean="0"/>
              <a:t>Τετρακέφαλος - Τένοντας 4κεφάλου</a:t>
            </a:r>
          </a:p>
          <a:p>
            <a:pPr eaLnBrk="1" hangingPunct="1">
              <a:lnSpc>
                <a:spcPct val="90000"/>
              </a:lnSpc>
              <a:defRPr/>
            </a:pPr>
            <a:r>
              <a:rPr lang="el-GR" dirty="0" smtClean="0"/>
              <a:t>Επιγονατίδα (μεγαλύτερο </a:t>
            </a:r>
            <a:r>
              <a:rPr lang="el-GR" dirty="0" err="1" smtClean="0"/>
              <a:t>σησαμοειδές</a:t>
            </a:r>
            <a:r>
              <a:rPr lang="el-GR" dirty="0" smtClean="0"/>
              <a:t> οστό)</a:t>
            </a:r>
          </a:p>
          <a:p>
            <a:pPr eaLnBrk="1" hangingPunct="1">
              <a:lnSpc>
                <a:spcPct val="90000"/>
              </a:lnSpc>
              <a:defRPr/>
            </a:pPr>
            <a:r>
              <a:rPr lang="el-GR" dirty="0" err="1" smtClean="0"/>
              <a:t>Επιγονατιδικός</a:t>
            </a:r>
            <a:r>
              <a:rPr lang="el-GR" dirty="0" smtClean="0"/>
              <a:t> τένοντας</a:t>
            </a:r>
          </a:p>
        </p:txBody>
      </p:sp>
      <p:pic>
        <p:nvPicPr>
          <p:cNvPr id="6148" name="Picture 5" descr="patellatend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792" y="2780432"/>
            <a:ext cx="3459162" cy="37004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9" name="Picture 6" descr="osgood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471822" y="1916832"/>
            <a:ext cx="2530136" cy="45640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a:t>
            </a:fld>
            <a:endParaRPr lang="el-GR"/>
          </a:p>
        </p:txBody>
      </p:sp>
    </p:spTree>
    <p:extLst>
      <p:ext uri="{BB962C8B-B14F-4D97-AF65-F5344CB8AC3E}">
        <p14:creationId xmlns:p14="http://schemas.microsoft.com/office/powerpoint/2010/main" val="42437205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smtClean="0"/>
              <a:t>Οστεοαρθρίτιδα - ΟΑ </a:t>
            </a:r>
            <a:r>
              <a:rPr lang="el-GR" sz="3000" b="0" dirty="0" smtClean="0"/>
              <a:t>1/7</a:t>
            </a:r>
            <a:endParaRPr lang="en-US" sz="3000" b="0" dirty="0"/>
          </a:p>
        </p:txBody>
      </p:sp>
      <p:sp>
        <p:nvSpPr>
          <p:cNvPr id="3" name="Content Placeholder 2"/>
          <p:cNvSpPr>
            <a:spLocks noGrp="1"/>
          </p:cNvSpPr>
          <p:nvPr>
            <p:ph idx="1"/>
          </p:nvPr>
        </p:nvSpPr>
        <p:spPr/>
        <p:txBody>
          <a:bodyPr/>
          <a:lstStyle/>
          <a:p>
            <a:pPr>
              <a:buFont typeface="Arial"/>
              <a:buChar char="•"/>
              <a:defRPr/>
            </a:pPr>
            <a:r>
              <a:rPr lang="el-GR" sz="2400" dirty="0" smtClean="0"/>
              <a:t>Τύπος αρθρίτιδας που οδηγεί σε καταστροφή και απώλεια του αρθρικού χόνδρου. Ο αρθρικός χόνδρος απορροφά κραδασμούς παρεμβαλλόμενος μεταξύ των οστών.</a:t>
            </a:r>
          </a:p>
          <a:p>
            <a:pPr>
              <a:buFont typeface="Arial"/>
              <a:buChar char="•"/>
              <a:defRPr/>
            </a:pPr>
            <a:r>
              <a:rPr lang="el-GR" sz="2400" dirty="0" smtClean="0"/>
              <a:t>Προκαλείται με την ηλικία, επηρεάζεται από την κληροομικότητακαι απο τραύμα ή ασθένειες</a:t>
            </a:r>
            <a:r>
              <a:rPr lang="en-US" sz="2400" dirty="0" smtClean="0"/>
              <a:t>.</a:t>
            </a:r>
          </a:p>
          <a:p>
            <a:pPr>
              <a:buFont typeface="Arial"/>
              <a:buChar char="•"/>
              <a:defRPr/>
            </a:pPr>
            <a:r>
              <a:rPr lang="el-GR" sz="2400" dirty="0" smtClean="0"/>
              <a:t>Συνηθέστερο σύμπτωμα ο πόνος μετά από χρήση.</a:t>
            </a:r>
          </a:p>
          <a:p>
            <a:pPr>
              <a:buFont typeface="Arial"/>
              <a:buChar char="•"/>
              <a:defRPr/>
            </a:pPr>
            <a:r>
              <a:rPr lang="el-GR" sz="2400" dirty="0" smtClean="0"/>
              <a:t>Δεν υπάρχει βιοχημική παθολογία.</a:t>
            </a:r>
          </a:p>
          <a:p>
            <a:pPr>
              <a:buFont typeface="Arial"/>
              <a:buChar char="•"/>
              <a:defRPr/>
            </a:pPr>
            <a:r>
              <a:rPr lang="el-GR" sz="2400" dirty="0" smtClean="0"/>
              <a:t>Σκοπός της θεραπείας είναι να μειωθεί ο πόνος και η φλεγμονή με διατληρηση της κινητικότητας.</a:t>
            </a:r>
            <a:endParaRPr lang="en-US"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49</a:t>
            </a:fld>
            <a:endParaRPr lang="el-GR"/>
          </a:p>
        </p:txBody>
      </p:sp>
    </p:spTree>
    <p:extLst>
      <p:ext uri="{BB962C8B-B14F-4D97-AF65-F5344CB8AC3E}">
        <p14:creationId xmlns:p14="http://schemas.microsoft.com/office/powerpoint/2010/main" val="2447223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dirty="0">
                <a:solidFill>
                  <a:prstClr val="white"/>
                </a:solidFill>
              </a:rPr>
              <a:t>Οστεοαρθρίτιδα - ΟΑ </a:t>
            </a:r>
            <a:r>
              <a:rPr lang="el-GR" sz="3000" b="0" dirty="0" smtClean="0">
                <a:solidFill>
                  <a:prstClr val="white"/>
                </a:solidFill>
              </a:rPr>
              <a:t>2/7</a:t>
            </a:r>
            <a:endParaRPr lang="el-GR"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451196"/>
            <a:ext cx="6588222" cy="4941166"/>
          </a:xfrm>
          <a:prstGeom prst="rect">
            <a:avLst/>
          </a:prstGeom>
          <a:ln>
            <a:noFill/>
          </a:ln>
          <a:effectLst>
            <a:softEdge rad="112500"/>
          </a:effectLst>
          <a:extLst/>
        </p:spPr>
      </p:pic>
      <p:sp>
        <p:nvSpPr>
          <p:cNvPr id="7" name="Θέση αριθμού διαφάνειας 6"/>
          <p:cNvSpPr>
            <a:spLocks noGrp="1"/>
          </p:cNvSpPr>
          <p:nvPr>
            <p:ph type="sldNum" sz="quarter" idx="12"/>
          </p:nvPr>
        </p:nvSpPr>
        <p:spPr/>
        <p:txBody>
          <a:bodyPr/>
          <a:lstStyle/>
          <a:p>
            <a:pPr>
              <a:defRPr/>
            </a:pPr>
            <a:fld id="{7E55E3B3-0445-4CFC-BED8-763D4409E61F}" type="slidenum">
              <a:rPr lang="el-GR" smtClean="0"/>
              <a:pPr>
                <a:defRPr/>
              </a:pPr>
              <a:t>50</a:t>
            </a:fld>
            <a:endParaRPr lang="el-GR"/>
          </a:p>
        </p:txBody>
      </p:sp>
      <p:sp>
        <p:nvSpPr>
          <p:cNvPr id="8" name="Ορθογώνιο 7"/>
          <p:cNvSpPr/>
          <p:nvPr/>
        </p:nvSpPr>
        <p:spPr>
          <a:xfrm>
            <a:off x="2456145" y="6392361"/>
            <a:ext cx="4572000" cy="276999"/>
          </a:xfrm>
          <a:prstGeom prst="rect">
            <a:avLst/>
          </a:prstGeom>
        </p:spPr>
        <p:txBody>
          <a:bodyPr>
            <a:spAutoFit/>
          </a:bodyPr>
          <a:lstStyle/>
          <a:p>
            <a:pPr algn="ctr"/>
            <a:r>
              <a:rPr lang="en-US" sz="1200" dirty="0" smtClean="0">
                <a:latin typeface="+mn-lt"/>
                <a:hlinkClick r:id="rId3"/>
              </a:rPr>
              <a:t>hwebmd.com</a:t>
            </a:r>
            <a:endParaRPr lang="el-GR" sz="1200" dirty="0">
              <a:latin typeface="+mn-lt"/>
            </a:endParaRPr>
          </a:p>
        </p:txBody>
      </p:sp>
    </p:spTree>
    <p:extLst>
      <p:ext uri="{BB962C8B-B14F-4D97-AF65-F5344CB8AC3E}">
        <p14:creationId xmlns:p14="http://schemas.microsoft.com/office/powerpoint/2010/main" val="4509466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323528" y="1340768"/>
            <a:ext cx="8568952" cy="5256584"/>
          </a:xfrm>
        </p:spPr>
        <p:txBody>
          <a:bodyPr/>
          <a:lstStyle/>
          <a:p>
            <a:pPr eaLnBrk="1" hangingPunct="1">
              <a:lnSpc>
                <a:spcPct val="80000"/>
              </a:lnSpc>
              <a:defRPr/>
            </a:pPr>
            <a:r>
              <a:rPr lang="el-GR" sz="2400" dirty="0" smtClean="0"/>
              <a:t>Εκφύλιση του αρθρικού χόνδρου μέχρις επαφής οστού με οστό.</a:t>
            </a:r>
          </a:p>
          <a:p>
            <a:pPr eaLnBrk="1" hangingPunct="1">
              <a:lnSpc>
                <a:spcPct val="80000"/>
              </a:lnSpc>
              <a:defRPr/>
            </a:pPr>
            <a:r>
              <a:rPr lang="el-GR" sz="2400" dirty="0" smtClean="0"/>
              <a:t>Συχνότερα στο έσω τμήμα.</a:t>
            </a:r>
          </a:p>
          <a:p>
            <a:pPr eaLnBrk="1" hangingPunct="1">
              <a:lnSpc>
                <a:spcPct val="80000"/>
              </a:lnSpc>
              <a:defRPr/>
            </a:pPr>
            <a:endParaRPr lang="el-GR" sz="2400" dirty="0" smtClean="0"/>
          </a:p>
        </p:txBody>
      </p:sp>
      <p:pic>
        <p:nvPicPr>
          <p:cNvPr id="58372" name="Picture 19"/>
          <p:cNvPicPr>
            <a:picLocks noChangeAspect="1" noChangeArrowheads="1"/>
          </p:cNvPicPr>
          <p:nvPr/>
        </p:nvPicPr>
        <p:blipFill>
          <a:blip r:embed="rId2" cstate="print">
            <a:lum bright="-12000" contrast="-6000"/>
            <a:extLst>
              <a:ext uri="{28A0092B-C50C-407E-A947-70E740481C1C}">
                <a14:useLocalDpi xmlns:a14="http://schemas.microsoft.com/office/drawing/2010/main" val="0"/>
              </a:ext>
            </a:extLst>
          </a:blip>
          <a:srcRect/>
          <a:stretch>
            <a:fillRect/>
          </a:stretch>
        </p:blipFill>
        <p:spPr bwMode="auto">
          <a:xfrm>
            <a:off x="2195513" y="2389188"/>
            <a:ext cx="4468812" cy="4468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8373" name="Text Box 20"/>
          <p:cNvSpPr txBox="1">
            <a:spLocks noChangeArrowheads="1"/>
          </p:cNvSpPr>
          <p:nvPr/>
        </p:nvSpPr>
        <p:spPr bwMode="auto">
          <a:xfrm>
            <a:off x="1503363" y="2765425"/>
            <a:ext cx="1439862" cy="915988"/>
          </a:xfrm>
          <a:prstGeom prst="rect">
            <a:avLst/>
          </a:prstGeom>
          <a:solidFill>
            <a:schemeClr val="bg1"/>
          </a:solidFill>
          <a:ln>
            <a:solidFill>
              <a:schemeClr val="tx1"/>
            </a:solid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dirty="0">
                <a:latin typeface="+mn-lt"/>
              </a:rPr>
              <a:t>Διάβρωση αρθρικού χόνδρου</a:t>
            </a:r>
          </a:p>
        </p:txBody>
      </p:sp>
      <p:sp>
        <p:nvSpPr>
          <p:cNvPr id="58374" name="Text Box 21"/>
          <p:cNvSpPr txBox="1">
            <a:spLocks noChangeArrowheads="1"/>
          </p:cNvSpPr>
          <p:nvPr/>
        </p:nvSpPr>
        <p:spPr bwMode="auto">
          <a:xfrm>
            <a:off x="1331913" y="4937125"/>
            <a:ext cx="1439862" cy="366713"/>
          </a:xfrm>
          <a:prstGeom prst="rect">
            <a:avLst/>
          </a:prstGeom>
          <a:solidFill>
            <a:schemeClr val="bg1"/>
          </a:solidFill>
          <a:ln>
            <a:solidFill>
              <a:schemeClr val="tx1"/>
            </a:solid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a:latin typeface="+mn-lt"/>
              </a:rPr>
              <a:t>οστεόφυτα</a:t>
            </a:r>
          </a:p>
        </p:txBody>
      </p:sp>
      <p:sp>
        <p:nvSpPr>
          <p:cNvPr id="58375" name="Text Box 22"/>
          <p:cNvSpPr txBox="1">
            <a:spLocks noChangeArrowheads="1"/>
          </p:cNvSpPr>
          <p:nvPr/>
        </p:nvSpPr>
        <p:spPr bwMode="auto">
          <a:xfrm>
            <a:off x="5680075" y="2401888"/>
            <a:ext cx="1657350" cy="641350"/>
          </a:xfrm>
          <a:prstGeom prst="rect">
            <a:avLst/>
          </a:prstGeom>
          <a:solidFill>
            <a:schemeClr val="bg1"/>
          </a:solidFill>
          <a:ln>
            <a:solidFill>
              <a:schemeClr val="tx1"/>
            </a:solid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a:latin typeface="+mn-lt"/>
              </a:rPr>
              <a:t>Εκτεθειμένο οστό</a:t>
            </a:r>
          </a:p>
        </p:txBody>
      </p:sp>
      <p:sp>
        <p:nvSpPr>
          <p:cNvPr id="58376" name="Text Box 23"/>
          <p:cNvSpPr txBox="1">
            <a:spLocks noChangeArrowheads="1"/>
          </p:cNvSpPr>
          <p:nvPr/>
        </p:nvSpPr>
        <p:spPr bwMode="auto">
          <a:xfrm>
            <a:off x="5881688" y="6162675"/>
            <a:ext cx="1439862" cy="641350"/>
          </a:xfrm>
          <a:prstGeom prst="rect">
            <a:avLst/>
          </a:prstGeom>
          <a:solidFill>
            <a:schemeClr val="bg1"/>
          </a:solidFill>
          <a:ln>
            <a:solidFill>
              <a:schemeClr val="tx1"/>
            </a:solid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a:latin typeface="+mn-lt"/>
              </a:rPr>
              <a:t>Διάβρωση μηνίσκου</a:t>
            </a:r>
          </a:p>
        </p:txBody>
      </p:sp>
      <p:sp>
        <p:nvSpPr>
          <p:cNvPr id="58377" name="Rectangle 24"/>
          <p:cNvSpPr>
            <a:spLocks noChangeArrowheads="1"/>
          </p:cNvSpPr>
          <p:nvPr/>
        </p:nvSpPr>
        <p:spPr bwMode="auto">
          <a:xfrm>
            <a:off x="1245317" y="6573835"/>
            <a:ext cx="950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1200" dirty="0" smtClean="0">
                <a:latin typeface="+mn-lt"/>
                <a:hlinkClick r:id="rId3"/>
              </a:rPr>
              <a:t>zimmer.com</a:t>
            </a:r>
            <a:endParaRPr lang="el-GR" altLang="el-GR" sz="1200" dirty="0">
              <a:latin typeface="+mn-lt"/>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51</a:t>
            </a:fld>
            <a:endParaRPr lang="el-GR"/>
          </a:p>
        </p:txBody>
      </p:sp>
      <p:sp>
        <p:nvSpPr>
          <p:cNvPr id="3" name="Τίτλος 2"/>
          <p:cNvSpPr>
            <a:spLocks noGrp="1"/>
          </p:cNvSpPr>
          <p:nvPr>
            <p:ph type="title"/>
          </p:nvPr>
        </p:nvSpPr>
        <p:spPr/>
        <p:txBody>
          <a:bodyPr/>
          <a:lstStyle/>
          <a:p>
            <a:r>
              <a:rPr lang="el-GR" dirty="0">
                <a:solidFill>
                  <a:prstClr val="white"/>
                </a:solidFill>
              </a:rPr>
              <a:t>Οστεοαρθρίτιδα - ΟΑ </a:t>
            </a:r>
            <a:r>
              <a:rPr lang="el-GR" sz="3000" b="0" dirty="0" smtClean="0">
                <a:solidFill>
                  <a:prstClr val="white"/>
                </a:solidFill>
              </a:rPr>
              <a:t>3/7</a:t>
            </a:r>
            <a:endParaRPr lang="el-GR" dirty="0"/>
          </a:p>
        </p:txBody>
      </p:sp>
    </p:spTree>
    <p:extLst>
      <p:ext uri="{BB962C8B-B14F-4D97-AF65-F5344CB8AC3E}">
        <p14:creationId xmlns:p14="http://schemas.microsoft.com/office/powerpoint/2010/main" val="2827701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4716016" y="116632"/>
            <a:ext cx="4427983" cy="1368152"/>
          </a:xfrm>
        </p:spPr>
        <p:txBody>
          <a:bodyPr>
            <a:normAutofit/>
          </a:bodyPr>
          <a:lstStyle/>
          <a:p>
            <a:r>
              <a:rPr lang="el-GR" dirty="0">
                <a:solidFill>
                  <a:prstClr val="white"/>
                </a:solidFill>
              </a:rPr>
              <a:t>Οστεοαρθρίτιδα - ΟΑ </a:t>
            </a:r>
            <a:r>
              <a:rPr lang="el-GR" sz="3000" b="0" dirty="0" smtClean="0">
                <a:solidFill>
                  <a:prstClr val="white"/>
                </a:solidFill>
              </a:rPr>
              <a:t>4/7</a:t>
            </a:r>
            <a:endParaRPr lang="el-GR" dirty="0"/>
          </a:p>
        </p:txBody>
      </p:sp>
      <p:sp>
        <p:nvSpPr>
          <p:cNvPr id="7" name="Θέση αριθμού διαφάνειας 6"/>
          <p:cNvSpPr>
            <a:spLocks noGrp="1"/>
          </p:cNvSpPr>
          <p:nvPr>
            <p:ph type="sldNum" sz="quarter" idx="12"/>
          </p:nvPr>
        </p:nvSpPr>
        <p:spPr/>
        <p:txBody>
          <a:bodyPr/>
          <a:lstStyle/>
          <a:p>
            <a:pPr>
              <a:defRPr/>
            </a:pPr>
            <a:fld id="{7E55E3B3-0445-4CFC-BED8-763D4409E61F}" type="slidenum">
              <a:rPr lang="el-GR" smtClean="0"/>
              <a:pPr>
                <a:defRPr/>
              </a:pPr>
              <a:t>52</a:t>
            </a:fld>
            <a:endParaRPr lang="el-GR"/>
          </a:p>
        </p:txBody>
      </p:sp>
      <p:pic>
        <p:nvPicPr>
          <p:cNvPr id="27650" name="Picture 2" descr="https://c2.staticflickr.com/6/5342/8882212158_0b16b74ea1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88640"/>
            <a:ext cx="4608512" cy="66528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7"/>
          <p:cNvSpPr/>
          <p:nvPr/>
        </p:nvSpPr>
        <p:spPr>
          <a:xfrm>
            <a:off x="4572000" y="6195199"/>
            <a:ext cx="3686175" cy="646331"/>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a:latin typeface="+mn-lt"/>
                <a:hlinkClick r:id="rId3"/>
              </a:rPr>
              <a:t>Osteoarthritis - knee joint with partial destruction of cartilage - shows erosion and chipping of joint bone</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dirty="0" err="1" smtClean="0">
                <a:latin typeface="+mn-lt"/>
                <a:hlinkClick r:id="rId4" tooltip="Go to MyArthritis's photostream"/>
              </a:rPr>
              <a:t>MyArthritis</a:t>
            </a:r>
            <a:r>
              <a:rPr lang="el-GR" sz="1200" dirty="0" smtClean="0">
                <a:latin typeface="+mn-lt"/>
              </a:rPr>
              <a:t> </a:t>
            </a:r>
            <a:r>
              <a:rPr lang="el-GR" sz="1200" dirty="0" smtClean="0">
                <a:solidFill>
                  <a:schemeClr val="bg1">
                    <a:lumMod val="75000"/>
                  </a:schemeClr>
                </a:solidFill>
                <a:latin typeface="+mn-lt"/>
              </a:rPr>
              <a:t>διαθέσιμο με άδεια </a:t>
            </a:r>
            <a:r>
              <a:rPr lang="en-US" sz="1200" dirty="0">
                <a:latin typeface="+mn-lt"/>
                <a:hlinkClick r:id="rId5"/>
              </a:rPr>
              <a:t>CC BY-NC 2.0</a:t>
            </a:r>
            <a:endParaRPr lang="en-US" sz="1200" dirty="0">
              <a:latin typeface="+mn-lt"/>
            </a:endParaRPr>
          </a:p>
        </p:txBody>
      </p:sp>
    </p:spTree>
    <p:extLst>
      <p:ext uri="{BB962C8B-B14F-4D97-AF65-F5344CB8AC3E}">
        <p14:creationId xmlns:p14="http://schemas.microsoft.com/office/powerpoint/2010/main" val="26288561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defRPr/>
            </a:pPr>
            <a:r>
              <a:rPr lang="el-GR" smtClean="0"/>
              <a:t>Αίτια ΟΑ</a:t>
            </a:r>
          </a:p>
        </p:txBody>
      </p:sp>
      <p:sp>
        <p:nvSpPr>
          <p:cNvPr id="111619" name="Rectangle 3"/>
          <p:cNvSpPr>
            <a:spLocks noGrp="1" noChangeArrowheads="1"/>
          </p:cNvSpPr>
          <p:nvPr>
            <p:ph idx="1"/>
          </p:nvPr>
        </p:nvSpPr>
        <p:spPr>
          <a:xfrm>
            <a:off x="323528" y="1340768"/>
            <a:ext cx="4658047" cy="5256584"/>
          </a:xfrm>
        </p:spPr>
        <p:txBody>
          <a:bodyPr/>
          <a:lstStyle/>
          <a:p>
            <a:pPr eaLnBrk="1" hangingPunct="1">
              <a:defRPr/>
            </a:pPr>
            <a:r>
              <a:rPr lang="el-GR" sz="2400" dirty="0" smtClean="0"/>
              <a:t>Υπέρβαρα άτομα.</a:t>
            </a:r>
          </a:p>
          <a:p>
            <a:pPr eaLnBrk="1" hangingPunct="1">
              <a:defRPr/>
            </a:pPr>
            <a:r>
              <a:rPr lang="el-GR" sz="2400" dirty="0" smtClean="0"/>
              <a:t>Ενδοκρινικές νόσοι (ΣΔ).</a:t>
            </a:r>
          </a:p>
          <a:p>
            <a:pPr eaLnBrk="1" hangingPunct="1">
              <a:defRPr/>
            </a:pPr>
            <a:r>
              <a:rPr lang="el-GR" sz="2400" dirty="0" err="1" smtClean="0"/>
              <a:t>Μετατραυματική</a:t>
            </a:r>
            <a:r>
              <a:rPr lang="el-GR" sz="2400" dirty="0" smtClean="0"/>
              <a:t>.</a:t>
            </a:r>
          </a:p>
          <a:p>
            <a:pPr eaLnBrk="1" hangingPunct="1">
              <a:defRPr/>
            </a:pPr>
            <a:r>
              <a:rPr lang="el-GR" sz="2400" dirty="0" smtClean="0"/>
              <a:t>Φλεγμονώδεις νόσοι (ουρική, ρευματοειδής </a:t>
            </a:r>
            <a:r>
              <a:rPr lang="el-GR" sz="2400" dirty="0" err="1" smtClean="0"/>
              <a:t>σρθρίτιδα</a:t>
            </a:r>
            <a:r>
              <a:rPr lang="el-GR" sz="2400" dirty="0" smtClean="0"/>
              <a:t>).</a:t>
            </a:r>
          </a:p>
          <a:p>
            <a:pPr eaLnBrk="1" hangingPunct="1">
              <a:defRPr/>
            </a:pPr>
            <a:r>
              <a:rPr lang="el-GR" sz="2400" dirty="0" smtClean="0"/>
              <a:t>Μεταβολική (ν. </a:t>
            </a:r>
            <a:r>
              <a:rPr lang="en-US" sz="2400" dirty="0" smtClean="0"/>
              <a:t>Paget, v. Wilson)</a:t>
            </a:r>
            <a:r>
              <a:rPr lang="el-GR" sz="2400" dirty="0" smtClean="0"/>
              <a:t>.</a:t>
            </a:r>
          </a:p>
          <a:p>
            <a:pPr eaLnBrk="1" hangingPunct="1">
              <a:defRPr/>
            </a:pPr>
            <a:r>
              <a:rPr lang="el-GR" sz="2400" dirty="0" smtClean="0"/>
              <a:t>Συγγενείς (ανατομικές ανωμαλίες).</a:t>
            </a:r>
          </a:p>
          <a:p>
            <a:pPr eaLnBrk="1" hangingPunct="1">
              <a:defRPr/>
            </a:pPr>
            <a:r>
              <a:rPr lang="el-GR" sz="2400" dirty="0" smtClean="0"/>
              <a:t>Γενετική (</a:t>
            </a:r>
            <a:r>
              <a:rPr lang="en-US" sz="2400" dirty="0" smtClean="0"/>
              <a:t>Ehlers-</a:t>
            </a:r>
            <a:r>
              <a:rPr lang="en-US" sz="2400" dirty="0" err="1" smtClean="0"/>
              <a:t>Danlos</a:t>
            </a:r>
            <a:r>
              <a:rPr lang="en-US" sz="2400" dirty="0" smtClean="0"/>
              <a:t>)</a:t>
            </a:r>
            <a:r>
              <a:rPr lang="el-GR" sz="2400" dirty="0" smtClean="0"/>
              <a:t>.</a:t>
            </a:r>
          </a:p>
          <a:p>
            <a:pPr eaLnBrk="1" hangingPunct="1">
              <a:defRPr/>
            </a:pPr>
            <a:r>
              <a:rPr lang="el-GR" sz="2400" dirty="0" smtClean="0"/>
              <a:t>Νευροπάθειες.</a:t>
            </a:r>
          </a:p>
        </p:txBody>
      </p:sp>
      <p:sp>
        <p:nvSpPr>
          <p:cNvPr id="60420" name="Text Box 5"/>
          <p:cNvSpPr txBox="1">
            <a:spLocks noChangeArrowheads="1"/>
          </p:cNvSpPr>
          <p:nvPr/>
        </p:nvSpPr>
        <p:spPr bwMode="auto">
          <a:xfrm>
            <a:off x="4860132" y="5949950"/>
            <a:ext cx="2449512" cy="40011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2000" b="1" dirty="0" err="1">
                <a:solidFill>
                  <a:schemeClr val="bg1"/>
                </a:solidFill>
                <a:latin typeface="+mn-lt"/>
              </a:rPr>
              <a:t>Μετατραυματική</a:t>
            </a:r>
            <a:r>
              <a:rPr lang="el-GR" altLang="el-GR" sz="2000" b="1" dirty="0">
                <a:solidFill>
                  <a:schemeClr val="bg1"/>
                </a:solidFill>
                <a:latin typeface="+mn-lt"/>
              </a:rPr>
              <a:t> ΟΑ </a:t>
            </a:r>
          </a:p>
        </p:txBody>
      </p:sp>
      <p:sp>
        <p:nvSpPr>
          <p:cNvPr id="60421" name="Rectangle 6"/>
          <p:cNvSpPr>
            <a:spLocks noChangeArrowheads="1"/>
          </p:cNvSpPr>
          <p:nvPr/>
        </p:nvSpPr>
        <p:spPr bwMode="auto">
          <a:xfrm>
            <a:off x="7309644" y="6237312"/>
            <a:ext cx="18187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1200" dirty="0" smtClean="0">
                <a:latin typeface="+mn-lt"/>
                <a:hlinkClick r:id="rId2" action="ppaction://hlinkfile"/>
              </a:rPr>
              <a:t>emedicine.medscape.com</a:t>
            </a:r>
            <a:endParaRPr lang="el-GR" altLang="el-GR" sz="1200" dirty="0">
              <a:latin typeface="+mn-lt"/>
            </a:endParaRPr>
          </a:p>
        </p:txBody>
      </p:sp>
      <p:pic>
        <p:nvPicPr>
          <p:cNvPr id="60422" name="Picture 7"/>
          <p:cNvPicPr>
            <a:picLocks noChangeAspect="1" noChangeArrowheads="1"/>
          </p:cNvPicPr>
          <p:nvPr/>
        </p:nvPicPr>
        <p:blipFill>
          <a:blip r:embed="rId3" cstate="print">
            <a:lum bright="6000" contrast="6000"/>
            <a:extLst>
              <a:ext uri="{28A0092B-C50C-407E-A947-70E740481C1C}">
                <a14:useLocalDpi xmlns:a14="http://schemas.microsoft.com/office/drawing/2010/main" val="0"/>
              </a:ext>
            </a:extLst>
          </a:blip>
          <a:srcRect/>
          <a:stretch>
            <a:fillRect/>
          </a:stretch>
        </p:blipFill>
        <p:spPr bwMode="auto">
          <a:xfrm>
            <a:off x="4860032" y="260350"/>
            <a:ext cx="4183063" cy="568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53</a:t>
            </a:fld>
            <a:endParaRPr lang="el-GR" dirty="0"/>
          </a:p>
        </p:txBody>
      </p:sp>
    </p:spTree>
    <p:extLst>
      <p:ext uri="{BB962C8B-B14F-4D97-AF65-F5344CB8AC3E}">
        <p14:creationId xmlns:p14="http://schemas.microsoft.com/office/powerpoint/2010/main" val="35320910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defRPr/>
            </a:pPr>
            <a:r>
              <a:rPr lang="el-GR" dirty="0">
                <a:solidFill>
                  <a:prstClr val="white"/>
                </a:solidFill>
              </a:rPr>
              <a:t>Οστεοαρθρίτιδα - ΟΑ </a:t>
            </a:r>
            <a:r>
              <a:rPr lang="el-GR" sz="3000" b="0" dirty="0" smtClean="0">
                <a:solidFill>
                  <a:prstClr val="white"/>
                </a:solidFill>
              </a:rPr>
              <a:t>5/7</a:t>
            </a:r>
            <a:endParaRPr lang="el-GR" sz="3600" dirty="0" smtClean="0"/>
          </a:p>
        </p:txBody>
      </p:sp>
      <p:sp>
        <p:nvSpPr>
          <p:cNvPr id="4109" name="Rectangle 13"/>
          <p:cNvSpPr>
            <a:spLocks noGrp="1" noChangeArrowheads="1"/>
          </p:cNvSpPr>
          <p:nvPr>
            <p:ph idx="1"/>
          </p:nvPr>
        </p:nvSpPr>
        <p:spPr>
          <a:xfrm>
            <a:off x="323528" y="1340768"/>
            <a:ext cx="8424936" cy="1080120"/>
          </a:xfrm>
        </p:spPr>
        <p:txBody>
          <a:bodyPr>
            <a:normAutofit/>
          </a:bodyPr>
          <a:lstStyle/>
          <a:p>
            <a:pPr eaLnBrk="1" hangingPunct="1">
              <a:defRPr/>
            </a:pPr>
            <a:r>
              <a:rPr lang="el-GR" dirty="0" smtClean="0"/>
              <a:t>Το εύρος του </a:t>
            </a:r>
            <a:r>
              <a:rPr lang="el-GR" dirty="0" err="1" smtClean="0"/>
              <a:t>μεσαρθρίων</a:t>
            </a:r>
            <a:r>
              <a:rPr lang="el-GR" dirty="0" smtClean="0"/>
              <a:t> διαστημάτων εξαρτάται κατά κύριο λόγο από το πάχος των αρθρικών χόνδρων.</a:t>
            </a:r>
          </a:p>
        </p:txBody>
      </p:sp>
      <p:pic>
        <p:nvPicPr>
          <p:cNvPr id="61443" name="Picture 9" descr="Fig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2720975"/>
            <a:ext cx="8207375" cy="3736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1444" name="Text Box 10"/>
          <p:cNvSpPr txBox="1">
            <a:spLocks noChangeArrowheads="1"/>
          </p:cNvSpPr>
          <p:nvPr/>
        </p:nvSpPr>
        <p:spPr bwMode="auto">
          <a:xfrm>
            <a:off x="468313" y="5745163"/>
            <a:ext cx="4032250" cy="779462"/>
          </a:xfrm>
          <a:prstGeom prst="rect">
            <a:avLst/>
          </a:prstGeom>
          <a:solidFill>
            <a:schemeClr val="bg1"/>
          </a:solidFill>
          <a:ln w="9525">
            <a:solidFill>
              <a:srgbClr val="0000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l-GR" altLang="el-GR" b="1"/>
              <a:t>Α/α οστεοαρθρίτιδα</a:t>
            </a:r>
          </a:p>
          <a:p>
            <a:pPr algn="ctr" eaLnBrk="1" hangingPunct="1">
              <a:spcBef>
                <a:spcPct val="50000"/>
              </a:spcBef>
            </a:pPr>
            <a:endParaRPr lang="el-GR" altLang="el-GR" b="1"/>
          </a:p>
        </p:txBody>
      </p:sp>
      <p:sp>
        <p:nvSpPr>
          <p:cNvPr id="61445" name="Text Box 12"/>
          <p:cNvSpPr txBox="1">
            <a:spLocks noChangeArrowheads="1"/>
          </p:cNvSpPr>
          <p:nvPr/>
        </p:nvSpPr>
        <p:spPr bwMode="auto">
          <a:xfrm>
            <a:off x="4787900" y="5745163"/>
            <a:ext cx="3960813" cy="779462"/>
          </a:xfrm>
          <a:prstGeom prst="rect">
            <a:avLst/>
          </a:prstGeom>
          <a:solidFill>
            <a:schemeClr val="bg1"/>
          </a:solidFill>
          <a:ln w="9525">
            <a:solidFill>
              <a:srgbClr val="0000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l-GR" altLang="el-GR" b="1"/>
              <a:t>ΜΤ: απώλεια αρθρικού χόνδρου</a:t>
            </a:r>
          </a:p>
          <a:p>
            <a:pPr eaLnBrk="1" hangingPunct="1">
              <a:spcBef>
                <a:spcPct val="50000"/>
              </a:spcBef>
            </a:pPr>
            <a:endParaRPr lang="el-GR" altLang="el-GR" b="1"/>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54</a:t>
            </a:fld>
            <a:endParaRPr lang="el-GR"/>
          </a:p>
        </p:txBody>
      </p:sp>
    </p:spTree>
    <p:extLst>
      <p:ext uri="{BB962C8B-B14F-4D97-AF65-F5344CB8AC3E}">
        <p14:creationId xmlns:p14="http://schemas.microsoft.com/office/powerpoint/2010/main" val="6845376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a:defRPr/>
            </a:pPr>
            <a:r>
              <a:rPr lang="el-GR" dirty="0">
                <a:solidFill>
                  <a:prstClr val="white"/>
                </a:solidFill>
              </a:rPr>
              <a:t>Οστεοαρθρίτιδα - ΟΑ </a:t>
            </a:r>
            <a:r>
              <a:rPr lang="el-GR" sz="3000" b="0" dirty="0" smtClean="0">
                <a:solidFill>
                  <a:prstClr val="white"/>
                </a:solidFill>
              </a:rPr>
              <a:t>6/7</a:t>
            </a:r>
            <a:endParaRPr lang="el-GR" sz="4000" dirty="0" smtClean="0"/>
          </a:p>
        </p:txBody>
      </p:sp>
      <p:pic>
        <p:nvPicPr>
          <p:cNvPr id="62468" name="Picture 4" descr="knee_normal_xray"/>
          <p:cNvPicPr>
            <a:picLocks noChangeAspect="1" noChangeArrowheads="1"/>
          </p:cNvPicPr>
          <p:nvPr/>
        </p:nvPicPr>
        <p:blipFill>
          <a:blip r:embed="rId2" cstate="print">
            <a:lum bright="-6000" contrast="-12000"/>
            <a:grayscl/>
            <a:extLst>
              <a:ext uri="{28A0092B-C50C-407E-A947-70E740481C1C}">
                <a14:useLocalDpi xmlns:a14="http://schemas.microsoft.com/office/drawing/2010/main" val="0"/>
              </a:ext>
            </a:extLst>
          </a:blip>
          <a:srcRect/>
          <a:stretch>
            <a:fillRect/>
          </a:stretch>
        </p:blipFill>
        <p:spPr bwMode="auto">
          <a:xfrm>
            <a:off x="683568" y="1686631"/>
            <a:ext cx="3312368" cy="46955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2470" name="Picture 6"/>
          <p:cNvPicPr>
            <a:picLocks noChangeAspect="1" noChangeArrowheads="1"/>
          </p:cNvPicPr>
          <p:nvPr/>
        </p:nvPicPr>
        <p:blipFill>
          <a:blip r:embed="rId3" cstate="print">
            <a:lum bright="24000" contrast="24000"/>
            <a:extLst>
              <a:ext uri="{28A0092B-C50C-407E-A947-70E740481C1C}">
                <a14:useLocalDpi xmlns:a14="http://schemas.microsoft.com/office/drawing/2010/main" val="0"/>
              </a:ext>
            </a:extLst>
          </a:blip>
          <a:srcRect/>
          <a:stretch>
            <a:fillRect/>
          </a:stretch>
        </p:blipFill>
        <p:spPr bwMode="auto">
          <a:xfrm>
            <a:off x="4644008" y="1592522"/>
            <a:ext cx="3240360" cy="49055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55</a:t>
            </a:fld>
            <a:endParaRPr lang="el-GR"/>
          </a:p>
        </p:txBody>
      </p:sp>
      <p:sp>
        <p:nvSpPr>
          <p:cNvPr id="7" name="TextBox 6"/>
          <p:cNvSpPr txBox="1"/>
          <p:nvPr/>
        </p:nvSpPr>
        <p:spPr>
          <a:xfrm>
            <a:off x="5292080" y="5661248"/>
            <a:ext cx="2088232" cy="400110"/>
          </a:xfrm>
          <a:prstGeom prst="rect">
            <a:avLst/>
          </a:prstGeom>
          <a:solidFill>
            <a:schemeClr val="bg1"/>
          </a:solidFill>
        </p:spPr>
        <p:txBody>
          <a:bodyPr wrap="square" rtlCol="0">
            <a:spAutoFit/>
          </a:bodyPr>
          <a:lstStyle/>
          <a:p>
            <a:pPr algn="ctr"/>
            <a:r>
              <a:rPr lang="el-GR" sz="2000" dirty="0" smtClean="0"/>
              <a:t>Οστεοαρθρίτιδα</a:t>
            </a:r>
            <a:endParaRPr lang="en-US" sz="2000" dirty="0"/>
          </a:p>
        </p:txBody>
      </p:sp>
    </p:spTree>
    <p:extLst>
      <p:ext uri="{BB962C8B-B14F-4D97-AF65-F5344CB8AC3E}">
        <p14:creationId xmlns:p14="http://schemas.microsoft.com/office/powerpoint/2010/main" val="32784162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Οστεοαρθρίτιδα - ΟΑ </a:t>
            </a:r>
            <a:r>
              <a:rPr lang="el-GR" sz="3000" b="0" dirty="0" smtClean="0">
                <a:solidFill>
                  <a:prstClr val="white"/>
                </a:solidFill>
              </a:rPr>
              <a:t>7/7</a:t>
            </a:r>
            <a:endParaRPr lang="el-GR" dirty="0"/>
          </a:p>
        </p:txBody>
      </p:sp>
      <p:pic>
        <p:nvPicPr>
          <p:cNvPr id="63491" name="Picture 4"/>
          <p:cNvPicPr>
            <a:picLocks noChangeAspect="1" noChangeArrowheads="1"/>
          </p:cNvPicPr>
          <p:nvPr/>
        </p:nvPicPr>
        <p:blipFill>
          <a:blip r:embed="rId2" cstate="print">
            <a:lum contrast="-18000"/>
            <a:extLst>
              <a:ext uri="{28A0092B-C50C-407E-A947-70E740481C1C}">
                <a14:useLocalDpi xmlns:a14="http://schemas.microsoft.com/office/drawing/2010/main" val="0"/>
              </a:ext>
            </a:extLst>
          </a:blip>
          <a:srcRect/>
          <a:stretch>
            <a:fillRect/>
          </a:stretch>
        </p:blipFill>
        <p:spPr bwMode="auto">
          <a:xfrm>
            <a:off x="73223" y="2276475"/>
            <a:ext cx="6430963" cy="417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3492" name="Rectangle 5"/>
          <p:cNvSpPr>
            <a:spLocks noChangeArrowheads="1"/>
          </p:cNvSpPr>
          <p:nvPr/>
        </p:nvSpPr>
        <p:spPr bwMode="auto">
          <a:xfrm>
            <a:off x="2267744" y="6491288"/>
            <a:ext cx="17522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1200" dirty="0" smtClean="0">
                <a:latin typeface="+mn-lt"/>
                <a:hlinkClick r:id="rId3"/>
              </a:rPr>
              <a:t>glucosamine-</a:t>
            </a:r>
            <a:r>
              <a:rPr lang="el-GR" altLang="el-GR" sz="1200" dirty="0" err="1" smtClean="0">
                <a:latin typeface="+mn-lt"/>
                <a:hlinkClick r:id="rId3"/>
              </a:rPr>
              <a:t>arthritis.org</a:t>
            </a:r>
            <a:endParaRPr lang="el-GR" altLang="el-GR" sz="1200" dirty="0">
              <a:latin typeface="+mn-lt"/>
            </a:endParaRPr>
          </a:p>
        </p:txBody>
      </p:sp>
      <p:pic>
        <p:nvPicPr>
          <p:cNvPr id="63493" name="Picture 7" descr="Click to see larger picture">
            <a:hlinkClick r:id="rId4"/>
          </p:cNvPr>
          <p:cNvPicPr>
            <a:picLocks noChangeAspect="1" noChangeArrowheads="1"/>
          </p:cNvPicPr>
          <p:nvPr/>
        </p:nvPicPr>
        <p:blipFill>
          <a:blip r:embed="rId5" cstate="print">
            <a:lum bright="12000"/>
            <a:extLst>
              <a:ext uri="{28A0092B-C50C-407E-A947-70E740481C1C}">
                <a14:useLocalDpi xmlns:a14="http://schemas.microsoft.com/office/drawing/2010/main" val="0"/>
              </a:ext>
            </a:extLst>
          </a:blip>
          <a:srcRect/>
          <a:stretch>
            <a:fillRect/>
          </a:stretch>
        </p:blipFill>
        <p:spPr bwMode="auto">
          <a:xfrm>
            <a:off x="5924551" y="145554"/>
            <a:ext cx="3219449" cy="25755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7528" name="Text Box 8"/>
          <p:cNvSpPr txBox="1">
            <a:spLocks noChangeArrowheads="1"/>
          </p:cNvSpPr>
          <p:nvPr/>
        </p:nvSpPr>
        <p:spPr bwMode="auto">
          <a:xfrm>
            <a:off x="6445448" y="4508500"/>
            <a:ext cx="2159000" cy="1015663"/>
          </a:xfrm>
          <a:prstGeom prst="rect">
            <a:avLst/>
          </a:prstGeom>
          <a:solidFill>
            <a:schemeClr val="bg1"/>
          </a:solidFill>
          <a:ln w="9525">
            <a:solidFill>
              <a:schemeClr val="tx1"/>
            </a:solidFill>
            <a:miter lim="800000"/>
            <a:headEnd/>
            <a:tailEnd/>
          </a:ln>
          <a:effectLst/>
        </p:spPr>
        <p:txBody>
          <a:bodyPr>
            <a:spAutoFit/>
          </a:bodyPr>
          <a:lstStyle/>
          <a:p>
            <a:pPr>
              <a:spcBef>
                <a:spcPct val="20000"/>
              </a:spcBef>
              <a:buClr>
                <a:schemeClr val="hlink"/>
              </a:buClr>
              <a:buSzPct val="75000"/>
              <a:buFont typeface="Wingdings" pitchFamily="2" charset="2"/>
              <a:buNone/>
              <a:defRPr/>
            </a:pPr>
            <a:r>
              <a:rPr lang="el-GR" sz="2000" b="1">
                <a:latin typeface="+mn-lt"/>
              </a:rPr>
              <a:t>Προχωρημένη μορφή έσω τμήματος</a:t>
            </a:r>
          </a:p>
        </p:txBody>
      </p:sp>
      <p:sp>
        <p:nvSpPr>
          <p:cNvPr id="107529" name="Text Box 9"/>
          <p:cNvSpPr txBox="1">
            <a:spLocks noChangeArrowheads="1"/>
          </p:cNvSpPr>
          <p:nvPr/>
        </p:nvSpPr>
        <p:spPr bwMode="auto">
          <a:xfrm>
            <a:off x="6516688" y="2721114"/>
            <a:ext cx="2627312" cy="707886"/>
          </a:xfrm>
          <a:prstGeom prst="rect">
            <a:avLst/>
          </a:prstGeom>
          <a:solidFill>
            <a:schemeClr val="bg1"/>
          </a:solidFill>
          <a:ln w="9525">
            <a:solidFill>
              <a:schemeClr val="tx1"/>
            </a:solidFill>
            <a:miter lim="800000"/>
            <a:headEnd/>
            <a:tailEnd/>
          </a:ln>
          <a:effectLst/>
        </p:spPr>
        <p:txBody>
          <a:bodyPr>
            <a:spAutoFit/>
          </a:bodyPr>
          <a:lstStyle/>
          <a:p>
            <a:pPr>
              <a:spcBef>
                <a:spcPct val="20000"/>
              </a:spcBef>
              <a:buClr>
                <a:schemeClr val="hlink"/>
              </a:buClr>
              <a:buSzPct val="75000"/>
              <a:buFont typeface="Wingdings" pitchFamily="2" charset="2"/>
              <a:buNone/>
              <a:defRPr/>
            </a:pPr>
            <a:r>
              <a:rPr lang="el-GR" sz="2000" b="1">
                <a:latin typeface="+mn-lt"/>
              </a:rPr>
              <a:t>Επιγονατιδομηριαία οστεοαρθρίτιδα</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56</a:t>
            </a:fld>
            <a:endParaRPr lang="el-GR"/>
          </a:p>
        </p:txBody>
      </p:sp>
    </p:spTree>
    <p:extLst>
      <p:ext uri="{BB962C8B-B14F-4D97-AF65-F5344CB8AC3E}">
        <p14:creationId xmlns:p14="http://schemas.microsoft.com/office/powerpoint/2010/main" val="39680438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15" name="Rectangle 23"/>
          <p:cNvSpPr>
            <a:spLocks noGrp="1" noChangeArrowheads="1"/>
          </p:cNvSpPr>
          <p:nvPr>
            <p:ph type="title"/>
          </p:nvPr>
        </p:nvSpPr>
        <p:spPr/>
        <p:txBody>
          <a:bodyPr>
            <a:normAutofit/>
          </a:bodyPr>
          <a:lstStyle/>
          <a:p>
            <a:pPr eaLnBrk="1" hangingPunct="1">
              <a:defRPr/>
            </a:pPr>
            <a:r>
              <a:rPr lang="el-GR" dirty="0" smtClean="0"/>
              <a:t>ΟΑ θεραπεία</a:t>
            </a:r>
          </a:p>
        </p:txBody>
      </p:sp>
      <p:pic>
        <p:nvPicPr>
          <p:cNvPr id="64516" name="Picture 30"/>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44008" y="332656"/>
            <a:ext cx="4176464" cy="3140962"/>
          </a:xfrm>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57</a:t>
            </a:fld>
            <a:endParaRPr lang="el-GR"/>
          </a:p>
        </p:txBody>
      </p:sp>
      <p:sp>
        <p:nvSpPr>
          <p:cNvPr id="33821" name="Rectangle 29"/>
          <p:cNvSpPr>
            <a:spLocks noGrp="1" noChangeArrowheads="1"/>
          </p:cNvSpPr>
          <p:nvPr>
            <p:ph type="body" sz="half" idx="4294967295"/>
          </p:nvPr>
        </p:nvSpPr>
        <p:spPr>
          <a:xfrm>
            <a:off x="323528" y="1268760"/>
            <a:ext cx="4038600" cy="3743325"/>
          </a:xfrm>
        </p:spPr>
        <p:txBody>
          <a:bodyPr>
            <a:normAutofit lnSpcReduction="10000"/>
          </a:bodyPr>
          <a:lstStyle/>
          <a:p>
            <a:pPr eaLnBrk="1" hangingPunct="1">
              <a:spcBef>
                <a:spcPts val="1200"/>
              </a:spcBef>
              <a:defRPr/>
            </a:pPr>
            <a:r>
              <a:rPr lang="el-GR" sz="2400" dirty="0" smtClean="0">
                <a:solidFill>
                  <a:schemeClr val="bg1"/>
                </a:solidFill>
              </a:rPr>
              <a:t>Χονδροπλαστική</a:t>
            </a:r>
          </a:p>
          <a:p>
            <a:pPr eaLnBrk="1" hangingPunct="1">
              <a:spcBef>
                <a:spcPts val="1200"/>
              </a:spcBef>
              <a:defRPr/>
            </a:pPr>
            <a:r>
              <a:rPr lang="el-GR" sz="2400" dirty="0" smtClean="0">
                <a:solidFill>
                  <a:schemeClr val="bg1"/>
                </a:solidFill>
              </a:rPr>
              <a:t>Τριβή</a:t>
            </a:r>
          </a:p>
          <a:p>
            <a:pPr eaLnBrk="1" hangingPunct="1">
              <a:spcBef>
                <a:spcPts val="1200"/>
              </a:spcBef>
              <a:defRPr/>
            </a:pPr>
            <a:r>
              <a:rPr lang="el-GR" sz="2400" dirty="0" smtClean="0">
                <a:solidFill>
                  <a:schemeClr val="bg1"/>
                </a:solidFill>
              </a:rPr>
              <a:t>Αντικατάσταση του χόνδρου</a:t>
            </a:r>
          </a:p>
          <a:p>
            <a:pPr eaLnBrk="1" hangingPunct="1">
              <a:spcBef>
                <a:spcPts val="1200"/>
              </a:spcBef>
              <a:defRPr/>
            </a:pPr>
            <a:r>
              <a:rPr lang="el-GR" sz="2400" dirty="0" smtClean="0">
                <a:solidFill>
                  <a:schemeClr val="bg1"/>
                </a:solidFill>
              </a:rPr>
              <a:t>Μεταμόσχευση μηνίσκου</a:t>
            </a:r>
          </a:p>
          <a:p>
            <a:pPr eaLnBrk="1" hangingPunct="1">
              <a:spcBef>
                <a:spcPts val="1200"/>
              </a:spcBef>
              <a:defRPr/>
            </a:pPr>
            <a:r>
              <a:rPr lang="el-GR" sz="2400" dirty="0" err="1" smtClean="0">
                <a:solidFill>
                  <a:schemeClr val="bg1"/>
                </a:solidFill>
              </a:rPr>
              <a:t>Οστεοτομία</a:t>
            </a:r>
            <a:endParaRPr lang="el-GR" sz="2400" dirty="0" smtClean="0">
              <a:solidFill>
                <a:schemeClr val="bg1"/>
              </a:solidFill>
            </a:endParaRPr>
          </a:p>
          <a:p>
            <a:pPr eaLnBrk="1" hangingPunct="1">
              <a:spcBef>
                <a:spcPts val="1200"/>
              </a:spcBef>
              <a:defRPr/>
            </a:pPr>
            <a:r>
              <a:rPr lang="el-GR" sz="2400" dirty="0" smtClean="0">
                <a:solidFill>
                  <a:schemeClr val="bg1"/>
                </a:solidFill>
              </a:rPr>
              <a:t>Μερική</a:t>
            </a:r>
          </a:p>
          <a:p>
            <a:pPr eaLnBrk="1" hangingPunct="1">
              <a:spcBef>
                <a:spcPts val="1200"/>
              </a:spcBef>
              <a:defRPr/>
            </a:pPr>
            <a:r>
              <a:rPr lang="el-GR" sz="2400" dirty="0" smtClean="0">
                <a:solidFill>
                  <a:schemeClr val="bg1"/>
                </a:solidFill>
              </a:rPr>
              <a:t>Ολική </a:t>
            </a:r>
            <a:r>
              <a:rPr lang="el-GR" sz="2400" dirty="0" err="1" smtClean="0">
                <a:solidFill>
                  <a:schemeClr val="bg1"/>
                </a:solidFill>
              </a:rPr>
              <a:t>αρθροπλαστική</a:t>
            </a:r>
            <a:endParaRPr lang="el-GR" sz="2400" dirty="0" smtClean="0">
              <a:solidFill>
                <a:schemeClr val="bg1"/>
              </a:solidFill>
            </a:endParaRPr>
          </a:p>
        </p:txBody>
      </p:sp>
      <p:pic>
        <p:nvPicPr>
          <p:cNvPr id="64517" name="Picture 31"/>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4644008" y="3508240"/>
            <a:ext cx="4184612" cy="3089112"/>
          </a:xfrm>
        </p:spPr>
      </p:pic>
      <p:sp>
        <p:nvSpPr>
          <p:cNvPr id="3" name="Ορθογώνιο 2"/>
          <p:cNvSpPr/>
          <p:nvPr/>
        </p:nvSpPr>
        <p:spPr>
          <a:xfrm>
            <a:off x="4644008" y="6578116"/>
            <a:ext cx="1080120" cy="276999"/>
          </a:xfrm>
          <a:prstGeom prst="rect">
            <a:avLst/>
          </a:prstGeom>
        </p:spPr>
        <p:txBody>
          <a:bodyPr wrap="square">
            <a:spAutoFit/>
          </a:bodyPr>
          <a:lstStyle/>
          <a:p>
            <a:r>
              <a:rPr lang="en-US" sz="1200" dirty="0" smtClean="0">
                <a:latin typeface="+mn-lt"/>
                <a:hlinkClick r:id="rId4"/>
              </a:rPr>
              <a:t>pamf.org</a:t>
            </a:r>
            <a:endParaRPr lang="el-GR" sz="1200" dirty="0">
              <a:latin typeface="+mn-lt"/>
            </a:endParaRPr>
          </a:p>
        </p:txBody>
      </p:sp>
    </p:spTree>
    <p:extLst>
      <p:ext uri="{BB962C8B-B14F-4D97-AF65-F5344CB8AC3E}">
        <p14:creationId xmlns:p14="http://schemas.microsoft.com/office/powerpoint/2010/main" val="8604404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58</a:t>
            </a:fld>
            <a:endParaRPr lang="el-GR"/>
          </a:p>
        </p:txBody>
      </p:sp>
      <p:pic>
        <p:nvPicPr>
          <p:cNvPr id="162818" name="Picture 2" descr="http://www.sydneyknee.com.au/wp-content/themes/ypo-theme/images/alignment-diagram-knee.jpg"/>
          <p:cNvPicPr>
            <a:picLocks noChangeAspect="1" noChangeArrowheads="1"/>
          </p:cNvPicPr>
          <p:nvPr/>
        </p:nvPicPr>
        <p:blipFill>
          <a:blip r:embed="rId2" cstate="print"/>
          <a:srcRect/>
          <a:stretch>
            <a:fillRect/>
          </a:stretch>
        </p:blipFill>
        <p:spPr bwMode="auto">
          <a:xfrm>
            <a:off x="827584" y="1052736"/>
            <a:ext cx="7528693" cy="5094338"/>
          </a:xfrm>
          <a:prstGeom prst="rect">
            <a:avLst/>
          </a:prstGeom>
          <a:noFill/>
        </p:spPr>
      </p:pic>
      <p:sp>
        <p:nvSpPr>
          <p:cNvPr id="6" name="Rectangle 5"/>
          <p:cNvSpPr/>
          <p:nvPr/>
        </p:nvSpPr>
        <p:spPr>
          <a:xfrm>
            <a:off x="3779912" y="6237312"/>
            <a:ext cx="1997968" cy="276999"/>
          </a:xfrm>
          <a:prstGeom prst="rect">
            <a:avLst/>
          </a:prstGeom>
        </p:spPr>
        <p:txBody>
          <a:bodyPr wrap="square">
            <a:spAutoFit/>
          </a:bodyPr>
          <a:lstStyle/>
          <a:p>
            <a:r>
              <a:rPr lang="en-US" sz="1200" dirty="0" smtClean="0">
                <a:hlinkClick r:id="rId3"/>
              </a:rPr>
              <a:t>sydneyknee.com.au</a:t>
            </a:r>
            <a:endParaRPr lang="en-US" sz="1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a:defRPr/>
            </a:pPr>
            <a:r>
              <a:rPr lang="el-GR" dirty="0" smtClean="0"/>
              <a:t>Υποδέχονται τους μηριαίους κονδύλους</a:t>
            </a:r>
          </a:p>
          <a:p>
            <a:pPr>
              <a:defRPr/>
            </a:pPr>
            <a:r>
              <a:rPr lang="el-GR" dirty="0" smtClean="0"/>
              <a:t>Παχύτεροι εξωτερικά λεπτότεροι στο κέντρο </a:t>
            </a:r>
          </a:p>
          <a:p>
            <a:pPr>
              <a:defRPr/>
            </a:pPr>
            <a:r>
              <a:rPr lang="el-GR" dirty="0" smtClean="0"/>
              <a:t>Έξω μηνίσκος – κλειστό </a:t>
            </a:r>
            <a:r>
              <a:rPr lang="en-US" dirty="0" smtClean="0"/>
              <a:t>C</a:t>
            </a:r>
            <a:endParaRPr lang="el-GR" dirty="0" smtClean="0"/>
          </a:p>
          <a:p>
            <a:pPr>
              <a:defRPr/>
            </a:pPr>
            <a:r>
              <a:rPr lang="el-GR" dirty="0" smtClean="0"/>
              <a:t>Έσω μηνισκος – μεγαλύτερος και πιο ανοικτό </a:t>
            </a:r>
            <a:r>
              <a:rPr lang="en-US" dirty="0" smtClean="0"/>
              <a:t>C</a:t>
            </a:r>
            <a:endParaRPr lang="en-US"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5</a:t>
            </a:fld>
            <a:endParaRPr lang="el-GR"/>
          </a:p>
        </p:txBody>
      </p:sp>
      <p:sp>
        <p:nvSpPr>
          <p:cNvPr id="4" name="Τίτλος 3"/>
          <p:cNvSpPr>
            <a:spLocks noGrp="1"/>
          </p:cNvSpPr>
          <p:nvPr>
            <p:ph type="title"/>
          </p:nvPr>
        </p:nvSpPr>
        <p:spPr/>
        <p:txBody>
          <a:bodyPr/>
          <a:lstStyle/>
          <a:p>
            <a:r>
              <a:rPr lang="el-GR" dirty="0" smtClean="0"/>
              <a:t>Μηνίσκοι </a:t>
            </a:r>
            <a:r>
              <a:rPr lang="el-GR" sz="3000" b="0" dirty="0" smtClean="0"/>
              <a:t>1/2</a:t>
            </a:r>
            <a:endParaRPr lang="el-GR" sz="3000" b="0" dirty="0"/>
          </a:p>
        </p:txBody>
      </p:sp>
    </p:spTree>
    <p:extLst>
      <p:ext uri="{BB962C8B-B14F-4D97-AF65-F5344CB8AC3E}">
        <p14:creationId xmlns:p14="http://schemas.microsoft.com/office/powerpoint/2010/main" val="35404129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defRPr/>
            </a:pPr>
            <a:r>
              <a:rPr lang="el-GR" smtClean="0"/>
              <a:t>Οστεοτομία </a:t>
            </a:r>
          </a:p>
        </p:txBody>
      </p:sp>
      <p:sp>
        <p:nvSpPr>
          <p:cNvPr id="109571" name="Rectangle 3"/>
          <p:cNvSpPr>
            <a:spLocks noGrp="1" noChangeArrowheads="1"/>
          </p:cNvSpPr>
          <p:nvPr>
            <p:ph idx="1"/>
          </p:nvPr>
        </p:nvSpPr>
        <p:spPr>
          <a:xfrm>
            <a:off x="323528" y="2996952"/>
            <a:ext cx="2736304" cy="3240360"/>
          </a:xfrm>
        </p:spPr>
        <p:txBody>
          <a:bodyPr/>
          <a:lstStyle/>
          <a:p>
            <a:pPr marL="0" indent="0" eaLnBrk="1" hangingPunct="1">
              <a:buNone/>
              <a:defRPr/>
            </a:pPr>
            <a:r>
              <a:rPr lang="el-GR" dirty="0" smtClean="0"/>
              <a:t>Καθυστέρηση της εκφύλισης με διόρθωση της </a:t>
            </a:r>
            <a:r>
              <a:rPr lang="el-GR" dirty="0" err="1" smtClean="0"/>
              <a:t>ραιβότητας</a:t>
            </a:r>
            <a:r>
              <a:rPr lang="el-GR" dirty="0" smtClean="0"/>
              <a:t> ή </a:t>
            </a:r>
            <a:r>
              <a:rPr lang="el-GR" dirty="0" err="1" smtClean="0"/>
              <a:t>βλαισότητας</a:t>
            </a:r>
            <a:r>
              <a:rPr lang="el-GR" dirty="0" smtClean="0"/>
              <a:t>.</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59</a:t>
            </a:fld>
            <a:endParaRPr lang="el-GR"/>
          </a:p>
        </p:txBody>
      </p:sp>
      <p:pic>
        <p:nvPicPr>
          <p:cNvPr id="38916" name="Picture 4" descr="http://www.sydneyknee.com.au/wp-content/themes/ypo-theme/images/x-ray-high-tibial-osteotomy.jpg"/>
          <p:cNvPicPr>
            <a:picLocks noChangeAspect="1" noChangeArrowheads="1"/>
          </p:cNvPicPr>
          <p:nvPr/>
        </p:nvPicPr>
        <p:blipFill>
          <a:blip r:embed="rId2" cstate="print"/>
          <a:srcRect/>
          <a:stretch>
            <a:fillRect/>
          </a:stretch>
        </p:blipFill>
        <p:spPr bwMode="auto">
          <a:xfrm>
            <a:off x="2987824" y="1898089"/>
            <a:ext cx="2952328" cy="4959912"/>
          </a:xfrm>
          <a:prstGeom prst="rect">
            <a:avLst/>
          </a:prstGeom>
          <a:noFill/>
        </p:spPr>
      </p:pic>
      <p:pic>
        <p:nvPicPr>
          <p:cNvPr id="38918" name="Picture 6" descr="http://www.sydneyknee.com.au/wp-content/themes/ypo-theme/images/x-ray-distal-femoral-osteotomy.jpg"/>
          <p:cNvPicPr>
            <a:picLocks noChangeAspect="1" noChangeArrowheads="1"/>
          </p:cNvPicPr>
          <p:nvPr/>
        </p:nvPicPr>
        <p:blipFill>
          <a:blip r:embed="rId3" cstate="print"/>
          <a:srcRect/>
          <a:stretch>
            <a:fillRect/>
          </a:stretch>
        </p:blipFill>
        <p:spPr bwMode="auto">
          <a:xfrm>
            <a:off x="5903640" y="188640"/>
            <a:ext cx="3240360" cy="5541016"/>
          </a:xfrm>
          <a:prstGeom prst="rect">
            <a:avLst/>
          </a:prstGeom>
          <a:noFill/>
        </p:spPr>
      </p:pic>
      <p:sp>
        <p:nvSpPr>
          <p:cNvPr id="10" name="Rectangle 9"/>
          <p:cNvSpPr/>
          <p:nvPr/>
        </p:nvSpPr>
        <p:spPr>
          <a:xfrm>
            <a:off x="6012160" y="5877272"/>
            <a:ext cx="1997968" cy="276999"/>
          </a:xfrm>
          <a:prstGeom prst="rect">
            <a:avLst/>
          </a:prstGeom>
        </p:spPr>
        <p:txBody>
          <a:bodyPr wrap="square">
            <a:spAutoFit/>
          </a:bodyPr>
          <a:lstStyle/>
          <a:p>
            <a:r>
              <a:rPr lang="en-US" sz="1200" dirty="0" smtClean="0">
                <a:hlinkClick r:id="rId4"/>
              </a:rPr>
              <a:t>sydneyknee.com.au</a:t>
            </a:r>
            <a:endParaRPr lang="en-US" sz="1200" dirty="0"/>
          </a:p>
        </p:txBody>
      </p:sp>
    </p:spTree>
    <p:extLst>
      <p:ext uri="{BB962C8B-B14F-4D97-AF65-F5344CB8AC3E}">
        <p14:creationId xmlns:p14="http://schemas.microsoft.com/office/powerpoint/2010/main" val="42811258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defRPr/>
            </a:pPr>
            <a:r>
              <a:rPr lang="el-GR" smtClean="0"/>
              <a:t>Μερική αρθροπλαστική</a:t>
            </a:r>
          </a:p>
        </p:txBody>
      </p:sp>
      <p:sp>
        <p:nvSpPr>
          <p:cNvPr id="7" name="Content Placeholder 6"/>
          <p:cNvSpPr>
            <a:spLocks noGrp="1"/>
          </p:cNvSpPr>
          <p:nvPr>
            <p:ph idx="1"/>
          </p:nvPr>
        </p:nvSpPr>
        <p:spPr>
          <a:xfrm>
            <a:off x="323528" y="1340768"/>
            <a:ext cx="3744416" cy="3600400"/>
          </a:xfrm>
        </p:spPr>
        <p:txBody>
          <a:bodyPr/>
          <a:lstStyle/>
          <a:p>
            <a:r>
              <a:rPr lang="el-GR" dirty="0" smtClean="0"/>
              <a:t>Αθροπλαστική ενός μόνο διαμερίσματος</a:t>
            </a:r>
            <a:endParaRPr lang="en-US"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60</a:t>
            </a:fld>
            <a:endParaRPr lang="el-GR"/>
          </a:p>
        </p:txBody>
      </p:sp>
      <p:pic>
        <p:nvPicPr>
          <p:cNvPr id="37890" name="Picture 2" descr="http://www.orthop.washington.edu/orthodev/drupal/sites/default/files/Portals/21/LiveContent/8699/Images/figure3.jpg"/>
          <p:cNvPicPr>
            <a:picLocks noChangeAspect="1" noChangeArrowheads="1"/>
          </p:cNvPicPr>
          <p:nvPr/>
        </p:nvPicPr>
        <p:blipFill>
          <a:blip r:embed="rId2" cstate="print"/>
          <a:srcRect/>
          <a:stretch>
            <a:fillRect/>
          </a:stretch>
        </p:blipFill>
        <p:spPr bwMode="auto">
          <a:xfrm>
            <a:off x="5004048" y="1340768"/>
            <a:ext cx="3456384" cy="5068012"/>
          </a:xfrm>
          <a:prstGeom prst="rect">
            <a:avLst/>
          </a:prstGeom>
          <a:noFill/>
        </p:spPr>
      </p:pic>
      <p:pic>
        <p:nvPicPr>
          <p:cNvPr id="37892" name="Picture 4" descr="http://www.orthop.washington.edu/orthodev/drupal/sites/default/files/Portals/21/LiveContent/8699/Images/figure4.jpg"/>
          <p:cNvPicPr>
            <a:picLocks noChangeAspect="1" noChangeArrowheads="1"/>
          </p:cNvPicPr>
          <p:nvPr/>
        </p:nvPicPr>
        <p:blipFill>
          <a:blip r:embed="rId3" cstate="print"/>
          <a:srcRect/>
          <a:stretch>
            <a:fillRect/>
          </a:stretch>
        </p:blipFill>
        <p:spPr bwMode="auto">
          <a:xfrm>
            <a:off x="1259632" y="2780928"/>
            <a:ext cx="2249230" cy="3250332"/>
          </a:xfrm>
          <a:prstGeom prst="rect">
            <a:avLst/>
          </a:prstGeom>
          <a:noFill/>
        </p:spPr>
      </p:pic>
      <p:sp>
        <p:nvSpPr>
          <p:cNvPr id="9" name="Rectangle 8"/>
          <p:cNvSpPr/>
          <p:nvPr/>
        </p:nvSpPr>
        <p:spPr>
          <a:xfrm>
            <a:off x="1475656" y="6165304"/>
            <a:ext cx="1872208" cy="288032"/>
          </a:xfrm>
          <a:prstGeom prst="rect">
            <a:avLst/>
          </a:prstGeom>
        </p:spPr>
        <p:txBody>
          <a:bodyPr wrap="square">
            <a:spAutoFit/>
          </a:bodyPr>
          <a:lstStyle/>
          <a:p>
            <a:r>
              <a:rPr lang="en-US" sz="1200" dirty="0" smtClean="0">
                <a:hlinkClick r:id="rId4"/>
              </a:rPr>
              <a:t>orthop.washington.edu</a:t>
            </a:r>
            <a:endParaRPr lang="en-US" sz="1200" dirty="0"/>
          </a:p>
        </p:txBody>
      </p:sp>
    </p:spTree>
    <p:extLst>
      <p:ext uri="{BB962C8B-B14F-4D97-AF65-F5344CB8AC3E}">
        <p14:creationId xmlns:p14="http://schemas.microsoft.com/office/powerpoint/2010/main" val="3854803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5" name="Rectangle 17"/>
          <p:cNvSpPr>
            <a:spLocks noGrp="1" noChangeArrowheads="1"/>
          </p:cNvSpPr>
          <p:nvPr>
            <p:ph type="title"/>
          </p:nvPr>
        </p:nvSpPr>
        <p:spPr/>
        <p:txBody>
          <a:bodyPr>
            <a:normAutofit/>
          </a:bodyPr>
          <a:lstStyle/>
          <a:p>
            <a:pPr eaLnBrk="1" hangingPunct="1">
              <a:defRPr/>
            </a:pPr>
            <a:r>
              <a:rPr lang="el-GR" dirty="0" smtClean="0"/>
              <a:t>Ολική </a:t>
            </a:r>
            <a:r>
              <a:rPr lang="el-GR" dirty="0" err="1" smtClean="0"/>
              <a:t>Αρθροπλαστική</a:t>
            </a:r>
            <a:endParaRPr lang="el-GR" dirty="0" smtClean="0"/>
          </a:p>
        </p:txBody>
      </p:sp>
      <p:pic>
        <p:nvPicPr>
          <p:cNvPr id="67587" name="Picture 16" descr="Click to see larger picture">
            <a:hlinkClick r:id="rId2"/>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00192" y="188640"/>
            <a:ext cx="2769096" cy="2076822"/>
          </a:xfrm>
          <a:noFill/>
          <a:extLst>
            <a:ext uri="{909E8E84-426E-40DD-AFC4-6F175D3DCCD1}">
              <a14:hiddenFill xmlns:a14="http://schemas.microsoft.com/office/drawing/2010/main">
                <a:solidFill>
                  <a:srgbClr val="FFFFFF"/>
                </a:solidFill>
              </a14:hiddenFill>
            </a:ext>
          </a:extLst>
        </p:spPr>
      </p:pic>
      <p:sp>
        <p:nvSpPr>
          <p:cNvPr id="67591" name="Rectangle 23"/>
          <p:cNvSpPr>
            <a:spLocks noChangeArrowheads="1"/>
          </p:cNvSpPr>
          <p:nvPr/>
        </p:nvSpPr>
        <p:spPr bwMode="auto">
          <a:xfrm>
            <a:off x="6279113" y="2342887"/>
            <a:ext cx="18187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1200" dirty="0" smtClean="0">
                <a:latin typeface="+mn-lt"/>
                <a:hlinkClick r:id="rId4" action="ppaction://hlinkfile"/>
              </a:rPr>
              <a:t>emedicine.medscape.com</a:t>
            </a:r>
            <a:endParaRPr lang="el-GR" altLang="el-GR" sz="1200" dirty="0">
              <a:latin typeface="+mn-lt"/>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61</a:t>
            </a:fld>
            <a:endParaRPr lang="el-GR"/>
          </a:p>
        </p:txBody>
      </p:sp>
      <p:pic>
        <p:nvPicPr>
          <p:cNvPr id="36866" name="Picture 2" descr="http://www.orthop.washington.edu/orthodev/drupal/sites/default/files/Portals/21/LiveContent/8699/Images/figure1.jpg"/>
          <p:cNvPicPr>
            <a:picLocks noChangeAspect="1" noChangeArrowheads="1"/>
          </p:cNvPicPr>
          <p:nvPr/>
        </p:nvPicPr>
        <p:blipFill>
          <a:blip r:embed="rId5" cstate="print"/>
          <a:srcRect/>
          <a:stretch>
            <a:fillRect/>
          </a:stretch>
        </p:blipFill>
        <p:spPr bwMode="auto">
          <a:xfrm>
            <a:off x="3001776" y="2780928"/>
            <a:ext cx="3113760" cy="3538364"/>
          </a:xfrm>
          <a:prstGeom prst="rect">
            <a:avLst/>
          </a:prstGeom>
          <a:noFill/>
        </p:spPr>
      </p:pic>
      <p:sp>
        <p:nvSpPr>
          <p:cNvPr id="11" name="Rectangle 10"/>
          <p:cNvSpPr/>
          <p:nvPr/>
        </p:nvSpPr>
        <p:spPr>
          <a:xfrm>
            <a:off x="1619672" y="6309320"/>
            <a:ext cx="1872208" cy="288032"/>
          </a:xfrm>
          <a:prstGeom prst="rect">
            <a:avLst/>
          </a:prstGeom>
        </p:spPr>
        <p:txBody>
          <a:bodyPr wrap="square">
            <a:spAutoFit/>
          </a:bodyPr>
          <a:lstStyle/>
          <a:p>
            <a:r>
              <a:rPr lang="en-US" sz="1200" dirty="0" smtClean="0">
                <a:hlinkClick r:id="rId6"/>
              </a:rPr>
              <a:t>orthop.washington.edu</a:t>
            </a:r>
            <a:endParaRPr lang="en-US" sz="1200" dirty="0"/>
          </a:p>
        </p:txBody>
      </p:sp>
      <p:pic>
        <p:nvPicPr>
          <p:cNvPr id="36870" name="Picture 6" descr="http://www.massdevice.com/sites/default/wp-content/uploads/logos/knee-hip-xray-large-3x2.jpg"/>
          <p:cNvPicPr>
            <a:picLocks noChangeAspect="1" noChangeArrowheads="1"/>
          </p:cNvPicPr>
          <p:nvPr/>
        </p:nvPicPr>
        <p:blipFill>
          <a:blip r:embed="rId7" cstate="print"/>
          <a:srcRect r="51020"/>
          <a:stretch>
            <a:fillRect/>
          </a:stretch>
        </p:blipFill>
        <p:spPr bwMode="auto">
          <a:xfrm>
            <a:off x="6300192" y="2780928"/>
            <a:ext cx="2597112" cy="3534957"/>
          </a:xfrm>
          <a:prstGeom prst="rect">
            <a:avLst/>
          </a:prstGeom>
          <a:noFill/>
        </p:spPr>
      </p:pic>
      <p:sp>
        <p:nvSpPr>
          <p:cNvPr id="13" name="Rectangle 12"/>
          <p:cNvSpPr/>
          <p:nvPr/>
        </p:nvSpPr>
        <p:spPr>
          <a:xfrm>
            <a:off x="6983198" y="6251987"/>
            <a:ext cx="2088232" cy="276999"/>
          </a:xfrm>
          <a:prstGeom prst="rect">
            <a:avLst/>
          </a:prstGeom>
        </p:spPr>
        <p:txBody>
          <a:bodyPr wrap="square">
            <a:spAutoFit/>
          </a:bodyPr>
          <a:lstStyle/>
          <a:p>
            <a:r>
              <a:rPr lang="en-US" sz="1200" dirty="0" smtClean="0">
                <a:hlinkClick r:id="rId8"/>
              </a:rPr>
              <a:t>massdevice.com</a:t>
            </a:r>
            <a:endParaRPr lang="en-US" sz="1200" dirty="0"/>
          </a:p>
        </p:txBody>
      </p:sp>
      <p:pic>
        <p:nvPicPr>
          <p:cNvPr id="14" name="Picture 4" descr="http://www.orthop.washington.edu/orthodev/drupal/sites/default/files/Portals/21/LiveContent/8699/Images/figure2.jpg"/>
          <p:cNvPicPr>
            <a:picLocks noChangeAspect="1" noChangeArrowheads="1"/>
          </p:cNvPicPr>
          <p:nvPr/>
        </p:nvPicPr>
        <p:blipFill>
          <a:blip r:embed="rId9" cstate="print"/>
          <a:srcRect/>
          <a:stretch>
            <a:fillRect/>
          </a:stretch>
        </p:blipFill>
        <p:spPr bwMode="auto">
          <a:xfrm>
            <a:off x="395536" y="2924944"/>
            <a:ext cx="2401916" cy="3140968"/>
          </a:xfrm>
          <a:prstGeom prst="rect">
            <a:avLst/>
          </a:prstGeom>
          <a:noFill/>
        </p:spPr>
      </p:pic>
    </p:spTree>
    <p:extLst>
      <p:ext uri="{BB962C8B-B14F-4D97-AF65-F5344CB8AC3E}">
        <p14:creationId xmlns:p14="http://schemas.microsoft.com/office/powerpoint/2010/main" val="11953829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1784" y="116632"/>
            <a:ext cx="9082215" cy="1224136"/>
          </a:xfrm>
        </p:spPr>
        <p:txBody>
          <a:bodyPr>
            <a:normAutofit fontScale="90000"/>
          </a:bodyPr>
          <a:lstStyle/>
          <a:p>
            <a:pPr eaLnBrk="1" hangingPunct="1">
              <a:defRPr/>
            </a:pPr>
            <a:r>
              <a:rPr lang="el-GR" sz="4000" dirty="0" err="1" smtClean="0"/>
              <a:t>Οστεομυελίτις</a:t>
            </a:r>
            <a:r>
              <a:rPr lang="el-GR" sz="4000" dirty="0" smtClean="0"/>
              <a:t/>
            </a:r>
            <a:br>
              <a:rPr lang="el-GR" sz="4000" dirty="0" smtClean="0"/>
            </a:br>
            <a:r>
              <a:rPr lang="el-GR" sz="4000" dirty="0" smtClean="0"/>
              <a:t> </a:t>
            </a:r>
            <a:r>
              <a:rPr lang="en-US" sz="4000" dirty="0" smtClean="0"/>
              <a:t>Brodie’s abscess</a:t>
            </a:r>
            <a:endParaRPr lang="el-GR" sz="4000" dirty="0" smtClean="0"/>
          </a:p>
        </p:txBody>
      </p:sp>
      <p:sp>
        <p:nvSpPr>
          <p:cNvPr id="36871" name="Rectangle 7"/>
          <p:cNvSpPr>
            <a:spLocks noGrp="1" noChangeArrowheads="1"/>
          </p:cNvSpPr>
          <p:nvPr>
            <p:ph idx="1"/>
          </p:nvPr>
        </p:nvSpPr>
        <p:spPr>
          <a:xfrm>
            <a:off x="323528" y="1427178"/>
            <a:ext cx="5976664" cy="1641782"/>
          </a:xfrm>
        </p:spPr>
        <p:txBody>
          <a:bodyPr>
            <a:normAutofit/>
          </a:bodyPr>
          <a:lstStyle/>
          <a:p>
            <a:pPr eaLnBrk="1" hangingPunct="1">
              <a:defRPr/>
            </a:pPr>
            <a:r>
              <a:rPr lang="el-GR" dirty="0" smtClean="0"/>
              <a:t>Υποξεία οστεομυελίτις. </a:t>
            </a:r>
          </a:p>
          <a:p>
            <a:pPr eaLnBrk="1" hangingPunct="1">
              <a:defRPr/>
            </a:pPr>
            <a:r>
              <a:rPr lang="el-GR" dirty="0" smtClean="0"/>
              <a:t>Αιματογενής σε παιδιά .</a:t>
            </a:r>
          </a:p>
          <a:p>
            <a:pPr eaLnBrk="1" hangingPunct="1">
              <a:defRPr/>
            </a:pPr>
            <a:r>
              <a:rPr lang="el-GR" dirty="0" smtClean="0"/>
              <a:t>Σταφυλόκοκκος ή άλλα μικρόβια.</a:t>
            </a:r>
          </a:p>
        </p:txBody>
      </p:sp>
      <p:pic>
        <p:nvPicPr>
          <p:cNvPr id="7066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260647"/>
            <a:ext cx="4109379" cy="27539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62</a:t>
            </a:fld>
            <a:endParaRPr lang="el-GR"/>
          </a:p>
        </p:txBody>
      </p:sp>
      <p:pic>
        <p:nvPicPr>
          <p:cNvPr id="35844" name="Picture 4" descr="File:Brodie's-abscess-002.jpg"/>
          <p:cNvPicPr>
            <a:picLocks noChangeAspect="1" noChangeArrowheads="1"/>
          </p:cNvPicPr>
          <p:nvPr/>
        </p:nvPicPr>
        <p:blipFill>
          <a:blip r:embed="rId3" cstate="print"/>
          <a:srcRect/>
          <a:stretch>
            <a:fillRect/>
          </a:stretch>
        </p:blipFill>
        <p:spPr bwMode="auto">
          <a:xfrm>
            <a:off x="251520" y="3356992"/>
            <a:ext cx="2618449" cy="3501008"/>
          </a:xfrm>
          <a:prstGeom prst="rect">
            <a:avLst/>
          </a:prstGeom>
          <a:noFill/>
        </p:spPr>
      </p:pic>
      <p:sp>
        <p:nvSpPr>
          <p:cNvPr id="10" name="Rectangle 9"/>
          <p:cNvSpPr/>
          <p:nvPr/>
        </p:nvSpPr>
        <p:spPr>
          <a:xfrm>
            <a:off x="395536" y="3356992"/>
            <a:ext cx="1349896" cy="276999"/>
          </a:xfrm>
          <a:prstGeom prst="rect">
            <a:avLst/>
          </a:prstGeom>
        </p:spPr>
        <p:txBody>
          <a:bodyPr wrap="square">
            <a:spAutoFit/>
          </a:bodyPr>
          <a:lstStyle/>
          <a:p>
            <a:r>
              <a:rPr lang="en-US" sz="1200" dirty="0" smtClean="0">
                <a:hlinkClick r:id="rId4"/>
              </a:rPr>
              <a:t>en.wikidoc.org</a:t>
            </a:r>
            <a:endParaRPr lang="en-US" sz="1200" dirty="0"/>
          </a:p>
        </p:txBody>
      </p:sp>
      <p:pic>
        <p:nvPicPr>
          <p:cNvPr id="35846" name="Picture 6" descr="http://www.radiologyassistant.nl/data/bin/a509797a574d42_osteo-femur-naar-epiphyse.jpg"/>
          <p:cNvPicPr>
            <a:picLocks noChangeAspect="1" noChangeArrowheads="1"/>
          </p:cNvPicPr>
          <p:nvPr/>
        </p:nvPicPr>
        <p:blipFill>
          <a:blip r:embed="rId5" cstate="print">
            <a:lum bright="-10000" contrast="20000"/>
          </a:blip>
          <a:srcRect r="49206"/>
          <a:stretch>
            <a:fillRect/>
          </a:stretch>
        </p:blipFill>
        <p:spPr bwMode="auto">
          <a:xfrm>
            <a:off x="3275856" y="3306123"/>
            <a:ext cx="2808312" cy="3551877"/>
          </a:xfrm>
          <a:prstGeom prst="rect">
            <a:avLst/>
          </a:prstGeom>
          <a:noFill/>
        </p:spPr>
      </p:pic>
      <p:sp>
        <p:nvSpPr>
          <p:cNvPr id="12" name="Rectangle 11"/>
          <p:cNvSpPr/>
          <p:nvPr/>
        </p:nvSpPr>
        <p:spPr>
          <a:xfrm>
            <a:off x="6084168" y="6165304"/>
            <a:ext cx="1656184" cy="288032"/>
          </a:xfrm>
          <a:prstGeom prst="rect">
            <a:avLst/>
          </a:prstGeom>
        </p:spPr>
        <p:txBody>
          <a:bodyPr wrap="square">
            <a:spAutoFit/>
          </a:bodyPr>
          <a:lstStyle/>
          <a:p>
            <a:r>
              <a:rPr lang="en-US" sz="1200" dirty="0" smtClean="0">
                <a:hlinkClick r:id="rId6"/>
              </a:rPr>
              <a:t>radiologyassistant.nl</a:t>
            </a:r>
            <a:endParaRPr lang="en-US" sz="1200" dirty="0"/>
          </a:p>
        </p:txBody>
      </p:sp>
    </p:spTree>
    <p:extLst>
      <p:ext uri="{BB962C8B-B14F-4D97-AF65-F5344CB8AC3E}">
        <p14:creationId xmlns:p14="http://schemas.microsoft.com/office/powerpoint/2010/main" val="32291986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p:cNvSpPr>
            <a:spLocks noGrp="1" noChangeArrowheads="1"/>
          </p:cNvSpPr>
          <p:nvPr>
            <p:ph idx="1"/>
          </p:nvPr>
        </p:nvSpPr>
        <p:spPr>
          <a:xfrm>
            <a:off x="251520" y="1196752"/>
            <a:ext cx="4968551" cy="3024336"/>
          </a:xfrm>
        </p:spPr>
        <p:txBody>
          <a:bodyPr>
            <a:normAutofit/>
          </a:bodyPr>
          <a:lstStyle/>
          <a:p>
            <a:pPr eaLnBrk="1" hangingPunct="1">
              <a:lnSpc>
                <a:spcPct val="105000"/>
              </a:lnSpc>
              <a:spcBef>
                <a:spcPts val="900"/>
              </a:spcBef>
              <a:defRPr/>
            </a:pPr>
            <a:r>
              <a:rPr lang="el-GR" sz="2200" dirty="0" smtClean="0"/>
              <a:t>Προσεκβολή του αρθρικού θυλάκου στον ιγνυακό βόθρο.</a:t>
            </a:r>
          </a:p>
          <a:p>
            <a:pPr eaLnBrk="1" hangingPunct="1">
              <a:lnSpc>
                <a:spcPct val="105000"/>
              </a:lnSpc>
              <a:spcBef>
                <a:spcPts val="900"/>
              </a:spcBef>
              <a:defRPr/>
            </a:pPr>
            <a:r>
              <a:rPr lang="el-GR" sz="2200" dirty="0" smtClean="0"/>
              <a:t>Σε ρήξη δημιουργεί εικόνα όπως και η φλεβική θρόμβωση.</a:t>
            </a:r>
          </a:p>
          <a:p>
            <a:pPr eaLnBrk="1" hangingPunct="1">
              <a:lnSpc>
                <a:spcPct val="105000"/>
              </a:lnSpc>
              <a:spcBef>
                <a:spcPts val="900"/>
              </a:spcBef>
              <a:defRPr/>
            </a:pPr>
            <a:r>
              <a:rPr lang="el-GR" sz="2200" dirty="0" smtClean="0"/>
              <a:t>Διάγνωση με υπερηχογραφία, ΜΤ.</a:t>
            </a:r>
            <a:endParaRPr lang="en-US" sz="2200" dirty="0" smtClean="0"/>
          </a:p>
          <a:p>
            <a:pPr eaLnBrk="1" hangingPunct="1">
              <a:lnSpc>
                <a:spcPct val="105000"/>
              </a:lnSpc>
              <a:spcBef>
                <a:spcPts val="900"/>
              </a:spcBef>
              <a:defRPr/>
            </a:pPr>
            <a:r>
              <a:rPr lang="el-GR" sz="2200" dirty="0" smtClean="0"/>
              <a:t>Σε ρευματοπάθειες, εκφυλιστική νόσο.</a:t>
            </a:r>
          </a:p>
        </p:txBody>
      </p:sp>
      <p:pic>
        <p:nvPicPr>
          <p:cNvPr id="7168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3905250"/>
            <a:ext cx="29527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6"/>
          <p:cNvPicPr>
            <a:picLocks noChangeAspect="1" noChangeArrowheads="1"/>
          </p:cNvPicPr>
          <p:nvPr/>
        </p:nvPicPr>
        <p:blipFill>
          <a:blip r:embed="rId3" cstate="print">
            <a:lum bright="6000"/>
            <a:grayscl/>
            <a:extLst>
              <a:ext uri="{28A0092B-C50C-407E-A947-70E740481C1C}">
                <a14:useLocalDpi xmlns:a14="http://schemas.microsoft.com/office/drawing/2010/main" val="0"/>
              </a:ext>
            </a:extLst>
          </a:blip>
          <a:srcRect/>
          <a:stretch>
            <a:fillRect/>
          </a:stretch>
        </p:blipFill>
        <p:spPr bwMode="auto">
          <a:xfrm>
            <a:off x="6796088" y="3573463"/>
            <a:ext cx="2125662"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Rectangle 7"/>
          <p:cNvSpPr>
            <a:spLocks noChangeArrowheads="1"/>
          </p:cNvSpPr>
          <p:nvPr/>
        </p:nvSpPr>
        <p:spPr bwMode="auto">
          <a:xfrm>
            <a:off x="3419475" y="6491288"/>
            <a:ext cx="12866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1200" dirty="0" smtClean="0">
                <a:latin typeface="+mn-lt"/>
                <a:hlinkClick r:id="rId4"/>
              </a:rPr>
              <a:t>e-</a:t>
            </a:r>
            <a:r>
              <a:rPr lang="el-GR" altLang="el-GR" sz="1200" dirty="0" err="1" smtClean="0">
                <a:latin typeface="+mn-lt"/>
                <a:hlinkClick r:id="rId4"/>
              </a:rPr>
              <a:t>radiography.net</a:t>
            </a:r>
            <a:endParaRPr lang="el-GR" altLang="el-GR" sz="1200" dirty="0">
              <a:latin typeface="+mn-lt"/>
            </a:endParaRPr>
          </a:p>
        </p:txBody>
      </p:sp>
      <p:sp>
        <p:nvSpPr>
          <p:cNvPr id="71688" name="AutoShape 8"/>
          <p:cNvSpPr>
            <a:spLocks noChangeArrowheads="1"/>
          </p:cNvSpPr>
          <p:nvPr/>
        </p:nvSpPr>
        <p:spPr bwMode="auto">
          <a:xfrm>
            <a:off x="3132138" y="5300663"/>
            <a:ext cx="1223962" cy="288925"/>
          </a:xfrm>
          <a:prstGeom prst="leftArrow">
            <a:avLst>
              <a:gd name="adj1" fmla="val 50000"/>
              <a:gd name="adj2" fmla="val 105907"/>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l-GR"/>
          </a:p>
        </p:txBody>
      </p:sp>
      <p:sp>
        <p:nvSpPr>
          <p:cNvPr id="71690" name="Text Box 10"/>
          <p:cNvSpPr txBox="1">
            <a:spLocks noChangeArrowheads="1"/>
          </p:cNvSpPr>
          <p:nvPr/>
        </p:nvSpPr>
        <p:spPr bwMode="auto">
          <a:xfrm>
            <a:off x="5003800" y="4732338"/>
            <a:ext cx="1873250" cy="641350"/>
          </a:xfrm>
          <a:prstGeom prst="rect">
            <a:avLst/>
          </a:prstGeom>
          <a:solidFill>
            <a:schemeClr val="bg1"/>
          </a:solidFill>
          <a:ln>
            <a:solidFill>
              <a:schemeClr val="tx1"/>
            </a:solid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a:latin typeface="+mn-lt"/>
              </a:rPr>
              <a:t>Αρθρογραφία: ρήξη κύστης</a:t>
            </a:r>
          </a:p>
        </p:txBody>
      </p:sp>
      <p:sp>
        <p:nvSpPr>
          <p:cNvPr id="71691" name="Text Box 11"/>
          <p:cNvSpPr txBox="1">
            <a:spLocks noChangeArrowheads="1"/>
          </p:cNvSpPr>
          <p:nvPr/>
        </p:nvSpPr>
        <p:spPr bwMode="auto">
          <a:xfrm>
            <a:off x="7883525" y="6040438"/>
            <a:ext cx="649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4000" b="1">
                <a:solidFill>
                  <a:srgbClr val="FF66FF"/>
                </a:solidFill>
              </a:rPr>
              <a:t>*</a:t>
            </a:r>
          </a:p>
        </p:txBody>
      </p:sp>
      <p:sp>
        <p:nvSpPr>
          <p:cNvPr id="71692" name="Text Box 13"/>
          <p:cNvSpPr txBox="1">
            <a:spLocks noChangeArrowheads="1"/>
          </p:cNvSpPr>
          <p:nvPr/>
        </p:nvSpPr>
        <p:spPr bwMode="auto">
          <a:xfrm>
            <a:off x="6472238" y="4940300"/>
            <a:ext cx="6492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4000" b="1">
                <a:solidFill>
                  <a:srgbClr val="FF66FF"/>
                </a:solidFill>
              </a:rPr>
              <a:t>*</a:t>
            </a:r>
          </a:p>
        </p:txBody>
      </p:sp>
      <p:sp>
        <p:nvSpPr>
          <p:cNvPr id="71693" name="Text Box 14"/>
          <p:cNvSpPr txBox="1">
            <a:spLocks noChangeArrowheads="1"/>
          </p:cNvSpPr>
          <p:nvPr/>
        </p:nvSpPr>
        <p:spPr bwMode="auto">
          <a:xfrm>
            <a:off x="8229600" y="4422775"/>
            <a:ext cx="649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4000" b="1">
                <a:solidFill>
                  <a:srgbClr val="FF66FF"/>
                </a:solidFill>
              </a:rPr>
              <a:t>*</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63</a:t>
            </a:fld>
            <a:endParaRPr lang="el-GR"/>
          </a:p>
        </p:txBody>
      </p:sp>
      <p:sp>
        <p:nvSpPr>
          <p:cNvPr id="3" name="Τίτλος 2"/>
          <p:cNvSpPr>
            <a:spLocks noGrp="1"/>
          </p:cNvSpPr>
          <p:nvPr>
            <p:ph type="title"/>
          </p:nvPr>
        </p:nvSpPr>
        <p:spPr/>
        <p:txBody>
          <a:bodyPr/>
          <a:lstStyle/>
          <a:p>
            <a:r>
              <a:rPr lang="el-GR" dirty="0"/>
              <a:t>Ιγνυακή κύστη -  </a:t>
            </a:r>
            <a:r>
              <a:rPr lang="en-US" dirty="0" smtClean="0"/>
              <a:t>Baker’s</a:t>
            </a:r>
            <a:r>
              <a:rPr lang="el-GR" dirty="0" smtClean="0"/>
              <a:t> </a:t>
            </a:r>
            <a:r>
              <a:rPr lang="el-GR" sz="3000" b="0" dirty="0" smtClean="0"/>
              <a:t>1/2</a:t>
            </a:r>
            <a:endParaRPr lang="el-GR" sz="3000" b="0" dirty="0"/>
          </a:p>
        </p:txBody>
      </p:sp>
      <p:grpSp>
        <p:nvGrpSpPr>
          <p:cNvPr id="7" name="Ομάδα 6"/>
          <p:cNvGrpSpPr/>
          <p:nvPr/>
        </p:nvGrpSpPr>
        <p:grpSpPr>
          <a:xfrm>
            <a:off x="6084168" y="202405"/>
            <a:ext cx="3021583" cy="3208189"/>
            <a:chOff x="6084168" y="202405"/>
            <a:chExt cx="3021583" cy="3208189"/>
          </a:xfrm>
        </p:grpSpPr>
        <p:pic>
          <p:nvPicPr>
            <p:cNvPr id="14338" name="Picture 2" descr="File:Valvular mechanism of Baker cys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202405"/>
              <a:ext cx="3021583" cy="3208189"/>
            </a:xfrm>
            <a:prstGeom prst="rect">
              <a:avLst/>
            </a:prstGeom>
            <a:noFill/>
            <a:extLst>
              <a:ext uri="{909E8E84-426E-40DD-AFC4-6F175D3DCCD1}">
                <a14:hiddenFill xmlns:a14="http://schemas.microsoft.com/office/drawing/2010/main">
                  <a:solidFill>
                    <a:srgbClr val="FFFFFF"/>
                  </a:solidFill>
                </a14:hiddenFill>
              </a:ext>
            </a:extLst>
          </p:spPr>
        </p:pic>
        <p:sp>
          <p:nvSpPr>
            <p:cNvPr id="5" name="Ελεύθερη σχεδίαση 4"/>
            <p:cNvSpPr/>
            <p:nvPr/>
          </p:nvSpPr>
          <p:spPr>
            <a:xfrm>
              <a:off x="6711668" y="1124744"/>
              <a:ext cx="1000115" cy="527767"/>
            </a:xfrm>
            <a:custGeom>
              <a:avLst/>
              <a:gdLst>
                <a:gd name="connsiteX0" fmla="*/ 212915 w 1000115"/>
                <a:gd name="connsiteY0" fmla="*/ 1694 h 527767"/>
                <a:gd name="connsiteX1" fmla="*/ 8728 w 1000115"/>
                <a:gd name="connsiteY1" fmla="*/ 90470 h 527767"/>
                <a:gd name="connsiteX2" fmla="*/ 53116 w 1000115"/>
                <a:gd name="connsiteY2" fmla="*/ 241391 h 527767"/>
                <a:gd name="connsiteX3" fmla="*/ 195159 w 1000115"/>
                <a:gd name="connsiteY3" fmla="*/ 445577 h 527767"/>
                <a:gd name="connsiteX4" fmla="*/ 434856 w 1000115"/>
                <a:gd name="connsiteY4" fmla="*/ 525476 h 527767"/>
                <a:gd name="connsiteX5" fmla="*/ 630165 w 1000115"/>
                <a:gd name="connsiteY5" fmla="*/ 507721 h 527767"/>
                <a:gd name="connsiteX6" fmla="*/ 976394 w 1000115"/>
                <a:gd name="connsiteY6" fmla="*/ 472210 h 527767"/>
                <a:gd name="connsiteX7" fmla="*/ 958639 w 1000115"/>
                <a:gd name="connsiteY7" fmla="*/ 250268 h 527767"/>
                <a:gd name="connsiteX8" fmla="*/ 869862 w 1000115"/>
                <a:gd name="connsiteY8" fmla="*/ 108226 h 527767"/>
                <a:gd name="connsiteX9" fmla="*/ 665676 w 1000115"/>
                <a:gd name="connsiteY9" fmla="*/ 37204 h 527767"/>
                <a:gd name="connsiteX10" fmla="*/ 212915 w 1000115"/>
                <a:gd name="connsiteY10" fmla="*/ 1694 h 52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115" h="527767">
                  <a:moveTo>
                    <a:pt x="212915" y="1694"/>
                  </a:moveTo>
                  <a:cubicBezTo>
                    <a:pt x="103424" y="10572"/>
                    <a:pt x="35361" y="50520"/>
                    <a:pt x="8728" y="90470"/>
                  </a:cubicBezTo>
                  <a:cubicBezTo>
                    <a:pt x="-17905" y="130420"/>
                    <a:pt x="22044" y="182207"/>
                    <a:pt x="53116" y="241391"/>
                  </a:cubicBezTo>
                  <a:cubicBezTo>
                    <a:pt x="84188" y="300576"/>
                    <a:pt x="131536" y="398230"/>
                    <a:pt x="195159" y="445577"/>
                  </a:cubicBezTo>
                  <a:cubicBezTo>
                    <a:pt x="258782" y="492925"/>
                    <a:pt x="362355" y="515119"/>
                    <a:pt x="434856" y="525476"/>
                  </a:cubicBezTo>
                  <a:cubicBezTo>
                    <a:pt x="507357" y="535833"/>
                    <a:pt x="630165" y="507721"/>
                    <a:pt x="630165" y="507721"/>
                  </a:cubicBezTo>
                  <a:cubicBezTo>
                    <a:pt x="720421" y="498843"/>
                    <a:pt x="921648" y="515119"/>
                    <a:pt x="976394" y="472210"/>
                  </a:cubicBezTo>
                  <a:cubicBezTo>
                    <a:pt x="1031140" y="429301"/>
                    <a:pt x="976394" y="310932"/>
                    <a:pt x="958639" y="250268"/>
                  </a:cubicBezTo>
                  <a:cubicBezTo>
                    <a:pt x="940884" y="189604"/>
                    <a:pt x="918689" y="143737"/>
                    <a:pt x="869862" y="108226"/>
                  </a:cubicBezTo>
                  <a:cubicBezTo>
                    <a:pt x="821035" y="72715"/>
                    <a:pt x="773688" y="53480"/>
                    <a:pt x="665676" y="37204"/>
                  </a:cubicBezTo>
                  <a:cubicBezTo>
                    <a:pt x="557664" y="20928"/>
                    <a:pt x="322406" y="-7184"/>
                    <a:pt x="212915" y="1694"/>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Ελεύθερη σχεδίαση 5"/>
            <p:cNvSpPr/>
            <p:nvPr/>
          </p:nvSpPr>
          <p:spPr>
            <a:xfrm>
              <a:off x="6688831" y="2396889"/>
              <a:ext cx="1027672" cy="597760"/>
            </a:xfrm>
            <a:custGeom>
              <a:avLst/>
              <a:gdLst>
                <a:gd name="connsiteX0" fmla="*/ 670757 w 1027672"/>
                <a:gd name="connsiteY0" fmla="*/ 577130 h 597760"/>
                <a:gd name="connsiteX1" fmla="*/ 333406 w 1027672"/>
                <a:gd name="connsiteY1" fmla="*/ 594886 h 597760"/>
                <a:gd name="connsiteX2" fmla="*/ 22687 w 1027672"/>
                <a:gd name="connsiteY2" fmla="*/ 523864 h 597760"/>
                <a:gd name="connsiteX3" fmla="*/ 31565 w 1027672"/>
                <a:gd name="connsiteY3" fmla="*/ 328556 h 597760"/>
                <a:gd name="connsiteX4" fmla="*/ 93709 w 1027672"/>
                <a:gd name="connsiteY4" fmla="*/ 177635 h 597760"/>
                <a:gd name="connsiteX5" fmla="*/ 102586 w 1027672"/>
                <a:gd name="connsiteY5" fmla="*/ 26715 h 597760"/>
                <a:gd name="connsiteX6" fmla="*/ 324528 w 1027672"/>
                <a:gd name="connsiteY6" fmla="*/ 82 h 597760"/>
                <a:gd name="connsiteX7" fmla="*/ 839433 w 1027672"/>
                <a:gd name="connsiteY7" fmla="*/ 26715 h 597760"/>
                <a:gd name="connsiteX8" fmla="*/ 1025864 w 1027672"/>
                <a:gd name="connsiteY8" fmla="*/ 35593 h 597760"/>
                <a:gd name="connsiteX9" fmla="*/ 928210 w 1027672"/>
                <a:gd name="connsiteY9" fmla="*/ 159880 h 597760"/>
                <a:gd name="connsiteX10" fmla="*/ 830555 w 1027672"/>
                <a:gd name="connsiteY10" fmla="*/ 248657 h 597760"/>
                <a:gd name="connsiteX11" fmla="*/ 750656 w 1027672"/>
                <a:gd name="connsiteY11" fmla="*/ 408455 h 597760"/>
                <a:gd name="connsiteX12" fmla="*/ 670757 w 1027672"/>
                <a:gd name="connsiteY12" fmla="*/ 577130 h 59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7672" h="597760">
                  <a:moveTo>
                    <a:pt x="670757" y="577130"/>
                  </a:moveTo>
                  <a:cubicBezTo>
                    <a:pt x="556087" y="590447"/>
                    <a:pt x="441418" y="603764"/>
                    <a:pt x="333406" y="594886"/>
                  </a:cubicBezTo>
                  <a:cubicBezTo>
                    <a:pt x="225394" y="586008"/>
                    <a:pt x="72994" y="568252"/>
                    <a:pt x="22687" y="523864"/>
                  </a:cubicBezTo>
                  <a:cubicBezTo>
                    <a:pt x="-27620" y="479476"/>
                    <a:pt x="19728" y="386261"/>
                    <a:pt x="31565" y="328556"/>
                  </a:cubicBezTo>
                  <a:cubicBezTo>
                    <a:pt x="43402" y="270851"/>
                    <a:pt x="81872" y="227942"/>
                    <a:pt x="93709" y="177635"/>
                  </a:cubicBezTo>
                  <a:cubicBezTo>
                    <a:pt x="105546" y="127328"/>
                    <a:pt x="64116" y="56307"/>
                    <a:pt x="102586" y="26715"/>
                  </a:cubicBezTo>
                  <a:cubicBezTo>
                    <a:pt x="141056" y="-2877"/>
                    <a:pt x="201720" y="82"/>
                    <a:pt x="324528" y="82"/>
                  </a:cubicBezTo>
                  <a:cubicBezTo>
                    <a:pt x="447336" y="82"/>
                    <a:pt x="839433" y="26715"/>
                    <a:pt x="839433" y="26715"/>
                  </a:cubicBezTo>
                  <a:cubicBezTo>
                    <a:pt x="956322" y="32633"/>
                    <a:pt x="1011068" y="13399"/>
                    <a:pt x="1025864" y="35593"/>
                  </a:cubicBezTo>
                  <a:cubicBezTo>
                    <a:pt x="1040660" y="57787"/>
                    <a:pt x="960761" y="124369"/>
                    <a:pt x="928210" y="159880"/>
                  </a:cubicBezTo>
                  <a:cubicBezTo>
                    <a:pt x="895659" y="195391"/>
                    <a:pt x="860147" y="207228"/>
                    <a:pt x="830555" y="248657"/>
                  </a:cubicBezTo>
                  <a:cubicBezTo>
                    <a:pt x="800963" y="290086"/>
                    <a:pt x="750656" y="408455"/>
                    <a:pt x="750656" y="408455"/>
                  </a:cubicBezTo>
                  <a:lnTo>
                    <a:pt x="670757" y="57713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1" name="Rectangle 7"/>
          <p:cNvSpPr/>
          <p:nvPr/>
        </p:nvSpPr>
        <p:spPr>
          <a:xfrm rot="16200000">
            <a:off x="4713741" y="2040166"/>
            <a:ext cx="2140691" cy="600164"/>
          </a:xfrm>
          <a:prstGeom prst="rect">
            <a:avLst/>
          </a:prstGeom>
        </p:spPr>
        <p:txBody>
          <a:bodyPr wrap="square">
            <a:spAutoFit/>
          </a:bodyPr>
          <a:lstStyle/>
          <a:p>
            <a:pPr algn="ctr"/>
            <a:r>
              <a:rPr lang="en-US" sz="1100" dirty="0" smtClean="0">
                <a:solidFill>
                  <a:schemeClr val="bg1">
                    <a:lumMod val="75000"/>
                  </a:schemeClr>
                </a:solidFill>
                <a:latin typeface="+mn-lt"/>
              </a:rPr>
              <a:t>“</a:t>
            </a:r>
            <a:r>
              <a:rPr lang="en-US" sz="1100" dirty="0">
                <a:latin typeface="+mn-lt"/>
                <a:hlinkClick r:id="rId6"/>
              </a:rPr>
              <a:t>Valvular mechanism of Baker </a:t>
            </a:r>
            <a:r>
              <a:rPr lang="en-US" sz="1100" dirty="0" smtClean="0">
                <a:latin typeface="+mn-lt"/>
                <a:hlinkClick r:id="rId6"/>
              </a:rPr>
              <a:t>cyst</a:t>
            </a:r>
            <a:r>
              <a:rPr lang="en-US" sz="1100" dirty="0" smtClean="0">
                <a:solidFill>
                  <a:schemeClr val="bg1">
                    <a:lumMod val="75000"/>
                  </a:schemeClr>
                </a:solidFill>
                <a:latin typeface="+mn-lt"/>
              </a:rPr>
              <a:t>”, </a:t>
            </a:r>
            <a:r>
              <a:rPr lang="el-GR" sz="1100" dirty="0" smtClean="0">
                <a:solidFill>
                  <a:schemeClr val="bg1">
                    <a:lumMod val="75000"/>
                  </a:schemeClr>
                </a:solidFill>
                <a:latin typeface="+mn-lt"/>
              </a:rPr>
              <a:t>από</a:t>
            </a:r>
            <a:r>
              <a:rPr lang="en-US" sz="1100" dirty="0" smtClean="0">
                <a:solidFill>
                  <a:schemeClr val="bg1">
                    <a:lumMod val="75000"/>
                  </a:schemeClr>
                </a:solidFill>
                <a:latin typeface="+mn-lt"/>
              </a:rPr>
              <a:t> </a:t>
            </a:r>
            <a:r>
              <a:rPr lang="en-US" sz="1100" dirty="0" err="1">
                <a:latin typeface="+mn-lt"/>
                <a:hlinkClick r:id="rId7" tooltip="User:Intermedichbo"/>
              </a:rPr>
              <a:t>Intermedichbo</a:t>
            </a:r>
            <a:r>
              <a:rPr lang="el-GR" sz="1100" dirty="0" smtClean="0">
                <a:solidFill>
                  <a:schemeClr val="bg1">
                    <a:lumMod val="75000"/>
                  </a:schemeClr>
                </a:solidFill>
                <a:latin typeface="+mn-lt"/>
              </a:rPr>
              <a:t> διαθέσιμο με άδεια </a:t>
            </a:r>
            <a:r>
              <a:rPr lang="en-US" sz="1100" dirty="0">
                <a:latin typeface="+mn-lt"/>
                <a:hlinkClick r:id="rId8"/>
              </a:rPr>
              <a:t>CC BY-SA 3.0</a:t>
            </a:r>
            <a:endParaRPr lang="en-US" sz="1100" dirty="0">
              <a:latin typeface="+mn-lt"/>
            </a:endParaRPr>
          </a:p>
        </p:txBody>
      </p:sp>
    </p:spTree>
    <p:extLst>
      <p:ext uri="{BB962C8B-B14F-4D97-AF65-F5344CB8AC3E}">
        <p14:creationId xmlns:p14="http://schemas.microsoft.com/office/powerpoint/2010/main" val="21572213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a:defRPr/>
            </a:pPr>
            <a:r>
              <a:rPr lang="el-GR" dirty="0" smtClean="0"/>
              <a:t>Ιγνυακή κύστη -</a:t>
            </a:r>
            <a:r>
              <a:rPr lang="en-US" dirty="0" smtClean="0"/>
              <a:t> Baker’s</a:t>
            </a:r>
            <a:r>
              <a:rPr lang="el-GR" dirty="0" smtClean="0"/>
              <a:t> </a:t>
            </a:r>
            <a:r>
              <a:rPr lang="el-GR" sz="3000" b="0" dirty="0" smtClean="0">
                <a:solidFill>
                  <a:prstClr val="white"/>
                </a:solidFill>
              </a:rPr>
              <a:t>2/2</a:t>
            </a:r>
            <a:endParaRPr lang="el-GR" dirty="0" smtClean="0"/>
          </a:p>
        </p:txBody>
      </p:sp>
      <p:sp>
        <p:nvSpPr>
          <p:cNvPr id="100355" name="Rectangle 3"/>
          <p:cNvSpPr>
            <a:spLocks noGrp="1" noChangeArrowheads="1"/>
          </p:cNvSpPr>
          <p:nvPr>
            <p:ph idx="1"/>
          </p:nvPr>
        </p:nvSpPr>
        <p:spPr>
          <a:xfrm>
            <a:off x="395536" y="1196752"/>
            <a:ext cx="8424936" cy="1584548"/>
          </a:xfrm>
        </p:spPr>
        <p:txBody>
          <a:bodyPr>
            <a:normAutofit/>
          </a:bodyPr>
          <a:lstStyle/>
          <a:p>
            <a:pPr eaLnBrk="1" hangingPunct="1">
              <a:lnSpc>
                <a:spcPct val="90000"/>
              </a:lnSpc>
              <a:buFont typeface="Wingdings" pitchFamily="2" charset="2"/>
              <a:buNone/>
              <a:defRPr/>
            </a:pPr>
            <a:r>
              <a:rPr lang="el-GR" b="1" dirty="0" smtClean="0"/>
              <a:t>Ρήξη</a:t>
            </a:r>
          </a:p>
          <a:p>
            <a:pPr marL="0" indent="0">
              <a:lnSpc>
                <a:spcPct val="90000"/>
              </a:lnSpc>
              <a:buNone/>
              <a:defRPr/>
            </a:pPr>
            <a:r>
              <a:rPr lang="el-GR" dirty="0" smtClean="0"/>
              <a:t>Κύστη - κεφαλή βέλους </a:t>
            </a:r>
          </a:p>
          <a:p>
            <a:pPr marL="0" indent="0">
              <a:lnSpc>
                <a:spcPct val="90000"/>
              </a:lnSpc>
              <a:buNone/>
              <a:defRPr/>
            </a:pPr>
            <a:r>
              <a:rPr lang="el-GR" dirty="0" smtClean="0"/>
              <a:t>Ρήξη - βέλη</a:t>
            </a:r>
          </a:p>
        </p:txBody>
      </p:sp>
      <p:pic>
        <p:nvPicPr>
          <p:cNvPr id="7270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3141663"/>
            <a:ext cx="4321175" cy="34274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2709" name="Picture 5"/>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4895139" y="2349500"/>
            <a:ext cx="3664662" cy="4219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2710" name="Text Box 6"/>
          <p:cNvSpPr txBox="1">
            <a:spLocks noChangeArrowheads="1"/>
          </p:cNvSpPr>
          <p:nvPr/>
        </p:nvSpPr>
        <p:spPr bwMode="auto">
          <a:xfrm>
            <a:off x="395288" y="2781300"/>
            <a:ext cx="2376487" cy="40011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2000" b="1" dirty="0">
                <a:solidFill>
                  <a:schemeClr val="bg1"/>
                </a:solidFill>
                <a:latin typeface="+mn-lt"/>
              </a:rPr>
              <a:t>Υπερηχογράφημα </a:t>
            </a:r>
          </a:p>
        </p:txBody>
      </p:sp>
      <p:sp>
        <p:nvSpPr>
          <p:cNvPr id="72711" name="Text Box 7"/>
          <p:cNvSpPr txBox="1">
            <a:spLocks noChangeArrowheads="1"/>
          </p:cNvSpPr>
          <p:nvPr/>
        </p:nvSpPr>
        <p:spPr bwMode="auto">
          <a:xfrm>
            <a:off x="4966893" y="1949390"/>
            <a:ext cx="2952750" cy="40011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l-GR" altLang="el-GR" sz="2000" b="1" dirty="0">
                <a:solidFill>
                  <a:schemeClr val="bg1"/>
                </a:solidFill>
                <a:latin typeface="+mn-lt"/>
              </a:rPr>
              <a:t>Μαγνητική τομογραφία</a:t>
            </a:r>
          </a:p>
        </p:txBody>
      </p:sp>
      <p:sp>
        <p:nvSpPr>
          <p:cNvPr id="72712" name="Rectangle 8"/>
          <p:cNvSpPr>
            <a:spLocks noChangeArrowheads="1"/>
          </p:cNvSpPr>
          <p:nvPr/>
        </p:nvSpPr>
        <p:spPr bwMode="auto">
          <a:xfrm>
            <a:off x="371615" y="6579007"/>
            <a:ext cx="16659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1200" i="1" dirty="0">
                <a:solidFill>
                  <a:schemeClr val="bg1">
                    <a:lumMod val="75000"/>
                  </a:schemeClr>
                </a:solidFill>
                <a:latin typeface="+mn-lt"/>
              </a:rPr>
              <a:t>AJR</a:t>
            </a:r>
            <a:r>
              <a:rPr lang="el-GR" altLang="el-GR" sz="1200" dirty="0">
                <a:solidFill>
                  <a:schemeClr val="bg1">
                    <a:lumMod val="75000"/>
                  </a:schemeClr>
                </a:solidFill>
                <a:latin typeface="+mn-lt"/>
              </a:rPr>
              <a:t> 2001; 176:373-380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64</a:t>
            </a:fld>
            <a:endParaRPr lang="el-GR"/>
          </a:p>
        </p:txBody>
      </p:sp>
    </p:spTree>
    <p:extLst>
      <p:ext uri="{BB962C8B-B14F-4D97-AF65-F5344CB8AC3E}">
        <p14:creationId xmlns:p14="http://schemas.microsoft.com/office/powerpoint/2010/main" val="17582309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defRPr/>
            </a:pPr>
            <a:r>
              <a:rPr lang="el-GR" sz="3600" smtClean="0"/>
              <a:t>Ιγνυακή και άλλες κύστεις </a:t>
            </a:r>
          </a:p>
        </p:txBody>
      </p:sp>
      <p:pic>
        <p:nvPicPr>
          <p:cNvPr id="73734" name="Picture 21" descr="Click to see larger picture">
            <a:hlinkClick r:id="rId2"/>
          </p:cNvPr>
          <p:cNvPicPr>
            <a:picLocks noGrp="1" noChangeAspect="1" noChangeArrowheads="1"/>
          </p:cNvPicPr>
          <p:nvPr>
            <p:ph idx="1"/>
          </p:nvPr>
        </p:nvPicPr>
        <p:blipFill>
          <a:blip r:embed="rId3" cstate="print">
            <a:lum bright="24000" contrast="18000"/>
            <a:extLst>
              <a:ext uri="{28A0092B-C50C-407E-A947-70E740481C1C}">
                <a14:useLocalDpi xmlns:a14="http://schemas.microsoft.com/office/drawing/2010/main" val="0"/>
              </a:ext>
            </a:extLst>
          </a:blip>
          <a:stretch>
            <a:fillRect/>
          </a:stretch>
        </p:blipFill>
        <p:spPr>
          <a:xfrm>
            <a:off x="3962123" y="3260707"/>
            <a:ext cx="1148316" cy="1417674"/>
          </a:xfrm>
        </p:spPr>
      </p:pic>
      <p:pic>
        <p:nvPicPr>
          <p:cNvPr id="73731" name="Picture 7" descr="Click to see larger picture">
            <a:hlinkClick r:id="rId4"/>
          </p:cNvPr>
          <p:cNvPicPr>
            <a:picLocks noChangeAspect="1" noChangeArrowheads="1"/>
          </p:cNvPicPr>
          <p:nvPr/>
        </p:nvPicPr>
        <p:blipFill>
          <a:blip r:embed="rId5" cstate="print">
            <a:lum bright="12000"/>
            <a:extLst>
              <a:ext uri="{28A0092B-C50C-407E-A947-70E740481C1C}">
                <a14:useLocalDpi xmlns:a14="http://schemas.microsoft.com/office/drawing/2010/main" val="0"/>
              </a:ext>
            </a:extLst>
          </a:blip>
          <a:srcRect/>
          <a:stretch>
            <a:fillRect/>
          </a:stretch>
        </p:blipFill>
        <p:spPr bwMode="auto">
          <a:xfrm>
            <a:off x="179511" y="2852936"/>
            <a:ext cx="3139619" cy="3816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3732" name="Picture 11" descr="Click to see larger picture">
            <a:hlinkClick r:id="rId6"/>
          </p:cNvPr>
          <p:cNvPicPr>
            <a:picLocks noChangeAspect="1" noChangeArrowheads="1"/>
          </p:cNvPicPr>
          <p:nvPr/>
        </p:nvPicPr>
        <p:blipFill>
          <a:blip r:embed="rId7" cstate="print">
            <a:lum bright="24000" contrast="12000"/>
            <a:extLst>
              <a:ext uri="{28A0092B-C50C-407E-A947-70E740481C1C}">
                <a14:useLocalDpi xmlns:a14="http://schemas.microsoft.com/office/drawing/2010/main" val="0"/>
              </a:ext>
            </a:extLst>
          </a:blip>
          <a:srcRect/>
          <a:stretch>
            <a:fillRect/>
          </a:stretch>
        </p:blipFill>
        <p:spPr bwMode="auto">
          <a:xfrm>
            <a:off x="3419872" y="2852936"/>
            <a:ext cx="2881312" cy="3816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13" descr="Click to see larger picture">
            <a:hlinkClick r:id="rId8"/>
          </p:cNvPr>
          <p:cNvPicPr>
            <a:picLocks noChangeAspect="1" noChangeArrowheads="1"/>
          </p:cNvPicPr>
          <p:nvPr/>
        </p:nvPicPr>
        <p:blipFill>
          <a:blip r:embed="rId9" cstate="print">
            <a:lum bright="18000"/>
            <a:extLst>
              <a:ext uri="{28A0092B-C50C-407E-A947-70E740481C1C}">
                <a14:useLocalDpi xmlns:a14="http://schemas.microsoft.com/office/drawing/2010/main" val="0"/>
              </a:ext>
            </a:extLst>
          </a:blip>
          <a:srcRect/>
          <a:stretch>
            <a:fillRect/>
          </a:stretch>
        </p:blipFill>
        <p:spPr bwMode="auto">
          <a:xfrm>
            <a:off x="6372200" y="188640"/>
            <a:ext cx="2736304" cy="30240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65</a:t>
            </a:fld>
            <a:endParaRPr lang="el-GR"/>
          </a:p>
        </p:txBody>
      </p:sp>
    </p:spTree>
    <p:extLst>
      <p:ext uri="{BB962C8B-B14F-4D97-AF65-F5344CB8AC3E}">
        <p14:creationId xmlns:p14="http://schemas.microsoft.com/office/powerpoint/2010/main" val="9427706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idx="1"/>
          </p:nvPr>
        </p:nvSpPr>
        <p:spPr>
          <a:xfrm>
            <a:off x="323529" y="1340768"/>
            <a:ext cx="4536503" cy="5517232"/>
          </a:xfrm>
        </p:spPr>
        <p:txBody>
          <a:bodyPr>
            <a:normAutofit lnSpcReduction="10000"/>
          </a:bodyPr>
          <a:lstStyle/>
          <a:p>
            <a:pPr eaLnBrk="1" hangingPunct="1">
              <a:defRPr/>
            </a:pPr>
            <a:r>
              <a:rPr lang="el-GR" sz="2400" dirty="0" smtClean="0"/>
              <a:t>Πάθηση των επιφύσεων που αφορά στον αρθρικό  χόνδρο και το υποκείμενο οστό:</a:t>
            </a:r>
          </a:p>
          <a:p>
            <a:pPr lvl="1" eaLnBrk="1" hangingPunct="1">
              <a:defRPr/>
            </a:pPr>
            <a:r>
              <a:rPr lang="el-GR" sz="2400" dirty="0" smtClean="0"/>
              <a:t>Εκφύλιση τμήματος του αρθρικού χόνδρου</a:t>
            </a:r>
          </a:p>
          <a:p>
            <a:pPr lvl="1" eaLnBrk="1" hangingPunct="1">
              <a:defRPr/>
            </a:pPr>
            <a:r>
              <a:rPr lang="el-GR" sz="2400" dirty="0" smtClean="0"/>
              <a:t>Άσηπτη νέκρωση</a:t>
            </a:r>
          </a:p>
          <a:p>
            <a:pPr lvl="1" eaLnBrk="1" hangingPunct="1">
              <a:defRPr/>
            </a:pPr>
            <a:r>
              <a:rPr lang="el-GR" sz="2400" dirty="0" smtClean="0"/>
              <a:t>Επανασβέστωση </a:t>
            </a:r>
          </a:p>
          <a:p>
            <a:pPr eaLnBrk="1" hangingPunct="1">
              <a:defRPr/>
            </a:pPr>
            <a:r>
              <a:rPr lang="el-GR" sz="2400" dirty="0" smtClean="0"/>
              <a:t>Αιτία των ένδαρθρικών ξένων σωμάτων</a:t>
            </a:r>
          </a:p>
          <a:p>
            <a:pPr eaLnBrk="1" hangingPunct="1">
              <a:defRPr/>
            </a:pPr>
            <a:r>
              <a:rPr lang="el-GR" sz="2400" dirty="0" smtClean="0"/>
              <a:t>Ασαφής πολυπαραγοντική αιτιολογία</a:t>
            </a:r>
          </a:p>
          <a:p>
            <a:pPr eaLnBrk="1" hangingPunct="1">
              <a:defRPr/>
            </a:pPr>
            <a:r>
              <a:rPr lang="el-GR" sz="2400" dirty="0" smtClean="0"/>
              <a:t>Εφηβεία </a:t>
            </a:r>
          </a:p>
          <a:p>
            <a:pPr lvl="1" eaLnBrk="1" hangingPunct="1">
              <a:defRPr/>
            </a:pPr>
            <a:endParaRPr lang="el-GR" sz="2400" dirty="0" smtClean="0"/>
          </a:p>
        </p:txBody>
      </p:sp>
      <p:pic>
        <p:nvPicPr>
          <p:cNvPr id="74756" name="Picture 4" descr="[FIG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67" t="3268" r="6975" b="20079"/>
          <a:stretch/>
        </p:blipFill>
        <p:spPr bwMode="auto">
          <a:xfrm>
            <a:off x="5077041" y="260648"/>
            <a:ext cx="3743431" cy="656239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4757" name="Rectangle 5"/>
          <p:cNvSpPr>
            <a:spLocks noChangeArrowheads="1"/>
          </p:cNvSpPr>
          <p:nvPr/>
        </p:nvSpPr>
        <p:spPr bwMode="auto">
          <a:xfrm>
            <a:off x="3329296" y="6525344"/>
            <a:ext cx="18187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1200" dirty="0" smtClean="0">
                <a:latin typeface="+mn-lt"/>
                <a:hlinkClick r:id="rId3" action="ppaction://hlinkfile"/>
              </a:rPr>
              <a:t>emedicine.medscape.com</a:t>
            </a:r>
            <a:endParaRPr lang="el-GR" altLang="el-GR" sz="1200" dirty="0">
              <a:latin typeface="+mn-lt"/>
            </a:endParaRPr>
          </a:p>
        </p:txBody>
      </p:sp>
      <p:sp>
        <p:nvSpPr>
          <p:cNvPr id="2" name="Θέση αριθμού διαφάνειας 1"/>
          <p:cNvSpPr>
            <a:spLocks noGrp="1"/>
          </p:cNvSpPr>
          <p:nvPr>
            <p:ph type="sldNum" sz="quarter" idx="12"/>
          </p:nvPr>
        </p:nvSpPr>
        <p:spPr>
          <a:xfrm>
            <a:off x="6974904" y="6448251"/>
            <a:ext cx="2133600" cy="365125"/>
          </a:xfrm>
        </p:spPr>
        <p:txBody>
          <a:bodyPr/>
          <a:lstStyle/>
          <a:p>
            <a:pPr>
              <a:defRPr/>
            </a:pPr>
            <a:fld id="{7E55E3B3-0445-4CFC-BED8-763D4409E61F}" type="slidenum">
              <a:rPr lang="el-GR" smtClean="0"/>
              <a:pPr>
                <a:defRPr/>
              </a:pPr>
              <a:t>66</a:t>
            </a:fld>
            <a:endParaRPr lang="el-GR"/>
          </a:p>
        </p:txBody>
      </p:sp>
      <p:sp>
        <p:nvSpPr>
          <p:cNvPr id="3" name="Τίτλος 2"/>
          <p:cNvSpPr>
            <a:spLocks noGrp="1"/>
          </p:cNvSpPr>
          <p:nvPr>
            <p:ph type="title"/>
          </p:nvPr>
        </p:nvSpPr>
        <p:spPr/>
        <p:txBody>
          <a:bodyPr/>
          <a:lstStyle/>
          <a:p>
            <a:r>
              <a:rPr lang="el-GR" dirty="0" err="1"/>
              <a:t>Οστεοχονδρίτιδα</a:t>
            </a:r>
            <a:endParaRPr lang="el-GR" dirty="0"/>
          </a:p>
        </p:txBody>
      </p:sp>
    </p:spTree>
    <p:extLst>
      <p:ext uri="{BB962C8B-B14F-4D97-AF65-F5344CB8AC3E}">
        <p14:creationId xmlns:p14="http://schemas.microsoft.com/office/powerpoint/2010/main" val="18141715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797520"/>
            <a:ext cx="8532813" cy="5511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5781" name="Rectangle 5"/>
          <p:cNvSpPr>
            <a:spLocks noChangeArrowheads="1"/>
          </p:cNvSpPr>
          <p:nvPr/>
        </p:nvSpPr>
        <p:spPr bwMode="auto">
          <a:xfrm>
            <a:off x="3851920" y="6364987"/>
            <a:ext cx="18187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1200" dirty="0" smtClean="0">
                <a:latin typeface="+mn-lt"/>
                <a:hlinkClick r:id="rId3" action="ppaction://hlinkfile"/>
              </a:rPr>
              <a:t>emedicine.medscape.com</a:t>
            </a:r>
            <a:endParaRPr lang="el-GR" altLang="el-GR" sz="1200" dirty="0">
              <a:latin typeface="+mn-lt"/>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67</a:t>
            </a:fld>
            <a:endParaRPr lang="el-GR"/>
          </a:p>
        </p:txBody>
      </p:sp>
    </p:spTree>
    <p:extLst>
      <p:ext uri="{BB962C8B-B14F-4D97-AF65-F5344CB8AC3E}">
        <p14:creationId xmlns:p14="http://schemas.microsoft.com/office/powerpoint/2010/main" val="34097994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5" descr="Figure 1A"/>
          <p:cNvPicPr>
            <a:picLocks noChangeAspect="1" noChangeArrowheads="1"/>
          </p:cNvPicPr>
          <p:nvPr/>
        </p:nvPicPr>
        <p:blipFill rotWithShape="1">
          <a:blip r:embed="rId2" cstate="print">
            <a:lum bright="12000" contrast="6000"/>
            <a:extLst>
              <a:ext uri="{28A0092B-C50C-407E-A947-70E740481C1C}">
                <a14:useLocalDpi xmlns:a14="http://schemas.microsoft.com/office/drawing/2010/main" val="0"/>
              </a:ext>
            </a:extLst>
          </a:blip>
          <a:srcRect b="14366"/>
          <a:stretch/>
        </p:blipFill>
        <p:spPr bwMode="auto">
          <a:xfrm>
            <a:off x="133771" y="188640"/>
            <a:ext cx="3008313" cy="379964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6803" name="Picture 17" descr="84611-89718-2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771" y="4077072"/>
            <a:ext cx="3275855" cy="27715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6804" name="Picture 18" descr="Figure 2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6214" y="3384376"/>
            <a:ext cx="3507778"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6805" name="Picture 19" descr="Figure 2B"/>
          <p:cNvPicPr>
            <a:picLocks noChangeAspect="1" noChangeArrowheads="1"/>
          </p:cNvPicPr>
          <p:nvPr/>
        </p:nvPicPr>
        <p:blipFill>
          <a:blip r:embed="rId5" cstate="print">
            <a:lum bright="6000"/>
            <a:extLst>
              <a:ext uri="{28A0092B-C50C-407E-A947-70E740481C1C}">
                <a14:useLocalDpi xmlns:a14="http://schemas.microsoft.com/office/drawing/2010/main" val="0"/>
              </a:ext>
            </a:extLst>
          </a:blip>
          <a:srcRect/>
          <a:stretch>
            <a:fillRect/>
          </a:stretch>
        </p:blipFill>
        <p:spPr bwMode="auto">
          <a:xfrm>
            <a:off x="3206886" y="188639"/>
            <a:ext cx="3957402" cy="379964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6806" name="Rectangle 21"/>
          <p:cNvSpPr>
            <a:spLocks noChangeArrowheads="1"/>
          </p:cNvSpPr>
          <p:nvPr/>
        </p:nvSpPr>
        <p:spPr bwMode="auto">
          <a:xfrm>
            <a:off x="3462104" y="6525344"/>
            <a:ext cx="18187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1200" dirty="0" smtClean="0">
                <a:latin typeface="+mn-lt"/>
                <a:hlinkClick r:id="rId6" action="ppaction://hlinkfile"/>
              </a:rPr>
              <a:t>emedicine.medscape.com</a:t>
            </a:r>
            <a:endParaRPr lang="el-GR" altLang="el-GR" sz="1200" dirty="0">
              <a:latin typeface="+mn-lt"/>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68</a:t>
            </a:fld>
            <a:endParaRPr lang="el-GR"/>
          </a:p>
        </p:txBody>
      </p:sp>
    </p:spTree>
    <p:extLst>
      <p:ext uri="{BB962C8B-B14F-4D97-AF65-F5344CB8AC3E}">
        <p14:creationId xmlns:p14="http://schemas.microsoft.com/office/powerpoint/2010/main" val="20423188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l-GR" dirty="0" smtClean="0"/>
              <a:t>Ρήξη εάν υποστούν στρεπτικές και συμπιεστικές δυνάμεις κατά τη διάρκεια στροφής ή κατά την κάμψη και έκταση στο τρέξιμο.</a:t>
            </a:r>
            <a:endParaRPr lang="en-US" dirty="0"/>
          </a:p>
        </p:txBody>
      </p:sp>
      <p:pic>
        <p:nvPicPr>
          <p:cNvPr id="9220" name="Picture 6" descr="807DA1A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2564904"/>
            <a:ext cx="4066083" cy="3713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a:t>
            </a:fld>
            <a:endParaRPr lang="el-GR"/>
          </a:p>
        </p:txBody>
      </p:sp>
      <p:sp>
        <p:nvSpPr>
          <p:cNvPr id="5" name="Τίτλος 4"/>
          <p:cNvSpPr>
            <a:spLocks noGrp="1"/>
          </p:cNvSpPr>
          <p:nvPr>
            <p:ph type="title"/>
          </p:nvPr>
        </p:nvSpPr>
        <p:spPr/>
        <p:txBody>
          <a:bodyPr/>
          <a:lstStyle/>
          <a:p>
            <a:r>
              <a:rPr lang="el-GR" dirty="0">
                <a:solidFill>
                  <a:prstClr val="white"/>
                </a:solidFill>
              </a:rPr>
              <a:t>Μηνίσκοι </a:t>
            </a:r>
            <a:r>
              <a:rPr lang="el-GR" sz="3000" b="0" dirty="0" smtClean="0">
                <a:solidFill>
                  <a:prstClr val="white"/>
                </a:solidFill>
              </a:rPr>
              <a:t>2/2</a:t>
            </a:r>
            <a:endParaRPr lang="el-GR" dirty="0"/>
          </a:p>
        </p:txBody>
      </p:sp>
    </p:spTree>
    <p:extLst>
      <p:ext uri="{BB962C8B-B14F-4D97-AF65-F5344CB8AC3E}">
        <p14:creationId xmlns:p14="http://schemas.microsoft.com/office/powerpoint/2010/main" val="25394344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p:cNvPicPr>
            <a:picLocks noChangeAspect="1" noChangeArrowheads="1"/>
          </p:cNvPicPr>
          <p:nvPr/>
        </p:nvPicPr>
        <p:blipFill>
          <a:blip r:embed="rId2" cstate="print">
            <a:lum bright="18000" contrast="18000"/>
            <a:extLst>
              <a:ext uri="{28A0092B-C50C-407E-A947-70E740481C1C}">
                <a14:useLocalDpi xmlns:a14="http://schemas.microsoft.com/office/drawing/2010/main" val="0"/>
              </a:ext>
            </a:extLst>
          </a:blip>
          <a:srcRect r="-1288"/>
          <a:stretch>
            <a:fillRect/>
          </a:stretch>
        </p:blipFill>
        <p:spPr bwMode="auto">
          <a:xfrm>
            <a:off x="4499992" y="1557313"/>
            <a:ext cx="4572000" cy="47926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7827" name="Picture 8"/>
          <p:cNvPicPr>
            <a:picLocks noChangeAspect="1" noChangeArrowheads="1"/>
          </p:cNvPicPr>
          <p:nvPr/>
        </p:nvPicPr>
        <p:blipFill rotWithShape="1">
          <a:blip r:embed="rId3" cstate="print">
            <a:lum bright="18000" contrast="18000"/>
            <a:extLst>
              <a:ext uri="{28A0092B-C50C-407E-A947-70E740481C1C}">
                <a14:useLocalDpi xmlns:a14="http://schemas.microsoft.com/office/drawing/2010/main" val="0"/>
              </a:ext>
            </a:extLst>
          </a:blip>
          <a:srcRect l="2410" r="3718"/>
          <a:stretch/>
        </p:blipFill>
        <p:spPr bwMode="auto">
          <a:xfrm>
            <a:off x="257452" y="633388"/>
            <a:ext cx="4154750" cy="5716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7828" name="Rectangle 9"/>
          <p:cNvSpPr>
            <a:spLocks noChangeArrowheads="1"/>
          </p:cNvSpPr>
          <p:nvPr/>
        </p:nvSpPr>
        <p:spPr bwMode="auto">
          <a:xfrm>
            <a:off x="3722627" y="6361305"/>
            <a:ext cx="18187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1200" dirty="0" smtClean="0">
                <a:latin typeface="+mn-lt"/>
                <a:hlinkClick r:id="rId4" action="ppaction://hlinkfile"/>
              </a:rPr>
              <a:t>emedicine.medscape.com</a:t>
            </a:r>
            <a:endParaRPr lang="el-GR" altLang="el-GR" sz="1200" dirty="0">
              <a:latin typeface="+mn-lt"/>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69</a:t>
            </a:fld>
            <a:endParaRPr lang="el-GR"/>
          </a:p>
        </p:txBody>
      </p:sp>
    </p:spTree>
    <p:extLst>
      <p:ext uri="{BB962C8B-B14F-4D97-AF65-F5344CB8AC3E}">
        <p14:creationId xmlns:p14="http://schemas.microsoft.com/office/powerpoint/2010/main" val="15892226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5" descr="Image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826" y="620688"/>
            <a:ext cx="3690850" cy="56181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8853" name="Picture 7" descr="Image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3914775"/>
            <a:ext cx="5095875" cy="2324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70</a:t>
            </a:fld>
            <a:endParaRPr lang="el-GR"/>
          </a:p>
        </p:txBody>
      </p:sp>
    </p:spTree>
    <p:extLst>
      <p:ext uri="{BB962C8B-B14F-4D97-AF65-F5344CB8AC3E}">
        <p14:creationId xmlns:p14="http://schemas.microsoft.com/office/powerpoint/2010/main" val="293756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Rectangle 10"/>
          <p:cNvSpPr>
            <a:spLocks noGrp="1" noChangeArrowheads="1"/>
          </p:cNvSpPr>
          <p:nvPr>
            <p:ph type="title"/>
          </p:nvPr>
        </p:nvSpPr>
        <p:spPr/>
        <p:txBody>
          <a:bodyPr/>
          <a:lstStyle/>
          <a:p>
            <a:pPr algn="l" eaLnBrk="1" hangingPunct="1">
              <a:defRPr/>
            </a:pPr>
            <a:r>
              <a:rPr lang="el-GR" sz="3200" smtClean="0"/>
              <a:t>Οστεοχονδρίτις</a:t>
            </a:r>
          </a:p>
        </p:txBody>
      </p:sp>
      <p:pic>
        <p:nvPicPr>
          <p:cNvPr id="79876" name="Picture 9" descr="[FIG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1971" b="30444"/>
          <a:stretch/>
        </p:blipFill>
        <p:spPr>
          <a:xfrm>
            <a:off x="107504" y="3766081"/>
            <a:ext cx="5760640" cy="3075400"/>
          </a:xfrm>
          <a:noFill/>
          <a:ln>
            <a:solidFill>
              <a:schemeClr val="tx1"/>
            </a:solidFill>
          </a:ln>
          <a:extLst>
            <a:ext uri="{909E8E84-426E-40DD-AFC4-6F175D3DCCD1}">
              <a14:hiddenFill xmlns:a14="http://schemas.microsoft.com/office/drawing/2010/main">
                <a:solidFill>
                  <a:srgbClr val="FFFFFF"/>
                </a:solidFill>
              </a14:hiddenFill>
            </a:ext>
          </a:extLst>
        </p:spPr>
      </p:pic>
      <p:pic>
        <p:nvPicPr>
          <p:cNvPr id="79875" name="Picture 7" descr="[FIGURE 1]"/>
          <p:cNvPicPr>
            <a:picLocks noChangeAspect="1" noChangeArrowheads="1"/>
          </p:cNvPicPr>
          <p:nvPr/>
        </p:nvPicPr>
        <p:blipFill>
          <a:blip r:embed="rId3" cstate="print">
            <a:extLst>
              <a:ext uri="{28A0092B-C50C-407E-A947-70E740481C1C}">
                <a14:useLocalDpi xmlns:a14="http://schemas.microsoft.com/office/drawing/2010/main" val="0"/>
              </a:ext>
            </a:extLst>
          </a:blip>
          <a:srcRect l="1782" t="-256" r="3973" b="30632"/>
          <a:stretch>
            <a:fillRect/>
          </a:stretch>
        </p:blipFill>
        <p:spPr bwMode="auto">
          <a:xfrm>
            <a:off x="4191234" y="188640"/>
            <a:ext cx="4921200" cy="354927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71</a:t>
            </a:fld>
            <a:endParaRPr lang="el-GR"/>
          </a:p>
        </p:txBody>
      </p:sp>
    </p:spTree>
    <p:extLst>
      <p:ext uri="{BB962C8B-B14F-4D97-AF65-F5344CB8AC3E}">
        <p14:creationId xmlns:p14="http://schemas.microsoft.com/office/powerpoint/2010/main" val="4815243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0" name="Rectangle 10"/>
          <p:cNvSpPr>
            <a:spLocks noGrp="1" noChangeArrowheads="1"/>
          </p:cNvSpPr>
          <p:nvPr>
            <p:ph idx="1"/>
          </p:nvPr>
        </p:nvSpPr>
        <p:spPr>
          <a:xfrm>
            <a:off x="323528" y="1268760"/>
            <a:ext cx="8424936" cy="5256584"/>
          </a:xfrm>
        </p:spPr>
        <p:txBody>
          <a:bodyPr>
            <a:normAutofit/>
          </a:bodyPr>
          <a:lstStyle/>
          <a:p>
            <a:pPr eaLnBrk="1" hangingPunct="1">
              <a:defRPr/>
            </a:pPr>
            <a:r>
              <a:rPr lang="el-GR" dirty="0" err="1" smtClean="0"/>
              <a:t>Οστεοχονδρίτιδα</a:t>
            </a:r>
            <a:r>
              <a:rPr lang="el-GR" dirty="0" smtClean="0"/>
              <a:t> του κνημιαίου ογκώματος</a:t>
            </a:r>
          </a:p>
          <a:p>
            <a:pPr eaLnBrk="1" hangingPunct="1">
              <a:defRPr/>
            </a:pPr>
            <a:r>
              <a:rPr lang="el-GR" dirty="0" smtClean="0"/>
              <a:t>Κλινική διάγνωση</a:t>
            </a:r>
          </a:p>
          <a:p>
            <a:pPr eaLnBrk="1" hangingPunct="1">
              <a:defRPr/>
            </a:pPr>
            <a:r>
              <a:rPr lang="el-GR" dirty="0" smtClean="0"/>
              <a:t>Οίδημα μαλακών μορίων</a:t>
            </a:r>
          </a:p>
        </p:txBody>
      </p:sp>
      <p:pic>
        <p:nvPicPr>
          <p:cNvPr id="80899" name="Picture 7" descr="Click to see larger picture">
            <a:hlinkClick r:id="rId2"/>
          </p:cNvPr>
          <p:cNvPicPr>
            <a:picLocks noChangeAspect="1" noChangeArrowheads="1"/>
          </p:cNvPicPr>
          <p:nvPr/>
        </p:nvPicPr>
        <p:blipFill>
          <a:blip r:embed="rId3" cstate="print">
            <a:lum contrast="24000"/>
            <a:extLst>
              <a:ext uri="{28A0092B-C50C-407E-A947-70E740481C1C}">
                <a14:useLocalDpi xmlns:a14="http://schemas.microsoft.com/office/drawing/2010/main" val="0"/>
              </a:ext>
            </a:extLst>
          </a:blip>
          <a:srcRect/>
          <a:stretch>
            <a:fillRect/>
          </a:stretch>
        </p:blipFill>
        <p:spPr bwMode="auto">
          <a:xfrm>
            <a:off x="5292080" y="2492896"/>
            <a:ext cx="3324225" cy="37766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0902" name="AutoShape 11"/>
          <p:cNvSpPr>
            <a:spLocks noChangeArrowheads="1"/>
          </p:cNvSpPr>
          <p:nvPr/>
        </p:nvSpPr>
        <p:spPr bwMode="auto">
          <a:xfrm rot="-2845078">
            <a:off x="6295007" y="6112129"/>
            <a:ext cx="676275" cy="87313"/>
          </a:xfrm>
          <a:prstGeom prst="rightArrow">
            <a:avLst>
              <a:gd name="adj1" fmla="val 50000"/>
              <a:gd name="adj2" fmla="val 193635"/>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l-G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72</a:t>
            </a:fld>
            <a:endParaRPr lang="el-GR"/>
          </a:p>
        </p:txBody>
      </p:sp>
      <p:sp>
        <p:nvSpPr>
          <p:cNvPr id="3" name="Τίτλος 2"/>
          <p:cNvSpPr>
            <a:spLocks noGrp="1"/>
          </p:cNvSpPr>
          <p:nvPr>
            <p:ph type="title"/>
          </p:nvPr>
        </p:nvSpPr>
        <p:spPr/>
        <p:txBody>
          <a:bodyPr/>
          <a:lstStyle/>
          <a:p>
            <a:r>
              <a:rPr lang="en-US" dirty="0"/>
              <a:t>Osgood-</a:t>
            </a:r>
            <a:r>
              <a:rPr lang="en-US" dirty="0" err="1"/>
              <a:t>Slatter</a:t>
            </a:r>
            <a:r>
              <a:rPr lang="en-US" dirty="0"/>
              <a:t> disease</a:t>
            </a:r>
            <a:endParaRPr lang="el-GR" dirty="0"/>
          </a:p>
        </p:txBody>
      </p:sp>
    </p:spTree>
    <p:extLst>
      <p:ext uri="{BB962C8B-B14F-4D97-AF65-F5344CB8AC3E}">
        <p14:creationId xmlns:p14="http://schemas.microsoft.com/office/powerpoint/2010/main" val="148311468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l" eaLnBrk="1" hangingPunct="1">
              <a:defRPr/>
            </a:pPr>
            <a:r>
              <a:rPr lang="el-GR" dirty="0" err="1" smtClean="0"/>
              <a:t>Οστεονέκρωση</a:t>
            </a:r>
            <a:endParaRPr lang="el-GR" dirty="0" smtClean="0"/>
          </a:p>
        </p:txBody>
      </p:sp>
      <p:sp>
        <p:nvSpPr>
          <p:cNvPr id="34828" name="Rectangle 12"/>
          <p:cNvSpPr>
            <a:spLocks noGrp="1" noChangeArrowheads="1"/>
          </p:cNvSpPr>
          <p:nvPr>
            <p:ph idx="1"/>
          </p:nvPr>
        </p:nvSpPr>
        <p:spPr>
          <a:xfrm>
            <a:off x="323528" y="1340768"/>
            <a:ext cx="8424936" cy="2088232"/>
          </a:xfrm>
        </p:spPr>
        <p:txBody>
          <a:bodyPr/>
          <a:lstStyle/>
          <a:p>
            <a:pPr eaLnBrk="1" hangingPunct="1">
              <a:defRPr/>
            </a:pPr>
            <a:r>
              <a:rPr lang="el-GR" dirty="0" smtClean="0"/>
              <a:t>Ιδιοπαθής </a:t>
            </a:r>
          </a:p>
          <a:p>
            <a:pPr eaLnBrk="1" hangingPunct="1">
              <a:defRPr/>
            </a:pPr>
            <a:r>
              <a:rPr lang="el-GR" dirty="0" smtClean="0"/>
              <a:t>Δευτεροπαθής </a:t>
            </a:r>
          </a:p>
          <a:p>
            <a:pPr eaLnBrk="1" hangingPunct="1">
              <a:defRPr/>
            </a:pPr>
            <a:r>
              <a:rPr lang="el-GR" dirty="0" smtClean="0"/>
              <a:t>Συνήθως έσω κόνδυλος </a:t>
            </a:r>
          </a:p>
        </p:txBody>
      </p:sp>
      <p:pic>
        <p:nvPicPr>
          <p:cNvPr id="81923" name="Picture 7" descr="Click to see larger picture">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3489702"/>
            <a:ext cx="3240087" cy="32400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1925" name="Picture 11" descr="Click to see larger pictur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240" y="2853208"/>
            <a:ext cx="2203450" cy="3240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1927" name="Picture 13"/>
          <p:cNvPicPr>
            <a:picLocks noChangeAspect="1" noChangeArrowheads="1"/>
          </p:cNvPicPr>
          <p:nvPr/>
        </p:nvPicPr>
        <p:blipFill>
          <a:blip r:embed="rId7" cstate="print">
            <a:lum bright="-24000" contrast="12000"/>
            <a:extLst>
              <a:ext uri="{28A0092B-C50C-407E-A947-70E740481C1C}">
                <a14:useLocalDpi xmlns:a14="http://schemas.microsoft.com/office/drawing/2010/main" val="0"/>
              </a:ext>
            </a:extLst>
          </a:blip>
          <a:srcRect/>
          <a:stretch>
            <a:fillRect/>
          </a:stretch>
        </p:blipFill>
        <p:spPr bwMode="auto">
          <a:xfrm>
            <a:off x="3924300" y="981075"/>
            <a:ext cx="2674938" cy="5121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1928" name="Rectangle 14"/>
          <p:cNvSpPr>
            <a:spLocks noChangeArrowheads="1"/>
          </p:cNvSpPr>
          <p:nvPr/>
        </p:nvSpPr>
        <p:spPr bwMode="auto">
          <a:xfrm>
            <a:off x="3779912" y="6426999"/>
            <a:ext cx="18187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1200" dirty="0" smtClean="0">
                <a:latin typeface="+mn-lt"/>
                <a:hlinkClick r:id="rId8" action="ppaction://hlinkfile"/>
              </a:rPr>
              <a:t>emedicine.medscape.com</a:t>
            </a:r>
            <a:endParaRPr lang="el-GR" altLang="el-GR" sz="1200" dirty="0">
              <a:latin typeface="+mn-lt"/>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73</a:t>
            </a:fld>
            <a:endParaRPr lang="el-GR"/>
          </a:p>
        </p:txBody>
      </p:sp>
    </p:spTree>
    <p:extLst>
      <p:ext uri="{BB962C8B-B14F-4D97-AF65-F5344CB8AC3E}">
        <p14:creationId xmlns:p14="http://schemas.microsoft.com/office/powerpoint/2010/main" val="39701788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61784" y="116632"/>
            <a:ext cx="9082215" cy="1224136"/>
          </a:xfrm>
        </p:spPr>
        <p:txBody>
          <a:bodyPr>
            <a:normAutofit fontScale="90000"/>
          </a:bodyPr>
          <a:lstStyle/>
          <a:p>
            <a:pPr eaLnBrk="1" hangingPunct="1">
              <a:defRPr/>
            </a:pPr>
            <a:r>
              <a:rPr lang="el-GR" sz="4000" dirty="0" smtClean="0"/>
              <a:t>Δευτεροπαθής</a:t>
            </a:r>
            <a:br>
              <a:rPr lang="el-GR" sz="4000" dirty="0" smtClean="0"/>
            </a:br>
            <a:r>
              <a:rPr lang="el-GR" sz="4000" dirty="0" err="1" smtClean="0"/>
              <a:t>οστεονέκρωση</a:t>
            </a:r>
            <a:endParaRPr lang="el-GR" sz="4000" dirty="0" smtClean="0"/>
          </a:p>
        </p:txBody>
      </p:sp>
      <p:sp>
        <p:nvSpPr>
          <p:cNvPr id="120835" name="Rectangle 3"/>
          <p:cNvSpPr>
            <a:spLocks noGrp="1" noChangeArrowheads="1"/>
          </p:cNvSpPr>
          <p:nvPr>
            <p:ph idx="1"/>
          </p:nvPr>
        </p:nvSpPr>
        <p:spPr>
          <a:xfrm>
            <a:off x="323527" y="1556792"/>
            <a:ext cx="4464497" cy="5301208"/>
          </a:xfrm>
        </p:spPr>
        <p:txBody>
          <a:bodyPr>
            <a:normAutofit/>
          </a:bodyPr>
          <a:lstStyle/>
          <a:p>
            <a:pPr eaLnBrk="1" hangingPunct="1">
              <a:defRPr/>
            </a:pPr>
            <a:r>
              <a:rPr lang="el-GR" sz="2300" dirty="0" smtClean="0"/>
              <a:t>Αλκοολισμός.</a:t>
            </a:r>
          </a:p>
          <a:p>
            <a:pPr eaLnBrk="1" hangingPunct="1">
              <a:defRPr/>
            </a:pPr>
            <a:r>
              <a:rPr lang="el-GR" sz="2300" dirty="0" smtClean="0"/>
              <a:t>Μεταμόσχευση οργάνου.</a:t>
            </a:r>
          </a:p>
          <a:p>
            <a:pPr eaLnBrk="1" hangingPunct="1">
              <a:defRPr/>
            </a:pPr>
            <a:r>
              <a:rPr lang="el-GR" sz="2300" dirty="0" smtClean="0"/>
              <a:t>Νόσοι του συνδετικού ιστού (</a:t>
            </a:r>
            <a:r>
              <a:rPr lang="el-GR" sz="2300" dirty="0" err="1" smtClean="0"/>
              <a:t>ερυθηματώδης</a:t>
            </a:r>
            <a:r>
              <a:rPr lang="el-GR" sz="2300" dirty="0" smtClean="0"/>
              <a:t> λύκος, ρευματοειδής αρθρίτιδα).</a:t>
            </a:r>
          </a:p>
          <a:p>
            <a:pPr eaLnBrk="1" hangingPunct="1">
              <a:defRPr/>
            </a:pPr>
            <a:r>
              <a:rPr lang="el-GR" sz="2300" dirty="0" smtClean="0"/>
              <a:t>Θαλασσαιμία, δρεπανοκυτταρική αναιμία.</a:t>
            </a:r>
          </a:p>
          <a:p>
            <a:pPr eaLnBrk="1" hangingPunct="1">
              <a:defRPr/>
            </a:pPr>
            <a:r>
              <a:rPr lang="el-GR" sz="2300" dirty="0" smtClean="0"/>
              <a:t>Λευχαιμία, μεταμόσχευση μυελού.</a:t>
            </a:r>
          </a:p>
          <a:p>
            <a:pPr eaLnBrk="1" hangingPunct="1">
              <a:defRPr/>
            </a:pPr>
            <a:r>
              <a:rPr lang="el-GR" sz="2300" dirty="0" smtClean="0"/>
              <a:t>Συστηματική χρήση στεροειδών.</a:t>
            </a:r>
          </a:p>
        </p:txBody>
      </p:sp>
      <p:pic>
        <p:nvPicPr>
          <p:cNvPr id="829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908720"/>
            <a:ext cx="4262437" cy="5616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2949" name="Rectangle 5"/>
          <p:cNvSpPr>
            <a:spLocks noChangeArrowheads="1"/>
          </p:cNvSpPr>
          <p:nvPr/>
        </p:nvSpPr>
        <p:spPr bwMode="auto">
          <a:xfrm>
            <a:off x="4788024" y="6526836"/>
            <a:ext cx="25985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1200" i="1" dirty="0" err="1">
                <a:solidFill>
                  <a:schemeClr val="bg1">
                    <a:lumMod val="75000"/>
                  </a:schemeClr>
                </a:solidFill>
                <a:latin typeface="+mn-lt"/>
              </a:rPr>
              <a:t>Rheumatology</a:t>
            </a:r>
            <a:r>
              <a:rPr lang="el-GR" altLang="el-GR" sz="1200" i="1" dirty="0">
                <a:solidFill>
                  <a:schemeClr val="bg1">
                    <a:lumMod val="75000"/>
                  </a:schemeClr>
                </a:solidFill>
                <a:latin typeface="+mn-lt"/>
              </a:rPr>
              <a:t> (2000) 39 (9): 982-989.</a:t>
            </a:r>
            <a:r>
              <a:rPr lang="el-GR" altLang="el-GR" sz="1200" dirty="0">
                <a:solidFill>
                  <a:schemeClr val="bg1">
                    <a:lumMod val="75000"/>
                  </a:schemeClr>
                </a:solidFill>
                <a:latin typeface="+mn-lt"/>
              </a:rPr>
              <a:t>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74</a:t>
            </a:fld>
            <a:endParaRPr lang="el-GR"/>
          </a:p>
        </p:txBody>
      </p:sp>
    </p:spTree>
    <p:extLst>
      <p:ext uri="{BB962C8B-B14F-4D97-AF65-F5344CB8AC3E}">
        <p14:creationId xmlns:p14="http://schemas.microsoft.com/office/powerpoint/2010/main" val="315152370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defRPr/>
            </a:pPr>
            <a:r>
              <a:rPr lang="el-GR" smtClean="0"/>
              <a:t>Όγκοι</a:t>
            </a:r>
          </a:p>
        </p:txBody>
      </p:sp>
      <p:sp>
        <p:nvSpPr>
          <p:cNvPr id="48139" name="Rectangle 11"/>
          <p:cNvSpPr>
            <a:spLocks noGrp="1" noChangeArrowheads="1"/>
          </p:cNvSpPr>
          <p:nvPr>
            <p:ph idx="1"/>
          </p:nvPr>
        </p:nvSpPr>
        <p:spPr/>
        <p:txBody>
          <a:bodyPr>
            <a:normAutofit/>
          </a:bodyPr>
          <a:lstStyle/>
          <a:p>
            <a:pPr eaLnBrk="1" hangingPunct="1">
              <a:lnSpc>
                <a:spcPct val="90000"/>
              </a:lnSpc>
              <a:defRPr/>
            </a:pPr>
            <a:r>
              <a:rPr lang="el-GR" dirty="0" smtClean="0"/>
              <a:t>Όγκοι κάτω από το γόνατο συνήθως πρωτοπαθείς</a:t>
            </a:r>
          </a:p>
        </p:txBody>
      </p:sp>
      <p:pic>
        <p:nvPicPr>
          <p:cNvPr id="83971" name="Picture 8"/>
          <p:cNvPicPr>
            <a:picLocks noChangeAspect="1" noChangeArrowheads="1"/>
          </p:cNvPicPr>
          <p:nvPr/>
        </p:nvPicPr>
        <p:blipFill>
          <a:blip r:embed="rId2" cstate="print">
            <a:lum bright="-6000"/>
            <a:extLst>
              <a:ext uri="{28A0092B-C50C-407E-A947-70E740481C1C}">
                <a14:useLocalDpi xmlns:a14="http://schemas.microsoft.com/office/drawing/2010/main" val="0"/>
              </a:ext>
            </a:extLst>
          </a:blip>
          <a:srcRect/>
          <a:stretch>
            <a:fillRect/>
          </a:stretch>
        </p:blipFill>
        <p:spPr bwMode="auto">
          <a:xfrm>
            <a:off x="252413" y="2346325"/>
            <a:ext cx="3292475"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tangle 9"/>
          <p:cNvSpPr>
            <a:spLocks noChangeArrowheads="1"/>
          </p:cNvSpPr>
          <p:nvPr/>
        </p:nvSpPr>
        <p:spPr bwMode="auto">
          <a:xfrm>
            <a:off x="6693223" y="6557189"/>
            <a:ext cx="12057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1200" dirty="0" smtClean="0">
                <a:latin typeface="+mn-lt"/>
                <a:hlinkClick r:id="rId3" action="ppaction://hlinkfile"/>
              </a:rPr>
              <a:t>uwmsk.org</a:t>
            </a:r>
            <a:endParaRPr lang="el-GR" altLang="el-GR" sz="1200" dirty="0">
              <a:latin typeface="+mn-lt"/>
            </a:endParaRPr>
          </a:p>
        </p:txBody>
      </p:sp>
      <p:pic>
        <p:nvPicPr>
          <p:cNvPr id="83973"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375" y="2346325"/>
            <a:ext cx="3076575"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Text Box 12"/>
          <p:cNvSpPr txBox="1">
            <a:spLocks noChangeArrowheads="1"/>
          </p:cNvSpPr>
          <p:nvPr/>
        </p:nvSpPr>
        <p:spPr bwMode="auto">
          <a:xfrm>
            <a:off x="6693223" y="2346325"/>
            <a:ext cx="2266950" cy="1169551"/>
          </a:xfrm>
          <a:prstGeom prst="rect">
            <a:avLst/>
          </a:prstGeom>
          <a:solidFill>
            <a:schemeClr val="bg1"/>
          </a:solidFill>
          <a:ln w="9525">
            <a:solidFill>
              <a:srgbClr val="0000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2000" b="1">
                <a:latin typeface="+mn-lt"/>
              </a:rPr>
              <a:t>Γιγαντικυτταρικός όγκος</a:t>
            </a:r>
          </a:p>
          <a:p>
            <a:pPr eaLnBrk="1" hangingPunct="1">
              <a:spcBef>
                <a:spcPct val="50000"/>
              </a:spcBef>
            </a:pPr>
            <a:r>
              <a:rPr lang="el-GR" altLang="el-GR" sz="2000" b="1">
                <a:latin typeface="+mn-lt"/>
              </a:rPr>
              <a:t>95% καλοήθης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75</a:t>
            </a:fld>
            <a:endParaRPr lang="el-GR"/>
          </a:p>
        </p:txBody>
      </p:sp>
    </p:spTree>
    <p:extLst>
      <p:ext uri="{BB962C8B-B14F-4D97-AF65-F5344CB8AC3E}">
        <p14:creationId xmlns:p14="http://schemas.microsoft.com/office/powerpoint/2010/main" val="39130608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1784" y="116632"/>
            <a:ext cx="9082215" cy="792088"/>
          </a:xfrm>
        </p:spPr>
        <p:txBody>
          <a:bodyPr/>
          <a:lstStyle/>
          <a:p>
            <a:r>
              <a:rPr lang="el-GR" dirty="0" err="1"/>
              <a:t>Αγγειοσάρκωμα</a:t>
            </a:r>
            <a:endParaRPr lang="el-GR" dirty="0"/>
          </a:p>
        </p:txBody>
      </p:sp>
      <p:sp>
        <p:nvSpPr>
          <p:cNvPr id="121859" name="Rectangle 3"/>
          <p:cNvSpPr>
            <a:spLocks noGrp="1" noChangeArrowheads="1"/>
          </p:cNvSpPr>
          <p:nvPr>
            <p:ph idx="1"/>
          </p:nvPr>
        </p:nvSpPr>
        <p:spPr>
          <a:xfrm>
            <a:off x="2915816" y="764704"/>
            <a:ext cx="6120680" cy="5256584"/>
          </a:xfrm>
        </p:spPr>
        <p:txBody>
          <a:bodyPr>
            <a:normAutofit/>
          </a:bodyPr>
          <a:lstStyle/>
          <a:p>
            <a:pPr eaLnBrk="1" hangingPunct="1">
              <a:defRPr/>
            </a:pPr>
            <a:r>
              <a:rPr lang="el-GR" dirty="0" err="1" smtClean="0"/>
              <a:t>Αγγειοσάρκωμα</a:t>
            </a:r>
            <a:r>
              <a:rPr lang="el-GR" dirty="0" smtClean="0"/>
              <a:t>: κακοήθης όγκος</a:t>
            </a:r>
          </a:p>
          <a:p>
            <a:pPr eaLnBrk="1" hangingPunct="1">
              <a:defRPr/>
            </a:pPr>
            <a:r>
              <a:rPr lang="el-GR" dirty="0" smtClean="0"/>
              <a:t>Ασαφή όρια στην α/α </a:t>
            </a:r>
          </a:p>
          <a:p>
            <a:pPr eaLnBrk="1" hangingPunct="1">
              <a:defRPr/>
            </a:pPr>
            <a:r>
              <a:rPr lang="el-GR" dirty="0" smtClean="0"/>
              <a:t>Δείτε τη διάσπαση του φλοιού και τη μάζα μαλακών μορίων στην αξονική τομογραφία</a:t>
            </a:r>
          </a:p>
        </p:txBody>
      </p:sp>
      <p:pic>
        <p:nvPicPr>
          <p:cNvPr id="8499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00" y="1979613"/>
            <a:ext cx="2667000" cy="4860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4996" name="Picture 5"/>
          <p:cNvPicPr>
            <a:picLocks noChangeAspect="1" noChangeArrowheads="1"/>
          </p:cNvPicPr>
          <p:nvPr/>
        </p:nvPicPr>
        <p:blipFill>
          <a:blip r:embed="rId3" cstate="print">
            <a:lum bright="24000" contrast="66000"/>
            <a:grayscl/>
            <a:extLst>
              <a:ext uri="{28A0092B-C50C-407E-A947-70E740481C1C}">
                <a14:useLocalDpi xmlns:a14="http://schemas.microsoft.com/office/drawing/2010/main" val="0"/>
              </a:ext>
            </a:extLst>
          </a:blip>
          <a:srcRect/>
          <a:stretch>
            <a:fillRect/>
          </a:stretch>
        </p:blipFill>
        <p:spPr bwMode="auto">
          <a:xfrm>
            <a:off x="2843213" y="2947988"/>
            <a:ext cx="4392612" cy="3908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4997" name="Text Box 7"/>
          <p:cNvSpPr txBox="1">
            <a:spLocks noChangeArrowheads="1"/>
          </p:cNvSpPr>
          <p:nvPr/>
        </p:nvSpPr>
        <p:spPr bwMode="auto">
          <a:xfrm>
            <a:off x="1187450" y="3213100"/>
            <a:ext cx="1152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3600" b="1">
                <a:solidFill>
                  <a:srgbClr val="FF66FF"/>
                </a:solidFill>
              </a:rPr>
              <a:t>*</a:t>
            </a:r>
          </a:p>
        </p:txBody>
      </p:sp>
      <p:sp>
        <p:nvSpPr>
          <p:cNvPr id="84998" name="Text Box 8"/>
          <p:cNvSpPr txBox="1">
            <a:spLocks noChangeArrowheads="1"/>
          </p:cNvSpPr>
          <p:nvPr/>
        </p:nvSpPr>
        <p:spPr bwMode="auto">
          <a:xfrm>
            <a:off x="4140200" y="3860800"/>
            <a:ext cx="1152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3600" b="1">
                <a:solidFill>
                  <a:srgbClr val="FF66FF"/>
                </a:solidFill>
              </a:rPr>
              <a:t>*</a:t>
            </a:r>
          </a:p>
        </p:txBody>
      </p:sp>
      <p:sp>
        <p:nvSpPr>
          <p:cNvPr id="84999" name="Rectangle 9"/>
          <p:cNvSpPr>
            <a:spLocks noChangeArrowheads="1"/>
          </p:cNvSpPr>
          <p:nvPr/>
        </p:nvSpPr>
        <p:spPr bwMode="auto">
          <a:xfrm>
            <a:off x="7236296" y="6536377"/>
            <a:ext cx="15841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1200" dirty="0" smtClean="0">
                <a:latin typeface="+mn-lt"/>
                <a:hlinkClick r:id="rId4"/>
              </a:rPr>
              <a:t>bonetumor.org</a:t>
            </a:r>
            <a:endParaRPr lang="el-GR" altLang="el-GR" sz="1200" dirty="0">
              <a:latin typeface="+mn-lt"/>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76</a:t>
            </a:fld>
            <a:endParaRPr lang="el-GR"/>
          </a:p>
        </p:txBody>
      </p:sp>
    </p:spTree>
    <p:extLst>
      <p:ext uri="{BB962C8B-B14F-4D97-AF65-F5344CB8AC3E}">
        <p14:creationId xmlns:p14="http://schemas.microsoft.com/office/powerpoint/2010/main" val="35919589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204864"/>
            <a:ext cx="2638008" cy="1008112"/>
          </a:xfrm>
        </p:spPr>
        <p:txBody>
          <a:bodyPr/>
          <a:lstStyle/>
          <a:p>
            <a:r>
              <a:rPr lang="el-GR" dirty="0" smtClean="0"/>
              <a:t>ΩΜΟΣ</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77</a:t>
            </a:fld>
            <a:endParaRPr lang="el-G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Ώμος – Ανατομία  </a:t>
            </a:r>
            <a:r>
              <a:rPr lang="el-GR" sz="3200" b="0" dirty="0" smtClean="0"/>
              <a:t>1/3</a:t>
            </a:r>
            <a:endParaRPr lang="en-US" sz="3200" b="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78</a:t>
            </a:fld>
            <a:endParaRPr lang="el-GR"/>
          </a:p>
        </p:txBody>
      </p:sp>
      <p:pic>
        <p:nvPicPr>
          <p:cNvPr id="145410" name="Picture 2" descr="https://upload.wikimedia.org/wikipedia/commons/3/3b/Gray326.png"/>
          <p:cNvPicPr>
            <a:picLocks noChangeAspect="1" noChangeArrowheads="1"/>
          </p:cNvPicPr>
          <p:nvPr/>
        </p:nvPicPr>
        <p:blipFill>
          <a:blip r:embed="rId2" cstate="print"/>
          <a:srcRect/>
          <a:stretch>
            <a:fillRect/>
          </a:stretch>
        </p:blipFill>
        <p:spPr bwMode="auto">
          <a:xfrm>
            <a:off x="4603464" y="1196752"/>
            <a:ext cx="4540536" cy="5022717"/>
          </a:xfrm>
          <a:prstGeom prst="rect">
            <a:avLst/>
          </a:prstGeom>
          <a:noFill/>
        </p:spPr>
      </p:pic>
      <p:sp>
        <p:nvSpPr>
          <p:cNvPr id="6" name="Rectangle 5"/>
          <p:cNvSpPr/>
          <p:nvPr/>
        </p:nvSpPr>
        <p:spPr>
          <a:xfrm>
            <a:off x="6084168" y="6333348"/>
            <a:ext cx="1853952" cy="276999"/>
          </a:xfrm>
          <a:prstGeom prst="rect">
            <a:avLst/>
          </a:prstGeom>
        </p:spPr>
        <p:txBody>
          <a:bodyPr wrap="square">
            <a:spAutoFit/>
          </a:bodyPr>
          <a:lstStyle/>
          <a:p>
            <a:pPr algn="ctr"/>
            <a:r>
              <a:rPr lang="en-US" sz="1200" dirty="0" smtClean="0">
                <a:hlinkClick r:id="rId3"/>
              </a:rPr>
              <a:t>en.wikipedia.org</a:t>
            </a:r>
            <a:endParaRPr lang="en-US" sz="1200" dirty="0"/>
          </a:p>
        </p:txBody>
      </p:sp>
      <p:grpSp>
        <p:nvGrpSpPr>
          <p:cNvPr id="7" name="Group 6"/>
          <p:cNvGrpSpPr/>
          <p:nvPr/>
        </p:nvGrpSpPr>
        <p:grpSpPr>
          <a:xfrm>
            <a:off x="179512" y="1628800"/>
            <a:ext cx="4355976" cy="4104456"/>
            <a:chOff x="5076056" y="476672"/>
            <a:chExt cx="3888432" cy="3888432"/>
          </a:xfrm>
        </p:grpSpPr>
        <p:sp>
          <p:nvSpPr>
            <p:cNvPr id="8" name="Rectangle 7"/>
            <p:cNvSpPr/>
            <p:nvPr/>
          </p:nvSpPr>
          <p:spPr>
            <a:xfrm>
              <a:off x="5076056" y="476672"/>
              <a:ext cx="3888432" cy="3888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Shoulder joint.svg"/>
            <p:cNvPicPr>
              <a:picLocks noChangeAspect="1" noChangeArrowheads="1"/>
            </p:cNvPicPr>
            <p:nvPr/>
          </p:nvPicPr>
          <p:blipFill>
            <a:blip r:embed="rId4" cstate="print"/>
            <a:srcRect/>
            <a:stretch>
              <a:fillRect/>
            </a:stretch>
          </p:blipFill>
          <p:spPr bwMode="auto">
            <a:xfrm>
              <a:off x="5076056" y="476672"/>
              <a:ext cx="3829050" cy="3886201"/>
            </a:xfrm>
            <a:prstGeom prst="rect">
              <a:avLst/>
            </a:prstGeom>
            <a:noFill/>
          </p:spPr>
        </p:pic>
      </p:grpSp>
      <p:sp>
        <p:nvSpPr>
          <p:cNvPr id="10" name="Rectangle 9"/>
          <p:cNvSpPr/>
          <p:nvPr/>
        </p:nvSpPr>
        <p:spPr>
          <a:xfrm>
            <a:off x="1475656" y="5805264"/>
            <a:ext cx="1290738" cy="276999"/>
          </a:xfrm>
          <a:prstGeom prst="rect">
            <a:avLst/>
          </a:prstGeom>
        </p:spPr>
        <p:txBody>
          <a:bodyPr wrap="none">
            <a:spAutoFit/>
          </a:bodyPr>
          <a:lstStyle/>
          <a:p>
            <a:r>
              <a:rPr lang="en-US" sz="1200" dirty="0" smtClean="0">
                <a:hlinkClick r:id="rId3"/>
              </a:rPr>
              <a:t>en.wikipedia.org</a:t>
            </a:r>
            <a:endParaRPr lang="en-US"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340768"/>
            <a:ext cx="8136904" cy="5256584"/>
          </a:xfrm>
        </p:spPr>
        <p:txBody>
          <a:bodyPr/>
          <a:lstStyle/>
          <a:p>
            <a:pPr>
              <a:defRPr/>
            </a:pPr>
            <a:r>
              <a:rPr lang="el-GR" dirty="0" smtClean="0"/>
              <a:t>Πρόσθιος και οπίσθιος.</a:t>
            </a:r>
          </a:p>
          <a:p>
            <a:pPr>
              <a:defRPr/>
            </a:pPr>
            <a:r>
              <a:rPr lang="el-GR" dirty="0" smtClean="0"/>
              <a:t>Μεταξύ μηριαίου και κνλημης περί τη μέση γραμμή.</a:t>
            </a:r>
          </a:p>
          <a:p>
            <a:pPr>
              <a:defRPr/>
            </a:pPr>
            <a:r>
              <a:rPr lang="el-GR" dirty="0" smtClean="0"/>
              <a:t>Σημαντικός μηχανισμός πρόσθιας, οπίσθιας και στροφικής σταθερότητας της άρθρωσης.</a:t>
            </a:r>
            <a:endParaRPr lang="en-US"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a:t>
            </a:fld>
            <a:endParaRPr lang="el-GR"/>
          </a:p>
        </p:txBody>
      </p:sp>
      <p:sp>
        <p:nvSpPr>
          <p:cNvPr id="5" name="Τίτλος 4"/>
          <p:cNvSpPr>
            <a:spLocks noGrp="1"/>
          </p:cNvSpPr>
          <p:nvPr>
            <p:ph type="title"/>
          </p:nvPr>
        </p:nvSpPr>
        <p:spPr/>
        <p:txBody>
          <a:bodyPr/>
          <a:lstStyle/>
          <a:p>
            <a:r>
              <a:rPr lang="el-GR" dirty="0"/>
              <a:t>Χιαστοί σύνδεσμοι</a:t>
            </a:r>
          </a:p>
        </p:txBody>
      </p:sp>
    </p:spTree>
    <p:extLst>
      <p:ext uri="{BB962C8B-B14F-4D97-AF65-F5344CB8AC3E}">
        <p14:creationId xmlns:p14="http://schemas.microsoft.com/office/powerpoint/2010/main" val="1335071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84" y="188640"/>
            <a:ext cx="9082215" cy="1008112"/>
          </a:xfrm>
        </p:spPr>
        <p:txBody>
          <a:bodyPr/>
          <a:lstStyle/>
          <a:p>
            <a:r>
              <a:rPr lang="el-GR" dirty="0" smtClean="0"/>
              <a:t>Ώμος – Ανατομία  </a:t>
            </a:r>
            <a:r>
              <a:rPr lang="el-GR" sz="3200" b="0" dirty="0" smtClean="0"/>
              <a:t>2/3</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79</a:t>
            </a:fld>
            <a:endParaRPr lang="el-GR"/>
          </a:p>
        </p:txBody>
      </p:sp>
      <p:pic>
        <p:nvPicPr>
          <p:cNvPr id="137220" name="Picture 4" descr="Gray327.png"/>
          <p:cNvPicPr>
            <a:picLocks noChangeAspect="1" noChangeArrowheads="1"/>
          </p:cNvPicPr>
          <p:nvPr/>
        </p:nvPicPr>
        <p:blipFill>
          <a:blip r:embed="rId2" cstate="print">
            <a:lum bright="-20000" contrast="20000"/>
          </a:blip>
          <a:srcRect/>
          <a:stretch>
            <a:fillRect/>
          </a:stretch>
        </p:blipFill>
        <p:spPr bwMode="auto">
          <a:xfrm>
            <a:off x="1763688" y="1556792"/>
            <a:ext cx="6264696" cy="4333082"/>
          </a:xfrm>
          <a:prstGeom prst="rect">
            <a:avLst/>
          </a:prstGeom>
          <a:noFill/>
        </p:spPr>
      </p:pic>
      <p:sp>
        <p:nvSpPr>
          <p:cNvPr id="9" name="Rectangle 8"/>
          <p:cNvSpPr/>
          <p:nvPr/>
        </p:nvSpPr>
        <p:spPr>
          <a:xfrm>
            <a:off x="4067944" y="6021288"/>
            <a:ext cx="1853952" cy="276999"/>
          </a:xfrm>
          <a:prstGeom prst="rect">
            <a:avLst/>
          </a:prstGeom>
        </p:spPr>
        <p:txBody>
          <a:bodyPr wrap="square">
            <a:spAutoFit/>
          </a:bodyPr>
          <a:lstStyle/>
          <a:p>
            <a:r>
              <a:rPr lang="en-US" sz="1200" dirty="0" smtClean="0">
                <a:hlinkClick r:id="rId3"/>
              </a:rPr>
              <a:t>en.wikipedia.org</a:t>
            </a:r>
            <a:endParaRPr lang="en-US" sz="12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85" y="116632"/>
            <a:ext cx="3142064" cy="2376264"/>
          </a:xfrm>
        </p:spPr>
        <p:txBody>
          <a:bodyPr>
            <a:normAutofit/>
          </a:bodyPr>
          <a:lstStyle/>
          <a:p>
            <a:r>
              <a:rPr lang="el-GR" dirty="0" smtClean="0"/>
              <a:t>Ώμος – Ανατομία  </a:t>
            </a:r>
            <a:br>
              <a:rPr lang="el-GR" dirty="0" smtClean="0"/>
            </a:br>
            <a:r>
              <a:rPr lang="el-GR" sz="3200" b="0" dirty="0" smtClean="0"/>
              <a:t>3/3</a:t>
            </a:r>
            <a:endParaRPr lang="en-US" sz="3200" b="0" dirty="0" smtClean="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80</a:t>
            </a:fld>
            <a:endParaRPr lang="el-GR"/>
          </a:p>
        </p:txBody>
      </p:sp>
      <p:pic>
        <p:nvPicPr>
          <p:cNvPr id="138242" name="Picture 2" descr="https://upload.wikimedia.org/wikipedia/commons/thumb/e/e3/Blausen_0797_ShoulderJoint.png/800px-Blausen_0797_ShoulderJoint.png"/>
          <p:cNvPicPr>
            <a:picLocks noChangeAspect="1" noChangeArrowheads="1"/>
          </p:cNvPicPr>
          <p:nvPr/>
        </p:nvPicPr>
        <p:blipFill>
          <a:blip r:embed="rId2" cstate="print"/>
          <a:srcRect/>
          <a:stretch>
            <a:fillRect/>
          </a:stretch>
        </p:blipFill>
        <p:spPr bwMode="auto">
          <a:xfrm>
            <a:off x="2807296" y="260648"/>
            <a:ext cx="6336704" cy="6336705"/>
          </a:xfrm>
          <a:prstGeom prst="rect">
            <a:avLst/>
          </a:prstGeom>
          <a:noFill/>
        </p:spPr>
      </p:pic>
      <p:sp>
        <p:nvSpPr>
          <p:cNvPr id="6" name="Rectangle 5"/>
          <p:cNvSpPr/>
          <p:nvPr/>
        </p:nvSpPr>
        <p:spPr>
          <a:xfrm>
            <a:off x="4283968" y="6581001"/>
            <a:ext cx="1290738" cy="276999"/>
          </a:xfrm>
          <a:prstGeom prst="rect">
            <a:avLst/>
          </a:prstGeom>
        </p:spPr>
        <p:txBody>
          <a:bodyPr wrap="none">
            <a:spAutoFit/>
          </a:bodyPr>
          <a:lstStyle/>
          <a:p>
            <a:r>
              <a:rPr lang="en-US" sz="1200" dirty="0" smtClean="0">
                <a:hlinkClick r:id="rId3"/>
              </a:rPr>
              <a:t>en.wikipedia.org</a:t>
            </a:r>
            <a:endParaRPr lang="en-US" sz="12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Ώμος – ακτινολογικές λήψεις</a:t>
            </a:r>
            <a:endParaRPr lang="en-US" dirty="0"/>
          </a:p>
        </p:txBody>
      </p:sp>
      <p:sp>
        <p:nvSpPr>
          <p:cNvPr id="3" name="Content Placeholder 2"/>
          <p:cNvSpPr>
            <a:spLocks noGrp="1"/>
          </p:cNvSpPr>
          <p:nvPr>
            <p:ph idx="1"/>
          </p:nvPr>
        </p:nvSpPr>
        <p:spPr>
          <a:xfrm>
            <a:off x="611560" y="1196752"/>
            <a:ext cx="7704856" cy="504056"/>
          </a:xfrm>
        </p:spPr>
        <p:txBody>
          <a:bodyPr/>
          <a:lstStyle/>
          <a:p>
            <a:pPr>
              <a:buNone/>
            </a:pPr>
            <a:r>
              <a:rPr lang="el-GR" dirty="0" smtClean="0"/>
              <a:t>Μετωπιαία ακτινογραφία με το βραχίονα σε ουδέτερη θέση</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81</a:t>
            </a:fld>
            <a:endParaRPr lang="el-GR"/>
          </a:p>
        </p:txBody>
      </p:sp>
      <p:sp>
        <p:nvSpPr>
          <p:cNvPr id="6" name="Rectangle 5"/>
          <p:cNvSpPr/>
          <p:nvPr/>
        </p:nvSpPr>
        <p:spPr>
          <a:xfrm>
            <a:off x="7884368" y="5589240"/>
            <a:ext cx="989856" cy="276999"/>
          </a:xfrm>
          <a:prstGeom prst="rect">
            <a:avLst/>
          </a:prstGeom>
        </p:spPr>
        <p:txBody>
          <a:bodyPr wrap="square">
            <a:spAutoFit/>
          </a:bodyPr>
          <a:lstStyle/>
          <a:p>
            <a:r>
              <a:rPr lang="en-US" sz="1200" dirty="0" smtClean="0">
                <a:hlinkClick r:id="rId2"/>
              </a:rPr>
              <a:t>flickr.com</a:t>
            </a:r>
            <a:endParaRPr lang="en-US" sz="1200" dirty="0"/>
          </a:p>
        </p:txBody>
      </p:sp>
      <p:pic>
        <p:nvPicPr>
          <p:cNvPr id="151556" name="Picture 4" descr="https://c2.staticflickr.com/4/3259/2835155708_91ddf8e770.jpg"/>
          <p:cNvPicPr>
            <a:picLocks noChangeAspect="1" noChangeArrowheads="1"/>
          </p:cNvPicPr>
          <p:nvPr/>
        </p:nvPicPr>
        <p:blipFill>
          <a:blip r:embed="rId3" cstate="print">
            <a:lum bright="10000" contrast="-10000"/>
          </a:blip>
          <a:srcRect l="12841" r="8536"/>
          <a:stretch>
            <a:fillRect/>
          </a:stretch>
        </p:blipFill>
        <p:spPr bwMode="auto">
          <a:xfrm>
            <a:off x="395536" y="1859632"/>
            <a:ext cx="3744416" cy="3657600"/>
          </a:xfrm>
          <a:prstGeom prst="rect">
            <a:avLst/>
          </a:prstGeom>
          <a:noFill/>
        </p:spPr>
      </p:pic>
      <p:sp>
        <p:nvSpPr>
          <p:cNvPr id="16" name="TextBox 15"/>
          <p:cNvSpPr txBox="1"/>
          <p:nvPr/>
        </p:nvSpPr>
        <p:spPr>
          <a:xfrm>
            <a:off x="611560" y="5731516"/>
            <a:ext cx="3744416" cy="923330"/>
          </a:xfrm>
          <a:prstGeom prst="rect">
            <a:avLst/>
          </a:prstGeom>
          <a:noFill/>
        </p:spPr>
        <p:txBody>
          <a:bodyPr wrap="square" rtlCol="0">
            <a:spAutoFit/>
          </a:bodyPr>
          <a:lstStyle/>
          <a:p>
            <a:r>
              <a:rPr lang="el-GR" dirty="0" smtClean="0">
                <a:solidFill>
                  <a:schemeClr val="bg1"/>
                </a:solidFill>
              </a:rPr>
              <a:t>Αστέρι –ακρομιωκλειδική αρθρωση</a:t>
            </a:r>
          </a:p>
          <a:p>
            <a:r>
              <a:rPr lang="el-GR" dirty="0" smtClean="0">
                <a:solidFill>
                  <a:schemeClr val="bg1"/>
                </a:solidFill>
              </a:rPr>
              <a:t>Κύκλος – κορακοειδής απόφυση</a:t>
            </a:r>
          </a:p>
          <a:p>
            <a:r>
              <a:rPr lang="el-GR" dirty="0" smtClean="0">
                <a:solidFill>
                  <a:schemeClr val="bg1"/>
                </a:solidFill>
              </a:rPr>
              <a:t>Ρόμβος – ωμογλήνη</a:t>
            </a:r>
          </a:p>
        </p:txBody>
      </p:sp>
      <p:sp>
        <p:nvSpPr>
          <p:cNvPr id="17" name="TextBox 16"/>
          <p:cNvSpPr txBox="1"/>
          <p:nvPr/>
        </p:nvSpPr>
        <p:spPr>
          <a:xfrm>
            <a:off x="4788024" y="5848806"/>
            <a:ext cx="3528392" cy="646331"/>
          </a:xfrm>
          <a:prstGeom prst="rect">
            <a:avLst/>
          </a:prstGeom>
          <a:noFill/>
        </p:spPr>
        <p:txBody>
          <a:bodyPr wrap="square" rtlCol="0">
            <a:spAutoFit/>
          </a:bodyPr>
          <a:lstStyle/>
          <a:p>
            <a:r>
              <a:rPr lang="el-GR" dirty="0" smtClean="0">
                <a:solidFill>
                  <a:schemeClr val="bg1"/>
                </a:solidFill>
              </a:rPr>
              <a:t>Κεφαλές βέλους - ωμοπλάτη</a:t>
            </a:r>
          </a:p>
          <a:p>
            <a:r>
              <a:rPr lang="el-GR" dirty="0" smtClean="0">
                <a:solidFill>
                  <a:schemeClr val="bg1"/>
                </a:solidFill>
              </a:rPr>
              <a:t>Βέλος- μείζον βραχιόνιο όγκωμα</a:t>
            </a:r>
            <a:endParaRPr lang="en-US" dirty="0">
              <a:solidFill>
                <a:schemeClr val="bg1"/>
              </a:solidFill>
            </a:endParaRPr>
          </a:p>
        </p:txBody>
      </p:sp>
      <p:grpSp>
        <p:nvGrpSpPr>
          <p:cNvPr id="20" name="Group 19"/>
          <p:cNvGrpSpPr/>
          <p:nvPr/>
        </p:nvGrpSpPr>
        <p:grpSpPr>
          <a:xfrm>
            <a:off x="4129980" y="1873852"/>
            <a:ext cx="4762500" cy="3600400"/>
            <a:chOff x="4129980" y="1873852"/>
            <a:chExt cx="4762500" cy="3600400"/>
          </a:xfrm>
        </p:grpSpPr>
        <p:grpSp>
          <p:nvGrpSpPr>
            <p:cNvPr id="14" name="Group 13"/>
            <p:cNvGrpSpPr/>
            <p:nvPr/>
          </p:nvGrpSpPr>
          <p:grpSpPr>
            <a:xfrm>
              <a:off x="4129980" y="1873852"/>
              <a:ext cx="4762500" cy="3600400"/>
              <a:chOff x="2123728" y="2204864"/>
              <a:chExt cx="4762500" cy="3600400"/>
            </a:xfrm>
          </p:grpSpPr>
          <p:pic>
            <p:nvPicPr>
              <p:cNvPr id="151554" name="Picture 2" descr="https://c2.staticflickr.com/4/3259/2835155708_91ddf8e770.jpg"/>
              <p:cNvPicPr>
                <a:picLocks noChangeAspect="1" noChangeArrowheads="1"/>
              </p:cNvPicPr>
              <p:nvPr/>
            </p:nvPicPr>
            <p:blipFill>
              <a:blip r:embed="rId3" cstate="print">
                <a:lum contrast="-20000"/>
              </a:blip>
              <a:srcRect b="1564"/>
              <a:stretch>
                <a:fillRect/>
              </a:stretch>
            </p:blipFill>
            <p:spPr bwMode="auto">
              <a:xfrm>
                <a:off x="2123728" y="2204864"/>
                <a:ext cx="4762500" cy="3600400"/>
              </a:xfrm>
              <a:prstGeom prst="rect">
                <a:avLst/>
              </a:prstGeom>
              <a:noFill/>
            </p:spPr>
          </p:pic>
          <p:sp>
            <p:nvSpPr>
              <p:cNvPr id="9" name="Down Arrow 8"/>
              <p:cNvSpPr/>
              <p:nvPr/>
            </p:nvSpPr>
            <p:spPr>
              <a:xfrm rot="4387027" flipH="1">
                <a:off x="6230605" y="2803769"/>
                <a:ext cx="67164" cy="656879"/>
              </a:xfrm>
              <a:prstGeom prst="downArrow">
                <a:avLst/>
              </a:prstGeom>
              <a:solidFill>
                <a:srgbClr val="CC33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5148064" y="2564904"/>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p:cNvSpPr/>
              <p:nvPr/>
            </p:nvSpPr>
            <p:spPr>
              <a:xfrm>
                <a:off x="4543534" y="3140968"/>
                <a:ext cx="172482" cy="86522"/>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evron 11"/>
              <p:cNvSpPr/>
              <p:nvPr/>
            </p:nvSpPr>
            <p:spPr>
              <a:xfrm rot="14084179">
                <a:off x="4695139" y="4097061"/>
                <a:ext cx="155445" cy="2057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lowchart: Decision 12"/>
              <p:cNvSpPr/>
              <p:nvPr/>
            </p:nvSpPr>
            <p:spPr>
              <a:xfrm>
                <a:off x="4716016" y="3501008"/>
                <a:ext cx="144016" cy="216024"/>
              </a:xfrm>
              <a:prstGeom prst="flowChartDecision">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Chevron 17"/>
            <p:cNvSpPr/>
            <p:nvPr/>
          </p:nvSpPr>
          <p:spPr>
            <a:xfrm rot="14084179">
              <a:off x="6279315" y="4457101"/>
              <a:ext cx="155445" cy="2057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18"/>
            <p:cNvSpPr/>
            <p:nvPr/>
          </p:nvSpPr>
          <p:spPr>
            <a:xfrm rot="19701939">
              <a:off x="5282094" y="3859652"/>
              <a:ext cx="235310" cy="2459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82</a:t>
            </a:fld>
            <a:endParaRPr lang="el-GR" dirty="0"/>
          </a:p>
        </p:txBody>
      </p:sp>
      <p:pic>
        <p:nvPicPr>
          <p:cNvPr id="155650" name="Picture 2" descr="Shoulder - AP view"/>
          <p:cNvPicPr>
            <a:picLocks noGrp="1" noChangeAspect="1" noChangeArrowheads="1"/>
          </p:cNvPicPr>
          <p:nvPr>
            <p:ph idx="1"/>
          </p:nvPr>
        </p:nvPicPr>
        <p:blipFill>
          <a:blip r:embed="rId2" cstate="print"/>
          <a:srcRect/>
          <a:stretch>
            <a:fillRect/>
          </a:stretch>
        </p:blipFill>
        <p:spPr bwMode="auto">
          <a:xfrm>
            <a:off x="539552" y="908720"/>
            <a:ext cx="8310217" cy="5256212"/>
          </a:xfrm>
          <a:prstGeom prst="rect">
            <a:avLst/>
          </a:prstGeom>
          <a:noFill/>
        </p:spPr>
      </p:pic>
      <p:sp>
        <p:nvSpPr>
          <p:cNvPr id="6" name="Rectangle 5"/>
          <p:cNvSpPr/>
          <p:nvPr/>
        </p:nvSpPr>
        <p:spPr>
          <a:xfrm>
            <a:off x="3510136" y="6237312"/>
            <a:ext cx="2502024" cy="276999"/>
          </a:xfrm>
          <a:prstGeom prst="rect">
            <a:avLst/>
          </a:prstGeom>
        </p:spPr>
        <p:txBody>
          <a:bodyPr wrap="square">
            <a:spAutoFit/>
          </a:bodyPr>
          <a:lstStyle/>
          <a:p>
            <a:r>
              <a:rPr lang="en-US" sz="1200" dirty="0" smtClean="0">
                <a:hlinkClick r:id="rId3"/>
              </a:rPr>
              <a:t>wikiradiography.net</a:t>
            </a:r>
            <a:endParaRPr lang="en-US" sz="12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340768"/>
            <a:ext cx="4248472" cy="5256584"/>
          </a:xfrm>
        </p:spPr>
        <p:txBody>
          <a:bodyPr/>
          <a:lstStyle/>
          <a:p>
            <a:r>
              <a:rPr lang="el-GR" dirty="0" smtClean="0"/>
              <a:t>Συνεχής κυρτή γραμμή ενώνει την ωμογλήνη με το κάτω όριο του βραχιονίου </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83</a:t>
            </a:fld>
            <a:endParaRPr lang="el-GR"/>
          </a:p>
        </p:txBody>
      </p:sp>
      <p:pic>
        <p:nvPicPr>
          <p:cNvPr id="139266" name="Picture 2" descr="https://upload.wikimedia.org/wikipedia/commons/2/2a/CR._shoulder_x-ray%2C_a.p..jpg"/>
          <p:cNvPicPr>
            <a:picLocks noChangeAspect="1" noChangeArrowheads="1"/>
          </p:cNvPicPr>
          <p:nvPr/>
        </p:nvPicPr>
        <p:blipFill>
          <a:blip r:embed="rId2" cstate="print"/>
          <a:srcRect/>
          <a:stretch>
            <a:fillRect/>
          </a:stretch>
        </p:blipFill>
        <p:spPr bwMode="auto">
          <a:xfrm>
            <a:off x="4932040" y="908720"/>
            <a:ext cx="3457575" cy="5591176"/>
          </a:xfrm>
          <a:prstGeom prst="rect">
            <a:avLst/>
          </a:prstGeom>
          <a:noFill/>
        </p:spPr>
      </p:pic>
      <p:sp>
        <p:nvSpPr>
          <p:cNvPr id="6" name="Rectangle 5"/>
          <p:cNvSpPr/>
          <p:nvPr/>
        </p:nvSpPr>
        <p:spPr>
          <a:xfrm>
            <a:off x="5724128" y="6581001"/>
            <a:ext cx="1290738" cy="276999"/>
          </a:xfrm>
          <a:prstGeom prst="rect">
            <a:avLst/>
          </a:prstGeom>
        </p:spPr>
        <p:txBody>
          <a:bodyPr wrap="none">
            <a:spAutoFit/>
          </a:bodyPr>
          <a:lstStyle/>
          <a:p>
            <a:r>
              <a:rPr lang="en-US" sz="1200" dirty="0" smtClean="0">
                <a:hlinkClick r:id="rId3"/>
              </a:rPr>
              <a:t>en.wikipedia.org</a:t>
            </a:r>
            <a:endParaRPr lang="en-US" sz="12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424936" cy="5256584"/>
          </a:xfrm>
        </p:spPr>
        <p:txBody>
          <a:bodyPr/>
          <a:lstStyle/>
          <a:p>
            <a:pPr marL="0" indent="0">
              <a:buNone/>
            </a:pPr>
            <a:r>
              <a:rPr lang="el-GR" dirty="0" smtClean="0"/>
              <a:t>Στον έλεγχο για περιαρθρίτιδα χρησιμοποιούνται λήψεις με το βραχίνονα σε έξω και έσω στροφή</a:t>
            </a:r>
          </a:p>
          <a:p>
            <a:pPr marL="363538" indent="-363538"/>
            <a:r>
              <a:rPr lang="el-GR" dirty="0" smtClean="0">
                <a:solidFill>
                  <a:srgbClr val="0070C0"/>
                </a:solidFill>
              </a:rPr>
              <a:t>Μπλέ κουκίδα </a:t>
            </a:r>
            <a:r>
              <a:rPr lang="el-GR" dirty="0" smtClean="0"/>
              <a:t>– μείζον βραχιόνιο όγκωμα </a:t>
            </a:r>
          </a:p>
          <a:p>
            <a:pPr marL="363538" indent="-363538"/>
            <a:r>
              <a:rPr lang="el-GR" dirty="0" smtClean="0">
                <a:solidFill>
                  <a:srgbClr val="C00000"/>
                </a:solidFill>
              </a:rPr>
              <a:t>Κόκκινη κουκίδα </a:t>
            </a:r>
            <a:r>
              <a:rPr lang="el-GR" dirty="0" smtClean="0"/>
              <a:t>– έλασσον βραχιόνιο όγκωμα</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84</a:t>
            </a:fld>
            <a:endParaRPr lang="el-GR"/>
          </a:p>
        </p:txBody>
      </p:sp>
      <p:pic>
        <p:nvPicPr>
          <p:cNvPr id="153602" name="Picture 2" descr="True AP Shoulder in neutral rotation "/>
          <p:cNvPicPr>
            <a:picLocks noChangeAspect="1" noChangeArrowheads="1"/>
          </p:cNvPicPr>
          <p:nvPr/>
        </p:nvPicPr>
        <p:blipFill>
          <a:blip r:embed="rId2" cstate="print"/>
          <a:srcRect/>
          <a:stretch>
            <a:fillRect/>
          </a:stretch>
        </p:blipFill>
        <p:spPr bwMode="auto">
          <a:xfrm>
            <a:off x="395536" y="2564904"/>
            <a:ext cx="4000500" cy="4000501"/>
          </a:xfrm>
          <a:prstGeom prst="rect">
            <a:avLst/>
          </a:prstGeom>
          <a:noFill/>
        </p:spPr>
      </p:pic>
      <p:pic>
        <p:nvPicPr>
          <p:cNvPr id="153604" name="Picture 4" descr="AP Shoulder in Internal rotation xray"/>
          <p:cNvPicPr>
            <a:picLocks noChangeAspect="1" noChangeArrowheads="1"/>
          </p:cNvPicPr>
          <p:nvPr/>
        </p:nvPicPr>
        <p:blipFill>
          <a:blip r:embed="rId3" cstate="print"/>
          <a:srcRect/>
          <a:stretch>
            <a:fillRect/>
          </a:stretch>
        </p:blipFill>
        <p:spPr bwMode="auto">
          <a:xfrm>
            <a:off x="4716016" y="2564904"/>
            <a:ext cx="4000500" cy="4000501"/>
          </a:xfrm>
          <a:prstGeom prst="rect">
            <a:avLst/>
          </a:prstGeom>
          <a:noFill/>
        </p:spPr>
      </p:pic>
      <p:sp>
        <p:nvSpPr>
          <p:cNvPr id="8" name="Rectangle 7"/>
          <p:cNvSpPr/>
          <p:nvPr/>
        </p:nvSpPr>
        <p:spPr>
          <a:xfrm>
            <a:off x="3995936" y="6581001"/>
            <a:ext cx="816249" cy="276999"/>
          </a:xfrm>
          <a:prstGeom prst="rect">
            <a:avLst/>
          </a:prstGeom>
        </p:spPr>
        <p:txBody>
          <a:bodyPr wrap="none">
            <a:spAutoFit/>
          </a:bodyPr>
          <a:lstStyle/>
          <a:p>
            <a:r>
              <a:rPr lang="en-US" sz="1200" dirty="0" smtClean="0">
                <a:hlinkClick r:id="rId4"/>
              </a:rPr>
              <a:t>eorif.com</a:t>
            </a:r>
            <a:endParaRPr lang="en-US" sz="1200" dirty="0"/>
          </a:p>
        </p:txBody>
      </p:sp>
      <p:sp>
        <p:nvSpPr>
          <p:cNvPr id="9" name="TextBox 8"/>
          <p:cNvSpPr txBox="1"/>
          <p:nvPr/>
        </p:nvSpPr>
        <p:spPr>
          <a:xfrm>
            <a:off x="2771800" y="6093296"/>
            <a:ext cx="1584176" cy="338554"/>
          </a:xfrm>
          <a:prstGeom prst="rect">
            <a:avLst/>
          </a:prstGeom>
          <a:solidFill>
            <a:schemeClr val="accent6">
              <a:lumMod val="60000"/>
              <a:lumOff val="40000"/>
            </a:schemeClr>
          </a:solidFill>
        </p:spPr>
        <p:txBody>
          <a:bodyPr wrap="square" rtlCol="0">
            <a:spAutoFit/>
          </a:bodyPr>
          <a:lstStyle/>
          <a:p>
            <a:r>
              <a:rPr lang="el-GR" sz="1600" dirty="0" smtClean="0">
                <a:solidFill>
                  <a:schemeClr val="tx1">
                    <a:lumMod val="85000"/>
                    <a:lumOff val="15000"/>
                  </a:schemeClr>
                </a:solidFill>
              </a:rPr>
              <a:t>ΕΞΩ ΣΤΡΟΦΗ</a:t>
            </a:r>
            <a:endParaRPr lang="en-US" sz="1600" dirty="0">
              <a:solidFill>
                <a:schemeClr val="tx1">
                  <a:lumMod val="85000"/>
                  <a:lumOff val="15000"/>
                </a:schemeClr>
              </a:solidFill>
            </a:endParaRPr>
          </a:p>
        </p:txBody>
      </p:sp>
      <p:sp>
        <p:nvSpPr>
          <p:cNvPr id="10" name="TextBox 9"/>
          <p:cNvSpPr txBox="1"/>
          <p:nvPr/>
        </p:nvSpPr>
        <p:spPr>
          <a:xfrm>
            <a:off x="7120746" y="6093296"/>
            <a:ext cx="1584176" cy="338554"/>
          </a:xfrm>
          <a:prstGeom prst="rect">
            <a:avLst/>
          </a:prstGeom>
          <a:solidFill>
            <a:schemeClr val="accent6">
              <a:lumMod val="60000"/>
              <a:lumOff val="40000"/>
            </a:schemeClr>
          </a:solidFill>
        </p:spPr>
        <p:txBody>
          <a:bodyPr wrap="square" rtlCol="0">
            <a:spAutoFit/>
          </a:bodyPr>
          <a:lstStyle/>
          <a:p>
            <a:r>
              <a:rPr lang="el-GR" sz="1600" dirty="0" smtClean="0">
                <a:solidFill>
                  <a:schemeClr val="tx1">
                    <a:lumMod val="85000"/>
                    <a:lumOff val="15000"/>
                  </a:schemeClr>
                </a:solidFill>
              </a:rPr>
              <a:t>ΕΣΩ ΣΤΡΟΦΗ</a:t>
            </a:r>
            <a:endParaRPr lang="en-US" sz="1600" dirty="0">
              <a:solidFill>
                <a:schemeClr val="tx1">
                  <a:lumMod val="85000"/>
                  <a:lumOff val="15000"/>
                </a:schemeClr>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Πλάγια Λήψη - Υ</a:t>
            </a:r>
            <a:endParaRPr lang="en-US" dirty="0"/>
          </a:p>
        </p:txBody>
      </p:sp>
      <p:sp>
        <p:nvSpPr>
          <p:cNvPr id="3" name="Content Placeholder 2"/>
          <p:cNvSpPr>
            <a:spLocks noGrp="1"/>
          </p:cNvSpPr>
          <p:nvPr>
            <p:ph idx="1"/>
          </p:nvPr>
        </p:nvSpPr>
        <p:spPr>
          <a:xfrm>
            <a:off x="323528" y="1340768"/>
            <a:ext cx="4536504" cy="5256584"/>
          </a:xfrm>
        </p:spPr>
        <p:txBody>
          <a:bodyPr/>
          <a:lstStyle/>
          <a:p>
            <a:r>
              <a:rPr lang="el-GR" dirty="0" smtClean="0"/>
              <a:t>Σε ασθενείς που δεν μπορούν να μετακινήσουν το βραχιόνιο</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85</a:t>
            </a:fld>
            <a:endParaRPr lang="el-GR"/>
          </a:p>
        </p:txBody>
      </p:sp>
      <p:pic>
        <p:nvPicPr>
          <p:cNvPr id="142342" name="Picture 6" descr="Shoulder LAT - Radiographic Anatomy"/>
          <p:cNvPicPr>
            <a:picLocks noChangeAspect="1" noChangeArrowheads="1"/>
          </p:cNvPicPr>
          <p:nvPr/>
        </p:nvPicPr>
        <p:blipFill>
          <a:blip r:embed="rId2" cstate="print"/>
          <a:srcRect/>
          <a:stretch>
            <a:fillRect/>
          </a:stretch>
        </p:blipFill>
        <p:spPr bwMode="auto">
          <a:xfrm>
            <a:off x="5868144" y="155400"/>
            <a:ext cx="2943225" cy="6657976"/>
          </a:xfrm>
          <a:prstGeom prst="rect">
            <a:avLst/>
          </a:prstGeom>
          <a:noFill/>
        </p:spPr>
      </p:pic>
      <p:sp>
        <p:nvSpPr>
          <p:cNvPr id="10" name="Rectangle 9"/>
          <p:cNvSpPr/>
          <p:nvPr/>
        </p:nvSpPr>
        <p:spPr>
          <a:xfrm>
            <a:off x="4283968" y="6581001"/>
            <a:ext cx="1781944" cy="276999"/>
          </a:xfrm>
          <a:prstGeom prst="rect">
            <a:avLst/>
          </a:prstGeom>
        </p:spPr>
        <p:txBody>
          <a:bodyPr wrap="square">
            <a:spAutoFit/>
          </a:bodyPr>
          <a:lstStyle/>
          <a:p>
            <a:r>
              <a:rPr lang="en-US" sz="1200" dirty="0" smtClean="0">
                <a:hlinkClick r:id="rId3"/>
              </a:rPr>
              <a:t>wikiradiography.net/</a:t>
            </a:r>
            <a:endParaRPr lang="en-US" sz="1200" dirty="0"/>
          </a:p>
        </p:txBody>
      </p:sp>
      <p:pic>
        <p:nvPicPr>
          <p:cNvPr id="142344" name="Picture 8" descr="http://image.wikifoundry.com/image/1/XYq_njCXh1hdKMKfrWB2OQ102699/GW336H600"/>
          <p:cNvPicPr>
            <a:picLocks noChangeAspect="1" noChangeArrowheads="1"/>
          </p:cNvPicPr>
          <p:nvPr/>
        </p:nvPicPr>
        <p:blipFill>
          <a:blip r:embed="rId4" cstate="print"/>
          <a:srcRect/>
          <a:stretch>
            <a:fillRect/>
          </a:stretch>
        </p:blipFill>
        <p:spPr bwMode="auto">
          <a:xfrm>
            <a:off x="1403648" y="2492896"/>
            <a:ext cx="2286000" cy="4086226"/>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9064" y="332656"/>
            <a:ext cx="8424936" cy="576064"/>
          </a:xfrm>
        </p:spPr>
        <p:txBody>
          <a:bodyPr/>
          <a:lstStyle/>
          <a:p>
            <a:pPr>
              <a:buNone/>
            </a:pPr>
            <a:r>
              <a:rPr lang="el-GR" dirty="0" smtClean="0"/>
              <a:t>Κάταγμα ωμοπλάτης                       Κάταγμα κεφαλής βραχιονίου</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86</a:t>
            </a:fld>
            <a:endParaRPr lang="el-GR"/>
          </a:p>
        </p:txBody>
      </p:sp>
      <p:pic>
        <p:nvPicPr>
          <p:cNvPr id="156674" name="Picture 2" descr="Lateral Scapula Radiography - wikiRadiography"/>
          <p:cNvPicPr>
            <a:picLocks noChangeAspect="1" noChangeArrowheads="1"/>
          </p:cNvPicPr>
          <p:nvPr/>
        </p:nvPicPr>
        <p:blipFill>
          <a:blip r:embed="rId2" cstate="print"/>
          <a:srcRect/>
          <a:stretch>
            <a:fillRect/>
          </a:stretch>
        </p:blipFill>
        <p:spPr bwMode="auto">
          <a:xfrm>
            <a:off x="611560" y="908720"/>
            <a:ext cx="3200400" cy="5715000"/>
          </a:xfrm>
          <a:prstGeom prst="rect">
            <a:avLst/>
          </a:prstGeom>
          <a:noFill/>
        </p:spPr>
      </p:pic>
      <p:pic>
        <p:nvPicPr>
          <p:cNvPr id="156676" name="Picture 4" descr="NOH fracture"/>
          <p:cNvPicPr>
            <a:picLocks noChangeAspect="1" noChangeArrowheads="1"/>
          </p:cNvPicPr>
          <p:nvPr/>
        </p:nvPicPr>
        <p:blipFill>
          <a:blip r:embed="rId3" cstate="print"/>
          <a:srcRect/>
          <a:stretch>
            <a:fillRect/>
          </a:stretch>
        </p:blipFill>
        <p:spPr bwMode="auto">
          <a:xfrm>
            <a:off x="5220072" y="908720"/>
            <a:ext cx="3200400" cy="5715000"/>
          </a:xfrm>
          <a:prstGeom prst="rect">
            <a:avLst/>
          </a:prstGeom>
          <a:noFill/>
        </p:spPr>
      </p:pic>
      <p:sp>
        <p:nvSpPr>
          <p:cNvPr id="7" name="Rectangle 6"/>
          <p:cNvSpPr/>
          <p:nvPr/>
        </p:nvSpPr>
        <p:spPr>
          <a:xfrm>
            <a:off x="3635896" y="6581001"/>
            <a:ext cx="1656184" cy="276999"/>
          </a:xfrm>
          <a:prstGeom prst="rect">
            <a:avLst/>
          </a:prstGeom>
        </p:spPr>
        <p:txBody>
          <a:bodyPr wrap="square">
            <a:spAutoFit/>
          </a:bodyPr>
          <a:lstStyle/>
          <a:p>
            <a:r>
              <a:rPr lang="en-US" sz="1200" dirty="0" smtClean="0">
                <a:hlinkClick r:id="rId4"/>
              </a:rPr>
              <a:t>wikiradiography.net</a:t>
            </a:r>
            <a:endParaRPr lang="en-US" sz="12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Διαμασχαλιαία λήψη</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87</a:t>
            </a:fld>
            <a:endParaRPr lang="el-GR"/>
          </a:p>
        </p:txBody>
      </p:sp>
      <p:pic>
        <p:nvPicPr>
          <p:cNvPr id="141314" name="Picture 2" descr="https://upload.wikimedia.org/wikipedia/commons/thumb/b/b3/Transaxillary_projection._Schematic_drawing..jpg/1024px-Transaxillary_projection._Schematic_drawing..jpg"/>
          <p:cNvPicPr>
            <a:picLocks noChangeAspect="1" noChangeArrowheads="1"/>
          </p:cNvPicPr>
          <p:nvPr/>
        </p:nvPicPr>
        <p:blipFill>
          <a:blip r:embed="rId2" cstate="print"/>
          <a:srcRect/>
          <a:stretch>
            <a:fillRect/>
          </a:stretch>
        </p:blipFill>
        <p:spPr bwMode="auto">
          <a:xfrm>
            <a:off x="4572000" y="2996952"/>
            <a:ext cx="4328072" cy="2952328"/>
          </a:xfrm>
          <a:prstGeom prst="rect">
            <a:avLst/>
          </a:prstGeom>
          <a:noFill/>
        </p:spPr>
      </p:pic>
      <p:sp>
        <p:nvSpPr>
          <p:cNvPr id="6" name="Rectangle 5"/>
          <p:cNvSpPr/>
          <p:nvPr/>
        </p:nvSpPr>
        <p:spPr>
          <a:xfrm>
            <a:off x="6372200" y="6021288"/>
            <a:ext cx="1290738" cy="276999"/>
          </a:xfrm>
          <a:prstGeom prst="rect">
            <a:avLst/>
          </a:prstGeom>
        </p:spPr>
        <p:txBody>
          <a:bodyPr wrap="none">
            <a:spAutoFit/>
          </a:bodyPr>
          <a:lstStyle/>
          <a:p>
            <a:r>
              <a:rPr lang="en-US" sz="1200" dirty="0" smtClean="0">
                <a:hlinkClick r:id="rId3"/>
              </a:rPr>
              <a:t>en.wikipedia.org</a:t>
            </a:r>
            <a:endParaRPr lang="en-US" sz="1200" dirty="0"/>
          </a:p>
        </p:txBody>
      </p:sp>
      <p:sp>
        <p:nvSpPr>
          <p:cNvPr id="7" name="Rectangle 6"/>
          <p:cNvSpPr/>
          <p:nvPr/>
        </p:nvSpPr>
        <p:spPr>
          <a:xfrm>
            <a:off x="971600" y="6581001"/>
            <a:ext cx="2358008" cy="276999"/>
          </a:xfrm>
          <a:prstGeom prst="rect">
            <a:avLst/>
          </a:prstGeom>
        </p:spPr>
        <p:txBody>
          <a:bodyPr wrap="square">
            <a:spAutoFit/>
          </a:bodyPr>
          <a:lstStyle/>
          <a:p>
            <a:r>
              <a:rPr lang="en-US" sz="1200" dirty="0" smtClean="0">
                <a:hlinkClick r:id="rId4"/>
              </a:rPr>
              <a:t>wheelessonline.com</a:t>
            </a:r>
            <a:endParaRPr lang="en-US" sz="1200" dirty="0"/>
          </a:p>
        </p:txBody>
      </p:sp>
      <p:pic>
        <p:nvPicPr>
          <p:cNvPr id="141316" name="Picture 4" descr="http://www.wheelessonline.com/image7/axll1.jpg"/>
          <p:cNvPicPr>
            <a:picLocks noChangeAspect="1" noChangeArrowheads="1"/>
          </p:cNvPicPr>
          <p:nvPr/>
        </p:nvPicPr>
        <p:blipFill>
          <a:blip r:embed="rId5" cstate="print"/>
          <a:srcRect/>
          <a:stretch>
            <a:fillRect/>
          </a:stretch>
        </p:blipFill>
        <p:spPr bwMode="auto">
          <a:xfrm rot="16200000">
            <a:off x="-51162" y="2435540"/>
            <a:ext cx="4776175" cy="3450730"/>
          </a:xfrm>
          <a:prstGeom prst="rect">
            <a:avLst/>
          </a:prstGeom>
          <a:noFill/>
        </p:spPr>
      </p:pic>
      <p:pic>
        <p:nvPicPr>
          <p:cNvPr id="141318" name="Picture 6" descr="West Point Axillary View Shoulder Xray"/>
          <p:cNvPicPr>
            <a:picLocks noChangeAspect="1" noChangeArrowheads="1"/>
          </p:cNvPicPr>
          <p:nvPr/>
        </p:nvPicPr>
        <p:blipFill>
          <a:blip r:embed="rId6" cstate="print"/>
          <a:srcRect/>
          <a:stretch>
            <a:fillRect/>
          </a:stretch>
        </p:blipFill>
        <p:spPr bwMode="auto">
          <a:xfrm>
            <a:off x="6228184" y="260648"/>
            <a:ext cx="2664296" cy="2664297"/>
          </a:xfrm>
          <a:prstGeom prst="rect">
            <a:avLst/>
          </a:prstGeom>
          <a:noFill/>
        </p:spPr>
      </p:pic>
      <p:sp>
        <p:nvSpPr>
          <p:cNvPr id="10" name="Rectangle 9"/>
          <p:cNvSpPr/>
          <p:nvPr/>
        </p:nvSpPr>
        <p:spPr>
          <a:xfrm>
            <a:off x="4644008" y="1484784"/>
            <a:ext cx="1656184" cy="288032"/>
          </a:xfrm>
          <a:prstGeom prst="rect">
            <a:avLst/>
          </a:prstGeom>
        </p:spPr>
        <p:txBody>
          <a:bodyPr wrap="square">
            <a:spAutoFit/>
          </a:bodyPr>
          <a:lstStyle/>
          <a:p>
            <a:r>
              <a:rPr lang="en-US" sz="1200" dirty="0" smtClean="0">
                <a:hlinkClick r:id="rId4"/>
              </a:rPr>
              <a:t>wheelessonline.com</a:t>
            </a:r>
            <a:endParaRPr lang="en-US" sz="120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Υπερηχογράφημα ώμου</a:t>
            </a:r>
            <a:endParaRPr lang="en-US" dirty="0"/>
          </a:p>
        </p:txBody>
      </p:sp>
      <p:sp>
        <p:nvSpPr>
          <p:cNvPr id="3" name="Content Placeholder 2"/>
          <p:cNvSpPr>
            <a:spLocks noGrp="1"/>
          </p:cNvSpPr>
          <p:nvPr>
            <p:ph idx="1"/>
          </p:nvPr>
        </p:nvSpPr>
        <p:spPr>
          <a:xfrm>
            <a:off x="395536" y="1052736"/>
            <a:ext cx="8424936" cy="5256584"/>
          </a:xfrm>
        </p:spPr>
        <p:txBody>
          <a:bodyPr/>
          <a:lstStyle/>
          <a:p>
            <a:r>
              <a:rPr lang="el-GR" dirty="0" smtClean="0"/>
              <a:t>Πολύ χρήσιμη εξέταση για την ανάδειξη του τενοντίου πετάλου των στροφέων</a:t>
            </a:r>
          </a:p>
          <a:p>
            <a:r>
              <a:rPr lang="el-GR" dirty="0" smtClean="0"/>
              <a:t>Απαιτεί υψηλή εξειδίκευση</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88</a:t>
            </a:fld>
            <a:endParaRPr lang="el-GR"/>
          </a:p>
        </p:txBody>
      </p:sp>
      <p:pic>
        <p:nvPicPr>
          <p:cNvPr id="143362" name="Picture 2" descr="Longitudinal ultra sonography of the supraspinatus tendon"/>
          <p:cNvPicPr>
            <a:picLocks noChangeAspect="1" noChangeArrowheads="1"/>
          </p:cNvPicPr>
          <p:nvPr/>
        </p:nvPicPr>
        <p:blipFill>
          <a:blip r:embed="rId2" cstate="print"/>
          <a:srcRect/>
          <a:stretch>
            <a:fillRect/>
          </a:stretch>
        </p:blipFill>
        <p:spPr bwMode="auto">
          <a:xfrm>
            <a:off x="1115616" y="2852936"/>
            <a:ext cx="6675105" cy="4005064"/>
          </a:xfrm>
          <a:prstGeom prst="rect">
            <a:avLst/>
          </a:prstGeom>
          <a:noFill/>
        </p:spPr>
      </p:pic>
      <p:sp>
        <p:nvSpPr>
          <p:cNvPr id="6" name="Rectangle 5"/>
          <p:cNvSpPr/>
          <p:nvPr/>
        </p:nvSpPr>
        <p:spPr>
          <a:xfrm>
            <a:off x="7853262" y="5733256"/>
            <a:ext cx="1290738" cy="276999"/>
          </a:xfrm>
          <a:prstGeom prst="rect">
            <a:avLst/>
          </a:prstGeom>
        </p:spPr>
        <p:txBody>
          <a:bodyPr wrap="none">
            <a:spAutoFit/>
          </a:bodyPr>
          <a:lstStyle/>
          <a:p>
            <a:r>
              <a:rPr lang="en-US" sz="1200" dirty="0" smtClean="0">
                <a:hlinkClick r:id="rId3"/>
              </a:rPr>
              <a:t>en.wikipedia.org</a:t>
            </a:r>
            <a:endParaRPr lang="en-US" sz="1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Ανατομία </a:t>
            </a:r>
            <a:endParaRPr lang="el-GR" sz="32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a:t>
            </a:fld>
            <a:endParaRPr lang="el-GR">
              <a:solidFill>
                <a:prstClr val="black"/>
              </a:solidFill>
            </a:endParaRPr>
          </a:p>
        </p:txBody>
      </p:sp>
      <p:pic>
        <p:nvPicPr>
          <p:cNvPr id="5" name="Picture 2" descr="This image shows the different views of the knee joint. The top, left panel shows the sagittal view of the right knee joint. The top, left panel shows the superior view of the right tibia, identifying the ligaments. The bottom, right panel shows the anterior view of the right knee."/>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1043608" y="1556792"/>
            <a:ext cx="6624736" cy="4320480"/>
          </a:xfrm>
          <a:prstGeom prst="rect">
            <a:avLst/>
          </a:prstGeom>
          <a:noFill/>
          <a:extLst>
            <a:ext uri="{909E8E84-426E-40DD-AFC4-6F175D3DCCD1}">
              <a14:hiddenFill xmlns:a14="http://schemas.microsoft.com/office/drawing/2010/main">
                <a:solidFill>
                  <a:srgbClr val="FFFFFF"/>
                </a:solidFill>
              </a14:hiddenFill>
            </a:ext>
          </a:extLst>
        </p:spPr>
      </p:pic>
      <p:sp>
        <p:nvSpPr>
          <p:cNvPr id="7" name="2 - Θέση περιεχομένου"/>
          <p:cNvSpPr txBox="1">
            <a:spLocks/>
          </p:cNvSpPr>
          <p:nvPr/>
        </p:nvSpPr>
        <p:spPr>
          <a:xfrm>
            <a:off x="971600" y="1700808"/>
            <a:ext cx="1944216" cy="3672408"/>
          </a:xfrm>
          <a:prstGeom prst="rect">
            <a:avLst/>
          </a:prstGeom>
          <a:solidFill>
            <a:schemeClr val="accent5">
              <a:lumMod val="40000"/>
              <a:lumOff val="60000"/>
            </a:schemeClr>
          </a:solidFill>
        </p:spPr>
        <p:txBody>
          <a:bodyPr vert="horz" lIns="91440" tIns="45720" rIns="91440" bIns="45720" rtlCol="0">
            <a:normAutofit fontScale="25000" lnSpcReduction="20000"/>
          </a:bodyPr>
          <a:lstStyle/>
          <a:p>
            <a:pPr marL="342900" indent="-342900" fontAlgn="auto">
              <a:lnSpc>
                <a:spcPct val="112000"/>
              </a:lnSpc>
              <a:spcBef>
                <a:spcPts val="1200"/>
              </a:spcBef>
              <a:spcAft>
                <a:spcPts val="0"/>
              </a:spcAft>
              <a:defRPr/>
            </a:pPr>
            <a:r>
              <a:rPr lang="el-GR" sz="3800" dirty="0" smtClean="0">
                <a:solidFill>
                  <a:prstClr val="black"/>
                </a:solidFill>
                <a:latin typeface="Calibri"/>
              </a:rPr>
              <a:t>             </a:t>
            </a:r>
            <a:r>
              <a:rPr lang="el-GR" sz="7200" dirty="0" smtClean="0">
                <a:solidFill>
                  <a:prstClr val="black"/>
                </a:solidFill>
                <a:latin typeface="Calibri"/>
              </a:rPr>
              <a:t>Πρόσθιος     χιαστός σύνδεσμος </a:t>
            </a:r>
          </a:p>
          <a:p>
            <a:pPr marL="342900" indent="-342900" fontAlgn="auto">
              <a:lnSpc>
                <a:spcPct val="112000"/>
              </a:lnSpc>
              <a:spcBef>
                <a:spcPts val="1200"/>
              </a:spcBef>
              <a:spcAft>
                <a:spcPts val="0"/>
              </a:spcAft>
              <a:defRPr/>
            </a:pPr>
            <a:r>
              <a:rPr lang="el-GR" sz="7200" dirty="0" smtClean="0">
                <a:solidFill>
                  <a:prstClr val="black"/>
                </a:solidFill>
                <a:latin typeface="Calibri"/>
              </a:rPr>
              <a:t>       Αρθρικός χόνδρος στον έσω κνημιαίο κόνδυλο</a:t>
            </a:r>
          </a:p>
          <a:p>
            <a:pPr marL="342900" indent="-342900" fontAlgn="auto">
              <a:lnSpc>
                <a:spcPct val="112000"/>
              </a:lnSpc>
              <a:spcBef>
                <a:spcPts val="1200"/>
              </a:spcBef>
              <a:spcAft>
                <a:spcPts val="0"/>
              </a:spcAft>
              <a:defRPr/>
            </a:pPr>
            <a:r>
              <a:rPr lang="el-GR" sz="7200" dirty="0" smtClean="0">
                <a:solidFill>
                  <a:prstClr val="black"/>
                </a:solidFill>
                <a:latin typeface="Calibri"/>
              </a:rPr>
              <a:t>     </a:t>
            </a:r>
          </a:p>
          <a:p>
            <a:pPr marL="342900" indent="-342900" fontAlgn="auto">
              <a:lnSpc>
                <a:spcPct val="112000"/>
              </a:lnSpc>
              <a:spcBef>
                <a:spcPts val="1200"/>
              </a:spcBef>
              <a:spcAft>
                <a:spcPts val="0"/>
              </a:spcAft>
              <a:defRPr/>
            </a:pPr>
            <a:r>
              <a:rPr lang="el-GR" sz="7200" dirty="0" smtClean="0">
                <a:solidFill>
                  <a:prstClr val="black"/>
                </a:solidFill>
                <a:latin typeface="Calibri"/>
              </a:rPr>
              <a:t>       Έσω       μηνίσκος</a:t>
            </a:r>
          </a:p>
          <a:p>
            <a:pPr marL="342900" indent="-342900" fontAlgn="auto">
              <a:lnSpc>
                <a:spcPct val="112000"/>
              </a:lnSpc>
              <a:spcBef>
                <a:spcPts val="1200"/>
              </a:spcBef>
              <a:spcAft>
                <a:spcPts val="0"/>
              </a:spcAft>
            </a:pPr>
            <a:r>
              <a:rPr lang="el-GR" sz="7200" dirty="0" smtClean="0">
                <a:solidFill>
                  <a:prstClr val="black"/>
                </a:solidFill>
                <a:latin typeface="Calibri"/>
              </a:rPr>
              <a:t>     </a:t>
            </a:r>
          </a:p>
          <a:p>
            <a:pPr marL="342900" indent="-342900" fontAlgn="auto">
              <a:lnSpc>
                <a:spcPct val="112000"/>
              </a:lnSpc>
              <a:spcBef>
                <a:spcPts val="1200"/>
              </a:spcBef>
              <a:spcAft>
                <a:spcPts val="0"/>
              </a:spcAft>
              <a:defRPr/>
            </a:pPr>
            <a:r>
              <a:rPr lang="el-GR" sz="7200" dirty="0" smtClean="0">
                <a:solidFill>
                  <a:prstClr val="black"/>
                </a:solidFill>
                <a:latin typeface="Calibri"/>
              </a:rPr>
              <a:t>             </a:t>
            </a:r>
          </a:p>
        </p:txBody>
      </p:sp>
      <p:sp>
        <p:nvSpPr>
          <p:cNvPr id="8" name="2 - Θέση περιεχομένου"/>
          <p:cNvSpPr txBox="1">
            <a:spLocks/>
          </p:cNvSpPr>
          <p:nvPr/>
        </p:nvSpPr>
        <p:spPr>
          <a:xfrm>
            <a:off x="6372200" y="1556792"/>
            <a:ext cx="1872208" cy="3744416"/>
          </a:xfrm>
          <a:prstGeom prst="rect">
            <a:avLst/>
          </a:prstGeom>
          <a:solidFill>
            <a:schemeClr val="accent5">
              <a:lumMod val="40000"/>
              <a:lumOff val="60000"/>
            </a:schemeClr>
          </a:solidFill>
        </p:spPr>
        <p:txBody>
          <a:bodyPr vert="horz" lIns="91440" tIns="45720" rIns="91440" bIns="45720" rtlCol="0">
            <a:normAutofit/>
          </a:bodyPr>
          <a:lstStyle/>
          <a:p>
            <a:pPr marL="342900" indent="-342900" fontAlgn="auto">
              <a:lnSpc>
                <a:spcPct val="112000"/>
              </a:lnSpc>
              <a:spcBef>
                <a:spcPts val="1200"/>
              </a:spcBef>
              <a:spcAft>
                <a:spcPts val="0"/>
              </a:spcAft>
              <a:defRPr/>
            </a:pPr>
            <a:r>
              <a:rPr lang="el-GR" sz="2400" dirty="0" smtClean="0">
                <a:solidFill>
                  <a:prstClr val="black"/>
                </a:solidFill>
                <a:latin typeface="Calibri"/>
              </a:rPr>
              <a:t>     </a:t>
            </a:r>
          </a:p>
          <a:p>
            <a:pPr fontAlgn="auto">
              <a:lnSpc>
                <a:spcPct val="112000"/>
              </a:lnSpc>
              <a:spcBef>
                <a:spcPts val="1200"/>
              </a:spcBef>
              <a:spcAft>
                <a:spcPts val="0"/>
              </a:spcAft>
              <a:defRPr/>
            </a:pPr>
            <a:r>
              <a:rPr lang="el-GR" sz="1900" dirty="0" smtClean="0">
                <a:solidFill>
                  <a:prstClr val="black"/>
                </a:solidFill>
                <a:latin typeface="Calibri"/>
              </a:rPr>
              <a:t>Αρθρικός χόνδρος στον έξω κνημιαίο κόνδυλο</a:t>
            </a:r>
          </a:p>
          <a:p>
            <a:pPr marL="342900" indent="-342900" fontAlgn="auto">
              <a:lnSpc>
                <a:spcPct val="112000"/>
              </a:lnSpc>
              <a:spcBef>
                <a:spcPts val="1200"/>
              </a:spcBef>
              <a:spcAft>
                <a:spcPts val="0"/>
              </a:spcAft>
              <a:defRPr/>
            </a:pPr>
            <a:endParaRPr lang="el-GR" sz="1900" dirty="0" smtClean="0">
              <a:solidFill>
                <a:prstClr val="black"/>
              </a:solidFill>
              <a:latin typeface="Calibri"/>
            </a:endParaRPr>
          </a:p>
          <a:p>
            <a:pPr marL="342900" indent="-342900" fontAlgn="auto">
              <a:lnSpc>
                <a:spcPct val="112000"/>
              </a:lnSpc>
              <a:spcBef>
                <a:spcPts val="1200"/>
              </a:spcBef>
              <a:spcAft>
                <a:spcPts val="0"/>
              </a:spcAft>
              <a:defRPr/>
            </a:pPr>
            <a:endParaRPr lang="el-GR" sz="1900" dirty="0" smtClean="0">
              <a:solidFill>
                <a:prstClr val="black"/>
              </a:solidFill>
              <a:latin typeface="Calibri"/>
            </a:endParaRPr>
          </a:p>
          <a:p>
            <a:pPr marL="342900" indent="-342900" fontAlgn="auto">
              <a:lnSpc>
                <a:spcPct val="112000"/>
              </a:lnSpc>
              <a:spcBef>
                <a:spcPts val="1200"/>
              </a:spcBef>
              <a:spcAft>
                <a:spcPts val="0"/>
              </a:spcAft>
              <a:defRPr/>
            </a:pPr>
            <a:r>
              <a:rPr lang="el-GR" sz="1900" dirty="0" smtClean="0">
                <a:solidFill>
                  <a:prstClr val="black"/>
                </a:solidFill>
                <a:latin typeface="Calibri"/>
              </a:rPr>
              <a:t> Έξω μηνίσκος</a:t>
            </a:r>
            <a:endParaRPr lang="el-GR" sz="1900" dirty="0">
              <a:solidFill>
                <a:prstClr val="black"/>
              </a:solidFill>
              <a:latin typeface="Calibri"/>
            </a:endParaRPr>
          </a:p>
        </p:txBody>
      </p:sp>
      <p:sp>
        <p:nvSpPr>
          <p:cNvPr id="9" name="2 - Θέση περιεχομένου"/>
          <p:cNvSpPr txBox="1">
            <a:spLocks/>
          </p:cNvSpPr>
          <p:nvPr/>
        </p:nvSpPr>
        <p:spPr>
          <a:xfrm>
            <a:off x="971600" y="5229200"/>
            <a:ext cx="7272808" cy="648072"/>
          </a:xfrm>
          <a:prstGeom prst="rect">
            <a:avLst/>
          </a:prstGeom>
          <a:solidFill>
            <a:schemeClr val="accent5">
              <a:lumMod val="40000"/>
              <a:lumOff val="60000"/>
            </a:schemeClr>
          </a:solidFill>
        </p:spPr>
        <p:txBody>
          <a:bodyPr vert="horz" lIns="91440" tIns="45720" rIns="91440" bIns="45720" rtlCol="0">
            <a:normAutofit/>
          </a:bodyPr>
          <a:lstStyle/>
          <a:p>
            <a:pPr marL="342900" indent="-342900" fontAlgn="auto">
              <a:lnSpc>
                <a:spcPct val="112000"/>
              </a:lnSpc>
              <a:spcBef>
                <a:spcPts val="1200"/>
              </a:spcBef>
              <a:spcAft>
                <a:spcPts val="0"/>
              </a:spcAft>
              <a:defRPr/>
            </a:pPr>
            <a:r>
              <a:rPr lang="el-GR" sz="1900" dirty="0" smtClean="0">
                <a:solidFill>
                  <a:prstClr val="black"/>
                </a:solidFill>
                <a:latin typeface="Calibri"/>
              </a:rPr>
              <a:t>                                       </a:t>
            </a:r>
            <a:r>
              <a:rPr lang="el-GR" dirty="0" smtClean="0">
                <a:solidFill>
                  <a:prstClr val="black"/>
                </a:solidFill>
                <a:latin typeface="Calibri"/>
              </a:rPr>
              <a:t>Οπίσθιος  χιαστός  σύνδεσμος</a:t>
            </a:r>
          </a:p>
        </p:txBody>
      </p:sp>
      <p:sp>
        <p:nvSpPr>
          <p:cNvPr id="10" name="2 - Θέση περιεχομένου"/>
          <p:cNvSpPr txBox="1">
            <a:spLocks/>
          </p:cNvSpPr>
          <p:nvPr/>
        </p:nvSpPr>
        <p:spPr>
          <a:xfrm>
            <a:off x="4139952" y="1844824"/>
            <a:ext cx="1512168" cy="288032"/>
          </a:xfrm>
          <a:prstGeom prst="rect">
            <a:avLst/>
          </a:prstGeom>
          <a:solidFill>
            <a:schemeClr val="bg1"/>
          </a:solidFill>
        </p:spPr>
        <p:txBody>
          <a:bodyPr vert="horz" lIns="91440" tIns="45720" rIns="91440" bIns="45720" rtlCol="0">
            <a:normAutofit fontScale="70000" lnSpcReduction="20000"/>
          </a:bodyPr>
          <a:lstStyle/>
          <a:p>
            <a:pPr marL="342900" indent="-342900" fontAlgn="auto">
              <a:lnSpc>
                <a:spcPct val="112000"/>
              </a:lnSpc>
              <a:spcBef>
                <a:spcPts val="1200"/>
              </a:spcBef>
              <a:spcAft>
                <a:spcPts val="0"/>
              </a:spcAft>
              <a:defRPr/>
            </a:pPr>
            <a:r>
              <a:rPr lang="el-GR" sz="1900" smtClean="0">
                <a:solidFill>
                  <a:prstClr val="black"/>
                </a:solidFill>
                <a:latin typeface="Calibri"/>
              </a:rPr>
              <a:t>                                       </a:t>
            </a:r>
            <a:endParaRPr lang="el-GR" dirty="0" smtClean="0">
              <a:solidFill>
                <a:prstClr val="black"/>
              </a:solidFill>
              <a:latin typeface="Calibri"/>
            </a:endParaRPr>
          </a:p>
        </p:txBody>
      </p:sp>
      <p:sp>
        <p:nvSpPr>
          <p:cNvPr id="11" name="2 - Θέση περιεχομένου"/>
          <p:cNvSpPr txBox="1">
            <a:spLocks/>
          </p:cNvSpPr>
          <p:nvPr/>
        </p:nvSpPr>
        <p:spPr>
          <a:xfrm>
            <a:off x="971600" y="1412776"/>
            <a:ext cx="7272808" cy="360040"/>
          </a:xfrm>
          <a:prstGeom prst="rect">
            <a:avLst/>
          </a:prstGeom>
          <a:solidFill>
            <a:schemeClr val="accent5">
              <a:lumMod val="40000"/>
              <a:lumOff val="60000"/>
            </a:schemeClr>
          </a:solidFill>
        </p:spPr>
        <p:txBody>
          <a:bodyPr vert="horz" lIns="91440" tIns="45720" rIns="91440" bIns="45720" rtlCol="0">
            <a:normAutofit fontScale="92500" lnSpcReduction="10000"/>
          </a:bodyPr>
          <a:lstStyle/>
          <a:p>
            <a:pPr marL="342900" indent="-342900" fontAlgn="auto">
              <a:lnSpc>
                <a:spcPct val="112000"/>
              </a:lnSpc>
              <a:spcBef>
                <a:spcPts val="1200"/>
              </a:spcBef>
              <a:spcAft>
                <a:spcPts val="0"/>
              </a:spcAft>
              <a:defRPr/>
            </a:pPr>
            <a:r>
              <a:rPr lang="el-GR" smtClean="0">
                <a:solidFill>
                  <a:prstClr val="black"/>
                </a:solidFill>
                <a:latin typeface="Calibri"/>
              </a:rPr>
              <a:t>                                                      Πρόσθια </a:t>
            </a:r>
            <a:r>
              <a:rPr lang="el-GR" dirty="0" smtClean="0">
                <a:solidFill>
                  <a:prstClr val="black"/>
                </a:solidFill>
                <a:latin typeface="Calibri"/>
              </a:rPr>
              <a:t>περιοχή</a:t>
            </a:r>
          </a:p>
        </p:txBody>
      </p:sp>
      <p:sp>
        <p:nvSpPr>
          <p:cNvPr id="12" name="11 - Ορθογώνιο"/>
          <p:cNvSpPr/>
          <p:nvPr/>
        </p:nvSpPr>
        <p:spPr>
          <a:xfrm>
            <a:off x="2915816" y="2060848"/>
            <a:ext cx="72008"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2000"/>
              </a:lnSpc>
              <a:spcBef>
                <a:spcPts val="1200"/>
              </a:spcBef>
              <a:spcAft>
                <a:spcPts val="0"/>
              </a:spcAft>
              <a:defRPr/>
            </a:pPr>
            <a:r>
              <a:rPr lang="el-GR" dirty="0" smtClean="0">
                <a:solidFill>
                  <a:schemeClr val="bg1"/>
                </a:solidFill>
              </a:rPr>
              <a:t> </a:t>
            </a:r>
          </a:p>
        </p:txBody>
      </p:sp>
      <p:sp>
        <p:nvSpPr>
          <p:cNvPr id="3" name="Ορθογώνιο 2"/>
          <p:cNvSpPr/>
          <p:nvPr/>
        </p:nvSpPr>
        <p:spPr>
          <a:xfrm>
            <a:off x="971600" y="5934471"/>
            <a:ext cx="5256584" cy="461665"/>
          </a:xfrm>
          <a:prstGeom prst="rect">
            <a:avLst/>
          </a:prstGeom>
        </p:spPr>
        <p:txBody>
          <a:bodyPr wrap="square">
            <a:spAutoFit/>
          </a:bodyPr>
          <a:lstStyle/>
          <a:p>
            <a:r>
              <a:rPr lang="en-US" sz="1200" dirty="0">
                <a:solidFill>
                  <a:schemeClr val="bg1">
                    <a:lumMod val="75000"/>
                  </a:schemeClr>
                </a:solidFill>
                <a:latin typeface="+mn-lt"/>
              </a:rPr>
              <a:t>© 28 </a:t>
            </a:r>
            <a:r>
              <a:rPr lang="en-US" sz="1200" dirty="0" err="1">
                <a:solidFill>
                  <a:schemeClr val="bg1">
                    <a:lumMod val="75000"/>
                  </a:schemeClr>
                </a:solidFill>
                <a:latin typeface="+mn-lt"/>
              </a:rPr>
              <a:t>Ιουν</a:t>
            </a:r>
            <a:r>
              <a:rPr lang="en-US" sz="1200" dirty="0">
                <a:solidFill>
                  <a:schemeClr val="bg1">
                    <a:lumMod val="75000"/>
                  </a:schemeClr>
                </a:solidFill>
                <a:latin typeface="+mn-lt"/>
              </a:rPr>
              <a:t> 2013 </a:t>
            </a:r>
            <a:r>
              <a:rPr lang="en-US" sz="1200" dirty="0" err="1">
                <a:solidFill>
                  <a:schemeClr val="bg1">
                    <a:lumMod val="75000"/>
                  </a:schemeClr>
                </a:solidFill>
                <a:latin typeface="+mn-lt"/>
              </a:rPr>
              <a:t>OpenStax</a:t>
            </a:r>
            <a:r>
              <a:rPr lang="en-US" sz="1200" dirty="0">
                <a:solidFill>
                  <a:schemeClr val="bg1">
                    <a:lumMod val="75000"/>
                  </a:schemeClr>
                </a:solidFill>
                <a:latin typeface="+mn-lt"/>
              </a:rPr>
              <a:t> College. </a:t>
            </a:r>
            <a:r>
              <a:rPr lang="en-US" sz="1200" dirty="0">
                <a:solidFill>
                  <a:schemeClr val="bg1">
                    <a:lumMod val="75000"/>
                  </a:schemeClr>
                </a:solidFill>
                <a:latin typeface="+mn-lt"/>
                <a:hlinkClick r:id="rId3"/>
              </a:rPr>
              <a:t>Textbook content </a:t>
            </a:r>
            <a:r>
              <a:rPr lang="en-US" sz="1200" dirty="0">
                <a:solidFill>
                  <a:schemeClr val="bg1">
                    <a:lumMod val="75000"/>
                  </a:schemeClr>
                </a:solidFill>
                <a:latin typeface="+mn-lt"/>
              </a:rPr>
              <a:t>produced by </a:t>
            </a:r>
            <a:r>
              <a:rPr lang="en-US" sz="1200" dirty="0" err="1">
                <a:solidFill>
                  <a:schemeClr val="bg1">
                    <a:lumMod val="75000"/>
                  </a:schemeClr>
                </a:solidFill>
                <a:latin typeface="+mn-lt"/>
              </a:rPr>
              <a:t>OpenStax</a:t>
            </a:r>
            <a:r>
              <a:rPr lang="en-US" sz="1200" dirty="0">
                <a:solidFill>
                  <a:schemeClr val="bg1">
                    <a:lumMod val="75000"/>
                  </a:schemeClr>
                </a:solidFill>
                <a:latin typeface="+mn-lt"/>
              </a:rPr>
              <a:t> College is licensed under a </a:t>
            </a:r>
            <a:r>
              <a:rPr lang="en-US" sz="1200" dirty="0">
                <a:solidFill>
                  <a:schemeClr val="bg1">
                    <a:lumMod val="75000"/>
                  </a:schemeClr>
                </a:solidFill>
                <a:latin typeface="+mn-lt"/>
                <a:hlinkClick r:id="rId4"/>
              </a:rPr>
              <a:t>Creative Commons Attribution License 3.0</a:t>
            </a:r>
            <a:r>
              <a:rPr lang="en-US" sz="1200" dirty="0">
                <a:solidFill>
                  <a:schemeClr val="bg1">
                    <a:lumMod val="75000"/>
                  </a:schemeClr>
                </a:solidFill>
                <a:latin typeface="+mn-lt"/>
              </a:rPr>
              <a:t> license.</a:t>
            </a:r>
            <a:endParaRPr lang="el-GR" sz="1200" dirty="0">
              <a:solidFill>
                <a:schemeClr val="bg1">
                  <a:lumMod val="75000"/>
                </a:schemeClr>
              </a:solidFill>
              <a:latin typeface="+mn-lt"/>
            </a:endParaRPr>
          </a:p>
        </p:txBody>
      </p:sp>
    </p:spTree>
    <p:extLst>
      <p:ext uri="{BB962C8B-B14F-4D97-AF65-F5344CB8AC3E}">
        <p14:creationId xmlns:p14="http://schemas.microsoft.com/office/powerpoint/2010/main" val="209745992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ΜΤ ώμου</a:t>
            </a:r>
            <a:endParaRPr lang="en-US" dirty="0"/>
          </a:p>
        </p:txBody>
      </p:sp>
      <p:sp>
        <p:nvSpPr>
          <p:cNvPr id="3" name="Content Placeholder 2"/>
          <p:cNvSpPr>
            <a:spLocks noGrp="1"/>
          </p:cNvSpPr>
          <p:nvPr>
            <p:ph idx="1"/>
          </p:nvPr>
        </p:nvSpPr>
        <p:spPr>
          <a:xfrm>
            <a:off x="683568" y="908720"/>
            <a:ext cx="4824536" cy="5256584"/>
          </a:xfrm>
        </p:spPr>
        <p:txBody>
          <a:bodyPr/>
          <a:lstStyle/>
          <a:p>
            <a:pPr marL="0" indent="0">
              <a:buNone/>
            </a:pPr>
            <a:r>
              <a:rPr lang="el-GR" dirty="0" smtClean="0"/>
              <a:t>Η πιό κατάλληλη για την απεικόνιση των μαλακών μορίων</a:t>
            </a:r>
          </a:p>
          <a:p>
            <a:pPr marL="0" indent="0">
              <a:buNone/>
            </a:pPr>
            <a:r>
              <a:rPr lang="el-GR" dirty="0" smtClean="0"/>
              <a:t>Μπορεί να συνδυασθεί και με αρθρογραφία σε ειδικές περιπτώσεις</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89</a:t>
            </a:fld>
            <a:endParaRPr lang="el-GR"/>
          </a:p>
        </p:txBody>
      </p:sp>
      <p:pic>
        <p:nvPicPr>
          <p:cNvPr id="144392" name="Picture 8" descr="https://upload.wikimedia.org/wikipedia/commons/7/7f/MRI._Partial_rupture_of_the_cranial_subscapularis_tendon_at_the_insertion_site..jpg"/>
          <p:cNvPicPr>
            <a:picLocks noChangeAspect="1" noChangeArrowheads="1"/>
          </p:cNvPicPr>
          <p:nvPr/>
        </p:nvPicPr>
        <p:blipFill>
          <a:blip r:embed="rId2" cstate="print"/>
          <a:srcRect l="19895" t="13500" r="15685" b="2801"/>
          <a:stretch>
            <a:fillRect/>
          </a:stretch>
        </p:blipFill>
        <p:spPr bwMode="auto">
          <a:xfrm>
            <a:off x="5517472" y="188640"/>
            <a:ext cx="3395990" cy="3096344"/>
          </a:xfrm>
          <a:prstGeom prst="rect">
            <a:avLst/>
          </a:prstGeom>
          <a:noFill/>
        </p:spPr>
      </p:pic>
      <p:sp>
        <p:nvSpPr>
          <p:cNvPr id="10" name="Rectangle 9"/>
          <p:cNvSpPr/>
          <p:nvPr/>
        </p:nvSpPr>
        <p:spPr>
          <a:xfrm>
            <a:off x="4197446" y="2924944"/>
            <a:ext cx="1493912" cy="276999"/>
          </a:xfrm>
          <a:prstGeom prst="rect">
            <a:avLst/>
          </a:prstGeom>
        </p:spPr>
        <p:txBody>
          <a:bodyPr wrap="square">
            <a:spAutoFit/>
          </a:bodyPr>
          <a:lstStyle/>
          <a:p>
            <a:r>
              <a:rPr lang="en-US" sz="1200" dirty="0" smtClean="0">
                <a:hlinkClick r:id="rId3"/>
              </a:rPr>
              <a:t>en.wikipedia.org</a:t>
            </a:r>
            <a:endParaRPr lang="en-US" sz="1200" dirty="0"/>
          </a:p>
        </p:txBody>
      </p:sp>
      <p:sp>
        <p:nvSpPr>
          <p:cNvPr id="11" name="TextBox 10"/>
          <p:cNvSpPr txBox="1"/>
          <p:nvPr/>
        </p:nvSpPr>
        <p:spPr>
          <a:xfrm>
            <a:off x="5508104" y="3429000"/>
            <a:ext cx="3600400" cy="369332"/>
          </a:xfrm>
          <a:prstGeom prst="rect">
            <a:avLst/>
          </a:prstGeom>
          <a:noFill/>
        </p:spPr>
        <p:txBody>
          <a:bodyPr wrap="square" rtlCol="0">
            <a:spAutoFit/>
          </a:bodyPr>
          <a:lstStyle/>
          <a:p>
            <a:r>
              <a:rPr lang="el-GR" dirty="0" smtClean="0">
                <a:solidFill>
                  <a:schemeClr val="bg1"/>
                </a:solidFill>
              </a:rPr>
              <a:t>Κόκκινο βέλος – υποπλάτιος μυς</a:t>
            </a:r>
            <a:endParaRPr lang="en-US" dirty="0">
              <a:solidFill>
                <a:schemeClr val="bg1"/>
              </a:solidFill>
            </a:endParaRPr>
          </a:p>
        </p:txBody>
      </p:sp>
      <p:sp>
        <p:nvSpPr>
          <p:cNvPr id="144394" name="AutoShape 10" descr="Αποτέλεσμα εικόνας για shoulder MR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4396" name="Picture 12" descr="https://c1.staticflickr.com/1/99/257673033_05b445d70c.jpg"/>
          <p:cNvPicPr>
            <a:picLocks noChangeAspect="1" noChangeArrowheads="1"/>
          </p:cNvPicPr>
          <p:nvPr/>
        </p:nvPicPr>
        <p:blipFill>
          <a:blip r:embed="rId4" cstate="print"/>
          <a:srcRect/>
          <a:stretch>
            <a:fillRect/>
          </a:stretch>
        </p:blipFill>
        <p:spPr bwMode="auto">
          <a:xfrm>
            <a:off x="683568" y="3284984"/>
            <a:ext cx="3312368" cy="3312368"/>
          </a:xfrm>
          <a:prstGeom prst="rect">
            <a:avLst/>
          </a:prstGeom>
          <a:noFill/>
        </p:spPr>
      </p:pic>
      <p:sp>
        <p:nvSpPr>
          <p:cNvPr id="15" name="TextBox 14"/>
          <p:cNvSpPr txBox="1"/>
          <p:nvPr/>
        </p:nvSpPr>
        <p:spPr>
          <a:xfrm>
            <a:off x="3995936" y="6021288"/>
            <a:ext cx="4464496" cy="369332"/>
          </a:xfrm>
          <a:prstGeom prst="rect">
            <a:avLst/>
          </a:prstGeom>
          <a:noFill/>
        </p:spPr>
        <p:txBody>
          <a:bodyPr wrap="square" rtlCol="0">
            <a:spAutoFit/>
          </a:bodyPr>
          <a:lstStyle/>
          <a:p>
            <a:r>
              <a:rPr lang="el-GR" dirty="0" smtClean="0">
                <a:solidFill>
                  <a:schemeClr val="bg1"/>
                </a:solidFill>
              </a:rPr>
              <a:t>Πράσινο βέλος – τένοντας υπερακανθίου</a:t>
            </a:r>
            <a:endParaRPr lang="en-US" dirty="0">
              <a:solidFill>
                <a:schemeClr val="bg1"/>
              </a:solidFill>
            </a:endParaRPr>
          </a:p>
        </p:txBody>
      </p:sp>
      <p:sp>
        <p:nvSpPr>
          <p:cNvPr id="16" name="Rectangle 15"/>
          <p:cNvSpPr/>
          <p:nvPr/>
        </p:nvSpPr>
        <p:spPr>
          <a:xfrm>
            <a:off x="1691680" y="6569968"/>
            <a:ext cx="1224136" cy="288032"/>
          </a:xfrm>
          <a:prstGeom prst="rect">
            <a:avLst/>
          </a:prstGeom>
        </p:spPr>
        <p:txBody>
          <a:bodyPr wrap="square">
            <a:spAutoFit/>
          </a:bodyPr>
          <a:lstStyle/>
          <a:p>
            <a:r>
              <a:rPr lang="en-US" sz="1200" dirty="0" smtClean="0">
                <a:hlinkClick r:id="rId5"/>
              </a:rPr>
              <a:t>flickr.com</a:t>
            </a:r>
            <a:endParaRPr lang="en-US" sz="1200" dirty="0"/>
          </a:p>
        </p:txBody>
      </p:sp>
      <p:sp>
        <p:nvSpPr>
          <p:cNvPr id="17" name="Right Arrow 16"/>
          <p:cNvSpPr/>
          <p:nvPr/>
        </p:nvSpPr>
        <p:spPr>
          <a:xfrm rot="4044978">
            <a:off x="1497283" y="3999777"/>
            <a:ext cx="504056" cy="71322"/>
          </a:xfrm>
          <a:prstGeom prst="rightArrow">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Πρόσθιο εξάρθρημα του ώμου</a:t>
            </a:r>
            <a:endParaRPr lang="en-US" dirty="0"/>
          </a:p>
        </p:txBody>
      </p:sp>
      <p:sp>
        <p:nvSpPr>
          <p:cNvPr id="3" name="Content Placeholder 2"/>
          <p:cNvSpPr>
            <a:spLocks noGrp="1"/>
          </p:cNvSpPr>
          <p:nvPr>
            <p:ph idx="1"/>
          </p:nvPr>
        </p:nvSpPr>
        <p:spPr>
          <a:xfrm>
            <a:off x="395536" y="1700808"/>
            <a:ext cx="4176464" cy="4824536"/>
          </a:xfrm>
        </p:spPr>
        <p:txBody>
          <a:bodyPr>
            <a:normAutofit/>
          </a:bodyPr>
          <a:lstStyle/>
          <a:p>
            <a:r>
              <a:rPr lang="el-GR" dirty="0" smtClean="0"/>
              <a:t>Η πιό συνηθισμένη μορφή 95% </a:t>
            </a:r>
          </a:p>
          <a:p>
            <a:r>
              <a:rPr lang="el-GR" dirty="0" smtClean="0"/>
              <a:t>Η κεφαλή φέρεται μπροστά κάτω από την κορακοειδή απόφυση</a:t>
            </a:r>
          </a:p>
          <a:p>
            <a:r>
              <a:rPr lang="el-GR" dirty="0" smtClean="0"/>
              <a:t>Τραυματίζεται η κεφαλή </a:t>
            </a:r>
            <a:r>
              <a:rPr lang="en-US" dirty="0" smtClean="0"/>
              <a:t>(</a:t>
            </a:r>
            <a:r>
              <a:rPr lang="el-GR" dirty="0" smtClean="0"/>
              <a:t>έλλειμμα </a:t>
            </a:r>
            <a:r>
              <a:rPr lang="en-US" dirty="0" smtClean="0"/>
              <a:t>Hill-Sacks) </a:t>
            </a:r>
            <a:endParaRPr lang="el-GR" dirty="0" smtClean="0"/>
          </a:p>
          <a:p>
            <a:r>
              <a:rPr lang="el-GR" dirty="0" smtClean="0"/>
              <a:t>Τραυματίζεται ο επιχείλιος χόνδρος της ωμογλήνης (αλλοίωση </a:t>
            </a:r>
            <a:r>
              <a:rPr lang="en-US" dirty="0" err="1" smtClean="0"/>
              <a:t>Bankart</a:t>
            </a:r>
            <a:r>
              <a:rPr lang="en-US" dirty="0" smtClean="0"/>
              <a:t>)</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90</a:t>
            </a:fld>
            <a:endParaRPr lang="el-GR"/>
          </a:p>
        </p:txBody>
      </p:sp>
      <p:pic>
        <p:nvPicPr>
          <p:cNvPr id="147458" name="Picture 2" descr="https://upload.wikimedia.org/wikipedia/commons/e/ea/Luxation_epaule.PNG"/>
          <p:cNvPicPr>
            <a:picLocks noChangeAspect="1" noChangeArrowheads="1"/>
          </p:cNvPicPr>
          <p:nvPr/>
        </p:nvPicPr>
        <p:blipFill>
          <a:blip r:embed="rId2" cstate="print"/>
          <a:srcRect r="22107"/>
          <a:stretch>
            <a:fillRect/>
          </a:stretch>
        </p:blipFill>
        <p:spPr bwMode="auto">
          <a:xfrm>
            <a:off x="4959524" y="1844824"/>
            <a:ext cx="4184476" cy="4476751"/>
          </a:xfrm>
          <a:prstGeom prst="rect">
            <a:avLst/>
          </a:prstGeom>
          <a:noFill/>
        </p:spPr>
      </p:pic>
      <p:sp>
        <p:nvSpPr>
          <p:cNvPr id="6" name="Rectangle 5"/>
          <p:cNvSpPr/>
          <p:nvPr/>
        </p:nvSpPr>
        <p:spPr>
          <a:xfrm>
            <a:off x="6300192" y="6581001"/>
            <a:ext cx="1872208" cy="276999"/>
          </a:xfrm>
          <a:prstGeom prst="rect">
            <a:avLst/>
          </a:prstGeom>
        </p:spPr>
        <p:txBody>
          <a:bodyPr wrap="square">
            <a:spAutoFit/>
          </a:bodyPr>
          <a:lstStyle/>
          <a:p>
            <a:r>
              <a:rPr lang="en-US" sz="1200" dirty="0" smtClean="0">
                <a:hlinkClick r:id="rId3"/>
              </a:rPr>
              <a:t>en.wikipedia.org</a:t>
            </a:r>
            <a:endParaRPr lang="en-US" sz="12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ΜΤ μετά από πρόσθιο εξάρθρημα του ώμου</a:t>
            </a:r>
            <a:endParaRPr lang="en-US" dirty="0"/>
          </a:p>
        </p:txBody>
      </p:sp>
      <p:sp>
        <p:nvSpPr>
          <p:cNvPr id="3" name="Content Placeholder 2"/>
          <p:cNvSpPr>
            <a:spLocks noGrp="1"/>
          </p:cNvSpPr>
          <p:nvPr>
            <p:ph idx="1"/>
          </p:nvPr>
        </p:nvSpPr>
        <p:spPr>
          <a:xfrm>
            <a:off x="323528" y="1988840"/>
            <a:ext cx="7848872" cy="720080"/>
          </a:xfrm>
        </p:spPr>
        <p:txBody>
          <a:bodyPr>
            <a:normAutofit fontScale="92500"/>
          </a:bodyPr>
          <a:lstStyle/>
          <a:p>
            <a:pPr algn="ctr">
              <a:buNone/>
            </a:pPr>
            <a:r>
              <a:rPr lang="en-US" dirty="0" smtClean="0"/>
              <a:t>Hill -Sacks defect                                                       </a:t>
            </a:r>
            <a:r>
              <a:rPr lang="en-US" dirty="0" err="1" smtClean="0"/>
              <a:t>Bankart's</a:t>
            </a:r>
            <a:r>
              <a:rPr lang="en-US" dirty="0" smtClean="0"/>
              <a:t> lesion </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91</a:t>
            </a:fld>
            <a:endParaRPr lang="el-GR"/>
          </a:p>
        </p:txBody>
      </p:sp>
      <p:pic>
        <p:nvPicPr>
          <p:cNvPr id="149506" name="Picture 2" descr="https://upload.wikimedia.org/wikipedia/commons/thumb/4/47/Post_Dislocated_shoulder_MRI_01.png/1280px-Post_Dislocated_shoulder_MRI_01.png"/>
          <p:cNvPicPr>
            <a:picLocks noChangeAspect="1" noChangeArrowheads="1"/>
          </p:cNvPicPr>
          <p:nvPr/>
        </p:nvPicPr>
        <p:blipFill>
          <a:blip r:embed="rId2" cstate="print"/>
          <a:srcRect/>
          <a:stretch>
            <a:fillRect/>
          </a:stretch>
        </p:blipFill>
        <p:spPr bwMode="auto">
          <a:xfrm>
            <a:off x="323528" y="2636912"/>
            <a:ext cx="8317432" cy="3934418"/>
          </a:xfrm>
          <a:prstGeom prst="rect">
            <a:avLst/>
          </a:prstGeom>
          <a:noFill/>
        </p:spPr>
      </p:pic>
      <p:cxnSp>
        <p:nvCxnSpPr>
          <p:cNvPr id="8" name="Straight Arrow Connector 7"/>
          <p:cNvCxnSpPr/>
          <p:nvPr/>
        </p:nvCxnSpPr>
        <p:spPr>
          <a:xfrm flipH="1">
            <a:off x="2267744" y="2348880"/>
            <a:ext cx="360040" cy="151216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9" name="Straight Arrow Connector 8"/>
          <p:cNvCxnSpPr/>
          <p:nvPr/>
        </p:nvCxnSpPr>
        <p:spPr>
          <a:xfrm>
            <a:off x="6588224" y="2564904"/>
            <a:ext cx="360040" cy="1656184"/>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2" name="Rectangle 11"/>
          <p:cNvSpPr/>
          <p:nvPr/>
        </p:nvSpPr>
        <p:spPr>
          <a:xfrm>
            <a:off x="3419872" y="6581001"/>
            <a:ext cx="1872208" cy="276999"/>
          </a:xfrm>
          <a:prstGeom prst="rect">
            <a:avLst/>
          </a:prstGeom>
        </p:spPr>
        <p:txBody>
          <a:bodyPr wrap="square">
            <a:spAutoFit/>
          </a:bodyPr>
          <a:lstStyle/>
          <a:p>
            <a:r>
              <a:rPr lang="en-US" sz="1200" dirty="0" smtClean="0">
                <a:hlinkClick r:id="rId3"/>
              </a:rPr>
              <a:t>en.wikipedia.org</a:t>
            </a:r>
            <a:endParaRPr lang="en-US" sz="12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Οπίσθιο εξάρθρημα ώμου</a:t>
            </a:r>
            <a:endParaRPr lang="en-US" dirty="0"/>
          </a:p>
        </p:txBody>
      </p:sp>
      <p:sp>
        <p:nvSpPr>
          <p:cNvPr id="3" name="Content Placeholder 2"/>
          <p:cNvSpPr>
            <a:spLocks noGrp="1"/>
          </p:cNvSpPr>
          <p:nvPr>
            <p:ph idx="1"/>
          </p:nvPr>
        </p:nvSpPr>
        <p:spPr>
          <a:xfrm>
            <a:off x="1187624" y="1916832"/>
            <a:ext cx="7200800" cy="648072"/>
          </a:xfrm>
        </p:spPr>
        <p:txBody>
          <a:bodyPr/>
          <a:lstStyle/>
          <a:p>
            <a:pPr>
              <a:buNone/>
            </a:pPr>
            <a:r>
              <a:rPr lang="el-GR" dirty="0" smtClean="0"/>
              <a:t>Εικόνα ¨λαμπτήρα¨                               Φυσιολογικό</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92</a:t>
            </a:fld>
            <a:endParaRPr lang="el-GR"/>
          </a:p>
        </p:txBody>
      </p:sp>
      <p:pic>
        <p:nvPicPr>
          <p:cNvPr id="148482" name="Picture 2" descr="https://upload.wikimedia.org/wikipedia/commons/thumb/b/be/Lightbulb_sign_-_posterior_shoulder_dislocation_-_Roe_vor_und_nach_Reposition_001.jpg/1280px-Lightbulb_sign_-_posterior_shoulder_dislocation_-_Roe_vor_und_nach_Reposition_001.jpg"/>
          <p:cNvPicPr>
            <a:picLocks noChangeAspect="1" noChangeArrowheads="1"/>
          </p:cNvPicPr>
          <p:nvPr/>
        </p:nvPicPr>
        <p:blipFill>
          <a:blip r:embed="rId2" cstate="print"/>
          <a:srcRect/>
          <a:stretch>
            <a:fillRect/>
          </a:stretch>
        </p:blipFill>
        <p:spPr bwMode="auto">
          <a:xfrm>
            <a:off x="698644" y="2420888"/>
            <a:ext cx="7236296" cy="4079523"/>
          </a:xfrm>
          <a:prstGeom prst="rect">
            <a:avLst/>
          </a:prstGeom>
          <a:noFill/>
        </p:spPr>
      </p:pic>
      <p:sp>
        <p:nvSpPr>
          <p:cNvPr id="6" name="Rectangle 5"/>
          <p:cNvSpPr/>
          <p:nvPr/>
        </p:nvSpPr>
        <p:spPr>
          <a:xfrm>
            <a:off x="3851920" y="6511392"/>
            <a:ext cx="1872208" cy="276999"/>
          </a:xfrm>
          <a:prstGeom prst="rect">
            <a:avLst/>
          </a:prstGeom>
        </p:spPr>
        <p:txBody>
          <a:bodyPr wrap="square">
            <a:spAutoFit/>
          </a:bodyPr>
          <a:lstStyle/>
          <a:p>
            <a:r>
              <a:rPr lang="en-US" sz="1200" dirty="0" smtClean="0">
                <a:hlinkClick r:id="rId3"/>
              </a:rPr>
              <a:t>en.wikipedia.org</a:t>
            </a:r>
            <a:endParaRPr lang="en-US" sz="1200" dirty="0"/>
          </a:p>
        </p:txBody>
      </p:sp>
      <p:sp>
        <p:nvSpPr>
          <p:cNvPr id="7" name="TextBox 6"/>
          <p:cNvSpPr txBox="1"/>
          <p:nvPr/>
        </p:nvSpPr>
        <p:spPr>
          <a:xfrm>
            <a:off x="324544" y="1052736"/>
            <a:ext cx="8639944" cy="461665"/>
          </a:xfrm>
          <a:prstGeom prst="rect">
            <a:avLst/>
          </a:prstGeom>
          <a:noFill/>
        </p:spPr>
        <p:txBody>
          <a:bodyPr wrap="square" rtlCol="0">
            <a:spAutoFit/>
          </a:bodyPr>
          <a:lstStyle/>
          <a:p>
            <a:r>
              <a:rPr lang="el-GR" sz="2400" dirty="0" smtClean="0">
                <a:solidFill>
                  <a:schemeClr val="bg1"/>
                </a:solidFill>
                <a:latin typeface="+mn-lt"/>
              </a:rPr>
              <a:t>Αποτέλεσμα έντονης μυϊκής σύσπασης (επιληψία, ηλεκτρικού σοκ)</a:t>
            </a:r>
            <a:endParaRPr lang="en-US" sz="2400" dirty="0">
              <a:solidFill>
                <a:schemeClr val="bg1"/>
              </a:solidFill>
              <a:latin typeface="+mn-lt"/>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Αρθροπλαστική ώμου</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93</a:t>
            </a:fld>
            <a:endParaRPr lang="el-GR"/>
          </a:p>
        </p:txBody>
      </p:sp>
      <p:pic>
        <p:nvPicPr>
          <p:cNvPr id="146434" name="Picture 2" descr="https://upload.wikimedia.org/wikipedia/en/9/92/Shoulder_2.jpg"/>
          <p:cNvPicPr>
            <a:picLocks noChangeAspect="1" noChangeArrowheads="1"/>
          </p:cNvPicPr>
          <p:nvPr/>
        </p:nvPicPr>
        <p:blipFill>
          <a:blip r:embed="rId2" cstate="print"/>
          <a:srcRect/>
          <a:stretch>
            <a:fillRect/>
          </a:stretch>
        </p:blipFill>
        <p:spPr bwMode="auto">
          <a:xfrm>
            <a:off x="5362575" y="764704"/>
            <a:ext cx="3781425" cy="5600701"/>
          </a:xfrm>
          <a:prstGeom prst="rect">
            <a:avLst/>
          </a:prstGeom>
          <a:noFill/>
        </p:spPr>
      </p:pic>
      <p:sp>
        <p:nvSpPr>
          <p:cNvPr id="6" name="Rectangle 5"/>
          <p:cNvSpPr/>
          <p:nvPr/>
        </p:nvSpPr>
        <p:spPr>
          <a:xfrm>
            <a:off x="6876256" y="6381328"/>
            <a:ext cx="1290738" cy="276999"/>
          </a:xfrm>
          <a:prstGeom prst="rect">
            <a:avLst/>
          </a:prstGeom>
        </p:spPr>
        <p:txBody>
          <a:bodyPr wrap="none">
            <a:spAutoFit/>
          </a:bodyPr>
          <a:lstStyle/>
          <a:p>
            <a:r>
              <a:rPr lang="en-US" sz="1200" dirty="0" smtClean="0">
                <a:hlinkClick r:id="rId3"/>
              </a:rPr>
              <a:t>en.wikipedia.org</a:t>
            </a:r>
            <a:endParaRPr lang="en-US" sz="1200" dirty="0"/>
          </a:p>
        </p:txBody>
      </p:sp>
      <p:pic>
        <p:nvPicPr>
          <p:cNvPr id="146436" name="Picture 4" descr="https://upload.wikimedia.org/wikipedia/commons/8/88/Shoulderprotesis.jpg"/>
          <p:cNvPicPr>
            <a:picLocks noChangeAspect="1" noChangeArrowheads="1"/>
          </p:cNvPicPr>
          <p:nvPr/>
        </p:nvPicPr>
        <p:blipFill>
          <a:blip r:embed="rId4" cstate="print"/>
          <a:srcRect/>
          <a:stretch>
            <a:fillRect/>
          </a:stretch>
        </p:blipFill>
        <p:spPr bwMode="auto">
          <a:xfrm>
            <a:off x="611560" y="1039115"/>
            <a:ext cx="3960440" cy="5179967"/>
          </a:xfrm>
          <a:prstGeom prst="rect">
            <a:avLst/>
          </a:prstGeom>
          <a:noFill/>
        </p:spPr>
      </p:pic>
      <p:sp>
        <p:nvSpPr>
          <p:cNvPr id="8" name="Rectangle 7"/>
          <p:cNvSpPr/>
          <p:nvPr/>
        </p:nvSpPr>
        <p:spPr>
          <a:xfrm>
            <a:off x="1619672" y="6381328"/>
            <a:ext cx="1997968" cy="276999"/>
          </a:xfrm>
          <a:prstGeom prst="rect">
            <a:avLst/>
          </a:prstGeom>
        </p:spPr>
        <p:txBody>
          <a:bodyPr wrap="square">
            <a:spAutoFit/>
          </a:bodyPr>
          <a:lstStyle/>
          <a:p>
            <a:r>
              <a:rPr lang="en-US" sz="1200" dirty="0" smtClean="0">
                <a:hlinkClick r:id="rId5"/>
              </a:rPr>
              <a:t>en.wikipedia.org/</a:t>
            </a:r>
            <a:endParaRPr lang="en-US" sz="1200"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85" y="116632"/>
            <a:ext cx="7462544" cy="1008112"/>
          </a:xfrm>
        </p:spPr>
        <p:txBody>
          <a:bodyPr/>
          <a:lstStyle/>
          <a:p>
            <a:r>
              <a:rPr lang="el-GR" dirty="0" smtClean="0"/>
              <a:t>Τενοντίτιδα – περιαρθρίτιδα  ώμου</a:t>
            </a:r>
            <a:endParaRPr lang="en-US" dirty="0"/>
          </a:p>
        </p:txBody>
      </p:sp>
      <p:sp>
        <p:nvSpPr>
          <p:cNvPr id="3" name="Content Placeholder 2"/>
          <p:cNvSpPr>
            <a:spLocks noGrp="1"/>
          </p:cNvSpPr>
          <p:nvPr>
            <p:ph idx="1"/>
          </p:nvPr>
        </p:nvSpPr>
        <p:spPr>
          <a:xfrm>
            <a:off x="323528" y="1340768"/>
            <a:ext cx="4608512" cy="5256584"/>
          </a:xfrm>
        </p:spPr>
        <p:txBody>
          <a:bodyPr>
            <a:normAutofit fontScale="92500" lnSpcReduction="20000"/>
          </a:bodyPr>
          <a:lstStyle/>
          <a:p>
            <a:r>
              <a:rPr lang="el-GR" dirty="0" smtClean="0"/>
              <a:t>Σύνδρομο υπακρωμιακής προστριβής. </a:t>
            </a:r>
          </a:p>
          <a:p>
            <a:r>
              <a:rPr lang="el-GR" dirty="0" smtClean="0"/>
              <a:t>Πόνος στον ώμο που επεκτείνεται στο άνω 1/3 του βραχίονα, </a:t>
            </a:r>
          </a:p>
          <a:p>
            <a:r>
              <a:rPr lang="el-GR" dirty="0" smtClean="0"/>
              <a:t>Πόνος κατά τη διάρκεια του ύπνου, </a:t>
            </a:r>
          </a:p>
          <a:p>
            <a:r>
              <a:rPr lang="el-GR" dirty="0" smtClean="0"/>
              <a:t> Περιορισμός εύρους κίνησης:  </a:t>
            </a:r>
          </a:p>
          <a:p>
            <a:pPr lvl="1"/>
            <a:r>
              <a:rPr lang="el-GR" dirty="0" smtClean="0"/>
              <a:t>απαγωγή - ο ασθενής δυσκολεύεται να σηκώσει το χέρι, </a:t>
            </a:r>
          </a:p>
          <a:p>
            <a:pPr lvl="1"/>
            <a:r>
              <a:rPr lang="el-GR" dirty="0" smtClean="0"/>
              <a:t>έσω στροφή - ο ασθενής δεν μπορεί να ακουμπήσει το χέρι του στη πλάτη του ( οι κυρίες δεν μπορούν να φτάσουν το κούμπωμα του στηθόδεσμου) </a:t>
            </a:r>
          </a:p>
          <a:p>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94</a:t>
            </a:fld>
            <a:endParaRPr lang="el-GR"/>
          </a:p>
        </p:txBody>
      </p:sp>
      <p:pic>
        <p:nvPicPr>
          <p:cNvPr id="9" name="Picture 2" descr="Τενοντίτιδα του ώμου (περιαρθρίτιδα)"/>
          <p:cNvPicPr>
            <a:picLocks noChangeAspect="1" noChangeArrowheads="1"/>
          </p:cNvPicPr>
          <p:nvPr/>
        </p:nvPicPr>
        <p:blipFill>
          <a:blip r:embed="rId2" cstate="print"/>
          <a:srcRect/>
          <a:stretch>
            <a:fillRect/>
          </a:stretch>
        </p:blipFill>
        <p:spPr bwMode="auto">
          <a:xfrm>
            <a:off x="5364088" y="1196752"/>
            <a:ext cx="3497759" cy="5059551"/>
          </a:xfrm>
          <a:prstGeom prst="rect">
            <a:avLst/>
          </a:prstGeom>
          <a:noFill/>
        </p:spPr>
      </p:pic>
      <p:sp>
        <p:nvSpPr>
          <p:cNvPr id="10" name="Rectangle 9"/>
          <p:cNvSpPr/>
          <p:nvPr/>
        </p:nvSpPr>
        <p:spPr>
          <a:xfrm>
            <a:off x="6606480" y="6237312"/>
            <a:ext cx="1781944" cy="276999"/>
          </a:xfrm>
          <a:prstGeom prst="rect">
            <a:avLst/>
          </a:prstGeom>
        </p:spPr>
        <p:txBody>
          <a:bodyPr wrap="square">
            <a:spAutoFit/>
          </a:bodyPr>
          <a:lstStyle/>
          <a:p>
            <a:r>
              <a:rPr lang="en-US" sz="1200" dirty="0" smtClean="0">
                <a:hlinkClick r:id="rId3"/>
              </a:rPr>
              <a:t>iatroi-varis.gr</a:t>
            </a:r>
            <a:endParaRPr lang="en-US" sz="12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Ρήξη τένοντα υπερακανθίου ΜΤ</a:t>
            </a:r>
            <a:endParaRPr lang="en-US" dirty="0"/>
          </a:p>
        </p:txBody>
      </p:sp>
      <p:sp>
        <p:nvSpPr>
          <p:cNvPr id="3" name="Content Placeholder 2"/>
          <p:cNvSpPr>
            <a:spLocks noGrp="1"/>
          </p:cNvSpPr>
          <p:nvPr>
            <p:ph idx="1"/>
          </p:nvPr>
        </p:nvSpPr>
        <p:spPr>
          <a:xfrm>
            <a:off x="323528" y="1412776"/>
            <a:ext cx="8424936" cy="504056"/>
          </a:xfrm>
        </p:spPr>
        <p:txBody>
          <a:bodyPr/>
          <a:lstStyle/>
          <a:p>
            <a:pPr>
              <a:buNone/>
            </a:pPr>
            <a:r>
              <a:rPr lang="el-GR" dirty="0" smtClean="0"/>
              <a:t>    Φυσιολογικός τένοντας                                  Ρήξη του τένοντα</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95</a:t>
            </a:fld>
            <a:endParaRPr lang="el-GR"/>
          </a:p>
        </p:txBody>
      </p:sp>
      <p:pic>
        <p:nvPicPr>
          <p:cNvPr id="159746" name="Picture 2" descr="https://upload.wikimedia.org/wikipedia/commons/c/ca/NormalMRI.jpg"/>
          <p:cNvPicPr>
            <a:picLocks noChangeAspect="1" noChangeArrowheads="1"/>
          </p:cNvPicPr>
          <p:nvPr/>
        </p:nvPicPr>
        <p:blipFill>
          <a:blip r:embed="rId2" cstate="print"/>
          <a:srcRect/>
          <a:stretch>
            <a:fillRect/>
          </a:stretch>
        </p:blipFill>
        <p:spPr bwMode="auto">
          <a:xfrm>
            <a:off x="251520" y="2060848"/>
            <a:ext cx="4320480" cy="4320480"/>
          </a:xfrm>
          <a:prstGeom prst="rect">
            <a:avLst/>
          </a:prstGeom>
          <a:noFill/>
        </p:spPr>
      </p:pic>
      <p:pic>
        <p:nvPicPr>
          <p:cNvPr id="159748" name="Picture 4" descr="https://upload.wikimedia.org/wikipedia/commons/9/9f/Full_Thickness_Tear.jpg"/>
          <p:cNvPicPr>
            <a:picLocks noChangeAspect="1" noChangeArrowheads="1"/>
          </p:cNvPicPr>
          <p:nvPr/>
        </p:nvPicPr>
        <p:blipFill>
          <a:blip r:embed="rId3" cstate="print"/>
          <a:srcRect/>
          <a:stretch>
            <a:fillRect/>
          </a:stretch>
        </p:blipFill>
        <p:spPr bwMode="auto">
          <a:xfrm>
            <a:off x="4924314" y="2060286"/>
            <a:ext cx="4040174" cy="4321042"/>
          </a:xfrm>
          <a:prstGeom prst="rect">
            <a:avLst/>
          </a:prstGeom>
          <a:noFill/>
        </p:spPr>
      </p:pic>
      <p:sp>
        <p:nvSpPr>
          <p:cNvPr id="7" name="Rectangle 6"/>
          <p:cNvSpPr/>
          <p:nvPr/>
        </p:nvSpPr>
        <p:spPr>
          <a:xfrm>
            <a:off x="4067944" y="6381328"/>
            <a:ext cx="1512168" cy="276999"/>
          </a:xfrm>
          <a:prstGeom prst="rect">
            <a:avLst/>
          </a:prstGeom>
        </p:spPr>
        <p:txBody>
          <a:bodyPr wrap="square">
            <a:spAutoFit/>
          </a:bodyPr>
          <a:lstStyle/>
          <a:p>
            <a:r>
              <a:rPr lang="en-US" sz="1200" dirty="0" smtClean="0">
                <a:hlinkClick r:id="rId4"/>
              </a:rPr>
              <a:t>en.wikipedia.org</a:t>
            </a:r>
            <a:endParaRPr lang="en-US" sz="120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Ρήξη υπερακανθίου στο Υπερηχογράφημα</a:t>
            </a:r>
            <a:endParaRPr lang="en-US" dirty="0"/>
          </a:p>
        </p:txBody>
      </p:sp>
      <p:sp>
        <p:nvSpPr>
          <p:cNvPr id="3" name="Content Placeholder 2"/>
          <p:cNvSpPr>
            <a:spLocks noGrp="1"/>
          </p:cNvSpPr>
          <p:nvPr>
            <p:ph idx="1"/>
          </p:nvPr>
        </p:nvSpPr>
        <p:spPr>
          <a:xfrm>
            <a:off x="899592" y="1556792"/>
            <a:ext cx="3744416" cy="2016224"/>
          </a:xfrm>
        </p:spPr>
        <p:txBody>
          <a:bodyPr>
            <a:normAutofit fontScale="92500" lnSpcReduction="10000"/>
          </a:bodyPr>
          <a:lstStyle/>
          <a:p>
            <a:pPr>
              <a:buNone/>
            </a:pPr>
            <a:r>
              <a:rPr lang="el-GR" dirty="0" smtClean="0"/>
              <a:t>                  Κόκκινα βέλη ρήξη</a:t>
            </a:r>
          </a:p>
          <a:p>
            <a:pPr>
              <a:buNone/>
            </a:pPr>
            <a:endParaRPr lang="el-GR" dirty="0" smtClean="0"/>
          </a:p>
          <a:p>
            <a:pPr>
              <a:buNone/>
            </a:pPr>
            <a:endParaRPr lang="el-GR" dirty="0" smtClean="0"/>
          </a:p>
          <a:p>
            <a:pPr>
              <a:buNone/>
            </a:pPr>
            <a:r>
              <a:rPr lang="el-GR" dirty="0" smtClean="0"/>
              <a:t>Φυσιολογική εικόνα</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96</a:t>
            </a:fld>
            <a:endParaRPr lang="el-GR"/>
          </a:p>
        </p:txBody>
      </p:sp>
      <p:pic>
        <p:nvPicPr>
          <p:cNvPr id="160770" name="Picture 2" descr="http://www.ultrasoundcases.info/files/Jpg/52418-Afbeelding1.jpg"/>
          <p:cNvPicPr>
            <a:picLocks noChangeAspect="1" noChangeArrowheads="1"/>
          </p:cNvPicPr>
          <p:nvPr/>
        </p:nvPicPr>
        <p:blipFill>
          <a:blip r:embed="rId2" cstate="print"/>
          <a:srcRect l="1258" t="5032" r="1878" b="6071"/>
          <a:stretch>
            <a:fillRect/>
          </a:stretch>
        </p:blipFill>
        <p:spPr bwMode="auto">
          <a:xfrm>
            <a:off x="4427984" y="1124744"/>
            <a:ext cx="4716016" cy="3246089"/>
          </a:xfrm>
          <a:prstGeom prst="rect">
            <a:avLst/>
          </a:prstGeom>
          <a:noFill/>
        </p:spPr>
      </p:pic>
      <p:sp>
        <p:nvSpPr>
          <p:cNvPr id="6" name="Rectangle 5"/>
          <p:cNvSpPr/>
          <p:nvPr/>
        </p:nvSpPr>
        <p:spPr>
          <a:xfrm>
            <a:off x="6084168" y="4365104"/>
            <a:ext cx="1944216" cy="288032"/>
          </a:xfrm>
          <a:prstGeom prst="rect">
            <a:avLst/>
          </a:prstGeom>
        </p:spPr>
        <p:txBody>
          <a:bodyPr wrap="square">
            <a:spAutoFit/>
          </a:bodyPr>
          <a:lstStyle/>
          <a:p>
            <a:r>
              <a:rPr lang="en-US" sz="1200" dirty="0" smtClean="0">
                <a:hlinkClick r:id="rId3"/>
              </a:rPr>
              <a:t>ultrasoundcases.info</a:t>
            </a:r>
            <a:endParaRPr lang="en-US" sz="1200" dirty="0"/>
          </a:p>
        </p:txBody>
      </p:sp>
      <p:pic>
        <p:nvPicPr>
          <p:cNvPr id="160772" name="Picture 4" descr="http://www.ultrasoundcases.info/files/Jpg/16482.jpg"/>
          <p:cNvPicPr>
            <a:picLocks noChangeAspect="1" noChangeArrowheads="1"/>
          </p:cNvPicPr>
          <p:nvPr/>
        </p:nvPicPr>
        <p:blipFill>
          <a:blip r:embed="rId4" cstate="print"/>
          <a:srcRect l="3778" t="10870" r="4977" b="4348"/>
          <a:stretch>
            <a:fillRect/>
          </a:stretch>
        </p:blipFill>
        <p:spPr bwMode="auto">
          <a:xfrm flipH="1">
            <a:off x="251520" y="3501007"/>
            <a:ext cx="4176464" cy="2961493"/>
          </a:xfrm>
          <a:prstGeom prst="rect">
            <a:avLst/>
          </a:prstGeom>
          <a:noFill/>
        </p:spPr>
      </p:pic>
      <p:sp>
        <p:nvSpPr>
          <p:cNvPr id="8" name="Rectangle 7"/>
          <p:cNvSpPr/>
          <p:nvPr/>
        </p:nvSpPr>
        <p:spPr>
          <a:xfrm>
            <a:off x="1346154" y="6453899"/>
            <a:ext cx="1872208" cy="276999"/>
          </a:xfrm>
          <a:prstGeom prst="rect">
            <a:avLst/>
          </a:prstGeom>
        </p:spPr>
        <p:txBody>
          <a:bodyPr wrap="square">
            <a:spAutoFit/>
          </a:bodyPr>
          <a:lstStyle/>
          <a:p>
            <a:r>
              <a:rPr lang="en-US" sz="1200" dirty="0" smtClean="0">
                <a:hlinkClick r:id="rId5"/>
              </a:rPr>
              <a:t>ultrasoundcases.info</a:t>
            </a:r>
            <a:endParaRPr lang="en-US" sz="1200" dirty="0"/>
          </a:p>
        </p:txBody>
      </p:sp>
      <p:cxnSp>
        <p:nvCxnSpPr>
          <p:cNvPr id="10" name="Straight Arrow Connector 9"/>
          <p:cNvCxnSpPr/>
          <p:nvPr/>
        </p:nvCxnSpPr>
        <p:spPr>
          <a:xfrm flipH="1">
            <a:off x="7452320" y="1700808"/>
            <a:ext cx="288032" cy="5760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7164288" y="3068960"/>
            <a:ext cx="360040" cy="5760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Ασβεστοποιός περιαρθρίτιδα</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97</a:t>
            </a:fld>
            <a:endParaRPr lang="el-GR"/>
          </a:p>
        </p:txBody>
      </p:sp>
      <p:pic>
        <p:nvPicPr>
          <p:cNvPr id="6" name="Picture 2" descr="File:Calcific tendinitis.jpg"/>
          <p:cNvPicPr>
            <a:picLocks noChangeAspect="1" noChangeArrowheads="1"/>
          </p:cNvPicPr>
          <p:nvPr/>
        </p:nvPicPr>
        <p:blipFill>
          <a:blip r:embed="rId2" cstate="print"/>
          <a:srcRect/>
          <a:stretch>
            <a:fillRect/>
          </a:stretch>
        </p:blipFill>
        <p:spPr bwMode="auto">
          <a:xfrm>
            <a:off x="3131840" y="1340768"/>
            <a:ext cx="3682400" cy="5210944"/>
          </a:xfrm>
          <a:prstGeom prst="rect">
            <a:avLst/>
          </a:prstGeom>
          <a:noFill/>
        </p:spPr>
      </p:pic>
      <p:sp>
        <p:nvSpPr>
          <p:cNvPr id="7" name="Rectangle 6"/>
          <p:cNvSpPr/>
          <p:nvPr/>
        </p:nvSpPr>
        <p:spPr>
          <a:xfrm>
            <a:off x="3995936" y="6581001"/>
            <a:ext cx="2141984" cy="276999"/>
          </a:xfrm>
          <a:prstGeom prst="rect">
            <a:avLst/>
          </a:prstGeom>
        </p:spPr>
        <p:txBody>
          <a:bodyPr wrap="square">
            <a:spAutoFit/>
          </a:bodyPr>
          <a:lstStyle/>
          <a:p>
            <a:r>
              <a:rPr lang="en-US" sz="1200" dirty="0" smtClean="0">
                <a:hlinkClick r:id="rId3"/>
              </a:rPr>
              <a:t>commons.wikimedia.org</a:t>
            </a:r>
            <a:endParaRPr lang="en-US" sz="12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Κάταγμα κλείδας</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98</a:t>
            </a:fld>
            <a:endParaRPr lang="el-GR"/>
          </a:p>
        </p:txBody>
      </p:sp>
      <p:pic>
        <p:nvPicPr>
          <p:cNvPr id="152578" name="Picture 2" descr="https://c2.staticflickr.com/4/3154/3009191916_3207441f0b_b.jpg"/>
          <p:cNvPicPr>
            <a:picLocks noChangeAspect="1" noChangeArrowheads="1"/>
          </p:cNvPicPr>
          <p:nvPr/>
        </p:nvPicPr>
        <p:blipFill>
          <a:blip r:embed="rId2" cstate="print"/>
          <a:srcRect/>
          <a:stretch>
            <a:fillRect/>
          </a:stretch>
        </p:blipFill>
        <p:spPr bwMode="auto">
          <a:xfrm>
            <a:off x="1619672" y="1340768"/>
            <a:ext cx="5638877" cy="4590282"/>
          </a:xfrm>
          <a:prstGeom prst="rect">
            <a:avLst/>
          </a:prstGeom>
          <a:noFill/>
        </p:spPr>
      </p:pic>
      <p:sp>
        <p:nvSpPr>
          <p:cNvPr id="6" name="Rectangle 5"/>
          <p:cNvSpPr/>
          <p:nvPr/>
        </p:nvSpPr>
        <p:spPr>
          <a:xfrm>
            <a:off x="3923928" y="6021288"/>
            <a:ext cx="936104" cy="276999"/>
          </a:xfrm>
          <a:prstGeom prst="rect">
            <a:avLst/>
          </a:prstGeom>
        </p:spPr>
        <p:txBody>
          <a:bodyPr wrap="square">
            <a:spAutoFit/>
          </a:bodyPr>
          <a:lstStyle/>
          <a:p>
            <a:r>
              <a:rPr lang="en-US" sz="1200" dirty="0" smtClean="0">
                <a:hlinkClick r:id="rId3"/>
              </a:rPr>
              <a:t>flickr.com</a:t>
            </a:r>
            <a:endParaRPr lang="en-US" sz="1200"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Lst>
</file>

<file path=ppt/theme/theme1.xml><?xml version="1.0" encoding="utf-8"?>
<a:theme xmlns:a="http://schemas.openxmlformats.org/drawingml/2006/main" name="exo-opistho_simeiomata">
  <a:themeElements>
    <a:clrScheme name="Προσαρμοσμένο 2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FBFB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_template_updated">
  <a:themeElements>
    <a:clrScheme name="Προσαρμοσμένο 2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FBFBF"/>
      </a:hlink>
      <a:folHlink>
        <a:srgbClr val="B2A1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exo-opistho_simeiomata</Template>
  <TotalTime>548</TotalTime>
  <Words>2501</Words>
  <Application>Microsoft Office PowerPoint</Application>
  <PresentationFormat>Προβολή στην οθόνη (4:3)</PresentationFormat>
  <Paragraphs>599</Paragraphs>
  <Slides>107</Slides>
  <Notes>17</Notes>
  <HiddenSlides>0</HiddenSlides>
  <MMClips>0</MMClips>
  <ScaleCrop>false</ScaleCrop>
  <HeadingPairs>
    <vt:vector size="4" baseType="variant">
      <vt:variant>
        <vt:lpstr>Θέμα</vt:lpstr>
      </vt:variant>
      <vt:variant>
        <vt:i4>2</vt:i4>
      </vt:variant>
      <vt:variant>
        <vt:lpstr>Τίτλοι διαφανειών</vt:lpstr>
      </vt:variant>
      <vt:variant>
        <vt:i4>107</vt:i4>
      </vt:variant>
    </vt:vector>
  </HeadingPairs>
  <TitlesOfParts>
    <vt:vector size="109" baseType="lpstr">
      <vt:lpstr>exo-opistho_simeiomata</vt:lpstr>
      <vt:lpstr>OC_template_updated</vt:lpstr>
      <vt:lpstr>Στοιχεία Διαγνωστικής Απεικόνισης</vt:lpstr>
      <vt:lpstr>Η Άρθρωση του Γόνατος</vt:lpstr>
      <vt:lpstr>Η Άρθρωση του Γόνατος</vt:lpstr>
      <vt:lpstr>Επιγονατίδα</vt:lpstr>
      <vt:lpstr>Εκτατικός μηχανισμός κνήμης</vt:lpstr>
      <vt:lpstr>Μηνίσκοι 1/2</vt:lpstr>
      <vt:lpstr>Μηνίσκοι 2/2</vt:lpstr>
      <vt:lpstr>Χιαστοί σύνδεσμοι</vt:lpstr>
      <vt:lpstr>Ανατομία </vt:lpstr>
      <vt:lpstr>Πρόσθιος χιαστός</vt:lpstr>
      <vt:lpstr>Ρήξη χιαστών συνδέσμων</vt:lpstr>
      <vt:lpstr>Παρουσίαση του PowerPoint</vt:lpstr>
      <vt:lpstr>Αρθρική κάψα 1/2</vt:lpstr>
      <vt:lpstr>Αρθρική κάψα 2/2</vt:lpstr>
      <vt:lpstr>Αρθρικός υμένας</vt:lpstr>
      <vt:lpstr>Θύλακοι γόνατος 1/2</vt:lpstr>
      <vt:lpstr>Θύλακοι γόνατος 2/2</vt:lpstr>
      <vt:lpstr>Έξω πλάγιος σύνδεσμος</vt:lpstr>
      <vt:lpstr>Έσω πλάγιος σύνδεσμος</vt:lpstr>
      <vt:lpstr>Ακτινογραφίες 1/3</vt:lpstr>
      <vt:lpstr>Ακτινογραφίες 2/3</vt:lpstr>
      <vt:lpstr>Ακτινογραφίες 3/3</vt:lpstr>
      <vt:lpstr>Κάταγμα επιγονατίδας</vt:lpstr>
      <vt:lpstr>Εξάρθρημα επιγονατίδας</vt:lpstr>
      <vt:lpstr>Ανάταξη εξαρθρήματος επιγονατίδας</vt:lpstr>
      <vt:lpstr>Lateralization and Tilt</vt:lpstr>
      <vt:lpstr>Κατάγματα</vt:lpstr>
      <vt:lpstr>Απόσπαση κατάφυσης πρόσθιου χιαστού</vt:lpstr>
      <vt:lpstr>Λιποαίμαρθρο</vt:lpstr>
      <vt:lpstr>Παρουσίαση του PowerPoint</vt:lpstr>
      <vt:lpstr>Κάταγμα άνω επιφάνειας της κνήμης</vt:lpstr>
      <vt:lpstr>Κάταγμα tibial plateau</vt:lpstr>
      <vt:lpstr>Κατάγματα</vt:lpstr>
      <vt:lpstr>Εξάρθρημα γόνατος</vt:lpstr>
      <vt:lpstr>Πρόσθιος χιαστός - ACL</vt:lpstr>
      <vt:lpstr>Παρουσίαση του PowerPoint</vt:lpstr>
      <vt:lpstr>Ρήξη προσθίου  χιαστού συνδέσμου</vt:lpstr>
      <vt:lpstr>Χειρουργική αποκατάσταση  προσθίου χιαστού συνδέσμου</vt:lpstr>
      <vt:lpstr>Οπίσθιος χιαστός  PCL 1/2</vt:lpstr>
      <vt:lpstr>Οπίσθιος χιαστός  PCL 2/2</vt:lpstr>
      <vt:lpstr>Πλάγιοι σύνδεσμοι (έσω)</vt:lpstr>
      <vt:lpstr>Παρουσίαση του PowerPoint</vt:lpstr>
      <vt:lpstr>Πλάγιοι σύνδεσμοι (έξω)</vt:lpstr>
      <vt:lpstr>Παρουσίαση του PowerPoint</vt:lpstr>
      <vt:lpstr>Μηνίσκοι</vt:lpstr>
      <vt:lpstr>Κατατάξη ρήξεων MRI</vt:lpstr>
      <vt:lpstr>Μηνίσκοι</vt:lpstr>
      <vt:lpstr>ΜΤ στεφανιαία τομή</vt:lpstr>
      <vt:lpstr>ΜΤ οβελιαία τομή</vt:lpstr>
      <vt:lpstr>Οστεοαρθρίτιδα - ΟΑ 1/7</vt:lpstr>
      <vt:lpstr>Οστεοαρθρίτιδα - ΟΑ 2/7</vt:lpstr>
      <vt:lpstr>Οστεοαρθρίτιδα - ΟΑ 3/7</vt:lpstr>
      <vt:lpstr>Οστεοαρθρίτιδα - ΟΑ 4/7</vt:lpstr>
      <vt:lpstr>Αίτια ΟΑ</vt:lpstr>
      <vt:lpstr>Οστεοαρθρίτιδα - ΟΑ 5/7</vt:lpstr>
      <vt:lpstr>Οστεοαρθρίτιδα - ΟΑ 6/7</vt:lpstr>
      <vt:lpstr>Οστεοαρθρίτιδα - ΟΑ 7/7</vt:lpstr>
      <vt:lpstr>ΟΑ θεραπεία</vt:lpstr>
      <vt:lpstr>Παρουσίαση του PowerPoint</vt:lpstr>
      <vt:lpstr>Οστεοτομία </vt:lpstr>
      <vt:lpstr>Μερική αρθροπλαστική</vt:lpstr>
      <vt:lpstr>Ολική Αρθροπλαστική</vt:lpstr>
      <vt:lpstr>Οστεομυελίτις  Brodie’s abscess</vt:lpstr>
      <vt:lpstr>Ιγνυακή κύστη -  Baker’s 1/2</vt:lpstr>
      <vt:lpstr>Ιγνυακή κύστη - Baker’s 2/2</vt:lpstr>
      <vt:lpstr>Ιγνυακή και άλλες κύστεις </vt:lpstr>
      <vt:lpstr>Οστεοχονδρίτιδα</vt:lpstr>
      <vt:lpstr>Παρουσίαση του PowerPoint</vt:lpstr>
      <vt:lpstr>Παρουσίαση του PowerPoint</vt:lpstr>
      <vt:lpstr>Παρουσίαση του PowerPoint</vt:lpstr>
      <vt:lpstr>Παρουσίαση του PowerPoint</vt:lpstr>
      <vt:lpstr>Οστεοχονδρίτις</vt:lpstr>
      <vt:lpstr>Osgood-Slatter disease</vt:lpstr>
      <vt:lpstr>Οστεονέκρωση</vt:lpstr>
      <vt:lpstr>Δευτεροπαθής οστεονέκρωση</vt:lpstr>
      <vt:lpstr>Όγκοι</vt:lpstr>
      <vt:lpstr>Αγγειοσάρκωμα</vt:lpstr>
      <vt:lpstr>ΩΜΟΣ</vt:lpstr>
      <vt:lpstr>Ώμος – Ανατομία  1/3</vt:lpstr>
      <vt:lpstr>Ώμος – Ανατομία  2/3</vt:lpstr>
      <vt:lpstr>Ώμος – Ανατομία   3/3</vt:lpstr>
      <vt:lpstr>Ώμος – ακτινολογικές λήψεις</vt:lpstr>
      <vt:lpstr>Παρουσίαση του PowerPoint</vt:lpstr>
      <vt:lpstr>Παρουσίαση του PowerPoint</vt:lpstr>
      <vt:lpstr>Παρουσίαση του PowerPoint</vt:lpstr>
      <vt:lpstr>Πλάγια Λήψη - Υ</vt:lpstr>
      <vt:lpstr>Παρουσίαση του PowerPoint</vt:lpstr>
      <vt:lpstr>Διαμασχαλιαία λήψη</vt:lpstr>
      <vt:lpstr>Υπερηχογράφημα ώμου</vt:lpstr>
      <vt:lpstr>ΜΤ ώμου</vt:lpstr>
      <vt:lpstr>Πρόσθιο εξάρθρημα του ώμου</vt:lpstr>
      <vt:lpstr>ΜΤ μετά από πρόσθιο εξάρθρημα του ώμου</vt:lpstr>
      <vt:lpstr>Οπίσθιο εξάρθρημα ώμου</vt:lpstr>
      <vt:lpstr>Αρθροπλαστική ώμου</vt:lpstr>
      <vt:lpstr>Τενοντίτιδα – περιαρθρίτιδα  ώμου</vt:lpstr>
      <vt:lpstr>Ρήξη τένοντα υπερακανθίου ΜΤ</vt:lpstr>
      <vt:lpstr>Ρήξη υπερακανθίου στο Υπερηχογράφημα</vt:lpstr>
      <vt:lpstr>Ασβεστοποιός περιαρθρίτιδα</vt:lpstr>
      <vt:lpstr>Κάταγμα κλείδας</vt:lpstr>
      <vt:lpstr>Εξάρθρημα ακρωμιοκλειδικής άρθρωσης</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Στοιχεία Διαγνωστικής Απεικόνισης</dc:title>
  <dc:creator>fkaram2</dc:creator>
  <cp:lastModifiedBy>fkaram2</cp:lastModifiedBy>
  <cp:revision>33</cp:revision>
  <dcterms:created xsi:type="dcterms:W3CDTF">2015-10-23T06:34:59Z</dcterms:created>
  <dcterms:modified xsi:type="dcterms:W3CDTF">2015-12-05T10:31:40Z</dcterms:modified>
</cp:coreProperties>
</file>