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8"/>
  </p:notesMasterIdLst>
  <p:handoutMasterIdLst>
    <p:handoutMasterId r:id="rId39"/>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94" r:id="rId20"/>
    <p:sldId id="284" r:id="rId21"/>
    <p:sldId id="285" r:id="rId22"/>
    <p:sldId id="286" r:id="rId23"/>
    <p:sldId id="287" r:id="rId24"/>
    <p:sldId id="288" r:id="rId25"/>
    <p:sldId id="289" r:id="rId26"/>
    <p:sldId id="290" r:id="rId27"/>
    <p:sldId id="291" r:id="rId28"/>
    <p:sldId id="292" r:id="rId29"/>
    <p:sldId id="293" r:id="rId30"/>
    <p:sldId id="257" r:id="rId31"/>
    <p:sldId id="262" r:id="rId32"/>
    <p:sldId id="264" r:id="rId33"/>
    <p:sldId id="295" r:id="rId34"/>
    <p:sldId id="296"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98514" autoAdjust="0"/>
  </p:normalViewPr>
  <p:slideViewPr>
    <p:cSldViewPr>
      <p:cViewPr>
        <p:scale>
          <a:sx n="80" d="100"/>
          <a:sy n="80" d="100"/>
        </p:scale>
        <p:origin x="-114" y="-7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Τα καλύτερα αποτελέσματα χρώσης τα παίρνουμε από πρόσφατα χρωματισμενα επιχρίσματα που έχουν παρασκευαστεί  μέσα σε 2-3 ώρες από την αιμοληψία. </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34C38-3019-4D79-9149-ACB070D9CBC1}" type="slidenum">
              <a:rPr lang="el-GR" smtClean="0"/>
              <a:pPr fontAlgn="base">
                <a:spcBef>
                  <a:spcPct val="0"/>
                </a:spcBef>
                <a:spcAft>
                  <a:spcPct val="0"/>
                </a:spcAft>
                <a:defRPr/>
              </a:pPr>
              <a:t>11</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Αν υπάρχουν υπολείμματα χρωστικής  στην πίσω επιφάνεια του πλακιδίου απομακρύνονται με απαλό καθαρισμό του πλακιδίου με αλκοόλη σε καθαρό πανί.  </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2D531E-8350-4D26-8A03-3FC1DB8C094F}" type="slidenum">
              <a:rPr lang="el-GR" smtClean="0"/>
              <a:pPr fontAlgn="base">
                <a:spcBef>
                  <a:spcPct val="0"/>
                </a:spcBef>
                <a:spcAft>
                  <a:spcPct val="0"/>
                </a:spcAft>
                <a:defRPr/>
              </a:pPr>
              <a:t>12</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a:p>
        </p:txBody>
      </p:sp>
    </p:spTree>
    <p:extLst>
      <p:ext uri="{BB962C8B-B14F-4D97-AF65-F5344CB8AC3E}">
        <p14:creationId xmlns:p14="http://schemas.microsoft.com/office/powerpoint/2010/main" val="3452796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Στον πίνακα αυτόν φαίνονται συνοπτικά τα αποτελέσματα της χρώσης </a:t>
            </a:r>
            <a:r>
              <a:rPr lang="en-GB" altLang="el-GR" smtClean="0"/>
              <a:t>May-Grunwald-Giemsa </a:t>
            </a:r>
            <a:r>
              <a:rPr lang="el-GR" altLang="el-GR" smtClean="0"/>
              <a:t>στα διάφορα κυτταρικά στοιχεία του αίματος και με βάση τον διαφορετικό χρωματισμό μπορεί να γίνει ταυτοποίηση των διαφόρων κυτταρικών στοιχείων. </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D818BF-70FA-40B7-81DE-5FFAC00C0586}" type="slidenum">
              <a:rPr lang="el-GR" smtClean="0"/>
              <a:pPr fontAlgn="base">
                <a:spcBef>
                  <a:spcPct val="0"/>
                </a:spcBef>
                <a:spcAft>
                  <a:spcPct val="0"/>
                </a:spcAft>
                <a:defRPr/>
              </a:pPr>
              <a:t>16</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Στον πίνακα αυτόν φαίνονται συνοπτικά τα αποτελέσματα της χρώσης </a:t>
            </a:r>
            <a:r>
              <a:rPr lang="en-GB" altLang="el-GR" smtClean="0"/>
              <a:t>May-Grunwald-Giemsa </a:t>
            </a:r>
            <a:r>
              <a:rPr lang="el-GR" altLang="el-GR" smtClean="0"/>
              <a:t>στα διάφορα κυτταρικά στοιχεία του αίματος και με βάση τον διαφορετικό χρωματισμό μπορεί να γίνει ταυτοποίηση των διαφόρων κυτταρικών στοιχείων. </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D818BF-70FA-40B7-81DE-5FFAC00C0586}" type="slidenum">
              <a:rPr lang="el-GR" smtClean="0"/>
              <a:pPr fontAlgn="base">
                <a:spcBef>
                  <a:spcPct val="0"/>
                </a:spcBef>
                <a:spcAft>
                  <a:spcPct val="0"/>
                </a:spcAft>
                <a:defRPr/>
              </a:pPr>
              <a:t>17</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7688" indent="-247688" eaLnBrk="1" hangingPunct="1">
              <a:spcBef>
                <a:spcPct val="0"/>
              </a:spcBef>
              <a:buFontTx/>
              <a:buAutoNum type="arabicPeriod"/>
            </a:pPr>
            <a:r>
              <a:rPr lang="el-GR" altLang="el-GR" smtClean="0"/>
              <a:t>Δυσκολία στην εκτίμηση του μεγέθους, του σχήματος και της χρώσης τους που είναι ουσιαστικές παράμετροι για την ορθή αξιολόγησή τους</a:t>
            </a:r>
          </a:p>
          <a:p>
            <a:pPr marL="247688" indent="-247688" eaLnBrk="1" hangingPunct="1">
              <a:spcBef>
                <a:spcPct val="0"/>
              </a:spcBef>
            </a:pPr>
            <a:r>
              <a:rPr lang="el-GR" altLang="el-GR" smtClean="0"/>
              <a:t>4. Σημαντικές διαταραχές στην μορφολογία όσο και στην ποιότητα της χρώσης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7E1A91-A8A7-4B2C-AA37-AE54914EA3F5}" type="slidenum">
              <a:rPr lang="el-GR" smtClean="0"/>
              <a:pPr fontAlgn="base">
                <a:spcBef>
                  <a:spcPct val="0"/>
                </a:spcBef>
                <a:spcAft>
                  <a:spcPct val="0"/>
                </a:spcAft>
                <a:defRPr/>
              </a:pPr>
              <a:t>18</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7688" indent="-247688" eaLnBrk="1" hangingPunct="1">
              <a:spcBef>
                <a:spcPct val="0"/>
              </a:spcBef>
              <a:buFontTx/>
              <a:buAutoNum type="arabicPeriod"/>
            </a:pPr>
            <a:r>
              <a:rPr lang="el-GR" altLang="el-GR" smtClean="0"/>
              <a:t>Εμφανίζονται μετά από δύσκολη αιμοληψία ή από τριχοειδικό αίμα.</a:t>
            </a:r>
          </a:p>
          <a:p>
            <a:pPr marL="247688" indent="-247688" eaLnBrk="1" hangingPunct="1">
              <a:spcBef>
                <a:spcPct val="0"/>
              </a:spcBef>
              <a:buFontTx/>
              <a:buAutoNum type="arabicPeriod"/>
            </a:pPr>
            <a:r>
              <a:rPr lang="el-GR" altLang="el-GR" smtClean="0"/>
              <a:t>Διάκριση έγκλειστων στα ερυθροκύτταρα και τα ουδετερόφιλα  </a:t>
            </a:r>
          </a:p>
          <a:p>
            <a:pPr marL="247688" indent="-247688" eaLnBrk="1" hangingPunct="1">
              <a:spcBef>
                <a:spcPct val="0"/>
              </a:spcBef>
              <a:buFontTx/>
              <a:buAutoNum type="arabicPeriod"/>
            </a:pPr>
            <a:r>
              <a:rPr lang="el-GR" altLang="el-GR" smtClean="0"/>
              <a:t>Σπάνια λόγω χρήσης </a:t>
            </a:r>
            <a:r>
              <a:rPr lang="en-GB" altLang="el-GR" smtClean="0"/>
              <a:t>EDTA </a:t>
            </a:r>
            <a:r>
              <a:rPr lang="el-GR" altLang="el-GR" smtClean="0"/>
              <a:t>έχουμε αιμοπετάλια σε σωρούς. Σε αυτή την περίπτωση παίρνουμε τριχοειδικό ή αίμα χωρίς αντιπηκτικό. Μπορούμε να χρησιμοποιήσουμε και </a:t>
            </a:r>
            <a:r>
              <a:rPr lang="en-GB" altLang="el-GR" smtClean="0"/>
              <a:t>citrate. </a:t>
            </a:r>
          </a:p>
          <a:p>
            <a:pPr marL="247688" indent="-247688" eaLnBrk="1" hangingPunct="1">
              <a:spcBef>
                <a:spcPct val="0"/>
              </a:spcBef>
              <a:buFontTx/>
              <a:buAutoNum type="arabicPeriod"/>
            </a:pPr>
            <a:r>
              <a:rPr lang="el-GR" altLang="el-GR" smtClean="0"/>
              <a:t>Επιμόλυνση του ρυθμιστικού διαλύματος </a:t>
            </a:r>
            <a:r>
              <a:rPr lang="en-GB" altLang="el-GR" smtClean="0"/>
              <a:t>, </a:t>
            </a:r>
            <a:r>
              <a:rPr lang="el-GR" altLang="el-GR" smtClean="0"/>
              <a:t>ανεπαρκές πλύσιμο των δοχείων . Δυσκολία στην διάκριση μεταξύ ψευδενδείξεων (</a:t>
            </a:r>
            <a:r>
              <a:rPr lang="en-GB" altLang="el-GR" smtClean="0"/>
              <a:t>artefacts) </a:t>
            </a:r>
            <a:r>
              <a:rPr lang="el-GR" altLang="el-GR" smtClean="0"/>
              <a:t>και πραγματικών παρασίτων ελονοσίας. </a:t>
            </a:r>
            <a:r>
              <a:rPr lang="en-GB" altLang="el-GR" smtClean="0"/>
              <a:t> </a:t>
            </a:r>
            <a:endParaRPr lang="el-GR" altLang="el-GR" smtClean="0"/>
          </a:p>
          <a:p>
            <a:pPr marL="247688" indent="-247688" eaLnBrk="1" hangingPunct="1">
              <a:spcBef>
                <a:spcPct val="0"/>
              </a:spcBef>
            </a:pPr>
            <a:endParaRPr lang="el-GR" altLang="el-GR"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B657C5-4403-400C-93D9-C9FDD7A3E996}" type="slidenum">
              <a:rPr lang="el-GR" smtClean="0"/>
              <a:pPr fontAlgn="base">
                <a:spcBef>
                  <a:spcPct val="0"/>
                </a:spcBef>
                <a:spcAft>
                  <a:spcPct val="0"/>
                </a:spcAft>
                <a:defRPr/>
              </a:pPr>
              <a:t>23</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a:p>
        </p:txBody>
      </p:sp>
    </p:spTree>
    <p:extLst>
      <p:ext uri="{BB962C8B-B14F-4D97-AF65-F5344CB8AC3E}">
        <p14:creationId xmlns:p14="http://schemas.microsoft.com/office/powerpoint/2010/main" val="160355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a:p>
        </p:txBody>
      </p:sp>
    </p:spTree>
    <p:extLst>
      <p:ext uri="{BB962C8B-B14F-4D97-AF65-F5344CB8AC3E}">
        <p14:creationId xmlns:p14="http://schemas.microsoft.com/office/powerpoint/2010/main" val="161809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extLst>
      <p:ext uri="{BB962C8B-B14F-4D97-AF65-F5344CB8AC3E}">
        <p14:creationId xmlns:p14="http://schemas.microsoft.com/office/powerpoint/2010/main" val="203931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3789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E173DE-614D-40CC-B77A-A1AF3197078D}" type="slidenum">
              <a:rPr lang="el-GR" smtClean="0"/>
              <a:pPr fontAlgn="base">
                <a:spcBef>
                  <a:spcPct val="0"/>
                </a:spcBef>
                <a:spcAft>
                  <a:spcPct val="0"/>
                </a:spcAft>
                <a:defRPr/>
              </a:pPr>
              <a:t>1</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l-GR" altLang="el-GR" dirty="0" smtClean="0"/>
              <a:t>Αποκόμιση πληροφοριών ακόμα και από σειρά άλλων εξετάσεων</a:t>
            </a:r>
          </a:p>
          <a:p>
            <a:pPr eaLnBrk="1" hangingPunct="1">
              <a:spcBef>
                <a:spcPct val="0"/>
              </a:spcBef>
              <a:buFontTx/>
              <a:buChar char="•"/>
            </a:pPr>
            <a:r>
              <a:rPr lang="el-GR" altLang="el-GR" dirty="0" smtClean="0"/>
              <a:t>Η σωστή προετοιμασία, παρασκευή, και αξιολόγηση ενός </a:t>
            </a:r>
            <a:r>
              <a:rPr lang="el-GR" altLang="el-GR" dirty="0" err="1" smtClean="0"/>
              <a:t>επιχρίματος</a:t>
            </a:r>
            <a:r>
              <a:rPr lang="el-GR" altLang="el-GR" dirty="0" smtClean="0"/>
              <a:t> παίζει σημαντικό ρόλο στην περαιτέρω επιλογή εξετάσεων και κλινική αξιολόγηση </a:t>
            </a:r>
          </a:p>
          <a:p>
            <a:pPr eaLnBrk="1" hangingPunct="1">
              <a:spcBef>
                <a:spcPct val="0"/>
              </a:spcBef>
            </a:pPr>
            <a:endParaRPr lang="el-GR" altLang="el-GR"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1CA3A1-05A7-499F-B3E9-9D1FCC589A46}" type="slidenum">
              <a:rPr lang="el-GR" smtClean="0"/>
              <a:pPr fontAlgn="base">
                <a:spcBef>
                  <a:spcPct val="0"/>
                </a:spcBef>
                <a:spcAft>
                  <a:spcPct val="0"/>
                </a:spcAft>
                <a:defRPr/>
              </a:pPr>
              <a:t>2</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Τον 17</a:t>
            </a:r>
            <a:r>
              <a:rPr lang="el-GR" altLang="el-GR" baseline="30000" smtClean="0"/>
              <a:t>ο</a:t>
            </a:r>
            <a:r>
              <a:rPr lang="el-GR" altLang="el-GR" smtClean="0"/>
              <a:t> και 18</a:t>
            </a:r>
            <a:r>
              <a:rPr lang="el-GR" altLang="el-GR" baseline="30000" smtClean="0"/>
              <a:t>ο</a:t>
            </a:r>
            <a:r>
              <a:rPr lang="el-GR" altLang="el-GR" smtClean="0"/>
              <a:t> αιώνα ξεκινά το συναρπαστικό ταξίδι της μελέτης της μορφολογίας των κυττάρων του αίματος. Αυτό είχε σαν αποτέλεσμα καθιερώσει την αιματολογία σαν ξεχωριστό κλάδο της Ιατρικής. Η εξέλιξη αυτή στηρίχτηκε στην μελέτη των κυττάρων μέσω της χρώσης και μικροσκόπησης επιχρισμάτων.  Πρωτοπόροι στη χρήση του μικροσκοπίου για την παρατήρηση και μελέτη  των κυττάρων του αίματος υπήρξαν οι </a:t>
            </a:r>
            <a:r>
              <a:rPr lang="en-GB" altLang="el-GR" smtClean="0"/>
              <a:t>Hooke, Swammerdam, Malpighi</a:t>
            </a:r>
            <a:r>
              <a:rPr lang="el-GR" altLang="el-GR" smtClean="0"/>
              <a:t>.Ο τελευταίος  περιγράφει την τριχοειδική κυκλοφορία και βλέπει τα ερυθρά αιμοσφαίρια σαν σταγονίδια λίπους. Θα δούμε συχνά το σφάλμα μεταξύ ορθής παρατήρησης και εσφαλμένης ερμηνείας. Παρόλα αυτά όσες τεχνικές και αν εφαρμόστηκαν στο μέλλον στη μελέτη του αίματος η παρατήρηση μέσα από το μικροσκόπιο των έμμορφων στοίχειων του έμελλε να αποδειχτεί η πλέον σταθερή και άμεση σχέση την ορθή διάγνωση. Ο </a:t>
            </a:r>
            <a:r>
              <a:rPr lang="en-GB" altLang="el-GR" smtClean="0"/>
              <a:t>Leeuwenhoek </a:t>
            </a:r>
            <a:r>
              <a:rPr lang="el-GR" altLang="el-GR" smtClean="0"/>
              <a:t>κατασκεύασε ισχυρό μεγεθυντικό φακό (275Χ). </a:t>
            </a:r>
          </a:p>
          <a:p>
            <a:pPr eaLnBrk="1" hangingPunct="1">
              <a:spcBef>
                <a:spcPct val="0"/>
              </a:spcBef>
            </a:pPr>
            <a:r>
              <a:rPr lang="el-GR" altLang="el-GR" smtClean="0"/>
              <a:t>Ο </a:t>
            </a:r>
            <a:r>
              <a:rPr lang="en-GB" altLang="el-GR" smtClean="0"/>
              <a:t>Neumann </a:t>
            </a:r>
            <a:r>
              <a:rPr lang="el-GR" altLang="el-GR" smtClean="0"/>
              <a:t>περιγράφει την παρουσία εμπύρηνων ερυθρών στο Μυελό των Οστών και τον προσδιορίζει ως τόπο παραγωγής των κυττάρων του αίματος κατά την μετεμβρυική ζωή ενώ αργότερα εισάγει και τον όρο </a:t>
            </a:r>
            <a:r>
              <a:rPr lang="en-GB" altLang="el-GR" smtClean="0"/>
              <a:t>Stem Cell</a:t>
            </a:r>
            <a:r>
              <a:rPr lang="el-GR" altLang="el-GR" smtClean="0"/>
              <a:t>. </a:t>
            </a:r>
            <a:endParaRPr lang="en-GB" altLang="el-GR" smtClean="0"/>
          </a:p>
          <a:p>
            <a:pPr eaLnBrk="1" hangingPunct="1">
              <a:spcBef>
                <a:spcPct val="0"/>
              </a:spcBef>
            </a:pPr>
            <a:r>
              <a:rPr lang="en-GB" altLang="el-GR" smtClean="0"/>
              <a:t>O Romanowsky </a:t>
            </a:r>
            <a:r>
              <a:rPr lang="el-GR" altLang="el-GR" smtClean="0"/>
              <a:t>επίσης απλοποίησε των τεχνική της μονιμοποίησης. </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6219EF-F79B-4FBD-A803-A708971B426F}" type="slidenum">
              <a:rPr lang="el-GR" smtClean="0"/>
              <a:pPr fontAlgn="base">
                <a:spcBef>
                  <a:spcPct val="0"/>
                </a:spcBef>
                <a:spcAft>
                  <a:spcPct val="0"/>
                </a:spcAft>
                <a:defRPr/>
              </a:pPr>
              <a:t>3</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Για το επίχρισμα του περιφερικού αίματος χρησιμοποιείται είτε φλεβικό κατά τη συνήθη αιμοληψία είτε τριχοειδικό αίμα με τσίμπημα της ράγας του δαχτύλου. Απαιτείται καθαρισμός της περιοχής με αλκοόλη 70% καλό σκούπισμα με στεγνό βαμβάκι ή παραμονή εως ότου στεγνώσει η αλκοόλη. Αφού διαταθεί το δέρμα, γίνεται η νύξη με τη βελόνα. Αφού σκουπιστεί η πρώτη σταγόνα τοποθετείται η δεύτερη πάνω στην άκρη της αντικειμενοφόρου πλάκας και με μια άλλη γίνεται απαλή επίστρωση του αίματος. </a:t>
            </a:r>
          </a:p>
          <a:p>
            <a:pPr eaLnBrk="1" hangingPunct="1">
              <a:spcBef>
                <a:spcPct val="0"/>
              </a:spcBef>
            </a:pPr>
            <a:r>
              <a:rPr lang="el-GR" altLang="el-GR" smtClean="0"/>
              <a:t>Για το φλεβικό αίμα η διαδικασία είναι παρόμοια (απόρριψη των πρώτων σταγόνων).Χαρακτηριστικά πλάκας: </a:t>
            </a:r>
          </a:p>
          <a:p>
            <a:pPr eaLnBrk="1" hangingPunct="1">
              <a:spcBef>
                <a:spcPct val="0"/>
              </a:spcBef>
            </a:pPr>
            <a:r>
              <a:rPr lang="el-GR" altLang="el-GR" smtClean="0"/>
              <a:t>Καθαρή, που έχει προηγουμένως πλυθεί με απορρυπαντικό και οινόπνευμα και σκουπιστεί μα απαλό πανί.</a:t>
            </a:r>
          </a:p>
          <a:p>
            <a:pPr eaLnBrk="1" hangingPunct="1">
              <a:spcBef>
                <a:spcPct val="0"/>
              </a:spcBef>
            </a:pPr>
            <a:r>
              <a:rPr lang="el-GR" altLang="el-GR" smtClean="0"/>
              <a:t>Η παρασκευή πρέπει να γίνει εντός 6 ωρών.   </a:t>
            </a: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8746A-79A2-4BCD-9A30-4C44ABC91212}" type="slidenum">
              <a:rPr lang="el-GR" smtClean="0"/>
              <a:pPr fontAlgn="base">
                <a:spcBef>
                  <a:spcPct val="0"/>
                </a:spcBef>
                <a:spcAft>
                  <a:spcPct val="0"/>
                </a:spcAft>
                <a:defRPr/>
              </a:pPr>
              <a:t>4</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19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7FF156-112C-4858-8B5D-BD98DBD036D8}" type="slidenum">
              <a:rPr lang="el-GR" smtClean="0"/>
              <a:pPr fontAlgn="base">
                <a:spcBef>
                  <a:spcPct val="0"/>
                </a:spcBef>
                <a:spcAft>
                  <a:spcPct val="0"/>
                </a:spcAft>
                <a:defRPr/>
              </a:pPr>
              <a:t>5</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Όσο πιο μεγάλη είναι η ταχύτητα και πιο αμβλεία η γωνία τόσο πιο λεπτή και μικρού μεγέθους θα είναι η επίστρωση.</a:t>
            </a:r>
          </a:p>
          <a:p>
            <a:pPr eaLnBrk="1" hangingPunct="1">
              <a:spcBef>
                <a:spcPct val="0"/>
              </a:spcBef>
            </a:pPr>
            <a:r>
              <a:rPr lang="el-GR" altLang="el-GR" smtClean="0"/>
              <a:t>Για αίμα με μεγαλύτερο ιξώδες απαιτείται μικρότερη γωνία.   </a:t>
            </a:r>
          </a:p>
          <a:p>
            <a:pPr eaLnBrk="1" hangingPunct="1">
              <a:spcBef>
                <a:spcPct val="0"/>
              </a:spcBef>
            </a:pPr>
            <a:r>
              <a:rPr lang="el-GR" altLang="el-GR" smtClean="0"/>
              <a:t>Αν η ταχύτητα είναι αργή  τα λευκά αιμοσφαίρια δεν κατανέμονται καλά (μαζεύονται εντελώς στην άκρη). </a:t>
            </a:r>
          </a:p>
          <a:p>
            <a:pPr eaLnBrk="1" hangingPunct="1">
              <a:spcBef>
                <a:spcPct val="0"/>
              </a:spcBef>
            </a:pPr>
            <a:r>
              <a:rPr lang="el-GR" altLang="el-GR" smtClean="0"/>
              <a:t>  </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70D8E4-1F9F-419B-83EF-38806329AE7B}" type="slidenum">
              <a:rPr lang="el-GR" smtClean="0"/>
              <a:pPr fontAlgn="base">
                <a:spcBef>
                  <a:spcPct val="0"/>
                </a:spcBef>
                <a:spcAft>
                  <a:spcPct val="0"/>
                </a:spcAft>
                <a:defRPr/>
              </a:pPr>
              <a:t>6</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Όταν δεν ανευρισκονται τα παράσιτα  σε μεγάλο αριθμό στο περιφερικό αίμα. </a:t>
            </a:r>
          </a:p>
          <a:p>
            <a:pPr eaLnBrk="1" hangingPunct="1">
              <a:spcBef>
                <a:spcPct val="0"/>
              </a:spcBef>
            </a:pPr>
            <a:r>
              <a:rPr lang="el-GR" altLang="el-GR" smtClean="0"/>
              <a:t> </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FED32D-08C7-44EA-B24C-F0EEA98E7725}" type="slidenum">
              <a:rPr lang="el-GR" smtClean="0"/>
              <a:pPr fontAlgn="base">
                <a:spcBef>
                  <a:spcPct val="0"/>
                </a:spcBef>
                <a:spcAft>
                  <a:spcPct val="0"/>
                </a:spcAft>
                <a:defRPr/>
              </a:pPr>
              <a:t>7</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Η μονιμοποίηση είναι μέρος της χρώσης επειδή η μεθυλική αλκοόλη είναι ο συνήθης διαλύτης για τις περισσότερες χρώσεις. Πρέπει να γίνει κατά τα πρώτα </a:t>
            </a:r>
            <a:r>
              <a:rPr lang="en-GB" altLang="el-GR" smtClean="0"/>
              <a:t>60 sec </a:t>
            </a:r>
            <a:r>
              <a:rPr lang="el-GR" altLang="el-GR" smtClean="0"/>
              <a:t>της αυτούσιας χρωστικής που τίθεται στο πλακίδιο.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21D590-6FA6-4E72-9E3A-4B85961932BC}" type="slidenum">
              <a:rPr lang="el-GR" smtClean="0"/>
              <a:pPr fontAlgn="base">
                <a:spcBef>
                  <a:spcPct val="0"/>
                </a:spcBef>
                <a:spcAft>
                  <a:spcPct val="0"/>
                </a:spcAft>
                <a:defRPr/>
              </a:pPr>
              <a:t>10</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707157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5692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313350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96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46302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273426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518552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993638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88386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233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4345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commons.wikimedia.org/wiki/User:Mikael_H%C3%A4ggstr%C3%B6m" TargetMode="External"/><Relationship Id="rId5" Type="http://schemas.openxmlformats.org/officeDocument/2006/relationships/hyperlink" Target="http://commons.wikimedia.org/wiki/File:Howell-Jolly_body.png" TargetMode="External"/><Relationship Id="rId10" Type="http://schemas.openxmlformats.org/officeDocument/2006/relationships/hyperlink" Target="http://commons.wikimedia.org/wiki/User:Jarkeld" TargetMode="External"/><Relationship Id="rId4" Type="http://schemas.openxmlformats.org/officeDocument/2006/relationships/image" Target="../media/image8.png"/><Relationship Id="rId9" Type="http://schemas.openxmlformats.org/officeDocument/2006/relationships/hyperlink" Target="http://commons.wikimedia.org/wiki/File:Cabotsringbody.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William_Hewson_(surge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n.wikipedia.org/wiki/Paul_Ehrlich"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commons.wikimedia.org/wiki/User:7mike5000" TargetMode="External"/><Relationship Id="rId4" Type="http://schemas.openxmlformats.org/officeDocument/2006/relationships/hyperlink" Target="http://commons.wikimedia.org/wiki/File:Malaria_parasites_in_blood_smear.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Αιματολογία ΙΙΙ </a:t>
            </a:r>
            <a:r>
              <a:rPr lang="en-US" sz="4000" b="1" dirty="0" smtClean="0">
                <a:solidFill>
                  <a:prstClr val="black"/>
                </a:solidFill>
                <a:latin typeface="Calibri"/>
              </a:rPr>
              <a:t>(</a:t>
            </a:r>
            <a:r>
              <a:rPr lang="el-GR" sz="4000" b="1" dirty="0" smtClean="0">
                <a:solidFill>
                  <a:prstClr val="black"/>
                </a:solidFill>
                <a:latin typeface="Calibri"/>
              </a:rPr>
              <a:t>Ε</a:t>
            </a:r>
            <a:r>
              <a:rPr lang="en-US" sz="4000" b="1" dirty="0" smtClean="0">
                <a:solidFill>
                  <a:prstClr val="black"/>
                </a:solidFill>
                <a:latin typeface="Calibri"/>
              </a:rPr>
              <a:t>)</a:t>
            </a:r>
            <a:endParaRPr lang="el-GR" sz="4000" b="1" dirty="0">
              <a:solidFill>
                <a:schemeClr val="tx1"/>
              </a:solidFill>
              <a:latin typeface="+mn-lt"/>
            </a:endParaRPr>
          </a:p>
        </p:txBody>
      </p:sp>
      <p:sp>
        <p:nvSpPr>
          <p:cNvPr id="3" name="Υπότιτλος 2"/>
          <p:cNvSpPr>
            <a:spLocks noGrp="1"/>
          </p:cNvSpPr>
          <p:nvPr>
            <p:ph type="subTitle" idx="1"/>
          </p:nvPr>
        </p:nvSpPr>
        <p:spPr>
          <a:xfrm>
            <a:off x="179512" y="2852936"/>
            <a:ext cx="8784976" cy="1124546"/>
          </a:xfrm>
        </p:spPr>
        <p:txBody>
          <a:bodyPr>
            <a:normAutofit/>
          </a:bodyPr>
          <a:lstStyle/>
          <a:p>
            <a:pPr>
              <a:spcBef>
                <a:spcPts val="0"/>
              </a:spcBef>
              <a:spcAft>
                <a:spcPts val="1800"/>
              </a:spcAft>
            </a:pPr>
            <a:r>
              <a:rPr lang="el-GR" sz="2600" b="1" dirty="0" smtClean="0"/>
              <a:t>Ενότητα 1</a:t>
            </a:r>
            <a:r>
              <a:rPr lang="el-GR" sz="2600" dirty="0" smtClean="0"/>
              <a:t>: </a:t>
            </a:r>
            <a:r>
              <a:rPr lang="el-GR" sz="2600" dirty="0" err="1" smtClean="0"/>
              <a:t>Προτυποποιημένες</a:t>
            </a:r>
            <a:r>
              <a:rPr lang="el-GR" sz="2600" dirty="0" smtClean="0"/>
              <a:t> μέθοδοι επίστρωσης </a:t>
            </a:r>
            <a:r>
              <a:rPr lang="el-GR" sz="2600" dirty="0"/>
              <a:t>και </a:t>
            </a:r>
            <a:r>
              <a:rPr lang="el-GR" sz="2600" dirty="0" smtClean="0"/>
              <a:t>χρώσης επιχρισμάτων αίματος </a:t>
            </a:r>
            <a:endParaRPr lang="en-US" sz="26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566078" y="4005064"/>
            <a:ext cx="4572000" cy="769441"/>
          </a:xfrm>
          <a:prstGeom prst="rect">
            <a:avLst/>
          </a:prstGeom>
        </p:spPr>
        <p:txBody>
          <a:bodyPr>
            <a:spAutoFit/>
          </a:bodyPr>
          <a:lstStyle/>
          <a:p>
            <a:pPr lvl="0" algn="ctr" fontAlgn="auto">
              <a:spcBef>
                <a:spcPts val="0"/>
              </a:spcBef>
              <a:spcAft>
                <a:spcPts val="0"/>
              </a:spcAft>
            </a:pPr>
            <a:r>
              <a:rPr lang="el-GR" sz="2200" dirty="0" smtClean="0">
                <a:solidFill>
                  <a:prstClr val="black"/>
                </a:solidFill>
                <a:latin typeface="Calibri"/>
              </a:rPr>
              <a:t>Αναστάσιος </a:t>
            </a:r>
            <a:r>
              <a:rPr lang="el-GR" sz="2200" dirty="0" err="1" smtClean="0">
                <a:solidFill>
                  <a:prstClr val="black"/>
                </a:solidFill>
                <a:latin typeface="Calibri"/>
              </a:rPr>
              <a:t>Κριεμπάρδης</a:t>
            </a:r>
            <a:endParaRPr lang="el-GR" sz="2200" dirty="0" smtClean="0">
              <a:solidFill>
                <a:prstClr val="black"/>
              </a:solidFill>
              <a:latin typeface="Calibri"/>
            </a:endParaRPr>
          </a:p>
          <a:p>
            <a:pPr lvl="0" algn="ctr" fontAlgn="auto">
              <a:spcBef>
                <a:spcPts val="0"/>
              </a:spcBef>
              <a:spcAft>
                <a:spcPts val="0"/>
              </a:spcAft>
            </a:pPr>
            <a:r>
              <a:rPr lang="el-GR" sz="2200" dirty="0" smtClean="0">
                <a:solidFill>
                  <a:prstClr val="black"/>
                </a:solidFill>
                <a:latin typeface="Calibri"/>
              </a:rPr>
              <a:t>Τμήμα Ιατρικών εργαστηρίων</a:t>
            </a:r>
            <a:endParaRPr lang="el-GR" sz="2200" dirty="0">
              <a:solidFill>
                <a:prstClr val="black"/>
              </a:solidFill>
              <a:latin typeface="Calibri"/>
            </a:endParaRPr>
          </a:p>
        </p:txBody>
      </p:sp>
      <p:sp>
        <p:nvSpPr>
          <p:cNvPr id="13" name="Ορθογώνιο 12"/>
          <p:cNvSpPr/>
          <p:nvPr/>
        </p:nvSpPr>
        <p:spPr>
          <a:xfrm>
            <a:off x="146478" y="3933056"/>
            <a:ext cx="4572000" cy="1107996"/>
          </a:xfrm>
          <a:prstGeom prst="rect">
            <a:avLst/>
          </a:prstGeom>
        </p:spPr>
        <p:txBody>
          <a:bodyPr>
            <a:spAutoFit/>
          </a:bodyPr>
          <a:lstStyle/>
          <a:p>
            <a:pPr lvl="0" algn="ctr" fontAlgn="auto">
              <a:spcBef>
                <a:spcPts val="0"/>
              </a:spcBef>
              <a:spcAft>
                <a:spcPts val="0"/>
              </a:spcAft>
            </a:pPr>
            <a:r>
              <a:rPr lang="el-GR" sz="2200" dirty="0">
                <a:solidFill>
                  <a:prstClr val="black"/>
                </a:solidFill>
                <a:latin typeface="Calibri"/>
              </a:rPr>
              <a:t>Παύλου </a:t>
            </a:r>
            <a:r>
              <a:rPr lang="el-GR" sz="2200" dirty="0" smtClean="0">
                <a:solidFill>
                  <a:prstClr val="black"/>
                </a:solidFill>
                <a:latin typeface="Calibri"/>
              </a:rPr>
              <a:t>Ευθυμία</a:t>
            </a:r>
            <a:endParaRPr lang="el-GR" sz="2200" dirty="0">
              <a:solidFill>
                <a:prstClr val="black"/>
              </a:solidFill>
              <a:latin typeface="Calibri"/>
            </a:endParaRPr>
          </a:p>
          <a:p>
            <a:pPr lvl="0" algn="ctr" fontAlgn="auto">
              <a:spcBef>
                <a:spcPts val="0"/>
              </a:spcBef>
              <a:spcAft>
                <a:spcPts val="0"/>
              </a:spcAft>
            </a:pPr>
            <a:r>
              <a:rPr lang="el-GR" sz="2200" dirty="0">
                <a:solidFill>
                  <a:prstClr val="black"/>
                </a:solidFill>
                <a:latin typeface="Calibri"/>
              </a:rPr>
              <a:t>Εργαστηριακός Συνεργάτης </a:t>
            </a:r>
          </a:p>
          <a:p>
            <a:pPr lvl="0" algn="ctr" fontAlgn="auto">
              <a:spcBef>
                <a:spcPts val="0"/>
              </a:spcBef>
              <a:spcAft>
                <a:spcPts val="0"/>
              </a:spcAft>
            </a:pPr>
            <a:r>
              <a:rPr lang="el-GR" sz="2200" dirty="0" smtClean="0">
                <a:solidFill>
                  <a:prstClr val="black"/>
                </a:solidFill>
                <a:latin typeface="Calibri"/>
              </a:rPr>
              <a:t>Τμήμα Ιατρικών εργαστηρίων</a:t>
            </a:r>
            <a:endParaRPr lang="el-GR" sz="2200" dirty="0">
              <a:solidFill>
                <a:prstClr val="black"/>
              </a:solidFill>
              <a:latin typeface="Calibri"/>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t>Χαρακτηριστικά σωστής επίστρωσης </a:t>
            </a:r>
            <a:r>
              <a:rPr lang="el-GR" sz="3000" b="0" dirty="0" smtClean="0"/>
              <a:t>2/2</a:t>
            </a:r>
            <a:endParaRPr lang="el-GR" b="1" dirty="0"/>
          </a:p>
        </p:txBody>
      </p:sp>
      <p:sp>
        <p:nvSpPr>
          <p:cNvPr id="17411" name="Content Placeholder 2"/>
          <p:cNvSpPr>
            <a:spLocks noGrp="1"/>
          </p:cNvSpPr>
          <p:nvPr>
            <p:ph idx="1"/>
          </p:nvPr>
        </p:nvSpPr>
        <p:spPr/>
        <p:txBody>
          <a:bodyPr>
            <a:normAutofit/>
          </a:bodyPr>
          <a:lstStyle/>
          <a:p>
            <a:pPr eaLnBrk="1" hangingPunct="1"/>
            <a:r>
              <a:rPr lang="el-GR" altLang="el-GR" sz="2400" dirty="0" smtClean="0"/>
              <a:t>Ροδόχρουν προς την ουρά και μπλε-βυσσινί στα πυκνότερα σημεία.</a:t>
            </a:r>
          </a:p>
          <a:p>
            <a:pPr eaLnBrk="1" hangingPunct="1"/>
            <a:r>
              <a:rPr lang="el-GR" altLang="el-GR" sz="2400" dirty="0" smtClean="0"/>
              <a:t>Απουσία περιοχών που δεν έχουν βαφεί.</a:t>
            </a:r>
          </a:p>
          <a:p>
            <a:pPr eaLnBrk="1" hangingPunct="1"/>
            <a:r>
              <a:rPr lang="el-GR" altLang="el-GR" sz="2400" dirty="0" smtClean="0"/>
              <a:t>Απουσία ιζημάτων χρωστικής ή </a:t>
            </a:r>
            <a:r>
              <a:rPr lang="el-GR" altLang="el-GR" sz="2400" dirty="0" err="1" smtClean="0"/>
              <a:t>κενοτοπίων</a:t>
            </a:r>
            <a:r>
              <a:rPr lang="el-GR" altLang="el-GR" sz="2400" dirty="0" smtClean="0"/>
              <a:t>.</a:t>
            </a:r>
          </a:p>
          <a:p>
            <a:pPr eaLnBrk="1" hangingPunct="1"/>
            <a:r>
              <a:rPr lang="el-GR" altLang="el-GR" sz="2400" dirty="0" smtClean="0"/>
              <a:t>Δυνατότητα να </a:t>
            </a:r>
            <a:r>
              <a:rPr lang="el-GR" altLang="el-GR" sz="2400" dirty="0" err="1" smtClean="0"/>
              <a:t>ταυτοποιηθούν</a:t>
            </a:r>
            <a:r>
              <a:rPr lang="el-GR" altLang="el-GR" sz="2400" dirty="0" smtClean="0"/>
              <a:t> τουλάχιστον 100 κυττάρων από την περιοχή παρατήρησης.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233809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Μονιμοποίηση</a:t>
            </a:r>
            <a:endParaRPr lang="el-GR" b="1" dirty="0"/>
          </a:p>
        </p:txBody>
      </p:sp>
      <p:sp>
        <p:nvSpPr>
          <p:cNvPr id="18435" name="Content Placeholder 2"/>
          <p:cNvSpPr>
            <a:spLocks noGrp="1"/>
          </p:cNvSpPr>
          <p:nvPr>
            <p:ph idx="1"/>
          </p:nvPr>
        </p:nvSpPr>
        <p:spPr/>
        <p:txBody>
          <a:bodyPr/>
          <a:lstStyle/>
          <a:p>
            <a:pPr eaLnBrk="1" hangingPunct="1"/>
            <a:r>
              <a:rPr lang="el-GR" altLang="el-GR" b="1" dirty="0" smtClean="0"/>
              <a:t>Σκοπός: </a:t>
            </a:r>
            <a:r>
              <a:rPr lang="el-GR" altLang="el-GR" dirty="0" smtClean="0"/>
              <a:t>Η διατήρηση των κυτταρικών δομών και η παρεμπόδιση της διάλυσης των κυττάρων.</a:t>
            </a:r>
          </a:p>
          <a:p>
            <a:pPr eaLnBrk="1" hangingPunct="1"/>
            <a:r>
              <a:rPr lang="el-GR" altLang="el-GR" b="1" dirty="0" err="1" smtClean="0"/>
              <a:t>Μονιμοποιητικά</a:t>
            </a:r>
            <a:r>
              <a:rPr lang="el-GR" altLang="el-GR" b="1" dirty="0" smtClean="0"/>
              <a:t>: </a:t>
            </a:r>
            <a:r>
              <a:rPr lang="el-GR" altLang="el-GR" dirty="0" err="1" smtClean="0"/>
              <a:t>μεθανόλη</a:t>
            </a:r>
            <a:r>
              <a:rPr lang="el-GR" altLang="el-GR" dirty="0" smtClean="0"/>
              <a:t>, αιθανόλη-φορμαλδεΰδη και η ακετόνη. </a:t>
            </a:r>
          </a:p>
          <a:p>
            <a:pPr eaLnBrk="1" hangingPunct="1"/>
            <a:r>
              <a:rPr lang="el-GR" altLang="el-GR" dirty="0" smtClean="0"/>
              <a:t>Επιλογή </a:t>
            </a:r>
            <a:r>
              <a:rPr lang="el-GR" altLang="el-GR" b="1" dirty="0" smtClean="0"/>
              <a:t>άριστου </a:t>
            </a:r>
            <a:r>
              <a:rPr lang="en-GB" altLang="el-GR" b="1" dirty="0" smtClean="0"/>
              <a:t>pH</a:t>
            </a:r>
            <a:r>
              <a:rPr lang="el-GR" altLang="el-GR" b="1" dirty="0" smtClean="0"/>
              <a:t> </a:t>
            </a:r>
            <a:r>
              <a:rPr lang="el-GR" altLang="el-GR" dirty="0" smtClean="0"/>
              <a:t>της χρώσης: </a:t>
            </a:r>
          </a:p>
          <a:p>
            <a:pPr lvl="1" eaLnBrk="1" hangingPunct="1"/>
            <a:r>
              <a:rPr lang="el-GR" altLang="el-GR" dirty="0" smtClean="0"/>
              <a:t> 6,8 για </a:t>
            </a:r>
            <a:r>
              <a:rPr lang="el-GR" altLang="el-GR" dirty="0" err="1" smtClean="0"/>
              <a:t>μεθανόλη</a:t>
            </a:r>
            <a:r>
              <a:rPr lang="el-GR" altLang="el-GR" dirty="0" smtClean="0"/>
              <a:t>, </a:t>
            </a:r>
          </a:p>
          <a:p>
            <a:pPr lvl="1" eaLnBrk="1" hangingPunct="1"/>
            <a:r>
              <a:rPr lang="el-GR" altLang="el-GR" dirty="0" smtClean="0"/>
              <a:t>χαμηλότερο για φορμαλδεΰδη, </a:t>
            </a:r>
          </a:p>
          <a:p>
            <a:pPr lvl="1" eaLnBrk="1" hangingPunct="1"/>
            <a:r>
              <a:rPr lang="el-GR" altLang="el-GR" dirty="0" smtClean="0"/>
              <a:t>7,2 για μη μονιμοποιημένα επιχρίσματα (έλεγχο ελονοσίας).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49987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Τύποι χρώσεων</a:t>
            </a:r>
            <a:endParaRPr lang="el-GR" b="1" dirty="0"/>
          </a:p>
        </p:txBody>
      </p:sp>
      <p:sp>
        <p:nvSpPr>
          <p:cNvPr id="3" name="Content Placeholder 2"/>
          <p:cNvSpPr>
            <a:spLocks noGrp="1"/>
          </p:cNvSpPr>
          <p:nvPr>
            <p:ph idx="1"/>
          </p:nvPr>
        </p:nvSpPr>
        <p:spPr/>
        <p:txBody>
          <a:bodyPr>
            <a:normAutofit/>
          </a:bodyPr>
          <a:lstStyle/>
          <a:p>
            <a:pPr>
              <a:defRPr/>
            </a:pPr>
            <a:r>
              <a:rPr lang="el-GR" b="1" dirty="0" err="1" smtClean="0"/>
              <a:t>Οξύφιλες</a:t>
            </a:r>
            <a:r>
              <a:rPr lang="el-GR" b="1" dirty="0" smtClean="0"/>
              <a:t> </a:t>
            </a:r>
            <a:r>
              <a:rPr lang="el-GR" dirty="0" smtClean="0"/>
              <a:t>όπως η </a:t>
            </a:r>
            <a:r>
              <a:rPr lang="el-GR" dirty="0" err="1" smtClean="0"/>
              <a:t>ηωσίνη</a:t>
            </a:r>
            <a:r>
              <a:rPr lang="el-GR" dirty="0" smtClean="0"/>
              <a:t> που χρωματίζει το πρωτόπλασμα και διάφορα </a:t>
            </a:r>
            <a:r>
              <a:rPr lang="el-GR" dirty="0" err="1" smtClean="0"/>
              <a:t>οργανίλια</a:t>
            </a:r>
            <a:r>
              <a:rPr lang="el-GR" dirty="0" smtClean="0"/>
              <a:t> του κυττάρου (π.χ. </a:t>
            </a:r>
            <a:r>
              <a:rPr lang="en-GB" dirty="0" err="1" smtClean="0"/>
              <a:t>Giemsa</a:t>
            </a:r>
            <a:r>
              <a:rPr lang="en-GB" dirty="0" smtClean="0"/>
              <a:t> </a:t>
            </a:r>
            <a:r>
              <a:rPr lang="el-GR" dirty="0" smtClean="0"/>
              <a:t>ιδανική για ανάδειξη παρασίτων του αίματος).</a:t>
            </a:r>
          </a:p>
          <a:p>
            <a:pPr>
              <a:defRPr/>
            </a:pPr>
            <a:r>
              <a:rPr lang="el-GR" b="1" dirty="0" err="1" smtClean="0"/>
              <a:t>Βασεόφιλες</a:t>
            </a:r>
            <a:r>
              <a:rPr lang="el-GR" dirty="0" smtClean="0"/>
              <a:t> όπως η </a:t>
            </a:r>
            <a:r>
              <a:rPr lang="el-GR" dirty="0" err="1" smtClean="0"/>
              <a:t>αιμοτοξυλίνη</a:t>
            </a:r>
            <a:r>
              <a:rPr lang="el-GR" dirty="0" smtClean="0"/>
              <a:t> χρωματίζουν κυρίως τον πυρήνα και άλλα </a:t>
            </a:r>
            <a:r>
              <a:rPr lang="el-GR" dirty="0" err="1" smtClean="0"/>
              <a:t>οργανίλια</a:t>
            </a:r>
            <a:r>
              <a:rPr lang="el-GR" dirty="0" smtClean="0"/>
              <a:t> τ</a:t>
            </a:r>
            <a:r>
              <a:rPr lang="en-GB" dirty="0" smtClean="0"/>
              <a:t>o</a:t>
            </a:r>
            <a:r>
              <a:rPr lang="el-GR" dirty="0" smtClean="0"/>
              <a:t>υ κυττάρου.</a:t>
            </a:r>
          </a:p>
          <a:p>
            <a:pPr>
              <a:defRPr/>
            </a:pPr>
            <a:r>
              <a:rPr lang="el-GR" b="1" dirty="0" smtClean="0"/>
              <a:t>Πολυχρωματικές</a:t>
            </a:r>
            <a:r>
              <a:rPr lang="el-GR" dirty="0" smtClean="0"/>
              <a:t> χρωστικές όπως η ανιλίνη (διάλυμα μιας όξινης και βασικής χρωστικής σε </a:t>
            </a:r>
            <a:r>
              <a:rPr lang="el-GR" dirty="0" err="1" smtClean="0"/>
              <a:t>μεθανόλη</a:t>
            </a:r>
            <a:r>
              <a:rPr lang="el-GR" dirty="0" smtClean="0"/>
              <a:t>). Π.χ. </a:t>
            </a:r>
            <a:r>
              <a:rPr lang="en-GB" dirty="0" smtClean="0"/>
              <a:t>May-</a:t>
            </a:r>
            <a:r>
              <a:rPr lang="en-GB" dirty="0" err="1" smtClean="0"/>
              <a:t>Gr</a:t>
            </a:r>
            <a:r>
              <a:rPr lang="el-GR" dirty="0" smtClean="0"/>
              <a:t>ϋ</a:t>
            </a:r>
            <a:r>
              <a:rPr lang="en-GB" dirty="0" err="1" smtClean="0"/>
              <a:t>nwald-Giemsa</a:t>
            </a:r>
            <a:r>
              <a:rPr lang="en-GB" dirty="0" smtClean="0"/>
              <a:t> </a:t>
            </a:r>
            <a:r>
              <a:rPr lang="el-GR" dirty="0" smtClean="0"/>
              <a:t>και η χρώση </a:t>
            </a:r>
            <a:r>
              <a:rPr lang="en-GB" dirty="0" smtClean="0"/>
              <a:t>Wright</a:t>
            </a:r>
            <a:r>
              <a:rPr lang="el-GR" dirty="0" smtClean="0"/>
              <a:t>.</a:t>
            </a:r>
            <a:endParaRPr lang="en-GB" dirty="0" smtClean="0"/>
          </a:p>
          <a:p>
            <a:pPr>
              <a:defRPr/>
            </a:pPr>
            <a:r>
              <a:rPr lang="el-GR" dirty="0" smtClean="0"/>
              <a:t>Πιο συχνά χρησιμοποιείται </a:t>
            </a:r>
            <a:r>
              <a:rPr lang="el-GR" b="1" dirty="0" smtClean="0"/>
              <a:t>η </a:t>
            </a:r>
            <a:r>
              <a:rPr lang="en-GB" b="1" dirty="0" smtClean="0"/>
              <a:t>May-</a:t>
            </a:r>
            <a:r>
              <a:rPr lang="en-GB" b="1" dirty="0" err="1" smtClean="0"/>
              <a:t>Gr</a:t>
            </a:r>
            <a:r>
              <a:rPr lang="el-GR" b="1" dirty="0" smtClean="0"/>
              <a:t>ϋ</a:t>
            </a:r>
            <a:r>
              <a:rPr lang="en-GB" b="1" dirty="0" err="1" smtClean="0"/>
              <a:t>nwald-Giemsa</a:t>
            </a:r>
            <a:r>
              <a:rPr lang="en-GB" b="1" dirty="0" smtClean="0"/>
              <a:t>. </a:t>
            </a:r>
            <a:endParaRPr lang="el-GR" b="1" dirty="0" smtClean="0"/>
          </a:p>
          <a:p>
            <a:pPr>
              <a:defRPr/>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76770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l-GR" b="1" dirty="0" smtClean="0"/>
              <a:t>Τεχνική</a:t>
            </a:r>
            <a:r>
              <a:rPr lang="el-GR" dirty="0" smtClean="0"/>
              <a:t> </a:t>
            </a:r>
            <a:r>
              <a:rPr lang="en-GB" b="1" dirty="0" smtClean="0"/>
              <a:t>May-</a:t>
            </a:r>
            <a:r>
              <a:rPr lang="en-GB" b="1" dirty="0" err="1" smtClean="0"/>
              <a:t>Gr</a:t>
            </a:r>
            <a:r>
              <a:rPr lang="el-GR" b="1" dirty="0" smtClean="0"/>
              <a:t>ϋ</a:t>
            </a:r>
            <a:r>
              <a:rPr lang="en-GB" b="1" dirty="0" err="1" smtClean="0"/>
              <a:t>nwald-Giemsa</a:t>
            </a:r>
            <a:r>
              <a:rPr lang="en-GB" b="1" dirty="0" smtClean="0"/>
              <a:t>. </a:t>
            </a:r>
            <a:endParaRPr lang="el-GR" dirty="0"/>
          </a:p>
        </p:txBody>
      </p:sp>
      <p:sp>
        <p:nvSpPr>
          <p:cNvPr id="3" name="Content Placeholder 2"/>
          <p:cNvSpPr>
            <a:spLocks noGrp="1"/>
          </p:cNvSpPr>
          <p:nvPr>
            <p:ph idx="1"/>
          </p:nvPr>
        </p:nvSpPr>
        <p:spPr/>
        <p:txBody>
          <a:bodyPr>
            <a:normAutofit lnSpcReduction="10000"/>
          </a:bodyPr>
          <a:lstStyle/>
          <a:p>
            <a:pPr>
              <a:defRPr/>
            </a:pPr>
            <a:r>
              <a:rPr lang="el-GR" dirty="0" smtClean="0"/>
              <a:t>Τοποθετείται σε όλη την έκταση του πλακιδίου 1 </a:t>
            </a:r>
            <a:r>
              <a:rPr lang="en-GB" dirty="0" err="1" smtClean="0"/>
              <a:t>mL</a:t>
            </a:r>
            <a:r>
              <a:rPr lang="en-GB" dirty="0" smtClean="0"/>
              <a:t> </a:t>
            </a:r>
            <a:r>
              <a:rPr lang="el-GR" dirty="0" smtClean="0"/>
              <a:t>από την χρωστική </a:t>
            </a:r>
            <a:r>
              <a:rPr lang="en-GB" b="1" dirty="0" smtClean="0"/>
              <a:t>May-</a:t>
            </a:r>
            <a:r>
              <a:rPr lang="en-GB" b="1" dirty="0" err="1" smtClean="0"/>
              <a:t>Gr</a:t>
            </a:r>
            <a:r>
              <a:rPr lang="el-GR" b="1" dirty="0" smtClean="0"/>
              <a:t>ϋ</a:t>
            </a:r>
            <a:r>
              <a:rPr lang="en-GB" b="1" dirty="0" err="1" smtClean="0"/>
              <a:t>nwald</a:t>
            </a:r>
            <a:r>
              <a:rPr lang="el-GR" b="1" dirty="0" smtClean="0"/>
              <a:t> </a:t>
            </a:r>
            <a:r>
              <a:rPr lang="el-GR" dirty="0" smtClean="0"/>
              <a:t>η οποία δρα </a:t>
            </a:r>
            <a:r>
              <a:rPr lang="el-GR" b="1" dirty="0" smtClean="0"/>
              <a:t>για 3’. </a:t>
            </a:r>
          </a:p>
          <a:p>
            <a:pPr>
              <a:defRPr/>
            </a:pPr>
            <a:r>
              <a:rPr lang="el-GR" dirty="0" smtClean="0"/>
              <a:t>Μετά τα 3’ τοποθετείται </a:t>
            </a:r>
            <a:r>
              <a:rPr lang="el-GR" b="1" dirty="0" smtClean="0"/>
              <a:t>ίση ποσότητα ρυθμιστικού διαλύματος </a:t>
            </a:r>
            <a:r>
              <a:rPr lang="en-GB" b="1" dirty="0" smtClean="0"/>
              <a:t>pH 7,2 </a:t>
            </a:r>
            <a:r>
              <a:rPr lang="el-GR" b="1" dirty="0" smtClean="0"/>
              <a:t>για 7’. </a:t>
            </a:r>
          </a:p>
          <a:p>
            <a:pPr marL="708660" lvl="1" indent="-342900">
              <a:defRPr/>
            </a:pPr>
            <a:r>
              <a:rPr lang="en-GB" dirty="0" smtClean="0"/>
              <a:t>KH2PO4 9,1 g/L </a:t>
            </a:r>
            <a:endParaRPr lang="el-GR" dirty="0" smtClean="0"/>
          </a:p>
          <a:p>
            <a:pPr marL="708660" lvl="1" indent="-342900">
              <a:defRPr/>
            </a:pPr>
            <a:r>
              <a:rPr lang="en-GB" dirty="0" smtClean="0"/>
              <a:t>Na2HPO4 9,5gL</a:t>
            </a:r>
            <a:endParaRPr lang="el-GR" dirty="0" smtClean="0"/>
          </a:p>
          <a:p>
            <a:pPr>
              <a:defRPr/>
            </a:pPr>
            <a:r>
              <a:rPr lang="el-GR" dirty="0" smtClean="0"/>
              <a:t>Απόρριψη του διαλύματος </a:t>
            </a:r>
            <a:r>
              <a:rPr lang="el-GR" b="1" dirty="0" smtClean="0"/>
              <a:t>χωρίς ξέβγαλμα </a:t>
            </a:r>
          </a:p>
          <a:p>
            <a:pPr>
              <a:defRPr/>
            </a:pPr>
            <a:r>
              <a:rPr lang="el-GR" dirty="0" smtClean="0"/>
              <a:t>Προσθέτουμε ικανή ποσότητα </a:t>
            </a:r>
            <a:r>
              <a:rPr lang="en-GB" b="1" dirty="0" err="1" smtClean="0"/>
              <a:t>Giemsa</a:t>
            </a:r>
            <a:r>
              <a:rPr lang="en-GB" b="1" dirty="0" smtClean="0"/>
              <a:t> </a:t>
            </a:r>
            <a:r>
              <a:rPr lang="el-GR" dirty="0" smtClean="0"/>
              <a:t>πρόσφατα αραιωμένη (10 σταγόνες </a:t>
            </a:r>
            <a:r>
              <a:rPr lang="el-GR" dirty="0" err="1" smtClean="0"/>
              <a:t>αναραίωτης</a:t>
            </a:r>
            <a:r>
              <a:rPr lang="el-GR" dirty="0" smtClean="0"/>
              <a:t> </a:t>
            </a:r>
            <a:r>
              <a:rPr lang="en-GB" dirty="0" err="1" smtClean="0"/>
              <a:t>Giemsa</a:t>
            </a:r>
            <a:r>
              <a:rPr lang="en-GB" dirty="0" smtClean="0"/>
              <a:t> + </a:t>
            </a:r>
            <a:r>
              <a:rPr lang="el-GR" dirty="0" smtClean="0"/>
              <a:t>10 </a:t>
            </a:r>
            <a:r>
              <a:rPr lang="en-GB" dirty="0" err="1" smtClean="0"/>
              <a:t>mL</a:t>
            </a:r>
            <a:r>
              <a:rPr lang="el-GR" dirty="0" smtClean="0"/>
              <a:t> ρυθμιστικού διαλύματος)</a:t>
            </a:r>
            <a:r>
              <a:rPr lang="en-GB" dirty="0" smtClean="0"/>
              <a:t> </a:t>
            </a:r>
            <a:r>
              <a:rPr lang="el-GR" dirty="0" smtClean="0"/>
              <a:t>και </a:t>
            </a:r>
            <a:r>
              <a:rPr lang="el-GR" b="1" dirty="0" smtClean="0"/>
              <a:t>παραμένει για 15’. </a:t>
            </a:r>
          </a:p>
          <a:p>
            <a:pPr>
              <a:defRPr/>
            </a:pPr>
            <a:r>
              <a:rPr lang="el-GR" dirty="0" smtClean="0"/>
              <a:t>Ξέβγαλμα με </a:t>
            </a:r>
            <a:r>
              <a:rPr lang="el-GR" dirty="0" err="1" smtClean="0"/>
              <a:t>απεσταγμένο</a:t>
            </a:r>
            <a:r>
              <a:rPr lang="el-GR" dirty="0" smtClean="0"/>
              <a:t> νερό και ξήρανση σε επικλινή θέση.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869759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Ιδεώδης περιοχή μελέτης</a:t>
            </a:r>
            <a:endParaRPr lang="el-GR" b="1"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grpSp>
        <p:nvGrpSpPr>
          <p:cNvPr id="14" name="Ομάδα 13"/>
          <p:cNvGrpSpPr/>
          <p:nvPr/>
        </p:nvGrpSpPr>
        <p:grpSpPr>
          <a:xfrm>
            <a:off x="533400" y="1497008"/>
            <a:ext cx="8610600" cy="4087495"/>
            <a:chOff x="533400" y="1497008"/>
            <a:chExt cx="8610600" cy="4087495"/>
          </a:xfrm>
        </p:grpSpPr>
        <p:grpSp>
          <p:nvGrpSpPr>
            <p:cNvPr id="6" name="Group 11"/>
            <p:cNvGrpSpPr>
              <a:grpSpLocks/>
            </p:cNvGrpSpPr>
            <p:nvPr/>
          </p:nvGrpSpPr>
          <p:grpSpPr bwMode="auto">
            <a:xfrm>
              <a:off x="533400" y="1545903"/>
              <a:ext cx="8610600" cy="4038600"/>
              <a:chOff x="144" y="864"/>
              <a:chExt cx="5424" cy="2544"/>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864"/>
                <a:ext cx="5424"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336" y="864"/>
                <a:ext cx="1488"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Περιοχή για το </a:t>
                </a:r>
              </a:p>
              <a:p>
                <a:pPr eaLnBrk="1" hangingPunct="1"/>
                <a:r>
                  <a:rPr lang="el-GR" altLang="el-GR"/>
                  <a:t>ονοματεπώνυμο</a:t>
                </a:r>
              </a:p>
            </p:txBody>
          </p:sp>
          <p:sp>
            <p:nvSpPr>
              <p:cNvPr id="9" name="Text Box 7"/>
              <p:cNvSpPr txBox="1">
                <a:spLocks noChangeArrowheads="1"/>
              </p:cNvSpPr>
              <p:nvPr/>
            </p:nvSpPr>
            <p:spPr bwMode="auto">
              <a:xfrm>
                <a:off x="2016" y="912"/>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Σώμα </a:t>
                </a:r>
              </a:p>
            </p:txBody>
          </p:sp>
          <p:sp>
            <p:nvSpPr>
              <p:cNvPr id="10" name="Text Box 8"/>
              <p:cNvSpPr txBox="1">
                <a:spLocks noChangeArrowheads="1"/>
              </p:cNvSpPr>
              <p:nvPr/>
            </p:nvSpPr>
            <p:spPr bwMode="auto">
              <a:xfrm>
                <a:off x="3312" y="864"/>
                <a:ext cx="2112"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Ζώνη για παρατήρηση μορφολογίας</a:t>
                </a:r>
              </a:p>
            </p:txBody>
          </p:sp>
          <p:sp>
            <p:nvSpPr>
              <p:cNvPr id="11" name="Text Box 9"/>
              <p:cNvSpPr txBox="1">
                <a:spLocks noChangeArrowheads="1"/>
              </p:cNvSpPr>
              <p:nvPr/>
            </p:nvSpPr>
            <p:spPr bwMode="auto">
              <a:xfrm>
                <a:off x="1392" y="3129"/>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Κεφαλή </a:t>
                </a:r>
              </a:p>
            </p:txBody>
          </p:sp>
          <p:sp>
            <p:nvSpPr>
              <p:cNvPr id="12" name="Text Box 10"/>
              <p:cNvSpPr txBox="1">
                <a:spLocks noChangeArrowheads="1"/>
              </p:cNvSpPr>
              <p:nvPr/>
            </p:nvSpPr>
            <p:spPr bwMode="auto">
              <a:xfrm>
                <a:off x="3840" y="3129"/>
                <a:ext cx="148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el-GR" altLang="el-GR"/>
                  <a:t>Ουρά </a:t>
                </a:r>
              </a:p>
            </p:txBody>
          </p:sp>
        </p:grpSp>
        <p:sp>
          <p:nvSpPr>
            <p:cNvPr id="13" name="Ορθογώνιο 12"/>
            <p:cNvSpPr/>
            <p:nvPr/>
          </p:nvSpPr>
          <p:spPr>
            <a:xfrm>
              <a:off x="5562600" y="1497008"/>
              <a:ext cx="2681808" cy="702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564841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Autofit/>
          </a:bodyPr>
          <a:lstStyle/>
          <a:p>
            <a:pPr algn="ctr" eaLnBrk="1" fontAlgn="auto" hangingPunct="1">
              <a:spcAft>
                <a:spcPts val="0"/>
              </a:spcAft>
              <a:defRPr/>
            </a:pPr>
            <a:r>
              <a:rPr lang="el-GR" b="1" dirty="0" smtClean="0"/>
              <a:t>Χαρακτηριστικά άριστα χρωματισμένου επιχρίσματος </a:t>
            </a:r>
            <a:r>
              <a:rPr lang="el-GR" sz="3000" b="0" dirty="0" smtClean="0"/>
              <a:t>1/2</a:t>
            </a:r>
            <a:endParaRPr lang="el-GR" sz="3000" b="0" dirty="0"/>
          </a:p>
        </p:txBody>
      </p:sp>
      <p:sp>
        <p:nvSpPr>
          <p:cNvPr id="3" name="Content Placeholder 2"/>
          <p:cNvSpPr>
            <a:spLocks noGrp="1"/>
          </p:cNvSpPr>
          <p:nvPr>
            <p:ph idx="1"/>
          </p:nvPr>
        </p:nvSpPr>
        <p:spPr>
          <a:xfrm>
            <a:off x="457200" y="1484784"/>
            <a:ext cx="8229600" cy="4752528"/>
          </a:xfrm>
        </p:spPr>
        <p:txBody>
          <a:bodyPr>
            <a:normAutofit/>
          </a:bodyPr>
          <a:lstStyle/>
          <a:p>
            <a:pPr>
              <a:defRPr/>
            </a:pPr>
            <a:r>
              <a:rPr lang="el-GR" dirty="0" err="1" smtClean="0"/>
              <a:t>Ροδέρυθρη</a:t>
            </a:r>
            <a:r>
              <a:rPr lang="el-GR" dirty="0" smtClean="0"/>
              <a:t> εμφάνιση μακροσκοπικά και τα ερυθρά είναι </a:t>
            </a:r>
            <a:r>
              <a:rPr lang="el-GR" dirty="0" err="1" smtClean="0"/>
              <a:t>ροδέρυθρα</a:t>
            </a:r>
            <a:r>
              <a:rPr lang="el-GR" dirty="0" smtClean="0"/>
              <a:t>.</a:t>
            </a:r>
          </a:p>
          <a:p>
            <a:pPr>
              <a:defRPr/>
            </a:pPr>
            <a:r>
              <a:rPr lang="el-GR" dirty="0" smtClean="0"/>
              <a:t>Περιοχή μεταξύ των κυττάρων ελεύθερη από ιζήματα .</a:t>
            </a:r>
          </a:p>
          <a:p>
            <a:pPr>
              <a:defRPr/>
            </a:pPr>
            <a:r>
              <a:rPr lang="el-GR" dirty="0" smtClean="0"/>
              <a:t>Πυρήνες βαθιά μπλε μέχρι πορφυροί.</a:t>
            </a:r>
          </a:p>
          <a:p>
            <a:pPr>
              <a:defRPr/>
            </a:pPr>
            <a:r>
              <a:rPr lang="el-GR" dirty="0" smtClean="0"/>
              <a:t>Διάκριση της </a:t>
            </a:r>
            <a:r>
              <a:rPr lang="el-GR" dirty="0" err="1" smtClean="0"/>
              <a:t>βασεόφιλης</a:t>
            </a:r>
            <a:r>
              <a:rPr lang="el-GR" dirty="0" smtClean="0"/>
              <a:t> και όξινης χρωματίνης του πυρήνα.</a:t>
            </a:r>
          </a:p>
          <a:p>
            <a:pPr>
              <a:defRPr/>
            </a:pPr>
            <a:r>
              <a:rPr lang="el-GR" dirty="0" smtClean="0"/>
              <a:t>Τα </a:t>
            </a:r>
            <a:r>
              <a:rPr lang="el-GR" dirty="0" err="1" smtClean="0"/>
              <a:t>κυτταροπλασματικά</a:t>
            </a:r>
            <a:r>
              <a:rPr lang="el-GR" dirty="0" smtClean="0"/>
              <a:t> κοκκία των πολυμορφοπύρηνων είναι </a:t>
            </a:r>
            <a:r>
              <a:rPr lang="el-GR" dirty="0" err="1" smtClean="0"/>
              <a:t>ερυθροκυανά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596803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l-GR" dirty="0" smtClean="0"/>
              <a:t>Τα </a:t>
            </a:r>
            <a:r>
              <a:rPr lang="el-GR" dirty="0" err="1" smtClean="0"/>
              <a:t>κυτταροπλασματικά</a:t>
            </a:r>
            <a:r>
              <a:rPr lang="el-GR" dirty="0" smtClean="0"/>
              <a:t> κοκκία των </a:t>
            </a:r>
            <a:r>
              <a:rPr lang="el-GR" dirty="0" err="1" smtClean="0"/>
              <a:t>βασεόφιλων</a:t>
            </a:r>
            <a:r>
              <a:rPr lang="el-GR" dirty="0" smtClean="0"/>
              <a:t> είναι βαθύ μπλε έως μαύρα.</a:t>
            </a:r>
          </a:p>
          <a:p>
            <a:pPr>
              <a:defRPr/>
            </a:pPr>
            <a:r>
              <a:rPr lang="el-GR" dirty="0" smtClean="0"/>
              <a:t>Τα </a:t>
            </a:r>
            <a:r>
              <a:rPr lang="el-GR" dirty="0" err="1" smtClean="0"/>
              <a:t>κυτταροπλασματικά</a:t>
            </a:r>
            <a:r>
              <a:rPr lang="el-GR" dirty="0" smtClean="0"/>
              <a:t> κοκκία </a:t>
            </a:r>
            <a:r>
              <a:rPr lang="el-GR" dirty="0" err="1" smtClean="0"/>
              <a:t>ηωσινόφιλων</a:t>
            </a:r>
            <a:r>
              <a:rPr lang="el-GR" dirty="0" smtClean="0"/>
              <a:t> είναι ερυθρά μέχρι πορτοκαλί.</a:t>
            </a:r>
          </a:p>
          <a:p>
            <a:pPr>
              <a:defRPr/>
            </a:pPr>
            <a:r>
              <a:rPr lang="el-GR" dirty="0" smtClean="0"/>
              <a:t>Το πρωτόπλασμα των λεμφοκυττάρων χρωματίζεται γαλάζιο και το </a:t>
            </a:r>
            <a:r>
              <a:rPr lang="el-GR" dirty="0" err="1" smtClean="0"/>
              <a:t>πρωτόπλαμα</a:t>
            </a:r>
            <a:r>
              <a:rPr lang="el-GR" dirty="0" smtClean="0"/>
              <a:t> των μονοκυττάρων γκριζογάλανο.</a:t>
            </a:r>
          </a:p>
          <a:p>
            <a:pPr>
              <a:defRPr/>
            </a:pPr>
            <a:r>
              <a:rPr lang="el-GR" dirty="0" smtClean="0"/>
              <a:t>Τα αιμοπετάλια έχουν ερυθρωπό προς γαλάζιο χρώμα.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6" name="Title 1"/>
          <p:cNvSpPr>
            <a:spLocks noGrp="1"/>
          </p:cNvSpPr>
          <p:nvPr>
            <p:ph type="title"/>
          </p:nvPr>
        </p:nvSpPr>
        <p:spPr>
          <a:xfrm>
            <a:off x="467544" y="116632"/>
            <a:ext cx="8229600" cy="1080120"/>
          </a:xfrm>
        </p:spPr>
        <p:txBody>
          <a:bodyPr>
            <a:noAutofit/>
          </a:bodyPr>
          <a:lstStyle/>
          <a:p>
            <a:pPr algn="ctr" eaLnBrk="1" fontAlgn="auto" hangingPunct="1">
              <a:spcAft>
                <a:spcPts val="0"/>
              </a:spcAft>
              <a:defRPr/>
            </a:pPr>
            <a:r>
              <a:rPr lang="el-GR" b="1" dirty="0" smtClean="0"/>
              <a:t>Χαρακτηριστικά άριστα χρωματισμένου επιχρίσματος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230194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pPr algn="ctr" eaLnBrk="1" fontAlgn="auto" hangingPunct="1">
              <a:spcAft>
                <a:spcPts val="0"/>
              </a:spcAft>
              <a:defRPr/>
            </a:pPr>
            <a:r>
              <a:rPr lang="el-GR" b="1" dirty="0" smtClean="0"/>
              <a:t>Αποτελέσματα χρώσης </a:t>
            </a:r>
            <a:r>
              <a:rPr lang="en-GB" b="1" dirty="0" smtClean="0"/>
              <a:t>May-</a:t>
            </a:r>
            <a:r>
              <a:rPr lang="en-GB" b="1" dirty="0" err="1" smtClean="0"/>
              <a:t>Gr</a:t>
            </a:r>
            <a:r>
              <a:rPr lang="el-GR" b="1" dirty="0" smtClean="0"/>
              <a:t>ϋ</a:t>
            </a:r>
            <a:r>
              <a:rPr lang="en-GB" b="1" dirty="0" err="1" smtClean="0"/>
              <a:t>nwald</a:t>
            </a:r>
            <a:r>
              <a:rPr lang="en-GB" b="1" dirty="0" smtClean="0"/>
              <a:t>-Giemsa</a:t>
            </a:r>
            <a:r>
              <a:rPr lang="el-GR" b="1" dirty="0" smtClean="0"/>
              <a:t> </a:t>
            </a:r>
            <a:r>
              <a:rPr lang="el-GR" sz="3100" b="0" dirty="0" smtClean="0"/>
              <a:t>1/2</a:t>
            </a:r>
            <a:endParaRPr lang="el-GR" sz="31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7749618"/>
              </p:ext>
            </p:extLst>
          </p:nvPr>
        </p:nvGraphicFramePr>
        <p:xfrm>
          <a:off x="395536" y="1484784"/>
          <a:ext cx="8363272" cy="4907280"/>
        </p:xfrm>
        <a:graphic>
          <a:graphicData uri="http://schemas.openxmlformats.org/drawingml/2006/table">
            <a:tbl>
              <a:tblPr firstRow="1" bandRow="1">
                <a:tableStyleId>{5C22544A-7EE6-4342-B048-85BDC9FD1C3A}</a:tableStyleId>
              </a:tblPr>
              <a:tblGrid>
                <a:gridCol w="4181636"/>
                <a:gridCol w="4181636"/>
              </a:tblGrid>
              <a:tr h="204937">
                <a:tc gridSpan="2">
                  <a:txBody>
                    <a:bodyPr/>
                    <a:lstStyle/>
                    <a:p>
                      <a:pPr>
                        <a:lnSpc>
                          <a:spcPct val="115000"/>
                        </a:lnSpc>
                        <a:spcAft>
                          <a:spcPts val="0"/>
                        </a:spcAft>
                      </a:pPr>
                      <a:r>
                        <a:rPr lang="el-GR" sz="2000" b="1" dirty="0">
                          <a:latin typeface="Calibri"/>
                          <a:ea typeface="Calibri"/>
                          <a:cs typeface="Times New Roman"/>
                        </a:rPr>
                        <a:t>Πυρήνας</a:t>
                      </a:r>
                      <a:endParaRPr lang="el-GR" sz="2000" dirty="0">
                        <a:latin typeface="Calibri"/>
                        <a:ea typeface="Calibri"/>
                        <a:cs typeface="Times New Roman"/>
                      </a:endParaRPr>
                    </a:p>
                  </a:txBody>
                  <a:tcPr marL="89846" marR="89846" marT="0" marB="0"/>
                </a:tc>
                <a:tc hMerge="1">
                  <a:txBody>
                    <a:bodyPr/>
                    <a:lstStyle/>
                    <a:p>
                      <a:endParaRPr lang="el-GR"/>
                    </a:p>
                  </a:txBody>
                  <a:tcPr/>
                </a:tc>
              </a:tr>
              <a:tr h="204937">
                <a:tc>
                  <a:txBody>
                    <a:bodyPr/>
                    <a:lstStyle/>
                    <a:p>
                      <a:pPr>
                        <a:lnSpc>
                          <a:spcPct val="115000"/>
                        </a:lnSpc>
                        <a:spcAft>
                          <a:spcPts val="0"/>
                        </a:spcAft>
                      </a:pPr>
                      <a:r>
                        <a:rPr lang="el-GR" sz="2000">
                          <a:latin typeface="Calibri"/>
                          <a:ea typeface="Calibri"/>
                          <a:cs typeface="Times New Roman"/>
                        </a:rPr>
                        <a:t>Χρωματίνη</a:t>
                      </a:r>
                    </a:p>
                  </a:txBody>
                  <a:tcPr marL="89846" marR="89846" marT="0" marB="0"/>
                </a:tc>
                <a:tc>
                  <a:txBody>
                    <a:bodyPr/>
                    <a:lstStyle/>
                    <a:p>
                      <a:pPr>
                        <a:lnSpc>
                          <a:spcPct val="115000"/>
                        </a:lnSpc>
                        <a:spcAft>
                          <a:spcPts val="0"/>
                        </a:spcAft>
                      </a:pPr>
                      <a:r>
                        <a:rPr lang="el-GR" sz="2000">
                          <a:latin typeface="Calibri"/>
                          <a:ea typeface="Calibri"/>
                          <a:cs typeface="Times New Roman"/>
                        </a:rPr>
                        <a:t>Βυσσινί</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Πυρήνια</a:t>
                      </a:r>
                    </a:p>
                  </a:txBody>
                  <a:tcPr marL="89846" marR="89846" marT="0" marB="0"/>
                </a:tc>
                <a:tc>
                  <a:txBody>
                    <a:bodyPr/>
                    <a:lstStyle/>
                    <a:p>
                      <a:pPr>
                        <a:lnSpc>
                          <a:spcPct val="115000"/>
                        </a:lnSpc>
                        <a:spcAft>
                          <a:spcPts val="0"/>
                        </a:spcAft>
                      </a:pPr>
                      <a:r>
                        <a:rPr lang="el-GR" sz="2000">
                          <a:latin typeface="Calibri"/>
                          <a:ea typeface="Calibri"/>
                          <a:cs typeface="Times New Roman"/>
                        </a:rPr>
                        <a:t>Ανοικτό κυανό</a:t>
                      </a:r>
                    </a:p>
                  </a:txBody>
                  <a:tcPr marL="89846" marR="89846" marT="0" marB="0"/>
                </a:tc>
              </a:tr>
              <a:tr h="204937">
                <a:tc gridSpan="2">
                  <a:txBody>
                    <a:bodyPr/>
                    <a:lstStyle/>
                    <a:p>
                      <a:pPr>
                        <a:lnSpc>
                          <a:spcPct val="115000"/>
                        </a:lnSpc>
                        <a:spcAft>
                          <a:spcPts val="0"/>
                        </a:spcAft>
                      </a:pPr>
                      <a:r>
                        <a:rPr lang="el-GR" sz="2000">
                          <a:latin typeface="Calibri"/>
                          <a:ea typeface="Calibri"/>
                          <a:cs typeface="Times New Roman"/>
                        </a:rPr>
                        <a:t>Κυτταρόπλασμα</a:t>
                      </a:r>
                    </a:p>
                  </a:txBody>
                  <a:tcPr marL="89846" marR="89846" marT="0" marB="0"/>
                </a:tc>
                <a:tc hMerge="1">
                  <a:txBody>
                    <a:bodyPr/>
                    <a:lstStyle/>
                    <a:p>
                      <a:endParaRPr lang="el-GR"/>
                    </a:p>
                  </a:txBody>
                  <a:tcPr/>
                </a:tc>
              </a:tr>
              <a:tr h="204937">
                <a:tc>
                  <a:txBody>
                    <a:bodyPr/>
                    <a:lstStyle/>
                    <a:p>
                      <a:pPr>
                        <a:lnSpc>
                          <a:spcPct val="115000"/>
                        </a:lnSpc>
                        <a:spcAft>
                          <a:spcPts val="0"/>
                        </a:spcAft>
                      </a:pPr>
                      <a:r>
                        <a:rPr lang="el-GR" sz="2000">
                          <a:latin typeface="Calibri"/>
                          <a:ea typeface="Calibri"/>
                          <a:cs typeface="Times New Roman"/>
                        </a:rPr>
                        <a:t>Προερυθροβλάστη</a:t>
                      </a:r>
                    </a:p>
                  </a:txBody>
                  <a:tcPr marL="89846" marR="89846" marT="0" marB="0"/>
                </a:tc>
                <a:tc>
                  <a:txBody>
                    <a:bodyPr/>
                    <a:lstStyle/>
                    <a:p>
                      <a:pPr>
                        <a:lnSpc>
                          <a:spcPct val="115000"/>
                        </a:lnSpc>
                        <a:spcAft>
                          <a:spcPts val="0"/>
                        </a:spcAft>
                      </a:pPr>
                      <a:r>
                        <a:rPr lang="el-GR" sz="2000">
                          <a:latin typeface="Calibri"/>
                          <a:ea typeface="Calibri"/>
                          <a:cs typeface="Times New Roman"/>
                        </a:rPr>
                        <a:t>Βαθύ μπλε</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Ερυθροκύτταρο</a:t>
                      </a:r>
                    </a:p>
                  </a:txBody>
                  <a:tcPr marL="89846" marR="89846" marT="0" marB="0"/>
                </a:tc>
                <a:tc>
                  <a:txBody>
                    <a:bodyPr/>
                    <a:lstStyle/>
                    <a:p>
                      <a:pPr>
                        <a:lnSpc>
                          <a:spcPct val="115000"/>
                        </a:lnSpc>
                        <a:spcAft>
                          <a:spcPts val="0"/>
                        </a:spcAft>
                      </a:pPr>
                      <a:r>
                        <a:rPr lang="el-GR" sz="2000">
                          <a:latin typeface="Calibri"/>
                          <a:ea typeface="Calibri"/>
                          <a:cs typeface="Times New Roman"/>
                        </a:rPr>
                        <a:t>Βαθύ ροζ</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Δικτυοερυθροκύτταρο</a:t>
                      </a:r>
                    </a:p>
                  </a:txBody>
                  <a:tcPr marL="89846" marR="89846" marT="0" marB="0"/>
                </a:tc>
                <a:tc>
                  <a:txBody>
                    <a:bodyPr/>
                    <a:lstStyle/>
                    <a:p>
                      <a:pPr>
                        <a:lnSpc>
                          <a:spcPct val="115000"/>
                        </a:lnSpc>
                        <a:spcAft>
                          <a:spcPts val="0"/>
                        </a:spcAft>
                      </a:pPr>
                      <a:r>
                        <a:rPr lang="el-GR" sz="2000">
                          <a:latin typeface="Calibri"/>
                          <a:ea typeface="Calibri"/>
                          <a:cs typeface="Times New Roman"/>
                        </a:rPr>
                        <a:t>Γαλάζιο-γκρι</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Λεμφοκύτταρο</a:t>
                      </a:r>
                    </a:p>
                  </a:txBody>
                  <a:tcPr marL="89846" marR="89846" marT="0" marB="0"/>
                </a:tc>
                <a:tc>
                  <a:txBody>
                    <a:bodyPr/>
                    <a:lstStyle/>
                    <a:p>
                      <a:pPr>
                        <a:lnSpc>
                          <a:spcPct val="115000"/>
                        </a:lnSpc>
                        <a:spcAft>
                          <a:spcPts val="0"/>
                        </a:spcAft>
                      </a:pPr>
                      <a:r>
                        <a:rPr lang="el-GR" sz="2000">
                          <a:latin typeface="Calibri"/>
                          <a:ea typeface="Calibri"/>
                          <a:cs typeface="Times New Roman"/>
                        </a:rPr>
                        <a:t>Μπλε</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Μεταμυελοκύτταρο</a:t>
                      </a:r>
                    </a:p>
                  </a:txBody>
                  <a:tcPr marL="89846" marR="89846" marT="0" marB="0"/>
                </a:tc>
                <a:tc>
                  <a:txBody>
                    <a:bodyPr/>
                    <a:lstStyle/>
                    <a:p>
                      <a:pPr>
                        <a:lnSpc>
                          <a:spcPct val="115000"/>
                        </a:lnSpc>
                        <a:spcAft>
                          <a:spcPts val="0"/>
                        </a:spcAft>
                      </a:pPr>
                      <a:r>
                        <a:rPr lang="el-GR" sz="2000">
                          <a:latin typeface="Calibri"/>
                          <a:ea typeface="Calibri"/>
                          <a:cs typeface="Times New Roman"/>
                        </a:rPr>
                        <a:t>Ροζ</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Μονοκύτταρο</a:t>
                      </a:r>
                    </a:p>
                  </a:txBody>
                  <a:tcPr marL="89846" marR="89846" marT="0" marB="0"/>
                </a:tc>
                <a:tc>
                  <a:txBody>
                    <a:bodyPr/>
                    <a:lstStyle/>
                    <a:p>
                      <a:pPr>
                        <a:lnSpc>
                          <a:spcPct val="115000"/>
                        </a:lnSpc>
                        <a:spcAft>
                          <a:spcPts val="0"/>
                        </a:spcAft>
                      </a:pPr>
                      <a:r>
                        <a:rPr lang="el-GR" sz="2000">
                          <a:latin typeface="Calibri"/>
                          <a:ea typeface="Calibri"/>
                          <a:cs typeface="Times New Roman"/>
                        </a:rPr>
                        <a:t>Γκρι-μπλε</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Μυελοκύτταρο</a:t>
                      </a:r>
                    </a:p>
                  </a:txBody>
                  <a:tcPr marL="89846" marR="89846" marT="0" marB="0"/>
                </a:tc>
                <a:tc>
                  <a:txBody>
                    <a:bodyPr/>
                    <a:lstStyle/>
                    <a:p>
                      <a:pPr>
                        <a:lnSpc>
                          <a:spcPct val="115000"/>
                        </a:lnSpc>
                        <a:spcAft>
                          <a:spcPts val="0"/>
                        </a:spcAft>
                      </a:pPr>
                      <a:r>
                        <a:rPr lang="el-GR" sz="2000">
                          <a:latin typeface="Calibri"/>
                          <a:ea typeface="Calibri"/>
                          <a:cs typeface="Times New Roman"/>
                        </a:rPr>
                        <a:t>Ροζ</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Ουδετερόφιλο</a:t>
                      </a:r>
                    </a:p>
                  </a:txBody>
                  <a:tcPr marL="89846" marR="89846" marT="0" marB="0"/>
                </a:tc>
                <a:tc>
                  <a:txBody>
                    <a:bodyPr/>
                    <a:lstStyle/>
                    <a:p>
                      <a:pPr>
                        <a:lnSpc>
                          <a:spcPct val="115000"/>
                        </a:lnSpc>
                        <a:spcAft>
                          <a:spcPts val="0"/>
                        </a:spcAft>
                      </a:pPr>
                      <a:r>
                        <a:rPr lang="el-GR" sz="2000">
                          <a:latin typeface="Calibri"/>
                          <a:ea typeface="Calibri"/>
                          <a:cs typeface="Times New Roman"/>
                        </a:rPr>
                        <a:t>Ροζ-πορτοκαλί</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Προμυελοκύτταρο</a:t>
                      </a:r>
                    </a:p>
                  </a:txBody>
                  <a:tcPr marL="89846" marR="89846" marT="0" marB="0"/>
                </a:tc>
                <a:tc>
                  <a:txBody>
                    <a:bodyPr/>
                    <a:lstStyle/>
                    <a:p>
                      <a:pPr>
                        <a:lnSpc>
                          <a:spcPct val="115000"/>
                        </a:lnSpc>
                        <a:spcAft>
                          <a:spcPts val="0"/>
                        </a:spcAft>
                      </a:pPr>
                      <a:r>
                        <a:rPr lang="el-GR" sz="2000">
                          <a:latin typeface="Calibri"/>
                          <a:ea typeface="Calibri"/>
                          <a:cs typeface="Times New Roman"/>
                        </a:rPr>
                        <a:t>Κυανό</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Βασεόφιλο</a:t>
                      </a:r>
                    </a:p>
                  </a:txBody>
                  <a:tcPr marL="89846" marR="89846" marT="0" marB="0"/>
                </a:tc>
                <a:tc>
                  <a:txBody>
                    <a:bodyPr/>
                    <a:lstStyle/>
                    <a:p>
                      <a:pPr>
                        <a:lnSpc>
                          <a:spcPct val="115000"/>
                        </a:lnSpc>
                        <a:spcAft>
                          <a:spcPts val="0"/>
                        </a:spcAft>
                      </a:pPr>
                      <a:r>
                        <a:rPr lang="el-GR" sz="2000" dirty="0">
                          <a:latin typeface="Calibri"/>
                          <a:ea typeface="Calibri"/>
                          <a:cs typeface="Times New Roman"/>
                        </a:rPr>
                        <a:t>Κυανό</a:t>
                      </a:r>
                    </a:p>
                  </a:txBody>
                  <a:tcPr marL="89846" marR="89846"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747314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pPr algn="ctr" eaLnBrk="1" fontAlgn="auto" hangingPunct="1">
              <a:spcAft>
                <a:spcPts val="0"/>
              </a:spcAft>
              <a:defRPr/>
            </a:pPr>
            <a:r>
              <a:rPr lang="el-GR" b="1" dirty="0" smtClean="0"/>
              <a:t>Αποτελέσματα χρώσης </a:t>
            </a:r>
            <a:r>
              <a:rPr lang="en-GB" b="1" dirty="0" smtClean="0"/>
              <a:t>May-</a:t>
            </a:r>
            <a:r>
              <a:rPr lang="en-GB" b="1" dirty="0" err="1" smtClean="0"/>
              <a:t>Gr</a:t>
            </a:r>
            <a:r>
              <a:rPr lang="el-GR" b="1" dirty="0" smtClean="0"/>
              <a:t>ϋ</a:t>
            </a:r>
            <a:r>
              <a:rPr lang="en-GB" b="1" dirty="0" err="1" smtClean="0"/>
              <a:t>nwald</a:t>
            </a:r>
            <a:r>
              <a:rPr lang="en-GB" b="1" dirty="0" smtClean="0"/>
              <a:t>-Giemsa</a:t>
            </a:r>
            <a:r>
              <a:rPr lang="el-GR" b="1" dirty="0" smtClean="0"/>
              <a:t> </a:t>
            </a:r>
            <a:r>
              <a:rPr lang="el-GR" sz="3100" b="0" dirty="0"/>
              <a:t>2</a:t>
            </a:r>
            <a:r>
              <a:rPr lang="el-GR" sz="3100" b="0" dirty="0" smtClean="0"/>
              <a:t>/2</a:t>
            </a:r>
            <a:endParaRPr lang="el-GR" sz="3100"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5375346"/>
              </p:ext>
            </p:extLst>
          </p:nvPr>
        </p:nvGraphicFramePr>
        <p:xfrm>
          <a:off x="467544" y="1484784"/>
          <a:ext cx="8363272" cy="4206240"/>
        </p:xfrm>
        <a:graphic>
          <a:graphicData uri="http://schemas.openxmlformats.org/drawingml/2006/table">
            <a:tbl>
              <a:tblPr firstRow="1" bandRow="1">
                <a:tableStyleId>{5C22544A-7EE6-4342-B048-85BDC9FD1C3A}</a:tableStyleId>
              </a:tblPr>
              <a:tblGrid>
                <a:gridCol w="4181636"/>
                <a:gridCol w="4181636"/>
              </a:tblGrid>
              <a:tr h="204937">
                <a:tc gridSpan="2">
                  <a:txBody>
                    <a:bodyPr/>
                    <a:lstStyle/>
                    <a:p>
                      <a:pPr>
                        <a:lnSpc>
                          <a:spcPct val="115000"/>
                        </a:lnSpc>
                        <a:spcAft>
                          <a:spcPts val="0"/>
                        </a:spcAft>
                      </a:pPr>
                      <a:r>
                        <a:rPr lang="el-GR" sz="2000" b="1" dirty="0">
                          <a:latin typeface="Calibri"/>
                          <a:ea typeface="Calibri"/>
                          <a:cs typeface="Times New Roman"/>
                        </a:rPr>
                        <a:t>Κοκκία</a:t>
                      </a:r>
                      <a:endParaRPr lang="el-GR" sz="2000" dirty="0">
                        <a:latin typeface="Calibri"/>
                        <a:ea typeface="Calibri"/>
                        <a:cs typeface="Times New Roman"/>
                      </a:endParaRPr>
                    </a:p>
                  </a:txBody>
                  <a:tcPr marL="89846" marR="89846" marT="0" marB="0"/>
                </a:tc>
                <a:tc hMerge="1">
                  <a:txBody>
                    <a:bodyPr/>
                    <a:lstStyle/>
                    <a:p>
                      <a:endParaRPr lang="el-GR"/>
                    </a:p>
                  </a:txBody>
                  <a:tcPr/>
                </a:tc>
              </a:tr>
              <a:tr h="204937">
                <a:tc>
                  <a:txBody>
                    <a:bodyPr/>
                    <a:lstStyle/>
                    <a:p>
                      <a:pPr>
                        <a:lnSpc>
                          <a:spcPct val="115000"/>
                        </a:lnSpc>
                        <a:spcAft>
                          <a:spcPts val="0"/>
                        </a:spcAft>
                      </a:pPr>
                      <a:r>
                        <a:rPr lang="el-GR" sz="2000">
                          <a:latin typeface="Calibri"/>
                          <a:ea typeface="Calibri"/>
                          <a:cs typeface="Times New Roman"/>
                        </a:rPr>
                        <a:t>Προμυελοκύτταρων</a:t>
                      </a:r>
                    </a:p>
                  </a:txBody>
                  <a:tcPr marL="89846" marR="89846" marT="0" marB="0"/>
                </a:tc>
                <a:tc>
                  <a:txBody>
                    <a:bodyPr/>
                    <a:lstStyle/>
                    <a:p>
                      <a:pPr>
                        <a:lnSpc>
                          <a:spcPct val="115000"/>
                        </a:lnSpc>
                        <a:spcAft>
                          <a:spcPts val="0"/>
                        </a:spcAft>
                      </a:pPr>
                      <a:r>
                        <a:rPr lang="el-GR" sz="2000">
                          <a:latin typeface="Calibri"/>
                          <a:ea typeface="Calibri"/>
                          <a:cs typeface="Times New Roman"/>
                        </a:rPr>
                        <a:t>Κόκκινα-Βυσσινί</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Βασεοφίλων</a:t>
                      </a:r>
                    </a:p>
                  </a:txBody>
                  <a:tcPr marL="89846" marR="89846" marT="0" marB="0"/>
                </a:tc>
                <a:tc>
                  <a:txBody>
                    <a:bodyPr/>
                    <a:lstStyle/>
                    <a:p>
                      <a:pPr>
                        <a:lnSpc>
                          <a:spcPct val="115000"/>
                        </a:lnSpc>
                        <a:spcAft>
                          <a:spcPts val="0"/>
                        </a:spcAft>
                      </a:pPr>
                      <a:r>
                        <a:rPr lang="el-GR" sz="2000">
                          <a:latin typeface="Calibri"/>
                          <a:ea typeface="Calibri"/>
                          <a:cs typeface="Times New Roman"/>
                        </a:rPr>
                        <a:t>Βυσσινί/μάυρο</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Ηωσινοφίλων</a:t>
                      </a:r>
                    </a:p>
                  </a:txBody>
                  <a:tcPr marL="89846" marR="89846" marT="0" marB="0"/>
                </a:tc>
                <a:tc>
                  <a:txBody>
                    <a:bodyPr/>
                    <a:lstStyle/>
                    <a:p>
                      <a:pPr>
                        <a:lnSpc>
                          <a:spcPct val="115000"/>
                        </a:lnSpc>
                        <a:spcAft>
                          <a:spcPts val="0"/>
                        </a:spcAft>
                      </a:pPr>
                      <a:r>
                        <a:rPr lang="el-GR" sz="2000">
                          <a:latin typeface="Calibri"/>
                          <a:ea typeface="Calibri"/>
                          <a:cs typeface="Times New Roman"/>
                        </a:rPr>
                        <a:t>Κόκκινο-πορτοκαλί</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Ουδετεροφίλων</a:t>
                      </a:r>
                    </a:p>
                  </a:txBody>
                  <a:tcPr marL="89846" marR="89846" marT="0" marB="0"/>
                </a:tc>
                <a:tc>
                  <a:txBody>
                    <a:bodyPr/>
                    <a:lstStyle/>
                    <a:p>
                      <a:pPr>
                        <a:lnSpc>
                          <a:spcPct val="115000"/>
                        </a:lnSpc>
                        <a:spcAft>
                          <a:spcPts val="0"/>
                        </a:spcAft>
                      </a:pPr>
                      <a:r>
                        <a:rPr lang="el-GR" sz="2000">
                          <a:latin typeface="Calibri"/>
                          <a:ea typeface="Calibri"/>
                          <a:cs typeface="Times New Roman"/>
                        </a:rPr>
                        <a:t>Ανοικτό βυσσινί</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Τοξική κοκκίωση</a:t>
                      </a:r>
                    </a:p>
                  </a:txBody>
                  <a:tcPr marL="89846" marR="89846" marT="0" marB="0"/>
                </a:tc>
                <a:tc>
                  <a:txBody>
                    <a:bodyPr/>
                    <a:lstStyle/>
                    <a:p>
                      <a:pPr>
                        <a:lnSpc>
                          <a:spcPct val="115000"/>
                        </a:lnSpc>
                        <a:spcAft>
                          <a:spcPts val="0"/>
                        </a:spcAft>
                      </a:pPr>
                      <a:r>
                        <a:rPr lang="el-GR" sz="2000">
                          <a:latin typeface="Calibri"/>
                          <a:ea typeface="Calibri"/>
                          <a:cs typeface="Times New Roman"/>
                        </a:rPr>
                        <a:t>Σκούρο κυανό</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Αιμοπεταλίων</a:t>
                      </a:r>
                    </a:p>
                  </a:txBody>
                  <a:tcPr marL="89846" marR="89846" marT="0" marB="0"/>
                </a:tc>
                <a:tc>
                  <a:txBody>
                    <a:bodyPr/>
                    <a:lstStyle/>
                    <a:p>
                      <a:pPr>
                        <a:lnSpc>
                          <a:spcPct val="115000"/>
                        </a:lnSpc>
                        <a:spcAft>
                          <a:spcPts val="0"/>
                        </a:spcAft>
                      </a:pPr>
                      <a:r>
                        <a:rPr lang="el-GR" sz="2000">
                          <a:latin typeface="Calibri"/>
                          <a:ea typeface="Calibri"/>
                          <a:cs typeface="Times New Roman"/>
                        </a:rPr>
                        <a:t>Βυσσινί</a:t>
                      </a:r>
                    </a:p>
                  </a:txBody>
                  <a:tcPr marL="89846" marR="89846" marT="0" marB="0"/>
                </a:tc>
              </a:tr>
              <a:tr h="204937">
                <a:tc gridSpan="2">
                  <a:txBody>
                    <a:bodyPr/>
                    <a:lstStyle/>
                    <a:p>
                      <a:pPr>
                        <a:lnSpc>
                          <a:spcPct val="115000"/>
                        </a:lnSpc>
                        <a:spcAft>
                          <a:spcPts val="0"/>
                        </a:spcAft>
                      </a:pPr>
                      <a:r>
                        <a:rPr lang="el-GR" sz="2000" b="1" dirty="0">
                          <a:latin typeface="Calibri"/>
                          <a:ea typeface="Calibri"/>
                          <a:cs typeface="Times New Roman"/>
                        </a:rPr>
                        <a:t>Άλλα κυτταρικά στοιχεία</a:t>
                      </a:r>
                      <a:endParaRPr lang="el-GR" sz="2000" dirty="0">
                        <a:latin typeface="Calibri"/>
                        <a:ea typeface="Calibri"/>
                        <a:cs typeface="Times New Roman"/>
                      </a:endParaRPr>
                    </a:p>
                  </a:txBody>
                  <a:tcPr marL="89846" marR="89846" marT="0" marB="0"/>
                </a:tc>
                <a:tc hMerge="1">
                  <a:txBody>
                    <a:bodyPr/>
                    <a:lstStyle/>
                    <a:p>
                      <a:endParaRPr lang="el-GR"/>
                    </a:p>
                  </a:txBody>
                  <a:tcPr/>
                </a:tc>
              </a:tr>
              <a:tr h="204937">
                <a:tc>
                  <a:txBody>
                    <a:bodyPr/>
                    <a:lstStyle/>
                    <a:p>
                      <a:pPr>
                        <a:lnSpc>
                          <a:spcPct val="115000"/>
                        </a:lnSpc>
                        <a:spcAft>
                          <a:spcPts val="0"/>
                        </a:spcAft>
                      </a:pPr>
                      <a:r>
                        <a:rPr lang="el-GR" sz="2000" dirty="0">
                          <a:latin typeface="Calibri"/>
                          <a:ea typeface="Calibri"/>
                          <a:cs typeface="Times New Roman"/>
                        </a:rPr>
                        <a:t>Σωμάτια </a:t>
                      </a:r>
                      <a:r>
                        <a:rPr lang="en-GB" sz="2000" dirty="0">
                          <a:latin typeface="Calibri"/>
                          <a:ea typeface="Calibri"/>
                          <a:cs typeface="Times New Roman"/>
                        </a:rPr>
                        <a:t>Auer</a:t>
                      </a:r>
                      <a:endParaRPr lang="el-GR" sz="2000" dirty="0">
                        <a:latin typeface="Calibri"/>
                        <a:ea typeface="Calibri"/>
                        <a:cs typeface="Times New Roman"/>
                      </a:endParaRPr>
                    </a:p>
                  </a:txBody>
                  <a:tcPr marL="89846" marR="89846" marT="0" marB="0"/>
                </a:tc>
                <a:tc>
                  <a:txBody>
                    <a:bodyPr/>
                    <a:lstStyle/>
                    <a:p>
                      <a:pPr>
                        <a:lnSpc>
                          <a:spcPct val="115000"/>
                        </a:lnSpc>
                        <a:spcAft>
                          <a:spcPts val="0"/>
                        </a:spcAft>
                      </a:pPr>
                      <a:r>
                        <a:rPr lang="el-GR" sz="2000">
                          <a:latin typeface="Calibri"/>
                          <a:ea typeface="Calibri"/>
                          <a:cs typeface="Times New Roman"/>
                        </a:rPr>
                        <a:t>Βυσσινί</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Σωμάτια </a:t>
                      </a:r>
                      <a:r>
                        <a:rPr lang="en-GB" sz="2000">
                          <a:latin typeface="Calibri"/>
                          <a:ea typeface="Calibri"/>
                          <a:cs typeface="Times New Roman"/>
                        </a:rPr>
                        <a:t>Cabot</a:t>
                      </a:r>
                      <a:endParaRPr lang="el-GR" sz="2000">
                        <a:latin typeface="Calibri"/>
                        <a:ea typeface="Calibri"/>
                        <a:cs typeface="Times New Roman"/>
                      </a:endParaRPr>
                    </a:p>
                  </a:txBody>
                  <a:tcPr marL="89846" marR="89846" marT="0" marB="0"/>
                </a:tc>
                <a:tc>
                  <a:txBody>
                    <a:bodyPr/>
                    <a:lstStyle/>
                    <a:p>
                      <a:pPr>
                        <a:lnSpc>
                          <a:spcPct val="115000"/>
                        </a:lnSpc>
                        <a:spcAft>
                          <a:spcPts val="0"/>
                        </a:spcAft>
                      </a:pPr>
                      <a:r>
                        <a:rPr lang="el-GR" sz="2000">
                          <a:latin typeface="Calibri"/>
                          <a:ea typeface="Calibri"/>
                          <a:cs typeface="Times New Roman"/>
                        </a:rPr>
                        <a:t>Βυσσινί</a:t>
                      </a:r>
                    </a:p>
                  </a:txBody>
                  <a:tcPr marL="89846" marR="89846" marT="0" marB="0"/>
                </a:tc>
              </a:tr>
              <a:tr h="204937">
                <a:tc>
                  <a:txBody>
                    <a:bodyPr/>
                    <a:lstStyle/>
                    <a:p>
                      <a:pPr>
                        <a:lnSpc>
                          <a:spcPct val="115000"/>
                        </a:lnSpc>
                        <a:spcAft>
                          <a:spcPts val="0"/>
                        </a:spcAft>
                      </a:pPr>
                      <a:r>
                        <a:rPr lang="el-GR" sz="2000">
                          <a:latin typeface="Calibri"/>
                          <a:ea typeface="Calibri"/>
                          <a:cs typeface="Times New Roman"/>
                        </a:rPr>
                        <a:t>Σωμάτια </a:t>
                      </a:r>
                      <a:r>
                        <a:rPr lang="en-GB" sz="2000">
                          <a:latin typeface="Calibri"/>
                          <a:ea typeface="Calibri"/>
                          <a:cs typeface="Times New Roman"/>
                        </a:rPr>
                        <a:t>Howell-Jolly</a:t>
                      </a:r>
                      <a:endParaRPr lang="el-GR" sz="2000">
                        <a:latin typeface="Calibri"/>
                        <a:ea typeface="Calibri"/>
                        <a:cs typeface="Times New Roman"/>
                      </a:endParaRPr>
                    </a:p>
                  </a:txBody>
                  <a:tcPr marL="89846" marR="89846" marT="0" marB="0"/>
                </a:tc>
                <a:tc>
                  <a:txBody>
                    <a:bodyPr/>
                    <a:lstStyle/>
                    <a:p>
                      <a:pPr>
                        <a:lnSpc>
                          <a:spcPct val="115000"/>
                        </a:lnSpc>
                        <a:spcAft>
                          <a:spcPts val="0"/>
                        </a:spcAft>
                      </a:pPr>
                      <a:r>
                        <a:rPr lang="el-GR" sz="2000">
                          <a:latin typeface="Calibri"/>
                          <a:ea typeface="Calibri"/>
                          <a:cs typeface="Times New Roman"/>
                        </a:rPr>
                        <a:t>Βυσσινί</a:t>
                      </a:r>
                    </a:p>
                  </a:txBody>
                  <a:tcPr marL="89846" marR="89846" marT="0" marB="0"/>
                </a:tc>
              </a:tr>
              <a:tr h="204937">
                <a:tc>
                  <a:txBody>
                    <a:bodyPr/>
                    <a:lstStyle/>
                    <a:p>
                      <a:pPr>
                        <a:lnSpc>
                          <a:spcPct val="115000"/>
                        </a:lnSpc>
                        <a:spcAft>
                          <a:spcPts val="0"/>
                        </a:spcAft>
                      </a:pPr>
                      <a:r>
                        <a:rPr lang="el-GR" sz="2000" dirty="0">
                          <a:latin typeface="Calibri"/>
                          <a:ea typeface="Calibri"/>
                          <a:cs typeface="Times New Roman"/>
                        </a:rPr>
                        <a:t>Σωμάτια </a:t>
                      </a:r>
                      <a:r>
                        <a:rPr lang="en-GB" sz="2000" dirty="0" err="1">
                          <a:latin typeface="Calibri"/>
                          <a:ea typeface="Calibri"/>
                          <a:cs typeface="Times New Roman"/>
                        </a:rPr>
                        <a:t>Döhle</a:t>
                      </a:r>
                      <a:endParaRPr lang="el-GR" sz="2000" dirty="0">
                        <a:latin typeface="Calibri"/>
                        <a:ea typeface="Calibri"/>
                        <a:cs typeface="Times New Roman"/>
                      </a:endParaRPr>
                    </a:p>
                  </a:txBody>
                  <a:tcPr marL="89846" marR="89846" marT="0" marB="0"/>
                </a:tc>
                <a:tc>
                  <a:txBody>
                    <a:bodyPr/>
                    <a:lstStyle/>
                    <a:p>
                      <a:pPr>
                        <a:lnSpc>
                          <a:spcPct val="115000"/>
                        </a:lnSpc>
                        <a:spcAft>
                          <a:spcPts val="0"/>
                        </a:spcAft>
                      </a:pPr>
                      <a:r>
                        <a:rPr lang="el-GR" sz="2000" dirty="0">
                          <a:latin typeface="Calibri"/>
                          <a:ea typeface="Calibri"/>
                          <a:cs typeface="Times New Roman"/>
                        </a:rPr>
                        <a:t>Ανοικτό μπλε</a:t>
                      </a:r>
                    </a:p>
                  </a:txBody>
                  <a:tcPr marL="89846" marR="89846"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363701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Σφάλματα (επίστρωση)</a:t>
            </a:r>
            <a:endParaRPr lang="el-GR" b="1" dirty="0"/>
          </a:p>
        </p:txBody>
      </p:sp>
      <p:sp>
        <p:nvSpPr>
          <p:cNvPr id="25603" name="Content Placeholder 2"/>
          <p:cNvSpPr>
            <a:spLocks noGrp="1"/>
          </p:cNvSpPr>
          <p:nvPr>
            <p:ph idx="1"/>
          </p:nvPr>
        </p:nvSpPr>
        <p:spPr/>
        <p:txBody>
          <a:bodyPr/>
          <a:lstStyle/>
          <a:p>
            <a:pPr eaLnBrk="1" hangingPunct="1"/>
            <a:r>
              <a:rPr lang="el-GR" altLang="el-GR" dirty="0" smtClean="0"/>
              <a:t>Η σταγόνα του αίματος είναι πολύ μεγάλη (επικάλυψη ερυθρών).</a:t>
            </a:r>
          </a:p>
          <a:p>
            <a:pPr eaLnBrk="1" hangingPunct="1"/>
            <a:r>
              <a:rPr lang="el-GR" altLang="el-GR" dirty="0" smtClean="0"/>
              <a:t>Η επίστρωση γίνεται με εξάσκηση ικανής πίεσης (διαταραχή φυσιολογίας ερυθρών και λευκών, συνάθροιση λεύκων και αιμοπεταλίων στο τέλος της επίστρωσης).  </a:t>
            </a:r>
          </a:p>
          <a:p>
            <a:pPr eaLnBrk="1" hangingPunct="1"/>
            <a:r>
              <a:rPr lang="el-GR" altLang="el-GR" dirty="0" smtClean="0"/>
              <a:t>Η χρήση ακάθαρτων πλακιδίων (παραγωγή υβώσεων και αυλακώσεων, καθίζηση χρωστικής).</a:t>
            </a:r>
          </a:p>
          <a:p>
            <a:pPr eaLnBrk="1" hangingPunct="1"/>
            <a:r>
              <a:rPr lang="el-GR" altLang="el-GR" dirty="0" smtClean="0"/>
              <a:t>Επίστρωση αίματος που έχει ήδη τεθεί σε αντιπηκτικό.</a:t>
            </a:r>
          </a:p>
          <a:p>
            <a:pPr eaLnBrk="1" hangingPunct="1"/>
            <a:r>
              <a:rPr lang="el-GR" altLang="el-GR" dirty="0" smtClean="0"/>
              <a:t>Καθυστέρηση στην παρασκευή του επιχρίσματος.</a:t>
            </a:r>
          </a:p>
          <a:p>
            <a:pPr eaLnBrk="1" hangingPunct="1">
              <a:buFont typeface="Wingdings" pitchFamily="2" charset="2"/>
              <a:buNone/>
            </a:pPr>
            <a:endParaRPr lang="el-GR" altLang="el-GR" dirty="0" smtClean="0"/>
          </a:p>
          <a:p>
            <a:pPr eaLnBrk="1" hangingPunct="1"/>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227698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Εισαγωγή</a:t>
            </a:r>
            <a:endParaRPr lang="el-GR" b="1" dirty="0"/>
          </a:p>
        </p:txBody>
      </p:sp>
      <p:sp>
        <p:nvSpPr>
          <p:cNvPr id="9219" name="Content Placeholder 2"/>
          <p:cNvSpPr>
            <a:spLocks noGrp="1"/>
          </p:cNvSpPr>
          <p:nvPr>
            <p:ph idx="1"/>
          </p:nvPr>
        </p:nvSpPr>
        <p:spPr/>
        <p:txBody>
          <a:bodyPr/>
          <a:lstStyle/>
          <a:p>
            <a:pPr eaLnBrk="1" hangingPunct="1">
              <a:lnSpc>
                <a:spcPct val="200000"/>
              </a:lnSpc>
            </a:pPr>
            <a:r>
              <a:rPr lang="el-GR" altLang="el-GR" dirty="0" smtClean="0"/>
              <a:t>Ιστορικά στοιχεία.</a:t>
            </a:r>
          </a:p>
          <a:p>
            <a:pPr eaLnBrk="1" hangingPunct="1">
              <a:lnSpc>
                <a:spcPct val="200000"/>
              </a:lnSpc>
            </a:pPr>
            <a:r>
              <a:rPr lang="el-GR" altLang="el-GR" dirty="0" err="1" smtClean="0"/>
              <a:t>Προτυποποιημένοι</a:t>
            </a:r>
            <a:r>
              <a:rPr lang="el-GR" altLang="el-GR" dirty="0" smtClean="0"/>
              <a:t> κανόνες επίστρωσης.</a:t>
            </a:r>
          </a:p>
          <a:p>
            <a:pPr eaLnBrk="1" hangingPunct="1">
              <a:lnSpc>
                <a:spcPct val="200000"/>
              </a:lnSpc>
            </a:pPr>
            <a:r>
              <a:rPr lang="el-GR" altLang="el-GR" dirty="0" err="1" smtClean="0"/>
              <a:t>Προτυποποιημένοι</a:t>
            </a:r>
            <a:r>
              <a:rPr lang="el-GR" altLang="el-GR" dirty="0" smtClean="0"/>
              <a:t> κανόνες χρώσης.</a:t>
            </a:r>
          </a:p>
          <a:p>
            <a:pPr eaLnBrk="1" hangingPunct="1">
              <a:lnSpc>
                <a:spcPct val="200000"/>
              </a:lnSpc>
            </a:pPr>
            <a:r>
              <a:rPr lang="el-GR" altLang="el-GR" dirty="0" smtClean="0"/>
              <a:t>Σφάλματα λανθασμένης επίστρωσης.</a:t>
            </a:r>
          </a:p>
          <a:p>
            <a:pPr eaLnBrk="1" hangingPunct="1">
              <a:lnSpc>
                <a:spcPct val="200000"/>
              </a:lnSpc>
            </a:pPr>
            <a:r>
              <a:rPr lang="el-GR" altLang="el-GR" dirty="0" smtClean="0"/>
              <a:t>Σφάλματα λανθασμένης χρώσης.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859264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Σφάλματα χρώσης</a:t>
            </a:r>
            <a:endParaRPr lang="el-GR" b="1" dirty="0"/>
          </a:p>
        </p:txBody>
      </p:sp>
      <p:sp>
        <p:nvSpPr>
          <p:cNvPr id="26627" name="Content Placeholder 2"/>
          <p:cNvSpPr>
            <a:spLocks noGrp="1"/>
          </p:cNvSpPr>
          <p:nvPr>
            <p:ph idx="1"/>
          </p:nvPr>
        </p:nvSpPr>
        <p:spPr/>
        <p:txBody>
          <a:bodyPr/>
          <a:lstStyle/>
          <a:p>
            <a:pPr eaLnBrk="1" hangingPunct="1"/>
            <a:r>
              <a:rPr lang="el-GR" altLang="el-GR" dirty="0" smtClean="0"/>
              <a:t>Χρωστικές</a:t>
            </a:r>
          </a:p>
          <a:p>
            <a:pPr lvl="1" eaLnBrk="1" hangingPunct="1"/>
            <a:r>
              <a:rPr lang="el-GR" altLang="el-GR" dirty="0" smtClean="0"/>
              <a:t>Ποικιλία από παρτίδα σε παρτίδα των ρυθμιστικών διαλυμάτων και διαφόρων χρωστικών.</a:t>
            </a:r>
          </a:p>
          <a:p>
            <a:pPr lvl="1" eaLnBrk="1" hangingPunct="1"/>
            <a:r>
              <a:rPr lang="el-GR" altLang="el-GR" dirty="0" smtClean="0"/>
              <a:t>Ποσότητα των μεταλλικών αλάτων.</a:t>
            </a:r>
          </a:p>
          <a:p>
            <a:pPr lvl="1" eaLnBrk="1" hangingPunct="1"/>
            <a:r>
              <a:rPr lang="el-GR" altLang="el-GR" dirty="0" smtClean="0"/>
              <a:t>Διάρκεια της χρώσης</a:t>
            </a:r>
            <a:r>
              <a:rPr lang="en-GB" altLang="el-GR" dirty="0" smtClean="0"/>
              <a:t> (</a:t>
            </a:r>
            <a:r>
              <a:rPr lang="el-GR" altLang="el-GR" dirty="0" smtClean="0"/>
              <a:t>πολύ ωχρή χρώση).</a:t>
            </a:r>
          </a:p>
          <a:p>
            <a:pPr lvl="1" eaLnBrk="1" hangingPunct="1"/>
            <a:r>
              <a:rPr lang="en-GB" altLang="el-GR" dirty="0" smtClean="0"/>
              <a:t> </a:t>
            </a:r>
            <a:r>
              <a:rPr lang="el-GR" altLang="el-GR" dirty="0" smtClean="0"/>
              <a:t>Συγκέντρωση της κάθε χρωστικής.</a:t>
            </a:r>
          </a:p>
          <a:p>
            <a:pPr lvl="1" eaLnBrk="1" hangingPunct="1"/>
            <a:r>
              <a:rPr lang="el-GR" altLang="el-GR" dirty="0" smtClean="0"/>
              <a:t>Αναλογία μεταξύ </a:t>
            </a:r>
            <a:r>
              <a:rPr lang="en-GB" altLang="el-GR" dirty="0" smtClean="0"/>
              <a:t>Azure B </a:t>
            </a:r>
            <a:r>
              <a:rPr lang="el-GR" altLang="el-GR" dirty="0" smtClean="0"/>
              <a:t>και </a:t>
            </a:r>
            <a:r>
              <a:rPr lang="el-GR" altLang="el-GR" dirty="0" err="1" smtClean="0"/>
              <a:t>ηωσίνης</a:t>
            </a:r>
            <a:r>
              <a:rPr lang="el-GR" altLang="el-GR" dirty="0" smtClean="0"/>
              <a:t> Υ.</a:t>
            </a:r>
          </a:p>
          <a:p>
            <a:pPr lvl="1" eaLnBrk="1" hangingPunct="1"/>
            <a:r>
              <a:rPr lang="el-GR" altLang="el-GR" dirty="0" smtClean="0"/>
              <a:t>Το </a:t>
            </a:r>
            <a:r>
              <a:rPr lang="en-GB" altLang="el-GR" dirty="0" smtClean="0"/>
              <a:t>pH </a:t>
            </a:r>
            <a:r>
              <a:rPr lang="el-GR" altLang="el-GR" dirty="0" smtClean="0"/>
              <a:t>του διαλύματος.</a:t>
            </a:r>
          </a:p>
          <a:p>
            <a:pPr lvl="1" eaLnBrk="1" hangingPunct="1"/>
            <a:r>
              <a:rPr lang="el-GR" altLang="el-GR" dirty="0" smtClean="0"/>
              <a:t>Υγρασία και θερμοκρασία.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4051583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pPr algn="ctr" eaLnBrk="1" fontAlgn="auto" hangingPunct="1">
              <a:spcAft>
                <a:spcPts val="0"/>
              </a:spcAft>
              <a:defRPr/>
            </a:pPr>
            <a:r>
              <a:rPr lang="el-GR" sz="3400" b="1" dirty="0" smtClean="0"/>
              <a:t>Διάφορες περιπτώσεις σφάλματος (χρώση) </a:t>
            </a:r>
            <a:r>
              <a:rPr lang="el-GR" sz="2800" b="0" dirty="0" smtClean="0"/>
              <a:t>1/3</a:t>
            </a:r>
            <a:endParaRPr lang="el-GR" sz="2800" b="0" dirty="0"/>
          </a:p>
        </p:txBody>
      </p:sp>
      <p:sp>
        <p:nvSpPr>
          <p:cNvPr id="27651" name="Content Placeholder 2"/>
          <p:cNvSpPr>
            <a:spLocks noGrp="1"/>
          </p:cNvSpPr>
          <p:nvPr>
            <p:ph idx="1"/>
          </p:nvPr>
        </p:nvSpPr>
        <p:spPr>
          <a:xfrm>
            <a:off x="457200" y="1196752"/>
            <a:ext cx="8003232" cy="5040560"/>
          </a:xfrm>
        </p:spPr>
        <p:txBody>
          <a:bodyPr>
            <a:normAutofit/>
          </a:bodyPr>
          <a:lstStyle/>
          <a:p>
            <a:pPr marL="457200" indent="-457200">
              <a:buFont typeface="+mj-lt"/>
              <a:buAutoNum type="arabicPeriod"/>
            </a:pPr>
            <a:r>
              <a:rPr lang="el-GR" altLang="el-GR" dirty="0" smtClean="0"/>
              <a:t>Πολύ ερυθρωπή επίστρωση όταν:</a:t>
            </a:r>
          </a:p>
          <a:p>
            <a:pPr marL="800100" lvl="3" indent="-342900">
              <a:buFont typeface="Courier New" panose="02070309020205020404" pitchFamily="49" charset="0"/>
              <a:buChar char="o"/>
            </a:pPr>
            <a:r>
              <a:rPr lang="el-GR" altLang="el-GR" dirty="0" smtClean="0"/>
              <a:t>Πολύ όξινη χρωστική λόγω  </a:t>
            </a:r>
            <a:r>
              <a:rPr lang="en-GB" altLang="el-GR" dirty="0" smtClean="0"/>
              <a:t>pH</a:t>
            </a:r>
            <a:r>
              <a:rPr lang="el-GR" altLang="el-GR" dirty="0" smtClean="0"/>
              <a:t> του </a:t>
            </a:r>
            <a:r>
              <a:rPr lang="en-GB" altLang="el-GR" dirty="0" smtClean="0"/>
              <a:t>buffer </a:t>
            </a:r>
            <a:r>
              <a:rPr lang="el-GR" altLang="el-GR" dirty="0" smtClean="0"/>
              <a:t>ή του νερού.</a:t>
            </a:r>
          </a:p>
          <a:p>
            <a:pPr marL="800100" lvl="3" indent="-342900">
              <a:buFont typeface="Courier New" panose="02070309020205020404" pitchFamily="49" charset="0"/>
              <a:buChar char="o"/>
            </a:pPr>
            <a:r>
              <a:rPr lang="el-GR" altLang="el-GR" dirty="0" smtClean="0"/>
              <a:t>Χαρακτηριστικά: χρωματίνη πυρήνα αμυδρά γαλάζια, έντονα κόκκινα τα ερυθρά αιμοσφαίρια και τα </a:t>
            </a:r>
            <a:r>
              <a:rPr lang="el-GR" altLang="el-GR" dirty="0" err="1" smtClean="0"/>
              <a:t>ηωσινόφιλα</a:t>
            </a:r>
            <a:r>
              <a:rPr lang="el-GR" altLang="el-GR" dirty="0" smtClean="0"/>
              <a:t>.</a:t>
            </a:r>
          </a:p>
          <a:p>
            <a:pPr marL="457200" indent="-457200">
              <a:buFont typeface="+mj-lt"/>
              <a:buAutoNum type="arabicPeriod"/>
            </a:pPr>
            <a:r>
              <a:rPr lang="el-GR" altLang="el-GR" dirty="0" smtClean="0"/>
              <a:t>Πολύ ωχρή χρώση όταν:</a:t>
            </a:r>
          </a:p>
          <a:p>
            <a:pPr marL="800100" lvl="3" indent="-342900">
              <a:buFont typeface="Courier New" panose="02070309020205020404" pitchFamily="49" charset="0"/>
              <a:buChar char="o"/>
            </a:pPr>
            <a:r>
              <a:rPr lang="el-GR" altLang="el-GR" dirty="0" smtClean="0"/>
              <a:t>Πολύ έντονο πλύσιμο ή λιγότερο χρόνο επίδρασης της χρωστικής.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277482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7" name="Title 1"/>
          <p:cNvSpPr>
            <a:spLocks noGrp="1"/>
          </p:cNvSpPr>
          <p:nvPr>
            <p:ph type="title"/>
          </p:nvPr>
        </p:nvSpPr>
        <p:spPr>
          <a:xfrm>
            <a:off x="0" y="116632"/>
            <a:ext cx="9144000" cy="908720"/>
          </a:xfrm>
        </p:spPr>
        <p:txBody>
          <a:bodyPr>
            <a:normAutofit/>
          </a:bodyPr>
          <a:lstStyle/>
          <a:p>
            <a:pPr algn="ctr" eaLnBrk="1" fontAlgn="auto" hangingPunct="1">
              <a:spcAft>
                <a:spcPts val="0"/>
              </a:spcAft>
              <a:defRPr/>
            </a:pPr>
            <a:r>
              <a:rPr lang="el-GR" sz="3400" b="1" dirty="0" smtClean="0"/>
              <a:t>Διάφορες περιπτώσεις σφάλματος (χρώση) </a:t>
            </a:r>
            <a:r>
              <a:rPr lang="el-GR" sz="2800" b="0" dirty="0"/>
              <a:t>2</a:t>
            </a:r>
            <a:r>
              <a:rPr lang="el-GR" sz="2800" b="0" dirty="0" smtClean="0"/>
              <a:t>/3</a:t>
            </a:r>
            <a:endParaRPr lang="el-GR" sz="2800" b="0" dirty="0"/>
          </a:p>
        </p:txBody>
      </p:sp>
      <p:sp>
        <p:nvSpPr>
          <p:cNvPr id="8" name="Θέση περιεχομένου 7"/>
          <p:cNvSpPr>
            <a:spLocks noGrp="1"/>
          </p:cNvSpPr>
          <p:nvPr>
            <p:ph idx="1"/>
          </p:nvPr>
        </p:nvSpPr>
        <p:spPr>
          <a:xfrm>
            <a:off x="457200" y="1196752"/>
            <a:ext cx="8291264" cy="5328592"/>
          </a:xfrm>
        </p:spPr>
        <p:txBody>
          <a:bodyPr>
            <a:normAutofit fontScale="92500"/>
          </a:bodyPr>
          <a:lstStyle/>
          <a:p>
            <a:pPr marL="457200" indent="-457200">
              <a:buFont typeface="+mj-lt"/>
              <a:buAutoNum type="arabicPeriod" startAt="3"/>
            </a:pPr>
            <a:r>
              <a:rPr lang="el-GR" dirty="0"/>
              <a:t>Πολύ μπλε επίστρωση όταν:</a:t>
            </a:r>
          </a:p>
          <a:p>
            <a:pPr lvl="1"/>
            <a:r>
              <a:rPr lang="el-GR" dirty="0"/>
              <a:t>Η επίστρωση είναι πολύ παχιά, ανεπαρκές πλύσιμο, πολύ μεγάλη διάρκεια χρώσης ή πολύ αλκαλικά </a:t>
            </a:r>
            <a:r>
              <a:rPr lang="el-GR" dirty="0" smtClean="0"/>
              <a:t>διαλύματα.</a:t>
            </a:r>
            <a:endParaRPr lang="el-GR" dirty="0"/>
          </a:p>
          <a:p>
            <a:pPr lvl="1"/>
            <a:r>
              <a:rPr lang="el-GR" dirty="0"/>
              <a:t>Χαρακτηριστικά: χρωματίνη πυρήνα πολύ έντονα χρωματισμένη, τα ουδετερόφιλα έντονα και μεγαλύτερα, μπλε ή πρασινωπά τα ερυθρά αιμοσφαίρια και τα </a:t>
            </a:r>
            <a:r>
              <a:rPr lang="el-GR" dirty="0" err="1"/>
              <a:t>ηωσινόφιλα</a:t>
            </a:r>
            <a:r>
              <a:rPr lang="el-GR" dirty="0"/>
              <a:t> έντονα γκριζωπά ή μπλε.</a:t>
            </a:r>
          </a:p>
          <a:p>
            <a:pPr marL="457200" indent="-457200">
              <a:buFont typeface="+mj-lt"/>
              <a:buAutoNum type="arabicPeriod" startAt="4"/>
            </a:pPr>
            <a:r>
              <a:rPr lang="el-GR" dirty="0"/>
              <a:t>Όταν:</a:t>
            </a:r>
          </a:p>
          <a:p>
            <a:pPr lvl="1"/>
            <a:r>
              <a:rPr lang="el-GR" dirty="0"/>
              <a:t>Τα ερυθρά είναι γκριζωπά, τα λευκά έντονα χρωματισμένα και τα </a:t>
            </a:r>
            <a:r>
              <a:rPr lang="el-GR" dirty="0" err="1"/>
              <a:t>ηωσινόφιλα</a:t>
            </a:r>
            <a:r>
              <a:rPr lang="el-GR" dirty="0"/>
              <a:t>  γκριζωπά τότε:</a:t>
            </a:r>
          </a:p>
          <a:p>
            <a:pPr lvl="1"/>
            <a:r>
              <a:rPr lang="el-GR" dirty="0"/>
              <a:t>Το </a:t>
            </a:r>
            <a:r>
              <a:rPr lang="el-GR" dirty="0" err="1"/>
              <a:t>pH</a:t>
            </a:r>
            <a:r>
              <a:rPr lang="el-GR" dirty="0"/>
              <a:t> της χρωστικής ή του ρυθμιστικού διαλύματος είναι πολύ αλκαλικό ή ο καθαρισμός είναι ανεπαρκής ή η χρώση παρατεταμένη. Πολύ έντονο πλύσιμο ή λιγότερο χρόνο επίδρασης της </a:t>
            </a:r>
            <a:r>
              <a:rPr lang="el-GR" dirty="0" smtClean="0"/>
              <a:t>χρωστικής</a:t>
            </a:r>
            <a:endParaRPr lang="el-GR" dirty="0"/>
          </a:p>
        </p:txBody>
      </p:sp>
    </p:spTree>
    <p:extLst>
      <p:ext uri="{BB962C8B-B14F-4D97-AF65-F5344CB8AC3E}">
        <p14:creationId xmlns:p14="http://schemas.microsoft.com/office/powerpoint/2010/main" val="1783712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normAutofit/>
          </a:bodyPr>
          <a:lstStyle/>
          <a:p>
            <a:pPr marL="457200" indent="-457200">
              <a:buFont typeface="+mj-lt"/>
              <a:buAutoNum type="arabicPeriod" startAt="5"/>
            </a:pPr>
            <a:r>
              <a:rPr lang="el-GR" altLang="el-GR" sz="2400" dirty="0" smtClean="0"/>
              <a:t>Όταν: </a:t>
            </a:r>
          </a:p>
          <a:p>
            <a:pPr marL="800100" lvl="3" indent="-342900">
              <a:buFont typeface="Courier New" panose="02070309020205020404" pitchFamily="49" charset="0"/>
              <a:buChar char="o"/>
            </a:pPr>
            <a:r>
              <a:rPr lang="el-GR" altLang="el-GR" sz="2400" dirty="0" smtClean="0"/>
              <a:t>Τα ερυθρά είναι έντονα ερυθρού χρώματος ή πολύ ωχρά, τα λευκά δεν είναι ευδιάκριτα τότε: </a:t>
            </a:r>
          </a:p>
          <a:p>
            <a:pPr marL="800100" lvl="3" indent="-342900">
              <a:buFont typeface="Courier New" panose="02070309020205020404" pitchFamily="49" charset="0"/>
              <a:buChar char="o"/>
            </a:pPr>
            <a:r>
              <a:rPr lang="el-GR" altLang="el-GR" sz="2400" dirty="0" smtClean="0"/>
              <a:t>Πολύ όξινη χρωστική λόγω  </a:t>
            </a:r>
            <a:r>
              <a:rPr lang="en-GB" altLang="el-GR" sz="2400" dirty="0" smtClean="0"/>
              <a:t>pH</a:t>
            </a:r>
            <a:r>
              <a:rPr lang="el-GR" altLang="el-GR" sz="2400" dirty="0" smtClean="0"/>
              <a:t> του </a:t>
            </a:r>
            <a:r>
              <a:rPr lang="en-GB" altLang="el-GR" sz="2400" dirty="0" smtClean="0"/>
              <a:t>buffer </a:t>
            </a:r>
            <a:r>
              <a:rPr lang="el-GR" altLang="el-GR" sz="2400" dirty="0" smtClean="0"/>
              <a:t>ή η έκθεση στο διάλυμα είναι βραχεία ή η πλύση πολύ έντονη.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6" name="Title 1"/>
          <p:cNvSpPr>
            <a:spLocks noGrp="1"/>
          </p:cNvSpPr>
          <p:nvPr>
            <p:ph type="title"/>
          </p:nvPr>
        </p:nvSpPr>
        <p:spPr>
          <a:xfrm>
            <a:off x="0" y="116632"/>
            <a:ext cx="9144000" cy="908720"/>
          </a:xfrm>
        </p:spPr>
        <p:txBody>
          <a:bodyPr>
            <a:normAutofit/>
          </a:bodyPr>
          <a:lstStyle/>
          <a:p>
            <a:pPr algn="ctr" eaLnBrk="1" fontAlgn="auto" hangingPunct="1">
              <a:spcAft>
                <a:spcPts val="0"/>
              </a:spcAft>
              <a:defRPr/>
            </a:pPr>
            <a:r>
              <a:rPr lang="el-GR" sz="3400" b="1" dirty="0" smtClean="0"/>
              <a:t>Διάφορες περιπτώσεις σφάλματος (χρώση) </a:t>
            </a:r>
            <a:r>
              <a:rPr lang="el-GR" sz="2800" b="0" dirty="0"/>
              <a:t>3</a:t>
            </a:r>
            <a:r>
              <a:rPr lang="el-GR" sz="2800" b="0" dirty="0" smtClean="0"/>
              <a:t>/3</a:t>
            </a:r>
            <a:endParaRPr lang="el-GR" sz="2800" b="0" dirty="0"/>
          </a:p>
        </p:txBody>
      </p:sp>
    </p:spTree>
    <p:extLst>
      <p:ext uri="{BB962C8B-B14F-4D97-AF65-F5344CB8AC3E}">
        <p14:creationId xmlns:p14="http://schemas.microsoft.com/office/powerpoint/2010/main" val="2744909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Προβλήματα στην αξιολόγηση (χρώση)</a:t>
            </a:r>
            <a:endParaRPr lang="el-GR" b="1" dirty="0"/>
          </a:p>
        </p:txBody>
      </p:sp>
      <p:sp>
        <p:nvSpPr>
          <p:cNvPr id="30723" name="Content Placeholder 2"/>
          <p:cNvSpPr>
            <a:spLocks noGrp="1"/>
          </p:cNvSpPr>
          <p:nvPr>
            <p:ph idx="1"/>
          </p:nvPr>
        </p:nvSpPr>
        <p:spPr/>
        <p:txBody>
          <a:bodyPr/>
          <a:lstStyle/>
          <a:p>
            <a:pPr eaLnBrk="1" hangingPunct="1"/>
            <a:r>
              <a:rPr lang="el-GR" altLang="el-GR" dirty="0" smtClean="0"/>
              <a:t>Παρουσία ξένων κυττάρων στο επίχρισμα (</a:t>
            </a:r>
            <a:r>
              <a:rPr lang="el-GR" altLang="el-GR" dirty="0" err="1" smtClean="0"/>
              <a:t>ανεύρευση</a:t>
            </a:r>
            <a:r>
              <a:rPr lang="el-GR" altLang="el-GR" dirty="0" smtClean="0"/>
              <a:t> επιθηλιακών κυττάρων).</a:t>
            </a:r>
          </a:p>
          <a:p>
            <a:pPr eaLnBrk="1" hangingPunct="1"/>
            <a:r>
              <a:rPr lang="el-GR" altLang="el-GR" dirty="0" smtClean="0"/>
              <a:t>Παρουσία σκόνης ή άλλων σωματιδίων στο πεδίο μικροσκόπησης.</a:t>
            </a:r>
          </a:p>
          <a:p>
            <a:pPr eaLnBrk="1" hangingPunct="1"/>
            <a:r>
              <a:rPr lang="el-GR" altLang="el-GR" dirty="0" smtClean="0"/>
              <a:t>Συσσωματώματα αιμοπεταλίων (</a:t>
            </a:r>
            <a:r>
              <a:rPr lang="el-GR" altLang="el-GR" dirty="0" err="1" smtClean="0"/>
              <a:t>ψευδοθρομβοπενία</a:t>
            </a:r>
            <a:r>
              <a:rPr lang="el-GR" altLang="el-GR" dirty="0" smtClean="0"/>
              <a:t>).</a:t>
            </a:r>
            <a:endParaRPr lang="en-GB" altLang="el-GR" dirty="0" smtClean="0"/>
          </a:p>
          <a:p>
            <a:pPr eaLnBrk="1" hangingPunct="1"/>
            <a:r>
              <a:rPr lang="el-GR" altLang="el-GR" dirty="0" smtClean="0"/>
              <a:t>Παρουσία μικροβίων και παρασίτων.</a:t>
            </a:r>
          </a:p>
          <a:p>
            <a:pPr eaLnBrk="1" hangingPunct="1"/>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207919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08112"/>
          </a:xfrm>
        </p:spPr>
        <p:txBody>
          <a:bodyPr>
            <a:noAutofit/>
          </a:bodyPr>
          <a:lstStyle/>
          <a:p>
            <a:pPr algn="ctr" eaLnBrk="1" fontAlgn="auto" hangingPunct="1">
              <a:spcAft>
                <a:spcPts val="0"/>
              </a:spcAft>
              <a:defRPr/>
            </a:pPr>
            <a:r>
              <a:rPr lang="el-GR" b="1" dirty="0" smtClean="0"/>
              <a:t>Διάκριση εγκλείστων σε ερυθροκύτταρα και ουδετερόφιλα </a:t>
            </a:r>
            <a:endParaRPr lang="el-GR" b="1" dirty="0"/>
          </a:p>
        </p:txBody>
      </p:sp>
      <p:pic>
        <p:nvPicPr>
          <p:cNvPr id="31749" name="Picture 5" descr="C:\Documents and Settings\a.fistouris\Desktop\EFH\img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86" r="3378" b="3027"/>
          <a:stretch/>
        </p:blipFill>
        <p:spPr bwMode="auto">
          <a:xfrm>
            <a:off x="5869634" y="1996809"/>
            <a:ext cx="3241190" cy="2652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4098" name="Picture 2" descr="File:Howell-Jolly bod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1" y="2000250"/>
            <a:ext cx="2784149" cy="27385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36512" y="4837196"/>
            <a:ext cx="3000173"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Howell-Jolly </a:t>
            </a:r>
            <a:r>
              <a:rPr lang="en-US" sz="1200" dirty="0" smtClean="0">
                <a:latin typeface="+mn-lt"/>
                <a:hlinkClick r:id="rId5"/>
              </a:rPr>
              <a:t>body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6" tooltip="User:Mikael Häggström"/>
              </a:rPr>
              <a:t>Mikael </a:t>
            </a:r>
            <a:r>
              <a:rPr lang="en-US" sz="1200" dirty="0" err="1">
                <a:solidFill>
                  <a:prstClr val="black"/>
                </a:solidFill>
                <a:latin typeface="+mn-lt"/>
                <a:hlinkClick r:id="rId6" tooltip="User:Mikael Häggström"/>
              </a:rPr>
              <a:t>Häggström</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7"/>
              </a:rPr>
              <a:t>CC BY-SA 3.0</a:t>
            </a:r>
            <a:endParaRPr lang="en-US" sz="1200" dirty="0">
              <a:solidFill>
                <a:prstClr val="black"/>
              </a:solidFill>
              <a:latin typeface="+mn-lt"/>
            </a:endParaRPr>
          </a:p>
        </p:txBody>
      </p:sp>
      <p:pic>
        <p:nvPicPr>
          <p:cNvPr id="4100" name="Picture 4" descr="File:Cabotsringbod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7824" y="2000249"/>
            <a:ext cx="2738507" cy="27385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7"/>
          <p:cNvSpPr/>
          <p:nvPr/>
        </p:nvSpPr>
        <p:spPr>
          <a:xfrm>
            <a:off x="3071674" y="4837196"/>
            <a:ext cx="272312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9"/>
              </a:rPr>
              <a:t>Cabotsringbody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10" tooltip="User:Jarkeld"/>
              </a:rPr>
              <a:t>Jarkeld</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7"/>
              </a:rPr>
              <a:t>CC BY-SA 3.0</a:t>
            </a:r>
            <a:endParaRPr lang="en-US" sz="1200" dirty="0">
              <a:solidFill>
                <a:prstClr val="black"/>
              </a:solidFill>
              <a:latin typeface="+mn-lt"/>
            </a:endParaRPr>
          </a:p>
        </p:txBody>
      </p:sp>
    </p:spTree>
    <p:extLst>
      <p:ext uri="{BB962C8B-B14F-4D97-AF65-F5344CB8AC3E}">
        <p14:creationId xmlns:p14="http://schemas.microsoft.com/office/powerpoint/2010/main" val="1751863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Συσσώρευση αιμοπεταλίων</a:t>
            </a:r>
            <a:endParaRPr lang="el-GR" b="1" dirty="0"/>
          </a:p>
        </p:txBody>
      </p:sp>
      <p:pic>
        <p:nvPicPr>
          <p:cNvPr id="32771" name="Picture 8" descr="C:\Documents and Settings\a.fistouris\Desktop\EFH\img0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15" t="2530" r="5372" b="30211"/>
          <a:stretch/>
        </p:blipFill>
        <p:spPr bwMode="auto">
          <a:xfrm>
            <a:off x="1821167" y="1628800"/>
            <a:ext cx="5501666" cy="35729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928064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Παρουσία μικροβίων και παρασίτων</a:t>
            </a:r>
            <a:endParaRPr lang="el-GR" b="1" dirty="0"/>
          </a:p>
        </p:txBody>
      </p:sp>
      <p:pic>
        <p:nvPicPr>
          <p:cNvPr id="33795" name="Picture 6" descr="C:\Documents and Settings\a.fistouris\Desktop\EFH\img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5" t="3677" r="3148" b="20612"/>
          <a:stretch/>
        </p:blipFill>
        <p:spPr bwMode="auto">
          <a:xfrm>
            <a:off x="1331640" y="1837943"/>
            <a:ext cx="3063240" cy="25420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7" descr="C:\Documents and Settings\a.fistouris\Desktop\EFH\img0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42" t="3601" r="4577" b="27332"/>
          <a:stretch/>
        </p:blipFill>
        <p:spPr bwMode="auto">
          <a:xfrm>
            <a:off x="5220072" y="1837942"/>
            <a:ext cx="3032773" cy="25420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173775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Συμπέρασμα</a:t>
            </a:r>
            <a:endParaRPr lang="el-GR" b="1" dirty="0"/>
          </a:p>
        </p:txBody>
      </p:sp>
      <p:sp>
        <p:nvSpPr>
          <p:cNvPr id="34819" name="Content Placeholder 2"/>
          <p:cNvSpPr>
            <a:spLocks noGrp="1"/>
          </p:cNvSpPr>
          <p:nvPr>
            <p:ph idx="1"/>
          </p:nvPr>
        </p:nvSpPr>
        <p:spPr/>
        <p:txBody>
          <a:bodyPr>
            <a:normAutofit/>
          </a:bodyPr>
          <a:lstStyle/>
          <a:p>
            <a:pPr eaLnBrk="1" hangingPunct="1"/>
            <a:r>
              <a:rPr lang="el-GR" altLang="el-GR" sz="2400" dirty="0" smtClean="0"/>
              <a:t>Η σχολαστική τήρηση των </a:t>
            </a:r>
            <a:r>
              <a:rPr lang="el-GR" altLang="el-GR" sz="2400" dirty="0" err="1" smtClean="0"/>
              <a:t>προτυποποιημένων</a:t>
            </a:r>
            <a:r>
              <a:rPr lang="el-GR" altLang="el-GR" sz="2400" dirty="0" smtClean="0"/>
              <a:t> διαδικασιών συλλογής, φύλαξης, χρώσης του αίματος είναι απαραίτητη και συμβάλει σημαντικά στην αποφυγή λαθών και στην ορθή διάγνωση</a:t>
            </a:r>
          </a:p>
          <a:p>
            <a:pPr eaLnBrk="1" hangingPunct="1"/>
            <a:r>
              <a:rPr lang="el-GR" altLang="el-GR" sz="2400" dirty="0" smtClean="0"/>
              <a:t>Η προσεκτική εξέταση ενός καλά επιστρωμένου και βαμμένου επιχρίσματος από τα μάτια ενός έμπειρου παρατηρητή μπορεί να προσφέρει περισσότερες πληροφορίες ακόμα και από μια σειρά εξετάσεων.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957915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«Μια εικόνα χίλιες λέξεις»</a:t>
            </a:r>
            <a:endParaRPr lang="el-GR" b="1"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4" name="Θέση περιεχομένου 3"/>
          <p:cNvSpPr>
            <a:spLocks noGrp="1"/>
          </p:cNvSpPr>
          <p:nvPr>
            <p:ph idx="1"/>
          </p:nvPr>
        </p:nvSpPr>
        <p:spPr>
          <a:xfrm>
            <a:off x="457200" y="2060848"/>
            <a:ext cx="8229600" cy="3240360"/>
          </a:xfrm>
        </p:spPr>
        <p:txBody>
          <a:bodyPr>
            <a:normAutofit/>
          </a:bodyPr>
          <a:lstStyle/>
          <a:p>
            <a:pPr algn="ctr">
              <a:buFont typeface="Wingdings" panose="05000000000000000000" pitchFamily="2" charset="2"/>
              <a:buChar char="ü"/>
            </a:pPr>
            <a:r>
              <a:rPr lang="el-GR" sz="2400" dirty="0" smtClean="0"/>
              <a:t>Ένα </a:t>
            </a:r>
            <a:r>
              <a:rPr lang="el-GR" sz="2400" dirty="0"/>
              <a:t>σωστά στρωμένο και βαμμένο πλακάκι αποτελεί ακρογωνιαίο λίθο εργαστηριακής διάγνωσης</a:t>
            </a:r>
            <a:r>
              <a:rPr lang="el-GR" sz="2400" dirty="0" smtClean="0"/>
              <a:t>.</a:t>
            </a:r>
            <a:endParaRPr lang="el-GR" sz="2400" dirty="0"/>
          </a:p>
        </p:txBody>
      </p:sp>
    </p:spTree>
    <p:extLst>
      <p:ext uri="{BB962C8B-B14F-4D97-AF65-F5344CB8AC3E}">
        <p14:creationId xmlns:p14="http://schemas.microsoft.com/office/powerpoint/2010/main" val="3124541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«Αιματολογία ΙΙΙ </a:t>
            </a:r>
            <a:r>
              <a:rPr lang="el-GR" sz="2000" dirty="0"/>
              <a:t>(Ε). </a:t>
            </a:r>
            <a:r>
              <a:rPr lang="el-GR" sz="2000" dirty="0" smtClean="0"/>
              <a:t>Ενότητα 1</a:t>
            </a:r>
            <a:r>
              <a:rPr lang="en-US" sz="2000" dirty="0" smtClean="0"/>
              <a:t>:</a:t>
            </a:r>
            <a:r>
              <a:rPr lang="el-GR" sz="2000" dirty="0" smtClean="0"/>
              <a:t> </a:t>
            </a:r>
            <a:r>
              <a:rPr lang="el-GR" sz="2000" dirty="0" err="1"/>
              <a:t>Προτυποποιημένες</a:t>
            </a:r>
            <a:r>
              <a:rPr lang="el-GR" sz="2000" dirty="0"/>
              <a:t> μέθοδοι επίστρωσης και χρώσης επιχρισμάτων </a:t>
            </a:r>
            <a:r>
              <a:rPr lang="el-GR" sz="2000" dirty="0" smtClean="0"/>
              <a:t>αίματος».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615100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352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Ιστορικοί </a:t>
            </a:r>
            <a:r>
              <a:rPr lang="el-GR" dirty="0" smtClean="0"/>
              <a:t>σταθμοί</a:t>
            </a:r>
            <a:r>
              <a:rPr lang="el-GR" b="1" dirty="0" smtClean="0"/>
              <a:t> </a:t>
            </a:r>
            <a:endParaRPr lang="el-GR" b="1" dirty="0"/>
          </a:p>
        </p:txBody>
      </p:sp>
      <p:sp>
        <p:nvSpPr>
          <p:cNvPr id="3" name="Content Placeholder 2"/>
          <p:cNvSpPr>
            <a:spLocks noGrp="1"/>
          </p:cNvSpPr>
          <p:nvPr>
            <p:ph idx="1"/>
          </p:nvPr>
        </p:nvSpPr>
        <p:spPr>
          <a:xfrm>
            <a:off x="457200" y="1196752"/>
            <a:ext cx="4042792" cy="5400600"/>
          </a:xfrm>
        </p:spPr>
        <p:txBody>
          <a:bodyPr>
            <a:normAutofit/>
          </a:bodyPr>
          <a:lstStyle/>
          <a:p>
            <a:pPr>
              <a:defRPr/>
            </a:pPr>
            <a:r>
              <a:rPr lang="el-GR" b="1" dirty="0" smtClean="0"/>
              <a:t>17</a:t>
            </a:r>
            <a:r>
              <a:rPr lang="el-GR" b="1" baseline="30000" dirty="0" smtClean="0"/>
              <a:t>ος</a:t>
            </a:r>
            <a:r>
              <a:rPr lang="el-GR" b="1" dirty="0" smtClean="0"/>
              <a:t> αιώνας: </a:t>
            </a:r>
          </a:p>
          <a:p>
            <a:pPr marL="708660" lvl="1" indent="-342900">
              <a:defRPr/>
            </a:pPr>
            <a:r>
              <a:rPr lang="en-GB" dirty="0" smtClean="0"/>
              <a:t>Robert Hooke</a:t>
            </a:r>
            <a:r>
              <a:rPr lang="el-GR" dirty="0" smtClean="0"/>
              <a:t>.</a:t>
            </a:r>
            <a:endParaRPr lang="en-GB" dirty="0" smtClean="0"/>
          </a:p>
          <a:p>
            <a:pPr marL="708660" lvl="1" indent="-342900">
              <a:defRPr/>
            </a:pPr>
            <a:r>
              <a:rPr lang="en-GB" dirty="0" smtClean="0"/>
              <a:t>Jan Swammerdam</a:t>
            </a:r>
            <a:r>
              <a:rPr lang="el-GR" dirty="0" smtClean="0"/>
              <a:t>.</a:t>
            </a:r>
            <a:endParaRPr lang="en-GB" dirty="0" smtClean="0"/>
          </a:p>
          <a:p>
            <a:pPr marL="708660" lvl="1" indent="-342900">
              <a:defRPr/>
            </a:pPr>
            <a:r>
              <a:rPr lang="en-GB" dirty="0" smtClean="0"/>
              <a:t>Marcello Malpighi</a:t>
            </a:r>
            <a:r>
              <a:rPr lang="el-GR" dirty="0" smtClean="0"/>
              <a:t>.</a:t>
            </a:r>
            <a:endParaRPr lang="en-GB" dirty="0" smtClean="0"/>
          </a:p>
          <a:p>
            <a:pPr marL="708660" lvl="1" indent="-342900">
              <a:defRPr/>
            </a:pPr>
            <a:r>
              <a:rPr lang="en-GB" dirty="0" err="1" smtClean="0"/>
              <a:t>Antonj</a:t>
            </a:r>
            <a:r>
              <a:rPr lang="en-GB" dirty="0" smtClean="0"/>
              <a:t> van Leeuwenhoek</a:t>
            </a:r>
            <a:r>
              <a:rPr lang="el-GR" dirty="0" smtClean="0"/>
              <a:t>.</a:t>
            </a:r>
            <a:endParaRPr lang="en-GB" dirty="0" smtClean="0"/>
          </a:p>
          <a:p>
            <a:pPr marL="708660" lvl="1" indent="-342900">
              <a:defRPr/>
            </a:pPr>
            <a:r>
              <a:rPr lang="en-GB" b="1" dirty="0" smtClean="0">
                <a:hlinkClick r:id="rId3"/>
              </a:rPr>
              <a:t>William </a:t>
            </a:r>
            <a:r>
              <a:rPr lang="en-GB" b="1" dirty="0" err="1" smtClean="0">
                <a:hlinkClick r:id="rId3"/>
              </a:rPr>
              <a:t>Hewson</a:t>
            </a:r>
            <a:r>
              <a:rPr lang="en-GB" b="1" dirty="0" smtClean="0">
                <a:hlinkClick r:id="rId3"/>
              </a:rPr>
              <a:t> </a:t>
            </a:r>
            <a:r>
              <a:rPr lang="en-GB" dirty="0" smtClean="0"/>
              <a:t>(</a:t>
            </a:r>
            <a:r>
              <a:rPr lang="el-GR" dirty="0" smtClean="0"/>
              <a:t>πατέρας της αιματολογίας-μελέτη </a:t>
            </a:r>
            <a:r>
              <a:rPr lang="el-GR" dirty="0" err="1" smtClean="0"/>
              <a:t>ερυθροκυττάρων</a:t>
            </a:r>
            <a:r>
              <a:rPr lang="el-GR" dirty="0" smtClean="0"/>
              <a:t>, παρατήρηση των λευκών αιμοσφαιρίων, περιγραφή λεμφικού συστήματος).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5" name="Ορθογώνιο 4"/>
          <p:cNvSpPr/>
          <p:nvPr/>
        </p:nvSpPr>
        <p:spPr>
          <a:xfrm>
            <a:off x="4644008" y="1196752"/>
            <a:ext cx="4248472" cy="4346062"/>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defRPr/>
            </a:pPr>
            <a:r>
              <a:rPr lang="en-GB" sz="2200" b="1" dirty="0" smtClean="0">
                <a:solidFill>
                  <a:prstClr val="black"/>
                </a:solidFill>
                <a:latin typeface="Calibri"/>
              </a:rPr>
              <a:t>18</a:t>
            </a:r>
            <a:r>
              <a:rPr lang="el-GR" sz="2200" b="1" baseline="30000" dirty="0" err="1" smtClean="0">
                <a:solidFill>
                  <a:prstClr val="black"/>
                </a:solidFill>
                <a:latin typeface="Calibri"/>
              </a:rPr>
              <a:t>ος</a:t>
            </a:r>
            <a:r>
              <a:rPr lang="el-GR" sz="2200" b="1" dirty="0" smtClean="0">
                <a:solidFill>
                  <a:prstClr val="black"/>
                </a:solidFill>
                <a:latin typeface="Calibri"/>
              </a:rPr>
              <a:t> </a:t>
            </a:r>
            <a:r>
              <a:rPr lang="el-GR" sz="2200" b="1" dirty="0">
                <a:solidFill>
                  <a:prstClr val="black"/>
                </a:solidFill>
                <a:latin typeface="Calibri"/>
              </a:rPr>
              <a:t>αιώνας:</a:t>
            </a:r>
          </a:p>
          <a:p>
            <a:pPr marL="708660" lvl="1" indent="-342900" fontAlgn="auto">
              <a:lnSpc>
                <a:spcPct val="112000"/>
              </a:lnSpc>
              <a:spcBef>
                <a:spcPts val="1200"/>
              </a:spcBef>
              <a:spcAft>
                <a:spcPts val="0"/>
              </a:spcAft>
              <a:buFont typeface="Courier New" panose="02070309020205020404" pitchFamily="49" charset="0"/>
              <a:buChar char="o"/>
              <a:defRPr/>
            </a:pPr>
            <a:r>
              <a:rPr lang="en-GB" sz="2200" dirty="0">
                <a:solidFill>
                  <a:prstClr val="black"/>
                </a:solidFill>
                <a:latin typeface="Calibri"/>
              </a:rPr>
              <a:t>Ernest Neumann (</a:t>
            </a:r>
            <a:r>
              <a:rPr lang="el-GR" sz="2200" dirty="0">
                <a:solidFill>
                  <a:prstClr val="black"/>
                </a:solidFill>
                <a:latin typeface="Calibri"/>
              </a:rPr>
              <a:t>μυελός των οστών</a:t>
            </a:r>
            <a:r>
              <a:rPr lang="el-GR" sz="2200" dirty="0" smtClean="0">
                <a:solidFill>
                  <a:prstClr val="black"/>
                </a:solidFill>
                <a:latin typeface="Calibri"/>
              </a:rPr>
              <a:t>).</a:t>
            </a:r>
            <a:endParaRPr lang="el-GR" sz="2200" dirty="0">
              <a:solidFill>
                <a:prstClr val="black"/>
              </a:solidFill>
              <a:latin typeface="Calibri"/>
            </a:endParaRPr>
          </a:p>
          <a:p>
            <a:pPr marL="708660" lvl="1" indent="-342900" fontAlgn="auto">
              <a:lnSpc>
                <a:spcPct val="112000"/>
              </a:lnSpc>
              <a:spcBef>
                <a:spcPts val="1200"/>
              </a:spcBef>
              <a:spcAft>
                <a:spcPts val="0"/>
              </a:spcAft>
              <a:buFont typeface="Courier New" panose="02070309020205020404" pitchFamily="49" charset="0"/>
              <a:buChar char="o"/>
              <a:defRPr/>
            </a:pPr>
            <a:r>
              <a:rPr lang="en-GB" sz="2200" b="1" dirty="0">
                <a:solidFill>
                  <a:prstClr val="black"/>
                </a:solidFill>
                <a:latin typeface="Calibri"/>
                <a:hlinkClick r:id="rId4"/>
              </a:rPr>
              <a:t>Paul </a:t>
            </a:r>
            <a:r>
              <a:rPr lang="en-GB" sz="2200" b="1" dirty="0" err="1">
                <a:solidFill>
                  <a:prstClr val="black"/>
                </a:solidFill>
                <a:latin typeface="Calibri"/>
                <a:hlinkClick r:id="rId4"/>
              </a:rPr>
              <a:t>Erlich</a:t>
            </a:r>
            <a:r>
              <a:rPr lang="en-GB" sz="2200" b="1" dirty="0">
                <a:solidFill>
                  <a:prstClr val="black"/>
                </a:solidFill>
                <a:latin typeface="Calibri"/>
              </a:rPr>
              <a:t>: </a:t>
            </a:r>
            <a:r>
              <a:rPr lang="el-GR" sz="2200" dirty="0">
                <a:solidFill>
                  <a:prstClr val="black"/>
                </a:solidFill>
                <a:latin typeface="Calibri"/>
              </a:rPr>
              <a:t>εισαγωγή χρώσεων ανιλίνης και χρήση τους με τις τεχνικές </a:t>
            </a:r>
            <a:r>
              <a:rPr lang="el-GR" sz="2200" dirty="0" smtClean="0">
                <a:solidFill>
                  <a:prstClr val="black"/>
                </a:solidFill>
                <a:latin typeface="Calibri"/>
              </a:rPr>
              <a:t>μικροσκοπίου.</a:t>
            </a:r>
            <a:endParaRPr lang="el-GR" sz="2200" dirty="0">
              <a:solidFill>
                <a:prstClr val="black"/>
              </a:solidFill>
              <a:latin typeface="Calibri"/>
            </a:endParaRPr>
          </a:p>
          <a:p>
            <a:pPr marL="708660" lvl="1" indent="-342900" fontAlgn="auto">
              <a:lnSpc>
                <a:spcPct val="112000"/>
              </a:lnSpc>
              <a:spcBef>
                <a:spcPts val="1200"/>
              </a:spcBef>
              <a:spcAft>
                <a:spcPts val="0"/>
              </a:spcAft>
              <a:buFont typeface="Courier New" panose="02070309020205020404" pitchFamily="49" charset="0"/>
              <a:buChar char="o"/>
              <a:defRPr/>
            </a:pPr>
            <a:r>
              <a:rPr lang="en-GB" sz="2200" dirty="0">
                <a:solidFill>
                  <a:prstClr val="black"/>
                </a:solidFill>
                <a:latin typeface="Calibri"/>
              </a:rPr>
              <a:t>Dimitri </a:t>
            </a:r>
            <a:r>
              <a:rPr lang="en-GB" sz="2200" dirty="0" err="1">
                <a:solidFill>
                  <a:prstClr val="black"/>
                </a:solidFill>
                <a:latin typeface="Calibri"/>
              </a:rPr>
              <a:t>Romanowshy</a:t>
            </a:r>
            <a:r>
              <a:rPr lang="en-GB" sz="2200" dirty="0">
                <a:solidFill>
                  <a:prstClr val="black"/>
                </a:solidFill>
                <a:latin typeface="Calibri"/>
              </a:rPr>
              <a:t> </a:t>
            </a:r>
            <a:r>
              <a:rPr lang="el-GR" sz="2200" dirty="0">
                <a:solidFill>
                  <a:prstClr val="black"/>
                </a:solidFill>
                <a:latin typeface="Calibri"/>
              </a:rPr>
              <a:t>: </a:t>
            </a:r>
            <a:r>
              <a:rPr lang="en-GB" sz="2200" dirty="0">
                <a:solidFill>
                  <a:prstClr val="black"/>
                </a:solidFill>
                <a:latin typeface="Calibri"/>
              </a:rPr>
              <a:t>(</a:t>
            </a:r>
            <a:r>
              <a:rPr lang="el-GR" sz="2200" dirty="0">
                <a:solidFill>
                  <a:prstClr val="black"/>
                </a:solidFill>
                <a:latin typeface="Calibri"/>
              </a:rPr>
              <a:t>χρώση </a:t>
            </a:r>
            <a:r>
              <a:rPr lang="el-GR" sz="2200" dirty="0" err="1">
                <a:solidFill>
                  <a:prstClr val="black"/>
                </a:solidFill>
                <a:latin typeface="Calibri"/>
              </a:rPr>
              <a:t>ηωσίνης</a:t>
            </a:r>
            <a:r>
              <a:rPr lang="el-GR" sz="2200" dirty="0">
                <a:solidFill>
                  <a:prstClr val="black"/>
                </a:solidFill>
                <a:latin typeface="Calibri"/>
              </a:rPr>
              <a:t>-κυανού του </a:t>
            </a:r>
            <a:r>
              <a:rPr lang="el-GR" sz="2200" dirty="0" smtClean="0">
                <a:solidFill>
                  <a:prstClr val="black"/>
                </a:solidFill>
                <a:latin typeface="Calibri"/>
              </a:rPr>
              <a:t>μεθυλενίου).</a:t>
            </a:r>
            <a:endParaRPr lang="el-GR" sz="2200" dirty="0">
              <a:solidFill>
                <a:prstClr val="black"/>
              </a:solidFill>
              <a:latin typeface="Calibri"/>
            </a:endParaRPr>
          </a:p>
        </p:txBody>
      </p:sp>
      <p:cxnSp>
        <p:nvCxnSpPr>
          <p:cNvPr id="7" name="Ευθεία γραμμή σύνδεσης 6"/>
          <p:cNvCxnSpPr/>
          <p:nvPr/>
        </p:nvCxnSpPr>
        <p:spPr>
          <a:xfrm>
            <a:off x="4499992" y="1268760"/>
            <a:ext cx="0" cy="482453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06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Autofit/>
          </a:bodyPr>
          <a:lstStyle/>
          <a:p>
            <a:pPr algn="ctr" eaLnBrk="1" fontAlgn="auto" hangingPunct="1">
              <a:spcAft>
                <a:spcPts val="0"/>
              </a:spcAft>
              <a:defRPr/>
            </a:pPr>
            <a:r>
              <a:rPr lang="el-GR" b="1" dirty="0" err="1" smtClean="0"/>
              <a:t>Προτυποποιημένοι</a:t>
            </a:r>
            <a:r>
              <a:rPr lang="el-GR" b="1" dirty="0" smtClean="0"/>
              <a:t> κανόνες επίστρωσης επιχρισμάτων</a:t>
            </a:r>
            <a:endParaRPr lang="el-GR" b="1" dirty="0"/>
          </a:p>
        </p:txBody>
      </p:sp>
      <p:sp>
        <p:nvSpPr>
          <p:cNvPr id="12291" name="Content Placeholder 2"/>
          <p:cNvSpPr>
            <a:spLocks noGrp="1"/>
          </p:cNvSpPr>
          <p:nvPr>
            <p:ph idx="1"/>
          </p:nvPr>
        </p:nvSpPr>
        <p:spPr>
          <a:xfrm>
            <a:off x="457200" y="1484784"/>
            <a:ext cx="8229600" cy="4752528"/>
          </a:xfrm>
        </p:spPr>
        <p:txBody>
          <a:bodyPr/>
          <a:lstStyle/>
          <a:p>
            <a:pPr eaLnBrk="1" hangingPunct="1"/>
            <a:r>
              <a:rPr lang="el-GR" altLang="el-GR" dirty="0" smtClean="0"/>
              <a:t>Χρήση φρέσκου φλεβικού ή τριχοειδικού αίματος με αντιπηκτικό Κ3, Κ2 ή Ν</a:t>
            </a:r>
            <a:r>
              <a:rPr lang="en-GB" altLang="el-GR" dirty="0" smtClean="0"/>
              <a:t>a2 EDTA </a:t>
            </a:r>
            <a:r>
              <a:rPr lang="el-GR" altLang="el-GR" dirty="0" smtClean="0"/>
              <a:t>σε αναλογία 1,5 -2 </a:t>
            </a:r>
            <a:r>
              <a:rPr lang="en-GB" altLang="el-GR" dirty="0" smtClean="0"/>
              <a:t>mg/</a:t>
            </a:r>
            <a:r>
              <a:rPr lang="en-GB" altLang="el-GR" dirty="0" err="1" smtClean="0"/>
              <a:t>mL.</a:t>
            </a:r>
            <a:r>
              <a:rPr lang="en-GB" altLang="el-GR" dirty="0" smtClean="0"/>
              <a:t> </a:t>
            </a:r>
            <a:endParaRPr lang="el-GR" altLang="el-GR" dirty="0" smtClean="0"/>
          </a:p>
          <a:p>
            <a:pPr eaLnBrk="1" hangingPunct="1"/>
            <a:r>
              <a:rPr lang="el-GR" altLang="el-GR" dirty="0" smtClean="0"/>
              <a:t>Παρασκευή επιχρίσματος και παραμονή του αίματος σε θερμοκρασία περιβάλλοντος.</a:t>
            </a:r>
          </a:p>
          <a:p>
            <a:pPr eaLnBrk="1" hangingPunct="1"/>
            <a:r>
              <a:rPr lang="el-GR" altLang="el-GR" dirty="0" smtClean="0"/>
              <a:t>Χρήση της τεχνικής της «σφήνας».</a:t>
            </a:r>
          </a:p>
          <a:p>
            <a:pPr eaLnBrk="1" hangingPunct="1"/>
            <a:r>
              <a:rPr lang="el-GR" altLang="el-GR" dirty="0" smtClean="0"/>
              <a:t>Συνθήκες υγρασίας και θερμοκρασίας.</a:t>
            </a:r>
          </a:p>
          <a:p>
            <a:pPr eaLnBrk="1" hangingPunct="1">
              <a:buFont typeface="Wingdings" pitchFamily="2" charset="2"/>
              <a:buNone/>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4280721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Τεχνική της «σφήνας» </a:t>
            </a:r>
            <a:r>
              <a:rPr lang="el-GR" sz="3000" b="0" dirty="0" smtClean="0"/>
              <a:t>1/2</a:t>
            </a:r>
            <a:endParaRPr lang="el-GR" sz="3000" b="0" dirty="0"/>
          </a:p>
        </p:txBody>
      </p:sp>
      <p:sp>
        <p:nvSpPr>
          <p:cNvPr id="3" name="Content Placeholder 2"/>
          <p:cNvSpPr>
            <a:spLocks noGrp="1"/>
          </p:cNvSpPr>
          <p:nvPr>
            <p:ph idx="1"/>
          </p:nvPr>
        </p:nvSpPr>
        <p:spPr/>
        <p:txBody>
          <a:bodyPr>
            <a:normAutofit/>
          </a:bodyPr>
          <a:lstStyle/>
          <a:p>
            <a:pPr>
              <a:defRPr/>
            </a:pPr>
            <a:r>
              <a:rPr lang="el-GR" dirty="0" smtClean="0"/>
              <a:t>Μικρή σταγόνα τοποθετείται σε απόσταση 2 </a:t>
            </a:r>
            <a:r>
              <a:rPr lang="en-GB" dirty="0" smtClean="0"/>
              <a:t>cm </a:t>
            </a:r>
            <a:r>
              <a:rPr lang="el-GR" dirty="0" smtClean="0"/>
              <a:t>από το άκρο της </a:t>
            </a:r>
            <a:r>
              <a:rPr lang="el-GR" dirty="0" err="1" smtClean="0"/>
              <a:t>αντικειμενοφόρου</a:t>
            </a:r>
            <a:r>
              <a:rPr lang="el-GR" dirty="0" smtClean="0"/>
              <a:t> πλάκας.</a:t>
            </a:r>
          </a:p>
          <a:p>
            <a:pPr>
              <a:defRPr/>
            </a:pPr>
            <a:r>
              <a:rPr lang="el-GR" dirty="0" smtClean="0"/>
              <a:t>Η πλάκα (καλά τροχισμένα άκρα) σύρεται επί της </a:t>
            </a:r>
            <a:r>
              <a:rPr lang="el-GR" dirty="0" err="1" smtClean="0"/>
              <a:t>αντικειμενοφόρου</a:t>
            </a:r>
            <a:r>
              <a:rPr lang="el-GR" dirty="0" smtClean="0"/>
              <a:t> έως ότου συναντήσει τη σταγόνα.</a:t>
            </a:r>
          </a:p>
          <a:p>
            <a:pPr>
              <a:defRPr/>
            </a:pPr>
            <a:r>
              <a:rPr lang="el-GR" dirty="0" smtClean="0"/>
              <a:t>Σχηματίζεται γωνία </a:t>
            </a:r>
            <a:r>
              <a:rPr lang="el-GR" dirty="0" smtClean="0"/>
              <a:t>30-45°.</a:t>
            </a:r>
            <a:endParaRPr lang="el-GR" dirty="0" smtClean="0"/>
          </a:p>
          <a:p>
            <a:pPr>
              <a:defRPr/>
            </a:pPr>
            <a:r>
              <a:rPr lang="el-GR" dirty="0" smtClean="0"/>
              <a:t>Ξήρανση της πλάκας είτε χειροκίνητα είτε με ρεύμα ψυχρού αέρα.</a:t>
            </a:r>
          </a:p>
          <a:p>
            <a:pPr>
              <a:defRPr/>
            </a:pPr>
            <a:r>
              <a:rPr lang="el-GR" dirty="0" smtClean="0"/>
              <a:t>Αφού στεγνώσουν πλήρως για τουλάχιστον 30’ πρώτα μονιμοποιούνται και στη συνέχεια βάφονται.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34868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t>Τεχνική της «σφήνας» </a:t>
            </a:r>
            <a:r>
              <a:rPr lang="el-GR" sz="3000" b="0" dirty="0" smtClean="0"/>
              <a:t>2/2</a:t>
            </a:r>
            <a:endParaRPr lang="el-GR" b="1" dirty="0"/>
          </a:p>
        </p:txBody>
      </p:sp>
      <p:sp>
        <p:nvSpPr>
          <p:cNvPr id="3" name="Content Placeholder 2"/>
          <p:cNvSpPr>
            <a:spLocks noGrp="1"/>
          </p:cNvSpPr>
          <p:nvPr>
            <p:ph idx="1"/>
          </p:nvPr>
        </p:nvSpPr>
        <p:spPr>
          <a:xfrm>
            <a:off x="457200" y="1196752"/>
            <a:ext cx="3826768" cy="5256584"/>
          </a:xfrm>
        </p:spPr>
        <p:txBody>
          <a:bodyPr>
            <a:noAutofit/>
          </a:bodyPr>
          <a:lstStyle/>
          <a:p>
            <a:pPr>
              <a:defRPr/>
            </a:pPr>
            <a:r>
              <a:rPr lang="el-GR" dirty="0" smtClean="0"/>
              <a:t>Το πάχος της επίστρωσης καθορίζεται από:</a:t>
            </a:r>
          </a:p>
          <a:p>
            <a:pPr marL="708660" lvl="1" indent="-342900">
              <a:defRPr/>
            </a:pPr>
            <a:r>
              <a:rPr lang="el-GR" dirty="0" smtClean="0"/>
              <a:t>το μέγεθος της σταγόνας (παχιά ή λεπτή).</a:t>
            </a:r>
          </a:p>
          <a:p>
            <a:pPr marL="708660" lvl="1" indent="-342900">
              <a:defRPr/>
            </a:pPr>
            <a:r>
              <a:rPr lang="el-GR" dirty="0" smtClean="0"/>
              <a:t>τον αιματοκρίτη (σχετίζεται με την γωνία).</a:t>
            </a:r>
          </a:p>
          <a:p>
            <a:pPr marL="708660" lvl="1" indent="-342900">
              <a:defRPr/>
            </a:pPr>
            <a:r>
              <a:rPr lang="el-GR" dirty="0" smtClean="0"/>
              <a:t>την ταχύτητα επίστρωσης (κατανομή λευκών).</a:t>
            </a:r>
          </a:p>
          <a:p>
            <a:pPr marL="708660" lvl="1" indent="-342900">
              <a:defRPr/>
            </a:pPr>
            <a:r>
              <a:rPr lang="el-GR" dirty="0" smtClean="0"/>
              <a:t> την γωνία (σταθερή γωνία 30-45°).</a:t>
            </a:r>
          </a:p>
          <a:p>
            <a:pPr marL="708660" lvl="1" indent="-342900">
              <a:defRPr/>
            </a:pPr>
            <a:r>
              <a:rPr lang="el-GR" dirty="0" smtClean="0"/>
              <a:t>Την πίεση (ήπια).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5" name="Ορθογώνιο 4"/>
          <p:cNvSpPr/>
          <p:nvPr/>
        </p:nvSpPr>
        <p:spPr>
          <a:xfrm>
            <a:off x="4788024" y="1196752"/>
            <a:ext cx="4176464" cy="4653838"/>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defRPr/>
            </a:pPr>
            <a:r>
              <a:rPr lang="el-GR" sz="2200" dirty="0">
                <a:solidFill>
                  <a:prstClr val="black"/>
                </a:solidFill>
                <a:latin typeface="Calibri"/>
              </a:rPr>
              <a:t>Το ορθό πλακάκι έχει:</a:t>
            </a:r>
          </a:p>
          <a:p>
            <a:pPr marL="708660" lvl="1" indent="-342900" fontAlgn="auto">
              <a:lnSpc>
                <a:spcPct val="112000"/>
              </a:lnSpc>
              <a:spcBef>
                <a:spcPts val="1200"/>
              </a:spcBef>
              <a:spcAft>
                <a:spcPts val="0"/>
              </a:spcAft>
              <a:buFont typeface="Courier New" panose="02070309020205020404" pitchFamily="49" charset="0"/>
              <a:buChar char="o"/>
              <a:defRPr/>
            </a:pPr>
            <a:r>
              <a:rPr lang="el-GR" sz="2200" dirty="0">
                <a:solidFill>
                  <a:prstClr val="black"/>
                </a:solidFill>
                <a:latin typeface="Calibri"/>
              </a:rPr>
              <a:t>Μήκος 3 </a:t>
            </a:r>
            <a:r>
              <a:rPr lang="en-GB" sz="2200" dirty="0">
                <a:solidFill>
                  <a:prstClr val="black"/>
                </a:solidFill>
                <a:latin typeface="Calibri"/>
              </a:rPr>
              <a:t>cm </a:t>
            </a:r>
            <a:r>
              <a:rPr lang="el-GR" sz="2200" dirty="0">
                <a:solidFill>
                  <a:prstClr val="black"/>
                </a:solidFill>
                <a:latin typeface="Calibri"/>
              </a:rPr>
              <a:t>και πλάτος 2 </a:t>
            </a:r>
            <a:r>
              <a:rPr lang="en-GB" sz="2200" dirty="0">
                <a:solidFill>
                  <a:prstClr val="black"/>
                </a:solidFill>
                <a:latin typeface="Calibri"/>
              </a:rPr>
              <a:t>cm </a:t>
            </a:r>
            <a:r>
              <a:rPr lang="el-GR" sz="2200" dirty="0">
                <a:solidFill>
                  <a:prstClr val="black"/>
                </a:solidFill>
                <a:latin typeface="Calibri"/>
              </a:rPr>
              <a:t>και ομαλή </a:t>
            </a:r>
            <a:r>
              <a:rPr lang="el-GR" sz="2200" dirty="0" smtClean="0">
                <a:solidFill>
                  <a:prstClr val="black"/>
                </a:solidFill>
                <a:latin typeface="Calibri"/>
              </a:rPr>
              <a:t>επιφάνεια.</a:t>
            </a:r>
            <a:endParaRPr lang="el-GR" sz="2200" dirty="0">
              <a:solidFill>
                <a:prstClr val="black"/>
              </a:solidFill>
              <a:latin typeface="Calibri"/>
            </a:endParaRPr>
          </a:p>
          <a:p>
            <a:pPr marL="708660" lvl="1" indent="-342900" fontAlgn="auto">
              <a:lnSpc>
                <a:spcPct val="112000"/>
              </a:lnSpc>
              <a:spcBef>
                <a:spcPts val="1200"/>
              </a:spcBef>
              <a:spcAft>
                <a:spcPts val="0"/>
              </a:spcAft>
              <a:buFont typeface="Courier New" panose="02070309020205020404" pitchFamily="49" charset="0"/>
              <a:buChar char="o"/>
              <a:defRPr/>
            </a:pPr>
            <a:r>
              <a:rPr lang="el-GR" sz="2200" dirty="0">
                <a:solidFill>
                  <a:prstClr val="black"/>
                </a:solidFill>
                <a:latin typeface="Calibri"/>
              </a:rPr>
              <a:t>Βραχεία </a:t>
            </a:r>
            <a:r>
              <a:rPr lang="el-GR" sz="2200" dirty="0" smtClean="0">
                <a:solidFill>
                  <a:prstClr val="black"/>
                </a:solidFill>
                <a:latin typeface="Calibri"/>
              </a:rPr>
              <a:t>ουρά.</a:t>
            </a:r>
            <a:endParaRPr lang="el-GR" sz="2200" dirty="0">
              <a:solidFill>
                <a:prstClr val="black"/>
              </a:solidFill>
              <a:latin typeface="Calibri"/>
            </a:endParaRPr>
          </a:p>
          <a:p>
            <a:pPr marL="708660" lvl="1" indent="-342900" fontAlgn="auto">
              <a:lnSpc>
                <a:spcPct val="112000"/>
              </a:lnSpc>
              <a:spcBef>
                <a:spcPts val="1200"/>
              </a:spcBef>
              <a:spcAft>
                <a:spcPts val="0"/>
              </a:spcAft>
              <a:buFont typeface="Courier New" panose="02070309020205020404" pitchFamily="49" charset="0"/>
              <a:buChar char="o"/>
              <a:defRPr/>
            </a:pPr>
            <a:r>
              <a:rPr lang="el-GR" sz="2200" dirty="0">
                <a:solidFill>
                  <a:prstClr val="black"/>
                </a:solidFill>
                <a:latin typeface="Calibri"/>
              </a:rPr>
              <a:t>Μεγάλη έκταση μήκους στο μέσο  (1-1,5 </a:t>
            </a:r>
            <a:r>
              <a:rPr lang="en-GB" sz="2200" dirty="0">
                <a:solidFill>
                  <a:prstClr val="black"/>
                </a:solidFill>
                <a:latin typeface="Calibri"/>
              </a:rPr>
              <a:t>cm</a:t>
            </a:r>
            <a:r>
              <a:rPr lang="en-GB" sz="2200" dirty="0" smtClean="0">
                <a:solidFill>
                  <a:prstClr val="black"/>
                </a:solidFill>
                <a:latin typeface="Calibri"/>
              </a:rPr>
              <a:t>)</a:t>
            </a:r>
            <a:r>
              <a:rPr lang="el-GR" sz="2200" dirty="0" smtClean="0">
                <a:solidFill>
                  <a:prstClr val="black"/>
                </a:solidFill>
                <a:latin typeface="Calibri"/>
              </a:rPr>
              <a:t>.</a:t>
            </a:r>
            <a:endParaRPr lang="el-GR" sz="2200" dirty="0">
              <a:solidFill>
                <a:prstClr val="black"/>
              </a:solidFill>
              <a:latin typeface="Calibri"/>
            </a:endParaRPr>
          </a:p>
          <a:p>
            <a:pPr marL="708660" lvl="1" indent="-342900" fontAlgn="auto">
              <a:lnSpc>
                <a:spcPct val="112000"/>
              </a:lnSpc>
              <a:spcBef>
                <a:spcPts val="1200"/>
              </a:spcBef>
              <a:spcAft>
                <a:spcPts val="0"/>
              </a:spcAft>
              <a:buFont typeface="Courier New" panose="02070309020205020404" pitchFamily="49" charset="0"/>
              <a:buChar char="o"/>
              <a:defRPr/>
            </a:pPr>
            <a:r>
              <a:rPr lang="el-GR" sz="2200" dirty="0">
                <a:solidFill>
                  <a:prstClr val="black"/>
                </a:solidFill>
                <a:latin typeface="Calibri"/>
              </a:rPr>
              <a:t>Ικανή έκταση μήκους στο αντίθετο άκρο της </a:t>
            </a:r>
            <a:r>
              <a:rPr lang="el-GR" sz="2200" dirty="0" smtClean="0">
                <a:solidFill>
                  <a:prstClr val="black"/>
                </a:solidFill>
                <a:latin typeface="Calibri"/>
              </a:rPr>
              <a:t>ουράς.</a:t>
            </a:r>
            <a:endParaRPr lang="el-GR" sz="2200" dirty="0">
              <a:solidFill>
                <a:prstClr val="black"/>
              </a:solidFill>
              <a:latin typeface="Calibri"/>
            </a:endParaRPr>
          </a:p>
          <a:p>
            <a:pPr marL="708660" lvl="1" indent="-342900" fontAlgn="auto">
              <a:lnSpc>
                <a:spcPct val="112000"/>
              </a:lnSpc>
              <a:spcBef>
                <a:spcPts val="1200"/>
              </a:spcBef>
              <a:spcAft>
                <a:spcPts val="0"/>
              </a:spcAft>
              <a:buFont typeface="Courier New" panose="02070309020205020404" pitchFamily="49" charset="0"/>
              <a:buChar char="o"/>
              <a:defRPr/>
            </a:pPr>
            <a:r>
              <a:rPr lang="el-GR" sz="2200" dirty="0">
                <a:solidFill>
                  <a:prstClr val="black"/>
                </a:solidFill>
                <a:latin typeface="Calibri"/>
              </a:rPr>
              <a:t>Να μην έχει κενά περιθώρια στα πλάγια της </a:t>
            </a:r>
            <a:r>
              <a:rPr lang="el-GR" sz="2200" dirty="0" smtClean="0">
                <a:solidFill>
                  <a:prstClr val="black"/>
                </a:solidFill>
                <a:latin typeface="Calibri"/>
              </a:rPr>
              <a:t>πλάκας.</a:t>
            </a:r>
            <a:endParaRPr lang="el-GR" sz="2200" dirty="0">
              <a:solidFill>
                <a:prstClr val="black"/>
              </a:solidFill>
              <a:latin typeface="Calibri"/>
            </a:endParaRPr>
          </a:p>
        </p:txBody>
      </p:sp>
      <p:cxnSp>
        <p:nvCxnSpPr>
          <p:cNvPr id="7" name="Ευθεία γραμμή σύνδεσης 6"/>
          <p:cNvCxnSpPr/>
          <p:nvPr/>
        </p:nvCxnSpPr>
        <p:spPr>
          <a:xfrm>
            <a:off x="4644008" y="1340768"/>
            <a:ext cx="0" cy="4752528"/>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288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57200" y="1196752"/>
            <a:ext cx="4474840" cy="5040560"/>
          </a:xfrm>
        </p:spPr>
        <p:txBody>
          <a:bodyPr/>
          <a:lstStyle/>
          <a:p>
            <a:pPr eaLnBrk="1" hangingPunct="1"/>
            <a:r>
              <a:rPr lang="el-GR" altLang="el-GR" dirty="0" smtClean="0"/>
              <a:t>Χρήση της </a:t>
            </a:r>
            <a:r>
              <a:rPr lang="el-GR" altLang="el-GR" b="1" dirty="0" smtClean="0"/>
              <a:t>παχιάς επίστρωσης </a:t>
            </a:r>
            <a:r>
              <a:rPr lang="el-GR" altLang="el-GR" dirty="0" smtClean="0"/>
              <a:t>προκειμένου να εξεταστεί μεγάλος όγκος δείγματος σε σύντομο χρόνο.</a:t>
            </a:r>
          </a:p>
          <a:p>
            <a:pPr lvl="1" eaLnBrk="1" hangingPunct="1"/>
            <a:r>
              <a:rPr lang="el-GR" altLang="el-GR" dirty="0" smtClean="0"/>
              <a:t>Μεγάλη σταγόνα απλώνεται σε έκταση 1 </a:t>
            </a:r>
            <a:r>
              <a:rPr lang="en-GB" altLang="el-GR" dirty="0" smtClean="0"/>
              <a:t>cm</a:t>
            </a:r>
            <a:r>
              <a:rPr lang="en-GB" altLang="el-GR" baseline="30000" dirty="0" smtClean="0"/>
              <a:t>2</a:t>
            </a:r>
            <a:r>
              <a:rPr lang="el-GR" altLang="el-GR" dirty="0" smtClean="0"/>
              <a:t>.</a:t>
            </a:r>
          </a:p>
          <a:p>
            <a:pPr lvl="1" eaLnBrk="1" hangingPunct="1"/>
            <a:r>
              <a:rPr lang="el-GR" altLang="el-GR" dirty="0" smtClean="0"/>
              <a:t>Πλήρης ξήρανση (2-3 ώρες σε θερμοκρασία δωματίου ή 30’ σε 37°).</a:t>
            </a:r>
          </a:p>
          <a:p>
            <a:pPr lvl="1" eaLnBrk="1" hangingPunct="1"/>
            <a:r>
              <a:rPr lang="el-GR" altLang="el-GR" dirty="0" smtClean="0"/>
              <a:t>Βαφή χωρίς μονιμοποίηση.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4" name="Τίτλος 3"/>
          <p:cNvSpPr>
            <a:spLocks noGrp="1"/>
          </p:cNvSpPr>
          <p:nvPr>
            <p:ph type="title"/>
          </p:nvPr>
        </p:nvSpPr>
        <p:spPr/>
        <p:txBody>
          <a:bodyPr>
            <a:normAutofit fontScale="90000"/>
          </a:bodyPr>
          <a:lstStyle/>
          <a:p>
            <a:r>
              <a:rPr lang="el-GR" dirty="0" smtClean="0"/>
              <a:t>Ειδική επίστρωση </a:t>
            </a:r>
            <a:r>
              <a:rPr lang="el-GR" dirty="0"/>
              <a:t>για </a:t>
            </a:r>
            <a:r>
              <a:rPr lang="el-GR" dirty="0" smtClean="0"/>
              <a:t>εντοπισμό παράσιτων ελονοσίας</a:t>
            </a:r>
            <a:endParaRPr lang="el-GR" dirty="0"/>
          </a:p>
        </p:txBody>
      </p:sp>
      <p:pic>
        <p:nvPicPr>
          <p:cNvPr id="27650" name="Picture 2" descr="File:Malaria parasites in blood sme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3821" y="1556792"/>
            <a:ext cx="3035310" cy="30757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5370512" y="4632575"/>
            <a:ext cx="316192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Malaria parasites in blood </a:t>
            </a:r>
            <a:r>
              <a:rPr lang="en-US" sz="1200" dirty="0" smtClean="0">
                <a:latin typeface="+mn-lt"/>
                <a:hlinkClick r:id="rId4"/>
              </a:rPr>
              <a:t>smear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7mike5000"/>
              </a:rPr>
              <a:t>7mike5000</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645175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l-GR" b="1" dirty="0" smtClean="0"/>
              <a:t>Χαρακτηριστικά σωστής επίστρωσης </a:t>
            </a:r>
            <a:r>
              <a:rPr lang="el-GR" sz="3000" b="0" dirty="0" smtClean="0"/>
              <a:t>1/2</a:t>
            </a:r>
            <a:endParaRPr lang="el-GR" sz="3000" b="0" dirty="0"/>
          </a:p>
        </p:txBody>
      </p:sp>
      <p:sp>
        <p:nvSpPr>
          <p:cNvPr id="16387" name="Content Placeholder 2"/>
          <p:cNvSpPr>
            <a:spLocks noGrp="1"/>
          </p:cNvSpPr>
          <p:nvPr>
            <p:ph idx="1"/>
          </p:nvPr>
        </p:nvSpPr>
        <p:spPr/>
        <p:txBody>
          <a:bodyPr>
            <a:normAutofit/>
          </a:bodyPr>
          <a:lstStyle/>
          <a:p>
            <a:pPr eaLnBrk="1" hangingPunct="1"/>
            <a:r>
              <a:rPr lang="el-GR" altLang="el-GR" sz="2400" dirty="0" smtClean="0"/>
              <a:t>Καλύπτονται τα 2/3 έως τα ¾ του μήκους. </a:t>
            </a:r>
          </a:p>
          <a:p>
            <a:pPr eaLnBrk="1" hangingPunct="1"/>
            <a:r>
              <a:rPr lang="el-GR" altLang="el-GR" sz="2400" dirty="0" smtClean="0"/>
              <a:t>Ομαλό σχήμα και ελαφρά στρογγυλό άκρο.</a:t>
            </a:r>
          </a:p>
          <a:p>
            <a:pPr eaLnBrk="1" hangingPunct="1"/>
            <a:r>
              <a:rPr lang="el-GR" altLang="el-GR" sz="2400" dirty="0" smtClean="0"/>
              <a:t>Ορατές πλάγιες άκρες.</a:t>
            </a:r>
          </a:p>
          <a:p>
            <a:pPr eaLnBrk="1" hangingPunct="1"/>
            <a:r>
              <a:rPr lang="el-GR" altLang="el-GR" sz="2400" dirty="0" smtClean="0"/>
              <a:t>Απαλό χωρίς ανωμαλίες, τρύπες ή ραβδώσεις.</a:t>
            </a:r>
          </a:p>
          <a:p>
            <a:pPr eaLnBrk="1" hangingPunct="1"/>
            <a:r>
              <a:rPr lang="el-GR" altLang="el-GR" sz="2400" dirty="0" smtClean="0"/>
              <a:t>Με την παρατήρηση στο φως έχει εμφάνιση «ουράνιου τόξου».</a:t>
            </a:r>
          </a:p>
          <a:p>
            <a:pPr eaLnBrk="1" hangingPunct="1"/>
            <a:r>
              <a:rPr lang="el-GR" altLang="el-GR" sz="2400" dirty="0" smtClean="0"/>
              <a:t>Έχει χρησιμοποιηθεί όλη η σταγόνα.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408874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2d24a7ecd5a35b3edccd3625cbbe7f1aff0bb87"/>
</p:tagLst>
</file>

<file path=ppt/theme/theme1.xml><?xml version="1.0" encoding="utf-8"?>
<a:theme xmlns:a="http://schemas.openxmlformats.org/drawingml/2006/main" name="OC_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352</TotalTime>
  <Words>2577</Words>
  <Application>Microsoft Office PowerPoint</Application>
  <PresentationFormat>On-screen Show (4:3)</PresentationFormat>
  <Paragraphs>333</Paragraphs>
  <Slides>35</Slides>
  <Notes>25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OC_template</vt:lpstr>
      <vt:lpstr>OC_template_updated</vt:lpstr>
      <vt:lpstr>Αιματολογία ΙΙΙ (Ε)</vt:lpstr>
      <vt:lpstr>Εισαγωγή</vt:lpstr>
      <vt:lpstr>«Μια εικόνα χίλιες λέξεις»</vt:lpstr>
      <vt:lpstr>Ιστορικοί σταθμοί </vt:lpstr>
      <vt:lpstr>Προτυποποιημένοι κανόνες επίστρωσης επιχρισμάτων</vt:lpstr>
      <vt:lpstr>Τεχνική της «σφήνας» 1/2</vt:lpstr>
      <vt:lpstr>Τεχνική της «σφήνας» 2/2</vt:lpstr>
      <vt:lpstr>Ειδική επίστρωση για εντοπισμό παράσιτων ελονοσίας</vt:lpstr>
      <vt:lpstr>Χαρακτηριστικά σωστής επίστρωσης 1/2</vt:lpstr>
      <vt:lpstr>Χαρακτηριστικά σωστής επίστρωσης 2/2</vt:lpstr>
      <vt:lpstr>Μονιμοποίηση</vt:lpstr>
      <vt:lpstr>Τύποι χρώσεων</vt:lpstr>
      <vt:lpstr>Τεχνική May-Grϋnwald-Giemsa. </vt:lpstr>
      <vt:lpstr>Ιδεώδης περιοχή μελέτης</vt:lpstr>
      <vt:lpstr>Χαρακτηριστικά άριστα χρωματισμένου επιχρίσματος 1/2</vt:lpstr>
      <vt:lpstr>Χαρακτηριστικά άριστα χρωματισμένου επιχρίσματος 2/2</vt:lpstr>
      <vt:lpstr>Αποτελέσματα χρώσης May-Grϋnwald-Giemsa 1/2</vt:lpstr>
      <vt:lpstr>Αποτελέσματα χρώσης May-Grϋnwald-Giemsa 2/2</vt:lpstr>
      <vt:lpstr>Σφάλματα (επίστρωση)</vt:lpstr>
      <vt:lpstr>Σφάλματα χρώσης</vt:lpstr>
      <vt:lpstr>Διάφορες περιπτώσεις σφάλματος (χρώση) 1/3</vt:lpstr>
      <vt:lpstr>Διάφορες περιπτώσεις σφάλματος (χρώση) 2/3</vt:lpstr>
      <vt:lpstr>Διάφορες περιπτώσεις σφάλματος (χρώση) 3/3</vt:lpstr>
      <vt:lpstr>Προβλήματα στην αξιολόγηση (χρώση)</vt:lpstr>
      <vt:lpstr>Διάκριση εγκλείστων σε ερυθροκύτταρα και ουδετερόφιλα </vt:lpstr>
      <vt:lpstr>Συσσώρευση αιμοπεταλίων</vt:lpstr>
      <vt:lpstr>Παρουσία μικροβίων και παρασίτων</vt:lpstr>
      <vt:lpstr>Συμπέρασμα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ΙΙΙ - Ε</dc:title>
  <dc:creator>opencourses@teiath.gr</dc:creator>
  <cp:lastModifiedBy>alex</cp:lastModifiedBy>
  <cp:revision>21</cp:revision>
  <dcterms:created xsi:type="dcterms:W3CDTF">2015-01-22T06:36:25Z</dcterms:created>
  <dcterms:modified xsi:type="dcterms:W3CDTF">2015-03-02T10:26:47Z</dcterms:modified>
</cp:coreProperties>
</file>