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51"/>
  </p:notesMasterIdLst>
  <p:handoutMasterIdLst>
    <p:handoutMasterId r:id="rId152"/>
  </p:handoutMasterIdLst>
  <p:sldIdLst>
    <p:sldId id="25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257" r:id="rId144"/>
    <p:sldId id="262" r:id="rId145"/>
    <p:sldId id="264" r:id="rId146"/>
    <p:sldId id="407" r:id="rId147"/>
    <p:sldId id="408" r:id="rId148"/>
    <p:sldId id="266" r:id="rId149"/>
    <p:sldId id="261" r:id="rId150"/>
  </p:sldIdLst>
  <p:sldSz cx="9144000" cy="6858000" type="screen4x3"/>
  <p:notesSz cx="7104063" cy="10234613"/>
  <p:custDataLst>
    <p:tags r:id="rId15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p:scale>
          <a:sx n="114" d="100"/>
          <a:sy n="114" d="100"/>
        </p:scale>
        <p:origin x="-72"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11/3/2015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11/3/2015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63806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27014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33373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115326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317887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309331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247585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67559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1937891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3324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249970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142</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143</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144</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146</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15107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28602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165409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246814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345741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306967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180695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638058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2000"/>
              </a:lnSpc>
              <a:spcBef>
                <a:spcPts val="1200"/>
              </a:spcBef>
              <a:defRPr sz="2400"/>
            </a:lvl1pPr>
            <a:lvl2pPr marL="742950" indent="-285750">
              <a:lnSpc>
                <a:spcPct val="112000"/>
              </a:lnSpc>
              <a:spcBef>
                <a:spcPts val="1200"/>
              </a:spcBef>
              <a:buFont typeface="Courier New" panose="02070309020205020404" pitchFamily="49" charset="0"/>
              <a:buChar char="o"/>
              <a:defRPr sz="2400"/>
            </a:lvl2pPr>
            <a:lvl3pPr>
              <a:lnSpc>
                <a:spcPct val="112000"/>
              </a:lnSpc>
              <a:spcBef>
                <a:spcPts val="1200"/>
              </a:spcBef>
              <a:defRPr sz="2400"/>
            </a:lvl3pPr>
            <a:lvl4pPr>
              <a:lnSpc>
                <a:spcPct val="112000"/>
              </a:lnSpc>
              <a:spcBef>
                <a:spcPts val="1200"/>
              </a:spcBef>
              <a:defRPr sz="2400"/>
            </a:lvl4pPr>
            <a:lvl5pPr>
              <a:lnSpc>
                <a:spcPct val="112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334717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710467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142031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062655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159065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355273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414341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9665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162189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887370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751.pn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hyperlink" Target="http://commons.wikimedia.org/wiki/File:Gray_720-emphasizing-corpus-callosum.png" TargetMode="Externa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Corpus_callosum.gi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http://cnx.org/content/m46557/latest/?collection=col11623/latest" TargetMode="External"/><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hyperlink" Target="http://creativecommons.org/licenses/by/3.0/"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Sobo_1909_624.png"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hyperlink" Target="http://commons.wikimedia.org/wiki/User:CFC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8" Type="http://schemas.openxmlformats.org/officeDocument/2006/relationships/hyperlink" Target="http://commons.wikimedia.org/wiki/User:CFCF" TargetMode="External"/><Relationship Id="rId3" Type="http://schemas.openxmlformats.org/officeDocument/2006/relationships/image" Target="../media/image51.png"/><Relationship Id="rId7" Type="http://schemas.openxmlformats.org/officeDocument/2006/relationships/hyperlink" Target="http://commons.wikimedia.org/wiki/File:1501_Connections_of_the_Sympathetic_Nervous_System.jp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hyperlink" Target="http://commons.wikimedia.org/wiki/User:Medium69" TargetMode="External"/><Relationship Id="rId4" Type="http://schemas.openxmlformats.org/officeDocument/2006/relationships/hyperlink" Target="http://commons.wikimedia.org/wiki/File:Nervous_system_diagram.png" TargetMode="External"/><Relationship Id="rId9" Type="http://schemas.openxmlformats.org/officeDocument/2006/relationships/hyperlink" Target="http://creativecommons.org/licenses/by/3.0/deed.en"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Gray839.png"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hyperlink" Target="http://commons.wikimedia.org/wiki/User:CrazyPhunk" TargetMode="External"/><Relationship Id="rId3" Type="http://schemas.openxmlformats.org/officeDocument/2006/relationships/image" Target="../media/image15.gif"/><Relationship Id="rId7" Type="http://schemas.openxmlformats.org/officeDocument/2006/relationships/hyperlink" Target="http://commons.wikimedia.org/wiki/File:Brainlobes.svg" TargetMode="Externa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Four_lobes_animation_small2.gif"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Jkwchui" TargetMode="External"/><Relationship Id="rId4" Type="http://schemas.openxmlformats.org/officeDocument/2006/relationships/hyperlink" Target="http://commons.wikimedia.org/wiki/File:Cerebrum_lobes.sv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Vertebrate-brain-regions_small.png" TargetMode="Externa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http://commons.wikimedia.org/wiki/User:Looie49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commons.wikimedia.org/w/index.php?title=User:Webber&amp;action=edit&amp;redlink=1" TargetMode="External"/><Relationship Id="rId4" Type="http://schemas.openxmlformats.org/officeDocument/2006/relationships/hyperlink" Target="http://commons.wikimedia.org/wiki/File:Brain_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ndex.php?title=User:Paskari&amp;action=edit&amp;redlink=1" TargetMode="External"/><Relationship Id="rId4" Type="http://schemas.openxmlformats.org/officeDocument/2006/relationships/hyperlink" Target="http://commons.wikimedia.org/wiki/File:Posterior_Parietal_Lobe.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creativecommons.org/licenses/by/2.0/" TargetMode="External"/><Relationship Id="rId5" Type="http://schemas.openxmlformats.org/officeDocument/2006/relationships/hyperlink" Target="https://www.flickr.com/photos/bethscupham/" TargetMode="External"/><Relationship Id="rId4" Type="http://schemas.openxmlformats.org/officeDocument/2006/relationships/hyperlink" Target="https://www.flickr.com/photos/bethscupham/736240544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ommons.wikimedia.org/wiki/File:1421_Sensory_Homunculus.jpg" TargetMode="External"/><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bcat.deviantart.com/" TargetMode="External"/><Relationship Id="rId2" Type="http://schemas.openxmlformats.org/officeDocument/2006/relationships/hyperlink" Target="http://obcat.deviantart.com/art/Motor-and-Sensory-Homunculus-293708140" TargetMode="Externa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hyperlink" Target="http://creativecommons.org/licenses/by-nc-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neurophilosophy.wordpress.com/2008/08/27/wilder_penfield_neural_cartographer/" TargetMode="External"/><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102_Brain_Motor&amp;Sensory.p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ruf.rice.edu/~lngbrain/cglidde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Brain_Surface_Gyri.SVG"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hyperlink" Target="http://creativecommons.org/licenses/by-nc-sa/3.0/" TargetMode="External"/><Relationship Id="rId4" Type="http://schemas.openxmlformats.org/officeDocument/2006/relationships/hyperlink" Target="http://commons.wikimedia.org/wiki/User:Was_a_be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imgarcade.com/1/perisylvian-region/" TargetMode="Externa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www.psyplexus.com/betts/images/f013-tn.jpg"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Wyglif" TargetMode="External"/><Relationship Id="rId4" Type="http://schemas.openxmlformats.org/officeDocument/2006/relationships/hyperlink" Target="http://en.wikipedia.org/wiki/Lateralization_of_brain_functio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iencearchives.wordpress.com/2010/07/09/%CF%8C-bytes-%CE%AF-%CF%8D-%CF%8Eio/" TargetMode="External"/><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hyperlink" Target="http://creativecommons.org/licenses/by-sa/2.1/jp/deed.en" TargetMode="External"/><Relationship Id="rId3" Type="http://schemas.openxmlformats.org/officeDocument/2006/relationships/hyperlink" Target="http://commons.wikimedia.org/wiki/File:Blausen_0215_CerebralHemispheres.png" TargetMode="External"/><Relationship Id="rId7" Type="http://schemas.openxmlformats.org/officeDocument/2006/relationships/hyperlink" Target="http://commons.wikimedia.org/wiki/User:Was_a_bee" TargetMode="Externa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commons.wikimedia.org/wiki/File:Longitudinal_fissure_of_cerebrum.gif" TargetMode="Externa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elafosdorkas.blogspot.gr/2011/08/blog-post_09.html" TargetMode="External"/><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Hippocampus.gif" TargetMode="External"/><Relationship Id="rId2" Type="http://schemas.openxmlformats.org/officeDocument/2006/relationships/image" Target="../media/image30.gif"/><Relationship Id="rId1" Type="http://schemas.openxmlformats.org/officeDocument/2006/relationships/slideLayout" Target="../slideLayouts/slideLayout12.xml"/><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NIA_human_brain_drawing.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commons.wikimedia.org/wiki/User:TeleComNasSprVen" TargetMode="External"/><Relationship Id="rId4" Type="http://schemas.openxmlformats.org/officeDocument/2006/relationships/hyperlink" Target="http://commons.wikimedia.org/wiki/File:The_Limbic_System_and_Nearby_Structures_-_John_Taylor.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s.wikimedia.org/wiki/File:EEG_cap.jpg" TargetMode="External"/><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hyperlink" Target="http://commons.wikimedia.org/wiki/User:Mark_vik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commons.wikimedia.org/wiki/File:EEG_mit_32_Electroden.jpg" TargetMode="External"/><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Kristina_Walt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commons.wikimedia.org/w/index.php?title=User:Abigailswain&amp;action=edit&amp;redlink=1" TargetMode="External"/><Relationship Id="rId4" Type="http://schemas.openxmlformats.org/officeDocument/2006/relationships/hyperlink" Target="http://commons.wikimedia.org/wiki/File:Elecmontage32.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greeksrulez.wordpress.com/2010/03/13/" TargetMode="External"/><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commons.wikimedia.org/wiki/File:Medulla_spinalis_-_Substantia_grisea_-_German.svg" TargetMode="External"/><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Polarly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hyperlink" Target="http://commons.wikimedia.org/wiki/User:Pngbot" TargetMode="External"/><Relationship Id="rId3" Type="http://schemas.openxmlformats.org/officeDocument/2006/relationships/hyperlink" Target="http://commons.wikimedia.org/wiki/File:Blausen_0822_SpinalCord.png" TargetMode="External"/><Relationship Id="rId7" Type="http://schemas.openxmlformats.org/officeDocument/2006/relationships/hyperlink" Target="http://commons.wikimedia.org/wiki/File:Gray675.png" TargetMode="External"/><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Gray744.png" TargetMode="External"/><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hyperlink" Target="http://commons.wikimedia.org/wiki/User:Quibik"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commons.wikimedia.org/wiki/User:Mysid" TargetMode="External"/><Relationship Id="rId4" Type="http://schemas.openxmlformats.org/officeDocument/2006/relationships/hyperlink" Target="http://commons.wikimedia.org/wiki/File:Gray770-en.sv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commons.wikimedia.org/wiki/File:1426_Corticospinal_Pathway.jpg" TargetMode="External"/><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commons.wikimedia.org/wiki/File:Gray675.png" TargetMode="External"/><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hyperlink" Target="http://commons.wikimedia.org/wiki/User:Pngbo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hyperlink" Target="http://zahstraces.blogspot.gr/2012/03/hemiplegia.html" TargetMode="External"/><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commons.wikimedia.org/wiki/File:Stroke_ischemic.jpg" TargetMode="External"/><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hyperlink" Target="http://commons.wikimedia.org/wiki/User:CFC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hyperlink" Target="http://commons.wikimedia.org/wiki/File:Spinal_cord_tracts_-_English.svg" TargetMode="External"/><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Mikael_H%C3%A4ggstr%C3%B6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en.wikipedia.org/wiki/User:Anetode" TargetMode="External"/><Relationship Id="rId4" Type="http://schemas.openxmlformats.org/officeDocument/2006/relationships/hyperlink" Target="http://en.wikipedia.org/wiki/File:Paralysis_agitans_(1907,_after_St._Leger).p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commons.wikimedia.org/wiki/User:Ras67" TargetMode="External"/><Relationship Id="rId4" Type="http://schemas.openxmlformats.org/officeDocument/2006/relationships/hyperlink" Target="http://commons.wikimedia.org/wiki/File:Paralysis_agitans-Male_Parkinson's_victim-1892.jp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9"/>
            <a:ext cx="7772400" cy="1080120"/>
          </a:xfrm>
        </p:spPr>
        <p:txBody>
          <a:bodyPr>
            <a:normAutofit/>
          </a:bodyPr>
          <a:lstStyle/>
          <a:p>
            <a:pPr lvl="1" algn="ctr"/>
            <a:r>
              <a:rPr lang="el-GR" sz="4400" b="1" dirty="0" smtClean="0">
                <a:solidFill>
                  <a:schemeClr val="tx1"/>
                </a:solidFill>
                <a:latin typeface="+mn-lt"/>
              </a:rPr>
              <a:t>Φυσιολογία</a:t>
            </a:r>
            <a:endParaRPr lang="el-GR" sz="4400" b="1" dirty="0">
              <a:solidFill>
                <a:schemeClr val="tx1"/>
              </a:solidFill>
              <a:latin typeface="+mn-lt"/>
            </a:endParaRPr>
          </a:p>
        </p:txBody>
      </p:sp>
      <p:sp>
        <p:nvSpPr>
          <p:cNvPr id="3" name="Υπότιτλος 2"/>
          <p:cNvSpPr>
            <a:spLocks noGrp="1"/>
          </p:cNvSpPr>
          <p:nvPr>
            <p:ph type="subTitle" idx="1"/>
          </p:nvPr>
        </p:nvSpPr>
        <p:spPr>
          <a:xfrm>
            <a:off x="0" y="2636912"/>
            <a:ext cx="9144000" cy="2664296"/>
          </a:xfrm>
        </p:spPr>
        <p:txBody>
          <a:bodyPr>
            <a:normAutofit fontScale="92500"/>
          </a:bodyPr>
          <a:lstStyle/>
          <a:p>
            <a:pPr>
              <a:spcBef>
                <a:spcPts val="0"/>
              </a:spcBef>
              <a:spcAft>
                <a:spcPts val="1800"/>
              </a:spcAft>
            </a:pPr>
            <a:r>
              <a:rPr lang="el-GR" sz="2600" b="1" dirty="0" smtClean="0"/>
              <a:t>Ενότητα 16</a:t>
            </a:r>
            <a:r>
              <a:rPr lang="el-GR" sz="2600" dirty="0" smtClean="0"/>
              <a:t>:</a:t>
            </a:r>
            <a:r>
              <a:rPr lang="en-US" sz="2600" dirty="0" smtClean="0"/>
              <a:t> </a:t>
            </a:r>
            <a:r>
              <a:rPr lang="el-GR" sz="2600" dirty="0"/>
              <a:t>Νευρικό σύστημα (β’ μέρος) - Φλοιός και περιοχές φλοιού, ανώτερες πνευματικές λειτουργίες ηλεκτροεγκεφαλογράφημα, κινητικό, αισθητικό και αυτόνομο νευρικό σύστημα</a:t>
            </a:r>
            <a:endParaRPr lang="en-US" sz="2600" dirty="0" smtClean="0"/>
          </a:p>
          <a:p>
            <a:pPr>
              <a:spcBef>
                <a:spcPts val="0"/>
              </a:spcBef>
            </a:pPr>
            <a:r>
              <a:rPr lang="el-GR" sz="2200" dirty="0"/>
              <a:t>Mαρία Bενετίκου, MD, MSc, DipEndo, PhD,</a:t>
            </a:r>
          </a:p>
          <a:p>
            <a:pPr>
              <a:spcBef>
                <a:spcPts val="0"/>
              </a:spcBef>
            </a:pPr>
            <a:r>
              <a:rPr lang="el-GR" sz="2200" dirty="0"/>
              <a:t>Ιατρός ενδοκρινολόγος, καθηγήτρια παθοφυσιολογίας – νοσολογίας, διδάκτωρ πανεπιστήμιου Αθηνών και Λονδίνου</a:t>
            </a:r>
          </a:p>
          <a:p>
            <a:pPr>
              <a:spcBef>
                <a:spcPts val="0"/>
              </a:spcBef>
            </a:pPr>
            <a:r>
              <a:rPr lang="el-GR" sz="2200"/>
              <a:t>Τμήμα </a:t>
            </a:r>
            <a:r>
              <a:rPr lang="el-GR" sz="2200"/>
              <a:t>Ιατρικών Εργαστηρίων</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a:t>
            </a:r>
          </a:p>
        </p:txBody>
      </p:sp>
      <p:pic>
        <p:nvPicPr>
          <p:cNvPr id="1026" name="Picture 2" descr="File:Gray75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7704" y="1844824"/>
            <a:ext cx="5863842"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13303" y="5805264"/>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Gray751</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3504211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8/11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sz="2200" b="1" dirty="0" smtClean="0"/>
              <a:t>Διαταραχές </a:t>
            </a:r>
            <a:r>
              <a:rPr lang="el-GR" sz="2200" b="1" dirty="0"/>
              <a:t>της παρεγκεφαλίδας (εκδηλώσεις)</a:t>
            </a:r>
            <a:endParaRPr lang="el-GR" sz="2200" dirty="0"/>
          </a:p>
          <a:p>
            <a:pPr hangingPunct="0"/>
            <a:r>
              <a:rPr lang="el-GR" sz="2200" dirty="0"/>
              <a:t>Βλάβη της παρεγκεφαλίδας οδηγεί στην ανικανότητα να γίνουν οι </a:t>
            </a:r>
            <a:r>
              <a:rPr lang="el-GR" sz="2200" b="1" dirty="0"/>
              <a:t>κινήσεις μαλακά και με ακρίβεια.  </a:t>
            </a:r>
            <a:r>
              <a:rPr lang="el-GR" sz="2200" dirty="0"/>
              <a:t>Αυτό καλείται παρεγκεφαλιδική </a:t>
            </a:r>
            <a:r>
              <a:rPr lang="el-GR" sz="2200" b="1" dirty="0"/>
              <a:t>αταξία ή ασυνέργεια.</a:t>
            </a:r>
            <a:endParaRPr lang="el-GR" sz="2200" dirty="0"/>
          </a:p>
          <a:p>
            <a:pPr hangingPunct="0"/>
            <a:r>
              <a:rPr lang="el-GR" sz="2200" b="1" dirty="0"/>
              <a:t>Η παρεγκεφαλιδική αταξία δίδει:</a:t>
            </a:r>
            <a:endParaRPr lang="el-GR" sz="2200" dirty="0"/>
          </a:p>
          <a:p>
            <a:pPr marL="625475" indent="-457200" hangingPunct="0">
              <a:buFont typeface="+mj-lt"/>
              <a:buAutoNum type="arabicPeriod"/>
            </a:pPr>
            <a:r>
              <a:rPr lang="el-GR" sz="2200" dirty="0" smtClean="0"/>
              <a:t>Διαταραχή </a:t>
            </a:r>
            <a:r>
              <a:rPr lang="el-GR" sz="2200" dirty="0"/>
              <a:t>θέσης και </a:t>
            </a:r>
            <a:r>
              <a:rPr lang="el-GR" sz="2200" dirty="0" smtClean="0"/>
              <a:t>βάδισης.</a:t>
            </a:r>
            <a:endParaRPr lang="el-GR" sz="2200" dirty="0"/>
          </a:p>
          <a:p>
            <a:pPr marL="625475" indent="-457200" hangingPunct="0">
              <a:buFont typeface="+mj-lt"/>
              <a:buAutoNum type="arabicPeriod"/>
            </a:pPr>
            <a:r>
              <a:rPr lang="el-GR" sz="2200" dirty="0" smtClean="0"/>
              <a:t>Αποσύνδεση </a:t>
            </a:r>
            <a:r>
              <a:rPr lang="el-GR" sz="2200" dirty="0"/>
              <a:t>των </a:t>
            </a:r>
            <a:r>
              <a:rPr lang="el-GR" sz="2200" dirty="0" smtClean="0"/>
              <a:t>κινήσεων.</a:t>
            </a:r>
            <a:endParaRPr lang="el-GR" sz="2200" dirty="0"/>
          </a:p>
          <a:p>
            <a:pPr marL="625475" indent="-457200" hangingPunct="0">
              <a:buFont typeface="+mj-lt"/>
              <a:buAutoNum type="arabicPeriod"/>
            </a:pPr>
            <a:r>
              <a:rPr lang="el-GR" sz="2200" dirty="0" smtClean="0"/>
              <a:t>Δυσμετρία.</a:t>
            </a:r>
            <a:endParaRPr lang="el-GR" sz="2200" dirty="0"/>
          </a:p>
          <a:p>
            <a:pPr marL="625475" indent="-457200" hangingPunct="0">
              <a:buFont typeface="+mj-lt"/>
              <a:buAutoNum type="arabicPeriod"/>
            </a:pPr>
            <a:r>
              <a:rPr lang="el-GR" sz="2200" dirty="0" smtClean="0"/>
              <a:t>Δυσδιαδοχοκινησία.</a:t>
            </a:r>
            <a:endParaRPr lang="el-GR" sz="2200" dirty="0"/>
          </a:p>
          <a:p>
            <a:pPr marL="625475" indent="-457200" hangingPunct="0">
              <a:buFont typeface="+mj-lt"/>
              <a:buAutoNum type="arabicPeriod"/>
            </a:pPr>
            <a:r>
              <a:rPr lang="el-GR" sz="2200" dirty="0" smtClean="0"/>
              <a:t>Διαταραχή λόγου.</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99</a:t>
            </a:fld>
            <a:endParaRPr lang="el-GR" dirty="0">
              <a:solidFill>
                <a:prstClr val="black"/>
              </a:solidFill>
            </a:endParaRPr>
          </a:p>
        </p:txBody>
      </p:sp>
    </p:spTree>
    <p:extLst>
      <p:ext uri="{BB962C8B-B14F-4D97-AF65-F5344CB8AC3E}">
        <p14:creationId xmlns:p14="http://schemas.microsoft.com/office/powerpoint/2010/main" val="21444639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9/11</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Διαταραχή </a:t>
            </a:r>
            <a:r>
              <a:rPr lang="el-GR" sz="2200" b="1" dirty="0"/>
              <a:t>θέσης  και βάδισης</a:t>
            </a:r>
            <a:endParaRPr lang="el-GR" sz="2200" dirty="0"/>
          </a:p>
          <a:p>
            <a:pPr marL="447675" indent="-447675" hangingPunct="0">
              <a:buFont typeface="Courier New" panose="02070309020205020404" pitchFamily="49" charset="0"/>
              <a:buChar char="o"/>
            </a:pPr>
            <a:r>
              <a:rPr lang="el-GR" sz="2200" dirty="0"/>
              <a:t>Δυσκολία διατήρησης της </a:t>
            </a:r>
            <a:r>
              <a:rPr lang="el-GR" sz="2200" b="1" dirty="0"/>
              <a:t>όρθιας</a:t>
            </a:r>
            <a:r>
              <a:rPr lang="el-GR" sz="2200" dirty="0"/>
              <a:t> στάσης, και </a:t>
            </a:r>
            <a:r>
              <a:rPr lang="el-GR" sz="2200" b="1" dirty="0"/>
              <a:t>βάδισμα</a:t>
            </a:r>
            <a:r>
              <a:rPr lang="el-GR" sz="2200" dirty="0"/>
              <a:t> περεμφερές με εκείνο του </a:t>
            </a:r>
            <a:r>
              <a:rPr lang="el-GR" sz="2200" b="1" dirty="0"/>
              <a:t>μεθυσμένου </a:t>
            </a:r>
            <a:r>
              <a:rPr lang="el-GR" sz="2200" dirty="0"/>
              <a:t>(σκώληξ). </a:t>
            </a:r>
            <a:r>
              <a:rPr lang="el-GR" sz="2200" dirty="0" smtClean="0"/>
              <a:t>Τάση </a:t>
            </a:r>
            <a:r>
              <a:rPr lang="el-GR" sz="2200" dirty="0"/>
              <a:t>για </a:t>
            </a:r>
            <a:r>
              <a:rPr lang="el-GR" sz="2200" b="1" dirty="0"/>
              <a:t>πτώση </a:t>
            </a:r>
            <a:r>
              <a:rPr lang="el-GR" sz="2200" dirty="0"/>
              <a:t>προς την μεριά της βλάβης (ημισφαίρια).</a:t>
            </a:r>
          </a:p>
          <a:p>
            <a:pPr marL="447675" indent="-447675" hangingPunct="0">
              <a:buFont typeface="Courier New" panose="02070309020205020404" pitchFamily="49" charset="0"/>
              <a:buChar char="o"/>
            </a:pPr>
            <a:r>
              <a:rPr lang="el-GR" sz="2200" dirty="0" smtClean="0"/>
              <a:t>Η </a:t>
            </a:r>
            <a:r>
              <a:rPr lang="el-GR" sz="2200" dirty="0"/>
              <a:t>τάση για πτώση και η κάθε διαταραχή είναι </a:t>
            </a:r>
            <a:r>
              <a:rPr lang="el-GR" sz="2200" b="1" dirty="0"/>
              <a:t>προς </a:t>
            </a:r>
            <a:r>
              <a:rPr lang="el-GR" sz="2200" dirty="0"/>
              <a:t>την μεριά της βλάβης και </a:t>
            </a:r>
            <a:r>
              <a:rPr lang="el-GR" sz="2200" b="1" dirty="0"/>
              <a:t>δεν </a:t>
            </a:r>
            <a:r>
              <a:rPr lang="el-GR" sz="2200" dirty="0"/>
              <a:t>διορθώνεται με την βοήθεια της όρασης.</a:t>
            </a:r>
          </a:p>
          <a:p>
            <a:pPr marL="457200" indent="-457200" hangingPunct="0">
              <a:buFont typeface="+mj-lt"/>
              <a:buAutoNum type="arabicPeriod" startAt="2"/>
            </a:pPr>
            <a:r>
              <a:rPr lang="el-GR" sz="2200" b="1" dirty="0" smtClean="0"/>
              <a:t>Αποσύνδεση </a:t>
            </a:r>
            <a:r>
              <a:rPr lang="el-GR" sz="2200" b="1" dirty="0"/>
              <a:t>των κινήσεων</a:t>
            </a:r>
            <a:endParaRPr lang="el-GR" sz="2200" dirty="0"/>
          </a:p>
          <a:p>
            <a:pPr marL="447675" indent="-447675" hangingPunct="0">
              <a:buFont typeface="Courier New" panose="02070309020205020404" pitchFamily="49" charset="0"/>
              <a:buChar char="o"/>
            </a:pPr>
            <a:r>
              <a:rPr lang="el-GR" sz="2200" dirty="0"/>
              <a:t>Μία κίνηση είναι διασπασμένη στα στοιχεία της π.χ. ο ώμος, ο </a:t>
            </a:r>
            <a:r>
              <a:rPr lang="el-GR" sz="2200" dirty="0" smtClean="0"/>
              <a:t>αγκώνας </a:t>
            </a:r>
            <a:r>
              <a:rPr lang="el-GR" sz="2200" dirty="0"/>
              <a:t>και οι αρθρώσεις του καρπού κινούνται σαν χωριστά και όχι μαζί σαν μια συγχρονισμένη κίνηση όπως συνήθως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100</a:t>
            </a:fld>
            <a:endParaRPr lang="el-GR" dirty="0">
              <a:solidFill>
                <a:prstClr val="black"/>
              </a:solidFill>
            </a:endParaRPr>
          </a:p>
        </p:txBody>
      </p:sp>
    </p:spTree>
    <p:extLst>
      <p:ext uri="{BB962C8B-B14F-4D97-AF65-F5344CB8AC3E}">
        <p14:creationId xmlns:p14="http://schemas.microsoft.com/office/powerpoint/2010/main" val="12747104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10/11</a:t>
            </a:r>
            <a:endParaRPr lang="el-GR" dirty="0"/>
          </a:p>
        </p:txBody>
      </p:sp>
      <p:sp>
        <p:nvSpPr>
          <p:cNvPr id="3" name="2 - Θέση περιεχομένου"/>
          <p:cNvSpPr>
            <a:spLocks noGrp="1"/>
          </p:cNvSpPr>
          <p:nvPr>
            <p:ph idx="1"/>
          </p:nvPr>
        </p:nvSpPr>
        <p:spPr/>
        <p:txBody>
          <a:bodyPr>
            <a:normAutofit fontScale="92500" lnSpcReduction="10000"/>
          </a:bodyPr>
          <a:lstStyle/>
          <a:p>
            <a:pPr marL="457200" indent="-457200" hangingPunct="0">
              <a:buFont typeface="+mj-lt"/>
              <a:buAutoNum type="arabicPeriod" startAt="3"/>
            </a:pPr>
            <a:r>
              <a:rPr lang="el-GR" b="1" dirty="0" smtClean="0"/>
              <a:t>Δυσμετρία</a:t>
            </a:r>
            <a:endParaRPr lang="el-GR" dirty="0"/>
          </a:p>
          <a:p>
            <a:pPr marL="447675" indent="-354013" hangingPunct="0">
              <a:buFont typeface="Courier New" panose="02070309020205020404" pitchFamily="49" charset="0"/>
              <a:buChar char="o"/>
              <a:tabLst>
                <a:tab pos="447675" algn="l"/>
              </a:tabLst>
            </a:pPr>
            <a:r>
              <a:rPr lang="el-GR" dirty="0"/>
              <a:t>Αδυναμία να σταματήσει η κίνηση στο επιθυμητό σημείο.</a:t>
            </a:r>
          </a:p>
          <a:p>
            <a:pPr marL="447675" indent="-354013" hangingPunct="0">
              <a:buFont typeface="Courier New" panose="02070309020205020404" pitchFamily="49" charset="0"/>
              <a:buChar char="o"/>
              <a:tabLst>
                <a:tab pos="447675" algn="l"/>
              </a:tabLst>
            </a:pPr>
            <a:r>
              <a:rPr lang="en-US" dirty="0" smtClean="0"/>
              <a:t>overshooting</a:t>
            </a:r>
            <a:endParaRPr lang="el-GR" dirty="0"/>
          </a:p>
          <a:p>
            <a:pPr marL="447675" indent="-354013" hangingPunct="0">
              <a:buFont typeface="Courier New" panose="02070309020205020404" pitchFamily="49" charset="0"/>
              <a:buChar char="o"/>
              <a:tabLst>
                <a:tab pos="447675" algn="l"/>
              </a:tabLst>
            </a:pPr>
            <a:r>
              <a:rPr lang="en-US" dirty="0" smtClean="0"/>
              <a:t>undershouting</a:t>
            </a:r>
            <a:r>
              <a:rPr lang="el-GR" dirty="0" smtClean="0"/>
              <a:t>   </a:t>
            </a:r>
            <a:r>
              <a:rPr lang="el-GR" dirty="0"/>
              <a:t>}  στο ένα μέρος του σώματος</a:t>
            </a:r>
          </a:p>
          <a:p>
            <a:pPr marL="447675" indent="-354013" hangingPunct="0">
              <a:buFont typeface="Courier New" panose="02070309020205020404" pitchFamily="49" charset="0"/>
              <a:buChar char="o"/>
              <a:tabLst>
                <a:tab pos="447675" algn="l"/>
              </a:tabLst>
            </a:pPr>
            <a:r>
              <a:rPr lang="en-US" dirty="0" smtClean="0"/>
              <a:t>pastpointing</a:t>
            </a:r>
            <a:endParaRPr lang="el-GR" dirty="0"/>
          </a:p>
          <a:p>
            <a:pPr marL="457200" indent="-457200" hangingPunct="0">
              <a:buFont typeface="+mj-lt"/>
              <a:buAutoNum type="arabicPeriod" startAt="4"/>
            </a:pPr>
            <a:r>
              <a:rPr lang="el-GR" b="1" dirty="0" smtClean="0"/>
              <a:t>Δυσδιαδοχοκινησία</a:t>
            </a:r>
            <a:endParaRPr lang="el-GR" dirty="0"/>
          </a:p>
          <a:p>
            <a:pPr marL="447675" indent="0" hangingPunct="0">
              <a:buNone/>
            </a:pPr>
            <a:r>
              <a:rPr lang="el-GR" dirty="0"/>
              <a:t>Αδυναμία να σταματήσει μια κίνηση και αμέσως να συνεχίσει με την ακριβώς αντίθετή της  π.χ. πρηνή </a:t>
            </a:r>
            <a:r>
              <a:rPr lang="el-GR" dirty="0" smtClean="0"/>
              <a:t>και </a:t>
            </a:r>
            <a:r>
              <a:rPr lang="el-GR" dirty="0"/>
              <a:t>ύπτια θέση χεριού</a:t>
            </a:r>
          </a:p>
          <a:p>
            <a:pPr marL="457200" indent="-457200" hangingPunct="0">
              <a:buFont typeface="+mj-lt"/>
              <a:buAutoNum type="arabicPeriod" startAt="5"/>
            </a:pPr>
            <a:r>
              <a:rPr lang="el-GR" b="1" dirty="0" smtClean="0"/>
              <a:t>Ο </a:t>
            </a:r>
            <a:r>
              <a:rPr lang="el-GR" b="1" dirty="0"/>
              <a:t>λόγος </a:t>
            </a:r>
            <a:r>
              <a:rPr lang="el-GR" dirty="0"/>
              <a:t>γίνεται αργός, μονότονος και μερικές συλλαβές ακούγονται αφύσικα χωρισμένες. </a:t>
            </a:r>
            <a:r>
              <a:rPr lang="el-GR" dirty="0" smtClean="0"/>
              <a:t>(</a:t>
            </a:r>
            <a:r>
              <a:rPr lang="el-GR" dirty="0"/>
              <a:t>Οφείλεται σε έλλειψη συνέργειας των μυών στην ομιλία).</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101</a:t>
            </a:fld>
            <a:endParaRPr lang="el-GR" dirty="0">
              <a:solidFill>
                <a:prstClr val="black"/>
              </a:solidFill>
            </a:endParaRPr>
          </a:p>
        </p:txBody>
      </p:sp>
    </p:spTree>
    <p:extLst>
      <p:ext uri="{BB962C8B-B14F-4D97-AF65-F5344CB8AC3E}">
        <p14:creationId xmlns:p14="http://schemas.microsoft.com/office/powerpoint/2010/main" val="28556234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11/11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Ά</a:t>
            </a:r>
            <a:r>
              <a:rPr lang="el-GR" b="1" dirty="0" smtClean="0"/>
              <a:t>λλα </a:t>
            </a:r>
            <a:r>
              <a:rPr lang="el-GR" dirty="0"/>
              <a:t>σημεία παρεγκεφαλιδικής βλάβης:</a:t>
            </a:r>
          </a:p>
          <a:p>
            <a:pPr hangingPunct="0"/>
            <a:r>
              <a:rPr lang="el-GR" b="1" dirty="0" smtClean="0"/>
              <a:t>Υποτονία</a:t>
            </a:r>
            <a:r>
              <a:rPr lang="el-GR" dirty="0" smtClean="0"/>
              <a:t> </a:t>
            </a:r>
            <a:r>
              <a:rPr lang="el-GR" dirty="0"/>
              <a:t>(π.χ. </a:t>
            </a:r>
            <a:r>
              <a:rPr lang="el-GR" dirty="0" smtClean="0">
                <a:sym typeface="Symbol"/>
              </a:rPr>
              <a:t>ελάττωση </a:t>
            </a:r>
            <a:r>
              <a:rPr lang="el-GR" dirty="0" smtClean="0"/>
              <a:t>των </a:t>
            </a:r>
            <a:r>
              <a:rPr lang="el-GR" dirty="0"/>
              <a:t>τενοντίων </a:t>
            </a:r>
            <a:r>
              <a:rPr lang="el-GR" dirty="0" smtClean="0"/>
              <a:t>αντανακλάσεων).</a:t>
            </a:r>
            <a:endParaRPr lang="el-GR" dirty="0"/>
          </a:p>
          <a:p>
            <a:pPr hangingPunct="0"/>
            <a:r>
              <a:rPr lang="el-GR" b="1" dirty="0" smtClean="0"/>
              <a:t>Ασθένεια</a:t>
            </a:r>
            <a:r>
              <a:rPr lang="el-GR" dirty="0" smtClean="0"/>
              <a:t> </a:t>
            </a:r>
            <a:r>
              <a:rPr lang="el-GR" dirty="0"/>
              <a:t>(οι μύες στο επηρεασμένο μέρος του </a:t>
            </a:r>
            <a:r>
              <a:rPr lang="el-GR" dirty="0" smtClean="0"/>
              <a:t>σώματος γίνονται </a:t>
            </a:r>
            <a:r>
              <a:rPr lang="el-GR" dirty="0"/>
              <a:t>ασθενέστεροι</a:t>
            </a:r>
            <a:r>
              <a:rPr lang="el-GR" dirty="0" smtClean="0"/>
              <a:t>).</a:t>
            </a:r>
            <a:endParaRPr lang="el-GR" dirty="0"/>
          </a:p>
          <a:p>
            <a:pPr hangingPunct="0"/>
            <a:r>
              <a:rPr lang="el-GR" b="1" dirty="0" smtClean="0"/>
              <a:t>Τρόμος </a:t>
            </a:r>
            <a:r>
              <a:rPr lang="el-GR" dirty="0" smtClean="0"/>
              <a:t>(</a:t>
            </a:r>
            <a:r>
              <a:rPr lang="el-GR" dirty="0"/>
              <a:t>ο παρεγκεφαλιδικός τρόμος γίνεται </a:t>
            </a:r>
            <a:r>
              <a:rPr lang="el-GR" b="1" dirty="0"/>
              <a:t>στην διάρκεια της κίνησης </a:t>
            </a:r>
            <a:r>
              <a:rPr lang="el-GR" dirty="0"/>
              <a:t>και σταματά στην ηρεμία (Δ.Δ. π</a:t>
            </a:r>
            <a:r>
              <a:rPr lang="el-GR" dirty="0" smtClean="0"/>
              <a:t>αρκινσονικός </a:t>
            </a:r>
            <a:r>
              <a:rPr lang="el-GR" dirty="0"/>
              <a:t>τρόμος</a:t>
            </a:r>
            <a:r>
              <a:rPr lang="el-GR" dirty="0" smtClean="0"/>
              <a:t>).</a:t>
            </a:r>
            <a:endParaRPr lang="el-GR" dirty="0"/>
          </a:p>
          <a:p>
            <a:pPr hangingPunct="0"/>
            <a:r>
              <a:rPr lang="el-GR" b="1" dirty="0" smtClean="0">
                <a:sym typeface="Symbol"/>
              </a:rPr>
              <a:t></a:t>
            </a:r>
            <a:r>
              <a:rPr lang="el-GR" b="1" dirty="0" smtClean="0"/>
              <a:t> </a:t>
            </a:r>
            <a:r>
              <a:rPr lang="el-GR" b="1" dirty="0"/>
              <a:t>Νυσταγμός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102</a:t>
            </a:fld>
            <a:endParaRPr lang="el-GR" dirty="0">
              <a:solidFill>
                <a:prstClr val="black"/>
              </a:solidFill>
            </a:endParaRPr>
          </a:p>
        </p:txBody>
      </p:sp>
    </p:spTree>
    <p:extLst>
      <p:ext uri="{BB962C8B-B14F-4D97-AF65-F5344CB8AC3E}">
        <p14:creationId xmlns:p14="http://schemas.microsoft.com/office/powerpoint/2010/main" val="40252260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 σύστημα</a:t>
            </a:r>
          </a:p>
        </p:txBody>
      </p:sp>
      <p:sp>
        <p:nvSpPr>
          <p:cNvPr id="3" name="2 - Θέση περιεχομένου"/>
          <p:cNvSpPr>
            <a:spLocks noGrp="1"/>
          </p:cNvSpPr>
          <p:nvPr>
            <p:ph idx="1"/>
          </p:nvPr>
        </p:nvSpPr>
        <p:spPr/>
        <p:txBody>
          <a:bodyPr>
            <a:normAutofit/>
          </a:bodyPr>
          <a:lstStyle/>
          <a:p>
            <a:r>
              <a:rPr lang="el-GR" dirty="0"/>
              <a:t>Η πληροφορία για εσωτερικά και εξωτερικά ερεθίσματα φθάνει στο ΚΝΣ </a:t>
            </a:r>
            <a:r>
              <a:rPr lang="el-GR" b="1" dirty="0"/>
              <a:t>μέσω αισθητικών υποδοχέων</a:t>
            </a:r>
            <a:r>
              <a:rPr lang="el-GR" b="1" dirty="0" smtClean="0"/>
              <a:t>. </a:t>
            </a:r>
            <a:r>
              <a:rPr lang="el-GR" dirty="0"/>
              <a:t>Αυτοί είναι </a:t>
            </a:r>
            <a:r>
              <a:rPr lang="el-GR" b="1" dirty="0"/>
              <a:t>μετασχηματιστές </a:t>
            </a:r>
            <a:r>
              <a:rPr lang="el-GR" dirty="0"/>
              <a:t>που μετατρέπουν διάφορες μορφές ενέργειας στο περιβάλλον σε δυναμικά νευρώνων. </a:t>
            </a:r>
            <a:r>
              <a:rPr lang="el-GR" dirty="0" smtClean="0"/>
              <a:t>Η </a:t>
            </a:r>
            <a:r>
              <a:rPr lang="el-GR" dirty="0"/>
              <a:t>λέξη </a:t>
            </a:r>
            <a:r>
              <a:rPr lang="el-GR" b="1" dirty="0"/>
              <a:t>υποδοχέας</a:t>
            </a:r>
            <a:r>
              <a:rPr lang="el-GR" dirty="0"/>
              <a:t> βέβαια στην φυσιολογία,  χρησιμοποιείται </a:t>
            </a:r>
            <a:r>
              <a:rPr lang="el-GR" b="1" dirty="0"/>
              <a:t>και με άλλη έννοια </a:t>
            </a:r>
            <a:r>
              <a:rPr lang="el-GR" dirty="0" smtClean="0"/>
              <a:t>(πρωτεΐνες </a:t>
            </a:r>
            <a:r>
              <a:rPr lang="el-GR" dirty="0"/>
              <a:t>π.χ. που δεσμεύουν νευρομεταβιβαστές, ορμόνες και άλλες ουσίες με μεγάλη συγγένεια και εξειδίκευση). </a:t>
            </a:r>
            <a:r>
              <a:rPr lang="el-GR" dirty="0" smtClean="0"/>
              <a:t>Ο </a:t>
            </a:r>
            <a:r>
              <a:rPr lang="el-GR" dirty="0"/>
              <a:t>αισθητικός υποδοχέας μπορεί να είναι </a:t>
            </a:r>
            <a:r>
              <a:rPr lang="el-GR" b="1" dirty="0"/>
              <a:t>μέρος ενός </a:t>
            </a:r>
            <a:r>
              <a:rPr lang="el-GR" b="1" dirty="0" smtClean="0"/>
              <a:t>νευρώνα </a:t>
            </a:r>
            <a:r>
              <a:rPr lang="el-GR" b="1" dirty="0"/>
              <a:t>ή εξειδικευμένο κύτταρο </a:t>
            </a:r>
            <a:r>
              <a:rPr lang="el-GR" dirty="0"/>
              <a:t>που δημιουργεί δυναμικά σε νευρώνες.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103</a:t>
            </a:fld>
            <a:endParaRPr lang="el-GR" dirty="0">
              <a:solidFill>
                <a:prstClr val="black"/>
              </a:solidFill>
            </a:endParaRPr>
          </a:p>
        </p:txBody>
      </p:sp>
    </p:spTree>
    <p:extLst>
      <p:ext uri="{BB962C8B-B14F-4D97-AF65-F5344CB8AC3E}">
        <p14:creationId xmlns:p14="http://schemas.microsoft.com/office/powerpoint/2010/main" val="22584742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1/12</a:t>
            </a:r>
            <a:endParaRPr lang="el-GR" sz="3200" b="0" dirty="0"/>
          </a:p>
        </p:txBody>
      </p:sp>
      <p:sp>
        <p:nvSpPr>
          <p:cNvPr id="3" name="2 - Θέση περιεχομένου"/>
          <p:cNvSpPr>
            <a:spLocks noGrp="1"/>
          </p:cNvSpPr>
          <p:nvPr>
            <p:ph idx="1"/>
          </p:nvPr>
        </p:nvSpPr>
        <p:spPr/>
        <p:txBody>
          <a:bodyPr>
            <a:normAutofit fontScale="92500"/>
          </a:bodyPr>
          <a:lstStyle/>
          <a:p>
            <a:pPr hangingPunct="0"/>
            <a:r>
              <a:rPr lang="el-GR" dirty="0"/>
              <a:t>Οι μορφές ενέργειας </a:t>
            </a:r>
            <a:r>
              <a:rPr lang="el-GR" dirty="0" smtClean="0"/>
              <a:t>(Ε) που </a:t>
            </a:r>
            <a:r>
              <a:rPr lang="el-GR" dirty="0"/>
              <a:t>μετασχηματίζονται από τους υποδοχείς περιλαμβάνουν π.χ. μηχανική Ε (αφή - πίεση), θερμική Ε (</a:t>
            </a:r>
            <a:r>
              <a:rPr lang="el-GR" dirty="0" smtClean="0"/>
              <a:t>θερμότητα) </a:t>
            </a:r>
            <a:r>
              <a:rPr lang="el-GR" dirty="0"/>
              <a:t>ηλεκτρομαγνητική (φως) χημική Ε (οσμή, γεύση, περιεχόμενο Ο</a:t>
            </a:r>
            <a:r>
              <a:rPr lang="el-GR" baseline="-25000" dirty="0"/>
              <a:t>2</a:t>
            </a:r>
            <a:r>
              <a:rPr lang="el-GR" dirty="0"/>
              <a:t> στο αίμα κ.λπ.). </a:t>
            </a:r>
            <a:r>
              <a:rPr lang="el-GR" dirty="0" smtClean="0"/>
              <a:t>Οι </a:t>
            </a:r>
            <a:r>
              <a:rPr lang="el-GR" dirty="0"/>
              <a:t>υποδοχείς κάθε αισθητηρίου είναι </a:t>
            </a:r>
            <a:r>
              <a:rPr lang="el-GR" b="1" dirty="0"/>
              <a:t>προσαρμοσμένοι </a:t>
            </a:r>
            <a:r>
              <a:rPr lang="el-GR" dirty="0"/>
              <a:t>να απαντούν </a:t>
            </a:r>
            <a:r>
              <a:rPr lang="el-GR" b="1" dirty="0"/>
              <a:t>σε ένα είδος Ε </a:t>
            </a:r>
            <a:r>
              <a:rPr lang="el-GR" dirty="0"/>
              <a:t>με πολύ </a:t>
            </a:r>
            <a:r>
              <a:rPr lang="el-GR" dirty="0" smtClean="0"/>
              <a:t>χαμηλότερο </a:t>
            </a:r>
            <a:r>
              <a:rPr lang="el-GR" dirty="0"/>
              <a:t>ουδό από ότι ένας άλλος υποδοχέας. </a:t>
            </a:r>
            <a:r>
              <a:rPr lang="el-GR" dirty="0" smtClean="0"/>
              <a:t>Αυτή </a:t>
            </a:r>
            <a:r>
              <a:rPr lang="el-GR" dirty="0"/>
              <a:t>η μορφή Ε, η ειδική για κάθε υποδοχέα λέγεται </a:t>
            </a:r>
            <a:r>
              <a:rPr lang="el-GR" b="1" dirty="0"/>
              <a:t>επαρκές ερέθισμα </a:t>
            </a:r>
            <a:r>
              <a:rPr lang="el-GR" dirty="0"/>
              <a:t>(π.χ. για τα κωνία/ραβδία στο μάτι είναι το φως).</a:t>
            </a:r>
          </a:p>
          <a:p>
            <a:pPr hangingPunct="0"/>
            <a:r>
              <a:rPr lang="el-GR" b="1" dirty="0"/>
              <a:t>Οι υποδοχείς απαντούν και </a:t>
            </a:r>
            <a:r>
              <a:rPr lang="el-GR" b="1" dirty="0" smtClean="0"/>
              <a:t>σε άλλες </a:t>
            </a:r>
            <a:r>
              <a:rPr lang="el-GR" b="1" dirty="0"/>
              <a:t>μορφές ενέργειας από το επαρκές ερέθισμα, έχουν όμως υψηλότερο ουδό!  </a:t>
            </a:r>
            <a:r>
              <a:rPr lang="el-GR" dirty="0"/>
              <a:t>Π.χ. η πίεση διεγείρει και τα ραβδία/κωνία αλλά ο ουδός είναι πολύ </a:t>
            </a:r>
            <a:r>
              <a:rPr lang="el-GR" dirty="0" smtClean="0"/>
              <a:t>υψηλότερος </a:t>
            </a:r>
            <a:r>
              <a:rPr lang="el-GR" dirty="0"/>
              <a:t>από ότι οι υποδοχείς πίεσης στο δέρμα.</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104</a:t>
            </a:fld>
            <a:endParaRPr lang="el-GR" dirty="0">
              <a:solidFill>
                <a:prstClr val="black"/>
              </a:solidFill>
            </a:endParaRPr>
          </a:p>
        </p:txBody>
      </p:sp>
    </p:spTree>
    <p:extLst>
      <p:ext uri="{BB962C8B-B14F-4D97-AF65-F5344CB8AC3E}">
        <p14:creationId xmlns:p14="http://schemas.microsoft.com/office/powerpoint/2010/main" val="39908754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2/12</a:t>
            </a:r>
            <a:endParaRPr lang="el-GR" dirty="0"/>
          </a:p>
        </p:txBody>
      </p:sp>
      <p:sp>
        <p:nvSpPr>
          <p:cNvPr id="3" name="2 - Θέση περιεχομένου"/>
          <p:cNvSpPr>
            <a:spLocks noGrp="1"/>
          </p:cNvSpPr>
          <p:nvPr>
            <p:ph idx="1"/>
          </p:nvPr>
        </p:nvSpPr>
        <p:spPr/>
        <p:txBody>
          <a:bodyPr/>
          <a:lstStyle/>
          <a:p>
            <a:r>
              <a:rPr lang="el-GR" dirty="0"/>
              <a:t>Μαθαίνουμε </a:t>
            </a:r>
            <a:r>
              <a:rPr lang="el-GR" b="1" dirty="0"/>
              <a:t>ότι 5 είναι </a:t>
            </a:r>
            <a:r>
              <a:rPr lang="el-GR" dirty="0"/>
              <a:t>οι αισθήσεις, αλλά μάλλον τούτο δεν είναι επαρκές, ιδίως εάν συνειδητά πια κοιτάξουμε τις πιθανές αισθήσεις, υποδοχείς και τα όργανα.  </a:t>
            </a:r>
            <a:r>
              <a:rPr lang="el-GR" dirty="0" smtClean="0"/>
              <a:t>Τότε βλέπουμε  </a:t>
            </a:r>
            <a:r>
              <a:rPr lang="el-GR" dirty="0"/>
              <a:t>ότι υπάρχουν και αισθήσεις που </a:t>
            </a:r>
            <a:r>
              <a:rPr lang="el-GR" dirty="0" smtClean="0"/>
              <a:t>συνειδητά </a:t>
            </a:r>
            <a:r>
              <a:rPr lang="el-GR" dirty="0"/>
              <a:t>δεν γίνονται αντιληπτές!  </a:t>
            </a:r>
            <a:r>
              <a:rPr lang="el-GR" b="1" dirty="0"/>
              <a:t>(οι ασυνείδητες αισθήσεις!)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105</a:t>
            </a:fld>
            <a:endParaRPr lang="el-GR" dirty="0">
              <a:solidFill>
                <a:prstClr val="black"/>
              </a:solidFill>
            </a:endParaRPr>
          </a:p>
        </p:txBody>
      </p:sp>
    </p:spTree>
    <p:extLst>
      <p:ext uri="{BB962C8B-B14F-4D97-AF65-F5344CB8AC3E}">
        <p14:creationId xmlns:p14="http://schemas.microsoft.com/office/powerpoint/2010/main" val="13672741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Αισθητικοί υποδοχείς </a:t>
            </a:r>
            <a:r>
              <a:rPr lang="el-GR" sz="3200" b="0" dirty="0" smtClean="0"/>
              <a:t>3/12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550343745"/>
              </p:ext>
            </p:extLst>
          </p:nvPr>
        </p:nvGraphicFramePr>
        <p:xfrm>
          <a:off x="323529" y="1397000"/>
          <a:ext cx="8208911" cy="457200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Όραση </a:t>
                      </a:r>
                      <a:endParaRPr lang="el-GR" sz="2000" dirty="0"/>
                    </a:p>
                  </a:txBody>
                  <a:tcPr/>
                </a:tc>
                <a:tc>
                  <a:txBody>
                    <a:bodyPr/>
                    <a:lstStyle/>
                    <a:p>
                      <a:r>
                        <a:rPr lang="el-GR" sz="2000" dirty="0" smtClean="0"/>
                        <a:t>Κωνία/ραβδία</a:t>
                      </a:r>
                      <a:endParaRPr lang="el-GR" sz="2000" dirty="0"/>
                    </a:p>
                  </a:txBody>
                  <a:tcPr/>
                </a:tc>
                <a:tc>
                  <a:txBody>
                    <a:bodyPr/>
                    <a:lstStyle/>
                    <a:p>
                      <a:r>
                        <a:rPr lang="el-GR" sz="2000" dirty="0" smtClean="0"/>
                        <a:t>Οφθαλμός </a:t>
                      </a:r>
                      <a:endParaRPr lang="el-GR" sz="2000" dirty="0"/>
                    </a:p>
                  </a:txBody>
                  <a:tcPr/>
                </a:tc>
              </a:tr>
              <a:tr h="370840">
                <a:tc>
                  <a:txBody>
                    <a:bodyPr/>
                    <a:lstStyle/>
                    <a:p>
                      <a:r>
                        <a:rPr lang="el-GR" sz="2000" dirty="0" smtClean="0"/>
                        <a:t>Ακοή </a:t>
                      </a:r>
                      <a:endParaRPr lang="el-GR" sz="2000" dirty="0"/>
                    </a:p>
                  </a:txBody>
                  <a:tcPr/>
                </a:tc>
                <a:tc>
                  <a:txBody>
                    <a:bodyPr/>
                    <a:lstStyle/>
                    <a:p>
                      <a:r>
                        <a:rPr lang="el-GR" sz="2000" dirty="0" smtClean="0"/>
                        <a:t>Τριχωτά κύτταρα</a:t>
                      </a:r>
                      <a:endParaRPr lang="el-GR" sz="2000" dirty="0"/>
                    </a:p>
                  </a:txBody>
                  <a:tcPr/>
                </a:tc>
                <a:tc>
                  <a:txBody>
                    <a:bodyPr/>
                    <a:lstStyle/>
                    <a:p>
                      <a:r>
                        <a:rPr lang="el-GR" sz="2000" dirty="0" smtClean="0"/>
                        <a:t>Αυτί (οργ. </a:t>
                      </a:r>
                      <a:r>
                        <a:rPr lang="en-US" sz="2000" dirty="0" smtClean="0"/>
                        <a:t>Gorti)</a:t>
                      </a:r>
                      <a:endParaRPr lang="el-GR" sz="2000" dirty="0"/>
                    </a:p>
                  </a:txBody>
                  <a:tcPr/>
                </a:tc>
              </a:tr>
              <a:tr h="370840">
                <a:tc>
                  <a:txBody>
                    <a:bodyPr/>
                    <a:lstStyle/>
                    <a:p>
                      <a:r>
                        <a:rPr lang="el-GR" sz="2000" dirty="0" smtClean="0"/>
                        <a:t>Όσφρηση</a:t>
                      </a:r>
                      <a:r>
                        <a:rPr lang="el-GR" sz="2000" baseline="0" dirty="0" smtClean="0"/>
                        <a:t> </a:t>
                      </a:r>
                      <a:endParaRPr lang="el-GR" sz="2000" dirty="0"/>
                    </a:p>
                  </a:txBody>
                  <a:tcPr/>
                </a:tc>
                <a:tc>
                  <a:txBody>
                    <a:bodyPr/>
                    <a:lstStyle/>
                    <a:p>
                      <a:r>
                        <a:rPr lang="el-GR" sz="2000" dirty="0" smtClean="0"/>
                        <a:t>Οσφρητικοί νευρώνες </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Οσφρητικός λοβός</a:t>
                      </a:r>
                    </a:p>
                  </a:txBody>
                  <a:tcPr/>
                </a:tc>
              </a:tr>
              <a:tr h="370840">
                <a:tc>
                  <a:txBody>
                    <a:bodyPr/>
                    <a:lstStyle/>
                    <a:p>
                      <a:r>
                        <a:rPr lang="el-GR" sz="2000" dirty="0" smtClean="0"/>
                        <a:t>Γεύση </a:t>
                      </a:r>
                      <a:endParaRPr lang="el-GR" sz="2000" dirty="0"/>
                    </a:p>
                  </a:txBody>
                  <a:tcPr/>
                </a:tc>
                <a:tc>
                  <a:txBody>
                    <a:bodyPr/>
                    <a:lstStyle/>
                    <a:p>
                      <a:r>
                        <a:rPr lang="el-GR" sz="2000" dirty="0" smtClean="0"/>
                        <a:t>Γευστικοί υποδοχείς</a:t>
                      </a:r>
                      <a:endParaRPr lang="el-GR" sz="2000" dirty="0"/>
                    </a:p>
                  </a:txBody>
                  <a:tcPr/>
                </a:tc>
                <a:tc>
                  <a:txBody>
                    <a:bodyPr/>
                    <a:lstStyle/>
                    <a:p>
                      <a:r>
                        <a:rPr lang="el-GR" sz="2000" dirty="0" smtClean="0"/>
                        <a:t>Σωματοαισθητικός φλοιός</a:t>
                      </a:r>
                      <a:endParaRPr lang="el-GR" sz="2000" dirty="0"/>
                    </a:p>
                  </a:txBody>
                  <a:tcPr/>
                </a:tc>
              </a:tr>
              <a:tr h="370840">
                <a:tc>
                  <a:txBody>
                    <a:bodyPr/>
                    <a:lstStyle/>
                    <a:p>
                      <a:r>
                        <a:rPr lang="el-GR" sz="2000" dirty="0" smtClean="0"/>
                        <a:t>Περιστρεφόμενη επιτάχυνση</a:t>
                      </a:r>
                      <a:endParaRPr lang="el-GR" sz="2000" dirty="0"/>
                    </a:p>
                  </a:txBody>
                  <a:tcPr/>
                </a:tc>
                <a:tc>
                  <a:txBody>
                    <a:bodyPr/>
                    <a:lstStyle/>
                    <a:p>
                      <a:r>
                        <a:rPr lang="el-GR" sz="2000" dirty="0" smtClean="0"/>
                        <a:t>Τριχωτά</a:t>
                      </a:r>
                      <a:r>
                        <a:rPr lang="el-GR" sz="2000" baseline="0" dirty="0" smtClean="0"/>
                        <a:t> κύτταρα</a:t>
                      </a:r>
                      <a:endParaRPr lang="el-GR" sz="2000" dirty="0"/>
                    </a:p>
                  </a:txBody>
                  <a:tcPr/>
                </a:tc>
                <a:tc>
                  <a:txBody>
                    <a:bodyPr/>
                    <a:lstStyle/>
                    <a:p>
                      <a:r>
                        <a:rPr lang="el-GR" sz="2000" dirty="0" smtClean="0"/>
                        <a:t>Ημικυκλικοί σωλήνες</a:t>
                      </a:r>
                      <a:endParaRPr lang="el-GR" sz="2000" dirty="0"/>
                    </a:p>
                  </a:txBody>
                  <a:tcPr/>
                </a:tc>
              </a:tr>
              <a:tr h="370840">
                <a:tc>
                  <a:txBody>
                    <a:bodyPr/>
                    <a:lstStyle/>
                    <a:p>
                      <a:r>
                        <a:rPr lang="el-GR" sz="2000" dirty="0" smtClean="0"/>
                        <a:t>Γραμμική επιτάχυνση</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Τριχωτά</a:t>
                      </a:r>
                      <a:r>
                        <a:rPr lang="el-GR" sz="2000" baseline="0" dirty="0" smtClean="0"/>
                        <a:t> κύτταρα</a:t>
                      </a:r>
                      <a:endParaRPr lang="el-GR" sz="2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Αυτί (</a:t>
                      </a:r>
                      <a:r>
                        <a:rPr lang="en-US" sz="2000" dirty="0" smtClean="0"/>
                        <a:t>utricle</a:t>
                      </a:r>
                      <a:r>
                        <a:rPr lang="el-GR" sz="2000" dirty="0" smtClean="0"/>
                        <a:t>/</a:t>
                      </a:r>
                      <a:r>
                        <a:rPr lang="en-US" sz="2000" dirty="0" smtClean="0"/>
                        <a:t>saccule</a:t>
                      </a:r>
                      <a:r>
                        <a:rPr lang="el-GR" sz="2000" dirty="0" smtClean="0"/>
                        <a:t>)</a:t>
                      </a:r>
                    </a:p>
                  </a:txBody>
                  <a:tcPr/>
                </a:tc>
              </a:tr>
              <a:tr h="370840">
                <a:tc>
                  <a:txBody>
                    <a:bodyPr/>
                    <a:lstStyle/>
                    <a:p>
                      <a:r>
                        <a:rPr lang="el-GR" sz="2000" dirty="0" smtClean="0"/>
                        <a:t>Αφή</a:t>
                      </a:r>
                      <a:r>
                        <a:rPr lang="el-GR" sz="2000" baseline="0" dirty="0" smtClean="0"/>
                        <a:t> - Πίεση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Ζέστη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Κρύο </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14917740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Αισθητικοί υποδοχείς </a:t>
            </a:r>
            <a:r>
              <a:rPr lang="el-GR" sz="3200" b="0" dirty="0" smtClean="0"/>
              <a:t>4/12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2821398522"/>
              </p:ext>
            </p:extLst>
          </p:nvPr>
        </p:nvGraphicFramePr>
        <p:xfrm>
          <a:off x="323529" y="1397000"/>
          <a:ext cx="8208911" cy="429768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Πόνος </a:t>
                      </a:r>
                      <a:endParaRPr lang="el-GR" sz="2000" dirty="0"/>
                    </a:p>
                  </a:txBody>
                  <a:tcPr/>
                </a:tc>
                <a:tc>
                  <a:txBody>
                    <a:bodyPr/>
                    <a:lstStyle/>
                    <a:p>
                      <a:r>
                        <a:rPr lang="el-GR" sz="2000" dirty="0" smtClean="0"/>
                        <a:t>Γυμνές</a:t>
                      </a:r>
                      <a:r>
                        <a:rPr lang="el-GR" sz="2000" baseline="0" dirty="0" smtClean="0"/>
                        <a:t> 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Θέση</a:t>
                      </a:r>
                      <a:r>
                        <a:rPr lang="el-GR" sz="2000" baseline="0" dirty="0" smtClean="0"/>
                        <a:t> αρθρώσεων</a:t>
                      </a:r>
                      <a:r>
                        <a:rPr lang="el-GR" sz="2000" baseline="0" dirty="0" smtClean="0">
                          <a:sym typeface="Wingdings" panose="05000000000000000000" pitchFamily="2" charset="2"/>
                        </a:rPr>
                        <a:t> κίνησης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Μήκος μυός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Μυϊκή άτρακτος</a:t>
                      </a:r>
                      <a:endParaRPr lang="el-GR" sz="2000" dirty="0"/>
                    </a:p>
                  </a:txBody>
                  <a:tcPr/>
                </a:tc>
              </a:tr>
              <a:tr h="370840">
                <a:tc>
                  <a:txBody>
                    <a:bodyPr/>
                    <a:lstStyle/>
                    <a:p>
                      <a:r>
                        <a:rPr lang="el-GR" sz="2000" dirty="0" smtClean="0"/>
                        <a:t>Μυϊκή τάση</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n-US" sz="2000" dirty="0" smtClean="0"/>
                        <a:t>Golgi </a:t>
                      </a:r>
                      <a:r>
                        <a:rPr lang="el-GR" sz="2000" dirty="0" smtClean="0"/>
                        <a:t>τενόντιο όργανο</a:t>
                      </a:r>
                      <a:endParaRPr lang="el-GR" sz="2000" dirty="0"/>
                    </a:p>
                  </a:txBody>
                  <a:tcPr/>
                </a:tc>
              </a:tr>
              <a:tr h="370840">
                <a:tc>
                  <a:txBody>
                    <a:bodyPr/>
                    <a:lstStyle/>
                    <a:p>
                      <a:r>
                        <a:rPr lang="el-GR" sz="2000" dirty="0" smtClean="0"/>
                        <a:t>Πίεση αορτής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του καρωτιδικού κόλπου και αορτικού τόξου</a:t>
                      </a:r>
                      <a:endParaRPr lang="el-GR" sz="2000" dirty="0"/>
                    </a:p>
                  </a:txBody>
                  <a:tcPr/>
                </a:tc>
              </a:tr>
              <a:tr h="370840">
                <a:tc>
                  <a:txBody>
                    <a:bodyPr/>
                    <a:lstStyle/>
                    <a:p>
                      <a:r>
                        <a:rPr lang="el-GR" sz="2000" dirty="0" smtClean="0"/>
                        <a:t>Κεντρική φλεβική</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πίεση</a:t>
                      </a:r>
                      <a:r>
                        <a:rPr lang="el-GR" sz="2000" baseline="0" dirty="0" smtClean="0"/>
                        <a:t> των μεγάλων φλεβικών αγγείων</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10266852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5/12</a:t>
            </a:r>
            <a:endParaRPr lang="el-GR" dirty="0"/>
          </a:p>
        </p:txBody>
      </p:sp>
      <p:sp>
        <p:nvSpPr>
          <p:cNvPr id="3" name="2 - Θέση περιεχομένου"/>
          <p:cNvSpPr>
            <a:spLocks noGrp="1"/>
          </p:cNvSpPr>
          <p:nvPr>
            <p:ph idx="1"/>
          </p:nvPr>
        </p:nvSpPr>
        <p:spPr/>
        <p:txBody>
          <a:bodyPr>
            <a:noAutofit/>
          </a:bodyPr>
          <a:lstStyle/>
          <a:p>
            <a:pPr marL="0" indent="0" hangingPunct="0">
              <a:buNone/>
            </a:pPr>
            <a:r>
              <a:rPr lang="el-GR" sz="2200" b="1" dirty="0" smtClean="0"/>
              <a:t>         ΤΑΞΙΝΟΜΗΣΗ</a:t>
            </a:r>
            <a:endParaRPr lang="el-GR" sz="2200" dirty="0"/>
          </a:p>
          <a:p>
            <a:pPr marL="514350" indent="-514350" hangingPunct="0">
              <a:buFont typeface="+mj-lt"/>
              <a:buAutoNum type="romanUcPeriod"/>
            </a:pPr>
            <a:r>
              <a:rPr lang="el-GR" sz="2200" dirty="0" smtClean="0"/>
              <a:t>Τηλε-υποδοχείς</a:t>
            </a:r>
            <a:endParaRPr lang="el-GR" sz="2200" dirty="0"/>
          </a:p>
          <a:p>
            <a:pPr marL="541338" indent="0" hangingPunct="0">
              <a:buNone/>
            </a:pPr>
            <a:r>
              <a:rPr lang="el-GR" sz="2200" dirty="0" smtClean="0"/>
              <a:t>Εξω-υποδοχείς</a:t>
            </a:r>
            <a:endParaRPr lang="el-GR" sz="2200" dirty="0"/>
          </a:p>
          <a:p>
            <a:pPr marL="541338" indent="0" hangingPunct="0">
              <a:buNone/>
            </a:pPr>
            <a:r>
              <a:rPr lang="el-GR" sz="2200" dirty="0" smtClean="0"/>
              <a:t>Ενδο-υποδοχείς</a:t>
            </a:r>
            <a:endParaRPr lang="el-GR" sz="2200" dirty="0"/>
          </a:p>
          <a:p>
            <a:pPr marL="541338" indent="0" hangingPunct="0">
              <a:buNone/>
            </a:pPr>
            <a:r>
              <a:rPr lang="el-GR" sz="2200" dirty="0" smtClean="0"/>
              <a:t>Θεσεο-υποδοχείς</a:t>
            </a:r>
            <a:endParaRPr lang="el-GR" sz="2200" dirty="0"/>
          </a:p>
          <a:p>
            <a:pPr marL="541338" indent="0" hangingPunct="0">
              <a:buNone/>
            </a:pPr>
            <a:r>
              <a:rPr lang="el-GR" sz="2200" dirty="0" smtClean="0"/>
              <a:t>Χημειοϋποδοχείς </a:t>
            </a:r>
            <a:r>
              <a:rPr lang="el-GR" sz="2200" dirty="0"/>
              <a:t>υπεύθυνοι για αλλαγή στο χημικό </a:t>
            </a:r>
            <a:r>
              <a:rPr lang="el-GR" sz="2200" dirty="0" smtClean="0"/>
              <a:t>περιβάλλον και </a:t>
            </a:r>
            <a:r>
              <a:rPr lang="en-US" sz="2200" dirty="0" smtClean="0"/>
              <a:t>nocireceptors</a:t>
            </a:r>
            <a:r>
              <a:rPr lang="el-GR" sz="2200" dirty="0" smtClean="0"/>
              <a:t> ειδικά </a:t>
            </a:r>
            <a:r>
              <a:rPr lang="el-GR" sz="2200" dirty="0"/>
              <a:t>για </a:t>
            </a:r>
            <a:r>
              <a:rPr lang="el-GR" sz="2200" dirty="0" smtClean="0"/>
              <a:t>πόνο</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108</a:t>
            </a:fld>
            <a:endParaRPr lang="el-GR" dirty="0">
              <a:solidFill>
                <a:prstClr val="black"/>
              </a:solidFill>
            </a:endParaRPr>
          </a:p>
        </p:txBody>
      </p:sp>
    </p:spTree>
    <p:extLst>
      <p:ext uri="{BB962C8B-B14F-4D97-AF65-F5344CB8AC3E}">
        <p14:creationId xmlns:p14="http://schemas.microsoft.com/office/powerpoint/2010/main" val="2168044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 -Μεσολόβιο</a:t>
            </a:r>
          </a:p>
        </p:txBody>
      </p:sp>
      <p:pic>
        <p:nvPicPr>
          <p:cNvPr id="4100" name="Picture 4" descr="File:Gray 720-emphasizing-corpus-callosum.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8994" y="1628800"/>
            <a:ext cx="4811478" cy="42180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Corpus callosum.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2009639"/>
            <a:ext cx="3456384" cy="3456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519648" y="5625611"/>
            <a:ext cx="3064143"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Corpus </a:t>
            </a:r>
            <a:r>
              <a:rPr lang="en-US" sz="1200" dirty="0" smtClean="0">
                <a:solidFill>
                  <a:prstClr val="black"/>
                </a:solidFill>
                <a:latin typeface="Calibri"/>
                <a:hlinkClick r:id="rId4"/>
              </a:rPr>
              <a:t>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11" name="Rectangle 7"/>
          <p:cNvSpPr/>
          <p:nvPr/>
        </p:nvSpPr>
        <p:spPr>
          <a:xfrm>
            <a:off x="4956814" y="5948776"/>
            <a:ext cx="291583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Gray </a:t>
            </a:r>
            <a:r>
              <a:rPr lang="en-US" sz="1200" dirty="0" smtClean="0">
                <a:solidFill>
                  <a:prstClr val="black"/>
                </a:solidFill>
                <a:latin typeface="Calibri"/>
                <a:hlinkClick r:id="rId7"/>
              </a:rPr>
              <a:t>720-emphasizing-corpus-callosum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22725090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6/12</a:t>
            </a:r>
            <a:endParaRPr lang="el-GR" dirty="0"/>
          </a:p>
        </p:txBody>
      </p:sp>
      <p:sp>
        <p:nvSpPr>
          <p:cNvPr id="3" name="2 - Θέση περιεχομένου"/>
          <p:cNvSpPr>
            <a:spLocks noGrp="1"/>
          </p:cNvSpPr>
          <p:nvPr>
            <p:ph idx="1"/>
          </p:nvPr>
        </p:nvSpPr>
        <p:spPr/>
        <p:txBody>
          <a:bodyPr>
            <a:noAutofit/>
          </a:bodyPr>
          <a:lstStyle/>
          <a:p>
            <a:pPr marL="514350" indent="-514350" hangingPunct="0">
              <a:buFont typeface="+mj-lt"/>
              <a:buAutoNum type="romanUcPeriod" startAt="2"/>
            </a:pPr>
            <a:r>
              <a:rPr lang="el-GR" sz="2200" dirty="0" smtClean="0"/>
              <a:t>Όραση/ακοή/όσφρηση/περιστροφική </a:t>
            </a:r>
            <a:r>
              <a:rPr lang="el-GR" sz="2200" dirty="0"/>
              <a:t>και γραμμική </a:t>
            </a:r>
            <a:r>
              <a:rPr lang="el-GR" sz="2200" dirty="0" smtClean="0"/>
              <a:t>επιτάχυνση</a:t>
            </a:r>
          </a:p>
          <a:p>
            <a:pPr marL="541338" indent="0" hangingPunct="0">
              <a:buNone/>
            </a:pPr>
            <a:r>
              <a:rPr lang="el-GR" sz="2200" dirty="0" smtClean="0"/>
              <a:t>Γεύση/δερματική </a:t>
            </a:r>
            <a:r>
              <a:rPr lang="el-GR" sz="2200" dirty="0"/>
              <a:t>αίσθηση/σπλαχνική αίσθηση/πόνος.</a:t>
            </a:r>
          </a:p>
          <a:p>
            <a:pPr marL="514350" indent="-514350" hangingPunct="0">
              <a:buFont typeface="+mj-lt"/>
              <a:buAutoNum type="romanUcPeriod" startAt="3"/>
            </a:pPr>
            <a:r>
              <a:rPr lang="el-GR" sz="2200" dirty="0" smtClean="0"/>
              <a:t>Δερμικά </a:t>
            </a:r>
            <a:r>
              <a:rPr lang="el-GR" sz="2200" dirty="0"/>
              <a:t>Αισθητήρια</a:t>
            </a:r>
          </a:p>
          <a:p>
            <a:pPr marL="884238" hangingPunct="0">
              <a:buFont typeface="Courier New" panose="02070309020205020404" pitchFamily="49" charset="0"/>
              <a:buChar char="o"/>
            </a:pPr>
            <a:r>
              <a:rPr lang="el-GR" sz="2200" dirty="0" smtClean="0"/>
              <a:t>αφή </a:t>
            </a:r>
            <a:r>
              <a:rPr lang="el-GR" sz="2200" dirty="0"/>
              <a:t>- πίεση</a:t>
            </a:r>
          </a:p>
          <a:p>
            <a:pPr marL="884238" hangingPunct="0">
              <a:buFont typeface="Courier New" panose="02070309020205020404" pitchFamily="49" charset="0"/>
              <a:buChar char="o"/>
            </a:pPr>
            <a:r>
              <a:rPr lang="el-GR" sz="2200" dirty="0" smtClean="0"/>
              <a:t>ψυχρό</a:t>
            </a:r>
            <a:endParaRPr lang="el-GR" sz="2200" dirty="0"/>
          </a:p>
          <a:p>
            <a:pPr marL="884238" hangingPunct="0">
              <a:buFont typeface="Courier New" panose="02070309020205020404" pitchFamily="49" charset="0"/>
              <a:buChar char="o"/>
            </a:pPr>
            <a:r>
              <a:rPr lang="el-GR" sz="2200" dirty="0" smtClean="0"/>
              <a:t>θερμό</a:t>
            </a:r>
            <a:endParaRPr lang="el-GR" sz="2200" dirty="0"/>
          </a:p>
          <a:p>
            <a:pPr marL="884238" hangingPunct="0">
              <a:buFont typeface="Courier New" panose="02070309020205020404" pitchFamily="49" charset="0"/>
              <a:buChar char="o"/>
            </a:pPr>
            <a:r>
              <a:rPr lang="el-GR" sz="2200" dirty="0" smtClean="0"/>
              <a:t>πόνος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109</a:t>
            </a:fld>
            <a:endParaRPr lang="el-GR" dirty="0">
              <a:solidFill>
                <a:prstClr val="black"/>
              </a:solidFill>
            </a:endParaRPr>
          </a:p>
        </p:txBody>
      </p:sp>
    </p:spTree>
    <p:extLst>
      <p:ext uri="{BB962C8B-B14F-4D97-AF65-F5344CB8AC3E}">
        <p14:creationId xmlns:p14="http://schemas.microsoft.com/office/powerpoint/2010/main" val="27599098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7/12</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Το δέρμα περιέχει διάφορους τύπους αισθητικών απολήξεων.  Περιλαμβάνονται:  </a:t>
            </a:r>
          </a:p>
          <a:p>
            <a:pPr marL="457200" indent="-457200" hangingPunct="0">
              <a:buFont typeface="+mj-lt"/>
              <a:buAutoNum type="arabicPeriod"/>
            </a:pPr>
            <a:r>
              <a:rPr lang="el-GR" b="1" dirty="0" smtClean="0"/>
              <a:t>Γυμνές </a:t>
            </a:r>
            <a:r>
              <a:rPr lang="el-GR" b="1" dirty="0"/>
              <a:t>νευρικές </a:t>
            </a:r>
            <a:r>
              <a:rPr lang="el-GR" dirty="0"/>
              <a:t>απολήξεις </a:t>
            </a:r>
          </a:p>
          <a:p>
            <a:pPr marL="457200" indent="-457200" hangingPunct="0">
              <a:buFont typeface="+mj-lt"/>
              <a:buAutoNum type="arabicPeriod"/>
            </a:pPr>
            <a:r>
              <a:rPr lang="el-GR" b="1" dirty="0" smtClean="0"/>
              <a:t>Διατεταγμένες </a:t>
            </a:r>
            <a:r>
              <a:rPr lang="el-GR" b="1" dirty="0"/>
              <a:t>απολήξεις </a:t>
            </a:r>
            <a:r>
              <a:rPr lang="el-GR" dirty="0"/>
              <a:t>νευρικών απολήξεων (π.χ. δίσκοι </a:t>
            </a:r>
            <a:r>
              <a:rPr lang="en-US" dirty="0" smtClean="0"/>
              <a:t>Merkel</a:t>
            </a:r>
            <a:r>
              <a:rPr lang="el-GR" dirty="0" smtClean="0"/>
              <a:t> &amp; </a:t>
            </a:r>
            <a:r>
              <a:rPr lang="en-US" dirty="0"/>
              <a:t>Ruffini</a:t>
            </a:r>
            <a:r>
              <a:rPr lang="el-GR" dirty="0"/>
              <a:t>)</a:t>
            </a:r>
          </a:p>
          <a:p>
            <a:pPr marL="457200" indent="-457200" hangingPunct="0">
              <a:buFont typeface="+mj-lt"/>
              <a:buAutoNum type="arabicPeriod"/>
            </a:pPr>
            <a:r>
              <a:rPr lang="el-GR" b="1" dirty="0" smtClean="0"/>
              <a:t>Περιτυλιγμένες </a:t>
            </a:r>
            <a:r>
              <a:rPr lang="el-GR" dirty="0"/>
              <a:t>νευρικές απολήξεις </a:t>
            </a:r>
            <a:endParaRPr lang="el-GR" dirty="0" smtClean="0"/>
          </a:p>
          <a:p>
            <a:pPr marL="892175" lvl="1" indent="-444500" hangingPunct="0"/>
            <a:r>
              <a:rPr lang="el-GR" dirty="0" smtClean="0"/>
              <a:t>σωμάτια </a:t>
            </a:r>
            <a:r>
              <a:rPr lang="en-US" dirty="0" smtClean="0"/>
              <a:t>Paccini</a:t>
            </a:r>
            <a:endParaRPr lang="el-GR" dirty="0"/>
          </a:p>
          <a:p>
            <a:pPr marL="892175" lvl="1" indent="-444500" hangingPunct="0"/>
            <a:r>
              <a:rPr lang="el-GR" dirty="0"/>
              <a:t>σωμάτια </a:t>
            </a:r>
            <a:r>
              <a:rPr lang="de-DE" dirty="0" smtClean="0"/>
              <a:t>Meisner</a:t>
            </a:r>
            <a:endParaRPr lang="el-GR" dirty="0" smtClean="0"/>
          </a:p>
          <a:p>
            <a:pPr marL="892175" lvl="1" indent="-444500" hangingPunct="0"/>
            <a:r>
              <a:rPr lang="el-GR" dirty="0"/>
              <a:t>σωμάτια </a:t>
            </a:r>
            <a:r>
              <a:rPr lang="de-DE" dirty="0" smtClean="0"/>
              <a:t>Krause</a:t>
            </a:r>
            <a:endParaRPr lang="el-GR" dirty="0" smtClean="0"/>
          </a:p>
          <a:p>
            <a:r>
              <a:rPr lang="en-US" dirty="0" smtClean="0"/>
              <a:t>O</a:t>
            </a:r>
            <a:r>
              <a:rPr lang="el-GR" dirty="0"/>
              <a:t>ι </a:t>
            </a:r>
            <a:r>
              <a:rPr lang="el-GR" dirty="0" smtClean="0"/>
              <a:t>διατεταμμένοι </a:t>
            </a:r>
            <a:r>
              <a:rPr lang="el-GR" dirty="0"/>
              <a:t>και οι περιτυλιγμένοι υποδοχείς φαίνεται ότι </a:t>
            </a:r>
            <a:r>
              <a:rPr lang="el-GR" dirty="0" smtClean="0"/>
              <a:t>δρουν </a:t>
            </a:r>
            <a:r>
              <a:rPr lang="el-GR" dirty="0"/>
              <a:t>σαν </a:t>
            </a:r>
            <a:r>
              <a:rPr lang="el-GR" dirty="0" smtClean="0"/>
              <a:t>μηχανοϋποδοχείς.</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110</a:t>
            </a:fld>
            <a:endParaRPr lang="el-GR" dirty="0">
              <a:solidFill>
                <a:prstClr val="black"/>
              </a:solidFill>
            </a:endParaRPr>
          </a:p>
        </p:txBody>
      </p:sp>
    </p:spTree>
    <p:extLst>
      <p:ext uri="{BB962C8B-B14F-4D97-AF65-F5344CB8AC3E}">
        <p14:creationId xmlns:p14="http://schemas.microsoft.com/office/powerpoint/2010/main" val="34042068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8/12</a:t>
            </a:r>
            <a:endParaRPr lang="el-GR" dirty="0"/>
          </a:p>
        </p:txBody>
      </p:sp>
      <p:sp>
        <p:nvSpPr>
          <p:cNvPr id="3" name="2 - Θέση περιεχομένου"/>
          <p:cNvSpPr>
            <a:spLocks noGrp="1"/>
          </p:cNvSpPr>
          <p:nvPr>
            <p:ph idx="1"/>
          </p:nvPr>
        </p:nvSpPr>
        <p:spPr/>
        <p:txBody>
          <a:bodyPr/>
          <a:lstStyle/>
          <a:p>
            <a:r>
              <a:rPr lang="el-GR" b="1" dirty="0" smtClean="0"/>
              <a:t>Γρήγορη αφή</a:t>
            </a:r>
            <a:endParaRPr lang="el-GR" b="1" dirty="0"/>
          </a:p>
          <a:p>
            <a:pPr lvl="1" indent="-388938"/>
            <a:r>
              <a:rPr lang="en-US" dirty="0" smtClean="0"/>
              <a:t>Meisner</a:t>
            </a:r>
            <a:r>
              <a:rPr lang="el-GR" dirty="0" smtClean="0"/>
              <a:t>,</a:t>
            </a:r>
            <a:endParaRPr lang="en-US" dirty="0"/>
          </a:p>
          <a:p>
            <a:pPr lvl="1" indent="-388938"/>
            <a:r>
              <a:rPr lang="en-US" dirty="0" smtClean="0"/>
              <a:t>Pacini</a:t>
            </a:r>
            <a:r>
              <a:rPr lang="el-GR" dirty="0" smtClean="0"/>
              <a:t>.</a:t>
            </a:r>
          </a:p>
          <a:p>
            <a:r>
              <a:rPr lang="el-GR" b="1" dirty="0" smtClean="0"/>
              <a:t>Βραδεία αφή</a:t>
            </a:r>
          </a:p>
          <a:p>
            <a:pPr lvl="1" indent="-388938" hangingPunct="0"/>
            <a:r>
              <a:rPr lang="en-US" dirty="0" smtClean="0">
                <a:solidFill>
                  <a:prstClr val="black"/>
                </a:solidFill>
              </a:rPr>
              <a:t>Merkel</a:t>
            </a:r>
            <a:r>
              <a:rPr lang="el-GR" dirty="0" smtClean="0">
                <a:solidFill>
                  <a:prstClr val="black"/>
                </a:solidFill>
              </a:rPr>
              <a:t>,</a:t>
            </a:r>
            <a:endParaRPr lang="el-GR" dirty="0">
              <a:solidFill>
                <a:prstClr val="black"/>
              </a:solidFill>
            </a:endParaRPr>
          </a:p>
          <a:p>
            <a:pPr lvl="1" indent="-388938" hangingPunct="0"/>
            <a:r>
              <a:rPr lang="en-US" dirty="0" smtClean="0">
                <a:solidFill>
                  <a:prstClr val="black"/>
                </a:solidFill>
              </a:rPr>
              <a:t>Ruffini</a:t>
            </a:r>
            <a:r>
              <a:rPr lang="el-GR" dirty="0" smtClean="0">
                <a:solidFill>
                  <a:prstClr val="black"/>
                </a:solidFill>
              </a:rPr>
              <a:t>.</a:t>
            </a:r>
            <a:endParaRPr lang="el-GR" dirty="0"/>
          </a:p>
          <a:p>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34609063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Αισθητικοί υποδοχείς </a:t>
            </a:r>
            <a:r>
              <a:rPr lang="el-GR" sz="3200" b="0" dirty="0" smtClean="0"/>
              <a:t>9/12</a:t>
            </a:r>
            <a:endParaRPr lang="el-GR" dirty="0"/>
          </a:p>
        </p:txBody>
      </p:sp>
      <p:sp>
        <p:nvSpPr>
          <p:cNvPr id="3" name="2 - Θέση περιεχομένου"/>
          <p:cNvSpPr>
            <a:spLocks noGrp="1"/>
          </p:cNvSpPr>
          <p:nvPr>
            <p:ph idx="1"/>
          </p:nvPr>
        </p:nvSpPr>
        <p:spPr/>
        <p:txBody>
          <a:bodyPr>
            <a:normAutofit/>
          </a:bodyPr>
          <a:lstStyle/>
          <a:p>
            <a:r>
              <a:rPr lang="el-GR" dirty="0"/>
              <a:t>Το πώς </a:t>
            </a:r>
            <a:r>
              <a:rPr lang="el-GR" b="1" dirty="0"/>
              <a:t>οι υποδοχείς μετατρέπουν Ενέργεια (Ε) </a:t>
            </a:r>
            <a:r>
              <a:rPr lang="el-GR" b="1" dirty="0" smtClean="0"/>
              <a:t>σε δυναμικά </a:t>
            </a:r>
            <a:r>
              <a:rPr lang="el-GR" b="1" dirty="0"/>
              <a:t>στα αισθητικά νεύρα </a:t>
            </a:r>
            <a:r>
              <a:rPr lang="el-GR" dirty="0"/>
              <a:t>έχει μελετηθεί αρκετά. </a:t>
            </a:r>
            <a:r>
              <a:rPr lang="el-GR" dirty="0" smtClean="0"/>
              <a:t>Στις </a:t>
            </a:r>
            <a:r>
              <a:rPr lang="el-GR" dirty="0"/>
              <a:t>ειδικές αισθήσεις π.χ. όραση, υπάρχουν ξέχωρες συναπτικές ενώσεις μεταξύ υποδοχέων και κεντρομόλων νεύρων. </a:t>
            </a:r>
            <a:r>
              <a:rPr lang="el-GR" dirty="0" smtClean="0"/>
              <a:t>Όσον </a:t>
            </a:r>
            <a:r>
              <a:rPr lang="el-GR" dirty="0"/>
              <a:t>αφορά την αφή έχουν μελετηθεί τα σωμάτια </a:t>
            </a:r>
            <a:r>
              <a:rPr lang="en-US" b="1" dirty="0"/>
              <a:t>Pacini </a:t>
            </a:r>
            <a:r>
              <a:rPr lang="el-GR" dirty="0"/>
              <a:t>λόγω του μεγέθους τους. </a:t>
            </a:r>
            <a:r>
              <a:rPr lang="el-GR" dirty="0" smtClean="0"/>
              <a:t>Όταν σε αυτούς </a:t>
            </a:r>
            <a:r>
              <a:rPr lang="el-GR" dirty="0"/>
              <a:t>ασκηθεί πίεση, τότε ένα εκπολωτικό δυναμικό δημιουργείται </a:t>
            </a:r>
            <a:r>
              <a:rPr lang="el-GR" b="1" dirty="0"/>
              <a:t>(δυναμικό </a:t>
            </a:r>
            <a:r>
              <a:rPr lang="el-GR" b="1" dirty="0" smtClean="0"/>
              <a:t>υποδοχέα)</a:t>
            </a:r>
            <a:r>
              <a:rPr lang="el-GR" dirty="0" smtClean="0"/>
              <a:t>.   </a:t>
            </a:r>
            <a:r>
              <a:rPr lang="el-GR" dirty="0"/>
              <a:t>Καθώς </a:t>
            </a:r>
            <a:r>
              <a:rPr lang="el-GR" dirty="0" smtClean="0"/>
              <a:t>αυξάνεται η πίεση, το </a:t>
            </a:r>
            <a:r>
              <a:rPr lang="el-GR" dirty="0"/>
              <a:t>δυναμικό του υποδοχέα γίνεται όλο και μεγαλύτερο μέχρι πυροδοτήσεως του νεύρου.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112</a:t>
            </a:fld>
            <a:endParaRPr lang="el-GR" dirty="0">
              <a:solidFill>
                <a:prstClr val="black"/>
              </a:solidFill>
            </a:endParaRPr>
          </a:p>
        </p:txBody>
      </p:sp>
    </p:spTree>
    <p:extLst>
      <p:ext uri="{BB962C8B-B14F-4D97-AF65-F5344CB8AC3E}">
        <p14:creationId xmlns:p14="http://schemas.microsoft.com/office/powerpoint/2010/main" val="37209692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10/12</a:t>
            </a:r>
            <a:endParaRPr lang="el-GR" dirty="0"/>
          </a:p>
        </p:txBody>
      </p:sp>
      <p:sp>
        <p:nvSpPr>
          <p:cNvPr id="3" name="2 - Θέση περιεχομένου"/>
          <p:cNvSpPr>
            <a:spLocks noGrp="1"/>
          </p:cNvSpPr>
          <p:nvPr>
            <p:ph idx="1"/>
          </p:nvPr>
        </p:nvSpPr>
        <p:spPr>
          <a:xfrm>
            <a:off x="457200" y="1196752"/>
            <a:ext cx="8291264" cy="5040560"/>
          </a:xfrm>
        </p:spPr>
        <p:txBody>
          <a:bodyPr>
            <a:normAutofit/>
          </a:bodyPr>
          <a:lstStyle/>
          <a:p>
            <a:pPr hangingPunct="0"/>
            <a:r>
              <a:rPr lang="el-GR" dirty="0"/>
              <a:t>Το δυναμικό παράγεται από την γυμνή νευρική απόληξη στο σωμάτιο </a:t>
            </a:r>
            <a:r>
              <a:rPr lang="en-US" dirty="0"/>
              <a:t>Paccini</a:t>
            </a:r>
            <a:r>
              <a:rPr lang="el-GR" dirty="0" smtClean="0"/>
              <a:t>. Έτσι </a:t>
            </a:r>
            <a:r>
              <a:rPr lang="el-GR" dirty="0"/>
              <a:t>ο </a:t>
            </a:r>
            <a:r>
              <a:rPr lang="el-GR" b="1" dirty="0" smtClean="0"/>
              <a:t>υποδοχέας </a:t>
            </a:r>
            <a:r>
              <a:rPr lang="el-GR" dirty="0"/>
              <a:t>μετατρέπει </a:t>
            </a:r>
            <a:r>
              <a:rPr lang="el-GR" b="1" dirty="0"/>
              <a:t>μηχανική Ε </a:t>
            </a:r>
            <a:r>
              <a:rPr lang="el-GR" dirty="0"/>
              <a:t>σε </a:t>
            </a:r>
            <a:r>
              <a:rPr lang="el-GR" b="1" dirty="0"/>
              <a:t>δυναμικό = ηλεκτρική</a:t>
            </a:r>
            <a:r>
              <a:rPr lang="el-GR" dirty="0"/>
              <a:t> ενέργεια, της οποίας </a:t>
            </a:r>
            <a:r>
              <a:rPr lang="el-GR" b="1" dirty="0"/>
              <a:t>η ένταση</a:t>
            </a:r>
            <a:r>
              <a:rPr lang="el-GR" dirty="0"/>
              <a:t> είναι </a:t>
            </a:r>
            <a:r>
              <a:rPr lang="el-GR" b="1" dirty="0"/>
              <a:t>ανάλογη του μεγέθους </a:t>
            </a:r>
            <a:r>
              <a:rPr lang="el-GR" dirty="0"/>
              <a:t>του ερεθίσματος.</a:t>
            </a:r>
          </a:p>
          <a:p>
            <a:pPr hangingPunct="0"/>
            <a:r>
              <a:rPr lang="el-GR" dirty="0"/>
              <a:t>Μόλις η Ε, φτάσει σε επίπεδο πυροδότησης του νεύρου τότε δημιουργείται εκπολωτικό δυναμικό (</a:t>
            </a:r>
            <a:r>
              <a:rPr lang="en-US" dirty="0"/>
              <a:t>membrane </a:t>
            </a:r>
            <a:r>
              <a:rPr lang="en-US" dirty="0" smtClean="0"/>
              <a:t>depolarization</a:t>
            </a:r>
            <a:r>
              <a:rPr lang="el-GR" dirty="0"/>
              <a:t>) και μετάδοση της αίσθησης στο νεύρο. </a:t>
            </a:r>
            <a:r>
              <a:rPr lang="el-GR" dirty="0" smtClean="0"/>
              <a:t>Σε </a:t>
            </a:r>
            <a:r>
              <a:rPr lang="el-GR" dirty="0"/>
              <a:t>μερικούς υποδοχείς η μηχανική πίεση ανοίγει κανάλια στην επιφάνεια του </a:t>
            </a:r>
            <a:r>
              <a:rPr lang="el-GR" dirty="0" smtClean="0"/>
              <a:t>υποδοχέα, </a:t>
            </a:r>
            <a:r>
              <a:rPr lang="el-GR" dirty="0"/>
              <a:t>το Να</a:t>
            </a:r>
            <a:r>
              <a:rPr lang="el-GR" baseline="30000" dirty="0"/>
              <a:t>+</a:t>
            </a:r>
            <a:r>
              <a:rPr lang="el-GR" dirty="0"/>
              <a:t> εισέρχεται, γίνεται ένα δυναμικό (και φυσικά ο αριθμός των καναλιών Να</a:t>
            </a:r>
            <a:r>
              <a:rPr lang="el-GR" baseline="30000" dirty="0"/>
              <a:t>+</a:t>
            </a:r>
            <a:r>
              <a:rPr lang="el-GR" dirty="0"/>
              <a:t> θα είναι ανάλογος της έντασης του </a:t>
            </a:r>
            <a:r>
              <a:rPr lang="el-GR" dirty="0" smtClean="0"/>
              <a:t>ερεθίσματος</a:t>
            </a:r>
            <a:r>
              <a:rPr lang="el-GR" dirty="0"/>
              <a:t>).</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113</a:t>
            </a:fld>
            <a:endParaRPr lang="el-GR" dirty="0">
              <a:solidFill>
                <a:prstClr val="black"/>
              </a:solidFill>
            </a:endParaRPr>
          </a:p>
        </p:txBody>
      </p:sp>
    </p:spTree>
    <p:extLst>
      <p:ext uri="{BB962C8B-B14F-4D97-AF65-F5344CB8AC3E}">
        <p14:creationId xmlns:p14="http://schemas.microsoft.com/office/powerpoint/2010/main" val="16639733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11/12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Προσαρμογή</a:t>
            </a:r>
            <a:endParaRPr lang="el-GR" dirty="0"/>
          </a:p>
          <a:p>
            <a:pPr marL="354013" indent="0" hangingPunct="0">
              <a:buNone/>
            </a:pPr>
            <a:r>
              <a:rPr lang="el-GR" dirty="0"/>
              <a:t>Εάν ένα ερέθισμα στον υποδοχέα παραμείνει σταθερό στο χρόνο, η </a:t>
            </a:r>
            <a:r>
              <a:rPr lang="el-GR" b="1" dirty="0" smtClean="0"/>
              <a:t>συχνότητα </a:t>
            </a:r>
            <a:r>
              <a:rPr lang="el-GR" b="1" dirty="0"/>
              <a:t>του δυναμικού </a:t>
            </a:r>
            <a:r>
              <a:rPr lang="el-GR" dirty="0"/>
              <a:t>ενέργειας στο αισθητικό νεύρο</a:t>
            </a:r>
            <a:r>
              <a:rPr lang="el-GR" b="1" dirty="0"/>
              <a:t> ελαττώνεται στον χρόνο. </a:t>
            </a:r>
            <a:r>
              <a:rPr lang="el-GR" dirty="0" smtClean="0"/>
              <a:t>Αυτό </a:t>
            </a:r>
            <a:r>
              <a:rPr lang="el-GR" dirty="0"/>
              <a:t>λέγεται </a:t>
            </a:r>
            <a:r>
              <a:rPr lang="el-GR" b="1" dirty="0"/>
              <a:t>προσαρμογή</a:t>
            </a:r>
            <a:r>
              <a:rPr lang="el-GR" dirty="0"/>
              <a:t> </a:t>
            </a:r>
            <a:r>
              <a:rPr lang="el-GR" b="1" dirty="0"/>
              <a:t>ή απευαισθητοποίηση</a:t>
            </a:r>
            <a:r>
              <a:rPr lang="el-GR" b="1" dirty="0" smtClean="0"/>
              <a:t>. </a:t>
            </a:r>
            <a:r>
              <a:rPr lang="el-GR" dirty="0"/>
              <a:t>Ο βαθμός με τον οποίο συμβαίνει η προσαρμογή ποικίλει ανάλογα με το είδος του αισθητηρίου.  Η αφή προσαρμόζεται </a:t>
            </a:r>
            <a:r>
              <a:rPr lang="el-GR" b="1" dirty="0"/>
              <a:t>γρήγορα</a:t>
            </a:r>
            <a:r>
              <a:rPr lang="el-GR" dirty="0"/>
              <a:t> και οι υποδοχείς της καλούνται </a:t>
            </a:r>
            <a:r>
              <a:rPr lang="el-GR" b="1" dirty="0"/>
              <a:t>φασικοί</a:t>
            </a:r>
            <a:r>
              <a:rPr lang="el-GR" b="1" dirty="0" smtClean="0"/>
              <a:t>. </a:t>
            </a:r>
            <a:r>
              <a:rPr lang="el-GR" dirty="0"/>
              <a:t>Αντίθετα ο καρωτιδικός κόλπος, οι μυϊκοί άτρακτοι, τα όργανα κρύου, πόνου, διάτασης πνευμόνων κ.λπ. προσαρμόζονται </a:t>
            </a:r>
            <a:r>
              <a:rPr lang="el-GR" b="1" dirty="0"/>
              <a:t>αργά </a:t>
            </a:r>
            <a:r>
              <a:rPr lang="el-GR" dirty="0"/>
              <a:t>και οι υποδοχείς καλούνται </a:t>
            </a:r>
            <a:r>
              <a:rPr lang="el-GR" b="1" dirty="0"/>
              <a:t>τονικοί.</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114</a:t>
            </a:fld>
            <a:endParaRPr lang="el-GR" dirty="0">
              <a:solidFill>
                <a:prstClr val="black"/>
              </a:solidFill>
            </a:endParaRPr>
          </a:p>
        </p:txBody>
      </p:sp>
    </p:spTree>
    <p:extLst>
      <p:ext uri="{BB962C8B-B14F-4D97-AF65-F5344CB8AC3E}">
        <p14:creationId xmlns:p14="http://schemas.microsoft.com/office/powerpoint/2010/main" val="13378838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12/12</a:t>
            </a:r>
            <a:endParaRPr lang="el-GR" dirty="0"/>
          </a:p>
        </p:txBody>
      </p:sp>
      <p:sp>
        <p:nvSpPr>
          <p:cNvPr id="3" name="2 - Θέση περιεχομένου"/>
          <p:cNvSpPr>
            <a:spLocks noGrp="1"/>
          </p:cNvSpPr>
          <p:nvPr>
            <p:ph idx="1"/>
          </p:nvPr>
        </p:nvSpPr>
        <p:spPr/>
        <p:txBody>
          <a:bodyPr>
            <a:normAutofit/>
          </a:bodyPr>
          <a:lstStyle/>
          <a:p>
            <a:pPr hangingPunct="0"/>
            <a:r>
              <a:rPr lang="el-GR" dirty="0"/>
              <a:t>Τα δυναμικά ενέργειας στα αισθητικά νεύρα είναι </a:t>
            </a:r>
            <a:r>
              <a:rPr lang="el-GR" b="1" dirty="0"/>
              <a:t>παρεμφερή </a:t>
            </a:r>
            <a:r>
              <a:rPr lang="el-GR" dirty="0"/>
              <a:t>(π.χ. παρόμοια είτε προέρχονται από υποδοχέα αφής είτε από υποδοχέα θερμού).  Η αίσθηση άρα που δημιουργείται τελικά εξαρτάται από ποιο </a:t>
            </a:r>
            <a:r>
              <a:rPr lang="el-GR" b="1" dirty="0"/>
              <a:t>ειδικό σημείο του εγκεφάλου ενεργοποιείται </a:t>
            </a:r>
            <a:r>
              <a:rPr lang="el-GR" dirty="0"/>
              <a:t>(</a:t>
            </a:r>
            <a:r>
              <a:rPr lang="en-US" dirty="0"/>
              <a:t>Doctrine of specific nerve energies</a:t>
            </a:r>
            <a:r>
              <a:rPr lang="el-GR" dirty="0"/>
              <a:t> - </a:t>
            </a:r>
            <a:r>
              <a:rPr lang="en-US" dirty="0"/>
              <a:t>Muller</a:t>
            </a:r>
            <a:r>
              <a:rPr lang="el-GR" dirty="0"/>
              <a:t>) (θεωρία ειδικών νευρικών ενεργειών).</a:t>
            </a:r>
          </a:p>
          <a:p>
            <a:pPr hangingPunct="0"/>
            <a:r>
              <a:rPr lang="el-GR" dirty="0"/>
              <a:t>Όταν διεγείρεται ο φλοιός, η συνειδητή αίσθηση αναφέρεται στην συγκεκριμένη περιοχή (αρχή προβολής).  Με αυτή την αρχή καταλαβαίνει κανείς πώς οι ακρωτηριασμένοι εξακολουθούν να αισθάνονται το μέλος φάντασμα.</a:t>
            </a:r>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115</a:t>
            </a:fld>
            <a:endParaRPr lang="el-GR" dirty="0">
              <a:solidFill>
                <a:prstClr val="black"/>
              </a:solidFill>
            </a:endParaRPr>
          </a:p>
        </p:txBody>
      </p:sp>
    </p:spTree>
    <p:extLst>
      <p:ext uri="{BB962C8B-B14F-4D97-AF65-F5344CB8AC3E}">
        <p14:creationId xmlns:p14="http://schemas.microsoft.com/office/powerpoint/2010/main" val="29043598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Μονοπάτι αισθητικού συστήματος</a:t>
            </a:r>
          </a:p>
        </p:txBody>
      </p:sp>
      <p:pic>
        <p:nvPicPr>
          <p:cNvPr id="1026" name="Picture 2" descr="The left panel shows the dorsal column system and its connection to the brain. The right column shows the spinothalamic tract and its connection to the br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2698" y="1052736"/>
            <a:ext cx="5338605" cy="5465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42858" y="6525344"/>
            <a:ext cx="2858283" cy="276999"/>
          </a:xfrm>
          <a:prstGeom prst="rect">
            <a:avLst/>
          </a:prstGeom>
          <a:noFill/>
        </p:spPr>
        <p:txBody>
          <a:bodyPr wrap="none" rtlCol="0">
            <a:spAutoFit/>
          </a:bodyPr>
          <a:lstStyle/>
          <a:p>
            <a:pPr algn="ctr"/>
            <a:r>
              <a:rPr lang="el-GR" sz="1200" dirty="0" smtClean="0">
                <a:solidFill>
                  <a:prstClr val="black"/>
                </a:solidFill>
                <a:latin typeface="Calibri"/>
              </a:rPr>
              <a:t>Από </a:t>
            </a:r>
            <a:r>
              <a:rPr lang="en-US" sz="1200" dirty="0" smtClean="0">
                <a:solidFill>
                  <a:prstClr val="black"/>
                </a:solidFill>
                <a:latin typeface="Calibri"/>
                <a:hlinkClick r:id="rId3"/>
              </a:rPr>
              <a:t>cnx.org</a:t>
            </a:r>
            <a:r>
              <a:rPr lang="el-GR" sz="1200" dirty="0" smtClean="0">
                <a:solidFill>
                  <a:prstClr val="black"/>
                </a:solidFill>
                <a:latin typeface="Calibri"/>
              </a:rPr>
              <a:t> διαθέσιμο με άδεια </a:t>
            </a:r>
            <a:r>
              <a:rPr lang="en-US" sz="1200" dirty="0">
                <a:solidFill>
                  <a:prstClr val="black"/>
                </a:solidFill>
                <a:latin typeface="Calibri"/>
                <a:hlinkClick r:id="rId4"/>
              </a:rPr>
              <a:t>CC BY </a:t>
            </a:r>
            <a:r>
              <a:rPr lang="en-US" sz="1200" dirty="0" smtClean="0">
                <a:solidFill>
                  <a:prstClr val="black"/>
                </a:solidFill>
                <a:latin typeface="Calibri"/>
                <a:hlinkClick r:id="rId4"/>
              </a:rPr>
              <a:t>3.0</a:t>
            </a:r>
            <a:r>
              <a:rPr lang="el-GR" sz="1200" dirty="0" smtClean="0">
                <a:solidFill>
                  <a:prstClr val="black"/>
                </a:solidFill>
                <a:latin typeface="Calibri"/>
              </a:rPr>
              <a:t> </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116</a:t>
            </a:fld>
            <a:endParaRPr lang="el-GR" dirty="0">
              <a:solidFill>
                <a:prstClr val="black"/>
              </a:solidFill>
            </a:endParaRPr>
          </a:p>
        </p:txBody>
      </p:sp>
    </p:spTree>
    <p:extLst>
      <p:ext uri="{BB962C8B-B14F-4D97-AF65-F5344CB8AC3E}">
        <p14:creationId xmlns:p14="http://schemas.microsoft.com/office/powerpoint/2010/main" val="17233514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1/7</a:t>
            </a:r>
            <a:endParaRPr lang="el-GR" sz="3200" b="0" dirty="0"/>
          </a:p>
        </p:txBody>
      </p:sp>
      <p:sp>
        <p:nvSpPr>
          <p:cNvPr id="3" name="2 - Θέση περιεχομένου"/>
          <p:cNvSpPr>
            <a:spLocks noGrp="1"/>
          </p:cNvSpPr>
          <p:nvPr>
            <p:ph idx="1"/>
          </p:nvPr>
        </p:nvSpPr>
        <p:spPr/>
        <p:txBody>
          <a:bodyPr>
            <a:normAutofit lnSpcReduction="10000"/>
          </a:bodyPr>
          <a:lstStyle/>
          <a:p>
            <a:pPr hangingPunct="0"/>
            <a:r>
              <a:rPr lang="el-GR" dirty="0"/>
              <a:t>Οι </a:t>
            </a:r>
            <a:r>
              <a:rPr lang="el-GR" b="1" dirty="0"/>
              <a:t>κεντρομόλοι </a:t>
            </a:r>
            <a:r>
              <a:rPr lang="el-GR" dirty="0"/>
              <a:t>νευρώνες που μεταφέρον αφή/πίεση/θερμό/κρύο/ πόνο έχουν την αρχή τους στα κύτταρα που βρίσκονται στις </a:t>
            </a:r>
            <a:r>
              <a:rPr lang="el-GR" b="1" dirty="0"/>
              <a:t>οπίσθιες ρίζες </a:t>
            </a:r>
            <a:r>
              <a:rPr lang="el-GR" dirty="0"/>
              <a:t>ή τα </a:t>
            </a:r>
            <a:r>
              <a:rPr lang="el-GR" b="1" dirty="0"/>
              <a:t>αισθητικά γάγγλια κρανιακών </a:t>
            </a:r>
            <a:r>
              <a:rPr lang="el-GR" dirty="0"/>
              <a:t>νεύρων.  Μπαίνουν ή στην ΣΣ ή στο εγκεφαλικό στέλεχος και συνδέονται σε πολλά επίπεδα με κινητικούς νευρώνες. </a:t>
            </a:r>
            <a:r>
              <a:rPr lang="el-GR" dirty="0" smtClean="0"/>
              <a:t>Κάνουν </a:t>
            </a:r>
            <a:r>
              <a:rPr lang="el-GR" dirty="0"/>
              <a:t>ενδιάμεσους σταθμούς και τελικά φτάνουν στον </a:t>
            </a:r>
            <a:r>
              <a:rPr lang="el-GR" b="1" dirty="0"/>
              <a:t>φλοιό.</a:t>
            </a:r>
            <a:endParaRPr lang="el-GR" dirty="0"/>
          </a:p>
          <a:p>
            <a:pPr hangingPunct="0"/>
            <a:r>
              <a:rPr lang="el-GR" b="1" dirty="0"/>
              <a:t>Τα οπίσθια </a:t>
            </a:r>
            <a:r>
              <a:rPr lang="el-GR" dirty="0"/>
              <a:t>κέρατα του μυελού διαχωρίζονται με βάση τα ιστολογικά τους χαρακτηριστικά σε στοιβάδες Ι-</a:t>
            </a:r>
            <a:r>
              <a:rPr lang="en-US" dirty="0"/>
              <a:t>VI</a:t>
            </a:r>
            <a:r>
              <a:rPr lang="el-GR" dirty="0"/>
              <a:t>.</a:t>
            </a:r>
          </a:p>
          <a:p>
            <a:pPr lvl="1" indent="-388938" hangingPunct="0"/>
            <a:r>
              <a:rPr lang="el-GR" dirty="0"/>
              <a:t>Ι   = η πιο επιφανειακή</a:t>
            </a:r>
          </a:p>
          <a:p>
            <a:pPr lvl="1" indent="-388938" hangingPunct="0"/>
            <a:r>
              <a:rPr lang="en-US" dirty="0"/>
              <a:t>VI</a:t>
            </a:r>
            <a:r>
              <a:rPr lang="el-GR" dirty="0"/>
              <a:t> = η πιο </a:t>
            </a:r>
            <a:r>
              <a:rPr lang="el-GR" dirty="0" smtClean="0"/>
              <a:t>βαθειά</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117</a:t>
            </a:fld>
            <a:endParaRPr lang="el-GR" dirty="0">
              <a:solidFill>
                <a:prstClr val="black"/>
              </a:solidFill>
            </a:endParaRPr>
          </a:p>
        </p:txBody>
      </p:sp>
    </p:spTree>
    <p:extLst>
      <p:ext uri="{BB962C8B-B14F-4D97-AF65-F5344CB8AC3E}">
        <p14:creationId xmlns:p14="http://schemas.microsoft.com/office/powerpoint/2010/main" val="6205954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2/7</a:t>
            </a:r>
            <a:endParaRPr lang="el-GR" dirty="0"/>
          </a:p>
        </p:txBody>
      </p:sp>
      <p:sp>
        <p:nvSpPr>
          <p:cNvPr id="3" name="2 - Θέση περιεχομένου"/>
          <p:cNvSpPr>
            <a:spLocks noGrp="1"/>
          </p:cNvSpPr>
          <p:nvPr>
            <p:ph idx="1"/>
          </p:nvPr>
        </p:nvSpPr>
        <p:spPr/>
        <p:txBody>
          <a:bodyPr>
            <a:normAutofit/>
          </a:bodyPr>
          <a:lstStyle/>
          <a:p>
            <a:pPr hangingPunct="0"/>
            <a:r>
              <a:rPr lang="el-GR" dirty="0"/>
              <a:t>Υπάρχουν </a:t>
            </a:r>
            <a:r>
              <a:rPr lang="el-GR" b="1" dirty="0"/>
              <a:t>3 τύποι ινών</a:t>
            </a:r>
            <a:r>
              <a:rPr lang="el-GR" dirty="0"/>
              <a:t> για δερματική αίσθηση:</a:t>
            </a:r>
          </a:p>
          <a:p>
            <a:pPr marL="457200" indent="-457200" hangingPunct="0">
              <a:buFont typeface="+mj-lt"/>
              <a:buAutoNum type="arabicPeriod"/>
            </a:pPr>
            <a:r>
              <a:rPr lang="el-GR" b="1" dirty="0" smtClean="0"/>
              <a:t>Μεγάλες </a:t>
            </a:r>
            <a:r>
              <a:rPr lang="en-US" b="1" dirty="0"/>
              <a:t>Ab</a:t>
            </a:r>
            <a:r>
              <a:rPr lang="el-GR" b="1" dirty="0"/>
              <a:t> ίνες</a:t>
            </a:r>
            <a:r>
              <a:rPr lang="el-GR" dirty="0"/>
              <a:t> = μηχανικές </a:t>
            </a:r>
            <a:r>
              <a:rPr lang="el-GR" dirty="0" smtClean="0"/>
              <a:t>αισθήσεις.</a:t>
            </a:r>
            <a:endParaRPr lang="el-GR" dirty="0"/>
          </a:p>
          <a:p>
            <a:pPr marL="457200" indent="-457200" hangingPunct="0">
              <a:buFont typeface="+mj-lt"/>
              <a:buAutoNum type="arabicPeriod"/>
            </a:pPr>
            <a:r>
              <a:rPr lang="el-GR" b="1" dirty="0" smtClean="0"/>
              <a:t>Μικρότερες </a:t>
            </a:r>
            <a:r>
              <a:rPr lang="el-GR" b="1" dirty="0"/>
              <a:t>εμμύελες Αδ</a:t>
            </a:r>
            <a:r>
              <a:rPr lang="el-GR" dirty="0"/>
              <a:t> = κρύο + γρήγορος </a:t>
            </a:r>
            <a:r>
              <a:rPr lang="el-GR" dirty="0" smtClean="0"/>
              <a:t>πόνος.</a:t>
            </a:r>
            <a:endParaRPr lang="el-GR" dirty="0"/>
          </a:p>
          <a:p>
            <a:pPr marL="457200" indent="-457200" hangingPunct="0">
              <a:buFont typeface="+mj-lt"/>
              <a:buAutoNum type="arabicPeriod"/>
            </a:pPr>
            <a:r>
              <a:rPr lang="el-GR" b="1" dirty="0" smtClean="0"/>
              <a:t>Μικρές </a:t>
            </a:r>
            <a:r>
              <a:rPr lang="el-GR" b="1" dirty="0"/>
              <a:t>αμύελες </a:t>
            </a:r>
            <a:r>
              <a:rPr lang="en-US" b="1" dirty="0"/>
              <a:t>C</a:t>
            </a:r>
            <a:r>
              <a:rPr lang="el-GR" dirty="0"/>
              <a:t> = πόνος + </a:t>
            </a:r>
            <a:r>
              <a:rPr lang="el-GR" dirty="0" smtClean="0"/>
              <a:t>θερμοκρασία.</a:t>
            </a:r>
            <a:endParaRPr lang="el-GR" dirty="0"/>
          </a:p>
          <a:p>
            <a:pPr marL="444500" lvl="1" indent="-388938" hangingPunct="0">
              <a:buNone/>
            </a:pP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118</a:t>
            </a:fld>
            <a:endParaRPr lang="el-GR" dirty="0">
              <a:solidFill>
                <a:prstClr val="black"/>
              </a:solidFill>
            </a:endParaRPr>
          </a:p>
        </p:txBody>
      </p:sp>
    </p:spTree>
    <p:extLst>
      <p:ext uri="{BB962C8B-B14F-4D97-AF65-F5344CB8AC3E}">
        <p14:creationId xmlns:p14="http://schemas.microsoft.com/office/powerpoint/2010/main" val="1867523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Μεσολόβιο (</a:t>
            </a:r>
            <a:r>
              <a:rPr lang="en-US" dirty="0"/>
              <a:t>corpus callosum)</a:t>
            </a:r>
            <a:endParaRPr lang="el-GR" dirty="0"/>
          </a:p>
        </p:txBody>
      </p:sp>
      <p:grpSp>
        <p:nvGrpSpPr>
          <p:cNvPr id="11" name="Ομάδα 10"/>
          <p:cNvGrpSpPr/>
          <p:nvPr/>
        </p:nvGrpSpPr>
        <p:grpSpPr>
          <a:xfrm>
            <a:off x="683568" y="1052736"/>
            <a:ext cx="7620000" cy="5591176"/>
            <a:chOff x="683568" y="1052736"/>
            <a:chExt cx="7620000" cy="5591176"/>
          </a:xfrm>
        </p:grpSpPr>
        <p:pic>
          <p:nvPicPr>
            <p:cNvPr id="5122" name="Picture 2" descr="File:Sobo 1909 62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1052736"/>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10" name="Ελεύθερη σχεδίαση 9"/>
            <p:cNvSpPr/>
            <p:nvPr/>
          </p:nvSpPr>
          <p:spPr>
            <a:xfrm>
              <a:off x="3571115" y="3133817"/>
              <a:ext cx="2520696" cy="1553593"/>
            </a:xfrm>
            <a:custGeom>
              <a:avLst/>
              <a:gdLst>
                <a:gd name="connsiteX0" fmla="*/ 1622322 w 2520696"/>
                <a:gd name="connsiteY0" fmla="*/ 1447061 h 1553593"/>
                <a:gd name="connsiteX1" fmla="*/ 1684466 w 2520696"/>
                <a:gd name="connsiteY1" fmla="*/ 1278385 h 1553593"/>
                <a:gd name="connsiteX2" fmla="*/ 1746609 w 2520696"/>
                <a:gd name="connsiteY2" fmla="*/ 1207364 h 1553593"/>
                <a:gd name="connsiteX3" fmla="*/ 1862019 w 2520696"/>
                <a:gd name="connsiteY3" fmla="*/ 1145220 h 1553593"/>
                <a:gd name="connsiteX4" fmla="*/ 2012939 w 2520696"/>
                <a:gd name="connsiteY4" fmla="*/ 1091954 h 1553593"/>
                <a:gd name="connsiteX5" fmla="*/ 2154982 w 2520696"/>
                <a:gd name="connsiteY5" fmla="*/ 1100832 h 1553593"/>
                <a:gd name="connsiteX6" fmla="*/ 2270392 w 2520696"/>
                <a:gd name="connsiteY6" fmla="*/ 1083076 h 1553593"/>
                <a:gd name="connsiteX7" fmla="*/ 2412435 w 2520696"/>
                <a:gd name="connsiteY7" fmla="*/ 1038688 h 1553593"/>
                <a:gd name="connsiteX8" fmla="*/ 2510089 w 2520696"/>
                <a:gd name="connsiteY8" fmla="*/ 905523 h 1553593"/>
                <a:gd name="connsiteX9" fmla="*/ 2510089 w 2520696"/>
                <a:gd name="connsiteY9" fmla="*/ 736847 h 1553593"/>
                <a:gd name="connsiteX10" fmla="*/ 2439068 w 2520696"/>
                <a:gd name="connsiteY10" fmla="*/ 585927 h 1553593"/>
                <a:gd name="connsiteX11" fmla="*/ 2350291 w 2520696"/>
                <a:gd name="connsiteY11" fmla="*/ 435006 h 1553593"/>
                <a:gd name="connsiteX12" fmla="*/ 2163860 w 2520696"/>
                <a:gd name="connsiteY12" fmla="*/ 310719 h 1553593"/>
                <a:gd name="connsiteX13" fmla="*/ 1995184 w 2520696"/>
                <a:gd name="connsiteY13" fmla="*/ 213065 h 1553593"/>
                <a:gd name="connsiteX14" fmla="*/ 1684466 w 2520696"/>
                <a:gd name="connsiteY14" fmla="*/ 71022 h 1553593"/>
                <a:gd name="connsiteX15" fmla="*/ 1480279 w 2520696"/>
                <a:gd name="connsiteY15" fmla="*/ 26633 h 1553593"/>
                <a:gd name="connsiteX16" fmla="*/ 1187316 w 2520696"/>
                <a:gd name="connsiteY16" fmla="*/ 0 h 1553593"/>
                <a:gd name="connsiteX17" fmla="*/ 867720 w 2520696"/>
                <a:gd name="connsiteY17" fmla="*/ 8878 h 1553593"/>
                <a:gd name="connsiteX18" fmla="*/ 548124 w 2520696"/>
                <a:gd name="connsiteY18" fmla="*/ 79900 h 1553593"/>
                <a:gd name="connsiteX19" fmla="*/ 281794 w 2520696"/>
                <a:gd name="connsiteY19" fmla="*/ 186432 h 1553593"/>
                <a:gd name="connsiteX20" fmla="*/ 104240 w 2520696"/>
                <a:gd name="connsiteY20" fmla="*/ 292964 h 1553593"/>
                <a:gd name="connsiteX21" fmla="*/ 6586 w 2520696"/>
                <a:gd name="connsiteY21" fmla="*/ 452762 h 1553593"/>
                <a:gd name="connsiteX22" fmla="*/ 15464 w 2520696"/>
                <a:gd name="connsiteY22" fmla="*/ 585927 h 1553593"/>
                <a:gd name="connsiteX23" fmla="*/ 68730 w 2520696"/>
                <a:gd name="connsiteY23" fmla="*/ 701336 h 1553593"/>
                <a:gd name="connsiteX24" fmla="*/ 166384 w 2520696"/>
                <a:gd name="connsiteY24" fmla="*/ 736847 h 1553593"/>
                <a:gd name="connsiteX25" fmla="*/ 317304 w 2520696"/>
                <a:gd name="connsiteY25" fmla="*/ 736847 h 1553593"/>
                <a:gd name="connsiteX26" fmla="*/ 441592 w 2520696"/>
                <a:gd name="connsiteY26" fmla="*/ 648070 h 1553593"/>
                <a:gd name="connsiteX27" fmla="*/ 521491 w 2520696"/>
                <a:gd name="connsiteY27" fmla="*/ 514905 h 1553593"/>
                <a:gd name="connsiteX28" fmla="*/ 654656 w 2520696"/>
                <a:gd name="connsiteY28" fmla="*/ 417251 h 1553593"/>
                <a:gd name="connsiteX29" fmla="*/ 912108 w 2520696"/>
                <a:gd name="connsiteY29" fmla="*/ 310719 h 1553593"/>
                <a:gd name="connsiteX30" fmla="*/ 1258337 w 2520696"/>
                <a:gd name="connsiteY30" fmla="*/ 275208 h 1553593"/>
                <a:gd name="connsiteX31" fmla="*/ 1560178 w 2520696"/>
                <a:gd name="connsiteY31" fmla="*/ 319597 h 1553593"/>
                <a:gd name="connsiteX32" fmla="*/ 1826508 w 2520696"/>
                <a:gd name="connsiteY32" fmla="*/ 381740 h 1553593"/>
                <a:gd name="connsiteX33" fmla="*/ 1959673 w 2520696"/>
                <a:gd name="connsiteY33" fmla="*/ 443884 h 1553593"/>
                <a:gd name="connsiteX34" fmla="*/ 2075083 w 2520696"/>
                <a:gd name="connsiteY34" fmla="*/ 532661 h 1553593"/>
                <a:gd name="connsiteX35" fmla="*/ 2119471 w 2520696"/>
                <a:gd name="connsiteY35" fmla="*/ 656948 h 1553593"/>
                <a:gd name="connsiteX36" fmla="*/ 2092838 w 2520696"/>
                <a:gd name="connsiteY36" fmla="*/ 825624 h 1553593"/>
                <a:gd name="connsiteX37" fmla="*/ 2012939 w 2520696"/>
                <a:gd name="connsiteY37" fmla="*/ 967666 h 1553593"/>
                <a:gd name="connsiteX38" fmla="*/ 1853141 w 2520696"/>
                <a:gd name="connsiteY38" fmla="*/ 1056443 h 1553593"/>
                <a:gd name="connsiteX39" fmla="*/ 1764365 w 2520696"/>
                <a:gd name="connsiteY39" fmla="*/ 1083076 h 1553593"/>
                <a:gd name="connsiteX40" fmla="*/ 1693343 w 2520696"/>
                <a:gd name="connsiteY40" fmla="*/ 1100832 h 1553593"/>
                <a:gd name="connsiteX41" fmla="*/ 1622322 w 2520696"/>
                <a:gd name="connsiteY41" fmla="*/ 1109709 h 1553593"/>
                <a:gd name="connsiteX42" fmla="*/ 1613444 w 2520696"/>
                <a:gd name="connsiteY42" fmla="*/ 1207364 h 1553593"/>
                <a:gd name="connsiteX43" fmla="*/ 1640077 w 2520696"/>
                <a:gd name="connsiteY43" fmla="*/ 1287263 h 1553593"/>
                <a:gd name="connsiteX44" fmla="*/ 1622322 w 2520696"/>
                <a:gd name="connsiteY44" fmla="*/ 1358284 h 1553593"/>
                <a:gd name="connsiteX45" fmla="*/ 1586811 w 2520696"/>
                <a:gd name="connsiteY45" fmla="*/ 1482571 h 1553593"/>
                <a:gd name="connsiteX46" fmla="*/ 1595689 w 2520696"/>
                <a:gd name="connsiteY46" fmla="*/ 1553593 h 155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20696" h="1553593">
                  <a:moveTo>
                    <a:pt x="1622322" y="1447061"/>
                  </a:moveTo>
                  <a:cubicBezTo>
                    <a:pt x="1643037" y="1382697"/>
                    <a:pt x="1663752" y="1318334"/>
                    <a:pt x="1684466" y="1278385"/>
                  </a:cubicBezTo>
                  <a:cubicBezTo>
                    <a:pt x="1705181" y="1238435"/>
                    <a:pt x="1717017" y="1229558"/>
                    <a:pt x="1746609" y="1207364"/>
                  </a:cubicBezTo>
                  <a:cubicBezTo>
                    <a:pt x="1776201" y="1185170"/>
                    <a:pt x="1817631" y="1164455"/>
                    <a:pt x="1862019" y="1145220"/>
                  </a:cubicBezTo>
                  <a:cubicBezTo>
                    <a:pt x="1906407" y="1125985"/>
                    <a:pt x="1964112" y="1099352"/>
                    <a:pt x="2012939" y="1091954"/>
                  </a:cubicBezTo>
                  <a:cubicBezTo>
                    <a:pt x="2061766" y="1084556"/>
                    <a:pt x="2112073" y="1102312"/>
                    <a:pt x="2154982" y="1100832"/>
                  </a:cubicBezTo>
                  <a:cubicBezTo>
                    <a:pt x="2197891" y="1099352"/>
                    <a:pt x="2227483" y="1093433"/>
                    <a:pt x="2270392" y="1083076"/>
                  </a:cubicBezTo>
                  <a:cubicBezTo>
                    <a:pt x="2313301" y="1072719"/>
                    <a:pt x="2372486" y="1068280"/>
                    <a:pt x="2412435" y="1038688"/>
                  </a:cubicBezTo>
                  <a:cubicBezTo>
                    <a:pt x="2452384" y="1009096"/>
                    <a:pt x="2493813" y="955830"/>
                    <a:pt x="2510089" y="905523"/>
                  </a:cubicBezTo>
                  <a:cubicBezTo>
                    <a:pt x="2526365" y="855216"/>
                    <a:pt x="2521926" y="790113"/>
                    <a:pt x="2510089" y="736847"/>
                  </a:cubicBezTo>
                  <a:cubicBezTo>
                    <a:pt x="2498252" y="683581"/>
                    <a:pt x="2465701" y="636234"/>
                    <a:pt x="2439068" y="585927"/>
                  </a:cubicBezTo>
                  <a:cubicBezTo>
                    <a:pt x="2412435" y="535620"/>
                    <a:pt x="2396159" y="480874"/>
                    <a:pt x="2350291" y="435006"/>
                  </a:cubicBezTo>
                  <a:cubicBezTo>
                    <a:pt x="2304423" y="389138"/>
                    <a:pt x="2223045" y="347709"/>
                    <a:pt x="2163860" y="310719"/>
                  </a:cubicBezTo>
                  <a:cubicBezTo>
                    <a:pt x="2104675" y="273729"/>
                    <a:pt x="2075083" y="253014"/>
                    <a:pt x="1995184" y="213065"/>
                  </a:cubicBezTo>
                  <a:cubicBezTo>
                    <a:pt x="1915285" y="173115"/>
                    <a:pt x="1770283" y="102094"/>
                    <a:pt x="1684466" y="71022"/>
                  </a:cubicBezTo>
                  <a:cubicBezTo>
                    <a:pt x="1598649" y="39950"/>
                    <a:pt x="1563137" y="38470"/>
                    <a:pt x="1480279" y="26633"/>
                  </a:cubicBezTo>
                  <a:cubicBezTo>
                    <a:pt x="1397421" y="14796"/>
                    <a:pt x="1289409" y="2959"/>
                    <a:pt x="1187316" y="0"/>
                  </a:cubicBezTo>
                  <a:lnTo>
                    <a:pt x="867720" y="8878"/>
                  </a:lnTo>
                  <a:cubicBezTo>
                    <a:pt x="761188" y="22195"/>
                    <a:pt x="645778" y="50308"/>
                    <a:pt x="548124" y="79900"/>
                  </a:cubicBezTo>
                  <a:cubicBezTo>
                    <a:pt x="450470" y="109492"/>
                    <a:pt x="355775" y="150921"/>
                    <a:pt x="281794" y="186432"/>
                  </a:cubicBezTo>
                  <a:cubicBezTo>
                    <a:pt x="207813" y="221943"/>
                    <a:pt x="150108" y="248576"/>
                    <a:pt x="104240" y="292964"/>
                  </a:cubicBezTo>
                  <a:cubicBezTo>
                    <a:pt x="58372" y="337352"/>
                    <a:pt x="21382" y="403935"/>
                    <a:pt x="6586" y="452762"/>
                  </a:cubicBezTo>
                  <a:cubicBezTo>
                    <a:pt x="-8210" y="501589"/>
                    <a:pt x="5107" y="544498"/>
                    <a:pt x="15464" y="585927"/>
                  </a:cubicBezTo>
                  <a:cubicBezTo>
                    <a:pt x="25821" y="627356"/>
                    <a:pt x="43577" y="676183"/>
                    <a:pt x="68730" y="701336"/>
                  </a:cubicBezTo>
                  <a:cubicBezTo>
                    <a:pt x="93883" y="726489"/>
                    <a:pt x="124955" y="730928"/>
                    <a:pt x="166384" y="736847"/>
                  </a:cubicBezTo>
                  <a:cubicBezTo>
                    <a:pt x="207813" y="742766"/>
                    <a:pt x="271436" y="751643"/>
                    <a:pt x="317304" y="736847"/>
                  </a:cubicBezTo>
                  <a:cubicBezTo>
                    <a:pt x="363172" y="722051"/>
                    <a:pt x="407561" y="685060"/>
                    <a:pt x="441592" y="648070"/>
                  </a:cubicBezTo>
                  <a:cubicBezTo>
                    <a:pt x="475623" y="611080"/>
                    <a:pt x="485980" y="553375"/>
                    <a:pt x="521491" y="514905"/>
                  </a:cubicBezTo>
                  <a:cubicBezTo>
                    <a:pt x="557002" y="476435"/>
                    <a:pt x="589553" y="451282"/>
                    <a:pt x="654656" y="417251"/>
                  </a:cubicBezTo>
                  <a:cubicBezTo>
                    <a:pt x="719759" y="383220"/>
                    <a:pt x="811495" y="334393"/>
                    <a:pt x="912108" y="310719"/>
                  </a:cubicBezTo>
                  <a:cubicBezTo>
                    <a:pt x="1012721" y="287045"/>
                    <a:pt x="1150325" y="273728"/>
                    <a:pt x="1258337" y="275208"/>
                  </a:cubicBezTo>
                  <a:cubicBezTo>
                    <a:pt x="1366349" y="276688"/>
                    <a:pt x="1465483" y="301842"/>
                    <a:pt x="1560178" y="319597"/>
                  </a:cubicBezTo>
                  <a:cubicBezTo>
                    <a:pt x="1654873" y="337352"/>
                    <a:pt x="1759926" y="361026"/>
                    <a:pt x="1826508" y="381740"/>
                  </a:cubicBezTo>
                  <a:cubicBezTo>
                    <a:pt x="1893090" y="402454"/>
                    <a:pt x="1918244" y="418731"/>
                    <a:pt x="1959673" y="443884"/>
                  </a:cubicBezTo>
                  <a:cubicBezTo>
                    <a:pt x="2001102" y="469037"/>
                    <a:pt x="2048450" y="497150"/>
                    <a:pt x="2075083" y="532661"/>
                  </a:cubicBezTo>
                  <a:cubicBezTo>
                    <a:pt x="2101716" y="568172"/>
                    <a:pt x="2116512" y="608121"/>
                    <a:pt x="2119471" y="656948"/>
                  </a:cubicBezTo>
                  <a:cubicBezTo>
                    <a:pt x="2122430" y="705775"/>
                    <a:pt x="2110593" y="773838"/>
                    <a:pt x="2092838" y="825624"/>
                  </a:cubicBezTo>
                  <a:cubicBezTo>
                    <a:pt x="2075083" y="877410"/>
                    <a:pt x="2052888" y="929196"/>
                    <a:pt x="2012939" y="967666"/>
                  </a:cubicBezTo>
                  <a:cubicBezTo>
                    <a:pt x="1972990" y="1006136"/>
                    <a:pt x="1894570" y="1037208"/>
                    <a:pt x="1853141" y="1056443"/>
                  </a:cubicBezTo>
                  <a:cubicBezTo>
                    <a:pt x="1811712" y="1075678"/>
                    <a:pt x="1790998" y="1075678"/>
                    <a:pt x="1764365" y="1083076"/>
                  </a:cubicBezTo>
                  <a:cubicBezTo>
                    <a:pt x="1737732" y="1090474"/>
                    <a:pt x="1717017" y="1096393"/>
                    <a:pt x="1693343" y="1100832"/>
                  </a:cubicBezTo>
                  <a:cubicBezTo>
                    <a:pt x="1669669" y="1105271"/>
                    <a:pt x="1635638" y="1091954"/>
                    <a:pt x="1622322" y="1109709"/>
                  </a:cubicBezTo>
                  <a:cubicBezTo>
                    <a:pt x="1609006" y="1127464"/>
                    <a:pt x="1610485" y="1177772"/>
                    <a:pt x="1613444" y="1207364"/>
                  </a:cubicBezTo>
                  <a:cubicBezTo>
                    <a:pt x="1616403" y="1236956"/>
                    <a:pt x="1638597" y="1262110"/>
                    <a:pt x="1640077" y="1287263"/>
                  </a:cubicBezTo>
                  <a:cubicBezTo>
                    <a:pt x="1641557" y="1312416"/>
                    <a:pt x="1631200" y="1325733"/>
                    <a:pt x="1622322" y="1358284"/>
                  </a:cubicBezTo>
                  <a:cubicBezTo>
                    <a:pt x="1613444" y="1390835"/>
                    <a:pt x="1591250" y="1450020"/>
                    <a:pt x="1586811" y="1482571"/>
                  </a:cubicBezTo>
                  <a:cubicBezTo>
                    <a:pt x="1582372" y="1515123"/>
                    <a:pt x="1589030" y="1534358"/>
                    <a:pt x="1595689" y="155359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2" name="Rectangle 7"/>
          <p:cNvSpPr/>
          <p:nvPr/>
        </p:nvSpPr>
        <p:spPr>
          <a:xfrm>
            <a:off x="1331640" y="6581001"/>
            <a:ext cx="6613019"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Sobo 1909 </a:t>
            </a:r>
            <a:r>
              <a:rPr lang="en-US" sz="1200" dirty="0" smtClean="0">
                <a:solidFill>
                  <a:prstClr val="black"/>
                </a:solidFill>
                <a:latin typeface="Calibri"/>
                <a:hlinkClick r:id="rId3"/>
              </a:rPr>
              <a:t>624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42682449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3/7</a:t>
            </a:r>
            <a:endParaRPr lang="el-GR" dirty="0"/>
          </a:p>
        </p:txBody>
      </p:sp>
      <p:sp>
        <p:nvSpPr>
          <p:cNvPr id="3" name="2 - Θέση περιεχομένου"/>
          <p:cNvSpPr>
            <a:spLocks noGrp="1"/>
          </p:cNvSpPr>
          <p:nvPr>
            <p:ph idx="1"/>
          </p:nvPr>
        </p:nvSpPr>
        <p:spPr>
          <a:xfrm>
            <a:off x="457200" y="1196752"/>
            <a:ext cx="8363272" cy="5040560"/>
          </a:xfrm>
        </p:spPr>
        <p:txBody>
          <a:bodyPr>
            <a:normAutofit/>
          </a:bodyPr>
          <a:lstStyle/>
          <a:p>
            <a:pPr hangingPunct="0"/>
            <a:r>
              <a:rPr lang="el-GR" dirty="0"/>
              <a:t>Το μονοπάτι </a:t>
            </a:r>
            <a:r>
              <a:rPr lang="el-GR" b="1" dirty="0"/>
              <a:t>της δερματικής αίσθησης </a:t>
            </a:r>
            <a:r>
              <a:rPr lang="el-GR" dirty="0"/>
              <a:t>στον εγκεφαλικό </a:t>
            </a:r>
            <a:r>
              <a:rPr lang="el-GR" dirty="0" smtClean="0"/>
              <a:t>φλοιό.</a:t>
            </a:r>
            <a:endParaRPr lang="el-GR" dirty="0"/>
          </a:p>
          <a:p>
            <a:pPr marL="457200" indent="-457200" hangingPunct="0">
              <a:buFont typeface="+mj-lt"/>
              <a:buAutoNum type="arabicPeriod"/>
            </a:pPr>
            <a:r>
              <a:rPr lang="el-GR" b="1" dirty="0" smtClean="0"/>
              <a:t>Οι </a:t>
            </a:r>
            <a:r>
              <a:rPr lang="el-GR" b="1" dirty="0"/>
              <a:t>ίνες λεπτής αφής και θέσης (αίσθηση βάθους) </a:t>
            </a:r>
            <a:r>
              <a:rPr lang="el-GR" dirty="0"/>
              <a:t>ανεβαίνουν με τα οπίσθια κέρατα του μυελού και συνάπτονται στον σφηνοειδή και τον ισχνό πυρήνα</a:t>
            </a:r>
            <a:r>
              <a:rPr lang="el-GR" dirty="0" smtClean="0"/>
              <a:t>. </a:t>
            </a:r>
            <a:r>
              <a:rPr lang="el-GR" dirty="0"/>
              <a:t>Οι δεύτεροι νευρώνες ξεκινούν από κει, χιάζονται στην μέση γραμμή ανεβαίνουν στον μέσο λημνίσκο, και φτάνουν στον θάλαμο.  Από εκεί καταλήγουν στο φλοιό. </a:t>
            </a:r>
            <a:r>
              <a:rPr lang="el-GR" dirty="0" smtClean="0"/>
              <a:t>Αυτό </a:t>
            </a:r>
            <a:r>
              <a:rPr lang="el-GR" dirty="0"/>
              <a:t>το μονοπάτι καλείται οπίσθια δέσμη ή δέσμη του λημνίσκου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spTree>
    <p:extLst>
      <p:ext uri="{BB962C8B-B14F-4D97-AF65-F5344CB8AC3E}">
        <p14:creationId xmlns:p14="http://schemas.microsoft.com/office/powerpoint/2010/main" val="40632216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4/7</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startAt="2"/>
            </a:pPr>
            <a:r>
              <a:rPr lang="el-GR" b="1" dirty="0" smtClean="0"/>
              <a:t>Άλλες </a:t>
            </a:r>
            <a:r>
              <a:rPr lang="el-GR" b="1" dirty="0"/>
              <a:t>ίνες αφής μαζί με ίνες πόνου (θερμοκρασίας - θερμού - ψυχρού) </a:t>
            </a:r>
            <a:r>
              <a:rPr lang="el-GR" dirty="0"/>
              <a:t>συνάπτονται με άλλους νευρώνες στα οπίσθια τους κέρατα - χιάζονται εκεί και δημιουργούν δέσμη την προσθιοπλάγια ή ανιούσα δέσμη που έχει 2 δεμάτια (κοιλιακό - αφή / πλάγιο, νωτιοθαλαμικό - πόνος και θερμοκρασία) ανεβαίνουν στον θάλαμο (ενώ μερικές ίνες δίνονται στο δικτυωτό σχηματισμό - μεσεγκέφαλο - εγρήγορση) και μετά στο φλοιό </a:t>
            </a:r>
            <a:r>
              <a:rPr lang="el-GR" dirty="0">
                <a:sym typeface="Symbol"/>
              </a:rPr>
              <a:t></a:t>
            </a:r>
            <a:r>
              <a:rPr lang="el-GR" dirty="0"/>
              <a:t> </a:t>
            </a:r>
            <a:r>
              <a:rPr lang="el-GR" dirty="0" smtClean="0"/>
              <a:t>οπίσθια </a:t>
            </a:r>
            <a:r>
              <a:rPr lang="el-GR" dirty="0"/>
              <a:t>κεντρική </a:t>
            </a:r>
            <a:r>
              <a:rPr lang="el-GR" dirty="0" smtClean="0"/>
              <a:t>έλικα </a:t>
            </a:r>
            <a:r>
              <a:rPr lang="el-GR" dirty="0"/>
              <a:t>(ανθρωπάριο). </a:t>
            </a:r>
            <a:r>
              <a:rPr lang="el-GR" dirty="0" smtClean="0"/>
              <a:t>Αυτό </a:t>
            </a:r>
            <a:r>
              <a:rPr lang="el-GR" dirty="0"/>
              <a:t>το ανθρωπάριο είναι αισθητικό, παρεμφερές με το κινητικό.</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120</a:t>
            </a:fld>
            <a:endParaRPr lang="el-GR" dirty="0">
              <a:solidFill>
                <a:prstClr val="black"/>
              </a:solidFill>
            </a:endParaRPr>
          </a:p>
        </p:txBody>
      </p:sp>
    </p:spTree>
    <p:extLst>
      <p:ext uri="{BB962C8B-B14F-4D97-AF65-F5344CB8AC3E}">
        <p14:creationId xmlns:p14="http://schemas.microsoft.com/office/powerpoint/2010/main" val="7766857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5/7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Αφή</a:t>
            </a:r>
            <a:endParaRPr lang="el-GR" dirty="0"/>
          </a:p>
          <a:p>
            <a:pPr marL="354013" indent="0" hangingPunct="0">
              <a:buNone/>
            </a:pPr>
            <a:r>
              <a:rPr lang="el-GR" dirty="0" smtClean="0"/>
              <a:t>Η </a:t>
            </a:r>
            <a:r>
              <a:rPr lang="el-GR" dirty="0"/>
              <a:t>αφή γίνεται αντιληπτή και σε περιοχές χωρίς εξειδικευμένους υποδοχείς αλλά, όπου υπάρχουν, οι </a:t>
            </a:r>
            <a:r>
              <a:rPr lang="en-US" dirty="0" smtClean="0"/>
              <a:t>Meisner</a:t>
            </a:r>
            <a:r>
              <a:rPr lang="el-GR" dirty="0" smtClean="0"/>
              <a:t> &amp; </a:t>
            </a:r>
            <a:r>
              <a:rPr lang="en-US" dirty="0" smtClean="0"/>
              <a:t>Paccini</a:t>
            </a:r>
            <a:r>
              <a:rPr lang="el-GR" dirty="0" smtClean="0"/>
              <a:t> </a:t>
            </a:r>
            <a:r>
              <a:rPr lang="el-GR" dirty="0"/>
              <a:t>προσαρμόζονται γρήγορα. </a:t>
            </a:r>
            <a:r>
              <a:rPr lang="el-GR" dirty="0" smtClean="0"/>
              <a:t>Ενώ </a:t>
            </a:r>
            <a:r>
              <a:rPr lang="el-GR" dirty="0"/>
              <a:t>οι </a:t>
            </a:r>
            <a:r>
              <a:rPr lang="en-US" dirty="0"/>
              <a:t>Merkel</a:t>
            </a:r>
            <a:r>
              <a:rPr lang="el-GR" dirty="0"/>
              <a:t> &amp; </a:t>
            </a:r>
            <a:r>
              <a:rPr lang="en-US" dirty="0"/>
              <a:t>Ruffini</a:t>
            </a:r>
            <a:r>
              <a:rPr lang="el-GR" dirty="0"/>
              <a:t> προσαρμόζονται αργά. </a:t>
            </a:r>
            <a:r>
              <a:rPr lang="el-GR" dirty="0" smtClean="0"/>
              <a:t>Οι </a:t>
            </a:r>
            <a:r>
              <a:rPr lang="el-GR" dirty="0"/>
              <a:t>υποδοχείς αφής είναι περισσότεροι στο δέρμα δακτύλων, χειλέων, θυλάκων τριχών αλλά </a:t>
            </a:r>
            <a:r>
              <a:rPr lang="el-GR" dirty="0" smtClean="0"/>
              <a:t>λιγότεροι </a:t>
            </a:r>
            <a:r>
              <a:rPr lang="el-GR" dirty="0"/>
              <a:t>στο δέρμα κορμού. </a:t>
            </a:r>
            <a:r>
              <a:rPr lang="el-GR" dirty="0" smtClean="0"/>
              <a:t>Τα </a:t>
            </a:r>
            <a:r>
              <a:rPr lang="en-US" dirty="0"/>
              <a:t>Paccini</a:t>
            </a:r>
            <a:r>
              <a:rPr lang="el-GR" dirty="0"/>
              <a:t> βρίσκονται και στον υποδόριο ιστό και στους μυς και στις αρθρώσεις.  Οι </a:t>
            </a:r>
            <a:r>
              <a:rPr lang="en-US" dirty="0"/>
              <a:t>Ab</a:t>
            </a:r>
            <a:r>
              <a:rPr lang="el-GR" dirty="0"/>
              <a:t> αισθητικές είναι (5-12 μ</a:t>
            </a:r>
            <a:r>
              <a:rPr lang="en-US" dirty="0"/>
              <a:t>m</a:t>
            </a:r>
            <a:r>
              <a:rPr lang="el-GR" dirty="0"/>
              <a:t>) έχουν ταχύτητα αγωγής 30-70 </a:t>
            </a:r>
            <a:r>
              <a:rPr lang="en-US" dirty="0"/>
              <a:t>m</a:t>
            </a:r>
            <a:r>
              <a:rPr lang="el-GR" dirty="0"/>
              <a:t>/</a:t>
            </a:r>
            <a:r>
              <a:rPr lang="en-US" dirty="0"/>
              <a:t>sec</a:t>
            </a:r>
            <a:r>
              <a:rPr lang="el-GR" dirty="0"/>
              <a:t>.  Μερικές ίνες αφής είναι </a:t>
            </a:r>
            <a:r>
              <a:rPr lang="en-US" dirty="0"/>
              <a:t>C</a:t>
            </a:r>
            <a:r>
              <a:rPr lang="el-GR" dirty="0"/>
              <a:t>. </a:t>
            </a:r>
            <a:r>
              <a:rPr lang="el-GR" dirty="0" smtClean="0"/>
              <a:t>Η </a:t>
            </a:r>
            <a:r>
              <a:rPr lang="el-GR" dirty="0"/>
              <a:t>αφή μεταδίδεται </a:t>
            </a:r>
            <a:r>
              <a:rPr lang="el-GR" b="1" dirty="0"/>
              <a:t>με </a:t>
            </a:r>
            <a:r>
              <a:rPr lang="el-GR" b="1" dirty="0" smtClean="0"/>
              <a:t>το δεμάτιο </a:t>
            </a:r>
            <a:r>
              <a:rPr lang="el-GR" b="1" dirty="0"/>
              <a:t>του λημνίσκου και το πρόσθιο πλάγιο δεμάτιο.</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121</a:t>
            </a:fld>
            <a:endParaRPr lang="el-GR" dirty="0">
              <a:solidFill>
                <a:prstClr val="black"/>
              </a:solidFill>
            </a:endParaRPr>
          </a:p>
        </p:txBody>
      </p:sp>
    </p:spTree>
    <p:extLst>
      <p:ext uri="{BB962C8B-B14F-4D97-AF65-F5344CB8AC3E}">
        <p14:creationId xmlns:p14="http://schemas.microsoft.com/office/powerpoint/2010/main" val="40864534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6/7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Βάθους</a:t>
            </a:r>
            <a:r>
              <a:rPr lang="el-GR" b="1" dirty="0"/>
              <a:t>/ θέσης</a:t>
            </a:r>
            <a:endParaRPr lang="el-GR" dirty="0"/>
          </a:p>
          <a:p>
            <a:pPr marL="354013" indent="0" hangingPunct="0">
              <a:buNone/>
            </a:pPr>
            <a:r>
              <a:rPr lang="el-GR" dirty="0" smtClean="0"/>
              <a:t>Το δεμάτιο </a:t>
            </a:r>
            <a:r>
              <a:rPr lang="el-GR" dirty="0"/>
              <a:t>οπίσθιων κεράτων </a:t>
            </a:r>
            <a:r>
              <a:rPr lang="el-GR" dirty="0" smtClean="0"/>
              <a:t>αποτελείται από το Ισχνό </a:t>
            </a:r>
            <a:r>
              <a:rPr lang="el-GR" dirty="0"/>
              <a:t>/ </a:t>
            </a:r>
            <a:r>
              <a:rPr lang="el-GR" dirty="0" smtClean="0"/>
              <a:t>Σφηνοειδές δεμάτιο. Ένα </a:t>
            </a:r>
            <a:r>
              <a:rPr lang="el-GR" dirty="0"/>
              <a:t>μέρος της αίσθησης βάθους πηγαίνει στην παρεγκεφαλίδα αλλά μερική πηγαίνει μέσω λημνίσκου στον θάλαμο κι από εκεί στον φλοιό. </a:t>
            </a:r>
            <a:r>
              <a:rPr lang="el-GR" dirty="0" smtClean="0"/>
              <a:t>Βλάβη </a:t>
            </a:r>
            <a:r>
              <a:rPr lang="el-GR" dirty="0"/>
              <a:t>οπισθίων δεματίων κάνει αταξία διότι διακόπτεται η αισθητική οδός προς την παρεγκεφαλίδα.</a:t>
            </a:r>
          </a:p>
          <a:p>
            <a:pPr marL="354013" indent="0" hangingPunct="0">
              <a:buNone/>
            </a:pPr>
            <a:r>
              <a:rPr lang="el-GR" dirty="0"/>
              <a:t>Οι υποδοχείς της οδού περιλαμβάνουν δομές που προσαρμόζονται αργά, βρίσκονται δε στις αρθρώσεις, συνδέσμους, και στις μυϊκές ατράκτους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122</a:t>
            </a:fld>
            <a:endParaRPr lang="el-GR" dirty="0">
              <a:solidFill>
                <a:prstClr val="black"/>
              </a:solidFill>
            </a:endParaRPr>
          </a:p>
        </p:txBody>
      </p:sp>
    </p:spTree>
    <p:extLst>
      <p:ext uri="{BB962C8B-B14F-4D97-AF65-F5344CB8AC3E}">
        <p14:creationId xmlns:p14="http://schemas.microsoft.com/office/powerpoint/2010/main" val="8819698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7/7</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Θερμοκρασία</a:t>
            </a:r>
            <a:endParaRPr lang="el-GR" dirty="0"/>
          </a:p>
          <a:p>
            <a:pPr marL="354013" indent="0" hangingPunct="0">
              <a:buNone/>
            </a:pPr>
            <a:r>
              <a:rPr lang="el-GR" dirty="0"/>
              <a:t>2 τύποι θερμοκρασίας, η θερμότερη και η ψυχρότερη του σώματος. </a:t>
            </a:r>
            <a:r>
              <a:rPr lang="el-GR" dirty="0" smtClean="0"/>
              <a:t>Στο </a:t>
            </a:r>
            <a:r>
              <a:rPr lang="el-GR" dirty="0"/>
              <a:t>δέρμα υπάρχουν σίγουρα περιοχές συγκεκριμένες που αντιλαμβάνονται το ψυχρό και το θερμό (4-10 φορές περισσότερες εκείνες του ψυχρού). </a:t>
            </a:r>
            <a:r>
              <a:rPr lang="el-GR" dirty="0" smtClean="0"/>
              <a:t>Οι </a:t>
            </a:r>
            <a:r>
              <a:rPr lang="el-GR" dirty="0"/>
              <a:t>υποδοχείς αυτοί έρχονται σε επαφή με γυμνές αισθητικές απολήξεις.  Οι ψυχροί απαντούν σε 10-38</a:t>
            </a:r>
            <a:r>
              <a:rPr lang="el-GR" baseline="30000" dirty="0"/>
              <a:t>ο</a:t>
            </a:r>
            <a:r>
              <a:rPr lang="el-GR" dirty="0"/>
              <a:t> </a:t>
            </a:r>
            <a:r>
              <a:rPr lang="en-US" dirty="0"/>
              <a:t>C</a:t>
            </a:r>
            <a:r>
              <a:rPr lang="el-GR" dirty="0"/>
              <a:t> και οι θερμοί 30-45</a:t>
            </a:r>
            <a:r>
              <a:rPr lang="el-GR" baseline="30000" dirty="0"/>
              <a:t>ο</a:t>
            </a:r>
            <a:r>
              <a:rPr lang="el-GR" dirty="0"/>
              <a:t> </a:t>
            </a:r>
            <a:r>
              <a:rPr lang="en-US" dirty="0"/>
              <a:t>C</a:t>
            </a:r>
            <a:r>
              <a:rPr lang="el-GR" dirty="0"/>
              <a:t>. Για το ψυχρό Αδ και </a:t>
            </a:r>
            <a:r>
              <a:rPr lang="en-US" dirty="0"/>
              <a:t>C</a:t>
            </a:r>
            <a:r>
              <a:rPr lang="el-GR" dirty="0"/>
              <a:t> ίνες. </a:t>
            </a:r>
            <a:r>
              <a:rPr lang="el-GR" dirty="0" smtClean="0"/>
              <a:t>Για </a:t>
            </a:r>
            <a:r>
              <a:rPr lang="el-GR" dirty="0"/>
              <a:t>το θερμό υπάρχουν </a:t>
            </a:r>
            <a:r>
              <a:rPr lang="en-US" dirty="0"/>
              <a:t>C</a:t>
            </a:r>
            <a:r>
              <a:rPr lang="el-GR" dirty="0"/>
              <a:t> ίνες. </a:t>
            </a:r>
            <a:r>
              <a:rPr lang="el-GR" dirty="0" smtClean="0"/>
              <a:t>Μεταξύ </a:t>
            </a:r>
            <a:r>
              <a:rPr lang="el-GR" dirty="0"/>
              <a:t>20-40</a:t>
            </a:r>
            <a:r>
              <a:rPr lang="el-GR" baseline="30000" dirty="0"/>
              <a:t>ο</a:t>
            </a:r>
            <a:r>
              <a:rPr lang="el-GR" dirty="0"/>
              <a:t> </a:t>
            </a:r>
            <a:r>
              <a:rPr lang="en-US" dirty="0"/>
              <a:t>C</a:t>
            </a:r>
            <a:r>
              <a:rPr lang="el-GR" dirty="0"/>
              <a:t> υπάρχει εύκολη </a:t>
            </a:r>
            <a:r>
              <a:rPr lang="el-GR" dirty="0" smtClean="0"/>
              <a:t>προσαρμογή</a:t>
            </a:r>
            <a:r>
              <a:rPr lang="el-GR"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123</a:t>
            </a:fld>
            <a:endParaRPr lang="el-GR" dirty="0">
              <a:solidFill>
                <a:prstClr val="black"/>
              </a:solidFill>
            </a:endParaRPr>
          </a:p>
        </p:txBody>
      </p:sp>
    </p:spTree>
    <p:extLst>
      <p:ext uri="{BB962C8B-B14F-4D97-AF65-F5344CB8AC3E}">
        <p14:creationId xmlns:p14="http://schemas.microsoft.com/office/powerpoint/2010/main" val="42764937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219256" cy="5328592"/>
          </a:xfrm>
        </p:spPr>
        <p:txBody>
          <a:bodyPr>
            <a:normAutofit lnSpcReduction="10000"/>
          </a:bodyPr>
          <a:lstStyle/>
          <a:p>
            <a:pPr hangingPunct="0"/>
            <a:r>
              <a:rPr lang="el-GR" b="1" dirty="0"/>
              <a:t>Πόνος</a:t>
            </a:r>
            <a:endParaRPr lang="el-GR" dirty="0"/>
          </a:p>
          <a:p>
            <a:pPr marL="354013" indent="0" hangingPunct="0">
              <a:buNone/>
              <a:tabLst>
                <a:tab pos="354013" algn="l"/>
              </a:tabLst>
            </a:pPr>
            <a:r>
              <a:rPr lang="el-GR" dirty="0"/>
              <a:t>Τα αισθητήρια του πόνου είναι γυμνές νευρικές απολήξεις.</a:t>
            </a:r>
          </a:p>
          <a:p>
            <a:pPr marL="354013" indent="0" hangingPunct="0">
              <a:buNone/>
              <a:tabLst>
                <a:tab pos="354013" algn="l"/>
              </a:tabLst>
            </a:pPr>
            <a:r>
              <a:rPr lang="el-GR" dirty="0"/>
              <a:t>Ο πόνος μεταδίδεται στο ΚΝΣ με </a:t>
            </a:r>
            <a:r>
              <a:rPr lang="el-GR" b="1" dirty="0"/>
              <a:t>2 συστήματα ινών. </a:t>
            </a:r>
            <a:r>
              <a:rPr lang="el-GR" dirty="0" smtClean="0"/>
              <a:t>Το </a:t>
            </a:r>
            <a:r>
              <a:rPr lang="el-GR" dirty="0"/>
              <a:t>ένα είναι μικρές αμύελες </a:t>
            </a:r>
            <a:r>
              <a:rPr lang="el-GR" b="1" dirty="0"/>
              <a:t>Αδ</a:t>
            </a:r>
            <a:r>
              <a:rPr lang="el-GR" dirty="0"/>
              <a:t> (2-5 μ</a:t>
            </a:r>
            <a:r>
              <a:rPr lang="en-US" dirty="0"/>
              <a:t>m</a:t>
            </a:r>
            <a:r>
              <a:rPr lang="el-GR" dirty="0"/>
              <a:t>) </a:t>
            </a:r>
            <a:r>
              <a:rPr lang="en-US" dirty="0"/>
              <a:t>U</a:t>
            </a:r>
            <a:r>
              <a:rPr lang="el-GR" dirty="0"/>
              <a:t> = 12-30 </a:t>
            </a:r>
            <a:r>
              <a:rPr lang="en-US" dirty="0"/>
              <a:t>m</a:t>
            </a:r>
            <a:r>
              <a:rPr lang="el-GR" dirty="0"/>
              <a:t>/</a:t>
            </a:r>
            <a:r>
              <a:rPr lang="en-US" dirty="0"/>
              <a:t>sec</a:t>
            </a:r>
            <a:r>
              <a:rPr lang="el-GR" dirty="0"/>
              <a:t>. </a:t>
            </a:r>
            <a:r>
              <a:rPr lang="el-GR" dirty="0" smtClean="0"/>
              <a:t>Το </a:t>
            </a:r>
            <a:r>
              <a:rPr lang="el-GR" dirty="0"/>
              <a:t>άλλο είναι </a:t>
            </a:r>
            <a:r>
              <a:rPr lang="en-US" b="1" dirty="0"/>
              <a:t>C</a:t>
            </a:r>
            <a:r>
              <a:rPr lang="el-GR" dirty="0"/>
              <a:t> ίνες (0.4-1.2 μ</a:t>
            </a:r>
            <a:r>
              <a:rPr lang="en-US" dirty="0"/>
              <a:t>m</a:t>
            </a:r>
            <a:r>
              <a:rPr lang="el-GR" dirty="0"/>
              <a:t>) χαμηλότερη ταχύτητα 0.5-2 </a:t>
            </a:r>
            <a:r>
              <a:rPr lang="en-US" dirty="0"/>
              <a:t>m</a:t>
            </a:r>
            <a:r>
              <a:rPr lang="el-GR" dirty="0"/>
              <a:t>/</a:t>
            </a:r>
            <a:r>
              <a:rPr lang="en-US" dirty="0"/>
              <a:t>sec</a:t>
            </a:r>
            <a:r>
              <a:rPr lang="el-GR" dirty="0"/>
              <a:t>.</a:t>
            </a:r>
          </a:p>
          <a:p>
            <a:pPr marL="696913" hangingPunct="0">
              <a:buFont typeface="Courier New" panose="02070309020205020404" pitchFamily="49" charset="0"/>
              <a:buChar char="o"/>
              <a:tabLst>
                <a:tab pos="354013" algn="l"/>
              </a:tabLst>
            </a:pPr>
            <a:r>
              <a:rPr lang="el-GR" dirty="0" smtClean="0"/>
              <a:t>Αδ </a:t>
            </a:r>
            <a:r>
              <a:rPr lang="el-GR" dirty="0"/>
              <a:t>- στοιβάδες Ι/</a:t>
            </a:r>
            <a:r>
              <a:rPr lang="en-US" dirty="0"/>
              <a:t>V</a:t>
            </a:r>
            <a:r>
              <a:rPr lang="el-GR" dirty="0"/>
              <a:t> οπισθίων κεράτων</a:t>
            </a:r>
          </a:p>
          <a:p>
            <a:pPr marL="696913" hangingPunct="0">
              <a:buFont typeface="Courier New" panose="02070309020205020404" pitchFamily="49" charset="0"/>
              <a:buChar char="o"/>
              <a:tabLst>
                <a:tab pos="354013" algn="l"/>
              </a:tabLst>
            </a:pPr>
            <a:r>
              <a:rPr lang="en-US" dirty="0" smtClean="0"/>
              <a:t>C</a:t>
            </a:r>
            <a:r>
              <a:rPr lang="el-GR" dirty="0" smtClean="0"/>
              <a:t>  </a:t>
            </a:r>
            <a:r>
              <a:rPr lang="el-GR" dirty="0"/>
              <a:t>- στοιβάδες Ι/ΙΙ οπισθίων κεράτων</a:t>
            </a:r>
          </a:p>
          <a:p>
            <a:pPr marL="354013" indent="0" hangingPunct="0">
              <a:buNone/>
              <a:tabLst>
                <a:tab pos="354013" algn="l"/>
              </a:tabLst>
            </a:pPr>
            <a:r>
              <a:rPr lang="el-GR" dirty="0"/>
              <a:t>Υπάρχει ένδειξη ότι ο μεταβιβαστής στις κεντρομόλες ίνες του πόνου είναι η ουσία Ρ. Μερικές ίνες πηγαίνουν με το </a:t>
            </a:r>
            <a:r>
              <a:rPr lang="el-GR" b="1" dirty="0"/>
              <a:t>οπίσθιο δεμάτιο </a:t>
            </a:r>
            <a:r>
              <a:rPr lang="el-GR" dirty="0"/>
              <a:t>και μερικές παίρνουν το </a:t>
            </a:r>
            <a:r>
              <a:rPr lang="el-GR" b="1" dirty="0"/>
              <a:t>προσθιοπλάγιο </a:t>
            </a:r>
            <a:r>
              <a:rPr lang="el-GR" dirty="0"/>
              <a:t>νωτιαιοθαλαμικό</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124</a:t>
            </a:fld>
            <a:endParaRPr lang="el-GR" dirty="0">
              <a:solidFill>
                <a:prstClr val="black"/>
              </a:solidFill>
            </a:endParaRPr>
          </a:p>
        </p:txBody>
      </p:sp>
    </p:spTree>
    <p:extLst>
      <p:ext uri="{BB962C8B-B14F-4D97-AF65-F5344CB8AC3E}">
        <p14:creationId xmlns:p14="http://schemas.microsoft.com/office/powerpoint/2010/main" val="6600690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2/3</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dirty="0" smtClean="0"/>
              <a:t>Μερικές ίνες σταματούν στον </a:t>
            </a:r>
            <a:r>
              <a:rPr lang="el-GR" b="1" dirty="0" smtClean="0"/>
              <a:t>θάλαμο </a:t>
            </a:r>
            <a:r>
              <a:rPr lang="el-GR" dirty="0" smtClean="0"/>
              <a:t>και από κει φτάνουν στον </a:t>
            </a:r>
            <a:r>
              <a:rPr lang="el-GR" b="1" dirty="0" smtClean="0"/>
              <a:t>φλοιό.  </a:t>
            </a:r>
            <a:r>
              <a:rPr lang="el-GR" dirty="0" smtClean="0"/>
              <a:t>Ο πόνος προβάλλεται εκτός από την οπίσθια κεντρική έλικα, και στην περιοχή σωματικής αίσθησης της «</a:t>
            </a:r>
            <a:r>
              <a:rPr lang="en-US" dirty="0" smtClean="0"/>
              <a:t>Sylvian</a:t>
            </a:r>
            <a:r>
              <a:rPr lang="el-GR" dirty="0" smtClean="0"/>
              <a:t>» σχισμής (</a:t>
            </a:r>
            <a:r>
              <a:rPr lang="en-US" dirty="0" smtClean="0"/>
              <a:t>S II</a:t>
            </a:r>
            <a:r>
              <a:rPr lang="el-GR" dirty="0" smtClean="0"/>
              <a:t>) καθώς και στην αγκιστρωτή έλικα (πάντα στο αντίθετο μέρος του σώματος) (η αγκιστρωτή έλικα πιθανώς εμπλέκεται και αυτή στο συναίσθημα όπως το μεταιχμιακό σύστημα). Πολλές ίνες πόνου προβάλλονται στον δικτυωτό σχηματισμό και άλλες προβάλλονται στον υποθάλαμο.</a:t>
            </a:r>
          </a:p>
          <a:p>
            <a:pPr hangingPunct="0"/>
            <a:r>
              <a:rPr lang="el-GR" b="1" dirty="0" smtClean="0"/>
              <a:t>Η ύπαρξη των 2 συστημάτων ινών </a:t>
            </a:r>
            <a:r>
              <a:rPr lang="el-GR" dirty="0" smtClean="0"/>
              <a:t>εξηγεί </a:t>
            </a:r>
            <a:r>
              <a:rPr lang="el-GR" b="1" dirty="0" smtClean="0"/>
              <a:t>2 μονοπάτια πόνου </a:t>
            </a:r>
            <a:r>
              <a:rPr lang="el-GR" dirty="0" smtClean="0"/>
              <a:t>ένα </a:t>
            </a:r>
            <a:r>
              <a:rPr lang="el-GR" b="1" dirty="0" smtClean="0"/>
              <a:t>«γρήγορο» </a:t>
            </a:r>
            <a:r>
              <a:rPr lang="el-GR" dirty="0" smtClean="0"/>
              <a:t>(έντονος, γρήγορος, εντοπισμένος πόνος) κι ένα </a:t>
            </a:r>
            <a:r>
              <a:rPr lang="el-GR" b="1" dirty="0" smtClean="0"/>
              <a:t>«αργό» </a:t>
            </a:r>
            <a:r>
              <a:rPr lang="el-GR" dirty="0" smtClean="0"/>
              <a:t>(πιο βαθύς, λιγότερο έντονος και πιο διάχυτος).</a:t>
            </a:r>
          </a:p>
          <a:p>
            <a:endParaRPr lang="en-US" dirty="0" smtClean="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125</a:t>
            </a:fld>
            <a:endParaRPr lang="el-GR" dirty="0">
              <a:solidFill>
                <a:prstClr val="black"/>
              </a:solidFill>
            </a:endParaRPr>
          </a:p>
        </p:txBody>
      </p:sp>
    </p:spTree>
    <p:extLst>
      <p:ext uri="{BB962C8B-B14F-4D97-AF65-F5344CB8AC3E}">
        <p14:creationId xmlns:p14="http://schemas.microsoft.com/office/powerpoint/2010/main" val="41188328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Γρήγορος </a:t>
            </a:r>
            <a:r>
              <a:rPr lang="el-GR" b="1" dirty="0"/>
              <a:t>πόνος  </a:t>
            </a:r>
            <a:r>
              <a:rPr lang="el-GR" b="1" dirty="0" smtClean="0"/>
              <a:t>= </a:t>
            </a:r>
            <a:r>
              <a:rPr lang="el-GR" b="1" dirty="0" err="1" smtClean="0"/>
              <a:t>Αδίνες</a:t>
            </a:r>
            <a:endParaRPr lang="el-GR" dirty="0"/>
          </a:p>
          <a:p>
            <a:pPr hangingPunct="0"/>
            <a:r>
              <a:rPr lang="el-GR" b="1" dirty="0" smtClean="0"/>
              <a:t>Αργός </a:t>
            </a:r>
            <a:r>
              <a:rPr lang="el-GR" b="1" dirty="0"/>
              <a:t>πόνος  =  </a:t>
            </a:r>
            <a:r>
              <a:rPr lang="en-US" b="1" dirty="0"/>
              <a:t>C</a:t>
            </a:r>
            <a:endParaRPr lang="el-GR" dirty="0"/>
          </a:p>
          <a:p>
            <a:pPr hangingPunct="0">
              <a:buFont typeface="Courier New" panose="02070309020205020404" pitchFamily="49" charset="0"/>
              <a:buChar char="o"/>
            </a:pPr>
            <a:r>
              <a:rPr lang="el-GR" dirty="0" smtClean="0"/>
              <a:t>Πιστεύεται </a:t>
            </a:r>
            <a:r>
              <a:rPr lang="el-GR" dirty="0"/>
              <a:t>ότι τα ερεθίσματα που προκαλούν πόνο, </a:t>
            </a:r>
            <a:r>
              <a:rPr lang="el-GR" dirty="0" smtClean="0"/>
              <a:t>δρουν </a:t>
            </a:r>
            <a:r>
              <a:rPr lang="el-GR" dirty="0"/>
              <a:t>και μέσω χημικών ερεθισμάτων και εκεί εμπλέκεται μάλλον </a:t>
            </a:r>
            <a:r>
              <a:rPr lang="el-GR" b="1" dirty="0"/>
              <a:t>ισταμίνη.</a:t>
            </a:r>
            <a:endParaRPr lang="el-GR" dirty="0"/>
          </a:p>
          <a:p>
            <a:pPr hangingPunct="0">
              <a:buFont typeface="Courier New" panose="02070309020205020404" pitchFamily="49" charset="0"/>
              <a:buChar char="o"/>
            </a:pPr>
            <a:r>
              <a:rPr lang="el-GR" dirty="0"/>
              <a:t> Πιστεύεται ότι ο πόνος δεν προβάλλεται αποκλειστικά στον φλοιό, αλλά και σε </a:t>
            </a:r>
            <a:r>
              <a:rPr lang="el-GR" dirty="0" smtClean="0"/>
              <a:t>υποφλοιικές </a:t>
            </a:r>
            <a:r>
              <a:rPr lang="el-GR" dirty="0"/>
              <a:t>περιοχές.</a:t>
            </a:r>
          </a:p>
          <a:p>
            <a:pPr hangingPunct="0">
              <a:buFont typeface="Courier New" panose="02070309020205020404" pitchFamily="49" charset="0"/>
              <a:buChar char="o"/>
            </a:pPr>
            <a:r>
              <a:rPr lang="el-GR" dirty="0"/>
              <a:t> Ο βαθύς και σπλαχνικός πόνος δεν εντοπίζεται εύκολα</a:t>
            </a:r>
            <a:r>
              <a:rPr lang="el-GR" dirty="0" smtClean="0"/>
              <a:t>.</a:t>
            </a:r>
            <a:endParaRPr lang="el-GR" dirty="0"/>
          </a:p>
          <a:p>
            <a:pPr hangingPunct="0">
              <a:buFont typeface="Courier New" panose="02070309020205020404" pitchFamily="49" charset="0"/>
              <a:buChar char="o"/>
            </a:pPr>
            <a:r>
              <a:rPr lang="el-GR" dirty="0"/>
              <a:t>Ειδικά ο σπλαχνικός μπορεί να αναφέρεται και σε άλλα σημεία σώματος (π.χ. στηθάγχη -  χέρι κ.λπ</a:t>
            </a:r>
            <a:r>
              <a:rPr lang="el-GR" dirty="0" smtClean="0"/>
              <a:t>.).</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126</a:t>
            </a:fld>
            <a:endParaRPr lang="el-GR" dirty="0">
              <a:solidFill>
                <a:prstClr val="black"/>
              </a:solidFill>
            </a:endParaRPr>
          </a:p>
        </p:txBody>
      </p:sp>
    </p:spTree>
    <p:extLst>
      <p:ext uri="{BB962C8B-B14F-4D97-AF65-F5344CB8AC3E}">
        <p14:creationId xmlns:p14="http://schemas.microsoft.com/office/powerpoint/2010/main" val="23954907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Το αυτόνομο νευρικό σύστημα - (ΑΝΣ)</a:t>
            </a:r>
            <a:endParaRPr lang="el-GR" dirty="0"/>
          </a:p>
        </p:txBody>
      </p:sp>
      <p:pic>
        <p:nvPicPr>
          <p:cNvPr id="2050" name="Picture 2" descr="File:Nervous system diagram.pn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95536" y="908720"/>
            <a:ext cx="3606650" cy="59514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517034" y="5877272"/>
            <a:ext cx="1944216"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Nervous system </a:t>
            </a:r>
            <a:r>
              <a:rPr lang="en-US" sz="1200" dirty="0" smtClean="0">
                <a:solidFill>
                  <a:prstClr val="black"/>
                </a:solidFill>
                <a:latin typeface="Calibri"/>
                <a:hlinkClick r:id="rId4"/>
              </a:rPr>
              <a:t>diagram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Medium69"/>
              </a:rPr>
              <a:t>Medium69</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pic>
        <p:nvPicPr>
          <p:cNvPr id="2052" name="Picture 4" descr="File:1501 Connections of the Sympathetic Nervous System.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53273" y="908720"/>
            <a:ext cx="4151175" cy="59043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rot="16200000">
            <a:off x="7107089" y="3630046"/>
            <a:ext cx="3456384"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1501 Connections of the Sympathetic Nervous </a:t>
            </a:r>
            <a:r>
              <a:rPr lang="en-US" sz="1200" dirty="0" smtClean="0">
                <a:solidFill>
                  <a:prstClr val="black"/>
                </a:solidFill>
                <a:latin typeface="Calibri"/>
                <a:hlinkClick r:id="rId7"/>
              </a:rPr>
              <a:t>System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9"/>
              </a:rPr>
              <a:t>CC BY </a:t>
            </a:r>
            <a:r>
              <a:rPr lang="en-US" sz="1200" dirty="0" smtClean="0">
                <a:solidFill>
                  <a:prstClr val="black"/>
                </a:solidFill>
                <a:latin typeface="Calibri"/>
                <a:hlinkClick r:id="rId9"/>
              </a:rPr>
              <a:t>3.0</a:t>
            </a:r>
            <a:endParaRPr lang="en-US" sz="1200" dirty="0">
              <a:solidFill>
                <a:prstClr val="black"/>
              </a:solidFill>
              <a:latin typeface="Calibri"/>
            </a:endParaRPr>
          </a:p>
        </p:txBody>
      </p:sp>
      <p:cxnSp>
        <p:nvCxnSpPr>
          <p:cNvPr id="8" name="Ευθεία γραμμή σύνδεσης 7"/>
          <p:cNvCxnSpPr/>
          <p:nvPr/>
        </p:nvCxnSpPr>
        <p:spPr>
          <a:xfrm>
            <a:off x="4211960" y="1124744"/>
            <a:ext cx="0" cy="4680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41936040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Αυτόνομο νευρικό σύστημα – Λειτουργίες </a:t>
            </a:r>
          </a:p>
        </p:txBody>
      </p:sp>
      <p:sp>
        <p:nvSpPr>
          <p:cNvPr id="3" name="2 - Θέση περιεχομένου"/>
          <p:cNvSpPr>
            <a:spLocks noGrp="1"/>
          </p:cNvSpPr>
          <p:nvPr>
            <p:ph idx="1"/>
          </p:nvPr>
        </p:nvSpPr>
        <p:spPr/>
        <p:txBody>
          <a:bodyPr>
            <a:normAutofit/>
          </a:bodyPr>
          <a:lstStyle/>
          <a:p>
            <a:pPr hangingPunct="0"/>
            <a:r>
              <a:rPr lang="el-GR" dirty="0"/>
              <a:t>Το μέρος αυτό του νευρικού συστήματος </a:t>
            </a:r>
            <a:r>
              <a:rPr lang="el-GR" dirty="0" smtClean="0"/>
              <a:t> (ΑΝΣ) είναι </a:t>
            </a:r>
            <a:r>
              <a:rPr lang="el-GR" dirty="0"/>
              <a:t>στενά συνδεδεμένο με τον </a:t>
            </a:r>
            <a:r>
              <a:rPr lang="el-GR" b="1" dirty="0"/>
              <a:t>μεταβολισμό, </a:t>
            </a:r>
            <a:r>
              <a:rPr lang="el-GR" dirty="0"/>
              <a:t>το </a:t>
            </a:r>
            <a:r>
              <a:rPr lang="el-GR" b="1" dirty="0"/>
              <a:t>ενδοκρινικό </a:t>
            </a:r>
            <a:r>
              <a:rPr lang="el-GR" dirty="0"/>
              <a:t>σύστημα, και ελέγχει τις «φυτικές», </a:t>
            </a:r>
            <a:r>
              <a:rPr lang="el-GR" b="1" dirty="0"/>
              <a:t>σπλαχνικές </a:t>
            </a:r>
            <a:r>
              <a:rPr lang="el-GR" dirty="0"/>
              <a:t>λειτουργίες.  Ελέγχει την </a:t>
            </a:r>
            <a:r>
              <a:rPr lang="el-GR" b="1" dirty="0"/>
              <a:t>ομοιοστασία </a:t>
            </a:r>
            <a:r>
              <a:rPr lang="el-GR" dirty="0"/>
              <a:t>(</a:t>
            </a:r>
            <a:r>
              <a:rPr lang="en-US" dirty="0"/>
              <a:t>internal milieu</a:t>
            </a:r>
            <a:r>
              <a:rPr lang="el-GR" dirty="0"/>
              <a:t>).  Νευρώνει τις </a:t>
            </a:r>
            <a:r>
              <a:rPr lang="el-GR" b="1" dirty="0"/>
              <a:t>λείες</a:t>
            </a:r>
            <a:r>
              <a:rPr lang="el-GR" dirty="0"/>
              <a:t> μυϊκές ίνες (π.χ. βρογχιόλια, έντερο, αδένες, αγγεία, ουροδόχο κύστη, γεννητικό σύστημα κ.λπ.).</a:t>
            </a:r>
          </a:p>
          <a:p>
            <a:pPr hangingPunct="0"/>
            <a:r>
              <a:rPr lang="el-GR" dirty="0"/>
              <a:t>Ο </a:t>
            </a:r>
            <a:r>
              <a:rPr lang="el-GR" b="1" dirty="0"/>
              <a:t>υποθάλαμος </a:t>
            </a:r>
            <a:r>
              <a:rPr lang="el-GR" dirty="0"/>
              <a:t>έχει στενή σχέση με το ΑΝΣ και το ελέγχει.  Συχνά ο υποθάλαμος αναφέρεται σαν το </a:t>
            </a:r>
            <a:r>
              <a:rPr lang="el-GR" b="1" dirty="0"/>
              <a:t>«κεφαλικό γάγγλιο» </a:t>
            </a:r>
            <a:r>
              <a:rPr lang="el-GR" dirty="0"/>
              <a:t>του ΑΝΣ, ενώ το σωματικό νευρικό (είτε κινητικό είτε αισθητικό) ελέγχεται από τα </a:t>
            </a:r>
            <a:r>
              <a:rPr lang="el-GR" dirty="0" smtClean="0"/>
              <a:t>υψηλοτέρα </a:t>
            </a:r>
            <a:r>
              <a:rPr lang="el-GR" dirty="0"/>
              <a:t>κέντρα του εγκεφάλου δηλ. του φλοιού (κινητική ή αισθητική περιοχή).</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128</a:t>
            </a:fld>
            <a:endParaRPr lang="el-GR" dirty="0">
              <a:solidFill>
                <a:prstClr val="black"/>
              </a:solidFill>
            </a:endParaRPr>
          </a:p>
        </p:txBody>
      </p:sp>
    </p:spTree>
    <p:extLst>
      <p:ext uri="{BB962C8B-B14F-4D97-AF65-F5344CB8AC3E}">
        <p14:creationId xmlns:p14="http://schemas.microsoft.com/office/powerpoint/2010/main" val="1841877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Λοβοί ημισφαιρίων</a:t>
            </a:r>
          </a:p>
        </p:txBody>
      </p:sp>
      <p:sp>
        <p:nvSpPr>
          <p:cNvPr id="3" name="2 - Θέση περιεχομένου"/>
          <p:cNvSpPr>
            <a:spLocks noGrp="1"/>
          </p:cNvSpPr>
          <p:nvPr>
            <p:ph idx="1"/>
          </p:nvPr>
        </p:nvSpPr>
        <p:spPr/>
        <p:txBody>
          <a:bodyPr>
            <a:normAutofit/>
          </a:bodyPr>
          <a:lstStyle/>
          <a:p>
            <a:pPr hangingPunct="0">
              <a:buNone/>
            </a:pPr>
            <a:r>
              <a:rPr lang="el-GR" sz="2200" b="1" dirty="0"/>
              <a:t> </a:t>
            </a:r>
            <a:r>
              <a:rPr lang="el-GR" sz="2200" b="1" dirty="0" smtClean="0"/>
              <a:t>Μακροσκοπικά</a:t>
            </a:r>
            <a:r>
              <a:rPr lang="el-GR" sz="2200" b="1" dirty="0"/>
              <a:t>	</a:t>
            </a:r>
            <a:endParaRPr lang="el-GR" sz="2200" b="1" dirty="0" smtClean="0"/>
          </a:p>
          <a:p>
            <a:pPr hangingPunct="0"/>
            <a:r>
              <a:rPr lang="el-GR" sz="2200" b="1" dirty="0" smtClean="0"/>
              <a:t>Λοβοί</a:t>
            </a:r>
          </a:p>
          <a:p>
            <a:pPr marL="633413" indent="-457200" hangingPunct="0">
              <a:buFont typeface="+mj-lt"/>
              <a:buAutoNum type="arabicPeriod"/>
            </a:pPr>
            <a:r>
              <a:rPr lang="el-GR" sz="2200" dirty="0" smtClean="0"/>
              <a:t>Μετωπιαίος,</a:t>
            </a:r>
            <a:endParaRPr lang="el-GR" sz="2200" dirty="0"/>
          </a:p>
          <a:p>
            <a:pPr marL="633413" indent="-457200" hangingPunct="0">
              <a:buFont typeface="+mj-lt"/>
              <a:buAutoNum type="arabicPeriod"/>
            </a:pPr>
            <a:r>
              <a:rPr lang="el-GR" sz="2200" dirty="0" smtClean="0"/>
              <a:t>Βρεγματικός,</a:t>
            </a:r>
            <a:endParaRPr lang="el-GR" sz="2200" dirty="0"/>
          </a:p>
          <a:p>
            <a:pPr marL="633413" indent="-457200" hangingPunct="0">
              <a:buFont typeface="+mj-lt"/>
              <a:buAutoNum type="arabicPeriod"/>
            </a:pPr>
            <a:r>
              <a:rPr lang="el-GR" sz="2200" dirty="0" smtClean="0"/>
              <a:t>Ινιακός,</a:t>
            </a:r>
            <a:endParaRPr lang="el-GR" sz="2200" dirty="0"/>
          </a:p>
          <a:p>
            <a:pPr marL="633413" indent="-457200" hangingPunct="0">
              <a:buFont typeface="+mj-lt"/>
              <a:buAutoNum type="arabicPeriod"/>
            </a:pPr>
            <a:r>
              <a:rPr lang="el-GR" sz="2200" dirty="0" smtClean="0"/>
              <a:t>Κροταφικός,</a:t>
            </a:r>
            <a:endParaRPr lang="el-GR" sz="2200" dirty="0"/>
          </a:p>
          <a:p>
            <a:pPr marL="633413" indent="-457200" hangingPunct="0">
              <a:buFont typeface="+mj-lt"/>
              <a:buAutoNum type="arabicPeriod"/>
            </a:pPr>
            <a:r>
              <a:rPr lang="el-GR" sz="2200" dirty="0" smtClean="0"/>
              <a:t>Νησίς.</a:t>
            </a:r>
            <a:endParaRPr lang="el-GR" sz="2200" dirty="0"/>
          </a:p>
          <a:p>
            <a:r>
              <a:rPr lang="el-GR" sz="2200" b="1" dirty="0" smtClean="0"/>
              <a:t>Έλικες.</a:t>
            </a:r>
          </a:p>
          <a:p>
            <a:r>
              <a:rPr lang="el-GR" sz="2200" b="1" dirty="0" smtClean="0"/>
              <a:t>Αύλακες.</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13719508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fontScale="90000"/>
          </a:bodyPr>
          <a:lstStyle/>
          <a:p>
            <a:r>
              <a:rPr lang="el-GR" dirty="0"/>
              <a:t>Αυτόνομο σύστημα – </a:t>
            </a:r>
            <a:r>
              <a:rPr lang="el-GR" dirty="0" smtClean="0"/>
              <a:t>Ανατομικές </a:t>
            </a:r>
            <a:r>
              <a:rPr lang="el-GR" dirty="0"/>
              <a:t>διαιρέσεις</a:t>
            </a:r>
          </a:p>
        </p:txBody>
      </p:sp>
      <p:sp>
        <p:nvSpPr>
          <p:cNvPr id="3" name="2 - Θέση περιεχομένου"/>
          <p:cNvSpPr>
            <a:spLocks noGrp="1"/>
          </p:cNvSpPr>
          <p:nvPr>
            <p:ph idx="1"/>
          </p:nvPr>
        </p:nvSpPr>
        <p:spPr/>
        <p:txBody>
          <a:bodyPr/>
          <a:lstStyle/>
          <a:p>
            <a:pPr hangingPunct="0">
              <a:lnSpc>
                <a:spcPct val="150000"/>
              </a:lnSpc>
            </a:pPr>
            <a:r>
              <a:rPr lang="el-GR" b="1" dirty="0"/>
              <a:t>Ανατομικά, </a:t>
            </a:r>
            <a:r>
              <a:rPr lang="el-GR" dirty="0"/>
              <a:t>το ΑΝΣ χωρίζεται σε </a:t>
            </a:r>
            <a:r>
              <a:rPr lang="el-GR" b="1" dirty="0"/>
              <a:t>2</a:t>
            </a:r>
            <a:r>
              <a:rPr lang="el-GR" dirty="0"/>
              <a:t> μέρη ανάλογα με το που βρίσκονται τα προγαγγλιακά κυτταρικά σώματα).  </a:t>
            </a:r>
            <a:r>
              <a:rPr lang="el-GR" b="1" dirty="0"/>
              <a:t>Το συμπαθητικό (ή θωρακοοσφυϊκό σύστημα) και το παρασυμπαθητικό (ή </a:t>
            </a:r>
            <a:r>
              <a:rPr lang="el-GR" b="1" dirty="0" smtClean="0"/>
              <a:t>κρανιοιερό </a:t>
            </a:r>
            <a:r>
              <a:rPr lang="el-GR" b="1" dirty="0"/>
              <a:t>σύστημα</a:t>
            </a:r>
            <a:r>
              <a:rPr lang="el-GR" b="1"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129</a:t>
            </a:fld>
            <a:endParaRPr lang="el-GR" dirty="0">
              <a:solidFill>
                <a:prstClr val="black"/>
              </a:solidFill>
            </a:endParaRPr>
          </a:p>
        </p:txBody>
      </p:sp>
    </p:spTree>
    <p:extLst>
      <p:ext uri="{BB962C8B-B14F-4D97-AF65-F5344CB8AC3E}">
        <p14:creationId xmlns:p14="http://schemas.microsoft.com/office/powerpoint/2010/main" val="40243085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821290" y="260648"/>
            <a:ext cx="4269160" cy="1944216"/>
          </a:xfrm>
        </p:spPr>
        <p:txBody>
          <a:bodyPr>
            <a:normAutofit/>
          </a:bodyPr>
          <a:lstStyle/>
          <a:p>
            <a:r>
              <a:rPr lang="el-GR" dirty="0"/>
              <a:t>Συμπαθητικό και παρασυμπαθητικό σύστημα</a:t>
            </a:r>
          </a:p>
        </p:txBody>
      </p:sp>
      <p:pic>
        <p:nvPicPr>
          <p:cNvPr id="3074" name="Picture 2" descr="File:Gray839.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79512" y="17037"/>
            <a:ext cx="4680520" cy="6838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4788024" y="6327782"/>
            <a:ext cx="2808312"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Gray839</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File Upload Bot (Magnus Manske)"/>
              </a:rPr>
              <a:t>File Upload Bot (Magnus Manske)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130</a:t>
            </a:fld>
            <a:endParaRPr lang="el-GR" dirty="0">
              <a:solidFill>
                <a:prstClr val="black"/>
              </a:solidFill>
            </a:endParaRPr>
          </a:p>
        </p:txBody>
      </p:sp>
    </p:spTree>
    <p:extLst>
      <p:ext uri="{BB962C8B-B14F-4D97-AF65-F5344CB8AC3E}">
        <p14:creationId xmlns:p14="http://schemas.microsoft.com/office/powerpoint/2010/main" val="6748991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Δομή αυτονόμων νεύρων</a:t>
            </a:r>
          </a:p>
        </p:txBody>
      </p:sp>
      <p:sp>
        <p:nvSpPr>
          <p:cNvPr id="3" name="2 - Θέση περιεχομένου"/>
          <p:cNvSpPr>
            <a:spLocks noGrp="1"/>
          </p:cNvSpPr>
          <p:nvPr>
            <p:ph idx="1"/>
          </p:nvPr>
        </p:nvSpPr>
        <p:spPr/>
        <p:txBody>
          <a:bodyPr>
            <a:normAutofit/>
          </a:bodyPr>
          <a:lstStyle/>
          <a:p>
            <a:r>
              <a:rPr lang="el-GR" b="1" dirty="0"/>
              <a:t>Η δομή των αυτονόμων νεύρων = </a:t>
            </a:r>
            <a:r>
              <a:rPr lang="el-GR" dirty="0"/>
              <a:t>(</a:t>
            </a:r>
            <a:r>
              <a:rPr lang="el-GR" b="1" dirty="0"/>
              <a:t>η αλυσίδα των 2 νευρώνων)</a:t>
            </a:r>
            <a:r>
              <a:rPr lang="el-GR" dirty="0"/>
              <a:t>. </a:t>
            </a:r>
            <a:r>
              <a:rPr lang="el-GR" dirty="0" smtClean="0"/>
              <a:t>Τα </a:t>
            </a:r>
            <a:r>
              <a:rPr lang="el-GR" dirty="0"/>
              <a:t>αυτόνομα νεύρα χαρακτηρίζονται από μία αλυσίδα 2 νευρώνων. </a:t>
            </a:r>
            <a:r>
              <a:rPr lang="el-GR" dirty="0" smtClean="0"/>
              <a:t>Το </a:t>
            </a:r>
            <a:r>
              <a:rPr lang="el-GR" dirty="0"/>
              <a:t>κυτταρικό σώμα του πρώτου (προσυναπτικού ή προγαγγλιακού) νευρώνα βρίσκεται στο ΚΝΣ και στέλνει τον άξονά του για να κάνει σύναψη με τον δεύτερο (μετασυναπτικό ή μεταγαγγλιακό) νευρώνα που βρίσκεται </a:t>
            </a:r>
            <a:r>
              <a:rPr lang="el-GR" dirty="0" smtClean="0"/>
              <a:t>σε ένα </a:t>
            </a:r>
            <a:r>
              <a:rPr lang="el-GR" dirty="0"/>
              <a:t>από τα αυτόνομα γάγγλια, </a:t>
            </a:r>
            <a:r>
              <a:rPr lang="el-GR" dirty="0" smtClean="0"/>
              <a:t>από όπου </a:t>
            </a:r>
            <a:r>
              <a:rPr lang="el-GR" dirty="0"/>
              <a:t>ο μεταγαγγλιακός άξονας περνά και πηγαίνει στην τελική του κατεύθυνση.</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131</a:t>
            </a:fld>
            <a:endParaRPr lang="el-GR" dirty="0">
              <a:solidFill>
                <a:prstClr val="black"/>
              </a:solidFill>
            </a:endParaRPr>
          </a:p>
        </p:txBody>
      </p:sp>
    </p:spTree>
    <p:extLst>
      <p:ext uri="{BB962C8B-B14F-4D97-AF65-F5344CB8AC3E}">
        <p14:creationId xmlns:p14="http://schemas.microsoft.com/office/powerpoint/2010/main" val="21313870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507288" cy="5328592"/>
          </a:xfrm>
        </p:spPr>
        <p:txBody>
          <a:bodyPr>
            <a:normAutofit fontScale="92500"/>
          </a:bodyPr>
          <a:lstStyle/>
          <a:p>
            <a:pPr marL="354013" indent="-354013" hangingPunct="0">
              <a:buFont typeface="+mj-lt"/>
              <a:buAutoNum type="romanUcPeriod"/>
            </a:pPr>
            <a:r>
              <a:rPr lang="el-GR" b="1" dirty="0" smtClean="0"/>
              <a:t>Το Συμπαθητικό </a:t>
            </a:r>
            <a:r>
              <a:rPr lang="el-GR" b="1" dirty="0"/>
              <a:t>ή Θωρακοοσφυϊκό Σύστημα </a:t>
            </a:r>
            <a:endParaRPr lang="el-GR" dirty="0"/>
          </a:p>
          <a:p>
            <a:pPr marL="354013" indent="0" hangingPunct="0">
              <a:buNone/>
            </a:pPr>
            <a:r>
              <a:rPr lang="el-GR" dirty="0"/>
              <a:t>Τα </a:t>
            </a:r>
            <a:r>
              <a:rPr lang="el-GR" b="1" dirty="0"/>
              <a:t>σώματα </a:t>
            </a:r>
            <a:r>
              <a:rPr lang="el-GR" dirty="0"/>
              <a:t>των προγαγγλιακών νευρώνων βρίσκονται στο μεσοπλάγιο τμήμα της </a:t>
            </a:r>
            <a:r>
              <a:rPr lang="el-GR" b="1" dirty="0"/>
              <a:t>φαιάς </a:t>
            </a:r>
            <a:r>
              <a:rPr lang="el-GR" dirty="0"/>
              <a:t>ουσίας των </a:t>
            </a:r>
            <a:r>
              <a:rPr lang="el-GR" b="1" dirty="0"/>
              <a:t>12</a:t>
            </a:r>
            <a:r>
              <a:rPr lang="el-GR" dirty="0"/>
              <a:t> θωρακικών και των </a:t>
            </a:r>
            <a:r>
              <a:rPr lang="el-GR" b="1" dirty="0"/>
              <a:t>2, 3</a:t>
            </a:r>
            <a:r>
              <a:rPr lang="el-GR" dirty="0"/>
              <a:t> και </a:t>
            </a:r>
            <a:r>
              <a:rPr lang="el-GR" b="1" dirty="0"/>
              <a:t>4</a:t>
            </a:r>
            <a:r>
              <a:rPr lang="el-GR" dirty="0"/>
              <a:t> οσφυϊκών τμημάτων της σπονδυλικής στήλης. </a:t>
            </a:r>
            <a:r>
              <a:rPr lang="el-GR" dirty="0" smtClean="0"/>
              <a:t>Οι </a:t>
            </a:r>
            <a:r>
              <a:rPr lang="el-GR" dirty="0"/>
              <a:t>άξονες αυτών των κυττάρων (προγαγγλιακές ίνες) είναι εμμύελες και αφού </a:t>
            </a:r>
            <a:r>
              <a:rPr lang="el-GR" b="1" dirty="0"/>
              <a:t>διασχίσουν τα πρόσθια κέρατα </a:t>
            </a:r>
            <a:r>
              <a:rPr lang="el-GR" dirty="0"/>
              <a:t>του ΝΜ, βγαίνουν και φτιάχνουν τους κλάδους των θωρακικών και οσφυϊκών νεύρων (Θ1 - Ο2, 3, 4) μέσω των οποίων  φτάνουν στα γάγγλια της συμπαθητικής αλυσίδας.  Τα συμπαθητικά γάγγλια βρίσκονται στα πλάγια των σωμάτων των οσφυϊκών και θωρακικών σπονδύλων. </a:t>
            </a:r>
            <a:r>
              <a:rPr lang="el-GR" dirty="0" smtClean="0"/>
              <a:t>Εκεί </a:t>
            </a:r>
            <a:r>
              <a:rPr lang="el-GR" dirty="0"/>
              <a:t>οι προγαγγλιακές ίνες συνάπτονται με το δεύτερο νευρώνα</a:t>
            </a:r>
            <a:r>
              <a:rPr lang="el-GR" dirty="0" smtClean="0"/>
              <a:t>. </a:t>
            </a:r>
            <a:r>
              <a:rPr lang="el-GR" dirty="0"/>
              <a:t>Οι άξονες του μεταγαγγλιακού νευρώνα περνούν πίσω στο σπονδυλικό νεύρο και μετά στο όργανο που νευρώνουν.</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132</a:t>
            </a:fld>
            <a:endParaRPr lang="el-GR" dirty="0">
              <a:solidFill>
                <a:prstClr val="black"/>
              </a:solidFill>
            </a:endParaRPr>
          </a:p>
        </p:txBody>
      </p:sp>
    </p:spTree>
    <p:extLst>
      <p:ext uri="{BB962C8B-B14F-4D97-AF65-F5344CB8AC3E}">
        <p14:creationId xmlns:p14="http://schemas.microsoft.com/office/powerpoint/2010/main" val="42943607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2/3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Η </a:t>
            </a:r>
            <a:r>
              <a:rPr lang="el-GR" b="1" dirty="0"/>
              <a:t>συμπαθητική αλυσίδα </a:t>
            </a:r>
            <a:r>
              <a:rPr lang="el-GR" dirty="0"/>
              <a:t>που βρίσκεται σε κάθε πλευρά της σπονδυλικής στήλης, έχει μάζες κυττάρων που λέγονται γάγγλια. </a:t>
            </a:r>
            <a:r>
              <a:rPr lang="el-GR" dirty="0" smtClean="0"/>
              <a:t>Τα </a:t>
            </a:r>
            <a:r>
              <a:rPr lang="el-GR" dirty="0"/>
              <a:t>συμπαθητικά νεύρα (προγαγγλιακές ίνες) έρχονται </a:t>
            </a:r>
            <a:r>
              <a:rPr lang="el-GR" dirty="0" smtClean="0"/>
              <a:t>σε αυτήν </a:t>
            </a:r>
            <a:r>
              <a:rPr lang="el-GR" dirty="0"/>
              <a:t>κάθετα. </a:t>
            </a:r>
            <a:r>
              <a:rPr lang="el-GR" dirty="0" smtClean="0"/>
              <a:t>Η </a:t>
            </a:r>
            <a:r>
              <a:rPr lang="el-GR" dirty="0"/>
              <a:t>αρχή της συμπαθητικής αλυσίδας βρίσκεται στον αυχένα, και το άνω αυχενικό γάγγλιο βρίσκεται στο επίπεδο γωνίας της γνάθου. </a:t>
            </a:r>
            <a:r>
              <a:rPr lang="el-GR" dirty="0" smtClean="0"/>
              <a:t>Τα </a:t>
            </a:r>
            <a:r>
              <a:rPr lang="el-GR" dirty="0"/>
              <a:t>άλλα 2 γάγγλια του αυχένος λέγονται μέσο αυχενικό γάγγλιο και κατώτερο αυχενικό γάγγλιο.</a:t>
            </a:r>
          </a:p>
          <a:p>
            <a:pPr hangingPunct="0"/>
            <a:r>
              <a:rPr lang="el-GR" dirty="0"/>
              <a:t>Οι </a:t>
            </a:r>
            <a:r>
              <a:rPr lang="el-GR" b="1" dirty="0"/>
              <a:t>προγαγγλιακές ίνες </a:t>
            </a:r>
            <a:r>
              <a:rPr lang="el-GR" dirty="0"/>
              <a:t>του συμπαθητικού, έχουν περίβλημα μυελίνης </a:t>
            </a:r>
            <a:r>
              <a:rPr lang="el-GR" b="1" dirty="0"/>
              <a:t>(εμμύελες).  </a:t>
            </a:r>
            <a:r>
              <a:rPr lang="el-GR" dirty="0"/>
              <a:t>Στις συνάψεις τους εκκρίνουν </a:t>
            </a:r>
            <a:r>
              <a:rPr lang="en-US" b="1" dirty="0"/>
              <a:t>Ach </a:t>
            </a:r>
            <a:r>
              <a:rPr lang="el-GR" dirty="0"/>
              <a:t>και οι υποδοχείς είναι </a:t>
            </a:r>
            <a:r>
              <a:rPr lang="el-GR" b="1" dirty="0"/>
              <a:t>νικοτινικοί</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133</a:t>
            </a:fld>
            <a:endParaRPr lang="el-GR" dirty="0">
              <a:solidFill>
                <a:prstClr val="black"/>
              </a:solidFill>
            </a:endParaRPr>
          </a:p>
        </p:txBody>
      </p:sp>
    </p:spTree>
    <p:extLst>
      <p:ext uri="{BB962C8B-B14F-4D97-AF65-F5344CB8AC3E}">
        <p14:creationId xmlns:p14="http://schemas.microsoft.com/office/powerpoint/2010/main" val="18978082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Οι </a:t>
            </a:r>
            <a:r>
              <a:rPr lang="el-GR" b="1" dirty="0"/>
              <a:t>μεταγαγγλιακές </a:t>
            </a:r>
            <a:r>
              <a:rPr lang="el-GR" dirty="0"/>
              <a:t>ίνες του συμπαθητικού είναι </a:t>
            </a:r>
            <a:r>
              <a:rPr lang="el-GR" b="1" dirty="0"/>
              <a:t>αμύελες </a:t>
            </a:r>
            <a:r>
              <a:rPr lang="el-GR" dirty="0"/>
              <a:t>και όλες εκκρίνουν </a:t>
            </a:r>
            <a:r>
              <a:rPr lang="el-GR" b="1" dirty="0"/>
              <a:t>ΝΑ </a:t>
            </a:r>
            <a:r>
              <a:rPr lang="el-GR" dirty="0" smtClean="0"/>
              <a:t>πλην </a:t>
            </a:r>
            <a:r>
              <a:rPr lang="el-GR" dirty="0"/>
              <a:t>2 εξαιρέσεων: </a:t>
            </a:r>
            <a:endParaRPr lang="el-GR" dirty="0" smtClean="0"/>
          </a:p>
          <a:p>
            <a:pPr marL="457200" indent="-457200" hangingPunct="0">
              <a:buFont typeface="+mj-lt"/>
              <a:buAutoNum type="arabicPeriod"/>
            </a:pPr>
            <a:r>
              <a:rPr lang="el-GR" dirty="0" smtClean="0"/>
              <a:t>Των </a:t>
            </a:r>
            <a:r>
              <a:rPr lang="el-GR" dirty="0"/>
              <a:t>συμπαθητικών μεταγαγγλιακών ινών των ιδρωτοποιών (</a:t>
            </a:r>
            <a:r>
              <a:rPr lang="en-US" dirty="0"/>
              <a:t>Ach</a:t>
            </a:r>
            <a:r>
              <a:rPr lang="el-GR" dirty="0"/>
              <a:t>) </a:t>
            </a:r>
            <a:r>
              <a:rPr lang="el-GR" dirty="0" smtClean="0"/>
              <a:t>και</a:t>
            </a:r>
          </a:p>
          <a:p>
            <a:pPr marL="457200" indent="-457200" hangingPunct="0">
              <a:buFont typeface="+mj-lt"/>
              <a:buAutoNum type="arabicPeriod"/>
            </a:pPr>
            <a:r>
              <a:rPr lang="el-GR" dirty="0" smtClean="0"/>
              <a:t>Των </a:t>
            </a:r>
            <a:r>
              <a:rPr lang="el-GR" dirty="0"/>
              <a:t>κυττάρων του μυελού των επινεφριδίων που εκκρίνουν Α (αδρεναλίνη).</a:t>
            </a:r>
          </a:p>
          <a:p>
            <a:pPr hangingPunct="0"/>
            <a:r>
              <a:rPr lang="el-GR" dirty="0"/>
              <a:t>Οι υποδοχείς Α και ΝΑ έχουμε πει ότι διαιρούνται σε α, και β.  </a:t>
            </a:r>
            <a:r>
              <a:rPr lang="el-GR" b="1" dirty="0"/>
              <a:t>Γενικά οι α </a:t>
            </a:r>
            <a:r>
              <a:rPr lang="el-GR" dirty="0"/>
              <a:t>μεσολαβούν για </a:t>
            </a:r>
            <a:r>
              <a:rPr lang="el-GR" b="1" dirty="0"/>
              <a:t>διεγερτικές </a:t>
            </a:r>
            <a:r>
              <a:rPr lang="el-GR" dirty="0"/>
              <a:t>δράσεις Α και ΝΑ ενώ οι </a:t>
            </a:r>
            <a:r>
              <a:rPr lang="el-GR" b="1" dirty="0"/>
              <a:t>ανασταλτικές </a:t>
            </a:r>
            <a:r>
              <a:rPr lang="el-GR" dirty="0"/>
              <a:t>δράσεις Α και ΝΑ γίνονται μέσω </a:t>
            </a:r>
            <a:r>
              <a:rPr lang="el-GR" b="1" dirty="0"/>
              <a:t>β-υποδοχέων.</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134</a:t>
            </a:fld>
            <a:endParaRPr lang="el-GR" dirty="0">
              <a:solidFill>
                <a:prstClr val="black"/>
              </a:solidFill>
            </a:endParaRPr>
          </a:p>
        </p:txBody>
      </p:sp>
    </p:spTree>
    <p:extLst>
      <p:ext uri="{BB962C8B-B14F-4D97-AF65-F5344CB8AC3E}">
        <p14:creationId xmlns:p14="http://schemas.microsoft.com/office/powerpoint/2010/main" val="4413975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dirty="0"/>
              <a:t>Η παρασυμπαθητική διαίρεση του ΑΝΣ προέρχεται από τα προγαγγλιακά κυτταρικά σώματα στην φαιά ουσία του εγκεφαλικού στελέχους και στα 2, 3, 4 τμήματα της ιεράς μοίρας της Σ.Σ</a:t>
            </a:r>
            <a:r>
              <a:rPr lang="el-GR" sz="2200" dirty="0" smtClean="0"/>
              <a:t>.</a:t>
            </a:r>
            <a:endParaRPr lang="el-GR" sz="2200" b="1" dirty="0" smtClean="0"/>
          </a:p>
          <a:p>
            <a:pPr marL="354013" indent="-354013" hangingPunct="0">
              <a:buFont typeface="+mj-lt"/>
              <a:buAutoNum type="arabicPeriod"/>
            </a:pPr>
            <a:r>
              <a:rPr lang="el-GR" sz="2200" b="1" dirty="0" smtClean="0"/>
              <a:t>ΚΡΑΝΙΟ</a:t>
            </a:r>
            <a:endParaRPr lang="el-GR" sz="2200" dirty="0"/>
          </a:p>
          <a:p>
            <a:pPr hangingPunct="0"/>
            <a:r>
              <a:rPr lang="el-GR" sz="2200" dirty="0"/>
              <a:t>Στον εγκέφαλο οι προγαγγλιακές ίνες φεύγουν με τα κρανιακά </a:t>
            </a:r>
            <a:r>
              <a:rPr lang="el-GR" sz="2200" dirty="0" smtClean="0"/>
              <a:t>νεύρα.</a:t>
            </a:r>
            <a:endParaRPr lang="el-GR" sz="2200" dirty="0"/>
          </a:p>
          <a:p>
            <a:pPr hangingPunct="0"/>
            <a:r>
              <a:rPr lang="el-GR" sz="2200" dirty="0"/>
              <a:t>3  - κοινό </a:t>
            </a:r>
            <a:r>
              <a:rPr lang="el-GR" sz="2200" dirty="0" smtClean="0"/>
              <a:t>κινητικό</a:t>
            </a:r>
            <a:r>
              <a:rPr lang="el-GR" sz="2200" dirty="0"/>
              <a:t>.</a:t>
            </a:r>
          </a:p>
          <a:p>
            <a:pPr hangingPunct="0"/>
            <a:r>
              <a:rPr lang="el-GR" sz="2200" dirty="0"/>
              <a:t>7 -  </a:t>
            </a:r>
            <a:r>
              <a:rPr lang="el-GR" sz="2200" dirty="0" smtClean="0"/>
              <a:t>προσωπικό.</a:t>
            </a:r>
          </a:p>
          <a:p>
            <a:pPr hangingPunct="0"/>
            <a:r>
              <a:rPr lang="el-GR" sz="2200" dirty="0" smtClean="0"/>
              <a:t>9 </a:t>
            </a:r>
            <a:r>
              <a:rPr lang="el-GR" sz="2200" dirty="0"/>
              <a:t>-  </a:t>
            </a:r>
            <a:r>
              <a:rPr lang="el-GR" sz="2200" dirty="0" smtClean="0"/>
              <a:t>γλωσσοφαρυγγικό.</a:t>
            </a:r>
            <a:endParaRPr lang="el-GR" sz="2200" dirty="0"/>
          </a:p>
          <a:p>
            <a:pPr hangingPunct="0"/>
            <a:r>
              <a:rPr lang="el-GR" sz="2200" dirty="0" smtClean="0"/>
              <a:t>10- πνευμονογαστρικό.</a:t>
            </a:r>
            <a:endParaRPr lang="el-GR" sz="2200" dirty="0"/>
          </a:p>
          <a:p>
            <a:r>
              <a:rPr lang="el-GR" sz="2200" dirty="0"/>
              <a:t>Το μεγαλύτερο μέρος του κρανιακού μέρους του παρασυμπαθητικού γίνεται από το </a:t>
            </a:r>
            <a:r>
              <a:rPr lang="el-GR" sz="2200" dirty="0" smtClean="0"/>
              <a:t>πνευμονογαστρικό.</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143022968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2/4</a:t>
            </a:r>
            <a:endParaRPr lang="el-GR" dirty="0"/>
          </a:p>
        </p:txBody>
      </p:sp>
      <p:sp>
        <p:nvSpPr>
          <p:cNvPr id="3" name="2 - Θέση περιεχομένου"/>
          <p:cNvSpPr>
            <a:spLocks noGrp="1"/>
          </p:cNvSpPr>
          <p:nvPr>
            <p:ph idx="1"/>
          </p:nvPr>
        </p:nvSpPr>
        <p:spPr>
          <a:xfrm>
            <a:off x="251520" y="1196752"/>
            <a:ext cx="8712968" cy="5328592"/>
          </a:xfrm>
        </p:spPr>
        <p:txBody>
          <a:bodyPr>
            <a:noAutofit/>
          </a:bodyPr>
          <a:lstStyle/>
          <a:p>
            <a:pPr marL="354013" indent="-354013" hangingPunct="0">
              <a:lnSpc>
                <a:spcPct val="110000"/>
              </a:lnSpc>
              <a:spcBef>
                <a:spcPts val="600"/>
              </a:spcBef>
              <a:buFont typeface="+mj-lt"/>
              <a:buAutoNum type="arabicPeriod" startAt="2"/>
            </a:pPr>
            <a:r>
              <a:rPr lang="el-GR" sz="2200" b="1" dirty="0" smtClean="0"/>
              <a:t>ΙΕΡΟ</a:t>
            </a:r>
            <a:endParaRPr lang="el-GR" sz="2200" dirty="0"/>
          </a:p>
          <a:p>
            <a:pPr hangingPunct="0">
              <a:lnSpc>
                <a:spcPct val="110000"/>
              </a:lnSpc>
              <a:spcBef>
                <a:spcPts val="600"/>
              </a:spcBef>
            </a:pPr>
            <a:r>
              <a:rPr lang="el-GR" sz="2200" dirty="0"/>
              <a:t>2, 3 και 4 ιερό τμήμα της </a:t>
            </a:r>
            <a:r>
              <a:rPr lang="el-GR" sz="2200" dirty="0" smtClean="0"/>
              <a:t>ΣΣ.</a:t>
            </a:r>
            <a:endParaRPr lang="el-GR" sz="2200" dirty="0"/>
          </a:p>
          <a:p>
            <a:pPr hangingPunct="0">
              <a:lnSpc>
                <a:spcPct val="110000"/>
              </a:lnSpc>
              <a:spcBef>
                <a:spcPts val="600"/>
              </a:spcBef>
            </a:pPr>
            <a:r>
              <a:rPr lang="el-GR" sz="2200" dirty="0"/>
              <a:t>Όπως στο συμπαθητικό, έτσι και στο παρασυμπαθητικό, οι προγαγγλιακές ίνες πηγαίνουν σε γάγγλια.  Οι περισσότερες προγαγγλιακές ίνες διατρέχουν χωρίς διακοπή από την αρχή τους στο τοίχωμα του σπλάχνου που νευρώνουν όπου συναντούν το γάγγλιο (π.χ. τα γάγγλια των πλεγμάτων </a:t>
            </a:r>
            <a:r>
              <a:rPr lang="en-US" sz="2200" dirty="0"/>
              <a:t>Meisner</a:t>
            </a:r>
            <a:r>
              <a:rPr lang="el-GR" sz="2200" dirty="0"/>
              <a:t> και </a:t>
            </a:r>
            <a:r>
              <a:rPr lang="en-US" sz="2200" dirty="0"/>
              <a:t>Auerbach</a:t>
            </a:r>
            <a:r>
              <a:rPr lang="el-GR" sz="2200" dirty="0"/>
              <a:t> στο γαστρεντερικό).  Άρα οι μεταγαγγλιακές παρασυμπαθητικές ίνες είναι πολύ κοντές και τα παρασυμπαθητικά γάγγλια κοντά στο όργανο στόχο.</a:t>
            </a:r>
          </a:p>
          <a:p>
            <a:pPr hangingPunct="0">
              <a:lnSpc>
                <a:spcPct val="110000"/>
              </a:lnSpc>
              <a:spcBef>
                <a:spcPts val="600"/>
              </a:spcBef>
            </a:pPr>
            <a:r>
              <a:rPr lang="el-GR" sz="2200" dirty="0"/>
              <a:t>Το παρασυμπαθητικό με το 3</a:t>
            </a:r>
            <a:r>
              <a:rPr lang="el-GR" sz="2200" baseline="30000" dirty="0"/>
              <a:t>ο</a:t>
            </a:r>
            <a:r>
              <a:rPr lang="el-GR" sz="2200" dirty="0"/>
              <a:t> </a:t>
            </a:r>
            <a:r>
              <a:rPr lang="el-GR" sz="2200" dirty="0" smtClean="0"/>
              <a:t>κρανιακό νεύρο</a:t>
            </a:r>
            <a:r>
              <a:rPr lang="el-GR" sz="2200" dirty="0"/>
              <a:t>, στέλνει παρασυμπαθητικές ίνες στον κυκλοτερή μυ, της κόρης, με το 7</a:t>
            </a:r>
            <a:r>
              <a:rPr lang="el-GR" sz="2200" baseline="30000" dirty="0"/>
              <a:t>ο</a:t>
            </a:r>
            <a:r>
              <a:rPr lang="el-GR" sz="2200" dirty="0"/>
              <a:t> και 9</a:t>
            </a:r>
            <a:r>
              <a:rPr lang="el-GR" sz="2200" baseline="30000" dirty="0"/>
              <a:t>ο</a:t>
            </a:r>
            <a:r>
              <a:rPr lang="el-GR" sz="2200" dirty="0"/>
              <a:t> νευρώνει δακρυϊκούς και σιελογόνους αδένες, με το 10</a:t>
            </a:r>
            <a:r>
              <a:rPr lang="el-GR" sz="2200" baseline="30000" dirty="0"/>
              <a:t>ο</a:t>
            </a:r>
            <a:r>
              <a:rPr lang="el-GR" sz="2200" dirty="0"/>
              <a:t> τα σπλάχνα του θώρακος και της κοιλίας ενώ με την ιερή του μοίρα το κατώτερο έντερο και το ουρογεννητικό σύστημα. (2,3,4</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136</a:t>
            </a:fld>
            <a:endParaRPr lang="el-GR" dirty="0">
              <a:solidFill>
                <a:prstClr val="black"/>
              </a:solidFill>
            </a:endParaRPr>
          </a:p>
        </p:txBody>
      </p:sp>
    </p:spTree>
    <p:extLst>
      <p:ext uri="{BB962C8B-B14F-4D97-AF65-F5344CB8AC3E}">
        <p14:creationId xmlns:p14="http://schemas.microsoft.com/office/powerpoint/2010/main" val="33137609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3/4</a:t>
            </a:r>
            <a:endParaRPr lang="el-GR" dirty="0"/>
          </a:p>
        </p:txBody>
      </p:sp>
      <p:sp>
        <p:nvSpPr>
          <p:cNvPr id="3" name="2 - Θέση περιεχομένου"/>
          <p:cNvSpPr>
            <a:spLocks noGrp="1"/>
          </p:cNvSpPr>
          <p:nvPr>
            <p:ph idx="1"/>
          </p:nvPr>
        </p:nvSpPr>
        <p:spPr/>
        <p:txBody>
          <a:bodyPr>
            <a:normAutofit/>
          </a:bodyPr>
          <a:lstStyle/>
          <a:p>
            <a:pPr hangingPunct="0"/>
            <a:r>
              <a:rPr lang="el-GR" dirty="0"/>
              <a:t>Οι </a:t>
            </a:r>
            <a:r>
              <a:rPr lang="el-GR" b="1" dirty="0"/>
              <a:t>προγαγγλιακές </a:t>
            </a:r>
            <a:r>
              <a:rPr lang="el-GR" dirty="0"/>
              <a:t>ίνες παρασυμπαθητικού εκκρίνουν </a:t>
            </a:r>
            <a:r>
              <a:rPr lang="en-US" b="1" dirty="0"/>
              <a:t>Ach </a:t>
            </a:r>
            <a:r>
              <a:rPr lang="el-GR" dirty="0"/>
              <a:t>και οι υποδοχείς που συναντούν είναι </a:t>
            </a:r>
            <a:r>
              <a:rPr lang="el-GR" b="1" dirty="0"/>
              <a:t>νικοτινικοί.  </a:t>
            </a:r>
            <a:r>
              <a:rPr lang="el-GR" dirty="0"/>
              <a:t>Οι </a:t>
            </a:r>
            <a:r>
              <a:rPr lang="el-GR" b="1" dirty="0"/>
              <a:t>μεταγαγγλιακές </a:t>
            </a:r>
            <a:r>
              <a:rPr lang="el-GR" dirty="0"/>
              <a:t>ίνες του </a:t>
            </a:r>
            <a:r>
              <a:rPr lang="el-GR" b="1" dirty="0"/>
              <a:t>παρασυμπαθητικού </a:t>
            </a:r>
            <a:r>
              <a:rPr lang="el-GR" dirty="0"/>
              <a:t>εκκρίνουν </a:t>
            </a:r>
            <a:r>
              <a:rPr lang="en-US" b="1" dirty="0"/>
              <a:t>Ach</a:t>
            </a:r>
            <a:r>
              <a:rPr lang="el-GR" dirty="0"/>
              <a:t> και οι υποδοχείς που συναντούν είναι </a:t>
            </a:r>
            <a:r>
              <a:rPr lang="el-GR" b="1" dirty="0"/>
              <a:t>μουσκαρινικοί.</a:t>
            </a:r>
            <a:endParaRPr lang="el-GR" dirty="0"/>
          </a:p>
          <a:p>
            <a:pPr hangingPunct="0"/>
            <a:r>
              <a:rPr lang="el-GR" b="1" dirty="0"/>
              <a:t>Το συμπαθητικό σύστημα </a:t>
            </a:r>
            <a:r>
              <a:rPr lang="el-GR" dirty="0"/>
              <a:t>είναι ενεργό σε καταστάσεις </a:t>
            </a:r>
            <a:r>
              <a:rPr lang="el-GR" b="1" dirty="0"/>
              <a:t>διέγερσης </a:t>
            </a:r>
            <a:r>
              <a:rPr lang="el-GR" dirty="0"/>
              <a:t>(σωματικής ή συναισθηματικής).  Συχνά αναφέρεται σαν το σύστημα φυγής ή πολέμου (</a:t>
            </a:r>
            <a:r>
              <a:rPr lang="en-US" b="1" dirty="0"/>
              <a:t>the fight or flight system</a:t>
            </a:r>
            <a:r>
              <a:rPr lang="el-GR" b="1" dirty="0"/>
              <a:t>) </a:t>
            </a:r>
            <a:r>
              <a:rPr lang="el-GR" dirty="0"/>
              <a:t>π.χ. διάνοιξη / διαστολή της κόρης, </a:t>
            </a:r>
            <a:r>
              <a:rPr lang="el-GR" dirty="0" smtClean="0">
                <a:sym typeface="Symbol"/>
              </a:rPr>
              <a:t>αύξηση </a:t>
            </a:r>
            <a:r>
              <a:rPr lang="el-GR" dirty="0" smtClean="0"/>
              <a:t>της </a:t>
            </a:r>
            <a:r>
              <a:rPr lang="el-GR" dirty="0"/>
              <a:t>συχνότητας και έντασης της καρδιακής συστολής και </a:t>
            </a:r>
            <a:r>
              <a:rPr lang="el-GR" dirty="0" smtClean="0">
                <a:sym typeface="Symbol"/>
              </a:rPr>
              <a:t>αύξηση </a:t>
            </a:r>
            <a:r>
              <a:rPr lang="el-GR" dirty="0" smtClean="0"/>
              <a:t>της αιμάτωσης των σκελετικών </a:t>
            </a:r>
            <a:r>
              <a:rPr lang="el-GR" dirty="0"/>
              <a:t>μυών</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137</a:t>
            </a:fld>
            <a:endParaRPr lang="el-GR" dirty="0">
              <a:solidFill>
                <a:prstClr val="black"/>
              </a:solidFill>
            </a:endParaRPr>
          </a:p>
        </p:txBody>
      </p:sp>
    </p:spTree>
    <p:extLst>
      <p:ext uri="{BB962C8B-B14F-4D97-AF65-F5344CB8AC3E}">
        <p14:creationId xmlns:p14="http://schemas.microsoft.com/office/powerpoint/2010/main" val="24949047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hangingPunct="0">
              <a:lnSpc>
                <a:spcPct val="120000"/>
              </a:lnSpc>
            </a:pPr>
            <a:r>
              <a:rPr lang="el-GR" dirty="0" smtClean="0"/>
              <a:t>Αντίθετα </a:t>
            </a:r>
            <a:r>
              <a:rPr lang="el-GR" b="1" dirty="0"/>
              <a:t>το παρασυμπαθητικό </a:t>
            </a:r>
            <a:r>
              <a:rPr lang="el-GR" dirty="0"/>
              <a:t>σύστημα σχετίζεται με το «άδειασμα» ορισμένων οργάνων π.χ. είναι απαραίτητο για την ροή του σιέλου/του γαστρικού υγρού/την κίνηση της τροφής στο γαστρεντερικό σύστημα και το άδειασμα του εντέρου/κύστης</a:t>
            </a:r>
            <a:r>
              <a:rPr lang="el-GR" dirty="0" smtClean="0"/>
              <a:t>. </a:t>
            </a:r>
            <a:r>
              <a:rPr lang="el-GR" dirty="0"/>
              <a:t>Όταν το παρασυμπαθητικό είναι ενεργό, η κόρη είναι σε μύση, η αιμάτωση των μυών </a:t>
            </a:r>
            <a:r>
              <a:rPr lang="el-GR" dirty="0" smtClean="0">
                <a:sym typeface="Symbol"/>
              </a:rPr>
              <a:t>ελαττώνεται </a:t>
            </a:r>
            <a:r>
              <a:rPr lang="el-GR" dirty="0" smtClean="0"/>
              <a:t>και </a:t>
            </a:r>
            <a:r>
              <a:rPr lang="el-GR" dirty="0"/>
              <a:t>η καρδιά </a:t>
            </a:r>
            <a:r>
              <a:rPr lang="el-GR" dirty="0" smtClean="0"/>
              <a:t>πάλλεται με μικρότερη συχνότητα και </a:t>
            </a:r>
            <a:r>
              <a:rPr lang="el-GR" dirty="0"/>
              <a:t>με λιγότερη </a:t>
            </a:r>
            <a:r>
              <a:rPr lang="el-GR" dirty="0" smtClean="0"/>
              <a:t>ισχύ.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138</a:t>
            </a:fld>
            <a:endParaRPr lang="el-GR" dirty="0">
              <a:solidFill>
                <a:prstClr val="black"/>
              </a:solidFill>
            </a:endParaRPr>
          </a:p>
        </p:txBody>
      </p:sp>
    </p:spTree>
    <p:extLst>
      <p:ext uri="{BB962C8B-B14F-4D97-AF65-F5344CB8AC3E}">
        <p14:creationId xmlns:p14="http://schemas.microsoft.com/office/powerpoint/2010/main" val="587799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Πλαγία </a:t>
            </a:r>
            <a:r>
              <a:rPr lang="el-GR" dirty="0" smtClean="0"/>
              <a:t>όψη-Λοβοί</a:t>
            </a:r>
            <a:endParaRPr lang="el-GR" dirty="0"/>
          </a:p>
        </p:txBody>
      </p:sp>
      <p:pic>
        <p:nvPicPr>
          <p:cNvPr id="6146" name="Picture 2" descr="File:Brainlobes.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7108" y="1814896"/>
            <a:ext cx="3926996" cy="35882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Four lobes animation small2.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1600" y="2420888"/>
            <a:ext cx="2376264"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683568" y="4916086"/>
            <a:ext cx="295232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Four </a:t>
            </a:r>
            <a:r>
              <a:rPr lang="en-US" sz="1200" dirty="0">
                <a:solidFill>
                  <a:prstClr val="black"/>
                </a:solidFill>
                <a:latin typeface="Calibri"/>
                <a:hlinkClick r:id="rId4"/>
              </a:rPr>
              <a:t>lobes animation </a:t>
            </a:r>
            <a:r>
              <a:rPr lang="en-US" sz="1200" dirty="0" smtClean="0">
                <a:solidFill>
                  <a:prstClr val="black"/>
                </a:solidFill>
                <a:latin typeface="Calibri"/>
                <a:hlinkClick r:id="rId4"/>
              </a:rPr>
              <a:t>small2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9" name="Rectangle 7"/>
          <p:cNvSpPr/>
          <p:nvPr/>
        </p:nvSpPr>
        <p:spPr>
          <a:xfrm>
            <a:off x="4223677" y="551255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Brainlobes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CrazyPhunk"/>
              </a:rPr>
              <a:t>CrazyPhunk</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34159050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συμπαθητικού</a:t>
            </a:r>
          </a:p>
        </p:txBody>
      </p:sp>
      <p:sp>
        <p:nvSpPr>
          <p:cNvPr id="3" name="2 - Θέση περιεχομένου"/>
          <p:cNvSpPr>
            <a:spLocks noGrp="1"/>
          </p:cNvSpPr>
          <p:nvPr>
            <p:ph idx="1"/>
          </p:nvPr>
        </p:nvSpPr>
        <p:spPr>
          <a:xfrm>
            <a:off x="457200" y="1196752"/>
            <a:ext cx="8507288" cy="5544616"/>
          </a:xfrm>
        </p:spPr>
        <p:txBody>
          <a:bodyPr>
            <a:normAutofit fontScale="92500" lnSpcReduction="20000"/>
          </a:bodyPr>
          <a:lstStyle/>
          <a:p>
            <a:pPr hangingPunct="0"/>
            <a:r>
              <a:rPr lang="el-GR" b="1" dirty="0" smtClean="0"/>
              <a:t>ΣΥΜΠΑΘΗΤΙΚΟ ΣΥΣΤΗΜΑ</a:t>
            </a:r>
            <a:endParaRPr lang="el-GR" dirty="0"/>
          </a:p>
          <a:p>
            <a:pPr lvl="1" indent="-388938" hangingPunct="0"/>
            <a:r>
              <a:rPr lang="el-GR" dirty="0"/>
              <a:t>Διάταση κόρης (Μυδρίαση</a:t>
            </a:r>
            <a:r>
              <a:rPr lang="el-GR" dirty="0" smtClean="0"/>
              <a:t>).</a:t>
            </a:r>
            <a:endParaRPr lang="el-GR" dirty="0"/>
          </a:p>
          <a:p>
            <a:pPr lvl="1" indent="-388938" hangingPunct="0"/>
            <a:r>
              <a:rPr lang="el-GR" dirty="0"/>
              <a:t>Διάταση </a:t>
            </a:r>
            <a:r>
              <a:rPr lang="el-GR" dirty="0" smtClean="0"/>
              <a:t>βρογχιολίων.</a:t>
            </a:r>
            <a:endParaRPr lang="el-GR" dirty="0"/>
          </a:p>
          <a:p>
            <a:pPr lvl="1" indent="-388938" hangingPunct="0"/>
            <a:r>
              <a:rPr lang="el-GR" dirty="0" smtClean="0">
                <a:sym typeface="Symbol"/>
              </a:rPr>
              <a:t>Αύξηση κ</a:t>
            </a:r>
            <a:r>
              <a:rPr lang="el-GR" dirty="0" smtClean="0"/>
              <a:t>αρδιακής συχνότητας (θετική +</a:t>
            </a:r>
            <a:r>
              <a:rPr lang="en-US" dirty="0" smtClean="0"/>
              <a:t>ve</a:t>
            </a:r>
            <a:r>
              <a:rPr lang="el-GR" dirty="0" smtClean="0"/>
              <a:t> </a:t>
            </a:r>
            <a:r>
              <a:rPr lang="el-GR" dirty="0"/>
              <a:t>χρονότροπος</a:t>
            </a:r>
            <a:r>
              <a:rPr lang="el-GR" dirty="0" smtClean="0"/>
              <a:t>).</a:t>
            </a:r>
            <a:endParaRPr lang="el-GR" dirty="0"/>
          </a:p>
          <a:p>
            <a:pPr lvl="1" indent="-388938" hangingPunct="0"/>
            <a:r>
              <a:rPr lang="el-GR" dirty="0" smtClean="0">
                <a:sym typeface="Symbol"/>
              </a:rPr>
              <a:t>Αύξηση ι</a:t>
            </a:r>
            <a:r>
              <a:rPr lang="el-GR" dirty="0" smtClean="0"/>
              <a:t>σχύος </a:t>
            </a:r>
            <a:r>
              <a:rPr lang="el-GR" dirty="0"/>
              <a:t>συστολής </a:t>
            </a:r>
            <a:r>
              <a:rPr lang="el-GR" dirty="0" smtClean="0"/>
              <a:t>(θετική </a:t>
            </a:r>
            <a:r>
              <a:rPr lang="en-US" dirty="0" smtClean="0"/>
              <a:t>ve</a:t>
            </a:r>
            <a:r>
              <a:rPr lang="el-GR" dirty="0" smtClean="0"/>
              <a:t> </a:t>
            </a:r>
            <a:r>
              <a:rPr lang="el-GR" dirty="0"/>
              <a:t>ινότροπος</a:t>
            </a:r>
            <a:r>
              <a:rPr lang="el-GR" dirty="0" smtClean="0"/>
              <a:t>).</a:t>
            </a:r>
            <a:endParaRPr lang="el-GR" dirty="0"/>
          </a:p>
          <a:p>
            <a:pPr lvl="1" indent="-388938" hangingPunct="0"/>
            <a:r>
              <a:rPr lang="el-GR" dirty="0"/>
              <a:t>Αγγειοσυστολή (δέρμα, σπλάχνα</a:t>
            </a:r>
            <a:r>
              <a:rPr lang="el-GR" dirty="0" smtClean="0"/>
              <a:t>).</a:t>
            </a:r>
            <a:endParaRPr lang="el-GR" dirty="0"/>
          </a:p>
          <a:p>
            <a:pPr lvl="1" indent="-388938" hangingPunct="0"/>
            <a:r>
              <a:rPr lang="el-GR" dirty="0"/>
              <a:t>Αγγειοδιαστολή σκελετικών </a:t>
            </a:r>
            <a:r>
              <a:rPr lang="el-GR" dirty="0" smtClean="0"/>
              <a:t>μυών.</a:t>
            </a:r>
            <a:endParaRPr lang="el-GR" dirty="0"/>
          </a:p>
          <a:p>
            <a:pPr lvl="1" indent="-388938" hangingPunct="0"/>
            <a:r>
              <a:rPr lang="el-GR" dirty="0" smtClean="0"/>
              <a:t>Γλυκογονόλυση.</a:t>
            </a:r>
            <a:endParaRPr lang="el-GR" dirty="0"/>
          </a:p>
          <a:p>
            <a:pPr lvl="1" indent="-388938" hangingPunct="0"/>
            <a:r>
              <a:rPr lang="el-GR" dirty="0" smtClean="0"/>
              <a:t>Γλυκονεογένεση.</a:t>
            </a:r>
            <a:endParaRPr lang="el-GR" dirty="0"/>
          </a:p>
          <a:p>
            <a:pPr lvl="1" indent="-388938" hangingPunct="0"/>
            <a:r>
              <a:rPr lang="el-GR" dirty="0"/>
              <a:t>Τριγλυκερίδια </a:t>
            </a:r>
            <a:r>
              <a:rPr lang="el-GR" dirty="0">
                <a:sym typeface="Symbol"/>
              </a:rPr>
              <a:t></a:t>
            </a:r>
            <a:r>
              <a:rPr lang="el-GR" dirty="0"/>
              <a:t> </a:t>
            </a:r>
            <a:r>
              <a:rPr lang="el-GR" dirty="0" smtClean="0"/>
              <a:t>υδρολύονται σε λιπαρά οξέα.</a:t>
            </a:r>
            <a:endParaRPr lang="el-GR" dirty="0"/>
          </a:p>
          <a:p>
            <a:pPr lvl="1" indent="-388938" hangingPunct="0"/>
            <a:r>
              <a:rPr lang="el-GR" dirty="0"/>
              <a:t>Γαστρεντερικό </a:t>
            </a:r>
            <a:r>
              <a:rPr lang="el-GR" dirty="0">
                <a:sym typeface="Symbol"/>
              </a:rPr>
              <a:t></a:t>
            </a:r>
            <a:r>
              <a:rPr lang="el-GR" dirty="0"/>
              <a:t> </a:t>
            </a:r>
            <a:r>
              <a:rPr lang="el-GR" dirty="0" smtClean="0"/>
              <a:t>επέρχεται χαλάρωση</a:t>
            </a:r>
            <a:r>
              <a:rPr lang="el-GR" dirty="0"/>
              <a:t> </a:t>
            </a:r>
            <a:r>
              <a:rPr lang="el-GR" dirty="0" smtClean="0"/>
              <a:t>.</a:t>
            </a:r>
            <a:endParaRPr lang="el-GR" dirty="0"/>
          </a:p>
          <a:p>
            <a:pPr lvl="1" indent="-388938" hangingPunct="0"/>
            <a:r>
              <a:rPr lang="el-GR" dirty="0" smtClean="0"/>
              <a:t>Εκσπερμάτιση.</a:t>
            </a:r>
            <a:endParaRPr lang="el-GR" dirty="0"/>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139</a:t>
            </a:fld>
            <a:endParaRPr lang="el-GR" dirty="0">
              <a:solidFill>
                <a:prstClr val="black"/>
              </a:solidFill>
            </a:endParaRPr>
          </a:p>
        </p:txBody>
      </p:sp>
    </p:spTree>
    <p:extLst>
      <p:ext uri="{BB962C8B-B14F-4D97-AF65-F5344CB8AC3E}">
        <p14:creationId xmlns:p14="http://schemas.microsoft.com/office/powerpoint/2010/main" val="17693754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παρασυμπαθητικού</a:t>
            </a:r>
          </a:p>
        </p:txBody>
      </p:sp>
      <p:sp>
        <p:nvSpPr>
          <p:cNvPr id="3" name="2 - Θέση περιεχομένου"/>
          <p:cNvSpPr>
            <a:spLocks noGrp="1"/>
          </p:cNvSpPr>
          <p:nvPr>
            <p:ph idx="1"/>
          </p:nvPr>
        </p:nvSpPr>
        <p:spPr/>
        <p:txBody>
          <a:bodyPr>
            <a:normAutofit/>
          </a:bodyPr>
          <a:lstStyle/>
          <a:p>
            <a:pPr hangingPunct="0"/>
            <a:r>
              <a:rPr lang="el-GR" b="1" dirty="0"/>
              <a:t>ΠΑΡΑΣΥΜΠΑΘΗΤΙΚΟ </a:t>
            </a:r>
            <a:r>
              <a:rPr lang="el-GR" b="1" dirty="0" smtClean="0"/>
              <a:t>ΣΥΣΤΗΜΑ</a:t>
            </a:r>
            <a:endParaRPr lang="el-GR" dirty="0"/>
          </a:p>
          <a:p>
            <a:pPr lvl="1" indent="-388938" hangingPunct="0"/>
            <a:r>
              <a:rPr lang="el-GR" dirty="0"/>
              <a:t>Συστολή (μύση) κόρης/Προσαρμογή (</a:t>
            </a:r>
            <a:r>
              <a:rPr lang="el-GR" dirty="0" smtClean="0"/>
              <a:t>κοντά).</a:t>
            </a:r>
            <a:endParaRPr lang="el-GR" dirty="0"/>
          </a:p>
          <a:p>
            <a:pPr lvl="1" indent="-388938" hangingPunct="0"/>
            <a:r>
              <a:rPr lang="el-GR" dirty="0" smtClean="0"/>
              <a:t>Έκκριση σιέλου.</a:t>
            </a:r>
            <a:endParaRPr lang="el-GR" dirty="0"/>
          </a:p>
          <a:p>
            <a:pPr lvl="1" indent="-388938" hangingPunct="0"/>
            <a:r>
              <a:rPr lang="el-GR" dirty="0"/>
              <a:t>Σύσπαση </a:t>
            </a:r>
            <a:r>
              <a:rPr lang="el-GR" dirty="0" smtClean="0"/>
              <a:t>βρογχιολίων.</a:t>
            </a:r>
            <a:endParaRPr lang="el-GR" dirty="0"/>
          </a:p>
          <a:p>
            <a:pPr lvl="1" indent="-388938" hangingPunct="0"/>
            <a:r>
              <a:rPr lang="el-GR" dirty="0"/>
              <a:t>Βρογχική </a:t>
            </a:r>
            <a:r>
              <a:rPr lang="el-GR" dirty="0" smtClean="0"/>
              <a:t>έκκριση.</a:t>
            </a:r>
            <a:endParaRPr lang="el-GR" dirty="0"/>
          </a:p>
          <a:p>
            <a:pPr lvl="1" indent="-388938" hangingPunct="0"/>
            <a:r>
              <a:rPr lang="el-GR" dirty="0" smtClean="0"/>
              <a:t>Βραδυκαρδία</a:t>
            </a:r>
            <a:r>
              <a:rPr lang="el-GR" dirty="0"/>
              <a:t> </a:t>
            </a:r>
            <a:r>
              <a:rPr lang="el-GR" dirty="0" smtClean="0"/>
              <a:t>.</a:t>
            </a:r>
            <a:endParaRPr lang="el-GR" dirty="0"/>
          </a:p>
          <a:p>
            <a:pPr lvl="1" indent="-388938" hangingPunct="0"/>
            <a:r>
              <a:rPr lang="el-GR" dirty="0" smtClean="0">
                <a:sym typeface="Symbol"/>
              </a:rPr>
              <a:t>Αύξηση κ</a:t>
            </a:r>
            <a:r>
              <a:rPr lang="el-GR" dirty="0" smtClean="0"/>
              <a:t>ινητικότητας γαστρεντερικού.</a:t>
            </a:r>
            <a:endParaRPr lang="el-GR" dirty="0"/>
          </a:p>
          <a:p>
            <a:pPr lvl="1" indent="-388938" hangingPunct="0"/>
            <a:r>
              <a:rPr lang="el-GR" dirty="0" smtClean="0">
                <a:sym typeface="Symbol"/>
              </a:rPr>
              <a:t>Αύξηση ε</a:t>
            </a:r>
            <a:r>
              <a:rPr lang="el-GR" dirty="0" smtClean="0"/>
              <a:t>κκρίσεων γαστρεντερικού.</a:t>
            </a:r>
            <a:endParaRPr lang="el-GR" dirty="0"/>
          </a:p>
          <a:p>
            <a:pPr lvl="1" indent="-388938" hangingPunct="0"/>
            <a:r>
              <a:rPr lang="el-GR" dirty="0" smtClean="0"/>
              <a:t>Στύση.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140</a:t>
            </a:fld>
            <a:endParaRPr lang="el-GR" dirty="0">
              <a:solidFill>
                <a:prstClr val="black"/>
              </a:solidFill>
            </a:endParaRPr>
          </a:p>
        </p:txBody>
      </p:sp>
    </p:spTree>
    <p:extLst>
      <p:ext uri="{BB962C8B-B14F-4D97-AF65-F5344CB8AC3E}">
        <p14:creationId xmlns:p14="http://schemas.microsoft.com/office/powerpoint/2010/main" val="10938356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Μαρία Βενετίκου 2014. Μαρία Βενετίκου. «Φυσιολογία. Ενότητα 16</a:t>
            </a:r>
            <a:r>
              <a:rPr lang="en-US" sz="2000" dirty="0" smtClean="0"/>
              <a:t>:</a:t>
            </a:r>
            <a:r>
              <a:rPr lang="el-GR" sz="2000" dirty="0"/>
              <a:t> Νευρικό σύστημα (β</a:t>
            </a:r>
            <a:r>
              <a:rPr lang="en-US" sz="2000" dirty="0"/>
              <a:t>’</a:t>
            </a:r>
            <a:r>
              <a:rPr lang="el-GR" sz="2000" dirty="0"/>
              <a:t> μέρος) - Φλοιός και περιοχές φλοιού, ανώτερες πνευματικές λειτουργίες ηλεκτροεγκεφαλογράφημα, κινητικό, αισθητικό και αυτόνομο νευρικό σύστημα».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783947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145</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080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Φλοιός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79296" cy="5472608"/>
          </a:xfrm>
        </p:spPr>
        <p:txBody>
          <a:bodyPr>
            <a:noAutofit/>
          </a:bodyPr>
          <a:lstStyle/>
          <a:p>
            <a:pPr hangingPunct="0">
              <a:lnSpc>
                <a:spcPct val="110000"/>
              </a:lnSpc>
              <a:spcBef>
                <a:spcPts val="1000"/>
              </a:spcBef>
            </a:pPr>
            <a:r>
              <a:rPr lang="el-GR" sz="2200" dirty="0"/>
              <a:t>Για να αυξήσουν την επιφάνειά τους, οι επιφάνειες των ημισφαιρίων εμφανίζουν </a:t>
            </a:r>
            <a:r>
              <a:rPr lang="el-GR" sz="2200" b="1" dirty="0"/>
              <a:t>περιεξιλίξεις,</a:t>
            </a:r>
            <a:r>
              <a:rPr lang="el-GR" sz="2200" dirty="0"/>
              <a:t> δηλ. </a:t>
            </a:r>
            <a:r>
              <a:rPr lang="el-GR" sz="2200" b="1" dirty="0"/>
              <a:t>έλικες και αύλακες.</a:t>
            </a:r>
            <a:endParaRPr lang="el-GR" sz="2200" dirty="0"/>
          </a:p>
          <a:p>
            <a:pPr hangingPunct="0">
              <a:lnSpc>
                <a:spcPct val="110000"/>
              </a:lnSpc>
              <a:spcBef>
                <a:spcPts val="1000"/>
              </a:spcBef>
            </a:pPr>
            <a:r>
              <a:rPr lang="el-GR" sz="2200" dirty="0"/>
              <a:t>Ο χάρτης του </a:t>
            </a:r>
            <a:r>
              <a:rPr lang="en-US" sz="2200" b="1" dirty="0" smtClean="0"/>
              <a:t>Brodmann</a:t>
            </a:r>
            <a:r>
              <a:rPr lang="el-GR" sz="2200" b="1" dirty="0" smtClean="0"/>
              <a:t>.  </a:t>
            </a:r>
            <a:r>
              <a:rPr lang="en-US" sz="2200" dirty="0"/>
              <a:t>O</a:t>
            </a:r>
            <a:r>
              <a:rPr lang="el-GR" sz="2200" dirty="0"/>
              <a:t> χάρτης του </a:t>
            </a:r>
            <a:r>
              <a:rPr lang="en-US" sz="2200" dirty="0" smtClean="0"/>
              <a:t>Brodmann</a:t>
            </a:r>
            <a:r>
              <a:rPr lang="el-GR" sz="2200" dirty="0" smtClean="0"/>
              <a:t> </a:t>
            </a:r>
            <a:r>
              <a:rPr lang="el-GR" sz="2200" dirty="0"/>
              <a:t>έχει διαιρέσει τον εγκεφαλικό φλοιό με βάσει την κυτταροαρχιτεκτονική και έτσι το κάθε ημισφαίριο έχει </a:t>
            </a:r>
            <a:r>
              <a:rPr lang="el-GR" sz="2200" b="1" dirty="0"/>
              <a:t>47</a:t>
            </a:r>
            <a:r>
              <a:rPr lang="el-GR" sz="2200" dirty="0"/>
              <a:t> αριθμημένες περιοχές. </a:t>
            </a:r>
            <a:r>
              <a:rPr lang="el-GR" sz="2200" dirty="0" smtClean="0"/>
              <a:t>Πολλές </a:t>
            </a:r>
            <a:r>
              <a:rPr lang="el-GR" sz="2200" dirty="0"/>
              <a:t>αντιστοιχούν σε λειτουργικές περιοχές.</a:t>
            </a:r>
          </a:p>
          <a:p>
            <a:pPr hangingPunct="0">
              <a:lnSpc>
                <a:spcPct val="110000"/>
              </a:lnSpc>
              <a:spcBef>
                <a:spcPts val="1000"/>
              </a:spcBef>
            </a:pPr>
            <a:r>
              <a:rPr lang="el-GR" sz="2200" dirty="0" smtClean="0"/>
              <a:t>Ο </a:t>
            </a:r>
            <a:r>
              <a:rPr lang="el-GR" sz="2200" dirty="0"/>
              <a:t>φλοιός μπορεί να είναι:</a:t>
            </a:r>
          </a:p>
          <a:p>
            <a:pPr marL="457200" indent="-457200" hangingPunct="0">
              <a:lnSpc>
                <a:spcPct val="110000"/>
              </a:lnSpc>
              <a:spcBef>
                <a:spcPts val="1000"/>
              </a:spcBef>
              <a:buFont typeface="+mj-lt"/>
              <a:buAutoNum type="arabicPeriod"/>
            </a:pPr>
            <a:r>
              <a:rPr lang="el-GR" sz="2200" b="1" dirty="0" smtClean="0"/>
              <a:t>Αλλοφλοιός</a:t>
            </a:r>
            <a:r>
              <a:rPr lang="el-GR" sz="2200" dirty="0" smtClean="0"/>
              <a:t> </a:t>
            </a:r>
            <a:r>
              <a:rPr lang="el-GR" sz="2200" dirty="0"/>
              <a:t>(παλιός φλοιός) κυρίως στα </a:t>
            </a:r>
            <a:r>
              <a:rPr lang="el-GR" sz="2200" b="1" dirty="0"/>
              <a:t>μέσα</a:t>
            </a:r>
            <a:r>
              <a:rPr lang="el-GR" sz="2200" dirty="0"/>
              <a:t> των ημισφαιρίων.</a:t>
            </a:r>
          </a:p>
          <a:p>
            <a:pPr marL="457200" indent="-457200" hangingPunct="0">
              <a:lnSpc>
                <a:spcPct val="110000"/>
              </a:lnSpc>
              <a:spcBef>
                <a:spcPts val="1000"/>
              </a:spcBef>
              <a:buFont typeface="+mj-lt"/>
              <a:buAutoNum type="arabicPeriod"/>
            </a:pPr>
            <a:r>
              <a:rPr lang="el-GR" sz="2200" b="1" dirty="0" smtClean="0"/>
              <a:t>Νεοφλοιός</a:t>
            </a:r>
            <a:r>
              <a:rPr lang="el-GR" sz="2200" dirty="0" smtClean="0"/>
              <a:t> </a:t>
            </a:r>
            <a:r>
              <a:rPr lang="el-GR" sz="2200" dirty="0"/>
              <a:t>(νέος φυλογενετικά). </a:t>
            </a:r>
            <a:r>
              <a:rPr lang="el-GR" sz="2200" dirty="0" smtClean="0"/>
              <a:t>Ο </a:t>
            </a:r>
            <a:r>
              <a:rPr lang="el-GR" sz="2200" dirty="0"/>
              <a:t>νεοφλοιός έχει </a:t>
            </a:r>
            <a:r>
              <a:rPr lang="el-GR" sz="2200" b="1" dirty="0"/>
              <a:t>έξι </a:t>
            </a:r>
            <a:r>
              <a:rPr lang="el-GR" sz="2200" dirty="0"/>
              <a:t>στοιβάδες κυττάρων </a:t>
            </a:r>
            <a:r>
              <a:rPr lang="el-GR" sz="2200" dirty="0" smtClean="0"/>
              <a:t>(</a:t>
            </a:r>
            <a:r>
              <a:rPr lang="el-GR" sz="2200" dirty="0"/>
              <a:t>μοριώδης, έξω κοκκιώδης, έξω πυραμιδική, έσω κοκκιώδης, έσω πυραμιδική και πολύμορφος </a:t>
            </a:r>
            <a:r>
              <a:rPr lang="el-GR" sz="2200" dirty="0" smtClean="0"/>
              <a:t>στοιβάδα).  </a:t>
            </a:r>
            <a:r>
              <a:rPr lang="el-GR" sz="2200" dirty="0"/>
              <a:t>Βρίσκεται κυρίως </a:t>
            </a:r>
            <a:r>
              <a:rPr lang="el-GR" sz="2200" b="1" dirty="0"/>
              <a:t>έξω </a:t>
            </a:r>
            <a:r>
              <a:rPr lang="el-GR" sz="2200" dirty="0"/>
              <a:t>(ορατός) και διακρίνεται σε : </a:t>
            </a:r>
            <a:r>
              <a:rPr lang="el-GR" sz="2200" b="1" dirty="0" smtClean="0"/>
              <a:t>1</a:t>
            </a:r>
            <a:r>
              <a:rPr lang="el-GR" sz="2200" b="1" dirty="0"/>
              <a:t>) πρωτογενή και 2) συνειρμικό</a:t>
            </a:r>
            <a:r>
              <a:rPr lang="el-GR" sz="2200" b="1" dirty="0" smtClean="0"/>
              <a:t>.</a:t>
            </a:r>
            <a:endParaRPr lang="en-US"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2283959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a:t>2</a:t>
            </a:r>
            <a:r>
              <a:rPr lang="el-GR" sz="3200" b="0" dirty="0" smtClean="0"/>
              <a:t>/4</a:t>
            </a:r>
            <a:endParaRPr lang="el-GR" dirty="0"/>
          </a:p>
        </p:txBody>
      </p:sp>
      <p:sp>
        <p:nvSpPr>
          <p:cNvPr id="3" name="2 - Θέση περιεχομένου"/>
          <p:cNvSpPr>
            <a:spLocks noGrp="1"/>
          </p:cNvSpPr>
          <p:nvPr>
            <p:ph idx="1"/>
          </p:nvPr>
        </p:nvSpPr>
        <p:spPr>
          <a:xfrm>
            <a:off x="457200" y="1196752"/>
            <a:ext cx="8507288" cy="5400600"/>
          </a:xfrm>
        </p:spPr>
        <p:txBody>
          <a:bodyPr>
            <a:normAutofit/>
          </a:bodyPr>
          <a:lstStyle/>
          <a:p>
            <a:pPr hangingPunct="0"/>
            <a:r>
              <a:rPr lang="el-GR" sz="2200" b="1" dirty="0"/>
              <a:t>Ο πρωτογενής </a:t>
            </a:r>
            <a:r>
              <a:rPr lang="el-GR" sz="2200" dirty="0"/>
              <a:t>δίνει: </a:t>
            </a:r>
            <a:endParaRPr lang="el-GR" sz="2200" dirty="0" smtClean="0"/>
          </a:p>
          <a:p>
            <a:pPr marL="457200" indent="-368300" hangingPunct="0">
              <a:buFont typeface="+mj-lt"/>
              <a:buAutoNum type="arabicPeriod"/>
            </a:pPr>
            <a:r>
              <a:rPr lang="el-GR" sz="2200" dirty="0" smtClean="0"/>
              <a:t>Πρωτογενή </a:t>
            </a:r>
            <a:r>
              <a:rPr lang="el-GR" sz="2200" dirty="0"/>
              <a:t>κινητικό φλοιό (προσθία κεντρική έλικα</a:t>
            </a:r>
            <a:r>
              <a:rPr lang="el-GR" sz="2200" dirty="0" smtClean="0"/>
              <a:t>),</a:t>
            </a:r>
          </a:p>
          <a:p>
            <a:pPr marL="457200" indent="-368300" hangingPunct="0">
              <a:buFont typeface="+mj-lt"/>
              <a:buAutoNum type="arabicPeriod"/>
            </a:pPr>
            <a:r>
              <a:rPr lang="el-GR" sz="2200" dirty="0" smtClean="0"/>
              <a:t>Πρωτογενή </a:t>
            </a:r>
            <a:r>
              <a:rPr lang="el-GR" sz="2200" dirty="0"/>
              <a:t>αισθητικό φλοιό (</a:t>
            </a:r>
            <a:r>
              <a:rPr lang="el-GR" sz="2200" dirty="0" smtClean="0"/>
              <a:t>οπίσθια </a:t>
            </a:r>
            <a:r>
              <a:rPr lang="el-GR" sz="2200" dirty="0"/>
              <a:t>κεντρική έλικα </a:t>
            </a:r>
            <a:r>
              <a:rPr lang="el-GR" sz="2200" dirty="0" smtClean="0"/>
              <a:t>),</a:t>
            </a:r>
          </a:p>
          <a:p>
            <a:pPr marL="457200" indent="-368300" hangingPunct="0">
              <a:buFont typeface="+mj-lt"/>
              <a:buAutoNum type="arabicPeriod"/>
            </a:pPr>
            <a:r>
              <a:rPr lang="el-GR" sz="2200" dirty="0" smtClean="0"/>
              <a:t>Οπτικό </a:t>
            </a:r>
            <a:r>
              <a:rPr lang="el-GR" sz="2200" dirty="0"/>
              <a:t>φλοιό (πληκτραία σχισμή ινιακού λοβού</a:t>
            </a:r>
            <a:r>
              <a:rPr lang="el-GR" sz="2200" dirty="0" smtClean="0"/>
              <a:t>),</a:t>
            </a:r>
          </a:p>
          <a:p>
            <a:pPr marL="457200" indent="-368300" hangingPunct="0">
              <a:buFont typeface="+mj-lt"/>
              <a:buAutoNum type="arabicPeriod"/>
            </a:pPr>
            <a:r>
              <a:rPr lang="el-GR" sz="2200" dirty="0" smtClean="0"/>
              <a:t>Ακουστικό </a:t>
            </a:r>
            <a:r>
              <a:rPr lang="el-GR" sz="2200" dirty="0"/>
              <a:t>φλοιό (σχισμή </a:t>
            </a:r>
            <a:r>
              <a:rPr lang="en-US" sz="2200" dirty="0" smtClean="0"/>
              <a:t>Sylvius</a:t>
            </a:r>
            <a:r>
              <a:rPr lang="el-GR" sz="2200" dirty="0"/>
              <a:t>, κροταφικός λοβός</a:t>
            </a:r>
            <a:r>
              <a:rPr lang="el-GR" sz="2200" dirty="0" smtClean="0"/>
              <a:t>),</a:t>
            </a:r>
          </a:p>
          <a:p>
            <a:pPr marL="457200" indent="-368300" hangingPunct="0">
              <a:buFont typeface="+mj-lt"/>
              <a:buAutoNum type="arabicPeriod"/>
            </a:pPr>
            <a:r>
              <a:rPr lang="el-GR" sz="2200" dirty="0" smtClean="0"/>
              <a:t>Οσφρητικός </a:t>
            </a:r>
            <a:r>
              <a:rPr lang="el-GR" sz="2200" dirty="0"/>
              <a:t>φλοιός στο άγκιστρο  και στην </a:t>
            </a:r>
            <a:r>
              <a:rPr lang="el-GR" sz="2200" dirty="0" smtClean="0"/>
              <a:t>παραϊπποκάμπεια </a:t>
            </a:r>
            <a:r>
              <a:rPr lang="el-GR" sz="2200" dirty="0"/>
              <a:t>έλικα (μπορεί να είναι αλλοφλοιός).</a:t>
            </a:r>
          </a:p>
          <a:p>
            <a:pPr hangingPunct="0"/>
            <a:r>
              <a:rPr lang="el-GR" sz="2200" dirty="0" smtClean="0"/>
              <a:t>Η </a:t>
            </a:r>
            <a:r>
              <a:rPr lang="el-GR" sz="2200" dirty="0"/>
              <a:t>διαίρεση με βάση την χαρτογράφηση του φλοιού και την λειτουργικότητα του φλοιού έρχεται από κλινικές μελέτες, πειράματα στα ζώα, </a:t>
            </a:r>
            <a:r>
              <a:rPr lang="el-GR" sz="2200" dirty="0" smtClean="0"/>
              <a:t>νευροψυχολογικές δοκιμασίες και </a:t>
            </a:r>
            <a:r>
              <a:rPr lang="el-GR" sz="2200" dirty="0"/>
              <a:t>πειραματική διέγερση στους εγκεφάλους ασθενών</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675281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3/4</a:t>
            </a:r>
            <a:endParaRPr lang="el-GR" dirty="0"/>
          </a:p>
        </p:txBody>
      </p:sp>
      <p:sp>
        <p:nvSpPr>
          <p:cNvPr id="3" name="2 - Θέση περιεχομένου"/>
          <p:cNvSpPr>
            <a:spLocks noGrp="1"/>
          </p:cNvSpPr>
          <p:nvPr>
            <p:ph idx="1"/>
          </p:nvPr>
        </p:nvSpPr>
        <p:spPr>
          <a:xfrm>
            <a:off x="457200" y="1196752"/>
            <a:ext cx="8219256" cy="5040560"/>
          </a:xfrm>
        </p:spPr>
        <p:txBody>
          <a:bodyPr>
            <a:normAutofit/>
          </a:bodyPr>
          <a:lstStyle/>
          <a:p>
            <a:pPr hangingPunct="0">
              <a:spcBef>
                <a:spcPts val="1000"/>
              </a:spcBef>
            </a:pPr>
            <a:r>
              <a:rPr lang="el-GR" dirty="0"/>
              <a:t>Για πολλές </a:t>
            </a:r>
            <a:r>
              <a:rPr lang="el-GR" b="1" dirty="0"/>
              <a:t>σωματο-αισθητικές λειτουργίες το αριστερό κυριαρχεί</a:t>
            </a:r>
            <a:r>
              <a:rPr lang="el-GR" dirty="0"/>
              <a:t> </a:t>
            </a:r>
            <a:r>
              <a:rPr lang="el-GR" b="1" dirty="0"/>
              <a:t>στο δεξιό μέρος του σώματος</a:t>
            </a:r>
            <a:r>
              <a:rPr lang="el-GR" dirty="0"/>
              <a:t> και αντιστρόφως</a:t>
            </a:r>
            <a:r>
              <a:rPr lang="el-GR" dirty="0" smtClean="0"/>
              <a:t>. </a:t>
            </a:r>
            <a:r>
              <a:rPr lang="el-GR" dirty="0"/>
              <a:t>Μερικές λειτουργίες όπως ο </a:t>
            </a:r>
            <a:r>
              <a:rPr lang="el-GR" b="1" dirty="0"/>
              <a:t>λόγος</a:t>
            </a:r>
            <a:r>
              <a:rPr lang="el-GR" dirty="0"/>
              <a:t> είναι φυσιολογικά επικεντρωμένες στο </a:t>
            </a:r>
            <a:r>
              <a:rPr lang="el-GR" b="1" dirty="0"/>
              <a:t>αριστερό ημισφαίριο</a:t>
            </a:r>
            <a:r>
              <a:rPr lang="el-GR" b="1" dirty="0" smtClean="0"/>
              <a:t>. </a:t>
            </a:r>
            <a:r>
              <a:rPr lang="el-GR" dirty="0"/>
              <a:t>Όσον αφορά τον λόγο,  αυτό είναι και το </a:t>
            </a:r>
            <a:r>
              <a:rPr lang="el-GR" b="1" dirty="0"/>
              <a:t>κυρίαρχο ημισφαίριο</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1225307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a:spcBef>
                <a:spcPts val="1000"/>
              </a:spcBef>
            </a:pPr>
            <a:r>
              <a:rPr lang="el-GR" sz="2200" dirty="0" smtClean="0"/>
              <a:t>Μερικοί </a:t>
            </a:r>
            <a:r>
              <a:rPr lang="el-GR" sz="2200" dirty="0"/>
              <a:t>χωρίζουν το φλοιό του ημισφαιρίου σε 2 λειτουργικές </a:t>
            </a:r>
            <a:r>
              <a:rPr lang="el-GR" sz="2200" dirty="0" smtClean="0"/>
              <a:t>μονάδες:</a:t>
            </a:r>
          </a:p>
          <a:p>
            <a:pPr marL="457200" indent="-368300">
              <a:spcBef>
                <a:spcPts val="1000"/>
              </a:spcBef>
              <a:buFont typeface="+mj-lt"/>
              <a:buAutoNum type="arabicPeriod"/>
            </a:pPr>
            <a:r>
              <a:rPr lang="el-GR" sz="2200" b="1" dirty="0" smtClean="0"/>
              <a:t>Οπίσθιο </a:t>
            </a:r>
            <a:r>
              <a:rPr lang="el-GR" sz="2200" b="1" dirty="0"/>
              <a:t>νεοφλοιό </a:t>
            </a:r>
            <a:r>
              <a:rPr lang="el-GR" sz="2200" dirty="0"/>
              <a:t>(δηλ. βρεγματικό-ινιακό-κροταφικό λοβό) που είναι </a:t>
            </a:r>
            <a:r>
              <a:rPr lang="el-GR" sz="2200" dirty="0" smtClean="0"/>
              <a:t>αισθητικός,</a:t>
            </a:r>
          </a:p>
          <a:p>
            <a:pPr marL="457200" indent="-368300">
              <a:spcBef>
                <a:spcPts val="1000"/>
              </a:spcBef>
              <a:buFont typeface="+mj-lt"/>
              <a:buAutoNum type="arabicPeriod"/>
            </a:pPr>
            <a:r>
              <a:rPr lang="el-GR" sz="2200" b="1" dirty="0" smtClean="0"/>
              <a:t>Πρόσθιο </a:t>
            </a:r>
            <a:r>
              <a:rPr lang="el-GR" sz="2200" b="1" dirty="0"/>
              <a:t>νεοφλοιό </a:t>
            </a:r>
            <a:r>
              <a:rPr lang="el-GR" sz="2200" dirty="0"/>
              <a:t>(μετωπιαίο λοβό) που είναι </a:t>
            </a:r>
            <a:r>
              <a:rPr lang="el-GR" sz="2200" dirty="0" smtClean="0"/>
              <a:t>κινητικός.</a:t>
            </a:r>
          </a:p>
          <a:p>
            <a:pPr marL="88900" indent="0">
              <a:spcBef>
                <a:spcPts val="1000"/>
              </a:spcBef>
              <a:buNone/>
            </a:pPr>
            <a:r>
              <a:rPr lang="el-GR" sz="2200" dirty="0" smtClean="0"/>
              <a:t>Ανάμεσα </a:t>
            </a:r>
            <a:r>
              <a:rPr lang="el-GR" sz="2200" dirty="0"/>
              <a:t>σε αυτές τις 2 μονάδες υπάρχουν: </a:t>
            </a:r>
            <a:endParaRPr lang="el-GR" sz="2200" dirty="0" smtClean="0"/>
          </a:p>
          <a:p>
            <a:pPr marL="457200" indent="-368300">
              <a:spcBef>
                <a:spcPts val="1000"/>
              </a:spcBef>
              <a:buFont typeface="+mj-lt"/>
              <a:buAutoNum type="arabicPeriod"/>
            </a:pPr>
            <a:r>
              <a:rPr lang="el-GR" sz="2200" dirty="0" smtClean="0"/>
              <a:t>Πρωτογενείς ζώνες </a:t>
            </a:r>
            <a:r>
              <a:rPr lang="el-GR" sz="2200" dirty="0"/>
              <a:t>λειτουργίας </a:t>
            </a:r>
            <a:r>
              <a:rPr lang="el-GR" sz="2200" dirty="0" smtClean="0"/>
              <a:t>και</a:t>
            </a:r>
          </a:p>
          <a:p>
            <a:pPr marL="457200" indent="-368300">
              <a:spcBef>
                <a:spcPts val="1000"/>
              </a:spcBef>
              <a:buFont typeface="+mj-lt"/>
              <a:buAutoNum type="arabicPeriod"/>
            </a:pPr>
            <a:r>
              <a:rPr lang="el-GR" sz="2200" dirty="0" smtClean="0"/>
              <a:t>Συνειρμικές ζώνες λειτουργίας.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358863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a:t>
            </a:r>
            <a:r>
              <a:rPr lang="el-GR" dirty="0" smtClean="0"/>
              <a:t>φλοιού </a:t>
            </a:r>
            <a:r>
              <a:rPr lang="el-GR" sz="3200" b="0" dirty="0" smtClean="0"/>
              <a:t>1/2</a:t>
            </a:r>
            <a:r>
              <a:rPr lang="el-GR" dirty="0" smtClean="0"/>
              <a:t> </a:t>
            </a:r>
            <a:endParaRPr lang="el-GR" dirty="0"/>
          </a:p>
        </p:txBody>
      </p:sp>
      <p:pic>
        <p:nvPicPr>
          <p:cNvPr id="2050" name="Picture 2" descr="File:Cerebrum lobes.sv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0465" y="1268760"/>
            <a:ext cx="7620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Cerebrum </a:t>
            </a:r>
            <a:r>
              <a:rPr lang="en-US" sz="1200" dirty="0" smtClean="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Jkwchui"/>
              </a:rPr>
              <a:t>Jkwchui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143178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Autofit/>
          </a:bodyPr>
          <a:lstStyle/>
          <a:p>
            <a:r>
              <a:rPr lang="el-GR" sz="3200" dirty="0"/>
              <a:t>Αδρή εγκεφαλική </a:t>
            </a:r>
            <a:r>
              <a:rPr lang="el-GR" sz="3200" dirty="0" smtClean="0"/>
              <a:t>ανατομία </a:t>
            </a:r>
            <a:r>
              <a:rPr lang="el-GR" sz="2800" b="0" dirty="0" smtClean="0"/>
              <a:t>1/2</a:t>
            </a:r>
            <a:r>
              <a:rPr lang="el-GR" sz="3200" dirty="0"/>
              <a:t/>
            </a:r>
            <a:br>
              <a:rPr lang="el-GR" sz="3200" dirty="0"/>
            </a:br>
            <a:r>
              <a:rPr lang="el-GR" sz="2800" b="0" dirty="0"/>
              <a:t>Τηλεγκέφαλος, διεγκέφαλος, </a:t>
            </a:r>
            <a:r>
              <a:rPr lang="el-GR" sz="2800" b="0" dirty="0" smtClean="0"/>
              <a:t>μεσεγκέφαλος, ρομβεγκέφαλος</a:t>
            </a:r>
            <a:endParaRPr lang="el-GR" sz="2800" b="0" dirty="0"/>
          </a:p>
        </p:txBody>
      </p:sp>
      <p:pic>
        <p:nvPicPr>
          <p:cNvPr id="1026" name="Picture 2" descr="File:Vertebrate-brain-regions smal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83768" y="1268761"/>
            <a:ext cx="3800421" cy="54726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857656"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Vertebrate-brain-regions </a:t>
            </a:r>
            <a:r>
              <a:rPr lang="en-US" sz="1200" dirty="0" smtClean="0">
                <a:solidFill>
                  <a:prstClr val="black"/>
                </a:solidFill>
                <a:latin typeface="Calibri"/>
                <a:hlinkClick r:id="rId3"/>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Looie496"/>
              </a:rPr>
              <a:t>Looie496</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554304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Κινητικές Περιοχές - Μετωπιαίος λοβός</a:t>
            </a:r>
          </a:p>
        </p:txBody>
      </p:sp>
      <p:pic>
        <p:nvPicPr>
          <p:cNvPr id="7170" name="Picture 2" descr="File:Brain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8238" y="1189109"/>
            <a:ext cx="6867525" cy="5143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Brain </a:t>
            </a:r>
            <a:r>
              <a:rPr lang="en-US" sz="1200" dirty="0" smtClean="0">
                <a:solidFill>
                  <a:prstClr val="black"/>
                </a:solidFill>
                <a:latin typeface="Calibri"/>
                <a:hlinkClick r:id="rId4"/>
              </a:rPr>
              <a:t>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Webber (page does not exist)"/>
              </a:rPr>
              <a:t>Webber</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2243426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φλοιού </a:t>
            </a:r>
            <a:r>
              <a:rPr lang="el-GR" sz="3200" b="0" dirty="0" smtClean="0"/>
              <a:t>2/2</a:t>
            </a:r>
            <a:r>
              <a:rPr lang="el-GR" dirty="0" smtClean="0"/>
              <a:t> </a:t>
            </a:r>
            <a:endParaRPr lang="el-GR" dirty="0"/>
          </a:p>
        </p:txBody>
      </p:sp>
      <p:pic>
        <p:nvPicPr>
          <p:cNvPr id="3074" name="Picture 2" descr="File:Posterior Parietal Lob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7638" y="1340768"/>
            <a:ext cx="6528725"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Posterior Parietal </a:t>
            </a:r>
            <a:r>
              <a:rPr lang="en-US" sz="1200" dirty="0" smtClean="0">
                <a:solidFill>
                  <a:prstClr val="black"/>
                </a:solidFill>
                <a:latin typeface="Calibri"/>
                <a:hlinkClick r:id="rId4"/>
              </a:rPr>
              <a:t>Lobe</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Paskari (page does not exist)"/>
              </a:rPr>
              <a:t>Paskari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4068081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1/</a:t>
            </a:r>
            <a:r>
              <a:rPr lang="el-GR" sz="3200" b="0" dirty="0"/>
              <a:t>2</a:t>
            </a:r>
          </a:p>
        </p:txBody>
      </p:sp>
      <p:sp>
        <p:nvSpPr>
          <p:cNvPr id="3" name="2 - Θέση περιεχομένου"/>
          <p:cNvSpPr>
            <a:spLocks noGrp="1"/>
          </p:cNvSpPr>
          <p:nvPr>
            <p:ph idx="1"/>
          </p:nvPr>
        </p:nvSpPr>
        <p:spPr>
          <a:xfrm>
            <a:off x="457200" y="1196752"/>
            <a:ext cx="8435280" cy="5472608"/>
          </a:xfrm>
        </p:spPr>
        <p:txBody>
          <a:bodyPr>
            <a:noAutofit/>
          </a:bodyPr>
          <a:lstStyle/>
          <a:p>
            <a:pPr hangingPunct="0"/>
            <a:r>
              <a:rPr lang="el-GR" sz="2200" dirty="0"/>
              <a:t>Η πρωτογενής κινητική περιοχή είναι </a:t>
            </a:r>
            <a:r>
              <a:rPr lang="el-GR" sz="2200" b="1" dirty="0"/>
              <a:t>η προκεντρική έλικα</a:t>
            </a:r>
            <a:r>
              <a:rPr lang="el-GR" sz="2200" dirty="0"/>
              <a:t> ή περιοχή </a:t>
            </a:r>
            <a:r>
              <a:rPr lang="el-GR" sz="2200" b="1" dirty="0"/>
              <a:t>4</a:t>
            </a:r>
            <a:r>
              <a:rPr lang="el-GR" sz="2200" dirty="0"/>
              <a:t> κατά </a:t>
            </a:r>
            <a:r>
              <a:rPr lang="en-US" sz="2200" dirty="0" smtClean="0"/>
              <a:t>Brodmann</a:t>
            </a:r>
            <a:r>
              <a:rPr lang="el-GR" sz="2200" dirty="0" smtClean="0"/>
              <a:t>. Ο </a:t>
            </a:r>
            <a:r>
              <a:rPr lang="el-GR" sz="2200" dirty="0"/>
              <a:t>φλοιός είναι 4-5 </a:t>
            </a:r>
            <a:r>
              <a:rPr lang="en-US" sz="2200" dirty="0"/>
              <a:t>mm</a:t>
            </a:r>
            <a:r>
              <a:rPr lang="el-GR" sz="2200" dirty="0"/>
              <a:t> παχύς και εκεί φαίνονται τα γιγαντιαία πυραμιδικά κύτταρα του </a:t>
            </a:r>
            <a:r>
              <a:rPr lang="en-US" sz="2200" dirty="0"/>
              <a:t>Betz</a:t>
            </a:r>
            <a:r>
              <a:rPr lang="el-GR" sz="2200" dirty="0"/>
              <a:t>.  Το 40% από τις ίνες του πυραμιδικού δεματίου αρχίζουν από την 4. </a:t>
            </a:r>
            <a:r>
              <a:rPr lang="el-GR" sz="2200" dirty="0" smtClean="0"/>
              <a:t>Εάν </a:t>
            </a:r>
            <a:r>
              <a:rPr lang="el-GR" sz="2200" dirty="0"/>
              <a:t>διεγερθεί με ηλεκτρόδιο η περιοχή 4 - συσπώνται πρωταρχικά οι μύες του αντιθέτου μέρους του σώματος. </a:t>
            </a:r>
            <a:r>
              <a:rPr lang="el-GR" sz="2200" dirty="0" smtClean="0"/>
              <a:t>Το </a:t>
            </a:r>
            <a:r>
              <a:rPr lang="el-GR" sz="2200" dirty="0"/>
              <a:t>σώμα αναπαριστάται ανάποδα.  Από κάτω προς τα πάνω, </a:t>
            </a:r>
            <a:r>
              <a:rPr lang="el-GR" sz="2200" dirty="0" smtClean="0"/>
              <a:t>φάρυγγας, λάρυγγας, </a:t>
            </a:r>
            <a:r>
              <a:rPr lang="el-GR" sz="2200" dirty="0"/>
              <a:t>γλώσσα, πρόσωπο, κεφάλι, λαιμός, χέρια, (αντίχειρας) </a:t>
            </a:r>
            <a:r>
              <a:rPr lang="el-GR" sz="2200" dirty="0" smtClean="0"/>
              <a:t>βραχίονες, </a:t>
            </a:r>
            <a:r>
              <a:rPr lang="el-GR" sz="2200" dirty="0"/>
              <a:t>ώμος και κορμός</a:t>
            </a:r>
            <a:r>
              <a:rPr lang="el-GR" sz="2200" dirty="0" smtClean="0"/>
              <a:t>. </a:t>
            </a:r>
            <a:r>
              <a:rPr lang="el-GR" sz="2200" dirty="0"/>
              <a:t>Οι περιοχές για πόδια, πρωκτικές </a:t>
            </a:r>
            <a:r>
              <a:rPr lang="el-GR" sz="2200" dirty="0" smtClean="0"/>
              <a:t>και γεννητικές </a:t>
            </a:r>
            <a:r>
              <a:rPr lang="el-GR" sz="2200" dirty="0"/>
              <a:t>περιοχές βρίσκονται στο εσωτερικό.</a:t>
            </a:r>
          </a:p>
          <a:p>
            <a:pPr hangingPunct="0"/>
            <a:r>
              <a:rPr lang="el-GR" sz="2200" dirty="0"/>
              <a:t>Το ποσό του φλοιού που δίδεται </a:t>
            </a:r>
            <a:r>
              <a:rPr lang="el-GR" sz="2200" dirty="0" smtClean="0"/>
              <a:t>σε ένα </a:t>
            </a:r>
            <a:r>
              <a:rPr lang="el-GR" sz="2200" dirty="0"/>
              <a:t>ειδικό μέρος του σώματος είναι ανάλογο της </a:t>
            </a:r>
            <a:r>
              <a:rPr lang="el-GR" sz="2200" b="1" dirty="0"/>
              <a:t>λειτουργικής </a:t>
            </a:r>
            <a:r>
              <a:rPr lang="el-GR" sz="2200" dirty="0"/>
              <a:t>του σημασίας και πολυπλοκότητας και </a:t>
            </a:r>
            <a:r>
              <a:rPr lang="el-GR" sz="2200" b="1" dirty="0"/>
              <a:t>όχι σε σχέση με το ανατομικό του μέγεθος</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1533006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b="1" dirty="0"/>
              <a:t>προκινητική</a:t>
            </a:r>
            <a:r>
              <a:rPr lang="el-GR" dirty="0"/>
              <a:t> περιοχή (</a:t>
            </a:r>
            <a:r>
              <a:rPr lang="en-US" dirty="0" smtClean="0"/>
              <a:t>Brodmann</a:t>
            </a:r>
            <a:r>
              <a:rPr lang="el-GR" dirty="0"/>
              <a:t>’</a:t>
            </a:r>
            <a:r>
              <a:rPr lang="en-US" dirty="0" smtClean="0"/>
              <a:t>s</a:t>
            </a:r>
            <a:r>
              <a:rPr lang="en-US" dirty="0"/>
              <a:t> </a:t>
            </a:r>
            <a:r>
              <a:rPr lang="el-GR" dirty="0" smtClean="0"/>
              <a:t>6 </a:t>
            </a:r>
            <a:r>
              <a:rPr lang="el-GR" dirty="0"/>
              <a:t>και 8 μπορεί να θεωρηθεί σαν τις ζώνες όπου ετοιμάζονται τα κινητικά προγράμματα. </a:t>
            </a:r>
            <a:r>
              <a:rPr lang="el-GR" b="1" dirty="0" smtClean="0"/>
              <a:t>Μπροστά </a:t>
            </a:r>
            <a:r>
              <a:rPr lang="el-GR" dirty="0"/>
              <a:t>είναι οι περιοχές που </a:t>
            </a:r>
            <a:r>
              <a:rPr lang="el-GR" dirty="0" smtClean="0"/>
              <a:t>καθορίζουν </a:t>
            </a:r>
            <a:r>
              <a:rPr lang="el-GR" dirty="0"/>
              <a:t>την προσωπικότητα και όπου εδράζεται το βάθος των αισθημάτων, η παραγωγικότητα, η δημιουργικότητα και τα κίνητρα των ανθρώπων</a:t>
            </a:r>
            <a:r>
              <a:rPr lang="el-GR" dirty="0" smtClean="0"/>
              <a:t>. </a:t>
            </a:r>
            <a:r>
              <a:rPr lang="el-GR" dirty="0"/>
              <a:t>Όταν </a:t>
            </a:r>
            <a:r>
              <a:rPr lang="el-GR" dirty="0" smtClean="0"/>
              <a:t>γίνει βλάβη αμφοτερόπλευρα, </a:t>
            </a:r>
            <a:r>
              <a:rPr lang="el-GR" dirty="0"/>
              <a:t>έχουμε </a:t>
            </a:r>
            <a:r>
              <a:rPr lang="el-GR" dirty="0" smtClean="0"/>
              <a:t>βαθιές </a:t>
            </a:r>
            <a:r>
              <a:rPr lang="el-GR" dirty="0"/>
              <a:t>βλάβες στην προσωπικότητα (συνδρομή μετωπιαίου λοβού).</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3446726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Κινητικός και αισθητικός φλοιός, ανθρωπάριο κινητικό και αισθητικό</a:t>
            </a:r>
          </a:p>
        </p:txBody>
      </p:sp>
      <p:pic>
        <p:nvPicPr>
          <p:cNvPr id="8194" name="Picture 2" descr="https://farm8.staticflickr.com/7220/7362405446_7311f97efc_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436" y="1556792"/>
            <a:ext cx="8763128" cy="44644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1727684" y="6104329"/>
            <a:ext cx="568863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homunculus.sensory.motor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u="sng" dirty="0">
                <a:solidFill>
                  <a:prstClr val="black"/>
                </a:solidFill>
                <a:latin typeface="Calibri"/>
                <a:hlinkClick r:id="rId5" tooltip="Go to Beth Scupham's photostream"/>
              </a:rPr>
              <a:t>Beth </a:t>
            </a:r>
            <a:r>
              <a:rPr lang="en-US" sz="1200" u="sng" dirty="0" smtClean="0">
                <a:solidFill>
                  <a:prstClr val="black"/>
                </a:solidFill>
                <a:latin typeface="Calibri"/>
                <a:hlinkClick r:id="rId5" tooltip="Go to Beth Scupham's photostream"/>
              </a:rPr>
              <a:t>Scupham</a:t>
            </a:r>
            <a:r>
              <a:rPr lang="el-GR" sz="1200" u="sng"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 2.0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1710984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Κινητικό ανθρωπάριο</a:t>
            </a:r>
          </a:p>
        </p:txBody>
      </p:sp>
      <p:pic>
        <p:nvPicPr>
          <p:cNvPr id="9218" name="Picture 2" descr="File:1421 Sensory Homunculu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4975" y="1052736"/>
            <a:ext cx="5734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07504" y="6095037"/>
            <a:ext cx="2031544"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1421 Sensory </a:t>
            </a:r>
            <a:r>
              <a:rPr lang="en-US" sz="1200" dirty="0" smtClean="0">
                <a:solidFill>
                  <a:prstClr val="black"/>
                </a:solidFill>
                <a:latin typeface="Calibri"/>
                <a:hlinkClick r:id="rId3"/>
              </a:rPr>
              <a:t>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3280237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1619672" y="6518514"/>
            <a:ext cx="5904656" cy="276999"/>
          </a:xfrm>
          <a:prstGeom prst="rect">
            <a:avLst/>
          </a:prstGeom>
        </p:spPr>
        <p:txBody>
          <a:bodyPr wrap="square">
            <a:spAutoFit/>
          </a:bodyPr>
          <a:lstStyle/>
          <a:p>
            <a:r>
              <a:rPr lang="en-US" sz="1200" dirty="0" smtClean="0">
                <a:solidFill>
                  <a:prstClr val="black">
                    <a:lumMod val="75000"/>
                    <a:lumOff val="25000"/>
                  </a:prstClr>
                </a:solidFill>
                <a:latin typeface="Calibri"/>
              </a:rPr>
              <a:t>“</a:t>
            </a:r>
            <a:r>
              <a:rPr lang="en-US" sz="1200" dirty="0">
                <a:solidFill>
                  <a:prstClr val="black"/>
                </a:solidFill>
                <a:latin typeface="Calibri"/>
                <a:hlinkClick r:id="rId2"/>
              </a:rPr>
              <a:t>Motor and Sensory 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3"/>
              </a:rPr>
              <a:t>obcat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4"/>
              </a:rPr>
              <a:t>CC BY-NC-SA 3.0</a:t>
            </a:r>
            <a:endParaRPr lang="en-US" sz="1200" dirty="0">
              <a:solidFill>
                <a:prstClr val="black"/>
              </a:solidFill>
              <a:latin typeface="Calibri"/>
            </a:endParaRPr>
          </a:p>
        </p:txBody>
      </p:sp>
      <p:pic>
        <p:nvPicPr>
          <p:cNvPr id="10242" name="Picture 2" descr="Motor and Sensory Homunculus by obca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608" y="1088740"/>
            <a:ext cx="7056784" cy="529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Τίτλος 5"/>
          <p:cNvSpPr>
            <a:spLocks noGrp="1"/>
          </p:cNvSpPr>
          <p:nvPr>
            <p:ph type="title"/>
          </p:nvPr>
        </p:nvSpPr>
        <p:spPr/>
        <p:txBody>
          <a:bodyPr>
            <a:normAutofit fontScale="90000"/>
          </a:bodyPr>
          <a:lstStyle/>
          <a:p>
            <a:r>
              <a:rPr lang="el-GR" dirty="0"/>
              <a:t>Ανθρωπάριο κατά </a:t>
            </a:r>
            <a:r>
              <a:rPr lang="en-US" dirty="0"/>
              <a:t>Penfield (</a:t>
            </a:r>
            <a:r>
              <a:rPr lang="el-GR" dirty="0"/>
              <a:t>λειτουργικό)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1575670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http://neurophilosophy.files.wordpress.com/2008/08/penfield-boldrey2.jpg?w=750&amp;h=539"/>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065289" y="1196975"/>
            <a:ext cx="7013422" cy="5040313"/>
          </a:xfrm>
          <a:prstGeom prst="rect">
            <a:avLst/>
          </a:prstGeom>
          <a:noFill/>
          <a:ln w="9525">
            <a:noFill/>
            <a:miter lim="800000"/>
            <a:headEnd/>
            <a:tailEnd/>
          </a:ln>
        </p:spPr>
      </p:pic>
      <p:sp>
        <p:nvSpPr>
          <p:cNvPr id="3" name="Τίτλος 2"/>
          <p:cNvSpPr>
            <a:spLocks noGrp="1"/>
          </p:cNvSpPr>
          <p:nvPr>
            <p:ph type="title"/>
          </p:nvPr>
        </p:nvSpPr>
        <p:spPr/>
        <p:txBody>
          <a:bodyPr>
            <a:normAutofit fontScale="90000"/>
          </a:bodyPr>
          <a:lstStyle/>
          <a:p>
            <a:r>
              <a:rPr lang="el-GR" dirty="0"/>
              <a:t>Ευρήματα του Penfield με τα ηλεκτρόδια</a:t>
            </a:r>
          </a:p>
        </p:txBody>
      </p:sp>
      <p:sp>
        <p:nvSpPr>
          <p:cNvPr id="5" name="Ορθογώνιο 4"/>
          <p:cNvSpPr/>
          <p:nvPr/>
        </p:nvSpPr>
        <p:spPr>
          <a:xfrm>
            <a:off x="2339752" y="6495486"/>
            <a:ext cx="4572000" cy="276999"/>
          </a:xfrm>
          <a:prstGeom prst="rect">
            <a:avLst/>
          </a:prstGeom>
        </p:spPr>
        <p:txBody>
          <a:bodyPr>
            <a:spAutoFit/>
          </a:bodyPr>
          <a:lstStyle/>
          <a:p>
            <a:pPr algn="ctr"/>
            <a:r>
              <a:rPr lang="en-US" sz="1200" dirty="0" smtClean="0">
                <a:solidFill>
                  <a:prstClr val="black"/>
                </a:solidFill>
                <a:latin typeface="Calibri"/>
                <a:hlinkClick r:id="rId3"/>
              </a:rPr>
              <a:t>neurophilosophy.wordpress.com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3364976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Αισθητικός και κινητικός φλοιός</a:t>
            </a:r>
          </a:p>
        </p:txBody>
      </p:sp>
      <p:pic>
        <p:nvPicPr>
          <p:cNvPr id="4098" name="Picture 2" descr="File:Blausen 0102 Brain Motor&amp;Sensor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7" y="1281020"/>
            <a:ext cx="5976664" cy="55769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p:nvPr/>
        </p:nvSpPr>
        <p:spPr>
          <a:xfrm>
            <a:off x="1367645" y="6381328"/>
            <a:ext cx="6192688"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Blausen 0102 Brain </a:t>
            </a:r>
            <a:r>
              <a:rPr lang="en-US" sz="1200" dirty="0" smtClean="0">
                <a:solidFill>
                  <a:prstClr val="black"/>
                </a:solidFill>
                <a:latin typeface="Calibri"/>
                <a:hlinkClick r:id="rId4"/>
              </a:rPr>
              <a:t>Motor&amp;Sensory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BruceBlaus"/>
              </a:rPr>
              <a:t>BruceBlaus</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6"/>
              </a:rPr>
              <a:t>CC BY 3.0</a:t>
            </a:r>
            <a:endParaRPr lang="en-US"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2530054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196752"/>
            <a:ext cx="8363272" cy="5400600"/>
          </a:xfrm>
        </p:spPr>
        <p:txBody>
          <a:bodyPr>
            <a:normAutofit/>
          </a:bodyPr>
          <a:lstStyle/>
          <a:p>
            <a:r>
              <a:rPr lang="el-GR" sz="2200" dirty="0"/>
              <a:t>Η πρωτογενής αισθητική περιοχή είναι στην οπίσθια κεντρική έλικα (1, 2, 3 κατά </a:t>
            </a:r>
            <a:r>
              <a:rPr lang="en-US" sz="2200" dirty="0" smtClean="0"/>
              <a:t>Brodmann</a:t>
            </a:r>
            <a:r>
              <a:rPr lang="el-GR" sz="2200" dirty="0" smtClean="0"/>
              <a:t>).  </a:t>
            </a:r>
            <a:r>
              <a:rPr lang="el-GR" sz="2200" dirty="0"/>
              <a:t>Το σώμα αντιπροσωπεύεται κι εδώ τοπογραφικά. </a:t>
            </a:r>
            <a:r>
              <a:rPr lang="el-GR" sz="2200" dirty="0" smtClean="0"/>
              <a:t>Η </a:t>
            </a:r>
            <a:r>
              <a:rPr lang="el-GR" sz="2200" dirty="0"/>
              <a:t>αισθητική συνειρμική περιοχή περιλαμβάνει το άνω βρεγματικό λοβίο (5, 7, 40 κατά </a:t>
            </a:r>
            <a:r>
              <a:rPr lang="en-US" sz="2200" dirty="0" smtClean="0"/>
              <a:t>Brodmann</a:t>
            </a:r>
            <a:r>
              <a:rPr lang="el-GR" sz="2200" dirty="0" smtClean="0"/>
              <a:t>) </a:t>
            </a:r>
            <a:r>
              <a:rPr lang="el-GR" sz="2200" dirty="0"/>
              <a:t>και αναλύει και συνθέτει την αισθητική πληροφορία</a:t>
            </a:r>
            <a:r>
              <a:rPr lang="el-GR" sz="2200" dirty="0" smtClean="0"/>
              <a:t>. Έτσι </a:t>
            </a:r>
            <a:r>
              <a:rPr lang="el-GR" sz="2200" dirty="0"/>
              <a:t>ένα αντικείμενο που δεν το βλέπουμε μπορεί να αναλυθεί για μέγεθος, βάρος, θερμοκρασία και υφή.  Μια βλάβη εδώ και το άτομο δεν αναγνωρίζει ένα κοινό αντικείμενο όπως ένα κλειδί με κλειστά μάτια.  Μεγάλες βλάβες βρεγματικού οδηγούν σε αδυναμία να αναγνωρίσεις το σχήμα του σώματος (το ίδιο μας το σώμα) και μερικοί δεν μπορούν να αναγνωρίσουν το πρόσωπό τους.  Η μνήμη για προηγούμενες αισθητικές εμπειρίες συσσωρεύεται εδώ</a:t>
            </a:r>
            <a:r>
              <a:rPr lang="el-GR" sz="2200" dirty="0" smtClean="0"/>
              <a:t>.</a:t>
            </a:r>
            <a:endParaRPr lang="en-US" sz="2200" dirty="0"/>
          </a:p>
        </p:txBody>
      </p:sp>
      <p:sp>
        <p:nvSpPr>
          <p:cNvPr id="4" name="Τίτλος 3"/>
          <p:cNvSpPr>
            <a:spLocks noGrp="1"/>
          </p:cNvSpPr>
          <p:nvPr>
            <p:ph type="title"/>
          </p:nvPr>
        </p:nvSpPr>
        <p:spPr/>
        <p:txBody>
          <a:bodyPr/>
          <a:lstStyle/>
          <a:p>
            <a:r>
              <a:rPr lang="el-GR" dirty="0"/>
              <a:t>Αισθητικός φλοιός </a:t>
            </a:r>
            <a:r>
              <a:rPr lang="el-GR" sz="3200" b="0" dirty="0" smtClean="0"/>
              <a:t>1/</a:t>
            </a:r>
            <a:r>
              <a:rPr lang="en-US" sz="3200" b="0" dirty="0" smtClean="0"/>
              <a:t>2</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1232767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rmAutofit/>
          </a:bodyPr>
          <a:lstStyle/>
          <a:p>
            <a:r>
              <a:rPr lang="el-GR" sz="3200" dirty="0"/>
              <a:t>Αδρή εγκεφαλική ανατομία </a:t>
            </a:r>
            <a:r>
              <a:rPr lang="el-GR" sz="2800" b="0" dirty="0" smtClean="0"/>
              <a:t>2/2</a:t>
            </a:r>
            <a:r>
              <a:rPr lang="el-GR" sz="3200" dirty="0"/>
              <a:t/>
            </a:r>
            <a:br>
              <a:rPr lang="el-GR" sz="3200" dirty="0"/>
            </a:br>
            <a:r>
              <a:rPr lang="el-GR" sz="2800" b="0" dirty="0"/>
              <a:t>Τηλεγκέφαλος, διεγκέφαλος, </a:t>
            </a:r>
            <a:r>
              <a:rPr lang="el-GR" sz="2800" b="0" dirty="0" smtClean="0"/>
              <a:t>μεσεγκέφαλος, </a:t>
            </a:r>
            <a:r>
              <a:rPr lang="el-GR" sz="2800" b="0" dirty="0"/>
              <a:t>ρομβεγκέφαλος</a:t>
            </a:r>
            <a:endParaRPr lang="el-GR" dirty="0"/>
          </a:p>
        </p:txBody>
      </p:sp>
      <p:pic>
        <p:nvPicPr>
          <p:cNvPr id="4" name="3 - Θέση περιεχομένου" descr="http://www.ruf.rice.edu/~lngbrain/cglidden/middlelabnoline!!yes2use2.jpg"/>
          <p:cNvPicPr>
            <a:picLocks noGrp="1"/>
          </p:cNvPicPr>
          <p:nvPr>
            <p:ph idx="1"/>
          </p:nvPr>
        </p:nvPicPr>
        <p:blipFill>
          <a:blip r:embed="rId3" cstate="print"/>
          <a:srcRect/>
          <a:stretch>
            <a:fillRect/>
          </a:stretch>
        </p:blipFill>
        <p:spPr bwMode="auto">
          <a:xfrm>
            <a:off x="1691680" y="1556792"/>
            <a:ext cx="6264696" cy="4752528"/>
          </a:xfrm>
          <a:prstGeom prst="rect">
            <a:avLst/>
          </a:prstGeom>
          <a:noFill/>
          <a:ln w="9525">
            <a:solidFill>
              <a:schemeClr val="tx1"/>
            </a:solidFill>
            <a:miter lim="800000"/>
            <a:headEnd/>
            <a:tailEnd/>
          </a:ln>
        </p:spPr>
      </p:pic>
      <p:sp>
        <p:nvSpPr>
          <p:cNvPr id="5" name="Ορθογώνιο 4"/>
          <p:cNvSpPr/>
          <p:nvPr/>
        </p:nvSpPr>
        <p:spPr>
          <a:xfrm>
            <a:off x="4427984" y="6436642"/>
            <a:ext cx="899029" cy="276999"/>
          </a:xfrm>
          <a:prstGeom prst="rect">
            <a:avLst/>
          </a:prstGeom>
        </p:spPr>
        <p:txBody>
          <a:bodyPr wrap="none">
            <a:spAutoFit/>
          </a:bodyPr>
          <a:lstStyle/>
          <a:p>
            <a:pPr algn="ctr"/>
            <a:r>
              <a:rPr lang="en-US" sz="1200" dirty="0" smtClean="0">
                <a:solidFill>
                  <a:prstClr val="black"/>
                </a:solidFill>
                <a:latin typeface="Calibri"/>
                <a:hlinkClick r:id="rId4"/>
              </a:rPr>
              <a:t>ruf.rice.edu</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4050375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dirty="0"/>
              <a:t>Περιοχές Broca, Wernicke, γωνιώδους έλικας και ακουστικού φλοιού (πρωτογενούς)</a:t>
            </a:r>
          </a:p>
        </p:txBody>
      </p:sp>
      <p:grpSp>
        <p:nvGrpSpPr>
          <p:cNvPr id="21" name="Ομάδα 20"/>
          <p:cNvGrpSpPr/>
          <p:nvPr/>
        </p:nvGrpSpPr>
        <p:grpSpPr>
          <a:xfrm>
            <a:off x="1028423" y="1508257"/>
            <a:ext cx="7951249" cy="5121116"/>
            <a:chOff x="1043608" y="1658427"/>
            <a:chExt cx="7951249" cy="5121116"/>
          </a:xfrm>
        </p:grpSpPr>
        <p:pic>
          <p:nvPicPr>
            <p:cNvPr id="12290" name="Picture 2" descr="File:Brain Surface Gyri.SV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742762"/>
              <a:ext cx="7056784" cy="50367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40" y="1916832"/>
              <a:ext cx="1443408" cy="400110"/>
            </a:xfrm>
            <a:prstGeom prst="rect">
              <a:avLst/>
            </a:prstGeom>
            <a:noFill/>
          </p:spPr>
          <p:txBody>
            <a:bodyPr wrap="none" rtlCol="0">
              <a:spAutoFit/>
            </a:bodyPr>
            <a:lstStyle/>
            <a:p>
              <a:r>
                <a:rPr lang="en-US" sz="2000" dirty="0" smtClean="0">
                  <a:solidFill>
                    <a:prstClr val="black"/>
                  </a:solidFill>
                  <a:latin typeface="Calibri"/>
                </a:rPr>
                <a:t>Broca’s area</a:t>
              </a:r>
              <a:endParaRPr lang="el-GR" sz="2000" dirty="0">
                <a:solidFill>
                  <a:prstClr val="black"/>
                </a:solidFill>
                <a:latin typeface="Calibri"/>
              </a:endParaRPr>
            </a:p>
          </p:txBody>
        </p:sp>
        <p:sp>
          <p:nvSpPr>
            <p:cNvPr id="6" name="TextBox 5"/>
            <p:cNvSpPr txBox="1"/>
            <p:nvPr/>
          </p:nvSpPr>
          <p:spPr>
            <a:xfrm>
              <a:off x="5004048" y="1658427"/>
              <a:ext cx="2311082" cy="400110"/>
            </a:xfrm>
            <a:prstGeom prst="rect">
              <a:avLst/>
            </a:prstGeom>
            <a:noFill/>
          </p:spPr>
          <p:txBody>
            <a:bodyPr wrap="none" rtlCol="0">
              <a:spAutoFit/>
            </a:bodyPr>
            <a:lstStyle/>
            <a:p>
              <a:r>
                <a:rPr lang="en-US" sz="2000" dirty="0" smtClean="0">
                  <a:solidFill>
                    <a:prstClr val="black"/>
                  </a:solidFill>
                  <a:latin typeface="Calibri"/>
                </a:rPr>
                <a:t>Supramarginal gyrus</a:t>
              </a:r>
              <a:endParaRPr lang="el-GR" sz="2000" dirty="0">
                <a:solidFill>
                  <a:prstClr val="black"/>
                </a:solidFill>
                <a:latin typeface="Calibri"/>
              </a:endParaRPr>
            </a:p>
          </p:txBody>
        </p:sp>
        <p:sp>
          <p:nvSpPr>
            <p:cNvPr id="7" name="TextBox 6"/>
            <p:cNvSpPr txBox="1"/>
            <p:nvPr/>
          </p:nvSpPr>
          <p:spPr>
            <a:xfrm>
              <a:off x="7380312" y="2435701"/>
              <a:ext cx="1614545" cy="400110"/>
            </a:xfrm>
            <a:prstGeom prst="rect">
              <a:avLst/>
            </a:prstGeom>
            <a:noFill/>
          </p:spPr>
          <p:txBody>
            <a:bodyPr wrap="none" rtlCol="0">
              <a:spAutoFit/>
            </a:bodyPr>
            <a:lstStyle/>
            <a:p>
              <a:r>
                <a:rPr lang="en-US" sz="2000" dirty="0" smtClean="0">
                  <a:solidFill>
                    <a:prstClr val="black"/>
                  </a:solidFill>
                  <a:latin typeface="Calibri"/>
                </a:rPr>
                <a:t>Angular gyrus</a:t>
              </a:r>
              <a:endParaRPr lang="el-GR" sz="2000" dirty="0">
                <a:solidFill>
                  <a:prstClr val="black"/>
                </a:solidFill>
                <a:latin typeface="Calibri"/>
              </a:endParaRPr>
            </a:p>
          </p:txBody>
        </p:sp>
        <p:sp>
          <p:nvSpPr>
            <p:cNvPr id="8" name="TextBox 7"/>
            <p:cNvSpPr txBox="1"/>
            <p:nvPr/>
          </p:nvSpPr>
          <p:spPr>
            <a:xfrm>
              <a:off x="1691680" y="6229263"/>
              <a:ext cx="2455993" cy="400110"/>
            </a:xfrm>
            <a:prstGeom prst="rect">
              <a:avLst/>
            </a:prstGeom>
            <a:noFill/>
          </p:spPr>
          <p:txBody>
            <a:bodyPr wrap="none" rtlCol="0">
              <a:spAutoFit/>
            </a:bodyPr>
            <a:lstStyle/>
            <a:p>
              <a:r>
                <a:rPr lang="en-US" sz="2000" dirty="0" smtClean="0">
                  <a:solidFill>
                    <a:prstClr val="black"/>
                  </a:solidFill>
                  <a:latin typeface="Calibri"/>
                </a:rPr>
                <a:t>Primary auditory area</a:t>
              </a:r>
              <a:endParaRPr lang="el-GR" sz="2000" dirty="0">
                <a:solidFill>
                  <a:prstClr val="black"/>
                </a:solidFill>
                <a:latin typeface="Calibri"/>
              </a:endParaRPr>
            </a:p>
          </p:txBody>
        </p:sp>
        <p:sp>
          <p:nvSpPr>
            <p:cNvPr id="9" name="TextBox 8"/>
            <p:cNvSpPr txBox="1"/>
            <p:nvPr/>
          </p:nvSpPr>
          <p:spPr>
            <a:xfrm>
              <a:off x="6876256" y="6044597"/>
              <a:ext cx="1829540" cy="400110"/>
            </a:xfrm>
            <a:prstGeom prst="rect">
              <a:avLst/>
            </a:prstGeom>
            <a:noFill/>
          </p:spPr>
          <p:txBody>
            <a:bodyPr wrap="none" rtlCol="0">
              <a:spAutoFit/>
            </a:bodyPr>
            <a:lstStyle/>
            <a:p>
              <a:r>
                <a:rPr lang="en-US" sz="2000" dirty="0" smtClean="0">
                  <a:solidFill>
                    <a:prstClr val="black"/>
                  </a:solidFill>
                  <a:latin typeface="Calibri"/>
                </a:rPr>
                <a:t>Wernicke’s area</a:t>
              </a:r>
              <a:endParaRPr lang="el-GR" sz="2000" dirty="0">
                <a:solidFill>
                  <a:prstClr val="black"/>
                </a:solidFill>
                <a:latin typeface="Calibri"/>
              </a:endParaRPr>
            </a:p>
          </p:txBody>
        </p:sp>
        <p:cxnSp>
          <p:nvCxnSpPr>
            <p:cNvPr id="11" name="Ευθύγραμμο βέλος σύνδεσης 10"/>
            <p:cNvCxnSpPr>
              <a:stCxn id="5" idx="2"/>
            </p:cNvCxnSpPr>
            <p:nvPr/>
          </p:nvCxnSpPr>
          <p:spPr>
            <a:xfrm>
              <a:off x="2053344" y="2316942"/>
              <a:ext cx="1222512" cy="1616114"/>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6" idx="2"/>
            </p:cNvCxnSpPr>
            <p:nvPr/>
          </p:nvCxnSpPr>
          <p:spPr>
            <a:xfrm flipH="1">
              <a:off x="5436097" y="2058537"/>
              <a:ext cx="723492" cy="1154439"/>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7" idx="1"/>
            </p:cNvCxnSpPr>
            <p:nvPr/>
          </p:nvCxnSpPr>
          <p:spPr>
            <a:xfrm flipH="1">
              <a:off x="6012160" y="2635756"/>
              <a:ext cx="1368152" cy="1081276"/>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H="1" flipV="1">
              <a:off x="5220072" y="4261152"/>
              <a:ext cx="2571498" cy="1783445"/>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a:stCxn id="8" idx="0"/>
            </p:cNvCxnSpPr>
            <p:nvPr/>
          </p:nvCxnSpPr>
          <p:spPr>
            <a:xfrm flipV="1">
              <a:off x="2919677" y="4149081"/>
              <a:ext cx="1652323" cy="2080182"/>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3" name="Rectangle 7"/>
          <p:cNvSpPr/>
          <p:nvPr/>
        </p:nvSpPr>
        <p:spPr>
          <a:xfrm>
            <a:off x="1619672" y="6518514"/>
            <a:ext cx="5904656"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Brain Surface </a:t>
            </a:r>
            <a:r>
              <a:rPr lang="en-US" sz="1200" dirty="0" smtClean="0">
                <a:solidFill>
                  <a:prstClr val="black"/>
                </a:solidFill>
                <a:latin typeface="Calibri"/>
                <a:hlinkClick r:id="rId3"/>
              </a:rPr>
              <a:t>Gyri</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BY-NC-SA 3.0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2112366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a:t>
            </a:r>
            <a:r>
              <a:rPr lang="en-US" sz="3200" b="0" dirty="0" smtClean="0"/>
              <a:t>2</a:t>
            </a:r>
            <a:r>
              <a:rPr lang="el-GR" sz="3200" b="0" dirty="0" smtClean="0"/>
              <a:t>/</a:t>
            </a:r>
            <a:r>
              <a:rPr lang="en-US" sz="3200" b="0" dirty="0"/>
              <a:t>2</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b="1" dirty="0"/>
              <a:t>Γωνιώδης έλιξ (39):  </a:t>
            </a:r>
            <a:r>
              <a:rPr lang="el-GR" dirty="0"/>
              <a:t>Συνδέεται με σωματικοαισθητικές, οπτικές, ακουστικές συνειρμικές περιοχές του φλοιού. </a:t>
            </a:r>
            <a:r>
              <a:rPr lang="el-GR" dirty="0" smtClean="0"/>
              <a:t>Οι βλάβες </a:t>
            </a:r>
            <a:r>
              <a:rPr lang="el-GR" dirty="0"/>
              <a:t>εδώ οδηγούν σε αδυναμία του: 1) διαβάζω και 2) γράφω.</a:t>
            </a:r>
          </a:p>
          <a:p>
            <a:pPr hangingPunct="0"/>
            <a:r>
              <a:rPr lang="el-GR" b="1" dirty="0" smtClean="0"/>
              <a:t>Όραση: </a:t>
            </a:r>
            <a:r>
              <a:rPr lang="el-GR" dirty="0"/>
              <a:t>Πρωτογενής οπτική περιοχή είναι η περιοχή 17. </a:t>
            </a:r>
          </a:p>
          <a:p>
            <a:pPr hangingPunct="0"/>
            <a:r>
              <a:rPr lang="el-GR" dirty="0"/>
              <a:t>Βλάβη της οδηγεί σε  απώλεια του αντίθετου οπτικού πεδίου με κατακράτηση της οπτικής θηλής (</a:t>
            </a:r>
            <a:r>
              <a:rPr lang="en-US" dirty="0"/>
              <a:t>macular sparing</a:t>
            </a:r>
            <a:r>
              <a:rPr lang="el-GR" dirty="0"/>
              <a:t>). Συνειρμικά πεδία φλοιϊκά της όρασης είναι το 18 και το 19. </a:t>
            </a:r>
            <a:r>
              <a:rPr lang="el-GR" dirty="0" smtClean="0"/>
              <a:t>Βλάβες </a:t>
            </a:r>
            <a:r>
              <a:rPr lang="el-GR" dirty="0"/>
              <a:t>στα συνειρμικά πεδία προκαλούν οπτική αγνωσία (η όραση παραμένει, η ανάλυση της εικόνας παραβλάπτεται δηλ. παραβλάπτεται η </a:t>
            </a:r>
            <a:r>
              <a:rPr lang="el-GR" dirty="0" smtClean="0"/>
              <a:t>ικανότητα </a:t>
            </a:r>
            <a:r>
              <a:rPr lang="el-GR" dirty="0"/>
              <a:t>να αναγνωρίσεις ή να αντιγράψεις αντικείμενα). </a:t>
            </a:r>
            <a:r>
              <a:rPr lang="el-GR" dirty="0" smtClean="0"/>
              <a:t> </a:t>
            </a:r>
            <a:r>
              <a:rPr lang="el-GR" dirty="0"/>
              <a:t>Η οπτική μνήμη αποθηκεύεται εδώ</a:t>
            </a:r>
            <a:r>
              <a:rPr lang="el-GR"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3467612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και λόγος</a:t>
            </a:r>
          </a:p>
        </p:txBody>
      </p:sp>
      <p:sp>
        <p:nvSpPr>
          <p:cNvPr id="3" name="2 - Θέση περιεχομένου"/>
          <p:cNvSpPr>
            <a:spLocks noGrp="1"/>
          </p:cNvSpPr>
          <p:nvPr>
            <p:ph idx="1"/>
          </p:nvPr>
        </p:nvSpPr>
        <p:spPr>
          <a:xfrm>
            <a:off x="457200" y="1196752"/>
            <a:ext cx="8435280" cy="5400600"/>
          </a:xfrm>
        </p:spPr>
        <p:txBody>
          <a:bodyPr>
            <a:noAutofit/>
          </a:bodyPr>
          <a:lstStyle/>
          <a:p>
            <a:pPr hangingPunct="0"/>
            <a:r>
              <a:rPr lang="el-GR" sz="2200" b="1" dirty="0"/>
              <a:t>Ακοή: </a:t>
            </a:r>
            <a:r>
              <a:rPr lang="el-GR" sz="2200" dirty="0"/>
              <a:t>Η πρωτογενής ακουστική </a:t>
            </a:r>
            <a:r>
              <a:rPr lang="el-GR" sz="2200" dirty="0" smtClean="0"/>
              <a:t>περιοχή </a:t>
            </a:r>
            <a:r>
              <a:rPr lang="el-GR" sz="2200" dirty="0"/>
              <a:t>του φλοιού είναι στην μέση  κροταφική έλικα, λέγεται και έλικα του </a:t>
            </a:r>
            <a:r>
              <a:rPr lang="en-US" sz="2200" dirty="0"/>
              <a:t>Herschl</a:t>
            </a:r>
            <a:r>
              <a:rPr lang="el-GR" sz="2200" dirty="0"/>
              <a:t> (41). </a:t>
            </a:r>
            <a:r>
              <a:rPr lang="en-US" sz="2200" dirty="0" smtClean="0"/>
              <a:t>O</a:t>
            </a:r>
            <a:r>
              <a:rPr lang="el-GR" sz="2200" dirty="0" smtClean="0"/>
              <a:t> </a:t>
            </a:r>
            <a:r>
              <a:rPr lang="el-GR" sz="2200" dirty="0"/>
              <a:t>θάλαμος στέλνει από το μέσο γωνατώδη πυρήνα ίνες εδώ. </a:t>
            </a:r>
            <a:r>
              <a:rPr lang="el-GR" sz="2200" dirty="0" smtClean="0"/>
              <a:t>Στέλνονται </a:t>
            </a:r>
            <a:r>
              <a:rPr lang="el-GR" sz="2200" dirty="0"/>
              <a:t>ίνες και προς τα 2 αυτιά, αλλά κυρίως από το αντίθετο μέρος του σώματος.</a:t>
            </a:r>
            <a:r>
              <a:rPr lang="el-GR" sz="2200" b="1" dirty="0"/>
              <a:t>  </a:t>
            </a:r>
            <a:r>
              <a:rPr lang="el-GR" sz="2200" dirty="0"/>
              <a:t>Η συνειρμική περιοχή είναι η 42/22 (άνω κροταφική </a:t>
            </a:r>
            <a:r>
              <a:rPr lang="el-GR" sz="2200" dirty="0" smtClean="0"/>
              <a:t>έλικα).  Εδώ </a:t>
            </a:r>
            <a:r>
              <a:rPr lang="el-GR" sz="2200" dirty="0"/>
              <a:t>γίνεται η συνένωση και η ανάλυση των ακουστικών ερεθισμάτων αλλά </a:t>
            </a:r>
            <a:r>
              <a:rPr lang="el-GR" sz="2200" dirty="0" smtClean="0"/>
              <a:t>εναποτίθεται </a:t>
            </a:r>
            <a:r>
              <a:rPr lang="el-GR" sz="2200" dirty="0"/>
              <a:t>επίσης και η προηγούμενη ακουστική εμπειρία.</a:t>
            </a:r>
          </a:p>
          <a:p>
            <a:pPr hangingPunct="0"/>
            <a:r>
              <a:rPr lang="el-GR" sz="2200" b="1" dirty="0"/>
              <a:t>Περιοχή του λόγου και της Γλώσσης: Δύο  </a:t>
            </a:r>
            <a:r>
              <a:rPr lang="el-GR" sz="2200" dirty="0"/>
              <a:t>περιοχές του φλοιού έχουν σημασία για τις γλωσσικές λειτουργίες η μία είναι </a:t>
            </a:r>
            <a:r>
              <a:rPr lang="el-GR" sz="2200" b="1" dirty="0"/>
              <a:t>αισθητική </a:t>
            </a:r>
            <a:r>
              <a:rPr lang="el-GR" sz="2200" dirty="0"/>
              <a:t>και η άλλη είναι </a:t>
            </a:r>
            <a:r>
              <a:rPr lang="el-GR" sz="2200" b="1" dirty="0"/>
              <a:t>κινητική.  </a:t>
            </a:r>
            <a:r>
              <a:rPr lang="el-GR" sz="2200" dirty="0"/>
              <a:t>Υπάρχουν συνενώσεις μεταξύ τους. </a:t>
            </a:r>
            <a:r>
              <a:rPr lang="el-GR" sz="2200" dirty="0" smtClean="0"/>
              <a:t>Στους </a:t>
            </a:r>
            <a:r>
              <a:rPr lang="el-GR" sz="2200" dirty="0"/>
              <a:t>περισσότερους ανθρώπους αυτές οι λειτουργίες είναι πλαγιωμένες, δηλ. κυρίως γίνονται </a:t>
            </a:r>
            <a:r>
              <a:rPr lang="el-GR" sz="2200" b="1" dirty="0"/>
              <a:t>στο ένα ημισφαίριο </a:t>
            </a:r>
            <a:r>
              <a:rPr lang="el-GR" sz="2200" dirty="0"/>
              <a:t>και στους περισσότερους στο </a:t>
            </a:r>
            <a:r>
              <a:rPr lang="el-GR" sz="2200" b="1" dirty="0"/>
              <a:t>αριστερό.</a:t>
            </a:r>
            <a:endParaRPr lang="el-GR" sz="2200" dirty="0"/>
          </a:p>
          <a:p>
            <a:pPr>
              <a:buNone/>
            </a:pP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3179797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Περιοχές του λόγου</a:t>
            </a:r>
          </a:p>
        </p:txBody>
      </p:sp>
      <p:sp>
        <p:nvSpPr>
          <p:cNvPr id="3" name="2 - Θέση περιεχομένου"/>
          <p:cNvSpPr>
            <a:spLocks noGrp="1"/>
          </p:cNvSpPr>
          <p:nvPr>
            <p:ph idx="1"/>
          </p:nvPr>
        </p:nvSpPr>
        <p:spPr>
          <a:xfrm>
            <a:off x="457200" y="1196752"/>
            <a:ext cx="8291264" cy="5400600"/>
          </a:xfrm>
        </p:spPr>
        <p:txBody>
          <a:bodyPr>
            <a:normAutofit/>
          </a:bodyPr>
          <a:lstStyle/>
          <a:p>
            <a:pPr marL="457200" indent="-457200" hangingPunct="0">
              <a:buFont typeface="+mj-lt"/>
              <a:buAutoNum type="arabicPeriod"/>
            </a:pPr>
            <a:r>
              <a:rPr lang="el-GR" sz="2200" b="1" dirty="0" smtClean="0"/>
              <a:t>Η </a:t>
            </a:r>
            <a:r>
              <a:rPr lang="el-GR" sz="2200" b="1" dirty="0"/>
              <a:t>περιοχή του </a:t>
            </a:r>
            <a:r>
              <a:rPr lang="en-US" sz="2200" b="1" dirty="0"/>
              <a:t>Broca</a:t>
            </a:r>
            <a:r>
              <a:rPr lang="el-GR" sz="2200" dirty="0"/>
              <a:t> είναι η </a:t>
            </a:r>
            <a:r>
              <a:rPr lang="el-GR" sz="2200" b="1" dirty="0"/>
              <a:t>κινητική</a:t>
            </a:r>
            <a:r>
              <a:rPr lang="el-GR" sz="2200" dirty="0"/>
              <a:t> περιοχή του λόγου και βρίσκεται στην </a:t>
            </a:r>
            <a:r>
              <a:rPr lang="el-GR" sz="2200" b="1" dirty="0"/>
              <a:t>κάτω μετωπιαία έλικα </a:t>
            </a:r>
            <a:r>
              <a:rPr lang="el-GR" sz="2200" dirty="0"/>
              <a:t>(44, 45 περιοχή κατά </a:t>
            </a:r>
            <a:r>
              <a:rPr lang="en-US" sz="2200" dirty="0" smtClean="0"/>
              <a:t>Brodmann</a:t>
            </a:r>
            <a:r>
              <a:rPr lang="el-GR" sz="2200" dirty="0" smtClean="0"/>
              <a:t>).  </a:t>
            </a:r>
            <a:r>
              <a:rPr lang="el-GR" sz="2200" dirty="0"/>
              <a:t>Βρίσκεται μπροστά από την κινητική και προκινητική περιοχή που ελέγχει τον φάρυγγα, τον λάρυγγα, το πρόσωπο κ.λπ.  Η περιοχή Β</a:t>
            </a:r>
            <a:r>
              <a:rPr lang="en-US" sz="2200" dirty="0"/>
              <a:t>roca</a:t>
            </a:r>
            <a:r>
              <a:rPr lang="el-GR" sz="2200" dirty="0"/>
              <a:t> είναι βασική για την συνέργεια των οργάνων του λόγου </a:t>
            </a:r>
            <a:r>
              <a:rPr lang="el-GR" sz="2200" b="1" dirty="0"/>
              <a:t>ώστε</a:t>
            </a:r>
            <a:r>
              <a:rPr lang="el-GR" sz="2200" dirty="0"/>
              <a:t> ο λόγος να γίνει κατανοητός ήχος.  Σε βλάβες που βρίσκονται στην περιοχή του </a:t>
            </a:r>
            <a:r>
              <a:rPr lang="en-US" sz="2200" dirty="0"/>
              <a:t>Broca</a:t>
            </a:r>
            <a:r>
              <a:rPr lang="el-GR" sz="2200" dirty="0"/>
              <a:t>, στο υπερισχύον ημισφαίριο, η κατανόηση του λόγου είναι καλή, οι μύες δουλεύουν καλά αλλά </a:t>
            </a:r>
            <a:r>
              <a:rPr lang="el-GR" sz="2200" b="1" dirty="0"/>
              <a:t>η παραγωγή του ομιλούμενου λόγου είναι επηρεασμένη.</a:t>
            </a:r>
            <a:endParaRPr lang="el-GR" sz="2200" dirty="0"/>
          </a:p>
          <a:p>
            <a:pPr marL="457200" indent="-457200" hangingPunct="0">
              <a:buFont typeface="+mj-lt"/>
              <a:buAutoNum type="arabicPeriod"/>
            </a:pPr>
            <a:r>
              <a:rPr lang="el-GR" sz="2200" b="1" dirty="0" smtClean="0"/>
              <a:t>Η </a:t>
            </a:r>
            <a:r>
              <a:rPr lang="el-GR" sz="2200" b="1" dirty="0"/>
              <a:t>περιοχή του </a:t>
            </a:r>
            <a:r>
              <a:rPr lang="en-US" sz="2200" b="1" dirty="0"/>
              <a:t>Wernicke </a:t>
            </a:r>
            <a:r>
              <a:rPr lang="el-GR" sz="2200" dirty="0"/>
              <a:t>είναι στο πίσω μέρος του ακουστικού συνειρμικού φλοιού. Βλάβες εδώ οδηγούν σε μία αισθητική διαταραχή του λόγου δηλ. </a:t>
            </a:r>
            <a:r>
              <a:rPr lang="el-GR" sz="2200" b="1" dirty="0"/>
              <a:t>ο άρρωστος</a:t>
            </a:r>
            <a:r>
              <a:rPr lang="el-GR" sz="2200" dirty="0"/>
              <a:t> έχει </a:t>
            </a:r>
            <a:r>
              <a:rPr lang="el-GR" sz="2200" b="1" dirty="0"/>
              <a:t>φυσιολογική ακοή αλλά δεν καταλαβαίνει την γλώσσα.</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1663185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
            </a:r>
            <a:br>
              <a:rPr lang="el-GR" sz="3600" b="1" dirty="0" smtClean="0"/>
            </a:br>
            <a:r>
              <a:rPr lang="el-GR" sz="3600" b="1" dirty="0" smtClean="0"/>
              <a:t>Περιοχές </a:t>
            </a:r>
            <a:r>
              <a:rPr lang="en-US" sz="3600" b="1" dirty="0"/>
              <a:t>Broca </a:t>
            </a:r>
            <a:r>
              <a:rPr lang="el-GR" sz="3600" b="1" dirty="0"/>
              <a:t>και </a:t>
            </a:r>
            <a:r>
              <a:rPr lang="en-US" sz="3600" b="1" dirty="0"/>
              <a:t>Wernicke</a:t>
            </a:r>
            <a:r>
              <a:rPr lang="el-GR" sz="3600" dirty="0"/>
              <a:t/>
            </a:r>
            <a:br>
              <a:rPr lang="el-GR" sz="3600" dirty="0"/>
            </a:br>
            <a:endParaRPr lang="en-US" sz="3600" dirty="0"/>
          </a:p>
        </p:txBody>
      </p:sp>
      <p:pic>
        <p:nvPicPr>
          <p:cNvPr id="13314" name="Picture 2" descr="Perisylvian Region The same regions of th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196752"/>
            <a:ext cx="4680520" cy="51865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001811" y="6383275"/>
            <a:ext cx="1140377" cy="276999"/>
          </a:xfrm>
          <a:prstGeom prst="rect">
            <a:avLst/>
          </a:prstGeom>
        </p:spPr>
        <p:txBody>
          <a:bodyPr wrap="none">
            <a:spAutoFit/>
          </a:bodyPr>
          <a:lstStyle/>
          <a:p>
            <a:pPr algn="ctr"/>
            <a:r>
              <a:rPr lang="en-US" sz="1200" dirty="0" smtClean="0">
                <a:solidFill>
                  <a:prstClr val="black"/>
                </a:solidFill>
                <a:latin typeface="Calibri"/>
                <a:hlinkClick r:id="rId3"/>
              </a:rPr>
              <a:t>imgarcade.com</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3752946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Autofit/>
          </a:bodyPr>
          <a:lstStyle/>
          <a:p>
            <a:r>
              <a:rPr lang="el-GR" sz="3400" dirty="0"/>
              <a:t>Συσχετίσεις μετωπιαίου, κινητικού αισθητικού, οπτικού, ακουστικού φλοιού με την ομιλία</a:t>
            </a:r>
          </a:p>
        </p:txBody>
      </p:sp>
      <p:pic>
        <p:nvPicPr>
          <p:cNvPr id="4" name="3 - Θέση περιεχομένου" descr="http://www.psyplexus.com/betts/images/f013-tn.jpg"/>
          <p:cNvPicPr>
            <a:picLocks noGrp="1"/>
          </p:cNvPicPr>
          <p:nvPr>
            <p:ph idx="1"/>
          </p:nvPr>
        </p:nvPicPr>
        <p:blipFill>
          <a:blip r:embed="rId2" cstate="print"/>
          <a:stretch>
            <a:fillRect/>
          </a:stretch>
        </p:blipFill>
        <p:spPr bwMode="auto">
          <a:xfrm>
            <a:off x="1691680" y="1844824"/>
            <a:ext cx="6120680" cy="3888432"/>
          </a:xfrm>
          <a:prstGeom prst="rect">
            <a:avLst/>
          </a:prstGeom>
          <a:noFill/>
          <a:ln w="9525">
            <a:noFill/>
            <a:miter lim="800000"/>
            <a:headEnd/>
            <a:tailEnd/>
          </a:ln>
        </p:spPr>
      </p:pic>
      <p:sp>
        <p:nvSpPr>
          <p:cNvPr id="5" name="Ορθογώνιο 4"/>
          <p:cNvSpPr/>
          <p:nvPr/>
        </p:nvSpPr>
        <p:spPr>
          <a:xfrm>
            <a:off x="2195736" y="6021288"/>
            <a:ext cx="5328592" cy="276999"/>
          </a:xfrm>
          <a:prstGeom prst="rect">
            <a:avLst/>
          </a:prstGeom>
        </p:spPr>
        <p:txBody>
          <a:bodyPr wrap="square">
            <a:spAutoFit/>
          </a:bodyPr>
          <a:lstStyle/>
          <a:p>
            <a:pPr algn="ctr"/>
            <a:r>
              <a:rPr lang="en-US" sz="1200" dirty="0" smtClean="0">
                <a:solidFill>
                  <a:prstClr val="black"/>
                </a:solidFill>
                <a:latin typeface="Calibri"/>
                <a:hlinkClick r:id="rId3"/>
              </a:rPr>
              <a:t>psyplexus.com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2000350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ημισφαιρίων</a:t>
            </a:r>
          </a:p>
        </p:txBody>
      </p:sp>
      <p:sp>
        <p:nvSpPr>
          <p:cNvPr id="3" name="2 - Θέση περιεχομένου"/>
          <p:cNvSpPr>
            <a:spLocks noGrp="1"/>
          </p:cNvSpPr>
          <p:nvPr>
            <p:ph idx="1"/>
          </p:nvPr>
        </p:nvSpPr>
        <p:spPr>
          <a:xfrm>
            <a:off x="683568" y="1196752"/>
            <a:ext cx="4042792" cy="5040560"/>
          </a:xfrm>
        </p:spPr>
        <p:txBody>
          <a:bodyPr>
            <a:normAutofit/>
          </a:bodyPr>
          <a:lstStyle/>
          <a:p>
            <a:pPr hangingPunct="0">
              <a:buNone/>
            </a:pPr>
            <a:r>
              <a:rPr lang="el-GR" b="1" dirty="0" smtClean="0"/>
              <a:t>ΔΕΞΙΟ ΗΜΙΣΦΑΙΡΙΟ</a:t>
            </a:r>
            <a:endParaRPr lang="el-GR" dirty="0" smtClean="0"/>
          </a:p>
          <a:p>
            <a:pPr hangingPunct="0"/>
            <a:r>
              <a:rPr lang="el-GR" dirty="0" smtClean="0"/>
              <a:t>Μη Λεκτικό</a:t>
            </a:r>
          </a:p>
          <a:p>
            <a:pPr hangingPunct="0"/>
            <a:r>
              <a:rPr lang="el-GR" dirty="0" smtClean="0"/>
              <a:t>Οπτικό - Χωρικό</a:t>
            </a:r>
          </a:p>
          <a:p>
            <a:pPr hangingPunct="0"/>
            <a:r>
              <a:rPr lang="el-GR" dirty="0" smtClean="0"/>
              <a:t>Αναλογικό</a:t>
            </a:r>
          </a:p>
          <a:p>
            <a:pPr hangingPunct="0"/>
            <a:r>
              <a:rPr lang="el-GR" dirty="0" smtClean="0"/>
              <a:t>Μουσικό</a:t>
            </a:r>
          </a:p>
          <a:p>
            <a:pPr hangingPunct="0"/>
            <a:r>
              <a:rPr lang="el-GR" dirty="0" smtClean="0"/>
              <a:t>Συνθετικό</a:t>
            </a:r>
          </a:p>
          <a:p>
            <a:pPr hangingPunct="0"/>
            <a:r>
              <a:rPr lang="el-GR" dirty="0" smtClean="0"/>
              <a:t>Ενστικτώδες</a:t>
            </a:r>
          </a:p>
          <a:p>
            <a:pPr hangingPunct="0"/>
            <a:r>
              <a:rPr lang="de-DE" dirty="0" smtClean="0"/>
              <a:t>«Gestalt»</a:t>
            </a:r>
            <a:r>
              <a:rPr lang="el-GR" dirty="0" smtClean="0"/>
              <a:t> Το</a:t>
            </a:r>
            <a:r>
              <a:rPr lang="en-US" dirty="0" smtClean="0"/>
              <a:t> </a:t>
            </a:r>
            <a:r>
              <a:rPr lang="el-GR" dirty="0" smtClean="0"/>
              <a:t>όλον</a:t>
            </a:r>
          </a:p>
          <a:p>
            <a:pPr hangingPunct="0"/>
            <a:r>
              <a:rPr lang="el-GR" b="1" dirty="0" smtClean="0"/>
              <a:t>Ανατολική Σκέψη</a:t>
            </a:r>
            <a:endParaRPr lang="el-GR" dirty="0"/>
          </a:p>
        </p:txBody>
      </p:sp>
      <p:sp>
        <p:nvSpPr>
          <p:cNvPr id="5" name="2 - Θέση περιεχομένου"/>
          <p:cNvSpPr txBox="1">
            <a:spLocks/>
          </p:cNvSpPr>
          <p:nvPr/>
        </p:nvSpPr>
        <p:spPr>
          <a:xfrm>
            <a:off x="5076056" y="1268760"/>
            <a:ext cx="3816424" cy="5400600"/>
          </a:xfrm>
          <a:prstGeom prst="rect">
            <a:avLst/>
          </a:prstGeom>
        </p:spPr>
        <p:txBody>
          <a:bodyPr vert="horz" lIns="91440" tIns="45720" rIns="91440" bIns="45720" rtlCol="0">
            <a:noAutofit/>
          </a:bodyPr>
          <a:lstStyle>
            <a:lvl1pPr marL="342900" indent="-3429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12000"/>
              </a:lnSpc>
              <a:spcBef>
                <a:spcPts val="12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hangingPunct="0">
              <a:spcAft>
                <a:spcPts val="0"/>
              </a:spcAft>
              <a:buFont typeface="Arial" pitchFamily="34" charset="0"/>
              <a:buNone/>
            </a:pPr>
            <a:r>
              <a:rPr lang="el-GR" b="1" dirty="0" smtClean="0">
                <a:solidFill>
                  <a:prstClr val="black"/>
                </a:solidFill>
              </a:rPr>
              <a:t>ΑΡΙΣΤΕΡΟ ΗΜΙΣΦΑΙΡΙΟ</a:t>
            </a:r>
          </a:p>
          <a:p>
            <a:r>
              <a:rPr lang="el-GR" dirty="0">
                <a:solidFill>
                  <a:prstClr val="black"/>
                </a:solidFill>
              </a:rPr>
              <a:t>Λεκτικό</a:t>
            </a:r>
          </a:p>
          <a:p>
            <a:r>
              <a:rPr lang="el-GR" dirty="0">
                <a:solidFill>
                  <a:prstClr val="black"/>
                </a:solidFill>
              </a:rPr>
              <a:t>Αλληλουχιακό</a:t>
            </a:r>
          </a:p>
          <a:p>
            <a:r>
              <a:rPr lang="el-GR" dirty="0">
                <a:solidFill>
                  <a:prstClr val="black"/>
                </a:solidFill>
              </a:rPr>
              <a:t>Χρονικό</a:t>
            </a:r>
          </a:p>
          <a:p>
            <a:r>
              <a:rPr lang="el-GR" dirty="0">
                <a:solidFill>
                  <a:prstClr val="black"/>
                </a:solidFill>
              </a:rPr>
              <a:t>Ψηφιακό</a:t>
            </a:r>
          </a:p>
          <a:p>
            <a:r>
              <a:rPr lang="el-GR" dirty="0">
                <a:solidFill>
                  <a:prstClr val="black"/>
                </a:solidFill>
              </a:rPr>
              <a:t>Λογικό	</a:t>
            </a:r>
          </a:p>
          <a:p>
            <a:r>
              <a:rPr lang="el-GR" dirty="0">
                <a:solidFill>
                  <a:prstClr val="black"/>
                </a:solidFill>
              </a:rPr>
              <a:t>Αναλυτικό</a:t>
            </a:r>
          </a:p>
          <a:p>
            <a:r>
              <a:rPr lang="el-GR" dirty="0">
                <a:solidFill>
                  <a:prstClr val="black"/>
                </a:solidFill>
              </a:rPr>
              <a:t>Ορθολογικό</a:t>
            </a:r>
          </a:p>
          <a:p>
            <a:r>
              <a:rPr lang="el-GR" b="1" dirty="0">
                <a:solidFill>
                  <a:prstClr val="black"/>
                </a:solidFill>
              </a:rPr>
              <a:t>Δυτική σκέψη</a:t>
            </a:r>
            <a:r>
              <a:rPr lang="el-GR" dirty="0">
                <a:solidFill>
                  <a:prstClr val="black"/>
                </a:solidFill>
              </a:rPr>
              <a:t> </a:t>
            </a:r>
            <a:r>
              <a:rPr lang="el-GR" b="1" dirty="0" smtClean="0">
                <a:solidFill>
                  <a:prstClr val="black"/>
                </a:solidFill>
              </a:rPr>
              <a:t>		</a:t>
            </a:r>
            <a:endParaRPr lang="el-GR" dirty="0">
              <a:solidFill>
                <a:prstClr val="black"/>
              </a:solidFill>
            </a:endParaRPr>
          </a:p>
        </p:txBody>
      </p:sp>
      <p:cxnSp>
        <p:nvCxnSpPr>
          <p:cNvPr id="7" name="Ευθεία γραμμή σύνδεσης 6"/>
          <p:cNvCxnSpPr/>
          <p:nvPr/>
        </p:nvCxnSpPr>
        <p:spPr>
          <a:xfrm>
            <a:off x="4499992" y="1484784"/>
            <a:ext cx="0" cy="468052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3874570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Το αριστερό και το δεξιό ημισφαίριο ως λειτουργίες</a:t>
            </a:r>
          </a:p>
        </p:txBody>
      </p:sp>
      <p:pic>
        <p:nvPicPr>
          <p:cNvPr id="7" name="Picture 2" descr="http://upload.wikimedia.org/wikipedia/commons/8/85/Cerebral_lob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9643" y="1948333"/>
            <a:ext cx="3067921" cy="35837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p:nvPr/>
        </p:nvSpPr>
        <p:spPr>
          <a:xfrm>
            <a:off x="3361475" y="5631631"/>
            <a:ext cx="2304256" cy="461665"/>
          </a:xfrm>
          <a:prstGeom prst="rect">
            <a:avLst/>
          </a:prstGeom>
        </p:spPr>
        <p:txBody>
          <a:bodyPr wrap="square">
            <a:spAutoFit/>
          </a:bodyPr>
          <a:lstStyle/>
          <a:p>
            <a:pPr algn="ctr"/>
            <a:r>
              <a:rPr lang="en-US" sz="1200" dirty="0" smtClean="0">
                <a:solidFill>
                  <a:prstClr val="black"/>
                </a:solidFill>
                <a:latin typeface="Calibri"/>
              </a:rPr>
              <a:t>“</a:t>
            </a:r>
            <a:r>
              <a:rPr lang="en-US" sz="1200" dirty="0" smtClean="0">
                <a:solidFill>
                  <a:prstClr val="black"/>
                </a:solidFill>
                <a:latin typeface="Calibri"/>
                <a:hlinkClick r:id="rId4"/>
              </a:rPr>
              <a:t>Cerebral </a:t>
            </a:r>
            <a:r>
              <a:rPr lang="en-US" sz="1200" dirty="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a:rPr>
              <a:t>Wyglif</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10" name="Ορθογώνιο 9"/>
          <p:cNvSpPr/>
          <p:nvPr/>
        </p:nvSpPr>
        <p:spPr>
          <a:xfrm>
            <a:off x="755576" y="1913323"/>
            <a:ext cx="2843808" cy="3816429"/>
          </a:xfrm>
          <a:prstGeom prst="rect">
            <a:avLst/>
          </a:prstGeom>
        </p:spPr>
        <p:txBody>
          <a:bodyPr wrap="square">
            <a:spAutoFit/>
          </a:bodyPr>
          <a:lstStyle/>
          <a:p>
            <a:r>
              <a:rPr lang="el-GR" sz="2200" b="1" dirty="0" smtClean="0">
                <a:solidFill>
                  <a:prstClr val="black"/>
                </a:solidFill>
                <a:latin typeface="Calibri"/>
              </a:rPr>
              <a:t>Αριστερό ημισφαίριο </a:t>
            </a:r>
            <a:endParaRPr lang="el-GR" sz="2200" b="1" dirty="0">
              <a:solidFill>
                <a:prstClr val="black"/>
              </a:solidFill>
              <a:latin typeface="Calibri"/>
            </a:endParaRPr>
          </a:p>
          <a:p>
            <a:r>
              <a:rPr lang="el-GR" sz="2200" dirty="0" smtClean="0">
                <a:solidFill>
                  <a:prstClr val="black"/>
                </a:solidFill>
                <a:latin typeface="Calibri"/>
              </a:rPr>
              <a:t>Λογική </a:t>
            </a:r>
            <a:endParaRPr lang="el-GR" sz="2200" dirty="0">
              <a:solidFill>
                <a:prstClr val="black"/>
              </a:solidFill>
              <a:latin typeface="Calibri"/>
            </a:endParaRPr>
          </a:p>
          <a:p>
            <a:r>
              <a:rPr lang="el-GR" sz="2200" dirty="0" smtClean="0">
                <a:solidFill>
                  <a:prstClr val="black"/>
                </a:solidFill>
                <a:latin typeface="Calibri"/>
              </a:rPr>
              <a:t>Λόγος</a:t>
            </a:r>
            <a:endParaRPr lang="el-GR" sz="2200" dirty="0">
              <a:solidFill>
                <a:prstClr val="black"/>
              </a:solidFill>
              <a:latin typeface="Calibri"/>
            </a:endParaRPr>
          </a:p>
          <a:p>
            <a:r>
              <a:rPr lang="el-GR" sz="2200" dirty="0" smtClean="0">
                <a:solidFill>
                  <a:prstClr val="black"/>
                </a:solidFill>
                <a:latin typeface="Calibri"/>
              </a:rPr>
              <a:t>Λεπτομέρεια </a:t>
            </a:r>
            <a:endParaRPr lang="el-GR" sz="2200" dirty="0">
              <a:solidFill>
                <a:prstClr val="black"/>
              </a:solidFill>
              <a:latin typeface="Calibri"/>
            </a:endParaRPr>
          </a:p>
          <a:p>
            <a:r>
              <a:rPr lang="el-GR" sz="2200" dirty="0" smtClean="0">
                <a:solidFill>
                  <a:prstClr val="black"/>
                </a:solidFill>
                <a:latin typeface="Calibri"/>
              </a:rPr>
              <a:t>Επιστήμη</a:t>
            </a:r>
            <a:endParaRPr lang="el-GR" sz="2200" dirty="0">
              <a:solidFill>
                <a:prstClr val="black"/>
              </a:solidFill>
              <a:latin typeface="Calibri"/>
            </a:endParaRPr>
          </a:p>
          <a:p>
            <a:r>
              <a:rPr lang="el-GR" sz="2200" dirty="0" smtClean="0">
                <a:solidFill>
                  <a:prstClr val="black"/>
                </a:solidFill>
                <a:latin typeface="Calibri"/>
              </a:rPr>
              <a:t>Ονόματα </a:t>
            </a:r>
            <a:endParaRPr lang="el-GR" sz="2200" dirty="0">
              <a:solidFill>
                <a:prstClr val="black"/>
              </a:solidFill>
              <a:latin typeface="Calibri"/>
            </a:endParaRPr>
          </a:p>
          <a:p>
            <a:r>
              <a:rPr lang="el-GR" sz="2200" dirty="0" smtClean="0">
                <a:solidFill>
                  <a:prstClr val="black"/>
                </a:solidFill>
                <a:latin typeface="Calibri"/>
              </a:rPr>
              <a:t>Μαθηματικά </a:t>
            </a:r>
            <a:endParaRPr lang="el-GR" sz="2200" dirty="0">
              <a:solidFill>
                <a:prstClr val="black"/>
              </a:solidFill>
              <a:latin typeface="Calibri"/>
            </a:endParaRPr>
          </a:p>
          <a:p>
            <a:r>
              <a:rPr lang="el-GR" sz="2200" dirty="0" smtClean="0">
                <a:solidFill>
                  <a:prstClr val="black"/>
                </a:solidFill>
                <a:latin typeface="Calibri"/>
              </a:rPr>
              <a:t>Στρατηγική </a:t>
            </a:r>
            <a:endParaRPr lang="el-GR" sz="2200" dirty="0">
              <a:solidFill>
                <a:prstClr val="black"/>
              </a:solidFill>
              <a:latin typeface="Calibri"/>
            </a:endParaRPr>
          </a:p>
          <a:p>
            <a:r>
              <a:rPr lang="el-GR" sz="2200" dirty="0" smtClean="0">
                <a:solidFill>
                  <a:prstClr val="black"/>
                </a:solidFill>
                <a:latin typeface="Calibri"/>
              </a:rPr>
              <a:t>Παραγγελία </a:t>
            </a:r>
            <a:endParaRPr lang="el-GR" sz="2200" dirty="0">
              <a:solidFill>
                <a:prstClr val="black"/>
              </a:solidFill>
              <a:latin typeface="Calibri"/>
            </a:endParaRPr>
          </a:p>
          <a:p>
            <a:r>
              <a:rPr lang="el-GR" sz="2200" dirty="0" smtClean="0">
                <a:solidFill>
                  <a:prstClr val="black"/>
                </a:solidFill>
                <a:latin typeface="Calibri"/>
              </a:rPr>
              <a:t>Σκέψη </a:t>
            </a:r>
            <a:endParaRPr lang="el-GR" sz="2200" dirty="0">
              <a:solidFill>
                <a:prstClr val="black"/>
              </a:solidFill>
              <a:latin typeface="Calibri"/>
            </a:endParaRPr>
          </a:p>
          <a:p>
            <a:r>
              <a:rPr lang="el-GR" sz="2200" dirty="0" smtClean="0">
                <a:solidFill>
                  <a:prstClr val="black"/>
                </a:solidFill>
                <a:latin typeface="Calibri"/>
              </a:rPr>
              <a:t>Γραφή </a:t>
            </a:r>
            <a:endParaRPr lang="el-GR" sz="2200" dirty="0">
              <a:solidFill>
                <a:prstClr val="black"/>
              </a:solidFill>
              <a:latin typeface="Calibri"/>
            </a:endParaRPr>
          </a:p>
        </p:txBody>
      </p:sp>
      <p:sp>
        <p:nvSpPr>
          <p:cNvPr id="11" name="TextBox 10"/>
          <p:cNvSpPr txBox="1"/>
          <p:nvPr/>
        </p:nvSpPr>
        <p:spPr>
          <a:xfrm>
            <a:off x="6228184" y="1948333"/>
            <a:ext cx="2664296" cy="3816429"/>
          </a:xfrm>
          <a:prstGeom prst="rect">
            <a:avLst/>
          </a:prstGeom>
          <a:noFill/>
        </p:spPr>
        <p:txBody>
          <a:bodyPr wrap="square" rtlCol="0">
            <a:spAutoFit/>
          </a:bodyPr>
          <a:lstStyle/>
          <a:p>
            <a:r>
              <a:rPr lang="el-GR" sz="2200" b="1" dirty="0" smtClean="0">
                <a:solidFill>
                  <a:prstClr val="black"/>
                </a:solidFill>
                <a:latin typeface="Calibri"/>
              </a:rPr>
              <a:t>Δεξιό ημισφαίριο</a:t>
            </a:r>
          </a:p>
          <a:p>
            <a:r>
              <a:rPr lang="el-GR" sz="2200" dirty="0" smtClean="0">
                <a:solidFill>
                  <a:prstClr val="black"/>
                </a:solidFill>
                <a:latin typeface="Calibri"/>
              </a:rPr>
              <a:t>Εικόνες</a:t>
            </a:r>
          </a:p>
          <a:p>
            <a:r>
              <a:rPr lang="el-GR" sz="2200" dirty="0" smtClean="0">
                <a:solidFill>
                  <a:prstClr val="black"/>
                </a:solidFill>
                <a:latin typeface="Calibri"/>
              </a:rPr>
              <a:t>Ιστορίες</a:t>
            </a:r>
          </a:p>
          <a:p>
            <a:r>
              <a:rPr lang="en-US" sz="2200" dirty="0" smtClean="0">
                <a:solidFill>
                  <a:prstClr val="black"/>
                </a:solidFill>
                <a:latin typeface="Calibri"/>
              </a:rPr>
              <a:t>“Big picture”</a:t>
            </a:r>
          </a:p>
          <a:p>
            <a:r>
              <a:rPr lang="el-GR" sz="2200" dirty="0" smtClean="0">
                <a:solidFill>
                  <a:prstClr val="black"/>
                </a:solidFill>
                <a:latin typeface="Calibri"/>
              </a:rPr>
              <a:t>Παρατήρηση</a:t>
            </a:r>
          </a:p>
          <a:p>
            <a:r>
              <a:rPr lang="el-GR" sz="2200" dirty="0" smtClean="0">
                <a:solidFill>
                  <a:prstClr val="black"/>
                </a:solidFill>
                <a:latin typeface="Calibri"/>
              </a:rPr>
              <a:t>Σχήματα</a:t>
            </a:r>
          </a:p>
          <a:p>
            <a:r>
              <a:rPr lang="el-GR" sz="2200" dirty="0" smtClean="0">
                <a:solidFill>
                  <a:prstClr val="black"/>
                </a:solidFill>
                <a:latin typeface="Calibri"/>
              </a:rPr>
              <a:t>Μουσική</a:t>
            </a:r>
          </a:p>
          <a:p>
            <a:r>
              <a:rPr lang="el-GR" sz="2200" dirty="0" smtClean="0">
                <a:solidFill>
                  <a:prstClr val="black"/>
                </a:solidFill>
                <a:latin typeface="Calibri"/>
              </a:rPr>
              <a:t>Πρότυπα</a:t>
            </a:r>
          </a:p>
          <a:p>
            <a:r>
              <a:rPr lang="el-GR" sz="2200" dirty="0" smtClean="0">
                <a:solidFill>
                  <a:prstClr val="black"/>
                </a:solidFill>
                <a:latin typeface="Calibri"/>
              </a:rPr>
              <a:t>Φαντασία</a:t>
            </a:r>
          </a:p>
          <a:p>
            <a:r>
              <a:rPr lang="el-GR" sz="2200" dirty="0" smtClean="0">
                <a:solidFill>
                  <a:prstClr val="black"/>
                </a:solidFill>
                <a:latin typeface="Calibri"/>
              </a:rPr>
              <a:t>Ομορφιά</a:t>
            </a:r>
          </a:p>
          <a:p>
            <a:r>
              <a:rPr lang="el-GR" sz="2200" dirty="0" smtClean="0">
                <a:solidFill>
                  <a:prstClr val="black"/>
                </a:solidFill>
                <a:latin typeface="Calibri"/>
              </a:rPr>
              <a:t>Πιθανότητες </a:t>
            </a:r>
            <a:endParaRPr lang="en-US" sz="2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2150407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dirty="0"/>
              <a:t>Το αριστερό και δεξιό ημισφαίριο ως λειτουργία-Πλαγίωση</a:t>
            </a:r>
          </a:p>
        </p:txBody>
      </p:sp>
      <p:pic>
        <p:nvPicPr>
          <p:cNvPr id="14338" name="Picture 2" descr="left-brain-right-brai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9961" y="1603425"/>
            <a:ext cx="4536504" cy="4792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434465" y="6453336"/>
            <a:ext cx="4572000" cy="276999"/>
          </a:xfrm>
          <a:prstGeom prst="rect">
            <a:avLst/>
          </a:prstGeom>
        </p:spPr>
        <p:txBody>
          <a:bodyPr>
            <a:spAutoFit/>
          </a:bodyPr>
          <a:lstStyle/>
          <a:p>
            <a:pPr algn="ctr"/>
            <a:r>
              <a:rPr lang="en-US" sz="1200" dirty="0" smtClean="0">
                <a:solidFill>
                  <a:prstClr val="black"/>
                </a:solidFill>
                <a:latin typeface="Calibri"/>
                <a:hlinkClick r:id="rId3"/>
              </a:rPr>
              <a:t>sciencearchives.wordpress.com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3645824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a:bodyPr>
          <a:lstStyle/>
          <a:p>
            <a:r>
              <a:rPr lang="el-GR" dirty="0"/>
              <a:t>Ανώτερες πνευματικές </a:t>
            </a:r>
            <a:r>
              <a:rPr lang="el-GR" dirty="0" smtClean="0"/>
              <a:t>λειτουργίες </a:t>
            </a:r>
            <a:r>
              <a:rPr lang="el-GR" sz="3200" b="0" dirty="0" smtClean="0"/>
              <a:t>1/4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Λόγος</a:t>
            </a:r>
            <a:endParaRPr lang="el-GR" dirty="0"/>
          </a:p>
          <a:p>
            <a:pPr hangingPunct="0"/>
            <a:r>
              <a:rPr lang="el-GR" dirty="0" smtClean="0"/>
              <a:t>Σκέψη</a:t>
            </a:r>
            <a:endParaRPr lang="el-GR" dirty="0"/>
          </a:p>
          <a:p>
            <a:pPr hangingPunct="0"/>
            <a:r>
              <a:rPr lang="el-GR" dirty="0" smtClean="0"/>
              <a:t>Διάθεση</a:t>
            </a:r>
            <a:endParaRPr lang="el-GR" dirty="0"/>
          </a:p>
          <a:p>
            <a:pPr hangingPunct="0"/>
            <a:r>
              <a:rPr lang="el-GR" dirty="0" smtClean="0"/>
              <a:t>Αντίληψη</a:t>
            </a:r>
            <a:endParaRPr lang="el-GR" dirty="0"/>
          </a:p>
          <a:p>
            <a:pPr hangingPunct="0"/>
            <a:r>
              <a:rPr lang="el-GR" dirty="0" smtClean="0"/>
              <a:t>Προσανατολισμός</a:t>
            </a:r>
            <a:endParaRPr lang="el-GR" dirty="0"/>
          </a:p>
          <a:p>
            <a:pPr hangingPunct="0"/>
            <a:r>
              <a:rPr lang="el-GR" dirty="0" smtClean="0"/>
              <a:t>Προσοχή</a:t>
            </a:r>
            <a:endParaRPr lang="el-GR" dirty="0"/>
          </a:p>
          <a:p>
            <a:pPr hangingPunct="0"/>
            <a:r>
              <a:rPr lang="el-GR" dirty="0" smtClean="0"/>
              <a:t>Συγκέντρωση</a:t>
            </a:r>
            <a:endParaRPr lang="el-GR" dirty="0"/>
          </a:p>
          <a:p>
            <a:pPr hangingPunct="0"/>
            <a:r>
              <a:rPr lang="el-GR" dirty="0" smtClean="0"/>
              <a:t>Μνήμη</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4159334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Οι </a:t>
            </a:r>
            <a:r>
              <a:rPr lang="el-GR" dirty="0" smtClean="0"/>
              <a:t>Κυριότερες </a:t>
            </a:r>
            <a:r>
              <a:rPr lang="el-GR" dirty="0"/>
              <a:t>Διαιρέσεις του ΚΝΣ-ημισφαίρια</a:t>
            </a:r>
          </a:p>
        </p:txBody>
      </p:sp>
      <p:pic>
        <p:nvPicPr>
          <p:cNvPr id="2050" name="Picture 2" descr="File:Blausen 0215 CerebralHemispher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628800"/>
            <a:ext cx="4560442" cy="4011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09086" y="5877272"/>
            <a:ext cx="3309405"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0215 </a:t>
            </a:r>
            <a:r>
              <a:rPr lang="en-US" sz="1200" dirty="0" smtClean="0">
                <a:solidFill>
                  <a:prstClr val="black"/>
                </a:solidFill>
                <a:latin typeface="Calibri"/>
                <a:hlinkClick r:id="rId3"/>
              </a:rPr>
              <a:t>CerebralHemispheres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9" name="Rectangle 7"/>
          <p:cNvSpPr/>
          <p:nvPr/>
        </p:nvSpPr>
        <p:spPr>
          <a:xfrm>
            <a:off x="5679737" y="5184464"/>
            <a:ext cx="3069350"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6"/>
              </a:rPr>
              <a:t>Longitudinal fissure of </a:t>
            </a:r>
            <a:r>
              <a:rPr lang="en-US" sz="1200" dirty="0" smtClean="0">
                <a:solidFill>
                  <a:prstClr val="black"/>
                </a:solidFill>
                <a:latin typeface="Calibri"/>
                <a:hlinkClick r:id="rId6"/>
              </a:rPr>
              <a:t>cerebrum</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7"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8"/>
              </a:rPr>
              <a:t>CC BY-SA 2.1 JP</a:t>
            </a:r>
            <a:endParaRPr lang="en-US" sz="1200" dirty="0">
              <a:solidFill>
                <a:prstClr val="black"/>
              </a:solidFill>
              <a:latin typeface="Calibri"/>
            </a:endParaRPr>
          </a:p>
        </p:txBody>
      </p:sp>
      <p:pic>
        <p:nvPicPr>
          <p:cNvPr id="2054" name="Picture 6" descr="File:Longitudinal fissure of cerebrum.gif"/>
          <p:cNvPicPr>
            <a:picLocks noChangeAspect="1" noChangeArrowheads="1" noCrop="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24377" y="2281858"/>
            <a:ext cx="2780071" cy="27800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1170095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a:t>
            </a:r>
            <a:r>
              <a:rPr lang="el-GR" dirty="0" smtClean="0"/>
              <a:t>λειτουργίες </a:t>
            </a:r>
            <a:r>
              <a:rPr lang="el-GR" sz="3200" b="0" dirty="0" smtClean="0"/>
              <a:t>2/4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Λόγος</a:t>
            </a:r>
            <a:r>
              <a:rPr lang="el-GR" b="1" dirty="0"/>
              <a:t>:  </a:t>
            </a:r>
            <a:r>
              <a:rPr lang="el-GR" dirty="0"/>
              <a:t>Η σκέψη καθρεφτίζεται στον λόγο.  Αναλύουμε την φόρμα, την ταχύτητα και το περιεχόμενο του λόγου.  Μας ενδιαφέρει το ποσό, η ακρίβεια, η σαφήνεια, ο ρυθμός, οι παύσεις αν γίνονται, η ακολουθία (αλλαγές ή όχι θεμάτων), η γραμματική, η σύνταξη και οι παράξενες, οι παραποιημένες ή οι τελείως καινούργιες λέξεις (νεολογισμοί).</a:t>
            </a:r>
          </a:p>
          <a:p>
            <a:pPr hangingPunct="0"/>
            <a:r>
              <a:rPr lang="el-GR" b="1" dirty="0" smtClean="0"/>
              <a:t>Σκέψη</a:t>
            </a:r>
            <a:r>
              <a:rPr lang="el-GR" b="1" dirty="0"/>
              <a:t>:</a:t>
            </a:r>
            <a:r>
              <a:rPr lang="el-GR" dirty="0"/>
              <a:t>  Όλες οι ιδέες εκφράζονται ή στον λόγο ή στις κινήσεις.  Στις διαταραχές της σκέψης ανήκουν οι έμμονες και οι παραληρηματικές ιδέες.</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1032029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3/4</a:t>
            </a:r>
            <a:r>
              <a:rPr lang="el-GR" dirty="0" smtClean="0"/>
              <a:t> </a:t>
            </a:r>
            <a:endParaRPr lang="el-GR"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b="1" dirty="0" smtClean="0"/>
              <a:t>Αντίληψη</a:t>
            </a:r>
            <a:r>
              <a:rPr lang="el-GR" sz="2200" b="1" dirty="0"/>
              <a:t>:  </a:t>
            </a:r>
            <a:r>
              <a:rPr lang="el-GR" sz="2200" dirty="0"/>
              <a:t>Είναι η ικανότητα </a:t>
            </a:r>
            <a:r>
              <a:rPr lang="el-GR" sz="2200" dirty="0" smtClean="0"/>
              <a:t>εκτίμησης της </a:t>
            </a:r>
            <a:r>
              <a:rPr lang="el-GR" sz="2200" dirty="0"/>
              <a:t>ρεαλιστικής πραγματικότητας, και της σχέσης του εαυτού με το περιβάλλον. Επηρεάζεται από την σκέψη, το επίπεδο συνείδησης, τον προσανατολισμό, την μνήμη κ.λπ.  Στις διαταραχές της αντίληψης περιλαμβάνονται: </a:t>
            </a:r>
            <a:r>
              <a:rPr lang="el-GR" sz="2200" dirty="0" smtClean="0"/>
              <a:t>1</a:t>
            </a:r>
            <a:r>
              <a:rPr lang="el-GR" sz="2200" dirty="0"/>
              <a:t>) οι ψευδαισθήσεις (οπτικές, ακουστικές, γευστικές, οσφρητικές κ.α.) και 2) οι παραισθήσεις.</a:t>
            </a:r>
          </a:p>
          <a:p>
            <a:pPr hangingPunct="0"/>
            <a:r>
              <a:rPr lang="el-GR" sz="2200" b="1" dirty="0" smtClean="0"/>
              <a:t>Συναίσθημα</a:t>
            </a:r>
            <a:r>
              <a:rPr lang="el-GR" sz="2200" b="1" dirty="0"/>
              <a:t>:  </a:t>
            </a:r>
            <a:r>
              <a:rPr lang="el-GR" sz="2200" dirty="0"/>
              <a:t>Είναι η θετική ή αρνητική μας αντίδραση σε μία εμπειρία.  Η διάθεση έχει την έννοια της μεγαλύτερης χρονικής διάρκειας.  Το συναίσθημα διαχωρίζεται σε σθενικό (π.χ. θυμός) και ασθενικό (άγχος).  Μπορεί να κυμαίνεται στα φυσιολογικά όρια, να είναι καταθλιπτικό (καταθλίψεις) ή να χαρακτηρίζεται από έξαρση (π.χ. ευφορία, μανία κ.λπ</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729284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4/4</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b="1" dirty="0"/>
              <a:t>Προσοχή:  </a:t>
            </a:r>
            <a:r>
              <a:rPr lang="el-GR" dirty="0"/>
              <a:t>Είναι η εστίαση σε ένα αντικείμενο των πνευματικών μας λειτουργιών</a:t>
            </a:r>
            <a:r>
              <a:rPr lang="el-GR" dirty="0" smtClean="0"/>
              <a:t>.</a:t>
            </a:r>
          </a:p>
          <a:p>
            <a:pPr hangingPunct="0"/>
            <a:r>
              <a:rPr lang="el-GR" b="1" dirty="0" smtClean="0"/>
              <a:t>Συγκέντρωση</a:t>
            </a:r>
            <a:r>
              <a:rPr lang="el-GR" b="1" dirty="0"/>
              <a:t>:  </a:t>
            </a:r>
            <a:r>
              <a:rPr lang="el-GR" dirty="0"/>
              <a:t>Είναι η διατήρηση επί μακρόν της εστίασης των πνευματικών μας λειτουργιών σε ένα αντικείμενο.</a:t>
            </a:r>
          </a:p>
          <a:p>
            <a:pPr hangingPunct="0"/>
            <a:r>
              <a:rPr lang="el-GR" b="1" dirty="0" smtClean="0"/>
              <a:t>Προσανατολισμός</a:t>
            </a:r>
            <a:r>
              <a:rPr lang="el-GR" b="1" dirty="0"/>
              <a:t>:  </a:t>
            </a:r>
            <a:r>
              <a:rPr lang="el-GR" dirty="0"/>
              <a:t>Είναι η γνώση μας για τον:  1) χρόνο, 2) </a:t>
            </a:r>
            <a:r>
              <a:rPr lang="el-GR" dirty="0" smtClean="0"/>
              <a:t>τόπο, 3</a:t>
            </a:r>
            <a:r>
              <a:rPr lang="el-GR" dirty="0"/>
              <a:t>) εαυτό μας. Ελέγχει επίπεδο συνείδησης/αντίληψης.</a:t>
            </a:r>
          </a:p>
          <a:p>
            <a:pPr hangingPunct="0"/>
            <a:r>
              <a:rPr lang="el-GR" b="1" dirty="0" smtClean="0"/>
              <a:t>Μνήμη</a:t>
            </a:r>
            <a:r>
              <a:rPr lang="el-GR" b="1" dirty="0"/>
              <a:t>:</a:t>
            </a:r>
            <a:endParaRPr lang="el-GR" dirty="0"/>
          </a:p>
          <a:p>
            <a:pPr lvl="1" hangingPunct="0"/>
            <a:r>
              <a:rPr lang="el-GR" dirty="0" smtClean="0"/>
              <a:t>Άμεση</a:t>
            </a:r>
            <a:endParaRPr lang="el-GR" dirty="0"/>
          </a:p>
          <a:p>
            <a:pPr lvl="1" hangingPunct="0"/>
            <a:r>
              <a:rPr lang="el-GR" dirty="0" smtClean="0"/>
              <a:t>Πρόσφατη</a:t>
            </a:r>
            <a:endParaRPr lang="el-GR" dirty="0"/>
          </a:p>
          <a:p>
            <a:pPr lvl="1" hangingPunct="0"/>
            <a:r>
              <a:rPr lang="el-GR" dirty="0" smtClean="0"/>
              <a:t>Μακροπρόθεσμη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1891195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Μνήμη </a:t>
            </a:r>
            <a:r>
              <a:rPr lang="el-GR" sz="3200" b="0" dirty="0" smtClean="0"/>
              <a:t>1/4</a:t>
            </a:r>
            <a:endParaRPr lang="el-GR" sz="3200" b="0" dirty="0"/>
          </a:p>
        </p:txBody>
      </p:sp>
      <p:pic>
        <p:nvPicPr>
          <p:cNvPr id="15364" name="Picture 4" descr="http://1.bp.blogspot.com/-2g7Qh7c3Ws4/TkL4OkAuO4I/AAAAAAAAAA4/Y7N5dgCAc94/s400/memor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268760"/>
            <a:ext cx="4680520" cy="47795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167844" y="6231795"/>
            <a:ext cx="2808312" cy="276999"/>
          </a:xfrm>
          <a:prstGeom prst="rect">
            <a:avLst/>
          </a:prstGeom>
        </p:spPr>
        <p:txBody>
          <a:bodyPr wrap="square">
            <a:spAutoFit/>
          </a:bodyPr>
          <a:lstStyle/>
          <a:p>
            <a:pPr algn="ctr"/>
            <a:r>
              <a:rPr lang="en-US" sz="1200" dirty="0" smtClean="0">
                <a:solidFill>
                  <a:prstClr val="black"/>
                </a:solidFill>
                <a:latin typeface="Calibri"/>
                <a:hlinkClick r:id="rId3"/>
              </a:rPr>
              <a:t>elafosdorkas.blogspot.gr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4277672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2/4</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Μελετήθηκε από </a:t>
            </a:r>
            <a:r>
              <a:rPr lang="el-GR" dirty="0" smtClean="0"/>
              <a:t>τον:</a:t>
            </a:r>
          </a:p>
          <a:p>
            <a:pPr lvl="1" hangingPunct="0"/>
            <a:r>
              <a:rPr lang="en-US" b="1" dirty="0" smtClean="0"/>
              <a:t>Ribot</a:t>
            </a:r>
            <a:r>
              <a:rPr lang="el-GR" dirty="0" smtClean="0"/>
              <a:t> </a:t>
            </a:r>
            <a:r>
              <a:rPr lang="el-GR" dirty="0"/>
              <a:t>(νόμος του </a:t>
            </a:r>
            <a:r>
              <a:rPr lang="en-US" dirty="0"/>
              <a:t>Ribot</a:t>
            </a:r>
            <a:r>
              <a:rPr lang="el-GR" dirty="0"/>
              <a:t> = ότι μαθαίνεται πρόσφατα χάνεται </a:t>
            </a:r>
            <a:r>
              <a:rPr lang="el-GR" dirty="0" smtClean="0"/>
              <a:t>ευκολότερα</a:t>
            </a:r>
            <a:r>
              <a:rPr lang="el-GR" dirty="0"/>
              <a:t>) και από </a:t>
            </a:r>
            <a:r>
              <a:rPr lang="el-GR" dirty="0" smtClean="0"/>
              <a:t>τον</a:t>
            </a:r>
          </a:p>
          <a:p>
            <a:pPr lvl="1" hangingPunct="0"/>
            <a:r>
              <a:rPr lang="en-US" b="1" dirty="0" smtClean="0"/>
              <a:t>Korsakoff</a:t>
            </a:r>
            <a:r>
              <a:rPr lang="el-GR" dirty="0" smtClean="0"/>
              <a:t> </a:t>
            </a:r>
            <a:r>
              <a:rPr lang="el-GR" dirty="0"/>
              <a:t>(σύνδρομο </a:t>
            </a:r>
            <a:r>
              <a:rPr lang="en-US" b="1" dirty="0"/>
              <a:t>Korsakoff</a:t>
            </a:r>
            <a:r>
              <a:rPr lang="el-GR" dirty="0"/>
              <a:t>).</a:t>
            </a:r>
          </a:p>
          <a:p>
            <a:pPr hangingPunct="0"/>
            <a:r>
              <a:rPr lang="en-US" dirty="0"/>
              <a:t>T</a:t>
            </a:r>
            <a:r>
              <a:rPr lang="el-GR" dirty="0"/>
              <a:t>α </a:t>
            </a:r>
            <a:r>
              <a:rPr lang="el-GR" b="1" dirty="0"/>
              <a:t>5</a:t>
            </a:r>
            <a:r>
              <a:rPr lang="en-US" b="1" dirty="0"/>
              <a:t>R </a:t>
            </a:r>
            <a:r>
              <a:rPr lang="el-GR" dirty="0"/>
              <a:t>της μνήμης:</a:t>
            </a:r>
          </a:p>
          <a:p>
            <a:pPr lvl="1" hangingPunct="0"/>
            <a:r>
              <a:rPr lang="en-US" dirty="0" smtClean="0"/>
              <a:t>Registration</a:t>
            </a:r>
            <a:r>
              <a:rPr lang="el-GR" dirty="0" smtClean="0"/>
              <a:t> =   καταγραφή,</a:t>
            </a:r>
            <a:endParaRPr lang="el-GR" dirty="0"/>
          </a:p>
          <a:p>
            <a:pPr lvl="1" hangingPunct="0"/>
            <a:r>
              <a:rPr lang="en-US" dirty="0" smtClean="0"/>
              <a:t>Retention</a:t>
            </a:r>
            <a:r>
              <a:rPr lang="el-GR" dirty="0" smtClean="0"/>
              <a:t> =   κατακράτηση,</a:t>
            </a:r>
            <a:endParaRPr lang="el-GR" dirty="0"/>
          </a:p>
          <a:p>
            <a:pPr lvl="1" hangingPunct="0"/>
            <a:r>
              <a:rPr lang="en-US" dirty="0"/>
              <a:t>Retrieval</a:t>
            </a:r>
            <a:r>
              <a:rPr lang="el-GR" dirty="0"/>
              <a:t> </a:t>
            </a:r>
            <a:r>
              <a:rPr lang="el-GR" dirty="0" smtClean="0"/>
              <a:t>=   ανάκληση, </a:t>
            </a:r>
            <a:endParaRPr lang="el-GR" dirty="0"/>
          </a:p>
          <a:p>
            <a:pPr lvl="1" hangingPunct="0"/>
            <a:r>
              <a:rPr lang="en-US" dirty="0"/>
              <a:t>Recall</a:t>
            </a:r>
            <a:r>
              <a:rPr lang="el-GR" dirty="0"/>
              <a:t> </a:t>
            </a:r>
            <a:r>
              <a:rPr lang="el-GR" dirty="0" smtClean="0"/>
              <a:t> </a:t>
            </a:r>
            <a:r>
              <a:rPr lang="el-GR" dirty="0"/>
              <a:t>= </a:t>
            </a:r>
            <a:r>
              <a:rPr lang="el-GR" dirty="0" smtClean="0"/>
              <a:t>ανάμνηση,</a:t>
            </a:r>
            <a:endParaRPr lang="el-GR" dirty="0"/>
          </a:p>
          <a:p>
            <a:pPr lvl="1" hangingPunct="0"/>
            <a:r>
              <a:rPr lang="en-US" dirty="0" smtClean="0"/>
              <a:t>Recognition</a:t>
            </a:r>
            <a:r>
              <a:rPr lang="el-GR" dirty="0" smtClean="0"/>
              <a:t> </a:t>
            </a:r>
            <a:r>
              <a:rPr lang="el-GR" dirty="0"/>
              <a:t>=   </a:t>
            </a:r>
            <a:r>
              <a:rPr lang="el-GR" dirty="0" smtClean="0"/>
              <a:t>αναγνώριση.</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755422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3/4</a:t>
            </a:r>
            <a:endParaRPr lang="el-GR" dirty="0"/>
          </a:p>
        </p:txBody>
      </p:sp>
      <p:sp>
        <p:nvSpPr>
          <p:cNvPr id="3" name="2 - Θέση περιεχομένου"/>
          <p:cNvSpPr>
            <a:spLocks noGrp="1"/>
          </p:cNvSpPr>
          <p:nvPr>
            <p:ph idx="1"/>
          </p:nvPr>
        </p:nvSpPr>
        <p:spPr>
          <a:xfrm>
            <a:off x="539552" y="1484784"/>
            <a:ext cx="4042792" cy="5040560"/>
          </a:xfrm>
        </p:spPr>
        <p:txBody>
          <a:bodyPr/>
          <a:lstStyle/>
          <a:p>
            <a:pPr hangingPunct="0"/>
            <a:r>
              <a:rPr lang="el-GR" b="1" dirty="0"/>
              <a:t>Κέντρα:   </a:t>
            </a:r>
            <a:endParaRPr lang="el-GR" b="1" dirty="0" smtClean="0"/>
          </a:p>
          <a:p>
            <a:pPr lvl="1" indent="-387350" hangingPunct="0"/>
            <a:r>
              <a:rPr lang="el-GR" dirty="0" smtClean="0"/>
              <a:t>Διεγκέφαλος,</a:t>
            </a:r>
          </a:p>
          <a:p>
            <a:pPr lvl="1" indent="-387350" hangingPunct="0"/>
            <a:r>
              <a:rPr lang="el-GR" dirty="0" smtClean="0"/>
              <a:t>Ιππόκαμπος</a:t>
            </a:r>
            <a:endParaRPr lang="el-GR" dirty="0"/>
          </a:p>
          <a:p>
            <a:pPr hangingPunct="0"/>
            <a:r>
              <a:rPr lang="el-GR" b="1" dirty="0"/>
              <a:t>Βοηθιέται </a:t>
            </a:r>
            <a:r>
              <a:rPr lang="el-GR" dirty="0"/>
              <a:t>από τον προσανατολισμό, την προσοχή, την συγκέντρωση και από το συναίσθημα που χρωματίζει, παρανοεί και επιλέγει.</a:t>
            </a:r>
          </a:p>
          <a:p>
            <a:pPr hangingPunct="0">
              <a:buNone/>
            </a:pPr>
            <a:endParaRPr lang="el-GR" dirty="0"/>
          </a:p>
          <a:p>
            <a:endParaRPr lang="en-US" dirty="0"/>
          </a:p>
        </p:txBody>
      </p:sp>
      <p:pic>
        <p:nvPicPr>
          <p:cNvPr id="6146" name="Picture 2" descr="File:Hippocampus.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1472" y="836712"/>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5442082" y="5502423"/>
            <a:ext cx="265130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Hippocampus</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1663443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μνήμης</a:t>
            </a:r>
          </a:p>
        </p:txBody>
      </p:sp>
      <p:pic>
        <p:nvPicPr>
          <p:cNvPr id="7170" name="Picture 2" descr="File:NIA human brain draw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018" y="1196752"/>
            <a:ext cx="4615964" cy="5256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000643" y="6453336"/>
            <a:ext cx="5142713"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NIA human brain </a:t>
            </a:r>
            <a:r>
              <a:rPr lang="en-US" sz="1200" dirty="0" smtClean="0">
                <a:solidFill>
                  <a:prstClr val="black"/>
                </a:solidFill>
                <a:latin typeface="Calibri"/>
                <a:hlinkClick r:id="rId4"/>
              </a:rPr>
              <a:t>drawing</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2535273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της μνήμης</a:t>
            </a:r>
          </a:p>
        </p:txBody>
      </p:sp>
      <p:pic>
        <p:nvPicPr>
          <p:cNvPr id="5122" name="Picture 2" descr="File:The Limbic System and Nearby Structures - John Taylor.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19672" y="1123518"/>
            <a:ext cx="6048375" cy="5705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948264" y="5478323"/>
            <a:ext cx="2195736" cy="830997"/>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The Limbic System and Nearby Structures - John </a:t>
            </a:r>
            <a:r>
              <a:rPr lang="en-US" sz="1200" dirty="0" smtClean="0">
                <a:solidFill>
                  <a:prstClr val="black"/>
                </a:solidFill>
                <a:latin typeface="Calibri"/>
                <a:hlinkClick r:id="rId4"/>
              </a:rPr>
              <a:t>Taylor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 </a:t>
            </a:r>
            <a:r>
              <a:rPr lang="en-US" sz="1200" dirty="0" smtClean="0">
                <a:solidFill>
                  <a:prstClr val="black"/>
                </a:solidFill>
                <a:latin typeface="Calibri"/>
                <a:hlinkClick r:id="rId5" tooltip="User:TeleComNasSprVen"/>
              </a:rPr>
              <a:t>TeleComNasSprVen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6609627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a:t>4</a:t>
            </a:r>
            <a:r>
              <a:rPr lang="el-GR" sz="3200" b="0" dirty="0" smtClean="0"/>
              <a:t>/4</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buNone/>
            </a:pPr>
            <a:r>
              <a:rPr lang="el-GR" sz="2200" b="1" dirty="0"/>
              <a:t> </a:t>
            </a:r>
            <a:r>
              <a:rPr lang="el-GR" sz="2200" b="1" dirty="0" smtClean="0"/>
              <a:t>Βλάβες </a:t>
            </a:r>
            <a:r>
              <a:rPr lang="el-GR" sz="2200" b="1" dirty="0"/>
              <a:t>της μνήμης:  Ψυχογενείς (όχι οργανικό υπόστρωμα)</a:t>
            </a:r>
            <a:endParaRPr lang="el-GR" sz="2200" dirty="0"/>
          </a:p>
          <a:p>
            <a:pPr marL="0" indent="0" hangingPunct="0">
              <a:lnSpc>
                <a:spcPct val="100000"/>
              </a:lnSpc>
              <a:spcBef>
                <a:spcPts val="600"/>
              </a:spcBef>
              <a:buNone/>
            </a:pPr>
            <a:r>
              <a:rPr lang="el-GR" sz="2200" b="1" dirty="0" smtClean="0"/>
              <a:t>Οργανικές  </a:t>
            </a:r>
            <a:r>
              <a:rPr lang="el-GR" sz="2200" b="1" dirty="0"/>
              <a:t>(οργανικό υπόστρωμα</a:t>
            </a:r>
            <a:r>
              <a:rPr lang="el-GR" sz="2200" b="1" dirty="0" smtClean="0"/>
              <a:t>)</a:t>
            </a:r>
            <a:endParaRPr lang="el-GR" sz="2200" dirty="0"/>
          </a:p>
          <a:p>
            <a:pPr marL="0" indent="0" hangingPunct="0">
              <a:lnSpc>
                <a:spcPct val="100000"/>
              </a:lnSpc>
              <a:spcBef>
                <a:spcPts val="600"/>
              </a:spcBef>
              <a:buNone/>
            </a:pPr>
            <a:r>
              <a:rPr lang="el-GR" sz="2200" b="1" dirty="0" smtClean="0"/>
              <a:t>Ψυχογενείς </a:t>
            </a:r>
            <a:r>
              <a:rPr lang="el-GR" sz="2200" b="1" dirty="0"/>
              <a:t>Διαταραχές της μνήμης</a:t>
            </a:r>
            <a:endParaRPr lang="el-GR" sz="2200" dirty="0"/>
          </a:p>
          <a:p>
            <a:pPr hangingPunct="0">
              <a:lnSpc>
                <a:spcPct val="100000"/>
              </a:lnSpc>
              <a:spcBef>
                <a:spcPts val="600"/>
              </a:spcBef>
            </a:pPr>
            <a:r>
              <a:rPr lang="el-GR" sz="2200" dirty="0" smtClean="0"/>
              <a:t>Το </a:t>
            </a:r>
            <a:r>
              <a:rPr lang="el-GR" sz="2200" dirty="0"/>
              <a:t>ξέχασμα του μη ευχάριστου = εκλεκτικό - </a:t>
            </a:r>
            <a:r>
              <a:rPr lang="en-US" sz="2200" dirty="0"/>
              <a:t>selective </a:t>
            </a:r>
            <a:r>
              <a:rPr lang="en-US" sz="2200" dirty="0" smtClean="0"/>
              <a:t>forgetting</a:t>
            </a:r>
            <a:r>
              <a:rPr lang="el-GR" sz="2200" dirty="0" smtClean="0"/>
              <a:t>.</a:t>
            </a:r>
            <a:endParaRPr lang="el-GR" sz="2200" dirty="0"/>
          </a:p>
          <a:p>
            <a:pPr hangingPunct="0">
              <a:lnSpc>
                <a:spcPct val="100000"/>
              </a:lnSpc>
              <a:spcBef>
                <a:spcPts val="600"/>
              </a:spcBef>
            </a:pPr>
            <a:r>
              <a:rPr lang="el-GR" sz="2200" dirty="0" smtClean="0"/>
              <a:t>Φυγές </a:t>
            </a:r>
            <a:r>
              <a:rPr lang="el-GR" sz="2200" dirty="0"/>
              <a:t>(</a:t>
            </a:r>
            <a:r>
              <a:rPr lang="en-US" sz="2200" dirty="0"/>
              <a:t>fugues</a:t>
            </a:r>
            <a:r>
              <a:rPr lang="el-GR" sz="2200" dirty="0" smtClean="0"/>
              <a:t>).</a:t>
            </a:r>
            <a:endParaRPr lang="el-GR" sz="2200" dirty="0"/>
          </a:p>
          <a:p>
            <a:pPr hangingPunct="0">
              <a:lnSpc>
                <a:spcPct val="100000"/>
              </a:lnSpc>
              <a:spcBef>
                <a:spcPts val="600"/>
              </a:spcBef>
            </a:pPr>
            <a:r>
              <a:rPr lang="el-GR" sz="2200" dirty="0" smtClean="0"/>
              <a:t>Σπάνια </a:t>
            </a:r>
            <a:r>
              <a:rPr lang="el-GR" sz="2200" dirty="0"/>
              <a:t>σύνδρομο </a:t>
            </a:r>
            <a:r>
              <a:rPr lang="en-US" sz="2200" dirty="0"/>
              <a:t>Ganser</a:t>
            </a:r>
            <a:r>
              <a:rPr lang="el-GR" sz="2200" dirty="0"/>
              <a:t> / πολλαπλές προσωπικότητες </a:t>
            </a:r>
            <a:r>
              <a:rPr lang="el-GR" sz="2200" dirty="0" smtClean="0"/>
              <a:t>(</a:t>
            </a:r>
            <a:r>
              <a:rPr lang="en-US" sz="2200" dirty="0" smtClean="0"/>
              <a:t>;)</a:t>
            </a:r>
            <a:r>
              <a:rPr lang="el-GR" sz="2200" dirty="0" smtClean="0"/>
              <a:t>.</a:t>
            </a:r>
            <a:endParaRPr lang="el-GR" sz="2200" dirty="0"/>
          </a:p>
          <a:p>
            <a:pPr marL="0" indent="0" hangingPunct="0">
              <a:lnSpc>
                <a:spcPct val="100000"/>
              </a:lnSpc>
              <a:spcBef>
                <a:spcPts val="600"/>
              </a:spcBef>
              <a:buNone/>
            </a:pPr>
            <a:r>
              <a:rPr lang="el-GR" sz="2200" b="1" dirty="0" smtClean="0"/>
              <a:t>Οργανικές</a:t>
            </a:r>
            <a:endParaRPr lang="el-GR" sz="2200" dirty="0"/>
          </a:p>
          <a:p>
            <a:pPr hangingPunct="0">
              <a:lnSpc>
                <a:spcPct val="100000"/>
              </a:lnSpc>
              <a:spcBef>
                <a:spcPts val="600"/>
              </a:spcBef>
            </a:pPr>
            <a:r>
              <a:rPr lang="el-GR" sz="2200" dirty="0" smtClean="0"/>
              <a:t>Οι </a:t>
            </a:r>
            <a:r>
              <a:rPr lang="el-GR" sz="2200" dirty="0"/>
              <a:t>διάφορες </a:t>
            </a:r>
            <a:r>
              <a:rPr lang="el-GR" sz="2200" dirty="0" smtClean="0"/>
              <a:t>άνοιες </a:t>
            </a:r>
            <a:r>
              <a:rPr lang="el-GR" sz="2200" dirty="0"/>
              <a:t>όπου φθίνει πρώτα η πρόσφατη μνήμη </a:t>
            </a:r>
            <a:r>
              <a:rPr lang="el-GR" sz="2200" dirty="0" smtClean="0"/>
              <a:t>και σιγά-σιγά </a:t>
            </a:r>
            <a:r>
              <a:rPr lang="el-GR" sz="2200" dirty="0"/>
              <a:t>επηρεάζεται και η μακροπρόθεσμη (βλ. </a:t>
            </a:r>
            <a:r>
              <a:rPr lang="en-US" sz="2200" dirty="0"/>
              <a:t>Alzheimer</a:t>
            </a:r>
            <a:r>
              <a:rPr lang="el-GR" sz="2200" dirty="0"/>
              <a:t> </a:t>
            </a:r>
            <a:r>
              <a:rPr lang="el-GR" sz="2200" dirty="0" smtClean="0"/>
              <a:t>-ιππόκαμπος </a:t>
            </a:r>
            <a:r>
              <a:rPr lang="el-GR" sz="2200" dirty="0"/>
              <a:t>- </a:t>
            </a:r>
            <a:r>
              <a:rPr lang="el-GR" sz="2200" dirty="0">
                <a:sym typeface="Symbol"/>
              </a:rPr>
              <a:t></a:t>
            </a:r>
            <a:r>
              <a:rPr lang="el-GR" sz="2200" dirty="0"/>
              <a:t> χολινεργικών νευρώνων</a:t>
            </a:r>
            <a:r>
              <a:rPr lang="el-GR" sz="2200" dirty="0" smtClean="0"/>
              <a:t>).</a:t>
            </a:r>
            <a:endParaRPr lang="el-GR" sz="2200" dirty="0"/>
          </a:p>
          <a:p>
            <a:pPr hangingPunct="0">
              <a:lnSpc>
                <a:spcPct val="100000"/>
              </a:lnSpc>
              <a:spcBef>
                <a:spcPts val="600"/>
              </a:spcBef>
            </a:pPr>
            <a:r>
              <a:rPr lang="el-GR" sz="2200" dirty="0" smtClean="0"/>
              <a:t>Σύνδρομο </a:t>
            </a:r>
            <a:r>
              <a:rPr lang="en-US" sz="2200" dirty="0"/>
              <a:t>Korsakoff</a:t>
            </a:r>
            <a:r>
              <a:rPr lang="el-GR" sz="2200" dirty="0"/>
              <a:t> ή αμνησιακό </a:t>
            </a:r>
            <a:r>
              <a:rPr lang="el-GR" sz="2200" dirty="0" smtClean="0"/>
              <a:t>σύνδρομο.</a:t>
            </a:r>
            <a:endParaRPr lang="el-GR" sz="2200" dirty="0"/>
          </a:p>
          <a:p>
            <a:pPr hangingPunct="0">
              <a:lnSpc>
                <a:spcPct val="100000"/>
              </a:lnSpc>
              <a:spcBef>
                <a:spcPts val="600"/>
              </a:spcBef>
            </a:pPr>
            <a:r>
              <a:rPr lang="el-GR" sz="2200" dirty="0" smtClean="0"/>
              <a:t>βλάβη </a:t>
            </a:r>
            <a:r>
              <a:rPr lang="el-GR" sz="2200" dirty="0"/>
              <a:t>διεγκεφάλου (αλκοόλ κ.α.).</a:t>
            </a:r>
          </a:p>
          <a:p>
            <a:pPr hangingPunct="0">
              <a:lnSpc>
                <a:spcPct val="100000"/>
              </a:lnSpc>
              <a:spcBef>
                <a:spcPts val="600"/>
              </a:spcBef>
            </a:pPr>
            <a:r>
              <a:rPr lang="el-GR" sz="2200" dirty="0" smtClean="0"/>
              <a:t>Μετά </a:t>
            </a:r>
            <a:r>
              <a:rPr lang="el-GR" sz="2200" dirty="0"/>
              <a:t>από κρανιοεγκεφαλικές κακώσεις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spTree>
    <p:extLst>
      <p:ext uri="{BB962C8B-B14F-4D97-AF65-F5344CB8AC3E}">
        <p14:creationId xmlns:p14="http://schemas.microsoft.com/office/powerpoint/2010/main" val="3621445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normAutofit fontScale="90000"/>
          </a:bodyPr>
          <a:lstStyle/>
          <a:p>
            <a:r>
              <a:rPr lang="el-GR" dirty="0"/>
              <a:t>ΗΕΓ = ηλεκτροεγκεφαλογράφημα (</a:t>
            </a:r>
            <a:r>
              <a:rPr lang="en-US" dirty="0"/>
              <a:t>EEG) </a:t>
            </a:r>
            <a:r>
              <a:rPr lang="en-US" dirty="0" smtClean="0"/>
              <a:t> </a:t>
            </a:r>
            <a:r>
              <a:rPr lang="en-US" sz="3300" b="0" dirty="0" smtClean="0"/>
              <a:t>1/</a:t>
            </a:r>
            <a:r>
              <a:rPr lang="el-GR" sz="3300" b="0" dirty="0" smtClean="0"/>
              <a:t>9</a:t>
            </a:r>
            <a:endParaRPr lang="el-GR" sz="3300" b="0" dirty="0"/>
          </a:p>
        </p:txBody>
      </p:sp>
      <p:pic>
        <p:nvPicPr>
          <p:cNvPr id="1026" name="Picture 2" descr="File:EEG cap.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79812" y="1412776"/>
            <a:ext cx="3384376" cy="4953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EEG </a:t>
            </a:r>
            <a:r>
              <a:rPr lang="en-US" sz="1200" dirty="0" smtClean="0">
                <a:solidFill>
                  <a:prstClr val="black"/>
                </a:solidFill>
                <a:latin typeface="Calibri"/>
                <a:hlinkClick r:id="rId3"/>
              </a:rPr>
              <a:t>cap</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Mark viking"/>
              </a:rPr>
              <a:t>Mark viking</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409520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a:t>
            </a:r>
            <a:r>
              <a:rPr lang="el-GR" dirty="0" smtClean="0"/>
              <a:t>ουσία </a:t>
            </a:r>
            <a:r>
              <a:rPr lang="el-GR" sz="3200" b="0" dirty="0" smtClean="0"/>
              <a:t>1/2</a:t>
            </a:r>
            <a:endParaRPr lang="el-GR" sz="3200" b="0" dirty="0"/>
          </a:p>
        </p:txBody>
      </p:sp>
      <p:sp>
        <p:nvSpPr>
          <p:cNvPr id="3" name="2 - Θέση περιεχομένου"/>
          <p:cNvSpPr>
            <a:spLocks noGrp="1"/>
          </p:cNvSpPr>
          <p:nvPr>
            <p:ph idx="1"/>
          </p:nvPr>
        </p:nvSpPr>
        <p:spPr/>
        <p:txBody>
          <a:bodyPr/>
          <a:lstStyle/>
          <a:p>
            <a:r>
              <a:rPr lang="el-GR" dirty="0" smtClean="0"/>
              <a:t>Όταν </a:t>
            </a:r>
            <a:r>
              <a:rPr lang="el-GR" dirty="0"/>
              <a:t>στο ΚΝΣ τα κυτταρικά σώματα των νευρώνων συσσωρεύονται κοντά-κοντά, δημιουργούν </a:t>
            </a:r>
            <a:r>
              <a:rPr lang="el-GR" b="1" dirty="0"/>
              <a:t>την φαιά ουσία.</a:t>
            </a:r>
            <a:r>
              <a:rPr lang="el-GR" dirty="0"/>
              <a:t>  Όταν οι άξονες έρχονται κοντά κοντά, δημιουργούν </a:t>
            </a:r>
            <a:r>
              <a:rPr lang="el-GR" b="1" dirty="0"/>
              <a:t>την λευκή ουσία,</a:t>
            </a:r>
            <a:r>
              <a:rPr lang="el-GR" dirty="0"/>
              <a:t> (εκ της μυελίνης - λευκωπή χροιά). Εν αντιθέσει στο περιφερικό νευρικό σύστημα, τα σώματα των νευρικών κυττάρων όταν έρχονται κοντά-κοντά και πολλά μαζί δημιουργούν τα </a:t>
            </a:r>
            <a:r>
              <a:rPr lang="el-GR" b="1" dirty="0"/>
              <a:t>γάγγλια.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25856682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2</a:t>
            </a:r>
            <a:r>
              <a:rPr lang="en-US" sz="3000" b="0" dirty="0" smtClean="0"/>
              <a:t>/</a:t>
            </a:r>
            <a:r>
              <a:rPr lang="el-GR" sz="3000" b="0" dirty="0" smtClean="0"/>
              <a:t>9</a:t>
            </a:r>
            <a:endParaRPr lang="el-GR" dirty="0"/>
          </a:p>
        </p:txBody>
      </p:sp>
      <p:pic>
        <p:nvPicPr>
          <p:cNvPr id="2050" name="Picture 2" descr="File:EEG mit 32 Electrod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5391" y="1412776"/>
            <a:ext cx="3773219" cy="4913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836607" y="6396335"/>
            <a:ext cx="3470785" cy="461665"/>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EEG mit 32 </a:t>
            </a:r>
            <a:r>
              <a:rPr lang="en-US" sz="1200" dirty="0" smtClean="0">
                <a:solidFill>
                  <a:prstClr val="black"/>
                </a:solidFill>
                <a:latin typeface="Calibri"/>
                <a:hlinkClick r:id="rId3"/>
              </a:rPr>
              <a:t>Electroden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Kristina Walter"/>
              </a:rPr>
              <a:t>Kristina Walter</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783274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Παράδειγμα θέσεων </a:t>
            </a:r>
            <a:r>
              <a:rPr lang="el-GR" dirty="0"/>
              <a:t>ηλεκτροδίων στο </a:t>
            </a:r>
            <a:r>
              <a:rPr lang="el-GR" dirty="0" smtClean="0"/>
              <a:t>ηλεκτροεγκεφαλογράφημα</a:t>
            </a:r>
            <a:endParaRPr lang="el-GR" dirty="0"/>
          </a:p>
        </p:txBody>
      </p:sp>
      <p:pic>
        <p:nvPicPr>
          <p:cNvPr id="8194" name="Picture 2" descr="File:Elecmontage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1700" y="1340768"/>
            <a:ext cx="5400600" cy="52686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5" y="6536377"/>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Elecmontage32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Abigailswain (page does not exist)"/>
              </a:rPr>
              <a:t>Abigailswain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148770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3</a:t>
            </a:r>
            <a:r>
              <a:rPr lang="en-US" sz="3000" b="0" dirty="0" smtClean="0"/>
              <a:t>/</a:t>
            </a:r>
            <a:r>
              <a:rPr lang="el-GR" sz="3000" b="0" dirty="0" smtClean="0"/>
              <a:t>9</a:t>
            </a:r>
            <a:endParaRPr lang="el-GR" dirty="0"/>
          </a:p>
        </p:txBody>
      </p:sp>
      <p:sp>
        <p:nvSpPr>
          <p:cNvPr id="5" name="4 - Θέση περιεχομένου"/>
          <p:cNvSpPr>
            <a:spLocks noGrp="1"/>
          </p:cNvSpPr>
          <p:nvPr>
            <p:ph idx="1"/>
          </p:nvPr>
        </p:nvSpPr>
        <p:spPr/>
        <p:txBody>
          <a:bodyPr>
            <a:normAutofit lnSpcReduction="10000"/>
          </a:bodyPr>
          <a:lstStyle/>
          <a:p>
            <a:pPr hangingPunct="0"/>
            <a:r>
              <a:rPr lang="el-GR" b="1" dirty="0"/>
              <a:t>Τα ηλεκτρόδια</a:t>
            </a:r>
            <a:r>
              <a:rPr lang="el-GR" dirty="0"/>
              <a:t> τοποθετούνται στο </a:t>
            </a:r>
            <a:r>
              <a:rPr lang="el-GR" b="1" dirty="0"/>
              <a:t>κρανίο.  </a:t>
            </a:r>
            <a:r>
              <a:rPr lang="el-GR" dirty="0"/>
              <a:t>Είναι ασημένιοι δίσκοι επαλειφόμενοι με χλωριούχο άργυρο.  Κολλούν στο κρανίο με κολλόδιο</a:t>
            </a:r>
            <a:r>
              <a:rPr lang="el-GR" dirty="0" smtClean="0"/>
              <a:t>. </a:t>
            </a:r>
            <a:r>
              <a:rPr lang="el-GR" dirty="0"/>
              <a:t>Στις ΗΠΑ χρησιμοποιούν επιχρυσωμένους αργυρούς δίσκους.  Τα ηλεκτρόδια τοποθετούνται σε ορισμένες θέσεις.  Σαν σημείο λαμβάνεται είτε η μύτη είτε το ινίο.  Αυτό το σύστημα λέγεται </a:t>
            </a:r>
            <a:r>
              <a:rPr lang="el-GR" b="1" dirty="0"/>
              <a:t>Διεθνές 10-20 σύστημα </a:t>
            </a:r>
            <a:r>
              <a:rPr lang="el-GR" dirty="0"/>
              <a:t>καθώς οι αποστάσεις μεταξύ σημείων χωρίζονται με διαστήματα 10 &amp; 20, σαν μέγιστα.</a:t>
            </a:r>
          </a:p>
          <a:p>
            <a:pPr hangingPunct="0"/>
            <a:r>
              <a:rPr lang="el-GR" dirty="0"/>
              <a:t>Ο πρώτος ρυθμός που καταγράφηκε ποτέ ήταν το </a:t>
            </a:r>
            <a:r>
              <a:rPr lang="el-GR" b="1" dirty="0"/>
              <a:t>1921</a:t>
            </a:r>
            <a:r>
              <a:rPr lang="el-GR" dirty="0"/>
              <a:t>, από τον </a:t>
            </a:r>
            <a:r>
              <a:rPr lang="en-US" b="1" dirty="0"/>
              <a:t>Berger</a:t>
            </a:r>
            <a:r>
              <a:rPr lang="el-GR" b="1" dirty="0"/>
              <a:t>, </a:t>
            </a:r>
            <a:r>
              <a:rPr lang="el-GR" dirty="0"/>
              <a:t>που χρησιμοποίησε ένα γαλβανόμετρο, και είχε συχνότητα 10 </a:t>
            </a:r>
            <a:r>
              <a:rPr lang="en-US" dirty="0"/>
              <a:t>Hz</a:t>
            </a:r>
            <a:r>
              <a:rPr lang="el-GR" dirty="0" smtClean="0"/>
              <a:t>. </a:t>
            </a:r>
            <a:r>
              <a:rPr lang="el-GR" dirty="0"/>
              <a:t>Ονομάστηκε </a:t>
            </a:r>
            <a:r>
              <a:rPr lang="el-GR" b="1" dirty="0"/>
              <a:t>Ρυθμός </a:t>
            </a:r>
            <a:r>
              <a:rPr lang="en-US" b="1" dirty="0"/>
              <a:t>Berger </a:t>
            </a:r>
            <a:r>
              <a:rPr lang="el-GR" dirty="0"/>
              <a:t>αλλά σήμερα λέγεται </a:t>
            </a:r>
            <a:r>
              <a:rPr lang="el-GR" b="1" dirty="0"/>
              <a:t>ρυθμός 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38576309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4</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lstStyle/>
          <a:p>
            <a:pPr hangingPunct="0"/>
            <a:r>
              <a:rPr lang="el-GR" b="1" dirty="0"/>
              <a:t>Διεθνείς Ονομασίες</a:t>
            </a:r>
            <a:endParaRPr lang="el-GR" dirty="0"/>
          </a:p>
          <a:p>
            <a:pPr lvl="1" hangingPunct="0"/>
            <a:r>
              <a:rPr lang="el-GR" dirty="0"/>
              <a:t>   α   ρυθμός 8-13 </a:t>
            </a:r>
            <a:r>
              <a:rPr lang="en-US" dirty="0"/>
              <a:t>Hz</a:t>
            </a:r>
            <a:endParaRPr lang="el-GR" dirty="0"/>
          </a:p>
          <a:p>
            <a:pPr lvl="1" hangingPunct="0"/>
            <a:r>
              <a:rPr lang="el-GR" dirty="0"/>
              <a:t>   β   ρυθμός &gt; 13 </a:t>
            </a:r>
            <a:r>
              <a:rPr lang="en-US" dirty="0"/>
              <a:t>Hz</a:t>
            </a:r>
            <a:endParaRPr lang="el-GR" dirty="0"/>
          </a:p>
          <a:p>
            <a:pPr lvl="1" hangingPunct="0"/>
            <a:r>
              <a:rPr lang="el-GR" dirty="0"/>
              <a:t>   θ   ρυθμός 4-7.9 </a:t>
            </a:r>
            <a:r>
              <a:rPr lang="en-US" dirty="0"/>
              <a:t>Hz</a:t>
            </a:r>
            <a:endParaRPr lang="el-GR" dirty="0"/>
          </a:p>
          <a:p>
            <a:pPr lvl="1" hangingPunct="0"/>
            <a:r>
              <a:rPr lang="el-GR" dirty="0"/>
              <a:t>   δ   ρυθμός 0.1-3.9 </a:t>
            </a:r>
            <a:r>
              <a:rPr lang="en-US" dirty="0" smtClean="0"/>
              <a:t>Hz</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2140277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p:cNvPicPr>
            <a:picLocks noGrp="1"/>
          </p:cNvPicPr>
          <p:nvPr>
            <p:ph idx="1"/>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bwMode="auto">
          <a:xfrm>
            <a:off x="1982798" y="1196975"/>
            <a:ext cx="5178403" cy="5040313"/>
          </a:xfrm>
          <a:prstGeom prst="rect">
            <a:avLst/>
          </a:prstGeom>
          <a:noFill/>
          <a:ln w="9525">
            <a:noFill/>
            <a:miter lim="800000"/>
            <a:headEnd/>
            <a:tailEnd/>
          </a:ln>
        </p:spPr>
      </p:pic>
      <p:sp>
        <p:nvSpPr>
          <p:cNvPr id="3" name="Τίτλος 2"/>
          <p:cNvSpPr>
            <a:spLocks noGrp="1"/>
          </p:cNvSpPr>
          <p:nvPr>
            <p:ph type="title"/>
          </p:nvPr>
        </p:nvSpPr>
        <p:spPr/>
        <p:txBody>
          <a:bodyPr/>
          <a:lstStyle/>
          <a:p>
            <a:r>
              <a:rPr lang="el-GR" dirty="0" smtClean="0"/>
              <a:t>Ρυθμοί </a:t>
            </a:r>
            <a:r>
              <a:rPr lang="el-GR" sz="3200" b="0" dirty="0" smtClean="0"/>
              <a:t>1/3</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p14="http://schemas.microsoft.com/office/powerpoint/2010/main" val="1349778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2/3</a:t>
            </a:r>
            <a:endParaRPr lang="el-GR" dirty="0"/>
          </a:p>
        </p:txBody>
      </p:sp>
      <p:pic>
        <p:nvPicPr>
          <p:cNvPr id="4" name="3 - Θέση περιεχομένου"/>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610457" y="1196975"/>
            <a:ext cx="3923086" cy="5040313"/>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Tree>
    <p:extLst>
      <p:ext uri="{BB962C8B-B14F-4D97-AF65-F5344CB8AC3E}">
        <p14:creationId xmlns:p14="http://schemas.microsoft.com/office/powerpoint/2010/main" val="3538872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3/3</a:t>
            </a:r>
            <a:endParaRPr lang="el-GR" dirty="0"/>
          </a:p>
        </p:txBody>
      </p:sp>
      <p:pic>
        <p:nvPicPr>
          <p:cNvPr id="4" name="3 - Θέση περιεχομένου"/>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1979712" y="1772816"/>
            <a:ext cx="5184576" cy="3888432"/>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39062710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5</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a:xfrm>
            <a:off x="457200" y="1196752"/>
            <a:ext cx="8435280" cy="5400600"/>
          </a:xfrm>
        </p:spPr>
        <p:txBody>
          <a:bodyPr>
            <a:normAutofit/>
          </a:bodyPr>
          <a:lstStyle/>
          <a:p>
            <a:r>
              <a:rPr lang="el-GR" sz="2200" b="1" dirty="0"/>
              <a:t>Κύριος ρυθμός είναι ο άλφα </a:t>
            </a:r>
            <a:r>
              <a:rPr lang="el-GR" sz="2200" dirty="0"/>
              <a:t>(8-13 </a:t>
            </a:r>
            <a:r>
              <a:rPr lang="en-US" sz="2200" dirty="0"/>
              <a:t>Hz</a:t>
            </a:r>
            <a:r>
              <a:rPr lang="el-GR" sz="2200" dirty="0"/>
              <a:t>) στις </a:t>
            </a:r>
            <a:r>
              <a:rPr lang="el-GR" sz="2200" dirty="0" smtClean="0"/>
              <a:t>βρεγματοινιακές </a:t>
            </a:r>
            <a:r>
              <a:rPr lang="el-GR" sz="2200" dirty="0"/>
              <a:t>περιοχές, πιο εμφανής σε χαλάρωση και έλλειψη αισθητικής διέγερσης.  Τα χαρακτηριστικά του άλφα ρυθμού πιθανώς καθορίζονται γενετικά</a:t>
            </a:r>
            <a:r>
              <a:rPr lang="el-GR" sz="2200" dirty="0" smtClean="0"/>
              <a:t>. </a:t>
            </a:r>
            <a:r>
              <a:rPr lang="el-GR" sz="2200" dirty="0"/>
              <a:t>Μπορεί να υπάρχει μικρή ασυμμετρία μεταξύ των 2 ημισφαιρίων π.χ. το εύρος να είναι μεγαλύτερο στο μη κυρίαρχο ημισφαίριο</a:t>
            </a:r>
            <a:r>
              <a:rPr lang="el-GR" sz="2200" dirty="0" smtClean="0"/>
              <a:t>. </a:t>
            </a:r>
            <a:r>
              <a:rPr lang="el-GR" sz="2200" dirty="0"/>
              <a:t>Εάν όμως η διαφορά συχνοτήτων είναι &gt; 1 </a:t>
            </a:r>
            <a:r>
              <a:rPr lang="en-US" sz="2200" dirty="0"/>
              <a:t>Hz</a:t>
            </a:r>
            <a:r>
              <a:rPr lang="el-GR" sz="2200" dirty="0"/>
              <a:t>, θεωρείται ανωμαλία, και η ανωμαλία είναι στην πλευρά όπου ο ρυθμός είναι αργότερος</a:t>
            </a:r>
            <a:r>
              <a:rPr lang="el-GR" sz="2200" dirty="0" smtClean="0"/>
              <a:t>. </a:t>
            </a:r>
            <a:r>
              <a:rPr lang="el-GR" sz="2200" dirty="0"/>
              <a:t>Ο ρυθμός άλφα επιβραδύνεται με πνευματική εργασία, με το άνοιγμα των ματιών, την οπτική διέγερση ή την συναισθηματική διέγερση. </a:t>
            </a:r>
            <a:r>
              <a:rPr lang="el-GR" sz="2200" dirty="0" smtClean="0"/>
              <a:t>Και </a:t>
            </a:r>
            <a:r>
              <a:rPr lang="el-GR" sz="2200" dirty="0"/>
              <a:t>στα 2 φύλα ο ρυθμός α ελαττώνεται στην προχωρημένη </a:t>
            </a:r>
            <a:r>
              <a:rPr lang="el-GR" sz="2200" dirty="0" smtClean="0"/>
              <a:t>ηλικία</a:t>
            </a:r>
            <a:r>
              <a:rPr lang="el-GR" sz="2200"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p14="http://schemas.microsoft.com/office/powerpoint/2010/main" val="1518610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6</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Ο β ρυθμός</a:t>
            </a:r>
            <a:r>
              <a:rPr lang="el-GR" dirty="0"/>
              <a:t> μπορεί να φανεί πιο κεντρικά μετωπιαία.  Η παρουσία του είναι αντιστρόφως ανάλογη του άλφα. </a:t>
            </a:r>
          </a:p>
          <a:p>
            <a:pPr hangingPunct="0"/>
            <a:r>
              <a:rPr lang="el-GR" b="1" dirty="0"/>
              <a:t>Ρυθμός θ </a:t>
            </a:r>
            <a:r>
              <a:rPr lang="el-GR" dirty="0"/>
              <a:t>μπορεί να φανεί οπίσθια σε μειονότητα ενηλίκων (15%).  </a:t>
            </a:r>
            <a:r>
              <a:rPr lang="el-GR" b="1" dirty="0"/>
              <a:t>Σπάνια γρήγορος δ </a:t>
            </a:r>
            <a:r>
              <a:rPr lang="el-GR" dirty="0"/>
              <a:t>(3-4 </a:t>
            </a:r>
            <a:r>
              <a:rPr lang="en-US" dirty="0"/>
              <a:t>Hz</a:t>
            </a:r>
            <a:r>
              <a:rPr lang="el-GR" dirty="0"/>
              <a:t>) μπορεί να ανιχνευθεί, αλλά ο βραδύς δ (&lt; 3 </a:t>
            </a:r>
            <a:r>
              <a:rPr lang="en-US" dirty="0"/>
              <a:t>Hz</a:t>
            </a:r>
            <a:r>
              <a:rPr lang="el-GR" dirty="0"/>
              <a:t>) είναι πάντα σχεδόν παθολογικός.  Ρυθμός δ μπορεί να φανεί φυσιολογικά στα παιδιά και στην διάρκεια του ύπνου.</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14041733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7</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Γένεση των Ρυθμών</a:t>
            </a:r>
            <a:endParaRPr lang="el-GR" dirty="0"/>
          </a:p>
          <a:p>
            <a:pPr hangingPunct="0"/>
            <a:r>
              <a:rPr lang="el-GR" dirty="0"/>
              <a:t>Η ηλεκτρική δραστηριότητα ανιχνεύεται από την 20</a:t>
            </a:r>
            <a:r>
              <a:rPr lang="el-GR" baseline="30000" dirty="0"/>
              <a:t>η</a:t>
            </a:r>
            <a:r>
              <a:rPr lang="el-GR" dirty="0"/>
              <a:t> εβδομάδα (κύηση).  Στην γέννηση ανιχνεύεται βραδύς ρυθμός 3-4 </a:t>
            </a:r>
            <a:r>
              <a:rPr lang="en-US" dirty="0"/>
              <a:t>Hz</a:t>
            </a:r>
            <a:r>
              <a:rPr lang="el-GR" dirty="0"/>
              <a:t>. </a:t>
            </a:r>
            <a:r>
              <a:rPr lang="el-GR" dirty="0" smtClean="0"/>
              <a:t>Στους </a:t>
            </a:r>
            <a:r>
              <a:rPr lang="el-GR" dirty="0"/>
              <a:t>6 μήνες </a:t>
            </a:r>
            <a:r>
              <a:rPr lang="el-GR" dirty="0">
                <a:sym typeface="Symbol"/>
              </a:rPr>
              <a:t></a:t>
            </a:r>
            <a:r>
              <a:rPr lang="el-GR" dirty="0"/>
              <a:t> η </a:t>
            </a:r>
            <a:r>
              <a:rPr lang="el-GR" dirty="0" smtClean="0"/>
              <a:t>συχνότητα </a:t>
            </a:r>
            <a:r>
              <a:rPr lang="el-GR" dirty="0"/>
              <a:t>ιδίως όπισθεν </a:t>
            </a:r>
            <a:r>
              <a:rPr lang="el-GR" dirty="0">
                <a:sym typeface="Symbol"/>
              </a:rPr>
              <a:t></a:t>
            </a:r>
            <a:r>
              <a:rPr lang="el-GR" dirty="0"/>
              <a:t> 5 </a:t>
            </a:r>
            <a:r>
              <a:rPr lang="en-US" dirty="0"/>
              <a:t>Hz</a:t>
            </a:r>
            <a:r>
              <a:rPr lang="el-GR" dirty="0"/>
              <a:t>.  Στο τέλος του 1</a:t>
            </a:r>
            <a:r>
              <a:rPr lang="el-GR" baseline="30000" dirty="0"/>
              <a:t>ου</a:t>
            </a:r>
            <a:r>
              <a:rPr lang="el-GR" dirty="0"/>
              <a:t> έτους η δραστηριότης αυξάνεται στα 7 </a:t>
            </a:r>
            <a:r>
              <a:rPr lang="en-US" dirty="0"/>
              <a:t>Hz</a:t>
            </a:r>
            <a:r>
              <a:rPr lang="el-GR" dirty="0"/>
              <a:t>.  Από 2-5 έτη, είναι πιο εμφανής η δραστηριότης </a:t>
            </a:r>
            <a:r>
              <a:rPr lang="el-GR" dirty="0" smtClean="0"/>
              <a:t>θ παρότι </a:t>
            </a:r>
            <a:r>
              <a:rPr lang="el-GR" dirty="0"/>
              <a:t>η δ ακόμη ανιχνεύεται.</a:t>
            </a:r>
          </a:p>
          <a:p>
            <a:pPr hangingPunct="0"/>
            <a:r>
              <a:rPr lang="el-GR" dirty="0"/>
              <a:t>Από τα 6 έτη και μετά </a:t>
            </a:r>
            <a:r>
              <a:rPr lang="el-GR" dirty="0" smtClean="0"/>
              <a:t>ο ρυθμός θ ελαττώνεται </a:t>
            </a:r>
            <a:r>
              <a:rPr lang="el-GR" dirty="0"/>
              <a:t>και </a:t>
            </a:r>
            <a:r>
              <a:rPr lang="el-GR" dirty="0" smtClean="0"/>
              <a:t>ο α αρχίζει να  </a:t>
            </a:r>
            <a:r>
              <a:rPr lang="el-GR" dirty="0"/>
              <a:t>αυξάνεται. </a:t>
            </a:r>
            <a:r>
              <a:rPr lang="el-GR" dirty="0" smtClean="0"/>
              <a:t>Τελικές </a:t>
            </a:r>
            <a:r>
              <a:rPr lang="el-GR" dirty="0"/>
              <a:t>συχνότητες επιτυγχάνονται προς το τέλος εφηβείας.</a:t>
            </a:r>
          </a:p>
          <a:p>
            <a:pPr hangingPunct="0"/>
            <a:r>
              <a:rPr lang="el-GR" dirty="0" smtClean="0"/>
              <a:t>Η θ δραστηριότητα </a:t>
            </a:r>
            <a:r>
              <a:rPr lang="el-GR" dirty="0"/>
              <a:t>(ρυθμός) </a:t>
            </a:r>
            <a:r>
              <a:rPr lang="el-GR" dirty="0" smtClean="0"/>
              <a:t>καμιά </a:t>
            </a:r>
            <a:r>
              <a:rPr lang="el-GR" dirty="0"/>
              <a:t>φορά λέγεται και «ανώριμος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p14="http://schemas.microsoft.com/office/powerpoint/2010/main" val="4020334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ουσία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Τα ημισφαίρια (2 </a:t>
            </a:r>
            <a:r>
              <a:rPr lang="el-GR" b="1" dirty="0" smtClean="0"/>
              <a:t>ημισφαίρια)</a:t>
            </a:r>
            <a:r>
              <a:rPr lang="el-GR" dirty="0"/>
              <a:t> </a:t>
            </a:r>
            <a:r>
              <a:rPr lang="el-GR" dirty="0" smtClean="0"/>
              <a:t>αποτελούνται </a:t>
            </a:r>
            <a:r>
              <a:rPr lang="el-GR" dirty="0"/>
              <a:t>από:</a:t>
            </a:r>
          </a:p>
          <a:p>
            <a:pPr marL="811213" indent="-457200" hangingPunct="0">
              <a:buFont typeface="+mj-lt"/>
              <a:buAutoNum type="arabicPeriod"/>
            </a:pPr>
            <a:r>
              <a:rPr lang="el-GR" b="1" dirty="0" smtClean="0"/>
              <a:t>Φαιά </a:t>
            </a:r>
            <a:r>
              <a:rPr lang="el-GR" b="1" dirty="0"/>
              <a:t>ουσία</a:t>
            </a:r>
            <a:r>
              <a:rPr lang="el-GR" dirty="0"/>
              <a:t> (έξω) = </a:t>
            </a:r>
            <a:r>
              <a:rPr lang="el-GR" b="1" dirty="0"/>
              <a:t>φλοιός</a:t>
            </a:r>
            <a:r>
              <a:rPr lang="el-GR" dirty="0"/>
              <a:t> = </a:t>
            </a:r>
            <a:r>
              <a:rPr lang="el-GR" dirty="0" smtClean="0"/>
              <a:t>κύτταρα.</a:t>
            </a:r>
            <a:endParaRPr lang="el-GR" dirty="0"/>
          </a:p>
          <a:p>
            <a:pPr marL="811213" indent="-457200" hangingPunct="0">
              <a:buFont typeface="+mj-lt"/>
              <a:buAutoNum type="arabicPeriod"/>
            </a:pPr>
            <a:r>
              <a:rPr lang="el-GR" b="1" dirty="0" smtClean="0"/>
              <a:t>Λευκή </a:t>
            </a:r>
            <a:r>
              <a:rPr lang="el-GR" b="1" dirty="0"/>
              <a:t>ουσία </a:t>
            </a:r>
            <a:r>
              <a:rPr lang="el-GR" dirty="0"/>
              <a:t>(μέσα) = </a:t>
            </a:r>
            <a:r>
              <a:rPr lang="el-GR" b="1" dirty="0"/>
              <a:t>άξονες</a:t>
            </a:r>
            <a:r>
              <a:rPr lang="el-GR" dirty="0"/>
              <a:t> (μυελίνη</a:t>
            </a:r>
            <a:r>
              <a:rPr lang="el-GR" dirty="0" smtClean="0"/>
              <a:t>).</a:t>
            </a:r>
            <a:endParaRPr lang="el-GR" dirty="0"/>
          </a:p>
          <a:p>
            <a:pPr marL="811213" indent="-457200" hangingPunct="0">
              <a:buFont typeface="+mj-lt"/>
              <a:buAutoNum type="arabicPeriod"/>
            </a:pPr>
            <a:r>
              <a:rPr lang="el-GR" dirty="0" smtClean="0"/>
              <a:t>Βασικούς </a:t>
            </a:r>
            <a:r>
              <a:rPr lang="el-GR" b="1" dirty="0"/>
              <a:t>πυρήνες</a:t>
            </a:r>
            <a:r>
              <a:rPr lang="el-GR" dirty="0"/>
              <a:t> χωμένους στην </a:t>
            </a:r>
            <a:r>
              <a:rPr lang="el-GR" b="1" dirty="0"/>
              <a:t>λευκή ουσία.</a:t>
            </a:r>
            <a:endParaRPr lang="el-GR" dirty="0"/>
          </a:p>
          <a:p>
            <a:pPr hangingPunct="0"/>
            <a:r>
              <a:rPr lang="el-GR" dirty="0"/>
              <a:t>Ειδικά </a:t>
            </a:r>
            <a:r>
              <a:rPr lang="el-GR" b="1" dirty="0"/>
              <a:t>η λευκή ουσία </a:t>
            </a:r>
            <a:r>
              <a:rPr lang="el-GR" dirty="0"/>
              <a:t>των ημισφαιρίων έχει </a:t>
            </a:r>
            <a:r>
              <a:rPr lang="el-GR" b="1" dirty="0"/>
              <a:t>ίνες</a:t>
            </a:r>
            <a:r>
              <a:rPr lang="el-GR" dirty="0"/>
              <a:t> που μπορούν να διαιρεθούν σε 3 </a:t>
            </a:r>
            <a:r>
              <a:rPr lang="el-GR" dirty="0" smtClean="0"/>
              <a:t>είδη:</a:t>
            </a:r>
          </a:p>
          <a:p>
            <a:pPr lvl="1" indent="-387350" hangingPunct="0"/>
            <a:r>
              <a:rPr lang="el-GR" b="1" dirty="0"/>
              <a:t>Συνειρμικές </a:t>
            </a:r>
            <a:r>
              <a:rPr lang="el-GR" b="1" dirty="0" smtClean="0"/>
              <a:t>ίνες.</a:t>
            </a:r>
            <a:endParaRPr lang="el-GR" b="1" dirty="0"/>
          </a:p>
          <a:p>
            <a:pPr lvl="1" indent="-387350" hangingPunct="0"/>
            <a:r>
              <a:rPr lang="el-GR" b="1" dirty="0"/>
              <a:t>Συνδεσμικές </a:t>
            </a:r>
            <a:r>
              <a:rPr lang="el-GR" b="1" dirty="0" smtClean="0"/>
              <a:t>ίνες.</a:t>
            </a:r>
            <a:endParaRPr lang="el-GR" b="1" dirty="0"/>
          </a:p>
          <a:p>
            <a:pPr lvl="1" indent="-387350" hangingPunct="0"/>
            <a:r>
              <a:rPr lang="el-GR" b="1" dirty="0" smtClean="0"/>
              <a:t>Ίνες </a:t>
            </a:r>
            <a:r>
              <a:rPr lang="el-GR" b="1" dirty="0"/>
              <a:t>προβολής (projection fibres</a:t>
            </a:r>
            <a:r>
              <a:rPr lang="el-GR" b="1" dirty="0" smtClean="0"/>
              <a:t>).</a:t>
            </a:r>
            <a:endParaRPr lang="el-GR"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3615994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8</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Πάντως </a:t>
            </a:r>
            <a:r>
              <a:rPr lang="el-GR" dirty="0"/>
              <a:t>η αύξηση στις συχνότητες του ΗΕΓ συνοδεύεται με αύξηση της ωρίμανσης </a:t>
            </a:r>
            <a:r>
              <a:rPr lang="el-GR" dirty="0" smtClean="0"/>
              <a:t>(παλαιότερη θεωρία της ηλεκτρικής σε σύγκριση με την χρονολογική </a:t>
            </a:r>
            <a:r>
              <a:rPr lang="el-GR" dirty="0"/>
              <a:t>ηλικία).  Πάντως το 15% των παιδιών και 5% των εφήβων δείχνουν ανωμαλίες και παροξυσμικά στοιχεία και αν βάλουμε και βραδείς ρυθμούς μαζί, τότε 32% παιδιών και 23% εφήβων θα είχαν ανώμαλο </a:t>
            </a:r>
            <a:r>
              <a:rPr lang="el-GR" dirty="0" smtClean="0"/>
              <a:t>ΗΕΓ.</a:t>
            </a:r>
            <a:endParaRPr lang="el-GR" dirty="0"/>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826995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9</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χρησιμότητα του ΗΕΓ έγκειται στο ότι βοηθά στην διάγνωση </a:t>
            </a:r>
            <a:r>
              <a:rPr lang="el-GR" b="1" dirty="0"/>
              <a:t>των επιληψιών </a:t>
            </a:r>
            <a:r>
              <a:rPr lang="el-GR" dirty="0"/>
              <a:t>και δευτερευόντως </a:t>
            </a:r>
            <a:r>
              <a:rPr lang="el-GR" b="1" dirty="0"/>
              <a:t>των όγκων.</a:t>
            </a:r>
            <a:endParaRPr lang="el-GR" dirty="0"/>
          </a:p>
          <a:p>
            <a:pPr hangingPunct="0"/>
            <a:r>
              <a:rPr lang="el-GR" dirty="0" smtClean="0"/>
              <a:t>Όσο </a:t>
            </a:r>
            <a:r>
              <a:rPr lang="el-GR" dirty="0"/>
              <a:t>πιο κοντά στο </a:t>
            </a:r>
            <a:r>
              <a:rPr lang="el-GR" b="1" dirty="0"/>
              <a:t>φλοιό</a:t>
            </a:r>
            <a:r>
              <a:rPr lang="el-GR" dirty="0"/>
              <a:t> </a:t>
            </a:r>
            <a:r>
              <a:rPr lang="el-GR" dirty="0" smtClean="0"/>
              <a:t>είναι η </a:t>
            </a:r>
            <a:r>
              <a:rPr lang="el-GR" dirty="0"/>
              <a:t>βλάβη τόσο πιο εύκολα εντοπίζεται.  Όσο </a:t>
            </a:r>
            <a:r>
              <a:rPr lang="el-GR" b="1" dirty="0"/>
              <a:t>πιο μεγάλη </a:t>
            </a:r>
            <a:r>
              <a:rPr lang="el-GR" b="1" dirty="0" smtClean="0"/>
              <a:t>είναι </a:t>
            </a:r>
            <a:r>
              <a:rPr lang="el-GR" dirty="0" smtClean="0"/>
              <a:t>η </a:t>
            </a:r>
            <a:r>
              <a:rPr lang="el-GR" dirty="0"/>
              <a:t>βλάβη τόσο </a:t>
            </a:r>
            <a:r>
              <a:rPr lang="el-GR" dirty="0" smtClean="0"/>
              <a:t>πιο εύκολα </a:t>
            </a:r>
            <a:r>
              <a:rPr lang="el-GR" dirty="0"/>
              <a:t>γίνεται ορατή.  </a:t>
            </a:r>
            <a:r>
              <a:rPr lang="el-GR" dirty="0" smtClean="0"/>
              <a:t>Όσο </a:t>
            </a:r>
            <a:r>
              <a:rPr lang="el-GR" dirty="0"/>
              <a:t>περισσότερη </a:t>
            </a:r>
            <a:r>
              <a:rPr lang="el-GR" dirty="0" smtClean="0"/>
              <a:t>είναι η </a:t>
            </a:r>
            <a:r>
              <a:rPr lang="el-GR" b="1" dirty="0" smtClean="0"/>
              <a:t>ηλεκτρική </a:t>
            </a:r>
            <a:r>
              <a:rPr lang="el-GR" b="1" dirty="0"/>
              <a:t>εκφόρτιση </a:t>
            </a:r>
            <a:r>
              <a:rPr lang="el-GR" dirty="0"/>
              <a:t>από την βλάβη τόσο πιο ορατή γίνεται.</a:t>
            </a:r>
          </a:p>
          <a:p>
            <a:pPr hangingPunct="0"/>
            <a:r>
              <a:rPr lang="el-GR" dirty="0" smtClean="0"/>
              <a:t>Οι </a:t>
            </a:r>
            <a:r>
              <a:rPr lang="el-GR" dirty="0"/>
              <a:t>όγκοι από μόνοι τους δεν παράγουν ηλεκτρικές εκφορτίσεις, αλλά μπορεί λόγω παρεμβολής και μεγέθους να αποπλατύνουν το ΗΕΓ.</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spTree>
    <p:extLst>
      <p:ext uri="{BB962C8B-B14F-4D97-AF65-F5344CB8AC3E}">
        <p14:creationId xmlns:p14="http://schemas.microsoft.com/office/powerpoint/2010/main" val="2832750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Συνδυασμός εγκεφαλογραφήματος και λειτουργικής μαγνητικής τομογραφίας</a:t>
            </a:r>
          </a:p>
        </p:txBody>
      </p:sp>
      <p:pic>
        <p:nvPicPr>
          <p:cNvPr id="4" name="3 - Θέση περιεχομένου" descr="http://greeksrulez.files.wordpress.com/2010/03/eeg_fmri_conv_2.jpg"/>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948936" y="1341015"/>
            <a:ext cx="7246127" cy="5040313"/>
          </a:xfrm>
          <a:prstGeom prst="rect">
            <a:avLst/>
          </a:prstGeom>
          <a:noFill/>
          <a:ln w="9525">
            <a:noFill/>
            <a:miter lim="800000"/>
            <a:headEnd/>
            <a:tailEnd/>
          </a:ln>
        </p:spPr>
      </p:pic>
      <p:sp>
        <p:nvSpPr>
          <p:cNvPr id="5" name="Ορθογώνιο 4"/>
          <p:cNvSpPr/>
          <p:nvPr/>
        </p:nvSpPr>
        <p:spPr>
          <a:xfrm>
            <a:off x="2251517" y="6464369"/>
            <a:ext cx="4572000" cy="276999"/>
          </a:xfrm>
          <a:prstGeom prst="rect">
            <a:avLst/>
          </a:prstGeom>
        </p:spPr>
        <p:txBody>
          <a:bodyPr>
            <a:spAutoFit/>
          </a:bodyPr>
          <a:lstStyle/>
          <a:p>
            <a:pPr algn="ctr"/>
            <a:r>
              <a:rPr lang="en-US" sz="1200" dirty="0" smtClean="0">
                <a:solidFill>
                  <a:prstClr val="black"/>
                </a:solidFill>
                <a:latin typeface="Calibri"/>
                <a:hlinkClick r:id="rId3"/>
              </a:rPr>
              <a:t>greeksrulez.wordpress.com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p14="http://schemas.microsoft.com/office/powerpoint/2010/main" val="5742269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Νεύρα: </a:t>
            </a:r>
            <a:r>
              <a:rPr lang="el-GR" dirty="0" smtClean="0"/>
              <a:t>Αισθητικά, Κινητικά, Μεικτά</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Σπονδυλική </a:t>
            </a:r>
            <a:r>
              <a:rPr lang="el-GR" b="1" dirty="0"/>
              <a:t>στήλη </a:t>
            </a:r>
            <a:r>
              <a:rPr lang="el-GR" dirty="0"/>
              <a:t>(ΣΣ)</a:t>
            </a:r>
          </a:p>
          <a:p>
            <a:pPr lvl="1" indent="-388938" hangingPunct="0"/>
            <a:r>
              <a:rPr lang="el-GR" dirty="0" smtClean="0"/>
              <a:t>Αυχενική</a:t>
            </a:r>
            <a:r>
              <a:rPr lang="el-GR" dirty="0"/>
              <a:t>, Θωρακική, Οσφυϊκή, Ιερά, </a:t>
            </a:r>
            <a:r>
              <a:rPr lang="en-US" dirty="0"/>
              <a:t>K</a:t>
            </a:r>
            <a:r>
              <a:rPr lang="el-GR" dirty="0"/>
              <a:t>οκκυγική </a:t>
            </a:r>
            <a:r>
              <a:rPr lang="el-GR" dirty="0" smtClean="0"/>
              <a:t>μοίρα.</a:t>
            </a:r>
            <a:endParaRPr lang="el-GR" dirty="0"/>
          </a:p>
          <a:p>
            <a:pPr lvl="1" indent="-388938" hangingPunct="0"/>
            <a:r>
              <a:rPr lang="el-GR" dirty="0" smtClean="0"/>
              <a:t>Κύφωση – Λόρδωση.</a:t>
            </a:r>
            <a:endParaRPr lang="el-GR" dirty="0"/>
          </a:p>
          <a:p>
            <a:pPr lvl="1" indent="-388938" hangingPunct="0"/>
            <a:r>
              <a:rPr lang="el-GR" b="1" dirty="0" smtClean="0"/>
              <a:t>Κινητικά</a:t>
            </a:r>
            <a:r>
              <a:rPr lang="el-GR" dirty="0" smtClean="0"/>
              <a:t> </a:t>
            </a:r>
            <a:r>
              <a:rPr lang="el-GR" dirty="0"/>
              <a:t>κύτταρα </a:t>
            </a:r>
            <a:r>
              <a:rPr lang="el-GR" dirty="0" smtClean="0"/>
              <a:t>και </a:t>
            </a:r>
            <a:r>
              <a:rPr lang="el-GR" b="1" dirty="0" smtClean="0"/>
              <a:t>αισθητικά </a:t>
            </a:r>
            <a:r>
              <a:rPr lang="el-GR" dirty="0"/>
              <a:t>κύτταρα = φαιά </a:t>
            </a:r>
            <a:r>
              <a:rPr lang="el-GR" dirty="0" smtClean="0"/>
              <a:t>ουσία.</a:t>
            </a:r>
            <a:endParaRPr lang="el-GR" dirty="0"/>
          </a:p>
          <a:p>
            <a:pPr lvl="1" indent="-388938" hangingPunct="0"/>
            <a:r>
              <a:rPr lang="el-GR" b="1" dirty="0" smtClean="0"/>
              <a:t>Δεσμίδες </a:t>
            </a:r>
            <a:r>
              <a:rPr lang="el-GR" dirty="0" smtClean="0"/>
              <a:t>= </a:t>
            </a:r>
            <a:r>
              <a:rPr lang="el-GR" dirty="0"/>
              <a:t>λευκή </a:t>
            </a:r>
            <a:r>
              <a:rPr lang="el-GR" dirty="0" smtClean="0"/>
              <a:t>ουσία.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Tree>
    <p:extLst>
      <p:ext uri="{BB962C8B-B14F-4D97-AF65-F5344CB8AC3E}">
        <p14:creationId xmlns:p14="http://schemas.microsoft.com/office/powerpoint/2010/main" val="567688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Νωτιαίος </a:t>
            </a:r>
            <a:r>
              <a:rPr lang="el-GR" dirty="0" smtClean="0"/>
              <a:t>μυελός </a:t>
            </a:r>
            <a:r>
              <a:rPr lang="el-GR" sz="3200" b="0" dirty="0" smtClean="0"/>
              <a:t>1/10</a:t>
            </a:r>
            <a:r>
              <a:rPr lang="el-GR" dirty="0" smtClean="0"/>
              <a:t> </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Ο </a:t>
            </a:r>
            <a:r>
              <a:rPr lang="el-GR" b="1" dirty="0"/>
              <a:t>Νωτιαίος Μυελός</a:t>
            </a:r>
            <a:endParaRPr lang="el-GR" dirty="0"/>
          </a:p>
          <a:p>
            <a:pPr lvl="1" indent="-388938" hangingPunct="0"/>
            <a:r>
              <a:rPr lang="el-GR" dirty="0" smtClean="0"/>
              <a:t>Βρίσκεται </a:t>
            </a:r>
            <a:r>
              <a:rPr lang="el-GR" dirty="0"/>
              <a:t>στο κανάλι </a:t>
            </a:r>
            <a:r>
              <a:rPr lang="el-GR" b="1" dirty="0"/>
              <a:t>(σωλήνα) </a:t>
            </a:r>
            <a:r>
              <a:rPr lang="el-GR" dirty="0"/>
              <a:t>της </a:t>
            </a:r>
            <a:r>
              <a:rPr lang="el-GR" dirty="0" smtClean="0"/>
              <a:t>ΣΣ.</a:t>
            </a:r>
            <a:endParaRPr lang="el-GR" dirty="0"/>
          </a:p>
          <a:p>
            <a:pPr lvl="1" indent="-388938" hangingPunct="0"/>
            <a:r>
              <a:rPr lang="el-GR" dirty="0" smtClean="0"/>
              <a:t>Περιβάλλεται </a:t>
            </a:r>
            <a:r>
              <a:rPr lang="el-GR" dirty="0"/>
              <a:t>από </a:t>
            </a:r>
            <a:r>
              <a:rPr lang="el-GR" b="1" dirty="0" smtClean="0"/>
              <a:t>μήνιγγες.</a:t>
            </a:r>
            <a:endParaRPr lang="el-GR" dirty="0"/>
          </a:p>
          <a:p>
            <a:pPr lvl="1" indent="-388938" hangingPunct="0"/>
            <a:r>
              <a:rPr lang="el-GR" dirty="0" smtClean="0"/>
              <a:t>Περιβρέχεται </a:t>
            </a:r>
            <a:r>
              <a:rPr lang="el-GR" dirty="0"/>
              <a:t>από </a:t>
            </a:r>
            <a:r>
              <a:rPr lang="el-GR" b="1" dirty="0" smtClean="0"/>
              <a:t>ΕΝΥ.</a:t>
            </a:r>
            <a:endParaRPr lang="el-GR" dirty="0"/>
          </a:p>
          <a:p>
            <a:pPr lvl="1" indent="-388938" hangingPunct="0"/>
            <a:r>
              <a:rPr lang="el-GR" dirty="0" smtClean="0"/>
              <a:t>Κρατιέται </a:t>
            </a:r>
            <a:r>
              <a:rPr lang="el-GR" dirty="0"/>
              <a:t>από </a:t>
            </a:r>
            <a:r>
              <a:rPr lang="el-GR" b="1" dirty="0"/>
              <a:t>συνδέσμους </a:t>
            </a:r>
            <a:r>
              <a:rPr lang="el-GR" dirty="0"/>
              <a:t>(οδοντωτοί</a:t>
            </a:r>
            <a:r>
              <a:rPr lang="el-GR" dirty="0" smtClean="0"/>
              <a:t>).</a:t>
            </a:r>
            <a:endParaRPr lang="el-GR" dirty="0"/>
          </a:p>
          <a:p>
            <a:pPr lvl="1" indent="-388938" hangingPunct="0"/>
            <a:r>
              <a:rPr lang="el-GR" dirty="0" smtClean="0"/>
              <a:t>Τελειώνει </a:t>
            </a:r>
            <a:r>
              <a:rPr lang="el-GR" dirty="0"/>
              <a:t>στον 5 </a:t>
            </a:r>
            <a:r>
              <a:rPr lang="el-GR" dirty="0" smtClean="0"/>
              <a:t>οσφυϊκό </a:t>
            </a:r>
            <a:r>
              <a:rPr lang="el-GR" dirty="0"/>
              <a:t>σπόνδυλο.  Το τελευταίο τμήμα </a:t>
            </a:r>
            <a:r>
              <a:rPr lang="el-GR" dirty="0" smtClean="0"/>
              <a:t>συνιστά την </a:t>
            </a:r>
            <a:r>
              <a:rPr lang="el-GR" b="1" dirty="0" smtClean="0"/>
              <a:t>ιππουρίδα</a:t>
            </a:r>
            <a:r>
              <a:rPr lang="el-GR" dirty="0"/>
              <a:t>.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10289659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2/10</a:t>
            </a:r>
            <a:r>
              <a:rPr lang="el-GR" dirty="0" smtClean="0"/>
              <a:t> </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10000"/>
              </a:lnSpc>
              <a:spcBef>
                <a:spcPts val="600"/>
              </a:spcBef>
            </a:pPr>
            <a:r>
              <a:rPr lang="el-GR" sz="2200" dirty="0" smtClean="0"/>
              <a:t>Έχει </a:t>
            </a:r>
            <a:r>
              <a:rPr lang="el-GR" sz="2200" b="1" dirty="0"/>
              <a:t>5 </a:t>
            </a:r>
            <a:r>
              <a:rPr lang="el-GR" sz="2200" b="1" dirty="0" smtClean="0"/>
              <a:t>μοίρες</a:t>
            </a:r>
            <a:r>
              <a:rPr lang="el-GR" sz="2200" dirty="0" smtClean="0"/>
              <a:t>:</a:t>
            </a:r>
          </a:p>
          <a:p>
            <a:pPr lvl="1" hangingPunct="0">
              <a:lnSpc>
                <a:spcPct val="110000"/>
              </a:lnSpc>
              <a:spcBef>
                <a:spcPts val="600"/>
              </a:spcBef>
            </a:pPr>
            <a:r>
              <a:rPr lang="el-GR" sz="2200" dirty="0" smtClean="0"/>
              <a:t>Αυχενική,</a:t>
            </a:r>
          </a:p>
          <a:p>
            <a:pPr lvl="1" hangingPunct="0">
              <a:lnSpc>
                <a:spcPct val="110000"/>
              </a:lnSpc>
              <a:spcBef>
                <a:spcPts val="600"/>
              </a:spcBef>
            </a:pPr>
            <a:r>
              <a:rPr lang="el-GR" sz="2200" dirty="0" smtClean="0"/>
              <a:t>Θωρακική,</a:t>
            </a:r>
          </a:p>
          <a:p>
            <a:pPr lvl="1" hangingPunct="0">
              <a:lnSpc>
                <a:spcPct val="110000"/>
              </a:lnSpc>
              <a:spcBef>
                <a:spcPts val="600"/>
              </a:spcBef>
            </a:pPr>
            <a:r>
              <a:rPr lang="el-GR" sz="2200" dirty="0" smtClean="0"/>
              <a:t>Οσφυϊκή,</a:t>
            </a:r>
          </a:p>
          <a:p>
            <a:pPr lvl="1" hangingPunct="0">
              <a:lnSpc>
                <a:spcPct val="110000"/>
              </a:lnSpc>
              <a:spcBef>
                <a:spcPts val="600"/>
              </a:spcBef>
            </a:pPr>
            <a:r>
              <a:rPr lang="el-GR" sz="2200" dirty="0" smtClean="0"/>
              <a:t>Ιερή,</a:t>
            </a:r>
          </a:p>
          <a:p>
            <a:pPr lvl="1" hangingPunct="0">
              <a:lnSpc>
                <a:spcPct val="110000"/>
              </a:lnSpc>
              <a:spcBef>
                <a:spcPts val="600"/>
              </a:spcBef>
            </a:pPr>
            <a:r>
              <a:rPr lang="el-GR" sz="2200" dirty="0" smtClean="0"/>
              <a:t>Κοκκυγική </a:t>
            </a:r>
          </a:p>
          <a:p>
            <a:pPr hangingPunct="0">
              <a:lnSpc>
                <a:spcPct val="110000"/>
              </a:lnSpc>
              <a:spcBef>
                <a:spcPts val="600"/>
              </a:spcBef>
            </a:pPr>
            <a:r>
              <a:rPr lang="el-GR" sz="2200" dirty="0" smtClean="0"/>
              <a:t>Δίδει </a:t>
            </a:r>
            <a:r>
              <a:rPr lang="el-GR" sz="2200" b="1" dirty="0"/>
              <a:t>τα νεύρα, </a:t>
            </a:r>
            <a:r>
              <a:rPr lang="el-GR" sz="2200" dirty="0"/>
              <a:t>8 Αυχενικά, 12 θωρακικά, 5 οσφυϊκά,  5 ιερά, και 1 κοκκυγικό.  Κάθε νεύρο αποτελείται από την ένωση οπίσθιας (αισθητικής) </a:t>
            </a:r>
            <a:r>
              <a:rPr lang="el-GR" sz="2200" dirty="0" smtClean="0"/>
              <a:t>και </a:t>
            </a:r>
            <a:r>
              <a:rPr lang="el-GR" sz="2200" dirty="0"/>
              <a:t>πρόσθιας (κινητικής) ρίζας. </a:t>
            </a:r>
            <a:endParaRPr lang="el-GR" sz="2200" dirty="0" smtClean="0"/>
          </a:p>
          <a:p>
            <a:pPr hangingPunct="0">
              <a:lnSpc>
                <a:spcPct val="110000"/>
              </a:lnSpc>
              <a:spcBef>
                <a:spcPts val="600"/>
              </a:spcBef>
            </a:pPr>
            <a:r>
              <a:rPr lang="el-GR" sz="2200" dirty="0" smtClean="0"/>
              <a:t>Εάν </a:t>
            </a:r>
            <a:r>
              <a:rPr lang="el-GR" sz="2200" dirty="0"/>
              <a:t>γίνει </a:t>
            </a:r>
            <a:r>
              <a:rPr lang="el-GR" sz="2200" b="1" dirty="0"/>
              <a:t>μία τομή διάμεση και κάθετη κατά μήκος της ΣΣ, </a:t>
            </a:r>
            <a:r>
              <a:rPr lang="el-GR" sz="2200" dirty="0"/>
              <a:t>θα φανεί μια περιοχή σαν πεταλούδα που αποτελείται από </a:t>
            </a:r>
            <a:r>
              <a:rPr lang="el-GR" sz="2200" b="1" dirty="0"/>
              <a:t>φαιά ουσία </a:t>
            </a:r>
            <a:r>
              <a:rPr lang="el-GR" sz="2200" dirty="0"/>
              <a:t>που περιτριγυρίζεται από </a:t>
            </a:r>
            <a:r>
              <a:rPr lang="el-GR" sz="2200" b="1" dirty="0"/>
              <a:t>λευκή ουσία</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p14="http://schemas.microsoft.com/office/powerpoint/2010/main" val="27058056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Νωτιαίος μυελός </a:t>
            </a:r>
            <a:r>
              <a:rPr lang="el-GR" sz="3200" b="0" dirty="0" smtClean="0"/>
              <a:t>3/10</a:t>
            </a:r>
            <a:r>
              <a:rPr lang="el-GR" dirty="0" smtClean="0"/>
              <a:t> </a:t>
            </a:r>
            <a:endParaRPr lang="el-GR" dirty="0"/>
          </a:p>
        </p:txBody>
      </p:sp>
      <p:pic>
        <p:nvPicPr>
          <p:cNvPr id="3074" name="Picture 2" descr="File:Medulla spinalis - Substantia grisea - German.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7750" y="1268760"/>
            <a:ext cx="7048500" cy="5248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047750" y="6525344"/>
            <a:ext cx="7048499" cy="276999"/>
          </a:xfrm>
          <a:prstGeom prst="rect">
            <a:avLst/>
          </a:prstGeom>
        </p:spPr>
        <p:txBody>
          <a:bodyPr wrap="square">
            <a:spAutoFit/>
          </a:bodyPr>
          <a:lstStyle/>
          <a:p>
            <a:pPr algn="ctr"/>
            <a:r>
              <a:rPr lang="en-US" sz="1200" dirty="0" smtClean="0">
                <a:solidFill>
                  <a:prstClr val="black"/>
                </a:solidFill>
                <a:latin typeface="Calibri"/>
              </a:rPr>
              <a:t>“</a:t>
            </a:r>
            <a:r>
              <a:rPr lang="it-IT" sz="1200" dirty="0">
                <a:solidFill>
                  <a:prstClr val="black"/>
                </a:solidFill>
                <a:latin typeface="Calibri"/>
                <a:hlinkClick r:id="rId3"/>
              </a:rPr>
              <a:t>Medulla spinalis - Substantia grisea - </a:t>
            </a:r>
            <a:r>
              <a:rPr lang="it-IT" sz="1200" dirty="0" smtClean="0">
                <a:solidFill>
                  <a:prstClr val="black"/>
                </a:solidFill>
                <a:latin typeface="Calibri"/>
                <a:hlinkClick r:id="rId3"/>
              </a:rPr>
              <a:t>German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smtClean="0">
                <a:solidFill>
                  <a:prstClr val="black"/>
                </a:solidFill>
                <a:latin typeface="Calibri"/>
                <a:hlinkClick r:id="rId4" tooltip="User:Polarlys"/>
              </a:rPr>
              <a:t>Polarlys</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spTree>
    <p:extLst>
      <p:ext uri="{BB962C8B-B14F-4D97-AF65-F5344CB8AC3E}">
        <p14:creationId xmlns:p14="http://schemas.microsoft.com/office/powerpoint/2010/main" val="2895606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4/10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λευκή ουσία αποτελείται κυρίως από ίνες.  Υπάρχουν </a:t>
            </a:r>
            <a:r>
              <a:rPr lang="el-GR" b="1" dirty="0"/>
              <a:t>αύλακες</a:t>
            </a:r>
            <a:r>
              <a:rPr lang="el-GR" dirty="0"/>
              <a:t> στην πρόσθια και οπίσθια περιοχή, η πρόσθια μέση και η οπίσθια μέση αύλακα. </a:t>
            </a:r>
          </a:p>
          <a:p>
            <a:pPr hangingPunct="0"/>
            <a:r>
              <a:rPr lang="el-GR" dirty="0"/>
              <a:t>Επίσης </a:t>
            </a:r>
            <a:r>
              <a:rPr lang="el-GR" b="1" dirty="0"/>
              <a:t>στα πλάγια</a:t>
            </a:r>
            <a:r>
              <a:rPr lang="el-GR" dirty="0"/>
              <a:t> εκατέρωθεν υπάρχει η οπισθιοπλάγια και η προσθιοπλάγια αύλακα, η οποία αντιστοιχεί στην οπίσθια και πρόσθια ρίζα αντίστοιχα.  Με αυτές τις αύλακες χωρίζεται ο νωτιαίος μυελός </a:t>
            </a:r>
            <a:r>
              <a:rPr lang="el-GR" b="1" dirty="0"/>
              <a:t>σε οπίσθιες πλάγιες και πρόσθιες δέσμες.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spTree>
    <p:extLst>
      <p:ext uri="{BB962C8B-B14F-4D97-AF65-F5344CB8AC3E}">
        <p14:creationId xmlns:p14="http://schemas.microsoft.com/office/powerpoint/2010/main" val="1249183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Νωτιαίος </a:t>
            </a:r>
            <a:r>
              <a:rPr lang="el-GR" dirty="0"/>
              <a:t>μυελός και νεύρα</a:t>
            </a:r>
          </a:p>
        </p:txBody>
      </p:sp>
      <p:pic>
        <p:nvPicPr>
          <p:cNvPr id="4098" name="Picture 2" descr="File:Blausen 0822 SpinalCor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514" y="1124744"/>
            <a:ext cx="4158462" cy="554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4326362" y="6207695"/>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0822 </a:t>
            </a:r>
            <a:r>
              <a:rPr lang="en-US" sz="1200" dirty="0" smtClean="0">
                <a:solidFill>
                  <a:prstClr val="black"/>
                </a:solidFill>
                <a:latin typeface="Calibri"/>
                <a:hlinkClick r:id="rId3"/>
              </a:rPr>
              <a:t>SpinalCord</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pic>
        <p:nvPicPr>
          <p:cNvPr id="4100" name="Picture 4" descr="File:Gray67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44008" y="1628800"/>
            <a:ext cx="3810000" cy="3714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4572000" y="544522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Tree>
    <p:extLst>
      <p:ext uri="{BB962C8B-B14F-4D97-AF65-F5344CB8AC3E}">
        <p14:creationId xmlns:p14="http://schemas.microsoft.com/office/powerpoint/2010/main" val="3433421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5/10</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dirty="0"/>
              <a:t>Οι οπίσθιες ρίζες είναι μεταξύ οπισθίων και πλάγιων </a:t>
            </a:r>
            <a:r>
              <a:rPr lang="el-GR" dirty="0" smtClean="0"/>
              <a:t>δεσμών και </a:t>
            </a:r>
            <a:r>
              <a:rPr lang="el-GR" dirty="0"/>
              <a:t>οι πρόσθιες ρίζες βρίσκονται μεταξύ πλαγίων και </a:t>
            </a:r>
            <a:r>
              <a:rPr lang="el-GR" dirty="0" smtClean="0"/>
              <a:t>προσθίων δεσμίδων</a:t>
            </a:r>
            <a:r>
              <a:rPr lang="el-GR" dirty="0"/>
              <a:t>. </a:t>
            </a:r>
            <a:endParaRPr lang="el-GR" dirty="0" smtClean="0"/>
          </a:p>
          <a:p>
            <a:pPr hangingPunct="0"/>
            <a:r>
              <a:rPr lang="el-GR" dirty="0" smtClean="0"/>
              <a:t>Η </a:t>
            </a:r>
            <a:r>
              <a:rPr lang="el-GR" dirty="0"/>
              <a:t>φαιά ουσία της ΣΣ αποτελείται από τα οπίσθια </a:t>
            </a:r>
            <a:r>
              <a:rPr lang="el-GR" dirty="0" smtClean="0"/>
              <a:t>και πρόσθια κέρατα.</a:t>
            </a:r>
          </a:p>
          <a:p>
            <a:pPr hangingPunct="0"/>
            <a:r>
              <a:rPr lang="el-GR" dirty="0" smtClean="0"/>
              <a:t>Τα </a:t>
            </a:r>
            <a:r>
              <a:rPr lang="el-GR" dirty="0"/>
              <a:t>πρόσθια είναι μεγαλύτερα στο αυχενικό </a:t>
            </a:r>
            <a:r>
              <a:rPr lang="el-GR" dirty="0" smtClean="0"/>
              <a:t>και οσφυϊκό </a:t>
            </a:r>
            <a:r>
              <a:rPr lang="el-GR" dirty="0"/>
              <a:t>τμήμα της ΣΣ γιατί η μάζα μυών είναι μεγαλύτερη.</a:t>
            </a:r>
          </a:p>
          <a:p>
            <a:pPr hangingPunct="0"/>
            <a:r>
              <a:rPr lang="el-GR" dirty="0"/>
              <a:t>Τα πρόσθια κέρατα περιέχουν τα σώματα των κινητικών νευρώνων.</a:t>
            </a:r>
          </a:p>
          <a:p>
            <a:pPr hangingPunct="0"/>
            <a:r>
              <a:rPr lang="el-GR" dirty="0"/>
              <a:t>Τα οπίσθια κέρατα περιέχουν τα σώματα των αισθητικών νευρώνων.</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spTree>
    <p:extLst>
      <p:ext uri="{BB962C8B-B14F-4D97-AF65-F5344CB8AC3E}">
        <p14:creationId xmlns:p14="http://schemas.microsoft.com/office/powerpoint/2010/main" val="1767055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Φαιά και λευκή ουσία ημισφαιρίων</a:t>
            </a:r>
          </a:p>
        </p:txBody>
      </p:sp>
      <p:pic>
        <p:nvPicPr>
          <p:cNvPr id="3074" name="Picture 2" descr="File:Gray74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8137" y="1412776"/>
            <a:ext cx="5787727" cy="50616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045678"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Gray744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Quibik"/>
              </a:rPr>
              <a:t>Quibik</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34301577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116632"/>
            <a:ext cx="8229600" cy="1080120"/>
          </a:xfrm>
        </p:spPr>
        <p:txBody>
          <a:bodyPr>
            <a:normAutofit fontScale="90000"/>
          </a:bodyPr>
          <a:lstStyle/>
          <a:p>
            <a:r>
              <a:rPr lang="el-GR" dirty="0"/>
              <a:t>Οι πρόσθιες και οπίσθιες δέσμες και τα νεύρα</a:t>
            </a:r>
          </a:p>
        </p:txBody>
      </p:sp>
      <p:pic>
        <p:nvPicPr>
          <p:cNvPr id="9218" name="Picture 2" descr="File:Gray770-en.sv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288" y="1844824"/>
            <a:ext cx="8783424"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5652571"/>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Gray770-en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Mysid"/>
              </a:rPr>
              <a:t>Mysid</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342027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6/10</a:t>
            </a:r>
            <a:r>
              <a:rPr lang="el-GR" dirty="0" smtClean="0"/>
              <a:t> </a:t>
            </a:r>
            <a:endParaRPr lang="el-GR" dirty="0"/>
          </a:p>
        </p:txBody>
      </p:sp>
      <p:sp>
        <p:nvSpPr>
          <p:cNvPr id="3" name="2 - Θέση περιεχομένου"/>
          <p:cNvSpPr>
            <a:spLocks noGrp="1"/>
          </p:cNvSpPr>
          <p:nvPr>
            <p:ph idx="1"/>
          </p:nvPr>
        </p:nvSpPr>
        <p:spPr/>
        <p:txBody>
          <a:bodyPr>
            <a:noAutofit/>
          </a:bodyPr>
          <a:lstStyle/>
          <a:p>
            <a:pPr hangingPunct="0">
              <a:lnSpc>
                <a:spcPct val="110000"/>
              </a:lnSpc>
              <a:spcBef>
                <a:spcPts val="1000"/>
              </a:spcBef>
            </a:pPr>
            <a:r>
              <a:rPr lang="el-GR" sz="2200" dirty="0" smtClean="0"/>
              <a:t>Η </a:t>
            </a:r>
            <a:r>
              <a:rPr lang="el-GR" sz="2200" dirty="0"/>
              <a:t>φαιά ουσία της ΣΣ αποτελείται από Χ στοιβάδες.</a:t>
            </a:r>
          </a:p>
          <a:p>
            <a:pPr hangingPunct="0">
              <a:lnSpc>
                <a:spcPct val="110000"/>
              </a:lnSpc>
              <a:spcBef>
                <a:spcPts val="1000"/>
              </a:spcBef>
            </a:pPr>
            <a:r>
              <a:rPr lang="el-GR" sz="2200" dirty="0" smtClean="0"/>
              <a:t>Ι  </a:t>
            </a:r>
            <a:r>
              <a:rPr lang="el-GR" sz="2200" dirty="0"/>
              <a:t>= η πιο </a:t>
            </a:r>
            <a:r>
              <a:rPr lang="el-GR" sz="2200" dirty="0" smtClean="0"/>
              <a:t>οπίσθια,</a:t>
            </a:r>
            <a:r>
              <a:rPr lang="el-GR" sz="2200" dirty="0"/>
              <a:t>	</a:t>
            </a:r>
            <a:r>
              <a:rPr lang="en-US" sz="2200" dirty="0" smtClean="0"/>
              <a:t>I</a:t>
            </a:r>
            <a:r>
              <a:rPr lang="el-GR" sz="2200" dirty="0" smtClean="0"/>
              <a:t> </a:t>
            </a:r>
            <a:r>
              <a:rPr lang="el-GR" sz="2200" dirty="0"/>
              <a:t>- </a:t>
            </a:r>
            <a:r>
              <a:rPr lang="en-US" sz="2200" dirty="0"/>
              <a:t>VI</a:t>
            </a:r>
            <a:r>
              <a:rPr lang="el-GR" sz="2200" dirty="0"/>
              <a:t> - οπίσθιο κέρας - Αισθητικές</a:t>
            </a:r>
          </a:p>
          <a:p>
            <a:pPr hangingPunct="0">
              <a:lnSpc>
                <a:spcPct val="110000"/>
              </a:lnSpc>
              <a:spcBef>
                <a:spcPts val="1000"/>
              </a:spcBef>
            </a:pPr>
            <a:r>
              <a:rPr lang="el-GR" sz="2200" dirty="0"/>
              <a:t> ΙΧ  = η πιο </a:t>
            </a:r>
            <a:r>
              <a:rPr lang="el-GR" sz="2200" dirty="0" smtClean="0"/>
              <a:t>πρόσθια,  </a:t>
            </a:r>
            <a:r>
              <a:rPr lang="en-US" sz="2200" dirty="0" smtClean="0"/>
              <a:t>VIII</a:t>
            </a:r>
            <a:r>
              <a:rPr lang="el-GR" sz="2200" dirty="0" smtClean="0"/>
              <a:t> </a:t>
            </a:r>
            <a:r>
              <a:rPr lang="el-GR" sz="2200" dirty="0"/>
              <a:t>- </a:t>
            </a:r>
            <a:r>
              <a:rPr lang="en-US" sz="2200" dirty="0"/>
              <a:t>X</a:t>
            </a:r>
            <a:r>
              <a:rPr lang="el-GR" sz="2200" dirty="0"/>
              <a:t>  - πρόσθιο κέρας - Κινητικές</a:t>
            </a:r>
          </a:p>
          <a:p>
            <a:pPr hangingPunct="0">
              <a:lnSpc>
                <a:spcPct val="110000"/>
              </a:lnSpc>
              <a:spcBef>
                <a:spcPts val="1000"/>
              </a:spcBef>
            </a:pPr>
            <a:r>
              <a:rPr lang="en-US" sz="2200" dirty="0"/>
              <a:t>UII</a:t>
            </a:r>
            <a:r>
              <a:rPr lang="el-GR" sz="2200" dirty="0"/>
              <a:t>  = μεταξύ προσθίου και οπισθίου κέρατος</a:t>
            </a:r>
          </a:p>
          <a:p>
            <a:pPr hangingPunct="0">
              <a:lnSpc>
                <a:spcPct val="110000"/>
              </a:lnSpc>
              <a:spcBef>
                <a:spcPts val="1000"/>
              </a:spcBef>
            </a:pPr>
            <a:r>
              <a:rPr lang="el-GR" sz="2200" dirty="0"/>
              <a:t>Άρα:  οπίσθια κέρατα = δέχονται αισθητικά ερεθίσματα</a:t>
            </a:r>
          </a:p>
          <a:p>
            <a:pPr marL="1073150" indent="0" hangingPunct="0">
              <a:lnSpc>
                <a:spcPct val="110000"/>
              </a:lnSpc>
              <a:spcBef>
                <a:spcPts val="1000"/>
              </a:spcBef>
              <a:buNone/>
            </a:pPr>
            <a:r>
              <a:rPr lang="el-GR" sz="2200" dirty="0" smtClean="0"/>
              <a:t>πρόσθια </a:t>
            </a:r>
            <a:r>
              <a:rPr lang="el-GR" sz="2200" dirty="0"/>
              <a:t>κέρατα = στέλνουν κινητικά ερεθίσματα</a:t>
            </a:r>
          </a:p>
          <a:p>
            <a:pPr hangingPunct="0">
              <a:lnSpc>
                <a:spcPct val="110000"/>
              </a:lnSpc>
              <a:spcBef>
                <a:spcPts val="1000"/>
              </a:spcBef>
            </a:pPr>
            <a:r>
              <a:rPr lang="el-GR" sz="2200" dirty="0" smtClean="0"/>
              <a:t>Η </a:t>
            </a:r>
            <a:r>
              <a:rPr lang="el-GR" sz="2200" b="1" dirty="0"/>
              <a:t>λευκή ουσία </a:t>
            </a:r>
            <a:r>
              <a:rPr lang="el-GR" sz="2200" b="1" dirty="0" smtClean="0"/>
              <a:t>διαιρείται:</a:t>
            </a:r>
          </a:p>
          <a:p>
            <a:pPr lvl="1" indent="-388938" hangingPunct="0">
              <a:lnSpc>
                <a:spcPct val="110000"/>
              </a:lnSpc>
              <a:spcBef>
                <a:spcPts val="1000"/>
              </a:spcBef>
            </a:pPr>
            <a:r>
              <a:rPr lang="el-GR" sz="2200" dirty="0" smtClean="0"/>
              <a:t>προσθία</a:t>
            </a:r>
            <a:endParaRPr lang="el-GR" sz="2200" dirty="0"/>
          </a:p>
          <a:p>
            <a:pPr lvl="1" indent="-388938" hangingPunct="0">
              <a:lnSpc>
                <a:spcPct val="110000"/>
              </a:lnSpc>
              <a:spcBef>
                <a:spcPts val="1000"/>
              </a:spcBef>
            </a:pPr>
            <a:r>
              <a:rPr lang="el-GR" sz="2200" dirty="0" smtClean="0"/>
              <a:t>Πλάγιες </a:t>
            </a:r>
            <a:r>
              <a:rPr lang="el-GR" sz="2200" dirty="0" smtClean="0">
                <a:sym typeface="Wingdings" panose="05000000000000000000" pitchFamily="2" charset="2"/>
              </a:rPr>
              <a:t> </a:t>
            </a:r>
            <a:r>
              <a:rPr lang="el-GR" sz="2200" dirty="0" smtClean="0"/>
              <a:t>δέσμες</a:t>
            </a:r>
            <a:endParaRPr lang="el-GR" sz="2200" dirty="0"/>
          </a:p>
          <a:p>
            <a:pPr lvl="1" indent="-388938" hangingPunct="0">
              <a:lnSpc>
                <a:spcPct val="110000"/>
              </a:lnSpc>
              <a:spcBef>
                <a:spcPts val="1000"/>
              </a:spcBef>
            </a:pPr>
            <a:r>
              <a:rPr lang="el-GR" sz="2200" dirty="0" smtClean="0"/>
              <a:t>οπίσθια</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spTree>
    <p:extLst>
      <p:ext uri="{BB962C8B-B14F-4D97-AF65-F5344CB8AC3E}">
        <p14:creationId xmlns:p14="http://schemas.microsoft.com/office/powerpoint/2010/main" val="12875157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7/10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Προσθία </a:t>
            </a:r>
            <a:r>
              <a:rPr lang="el-GR" b="1" dirty="0" smtClean="0"/>
              <a:t>:</a:t>
            </a:r>
          </a:p>
          <a:p>
            <a:pPr marL="541338" indent="-457200" hangingPunct="0">
              <a:buFont typeface="+mj-lt"/>
              <a:buAutoNum type="arabicPeriod"/>
            </a:pPr>
            <a:r>
              <a:rPr lang="el-GR" dirty="0" smtClean="0"/>
              <a:t>Πρόσθιον </a:t>
            </a:r>
            <a:r>
              <a:rPr lang="el-GR" dirty="0"/>
              <a:t>πυραμιδικόν Δεμάτιο (Δ) (έσω της </a:t>
            </a:r>
            <a:r>
              <a:rPr lang="el-GR" dirty="0" smtClean="0"/>
              <a:t>προσθίας).</a:t>
            </a:r>
            <a:endParaRPr lang="el-GR" dirty="0"/>
          </a:p>
          <a:p>
            <a:pPr marL="541338" indent="-457200" hangingPunct="0">
              <a:buFont typeface="+mj-lt"/>
              <a:buAutoNum type="arabicPeriod"/>
            </a:pPr>
            <a:r>
              <a:rPr lang="el-GR" dirty="0" smtClean="0"/>
              <a:t>Έσω επιμήκης δεσμίδα  Δ   (πυθμήν προσθίας αύλακας).</a:t>
            </a:r>
          </a:p>
          <a:p>
            <a:pPr marL="541338" indent="-457200" hangingPunct="0">
              <a:buFont typeface="+mj-lt"/>
              <a:buAutoNum type="arabicPeriod"/>
            </a:pPr>
            <a:r>
              <a:rPr lang="el-GR" dirty="0" smtClean="0"/>
              <a:t>Αιθουσονωτιαίον Δ.</a:t>
            </a:r>
          </a:p>
          <a:p>
            <a:pPr marL="541338" indent="-457200" hangingPunct="0">
              <a:buFont typeface="+mj-lt"/>
              <a:buAutoNum type="arabicPeriod"/>
            </a:pPr>
            <a:r>
              <a:rPr lang="el-GR" dirty="0" smtClean="0"/>
              <a:t>Τετράδυμονωτιαίον Δ.</a:t>
            </a:r>
          </a:p>
          <a:p>
            <a:pPr marL="541338" indent="-457200" hangingPunct="0">
              <a:buFont typeface="+mj-lt"/>
              <a:buAutoNum type="arabicPeriod"/>
            </a:pPr>
            <a:r>
              <a:rPr lang="el-GR" dirty="0" smtClean="0"/>
              <a:t>Ίδιον </a:t>
            </a:r>
            <a:r>
              <a:rPr lang="el-GR" dirty="0"/>
              <a:t>προσθίας Δέσμης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spTree>
    <p:extLst>
      <p:ext uri="{BB962C8B-B14F-4D97-AF65-F5344CB8AC3E}">
        <p14:creationId xmlns:p14="http://schemas.microsoft.com/office/powerpoint/2010/main" val="144263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8/10</a:t>
            </a:r>
            <a:r>
              <a:rPr lang="el-GR" dirty="0" smtClean="0"/>
              <a:t> </a:t>
            </a:r>
            <a:endParaRPr lang="el-GR" dirty="0"/>
          </a:p>
        </p:txBody>
      </p:sp>
      <p:sp>
        <p:nvSpPr>
          <p:cNvPr id="3" name="2 - Θέση περιεχομένου"/>
          <p:cNvSpPr>
            <a:spLocks noGrp="1"/>
          </p:cNvSpPr>
          <p:nvPr>
            <p:ph idx="1"/>
          </p:nvPr>
        </p:nvSpPr>
        <p:spPr>
          <a:xfrm>
            <a:off x="457200" y="1196752"/>
            <a:ext cx="8363272" cy="5400600"/>
          </a:xfrm>
        </p:spPr>
        <p:txBody>
          <a:bodyPr>
            <a:normAutofit fontScale="92500" lnSpcReduction="10000"/>
          </a:bodyPr>
          <a:lstStyle/>
          <a:p>
            <a:pPr hangingPunct="0"/>
            <a:r>
              <a:rPr lang="el-GR" b="1" dirty="0" smtClean="0"/>
              <a:t>Πλάγια Δεμάτια (Δ)</a:t>
            </a:r>
          </a:p>
          <a:p>
            <a:pPr marL="541338" indent="-457200" hangingPunct="0">
              <a:buFont typeface="+mj-lt"/>
              <a:buAutoNum type="arabicPeriod"/>
            </a:pPr>
            <a:r>
              <a:rPr lang="el-GR" dirty="0" smtClean="0"/>
              <a:t>Πλάγιο </a:t>
            </a:r>
            <a:r>
              <a:rPr lang="el-GR" dirty="0"/>
              <a:t>πυραμιδικόν </a:t>
            </a:r>
            <a:r>
              <a:rPr lang="el-GR" dirty="0" smtClean="0"/>
              <a:t>Δ.</a:t>
            </a:r>
            <a:endParaRPr lang="el-GR" dirty="0"/>
          </a:p>
          <a:p>
            <a:pPr marL="541338" indent="-457200" hangingPunct="0">
              <a:buFont typeface="+mj-lt"/>
              <a:buAutoNum type="arabicPeriod"/>
            </a:pPr>
            <a:r>
              <a:rPr lang="el-GR" dirty="0" smtClean="0"/>
              <a:t>Οπίσθιο </a:t>
            </a:r>
            <a:r>
              <a:rPr lang="el-GR" dirty="0"/>
              <a:t>ραχιαίον παρεγκεφαλικόν </a:t>
            </a:r>
            <a:r>
              <a:rPr lang="el-GR" dirty="0" smtClean="0"/>
              <a:t>Δ.</a:t>
            </a:r>
            <a:endParaRPr lang="el-GR" dirty="0"/>
          </a:p>
          <a:p>
            <a:pPr marL="541338" indent="-457200" hangingPunct="0">
              <a:buFont typeface="+mj-lt"/>
              <a:buAutoNum type="arabicPeriod"/>
            </a:pPr>
            <a:r>
              <a:rPr lang="el-GR" dirty="0" smtClean="0"/>
              <a:t>Πρόσθιο </a:t>
            </a:r>
            <a:r>
              <a:rPr lang="el-GR" dirty="0"/>
              <a:t>ή κολιβικόν παρεγκεφαλικόν </a:t>
            </a:r>
            <a:r>
              <a:rPr lang="el-GR" dirty="0" smtClean="0"/>
              <a:t>Δ.</a:t>
            </a:r>
            <a:endParaRPr lang="el-GR" dirty="0"/>
          </a:p>
          <a:p>
            <a:pPr marL="541338" indent="-457200" hangingPunct="0">
              <a:buFont typeface="+mj-lt"/>
              <a:buAutoNum type="arabicPeriod"/>
            </a:pPr>
            <a:r>
              <a:rPr lang="el-GR" dirty="0" smtClean="0"/>
              <a:t>Νωτιοθαλαμικόν Δ.</a:t>
            </a:r>
            <a:endParaRPr lang="el-GR" dirty="0"/>
          </a:p>
          <a:p>
            <a:pPr marL="541338" indent="-457200" hangingPunct="0">
              <a:buFont typeface="+mj-lt"/>
              <a:buAutoNum type="arabicPeriod"/>
            </a:pPr>
            <a:r>
              <a:rPr lang="el-GR" dirty="0" smtClean="0"/>
              <a:t>Νωτιοτετραδυμικόν Δ.</a:t>
            </a:r>
            <a:endParaRPr lang="el-GR" dirty="0"/>
          </a:p>
          <a:p>
            <a:pPr marL="541338" indent="-457200" hangingPunct="0">
              <a:buFont typeface="+mj-lt"/>
              <a:buAutoNum type="arabicPeriod"/>
            </a:pPr>
            <a:r>
              <a:rPr lang="el-GR" dirty="0" smtClean="0"/>
              <a:t>Ερυθρονωτιαίον Δ.</a:t>
            </a:r>
            <a:endParaRPr lang="el-GR" dirty="0"/>
          </a:p>
          <a:p>
            <a:pPr marL="541338" indent="-457200" hangingPunct="0">
              <a:buFont typeface="+mj-lt"/>
              <a:buAutoNum type="arabicPeriod"/>
            </a:pPr>
            <a:r>
              <a:rPr lang="el-GR" dirty="0" smtClean="0"/>
              <a:t>Ελαιονωτιαίον Δ.</a:t>
            </a:r>
            <a:endParaRPr lang="el-GR" dirty="0"/>
          </a:p>
          <a:p>
            <a:pPr marL="541338" indent="-457200" hangingPunct="0">
              <a:buFont typeface="+mj-lt"/>
              <a:buAutoNum type="arabicPeriod"/>
            </a:pPr>
            <a:r>
              <a:rPr lang="el-GR" dirty="0" smtClean="0"/>
              <a:t>Αιθουσονωτιαίον Δ.</a:t>
            </a:r>
            <a:endParaRPr lang="el-GR" dirty="0"/>
          </a:p>
          <a:p>
            <a:pPr marL="541338" indent="-457200" hangingPunct="0">
              <a:buFont typeface="+mj-lt"/>
              <a:buAutoNum type="arabicPeriod"/>
            </a:pPr>
            <a:r>
              <a:rPr lang="el-GR" dirty="0" smtClean="0"/>
              <a:t>Δικτυονωτιαίον Δ.</a:t>
            </a:r>
            <a:endParaRPr lang="el-GR" dirty="0"/>
          </a:p>
          <a:p>
            <a:pPr marL="541338" indent="-457200" hangingPunct="0">
              <a:buFont typeface="+mj-lt"/>
              <a:buAutoNum type="arabicPeriod"/>
            </a:pPr>
            <a:r>
              <a:rPr lang="el-GR" dirty="0" smtClean="0"/>
              <a:t>Ίδιο </a:t>
            </a:r>
            <a:r>
              <a:rPr lang="el-GR" dirty="0"/>
              <a:t>δεμάτιο της πλαγίας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spTree>
    <p:extLst>
      <p:ext uri="{BB962C8B-B14F-4D97-AF65-F5344CB8AC3E}">
        <p14:creationId xmlns:p14="http://schemas.microsoft.com/office/powerpoint/2010/main" val="593141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9/10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Οπισθία :</a:t>
            </a:r>
          </a:p>
          <a:p>
            <a:pPr marL="541338" indent="-457200" hangingPunct="0">
              <a:buFont typeface="+mj-lt"/>
              <a:buAutoNum type="arabicPeriod"/>
            </a:pPr>
            <a:r>
              <a:rPr lang="el-GR" dirty="0" smtClean="0"/>
              <a:t>Ισχνό Δεμάτιο (εκατέρωθεν </a:t>
            </a:r>
            <a:r>
              <a:rPr lang="el-GR" dirty="0"/>
              <a:t>της οπισθίας αύλακος</a:t>
            </a:r>
            <a:r>
              <a:rPr lang="el-GR" dirty="0" smtClean="0"/>
              <a:t>).</a:t>
            </a:r>
            <a:endParaRPr lang="el-GR" dirty="0"/>
          </a:p>
          <a:p>
            <a:pPr marL="541338" indent="-457200" hangingPunct="0">
              <a:buFont typeface="+mj-lt"/>
              <a:buAutoNum type="arabicPeriod"/>
            </a:pPr>
            <a:r>
              <a:rPr lang="el-GR" dirty="0" smtClean="0"/>
              <a:t>Σφηνοειδές Δεμάτιο εκτός </a:t>
            </a:r>
            <a:r>
              <a:rPr lang="el-GR" dirty="0"/>
              <a:t>του </a:t>
            </a:r>
            <a:r>
              <a:rPr lang="el-GR" dirty="0" smtClean="0"/>
              <a:t>ισχνού.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554268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10/10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Τα κυριότερα </a:t>
            </a:r>
            <a:r>
              <a:rPr lang="el-GR" b="1" dirty="0"/>
              <a:t>κινητικά:</a:t>
            </a:r>
            <a:endParaRPr lang="el-GR" dirty="0"/>
          </a:p>
          <a:p>
            <a:pPr marL="811212" lvl="1" indent="-457200" hangingPunct="0">
              <a:buFont typeface="+mj-lt"/>
              <a:buAutoNum type="arabicPeriod"/>
            </a:pPr>
            <a:r>
              <a:rPr lang="el-GR" dirty="0" smtClean="0"/>
              <a:t>Πυραμιδικό</a:t>
            </a:r>
            <a:endParaRPr lang="el-GR" dirty="0"/>
          </a:p>
          <a:p>
            <a:pPr lvl="2" indent="-388938" hangingPunct="0">
              <a:buFont typeface="Calibri" panose="020F0502020204030204" pitchFamily="34" charset="0"/>
              <a:buChar char="‒"/>
            </a:pPr>
            <a:r>
              <a:rPr lang="el-GR" dirty="0" smtClean="0"/>
              <a:t>πρόσθιο πυραμιδικό,</a:t>
            </a:r>
            <a:endParaRPr lang="el-GR" dirty="0"/>
          </a:p>
          <a:p>
            <a:pPr lvl="2" indent="-388938" hangingPunct="0">
              <a:buFont typeface="Calibri" panose="020F0502020204030204" pitchFamily="34" charset="0"/>
              <a:buChar char="‒"/>
            </a:pPr>
            <a:r>
              <a:rPr lang="el-GR" dirty="0" smtClean="0"/>
              <a:t>πλάγιο πυραμιδικό.</a:t>
            </a:r>
            <a:endParaRPr lang="el-GR" dirty="0"/>
          </a:p>
          <a:p>
            <a:pPr marL="801688" indent="-457200" defTabSz="801688" hangingPunct="0">
              <a:buFont typeface="+mj-lt"/>
              <a:buAutoNum type="arabicPeriod" startAt="2"/>
            </a:pPr>
            <a:r>
              <a:rPr lang="el-GR" dirty="0" smtClean="0"/>
              <a:t>Αιθουσο-νωτιαίο.</a:t>
            </a:r>
            <a:endParaRPr lang="el-GR" dirty="0"/>
          </a:p>
          <a:p>
            <a:pPr marL="801688" indent="-457200" defTabSz="801688" hangingPunct="0">
              <a:buFont typeface="+mj-lt"/>
              <a:buAutoNum type="arabicPeriod" startAt="2"/>
            </a:pPr>
            <a:r>
              <a:rPr lang="el-GR" dirty="0" smtClean="0"/>
              <a:t>Ερυθρο-νωτιαίο, εξωπυραμιδικό.</a:t>
            </a:r>
            <a:endParaRPr lang="el-GR" dirty="0"/>
          </a:p>
          <a:p>
            <a:pPr marL="801688" indent="-457200" defTabSz="801688" hangingPunct="0">
              <a:buFont typeface="+mj-lt"/>
              <a:buAutoNum type="arabicPeriod" startAt="2"/>
            </a:pPr>
            <a:r>
              <a:rPr lang="el-GR" dirty="0" smtClean="0"/>
              <a:t>Δικτυο-νωτιαίο.</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18358916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n-US" sz="3200" b="0" dirty="0" smtClean="0"/>
              <a:t>1/</a:t>
            </a:r>
            <a:r>
              <a:rPr lang="el-GR" sz="3200" b="0" dirty="0" smtClean="0"/>
              <a:t>9</a:t>
            </a:r>
            <a:endParaRPr lang="el-GR" sz="3200" b="0" dirty="0"/>
          </a:p>
        </p:txBody>
      </p:sp>
      <p:sp>
        <p:nvSpPr>
          <p:cNvPr id="3" name="2 - Θέση περιεχομένου"/>
          <p:cNvSpPr>
            <a:spLocks noGrp="1"/>
          </p:cNvSpPr>
          <p:nvPr>
            <p:ph idx="1"/>
          </p:nvPr>
        </p:nvSpPr>
        <p:spPr>
          <a:xfrm>
            <a:off x="457200" y="1196752"/>
            <a:ext cx="8507288" cy="5040560"/>
          </a:xfrm>
        </p:spPr>
        <p:txBody>
          <a:bodyPr>
            <a:normAutofit/>
          </a:bodyPr>
          <a:lstStyle/>
          <a:p>
            <a:pPr marL="514350" indent="-514350" hangingPunct="0">
              <a:buFont typeface="+mj-lt"/>
              <a:buAutoNum type="romanUcPeriod"/>
            </a:pPr>
            <a:r>
              <a:rPr lang="el-GR" sz="2200" b="1" dirty="0" smtClean="0"/>
              <a:t>Το  </a:t>
            </a:r>
            <a:r>
              <a:rPr lang="el-GR" sz="2200" b="1" dirty="0"/>
              <a:t>πυραμιδικό σύστημα</a:t>
            </a:r>
            <a:endParaRPr lang="el-GR" sz="2200" dirty="0"/>
          </a:p>
          <a:p>
            <a:pPr hangingPunct="0"/>
            <a:r>
              <a:rPr lang="el-GR" sz="2200" dirty="0"/>
              <a:t>Είναι το </a:t>
            </a:r>
            <a:r>
              <a:rPr lang="el-GR" sz="2200" b="1" dirty="0"/>
              <a:t>κινητικό </a:t>
            </a:r>
            <a:r>
              <a:rPr lang="el-GR" sz="2200" dirty="0"/>
              <a:t>μονοπάτι που ξεκινάει από τον εγκεφαλικό </a:t>
            </a:r>
            <a:r>
              <a:rPr lang="el-GR" sz="2200" b="1" dirty="0"/>
              <a:t>φλοιό</a:t>
            </a:r>
            <a:r>
              <a:rPr lang="el-GR" sz="2200" dirty="0"/>
              <a:t> (κινητική περιοχή / προσθία κεντρική έλιξ / περιοχή 4 κατά </a:t>
            </a:r>
            <a:r>
              <a:rPr lang="en-US" sz="2200" dirty="0"/>
              <a:t>Broadman</a:t>
            </a:r>
            <a:r>
              <a:rPr lang="el-GR" sz="2200" dirty="0"/>
              <a:t>) και κατέρχεται στους </a:t>
            </a:r>
            <a:r>
              <a:rPr lang="el-GR" sz="2200" b="1" dirty="0"/>
              <a:t>κινητικούς πυρήνες των κρανιακών νεύρων </a:t>
            </a:r>
            <a:r>
              <a:rPr lang="el-GR" sz="2200" dirty="0"/>
              <a:t>και στα </a:t>
            </a:r>
            <a:r>
              <a:rPr lang="el-GR" sz="2200" b="1" dirty="0"/>
              <a:t>πρόσθια κέρατα </a:t>
            </a:r>
            <a:r>
              <a:rPr lang="el-GR" sz="2200" dirty="0"/>
              <a:t>του νωτιαίου μυελού ενώ κατέρχεται διερχόμενο από τις πυραμίδες του προμήκους. Είναι </a:t>
            </a:r>
            <a:r>
              <a:rPr lang="el-GR" sz="2200" b="1" dirty="0"/>
              <a:t>γρήγορο </a:t>
            </a:r>
            <a:r>
              <a:rPr lang="el-GR" sz="2200" dirty="0"/>
              <a:t>σύστημα κι ένας νευρώνας </a:t>
            </a:r>
            <a:r>
              <a:rPr lang="el-GR" sz="2200" b="1" dirty="0"/>
              <a:t>«</a:t>
            </a:r>
            <a:r>
              <a:rPr lang="en-US" sz="2200" b="1" dirty="0"/>
              <a:t>non</a:t>
            </a:r>
            <a:r>
              <a:rPr lang="el-GR" sz="2200" b="1" dirty="0"/>
              <a:t>-</a:t>
            </a:r>
            <a:r>
              <a:rPr lang="en-US" sz="2200" b="1" dirty="0"/>
              <a:t>stop</a:t>
            </a:r>
            <a:r>
              <a:rPr lang="el-GR" sz="2200" b="1" dirty="0"/>
              <a:t>» </a:t>
            </a:r>
            <a:r>
              <a:rPr lang="el-GR" sz="2200" dirty="0"/>
              <a:t>φέρνει τα ερεθίσματα από τον φλοιό στο νωτιαίο μυελό.</a:t>
            </a:r>
          </a:p>
          <a:p>
            <a:pPr hangingPunct="0"/>
            <a:r>
              <a:rPr lang="el-GR" sz="2200" b="1" dirty="0" smtClean="0"/>
              <a:t>Όλες </a:t>
            </a:r>
            <a:r>
              <a:rPr lang="el-GR" sz="2200" b="1" dirty="0"/>
              <a:t>οι ίνες διχάζονται </a:t>
            </a:r>
            <a:r>
              <a:rPr lang="el-GR" sz="2200" dirty="0"/>
              <a:t> </a:t>
            </a:r>
            <a:r>
              <a:rPr lang="el-GR" sz="2200" dirty="0" smtClean="0"/>
              <a:t>85-90</a:t>
            </a:r>
            <a:r>
              <a:rPr lang="el-GR" sz="2200" dirty="0"/>
              <a:t>% στις </a:t>
            </a:r>
            <a:r>
              <a:rPr lang="el-GR" sz="2200" dirty="0" smtClean="0"/>
              <a:t>πυραμίδες</a:t>
            </a:r>
            <a:endParaRPr lang="en-US" sz="2200" dirty="0" smtClean="0"/>
          </a:p>
          <a:p>
            <a:pPr marL="3135313" indent="0" hangingPunct="0">
              <a:buNone/>
            </a:pPr>
            <a:r>
              <a:rPr lang="el-GR" sz="2200" dirty="0" smtClean="0"/>
              <a:t>5-10</a:t>
            </a:r>
            <a:r>
              <a:rPr lang="el-GR" sz="2200" dirty="0"/>
              <a:t>% στο σημείο του Ν.Μ. που </a:t>
            </a:r>
            <a:r>
              <a:rPr lang="el-GR" sz="2200" dirty="0" smtClean="0"/>
              <a:t>νευρώνουν</a:t>
            </a:r>
            <a:r>
              <a:rPr lang="en-US" sz="2200" dirty="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8948064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2</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sz="2200" b="1" dirty="0"/>
              <a:t>Το πυραμιδικό έχει 3 μέρη</a:t>
            </a:r>
            <a:endParaRPr lang="el-GR" sz="2200" dirty="0"/>
          </a:p>
          <a:p>
            <a:pPr marL="801688" indent="-457200" hangingPunct="0">
              <a:buFont typeface="+mj-lt"/>
              <a:buAutoNum type="arabicPeriod"/>
            </a:pPr>
            <a:r>
              <a:rPr lang="el-GR" sz="2200" dirty="0" smtClean="0"/>
              <a:t>Φλοιονωτιαίες </a:t>
            </a:r>
            <a:r>
              <a:rPr lang="el-GR" sz="2200" dirty="0"/>
              <a:t>ίνες ή πυραμιδικό </a:t>
            </a:r>
            <a:r>
              <a:rPr lang="el-GR" sz="2200" dirty="0" smtClean="0"/>
              <a:t>σωστό</a:t>
            </a:r>
            <a:r>
              <a:rPr lang="en-US" sz="2200" dirty="0" smtClean="0"/>
              <a:t>.</a:t>
            </a:r>
            <a:endParaRPr lang="el-GR" sz="2200" dirty="0"/>
          </a:p>
          <a:p>
            <a:pPr marL="801688" indent="-457200" hangingPunct="0">
              <a:buFont typeface="+mj-lt"/>
              <a:buAutoNum type="arabicPeriod"/>
            </a:pPr>
            <a:r>
              <a:rPr lang="el-GR" sz="2200" dirty="0" smtClean="0"/>
              <a:t>Πλάγιες </a:t>
            </a:r>
            <a:r>
              <a:rPr lang="el-GR" sz="2200" dirty="0"/>
              <a:t>φλοιοπρομηκικές </a:t>
            </a:r>
            <a:r>
              <a:rPr lang="el-GR" sz="2200" dirty="0" smtClean="0"/>
              <a:t>ίνες</a:t>
            </a:r>
            <a:r>
              <a:rPr lang="en-US" sz="2200" dirty="0" smtClean="0"/>
              <a:t>.</a:t>
            </a:r>
            <a:endParaRPr lang="el-GR" sz="2200" dirty="0"/>
          </a:p>
          <a:p>
            <a:pPr marL="801688" indent="-457200" hangingPunct="0">
              <a:buFont typeface="+mj-lt"/>
              <a:buAutoNum type="arabicPeriod"/>
            </a:pPr>
            <a:r>
              <a:rPr lang="el-GR" sz="2200" dirty="0" smtClean="0"/>
              <a:t>Μέσες </a:t>
            </a:r>
            <a:r>
              <a:rPr lang="el-GR" sz="2200" dirty="0"/>
              <a:t>φλοι</a:t>
            </a:r>
            <a:r>
              <a:rPr lang="en-US" sz="2200" dirty="0"/>
              <a:t>o</a:t>
            </a:r>
            <a:r>
              <a:rPr lang="el-GR" sz="2200" dirty="0"/>
              <a:t>προμηκικές </a:t>
            </a:r>
            <a:r>
              <a:rPr lang="el-GR" sz="2200" dirty="0" smtClean="0"/>
              <a:t>ίνες</a:t>
            </a:r>
            <a:r>
              <a:rPr lang="en-US" sz="2200" dirty="0" smtClean="0"/>
              <a:t>.</a:t>
            </a:r>
            <a:endParaRPr lang="el-GR" sz="2200" dirty="0"/>
          </a:p>
          <a:p>
            <a:pPr hangingPunct="0"/>
            <a:r>
              <a:rPr lang="el-GR" sz="2200" dirty="0"/>
              <a:t>Οι φλοιονωτιαίες ίνες από το φλοιό πορεύονται και καταλήγουν στα πρόσθια κέρατα του Ν.Μ. Οι πλάγιες φλοιοπρομηκικές από το φλοιό καταλήγουν στους κρανιακούς πυρήνες } 5, 7, 9, 10, 11, 12. Οι μέσες φλοιοπρομηκικές από το φλοιό καταλήγουν στους κρανιακούς πυρήνες } 3, 4, 6</a:t>
            </a:r>
          </a:p>
          <a:p>
            <a:pPr hangingPunct="0"/>
            <a:r>
              <a:rPr lang="el-GR" sz="2200" dirty="0" smtClean="0"/>
              <a:t>Τα </a:t>
            </a:r>
            <a:r>
              <a:rPr lang="el-GR" sz="2200" dirty="0"/>
              <a:t>3, 4, 6 όλα κινούν οφθαλμικούς μύες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spTree>
    <p:extLst>
      <p:ext uri="{BB962C8B-B14F-4D97-AF65-F5344CB8AC3E}">
        <p14:creationId xmlns:p14="http://schemas.microsoft.com/office/powerpoint/2010/main" val="14433317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3</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marL="0" indent="0" hangingPunct="0">
              <a:lnSpc>
                <a:spcPct val="100000"/>
              </a:lnSpc>
              <a:spcBef>
                <a:spcPts val="600"/>
              </a:spcBef>
              <a:buNone/>
            </a:pPr>
            <a:r>
              <a:rPr lang="el-GR" sz="2000" b="1" dirty="0"/>
              <a:t>Το μονοπάτι του πυραμιδικού είναι </a:t>
            </a:r>
            <a:endParaRPr lang="el-GR" sz="2000" dirty="0"/>
          </a:p>
          <a:p>
            <a:pPr hangingPunct="0">
              <a:lnSpc>
                <a:spcPct val="100000"/>
              </a:lnSpc>
              <a:spcBef>
                <a:spcPts val="600"/>
              </a:spcBef>
            </a:pPr>
            <a:r>
              <a:rPr lang="el-GR" sz="2000" dirty="0"/>
              <a:t>Από φλοιό (περιοχή 4, ή κινητική περιοχή, ή προσθία κεντρική </a:t>
            </a:r>
            <a:r>
              <a:rPr lang="el-GR" sz="2000" dirty="0" smtClean="0"/>
              <a:t>έλικα)</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ακτινωτός στέφανος = στην λευκή ουσία </a:t>
            </a:r>
            <a:r>
              <a:rPr lang="el-GR" sz="2000" dirty="0" smtClean="0"/>
              <a:t>ημισφαιρίου</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έσω </a:t>
            </a:r>
            <a:r>
              <a:rPr lang="el-GR" sz="2000" dirty="0" smtClean="0"/>
              <a:t>κάψα</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smtClean="0"/>
              <a:t>Μεσεγκέφαλος</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γέφυρα   </a:t>
            </a:r>
            <a:r>
              <a:rPr lang="el-GR" sz="2000" dirty="0">
                <a:sym typeface="Symbol"/>
              </a:rPr>
              <a:t></a:t>
            </a:r>
            <a:r>
              <a:rPr lang="el-GR" sz="2000" dirty="0"/>
              <a:t> ελαφρός διαχωρισμός των ινών </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προμήκης </a:t>
            </a:r>
            <a:r>
              <a:rPr lang="el-GR" sz="2000" dirty="0">
                <a:sym typeface="Symbol"/>
              </a:rPr>
              <a:t></a:t>
            </a:r>
            <a:r>
              <a:rPr lang="el-GR" sz="2000" dirty="0"/>
              <a:t> οι ίνες συνέρχονται + διχάζονται</a:t>
            </a:r>
          </a:p>
          <a:p>
            <a:pPr lvl="1" hangingPunct="0">
              <a:lnSpc>
                <a:spcPct val="100000"/>
              </a:lnSpc>
              <a:spcBef>
                <a:spcPts val="600"/>
              </a:spcBef>
            </a:pPr>
            <a:r>
              <a:rPr lang="el-GR" sz="2000" dirty="0" smtClean="0"/>
              <a:t>90</a:t>
            </a:r>
            <a:r>
              <a:rPr lang="el-GR" sz="2000" dirty="0"/>
              <a:t>% διχάζονται </a:t>
            </a:r>
            <a:r>
              <a:rPr lang="el-GR" sz="2000" dirty="0">
                <a:sym typeface="Symbol"/>
              </a:rPr>
              <a:t></a:t>
            </a:r>
            <a:r>
              <a:rPr lang="el-GR" sz="2000" dirty="0"/>
              <a:t> γίνεται το πλάγιο πυραμιδικό δεμάτιο</a:t>
            </a:r>
          </a:p>
          <a:p>
            <a:pPr lvl="1" hangingPunct="0">
              <a:lnSpc>
                <a:spcPct val="100000"/>
              </a:lnSpc>
              <a:spcBef>
                <a:spcPts val="600"/>
              </a:spcBef>
            </a:pPr>
            <a:r>
              <a:rPr lang="el-GR" sz="2000" dirty="0" smtClean="0"/>
              <a:t>5-10</a:t>
            </a:r>
            <a:r>
              <a:rPr lang="el-GR" sz="2000" dirty="0"/>
              <a:t>% όχι διχασμός </a:t>
            </a:r>
            <a:r>
              <a:rPr lang="el-GR" sz="2000" dirty="0">
                <a:sym typeface="Symbol"/>
              </a:rPr>
              <a:t></a:t>
            </a:r>
            <a:r>
              <a:rPr lang="el-GR" sz="2000" dirty="0"/>
              <a:t> γίνεται το πρόσθιο πυραμιδικό </a:t>
            </a:r>
            <a:r>
              <a:rPr lang="el-GR" sz="2000" dirty="0" smtClean="0"/>
              <a:t>δεμάτιο</a:t>
            </a:r>
            <a:endParaRPr lang="en-US" sz="2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spTree>
    <p:extLst>
      <p:ext uri="{BB962C8B-B14F-4D97-AF65-F5344CB8AC3E}">
        <p14:creationId xmlns:p14="http://schemas.microsoft.com/office/powerpoint/2010/main" val="9235113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3275856" y="116632"/>
            <a:ext cx="5868144" cy="908720"/>
          </a:xfrm>
        </p:spPr>
        <p:txBody>
          <a:bodyPr/>
          <a:lstStyle/>
          <a:p>
            <a:r>
              <a:rPr lang="el-GR" dirty="0"/>
              <a:t>Πυραμιδικό σύστημα </a:t>
            </a:r>
            <a:r>
              <a:rPr lang="el-GR" sz="3200" b="0" dirty="0" smtClean="0"/>
              <a:t>4</a:t>
            </a:r>
            <a:r>
              <a:rPr lang="en-US" sz="3200" b="0" dirty="0" smtClean="0"/>
              <a:t>/</a:t>
            </a:r>
            <a:r>
              <a:rPr lang="el-GR" sz="3200" b="0" dirty="0" smtClean="0"/>
              <a:t>9</a:t>
            </a:r>
            <a:endParaRPr lang="el-GR" dirty="0"/>
          </a:p>
        </p:txBody>
      </p:sp>
      <p:pic>
        <p:nvPicPr>
          <p:cNvPr id="5122" name="Picture 2" descr="File:1426 Corticospinal Pathwa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59226"/>
            <a:ext cx="3096344" cy="67803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3779912" y="6237312"/>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1426 Corticospinal </a:t>
            </a:r>
            <a:r>
              <a:rPr lang="en-US" sz="1200" dirty="0" smtClean="0">
                <a:solidFill>
                  <a:prstClr val="black"/>
                </a:solidFill>
                <a:latin typeface="Calibri"/>
                <a:hlinkClick r:id="rId3"/>
              </a:rPr>
              <a:t>Pathway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spTree>
    <p:extLst>
      <p:ext uri="{BB962C8B-B14F-4D97-AF65-F5344CB8AC3E}">
        <p14:creationId xmlns:p14="http://schemas.microsoft.com/office/powerpoint/2010/main" val="530223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1</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Συνειρμικές </a:t>
            </a:r>
            <a:r>
              <a:rPr lang="el-GR" sz="2200" b="1" dirty="0"/>
              <a:t>ίνες:  </a:t>
            </a:r>
            <a:r>
              <a:rPr lang="el-GR" sz="2200" dirty="0"/>
              <a:t>που ενώνουν άλλους νευρώνες στο ίδιο ημισφαίριο, συνήθως κοντές (</a:t>
            </a:r>
            <a:r>
              <a:rPr lang="en-US" sz="2200" dirty="0"/>
              <a:t>Association</a:t>
            </a:r>
            <a:r>
              <a:rPr lang="el-GR" sz="2200" dirty="0"/>
              <a:t>  </a:t>
            </a:r>
            <a:r>
              <a:rPr lang="en-US" sz="2200" dirty="0"/>
              <a:t>fibres</a:t>
            </a:r>
            <a:r>
              <a:rPr lang="el-GR" sz="2200" dirty="0"/>
              <a:t>).</a:t>
            </a:r>
          </a:p>
          <a:p>
            <a:pPr marL="457200" indent="-457200" hangingPunct="0">
              <a:buFont typeface="+mj-lt"/>
              <a:buAutoNum type="arabicPeriod"/>
            </a:pPr>
            <a:r>
              <a:rPr lang="el-GR" sz="2200" b="1" dirty="0" smtClean="0"/>
              <a:t>Συνδεσμικές </a:t>
            </a:r>
            <a:r>
              <a:rPr lang="el-GR" sz="2200" b="1" dirty="0"/>
              <a:t>ίνες:  </a:t>
            </a:r>
            <a:r>
              <a:rPr lang="el-GR" sz="2200" dirty="0"/>
              <a:t>Αυτές συνδέουν νευρώνες από το ένα ημισφαίριο στο άλλο, συνήθως πορεύονται στις ίδιες περιοχές των 2 ημισφαιρίων π.χ.  Το </a:t>
            </a:r>
            <a:r>
              <a:rPr lang="el-GR" sz="2200" b="1" dirty="0"/>
              <a:t>μεσολόβιο </a:t>
            </a:r>
            <a:r>
              <a:rPr lang="el-GR" sz="2200" dirty="0"/>
              <a:t>είναι η μεγαλύτερη συλλογή συνδεσμικών ινών.  </a:t>
            </a:r>
            <a:r>
              <a:rPr lang="el-GR" sz="2200" dirty="0" smtClean="0"/>
              <a:t>Άλλες </a:t>
            </a:r>
            <a:r>
              <a:rPr lang="el-GR" sz="2200" dirty="0"/>
              <a:t>είναι </a:t>
            </a:r>
            <a:r>
              <a:rPr lang="el-GR" sz="2200" dirty="0" smtClean="0"/>
              <a:t>οπίσθιες </a:t>
            </a:r>
            <a:r>
              <a:rPr lang="el-GR" sz="2200" dirty="0"/>
              <a:t>συνδεσμικές </a:t>
            </a:r>
            <a:r>
              <a:rPr lang="el-GR" sz="2200" dirty="0" smtClean="0"/>
              <a:t>και άλλες πρόσθιες </a:t>
            </a:r>
            <a:r>
              <a:rPr lang="el-GR" sz="2200" dirty="0"/>
              <a:t>συνδεσμικές (</a:t>
            </a:r>
            <a:r>
              <a:rPr lang="en-US" sz="2200" dirty="0"/>
              <a:t>Commissural fibres</a:t>
            </a:r>
            <a:r>
              <a:rPr lang="el-GR" sz="2200" dirty="0"/>
              <a:t>).</a:t>
            </a:r>
          </a:p>
          <a:p>
            <a:pPr marL="457200" indent="-457200" hangingPunct="0">
              <a:buFont typeface="+mj-lt"/>
              <a:buAutoNum type="arabicPeriod"/>
            </a:pPr>
            <a:r>
              <a:rPr lang="el-GR" sz="2200" b="1" dirty="0" smtClean="0"/>
              <a:t>Ίνες </a:t>
            </a:r>
            <a:r>
              <a:rPr lang="el-GR" sz="2200" b="1" dirty="0"/>
              <a:t>προβολής (</a:t>
            </a:r>
            <a:r>
              <a:rPr lang="fr-FR" sz="2200" b="1" dirty="0"/>
              <a:t>projection fibres</a:t>
            </a:r>
            <a:r>
              <a:rPr lang="el-GR" sz="2200" b="1" dirty="0"/>
              <a:t>).  </a:t>
            </a:r>
            <a:r>
              <a:rPr lang="en-US" sz="2200" dirty="0"/>
              <a:t>A</a:t>
            </a:r>
            <a:r>
              <a:rPr lang="el-GR" sz="2200" dirty="0" smtClean="0"/>
              <a:t>υτές </a:t>
            </a:r>
            <a:r>
              <a:rPr lang="el-GR" sz="2200" dirty="0"/>
              <a:t>είναι ίνες που συνδέουν τα ημισφαίρια με άλλες περιοχές του ΚΝΣ π.χ. το εγκεφαλικό στέλεχος και την σπονδυλική στήλη.  Ένα παράδειγμα είναι η </a:t>
            </a:r>
            <a:r>
              <a:rPr lang="el-GR" sz="2200" b="1" dirty="0"/>
              <a:t>έσω κάψα</a:t>
            </a:r>
            <a:r>
              <a:rPr lang="el-GR" sz="2200" b="1" dirty="0" smtClean="0"/>
              <a:t>.</a:t>
            </a:r>
            <a:endParaRPr lang="el-GR"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spTree>
    <p:extLst>
      <p:ext uri="{BB962C8B-B14F-4D97-AF65-F5344CB8AC3E}">
        <p14:creationId xmlns:p14="http://schemas.microsoft.com/office/powerpoint/2010/main" val="37931097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Δεμάτια πυραμιδικού στον νωτιαίο μυελό</a:t>
            </a:r>
          </a:p>
        </p:txBody>
      </p:sp>
      <p:pic>
        <p:nvPicPr>
          <p:cNvPr id="6" name="Picture 4" descr="File:Gray675.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78620" y="1628800"/>
            <a:ext cx="4309604" cy="42018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4" y="596031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1632721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5</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Λειτουργία του Πυραμιδικού</a:t>
            </a:r>
            <a:endParaRPr lang="el-GR" dirty="0"/>
          </a:p>
          <a:p>
            <a:pPr marL="457200" indent="-457200" hangingPunct="0">
              <a:buFont typeface="+mj-lt"/>
              <a:buAutoNum type="arabicPeriod"/>
            </a:pPr>
            <a:r>
              <a:rPr lang="el-GR" b="1" dirty="0" smtClean="0"/>
              <a:t>Στον </a:t>
            </a:r>
            <a:r>
              <a:rPr lang="el-GR" b="1" dirty="0"/>
              <a:t>τόνο:  </a:t>
            </a:r>
            <a:r>
              <a:rPr lang="el-GR" dirty="0"/>
              <a:t>Το πυραμιδικό είναι διεγερτικό μονοπάτι δηλ. η διέγερσή του </a:t>
            </a:r>
            <a:r>
              <a:rPr lang="el-GR" dirty="0" smtClean="0">
                <a:sym typeface="Symbol"/>
              </a:rPr>
              <a:t>αυξάνει </a:t>
            </a:r>
            <a:r>
              <a:rPr lang="el-GR" dirty="0" smtClean="0"/>
              <a:t>τον </a:t>
            </a:r>
            <a:r>
              <a:rPr lang="el-GR" dirty="0"/>
              <a:t>τόνο και τα αντανακλαστικά και η καταστροφή </a:t>
            </a:r>
            <a:r>
              <a:rPr lang="el-GR" dirty="0" smtClean="0"/>
              <a:t>του</a:t>
            </a:r>
            <a:r>
              <a:rPr lang="en-US" dirty="0" smtClean="0"/>
              <a:t> </a:t>
            </a:r>
            <a:r>
              <a:rPr lang="el-GR" dirty="0" smtClean="0"/>
              <a:t>ελαττώνει </a:t>
            </a:r>
            <a:r>
              <a:rPr lang="el-GR" dirty="0"/>
              <a:t>τον τόνο και τα αντανακλαστικά.</a:t>
            </a:r>
          </a:p>
          <a:p>
            <a:pPr marL="457200" indent="-457200" hangingPunct="0">
              <a:buFont typeface="+mj-lt"/>
              <a:buAutoNum type="arabicPeriod"/>
            </a:pPr>
            <a:r>
              <a:rPr lang="el-GR" b="1" dirty="0" smtClean="0"/>
              <a:t>Στην </a:t>
            </a:r>
            <a:r>
              <a:rPr lang="el-GR" b="1" dirty="0"/>
              <a:t>κίνηση:  </a:t>
            </a:r>
            <a:r>
              <a:rPr lang="el-GR" dirty="0"/>
              <a:t>Το πυραμιδικό είναι υπεύθυνο για τις λεπτές, μεμονωμένες, ακριβείς, ειδικές κινήσεις που είναι απαραίτητες για όλες τις δραστηριότητες που χρειάζονται επιδεξιότητα (δηλ. δακτυλογράφηση, παίξιμο πιάνου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spTree>
    <p:extLst>
      <p:ext uri="{BB962C8B-B14F-4D97-AF65-F5344CB8AC3E}">
        <p14:creationId xmlns:p14="http://schemas.microsoft.com/office/powerpoint/2010/main" val="28422912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6</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Κλινικά σημεία βλάβης για το Πυραμιδικό</a:t>
            </a:r>
            <a:endParaRPr lang="el-GR" dirty="0"/>
          </a:p>
          <a:p>
            <a:pPr hangingPunct="0"/>
            <a:r>
              <a:rPr lang="el-GR" dirty="0"/>
              <a:t>Το πυραμιδικό δεμάτιο συχνά βλάπτεται από </a:t>
            </a:r>
            <a:r>
              <a:rPr lang="el-GR" b="1" dirty="0"/>
              <a:t>αιμορραγία ή θρόμβωση </a:t>
            </a:r>
            <a:r>
              <a:rPr lang="el-GR" dirty="0"/>
              <a:t>των αρτηριών που αρδεύουν τα διάφορα μέρη του.</a:t>
            </a:r>
          </a:p>
          <a:p>
            <a:pPr hangingPunct="0"/>
            <a:r>
              <a:rPr lang="el-GR" b="1" dirty="0"/>
              <a:t>Ορολογία:	</a:t>
            </a:r>
            <a:endParaRPr lang="el-GR" b="1" dirty="0" smtClean="0"/>
          </a:p>
          <a:p>
            <a:pPr lvl="1" indent="-388938" hangingPunct="0"/>
            <a:r>
              <a:rPr lang="el-GR" b="1" dirty="0" smtClean="0"/>
              <a:t>Ημιπληγία</a:t>
            </a:r>
            <a:r>
              <a:rPr lang="en-US" b="1" dirty="0" smtClean="0"/>
              <a:t> </a:t>
            </a:r>
            <a:r>
              <a:rPr lang="el-GR" dirty="0" smtClean="0"/>
              <a:t>=   </a:t>
            </a:r>
            <a:r>
              <a:rPr lang="el-GR" dirty="0"/>
              <a:t>παράλυση του ½ του </a:t>
            </a:r>
            <a:r>
              <a:rPr lang="el-GR" dirty="0" smtClean="0"/>
              <a:t>σώματος</a:t>
            </a:r>
            <a:r>
              <a:rPr lang="en-US" dirty="0" smtClean="0"/>
              <a:t>.</a:t>
            </a:r>
            <a:endParaRPr lang="el-GR" dirty="0"/>
          </a:p>
          <a:p>
            <a:pPr lvl="1" indent="-388938" hangingPunct="0"/>
            <a:r>
              <a:rPr lang="el-GR" b="1" dirty="0" smtClean="0"/>
              <a:t>Μονοπληγία</a:t>
            </a:r>
            <a:r>
              <a:rPr lang="en-US" b="1" dirty="0" smtClean="0"/>
              <a:t> </a:t>
            </a:r>
            <a:r>
              <a:rPr lang="el-GR" dirty="0" smtClean="0"/>
              <a:t>=   </a:t>
            </a:r>
            <a:r>
              <a:rPr lang="el-GR" dirty="0"/>
              <a:t>παράλυση ενός μέλους </a:t>
            </a:r>
            <a:r>
              <a:rPr lang="el-GR" dirty="0" smtClean="0"/>
              <a:t>μόνον</a:t>
            </a:r>
            <a:r>
              <a:rPr lang="en-US" dirty="0" smtClean="0"/>
              <a:t>.</a:t>
            </a:r>
            <a:endParaRPr lang="el-GR" dirty="0"/>
          </a:p>
          <a:p>
            <a:pPr lvl="1" indent="-388938" hangingPunct="0"/>
            <a:r>
              <a:rPr lang="el-GR" b="1" dirty="0" smtClean="0"/>
              <a:t>Παραπληγία</a:t>
            </a:r>
            <a:r>
              <a:rPr lang="en-US" b="1" dirty="0" smtClean="0"/>
              <a:t> </a:t>
            </a:r>
            <a:r>
              <a:rPr lang="el-GR" dirty="0" smtClean="0"/>
              <a:t>=   </a:t>
            </a:r>
            <a:r>
              <a:rPr lang="el-GR" dirty="0"/>
              <a:t>παράλυση των 2 κάτω </a:t>
            </a:r>
            <a:r>
              <a:rPr lang="el-GR" dirty="0" smtClean="0"/>
              <a:t>μελών</a:t>
            </a:r>
            <a:r>
              <a:rPr lang="en-US" dirty="0" smtClean="0"/>
              <a:t>.</a:t>
            </a:r>
            <a:endParaRPr lang="el-GR" dirty="0"/>
          </a:p>
          <a:p>
            <a:pPr lvl="1" indent="-388938" hangingPunct="0"/>
            <a:r>
              <a:rPr lang="el-GR" b="1" dirty="0" smtClean="0"/>
              <a:t>Τετραπληγία</a:t>
            </a:r>
            <a:r>
              <a:rPr lang="en-US" b="1" dirty="0" smtClean="0"/>
              <a:t> </a:t>
            </a:r>
            <a:r>
              <a:rPr lang="el-GR" dirty="0" smtClean="0"/>
              <a:t>=   </a:t>
            </a:r>
            <a:r>
              <a:rPr lang="el-GR" dirty="0"/>
              <a:t>παράλυση και των 2 κάτω και </a:t>
            </a:r>
            <a:r>
              <a:rPr lang="el-GR" dirty="0" smtClean="0"/>
              <a:t>των 2 </a:t>
            </a:r>
            <a:r>
              <a:rPr lang="el-GR" dirty="0"/>
              <a:t>άνω </a:t>
            </a:r>
            <a:r>
              <a:rPr lang="el-GR" dirty="0" smtClean="0"/>
              <a:t>άκρων</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6961786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a:bodyPr>
          <a:lstStyle/>
          <a:p>
            <a:r>
              <a:rPr lang="el-GR" dirty="0"/>
              <a:t>Χαρακτηριστικές βλάβες </a:t>
            </a:r>
            <a:r>
              <a:rPr lang="el-GR" dirty="0" smtClean="0"/>
              <a:t>πυραμιδικού</a:t>
            </a:r>
            <a:r>
              <a:rPr lang="en-US" dirty="0" smtClean="0"/>
              <a:t> </a:t>
            </a:r>
            <a:r>
              <a:rPr lang="en-US" sz="3200" b="0" dirty="0" smtClean="0"/>
              <a:t>1/2</a:t>
            </a:r>
            <a:endParaRPr lang="el-GR" sz="3200" b="0" dirty="0"/>
          </a:p>
        </p:txBody>
      </p:sp>
      <p:pic>
        <p:nvPicPr>
          <p:cNvPr id="6146" name="Picture 2" descr="http://163.178.103.176/Temas/Temab2N/APortal/FisoNerCG/FisoNerOb5/Paralisis/Clayman85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169" y="1988840"/>
            <a:ext cx="8621663" cy="364992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86000" y="5638764"/>
            <a:ext cx="4572000" cy="276999"/>
          </a:xfrm>
          <a:prstGeom prst="rect">
            <a:avLst/>
          </a:prstGeom>
        </p:spPr>
        <p:txBody>
          <a:bodyPr>
            <a:spAutoFit/>
          </a:bodyPr>
          <a:lstStyle/>
          <a:p>
            <a:pPr algn="ctr"/>
            <a:r>
              <a:rPr lang="en-US" sz="1200" dirty="0" smtClean="0">
                <a:solidFill>
                  <a:prstClr val="black"/>
                </a:solidFill>
                <a:latin typeface="Calibri"/>
                <a:hlinkClick r:id="rId3"/>
              </a:rPr>
              <a:t>zahstraces.blogspot.gr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spTree>
    <p:extLst>
      <p:ext uri="{BB962C8B-B14F-4D97-AF65-F5344CB8AC3E}">
        <p14:creationId xmlns:p14="http://schemas.microsoft.com/office/powerpoint/2010/main" val="8241362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dirty="0"/>
              <a:t>Χαρακτηριστικές βλάβες πυραμιδικού</a:t>
            </a:r>
            <a:r>
              <a:rPr lang="en-US" dirty="0"/>
              <a:t> </a:t>
            </a:r>
            <a:r>
              <a:rPr lang="en-US" sz="3200" b="0" dirty="0" smtClean="0"/>
              <a:t>2/2</a:t>
            </a:r>
            <a:endParaRPr lang="el-GR" dirty="0"/>
          </a:p>
        </p:txBody>
      </p:sp>
      <p:pic>
        <p:nvPicPr>
          <p:cNvPr id="8194" name="Picture 2" descr="File:Stroke ischem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39652" y="1401532"/>
            <a:ext cx="6264696" cy="5024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6464369"/>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Stroke </a:t>
            </a:r>
            <a:r>
              <a:rPr lang="en-US" sz="1200" dirty="0" smtClean="0">
                <a:solidFill>
                  <a:prstClr val="black"/>
                </a:solidFill>
                <a:latin typeface="Calibri"/>
                <a:hlinkClick r:id="rId3"/>
              </a:rPr>
              <a:t>ischemic</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83</a:t>
            </a:fld>
            <a:endParaRPr lang="el-GR" dirty="0">
              <a:solidFill>
                <a:prstClr val="black"/>
              </a:solidFill>
            </a:endParaRPr>
          </a:p>
        </p:txBody>
      </p:sp>
    </p:spTree>
    <p:extLst>
      <p:ext uri="{BB962C8B-B14F-4D97-AF65-F5344CB8AC3E}">
        <p14:creationId xmlns:p14="http://schemas.microsoft.com/office/powerpoint/2010/main" val="37006955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7</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Όταν βλάπτεται η περιοχή </a:t>
            </a:r>
            <a:r>
              <a:rPr lang="el-GR" b="1" dirty="0"/>
              <a:t>4</a:t>
            </a:r>
            <a:r>
              <a:rPr lang="el-GR" dirty="0"/>
              <a:t> </a:t>
            </a:r>
            <a:r>
              <a:rPr lang="el-GR" b="1" dirty="0"/>
              <a:t>ή κινητική ή </a:t>
            </a:r>
            <a:r>
              <a:rPr lang="el-GR" b="1" dirty="0" smtClean="0"/>
              <a:t>πρόσθια</a:t>
            </a:r>
            <a:r>
              <a:rPr lang="el-GR" dirty="0" smtClean="0"/>
              <a:t> </a:t>
            </a:r>
            <a:r>
              <a:rPr lang="el-GR" dirty="0"/>
              <a:t>κεντρική </a:t>
            </a:r>
            <a:r>
              <a:rPr lang="el-GR" dirty="0" smtClean="0"/>
              <a:t>έλικα </a:t>
            </a:r>
            <a:r>
              <a:rPr lang="el-GR" b="1" dirty="0" smtClean="0"/>
              <a:t>συνήθως</a:t>
            </a:r>
            <a:r>
              <a:rPr lang="el-GR" dirty="0" smtClean="0"/>
              <a:t> </a:t>
            </a:r>
            <a:r>
              <a:rPr lang="el-GR" dirty="0"/>
              <a:t>έχουμε</a:t>
            </a:r>
            <a:r>
              <a:rPr lang="el-GR" b="1" dirty="0"/>
              <a:t> μονοπληγία </a:t>
            </a:r>
            <a:r>
              <a:rPr lang="el-GR" dirty="0"/>
              <a:t>δηλ. ένα μέλος </a:t>
            </a:r>
            <a:r>
              <a:rPr lang="el-GR" dirty="0" smtClean="0"/>
              <a:t>επηρεάζεται, άρα χάνονται </a:t>
            </a:r>
            <a:r>
              <a:rPr lang="el-GR" dirty="0"/>
              <a:t>οι ηθελημένες κινήσεις ενός μόνο μέλους στο </a:t>
            </a:r>
            <a:r>
              <a:rPr lang="el-GR" dirty="0" smtClean="0"/>
              <a:t>αντίθετο μέρος </a:t>
            </a:r>
            <a:r>
              <a:rPr lang="el-GR" dirty="0"/>
              <a:t>του σώματος.</a:t>
            </a:r>
          </a:p>
          <a:p>
            <a:pPr hangingPunct="0"/>
            <a:r>
              <a:rPr lang="el-GR" dirty="0" smtClean="0"/>
              <a:t>Όταν </a:t>
            </a:r>
            <a:r>
              <a:rPr lang="el-GR" dirty="0"/>
              <a:t>βλάπτεται το δεμάτιο στην περιοχή </a:t>
            </a:r>
            <a:r>
              <a:rPr lang="el-GR" b="1" dirty="0"/>
              <a:t>της έσω κάψας</a:t>
            </a:r>
            <a:r>
              <a:rPr lang="el-GR" dirty="0"/>
              <a:t> </a:t>
            </a:r>
            <a:r>
              <a:rPr lang="el-GR" dirty="0" smtClean="0"/>
              <a:t>έχουμε </a:t>
            </a:r>
            <a:r>
              <a:rPr lang="el-GR" b="1" dirty="0" smtClean="0"/>
              <a:t>πλήρη </a:t>
            </a:r>
            <a:r>
              <a:rPr lang="el-GR" b="1" dirty="0"/>
              <a:t>ημιπληγία</a:t>
            </a:r>
            <a:r>
              <a:rPr lang="el-GR" dirty="0"/>
              <a:t> γιατί συνήθως </a:t>
            </a:r>
            <a:r>
              <a:rPr lang="el-GR" b="1" dirty="0"/>
              <a:t>όλα</a:t>
            </a:r>
            <a:r>
              <a:rPr lang="el-GR" dirty="0"/>
              <a:t> τα μέρη του </a:t>
            </a:r>
            <a:r>
              <a:rPr lang="el-GR" dirty="0" smtClean="0"/>
              <a:t>πυραμιδικού παραβλάπτονται</a:t>
            </a:r>
            <a:r>
              <a:rPr lang="el-GR" dirty="0"/>
              <a:t>.  Δυστυχώς η αρτηρία που αρδεύει αυτήν </a:t>
            </a:r>
            <a:r>
              <a:rPr lang="el-GR" dirty="0" smtClean="0"/>
              <a:t>την περιοχή </a:t>
            </a:r>
            <a:r>
              <a:rPr lang="el-GR" dirty="0"/>
              <a:t>(μέση εγκεφαλική και κλάδοι της) καλείται και αρτηρία </a:t>
            </a:r>
            <a:r>
              <a:rPr lang="el-GR" dirty="0" smtClean="0"/>
              <a:t>της εγκεφαλικής </a:t>
            </a:r>
            <a:r>
              <a:rPr lang="el-GR" dirty="0"/>
              <a:t>αιμορραγίας, διότι συχνά </a:t>
            </a:r>
            <a:r>
              <a:rPr lang="el-GR" dirty="0" smtClean="0"/>
              <a:t>ρήγνυται</a:t>
            </a:r>
            <a:r>
              <a:rPr lang="el-GR" dirty="0"/>
              <a:t>!</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84</a:t>
            </a:fld>
            <a:endParaRPr lang="el-GR" dirty="0">
              <a:solidFill>
                <a:prstClr val="black"/>
              </a:solidFill>
            </a:endParaRPr>
          </a:p>
        </p:txBody>
      </p:sp>
    </p:spTree>
    <p:extLst>
      <p:ext uri="{BB962C8B-B14F-4D97-AF65-F5344CB8AC3E}">
        <p14:creationId xmlns:p14="http://schemas.microsoft.com/office/powerpoint/2010/main" val="12681814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8</a:t>
            </a:r>
            <a:r>
              <a:rPr lang="en-US" sz="3200" b="0" dirty="0" smtClean="0"/>
              <a:t>/</a:t>
            </a:r>
            <a:r>
              <a:rPr lang="el-GR" sz="3200" b="0" dirty="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pPr>
            <a:r>
              <a:rPr lang="el-GR" sz="2100" dirty="0" smtClean="0"/>
              <a:t>Όταν </a:t>
            </a:r>
            <a:r>
              <a:rPr lang="el-GR" sz="2100" dirty="0"/>
              <a:t>παραβλάπτεται το πυραμιδικό σύστημα στην περιοχή του </a:t>
            </a:r>
            <a:r>
              <a:rPr lang="el-GR" sz="2100" b="1" dirty="0"/>
              <a:t>εγκεφαλικού στελέχους</a:t>
            </a:r>
            <a:r>
              <a:rPr lang="el-GR" sz="2100" dirty="0"/>
              <a:t> (μεσεγκέφαλος, γέφυρα, προμήκης) εκεί συνήθως γίνεται βλάβη </a:t>
            </a:r>
            <a:r>
              <a:rPr lang="el-GR" sz="2100" dirty="0" smtClean="0"/>
              <a:t>δεματίου και νεύρου </a:t>
            </a:r>
            <a:r>
              <a:rPr lang="el-GR" sz="2100" dirty="0"/>
              <a:t>δηλ.</a:t>
            </a:r>
          </a:p>
          <a:p>
            <a:pPr marL="457200" indent="-457200" hangingPunct="0">
              <a:lnSpc>
                <a:spcPct val="100000"/>
              </a:lnSpc>
              <a:spcBef>
                <a:spcPts val="600"/>
              </a:spcBef>
              <a:buFont typeface="+mj-lt"/>
              <a:buAutoNum type="arabicPeriod"/>
            </a:pPr>
            <a:r>
              <a:rPr lang="el-GR" sz="2100" b="1" dirty="0" smtClean="0"/>
              <a:t>Μεσεγκέφαλος </a:t>
            </a:r>
            <a:r>
              <a:rPr lang="el-GR" sz="2100" dirty="0"/>
              <a:t>(εδώ κοντά στο πυραμιδικό αρχίζει </a:t>
            </a:r>
            <a:r>
              <a:rPr lang="el-GR" sz="2100" b="1" dirty="0"/>
              <a:t>το 3</a:t>
            </a:r>
            <a:r>
              <a:rPr lang="el-GR" sz="2100" b="1" baseline="30000" dirty="0"/>
              <a:t>ο</a:t>
            </a:r>
            <a:r>
              <a:rPr lang="el-GR" sz="2100" b="1" dirty="0"/>
              <a:t> </a:t>
            </a:r>
            <a:r>
              <a:rPr lang="el-GR" sz="2100" b="1" dirty="0" smtClean="0"/>
              <a:t>νεύρο</a:t>
            </a:r>
            <a:r>
              <a:rPr lang="el-GR" sz="2100" dirty="0"/>
              <a:t> </a:t>
            </a:r>
            <a:r>
              <a:rPr lang="el-GR" sz="2100" dirty="0" smtClean="0"/>
              <a:t>ή </a:t>
            </a:r>
            <a:r>
              <a:rPr lang="el-GR" sz="2100" dirty="0"/>
              <a:t>κοινό κινητικό και παραβλάπτεται κι αυτό με το δεμάτιο) </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endParaRPr lang="en-US" sz="2100" dirty="0" smtClean="0"/>
          </a:p>
          <a:p>
            <a:pPr marL="354013" indent="0" hangingPunct="0">
              <a:lnSpc>
                <a:spcPct val="100000"/>
              </a:lnSpc>
              <a:spcBef>
                <a:spcPts val="600"/>
              </a:spcBef>
              <a:buNone/>
            </a:pPr>
            <a:r>
              <a:rPr lang="el-GR" sz="2100" dirty="0" smtClean="0"/>
              <a:t>β</a:t>
            </a:r>
            <a:r>
              <a:rPr lang="el-GR" sz="2100" dirty="0"/>
              <a:t>) παράλυση του 3</a:t>
            </a:r>
            <a:r>
              <a:rPr lang="el-GR" sz="2100" baseline="30000" dirty="0"/>
              <a:t>ου</a:t>
            </a:r>
            <a:r>
              <a:rPr lang="el-GR" sz="2100" dirty="0"/>
              <a:t> </a:t>
            </a:r>
            <a:r>
              <a:rPr lang="en-US" sz="2100" dirty="0"/>
              <a:t>v</a:t>
            </a:r>
            <a:r>
              <a:rPr lang="el-GR" sz="2100" dirty="0"/>
              <a:t>. στο ίδιο μέρος </a:t>
            </a:r>
            <a:r>
              <a:rPr lang="el-GR" sz="2100" dirty="0" smtClean="0"/>
              <a:t>σώματος,</a:t>
            </a:r>
            <a:endParaRPr lang="el-GR" sz="2100" dirty="0"/>
          </a:p>
          <a:p>
            <a:pPr marL="457200" indent="-457200" hangingPunct="0">
              <a:lnSpc>
                <a:spcPct val="100000"/>
              </a:lnSpc>
              <a:spcBef>
                <a:spcPts val="600"/>
              </a:spcBef>
              <a:buFont typeface="+mj-lt"/>
              <a:buAutoNum type="arabicPeriod" startAt="2"/>
            </a:pPr>
            <a:r>
              <a:rPr lang="el-GR" sz="2100" b="1" dirty="0" smtClean="0"/>
              <a:t>Γέφυρα </a:t>
            </a:r>
            <a:r>
              <a:rPr lang="el-GR" sz="2100" dirty="0"/>
              <a:t>(εδώ κοντά στο πυραμιδικό αρχίζει </a:t>
            </a:r>
            <a:r>
              <a:rPr lang="el-GR" sz="2100" b="1" dirty="0"/>
              <a:t>το  6</a:t>
            </a:r>
            <a:r>
              <a:rPr lang="el-GR" sz="2100" b="1" baseline="30000" dirty="0"/>
              <a:t>ο</a:t>
            </a:r>
            <a:r>
              <a:rPr lang="el-GR" sz="2100" b="1" dirty="0"/>
              <a:t> ή </a:t>
            </a:r>
            <a:r>
              <a:rPr lang="el-GR" sz="2100" b="1" dirty="0" smtClean="0"/>
              <a:t>απαγωγό</a:t>
            </a:r>
            <a:r>
              <a:rPr lang="en-US" sz="2100" dirty="0"/>
              <a:t> </a:t>
            </a:r>
            <a:r>
              <a:rPr lang="el-GR" sz="2100" dirty="0" smtClean="0"/>
              <a:t>και </a:t>
            </a:r>
            <a:r>
              <a:rPr lang="el-GR" sz="2100" dirty="0"/>
              <a:t>παραβλάπτεται </a:t>
            </a:r>
            <a:r>
              <a:rPr lang="el-GR" sz="2100" dirty="0" smtClean="0"/>
              <a:t>και αυτό </a:t>
            </a:r>
            <a:r>
              <a:rPr lang="el-GR" sz="2100" dirty="0"/>
              <a:t>με το δεμάτιο)</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p>
          <a:p>
            <a:pPr marL="354013" indent="0" hangingPunct="0">
              <a:lnSpc>
                <a:spcPct val="100000"/>
              </a:lnSpc>
              <a:spcBef>
                <a:spcPts val="600"/>
              </a:spcBef>
              <a:buNone/>
            </a:pPr>
            <a:r>
              <a:rPr lang="el-GR" sz="2100" dirty="0" smtClean="0"/>
              <a:t>β</a:t>
            </a:r>
            <a:r>
              <a:rPr lang="el-GR" sz="2100" dirty="0"/>
              <a:t>) παράλυση του 6</a:t>
            </a:r>
            <a:r>
              <a:rPr lang="el-GR" sz="2100" baseline="30000" dirty="0"/>
              <a:t>ου</a:t>
            </a:r>
            <a:r>
              <a:rPr lang="el-GR" sz="2100" dirty="0"/>
              <a:t> </a:t>
            </a:r>
            <a:r>
              <a:rPr lang="en-US" sz="2100" dirty="0"/>
              <a:t>v</a:t>
            </a:r>
            <a:r>
              <a:rPr lang="el-GR" sz="2100" dirty="0"/>
              <a:t>. στο ίδιο μέρος σώματος.</a:t>
            </a:r>
          </a:p>
          <a:p>
            <a:pPr marL="457200" indent="-457200" hangingPunct="0">
              <a:lnSpc>
                <a:spcPct val="100000"/>
              </a:lnSpc>
              <a:spcBef>
                <a:spcPts val="600"/>
              </a:spcBef>
              <a:buFont typeface="+mj-lt"/>
              <a:buAutoNum type="arabicPeriod" startAt="3"/>
            </a:pPr>
            <a:r>
              <a:rPr lang="el-GR" sz="2100" b="1" dirty="0" smtClean="0"/>
              <a:t>Προμήκης</a:t>
            </a:r>
            <a:r>
              <a:rPr lang="el-GR" sz="2100" dirty="0" smtClean="0"/>
              <a:t> </a:t>
            </a:r>
            <a:r>
              <a:rPr lang="el-GR" sz="2100" dirty="0"/>
              <a:t>(εδώ συνήθως βλάπτεται </a:t>
            </a:r>
            <a:r>
              <a:rPr lang="el-GR" sz="2100" b="1" dirty="0"/>
              <a:t>το </a:t>
            </a:r>
            <a:r>
              <a:rPr lang="el-GR" sz="2100" b="1" dirty="0" smtClean="0"/>
              <a:t>υπογλώσσιο </a:t>
            </a:r>
            <a:r>
              <a:rPr lang="el-GR" sz="2100" b="1" dirty="0"/>
              <a:t>νεύρο</a:t>
            </a:r>
            <a:r>
              <a:rPr lang="el-GR" sz="2100" b="1" dirty="0" smtClean="0"/>
              <a:t>)</a:t>
            </a:r>
            <a:endParaRPr lang="el-GR" sz="2100" dirty="0"/>
          </a:p>
          <a:p>
            <a:pPr marL="0" indent="0" hangingPunct="0">
              <a:lnSpc>
                <a:spcPct val="100000"/>
              </a:lnSpc>
              <a:spcBef>
                <a:spcPts val="600"/>
              </a:spcBef>
              <a:buNone/>
            </a:pPr>
            <a:r>
              <a:rPr lang="el-GR" sz="2100" dirty="0" smtClean="0"/>
              <a:t> </a:t>
            </a:r>
            <a:r>
              <a:rPr lang="el-GR" sz="2100" dirty="0" smtClean="0">
                <a:sym typeface="Symbol"/>
              </a:rPr>
              <a:t> </a:t>
            </a:r>
            <a:r>
              <a:rPr lang="el-GR" sz="2100" dirty="0" smtClean="0"/>
              <a:t>α</a:t>
            </a:r>
            <a:r>
              <a:rPr lang="el-GR" sz="2100" dirty="0"/>
              <a:t>) ημιπληγία του άλλου μισού </a:t>
            </a:r>
            <a:r>
              <a:rPr lang="el-GR" sz="2100" dirty="0" smtClean="0"/>
              <a:t>σώματος,</a:t>
            </a:r>
            <a:endParaRPr lang="el-GR" sz="2100" dirty="0"/>
          </a:p>
          <a:p>
            <a:pPr marL="354013" indent="0" hangingPunct="0">
              <a:lnSpc>
                <a:spcPct val="100000"/>
              </a:lnSpc>
              <a:spcBef>
                <a:spcPts val="600"/>
              </a:spcBef>
              <a:buNone/>
            </a:pPr>
            <a:r>
              <a:rPr lang="el-GR" sz="2100" dirty="0" smtClean="0"/>
              <a:t>β</a:t>
            </a:r>
            <a:r>
              <a:rPr lang="el-GR" sz="2100" dirty="0"/>
              <a:t>) παράλυση του υπογλωσσίου το ίδιο μέρος </a:t>
            </a:r>
            <a:r>
              <a:rPr lang="el-GR" sz="2100" dirty="0" smtClean="0"/>
              <a:t>σώματος.</a:t>
            </a:r>
            <a:endParaRPr lang="el-GR" sz="21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85</a:t>
            </a:fld>
            <a:endParaRPr lang="el-GR" dirty="0">
              <a:solidFill>
                <a:prstClr val="black"/>
              </a:solidFill>
            </a:endParaRPr>
          </a:p>
        </p:txBody>
      </p:sp>
    </p:spTree>
    <p:extLst>
      <p:ext uri="{BB962C8B-B14F-4D97-AF65-F5344CB8AC3E}">
        <p14:creationId xmlns:p14="http://schemas.microsoft.com/office/powerpoint/2010/main" val="11920243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9</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lstStyle/>
          <a:p>
            <a:pPr hangingPunct="0">
              <a:lnSpc>
                <a:spcPct val="150000"/>
              </a:lnSpc>
            </a:pPr>
            <a:r>
              <a:rPr lang="el-GR" dirty="0"/>
              <a:t>[ Στο προμήκη τα 2 δεμάτια (Α+Δ) περνούν </a:t>
            </a:r>
            <a:r>
              <a:rPr lang="el-GR" dirty="0" smtClean="0"/>
              <a:t>κοντά-κοντά </a:t>
            </a:r>
            <a:r>
              <a:rPr lang="el-GR" dirty="0"/>
              <a:t>στις πυραμίδες </a:t>
            </a:r>
            <a:r>
              <a:rPr lang="el-GR" dirty="0" smtClean="0"/>
              <a:t>και </a:t>
            </a:r>
            <a:r>
              <a:rPr lang="el-GR" dirty="0"/>
              <a:t>συνήθως βλάπτονται και τα 2 ].</a:t>
            </a:r>
          </a:p>
          <a:p>
            <a:pPr hangingPunct="0">
              <a:lnSpc>
                <a:spcPct val="150000"/>
              </a:lnSpc>
            </a:pPr>
            <a:r>
              <a:rPr lang="el-GR" dirty="0"/>
              <a:t>Οι αναφερθείσες ανωτέρω 1, 2, 3 ημιπληγίες λέγονται </a:t>
            </a:r>
            <a:r>
              <a:rPr lang="el-GR" b="1" dirty="0"/>
              <a:t>χιαστί </a:t>
            </a:r>
            <a:r>
              <a:rPr lang="el-GR" b="1" dirty="0" smtClean="0"/>
              <a:t>ημιπληγίες</a:t>
            </a:r>
            <a:r>
              <a:rPr lang="el-GR" b="1" dirty="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86</a:t>
            </a:fld>
            <a:endParaRPr lang="el-GR" dirty="0">
              <a:solidFill>
                <a:prstClr val="black"/>
              </a:solidFill>
            </a:endParaRPr>
          </a:p>
        </p:txBody>
      </p:sp>
    </p:spTree>
    <p:extLst>
      <p:ext uri="{BB962C8B-B14F-4D97-AF65-F5344CB8AC3E}">
        <p14:creationId xmlns:p14="http://schemas.microsoft.com/office/powerpoint/2010/main" val="16366605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Εξωπυραμιδικό </a:t>
            </a:r>
            <a:r>
              <a:rPr lang="el-GR" dirty="0" smtClean="0"/>
              <a:t>σύστημα</a:t>
            </a:r>
            <a:endParaRPr lang="el-GR" sz="3200" b="0" dirty="0"/>
          </a:p>
        </p:txBody>
      </p:sp>
      <p:sp>
        <p:nvSpPr>
          <p:cNvPr id="3" name="2 - Θέση περιεχομένου"/>
          <p:cNvSpPr>
            <a:spLocks noGrp="1"/>
          </p:cNvSpPr>
          <p:nvPr>
            <p:ph idx="1"/>
          </p:nvPr>
        </p:nvSpPr>
        <p:spPr>
          <a:xfrm>
            <a:off x="457200" y="1196752"/>
            <a:ext cx="8435280" cy="5184576"/>
          </a:xfrm>
        </p:spPr>
        <p:txBody>
          <a:bodyPr>
            <a:normAutofit lnSpcReduction="10000"/>
          </a:bodyPr>
          <a:lstStyle/>
          <a:p>
            <a:pPr hangingPunct="0"/>
            <a:r>
              <a:rPr lang="el-GR" sz="2200" dirty="0" smtClean="0"/>
              <a:t>Περιλαμβάνει </a:t>
            </a:r>
            <a:r>
              <a:rPr lang="el-GR" sz="2200" b="1" dirty="0"/>
              <a:t>όλες εκείνες</a:t>
            </a:r>
            <a:r>
              <a:rPr lang="el-GR" sz="2200" dirty="0"/>
              <a:t> τις κινητικές διασυνδέσεις από </a:t>
            </a:r>
            <a:r>
              <a:rPr lang="el-GR" sz="2200" dirty="0" smtClean="0"/>
              <a:t>ίνες </a:t>
            </a:r>
            <a:r>
              <a:rPr lang="el-GR" sz="2200" b="1" dirty="0" smtClean="0"/>
              <a:t>που </a:t>
            </a:r>
            <a:r>
              <a:rPr lang="el-GR" sz="2200" b="1" dirty="0"/>
              <a:t>δεν περνούν </a:t>
            </a:r>
            <a:r>
              <a:rPr lang="el-GR" sz="2200" dirty="0"/>
              <a:t>από τις </a:t>
            </a:r>
            <a:r>
              <a:rPr lang="el-GR" sz="2200" b="1" dirty="0"/>
              <a:t>πυραμίδες</a:t>
            </a:r>
            <a:r>
              <a:rPr lang="el-GR" sz="2200" dirty="0"/>
              <a:t> του προμήκη.</a:t>
            </a:r>
          </a:p>
          <a:p>
            <a:pPr hangingPunct="0"/>
            <a:r>
              <a:rPr lang="el-GR" sz="2200" dirty="0" smtClean="0"/>
              <a:t>Περιλαμβάνει </a:t>
            </a:r>
            <a:r>
              <a:rPr lang="el-GR" sz="2200" dirty="0"/>
              <a:t>ίνες που ξεκινούν από: </a:t>
            </a:r>
            <a:endParaRPr lang="el-GR" sz="2200" dirty="0" smtClean="0"/>
          </a:p>
          <a:p>
            <a:pPr marL="719138" indent="-457200" hangingPunct="0">
              <a:buFont typeface="+mj-lt"/>
              <a:buAutoNum type="arabicPeriod"/>
            </a:pPr>
            <a:r>
              <a:rPr lang="el-GR" sz="2200" dirty="0" smtClean="0"/>
              <a:t>Την </a:t>
            </a:r>
            <a:r>
              <a:rPr lang="el-GR" sz="2200" dirty="0"/>
              <a:t>προκινητική </a:t>
            </a:r>
            <a:r>
              <a:rPr lang="el-GR" sz="2200" dirty="0" smtClean="0"/>
              <a:t>περιοχή,</a:t>
            </a:r>
          </a:p>
          <a:p>
            <a:pPr marL="719138" indent="-457200" hangingPunct="0">
              <a:buFont typeface="+mj-lt"/>
              <a:buAutoNum type="arabicPeriod"/>
            </a:pPr>
            <a:r>
              <a:rPr lang="el-GR" sz="2200" dirty="0" smtClean="0"/>
              <a:t>Τα </a:t>
            </a:r>
            <a:r>
              <a:rPr lang="el-GR" sz="2200" dirty="0"/>
              <a:t>βασικά </a:t>
            </a:r>
            <a:r>
              <a:rPr lang="el-GR" sz="2200" dirty="0" smtClean="0"/>
              <a:t>γάγγλια,</a:t>
            </a:r>
          </a:p>
          <a:p>
            <a:pPr marL="719138" indent="-457200" hangingPunct="0">
              <a:buFont typeface="+mj-lt"/>
              <a:buAutoNum type="arabicPeriod"/>
            </a:pPr>
            <a:r>
              <a:rPr lang="el-GR" sz="2200" dirty="0" smtClean="0"/>
              <a:t>Εγκεφαλικό </a:t>
            </a:r>
            <a:r>
              <a:rPr lang="el-GR" sz="2200" dirty="0"/>
              <a:t>στέλεχος δηλ. </a:t>
            </a:r>
            <a:r>
              <a:rPr lang="el-GR" sz="2200" dirty="0" smtClean="0"/>
              <a:t>μεσεγκέφαλο, γέφυρα</a:t>
            </a:r>
            <a:r>
              <a:rPr lang="el-GR" sz="2200" dirty="0"/>
              <a:t>, </a:t>
            </a:r>
            <a:r>
              <a:rPr lang="el-GR" sz="2200" dirty="0" smtClean="0"/>
              <a:t>προμήκη.</a:t>
            </a:r>
            <a:endParaRPr lang="el-GR" sz="2200" dirty="0"/>
          </a:p>
          <a:p>
            <a:pPr hangingPunct="0"/>
            <a:r>
              <a:rPr lang="el-GR" sz="2200" dirty="0" smtClean="0"/>
              <a:t>Οι </a:t>
            </a:r>
            <a:r>
              <a:rPr lang="el-GR" sz="2200" dirty="0"/>
              <a:t>ίνες του εξωπυραμιδικού τελειώνουν στα πρόσθια κέρατα του Ν.Μ.</a:t>
            </a:r>
          </a:p>
          <a:p>
            <a:pPr hangingPunct="0"/>
            <a:r>
              <a:rPr lang="el-GR" sz="2200" dirty="0" smtClean="0"/>
              <a:t>Έχει </a:t>
            </a:r>
            <a:r>
              <a:rPr lang="el-GR" sz="2200" dirty="0"/>
              <a:t>3 μονά και 3 διπλά δεμάτια.</a:t>
            </a:r>
          </a:p>
          <a:p>
            <a:pPr hangingPunct="0"/>
            <a:r>
              <a:rPr lang="el-GR" sz="2200" dirty="0"/>
              <a:t>Τα δεμάτια που διχάζονται στο εξωπυραμιδικό σύστημα, διχάζονται άμα τη εκκινήσει τους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87</a:t>
            </a:fld>
            <a:endParaRPr lang="el-GR" dirty="0">
              <a:solidFill>
                <a:prstClr val="black"/>
              </a:solidFill>
            </a:endParaRPr>
          </a:p>
        </p:txBody>
      </p:sp>
    </p:spTree>
    <p:extLst>
      <p:ext uri="{BB962C8B-B14F-4D97-AF65-F5344CB8AC3E}">
        <p14:creationId xmlns:p14="http://schemas.microsoft.com/office/powerpoint/2010/main" val="16936202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Δεμάτια εξωπυραμιδικού</a:t>
            </a:r>
          </a:p>
        </p:txBody>
      </p:sp>
      <p:pic>
        <p:nvPicPr>
          <p:cNvPr id="9218" name="Picture 2" descr="File:Spinal cord tracts - English.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889" y="1808583"/>
            <a:ext cx="8792223" cy="37806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p:nvPr/>
        </p:nvSpPr>
        <p:spPr>
          <a:xfrm>
            <a:off x="1047749" y="6093296"/>
            <a:ext cx="7048499"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Spinal cord tracts - </a:t>
            </a:r>
            <a:r>
              <a:rPr lang="en-US" sz="1200" dirty="0" smtClean="0">
                <a:solidFill>
                  <a:prstClr val="black"/>
                </a:solidFill>
                <a:latin typeface="Calibri"/>
                <a:hlinkClick r:id="rId3"/>
              </a:rPr>
              <a:t>English</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Mikael Häggström"/>
              </a:rPr>
              <a:t>Mikael Häggström</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88</a:t>
            </a:fld>
            <a:endParaRPr lang="el-GR" dirty="0">
              <a:solidFill>
                <a:prstClr val="black"/>
              </a:solidFill>
            </a:endParaRPr>
          </a:p>
        </p:txBody>
      </p:sp>
    </p:spTree>
    <p:extLst>
      <p:ext uri="{BB962C8B-B14F-4D97-AF65-F5344CB8AC3E}">
        <p14:creationId xmlns:p14="http://schemas.microsoft.com/office/powerpoint/2010/main" val="2461401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2</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0" indent="0" hangingPunct="0">
              <a:buNone/>
            </a:pPr>
            <a:r>
              <a:rPr lang="el-GR" dirty="0" smtClean="0"/>
              <a:t>Άρα, </a:t>
            </a:r>
            <a:r>
              <a:rPr lang="el-GR" dirty="0"/>
              <a:t>το κάθε ημισφαίριο: </a:t>
            </a:r>
          </a:p>
          <a:p>
            <a:pPr marL="514350" indent="-514350" hangingPunct="0">
              <a:buFont typeface="+mj-lt"/>
              <a:buAutoNum type="romanLcPeriod"/>
            </a:pPr>
            <a:r>
              <a:rPr lang="el-GR" dirty="0" smtClean="0"/>
              <a:t>Επικοινωνεί </a:t>
            </a:r>
            <a:r>
              <a:rPr lang="el-GR" dirty="0"/>
              <a:t>με </a:t>
            </a:r>
            <a:r>
              <a:rPr lang="el-GR" b="1" dirty="0"/>
              <a:t>τον εαυτό του.</a:t>
            </a:r>
            <a:endParaRPr lang="el-GR" dirty="0"/>
          </a:p>
          <a:p>
            <a:pPr marL="514350" indent="-514350" hangingPunct="0">
              <a:buFont typeface="+mj-lt"/>
              <a:buAutoNum type="romanLcPeriod"/>
            </a:pPr>
            <a:r>
              <a:rPr lang="el-GR" dirty="0" smtClean="0"/>
              <a:t>Το </a:t>
            </a:r>
            <a:r>
              <a:rPr lang="el-GR" b="1" dirty="0"/>
              <a:t>κάθε ημισφαίριο </a:t>
            </a:r>
            <a:r>
              <a:rPr lang="el-GR" dirty="0"/>
              <a:t>επικοινωνεί με το άλλο.</a:t>
            </a:r>
          </a:p>
          <a:p>
            <a:pPr marL="514350" indent="-514350" hangingPunct="0">
              <a:buFont typeface="+mj-lt"/>
              <a:buAutoNum type="romanLcPeriod"/>
            </a:pPr>
            <a:r>
              <a:rPr lang="el-GR" dirty="0" smtClean="0"/>
              <a:t>Το </a:t>
            </a:r>
            <a:r>
              <a:rPr lang="el-GR" dirty="0"/>
              <a:t>κάθε ημισφαίριο επικοινωνεί με τον </a:t>
            </a:r>
            <a:r>
              <a:rPr lang="el-GR" b="1" dirty="0"/>
              <a:t>υπόλοιπο εγκέφαλο</a:t>
            </a:r>
            <a:r>
              <a:rPr lang="el-GR" dirty="0"/>
              <a:t> και </a:t>
            </a:r>
            <a:r>
              <a:rPr lang="el-GR" dirty="0" smtClean="0"/>
              <a:t>με το </a:t>
            </a:r>
            <a:r>
              <a:rPr lang="el-GR" b="1" dirty="0"/>
              <a:t>νωτιαίο μυελό.</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2107398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Λειτουργία εξωπυραμιδικού συστήματος</a:t>
            </a:r>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Στον </a:t>
            </a:r>
            <a:r>
              <a:rPr lang="el-GR" sz="2200" b="1" dirty="0"/>
              <a:t>τόνο:</a:t>
            </a:r>
            <a:r>
              <a:rPr lang="el-GR" sz="2200" dirty="0"/>
              <a:t>  </a:t>
            </a:r>
            <a:r>
              <a:rPr lang="el-GR" sz="2200" b="1" dirty="0"/>
              <a:t>Μερικά</a:t>
            </a:r>
            <a:r>
              <a:rPr lang="el-GR" sz="2200" dirty="0"/>
              <a:t> δεμάτια είναι </a:t>
            </a:r>
            <a:r>
              <a:rPr lang="el-GR" sz="2200" b="1" dirty="0"/>
              <a:t>διεγερτικά</a:t>
            </a:r>
            <a:r>
              <a:rPr lang="el-GR" sz="2200" dirty="0"/>
              <a:t>.  </a:t>
            </a:r>
            <a:r>
              <a:rPr lang="el-GR" sz="2200" b="1" dirty="0"/>
              <a:t>Μερικά </a:t>
            </a:r>
            <a:r>
              <a:rPr lang="el-GR" sz="2200" dirty="0"/>
              <a:t>είναι </a:t>
            </a:r>
            <a:r>
              <a:rPr lang="el-GR" sz="2200" b="1" dirty="0"/>
              <a:t>κατασταλτικά</a:t>
            </a:r>
            <a:r>
              <a:rPr lang="el-GR" sz="2200" dirty="0" smtClean="0"/>
              <a:t>. </a:t>
            </a:r>
            <a:r>
              <a:rPr lang="el-GR" sz="2200" dirty="0"/>
              <a:t>Όταν διεγερθεί ένα ανασταλτικό </a:t>
            </a:r>
            <a:r>
              <a:rPr lang="el-GR" sz="2200" dirty="0" smtClean="0"/>
              <a:t>δεμάτιο ελαττώνει </a:t>
            </a:r>
            <a:r>
              <a:rPr lang="el-GR" sz="2200" dirty="0"/>
              <a:t>τον τόνο και τα αντανακλαστικά ενώ όταν καταστραφεί αυξάνεται ο τόνος και τα αντανακλαστικά.</a:t>
            </a:r>
          </a:p>
          <a:p>
            <a:pPr marL="457200" indent="-457200" hangingPunct="0">
              <a:buFont typeface="+mj-lt"/>
              <a:buAutoNum type="arabicPeriod"/>
            </a:pPr>
            <a:r>
              <a:rPr lang="el-GR" sz="2200" b="1" dirty="0" smtClean="0"/>
              <a:t>Στην </a:t>
            </a:r>
            <a:r>
              <a:rPr lang="el-GR" sz="2200" b="1" dirty="0"/>
              <a:t>κίνηση:  </a:t>
            </a:r>
            <a:r>
              <a:rPr lang="el-GR" sz="2200" dirty="0"/>
              <a:t>Είναι υπεύθυνα για τις </a:t>
            </a:r>
            <a:r>
              <a:rPr lang="el-GR" sz="2200" b="1" dirty="0"/>
              <a:t>αδρές, συνεργικές </a:t>
            </a:r>
            <a:r>
              <a:rPr lang="el-GR" sz="2200" dirty="0"/>
              <a:t>κινήσεις που χρειάζονται την δραστηριότητα μεγάλων ομάδων μυών π.χ. κινήσεις απαραίτητες για </a:t>
            </a:r>
            <a:r>
              <a:rPr lang="el-GR" sz="2200" b="1" dirty="0"/>
              <a:t>την ισορροπία της στάσης. </a:t>
            </a:r>
            <a:r>
              <a:rPr lang="el-GR" sz="2200" dirty="0" smtClean="0"/>
              <a:t>Επίσης για τις ημιαυτοματοποιημένες </a:t>
            </a:r>
            <a:r>
              <a:rPr lang="el-GR" sz="2200" dirty="0"/>
              <a:t>κινήσεις που δεν χρειάζονται πολύ επιδεξιότητα π.χ. οι κινήσεις των χεριών καθώς περπατάμε. Το εξωπυραμιδικό «τοποθετεί </a:t>
            </a:r>
            <a:r>
              <a:rPr lang="el-GR" sz="2200" b="1" dirty="0"/>
              <a:t>το υπόβαθρο</a:t>
            </a:r>
            <a:r>
              <a:rPr lang="el-GR" sz="2200" dirty="0"/>
              <a:t>» για την μετέπειτα δραστηριότητα του πυραμιδικού</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89</a:t>
            </a:fld>
            <a:endParaRPr lang="el-GR" dirty="0">
              <a:solidFill>
                <a:prstClr val="black"/>
              </a:solidFill>
            </a:endParaRPr>
          </a:p>
        </p:txBody>
      </p:sp>
    </p:spTree>
    <p:extLst>
      <p:ext uri="{BB962C8B-B14F-4D97-AF65-F5344CB8AC3E}">
        <p14:creationId xmlns:p14="http://schemas.microsoft.com/office/powerpoint/2010/main" val="24829070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smtClean="0"/>
              <a:t>Parkinson’s</a:t>
            </a:r>
            <a:r>
              <a:rPr lang="el-GR" dirty="0" smtClean="0"/>
              <a:t> </a:t>
            </a:r>
            <a:r>
              <a:rPr lang="el-GR" sz="3200" b="0" dirty="0" smtClean="0"/>
              <a:t>1/2</a:t>
            </a:r>
            <a:endParaRPr lang="el-GR" sz="3200" b="0" dirty="0"/>
          </a:p>
        </p:txBody>
      </p:sp>
      <p:pic>
        <p:nvPicPr>
          <p:cNvPr id="10242" name="Picture 2" descr="File:Paralysis agitans (1907, after St. Leg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720" y="1002432"/>
            <a:ext cx="5009316" cy="5273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1768997" y="6464368"/>
            <a:ext cx="557476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 (1907, after St. Leger</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Anetode"/>
              </a:rPr>
              <a:t>Anetode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5286243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a:t>Parkinson’s </a:t>
            </a:r>
            <a:r>
              <a:rPr lang="el-GR" sz="3200" b="0" dirty="0" smtClean="0"/>
              <a:t>2/2</a:t>
            </a:r>
            <a:endParaRPr lang="el-GR" dirty="0"/>
          </a:p>
        </p:txBody>
      </p:sp>
      <p:pic>
        <p:nvPicPr>
          <p:cNvPr id="11266" name="Picture 2" descr="File:Paralysis agitans-Male Parkinson's victim-189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49071" y="1196752"/>
            <a:ext cx="4045859" cy="489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1334294" y="6254996"/>
            <a:ext cx="647541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agitans-Male Parkinson's </a:t>
            </a:r>
            <a:r>
              <a:rPr lang="en-US" sz="1200" dirty="0" smtClean="0">
                <a:solidFill>
                  <a:prstClr val="black"/>
                </a:solidFill>
                <a:latin typeface="Calibri"/>
                <a:hlinkClick r:id="rId4"/>
              </a:rPr>
              <a:t>victim-1892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Ras67"/>
              </a:rPr>
              <a:t>Ras67</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28450582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Παρεγκεφαλίδα </a:t>
            </a:r>
            <a:r>
              <a:rPr lang="el-GR" sz="3200" b="0" dirty="0" smtClean="0"/>
              <a:t>1/11</a:t>
            </a:r>
            <a:endParaRPr lang="el-GR" sz="3200" b="0" dirty="0"/>
          </a:p>
        </p:txBody>
      </p:sp>
      <p:sp>
        <p:nvSpPr>
          <p:cNvPr id="3" name="2 - Θέση περιεχομένου"/>
          <p:cNvSpPr>
            <a:spLocks noGrp="1"/>
          </p:cNvSpPr>
          <p:nvPr>
            <p:ph idx="1"/>
          </p:nvPr>
        </p:nvSpPr>
        <p:spPr/>
        <p:txBody>
          <a:bodyPr>
            <a:normAutofit/>
          </a:bodyPr>
          <a:lstStyle/>
          <a:p>
            <a:r>
              <a:rPr lang="el-GR" sz="2200" dirty="0"/>
              <a:t>Χρειάζεται για την </a:t>
            </a:r>
            <a:r>
              <a:rPr lang="el-GR" sz="2200" b="1" dirty="0"/>
              <a:t>στάση, την </a:t>
            </a:r>
            <a:r>
              <a:rPr lang="el-GR" sz="2200" b="1" dirty="0" smtClean="0"/>
              <a:t>ισορροπία </a:t>
            </a:r>
            <a:r>
              <a:rPr lang="el-GR" sz="2200" dirty="0" smtClean="0"/>
              <a:t>(κίνηση</a:t>
            </a:r>
            <a:r>
              <a:rPr lang="el-GR" sz="2200" dirty="0"/>
              <a:t>, τρέξιμο), για τις </a:t>
            </a:r>
            <a:r>
              <a:rPr lang="el-GR" sz="2200" b="1" dirty="0"/>
              <a:t>διαδοχικές κινήσεις </a:t>
            </a:r>
            <a:r>
              <a:rPr lang="el-GR" sz="2200" dirty="0"/>
              <a:t>(τρως, ντύνεσαι, γράφεις), για τις κινήσεις που είναι </a:t>
            </a:r>
            <a:r>
              <a:rPr lang="el-GR" sz="2200" b="1" dirty="0"/>
              <a:t>επαναληπτικές και </a:t>
            </a:r>
            <a:r>
              <a:rPr lang="el-GR" sz="2200" b="1" dirty="0" smtClean="0"/>
              <a:t>εναλλάσσονται</a:t>
            </a:r>
            <a:r>
              <a:rPr lang="el-GR" sz="2200" dirty="0" smtClean="0"/>
              <a:t> </a:t>
            </a:r>
            <a:r>
              <a:rPr lang="el-GR" sz="2200" dirty="0"/>
              <a:t>γρήγορα καθώς και για τη </a:t>
            </a:r>
            <a:r>
              <a:rPr lang="el-GR" sz="2200" b="1" dirty="0"/>
              <a:t>λεία ακολουθία της κίνησης</a:t>
            </a:r>
            <a:r>
              <a:rPr lang="el-GR" sz="2200" b="1" dirty="0" smtClean="0"/>
              <a:t>. </a:t>
            </a:r>
            <a:r>
              <a:rPr lang="el-GR" sz="2200" dirty="0"/>
              <a:t>Όταν βλάπτεται η </a:t>
            </a:r>
            <a:r>
              <a:rPr lang="el-GR" sz="2200" dirty="0" smtClean="0"/>
              <a:t>παρεγκεφαλίδα </a:t>
            </a:r>
            <a:r>
              <a:rPr lang="el-GR" sz="2200" dirty="0"/>
              <a:t>δεν βλάπτονται οι ηθελημένες κινήσεις αλλά γίνονται </a:t>
            </a:r>
            <a:r>
              <a:rPr lang="el-GR" sz="2200" b="1" dirty="0"/>
              <a:t>άτσαλα κι αποδιοργανωμένα. </a:t>
            </a:r>
            <a:r>
              <a:rPr lang="el-GR" sz="2200" dirty="0"/>
              <a:t>Βρίσκεται στον οπίσθιο κρανιακό βόθρο.  Αποτελείται από τα παρεγκεφαλιδικά </a:t>
            </a:r>
            <a:r>
              <a:rPr lang="el-GR" sz="2200" b="1" dirty="0"/>
              <a:t>ημισφαίρια </a:t>
            </a:r>
            <a:r>
              <a:rPr lang="el-GR" sz="2200" dirty="0"/>
              <a:t>τα οποία βρίσκονται στα πλάγια της 4</a:t>
            </a:r>
            <a:r>
              <a:rPr lang="el-GR" sz="2200" baseline="30000" dirty="0"/>
              <a:t>ης</a:t>
            </a:r>
            <a:r>
              <a:rPr lang="el-GR" sz="2200" dirty="0"/>
              <a:t> κοιλίας, από το </a:t>
            </a:r>
            <a:r>
              <a:rPr lang="el-GR" sz="2200" b="1" dirty="0"/>
              <a:t>σκηνίδιο </a:t>
            </a:r>
            <a:r>
              <a:rPr lang="el-GR" sz="2200" dirty="0"/>
              <a:t>της παρεγκεφαλίδας που είναι μια πτυχή </a:t>
            </a:r>
            <a:r>
              <a:rPr lang="el-GR" sz="2200" dirty="0" smtClean="0"/>
              <a:t>σκληρής </a:t>
            </a:r>
            <a:r>
              <a:rPr lang="el-GR" sz="2200" dirty="0"/>
              <a:t>μήνιγγας και διατείνεται στην άνω επιφάνειά της. </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dirty="0">
              <a:solidFill>
                <a:prstClr val="black"/>
              </a:solidFill>
            </a:endParaRPr>
          </a:p>
        </p:txBody>
      </p:sp>
    </p:spTree>
    <p:extLst>
      <p:ext uri="{BB962C8B-B14F-4D97-AF65-F5344CB8AC3E}">
        <p14:creationId xmlns:p14="http://schemas.microsoft.com/office/powerpoint/2010/main" val="33808133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2/11</a:t>
            </a:r>
            <a:endParaRPr lang="el-GR" dirty="0"/>
          </a:p>
        </p:txBody>
      </p:sp>
      <p:sp>
        <p:nvSpPr>
          <p:cNvPr id="3" name="2 - Θέση περιεχομένου"/>
          <p:cNvSpPr>
            <a:spLocks noGrp="1"/>
          </p:cNvSpPr>
          <p:nvPr>
            <p:ph idx="1"/>
          </p:nvPr>
        </p:nvSpPr>
        <p:spPr>
          <a:xfrm>
            <a:off x="457200" y="1196752"/>
            <a:ext cx="8363272" cy="5040560"/>
          </a:xfrm>
        </p:spPr>
        <p:txBody>
          <a:bodyPr>
            <a:normAutofit fontScale="92500"/>
          </a:bodyPr>
          <a:lstStyle/>
          <a:p>
            <a:r>
              <a:rPr lang="el-GR" sz="2200" b="1" dirty="0"/>
              <a:t>Τα ημισφαίρια </a:t>
            </a:r>
            <a:r>
              <a:rPr lang="el-GR" sz="2200" dirty="0"/>
              <a:t>της </a:t>
            </a:r>
            <a:r>
              <a:rPr lang="el-GR" sz="2200" dirty="0" smtClean="0"/>
              <a:t>παρεγκεφαλίδας </a:t>
            </a:r>
            <a:r>
              <a:rPr lang="el-GR" sz="2200" dirty="0"/>
              <a:t>έχουν πτυχές (</a:t>
            </a:r>
            <a:r>
              <a:rPr lang="en-US" sz="2200" dirty="0"/>
              <a:t>folia</a:t>
            </a:r>
            <a:r>
              <a:rPr lang="el-GR" sz="2200" dirty="0"/>
              <a:t>).  </a:t>
            </a:r>
            <a:r>
              <a:rPr lang="el-GR" sz="2200" dirty="0" smtClean="0"/>
              <a:t>Έχουν </a:t>
            </a:r>
            <a:r>
              <a:rPr lang="el-GR" sz="2200" dirty="0"/>
              <a:t>μια στοιβάδα φαιάς ουσίας που καλείται  π</a:t>
            </a:r>
            <a:r>
              <a:rPr lang="el-GR" sz="2200" b="1" dirty="0"/>
              <a:t>αρεγκεφαλιδικός φλοιός </a:t>
            </a:r>
            <a:r>
              <a:rPr lang="el-GR" sz="2200" dirty="0"/>
              <a:t>και περικλείει την στοιβάδα της λευκής ουσίας.  </a:t>
            </a:r>
            <a:r>
              <a:rPr lang="el-GR" sz="2200" dirty="0" smtClean="0"/>
              <a:t>Έχει </a:t>
            </a:r>
            <a:r>
              <a:rPr lang="el-GR" sz="2200" dirty="0"/>
              <a:t>3 στοιβάδες </a:t>
            </a:r>
            <a:r>
              <a:rPr lang="el-GR" sz="2200" dirty="0" smtClean="0"/>
              <a:t>κυττάρων:</a:t>
            </a:r>
          </a:p>
          <a:p>
            <a:pPr marL="457200" indent="-457200">
              <a:buFont typeface="+mj-lt"/>
              <a:buAutoNum type="arabicPeriod"/>
            </a:pPr>
            <a:r>
              <a:rPr lang="el-GR" sz="2200" b="1" dirty="0" smtClean="0"/>
              <a:t>Μοριώδη στοιβάδα </a:t>
            </a:r>
            <a:r>
              <a:rPr lang="el-GR" sz="2200" dirty="0" smtClean="0"/>
              <a:t>(αστερωτά κύτταρα  και </a:t>
            </a:r>
            <a:r>
              <a:rPr lang="en-US" sz="2200" dirty="0" smtClean="0"/>
              <a:t>basket </a:t>
            </a:r>
            <a:r>
              <a:rPr lang="en-US" sz="2200" dirty="0"/>
              <a:t>cells</a:t>
            </a:r>
            <a:r>
              <a:rPr lang="el-GR" sz="2200" dirty="0"/>
              <a:t>, δενδρίτες </a:t>
            </a:r>
            <a:r>
              <a:rPr lang="en-US" sz="2200" dirty="0"/>
              <a:t>Purkinje</a:t>
            </a:r>
            <a:r>
              <a:rPr lang="el-GR" sz="2200" dirty="0"/>
              <a:t>, </a:t>
            </a:r>
            <a:r>
              <a:rPr lang="en-US" sz="2200" dirty="0"/>
              <a:t>Golgi II</a:t>
            </a:r>
            <a:r>
              <a:rPr lang="el-GR" sz="2200" dirty="0"/>
              <a:t>, και </a:t>
            </a:r>
            <a:r>
              <a:rPr lang="el-GR" sz="2200" dirty="0" smtClean="0"/>
              <a:t>άξονες νευρώνων),</a:t>
            </a:r>
          </a:p>
          <a:p>
            <a:pPr marL="457200" indent="-457200">
              <a:buFont typeface="+mj-lt"/>
              <a:buAutoNum type="arabicPeriod"/>
            </a:pPr>
            <a:r>
              <a:rPr lang="el-GR" sz="2200" b="1" dirty="0" smtClean="0"/>
              <a:t>Μεσαία στοιβάδα </a:t>
            </a:r>
            <a:r>
              <a:rPr lang="el-GR" sz="2200" dirty="0" smtClean="0"/>
              <a:t>[</a:t>
            </a:r>
            <a:r>
              <a:rPr lang="el-GR" sz="2200" b="1" dirty="0" smtClean="0"/>
              <a:t>στοιβάδα </a:t>
            </a:r>
            <a:r>
              <a:rPr lang="en-US" sz="2200" b="1" dirty="0" smtClean="0"/>
              <a:t>Purkinje</a:t>
            </a:r>
            <a:r>
              <a:rPr lang="el-GR" sz="2200" b="1" dirty="0" smtClean="0"/>
              <a:t> </a:t>
            </a:r>
            <a:r>
              <a:rPr lang="el-GR" sz="2200" dirty="0" smtClean="0"/>
              <a:t>(σώματα </a:t>
            </a:r>
            <a:r>
              <a:rPr lang="el-GR" sz="2200" dirty="0"/>
              <a:t>νευρώνων </a:t>
            </a:r>
            <a:r>
              <a:rPr lang="en-US" sz="2200" dirty="0" smtClean="0"/>
              <a:t>Purkinje</a:t>
            </a:r>
            <a:r>
              <a:rPr lang="el-GR" sz="2200" dirty="0" smtClean="0"/>
              <a:t>)],</a:t>
            </a:r>
          </a:p>
          <a:p>
            <a:pPr marL="457200" indent="-457200">
              <a:buFont typeface="+mj-lt"/>
              <a:buAutoNum type="arabicPeriod"/>
            </a:pPr>
            <a:r>
              <a:rPr lang="el-GR" sz="2200" dirty="0" smtClean="0"/>
              <a:t>Κοκκιώδη στοιβάδα (προς τα μέσα</a:t>
            </a:r>
            <a:r>
              <a:rPr lang="el-GR" sz="2200" dirty="0"/>
              <a:t>), με κοκκιώδεις νευρώνες, και </a:t>
            </a:r>
            <a:r>
              <a:rPr lang="en-US" sz="2200" dirty="0"/>
              <a:t>Golgi II</a:t>
            </a:r>
            <a:r>
              <a:rPr lang="el-GR" sz="2200" dirty="0"/>
              <a:t> </a:t>
            </a:r>
            <a:r>
              <a:rPr lang="el-GR" sz="2200" dirty="0" smtClean="0"/>
              <a:t>νευρώνες.</a:t>
            </a:r>
          </a:p>
          <a:p>
            <a:r>
              <a:rPr lang="el-GR" sz="2200" dirty="0" smtClean="0"/>
              <a:t>Μέσα </a:t>
            </a:r>
            <a:r>
              <a:rPr lang="el-GR" sz="2200" dirty="0"/>
              <a:t>από τον φλοιό, υπάρχει </a:t>
            </a:r>
            <a:r>
              <a:rPr lang="el-GR" sz="2200" b="1" dirty="0"/>
              <a:t>λευκή ουσία</a:t>
            </a:r>
            <a:r>
              <a:rPr lang="el-GR" sz="2200" dirty="0"/>
              <a:t> (ίνες) και εντός αυτής περικλείονται </a:t>
            </a:r>
            <a:r>
              <a:rPr lang="el-GR" sz="2200" b="1" dirty="0"/>
              <a:t>4 ζεύγη πυρήνων:  </a:t>
            </a:r>
            <a:r>
              <a:rPr lang="el-GR" sz="2200" dirty="0"/>
              <a:t>1) οροφιαίος, 2) σφαιροειδής, 3) εμβολοειδής, 4) οδοντωτός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25582296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3/11</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dirty="0" smtClean="0"/>
              <a:t>παρεγκεφαλίδα </a:t>
            </a:r>
            <a:r>
              <a:rPr lang="el-GR" dirty="0"/>
              <a:t>στα ημισφαίρια της αποτελείται από </a:t>
            </a:r>
            <a:r>
              <a:rPr lang="el-GR" b="1" dirty="0"/>
              <a:t>3 ανατομικά στοιχεία.</a:t>
            </a:r>
            <a:endParaRPr lang="el-GR" dirty="0"/>
          </a:p>
          <a:p>
            <a:pPr marL="457200" indent="-457200" hangingPunct="0">
              <a:buFont typeface="+mj-lt"/>
              <a:buAutoNum type="arabicPeriod"/>
            </a:pPr>
            <a:r>
              <a:rPr lang="el-GR" dirty="0" smtClean="0"/>
              <a:t>Το </a:t>
            </a:r>
            <a:r>
              <a:rPr lang="el-GR" dirty="0"/>
              <a:t>κροκυδοειδές </a:t>
            </a:r>
            <a:r>
              <a:rPr lang="el-GR" dirty="0" smtClean="0"/>
              <a:t>λοβίο  =  αρχαιοπαρεγκεφαλίδα,</a:t>
            </a:r>
            <a:endParaRPr lang="el-GR" dirty="0"/>
          </a:p>
          <a:p>
            <a:pPr marL="457200" indent="-457200" hangingPunct="0">
              <a:buFont typeface="+mj-lt"/>
              <a:buAutoNum type="arabicPeriod"/>
            </a:pPr>
            <a:r>
              <a:rPr lang="el-GR" dirty="0" smtClean="0"/>
              <a:t>Τον πρόσθιο λοβό  </a:t>
            </a:r>
            <a:r>
              <a:rPr lang="el-GR" dirty="0"/>
              <a:t>= </a:t>
            </a:r>
            <a:r>
              <a:rPr lang="el-GR" dirty="0" smtClean="0"/>
              <a:t> παλαιοπαρεγκεφαλίδα,</a:t>
            </a:r>
            <a:endParaRPr lang="el-GR" dirty="0"/>
          </a:p>
          <a:p>
            <a:pPr marL="457200" indent="-457200" hangingPunct="0">
              <a:buFont typeface="+mj-lt"/>
              <a:buAutoNum type="arabicPeriod"/>
            </a:pPr>
            <a:r>
              <a:rPr lang="el-GR" dirty="0" smtClean="0"/>
              <a:t>Τον οπίσθιο λοβό  </a:t>
            </a:r>
            <a:r>
              <a:rPr lang="el-GR" dirty="0"/>
              <a:t>=  </a:t>
            </a:r>
            <a:r>
              <a:rPr lang="el-GR" dirty="0" smtClean="0"/>
              <a:t>νεοπαρεγκεφαλίδα.</a:t>
            </a:r>
            <a:endParaRPr lang="el-GR" dirty="0"/>
          </a:p>
          <a:p>
            <a:pPr hangingPunct="0"/>
            <a:r>
              <a:rPr lang="el-GR" dirty="0"/>
              <a:t>Στην μέση των ημισφαιρίων υπάρχει ο σκώληξ της </a:t>
            </a:r>
            <a:r>
              <a:rPr lang="el-GR" dirty="0" smtClean="0"/>
              <a:t>παρεγκεφαλίδας.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94</a:t>
            </a:fld>
            <a:endParaRPr lang="el-GR" dirty="0">
              <a:solidFill>
                <a:prstClr val="black"/>
              </a:solidFill>
            </a:endParaRPr>
          </a:p>
        </p:txBody>
      </p:sp>
    </p:spTree>
    <p:extLst>
      <p:ext uri="{BB962C8B-B14F-4D97-AF65-F5344CB8AC3E}">
        <p14:creationId xmlns:p14="http://schemas.microsoft.com/office/powerpoint/2010/main" val="22303542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4/11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Οδοί</a:t>
            </a:r>
            <a:r>
              <a:rPr lang="el-GR" dirty="0" smtClean="0"/>
              <a:t>: </a:t>
            </a:r>
            <a:r>
              <a:rPr lang="el-GR" dirty="0"/>
              <a:t>3 φλοιοεγκεφαλικά προβλητικά μονοπάτια, το μεγαλύτερο είναι το φλοιογεφυροπαρεγκεφαλιδικό και μικρότερα το φλοιοπαρεγκεφαλιδικό και το φλοιοδικτυοπαρεγκεφαλιδικό. Η παρεγκεφαλίς παίρνει πληροφορίες από δέρμα, αρθρώσεις, μύες, κορμό με 3 νωτιοπαρεγκεφαλιδικά δεμάτια (το οπίσθιο, το πρόσθιο και το πλάγιο).</a:t>
            </a:r>
          </a:p>
          <a:p>
            <a:pPr hangingPunct="0"/>
            <a:r>
              <a:rPr lang="el-GR" dirty="0" smtClean="0"/>
              <a:t>Έχει </a:t>
            </a:r>
            <a:r>
              <a:rPr lang="el-GR" dirty="0"/>
              <a:t>άμεση σύνδεση με υποθάλαμο</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Tree>
    <p:extLst>
      <p:ext uri="{BB962C8B-B14F-4D97-AF65-F5344CB8AC3E}">
        <p14:creationId xmlns:p14="http://schemas.microsoft.com/office/powerpoint/2010/main" val="28799267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5/11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Γενικά</a:t>
            </a:r>
            <a:r>
              <a:rPr lang="el-GR" dirty="0" smtClean="0"/>
              <a:t>:</a:t>
            </a:r>
          </a:p>
          <a:p>
            <a:pPr marL="457200" indent="-457200" hangingPunct="0">
              <a:buFont typeface="+mj-lt"/>
              <a:buAutoNum type="arabicPeriod"/>
            </a:pPr>
            <a:r>
              <a:rPr lang="el-GR" b="1" dirty="0" smtClean="0"/>
              <a:t>Αρχαιοπαρεγκεφαλίδα</a:t>
            </a:r>
            <a:r>
              <a:rPr lang="el-GR" dirty="0" smtClean="0"/>
              <a:t> </a:t>
            </a:r>
            <a:r>
              <a:rPr lang="el-GR" dirty="0">
                <a:sym typeface="Symbol"/>
              </a:rPr>
              <a:t></a:t>
            </a:r>
            <a:r>
              <a:rPr lang="el-GR" dirty="0"/>
              <a:t> Α</a:t>
            </a:r>
            <a:r>
              <a:rPr lang="el-GR" dirty="0" smtClean="0"/>
              <a:t>ιθουσαίο </a:t>
            </a:r>
            <a:r>
              <a:rPr lang="el-GR" dirty="0"/>
              <a:t>Σύστημα </a:t>
            </a:r>
            <a:r>
              <a:rPr lang="el-GR" dirty="0">
                <a:sym typeface="Symbol"/>
              </a:rPr>
              <a:t></a:t>
            </a:r>
            <a:r>
              <a:rPr lang="el-GR" dirty="0"/>
              <a:t> ισορροπία</a:t>
            </a:r>
          </a:p>
          <a:p>
            <a:pPr marL="457200" indent="-457200" hangingPunct="0">
              <a:buFont typeface="+mj-lt"/>
              <a:buAutoNum type="arabicPeriod"/>
            </a:pPr>
            <a:r>
              <a:rPr lang="el-GR" b="1" dirty="0" smtClean="0"/>
              <a:t>Παλαιοπαρεγκεφαλίδα</a:t>
            </a:r>
            <a:r>
              <a:rPr lang="el-GR" dirty="0" smtClean="0"/>
              <a:t> </a:t>
            </a:r>
            <a:r>
              <a:rPr lang="el-GR" dirty="0">
                <a:sym typeface="Symbol"/>
              </a:rPr>
              <a:t></a:t>
            </a:r>
            <a:r>
              <a:rPr lang="el-GR" dirty="0"/>
              <a:t> </a:t>
            </a:r>
            <a:r>
              <a:rPr lang="el-GR" dirty="0" smtClean="0"/>
              <a:t>Νωτιαίος Μυελός  </a:t>
            </a:r>
            <a:r>
              <a:rPr lang="el-GR" dirty="0">
                <a:sym typeface="Symbol"/>
              </a:rPr>
              <a:t></a:t>
            </a:r>
            <a:r>
              <a:rPr lang="el-GR" dirty="0"/>
              <a:t> </a:t>
            </a:r>
            <a:r>
              <a:rPr lang="el-GR" dirty="0" smtClean="0"/>
              <a:t>Τόνος/Συνέργεια</a:t>
            </a:r>
            <a:endParaRPr lang="el-GR" dirty="0"/>
          </a:p>
          <a:p>
            <a:pPr marL="457200" indent="-457200" hangingPunct="0">
              <a:buFont typeface="+mj-lt"/>
              <a:buAutoNum type="arabicPeriod"/>
            </a:pPr>
            <a:r>
              <a:rPr lang="el-GR" b="1" dirty="0" smtClean="0"/>
              <a:t>Νεοπαρεγκεφαλίδα </a:t>
            </a:r>
            <a:r>
              <a:rPr lang="el-GR" dirty="0" smtClean="0"/>
              <a:t>     </a:t>
            </a:r>
            <a:r>
              <a:rPr lang="el-GR" dirty="0">
                <a:sym typeface="Symbol"/>
              </a:rPr>
              <a:t></a:t>
            </a:r>
            <a:r>
              <a:rPr lang="el-GR" dirty="0"/>
              <a:t> φλοιός </a:t>
            </a:r>
            <a:r>
              <a:rPr lang="el-GR" dirty="0" smtClean="0"/>
              <a:t> και εξωπυραμιδικό σύστημα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21474648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6/11</a:t>
            </a:r>
            <a:endParaRPr lang="el-GR" dirty="0"/>
          </a:p>
        </p:txBody>
      </p:sp>
      <p:sp>
        <p:nvSpPr>
          <p:cNvPr id="3" name="2 - Θέση περιεχομένου"/>
          <p:cNvSpPr>
            <a:spLocks noGrp="1"/>
          </p:cNvSpPr>
          <p:nvPr>
            <p:ph idx="1"/>
          </p:nvPr>
        </p:nvSpPr>
        <p:spPr>
          <a:xfrm>
            <a:off x="457200" y="1196752"/>
            <a:ext cx="8363272" cy="5328592"/>
          </a:xfrm>
        </p:spPr>
        <p:txBody>
          <a:bodyPr>
            <a:normAutofit/>
          </a:bodyPr>
          <a:lstStyle/>
          <a:p>
            <a:pPr hangingPunct="0"/>
            <a:r>
              <a:rPr lang="el-GR" sz="2200" b="1" dirty="0" smtClean="0"/>
              <a:t>Λειτουργία </a:t>
            </a:r>
            <a:r>
              <a:rPr lang="el-GR" sz="2200" b="1" dirty="0"/>
              <a:t>της παρεγκεφαλίδας</a:t>
            </a:r>
            <a:endParaRPr lang="el-GR" sz="2200" dirty="0"/>
          </a:p>
          <a:p>
            <a:pPr marL="354013" indent="0" hangingPunct="0">
              <a:buNone/>
            </a:pPr>
            <a:r>
              <a:rPr lang="el-GR" sz="2200" dirty="0"/>
              <a:t>Η σκέψη, η απόφαση, ο σκοπός της επιτέλεσης μιας κίνησης ξεκινάει από τον κινητικό φλοιό και τις βοηθητικές περιοχές, τα συνειρμικά πεδία. </a:t>
            </a:r>
            <a:r>
              <a:rPr lang="el-GR" sz="2200" dirty="0" smtClean="0"/>
              <a:t>Αυτές </a:t>
            </a:r>
            <a:r>
              <a:rPr lang="el-GR" sz="2200" dirty="0"/>
              <a:t>οι φλοϊικές περιοχές δρουν </a:t>
            </a:r>
            <a:r>
              <a:rPr lang="el-GR" sz="2200" b="1" dirty="0"/>
              <a:t>σε συνεργασία</a:t>
            </a:r>
            <a:r>
              <a:rPr lang="el-GR" sz="2200" dirty="0"/>
              <a:t> με τα παρεγκεφαλικά ημισφαίρια και τους οδοντωτούς πυρήνες κατά τις αρχικές φάσεις του σχεδιασμού μιας κίνησης. </a:t>
            </a:r>
            <a:r>
              <a:rPr lang="el-GR" sz="2200" dirty="0" smtClean="0"/>
              <a:t>Το </a:t>
            </a:r>
            <a:r>
              <a:rPr lang="el-GR" sz="2200" dirty="0"/>
              <a:t>αποτέλεσμα είναι η διαταγή της κίνησης που περιλαμβάνει τον οδοντωτό πυρήνα και ακολουθείται από τους νευρώνες της κινητικής περιοχής. </a:t>
            </a:r>
            <a:r>
              <a:rPr lang="el-GR" sz="2200" dirty="0" smtClean="0"/>
              <a:t>Τα </a:t>
            </a:r>
            <a:r>
              <a:rPr lang="el-GR" sz="2200" dirty="0"/>
              <a:t>ημισφαίρια της παραγκεφαλίδας, κρατούν την πληροφορία για την κίνηση από παράπλευρους κλάδους των πυραμιδικών δεματίων και από περιφερικούς υποδοχείς των μερών του σώματος που κινείται</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97</a:t>
            </a:fld>
            <a:endParaRPr lang="el-GR" dirty="0">
              <a:solidFill>
                <a:prstClr val="black"/>
              </a:solidFill>
            </a:endParaRPr>
          </a:p>
        </p:txBody>
      </p:sp>
    </p:spTree>
    <p:extLst>
      <p:ext uri="{BB962C8B-B14F-4D97-AF65-F5344CB8AC3E}">
        <p14:creationId xmlns:p14="http://schemas.microsoft.com/office/powerpoint/2010/main" val="1680547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7/11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Στις διαταραχές της παρεγκεφαλίδας </a:t>
            </a:r>
            <a:r>
              <a:rPr lang="el-GR" b="1" dirty="0" smtClean="0"/>
              <a:t>αναφέρονται:</a:t>
            </a:r>
            <a:endParaRPr lang="el-GR" dirty="0"/>
          </a:p>
          <a:p>
            <a:pPr hangingPunct="0"/>
            <a:r>
              <a:rPr lang="el-GR" dirty="0" smtClean="0"/>
              <a:t>Ελαιογεφυροπαρεγκεφαλιδική ατροφία.</a:t>
            </a:r>
            <a:endParaRPr lang="el-GR" dirty="0"/>
          </a:p>
          <a:p>
            <a:pPr hangingPunct="0"/>
            <a:r>
              <a:rPr lang="en-US" dirty="0" smtClean="0"/>
              <a:t>Friedreich</a:t>
            </a:r>
            <a:r>
              <a:rPr lang="el-GR" dirty="0"/>
              <a:t>’</a:t>
            </a:r>
            <a:r>
              <a:rPr lang="en-US" dirty="0"/>
              <a:t>s</a:t>
            </a:r>
            <a:r>
              <a:rPr lang="el-GR" dirty="0"/>
              <a:t> </a:t>
            </a:r>
            <a:r>
              <a:rPr lang="el-GR" dirty="0" smtClean="0"/>
              <a:t>αταξία.</a:t>
            </a:r>
            <a:endParaRPr lang="el-GR" dirty="0"/>
          </a:p>
          <a:p>
            <a:pPr hangingPunct="0"/>
            <a:r>
              <a:rPr lang="el-GR" dirty="0" smtClean="0"/>
              <a:t>Αλκοολική </a:t>
            </a:r>
            <a:r>
              <a:rPr lang="el-GR" dirty="0"/>
              <a:t>παρεγκεφαλιδική </a:t>
            </a:r>
            <a:r>
              <a:rPr lang="el-GR" dirty="0" smtClean="0"/>
              <a:t>εκφύλιση.</a:t>
            </a:r>
            <a:endParaRPr lang="el-GR" dirty="0"/>
          </a:p>
          <a:p>
            <a:pPr hangingPunct="0"/>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98</a:t>
            </a:fld>
            <a:endParaRPr lang="el-GR" dirty="0">
              <a:solidFill>
                <a:prstClr val="black"/>
              </a:solidFill>
            </a:endParaRPr>
          </a:p>
        </p:txBody>
      </p:sp>
    </p:spTree>
    <p:extLst>
      <p:ext uri="{BB962C8B-B14F-4D97-AF65-F5344CB8AC3E}">
        <p14:creationId xmlns:p14="http://schemas.microsoft.com/office/powerpoint/2010/main" val="1822529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template Φυσιολογία">
  <a:themeElements>
    <a:clrScheme name="Προσαρμοσμένο 1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Φυσιολογία">
  <a:themeElements>
    <a:clrScheme name="Προσαρμοσμένο 1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Φυσιολογία</Template>
  <TotalTime>105</TotalTime>
  <Words>8468</Words>
  <Application>Microsoft Office PowerPoint</Application>
  <PresentationFormat>Προβολή στην οθόνη (4:3)</PresentationFormat>
  <Paragraphs>916</Paragraphs>
  <Slides>148</Slides>
  <Notes>27</Notes>
  <HiddenSlides>0</HiddenSlides>
  <MMClips>0</MMClips>
  <ScaleCrop>false</ScaleCrop>
  <HeadingPairs>
    <vt:vector size="4" baseType="variant">
      <vt:variant>
        <vt:lpstr>Θέμα</vt:lpstr>
      </vt:variant>
      <vt:variant>
        <vt:i4>2</vt:i4>
      </vt:variant>
      <vt:variant>
        <vt:lpstr>Τίτλοι διαφανειών</vt:lpstr>
      </vt:variant>
      <vt:variant>
        <vt:i4>148</vt:i4>
      </vt:variant>
    </vt:vector>
  </HeadingPairs>
  <TitlesOfParts>
    <vt:vector size="150" baseType="lpstr">
      <vt:lpstr>template Φυσιολογία</vt:lpstr>
      <vt:lpstr>1_template Φυσιολογία</vt:lpstr>
      <vt:lpstr>Φυσιολογία</vt:lpstr>
      <vt:lpstr>Αδρή εγκεφαλική ανατομία 1/2 Τηλεγκέφαλος, διεγκέφαλος, μεσεγκέφαλος, ρομβεγκέφαλος</vt:lpstr>
      <vt:lpstr>Αδρή εγκεφαλική ανατομία 2/2 Τηλεγκέφαλος, διεγκέφαλος, μεσεγκέφαλος, ρομβεγκέφαλος</vt:lpstr>
      <vt:lpstr>Οι Κυριότερες Διαιρέσεις του ΚΝΣ-ημισφαίρια</vt:lpstr>
      <vt:lpstr>Φαιά και λευκή ουσία 1/2</vt:lpstr>
      <vt:lpstr>Φαιά και λευκή ουσία 2/2</vt:lpstr>
      <vt:lpstr>Φαιά και λευκή ουσία ημισφαιρίων</vt:lpstr>
      <vt:lpstr>Είδη ινών ημισφαιρίων 1/2</vt:lpstr>
      <vt:lpstr>Είδη ινών ημισφαιρίων 2/2</vt:lpstr>
      <vt:lpstr>Ίνες συνειρμικές, συνδεσμικές και προβολής</vt:lpstr>
      <vt:lpstr>Ίνες συνειρμικές, συνδεσμικές και προβολής -Μεσολόβιο</vt:lpstr>
      <vt:lpstr>Μεσολόβιο (corpus callosum)</vt:lpstr>
      <vt:lpstr>Λοβοί ημισφαιρίων</vt:lpstr>
      <vt:lpstr>Πλαγία όψη-Λοβοί</vt:lpstr>
      <vt:lpstr>Φλοιός 1/4</vt:lpstr>
      <vt:lpstr>Φλοιός 2/4</vt:lpstr>
      <vt:lpstr>Φλοιός 3/4</vt:lpstr>
      <vt:lpstr>Φλοιός 4/4</vt:lpstr>
      <vt:lpstr>Περιοχές φλοιού 1/2 </vt:lpstr>
      <vt:lpstr>Κινητικές Περιοχές - Μετωπιαίος λοβός</vt:lpstr>
      <vt:lpstr>Περιοχές φλοιού 2/2 </vt:lpstr>
      <vt:lpstr>Κινητικός φλοιός 1/2</vt:lpstr>
      <vt:lpstr>Κινητικός φλοιός 2/2</vt:lpstr>
      <vt:lpstr>Κινητικός και αισθητικός φλοιός, ανθρωπάριο κινητικό και αισθητικό</vt:lpstr>
      <vt:lpstr>Κινητικό ανθρωπάριο</vt:lpstr>
      <vt:lpstr>Ανθρωπάριο κατά Penfield (λειτουργικό)</vt:lpstr>
      <vt:lpstr>Ευρήματα του Penfield με τα ηλεκτρόδια</vt:lpstr>
      <vt:lpstr>Αισθητικός και κινητικός φλοιός</vt:lpstr>
      <vt:lpstr>Αισθητικός φλοιός 1/2</vt:lpstr>
      <vt:lpstr>Περιοχές Broca, Wernicke, γωνιώδους έλικας και ακουστικού φλοιού (πρωτογενούς)</vt:lpstr>
      <vt:lpstr>Αισθητικός φλοιός 2/2</vt:lpstr>
      <vt:lpstr>Αισθητικός φλοιός και λόγος</vt:lpstr>
      <vt:lpstr>Περιοχές του λόγου</vt:lpstr>
      <vt:lpstr> Περιοχές Broca και Wernicke </vt:lpstr>
      <vt:lpstr>Συσχετίσεις μετωπιαίου, κινητικού αισθητικού, οπτικού, ακουστικού φλοιού με την ομιλία</vt:lpstr>
      <vt:lpstr>Λειτουργίες ημισφαιρίων</vt:lpstr>
      <vt:lpstr>Το αριστερό και το δεξιό ημισφαίριο ως λειτουργίες</vt:lpstr>
      <vt:lpstr>Το αριστερό και δεξιό ημισφαίριο ως λειτουργία-Πλαγίωση</vt:lpstr>
      <vt:lpstr>Ανώτερες πνευματικές λειτουργίες 1/4 </vt:lpstr>
      <vt:lpstr>Ανώτερες πνευματικές λειτουργίες 2/4 </vt:lpstr>
      <vt:lpstr>Ανώτερες πνευματικές λειτουργίες 3/4 </vt:lpstr>
      <vt:lpstr>Ανώτερες πνευματικές λειτουργίες 4/4 </vt:lpstr>
      <vt:lpstr>Μνήμη 1/4</vt:lpstr>
      <vt:lpstr>Μνήμη 2/4</vt:lpstr>
      <vt:lpstr>Μνήμη 3/4</vt:lpstr>
      <vt:lpstr>Κέντρα μνήμης</vt:lpstr>
      <vt:lpstr>Κέντρα της μνήμης</vt:lpstr>
      <vt:lpstr>Μνήμη 4/4</vt:lpstr>
      <vt:lpstr>ΗΕΓ = ηλεκτροεγκεφαλογράφημα (EEG)  1/9</vt:lpstr>
      <vt:lpstr>ΗΕΓ = ηλεκτροεγκεφαλογράφημα (EEG)  2/9</vt:lpstr>
      <vt:lpstr>Παράδειγμα θέσεων ηλεκτροδίων στο ηλεκτροεγκεφαλογράφημα</vt:lpstr>
      <vt:lpstr>ΗΕΓ = ηλεκτροεγκεφαλογράφημα (EEG)  3/9</vt:lpstr>
      <vt:lpstr>ΗΕΓ = ηλεκτροεγκεφαλογράφημα (EEG)  4/9</vt:lpstr>
      <vt:lpstr>Ρυθμοί 1/3</vt:lpstr>
      <vt:lpstr>Ρυθμοί 2/3</vt:lpstr>
      <vt:lpstr>Ρυθμοί 3/3</vt:lpstr>
      <vt:lpstr>ΗΕΓ = ηλεκτροεγκεφαλογράφημα (EEG)  5/9</vt:lpstr>
      <vt:lpstr>ΗΕΓ = ηλεκτροεγκεφαλογράφημα (EEG)  6/9</vt:lpstr>
      <vt:lpstr>ΗΕΓ = ηλεκτροεγκεφαλογράφημα (EEG)  7/9</vt:lpstr>
      <vt:lpstr>ΗΕΓ = ηλεκτροεγκεφαλογράφημα (EEG)  8/9</vt:lpstr>
      <vt:lpstr>ΗΕΓ = ηλεκτροεγκεφαλογράφημα (EEG)  9/9</vt:lpstr>
      <vt:lpstr>Συνδυασμός εγκεφαλογραφήματος και λειτουργικής μαγνητικής τομογραφίας</vt:lpstr>
      <vt:lpstr>Νεύρα: Αισθητικά, Κινητικά, Μεικτά</vt:lpstr>
      <vt:lpstr>Νωτιαίος μυελός 1/10 </vt:lpstr>
      <vt:lpstr>Νωτιαίος μυελός 2/10 </vt:lpstr>
      <vt:lpstr>Νωτιαίος μυελός 3/10 </vt:lpstr>
      <vt:lpstr>Νωτιαίος μυελός 4/10 </vt:lpstr>
      <vt:lpstr>Νωτιαίος μυελός και νεύρα</vt:lpstr>
      <vt:lpstr>Νωτιαίος μυελός 5/10 </vt:lpstr>
      <vt:lpstr>Οι πρόσθιες και οπίσθιες δέσμες και τα νεύρα</vt:lpstr>
      <vt:lpstr>Νωτιαίος μυελός 6/10 </vt:lpstr>
      <vt:lpstr>Νωτιαίος μυελός 7/10 </vt:lpstr>
      <vt:lpstr>Νωτιαίος μυελός 8/10 </vt:lpstr>
      <vt:lpstr>Νωτιαίος μυελός 9/10 </vt:lpstr>
      <vt:lpstr>Νωτιαίος μυελός 10/10 </vt:lpstr>
      <vt:lpstr>Πυραμιδικό σύστημα 1/9</vt:lpstr>
      <vt:lpstr>Πυραμιδικό σύστημα 2/9</vt:lpstr>
      <vt:lpstr>Πυραμιδικό σύστημα 3/9</vt:lpstr>
      <vt:lpstr>Πυραμιδικό σύστημα 4/9</vt:lpstr>
      <vt:lpstr>Δεμάτια πυραμιδικού στον νωτιαίο μυελό</vt:lpstr>
      <vt:lpstr>Πυραμιδικό σύστημα 5/9</vt:lpstr>
      <vt:lpstr>Πυραμιδικό σύστημα 6/9</vt:lpstr>
      <vt:lpstr>Χαρακτηριστικές βλάβες πυραμιδικού 1/2</vt:lpstr>
      <vt:lpstr>Χαρακτηριστικές βλάβες πυραμιδικού 2/2</vt:lpstr>
      <vt:lpstr>Πυραμιδικό σύστημα 7/9</vt:lpstr>
      <vt:lpstr>Πυραμιδικό σύστημα 8/9</vt:lpstr>
      <vt:lpstr>Πυραμιδικό σύστημα 9/9</vt:lpstr>
      <vt:lpstr>Εξωπυραμιδικό σύστημα</vt:lpstr>
      <vt:lpstr>Δεμάτια εξωπυραμιδικού</vt:lpstr>
      <vt:lpstr>Λειτουργία εξωπυραμιδικού συστήματος</vt:lpstr>
      <vt:lpstr>Κλινικά σημεία Parkinson’s 1/2</vt:lpstr>
      <vt:lpstr>Κλινικά σημεία Parkinson’s 2/2</vt:lpstr>
      <vt:lpstr>Παρεγκεφαλίδα 1/11</vt:lpstr>
      <vt:lpstr>Παρεγκεφαλίδα 2/11</vt:lpstr>
      <vt:lpstr>Παρεγκεφαλίδα 3/11</vt:lpstr>
      <vt:lpstr>Παρεγκεφαλίδα 4/11</vt:lpstr>
      <vt:lpstr>Παρεγκεφαλίδα 5/11</vt:lpstr>
      <vt:lpstr>Παρεγκεφαλίδα 6/11</vt:lpstr>
      <vt:lpstr>Παρεγκεφαλίδα 7/11</vt:lpstr>
      <vt:lpstr>Παρεγκεφαλίδα 8/11</vt:lpstr>
      <vt:lpstr>Παρεγκεφαλίδα 9/11</vt:lpstr>
      <vt:lpstr>Παρεγκεφαλίδα 10/11</vt:lpstr>
      <vt:lpstr>Παρεγκεφαλίδα 11/11</vt:lpstr>
      <vt:lpstr>Αισθητικό σύστημα</vt:lpstr>
      <vt:lpstr>Αισθητικοί υποδοχείς 1/12</vt:lpstr>
      <vt:lpstr>Αισθητικοί υποδοχείς 2/12</vt:lpstr>
      <vt:lpstr>Αισθητικοί υποδοχείς 3/12</vt:lpstr>
      <vt:lpstr>Αισθητικοί υποδοχείς 4/12</vt:lpstr>
      <vt:lpstr>Αισθητικοί υποδοχείς 5/12</vt:lpstr>
      <vt:lpstr>Αισθητικοί υποδοχείς 6/12</vt:lpstr>
      <vt:lpstr>Αισθητικοί υποδοχείς 7/12</vt:lpstr>
      <vt:lpstr>Αισθητικοί υποδοχείς 8/12</vt:lpstr>
      <vt:lpstr>Αισθητικοί υποδοχείς 9/12</vt:lpstr>
      <vt:lpstr>Αισθητικοί υποδοχείς 10/12</vt:lpstr>
      <vt:lpstr>Αισθητικοί υποδοχείς 11/12</vt:lpstr>
      <vt:lpstr>Αισθητικοί υποδοχείς 12/12</vt:lpstr>
      <vt:lpstr>Μονοπάτι αισθητικού συστήματος</vt:lpstr>
      <vt:lpstr>Δεμάτια αισθητικού συστήματος 1/7</vt:lpstr>
      <vt:lpstr>Δεμάτια αισθητικού συστήματος 2/7</vt:lpstr>
      <vt:lpstr>Δεμάτια αισθητικού συστήματος 3/7</vt:lpstr>
      <vt:lpstr>Δεμάτια αισθητικού συστήματος 4/7</vt:lpstr>
      <vt:lpstr>Δεμάτια αισθητικού συστήματος 5/7</vt:lpstr>
      <vt:lpstr>Δεμάτια αισθητικού συστήματος 6/7</vt:lpstr>
      <vt:lpstr>Δεμάτια αισθητικού συστήματος 7/7</vt:lpstr>
      <vt:lpstr>Πόνος 1/3</vt:lpstr>
      <vt:lpstr>Πόνος 2/3</vt:lpstr>
      <vt:lpstr>Πόνος 3/3</vt:lpstr>
      <vt:lpstr>Το αυτόνομο νευρικό σύστημα - (ΑΝΣ)</vt:lpstr>
      <vt:lpstr>Αυτόνομο νευρικό σύστημα – Λειτουργίες </vt:lpstr>
      <vt:lpstr>Αυτόνομο σύστημα – Ανατομικές διαιρέσεις</vt:lpstr>
      <vt:lpstr>Συμπαθητικό και παρασυμπαθητικό σύστημα</vt:lpstr>
      <vt:lpstr>Δομή αυτονόμων νεύρων</vt:lpstr>
      <vt:lpstr>Συμπαθητικό σύστημα 1/3</vt:lpstr>
      <vt:lpstr>Συμπαθητικό σύστημα 2/3</vt:lpstr>
      <vt:lpstr>Συμπαθητικό σύστημα 3/3</vt:lpstr>
      <vt:lpstr>Παρασυμπαθητικό σύστημα 1/4</vt:lpstr>
      <vt:lpstr>Παρασυμπαθητικό σύστημα 2/4</vt:lpstr>
      <vt:lpstr>Παρασυμπαθητικό σύστημα 3/4</vt:lpstr>
      <vt:lpstr>Παρασυμπαθητικό σύστημα 4/4</vt:lpstr>
      <vt:lpstr>Λειτουργίες συμπαθητικού</vt:lpstr>
      <vt:lpstr>Λειτουργίες παρασυμπαθητικού</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Φυσιολογία</dc:title>
  <dc:creator>opencourses@teiath.gr</dc:creator>
  <cp:lastModifiedBy>fkaram2</cp:lastModifiedBy>
  <cp:revision>90</cp:revision>
  <dcterms:created xsi:type="dcterms:W3CDTF">2014-10-08T12:55:09Z</dcterms:created>
  <dcterms:modified xsi:type="dcterms:W3CDTF">2015-03-11T07:00:37Z</dcterms:modified>
</cp:coreProperties>
</file>