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1" r:id="rId4"/>
    <p:sldId id="282" r:id="rId5"/>
    <p:sldId id="28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7" r:id="rId17"/>
    <p:sldId id="262" r:id="rId18"/>
    <p:sldId id="264" r:id="rId19"/>
    <p:sldId id="284" r:id="rId20"/>
    <p:sldId id="285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"/>
            </a:pPr>
            <a:fld id="{A7F0A480-804F-4C54-A5EA-AA938DF40E10}" type="slidenum">
              <a:rPr lang="en-US" altLang="el-GR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buFont typeface="Wingdings" pitchFamily="2" charset="2"/>
                <a:buChar char=""/>
              </a:pPr>
              <a:t>1</a:t>
            </a:fld>
            <a:endParaRPr lang="en-US" altLang="el-GR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025636" y="9723373"/>
            <a:ext cx="3078427" cy="5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53" tIns="48284" rIns="92853" bIns="48284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3366FF"/>
              </a:buClr>
              <a:buSzPct val="200000"/>
              <a:buFont typeface="Times New Roman" pitchFamily="18" charset="0"/>
              <a:buChar char="•"/>
            </a:pPr>
            <a:fld id="{289B3FFB-A97E-4A75-B816-D675E66B75BE}" type="slidenum">
              <a:rPr lang="en-US" altLang="el-GR" sz="1200">
                <a:solidFill>
                  <a:srgbClr val="FFFFFF"/>
                </a:solidFill>
                <a:latin typeface="Calibri" pitchFamily="34" charset="0"/>
              </a:rPr>
              <a:pPr algn="r" eaLnBrk="1" hangingPunct="1">
                <a:buClr>
                  <a:srgbClr val="3366FF"/>
                </a:buClr>
                <a:buSzPct val="200000"/>
                <a:buFont typeface="Times New Roman" pitchFamily="18" charset="0"/>
                <a:buChar char="•"/>
              </a:pPr>
              <a:t>1</a:t>
            </a:fld>
            <a:endParaRPr lang="en-US" altLang="el-GR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184011" y="767678"/>
            <a:ext cx="4736042" cy="3838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339" tIns="47169" rIns="94339" bIns="4716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7209" y="4860870"/>
            <a:ext cx="5181691" cy="46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C81242-6ED4-45E1-BD45-23E2C8FAAB9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31F5B1-696E-4165-A9A2-0E3B258EF23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21EF4-44C5-411B-A81D-489BD794932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PDF</a:t>
            </a:r>
            <a:r>
              <a:rPr lang="el-GR" altLang="el-GR" dirty="0" smtClean="0"/>
              <a:t>:</a:t>
            </a:r>
            <a:r>
              <a:rPr lang="el-GR" altLang="el-GR" dirty="0" err="1" smtClean="0"/>
              <a:t>προιόντα</a:t>
            </a:r>
            <a:r>
              <a:rPr lang="el-GR" altLang="el-GR" dirty="0" smtClean="0"/>
              <a:t> αποδόμησης του </a:t>
            </a:r>
            <a:r>
              <a:rPr lang="el-GR" altLang="el-GR" dirty="0" err="1" smtClean="0"/>
              <a:t>ινωδογόνου</a:t>
            </a:r>
            <a:r>
              <a:rPr lang="el-GR" altLang="el-GR" dirty="0" smtClean="0"/>
              <a:t>/ινώδους</a:t>
            </a:r>
          </a:p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5A9BC-274A-483E-B0DC-8BB44A18ABA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D0E2C-8F1A-405A-B87A-D354E3DF669A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BB0C-6C0F-4A56-AFDD-512A705C69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32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9085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8</a:t>
            </a:r>
            <a:r>
              <a:rPr lang="el-GR" sz="2600" dirty="0" smtClean="0"/>
              <a:t>: </a:t>
            </a:r>
            <a:r>
              <a:rPr lang="en-US" sz="2600" dirty="0" err="1" smtClean="0"/>
              <a:t>Reptilase</a:t>
            </a:r>
            <a:r>
              <a:rPr lang="en-US" sz="2600" dirty="0" smtClean="0"/>
              <a:t> - D-Dimers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427984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79512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Έφη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1" dirty="0" smtClean="0"/>
              <a:t>Προϊόντα </a:t>
            </a:r>
            <a:r>
              <a:rPr lang="el-GR" altLang="el-GR" sz="2400" b="1" dirty="0" err="1" smtClean="0"/>
              <a:t>αποδομής</a:t>
            </a:r>
            <a:r>
              <a:rPr lang="el-GR" altLang="el-GR" sz="2400" b="1" dirty="0" smtClean="0"/>
              <a:t> του ινώδους</a:t>
            </a:r>
          </a:p>
          <a:p>
            <a:pPr marL="355600" indent="0">
              <a:buNone/>
            </a:pPr>
            <a:r>
              <a:rPr lang="el-GR" altLang="el-GR" sz="2400" dirty="0" smtClean="0"/>
              <a:t>Στο επίπεδο του θρόμβου η πλασμίνη </a:t>
            </a:r>
            <a:r>
              <a:rPr lang="el-GR" altLang="el-GR" sz="2400" dirty="0" err="1" smtClean="0"/>
              <a:t>αποδομεί</a:t>
            </a:r>
            <a:r>
              <a:rPr lang="el-GR" altLang="el-GR" sz="2400" dirty="0" smtClean="0"/>
              <a:t> το ινώδες σε διάφορα  προϊόντα. Δημιουργούνται ειδικά αντισώματα αυτών των προϊόντων που δεν αντιδρούν με το ινωδογόνο.</a:t>
            </a:r>
          </a:p>
          <a:p>
            <a:pPr marL="355600" indent="0">
              <a:buNone/>
            </a:pPr>
            <a:r>
              <a:rPr lang="el-GR" altLang="el-GR" sz="2400" dirty="0" smtClean="0"/>
              <a:t>Το 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D-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διμερές </a:t>
            </a:r>
            <a:r>
              <a:rPr lang="el-GR" altLang="el-GR" sz="2400" dirty="0" smtClean="0"/>
              <a:t>είναι το πιο βασικό από τα προϊόντα αποδόμησης  του ινώδους .</a:t>
            </a:r>
          </a:p>
          <a:p>
            <a:pPr marL="355600" indent="0">
              <a:buNone/>
            </a:pPr>
            <a:r>
              <a:rPr lang="el-GR" altLang="el-GR" sz="2400" dirty="0" smtClean="0"/>
              <a:t>Μαρτυρά την δευτερεύουσα </a:t>
            </a:r>
            <a:r>
              <a:rPr lang="el-GR" altLang="el-GR" sz="2400" dirty="0" err="1" smtClean="0"/>
              <a:t>ινωδολυτίκη</a:t>
            </a:r>
            <a:r>
              <a:rPr lang="el-GR" altLang="el-GR" sz="2400" dirty="0" smtClean="0"/>
              <a:t> δράση στην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ενεργοποίηση της  πήξης.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Διμερή ινώδους (</a:t>
            </a:r>
            <a:r>
              <a:rPr lang="en-US" dirty="0"/>
              <a:t>D-dimers)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2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↑D</a:t>
            </a:r>
            <a:r>
              <a:rPr lang="el-GR" b="1" dirty="0" smtClean="0"/>
              <a:t>-</a:t>
            </a:r>
            <a:r>
              <a:rPr lang="el-GR" b="1" dirty="0" err="1" smtClean="0"/>
              <a:t>dimers</a:t>
            </a:r>
            <a:endParaRPr lang="el-GR" b="1" dirty="0"/>
          </a:p>
          <a:p>
            <a:pPr lvl="1"/>
            <a:r>
              <a:rPr lang="el-GR" dirty="0" smtClean="0"/>
              <a:t>Με </a:t>
            </a:r>
            <a:r>
              <a:rPr lang="el-GR" dirty="0"/>
              <a:t>κλινικά ευρήματα θρόμβωσης: πνευμονική </a:t>
            </a:r>
            <a:r>
              <a:rPr lang="el-GR" dirty="0" smtClean="0"/>
              <a:t>εμβολή</a:t>
            </a:r>
            <a:r>
              <a:rPr lang="el-GR" dirty="0"/>
              <a:t>, DVT, έμφραγμα μυοκαρδίου.</a:t>
            </a:r>
          </a:p>
          <a:p>
            <a:pPr lvl="1"/>
            <a:r>
              <a:rPr lang="el-GR" dirty="0" smtClean="0"/>
              <a:t>Χωρίς </a:t>
            </a:r>
            <a:r>
              <a:rPr lang="el-GR" dirty="0"/>
              <a:t>απαραίτητα κλινικά ευρήματα θρόμβωσης: ΔΕΠ</a:t>
            </a:r>
            <a:r>
              <a:rPr lang="el-GR" dirty="0" smtClean="0"/>
              <a:t>, </a:t>
            </a:r>
            <a:r>
              <a:rPr lang="el-GR" dirty="0"/>
              <a:t>τραύμα, </a:t>
            </a:r>
            <a:r>
              <a:rPr lang="el-GR" dirty="0" err="1"/>
              <a:t>προεκλαμψία</a:t>
            </a:r>
            <a:r>
              <a:rPr lang="el-GR" dirty="0"/>
              <a:t>, ΧΝΑ, κακοήθειες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μέτρηση D-</a:t>
            </a:r>
            <a:r>
              <a:rPr lang="el-GR" dirty="0" err="1"/>
              <a:t>dimers</a:t>
            </a:r>
            <a:r>
              <a:rPr lang="el-GR" dirty="0"/>
              <a:t> είναι πολύ χρήσιμη και απαραίτητη στον αποκλεισμό της DVT και της πνευμονικής εμβολής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Δεν φαίνεται να έχει προγνωστική αξία ως δείκτης αυξημένου κινδύνου </a:t>
            </a:r>
            <a:r>
              <a:rPr lang="el-GR" dirty="0" err="1"/>
              <a:t>θρομβοεμβολικής</a:t>
            </a:r>
            <a:r>
              <a:rPr lang="el-GR" dirty="0"/>
              <a:t> νόσου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Προϊόντα </a:t>
            </a:r>
            <a:r>
              <a:rPr lang="el-GR" dirty="0" err="1"/>
              <a:t>αποδομής</a:t>
            </a:r>
            <a:r>
              <a:rPr lang="el-GR" dirty="0"/>
              <a:t> ινώδους </a:t>
            </a:r>
            <a:r>
              <a:rPr lang="el-GR" dirty="0" smtClean="0"/>
              <a:t>(</a:t>
            </a:r>
            <a:r>
              <a:rPr lang="en-US" dirty="0"/>
              <a:t>D-dimers)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3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Διμερή ινώδους </a:t>
            </a:r>
          </a:p>
        </p:txBody>
      </p:sp>
      <p:grpSp>
        <p:nvGrpSpPr>
          <p:cNvPr id="48" name="Ομάδα 47"/>
          <p:cNvGrpSpPr/>
          <p:nvPr/>
        </p:nvGrpSpPr>
        <p:grpSpPr>
          <a:xfrm>
            <a:off x="560027" y="1196752"/>
            <a:ext cx="7920338" cy="4634413"/>
            <a:chOff x="560027" y="1196752"/>
            <a:chExt cx="7920338" cy="4634413"/>
          </a:xfrm>
        </p:grpSpPr>
        <p:sp>
          <p:nvSpPr>
            <p:cNvPr id="5" name="TextBox 4"/>
            <p:cNvSpPr txBox="1"/>
            <p:nvPr/>
          </p:nvSpPr>
          <p:spPr>
            <a:xfrm>
              <a:off x="1619138" y="1196752"/>
              <a:ext cx="2808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Ενεργοποίηση της πήξης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20" y="1196752"/>
              <a:ext cx="174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err="1" smtClean="0">
                  <a:latin typeface="+mn-lt"/>
                </a:rPr>
                <a:t>Πλασμινογόνο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0027" y="2220833"/>
              <a:ext cx="1347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Ινωδογόνο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9555" y="2220833"/>
              <a:ext cx="914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Ινώδες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09402" y="3501008"/>
              <a:ext cx="12329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Πλασμίνη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33164" y="1700808"/>
              <a:ext cx="547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n-lt"/>
                </a:rPr>
                <a:t>tPA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3625" y="2780928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UK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4980" y="2222863"/>
              <a:ext cx="914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Ινώδες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8856" y="4149080"/>
              <a:ext cx="12531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D-</a:t>
              </a:r>
              <a:r>
                <a:rPr lang="el-GR" sz="2000" b="1" dirty="0" smtClean="0">
                  <a:latin typeface="+mn-lt"/>
                </a:rPr>
                <a:t>διμερές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59223" y="5431055"/>
              <a:ext cx="6126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Σχεδιάγραμμα της </a:t>
              </a:r>
              <a:r>
                <a:rPr lang="el-GR" sz="2000" b="1" dirty="0" err="1" smtClean="0">
                  <a:latin typeface="+mn-lt"/>
                </a:rPr>
                <a:t>αποδομής</a:t>
              </a:r>
              <a:r>
                <a:rPr lang="el-GR" sz="2000" b="1" dirty="0" smtClean="0">
                  <a:latin typeface="+mn-lt"/>
                </a:rPr>
                <a:t> του ινώδους σε </a:t>
              </a:r>
              <a:r>
                <a:rPr lang="en-US" sz="2000" b="1" dirty="0" smtClean="0">
                  <a:latin typeface="+mn-lt"/>
                </a:rPr>
                <a:t>D</a:t>
              </a:r>
              <a:r>
                <a:rPr lang="el-GR" sz="2000" b="1" dirty="0" smtClean="0">
                  <a:latin typeface="+mn-lt"/>
                </a:rPr>
                <a:t>-διμερές</a:t>
              </a:r>
              <a:endParaRPr lang="el-GR" sz="2000" b="1" dirty="0">
                <a:latin typeface="+mn-lt"/>
              </a:endParaRPr>
            </a:p>
          </p:txBody>
        </p:sp>
        <p:cxnSp>
          <p:nvCxnSpPr>
            <p:cNvPr id="16" name="Ευθύγραμμο βέλος σύνδεσης 15"/>
            <p:cNvCxnSpPr>
              <a:stCxn id="7" idx="3"/>
              <a:endCxn id="8" idx="1"/>
            </p:cNvCxnSpPr>
            <p:nvPr/>
          </p:nvCxnSpPr>
          <p:spPr>
            <a:xfrm>
              <a:off x="1907704" y="2420888"/>
              <a:ext cx="2451851" cy="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5" idx="2"/>
            </p:cNvCxnSpPr>
            <p:nvPr/>
          </p:nvCxnSpPr>
          <p:spPr>
            <a:xfrm>
              <a:off x="3023561" y="1596862"/>
              <a:ext cx="0" cy="623971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>
              <a:stCxn id="6" idx="2"/>
              <a:endCxn id="9" idx="0"/>
            </p:cNvCxnSpPr>
            <p:nvPr/>
          </p:nvCxnSpPr>
          <p:spPr>
            <a:xfrm>
              <a:off x="6525853" y="1596862"/>
              <a:ext cx="0" cy="1904146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>
              <a:stCxn id="10" idx="1"/>
            </p:cNvCxnSpPr>
            <p:nvPr/>
          </p:nvCxnSpPr>
          <p:spPr>
            <a:xfrm flipH="1">
              <a:off x="6660232" y="1900863"/>
              <a:ext cx="1272932" cy="520025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>
              <a:stCxn id="11" idx="1"/>
            </p:cNvCxnSpPr>
            <p:nvPr/>
          </p:nvCxnSpPr>
          <p:spPr>
            <a:xfrm flipH="1" flipV="1">
              <a:off x="6660232" y="2620943"/>
              <a:ext cx="1293393" cy="36004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Ομάδα 28"/>
            <p:cNvGrpSpPr/>
            <p:nvPr/>
          </p:nvGrpSpPr>
          <p:grpSpPr>
            <a:xfrm>
              <a:off x="733593" y="2761322"/>
              <a:ext cx="885545" cy="208007"/>
              <a:chOff x="733593" y="2761322"/>
              <a:chExt cx="885545" cy="208007"/>
            </a:xfrm>
          </p:grpSpPr>
          <p:sp>
            <p:nvSpPr>
              <p:cNvPr id="25" name="Έλλειψη 24"/>
              <p:cNvSpPr/>
              <p:nvPr/>
            </p:nvSpPr>
            <p:spPr>
              <a:xfrm>
                <a:off x="733593" y="2761322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7" name="Ευθεία γραμμή σύνδεσης 26"/>
              <p:cNvCxnSpPr>
                <a:stCxn id="25" idx="6"/>
              </p:cNvCxnSpPr>
              <p:nvPr/>
            </p:nvCxnSpPr>
            <p:spPr>
              <a:xfrm flipV="1">
                <a:off x="898084" y="2861349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Έλλειψη 30"/>
              <p:cNvSpPr/>
              <p:nvPr/>
            </p:nvSpPr>
            <p:spPr>
              <a:xfrm>
                <a:off x="1093633" y="2769274"/>
                <a:ext cx="164491" cy="2000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2" name="Ευθεία γραμμή σύνδεσης 31"/>
              <p:cNvCxnSpPr>
                <a:stCxn id="31" idx="6"/>
              </p:cNvCxnSpPr>
              <p:nvPr/>
            </p:nvCxnSpPr>
            <p:spPr>
              <a:xfrm flipV="1">
                <a:off x="1258124" y="2869301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Έλλειψη 32"/>
              <p:cNvSpPr/>
              <p:nvPr/>
            </p:nvSpPr>
            <p:spPr>
              <a:xfrm>
                <a:off x="1454647" y="2769274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30" name="Ομάδα 29"/>
            <p:cNvGrpSpPr/>
            <p:nvPr/>
          </p:nvGrpSpPr>
          <p:grpSpPr>
            <a:xfrm>
              <a:off x="3846916" y="2760991"/>
              <a:ext cx="1969695" cy="226815"/>
              <a:chOff x="3846916" y="2760991"/>
              <a:chExt cx="1969695" cy="226815"/>
            </a:xfrm>
          </p:grpSpPr>
          <p:sp>
            <p:nvSpPr>
              <p:cNvPr id="35" name="Έλλειψη 34"/>
              <p:cNvSpPr/>
              <p:nvPr/>
            </p:nvSpPr>
            <p:spPr>
              <a:xfrm>
                <a:off x="3846916" y="2760991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6" name="Ευθεία γραμμή σύνδεσης 35"/>
              <p:cNvCxnSpPr>
                <a:stCxn id="35" idx="6"/>
              </p:cNvCxnSpPr>
              <p:nvPr/>
            </p:nvCxnSpPr>
            <p:spPr>
              <a:xfrm flipV="1">
                <a:off x="4011407" y="2861018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Έλλειψη 36"/>
              <p:cNvSpPr/>
              <p:nvPr/>
            </p:nvSpPr>
            <p:spPr>
              <a:xfrm>
                <a:off x="4206956" y="2768943"/>
                <a:ext cx="164491" cy="2000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8" name="Ευθεία γραμμή σύνδεσης 37"/>
              <p:cNvCxnSpPr>
                <a:stCxn id="37" idx="6"/>
              </p:cNvCxnSpPr>
              <p:nvPr/>
            </p:nvCxnSpPr>
            <p:spPr>
              <a:xfrm flipV="1">
                <a:off x="4371447" y="2868970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Έλλειψη 38"/>
              <p:cNvSpPr/>
              <p:nvPr/>
            </p:nvSpPr>
            <p:spPr>
              <a:xfrm>
                <a:off x="4567970" y="2768943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0" name="Ευθεία γραμμή σύνδεσης 39"/>
              <p:cNvCxnSpPr>
                <a:stCxn id="39" idx="6"/>
              </p:cNvCxnSpPr>
              <p:nvPr/>
            </p:nvCxnSpPr>
            <p:spPr>
              <a:xfrm flipV="1">
                <a:off x="4732461" y="2868970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Έλλειψη 40"/>
              <p:cNvSpPr/>
              <p:nvPr/>
            </p:nvSpPr>
            <p:spPr>
              <a:xfrm>
                <a:off x="4931066" y="2779799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2" name="Ευθεία γραμμή σύνδεσης 41"/>
              <p:cNvCxnSpPr>
                <a:stCxn id="41" idx="6"/>
              </p:cNvCxnSpPr>
              <p:nvPr/>
            </p:nvCxnSpPr>
            <p:spPr>
              <a:xfrm flipV="1">
                <a:off x="5095557" y="2879826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Έλλειψη 42"/>
              <p:cNvSpPr/>
              <p:nvPr/>
            </p:nvSpPr>
            <p:spPr>
              <a:xfrm>
                <a:off x="5291106" y="2787751"/>
                <a:ext cx="164491" cy="2000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4" name="Ευθεία γραμμή σύνδεσης 43"/>
              <p:cNvCxnSpPr>
                <a:stCxn id="43" idx="6"/>
              </p:cNvCxnSpPr>
              <p:nvPr/>
            </p:nvCxnSpPr>
            <p:spPr>
              <a:xfrm flipV="1">
                <a:off x="5455597" y="2887778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Έλλειψη 44"/>
              <p:cNvSpPr/>
              <p:nvPr/>
            </p:nvSpPr>
            <p:spPr>
              <a:xfrm>
                <a:off x="5652120" y="2787751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49" name="Ευθύγραμμο βέλος σύνδεσης 48"/>
            <p:cNvCxnSpPr>
              <a:endCxn id="13" idx="0"/>
            </p:cNvCxnSpPr>
            <p:nvPr/>
          </p:nvCxnSpPr>
          <p:spPr>
            <a:xfrm flipH="1">
              <a:off x="4835406" y="3068960"/>
              <a:ext cx="14830" cy="108012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Ομάδα 50"/>
            <p:cNvGrpSpPr/>
            <p:nvPr/>
          </p:nvGrpSpPr>
          <p:grpSpPr>
            <a:xfrm>
              <a:off x="4551373" y="4797630"/>
              <a:ext cx="531230" cy="215004"/>
              <a:chOff x="733593" y="2746373"/>
              <a:chExt cx="531230" cy="215004"/>
            </a:xfrm>
          </p:grpSpPr>
          <p:sp>
            <p:nvSpPr>
              <p:cNvPr id="52" name="Έλλειψη 51"/>
              <p:cNvSpPr/>
              <p:nvPr/>
            </p:nvSpPr>
            <p:spPr>
              <a:xfrm>
                <a:off x="733593" y="2761322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3" name="Ευθεία γραμμή σύνδεσης 52"/>
              <p:cNvCxnSpPr>
                <a:stCxn id="52" idx="6"/>
              </p:cNvCxnSpPr>
              <p:nvPr/>
            </p:nvCxnSpPr>
            <p:spPr>
              <a:xfrm flipV="1">
                <a:off x="898084" y="2861349"/>
                <a:ext cx="195549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Έλλειψη 55"/>
              <p:cNvSpPr/>
              <p:nvPr/>
            </p:nvSpPr>
            <p:spPr>
              <a:xfrm>
                <a:off x="1100332" y="2746373"/>
                <a:ext cx="164491" cy="2000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39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n-US" dirty="0"/>
              <a:t>D-dimers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δοκιμασία ανίχνευσης γίνεται με πλάσμα 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Στο δακτύλιο της πλάκας </a:t>
            </a:r>
            <a:r>
              <a:rPr lang="el-GR" sz="2400" dirty="0" smtClean="0"/>
              <a:t>τοποθετήστε: </a:t>
            </a:r>
            <a:r>
              <a:rPr lang="el-GR" sz="2400" b="1" dirty="0">
                <a:solidFill>
                  <a:srgbClr val="004A82"/>
                </a:solidFill>
              </a:rPr>
              <a:t>20μΙ </a:t>
            </a:r>
            <a:r>
              <a:rPr lang="el-GR" sz="2400" dirty="0" smtClean="0"/>
              <a:t>πλάσμα.</a:t>
            </a:r>
          </a:p>
          <a:p>
            <a:pPr marL="4483100" indent="0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20μΙ </a:t>
            </a:r>
            <a:r>
              <a:rPr lang="el-GR" sz="2400" dirty="0"/>
              <a:t>αντιδραστήριο </a:t>
            </a:r>
          </a:p>
          <a:p>
            <a:pPr marL="0" indent="0" algn="ctr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/>
              <a:t>Αναδεύστε!	</a:t>
            </a:r>
            <a:r>
              <a:rPr lang="el-GR" sz="2400" dirty="0" smtClean="0">
                <a:sym typeface="Wingdings" panose="05000000000000000000" pitchFamily="2" charset="2"/>
              </a:rPr>
              <a:t>	</a:t>
            </a:r>
            <a:r>
              <a:rPr lang="el-GR" sz="2400" dirty="0" smtClean="0"/>
              <a:t>Ανακινήστε </a:t>
            </a:r>
            <a:r>
              <a:rPr lang="el-GR" sz="2400" dirty="0"/>
              <a:t>για 2΄</a:t>
            </a: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Συγκόλληση		</a:t>
            </a:r>
            <a:r>
              <a:rPr lang="el-GR" sz="2400" b="1" dirty="0" smtClean="0">
                <a:solidFill>
                  <a:srgbClr val="004A82"/>
                </a:solidFill>
                <a:sym typeface="Wingdings" panose="05000000000000000000" pitchFamily="2" charset="2"/>
              </a:rPr>
              <a:t>	</a:t>
            </a:r>
            <a:r>
              <a:rPr lang="el-GR" sz="2400" b="1" dirty="0" smtClean="0">
                <a:solidFill>
                  <a:srgbClr val="004A82"/>
                </a:solidFill>
              </a:rPr>
              <a:t>ΘΕΤΙΚΟ </a:t>
            </a:r>
            <a:r>
              <a:rPr lang="el-GR" sz="2400" b="1" dirty="0">
                <a:solidFill>
                  <a:srgbClr val="004A82"/>
                </a:solidFill>
              </a:rPr>
              <a:t>ΑΠΟΤΕΛΕΣΜΑ</a:t>
            </a:r>
          </a:p>
          <a:p>
            <a:pPr marL="0" indent="0" algn="ctr">
              <a:buNone/>
            </a:pPr>
            <a:r>
              <a:rPr lang="el-GR" sz="2400" b="1" dirty="0" err="1"/>
              <a:t>Φτ</a:t>
            </a:r>
            <a:r>
              <a:rPr lang="el-GR" sz="2400" b="1" dirty="0"/>
              <a:t> &lt;0,5μg/ml</a:t>
            </a:r>
          </a:p>
          <a:p>
            <a:pPr marL="0" indent="0">
              <a:buNone/>
            </a:pPr>
            <a:r>
              <a:rPr lang="el-GR" sz="2400" dirty="0" smtClean="0"/>
              <a:t>σε </a:t>
            </a:r>
            <a:r>
              <a:rPr lang="el-GR" sz="2400" dirty="0"/>
              <a:t>θετικό αποτέλεσμα προχωράτε σε </a:t>
            </a:r>
            <a:r>
              <a:rPr lang="el-GR" sz="2400" dirty="0" smtClean="0"/>
              <a:t>αραιώσεις </a:t>
            </a:r>
            <a:r>
              <a:rPr lang="el-GR" sz="2400" dirty="0"/>
              <a:t>1/2, 1/4, </a:t>
            </a:r>
            <a:r>
              <a:rPr lang="el-GR" sz="2400" dirty="0" smtClean="0"/>
              <a:t>1/8, 1/16  </a:t>
            </a:r>
            <a:r>
              <a:rPr lang="el-GR" sz="2400" dirty="0"/>
              <a:t>με ειδικό </a:t>
            </a:r>
            <a:r>
              <a:rPr lang="el-GR" sz="2400" dirty="0" err="1" smtClean="0"/>
              <a:t>buffer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2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αποτελεσμάτων </a:t>
            </a:r>
            <a:r>
              <a:rPr lang="en-US" dirty="0"/>
              <a:t>D-dimers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/>
          <a:lstStyle/>
          <a:p>
            <a:r>
              <a:rPr lang="el-GR" dirty="0" smtClean="0"/>
              <a:t>Ο πίνακας δείχνει τα διάφορα επίπεδα του </a:t>
            </a:r>
            <a:r>
              <a:rPr lang="en-US" dirty="0" smtClean="0"/>
              <a:t>D-</a:t>
            </a:r>
            <a:r>
              <a:rPr lang="el-GR" dirty="0" smtClean="0"/>
              <a:t>διμερούς που μπορεί να ληφθούν για πλάσμα αραιωμένο μέχρι το 1/16.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0553633"/>
                  </p:ext>
                </p:extLst>
              </p:nvPr>
            </p:nvGraphicFramePr>
            <p:xfrm>
              <a:off x="503548" y="2348880"/>
              <a:ext cx="8136904" cy="3169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7001"/>
                    <a:gridCol w="870857"/>
                    <a:gridCol w="870857"/>
                    <a:gridCol w="870857"/>
                    <a:gridCol w="870857"/>
                    <a:gridCol w="1190331"/>
                    <a:gridCol w="1296144"/>
                  </a:tblGrid>
                  <a:tr h="370840">
                    <a:tc gridSpan="5"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+mn-lt"/>
                            </a:rPr>
                            <a:t>Καθαρό πλάσμα ή αραιώσεις πλάσματος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Επίπεδα 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D-</a:t>
                          </a:r>
                          <a:r>
                            <a:rPr lang="el-GR" sz="2000" b="1" dirty="0" err="1" smtClean="0">
                              <a:latin typeface="+mn-lt"/>
                            </a:rPr>
                            <a:t>δινερούς</a:t>
                          </a:r>
                          <a:r>
                            <a:rPr lang="el-GR" sz="2000" b="1" dirty="0" smtClean="0">
                              <a:latin typeface="+mn-lt"/>
                            </a:rPr>
                            <a:t> (μ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g/ml</a:t>
                          </a:r>
                          <a:r>
                            <a:rPr lang="en-US" sz="2000" b="1" baseline="0" dirty="0" smtClean="0">
                              <a:latin typeface="+mn-lt"/>
                            </a:rPr>
                            <a:t> – FEU)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Καθαρό</a:t>
                          </a:r>
                          <a:r>
                            <a:rPr lang="el-GR" sz="2000" b="1" baseline="0" dirty="0" smtClean="0">
                              <a:latin typeface="+mn-lt"/>
                            </a:rPr>
                            <a:t> 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1/2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1/4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1/8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1/16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&lt;0,5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l-GR" sz="2000" b="0" i="1" smtClean="0">
                                    <a:latin typeface="Cambria Math"/>
                                    <a:ea typeface="Cambria Math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&lt;1,0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l-GR" sz="2000" b="0" i="1" smtClean="0">
                                    <a:latin typeface="Cambria Math"/>
                                    <a:ea typeface="Cambria Math"/>
                                  </a:rPr>
                                  <m:t>1,0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&lt;2,0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l-GR" sz="2000" b="0" i="1" smtClean="0">
                                    <a:latin typeface="Cambria Math"/>
                                    <a:ea typeface="Cambria Math"/>
                                  </a:rPr>
                                  <m:t>2,</m:t>
                                </m:r>
                                <m:r>
                                  <a:rPr lang="el-GR" sz="2000" b="0" i="0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&lt;4,0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l-GR" sz="2000" i="1" smtClean="0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4,</m:t>
                              </m:r>
                            </m:oMath>
                          </a14:m>
                          <a:r>
                            <a:rPr lang="el-GR" sz="2000" dirty="0" smtClean="0">
                              <a:latin typeface="+mn-lt"/>
                            </a:rPr>
                            <a:t>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&lt;8,0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00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l-GR" sz="2000" b="0" i="1" smtClean="0">
                                    <a:latin typeface="Cambria Math"/>
                                    <a:ea typeface="Cambria Math"/>
                                  </a:rPr>
                                  <m:t>8,0</m:t>
                                </m:r>
                              </m:oMath>
                            </m:oMathPara>
                          </a14:m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480553633"/>
                  </p:ext>
                </p:extLst>
              </p:nvPr>
            </p:nvGraphicFramePr>
            <p:xfrm>
              <a:off x="503548" y="2348880"/>
              <a:ext cx="8136904" cy="3169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7001"/>
                    <a:gridCol w="870857"/>
                    <a:gridCol w="870857"/>
                    <a:gridCol w="870857"/>
                    <a:gridCol w="870857"/>
                    <a:gridCol w="1190331"/>
                    <a:gridCol w="1296144"/>
                  </a:tblGrid>
                  <a:tr h="396240">
                    <a:tc gridSpan="5"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+mn-lt"/>
                            </a:rPr>
                            <a:t>Καθαρό πλάσμα ή αραιώσεις πλάσματος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Επίπεδα 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D-</a:t>
                          </a:r>
                          <a:r>
                            <a:rPr lang="el-GR" sz="2000" b="1" dirty="0" err="1" smtClean="0">
                              <a:latin typeface="+mn-lt"/>
                            </a:rPr>
                            <a:t>δινερούς</a:t>
                          </a:r>
                          <a:r>
                            <a:rPr lang="el-GR" sz="2000" b="1" dirty="0" smtClean="0">
                              <a:latin typeface="+mn-lt"/>
                            </a:rPr>
                            <a:t> (μ</a:t>
                          </a:r>
                          <a:r>
                            <a:rPr lang="en-US" sz="2000" b="1" dirty="0" smtClean="0">
                              <a:latin typeface="+mn-lt"/>
                            </a:rPr>
                            <a:t>g/ml</a:t>
                          </a:r>
                          <a:r>
                            <a:rPr lang="en-US" sz="2000" b="1" baseline="0" dirty="0" smtClean="0">
                              <a:latin typeface="+mn-lt"/>
                            </a:rPr>
                            <a:t> – FEU)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Καθαρό</a:t>
                          </a:r>
                          <a:r>
                            <a:rPr lang="el-GR" sz="2000" b="1" baseline="0" dirty="0" smtClean="0">
                              <a:latin typeface="+mn-lt"/>
                            </a:rPr>
                            <a:t> 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1/2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1/4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1/8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b="1" dirty="0" smtClean="0">
                              <a:latin typeface="+mn-lt"/>
                            </a:rPr>
                            <a:t>1/16</a:t>
                          </a:r>
                          <a:endParaRPr lang="el-GR" sz="20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&lt;0,5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72959" t="-307692" r="-108673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&lt;1,0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72959" t="-407692" r="-10867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&lt;2,0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sz="20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72959" t="-507692" r="-10867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&lt;4,0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-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72959" t="-607692" r="-10867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&lt;8,0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+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7206" t="-707692" r="-245" b="-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6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/>
              <a:t>Reptilase</a:t>
            </a:r>
            <a:r>
              <a:rPr lang="en-US" sz="2000" dirty="0"/>
              <a:t> - D-Dimers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7620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Αιμόσταση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αιμόσταση (πηκτικός μηχανισμός) είναι μια φυσιολογική λειτουργία του οργανισμού, η οποία έχει ως σκοπό: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εμποδίσει την απώλεια αίματος μετά από </a:t>
            </a:r>
            <a:r>
              <a:rPr lang="el-GR" sz="2400" dirty="0" smtClean="0"/>
              <a:t>τραυματισμό </a:t>
            </a:r>
            <a:r>
              <a:rPr lang="el-GR" sz="2400" dirty="0"/>
              <a:t>ενός αγγείου και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εξασφαλίσει την ομαλή ροή του αίματος 	</a:t>
            </a:r>
            <a:r>
              <a:rPr lang="el-GR" sz="2400" dirty="0" smtClean="0"/>
              <a:t>μέσα </a:t>
            </a:r>
            <a:r>
              <a:rPr lang="el-GR" sz="2400" dirty="0"/>
              <a:t>στα αγγεία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4684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8360" y="3329954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ΙΧ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         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Ι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α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VIII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</a:rPr>
              <a:t>α 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36785" y="4244354"/>
            <a:ext cx="20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4100" name="32 - Ομάδα"/>
          <p:cNvGrpSpPr>
            <a:grpSpLocks/>
          </p:cNvGrpSpPr>
          <p:nvPr/>
        </p:nvGrpSpPr>
        <p:grpSpPr bwMode="auto">
          <a:xfrm>
            <a:off x="733623" y="1534492"/>
            <a:ext cx="7423151" cy="5105400"/>
            <a:chOff x="457200" y="533400"/>
            <a:chExt cx="7422678" cy="5105400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457200" y="3165475"/>
              <a:ext cx="3513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7" name="AutoShape 21"/>
            <p:cNvSpPr>
              <a:spLocks noChangeArrowheads="1"/>
            </p:cNvSpPr>
            <p:nvPr/>
          </p:nvSpPr>
          <p:spPr bwMode="auto">
            <a:xfrm>
              <a:off x="549275" y="2133600"/>
              <a:ext cx="1138238" cy="152400"/>
            </a:xfrm>
            <a:prstGeom prst="curvedDownArrow">
              <a:avLst>
                <a:gd name="adj1" fmla="val 4426"/>
                <a:gd name="adj2" fmla="val 153801"/>
                <a:gd name="adj3" fmla="val 0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11417" y="1524000"/>
              <a:ext cx="1693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VII</a:t>
              </a:r>
              <a:r>
                <a:rPr lang="el-GR" b="1">
                  <a:solidFill>
                    <a:prstClr val="black"/>
                  </a:solidFill>
                  <a:latin typeface="Times New Roman" pitchFamily="18" charset="0"/>
                </a:rPr>
                <a:t>α            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VII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4587612" y="2251075"/>
              <a:ext cx="7524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prstClr val="black"/>
                  </a:solidFill>
                  <a:latin typeface="Times New Roman" pitchFamily="18" charset="0"/>
                </a:rPr>
                <a:t>TF</a:t>
              </a:r>
              <a:endParaRPr lang="el-GR" b="1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749465" y="3200400"/>
              <a:ext cx="35811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      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V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463611" y="4038600"/>
              <a:ext cx="6416267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II                                                                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</a:rPr>
                <a:t>II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                          I                 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α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         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                         </a:t>
              </a:r>
              <a:endParaRPr lang="en-US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273368" y="533400"/>
              <a:ext cx="217334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</a:rPr>
                <a:t>TF</a:t>
              </a:r>
              <a:r>
                <a:rPr lang="el-GR" b="1" dirty="0">
                  <a:solidFill>
                    <a:prstClr val="black"/>
                  </a:solidFill>
                  <a:latin typeface="Times New Roman" pitchFamily="18" charset="0"/>
                </a:rPr>
                <a:t>     </a:t>
              </a:r>
              <a:r>
                <a:rPr lang="el-GR" b="1" dirty="0">
                  <a:solidFill>
                    <a:prstClr val="black"/>
                  </a:solidFill>
                  <a:latin typeface="Calibri"/>
                </a:rPr>
                <a:t>εξωγενής οδός</a:t>
              </a:r>
            </a:p>
          </p:txBody>
        </p:sp>
        <p:sp>
          <p:nvSpPr>
            <p:cNvPr id="4113" name="AutoShape 12"/>
            <p:cNvSpPr>
              <a:spLocks noChangeArrowheads="1"/>
            </p:cNvSpPr>
            <p:nvPr/>
          </p:nvSpPr>
          <p:spPr bwMode="auto">
            <a:xfrm flipH="1">
              <a:off x="5121275" y="1219200"/>
              <a:ext cx="1066800" cy="228600"/>
            </a:xfrm>
            <a:prstGeom prst="curvedDownArrow">
              <a:avLst>
                <a:gd name="adj1" fmla="val 36815"/>
                <a:gd name="adj2" fmla="val 215185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4" name="AutoShape 16"/>
            <p:cNvSpPr>
              <a:spLocks noChangeArrowheads="1"/>
            </p:cNvSpPr>
            <p:nvPr/>
          </p:nvSpPr>
          <p:spPr bwMode="auto">
            <a:xfrm>
              <a:off x="1539875" y="32004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5" name="AutoShape 17"/>
            <p:cNvSpPr>
              <a:spLocks noChangeArrowheads="1"/>
            </p:cNvSpPr>
            <p:nvPr/>
          </p:nvSpPr>
          <p:spPr bwMode="auto">
            <a:xfrm flipH="1">
              <a:off x="4587875" y="3124200"/>
              <a:ext cx="1524000" cy="228600"/>
            </a:xfrm>
            <a:prstGeom prst="curvedDownArrow">
              <a:avLst>
                <a:gd name="adj1" fmla="val 52593"/>
                <a:gd name="adj2" fmla="val 307407"/>
                <a:gd name="adj3" fmla="val 514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4511675" y="1524000"/>
              <a:ext cx="838200" cy="1143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7" name="AutoShape 20"/>
            <p:cNvSpPr>
              <a:spLocks noChangeArrowheads="1"/>
            </p:cNvSpPr>
            <p:nvPr/>
          </p:nvSpPr>
          <p:spPr bwMode="auto">
            <a:xfrm flipH="1">
              <a:off x="1920875" y="4363740"/>
              <a:ext cx="4648200" cy="152400"/>
            </a:xfrm>
            <a:prstGeom prst="leftArrow">
              <a:avLst>
                <a:gd name="adj1" fmla="val 22509"/>
                <a:gd name="adj2" fmla="val 1489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8" name="Rectangle 23"/>
            <p:cNvSpPr>
              <a:spLocks noChangeArrowheads="1"/>
            </p:cNvSpPr>
            <p:nvPr/>
          </p:nvSpPr>
          <p:spPr bwMode="auto">
            <a:xfrm>
              <a:off x="1145108" y="2362200"/>
              <a:ext cx="1350139" cy="609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19" name="AutoShape 24"/>
            <p:cNvSpPr>
              <a:spLocks noChangeArrowheads="1"/>
            </p:cNvSpPr>
            <p:nvPr/>
          </p:nvSpPr>
          <p:spPr bwMode="auto">
            <a:xfrm>
              <a:off x="5959475" y="46482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20" name="AutoShape 26"/>
            <p:cNvSpPr>
              <a:spLocks noChangeArrowheads="1"/>
            </p:cNvSpPr>
            <p:nvPr/>
          </p:nvSpPr>
          <p:spPr bwMode="auto">
            <a:xfrm flipH="1">
              <a:off x="1082675" y="1524000"/>
              <a:ext cx="2743200" cy="457200"/>
            </a:xfrm>
            <a:prstGeom prst="curvedDownArrow">
              <a:avLst>
                <a:gd name="adj1" fmla="val 7111"/>
                <a:gd name="adj2" fmla="val 229333"/>
                <a:gd name="adj3" fmla="val 256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121" name="Oval 28"/>
            <p:cNvSpPr>
              <a:spLocks noChangeArrowheads="1"/>
            </p:cNvSpPr>
            <p:nvPr/>
          </p:nvSpPr>
          <p:spPr bwMode="auto">
            <a:xfrm>
              <a:off x="3597275" y="3200400"/>
              <a:ext cx="838200" cy="838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22" name="Oval 42"/>
            <p:cNvSpPr>
              <a:spLocks noChangeArrowheads="1"/>
            </p:cNvSpPr>
            <p:nvPr/>
          </p:nvSpPr>
          <p:spPr bwMode="auto">
            <a:xfrm>
              <a:off x="5578475" y="5181600"/>
              <a:ext cx="5334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4123" name="Oval 43"/>
            <p:cNvSpPr>
              <a:spLocks noChangeArrowheads="1"/>
            </p:cNvSpPr>
            <p:nvPr/>
          </p:nvSpPr>
          <p:spPr bwMode="auto">
            <a:xfrm>
              <a:off x="7178675" y="5105400"/>
              <a:ext cx="6858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9" name="28 - TextBox"/>
          <p:cNvSpPr txBox="1"/>
          <p:nvPr/>
        </p:nvSpPr>
        <p:spPr>
          <a:xfrm>
            <a:off x="805060" y="1105867"/>
            <a:ext cx="1233030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XII+HMWK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2" name="AutoShape 16"/>
          <p:cNvSpPr>
            <a:spLocks noChangeArrowheads="1"/>
          </p:cNvSpPr>
          <p:nvPr/>
        </p:nvSpPr>
        <p:spPr bwMode="auto">
          <a:xfrm rot="2157985">
            <a:off x="881260" y="1763092"/>
            <a:ext cx="877888" cy="301625"/>
          </a:xfrm>
          <a:prstGeom prst="curvedDownArrow">
            <a:avLst>
              <a:gd name="adj1" fmla="val 45490"/>
              <a:gd name="adj2" fmla="val 265963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33623" y="1963117"/>
            <a:ext cx="5084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XI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α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 rot="4694999">
            <a:off x="906660" y="2618754"/>
            <a:ext cx="635000" cy="139700"/>
          </a:xfrm>
          <a:prstGeom prst="curvedDownArrow">
            <a:avLst>
              <a:gd name="adj1" fmla="val 45412"/>
              <a:gd name="adj2" fmla="val 265488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5" name="35 - TextBox"/>
          <p:cNvSpPr txBox="1">
            <a:spLocks noChangeArrowheads="1"/>
          </p:cNvSpPr>
          <p:nvPr/>
        </p:nvSpPr>
        <p:spPr bwMode="auto">
          <a:xfrm>
            <a:off x="2948185" y="1105867"/>
            <a:ext cx="1187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>
                <a:solidFill>
                  <a:prstClr val="black"/>
                </a:solidFill>
                <a:latin typeface="Calibri" pitchFamily="34" charset="0"/>
              </a:rPr>
              <a:t>ενδογενής</a:t>
            </a:r>
            <a:endParaRPr lang="el-GR" altLang="el-G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67544" y="144090"/>
            <a:ext cx="8229600" cy="908720"/>
          </a:xfrm>
        </p:spPr>
        <p:txBody>
          <a:bodyPr/>
          <a:lstStyle/>
          <a:p>
            <a:r>
              <a:rPr lang="el-GR" dirty="0" smtClean="0"/>
              <a:t>Ενδογενής και εξωγενής οδός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8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ελέγχουμε;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Εξωγενής </a:t>
            </a:r>
            <a:r>
              <a:rPr lang="el-GR" altLang="el-GR" sz="2400" b="1" dirty="0">
                <a:latin typeface="Calibri" pitchFamily="34" charset="0"/>
              </a:rPr>
              <a:t>οδός </a:t>
            </a:r>
          </a:p>
          <a:p>
            <a:r>
              <a:rPr lang="el-GR" altLang="el-GR" sz="2400" dirty="0">
                <a:latin typeface="Calibri" pitchFamily="34" charset="0"/>
              </a:rPr>
              <a:t>ΡΤ- χρόνος </a:t>
            </a:r>
            <a:r>
              <a:rPr lang="el-GR" altLang="el-GR" sz="2400" dirty="0" smtClean="0">
                <a:latin typeface="Calibri" pitchFamily="34" charset="0"/>
              </a:rPr>
              <a:t>προθρομβίνης.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FII, FV, FVII,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Ενδογενής </a:t>
            </a:r>
            <a:r>
              <a:rPr lang="el-GR" altLang="el-GR" sz="2400" b="1" dirty="0">
                <a:latin typeface="Calibri" pitchFamily="34" charset="0"/>
              </a:rPr>
              <a:t>οδός</a:t>
            </a:r>
          </a:p>
          <a:p>
            <a:r>
              <a:rPr lang="el-GR" altLang="el-GR" sz="2400" dirty="0">
                <a:latin typeface="Calibri" pitchFamily="34" charset="0"/>
              </a:rPr>
              <a:t>ΑΡΤΤ-χρόνος μερικής </a:t>
            </a:r>
            <a:r>
              <a:rPr lang="el-GR" altLang="el-GR" sz="2400" dirty="0" err="1" smtClean="0">
                <a:latin typeface="Calibri" pitchFamily="34" charset="0"/>
              </a:rPr>
              <a:t>θρομβοπλαστίνης</a:t>
            </a:r>
            <a:r>
              <a:rPr lang="el-GR" altLang="el-GR" sz="2400" dirty="0" smtClean="0">
                <a:latin typeface="Calibri" pitchFamily="34" charset="0"/>
              </a:rPr>
              <a:t>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FVIII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- Ευθύγραμμο βέλος σύνδεσης"/>
          <p:cNvCxnSpPr/>
          <p:nvPr/>
        </p:nvCxnSpPr>
        <p:spPr>
          <a:xfrm>
            <a:off x="2483768" y="3356793"/>
            <a:ext cx="0" cy="576263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Παράταση ΡΤ με φυσιολογικό ΑΡΤΤ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algn="ctr"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Παράταση </a:t>
            </a:r>
            <a:r>
              <a:rPr lang="el-GR" sz="2400" dirty="0"/>
              <a:t>ΡΤ με φυσιολογικό </a:t>
            </a:r>
            <a:r>
              <a:rPr lang="el-GR" sz="2400" dirty="0" smtClean="0"/>
              <a:t>ΑΡΤΤ</a:t>
            </a:r>
            <a:endParaRPr lang="el-GR" sz="2400" dirty="0"/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/>
              <a:t>FII, FV, FX, I   </a:t>
            </a:r>
            <a:r>
              <a:rPr lang="el-GR" sz="2400" dirty="0" smtClean="0"/>
              <a:t>FVII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συγγενής </a:t>
            </a:r>
            <a:r>
              <a:rPr lang="el-GR" sz="2400" dirty="0"/>
              <a:t>έκπτωση </a:t>
            </a:r>
            <a:r>
              <a:rPr lang="el-GR" sz="2400" dirty="0" smtClean="0"/>
              <a:t>παράγοντα.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19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sz="2400" dirty="0"/>
              <a:t>Ο χρόνος </a:t>
            </a:r>
            <a:r>
              <a:rPr lang="el-GR" sz="2400" dirty="0" err="1"/>
              <a:t>ρεπτιλάσης</a:t>
            </a:r>
            <a:r>
              <a:rPr lang="el-GR" sz="2400" dirty="0"/>
              <a:t> (RT) μετρά το χρόνο πήξης του πλάσματος με προσθήκη ενός ενζύμου από το φίδι </a:t>
            </a:r>
            <a:r>
              <a:rPr lang="el-GR" sz="2400" b="1" dirty="0" err="1" smtClean="0">
                <a:solidFill>
                  <a:srgbClr val="004A82"/>
                </a:solidFill>
              </a:rPr>
              <a:t>bothrops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 err="1">
                <a:solidFill>
                  <a:srgbClr val="004A82"/>
                </a:solidFill>
              </a:rPr>
              <a:t>atrox</a:t>
            </a:r>
            <a:r>
              <a:rPr lang="el-GR" sz="2400" dirty="0"/>
              <a:t> </a:t>
            </a:r>
            <a:r>
              <a:rPr lang="el-GR" sz="2400" dirty="0" smtClean="0"/>
              <a:t>που </a:t>
            </a:r>
            <a:r>
              <a:rPr lang="el-GR" sz="2400" dirty="0"/>
              <a:t>έχει την ικανότητα να </a:t>
            </a:r>
            <a:r>
              <a:rPr lang="el-GR" sz="2400" b="1" dirty="0">
                <a:solidFill>
                  <a:srgbClr val="004A82"/>
                </a:solidFill>
              </a:rPr>
              <a:t>αποκόπτει το </a:t>
            </a:r>
            <a:r>
              <a:rPr lang="el-GR" sz="2400" b="1" dirty="0" err="1">
                <a:solidFill>
                  <a:srgbClr val="004A82"/>
                </a:solidFill>
              </a:rPr>
              <a:t>ινωπεπτίδιο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Α </a:t>
            </a:r>
            <a:r>
              <a:rPr lang="el-GR" sz="2400" dirty="0"/>
              <a:t>από το ινωδογόνο, δρα περίπου σαν </a:t>
            </a:r>
            <a:r>
              <a:rPr lang="el-GR" sz="2400" dirty="0" smtClean="0"/>
              <a:t>θρομβίνη</a:t>
            </a:r>
            <a:r>
              <a:rPr lang="el-GR" sz="2400" dirty="0"/>
              <a:t>, δεν επηρεάζεται όμως από την παρουσία ηπαρίνης. </a:t>
            </a:r>
          </a:p>
          <a:p>
            <a:r>
              <a:rPr lang="el-GR" sz="2400" b="1" dirty="0">
                <a:solidFill>
                  <a:srgbClr val="004A82"/>
                </a:solidFill>
              </a:rPr>
              <a:t>Επομένως παρατεταμένος χρόνος ΤΤ και φυσιολογικού RΤ αποτελεί ένδειξη ηπαρίνης, </a:t>
            </a:r>
            <a:r>
              <a:rPr lang="el-GR" sz="2400" b="1" dirty="0" err="1">
                <a:solidFill>
                  <a:srgbClr val="004A82"/>
                </a:solidFill>
              </a:rPr>
              <a:t>ουριδίνης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στο </a:t>
            </a:r>
            <a:r>
              <a:rPr lang="el-GR" sz="2400" b="1" dirty="0">
                <a:solidFill>
                  <a:srgbClr val="004A82"/>
                </a:solidFill>
              </a:rPr>
              <a:t>αίμα</a:t>
            </a:r>
            <a:r>
              <a:rPr lang="el-GR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Χρόνος </a:t>
            </a:r>
            <a:r>
              <a:rPr lang="el-GR" dirty="0" err="1"/>
              <a:t>ρεπτιλάσης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3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δοκιμασίας </a:t>
            </a:r>
          </a:p>
        </p:txBody>
      </p:sp>
      <p:grpSp>
        <p:nvGrpSpPr>
          <p:cNvPr id="34" name="Ομάδα 33"/>
          <p:cNvGrpSpPr/>
          <p:nvPr/>
        </p:nvGrpSpPr>
        <p:grpSpPr>
          <a:xfrm>
            <a:off x="683568" y="1052736"/>
            <a:ext cx="7616365" cy="5544686"/>
            <a:chOff x="683568" y="1052736"/>
            <a:chExt cx="7616365" cy="5544686"/>
          </a:xfrm>
        </p:grpSpPr>
        <p:sp>
          <p:nvSpPr>
            <p:cNvPr id="4" name="TextBox 3"/>
            <p:cNvSpPr txBox="1"/>
            <p:nvPr/>
          </p:nvSpPr>
          <p:spPr>
            <a:xfrm>
              <a:off x="5645219" y="1052736"/>
              <a:ext cx="17412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Αντιθρομβίνες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Ιρουδίνη</a:t>
              </a:r>
              <a:endParaRPr lang="el-GR" sz="2000" b="1" dirty="0" smtClean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l-GR" sz="2000" b="1" dirty="0" smtClean="0">
                  <a:solidFill>
                    <a:srgbClr val="004A82"/>
                  </a:solidFill>
                  <a:latin typeface="+mn-lt"/>
                </a:rPr>
                <a:t>Ηπαρίνη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2452826"/>
              <a:ext cx="1293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n-lt"/>
                </a:rPr>
                <a:t>Reptilase</a:t>
              </a:r>
              <a:r>
                <a:rPr lang="en-US" sz="2000" b="1" dirty="0" smtClean="0">
                  <a:latin typeface="+mn-lt"/>
                </a:rPr>
                <a:t>®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69063" y="2452826"/>
              <a:ext cx="1347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Ινωδογόνο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264" y="2452826"/>
              <a:ext cx="12452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Θρομβίνη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4748" y="3194160"/>
              <a:ext cx="576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FPA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43817" y="3123197"/>
              <a:ext cx="1101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FPA+FPB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0793" y="3513202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Μονομερή του ινώδους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70793" y="5295814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Πολυμερή του ινώδους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2776" y="6197312"/>
              <a:ext cx="46602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004A82"/>
                  </a:solidFill>
                  <a:latin typeface="+mn-lt"/>
                </a:rPr>
                <a:t>Οι αναστολείς επισημαίνονται με κόκκινο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431" y="4149080"/>
              <a:ext cx="209416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Αντιπολυμεράσες</a:t>
              </a:r>
              <a:endParaRPr lang="el-GR" sz="2000" b="1" dirty="0" smtClean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Αντιθρομβίνες</a:t>
              </a:r>
              <a:endParaRPr lang="el-GR" sz="2000" b="1" dirty="0" smtClean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n-US" sz="2000" b="1" dirty="0" smtClean="0">
                  <a:solidFill>
                    <a:srgbClr val="004A82"/>
                  </a:solidFill>
                  <a:latin typeface="+mn-lt"/>
                </a:rPr>
                <a:t>PDF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05769" y="4149080"/>
              <a:ext cx="209416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Αντιπολυμεράσες</a:t>
              </a:r>
              <a:endParaRPr lang="el-GR" sz="2000" b="1" dirty="0" smtClean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l-GR" sz="2000" b="1" dirty="0" err="1" smtClean="0">
                  <a:solidFill>
                    <a:srgbClr val="004A82"/>
                  </a:solidFill>
                  <a:latin typeface="+mn-lt"/>
                </a:rPr>
                <a:t>Αντιθρομβίνες</a:t>
              </a:r>
              <a:endParaRPr lang="el-GR" sz="2000" b="1" dirty="0" smtClean="0">
                <a:solidFill>
                  <a:srgbClr val="004A82"/>
                </a:solidFill>
                <a:latin typeface="+mn-lt"/>
              </a:endParaRPr>
            </a:p>
            <a:p>
              <a:pPr algn="ctr"/>
              <a:r>
                <a:rPr lang="en-US" sz="2000" b="1" dirty="0" smtClean="0">
                  <a:solidFill>
                    <a:srgbClr val="004A82"/>
                  </a:solidFill>
                  <a:latin typeface="+mn-lt"/>
                </a:rPr>
                <a:t>PDF</a:t>
              </a:r>
              <a:endParaRPr lang="el-GR" sz="2000" b="1" dirty="0">
                <a:solidFill>
                  <a:srgbClr val="004A82"/>
                </a:solidFill>
                <a:latin typeface="+mn-lt"/>
              </a:endParaRPr>
            </a:p>
          </p:txBody>
        </p:sp>
        <p:cxnSp>
          <p:nvCxnSpPr>
            <p:cNvPr id="15" name="Ευθύγραμμο βέλος σύνδεσης 14"/>
            <p:cNvCxnSpPr>
              <a:stCxn id="4" idx="2"/>
            </p:cNvCxnSpPr>
            <p:nvPr/>
          </p:nvCxnSpPr>
          <p:spPr>
            <a:xfrm flipH="1">
              <a:off x="6507757" y="2068399"/>
              <a:ext cx="8085" cy="496505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>
              <a:stCxn id="7" idx="1"/>
              <a:endCxn id="6" idx="3"/>
            </p:cNvCxnSpPr>
            <p:nvPr/>
          </p:nvCxnSpPr>
          <p:spPr>
            <a:xfrm flipH="1">
              <a:off x="5116740" y="2652881"/>
              <a:ext cx="18315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>
              <a:stCxn id="5" idx="3"/>
              <a:endCxn id="6" idx="1"/>
            </p:cNvCxnSpPr>
            <p:nvPr/>
          </p:nvCxnSpPr>
          <p:spPr>
            <a:xfrm>
              <a:off x="1977512" y="2652881"/>
              <a:ext cx="17915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>
              <a:off x="3995936" y="2852936"/>
              <a:ext cx="0" cy="660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4788024" y="2852936"/>
              <a:ext cx="0" cy="660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 flipH="1">
              <a:off x="2627784" y="3183069"/>
              <a:ext cx="1141279" cy="1401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5030927" y="3174792"/>
              <a:ext cx="1018961" cy="1290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>
              <a:stCxn id="9" idx="2"/>
              <a:endCxn id="13" idx="0"/>
            </p:cNvCxnSpPr>
            <p:nvPr/>
          </p:nvCxnSpPr>
          <p:spPr>
            <a:xfrm>
              <a:off x="4442901" y="4221088"/>
              <a:ext cx="0" cy="10747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>
              <a:stCxn id="12" idx="3"/>
            </p:cNvCxnSpPr>
            <p:nvPr/>
          </p:nvCxnSpPr>
          <p:spPr>
            <a:xfrm flipV="1">
              <a:off x="3024595" y="4656911"/>
              <a:ext cx="1259373" cy="1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16" idx="1"/>
            </p:cNvCxnSpPr>
            <p:nvPr/>
          </p:nvCxnSpPr>
          <p:spPr>
            <a:xfrm flipH="1" flipV="1">
              <a:off x="4644008" y="4656911"/>
              <a:ext cx="1561761" cy="1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Θέση αριθμού διαφάνειας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1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71146"/>
              </p:ext>
            </p:extLst>
          </p:nvPr>
        </p:nvGraphicFramePr>
        <p:xfrm>
          <a:off x="555285" y="1628800"/>
          <a:ext cx="803343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882"/>
                <a:gridCol w="2636774"/>
                <a:gridCol w="263677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b="1" dirty="0" smtClean="0"/>
                        <a:t>Αίτιο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b="1" dirty="0" smtClean="0"/>
                        <a:t>Χρόνος θρομβίνης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b="1" dirty="0" smtClean="0"/>
                        <a:t>Χρόνος </a:t>
                      </a:r>
                      <a:r>
                        <a:rPr lang="en-US" sz="2000" b="1" dirty="0" err="1" smtClean="0"/>
                        <a:t>Reptilase</a:t>
                      </a:r>
                      <a:r>
                        <a:rPr lang="en-US" sz="2000" b="1" dirty="0" smtClean="0"/>
                        <a:t>®</a:t>
                      </a:r>
                      <a:endParaRPr lang="el-GR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err="1" smtClean="0"/>
                        <a:t>Δυσινωδογοναιμία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smtClean="0"/>
                        <a:t>γενικά 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smtClean="0"/>
                        <a:t>γενικά παρατεταμένος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smtClean="0"/>
                        <a:t>Πλήρης έλλειψη </a:t>
                      </a:r>
                      <a:r>
                        <a:rPr lang="el-GR" sz="2000" dirty="0" err="1" smtClean="0"/>
                        <a:t>ινωδογόνου</a:t>
                      </a:r>
                      <a:r>
                        <a:rPr lang="el-GR" sz="2000" dirty="0" smtClean="0"/>
                        <a:t> στο αίμα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smtClean="0"/>
                        <a:t>Ηπαρίνη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φυσιολογικός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err="1" smtClean="0"/>
                        <a:t>Ιρουδίνη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φυσιολογικός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err="1" smtClean="0"/>
                        <a:t>Αντιθρομβίνη</a:t>
                      </a:r>
                      <a:r>
                        <a:rPr lang="el-GR" sz="2000" dirty="0" smtClean="0"/>
                        <a:t> άνοσης αιτιολογίας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φυσιολογικός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dirty="0" err="1" smtClean="0"/>
                        <a:t>Αντιθρομβίνη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dirty="0" err="1" smtClean="0"/>
                        <a:t>μυελωμάτων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dirty="0" smtClean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παρατεταμένος 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Πίνακας: </a:t>
            </a:r>
            <a:r>
              <a:rPr lang="el-GR" dirty="0" smtClean="0"/>
              <a:t>σύγκριση </a:t>
            </a:r>
            <a:r>
              <a:rPr lang="el-GR" dirty="0"/>
              <a:t>τιμών θρομβίνης και </a:t>
            </a:r>
            <a:r>
              <a:rPr lang="el-GR" dirty="0" err="1"/>
              <a:t>ρεπτιλάσης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Βέλος προς τα κάτω"/>
          <p:cNvSpPr/>
          <p:nvPr/>
        </p:nvSpPr>
        <p:spPr>
          <a:xfrm>
            <a:off x="1403648" y="260648"/>
            <a:ext cx="484188" cy="977900"/>
          </a:xfrm>
          <a:prstGeom prst="down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1155998" y="2873376"/>
            <a:ext cx="979488" cy="484187"/>
          </a:xfrm>
          <a:prstGeom prst="right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/>
            <a:r>
              <a:rPr lang="el-GR" sz="2400" dirty="0" smtClean="0"/>
              <a:t>Πλάσμα </a:t>
            </a:r>
            <a:r>
              <a:rPr lang="el-GR" sz="2400" b="1" dirty="0" smtClean="0">
                <a:solidFill>
                  <a:srgbClr val="004A82"/>
                </a:solidFill>
              </a:rPr>
              <a:t>100   </a:t>
            </a:r>
            <a:r>
              <a:rPr lang="el-GR" sz="2400" b="1" dirty="0" err="1">
                <a:solidFill>
                  <a:srgbClr val="004A82"/>
                </a:solidFill>
              </a:rPr>
              <a:t>μI</a:t>
            </a:r>
            <a:endParaRPr lang="el-GR" sz="2400" b="1" dirty="0">
              <a:solidFill>
                <a:srgbClr val="004A82"/>
              </a:solidFill>
            </a:endParaRPr>
          </a:p>
          <a:p>
            <a:pPr marL="538163"/>
            <a:r>
              <a:rPr lang="el-GR" sz="2400" dirty="0" err="1" smtClean="0"/>
              <a:t>Owren</a:t>
            </a:r>
            <a:r>
              <a:rPr lang="el-GR" sz="2400" dirty="0" smtClean="0"/>
              <a:t>-</a:t>
            </a:r>
            <a:r>
              <a:rPr lang="el-GR" sz="2400" dirty="0" err="1" smtClean="0"/>
              <a:t>koller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100  </a:t>
            </a:r>
            <a:r>
              <a:rPr lang="el-GR" sz="2400" b="1" dirty="0" err="1">
                <a:solidFill>
                  <a:srgbClr val="004A82"/>
                </a:solidFill>
              </a:rPr>
              <a:t>μI</a:t>
            </a:r>
            <a:r>
              <a:rPr lang="el-GR" sz="2400" b="1" dirty="0">
                <a:solidFill>
                  <a:srgbClr val="004A82"/>
                </a:solidFill>
              </a:rPr>
              <a:t>    </a:t>
            </a:r>
          </a:p>
          <a:p>
            <a:pPr marL="541338" indent="0">
              <a:buNone/>
            </a:pPr>
            <a:r>
              <a:rPr lang="el-GR" sz="2400" dirty="0" smtClean="0"/>
              <a:t>επώαση </a:t>
            </a:r>
            <a:r>
              <a:rPr lang="el-GR" sz="2400" b="1" dirty="0">
                <a:solidFill>
                  <a:srgbClr val="004A82"/>
                </a:solidFill>
              </a:rPr>
              <a:t>2</a:t>
            </a:r>
            <a:r>
              <a:rPr lang="el-GR" sz="2400" b="1" dirty="0" smtClean="0">
                <a:solidFill>
                  <a:srgbClr val="004A82"/>
                </a:solidFill>
              </a:rPr>
              <a:t>΄</a:t>
            </a:r>
            <a:r>
              <a:rPr lang="el-GR" sz="2400" dirty="0" smtClean="0"/>
              <a:t>στους </a:t>
            </a:r>
            <a:r>
              <a:rPr lang="el-GR" sz="2400" b="1" dirty="0" smtClean="0">
                <a:solidFill>
                  <a:srgbClr val="004A82"/>
                </a:solidFill>
              </a:rPr>
              <a:t>37</a:t>
            </a:r>
            <a:r>
              <a:rPr lang="el-GR" sz="2400" b="1" baseline="30000" dirty="0" smtClean="0">
                <a:solidFill>
                  <a:srgbClr val="004A82"/>
                </a:solidFill>
              </a:rPr>
              <a:t>ο</a:t>
            </a:r>
            <a:r>
              <a:rPr lang="el-GR" sz="2400" b="1" dirty="0" smtClean="0">
                <a:solidFill>
                  <a:srgbClr val="004A82"/>
                </a:solidFill>
              </a:rPr>
              <a:t>C</a:t>
            </a:r>
            <a:r>
              <a:rPr lang="el-GR" sz="2400" dirty="0" smtClean="0"/>
              <a:t> </a:t>
            </a:r>
          </a:p>
          <a:p>
            <a:pPr marL="0" indent="0" algn="ctr">
              <a:buNone/>
            </a:pPr>
            <a:r>
              <a:rPr lang="el-GR" sz="2400" dirty="0" smtClean="0"/>
              <a:t>προσθέτουμε αντιδραστήριο </a:t>
            </a:r>
            <a:r>
              <a:rPr lang="el-GR" sz="2400" b="1" dirty="0" smtClean="0">
                <a:solidFill>
                  <a:srgbClr val="004A82"/>
                </a:solidFill>
              </a:rPr>
              <a:t>200 </a:t>
            </a:r>
            <a:r>
              <a:rPr lang="el-GR" sz="2400" b="1" dirty="0" err="1" smtClean="0">
                <a:solidFill>
                  <a:srgbClr val="004A82"/>
                </a:solidFill>
              </a:rPr>
              <a:t>μI</a:t>
            </a:r>
            <a:endParaRPr lang="el-GR" sz="2400" b="1" dirty="0" smtClean="0">
              <a:solidFill>
                <a:srgbClr val="004A82"/>
              </a:solidFill>
            </a:endParaRPr>
          </a:p>
          <a:p>
            <a:pPr marL="0" indent="0" algn="ctr">
              <a:buNone/>
            </a:pPr>
            <a:r>
              <a:rPr lang="el-GR" sz="2400" b="1" dirty="0" smtClean="0"/>
              <a:t>Γίνεται </a:t>
            </a:r>
            <a:r>
              <a:rPr lang="el-GR" sz="2400" b="1" dirty="0"/>
              <a:t>εκκίνηση </a:t>
            </a:r>
            <a:r>
              <a:rPr lang="el-GR" sz="2400" b="1" dirty="0" smtClean="0"/>
              <a:t>του </a:t>
            </a:r>
            <a:r>
              <a:rPr lang="el-GR" sz="2400" b="1" dirty="0"/>
              <a:t>χρονομέτρου </a:t>
            </a:r>
            <a:r>
              <a:rPr lang="el-GR" sz="2400" b="1" dirty="0" smtClean="0"/>
              <a:t>ταυτόχρονα </a:t>
            </a:r>
            <a:r>
              <a:rPr lang="el-GR" sz="2400" b="1" dirty="0"/>
              <a:t>με την     προσθήκη </a:t>
            </a:r>
            <a:r>
              <a:rPr lang="el-GR" sz="2400" b="1" dirty="0" smtClean="0"/>
              <a:t>αντιδραστηρίου!</a:t>
            </a: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ΦΤ  </a:t>
            </a:r>
            <a:r>
              <a:rPr lang="el-GR" sz="2400" b="1" dirty="0">
                <a:solidFill>
                  <a:srgbClr val="004A82"/>
                </a:solidFill>
              </a:rPr>
              <a:t>&lt;20</a:t>
            </a:r>
            <a:r>
              <a:rPr lang="el-GR" sz="2400" b="1" dirty="0" smtClean="0">
                <a:solidFill>
                  <a:srgbClr val="004A82"/>
                </a:solidFill>
              </a:rPr>
              <a:t>΄</a:t>
            </a:r>
            <a:r>
              <a:rPr lang="el-GR" sz="2400" dirty="0" smtClean="0"/>
              <a:t>				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rgbClr val="004A82"/>
                </a:solidFill>
              </a:rPr>
              <a:t>Έλεγχος     για θρόμβο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err="1"/>
              <a:t>ρεπτιλάσης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1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139</TotalTime>
  <Words>1161</Words>
  <Application>Microsoft Office PowerPoint</Application>
  <PresentationFormat>Προβολή στην οθόνη (4:3)</PresentationFormat>
  <Paragraphs>241</Paragraphs>
  <Slides>21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</vt:lpstr>
      <vt:lpstr>OC_template_updated</vt:lpstr>
      <vt:lpstr>Αιματολογία ΙΙΙ (Ε)</vt:lpstr>
      <vt:lpstr>Αιμόσταση</vt:lpstr>
      <vt:lpstr>Ενδογενής και εξωγενής οδός</vt:lpstr>
      <vt:lpstr>Τι ελέγχουμε;</vt:lpstr>
      <vt:lpstr> Παράταση ΡΤ με φυσιολογικό ΑΡΤΤ </vt:lpstr>
      <vt:lpstr>Χρόνος ρεπτιλάσης</vt:lpstr>
      <vt:lpstr>Αρχή δοκιμασίας </vt:lpstr>
      <vt:lpstr>Πίνακας: σύγκριση τιμών θρομβίνης και ρεπτιλάσης </vt:lpstr>
      <vt:lpstr>Μέθοδος ρεπτιλάσης </vt:lpstr>
      <vt:lpstr>Διμερή ινώδους (D-dimers) </vt:lpstr>
      <vt:lpstr>Προϊόντα αποδομής ινώδους (D-dimers)</vt:lpstr>
      <vt:lpstr>Διμερή ινώδους </vt:lpstr>
      <vt:lpstr>Μέθοδος D-dimers</vt:lpstr>
      <vt:lpstr>Αξιολόγηση αποτελεσμάτων D-dimers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16</cp:revision>
  <dcterms:created xsi:type="dcterms:W3CDTF">2015-01-23T07:18:58Z</dcterms:created>
  <dcterms:modified xsi:type="dcterms:W3CDTF">2015-03-02T08:22:17Z</dcterms:modified>
</cp:coreProperties>
</file>