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 id="2147483684" r:id="rId2"/>
    <p:sldMasterId id="2147483696" r:id="rId3"/>
  </p:sldMasterIdLst>
  <p:notesMasterIdLst>
    <p:notesMasterId r:id="rId62"/>
  </p:notesMasterIdLst>
  <p:handoutMasterIdLst>
    <p:handoutMasterId r:id="rId63"/>
  </p:handoutMasterIdLst>
  <p:sldIdLst>
    <p:sldId id="256"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 id="311" r:id="rId44"/>
    <p:sldId id="312" r:id="rId45"/>
    <p:sldId id="313" r:id="rId46"/>
    <p:sldId id="314" r:id="rId47"/>
    <p:sldId id="315" r:id="rId48"/>
    <p:sldId id="316" r:id="rId49"/>
    <p:sldId id="317" r:id="rId50"/>
    <p:sldId id="318" r:id="rId51"/>
    <p:sldId id="319" r:id="rId52"/>
    <p:sldId id="320" r:id="rId53"/>
    <p:sldId id="321" r:id="rId54"/>
    <p:sldId id="257" r:id="rId55"/>
    <p:sldId id="262" r:id="rId56"/>
    <p:sldId id="264" r:id="rId57"/>
    <p:sldId id="269" r:id="rId58"/>
    <p:sldId id="270" r:id="rId59"/>
    <p:sldId id="266" r:id="rId60"/>
    <p:sldId id="261" r:id="rId61"/>
  </p:sldIdLst>
  <p:sldSz cx="9144000" cy="6858000" type="screen4x3"/>
  <p:notesSz cx="7104063" cy="10234613"/>
  <p:custDataLst>
    <p:tags r:id="rId64"/>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5" autoAdjust="0"/>
    <p:restoredTop sz="94660"/>
  </p:normalViewPr>
  <p:slideViewPr>
    <p:cSldViewPr>
      <p:cViewPr varScale="1">
        <p:scale>
          <a:sx n="107" d="100"/>
          <a:sy n="107" d="100"/>
        </p:scale>
        <p:origin x="-182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viewProps" Target="viewProps.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tags" Target="tags/tag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theme" Target="theme/theme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27/8/2015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27/8/2015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51</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52</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53</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54</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56</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57</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06F9597-D263-4069-B72C-BD736F3B1C80}" type="datetime1">
              <a:rPr lang="el-GR" smtClean="0"/>
              <a:t>27/8/2015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2DF384C6-F399-438E-BA89-7BE1FC33607B}"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363610380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BBAB331-FF23-4C6E-B62A-09EB610E7D90}"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227936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BEDE302B-F1C3-484C-939A-82B75F38A73D}"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331388915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fld id="{EEF878D6-E98D-4822-997F-041BAD7696AA}"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E699DC59-6A1C-4174-9638-983DD4350AF1}"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23E2D3FB-0198-41D3-A1E0-3447805C6F01}"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fld id="{CD4F4374-086C-498A-9800-C1B0E7E8B6E9}"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fld id="{518FF71A-2B86-4E4A-B01B-CA7835DD88FF}" type="datetime1">
              <a:rPr lang="el-GR" smtClean="0"/>
              <a:t>27/8/2015</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fld id="{C1AD6639-46C3-4DF6-94EC-DF5956F0827D}" type="datetime1">
              <a:rPr lang="el-GR" smtClean="0"/>
              <a:t>27/8/2015</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562FB20A-EB9F-45A2-A374-32FBC81E59BC}"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DCA6D159-D162-4A26-98FB-EC617C2BC1D7}"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600" b="1">
                <a:solidFill>
                  <a:schemeClr val="tx2">
                    <a:lumMod val="75000"/>
                  </a:schemeClr>
                </a:solidFill>
              </a:defRPr>
            </a:lvl1pPr>
          </a:lstStyle>
          <a:p>
            <a:r>
              <a:rPr kumimoji="0" lang="el-GR" smtClean="0"/>
              <a:t>Στυλ κύριου τίτλου</a:t>
            </a:r>
            <a:endParaRPr kumimoji="0" lang="en-US" dirty="0"/>
          </a:p>
        </p:txBody>
      </p:sp>
      <p:sp>
        <p:nvSpPr>
          <p:cNvPr id="4" name="3 - Θέση ημερομηνίας"/>
          <p:cNvSpPr>
            <a:spLocks noGrp="1"/>
          </p:cNvSpPr>
          <p:nvPr>
            <p:ph type="dt" sz="half" idx="10"/>
          </p:nvPr>
        </p:nvSpPr>
        <p:spPr/>
        <p:txBody>
          <a:bodyPr/>
          <a:lstStyle/>
          <a:p>
            <a:fld id="{397FDCF5-B84F-4466-BDEB-AFF3A1FD9290}"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200"/>
              </a:spcBef>
              <a:defRPr sz="2400"/>
            </a:lvl1pPr>
            <a:lvl2pPr>
              <a:lnSpc>
                <a:spcPct val="110000"/>
              </a:lnSpc>
              <a:spcBef>
                <a:spcPts val="1200"/>
              </a:spcBef>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eaLnBrk="1" latinLnBrk="0" hangingPunct="1"/>
            <a:r>
              <a:rPr lang="el-GR" dirty="0" smtClean="0"/>
              <a:t>Στυλ υποδείγματος κειμένου</a:t>
            </a:r>
          </a:p>
          <a:p>
            <a:pPr lvl="1" eaLnBrk="1" latinLnBrk="0" hangingPunct="1"/>
            <a:r>
              <a:rPr lang="el-GR" dirty="0" smtClean="0"/>
              <a:t>Δεύτερου επιπέδου</a:t>
            </a:r>
          </a:p>
          <a:p>
            <a:pPr lvl="2" eaLnBrk="1" latinLnBrk="0" hangingPunct="1"/>
            <a:r>
              <a:rPr lang="el-GR" dirty="0" smtClean="0"/>
              <a:t>Τρίτου επιπέδου</a:t>
            </a:r>
          </a:p>
          <a:p>
            <a:pPr lvl="3" eaLnBrk="1" latinLnBrk="0" hangingPunct="1"/>
            <a:r>
              <a:rPr lang="el-GR" dirty="0" smtClean="0"/>
              <a:t>Τέταρτου επιπέδου</a:t>
            </a:r>
          </a:p>
          <a:p>
            <a:pPr lvl="4" eaLnBrk="1" latinLnBrk="0" hangingPunct="1"/>
            <a:r>
              <a:rPr lang="el-GR" dirty="0" smtClean="0"/>
              <a:t>Πέμπτου επιπέδου</a:t>
            </a:r>
            <a:endParaRPr kumimoji="0" lang="en-US" dirty="0"/>
          </a:p>
        </p:txBody>
      </p:sp>
    </p:spTree>
    <p:extLst>
      <p:ext uri="{BB962C8B-B14F-4D97-AF65-F5344CB8AC3E}">
        <p14:creationId xmlns:p14="http://schemas.microsoft.com/office/powerpoint/2010/main" val="9519995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B378717B-5CED-4AAF-B9A1-6E14BE39D744}"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EAC78749-7552-4C3B-9E2D-C27A1EB7F1BB}"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fld id="{6B9E704B-BF1A-40D9-B9F2-7F4A56D479A3}"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24058775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35A1AC4E-5B68-4375-BD64-1FCAE053F38F}"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0875194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B5CF14C5-FA4F-4D91-ACBF-F9AF503F55C0}"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4193979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fld id="{27A43C59-19D4-43A7-BB13-522E4C9AB4E3}"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439242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fld id="{0D133FEC-EA14-498D-9A35-45981015B18F}" type="datetime1">
              <a:rPr lang="el-GR" smtClean="0">
                <a:solidFill>
                  <a:prstClr val="black">
                    <a:tint val="75000"/>
                  </a:prstClr>
                </a:solidFill>
              </a:rPr>
              <a:t>27/8/2015</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789712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fld id="{BCFBB703-F42A-4895-83EE-F34C0080B86E}" type="datetime1">
              <a:rPr lang="el-GR" smtClean="0">
                <a:solidFill>
                  <a:prstClr val="black">
                    <a:tint val="75000"/>
                  </a:prstClr>
                </a:solidFill>
              </a:rPr>
              <a:t>27/8/2015</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602185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11E37BA6-E9E6-4709-ABE8-1C391C592DAC}"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23635562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651D44C9-A492-4114-B522-C6BA5135D810}"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37166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11 - Θέση ημερομηνίας"/>
          <p:cNvSpPr>
            <a:spLocks noGrp="1"/>
          </p:cNvSpPr>
          <p:nvPr>
            <p:ph type="dt" sz="half" idx="10"/>
          </p:nvPr>
        </p:nvSpPr>
        <p:spPr/>
        <p:txBody>
          <a:bodyPr/>
          <a:lstStyle/>
          <a:p>
            <a:fld id="{5CD18C2A-6C1B-4B08-9393-194A5784E433}"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6333185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C5CB6596-9A84-4B47-81C4-6FA5DD651A5A}"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574417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1E6B7E35-EC92-4AA1-930C-26058FF42B83}"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209546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82985DCA-ED95-4C5E-A179-848CBF20CA08}" type="datetime1">
              <a:rPr lang="el-GR" smtClean="0">
                <a:solidFill>
                  <a:srgbClr val="775F55"/>
                </a:solidFill>
              </a:rPr>
              <a:t>27/8/2015</a:t>
            </a:fld>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2254911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FABE43F2-42B1-44F3-B8B2-47EA4E8AD218}" type="datetime1">
              <a:rPr lang="el-GR" smtClean="0">
                <a:solidFill>
                  <a:srgbClr val="775F55"/>
                </a:solidFill>
              </a:rPr>
              <a:t>27/8/2015</a:t>
            </a:fld>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extLst>
      <p:ext uri="{BB962C8B-B14F-4D97-AF65-F5344CB8AC3E}">
        <p14:creationId xmlns:p14="http://schemas.microsoft.com/office/powerpoint/2010/main" val="311800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E614DE77-D8BC-43D3-9E05-51FF906F9ADC}" type="datetime1">
              <a:rPr lang="el-GR" smtClean="0">
                <a:solidFill>
                  <a:srgbClr val="775F55"/>
                </a:solidFill>
              </a:rPr>
              <a:t>27/8/2015</a:t>
            </a:fld>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Tree>
    <p:extLst>
      <p:ext uri="{BB962C8B-B14F-4D97-AF65-F5344CB8AC3E}">
        <p14:creationId xmlns:p14="http://schemas.microsoft.com/office/powerpoint/2010/main" val="276337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4336AB1-138C-4B6C-A358-3B1B36117FBC}" type="datetime1">
              <a:rPr lang="el-GR" smtClean="0">
                <a:solidFill>
                  <a:srgbClr val="775F55"/>
                </a:solidFill>
              </a:rPr>
              <a:t>27/8/2015</a:t>
            </a:fld>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2DF384C6-F399-438E-BA89-7BE1FC33607B}"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99621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p:txBody>
          <a:bodyPr/>
          <a:lstStyle/>
          <a:p>
            <a:fld id="{4D4C23C0-E7F9-432A-986C-D732611F994C}" type="datetime1">
              <a:rPr lang="el-GR" smtClean="0">
                <a:solidFill>
                  <a:srgbClr val="775F55"/>
                </a:solidFill>
              </a:rPr>
              <a:t>27/8/2015</a:t>
            </a:fld>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38996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fld id="{0E60252A-6158-4E00-92A3-9A8EDBA3EF1E}"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179373903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F5EF4571-1F38-4337-9C40-1FA2B0A0B91D}" type="datetime1">
              <a:rPr lang="el-GR" smtClean="0">
                <a:solidFill>
                  <a:srgbClr val="775F55"/>
                </a:solidFill>
                <a:latin typeface="Calibri"/>
              </a:rPr>
              <a:t>27/8/2015</a:t>
            </a:fld>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2DF384C6-F399-438E-BA89-7BE1FC33607B}"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32934349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E9E4AF4F-4858-4F04-8B7D-C8B81C28AB9F}" type="datetime1">
              <a:rPr lang="el-GR" smtClean="0"/>
              <a:t>27/8/2015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996D0788-CA49-4B6F-A119-796A404C4A11}"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821719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144000" cy="1470025"/>
          </a:xfrm>
        </p:spPr>
        <p:txBody>
          <a:bodyPr>
            <a:normAutofit/>
          </a:bodyPr>
          <a:lstStyle/>
          <a:p>
            <a:pPr lvl="1" algn="ctr"/>
            <a:r>
              <a:rPr lang="el-GR" sz="3600" b="1" dirty="0" smtClean="0">
                <a:solidFill>
                  <a:schemeClr val="tx1"/>
                </a:solidFill>
                <a:latin typeface="+mn-lt"/>
              </a:rPr>
              <a:t>Κοινωνική Εργασία στην υγεία και </a:t>
            </a:r>
            <a:br>
              <a:rPr lang="el-GR" sz="3600" b="1" dirty="0" smtClean="0">
                <a:solidFill>
                  <a:schemeClr val="tx1"/>
                </a:solidFill>
                <a:latin typeface="+mn-lt"/>
              </a:rPr>
            </a:br>
            <a:r>
              <a:rPr lang="el-GR" sz="3600" b="1" dirty="0" smtClean="0">
                <a:solidFill>
                  <a:schemeClr val="tx1"/>
                </a:solidFill>
                <a:latin typeface="+mn-lt"/>
              </a:rPr>
              <a:t>ψυχική υγεία</a:t>
            </a:r>
            <a:endParaRPr lang="el-GR" sz="3600" b="1" dirty="0">
              <a:solidFill>
                <a:schemeClr val="tx1"/>
              </a:solidFill>
              <a:latin typeface="+mn-lt"/>
            </a:endParaRPr>
          </a:p>
        </p:txBody>
      </p:sp>
      <p:sp>
        <p:nvSpPr>
          <p:cNvPr id="3" name="Υπότιτλος 2"/>
          <p:cNvSpPr>
            <a:spLocks noGrp="1"/>
          </p:cNvSpPr>
          <p:nvPr>
            <p:ph type="subTitle" idx="1"/>
          </p:nvPr>
        </p:nvSpPr>
        <p:spPr>
          <a:xfrm>
            <a:off x="0" y="2996952"/>
            <a:ext cx="9144000" cy="1852191"/>
          </a:xfrm>
        </p:spPr>
        <p:txBody>
          <a:bodyPr>
            <a:normAutofit/>
          </a:bodyPr>
          <a:lstStyle/>
          <a:p>
            <a:pPr>
              <a:spcBef>
                <a:spcPts val="0"/>
              </a:spcBef>
              <a:spcAft>
                <a:spcPts val="1200"/>
              </a:spcAft>
            </a:pPr>
            <a:r>
              <a:rPr lang="el-GR" sz="2600" b="1" dirty="0" smtClean="0"/>
              <a:t>Ενότητα </a:t>
            </a:r>
            <a:r>
              <a:rPr lang="en-US" sz="2600" b="1" dirty="0" smtClean="0"/>
              <a:t>6</a:t>
            </a:r>
            <a:r>
              <a:rPr lang="el-GR" sz="2600" dirty="0" smtClean="0"/>
              <a:t>:</a:t>
            </a:r>
            <a:r>
              <a:rPr lang="en-US" sz="2600" dirty="0" smtClean="0"/>
              <a:t> </a:t>
            </a:r>
            <a:r>
              <a:rPr lang="el-GR" sz="2600" dirty="0" smtClean="0"/>
              <a:t>Κοινωνική εργασία και ψυχική υγεία – Εργασία με την οικογένεια</a:t>
            </a:r>
            <a:endParaRPr lang="en-US" sz="2600" dirty="0" smtClean="0"/>
          </a:p>
          <a:p>
            <a:pPr>
              <a:spcBef>
                <a:spcPts val="0"/>
              </a:spcBef>
            </a:pPr>
            <a:r>
              <a:rPr lang="el-GR" sz="2200" dirty="0" smtClean="0"/>
              <a:t>Χάρης</a:t>
            </a:r>
            <a:r>
              <a:rPr lang="en-US" sz="2200" smtClean="0"/>
              <a:t> </a:t>
            </a:r>
            <a:r>
              <a:rPr lang="el-GR" sz="2200" smtClean="0"/>
              <a:t>Ασημόπουλος</a:t>
            </a:r>
            <a:r>
              <a:rPr lang="el-GR" sz="2200" dirty="0"/>
              <a:t>, </a:t>
            </a:r>
            <a:r>
              <a:rPr lang="el-GR" sz="2200" dirty="0" err="1" smtClean="0"/>
              <a:t>Ph.D</a:t>
            </a:r>
            <a:r>
              <a:rPr lang="el-GR" sz="2200" dirty="0" smtClean="0"/>
              <a:t>., Επίκουρος Καθηγητής</a:t>
            </a:r>
          </a:p>
          <a:p>
            <a:pPr>
              <a:spcBef>
                <a:spcPts val="0"/>
              </a:spcBef>
            </a:pPr>
            <a:r>
              <a:rPr lang="el-GR" sz="2200" dirty="0" smtClean="0"/>
              <a:t>Τμήμα Κοινωνικής Εργασίας</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Τίτλος"/>
          <p:cNvSpPr>
            <a:spLocks noGrp="1"/>
          </p:cNvSpPr>
          <p:nvPr>
            <p:ph type="title"/>
          </p:nvPr>
        </p:nvSpPr>
        <p:spPr/>
        <p:txBody>
          <a:bodyPr/>
          <a:lstStyle/>
          <a:p>
            <a:pPr eaLnBrk="1" hangingPunct="1"/>
            <a:r>
              <a:rPr lang="el-GR" altLang="el-GR" sz="3200" b="1" dirty="0" smtClean="0"/>
              <a:t>Οι αρνητικές πτυχές των θεωριών του ΕΣ </a:t>
            </a:r>
          </a:p>
        </p:txBody>
      </p:sp>
      <p:sp>
        <p:nvSpPr>
          <p:cNvPr id="3" name="2 - Θέση περιεχομένου"/>
          <p:cNvSpPr>
            <a:spLocks noGrp="1"/>
          </p:cNvSpPr>
          <p:nvPr>
            <p:ph sz="quarter" idx="1"/>
          </p:nvPr>
        </p:nvSpPr>
        <p:spPr/>
        <p:txBody>
          <a:bodyPr rtlCol="0">
            <a:normAutofit/>
          </a:bodyPr>
          <a:lstStyle/>
          <a:p>
            <a:pPr marL="514350" indent="-514350" eaLnBrk="1" fontAlgn="auto" hangingPunct="1">
              <a:spcAft>
                <a:spcPts val="0"/>
              </a:spcAft>
              <a:buFont typeface="+mj-lt"/>
              <a:buAutoNum type="arabicPeriod"/>
              <a:defRPr/>
            </a:pPr>
            <a:r>
              <a:rPr lang="el-GR" dirty="0" smtClean="0"/>
              <a:t>Οι θεωρίες ΕΣ χρησιμοποιήθηκαν ως μέσο για να κατηγορηθούν οι οικογένειες – για να ερμηνευθούν ως παθολογικές οι αντιδράσεις των γονέων στον αντίκτυπο της ασθένειας τόσο σε κάποιο αγαπημένο τους πρόσωπο όσο και στους ίδιους. </a:t>
            </a:r>
          </a:p>
          <a:p>
            <a:pPr marL="514350" indent="-514350" eaLnBrk="1" fontAlgn="auto" hangingPunct="1">
              <a:spcAft>
                <a:spcPts val="0"/>
              </a:spcAft>
              <a:buFont typeface="+mj-lt"/>
              <a:buAutoNum type="arabicPeriod"/>
              <a:defRPr/>
            </a:pPr>
            <a:r>
              <a:rPr lang="el-GR" dirty="0" smtClean="0"/>
              <a:t>Οι θεωρίες χρησιμοποιήθηκαν για να παρερμηνευθεί ο θρήνος, η ενοχή και η ντροπή της οικογένειας. </a:t>
            </a:r>
          </a:p>
          <a:p>
            <a:pPr marL="514350" indent="-514350" eaLnBrk="1" fontAlgn="auto" hangingPunct="1">
              <a:spcAft>
                <a:spcPts val="0"/>
              </a:spcAft>
              <a:buFont typeface="+mj-lt"/>
              <a:buAutoNum type="arabicPeriod"/>
              <a:defRPr/>
            </a:pPr>
            <a:r>
              <a:rPr lang="el-GR" dirty="0" smtClean="0"/>
              <a:t>Ο πόνος πολλών οικογενειών διαγνώστηκε ως παθολογικός, και αντιμετωπίστηκαν με καχυποψία.</a:t>
            </a:r>
          </a:p>
          <a:p>
            <a:pPr marL="320040" indent="-320040" eaLnBrk="1" fontAlgn="auto" hangingPunct="1">
              <a:spcAft>
                <a:spcPts val="0"/>
              </a:spcAft>
              <a:buFont typeface="Arial" pitchFamily="34" charset="0"/>
              <a:buChar char="•"/>
              <a:defRPr/>
            </a:pPr>
            <a:endParaRPr 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9</a:t>
            </a:fld>
            <a:endParaRPr lang="el-GR"/>
          </a:p>
        </p:txBody>
      </p:sp>
    </p:spTree>
    <p:extLst>
      <p:ext uri="{BB962C8B-B14F-4D97-AF65-F5344CB8AC3E}">
        <p14:creationId xmlns:p14="http://schemas.microsoft.com/office/powerpoint/2010/main" val="2344212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Η αντίληψη για την κρίση </a:t>
            </a:r>
            <a:r>
              <a:rPr lang="el-GR" sz="3200" dirty="0"/>
              <a:t>στην </a:t>
            </a:r>
            <a:r>
              <a:rPr lang="el-GR" sz="3200" dirty="0" smtClean="0"/>
              <a:t>οικογένεια </a:t>
            </a:r>
            <a:r>
              <a:rPr lang="el-GR" sz="2800" b="0" dirty="0" smtClean="0"/>
              <a:t>1/2</a:t>
            </a:r>
            <a:endParaRPr lang="el-GR" sz="2800" b="0" dirty="0"/>
          </a:p>
        </p:txBody>
      </p:sp>
      <p:sp>
        <p:nvSpPr>
          <p:cNvPr id="11267" name="2 - Θέση περιεχομένου"/>
          <p:cNvSpPr>
            <a:spLocks noGrp="1"/>
          </p:cNvSpPr>
          <p:nvPr>
            <p:ph sz="quarter" idx="1"/>
          </p:nvPr>
        </p:nvSpPr>
        <p:spPr/>
        <p:txBody>
          <a:bodyPr>
            <a:noAutofit/>
          </a:bodyPr>
          <a:lstStyle/>
          <a:p>
            <a:pPr marL="320040" indent="-320040" eaLnBrk="1" fontAlgn="auto" hangingPunct="1">
              <a:spcAft>
                <a:spcPts val="0"/>
              </a:spcAft>
              <a:buFont typeface="Wingdings"/>
              <a:buChar char=""/>
              <a:defRPr/>
            </a:pPr>
            <a:r>
              <a:rPr lang="el-GR" sz="2300" dirty="0" smtClean="0"/>
              <a:t>Διατυπώθηκε η άποψη ότι η αντίδραση της οικογένειας απέναντι στην ψυχική ασθένεια γίνεται καλύτερα κατανοητή όχι ως υποκείμενη οικογενειακή παθολογία, ως τοξικά συναισθήματα που οι κλινικοί ιατροί πρέπει να αποκαταστήσουν, αλλά ως πιο συνηθισμένες διαδικασίες όπως: </a:t>
            </a:r>
          </a:p>
          <a:p>
            <a:pPr marL="640080" lvl="1" indent="-274320" eaLnBrk="1" fontAlgn="auto" hangingPunct="1">
              <a:spcAft>
                <a:spcPts val="0"/>
              </a:spcAft>
              <a:buFont typeface="Wingdings" pitchFamily="2" charset="2"/>
              <a:buChar char="ü"/>
              <a:defRPr/>
            </a:pPr>
            <a:r>
              <a:rPr lang="el-GR" sz="2300" dirty="0" smtClean="0"/>
              <a:t>αντιμετώπιση, </a:t>
            </a:r>
          </a:p>
          <a:p>
            <a:pPr marL="640080" lvl="1" indent="-274320" eaLnBrk="1" fontAlgn="auto" hangingPunct="1">
              <a:spcAft>
                <a:spcPts val="0"/>
              </a:spcAft>
              <a:buFont typeface="Wingdings" pitchFamily="2" charset="2"/>
              <a:buChar char="ü"/>
              <a:defRPr/>
            </a:pPr>
            <a:r>
              <a:rPr lang="el-GR" sz="2300" dirty="0" smtClean="0"/>
              <a:t>προσαρμογή και </a:t>
            </a:r>
          </a:p>
          <a:p>
            <a:pPr marL="640080" lvl="1" indent="-274320" eaLnBrk="1" fontAlgn="auto" hangingPunct="1">
              <a:spcAft>
                <a:spcPts val="0"/>
              </a:spcAft>
              <a:buFont typeface="Wingdings" pitchFamily="2" charset="2"/>
              <a:buChar char="ü"/>
              <a:defRPr/>
            </a:pPr>
            <a:r>
              <a:rPr lang="el-GR" sz="2300" dirty="0" smtClean="0"/>
              <a:t>αντίδραση. </a:t>
            </a:r>
          </a:p>
          <a:p>
            <a:pPr marL="320040" indent="-320040" eaLnBrk="1" fontAlgn="auto" hangingPunct="1">
              <a:spcAft>
                <a:spcPts val="0"/>
              </a:spcAft>
              <a:buFont typeface="Wingdings"/>
              <a:buChar char=""/>
              <a:defRPr/>
            </a:pPr>
            <a:r>
              <a:rPr lang="el-GR" sz="2300" dirty="0" smtClean="0"/>
              <a:t>Η εμφανιζόμενη ασθένεια προκαλούσε βαθιά κρίση στην οικογένεια.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10</a:t>
            </a:fld>
            <a:endParaRPr lang="el-GR"/>
          </a:p>
        </p:txBody>
      </p:sp>
    </p:spTree>
    <p:extLst>
      <p:ext uri="{BB962C8B-B14F-4D97-AF65-F5344CB8AC3E}">
        <p14:creationId xmlns:p14="http://schemas.microsoft.com/office/powerpoint/2010/main" val="105797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srgbClr val="775F55">
                    <a:lumMod val="75000"/>
                  </a:srgbClr>
                </a:solidFill>
              </a:rPr>
              <a:t>Η αντίληψη για την κρίση στην οικογένεια </a:t>
            </a:r>
            <a:r>
              <a:rPr lang="el-GR" sz="2800" b="0" dirty="0" smtClean="0">
                <a:solidFill>
                  <a:srgbClr val="775F55">
                    <a:lumMod val="75000"/>
                  </a:srgbClr>
                </a:solidFill>
              </a:rPr>
              <a:t>2/2</a:t>
            </a:r>
            <a:endParaRPr lang="el-GR" dirty="0"/>
          </a:p>
        </p:txBody>
      </p:sp>
      <p:sp>
        <p:nvSpPr>
          <p:cNvPr id="3" name="2 - Θέση περιεχομένου"/>
          <p:cNvSpPr>
            <a:spLocks noGrp="1"/>
          </p:cNvSpPr>
          <p:nvPr>
            <p:ph sz="quarter" idx="1"/>
          </p:nvPr>
        </p:nvSpPr>
        <p:spPr/>
        <p:txBody>
          <a:bodyPr rtlCol="0">
            <a:noAutofit/>
          </a:bodyPr>
          <a:lstStyle/>
          <a:p>
            <a:pPr marL="320040" indent="-320040" eaLnBrk="1" fontAlgn="auto" hangingPunct="1">
              <a:spcAft>
                <a:spcPts val="0"/>
              </a:spcAft>
              <a:buFont typeface="Wingdings"/>
              <a:buChar char=""/>
              <a:defRPr/>
            </a:pPr>
            <a:r>
              <a:rPr lang="el-GR" sz="2300" dirty="0" smtClean="0"/>
              <a:t>Η ασθένεια, και η επακόλουθη φροντίδα και υποστήριξη, διατάρασσαν τις συνήθεις διαδικασίες ωρίμανσης για την οικοδόμηση της ταυτότητας, την απόκτηση της ανεξαρτησίας και την αλληλεξάρτηση, αλλά και τους παραδοσιακούς οικογενειακούς ρόλους. </a:t>
            </a:r>
          </a:p>
          <a:p>
            <a:pPr marL="320040" indent="-320040" eaLnBrk="1" fontAlgn="auto" hangingPunct="1">
              <a:spcAft>
                <a:spcPts val="0"/>
              </a:spcAft>
              <a:buFont typeface="Wingdings"/>
              <a:buChar char=""/>
              <a:defRPr/>
            </a:pPr>
            <a:r>
              <a:rPr lang="el-GR" sz="2300" dirty="0" smtClean="0"/>
              <a:t>Ο ρόλος της παροχής φροντίδας συνέτριβε τους άλλους ρόλους, όπως αυτούς του γονέα, της συζύγου ή του αδελφού. </a:t>
            </a:r>
          </a:p>
          <a:p>
            <a:pPr marL="320040" indent="-320040" eaLnBrk="1" fontAlgn="auto" hangingPunct="1">
              <a:spcAft>
                <a:spcPts val="0"/>
              </a:spcAft>
              <a:buFont typeface="Wingdings"/>
              <a:buChar char=""/>
              <a:defRPr/>
            </a:pPr>
            <a:r>
              <a:rPr lang="el-GR" sz="2300" dirty="0" smtClean="0"/>
              <a:t>Τα μέλη της οικογένειας έπρεπε να μάθουν νέους τρόπους αντιμετώπισης της κρίσης, να βρίσκουν τη χρυσή τομή ανάμεσα στις απαιτήσεις της παροχής φροντίδας και στην κάλυψη των δικών τους αναγκών.</a:t>
            </a:r>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11</a:t>
            </a:fld>
            <a:endParaRPr lang="el-GR"/>
          </a:p>
        </p:txBody>
      </p:sp>
    </p:spTree>
    <p:extLst>
      <p:ext uri="{BB962C8B-B14F-4D97-AF65-F5344CB8AC3E}">
        <p14:creationId xmlns:p14="http://schemas.microsoft.com/office/powerpoint/2010/main" val="37029373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p:txBody>
          <a:bodyPr>
            <a:noAutofit/>
          </a:bodyPr>
          <a:lstStyle/>
          <a:p>
            <a:pPr eaLnBrk="1" fontAlgn="auto" hangingPunct="1">
              <a:spcAft>
                <a:spcPts val="0"/>
              </a:spcAft>
              <a:defRPr/>
            </a:pPr>
            <a:r>
              <a:rPr lang="el-GR" sz="3200" b="1" dirty="0" smtClean="0"/>
              <a:t>Ισχυρισμοί κινήματος </a:t>
            </a:r>
            <a:br>
              <a:rPr lang="el-GR" sz="3200" b="1" dirty="0" smtClean="0"/>
            </a:br>
            <a:r>
              <a:rPr lang="el-GR" sz="3200" b="1" dirty="0" smtClean="0"/>
              <a:t>οικογενειακής αυτοβοήθειας </a:t>
            </a:r>
          </a:p>
        </p:txBody>
      </p:sp>
      <p:sp>
        <p:nvSpPr>
          <p:cNvPr id="21507" name="2 - Θέση περιεχομένου"/>
          <p:cNvSpPr>
            <a:spLocks noGrp="1"/>
          </p:cNvSpPr>
          <p:nvPr>
            <p:ph sz="quarter" idx="1"/>
          </p:nvPr>
        </p:nvSpPr>
        <p:spPr/>
        <p:txBody>
          <a:bodyPr>
            <a:normAutofit/>
          </a:bodyPr>
          <a:lstStyle/>
          <a:p>
            <a:pPr marL="514350" indent="-514350" eaLnBrk="1" hangingPunct="1">
              <a:buFont typeface="Calibri" pitchFamily="34" charset="0"/>
              <a:buAutoNum type="arabicPeriod"/>
            </a:pPr>
            <a:r>
              <a:rPr lang="el-GR" altLang="el-GR" dirty="0" smtClean="0"/>
              <a:t>Η ψυχική ασθένεια έχει έντονο αντίκτυπο στο σύνολο της οικογένειας και όχι μόνο σε μεμονωμένα άτομα. </a:t>
            </a:r>
          </a:p>
          <a:p>
            <a:pPr marL="514350" indent="-514350" eaLnBrk="1" hangingPunct="1">
              <a:buFont typeface="Calibri" pitchFamily="34" charset="0"/>
              <a:buAutoNum type="arabicPeriod"/>
            </a:pPr>
            <a:r>
              <a:rPr lang="el-GR" altLang="el-GR" dirty="0" smtClean="0"/>
              <a:t>Οι υπηρεσίες ψυχικής υγείας πρέπει να καλύπτουν τις ανάγκες των οικογενειών. </a:t>
            </a:r>
          </a:p>
          <a:p>
            <a:pPr marL="514350" indent="-514350" eaLnBrk="1" hangingPunct="1">
              <a:buFont typeface="Calibri" pitchFamily="34" charset="0"/>
              <a:buAutoNum type="arabicPeriod"/>
            </a:pPr>
            <a:r>
              <a:rPr lang="el-GR" altLang="el-GR" dirty="0" smtClean="0"/>
              <a:t>Οι θεραπείες πρέπει να βασίζονται σε θεραπευτικές συμμαχίες μεταξύ των χρηστών, των οικογενειών και του θεραπευτικού προσωπικού.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12</a:t>
            </a:fld>
            <a:endParaRPr lang="el-GR"/>
          </a:p>
        </p:txBody>
      </p:sp>
    </p:spTree>
    <p:extLst>
      <p:ext uri="{BB962C8B-B14F-4D97-AF65-F5344CB8AC3E}">
        <p14:creationId xmlns:p14="http://schemas.microsoft.com/office/powerpoint/2010/main" val="15813465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Οι θεωρίες του </a:t>
            </a:r>
            <a:r>
              <a:rPr lang="el-GR" altLang="el-GR" sz="3200" dirty="0" smtClean="0"/>
              <a:t>ΕΣ σήμερα</a:t>
            </a:r>
            <a:endParaRPr lang="el-GR" sz="3200" dirty="0"/>
          </a:p>
        </p:txBody>
      </p:sp>
      <p:sp>
        <p:nvSpPr>
          <p:cNvPr id="22531" name="2 - Θέση περιεχομένου"/>
          <p:cNvSpPr>
            <a:spLocks noGrp="1"/>
          </p:cNvSpPr>
          <p:nvPr>
            <p:ph sz="quarter" idx="1"/>
          </p:nvPr>
        </p:nvSpPr>
        <p:spPr/>
        <p:txBody>
          <a:bodyPr>
            <a:normAutofit/>
          </a:bodyPr>
          <a:lstStyle/>
          <a:p>
            <a:pPr eaLnBrk="1" hangingPunct="1"/>
            <a:r>
              <a:rPr lang="el-GR" altLang="el-GR" dirty="0" smtClean="0"/>
              <a:t>Οι θεωρίες του ΕΣ ασκούν μικρότερη επιρροή σήμερα. </a:t>
            </a:r>
          </a:p>
          <a:p>
            <a:pPr eaLnBrk="1" hangingPunct="1"/>
            <a:r>
              <a:rPr lang="el-GR" altLang="el-GR" dirty="0" smtClean="0"/>
              <a:t>Πρόσφατες έρευνες σχετικά με τη σχέση ανάμεσα στο ΕΣ και στα συμπτώματα των ασθενών αμφισβήτησαν την αρκετά απλοϊκή άποψη ότι το ΕΣ αποτελεί σταθερό χαρακτηριστικό ανεξαρτήτως της συμπεριφοράς του ασθενή. </a:t>
            </a:r>
          </a:p>
          <a:p>
            <a:pPr eaLnBrk="1" hangingPunct="1"/>
            <a:r>
              <a:rPr lang="el-GR" altLang="el-GR" dirty="0" smtClean="0"/>
              <a:t>Το ΕΣ μπορεί να γίνει καλύτερα κατανοητό ως δείκτης της αντίδρασης της οικογένειας στα συμπτώματα, και όχι ως το αίτιο των συμπτωμάτων.</a:t>
            </a:r>
          </a:p>
          <a:p>
            <a:pPr eaLnBrk="1" hangingPunct="1">
              <a:buFont typeface="Arial" charset="0"/>
              <a:buChar char="•"/>
            </a:pPr>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13</a:t>
            </a:fld>
            <a:endParaRPr lang="el-GR"/>
          </a:p>
        </p:txBody>
      </p:sp>
    </p:spTree>
    <p:extLst>
      <p:ext uri="{BB962C8B-B14F-4D97-AF65-F5344CB8AC3E}">
        <p14:creationId xmlns:p14="http://schemas.microsoft.com/office/powerpoint/2010/main" val="3645706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sz="3600" b="1" dirty="0" smtClean="0"/>
              <a:t>Η αντίδραση της οικογένειας απέναντι </a:t>
            </a:r>
            <a:r>
              <a:rPr lang="el-GR" sz="3600" b="1" dirty="0" smtClean="0"/>
              <a:t/>
            </a:r>
            <a:br>
              <a:rPr lang="el-GR" sz="3600" b="1" dirty="0" smtClean="0"/>
            </a:br>
            <a:r>
              <a:rPr lang="el-GR" sz="3600" b="1" dirty="0" smtClean="0"/>
              <a:t>στην </a:t>
            </a:r>
            <a:r>
              <a:rPr lang="el-GR" sz="3600" b="1" dirty="0" smtClean="0"/>
              <a:t>ψυχική </a:t>
            </a:r>
            <a:r>
              <a:rPr lang="el-GR" sz="3600" b="1" dirty="0" smtClean="0"/>
              <a:t>ασθένεια </a:t>
            </a:r>
            <a:r>
              <a:rPr lang="el-GR" sz="3100" b="0" dirty="0" smtClean="0"/>
              <a:t>1/2</a:t>
            </a:r>
            <a:endParaRPr lang="el-GR" sz="3100" b="0" dirty="0" smtClean="0"/>
          </a:p>
        </p:txBody>
      </p:sp>
      <p:sp>
        <p:nvSpPr>
          <p:cNvPr id="23555" name="2 - Θέση περιεχομένου"/>
          <p:cNvSpPr>
            <a:spLocks noGrp="1"/>
          </p:cNvSpPr>
          <p:nvPr>
            <p:ph sz="quarter" idx="1"/>
          </p:nvPr>
        </p:nvSpPr>
        <p:spPr/>
        <p:txBody>
          <a:bodyPr>
            <a:normAutofit/>
          </a:bodyPr>
          <a:lstStyle/>
          <a:p>
            <a:pPr eaLnBrk="1" hangingPunct="1"/>
            <a:r>
              <a:rPr lang="el-GR" altLang="el-GR" dirty="0" smtClean="0"/>
              <a:t>Μη κλινικά κείμενα περιλαμβάνουν μια μορφή εναλλακτικής συζήτησης σχετικά με τις οικογένειες και την ψυχική ασθένεια, η οποία αμφισβητεί τις κυρίαρχες ιατρικές και θεραπευτικές θεωρίες περί οικογενειακής παθολογίας. </a:t>
            </a:r>
          </a:p>
          <a:p>
            <a:pPr eaLnBrk="1" hangingPunct="1"/>
            <a:r>
              <a:rPr lang="el-GR" altLang="el-GR" dirty="0" smtClean="0"/>
              <a:t>Οι έρευνες της κοινωνικής εργασίας βασίστηκαν στις γνώσεις  αυτές για την ανάπτυξη μιας </a:t>
            </a:r>
            <a:r>
              <a:rPr lang="el-GR" altLang="el-GR" dirty="0" err="1" smtClean="0"/>
              <a:t>στέρεης</a:t>
            </a:r>
            <a:r>
              <a:rPr lang="el-GR" altLang="el-GR" dirty="0" smtClean="0"/>
              <a:t> εμπειρικής βάσης σχετικά με την πρακτική της κοινωνικής εργασίας με τις οικογένειες.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14</a:t>
            </a:fld>
            <a:endParaRPr lang="el-GR"/>
          </a:p>
        </p:txBody>
      </p:sp>
    </p:spTree>
    <p:extLst>
      <p:ext uri="{BB962C8B-B14F-4D97-AF65-F5344CB8AC3E}">
        <p14:creationId xmlns:p14="http://schemas.microsoft.com/office/powerpoint/2010/main" val="23486109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2 - Θέση περιεχομένου"/>
          <p:cNvSpPr>
            <a:spLocks noGrp="1"/>
          </p:cNvSpPr>
          <p:nvPr>
            <p:ph sz="quarter" idx="1"/>
          </p:nvPr>
        </p:nvSpPr>
        <p:spPr/>
        <p:txBody>
          <a:bodyPr>
            <a:normAutofit/>
          </a:bodyPr>
          <a:lstStyle/>
          <a:p>
            <a:pPr eaLnBrk="1" hangingPunct="1"/>
            <a:r>
              <a:rPr lang="el-GR" altLang="el-GR" dirty="0" smtClean="0"/>
              <a:t>Οι οικογένειες βιώνουν μια σειρά από συγκεκριμένα προβλήματα που συνδέονται με την ασθένεια, όπως απομόνωση, ανησυχία και περιορισμένες ευκαιρίες στη ζωή. </a:t>
            </a:r>
          </a:p>
          <a:p>
            <a:pPr eaLnBrk="1" hangingPunct="1"/>
            <a:r>
              <a:rPr lang="el-GR" altLang="el-GR" dirty="0" smtClean="0"/>
              <a:t>Σημαντική είναι η κατανόηση των καθοριστικών, γνωστικών και συναισθηματικών διαστάσεων του ρόλου της παροχής φροντίδας, και των ποικίλων αντιδράσεων της οικογένειας απέναντι σε ένα φάσμα διαφορετικών συμπεριφορών στην ασθένεια.</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15</a:t>
            </a:fld>
            <a:endParaRPr lang="el-GR"/>
          </a:p>
        </p:txBody>
      </p:sp>
      <p:sp>
        <p:nvSpPr>
          <p:cNvPr id="5" name="1 - Τίτλος"/>
          <p:cNvSpPr>
            <a:spLocks noGrp="1"/>
          </p:cNvSpPr>
          <p:nvPr>
            <p:ph type="title"/>
          </p:nvPr>
        </p:nvSpPr>
        <p:spPr>
          <a:xfrm>
            <a:off x="612648" y="228600"/>
            <a:ext cx="8153400" cy="990600"/>
          </a:xfrm>
        </p:spPr>
        <p:txBody>
          <a:bodyPr rtlCol="0">
            <a:normAutofit fontScale="90000"/>
          </a:bodyPr>
          <a:lstStyle/>
          <a:p>
            <a:pPr eaLnBrk="1" fontAlgn="auto" hangingPunct="1">
              <a:spcAft>
                <a:spcPts val="0"/>
              </a:spcAft>
              <a:defRPr/>
            </a:pPr>
            <a:r>
              <a:rPr lang="el-GR" sz="3600" b="1" dirty="0" smtClean="0"/>
              <a:t>Η αντίδραση της οικογένειας απέναντι </a:t>
            </a:r>
            <a:r>
              <a:rPr lang="el-GR" sz="3600" b="1" dirty="0" smtClean="0"/>
              <a:t/>
            </a:r>
            <a:br>
              <a:rPr lang="el-GR" sz="3600" b="1" dirty="0" smtClean="0"/>
            </a:br>
            <a:r>
              <a:rPr lang="el-GR" sz="3600" b="1" dirty="0" smtClean="0"/>
              <a:t>στην </a:t>
            </a:r>
            <a:r>
              <a:rPr lang="el-GR" sz="3600" b="1" dirty="0" smtClean="0"/>
              <a:t>ψυχική </a:t>
            </a:r>
            <a:r>
              <a:rPr lang="el-GR" sz="3600" b="1" dirty="0" smtClean="0"/>
              <a:t>ασθένεια </a:t>
            </a:r>
            <a:r>
              <a:rPr lang="el-GR" sz="3100" b="0" dirty="0"/>
              <a:t>2</a:t>
            </a:r>
            <a:r>
              <a:rPr lang="el-GR" sz="3100" b="0" dirty="0" smtClean="0"/>
              <a:t>/2</a:t>
            </a:r>
            <a:endParaRPr lang="el-GR" sz="3100" b="0" dirty="0" smtClean="0"/>
          </a:p>
        </p:txBody>
      </p:sp>
    </p:spTree>
    <p:extLst>
      <p:ext uri="{BB962C8B-B14F-4D97-AF65-F5344CB8AC3E}">
        <p14:creationId xmlns:p14="http://schemas.microsoft.com/office/powerpoint/2010/main" val="34015299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sz="3600" b="1" dirty="0" smtClean="0"/>
              <a:t>Η παροχή φροντίδας ως καθοριστικός ρόλος: </a:t>
            </a:r>
            <a:br>
              <a:rPr lang="el-GR" sz="3600" b="1" dirty="0" smtClean="0"/>
            </a:br>
            <a:r>
              <a:rPr lang="el-GR" sz="3600" b="1" dirty="0" smtClean="0"/>
              <a:t>Η πράξη της παροχής </a:t>
            </a:r>
            <a:r>
              <a:rPr lang="el-GR" sz="3600" b="1" dirty="0" smtClean="0"/>
              <a:t>φροντίδας </a:t>
            </a:r>
            <a:r>
              <a:rPr lang="el-GR" sz="3100" b="0" dirty="0" smtClean="0"/>
              <a:t>1/2</a:t>
            </a:r>
            <a:endParaRPr lang="el-GR" sz="3100" b="0" dirty="0" smtClean="0"/>
          </a:p>
        </p:txBody>
      </p:sp>
      <p:sp>
        <p:nvSpPr>
          <p:cNvPr id="3" name="2 - Θέση περιεχομένου"/>
          <p:cNvSpPr>
            <a:spLocks noGrp="1"/>
          </p:cNvSpPr>
          <p:nvPr>
            <p:ph sz="quarter" idx="1"/>
          </p:nvPr>
        </p:nvSpPr>
        <p:spPr/>
        <p:txBody>
          <a:bodyPr rtlCol="0">
            <a:normAutofit/>
          </a:bodyPr>
          <a:lstStyle/>
          <a:p>
            <a:pPr marL="320040" indent="-320040" eaLnBrk="1" fontAlgn="auto" hangingPunct="1">
              <a:spcAft>
                <a:spcPts val="0"/>
              </a:spcAft>
              <a:buFont typeface="Wingdings"/>
              <a:buChar char=""/>
              <a:defRPr/>
            </a:pPr>
            <a:r>
              <a:rPr lang="el-GR" dirty="0" smtClean="0"/>
              <a:t>Το φάσμα των καθηκόντων που η οικογένεια αναλαμβάνει στο πλαίσιο της παροχής φροντίδας προς ψυχικά ασθενή μέλη σε περιπτώσεις λειτουργικής αναπηρίας που συνδέεται με την ενεργό ψυχωτική ασθένεια περιλαμβάνει:</a:t>
            </a:r>
          </a:p>
          <a:p>
            <a:pPr marL="514350" indent="-514350" eaLnBrk="1" fontAlgn="auto" hangingPunct="1">
              <a:spcAft>
                <a:spcPts val="0"/>
              </a:spcAft>
              <a:buFont typeface="+mj-lt"/>
              <a:buAutoNum type="arabicPeriod"/>
              <a:defRPr/>
            </a:pPr>
            <a:r>
              <a:rPr lang="el-GR" dirty="0" smtClean="0"/>
              <a:t>γεύματα, </a:t>
            </a:r>
          </a:p>
          <a:p>
            <a:pPr marL="514350" indent="-514350" eaLnBrk="1" fontAlgn="auto" hangingPunct="1">
              <a:spcAft>
                <a:spcPts val="0"/>
              </a:spcAft>
              <a:buFont typeface="+mj-lt"/>
              <a:buAutoNum type="arabicPeriod"/>
              <a:defRPr/>
            </a:pPr>
            <a:r>
              <a:rPr lang="el-GR" dirty="0" smtClean="0"/>
              <a:t>καθαριότητα, </a:t>
            </a:r>
          </a:p>
          <a:p>
            <a:pPr marL="514350" indent="-514350" eaLnBrk="1" fontAlgn="auto" hangingPunct="1">
              <a:spcAft>
                <a:spcPts val="0"/>
              </a:spcAft>
              <a:buFont typeface="+mj-lt"/>
              <a:buAutoNum type="arabicPeriod"/>
              <a:defRPr/>
            </a:pPr>
            <a:r>
              <a:rPr lang="el-GR" dirty="0" smtClean="0"/>
              <a:t>επίβλεψη της φαρμακευτικής αγωγής και της θεραπείας, </a:t>
            </a:r>
          </a:p>
          <a:p>
            <a:pPr marL="514350" indent="-514350" eaLnBrk="1" fontAlgn="auto" hangingPunct="1">
              <a:spcAft>
                <a:spcPts val="0"/>
              </a:spcAft>
              <a:buFont typeface="+mj-lt"/>
              <a:buAutoNum type="arabicPeriod"/>
              <a:defRPr/>
            </a:pPr>
            <a:r>
              <a:rPr lang="el-GR" dirty="0" smtClean="0"/>
              <a:t>επίλυση προβλημάτων και </a:t>
            </a:r>
          </a:p>
          <a:p>
            <a:pPr marL="514350" indent="-514350" eaLnBrk="1" fontAlgn="auto" hangingPunct="1">
              <a:spcAft>
                <a:spcPts val="0"/>
              </a:spcAft>
              <a:buFont typeface="+mj-lt"/>
              <a:buAutoNum type="arabicPeriod"/>
              <a:defRPr/>
            </a:pPr>
            <a:r>
              <a:rPr lang="el-GR" dirty="0" smtClean="0"/>
              <a:t>διαχείριση της δύσκολης συμπεριφοράς. </a:t>
            </a:r>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16</a:t>
            </a:fld>
            <a:endParaRPr lang="el-GR"/>
          </a:p>
        </p:txBody>
      </p:sp>
    </p:spTree>
    <p:extLst>
      <p:ext uri="{BB962C8B-B14F-4D97-AF65-F5344CB8AC3E}">
        <p14:creationId xmlns:p14="http://schemas.microsoft.com/office/powerpoint/2010/main" val="16794763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rtlCol="0">
            <a:normAutofit/>
          </a:bodyPr>
          <a:lstStyle/>
          <a:p>
            <a:pPr marL="320040" indent="-320040" eaLnBrk="1" fontAlgn="auto" hangingPunct="1">
              <a:spcAft>
                <a:spcPts val="0"/>
              </a:spcAft>
              <a:buFont typeface="Wingdings"/>
              <a:buChar char=""/>
              <a:defRPr/>
            </a:pPr>
            <a:r>
              <a:rPr lang="el-GR" dirty="0" smtClean="0"/>
              <a:t>Αυτή η πλευρά της παροχής φροντίδας βρίσκεται στο επίκεντρο των εθνικών πολιτικών για την ψυχική υγεία. </a:t>
            </a:r>
          </a:p>
          <a:p>
            <a:pPr marL="320040" indent="-320040" eaLnBrk="1" fontAlgn="auto" hangingPunct="1">
              <a:spcAft>
                <a:spcPts val="0"/>
              </a:spcAft>
              <a:buFont typeface="Wingdings"/>
              <a:buChar char=""/>
              <a:defRPr/>
            </a:pPr>
            <a:r>
              <a:rPr lang="el-GR" dirty="0" smtClean="0"/>
              <a:t>Η εξασφάλιση στέγης και καταφυγής μέσα στην οικογένεια επέτρεψε τη ζωή στην κοινότητα σε πολλούς ανθρώπους που αδυνατούσαν να τα βγάλουν πέρα μόνοι τους. </a:t>
            </a:r>
          </a:p>
          <a:p>
            <a:pPr marL="320040" indent="-320040" eaLnBrk="1" fontAlgn="auto" hangingPunct="1">
              <a:spcAft>
                <a:spcPts val="0"/>
              </a:spcAft>
              <a:buFont typeface="Wingdings"/>
              <a:buChar char=""/>
              <a:defRPr/>
            </a:pPr>
            <a:r>
              <a:rPr lang="el-GR" dirty="0" smtClean="0"/>
              <a:t>Οι οικογένειες ισχυρίζονται ότι πρέπει να αποκτήσουν μια σειρά από δεξιότητες διεκδίκησης ώστε να εξασφαλίζουν ότι θα λαμβάνουν τις υπηρεσίες που χρειάζεται το μέλος της οικογένειάς τους. </a:t>
            </a:r>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17</a:t>
            </a:fld>
            <a:endParaRPr lang="el-GR"/>
          </a:p>
        </p:txBody>
      </p:sp>
      <p:sp>
        <p:nvSpPr>
          <p:cNvPr id="5" name="1 - Τίτλος"/>
          <p:cNvSpPr>
            <a:spLocks noGrp="1"/>
          </p:cNvSpPr>
          <p:nvPr>
            <p:ph type="title"/>
          </p:nvPr>
        </p:nvSpPr>
        <p:spPr>
          <a:xfrm>
            <a:off x="612648" y="228600"/>
            <a:ext cx="8153400" cy="990600"/>
          </a:xfrm>
        </p:spPr>
        <p:txBody>
          <a:bodyPr rtlCol="0">
            <a:normAutofit fontScale="90000"/>
          </a:bodyPr>
          <a:lstStyle/>
          <a:p>
            <a:pPr eaLnBrk="1" fontAlgn="auto" hangingPunct="1">
              <a:spcAft>
                <a:spcPts val="0"/>
              </a:spcAft>
              <a:defRPr/>
            </a:pPr>
            <a:r>
              <a:rPr lang="el-GR" sz="3600" b="1" dirty="0" smtClean="0"/>
              <a:t>Η παροχή φροντίδας ως καθοριστικός ρόλος: </a:t>
            </a:r>
            <a:br>
              <a:rPr lang="el-GR" sz="3600" b="1" dirty="0" smtClean="0"/>
            </a:br>
            <a:r>
              <a:rPr lang="el-GR" sz="3600" b="1" dirty="0" smtClean="0"/>
              <a:t>Η πράξη της παροχής </a:t>
            </a:r>
            <a:r>
              <a:rPr lang="el-GR" sz="3600" b="1" dirty="0" smtClean="0"/>
              <a:t>φροντίδας </a:t>
            </a:r>
            <a:r>
              <a:rPr lang="el-GR" sz="3100" b="0" dirty="0"/>
              <a:t>2</a:t>
            </a:r>
            <a:r>
              <a:rPr lang="el-GR" sz="3100" b="0" dirty="0" smtClean="0"/>
              <a:t>/2</a:t>
            </a:r>
            <a:endParaRPr lang="el-GR" sz="3100" b="0" dirty="0" smtClean="0"/>
          </a:p>
        </p:txBody>
      </p:sp>
    </p:spTree>
    <p:extLst>
      <p:ext uri="{BB962C8B-B14F-4D97-AF65-F5344CB8AC3E}">
        <p14:creationId xmlns:p14="http://schemas.microsoft.com/office/powerpoint/2010/main" val="7158032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sz="3600" b="1" dirty="0" smtClean="0"/>
              <a:t>Η παροχή φροντίδας ως γνωστικός ρόλος: </a:t>
            </a:r>
            <a:r>
              <a:rPr lang="el-GR" sz="3600" b="1" dirty="0" smtClean="0"/>
              <a:t/>
            </a:r>
            <a:br>
              <a:rPr lang="el-GR" sz="3600" b="1" dirty="0" smtClean="0"/>
            </a:br>
            <a:r>
              <a:rPr lang="el-GR" sz="3600" b="1" dirty="0" smtClean="0"/>
              <a:t>Η </a:t>
            </a:r>
            <a:r>
              <a:rPr lang="el-GR" sz="3600" b="1" dirty="0" smtClean="0"/>
              <a:t>γνώση της παροχής φροντίδας</a:t>
            </a:r>
            <a:endParaRPr lang="el-GR" dirty="0" smtClean="0"/>
          </a:p>
        </p:txBody>
      </p:sp>
      <p:sp>
        <p:nvSpPr>
          <p:cNvPr id="27651" name="2 - Θέση περιεχομένου"/>
          <p:cNvSpPr>
            <a:spLocks noGrp="1"/>
          </p:cNvSpPr>
          <p:nvPr>
            <p:ph sz="quarter" idx="1"/>
          </p:nvPr>
        </p:nvSpPr>
        <p:spPr/>
        <p:txBody>
          <a:bodyPr>
            <a:normAutofit/>
          </a:bodyPr>
          <a:lstStyle/>
          <a:p>
            <a:pPr eaLnBrk="1" hangingPunct="1"/>
            <a:r>
              <a:rPr lang="el-GR" altLang="el-GR" dirty="0" smtClean="0"/>
              <a:t>Η αναγνώριση μιας ασυνήθιστης συμπεριφοράς ως σύμπτωμα είναι δύσκολη για τις οικογένειες. </a:t>
            </a:r>
          </a:p>
          <a:p>
            <a:pPr eaLnBrk="1" hangingPunct="1"/>
            <a:r>
              <a:rPr lang="el-GR" altLang="el-GR" dirty="0" smtClean="0"/>
              <a:t>Οι οικογένειες πρέπει να αποκτούν γνώσεις σχετικά με την ασθένεια και να αντιλαμβάνονται αυτό το μέλος της οικογένειας ως ‘άτομο με ασθένεια’. </a:t>
            </a:r>
          </a:p>
          <a:p>
            <a:pPr eaLnBrk="1" hangingPunct="1"/>
            <a:r>
              <a:rPr lang="el-GR" altLang="el-GR" dirty="0" smtClean="0"/>
              <a:t>Η αποδοχή των συμπτωμάτων, η παρουσία της ασθένειας και η ανάγκη για θεραπεία προϋποθέτουν προσπάθεια εκμάθησης τόσο για το ίδιο το άτομο όσο και για την οικογένειά του και είναι ιδιαίτερα δύσκολη στα πρώτα στάδια της εμφανιζόμενης ψυχικής ασθένειας.</a:t>
            </a:r>
          </a:p>
          <a:p>
            <a:pPr eaLnBrk="1" hangingPunct="1">
              <a:buFont typeface="Arial" charset="0"/>
              <a:buChar char="•"/>
            </a:pPr>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18</a:t>
            </a:fld>
            <a:endParaRPr lang="el-GR"/>
          </a:p>
        </p:txBody>
      </p:sp>
    </p:spTree>
    <p:extLst>
      <p:ext uri="{BB962C8B-B14F-4D97-AF65-F5344CB8AC3E}">
        <p14:creationId xmlns:p14="http://schemas.microsoft.com/office/powerpoint/2010/main" val="3480108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noAutofit/>
          </a:bodyPr>
          <a:lstStyle/>
          <a:p>
            <a:pPr eaLnBrk="1" hangingPunct="1"/>
            <a:r>
              <a:rPr lang="el-GR" altLang="el-GR" sz="3200" b="1" dirty="0" smtClean="0"/>
              <a:t>Η </a:t>
            </a:r>
            <a:r>
              <a:rPr lang="el-GR" altLang="el-GR" sz="3200" b="1" dirty="0" smtClean="0"/>
              <a:t>θεωρητική βάση </a:t>
            </a:r>
            <a:r>
              <a:rPr lang="el-GR" altLang="el-GR" sz="3200" b="1" dirty="0" smtClean="0"/>
              <a:t>της </a:t>
            </a:r>
            <a:r>
              <a:rPr lang="el-GR" altLang="el-GR" sz="3200" b="1" dirty="0" smtClean="0"/>
              <a:t>εργασίας </a:t>
            </a:r>
            <a:r>
              <a:rPr lang="en-US" altLang="el-GR" sz="3200" b="1" dirty="0" smtClean="0"/>
              <a:t/>
            </a:r>
            <a:br>
              <a:rPr lang="en-US" altLang="el-GR" sz="3200" b="1" dirty="0" smtClean="0"/>
            </a:br>
            <a:r>
              <a:rPr lang="el-GR" altLang="el-GR" sz="3200" b="1" dirty="0" smtClean="0"/>
              <a:t>με </a:t>
            </a:r>
            <a:r>
              <a:rPr lang="el-GR" altLang="el-GR" sz="3200" b="1" dirty="0" smtClean="0"/>
              <a:t>την </a:t>
            </a:r>
            <a:r>
              <a:rPr lang="el-GR" altLang="el-GR" sz="3200" b="1" dirty="0" smtClean="0"/>
              <a:t>οικογένεια</a:t>
            </a:r>
            <a:r>
              <a:rPr lang="el-GR" altLang="el-GR" sz="3200" dirty="0"/>
              <a:t> </a:t>
            </a:r>
            <a:r>
              <a:rPr lang="el-GR" altLang="el-GR" sz="2800" b="0" dirty="0" smtClean="0"/>
              <a:t>1/2</a:t>
            </a:r>
            <a:endParaRPr lang="el-GR" altLang="el-GR" sz="2800" b="0" dirty="0" smtClean="0"/>
          </a:p>
        </p:txBody>
      </p:sp>
      <p:sp>
        <p:nvSpPr>
          <p:cNvPr id="10243" name="2 - Θέση περιεχομένου"/>
          <p:cNvSpPr>
            <a:spLocks noGrp="1"/>
          </p:cNvSpPr>
          <p:nvPr>
            <p:ph sz="quarter" idx="1"/>
          </p:nvPr>
        </p:nvSpPr>
        <p:spPr/>
        <p:txBody>
          <a:bodyPr>
            <a:normAutofit/>
          </a:bodyPr>
          <a:lstStyle/>
          <a:p>
            <a:pPr eaLnBrk="1" hangingPunct="1"/>
            <a:r>
              <a:rPr lang="el-GR" altLang="el-GR" dirty="0" smtClean="0"/>
              <a:t>Η εργασία με την οικογένεια υπήρξε παραδοσιακός χώρος της κοινωνικής εργασίας στον τομέα της ψυχικής υγείας.</a:t>
            </a:r>
          </a:p>
          <a:p>
            <a:pPr eaLnBrk="1" hangingPunct="1"/>
            <a:r>
              <a:rPr lang="el-GR" altLang="el-GR" dirty="0" smtClean="0"/>
              <a:t> Όμως η θεωρητική βάση έχει αναπτυχθεί μόλις τα τελευταία 30 χρόνια μέσω ανταγωνιστικών ερευνητικών προσεγγίσεων. </a:t>
            </a:r>
          </a:p>
          <a:p>
            <a:pPr eaLnBrk="1" hangingPunct="1"/>
            <a:r>
              <a:rPr lang="el-GR" altLang="el-GR" dirty="0" smtClean="0"/>
              <a:t>Οι πρώτες μελέτες αφορούσαν κυρίως την πορεία των ασθενών, και τον βαθμό στον οποίο οι ασθενείς που έπαιρναν εξιτήριο αποτελούσαν βάρος για τις οικογένειές τους.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a:t>
            </a:fld>
            <a:endParaRPr lang="el-GR"/>
          </a:p>
        </p:txBody>
      </p:sp>
    </p:spTree>
    <p:extLst>
      <p:ext uri="{BB962C8B-B14F-4D97-AF65-F5344CB8AC3E}">
        <p14:creationId xmlns:p14="http://schemas.microsoft.com/office/powerpoint/2010/main" val="26140180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a:xfrm>
            <a:off x="395536" y="260648"/>
            <a:ext cx="8658544" cy="990600"/>
          </a:xfrm>
        </p:spPr>
        <p:txBody>
          <a:bodyPr>
            <a:noAutofit/>
          </a:bodyPr>
          <a:lstStyle/>
          <a:p>
            <a:pPr eaLnBrk="1" fontAlgn="auto" hangingPunct="1">
              <a:spcAft>
                <a:spcPts val="0"/>
              </a:spcAft>
              <a:defRPr/>
            </a:pPr>
            <a:r>
              <a:rPr lang="el-GR" sz="3200" b="1" dirty="0" smtClean="0"/>
              <a:t>Η ‘γνώση της παροχής φροντίδας’ περιλαμβάνει και άλλα. Οι οικογένειες πρέπει να γνωρίζουν: </a:t>
            </a:r>
          </a:p>
        </p:txBody>
      </p:sp>
      <p:sp>
        <p:nvSpPr>
          <p:cNvPr id="3" name="2 - Θέση περιεχομένου"/>
          <p:cNvSpPr>
            <a:spLocks noGrp="1"/>
          </p:cNvSpPr>
          <p:nvPr>
            <p:ph sz="quarter" idx="1"/>
          </p:nvPr>
        </p:nvSpPr>
        <p:spPr/>
        <p:txBody>
          <a:bodyPr rtlCol="0">
            <a:normAutofit/>
          </a:bodyPr>
          <a:lstStyle/>
          <a:p>
            <a:pPr marL="514350" indent="-514350" eaLnBrk="1" fontAlgn="auto" hangingPunct="1">
              <a:spcAft>
                <a:spcPts val="0"/>
              </a:spcAft>
              <a:buFont typeface="+mj-lt"/>
              <a:buAutoNum type="arabicPeriod"/>
              <a:defRPr/>
            </a:pPr>
            <a:r>
              <a:rPr lang="el-GR" dirty="0" smtClean="0"/>
              <a:t>τη θεραπεία και τη φαρμακευτική αγωγή, </a:t>
            </a:r>
          </a:p>
          <a:p>
            <a:pPr marL="514350" indent="-514350" eaLnBrk="1" fontAlgn="auto" hangingPunct="1">
              <a:spcAft>
                <a:spcPts val="0"/>
              </a:spcAft>
              <a:buFont typeface="+mj-lt"/>
              <a:buAutoNum type="arabicPeriod"/>
              <a:defRPr/>
            </a:pPr>
            <a:r>
              <a:rPr lang="el-GR" dirty="0" smtClean="0"/>
              <a:t>τη νομοθεσία περί ψυχικής υγείας,  </a:t>
            </a:r>
          </a:p>
          <a:p>
            <a:pPr marL="514350" indent="-514350" eaLnBrk="1" fontAlgn="auto" hangingPunct="1">
              <a:spcAft>
                <a:spcPts val="0"/>
              </a:spcAft>
              <a:buFont typeface="+mj-lt"/>
              <a:buAutoNum type="arabicPeriod"/>
              <a:defRPr/>
            </a:pPr>
            <a:r>
              <a:rPr lang="el-GR" dirty="0" smtClean="0"/>
              <a:t>τον τρόπο που λειτουργεί το περίπλοκο σύστημα των υπηρεσιών ψυχικής υγείας, </a:t>
            </a:r>
          </a:p>
          <a:p>
            <a:pPr marL="514350" indent="-514350" eaLnBrk="1" fontAlgn="auto" hangingPunct="1">
              <a:spcAft>
                <a:spcPts val="0"/>
              </a:spcAft>
              <a:buFont typeface="+mj-lt"/>
              <a:buAutoNum type="arabicPeriod"/>
              <a:defRPr/>
            </a:pPr>
            <a:r>
              <a:rPr lang="el-GR" dirty="0" smtClean="0"/>
              <a:t>τους ρόλους των διαφόρων επαγγελματιών της ψυχικής υγείας, </a:t>
            </a:r>
          </a:p>
          <a:p>
            <a:pPr marL="514350" indent="-514350" eaLnBrk="1" fontAlgn="auto" hangingPunct="1">
              <a:spcAft>
                <a:spcPts val="0"/>
              </a:spcAft>
              <a:buFont typeface="+mj-lt"/>
              <a:buAutoNum type="arabicPeriod"/>
              <a:defRPr/>
            </a:pPr>
            <a:r>
              <a:rPr lang="el-GR" dirty="0" smtClean="0"/>
              <a:t>τα δικαιώματά τους, και </a:t>
            </a:r>
          </a:p>
          <a:p>
            <a:pPr marL="514350" indent="-514350" eaLnBrk="1" fontAlgn="auto" hangingPunct="1">
              <a:spcAft>
                <a:spcPts val="0"/>
              </a:spcAft>
              <a:buFont typeface="+mj-lt"/>
              <a:buAutoNum type="arabicPeriod"/>
              <a:defRPr/>
            </a:pPr>
            <a:r>
              <a:rPr lang="el-GR" dirty="0" smtClean="0"/>
              <a:t>να αξιοποιούν το σύστημα κοινωνικής ασφάλισης, τις υπηρεσίες πρόνοιας και τις υπηρεσίες αποκατάστασης.</a:t>
            </a:r>
          </a:p>
          <a:p>
            <a:pPr marL="320040" indent="-320040" eaLnBrk="1" fontAlgn="auto" hangingPunct="1">
              <a:spcAft>
                <a:spcPts val="0"/>
              </a:spcAft>
              <a:buFont typeface="Arial" pitchFamily="34" charset="0"/>
              <a:buChar char="•"/>
              <a:defRPr/>
            </a:pPr>
            <a:endParaRPr 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19</a:t>
            </a:fld>
            <a:endParaRPr lang="el-GR"/>
          </a:p>
        </p:txBody>
      </p:sp>
    </p:spTree>
    <p:extLst>
      <p:ext uri="{BB962C8B-B14F-4D97-AF65-F5344CB8AC3E}">
        <p14:creationId xmlns:p14="http://schemas.microsoft.com/office/powerpoint/2010/main" val="42556353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Τίτλος"/>
          <p:cNvSpPr>
            <a:spLocks noGrp="1"/>
          </p:cNvSpPr>
          <p:nvPr>
            <p:ph type="title"/>
          </p:nvPr>
        </p:nvSpPr>
        <p:spPr/>
        <p:txBody>
          <a:bodyPr>
            <a:noAutofit/>
          </a:bodyPr>
          <a:lstStyle/>
          <a:p>
            <a:pPr eaLnBrk="1" hangingPunct="1"/>
            <a:r>
              <a:rPr lang="el-GR" altLang="el-GR" sz="3200" b="1" dirty="0" smtClean="0"/>
              <a:t>Η παροχή φροντίδας ως συναισθηματική αντίδραση: Το συναίσθημα της φροντίδας</a:t>
            </a:r>
            <a:endParaRPr lang="el-GR" altLang="el-GR" sz="3200" dirty="0" smtClean="0"/>
          </a:p>
        </p:txBody>
      </p:sp>
      <p:sp>
        <p:nvSpPr>
          <p:cNvPr id="3" name="2 - Θέση περιεχομένου"/>
          <p:cNvSpPr>
            <a:spLocks noGrp="1"/>
          </p:cNvSpPr>
          <p:nvPr>
            <p:ph sz="quarter" idx="1"/>
          </p:nvPr>
        </p:nvSpPr>
        <p:spPr/>
        <p:txBody>
          <a:bodyPr rtlCol="0">
            <a:normAutofit/>
          </a:bodyPr>
          <a:lstStyle/>
          <a:p>
            <a:pPr marL="320040" indent="-320040" eaLnBrk="1" fontAlgn="auto" hangingPunct="1">
              <a:spcAft>
                <a:spcPts val="0"/>
              </a:spcAft>
              <a:buFont typeface="Wingdings"/>
              <a:buChar char=""/>
              <a:defRPr/>
            </a:pPr>
            <a:r>
              <a:rPr lang="el-GR" dirty="0" smtClean="0"/>
              <a:t>Η εμφάνιση ψυχικής ασθένειας σε μέλος της οικογένειας προκαλεί δύσκολα χρόνια συναισθηματικά προβλήματα. </a:t>
            </a:r>
          </a:p>
          <a:p>
            <a:pPr marL="320040" indent="-320040" eaLnBrk="1" fontAlgn="auto" hangingPunct="1">
              <a:spcAft>
                <a:spcPts val="0"/>
              </a:spcAft>
              <a:buFont typeface="Wingdings"/>
              <a:buChar char=""/>
              <a:defRPr/>
            </a:pPr>
            <a:r>
              <a:rPr lang="el-GR" dirty="0" smtClean="0"/>
              <a:t>Όσοι ασχολήθηκαν με την αυτοβοήθεια συνέβαλαν ώστε η οικογενειακή εμπειρία να μην αντιμετωπίζεται επικριτικά με όρους όπως ‘δυσλειτουργική’, ‘περίπλοκη’ και ‘υπερβολικά ελεγκτική’, αλλά να δίνεται βάρος στην </a:t>
            </a:r>
            <a:r>
              <a:rPr lang="el-GR" dirty="0" err="1" smtClean="0"/>
              <a:t>ψυχοπίεση</a:t>
            </a:r>
            <a:r>
              <a:rPr lang="el-GR" dirty="0" smtClean="0"/>
              <a:t>, στον θρήνο και στην ενοχή.  </a:t>
            </a:r>
          </a:p>
          <a:p>
            <a:pPr marL="320040" indent="-320040" eaLnBrk="1" fontAlgn="auto" hangingPunct="1">
              <a:spcAft>
                <a:spcPts val="0"/>
              </a:spcAft>
              <a:buFont typeface="Wingdings"/>
              <a:buChar char=""/>
              <a:defRPr/>
            </a:pPr>
            <a:r>
              <a:rPr lang="el-GR" dirty="0" smtClean="0"/>
              <a:t>Η κατανόηση του</a:t>
            </a:r>
            <a:r>
              <a:rPr lang="el-GR" b="1" dirty="0" smtClean="0"/>
              <a:t> θρήνου </a:t>
            </a:r>
            <a:r>
              <a:rPr lang="el-GR" dirty="0" smtClean="0"/>
              <a:t>και της</a:t>
            </a:r>
            <a:r>
              <a:rPr lang="el-GR" b="1" dirty="0" smtClean="0"/>
              <a:t> ενοχής </a:t>
            </a:r>
            <a:r>
              <a:rPr lang="el-GR" dirty="0" smtClean="0"/>
              <a:t>έχει καθοριστική σημασία για την εκτίμηση της οικογενειακής εμπειρίας στην ψυχική ασθένεια.</a:t>
            </a:r>
          </a:p>
          <a:p>
            <a:pPr marL="320040" indent="-320040" eaLnBrk="1" fontAlgn="auto" hangingPunct="1">
              <a:spcAft>
                <a:spcPts val="0"/>
              </a:spcAft>
              <a:buFont typeface="Arial" pitchFamily="34" charset="0"/>
              <a:buChar char="•"/>
              <a:defRPr/>
            </a:pPr>
            <a:endParaRPr 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20</a:t>
            </a:fld>
            <a:endParaRPr lang="el-GR"/>
          </a:p>
        </p:txBody>
      </p:sp>
    </p:spTree>
    <p:extLst>
      <p:ext uri="{BB962C8B-B14F-4D97-AF65-F5344CB8AC3E}">
        <p14:creationId xmlns:p14="http://schemas.microsoft.com/office/powerpoint/2010/main" val="34831792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Τίτλος"/>
          <p:cNvSpPr>
            <a:spLocks noGrp="1"/>
          </p:cNvSpPr>
          <p:nvPr>
            <p:ph type="title"/>
          </p:nvPr>
        </p:nvSpPr>
        <p:spPr/>
        <p:txBody>
          <a:bodyPr/>
          <a:lstStyle/>
          <a:p>
            <a:pPr eaLnBrk="1" hangingPunct="1"/>
            <a:r>
              <a:rPr lang="el-GR" altLang="el-GR" sz="3200" b="1" dirty="0" smtClean="0"/>
              <a:t>Η </a:t>
            </a:r>
            <a:r>
              <a:rPr lang="el-GR" altLang="el-GR" sz="3200" b="1" dirty="0" smtClean="0"/>
              <a:t>απώλεια </a:t>
            </a:r>
            <a:r>
              <a:rPr lang="el-GR" altLang="el-GR" sz="2800" b="0" dirty="0" smtClean="0"/>
              <a:t>1/3</a:t>
            </a:r>
            <a:endParaRPr lang="el-GR" altLang="el-GR" sz="2800" b="0" dirty="0" smtClean="0"/>
          </a:p>
        </p:txBody>
      </p:sp>
      <p:sp>
        <p:nvSpPr>
          <p:cNvPr id="30723" name="2 - Θέση περιεχομένου"/>
          <p:cNvSpPr>
            <a:spLocks noGrp="1"/>
          </p:cNvSpPr>
          <p:nvPr>
            <p:ph sz="quarter" idx="1"/>
          </p:nvPr>
        </p:nvSpPr>
        <p:spPr/>
        <p:txBody>
          <a:bodyPr>
            <a:normAutofit/>
          </a:bodyPr>
          <a:lstStyle/>
          <a:p>
            <a:pPr eaLnBrk="1" hangingPunct="1"/>
            <a:r>
              <a:rPr lang="el-GR" altLang="el-GR" dirty="0" smtClean="0"/>
              <a:t>Η φύση του θρήνου της μητέρας βασίζεται σε ένα αίσθημα απώλειας. </a:t>
            </a:r>
          </a:p>
          <a:p>
            <a:pPr eaLnBrk="1" hangingPunct="1"/>
            <a:r>
              <a:rPr lang="el-GR" altLang="el-GR" dirty="0" smtClean="0"/>
              <a:t>Οι επιπτώσεις μιας σοβαρής ψυχωτικής ασθένειας μπορεί να περιλαμβάνουν: την απώλεια της θέσης εργασίας, το σταμάτημα των σπουδών, την απώλεια των φίλων, την απώλεια του εισοδήματος, και τις μειωμένες ευκαιρίες ζωής. </a:t>
            </a:r>
          </a:p>
          <a:p>
            <a:pPr eaLnBrk="1" hangingPunct="1"/>
            <a:r>
              <a:rPr lang="el-GR" altLang="el-GR" dirty="0" smtClean="0"/>
              <a:t>Οι οικογένειες μπορεί επίσης να βιώνουν την απώλεια των ελπίδων και των ονείρων για μια μελλοντική ζωή που θα ήταν ίσως πολύ διαφορετική εάν δεν υπήρχε η ασθένεια.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21</a:t>
            </a:fld>
            <a:endParaRPr lang="el-GR"/>
          </a:p>
        </p:txBody>
      </p:sp>
    </p:spTree>
    <p:extLst>
      <p:ext uri="{BB962C8B-B14F-4D97-AF65-F5344CB8AC3E}">
        <p14:creationId xmlns:p14="http://schemas.microsoft.com/office/powerpoint/2010/main" val="11640355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sz="3200" dirty="0">
                <a:solidFill>
                  <a:srgbClr val="775F55">
                    <a:lumMod val="75000"/>
                  </a:srgbClr>
                </a:solidFill>
              </a:rPr>
              <a:t>Η απώλεια </a:t>
            </a:r>
            <a:r>
              <a:rPr lang="el-GR" altLang="el-GR" sz="2800" b="0" dirty="0" smtClean="0">
                <a:solidFill>
                  <a:srgbClr val="775F55">
                    <a:lumMod val="75000"/>
                  </a:srgbClr>
                </a:solidFill>
              </a:rPr>
              <a:t>2/3</a:t>
            </a:r>
            <a:endParaRPr lang="el-GR" dirty="0"/>
          </a:p>
        </p:txBody>
      </p:sp>
      <p:sp>
        <p:nvSpPr>
          <p:cNvPr id="31747" name="2 - Θέση περιεχομένου"/>
          <p:cNvSpPr>
            <a:spLocks noGrp="1"/>
          </p:cNvSpPr>
          <p:nvPr>
            <p:ph sz="quarter" idx="1"/>
          </p:nvPr>
        </p:nvSpPr>
        <p:spPr>
          <a:xfrm>
            <a:off x="612648" y="1600200"/>
            <a:ext cx="8153400" cy="4997152"/>
          </a:xfrm>
        </p:spPr>
        <p:txBody>
          <a:bodyPr>
            <a:noAutofit/>
          </a:bodyPr>
          <a:lstStyle/>
          <a:p>
            <a:pPr eaLnBrk="1" hangingPunct="1">
              <a:spcBef>
                <a:spcPts val="800"/>
              </a:spcBef>
            </a:pPr>
            <a:r>
              <a:rPr lang="el-GR" altLang="el-GR" sz="2300" dirty="0" smtClean="0"/>
              <a:t>Ειδικότερα αναφέρονται οι εξής απώλειες: </a:t>
            </a:r>
          </a:p>
          <a:p>
            <a:pPr eaLnBrk="1" hangingPunct="1">
              <a:spcBef>
                <a:spcPts val="800"/>
              </a:spcBef>
              <a:buFont typeface="Wingdings" pitchFamily="2" charset="2"/>
              <a:buChar char="ü"/>
            </a:pPr>
            <a:r>
              <a:rPr lang="el-GR" altLang="el-GR" sz="2300" dirty="0" smtClean="0"/>
              <a:t>απώλεια της προσωπικότητας του παιδιού, </a:t>
            </a:r>
          </a:p>
          <a:p>
            <a:pPr eaLnBrk="1" hangingPunct="1">
              <a:spcBef>
                <a:spcPts val="800"/>
              </a:spcBef>
              <a:buFont typeface="Wingdings" pitchFamily="2" charset="2"/>
              <a:buChar char="ü"/>
            </a:pPr>
            <a:r>
              <a:rPr lang="el-GR" altLang="el-GR" sz="2300" dirty="0" smtClean="0"/>
              <a:t>απώλεια του ρόλου του παιδιού στην οικογένεια, </a:t>
            </a:r>
          </a:p>
          <a:p>
            <a:pPr eaLnBrk="1" hangingPunct="1">
              <a:spcBef>
                <a:spcPts val="800"/>
              </a:spcBef>
              <a:buFont typeface="Wingdings" pitchFamily="2" charset="2"/>
              <a:buChar char="ü"/>
            </a:pPr>
            <a:r>
              <a:rPr lang="el-GR" altLang="el-GR" sz="2300" dirty="0" smtClean="0"/>
              <a:t>απώλεια της χαράς και της προοπτικής, και </a:t>
            </a:r>
          </a:p>
          <a:p>
            <a:pPr eaLnBrk="1" hangingPunct="1">
              <a:spcBef>
                <a:spcPts val="800"/>
              </a:spcBef>
              <a:buFont typeface="Wingdings" pitchFamily="2" charset="2"/>
              <a:buChar char="ü"/>
            </a:pPr>
            <a:r>
              <a:rPr lang="el-GR" altLang="el-GR" sz="2300" dirty="0" smtClean="0"/>
              <a:t>απώλεια της ελπίδας για το μέλλον που είναι συχνά άδηλο και μη αναγνωρισμένο. </a:t>
            </a:r>
          </a:p>
          <a:p>
            <a:pPr eaLnBrk="1" hangingPunct="1">
              <a:spcBef>
                <a:spcPts val="800"/>
              </a:spcBef>
            </a:pPr>
            <a:r>
              <a:rPr lang="el-GR" altLang="el-GR" sz="2300" dirty="0" smtClean="0"/>
              <a:t>Οι εξωτερικές απώλειες περιλαμβάνουν: </a:t>
            </a:r>
          </a:p>
          <a:p>
            <a:pPr eaLnBrk="1" hangingPunct="1">
              <a:spcBef>
                <a:spcPts val="800"/>
              </a:spcBef>
              <a:buFont typeface="Wingdings" pitchFamily="2" charset="2"/>
              <a:buChar char="ü"/>
            </a:pPr>
            <a:r>
              <a:rPr lang="el-GR" altLang="el-GR" sz="2300" dirty="0" smtClean="0"/>
              <a:t>την απώλεια της </a:t>
            </a:r>
            <a:r>
              <a:rPr lang="el-GR" altLang="el-GR" sz="2300" dirty="0" err="1" smtClean="0"/>
              <a:t>ιδιωτικότητας</a:t>
            </a:r>
            <a:r>
              <a:rPr lang="el-GR" altLang="el-GR" sz="2300" dirty="0" smtClean="0"/>
              <a:t>, </a:t>
            </a:r>
          </a:p>
          <a:p>
            <a:pPr eaLnBrk="1" hangingPunct="1">
              <a:spcBef>
                <a:spcPts val="800"/>
              </a:spcBef>
              <a:buFont typeface="Wingdings" pitchFamily="2" charset="2"/>
              <a:buChar char="ü"/>
            </a:pPr>
            <a:r>
              <a:rPr lang="el-GR" altLang="el-GR" sz="2300" dirty="0" smtClean="0"/>
              <a:t>την απώλεια της οικονομικής ασφάλειας, και </a:t>
            </a:r>
          </a:p>
          <a:p>
            <a:pPr eaLnBrk="1" hangingPunct="1">
              <a:spcBef>
                <a:spcPts val="800"/>
              </a:spcBef>
              <a:buFont typeface="Wingdings" pitchFamily="2" charset="2"/>
              <a:buChar char="ü"/>
            </a:pPr>
            <a:r>
              <a:rPr lang="el-GR" altLang="el-GR" sz="2300" dirty="0" smtClean="0"/>
              <a:t>την απώλεια του κοινωνικού δικτύου.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22</a:t>
            </a:fld>
            <a:endParaRPr lang="el-GR"/>
          </a:p>
        </p:txBody>
      </p:sp>
    </p:spTree>
    <p:extLst>
      <p:ext uri="{BB962C8B-B14F-4D97-AF65-F5344CB8AC3E}">
        <p14:creationId xmlns:p14="http://schemas.microsoft.com/office/powerpoint/2010/main" val="37275949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sz="3200" dirty="0">
                <a:solidFill>
                  <a:srgbClr val="775F55">
                    <a:lumMod val="75000"/>
                  </a:srgbClr>
                </a:solidFill>
              </a:rPr>
              <a:t>Η απώλεια </a:t>
            </a:r>
            <a:r>
              <a:rPr lang="el-GR" altLang="el-GR" sz="2800" b="0" dirty="0">
                <a:solidFill>
                  <a:srgbClr val="775F55">
                    <a:lumMod val="75000"/>
                  </a:srgbClr>
                </a:solidFill>
              </a:rPr>
              <a:t>3</a:t>
            </a:r>
            <a:r>
              <a:rPr lang="el-GR" altLang="el-GR" sz="2800" b="0" dirty="0" smtClean="0">
                <a:solidFill>
                  <a:srgbClr val="775F55">
                    <a:lumMod val="75000"/>
                  </a:srgbClr>
                </a:solidFill>
              </a:rPr>
              <a:t>/3</a:t>
            </a:r>
            <a:endParaRPr lang="el-GR" dirty="0"/>
          </a:p>
        </p:txBody>
      </p:sp>
      <p:sp>
        <p:nvSpPr>
          <p:cNvPr id="32771" name="2 - Θέση περιεχομένου"/>
          <p:cNvSpPr>
            <a:spLocks noGrp="1"/>
          </p:cNvSpPr>
          <p:nvPr>
            <p:ph sz="quarter" idx="1"/>
          </p:nvPr>
        </p:nvSpPr>
        <p:spPr/>
        <p:txBody>
          <a:bodyPr>
            <a:normAutofit/>
          </a:bodyPr>
          <a:lstStyle/>
          <a:p>
            <a:pPr eaLnBrk="1" hangingPunct="1"/>
            <a:r>
              <a:rPr lang="el-GR" altLang="el-GR" dirty="0" smtClean="0"/>
              <a:t>Στις μη </a:t>
            </a:r>
            <a:r>
              <a:rPr lang="el-GR" altLang="el-GR" dirty="0" err="1" smtClean="0"/>
              <a:t>γονεϊκές</a:t>
            </a:r>
            <a:r>
              <a:rPr lang="el-GR" altLang="el-GR" dirty="0" smtClean="0"/>
              <a:t> οικογενειακές σχέσεις, το αίσθημα της απώλειας μπορεί να είναι εξίσου έντονο: </a:t>
            </a:r>
          </a:p>
          <a:p>
            <a:pPr eaLnBrk="1" hangingPunct="1">
              <a:buFont typeface="Wingdings" pitchFamily="2" charset="2"/>
              <a:buChar char="ü"/>
            </a:pPr>
            <a:r>
              <a:rPr lang="el-GR" altLang="el-GR" dirty="0" smtClean="0"/>
              <a:t>Οι παππούδες, πρέπει να αντέξουν τη ‘διπλή αναποδιά’ του θρήνου για έναν εγγονό με σοβαρή ασθένεια αλλά και για τις επιπτώσεις στα δικά τους παιδιά, τους γονείς του παιδιού. </a:t>
            </a:r>
          </a:p>
          <a:p>
            <a:pPr eaLnBrk="1" hangingPunct="1">
              <a:buFont typeface="Wingdings" pitchFamily="2" charset="2"/>
              <a:buChar char="ü"/>
            </a:pPr>
            <a:r>
              <a:rPr lang="el-GR" altLang="el-GR" dirty="0" smtClean="0"/>
              <a:t>Τα αδέλφια επηρεάζονται εξίσου. </a:t>
            </a:r>
          </a:p>
          <a:p>
            <a:pPr eaLnBrk="1" hangingPunct="1">
              <a:buFont typeface="Wingdings" pitchFamily="2" charset="2"/>
              <a:buChar char="ü"/>
            </a:pPr>
            <a:r>
              <a:rPr lang="el-GR" altLang="el-GR" dirty="0" smtClean="0"/>
              <a:t>Τα παιδιά βιώνουν την απώλεια όταν ένας από τους γονείς τους πάσχει και το αίσθημα απώλειας της παιδικότητας μπορεί να είναι ένας δια βίου θρήνος.</a:t>
            </a:r>
          </a:p>
          <a:p>
            <a:pPr eaLnBrk="1" hangingPunct="1">
              <a:buFont typeface="Arial" charset="0"/>
              <a:buChar char="•"/>
            </a:pPr>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23</a:t>
            </a:fld>
            <a:endParaRPr lang="el-GR"/>
          </a:p>
        </p:txBody>
      </p:sp>
    </p:spTree>
    <p:extLst>
      <p:ext uri="{BB962C8B-B14F-4D97-AF65-F5344CB8AC3E}">
        <p14:creationId xmlns:p14="http://schemas.microsoft.com/office/powerpoint/2010/main" val="35634572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 Τίτλος"/>
          <p:cNvSpPr>
            <a:spLocks noGrp="1"/>
          </p:cNvSpPr>
          <p:nvPr>
            <p:ph type="title"/>
          </p:nvPr>
        </p:nvSpPr>
        <p:spPr/>
        <p:txBody>
          <a:bodyPr/>
          <a:lstStyle/>
          <a:p>
            <a:pPr eaLnBrk="1" hangingPunct="1"/>
            <a:r>
              <a:rPr lang="el-GR" altLang="el-GR" sz="3200" b="1" dirty="0" smtClean="0"/>
              <a:t>Ο θρήνος </a:t>
            </a:r>
          </a:p>
        </p:txBody>
      </p:sp>
      <p:sp>
        <p:nvSpPr>
          <p:cNvPr id="33795" name="2 - Θέση περιεχομένου"/>
          <p:cNvSpPr>
            <a:spLocks noGrp="1"/>
          </p:cNvSpPr>
          <p:nvPr>
            <p:ph sz="quarter" idx="1"/>
          </p:nvPr>
        </p:nvSpPr>
        <p:spPr/>
        <p:txBody>
          <a:bodyPr>
            <a:normAutofit/>
          </a:bodyPr>
          <a:lstStyle/>
          <a:p>
            <a:pPr eaLnBrk="1" hangingPunct="1"/>
            <a:r>
              <a:rPr lang="el-GR" altLang="el-GR" dirty="0" smtClean="0"/>
              <a:t>Πρόκειται για ‘απόκληρο θρήνο’: Το αντικείμενο της απώλειας παραμένει εν ζωή, και αυτό που χάνεται δεν προσδιορίζεται εύκολα. </a:t>
            </a:r>
          </a:p>
          <a:p>
            <a:pPr eaLnBrk="1" hangingPunct="1"/>
            <a:r>
              <a:rPr lang="el-GR" altLang="el-GR" dirty="0" smtClean="0"/>
              <a:t>Επιπλέον, ο θρήνος ‘ανακυκλώνεται’, περιπλέκεται από την πορεία της ασθένειας. Οι οικογένειες βιώνουν ξανά τον θρήνο σε κάθε υποτροπή, καθώς οι ελπίδες για αποκατάσταση υπονομεύονται. </a:t>
            </a:r>
          </a:p>
          <a:p>
            <a:pPr eaLnBrk="1" hangingPunct="1"/>
            <a:r>
              <a:rPr lang="el-GR" altLang="el-GR" dirty="0" smtClean="0"/>
              <a:t>Ο θρήνος εμφανίζεται αναπάντεχα στις γιορτές και στα γενέθλια, αλλά και στις επιτυχίες των συνομηλίκων.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24</a:t>
            </a:fld>
            <a:endParaRPr lang="el-GR"/>
          </a:p>
        </p:txBody>
      </p:sp>
    </p:spTree>
    <p:extLst>
      <p:ext uri="{BB962C8B-B14F-4D97-AF65-F5344CB8AC3E}">
        <p14:creationId xmlns:p14="http://schemas.microsoft.com/office/powerpoint/2010/main" val="9669606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 Τίτλος"/>
          <p:cNvSpPr>
            <a:spLocks noGrp="1"/>
          </p:cNvSpPr>
          <p:nvPr>
            <p:ph type="title"/>
          </p:nvPr>
        </p:nvSpPr>
        <p:spPr/>
        <p:txBody>
          <a:bodyPr/>
          <a:lstStyle/>
          <a:p>
            <a:pPr eaLnBrk="1" hangingPunct="1"/>
            <a:r>
              <a:rPr lang="el-GR" altLang="el-GR" sz="3200" b="1" dirty="0" smtClean="0"/>
              <a:t>Η ενοχή </a:t>
            </a:r>
          </a:p>
        </p:txBody>
      </p:sp>
      <p:sp>
        <p:nvSpPr>
          <p:cNvPr id="34819" name="2 - Θέση περιεχομένου"/>
          <p:cNvSpPr>
            <a:spLocks noGrp="1"/>
          </p:cNvSpPr>
          <p:nvPr>
            <p:ph sz="quarter" idx="1"/>
          </p:nvPr>
        </p:nvSpPr>
        <p:spPr/>
        <p:txBody>
          <a:bodyPr>
            <a:normAutofit/>
          </a:bodyPr>
          <a:lstStyle/>
          <a:p>
            <a:pPr eaLnBrk="1" hangingPunct="1"/>
            <a:r>
              <a:rPr lang="el-GR" altLang="el-GR" dirty="0" smtClean="0"/>
              <a:t>Οι γονείς μπορεί να αισθάνονται υπεύθυνοι για την ασθένεια των παιδιών τους, και ένοχοι για τα συναισθήματα θυμού και διάψευσης. </a:t>
            </a:r>
          </a:p>
          <a:p>
            <a:pPr eaLnBrk="1" hangingPunct="1"/>
            <a:r>
              <a:rPr lang="el-GR" altLang="el-GR" dirty="0" smtClean="0"/>
              <a:t>Οι σύζυγοι νιώθουν επίσης ένοχοι όταν δεν κατορθώνουν να παραμείνουν αγαπημένοι και πιστοί σύντροφοι, καθώς χάνεται η ποιότητα της σχέσης τους. </a:t>
            </a:r>
          </a:p>
          <a:p>
            <a:pPr eaLnBrk="1" hangingPunct="1"/>
            <a:r>
              <a:rPr lang="el-GR" altLang="el-GR" dirty="0" smtClean="0"/>
              <a:t>Τα αδέλφια μπορεί να αισθάνονται ένα είδος ‘ενοχής της επιβίωσης’: πώς γλίτωσαν από την ασθένεια που έπληξε τον αδελφό τους;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25</a:t>
            </a:fld>
            <a:endParaRPr lang="el-GR"/>
          </a:p>
        </p:txBody>
      </p:sp>
    </p:spTree>
    <p:extLst>
      <p:ext uri="{BB962C8B-B14F-4D97-AF65-F5344CB8AC3E}">
        <p14:creationId xmlns:p14="http://schemas.microsoft.com/office/powerpoint/2010/main" val="31931915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Τίτλος"/>
          <p:cNvSpPr>
            <a:spLocks noGrp="1"/>
          </p:cNvSpPr>
          <p:nvPr>
            <p:ph type="title"/>
          </p:nvPr>
        </p:nvSpPr>
        <p:spPr>
          <a:xfrm>
            <a:off x="612648" y="228600"/>
            <a:ext cx="8531352" cy="990600"/>
          </a:xfrm>
        </p:spPr>
        <p:txBody>
          <a:bodyPr>
            <a:normAutofit fontScale="90000"/>
          </a:bodyPr>
          <a:lstStyle/>
          <a:p>
            <a:pPr eaLnBrk="1" hangingPunct="1"/>
            <a:r>
              <a:rPr lang="el-GR" altLang="el-GR" b="1" dirty="0" smtClean="0"/>
              <a:t>Τα όρια της έννοιας της παροχής </a:t>
            </a:r>
            <a:r>
              <a:rPr lang="el-GR" altLang="el-GR" b="1" dirty="0" smtClean="0"/>
              <a:t>φροντίδας </a:t>
            </a:r>
            <a:r>
              <a:rPr lang="el-GR" altLang="el-GR" sz="3100" b="0" dirty="0" smtClean="0"/>
              <a:t>1/2</a:t>
            </a:r>
            <a:endParaRPr lang="el-GR" altLang="el-GR" sz="3100" b="0" dirty="0" smtClean="0"/>
          </a:p>
        </p:txBody>
      </p:sp>
      <p:sp>
        <p:nvSpPr>
          <p:cNvPr id="35843" name="2 - Θέση περιεχομένου"/>
          <p:cNvSpPr>
            <a:spLocks noGrp="1"/>
          </p:cNvSpPr>
          <p:nvPr>
            <p:ph sz="quarter" idx="1"/>
          </p:nvPr>
        </p:nvSpPr>
        <p:spPr/>
        <p:txBody>
          <a:bodyPr>
            <a:normAutofit/>
          </a:bodyPr>
          <a:lstStyle/>
          <a:p>
            <a:pPr eaLnBrk="1" hangingPunct="1"/>
            <a:r>
              <a:rPr lang="el-GR" altLang="el-GR" dirty="0" smtClean="0"/>
              <a:t>Η φροντίδα είναι ένας οικογενειακός ρόλος που βασίζεται στην ανάγκη και στην ευκαιρία. Δεν είναι μονόδρομος, και μεταβάλλεται με το πέρασμα του χρόνου. </a:t>
            </a:r>
          </a:p>
          <a:p>
            <a:pPr eaLnBrk="1" hangingPunct="1"/>
            <a:r>
              <a:rPr lang="el-GR" altLang="el-GR" dirty="0" smtClean="0"/>
              <a:t>Ο πραγματικός κίνδυνος της εστίασης στη φροντίδα και στους </a:t>
            </a:r>
            <a:r>
              <a:rPr lang="el-GR" altLang="el-GR" dirty="0" err="1" smtClean="0"/>
              <a:t>παρόχους</a:t>
            </a:r>
            <a:r>
              <a:rPr lang="el-GR" altLang="el-GR" dirty="0" smtClean="0"/>
              <a:t> της είναι ότι οι επαγγελματίες της ψυχικής υγείας μπορεί να αγνοήσουν το ευρύτερο οικογενειακό πλαίσιο στο οποίο παρέχεται η φροντίδα.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26</a:t>
            </a:fld>
            <a:endParaRPr lang="el-GR"/>
          </a:p>
        </p:txBody>
      </p:sp>
    </p:spTree>
    <p:extLst>
      <p:ext uri="{BB962C8B-B14F-4D97-AF65-F5344CB8AC3E}">
        <p14:creationId xmlns:p14="http://schemas.microsoft.com/office/powerpoint/2010/main" val="41907242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2648" y="228600"/>
            <a:ext cx="8531352" cy="990600"/>
          </a:xfrm>
        </p:spPr>
        <p:txBody>
          <a:bodyPr>
            <a:normAutofit fontScale="90000"/>
          </a:bodyPr>
          <a:lstStyle/>
          <a:p>
            <a:r>
              <a:rPr lang="el-GR" altLang="el-GR" dirty="0">
                <a:solidFill>
                  <a:srgbClr val="775F55">
                    <a:lumMod val="75000"/>
                  </a:srgbClr>
                </a:solidFill>
              </a:rPr>
              <a:t>Τα όρια της έννοιας της παροχής φροντίδας </a:t>
            </a:r>
            <a:r>
              <a:rPr lang="el-GR" altLang="el-GR" sz="3100" b="0" dirty="0" smtClean="0">
                <a:solidFill>
                  <a:srgbClr val="775F55">
                    <a:lumMod val="75000"/>
                  </a:srgbClr>
                </a:solidFill>
              </a:rPr>
              <a:t>2/2</a:t>
            </a:r>
            <a:endParaRPr lang="el-GR" dirty="0"/>
          </a:p>
        </p:txBody>
      </p:sp>
      <p:sp>
        <p:nvSpPr>
          <p:cNvPr id="36867" name="2 - Θέση περιεχομένου"/>
          <p:cNvSpPr>
            <a:spLocks noGrp="1"/>
          </p:cNvSpPr>
          <p:nvPr>
            <p:ph sz="quarter" idx="1"/>
          </p:nvPr>
        </p:nvSpPr>
        <p:spPr/>
        <p:txBody>
          <a:bodyPr>
            <a:normAutofit/>
          </a:bodyPr>
          <a:lstStyle/>
          <a:p>
            <a:pPr eaLnBrk="1" hangingPunct="1"/>
            <a:r>
              <a:rPr lang="el-GR" altLang="el-GR" dirty="0" smtClean="0"/>
              <a:t>Η φροντίδα πραγματοποιείται στο πλαίσιο ενός περίπλοκου συνόλου σχέσεων. Η κατανόηση αυτής της περιπλοκότητας πρέπει να εστιάζει στο πλαίσιο της οικογένειας, και όχι στον ρόλο της παροχής φροντίδας. </a:t>
            </a:r>
          </a:p>
          <a:p>
            <a:pPr eaLnBrk="1" hangingPunct="1"/>
            <a:r>
              <a:rPr lang="el-GR" altLang="el-GR" dirty="0" smtClean="0"/>
              <a:t>Οι διακυμάνσεις στις οικογενειακές σχέσεις, όπως και οι διακυμάνσεις στην ασθένεια και στην αναπηρία, είναι αυτές που καθορίζουν τον ιδιαίτερο τρόπο με τον οποίο οι οικογένειες ανταποκρίνονται στην ασθένεια ενός μέλους τους.</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27</a:t>
            </a:fld>
            <a:endParaRPr lang="el-GR"/>
          </a:p>
        </p:txBody>
      </p:sp>
    </p:spTree>
    <p:extLst>
      <p:ext uri="{BB962C8B-B14F-4D97-AF65-F5344CB8AC3E}">
        <p14:creationId xmlns:p14="http://schemas.microsoft.com/office/powerpoint/2010/main" val="16720830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 Τίτλος"/>
          <p:cNvSpPr>
            <a:spLocks noGrp="1"/>
          </p:cNvSpPr>
          <p:nvPr>
            <p:ph type="title"/>
          </p:nvPr>
        </p:nvSpPr>
        <p:spPr>
          <a:xfrm>
            <a:off x="612648" y="228600"/>
            <a:ext cx="8531352" cy="990600"/>
          </a:xfrm>
        </p:spPr>
        <p:txBody>
          <a:bodyPr>
            <a:normAutofit/>
          </a:bodyPr>
          <a:lstStyle/>
          <a:p>
            <a:pPr eaLnBrk="1" hangingPunct="1"/>
            <a:r>
              <a:rPr lang="el-GR" altLang="el-GR" sz="3200" b="1" dirty="0" smtClean="0"/>
              <a:t>Τα μοντέλα της εργασίας με την </a:t>
            </a:r>
            <a:r>
              <a:rPr lang="el-GR" altLang="el-GR" sz="3200" b="1" dirty="0" smtClean="0"/>
              <a:t>οικογένεια </a:t>
            </a:r>
            <a:r>
              <a:rPr lang="el-GR" altLang="el-GR" sz="2800" b="0" dirty="0" smtClean="0"/>
              <a:t>1/2</a:t>
            </a:r>
            <a:endParaRPr lang="el-GR" altLang="el-GR" sz="2800" b="0" dirty="0" smtClean="0"/>
          </a:p>
        </p:txBody>
      </p:sp>
      <p:sp>
        <p:nvSpPr>
          <p:cNvPr id="37891" name="2 - Θέση περιεχομένου"/>
          <p:cNvSpPr>
            <a:spLocks noGrp="1"/>
          </p:cNvSpPr>
          <p:nvPr>
            <p:ph sz="quarter" idx="1"/>
          </p:nvPr>
        </p:nvSpPr>
        <p:spPr/>
        <p:txBody>
          <a:bodyPr>
            <a:normAutofit/>
          </a:bodyPr>
          <a:lstStyle/>
          <a:p>
            <a:pPr eaLnBrk="1" hangingPunct="1"/>
            <a:r>
              <a:rPr lang="el-GR" altLang="el-GR" dirty="0" smtClean="0"/>
              <a:t>Οι κατευθυντήριες γραμμές προτείνουν ότι οι οικογενειακές παρεμβάσεις πρέπει: </a:t>
            </a:r>
          </a:p>
          <a:p>
            <a:pPr marL="914400" lvl="1" indent="-514350" eaLnBrk="1" hangingPunct="1">
              <a:buFont typeface="Calibri" pitchFamily="34" charset="0"/>
              <a:buAutoNum type="arabicPeriod"/>
            </a:pPr>
            <a:r>
              <a:rPr lang="el-GR" altLang="el-GR" dirty="0" smtClean="0"/>
              <a:t>να ενσωματώνονται σε όλα τα στάδια και σε όλες τις πτυχές της φροντίδας, </a:t>
            </a:r>
          </a:p>
          <a:p>
            <a:pPr marL="914400" lvl="1" indent="-514350" eaLnBrk="1" hangingPunct="1">
              <a:buFont typeface="Calibri" pitchFamily="34" charset="0"/>
              <a:buAutoNum type="arabicPeriod"/>
            </a:pPr>
            <a:r>
              <a:rPr lang="el-GR" altLang="el-GR" dirty="0" smtClean="0"/>
              <a:t>συμπεριλαμβανομένης της </a:t>
            </a:r>
            <a:r>
              <a:rPr lang="el-GR" altLang="el-GR" dirty="0" err="1" smtClean="0"/>
              <a:t>ψυχοεκπαίδευσης</a:t>
            </a:r>
            <a:r>
              <a:rPr lang="el-GR" altLang="el-GR" dirty="0" smtClean="0"/>
              <a:t>, </a:t>
            </a:r>
          </a:p>
          <a:p>
            <a:pPr marL="914400" lvl="1" indent="-514350" eaLnBrk="1" hangingPunct="1">
              <a:buFont typeface="Calibri" pitchFamily="34" charset="0"/>
              <a:buAutoNum type="arabicPeriod"/>
            </a:pPr>
            <a:r>
              <a:rPr lang="el-GR" altLang="el-GR" dirty="0" smtClean="0"/>
              <a:t>της επικοινωνίας και </a:t>
            </a:r>
          </a:p>
          <a:p>
            <a:pPr marL="914400" lvl="1" indent="-514350" eaLnBrk="1" hangingPunct="1">
              <a:buFont typeface="Calibri" pitchFamily="34" charset="0"/>
              <a:buAutoNum type="arabicPeriod"/>
            </a:pPr>
            <a:r>
              <a:rPr lang="el-GR" altLang="el-GR" dirty="0" smtClean="0"/>
              <a:t>της επίλυσης προβλημάτων και </a:t>
            </a:r>
          </a:p>
          <a:p>
            <a:pPr marL="914400" lvl="1" indent="-514350" eaLnBrk="1" hangingPunct="1">
              <a:buFont typeface="Calibri" pitchFamily="34" charset="0"/>
              <a:buAutoNum type="arabicPeriod"/>
            </a:pPr>
            <a:r>
              <a:rPr lang="el-GR" altLang="el-GR" dirty="0" smtClean="0"/>
              <a:t>να γίνονται παραπομπές στα δίκτυα των χρηστών και των </a:t>
            </a:r>
            <a:r>
              <a:rPr lang="el-GR" altLang="el-GR" dirty="0" err="1" smtClean="0"/>
              <a:t>παρόχων</a:t>
            </a:r>
            <a:r>
              <a:rPr lang="el-GR" altLang="el-GR" dirty="0" smtClean="0"/>
              <a:t> φροντίδας.</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28</a:t>
            </a:fld>
            <a:endParaRPr lang="el-GR"/>
          </a:p>
        </p:txBody>
      </p:sp>
    </p:spTree>
    <p:extLst>
      <p:ext uri="{BB962C8B-B14F-4D97-AF65-F5344CB8AC3E}">
        <p14:creationId xmlns:p14="http://schemas.microsoft.com/office/powerpoint/2010/main" val="198646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2 - Θέση περιεχομένου"/>
          <p:cNvSpPr>
            <a:spLocks noGrp="1"/>
          </p:cNvSpPr>
          <p:nvPr>
            <p:ph sz="quarter" idx="1"/>
          </p:nvPr>
        </p:nvSpPr>
        <p:spPr/>
        <p:txBody>
          <a:bodyPr>
            <a:normAutofit/>
          </a:bodyPr>
          <a:lstStyle/>
          <a:p>
            <a:pPr eaLnBrk="1" hangingPunct="1"/>
            <a:r>
              <a:rPr lang="el-GR" altLang="el-GR" dirty="0" smtClean="0"/>
              <a:t>Η βασική έννοια της </a:t>
            </a:r>
            <a:r>
              <a:rPr lang="el-GR" altLang="el-GR" i="1" dirty="0" smtClean="0"/>
              <a:t>οικογενειακής επιβάρυνσης </a:t>
            </a:r>
            <a:r>
              <a:rPr lang="el-GR" altLang="el-GR" dirty="0" smtClean="0"/>
              <a:t>επέτρεψε τους επαγγελματίες στον χώρο της ψυχικής υγείας να εξετάσουν την επιβάρυνση των οικογενειών από την κοινοτική φροντίδα, σε αντιδιαστολή με τα οφέλη της για τον ασθενή. </a:t>
            </a:r>
          </a:p>
          <a:p>
            <a:pPr eaLnBrk="1" hangingPunct="1"/>
            <a:r>
              <a:rPr lang="el-GR" altLang="el-GR" dirty="0" smtClean="0"/>
              <a:t>Στόχος των εν λόγω μελετών ήταν να αξιολογηθεί:</a:t>
            </a:r>
          </a:p>
          <a:p>
            <a:pPr eaLnBrk="1" hangingPunct="1">
              <a:buFont typeface="Wingdings" pitchFamily="2" charset="2"/>
              <a:buChar char="ü"/>
            </a:pPr>
            <a:r>
              <a:rPr lang="el-GR" altLang="el-GR" dirty="0" smtClean="0"/>
              <a:t> τόσο η </a:t>
            </a:r>
            <a:r>
              <a:rPr lang="el-GR" altLang="el-GR" b="1" dirty="0" smtClean="0"/>
              <a:t>υποκειμενική,</a:t>
            </a:r>
            <a:r>
              <a:rPr lang="el-GR" altLang="el-GR" dirty="0" smtClean="0"/>
              <a:t> </a:t>
            </a:r>
          </a:p>
          <a:p>
            <a:pPr eaLnBrk="1" hangingPunct="1">
              <a:buFont typeface="Wingdings" pitchFamily="2" charset="2"/>
              <a:buChar char="ü"/>
            </a:pPr>
            <a:r>
              <a:rPr lang="el-GR" altLang="el-GR" dirty="0" smtClean="0"/>
              <a:t>όσο και η </a:t>
            </a:r>
            <a:r>
              <a:rPr lang="el-GR" altLang="el-GR" b="1" dirty="0" smtClean="0"/>
              <a:t>αντικειμενική</a:t>
            </a:r>
            <a:r>
              <a:rPr lang="el-GR" altLang="el-GR" dirty="0" smtClean="0"/>
              <a:t> επιβάρυνση της οικογένειας.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a:t>
            </a:fld>
            <a:endParaRPr lang="el-GR"/>
          </a:p>
        </p:txBody>
      </p:sp>
      <p:sp>
        <p:nvSpPr>
          <p:cNvPr id="6" name="1 - Τίτλος"/>
          <p:cNvSpPr>
            <a:spLocks noGrp="1"/>
          </p:cNvSpPr>
          <p:nvPr>
            <p:ph type="title"/>
          </p:nvPr>
        </p:nvSpPr>
        <p:spPr>
          <a:xfrm>
            <a:off x="612648" y="228600"/>
            <a:ext cx="8153400" cy="990600"/>
          </a:xfrm>
        </p:spPr>
        <p:txBody>
          <a:bodyPr>
            <a:noAutofit/>
          </a:bodyPr>
          <a:lstStyle/>
          <a:p>
            <a:pPr eaLnBrk="1" hangingPunct="1"/>
            <a:r>
              <a:rPr lang="el-GR" altLang="el-GR" sz="3200" b="1" dirty="0" smtClean="0"/>
              <a:t>Η </a:t>
            </a:r>
            <a:r>
              <a:rPr lang="el-GR" altLang="el-GR" sz="3200" b="1" dirty="0" smtClean="0"/>
              <a:t>θεωρητική βάση </a:t>
            </a:r>
            <a:r>
              <a:rPr lang="el-GR" altLang="el-GR" sz="3200" b="1" dirty="0" smtClean="0"/>
              <a:t>της </a:t>
            </a:r>
            <a:r>
              <a:rPr lang="el-GR" altLang="el-GR" sz="3200" b="1" dirty="0" smtClean="0"/>
              <a:t>εργασίας </a:t>
            </a:r>
            <a:r>
              <a:rPr lang="en-US" altLang="el-GR" sz="3200" b="1" dirty="0" smtClean="0"/>
              <a:t/>
            </a:r>
            <a:br>
              <a:rPr lang="en-US" altLang="el-GR" sz="3200" b="1" dirty="0" smtClean="0"/>
            </a:br>
            <a:r>
              <a:rPr lang="el-GR" altLang="el-GR" sz="3200" b="1" dirty="0" smtClean="0"/>
              <a:t>με </a:t>
            </a:r>
            <a:r>
              <a:rPr lang="el-GR" altLang="el-GR" sz="3200" b="1" dirty="0" smtClean="0"/>
              <a:t>την </a:t>
            </a:r>
            <a:r>
              <a:rPr lang="el-GR" altLang="el-GR" sz="3200" b="1" dirty="0" smtClean="0"/>
              <a:t>οικογένεια</a:t>
            </a:r>
            <a:r>
              <a:rPr lang="el-GR" altLang="el-GR" sz="3200" dirty="0"/>
              <a:t> </a:t>
            </a:r>
            <a:r>
              <a:rPr lang="el-GR" altLang="el-GR" sz="2800" b="0" dirty="0"/>
              <a:t>2</a:t>
            </a:r>
            <a:r>
              <a:rPr lang="el-GR" altLang="el-GR" sz="2800" b="0" dirty="0" smtClean="0"/>
              <a:t>/2</a:t>
            </a:r>
            <a:endParaRPr lang="el-GR" altLang="el-GR" sz="2800" b="0" dirty="0" smtClean="0"/>
          </a:p>
        </p:txBody>
      </p:sp>
    </p:spTree>
    <p:extLst>
      <p:ext uri="{BB962C8B-B14F-4D97-AF65-F5344CB8AC3E}">
        <p14:creationId xmlns:p14="http://schemas.microsoft.com/office/powerpoint/2010/main" val="23362981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2648" y="228600"/>
            <a:ext cx="8531352" cy="990600"/>
          </a:xfrm>
        </p:spPr>
        <p:txBody>
          <a:bodyPr/>
          <a:lstStyle/>
          <a:p>
            <a:r>
              <a:rPr lang="el-GR" altLang="el-GR" sz="3200" dirty="0">
                <a:solidFill>
                  <a:srgbClr val="775F55">
                    <a:lumMod val="75000"/>
                  </a:srgbClr>
                </a:solidFill>
              </a:rPr>
              <a:t>Τα μοντέλα της εργασίας με την οικογένεια </a:t>
            </a:r>
            <a:r>
              <a:rPr lang="el-GR" altLang="el-GR" sz="2800" b="0" dirty="0" smtClean="0">
                <a:solidFill>
                  <a:srgbClr val="775F55">
                    <a:lumMod val="75000"/>
                  </a:srgbClr>
                </a:solidFill>
              </a:rPr>
              <a:t>2/2</a:t>
            </a:r>
            <a:endParaRPr lang="el-GR" dirty="0"/>
          </a:p>
        </p:txBody>
      </p:sp>
      <p:sp>
        <p:nvSpPr>
          <p:cNvPr id="38915" name="2 - Θέση περιεχομένου"/>
          <p:cNvSpPr>
            <a:spLocks noGrp="1"/>
          </p:cNvSpPr>
          <p:nvPr>
            <p:ph sz="quarter" idx="1"/>
          </p:nvPr>
        </p:nvSpPr>
        <p:spPr/>
        <p:txBody>
          <a:bodyPr>
            <a:normAutofit/>
          </a:bodyPr>
          <a:lstStyle/>
          <a:p>
            <a:pPr eaLnBrk="1" hangingPunct="1"/>
            <a:r>
              <a:rPr lang="el-GR" altLang="el-GR" dirty="0" smtClean="0"/>
              <a:t>Οι κατευθύνσεις αυτές αναγνωρίζουν έμμεσα την αξία των ατόμων που φροντίζουν τους συγγενείς τους και τις επιπτώσεις της ψυχικής ασθένειας στις οικογένειες. </a:t>
            </a:r>
          </a:p>
          <a:p>
            <a:pPr eaLnBrk="1" hangingPunct="1"/>
            <a:r>
              <a:rPr lang="el-GR" altLang="el-GR" dirty="0" smtClean="0"/>
              <a:t>Τα εμπειρικά στοιχεία δείχνουν ότι αυτές οι κατευθύνσεις – παρεμβάσεις, ιδίως όταν πραγματοποιούνται σε σταθερή και μακροχρόνια βάση, ασκούν σημαντική επίδραση στον περιορισμό των υποτροπών και στη μείωση της επιβάρυνσης που βιώνουν οι οικογένειες.</a:t>
            </a:r>
          </a:p>
          <a:p>
            <a:pPr eaLnBrk="1" hangingPunct="1"/>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29</a:t>
            </a:fld>
            <a:endParaRPr lang="el-GR"/>
          </a:p>
        </p:txBody>
      </p:sp>
    </p:spTree>
    <p:extLst>
      <p:ext uri="{BB962C8B-B14F-4D97-AF65-F5344CB8AC3E}">
        <p14:creationId xmlns:p14="http://schemas.microsoft.com/office/powerpoint/2010/main" val="7579217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 Τίτλος"/>
          <p:cNvSpPr>
            <a:spLocks noGrp="1"/>
          </p:cNvSpPr>
          <p:nvPr>
            <p:ph type="title"/>
          </p:nvPr>
        </p:nvSpPr>
        <p:spPr/>
        <p:txBody>
          <a:bodyPr/>
          <a:lstStyle/>
          <a:p>
            <a:pPr eaLnBrk="1" hangingPunct="1"/>
            <a:r>
              <a:rPr lang="el-GR" altLang="el-GR" sz="3200" b="1" dirty="0" smtClean="0"/>
              <a:t>Βασικά χαρακτηριστικά καλής </a:t>
            </a:r>
            <a:r>
              <a:rPr lang="el-GR" altLang="el-GR" sz="3200" b="1" dirty="0" smtClean="0"/>
              <a:t>πρακτικής </a:t>
            </a:r>
            <a:r>
              <a:rPr lang="el-GR" altLang="el-GR" sz="2800" b="0" dirty="0" smtClean="0"/>
              <a:t>1/2</a:t>
            </a:r>
            <a:endParaRPr lang="el-GR" altLang="el-GR" sz="2800" b="0" dirty="0" smtClean="0"/>
          </a:p>
        </p:txBody>
      </p:sp>
      <p:sp>
        <p:nvSpPr>
          <p:cNvPr id="39939" name="2 - Θέση περιεχομένου"/>
          <p:cNvSpPr>
            <a:spLocks noGrp="1"/>
          </p:cNvSpPr>
          <p:nvPr>
            <p:ph sz="quarter" idx="1"/>
          </p:nvPr>
        </p:nvSpPr>
        <p:spPr/>
        <p:txBody>
          <a:bodyPr>
            <a:normAutofit/>
          </a:bodyPr>
          <a:lstStyle/>
          <a:p>
            <a:pPr eaLnBrk="1" hangingPunct="1"/>
            <a:r>
              <a:rPr lang="el-GR" altLang="el-GR" dirty="0" smtClean="0"/>
              <a:t> Συνδυάζονται: </a:t>
            </a:r>
          </a:p>
          <a:p>
            <a:pPr marL="914400" lvl="1" indent="-514350" eaLnBrk="1" hangingPunct="1">
              <a:buFont typeface="Calibri" pitchFamily="34" charset="0"/>
              <a:buAutoNum type="arabicPeriod"/>
            </a:pPr>
            <a:r>
              <a:rPr lang="el-GR" altLang="el-GR" dirty="0" smtClean="0"/>
              <a:t>τα μοντέλα οικογενειακής θεραπείας, </a:t>
            </a:r>
          </a:p>
          <a:p>
            <a:pPr marL="914400" lvl="1" indent="-514350" eaLnBrk="1" hangingPunct="1">
              <a:buFont typeface="Calibri" pitchFamily="34" charset="0"/>
              <a:buAutoNum type="arabicPeriod"/>
            </a:pPr>
            <a:r>
              <a:rPr lang="el-GR" altLang="el-GR" dirty="0" smtClean="0"/>
              <a:t>οι εντατικές οικογενειακές παρεμβάσεις, που εδράζονται στη θεωρία του ΕΣ, και </a:t>
            </a:r>
          </a:p>
          <a:p>
            <a:pPr marL="914400" lvl="1" indent="-514350" eaLnBrk="1" hangingPunct="1">
              <a:buFont typeface="Calibri" pitchFamily="34" charset="0"/>
              <a:buAutoNum type="arabicPeriod"/>
            </a:pPr>
            <a:r>
              <a:rPr lang="el-GR" altLang="el-GR" dirty="0" smtClean="0"/>
              <a:t>τα ομαδικά προγράμματα ενδυνάμωσης της οικογένειας, που ευνοούνται από το κίνημα οικογενειακής αυτοβοήθειας. </a:t>
            </a:r>
          </a:p>
          <a:p>
            <a:pPr eaLnBrk="1" hangingPunct="1">
              <a:buFont typeface="Arial" charset="0"/>
              <a:buNone/>
            </a:pPr>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30</a:t>
            </a:fld>
            <a:endParaRPr lang="el-GR"/>
          </a:p>
        </p:txBody>
      </p:sp>
    </p:spTree>
    <p:extLst>
      <p:ext uri="{BB962C8B-B14F-4D97-AF65-F5344CB8AC3E}">
        <p14:creationId xmlns:p14="http://schemas.microsoft.com/office/powerpoint/2010/main" val="32912176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sz="3200" dirty="0">
                <a:solidFill>
                  <a:srgbClr val="775F55">
                    <a:lumMod val="75000"/>
                  </a:srgbClr>
                </a:solidFill>
              </a:rPr>
              <a:t>Βασικά χαρακτηριστικά καλής πρακτικής </a:t>
            </a:r>
            <a:r>
              <a:rPr lang="el-GR" altLang="el-GR" sz="2800" b="0" dirty="0" smtClean="0">
                <a:solidFill>
                  <a:srgbClr val="775F55">
                    <a:lumMod val="75000"/>
                  </a:srgbClr>
                </a:solidFill>
              </a:rPr>
              <a:t>2/2</a:t>
            </a:r>
            <a:endParaRPr lang="el-GR" dirty="0"/>
          </a:p>
        </p:txBody>
      </p:sp>
      <p:sp>
        <p:nvSpPr>
          <p:cNvPr id="32771" name="2 - Θέση περιεχομένου"/>
          <p:cNvSpPr>
            <a:spLocks noGrp="1"/>
          </p:cNvSpPr>
          <p:nvPr>
            <p:ph sz="quarter" idx="1"/>
          </p:nvPr>
        </p:nvSpPr>
        <p:spPr/>
        <p:txBody>
          <a:bodyPr>
            <a:normAutofit/>
          </a:bodyPr>
          <a:lstStyle/>
          <a:p>
            <a:pPr marL="320040" indent="-320040" eaLnBrk="1" fontAlgn="auto" hangingPunct="1">
              <a:spcAft>
                <a:spcPts val="0"/>
              </a:spcAft>
              <a:buFont typeface="Wingdings"/>
              <a:buChar char=""/>
              <a:defRPr/>
            </a:pPr>
            <a:r>
              <a:rPr lang="el-GR" dirty="0" smtClean="0"/>
              <a:t>Πολλοί κοινωνικοί λειτουργοί πραγματοποιούν αυτές τις παρεμβάσεις είτε δουλεύοντας με μεμονωμένες οικογένειες είτε στο πλαίσιο ομάδων οικογενειακής υποστήριξης και εκπαίδευσης. </a:t>
            </a:r>
          </a:p>
          <a:p>
            <a:pPr marL="320040" indent="-320040" eaLnBrk="1" fontAlgn="auto" hangingPunct="1">
              <a:spcAft>
                <a:spcPts val="0"/>
              </a:spcAft>
              <a:buFont typeface="Wingdings"/>
              <a:buChar char=""/>
              <a:defRPr/>
            </a:pPr>
            <a:r>
              <a:rPr lang="el-GR" dirty="0" smtClean="0"/>
              <a:t>Σήμερα, η εργασία με την οικογένεια θεωρείται μέρος των απαραίτητων προγραμμάτων μιας ολοκληρωμένης κοινοτικής υπηρεσίας ψυχικής υγείας. </a:t>
            </a:r>
          </a:p>
          <a:p>
            <a:pPr marL="320040" indent="-320040" eaLnBrk="1" fontAlgn="auto" hangingPunct="1">
              <a:spcAft>
                <a:spcPts val="0"/>
              </a:spcAft>
              <a:buFont typeface="Wingdings"/>
              <a:buChar char=""/>
              <a:defRPr/>
            </a:pPr>
            <a:r>
              <a:rPr lang="el-GR" dirty="0" smtClean="0"/>
              <a:t>Στο πλαίσιο των παρεμβάσεων προσδιορίζεται μια σειρά από κοινά θέματα, τα οποία αποτελούν έναν καλό οδηγό για την πρακτική της κοινωνικής εργασίας στον τομέα.</a:t>
            </a:r>
          </a:p>
          <a:p>
            <a:pPr marL="320040" indent="-320040" eaLnBrk="1" fontAlgn="auto" hangingPunct="1">
              <a:spcAft>
                <a:spcPts val="0"/>
              </a:spcAft>
              <a:buFont typeface="Wingdings"/>
              <a:buChar char=""/>
              <a:defRPr/>
            </a:pPr>
            <a:endParaRPr 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31</a:t>
            </a:fld>
            <a:endParaRPr lang="el-GR"/>
          </a:p>
        </p:txBody>
      </p:sp>
    </p:spTree>
    <p:extLst>
      <p:ext uri="{BB962C8B-B14F-4D97-AF65-F5344CB8AC3E}">
        <p14:creationId xmlns:p14="http://schemas.microsoft.com/office/powerpoint/2010/main" val="39080934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2 - Θέση περιεχομένου"/>
          <p:cNvSpPr>
            <a:spLocks noGrp="1"/>
          </p:cNvSpPr>
          <p:nvPr>
            <p:ph sz="quarter" idx="1"/>
          </p:nvPr>
        </p:nvSpPr>
        <p:spPr>
          <a:xfrm>
            <a:off x="612648" y="1988840"/>
            <a:ext cx="8153400" cy="4107160"/>
          </a:xfrm>
        </p:spPr>
        <p:txBody>
          <a:bodyPr/>
          <a:lstStyle/>
          <a:p>
            <a:pPr algn="ctr" eaLnBrk="1" hangingPunct="1">
              <a:buFont typeface="Arial" charset="0"/>
              <a:buNone/>
            </a:pPr>
            <a:r>
              <a:rPr lang="el-GR" altLang="el-GR" sz="3200" b="1" dirty="0" smtClean="0"/>
              <a:t>Αρχές πρακτικής </a:t>
            </a:r>
          </a:p>
          <a:p>
            <a:pPr algn="ctr" eaLnBrk="1" hangingPunct="1">
              <a:buFont typeface="Arial" charset="0"/>
              <a:buNone/>
            </a:pPr>
            <a:r>
              <a:rPr lang="el-GR" altLang="el-GR" sz="3200" b="1" dirty="0" smtClean="0"/>
              <a:t>με επίκεντρο την οικογένεια</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32</a:t>
            </a:fld>
            <a:endParaRPr lang="el-GR"/>
          </a:p>
        </p:txBody>
      </p:sp>
    </p:spTree>
    <p:extLst>
      <p:ext uri="{BB962C8B-B14F-4D97-AF65-F5344CB8AC3E}">
        <p14:creationId xmlns:p14="http://schemas.microsoft.com/office/powerpoint/2010/main" val="41945090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 Τίτλος"/>
          <p:cNvSpPr>
            <a:spLocks noGrp="1"/>
          </p:cNvSpPr>
          <p:nvPr>
            <p:ph type="title"/>
          </p:nvPr>
        </p:nvSpPr>
        <p:spPr/>
        <p:txBody>
          <a:bodyPr/>
          <a:lstStyle/>
          <a:p>
            <a:pPr eaLnBrk="1" hangingPunct="1"/>
            <a:r>
              <a:rPr lang="el-GR" altLang="el-GR" sz="3200" b="1" dirty="0" smtClean="0"/>
              <a:t>Αξιολόγηση της οικογένειας</a:t>
            </a:r>
          </a:p>
        </p:txBody>
      </p:sp>
      <p:sp>
        <p:nvSpPr>
          <p:cNvPr id="34819" name="2 - Θέση περιεχομένου"/>
          <p:cNvSpPr>
            <a:spLocks noGrp="1"/>
          </p:cNvSpPr>
          <p:nvPr>
            <p:ph sz="quarter" idx="1"/>
          </p:nvPr>
        </p:nvSpPr>
        <p:spPr/>
        <p:txBody>
          <a:bodyPr>
            <a:normAutofit/>
          </a:bodyPr>
          <a:lstStyle/>
          <a:p>
            <a:pPr marL="320040" indent="-320040" eaLnBrk="1" fontAlgn="auto" hangingPunct="1">
              <a:spcAft>
                <a:spcPts val="0"/>
              </a:spcAft>
              <a:buFont typeface="Wingdings"/>
              <a:buChar char=""/>
              <a:defRPr/>
            </a:pPr>
            <a:r>
              <a:rPr lang="el-GR" dirty="0" smtClean="0"/>
              <a:t>Η αξιολόγηση της οικογένειας εστιάζει στην κατανόηση των απόψεων κάθε μέλους της, και του τρόπου με τον οποίο η οικογένεια διαχειρίζεται τα ζητήματα που ανακύπτουν. </a:t>
            </a:r>
          </a:p>
          <a:p>
            <a:pPr marL="320040" indent="-320040" eaLnBrk="1" fontAlgn="auto" hangingPunct="1">
              <a:spcAft>
                <a:spcPts val="0"/>
              </a:spcAft>
              <a:buFont typeface="Wingdings"/>
              <a:buChar char=""/>
              <a:defRPr/>
            </a:pPr>
            <a:r>
              <a:rPr lang="el-GR" dirty="0" smtClean="0"/>
              <a:t>Επίσης, εξετάζει ζητήματα που σχετίζονται με την εργασία που θα ακολουθήσει, όπως: </a:t>
            </a:r>
          </a:p>
          <a:p>
            <a:pPr marL="320040" indent="-320040" eaLnBrk="1" fontAlgn="auto" hangingPunct="1">
              <a:spcAft>
                <a:spcPts val="0"/>
              </a:spcAft>
              <a:buFont typeface="Wingdings" pitchFamily="2" charset="2"/>
              <a:buChar char="ü"/>
              <a:defRPr/>
            </a:pPr>
            <a:r>
              <a:rPr lang="el-GR" dirty="0" smtClean="0"/>
              <a:t>ο τρόπος επικοινωνίας μεταξύ των μελών της οικογένειας, </a:t>
            </a:r>
          </a:p>
          <a:p>
            <a:pPr marL="320040" indent="-320040" eaLnBrk="1" fontAlgn="auto" hangingPunct="1">
              <a:spcAft>
                <a:spcPts val="0"/>
              </a:spcAft>
              <a:buFont typeface="Wingdings" pitchFamily="2" charset="2"/>
              <a:buChar char="ü"/>
              <a:defRPr/>
            </a:pPr>
            <a:r>
              <a:rPr lang="el-GR" dirty="0" smtClean="0"/>
              <a:t>ο τρόπος επίλυσης των προβλημάτων, και </a:t>
            </a:r>
          </a:p>
          <a:p>
            <a:pPr marL="320040" indent="-320040" eaLnBrk="1" fontAlgn="auto" hangingPunct="1">
              <a:spcAft>
                <a:spcPts val="0"/>
              </a:spcAft>
              <a:buFont typeface="Wingdings" pitchFamily="2" charset="2"/>
              <a:buChar char="ü"/>
              <a:defRPr/>
            </a:pPr>
            <a:r>
              <a:rPr lang="el-GR" dirty="0" smtClean="0"/>
              <a:t>οι διαθέσιμοι πόροι για την κάλυψη των αναγκών στο πλαίσιο της ψυχικής ασθένειας ενός μέλους.</a:t>
            </a:r>
          </a:p>
          <a:p>
            <a:pPr marL="320040" indent="-320040" eaLnBrk="1" fontAlgn="auto" hangingPunct="1">
              <a:spcAft>
                <a:spcPts val="0"/>
              </a:spcAft>
              <a:buFont typeface="Wingdings"/>
              <a:buChar char=""/>
              <a:defRPr/>
            </a:pPr>
            <a:endParaRPr 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33</a:t>
            </a:fld>
            <a:endParaRPr lang="el-GR"/>
          </a:p>
        </p:txBody>
      </p:sp>
    </p:spTree>
    <p:extLst>
      <p:ext uri="{BB962C8B-B14F-4D97-AF65-F5344CB8AC3E}">
        <p14:creationId xmlns:p14="http://schemas.microsoft.com/office/powerpoint/2010/main" val="29542975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 Τίτλος"/>
          <p:cNvSpPr>
            <a:spLocks noGrp="1"/>
          </p:cNvSpPr>
          <p:nvPr>
            <p:ph type="title"/>
          </p:nvPr>
        </p:nvSpPr>
        <p:spPr/>
        <p:txBody>
          <a:bodyPr>
            <a:noAutofit/>
          </a:bodyPr>
          <a:lstStyle/>
          <a:p>
            <a:pPr eaLnBrk="1" hangingPunct="1"/>
            <a:r>
              <a:rPr lang="el-GR" altLang="el-GR" sz="3200" b="1" dirty="0" smtClean="0"/>
              <a:t>Χρήσιμα δεδομένα για κάθε μέλος της οικογένειας. Εξετάζουν </a:t>
            </a:r>
            <a:r>
              <a:rPr lang="el-GR" altLang="el-GR" sz="2800" b="0" dirty="0" smtClean="0"/>
              <a:t>1/2</a:t>
            </a:r>
            <a:r>
              <a:rPr lang="el-GR" altLang="el-GR" sz="3200" b="1" dirty="0" smtClean="0"/>
              <a:t>:</a:t>
            </a:r>
          </a:p>
        </p:txBody>
      </p:sp>
      <p:sp>
        <p:nvSpPr>
          <p:cNvPr id="35843" name="2 - Θέση περιεχομένου"/>
          <p:cNvSpPr>
            <a:spLocks noGrp="1"/>
          </p:cNvSpPr>
          <p:nvPr>
            <p:ph sz="quarter" idx="1"/>
          </p:nvPr>
        </p:nvSpPr>
        <p:spPr/>
        <p:txBody>
          <a:bodyPr>
            <a:normAutofit/>
          </a:bodyPr>
          <a:lstStyle/>
          <a:p>
            <a:pPr marL="320040" indent="-320040" eaLnBrk="1" fontAlgn="auto" hangingPunct="1">
              <a:spcAft>
                <a:spcPts val="0"/>
              </a:spcAft>
              <a:buFont typeface="Wingdings"/>
              <a:buChar char=""/>
              <a:defRPr/>
            </a:pPr>
            <a:r>
              <a:rPr lang="el-GR" dirty="0" smtClean="0"/>
              <a:t>Βασικές πληροφορίες, όπως λεπτομέρειες σχετικά με τα προβλήματα σωματικής και ψυχικής υγείας, σχετικά με άλλους </a:t>
            </a:r>
            <a:r>
              <a:rPr lang="el-GR" dirty="0" err="1" smtClean="0"/>
              <a:t>στρεσογόνους</a:t>
            </a:r>
            <a:r>
              <a:rPr lang="el-GR" dirty="0" smtClean="0"/>
              <a:t> παράγοντες στη ζωή τους, και το εάν ξέρουν με ποιον να έρθουν σε επαφή στην υπηρεσία.</a:t>
            </a:r>
          </a:p>
          <a:p>
            <a:pPr marL="320040" indent="-320040" eaLnBrk="1" fontAlgn="auto" hangingPunct="1">
              <a:spcAft>
                <a:spcPts val="0"/>
              </a:spcAft>
              <a:buFont typeface="Wingdings"/>
              <a:buChar char=""/>
              <a:defRPr/>
            </a:pPr>
            <a:r>
              <a:rPr lang="el-GR" dirty="0" smtClean="0"/>
              <a:t>Τον τρόπο με τον οποίο το άτομο κατανοεί το πρόβλημα ψυχικής υγείας του χρήστη και τη θεραπεία του, συμπεριλαμβανομένων των παραγόντων που οδηγούν στη βελτίωση και των πραγμάτων που τείνουν να επιδεινώνουν το πρόβλημα.</a:t>
            </a:r>
          </a:p>
          <a:p>
            <a:pPr marL="320040" indent="-320040" eaLnBrk="1" fontAlgn="auto" hangingPunct="1">
              <a:spcAft>
                <a:spcPts val="0"/>
              </a:spcAft>
              <a:buFont typeface="Wingdings"/>
              <a:buChar char=""/>
              <a:defRPr/>
            </a:pPr>
            <a:endParaRPr 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34</a:t>
            </a:fld>
            <a:endParaRPr lang="el-GR"/>
          </a:p>
        </p:txBody>
      </p:sp>
    </p:spTree>
    <p:extLst>
      <p:ext uri="{BB962C8B-B14F-4D97-AF65-F5344CB8AC3E}">
        <p14:creationId xmlns:p14="http://schemas.microsoft.com/office/powerpoint/2010/main" val="14236589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2 - Θέση περιεχομένου"/>
          <p:cNvSpPr>
            <a:spLocks noGrp="1"/>
          </p:cNvSpPr>
          <p:nvPr>
            <p:ph sz="quarter" idx="1"/>
          </p:nvPr>
        </p:nvSpPr>
        <p:spPr/>
        <p:txBody>
          <a:bodyPr>
            <a:normAutofit/>
          </a:bodyPr>
          <a:lstStyle/>
          <a:p>
            <a:pPr eaLnBrk="1" hangingPunct="1"/>
            <a:r>
              <a:rPr lang="el-GR" altLang="el-GR" dirty="0" smtClean="0"/>
              <a:t>Τον τρόπο με τον οποίο το πρόβλημα ψυχικής υγείας επηρεάζει το άτομο, και τις στρατηγικές αντιμετώπισής του.</a:t>
            </a:r>
          </a:p>
          <a:p>
            <a:pPr eaLnBrk="1" hangingPunct="1"/>
            <a:r>
              <a:rPr lang="el-GR" altLang="el-GR" dirty="0" smtClean="0"/>
              <a:t>Τον καθημερινό ρυθμό ζωής κάθε ατόμου, και τον τρόπο επιβίωσης και ικανοποίησης. </a:t>
            </a:r>
          </a:p>
          <a:p>
            <a:pPr eaLnBrk="1" hangingPunct="1"/>
            <a:r>
              <a:rPr lang="el-GR" altLang="el-GR" dirty="0" smtClean="0"/>
              <a:t>Τους προσωπικούς στόχους κάθε ατόμου και τους στόχους του για την οικογένεια στο σύνολό της.</a:t>
            </a:r>
          </a:p>
          <a:p>
            <a:pPr eaLnBrk="1" hangingPunct="1"/>
            <a:endParaRPr lang="el-GR" altLang="el-GR" dirty="0" smtClean="0"/>
          </a:p>
        </p:txBody>
      </p:sp>
      <p:sp>
        <p:nvSpPr>
          <p:cNvPr id="2" name="Τίτλος 1"/>
          <p:cNvSpPr>
            <a:spLocks noGrp="1"/>
          </p:cNvSpPr>
          <p:nvPr>
            <p:ph type="title"/>
          </p:nvPr>
        </p:nvSpPr>
        <p:spPr/>
        <p:txBody>
          <a:bodyPr>
            <a:normAutofit fontScale="90000"/>
          </a:bodyPr>
          <a:lstStyle/>
          <a:p>
            <a:r>
              <a:rPr lang="el-GR" altLang="el-GR" dirty="0">
                <a:solidFill>
                  <a:srgbClr val="775F55">
                    <a:lumMod val="75000"/>
                  </a:srgbClr>
                </a:solidFill>
              </a:rPr>
              <a:t>Χρήσιμα δεδομένα για κάθε μέλος της οικογένειας. Εξετάζουν </a:t>
            </a:r>
            <a:r>
              <a:rPr lang="el-GR" altLang="el-GR" sz="3100" b="0" dirty="0">
                <a:solidFill>
                  <a:srgbClr val="775F55">
                    <a:lumMod val="75000"/>
                  </a:srgbClr>
                </a:solidFill>
              </a:rPr>
              <a:t>2</a:t>
            </a:r>
            <a:r>
              <a:rPr lang="el-GR" altLang="el-GR" sz="3100" b="0" dirty="0" smtClean="0">
                <a:solidFill>
                  <a:srgbClr val="775F55">
                    <a:lumMod val="75000"/>
                  </a:srgbClr>
                </a:solidFill>
              </a:rPr>
              <a:t>/2</a:t>
            </a:r>
            <a:r>
              <a:rPr lang="el-GR" altLang="el-GR" dirty="0">
                <a:solidFill>
                  <a:srgbClr val="775F55">
                    <a:lumMod val="75000"/>
                  </a:srgbClr>
                </a:solidFill>
              </a:rPr>
              <a:t>:</a:t>
            </a:r>
            <a:endParaRPr lang="el-GR" dirty="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35</a:t>
            </a:fld>
            <a:endParaRPr lang="el-GR"/>
          </a:p>
        </p:txBody>
      </p:sp>
    </p:spTree>
    <p:extLst>
      <p:ext uri="{BB962C8B-B14F-4D97-AF65-F5344CB8AC3E}">
        <p14:creationId xmlns:p14="http://schemas.microsoft.com/office/powerpoint/2010/main" val="6218955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 Τίτλος"/>
          <p:cNvSpPr>
            <a:spLocks noGrp="1"/>
          </p:cNvSpPr>
          <p:nvPr>
            <p:ph type="title"/>
          </p:nvPr>
        </p:nvSpPr>
        <p:spPr/>
        <p:txBody>
          <a:bodyPr/>
          <a:lstStyle/>
          <a:p>
            <a:pPr eaLnBrk="1" hangingPunct="1"/>
            <a:r>
              <a:rPr lang="el-GR" altLang="el-GR" sz="3200" b="1" dirty="0" smtClean="0"/>
              <a:t>Ενσωμάτωση οικογένειας και συστήματος </a:t>
            </a:r>
          </a:p>
        </p:txBody>
      </p:sp>
      <p:sp>
        <p:nvSpPr>
          <p:cNvPr id="46083" name="2 - Θέση περιεχομένου"/>
          <p:cNvSpPr>
            <a:spLocks noGrp="1"/>
          </p:cNvSpPr>
          <p:nvPr>
            <p:ph sz="quarter" idx="1"/>
          </p:nvPr>
        </p:nvSpPr>
        <p:spPr/>
        <p:txBody>
          <a:bodyPr>
            <a:normAutofit/>
          </a:bodyPr>
          <a:lstStyle/>
          <a:p>
            <a:pPr eaLnBrk="1" hangingPunct="1"/>
            <a:r>
              <a:rPr lang="el-GR" altLang="el-GR" dirty="0" smtClean="0"/>
              <a:t>Περιλαμβάνει όσο το δυνατόν περισσότερα μέλη της οικογένειας. </a:t>
            </a:r>
          </a:p>
          <a:p>
            <a:pPr eaLnBrk="1" hangingPunct="1"/>
            <a:r>
              <a:rPr lang="el-GR" altLang="el-GR" dirty="0" smtClean="0"/>
              <a:t>Βασίζεται στην παραδοχή ότι οι επιπτώσεις της ασθένειας είναι ευρείες και ότι όλα τα μέλη της οικογένειας μπορούν να συμβάλλουν στην ανεύρεση λύσεων για τις οικογενειακές ανάγκες.</a:t>
            </a:r>
          </a:p>
          <a:p>
            <a:pPr eaLnBrk="1" hangingPunct="1"/>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36</a:t>
            </a:fld>
            <a:endParaRPr lang="el-GR"/>
          </a:p>
        </p:txBody>
      </p:sp>
    </p:spTree>
    <p:extLst>
      <p:ext uri="{BB962C8B-B14F-4D97-AF65-F5344CB8AC3E}">
        <p14:creationId xmlns:p14="http://schemas.microsoft.com/office/powerpoint/2010/main" val="17231577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 Τίτλος"/>
          <p:cNvSpPr>
            <a:spLocks noGrp="1"/>
          </p:cNvSpPr>
          <p:nvPr>
            <p:ph type="title"/>
          </p:nvPr>
        </p:nvSpPr>
        <p:spPr/>
        <p:txBody>
          <a:bodyPr/>
          <a:lstStyle/>
          <a:p>
            <a:pPr eaLnBrk="1" hangingPunct="1"/>
            <a:r>
              <a:rPr lang="el-GR" altLang="el-GR" sz="3200" b="1" dirty="0" smtClean="0"/>
              <a:t>Σεβασμός</a:t>
            </a:r>
            <a:r>
              <a:rPr lang="el-GR" altLang="el-GR" dirty="0" smtClean="0"/>
              <a:t> </a:t>
            </a:r>
          </a:p>
        </p:txBody>
      </p:sp>
      <p:sp>
        <p:nvSpPr>
          <p:cNvPr id="47107" name="2 - Θέση περιεχομένου"/>
          <p:cNvSpPr>
            <a:spLocks noGrp="1"/>
          </p:cNvSpPr>
          <p:nvPr>
            <p:ph sz="quarter" idx="1"/>
          </p:nvPr>
        </p:nvSpPr>
        <p:spPr/>
        <p:txBody>
          <a:bodyPr>
            <a:normAutofit/>
          </a:bodyPr>
          <a:lstStyle/>
          <a:p>
            <a:pPr eaLnBrk="1" hangingPunct="1"/>
            <a:r>
              <a:rPr lang="el-GR" altLang="el-GR" dirty="0" smtClean="0"/>
              <a:t>Όλα τα μέλη της οικογένειας πρέπει να τυγχάνουν σεβασμού. </a:t>
            </a:r>
          </a:p>
          <a:p>
            <a:pPr eaLnBrk="1" hangingPunct="1"/>
            <a:r>
              <a:rPr lang="el-GR" altLang="el-GR" dirty="0" smtClean="0"/>
              <a:t>Ένα σημείο εκκίνησης για τον λειτουργό είναι να πιστεύει ακράδαντα ότι κάθε μέλος της οικογένειας κάνει το καλύτερο δυνατό για να αντιμετωπίσει τα προβλήματα όπως τα κατανοεί. </a:t>
            </a:r>
          </a:p>
          <a:p>
            <a:pPr eaLnBrk="1" hangingPunct="1"/>
            <a:r>
              <a:rPr lang="el-GR" altLang="el-GR" dirty="0" smtClean="0"/>
              <a:t>Η προώθηση ενός πνεύματος σεβασμού αποτελεί βάση αμοιβαιότητας και κοινής θεραπευτικής προσπάθειας.</a:t>
            </a:r>
          </a:p>
          <a:p>
            <a:pPr eaLnBrk="1" hangingPunct="1"/>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37</a:t>
            </a:fld>
            <a:endParaRPr lang="el-GR"/>
          </a:p>
        </p:txBody>
      </p:sp>
    </p:spTree>
    <p:extLst>
      <p:ext uri="{BB962C8B-B14F-4D97-AF65-F5344CB8AC3E}">
        <p14:creationId xmlns:p14="http://schemas.microsoft.com/office/powerpoint/2010/main" val="169100680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 Τίτλος"/>
          <p:cNvSpPr>
            <a:spLocks noGrp="1"/>
          </p:cNvSpPr>
          <p:nvPr>
            <p:ph type="title"/>
          </p:nvPr>
        </p:nvSpPr>
        <p:spPr/>
        <p:txBody>
          <a:bodyPr/>
          <a:lstStyle/>
          <a:p>
            <a:pPr eaLnBrk="1" hangingPunct="1"/>
            <a:r>
              <a:rPr lang="el-GR" altLang="el-GR" sz="3200" b="1" dirty="0" smtClean="0"/>
              <a:t>Διαφάνεια και ειλικρίνεια</a:t>
            </a:r>
          </a:p>
        </p:txBody>
      </p:sp>
      <p:sp>
        <p:nvSpPr>
          <p:cNvPr id="48131" name="2 - Θέση περιεχομένου"/>
          <p:cNvSpPr>
            <a:spLocks noGrp="1"/>
          </p:cNvSpPr>
          <p:nvPr>
            <p:ph sz="quarter" idx="1"/>
          </p:nvPr>
        </p:nvSpPr>
        <p:spPr/>
        <p:txBody>
          <a:bodyPr>
            <a:normAutofit/>
          </a:bodyPr>
          <a:lstStyle/>
          <a:p>
            <a:pPr eaLnBrk="1" hangingPunct="1"/>
            <a:r>
              <a:rPr lang="el-GR" altLang="el-GR" dirty="0" smtClean="0"/>
              <a:t>Όλες οι συναλλαγές με τις οικογένειες πρέπει να είναι όσο το δυνατόν πιο </a:t>
            </a:r>
          </a:p>
          <a:p>
            <a:pPr marL="914400" lvl="1" indent="-514350" eaLnBrk="1" hangingPunct="1">
              <a:buFont typeface="Calibri" pitchFamily="34" charset="0"/>
              <a:buAutoNum type="arabicPeriod"/>
            </a:pPr>
            <a:r>
              <a:rPr lang="el-GR" altLang="el-GR" dirty="0" smtClean="0"/>
              <a:t>άμεσες, </a:t>
            </a:r>
          </a:p>
          <a:p>
            <a:pPr marL="914400" lvl="1" indent="-514350" eaLnBrk="1" hangingPunct="1">
              <a:buFont typeface="Calibri" pitchFamily="34" charset="0"/>
              <a:buAutoNum type="arabicPeriod"/>
            </a:pPr>
            <a:r>
              <a:rPr lang="el-GR" altLang="el-GR" dirty="0" smtClean="0"/>
              <a:t>ανοιχτές και </a:t>
            </a:r>
          </a:p>
          <a:p>
            <a:pPr marL="914400" lvl="1" indent="-514350" eaLnBrk="1" hangingPunct="1">
              <a:buFont typeface="Calibri" pitchFamily="34" charset="0"/>
              <a:buAutoNum type="arabicPeriod"/>
            </a:pPr>
            <a:r>
              <a:rPr lang="el-GR" altLang="el-GR" dirty="0" smtClean="0"/>
              <a:t>ειλικρινείς.</a:t>
            </a:r>
          </a:p>
          <a:p>
            <a:pPr eaLnBrk="1" hangingPunct="1"/>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38</a:t>
            </a:fld>
            <a:endParaRPr lang="el-GR"/>
          </a:p>
        </p:txBody>
      </p:sp>
    </p:spTree>
    <p:extLst>
      <p:ext uri="{BB962C8B-B14F-4D97-AF65-F5344CB8AC3E}">
        <p14:creationId xmlns:p14="http://schemas.microsoft.com/office/powerpoint/2010/main" val="1887544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p:cNvSpPr>
            <a:spLocks noGrp="1"/>
          </p:cNvSpPr>
          <p:nvPr>
            <p:ph type="title"/>
          </p:nvPr>
        </p:nvSpPr>
        <p:spPr/>
        <p:txBody>
          <a:bodyPr/>
          <a:lstStyle/>
          <a:p>
            <a:pPr eaLnBrk="1" hangingPunct="1"/>
            <a:r>
              <a:rPr lang="el-GR" altLang="el-GR" sz="3200" dirty="0" smtClean="0"/>
              <a:t> </a:t>
            </a:r>
            <a:r>
              <a:rPr lang="el-GR" altLang="el-GR" sz="3200" b="1" dirty="0" smtClean="0"/>
              <a:t>Εκφρασμένο Συναίσθημα (ΕΣ</a:t>
            </a:r>
            <a:r>
              <a:rPr lang="el-GR" altLang="el-GR" sz="3200" b="1" dirty="0" smtClean="0"/>
              <a:t>) </a:t>
            </a:r>
            <a:r>
              <a:rPr lang="el-GR" altLang="el-GR" sz="2800" b="0" dirty="0" smtClean="0"/>
              <a:t>1/4</a:t>
            </a:r>
            <a:endParaRPr lang="el-GR" altLang="el-GR" sz="2800" b="0" dirty="0" smtClean="0"/>
          </a:p>
        </p:txBody>
      </p:sp>
      <p:sp>
        <p:nvSpPr>
          <p:cNvPr id="3" name="2 - Θέση περιεχομένου"/>
          <p:cNvSpPr>
            <a:spLocks noGrp="1"/>
          </p:cNvSpPr>
          <p:nvPr>
            <p:ph sz="quarter" idx="1"/>
          </p:nvPr>
        </p:nvSpPr>
        <p:spPr/>
        <p:txBody>
          <a:bodyPr rtlCol="0">
            <a:normAutofit fontScale="85000" lnSpcReduction="10000"/>
          </a:bodyPr>
          <a:lstStyle/>
          <a:p>
            <a:pPr marL="320040" indent="-320040" eaLnBrk="1" fontAlgn="auto" hangingPunct="1">
              <a:spcAft>
                <a:spcPts val="0"/>
              </a:spcAft>
              <a:buFont typeface="Wingdings"/>
              <a:buChar char=""/>
              <a:defRPr/>
            </a:pPr>
            <a:r>
              <a:rPr lang="el-GR" sz="2800" dirty="0" smtClean="0"/>
              <a:t>Σε αυτές ακριβώς τις μελέτες εδράζεται ένας σημαντικός όγκος δεδομένων με μεγάλη επιρροή που είναι γνωστές ως μελέτες του </a:t>
            </a:r>
            <a:r>
              <a:rPr lang="el-GR" sz="2800" i="1" dirty="0" smtClean="0"/>
              <a:t>εκφραζόμενου συναισθήματος</a:t>
            </a:r>
            <a:r>
              <a:rPr lang="el-GR" sz="2800" dirty="0" smtClean="0"/>
              <a:t> (ΕΣ). </a:t>
            </a:r>
          </a:p>
          <a:p>
            <a:pPr marL="320040" indent="-320040" eaLnBrk="1" fontAlgn="auto" hangingPunct="1">
              <a:spcAft>
                <a:spcPts val="0"/>
              </a:spcAft>
              <a:buFont typeface="Wingdings"/>
              <a:buChar char=""/>
              <a:defRPr/>
            </a:pPr>
            <a:r>
              <a:rPr lang="el-GR" sz="2800" dirty="0" smtClean="0"/>
              <a:t>Στόχος των μελετών ήταν ο εντοπισμός και η μέτρηση ορισμένων ειδικών οικογενειακών χαρακτηριστικών με βάση τα οποία μπορεί να προβλεφθεί η πιθανότητα υποτροπής των ατόμων που πάσχουν από σχιζοφρένεια: </a:t>
            </a:r>
          </a:p>
          <a:p>
            <a:pPr marL="640080" lvl="1" indent="-274320" eaLnBrk="1" fontAlgn="auto" hangingPunct="1">
              <a:spcAft>
                <a:spcPts val="0"/>
              </a:spcAft>
              <a:buFont typeface="Wingdings" pitchFamily="2" charset="2"/>
              <a:buChar char="ü"/>
              <a:defRPr/>
            </a:pPr>
            <a:r>
              <a:rPr lang="el-GR" sz="2800" dirty="0" smtClean="0"/>
              <a:t>κριτική, </a:t>
            </a:r>
          </a:p>
          <a:p>
            <a:pPr marL="640080" lvl="1" indent="-274320" eaLnBrk="1" fontAlgn="auto" hangingPunct="1">
              <a:spcAft>
                <a:spcPts val="0"/>
              </a:spcAft>
              <a:buFont typeface="Wingdings" pitchFamily="2" charset="2"/>
              <a:buChar char="ü"/>
              <a:defRPr/>
            </a:pPr>
            <a:r>
              <a:rPr lang="el-GR" sz="2800" dirty="0" smtClean="0"/>
              <a:t>εχθρότητα, και </a:t>
            </a:r>
          </a:p>
          <a:p>
            <a:pPr marL="640080" lvl="1" indent="-274320" eaLnBrk="1" fontAlgn="auto" hangingPunct="1">
              <a:spcAft>
                <a:spcPts val="0"/>
              </a:spcAft>
              <a:buFont typeface="Wingdings" pitchFamily="2" charset="2"/>
              <a:buChar char="ü"/>
              <a:defRPr/>
            </a:pPr>
            <a:r>
              <a:rPr lang="el-GR" sz="2800" dirty="0" smtClean="0"/>
              <a:t>υπερβολική συναισθηματική εμπλοκή .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a:t>
            </a:fld>
            <a:endParaRPr lang="el-GR"/>
          </a:p>
        </p:txBody>
      </p:sp>
    </p:spTree>
    <p:extLst>
      <p:ext uri="{BB962C8B-B14F-4D97-AF65-F5344CB8AC3E}">
        <p14:creationId xmlns:p14="http://schemas.microsoft.com/office/powerpoint/2010/main" val="14322950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 Τίτλος"/>
          <p:cNvSpPr>
            <a:spLocks noGrp="1"/>
          </p:cNvSpPr>
          <p:nvPr>
            <p:ph type="title"/>
          </p:nvPr>
        </p:nvSpPr>
        <p:spPr/>
        <p:txBody>
          <a:bodyPr/>
          <a:lstStyle/>
          <a:p>
            <a:pPr eaLnBrk="1" hangingPunct="1"/>
            <a:r>
              <a:rPr lang="el-GR" altLang="el-GR" sz="3200" b="1" dirty="0" smtClean="0"/>
              <a:t>Ενημέρωση</a:t>
            </a:r>
          </a:p>
        </p:txBody>
      </p:sp>
      <p:sp>
        <p:nvSpPr>
          <p:cNvPr id="49155" name="2 - Θέση περιεχομένου"/>
          <p:cNvSpPr>
            <a:spLocks noGrp="1"/>
          </p:cNvSpPr>
          <p:nvPr>
            <p:ph sz="quarter" idx="1"/>
          </p:nvPr>
        </p:nvSpPr>
        <p:spPr/>
        <p:txBody>
          <a:bodyPr>
            <a:normAutofit/>
          </a:bodyPr>
          <a:lstStyle/>
          <a:p>
            <a:pPr eaLnBrk="1" hangingPunct="1"/>
            <a:r>
              <a:rPr lang="el-GR" altLang="el-GR" dirty="0" smtClean="0"/>
              <a:t>Αφορά την παροχή σαφών και λεπτομερών πληροφοριών στις οικογένειες. </a:t>
            </a:r>
          </a:p>
          <a:p>
            <a:pPr eaLnBrk="1" hangingPunct="1"/>
            <a:r>
              <a:rPr lang="el-GR" altLang="el-GR" dirty="0" smtClean="0"/>
              <a:t>Όλες οι παρεμβάσεις περιλαμβάνουν την παροχή γνώσεων και δεξιοτήτων στις οικογένειες ώστε αυτές να διαχειρίζονται πιο αποτελεσματικά τις καταστάσεις που επικρατούν στο σπίτι τους. </a:t>
            </a:r>
          </a:p>
          <a:p>
            <a:pPr eaLnBrk="1" hangingPunct="1"/>
            <a:r>
              <a:rPr lang="el-GR" altLang="el-GR" dirty="0" smtClean="0"/>
              <a:t>Τα προγράμματα ΕΣ δίνουν έμφαση στις αποτελεσματικές δεξιότητες επικοινωνίας και διδάσκουν στις οικογένειες πώς να επιλύουν πιο αποτελεσματικά τα προβλήματά τους. </a:t>
            </a:r>
          </a:p>
          <a:p>
            <a:pPr eaLnBrk="1" hangingPunct="1"/>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39</a:t>
            </a:fld>
            <a:endParaRPr lang="el-GR"/>
          </a:p>
        </p:txBody>
      </p:sp>
    </p:spTree>
    <p:extLst>
      <p:ext uri="{BB962C8B-B14F-4D97-AF65-F5344CB8AC3E}">
        <p14:creationId xmlns:p14="http://schemas.microsoft.com/office/powerpoint/2010/main" val="19720682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 Τίτλος"/>
          <p:cNvSpPr>
            <a:spLocks noGrp="1"/>
          </p:cNvSpPr>
          <p:nvPr>
            <p:ph type="title"/>
          </p:nvPr>
        </p:nvSpPr>
        <p:spPr/>
        <p:txBody>
          <a:bodyPr/>
          <a:lstStyle/>
          <a:p>
            <a:pPr eaLnBrk="1" hangingPunct="1"/>
            <a:r>
              <a:rPr lang="el-GR" altLang="el-GR" sz="3200" b="1" dirty="0" smtClean="0"/>
              <a:t>Συνεργασία</a:t>
            </a:r>
            <a:r>
              <a:rPr lang="el-GR" altLang="el-GR" sz="3200" dirty="0" smtClean="0"/>
              <a:t> </a:t>
            </a:r>
          </a:p>
        </p:txBody>
      </p:sp>
      <p:sp>
        <p:nvSpPr>
          <p:cNvPr id="50179" name="2 - Θέση περιεχομένου"/>
          <p:cNvSpPr>
            <a:spLocks noGrp="1"/>
          </p:cNvSpPr>
          <p:nvPr>
            <p:ph sz="quarter" idx="1"/>
          </p:nvPr>
        </p:nvSpPr>
        <p:spPr/>
        <p:txBody>
          <a:bodyPr>
            <a:normAutofit/>
          </a:bodyPr>
          <a:lstStyle/>
          <a:p>
            <a:pPr eaLnBrk="1" hangingPunct="1"/>
            <a:r>
              <a:rPr lang="el-GR" altLang="el-GR" dirty="0" smtClean="0"/>
              <a:t>Επιχειρεί να καλλιεργήσει ένα αίσθημα συνεργασίας με τις οικογένειες, οι οποίες αναγνωρίζονται ως ‘</a:t>
            </a:r>
            <a:r>
              <a:rPr lang="el-GR" altLang="el-GR" b="1" dirty="0" smtClean="0"/>
              <a:t>ειδικοί στις δικές τους συνθήκες</a:t>
            </a:r>
            <a:r>
              <a:rPr lang="el-GR" altLang="el-GR" dirty="0" smtClean="0"/>
              <a:t>’.</a:t>
            </a:r>
          </a:p>
          <a:p>
            <a:pPr eaLnBrk="1" hangingPunct="1"/>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40</a:t>
            </a:fld>
            <a:endParaRPr lang="el-GR"/>
          </a:p>
        </p:txBody>
      </p:sp>
    </p:spTree>
    <p:extLst>
      <p:ext uri="{BB962C8B-B14F-4D97-AF65-F5344CB8AC3E}">
        <p14:creationId xmlns:p14="http://schemas.microsoft.com/office/powerpoint/2010/main" val="41184655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 Τίτλος"/>
          <p:cNvSpPr>
            <a:spLocks noGrp="1"/>
          </p:cNvSpPr>
          <p:nvPr>
            <p:ph type="title"/>
          </p:nvPr>
        </p:nvSpPr>
        <p:spPr/>
        <p:txBody>
          <a:bodyPr/>
          <a:lstStyle/>
          <a:p>
            <a:pPr eaLnBrk="1" hangingPunct="1"/>
            <a:r>
              <a:rPr lang="el-GR" altLang="el-GR" sz="3200" b="1" dirty="0" smtClean="0"/>
              <a:t>Ενδυνάμωση</a:t>
            </a:r>
          </a:p>
        </p:txBody>
      </p:sp>
      <p:sp>
        <p:nvSpPr>
          <p:cNvPr id="51203" name="2 - Θέση περιεχομένου"/>
          <p:cNvSpPr>
            <a:spLocks noGrp="1"/>
          </p:cNvSpPr>
          <p:nvPr>
            <p:ph sz="quarter" idx="1"/>
          </p:nvPr>
        </p:nvSpPr>
        <p:spPr/>
        <p:txBody>
          <a:bodyPr>
            <a:normAutofit/>
          </a:bodyPr>
          <a:lstStyle/>
          <a:p>
            <a:pPr eaLnBrk="1" hangingPunct="1"/>
            <a:r>
              <a:rPr lang="el-GR" altLang="el-GR" dirty="0" smtClean="0"/>
              <a:t>Στόχος σε κάθε κλινική σχέση πρέπει να είναι η ενίσχυση της προσωπικής αίσθησης ικανότητας επιρροής, λήψης αποφάσεων και επιλογής για κάθε μέλος της οικογένειας. </a:t>
            </a:r>
          </a:p>
          <a:p>
            <a:pPr eaLnBrk="1" hangingPunct="1"/>
            <a:r>
              <a:rPr lang="el-GR" altLang="el-GR" dirty="0" smtClean="0"/>
              <a:t>Όλες οι προσεγγίσεις βασίζονται στην αρχή ότι οι οικογένειες ενδυναμώνονται μέσω της απόκτησης γνώσεων και της ανάπτυξης των δεξιοτήτων επίλυσης προβλημάτων. </a:t>
            </a:r>
          </a:p>
          <a:p>
            <a:pPr eaLnBrk="1" hangingPunct="1"/>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41</a:t>
            </a:fld>
            <a:endParaRPr lang="el-GR"/>
          </a:p>
        </p:txBody>
      </p:sp>
    </p:spTree>
    <p:extLst>
      <p:ext uri="{BB962C8B-B14F-4D97-AF65-F5344CB8AC3E}">
        <p14:creationId xmlns:p14="http://schemas.microsoft.com/office/powerpoint/2010/main" val="154994305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 Τίτλος"/>
          <p:cNvSpPr>
            <a:spLocks noGrp="1"/>
          </p:cNvSpPr>
          <p:nvPr>
            <p:ph type="title"/>
          </p:nvPr>
        </p:nvSpPr>
        <p:spPr/>
        <p:txBody>
          <a:bodyPr>
            <a:noAutofit/>
          </a:bodyPr>
          <a:lstStyle/>
          <a:p>
            <a:pPr eaLnBrk="1" hangingPunct="1"/>
            <a:r>
              <a:rPr lang="el-GR" altLang="el-GR" sz="3200" b="1" dirty="0" smtClean="0"/>
              <a:t>Κατανόηση της υποκειμενικής εμπειρίας </a:t>
            </a:r>
            <a:br>
              <a:rPr lang="el-GR" altLang="el-GR" sz="3200" b="1" dirty="0" smtClean="0"/>
            </a:br>
            <a:r>
              <a:rPr lang="el-GR" altLang="el-GR" sz="3200" b="1" dirty="0" smtClean="0"/>
              <a:t>της οικογένειας</a:t>
            </a:r>
          </a:p>
        </p:txBody>
      </p:sp>
      <p:sp>
        <p:nvSpPr>
          <p:cNvPr id="52227" name="2 - Θέση περιεχομένου"/>
          <p:cNvSpPr>
            <a:spLocks noGrp="1"/>
          </p:cNvSpPr>
          <p:nvPr>
            <p:ph sz="quarter" idx="1"/>
          </p:nvPr>
        </p:nvSpPr>
        <p:spPr/>
        <p:txBody>
          <a:bodyPr>
            <a:normAutofit/>
          </a:bodyPr>
          <a:lstStyle/>
          <a:p>
            <a:pPr eaLnBrk="1" hangingPunct="1"/>
            <a:r>
              <a:rPr lang="el-GR" altLang="el-GR" dirty="0" smtClean="0"/>
              <a:t>Βασική αρχή είναι η ανάγκη για κατανόηση της εμπειρίας της οικογένειας όσον αφορά την ασθένεια. </a:t>
            </a:r>
          </a:p>
          <a:p>
            <a:pPr eaLnBrk="1" hangingPunct="1"/>
            <a:r>
              <a:rPr lang="el-GR" altLang="el-GR" dirty="0" smtClean="0"/>
              <a:t>Μια από τις πιο δυνατές ερωτήσεις που μπορεί να θέσει ο κοινωνικός λειτουργός στην οικογένεια είναι η εξής: ‘Τι σημαίνει αυτό για σένα;’ </a:t>
            </a:r>
          </a:p>
          <a:p>
            <a:pPr eaLnBrk="1" hangingPunct="1"/>
            <a:r>
              <a:rPr lang="el-GR" altLang="el-GR" dirty="0" smtClean="0"/>
              <a:t>Η εμπειρία – που είναι συχνά οδυνηρή για τα μέλη της οικογένειας – αποτελεί συχνά την αφετηρία για τη συνεργασία με την οικογένεια.</a:t>
            </a:r>
          </a:p>
          <a:p>
            <a:pPr eaLnBrk="1" hangingPunct="1"/>
            <a:r>
              <a:rPr lang="el-GR" altLang="el-GR" dirty="0" smtClean="0"/>
              <a:t>Η βοήθεια ξεκινά με την προσπάθεια κατανόησης.</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42</a:t>
            </a:fld>
            <a:endParaRPr lang="el-GR"/>
          </a:p>
        </p:txBody>
      </p:sp>
    </p:spTree>
    <p:extLst>
      <p:ext uri="{BB962C8B-B14F-4D97-AF65-F5344CB8AC3E}">
        <p14:creationId xmlns:p14="http://schemas.microsoft.com/office/powerpoint/2010/main" val="6733773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 Τίτλος"/>
          <p:cNvSpPr>
            <a:spLocks noGrp="1"/>
          </p:cNvSpPr>
          <p:nvPr>
            <p:ph type="title"/>
          </p:nvPr>
        </p:nvSpPr>
        <p:spPr/>
        <p:txBody>
          <a:bodyPr>
            <a:noAutofit/>
          </a:bodyPr>
          <a:lstStyle/>
          <a:p>
            <a:pPr eaLnBrk="1" hangingPunct="1"/>
            <a:r>
              <a:rPr lang="el-GR" altLang="el-GR" sz="3200" b="1" dirty="0" smtClean="0"/>
              <a:t>Μοντέλο της </a:t>
            </a:r>
            <a:r>
              <a:rPr lang="el-GR" altLang="el-GR" sz="3200" b="1" dirty="0" err="1" smtClean="0"/>
              <a:t>ψυχοεκπαίδευσης</a:t>
            </a:r>
            <a:r>
              <a:rPr lang="el-GR" altLang="el-GR" sz="3200" b="1" dirty="0" smtClean="0"/>
              <a:t> της οικογένειας </a:t>
            </a:r>
          </a:p>
        </p:txBody>
      </p:sp>
      <p:sp>
        <p:nvSpPr>
          <p:cNvPr id="3" name="2 - Θέση περιεχομένου"/>
          <p:cNvSpPr>
            <a:spLocks noGrp="1"/>
          </p:cNvSpPr>
          <p:nvPr>
            <p:ph sz="quarter" idx="1"/>
          </p:nvPr>
        </p:nvSpPr>
        <p:spPr/>
        <p:txBody>
          <a:bodyPr>
            <a:normAutofit/>
          </a:bodyPr>
          <a:lstStyle/>
          <a:p>
            <a:pPr marL="320040" indent="-320040" eaLnBrk="1" fontAlgn="auto" hangingPunct="1">
              <a:spcAft>
                <a:spcPts val="0"/>
              </a:spcAft>
              <a:buFont typeface="Wingdings"/>
              <a:buChar char=""/>
              <a:defRPr/>
            </a:pPr>
            <a:r>
              <a:rPr lang="el-GR" dirty="0" smtClean="0"/>
              <a:t>Η βάση των προγραμμάτων εκπαίδευσης και υποστήριξης της οικογένειας πρέπει να είναι: </a:t>
            </a:r>
          </a:p>
          <a:p>
            <a:pPr marL="514350" indent="-514350" eaLnBrk="1" fontAlgn="auto" hangingPunct="1">
              <a:spcAft>
                <a:spcPts val="0"/>
              </a:spcAft>
              <a:buFont typeface="+mj-lt"/>
              <a:buAutoNum type="arabicPeriod"/>
              <a:defRPr/>
            </a:pPr>
            <a:r>
              <a:rPr lang="el-GR" dirty="0" smtClean="0"/>
              <a:t>η δέσμευση στις δικές τους ανάγκες, </a:t>
            </a:r>
          </a:p>
          <a:p>
            <a:pPr marL="514350" indent="-514350" eaLnBrk="1" fontAlgn="auto" hangingPunct="1">
              <a:spcAft>
                <a:spcPts val="0"/>
              </a:spcAft>
              <a:buFont typeface="+mj-lt"/>
              <a:buAutoNum type="arabicPeriod"/>
              <a:defRPr/>
            </a:pPr>
            <a:r>
              <a:rPr lang="el-GR" dirty="0" smtClean="0"/>
              <a:t>η εφαρμογή των αρχών εκπαίδευσης ενηλίκων προκειμένου να δίνεται έμφαση στην εκμάθηση και όχι στη θεραπεία, και </a:t>
            </a:r>
          </a:p>
          <a:p>
            <a:pPr marL="514350" indent="-514350" eaLnBrk="1" fontAlgn="auto" hangingPunct="1">
              <a:spcAft>
                <a:spcPts val="0"/>
              </a:spcAft>
              <a:buFont typeface="+mj-lt"/>
              <a:buAutoNum type="arabicPeriod"/>
              <a:defRPr/>
            </a:pPr>
            <a:r>
              <a:rPr lang="el-GR" dirty="0" smtClean="0"/>
              <a:t>η ανάπτυξη των δεξιοτήτων επίλυσης προβλημάτων. </a:t>
            </a:r>
          </a:p>
          <a:p>
            <a:pPr marL="320040" indent="-320040" eaLnBrk="1" fontAlgn="auto" hangingPunct="1">
              <a:spcAft>
                <a:spcPts val="0"/>
              </a:spcAft>
              <a:buFont typeface="Wingdings"/>
              <a:buChar char=""/>
              <a:defRPr/>
            </a:pPr>
            <a:r>
              <a:rPr lang="el-GR" dirty="0" smtClean="0"/>
              <a:t>Περιλαμβάνουν τον χρήστη και την οικογένεια, και πρέπει να έχουν διάρκεια μεγαλύτερη των έξι μηνών. </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43</a:t>
            </a:fld>
            <a:endParaRPr lang="el-GR"/>
          </a:p>
        </p:txBody>
      </p:sp>
    </p:spTree>
    <p:extLst>
      <p:ext uri="{BB962C8B-B14F-4D97-AF65-F5344CB8AC3E}">
        <p14:creationId xmlns:p14="http://schemas.microsoft.com/office/powerpoint/2010/main" val="4770358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 Τίτλος"/>
          <p:cNvSpPr>
            <a:spLocks noGrp="1"/>
          </p:cNvSpPr>
          <p:nvPr>
            <p:ph type="title"/>
          </p:nvPr>
        </p:nvSpPr>
        <p:spPr/>
        <p:txBody>
          <a:bodyPr>
            <a:noAutofit/>
          </a:bodyPr>
          <a:lstStyle/>
          <a:p>
            <a:pPr eaLnBrk="1" fontAlgn="auto" hangingPunct="1">
              <a:spcAft>
                <a:spcPts val="0"/>
              </a:spcAft>
              <a:defRPr/>
            </a:pPr>
            <a:r>
              <a:rPr lang="el-GR" sz="3200" dirty="0" smtClean="0"/>
              <a:t>Περιλαμβάνουν την ανταλλαγή </a:t>
            </a:r>
            <a:br>
              <a:rPr lang="el-GR" sz="3200" dirty="0" smtClean="0"/>
            </a:br>
            <a:r>
              <a:rPr lang="el-GR" sz="3200" dirty="0" smtClean="0"/>
              <a:t>πληροφοριών σχετικά με: </a:t>
            </a:r>
          </a:p>
        </p:txBody>
      </p:sp>
      <p:sp>
        <p:nvSpPr>
          <p:cNvPr id="54275" name="2 - Θέση περιεχομένου"/>
          <p:cNvSpPr>
            <a:spLocks noGrp="1"/>
          </p:cNvSpPr>
          <p:nvPr>
            <p:ph sz="quarter" idx="1"/>
          </p:nvPr>
        </p:nvSpPr>
        <p:spPr>
          <a:xfrm>
            <a:off x="612648" y="1600200"/>
            <a:ext cx="8153400" cy="5141168"/>
          </a:xfrm>
        </p:spPr>
        <p:txBody>
          <a:bodyPr>
            <a:noAutofit/>
          </a:bodyPr>
          <a:lstStyle/>
          <a:p>
            <a:pPr eaLnBrk="1" hangingPunct="1">
              <a:buFont typeface="Wingdings" pitchFamily="2" charset="2"/>
              <a:buChar char="ü"/>
            </a:pPr>
            <a:r>
              <a:rPr lang="el-GR" altLang="el-GR" dirty="0" smtClean="0"/>
              <a:t>βέλτιστη διαχείριση φαρμακευτικής αγωγής,</a:t>
            </a:r>
          </a:p>
          <a:p>
            <a:pPr eaLnBrk="1" hangingPunct="1">
              <a:buFont typeface="Wingdings" pitchFamily="2" charset="2"/>
              <a:buChar char="ü"/>
            </a:pPr>
            <a:r>
              <a:rPr lang="el-GR" altLang="el-GR" dirty="0" smtClean="0"/>
              <a:t>στρατηγικές διαχείρισης του στρες,</a:t>
            </a:r>
          </a:p>
          <a:p>
            <a:pPr eaLnBrk="1" hangingPunct="1">
              <a:buFont typeface="Wingdings" pitchFamily="2" charset="2"/>
              <a:buChar char="ü"/>
            </a:pPr>
            <a:r>
              <a:rPr lang="el-GR" altLang="el-GR" dirty="0" smtClean="0"/>
              <a:t>εκπαίδευση σχετικά με την ψυχική ασθένεια,</a:t>
            </a:r>
          </a:p>
          <a:p>
            <a:pPr eaLnBrk="1" hangingPunct="1">
              <a:buFont typeface="Wingdings" pitchFamily="2" charset="2"/>
              <a:buChar char="ü"/>
            </a:pPr>
            <a:r>
              <a:rPr lang="el-GR" altLang="el-GR" dirty="0" smtClean="0"/>
              <a:t>στρατηγικές διαχείρισης των συμπτωμάτων,</a:t>
            </a:r>
          </a:p>
          <a:p>
            <a:pPr eaLnBrk="1" hangingPunct="1">
              <a:buFont typeface="Wingdings" pitchFamily="2" charset="2"/>
              <a:buChar char="ü"/>
            </a:pPr>
            <a:r>
              <a:rPr lang="el-GR" altLang="el-GR" dirty="0" smtClean="0"/>
              <a:t>ανάπτυξη και διατήρηση της αποτελεσματικής κοινωνικής στήριξης,</a:t>
            </a:r>
          </a:p>
          <a:p>
            <a:pPr eaLnBrk="1" hangingPunct="1">
              <a:buFont typeface="Wingdings" pitchFamily="2" charset="2"/>
              <a:buChar char="ü"/>
            </a:pPr>
            <a:r>
              <a:rPr lang="el-GR" altLang="el-GR" dirty="0" smtClean="0"/>
              <a:t>στρατηγικές επίλυσης των κρίσεων,</a:t>
            </a:r>
          </a:p>
          <a:p>
            <a:pPr eaLnBrk="1" hangingPunct="1">
              <a:buFont typeface="Wingdings" pitchFamily="2" charset="2"/>
              <a:buChar char="ü"/>
            </a:pPr>
            <a:r>
              <a:rPr lang="el-GR" altLang="el-GR" dirty="0" smtClean="0"/>
              <a:t>κατάρτιση δεξιοτήτων για την επίτευξη των προσωπικών στόχων κάθε μέλους της οικογένειας,</a:t>
            </a:r>
          </a:p>
          <a:p>
            <a:pPr eaLnBrk="1" hangingPunct="1">
              <a:buFont typeface="Wingdings" pitchFamily="2" charset="2"/>
              <a:buChar char="ü"/>
            </a:pPr>
            <a:r>
              <a:rPr lang="el-GR" altLang="el-GR" dirty="0" smtClean="0"/>
              <a:t>εκπαίδευση για την επίλυση προβλημάτων.</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44</a:t>
            </a:fld>
            <a:endParaRPr lang="el-GR"/>
          </a:p>
        </p:txBody>
      </p:sp>
    </p:spTree>
    <p:extLst>
      <p:ext uri="{BB962C8B-B14F-4D97-AF65-F5344CB8AC3E}">
        <p14:creationId xmlns:p14="http://schemas.microsoft.com/office/powerpoint/2010/main" val="149982597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err="1" smtClean="0"/>
              <a:t>Ψυχοεκπαιδευτικά</a:t>
            </a:r>
            <a:r>
              <a:rPr lang="el-GR" sz="3200" dirty="0" smtClean="0"/>
              <a:t> προγράμματα</a:t>
            </a:r>
            <a:endParaRPr lang="el-GR" sz="3200" dirty="0"/>
          </a:p>
        </p:txBody>
      </p:sp>
      <p:sp>
        <p:nvSpPr>
          <p:cNvPr id="55299" name="2 - Θέση περιεχομένου"/>
          <p:cNvSpPr>
            <a:spLocks noGrp="1"/>
          </p:cNvSpPr>
          <p:nvPr>
            <p:ph sz="quarter" idx="1"/>
          </p:nvPr>
        </p:nvSpPr>
        <p:spPr/>
        <p:txBody>
          <a:bodyPr>
            <a:normAutofit/>
          </a:bodyPr>
          <a:lstStyle/>
          <a:p>
            <a:pPr eaLnBrk="1" hangingPunct="1"/>
            <a:r>
              <a:rPr lang="el-GR" altLang="el-GR" dirty="0" smtClean="0"/>
              <a:t>Προγράμματα αυτού του τύπου είναι αποτελεσματικά (και οικονομικά), όμως έχουν εκπονηθεί μόνον σε κάποιες υπηρεσίες ψυχικής υγείας. </a:t>
            </a:r>
          </a:p>
          <a:p>
            <a:pPr eaLnBrk="1" hangingPunct="1"/>
            <a:r>
              <a:rPr lang="el-GR" altLang="el-GR" dirty="0" smtClean="0"/>
              <a:t>Ηθικά είναι ανεπίτρεπτο να αφήνουμε τις οικογένειες να φέρουν το βάρος της φροντίδας χωρίς να τους παρέχουμε τις πληροφορίες, την κατάρτιση και την απαραίτητη υποστήριξη ώστε να επιτυγχάνουν καλύτερα αποτελέσματα για τους ασθενείς, καθώς και για τα ίδια τα άτομα που παρέχουν φροντίδα.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45</a:t>
            </a:fld>
            <a:endParaRPr lang="el-GR"/>
          </a:p>
        </p:txBody>
      </p:sp>
    </p:spTree>
    <p:extLst>
      <p:ext uri="{BB962C8B-B14F-4D97-AF65-F5344CB8AC3E}">
        <p14:creationId xmlns:p14="http://schemas.microsoft.com/office/powerpoint/2010/main" val="348804682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 Τίτλος"/>
          <p:cNvSpPr>
            <a:spLocks noGrp="1"/>
          </p:cNvSpPr>
          <p:nvPr>
            <p:ph type="title"/>
          </p:nvPr>
        </p:nvSpPr>
        <p:spPr/>
        <p:txBody>
          <a:bodyPr>
            <a:normAutofit/>
          </a:bodyPr>
          <a:lstStyle/>
          <a:p>
            <a:pPr eaLnBrk="1" fontAlgn="auto" hangingPunct="1">
              <a:spcAft>
                <a:spcPts val="0"/>
              </a:spcAft>
              <a:defRPr/>
            </a:pPr>
            <a:r>
              <a:rPr lang="el-GR" sz="3200" b="1" dirty="0" smtClean="0"/>
              <a:t>Η σημασία της </a:t>
            </a:r>
            <a:r>
              <a:rPr lang="el-GR" sz="3200" b="1" dirty="0" smtClean="0"/>
              <a:t>σχέσης </a:t>
            </a:r>
            <a:r>
              <a:rPr lang="el-GR" sz="2800" b="0" dirty="0" smtClean="0"/>
              <a:t>1/2</a:t>
            </a:r>
            <a:endParaRPr lang="el-GR" sz="2800" b="0" dirty="0" smtClean="0"/>
          </a:p>
        </p:txBody>
      </p:sp>
      <p:sp>
        <p:nvSpPr>
          <p:cNvPr id="56323" name="2 - Θέση περιεχομένου"/>
          <p:cNvSpPr>
            <a:spLocks noGrp="1"/>
          </p:cNvSpPr>
          <p:nvPr>
            <p:ph sz="quarter" idx="1"/>
          </p:nvPr>
        </p:nvSpPr>
        <p:spPr/>
        <p:txBody>
          <a:bodyPr>
            <a:normAutofit/>
          </a:bodyPr>
          <a:lstStyle/>
          <a:p>
            <a:pPr eaLnBrk="1" hangingPunct="1"/>
            <a:r>
              <a:rPr lang="el-GR" altLang="el-GR" dirty="0" smtClean="0"/>
              <a:t>Είναι θεμελιώδης η απαίτηση για διασφάλιση ‘μιας συνεργατικής’, υποστηρικτικής σχέσης όπου όλοι εργάζονται για τον ίδιο σκοπό. </a:t>
            </a:r>
          </a:p>
          <a:p>
            <a:pPr eaLnBrk="1" hangingPunct="1"/>
            <a:r>
              <a:rPr lang="el-GR" altLang="el-GR" dirty="0" smtClean="0"/>
              <a:t>Η συνεργασία εξασφαλίζει ότι οι στόχοι για τη θεραπεία και τη φροντίδα γίνονται κατανοητοί και συμφωνούνται από τη θεραπευτική ομάδα που,</a:t>
            </a:r>
            <a:r>
              <a:rPr lang="en-US" altLang="el-GR" dirty="0" smtClean="0"/>
              <a:t> </a:t>
            </a:r>
            <a:r>
              <a:rPr lang="el-GR" altLang="el-GR" dirty="0" smtClean="0"/>
              <a:t>με την ευρύτερη έννοια, περιλαμβάνει και την οικογένεια.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46</a:t>
            </a:fld>
            <a:endParaRPr lang="el-GR"/>
          </a:p>
        </p:txBody>
      </p:sp>
    </p:spTree>
    <p:extLst>
      <p:ext uri="{BB962C8B-B14F-4D97-AF65-F5344CB8AC3E}">
        <p14:creationId xmlns:p14="http://schemas.microsoft.com/office/powerpoint/2010/main" val="168383847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srgbClr val="775F55">
                    <a:lumMod val="75000"/>
                  </a:srgbClr>
                </a:solidFill>
              </a:rPr>
              <a:t>Η σημασία της σχέσης </a:t>
            </a:r>
            <a:r>
              <a:rPr lang="el-GR" sz="2800" b="0" dirty="0" smtClean="0">
                <a:solidFill>
                  <a:srgbClr val="775F55">
                    <a:lumMod val="75000"/>
                  </a:srgbClr>
                </a:solidFill>
              </a:rPr>
              <a:t>2/2</a:t>
            </a:r>
            <a:endParaRPr lang="el-GR" dirty="0"/>
          </a:p>
        </p:txBody>
      </p:sp>
      <p:sp>
        <p:nvSpPr>
          <p:cNvPr id="57347" name="2 - Θέση περιεχομένου"/>
          <p:cNvSpPr>
            <a:spLocks noGrp="1"/>
          </p:cNvSpPr>
          <p:nvPr>
            <p:ph sz="quarter" idx="1"/>
          </p:nvPr>
        </p:nvSpPr>
        <p:spPr/>
        <p:txBody>
          <a:bodyPr>
            <a:normAutofit/>
          </a:bodyPr>
          <a:lstStyle/>
          <a:p>
            <a:pPr eaLnBrk="1" hangingPunct="1"/>
            <a:r>
              <a:rPr lang="el-GR" altLang="el-GR" dirty="0" smtClean="0"/>
              <a:t>Η σύσταση μιας ‘ομάδας’ που περιλαμβάνει τους επαγγελματίες, τον χρήστη και την οικογένεια αποτελεί ένα περίπλοκο εγχείρημα. </a:t>
            </a:r>
          </a:p>
          <a:p>
            <a:pPr eaLnBrk="1" hangingPunct="1"/>
            <a:r>
              <a:rPr lang="el-GR" altLang="el-GR" dirty="0" smtClean="0"/>
              <a:t>Για παράδειγμα: Μερικές φορές απαιτούνται ιδιαίτερες ικανότητες για τη διαπραγμάτευση των θεμάτων της εμπιστευτικότητας που έχει υποστεί μεγάλη φθορά στις οικογενειακές σχέσεις, ενδεχομένως και ως αποτέλεσμα οικογενειακής βίας και κακοποίησης.</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47</a:t>
            </a:fld>
            <a:endParaRPr lang="el-GR"/>
          </a:p>
        </p:txBody>
      </p:sp>
    </p:spTree>
    <p:extLst>
      <p:ext uri="{BB962C8B-B14F-4D97-AF65-F5344CB8AC3E}">
        <p14:creationId xmlns:p14="http://schemas.microsoft.com/office/powerpoint/2010/main" val="337245269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οικοδόμηση υποστηρικτικών σχέσεων με </a:t>
            </a:r>
            <a:r>
              <a:rPr lang="el-GR" dirty="0" smtClean="0"/>
              <a:t/>
            </a:r>
            <a:br>
              <a:rPr lang="el-GR" dirty="0" smtClean="0"/>
            </a:br>
            <a:r>
              <a:rPr lang="el-GR" dirty="0" smtClean="0"/>
              <a:t>τα </a:t>
            </a:r>
            <a:r>
              <a:rPr lang="el-GR" dirty="0"/>
              <a:t>μέλη της </a:t>
            </a:r>
            <a:r>
              <a:rPr lang="el-GR" dirty="0" smtClean="0"/>
              <a:t>οικογένειας </a:t>
            </a:r>
            <a:r>
              <a:rPr lang="el-GR" sz="3100" b="0" dirty="0" smtClean="0"/>
              <a:t>1/2</a:t>
            </a:r>
            <a:endParaRPr lang="el-GR" sz="3100" b="0" dirty="0"/>
          </a:p>
        </p:txBody>
      </p:sp>
      <p:sp>
        <p:nvSpPr>
          <p:cNvPr id="51203" name="2 - Θέση περιεχομένου"/>
          <p:cNvSpPr>
            <a:spLocks noGrp="1"/>
          </p:cNvSpPr>
          <p:nvPr>
            <p:ph sz="quarter" idx="1"/>
          </p:nvPr>
        </p:nvSpPr>
        <p:spPr/>
        <p:txBody>
          <a:bodyPr>
            <a:noAutofit/>
          </a:bodyPr>
          <a:lstStyle/>
          <a:p>
            <a:pPr marL="320040" indent="-320040" eaLnBrk="1" fontAlgn="auto" hangingPunct="1">
              <a:spcAft>
                <a:spcPts val="0"/>
              </a:spcAft>
              <a:buFont typeface="Wingdings"/>
              <a:buChar char=""/>
              <a:defRPr/>
            </a:pPr>
            <a:r>
              <a:rPr lang="el-GR" sz="2300" dirty="0" smtClean="0"/>
              <a:t>Η οικοδόμηση υποστηρικτικών σχέσεων με τα μέλη της οικογένειας είναι στο επίκεντρο της εργασίας με την οικογένεια, ενώ η ανάπτυξη και διατήρηση αυτών των σχέσεων σε βάθος χρόνου αποτελεί βασική συνιστώσα της κοινωνικής εργασίας. </a:t>
            </a:r>
          </a:p>
          <a:p>
            <a:pPr marL="320040" indent="-320040" eaLnBrk="1" fontAlgn="auto" hangingPunct="1">
              <a:spcAft>
                <a:spcPts val="0"/>
              </a:spcAft>
              <a:buFont typeface="Wingdings"/>
              <a:buChar char=""/>
              <a:defRPr/>
            </a:pPr>
            <a:r>
              <a:rPr lang="el-GR" sz="2300" dirty="0" smtClean="0"/>
              <a:t>Οι οικογένειες πρέπει να διαχειρίζονται σε χρόνια βάση διάφορα έντονα συναισθήματα – όπως θρήνο, ενοχή και ντροπή.</a:t>
            </a:r>
          </a:p>
          <a:p>
            <a:pPr marL="320040" indent="-320040" eaLnBrk="1" fontAlgn="auto" hangingPunct="1">
              <a:spcAft>
                <a:spcPts val="0"/>
              </a:spcAft>
              <a:buFont typeface="Wingdings"/>
              <a:buChar char=""/>
              <a:defRPr/>
            </a:pPr>
            <a:r>
              <a:rPr lang="el-GR" sz="2300" dirty="0" smtClean="0"/>
              <a:t>Πολλοί επαγγελματίες στον χώρο της ψυχικής υγείας δυσκολεύονται να φέρουν σε πέρας την εργασία με την οικογένεια διότι η διαχείριση των οδυνηρών συναισθημάτων δεν είναι εύκολη υπόθεση.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48</a:t>
            </a:fld>
            <a:endParaRPr lang="el-GR"/>
          </a:p>
        </p:txBody>
      </p:sp>
    </p:spTree>
    <p:extLst>
      <p:ext uri="{BB962C8B-B14F-4D97-AF65-F5344CB8AC3E}">
        <p14:creationId xmlns:p14="http://schemas.microsoft.com/office/powerpoint/2010/main" val="1329568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sz="3200" dirty="0">
                <a:solidFill>
                  <a:srgbClr val="775F55">
                    <a:lumMod val="75000"/>
                  </a:srgbClr>
                </a:solidFill>
              </a:rPr>
              <a:t> Εκφρασμένο Συναίσθημα (ΕΣ) </a:t>
            </a:r>
            <a:r>
              <a:rPr lang="el-GR" altLang="el-GR" sz="2800" b="0" dirty="0" smtClean="0">
                <a:solidFill>
                  <a:srgbClr val="775F55">
                    <a:lumMod val="75000"/>
                  </a:srgbClr>
                </a:solidFill>
              </a:rPr>
              <a:t>2/4</a:t>
            </a:r>
            <a:endParaRPr lang="el-GR" dirty="0"/>
          </a:p>
        </p:txBody>
      </p:sp>
      <p:sp>
        <p:nvSpPr>
          <p:cNvPr id="13315" name="2 - Θέση περιεχομένου"/>
          <p:cNvSpPr>
            <a:spLocks noGrp="1"/>
          </p:cNvSpPr>
          <p:nvPr>
            <p:ph sz="quarter" idx="1"/>
          </p:nvPr>
        </p:nvSpPr>
        <p:spPr/>
        <p:txBody>
          <a:bodyPr>
            <a:normAutofit/>
          </a:bodyPr>
          <a:lstStyle/>
          <a:p>
            <a:pPr eaLnBrk="1" hangingPunct="1"/>
            <a:r>
              <a:rPr lang="el-GR" altLang="el-GR" dirty="0" smtClean="0"/>
              <a:t>Υπήρχε η αντίληψη ότι αυτά τα χαρακτηριστικά δημιουργούσαν ένα δυνητικά τοξικό συναισθηματικό περιβάλλον, μια μορφή χρόνιου στρες, που συνέβαλε στην υποτροπή των ευάλωτων ασθενών. </a:t>
            </a:r>
          </a:p>
          <a:p>
            <a:pPr eaLnBrk="1" hangingPunct="1"/>
            <a:r>
              <a:rPr lang="el-GR" altLang="el-GR" dirty="0" smtClean="0"/>
              <a:t>Η αρχική συνεργασία με σχιζοφρενείς ασθενείς επεκτάθηκε σε άλλες διαγνωστικές ομάδες όπως οι ασθενείς με μείζονα κατάθλιψη και διπολική διαταραχή.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4</a:t>
            </a:fld>
            <a:endParaRPr lang="el-GR"/>
          </a:p>
        </p:txBody>
      </p:sp>
    </p:spTree>
    <p:extLst>
      <p:ext uri="{BB962C8B-B14F-4D97-AF65-F5344CB8AC3E}">
        <p14:creationId xmlns:p14="http://schemas.microsoft.com/office/powerpoint/2010/main" val="23393473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2 - Θέση περιεχομένου"/>
          <p:cNvSpPr>
            <a:spLocks noGrp="1"/>
          </p:cNvSpPr>
          <p:nvPr>
            <p:ph sz="quarter" idx="1"/>
          </p:nvPr>
        </p:nvSpPr>
        <p:spPr/>
        <p:txBody>
          <a:bodyPr>
            <a:noAutofit/>
          </a:bodyPr>
          <a:lstStyle/>
          <a:p>
            <a:pPr marL="320040" indent="-320040" eaLnBrk="1" fontAlgn="auto" hangingPunct="1">
              <a:spcAft>
                <a:spcPts val="0"/>
              </a:spcAft>
              <a:buFont typeface="Wingdings"/>
              <a:buChar char=""/>
              <a:defRPr/>
            </a:pPr>
            <a:r>
              <a:rPr lang="el-GR" dirty="0" smtClean="0"/>
              <a:t>Όταν τα μέλη της οικογένειας είναι θυμωμένα, πρέπει να μπορούμε να υπερβαίνουμε αυτή τη δύσκολη συμπεριφορά και να κατανοούμε τα οδυνηρά συναισθήματα που κρύβονται από πίσω. </a:t>
            </a:r>
          </a:p>
          <a:p>
            <a:pPr marL="320040" indent="-320040" eaLnBrk="1" fontAlgn="auto" hangingPunct="1">
              <a:spcAft>
                <a:spcPts val="0"/>
              </a:spcAft>
              <a:buFont typeface="Wingdings"/>
              <a:buChar char=""/>
              <a:defRPr/>
            </a:pPr>
            <a:r>
              <a:rPr lang="el-GR" dirty="0" smtClean="0"/>
              <a:t>Πρέπει να είμαστε σε θέση να εμφυσούμε την αισιοδοξία στα μέλη της οικογένειας. </a:t>
            </a:r>
          </a:p>
          <a:p>
            <a:pPr marL="320040" indent="-320040" eaLnBrk="1" fontAlgn="auto" hangingPunct="1">
              <a:spcAft>
                <a:spcPts val="0"/>
              </a:spcAft>
              <a:buFont typeface="Wingdings"/>
              <a:buChar char=""/>
              <a:defRPr/>
            </a:pPr>
            <a:r>
              <a:rPr lang="el-GR" dirty="0" smtClean="0"/>
              <a:t>Η συνεργασία με τις οικογένειες μπορεί να δώσει καλά αποτελέσματα – όχι μόνο για τις οικογένειες, αλλά και για τους μεμονωμένους ασθενείς. </a:t>
            </a:r>
          </a:p>
          <a:p>
            <a:pPr marL="320040" indent="-320040" eaLnBrk="1" fontAlgn="auto" hangingPunct="1">
              <a:spcAft>
                <a:spcPts val="0"/>
              </a:spcAft>
              <a:buFont typeface="Wingdings"/>
              <a:buChar char=""/>
              <a:defRPr/>
            </a:pPr>
            <a:r>
              <a:rPr lang="el-GR" dirty="0" smtClean="0"/>
              <a:t>Η ‘τεχνολογία’ αυτής της εργασίας ενισχύεται από την ποιότητα της σχέσης που καθιστά δυνατή την εργασία.</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49</a:t>
            </a:fld>
            <a:endParaRPr lang="el-GR"/>
          </a:p>
        </p:txBody>
      </p:sp>
      <p:sp>
        <p:nvSpPr>
          <p:cNvPr id="5" name="Τίτλος 1"/>
          <p:cNvSpPr>
            <a:spLocks noGrp="1"/>
          </p:cNvSpPr>
          <p:nvPr>
            <p:ph type="title"/>
          </p:nvPr>
        </p:nvSpPr>
        <p:spPr>
          <a:xfrm>
            <a:off x="612648" y="228600"/>
            <a:ext cx="8153400" cy="990600"/>
          </a:xfrm>
        </p:spPr>
        <p:txBody>
          <a:bodyPr>
            <a:normAutofit fontScale="90000"/>
          </a:bodyPr>
          <a:lstStyle/>
          <a:p>
            <a:r>
              <a:rPr lang="el-GR" dirty="0"/>
              <a:t>Η οικοδόμηση υποστηρικτικών σχέσεων με </a:t>
            </a:r>
            <a:r>
              <a:rPr lang="el-GR" dirty="0" smtClean="0"/>
              <a:t/>
            </a:r>
            <a:br>
              <a:rPr lang="el-GR" dirty="0" smtClean="0"/>
            </a:br>
            <a:r>
              <a:rPr lang="el-GR" dirty="0" smtClean="0"/>
              <a:t>τα </a:t>
            </a:r>
            <a:r>
              <a:rPr lang="el-GR" dirty="0"/>
              <a:t>μέλη της </a:t>
            </a:r>
            <a:r>
              <a:rPr lang="el-GR" dirty="0" smtClean="0"/>
              <a:t>οικογένειας </a:t>
            </a:r>
            <a:r>
              <a:rPr lang="el-GR" sz="3100" b="0" dirty="0"/>
              <a:t>2</a:t>
            </a:r>
            <a:r>
              <a:rPr lang="el-GR" sz="3100" b="0" dirty="0" smtClean="0"/>
              <a:t>/2</a:t>
            </a:r>
            <a:endParaRPr lang="el-GR" sz="3100" b="0" dirty="0"/>
          </a:p>
        </p:txBody>
      </p:sp>
    </p:spTree>
    <p:extLst>
      <p:ext uri="{BB962C8B-B14F-4D97-AF65-F5344CB8AC3E}">
        <p14:creationId xmlns:p14="http://schemas.microsoft.com/office/powerpoint/2010/main" val="127021209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 Τίτλος"/>
          <p:cNvSpPr>
            <a:spLocks noGrp="1"/>
          </p:cNvSpPr>
          <p:nvPr>
            <p:ph type="title"/>
          </p:nvPr>
        </p:nvSpPr>
        <p:spPr/>
        <p:txBody>
          <a:bodyPr>
            <a:normAutofit/>
          </a:bodyPr>
          <a:lstStyle/>
          <a:p>
            <a:pPr eaLnBrk="1" fontAlgn="auto" hangingPunct="1">
              <a:spcAft>
                <a:spcPts val="0"/>
              </a:spcAft>
              <a:defRPr/>
            </a:pPr>
            <a:r>
              <a:rPr lang="el-GR" sz="3200" b="1" dirty="0" smtClean="0"/>
              <a:t>Συμπεράσματα</a:t>
            </a:r>
            <a:endParaRPr lang="el-GR" sz="3200" dirty="0" smtClean="0"/>
          </a:p>
        </p:txBody>
      </p:sp>
      <p:sp>
        <p:nvSpPr>
          <p:cNvPr id="53251" name="2 - Θέση περιεχομένου"/>
          <p:cNvSpPr>
            <a:spLocks noGrp="1"/>
          </p:cNvSpPr>
          <p:nvPr>
            <p:ph sz="quarter" idx="1"/>
          </p:nvPr>
        </p:nvSpPr>
        <p:spPr/>
        <p:txBody>
          <a:bodyPr>
            <a:normAutofit/>
          </a:bodyPr>
          <a:lstStyle/>
          <a:p>
            <a:pPr marL="320040" indent="-320040" eaLnBrk="1" fontAlgn="auto" hangingPunct="1">
              <a:spcAft>
                <a:spcPts val="0"/>
              </a:spcAft>
              <a:buFont typeface="Wingdings"/>
              <a:buChar char=""/>
              <a:defRPr/>
            </a:pPr>
            <a:r>
              <a:rPr lang="el-GR" dirty="0" smtClean="0"/>
              <a:t>Η εργασία με την οικογένεια αποτελεί βασική δραστηριότητα της πρακτικής της κοινωνικής εργασίας στην ψυχική υγεία. </a:t>
            </a:r>
          </a:p>
          <a:p>
            <a:pPr marL="320040" indent="-320040" eaLnBrk="1" fontAlgn="auto" hangingPunct="1">
              <a:spcAft>
                <a:spcPts val="0"/>
              </a:spcAft>
              <a:buFont typeface="Wingdings"/>
              <a:buChar char=""/>
              <a:defRPr/>
            </a:pPr>
            <a:r>
              <a:rPr lang="el-GR" dirty="0" smtClean="0"/>
              <a:t>Στο επίκεντρο της εργασίας με την οικογένεια βρίσκεται η παραδοχή ότι η ψυχική ασθένεια έχει ευρύ αντίκτυπο – όχι μόνο στα άτομα αλλά και στις οικογένειές τους. </a:t>
            </a:r>
          </a:p>
          <a:p>
            <a:pPr marL="320040" indent="-320040" eaLnBrk="1" fontAlgn="auto" hangingPunct="1">
              <a:spcAft>
                <a:spcPts val="0"/>
              </a:spcAft>
              <a:buFont typeface="Wingdings"/>
              <a:buChar char=""/>
              <a:defRPr/>
            </a:pPr>
            <a:r>
              <a:rPr lang="el-GR" dirty="0" smtClean="0"/>
              <a:t>Οι οικογένειες παρέχουν το άμεσο κοινωνικό πλαίσιο για τους ασθενείς, και είναι στενά συνδεδεμένες με τα σημαντικά ζητήματα της ταυτότητας, της ασφάλειας, της ασφάλισης και της κοινωνικής, συναισθηματικής και οικονομικής ευεξίας.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50</a:t>
            </a:fld>
            <a:endParaRPr lang="el-GR"/>
          </a:p>
        </p:txBody>
      </p:sp>
    </p:spTree>
    <p:extLst>
      <p:ext uri="{BB962C8B-B14F-4D97-AF65-F5344CB8AC3E}">
        <p14:creationId xmlns:p14="http://schemas.microsoft.com/office/powerpoint/2010/main" val="206786323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Χάρης </a:t>
            </a:r>
            <a:r>
              <a:rPr lang="el-GR" sz="2000" dirty="0" err="1" smtClean="0"/>
              <a:t>Ασημόπουλος</a:t>
            </a:r>
            <a:r>
              <a:rPr lang="el-GR" sz="2000" dirty="0" smtClean="0"/>
              <a:t> 2014. </a:t>
            </a:r>
            <a:r>
              <a:rPr lang="el-GR" sz="2000" dirty="0"/>
              <a:t>Χάρης </a:t>
            </a:r>
            <a:r>
              <a:rPr lang="el-GR" sz="2000" dirty="0" err="1"/>
              <a:t>Ασημόπουλος</a:t>
            </a:r>
            <a:r>
              <a:rPr lang="el-GR" sz="2000" dirty="0"/>
              <a:t>. «Κοινωνική Εργασία στην υγεία και </a:t>
            </a:r>
            <a:br>
              <a:rPr lang="el-GR" sz="2000" dirty="0"/>
            </a:br>
            <a:r>
              <a:rPr lang="el-GR" sz="2000" dirty="0"/>
              <a:t>ψυχική υγεία. </a:t>
            </a:r>
            <a:r>
              <a:rPr lang="el-GR" sz="2000" dirty="0" smtClean="0"/>
              <a:t>Ενότητα 6</a:t>
            </a:r>
            <a:r>
              <a:rPr lang="en-US" sz="2000" dirty="0" smtClean="0"/>
              <a:t>:</a:t>
            </a:r>
            <a:r>
              <a:rPr lang="el-GR" sz="2000" dirty="0"/>
              <a:t> Κοινωνική εργασία και ψυχική υγεία – Εργασία με την οικογένεια». </a:t>
            </a:r>
            <a:r>
              <a:rPr lang="el-GR" sz="2000" dirty="0" smtClean="0"/>
              <a:t>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και δοθεί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118090983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62490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sz="3200" dirty="0">
                <a:solidFill>
                  <a:srgbClr val="775F55">
                    <a:lumMod val="75000"/>
                  </a:srgbClr>
                </a:solidFill>
              </a:rPr>
              <a:t> Εκφρασμένο Συναίσθημα (ΕΣ) </a:t>
            </a:r>
            <a:r>
              <a:rPr lang="el-GR" altLang="el-GR" sz="2800" b="0" dirty="0" smtClean="0">
                <a:solidFill>
                  <a:srgbClr val="775F55">
                    <a:lumMod val="75000"/>
                  </a:srgbClr>
                </a:solidFill>
              </a:rPr>
              <a:t>3/4</a:t>
            </a:r>
            <a:endParaRPr lang="el-GR" dirty="0"/>
          </a:p>
        </p:txBody>
      </p:sp>
      <p:sp>
        <p:nvSpPr>
          <p:cNvPr id="14339" name="2 - Θέση περιεχομένου"/>
          <p:cNvSpPr>
            <a:spLocks noGrp="1"/>
          </p:cNvSpPr>
          <p:nvPr>
            <p:ph sz="quarter" idx="1"/>
          </p:nvPr>
        </p:nvSpPr>
        <p:spPr/>
        <p:txBody>
          <a:bodyPr>
            <a:normAutofit/>
          </a:bodyPr>
          <a:lstStyle/>
          <a:p>
            <a:pPr eaLnBrk="1" hangingPunct="1"/>
            <a:r>
              <a:rPr lang="el-GR" altLang="el-GR" dirty="0" smtClean="0"/>
              <a:t>Οι οικογένειες με υψηλό ΕΣ  θεωρούνταν αυτές που συμπεριφέρονταν: </a:t>
            </a:r>
          </a:p>
          <a:p>
            <a:pPr eaLnBrk="1" hangingPunct="1">
              <a:buFont typeface="Wingdings" pitchFamily="2" charset="2"/>
              <a:buChar char="ü"/>
            </a:pPr>
            <a:r>
              <a:rPr lang="el-GR" altLang="el-GR" dirty="0" smtClean="0"/>
              <a:t>εχθρικά, ή </a:t>
            </a:r>
          </a:p>
          <a:p>
            <a:pPr eaLnBrk="1" hangingPunct="1">
              <a:buFont typeface="Wingdings" pitchFamily="2" charset="2"/>
              <a:buChar char="ü"/>
            </a:pPr>
            <a:r>
              <a:rPr lang="el-GR" altLang="el-GR" dirty="0" smtClean="0"/>
              <a:t>επικριτικά απέναντι στα ασθενή μέλη τους, ή </a:t>
            </a:r>
          </a:p>
          <a:p>
            <a:pPr eaLnBrk="1" hangingPunct="1">
              <a:buFont typeface="Wingdings" pitchFamily="2" charset="2"/>
              <a:buChar char="ü"/>
            </a:pPr>
            <a:r>
              <a:rPr lang="el-GR" altLang="el-GR" dirty="0" smtClean="0"/>
              <a:t>που αντιδρούσαν στην απομόνωση και στην αναπηρία της ασθένειας με </a:t>
            </a:r>
            <a:r>
              <a:rPr lang="el-GR" altLang="el-GR" dirty="0" err="1" smtClean="0"/>
              <a:t>υπερπροστατευτικότητα</a:t>
            </a:r>
            <a:r>
              <a:rPr lang="el-GR" altLang="el-GR" dirty="0" smtClean="0"/>
              <a:t>. </a:t>
            </a:r>
          </a:p>
          <a:p>
            <a:pPr eaLnBrk="1" hangingPunct="1"/>
            <a:r>
              <a:rPr lang="el-GR" altLang="el-GR" dirty="0" smtClean="0"/>
              <a:t>Αντιμετωπίζονταν από τους θεραπευτές ως απειλή για την αποκατάσταση των ασθενών.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5</a:t>
            </a:fld>
            <a:endParaRPr lang="el-GR"/>
          </a:p>
        </p:txBody>
      </p:sp>
    </p:spTree>
    <p:extLst>
      <p:ext uri="{BB962C8B-B14F-4D97-AF65-F5344CB8AC3E}">
        <p14:creationId xmlns:p14="http://schemas.microsoft.com/office/powerpoint/2010/main" val="30599829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sz="3200" dirty="0">
                <a:solidFill>
                  <a:srgbClr val="775F55">
                    <a:lumMod val="75000"/>
                  </a:srgbClr>
                </a:solidFill>
              </a:rPr>
              <a:t> Εκφρασμένο Συναίσθημα (ΕΣ) </a:t>
            </a:r>
            <a:r>
              <a:rPr lang="el-GR" altLang="el-GR" sz="2800" b="0" dirty="0" smtClean="0">
                <a:solidFill>
                  <a:srgbClr val="775F55">
                    <a:lumMod val="75000"/>
                  </a:srgbClr>
                </a:solidFill>
              </a:rPr>
              <a:t>4/4</a:t>
            </a:r>
            <a:endParaRPr lang="el-GR" dirty="0"/>
          </a:p>
        </p:txBody>
      </p:sp>
      <p:sp>
        <p:nvSpPr>
          <p:cNvPr id="15363" name="2 - Θέση περιεχομένου"/>
          <p:cNvSpPr>
            <a:spLocks noGrp="1"/>
          </p:cNvSpPr>
          <p:nvPr>
            <p:ph sz="quarter" idx="1"/>
          </p:nvPr>
        </p:nvSpPr>
        <p:spPr/>
        <p:txBody>
          <a:bodyPr>
            <a:normAutofit/>
          </a:bodyPr>
          <a:lstStyle/>
          <a:p>
            <a:pPr eaLnBrk="1" hangingPunct="1"/>
            <a:r>
              <a:rPr lang="el-GR" altLang="el-GR" dirty="0" smtClean="0"/>
              <a:t>Υπό αυτή τη θεωρία, οι οικογένειες δεν αντιμετωπίζονταν ως πόρος υποστήριξης, αλλά ως κίνδυνος. </a:t>
            </a:r>
          </a:p>
          <a:p>
            <a:pPr eaLnBrk="1" hangingPunct="1"/>
            <a:r>
              <a:rPr lang="el-GR" altLang="el-GR" dirty="0" smtClean="0"/>
              <a:t>Η θεωρία ενίσχυσε μια σειρά από οικογενειακές παρεμβάσεις, των οποίων στόχος ήταν η μείωση του ΕΣ στις οικογένειες υψηλού κινδύνου. </a:t>
            </a:r>
          </a:p>
          <a:p>
            <a:pPr eaLnBrk="1" hangingPunct="1"/>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6</a:t>
            </a:fld>
            <a:endParaRPr lang="el-GR"/>
          </a:p>
        </p:txBody>
      </p:sp>
    </p:spTree>
    <p:extLst>
      <p:ext uri="{BB962C8B-B14F-4D97-AF65-F5344CB8AC3E}">
        <p14:creationId xmlns:p14="http://schemas.microsoft.com/office/powerpoint/2010/main" val="2251619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smtClean="0"/>
              <a:t>Το κίνημα </a:t>
            </a:r>
            <a:r>
              <a:rPr lang="el-GR" altLang="el-GR" sz="3200" dirty="0"/>
              <a:t>αυτοβοήθειας της </a:t>
            </a:r>
            <a:r>
              <a:rPr lang="el-GR" altLang="el-GR" sz="3200" dirty="0" smtClean="0"/>
              <a:t>οικογένειας </a:t>
            </a:r>
            <a:r>
              <a:rPr lang="el-GR" altLang="el-GR" sz="2800" b="0" dirty="0" smtClean="0"/>
              <a:t>1/2</a:t>
            </a:r>
            <a:endParaRPr lang="el-GR" sz="2800" b="0" dirty="0"/>
          </a:p>
        </p:txBody>
      </p:sp>
      <p:sp>
        <p:nvSpPr>
          <p:cNvPr id="16387" name="2 - Θέση περιεχομένου"/>
          <p:cNvSpPr>
            <a:spLocks noGrp="1"/>
          </p:cNvSpPr>
          <p:nvPr>
            <p:ph sz="quarter" idx="1"/>
          </p:nvPr>
        </p:nvSpPr>
        <p:spPr/>
        <p:txBody>
          <a:bodyPr>
            <a:normAutofit/>
          </a:bodyPr>
          <a:lstStyle/>
          <a:p>
            <a:pPr eaLnBrk="1" hangingPunct="1"/>
            <a:r>
              <a:rPr lang="el-GR" altLang="el-GR" dirty="0" smtClean="0"/>
              <a:t>Μια εναλλακτική θεωρητική κατανόηση της αντίδρασης της οικογένειας στην ψυχική ασθένεια προκύπτει μέσα από την έντονη ανάπτυξη του κινήματος αυτοβοήθειας της οικογένειας στη Βόρειο Αμερική, στην Ευρώπη και στην Αυστραλία. </a:t>
            </a:r>
          </a:p>
          <a:p>
            <a:pPr eaLnBrk="1" hangingPunct="1"/>
            <a:r>
              <a:rPr lang="el-GR" altLang="el-GR" dirty="0" smtClean="0"/>
              <a:t>Το κίνημα εστιάστηκε στη βιωμένη εμπειρία της ψυχικής ασθένειας στις οικογένειες, και τόνιζε τη σημασία της οικογένειας ως ατόμων που φροντίζουν τους ασθενείς (γονείς, αλλά και οι σύζυγοι, τα αδέλφια, τα παιδιά και η ευρύτερη οικογένεια).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7</a:t>
            </a:fld>
            <a:endParaRPr lang="el-GR"/>
          </a:p>
        </p:txBody>
      </p:sp>
    </p:spTree>
    <p:extLst>
      <p:ext uri="{BB962C8B-B14F-4D97-AF65-F5344CB8AC3E}">
        <p14:creationId xmlns:p14="http://schemas.microsoft.com/office/powerpoint/2010/main" val="402511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sz="3200" dirty="0">
                <a:solidFill>
                  <a:srgbClr val="775F55">
                    <a:lumMod val="75000"/>
                  </a:srgbClr>
                </a:solidFill>
              </a:rPr>
              <a:t>Το κίνημα αυτοβοήθειας της οικογένειας </a:t>
            </a:r>
            <a:r>
              <a:rPr lang="el-GR" altLang="el-GR" sz="2800" b="0" dirty="0" smtClean="0">
                <a:solidFill>
                  <a:srgbClr val="775F55">
                    <a:lumMod val="75000"/>
                  </a:srgbClr>
                </a:solidFill>
              </a:rPr>
              <a:t>2/2</a:t>
            </a:r>
            <a:endParaRPr lang="el-GR" dirty="0"/>
          </a:p>
        </p:txBody>
      </p:sp>
      <p:sp>
        <p:nvSpPr>
          <p:cNvPr id="17411" name="2 - Θέση περιεχομένου"/>
          <p:cNvSpPr>
            <a:spLocks noGrp="1"/>
          </p:cNvSpPr>
          <p:nvPr>
            <p:ph sz="quarter" idx="1"/>
          </p:nvPr>
        </p:nvSpPr>
        <p:spPr>
          <a:xfrm>
            <a:off x="612648" y="1600200"/>
            <a:ext cx="8153400" cy="4853136"/>
          </a:xfrm>
        </p:spPr>
        <p:txBody>
          <a:bodyPr>
            <a:normAutofit/>
          </a:bodyPr>
          <a:lstStyle/>
          <a:p>
            <a:pPr eaLnBrk="1" hangingPunct="1"/>
            <a:r>
              <a:rPr lang="el-GR" altLang="el-GR" dirty="0" smtClean="0"/>
              <a:t>Θεωρούσε ότι η ασθένεια προκαλούσε έντονο στρες στις οικογένειες, όχι μόνο κατά τη διάρκεια των κρίσεων, αλλά και κατά τη μακροχρόνια φροντίδα μελών με σοβαρή ψυχική ασθένεια. </a:t>
            </a:r>
          </a:p>
          <a:p>
            <a:pPr eaLnBrk="1" hangingPunct="1"/>
            <a:r>
              <a:rPr lang="el-GR" altLang="el-GR" dirty="0" smtClean="0"/>
              <a:t>Οι οικογένειες δεν ήταν απλώς ένας επιβαρυμένος πόρος ή μια απειλή που έχρηζε διαχείρισης. </a:t>
            </a:r>
          </a:p>
          <a:p>
            <a:pPr eaLnBrk="1" hangingPunct="1"/>
            <a:r>
              <a:rPr lang="el-GR" altLang="el-GR" dirty="0" smtClean="0"/>
              <a:t>Ήταν ένα αναπόσπαστο κομμάτι της εμπειρίας και του αντίκτυπου της ψυχικής ασθένειας, και χρειάζονταν υποστήριξη και υπηρεσίες σε ανεξάρτητη βάση και όχι επικουρικά προς τη θεραπεία του ασθενή.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8</a:t>
            </a:fld>
            <a:endParaRPr lang="el-GR"/>
          </a:p>
        </p:txBody>
      </p:sp>
    </p:spTree>
    <p:extLst>
      <p:ext uri="{BB962C8B-B14F-4D97-AF65-F5344CB8AC3E}">
        <p14:creationId xmlns:p14="http://schemas.microsoft.com/office/powerpoint/2010/main" val="140739720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plate">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34</TotalTime>
  <Words>3859</Words>
  <Application>Microsoft Office PowerPoint</Application>
  <PresentationFormat>Προβολή στην οθόνη (4:3)</PresentationFormat>
  <Paragraphs>333</Paragraphs>
  <Slides>58</Slides>
  <Notes>7</Notes>
  <HiddenSlides>0</HiddenSlides>
  <MMClips>0</MMClips>
  <ScaleCrop>false</ScaleCrop>
  <HeadingPairs>
    <vt:vector size="4" baseType="variant">
      <vt:variant>
        <vt:lpstr>Θέμα</vt:lpstr>
      </vt:variant>
      <vt:variant>
        <vt:i4>3</vt:i4>
      </vt:variant>
      <vt:variant>
        <vt:lpstr>Τίτλοι διαφανειών</vt:lpstr>
      </vt:variant>
      <vt:variant>
        <vt:i4>58</vt:i4>
      </vt:variant>
    </vt:vector>
  </HeadingPairs>
  <TitlesOfParts>
    <vt:vector size="61" baseType="lpstr">
      <vt:lpstr>template</vt:lpstr>
      <vt:lpstr>exo-opistho_simeiomata</vt:lpstr>
      <vt:lpstr>OC_template_updated</vt:lpstr>
      <vt:lpstr>Κοινωνική Εργασία στην υγεία και  ψυχική υγεία</vt:lpstr>
      <vt:lpstr>Η θεωρητική βάση της εργασίας  με την οικογένεια 1/2</vt:lpstr>
      <vt:lpstr>Η θεωρητική βάση της εργασίας  με την οικογένεια 2/2</vt:lpstr>
      <vt:lpstr> Εκφρασμένο Συναίσθημα (ΕΣ) 1/4</vt:lpstr>
      <vt:lpstr> Εκφρασμένο Συναίσθημα (ΕΣ) 2/4</vt:lpstr>
      <vt:lpstr> Εκφρασμένο Συναίσθημα (ΕΣ) 3/4</vt:lpstr>
      <vt:lpstr> Εκφρασμένο Συναίσθημα (ΕΣ) 4/4</vt:lpstr>
      <vt:lpstr>Το κίνημα αυτοβοήθειας της οικογένειας 1/2</vt:lpstr>
      <vt:lpstr>Το κίνημα αυτοβοήθειας της οικογένειας 2/2</vt:lpstr>
      <vt:lpstr>Οι αρνητικές πτυχές των θεωριών του ΕΣ </vt:lpstr>
      <vt:lpstr>Η αντίληψη για την κρίση στην οικογένεια 1/2</vt:lpstr>
      <vt:lpstr>Η αντίληψη για την κρίση στην οικογένεια 2/2</vt:lpstr>
      <vt:lpstr>Ισχυρισμοί κινήματος  οικογενειακής αυτοβοήθειας </vt:lpstr>
      <vt:lpstr>Οι θεωρίες του ΕΣ σήμερα</vt:lpstr>
      <vt:lpstr>Η αντίδραση της οικογένειας απέναντι  στην ψυχική ασθένεια 1/2</vt:lpstr>
      <vt:lpstr>Η αντίδραση της οικογένειας απέναντι  στην ψυχική ασθένεια 2/2</vt:lpstr>
      <vt:lpstr>Η παροχή φροντίδας ως καθοριστικός ρόλος:  Η πράξη της παροχής φροντίδας 1/2</vt:lpstr>
      <vt:lpstr>Η παροχή φροντίδας ως καθοριστικός ρόλος:  Η πράξη της παροχής φροντίδας 2/2</vt:lpstr>
      <vt:lpstr>Η παροχή φροντίδας ως γνωστικός ρόλος:  Η γνώση της παροχής φροντίδας</vt:lpstr>
      <vt:lpstr>Η ‘γνώση της παροχής φροντίδας’ περιλαμβάνει και άλλα. Οι οικογένειες πρέπει να γνωρίζουν: </vt:lpstr>
      <vt:lpstr>Η παροχή φροντίδας ως συναισθηματική αντίδραση: Το συναίσθημα της φροντίδας</vt:lpstr>
      <vt:lpstr>Η απώλεια 1/3</vt:lpstr>
      <vt:lpstr>Η απώλεια 2/3</vt:lpstr>
      <vt:lpstr>Η απώλεια 3/3</vt:lpstr>
      <vt:lpstr>Ο θρήνος </vt:lpstr>
      <vt:lpstr>Η ενοχή </vt:lpstr>
      <vt:lpstr>Τα όρια της έννοιας της παροχής φροντίδας 1/2</vt:lpstr>
      <vt:lpstr>Τα όρια της έννοιας της παροχής φροντίδας 2/2</vt:lpstr>
      <vt:lpstr>Τα μοντέλα της εργασίας με την οικογένεια 1/2</vt:lpstr>
      <vt:lpstr>Τα μοντέλα της εργασίας με την οικογένεια 2/2</vt:lpstr>
      <vt:lpstr>Βασικά χαρακτηριστικά καλής πρακτικής 1/2</vt:lpstr>
      <vt:lpstr>Βασικά χαρακτηριστικά καλής πρακτικής 2/2</vt:lpstr>
      <vt:lpstr>Παρουσίαση του PowerPoint</vt:lpstr>
      <vt:lpstr>Αξιολόγηση της οικογένειας</vt:lpstr>
      <vt:lpstr>Χρήσιμα δεδομένα για κάθε μέλος της οικογένειας. Εξετάζουν 1/2:</vt:lpstr>
      <vt:lpstr>Χρήσιμα δεδομένα για κάθε μέλος της οικογένειας. Εξετάζουν 2/2:</vt:lpstr>
      <vt:lpstr>Ενσωμάτωση οικογένειας και συστήματος </vt:lpstr>
      <vt:lpstr>Σεβασμός </vt:lpstr>
      <vt:lpstr>Διαφάνεια και ειλικρίνεια</vt:lpstr>
      <vt:lpstr>Ενημέρωση</vt:lpstr>
      <vt:lpstr>Συνεργασία </vt:lpstr>
      <vt:lpstr>Ενδυνάμωση</vt:lpstr>
      <vt:lpstr>Κατανόηση της υποκειμενικής εμπειρίας  της οικογένειας</vt:lpstr>
      <vt:lpstr>Μοντέλο της ψυχοεκπαίδευσης της οικογένειας </vt:lpstr>
      <vt:lpstr>Περιλαμβάνουν την ανταλλαγή  πληροφοριών σχετικά με: </vt:lpstr>
      <vt:lpstr>Ψυχοεκπαιδευτικά προγράμματα</vt:lpstr>
      <vt:lpstr>Η σημασία της σχέσης 1/2</vt:lpstr>
      <vt:lpstr>Η σημασία της σχέσης 2/2</vt:lpstr>
      <vt:lpstr>Η οικοδόμηση υποστηρικτικών σχέσεων με  τα μέλη της οικογένειας 1/2</vt:lpstr>
      <vt:lpstr>Η οικοδόμηση υποστηρικτικών σχέσεων με  τα μέλη της οικογένειας 2/2</vt:lpstr>
      <vt:lpstr>Συμπεράσματα</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Κοινωνική Εργασία στην υγεία και  ψυχική υγεία</dc:title>
  <dc:creator>opencourses@teiath.gr</dc:creator>
  <cp:lastModifiedBy>fkaram2</cp:lastModifiedBy>
  <cp:revision>7</cp:revision>
  <dcterms:created xsi:type="dcterms:W3CDTF">2015-08-07T06:57:30Z</dcterms:created>
  <dcterms:modified xsi:type="dcterms:W3CDTF">2015-08-27T11:41:48Z</dcterms:modified>
</cp:coreProperties>
</file>