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4"/>
  </p:notesMasterIdLst>
  <p:handoutMasterIdLst>
    <p:handoutMasterId r:id="rId75"/>
  </p:handoutMasterIdLst>
  <p:sldIdLst>
    <p:sldId id="256" r:id="rId2"/>
    <p:sldId id="268" r:id="rId3"/>
    <p:sldId id="269" r:id="rId4"/>
    <p:sldId id="303" r:id="rId5"/>
    <p:sldId id="304" r:id="rId6"/>
    <p:sldId id="270" r:id="rId7"/>
    <p:sldId id="305" r:id="rId8"/>
    <p:sldId id="271" r:id="rId9"/>
    <p:sldId id="306" r:id="rId10"/>
    <p:sldId id="272" r:id="rId11"/>
    <p:sldId id="307" r:id="rId12"/>
    <p:sldId id="273" r:id="rId13"/>
    <p:sldId id="308" r:id="rId14"/>
    <p:sldId id="309" r:id="rId15"/>
    <p:sldId id="274" r:id="rId16"/>
    <p:sldId id="312" r:id="rId17"/>
    <p:sldId id="311" r:id="rId18"/>
    <p:sldId id="313" r:id="rId19"/>
    <p:sldId id="275" r:id="rId20"/>
    <p:sldId id="314" r:id="rId21"/>
    <p:sldId id="276" r:id="rId22"/>
    <p:sldId id="315" r:id="rId23"/>
    <p:sldId id="277" r:id="rId24"/>
    <p:sldId id="316" r:id="rId25"/>
    <p:sldId id="278" r:id="rId26"/>
    <p:sldId id="279" r:id="rId27"/>
    <p:sldId id="317" r:id="rId28"/>
    <p:sldId id="280" r:id="rId29"/>
    <p:sldId id="319" r:id="rId30"/>
    <p:sldId id="318" r:id="rId31"/>
    <p:sldId id="281" r:id="rId32"/>
    <p:sldId id="282" r:id="rId33"/>
    <p:sldId id="283" r:id="rId34"/>
    <p:sldId id="284" r:id="rId35"/>
    <p:sldId id="285" r:id="rId36"/>
    <p:sldId id="286" r:id="rId37"/>
    <p:sldId id="322" r:id="rId38"/>
    <p:sldId id="323" r:id="rId39"/>
    <p:sldId id="320" r:id="rId40"/>
    <p:sldId id="324" r:id="rId41"/>
    <p:sldId id="325" r:id="rId42"/>
    <p:sldId id="287" r:id="rId43"/>
    <p:sldId id="327" r:id="rId44"/>
    <p:sldId id="288" r:id="rId45"/>
    <p:sldId id="328" r:id="rId46"/>
    <p:sldId id="289" r:id="rId47"/>
    <p:sldId id="329" r:id="rId48"/>
    <p:sldId id="290" r:id="rId49"/>
    <p:sldId id="291" r:id="rId50"/>
    <p:sldId id="292" r:id="rId51"/>
    <p:sldId id="293" r:id="rId52"/>
    <p:sldId id="294" r:id="rId53"/>
    <p:sldId id="330" r:id="rId54"/>
    <p:sldId id="295" r:id="rId55"/>
    <p:sldId id="331" r:id="rId56"/>
    <p:sldId id="296" r:id="rId57"/>
    <p:sldId id="297" r:id="rId58"/>
    <p:sldId id="298" r:id="rId59"/>
    <p:sldId id="299" r:id="rId60"/>
    <p:sldId id="300" r:id="rId61"/>
    <p:sldId id="301" r:id="rId62"/>
    <p:sldId id="332" r:id="rId63"/>
    <p:sldId id="302" r:id="rId64"/>
    <p:sldId id="333" r:id="rId65"/>
    <p:sldId id="257" r:id="rId66"/>
    <p:sldId id="262" r:id="rId67"/>
    <p:sldId id="264" r:id="rId68"/>
    <p:sldId id="334" r:id="rId69"/>
    <p:sldId id="335" r:id="rId70"/>
    <p:sldId id="266" r:id="rId71"/>
    <p:sldId id="267" r:id="rId72"/>
    <p:sldId id="261" r:id="rId73"/>
  </p:sldIdLst>
  <p:sldSz cx="9144000" cy="6858000" type="screen4x3"/>
  <p:notesSz cx="7104063" cy="10234613"/>
  <p:custDataLst>
    <p:tags r:id="rId7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80" d="100"/>
          <a:sy n="80" d="100"/>
        </p:scale>
        <p:origin x="-114" y="-7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49</a:t>
            </a:fld>
            <a:endParaRPr lang="el-GR" dirty="0"/>
          </a:p>
        </p:txBody>
      </p:sp>
    </p:spTree>
    <p:extLst>
      <p:ext uri="{BB962C8B-B14F-4D97-AF65-F5344CB8AC3E}">
        <p14:creationId xmlns:p14="http://schemas.microsoft.com/office/powerpoint/2010/main" val="161732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58</a:t>
            </a:fld>
            <a:endParaRPr lang="el-GR" dirty="0"/>
          </a:p>
        </p:txBody>
      </p:sp>
    </p:spTree>
    <p:extLst>
      <p:ext uri="{BB962C8B-B14F-4D97-AF65-F5344CB8AC3E}">
        <p14:creationId xmlns:p14="http://schemas.microsoft.com/office/powerpoint/2010/main" val="1671237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60</a:t>
            </a:fld>
            <a:endParaRPr lang="el-GR" dirty="0"/>
          </a:p>
        </p:txBody>
      </p:sp>
    </p:spTree>
    <p:extLst>
      <p:ext uri="{BB962C8B-B14F-4D97-AF65-F5344CB8AC3E}">
        <p14:creationId xmlns:p14="http://schemas.microsoft.com/office/powerpoint/2010/main" val="1785668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61</a:t>
            </a:fld>
            <a:endParaRPr lang="el-GR" dirty="0"/>
          </a:p>
        </p:txBody>
      </p:sp>
    </p:spTree>
    <p:extLst>
      <p:ext uri="{BB962C8B-B14F-4D97-AF65-F5344CB8AC3E}">
        <p14:creationId xmlns:p14="http://schemas.microsoft.com/office/powerpoint/2010/main" val="178566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62</a:t>
            </a:fld>
            <a:endParaRPr lang="el-GR" dirty="0"/>
          </a:p>
        </p:txBody>
      </p:sp>
    </p:spTree>
    <p:extLst>
      <p:ext uri="{BB962C8B-B14F-4D97-AF65-F5344CB8AC3E}">
        <p14:creationId xmlns:p14="http://schemas.microsoft.com/office/powerpoint/2010/main" val="394421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63</a:t>
            </a:fld>
            <a:endParaRPr lang="el-GR" dirty="0"/>
          </a:p>
        </p:txBody>
      </p:sp>
    </p:spTree>
    <p:extLst>
      <p:ext uri="{BB962C8B-B14F-4D97-AF65-F5344CB8AC3E}">
        <p14:creationId xmlns:p14="http://schemas.microsoft.com/office/powerpoint/2010/main" val="3944219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98018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116861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116861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334048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334048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30</a:t>
            </a:fld>
            <a:endParaRPr lang="el-GR" dirty="0"/>
          </a:p>
        </p:txBody>
      </p:sp>
    </p:spTree>
    <p:extLst>
      <p:ext uri="{BB962C8B-B14F-4D97-AF65-F5344CB8AC3E}">
        <p14:creationId xmlns:p14="http://schemas.microsoft.com/office/powerpoint/2010/main" val="377780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34</a:t>
            </a:fld>
            <a:endParaRPr lang="el-GR" dirty="0"/>
          </a:p>
        </p:txBody>
      </p:sp>
    </p:spTree>
    <p:extLst>
      <p:ext uri="{BB962C8B-B14F-4D97-AF65-F5344CB8AC3E}">
        <p14:creationId xmlns:p14="http://schemas.microsoft.com/office/powerpoint/2010/main" val="182486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47</a:t>
            </a:fld>
            <a:endParaRPr lang="el-GR" dirty="0"/>
          </a:p>
        </p:txBody>
      </p:sp>
    </p:spTree>
    <p:extLst>
      <p:ext uri="{BB962C8B-B14F-4D97-AF65-F5344CB8AC3E}">
        <p14:creationId xmlns:p14="http://schemas.microsoft.com/office/powerpoint/2010/main" val="33400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asweb.ou.edu/pbell/histology/Outline/contents.html" TargetMode="External"/><Relationship Id="rId4" Type="http://schemas.openxmlformats.org/officeDocument/2006/relationships/image" Target="https://casweb.ou.edu/pbell/histology/Images/Slides/Urinary/111.ihab.kidney/111.ihab.kidney.04.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Juxtaglomerular_Apparatus_and_Glomerulus.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Renal_corpuscle.svg"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creativecommons.org/licenses/by/3.0/deed.e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casweb.ou.edu/pbell/histology/histo.home.html" TargetMode="External"/><Relationship Id="rId13" Type="http://schemas.openxmlformats.org/officeDocument/2006/relationships/hyperlink" Target="http://commons.wikimedia.org/wiki/User:Anmats" TargetMode="External"/><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hyperlink" Target="http://en.wikipedia.org/wiki/Nephron#mediaviewer/File:Kidney_Nephron.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creativecommons.org/licenses/by/3.0/deed.en" TargetMode="External"/><Relationship Id="rId5" Type="http://schemas.openxmlformats.org/officeDocument/2006/relationships/image" Target="../media/image7.jpeg"/><Relationship Id="rId10" Type="http://schemas.openxmlformats.org/officeDocument/2006/relationships/hyperlink" Target="http://commons.wikimedia.org/wiki/User:CFCF" TargetMode="External"/><Relationship Id="rId4" Type="http://schemas.openxmlformats.org/officeDocument/2006/relationships/image" Target="../media/image6.jpeg"/><Relationship Id="rId9" Type="http://schemas.openxmlformats.org/officeDocument/2006/relationships/hyperlink" Target="http://commons.wikimedia.org/wiki/File:2610_The_Kidney.jp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s://casweb.ou.edu/pbell/histology/Images/Slides/Urinary/pl.kid.dis.prx.mod.100.jpg"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https://casweb.ou.edu/pbell/histology/Images/Slides/Urinary/pl.kid.dis.prx.mod.100.jpg"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gr/url?sa=i&amp;rct=j&amp;q=&amp;esrc=s&amp;source=images&amp;cd=&amp;cad=rja&amp;uact=8&amp;docid=1vMRya5ltY3d0M&amp;tbnid=3T30QWT21FOY2M:&amp;ved=0CAUQjRw&amp;url=http://panacea.med.uoa.gr/topic.aspx?id%3D682&amp;ei=DltmU_yBKqGN0AXokYCYCg&amp;bvm=bv.65788261,d.d2k&amp;psig=AFQjCNGK4WKDELQhMOypu67_u67W-fkUqg&amp;ust=1399303291420329"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med.auth.gr/db/histology/gr/" TargetMode="External"/><Relationship Id="rId5" Type="http://schemas.openxmlformats.org/officeDocument/2006/relationships/hyperlink" Target="https://casweb.ou.edu/pbell/histology/Outline/contents.html" TargetMode="External"/><Relationship Id="rId4" Type="http://schemas.openxmlformats.org/officeDocument/2006/relationships/image" Target="../media/image38.jpe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hyperlink" Target="https://casweb.ou.edu/pbell/histology/Outline/contents.html" TargetMode="External"/><Relationship Id="rId4" Type="http://schemas.openxmlformats.org/officeDocument/2006/relationships/hyperlink" Target="http://www.med.auth.gr/db/histology/gr/"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asweb.ou.edu/pbell/histology/Outline/contents.html" TargetMode="External"/><Relationship Id="rId5" Type="http://schemas.openxmlformats.org/officeDocument/2006/relationships/image" Target="../media/image51.jpeg"/><Relationship Id="rId4" Type="http://schemas.openxmlformats.org/officeDocument/2006/relationships/hyperlink" Target="http://www.google.gr/url?sa=i&amp;rct=j&amp;q=&amp;esrc=s&amp;source=images&amp;cd=&amp;cad=rja&amp;uact=8&amp;docid=l2zY27bQKN_QuM&amp;tbnid=nkZFVh52rzZrUM:&amp;ved=0CAUQjRw&amp;url=http://www.proprofs.com/flashcards/story.php?title%3Dtissues--body_2&amp;ei=DJxmU92qNeHb0QWtuYCoCg&amp;bvm=bv.65788261,d.d2k&amp;psig=AFQjCNG3XOrbO3Jpxk-nq-8TH5Rk1w5bYA&amp;ust=1399319839424546"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hyperlink" Target="http://www.google.gr/url?sa=i&amp;rct=j&amp;q=&amp;esrc=s&amp;source=images&amp;cd=&amp;cad=rja&amp;uact=8&amp;docid=l2zY27bQKN_QuM&amp;tbnid=nkZFVh52rzZrUM:&amp;ved=0CAUQjRw&amp;url=http://www.proprofs.com/flashcards/story.php?title%3Dtissues--body_2&amp;ei=DJxmU92qNeHb0QWtuYCoCg&amp;bvm=bv.65788261,d.d2k&amp;psig=AFQjCNG3XOrbO3Jpxk-nq-8TH5Rk1w5bYA&amp;ust=1399319839424546" TargetMode="External"/><Relationship Id="rId4" Type="http://schemas.openxmlformats.org/officeDocument/2006/relationships/image" Target="../media/image50.jpeg"/></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emed.med.uoa.gr/application/syllabus_I/" TargetMode="External"/><Relationship Id="rId4" Type="http://schemas.openxmlformats.org/officeDocument/2006/relationships/image" Target="../media/image53.jpeg"/></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emed.med.uoa.gr/application/syllabus_I/" TargetMode="External"/><Relationship Id="rId4" Type="http://schemas.openxmlformats.org/officeDocument/2006/relationships/image" Target="../media/image53.jpe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ΙΙ – Κυτταρολογία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5</a:t>
            </a:r>
            <a:r>
              <a:rPr lang="el-GR" sz="2800" dirty="0" smtClean="0"/>
              <a:t>:</a:t>
            </a:r>
            <a:r>
              <a:rPr lang="en-US" sz="2800" dirty="0" smtClean="0"/>
              <a:t> </a:t>
            </a:r>
            <a:r>
              <a:rPr lang="el-GR" sz="2800" dirty="0" smtClean="0"/>
              <a:t>Ουροποιητικό Σύστημα</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noAutofit/>
          </a:bodyPr>
          <a:lstStyle/>
          <a:p>
            <a:r>
              <a:rPr lang="el-GR" altLang="el-GR" sz="3200" dirty="0" smtClean="0"/>
              <a:t>Ιστολογική εικόνα νεφρού σε μικρή μεγέθυνση (4</a:t>
            </a:r>
            <a:r>
              <a:rPr lang="en-US" altLang="el-GR" sz="3200" dirty="0" smtClean="0"/>
              <a:t>x</a:t>
            </a:r>
            <a:r>
              <a:rPr lang="el-GR" altLang="el-GR" sz="3200" dirty="0" smtClean="0"/>
              <a:t>)</a:t>
            </a:r>
            <a:r>
              <a:rPr lang="en-GB" altLang="el-GR" sz="3200" dirty="0" smtClean="0"/>
              <a:t> - </a:t>
            </a:r>
            <a:r>
              <a:rPr lang="el-GR" altLang="el-GR" sz="3200" dirty="0" smtClean="0"/>
              <a:t>Παραμυελική</a:t>
            </a:r>
            <a:r>
              <a:rPr lang="en-GB" altLang="el-GR" sz="3200" dirty="0" smtClean="0"/>
              <a:t> </a:t>
            </a:r>
            <a:r>
              <a:rPr lang="el-GR" altLang="el-GR" sz="3200" dirty="0"/>
              <a:t>ζώνη</a:t>
            </a:r>
            <a:endParaRPr lang="el-GR" altLang="el-GR" sz="3200" dirty="0">
              <a:solidFill>
                <a:srgbClr val="FF9900"/>
              </a:solidFill>
            </a:endParaRPr>
          </a:p>
        </p:txBody>
      </p:sp>
      <p:sp>
        <p:nvSpPr>
          <p:cNvPr id="288771" name="Rectangle 3"/>
          <p:cNvSpPr>
            <a:spLocks noGrp="1" noChangeArrowheads="1"/>
          </p:cNvSpPr>
          <p:nvPr>
            <p:ph idx="1"/>
          </p:nvPr>
        </p:nvSpPr>
        <p:spPr>
          <a:xfrm>
            <a:off x="457200" y="1196752"/>
            <a:ext cx="8229600" cy="1800200"/>
          </a:xfrm>
        </p:spPr>
        <p:txBody>
          <a:bodyPr>
            <a:normAutofit/>
          </a:bodyPr>
          <a:lstStyle/>
          <a:p>
            <a:pPr marL="0" indent="0">
              <a:buNone/>
            </a:pPr>
            <a:r>
              <a:rPr lang="el-GR" altLang="el-GR" sz="2000" dirty="0" smtClean="0">
                <a:latin typeface="+mj-lt"/>
              </a:rPr>
              <a:t>Εικόνα εμφανίζουσα </a:t>
            </a:r>
            <a:r>
              <a:rPr lang="el-GR" altLang="el-GR" sz="2000" dirty="0">
                <a:latin typeface="+mj-lt"/>
              </a:rPr>
              <a:t>στο κέντρο την παραμυελική ζώνη (παραμυελικός φλοιός),  όριο μεταξύ του φλοιού (δεξιά) και του μυελού (αριστερά). Ο φλοιός περιέχει νεφρικά σωμάτια,</a:t>
            </a:r>
            <a:r>
              <a:rPr lang="en-GB" altLang="el-GR" sz="2000" dirty="0">
                <a:latin typeface="+mj-lt"/>
              </a:rPr>
              <a:t> </a:t>
            </a:r>
            <a:r>
              <a:rPr lang="el-GR" altLang="el-GR" sz="2000" dirty="0">
                <a:latin typeface="+mj-lt"/>
              </a:rPr>
              <a:t>εγγύς και άπω εσπειραμένα ουροφόρα σωληνάρια, και</a:t>
            </a:r>
            <a:r>
              <a:rPr lang="en-GB" altLang="el-GR" sz="2000" dirty="0">
                <a:latin typeface="+mj-lt"/>
              </a:rPr>
              <a:t> </a:t>
            </a:r>
            <a:r>
              <a:rPr lang="el-GR" altLang="el-GR" sz="2000" dirty="0">
                <a:latin typeface="+mj-lt"/>
              </a:rPr>
              <a:t>αθροιστικά σωληνάρια. </a:t>
            </a:r>
          </a:p>
        </p:txBody>
      </p:sp>
      <p:sp>
        <p:nvSpPr>
          <p:cNvPr id="288775" name="Rectangle 7"/>
          <p:cNvSpPr>
            <a:spLocks noChangeArrowheads="1"/>
          </p:cNvSpPr>
          <p:nvPr/>
        </p:nvSpPr>
        <p:spPr bwMode="auto">
          <a:xfrm>
            <a:off x="0" y="115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7" name="Picture 6"/>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92080" y="2348880"/>
            <a:ext cx="3457837" cy="26642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6924" y="2664782"/>
            <a:ext cx="4554741" cy="2708434"/>
          </a:xfrm>
          <a:prstGeom prst="rect">
            <a:avLst/>
          </a:prstGeom>
        </p:spPr>
        <p:txBody>
          <a:bodyPr wrap="square">
            <a:spAutoFit/>
          </a:bodyPr>
          <a:lstStyle/>
          <a:p>
            <a:r>
              <a:rPr lang="el-GR" altLang="el-GR" sz="2000" dirty="0">
                <a:latin typeface="+mj-lt"/>
              </a:rPr>
              <a:t>Ο μυελός περιέχει τα λεπτά σκέλη της αγκύλης του </a:t>
            </a:r>
            <a:r>
              <a:rPr lang="en-GB" altLang="el-GR" sz="2000" dirty="0">
                <a:latin typeface="+mj-lt"/>
              </a:rPr>
              <a:t>Henle</a:t>
            </a:r>
            <a:r>
              <a:rPr lang="el-GR" altLang="el-GR" sz="2000" dirty="0">
                <a:latin typeface="+mj-lt"/>
              </a:rPr>
              <a:t>,</a:t>
            </a:r>
            <a:r>
              <a:rPr lang="en-GB" altLang="el-GR" sz="2000" dirty="0">
                <a:latin typeface="+mj-lt"/>
              </a:rPr>
              <a:t>  </a:t>
            </a:r>
            <a:r>
              <a:rPr lang="el-GR" altLang="el-GR" sz="2000" dirty="0">
                <a:latin typeface="+mj-lt"/>
              </a:rPr>
              <a:t>αθροιστικούς πόρους</a:t>
            </a:r>
            <a:r>
              <a:rPr lang="en-GB" altLang="el-GR" sz="2000" dirty="0">
                <a:latin typeface="+mj-lt"/>
              </a:rPr>
              <a:t> </a:t>
            </a:r>
            <a:r>
              <a:rPr lang="el-GR" altLang="el-GR" sz="2000" dirty="0">
                <a:latin typeface="+mj-lt"/>
              </a:rPr>
              <a:t>, και τους θηλαίους πόρους (πόροι του </a:t>
            </a:r>
            <a:r>
              <a:rPr lang="en-GB" altLang="el-GR" sz="2000" dirty="0">
                <a:latin typeface="+mj-lt"/>
              </a:rPr>
              <a:t>Bellini</a:t>
            </a:r>
            <a:r>
              <a:rPr lang="el-GR" altLang="el-GR" sz="2000" dirty="0">
                <a:latin typeface="+mj-lt"/>
              </a:rPr>
              <a:t>, που δεν υπάρχουν στην εικόνα). </a:t>
            </a:r>
            <a:endParaRPr lang="el-GR" altLang="el-GR" sz="2000" dirty="0" smtClean="0">
              <a:latin typeface="+mj-lt"/>
            </a:endParaRPr>
          </a:p>
          <a:p>
            <a:pPr>
              <a:spcBef>
                <a:spcPts val="1200"/>
              </a:spcBef>
            </a:pPr>
            <a:r>
              <a:rPr lang="el-GR" altLang="el-GR" sz="2000" dirty="0" smtClean="0">
                <a:latin typeface="+mj-lt"/>
              </a:rPr>
              <a:t>Τα </a:t>
            </a:r>
            <a:r>
              <a:rPr lang="el-GR" altLang="el-GR" sz="2000" dirty="0">
                <a:latin typeface="+mj-lt"/>
              </a:rPr>
              <a:t>κατιόντα και ανιόντα τμήματα της αγκύλης του </a:t>
            </a:r>
            <a:r>
              <a:rPr lang="en-GB" altLang="el-GR" sz="2000" dirty="0">
                <a:latin typeface="+mj-lt"/>
              </a:rPr>
              <a:t>Henle </a:t>
            </a:r>
            <a:r>
              <a:rPr lang="el-GR" altLang="el-GR" sz="2000" dirty="0">
                <a:latin typeface="+mj-lt"/>
              </a:rPr>
              <a:t>βρίσκονται και στο φλοιό και στο μυελό του νεφρού. </a:t>
            </a:r>
            <a:endParaRPr lang="el-GR" altLang="el-GR" sz="2000" dirty="0" smtClean="0">
              <a:latin typeface="+mj-lt"/>
            </a:endParaRPr>
          </a:p>
        </p:txBody>
      </p:sp>
      <p:sp>
        <p:nvSpPr>
          <p:cNvPr id="3" name="Rectangle 2"/>
          <p:cNvSpPr/>
          <p:nvPr/>
        </p:nvSpPr>
        <p:spPr>
          <a:xfrm>
            <a:off x="446924" y="5458149"/>
            <a:ext cx="8782718" cy="707886"/>
          </a:xfrm>
          <a:prstGeom prst="rect">
            <a:avLst/>
          </a:prstGeom>
        </p:spPr>
        <p:txBody>
          <a:bodyPr wrap="square">
            <a:spAutoFit/>
          </a:bodyPr>
          <a:lstStyle/>
          <a:p>
            <a:r>
              <a:rPr lang="el-GR" altLang="el-GR" sz="2000" dirty="0">
                <a:latin typeface="+mj-lt"/>
              </a:rPr>
              <a:t>Τμήματα των τοξοειδών αρτηριών και φλεβών δύνανται να βρίσκονται στο όριο φλοιού-μυελού. Χρώση=</a:t>
            </a:r>
            <a:r>
              <a:rPr lang="en-GB" altLang="el-GR" sz="2000" dirty="0">
                <a:latin typeface="+mj-lt"/>
              </a:rPr>
              <a:t>IHAB</a:t>
            </a:r>
            <a:r>
              <a:rPr lang="el-GR" altLang="el-GR" sz="2000" dirty="0">
                <a:latin typeface="+mj-lt"/>
              </a:rPr>
              <a:t> (Σιδηρούχος Αιματοξυλίνη και Μπλε Ανιλίνης)</a:t>
            </a:r>
          </a:p>
        </p:txBody>
      </p:sp>
      <p:sp>
        <p:nvSpPr>
          <p:cNvPr id="8" name="Rectangle 7"/>
          <p:cNvSpPr/>
          <p:nvPr/>
        </p:nvSpPr>
        <p:spPr>
          <a:xfrm>
            <a:off x="5192106" y="4948187"/>
            <a:ext cx="360040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303059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normAutofit/>
          </a:bodyPr>
          <a:lstStyle/>
          <a:p>
            <a:r>
              <a:rPr lang="el-GR" altLang="el-GR" sz="3600" dirty="0" smtClean="0"/>
              <a:t>Νεφρός</a:t>
            </a:r>
            <a:r>
              <a:rPr lang="en-US" altLang="el-GR" sz="3600" dirty="0" smtClean="0"/>
              <a:t> </a:t>
            </a:r>
            <a:r>
              <a:rPr lang="en-GB" altLang="el-GR" sz="3600" dirty="0" smtClean="0"/>
              <a:t>- </a:t>
            </a:r>
            <a:r>
              <a:rPr lang="el-GR" altLang="el-GR" sz="3600" dirty="0" smtClean="0"/>
              <a:t>Παραμυελική</a:t>
            </a:r>
            <a:r>
              <a:rPr lang="en-GB" altLang="el-GR" sz="3600" dirty="0" smtClean="0"/>
              <a:t> </a:t>
            </a:r>
            <a:r>
              <a:rPr lang="el-GR" altLang="el-GR" sz="3600" dirty="0"/>
              <a:t>ζώνη</a:t>
            </a:r>
            <a:endParaRPr lang="el-GR" altLang="el-GR" sz="3600" dirty="0">
              <a:solidFill>
                <a:srgbClr val="FF9900"/>
              </a:solidFill>
            </a:endParaRPr>
          </a:p>
        </p:txBody>
      </p:sp>
      <p:sp>
        <p:nvSpPr>
          <p:cNvPr id="288771" name="Rectangle 3"/>
          <p:cNvSpPr>
            <a:spLocks noGrp="1" noChangeArrowheads="1"/>
          </p:cNvSpPr>
          <p:nvPr>
            <p:ph idx="1"/>
          </p:nvPr>
        </p:nvSpPr>
        <p:spPr>
          <a:xfrm>
            <a:off x="457200" y="1196752"/>
            <a:ext cx="8363272" cy="5040560"/>
          </a:xfrm>
        </p:spPr>
        <p:txBody>
          <a:bodyPr>
            <a:normAutofit/>
          </a:bodyPr>
          <a:lstStyle/>
          <a:p>
            <a:pPr marL="0" indent="0">
              <a:buNone/>
            </a:pPr>
            <a:r>
              <a:rPr lang="el-GR" altLang="el-GR" sz="2000" dirty="0" smtClean="0"/>
              <a:t>Η </a:t>
            </a:r>
            <a:r>
              <a:rPr lang="en-GB" altLang="el-GR" sz="2000" dirty="0"/>
              <a:t>IHAB</a:t>
            </a:r>
            <a:r>
              <a:rPr lang="el-GR" altLang="el-GR" sz="2000" dirty="0"/>
              <a:t> χρώση είναι συνήθης στα ιστολογικά παρασκευάσματα του νεφρού. Οι πυρήνες και τα άλλα βασεόφιλα στοιχεία χρωματίζονται μαύρα με τη σιδηρούχο αιματοξυλίνη </a:t>
            </a:r>
            <a:r>
              <a:rPr lang="en-GB" altLang="el-GR" sz="2000" dirty="0"/>
              <a:t>IH</a:t>
            </a:r>
            <a:r>
              <a:rPr lang="el-GR" altLang="el-GR" sz="2000" dirty="0"/>
              <a:t>. Οι κολλαγόνες ίνες του συνδετικού ιστού και η βασική μεμβράνη χρωματίζονται κυανές με το μπλε της ανιλίνης.</a:t>
            </a:r>
          </a:p>
        </p:txBody>
      </p:sp>
      <p:sp>
        <p:nvSpPr>
          <p:cNvPr id="288775" name="Rectangle 7"/>
          <p:cNvSpPr>
            <a:spLocks noChangeArrowheads="1"/>
          </p:cNvSpPr>
          <p:nvPr/>
        </p:nvSpPr>
        <p:spPr bwMode="auto">
          <a:xfrm>
            <a:off x="0" y="115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73" y="2924943"/>
            <a:ext cx="7904691" cy="29256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97431" y="5850606"/>
            <a:ext cx="3168352" cy="646331"/>
          </a:xfrm>
          <a:prstGeom prst="rect">
            <a:avLst/>
          </a:prstGeom>
          <a:noFill/>
        </p:spPr>
        <p:txBody>
          <a:bodyPr wrap="square" rtlCol="0">
            <a:spAutoFit/>
          </a:bodyPr>
          <a:lstStyle/>
          <a:p>
            <a:pPr algn="ctr"/>
            <a:r>
              <a:rPr lang="en-US" sz="1200" dirty="0" smtClean="0">
                <a:latin typeface="+mj-lt"/>
              </a:rPr>
              <a:t>“</a:t>
            </a:r>
            <a:r>
              <a:rPr lang="en-US" sz="1200" dirty="0">
                <a:latin typeface="+mj-lt"/>
                <a:hlinkClick r:id="rId4"/>
              </a:rPr>
              <a:t>Juxtaglomerular Apparatus and </a:t>
            </a:r>
            <a:r>
              <a:rPr lang="en-US" sz="1200" dirty="0" smtClean="0">
                <a:latin typeface="+mj-lt"/>
                <a:hlinkClick r:id="rId4"/>
              </a:rPr>
              <a:t>Glomerulus</a:t>
            </a:r>
            <a:r>
              <a:rPr lang="en-US" sz="1200" dirty="0" smtClean="0">
                <a:latin typeface="+mj-lt"/>
              </a:rPr>
              <a:t>” </a:t>
            </a:r>
            <a:r>
              <a:rPr lang="el-GR" sz="1200" dirty="0" smtClean="0">
                <a:latin typeface="+mj-lt"/>
              </a:rPr>
              <a:t> από </a:t>
            </a:r>
            <a:r>
              <a:rPr lang="en-US" sz="1200" dirty="0" smtClean="0">
                <a:latin typeface="+mj-lt"/>
                <a:hlinkClick r:id="rId5" tooltip="User:CFCF"/>
              </a:rPr>
              <a:t>CFCF</a:t>
            </a:r>
            <a:r>
              <a:rPr lang="el-GR" sz="1200" dirty="0" smtClean="0">
                <a:latin typeface="+mj-lt"/>
              </a:rPr>
              <a:t> διαθέσιμο με άδεια </a:t>
            </a:r>
            <a:r>
              <a:rPr lang="en-US" sz="1200" dirty="0">
                <a:latin typeface="+mj-lt"/>
                <a:hlinkClick r:id="rId6"/>
              </a:rPr>
              <a:t>CC BY </a:t>
            </a:r>
            <a:r>
              <a:rPr lang="en-US" sz="1200" dirty="0" smtClean="0">
                <a:latin typeface="+mj-lt"/>
                <a:hlinkClick r:id="rId6"/>
              </a:rPr>
              <a:t>3.0</a:t>
            </a:r>
            <a:endParaRPr lang="en-US" sz="1200" dirty="0">
              <a:latin typeface="+mj-lt"/>
            </a:endParaRPr>
          </a:p>
          <a:p>
            <a:pPr algn="ctr"/>
            <a:r>
              <a:rPr lang="el-GR" sz="1200" dirty="0" smtClean="0">
                <a:latin typeface="+mj-lt"/>
              </a:rPr>
              <a:t> </a:t>
            </a:r>
            <a:endParaRPr lang="el-GR" sz="1200" dirty="0">
              <a:latin typeface="+mj-lt"/>
            </a:endParaRPr>
          </a:p>
        </p:txBody>
      </p:sp>
    </p:spTree>
    <p:extLst>
      <p:ext uri="{BB962C8B-B14F-4D97-AF65-F5344CB8AC3E}">
        <p14:creationId xmlns:p14="http://schemas.microsoft.com/office/powerpoint/2010/main" val="421006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Autofit/>
          </a:bodyPr>
          <a:lstStyle/>
          <a:p>
            <a:r>
              <a:rPr lang="el-GR" altLang="el-GR" sz="3200" dirty="0"/>
              <a:t>Ιστολογική εικόνας τμήματος νεφρικού φλοιού σε μεσαία μεγέθυνση (20</a:t>
            </a:r>
            <a:r>
              <a:rPr lang="en-GB" altLang="el-GR" sz="3200" dirty="0"/>
              <a:t>x</a:t>
            </a:r>
            <a:r>
              <a:rPr lang="el-GR" altLang="el-GR" sz="3200" dirty="0" smtClean="0"/>
              <a:t>) </a:t>
            </a:r>
            <a:r>
              <a:rPr lang="el-GR" altLang="el-GR" sz="2800" b="0" dirty="0" smtClean="0"/>
              <a:t>(1/2)</a:t>
            </a:r>
            <a:endParaRPr lang="el-GR" altLang="el-GR" sz="2800" b="0" dirty="0"/>
          </a:p>
        </p:txBody>
      </p:sp>
      <p:sp>
        <p:nvSpPr>
          <p:cNvPr id="287747" name="Rectangle 3"/>
          <p:cNvSpPr>
            <a:spLocks noGrp="1" noChangeArrowheads="1"/>
          </p:cNvSpPr>
          <p:nvPr>
            <p:ph idx="1"/>
          </p:nvPr>
        </p:nvSpPr>
        <p:spPr/>
        <p:txBody>
          <a:bodyPr>
            <a:noAutofit/>
          </a:bodyPr>
          <a:lstStyle/>
          <a:p>
            <a:pPr marL="0" indent="0">
              <a:buNone/>
            </a:pPr>
            <a:r>
              <a:rPr lang="el-GR" altLang="el-GR" sz="2000" dirty="0" smtClean="0"/>
              <a:t>Παρατηρούνται</a:t>
            </a:r>
            <a:r>
              <a:rPr lang="en-GB" altLang="el-GR" sz="2000" dirty="0"/>
              <a:t>:</a:t>
            </a:r>
          </a:p>
          <a:p>
            <a:pPr marL="355600" indent="-355600">
              <a:buFont typeface="+mj-lt"/>
              <a:buAutoNum type="arabicParenR"/>
            </a:pPr>
            <a:r>
              <a:rPr lang="el-GR" altLang="el-GR" sz="2000" dirty="0" smtClean="0"/>
              <a:t>νεφρικά</a:t>
            </a:r>
            <a:r>
              <a:rPr lang="en-GB" altLang="el-GR" sz="2000" dirty="0" smtClean="0"/>
              <a:t> </a:t>
            </a:r>
            <a:r>
              <a:rPr lang="el-GR" altLang="el-GR" sz="2000" dirty="0"/>
              <a:t>σωμάτια</a:t>
            </a:r>
            <a:r>
              <a:rPr lang="en-GB" altLang="el-GR" sz="2000" dirty="0"/>
              <a:t>. </a:t>
            </a:r>
            <a:r>
              <a:rPr lang="el-GR" altLang="el-GR" sz="2000" dirty="0"/>
              <a:t>Κάθε ένα νεφρικό σωμάτιο περικλείεται από μία λεπτή κάψα, την κάψα του </a:t>
            </a:r>
            <a:r>
              <a:rPr lang="en-GB" altLang="el-GR" sz="2000" dirty="0"/>
              <a:t>Bowman</a:t>
            </a:r>
            <a:r>
              <a:rPr lang="el-GR" altLang="el-GR" sz="2000" dirty="0"/>
              <a:t>, μία διπλοτοιχωματική επιθηλιακή δομή αποτελούμενη από το α) τοιχωματικό πέταλο από απλό (μονόστιβο) πλακώδες επιθήλιο και β) από το σπλαχνικό πέταλο επενδυόμενο από επιθηλιακά κύτταρα, τα ποδοκύτταρα. </a:t>
            </a:r>
          </a:p>
        </p:txBody>
      </p:sp>
      <p:pic>
        <p:nvPicPr>
          <p:cNvPr id="2877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008" y="2924943"/>
            <a:ext cx="3286472" cy="204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05414" y="3327659"/>
            <a:ext cx="4833386" cy="1938992"/>
          </a:xfrm>
          <a:prstGeom prst="rect">
            <a:avLst/>
          </a:prstGeom>
        </p:spPr>
        <p:txBody>
          <a:bodyPr wrap="square">
            <a:spAutoFit/>
          </a:bodyPr>
          <a:lstStyle/>
          <a:p>
            <a:r>
              <a:rPr lang="el-GR" altLang="el-GR" sz="2000" dirty="0">
                <a:latin typeface="+mj-lt"/>
              </a:rPr>
              <a:t>Η κεντρική δομή κάθε νεφρικού σωματίου είναι το αγγειώδες σπείραμα, ένας θύσανος τριχοειδικών αγγείων, επενδυόμενος από θυριδωτό ενδοθήλιο (μονόστιβο πλακώδες επιθήλιο), το οποίο συνέχεται με το σπλαχνικό πέταλο της κάψας του </a:t>
            </a:r>
            <a:r>
              <a:rPr lang="en-GB" altLang="el-GR" sz="2000" dirty="0">
                <a:latin typeface="+mj-lt"/>
              </a:rPr>
              <a:t>Bowman</a:t>
            </a:r>
            <a:r>
              <a:rPr lang="el-GR" altLang="el-GR" sz="2000" dirty="0">
                <a:latin typeface="+mj-lt"/>
              </a:rPr>
              <a:t>. </a:t>
            </a:r>
          </a:p>
        </p:txBody>
      </p:sp>
      <p:sp>
        <p:nvSpPr>
          <p:cNvPr id="3" name="Rectangle 2"/>
          <p:cNvSpPr/>
          <p:nvPr/>
        </p:nvSpPr>
        <p:spPr>
          <a:xfrm>
            <a:off x="818734" y="5383195"/>
            <a:ext cx="8025173" cy="1015663"/>
          </a:xfrm>
          <a:prstGeom prst="rect">
            <a:avLst/>
          </a:prstGeom>
        </p:spPr>
        <p:txBody>
          <a:bodyPr wrap="square">
            <a:spAutoFit/>
          </a:bodyPr>
          <a:lstStyle/>
          <a:p>
            <a:r>
              <a:rPr lang="el-GR" altLang="el-GR" sz="2000" dirty="0">
                <a:latin typeface="+mj-lt"/>
              </a:rPr>
              <a:t>Ο χώρος μεταξύ των δύο πετάλων του της κάψας του </a:t>
            </a:r>
            <a:r>
              <a:rPr lang="en-GB" altLang="el-GR" sz="2000" dirty="0">
                <a:latin typeface="+mj-lt"/>
              </a:rPr>
              <a:t>Bowman </a:t>
            </a:r>
            <a:r>
              <a:rPr lang="el-GR" altLang="el-GR" sz="2000" dirty="0">
                <a:latin typeface="+mj-lt"/>
              </a:rPr>
              <a:t>αποτελεί την ουροφόρο κοιλότητα (κοιλότητα του </a:t>
            </a:r>
            <a:r>
              <a:rPr lang="en-GB" altLang="el-GR" sz="2000" dirty="0">
                <a:latin typeface="+mj-lt"/>
              </a:rPr>
              <a:t>Bowman</a:t>
            </a:r>
            <a:r>
              <a:rPr lang="el-GR" altLang="el-GR" sz="2000" dirty="0">
                <a:latin typeface="+mj-lt"/>
              </a:rPr>
              <a:t>, ή καψικός χώρος), στην οποία συλλέγεται το υπερδιήθημα του πλάσματος (πρόουρο).</a:t>
            </a:r>
          </a:p>
        </p:txBody>
      </p:sp>
      <p:sp>
        <p:nvSpPr>
          <p:cNvPr id="7" name="Rectangle 6"/>
          <p:cNvSpPr/>
          <p:nvPr/>
        </p:nvSpPr>
        <p:spPr>
          <a:xfrm>
            <a:off x="5508104" y="4902527"/>
            <a:ext cx="363589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505142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Autofit/>
          </a:bodyPr>
          <a:lstStyle/>
          <a:p>
            <a:pPr marL="0" indent="0"/>
            <a:r>
              <a:rPr lang="el-GR" altLang="el-GR" sz="3200" dirty="0"/>
              <a:t>Ιστολογική εικόνας τμήματος νεφρικού φλοιού σε μεσαία μεγέθυνση (20</a:t>
            </a:r>
            <a:r>
              <a:rPr lang="en-GB" altLang="el-GR" sz="3200" dirty="0"/>
              <a:t>x</a:t>
            </a:r>
            <a:r>
              <a:rPr lang="el-GR" altLang="el-GR" sz="3200" dirty="0" smtClean="0"/>
              <a:t>) </a:t>
            </a:r>
            <a:r>
              <a:rPr lang="el-GR" altLang="el-GR" sz="2800" b="0" dirty="0" smtClean="0">
                <a:solidFill>
                  <a:prstClr val="black"/>
                </a:solidFill>
              </a:rPr>
              <a:t>(2/2</a:t>
            </a:r>
            <a:r>
              <a:rPr lang="el-GR" altLang="el-GR" sz="2800" b="0" dirty="0">
                <a:solidFill>
                  <a:prstClr val="black"/>
                </a:solidFill>
              </a:rPr>
              <a:t>)</a:t>
            </a:r>
            <a:endParaRPr lang="el-GR" altLang="el-GR" sz="3200" dirty="0"/>
          </a:p>
        </p:txBody>
      </p:sp>
      <p:sp>
        <p:nvSpPr>
          <p:cNvPr id="287747" name="Rectangle 3"/>
          <p:cNvSpPr>
            <a:spLocks noGrp="1" noChangeArrowheads="1"/>
          </p:cNvSpPr>
          <p:nvPr>
            <p:ph idx="1"/>
          </p:nvPr>
        </p:nvSpPr>
        <p:spPr>
          <a:xfrm>
            <a:off x="457200" y="1196752"/>
            <a:ext cx="8229600" cy="864096"/>
          </a:xfrm>
        </p:spPr>
        <p:txBody>
          <a:bodyPr>
            <a:noAutofit/>
          </a:bodyPr>
          <a:lstStyle/>
          <a:p>
            <a:pPr marL="0" indent="0">
              <a:buNone/>
            </a:pPr>
            <a:r>
              <a:rPr lang="el-GR" altLang="el-GR" sz="2000" dirty="0" smtClean="0"/>
              <a:t>Παρατηρούνται</a:t>
            </a:r>
            <a:r>
              <a:rPr lang="en-GB" altLang="el-GR" sz="2000" dirty="0" smtClean="0"/>
              <a:t>:</a:t>
            </a:r>
            <a:endParaRPr lang="en-GB" altLang="el-GR" sz="2000" dirty="0"/>
          </a:p>
        </p:txBody>
      </p:sp>
      <p:pic>
        <p:nvPicPr>
          <p:cNvPr id="2877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6" y="1354888"/>
            <a:ext cx="4068251" cy="261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1786" y="1556792"/>
            <a:ext cx="4032448" cy="4555093"/>
          </a:xfrm>
          <a:prstGeom prst="rect">
            <a:avLst/>
          </a:prstGeom>
        </p:spPr>
        <p:txBody>
          <a:bodyPr wrap="square">
            <a:spAutoFit/>
          </a:bodyPr>
          <a:lstStyle/>
          <a:p>
            <a:pPr marL="457200" indent="-457200">
              <a:buFont typeface="+mj-lt"/>
              <a:buAutoNum type="arabicParenR" startAt="2"/>
            </a:pPr>
            <a:r>
              <a:rPr lang="el-GR" altLang="el-GR" sz="2000" dirty="0">
                <a:latin typeface="+mj-lt"/>
              </a:rPr>
              <a:t>νεφρικά σωληνάρια, αποτελούμενα από:</a:t>
            </a:r>
            <a:r>
              <a:rPr lang="en-GB" altLang="el-GR" sz="2000" dirty="0">
                <a:latin typeface="+mj-lt"/>
              </a:rPr>
              <a:t> </a:t>
            </a:r>
            <a:r>
              <a:rPr lang="el-GR" altLang="el-GR" sz="2000" dirty="0">
                <a:latin typeface="+mj-lt"/>
              </a:rPr>
              <a:t>εγγύς εσπειραμένα, άπω εσπειραμένα σωληνάρια,</a:t>
            </a:r>
            <a:r>
              <a:rPr lang="en-GB" altLang="el-GR" sz="2000" dirty="0">
                <a:latin typeface="+mj-lt"/>
              </a:rPr>
              <a:t> </a:t>
            </a:r>
            <a:r>
              <a:rPr lang="el-GR" altLang="el-GR" sz="2000" dirty="0">
                <a:latin typeface="+mj-lt"/>
              </a:rPr>
              <a:t>κατιόντα παχιά τμήματα της αγκύλης του </a:t>
            </a:r>
            <a:r>
              <a:rPr lang="en-GB" altLang="el-GR" sz="2000" dirty="0">
                <a:latin typeface="+mj-lt"/>
              </a:rPr>
              <a:t>Henle and </a:t>
            </a:r>
            <a:r>
              <a:rPr lang="el-GR" altLang="el-GR" sz="2000" dirty="0">
                <a:latin typeface="+mj-lt"/>
              </a:rPr>
              <a:t>ανιόντα παχιά τμήματα της αγκύλης του </a:t>
            </a:r>
            <a:r>
              <a:rPr lang="en-GB" altLang="el-GR" sz="2000" dirty="0">
                <a:latin typeface="+mj-lt"/>
              </a:rPr>
              <a:t>Henle</a:t>
            </a:r>
            <a:r>
              <a:rPr lang="el-GR" altLang="el-GR" sz="2000" dirty="0">
                <a:latin typeface="+mj-lt"/>
              </a:rPr>
              <a:t>.</a:t>
            </a:r>
          </a:p>
          <a:p>
            <a:pPr marL="457200" indent="-457200">
              <a:spcBef>
                <a:spcPts val="1200"/>
              </a:spcBef>
              <a:buFont typeface="+mj-lt"/>
              <a:buAutoNum type="arabicParenR" startAt="2"/>
            </a:pPr>
            <a:r>
              <a:rPr lang="el-GR" altLang="el-GR" sz="2000" dirty="0">
                <a:latin typeface="+mj-lt"/>
              </a:rPr>
              <a:t>περισωληναριακό τριχοειδικό δίκτυο (διακλάδωση του απαγωγού αρτηριδίου και αφορά αποκλειστικά τους φλοιώδεις νεφρώνες,   εντοπιζομένους στον έξω φλοιό του νεφρού.  </a:t>
            </a:r>
          </a:p>
        </p:txBody>
      </p:sp>
      <p:sp>
        <p:nvSpPr>
          <p:cNvPr id="6" name="Rectangle 5"/>
          <p:cNvSpPr/>
          <p:nvPr/>
        </p:nvSpPr>
        <p:spPr>
          <a:xfrm>
            <a:off x="4504234" y="3969183"/>
            <a:ext cx="438030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28406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Autofit/>
          </a:bodyPr>
          <a:lstStyle/>
          <a:p>
            <a:r>
              <a:rPr lang="el-GR" altLang="el-GR" sz="3200" dirty="0"/>
              <a:t>Ιστολογική εικόνας τμήματος νεφρικού φλοιού σε μεσαία μεγέθυνση (20</a:t>
            </a:r>
            <a:r>
              <a:rPr lang="en-GB" altLang="el-GR" sz="3200" dirty="0"/>
              <a:t>x</a:t>
            </a:r>
            <a:r>
              <a:rPr lang="el-GR" altLang="el-GR" sz="3200" dirty="0" smtClean="0"/>
              <a:t>) - Νεφρώνας </a:t>
            </a:r>
            <a:endParaRPr lang="el-GR" altLang="el-GR" sz="3200" dirty="0"/>
          </a:p>
        </p:txBody>
      </p:sp>
      <p:sp>
        <p:nvSpPr>
          <p:cNvPr id="287747" name="Rectangle 3"/>
          <p:cNvSpPr>
            <a:spLocks noGrp="1" noChangeArrowheads="1"/>
          </p:cNvSpPr>
          <p:nvPr>
            <p:ph idx="1"/>
          </p:nvPr>
        </p:nvSpPr>
        <p:spPr/>
        <p:txBody>
          <a:bodyPr>
            <a:noAutofit/>
          </a:bodyPr>
          <a:lstStyle/>
          <a:p>
            <a:pPr marL="0" indent="0">
              <a:buNone/>
            </a:pPr>
            <a:r>
              <a:rPr lang="el-GR" altLang="el-GR" sz="2000" dirty="0"/>
              <a:t>Ο νεφρώνας αποτελείται </a:t>
            </a:r>
            <a:r>
              <a:rPr lang="el-GR" altLang="el-GR" sz="2000" dirty="0" smtClean="0"/>
              <a:t>από</a:t>
            </a:r>
            <a:r>
              <a:rPr lang="en-US" altLang="el-GR" sz="2000" dirty="0" smtClean="0"/>
              <a:t>:</a:t>
            </a:r>
            <a:endParaRPr lang="el-GR" altLang="el-GR" sz="2000" dirty="0" smtClean="0"/>
          </a:p>
          <a:p>
            <a:pPr marL="457200" indent="-457200">
              <a:buFont typeface="+mj-lt"/>
              <a:buAutoNum type="alphaUcPeriod"/>
            </a:pPr>
            <a:r>
              <a:rPr lang="el-GR" altLang="el-GR" sz="2000" dirty="0" smtClean="0"/>
              <a:t>το </a:t>
            </a:r>
            <a:r>
              <a:rPr lang="el-GR" altLang="el-GR" sz="2000" dirty="0"/>
              <a:t>νεφρικό σωμάτιο και από </a:t>
            </a:r>
            <a:endParaRPr lang="el-GR" altLang="el-GR" sz="2000" dirty="0" smtClean="0"/>
          </a:p>
          <a:p>
            <a:pPr marL="457200" indent="-457200">
              <a:buFont typeface="+mj-lt"/>
              <a:buAutoNum type="alphaUcPeriod"/>
            </a:pPr>
            <a:r>
              <a:rPr lang="el-GR" altLang="el-GR" sz="2000" dirty="0" smtClean="0"/>
              <a:t>από </a:t>
            </a:r>
            <a:r>
              <a:rPr lang="el-GR" altLang="el-GR" sz="2000" dirty="0"/>
              <a:t>το επίμηκες νεφρικό σωληνάριο, </a:t>
            </a:r>
            <a:endParaRPr lang="el-GR" altLang="el-GR" sz="2000" dirty="0" smtClean="0"/>
          </a:p>
          <a:p>
            <a:pPr marL="0" indent="0">
              <a:buNone/>
            </a:pPr>
            <a:endParaRPr lang="en-US" altLang="el-GR" sz="2000" dirty="0" smtClean="0"/>
          </a:p>
          <a:p>
            <a:pPr marL="0" indent="0">
              <a:spcBef>
                <a:spcPts val="2400"/>
              </a:spcBef>
              <a:buNone/>
            </a:pPr>
            <a:r>
              <a:rPr lang="en-US" altLang="el-GR" sz="2000" dirty="0" smtClean="0"/>
              <a:t>A</a:t>
            </a:r>
            <a:r>
              <a:rPr lang="el-GR" altLang="el-GR" sz="2000" dirty="0" smtClean="0"/>
              <a:t>ποτελούμενο</a:t>
            </a:r>
            <a:r>
              <a:rPr lang="el-GR" altLang="el-GR" sz="2000" dirty="0" smtClean="0"/>
              <a:t> από</a:t>
            </a:r>
            <a:r>
              <a:rPr lang="en-US" altLang="el-GR" sz="2000" dirty="0" smtClean="0"/>
              <a:t>:</a:t>
            </a:r>
            <a:r>
              <a:rPr lang="el-GR" altLang="el-GR" sz="2000" dirty="0" smtClean="0"/>
              <a:t> </a:t>
            </a:r>
          </a:p>
          <a:p>
            <a:pPr marL="457200" indent="-457200">
              <a:buAutoNum type="arabicParenR"/>
            </a:pPr>
            <a:r>
              <a:rPr lang="el-GR" altLang="el-GR" sz="2000" dirty="0" smtClean="0"/>
              <a:t>το </a:t>
            </a:r>
            <a:r>
              <a:rPr lang="el-GR" altLang="el-GR" sz="2000" dirty="0"/>
              <a:t>εγγύς εσπειραμένο σωληνάριο, </a:t>
            </a:r>
            <a:endParaRPr lang="el-GR" altLang="el-GR" sz="2000" dirty="0" smtClean="0"/>
          </a:p>
          <a:p>
            <a:pPr marL="457200" indent="-457200">
              <a:buAutoNum type="arabicParenR"/>
            </a:pPr>
            <a:r>
              <a:rPr lang="el-GR" altLang="el-GR" sz="2000" dirty="0" smtClean="0"/>
              <a:t>την </a:t>
            </a:r>
            <a:r>
              <a:rPr lang="el-GR" altLang="el-GR" sz="2000" dirty="0"/>
              <a:t>αγκύλη του </a:t>
            </a:r>
            <a:r>
              <a:rPr lang="en-GB" altLang="el-GR" sz="2000" dirty="0"/>
              <a:t>Henle</a:t>
            </a:r>
            <a:r>
              <a:rPr lang="el-GR" altLang="el-GR" sz="2000" dirty="0"/>
              <a:t>, </a:t>
            </a:r>
            <a:r>
              <a:rPr lang="el-GR" altLang="el-GR" sz="2000" dirty="0" smtClean="0"/>
              <a:t>και </a:t>
            </a:r>
          </a:p>
          <a:p>
            <a:pPr marL="457200" indent="-457200">
              <a:buAutoNum type="arabicParenR"/>
            </a:pPr>
            <a:r>
              <a:rPr lang="el-GR" altLang="el-GR" sz="2000" dirty="0" smtClean="0"/>
              <a:t>το </a:t>
            </a:r>
            <a:r>
              <a:rPr lang="el-GR" altLang="el-GR" sz="2000" dirty="0"/>
              <a:t>άπω εσπειραμένο σωληνάριο, το οποίο εκβάλλει στον αθροιστικό πόρο/σωληνάριο. Στον φλοιώδη νεφρώνα, η αγκύλη του </a:t>
            </a:r>
            <a:r>
              <a:rPr lang="en-GB" altLang="el-GR" sz="2000" dirty="0"/>
              <a:t>Henle</a:t>
            </a:r>
            <a:r>
              <a:rPr lang="el-GR" altLang="el-GR" sz="2000" dirty="0"/>
              <a:t> είναι βραχεία και διεισδύει στον έξω μυελό. Χρώση=IHAB.</a:t>
            </a:r>
          </a:p>
        </p:txBody>
      </p:sp>
      <p:pic>
        <p:nvPicPr>
          <p:cNvPr id="2877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262601"/>
            <a:ext cx="3481650" cy="224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44044" y="3495703"/>
            <a:ext cx="368969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931061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Autofit/>
          </a:bodyPr>
          <a:lstStyle/>
          <a:p>
            <a:r>
              <a:rPr lang="el-GR" altLang="el-GR" sz="3200" dirty="0"/>
              <a:t>Ιστολογική εικόνας τμήματος νεφρικού φλοιού σε </a:t>
            </a:r>
            <a:r>
              <a:rPr lang="el-GR" altLang="el-GR" sz="3200" dirty="0" smtClean="0"/>
              <a:t>μεγάλη </a:t>
            </a:r>
            <a:r>
              <a:rPr lang="el-GR" altLang="el-GR" sz="3200" dirty="0"/>
              <a:t>μεγέθυνση (20</a:t>
            </a:r>
            <a:r>
              <a:rPr lang="en-GB" altLang="el-GR" sz="3200" dirty="0"/>
              <a:t>x</a:t>
            </a:r>
            <a:r>
              <a:rPr lang="el-GR" altLang="el-GR" sz="3200" dirty="0" smtClean="0"/>
              <a:t>) - Σωμάτια</a:t>
            </a:r>
            <a:endParaRPr lang="el-GR" altLang="el-GR" sz="3200" dirty="0"/>
          </a:p>
        </p:txBody>
      </p:sp>
      <p:sp>
        <p:nvSpPr>
          <p:cNvPr id="286723" name="Rectangle 3"/>
          <p:cNvSpPr>
            <a:spLocks noGrp="1" noChangeArrowheads="1"/>
          </p:cNvSpPr>
          <p:nvPr>
            <p:ph idx="1"/>
          </p:nvPr>
        </p:nvSpPr>
        <p:spPr>
          <a:xfrm>
            <a:off x="457200" y="1196752"/>
            <a:ext cx="3754760" cy="5040560"/>
          </a:xfrm>
        </p:spPr>
        <p:txBody>
          <a:bodyPr>
            <a:noAutofit/>
          </a:bodyPr>
          <a:lstStyle/>
          <a:p>
            <a:pPr marL="0" indent="0">
              <a:buNone/>
            </a:pPr>
            <a:r>
              <a:rPr lang="el-GR" altLang="el-GR" sz="2000" dirty="0" smtClean="0"/>
              <a:t>Λεπτομέρεια </a:t>
            </a:r>
            <a:r>
              <a:rPr lang="el-GR" altLang="el-GR" sz="2000" dirty="0"/>
              <a:t>της προηγούμενης ιστολογικής εικόνας τμήματος νεφρικού φλοιού σε μεγάλη μεγέθυνση (40</a:t>
            </a:r>
            <a:r>
              <a:rPr lang="en-GB" altLang="el-GR" sz="2000" dirty="0"/>
              <a:t>x</a:t>
            </a:r>
            <a:r>
              <a:rPr lang="el-GR" altLang="el-GR" sz="2000" dirty="0"/>
              <a:t>), παρουσιάζουσα ένα νεφρικό σωμάτιο και τα νεφρικά σωληνάρια, αποτελούμενα από τα εγγύς και άπω εσπειραμένα σωληνάρια</a:t>
            </a:r>
            <a:r>
              <a:rPr lang="el-GR" altLang="el-GR" sz="2000" dirty="0" smtClean="0"/>
              <a:t>.</a:t>
            </a:r>
            <a:endParaRPr lang="el-GR" altLang="el-GR" sz="2000" dirty="0"/>
          </a:p>
        </p:txBody>
      </p:sp>
      <p:pic>
        <p:nvPicPr>
          <p:cNvPr id="2867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268760"/>
            <a:ext cx="4248001" cy="310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61829" y="4369952"/>
            <a:ext cx="438030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836971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rmAutofit/>
          </a:bodyPr>
          <a:lstStyle/>
          <a:p>
            <a:r>
              <a:rPr lang="el-GR" altLang="el-GR" sz="3600" dirty="0"/>
              <a:t>Νεφρικά </a:t>
            </a:r>
            <a:r>
              <a:rPr lang="el-GR" altLang="el-GR" sz="3600" dirty="0" smtClean="0"/>
              <a:t>σ</a:t>
            </a:r>
            <a:r>
              <a:rPr lang="el-GR" altLang="el-GR" sz="3600" dirty="0" smtClean="0"/>
              <a:t>ωμάτια </a:t>
            </a:r>
            <a:r>
              <a:rPr lang="el-GR" altLang="el-GR" sz="2800" b="0" dirty="0" smtClean="0"/>
              <a:t>(1/3)</a:t>
            </a:r>
            <a:endParaRPr lang="el-GR" altLang="el-GR" sz="2800" b="0" dirty="0"/>
          </a:p>
        </p:txBody>
      </p:sp>
      <p:sp>
        <p:nvSpPr>
          <p:cNvPr id="286723" name="Rectangle 3"/>
          <p:cNvSpPr>
            <a:spLocks noGrp="1" noChangeArrowheads="1"/>
          </p:cNvSpPr>
          <p:nvPr>
            <p:ph idx="1"/>
          </p:nvPr>
        </p:nvSpPr>
        <p:spPr>
          <a:xfrm>
            <a:off x="457200" y="1196752"/>
            <a:ext cx="8229600" cy="1368152"/>
          </a:xfrm>
        </p:spPr>
        <p:txBody>
          <a:bodyPr>
            <a:noAutofit/>
          </a:bodyPr>
          <a:lstStyle/>
          <a:p>
            <a:pPr marL="0" indent="0">
              <a:buNone/>
            </a:pPr>
            <a:r>
              <a:rPr lang="el-GR" altLang="el-GR" sz="2000" dirty="0" smtClean="0"/>
              <a:t>Το </a:t>
            </a:r>
            <a:r>
              <a:rPr lang="el-GR" altLang="el-GR" sz="2000" dirty="0"/>
              <a:t>νεφρικό σωμάτιο και τα νεφρικά σωληνάρια αποτελούν τον νεφρώνα, που αποτελεί τη λειτουργική μονάδα του νεφρού. Κάθε ένα νεφρικό σωμάτιο περικλείεται από μία λεπτή κάψα, την κάψα του </a:t>
            </a:r>
            <a:r>
              <a:rPr lang="en-GB" altLang="el-GR" sz="2000" dirty="0"/>
              <a:t>Bowman</a:t>
            </a:r>
            <a:r>
              <a:rPr lang="el-GR" altLang="el-GR" sz="2000" dirty="0"/>
              <a:t>, μία διπλοτοιχωματική επιθηλιακή δομή αποτελούμενη από το </a:t>
            </a:r>
            <a:endParaRPr lang="en-US" altLang="el-GR"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607999"/>
            <a:ext cx="4706024" cy="34706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7584" y="2450521"/>
            <a:ext cx="3528392" cy="2246769"/>
          </a:xfrm>
          <a:prstGeom prst="rect">
            <a:avLst/>
          </a:prstGeom>
        </p:spPr>
        <p:txBody>
          <a:bodyPr wrap="square">
            <a:spAutoFit/>
          </a:bodyPr>
          <a:lstStyle/>
          <a:p>
            <a:pPr marL="273050" indent="-273050"/>
            <a:r>
              <a:rPr lang="el-GR" altLang="el-GR" sz="2000" dirty="0">
                <a:latin typeface="+mj-lt"/>
              </a:rPr>
              <a:t>α) τοιχωματικό πέταλο από απλό (μονόστιβο) πλακώδες επιθήλιο και </a:t>
            </a:r>
            <a:endParaRPr lang="en-US" altLang="el-GR" sz="2000" dirty="0">
              <a:latin typeface="+mj-lt"/>
            </a:endParaRPr>
          </a:p>
          <a:p>
            <a:pPr marL="273050" indent="-273050"/>
            <a:r>
              <a:rPr lang="el-GR" altLang="el-GR" sz="2000" dirty="0">
                <a:latin typeface="+mj-lt"/>
              </a:rPr>
              <a:t>β) από το σπλαχνικό πέταλο επενδυόμενο από επιθηλιακά κύτταρα, τα ποδοκύτταρα. </a:t>
            </a:r>
            <a:endParaRPr lang="en-US" altLang="el-GR" sz="2000" dirty="0">
              <a:latin typeface="+mj-lt"/>
            </a:endParaRPr>
          </a:p>
        </p:txBody>
      </p:sp>
      <p:sp>
        <p:nvSpPr>
          <p:cNvPr id="3" name="Rectangle 2"/>
          <p:cNvSpPr/>
          <p:nvPr/>
        </p:nvSpPr>
        <p:spPr>
          <a:xfrm>
            <a:off x="25889" y="4562584"/>
            <a:ext cx="4330087" cy="2308324"/>
          </a:xfrm>
          <a:prstGeom prst="rect">
            <a:avLst/>
          </a:prstGeom>
        </p:spPr>
        <p:txBody>
          <a:bodyPr wrap="square">
            <a:spAutoFit/>
          </a:bodyPr>
          <a:lstStyle/>
          <a:p>
            <a:r>
              <a:rPr lang="en-US" sz="1600" dirty="0">
                <a:latin typeface="+mj-lt"/>
              </a:rPr>
              <a:t>A – Renal corpuscle</a:t>
            </a:r>
            <a:br>
              <a:rPr lang="en-US" sz="1600" dirty="0">
                <a:latin typeface="+mj-lt"/>
              </a:rPr>
            </a:br>
            <a:r>
              <a:rPr lang="en-US" sz="1600" dirty="0">
                <a:latin typeface="+mj-lt"/>
              </a:rPr>
              <a:t>B – Proximal tubule</a:t>
            </a:r>
            <a:br>
              <a:rPr lang="en-US" sz="1600" dirty="0">
                <a:latin typeface="+mj-lt"/>
              </a:rPr>
            </a:br>
            <a:r>
              <a:rPr lang="en-US" sz="1600" dirty="0">
                <a:latin typeface="+mj-lt"/>
              </a:rPr>
              <a:t>C – Distal convoluted tubule</a:t>
            </a:r>
            <a:br>
              <a:rPr lang="en-US" sz="1600" dirty="0">
                <a:latin typeface="+mj-lt"/>
              </a:rPr>
            </a:br>
            <a:r>
              <a:rPr lang="en-US" sz="1600" dirty="0">
                <a:latin typeface="+mj-lt"/>
              </a:rPr>
              <a:t>D – Juxtaglomerular apparatus</a:t>
            </a:r>
            <a:br>
              <a:rPr lang="en-US" sz="1600" dirty="0">
                <a:latin typeface="+mj-lt"/>
              </a:rPr>
            </a:br>
            <a:r>
              <a:rPr lang="en-US" sz="1600" dirty="0">
                <a:latin typeface="+mj-lt"/>
              </a:rPr>
              <a:t>1. Basement membrane (Basal lamina)</a:t>
            </a:r>
            <a:br>
              <a:rPr lang="en-US" sz="1600" dirty="0">
                <a:latin typeface="+mj-lt"/>
              </a:rPr>
            </a:br>
            <a:r>
              <a:rPr lang="en-US" sz="1600" dirty="0">
                <a:latin typeface="+mj-lt"/>
              </a:rPr>
              <a:t>2. Bowman's capsule – parietal layer</a:t>
            </a:r>
            <a:br>
              <a:rPr lang="en-US" sz="1600" dirty="0">
                <a:latin typeface="+mj-lt"/>
              </a:rPr>
            </a:br>
            <a:r>
              <a:rPr lang="en-US" sz="1600" dirty="0">
                <a:latin typeface="+mj-lt"/>
              </a:rPr>
              <a:t>3. Bowman's capsule – visceral layer</a:t>
            </a:r>
            <a:br>
              <a:rPr lang="en-US" sz="1600" dirty="0">
                <a:latin typeface="+mj-lt"/>
              </a:rPr>
            </a:br>
            <a:r>
              <a:rPr lang="en-US" sz="1600" dirty="0">
                <a:latin typeface="+mj-lt"/>
              </a:rPr>
              <a:t>3a. Pedicels (Foot processes from podocytes)</a:t>
            </a:r>
            <a:br>
              <a:rPr lang="en-US" sz="1600" dirty="0">
                <a:latin typeface="+mj-lt"/>
              </a:rPr>
            </a:br>
            <a:r>
              <a:rPr lang="en-US" sz="1600" dirty="0">
                <a:latin typeface="+mj-lt"/>
              </a:rPr>
              <a:t>3b. Podocyte</a:t>
            </a:r>
            <a:endParaRPr lang="el-GR" sz="1600" dirty="0">
              <a:latin typeface="+mj-lt"/>
            </a:endParaRPr>
          </a:p>
        </p:txBody>
      </p:sp>
      <p:sp>
        <p:nvSpPr>
          <p:cNvPr id="9" name="TextBox 8"/>
          <p:cNvSpPr txBox="1"/>
          <p:nvPr/>
        </p:nvSpPr>
        <p:spPr>
          <a:xfrm>
            <a:off x="5581353" y="6078692"/>
            <a:ext cx="2255270" cy="553998"/>
          </a:xfrm>
          <a:prstGeom prst="rect">
            <a:avLst/>
          </a:prstGeom>
          <a:noFill/>
        </p:spPr>
        <p:txBody>
          <a:bodyPr wrap="square" rtlCol="0">
            <a:spAutoFit/>
          </a:bodyPr>
          <a:lstStyle/>
          <a:p>
            <a:pPr algn="ctr"/>
            <a:r>
              <a:rPr lang="en-US" sz="1000" dirty="0" smtClean="0">
                <a:latin typeface="+mj-lt"/>
              </a:rPr>
              <a:t>“</a:t>
            </a:r>
            <a:r>
              <a:rPr lang="en-US" sz="1000" dirty="0">
                <a:latin typeface="+mj-lt"/>
                <a:hlinkClick r:id="rId3"/>
              </a:rPr>
              <a:t>Renal </a:t>
            </a:r>
            <a:r>
              <a:rPr lang="en-US" sz="1000" dirty="0" smtClean="0">
                <a:latin typeface="+mj-lt"/>
                <a:hlinkClick r:id="rId3"/>
              </a:rPr>
              <a:t>corpuscle</a:t>
            </a:r>
            <a:r>
              <a:rPr lang="en-US" sz="1000" dirty="0" smtClean="0">
                <a:latin typeface="+mj-lt"/>
              </a:rPr>
              <a:t>” </a:t>
            </a:r>
            <a:r>
              <a:rPr lang="el-GR" sz="1000" dirty="0" smtClean="0">
                <a:latin typeface="+mj-lt"/>
              </a:rPr>
              <a:t> από </a:t>
            </a:r>
            <a:r>
              <a:rPr lang="en-US" sz="1000" dirty="0">
                <a:latin typeface="+mj-lt"/>
              </a:rPr>
              <a:t>M.Komorniczak</a:t>
            </a:r>
            <a:r>
              <a:rPr lang="el-GR" sz="1000" dirty="0" smtClean="0">
                <a:latin typeface="+mj-lt"/>
              </a:rPr>
              <a:t> διαθέσιμο με άδεια </a:t>
            </a:r>
            <a:r>
              <a:rPr lang="en-US" sz="1000" dirty="0">
                <a:latin typeface="+mj-lt"/>
                <a:hlinkClick r:id="rId4"/>
              </a:rPr>
              <a:t>CC BY </a:t>
            </a:r>
            <a:r>
              <a:rPr lang="en-US" sz="1000" dirty="0" smtClean="0">
                <a:latin typeface="+mj-lt"/>
                <a:hlinkClick r:id="rId4"/>
              </a:rPr>
              <a:t>3.0</a:t>
            </a:r>
            <a:endParaRPr lang="en-US" sz="1000" dirty="0">
              <a:latin typeface="+mj-lt"/>
            </a:endParaRPr>
          </a:p>
          <a:p>
            <a:pPr algn="ctr"/>
            <a:r>
              <a:rPr lang="el-GR" sz="1000" dirty="0" smtClean="0">
                <a:latin typeface="+mj-lt"/>
              </a:rPr>
              <a:t> </a:t>
            </a:r>
            <a:endParaRPr lang="el-GR" sz="1000" dirty="0">
              <a:latin typeface="+mj-lt"/>
            </a:endParaRPr>
          </a:p>
        </p:txBody>
      </p:sp>
    </p:spTree>
    <p:extLst>
      <p:ext uri="{BB962C8B-B14F-4D97-AF65-F5344CB8AC3E}">
        <p14:creationId xmlns:p14="http://schemas.microsoft.com/office/powerpoint/2010/main" val="1358052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rmAutofit/>
          </a:bodyPr>
          <a:lstStyle/>
          <a:p>
            <a:r>
              <a:rPr lang="el-GR" altLang="el-GR" sz="3600" dirty="0"/>
              <a:t>Νεφρικά </a:t>
            </a:r>
            <a:r>
              <a:rPr lang="el-GR" altLang="el-GR" sz="3600" dirty="0"/>
              <a:t>σ</a:t>
            </a:r>
            <a:r>
              <a:rPr lang="el-GR" altLang="el-GR" sz="3600" dirty="0" smtClean="0"/>
              <a:t>ωμάτια </a:t>
            </a:r>
            <a:r>
              <a:rPr lang="el-GR" altLang="el-GR" sz="2800" b="0" dirty="0" smtClean="0">
                <a:solidFill>
                  <a:prstClr val="black"/>
                </a:solidFill>
              </a:rPr>
              <a:t>(2/3</a:t>
            </a:r>
            <a:r>
              <a:rPr lang="el-GR" altLang="el-GR" sz="2800" b="0" dirty="0">
                <a:solidFill>
                  <a:prstClr val="black"/>
                </a:solidFill>
              </a:rPr>
              <a:t>)</a:t>
            </a:r>
            <a:endParaRPr lang="el-GR" altLang="el-GR" sz="3600" dirty="0"/>
          </a:p>
        </p:txBody>
      </p:sp>
      <p:sp>
        <p:nvSpPr>
          <p:cNvPr id="286723" name="Rectangle 3"/>
          <p:cNvSpPr>
            <a:spLocks noGrp="1" noChangeArrowheads="1"/>
          </p:cNvSpPr>
          <p:nvPr>
            <p:ph idx="1"/>
          </p:nvPr>
        </p:nvSpPr>
        <p:spPr/>
        <p:txBody>
          <a:bodyPr>
            <a:noAutofit/>
          </a:bodyPr>
          <a:lstStyle/>
          <a:p>
            <a:pPr marL="0" indent="0">
              <a:buNone/>
            </a:pPr>
            <a:r>
              <a:rPr lang="el-GR" altLang="el-GR" sz="2000" dirty="0"/>
              <a:t>Η κεντρική δομή κάθε νεφρικού σωματίου είναι το αγγειώδες σπείραμα, ένας θύσανος τριχοειδικών αγγείων, καλυπτόμενος από </a:t>
            </a:r>
            <a:r>
              <a:rPr lang="en-GB" altLang="el-GR" sz="2000" dirty="0"/>
              <a:t> </a:t>
            </a:r>
            <a:r>
              <a:rPr lang="el-GR" altLang="el-GR" sz="2000" dirty="0"/>
              <a:t>το σπλαχνικό πέταλο της κάψας του </a:t>
            </a:r>
            <a:r>
              <a:rPr lang="en-GB" altLang="el-GR" sz="2000" dirty="0"/>
              <a:t>Bowman.</a:t>
            </a:r>
            <a:endParaRPr lang="el-GR" altLang="el-GR" sz="2000" dirty="0"/>
          </a:p>
          <a:p>
            <a:pPr marL="0" indent="0">
              <a:buNone/>
            </a:pPr>
            <a:r>
              <a:rPr lang="el-GR" altLang="el-GR" sz="2000" dirty="0" smtClean="0"/>
              <a:t>Τρεις </a:t>
            </a:r>
            <a:r>
              <a:rPr lang="el-GR" altLang="el-GR" sz="2000" dirty="0"/>
              <a:t>διαφορετικοί τύποι κυττάρων σχετίζονται με το αγγειώδες σπείραμα: </a:t>
            </a:r>
            <a:endParaRPr lang="en-US" altLang="el-GR" sz="2000" dirty="0" smtClean="0"/>
          </a:p>
          <a:p>
            <a:pPr marL="457200" indent="-457200">
              <a:buFont typeface="+mj-lt"/>
              <a:buAutoNum type="arabicParenR"/>
            </a:pPr>
            <a:r>
              <a:rPr lang="el-GR" altLang="el-GR" sz="2000" dirty="0" smtClean="0"/>
              <a:t>τα </a:t>
            </a:r>
            <a:r>
              <a:rPr lang="el-GR" altLang="el-GR" sz="2000" dirty="0"/>
              <a:t>ποδοκύτταρα, επιθηλιακή επένδυση του σπλαχνικού πετάλου της κάψας του </a:t>
            </a:r>
            <a:r>
              <a:rPr lang="en-GB" altLang="el-GR" sz="2000" dirty="0"/>
              <a:t>Bowman </a:t>
            </a:r>
            <a:r>
              <a:rPr lang="el-GR" altLang="el-GR" sz="2000" dirty="0"/>
              <a:t>καλύπτον τα τριχοειδή; </a:t>
            </a:r>
            <a:endParaRPr lang="en-US" altLang="el-GR" sz="2000" dirty="0" smtClean="0"/>
          </a:p>
          <a:p>
            <a:pPr marL="457200" indent="-457200">
              <a:buFont typeface="+mj-lt"/>
              <a:buAutoNum type="arabicParenR"/>
            </a:pPr>
            <a:r>
              <a:rPr lang="el-GR" altLang="el-GR" sz="2000" dirty="0" smtClean="0"/>
              <a:t>τα </a:t>
            </a:r>
            <a:r>
              <a:rPr lang="el-GR" altLang="el-GR" sz="2000" dirty="0"/>
              <a:t>τριχοειδικά ενδοθηλιακά κύτταρα; και </a:t>
            </a:r>
            <a:endParaRPr lang="en-US" altLang="el-GR" sz="2000" dirty="0" smtClean="0"/>
          </a:p>
          <a:p>
            <a:pPr marL="457200" indent="-457200">
              <a:buFont typeface="+mj-lt"/>
              <a:buAutoNum type="arabicParenR"/>
            </a:pPr>
            <a:r>
              <a:rPr lang="el-GR" altLang="el-GR" sz="2000" dirty="0" smtClean="0"/>
              <a:t>τα </a:t>
            </a:r>
            <a:r>
              <a:rPr lang="el-GR" altLang="el-GR" sz="2000" dirty="0"/>
              <a:t>μεσαγγειακά κύτταρα, εγκλεισμένα στην μεσαγγειακή θεμέλια ουσία την οποία συνθέτουν, προσδίδοντα  δομική υποστήριξη στο αγγειώδες σπείραμα (είναι εξειδικευμένα περικύτταρα με χαρακτηριστικά λείων μυϊκών ινών και μακροφάγων). Τα ποδοκύτταρα έχουν μεγάλους ελαφροχρωματικούς πυρήνες σε σχέση με τους άλλους δύο κυτταρικούς τύπους. Ο χώρος μεταξύ των δύο πετάλων του της κάψας του </a:t>
            </a:r>
            <a:r>
              <a:rPr lang="en-GB" altLang="el-GR" sz="2000" dirty="0"/>
              <a:t>Bowman</a:t>
            </a:r>
            <a:r>
              <a:rPr lang="el-GR" altLang="el-GR" sz="2000" dirty="0"/>
              <a:t> αποτελεί την ουροφόρο κοιλότητα (κοιλότητα του </a:t>
            </a:r>
            <a:r>
              <a:rPr lang="en-GB" altLang="el-GR" sz="2000" dirty="0"/>
              <a:t>Bowman</a:t>
            </a:r>
            <a:r>
              <a:rPr lang="el-GR" altLang="el-GR" sz="2000" dirty="0"/>
              <a:t>, ή καψικός χώρος), στην οποία συλλέγεται το υπερδιήθημα του πλάσματος (πρόουρο</a:t>
            </a:r>
            <a:r>
              <a:rPr lang="el-GR" altLang="el-GR" sz="2000" dirty="0" smtClean="0"/>
              <a:t>).</a:t>
            </a:r>
            <a:endParaRPr lang="el-GR" altLang="el-GR" sz="2000" dirty="0"/>
          </a:p>
        </p:txBody>
      </p:sp>
    </p:spTree>
    <p:extLst>
      <p:ext uri="{BB962C8B-B14F-4D97-AF65-F5344CB8AC3E}">
        <p14:creationId xmlns:p14="http://schemas.microsoft.com/office/powerpoint/2010/main" val="2683283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rmAutofit/>
          </a:bodyPr>
          <a:lstStyle/>
          <a:p>
            <a:r>
              <a:rPr lang="el-GR" altLang="el-GR" sz="3600" dirty="0" smtClean="0"/>
              <a:t>Νεφρικά </a:t>
            </a:r>
            <a:r>
              <a:rPr lang="el-GR" altLang="el-GR" sz="3600" dirty="0" smtClean="0"/>
              <a:t>σωμάτια </a:t>
            </a:r>
            <a:r>
              <a:rPr lang="el-GR" altLang="el-GR" sz="2800" b="0" dirty="0" smtClean="0">
                <a:solidFill>
                  <a:prstClr val="black"/>
                </a:solidFill>
              </a:rPr>
              <a:t>(3/3</a:t>
            </a:r>
            <a:r>
              <a:rPr lang="el-GR" altLang="el-GR" sz="2800" b="0" dirty="0">
                <a:solidFill>
                  <a:prstClr val="black"/>
                </a:solidFill>
              </a:rPr>
              <a:t>)</a:t>
            </a:r>
            <a:endParaRPr lang="el-GR" altLang="el-GR" sz="3600" dirty="0"/>
          </a:p>
        </p:txBody>
      </p:sp>
      <p:sp>
        <p:nvSpPr>
          <p:cNvPr id="286723" name="Rectangle 3"/>
          <p:cNvSpPr>
            <a:spLocks noGrp="1" noChangeArrowheads="1"/>
          </p:cNvSpPr>
          <p:nvPr>
            <p:ph idx="1"/>
          </p:nvPr>
        </p:nvSpPr>
        <p:spPr/>
        <p:txBody>
          <a:bodyPr>
            <a:noAutofit/>
          </a:bodyPr>
          <a:lstStyle/>
          <a:p>
            <a:pPr marL="0" indent="0">
              <a:buNone/>
            </a:pPr>
            <a:r>
              <a:rPr lang="el-GR" altLang="el-GR" sz="2000" dirty="0" smtClean="0"/>
              <a:t>Τα </a:t>
            </a:r>
            <a:r>
              <a:rPr lang="el-GR" altLang="el-GR" sz="2000" dirty="0"/>
              <a:t>νεφρικά σωμάτια περιστοιχίζονται από τμήματα των: </a:t>
            </a:r>
            <a:endParaRPr lang="en-US" altLang="el-GR" sz="2000" dirty="0" smtClean="0"/>
          </a:p>
          <a:p>
            <a:pPr marL="457200" indent="-457200">
              <a:buFont typeface="+mj-lt"/>
              <a:buAutoNum type="arabicParenR"/>
            </a:pPr>
            <a:r>
              <a:rPr lang="el-GR" altLang="el-GR" sz="2000" dirty="0" smtClean="0"/>
              <a:t>εγγύς </a:t>
            </a:r>
            <a:r>
              <a:rPr lang="el-GR" altLang="el-GR" sz="2000" dirty="0"/>
              <a:t>εσπειραμένων σωληναρίων, των οποίων οι αυλοί είναι μερικώς αποφραγμένοι από μία ψηκτροειδή παρυφή από μικρολάχνες που τους δίνει ένα γωνιώδους ή "αστεροειδούς σχήματος" αυλό (πάνω αριστερή άκρη της εικόνας); και  </a:t>
            </a:r>
            <a:endParaRPr lang="en-US" altLang="el-GR" sz="2000" dirty="0" smtClean="0"/>
          </a:p>
          <a:p>
            <a:pPr marL="457200" indent="-457200">
              <a:buFont typeface="+mj-lt"/>
              <a:buAutoNum type="arabicParenR"/>
            </a:pPr>
            <a:r>
              <a:rPr lang="el-GR" altLang="el-GR" sz="2000" dirty="0" smtClean="0"/>
              <a:t>άπω </a:t>
            </a:r>
            <a:r>
              <a:rPr lang="el-GR" altLang="el-GR" sz="2000" dirty="0"/>
              <a:t>εσπειραμένων σωληναρίων, των οποίων η απουσία της ψηκτροειδούς παρυφής, δίνει στους αυλούς τους μία ομαλή και ανοικτή εμφάνιση (στο κέντρο του πάνω τμήματος της εικόνας, σε επαφή με το νεφρικό σωμάτιο). Υπάρχουν επίσης πολυάριθμα τριχοειδή επενδυόμενα από </a:t>
            </a:r>
            <a:r>
              <a:rPr lang="el-GR" altLang="el-GR" sz="2000" dirty="0" smtClean="0"/>
              <a:t>ενδοθηλιακά </a:t>
            </a:r>
            <a:r>
              <a:rPr lang="el-GR" altLang="el-GR" sz="2000" dirty="0"/>
              <a:t>κύτταρα με αποπεπλατυσμένους πυρήνες.  Χρώση</a:t>
            </a:r>
            <a:r>
              <a:rPr lang="en-GB" altLang="el-GR" sz="2000" dirty="0"/>
              <a:t>=IHAB</a:t>
            </a:r>
            <a:endParaRPr lang="el-GR" altLang="el-GR" sz="2000" dirty="0"/>
          </a:p>
        </p:txBody>
      </p:sp>
    </p:spTree>
    <p:extLst>
      <p:ext uri="{BB962C8B-B14F-4D97-AF65-F5344CB8AC3E}">
        <p14:creationId xmlns:p14="http://schemas.microsoft.com/office/powerpoint/2010/main" val="261315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rmAutofit/>
          </a:bodyPr>
          <a:lstStyle/>
          <a:p>
            <a:r>
              <a:rPr lang="el-GR" altLang="el-GR" sz="3600" dirty="0"/>
              <a:t>Νεφρός</a:t>
            </a:r>
            <a:r>
              <a:rPr lang="en-GB" altLang="el-GR" sz="3600" dirty="0"/>
              <a:t> </a:t>
            </a:r>
            <a:r>
              <a:rPr lang="el-GR" altLang="el-GR" sz="3600" dirty="0" smtClean="0"/>
              <a:t>-</a:t>
            </a:r>
            <a:r>
              <a:rPr lang="en-GB" altLang="el-GR" sz="3600" dirty="0" smtClean="0"/>
              <a:t> </a:t>
            </a:r>
            <a:r>
              <a:rPr lang="el-GR" altLang="el-GR" sz="3600" dirty="0"/>
              <a:t>Φλοιός</a:t>
            </a:r>
            <a:r>
              <a:rPr lang="en-GB" altLang="el-GR" sz="3600" dirty="0"/>
              <a:t> </a:t>
            </a:r>
            <a:r>
              <a:rPr lang="el-GR" altLang="el-GR" sz="3600" dirty="0"/>
              <a:t>νεφρού</a:t>
            </a:r>
          </a:p>
        </p:txBody>
      </p:sp>
      <p:sp>
        <p:nvSpPr>
          <p:cNvPr id="285699" name="Rectangle 3"/>
          <p:cNvSpPr>
            <a:spLocks noGrp="1" noChangeArrowheads="1"/>
          </p:cNvSpPr>
          <p:nvPr>
            <p:ph idx="1"/>
          </p:nvPr>
        </p:nvSpPr>
        <p:spPr/>
        <p:txBody>
          <a:bodyPr>
            <a:normAutofit/>
          </a:bodyPr>
          <a:lstStyle/>
          <a:p>
            <a:pPr marL="0" indent="0">
              <a:buNone/>
            </a:pPr>
            <a:r>
              <a:rPr lang="en-US" altLang="el-GR" sz="2000" dirty="0" smtClean="0"/>
              <a:t>To </a:t>
            </a:r>
            <a:r>
              <a:rPr lang="el-GR" altLang="el-GR" sz="2000" dirty="0"/>
              <a:t>ουροφόρο σωληνάριο αποτελείται από ένα νεφρώνα και ένα αθροιστικό πόρο. Κάθε νεφρός περιέχει 1.3 ουροφόρα σωληνάρια, που περιβάλλονται από στρώμα χαλαρού συνδετικού ιστού, αιμοφόρων αγγείων, λεμφαγγείων, και νεύρων. </a:t>
            </a:r>
          </a:p>
          <a:p>
            <a:pPr marL="0" indent="0">
              <a:buNone/>
            </a:pPr>
            <a:r>
              <a:rPr lang="el-GR" altLang="el-GR" sz="2000" dirty="0"/>
              <a:t>Ο νεφρώνας αποτελείται από δύο κύρια μέρη: 1) το νεφρικό σωμάτιο και ένα επίμηκες νεφρικό σωληνάριο (5-7 χιλιοστά)  </a:t>
            </a:r>
          </a:p>
          <a:p>
            <a:pPr marL="0" indent="0">
              <a:buNone/>
            </a:pPr>
            <a:r>
              <a:rPr lang="el-GR" altLang="el-GR" sz="2000" dirty="0"/>
              <a:t>Το νεφρικό σωληνάριο αποτελείται </a:t>
            </a:r>
            <a:r>
              <a:rPr lang="el-GR" altLang="el-GR" sz="2000" dirty="0" smtClean="0"/>
              <a:t>από</a:t>
            </a:r>
            <a:r>
              <a:rPr lang="en-US" altLang="el-GR" sz="2000" dirty="0" smtClean="0"/>
              <a:t>:</a:t>
            </a:r>
          </a:p>
          <a:p>
            <a:pPr marL="0" indent="0">
              <a:buNone/>
            </a:pPr>
            <a:r>
              <a:rPr lang="el-GR" altLang="el-GR" sz="2000" dirty="0" smtClean="0"/>
              <a:t>α</a:t>
            </a:r>
            <a:r>
              <a:rPr lang="el-GR" altLang="el-GR" sz="2000" dirty="0"/>
              <a:t>) εσπειραμένα </a:t>
            </a:r>
            <a:r>
              <a:rPr lang="el-GR" altLang="el-GR" sz="2000" dirty="0" smtClean="0"/>
              <a:t>τμήματα</a:t>
            </a:r>
            <a:r>
              <a:rPr lang="en-US" altLang="el-GR" sz="2000" dirty="0" smtClean="0"/>
              <a:t> </a:t>
            </a:r>
            <a:r>
              <a:rPr lang="el-GR" altLang="el-GR" sz="2000" dirty="0" smtClean="0"/>
              <a:t>(</a:t>
            </a:r>
            <a:r>
              <a:rPr lang="el-GR" altLang="el-GR" sz="2000" dirty="0"/>
              <a:t>εγγύς και άπω εσπειραμένα σωληνάρια) και </a:t>
            </a:r>
            <a:endParaRPr lang="en-US" altLang="el-GR" sz="2000" dirty="0" smtClean="0"/>
          </a:p>
          <a:p>
            <a:pPr marL="273050" indent="-273050">
              <a:buNone/>
            </a:pPr>
            <a:r>
              <a:rPr lang="el-GR" altLang="el-GR" sz="2000" dirty="0" smtClean="0"/>
              <a:t>β</a:t>
            </a:r>
            <a:r>
              <a:rPr lang="el-GR" altLang="el-GR" sz="2000" dirty="0"/>
              <a:t>) ευθέα </a:t>
            </a:r>
            <a:r>
              <a:rPr lang="el-GR" altLang="el-GR" sz="2000" dirty="0" smtClean="0"/>
              <a:t>τμήματα</a:t>
            </a:r>
            <a:r>
              <a:rPr lang="en-US" altLang="el-GR" sz="2000" dirty="0" smtClean="0"/>
              <a:t> </a:t>
            </a:r>
            <a:r>
              <a:rPr lang="el-GR" altLang="el-GR" sz="2000" dirty="0" smtClean="0"/>
              <a:t>(παχύ </a:t>
            </a:r>
            <a:r>
              <a:rPr lang="el-GR" altLang="el-GR" sz="2000" dirty="0"/>
              <a:t>κατιόν και ανιόν σκέλος και λεπτό κατιόν και ανιόν σκέλος της αγκύλης του H</a:t>
            </a:r>
            <a:r>
              <a:rPr lang="en-US" altLang="el-GR" sz="2000" dirty="0"/>
              <a:t>enle</a:t>
            </a:r>
            <a:r>
              <a:rPr lang="el-GR" altLang="el-GR" sz="2000" dirty="0"/>
              <a:t>). </a:t>
            </a:r>
            <a:endParaRPr lang="en-US" altLang="el-GR" sz="2000" dirty="0" smtClean="0"/>
          </a:p>
          <a:p>
            <a:pPr marL="0" indent="0">
              <a:buNone/>
            </a:pPr>
            <a:r>
              <a:rPr lang="el-GR" altLang="el-GR" sz="2000" dirty="0" smtClean="0"/>
              <a:t>Το </a:t>
            </a:r>
            <a:r>
              <a:rPr lang="el-GR" altLang="el-GR" sz="2000" dirty="0"/>
              <a:t>άπω εσπειραμένο σωληνάριο εκβάλλει στον αθροιστικό πόρο/αθροιστικό σωληνάριο. </a:t>
            </a:r>
          </a:p>
        </p:txBody>
      </p:sp>
    </p:spTree>
    <p:extLst>
      <p:ext uri="{BB962C8B-B14F-4D97-AF65-F5344CB8AC3E}">
        <p14:creationId xmlns:p14="http://schemas.microsoft.com/office/powerpoint/2010/main" val="1009140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Autofit/>
          </a:bodyPr>
          <a:lstStyle/>
          <a:p>
            <a:r>
              <a:rPr lang="el-GR" altLang="el-GR" sz="3200" dirty="0"/>
              <a:t>Ιστολογική εικόνα διατομής </a:t>
            </a:r>
            <a:r>
              <a:rPr lang="el-GR" altLang="el-GR" sz="3200" dirty="0" smtClean="0"/>
              <a:t>νεφρικού λοβού </a:t>
            </a:r>
            <a:r>
              <a:rPr lang="el-GR" altLang="el-GR" sz="3200" dirty="0"/>
              <a:t>σε μικρή μεγέθυνση (4x)</a:t>
            </a:r>
            <a:endParaRPr lang="el-GR" altLang="el-GR" sz="3200" dirty="0">
              <a:solidFill>
                <a:srgbClr val="FF9900"/>
              </a:solidFill>
            </a:endParaRPr>
          </a:p>
        </p:txBody>
      </p:sp>
      <p:pic>
        <p:nvPicPr>
          <p:cNvPr id="62484"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92" t="26713" r="622" b="37492"/>
          <a:stretch/>
        </p:blipFill>
        <p:spPr bwMode="auto">
          <a:xfrm>
            <a:off x="4459295" y="1381583"/>
            <a:ext cx="1584176" cy="401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2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6779" y="3237932"/>
            <a:ext cx="4091923" cy="2207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2496" name="Picture 32" descr="fr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12115800"/>
            <a:ext cx="32639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62497" name="Picture 33" descr="fro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12115800"/>
            <a:ext cx="1338262" cy="2374900"/>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4941" y="1339405"/>
            <a:ext cx="2522781" cy="40206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505" y="1222593"/>
            <a:ext cx="4200479" cy="1631216"/>
          </a:xfrm>
          <a:prstGeom prst="rect">
            <a:avLst/>
          </a:prstGeom>
        </p:spPr>
        <p:txBody>
          <a:bodyPr wrap="square">
            <a:spAutoFit/>
          </a:bodyPr>
          <a:lstStyle/>
          <a:p>
            <a:pPr marL="0" indent="0">
              <a:buNone/>
            </a:pPr>
            <a:r>
              <a:rPr lang="el-GR" altLang="el-GR" sz="2000" dirty="0">
                <a:latin typeface="+mj-lt"/>
              </a:rPr>
              <a:t>Εικόνα παρουσιάζουσα την ιστολογική δομή του νεφρού από τον φλοιό (πάνω) μέχρι τη νεφρική θηλή εντός της ελάσσονας νεφρικής κάλυκας (κάτω). </a:t>
            </a:r>
          </a:p>
        </p:txBody>
      </p:sp>
      <p:sp>
        <p:nvSpPr>
          <p:cNvPr id="6" name="TextBox 5"/>
          <p:cNvSpPr txBox="1"/>
          <p:nvPr/>
        </p:nvSpPr>
        <p:spPr>
          <a:xfrm>
            <a:off x="4378998" y="5408585"/>
            <a:ext cx="1744769" cy="707886"/>
          </a:xfrm>
          <a:prstGeom prst="rect">
            <a:avLst/>
          </a:prstGeom>
          <a:noFill/>
        </p:spPr>
        <p:txBody>
          <a:bodyPr wrap="square" rtlCol="0">
            <a:spAutoFit/>
          </a:bodyPr>
          <a:lstStyle/>
          <a:p>
            <a:r>
              <a:rPr lang="en-US" sz="1000" dirty="0" smtClean="0">
                <a:latin typeface="+mj-lt"/>
                <a:hlinkClick r:id="rId8"/>
              </a:rPr>
              <a:t>Course </a:t>
            </a:r>
            <a:r>
              <a:rPr lang="en-US" sz="1000" dirty="0">
                <a:latin typeface="+mj-lt"/>
                <a:hlinkClick r:id="rId8"/>
              </a:rPr>
              <a:t>in histology, Zoology </a:t>
            </a:r>
            <a:r>
              <a:rPr lang="en-US" sz="1000" dirty="0" smtClean="0">
                <a:latin typeface="+mj-lt"/>
                <a:hlinkClick r:id="rId8"/>
              </a:rPr>
              <a:t>4244 </a:t>
            </a:r>
            <a:r>
              <a:rPr lang="en-US" sz="1000" dirty="0" smtClean="0">
                <a:latin typeface="+mj-lt"/>
              </a:rPr>
              <a:t>University of Oklahoma, Department of Zoology, Virtual Histology Lab </a:t>
            </a:r>
            <a:endParaRPr lang="el-GR" sz="1000" dirty="0">
              <a:latin typeface="+mj-lt"/>
            </a:endParaRPr>
          </a:p>
        </p:txBody>
      </p:sp>
      <p:sp>
        <p:nvSpPr>
          <p:cNvPr id="16" name="TextBox 15"/>
          <p:cNvSpPr txBox="1"/>
          <p:nvPr/>
        </p:nvSpPr>
        <p:spPr>
          <a:xfrm>
            <a:off x="1125105" y="5415447"/>
            <a:ext cx="2255270" cy="553998"/>
          </a:xfrm>
          <a:prstGeom prst="rect">
            <a:avLst/>
          </a:prstGeom>
          <a:noFill/>
        </p:spPr>
        <p:txBody>
          <a:bodyPr wrap="square" rtlCol="0">
            <a:spAutoFit/>
          </a:bodyPr>
          <a:lstStyle/>
          <a:p>
            <a:pPr algn="ctr"/>
            <a:r>
              <a:rPr lang="en-US" sz="1000" dirty="0" smtClean="0">
                <a:latin typeface="+mj-lt"/>
              </a:rPr>
              <a:t>“</a:t>
            </a:r>
            <a:r>
              <a:rPr lang="en-US" sz="1000" dirty="0" smtClean="0">
                <a:latin typeface="+mj-lt"/>
                <a:hlinkClick r:id="rId9"/>
              </a:rPr>
              <a:t>2610 </a:t>
            </a:r>
            <a:r>
              <a:rPr lang="en-US" sz="1000" dirty="0">
                <a:latin typeface="+mj-lt"/>
                <a:hlinkClick r:id="rId9"/>
              </a:rPr>
              <a:t>The </a:t>
            </a:r>
            <a:r>
              <a:rPr lang="en-US" sz="1000" dirty="0" smtClean="0">
                <a:latin typeface="+mj-lt"/>
                <a:hlinkClick r:id="rId9"/>
              </a:rPr>
              <a:t>Kidney</a:t>
            </a:r>
            <a:r>
              <a:rPr lang="en-US" sz="1000" dirty="0" smtClean="0">
                <a:latin typeface="+mj-lt"/>
              </a:rPr>
              <a:t>” </a:t>
            </a:r>
            <a:r>
              <a:rPr lang="el-GR" sz="1000" dirty="0">
                <a:latin typeface="+mj-lt"/>
              </a:rPr>
              <a:t> </a:t>
            </a:r>
            <a:r>
              <a:rPr lang="el-GR" sz="1000" dirty="0" smtClean="0">
                <a:latin typeface="+mj-lt"/>
              </a:rPr>
              <a:t>από </a:t>
            </a:r>
            <a:r>
              <a:rPr lang="en-US" sz="1000" dirty="0" smtClean="0">
                <a:latin typeface="+mj-lt"/>
                <a:hlinkClick r:id="rId10" tooltip="User:CFCF"/>
              </a:rPr>
              <a:t>CFCF</a:t>
            </a:r>
            <a:r>
              <a:rPr lang="el-GR" sz="1000" dirty="0" smtClean="0">
                <a:latin typeface="+mj-lt"/>
              </a:rPr>
              <a:t> διαθέσιμο με άδεια </a:t>
            </a:r>
            <a:r>
              <a:rPr lang="en-US" sz="1000" dirty="0">
                <a:latin typeface="+mj-lt"/>
                <a:hlinkClick r:id="rId11"/>
              </a:rPr>
              <a:t>CC BY </a:t>
            </a:r>
            <a:r>
              <a:rPr lang="en-US" sz="1000" dirty="0" smtClean="0">
                <a:latin typeface="+mj-lt"/>
                <a:hlinkClick r:id="rId11"/>
              </a:rPr>
              <a:t>3.0</a:t>
            </a:r>
            <a:endParaRPr lang="en-US" sz="1000" dirty="0">
              <a:latin typeface="+mj-lt"/>
            </a:endParaRPr>
          </a:p>
          <a:p>
            <a:pPr algn="ctr"/>
            <a:r>
              <a:rPr lang="el-GR" sz="1000" dirty="0" smtClean="0">
                <a:latin typeface="+mj-lt"/>
              </a:rPr>
              <a:t> </a:t>
            </a:r>
            <a:endParaRPr lang="el-GR" sz="1000" dirty="0">
              <a:latin typeface="+mj-lt"/>
            </a:endParaRPr>
          </a:p>
        </p:txBody>
      </p:sp>
      <p:sp>
        <p:nvSpPr>
          <p:cNvPr id="11" name="TextBox 10"/>
          <p:cNvSpPr txBox="1"/>
          <p:nvPr/>
        </p:nvSpPr>
        <p:spPr>
          <a:xfrm>
            <a:off x="6488696" y="5408585"/>
            <a:ext cx="2255270" cy="553998"/>
          </a:xfrm>
          <a:prstGeom prst="rect">
            <a:avLst/>
          </a:prstGeom>
          <a:noFill/>
        </p:spPr>
        <p:txBody>
          <a:bodyPr wrap="square" rtlCol="0">
            <a:spAutoFit/>
          </a:bodyPr>
          <a:lstStyle/>
          <a:p>
            <a:pPr algn="ctr"/>
            <a:r>
              <a:rPr lang="en-US" sz="1000" dirty="0" smtClean="0">
                <a:latin typeface="+mj-lt"/>
              </a:rPr>
              <a:t>“</a:t>
            </a:r>
            <a:r>
              <a:rPr lang="en-US" sz="1000" dirty="0" smtClean="0">
                <a:latin typeface="+mj-lt"/>
                <a:hlinkClick r:id="rId12"/>
              </a:rPr>
              <a:t>Kidney_nephron</a:t>
            </a:r>
            <a:r>
              <a:rPr lang="en-US" sz="1000" dirty="0" smtClean="0">
                <a:latin typeface="+mj-lt"/>
              </a:rPr>
              <a:t>” </a:t>
            </a:r>
            <a:r>
              <a:rPr lang="el-GR" sz="1000" dirty="0" smtClean="0">
                <a:latin typeface="+mj-lt"/>
              </a:rPr>
              <a:t> από </a:t>
            </a:r>
            <a:r>
              <a:rPr lang="en-US" sz="1000" dirty="0">
                <a:latin typeface="+mj-lt"/>
                <a:hlinkClick r:id="rId13" tooltip="User:Anmats"/>
              </a:rPr>
              <a:t>Anmats</a:t>
            </a:r>
            <a:r>
              <a:rPr lang="el-GR" sz="1000" dirty="0" smtClean="0">
                <a:latin typeface="+mj-lt"/>
              </a:rPr>
              <a:t> διαθέσιμο με άδεια </a:t>
            </a:r>
            <a:r>
              <a:rPr lang="en-US" sz="1000" dirty="0">
                <a:latin typeface="+mj-lt"/>
                <a:hlinkClick r:id="rId11"/>
              </a:rPr>
              <a:t>CC BY </a:t>
            </a:r>
            <a:r>
              <a:rPr lang="en-US" sz="1000" dirty="0" smtClean="0">
                <a:latin typeface="+mj-lt"/>
                <a:hlinkClick r:id="rId11"/>
              </a:rPr>
              <a:t>3.0</a:t>
            </a:r>
            <a:endParaRPr lang="en-US" sz="1000" dirty="0">
              <a:latin typeface="+mj-lt"/>
            </a:endParaRPr>
          </a:p>
          <a:p>
            <a:pPr algn="ctr"/>
            <a:r>
              <a:rPr lang="el-GR" sz="1000" dirty="0" smtClean="0">
                <a:latin typeface="+mj-lt"/>
              </a:rPr>
              <a:t> </a:t>
            </a:r>
            <a:endParaRPr lang="el-GR" sz="1000" dirty="0">
              <a:latin typeface="+mj-lt"/>
            </a:endParaRPr>
          </a:p>
        </p:txBody>
      </p:sp>
    </p:spTree>
    <p:extLst>
      <p:ext uri="{BB962C8B-B14F-4D97-AF65-F5344CB8AC3E}">
        <p14:creationId xmlns:p14="http://schemas.microsoft.com/office/powerpoint/2010/main" val="2127580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Autofit/>
          </a:bodyPr>
          <a:lstStyle/>
          <a:p>
            <a:r>
              <a:rPr lang="el-GR" altLang="el-GR" sz="3200" dirty="0"/>
              <a:t>Ιστολογική εικόνα τμήματος φλοιού νεφρού σε μεγάλη μεγέθυνση (40x)</a:t>
            </a:r>
          </a:p>
        </p:txBody>
      </p:sp>
      <p:sp>
        <p:nvSpPr>
          <p:cNvPr id="285699" name="Rectangle 3"/>
          <p:cNvSpPr>
            <a:spLocks noGrp="1" noChangeArrowheads="1"/>
          </p:cNvSpPr>
          <p:nvPr>
            <p:ph idx="1"/>
          </p:nvPr>
        </p:nvSpPr>
        <p:spPr/>
        <p:txBody>
          <a:bodyPr>
            <a:normAutofit/>
          </a:bodyPr>
          <a:lstStyle/>
          <a:p>
            <a:pPr marL="0" indent="0">
              <a:buNone/>
            </a:pPr>
            <a:r>
              <a:rPr lang="el-GR" altLang="el-GR" sz="2000" dirty="0" smtClean="0"/>
              <a:t>Παρατηρούνται</a:t>
            </a:r>
            <a:r>
              <a:rPr lang="el-GR" altLang="el-GR" sz="2000" dirty="0"/>
              <a:t>: </a:t>
            </a:r>
            <a:endParaRPr lang="el-GR" altLang="el-GR" sz="2000" dirty="0" smtClean="0"/>
          </a:p>
          <a:p>
            <a:pPr marL="457200" indent="-457200">
              <a:buAutoNum type="arabicParenBoth"/>
            </a:pPr>
            <a:r>
              <a:rPr lang="el-GR" altLang="el-GR" sz="2000" dirty="0" smtClean="0"/>
              <a:t>ένα</a:t>
            </a:r>
            <a:r>
              <a:rPr lang="en-GB" altLang="el-GR" sz="2000" dirty="0"/>
              <a:t> </a:t>
            </a:r>
            <a:r>
              <a:rPr lang="el-GR" altLang="el-GR" sz="2000" dirty="0"/>
              <a:t>νεφρικό σωμάτιο, αποτελούμενο από ένα θύσανο τριχοειδών (αγγειώδες σπείραμα), καλυπτόμενο από την κάψα του </a:t>
            </a:r>
            <a:r>
              <a:rPr lang="en-GB" altLang="el-GR" sz="2000" dirty="0"/>
              <a:t>Bowman</a:t>
            </a:r>
            <a:r>
              <a:rPr lang="el-GR" altLang="el-GR" sz="2000" dirty="0"/>
              <a:t>, η οποία αποτελείται  από ένα εξωτερικό τοιχωματικό πέταλο επενδυόμενο από μονόστιβο πλακώδες επιθήλιο, και ένα εσωτερικό σπλαχνικό πέταλο επενδυόμενο από ποδοκύτταρα, διαχωριζόμενα από την ουροφόρα κοιλότητα; </a:t>
            </a:r>
            <a:endParaRPr lang="el-GR" altLang="el-GR" sz="2000" dirty="0" smtClean="0"/>
          </a:p>
        </p:txBody>
      </p:sp>
      <p:pic>
        <p:nvPicPr>
          <p:cNvPr id="2857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356992"/>
            <a:ext cx="53721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7544" y="3789040"/>
            <a:ext cx="2808312" cy="1938992"/>
          </a:xfrm>
          <a:prstGeom prst="rect">
            <a:avLst/>
          </a:prstGeom>
        </p:spPr>
        <p:txBody>
          <a:bodyPr wrap="square">
            <a:spAutoFit/>
          </a:bodyPr>
          <a:lstStyle/>
          <a:p>
            <a:pPr marL="457200" indent="-457200">
              <a:buFont typeface="Wingdings" panose="05000000000000000000" pitchFamily="2" charset="2"/>
              <a:buAutoNum type="arabicParenBoth" startAt="2"/>
            </a:pPr>
            <a:r>
              <a:rPr lang="el-GR" altLang="el-GR" sz="2000" dirty="0">
                <a:latin typeface="+mj-lt"/>
              </a:rPr>
              <a:t>νεφρικά σωληνάρια, αποτελούμενα από τα εγγύς και άπω εσπειραμένα σωληνάρια. Χρώση=</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6" name="Rectangle 5"/>
          <p:cNvSpPr/>
          <p:nvPr/>
        </p:nvSpPr>
        <p:spPr>
          <a:xfrm>
            <a:off x="3283868" y="6396335"/>
            <a:ext cx="438030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843357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noAutofit/>
          </a:bodyPr>
          <a:lstStyle/>
          <a:p>
            <a:pPr marL="0" indent="0"/>
            <a:r>
              <a:rPr lang="el-GR" altLang="el-GR" sz="3200" dirty="0"/>
              <a:t>Λεπτομέρεια της προηγούμενης ιστολογικής εικόνας σε πολύ μεγάλη μεγέθυνση (100x</a:t>
            </a:r>
            <a:r>
              <a:rPr lang="el-GR" altLang="el-GR" sz="3200" dirty="0" smtClean="0"/>
              <a:t>) </a:t>
            </a:r>
            <a:r>
              <a:rPr lang="el-GR" altLang="el-GR" sz="2800" b="0" dirty="0" smtClean="0"/>
              <a:t>(1/2)</a:t>
            </a:r>
            <a:endParaRPr lang="el-GR" altLang="el-GR" sz="2800" b="0" dirty="0"/>
          </a:p>
        </p:txBody>
      </p:sp>
      <p:sp>
        <p:nvSpPr>
          <p:cNvPr id="284675" name="Rectangle 3"/>
          <p:cNvSpPr>
            <a:spLocks noGrp="1" noChangeArrowheads="1"/>
          </p:cNvSpPr>
          <p:nvPr>
            <p:ph idx="1"/>
          </p:nvPr>
        </p:nvSpPr>
        <p:spPr>
          <a:xfrm>
            <a:off x="457200" y="1196752"/>
            <a:ext cx="8229600" cy="2088232"/>
          </a:xfrm>
        </p:spPr>
        <p:txBody>
          <a:bodyPr>
            <a:noAutofit/>
          </a:bodyPr>
          <a:lstStyle/>
          <a:p>
            <a:pPr marL="0" indent="0">
              <a:buNone/>
            </a:pPr>
            <a:r>
              <a:rPr lang="el-GR" altLang="el-GR" sz="1900" dirty="0" smtClean="0"/>
              <a:t>Παρατηρούνται</a:t>
            </a:r>
            <a:r>
              <a:rPr lang="en-GB" altLang="el-GR" sz="1900" dirty="0"/>
              <a:t>:</a:t>
            </a:r>
          </a:p>
          <a:p>
            <a:pPr>
              <a:buFont typeface="+mj-lt"/>
              <a:buAutoNum type="arabicParenR"/>
            </a:pPr>
            <a:r>
              <a:rPr lang="el-GR" altLang="el-GR" sz="1900" dirty="0" smtClean="0"/>
              <a:t>Ένα</a:t>
            </a:r>
            <a:r>
              <a:rPr lang="en-GB" altLang="el-GR" sz="1900" dirty="0" smtClean="0"/>
              <a:t> </a:t>
            </a:r>
            <a:r>
              <a:rPr lang="el-GR" altLang="el-GR" sz="1900" dirty="0" smtClean="0"/>
              <a:t>τμήμα</a:t>
            </a:r>
            <a:r>
              <a:rPr lang="en-GB" altLang="el-GR" sz="1900" dirty="0" smtClean="0"/>
              <a:t> </a:t>
            </a:r>
            <a:r>
              <a:rPr lang="el-GR" altLang="el-GR" sz="1900" dirty="0" smtClean="0"/>
              <a:t>του</a:t>
            </a:r>
            <a:r>
              <a:rPr lang="en-GB" altLang="el-GR" sz="1900" dirty="0" smtClean="0"/>
              <a:t> </a:t>
            </a:r>
            <a:r>
              <a:rPr lang="el-GR" altLang="el-GR" sz="1900" dirty="0" smtClean="0"/>
              <a:t>νεφρικού</a:t>
            </a:r>
            <a:r>
              <a:rPr lang="en-GB" altLang="el-GR" sz="1900" dirty="0" smtClean="0"/>
              <a:t> </a:t>
            </a:r>
            <a:r>
              <a:rPr lang="el-GR" altLang="el-GR" sz="1900" dirty="0" smtClean="0"/>
              <a:t>σωματίου</a:t>
            </a:r>
            <a:r>
              <a:rPr lang="en-GB" altLang="el-GR" sz="1900" dirty="0" smtClean="0"/>
              <a:t>. </a:t>
            </a:r>
            <a:r>
              <a:rPr lang="el-GR" altLang="el-GR" sz="1900" dirty="0" smtClean="0"/>
              <a:t>Το νεφρικό σωμάτιο περιβάλλεται εξωτερικά από ένα μονόστιβο πλακώδες επιθήλιο   (βέλος), που σχηματίζει το</a:t>
            </a:r>
            <a:r>
              <a:rPr lang="en-GB" altLang="el-GR" sz="1900" dirty="0" smtClean="0"/>
              <a:t> </a:t>
            </a:r>
            <a:r>
              <a:rPr lang="el-GR" altLang="el-GR" sz="1900" dirty="0" smtClean="0"/>
              <a:t>τοιχωματικό πέταλο της κάψας του </a:t>
            </a:r>
            <a:r>
              <a:rPr lang="en-GB" altLang="el-GR" sz="1900" dirty="0" smtClean="0"/>
              <a:t>Bowman</a:t>
            </a:r>
            <a:r>
              <a:rPr lang="el-GR" altLang="el-GR" sz="1900" dirty="0" smtClean="0"/>
              <a:t>. </a:t>
            </a:r>
            <a:endParaRPr lang="en-GB" altLang="el-GR" sz="1900" dirty="0"/>
          </a:p>
        </p:txBody>
      </p:sp>
      <p:pic>
        <p:nvPicPr>
          <p:cNvPr id="2846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682253"/>
            <a:ext cx="3600400" cy="289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86498" y="2447786"/>
            <a:ext cx="4145284" cy="3016210"/>
          </a:xfrm>
          <a:prstGeom prst="rect">
            <a:avLst/>
          </a:prstGeom>
        </p:spPr>
        <p:txBody>
          <a:bodyPr wrap="square">
            <a:spAutoFit/>
          </a:bodyPr>
          <a:lstStyle/>
          <a:p>
            <a:r>
              <a:rPr lang="el-GR" altLang="el-GR" sz="1900" dirty="0">
                <a:latin typeface="+mj-lt"/>
              </a:rPr>
              <a:t>Το μεγαλύτερο τμήμα του νεφρικού σωματίου αποτελεί το αγγειώδες σπείραμα,</a:t>
            </a:r>
            <a:r>
              <a:rPr lang="en-GB" altLang="el-GR" sz="1900" dirty="0">
                <a:latin typeface="+mj-lt"/>
              </a:rPr>
              <a:t> </a:t>
            </a:r>
            <a:r>
              <a:rPr lang="el-GR" altLang="el-GR" sz="1900" dirty="0">
                <a:latin typeface="+mj-lt"/>
              </a:rPr>
              <a:t>αποτελούμενο από ένα θύσανο τριχοειδών  περιβαλλόμενα από ένα στίχο από ποδοκύτταρα (κύτταρα φέροντα πρωτοπλασματικές αποφυάδες, τους ποδίσκους επικαθίμενους στον βασικό υμένα), τα οποία σχηματίζουν το έσω ή σπλαχνικό πέταλο της κάψας του </a:t>
            </a:r>
            <a:r>
              <a:rPr lang="en-GB" altLang="el-GR" sz="1900" dirty="0">
                <a:latin typeface="+mj-lt"/>
              </a:rPr>
              <a:t>Bowman</a:t>
            </a:r>
            <a:r>
              <a:rPr lang="el-GR" altLang="el-GR" sz="1900" dirty="0">
                <a:latin typeface="+mj-lt"/>
              </a:rPr>
              <a:t>. </a:t>
            </a:r>
            <a:endParaRPr lang="el-GR" altLang="el-GR" sz="1900" dirty="0" smtClean="0">
              <a:latin typeface="+mj-lt"/>
            </a:endParaRPr>
          </a:p>
        </p:txBody>
      </p:sp>
      <p:sp>
        <p:nvSpPr>
          <p:cNvPr id="3" name="Rectangle 2"/>
          <p:cNvSpPr/>
          <p:nvPr/>
        </p:nvSpPr>
        <p:spPr>
          <a:xfrm>
            <a:off x="786240" y="5437098"/>
            <a:ext cx="4145542" cy="1261884"/>
          </a:xfrm>
          <a:prstGeom prst="rect">
            <a:avLst/>
          </a:prstGeom>
        </p:spPr>
        <p:txBody>
          <a:bodyPr wrap="square">
            <a:spAutoFit/>
          </a:bodyPr>
          <a:lstStyle/>
          <a:p>
            <a:r>
              <a:rPr lang="el-GR" altLang="el-GR" sz="1900" dirty="0">
                <a:latin typeface="+mj-lt"/>
              </a:rPr>
              <a:t>Τα δύο πέταλα της κάψας του </a:t>
            </a:r>
            <a:r>
              <a:rPr lang="en-GB" altLang="el-GR" sz="1900" dirty="0">
                <a:latin typeface="+mj-lt"/>
              </a:rPr>
              <a:t>Bowman </a:t>
            </a:r>
            <a:r>
              <a:rPr lang="el-GR" altLang="el-GR" sz="1900" dirty="0">
                <a:latin typeface="+mj-lt"/>
              </a:rPr>
              <a:t>χωρίζονται μεταξύ τους από την ουροφόρα κοιλότητα προς την οποίαν πάντα προβάλλουν τα ποδοκύτταρα.</a:t>
            </a:r>
            <a:endParaRPr lang="en-GB" altLang="el-GR" sz="1900" dirty="0">
              <a:latin typeface="+mj-lt"/>
            </a:endParaRPr>
          </a:p>
        </p:txBody>
      </p:sp>
      <p:sp>
        <p:nvSpPr>
          <p:cNvPr id="7" name="Rectangle 6"/>
          <p:cNvSpPr/>
          <p:nvPr/>
        </p:nvSpPr>
        <p:spPr>
          <a:xfrm>
            <a:off x="4908489" y="5581113"/>
            <a:ext cx="383997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615886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noAutofit/>
          </a:bodyPr>
          <a:lstStyle/>
          <a:p>
            <a:pPr marL="0" indent="0"/>
            <a:r>
              <a:rPr lang="el-GR" altLang="el-GR" sz="3200" dirty="0"/>
              <a:t>Λεπτομέρεια της προηγούμενης ιστολογικής εικόνας σε πολύ μεγάλη μεγέθυνση (100x</a:t>
            </a:r>
            <a:r>
              <a:rPr lang="el-GR" altLang="el-GR" sz="3200" dirty="0" smtClean="0"/>
              <a:t>) </a:t>
            </a:r>
            <a:r>
              <a:rPr lang="el-GR" altLang="el-GR" sz="2800" b="0" dirty="0" smtClean="0">
                <a:solidFill>
                  <a:prstClr val="black"/>
                </a:solidFill>
              </a:rPr>
              <a:t>(2/2</a:t>
            </a:r>
            <a:r>
              <a:rPr lang="el-GR" altLang="el-GR" sz="2800" b="0" dirty="0">
                <a:solidFill>
                  <a:prstClr val="black"/>
                </a:solidFill>
              </a:rPr>
              <a:t>)</a:t>
            </a:r>
            <a:r>
              <a:rPr lang="el-GR" altLang="el-GR" sz="3200" dirty="0" smtClean="0"/>
              <a:t> </a:t>
            </a:r>
            <a:endParaRPr lang="el-GR" altLang="el-GR" sz="3200" dirty="0"/>
          </a:p>
        </p:txBody>
      </p:sp>
      <p:sp>
        <p:nvSpPr>
          <p:cNvPr id="284675" name="Rectangle 3"/>
          <p:cNvSpPr>
            <a:spLocks noGrp="1" noChangeArrowheads="1"/>
          </p:cNvSpPr>
          <p:nvPr>
            <p:ph idx="1"/>
          </p:nvPr>
        </p:nvSpPr>
        <p:spPr>
          <a:xfrm>
            <a:off x="457200" y="1196752"/>
            <a:ext cx="3583682" cy="5661248"/>
          </a:xfrm>
        </p:spPr>
        <p:txBody>
          <a:bodyPr>
            <a:noAutofit/>
          </a:bodyPr>
          <a:lstStyle/>
          <a:p>
            <a:pPr marL="0" indent="0">
              <a:buNone/>
            </a:pPr>
            <a:r>
              <a:rPr lang="el-GR" altLang="el-GR" sz="1900" dirty="0" smtClean="0"/>
              <a:t>Παρατηρούνται</a:t>
            </a:r>
            <a:r>
              <a:rPr lang="en-GB" altLang="el-GR" sz="1900" dirty="0"/>
              <a:t>:</a:t>
            </a:r>
          </a:p>
          <a:p>
            <a:pPr marL="457200" indent="-457200">
              <a:buFont typeface="+mj-lt"/>
              <a:buAutoNum type="arabicParenR" startAt="2"/>
            </a:pPr>
            <a:r>
              <a:rPr lang="el-GR" altLang="el-GR" sz="1900" dirty="0" smtClean="0"/>
              <a:t>Εγγύς</a:t>
            </a:r>
            <a:r>
              <a:rPr lang="en-GB" altLang="el-GR" sz="1900" dirty="0" smtClean="0"/>
              <a:t> </a:t>
            </a:r>
            <a:r>
              <a:rPr lang="el-GR" altLang="el-GR" sz="1900" dirty="0"/>
              <a:t>εσπειραμένα</a:t>
            </a:r>
            <a:r>
              <a:rPr lang="en-GB" altLang="el-GR" sz="1900" dirty="0"/>
              <a:t> </a:t>
            </a:r>
            <a:r>
              <a:rPr lang="el-GR" altLang="el-GR" sz="1900" dirty="0"/>
              <a:t>σωληνάρια</a:t>
            </a:r>
            <a:r>
              <a:rPr lang="en-GB" altLang="el-GR" sz="1900" dirty="0"/>
              <a:t>. </a:t>
            </a:r>
            <a:r>
              <a:rPr lang="el-GR" altLang="el-GR" sz="1900" dirty="0"/>
              <a:t>Παρουσία ψηκτροειδούς παρυφής</a:t>
            </a:r>
            <a:r>
              <a:rPr lang="en-GB" altLang="el-GR" sz="1900" dirty="0"/>
              <a:t> </a:t>
            </a:r>
            <a:r>
              <a:rPr lang="el-GR" altLang="el-GR" sz="1900" dirty="0"/>
              <a:t>στις κορυφαίες (ενδοαυλικές) επιφάνειες των κυβοειδών κυττάρων που σχηματίζουν τα τοιχώματα των σωληναρίων.  </a:t>
            </a:r>
          </a:p>
          <a:p>
            <a:pPr marL="0" indent="0">
              <a:buNone/>
            </a:pPr>
            <a:r>
              <a:rPr lang="el-GR" altLang="el-GR" sz="1900" dirty="0"/>
              <a:t>Χρώση</a:t>
            </a:r>
            <a:r>
              <a:rPr lang="en-GB" altLang="el-GR" sz="1900" dirty="0"/>
              <a:t> =H&amp;E.</a:t>
            </a:r>
            <a:endParaRPr lang="el-GR" altLang="el-GR" sz="1900" dirty="0"/>
          </a:p>
        </p:txBody>
      </p:sp>
      <p:pic>
        <p:nvPicPr>
          <p:cNvPr id="2846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882" y="1367830"/>
            <a:ext cx="4388432" cy="31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23928" y="4485380"/>
            <a:ext cx="438030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380029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116632"/>
            <a:ext cx="9144000" cy="908720"/>
          </a:xfrm>
        </p:spPr>
        <p:txBody>
          <a:bodyPr>
            <a:noAutofit/>
          </a:bodyPr>
          <a:lstStyle/>
          <a:p>
            <a:pPr marL="0" indent="0"/>
            <a:r>
              <a:rPr lang="el-GR" altLang="el-GR" sz="3200" dirty="0"/>
              <a:t>Η ίδια ιστολογική εικόνα από άλλο οπτικό πεδίο εικόνας σε πολύ μεγάλη μεγέθυνση (100x</a:t>
            </a:r>
            <a:r>
              <a:rPr lang="el-GR" altLang="el-GR" sz="3200" dirty="0" smtClean="0"/>
              <a:t>) </a:t>
            </a:r>
            <a:r>
              <a:rPr lang="el-GR" altLang="el-GR" sz="2800" b="0" dirty="0" smtClean="0"/>
              <a:t>(1/2)</a:t>
            </a:r>
            <a:endParaRPr lang="el-GR" altLang="el-GR" sz="2800" b="0" dirty="0"/>
          </a:p>
        </p:txBody>
      </p:sp>
      <p:sp>
        <p:nvSpPr>
          <p:cNvPr id="283651" name="Rectangle 3"/>
          <p:cNvSpPr>
            <a:spLocks noGrp="1" noChangeArrowheads="1"/>
          </p:cNvSpPr>
          <p:nvPr>
            <p:ph idx="1"/>
          </p:nvPr>
        </p:nvSpPr>
        <p:spPr>
          <a:xfrm>
            <a:off x="457200" y="1196752"/>
            <a:ext cx="8229600" cy="1152128"/>
          </a:xfrm>
        </p:spPr>
        <p:txBody>
          <a:bodyPr>
            <a:noAutofit/>
          </a:bodyPr>
          <a:lstStyle/>
          <a:p>
            <a:pPr marL="0" indent="0">
              <a:spcBef>
                <a:spcPts val="300"/>
              </a:spcBef>
              <a:buNone/>
            </a:pPr>
            <a:r>
              <a:rPr lang="el-GR" altLang="el-GR" sz="1900" dirty="0" smtClean="0"/>
              <a:t>Παρατηρούνται</a:t>
            </a:r>
            <a:r>
              <a:rPr lang="en-GB" altLang="el-GR" sz="1900" dirty="0" smtClean="0"/>
              <a:t>:</a:t>
            </a:r>
            <a:endParaRPr lang="el-GR" altLang="el-GR" sz="1900" dirty="0"/>
          </a:p>
        </p:txBody>
      </p:sp>
      <p:sp>
        <p:nvSpPr>
          <p:cNvPr id="283655" name="Rectangle 7"/>
          <p:cNvSpPr>
            <a:spLocks noChangeArrowheads="1"/>
          </p:cNvSpPr>
          <p:nvPr/>
        </p:nvSpPr>
        <p:spPr bwMode="auto">
          <a:xfrm>
            <a:off x="0" y="1166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283654" name="Picture 6"/>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4591422" y="1412776"/>
            <a:ext cx="4297452" cy="333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1556792"/>
            <a:ext cx="3960440" cy="4185761"/>
          </a:xfrm>
          <a:prstGeom prst="rect">
            <a:avLst/>
          </a:prstGeom>
        </p:spPr>
        <p:txBody>
          <a:bodyPr wrap="square">
            <a:spAutoFit/>
          </a:bodyPr>
          <a:lstStyle/>
          <a:p>
            <a:pPr marL="457200" indent="-457200">
              <a:buFont typeface="+mj-lt"/>
              <a:buAutoNum type="arabicParenR"/>
            </a:pPr>
            <a:r>
              <a:rPr lang="el-GR" altLang="el-GR" sz="1900" dirty="0">
                <a:latin typeface="+mj-lt"/>
              </a:rPr>
              <a:t>ένα τμήμα του νεφρικού σωματίου (στη πάνω δεξιά γωνία). Διακρίνονται τα πλακώδη επιθηλιακά κύτταρα</a:t>
            </a:r>
            <a:r>
              <a:rPr lang="en-GB" altLang="el-GR" sz="1900" dirty="0">
                <a:latin typeface="+mj-lt"/>
              </a:rPr>
              <a:t> </a:t>
            </a:r>
            <a:r>
              <a:rPr lang="el-GR" altLang="el-GR" sz="1900" dirty="0">
                <a:latin typeface="+mj-lt"/>
              </a:rPr>
              <a:t>με τους αποπεπλατυσμένους πυρήνες που σχηματίζουν το τοιχωματικό  (έξω) πέταλο της κάψας του </a:t>
            </a:r>
            <a:r>
              <a:rPr lang="en-GB" altLang="el-GR" sz="1900" dirty="0">
                <a:latin typeface="+mj-lt"/>
              </a:rPr>
              <a:t>Bowman</a:t>
            </a:r>
            <a:r>
              <a:rPr lang="el-GR" altLang="el-GR" sz="1900" dirty="0">
                <a:latin typeface="+mj-lt"/>
              </a:rPr>
              <a:t>, τα τριχοειδή</a:t>
            </a:r>
            <a:r>
              <a:rPr lang="en-GB" altLang="el-GR" sz="1900" dirty="0">
                <a:latin typeface="+mj-lt"/>
              </a:rPr>
              <a:t> </a:t>
            </a:r>
            <a:r>
              <a:rPr lang="el-GR" altLang="el-GR" sz="1900" dirty="0">
                <a:latin typeface="+mj-lt"/>
              </a:rPr>
              <a:t>του αγγειώδους σπειράματος, και οι στρογγυλοί πυρήνες των ποδοκυττάρων που περιβάλλουν τα τριχοειδή και σχηματίζουν το σπλαχνικό πέταλο της κάψας του </a:t>
            </a:r>
            <a:r>
              <a:rPr lang="en-GB" altLang="el-GR" sz="1900" dirty="0">
                <a:latin typeface="+mj-lt"/>
              </a:rPr>
              <a:t> Bowman</a:t>
            </a:r>
            <a:r>
              <a:rPr lang="el-GR" altLang="el-GR" sz="1900" dirty="0">
                <a:latin typeface="+mj-lt"/>
              </a:rPr>
              <a:t>.</a:t>
            </a:r>
          </a:p>
        </p:txBody>
      </p:sp>
      <p:sp>
        <p:nvSpPr>
          <p:cNvPr id="7" name="Rectangle 6"/>
          <p:cNvSpPr/>
          <p:nvPr/>
        </p:nvSpPr>
        <p:spPr>
          <a:xfrm>
            <a:off x="4463405" y="4742776"/>
            <a:ext cx="438030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264421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116632"/>
            <a:ext cx="9144000" cy="908720"/>
          </a:xfrm>
        </p:spPr>
        <p:txBody>
          <a:bodyPr>
            <a:noAutofit/>
          </a:bodyPr>
          <a:lstStyle/>
          <a:p>
            <a:pPr marL="0" indent="0"/>
            <a:r>
              <a:rPr lang="el-GR" altLang="el-GR" sz="3200" dirty="0"/>
              <a:t>Η ίδια ιστολογική εικόνα από άλλο οπτικό πεδίο εικόνας σε πολύ μεγάλη μεγέθυνση (100x</a:t>
            </a:r>
            <a:r>
              <a:rPr lang="el-GR" altLang="el-GR" sz="3200" dirty="0" smtClean="0"/>
              <a:t>)</a:t>
            </a:r>
            <a:r>
              <a:rPr lang="el-GR" altLang="el-GR" sz="2800" b="0" dirty="0">
                <a:solidFill>
                  <a:prstClr val="black"/>
                </a:solidFill>
              </a:rPr>
              <a:t> </a:t>
            </a:r>
            <a:r>
              <a:rPr lang="el-GR" altLang="el-GR" sz="2800" b="0" dirty="0" smtClean="0">
                <a:solidFill>
                  <a:prstClr val="black"/>
                </a:solidFill>
              </a:rPr>
              <a:t>(2/2</a:t>
            </a:r>
            <a:r>
              <a:rPr lang="el-GR" altLang="el-GR" sz="2800" b="0" dirty="0">
                <a:solidFill>
                  <a:prstClr val="black"/>
                </a:solidFill>
              </a:rPr>
              <a:t>)</a:t>
            </a:r>
            <a:endParaRPr lang="el-GR" altLang="el-GR" sz="3200" dirty="0"/>
          </a:p>
        </p:txBody>
      </p:sp>
      <p:sp>
        <p:nvSpPr>
          <p:cNvPr id="283651" name="Rectangle 3"/>
          <p:cNvSpPr>
            <a:spLocks noGrp="1" noChangeArrowheads="1"/>
          </p:cNvSpPr>
          <p:nvPr>
            <p:ph idx="1"/>
          </p:nvPr>
        </p:nvSpPr>
        <p:spPr>
          <a:xfrm>
            <a:off x="457200" y="1196752"/>
            <a:ext cx="8229600" cy="1082941"/>
          </a:xfrm>
        </p:spPr>
        <p:txBody>
          <a:bodyPr>
            <a:noAutofit/>
          </a:bodyPr>
          <a:lstStyle/>
          <a:p>
            <a:pPr marL="0" indent="0">
              <a:spcBef>
                <a:spcPts val="300"/>
              </a:spcBef>
              <a:buNone/>
            </a:pPr>
            <a:r>
              <a:rPr lang="el-GR" altLang="el-GR" sz="1900" dirty="0" smtClean="0"/>
              <a:t>Παρατηρούνται</a:t>
            </a:r>
            <a:r>
              <a:rPr lang="en-GB" altLang="el-GR" sz="1900" dirty="0" smtClean="0"/>
              <a:t>:</a:t>
            </a:r>
            <a:endParaRPr lang="el-GR" altLang="el-GR" sz="1900" dirty="0"/>
          </a:p>
        </p:txBody>
      </p:sp>
      <p:sp>
        <p:nvSpPr>
          <p:cNvPr id="283655" name="Rectangle 7"/>
          <p:cNvSpPr>
            <a:spLocks noChangeArrowheads="1"/>
          </p:cNvSpPr>
          <p:nvPr/>
        </p:nvSpPr>
        <p:spPr bwMode="auto">
          <a:xfrm>
            <a:off x="0" y="1166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6" name="Picture 6"/>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4166617" y="1412776"/>
            <a:ext cx="4203129" cy="37128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1484784"/>
            <a:ext cx="3672408" cy="4185761"/>
          </a:xfrm>
          <a:prstGeom prst="rect">
            <a:avLst/>
          </a:prstGeom>
        </p:spPr>
        <p:txBody>
          <a:bodyPr wrap="square">
            <a:spAutoFit/>
          </a:bodyPr>
          <a:lstStyle/>
          <a:p>
            <a:pPr marL="457200" indent="-457200">
              <a:buFont typeface="+mj-lt"/>
              <a:buAutoNum type="arabicParenR" startAt="2"/>
            </a:pPr>
            <a:r>
              <a:rPr lang="el-GR" altLang="el-GR" sz="1900" dirty="0">
                <a:latin typeface="+mj-lt"/>
              </a:rPr>
              <a:t>να εγγύς εσπειραμένο σωληνάριο</a:t>
            </a:r>
            <a:r>
              <a:rPr lang="en-GB" altLang="el-GR" sz="1900" dirty="0">
                <a:latin typeface="+mj-lt"/>
              </a:rPr>
              <a:t> </a:t>
            </a:r>
            <a:r>
              <a:rPr lang="el-GR" altLang="el-GR" sz="1900" dirty="0">
                <a:latin typeface="+mj-lt"/>
              </a:rPr>
              <a:t>(πάνω αριστερά), χαρακτηριζόμενο από μία κορυφαία ψηκτροειδή παρυφή από μικρολάχνες</a:t>
            </a:r>
            <a:r>
              <a:rPr lang="en-GB" altLang="el-GR" sz="1900" dirty="0">
                <a:latin typeface="+mj-lt"/>
              </a:rPr>
              <a:t> </a:t>
            </a:r>
            <a:r>
              <a:rPr lang="el-GR" altLang="el-GR" sz="1900" dirty="0">
                <a:latin typeface="+mj-lt"/>
              </a:rPr>
              <a:t>(βέλος), η οποία μειώνει την εσωτερική διάμετρο του αυλού του σωληναρίου.</a:t>
            </a:r>
          </a:p>
          <a:p>
            <a:pPr marL="457200" indent="-457200">
              <a:buFont typeface="+mj-lt"/>
              <a:buAutoNum type="arabicParenR" startAt="2"/>
            </a:pPr>
            <a:r>
              <a:rPr lang="el-GR" altLang="el-GR" sz="1900" dirty="0">
                <a:latin typeface="+mj-lt"/>
              </a:rPr>
              <a:t>δύο άπω εσπειραμένα σωληνάρια</a:t>
            </a:r>
            <a:r>
              <a:rPr lang="en-GB" altLang="el-GR" sz="1900" dirty="0">
                <a:latin typeface="+mj-lt"/>
              </a:rPr>
              <a:t> </a:t>
            </a:r>
            <a:r>
              <a:rPr lang="el-GR" altLang="el-GR" sz="1900" dirty="0">
                <a:latin typeface="+mj-lt"/>
              </a:rPr>
              <a:t>(κάτω δεξιά και κάτω κεντρικά), στερούμενα ψηκτροειδούς παρυφής με μεγάλης διαμέτρου αυλό</a:t>
            </a:r>
            <a:r>
              <a:rPr lang="el-GR" altLang="el-GR" sz="1900" dirty="0" smtClean="0">
                <a:latin typeface="+mj-lt"/>
              </a:rPr>
              <a:t>.</a:t>
            </a:r>
            <a:endParaRPr lang="en-GB" altLang="el-GR" sz="1900" dirty="0">
              <a:latin typeface="+mj-lt"/>
            </a:endParaRPr>
          </a:p>
        </p:txBody>
      </p:sp>
      <p:sp>
        <p:nvSpPr>
          <p:cNvPr id="3" name="Rectangle 2"/>
          <p:cNvSpPr/>
          <p:nvPr/>
        </p:nvSpPr>
        <p:spPr>
          <a:xfrm>
            <a:off x="467544" y="5596116"/>
            <a:ext cx="7969860" cy="1261884"/>
          </a:xfrm>
          <a:prstGeom prst="rect">
            <a:avLst/>
          </a:prstGeom>
        </p:spPr>
        <p:txBody>
          <a:bodyPr wrap="square">
            <a:spAutoFit/>
          </a:bodyPr>
          <a:lstStyle/>
          <a:p>
            <a:pPr marL="457200" indent="-457200">
              <a:buFont typeface="+mj-lt"/>
              <a:buAutoNum type="arabicParenR" startAt="4"/>
            </a:pPr>
            <a:r>
              <a:rPr lang="el-GR" altLang="el-GR" sz="1900" dirty="0">
                <a:latin typeface="+mj-lt"/>
              </a:rPr>
              <a:t>τριχοειδή</a:t>
            </a:r>
            <a:r>
              <a:rPr lang="en-GB" altLang="el-GR" sz="1900" dirty="0">
                <a:latin typeface="+mj-lt"/>
              </a:rPr>
              <a:t> </a:t>
            </a:r>
            <a:r>
              <a:rPr lang="el-GR" altLang="el-GR" sz="1900" dirty="0">
                <a:latin typeface="+mj-lt"/>
              </a:rPr>
              <a:t>και</a:t>
            </a:r>
            <a:r>
              <a:rPr lang="en-GB" altLang="el-GR" sz="1900" dirty="0">
                <a:latin typeface="+mj-lt"/>
              </a:rPr>
              <a:t> </a:t>
            </a:r>
            <a:r>
              <a:rPr lang="el-GR" altLang="el-GR" sz="1900" dirty="0">
                <a:latin typeface="+mj-lt"/>
              </a:rPr>
              <a:t>φλέβες</a:t>
            </a:r>
            <a:r>
              <a:rPr lang="en-GB" altLang="el-GR" sz="1900" dirty="0">
                <a:latin typeface="+mj-lt"/>
              </a:rPr>
              <a:t>. </a:t>
            </a:r>
            <a:r>
              <a:rPr lang="el-GR" altLang="el-GR" sz="1900" dirty="0">
                <a:latin typeface="+mj-lt"/>
              </a:rPr>
              <a:t>Αμφότερα έχουν τοίχωμα από ενδοθηλιακά κύτταρα με αποπεπλατυσμένους πυρήνες. Οι φλέβες έχουν μεγαλύτερη διάμετρο και πληρούνται από ερυθροκύτταρα ανωμάλου σχήματος. Χρώση</a:t>
            </a:r>
            <a:r>
              <a:rPr lang="en-GB" altLang="el-GR" sz="1900" dirty="0">
                <a:latin typeface="+mj-lt"/>
              </a:rPr>
              <a:t>=H&amp;E.</a:t>
            </a:r>
            <a:endParaRPr lang="el-GR" altLang="el-GR" sz="1900" dirty="0">
              <a:latin typeface="+mj-lt"/>
            </a:endParaRPr>
          </a:p>
        </p:txBody>
      </p:sp>
      <p:sp>
        <p:nvSpPr>
          <p:cNvPr id="8" name="Rectangle 7"/>
          <p:cNvSpPr/>
          <p:nvPr/>
        </p:nvSpPr>
        <p:spPr>
          <a:xfrm>
            <a:off x="4046007" y="5113054"/>
            <a:ext cx="438030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541707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Autofit/>
          </a:bodyPr>
          <a:lstStyle/>
          <a:p>
            <a:r>
              <a:rPr lang="el-GR" altLang="el-GR" sz="3200" dirty="0"/>
              <a:t>Ιστολογική εικόνα φλοιού νεφρού σε μικρή μεγέθυνση (10</a:t>
            </a:r>
            <a:r>
              <a:rPr lang="en-US" altLang="el-GR" sz="3200" dirty="0"/>
              <a:t>x</a:t>
            </a:r>
            <a:r>
              <a:rPr lang="el-GR" altLang="el-GR" sz="3200" dirty="0" smtClean="0"/>
              <a:t>)</a:t>
            </a:r>
            <a:endParaRPr lang="el-GR" altLang="el-GR" sz="3200" dirty="0">
              <a:solidFill>
                <a:srgbClr val="FF9900"/>
              </a:solidFill>
            </a:endParaRPr>
          </a:p>
        </p:txBody>
      </p:sp>
      <p:sp>
        <p:nvSpPr>
          <p:cNvPr id="282627" name="Rectangle 3"/>
          <p:cNvSpPr>
            <a:spLocks noGrp="1" noChangeArrowheads="1"/>
          </p:cNvSpPr>
          <p:nvPr>
            <p:ph idx="1"/>
          </p:nvPr>
        </p:nvSpPr>
        <p:spPr>
          <a:xfrm>
            <a:off x="457200" y="1196752"/>
            <a:ext cx="8229600" cy="1152128"/>
          </a:xfrm>
        </p:spPr>
        <p:txBody>
          <a:bodyPr>
            <a:normAutofit/>
          </a:bodyPr>
          <a:lstStyle/>
          <a:p>
            <a:pPr marL="0" indent="0">
              <a:buNone/>
            </a:pPr>
            <a:r>
              <a:rPr lang="el-GR" altLang="el-GR" sz="2000" dirty="0" smtClean="0"/>
              <a:t>Παρουσιάζει </a:t>
            </a:r>
            <a:r>
              <a:rPr lang="el-GR" altLang="el-GR" sz="2000" dirty="0"/>
              <a:t>τέσσερα νεφρικά σωμάτια: ένα ζεύγος στο κέντρο της εικόνας και ένα ζεύγος στο αριστερό πάνω άκρο της εικόνας. </a:t>
            </a:r>
            <a:endParaRPr lang="el-GR" altLang="el-GR" sz="2000" dirty="0" smtClean="0"/>
          </a:p>
        </p:txBody>
      </p:sp>
      <p:pic>
        <p:nvPicPr>
          <p:cNvPr id="2826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929" y="2101126"/>
            <a:ext cx="4799495" cy="291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1988840"/>
            <a:ext cx="2808312" cy="3170099"/>
          </a:xfrm>
          <a:prstGeom prst="rect">
            <a:avLst/>
          </a:prstGeom>
        </p:spPr>
        <p:txBody>
          <a:bodyPr wrap="square">
            <a:spAutoFit/>
          </a:bodyPr>
          <a:lstStyle/>
          <a:p>
            <a:pPr marL="0" indent="0">
              <a:buNone/>
            </a:pPr>
            <a:r>
              <a:rPr lang="el-GR" altLang="el-GR" sz="2000" dirty="0">
                <a:latin typeface="+mj-lt"/>
              </a:rPr>
              <a:t>Το μεγαλύτερο μέρος της εικόνας καταλαμβάνεται από κύτταρα με ηωσινοφιλικό πρωτόπλασμα, τα οποία σχηματίζουν τα τοιχώματα των εσπειραμένων τμημάτων των ουροφόρων σωληναρίων. </a:t>
            </a:r>
          </a:p>
        </p:txBody>
      </p:sp>
      <p:sp>
        <p:nvSpPr>
          <p:cNvPr id="3" name="Rectangle 2"/>
          <p:cNvSpPr/>
          <p:nvPr/>
        </p:nvSpPr>
        <p:spPr>
          <a:xfrm>
            <a:off x="473684" y="5334683"/>
            <a:ext cx="8113068" cy="1323439"/>
          </a:xfrm>
          <a:prstGeom prst="rect">
            <a:avLst/>
          </a:prstGeom>
        </p:spPr>
        <p:txBody>
          <a:bodyPr wrap="square">
            <a:spAutoFit/>
          </a:bodyPr>
          <a:lstStyle/>
          <a:p>
            <a:pPr marL="0" indent="0">
              <a:buNone/>
            </a:pPr>
            <a:r>
              <a:rPr lang="el-GR" altLang="el-GR" sz="2000" dirty="0">
                <a:latin typeface="+mj-lt"/>
              </a:rPr>
              <a:t>Άλλα κύτταρα με ελαφρά χρωματισμένο πρωτόπλασμα σχηματίζουν τα τοιχώματα των αθροιστικών σωληναρίων  που συλλέγουν τα ούρα από τα άπω εσπειραμένα σωληνάρια και τα μεταφέρουν στο σύστημα του αθροιστικού πόρου (Bellini). Χρώση=H&amp;E.</a:t>
            </a:r>
          </a:p>
        </p:txBody>
      </p:sp>
      <p:sp>
        <p:nvSpPr>
          <p:cNvPr id="7" name="Rectangle 6"/>
          <p:cNvSpPr/>
          <p:nvPr/>
        </p:nvSpPr>
        <p:spPr>
          <a:xfrm>
            <a:off x="3497610" y="4977120"/>
            <a:ext cx="438030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90563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Autofit/>
          </a:bodyPr>
          <a:lstStyle/>
          <a:p>
            <a:r>
              <a:rPr lang="el-GR" altLang="el-GR" sz="3200" dirty="0"/>
              <a:t>Λεπτομέρεια της προηγούμενης εικόνας σε μεσαία μεγέθυνση (20</a:t>
            </a:r>
            <a:r>
              <a:rPr lang="en-GB" altLang="el-GR" sz="3200" dirty="0"/>
              <a:t>x</a:t>
            </a:r>
            <a:r>
              <a:rPr lang="el-GR" altLang="el-GR" sz="3200" dirty="0"/>
              <a:t>)</a:t>
            </a:r>
            <a:endParaRPr lang="el-GR" altLang="el-GR" sz="3200" dirty="0">
              <a:solidFill>
                <a:srgbClr val="FF9900"/>
              </a:solidFill>
            </a:endParaRPr>
          </a:p>
        </p:txBody>
      </p:sp>
      <p:sp>
        <p:nvSpPr>
          <p:cNvPr id="281603" name="Rectangle 3"/>
          <p:cNvSpPr>
            <a:spLocks noGrp="1" noChangeArrowheads="1"/>
          </p:cNvSpPr>
          <p:nvPr>
            <p:ph idx="1"/>
          </p:nvPr>
        </p:nvSpPr>
        <p:spPr>
          <a:xfrm>
            <a:off x="457200" y="1196752"/>
            <a:ext cx="7787208" cy="2016224"/>
          </a:xfrm>
        </p:spPr>
        <p:txBody>
          <a:bodyPr>
            <a:normAutofit/>
          </a:bodyPr>
          <a:lstStyle/>
          <a:p>
            <a:pPr marL="0" indent="0">
              <a:buNone/>
            </a:pPr>
            <a:r>
              <a:rPr lang="el-GR" altLang="el-GR" sz="2000" dirty="0" smtClean="0"/>
              <a:t>Παρουσιάζει το </a:t>
            </a:r>
            <a:r>
              <a:rPr lang="el-GR" altLang="el-GR" sz="2000" dirty="0"/>
              <a:t>ένα ζεύγος των νεφρικών σωματίων  (κεντρικό). </a:t>
            </a:r>
            <a:endParaRPr lang="el-GR" altLang="el-GR" sz="2000" dirty="0" smtClean="0"/>
          </a:p>
          <a:p>
            <a:pPr marL="0" indent="0">
              <a:buNone/>
            </a:pPr>
            <a:r>
              <a:rPr lang="el-GR" altLang="el-GR" sz="2000" dirty="0" smtClean="0"/>
              <a:t>Το </a:t>
            </a:r>
            <a:r>
              <a:rPr lang="el-GR" altLang="el-GR" sz="2000" dirty="0"/>
              <a:t>ζεύγος των νεφρικών σωματίων περιβάλλεται από κάθετες και εφαπτόμενες τομές διαμέσου των εγγύς και άπω εσπειραμένων σωληναρίων, οι οποίες αποτελούνται από κυβοειδή κύτταρα με ηωσινόφιλο πρωτόπλασμα. </a:t>
            </a:r>
            <a:endParaRPr lang="el-GR" altLang="el-GR" sz="2000" dirty="0" smtClean="0"/>
          </a:p>
        </p:txBody>
      </p:sp>
      <p:pic>
        <p:nvPicPr>
          <p:cNvPr id="2816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2924944"/>
            <a:ext cx="5400675"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12160" y="2852936"/>
            <a:ext cx="2699717" cy="3170099"/>
          </a:xfrm>
          <a:prstGeom prst="rect">
            <a:avLst/>
          </a:prstGeom>
        </p:spPr>
        <p:txBody>
          <a:bodyPr wrap="square">
            <a:spAutoFit/>
          </a:bodyPr>
          <a:lstStyle/>
          <a:p>
            <a:pPr marL="0" indent="0">
              <a:buNone/>
            </a:pPr>
            <a:r>
              <a:rPr lang="el-GR" altLang="el-GR" sz="2000" dirty="0">
                <a:latin typeface="+mj-lt"/>
              </a:rPr>
              <a:t>Τα δύο είδη των σωληναρίων δύνανται να διαγνωστούν πρωταρχικά από την παρουσία ή απουσία, αντιστοίχως, ψηκτροειδούς παρυφής από μικρολάχνες και από τη μορφολογία του αυλού. </a:t>
            </a:r>
          </a:p>
        </p:txBody>
      </p:sp>
      <p:sp>
        <p:nvSpPr>
          <p:cNvPr id="6" name="Rectangle 5"/>
          <p:cNvSpPr/>
          <p:nvPr/>
        </p:nvSpPr>
        <p:spPr>
          <a:xfrm>
            <a:off x="443259" y="6082046"/>
            <a:ext cx="438030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890370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rmAutofit/>
          </a:bodyPr>
          <a:lstStyle/>
          <a:p>
            <a:r>
              <a:rPr lang="el-GR" altLang="el-GR" sz="3600" dirty="0"/>
              <a:t>Φλοιός</a:t>
            </a:r>
            <a:r>
              <a:rPr lang="en-GB" altLang="el-GR" sz="3600" dirty="0"/>
              <a:t> </a:t>
            </a:r>
            <a:r>
              <a:rPr lang="el-GR" altLang="el-GR" sz="3600" dirty="0"/>
              <a:t>νεφρού</a:t>
            </a:r>
            <a:endParaRPr lang="el-GR" altLang="el-GR" sz="3600" dirty="0">
              <a:solidFill>
                <a:srgbClr val="FF9900"/>
              </a:solidFill>
            </a:endParaRPr>
          </a:p>
        </p:txBody>
      </p:sp>
      <p:sp>
        <p:nvSpPr>
          <p:cNvPr id="281603" name="Rectangle 3"/>
          <p:cNvSpPr>
            <a:spLocks noGrp="1" noChangeArrowheads="1"/>
          </p:cNvSpPr>
          <p:nvPr>
            <p:ph idx="1"/>
          </p:nvPr>
        </p:nvSpPr>
        <p:spPr>
          <a:xfrm>
            <a:off x="457200" y="1196752"/>
            <a:ext cx="8229600" cy="1944216"/>
          </a:xfrm>
        </p:spPr>
        <p:txBody>
          <a:bodyPr>
            <a:normAutofit/>
          </a:bodyPr>
          <a:lstStyle/>
          <a:p>
            <a:pPr marL="0" indent="0">
              <a:buNone/>
            </a:pPr>
            <a:r>
              <a:rPr lang="el-GR" altLang="el-GR" sz="2000" dirty="0" smtClean="0"/>
              <a:t>Ο </a:t>
            </a:r>
            <a:r>
              <a:rPr lang="el-GR" altLang="el-GR" sz="2000" dirty="0"/>
              <a:t>αυλός των εγγύς εσπειραμένων σωληναρίων, ο οποίος αποτελεί το μεγαλύτερο μέρος των δομών της εικόνας, είναι τυπικά αποφραγμένος από μικρολάχνες. </a:t>
            </a:r>
            <a:endParaRPr lang="el-GR" altLang="el-GR" sz="2000" dirty="0" smtClean="0"/>
          </a:p>
          <a:p>
            <a:pPr marL="0" indent="0">
              <a:buNone/>
            </a:pPr>
            <a:r>
              <a:rPr lang="el-GR" altLang="el-GR" sz="2000" dirty="0" smtClean="0"/>
              <a:t>Αντιθέτως</a:t>
            </a:r>
            <a:r>
              <a:rPr lang="el-GR" altLang="el-GR" sz="2000" dirty="0"/>
              <a:t>, ο αυλός των άπω εσπειραμένων σωληναρίων, ο οποίος στερείται ψηκτροειδούς παρυφής, είναι συνήθως ανοικτός. </a:t>
            </a:r>
            <a:endParaRPr lang="el-GR" altLang="el-GR" sz="2000" dirty="0" smtClean="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536" y="3045574"/>
            <a:ext cx="4250678" cy="261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4912" y="2923812"/>
            <a:ext cx="3888432" cy="2862322"/>
          </a:xfrm>
          <a:prstGeom prst="rect">
            <a:avLst/>
          </a:prstGeom>
        </p:spPr>
        <p:txBody>
          <a:bodyPr wrap="square">
            <a:spAutoFit/>
          </a:bodyPr>
          <a:lstStyle/>
          <a:p>
            <a:r>
              <a:rPr lang="el-GR" altLang="el-GR" sz="2000" dirty="0">
                <a:latin typeface="+mj-lt"/>
              </a:rPr>
              <a:t>Επίσης παρατηρούνται αθροιστικά σωληνάρια, τα οποία αποτελούνται από κυβοειδή με κύτταρα με ανοικτόχρωμο κυτταρόπλασμα. Υπάρχουν επίσης πολυάριθμα τριχοειδή τα </a:t>
            </a:r>
            <a:r>
              <a:rPr lang="en-GB" altLang="el-GR" sz="2000" dirty="0">
                <a:latin typeface="+mj-lt"/>
              </a:rPr>
              <a:t> </a:t>
            </a:r>
            <a:r>
              <a:rPr lang="el-GR" altLang="el-GR" sz="2000" dirty="0">
                <a:latin typeface="+mj-lt"/>
              </a:rPr>
              <a:t>οποία διακρίνονται από τους αποπεπλατυσμένους πυρήνες των ενδοθηλιακών τους κυττάρων. Χρώση=</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6" name="Rectangle 5"/>
          <p:cNvSpPr/>
          <p:nvPr/>
        </p:nvSpPr>
        <p:spPr>
          <a:xfrm>
            <a:off x="4248366" y="5639363"/>
            <a:ext cx="438030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964716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noAutofit/>
          </a:bodyPr>
          <a:lstStyle/>
          <a:p>
            <a:r>
              <a:rPr lang="el-GR" altLang="el-GR" sz="3200" dirty="0"/>
              <a:t>Ιστολογική εικόνα φλοιού νεφρού σε μεγάλη μεγέθυνση (40</a:t>
            </a:r>
            <a:r>
              <a:rPr lang="en-GB" altLang="el-GR" sz="3200" dirty="0"/>
              <a:t>x</a:t>
            </a:r>
            <a:r>
              <a:rPr lang="el-GR" altLang="el-GR" sz="3200" dirty="0"/>
              <a:t>)</a:t>
            </a:r>
            <a:endParaRPr lang="el-GR" altLang="el-GR" sz="3200" dirty="0">
              <a:solidFill>
                <a:srgbClr val="FF9900"/>
              </a:solidFill>
            </a:endParaRPr>
          </a:p>
        </p:txBody>
      </p:sp>
      <p:sp>
        <p:nvSpPr>
          <p:cNvPr id="280579" name="Rectangle 3"/>
          <p:cNvSpPr>
            <a:spLocks noGrp="1" noChangeArrowheads="1"/>
          </p:cNvSpPr>
          <p:nvPr>
            <p:ph idx="1"/>
          </p:nvPr>
        </p:nvSpPr>
        <p:spPr>
          <a:xfrm>
            <a:off x="457200" y="1196752"/>
            <a:ext cx="8435280" cy="2016224"/>
          </a:xfrm>
        </p:spPr>
        <p:txBody>
          <a:bodyPr>
            <a:noAutofit/>
          </a:bodyPr>
          <a:lstStyle/>
          <a:p>
            <a:pPr marL="0" indent="0">
              <a:buNone/>
            </a:pPr>
            <a:r>
              <a:rPr lang="el-GR" altLang="el-GR" sz="2000" dirty="0"/>
              <a:t>Π</a:t>
            </a:r>
            <a:r>
              <a:rPr lang="el-GR" altLang="el-GR" sz="2000" dirty="0" smtClean="0"/>
              <a:t>αρουσιάζει </a:t>
            </a:r>
            <a:r>
              <a:rPr lang="el-GR" altLang="el-GR" sz="2000" dirty="0"/>
              <a:t>τομές διαμέσου των εγγύς και άπω εσπειραμένων σωληναρίων, τα οποία αποτελούνται από απλό κυβοειδές </a:t>
            </a:r>
            <a:r>
              <a:rPr lang="el-GR" altLang="el-GR" sz="2000" dirty="0" smtClean="0"/>
              <a:t>επιθήλιο.</a:t>
            </a:r>
          </a:p>
          <a:p>
            <a:pPr marL="0" indent="0">
              <a:buNone/>
            </a:pPr>
            <a:r>
              <a:rPr lang="el-GR" altLang="el-GR" sz="2000" dirty="0" smtClean="0"/>
              <a:t>Εγγύς εσπειραμένα σωληνάρια:</a:t>
            </a:r>
            <a:r>
              <a:rPr lang="en-GB" altLang="el-GR" sz="2000" dirty="0" smtClean="0"/>
              <a:t> </a:t>
            </a:r>
            <a:r>
              <a:rPr lang="el-GR" altLang="el-GR" sz="2000" dirty="0" smtClean="0"/>
              <a:t>Δύνανται να αναγνωριστούν από τα παρακάτω χαρακτηριστικά, που δεν φαίνονται όλα σε κάθε τομή: </a:t>
            </a:r>
          </a:p>
        </p:txBody>
      </p:sp>
      <p:pic>
        <p:nvPicPr>
          <p:cNvPr id="2805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740521"/>
            <a:ext cx="4428732"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564904"/>
            <a:ext cx="3528392" cy="3785652"/>
          </a:xfrm>
          <a:prstGeom prst="rect">
            <a:avLst/>
          </a:prstGeom>
        </p:spPr>
        <p:txBody>
          <a:bodyPr wrap="square">
            <a:spAutoFit/>
          </a:bodyPr>
          <a:lstStyle/>
          <a:p>
            <a:pPr marL="457200" indent="-457200">
              <a:buFont typeface="+mj-lt"/>
              <a:buAutoNum type="arabicParenR"/>
            </a:pPr>
            <a:r>
              <a:rPr lang="el-GR" altLang="el-GR" sz="2000" dirty="0">
                <a:latin typeface="+mj-lt"/>
              </a:rPr>
              <a:t>την παρουσία μίας ψηκτροειδούς παρυφής από μικρολάχνες, η οποία δύναται μερικώς ή ολικώς να αποφράσσει τον αυλό </a:t>
            </a:r>
          </a:p>
          <a:p>
            <a:pPr marL="457200" indent="-457200">
              <a:buFont typeface="+mj-lt"/>
              <a:buAutoNum type="arabicParenR"/>
            </a:pPr>
            <a:r>
              <a:rPr lang="el-GR" altLang="el-GR" sz="2000" dirty="0">
                <a:latin typeface="+mj-lt"/>
              </a:rPr>
              <a:t>την γωνιώδη ή αστεροειδή μορφολογία του αυλού </a:t>
            </a:r>
          </a:p>
          <a:p>
            <a:pPr marL="457200" indent="-457200">
              <a:buFont typeface="+mj-lt"/>
              <a:buAutoNum type="arabicParenR"/>
            </a:pPr>
            <a:r>
              <a:rPr lang="el-GR" altLang="el-GR" sz="2000" dirty="0">
                <a:latin typeface="+mj-lt"/>
              </a:rPr>
              <a:t>τη μεγάλη εξωτερική διάμετρο και τον συχνά μικρό αυλό σε σχέση με τα άπω εσπειραμένα σωληνάρια.</a:t>
            </a:r>
          </a:p>
        </p:txBody>
      </p:sp>
      <p:sp>
        <p:nvSpPr>
          <p:cNvPr id="6" name="Rectangle 5"/>
          <p:cNvSpPr/>
          <p:nvPr/>
        </p:nvSpPr>
        <p:spPr>
          <a:xfrm>
            <a:off x="4018384" y="5593655"/>
            <a:ext cx="438030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351822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noAutofit/>
          </a:bodyPr>
          <a:lstStyle/>
          <a:p>
            <a:r>
              <a:rPr lang="el-GR" altLang="el-GR" sz="3200" dirty="0"/>
              <a:t>Φλοιός</a:t>
            </a:r>
            <a:r>
              <a:rPr lang="en-GB" altLang="el-GR" sz="3200" dirty="0"/>
              <a:t> </a:t>
            </a:r>
            <a:r>
              <a:rPr lang="el-GR" altLang="el-GR" sz="3200" dirty="0"/>
              <a:t>νεφρού - Άπω εσπειραμένα σωληνάρια</a:t>
            </a:r>
            <a:endParaRPr lang="el-GR" altLang="el-GR" sz="3200" dirty="0">
              <a:solidFill>
                <a:srgbClr val="FF9900"/>
              </a:solidFill>
            </a:endParaRPr>
          </a:p>
        </p:txBody>
      </p:sp>
      <p:sp>
        <p:nvSpPr>
          <p:cNvPr id="280579" name="Rectangle 3"/>
          <p:cNvSpPr>
            <a:spLocks noGrp="1" noChangeArrowheads="1"/>
          </p:cNvSpPr>
          <p:nvPr>
            <p:ph idx="1"/>
          </p:nvPr>
        </p:nvSpPr>
        <p:spPr>
          <a:xfrm>
            <a:off x="457200" y="1196752"/>
            <a:ext cx="8229600" cy="1008112"/>
          </a:xfrm>
        </p:spPr>
        <p:txBody>
          <a:bodyPr>
            <a:noAutofit/>
          </a:bodyPr>
          <a:lstStyle/>
          <a:p>
            <a:pPr marL="0" indent="0">
              <a:buNone/>
            </a:pPr>
            <a:r>
              <a:rPr lang="el-GR" altLang="el-GR" sz="2000" dirty="0" smtClean="0"/>
              <a:t>Άπω </a:t>
            </a:r>
            <a:r>
              <a:rPr lang="el-GR" altLang="el-GR" sz="2000" dirty="0"/>
              <a:t>εσπειραμένα σωληνάρια:</a:t>
            </a:r>
            <a:r>
              <a:rPr lang="en-GB" altLang="el-GR" sz="2000" dirty="0"/>
              <a:t> </a:t>
            </a:r>
            <a:r>
              <a:rPr lang="el-GR" altLang="el-GR" sz="2000" dirty="0"/>
              <a:t>Δύνανται να αναγνωριστούν από τα παρακάτω χαρακτηριστικά: </a:t>
            </a:r>
          </a:p>
        </p:txBody>
      </p:sp>
      <p:pic>
        <p:nvPicPr>
          <p:cNvPr id="280584" name="Picture 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283" y="1988840"/>
            <a:ext cx="4309679"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4832" y="1844824"/>
            <a:ext cx="4035159" cy="4093428"/>
          </a:xfrm>
          <a:prstGeom prst="rect">
            <a:avLst/>
          </a:prstGeom>
        </p:spPr>
        <p:txBody>
          <a:bodyPr wrap="square">
            <a:spAutoFit/>
          </a:bodyPr>
          <a:lstStyle/>
          <a:p>
            <a:pPr marL="457200" indent="-457200">
              <a:buFont typeface="+mj-lt"/>
              <a:buAutoNum type="arabicParenR"/>
            </a:pPr>
            <a:r>
              <a:rPr lang="el-GR" altLang="el-GR" sz="2000" dirty="0">
                <a:latin typeface="+mj-lt"/>
              </a:rPr>
              <a:t>την απουσία της ψηκτροειδούς παρυφής, και ως εκ τούτου, η ενδοαυλική επιφάνεια να έχει λεία και ομαλή μορφολογία </a:t>
            </a:r>
            <a:endParaRPr lang="en-GB" altLang="el-GR" sz="2000" dirty="0">
              <a:latin typeface="+mj-lt"/>
            </a:endParaRPr>
          </a:p>
          <a:p>
            <a:pPr marL="457200" indent="-457200">
              <a:buFont typeface="+mj-lt"/>
              <a:buAutoNum type="arabicParenR"/>
            </a:pPr>
            <a:r>
              <a:rPr lang="el-GR" altLang="el-GR" sz="2000" dirty="0">
                <a:latin typeface="+mj-lt"/>
              </a:rPr>
              <a:t>τον</a:t>
            </a:r>
            <a:r>
              <a:rPr lang="en-GB" altLang="el-GR" sz="2000" dirty="0">
                <a:latin typeface="+mj-lt"/>
              </a:rPr>
              <a:t> </a:t>
            </a:r>
            <a:r>
              <a:rPr lang="el-GR" altLang="el-GR" sz="2000" dirty="0">
                <a:latin typeface="+mj-lt"/>
              </a:rPr>
              <a:t>στρογγυλό</a:t>
            </a:r>
            <a:r>
              <a:rPr lang="en-GB" altLang="el-GR" sz="2000" dirty="0">
                <a:latin typeface="+mj-lt"/>
              </a:rPr>
              <a:t> </a:t>
            </a:r>
            <a:r>
              <a:rPr lang="el-GR" altLang="el-GR" sz="2000" dirty="0">
                <a:latin typeface="+mj-lt"/>
              </a:rPr>
              <a:t>αυλό</a:t>
            </a:r>
            <a:r>
              <a:rPr lang="en-GB" altLang="el-GR" sz="2000" dirty="0">
                <a:latin typeface="+mj-lt"/>
              </a:rPr>
              <a:t> </a:t>
            </a:r>
            <a:endParaRPr lang="el-GR" altLang="el-GR" sz="2000" dirty="0">
              <a:latin typeface="+mj-lt"/>
            </a:endParaRPr>
          </a:p>
          <a:p>
            <a:pPr marL="457200" indent="-457200">
              <a:buFont typeface="+mj-lt"/>
              <a:buAutoNum type="arabicParenR"/>
            </a:pPr>
            <a:r>
              <a:rPr lang="el-GR" altLang="el-GR" sz="2000" dirty="0">
                <a:latin typeface="+mj-lt"/>
              </a:rPr>
              <a:t>τη μικρότερη εξωτερική διάμετρο και τον συχνά φαρδύτερο αυλό</a:t>
            </a:r>
            <a:r>
              <a:rPr lang="en-GB" altLang="el-GR" sz="2000" dirty="0">
                <a:latin typeface="+mj-lt"/>
              </a:rPr>
              <a:t> </a:t>
            </a:r>
            <a:r>
              <a:rPr lang="el-GR" altLang="el-GR" sz="2000" dirty="0">
                <a:latin typeface="+mj-lt"/>
              </a:rPr>
              <a:t>σε σχέση με τα εγγύς εσπειραμένα σωληνάρια </a:t>
            </a:r>
          </a:p>
          <a:p>
            <a:pPr marL="457200" indent="-457200">
              <a:buFont typeface="+mj-lt"/>
              <a:buAutoNum type="arabicParenR"/>
            </a:pPr>
            <a:r>
              <a:rPr lang="el-GR" altLang="el-GR" sz="2000" dirty="0">
                <a:latin typeface="+mj-lt"/>
              </a:rPr>
              <a:t>τους περισσότερο πυκνοχρωματικούς πυρήνες σε σχέση με τα εγγύς εσπειραμένα σωληνάρια.</a:t>
            </a:r>
          </a:p>
        </p:txBody>
      </p:sp>
      <p:sp>
        <p:nvSpPr>
          <p:cNvPr id="7" name="Rectangle 6"/>
          <p:cNvSpPr/>
          <p:nvPr/>
        </p:nvSpPr>
        <p:spPr>
          <a:xfrm>
            <a:off x="4427984" y="4975398"/>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132432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r>
              <a:rPr lang="el-GR" altLang="el-GR" sz="3600" dirty="0" smtClean="0"/>
              <a:t>Αρτηρίες και φλέβες</a:t>
            </a:r>
            <a:endParaRPr lang="el-GR" altLang="el-GR" sz="3600" dirty="0"/>
          </a:p>
        </p:txBody>
      </p:sp>
      <p:sp>
        <p:nvSpPr>
          <p:cNvPr id="183306" name="Rectangle 10"/>
          <p:cNvSpPr>
            <a:spLocks noGrp="1" noChangeArrowheads="1"/>
          </p:cNvSpPr>
          <p:nvPr>
            <p:ph idx="1"/>
          </p:nvPr>
        </p:nvSpPr>
        <p:spPr/>
        <p:txBody>
          <a:bodyPr>
            <a:normAutofit/>
          </a:bodyPr>
          <a:lstStyle/>
          <a:p>
            <a:r>
              <a:rPr lang="el-GR" altLang="el-GR" sz="2000" dirty="0"/>
              <a:t>Η νεφρική αρτηρία εισερχομένη στην πύλη του νεφρού, δίνει γένεση σε πολλές μεσολοβώδεις αρτηρίες που διατρέχουν τον μυελό διαμέσου των νεφρικών στηλών του </a:t>
            </a:r>
            <a:r>
              <a:rPr lang="en-US" altLang="el-GR" sz="2000" dirty="0"/>
              <a:t>Bertini </a:t>
            </a:r>
            <a:r>
              <a:rPr lang="el-GR" altLang="el-GR" sz="2000" dirty="0"/>
              <a:t> (πλάγια νεφρικού λοβού).</a:t>
            </a:r>
          </a:p>
          <a:p>
            <a:r>
              <a:rPr lang="el-GR" altLang="el-GR" sz="2000" dirty="0"/>
              <a:t>Στη φλοιομυελική συμβολή, οι μεσολόβιες αρτηρίες δίνουν γένεση σε πολλούς κλάδους υπό ορθή γωνία, μεταβάλλοντας την κάθετη πορεία τους σε οριζόντια, τις τοξοειδείς αρτηρίες.  </a:t>
            </a:r>
          </a:p>
          <a:p>
            <a:r>
              <a:rPr lang="el-GR" altLang="el-GR" sz="2000" dirty="0"/>
              <a:t>Οι τοξοειδείς αρτηρίες και φλέβες υποδηλώνουν το όριο (κατά προσέγγιση) μεταξύ του φλοιού και του μυελού.  Από εκεί, το αίμα μεταφέρεται προς τα πάνω στο φλοιό και την κάψα του νεφρού (βάση νεφρικού λοβού) διαμέσου της μεσολόβιας αρτηρίας (κάθετος κλάδος της τοξοειδούς) και μετά ανερχόμενη στον έξω φλοιό διακλαδίζεται πολλές φορές σχηματίζοντας τα  προσαγωγά εσπειραμένα αρτηρίδια που σχηματίζουν το αγγειώδες σπείραμα  στα νεφρικά σωμάτια, και κατόπιν συνεχίζει ως απαγωγό σπειραματικό αρτηρίδιο. </a:t>
            </a:r>
          </a:p>
        </p:txBody>
      </p:sp>
    </p:spTree>
    <p:extLst>
      <p:ext uri="{BB962C8B-B14F-4D97-AF65-F5344CB8AC3E}">
        <p14:creationId xmlns:p14="http://schemas.microsoft.com/office/powerpoint/2010/main" val="2025426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normAutofit/>
          </a:bodyPr>
          <a:lstStyle/>
          <a:p>
            <a:r>
              <a:rPr lang="el-GR" altLang="el-GR" sz="3600" dirty="0"/>
              <a:t>Φλοιός</a:t>
            </a:r>
            <a:r>
              <a:rPr lang="en-GB" altLang="el-GR" sz="3600" dirty="0"/>
              <a:t> </a:t>
            </a:r>
            <a:r>
              <a:rPr lang="el-GR" altLang="el-GR" sz="3600" dirty="0"/>
              <a:t>νεφρού</a:t>
            </a:r>
            <a:endParaRPr lang="el-GR" altLang="el-GR" sz="3600" dirty="0">
              <a:solidFill>
                <a:srgbClr val="FF9900"/>
              </a:solidFill>
            </a:endParaRPr>
          </a:p>
        </p:txBody>
      </p:sp>
      <p:sp>
        <p:nvSpPr>
          <p:cNvPr id="280579" name="Rectangle 3"/>
          <p:cNvSpPr>
            <a:spLocks noGrp="1" noChangeArrowheads="1"/>
          </p:cNvSpPr>
          <p:nvPr>
            <p:ph idx="1"/>
          </p:nvPr>
        </p:nvSpPr>
        <p:spPr>
          <a:xfrm>
            <a:off x="4788024" y="1196752"/>
            <a:ext cx="4104456" cy="5040560"/>
          </a:xfrm>
        </p:spPr>
        <p:txBody>
          <a:bodyPr>
            <a:noAutofit/>
          </a:bodyPr>
          <a:lstStyle/>
          <a:p>
            <a:pPr marL="0" indent="0">
              <a:buNone/>
            </a:pPr>
            <a:r>
              <a:rPr lang="el-GR" altLang="el-GR" sz="2000" dirty="0" smtClean="0"/>
              <a:t>Παρατηρούνται </a:t>
            </a:r>
            <a:r>
              <a:rPr lang="el-GR" altLang="el-GR" sz="2000" dirty="0"/>
              <a:t>επίσης πολυάριθμα αιμοφόρα αγγεία επενδυόμενα από </a:t>
            </a:r>
            <a:r>
              <a:rPr lang="en-GB" altLang="el-GR" sz="2000" dirty="0"/>
              <a:t> </a:t>
            </a:r>
            <a:r>
              <a:rPr lang="el-GR" altLang="el-GR" sz="2000" dirty="0"/>
              <a:t>ενδοθηλιακά κύτταρα με αποπεπλατυσμένους πυρήνες.</a:t>
            </a:r>
          </a:p>
          <a:p>
            <a:pPr marL="0" indent="0">
              <a:buNone/>
            </a:pPr>
            <a:r>
              <a:rPr lang="el-GR" altLang="el-GR" sz="2000" dirty="0"/>
              <a:t>Ένα νεφρικό σωμάτιο είναι ορατό στην κάτω αριστερή άκρη της εικόνας. Χρώση</a:t>
            </a:r>
            <a:r>
              <a:rPr lang="en-GB" altLang="el-GR" sz="2000" dirty="0"/>
              <a:t>=H&amp;E.</a:t>
            </a:r>
            <a:endParaRPr lang="el-GR" altLang="el-GR" sz="2000" dirty="0"/>
          </a:p>
          <a:p>
            <a:pPr marL="0" indent="0">
              <a:buNone/>
            </a:pPr>
            <a:r>
              <a:rPr lang="el-GR" altLang="el-GR" sz="2000" dirty="0"/>
              <a:t>Ca = τριχοειδές</a:t>
            </a:r>
            <a:r>
              <a:rPr lang="en-GB" altLang="el-GR" sz="2000" dirty="0"/>
              <a:t>DCT</a:t>
            </a:r>
            <a:r>
              <a:rPr lang="el-GR" altLang="el-GR" sz="2000" dirty="0"/>
              <a:t> = άπω εσπειραμένο σωληνάριο</a:t>
            </a:r>
            <a:r>
              <a:rPr lang="en-GB" altLang="el-GR" sz="2000" dirty="0"/>
              <a:t> </a:t>
            </a:r>
            <a:r>
              <a:rPr lang="el-GR" altLang="el-GR" sz="2000" dirty="0"/>
              <a:t>(ανοικτός αυλός)</a:t>
            </a:r>
            <a:r>
              <a:rPr lang="en-GB" altLang="el-GR" sz="2000" dirty="0"/>
              <a:t>PCT</a:t>
            </a:r>
            <a:r>
              <a:rPr lang="el-GR" altLang="el-GR" sz="2000" dirty="0"/>
              <a:t> = άπω εσπειραμένο σωληνάριο (κλειστός αυλός)</a:t>
            </a:r>
          </a:p>
        </p:txBody>
      </p:sp>
      <p:pic>
        <p:nvPicPr>
          <p:cNvPr id="28058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338278"/>
            <a:ext cx="4081926" cy="32742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4612549"/>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4062178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normAutofit/>
          </a:bodyPr>
          <a:lstStyle/>
          <a:p>
            <a:r>
              <a:rPr lang="el-GR" altLang="el-GR" sz="3200" dirty="0" smtClean="0"/>
              <a:t>Έξω και έσω έλυτρο </a:t>
            </a:r>
            <a:r>
              <a:rPr lang="el-GR" altLang="el-GR" sz="3200" dirty="0"/>
              <a:t>της κάψας του Bowman</a:t>
            </a:r>
            <a:endParaRPr lang="el-GR" altLang="el-GR" sz="3200" dirty="0">
              <a:solidFill>
                <a:srgbClr val="FF9900"/>
              </a:solidFill>
            </a:endParaRPr>
          </a:p>
        </p:txBody>
      </p:sp>
      <p:sp>
        <p:nvSpPr>
          <p:cNvPr id="279555" name="Rectangle 3"/>
          <p:cNvSpPr>
            <a:spLocks noGrp="1" noChangeArrowheads="1"/>
          </p:cNvSpPr>
          <p:nvPr>
            <p:ph idx="1"/>
          </p:nvPr>
        </p:nvSpPr>
        <p:spPr>
          <a:xfrm>
            <a:off x="457200" y="1196752"/>
            <a:ext cx="8229600" cy="1440160"/>
          </a:xfrm>
        </p:spPr>
        <p:txBody>
          <a:bodyPr>
            <a:normAutofit/>
          </a:bodyPr>
          <a:lstStyle/>
          <a:p>
            <a:pPr marL="0" indent="0">
              <a:buNone/>
            </a:pPr>
            <a:r>
              <a:rPr lang="el-GR" altLang="el-GR" sz="2000" dirty="0" smtClean="0"/>
              <a:t>Το </a:t>
            </a:r>
            <a:r>
              <a:rPr lang="el-GR" altLang="el-GR" sz="2000" dirty="0"/>
              <a:t>αγγειώδες σπείραμα του νεφρικού σωματίου περιέχεται μέσα στην ουροφόρο κοιλότητα, και καλύπτεται από το έσω έλυτρο της κάψας του Bowman (μαύρα βέλη), που αποτελείται από ένα στίχο επιθηλιακών κυττάρων, που ονομάζονται ποδοκύτταρα. </a:t>
            </a:r>
            <a:endParaRPr lang="el-GR" altLang="el-GR" sz="2000" dirty="0" smtClean="0"/>
          </a:p>
        </p:txBody>
      </p:sp>
      <p:pic>
        <p:nvPicPr>
          <p:cNvPr id="27955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4026" y="2636912"/>
            <a:ext cx="4647050" cy="348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534238"/>
            <a:ext cx="3418490" cy="2554545"/>
          </a:xfrm>
          <a:prstGeom prst="rect">
            <a:avLst/>
          </a:prstGeom>
        </p:spPr>
        <p:txBody>
          <a:bodyPr wrap="square">
            <a:spAutoFit/>
          </a:bodyPr>
          <a:lstStyle/>
          <a:p>
            <a:pPr marL="0" indent="0">
              <a:buNone/>
            </a:pPr>
            <a:r>
              <a:rPr lang="el-GR" altLang="el-GR" sz="2000" dirty="0">
                <a:latin typeface="+mj-lt"/>
              </a:rPr>
              <a:t>Το έξω έλυτρο της κάψας του Bowman (κόκκινα βέλη) επαλείφει το τοίχωμα της ουροφόρου κοιλότητας, και αποτελείται από ένα στίχο πλακωδών κυττάρων. (χρώση αιματοξυλίνη-εωσίνη, μεγέθυνση Χ400)</a:t>
            </a:r>
            <a:endParaRPr lang="el-GR" altLang="el-GR" dirty="0">
              <a:latin typeface="+mj-lt"/>
            </a:endParaRPr>
          </a:p>
        </p:txBody>
      </p:sp>
      <p:sp>
        <p:nvSpPr>
          <p:cNvPr id="6" name="Rectangle 5"/>
          <p:cNvSpPr/>
          <p:nvPr/>
        </p:nvSpPr>
        <p:spPr>
          <a:xfrm>
            <a:off x="3687663" y="6122199"/>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648329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Autofit/>
          </a:bodyPr>
          <a:lstStyle/>
          <a:p>
            <a:r>
              <a:rPr lang="el-GR" altLang="el-GR" sz="3200" dirty="0"/>
              <a:t>Ηλεκτρονικομικροσκοπική εικόνα ποδοκυττάρου (Η.Μ.)</a:t>
            </a:r>
            <a:endParaRPr lang="el-GR" altLang="el-GR" sz="3200" dirty="0">
              <a:solidFill>
                <a:srgbClr val="FF9900"/>
              </a:solidFill>
            </a:endParaRPr>
          </a:p>
        </p:txBody>
      </p:sp>
      <p:sp>
        <p:nvSpPr>
          <p:cNvPr id="278531" name="Rectangle 3"/>
          <p:cNvSpPr>
            <a:spLocks noGrp="1" noChangeArrowheads="1"/>
          </p:cNvSpPr>
          <p:nvPr>
            <p:ph idx="1"/>
          </p:nvPr>
        </p:nvSpPr>
        <p:spPr>
          <a:xfrm>
            <a:off x="4932040" y="1196752"/>
            <a:ext cx="3754760" cy="5040560"/>
          </a:xfrm>
        </p:spPr>
        <p:txBody>
          <a:bodyPr>
            <a:normAutofit/>
          </a:bodyPr>
          <a:lstStyle/>
          <a:p>
            <a:pPr marL="0" indent="0">
              <a:buNone/>
            </a:pPr>
            <a:r>
              <a:rPr lang="el-GR" altLang="el-GR" sz="2000" dirty="0" smtClean="0"/>
              <a:t>Το </a:t>
            </a:r>
            <a:r>
              <a:rPr lang="el-GR" altLang="el-GR" sz="2000" dirty="0"/>
              <a:t>πρόουρο σχηματίζεται στην ουροφόρο κοιλότητα από την διήθηση του αίματος στα νεφρικά σωμάτια. </a:t>
            </a:r>
            <a:endParaRPr lang="el-GR" altLang="el-GR" sz="2000" dirty="0" smtClean="0"/>
          </a:p>
          <a:p>
            <a:pPr marL="0" indent="0">
              <a:buNone/>
            </a:pPr>
            <a:r>
              <a:rPr lang="el-GR" altLang="el-GR" sz="2000" dirty="0" smtClean="0"/>
              <a:t>Ο </a:t>
            </a:r>
            <a:r>
              <a:rPr lang="el-GR" altLang="el-GR" sz="2000" dirty="0"/>
              <a:t>ηθμός διήθησης του αίματος περιλαμβάνει το ενδοθήλιο του τριχοειδούς (ε), τον κοινό βασικό υμένα (υ) του ενδοθηλίου και του ποδοκυττάρου και τους πόρους που σχηματίζουν οι ποδίσκοι (π) των ποδοκυττάρων. Διακρίνονται οι πόροι του ενδοθηλίου (βέλη) και ένα λεμφοκύτταρο (Λ) μέσα στο τριχοειδές. (Χ22000)</a:t>
            </a:r>
          </a:p>
        </p:txBody>
      </p:sp>
      <p:pic>
        <p:nvPicPr>
          <p:cNvPr id="27853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7544" y="1339846"/>
            <a:ext cx="4328456" cy="312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5302" y="4485363"/>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2740463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normAutofit/>
          </a:bodyPr>
          <a:lstStyle/>
          <a:p>
            <a:r>
              <a:rPr lang="el-GR" altLang="el-GR" sz="3600" dirty="0" smtClean="0"/>
              <a:t>Εγγύς και άπω εσπειραμένα σωληνάρια</a:t>
            </a:r>
            <a:endParaRPr lang="el-GR" altLang="el-GR" sz="3600" dirty="0"/>
          </a:p>
        </p:txBody>
      </p:sp>
      <p:sp>
        <p:nvSpPr>
          <p:cNvPr id="277507" name="Rectangle 3"/>
          <p:cNvSpPr>
            <a:spLocks noGrp="1" noChangeArrowheads="1"/>
          </p:cNvSpPr>
          <p:nvPr>
            <p:ph idx="1"/>
          </p:nvPr>
        </p:nvSpPr>
        <p:spPr>
          <a:xfrm>
            <a:off x="457200" y="1196752"/>
            <a:ext cx="3338602" cy="5040560"/>
          </a:xfrm>
        </p:spPr>
        <p:txBody>
          <a:bodyPr>
            <a:normAutofit/>
          </a:bodyPr>
          <a:lstStyle/>
          <a:p>
            <a:pPr marL="0" indent="0">
              <a:buNone/>
            </a:pPr>
            <a:r>
              <a:rPr lang="el-GR" altLang="el-GR" sz="2000" dirty="0" smtClean="0"/>
              <a:t>Tα </a:t>
            </a:r>
            <a:r>
              <a:rPr lang="el-GR" altLang="el-GR" sz="2000" dirty="0"/>
              <a:t>εγγύς εσπειραμένα σωληνάρια (Ε) έχουν στενότερο αυλό γιατί έχουν υψηλότερα κύτταρα. Το κυτταρόπλασμα τους είναι ηωσινόφιλο λόγω της μεγάλης τους περιεκτικότητας σε μιτοχόνδρια. </a:t>
            </a:r>
            <a:endParaRPr lang="el-GR" altLang="el-GR" sz="2000" dirty="0" smtClean="0"/>
          </a:p>
          <a:p>
            <a:pPr marL="0" indent="0">
              <a:buNone/>
            </a:pPr>
            <a:r>
              <a:rPr lang="el-GR" altLang="el-GR" sz="2000" dirty="0" smtClean="0"/>
              <a:t>Τα </a:t>
            </a:r>
            <a:r>
              <a:rPr lang="el-GR" altLang="el-GR" sz="2000" dirty="0"/>
              <a:t>άπω εσπειραμένα σωληνάρια (Α) έχουν ευρύτερο αυλό, διότι τα κύτταρά τους είναι πιο αποτατλυσμένα. (χρώση αιματοξυλίνη-εωσίνη, μεγέθυνση Χ400)</a:t>
            </a:r>
          </a:p>
        </p:txBody>
      </p:sp>
      <p:pic>
        <p:nvPicPr>
          <p:cNvPr id="27751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95802" y="1340767"/>
            <a:ext cx="4896545" cy="367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07904" y="4992091"/>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1249292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noAutofit/>
          </a:bodyPr>
          <a:lstStyle/>
          <a:p>
            <a:r>
              <a:rPr lang="el-GR" altLang="el-GR" sz="3200" dirty="0" smtClean="0"/>
              <a:t>ΕΕΣ - Ποδοκύτταρα - Έλυτρο του </a:t>
            </a:r>
            <a:r>
              <a:rPr lang="en-US" altLang="el-GR" sz="3200" dirty="0" smtClean="0"/>
              <a:t>Bowman</a:t>
            </a:r>
            <a:r>
              <a:rPr lang="el-GR" altLang="el-GR" sz="3200" dirty="0" smtClean="0"/>
              <a:t> -Ουροφόρος κοιλότητα</a:t>
            </a:r>
            <a:endParaRPr lang="el-GR" altLang="el-GR" sz="3200" dirty="0">
              <a:solidFill>
                <a:srgbClr val="FF9900"/>
              </a:solidFill>
            </a:endParaRPr>
          </a:p>
        </p:txBody>
      </p:sp>
      <p:sp>
        <p:nvSpPr>
          <p:cNvPr id="276483" name="Rectangle 3"/>
          <p:cNvSpPr>
            <a:spLocks noGrp="1" noChangeArrowheads="1"/>
          </p:cNvSpPr>
          <p:nvPr>
            <p:ph idx="1"/>
          </p:nvPr>
        </p:nvSpPr>
        <p:spPr>
          <a:xfrm>
            <a:off x="457200" y="1196752"/>
            <a:ext cx="8229600" cy="1440160"/>
          </a:xfrm>
        </p:spPr>
        <p:txBody>
          <a:bodyPr>
            <a:normAutofit/>
          </a:bodyPr>
          <a:lstStyle/>
          <a:p>
            <a:pPr marL="0" indent="0">
              <a:buNone/>
            </a:pPr>
            <a:r>
              <a:rPr lang="el-GR" altLang="el-GR" sz="2000" dirty="0" smtClean="0"/>
              <a:t>Στο </a:t>
            </a:r>
            <a:r>
              <a:rPr lang="el-GR" altLang="el-GR" sz="2000" dirty="0"/>
              <a:t>κάτω μέρος της Η.Μ. εικόνας διακρίνεται το βασικό τμήμα κυττάρου του εγγύς εσπειραμένου σωληναρίου (ΕΕΣ) με πολλαπλές αναδιπλώσεις της κυτταρικής μεμβράνης, δομή που χαρακτηρίζει κύτταρα που επιτελούν ταχεία, ενεργό μεταφορά ιόντων. </a:t>
            </a:r>
            <a:endParaRPr lang="el-GR" altLang="el-GR" sz="2000" dirty="0" smtClean="0"/>
          </a:p>
        </p:txBody>
      </p:sp>
      <p:pic>
        <p:nvPicPr>
          <p:cNvPr id="276486"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9552" y="2618631"/>
            <a:ext cx="3943891" cy="29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99467" y="2492896"/>
            <a:ext cx="4265021" cy="3477875"/>
          </a:xfrm>
          <a:prstGeom prst="rect">
            <a:avLst/>
          </a:prstGeom>
        </p:spPr>
        <p:txBody>
          <a:bodyPr wrap="square">
            <a:spAutoFit/>
          </a:bodyPr>
          <a:lstStyle/>
          <a:p>
            <a:pPr marL="0" indent="0">
              <a:buNone/>
            </a:pPr>
            <a:r>
              <a:rPr lang="el-GR" altLang="el-GR" sz="2000" dirty="0">
                <a:latin typeface="+mj-lt"/>
              </a:rPr>
              <a:t>Στο πάνω μέρος της εικόνας φαίνεται ένα νεφρικό σωμάτιο με τριχοειδή αγγεία που εξωτερικά περιβάλλονται από τους ποδίσκους των ποδοκυττάρων (Π). </a:t>
            </a:r>
          </a:p>
          <a:p>
            <a:pPr marL="0" indent="0">
              <a:buNone/>
            </a:pPr>
            <a:r>
              <a:rPr lang="el-GR" altLang="el-GR" sz="2000" dirty="0">
                <a:latin typeface="+mj-lt"/>
              </a:rPr>
              <a:t>Τα ποδοκύτταρα αποτελούν το έσω πέταλο του ελύτρου του Bowman. </a:t>
            </a:r>
          </a:p>
          <a:p>
            <a:pPr marL="0" indent="0">
              <a:buNone/>
            </a:pPr>
            <a:r>
              <a:rPr lang="el-GR" altLang="el-GR" sz="2000" dirty="0">
                <a:latin typeface="+mj-lt"/>
              </a:rPr>
              <a:t>Το έξω πέταλο του ελύτρου του Bowman (ΕΠ) αποτελείται από ένα στίχο αποπλατυσμένων επιθηλιακών κυττάρων. </a:t>
            </a:r>
          </a:p>
        </p:txBody>
      </p:sp>
      <p:sp>
        <p:nvSpPr>
          <p:cNvPr id="3" name="Rectangle 2"/>
          <p:cNvSpPr/>
          <p:nvPr/>
        </p:nvSpPr>
        <p:spPr>
          <a:xfrm>
            <a:off x="378987" y="5971819"/>
            <a:ext cx="8208912" cy="707886"/>
          </a:xfrm>
          <a:prstGeom prst="rect">
            <a:avLst/>
          </a:prstGeom>
        </p:spPr>
        <p:txBody>
          <a:bodyPr wrap="square">
            <a:spAutoFit/>
          </a:bodyPr>
          <a:lstStyle/>
          <a:p>
            <a:pPr marL="0" indent="0">
              <a:buNone/>
            </a:pPr>
            <a:r>
              <a:rPr lang="el-GR" altLang="el-GR" sz="2000" dirty="0">
                <a:latin typeface="+mj-lt"/>
              </a:rPr>
              <a:t>Ανάμεσα από το έσω και το έξω πέταλο του ελύτρου του Bowman σχηματίζεται η ουροφόρος κοιλότητα (οκ) (Χ6000)</a:t>
            </a:r>
          </a:p>
        </p:txBody>
      </p:sp>
      <p:sp>
        <p:nvSpPr>
          <p:cNvPr id="7" name="Rectangle 6"/>
          <p:cNvSpPr/>
          <p:nvPr/>
        </p:nvSpPr>
        <p:spPr>
          <a:xfrm>
            <a:off x="440826" y="553314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1645315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Autofit/>
          </a:bodyPr>
          <a:lstStyle/>
          <a:p>
            <a:r>
              <a:rPr lang="el-GR" altLang="el-GR" sz="3200" dirty="0"/>
              <a:t>Φλοιός</a:t>
            </a:r>
            <a:r>
              <a:rPr lang="en-GB" altLang="el-GR" sz="3200" dirty="0"/>
              <a:t> </a:t>
            </a:r>
            <a:r>
              <a:rPr lang="el-GR" altLang="el-GR" sz="3200" dirty="0" smtClean="0"/>
              <a:t>νεφρού - </a:t>
            </a:r>
            <a:r>
              <a:rPr lang="el-GR" altLang="el-GR" sz="3200" dirty="0"/>
              <a:t>Παρασπειραματική </a:t>
            </a:r>
            <a:r>
              <a:rPr lang="el-GR" altLang="el-GR" sz="3200" dirty="0" smtClean="0"/>
              <a:t>Συσκευή -</a:t>
            </a:r>
            <a:r>
              <a:rPr lang="el-GR" altLang="el-GR" sz="3200" dirty="0"/>
              <a:t>Πυκνή κηλίδα </a:t>
            </a:r>
            <a:r>
              <a:rPr lang="el-GR" altLang="el-GR" sz="2800" b="0" dirty="0" smtClean="0"/>
              <a:t>(1/7)</a:t>
            </a:r>
            <a:endParaRPr lang="el-GR" altLang="el-GR" sz="2800" b="0" dirty="0">
              <a:solidFill>
                <a:srgbClr val="FF9900"/>
              </a:solidFill>
            </a:endParaRPr>
          </a:p>
        </p:txBody>
      </p:sp>
      <p:sp>
        <p:nvSpPr>
          <p:cNvPr id="275459" name="Rectangle 3"/>
          <p:cNvSpPr>
            <a:spLocks noGrp="1" noChangeArrowheads="1"/>
          </p:cNvSpPr>
          <p:nvPr>
            <p:ph idx="1"/>
          </p:nvPr>
        </p:nvSpPr>
        <p:spPr>
          <a:xfrm>
            <a:off x="457200" y="1196752"/>
            <a:ext cx="4628784" cy="5661248"/>
          </a:xfrm>
        </p:spPr>
        <p:txBody>
          <a:bodyPr>
            <a:normAutofit/>
          </a:bodyPr>
          <a:lstStyle/>
          <a:p>
            <a:r>
              <a:rPr lang="el-GR" altLang="el-GR" sz="2000" dirty="0" smtClean="0"/>
              <a:t>Ca= τριχοειδές</a:t>
            </a:r>
          </a:p>
          <a:p>
            <a:r>
              <a:rPr lang="el-GR" altLang="el-GR" sz="2000" dirty="0" smtClean="0"/>
              <a:t>CT= αθροιστικά σωληνάρια</a:t>
            </a:r>
          </a:p>
          <a:p>
            <a:r>
              <a:rPr lang="el-GR" altLang="el-GR" sz="2000" dirty="0" smtClean="0"/>
              <a:t>DCT= άπω </a:t>
            </a:r>
            <a:r>
              <a:rPr lang="el-GR" altLang="el-GR" sz="2000" dirty="0"/>
              <a:t>εσπειραμένο </a:t>
            </a:r>
            <a:r>
              <a:rPr lang="el-GR" altLang="el-GR" sz="2000" dirty="0" smtClean="0"/>
              <a:t>σωληνάριο</a:t>
            </a:r>
          </a:p>
          <a:p>
            <a:r>
              <a:rPr lang="el-GR" altLang="el-GR" sz="2000" dirty="0" smtClean="0"/>
              <a:t>EMC= εξωσπειραματικά </a:t>
            </a:r>
            <a:r>
              <a:rPr lang="el-GR" altLang="el-GR" sz="2000" dirty="0"/>
              <a:t>μεσαγγειακά κύτταρα </a:t>
            </a:r>
            <a:r>
              <a:rPr lang="el-GR" altLang="el-GR" sz="2000" dirty="0" smtClean="0"/>
              <a:t/>
            </a:r>
            <a:br>
              <a:rPr lang="el-GR" altLang="el-GR" sz="2000" dirty="0" smtClean="0"/>
            </a:br>
            <a:r>
              <a:rPr lang="el-GR" altLang="el-GR" sz="2000" dirty="0" smtClean="0"/>
              <a:t>G= αγγειώδες σπείραμα</a:t>
            </a:r>
          </a:p>
          <a:p>
            <a:r>
              <a:rPr lang="el-GR" altLang="el-GR" sz="2000" dirty="0" smtClean="0"/>
              <a:t>JGA= παρασπειραματική συσκευή</a:t>
            </a:r>
          </a:p>
          <a:p>
            <a:r>
              <a:rPr lang="el-GR" altLang="el-GR" sz="2000" dirty="0" smtClean="0"/>
              <a:t>MD=πυκνή κηλίδα</a:t>
            </a:r>
            <a:br>
              <a:rPr lang="el-GR" altLang="el-GR" sz="2000" dirty="0" smtClean="0"/>
            </a:br>
            <a:r>
              <a:rPr lang="el-GR" altLang="el-GR" sz="2000" dirty="0" smtClean="0"/>
              <a:t>P=ποδοκύτταρο </a:t>
            </a:r>
            <a:r>
              <a:rPr lang="en-GB" altLang="el-GR" sz="2000" dirty="0" smtClean="0"/>
              <a:t>PBC</a:t>
            </a:r>
            <a:r>
              <a:rPr lang="el-GR" altLang="el-GR" sz="2000" dirty="0"/>
              <a:t>=τοιχωματικό πέταλο της κάψας  του </a:t>
            </a:r>
            <a:r>
              <a:rPr lang="en-GB" altLang="el-GR" sz="2000" dirty="0"/>
              <a:t>Bowman </a:t>
            </a:r>
            <a:endParaRPr lang="el-GR" altLang="el-GR" sz="2000" dirty="0" smtClean="0"/>
          </a:p>
          <a:p>
            <a:r>
              <a:rPr lang="el-GR" altLang="el-GR" sz="2000" dirty="0" smtClean="0"/>
              <a:t>PCT= εγγύς </a:t>
            </a:r>
            <a:r>
              <a:rPr lang="el-GR" altLang="el-GR" sz="2000" dirty="0"/>
              <a:t>εσπειραμένο </a:t>
            </a:r>
            <a:r>
              <a:rPr lang="el-GR" altLang="el-GR" sz="2000" dirty="0" smtClean="0"/>
              <a:t>σωληνάριο</a:t>
            </a:r>
          </a:p>
          <a:p>
            <a:r>
              <a:rPr lang="el-GR" altLang="el-GR" sz="2000" dirty="0" smtClean="0"/>
              <a:t>RC=νεφρικό σωμάτιο</a:t>
            </a:r>
          </a:p>
          <a:p>
            <a:r>
              <a:rPr lang="el-GR" altLang="el-GR" sz="2000" dirty="0" smtClean="0"/>
              <a:t>US=ουροφόρος κοιλότητα</a:t>
            </a:r>
            <a:endParaRPr lang="el-GR" altLang="el-GR" sz="1200" dirty="0"/>
          </a:p>
        </p:txBody>
      </p:sp>
      <p:pic>
        <p:nvPicPr>
          <p:cNvPr id="275462"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85984" y="4078296"/>
            <a:ext cx="3488085" cy="27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63"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85984" y="1121530"/>
            <a:ext cx="3488085" cy="28704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591780" y="6133521"/>
            <a:ext cx="2520280" cy="646331"/>
          </a:xfrm>
          <a:prstGeom prst="rect">
            <a:avLst/>
          </a:prstGeom>
        </p:spPr>
        <p:txBody>
          <a:bodyPr wrap="square">
            <a:spAutoFit/>
          </a:bodyPr>
          <a:lstStyle/>
          <a:p>
            <a:pPr algn="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87365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Autofit/>
          </a:bodyPr>
          <a:lstStyle/>
          <a:p>
            <a:r>
              <a:rPr lang="el-GR" altLang="el-GR" sz="3200" dirty="0"/>
              <a:t>Φλοιός</a:t>
            </a:r>
            <a:r>
              <a:rPr lang="en-GB" altLang="el-GR" sz="3200" dirty="0"/>
              <a:t> </a:t>
            </a:r>
            <a:r>
              <a:rPr lang="el-GR" altLang="el-GR" sz="3200" dirty="0"/>
              <a:t>νεφρού - Παρασπειραματική Συσκευή -Πυκνή κηλίδα </a:t>
            </a:r>
            <a:r>
              <a:rPr lang="el-GR" altLang="el-GR" sz="2800" b="0" dirty="0" smtClean="0"/>
              <a:t>(2/7</a:t>
            </a:r>
            <a:r>
              <a:rPr lang="el-GR" altLang="el-GR" sz="2800" b="0" dirty="0"/>
              <a:t>)</a:t>
            </a:r>
            <a:endParaRPr lang="el-GR" altLang="el-GR" sz="3200" dirty="0">
              <a:solidFill>
                <a:srgbClr val="FF9900"/>
              </a:solidFill>
            </a:endParaRPr>
          </a:p>
        </p:txBody>
      </p:sp>
      <p:sp>
        <p:nvSpPr>
          <p:cNvPr id="274435" name="Rectangle 3"/>
          <p:cNvSpPr>
            <a:spLocks noGrp="1" noChangeArrowheads="1"/>
          </p:cNvSpPr>
          <p:nvPr>
            <p:ph idx="1"/>
          </p:nvPr>
        </p:nvSpPr>
        <p:spPr>
          <a:xfrm>
            <a:off x="457200" y="1196752"/>
            <a:ext cx="4474840" cy="5040560"/>
          </a:xfrm>
        </p:spPr>
        <p:txBody>
          <a:bodyPr>
            <a:noAutofit/>
          </a:bodyPr>
          <a:lstStyle/>
          <a:p>
            <a:pPr marL="0" indent="0">
              <a:buNone/>
            </a:pPr>
            <a:r>
              <a:rPr lang="el-GR" altLang="el-GR" sz="2000" dirty="0" smtClean="0"/>
              <a:t>Μικροσκοπική </a:t>
            </a:r>
            <a:r>
              <a:rPr lang="el-GR" altLang="el-GR" sz="2000" dirty="0"/>
              <a:t>εικόνα νεφρικού φλοιού σε μεγάλη μεγέθυνση (40x), εμφανίζουσα δύο</a:t>
            </a:r>
            <a:r>
              <a:rPr lang="en-GB" altLang="el-GR" sz="2000" dirty="0"/>
              <a:t> </a:t>
            </a:r>
            <a:r>
              <a:rPr lang="el-GR" altLang="el-GR" sz="2000" dirty="0"/>
              <a:t>νεφρικά σωμάτια περιβαλλόμενα από κάθετες και εφαπτόμενες τομές διαμέσου των εγγύς και άπω εσπειραμένων σωληναρίων. </a:t>
            </a:r>
            <a:endParaRPr lang="el-GR" altLang="el-GR" sz="2000" dirty="0" smtClean="0"/>
          </a:p>
          <a:p>
            <a:pPr marL="0" indent="0">
              <a:buNone/>
            </a:pPr>
            <a:r>
              <a:rPr lang="el-GR" altLang="el-GR" sz="2000" dirty="0" smtClean="0"/>
              <a:t>Το </a:t>
            </a:r>
            <a:r>
              <a:rPr lang="el-GR" altLang="el-GR" sz="2000" dirty="0"/>
              <a:t>νεφρικό σωμάτιο, τα εσπειραμένα σωληνάρια και η αγκύλη του H</a:t>
            </a:r>
            <a:r>
              <a:rPr lang="en-US" altLang="el-GR" sz="2000" dirty="0"/>
              <a:t>enle  </a:t>
            </a:r>
            <a:r>
              <a:rPr lang="el-GR" altLang="el-GR" sz="2000" dirty="0"/>
              <a:t> (ευθύ σωληνάριο) αποτελούν τον νεφρώνα, που αποτελεί τη λειτουργική μονάδα του νεφρού (οι φλοιώδεις νεφρώνες έχουν βραχύτερη αγκύλη He</a:t>
            </a:r>
            <a:r>
              <a:rPr lang="en-US" altLang="el-GR" sz="2000" dirty="0"/>
              <a:t>nle</a:t>
            </a:r>
            <a:r>
              <a:rPr lang="el-GR" altLang="el-GR" sz="2000" dirty="0"/>
              <a:t> που εισέρχεται έως τον έξω μυελό). </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85984" y="4078296"/>
            <a:ext cx="3488085" cy="27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85984" y="1121530"/>
            <a:ext cx="3488085" cy="28704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591780" y="6133521"/>
            <a:ext cx="2520280" cy="646331"/>
          </a:xfrm>
          <a:prstGeom prst="rect">
            <a:avLst/>
          </a:prstGeom>
        </p:spPr>
        <p:txBody>
          <a:bodyPr wrap="square">
            <a:spAutoFit/>
          </a:bodyPr>
          <a:lstStyle/>
          <a:p>
            <a:pPr algn="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479104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Autofit/>
          </a:bodyPr>
          <a:lstStyle/>
          <a:p>
            <a:r>
              <a:rPr lang="el-GR" altLang="el-GR" sz="3200" dirty="0"/>
              <a:t>Φλοιός</a:t>
            </a:r>
            <a:r>
              <a:rPr lang="en-GB" altLang="el-GR" sz="3200" dirty="0"/>
              <a:t> </a:t>
            </a:r>
            <a:r>
              <a:rPr lang="el-GR" altLang="el-GR" sz="3200" dirty="0"/>
              <a:t>νεφρού - Παρασπειραματική Συσκευή -Πυκνή κηλίδα </a:t>
            </a:r>
            <a:r>
              <a:rPr lang="el-GR" altLang="el-GR" sz="2800" b="0" dirty="0" smtClean="0"/>
              <a:t>(3/7</a:t>
            </a:r>
            <a:r>
              <a:rPr lang="el-GR" altLang="el-GR" sz="2800" b="0" dirty="0"/>
              <a:t>)</a:t>
            </a:r>
            <a:endParaRPr lang="el-GR" altLang="el-GR" sz="3200" dirty="0">
              <a:solidFill>
                <a:srgbClr val="FF9900"/>
              </a:solidFill>
            </a:endParaRPr>
          </a:p>
        </p:txBody>
      </p:sp>
      <p:sp>
        <p:nvSpPr>
          <p:cNvPr id="274435" name="Rectangle 3"/>
          <p:cNvSpPr>
            <a:spLocks noGrp="1" noChangeArrowheads="1"/>
          </p:cNvSpPr>
          <p:nvPr>
            <p:ph idx="1"/>
          </p:nvPr>
        </p:nvSpPr>
        <p:spPr>
          <a:xfrm>
            <a:off x="457200" y="1196752"/>
            <a:ext cx="4330824" cy="5040560"/>
          </a:xfrm>
        </p:spPr>
        <p:txBody>
          <a:bodyPr>
            <a:noAutofit/>
          </a:bodyPr>
          <a:lstStyle/>
          <a:p>
            <a:pPr marL="0" indent="0">
              <a:buNone/>
            </a:pPr>
            <a:r>
              <a:rPr lang="el-GR" altLang="el-GR" sz="2000" dirty="0" smtClean="0"/>
              <a:t>Κάθε </a:t>
            </a:r>
            <a:r>
              <a:rPr lang="el-GR" altLang="el-GR" sz="2000" dirty="0"/>
              <a:t>ένα νεφρικό σωμάτιο περικλείεται από μία λεπτή κάψα, την κάψα του </a:t>
            </a:r>
            <a:r>
              <a:rPr lang="en-GB" altLang="el-GR" sz="2000" dirty="0"/>
              <a:t>Bowman</a:t>
            </a:r>
            <a:r>
              <a:rPr lang="el-GR" altLang="el-GR" sz="2000" dirty="0"/>
              <a:t>, μία διπλοτοιχωματική επιθηλιακή δομή αποτελούμενη από το </a:t>
            </a:r>
          </a:p>
          <a:p>
            <a:pPr marL="273050" indent="-273050">
              <a:buNone/>
            </a:pPr>
            <a:r>
              <a:rPr lang="el-GR" altLang="el-GR" sz="2000" dirty="0"/>
              <a:t>α) τοιχωματικό πέταλο από απλό (μονόστιβο) πλακώδες επιθήλιο και </a:t>
            </a:r>
          </a:p>
          <a:p>
            <a:pPr marL="273050" indent="-273050">
              <a:buNone/>
            </a:pPr>
            <a:r>
              <a:rPr lang="el-GR" altLang="el-GR" sz="2000" dirty="0"/>
              <a:t>β) σπλαχνικό πέταλο επενδυόμενο από επιθηλιακά κύτταρα, τα ποδοκύτταρα. Η κεντρική δομή κάθε νεφρικού σωματίου είναι το αγγειώδες σπείραμα, ένας θύσανος τριχοειδικών αγγείων, καλυπτόμενος από </a:t>
            </a:r>
            <a:r>
              <a:rPr lang="en-GB" altLang="el-GR" sz="2000" dirty="0"/>
              <a:t> </a:t>
            </a:r>
            <a:r>
              <a:rPr lang="el-GR" altLang="el-GR" sz="2000" dirty="0"/>
              <a:t>το σπλαχνικό πέταλο της κάψας του </a:t>
            </a:r>
            <a:r>
              <a:rPr lang="en-GB" altLang="el-GR" sz="2000" dirty="0"/>
              <a:t>Bowman</a:t>
            </a:r>
            <a:r>
              <a:rPr lang="el-GR" altLang="el-GR" sz="2000" dirty="0" smtClean="0"/>
              <a:t>.</a:t>
            </a:r>
            <a:endParaRPr lang="el-GR" altLang="el-GR" sz="2000" dirty="0"/>
          </a:p>
        </p:txBody>
      </p:sp>
      <p:pic>
        <p:nvPicPr>
          <p:cNvPr id="4" name="Picture 6" descr="1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85984" y="4078296"/>
            <a:ext cx="3488085" cy="27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85984" y="1121530"/>
            <a:ext cx="3488085" cy="28704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591780" y="6133521"/>
            <a:ext cx="2520280" cy="646331"/>
          </a:xfrm>
          <a:prstGeom prst="rect">
            <a:avLst/>
          </a:prstGeom>
        </p:spPr>
        <p:txBody>
          <a:bodyPr wrap="square">
            <a:spAutoFit/>
          </a:bodyPr>
          <a:lstStyle/>
          <a:p>
            <a:pPr algn="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448291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Autofit/>
          </a:bodyPr>
          <a:lstStyle/>
          <a:p>
            <a:r>
              <a:rPr lang="el-GR" altLang="el-GR" sz="3200" dirty="0"/>
              <a:t>Φλοιός</a:t>
            </a:r>
            <a:r>
              <a:rPr lang="en-GB" altLang="el-GR" sz="3200" dirty="0"/>
              <a:t> </a:t>
            </a:r>
            <a:r>
              <a:rPr lang="el-GR" altLang="el-GR" sz="3200" dirty="0"/>
              <a:t>νεφρού - Παρασπειραματική Συσκευή -Πυκνή κηλίδα </a:t>
            </a:r>
            <a:r>
              <a:rPr lang="el-GR" altLang="el-GR" sz="2800" b="0" dirty="0" smtClean="0"/>
              <a:t>(4/7</a:t>
            </a:r>
            <a:r>
              <a:rPr lang="el-GR" altLang="el-GR" sz="2800" b="0" dirty="0"/>
              <a:t>)</a:t>
            </a:r>
            <a:endParaRPr lang="el-GR" altLang="el-GR" sz="3200" dirty="0">
              <a:solidFill>
                <a:srgbClr val="FF9900"/>
              </a:solidFill>
            </a:endParaRPr>
          </a:p>
        </p:txBody>
      </p:sp>
      <p:sp>
        <p:nvSpPr>
          <p:cNvPr id="274435" name="Rectangle 3"/>
          <p:cNvSpPr>
            <a:spLocks noGrp="1" noChangeArrowheads="1"/>
          </p:cNvSpPr>
          <p:nvPr>
            <p:ph idx="1"/>
          </p:nvPr>
        </p:nvSpPr>
        <p:spPr/>
        <p:txBody>
          <a:bodyPr>
            <a:noAutofit/>
          </a:bodyPr>
          <a:lstStyle/>
          <a:p>
            <a:pPr marL="0" indent="0">
              <a:buNone/>
            </a:pPr>
            <a:r>
              <a:rPr lang="el-GR" altLang="el-GR" sz="2000" dirty="0" smtClean="0"/>
              <a:t>Τρεις </a:t>
            </a:r>
            <a:r>
              <a:rPr lang="el-GR" altLang="el-GR" sz="2000" dirty="0"/>
              <a:t>διαφορετικοί τύποι κυττάρων σχετίζονται με το αγγειώδες σπείραμα: </a:t>
            </a:r>
          </a:p>
          <a:p>
            <a:pPr>
              <a:buFont typeface="+mj-lt"/>
              <a:buAutoNum type="arabicParenR"/>
            </a:pPr>
            <a:r>
              <a:rPr lang="el-GR" altLang="el-GR" sz="2000" dirty="0" smtClean="0"/>
              <a:t>τα </a:t>
            </a:r>
            <a:r>
              <a:rPr lang="el-GR" altLang="el-GR" sz="2000" dirty="0"/>
              <a:t>ποδοκύτταρα, επιθηλιακή επένδυση του σπλαχνικού πετάλου της κάψας του </a:t>
            </a:r>
            <a:r>
              <a:rPr lang="en-GB" altLang="el-GR" sz="2000" dirty="0"/>
              <a:t>Bowman</a:t>
            </a:r>
            <a:r>
              <a:rPr lang="el-GR" altLang="el-GR" sz="2000" dirty="0"/>
              <a:t> καλύπτοντος τα τριχοειδή; </a:t>
            </a:r>
          </a:p>
          <a:p>
            <a:pPr>
              <a:buFont typeface="+mj-lt"/>
              <a:buAutoNum type="arabicParenR"/>
            </a:pPr>
            <a:r>
              <a:rPr lang="el-GR" altLang="el-GR" sz="2000" dirty="0" smtClean="0"/>
              <a:t>τα </a:t>
            </a:r>
            <a:r>
              <a:rPr lang="el-GR" altLang="el-GR" sz="2000" dirty="0"/>
              <a:t>τριχοειδικά ενδοθηλιακά κύτταρα; και </a:t>
            </a:r>
          </a:p>
          <a:p>
            <a:pPr>
              <a:buFont typeface="+mj-lt"/>
              <a:buAutoNum type="arabicParenR"/>
            </a:pPr>
            <a:r>
              <a:rPr lang="el-GR" altLang="el-GR" sz="2000" dirty="0" smtClean="0"/>
              <a:t>τα </a:t>
            </a:r>
            <a:r>
              <a:rPr lang="el-GR" altLang="el-GR" sz="2000" dirty="0"/>
              <a:t>μεσαγγειακά κύτταρα, εγκλεισμένα στην μεσαγγειακή θεμέλια ουσία την οποία συνθέτουν, προσδίδοντα  δομική υποστήριξη στο αγγειώδες σπείραμα (είναι εξειδικευμένα περικύτταρα με χαρακτηριστικά λείων μυϊκών ινών και μακροφάγων). Τα ποδοκύτταρα έχουν μεγάλους ελαφροχρωματικούς πυρήνες σε σχέση με τους άλλους δύο κυτταρικούς τύπους. Ο χώρος μεταξύ των δύο πετάλων του της κάψας του </a:t>
            </a:r>
            <a:r>
              <a:rPr lang="en-GB" altLang="el-GR" sz="2000" dirty="0"/>
              <a:t>Bowman</a:t>
            </a:r>
            <a:r>
              <a:rPr lang="el-GR" altLang="el-GR" sz="2000" dirty="0"/>
              <a:t> αποτελεί την ουροφόρο κοιλότητα (κοιλότητα του </a:t>
            </a:r>
            <a:r>
              <a:rPr lang="en-GB" altLang="el-GR" sz="2000" dirty="0"/>
              <a:t>Bowman</a:t>
            </a:r>
            <a:r>
              <a:rPr lang="el-GR" altLang="el-GR" sz="2000" dirty="0"/>
              <a:t>, ή καψικός χώρος), στην οποία συλλέγεται το υπερδιήθημα του πλάσματος (πρόουρο</a:t>
            </a:r>
            <a:r>
              <a:rPr lang="el-GR" altLang="el-GR" sz="2000" dirty="0" smtClean="0"/>
              <a:t>)</a:t>
            </a:r>
            <a:endParaRPr lang="el-GR" altLang="el-GR" sz="2000" dirty="0"/>
          </a:p>
        </p:txBody>
      </p:sp>
    </p:spTree>
    <p:extLst>
      <p:ext uri="{BB962C8B-B14F-4D97-AF65-F5344CB8AC3E}">
        <p14:creationId xmlns:p14="http://schemas.microsoft.com/office/powerpoint/2010/main" val="874254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Autofit/>
          </a:bodyPr>
          <a:lstStyle/>
          <a:p>
            <a:r>
              <a:rPr lang="el-GR" altLang="el-GR" sz="3200" dirty="0"/>
              <a:t>Φλοιός</a:t>
            </a:r>
            <a:r>
              <a:rPr lang="en-GB" altLang="el-GR" sz="3200" dirty="0"/>
              <a:t> </a:t>
            </a:r>
            <a:r>
              <a:rPr lang="el-GR" altLang="el-GR" sz="3200" dirty="0"/>
              <a:t>νεφρού - Παρασπειραματική Συσκευή -Πυκνή κηλίδα </a:t>
            </a:r>
            <a:r>
              <a:rPr lang="el-GR" altLang="el-GR" sz="2800" b="0" dirty="0" smtClean="0"/>
              <a:t>(5/7</a:t>
            </a:r>
            <a:r>
              <a:rPr lang="el-GR" altLang="el-GR" sz="2800" b="0" dirty="0"/>
              <a:t>)</a:t>
            </a:r>
            <a:endParaRPr lang="el-GR" altLang="el-GR" sz="3200" dirty="0">
              <a:solidFill>
                <a:srgbClr val="FF9900"/>
              </a:solidFill>
            </a:endParaRPr>
          </a:p>
        </p:txBody>
      </p:sp>
      <p:sp>
        <p:nvSpPr>
          <p:cNvPr id="274435" name="Rectangle 3"/>
          <p:cNvSpPr>
            <a:spLocks noGrp="1" noChangeArrowheads="1"/>
          </p:cNvSpPr>
          <p:nvPr>
            <p:ph idx="1"/>
          </p:nvPr>
        </p:nvSpPr>
        <p:spPr/>
        <p:txBody>
          <a:bodyPr>
            <a:noAutofit/>
          </a:bodyPr>
          <a:lstStyle/>
          <a:p>
            <a:pPr marL="0" indent="0">
              <a:buNone/>
            </a:pPr>
            <a:r>
              <a:rPr lang="el-GR" altLang="el-GR" sz="2000" dirty="0" smtClean="0">
                <a:latin typeface="+mj-lt"/>
              </a:rPr>
              <a:t>Στον </a:t>
            </a:r>
            <a:r>
              <a:rPr lang="el-GR" altLang="el-GR" sz="2000" dirty="0">
                <a:latin typeface="+mj-lt"/>
              </a:rPr>
              <a:t>αγγειακό πόλο (κάτω τμήμα) του ενός νεφρικού σωματίου (κέντρο εικόνας) βρίσκεται η παρασπειραματική συσκευή. </a:t>
            </a:r>
            <a:endParaRPr lang="el-GR" altLang="el-GR" sz="2000" dirty="0" smtClean="0">
              <a:latin typeface="+mj-lt"/>
            </a:endParaRPr>
          </a:p>
          <a:p>
            <a:pPr marL="0" indent="0">
              <a:buNone/>
            </a:pPr>
            <a:r>
              <a:rPr lang="el-GR" altLang="el-GR" sz="2000" dirty="0" smtClean="0">
                <a:latin typeface="+mj-lt"/>
              </a:rPr>
              <a:t>Βρίσκεται </a:t>
            </a:r>
            <a:r>
              <a:rPr lang="el-GR" altLang="el-GR" sz="2000" dirty="0">
                <a:latin typeface="+mj-lt"/>
              </a:rPr>
              <a:t>στο σημείο της επαφής του άπω εσπειραμένου σωληναρίου με τον αγγειακό πόλο (σημείο εισόδου και εξόδου του προσαγωγού και απαγωγού σπειραματικού αρτηριδίου αντίστοιχα) του νεφρικού σωματίου από τον οποίον προκύπτει και σε άμεση επαφή με το προσαγωγό και απαγωγό αρτηρίδιο. </a:t>
            </a:r>
          </a:p>
        </p:txBody>
      </p:sp>
    </p:spTree>
    <p:extLst>
      <p:ext uri="{BB962C8B-B14F-4D97-AF65-F5344CB8AC3E}">
        <p14:creationId xmlns:p14="http://schemas.microsoft.com/office/powerpoint/2010/main" val="2930305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r>
              <a:rPr lang="el-GR" altLang="el-GR" sz="3600" dirty="0" smtClean="0"/>
              <a:t>Δίκτυα</a:t>
            </a:r>
            <a:endParaRPr lang="el-GR" altLang="el-GR" sz="3600" dirty="0"/>
          </a:p>
        </p:txBody>
      </p:sp>
      <p:sp>
        <p:nvSpPr>
          <p:cNvPr id="183306" name="Rectangle 10"/>
          <p:cNvSpPr>
            <a:spLocks noGrp="1" noChangeArrowheads="1"/>
          </p:cNvSpPr>
          <p:nvPr>
            <p:ph idx="1"/>
          </p:nvPr>
        </p:nvSpPr>
        <p:spPr>
          <a:xfrm>
            <a:off x="457200" y="1196752"/>
            <a:ext cx="8229600" cy="5544616"/>
          </a:xfrm>
        </p:spPr>
        <p:txBody>
          <a:bodyPr>
            <a:normAutofit fontScale="92500" lnSpcReduction="10000"/>
          </a:bodyPr>
          <a:lstStyle/>
          <a:p>
            <a:pPr marL="0" indent="0">
              <a:lnSpc>
                <a:spcPct val="110000"/>
              </a:lnSpc>
              <a:buNone/>
            </a:pPr>
            <a:r>
              <a:rPr lang="el-GR" altLang="el-GR" sz="2000" dirty="0" smtClean="0"/>
              <a:t>Ανάλογα </a:t>
            </a:r>
            <a:r>
              <a:rPr lang="el-GR" altLang="el-GR" sz="2000" dirty="0"/>
              <a:t>με τη θέση του νεφρικού σωματίου, το απαγωγό αρτηρίδιο σχηματίζει 2 διαφορετικά δίκτυα:</a:t>
            </a:r>
          </a:p>
          <a:p>
            <a:pPr marL="457200" indent="-457200">
              <a:lnSpc>
                <a:spcPct val="110000"/>
              </a:lnSpc>
              <a:buFont typeface="+mj-lt"/>
              <a:buAutoNum type="arabicPeriod"/>
            </a:pPr>
            <a:r>
              <a:rPr lang="el-GR" altLang="el-GR" sz="2000" dirty="0" smtClean="0"/>
              <a:t>Ένα </a:t>
            </a:r>
            <a:r>
              <a:rPr lang="el-GR" altLang="el-GR" sz="2000" dirty="0"/>
              <a:t>τριχοειδικό περισωληναριακό δίκτυο (θυριδωτό) που περιβάλλει τα φλοιώδη τμήματα των επιπολής ουροφόρων σωληναρίων και που εκβάλλει στην μεσολόβια φλέβα, η οποία συγκλίνει στην τοξοειδή φλέβα. Οι τοξοειδείς φλέβες αποχετεύουν το αίμα στις μεσολοβώδεις φλέβες, οι οποίες συνέχονται με την νεφρική φλέβα  και</a:t>
            </a:r>
          </a:p>
          <a:p>
            <a:pPr marL="457200" indent="-457200">
              <a:lnSpc>
                <a:spcPct val="110000"/>
              </a:lnSpc>
              <a:buFont typeface="+mj-lt"/>
              <a:buAutoNum type="arabicPeriod"/>
            </a:pPr>
            <a:r>
              <a:rPr lang="el-GR" altLang="el-GR" sz="2000" dirty="0" smtClean="0"/>
              <a:t>Τα </a:t>
            </a:r>
            <a:r>
              <a:rPr lang="el-GR" altLang="el-GR" sz="2000" dirty="0"/>
              <a:t>ευθέα αγγεία; Το αίμα διανέμεται προς τα κάτω στο μυελό διαμέσου των ευθέων αγγείων, προερχομένων από πολλαπλές διακλαδώσεις των απαγωγών αρτηριδίων. Τα κατιόντα τμήματα των ευθέων αγγείων (αρτηριακά τριχοειδή με συνεχές ενδοθήλιο) εκτείνονται στο εσωτερικό του μυελού παράλληλα με τα μυελικά τμήματα των ουροφόρων σωληναρίων (ανιόντα και κατιόντα τμήματα της αγκύλης του Henle και αθροιστικοί πόροι), αντιστρέφονται κατά παρόμοιο τρόπο σαν «φουρκέτα» και επιστρέφουν στην φλοιομυελική συμβολή ως ανιόντα φλεβικά τριχοειδή (θυριδωτό ενδοθήλιο). Πλευρικοί κλάδοι, συνδέουν τα επιστρέφοντα ανιόντα τμήματα των ευθέων αγγείων με τις μεσολόβιες και τις τοξοειδείς φλέβες. </a:t>
            </a:r>
          </a:p>
        </p:txBody>
      </p:sp>
    </p:spTree>
    <p:extLst>
      <p:ext uri="{BB962C8B-B14F-4D97-AF65-F5344CB8AC3E}">
        <p14:creationId xmlns:p14="http://schemas.microsoft.com/office/powerpoint/2010/main" val="2660412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Autofit/>
          </a:bodyPr>
          <a:lstStyle/>
          <a:p>
            <a:r>
              <a:rPr lang="el-GR" altLang="el-GR" sz="3200" dirty="0"/>
              <a:t>Φλοιός</a:t>
            </a:r>
            <a:r>
              <a:rPr lang="en-GB" altLang="el-GR" sz="3200" dirty="0"/>
              <a:t> </a:t>
            </a:r>
            <a:r>
              <a:rPr lang="el-GR" altLang="el-GR" sz="3200" dirty="0"/>
              <a:t>νεφρού - Παρασπειραματική Συσκευή -Πυκνή κηλίδα </a:t>
            </a:r>
            <a:r>
              <a:rPr lang="el-GR" altLang="el-GR" sz="2800" b="0" dirty="0" smtClean="0"/>
              <a:t>(6/7</a:t>
            </a:r>
            <a:r>
              <a:rPr lang="el-GR" altLang="el-GR" sz="2800" b="0" dirty="0"/>
              <a:t>)</a:t>
            </a:r>
            <a:endParaRPr lang="el-GR" altLang="el-GR" sz="3200" dirty="0">
              <a:solidFill>
                <a:srgbClr val="FF9900"/>
              </a:solidFill>
            </a:endParaRPr>
          </a:p>
        </p:txBody>
      </p:sp>
      <p:sp>
        <p:nvSpPr>
          <p:cNvPr id="274435" name="Rectangle 3"/>
          <p:cNvSpPr>
            <a:spLocks noGrp="1" noChangeArrowheads="1"/>
          </p:cNvSpPr>
          <p:nvPr>
            <p:ph idx="1"/>
          </p:nvPr>
        </p:nvSpPr>
        <p:spPr/>
        <p:txBody>
          <a:bodyPr>
            <a:noAutofit/>
          </a:bodyPr>
          <a:lstStyle/>
          <a:p>
            <a:pPr marL="0" indent="0">
              <a:buNone/>
            </a:pPr>
            <a:r>
              <a:rPr lang="el-GR" altLang="el-GR" sz="2000" dirty="0" smtClean="0">
                <a:latin typeface="+mj-lt"/>
              </a:rPr>
              <a:t>Αυτή </a:t>
            </a:r>
            <a:r>
              <a:rPr lang="el-GR" altLang="el-GR" sz="2000" dirty="0">
                <a:latin typeface="+mj-lt"/>
              </a:rPr>
              <a:t>η ενδοκρινική δομή αποτελείται από: </a:t>
            </a:r>
          </a:p>
          <a:p>
            <a:pPr marL="457200" indent="-457200">
              <a:buFont typeface="+mj-lt"/>
              <a:buAutoNum type="arabicParenR"/>
            </a:pPr>
            <a:r>
              <a:rPr lang="el-GR" altLang="el-GR" sz="2000" dirty="0" smtClean="0">
                <a:latin typeface="+mj-lt"/>
              </a:rPr>
              <a:t>την </a:t>
            </a:r>
            <a:r>
              <a:rPr lang="el-GR" altLang="el-GR" sz="2000" dirty="0">
                <a:latin typeface="+mj-lt"/>
              </a:rPr>
              <a:t>πυκνή κηλίδα, προερχόμενη από τα επιθηλιακά κύτταρα του άπω εσπειραμένου σωληναρίου και διακρίνεται ως μία συστάδα πυκνά διατασσομένων πυρήνων (ανάστροφη θέση πυρήνων εντοπιζομένων στην κορυφή των κυττάρων); </a:t>
            </a:r>
          </a:p>
          <a:p>
            <a:pPr marL="457200" indent="-457200">
              <a:buFont typeface="+mj-lt"/>
              <a:buAutoNum type="arabicParenR"/>
            </a:pPr>
            <a:r>
              <a:rPr lang="el-GR" altLang="el-GR" sz="2000" dirty="0" smtClean="0">
                <a:latin typeface="+mj-lt"/>
              </a:rPr>
              <a:t>τα </a:t>
            </a:r>
            <a:r>
              <a:rPr lang="el-GR" altLang="el-GR" sz="2000" dirty="0">
                <a:latin typeface="+mj-lt"/>
              </a:rPr>
              <a:t>παρασπειραματικά κύτταρα</a:t>
            </a:r>
            <a:r>
              <a:rPr lang="en-GB" altLang="el-GR" sz="2000" dirty="0">
                <a:latin typeface="+mj-lt"/>
              </a:rPr>
              <a:t> </a:t>
            </a:r>
            <a:r>
              <a:rPr lang="el-GR" altLang="el-GR" sz="2000" dirty="0">
                <a:latin typeface="+mj-lt"/>
              </a:rPr>
              <a:t>(μη ορατά στην εικόνα), τα οποία είναι τροποποιημένα λεία μυϊκά κύτταρα του προσαγωγού αρτηριδίου  και, μερικές φορές, δύναται να υπάρχουν ελάχιστα και στο απαγωγό αρτηρίδιο; και </a:t>
            </a:r>
          </a:p>
          <a:p>
            <a:pPr marL="457200" indent="-457200">
              <a:buFont typeface="+mj-lt"/>
              <a:buAutoNum type="arabicParenR"/>
            </a:pPr>
            <a:r>
              <a:rPr lang="el-GR" altLang="el-GR" sz="2000" dirty="0" smtClean="0">
                <a:latin typeface="+mj-lt"/>
              </a:rPr>
              <a:t>τα </a:t>
            </a:r>
            <a:r>
              <a:rPr lang="el-GR" altLang="el-GR" sz="2000" dirty="0">
                <a:latin typeface="+mj-lt"/>
              </a:rPr>
              <a:t>εξωσπειραματικά μεσαγγειακά κύτταρα</a:t>
            </a:r>
            <a:r>
              <a:rPr lang="en-GB" altLang="el-GR" sz="2000" dirty="0">
                <a:latin typeface="+mj-lt"/>
              </a:rPr>
              <a:t> </a:t>
            </a:r>
            <a:r>
              <a:rPr lang="el-GR" altLang="el-GR" sz="2000" dirty="0">
                <a:latin typeface="+mj-lt"/>
              </a:rPr>
              <a:t>(επίσης καλούνται  «δαντελωτά»,</a:t>
            </a:r>
            <a:r>
              <a:rPr lang="en-GB" altLang="el-GR" sz="2000" dirty="0">
                <a:latin typeface="+mj-lt"/>
              </a:rPr>
              <a:t> lacis </a:t>
            </a:r>
            <a:r>
              <a:rPr lang="el-GR" altLang="el-GR" sz="2000" dirty="0">
                <a:latin typeface="+mj-lt"/>
              </a:rPr>
              <a:t>κύτταρα),  διακρίνονται ως μία ομάδα κυττάρων με επιμήκεις πυρήνες μεταξύ της πυκνής κηλίδας και του νεφρικού σωματίου</a:t>
            </a:r>
            <a:r>
              <a:rPr lang="el-GR" altLang="el-GR" sz="2000" dirty="0" smtClean="0">
                <a:latin typeface="+mj-lt"/>
              </a:rPr>
              <a:t>.</a:t>
            </a:r>
            <a:endParaRPr lang="el-GR" altLang="el-GR" sz="2000" dirty="0">
              <a:latin typeface="+mj-lt"/>
            </a:endParaRPr>
          </a:p>
        </p:txBody>
      </p:sp>
    </p:spTree>
    <p:extLst>
      <p:ext uri="{BB962C8B-B14F-4D97-AF65-F5344CB8AC3E}">
        <p14:creationId xmlns:p14="http://schemas.microsoft.com/office/powerpoint/2010/main" val="41793977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Autofit/>
          </a:bodyPr>
          <a:lstStyle/>
          <a:p>
            <a:r>
              <a:rPr lang="el-GR" altLang="el-GR" sz="3200" dirty="0"/>
              <a:t>Φλοιός</a:t>
            </a:r>
            <a:r>
              <a:rPr lang="en-GB" altLang="el-GR" sz="3200" dirty="0"/>
              <a:t> </a:t>
            </a:r>
            <a:r>
              <a:rPr lang="el-GR" altLang="el-GR" sz="3200" dirty="0"/>
              <a:t>νεφρού - Παρασπειραματική Συσκευή -Πυκνή κηλίδα </a:t>
            </a:r>
            <a:r>
              <a:rPr lang="el-GR" altLang="el-GR" sz="2800" b="0" dirty="0" smtClean="0"/>
              <a:t>(7/7</a:t>
            </a:r>
            <a:r>
              <a:rPr lang="el-GR" altLang="el-GR" sz="2800" b="0" dirty="0"/>
              <a:t>)</a:t>
            </a:r>
            <a:endParaRPr lang="el-GR" altLang="el-GR" sz="3200" dirty="0">
              <a:solidFill>
                <a:srgbClr val="FF9900"/>
              </a:solidFill>
            </a:endParaRPr>
          </a:p>
        </p:txBody>
      </p:sp>
      <p:sp>
        <p:nvSpPr>
          <p:cNvPr id="274435" name="Rectangle 3"/>
          <p:cNvSpPr>
            <a:spLocks noGrp="1" noChangeArrowheads="1"/>
          </p:cNvSpPr>
          <p:nvPr>
            <p:ph idx="1"/>
          </p:nvPr>
        </p:nvSpPr>
        <p:spPr/>
        <p:txBody>
          <a:bodyPr>
            <a:noAutofit/>
          </a:bodyPr>
          <a:lstStyle/>
          <a:p>
            <a:pPr marL="0" indent="0">
              <a:buNone/>
            </a:pPr>
            <a:r>
              <a:rPr lang="el-GR" altLang="el-GR" sz="2000" dirty="0" smtClean="0">
                <a:latin typeface="+mj-lt"/>
              </a:rPr>
              <a:t>Τα </a:t>
            </a:r>
            <a:r>
              <a:rPr lang="el-GR" altLang="el-GR" sz="2000" dirty="0">
                <a:latin typeface="+mj-lt"/>
              </a:rPr>
              <a:t>νεφρικά σωμάτια περιβάλλονται από:</a:t>
            </a:r>
          </a:p>
          <a:p>
            <a:pPr marL="0" indent="0">
              <a:buNone/>
            </a:pPr>
            <a:r>
              <a:rPr lang="el-GR" altLang="el-GR" sz="2000" dirty="0">
                <a:latin typeface="+mj-lt"/>
              </a:rPr>
              <a:t>(1) πολυάριθμα εγγύς εσπειραμένα σωληνάρια, των οποίων οι αυλοί είναι μερικώς αποφραγμένοι από την ψηκτροειδή παρυφή των μικρολαχνών δίνοντάς τους ένα γωνιώδες ή "αστεροειδές" σχήμα (ένα φαίνεται ακριβώς πάνω από την παρασπειραματική συσκευή); και</a:t>
            </a:r>
          </a:p>
          <a:p>
            <a:pPr marL="0" indent="0">
              <a:buNone/>
            </a:pPr>
            <a:r>
              <a:rPr lang="el-GR" altLang="el-GR" sz="2000" dirty="0">
                <a:latin typeface="+mj-lt"/>
              </a:rPr>
              <a:t>(2)</a:t>
            </a:r>
            <a:r>
              <a:rPr lang="en-GB" altLang="el-GR" sz="2000" dirty="0">
                <a:latin typeface="+mj-lt"/>
              </a:rPr>
              <a:t> </a:t>
            </a:r>
            <a:r>
              <a:rPr lang="el-GR" altLang="el-GR" sz="2000" dirty="0">
                <a:latin typeface="+mj-lt"/>
              </a:rPr>
              <a:t>αθροιστικά σωληνάρια, αποτελούμενα από μικρότερα περισσότερο ανοικτόχρωνα κύτταρα των οποίων οι ενδοαυλικές επιφάνειες είναι στρογγυλευμένες (δύο διακρίνονται στην αριστερή κάτω γωνία). Υπάρχουν επίσης πολυάριθμα αιμοφόρα αγγεία επενδυόμενα από ενδοθηλιακά κύτταρα με αποπεπλατυσμένους πυρήνες. Χρώση</a:t>
            </a:r>
            <a:r>
              <a:rPr lang="en-GB" altLang="el-GR" sz="2000" dirty="0">
                <a:latin typeface="+mj-lt"/>
              </a:rPr>
              <a:t>= H&amp;E.</a:t>
            </a:r>
            <a:endParaRPr lang="el-GR" altLang="el-GR" sz="2000" dirty="0">
              <a:latin typeface="+mj-lt"/>
            </a:endParaRPr>
          </a:p>
        </p:txBody>
      </p:sp>
    </p:spTree>
    <p:extLst>
      <p:ext uri="{BB962C8B-B14F-4D97-AF65-F5344CB8AC3E}">
        <p14:creationId xmlns:p14="http://schemas.microsoft.com/office/powerpoint/2010/main" val="2243558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φλοιού νεφρού σε μεγάλη μεγέθυνση (40</a:t>
            </a:r>
            <a:r>
              <a:rPr lang="en-GB" altLang="el-GR" sz="3200" dirty="0"/>
              <a:t>x</a:t>
            </a:r>
            <a:r>
              <a:rPr lang="el-GR" altLang="el-GR" sz="3200" dirty="0" smtClean="0"/>
              <a:t>) </a:t>
            </a:r>
            <a:r>
              <a:rPr lang="en-GB" altLang="el-GR" sz="3200" dirty="0" smtClean="0"/>
              <a:t>-</a:t>
            </a:r>
            <a:r>
              <a:rPr lang="el-GR" altLang="el-GR" sz="3200" dirty="0" smtClean="0"/>
              <a:t> Παρασπειραματικά</a:t>
            </a:r>
            <a:r>
              <a:rPr lang="en-GB" altLang="el-GR" sz="3200" dirty="0" smtClean="0"/>
              <a:t> </a:t>
            </a:r>
            <a:r>
              <a:rPr lang="el-GR" altLang="el-GR" sz="3200" dirty="0" smtClean="0"/>
              <a:t>κύτταρα </a:t>
            </a:r>
            <a:r>
              <a:rPr lang="el-GR" altLang="el-GR" sz="2800" b="0" dirty="0" smtClean="0"/>
              <a:t>(1/2)</a:t>
            </a:r>
            <a:r>
              <a:rPr lang="en-GB" altLang="el-GR" sz="2800" b="0" dirty="0"/>
              <a:t> </a:t>
            </a:r>
            <a:endParaRPr lang="el-GR" altLang="el-GR" sz="2800" b="0" dirty="0"/>
          </a:p>
        </p:txBody>
      </p:sp>
      <p:sp>
        <p:nvSpPr>
          <p:cNvPr id="273411" name="Rectangle 3"/>
          <p:cNvSpPr>
            <a:spLocks noGrp="1" noChangeArrowheads="1"/>
          </p:cNvSpPr>
          <p:nvPr>
            <p:ph idx="1"/>
          </p:nvPr>
        </p:nvSpPr>
        <p:spPr>
          <a:xfrm>
            <a:off x="457200" y="1196752"/>
            <a:ext cx="5266928" cy="5544616"/>
          </a:xfrm>
        </p:spPr>
        <p:txBody>
          <a:bodyPr>
            <a:normAutofit/>
          </a:bodyPr>
          <a:lstStyle/>
          <a:p>
            <a:pPr marL="0" indent="0">
              <a:buNone/>
            </a:pPr>
            <a:r>
              <a:rPr lang="el-GR" altLang="el-GR" sz="2000" dirty="0" smtClean="0"/>
              <a:t>Εστιάζει στα </a:t>
            </a:r>
            <a:r>
              <a:rPr lang="el-GR" altLang="el-GR" sz="2000" dirty="0"/>
              <a:t>παρασπειραματικά κύτταρα</a:t>
            </a:r>
            <a:r>
              <a:rPr lang="en-GB" altLang="el-GR" sz="2000" dirty="0"/>
              <a:t> </a:t>
            </a:r>
            <a:r>
              <a:rPr lang="el-GR" altLang="el-GR" sz="2000" dirty="0"/>
              <a:t>(κέντρο εικόνας) σχετιζόμενα με την παρασπειραματική συσκευή του νεφρικού σωματίου. </a:t>
            </a:r>
            <a:endParaRPr lang="el-GR" altLang="el-GR" sz="2000" dirty="0" smtClean="0"/>
          </a:p>
          <a:p>
            <a:pPr marL="0" indent="0">
              <a:buNone/>
            </a:pPr>
            <a:r>
              <a:rPr lang="el-GR" altLang="el-GR" sz="2000" dirty="0" smtClean="0"/>
              <a:t>Τα </a:t>
            </a:r>
            <a:r>
              <a:rPr lang="el-GR" altLang="el-GR" sz="2000" dirty="0"/>
              <a:t>παρασπειραματικά κύτταρα είναι τροποποιημένα λεία μυϊκά κύτταρα του μέσου χιτώνα του προσαγωγού αρτηριδίου  που χορηγεί αίμα στα σπειραματικά τριχοειδή. Τα παρασπειραματικά κύτταρα επίσης συνδέονται μερικές φορές και με το απαγωγό αρτηρίδιο που αποχετεύει το αίμα από τα σπειραματικά τριχοειδή.</a:t>
            </a:r>
            <a:r>
              <a:rPr lang="en-GB" altLang="el-GR" sz="2000" dirty="0"/>
              <a:t> </a:t>
            </a:r>
            <a:r>
              <a:rPr lang="el-GR" altLang="el-GR" sz="2000" dirty="0"/>
              <a:t>Τα παρασπειραματικά κύτταρα εκκρίνουν ρενίνη, μία ασπαρτυλ-πεπτιδάση που καταλύει την διάσπαση (δια της οδού της υδρόλυσης)</a:t>
            </a:r>
            <a:r>
              <a:rPr lang="en-GB" altLang="el-GR" sz="2000" dirty="0"/>
              <a:t> </a:t>
            </a:r>
            <a:r>
              <a:rPr lang="el-GR" altLang="el-GR" sz="2000" dirty="0"/>
              <a:t>της κυκλοφορούσας αγγειοτενσίνης Ι σε αγγειοτενσίνη  </a:t>
            </a:r>
            <a:r>
              <a:rPr lang="en-GB" altLang="el-GR" sz="2000" dirty="0"/>
              <a:t>II</a:t>
            </a:r>
            <a:r>
              <a:rPr lang="el-GR" altLang="el-GR" sz="2000" dirty="0"/>
              <a:t>, ενός </a:t>
            </a:r>
            <a:r>
              <a:rPr lang="el-GR" altLang="el-GR" sz="2000" dirty="0" smtClean="0"/>
              <a:t>οκταπεπτιδίου.</a:t>
            </a:r>
          </a:p>
        </p:txBody>
      </p:sp>
      <p:pic>
        <p:nvPicPr>
          <p:cNvPr id="273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032" y="1333631"/>
            <a:ext cx="3122049" cy="25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525" y="4077072"/>
            <a:ext cx="3100556" cy="21602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24128" y="6234881"/>
            <a:ext cx="3132856"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1503048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φλοιού νεφρού σε μεγάλη μεγέθυνση (40</a:t>
            </a:r>
            <a:r>
              <a:rPr lang="en-GB" altLang="el-GR" sz="3200" dirty="0"/>
              <a:t>x</a:t>
            </a:r>
            <a:r>
              <a:rPr lang="el-GR" altLang="el-GR" sz="3200" dirty="0"/>
              <a:t>) </a:t>
            </a:r>
            <a:r>
              <a:rPr lang="en-GB" altLang="el-GR" sz="3200" dirty="0"/>
              <a:t>-</a:t>
            </a:r>
            <a:r>
              <a:rPr lang="el-GR" altLang="el-GR" sz="3200" dirty="0"/>
              <a:t> Παρασπειραματικά</a:t>
            </a:r>
            <a:r>
              <a:rPr lang="en-GB" altLang="el-GR" sz="3200" dirty="0"/>
              <a:t> </a:t>
            </a:r>
            <a:r>
              <a:rPr lang="el-GR" altLang="el-GR" sz="3200" dirty="0" smtClean="0"/>
              <a:t>κύτταρα </a:t>
            </a:r>
            <a:r>
              <a:rPr lang="el-GR" altLang="el-GR" sz="2800" b="0" dirty="0" smtClean="0">
                <a:solidFill>
                  <a:prstClr val="black"/>
                </a:solidFill>
              </a:rPr>
              <a:t>(2/2</a:t>
            </a:r>
            <a:r>
              <a:rPr lang="el-GR" altLang="el-GR" sz="2800" b="0" dirty="0">
                <a:solidFill>
                  <a:prstClr val="black"/>
                </a:solidFill>
              </a:rPr>
              <a:t>)</a:t>
            </a:r>
            <a:r>
              <a:rPr lang="en-GB" altLang="el-GR" sz="2800" b="0" dirty="0">
                <a:solidFill>
                  <a:prstClr val="black"/>
                </a:solidFill>
              </a:rPr>
              <a:t> </a:t>
            </a:r>
            <a:r>
              <a:rPr lang="en-GB" altLang="el-GR" sz="3200" dirty="0"/>
              <a:t> </a:t>
            </a:r>
            <a:endParaRPr lang="el-GR" altLang="el-GR" sz="3200" dirty="0"/>
          </a:p>
        </p:txBody>
      </p:sp>
      <p:sp>
        <p:nvSpPr>
          <p:cNvPr id="273411" name="Rectangle 3"/>
          <p:cNvSpPr>
            <a:spLocks noGrp="1" noChangeArrowheads="1"/>
          </p:cNvSpPr>
          <p:nvPr>
            <p:ph idx="1"/>
          </p:nvPr>
        </p:nvSpPr>
        <p:spPr>
          <a:xfrm>
            <a:off x="457200" y="1196752"/>
            <a:ext cx="5194920" cy="5544616"/>
          </a:xfrm>
        </p:spPr>
        <p:txBody>
          <a:bodyPr>
            <a:normAutofit/>
          </a:bodyPr>
          <a:lstStyle/>
          <a:p>
            <a:pPr marL="0" indent="0">
              <a:buNone/>
            </a:pPr>
            <a:r>
              <a:rPr lang="el-GR" altLang="el-GR" sz="2000" dirty="0" smtClean="0"/>
              <a:t>Στην </a:t>
            </a:r>
            <a:r>
              <a:rPr lang="el-GR" altLang="el-GR" sz="2000" dirty="0"/>
              <a:t>εικόνα αυτή επίσης διακρίνονται:</a:t>
            </a:r>
            <a:r>
              <a:rPr lang="en-GB" altLang="el-GR" sz="2000" dirty="0"/>
              <a:t> </a:t>
            </a:r>
            <a:r>
              <a:rPr lang="el-GR" altLang="el-GR" sz="2000" dirty="0"/>
              <a:t>εγγύς και άπω εσπειραμένα σωληνάρια;</a:t>
            </a:r>
            <a:r>
              <a:rPr lang="en-GB" altLang="el-GR" sz="2000" dirty="0"/>
              <a:t> </a:t>
            </a:r>
            <a:r>
              <a:rPr lang="el-GR" altLang="el-GR" sz="2000" dirty="0"/>
              <a:t>Το σπλαχνικό και τοιχωματικό πέταλο της κάψας του   </a:t>
            </a:r>
            <a:r>
              <a:rPr lang="en-GB" altLang="el-GR" sz="2000" dirty="0"/>
              <a:t>Bowman</a:t>
            </a:r>
            <a:r>
              <a:rPr lang="el-GR" altLang="el-GR" sz="2000" dirty="0"/>
              <a:t>; και την ουροφόρο κοιλότητα. </a:t>
            </a:r>
            <a:endParaRPr lang="el-GR" altLang="el-GR" sz="2000" dirty="0" smtClean="0"/>
          </a:p>
          <a:p>
            <a:pPr marL="0" indent="0">
              <a:buNone/>
            </a:pPr>
            <a:r>
              <a:rPr lang="el-GR" altLang="el-GR" sz="2000" dirty="0" smtClean="0"/>
              <a:t>Παρατηρούνται </a:t>
            </a:r>
            <a:r>
              <a:rPr lang="el-GR" altLang="el-GR" sz="2000" dirty="0"/>
              <a:t>επίσης πολυάριθμα ενδοθηλιακά κύτταρα με αποπεπλατυσμένους πυρήνες</a:t>
            </a:r>
            <a:r>
              <a:rPr lang="en-GB" altLang="el-GR" sz="2000" dirty="0"/>
              <a:t> </a:t>
            </a:r>
            <a:r>
              <a:rPr lang="el-GR" altLang="el-GR" sz="2000" dirty="0"/>
              <a:t>που υποδηλώνουν την θέση των τριχοειδών. Χρώση</a:t>
            </a:r>
            <a:r>
              <a:rPr lang="en-GB" altLang="el-GR" sz="2000" dirty="0"/>
              <a:t>= H&amp;E.</a:t>
            </a:r>
            <a:endParaRPr lang="el-GR" altLang="el-GR" sz="2000"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032" y="1333631"/>
            <a:ext cx="3122049" cy="25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525" y="4077072"/>
            <a:ext cx="3100556" cy="21602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24128" y="6237312"/>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360395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Autofit/>
          </a:bodyPr>
          <a:lstStyle/>
          <a:p>
            <a:r>
              <a:rPr lang="el-GR" altLang="el-GR" sz="3200" dirty="0"/>
              <a:t>Ιστολογική εικόνα φλοιού νεφρού σε μεγάλη μεγέθυνση (40</a:t>
            </a:r>
            <a:r>
              <a:rPr lang="en-GB" altLang="el-GR" sz="3200" dirty="0"/>
              <a:t>x</a:t>
            </a:r>
            <a:r>
              <a:rPr lang="el-GR" altLang="el-GR" sz="3200" dirty="0" smtClean="0"/>
              <a:t>) </a:t>
            </a:r>
            <a:r>
              <a:rPr lang="el-GR" altLang="el-GR" sz="2800" b="0" dirty="0" smtClean="0"/>
              <a:t>(1/4)</a:t>
            </a:r>
            <a:endParaRPr lang="el-GR" altLang="el-GR" sz="2800" b="0" dirty="0"/>
          </a:p>
        </p:txBody>
      </p:sp>
      <p:sp>
        <p:nvSpPr>
          <p:cNvPr id="272387" name="Rectangle 3"/>
          <p:cNvSpPr>
            <a:spLocks noGrp="1" noChangeArrowheads="1"/>
          </p:cNvSpPr>
          <p:nvPr>
            <p:ph idx="1"/>
          </p:nvPr>
        </p:nvSpPr>
        <p:spPr>
          <a:xfrm>
            <a:off x="457200" y="1196752"/>
            <a:ext cx="8229600" cy="2448272"/>
          </a:xfrm>
        </p:spPr>
        <p:txBody>
          <a:bodyPr>
            <a:noAutofit/>
          </a:bodyPr>
          <a:lstStyle/>
          <a:p>
            <a:pPr marL="0" indent="0">
              <a:buNone/>
            </a:pPr>
            <a:r>
              <a:rPr lang="el-GR" altLang="el-GR" sz="2000" dirty="0" smtClean="0"/>
              <a:t>Παρουσιάζει μία </a:t>
            </a:r>
            <a:r>
              <a:rPr lang="el-GR" altLang="el-GR" sz="2000" dirty="0"/>
              <a:t>αρτηρία (περίπου στο κάτω κέντρο της εικόνας) και την συνοδευόμενη αυτήν φλέβα (στο πάνω κέντρο της εικόνας. Δεδομένης της φλοιώδους εντόπισής τους και του σχετικά μεγάλου μεγέθους τους, πρόκειται περί των μεσολοβίων αγγείων,  τα οποία μεταφέρουν αίμα από την τοξοειδή αρτηρία (όριο παραμυελικού φλοιού-έξω μυελού) στον φλοιό και  επιστρέφουν  το αίμα από τον φλοιό στην μεσολόβια φλέβα. </a:t>
            </a:r>
          </a:p>
        </p:txBody>
      </p:sp>
      <p:pic>
        <p:nvPicPr>
          <p:cNvPr id="272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84" y="3212976"/>
            <a:ext cx="5023927" cy="315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75312" y="3112763"/>
            <a:ext cx="2863537" cy="2554545"/>
          </a:xfrm>
          <a:prstGeom prst="rect">
            <a:avLst/>
          </a:prstGeom>
        </p:spPr>
        <p:txBody>
          <a:bodyPr wrap="square">
            <a:spAutoFit/>
          </a:bodyPr>
          <a:lstStyle/>
          <a:p>
            <a:pPr marL="0" indent="0">
              <a:buNone/>
            </a:pPr>
            <a:r>
              <a:rPr lang="el-GR" altLang="el-GR" sz="2000" dirty="0">
                <a:latin typeface="+mj-lt"/>
              </a:rPr>
              <a:t>Αμφότερα τα αγγεία επενδύονται από ενδοθηλιακά κύτταρα και η αρτηρία έχει εμφανή μέσο χιτώνα αποτελούμενο από τρεις περίπου στιβάδες λείου μυϊκού ιστού.</a:t>
            </a:r>
          </a:p>
        </p:txBody>
      </p:sp>
      <p:sp>
        <p:nvSpPr>
          <p:cNvPr id="7" name="Rectangle 6"/>
          <p:cNvSpPr/>
          <p:nvPr/>
        </p:nvSpPr>
        <p:spPr>
          <a:xfrm>
            <a:off x="452339" y="6366933"/>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785777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Autofit/>
          </a:bodyPr>
          <a:lstStyle/>
          <a:p>
            <a:r>
              <a:rPr lang="el-GR" altLang="el-GR" sz="3200" dirty="0"/>
              <a:t>Ιστολογική εικόνα φλοιού νεφρού σε μεγάλη μεγέθυνση (40</a:t>
            </a:r>
            <a:r>
              <a:rPr lang="en-GB" altLang="el-GR" sz="3200" dirty="0"/>
              <a:t>x</a:t>
            </a:r>
            <a:r>
              <a:rPr lang="el-GR" altLang="el-GR" sz="3200" dirty="0"/>
              <a:t>) </a:t>
            </a:r>
            <a:r>
              <a:rPr lang="el-GR" altLang="el-GR" sz="2800" b="0" dirty="0" smtClean="0"/>
              <a:t>(2/4</a:t>
            </a:r>
            <a:r>
              <a:rPr lang="el-GR" altLang="el-GR" sz="2800" b="0" dirty="0"/>
              <a:t>)</a:t>
            </a:r>
            <a:endParaRPr lang="el-GR" altLang="el-GR" sz="3200" dirty="0"/>
          </a:p>
        </p:txBody>
      </p:sp>
      <p:sp>
        <p:nvSpPr>
          <p:cNvPr id="272387" name="Rectangle 3"/>
          <p:cNvSpPr>
            <a:spLocks noGrp="1" noChangeArrowheads="1"/>
          </p:cNvSpPr>
          <p:nvPr>
            <p:ph idx="1"/>
          </p:nvPr>
        </p:nvSpPr>
        <p:spPr>
          <a:xfrm>
            <a:off x="5845121" y="1124743"/>
            <a:ext cx="2841679" cy="3587345"/>
          </a:xfrm>
        </p:spPr>
        <p:txBody>
          <a:bodyPr>
            <a:noAutofit/>
          </a:bodyPr>
          <a:lstStyle/>
          <a:p>
            <a:pPr marL="0" indent="0">
              <a:lnSpc>
                <a:spcPct val="110000"/>
              </a:lnSpc>
              <a:spcBef>
                <a:spcPts val="600"/>
              </a:spcBef>
              <a:buNone/>
            </a:pPr>
            <a:r>
              <a:rPr lang="el-GR" altLang="el-GR" sz="2000" dirty="0" smtClean="0"/>
              <a:t>Επίσης </a:t>
            </a:r>
            <a:r>
              <a:rPr lang="el-GR" altLang="el-GR" sz="2000" dirty="0"/>
              <a:t>διακρίνονται αρκετά εγγύς εσπειραμένα σωληνάρια, (κάτω δεξιά άκρη), οι αυλοί των οποίων είναι αποφραγμένοι από την ψηκτροειδή παρυφή, και</a:t>
            </a:r>
            <a:r>
              <a:rPr lang="en-GB" altLang="el-GR" sz="2000" dirty="0"/>
              <a:t> </a:t>
            </a:r>
            <a:r>
              <a:rPr lang="el-GR" altLang="el-GR" sz="2000" dirty="0"/>
              <a:t>άπω εσπειραμένα σωληνάρια με ανοικτούς αυλούς. </a:t>
            </a:r>
            <a:endParaRPr lang="el-GR" altLang="el-GR" sz="2000" dirty="0" smtClean="0"/>
          </a:p>
        </p:txBody>
      </p:sp>
      <p:pic>
        <p:nvPicPr>
          <p:cNvPr id="272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40897"/>
            <a:ext cx="5161553"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9572" y="5013176"/>
            <a:ext cx="8064896" cy="1323439"/>
          </a:xfrm>
          <a:prstGeom prst="rect">
            <a:avLst/>
          </a:prstGeom>
        </p:spPr>
        <p:txBody>
          <a:bodyPr wrap="square">
            <a:spAutoFit/>
          </a:bodyPr>
          <a:lstStyle/>
          <a:p>
            <a:pPr marL="0" indent="0">
              <a:buNone/>
            </a:pPr>
            <a:r>
              <a:rPr lang="el-GR" altLang="el-GR" sz="2000" dirty="0">
                <a:latin typeface="+mj-lt"/>
              </a:rPr>
              <a:t>Το σωληνάριο σε επιμήκη διατομή αριστερά της φλέβας είναι ένα παχύ, ίσιο, ανιόν τμήμα της αγκύλης του Henle.</a:t>
            </a:r>
          </a:p>
          <a:p>
            <a:pPr marL="0" indent="0">
              <a:buNone/>
            </a:pPr>
            <a:r>
              <a:rPr lang="el-GR" altLang="el-GR" sz="2000" dirty="0" smtClean="0">
                <a:latin typeface="+mj-lt"/>
              </a:rPr>
              <a:t>Υπάρχουν </a:t>
            </a:r>
            <a:r>
              <a:rPr lang="el-GR" altLang="el-GR" sz="2000" dirty="0">
                <a:latin typeface="+mj-lt"/>
              </a:rPr>
              <a:t>επίσης πολυάριθμα τριχοειδή επενδυόμενα από ενδοθηλιακά κύτταρα με αποπεπλατυσμένους πυρήνες. Χρώση</a:t>
            </a:r>
            <a:r>
              <a:rPr lang="en-GB" altLang="el-GR" sz="2000" dirty="0">
                <a:latin typeface="+mj-lt"/>
              </a:rPr>
              <a:t> = H&amp;E.</a:t>
            </a:r>
          </a:p>
        </p:txBody>
      </p:sp>
      <p:sp>
        <p:nvSpPr>
          <p:cNvPr id="7" name="Rectangle 6"/>
          <p:cNvSpPr/>
          <p:nvPr/>
        </p:nvSpPr>
        <p:spPr>
          <a:xfrm>
            <a:off x="578049" y="4481256"/>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7494895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Autofit/>
          </a:bodyPr>
          <a:lstStyle/>
          <a:p>
            <a:r>
              <a:rPr lang="el-GR" altLang="el-GR" sz="3200" dirty="0"/>
              <a:t>Ιστολογική εικόνα φλοιού νεφρού σε μεγάλη μεγέθυνση (40</a:t>
            </a:r>
            <a:r>
              <a:rPr lang="en-GB" altLang="el-GR" sz="3200" dirty="0"/>
              <a:t>x</a:t>
            </a:r>
            <a:r>
              <a:rPr lang="el-GR" altLang="el-GR" sz="3200" dirty="0"/>
              <a:t>) </a:t>
            </a:r>
            <a:r>
              <a:rPr lang="el-GR" altLang="el-GR" sz="2800" b="0" dirty="0" smtClean="0"/>
              <a:t>(3/4</a:t>
            </a:r>
            <a:r>
              <a:rPr lang="el-GR" altLang="el-GR" sz="2800" b="0" dirty="0"/>
              <a:t>)</a:t>
            </a:r>
            <a:endParaRPr lang="el-GR" altLang="el-GR" sz="3200" dirty="0"/>
          </a:p>
        </p:txBody>
      </p:sp>
      <p:sp>
        <p:nvSpPr>
          <p:cNvPr id="271363" name="Rectangle 3"/>
          <p:cNvSpPr>
            <a:spLocks noGrp="1" noChangeArrowheads="1"/>
          </p:cNvSpPr>
          <p:nvPr>
            <p:ph idx="1"/>
          </p:nvPr>
        </p:nvSpPr>
        <p:spPr/>
        <p:txBody>
          <a:bodyPr>
            <a:noAutofit/>
          </a:bodyPr>
          <a:lstStyle/>
          <a:p>
            <a:pPr marL="0" indent="0">
              <a:buNone/>
            </a:pPr>
            <a:r>
              <a:rPr lang="el-GR" altLang="el-GR" sz="2000" dirty="0" smtClean="0"/>
              <a:t>Παρουσιάζει ένα </a:t>
            </a:r>
            <a:r>
              <a:rPr lang="el-GR" altLang="el-GR" sz="2000" dirty="0"/>
              <a:t>φλοιώδες αθροιστικό σωληνάριο. Το τοίχωμα σχηματίζεται από απλό κυβοειδές επιθήλιο και τα κύτταρα εμφανίζουν στρογγυλές κορυφές που προβάλλουν ενδοαυλικά. </a:t>
            </a:r>
            <a:endParaRPr lang="el-GR" altLang="el-GR" sz="2000" dirty="0" smtClean="0"/>
          </a:p>
          <a:p>
            <a:pPr marL="0" indent="0">
              <a:buNone/>
            </a:pPr>
            <a:r>
              <a:rPr lang="el-GR" altLang="el-GR" sz="2000" dirty="0" smtClean="0"/>
              <a:t>Τα </a:t>
            </a:r>
            <a:r>
              <a:rPr lang="el-GR" altLang="el-GR" sz="2000" dirty="0"/>
              <a:t>όρια μεταξύ των επιθηλιακών κυττάρων είναι ευδιάκριτα, σε σχέση με αυτά των εσπειραμένων σωληναρίων που σπάνια είναι ορατά</a:t>
            </a:r>
            <a:r>
              <a:rPr lang="el-GR" altLang="el-GR" sz="2000" dirty="0" smtClean="0"/>
              <a:t>.</a:t>
            </a:r>
            <a:endParaRPr lang="el-GR" altLang="el-GR" sz="2000" dirty="0"/>
          </a:p>
        </p:txBody>
      </p:sp>
      <p:pic>
        <p:nvPicPr>
          <p:cNvPr id="2713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96952"/>
            <a:ext cx="5760640" cy="3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0982" y="6369406"/>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526439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Autofit/>
          </a:bodyPr>
          <a:lstStyle/>
          <a:p>
            <a:r>
              <a:rPr lang="el-GR" altLang="el-GR" sz="3200" dirty="0"/>
              <a:t>Ιστολογική εικόνα φλοιού νεφρού σε μεγάλη μεγέθυνση (40</a:t>
            </a:r>
            <a:r>
              <a:rPr lang="en-GB" altLang="el-GR" sz="3200" dirty="0"/>
              <a:t>x</a:t>
            </a:r>
            <a:r>
              <a:rPr lang="el-GR" altLang="el-GR" sz="3200" dirty="0"/>
              <a:t>) </a:t>
            </a:r>
            <a:r>
              <a:rPr lang="el-GR" altLang="el-GR" sz="2800" b="0" dirty="0" smtClean="0"/>
              <a:t>(4/4</a:t>
            </a:r>
            <a:r>
              <a:rPr lang="el-GR" altLang="el-GR" sz="2800" b="0" dirty="0"/>
              <a:t>)</a:t>
            </a:r>
            <a:endParaRPr lang="el-GR" altLang="el-GR" sz="3200" dirty="0"/>
          </a:p>
        </p:txBody>
      </p:sp>
      <p:sp>
        <p:nvSpPr>
          <p:cNvPr id="271363" name="Rectangle 3"/>
          <p:cNvSpPr>
            <a:spLocks noGrp="1" noChangeArrowheads="1"/>
          </p:cNvSpPr>
          <p:nvPr>
            <p:ph idx="1"/>
          </p:nvPr>
        </p:nvSpPr>
        <p:spPr>
          <a:xfrm>
            <a:off x="457200" y="1196752"/>
            <a:ext cx="8229600" cy="2016224"/>
          </a:xfrm>
        </p:spPr>
        <p:txBody>
          <a:bodyPr>
            <a:noAutofit/>
          </a:bodyPr>
          <a:lstStyle/>
          <a:p>
            <a:pPr marL="0" indent="0">
              <a:buNone/>
            </a:pPr>
            <a:r>
              <a:rPr lang="el-GR" altLang="el-GR" sz="2000" dirty="0" smtClean="0"/>
              <a:t>Διακρίνονται </a:t>
            </a:r>
            <a:r>
              <a:rPr lang="el-GR" altLang="el-GR" sz="2000" dirty="0"/>
              <a:t>επίσης πολυάριθμα εγγύς εσπειραμένα σωληνάρια και  αγγεία επενδυόμενα από ενδοθηλιακά κύτταρα με αποπεπλατυσμένους πυρήνες.  Χρώση</a:t>
            </a:r>
            <a:r>
              <a:rPr lang="es-ES" altLang="el-GR" sz="2000" dirty="0"/>
              <a:t>= H&amp;E</a:t>
            </a:r>
            <a:endParaRPr lang="el-GR" altLang="el-GR" sz="2000" dirty="0"/>
          </a:p>
          <a:p>
            <a:pPr marL="0" indent="0">
              <a:buNone/>
            </a:pPr>
            <a:r>
              <a:rPr lang="el-GR" altLang="el-GR" sz="2000" dirty="0"/>
              <a:t>*Αξίζει να σημειωθεί ότι τα αθροιστικά σωληνάρια/πόροι, στα οποία εκβάλλουν τα άπω εσπειραμένα σωληνάρια, έχουν τρεις διακριτές τοπογραφικές κατανομές</a:t>
            </a:r>
            <a:r>
              <a:rPr lang="el-GR" altLang="el-GR" sz="2000" dirty="0" smtClean="0"/>
              <a:t>:</a:t>
            </a:r>
            <a:endParaRPr lang="el-GR" altLang="el-GR" sz="2000" dirty="0"/>
          </a:p>
        </p:txBody>
      </p:sp>
      <p:pic>
        <p:nvPicPr>
          <p:cNvPr id="2713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285113"/>
            <a:ext cx="4466672" cy="263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3212976"/>
            <a:ext cx="3888432" cy="3170099"/>
          </a:xfrm>
          <a:prstGeom prst="rect">
            <a:avLst/>
          </a:prstGeom>
        </p:spPr>
        <p:txBody>
          <a:bodyPr wrap="square">
            <a:spAutoFit/>
          </a:bodyPr>
          <a:lstStyle/>
          <a:p>
            <a:pPr marL="342900" indent="-342900">
              <a:buFont typeface="+mj-lt"/>
              <a:buAutoNum type="arabicParenR"/>
            </a:pPr>
            <a:r>
              <a:rPr lang="el-GR" altLang="el-GR" sz="2000" dirty="0">
                <a:latin typeface="+mj-lt"/>
              </a:rPr>
              <a:t>ένα φλοιώδες αθροιστικό σωληνάριο (βρίσκεται στον νεφρικό φλοιό ως το κεντρικό τμήμα της μυελικής ακτίνας)</a:t>
            </a:r>
          </a:p>
          <a:p>
            <a:pPr marL="342900" indent="-342900">
              <a:buFont typeface="+mj-lt"/>
              <a:buAutoNum type="arabicParenR"/>
            </a:pPr>
            <a:r>
              <a:rPr lang="el-GR" altLang="el-GR" sz="2000" dirty="0">
                <a:latin typeface="+mj-lt"/>
              </a:rPr>
              <a:t>ένα εξωτερικό μυελώδες αθροιστικό σωληνάριο (βρίσκεται στον έξω μυελό)</a:t>
            </a:r>
          </a:p>
          <a:p>
            <a:pPr marL="342900" indent="-342900">
              <a:buFont typeface="+mj-lt"/>
              <a:buAutoNum type="arabicParenR"/>
            </a:pPr>
            <a:r>
              <a:rPr lang="el-GR" altLang="el-GR" sz="2000" dirty="0">
                <a:latin typeface="+mj-lt"/>
              </a:rPr>
              <a:t>ένα εσωτερικό μυελώδες αθροιστικό σωληνάριο (βρίσκεται στον έσω μυελό)</a:t>
            </a:r>
          </a:p>
        </p:txBody>
      </p:sp>
      <p:sp>
        <p:nvSpPr>
          <p:cNvPr id="6" name="Rectangle 5"/>
          <p:cNvSpPr/>
          <p:nvPr/>
        </p:nvSpPr>
        <p:spPr>
          <a:xfrm>
            <a:off x="3995936" y="5921410"/>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326011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Autofit/>
          </a:bodyPr>
          <a:lstStyle/>
          <a:p>
            <a:r>
              <a:rPr lang="el-GR" altLang="el-GR" sz="3600" dirty="0" smtClean="0"/>
              <a:t>Διατομή </a:t>
            </a:r>
            <a:r>
              <a:rPr lang="el-GR" altLang="el-GR" sz="3600" dirty="0"/>
              <a:t>από τη μυελώδη μοίρα του νεφρού</a:t>
            </a:r>
            <a:endParaRPr lang="el-GR" altLang="el-GR" sz="3600" dirty="0">
              <a:solidFill>
                <a:srgbClr val="FF9900"/>
              </a:solidFill>
            </a:endParaRPr>
          </a:p>
        </p:txBody>
      </p:sp>
      <p:sp>
        <p:nvSpPr>
          <p:cNvPr id="270339" name="Rectangle 3"/>
          <p:cNvSpPr>
            <a:spLocks noGrp="1" noChangeArrowheads="1"/>
          </p:cNvSpPr>
          <p:nvPr>
            <p:ph idx="1"/>
          </p:nvPr>
        </p:nvSpPr>
        <p:spPr/>
        <p:txBody>
          <a:bodyPr>
            <a:normAutofit/>
          </a:bodyPr>
          <a:lstStyle/>
          <a:p>
            <a:pPr marL="0" indent="0">
              <a:buNone/>
            </a:pPr>
            <a:r>
              <a:rPr lang="el-GR" altLang="el-GR" sz="2000" dirty="0" smtClean="0"/>
              <a:t>Διακρίνονται </a:t>
            </a:r>
            <a:r>
              <a:rPr lang="el-GR" altLang="el-GR" sz="2000" dirty="0"/>
              <a:t>διατομές από ουροφόρα σωληνάρια, που είναι αθροιστικά σωληνάρια και αγκύλες του Henle. (χρώση αιματοξυλίνη-εωσίνη, μεγέθυνση Χ50</a:t>
            </a:r>
            <a:r>
              <a:rPr lang="el-GR" altLang="el-GR" sz="2000" dirty="0" smtClean="0"/>
              <a:t>)</a:t>
            </a:r>
            <a:endParaRPr lang="el-GR" altLang="el-GR" sz="1600" dirty="0"/>
          </a:p>
        </p:txBody>
      </p:sp>
      <p:pic>
        <p:nvPicPr>
          <p:cNvPr id="270342" name="Picture 6"/>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99792" y="1988840"/>
            <a:ext cx="5688632" cy="416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66467" y="6158832"/>
            <a:ext cx="388843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1298433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Autofit/>
          </a:bodyPr>
          <a:lstStyle/>
          <a:p>
            <a:r>
              <a:rPr lang="el-GR" altLang="el-GR" sz="3200" dirty="0"/>
              <a:t>Διατομή από τη μυελώδη μοίρα του νεφρού σε μεγαλύτερη μεγέθυνση</a:t>
            </a:r>
            <a:endParaRPr lang="el-GR" altLang="el-GR" sz="3200" dirty="0">
              <a:solidFill>
                <a:srgbClr val="FF9900"/>
              </a:solidFill>
            </a:endParaRPr>
          </a:p>
        </p:txBody>
      </p:sp>
      <p:sp>
        <p:nvSpPr>
          <p:cNvPr id="184323" name="Rectangle 3"/>
          <p:cNvSpPr>
            <a:spLocks noGrp="1" noChangeArrowheads="1"/>
          </p:cNvSpPr>
          <p:nvPr>
            <p:ph idx="1"/>
          </p:nvPr>
        </p:nvSpPr>
        <p:spPr>
          <a:xfrm>
            <a:off x="421481" y="1124744"/>
            <a:ext cx="8229600" cy="1152128"/>
          </a:xfrm>
        </p:spPr>
        <p:txBody>
          <a:bodyPr>
            <a:normAutofit/>
          </a:bodyPr>
          <a:lstStyle/>
          <a:p>
            <a:pPr marL="0" indent="0">
              <a:buNone/>
            </a:pPr>
            <a:r>
              <a:rPr lang="el-GR" altLang="el-GR" sz="2000" dirty="0" smtClean="0"/>
              <a:t>Τα </a:t>
            </a:r>
            <a:r>
              <a:rPr lang="el-GR" altLang="el-GR" sz="2000" dirty="0"/>
              <a:t>αθροιστικά σωληνάρια (Α) έχουν ευρύτερο αυλό και επαλείφονται από ένα στίχο κυβοειδών ή κυλινδρικών κυττάρων. </a:t>
            </a:r>
            <a:endParaRPr lang="el-GR" altLang="el-GR" sz="2000" dirty="0" smtClean="0"/>
          </a:p>
        </p:txBody>
      </p:sp>
      <p:pic>
        <p:nvPicPr>
          <p:cNvPr id="184328"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88854" y="2050290"/>
            <a:ext cx="4784080" cy="358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0522" y="1916832"/>
            <a:ext cx="2518950" cy="2862322"/>
          </a:xfrm>
          <a:prstGeom prst="rect">
            <a:avLst/>
          </a:prstGeom>
        </p:spPr>
        <p:txBody>
          <a:bodyPr wrap="square">
            <a:spAutoFit/>
          </a:bodyPr>
          <a:lstStyle/>
          <a:p>
            <a:pPr marL="0" indent="0">
              <a:buNone/>
            </a:pPr>
            <a:r>
              <a:rPr lang="el-GR" altLang="el-GR" sz="2000" dirty="0">
                <a:latin typeface="+mj-lt"/>
              </a:rPr>
              <a:t>Οι αγκύλες του Henle (βέλη) γενικά έχουν στενότερο αυλό και επαλείφονται από ένα στίχο αποπλατυσμένων κυττάρων. (χρώση αιματοξυλίνη-εωσίνη, μεγέθυνση Χ100)</a:t>
            </a:r>
          </a:p>
        </p:txBody>
      </p:sp>
      <p:sp>
        <p:nvSpPr>
          <p:cNvPr id="6" name="Rectangle 5"/>
          <p:cNvSpPr/>
          <p:nvPr/>
        </p:nvSpPr>
        <p:spPr>
          <a:xfrm>
            <a:off x="3563888" y="5615713"/>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2358681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r>
              <a:rPr lang="el-GR" altLang="el-GR" sz="3600" dirty="0" smtClean="0"/>
              <a:t>Φλοιός - Μυελός - Δίκτυα</a:t>
            </a:r>
            <a:endParaRPr lang="el-GR" altLang="el-GR" sz="3600" dirty="0">
              <a:solidFill>
                <a:srgbClr val="FF9900"/>
              </a:solidFill>
            </a:endParaRPr>
          </a:p>
        </p:txBody>
      </p:sp>
      <p:sp>
        <p:nvSpPr>
          <p:cNvPr id="183306" name="Rectangle 10"/>
          <p:cNvSpPr>
            <a:spLocks noGrp="1" noChangeArrowheads="1"/>
          </p:cNvSpPr>
          <p:nvPr>
            <p:ph idx="1"/>
          </p:nvPr>
        </p:nvSpPr>
        <p:spPr/>
        <p:txBody>
          <a:bodyPr>
            <a:normAutofit lnSpcReduction="10000"/>
          </a:bodyPr>
          <a:lstStyle/>
          <a:p>
            <a:pPr marL="457200" indent="-457200">
              <a:buFont typeface="+mj-lt"/>
              <a:buAutoNum type="arabicPeriod"/>
            </a:pPr>
            <a:r>
              <a:rPr lang="el-GR" altLang="el-GR" sz="2000" dirty="0" smtClean="0"/>
              <a:t>Ο </a:t>
            </a:r>
            <a:r>
              <a:rPr lang="el-GR" altLang="el-GR" sz="2000" dirty="0"/>
              <a:t>φλοιός περιέχει τα νεφρικά σωμάτια, τα εσπειραμένα τμήματα των ουροφόρων σωληναρίων και το εγγύς τμήμα του αθροιστικού πόρου και</a:t>
            </a:r>
          </a:p>
          <a:p>
            <a:pPr marL="457200" indent="-457200">
              <a:buFont typeface="+mj-lt"/>
              <a:buAutoNum type="arabicPeriod"/>
            </a:pPr>
            <a:r>
              <a:rPr lang="el-GR" altLang="el-GR" sz="2000" dirty="0" smtClean="0"/>
              <a:t>Ο </a:t>
            </a:r>
            <a:r>
              <a:rPr lang="el-GR" altLang="el-GR" sz="2000" dirty="0"/>
              <a:t>μυελός περιέχει τα ευθέα τμήματα των ουροφόρων σωληναρίων και το άπω τμήμα του αθροιστικού πόρου, όπως και τις μεγάλες αρτηρίες και φλέβες που μεταφέρουν αίμα εντός και εκτός νεφρού. Τα αθροιστικά σωληνάρια οδηγούν στους μεγαλύτερης διαμέτρου πόρους του </a:t>
            </a:r>
            <a:r>
              <a:rPr lang="en-GB" altLang="el-GR" sz="2000" dirty="0"/>
              <a:t>Bellini</a:t>
            </a:r>
            <a:r>
              <a:rPr lang="el-GR" altLang="el-GR" sz="2000" dirty="0"/>
              <a:t>, οι οποίοι μεταφέρουν τα ούρα διαμέσου της νεφρικής θηλής (κορυφή νεφρικού λοβού) στον ελάσσονα κάλυκα, και από εκεί αποχετεύονται στην νεφρική πύελο και στον ουρητήρα. Χρώση= </a:t>
            </a:r>
            <a:r>
              <a:rPr lang="en-GB" altLang="el-GR" sz="2000" dirty="0"/>
              <a:t>H</a:t>
            </a:r>
            <a:r>
              <a:rPr lang="el-GR" altLang="el-GR" sz="2000" dirty="0"/>
              <a:t>&amp;</a:t>
            </a:r>
            <a:r>
              <a:rPr lang="en-GB" altLang="el-GR" sz="2000" dirty="0"/>
              <a:t>E</a:t>
            </a:r>
            <a:r>
              <a:rPr lang="el-GR" altLang="el-GR" sz="2000" dirty="0"/>
              <a:t>.</a:t>
            </a:r>
          </a:p>
          <a:p>
            <a:pPr marL="0" indent="0">
              <a:buNone/>
            </a:pPr>
            <a:r>
              <a:rPr lang="el-GR" altLang="el-GR" sz="2000" dirty="0"/>
              <a:t>*Αξίζει να σημειωθεί ότι ο πρώτος τύπος του δικτύου του </a:t>
            </a:r>
            <a:r>
              <a:rPr lang="el-GR" altLang="el-GR" sz="2000" dirty="0"/>
              <a:t>απαγωγού</a:t>
            </a:r>
            <a:r>
              <a:rPr lang="el-GR" altLang="el-GR" sz="2000" dirty="0"/>
              <a:t> </a:t>
            </a:r>
            <a:r>
              <a:rPr lang="el-GR" altLang="el-GR" sz="2000" dirty="0"/>
              <a:t>αρτηριδίου</a:t>
            </a:r>
            <a:r>
              <a:rPr lang="el-GR" altLang="el-GR" sz="2000" dirty="0"/>
              <a:t>  αφορά τους φλοιώδεις νεφρώνες (τα νεφρικά σωληνάρια έχουν βραχείες αγκύλες Henle, </a:t>
            </a:r>
            <a:r>
              <a:rPr lang="el-GR" altLang="el-GR" sz="2000" dirty="0" smtClean="0"/>
              <a:t>εισερχόμενες </a:t>
            </a:r>
            <a:r>
              <a:rPr lang="el-GR" altLang="el-GR" sz="2000" dirty="0"/>
              <a:t>μέχρι τον έξω μυελό), ενώ αντιθέτως, ο δεύτερος τύπος αφορά τους παραμυελικούς νεφρώνες (τα νεφρικά σωληνάρια έχουν μακρές αγκύλες Henle, εκτεινόμενες  βαθιά στον έσω μυελό).</a:t>
            </a:r>
          </a:p>
          <a:p>
            <a:pPr marL="0" indent="0">
              <a:buNone/>
            </a:pPr>
            <a:r>
              <a:rPr lang="el-GR" altLang="el-GR" sz="2000" dirty="0"/>
              <a:t>**Ο νεφρώνας αποτελείται από 2 μέρη: α) το νεφρικό σωμάτιο και 2) ένα επίμηκες νεφρικό σωληνάριο. </a:t>
            </a:r>
          </a:p>
        </p:txBody>
      </p:sp>
    </p:spTree>
    <p:extLst>
      <p:ext uri="{BB962C8B-B14F-4D97-AF65-F5344CB8AC3E}">
        <p14:creationId xmlns:p14="http://schemas.microsoft.com/office/powerpoint/2010/main" val="2751431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noAutofit/>
          </a:bodyPr>
          <a:lstStyle/>
          <a:p>
            <a:r>
              <a:rPr lang="el-GR" altLang="el-GR" sz="3200" dirty="0"/>
              <a:t>Ιστολογική</a:t>
            </a:r>
            <a:r>
              <a:rPr lang="en-GB" altLang="el-GR" sz="3200" dirty="0"/>
              <a:t> </a:t>
            </a:r>
            <a:r>
              <a:rPr lang="el-GR" altLang="el-GR" sz="3200" dirty="0"/>
              <a:t>εικόνα</a:t>
            </a:r>
            <a:r>
              <a:rPr lang="en-GB" altLang="el-GR" sz="3200" dirty="0"/>
              <a:t> </a:t>
            </a:r>
            <a:r>
              <a:rPr lang="el-GR" altLang="el-GR" sz="3200" dirty="0"/>
              <a:t>μυελού</a:t>
            </a:r>
            <a:r>
              <a:rPr lang="en-GB" altLang="el-GR" sz="3200" dirty="0"/>
              <a:t> </a:t>
            </a:r>
            <a:r>
              <a:rPr lang="el-GR" altLang="el-GR" sz="3200" dirty="0"/>
              <a:t>νεφρού</a:t>
            </a:r>
            <a:r>
              <a:rPr lang="en-GB" altLang="el-GR" sz="3200" dirty="0"/>
              <a:t> </a:t>
            </a:r>
            <a:r>
              <a:rPr lang="el-GR" altLang="el-GR" sz="3200" dirty="0"/>
              <a:t>σε</a:t>
            </a:r>
            <a:r>
              <a:rPr lang="en-GB" altLang="el-GR" sz="3200" dirty="0"/>
              <a:t> </a:t>
            </a:r>
            <a:r>
              <a:rPr lang="el-GR" altLang="el-GR" sz="3200" dirty="0"/>
              <a:t>μεγάλη</a:t>
            </a:r>
            <a:r>
              <a:rPr lang="en-GB" altLang="el-GR" sz="3200" dirty="0"/>
              <a:t> </a:t>
            </a:r>
            <a:r>
              <a:rPr lang="el-GR" altLang="el-GR" sz="3200" dirty="0"/>
              <a:t>μεγέθυνση</a:t>
            </a:r>
            <a:r>
              <a:rPr lang="en-GB" altLang="el-GR" sz="3200" dirty="0"/>
              <a:t> (40x</a:t>
            </a:r>
            <a:r>
              <a:rPr lang="en-GB" altLang="el-GR" sz="3200" dirty="0" smtClean="0"/>
              <a:t>)</a:t>
            </a:r>
            <a:endParaRPr lang="el-GR" altLang="el-GR" sz="3200" dirty="0">
              <a:solidFill>
                <a:srgbClr val="FF9900"/>
              </a:solidFill>
            </a:endParaRPr>
          </a:p>
        </p:txBody>
      </p:sp>
      <p:sp>
        <p:nvSpPr>
          <p:cNvPr id="292867" name="Rectangle 3"/>
          <p:cNvSpPr>
            <a:spLocks noGrp="1" noChangeArrowheads="1"/>
          </p:cNvSpPr>
          <p:nvPr>
            <p:ph idx="1"/>
          </p:nvPr>
        </p:nvSpPr>
        <p:spPr>
          <a:xfrm>
            <a:off x="457200" y="1196752"/>
            <a:ext cx="5770984" cy="5661248"/>
          </a:xfrm>
        </p:spPr>
        <p:txBody>
          <a:bodyPr>
            <a:normAutofit/>
          </a:bodyPr>
          <a:lstStyle/>
          <a:p>
            <a:pPr marL="0" indent="0">
              <a:buNone/>
            </a:pPr>
            <a:r>
              <a:rPr lang="el-GR" altLang="el-GR" sz="2000" dirty="0" smtClean="0"/>
              <a:t>Παρατηρούνται</a:t>
            </a:r>
            <a:r>
              <a:rPr lang="en-GB" altLang="el-GR" sz="2000" dirty="0"/>
              <a:t>:</a:t>
            </a:r>
          </a:p>
          <a:p>
            <a:pPr>
              <a:buFont typeface="+mj-lt"/>
              <a:buAutoNum type="arabicParenR"/>
            </a:pPr>
            <a:r>
              <a:rPr lang="el-GR" altLang="el-GR" sz="2000" dirty="0" smtClean="0"/>
              <a:t>αθροιστικά</a:t>
            </a:r>
            <a:r>
              <a:rPr lang="en-GB" altLang="el-GR" sz="2000" dirty="0" smtClean="0"/>
              <a:t> </a:t>
            </a:r>
            <a:r>
              <a:rPr lang="el-GR" altLang="el-GR" sz="2000" dirty="0"/>
              <a:t>σωληνάρια</a:t>
            </a:r>
            <a:r>
              <a:rPr lang="en-GB" altLang="el-GR" sz="2000" dirty="0"/>
              <a:t> </a:t>
            </a:r>
            <a:r>
              <a:rPr lang="el-GR" altLang="el-GR" sz="2000" dirty="0"/>
              <a:t>ή</a:t>
            </a:r>
            <a:r>
              <a:rPr lang="en-GB" altLang="el-GR" sz="2000" dirty="0"/>
              <a:t> </a:t>
            </a:r>
            <a:r>
              <a:rPr lang="el-GR" altLang="el-GR" sz="2000" dirty="0"/>
              <a:t>πόροι</a:t>
            </a:r>
            <a:r>
              <a:rPr lang="en-GB" altLang="el-GR" sz="2000" dirty="0"/>
              <a:t>. </a:t>
            </a:r>
            <a:r>
              <a:rPr lang="el-GR" altLang="el-GR" sz="2000" dirty="0"/>
              <a:t>Τα κυβοειδή κύτταρα που σχηματίζουν το τοίχωμά τους έχουν στογγυλευμένες κορυφαίες επιφάνειες (βέλος) και τα όρια μεταξύ των κυττάρων είναι συνήθως ορατά.</a:t>
            </a:r>
          </a:p>
          <a:p>
            <a:pPr>
              <a:buFont typeface="+mj-lt"/>
              <a:buAutoNum type="arabicParenR"/>
            </a:pPr>
            <a:r>
              <a:rPr lang="el-GR" altLang="el-GR" sz="2000" dirty="0" smtClean="0"/>
              <a:t>λεπτά </a:t>
            </a:r>
            <a:r>
              <a:rPr lang="el-GR" altLang="el-GR" sz="2000" dirty="0"/>
              <a:t>τμήματα της αγκύλης του </a:t>
            </a:r>
            <a:r>
              <a:rPr lang="en-GB" altLang="el-GR" sz="2000" dirty="0"/>
              <a:t>Henle</a:t>
            </a:r>
            <a:r>
              <a:rPr lang="el-GR" altLang="el-GR" sz="2000" dirty="0" smtClean="0"/>
              <a:t>. Τα </a:t>
            </a:r>
            <a:r>
              <a:rPr lang="el-GR" altLang="el-GR" sz="2000" dirty="0"/>
              <a:t>τοιχώματα αποτελούνται από μονόστιβο πλακώδες επιθήλιο με σχετικά παχιά κύτταρα με ωοειδείς πυρήνες. Οι</a:t>
            </a:r>
            <a:r>
              <a:rPr lang="en-GB" altLang="el-GR" sz="2000" dirty="0"/>
              <a:t> </a:t>
            </a:r>
            <a:r>
              <a:rPr lang="el-GR" altLang="el-GR" sz="2000" dirty="0"/>
              <a:t>πυρήνες</a:t>
            </a:r>
            <a:r>
              <a:rPr lang="en-GB" altLang="el-GR" sz="2000" dirty="0"/>
              <a:t> </a:t>
            </a:r>
            <a:r>
              <a:rPr lang="el-GR" altLang="el-GR" sz="2000" dirty="0"/>
              <a:t>συχνά</a:t>
            </a:r>
            <a:r>
              <a:rPr lang="en-GB" altLang="el-GR" sz="2000" dirty="0"/>
              <a:t> </a:t>
            </a:r>
            <a:r>
              <a:rPr lang="el-GR" altLang="el-GR" sz="2000" dirty="0"/>
              <a:t>προβάλλουν</a:t>
            </a:r>
            <a:r>
              <a:rPr lang="en-GB" altLang="el-GR" sz="2000" dirty="0"/>
              <a:t> </a:t>
            </a:r>
            <a:r>
              <a:rPr lang="el-GR" altLang="el-GR" sz="2000" dirty="0"/>
              <a:t>ενδοαυλικά</a:t>
            </a:r>
            <a:r>
              <a:rPr lang="en-GB" altLang="el-GR" sz="2000" dirty="0"/>
              <a:t>.</a:t>
            </a:r>
            <a:endParaRPr lang="el-GR" altLang="el-GR" sz="2000" dirty="0"/>
          </a:p>
          <a:p>
            <a:pPr>
              <a:buFont typeface="+mj-lt"/>
              <a:buAutoNum type="arabicParenR"/>
            </a:pPr>
            <a:r>
              <a:rPr lang="el-GR" altLang="el-GR" sz="2000" dirty="0" smtClean="0"/>
              <a:t>ευθέα </a:t>
            </a:r>
            <a:r>
              <a:rPr lang="el-GR" altLang="el-GR" sz="2000" dirty="0"/>
              <a:t>τριχοειδή</a:t>
            </a:r>
            <a:r>
              <a:rPr lang="en-GB" altLang="el-GR" sz="2000" dirty="0"/>
              <a:t> </a:t>
            </a:r>
            <a:r>
              <a:rPr lang="el-GR" altLang="el-GR" sz="2000" dirty="0"/>
              <a:t>(ευθέα αγγεία) του μυελώδους τριχοειδικού πλέγματος. Τα τοιχώματα αποτελούνται από απλό πλακώδες επιθήλιο με σχετικά λεπτά κύτταρα με αποπλατυσμένους πυρήνες. Οι  πυρήνες συχνά προέχουν εντός του τριχοειδικού αυλού.  Χρώση= </a:t>
            </a:r>
            <a:r>
              <a:rPr lang="en-GB" altLang="el-GR" sz="2000" dirty="0"/>
              <a:t>H</a:t>
            </a:r>
            <a:r>
              <a:rPr lang="el-GR" altLang="el-GR" sz="2000" dirty="0"/>
              <a:t>&amp;</a:t>
            </a:r>
            <a:r>
              <a:rPr lang="en-GB" altLang="el-GR" sz="2000" dirty="0"/>
              <a:t>E</a:t>
            </a:r>
            <a:r>
              <a:rPr lang="el-GR" altLang="el-GR" sz="2000" dirty="0"/>
              <a:t>. </a:t>
            </a:r>
            <a:endParaRPr lang="en-US" altLang="el-GR" sz="1200" dirty="0"/>
          </a:p>
        </p:txBody>
      </p:sp>
      <p:pic>
        <p:nvPicPr>
          <p:cNvPr id="292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609" y="1636949"/>
            <a:ext cx="2432839" cy="205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918889" y="3972788"/>
            <a:ext cx="2939475" cy="24316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6200000">
            <a:off x="7811684" y="2423993"/>
            <a:ext cx="2081922" cy="507831"/>
          </a:xfrm>
          <a:prstGeom prst="rect">
            <a:avLst/>
          </a:prstGeom>
        </p:spPr>
        <p:txBody>
          <a:bodyPr wrap="square">
            <a:spAutoFit/>
          </a:bodyPr>
          <a:lstStyle/>
          <a:p>
            <a:r>
              <a:rPr lang="en-US" sz="900" dirty="0">
                <a:solidFill>
                  <a:schemeClr val="tx1">
                    <a:lumMod val="75000"/>
                    <a:lumOff val="25000"/>
                  </a:schemeClr>
                </a:solidFill>
                <a:latin typeface="+mn-lt"/>
              </a:rPr>
              <a:t>© </a:t>
            </a:r>
            <a:r>
              <a:rPr lang="en-US" sz="900" dirty="0">
                <a:solidFill>
                  <a:schemeClr val="tx1">
                    <a:lumMod val="75000"/>
                    <a:lumOff val="25000"/>
                  </a:schemeClr>
                </a:solidFill>
                <a:latin typeface="+mn-lt"/>
                <a:hlinkClick r:id="rId5"/>
              </a:rPr>
              <a:t>Paul Bell, Barbara Safiejko-Mroczka, Department of Zoology</a:t>
            </a:r>
            <a:r>
              <a:rPr lang="en-US" sz="900" dirty="0">
                <a:solidFill>
                  <a:schemeClr val="tx1">
                    <a:lumMod val="75000"/>
                    <a:lumOff val="25000"/>
                  </a:schemeClr>
                </a:solidFill>
                <a:latin typeface="+mn-lt"/>
              </a:rPr>
              <a:t>, University of Oklahoma. All rights reserved</a:t>
            </a:r>
            <a:endParaRPr lang="el-GR" sz="900" dirty="0">
              <a:solidFill>
                <a:schemeClr val="tx1">
                  <a:lumMod val="75000"/>
                  <a:lumOff val="25000"/>
                </a:schemeClr>
              </a:solidFill>
              <a:latin typeface="+mn-lt"/>
            </a:endParaRPr>
          </a:p>
        </p:txBody>
      </p:sp>
      <p:sp>
        <p:nvSpPr>
          <p:cNvPr id="7" name="Rectangle 6"/>
          <p:cNvSpPr/>
          <p:nvPr/>
        </p:nvSpPr>
        <p:spPr>
          <a:xfrm rot="16200000">
            <a:off x="7534481" y="5219419"/>
            <a:ext cx="2509266" cy="369332"/>
          </a:xfrm>
          <a:prstGeom prst="rect">
            <a:avLst/>
          </a:prstGeom>
        </p:spPr>
        <p:txBody>
          <a:bodyPr wrap="square">
            <a:spAutoFit/>
          </a:bodyPr>
          <a:lstStyle/>
          <a:p>
            <a:r>
              <a:rPr lang="el-GR" sz="900" dirty="0">
                <a:solidFill>
                  <a:schemeClr val="tx1">
                    <a:lumMod val="75000"/>
                    <a:lumOff val="25000"/>
                  </a:schemeClr>
                </a:solidFill>
                <a:latin typeface="+mn-lt"/>
              </a:rPr>
              <a:t>© </a:t>
            </a:r>
            <a:r>
              <a:rPr lang="el-GR" sz="900" dirty="0">
                <a:solidFill>
                  <a:schemeClr val="tx1">
                    <a:lumMod val="75000"/>
                    <a:lumOff val="25000"/>
                  </a:schemeClr>
                </a:solidFill>
                <a:latin typeface="+mn-lt"/>
                <a:hlinkClick r:id="rId6"/>
              </a:rPr>
              <a:t>2004, Εργαστήριο Ιστολογίας, Εμβρυολογίας &amp; Ανθρωπολογίας</a:t>
            </a:r>
            <a:r>
              <a:rPr lang="el-GR" sz="9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600647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noAutofit/>
          </a:bodyPr>
          <a:lstStyle/>
          <a:p>
            <a:r>
              <a:rPr lang="el-GR" altLang="el-GR" sz="3200" dirty="0"/>
              <a:t>Ιστολογική εικόνα μυελού νεφρού σε μεσαία μεγέθυνση (20</a:t>
            </a:r>
            <a:r>
              <a:rPr lang="en-GB" altLang="el-GR" sz="3200" dirty="0"/>
              <a:t>x</a:t>
            </a:r>
            <a:r>
              <a:rPr lang="el-GR" altLang="el-GR" sz="3200" dirty="0" smtClean="0"/>
              <a:t>) - πόρος - αγκύλη </a:t>
            </a:r>
            <a:r>
              <a:rPr lang="el-GR" altLang="el-GR" sz="3200" dirty="0"/>
              <a:t>Henle</a:t>
            </a:r>
          </a:p>
        </p:txBody>
      </p:sp>
      <p:sp>
        <p:nvSpPr>
          <p:cNvPr id="293891"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μυελού νεφρού σε μεσαία μεγέθυνση (20</a:t>
            </a:r>
            <a:r>
              <a:rPr lang="en-GB" altLang="el-GR" sz="2000" dirty="0"/>
              <a:t>x</a:t>
            </a:r>
            <a:r>
              <a:rPr lang="el-GR" altLang="el-GR" sz="2000" dirty="0"/>
              <a:t>), περιέχουσα τομές διαμέσου 4 αθροιστικών σωληναρίων (πόρος), αρκετά λεπτά τμήματα των αγκυλών του </a:t>
            </a:r>
            <a:r>
              <a:rPr lang="en-GB" altLang="el-GR" sz="2000" dirty="0"/>
              <a:t>Henle</a:t>
            </a:r>
            <a:r>
              <a:rPr lang="el-GR" altLang="el-GR" sz="2000" dirty="0"/>
              <a:t>,  και ευθέα αγγεία του μυελώδους τριχοειδικού πλέγματος. Χρώση</a:t>
            </a:r>
            <a:r>
              <a:rPr lang="en-GB" altLang="el-GR" sz="2000" dirty="0"/>
              <a:t>= H&amp;E.</a:t>
            </a:r>
            <a:endParaRPr lang="el-GR" altLang="el-GR" sz="2000" dirty="0"/>
          </a:p>
        </p:txBody>
      </p:sp>
      <p:pic>
        <p:nvPicPr>
          <p:cNvPr id="29389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865844"/>
            <a:ext cx="4426403" cy="340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5"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5400000">
            <a:off x="5097471" y="2833584"/>
            <a:ext cx="3917607" cy="29523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502721" y="6255067"/>
            <a:ext cx="3217900"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7" name="Rectangle 6"/>
          <p:cNvSpPr/>
          <p:nvPr/>
        </p:nvSpPr>
        <p:spPr>
          <a:xfrm>
            <a:off x="408165" y="6255066"/>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871213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noAutofit/>
          </a:bodyPr>
          <a:lstStyle/>
          <a:p>
            <a:r>
              <a:rPr lang="el-GR" altLang="el-GR" sz="3200" dirty="0"/>
              <a:t>Ιστολογική εικόνα μυελού νεφρού σε μεγάλη μεγέθυνση (40</a:t>
            </a:r>
            <a:r>
              <a:rPr lang="en-US" altLang="el-GR" sz="3200" dirty="0"/>
              <a:t>x</a:t>
            </a:r>
            <a:r>
              <a:rPr lang="el-GR" altLang="el-GR" sz="3200" dirty="0"/>
              <a:t>) </a:t>
            </a:r>
            <a:r>
              <a:rPr lang="en-GB" altLang="el-GR" sz="3200" dirty="0"/>
              <a:t>-</a:t>
            </a:r>
            <a:r>
              <a:rPr lang="el-GR" altLang="el-GR" sz="3200" dirty="0"/>
              <a:t> Θηλαίος</a:t>
            </a:r>
            <a:r>
              <a:rPr lang="en-GB" altLang="el-GR" sz="3200" dirty="0"/>
              <a:t> </a:t>
            </a:r>
            <a:r>
              <a:rPr lang="el-GR" altLang="el-GR" sz="3200" dirty="0"/>
              <a:t>πόρος </a:t>
            </a:r>
            <a:r>
              <a:rPr lang="el-GR" altLang="el-GR" sz="2800" b="0" dirty="0"/>
              <a:t>(1/2)</a:t>
            </a:r>
            <a:endParaRPr lang="el-GR" altLang="el-GR" sz="3200" dirty="0"/>
          </a:p>
        </p:txBody>
      </p:sp>
      <p:sp>
        <p:nvSpPr>
          <p:cNvPr id="294915" name="Rectangle 3"/>
          <p:cNvSpPr>
            <a:spLocks noGrp="1" noChangeArrowheads="1"/>
          </p:cNvSpPr>
          <p:nvPr>
            <p:ph idx="1"/>
          </p:nvPr>
        </p:nvSpPr>
        <p:spPr>
          <a:xfrm>
            <a:off x="457200" y="1196752"/>
            <a:ext cx="8229600" cy="2016224"/>
          </a:xfrm>
        </p:spPr>
        <p:txBody>
          <a:bodyPr>
            <a:normAutofit/>
          </a:bodyPr>
          <a:lstStyle/>
          <a:p>
            <a:pPr marL="0" indent="0">
              <a:buNone/>
            </a:pPr>
            <a:r>
              <a:rPr lang="el-GR" altLang="el-GR" sz="2000" dirty="0" smtClean="0"/>
              <a:t>Παρουσιάζει εφαπτόμενες </a:t>
            </a:r>
            <a:r>
              <a:rPr lang="el-GR" altLang="el-GR" sz="2000" dirty="0"/>
              <a:t>τομές διαμέσου ενός πόρου  του </a:t>
            </a:r>
            <a:r>
              <a:rPr lang="en-GB" altLang="el-GR" sz="2000" dirty="0"/>
              <a:t>Bellini</a:t>
            </a:r>
            <a:r>
              <a:rPr lang="el-GR" altLang="el-GR" sz="2000" dirty="0"/>
              <a:t> (θηλαίος πόρος). Αυτοί  οι μεγάλοι πόροι, τυπικά ευρισκόμενοι στο κάτω ήμισυ του έσω μυελού, έχουν τοιχώματα σχηματιζόμενα από απλό κυλινδρικό επιθήλιο, από σχετικά ψηλά κύτταρα με στρογγυλευμένες κορυφές και στρογγυλούς πυρήνες στο μισό της βάσης των κυττάρων. </a:t>
            </a:r>
            <a:endParaRPr lang="el-GR" altLang="el-GR" sz="2000" dirty="0" smtClean="0"/>
          </a:p>
        </p:txBody>
      </p:sp>
      <p:pic>
        <p:nvPicPr>
          <p:cNvPr id="29491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83968" y="2996952"/>
            <a:ext cx="4046882" cy="313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924944"/>
            <a:ext cx="3672408" cy="2246769"/>
          </a:xfrm>
          <a:prstGeom prst="rect">
            <a:avLst/>
          </a:prstGeom>
        </p:spPr>
        <p:txBody>
          <a:bodyPr wrap="square">
            <a:spAutoFit/>
          </a:bodyPr>
          <a:lstStyle/>
          <a:p>
            <a:pPr marL="0" indent="0">
              <a:buNone/>
            </a:pPr>
            <a:r>
              <a:rPr lang="el-GR" altLang="el-GR" sz="2000" dirty="0">
                <a:latin typeface="+mj-lt"/>
              </a:rPr>
              <a:t>Τόσο το ύψος των επιθηλιακών κυττάρων όσο και η διάμετρος του αυλού αυξάνονται όταν οι πόροι προχωρούν διαμέσου του μυελού προς τις εκβολές τους στην ηθμοειδή ζώνη της νεφρικής θηλής.</a:t>
            </a:r>
          </a:p>
        </p:txBody>
      </p:sp>
      <p:sp>
        <p:nvSpPr>
          <p:cNvPr id="6" name="Rectangle 5"/>
          <p:cNvSpPr/>
          <p:nvPr/>
        </p:nvSpPr>
        <p:spPr>
          <a:xfrm>
            <a:off x="4163194" y="6134892"/>
            <a:ext cx="451326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5628862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noAutofit/>
          </a:bodyPr>
          <a:lstStyle/>
          <a:p>
            <a:r>
              <a:rPr lang="el-GR" altLang="el-GR" sz="3200" dirty="0"/>
              <a:t>Ιστολογική εικόνα μυελού νεφρού σε μεγάλη μεγέθυνση (40</a:t>
            </a:r>
            <a:r>
              <a:rPr lang="en-US" altLang="el-GR" sz="3200" dirty="0"/>
              <a:t>x</a:t>
            </a:r>
            <a:r>
              <a:rPr lang="el-GR" altLang="el-GR" sz="3200" dirty="0"/>
              <a:t>) </a:t>
            </a:r>
            <a:r>
              <a:rPr lang="en-GB" altLang="el-GR" sz="3200" dirty="0"/>
              <a:t>-</a:t>
            </a:r>
            <a:r>
              <a:rPr lang="el-GR" altLang="el-GR" sz="3200" dirty="0"/>
              <a:t> Θηλαίος</a:t>
            </a:r>
            <a:r>
              <a:rPr lang="en-GB" altLang="el-GR" sz="3200" dirty="0"/>
              <a:t> </a:t>
            </a:r>
            <a:r>
              <a:rPr lang="el-GR" altLang="el-GR" sz="3200" dirty="0" smtClean="0"/>
              <a:t>πόρος </a:t>
            </a:r>
            <a:r>
              <a:rPr lang="el-GR" altLang="el-GR" sz="2800" b="0" dirty="0" smtClean="0"/>
              <a:t>(2/2)</a:t>
            </a:r>
            <a:endParaRPr lang="el-GR" altLang="el-GR" sz="2800" b="0" dirty="0"/>
          </a:p>
        </p:txBody>
      </p:sp>
      <p:sp>
        <p:nvSpPr>
          <p:cNvPr id="294915" name="Rectangle 3"/>
          <p:cNvSpPr>
            <a:spLocks noGrp="1" noChangeArrowheads="1"/>
          </p:cNvSpPr>
          <p:nvPr>
            <p:ph idx="1"/>
          </p:nvPr>
        </p:nvSpPr>
        <p:spPr>
          <a:xfrm>
            <a:off x="4618930" y="1196752"/>
            <a:ext cx="4276579" cy="5040560"/>
          </a:xfrm>
        </p:spPr>
        <p:txBody>
          <a:bodyPr>
            <a:normAutofit/>
          </a:bodyPr>
          <a:lstStyle/>
          <a:p>
            <a:pPr marL="0" indent="0">
              <a:buNone/>
            </a:pPr>
            <a:r>
              <a:rPr lang="el-GR" altLang="el-GR" sz="2000" dirty="0" smtClean="0"/>
              <a:t>Στο </a:t>
            </a:r>
            <a:r>
              <a:rPr lang="el-GR" altLang="el-GR" sz="2000" dirty="0"/>
              <a:t>μυελό έξω από τους πόρους, υπάρχουν εγκάρσιες και εφαπτόμενες τομές διαμέσου πολυαρίθμων λεπτών τμημάτων της αγκύλης του </a:t>
            </a:r>
            <a:r>
              <a:rPr lang="en-GB" altLang="el-GR" sz="2000" dirty="0" smtClean="0"/>
              <a:t>Henle</a:t>
            </a:r>
            <a:r>
              <a:rPr lang="el-GR" altLang="el-GR" sz="2000" dirty="0" smtClean="0"/>
              <a:t>, </a:t>
            </a:r>
            <a:r>
              <a:rPr lang="el-GR" altLang="el-GR" sz="2000" dirty="0"/>
              <a:t>επενδυομένων από ένα απλό πλακώδες επιθήλιο από κύτταρα με ωοειδείς πυρήνες οι οποίοι </a:t>
            </a:r>
            <a:r>
              <a:rPr lang="el-GR" altLang="el-GR" sz="2000" dirty="0" smtClean="0"/>
              <a:t>δύνανται </a:t>
            </a:r>
            <a:r>
              <a:rPr lang="el-GR" altLang="el-GR" sz="2000" dirty="0"/>
              <a:t>να προβάλλουν στον αυλό του σωληναρίου και τριχοειδή των</a:t>
            </a:r>
            <a:r>
              <a:rPr lang="en-GB" altLang="el-GR" sz="2000" dirty="0"/>
              <a:t> </a:t>
            </a:r>
            <a:r>
              <a:rPr lang="el-GR" altLang="el-GR" sz="2000" dirty="0"/>
              <a:t>ευθέων αγγείων (μυελικό τριχοειδικό πλέγμα), επενδυόμενα από ενδοθηλιακά κύτταρα</a:t>
            </a:r>
            <a:r>
              <a:rPr lang="en-GB" altLang="el-GR" sz="2000" dirty="0"/>
              <a:t> </a:t>
            </a:r>
            <a:r>
              <a:rPr lang="el-GR" altLang="el-GR" sz="2000" dirty="0"/>
              <a:t>με αποπλατυσμένους πυρήνες.</a:t>
            </a:r>
            <a:r>
              <a:rPr lang="en-GB" altLang="el-GR" sz="2000" dirty="0"/>
              <a:t> </a:t>
            </a:r>
            <a:endParaRPr lang="el-GR" altLang="el-GR" sz="2000" dirty="0" smtClean="0"/>
          </a:p>
          <a:p>
            <a:pPr marL="0" indent="0">
              <a:buNone/>
            </a:pPr>
            <a:r>
              <a:rPr lang="el-GR" altLang="el-GR" sz="2000" dirty="0" smtClean="0"/>
              <a:t>Ροδόχροα </a:t>
            </a:r>
            <a:r>
              <a:rPr lang="el-GR" altLang="el-GR" sz="2000" dirty="0"/>
              <a:t>ερυθροκύτταρα  διακρίνονται σε μερικά από τα τριχοειδή. Χρώση= </a:t>
            </a:r>
            <a:r>
              <a:rPr lang="en-GB" altLang="el-GR" sz="2000" dirty="0"/>
              <a:t>H</a:t>
            </a:r>
            <a:r>
              <a:rPr lang="el-GR" altLang="el-GR" sz="2000" dirty="0"/>
              <a:t>&amp;</a:t>
            </a:r>
            <a:r>
              <a:rPr lang="en-GB" altLang="el-GR" sz="2000" dirty="0"/>
              <a:t>E</a:t>
            </a:r>
            <a:r>
              <a:rPr lang="el-GR" altLang="el-GR" sz="2000" dirty="0"/>
              <a:t>.</a:t>
            </a:r>
          </a:p>
        </p:txBody>
      </p:sp>
      <p:pic>
        <p:nvPicPr>
          <p:cNvPr id="29491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7544" y="1317607"/>
            <a:ext cx="4046882" cy="313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3528" y="4449322"/>
            <a:ext cx="419089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0474623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0" y="116632"/>
            <a:ext cx="9144000" cy="908720"/>
          </a:xfrm>
        </p:spPr>
        <p:txBody>
          <a:bodyPr>
            <a:noAutofit/>
          </a:bodyPr>
          <a:lstStyle/>
          <a:p>
            <a:r>
              <a:rPr lang="el-GR" altLang="el-GR" sz="2900" dirty="0"/>
              <a:t>Ιστολογική εικόνα περιοχής μυελού σε μεγάλη μεγέθυνση (40</a:t>
            </a:r>
            <a:r>
              <a:rPr lang="en-GB" altLang="el-GR" sz="2900" dirty="0"/>
              <a:t>x</a:t>
            </a:r>
            <a:r>
              <a:rPr lang="el-GR" altLang="el-GR" sz="2900" dirty="0" smtClean="0"/>
              <a:t>) - πόροι - αγκύλη Henle  - ευθέα κύτταρα</a:t>
            </a:r>
            <a:endParaRPr lang="el-GR" altLang="el-GR" sz="2900" dirty="0"/>
          </a:p>
        </p:txBody>
      </p:sp>
      <p:sp>
        <p:nvSpPr>
          <p:cNvPr id="295939" name="Rectangle 3"/>
          <p:cNvSpPr>
            <a:spLocks noGrp="1" noChangeArrowheads="1"/>
          </p:cNvSpPr>
          <p:nvPr>
            <p:ph idx="1"/>
          </p:nvPr>
        </p:nvSpPr>
        <p:spPr>
          <a:xfrm>
            <a:off x="457200" y="1196752"/>
            <a:ext cx="8229600" cy="2664296"/>
          </a:xfrm>
        </p:spPr>
        <p:txBody>
          <a:bodyPr>
            <a:normAutofit/>
          </a:bodyPr>
          <a:lstStyle/>
          <a:p>
            <a:pPr marL="0" indent="0">
              <a:buNone/>
            </a:pPr>
            <a:r>
              <a:rPr lang="el-GR" altLang="el-GR" sz="1900" dirty="0" smtClean="0"/>
              <a:t>Ιστολογική </a:t>
            </a:r>
            <a:r>
              <a:rPr lang="el-GR" altLang="el-GR" sz="1900" dirty="0"/>
              <a:t>εικόνα περιοχής μυελού σε μεγάλη μεγέθυνση (40</a:t>
            </a:r>
            <a:r>
              <a:rPr lang="en-GB" altLang="el-GR" sz="1900" dirty="0"/>
              <a:t>x</a:t>
            </a:r>
            <a:r>
              <a:rPr lang="el-GR" altLang="el-GR" sz="1900" dirty="0"/>
              <a:t>), περιέχουσα αρκετά λεπτά τμήματα της αγκύλης του </a:t>
            </a:r>
            <a:r>
              <a:rPr lang="en-GB" altLang="el-GR" sz="1900" dirty="0"/>
              <a:t>Henle </a:t>
            </a:r>
            <a:r>
              <a:rPr lang="el-GR" altLang="el-GR" sz="1900" dirty="0"/>
              <a:t>και δύο</a:t>
            </a:r>
            <a:r>
              <a:rPr lang="en-GB" altLang="el-GR" sz="1900" dirty="0"/>
              <a:t> </a:t>
            </a:r>
            <a:r>
              <a:rPr lang="el-GR" altLang="el-GR" sz="1900" dirty="0"/>
              <a:t>αθροιστικούς πόρους. Τα τοιχώματα των αθροιστικών πόρων επενδύονται από απλό χαμηλό κυλινδρικό επιθήλιο. Τα κύτταρα έχουν μία χαρακτηριστική στρογγυλευμένη επιφάνεια</a:t>
            </a:r>
            <a:r>
              <a:rPr lang="en-GB" altLang="el-GR" sz="1900" dirty="0"/>
              <a:t> </a:t>
            </a:r>
            <a:r>
              <a:rPr lang="el-GR" altLang="el-GR" sz="1900" dirty="0"/>
              <a:t>που προβάλλει στον αυλό του σωληναρίου. Τα</a:t>
            </a:r>
            <a:r>
              <a:rPr lang="en-GB" altLang="el-GR" sz="1900" dirty="0"/>
              <a:t> </a:t>
            </a:r>
            <a:r>
              <a:rPr lang="el-GR" altLang="el-GR" sz="1900" dirty="0"/>
              <a:t>λεπτά</a:t>
            </a:r>
            <a:r>
              <a:rPr lang="en-GB" altLang="el-GR" sz="1900" dirty="0"/>
              <a:t> </a:t>
            </a:r>
            <a:r>
              <a:rPr lang="el-GR" altLang="el-GR" sz="1900" dirty="0"/>
              <a:t>τμήματα</a:t>
            </a:r>
            <a:r>
              <a:rPr lang="en-GB" altLang="el-GR" sz="1900" dirty="0"/>
              <a:t> </a:t>
            </a:r>
            <a:r>
              <a:rPr lang="el-GR" altLang="el-GR" sz="1900" dirty="0"/>
              <a:t>επενδύονται</a:t>
            </a:r>
            <a:r>
              <a:rPr lang="en-GB" altLang="el-GR" sz="1900" dirty="0"/>
              <a:t> </a:t>
            </a:r>
            <a:r>
              <a:rPr lang="el-GR" altLang="el-GR" sz="1900" dirty="0"/>
              <a:t>από</a:t>
            </a:r>
            <a:r>
              <a:rPr lang="en-GB" altLang="el-GR" sz="1900" dirty="0"/>
              <a:t> </a:t>
            </a:r>
            <a:r>
              <a:rPr lang="el-GR" altLang="el-GR" sz="1900" dirty="0"/>
              <a:t>απλό</a:t>
            </a:r>
            <a:r>
              <a:rPr lang="en-GB" altLang="el-GR" sz="1900" dirty="0"/>
              <a:t> </a:t>
            </a:r>
            <a:r>
              <a:rPr lang="el-GR" altLang="el-GR" sz="1900" dirty="0"/>
              <a:t>πλακώδες</a:t>
            </a:r>
            <a:r>
              <a:rPr lang="en-GB" altLang="el-GR" sz="1900" dirty="0"/>
              <a:t> </a:t>
            </a:r>
            <a:r>
              <a:rPr lang="el-GR" altLang="el-GR" sz="1900" dirty="0"/>
              <a:t>επιθήλιο</a:t>
            </a:r>
            <a:r>
              <a:rPr lang="en-GB" altLang="el-GR" sz="1900" dirty="0"/>
              <a:t>. </a:t>
            </a:r>
            <a:r>
              <a:rPr lang="el-GR" altLang="el-GR" sz="1900" dirty="0"/>
              <a:t>Τα επιθηλιακά </a:t>
            </a:r>
            <a:r>
              <a:rPr lang="el-GR" altLang="el-GR" sz="1900" dirty="0" smtClean="0"/>
              <a:t>κύτταρα </a:t>
            </a:r>
            <a:r>
              <a:rPr lang="el-GR" altLang="el-GR" sz="1900" dirty="0"/>
              <a:t>του λεπτού τμήματος δεν είναι τόσο αποπλατυσμένα όσο είναι τα ενδοθηλιακά κύτταρα, έχουν δε ωοειδείς πυρήνες. </a:t>
            </a:r>
          </a:p>
        </p:txBody>
      </p:sp>
      <p:pic>
        <p:nvPicPr>
          <p:cNvPr id="29594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3376002"/>
            <a:ext cx="390525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5095" y="3356992"/>
            <a:ext cx="3972889" cy="3016210"/>
          </a:xfrm>
          <a:prstGeom prst="rect">
            <a:avLst/>
          </a:prstGeom>
        </p:spPr>
        <p:txBody>
          <a:bodyPr wrap="square">
            <a:spAutoFit/>
          </a:bodyPr>
          <a:lstStyle/>
          <a:p>
            <a:pPr marL="0" indent="0">
              <a:buNone/>
            </a:pPr>
            <a:r>
              <a:rPr lang="el-GR" altLang="el-GR" sz="1900" dirty="0">
                <a:latin typeface="+mj-lt"/>
              </a:rPr>
              <a:t>Επίσης παρατηρούνται ευθέα τριχοειδή, τα ονομαζόμενα, τα ευθέα αγγεία (</a:t>
            </a:r>
            <a:r>
              <a:rPr lang="en-GB" altLang="el-GR" sz="1900" dirty="0">
                <a:latin typeface="+mj-lt"/>
              </a:rPr>
              <a:t>vasa recta</a:t>
            </a:r>
            <a:r>
              <a:rPr lang="el-GR" altLang="el-GR" sz="1900" dirty="0">
                <a:latin typeface="+mj-lt"/>
              </a:rPr>
              <a:t>), τα οποία σχηματίζουν το μυελικό τριχοειδικό δίκτυο,</a:t>
            </a:r>
            <a:r>
              <a:rPr lang="en-GB" altLang="el-GR" sz="1900" dirty="0">
                <a:latin typeface="+mj-lt"/>
              </a:rPr>
              <a:t> which is </a:t>
            </a:r>
            <a:r>
              <a:rPr lang="el-GR" altLang="el-GR" sz="1900" dirty="0">
                <a:latin typeface="+mj-lt"/>
              </a:rPr>
              <a:t>στενά συνδεδεμένο με τα ευθέα σωληνάρια.</a:t>
            </a:r>
            <a:r>
              <a:rPr lang="en-GB" altLang="el-GR" sz="1900" dirty="0">
                <a:latin typeface="+mj-lt"/>
              </a:rPr>
              <a:t> </a:t>
            </a:r>
            <a:endParaRPr lang="el-GR" altLang="el-GR" sz="1900" dirty="0" smtClean="0">
              <a:latin typeface="+mj-lt"/>
            </a:endParaRPr>
          </a:p>
          <a:p>
            <a:pPr marL="0" indent="0">
              <a:buNone/>
            </a:pPr>
            <a:r>
              <a:rPr lang="el-GR" altLang="el-GR" sz="1900" dirty="0" smtClean="0">
                <a:latin typeface="+mj-lt"/>
              </a:rPr>
              <a:t>Τα </a:t>
            </a:r>
            <a:r>
              <a:rPr lang="el-GR" altLang="el-GR" sz="1900" dirty="0">
                <a:latin typeface="+mj-lt"/>
              </a:rPr>
              <a:t>αιμοφόρα αγγεία επενδύονται από αποπλατυσμένα ενδοθηλιακά κύτταρα και περιέχουν ηωσινοφιλικά ερυθροκύτταρα. Χρώση</a:t>
            </a:r>
            <a:r>
              <a:rPr lang="en-GB" altLang="el-GR" sz="1900" dirty="0">
                <a:latin typeface="+mj-lt"/>
              </a:rPr>
              <a:t>= H&amp;E.</a:t>
            </a:r>
            <a:endParaRPr lang="el-GR" altLang="el-GR" sz="1900" dirty="0">
              <a:latin typeface="+mj-lt"/>
            </a:endParaRPr>
          </a:p>
        </p:txBody>
      </p:sp>
      <p:sp>
        <p:nvSpPr>
          <p:cNvPr id="6" name="Rectangle 5"/>
          <p:cNvSpPr/>
          <p:nvPr/>
        </p:nvSpPr>
        <p:spPr>
          <a:xfrm>
            <a:off x="4461817" y="6388168"/>
            <a:ext cx="417646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2446881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νεφρικής θηλής (πάνω τμήμα) σε μικρή μεγέθυνση (4</a:t>
            </a:r>
            <a:r>
              <a:rPr lang="en-GB" altLang="el-GR" sz="3200" dirty="0"/>
              <a:t>x</a:t>
            </a:r>
            <a:r>
              <a:rPr lang="el-GR" altLang="el-GR" sz="3200" dirty="0" smtClean="0"/>
              <a:t>) - Ελάσσων κάλυκα </a:t>
            </a:r>
            <a:r>
              <a:rPr lang="el-GR" altLang="el-GR" sz="2800" b="0" dirty="0" smtClean="0"/>
              <a:t>(1/2) </a:t>
            </a:r>
            <a:endParaRPr lang="el-GR" altLang="el-GR" sz="2800" b="0" dirty="0"/>
          </a:p>
        </p:txBody>
      </p:sp>
      <p:sp>
        <p:nvSpPr>
          <p:cNvPr id="296963" name="Rectangle 3"/>
          <p:cNvSpPr>
            <a:spLocks noGrp="1" noChangeArrowheads="1"/>
          </p:cNvSpPr>
          <p:nvPr>
            <p:ph idx="1"/>
          </p:nvPr>
        </p:nvSpPr>
        <p:spPr>
          <a:xfrm>
            <a:off x="439257" y="1196752"/>
            <a:ext cx="3178696" cy="5040560"/>
          </a:xfrm>
        </p:spPr>
        <p:txBody>
          <a:bodyPr>
            <a:normAutofit/>
          </a:bodyPr>
          <a:lstStyle/>
          <a:p>
            <a:pPr marL="0" indent="0">
              <a:buNone/>
            </a:pPr>
            <a:r>
              <a:rPr lang="el-GR" altLang="el-GR" sz="2000" dirty="0" smtClean="0"/>
              <a:t>Βρίσκεται στη </a:t>
            </a:r>
            <a:r>
              <a:rPr lang="el-GR" altLang="el-GR" sz="2000" dirty="0"/>
              <a:t>βάση του μυελού (κορυφή νεφρικού λοβού), και του αυλού και του τοιχώματος μίας ελάσσονας  κάλυκας</a:t>
            </a:r>
            <a:r>
              <a:rPr lang="en-GB" altLang="el-GR" sz="2000" dirty="0"/>
              <a:t> </a:t>
            </a:r>
            <a:r>
              <a:rPr lang="el-GR" altLang="el-GR" sz="2000" dirty="0"/>
              <a:t>(κάτω τμήμα της εικόνας), της χοανοειδούς δομής που προσαρμόζεται πάνω από την θηλή.</a:t>
            </a:r>
            <a:r>
              <a:rPr lang="en-GB" altLang="el-GR" sz="2000" dirty="0"/>
              <a:t> </a:t>
            </a:r>
            <a:endParaRPr lang="el-GR" altLang="el-GR" sz="2000" dirty="0" smtClean="0"/>
          </a:p>
          <a:p>
            <a:pPr marL="0" indent="0">
              <a:buNone/>
            </a:pPr>
            <a:r>
              <a:rPr lang="el-GR" altLang="el-GR" sz="2000" dirty="0"/>
              <a:t>Μέσα στην θηλή υπάρχουν πολυάριθμοι μεγάλοι θηλαίοι πόροι (πόροι του </a:t>
            </a:r>
            <a:r>
              <a:rPr lang="en-GB" altLang="el-GR" sz="2000" dirty="0"/>
              <a:t>Bellini</a:t>
            </a:r>
            <a:r>
              <a:rPr lang="el-GR" altLang="el-GR" sz="2000" dirty="0"/>
              <a:t>), επενδυόμενοι από απλό κυλινδρικό επιθήλιο. </a:t>
            </a:r>
          </a:p>
          <a:p>
            <a:pPr marL="0" indent="0">
              <a:buNone/>
            </a:pPr>
            <a:endParaRPr lang="el-GR" altLang="el-GR" sz="2000" dirty="0"/>
          </a:p>
        </p:txBody>
      </p:sp>
      <p:pic>
        <p:nvPicPr>
          <p:cNvPr id="2969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339310"/>
            <a:ext cx="5159495" cy="338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91880" y="4745954"/>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2521853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νεφρικής θηλής (πάνω τμήμα) σε μικρή μεγέθυνση (4</a:t>
            </a:r>
            <a:r>
              <a:rPr lang="en-GB" altLang="el-GR" sz="3200" dirty="0"/>
              <a:t>x</a:t>
            </a:r>
            <a:r>
              <a:rPr lang="el-GR" altLang="el-GR" sz="3200" dirty="0"/>
              <a:t>) - Ελάσσων κάλυκα </a:t>
            </a:r>
            <a:r>
              <a:rPr lang="el-GR" altLang="el-GR" sz="2800" b="0" dirty="0" smtClean="0"/>
              <a:t>(2/2</a:t>
            </a:r>
            <a:r>
              <a:rPr lang="el-GR" altLang="el-GR" sz="2800" b="0" dirty="0"/>
              <a:t>) </a:t>
            </a:r>
            <a:endParaRPr lang="el-GR" altLang="el-GR" sz="3200" dirty="0"/>
          </a:p>
        </p:txBody>
      </p:sp>
      <p:sp>
        <p:nvSpPr>
          <p:cNvPr id="296963" name="Rectangle 3"/>
          <p:cNvSpPr>
            <a:spLocks noGrp="1" noChangeArrowheads="1"/>
          </p:cNvSpPr>
          <p:nvPr>
            <p:ph idx="1"/>
          </p:nvPr>
        </p:nvSpPr>
        <p:spPr>
          <a:xfrm>
            <a:off x="457200" y="1196752"/>
            <a:ext cx="3178696" cy="5040560"/>
          </a:xfrm>
        </p:spPr>
        <p:txBody>
          <a:bodyPr>
            <a:normAutofit/>
          </a:bodyPr>
          <a:lstStyle/>
          <a:p>
            <a:pPr marL="0" indent="0">
              <a:buNone/>
            </a:pPr>
            <a:r>
              <a:rPr lang="el-GR" altLang="el-GR" sz="2000" dirty="0" smtClean="0"/>
              <a:t>Τα </a:t>
            </a:r>
            <a:r>
              <a:rPr lang="el-GR" altLang="el-GR" sz="2000" dirty="0"/>
              <a:t>ούρα ρέουν από τους θηλαίους πόρους στην ελάσσονα κάλυκα διαμέσου της ηθμοειδούς ζώνης, η οποία και αποτελεί την επιφάνεια της θηλής (δεν υπάρχει στην εικόνα),</a:t>
            </a:r>
            <a:r>
              <a:rPr lang="en-GB" altLang="el-GR" sz="2000" dirty="0"/>
              <a:t> </a:t>
            </a:r>
            <a:r>
              <a:rPr lang="el-GR" altLang="el-GR" sz="2000" dirty="0"/>
              <a:t>σχηματιζομένης από τις εκβολές (ανοίγματα)  των θηλαίων πόρων διαμέσου του επιθηλίου που καλύπτει τη θηλή. </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7" y="1339310"/>
            <a:ext cx="4752528" cy="311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2" y="4941168"/>
            <a:ext cx="8327847" cy="1631216"/>
          </a:xfrm>
          <a:prstGeom prst="rect">
            <a:avLst/>
          </a:prstGeom>
        </p:spPr>
        <p:txBody>
          <a:bodyPr wrap="square">
            <a:spAutoFit/>
          </a:bodyPr>
          <a:lstStyle/>
          <a:p>
            <a:pPr marL="0" indent="0">
              <a:buNone/>
            </a:pPr>
            <a:r>
              <a:rPr lang="el-GR" altLang="el-GR" sz="2000" dirty="0">
                <a:latin typeface="+mj-lt"/>
              </a:rPr>
              <a:t>Η θηλή επενδύεται από </a:t>
            </a:r>
            <a:r>
              <a:rPr lang="el-GR" altLang="el-GR" sz="2000" dirty="0">
                <a:latin typeface="+mj-lt"/>
              </a:rPr>
              <a:t>πολύστιβο</a:t>
            </a:r>
            <a:r>
              <a:rPr lang="el-GR" altLang="el-GR" sz="2000" dirty="0">
                <a:latin typeface="+mj-lt"/>
              </a:rPr>
              <a:t> κυβοειδές επιθήλιο, και η ελάσσονα κάλυκα από το χαρακτηριστικό της αποχετευτικής οδού του ουροποιητικού συστήματος μεταβατικό επιθήλιο, υποστηριζόμενο από ένα υποκείμενο στρώμα λείου μυϊκού ιστού, κανονικό συνδετικό ιστό και λιπώδη συνδετικό ιστό</a:t>
            </a:r>
            <a:r>
              <a:rPr lang="en-GB" altLang="el-GR" sz="2000" dirty="0">
                <a:latin typeface="+mj-lt"/>
              </a:rPr>
              <a:t>o</a:t>
            </a:r>
            <a:r>
              <a:rPr lang="el-GR" altLang="el-GR" sz="2000" dirty="0">
                <a:latin typeface="+mj-lt"/>
              </a:rPr>
              <a:t>. Χρώση</a:t>
            </a:r>
            <a:r>
              <a:rPr lang="en-GB" altLang="el-GR" sz="2000" dirty="0">
                <a:latin typeface="+mj-lt"/>
              </a:rPr>
              <a:t>=H&amp;E.</a:t>
            </a:r>
            <a:endParaRPr lang="el-GR" altLang="el-GR" sz="2000" dirty="0">
              <a:latin typeface="+mj-lt"/>
            </a:endParaRPr>
          </a:p>
        </p:txBody>
      </p:sp>
      <p:sp>
        <p:nvSpPr>
          <p:cNvPr id="6" name="Rectangle 5"/>
          <p:cNvSpPr/>
          <p:nvPr/>
        </p:nvSpPr>
        <p:spPr>
          <a:xfrm>
            <a:off x="3514750" y="4458078"/>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4826002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noAutofit/>
          </a:bodyPr>
          <a:lstStyle/>
          <a:p>
            <a:r>
              <a:rPr lang="el-GR" altLang="el-GR" sz="3200" dirty="0"/>
              <a:t>Ιστολογική εικόνα ουρητήρα σε μικρή μεγέθυνση (10</a:t>
            </a:r>
            <a:r>
              <a:rPr lang="en-GB" altLang="el-GR" sz="3200" dirty="0"/>
              <a:t>x</a:t>
            </a:r>
            <a:r>
              <a:rPr lang="el-GR" altLang="el-GR" sz="3200" dirty="0"/>
              <a:t>)</a:t>
            </a:r>
            <a:endParaRPr lang="el-GR" altLang="el-GR" sz="3200" dirty="0">
              <a:solidFill>
                <a:srgbClr val="FF9900"/>
              </a:solidFill>
            </a:endParaRPr>
          </a:p>
        </p:txBody>
      </p:sp>
      <p:sp>
        <p:nvSpPr>
          <p:cNvPr id="297987" name="Rectangle 3"/>
          <p:cNvSpPr>
            <a:spLocks noGrp="1" noChangeArrowheads="1"/>
          </p:cNvSpPr>
          <p:nvPr>
            <p:ph idx="1"/>
          </p:nvPr>
        </p:nvSpPr>
        <p:spPr>
          <a:xfrm>
            <a:off x="457200" y="1196752"/>
            <a:ext cx="4906888" cy="5040560"/>
          </a:xfrm>
        </p:spPr>
        <p:txBody>
          <a:bodyPr>
            <a:normAutofit/>
          </a:bodyPr>
          <a:lstStyle/>
          <a:p>
            <a:pPr marL="0" indent="0">
              <a:buNone/>
            </a:pPr>
            <a:r>
              <a:rPr lang="el-GR" altLang="el-GR" sz="2000" dirty="0" smtClean="0"/>
              <a:t>Ο </a:t>
            </a:r>
            <a:r>
              <a:rPr lang="el-GR" altLang="el-GR" sz="2000" dirty="0"/>
              <a:t>ουρητήρας επενδύεται από μεταβατικό επιθήλιο, στηριζόμενο σε ένα υποκείμενο στρώμα από χαλαρό συνδετικό ιστό, περιβαλλόμενο από μία παχιά, διπλή στιβάδα λείου μυϊκού ιστού. Χρώση</a:t>
            </a:r>
            <a:r>
              <a:rPr lang="en-GB" altLang="el-GR" sz="2000" dirty="0"/>
              <a:t>=H&amp;E.</a:t>
            </a:r>
            <a:endParaRPr lang="el-GR" altLang="el-GR" sz="2000" dirty="0"/>
          </a:p>
        </p:txBody>
      </p:sp>
      <p:pic>
        <p:nvPicPr>
          <p:cNvPr id="29799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7544" y="2859851"/>
            <a:ext cx="4104456" cy="301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9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2080" y="1340768"/>
            <a:ext cx="3586638" cy="45365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195736" y="5902547"/>
            <a:ext cx="4752528" cy="461665"/>
          </a:xfrm>
          <a:prstGeom prst="rect">
            <a:avLst/>
          </a:prstGeom>
        </p:spPr>
        <p:txBody>
          <a:bodyPr wrap="square">
            <a:spAutoFit/>
          </a:bodyPr>
          <a:lstStyle/>
          <a:p>
            <a:pPr algn="ct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3375831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noAutofit/>
          </a:bodyPr>
          <a:lstStyle/>
          <a:p>
            <a:r>
              <a:rPr lang="el-GR" altLang="el-GR" sz="3200" dirty="0"/>
              <a:t>Ιστολογική εικόνα ουρητήρα </a:t>
            </a:r>
            <a:r>
              <a:rPr lang="el-GR" altLang="el-GR" sz="3200" dirty="0" smtClean="0"/>
              <a:t>σε μεγαλύτερη </a:t>
            </a:r>
            <a:r>
              <a:rPr lang="el-GR" altLang="el-GR" sz="3200" dirty="0"/>
              <a:t>μεγέθυνση (20x)</a:t>
            </a:r>
            <a:endParaRPr lang="el-GR" altLang="el-GR" sz="3200" dirty="0">
              <a:solidFill>
                <a:srgbClr val="FF9900"/>
              </a:solidFill>
            </a:endParaRPr>
          </a:p>
        </p:txBody>
      </p:sp>
      <p:sp>
        <p:nvSpPr>
          <p:cNvPr id="299011" name="Rectangle 3"/>
          <p:cNvSpPr>
            <a:spLocks noGrp="1" noChangeArrowheads="1"/>
          </p:cNvSpPr>
          <p:nvPr>
            <p:ph idx="1"/>
          </p:nvPr>
        </p:nvSpPr>
        <p:spPr>
          <a:xfrm>
            <a:off x="457200" y="1196752"/>
            <a:ext cx="8229600" cy="864096"/>
          </a:xfrm>
        </p:spPr>
        <p:txBody>
          <a:bodyPr>
            <a:normAutofit/>
          </a:bodyPr>
          <a:lstStyle/>
          <a:p>
            <a:pPr marL="0" indent="0">
              <a:buNone/>
            </a:pPr>
            <a:r>
              <a:rPr lang="el-GR" altLang="el-GR" sz="2000" dirty="0" smtClean="0"/>
              <a:t>Ο </a:t>
            </a:r>
            <a:r>
              <a:rPr lang="el-GR" altLang="el-GR" sz="2000" dirty="0"/>
              <a:t>ουρητήρας επενδύεται από μεταβατικό επιθήλιο στηριζόμενο σε ένα υποκείμενο στρώμα από χαλαρό συνδετικό ιστό. Χρώση=</a:t>
            </a:r>
            <a:r>
              <a:rPr lang="en-GB" altLang="el-GR" sz="2000" dirty="0"/>
              <a:t>H</a:t>
            </a:r>
            <a:r>
              <a:rPr lang="el-GR" altLang="el-GR" sz="2000" dirty="0"/>
              <a:t>&amp;</a:t>
            </a:r>
            <a:r>
              <a:rPr lang="en-GB" altLang="el-GR" sz="2000" dirty="0"/>
              <a:t>E</a:t>
            </a:r>
            <a:r>
              <a:rPr lang="el-GR" altLang="el-GR" sz="2000" dirty="0" smtClean="0"/>
              <a:t>.</a:t>
            </a:r>
            <a:endParaRPr lang="el-GR" altLang="el-GR" sz="2000" dirty="0"/>
          </a:p>
        </p:txBody>
      </p:sp>
      <p:pic>
        <p:nvPicPr>
          <p:cNvPr id="299016"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5896" y="2060849"/>
            <a:ext cx="5000645" cy="386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7706" y="1899013"/>
            <a:ext cx="3270198" cy="4093428"/>
          </a:xfrm>
          <a:prstGeom prst="rect">
            <a:avLst/>
          </a:prstGeom>
        </p:spPr>
        <p:txBody>
          <a:bodyPr wrap="square">
            <a:spAutoFit/>
          </a:bodyPr>
          <a:lstStyle/>
          <a:p>
            <a:pPr marL="0" indent="0">
              <a:buNone/>
            </a:pPr>
            <a:r>
              <a:rPr lang="el-GR" altLang="el-GR" sz="2000" dirty="0">
                <a:latin typeface="+mj-lt"/>
              </a:rPr>
              <a:t>Αξίζει να σημειωθεί ότι ο βλεννογόνος του ουρητήρα εμφανίζει πτυχώσεις, και περιβάλλεται από ένα ινοελαστικό χόριο και ένα μυϊκό χιτώνα με δύο έως τρεις σπειροειδείς στιβάδες με ακανόνιστη σπειροειδή και επιμήκη διάταξη των λείων μυϊκών ινών. Εξωτερικά περιβάλλεται από έναν έξω χιτώνα, που περιέχει λιπώδη ιστό.</a:t>
            </a:r>
          </a:p>
        </p:txBody>
      </p:sp>
      <p:sp>
        <p:nvSpPr>
          <p:cNvPr id="6" name="Rectangle 5"/>
          <p:cNvSpPr/>
          <p:nvPr/>
        </p:nvSpPr>
        <p:spPr>
          <a:xfrm>
            <a:off x="3491880" y="5919270"/>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605586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a:bodyPr>
          <a:lstStyle/>
          <a:p>
            <a:r>
              <a:rPr lang="el-GR" altLang="el-GR" sz="3600" dirty="0" smtClean="0"/>
              <a:t>Τοίχωμα ουροδόχου </a:t>
            </a:r>
            <a:r>
              <a:rPr lang="el-GR" altLang="el-GR" sz="3600" dirty="0"/>
              <a:t>κύστης</a:t>
            </a:r>
            <a:endParaRPr lang="el-GR" altLang="el-GR" sz="3600" dirty="0">
              <a:solidFill>
                <a:srgbClr val="FF9900"/>
              </a:solidFill>
            </a:endParaRPr>
          </a:p>
        </p:txBody>
      </p:sp>
      <p:sp>
        <p:nvSpPr>
          <p:cNvPr id="300035" name="Rectangle 3"/>
          <p:cNvSpPr>
            <a:spLocks noGrp="1" noChangeArrowheads="1"/>
          </p:cNvSpPr>
          <p:nvPr>
            <p:ph idx="1"/>
          </p:nvPr>
        </p:nvSpPr>
        <p:spPr>
          <a:xfrm>
            <a:off x="457200" y="1196752"/>
            <a:ext cx="4258816" cy="5040560"/>
          </a:xfrm>
        </p:spPr>
        <p:txBody>
          <a:bodyPr>
            <a:normAutofit/>
          </a:bodyPr>
          <a:lstStyle/>
          <a:p>
            <a:pPr marL="0" indent="0">
              <a:buNone/>
            </a:pPr>
            <a:r>
              <a:rPr lang="el-GR" altLang="el-GR" sz="2000" dirty="0" smtClean="0"/>
              <a:t>Το </a:t>
            </a:r>
            <a:r>
              <a:rPr lang="el-GR" altLang="el-GR" sz="2000" dirty="0"/>
              <a:t>τοίχωμα της ουροδόχου κύστης έχει βλεννογόνο με καλυπτήριο πολύστιβο μεταβατικό επιθήλιο και μυϊκό χιτώνα από δεσμίδες λείων μυϊκών ινών. (χρώση αιματοξυλίνη-εωσίνη, μεγέθυνση Χ50</a:t>
            </a:r>
            <a:r>
              <a:rPr lang="el-GR" altLang="el-GR" sz="2000" dirty="0" smtClean="0"/>
              <a:t>)</a:t>
            </a:r>
            <a:endParaRPr lang="el-GR" altLang="el-GR" sz="1400" dirty="0"/>
          </a:p>
        </p:txBody>
      </p:sp>
      <p:pic>
        <p:nvPicPr>
          <p:cNvPr id="30003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2040" y="1268760"/>
            <a:ext cx="3615532" cy="27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40"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1560" y="3326549"/>
            <a:ext cx="4053707" cy="28916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827240" y="4126040"/>
            <a:ext cx="2686794" cy="646331"/>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1061413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normAutofit/>
          </a:bodyPr>
          <a:lstStyle/>
          <a:p>
            <a:r>
              <a:rPr lang="el-GR" altLang="el-GR" sz="3600" dirty="0" smtClean="0"/>
              <a:t>Νεφρός</a:t>
            </a:r>
            <a:endParaRPr lang="el-GR" altLang="el-GR" sz="3600" dirty="0"/>
          </a:p>
        </p:txBody>
      </p:sp>
      <p:sp>
        <p:nvSpPr>
          <p:cNvPr id="290819" name="Rectangle 3"/>
          <p:cNvSpPr>
            <a:spLocks noGrp="1" noChangeArrowheads="1"/>
          </p:cNvSpPr>
          <p:nvPr>
            <p:ph idx="1"/>
          </p:nvPr>
        </p:nvSpPr>
        <p:spPr/>
        <p:txBody>
          <a:bodyPr>
            <a:noAutofit/>
          </a:bodyPr>
          <a:lstStyle/>
          <a:p>
            <a:pPr marL="0" indent="0">
              <a:buNone/>
            </a:pPr>
            <a:r>
              <a:rPr lang="el-GR" altLang="el-GR" sz="2000" dirty="0" smtClean="0"/>
              <a:t>Ο </a:t>
            </a:r>
            <a:r>
              <a:rPr lang="el-GR" altLang="el-GR" sz="2000" dirty="0"/>
              <a:t>νεφρός αποτελείται από 2 ζώνες: μία εξωτερική, τον φλοιό που υποδιαιρείται σε α) έξω φλοιό και β) παραμυελικό φλοιό και μία εσωτερική, τον μυελό που αποτελείται από κωνοειδείς δομές, τις νεφρικές πυραμίδες, των οποίων η βάση εντοπίζεται στην φλοιομυελική συμβολή και που υποδιαρείται σε έξω μυελό και έσω μυελό αντίστοιχα. </a:t>
            </a:r>
          </a:p>
          <a:p>
            <a:pPr marL="0" indent="0">
              <a:buNone/>
            </a:pPr>
            <a:r>
              <a:rPr lang="el-GR" altLang="el-GR" sz="2000" dirty="0"/>
              <a:t>Η φλοιομυελική συμβολή είναι το σημείο συνάντησης του παραμυελικού φλοιού και του έξω μυελού.  </a:t>
            </a:r>
          </a:p>
        </p:txBody>
      </p:sp>
      <p:pic>
        <p:nvPicPr>
          <p:cNvPr id="2908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40" y="3523059"/>
            <a:ext cx="4859956" cy="29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52120" y="3429000"/>
            <a:ext cx="3024137" cy="2862322"/>
          </a:xfrm>
          <a:prstGeom prst="rect">
            <a:avLst/>
          </a:prstGeom>
        </p:spPr>
        <p:txBody>
          <a:bodyPr wrap="square">
            <a:spAutoFit/>
          </a:bodyPr>
          <a:lstStyle/>
          <a:p>
            <a:r>
              <a:rPr lang="el-GR" altLang="el-GR" sz="2000" dirty="0" smtClean="0">
                <a:latin typeface="+mj-lt"/>
              </a:rPr>
              <a:t>Διατομή </a:t>
            </a:r>
            <a:r>
              <a:rPr lang="el-GR" altLang="el-GR" sz="2000" dirty="0">
                <a:latin typeface="+mj-lt"/>
              </a:rPr>
              <a:t>φλοιώδους μοίρας του νεφρού. Διακρίνονται τα νεφρικά σωμάτια (βέλη), καθώς και κάθετες και επιμήκεις διατομές ουροφόρων σωληναρίων.  (χρώση αιματοξυλίνη-εωσίνη, μεγέθυνση Χ50)</a:t>
            </a:r>
          </a:p>
        </p:txBody>
      </p:sp>
      <p:sp>
        <p:nvSpPr>
          <p:cNvPr id="6" name="Rectangle 5"/>
          <p:cNvSpPr/>
          <p:nvPr/>
        </p:nvSpPr>
        <p:spPr>
          <a:xfrm>
            <a:off x="467544" y="639633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24770283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rmAutofit/>
          </a:bodyPr>
          <a:lstStyle/>
          <a:p>
            <a:r>
              <a:rPr lang="el-GR" altLang="el-GR" sz="3600" dirty="0"/>
              <a:t>Τοίχωμα ουροδόχου </a:t>
            </a:r>
            <a:r>
              <a:rPr lang="el-GR" altLang="el-GR" sz="3600" dirty="0" smtClean="0"/>
              <a:t>κύστης (</a:t>
            </a:r>
            <a:r>
              <a:rPr lang="en-US" altLang="el-GR" sz="3600" dirty="0" smtClean="0"/>
              <a:t>x</a:t>
            </a:r>
            <a:r>
              <a:rPr lang="el-GR" altLang="el-GR" sz="3600" dirty="0" smtClean="0"/>
              <a:t>100)</a:t>
            </a:r>
            <a:endParaRPr lang="el-GR" altLang="el-GR" sz="3600" dirty="0">
              <a:solidFill>
                <a:srgbClr val="FF9900"/>
              </a:solidFill>
            </a:endParaRPr>
          </a:p>
        </p:txBody>
      </p:sp>
      <p:sp>
        <p:nvSpPr>
          <p:cNvPr id="301059" name="Rectangle 3"/>
          <p:cNvSpPr>
            <a:spLocks noGrp="1" noChangeArrowheads="1"/>
          </p:cNvSpPr>
          <p:nvPr>
            <p:ph idx="1"/>
          </p:nvPr>
        </p:nvSpPr>
        <p:spPr>
          <a:xfrm>
            <a:off x="457200" y="1196752"/>
            <a:ext cx="3394720" cy="5040560"/>
          </a:xfrm>
        </p:spPr>
        <p:txBody>
          <a:bodyPr>
            <a:normAutofit/>
          </a:bodyPr>
          <a:lstStyle/>
          <a:p>
            <a:pPr marL="0" indent="0">
              <a:buNone/>
            </a:pPr>
            <a:r>
              <a:rPr lang="el-GR" altLang="el-GR" sz="2000" dirty="0" smtClean="0"/>
              <a:t>Λεπτομέρεια </a:t>
            </a:r>
            <a:r>
              <a:rPr lang="el-GR" altLang="el-GR" sz="2000" dirty="0"/>
              <a:t>της προηγούμενης ιστολογικής εικόνας σε μεγαλύτερη μεγέθυνση. Διακρίνονται το καλυπτήριο πολύστιβο μεταβατικό επιθήλιο (βέλη) του βλεννογόνου της ουροδόχου κύστης και ο μυϊκός χιτώνας. (χρώση αιματοξυλίνη-εωσίνη, μεγέθυνση Χ100)</a:t>
            </a:r>
          </a:p>
        </p:txBody>
      </p:sp>
      <p:pic>
        <p:nvPicPr>
          <p:cNvPr id="30106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31949" y="1278423"/>
            <a:ext cx="4704523"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07904" y="480681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18966751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noAutofit/>
          </a:bodyPr>
          <a:lstStyle/>
          <a:p>
            <a:r>
              <a:rPr lang="el-GR" altLang="el-GR" sz="3200" dirty="0"/>
              <a:t>Ιστολογική εικόνα ουροδόχου κύστης σε μικρή μεγέθυνση (4x</a:t>
            </a:r>
            <a:r>
              <a:rPr lang="el-GR" altLang="el-GR" sz="3200" dirty="0" smtClean="0"/>
              <a:t>) </a:t>
            </a:r>
            <a:r>
              <a:rPr lang="en-US" altLang="el-GR" sz="3200" dirty="0" smtClean="0"/>
              <a:t>-</a:t>
            </a:r>
            <a:r>
              <a:rPr lang="el-GR" altLang="el-GR" sz="3200" dirty="0" smtClean="0"/>
              <a:t> Τοίχωμα</a:t>
            </a:r>
            <a:r>
              <a:rPr lang="en-US" altLang="el-GR" sz="3200" dirty="0" smtClean="0"/>
              <a:t> </a:t>
            </a:r>
            <a:r>
              <a:rPr lang="en-US" altLang="el-GR" sz="2800" b="0" dirty="0" smtClean="0"/>
              <a:t>(1/2)</a:t>
            </a:r>
            <a:endParaRPr lang="el-GR" altLang="el-GR" sz="2800" b="0" dirty="0">
              <a:solidFill>
                <a:srgbClr val="FF9900"/>
              </a:solidFill>
            </a:endParaRPr>
          </a:p>
        </p:txBody>
      </p:sp>
      <p:sp>
        <p:nvSpPr>
          <p:cNvPr id="302083" name="Rectangle 3"/>
          <p:cNvSpPr>
            <a:spLocks noGrp="1" noChangeArrowheads="1"/>
          </p:cNvSpPr>
          <p:nvPr>
            <p:ph idx="1"/>
          </p:nvPr>
        </p:nvSpPr>
        <p:spPr>
          <a:xfrm>
            <a:off x="457200" y="1196751"/>
            <a:ext cx="4906888" cy="5663793"/>
          </a:xfrm>
        </p:spPr>
        <p:txBody>
          <a:bodyPr>
            <a:noAutofit/>
          </a:bodyPr>
          <a:lstStyle/>
          <a:p>
            <a:pPr marL="0" indent="0">
              <a:buNone/>
            </a:pPr>
            <a:r>
              <a:rPr lang="el-GR" altLang="el-GR" sz="2000" dirty="0" smtClean="0"/>
              <a:t>Παρατηρείται </a:t>
            </a:r>
            <a:r>
              <a:rPr lang="el-GR" altLang="el-GR" sz="2000" dirty="0"/>
              <a:t>ο βλεννογόνος, εμφανίζων πτυχώσεις, οι οποίες επιπεδώνονται όταν η κύστη γεμίσει με ούρα, ο οποίος αποτελείται από μεταβατικό επιθήλιο και στρώμα, και ο παχύς  μυϊκός χιτώνας, αποτελούμενος από τρεις δυσδιάκριτες διαφορετικές  στιβάδες λείου μυϊκού ιστ</a:t>
            </a:r>
            <a:r>
              <a:rPr lang="en-GB" altLang="el-GR" sz="2000" dirty="0"/>
              <a:t>o</a:t>
            </a:r>
            <a:r>
              <a:rPr lang="el-GR" altLang="el-GR" sz="2000" dirty="0"/>
              <a:t>ύ. Χρώση=</a:t>
            </a:r>
            <a:r>
              <a:rPr lang="en-GB" altLang="el-GR" sz="2000" dirty="0"/>
              <a:t>H</a:t>
            </a:r>
            <a:r>
              <a:rPr lang="el-GR" altLang="el-GR" sz="2000" dirty="0"/>
              <a:t>&amp;</a:t>
            </a:r>
            <a:r>
              <a:rPr lang="en-GB" altLang="el-GR" sz="2000" dirty="0"/>
              <a:t>E</a:t>
            </a:r>
            <a:r>
              <a:rPr lang="el-GR" altLang="el-GR" sz="2000" dirty="0"/>
              <a:t>.</a:t>
            </a:r>
          </a:p>
          <a:p>
            <a:pPr marL="0" indent="0">
              <a:buNone/>
            </a:pPr>
            <a:r>
              <a:rPr lang="el-GR" altLang="el-GR" sz="2000" dirty="0"/>
              <a:t>Αξίζει να σημειωθεί ότι στην ουροδόχος κύστη, ένα μείγμα λείων μυϊκών ινών σχηματίζουν τον συγκυτιακό εξωστήρα μυ. </a:t>
            </a:r>
            <a:endParaRPr lang="el-GR" altLang="el-GR" sz="2000" dirty="0" smtClean="0"/>
          </a:p>
          <a:p>
            <a:pPr marL="0" indent="0">
              <a:buNone/>
            </a:pPr>
            <a:r>
              <a:rPr lang="el-GR" altLang="el-GR" sz="2000" dirty="0" smtClean="0"/>
              <a:t>Στον </a:t>
            </a:r>
            <a:r>
              <a:rPr lang="el-GR" altLang="el-GR" sz="2000" dirty="0"/>
              <a:t>αυχένα της ουροδόχου κύστης, οι μυϊκές ίνες διατάσσονται ακανόνιστα σε τρεις στιβάδες (έσω επιμήκης, μέση κυκλοτερής, και έξω επιμήκης), σχηματίζοντας τον έσω λειτουργικό σφιγκτήρα. </a:t>
            </a:r>
          </a:p>
        </p:txBody>
      </p:sp>
      <p:pic>
        <p:nvPicPr>
          <p:cNvPr id="302086" name="Picture 6"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980" y="3861049"/>
            <a:ext cx="3405987" cy="25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088" name="Picture 8" descr="ANd9GcTElhB4xJ6Yx8RR-oqh_jBVoRu9nQyqtIj4gj3L-zyJP1_vz4m5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261" y="1322515"/>
            <a:ext cx="3406706" cy="24263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67575" y="6386810"/>
            <a:ext cx="352839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6"/>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261" y="3861049"/>
            <a:ext cx="3405987" cy="25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542" y="1322515"/>
            <a:ext cx="3406706" cy="242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4010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noAutofit/>
          </a:bodyPr>
          <a:lstStyle/>
          <a:p>
            <a:r>
              <a:rPr lang="el-GR" altLang="el-GR" sz="3200" dirty="0"/>
              <a:t>Ιστολογική εικόνα ουροδόχου κύστης σε μικρή μεγέθυνση (4x) </a:t>
            </a:r>
            <a:r>
              <a:rPr lang="en-US" altLang="el-GR" sz="3200" dirty="0" smtClean="0"/>
              <a:t>-</a:t>
            </a:r>
            <a:r>
              <a:rPr lang="el-GR" altLang="el-GR" sz="3200" dirty="0" smtClean="0"/>
              <a:t> Τοίχωμα</a:t>
            </a:r>
            <a:r>
              <a:rPr lang="en-US" altLang="el-GR" sz="3200" dirty="0" smtClean="0"/>
              <a:t> </a:t>
            </a:r>
            <a:r>
              <a:rPr lang="en-US" altLang="el-GR" sz="2800" b="0" dirty="0" smtClean="0">
                <a:solidFill>
                  <a:prstClr val="black"/>
                </a:solidFill>
              </a:rPr>
              <a:t>(2/2</a:t>
            </a:r>
            <a:r>
              <a:rPr lang="en-US" altLang="el-GR" sz="2800" b="0" dirty="0">
                <a:solidFill>
                  <a:prstClr val="black"/>
                </a:solidFill>
              </a:rPr>
              <a:t>)</a:t>
            </a:r>
            <a:endParaRPr lang="el-GR" altLang="el-GR" sz="3200" dirty="0">
              <a:solidFill>
                <a:srgbClr val="FF9900"/>
              </a:solidFill>
            </a:endParaRPr>
          </a:p>
        </p:txBody>
      </p:sp>
      <p:sp>
        <p:nvSpPr>
          <p:cNvPr id="302083" name="Rectangle 3"/>
          <p:cNvSpPr>
            <a:spLocks noGrp="1" noChangeArrowheads="1"/>
          </p:cNvSpPr>
          <p:nvPr>
            <p:ph idx="1"/>
          </p:nvPr>
        </p:nvSpPr>
        <p:spPr>
          <a:xfrm>
            <a:off x="457200" y="1196752"/>
            <a:ext cx="4906888" cy="5040560"/>
          </a:xfrm>
        </p:spPr>
        <p:txBody>
          <a:bodyPr>
            <a:noAutofit/>
          </a:bodyPr>
          <a:lstStyle/>
          <a:p>
            <a:pPr marL="0" indent="0">
              <a:buNone/>
            </a:pPr>
            <a:r>
              <a:rPr lang="el-GR" altLang="el-GR" sz="2000" dirty="0" smtClean="0"/>
              <a:t>Το </a:t>
            </a:r>
            <a:r>
              <a:rPr lang="el-GR" altLang="el-GR" sz="2000" dirty="0"/>
              <a:t>ουροθήλιο (μεταβατικό επιθήλιο), που ομοιάζει με κυλινδρικό όταν η κύστη είναι άδεια, διατείνεται και αποκτά την μορφολογία ενός πολύστιβου πλακώδους επιθηλίου, όταν η κύστη πληρούται με ούρα. </a:t>
            </a:r>
          </a:p>
          <a:p>
            <a:pPr marL="0" indent="0">
              <a:buNone/>
            </a:pPr>
            <a:r>
              <a:rPr lang="el-GR" altLang="el-GR" sz="2000" dirty="0"/>
              <a:t>Το </a:t>
            </a:r>
            <a:r>
              <a:rPr lang="el-GR" altLang="el-GR" sz="2000" dirty="0"/>
              <a:t>ουροθήλιο</a:t>
            </a:r>
            <a:r>
              <a:rPr lang="el-GR" altLang="el-GR" sz="2000" dirty="0"/>
              <a:t> φέρει κορυφαίες </a:t>
            </a:r>
            <a:r>
              <a:rPr lang="el-GR" altLang="el-GR" sz="2000" dirty="0"/>
              <a:t>μεμβρανικές</a:t>
            </a:r>
            <a:r>
              <a:rPr lang="el-GR" altLang="el-GR" sz="2000" dirty="0"/>
              <a:t> πλάκες (σχηματίζονται από τη συσσώρευση ενδομεμβρανικών πρωτεϊνών, στην κυτταροπλασματική πλευρά των οποίων </a:t>
            </a:r>
            <a:r>
              <a:rPr lang="el-GR" altLang="el-GR" sz="2000" dirty="0" smtClean="0"/>
              <a:t>προσφύονται </a:t>
            </a:r>
            <a:r>
              <a:rPr lang="el-GR" altLang="el-GR" sz="2000" dirty="0"/>
              <a:t>κυτταροσκελετικές πρωτεϊνες), οι οποίες δημιουργούν μία πεπαχυσμένη περιοχή, ικανή να προσαρμόζεται σε μεγάλες μεταβολές της επιφανειακής περιοχής.</a:t>
            </a:r>
          </a:p>
        </p:txBody>
      </p:sp>
      <p:sp>
        <p:nvSpPr>
          <p:cNvPr id="8" name="Rectangle 7"/>
          <p:cNvSpPr/>
          <p:nvPr/>
        </p:nvSpPr>
        <p:spPr>
          <a:xfrm>
            <a:off x="5467575" y="6386810"/>
            <a:ext cx="352839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261" y="3861049"/>
            <a:ext cx="3405987" cy="25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542" y="1322515"/>
            <a:ext cx="3406706" cy="242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16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Autofit/>
          </a:bodyPr>
          <a:lstStyle/>
          <a:p>
            <a:r>
              <a:rPr lang="el-GR" altLang="el-GR" sz="3200" dirty="0"/>
              <a:t>Λεπτομέρεια</a:t>
            </a:r>
            <a:r>
              <a:rPr lang="en-GB" altLang="el-GR" sz="3200" dirty="0"/>
              <a:t> </a:t>
            </a:r>
            <a:r>
              <a:rPr lang="el-GR" altLang="el-GR" sz="3200" dirty="0"/>
              <a:t>της</a:t>
            </a:r>
            <a:r>
              <a:rPr lang="en-GB" altLang="el-GR" sz="3200" dirty="0"/>
              <a:t> </a:t>
            </a:r>
            <a:r>
              <a:rPr lang="el-GR" altLang="el-GR" sz="3200" dirty="0"/>
              <a:t>προηγούμενης</a:t>
            </a:r>
            <a:r>
              <a:rPr lang="en-GB" altLang="el-GR" sz="3200" dirty="0"/>
              <a:t> </a:t>
            </a:r>
            <a:r>
              <a:rPr lang="el-GR" altLang="el-GR" sz="3200" dirty="0"/>
              <a:t>εικόνας</a:t>
            </a:r>
            <a:r>
              <a:rPr lang="en-GB" altLang="el-GR" sz="3200" dirty="0"/>
              <a:t> </a:t>
            </a:r>
            <a:r>
              <a:rPr lang="el-GR" altLang="el-GR" sz="3200" dirty="0"/>
              <a:t>σε</a:t>
            </a:r>
            <a:r>
              <a:rPr lang="en-GB" altLang="el-GR" sz="3200" dirty="0"/>
              <a:t> </a:t>
            </a:r>
            <a:r>
              <a:rPr lang="el-GR" altLang="el-GR" sz="3200" dirty="0"/>
              <a:t>μεγάλη</a:t>
            </a:r>
            <a:r>
              <a:rPr lang="en-GB" altLang="el-GR" sz="3200" dirty="0"/>
              <a:t> </a:t>
            </a:r>
            <a:r>
              <a:rPr lang="el-GR" altLang="el-GR" sz="3200" dirty="0"/>
              <a:t>μεγέθυνση</a:t>
            </a:r>
            <a:r>
              <a:rPr lang="en-GB" altLang="el-GR" sz="3200" dirty="0"/>
              <a:t> (40x</a:t>
            </a:r>
            <a:r>
              <a:rPr lang="en-GB" altLang="el-GR" sz="3200" dirty="0" smtClean="0"/>
              <a:t>)</a:t>
            </a:r>
            <a:r>
              <a:rPr lang="el-GR" altLang="el-GR" sz="3200" dirty="0" smtClean="0"/>
              <a:t> </a:t>
            </a:r>
            <a:r>
              <a:rPr lang="en-GB" altLang="el-GR" sz="3200" dirty="0" smtClean="0"/>
              <a:t>-</a:t>
            </a:r>
            <a:r>
              <a:rPr lang="el-GR" altLang="el-GR" sz="3200" dirty="0" smtClean="0"/>
              <a:t> Βλεννογόνος</a:t>
            </a:r>
            <a:r>
              <a:rPr lang="en-US" altLang="el-GR" sz="3200" dirty="0" smtClean="0"/>
              <a:t> </a:t>
            </a:r>
            <a:r>
              <a:rPr lang="en-US" altLang="el-GR" sz="2800" b="0" dirty="0" smtClean="0"/>
              <a:t>(1/2)</a:t>
            </a:r>
            <a:endParaRPr lang="el-GR" altLang="el-GR" sz="2800" b="0" dirty="0"/>
          </a:p>
        </p:txBody>
      </p:sp>
      <p:sp>
        <p:nvSpPr>
          <p:cNvPr id="303107" name="Rectangle 3"/>
          <p:cNvSpPr>
            <a:spLocks noGrp="1" noChangeArrowheads="1"/>
          </p:cNvSpPr>
          <p:nvPr>
            <p:ph idx="1"/>
          </p:nvPr>
        </p:nvSpPr>
        <p:spPr>
          <a:xfrm>
            <a:off x="4067944" y="1196752"/>
            <a:ext cx="4618856" cy="5040560"/>
          </a:xfrm>
        </p:spPr>
        <p:txBody>
          <a:bodyPr>
            <a:noAutofit/>
          </a:bodyPr>
          <a:lstStyle/>
          <a:p>
            <a:pPr marL="0" indent="0">
              <a:buNone/>
            </a:pPr>
            <a:r>
              <a:rPr lang="el-GR" altLang="el-GR" sz="2000" dirty="0" smtClean="0"/>
              <a:t>Παρατηρείται </a:t>
            </a:r>
            <a:r>
              <a:rPr lang="el-GR" altLang="el-GR" sz="2000" dirty="0"/>
              <a:t>ο βλεννογόνος της ουροδόχου κύστης, εμφανίζων μία παχιά στιβάδα μεταβατικού επιθηλίου στηριζομένη σε ένα στρώμα από πυκνό ινοελαστικό ιστό επεκτεινόμενο στο εσωτερικό των πτυχώσεων του βλεννογόνου. Χρώση</a:t>
            </a:r>
            <a:r>
              <a:rPr lang="en-GB" altLang="el-GR" sz="2000" dirty="0"/>
              <a:t>=H&amp;E.</a:t>
            </a:r>
            <a:endParaRPr lang="el-GR" altLang="el-GR" sz="2000" dirty="0"/>
          </a:p>
          <a:p>
            <a:pPr marL="0" indent="0">
              <a:buNone/>
            </a:pPr>
            <a:r>
              <a:rPr lang="el-GR" altLang="el-GR" sz="2000" dirty="0"/>
              <a:t>Αξίζει να σημειωθεί ότι η ανδρική ουρήθρα (τέλος αποχετευτικής οδού), έχει διαφορετικά είδη επιθηλίων σε κάθε ένα από τα τρία τμήματά της; μεταβατικό στην προστατική ουρήθρα, και από ψευδοπολύστιβο κυλινδρικό προς πολύστιβο κυλινδρικό στην μεμβρανώδη και πεϊκή ουρήθρα</a:t>
            </a:r>
            <a:r>
              <a:rPr lang="el-GR" altLang="el-GR" sz="2000" dirty="0" smtClean="0"/>
              <a:t>.</a:t>
            </a:r>
            <a:endParaRPr lang="el-GR" altLang="el-GR" sz="2000" dirty="0"/>
          </a:p>
        </p:txBody>
      </p:sp>
      <p:pic>
        <p:nvPicPr>
          <p:cNvPr id="3031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36" y="3923560"/>
            <a:ext cx="3584459" cy="224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36" y="1299149"/>
            <a:ext cx="3584459" cy="2592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1520" y="6157375"/>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5"/>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8843732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Autofit/>
          </a:bodyPr>
          <a:lstStyle/>
          <a:p>
            <a:r>
              <a:rPr lang="el-GR" altLang="el-GR" sz="3200" dirty="0"/>
              <a:t>Λεπτομέρεια</a:t>
            </a:r>
            <a:r>
              <a:rPr lang="en-GB" altLang="el-GR" sz="3200" dirty="0"/>
              <a:t> </a:t>
            </a:r>
            <a:r>
              <a:rPr lang="el-GR" altLang="el-GR" sz="3200" dirty="0"/>
              <a:t>της</a:t>
            </a:r>
            <a:r>
              <a:rPr lang="en-GB" altLang="el-GR" sz="3200" dirty="0"/>
              <a:t> </a:t>
            </a:r>
            <a:r>
              <a:rPr lang="el-GR" altLang="el-GR" sz="3200" dirty="0"/>
              <a:t>προηγούμενης</a:t>
            </a:r>
            <a:r>
              <a:rPr lang="en-GB" altLang="el-GR" sz="3200" dirty="0"/>
              <a:t> </a:t>
            </a:r>
            <a:r>
              <a:rPr lang="el-GR" altLang="el-GR" sz="3200" dirty="0"/>
              <a:t>εικόνας</a:t>
            </a:r>
            <a:r>
              <a:rPr lang="en-GB" altLang="el-GR" sz="3200" dirty="0"/>
              <a:t> </a:t>
            </a:r>
            <a:r>
              <a:rPr lang="el-GR" altLang="el-GR" sz="3200" dirty="0"/>
              <a:t>σε</a:t>
            </a:r>
            <a:r>
              <a:rPr lang="en-GB" altLang="el-GR" sz="3200" dirty="0"/>
              <a:t> </a:t>
            </a:r>
            <a:r>
              <a:rPr lang="el-GR" altLang="el-GR" sz="3200" dirty="0"/>
              <a:t>μεγάλη</a:t>
            </a:r>
            <a:r>
              <a:rPr lang="en-GB" altLang="el-GR" sz="3200" dirty="0"/>
              <a:t> </a:t>
            </a:r>
            <a:r>
              <a:rPr lang="el-GR" altLang="el-GR" sz="3200" dirty="0"/>
              <a:t>μεγέθυνση</a:t>
            </a:r>
            <a:r>
              <a:rPr lang="en-GB" altLang="el-GR" sz="3200" dirty="0"/>
              <a:t> (40x)</a:t>
            </a:r>
            <a:r>
              <a:rPr lang="el-GR" altLang="el-GR" sz="3200" dirty="0"/>
              <a:t> </a:t>
            </a:r>
            <a:r>
              <a:rPr lang="en-GB" altLang="el-GR" sz="3200" dirty="0" smtClean="0"/>
              <a:t>-</a:t>
            </a:r>
            <a:r>
              <a:rPr lang="el-GR" altLang="el-GR" sz="3200" dirty="0" smtClean="0"/>
              <a:t> Βλεννογόνος</a:t>
            </a:r>
            <a:r>
              <a:rPr lang="en-US" altLang="el-GR" sz="3200" dirty="0" smtClean="0"/>
              <a:t> </a:t>
            </a:r>
            <a:r>
              <a:rPr lang="en-US" altLang="el-GR" sz="2800" b="0" dirty="0" smtClean="0">
                <a:solidFill>
                  <a:prstClr val="black"/>
                </a:solidFill>
              </a:rPr>
              <a:t>(2/2</a:t>
            </a:r>
            <a:r>
              <a:rPr lang="en-US" altLang="el-GR" sz="2800" b="0" dirty="0">
                <a:solidFill>
                  <a:prstClr val="black"/>
                </a:solidFill>
              </a:rPr>
              <a:t>)</a:t>
            </a:r>
            <a:endParaRPr lang="el-GR" altLang="el-GR" sz="3200" dirty="0"/>
          </a:p>
        </p:txBody>
      </p:sp>
      <p:sp>
        <p:nvSpPr>
          <p:cNvPr id="303107" name="Rectangle 3"/>
          <p:cNvSpPr>
            <a:spLocks noGrp="1" noChangeArrowheads="1"/>
          </p:cNvSpPr>
          <p:nvPr>
            <p:ph idx="1"/>
          </p:nvPr>
        </p:nvSpPr>
        <p:spPr>
          <a:xfrm>
            <a:off x="4139952" y="1196752"/>
            <a:ext cx="4546848" cy="5040560"/>
          </a:xfrm>
        </p:spPr>
        <p:txBody>
          <a:bodyPr>
            <a:noAutofit/>
          </a:bodyPr>
          <a:lstStyle/>
          <a:p>
            <a:pPr marL="0" indent="0">
              <a:buNone/>
            </a:pPr>
            <a:r>
              <a:rPr lang="el-GR" altLang="el-GR" sz="2000" dirty="0" smtClean="0"/>
              <a:t>Στη </a:t>
            </a:r>
            <a:r>
              <a:rPr lang="el-GR" altLang="el-GR" sz="2000" dirty="0"/>
              <a:t>γυναικεία ουρήθρα, το ενδοπυελικό τμήμα επενδύεται από μεταβατικό επιθήλιο, ενώ το εξωπυελικό ή περινεϊκό τμήμα επενδύεται από ψευδοπολύστιβο κυλινδρικό επιθήλιο.</a:t>
            </a:r>
          </a:p>
          <a:p>
            <a:pPr marL="0" indent="0">
              <a:buNone/>
            </a:pPr>
            <a:r>
              <a:rPr lang="el-GR" altLang="el-GR" sz="2000" dirty="0"/>
              <a:t>Κοντά στο στόμιο της ουρήθρας το επιθήλιο μετατρέπεται σε πολύστιβο πλακώδες προς πολύστιβο πλακώδες με μικρή κερατινοποίηση για την γυναικεία ουρήθρα</a:t>
            </a:r>
            <a:r>
              <a:rPr lang="el-GR" altLang="el-GR" sz="2000" dirty="0" smtClean="0"/>
              <a:t>.</a:t>
            </a:r>
            <a:endParaRPr lang="el-GR" altLang="el-GR" sz="2000" u="sng"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36" y="3923560"/>
            <a:ext cx="3584459" cy="224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36" y="1299149"/>
            <a:ext cx="3584459" cy="2592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6157375"/>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5"/>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2812191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ΙΙ – Κυτταρολογία (Θ). </a:t>
            </a:r>
            <a:r>
              <a:rPr lang="el-GR" sz="2000" dirty="0"/>
              <a:t>Ενότητα </a:t>
            </a:r>
            <a:r>
              <a:rPr lang="en-US" sz="2000" dirty="0" smtClean="0"/>
              <a:t>5</a:t>
            </a:r>
            <a:r>
              <a:rPr lang="el-GR" sz="2000" dirty="0" smtClean="0"/>
              <a:t>: </a:t>
            </a:r>
            <a:r>
              <a:rPr lang="el-GR" sz="2000" dirty="0"/>
              <a:t>Ουροποιητικό </a:t>
            </a:r>
            <a:r>
              <a:rPr lang="el-GR" sz="2000" dirty="0" smtClean="0"/>
              <a:t>Σύστημα».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6455804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488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normAutofit/>
          </a:bodyPr>
          <a:lstStyle/>
          <a:p>
            <a:r>
              <a:rPr lang="el-GR" altLang="el-GR" sz="3600" dirty="0" smtClean="0"/>
              <a:t>Νεφρικός λοβός</a:t>
            </a:r>
            <a:endParaRPr lang="el-GR" altLang="el-GR" sz="3600" dirty="0"/>
          </a:p>
        </p:txBody>
      </p:sp>
      <p:sp>
        <p:nvSpPr>
          <p:cNvPr id="290819" name="Rectangle 3"/>
          <p:cNvSpPr>
            <a:spLocks noGrp="1" noChangeArrowheads="1"/>
          </p:cNvSpPr>
          <p:nvPr>
            <p:ph idx="1"/>
          </p:nvPr>
        </p:nvSpPr>
        <p:spPr/>
        <p:txBody>
          <a:bodyPr>
            <a:noAutofit/>
          </a:bodyPr>
          <a:lstStyle/>
          <a:p>
            <a:pPr marL="0" indent="0">
              <a:buNone/>
            </a:pPr>
            <a:r>
              <a:rPr lang="el-GR" altLang="el-GR" sz="2000" dirty="0" smtClean="0"/>
              <a:t>Κάθε </a:t>
            </a:r>
            <a:r>
              <a:rPr lang="el-GR" altLang="el-GR" sz="2000" dirty="0"/>
              <a:t>νεφρική πυραμίδα μαζί με τον παρακείμενο φλοιό που την περιβάλλει αποτελεί τον νεφρικό λοβό. Τα πλάγια όρια του λοβού αντιστοιχούν στις νεφρικές στήλες του Bertini, διαμέσου των οποίων διέρχονται οι μεσολοβώδεις αρτηρίες.</a:t>
            </a:r>
          </a:p>
          <a:p>
            <a:pPr marL="0" indent="0">
              <a:buNone/>
            </a:pPr>
            <a:r>
              <a:rPr lang="el-GR" altLang="el-GR" sz="2000" dirty="0"/>
              <a:t>Η βάση του νεφρικού λοβού αποτελεί την κάψα του νεφρού.</a:t>
            </a:r>
          </a:p>
          <a:p>
            <a:pPr marL="0" indent="0">
              <a:buNone/>
            </a:pPr>
            <a:r>
              <a:rPr lang="el-GR" altLang="el-GR" sz="2000" dirty="0"/>
              <a:t>Η κορυφή του νεφρικού λοβού καταλήγει σε μία κωνοειδή θηλή, η επιφάνεια της οποίας αποτελεί την ηθμοειδή ζώνη, την περιοχή εκβολής των θηλαίων πόρων (πόροι του Bellini). Κάθε θηλή περιβάλλεται από τον ελάσσονα κάλυκα. </a:t>
            </a:r>
            <a:endParaRPr lang="el-GR" altLang="el-GR" sz="2400" dirty="0"/>
          </a:p>
        </p:txBody>
      </p:sp>
    </p:spTree>
    <p:extLst>
      <p:ext uri="{BB962C8B-B14F-4D97-AF65-F5344CB8AC3E}">
        <p14:creationId xmlns:p14="http://schemas.microsoft.com/office/powerpoint/2010/main" val="26928856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p>
          <a:p>
            <a:pPr marL="457200" indent="-457200">
              <a:buFont typeface="+mj-lt"/>
              <a:buAutoNum type="arabicPeriod"/>
            </a:pPr>
            <a:r>
              <a:rPr lang="en-US" sz="2000" dirty="0" smtClean="0">
                <a:solidFill>
                  <a:schemeClr val="tx1">
                    <a:lumMod val="75000"/>
                    <a:lumOff val="25000"/>
                  </a:schemeClr>
                </a:solidFill>
                <a:hlinkClick r:id="rId4"/>
              </a:rPr>
              <a:t>Paul </a:t>
            </a:r>
            <a:r>
              <a:rPr lang="en-US" sz="2000" dirty="0">
                <a:solidFill>
                  <a:schemeClr val="tx1">
                    <a:lumMod val="75000"/>
                    <a:lumOff val="25000"/>
                  </a:schemeClr>
                </a:solidFill>
                <a:hlinkClick r:id="rId4"/>
              </a:rPr>
              <a:t>Bell, Barbara Safiejko-Mroczka, Department of Zoology</a:t>
            </a:r>
            <a:r>
              <a:rPr lang="en-US" sz="2000" dirty="0">
                <a:solidFill>
                  <a:schemeClr val="tx1">
                    <a:lumMod val="75000"/>
                    <a:lumOff val="25000"/>
                  </a:schemeClr>
                </a:solidFill>
              </a:rPr>
              <a:t>, University of Oklahoma. All rights reserved</a:t>
            </a:r>
            <a:endParaRPr lang="el-GR" sz="2000" dirty="0">
              <a:solidFill>
                <a:schemeClr val="tx1">
                  <a:lumMod val="75000"/>
                  <a:lumOff val="25000"/>
                </a:schemeClr>
              </a:solidFill>
            </a:endParaRPr>
          </a:p>
          <a:p>
            <a:pPr marL="457200" indent="-457200">
              <a:buFont typeface="+mj-lt"/>
              <a:buAutoNum type="arabicPeriod"/>
            </a:pPr>
            <a:endParaRPr lang="el-GR" sz="2000" dirty="0">
              <a:solidFill>
                <a:schemeClr val="tx1">
                  <a:lumMod val="75000"/>
                  <a:lumOff val="25000"/>
                </a:schemeClr>
              </a:solidFill>
            </a:endParaRPr>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0" y="116632"/>
            <a:ext cx="9144000" cy="908720"/>
          </a:xfrm>
        </p:spPr>
        <p:txBody>
          <a:bodyPr>
            <a:noAutofit/>
          </a:bodyPr>
          <a:lstStyle/>
          <a:p>
            <a:r>
              <a:rPr lang="el-GR" altLang="el-GR" sz="3600" dirty="0" smtClean="0"/>
              <a:t>Μυελική πυραμίδα - Σωμάτια - Σωληνάρια</a:t>
            </a:r>
            <a:endParaRPr lang="el-GR" altLang="el-GR" sz="3600" dirty="0">
              <a:solidFill>
                <a:srgbClr val="FF9900"/>
              </a:solidFill>
            </a:endParaRPr>
          </a:p>
        </p:txBody>
      </p:sp>
      <p:sp>
        <p:nvSpPr>
          <p:cNvPr id="289795" name="Rectangle 3"/>
          <p:cNvSpPr>
            <a:spLocks noGrp="1" noChangeArrowheads="1"/>
          </p:cNvSpPr>
          <p:nvPr>
            <p:ph idx="1"/>
          </p:nvPr>
        </p:nvSpPr>
        <p:spPr>
          <a:xfrm>
            <a:off x="457200" y="1196752"/>
            <a:ext cx="4042792" cy="5040560"/>
          </a:xfrm>
        </p:spPr>
        <p:txBody>
          <a:bodyPr>
            <a:noAutofit/>
          </a:bodyPr>
          <a:lstStyle/>
          <a:p>
            <a:pPr marL="0" indent="0">
              <a:buNone/>
            </a:pPr>
            <a:r>
              <a:rPr lang="el-GR" altLang="el-GR" sz="2000" dirty="0" smtClean="0"/>
              <a:t>Μυελική </a:t>
            </a:r>
            <a:r>
              <a:rPr lang="el-GR" altLang="el-GR" sz="2000" dirty="0"/>
              <a:t>πυραμίδα είναι μία μυελώδης δομή που αφορίζεται στα πλάγια από τις μεσολόβιες αρτηρίες, στη βάση από την φλοιομυελική συμβολή και στην κορυφή από τη θηλή. </a:t>
            </a:r>
            <a:endParaRPr lang="en-US" altLang="el-GR" sz="2000" dirty="0" smtClean="0"/>
          </a:p>
          <a:p>
            <a:pPr marL="0" indent="0">
              <a:buNone/>
            </a:pPr>
            <a:r>
              <a:rPr lang="el-GR" altLang="el-GR" sz="2000" dirty="0"/>
              <a:t>Λεπτομέρεια της προηγούμενης εικόνας σε μεγαλύτερη μεγέθυνση. Τα νεφρικά σωμάτια περιέχουν τα αγγειώδη σπειράματα (Σ) που προβάλλουν μέσα στις ουροφόρες κοιλότητες. </a:t>
            </a:r>
          </a:p>
          <a:p>
            <a:pPr marL="0" indent="0">
              <a:buNone/>
            </a:pPr>
            <a:endParaRPr lang="el-GR" altLang="el-GR" sz="2000" dirty="0"/>
          </a:p>
        </p:txBody>
      </p:sp>
      <p:pic>
        <p:nvPicPr>
          <p:cNvPr id="2897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646" y="1268759"/>
            <a:ext cx="4154982" cy="255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5021600"/>
            <a:ext cx="8280919" cy="1631216"/>
          </a:xfrm>
          <a:prstGeom prst="rect">
            <a:avLst/>
          </a:prstGeom>
        </p:spPr>
        <p:txBody>
          <a:bodyPr wrap="square">
            <a:spAutoFit/>
          </a:bodyPr>
          <a:lstStyle/>
          <a:p>
            <a:r>
              <a:rPr lang="el-GR" altLang="el-GR" sz="2000" dirty="0" smtClean="0">
                <a:latin typeface="+mj-lt"/>
              </a:rPr>
              <a:t>Στη </a:t>
            </a:r>
            <a:r>
              <a:rPr lang="el-GR" altLang="el-GR" sz="2000" dirty="0">
                <a:latin typeface="+mj-lt"/>
              </a:rPr>
              <a:t>φλοιώδη μοίρα του νεφρού εντοπίζονται επίσης τα εγγύς εσπειραμένα σωληνάρια (Ε), που διακρίνονται από τον στενότερο αυλό τους και από τα ηωσινόφιλα κύτταρά τους, και  τα άπω εσπειραμένα σωληνάρια (Α) τα οποία έχουν ευρύτερο αυλό και πιο αποπλατυσμένα κύτταρα. (χρώση αιματοξυλίνη-εωσίνη, μεγέθυνση Χ100) </a:t>
            </a:r>
          </a:p>
        </p:txBody>
      </p:sp>
      <p:sp>
        <p:nvSpPr>
          <p:cNvPr id="7" name="Rectangle 6"/>
          <p:cNvSpPr/>
          <p:nvPr/>
        </p:nvSpPr>
        <p:spPr>
          <a:xfrm>
            <a:off x="4499992" y="3845373"/>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58536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normAutofit/>
          </a:bodyPr>
          <a:lstStyle/>
          <a:p>
            <a:r>
              <a:rPr lang="el-GR" altLang="el-GR" sz="3600" dirty="0" smtClean="0"/>
              <a:t>Νεφρικό λοβίο</a:t>
            </a:r>
            <a:endParaRPr lang="el-GR" altLang="el-GR" sz="3600" dirty="0">
              <a:solidFill>
                <a:srgbClr val="FF9900"/>
              </a:solidFill>
            </a:endParaRPr>
          </a:p>
        </p:txBody>
      </p:sp>
      <p:sp>
        <p:nvSpPr>
          <p:cNvPr id="289795" name="Rectangle 3"/>
          <p:cNvSpPr>
            <a:spLocks noGrp="1" noChangeArrowheads="1"/>
          </p:cNvSpPr>
          <p:nvPr>
            <p:ph idx="1"/>
          </p:nvPr>
        </p:nvSpPr>
        <p:spPr>
          <a:xfrm>
            <a:off x="467544" y="1196752"/>
            <a:ext cx="8229600" cy="5040560"/>
          </a:xfrm>
        </p:spPr>
        <p:txBody>
          <a:bodyPr>
            <a:noAutofit/>
          </a:bodyPr>
          <a:lstStyle/>
          <a:p>
            <a:pPr marL="0" indent="0">
              <a:buNone/>
            </a:pPr>
            <a:r>
              <a:rPr lang="el-GR" altLang="el-GR" sz="2000" dirty="0" smtClean="0"/>
              <a:t>Νεφρικό </a:t>
            </a:r>
            <a:r>
              <a:rPr lang="el-GR" altLang="el-GR" sz="2000" dirty="0"/>
              <a:t>λόβιο είναι μία φλοιώδης δομή που καθορίζεται με δύο διαφορετικούς τρόπους: </a:t>
            </a:r>
            <a:endParaRPr lang="el-GR" altLang="el-GR" sz="2000" dirty="0" smtClean="0"/>
          </a:p>
          <a:p>
            <a:pPr marL="712788" indent="-357188">
              <a:buFont typeface="+mj-lt"/>
              <a:buAutoNum type="arabicPeriod"/>
            </a:pPr>
            <a:r>
              <a:rPr lang="el-GR" altLang="el-GR" sz="2000" dirty="0" smtClean="0"/>
              <a:t>το </a:t>
            </a:r>
            <a:r>
              <a:rPr lang="el-GR" altLang="el-GR" sz="2000" dirty="0"/>
              <a:t>νεφρικό λόβιο, είναι ένα τμήμα φλοιού που βρίσκεται μεταξύ δύο παρακειμένων μεσολόβιων αρτηριών. Κάθε μεσολόβια αρτηρία δίνει γένεση σε μία σειρά σπειραμάτων, καθένα από τα οποία αποτελείται από ένα προσαγωγό σπειραματικό αρτηρίδιο, ένα τριχοειδικό δίκτυο, και ένα απαγωγό σπειραματικό αρτηρίδιο. </a:t>
            </a:r>
            <a:endParaRPr lang="el-GR" altLang="el-GR" sz="2000" dirty="0" smtClean="0"/>
          </a:p>
          <a:p>
            <a:pPr marL="712788" indent="-357188">
              <a:buFont typeface="+mj-lt"/>
              <a:buAutoNum type="arabicPeriod"/>
            </a:pPr>
            <a:r>
              <a:rPr lang="el-GR" altLang="el-GR" sz="2000" dirty="0" smtClean="0"/>
              <a:t>το </a:t>
            </a:r>
            <a:r>
              <a:rPr lang="el-GR" altLang="el-GR" sz="2000" dirty="0"/>
              <a:t>νεφρικό λόβιο αποτελείται από ένα μονήρη αθροιστικό πόρο (του Bellini), και τους περιβάλλοντες νεφρώνες που εκβάλλουν σε αυτόν</a:t>
            </a:r>
            <a:r>
              <a:rPr lang="el-GR" altLang="el-GR" sz="2000" dirty="0" smtClean="0"/>
              <a:t>.</a:t>
            </a:r>
            <a:endParaRPr lang="el-GR" altLang="el-GR" sz="2000" dirty="0"/>
          </a:p>
          <a:p>
            <a:pPr marL="0" indent="0">
              <a:buNone/>
            </a:pPr>
            <a:r>
              <a:rPr lang="el-GR" altLang="el-GR" sz="2000" dirty="0"/>
              <a:t>Τα ευθέα τμήματα των νεφρών (αγκύλη του Henle) και ο μονήρης αθροιστικός πόρος αποτελούν τις μυελικές ακτίνες (του Fe</a:t>
            </a:r>
            <a:r>
              <a:rPr lang="en-US" altLang="el-GR" sz="2000" dirty="0"/>
              <a:t>rr</a:t>
            </a:r>
            <a:r>
              <a:rPr lang="el-GR" altLang="el-GR" sz="2000" dirty="0"/>
              <a:t>ein</a:t>
            </a:r>
            <a:r>
              <a:rPr lang="el-GR" altLang="el-GR" sz="2000" dirty="0"/>
              <a:t>).</a:t>
            </a:r>
          </a:p>
          <a:p>
            <a:pPr marL="0" indent="0">
              <a:buNone/>
            </a:pPr>
            <a:r>
              <a:rPr lang="el-GR" altLang="el-GR" sz="2000" dirty="0"/>
              <a:t>Μία μυελική ακτίνα αποτελεί τον άξονα του νεφρικού λοβίου. Σημειώνεται ότι ο φλοιός περιέχει πολλά λόβια και ότι κάθε λόβιο έχει μία μονήρη μυελική ακτίνα. </a:t>
            </a:r>
          </a:p>
        </p:txBody>
      </p:sp>
    </p:spTree>
    <p:extLst>
      <p:ext uri="{BB962C8B-B14F-4D97-AF65-F5344CB8AC3E}">
        <p14:creationId xmlns:p14="http://schemas.microsoft.com/office/powerpoint/2010/main" val="5005387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aeb1e0ed34b0b0d145af0e83f98e775243d63"/>
</p:tagLst>
</file>

<file path=ppt/theme/theme1.xml><?xml version="1.0" encoding="utf-8"?>
<a:theme xmlns:a="http://schemas.openxmlformats.org/drawingml/2006/main" name="OC_template_updated">
  <a:themeElements>
    <a:clrScheme name="Custom 6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1402</TotalTime>
  <Words>5942</Words>
  <Application>Microsoft Office PowerPoint</Application>
  <PresentationFormat>Προβολή στην οθόνη (4:3)</PresentationFormat>
  <Paragraphs>396</Paragraphs>
  <Slides>72</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72</vt:i4>
      </vt:variant>
    </vt:vector>
  </HeadingPairs>
  <TitlesOfParts>
    <vt:vector size="73" baseType="lpstr">
      <vt:lpstr>OC_template_updated</vt:lpstr>
      <vt:lpstr>Ιστολογία ΙΙ – Κυτταρολογία (Θ)</vt:lpstr>
      <vt:lpstr>Ιστολογική εικόνα διατομής νεφρικού λοβού σε μικρή μεγέθυνση (4x)</vt:lpstr>
      <vt:lpstr>Αρτηρίες και φλέβες</vt:lpstr>
      <vt:lpstr>Δίκτυα</vt:lpstr>
      <vt:lpstr>Φλοιός - Μυελός - Δίκτυα</vt:lpstr>
      <vt:lpstr>Νεφρός</vt:lpstr>
      <vt:lpstr>Νεφρικός λοβός</vt:lpstr>
      <vt:lpstr>Μυελική πυραμίδα - Σωμάτια - Σωληνάρια</vt:lpstr>
      <vt:lpstr>Νεφρικό λοβίο</vt:lpstr>
      <vt:lpstr>Ιστολογική εικόνα νεφρού σε μικρή μεγέθυνση (4x) - Παραμυελική ζώνη</vt:lpstr>
      <vt:lpstr>Νεφρός - Παραμυελική ζώνη</vt:lpstr>
      <vt:lpstr>Ιστολογική εικόνας τμήματος νεφρικού φλοιού σε μεσαία μεγέθυνση (20x) (1/2)</vt:lpstr>
      <vt:lpstr>Ιστολογική εικόνας τμήματος νεφρικού φλοιού σε μεσαία μεγέθυνση (20x) (2/2)</vt:lpstr>
      <vt:lpstr>Ιστολογική εικόνας τμήματος νεφρικού φλοιού σε μεσαία μεγέθυνση (20x) - Νεφρώνας </vt:lpstr>
      <vt:lpstr>Ιστολογική εικόνας τμήματος νεφρικού φλοιού σε μεγάλη μεγέθυνση (20x) - Σωμάτια</vt:lpstr>
      <vt:lpstr>Νεφρικά σωμάτια (1/3)</vt:lpstr>
      <vt:lpstr>Νεφρικά σωμάτια (2/3)</vt:lpstr>
      <vt:lpstr>Νεφρικά σωμάτια (3/3)</vt:lpstr>
      <vt:lpstr>Νεφρός - Φλοιός νεφρού</vt:lpstr>
      <vt:lpstr>Ιστολογική εικόνα τμήματος φλοιού νεφρού σε μεγάλη μεγέθυνση (40x)</vt:lpstr>
      <vt:lpstr>Λεπτομέρεια της προηγούμενης ιστολογικής εικόνας σε πολύ μεγάλη μεγέθυνση (100x) (1/2)</vt:lpstr>
      <vt:lpstr>Λεπτομέρεια της προηγούμενης ιστολογικής εικόνας σε πολύ μεγάλη μεγέθυνση (100x) (2/2) </vt:lpstr>
      <vt:lpstr>Η ίδια ιστολογική εικόνα από άλλο οπτικό πεδίο εικόνας σε πολύ μεγάλη μεγέθυνση (100x) (1/2)</vt:lpstr>
      <vt:lpstr>Η ίδια ιστολογική εικόνα από άλλο οπτικό πεδίο εικόνας σε πολύ μεγάλη μεγέθυνση (100x) (2/2)</vt:lpstr>
      <vt:lpstr>Ιστολογική εικόνα φλοιού νεφρού σε μικρή μεγέθυνση (10x)</vt:lpstr>
      <vt:lpstr>Λεπτομέρεια της προηγούμενης εικόνας σε μεσαία μεγέθυνση (20x)</vt:lpstr>
      <vt:lpstr>Φλοιός νεφρού</vt:lpstr>
      <vt:lpstr>Ιστολογική εικόνα φλοιού νεφρού σε μεγάλη μεγέθυνση (40x)</vt:lpstr>
      <vt:lpstr>Φλοιός νεφρού - Άπω εσπειραμένα σωληνάρια</vt:lpstr>
      <vt:lpstr>Φλοιός νεφρού</vt:lpstr>
      <vt:lpstr>Έξω και έσω έλυτρο της κάψας του Bowman</vt:lpstr>
      <vt:lpstr>Ηλεκτρονικομικροσκοπική εικόνα ποδοκυττάρου (Η.Μ.)</vt:lpstr>
      <vt:lpstr>Εγγύς και άπω εσπειραμένα σωληνάρια</vt:lpstr>
      <vt:lpstr>ΕΕΣ - Ποδοκύτταρα - Έλυτρο του Bowman -Ουροφόρος κοιλότητα</vt:lpstr>
      <vt:lpstr>Φλοιός νεφρού - Παρασπειραματική Συσκευή -Πυκνή κηλίδα (1/7)</vt:lpstr>
      <vt:lpstr>Φλοιός νεφρού - Παρασπειραματική Συσκευή -Πυκνή κηλίδα (2/7)</vt:lpstr>
      <vt:lpstr>Φλοιός νεφρού - Παρασπειραματική Συσκευή -Πυκνή κηλίδα (3/7)</vt:lpstr>
      <vt:lpstr>Φλοιός νεφρού - Παρασπειραματική Συσκευή -Πυκνή κηλίδα (4/7)</vt:lpstr>
      <vt:lpstr>Φλοιός νεφρού - Παρασπειραματική Συσκευή -Πυκνή κηλίδα (5/7)</vt:lpstr>
      <vt:lpstr>Φλοιός νεφρού - Παρασπειραματική Συσκευή -Πυκνή κηλίδα (6/7)</vt:lpstr>
      <vt:lpstr>Φλοιός νεφρού - Παρασπειραματική Συσκευή -Πυκνή κηλίδα (7/7)</vt:lpstr>
      <vt:lpstr>Ιστολογική εικόνα φλοιού νεφρού σε μεγάλη μεγέθυνση (40x) - Παρασπειραματικά κύτταρα (1/2) </vt:lpstr>
      <vt:lpstr>Ιστολογική εικόνα φλοιού νεφρού σε μεγάλη μεγέθυνση (40x) - Παρασπειραματικά κύτταρα (2/2)  </vt:lpstr>
      <vt:lpstr>Ιστολογική εικόνα φλοιού νεφρού σε μεγάλη μεγέθυνση (40x) (1/4)</vt:lpstr>
      <vt:lpstr>Ιστολογική εικόνα φλοιού νεφρού σε μεγάλη μεγέθυνση (40x) (2/4)</vt:lpstr>
      <vt:lpstr>Ιστολογική εικόνα φλοιού νεφρού σε μεγάλη μεγέθυνση (40x) (3/4)</vt:lpstr>
      <vt:lpstr>Ιστολογική εικόνα φλοιού νεφρού σε μεγάλη μεγέθυνση (40x) (4/4)</vt:lpstr>
      <vt:lpstr>Διατομή από τη μυελώδη μοίρα του νεφρού</vt:lpstr>
      <vt:lpstr>Διατομή από τη μυελώδη μοίρα του νεφρού σε μεγαλύτερη μεγέθυνση</vt:lpstr>
      <vt:lpstr>Ιστολογική εικόνα μυελού νεφρού σε μεγάλη μεγέθυνση (40x)</vt:lpstr>
      <vt:lpstr>Ιστολογική εικόνα μυελού νεφρού σε μεσαία μεγέθυνση (20x) - πόρος - αγκύλη Henle</vt:lpstr>
      <vt:lpstr>Ιστολογική εικόνα μυελού νεφρού σε μεγάλη μεγέθυνση (40x) - Θηλαίος πόρος (1/2)</vt:lpstr>
      <vt:lpstr>Ιστολογική εικόνα μυελού νεφρού σε μεγάλη μεγέθυνση (40x) - Θηλαίος πόρος (2/2)</vt:lpstr>
      <vt:lpstr>Ιστολογική εικόνα περιοχής μυελού σε μεγάλη μεγέθυνση (40x) - πόροι - αγκύλη Henle  - ευθέα κύτταρα</vt:lpstr>
      <vt:lpstr>Ιστολογική εικόνα νεφρικής θηλής (πάνω τμήμα) σε μικρή μεγέθυνση (4x) - Ελάσσων κάλυκα (1/2) </vt:lpstr>
      <vt:lpstr>Ιστολογική εικόνα νεφρικής θηλής (πάνω τμήμα) σε μικρή μεγέθυνση (4x) - Ελάσσων κάλυκα (2/2) </vt:lpstr>
      <vt:lpstr>Ιστολογική εικόνα ουρητήρα σε μικρή μεγέθυνση (10x)</vt:lpstr>
      <vt:lpstr>Ιστολογική εικόνα ουρητήρα σε μεγαλύτερη μεγέθυνση (20x)</vt:lpstr>
      <vt:lpstr>Τοίχωμα ουροδόχου κύστης</vt:lpstr>
      <vt:lpstr>Τοίχωμα ουροδόχου κύστης (x100)</vt:lpstr>
      <vt:lpstr>Ιστολογική εικόνα ουροδόχου κύστης σε μικρή μεγέθυνση (4x) - Τοίχωμα (1/2)</vt:lpstr>
      <vt:lpstr>Ιστολογική εικόνα ουροδόχου κύστης σε μικρή μεγέθυνση (4x) - Τοίχωμα (2/2)</vt:lpstr>
      <vt:lpstr>Λεπτομέρεια της προηγούμενης εικόνας σε μεγάλη μεγέθυνση (40x) - Βλεννογόνος (1/2)</vt:lpstr>
      <vt:lpstr>Λεπτομέρεια της προηγούμενης εικόνας σε μεγάλη μεγέθυνση (40x) - Βλεννογόνος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319</cp:revision>
  <dcterms:created xsi:type="dcterms:W3CDTF">2013-03-04T13:35:19Z</dcterms:created>
  <dcterms:modified xsi:type="dcterms:W3CDTF">2015-04-24T10:01:01Z</dcterms:modified>
</cp:coreProperties>
</file>