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4"/>
  </p:notesMasterIdLst>
  <p:handoutMasterIdLst>
    <p:handoutMasterId r:id="rId45"/>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257" r:id="rId38"/>
    <p:sldId id="262" r:id="rId39"/>
    <p:sldId id="264" r:id="rId40"/>
    <p:sldId id="265" r:id="rId41"/>
    <p:sldId id="266" r:id="rId42"/>
    <p:sldId id="261"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en-US" smtClean="0"/>
          </a:p>
          <a:p>
            <a:endParaRPr lang="el-GR" smtClean="0"/>
          </a:p>
        </p:txBody>
      </p:sp>
      <p:sp>
        <p:nvSpPr>
          <p:cNvPr id="17411" name="Slide Number Placeholder 3"/>
          <p:cNvSpPr>
            <a:spLocks noGrp="1"/>
          </p:cNvSpPr>
          <p:nvPr>
            <p:ph type="sldNum" sz="quarter" idx="5"/>
          </p:nvPr>
        </p:nvSpPr>
        <p:spPr>
          <a:noFill/>
        </p:spPr>
        <p:txBody>
          <a:bodyPr/>
          <a:lstStyle/>
          <a:p>
            <a:fld id="{9165E326-FC44-47CC-82C9-B962253FD12E}" type="slidenum">
              <a:rPr lang="el-GR" smtClean="0">
                <a:solidFill>
                  <a:prstClr val="black"/>
                </a:solidFill>
              </a:rPr>
              <a:pPr/>
              <a:t>1</a:t>
            </a:fld>
            <a:endParaRPr lang="el-GR"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a:noFill/>
          <a:ln/>
        </p:spPr>
        <p:txBody>
          <a:bodyPr/>
          <a:lstStyle/>
          <a:p>
            <a:endParaRPr lang="el-GR" smtClean="0"/>
          </a:p>
        </p:txBody>
      </p:sp>
      <p:sp>
        <p:nvSpPr>
          <p:cNvPr id="20483" name="Slide Number Placeholder 3"/>
          <p:cNvSpPr>
            <a:spLocks noGrp="1"/>
          </p:cNvSpPr>
          <p:nvPr>
            <p:ph type="sldNum" sz="quarter" idx="5"/>
          </p:nvPr>
        </p:nvSpPr>
        <p:spPr>
          <a:noFill/>
        </p:spPr>
        <p:txBody>
          <a:bodyPr/>
          <a:lstStyle/>
          <a:p>
            <a:fld id="{13C0FD6D-29AC-4615-BC1A-3364F571EE4F}" type="slidenum">
              <a:rPr lang="el-GR" smtClean="0">
                <a:solidFill>
                  <a:prstClr val="black"/>
                </a:solidFill>
              </a:rPr>
              <a:pPr/>
              <a:t>4</a:t>
            </a:fld>
            <a:endParaRPr lang="el-GR"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6627" name="2 - Θέση σημειώσεων"/>
          <p:cNvSpPr>
            <a:spLocks noGrp="1"/>
          </p:cNvSpPr>
          <p:nvPr>
            <p:ph type="body" idx="1"/>
          </p:nvPr>
        </p:nvSpPr>
        <p:spPr bwMode="auto">
          <a:noFill/>
        </p:spPr>
        <p:txBody>
          <a:bodyPr/>
          <a:lstStyle/>
          <a:p>
            <a:pPr eaLnBrk="1" hangingPunct="1">
              <a:spcBef>
                <a:spcPct val="0"/>
              </a:spcBef>
            </a:pPr>
            <a:endParaRPr lang="el-GR" smtClean="0"/>
          </a:p>
        </p:txBody>
      </p:sp>
      <p:sp>
        <p:nvSpPr>
          <p:cNvPr id="2662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537646-DF40-4BB0-8853-BF378FCF3353}" type="slidenum">
              <a:rPr lang="el-GR" smtClean="0">
                <a:solidFill>
                  <a:prstClr val="black"/>
                </a:solidFill>
              </a:rPr>
              <a:pPr/>
              <a:t>7</a:t>
            </a:fld>
            <a:endParaRPr lang="el-GR"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CED53-6328-492E-B4F1-0E8A81D2F621}" type="slidenum">
              <a:rPr lang="el-GR">
                <a:solidFill>
                  <a:prstClr val="black"/>
                </a:solidFill>
              </a:rPr>
              <a:pPr/>
              <a:t>11</a:t>
            </a:fld>
            <a:endParaRPr lang="el-GR">
              <a:solidFill>
                <a:prstClr val="black"/>
              </a:solidFill>
            </a:endParaRPr>
          </a:p>
        </p:txBody>
      </p:sp>
      <p:sp>
        <p:nvSpPr>
          <p:cNvPr id="445442" name="Rectangle 2"/>
          <p:cNvSpPr>
            <a:spLocks noGrp="1" noRot="1" noChangeAspect="1" noChangeArrowheads="1" noTextEdit="1"/>
          </p:cNvSpPr>
          <p:nvPr>
            <p:ph type="sldImg"/>
          </p:nvPr>
        </p:nvSpPr>
        <p:spPr>
          <a:xfrm>
            <a:off x="995363" y="768350"/>
            <a:ext cx="5113337" cy="3836988"/>
          </a:xfrm>
          <a:ln/>
        </p:spPr>
      </p:sp>
      <p:sp>
        <p:nvSpPr>
          <p:cNvPr id="4454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0723" name="2 - Θέση σημειώσεων"/>
          <p:cNvSpPr>
            <a:spLocks noGrp="1"/>
          </p:cNvSpPr>
          <p:nvPr>
            <p:ph type="body" idx="1"/>
          </p:nvPr>
        </p:nvSpPr>
        <p:spPr bwMode="auto">
          <a:noFill/>
        </p:spPr>
        <p:txBody>
          <a:bodyPr/>
          <a:lstStyle/>
          <a:p>
            <a:pPr eaLnBrk="1" hangingPunct="1">
              <a:spcBef>
                <a:spcPct val="0"/>
              </a:spcBef>
            </a:pPr>
            <a:endParaRPr lang="el-GR" smtClean="0"/>
          </a:p>
        </p:txBody>
      </p:sp>
      <p:sp>
        <p:nvSpPr>
          <p:cNvPr id="3072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EFA92-0E2D-4CF2-BC81-154D3CCCE7ED}" type="slidenum">
              <a:rPr lang="el-GR" smtClean="0">
                <a:solidFill>
                  <a:prstClr val="black"/>
                </a:solidFill>
              </a:rPr>
              <a:pPr/>
              <a:t>18</a:t>
            </a:fld>
            <a:endParaRPr lang="el-GR"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9FFF15-718B-4236-83C7-8F30018D4F2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329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268760"/>
            <a:ext cx="8229600" cy="4907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D2984E-BD70-4491-9B22-6B0C43B6B2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904364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2102F0-E412-4EEF-A763-78945EA9F84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6639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CABF5B-4A38-476C-A18C-70FAC79A487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75518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F60DC6F-4090-46A0-8438-F3E6A0E2B75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3536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2DD7357-7053-4488-9768-10217DD7C82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676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FB1B296-7BBB-42AE-B950-DA15F94A30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439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61F19E-6DF5-4BF3-94DD-3D09935D96B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497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57059CC-4502-48AA-AAC1-7368DD0E882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2310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43EBCE-E167-4A76-8CA7-2928F49DC8A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07617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solidFill>
                <a:prstClr val="black">
                  <a:tint val="75000"/>
                </a:prstClr>
              </a:solidFill>
            </a:endParaRPr>
          </a:p>
        </p:txBody>
      </p:sp>
      <p:sp>
        <p:nvSpPr>
          <p:cNvPr id="3" name="2 - Θέση αριθμού διαφάνειας"/>
          <p:cNvSpPr>
            <a:spLocks noGrp="1"/>
          </p:cNvSpPr>
          <p:nvPr>
            <p:ph type="sldNum" sz="quarter" idx="11"/>
          </p:nvPr>
        </p:nvSpPr>
        <p:spPr/>
        <p:txBody>
          <a:bodyPr/>
          <a:lstStyle>
            <a:lvl1pPr>
              <a:defRPr/>
            </a:lvl1pPr>
          </a:lstStyle>
          <a:p>
            <a:fld id="{B4C35D5F-1C34-4E15-AC7A-EAAD70EE2FE5}" type="slidenum">
              <a:rPr lang="el-GR">
                <a:solidFill>
                  <a:prstClr val="black"/>
                </a:solidFill>
              </a:rPr>
              <a:pPr/>
              <a:t>‹#›</a:t>
            </a:fld>
            <a:endParaRPr lang="el-GR">
              <a:solidFill>
                <a:prstClr val="black"/>
              </a:solidFill>
            </a:endParaRPr>
          </a:p>
        </p:txBody>
      </p:sp>
      <p:sp>
        <p:nvSpPr>
          <p:cNvPr id="4" name="3 - Θέση υποσέλιδου"/>
          <p:cNvSpPr>
            <a:spLocks noGrp="1"/>
          </p:cNvSpPr>
          <p:nvPr>
            <p:ph type="ftr" sz="quarter" idx="12"/>
          </p:nvPr>
        </p:nvSpPr>
        <p:spPr/>
        <p:txBody>
          <a:bodyPr/>
          <a:lstStyle>
            <a:lvl1pPr>
              <a:defRPr/>
            </a:lvl1pPr>
          </a:lstStyle>
          <a:p>
            <a:endParaRPr lang="el-GR">
              <a:solidFill>
                <a:prstClr val="black">
                  <a:tint val="75000"/>
                </a:prstClr>
              </a:solidFill>
            </a:endParaRPr>
          </a:p>
        </p:txBody>
      </p:sp>
    </p:spTree>
    <p:extLst>
      <p:ext uri="{BB962C8B-B14F-4D97-AF65-F5344CB8AC3E}">
        <p14:creationId xmlns:p14="http://schemas.microsoft.com/office/powerpoint/2010/main" val="2556373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noChangeArrowheads="1"/>
          </p:cNvSpPr>
          <p:nvPr>
            <p:ph type="dt" sz="half" idx="10"/>
          </p:nvPr>
        </p:nvSpPr>
        <p:spPr>
          <a:xfrm>
            <a:off x="457200" y="6226175"/>
            <a:ext cx="2133600" cy="277813"/>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endParaRPr lang="el-GR">
              <a:solidFill>
                <a:prstClr val="black">
                  <a:tint val="75000"/>
                </a:prstClr>
              </a:solidFill>
            </a:endParaRPr>
          </a:p>
        </p:txBody>
      </p:sp>
      <p:sp>
        <p:nvSpPr>
          <p:cNvPr id="6" name="Rectangle 2"/>
          <p:cNvSpPr>
            <a:spLocks noGrp="1" noChangeArrowheads="1"/>
          </p:cNvSpPr>
          <p:nvPr>
            <p:ph type="ftr" sz="quarter" idx="11"/>
          </p:nvPr>
        </p:nvSpPr>
        <p:spPr>
          <a:xfrm>
            <a:off x="3124200" y="6226175"/>
            <a:ext cx="2895600" cy="277813"/>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endParaRPr lang="el-GR">
              <a:solidFill>
                <a:prstClr val="black">
                  <a:tint val="75000"/>
                </a:prstClr>
              </a:solidFill>
            </a:endParaRPr>
          </a:p>
        </p:txBody>
      </p:sp>
      <p:sp>
        <p:nvSpPr>
          <p:cNvPr id="7" name="Rectangle 3"/>
          <p:cNvSpPr>
            <a:spLocks noGrp="1" noChangeArrowheads="1"/>
          </p:cNvSpPr>
          <p:nvPr>
            <p:ph type="sldNum" sz="quarter" idx="12"/>
          </p:nvPr>
        </p:nvSpPr>
        <p:spPr>
          <a:xfrm>
            <a:off x="6553200" y="6226175"/>
            <a:ext cx="2133600" cy="277813"/>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C42861C1-32C3-4DB2-91F2-DEE656CF3D6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1052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1027" name="Text Placeholder 2"/>
          <p:cNvSpPr>
            <a:spLocks noGrp="1"/>
          </p:cNvSpPr>
          <p:nvPr>
            <p:ph type="body" idx="1"/>
          </p:nvPr>
        </p:nvSpPr>
        <p:spPr bwMode="auto">
          <a:xfrm>
            <a:off x="457200" y="1196975"/>
            <a:ext cx="8229600" cy="5040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64242F94-E340-444C-B0B2-2D6B4C343C1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789387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rgbClr val="004A82"/>
          </a:solidFill>
          <a:latin typeface="+mj-lt"/>
          <a:ea typeface="+mj-ea"/>
          <a:cs typeface="+mj-cs"/>
        </a:defRPr>
      </a:lvl1pPr>
      <a:lvl2pPr algn="ctr" rtl="0" fontAlgn="base">
        <a:spcBef>
          <a:spcPct val="0"/>
        </a:spcBef>
        <a:spcAft>
          <a:spcPct val="0"/>
        </a:spcAft>
        <a:defRPr sz="4000" b="1">
          <a:solidFill>
            <a:srgbClr val="004A82"/>
          </a:solidFill>
          <a:latin typeface="Calibri" pitchFamily="34" charset="0"/>
        </a:defRPr>
      </a:lvl2pPr>
      <a:lvl3pPr algn="ctr" rtl="0" fontAlgn="base">
        <a:spcBef>
          <a:spcPct val="0"/>
        </a:spcBef>
        <a:spcAft>
          <a:spcPct val="0"/>
        </a:spcAft>
        <a:defRPr sz="4000" b="1">
          <a:solidFill>
            <a:srgbClr val="004A82"/>
          </a:solidFill>
          <a:latin typeface="Calibri" pitchFamily="34" charset="0"/>
        </a:defRPr>
      </a:lvl3pPr>
      <a:lvl4pPr algn="ctr" rtl="0" fontAlgn="base">
        <a:spcBef>
          <a:spcPct val="0"/>
        </a:spcBef>
        <a:spcAft>
          <a:spcPct val="0"/>
        </a:spcAft>
        <a:defRPr sz="4000" b="1">
          <a:solidFill>
            <a:srgbClr val="004A82"/>
          </a:solidFill>
          <a:latin typeface="Calibri" pitchFamily="34" charset="0"/>
        </a:defRPr>
      </a:lvl4pPr>
      <a:lvl5pPr algn="ctr" rtl="0" fontAlgn="base">
        <a:spcBef>
          <a:spcPct val="0"/>
        </a:spcBef>
        <a:spcAft>
          <a:spcPct val="0"/>
        </a:spcAft>
        <a:defRPr sz="4000" b="1">
          <a:solidFill>
            <a:srgbClr val="004A82"/>
          </a:solidFill>
          <a:latin typeface="Calibri" pitchFamily="34" charset="0"/>
        </a:defRPr>
      </a:lvl5pPr>
      <a:lvl6pPr marL="457200" algn="ctr" rtl="0" fontAlgn="base">
        <a:spcBef>
          <a:spcPct val="0"/>
        </a:spcBef>
        <a:spcAft>
          <a:spcPct val="0"/>
        </a:spcAft>
        <a:defRPr sz="4000" b="1">
          <a:solidFill>
            <a:srgbClr val="004A82"/>
          </a:solidFill>
          <a:latin typeface="Calibri" pitchFamily="34" charset="0"/>
        </a:defRPr>
      </a:lvl6pPr>
      <a:lvl7pPr marL="914400" algn="ctr" rtl="0" fontAlgn="base">
        <a:spcBef>
          <a:spcPct val="0"/>
        </a:spcBef>
        <a:spcAft>
          <a:spcPct val="0"/>
        </a:spcAft>
        <a:defRPr sz="4000" b="1">
          <a:solidFill>
            <a:srgbClr val="004A82"/>
          </a:solidFill>
          <a:latin typeface="Calibri" pitchFamily="34" charset="0"/>
        </a:defRPr>
      </a:lvl7pPr>
      <a:lvl8pPr marL="1371600" algn="ctr" rtl="0" fontAlgn="base">
        <a:spcBef>
          <a:spcPct val="0"/>
        </a:spcBef>
        <a:spcAft>
          <a:spcPct val="0"/>
        </a:spcAft>
        <a:defRPr sz="4000" b="1">
          <a:solidFill>
            <a:srgbClr val="004A82"/>
          </a:solidFill>
          <a:latin typeface="Calibri" pitchFamily="34" charset="0"/>
        </a:defRPr>
      </a:lvl8pPr>
      <a:lvl9pPr marL="1828800" algn="ctr" rtl="0" fontAlgn="base">
        <a:spcBef>
          <a:spcPct val="0"/>
        </a:spcBef>
        <a:spcAft>
          <a:spcPct val="0"/>
        </a:spcAft>
        <a:defRPr sz="4000" b="1">
          <a:solidFill>
            <a:srgbClr val="004A82"/>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pva.org/site/apps/nlnet/content2.aspx?c=ajIRK9NJLcJ2E&amp;b=6350111&amp;ct=12064181"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www.who.int/classifications/drafticfpracticalmanual2.pdf" TargetMode="External"/><Relationship Id="rId5" Type="http://schemas.openxmlformats.org/officeDocument/2006/relationships/hyperlink" Target="http://www.who.int/classifications/icf/en/"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s://www.coag.gov.au/disability_care_and_support" TargetMode="External"/><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hyperlink" Target="http://creativecommons.org/licenses/by/3.0/au/deed.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ustralian_Paralympic_Committee" TargetMode="External"/><Relationship Id="rId2" Type="http://schemas.openxmlformats.org/officeDocument/2006/relationships/hyperlink" Target="http://en.wikipedia.org/wiki/Disability_sport_classification#mediaviewer/File:Madison_de_Rozario_T53_(3)_Jan_2011_Updated_CC_BY-SA.jpg" TargetMode="Externa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hyperlink" Target="http://creativecommons.org/licenses/by-sa/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atclassroom.blogspot.gr/2013/03/adapted-physical-education-and.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2.ed.gov/parents/needs/speced/iepguide/index.html" TargetMode="External"/><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Special_ed_teacher.jpg"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hyperlink" Target="http://creativecommons.org/licenses/by-sa/2.5/deed.en" TargetMode="External"/><Relationship Id="rId4" Type="http://schemas.openxmlformats.org/officeDocument/2006/relationships/hyperlink" Target="http://en.wikibooks.org/wiki/en:User:Dscot01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www.goneisamea.gr/"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pe.uth.gr/efa/" TargetMode="Externa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hyperlink" Target="http://wsw.org.uk/" TargetMode="External"/><Relationship Id="rId3" Type="http://schemas.openxmlformats.org/officeDocument/2006/relationships/hyperlink" Target="http://www.incfit.org/" TargetMode="External"/><Relationship Id="rId7" Type="http://schemas.openxmlformats.org/officeDocument/2006/relationships/hyperlink" Target="http://mda.org/showofstrength" TargetMode="External"/><Relationship Id="rId12" Type="http://schemas.openxmlformats.org/officeDocument/2006/relationships/hyperlink" Target="http://www.unesco.org/education/sne/" TargetMode="External"/><Relationship Id="rId2" Type="http://schemas.openxmlformats.org/officeDocument/2006/relationships/hyperlink" Target="http://www.disabledsportsusa.org/" TargetMode="External"/><Relationship Id="rId1" Type="http://schemas.openxmlformats.org/officeDocument/2006/relationships/slideLayout" Target="../slideLayouts/slideLayout12.xml"/><Relationship Id="rId6" Type="http://schemas.openxmlformats.org/officeDocument/2006/relationships/hyperlink" Target="http://www.epilepsy.com/" TargetMode="External"/><Relationship Id="rId11" Type="http://schemas.openxmlformats.org/officeDocument/2006/relationships/hyperlink" Target="http://www.csie.org.uk/" TargetMode="External"/><Relationship Id="rId5" Type="http://schemas.openxmlformats.org/officeDocument/2006/relationships/hyperlink" Target="http://www.ncld.org/" TargetMode="External"/><Relationship Id="rId10" Type="http://schemas.openxmlformats.org/officeDocument/2006/relationships/hyperlink" Target="http://sped.dpi.wi.gov/sped_phy_ther" TargetMode="External"/><Relationship Id="rId4" Type="http://schemas.openxmlformats.org/officeDocument/2006/relationships/hyperlink" Target="http://ucp.org/" TargetMode="External"/><Relationship Id="rId9" Type="http://schemas.openxmlformats.org/officeDocument/2006/relationships/hyperlink" Target="http://www.specialolympics.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csb-cde.ca.gov/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prstClr val="black"/>
                </a:solidFill>
                <a:latin typeface="Calibri"/>
              </a:rPr>
              <a:t>Προσαρμοσμένη Κινητική Δραστηριότητα</a:t>
            </a:r>
            <a:endParaRPr lang="el-GR" sz="3600" b="1" dirty="0">
              <a:solidFill>
                <a:schemeClr val="tx1"/>
              </a:solidFill>
              <a:latin typeface="+mn-lt"/>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1" name="Υπότιτλος 2"/>
          <p:cNvSpPr>
            <a:spLocks noGrp="1"/>
          </p:cNvSpPr>
          <p:nvPr>
            <p:ph type="subTitle" idx="1"/>
          </p:nvPr>
        </p:nvSpPr>
        <p:spPr>
          <a:xfrm>
            <a:off x="0" y="2852936"/>
            <a:ext cx="9144000" cy="2088232"/>
          </a:xfrm>
        </p:spPr>
        <p:txBody>
          <a:bodyPr>
            <a:noAutofit/>
          </a:bodyPr>
          <a:lstStyle/>
          <a:p>
            <a:pPr eaLnBrk="1" hangingPunct="1"/>
            <a:r>
              <a:rPr lang="el-GR" sz="2700" b="1" dirty="0" smtClean="0"/>
              <a:t>Ενότητα 1</a:t>
            </a:r>
            <a:r>
              <a:rPr lang="el-GR" sz="2700" dirty="0" smtClean="0"/>
              <a:t>:</a:t>
            </a:r>
            <a:r>
              <a:rPr lang="en-US" sz="2700" dirty="0" smtClean="0"/>
              <a:t> </a:t>
            </a:r>
            <a:r>
              <a:rPr lang="el-GR" sz="2700" dirty="0"/>
              <a:t>Εισαγωγή στην Προσαρμοσμένη κινητική </a:t>
            </a:r>
            <a:r>
              <a:rPr lang="el-GR" sz="2700" dirty="0" smtClean="0"/>
              <a:t>αγωγή</a:t>
            </a:r>
            <a:endParaRPr lang="en-US" sz="2700" dirty="0" smtClean="0"/>
          </a:p>
          <a:p>
            <a:pPr eaLnBrk="1" hangingPunct="1"/>
            <a:endParaRPr lang="el-GR" sz="1400" dirty="0">
              <a:latin typeface="+mj-lt"/>
            </a:endParaRPr>
          </a:p>
          <a:p>
            <a:pPr marL="900113" lvl="0" indent="-717550" algn="l">
              <a:lnSpc>
                <a:spcPct val="80000"/>
              </a:lnSpc>
            </a:pPr>
            <a:r>
              <a:rPr lang="en-US" sz="2400" dirty="0" smtClean="0">
                <a:solidFill>
                  <a:prstClr val="black"/>
                </a:solidFill>
                <a:latin typeface="+mj-lt"/>
              </a:rPr>
              <a:t>             </a:t>
            </a:r>
            <a:r>
              <a:rPr lang="el-GR" sz="2400" dirty="0" smtClean="0">
                <a:solidFill>
                  <a:prstClr val="black"/>
                </a:solidFill>
                <a:latin typeface="+mj-lt"/>
              </a:rPr>
              <a:t>Ειρήνη </a:t>
            </a:r>
            <a:r>
              <a:rPr lang="el-GR" sz="2400" dirty="0" err="1" smtClean="0">
                <a:solidFill>
                  <a:prstClr val="black"/>
                </a:solidFill>
                <a:latin typeface="+mj-lt"/>
              </a:rPr>
              <a:t>Γραμματοπούλου</a:t>
            </a:r>
            <a:r>
              <a:rPr lang="en-US" sz="2400" dirty="0" smtClean="0">
                <a:solidFill>
                  <a:prstClr val="black"/>
                </a:solidFill>
                <a:latin typeface="+mj-lt"/>
              </a:rPr>
              <a:t>      </a:t>
            </a:r>
            <a:r>
              <a:rPr lang="el-GR" sz="2400" dirty="0" smtClean="0">
                <a:solidFill>
                  <a:prstClr val="black"/>
                </a:solidFill>
                <a:latin typeface="+mj-lt"/>
              </a:rPr>
              <a:t> </a:t>
            </a:r>
            <a:r>
              <a:rPr lang="en-US" sz="2400" dirty="0" smtClean="0">
                <a:solidFill>
                  <a:prstClr val="black"/>
                </a:solidFill>
                <a:latin typeface="+mj-lt"/>
              </a:rPr>
              <a:t>        </a:t>
            </a:r>
            <a:r>
              <a:rPr lang="el-GR" sz="2400" dirty="0" smtClean="0">
                <a:solidFill>
                  <a:prstClr val="black"/>
                </a:solidFill>
                <a:latin typeface="+mj-lt"/>
              </a:rPr>
              <a:t>Νικόλαος </a:t>
            </a:r>
            <a:r>
              <a:rPr lang="el-GR" sz="2400" dirty="0" err="1" smtClean="0">
                <a:solidFill>
                  <a:prstClr val="black"/>
                </a:solidFill>
                <a:latin typeface="+mj-lt"/>
              </a:rPr>
              <a:t>Χρυσάγης</a:t>
            </a:r>
            <a:r>
              <a:rPr lang="en-US" sz="2400" dirty="0" smtClean="0">
                <a:solidFill>
                  <a:prstClr val="black"/>
                </a:solidFill>
                <a:latin typeface="+mj-lt"/>
              </a:rPr>
              <a:t> </a:t>
            </a:r>
            <a:r>
              <a:rPr lang="el-GR" sz="2400" dirty="0">
                <a:solidFill>
                  <a:prstClr val="black"/>
                </a:solidFill>
                <a:latin typeface="+mj-lt"/>
              </a:rPr>
              <a:t> </a:t>
            </a:r>
            <a:r>
              <a:rPr lang="el-GR" sz="2400" dirty="0" smtClean="0">
                <a:solidFill>
                  <a:prstClr val="black"/>
                </a:solidFill>
                <a:latin typeface="+mj-lt"/>
              </a:rPr>
              <a:t>     Αναπληρώτρια</a:t>
            </a:r>
            <a:r>
              <a:rPr lang="el-GR" sz="2400" dirty="0" smtClean="0">
                <a:solidFill>
                  <a:prstClr val="black"/>
                </a:solidFill>
                <a:latin typeface="+mj-lt"/>
              </a:rPr>
              <a:t> </a:t>
            </a:r>
            <a:r>
              <a:rPr lang="el-GR" sz="2400" dirty="0">
                <a:solidFill>
                  <a:prstClr val="black"/>
                </a:solidFill>
                <a:latin typeface="+mj-lt"/>
              </a:rPr>
              <a:t>Καθηγήτρια </a:t>
            </a:r>
            <a:r>
              <a:rPr lang="el-GR" sz="2400" dirty="0" smtClean="0">
                <a:solidFill>
                  <a:prstClr val="black"/>
                </a:solidFill>
                <a:latin typeface="+mj-lt"/>
              </a:rPr>
              <a:t>  </a:t>
            </a:r>
            <a:r>
              <a:rPr lang="el-GR" sz="2400" dirty="0" smtClean="0">
                <a:solidFill>
                  <a:prstClr val="black"/>
                </a:solidFill>
                <a:latin typeface="+mj-lt"/>
              </a:rPr>
              <a:t>     Εργαστηριακός </a:t>
            </a:r>
            <a:r>
              <a:rPr lang="el-GR" sz="2400" dirty="0" smtClean="0">
                <a:solidFill>
                  <a:prstClr val="black"/>
                </a:solidFill>
                <a:latin typeface="+mj-lt"/>
              </a:rPr>
              <a:t>συνεργάτης</a:t>
            </a:r>
            <a:endParaRPr lang="el-GR" sz="2400" dirty="0">
              <a:solidFill>
                <a:prstClr val="black"/>
              </a:solidFill>
              <a:latin typeface="+mj-lt"/>
            </a:endParaRPr>
          </a:p>
          <a:p>
            <a:pPr lvl="0">
              <a:lnSpc>
                <a:spcPct val="80000"/>
              </a:lnSpc>
            </a:pPr>
            <a:r>
              <a:rPr lang="el-GR" sz="2400" dirty="0" smtClean="0">
                <a:solidFill>
                  <a:prstClr val="black"/>
                </a:solidFill>
                <a:latin typeface="+mj-lt"/>
              </a:rPr>
              <a:t>Τμήμα Φυσικοθεραπείας ΤΕΙ-Αθήνας</a:t>
            </a:r>
            <a:endParaRPr lang="el-GR" sz="2400" dirty="0">
              <a:solidFill>
                <a:prstClr val="black"/>
              </a:solidFill>
              <a:latin typeface="+mj-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600" dirty="0" smtClean="0"/>
              <a:t>4. </a:t>
            </a:r>
            <a:r>
              <a:rPr lang="el-GR" sz="3600" dirty="0" smtClean="0"/>
              <a:t>Ορισμός αναπηρίας </a:t>
            </a:r>
            <a:r>
              <a:rPr lang="el-GR" sz="2800" b="0" dirty="0" smtClean="0"/>
              <a:t>(2 από 4)</a:t>
            </a:r>
            <a:endParaRPr lang="el-GR" sz="2800" dirty="0"/>
          </a:p>
        </p:txBody>
      </p:sp>
      <p:sp>
        <p:nvSpPr>
          <p:cNvPr id="3" name="2 - Θέση περιεχομένου"/>
          <p:cNvSpPr>
            <a:spLocks noGrp="1"/>
          </p:cNvSpPr>
          <p:nvPr>
            <p:ph idx="1"/>
          </p:nvPr>
        </p:nvSpPr>
        <p:spPr>
          <a:xfrm>
            <a:off x="457200" y="1268760"/>
            <a:ext cx="8229600" cy="2304256"/>
          </a:xfrm>
        </p:spPr>
        <p:txBody>
          <a:bodyPr/>
          <a:lstStyle/>
          <a:p>
            <a:pPr>
              <a:buNone/>
            </a:pPr>
            <a:r>
              <a:rPr lang="el-GR" sz="2400" b="1" dirty="0" smtClean="0">
                <a:solidFill>
                  <a:srgbClr val="820000"/>
                </a:solidFill>
              </a:rPr>
              <a:t>Μοντέλο κοινωνικής μειονότητας</a:t>
            </a:r>
          </a:p>
          <a:p>
            <a:r>
              <a:rPr lang="el-GR" sz="2400" dirty="0" smtClean="0"/>
              <a:t>Εστίαση στις κοινωνικές συνέπειες της αναπηρίας</a:t>
            </a:r>
          </a:p>
          <a:p>
            <a:r>
              <a:rPr lang="el-GR" sz="2400" dirty="0" smtClean="0"/>
              <a:t>Εμπόδια δημιουργούνται από την υιοθέτηση αρνητικών στάσεων</a:t>
            </a:r>
          </a:p>
          <a:p>
            <a:r>
              <a:rPr lang="el-GR" sz="2400" dirty="0" smtClean="0"/>
              <a:t>Χρησιμοποιείται ο όρος διαφορετικότητα</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9</a:t>
            </a:fld>
            <a:endParaRPr lang="el-GR">
              <a:solidFill>
                <a:prstClr val="black"/>
              </a:solidFill>
            </a:endParaRPr>
          </a:p>
        </p:txBody>
      </p:sp>
      <p:sp>
        <p:nvSpPr>
          <p:cNvPr id="5" name="4 - TextBox"/>
          <p:cNvSpPr txBox="1"/>
          <p:nvPr/>
        </p:nvSpPr>
        <p:spPr>
          <a:xfrm>
            <a:off x="6012160" y="3472540"/>
            <a:ext cx="1928826" cy="338554"/>
          </a:xfrm>
          <a:prstGeom prst="rect">
            <a:avLst/>
          </a:prstGeom>
          <a:noFill/>
        </p:spPr>
        <p:txBody>
          <a:bodyPr wrap="square" rtlCol="0">
            <a:spAutoFit/>
          </a:bodyPr>
          <a:lstStyle/>
          <a:p>
            <a:r>
              <a:rPr lang="el-GR" sz="1600" dirty="0" smtClean="0">
                <a:solidFill>
                  <a:prstClr val="black"/>
                </a:solidFill>
                <a:latin typeface="+mn-lt"/>
              </a:rPr>
              <a:t>(</a:t>
            </a:r>
            <a:r>
              <a:rPr lang="en-US" sz="1600" dirty="0" smtClean="0">
                <a:solidFill>
                  <a:prstClr val="black"/>
                </a:solidFill>
                <a:latin typeface="+mn-lt"/>
              </a:rPr>
              <a:t>Altman, </a:t>
            </a:r>
            <a:r>
              <a:rPr lang="el-GR" sz="1600" dirty="0" smtClean="0">
                <a:solidFill>
                  <a:prstClr val="black"/>
                </a:solidFill>
                <a:latin typeface="+mn-lt"/>
              </a:rPr>
              <a:t>2001)</a:t>
            </a:r>
            <a:endParaRPr lang="el-GR" sz="1600" dirty="0">
              <a:solidFill>
                <a:prstClr val="black"/>
              </a:solidFill>
              <a:latin typeface="+mn-lt"/>
            </a:endParaRPr>
          </a:p>
        </p:txBody>
      </p:sp>
      <p:pic>
        <p:nvPicPr>
          <p:cNvPr id="2050" name="Picture 2" descr="http://pixabay.com/static/uploads/photo/2012/04/10/16/56/wheelchair-2639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803454"/>
            <a:ext cx="2122855" cy="261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78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600" dirty="0" smtClean="0"/>
              <a:t>4. </a:t>
            </a:r>
            <a:r>
              <a:rPr lang="el-GR" sz="3600" dirty="0" smtClean="0"/>
              <a:t>Ορισμός αναπηρίας </a:t>
            </a:r>
            <a:r>
              <a:rPr lang="el-GR" sz="2800" b="0" dirty="0" smtClean="0"/>
              <a:t>(3 από 4)</a:t>
            </a:r>
            <a:r>
              <a:rPr lang="el-GR" sz="2800" dirty="0" smtClean="0"/>
              <a:t> </a:t>
            </a:r>
            <a:endParaRPr lang="el-GR" sz="2800" dirty="0"/>
          </a:p>
        </p:txBody>
      </p:sp>
      <p:sp>
        <p:nvSpPr>
          <p:cNvPr id="3" name="2 - Θέση περιεχομένου"/>
          <p:cNvSpPr>
            <a:spLocks noGrp="1"/>
          </p:cNvSpPr>
          <p:nvPr>
            <p:ph idx="1"/>
          </p:nvPr>
        </p:nvSpPr>
        <p:spPr>
          <a:xfrm>
            <a:off x="457200" y="1268760"/>
            <a:ext cx="8229600" cy="3073567"/>
          </a:xfrm>
        </p:spPr>
        <p:txBody>
          <a:bodyPr/>
          <a:lstStyle/>
          <a:p>
            <a:pPr>
              <a:buNone/>
            </a:pPr>
            <a:r>
              <a:rPr lang="el-GR" sz="2400" b="1" dirty="0" smtClean="0">
                <a:solidFill>
                  <a:srgbClr val="820000"/>
                </a:solidFill>
              </a:rPr>
              <a:t>Μοντέλο κοινωνικής κατασκευής της αναπηρίας </a:t>
            </a:r>
          </a:p>
          <a:p>
            <a:r>
              <a:rPr lang="el-GR" sz="2400" dirty="0" smtClean="0"/>
              <a:t>Η κοινωνία μέσω των αλληλεπιδράσεων και καθημερινών πρακτικών δημιουργεί  και ενισχύει τις διαφορές μεταξύ ικανών και μη ικανών ατόμων</a:t>
            </a:r>
          </a:p>
          <a:p>
            <a:r>
              <a:rPr lang="el-GR" sz="2400" dirty="0" smtClean="0"/>
              <a:t>Η κοινωνία δημιουργεί ένα «στενό» κοινωνικό περιβάλλον αγνοώντας την διαφορετικότητα των ατόμων</a:t>
            </a:r>
          </a:p>
          <a:p>
            <a:r>
              <a:rPr lang="el-GR" sz="2400" dirty="0" smtClean="0"/>
              <a:t>Παράδειγμα αποτελεί η κατασκευή σκάλας και όχι ράμπας</a:t>
            </a:r>
          </a:p>
        </p:txBody>
      </p:sp>
      <p:sp>
        <p:nvSpPr>
          <p:cNvPr id="8" name="7 - TextBox"/>
          <p:cNvSpPr txBox="1"/>
          <p:nvPr/>
        </p:nvSpPr>
        <p:spPr>
          <a:xfrm>
            <a:off x="6444208" y="4221088"/>
            <a:ext cx="1785950" cy="338554"/>
          </a:xfrm>
          <a:prstGeom prst="rect">
            <a:avLst/>
          </a:prstGeom>
          <a:noFill/>
        </p:spPr>
        <p:txBody>
          <a:bodyPr wrap="square" rtlCol="0">
            <a:spAutoFit/>
          </a:bodyPr>
          <a:lstStyle/>
          <a:p>
            <a:pPr algn="r"/>
            <a:r>
              <a:rPr lang="el-GR" sz="1600" dirty="0" smtClean="0">
                <a:solidFill>
                  <a:prstClr val="black"/>
                </a:solidFill>
                <a:latin typeface="+mn-lt"/>
              </a:rPr>
              <a:t>(</a:t>
            </a:r>
            <a:r>
              <a:rPr lang="en-US" sz="1600" dirty="0" smtClean="0">
                <a:solidFill>
                  <a:prstClr val="black"/>
                </a:solidFill>
                <a:latin typeface="+mn-lt"/>
              </a:rPr>
              <a:t>Oliver,1996)</a:t>
            </a:r>
            <a:endParaRPr lang="el-GR" sz="1600" dirty="0">
              <a:solidFill>
                <a:prstClr val="black"/>
              </a:solidFill>
              <a:latin typeface="+mn-lt"/>
            </a:endParaRPr>
          </a:p>
        </p:txBody>
      </p:sp>
      <p:pic>
        <p:nvPicPr>
          <p:cNvPr id="3074" name="Picture 2" descr="Woman in wheelchair at the base of stai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040" y="4274360"/>
            <a:ext cx="2137420" cy="21374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61818" y="6402900"/>
            <a:ext cx="1061864" cy="276999"/>
          </a:xfrm>
          <a:prstGeom prst="rect">
            <a:avLst/>
          </a:prstGeom>
        </p:spPr>
        <p:txBody>
          <a:bodyPr wrap="square">
            <a:spAutoFit/>
          </a:bodyPr>
          <a:lstStyle/>
          <a:p>
            <a:pPr algn="ctr"/>
            <a:r>
              <a:rPr lang="en-US" sz="1200" dirty="0" smtClean="0">
                <a:latin typeface="+mn-lt"/>
                <a:hlinkClick r:id="rId3"/>
              </a:rPr>
              <a:t>pva.org</a:t>
            </a:r>
            <a:endParaRPr lang="el-GR" sz="1200" dirty="0">
              <a:latin typeface="+mn-lt"/>
            </a:endParaRPr>
          </a:p>
        </p:txBody>
      </p:sp>
    </p:spTree>
    <p:extLst>
      <p:ext uri="{BB962C8B-B14F-4D97-AF65-F5344CB8AC3E}">
        <p14:creationId xmlns:p14="http://schemas.microsoft.com/office/powerpoint/2010/main" val="2410874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4. </a:t>
            </a:r>
            <a:r>
              <a:rPr lang="el-GR" sz="3600" dirty="0"/>
              <a:t>Ορισμός αναπηρίας </a:t>
            </a:r>
            <a:r>
              <a:rPr lang="el-GR" sz="2800" b="0" dirty="0"/>
              <a:t>(4 από 4)      </a:t>
            </a:r>
          </a:p>
        </p:txBody>
      </p:sp>
      <p:sp>
        <p:nvSpPr>
          <p:cNvPr id="106499" name="Rectangle 3"/>
          <p:cNvSpPr>
            <a:spLocks noGrp="1" noChangeArrowheads="1"/>
          </p:cNvSpPr>
          <p:nvPr>
            <p:ph idx="1"/>
          </p:nvPr>
        </p:nvSpPr>
        <p:spPr>
          <a:xfrm>
            <a:off x="457200" y="1268760"/>
            <a:ext cx="8229600" cy="1872208"/>
          </a:xfrm>
        </p:spPr>
        <p:txBody>
          <a:bodyPr/>
          <a:lstStyle/>
          <a:p>
            <a:pPr algn="ctr">
              <a:buNone/>
              <a:defRPr/>
            </a:pPr>
            <a:r>
              <a:rPr lang="el-GR" sz="2000" dirty="0">
                <a:latin typeface="Times New Roman" pitchFamily="18" charset="0"/>
                <a:ea typeface="+mn-ea"/>
                <a:cs typeface="+mn-cs"/>
              </a:rPr>
              <a:t> </a:t>
            </a:r>
            <a:r>
              <a:rPr lang="el-GR" sz="2400" b="1" dirty="0" smtClean="0">
                <a:solidFill>
                  <a:srgbClr val="820000"/>
                </a:solidFill>
                <a:latin typeface="Calibri" panose="020F0502020204030204" pitchFamily="34" charset="0"/>
              </a:rPr>
              <a:t>Διεθνές Μοντέλο  ταξινόμησης της Λειτουργικότητας, Αναπηρίας Υγείας</a:t>
            </a:r>
            <a:r>
              <a:rPr lang="en-US" sz="2400" b="1" dirty="0" smtClean="0">
                <a:solidFill>
                  <a:srgbClr val="820000"/>
                </a:solidFill>
                <a:latin typeface="Calibri" panose="020F0502020204030204" pitchFamily="34" charset="0"/>
              </a:rPr>
              <a:t> </a:t>
            </a:r>
            <a:r>
              <a:rPr lang="el-GR" sz="2400" b="1" dirty="0" smtClean="0">
                <a:solidFill>
                  <a:srgbClr val="820000"/>
                </a:solidFill>
                <a:latin typeface="Calibri" panose="020F0502020204030204" pitchFamily="34" charset="0"/>
              </a:rPr>
              <a:t>(</a:t>
            </a:r>
            <a:r>
              <a:rPr lang="en-US" sz="2400" b="1" dirty="0" smtClean="0">
                <a:solidFill>
                  <a:srgbClr val="820000"/>
                </a:solidFill>
                <a:latin typeface="Calibri" panose="020F0502020204030204" pitchFamily="34" charset="0"/>
              </a:rPr>
              <a:t>ICF)</a:t>
            </a:r>
            <a:endParaRPr lang="el-GR" sz="2400" b="1" dirty="0" smtClean="0">
              <a:solidFill>
                <a:srgbClr val="820000"/>
              </a:solidFill>
              <a:latin typeface="Calibri" panose="020F0502020204030204" pitchFamily="34" charset="0"/>
            </a:endParaRPr>
          </a:p>
          <a:p>
            <a:pPr marL="0" indent="0">
              <a:buNone/>
              <a:defRPr/>
            </a:pPr>
            <a:r>
              <a:rPr lang="el-GR" sz="2000" dirty="0" smtClean="0">
                <a:latin typeface="Times New Roman" pitchFamily="18" charset="0"/>
                <a:ea typeface="+mn-ea"/>
                <a:cs typeface="+mn-cs"/>
              </a:rPr>
              <a:t> </a:t>
            </a:r>
            <a:r>
              <a:rPr lang="el-GR" sz="2000" dirty="0" smtClean="0">
                <a:latin typeface="Calibri" panose="020F0502020204030204" pitchFamily="34" charset="0"/>
              </a:rPr>
              <a:t>Η  λειτουργικότητα ενός ατόμου είναι  αποτέλεσμα της  αλληλεπίδρασης μεταξύ της κατάστασης της υγείας και των περιβαλλοντικών και προσωπικών παραγόντων.</a:t>
            </a:r>
          </a:p>
          <a:p>
            <a:pPr>
              <a:lnSpc>
                <a:spcPct val="80000"/>
              </a:lnSpc>
              <a:buFont typeface="Wingdings" pitchFamily="2" charset="2"/>
              <a:buNone/>
              <a:defRPr/>
            </a:pPr>
            <a:r>
              <a:rPr lang="el-GR" sz="2000" dirty="0" smtClean="0">
                <a:latin typeface="Times New Roman" pitchFamily="18" charset="0"/>
                <a:ea typeface="+mn-ea"/>
                <a:cs typeface="+mn-cs"/>
              </a:rPr>
              <a:t>                                     </a:t>
            </a:r>
            <a:endParaRPr lang="el-GR" sz="2000" dirty="0">
              <a:latin typeface="Times New Roman" pitchFamily="18" charset="0"/>
              <a:ea typeface="+mn-ea"/>
              <a:cs typeface="+mn-cs"/>
            </a:endParaRPr>
          </a:p>
        </p:txBody>
      </p:sp>
      <p:pic>
        <p:nvPicPr>
          <p:cNvPr id="44442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1870162" y="2989949"/>
            <a:ext cx="5403676" cy="2593387"/>
          </a:xfrm>
          <a:prstGeom prst="rect">
            <a:avLst/>
          </a:prstGeom>
          <a:noFill/>
          <a:ln>
            <a:noFill/>
          </a:ln>
        </p:spPr>
      </p:pic>
      <p:sp>
        <p:nvSpPr>
          <p:cNvPr id="444421" name="4 - Ορθογώνιο"/>
          <p:cNvSpPr>
            <a:spLocks noChangeArrowheads="1"/>
          </p:cNvSpPr>
          <p:nvPr/>
        </p:nvSpPr>
        <p:spPr bwMode="auto">
          <a:xfrm>
            <a:off x="533400" y="714356"/>
            <a:ext cx="8610600" cy="1200329"/>
          </a:xfrm>
          <a:prstGeom prst="rect">
            <a:avLst/>
          </a:prstGeom>
          <a:noFill/>
          <a:ln w="9525">
            <a:noFill/>
            <a:miter lim="800000"/>
            <a:headEnd/>
            <a:tailEnd/>
          </a:ln>
        </p:spPr>
        <p:txBody>
          <a:bodyPr wrap="square">
            <a:spAutoFit/>
          </a:bodyPr>
          <a:lstStyle/>
          <a:p>
            <a:pPr>
              <a:buFont typeface="Wingdings" pitchFamily="2" charset="2"/>
              <a:buNone/>
            </a:pPr>
            <a:endParaRPr lang="el-GR" dirty="0" smtClean="0">
              <a:solidFill>
                <a:prstClr val="black"/>
              </a:solidFill>
              <a:latin typeface="Times New Roman" pitchFamily="18" charset="0"/>
            </a:endParaRPr>
          </a:p>
          <a:p>
            <a:pPr>
              <a:buFont typeface="Wingdings" pitchFamily="2" charset="2"/>
              <a:buNone/>
            </a:pPr>
            <a:endParaRPr lang="el-GR" dirty="0" smtClean="0">
              <a:solidFill>
                <a:prstClr val="black"/>
              </a:solidFill>
              <a:latin typeface="Times New Roman" pitchFamily="18" charset="0"/>
            </a:endParaRPr>
          </a:p>
          <a:p>
            <a:pPr>
              <a:buFont typeface="Wingdings" pitchFamily="2" charset="2"/>
              <a:buNone/>
            </a:pPr>
            <a:endParaRPr lang="el-GR" dirty="0" smtClean="0">
              <a:solidFill>
                <a:prstClr val="black"/>
              </a:solidFill>
              <a:latin typeface="Times New Roman" pitchFamily="18" charset="0"/>
            </a:endParaRPr>
          </a:p>
          <a:p>
            <a:pPr>
              <a:buFont typeface="Wingdings" pitchFamily="2" charset="2"/>
              <a:buNone/>
            </a:pPr>
            <a:endParaRPr lang="el-GR" dirty="0">
              <a:solidFill>
                <a:prstClr val="black"/>
              </a:solidFill>
              <a:latin typeface="Times New Roman" pitchFamily="18" charset="0"/>
            </a:endParaRPr>
          </a:p>
        </p:txBody>
      </p:sp>
      <p:sp>
        <p:nvSpPr>
          <p:cNvPr id="6" name="5 - TextBox"/>
          <p:cNvSpPr txBox="1"/>
          <p:nvPr/>
        </p:nvSpPr>
        <p:spPr>
          <a:xfrm>
            <a:off x="1439652" y="5491008"/>
            <a:ext cx="6264697" cy="646331"/>
          </a:xfrm>
          <a:prstGeom prst="rect">
            <a:avLst/>
          </a:prstGeom>
          <a:noFill/>
        </p:spPr>
        <p:txBody>
          <a:bodyPr wrap="square" rtlCol="0">
            <a:spAutoFit/>
          </a:bodyPr>
          <a:lstStyle/>
          <a:p>
            <a:pPr algn="ctr"/>
            <a:r>
              <a:rPr lang="el-GR"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5"/>
              </a:rPr>
              <a:t>International Classification of Functioning, Disability and Health </a:t>
            </a:r>
            <a:r>
              <a:rPr lang="en-US" sz="1200" dirty="0">
                <a:solidFill>
                  <a:schemeClr val="tx1">
                    <a:lumMod val="75000"/>
                    <a:lumOff val="25000"/>
                  </a:schemeClr>
                </a:solidFill>
                <a:latin typeface="+mn-lt"/>
              </a:rPr>
              <a:t>(ICF</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WHO, 2001</a:t>
            </a:r>
            <a:r>
              <a:rPr lang="el-GR" sz="1200" dirty="0" smtClean="0">
                <a:solidFill>
                  <a:schemeClr val="tx1">
                    <a:lumMod val="75000"/>
                    <a:lumOff val="25000"/>
                  </a:schemeClr>
                </a:solidFill>
                <a:latin typeface="+mn-lt"/>
              </a:rPr>
              <a:t>)</a:t>
            </a:r>
          </a:p>
          <a:p>
            <a:pPr algn="ctr"/>
            <a:r>
              <a:rPr lang="en-US" sz="1200" dirty="0">
                <a:solidFill>
                  <a:schemeClr val="tx1">
                    <a:lumMod val="75000"/>
                    <a:lumOff val="25000"/>
                  </a:schemeClr>
                </a:solidFill>
                <a:latin typeface="+mn-lt"/>
                <a:hlinkClick r:id="rId6"/>
              </a:rPr>
              <a:t>How to use </a:t>
            </a:r>
            <a:r>
              <a:rPr lang="en-US" sz="1200" dirty="0" smtClean="0">
                <a:solidFill>
                  <a:schemeClr val="tx1">
                    <a:lumMod val="75000"/>
                    <a:lumOff val="25000"/>
                  </a:schemeClr>
                </a:solidFill>
                <a:latin typeface="+mn-lt"/>
                <a:hlinkClick r:id="rId6"/>
              </a:rPr>
              <a:t>the</a:t>
            </a:r>
            <a:r>
              <a:rPr lang="el-GR" sz="1200" dirty="0" smtClean="0">
                <a:solidFill>
                  <a:schemeClr val="tx1">
                    <a:lumMod val="75000"/>
                    <a:lumOff val="25000"/>
                  </a:schemeClr>
                </a:solidFill>
                <a:latin typeface="+mn-lt"/>
                <a:hlinkClick r:id="rId6"/>
              </a:rPr>
              <a:t> </a:t>
            </a:r>
            <a:r>
              <a:rPr lang="en-US" sz="1200" dirty="0" smtClean="0">
                <a:solidFill>
                  <a:schemeClr val="tx1">
                    <a:lumMod val="75000"/>
                    <a:lumOff val="25000"/>
                  </a:schemeClr>
                </a:solidFill>
                <a:latin typeface="+mn-lt"/>
                <a:hlinkClick r:id="rId6"/>
              </a:rPr>
              <a:t>ICF</a:t>
            </a:r>
            <a:r>
              <a:rPr lang="el-GR" sz="1200" dirty="0" smtClean="0">
                <a:solidFill>
                  <a:schemeClr val="tx1">
                    <a:lumMod val="75000"/>
                    <a:lumOff val="25000"/>
                  </a:schemeClr>
                </a:solidFill>
                <a:latin typeface="+mn-lt"/>
                <a:hlinkClick r:id="rId6"/>
              </a:rPr>
              <a:t>, </a:t>
            </a:r>
            <a:r>
              <a:rPr lang="en-US" sz="1200" dirty="0">
                <a:solidFill>
                  <a:schemeClr val="tx1">
                    <a:lumMod val="75000"/>
                    <a:lumOff val="25000"/>
                  </a:schemeClr>
                </a:solidFill>
                <a:latin typeface="+mn-lt"/>
                <a:hlinkClick r:id="rId6"/>
              </a:rPr>
              <a:t>A Practical </a:t>
            </a:r>
            <a:r>
              <a:rPr lang="en-US" sz="1200" dirty="0" smtClean="0">
                <a:solidFill>
                  <a:schemeClr val="tx1">
                    <a:lumMod val="75000"/>
                    <a:lumOff val="25000"/>
                  </a:schemeClr>
                </a:solidFill>
                <a:latin typeface="+mn-lt"/>
                <a:hlinkClick r:id="rId6"/>
              </a:rPr>
              <a:t>Manual</a:t>
            </a:r>
            <a:r>
              <a:rPr lang="el-GR" sz="1200" dirty="0" smtClean="0">
                <a:solidFill>
                  <a:schemeClr val="tx1">
                    <a:lumMod val="75000"/>
                    <a:lumOff val="25000"/>
                  </a:schemeClr>
                </a:solidFill>
                <a:latin typeface="+mn-lt"/>
                <a:hlinkClick r:id="rId6"/>
              </a:rPr>
              <a:t> </a:t>
            </a:r>
            <a:r>
              <a:rPr lang="en-US" sz="1200" dirty="0" smtClean="0">
                <a:solidFill>
                  <a:schemeClr val="tx1">
                    <a:lumMod val="75000"/>
                    <a:lumOff val="25000"/>
                  </a:schemeClr>
                </a:solidFill>
                <a:latin typeface="+mn-lt"/>
                <a:hlinkClick r:id="rId6"/>
              </a:rPr>
              <a:t>for </a:t>
            </a:r>
            <a:r>
              <a:rPr lang="en-US" sz="1200" dirty="0">
                <a:solidFill>
                  <a:schemeClr val="tx1">
                    <a:lumMod val="75000"/>
                    <a:lumOff val="25000"/>
                  </a:schemeClr>
                </a:solidFill>
                <a:latin typeface="+mn-lt"/>
                <a:hlinkClick r:id="rId6"/>
              </a:rPr>
              <a:t>using </a:t>
            </a:r>
            <a:r>
              <a:rPr lang="en-US" sz="1200" dirty="0" smtClean="0">
                <a:solidFill>
                  <a:schemeClr val="tx1">
                    <a:lumMod val="75000"/>
                    <a:lumOff val="25000"/>
                  </a:schemeClr>
                </a:solidFill>
                <a:latin typeface="+mn-lt"/>
                <a:hlinkClick r:id="rId6"/>
              </a:rPr>
              <a:t>the</a:t>
            </a:r>
            <a:r>
              <a:rPr lang="el-GR" sz="1200" dirty="0" smtClean="0">
                <a:solidFill>
                  <a:schemeClr val="tx1">
                    <a:lumMod val="75000"/>
                    <a:lumOff val="25000"/>
                  </a:schemeClr>
                </a:solidFill>
                <a:latin typeface="+mn-lt"/>
                <a:hlinkClick r:id="rId6"/>
              </a:rPr>
              <a:t> </a:t>
            </a:r>
            <a:r>
              <a:rPr lang="en-US" sz="1200" dirty="0" smtClean="0">
                <a:solidFill>
                  <a:schemeClr val="tx1">
                    <a:lumMod val="75000"/>
                    <a:lumOff val="25000"/>
                  </a:schemeClr>
                </a:solidFill>
                <a:latin typeface="+mn-lt"/>
                <a:hlinkClick r:id="rId6"/>
              </a:rPr>
              <a:t>International </a:t>
            </a:r>
            <a:r>
              <a:rPr lang="en-US" sz="1200" dirty="0">
                <a:solidFill>
                  <a:schemeClr val="tx1">
                    <a:lumMod val="75000"/>
                    <a:lumOff val="25000"/>
                  </a:schemeClr>
                </a:solidFill>
                <a:latin typeface="+mn-lt"/>
                <a:hlinkClick r:id="rId6"/>
              </a:rPr>
              <a:t>Classification of </a:t>
            </a:r>
            <a:r>
              <a:rPr lang="en-US" sz="1200" dirty="0" smtClean="0">
                <a:solidFill>
                  <a:schemeClr val="tx1">
                    <a:lumMod val="75000"/>
                    <a:lumOff val="25000"/>
                  </a:schemeClr>
                </a:solidFill>
                <a:latin typeface="+mn-lt"/>
                <a:hlinkClick r:id="rId6"/>
              </a:rPr>
              <a:t>Functioning</a:t>
            </a:r>
            <a:r>
              <a:rPr lang="en-US" sz="1200" dirty="0">
                <a:solidFill>
                  <a:schemeClr val="tx1">
                    <a:lumMod val="75000"/>
                    <a:lumOff val="25000"/>
                  </a:schemeClr>
                </a:solidFill>
                <a:latin typeface="+mn-lt"/>
                <a:hlinkClick r:id="rId6"/>
              </a:rPr>
              <a:t>, Disability and </a:t>
            </a:r>
            <a:r>
              <a:rPr lang="en-US" sz="1200" dirty="0" smtClean="0">
                <a:solidFill>
                  <a:schemeClr val="tx1">
                    <a:lumMod val="75000"/>
                    <a:lumOff val="25000"/>
                  </a:schemeClr>
                </a:solidFill>
                <a:latin typeface="+mn-lt"/>
                <a:hlinkClick r:id="rId6"/>
              </a:rPr>
              <a:t>Health</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WHO, October 2013</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624277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l-GR" sz="3600" dirty="0" smtClean="0">
                <a:solidFill>
                  <a:schemeClr val="tx2"/>
                </a:solidFill>
              </a:rPr>
              <a:t>5. </a:t>
            </a:r>
            <a:r>
              <a:rPr lang="el-GR" sz="3600" b="1" dirty="0" smtClean="0">
                <a:solidFill>
                  <a:schemeClr val="tx2"/>
                </a:solidFill>
              </a:rPr>
              <a:t>Αναπηρία </a:t>
            </a:r>
            <a:r>
              <a:rPr lang="en-US" sz="3600" b="1" dirty="0" smtClean="0">
                <a:solidFill>
                  <a:schemeClr val="tx2"/>
                </a:solidFill>
              </a:rPr>
              <a:t>&amp;</a:t>
            </a:r>
            <a:r>
              <a:rPr lang="el-GR" sz="3600" b="1" dirty="0" smtClean="0">
                <a:solidFill>
                  <a:schemeClr val="tx2"/>
                </a:solidFill>
              </a:rPr>
              <a:t> </a:t>
            </a:r>
            <a:r>
              <a:rPr lang="el-GR" sz="3600" dirty="0" smtClean="0">
                <a:solidFill>
                  <a:schemeClr val="tx2"/>
                </a:solidFill>
              </a:rPr>
              <a:t>δ</a:t>
            </a:r>
            <a:r>
              <a:rPr lang="el-GR" sz="3600" b="1" dirty="0" smtClean="0">
                <a:solidFill>
                  <a:schemeClr val="tx2"/>
                </a:solidFill>
              </a:rPr>
              <a:t>ιεθνή </a:t>
            </a:r>
            <a:r>
              <a:rPr lang="el-GR" sz="3600" dirty="0" smtClean="0">
                <a:solidFill>
                  <a:schemeClr val="tx2"/>
                </a:solidFill>
              </a:rPr>
              <a:t>σ</a:t>
            </a:r>
            <a:r>
              <a:rPr lang="el-GR" sz="3600" b="1" dirty="0" smtClean="0">
                <a:solidFill>
                  <a:schemeClr val="tx2"/>
                </a:solidFill>
              </a:rPr>
              <a:t>τατιστικά</a:t>
            </a:r>
            <a:r>
              <a:rPr lang="en-US" sz="3600" b="1" dirty="0" smtClean="0">
                <a:solidFill>
                  <a:schemeClr val="tx2"/>
                </a:solidFill>
              </a:rPr>
              <a:t> </a:t>
            </a:r>
            <a:r>
              <a:rPr lang="el-GR" sz="2800" b="0" dirty="0" smtClean="0"/>
              <a:t>(1 από 3) </a:t>
            </a:r>
            <a:endParaRPr lang="el-GR" sz="2800" b="0" dirty="0" smtClean="0">
              <a:solidFill>
                <a:schemeClr val="tx2"/>
              </a:solidFill>
            </a:endParaRPr>
          </a:p>
        </p:txBody>
      </p:sp>
      <p:sp>
        <p:nvSpPr>
          <p:cNvPr id="2" name="Content Placeholder 1"/>
          <p:cNvSpPr>
            <a:spLocks noGrp="1"/>
          </p:cNvSpPr>
          <p:nvPr>
            <p:ph idx="1"/>
          </p:nvPr>
        </p:nvSpPr>
        <p:spPr>
          <a:xfrm>
            <a:off x="457200" y="1268760"/>
            <a:ext cx="4437088" cy="3624522"/>
          </a:xfrm>
        </p:spPr>
        <p:txBody>
          <a:bodyPr/>
          <a:lstStyle/>
          <a:p>
            <a:pPr>
              <a:buFont typeface="Arial" pitchFamily="34" charset="0"/>
              <a:buChar char="•"/>
            </a:pPr>
            <a:r>
              <a:rPr lang="el-GR" sz="2800" dirty="0" smtClean="0">
                <a:solidFill>
                  <a:prstClr val="black"/>
                </a:solidFill>
                <a:latin typeface="Calibri" panose="020F0502020204030204" pitchFamily="34" charset="0"/>
              </a:rPr>
              <a:t>Άτομα </a:t>
            </a:r>
            <a:r>
              <a:rPr lang="el-GR" sz="2800" dirty="0">
                <a:solidFill>
                  <a:prstClr val="black"/>
                </a:solidFill>
                <a:latin typeface="Calibri" panose="020F0502020204030204" pitchFamily="34" charset="0"/>
              </a:rPr>
              <a:t>με αναπηρία: 11% του παγκόσμιου πληθυσμού</a:t>
            </a:r>
          </a:p>
          <a:p>
            <a:pPr>
              <a:buFont typeface="Arial" pitchFamily="34" charset="0"/>
              <a:buChar char="•"/>
            </a:pPr>
            <a:r>
              <a:rPr lang="el-GR" sz="2800" dirty="0" smtClean="0">
                <a:solidFill>
                  <a:prstClr val="black"/>
                </a:solidFill>
                <a:latin typeface="Calibri" panose="020F0502020204030204" pitchFamily="34" charset="0"/>
              </a:rPr>
              <a:t>Το </a:t>
            </a:r>
            <a:r>
              <a:rPr lang="el-GR" sz="2800" dirty="0">
                <a:solidFill>
                  <a:prstClr val="black"/>
                </a:solidFill>
                <a:latin typeface="Calibri" panose="020F0502020204030204" pitchFamily="34" charset="0"/>
              </a:rPr>
              <a:t>2030 θα αυξηθεί σε 17%</a:t>
            </a:r>
          </a:p>
          <a:p>
            <a:pPr>
              <a:buFont typeface="Arial" pitchFamily="34" charset="0"/>
              <a:buChar char="•"/>
            </a:pPr>
            <a:r>
              <a:rPr lang="el-GR" sz="2800" dirty="0" smtClean="0">
                <a:solidFill>
                  <a:prstClr val="black"/>
                </a:solidFill>
                <a:latin typeface="Calibri" panose="020F0502020204030204" pitchFamily="34" charset="0"/>
              </a:rPr>
              <a:t>Το </a:t>
            </a:r>
            <a:r>
              <a:rPr lang="el-GR" sz="2800" dirty="0">
                <a:solidFill>
                  <a:prstClr val="black"/>
                </a:solidFill>
                <a:latin typeface="Calibri" panose="020F0502020204030204" pitchFamily="34" charset="0"/>
              </a:rPr>
              <a:t>80% αυτών εντοπίζεται στις</a:t>
            </a:r>
            <a:r>
              <a:rPr lang="en-US" sz="2800" dirty="0">
                <a:solidFill>
                  <a:prstClr val="black"/>
                </a:solidFill>
                <a:latin typeface="Calibri" panose="020F0502020204030204" pitchFamily="34" charset="0"/>
              </a:rPr>
              <a:t> </a:t>
            </a:r>
            <a:r>
              <a:rPr lang="el-GR" sz="2800" dirty="0">
                <a:solidFill>
                  <a:prstClr val="black"/>
                </a:solidFill>
                <a:latin typeface="Calibri" panose="020F0502020204030204" pitchFamily="34" charset="0"/>
              </a:rPr>
              <a:t>αναπτυσσόμενες </a:t>
            </a:r>
            <a:r>
              <a:rPr lang="el-GR" sz="2800" dirty="0" smtClean="0">
                <a:solidFill>
                  <a:prstClr val="black"/>
                </a:solidFill>
                <a:latin typeface="Calibri" panose="020F0502020204030204" pitchFamily="34" charset="0"/>
              </a:rPr>
              <a:t>χώρες</a:t>
            </a:r>
            <a:endParaRPr lang="el-GR" sz="2800" dirty="0"/>
          </a:p>
        </p:txBody>
      </p:sp>
      <p:sp>
        <p:nvSpPr>
          <p:cNvPr id="5" name="4 - Ορθογώνιο"/>
          <p:cNvSpPr/>
          <p:nvPr/>
        </p:nvSpPr>
        <p:spPr>
          <a:xfrm>
            <a:off x="2195736" y="4917402"/>
            <a:ext cx="2324098" cy="369332"/>
          </a:xfrm>
          <a:prstGeom prst="rect">
            <a:avLst/>
          </a:prstGeom>
        </p:spPr>
        <p:txBody>
          <a:bodyPr wrap="none">
            <a:spAutoFit/>
          </a:bodyPr>
          <a:lstStyle/>
          <a:p>
            <a:r>
              <a:rPr lang="el-GR" b="1" dirty="0" smtClean="0">
                <a:solidFill>
                  <a:prstClr val="black"/>
                </a:solidFill>
                <a:latin typeface="+mn-lt"/>
              </a:rPr>
              <a:t>	</a:t>
            </a:r>
            <a:r>
              <a:rPr lang="el-GR" dirty="0" smtClean="0">
                <a:solidFill>
                  <a:prstClr val="black"/>
                </a:solidFill>
                <a:latin typeface="+mn-lt"/>
              </a:rPr>
              <a:t>(</a:t>
            </a:r>
            <a:r>
              <a:rPr lang="en-US" dirty="0" smtClean="0">
                <a:solidFill>
                  <a:prstClr val="black"/>
                </a:solidFill>
                <a:latin typeface="+mn-lt"/>
              </a:rPr>
              <a:t>WHO, 2001</a:t>
            </a:r>
            <a:r>
              <a:rPr lang="el-GR" dirty="0" smtClean="0">
                <a:solidFill>
                  <a:prstClr val="black"/>
                </a:solidFill>
                <a:latin typeface="+mn-lt"/>
              </a:rPr>
              <a:t>)</a:t>
            </a:r>
            <a:endParaRPr lang="en-US" dirty="0" smtClean="0">
              <a:solidFill>
                <a:prstClr val="black"/>
              </a:solidFill>
              <a:latin typeface="+mn-lt"/>
            </a:endParaRPr>
          </a:p>
        </p:txBody>
      </p:sp>
      <p:pic>
        <p:nvPicPr>
          <p:cNvPr id="6146" name="Picture 2" descr="C:\Users\Nikos\Desktop\Disability - wheelchair.jpg"/>
          <p:cNvPicPr>
            <a:picLocks noChangeAspect="1" noChangeArrowheads="1"/>
          </p:cNvPicPr>
          <p:nvPr/>
        </p:nvPicPr>
        <p:blipFill>
          <a:blip r:embed="rId2"/>
          <a:srcRect/>
          <a:stretch>
            <a:fillRect/>
          </a:stretch>
        </p:blipFill>
        <p:spPr bwMode="auto">
          <a:xfrm>
            <a:off x="4894288" y="1412776"/>
            <a:ext cx="3960440" cy="2928564"/>
          </a:xfrm>
          <a:prstGeom prst="rect">
            <a:avLst/>
          </a:prstGeom>
          <a:noFill/>
        </p:spPr>
      </p:pic>
      <p:sp>
        <p:nvSpPr>
          <p:cNvPr id="10" name="9 - Ορθογώνιο"/>
          <p:cNvSpPr/>
          <p:nvPr/>
        </p:nvSpPr>
        <p:spPr>
          <a:xfrm>
            <a:off x="5126842" y="4341340"/>
            <a:ext cx="3495332"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Disability </a:t>
            </a:r>
            <a:r>
              <a:rPr lang="en-US" sz="1200" dirty="0" smtClean="0">
                <a:solidFill>
                  <a:schemeClr val="tx1">
                    <a:lumMod val="75000"/>
                    <a:lumOff val="25000"/>
                  </a:schemeClr>
                </a:solidFill>
                <a:latin typeface="+mn-lt"/>
                <a:hlinkClick r:id="rId3"/>
              </a:rPr>
              <a:t>– wheelchair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hlinkClick r:id="rId3"/>
              </a:rPr>
              <a:t>Council of Australian </a:t>
            </a:r>
            <a:r>
              <a:rPr lang="en-US" sz="1200" dirty="0" smtClean="0">
                <a:solidFill>
                  <a:schemeClr val="tx1">
                    <a:lumMod val="75000"/>
                    <a:lumOff val="25000"/>
                  </a:schemeClr>
                </a:solidFill>
                <a:latin typeface="+mn-lt"/>
                <a:hlinkClick r:id="rId3"/>
              </a:rPr>
              <a:t>Governments</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4"/>
              </a:rPr>
              <a:t>CC BY 3.0 </a:t>
            </a:r>
            <a:r>
              <a:rPr lang="en-US" sz="1200" dirty="0" smtClean="0">
                <a:solidFill>
                  <a:schemeClr val="tx1">
                    <a:lumMod val="75000"/>
                    <a:lumOff val="25000"/>
                  </a:schemeClr>
                </a:solidFill>
                <a:latin typeface="+mn-lt"/>
                <a:hlinkClick r:id="rId4"/>
              </a:rPr>
              <a:t>AU</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63315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solidFill>
                  <a:schemeClr val="tx2"/>
                </a:solidFill>
              </a:rPr>
              <a:t>5. Αναπηρία </a:t>
            </a:r>
            <a:r>
              <a:rPr lang="en-US" sz="3600" dirty="0">
                <a:solidFill>
                  <a:schemeClr val="tx2"/>
                </a:solidFill>
              </a:rPr>
              <a:t>&amp;</a:t>
            </a:r>
            <a:r>
              <a:rPr lang="el-GR" sz="3600" dirty="0">
                <a:solidFill>
                  <a:schemeClr val="tx2"/>
                </a:solidFill>
              </a:rPr>
              <a:t> διεθνή στατιστικά</a:t>
            </a:r>
            <a:r>
              <a:rPr lang="en-US" sz="3600" dirty="0">
                <a:solidFill>
                  <a:schemeClr val="tx2"/>
                </a:solidFill>
              </a:rPr>
              <a:t> </a:t>
            </a:r>
            <a:r>
              <a:rPr lang="el-GR" sz="2800" b="0" dirty="0" smtClean="0"/>
              <a:t>(</a:t>
            </a:r>
            <a:r>
              <a:rPr lang="en-US" sz="2800" b="0" dirty="0" smtClean="0"/>
              <a:t>2</a:t>
            </a:r>
            <a:r>
              <a:rPr lang="el-GR" sz="2800" b="0" dirty="0" smtClean="0"/>
              <a:t> </a:t>
            </a:r>
            <a:r>
              <a:rPr lang="el-GR" sz="2800" b="0" dirty="0"/>
              <a:t>από 3) </a:t>
            </a:r>
            <a:endParaRPr lang="el-GR" sz="3600" dirty="0"/>
          </a:p>
        </p:txBody>
      </p:sp>
      <p:sp>
        <p:nvSpPr>
          <p:cNvPr id="15363" name="Rectangle 3"/>
          <p:cNvSpPr>
            <a:spLocks noGrp="1" noChangeArrowheads="1"/>
          </p:cNvSpPr>
          <p:nvPr>
            <p:ph idx="1"/>
          </p:nvPr>
        </p:nvSpPr>
        <p:spPr/>
        <p:txBody>
          <a:bodyPr/>
          <a:lstStyle/>
          <a:p>
            <a:pPr eaLnBrk="1" hangingPunct="1">
              <a:buFontTx/>
              <a:buNone/>
            </a:pPr>
            <a:r>
              <a:rPr lang="el-GR" sz="2400" b="1" dirty="0" smtClean="0">
                <a:solidFill>
                  <a:srgbClr val="820000"/>
                </a:solidFill>
              </a:rPr>
              <a:t>ΗΠΑ</a:t>
            </a:r>
          </a:p>
          <a:p>
            <a:pPr eaLnBrk="1" hangingPunct="1">
              <a:lnSpc>
                <a:spcPct val="150000"/>
              </a:lnSpc>
            </a:pPr>
            <a:r>
              <a:rPr lang="el-GR" sz="2400" dirty="0" smtClean="0"/>
              <a:t>45 εκατ. του πληθυσμού (πάνω από 16%)</a:t>
            </a:r>
            <a:endParaRPr lang="en-US" sz="2400" dirty="0" smtClean="0"/>
          </a:p>
          <a:p>
            <a:pPr eaLnBrk="1" hangingPunct="1">
              <a:lnSpc>
                <a:spcPct val="150000"/>
              </a:lnSpc>
            </a:pPr>
            <a:r>
              <a:rPr lang="el-GR" sz="2400" dirty="0" smtClean="0"/>
              <a:t>10% παιδιά και έφηβοι</a:t>
            </a:r>
            <a:endParaRPr lang="en-US" sz="2400" dirty="0" smtClean="0"/>
          </a:p>
          <a:p>
            <a:pPr eaLnBrk="1" hangingPunct="1">
              <a:lnSpc>
                <a:spcPct val="150000"/>
              </a:lnSpc>
            </a:pPr>
            <a:r>
              <a:rPr lang="el-GR" sz="2400" dirty="0" smtClean="0"/>
              <a:t>30% νέοι και ενήλικες μέσης ηλικίας</a:t>
            </a:r>
            <a:endParaRPr lang="en-US" sz="2400" dirty="0" smtClean="0"/>
          </a:p>
          <a:p>
            <a:pPr eaLnBrk="1" hangingPunct="1">
              <a:lnSpc>
                <a:spcPct val="150000"/>
              </a:lnSpc>
            </a:pPr>
            <a:r>
              <a:rPr lang="el-GR" sz="2400" dirty="0" smtClean="0"/>
              <a:t>50% άτομα ηλικίας άνω των 65 ετών</a:t>
            </a:r>
            <a:endParaRPr lang="en-US" sz="2400" dirty="0" smtClean="0"/>
          </a:p>
          <a:p>
            <a:pPr eaLnBrk="1" hangingPunct="1">
              <a:lnSpc>
                <a:spcPct val="150000"/>
              </a:lnSpc>
            </a:pPr>
            <a:r>
              <a:rPr lang="el-GR" sz="2400" dirty="0" smtClean="0"/>
              <a:t>10-12% των ατόμων, από την γέννηση </a:t>
            </a:r>
            <a:r>
              <a:rPr lang="el-GR" sz="2400" dirty="0" smtClean="0">
                <a:solidFill>
                  <a:schemeClr val="tx2"/>
                </a:solidFill>
                <a:sym typeface="Wingdings 3" pitchFamily="18" charset="2"/>
              </a:rPr>
              <a:t></a:t>
            </a:r>
            <a:r>
              <a:rPr lang="el-GR" sz="2400" dirty="0" smtClean="0"/>
              <a:t> 22 ετών </a:t>
            </a:r>
            <a:r>
              <a:rPr lang="el-GR" sz="2400" b="1" dirty="0" smtClean="0"/>
              <a:t>	</a:t>
            </a:r>
          </a:p>
          <a:p>
            <a:pPr eaLnBrk="1" hangingPunct="1">
              <a:buFontTx/>
              <a:buNone/>
            </a:pPr>
            <a:r>
              <a:rPr lang="el-GR" sz="2400" b="1" dirty="0" smtClean="0"/>
              <a:t>		</a:t>
            </a:r>
            <a:endParaRPr lang="el-GR" sz="1600" b="1" dirty="0" smtClean="0"/>
          </a:p>
        </p:txBody>
      </p:sp>
      <p:sp>
        <p:nvSpPr>
          <p:cNvPr id="6" name="5 - Ορθογώνιο"/>
          <p:cNvSpPr/>
          <p:nvPr/>
        </p:nvSpPr>
        <p:spPr>
          <a:xfrm>
            <a:off x="5436096" y="5013176"/>
            <a:ext cx="1412566" cy="338554"/>
          </a:xfrm>
          <a:prstGeom prst="rect">
            <a:avLst/>
          </a:prstGeom>
        </p:spPr>
        <p:txBody>
          <a:bodyPr wrap="none">
            <a:spAutoFit/>
          </a:bodyPr>
          <a:lstStyle/>
          <a:p>
            <a:r>
              <a:rPr lang="el-GR" sz="1600" dirty="0" smtClean="0">
                <a:solidFill>
                  <a:prstClr val="black"/>
                </a:solidFill>
                <a:latin typeface="+mn-lt"/>
                <a:ea typeface="ＭＳ Ｐゴシック" charset="-128"/>
              </a:rPr>
              <a:t>(</a:t>
            </a:r>
            <a:r>
              <a:rPr lang="en-US" sz="1600" dirty="0" smtClean="0">
                <a:solidFill>
                  <a:prstClr val="black"/>
                </a:solidFill>
                <a:latin typeface="+mn-lt"/>
                <a:ea typeface="ＭＳ Ｐゴシック" charset="-128"/>
              </a:rPr>
              <a:t>Sherrill, </a:t>
            </a:r>
            <a:r>
              <a:rPr lang="el-GR" sz="1600" dirty="0" smtClean="0">
                <a:solidFill>
                  <a:prstClr val="black"/>
                </a:solidFill>
                <a:latin typeface="+mn-lt"/>
                <a:ea typeface="ＭＳ Ｐゴシック" charset="-128"/>
              </a:rPr>
              <a:t>200</a:t>
            </a:r>
            <a:r>
              <a:rPr lang="en-US" sz="1600" dirty="0" smtClean="0">
                <a:solidFill>
                  <a:prstClr val="black"/>
                </a:solidFill>
                <a:latin typeface="+mn-lt"/>
                <a:ea typeface="ＭＳ Ｐゴシック" charset="-128"/>
              </a:rPr>
              <a:t>4</a:t>
            </a:r>
            <a:r>
              <a:rPr lang="el-GR" sz="1600" dirty="0" smtClean="0">
                <a:solidFill>
                  <a:prstClr val="black"/>
                </a:solidFill>
                <a:latin typeface="+mn-lt"/>
                <a:ea typeface="ＭＳ Ｐゴシック" charset="-128"/>
              </a:rPr>
              <a:t>)</a:t>
            </a:r>
            <a:endParaRPr lang="el-GR" sz="1600" dirty="0">
              <a:solidFill>
                <a:prstClr val="black"/>
              </a:solidFill>
              <a:latin typeface="+mn-lt"/>
            </a:endParaRPr>
          </a:p>
        </p:txBody>
      </p:sp>
    </p:spTree>
    <p:extLst>
      <p:ext uri="{BB962C8B-B14F-4D97-AF65-F5344CB8AC3E}">
        <p14:creationId xmlns:p14="http://schemas.microsoft.com/office/powerpoint/2010/main" val="1832627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r>
              <a:rPr lang="el-GR" sz="3600" dirty="0">
                <a:solidFill>
                  <a:srgbClr val="1F497D"/>
                </a:solidFill>
              </a:rPr>
              <a:t>5. Αναπηρία </a:t>
            </a:r>
            <a:r>
              <a:rPr lang="en-US" sz="3600" dirty="0">
                <a:solidFill>
                  <a:srgbClr val="1F497D"/>
                </a:solidFill>
              </a:rPr>
              <a:t>&amp;</a:t>
            </a:r>
            <a:r>
              <a:rPr lang="el-GR" sz="3600" dirty="0">
                <a:solidFill>
                  <a:srgbClr val="1F497D"/>
                </a:solidFill>
              </a:rPr>
              <a:t> διεθνή στατιστικά</a:t>
            </a:r>
            <a:r>
              <a:rPr lang="en-US" sz="3600" dirty="0">
                <a:solidFill>
                  <a:srgbClr val="1F497D"/>
                </a:solidFill>
              </a:rPr>
              <a:t> </a:t>
            </a:r>
            <a:r>
              <a:rPr lang="el-GR" sz="2800" b="0" dirty="0" smtClean="0"/>
              <a:t>(</a:t>
            </a:r>
            <a:r>
              <a:rPr lang="en-US" sz="2800" b="0" dirty="0" smtClean="0"/>
              <a:t>3</a:t>
            </a:r>
            <a:r>
              <a:rPr lang="el-GR" sz="2800" b="0" dirty="0" smtClean="0"/>
              <a:t> </a:t>
            </a:r>
            <a:r>
              <a:rPr lang="el-GR" sz="2800" b="0" dirty="0"/>
              <a:t>από 3) </a:t>
            </a:r>
            <a:endParaRPr lang="el-GR" sz="3600" b="1" dirty="0" smtClean="0">
              <a:solidFill>
                <a:schemeClr val="tx2"/>
              </a:solidFill>
            </a:endParaRPr>
          </a:p>
        </p:txBody>
      </p:sp>
      <p:sp>
        <p:nvSpPr>
          <p:cNvPr id="16387" name="Rectangle 3"/>
          <p:cNvSpPr>
            <a:spLocks noGrp="1" noChangeArrowheads="1"/>
          </p:cNvSpPr>
          <p:nvPr>
            <p:ph idx="1"/>
          </p:nvPr>
        </p:nvSpPr>
        <p:spPr/>
        <p:txBody>
          <a:bodyPr/>
          <a:lstStyle/>
          <a:p>
            <a:pPr eaLnBrk="1" hangingPunct="1">
              <a:lnSpc>
                <a:spcPct val="90000"/>
              </a:lnSpc>
              <a:buFontTx/>
              <a:buNone/>
            </a:pPr>
            <a:r>
              <a:rPr lang="el-GR" sz="2400" b="1" dirty="0" smtClean="0">
                <a:solidFill>
                  <a:srgbClr val="820000"/>
                </a:solidFill>
              </a:rPr>
              <a:t>ΕΛΛΑΔΑ:</a:t>
            </a:r>
            <a:endParaRPr lang="en-US" sz="2400" b="1" dirty="0" smtClean="0">
              <a:solidFill>
                <a:srgbClr val="820000"/>
              </a:solidFill>
            </a:endParaRPr>
          </a:p>
          <a:p>
            <a:pPr eaLnBrk="1" hangingPunct="1">
              <a:spcBef>
                <a:spcPts val="600"/>
              </a:spcBef>
              <a:spcAft>
                <a:spcPts val="600"/>
              </a:spcAft>
            </a:pPr>
            <a:r>
              <a:rPr lang="el-GR" sz="2400" dirty="0" smtClean="0"/>
              <a:t>Το 18.2%  του πληθυσμού αντιμετωπίζει κάποιο </a:t>
            </a:r>
          </a:p>
          <a:p>
            <a:pPr eaLnBrk="1" hangingPunct="1">
              <a:spcBef>
                <a:spcPts val="600"/>
              </a:spcBef>
              <a:spcAft>
                <a:spcPts val="600"/>
              </a:spcAft>
              <a:buFontTx/>
              <a:buNone/>
            </a:pPr>
            <a:r>
              <a:rPr lang="el-GR" sz="2400" dirty="0" smtClean="0"/>
              <a:t>	</a:t>
            </a:r>
            <a:r>
              <a:rPr lang="el-GR" sz="2400" dirty="0" err="1" smtClean="0"/>
              <a:t>πρόβληµα</a:t>
            </a:r>
            <a:r>
              <a:rPr lang="el-GR" sz="2400" dirty="0" smtClean="0"/>
              <a:t> υγείας ή κάποια αναπηρία</a:t>
            </a:r>
          </a:p>
          <a:p>
            <a:pPr eaLnBrk="1" hangingPunct="1">
              <a:spcBef>
                <a:spcPts val="600"/>
              </a:spcBef>
              <a:spcAft>
                <a:spcPts val="600"/>
              </a:spcAft>
            </a:pPr>
            <a:r>
              <a:rPr lang="el-GR" sz="2400" dirty="0" smtClean="0"/>
              <a:t>Πάνω από το 50%  του πληθυσμού που αντιμετωπίζει προβλήματα υγείας ή αναπηρία είναι ηλικίας ≥</a:t>
            </a:r>
            <a:r>
              <a:rPr lang="en-US" sz="2400" dirty="0" smtClean="0"/>
              <a:t> </a:t>
            </a:r>
            <a:r>
              <a:rPr lang="el-GR" sz="2400" dirty="0" smtClean="0"/>
              <a:t>65ετών</a:t>
            </a:r>
            <a:endParaRPr lang="en-US" sz="2400" dirty="0" smtClean="0"/>
          </a:p>
          <a:p>
            <a:pPr lvl="1" eaLnBrk="1" hangingPunct="1">
              <a:spcBef>
                <a:spcPts val="600"/>
              </a:spcBef>
              <a:spcAft>
                <a:spcPts val="600"/>
              </a:spcAft>
            </a:pPr>
            <a:r>
              <a:rPr lang="el-GR" sz="2400" dirty="0" smtClean="0"/>
              <a:t>Κινητικά προβλήματα (10%)</a:t>
            </a:r>
          </a:p>
          <a:p>
            <a:pPr lvl="1" eaLnBrk="1" hangingPunct="1">
              <a:spcBef>
                <a:spcPts val="600"/>
              </a:spcBef>
              <a:spcAft>
                <a:spcPts val="600"/>
              </a:spcAft>
            </a:pPr>
            <a:r>
              <a:rPr lang="el-GR" sz="2400" dirty="0" smtClean="0"/>
              <a:t>Οπτικά ελλείμματα (5.2%)</a:t>
            </a:r>
          </a:p>
          <a:p>
            <a:pPr lvl="1" eaLnBrk="1" hangingPunct="1">
              <a:spcBef>
                <a:spcPts val="600"/>
              </a:spcBef>
              <a:spcAft>
                <a:spcPts val="600"/>
              </a:spcAft>
            </a:pPr>
            <a:r>
              <a:rPr lang="el-GR" sz="2400" dirty="0" smtClean="0"/>
              <a:t>Ψυχικά νοσήματα (4.9%)</a:t>
            </a:r>
          </a:p>
          <a:p>
            <a:pPr lvl="1" eaLnBrk="1" hangingPunct="1">
              <a:spcBef>
                <a:spcPts val="600"/>
              </a:spcBef>
              <a:spcAft>
                <a:spcPts val="600"/>
              </a:spcAft>
            </a:pPr>
            <a:r>
              <a:rPr lang="el-GR" sz="2400" dirty="0" smtClean="0"/>
              <a:t>Νοητική καθυστέρηση (4.7%)</a:t>
            </a:r>
          </a:p>
          <a:p>
            <a:pPr lvl="1" eaLnBrk="1" hangingPunct="1">
              <a:spcBef>
                <a:spcPts val="600"/>
              </a:spcBef>
              <a:spcAft>
                <a:spcPts val="600"/>
              </a:spcAft>
            </a:pPr>
            <a:r>
              <a:rPr lang="el-GR" sz="2400" dirty="0" smtClean="0"/>
              <a:t>Ακουστικά ελλείμματα (4.2%)</a:t>
            </a:r>
          </a:p>
          <a:p>
            <a:pPr lvl="1" eaLnBrk="1" hangingPunct="1">
              <a:lnSpc>
                <a:spcPct val="90000"/>
              </a:lnSpc>
              <a:buFontTx/>
              <a:buNone/>
            </a:pPr>
            <a:endParaRPr lang="el-GR" sz="2500" b="1" dirty="0" smtClean="0"/>
          </a:p>
          <a:p>
            <a:pPr lvl="1" eaLnBrk="1" hangingPunct="1">
              <a:lnSpc>
                <a:spcPct val="90000"/>
              </a:lnSpc>
              <a:buFontTx/>
              <a:buNone/>
            </a:pPr>
            <a:endParaRPr lang="el-GR" sz="1700" dirty="0" smtClean="0">
              <a:latin typeface="ＭＳ Ｐゴシック" charset="-128"/>
            </a:endParaRPr>
          </a:p>
          <a:p>
            <a:pPr eaLnBrk="1" hangingPunct="1">
              <a:lnSpc>
                <a:spcPct val="90000"/>
              </a:lnSpc>
              <a:buFontTx/>
              <a:buNone/>
            </a:pPr>
            <a:r>
              <a:rPr lang="el-GR" sz="1600" dirty="0" smtClean="0"/>
              <a:t>				</a:t>
            </a:r>
            <a:endParaRPr lang="el-GR" sz="2300" dirty="0" smtClean="0"/>
          </a:p>
        </p:txBody>
      </p:sp>
      <p:sp>
        <p:nvSpPr>
          <p:cNvPr id="6" name="5 - TextBox"/>
          <p:cNvSpPr txBox="1"/>
          <p:nvPr/>
        </p:nvSpPr>
        <p:spPr>
          <a:xfrm>
            <a:off x="2051720" y="6215082"/>
            <a:ext cx="6072230" cy="338554"/>
          </a:xfrm>
          <a:prstGeom prst="rect">
            <a:avLst/>
          </a:prstGeom>
          <a:noFill/>
        </p:spPr>
        <p:txBody>
          <a:bodyPr wrap="square" rtlCol="0">
            <a:spAutoFit/>
          </a:bodyPr>
          <a:lstStyle/>
          <a:p>
            <a:pPr algn="r"/>
            <a:r>
              <a:rPr lang="el-GR" sz="1600" dirty="0" smtClean="0">
                <a:solidFill>
                  <a:prstClr val="black"/>
                </a:solidFill>
                <a:latin typeface="+mn-lt"/>
              </a:rPr>
              <a:t>(Εθνική Στατιστική Υπηρεσία Ελλάδος, 2002)</a:t>
            </a:r>
            <a:endParaRPr lang="el-GR" sz="1600" dirty="0">
              <a:solidFill>
                <a:prstClr val="black"/>
              </a:solidFill>
              <a:latin typeface="+mn-lt"/>
            </a:endParaRPr>
          </a:p>
        </p:txBody>
      </p:sp>
    </p:spTree>
    <p:extLst>
      <p:ext uri="{BB962C8B-B14F-4D97-AF65-F5344CB8AC3E}">
        <p14:creationId xmlns:p14="http://schemas.microsoft.com/office/powerpoint/2010/main" val="2127194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57158" y="1142984"/>
            <a:ext cx="7969248" cy="4339650"/>
          </a:xfrm>
          <a:prstGeom prst="rect">
            <a:avLst/>
          </a:prstGeom>
          <a:noFill/>
          <a:ln w="9525">
            <a:noFill/>
            <a:miter lim="800000"/>
            <a:headEnd/>
            <a:tailEnd/>
          </a:ln>
        </p:spPr>
        <p:txBody>
          <a:bodyPr wrap="square">
            <a:spAutoFit/>
          </a:bodyPr>
          <a:lstStyle/>
          <a:p>
            <a:pPr>
              <a:lnSpc>
                <a:spcPct val="150000"/>
              </a:lnSpc>
              <a:spcBef>
                <a:spcPct val="50000"/>
              </a:spcBef>
            </a:pPr>
            <a:r>
              <a:rPr lang="el-GR" sz="2400" dirty="0" smtClean="0">
                <a:solidFill>
                  <a:prstClr val="black"/>
                </a:solidFill>
                <a:latin typeface="Calibri" panose="020F0502020204030204" pitchFamily="34" charset="0"/>
              </a:rPr>
              <a:t>Θύμα </a:t>
            </a:r>
            <a:r>
              <a:rPr lang="el-GR" sz="2400" dirty="0">
                <a:solidFill>
                  <a:prstClr val="black"/>
                </a:solidFill>
                <a:latin typeface="Calibri" panose="020F0502020204030204" pitchFamily="34" charset="0"/>
              </a:rPr>
              <a:t>αναπηρίας  </a:t>
            </a:r>
            <a:r>
              <a:rPr lang="el-GR" sz="2400" dirty="0" smtClean="0">
                <a:solidFill>
                  <a:prstClr val="black"/>
                </a:solidFill>
                <a:latin typeface="Calibri" panose="020F0502020204030204" pitchFamily="34" charset="0"/>
              </a:rPr>
              <a:t>                Άτομο </a:t>
            </a:r>
            <a:r>
              <a:rPr lang="el-GR" sz="2400" dirty="0">
                <a:solidFill>
                  <a:prstClr val="black"/>
                </a:solidFill>
                <a:latin typeface="Calibri" panose="020F0502020204030204" pitchFamily="34" charset="0"/>
              </a:rPr>
              <a:t>με ….</a:t>
            </a:r>
          </a:p>
          <a:p>
            <a:pPr>
              <a:lnSpc>
                <a:spcPct val="150000"/>
              </a:lnSpc>
              <a:spcBef>
                <a:spcPct val="50000"/>
              </a:spcBef>
            </a:pPr>
            <a:r>
              <a:rPr lang="el-GR" sz="2400" dirty="0">
                <a:solidFill>
                  <a:prstClr val="black"/>
                </a:solidFill>
                <a:latin typeface="Calibri" panose="020F0502020204030204" pitchFamily="34" charset="0"/>
              </a:rPr>
              <a:t>Σακάτης, </a:t>
            </a:r>
            <a:r>
              <a:rPr lang="el-GR" sz="2400" dirty="0" smtClean="0">
                <a:solidFill>
                  <a:prstClr val="black"/>
                </a:solidFill>
                <a:latin typeface="Calibri" panose="020F0502020204030204" pitchFamily="34" charset="0"/>
              </a:rPr>
              <a:t>ανάπηρος              Άτομο </a:t>
            </a:r>
            <a:r>
              <a:rPr lang="el-GR" sz="2400" dirty="0">
                <a:solidFill>
                  <a:prstClr val="black"/>
                </a:solidFill>
                <a:latin typeface="Calibri" panose="020F0502020204030204" pitchFamily="34" charset="0"/>
              </a:rPr>
              <a:t>με ….</a:t>
            </a:r>
          </a:p>
          <a:p>
            <a:pPr>
              <a:lnSpc>
                <a:spcPct val="150000"/>
              </a:lnSpc>
              <a:spcBef>
                <a:spcPct val="50000"/>
              </a:spcBef>
            </a:pPr>
            <a:r>
              <a:rPr lang="el-GR" sz="2400" dirty="0">
                <a:solidFill>
                  <a:prstClr val="black"/>
                </a:solidFill>
                <a:latin typeface="Calibri" panose="020F0502020204030204" pitchFamily="34" charset="0"/>
              </a:rPr>
              <a:t>Καθηλωμένος σε </a:t>
            </a:r>
            <a:r>
              <a:rPr lang="el-GR" sz="2400" dirty="0" err="1" smtClean="0">
                <a:solidFill>
                  <a:prstClr val="black"/>
                </a:solidFill>
                <a:latin typeface="Calibri" panose="020F0502020204030204" pitchFamily="34" charset="0"/>
              </a:rPr>
              <a:t>αμαξίδιο</a:t>
            </a:r>
            <a:r>
              <a:rPr lang="el-GR" sz="2400" dirty="0" smtClean="0">
                <a:solidFill>
                  <a:prstClr val="black"/>
                </a:solidFill>
                <a:latin typeface="Calibri" panose="020F0502020204030204" pitchFamily="34" charset="0"/>
              </a:rPr>
              <a:t>      </a:t>
            </a:r>
            <a:r>
              <a:rPr lang="el-GR" sz="2400" dirty="0" smtClean="0">
                <a:solidFill>
                  <a:prstClr val="black"/>
                </a:solidFill>
                <a:latin typeface="Calibri" panose="020F0502020204030204" pitchFamily="34" charset="0"/>
                <a:cs typeface="Times New Roman" pitchFamily="18" charset="0"/>
              </a:rPr>
              <a:t>      </a:t>
            </a:r>
            <a:r>
              <a:rPr lang="el-GR" sz="2400" dirty="0" smtClean="0">
                <a:solidFill>
                  <a:prstClr val="black"/>
                </a:solidFill>
                <a:latin typeface="Calibri" panose="020F0502020204030204" pitchFamily="34" charset="0"/>
              </a:rPr>
              <a:t>Άτομο </a:t>
            </a:r>
            <a:r>
              <a:rPr lang="el-GR" sz="2400" dirty="0">
                <a:solidFill>
                  <a:prstClr val="black"/>
                </a:solidFill>
                <a:latin typeface="Calibri" panose="020F0502020204030204" pitchFamily="34" charset="0"/>
              </a:rPr>
              <a:t>με </a:t>
            </a:r>
            <a:r>
              <a:rPr lang="el-GR" sz="2400" dirty="0" smtClean="0">
                <a:solidFill>
                  <a:prstClr val="black"/>
                </a:solidFill>
                <a:latin typeface="Calibri" panose="020F0502020204030204" pitchFamily="34" charset="0"/>
              </a:rPr>
              <a:t>..  χρησιμοποιεί ..</a:t>
            </a:r>
            <a:endParaRPr lang="el-GR" sz="2400" dirty="0">
              <a:solidFill>
                <a:prstClr val="black"/>
              </a:solidFill>
              <a:latin typeface="Calibri" panose="020F0502020204030204" pitchFamily="34" charset="0"/>
            </a:endParaRPr>
          </a:p>
          <a:p>
            <a:pPr>
              <a:lnSpc>
                <a:spcPct val="150000"/>
              </a:lnSpc>
              <a:spcBef>
                <a:spcPct val="50000"/>
              </a:spcBef>
            </a:pPr>
            <a:r>
              <a:rPr lang="el-GR" sz="2400" dirty="0">
                <a:solidFill>
                  <a:prstClr val="black"/>
                </a:solidFill>
                <a:latin typeface="Calibri" panose="020F0502020204030204" pitchFamily="34" charset="0"/>
              </a:rPr>
              <a:t>Καθυστερημένος, </a:t>
            </a:r>
            <a:r>
              <a:rPr lang="el-GR" sz="2400" dirty="0" err="1" smtClean="0">
                <a:solidFill>
                  <a:prstClr val="black"/>
                </a:solidFill>
                <a:latin typeface="Calibri" panose="020F0502020204030204" pitchFamily="34" charset="0"/>
              </a:rPr>
              <a:t>Μογγολάκι</a:t>
            </a:r>
            <a:r>
              <a:rPr lang="el-GR" sz="2400" dirty="0" smtClean="0">
                <a:solidFill>
                  <a:prstClr val="black"/>
                </a:solidFill>
                <a:latin typeface="Calibri" panose="020F0502020204030204" pitchFamily="34" charset="0"/>
              </a:rPr>
              <a:t> </a:t>
            </a:r>
            <a:r>
              <a:rPr lang="el-GR" sz="2400" dirty="0" smtClean="0">
                <a:solidFill>
                  <a:prstClr val="black"/>
                </a:solidFill>
                <a:latin typeface="Calibri" panose="020F0502020204030204" pitchFamily="34" charset="0"/>
                <a:cs typeface="Times New Roman" pitchFamily="18" charset="0"/>
              </a:rPr>
              <a:t>       </a:t>
            </a:r>
            <a:r>
              <a:rPr lang="el-GR" sz="2400" dirty="0" smtClean="0">
                <a:solidFill>
                  <a:prstClr val="black"/>
                </a:solidFill>
                <a:latin typeface="Calibri" panose="020F0502020204030204" pitchFamily="34" charset="0"/>
              </a:rPr>
              <a:t>    Άτομο </a:t>
            </a:r>
            <a:r>
              <a:rPr lang="el-GR" sz="2400" dirty="0">
                <a:solidFill>
                  <a:prstClr val="black"/>
                </a:solidFill>
                <a:latin typeface="Calibri" panose="020F0502020204030204" pitchFamily="34" charset="0"/>
              </a:rPr>
              <a:t>με </a:t>
            </a:r>
            <a:r>
              <a:rPr lang="en-US" sz="2400" dirty="0">
                <a:solidFill>
                  <a:prstClr val="black"/>
                </a:solidFill>
                <a:latin typeface="Calibri" panose="020F0502020204030204" pitchFamily="34" charset="0"/>
              </a:rPr>
              <a:t>Down</a:t>
            </a:r>
          </a:p>
          <a:p>
            <a:pPr>
              <a:lnSpc>
                <a:spcPct val="150000"/>
              </a:lnSpc>
              <a:spcBef>
                <a:spcPct val="50000"/>
              </a:spcBef>
            </a:pPr>
            <a:r>
              <a:rPr lang="el-GR" sz="2400" dirty="0" smtClean="0">
                <a:solidFill>
                  <a:prstClr val="black"/>
                </a:solidFill>
                <a:latin typeface="Calibri" panose="020F0502020204030204" pitchFamily="34" charset="0"/>
              </a:rPr>
              <a:t>Πνευματικά ανάπηρος             Άτομο με…. </a:t>
            </a:r>
            <a:endParaRPr lang="el-GR" sz="2400" dirty="0">
              <a:solidFill>
                <a:prstClr val="black"/>
              </a:solidFill>
              <a:latin typeface="Calibri" panose="020F0502020204030204" pitchFamily="34" charset="0"/>
            </a:endParaRPr>
          </a:p>
          <a:p>
            <a:pPr>
              <a:lnSpc>
                <a:spcPct val="150000"/>
              </a:lnSpc>
              <a:spcBef>
                <a:spcPct val="50000"/>
              </a:spcBef>
            </a:pPr>
            <a:r>
              <a:rPr lang="el-GR" sz="2400" dirty="0" smtClean="0">
                <a:solidFill>
                  <a:prstClr val="black"/>
                </a:solidFill>
                <a:latin typeface="Calibri" panose="020F0502020204030204" pitchFamily="34" charset="0"/>
              </a:rPr>
              <a:t>Τυφλός             Άτομο </a:t>
            </a:r>
            <a:r>
              <a:rPr lang="el-GR" sz="2400" dirty="0">
                <a:solidFill>
                  <a:prstClr val="black"/>
                </a:solidFill>
                <a:latin typeface="Calibri" panose="020F0502020204030204" pitchFamily="34" charset="0"/>
              </a:rPr>
              <a:t>με προβλήματα όρασης</a:t>
            </a:r>
          </a:p>
        </p:txBody>
      </p:sp>
      <p:sp>
        <p:nvSpPr>
          <p:cNvPr id="11267" name="Line 3"/>
          <p:cNvSpPr>
            <a:spLocks noChangeShapeType="1"/>
          </p:cNvSpPr>
          <p:nvPr/>
        </p:nvSpPr>
        <p:spPr bwMode="auto">
          <a:xfrm>
            <a:off x="3421063" y="1808163"/>
            <a:ext cx="0" cy="0"/>
          </a:xfrm>
          <a:prstGeom prst="line">
            <a:avLst/>
          </a:prstGeom>
          <a:noFill/>
          <a:ln w="9525">
            <a:solidFill>
              <a:schemeClr val="tx1"/>
            </a:solidFill>
            <a:round/>
            <a:headEnd/>
            <a:tailEnd type="triangle" w="med" len="med"/>
          </a:ln>
        </p:spPr>
        <p:txBody>
          <a:bodyPr/>
          <a:lstStyle/>
          <a:p>
            <a:endParaRPr lang="el-GR">
              <a:solidFill>
                <a:prstClr val="black"/>
              </a:solidFill>
            </a:endParaRPr>
          </a:p>
        </p:txBody>
      </p:sp>
      <p:sp>
        <p:nvSpPr>
          <p:cNvPr id="4" name="3 - TextBox"/>
          <p:cNvSpPr txBox="1"/>
          <p:nvPr/>
        </p:nvSpPr>
        <p:spPr>
          <a:xfrm>
            <a:off x="5309859" y="5589240"/>
            <a:ext cx="2071734" cy="338554"/>
          </a:xfrm>
          <a:prstGeom prst="rect">
            <a:avLst/>
          </a:prstGeom>
          <a:noFill/>
        </p:spPr>
        <p:txBody>
          <a:bodyPr wrap="square" rtlCol="0">
            <a:spAutoFit/>
          </a:bodyPr>
          <a:lstStyle/>
          <a:p>
            <a:r>
              <a:rPr lang="el-GR" sz="1600" dirty="0" smtClean="0">
                <a:solidFill>
                  <a:prstClr val="black"/>
                </a:solidFill>
                <a:latin typeface="+mn-lt"/>
                <a:ea typeface="ＭＳ Ｐゴシック" charset="-128"/>
              </a:rPr>
              <a:t>(</a:t>
            </a:r>
            <a:r>
              <a:rPr lang="en-US" sz="1600" dirty="0" smtClean="0">
                <a:solidFill>
                  <a:prstClr val="black"/>
                </a:solidFill>
                <a:latin typeface="+mn-lt"/>
                <a:ea typeface="ＭＳ Ｐゴシック" charset="-128"/>
              </a:rPr>
              <a:t>Sherrill, </a:t>
            </a:r>
            <a:r>
              <a:rPr lang="el-GR" sz="1600" dirty="0" smtClean="0">
                <a:solidFill>
                  <a:prstClr val="black"/>
                </a:solidFill>
                <a:latin typeface="+mn-lt"/>
                <a:ea typeface="ＭＳ Ｐゴシック" charset="-128"/>
              </a:rPr>
              <a:t>200</a:t>
            </a:r>
            <a:r>
              <a:rPr lang="en-US" sz="1600" dirty="0" smtClean="0">
                <a:solidFill>
                  <a:prstClr val="black"/>
                </a:solidFill>
                <a:latin typeface="+mn-lt"/>
                <a:ea typeface="ＭＳ Ｐゴシック" charset="-128"/>
              </a:rPr>
              <a:t>4</a:t>
            </a:r>
            <a:r>
              <a:rPr lang="el-GR" sz="1600" dirty="0" smtClean="0">
                <a:solidFill>
                  <a:prstClr val="black"/>
                </a:solidFill>
                <a:latin typeface="+mn-lt"/>
                <a:ea typeface="ＭＳ Ｐゴシック" charset="-128"/>
              </a:rPr>
              <a:t>)</a:t>
            </a:r>
            <a:endParaRPr lang="el-GR" sz="1600" dirty="0">
              <a:solidFill>
                <a:prstClr val="black"/>
              </a:solidFill>
              <a:latin typeface="+mn-lt"/>
            </a:endParaRPr>
          </a:p>
        </p:txBody>
      </p:sp>
      <p:sp>
        <p:nvSpPr>
          <p:cNvPr id="6" name="5 - Δεξιό βέλος"/>
          <p:cNvSpPr/>
          <p:nvPr/>
        </p:nvSpPr>
        <p:spPr>
          <a:xfrm>
            <a:off x="2928926" y="1357298"/>
            <a:ext cx="357190" cy="357190"/>
          </a:xfrm>
          <a:prstGeom prst="rightArrow">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6 - Δεξιό βέλος"/>
          <p:cNvSpPr/>
          <p:nvPr/>
        </p:nvSpPr>
        <p:spPr>
          <a:xfrm>
            <a:off x="3071802" y="2071678"/>
            <a:ext cx="357190" cy="357190"/>
          </a:xfrm>
          <a:prstGeom prst="rightArrow">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8 - Δεξιό βέλος"/>
          <p:cNvSpPr/>
          <p:nvPr/>
        </p:nvSpPr>
        <p:spPr>
          <a:xfrm>
            <a:off x="4286248" y="3542827"/>
            <a:ext cx="357190" cy="357190"/>
          </a:xfrm>
          <a:prstGeom prst="rightArrow">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9 - Δεξιό βέλος"/>
          <p:cNvSpPr/>
          <p:nvPr/>
        </p:nvSpPr>
        <p:spPr>
          <a:xfrm>
            <a:off x="3450627" y="4286256"/>
            <a:ext cx="357190" cy="357190"/>
          </a:xfrm>
          <a:prstGeom prst="rightArrow">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  </a:t>
            </a:r>
            <a:endParaRPr lang="el-GR" dirty="0">
              <a:solidFill>
                <a:prstClr val="white"/>
              </a:solidFill>
            </a:endParaRPr>
          </a:p>
        </p:txBody>
      </p:sp>
      <p:sp>
        <p:nvSpPr>
          <p:cNvPr id="11" name="10 - Δεξιό βέλος"/>
          <p:cNvSpPr/>
          <p:nvPr/>
        </p:nvSpPr>
        <p:spPr>
          <a:xfrm>
            <a:off x="1692134" y="5000636"/>
            <a:ext cx="357190" cy="357190"/>
          </a:xfrm>
          <a:prstGeom prst="rightArrow">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 name="Title 1"/>
          <p:cNvSpPr>
            <a:spLocks noGrp="1"/>
          </p:cNvSpPr>
          <p:nvPr>
            <p:ph type="title"/>
          </p:nvPr>
        </p:nvSpPr>
        <p:spPr/>
        <p:txBody>
          <a:bodyPr/>
          <a:lstStyle/>
          <a:p>
            <a:r>
              <a:rPr lang="el-GR" dirty="0"/>
              <a:t>6. Προτεινόμενη </a:t>
            </a:r>
            <a:r>
              <a:rPr lang="el-GR" dirty="0" smtClean="0"/>
              <a:t>ορολογία</a:t>
            </a:r>
            <a:endParaRPr lang="el-GR" dirty="0"/>
          </a:p>
        </p:txBody>
      </p:sp>
      <p:sp>
        <p:nvSpPr>
          <p:cNvPr id="15" name="6 - Δεξιό βέλος"/>
          <p:cNvSpPr/>
          <p:nvPr/>
        </p:nvSpPr>
        <p:spPr>
          <a:xfrm>
            <a:off x="3984592" y="2780928"/>
            <a:ext cx="357190" cy="357190"/>
          </a:xfrm>
          <a:prstGeom prst="rightArrow">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461501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sz="3600" dirty="0" smtClean="0"/>
              <a:t>7. A</a:t>
            </a:r>
            <a:r>
              <a:rPr lang="el-GR" sz="3600" dirty="0" err="1" smtClean="0"/>
              <a:t>θλητικά</a:t>
            </a:r>
            <a:r>
              <a:rPr lang="el-GR" sz="3600" dirty="0" smtClean="0"/>
              <a:t> κινήματα</a:t>
            </a:r>
            <a:r>
              <a:rPr lang="en-US" sz="3600" dirty="0" smtClean="0"/>
              <a:t> </a:t>
            </a:r>
            <a:r>
              <a:rPr lang="el-GR" sz="3600" dirty="0" smtClean="0"/>
              <a:t>για άτομα με αναπηρία </a:t>
            </a:r>
            <a:endParaRPr lang="el-GR" sz="3600" dirty="0"/>
          </a:p>
        </p:txBody>
      </p:sp>
      <p:sp>
        <p:nvSpPr>
          <p:cNvPr id="4" name="3 - Θέση περιεχομένου"/>
          <p:cNvSpPr>
            <a:spLocks noGrp="1"/>
          </p:cNvSpPr>
          <p:nvPr>
            <p:ph idx="1"/>
          </p:nvPr>
        </p:nvSpPr>
        <p:spPr>
          <a:xfrm>
            <a:off x="457200" y="1268760"/>
            <a:ext cx="5050904" cy="4907592"/>
          </a:xfrm>
        </p:spPr>
        <p:txBody>
          <a:bodyPr/>
          <a:lstStyle/>
          <a:p>
            <a:pPr>
              <a:lnSpc>
                <a:spcPct val="150000"/>
              </a:lnSpc>
            </a:pPr>
            <a:r>
              <a:rPr lang="en-US" sz="2400" dirty="0" smtClean="0"/>
              <a:t>Deaf sport</a:t>
            </a:r>
            <a:r>
              <a:rPr lang="el-GR" sz="2400" dirty="0" smtClean="0"/>
              <a:t> (αθλητές με προβλήματα ακοής)</a:t>
            </a:r>
            <a:endParaRPr lang="en-US" sz="2400" dirty="0" smtClean="0"/>
          </a:p>
          <a:p>
            <a:pPr>
              <a:lnSpc>
                <a:spcPct val="150000"/>
              </a:lnSpc>
            </a:pPr>
            <a:r>
              <a:rPr lang="en-US" sz="2400" dirty="0" smtClean="0"/>
              <a:t>Special Olympics</a:t>
            </a:r>
            <a:r>
              <a:rPr lang="el-GR" sz="2400" dirty="0" smtClean="0"/>
              <a:t> ( Αθλητές με νοητική καθυστέρηση) </a:t>
            </a:r>
            <a:endParaRPr lang="en-US" sz="2400" dirty="0" smtClean="0"/>
          </a:p>
          <a:p>
            <a:pPr>
              <a:lnSpc>
                <a:spcPct val="150000"/>
              </a:lnSpc>
            </a:pPr>
            <a:r>
              <a:rPr lang="en-US" sz="2400" dirty="0" smtClean="0"/>
              <a:t>Paralympics </a:t>
            </a:r>
            <a:r>
              <a:rPr lang="el-GR" sz="2400" dirty="0" smtClean="0"/>
              <a:t> (υψηλού επιπέδου αθλητές με αναπηρία από όλους τους οργανισμούς εκτός από την </a:t>
            </a:r>
            <a:r>
              <a:rPr lang="en-US" sz="2400" dirty="0" smtClean="0"/>
              <a:t>Deaf Sport</a:t>
            </a:r>
          </a:p>
          <a:p>
            <a:endParaRPr lang="el-GR" dirty="0"/>
          </a:p>
        </p:txBody>
      </p:sp>
      <p:sp>
        <p:nvSpPr>
          <p:cNvPr id="2" name="1 - Θέση αριθμού διαφάνειας"/>
          <p:cNvSpPr>
            <a:spLocks noGrp="1"/>
          </p:cNvSpPr>
          <p:nvPr>
            <p:ph type="sldNum" sz="quarter" idx="12"/>
          </p:nvPr>
        </p:nvSpPr>
        <p:spPr/>
        <p:txBody>
          <a:bodyPr/>
          <a:lstStyle/>
          <a:p>
            <a:fld id="{B4C35D5F-1C34-4E15-AC7A-EAAD70EE2FE5}" type="slidenum">
              <a:rPr lang="el-GR" smtClean="0">
                <a:solidFill>
                  <a:prstClr val="black"/>
                </a:solidFill>
              </a:rPr>
              <a:pPr/>
              <a:t>16</a:t>
            </a:fld>
            <a:endParaRPr lang="el-GR">
              <a:solidFill>
                <a:prstClr val="black"/>
              </a:solidFill>
            </a:endParaRPr>
          </a:p>
        </p:txBody>
      </p:sp>
      <p:sp>
        <p:nvSpPr>
          <p:cNvPr id="6" name="5 - TextBox"/>
          <p:cNvSpPr txBox="1"/>
          <p:nvPr/>
        </p:nvSpPr>
        <p:spPr>
          <a:xfrm>
            <a:off x="2411760" y="5831491"/>
            <a:ext cx="2500362" cy="338554"/>
          </a:xfrm>
          <a:prstGeom prst="rect">
            <a:avLst/>
          </a:prstGeom>
          <a:noFill/>
        </p:spPr>
        <p:txBody>
          <a:bodyPr wrap="square" rtlCol="0">
            <a:spAutoFit/>
          </a:bodyPr>
          <a:lstStyle/>
          <a:p>
            <a:pPr algn="r"/>
            <a:r>
              <a:rPr lang="el-GR" sz="1600" dirty="0" smtClean="0">
                <a:solidFill>
                  <a:prstClr val="black"/>
                </a:solidFill>
                <a:latin typeface="Calibri"/>
                <a:ea typeface="ＭＳ Ｐゴシック" charset="-128"/>
              </a:rPr>
              <a:t>(</a:t>
            </a:r>
            <a:r>
              <a:rPr lang="en-US" sz="1600" dirty="0" smtClean="0">
                <a:solidFill>
                  <a:prstClr val="black"/>
                </a:solidFill>
                <a:latin typeface="Calibri"/>
                <a:ea typeface="ＭＳ Ｐゴシック" charset="-128"/>
              </a:rPr>
              <a:t>Sherrill, </a:t>
            </a:r>
            <a:r>
              <a:rPr lang="el-GR" sz="1600" dirty="0" smtClean="0">
                <a:solidFill>
                  <a:prstClr val="black"/>
                </a:solidFill>
                <a:latin typeface="Calibri"/>
                <a:ea typeface="ＭＳ Ｐゴシック" charset="-128"/>
              </a:rPr>
              <a:t>200</a:t>
            </a:r>
            <a:r>
              <a:rPr lang="en-US" sz="1600" dirty="0" smtClean="0">
                <a:solidFill>
                  <a:prstClr val="black"/>
                </a:solidFill>
                <a:latin typeface="Calibri"/>
                <a:ea typeface="ＭＳ Ｐゴシック" charset="-128"/>
              </a:rPr>
              <a:t>4</a:t>
            </a:r>
            <a:r>
              <a:rPr lang="el-GR" sz="1600" dirty="0" smtClean="0">
                <a:solidFill>
                  <a:prstClr val="black"/>
                </a:solidFill>
                <a:latin typeface="Calibri"/>
                <a:ea typeface="ＭＳ Ｐゴシック" charset="-128"/>
              </a:rPr>
              <a:t>)</a:t>
            </a:r>
            <a:endParaRPr lang="el-GR" sz="1600" dirty="0">
              <a:solidFill>
                <a:prstClr val="black"/>
              </a:solidFill>
              <a:latin typeface="Calibri"/>
            </a:endParaRPr>
          </a:p>
        </p:txBody>
      </p:sp>
      <p:sp>
        <p:nvSpPr>
          <p:cNvPr id="10" name="9 - Ορθογώνιο"/>
          <p:cNvSpPr/>
          <p:nvPr/>
        </p:nvSpPr>
        <p:spPr>
          <a:xfrm>
            <a:off x="5658949" y="5508325"/>
            <a:ext cx="3057552"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2"/>
              </a:rPr>
              <a:t>Madison </a:t>
            </a:r>
            <a:r>
              <a:rPr lang="en-US" sz="1200" dirty="0">
                <a:solidFill>
                  <a:schemeClr val="tx1">
                    <a:lumMod val="75000"/>
                    <a:lumOff val="25000"/>
                  </a:schemeClr>
                </a:solidFill>
                <a:latin typeface="+mn-lt"/>
                <a:hlinkClick r:id="rId2"/>
              </a:rPr>
              <a:t>de </a:t>
            </a:r>
            <a:r>
              <a:rPr lang="en-US" sz="1200" dirty="0" err="1">
                <a:solidFill>
                  <a:schemeClr val="tx1">
                    <a:lumMod val="75000"/>
                    <a:lumOff val="25000"/>
                  </a:schemeClr>
                </a:solidFill>
                <a:latin typeface="+mn-lt"/>
                <a:hlinkClick r:id="rId2"/>
              </a:rPr>
              <a:t>Rozario</a:t>
            </a:r>
            <a:r>
              <a:rPr lang="en-US" sz="1200" dirty="0">
                <a:solidFill>
                  <a:schemeClr val="tx1">
                    <a:lumMod val="75000"/>
                    <a:lumOff val="25000"/>
                  </a:schemeClr>
                </a:solidFill>
                <a:latin typeface="+mn-lt"/>
                <a:hlinkClick r:id="rId2"/>
              </a:rPr>
              <a:t> T53 (3) Jan 2011 </a:t>
            </a:r>
            <a:r>
              <a:rPr lang="en-US" sz="1200" dirty="0" smtClean="0">
                <a:solidFill>
                  <a:schemeClr val="tx1">
                    <a:lumMod val="75000"/>
                    <a:lumOff val="25000"/>
                  </a:schemeClr>
                </a:solidFill>
                <a:latin typeface="+mn-lt"/>
                <a:hlinkClick r:id="rId2"/>
              </a:rPr>
              <a:t>Updated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tooltip="w:Australian Paralympic Committee"/>
              </a:rPr>
              <a:t>Australian Paralympic </a:t>
            </a:r>
            <a:r>
              <a:rPr lang="en-US" sz="1200" dirty="0" smtClean="0">
                <a:solidFill>
                  <a:schemeClr val="tx1">
                    <a:lumMod val="75000"/>
                    <a:lumOff val="25000"/>
                  </a:schemeClr>
                </a:solidFill>
                <a:latin typeface="+mn-lt"/>
                <a:hlinkClick r:id="rId3" tooltip="w:Australian Paralympic Committee"/>
              </a:rPr>
              <a:t>Committee</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4"/>
              </a:rPr>
              <a:t>CC BY-SA 3.0</a:t>
            </a:r>
            <a:endParaRPr lang="el-GR" sz="1200" dirty="0">
              <a:solidFill>
                <a:schemeClr val="tx1">
                  <a:lumMod val="75000"/>
                  <a:lumOff val="25000"/>
                </a:schemeClr>
              </a:solidFill>
              <a:latin typeface="+mn-lt"/>
            </a:endParaRPr>
          </a:p>
        </p:txBody>
      </p:sp>
      <p:pic>
        <p:nvPicPr>
          <p:cNvPr id="4098" name="Picture 2" descr="C:\Users\alex\Downloads\Madison_de_Rozario_T53_(3)_Jan_2011_Updated_CC_BY-S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1556792"/>
            <a:ext cx="2639162" cy="396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703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lstStyle/>
          <a:p>
            <a:r>
              <a:rPr lang="en-US" sz="3600" dirty="0" smtClean="0"/>
              <a:t>8. </a:t>
            </a:r>
            <a:r>
              <a:rPr lang="el-GR" sz="3600" dirty="0" smtClean="0"/>
              <a:t>Προσαρμοσμένη κινητική δραστηριότητα</a:t>
            </a:r>
            <a:r>
              <a:rPr lang="en-US" sz="3600" dirty="0" smtClean="0"/>
              <a:t>:</a:t>
            </a:r>
            <a:r>
              <a:rPr lang="el-GR" sz="3600" dirty="0" smtClean="0"/>
              <a:t>  Γνωστικά πεδία </a:t>
            </a:r>
            <a:endParaRPr lang="el-GR" sz="3600" dirty="0"/>
          </a:p>
        </p:txBody>
      </p:sp>
      <p:sp>
        <p:nvSpPr>
          <p:cNvPr id="10" name="9 - Θέση περιεχομένου"/>
          <p:cNvSpPr>
            <a:spLocks noGrp="1"/>
          </p:cNvSpPr>
          <p:nvPr>
            <p:ph idx="1"/>
          </p:nvPr>
        </p:nvSpPr>
        <p:spPr/>
        <p:txBody>
          <a:bodyPr/>
          <a:lstStyle/>
          <a:p>
            <a:r>
              <a:rPr lang="el-GR" sz="2400" dirty="0" smtClean="0"/>
              <a:t>Κινητική ανάπτυξη </a:t>
            </a:r>
          </a:p>
          <a:p>
            <a:r>
              <a:rPr lang="el-GR" sz="2400" dirty="0" smtClean="0"/>
              <a:t>Κινητική συμπεριφορά</a:t>
            </a:r>
          </a:p>
          <a:p>
            <a:r>
              <a:rPr lang="el-GR" sz="2400" dirty="0" smtClean="0"/>
              <a:t>Άσκηση και υγεία</a:t>
            </a:r>
          </a:p>
          <a:p>
            <a:r>
              <a:rPr lang="el-GR" sz="2400" dirty="0" smtClean="0"/>
              <a:t>Μέτρηση και αξιολόγηση</a:t>
            </a:r>
          </a:p>
          <a:p>
            <a:r>
              <a:rPr lang="el-GR" sz="2400" dirty="0" smtClean="0"/>
              <a:t>Ιστορία και φιλοσοφία γενικής- ειδικής αγωγής </a:t>
            </a:r>
          </a:p>
          <a:p>
            <a:r>
              <a:rPr lang="el-GR" sz="2400" dirty="0" smtClean="0"/>
              <a:t>Ειδικά χαρακτηριστικά ατόμων με αναπηρίες</a:t>
            </a:r>
          </a:p>
          <a:p>
            <a:r>
              <a:rPr lang="el-GR" sz="2400" dirty="0" smtClean="0"/>
              <a:t>Θεωρία προγραμμάτων σπουδών</a:t>
            </a:r>
          </a:p>
          <a:p>
            <a:r>
              <a:rPr lang="el-GR" sz="2400" dirty="0" smtClean="0"/>
              <a:t>Εκπαιδευτικός σχεδιασμός- διδασκαλία</a:t>
            </a:r>
          </a:p>
          <a:p>
            <a:r>
              <a:rPr lang="el-GR" sz="2400" dirty="0" smtClean="0"/>
              <a:t>Αξιολόγηση προγραμμάτων </a:t>
            </a:r>
          </a:p>
          <a:p>
            <a:r>
              <a:rPr lang="el-GR" sz="2400" dirty="0" smtClean="0"/>
              <a:t>Συμβουλευτική, συνεργασία, ηθική </a:t>
            </a:r>
          </a:p>
          <a:p>
            <a:r>
              <a:rPr lang="el-GR" sz="2400" dirty="0" smtClean="0"/>
              <a:t>Εκπαιδευτικές προσαρμογές και ασφάλεια </a:t>
            </a:r>
          </a:p>
          <a:p>
            <a:pPr>
              <a:buNone/>
            </a:pPr>
            <a:endParaRPr lang="el-GR" sz="2400" dirty="0" smtClean="0"/>
          </a:p>
          <a:p>
            <a:endParaRPr lang="el-GR" dirty="0"/>
          </a:p>
        </p:txBody>
      </p:sp>
      <p:sp>
        <p:nvSpPr>
          <p:cNvPr id="5" name="4 - Θέση αριθμού διαφάνειας"/>
          <p:cNvSpPr>
            <a:spLocks noGrp="1"/>
          </p:cNvSpPr>
          <p:nvPr>
            <p:ph type="sldNum" sz="quarter" idx="12"/>
          </p:nvPr>
        </p:nvSpPr>
        <p:spPr/>
        <p:txBody>
          <a:bodyPr/>
          <a:lstStyle/>
          <a:p>
            <a:pPr>
              <a:defRPr/>
            </a:pPr>
            <a:fld id="{C42861C1-32C3-4DB2-91F2-DEE656CF3D65}" type="slidenum">
              <a:rPr lang="el-GR" smtClean="0">
                <a:solidFill>
                  <a:prstClr val="black"/>
                </a:solidFill>
              </a:rPr>
              <a:pPr>
                <a:defRPr/>
              </a:pPr>
              <a:t>17</a:t>
            </a:fld>
            <a:endParaRPr lang="el-GR" dirty="0">
              <a:solidFill>
                <a:prstClr val="black"/>
              </a:solidFill>
            </a:endParaRPr>
          </a:p>
        </p:txBody>
      </p:sp>
      <p:sp>
        <p:nvSpPr>
          <p:cNvPr id="6" name="5 - TextBox"/>
          <p:cNvSpPr txBox="1"/>
          <p:nvPr/>
        </p:nvSpPr>
        <p:spPr>
          <a:xfrm>
            <a:off x="4932040" y="6101854"/>
            <a:ext cx="4071966" cy="338554"/>
          </a:xfrm>
          <a:prstGeom prst="rect">
            <a:avLst/>
          </a:prstGeom>
          <a:noFill/>
        </p:spPr>
        <p:txBody>
          <a:bodyPr wrap="square" rtlCol="0">
            <a:spAutoFit/>
          </a:bodyPr>
          <a:lstStyle/>
          <a:p>
            <a:r>
              <a:rPr lang="en-US" sz="1600" dirty="0" smtClean="0">
                <a:solidFill>
                  <a:prstClr val="black"/>
                </a:solidFill>
                <a:latin typeface="Calibri"/>
              </a:rPr>
              <a:t>(NASPE</a:t>
            </a:r>
            <a:r>
              <a:rPr lang="el-GR" sz="1600" dirty="0" smtClean="0">
                <a:solidFill>
                  <a:prstClr val="black"/>
                </a:solidFill>
                <a:latin typeface="Calibri"/>
              </a:rPr>
              <a:t>, </a:t>
            </a:r>
            <a:r>
              <a:rPr lang="en-US" sz="1600" dirty="0" smtClean="0">
                <a:solidFill>
                  <a:prstClr val="black"/>
                </a:solidFill>
                <a:latin typeface="Calibri"/>
              </a:rPr>
              <a:t>2004</a:t>
            </a:r>
            <a:r>
              <a:rPr lang="el-GR" sz="1600" dirty="0" smtClean="0">
                <a:solidFill>
                  <a:prstClr val="black"/>
                </a:solidFill>
                <a:latin typeface="Calibri"/>
              </a:rPr>
              <a:t>; </a:t>
            </a:r>
            <a:r>
              <a:rPr lang="en-US" sz="1600" dirty="0" smtClean="0">
                <a:solidFill>
                  <a:prstClr val="black"/>
                </a:solidFill>
                <a:latin typeface="Calibri"/>
              </a:rPr>
              <a:t>Kelly, 2006)</a:t>
            </a:r>
            <a:endParaRPr lang="el-GR" sz="1600" dirty="0" smtClean="0">
              <a:solidFill>
                <a:prstClr val="black"/>
              </a:solidFill>
              <a:latin typeface="Calibri"/>
            </a:endParaRPr>
          </a:p>
        </p:txBody>
      </p:sp>
    </p:spTree>
    <p:extLst>
      <p:ext uri="{BB962C8B-B14F-4D97-AF65-F5344CB8AC3E}">
        <p14:creationId xmlns:p14="http://schemas.microsoft.com/office/powerpoint/2010/main" val="2419218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987824" y="4196766"/>
            <a:ext cx="5134986" cy="338554"/>
          </a:xfrm>
          <a:prstGeom prst="rect">
            <a:avLst/>
          </a:prstGeom>
        </p:spPr>
        <p:txBody>
          <a:bodyPr wrap="square">
            <a:spAutoFit/>
          </a:bodyPr>
          <a:lstStyle/>
          <a:p>
            <a:pPr algn="r">
              <a:defRPr/>
            </a:pPr>
            <a:r>
              <a:rPr lang="el-GR" sz="1600" dirty="0" smtClean="0">
                <a:solidFill>
                  <a:prstClr val="black"/>
                </a:solidFill>
                <a:latin typeface="+mn-lt"/>
              </a:rPr>
              <a:t>Αγγελοπούλου-  Σακαντάμη-2004;</a:t>
            </a:r>
            <a:r>
              <a:rPr lang="en-US" sz="1600" dirty="0" smtClean="0">
                <a:solidFill>
                  <a:prstClr val="black"/>
                </a:solidFill>
                <a:latin typeface="+mn-lt"/>
                <a:ea typeface="ＭＳ Ｐゴシック" charset="-128"/>
              </a:rPr>
              <a:t> Sherrill, </a:t>
            </a:r>
            <a:r>
              <a:rPr lang="el-GR" sz="1600" dirty="0" smtClean="0">
                <a:solidFill>
                  <a:prstClr val="black"/>
                </a:solidFill>
                <a:latin typeface="+mn-lt"/>
                <a:ea typeface="ＭＳ Ｐゴシック" charset="-128"/>
              </a:rPr>
              <a:t>200</a:t>
            </a:r>
            <a:r>
              <a:rPr lang="en-US" sz="1600" dirty="0" smtClean="0">
                <a:solidFill>
                  <a:prstClr val="black"/>
                </a:solidFill>
                <a:latin typeface="+mn-lt"/>
                <a:ea typeface="ＭＳ Ｐゴシック" charset="-128"/>
              </a:rPr>
              <a:t>4</a:t>
            </a:r>
            <a:endParaRPr lang="el-GR" sz="1600" dirty="0" smtClean="0">
              <a:solidFill>
                <a:prstClr val="black"/>
              </a:solidFill>
              <a:latin typeface="+mn-lt"/>
            </a:endParaRPr>
          </a:p>
        </p:txBody>
      </p:sp>
      <p:sp>
        <p:nvSpPr>
          <p:cNvPr id="2" name="Title 1"/>
          <p:cNvSpPr>
            <a:spLocks noGrp="1"/>
          </p:cNvSpPr>
          <p:nvPr>
            <p:ph type="title"/>
          </p:nvPr>
        </p:nvSpPr>
        <p:spPr/>
        <p:txBody>
          <a:bodyPr/>
          <a:lstStyle/>
          <a:p>
            <a:r>
              <a:rPr lang="el-GR" dirty="0"/>
              <a:t>9. Προσαρμογές στην ΠΚΑ </a:t>
            </a:r>
            <a:r>
              <a:rPr lang="el-GR" sz="3200" b="0" dirty="0"/>
              <a:t>(1 από 2) </a:t>
            </a:r>
          </a:p>
        </p:txBody>
      </p:sp>
      <p:sp>
        <p:nvSpPr>
          <p:cNvPr id="4" name="Content Placeholder 3"/>
          <p:cNvSpPr>
            <a:spLocks noGrp="1"/>
          </p:cNvSpPr>
          <p:nvPr>
            <p:ph idx="1"/>
          </p:nvPr>
        </p:nvSpPr>
        <p:spPr>
          <a:xfrm>
            <a:off x="457200" y="1268760"/>
            <a:ext cx="8229600" cy="2952328"/>
          </a:xfrm>
        </p:spPr>
        <p:txBody>
          <a:bodyPr/>
          <a:lstStyle/>
          <a:p>
            <a:pPr>
              <a:lnSpc>
                <a:spcPct val="150000"/>
              </a:lnSpc>
              <a:spcBef>
                <a:spcPts val="0"/>
              </a:spcBef>
              <a:buFont typeface="Arial" pitchFamily="34" charset="0"/>
              <a:buChar char="•"/>
            </a:pPr>
            <a:r>
              <a:rPr lang="el-GR" sz="2400" dirty="0" smtClean="0">
                <a:solidFill>
                  <a:prstClr val="black"/>
                </a:solidFill>
              </a:rPr>
              <a:t>Μείωση </a:t>
            </a:r>
            <a:r>
              <a:rPr lang="el-GR" sz="2400" dirty="0">
                <a:solidFill>
                  <a:prstClr val="black"/>
                </a:solidFill>
              </a:rPr>
              <a:t>ύψους στόχου (καλάθι)</a:t>
            </a:r>
            <a:endParaRPr lang="en-US" sz="2400" dirty="0">
              <a:solidFill>
                <a:prstClr val="black"/>
              </a:solidFill>
            </a:endParaRPr>
          </a:p>
          <a:p>
            <a:pPr>
              <a:lnSpc>
                <a:spcPct val="150000"/>
              </a:lnSpc>
              <a:spcBef>
                <a:spcPts val="0"/>
              </a:spcBef>
              <a:buFont typeface="Arial" pitchFamily="34" charset="0"/>
              <a:buChar char="•"/>
            </a:pPr>
            <a:r>
              <a:rPr lang="el-GR" sz="2400" dirty="0" smtClean="0">
                <a:solidFill>
                  <a:prstClr val="black"/>
                </a:solidFill>
                <a:sym typeface="Wingdings 2" pitchFamily="18" charset="2"/>
              </a:rPr>
              <a:t>Αύξηση </a:t>
            </a:r>
            <a:r>
              <a:rPr lang="el-GR" sz="2400" dirty="0">
                <a:solidFill>
                  <a:prstClr val="black"/>
                </a:solidFill>
                <a:sym typeface="Wingdings 2" pitchFamily="18" charset="2"/>
              </a:rPr>
              <a:t>μεγέθους στόχου</a:t>
            </a:r>
            <a:endParaRPr lang="en-US" sz="2400" dirty="0">
              <a:solidFill>
                <a:prstClr val="black"/>
              </a:solidFill>
            </a:endParaRPr>
          </a:p>
          <a:p>
            <a:pPr>
              <a:lnSpc>
                <a:spcPct val="150000"/>
              </a:lnSpc>
              <a:spcBef>
                <a:spcPts val="0"/>
              </a:spcBef>
              <a:buFont typeface="Arial" pitchFamily="34" charset="0"/>
              <a:buChar char="•"/>
            </a:pPr>
            <a:r>
              <a:rPr lang="el-GR" sz="2400" dirty="0" smtClean="0">
                <a:solidFill>
                  <a:prstClr val="black"/>
                </a:solidFill>
              </a:rPr>
              <a:t>Μείωση </a:t>
            </a:r>
            <a:r>
              <a:rPr lang="el-GR" sz="2400" dirty="0">
                <a:solidFill>
                  <a:prstClr val="black"/>
                </a:solidFill>
              </a:rPr>
              <a:t>αποστάσεων (γήπεδο) </a:t>
            </a:r>
            <a:endParaRPr lang="en-US" sz="2400" dirty="0">
              <a:solidFill>
                <a:prstClr val="black"/>
              </a:solidFill>
            </a:endParaRPr>
          </a:p>
          <a:p>
            <a:pPr>
              <a:lnSpc>
                <a:spcPct val="150000"/>
              </a:lnSpc>
              <a:spcBef>
                <a:spcPts val="0"/>
              </a:spcBef>
              <a:buFont typeface="Arial" pitchFamily="34" charset="0"/>
              <a:buChar char="•"/>
            </a:pPr>
            <a:r>
              <a:rPr lang="el-GR" sz="2400" dirty="0" smtClean="0">
                <a:solidFill>
                  <a:prstClr val="black"/>
                </a:solidFill>
              </a:rPr>
              <a:t>Μείωση </a:t>
            </a:r>
            <a:r>
              <a:rPr lang="el-GR" sz="2400" dirty="0">
                <a:solidFill>
                  <a:prstClr val="black"/>
                </a:solidFill>
              </a:rPr>
              <a:t>χρόνου δραστηριότητας </a:t>
            </a:r>
            <a:endParaRPr lang="en-US" sz="2400" dirty="0">
              <a:solidFill>
                <a:prstClr val="black"/>
              </a:solidFill>
            </a:endParaRPr>
          </a:p>
          <a:p>
            <a:pPr>
              <a:lnSpc>
                <a:spcPct val="150000"/>
              </a:lnSpc>
              <a:spcBef>
                <a:spcPts val="0"/>
              </a:spcBef>
              <a:buFont typeface="Arial" pitchFamily="34" charset="0"/>
              <a:buChar char="•"/>
            </a:pPr>
            <a:r>
              <a:rPr lang="el-GR" sz="2400" dirty="0" smtClean="0">
                <a:solidFill>
                  <a:prstClr val="black"/>
                </a:solidFill>
              </a:rPr>
              <a:t>Διαφοροποίηση </a:t>
            </a:r>
            <a:r>
              <a:rPr lang="el-GR" sz="2400" dirty="0">
                <a:solidFill>
                  <a:prstClr val="black"/>
                </a:solidFill>
              </a:rPr>
              <a:t>θέσης ( πρηνής </a:t>
            </a:r>
            <a:r>
              <a:rPr lang="en-US" sz="2400" dirty="0">
                <a:solidFill>
                  <a:prstClr val="black"/>
                </a:solidFill>
              </a:rPr>
              <a:t>, </a:t>
            </a:r>
            <a:r>
              <a:rPr lang="el-GR" sz="2400" dirty="0">
                <a:solidFill>
                  <a:prstClr val="black"/>
                </a:solidFill>
              </a:rPr>
              <a:t>χαμηλό κέντρο βάρους</a:t>
            </a:r>
            <a:r>
              <a:rPr lang="el-GR" sz="2400" dirty="0" smtClean="0">
                <a:solidFill>
                  <a:prstClr val="black"/>
                </a:solidFill>
              </a:rPr>
              <a:t>)</a:t>
            </a:r>
            <a:endParaRPr lang="el-GR" sz="2400" dirty="0">
              <a:solidFill>
                <a:prstClr val="black"/>
              </a:solidFill>
            </a:endParaRPr>
          </a:p>
          <a:p>
            <a:endParaRPr lang="el-GR" sz="2400" dirty="0">
              <a:solidFill>
                <a:srgbClr val="820000"/>
              </a:solidFill>
            </a:endParaRPr>
          </a:p>
        </p:txBody>
      </p:sp>
    </p:spTree>
    <p:extLst>
      <p:ext uri="{BB962C8B-B14F-4D97-AF65-F5344CB8AC3E}">
        <p14:creationId xmlns:p14="http://schemas.microsoft.com/office/powerpoint/2010/main" val="1635650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115888"/>
            <a:ext cx="8229600" cy="1152872"/>
          </a:xfrm>
        </p:spPr>
        <p:txBody>
          <a:bodyPr rtlCol="0">
            <a:normAutofit/>
          </a:bodyPr>
          <a:lstStyle/>
          <a:p>
            <a:pPr fontAlgn="auto">
              <a:lnSpc>
                <a:spcPct val="80000"/>
              </a:lnSpc>
              <a:spcAft>
                <a:spcPts val="0"/>
              </a:spcAft>
              <a:defRPr/>
            </a:pPr>
            <a:r>
              <a:rPr lang="el-GR" dirty="0" smtClean="0"/>
              <a:t>Εισαγωγή στην Προσαρμοσμένη κινητική δραστηριότητα</a:t>
            </a:r>
          </a:p>
        </p:txBody>
      </p:sp>
      <p:sp>
        <p:nvSpPr>
          <p:cNvPr id="1638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5D5C6DC-2AAD-4803-88C4-A14698E46452}" type="slidenum">
              <a:rPr lang="el-GR">
                <a:solidFill>
                  <a:prstClr val="black"/>
                </a:solidFill>
              </a:rPr>
              <a:pPr/>
              <a:t>1</a:t>
            </a:fld>
            <a:endParaRPr lang="el-GR">
              <a:solidFill>
                <a:prstClr val="black"/>
              </a:solidFill>
            </a:endParaRPr>
          </a:p>
        </p:txBody>
      </p:sp>
      <p:sp>
        <p:nvSpPr>
          <p:cNvPr id="10" name="Rectangle 9"/>
          <p:cNvSpPr/>
          <p:nvPr/>
        </p:nvSpPr>
        <p:spPr>
          <a:xfrm>
            <a:off x="411581" y="5604520"/>
            <a:ext cx="8713787" cy="461665"/>
          </a:xfrm>
          <a:prstGeom prst="rect">
            <a:avLst/>
          </a:prstGeom>
        </p:spPr>
        <p:txBody>
          <a:bodyPr>
            <a:spAutoFit/>
          </a:bodyPr>
          <a:lstStyle/>
          <a:p>
            <a:pPr>
              <a:buFont typeface="Arial" charset="0"/>
              <a:buNone/>
              <a:defRPr/>
            </a:pPr>
            <a:r>
              <a:rPr lang="el-GR" sz="2400" b="1" dirty="0">
                <a:solidFill>
                  <a:prstClr val="black"/>
                </a:solidFill>
                <a:latin typeface="Calibri"/>
              </a:rPr>
              <a:t>Λέξεις κλειδιά</a:t>
            </a:r>
            <a:r>
              <a:rPr lang="el-GR" sz="2400" b="1" dirty="0" smtClean="0">
                <a:solidFill>
                  <a:prstClr val="black"/>
                </a:solidFill>
                <a:latin typeface="Calibri"/>
              </a:rPr>
              <a:t>:</a:t>
            </a:r>
            <a:r>
              <a:rPr lang="el-GR" sz="2400" b="1" dirty="0" smtClean="0">
                <a:solidFill>
                  <a:srgbClr val="1F497D"/>
                </a:solidFill>
                <a:latin typeface="Calibri"/>
              </a:rPr>
              <a:t> προσαρμοσμένη κινητική δραστηριότητα </a:t>
            </a:r>
            <a:endParaRPr lang="el-GR" sz="2400" b="1" dirty="0">
              <a:solidFill>
                <a:srgbClr val="1F497D"/>
              </a:solidFill>
              <a:latin typeface="Calibri"/>
            </a:endParaRPr>
          </a:p>
        </p:txBody>
      </p:sp>
      <p:sp>
        <p:nvSpPr>
          <p:cNvPr id="9" name="Rectangle 5"/>
          <p:cNvSpPr/>
          <p:nvPr/>
        </p:nvSpPr>
        <p:spPr>
          <a:xfrm>
            <a:off x="3106411" y="4396197"/>
            <a:ext cx="2931179" cy="276999"/>
          </a:xfrm>
          <a:prstGeom prst="rect">
            <a:avLst/>
          </a:prstGeom>
        </p:spPr>
        <p:txBody>
          <a:bodyPr wrap="square">
            <a:spAutoFit/>
          </a:bodyPr>
          <a:lstStyle/>
          <a:p>
            <a:pPr algn="ctr">
              <a:defRPr/>
            </a:pPr>
            <a:r>
              <a:rPr lang="en-US" sz="1200" dirty="0" smtClean="0">
                <a:solidFill>
                  <a:prstClr val="black"/>
                </a:solidFill>
                <a:latin typeface="Calibri"/>
                <a:hlinkClick r:id="rId3"/>
              </a:rPr>
              <a:t>atclassroom.blogspot.gr</a:t>
            </a:r>
            <a:endParaRPr lang="en-US" sz="1200" b="1" dirty="0">
              <a:solidFill>
                <a:prstClr val="black"/>
              </a:solidFill>
              <a:latin typeface="Calibri"/>
            </a:endParaRPr>
          </a:p>
        </p:txBody>
      </p:sp>
      <p:pic>
        <p:nvPicPr>
          <p:cNvPr id="1026" name="Picture 2" descr="C:\Users\Nikos\Desktop\ADAPTED_PE_SHAPES.jpg"/>
          <p:cNvPicPr>
            <a:picLocks noChangeAspect="1" noChangeArrowheads="1"/>
          </p:cNvPicPr>
          <p:nvPr/>
        </p:nvPicPr>
        <p:blipFill>
          <a:blip r:embed="rId4"/>
          <a:srcRect/>
          <a:stretch>
            <a:fillRect/>
          </a:stretch>
        </p:blipFill>
        <p:spPr bwMode="auto">
          <a:xfrm>
            <a:off x="2764680" y="1714488"/>
            <a:ext cx="3614641" cy="2643206"/>
          </a:xfrm>
          <a:prstGeom prst="rect">
            <a:avLst/>
          </a:prstGeom>
          <a:noFill/>
        </p:spPr>
      </p:pic>
    </p:spTree>
    <p:extLst>
      <p:ext uri="{BB962C8B-B14F-4D97-AF65-F5344CB8AC3E}">
        <p14:creationId xmlns:p14="http://schemas.microsoft.com/office/powerpoint/2010/main" val="4007086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nSpc>
                <a:spcPct val="130000"/>
              </a:lnSpc>
              <a:defRPr/>
            </a:pPr>
            <a:r>
              <a:rPr lang="el-GR" sz="2400" dirty="0" smtClean="0"/>
              <a:t>Ασκήσεις σε επιφάνειες με τριβή (μοκέτα)</a:t>
            </a:r>
            <a:endParaRPr lang="en-US" sz="2400" dirty="0" smtClean="0"/>
          </a:p>
          <a:p>
            <a:pPr>
              <a:lnSpc>
                <a:spcPct val="130000"/>
              </a:lnSpc>
              <a:defRPr/>
            </a:pPr>
            <a:r>
              <a:rPr lang="el-GR" sz="2400" dirty="0" smtClean="0"/>
              <a:t>Αύξηση πλάτους γραμμών</a:t>
            </a:r>
            <a:endParaRPr lang="en-US" sz="2400" dirty="0" smtClean="0"/>
          </a:p>
          <a:p>
            <a:pPr eaLnBrk="1" hangingPunct="1">
              <a:lnSpc>
                <a:spcPct val="130000"/>
              </a:lnSpc>
              <a:defRPr/>
            </a:pPr>
            <a:r>
              <a:rPr lang="el-GR" sz="2400" dirty="0" smtClean="0"/>
              <a:t>Μείωση απόστασης ρίψης- υποδοχής</a:t>
            </a:r>
          </a:p>
          <a:p>
            <a:pPr eaLnBrk="1" hangingPunct="1">
              <a:lnSpc>
                <a:spcPct val="130000"/>
              </a:lnSpc>
              <a:defRPr/>
            </a:pPr>
            <a:r>
              <a:rPr lang="el-GR" sz="2400" dirty="0" smtClean="0"/>
              <a:t>Ελαφρύτερες μπάλες, μεγαλύτερες- μικρότερες</a:t>
            </a:r>
            <a:endParaRPr lang="el-GR" sz="2400" dirty="0" smtClean="0">
              <a:sym typeface="Wingdings 2" pitchFamily="18" charset="2"/>
            </a:endParaRPr>
          </a:p>
          <a:p>
            <a:pPr eaLnBrk="1" hangingPunct="1">
              <a:lnSpc>
                <a:spcPct val="130000"/>
              </a:lnSpc>
              <a:defRPr/>
            </a:pPr>
            <a:r>
              <a:rPr lang="el-GR" sz="2400" dirty="0" smtClean="0"/>
              <a:t>Μείωση ταχύτητας κίνησης  (περπάτημα </a:t>
            </a:r>
            <a:r>
              <a:rPr lang="en-US" sz="2400" dirty="0" err="1" smtClean="0"/>
              <a:t>vs</a:t>
            </a:r>
            <a:r>
              <a:rPr lang="en-US" sz="2400" dirty="0" smtClean="0"/>
              <a:t> </a:t>
            </a:r>
            <a:r>
              <a:rPr lang="el-GR" sz="2400" dirty="0" smtClean="0"/>
              <a:t>τρέξιμο)</a:t>
            </a:r>
            <a:endParaRPr lang="el-GR" sz="2400" dirty="0" smtClean="0">
              <a:sym typeface="Wingdings 2" pitchFamily="18" charset="2"/>
            </a:endParaRPr>
          </a:p>
          <a:p>
            <a:pPr algn="ctr">
              <a:spcBef>
                <a:spcPts val="1200"/>
              </a:spcBef>
              <a:buNone/>
              <a:defRPr/>
            </a:pPr>
            <a:r>
              <a:rPr lang="en-US" sz="1600" dirty="0" smtClean="0"/>
              <a:t>                                  </a:t>
            </a:r>
            <a:r>
              <a:rPr lang="el-GR" sz="1600" dirty="0" smtClean="0"/>
              <a:t>(Αγγελοπούλου-  Σακαντάμη-2004;</a:t>
            </a:r>
            <a:r>
              <a:rPr lang="en-US" sz="1600" dirty="0" smtClean="0">
                <a:ea typeface="ＭＳ Ｐゴシック" charset="-128"/>
              </a:rPr>
              <a:t> Sherrill, </a:t>
            </a:r>
            <a:r>
              <a:rPr lang="el-GR" sz="1600" dirty="0" smtClean="0">
                <a:ea typeface="ＭＳ Ｐゴシック" charset="-128"/>
              </a:rPr>
              <a:t>200</a:t>
            </a:r>
            <a:r>
              <a:rPr lang="en-US" sz="1600" dirty="0" smtClean="0">
                <a:ea typeface="ＭＳ Ｐゴシック" charset="-128"/>
              </a:rPr>
              <a:t>4</a:t>
            </a:r>
            <a:r>
              <a:rPr lang="el-GR" sz="1600" dirty="0" smtClean="0">
                <a:ea typeface="ＭＳ Ｐゴシック" charset="-128"/>
              </a:rPr>
              <a:t>)</a:t>
            </a:r>
            <a:endParaRPr lang="el-GR" sz="1600" dirty="0" smtClean="0"/>
          </a:p>
          <a:p>
            <a:pPr>
              <a:defRPr/>
            </a:pPr>
            <a:endParaRPr lang="el-GR" dirty="0"/>
          </a:p>
        </p:txBody>
      </p:sp>
      <p:sp>
        <p:nvSpPr>
          <p:cNvPr id="4" name="Title 3"/>
          <p:cNvSpPr>
            <a:spLocks noGrp="1"/>
          </p:cNvSpPr>
          <p:nvPr>
            <p:ph type="title"/>
          </p:nvPr>
        </p:nvSpPr>
        <p:spPr/>
        <p:txBody>
          <a:bodyPr/>
          <a:lstStyle/>
          <a:p>
            <a:r>
              <a:rPr lang="el-GR" dirty="0"/>
              <a:t>9. Προσαρμογές στην ΠΚΑ </a:t>
            </a:r>
            <a:r>
              <a:rPr lang="el-GR" sz="3200" b="0" dirty="0" smtClean="0"/>
              <a:t>(</a:t>
            </a:r>
            <a:r>
              <a:rPr lang="en-US" sz="3200" b="0" dirty="0" smtClean="0"/>
              <a:t>2</a:t>
            </a:r>
            <a:r>
              <a:rPr lang="el-GR" sz="3200" b="0" dirty="0" smtClean="0"/>
              <a:t> </a:t>
            </a:r>
            <a:r>
              <a:rPr lang="el-GR" sz="3200" b="0" dirty="0"/>
              <a:t>από 2) </a:t>
            </a:r>
            <a:endParaRPr lang="el-GR" dirty="0"/>
          </a:p>
        </p:txBody>
      </p:sp>
    </p:spTree>
    <p:extLst>
      <p:ext uri="{BB962C8B-B14F-4D97-AF65-F5344CB8AC3E}">
        <p14:creationId xmlns:p14="http://schemas.microsoft.com/office/powerpoint/2010/main" val="2391765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600" dirty="0" smtClean="0">
                <a:solidFill>
                  <a:schemeClr val="tx2"/>
                </a:solidFill>
              </a:rPr>
              <a:t>10. </a:t>
            </a:r>
            <a:r>
              <a:rPr lang="el-GR" sz="3600" dirty="0" smtClean="0">
                <a:solidFill>
                  <a:schemeClr val="tx2"/>
                </a:solidFill>
              </a:rPr>
              <a:t>Σκοποί της προσαρμοσμένης </a:t>
            </a:r>
            <a:br>
              <a:rPr lang="el-GR" sz="3600" dirty="0" smtClean="0">
                <a:solidFill>
                  <a:schemeClr val="tx2"/>
                </a:solidFill>
              </a:rPr>
            </a:br>
            <a:r>
              <a:rPr lang="el-GR" sz="3600" dirty="0" smtClean="0">
                <a:solidFill>
                  <a:schemeClr val="tx2"/>
                </a:solidFill>
              </a:rPr>
              <a:t>κινητικής δραστηριότητας</a:t>
            </a:r>
            <a:endParaRPr lang="el-GR" sz="3600" dirty="0"/>
          </a:p>
        </p:txBody>
      </p:sp>
      <p:sp>
        <p:nvSpPr>
          <p:cNvPr id="3" name="2 - Θέση περιεχομένου"/>
          <p:cNvSpPr>
            <a:spLocks noGrp="1"/>
          </p:cNvSpPr>
          <p:nvPr>
            <p:ph idx="1"/>
          </p:nvPr>
        </p:nvSpPr>
        <p:spPr/>
        <p:txBody>
          <a:bodyPr/>
          <a:lstStyle/>
          <a:p>
            <a:pPr eaLnBrk="1" hangingPunct="1">
              <a:lnSpc>
                <a:spcPct val="150000"/>
              </a:lnSpc>
              <a:spcBef>
                <a:spcPts val="0"/>
              </a:spcBef>
            </a:pPr>
            <a:r>
              <a:rPr lang="el-GR" sz="2400" dirty="0" smtClean="0"/>
              <a:t>Η ανάπτυξη κινητικών δεξιοτήτων </a:t>
            </a:r>
          </a:p>
          <a:p>
            <a:pPr eaLnBrk="1" hangingPunct="1">
              <a:lnSpc>
                <a:spcPct val="150000"/>
              </a:lnSpc>
              <a:spcBef>
                <a:spcPts val="0"/>
              </a:spcBef>
            </a:pPr>
            <a:r>
              <a:rPr lang="el-GR" sz="2400" dirty="0" smtClean="0"/>
              <a:t>Η ανάπτυξη φυσικών δεξιοτήτων </a:t>
            </a:r>
          </a:p>
          <a:p>
            <a:pPr eaLnBrk="1" hangingPunct="1">
              <a:lnSpc>
                <a:spcPct val="150000"/>
              </a:lnSpc>
              <a:spcBef>
                <a:spcPts val="0"/>
              </a:spcBef>
            </a:pPr>
            <a:r>
              <a:rPr lang="el-GR" sz="2400" dirty="0" smtClean="0"/>
              <a:t>Η διατήρηση &amp; ανάπτυξη της φυσικής &amp; πνευματικής υγείας</a:t>
            </a:r>
          </a:p>
          <a:p>
            <a:pPr eaLnBrk="1" hangingPunct="1">
              <a:lnSpc>
                <a:spcPct val="150000"/>
              </a:lnSpc>
              <a:spcBef>
                <a:spcPts val="0"/>
              </a:spcBef>
            </a:pPr>
            <a:r>
              <a:rPr lang="el-GR" sz="2400" dirty="0" smtClean="0"/>
              <a:t>Η ψυχαγωγία</a:t>
            </a:r>
          </a:p>
          <a:p>
            <a:pPr eaLnBrk="1" hangingPunct="1">
              <a:lnSpc>
                <a:spcPct val="150000"/>
              </a:lnSpc>
              <a:spcBef>
                <a:spcPts val="0"/>
              </a:spcBef>
            </a:pPr>
            <a:r>
              <a:rPr lang="el-GR" sz="2400" dirty="0" smtClean="0"/>
              <a:t>Η αξιοποίηση του ελεύθερου χρόνου</a:t>
            </a:r>
          </a:p>
          <a:p>
            <a:pPr eaLnBrk="1" hangingPunct="1">
              <a:lnSpc>
                <a:spcPct val="150000"/>
              </a:lnSpc>
              <a:spcBef>
                <a:spcPts val="0"/>
              </a:spcBef>
            </a:pPr>
            <a:r>
              <a:rPr lang="el-GR" sz="2400" dirty="0" smtClean="0"/>
              <a:t>Η  ένταξη- συμπερίληψη του ατόμου με αναπηρία </a:t>
            </a:r>
          </a:p>
          <a:p>
            <a:pPr eaLnBrk="1" hangingPunct="1">
              <a:lnSpc>
                <a:spcPct val="150000"/>
              </a:lnSpc>
              <a:spcBef>
                <a:spcPts val="0"/>
              </a:spcBef>
            </a:pPr>
            <a:r>
              <a:rPr lang="el-GR" sz="2400" dirty="0" smtClean="0"/>
              <a:t>Η κοινωνικοποίηση του ατόμου με αναπηρία</a:t>
            </a:r>
            <a:endParaRPr lang="el-GR" sz="2400" dirty="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20</a:t>
            </a:fld>
            <a:endParaRPr lang="el-GR">
              <a:solidFill>
                <a:prstClr val="black"/>
              </a:solidFill>
            </a:endParaRPr>
          </a:p>
        </p:txBody>
      </p:sp>
      <p:sp>
        <p:nvSpPr>
          <p:cNvPr id="5" name="4 - TextBox"/>
          <p:cNvSpPr txBox="1"/>
          <p:nvPr/>
        </p:nvSpPr>
        <p:spPr>
          <a:xfrm>
            <a:off x="3563888" y="5404574"/>
            <a:ext cx="4143404" cy="369332"/>
          </a:xfrm>
          <a:prstGeom prst="rect">
            <a:avLst/>
          </a:prstGeom>
          <a:noFill/>
        </p:spPr>
        <p:txBody>
          <a:bodyPr wrap="square" rtlCol="0">
            <a:spAutoFit/>
          </a:bodyPr>
          <a:lstStyle/>
          <a:p>
            <a:pPr algn="r"/>
            <a:r>
              <a:rPr lang="el-GR" dirty="0" smtClean="0">
                <a:solidFill>
                  <a:prstClr val="black"/>
                </a:solidFill>
                <a:latin typeface="Calibri"/>
              </a:rPr>
              <a:t>(</a:t>
            </a:r>
            <a:r>
              <a:rPr lang="el-GR" dirty="0" err="1" smtClean="0">
                <a:solidFill>
                  <a:prstClr val="black"/>
                </a:solidFill>
                <a:latin typeface="Calibri"/>
              </a:rPr>
              <a:t>Κουτσούκη</a:t>
            </a:r>
            <a:r>
              <a:rPr lang="el-GR" dirty="0" smtClean="0">
                <a:solidFill>
                  <a:prstClr val="black"/>
                </a:solidFill>
                <a:latin typeface="Calibri"/>
              </a:rPr>
              <a:t>, 1997)</a:t>
            </a:r>
            <a:endParaRPr lang="el-GR" dirty="0">
              <a:solidFill>
                <a:prstClr val="black"/>
              </a:solidFill>
              <a:latin typeface="Calibri"/>
            </a:endParaRPr>
          </a:p>
        </p:txBody>
      </p:sp>
    </p:spTree>
    <p:extLst>
      <p:ext uri="{BB962C8B-B14F-4D97-AF65-F5344CB8AC3E}">
        <p14:creationId xmlns:p14="http://schemas.microsoft.com/office/powerpoint/2010/main" val="489353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600" dirty="0" smtClean="0"/>
              <a:t>11. </a:t>
            </a:r>
            <a:r>
              <a:rPr lang="el-GR" sz="3600" dirty="0" smtClean="0"/>
              <a:t>Εξατομικευμένο εκπαιδευτικό</a:t>
            </a:r>
            <a:r>
              <a:rPr lang="en-US" sz="3600" dirty="0" smtClean="0"/>
              <a:t> </a:t>
            </a:r>
            <a:r>
              <a:rPr lang="el-GR" sz="3600" dirty="0" smtClean="0"/>
              <a:t>πρόγραμμα </a:t>
            </a:r>
            <a:endParaRPr lang="el-GR" sz="3600" dirty="0"/>
          </a:p>
        </p:txBody>
      </p:sp>
      <p:sp>
        <p:nvSpPr>
          <p:cNvPr id="3" name="2 - Θέση περιεχομένου"/>
          <p:cNvSpPr>
            <a:spLocks noGrp="1"/>
          </p:cNvSpPr>
          <p:nvPr>
            <p:ph idx="1"/>
          </p:nvPr>
        </p:nvSpPr>
        <p:spPr>
          <a:xfrm>
            <a:off x="457200" y="1268760"/>
            <a:ext cx="4186808" cy="3744416"/>
          </a:xfrm>
        </p:spPr>
        <p:txBody>
          <a:bodyPr/>
          <a:lstStyle/>
          <a:p>
            <a:pPr>
              <a:spcBef>
                <a:spcPts val="1200"/>
              </a:spcBef>
              <a:spcAft>
                <a:spcPts val="600"/>
              </a:spcAft>
            </a:pPr>
            <a:r>
              <a:rPr lang="el-GR" sz="2400" dirty="0" smtClean="0"/>
              <a:t>Έκθεση που αφορά μαθητές με αναπηρία  3-21 ετών </a:t>
            </a:r>
          </a:p>
          <a:p>
            <a:pPr>
              <a:spcBef>
                <a:spcPts val="1200"/>
              </a:spcBef>
              <a:spcAft>
                <a:spcPts val="600"/>
              </a:spcAft>
            </a:pPr>
            <a:r>
              <a:rPr lang="el-GR" sz="2400" dirty="0" smtClean="0"/>
              <a:t>Αξιολόγηση από ομάδα ειδικών  (</a:t>
            </a:r>
            <a:r>
              <a:rPr lang="el-GR" sz="2400" dirty="0" err="1" smtClean="0"/>
              <a:t>πολυεπιστημονική</a:t>
            </a:r>
            <a:r>
              <a:rPr lang="el-GR" sz="2400" dirty="0" smtClean="0"/>
              <a:t>)</a:t>
            </a:r>
          </a:p>
          <a:p>
            <a:pPr>
              <a:spcBef>
                <a:spcPts val="1200"/>
              </a:spcBef>
              <a:spcAft>
                <a:spcPts val="600"/>
              </a:spcAft>
            </a:pPr>
            <a:r>
              <a:rPr lang="el-GR" sz="2400" dirty="0" smtClean="0"/>
              <a:t>Καθορισμός των εκπαιδευτικών και υποστηρικτικών υπηρεσιών που απαιτούνται </a:t>
            </a:r>
            <a:endParaRPr lang="el-GR" sz="2400" dirty="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21</a:t>
            </a:fld>
            <a:endParaRPr lang="el-GR">
              <a:solidFill>
                <a:prstClr val="black"/>
              </a:solidFill>
            </a:endParaRPr>
          </a:p>
        </p:txBody>
      </p:sp>
      <p:sp>
        <p:nvSpPr>
          <p:cNvPr id="5" name="4 - TextBox"/>
          <p:cNvSpPr txBox="1"/>
          <p:nvPr/>
        </p:nvSpPr>
        <p:spPr>
          <a:xfrm>
            <a:off x="1259632" y="4941168"/>
            <a:ext cx="3071834" cy="338554"/>
          </a:xfrm>
          <a:prstGeom prst="rect">
            <a:avLst/>
          </a:prstGeom>
          <a:noFill/>
        </p:spPr>
        <p:txBody>
          <a:bodyPr wrap="square" rtlCol="0">
            <a:spAutoFit/>
          </a:bodyPr>
          <a:lstStyle/>
          <a:p>
            <a:pPr algn="r"/>
            <a:r>
              <a:rPr lang="el-GR" sz="1600" dirty="0" smtClean="0">
                <a:solidFill>
                  <a:prstClr val="black"/>
                </a:solidFill>
                <a:latin typeface="+mn-lt"/>
                <a:ea typeface="ＭＳ Ｐゴシック" charset="-128"/>
              </a:rPr>
              <a:t>(</a:t>
            </a:r>
            <a:r>
              <a:rPr lang="en-US" sz="1600" dirty="0" smtClean="0">
                <a:solidFill>
                  <a:prstClr val="black"/>
                </a:solidFill>
                <a:latin typeface="+mn-lt"/>
                <a:ea typeface="ＭＳ Ｐゴシック" charset="-128"/>
              </a:rPr>
              <a:t>Sherrill, </a:t>
            </a:r>
            <a:r>
              <a:rPr lang="el-GR" sz="1600" dirty="0" smtClean="0">
                <a:solidFill>
                  <a:prstClr val="black"/>
                </a:solidFill>
                <a:latin typeface="+mn-lt"/>
                <a:ea typeface="ＭＳ Ｐゴシック" charset="-128"/>
              </a:rPr>
              <a:t>200</a:t>
            </a:r>
            <a:r>
              <a:rPr lang="en-US" sz="1600" dirty="0" smtClean="0">
                <a:solidFill>
                  <a:prstClr val="black"/>
                </a:solidFill>
                <a:latin typeface="+mn-lt"/>
                <a:ea typeface="ＭＳ Ｐゴシック" charset="-128"/>
              </a:rPr>
              <a:t>4</a:t>
            </a:r>
            <a:r>
              <a:rPr lang="el-GR" sz="1600" dirty="0" smtClean="0">
                <a:solidFill>
                  <a:prstClr val="black"/>
                </a:solidFill>
                <a:latin typeface="+mn-lt"/>
                <a:ea typeface="ＭＳ Ｐゴシック" charset="-128"/>
              </a:rPr>
              <a:t>)</a:t>
            </a:r>
            <a:endParaRPr lang="el-GR" sz="1600" dirty="0">
              <a:solidFill>
                <a:prstClr val="black"/>
              </a:solidFill>
              <a:latin typeface="+mn-lt"/>
            </a:endParaRPr>
          </a:p>
        </p:txBody>
      </p:sp>
      <p:pic>
        <p:nvPicPr>
          <p:cNvPr id="10242" name="Picture 2" descr="C:\Users\Nikos\Desktop\iepteam.gif"/>
          <p:cNvPicPr>
            <a:picLocks noChangeAspect="1" noChangeArrowheads="1"/>
          </p:cNvPicPr>
          <p:nvPr/>
        </p:nvPicPr>
        <p:blipFill>
          <a:blip r:embed="rId2"/>
          <a:srcRect/>
          <a:stretch>
            <a:fillRect/>
          </a:stretch>
        </p:blipFill>
        <p:spPr bwMode="auto">
          <a:xfrm>
            <a:off x="4204076" y="1700808"/>
            <a:ext cx="4939924" cy="3866772"/>
          </a:xfrm>
          <a:prstGeom prst="rect">
            <a:avLst/>
          </a:prstGeom>
          <a:noFill/>
        </p:spPr>
      </p:pic>
      <p:sp>
        <p:nvSpPr>
          <p:cNvPr id="6" name="Rectangle 5"/>
          <p:cNvSpPr/>
          <p:nvPr/>
        </p:nvSpPr>
        <p:spPr>
          <a:xfrm>
            <a:off x="5180126" y="5710257"/>
            <a:ext cx="2987824" cy="461665"/>
          </a:xfrm>
          <a:prstGeom prst="rect">
            <a:avLst/>
          </a:prstGeom>
        </p:spPr>
        <p:txBody>
          <a:bodyPr wrap="square">
            <a:spAutoFit/>
          </a:bodyPr>
          <a:lstStyle/>
          <a:p>
            <a:r>
              <a:rPr lang="en-US" sz="1200" dirty="0">
                <a:solidFill>
                  <a:schemeClr val="tx1">
                    <a:lumMod val="75000"/>
                    <a:lumOff val="25000"/>
                  </a:schemeClr>
                </a:solidFill>
                <a:latin typeface="+mn-lt"/>
                <a:hlinkClick r:id="rId3"/>
              </a:rPr>
              <a:t>A Guide to the Individualized Education </a:t>
            </a:r>
            <a:r>
              <a:rPr lang="en-US" sz="1200" dirty="0" smtClean="0">
                <a:solidFill>
                  <a:schemeClr val="tx1">
                    <a:lumMod val="75000"/>
                    <a:lumOff val="25000"/>
                  </a:schemeClr>
                </a:solidFill>
                <a:latin typeface="+mn-lt"/>
                <a:hlinkClick r:id="rId3"/>
              </a:rPr>
              <a:t>Program</a:t>
            </a:r>
            <a:r>
              <a:rPr lang="el-GR"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U.S. Department of Education</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960675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600" dirty="0" smtClean="0"/>
              <a:t>12. </a:t>
            </a:r>
            <a:r>
              <a:rPr lang="el-GR" sz="3600" dirty="0" smtClean="0"/>
              <a:t>Υποστηρικτικές υπηρεσίες </a:t>
            </a:r>
            <a:endParaRPr lang="el-GR" sz="3600" dirty="0"/>
          </a:p>
        </p:txBody>
      </p:sp>
      <p:sp>
        <p:nvSpPr>
          <p:cNvPr id="3" name="2 - Θέση περιεχομένου"/>
          <p:cNvSpPr>
            <a:spLocks noGrp="1"/>
          </p:cNvSpPr>
          <p:nvPr>
            <p:ph idx="1"/>
          </p:nvPr>
        </p:nvSpPr>
        <p:spPr>
          <a:xfrm>
            <a:off x="457200" y="1268760"/>
            <a:ext cx="8363272" cy="4907592"/>
          </a:xfrm>
        </p:spPr>
        <p:txBody>
          <a:bodyPr/>
          <a:lstStyle/>
          <a:p>
            <a:pPr>
              <a:spcBef>
                <a:spcPts val="600"/>
              </a:spcBef>
              <a:spcAft>
                <a:spcPts val="0"/>
              </a:spcAft>
            </a:pPr>
            <a:r>
              <a:rPr lang="el-GR" sz="2400" dirty="0" smtClean="0"/>
              <a:t>Λογοθεραπεία</a:t>
            </a:r>
          </a:p>
          <a:p>
            <a:pPr>
              <a:spcBef>
                <a:spcPts val="600"/>
              </a:spcBef>
              <a:spcAft>
                <a:spcPts val="0"/>
              </a:spcAft>
            </a:pPr>
            <a:r>
              <a:rPr lang="el-GR" sz="2400" dirty="0" smtClean="0"/>
              <a:t>Ψυχολογική υποστήριξη </a:t>
            </a:r>
          </a:p>
          <a:p>
            <a:pPr>
              <a:spcBef>
                <a:spcPts val="600"/>
              </a:spcBef>
              <a:spcAft>
                <a:spcPts val="0"/>
              </a:spcAft>
            </a:pPr>
            <a:r>
              <a:rPr lang="el-GR" sz="2400" dirty="0" smtClean="0"/>
              <a:t>Φυσικοθεραπεία </a:t>
            </a:r>
          </a:p>
          <a:p>
            <a:pPr>
              <a:spcBef>
                <a:spcPts val="600"/>
              </a:spcBef>
              <a:spcAft>
                <a:spcPts val="0"/>
              </a:spcAft>
            </a:pPr>
            <a:r>
              <a:rPr lang="el-GR" sz="2400" dirty="0" err="1" smtClean="0"/>
              <a:t>Εργοθεραπεία</a:t>
            </a:r>
            <a:endParaRPr lang="el-GR" sz="2400" dirty="0" smtClean="0"/>
          </a:p>
          <a:p>
            <a:pPr>
              <a:spcBef>
                <a:spcPts val="600"/>
              </a:spcBef>
              <a:spcAft>
                <a:spcPts val="0"/>
              </a:spcAft>
              <a:buNone/>
            </a:pPr>
            <a:r>
              <a:rPr lang="el-GR" sz="2400" dirty="0" smtClean="0"/>
              <a:t>Ο φυσικοθεραπευτής αξιολογεί την αισθητικοκινητική λειτουργία</a:t>
            </a:r>
          </a:p>
          <a:p>
            <a:pPr>
              <a:spcBef>
                <a:spcPts val="600"/>
              </a:spcBef>
              <a:spcAft>
                <a:spcPts val="0"/>
              </a:spcAft>
              <a:buNone/>
            </a:pPr>
            <a:r>
              <a:rPr lang="el-GR" sz="2400" dirty="0" smtClean="0"/>
              <a:t>του μαθητή με αναπηρία. Η παρέμβαση του εστιάζεται στην</a:t>
            </a:r>
          </a:p>
          <a:p>
            <a:pPr>
              <a:spcBef>
                <a:spcPts val="600"/>
              </a:spcBef>
              <a:spcAft>
                <a:spcPts val="0"/>
              </a:spcAft>
              <a:buNone/>
            </a:pPr>
            <a:r>
              <a:rPr lang="el-GR" sz="2400" dirty="0" smtClean="0"/>
              <a:t>ικανότητα του μαθητή να:</a:t>
            </a:r>
          </a:p>
          <a:p>
            <a:pPr>
              <a:spcBef>
                <a:spcPts val="600"/>
              </a:spcBef>
              <a:spcAft>
                <a:spcPts val="0"/>
              </a:spcAft>
            </a:pPr>
            <a:r>
              <a:rPr lang="el-GR" sz="2400" dirty="0" smtClean="0"/>
              <a:t>διατηρεί και να αλλάζει θέση κατά την διάρκεια του μαθήματος </a:t>
            </a:r>
          </a:p>
          <a:p>
            <a:pPr>
              <a:spcBef>
                <a:spcPts val="600"/>
              </a:spcBef>
              <a:spcAft>
                <a:spcPts val="0"/>
              </a:spcAft>
            </a:pPr>
            <a:r>
              <a:rPr lang="el-GR" sz="2400" dirty="0" smtClean="0"/>
              <a:t>μετακινείται στο σχολικό περιβάλλον</a:t>
            </a:r>
          </a:p>
          <a:p>
            <a:pPr>
              <a:spcBef>
                <a:spcPts val="600"/>
              </a:spcBef>
              <a:spcAft>
                <a:spcPts val="0"/>
              </a:spcAft>
            </a:pPr>
            <a:r>
              <a:rPr lang="el-GR" sz="2400" dirty="0" smtClean="0"/>
              <a:t>συμμετέχει στις σχολικές δραστηριότητες </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22</a:t>
            </a:fld>
            <a:endParaRPr lang="el-GR">
              <a:solidFill>
                <a:prstClr val="black"/>
              </a:solidFill>
            </a:endParaRPr>
          </a:p>
        </p:txBody>
      </p:sp>
      <p:sp>
        <p:nvSpPr>
          <p:cNvPr id="5" name="4 - TextBox"/>
          <p:cNvSpPr txBox="1"/>
          <p:nvPr/>
        </p:nvSpPr>
        <p:spPr>
          <a:xfrm>
            <a:off x="3143240" y="6112385"/>
            <a:ext cx="5000660" cy="338554"/>
          </a:xfrm>
          <a:prstGeom prst="rect">
            <a:avLst/>
          </a:prstGeom>
          <a:noFill/>
        </p:spPr>
        <p:txBody>
          <a:bodyPr wrap="square" rtlCol="0">
            <a:spAutoFit/>
          </a:bodyPr>
          <a:lstStyle/>
          <a:p>
            <a:pPr algn="r"/>
            <a:r>
              <a:rPr lang="el-GR" sz="1600" dirty="0" smtClean="0">
                <a:solidFill>
                  <a:prstClr val="black"/>
                </a:solidFill>
                <a:latin typeface="+mn-lt"/>
              </a:rPr>
              <a:t>(</a:t>
            </a:r>
            <a:r>
              <a:rPr lang="en-US" sz="1600" dirty="0" smtClean="0">
                <a:solidFill>
                  <a:prstClr val="black"/>
                </a:solidFill>
                <a:latin typeface="+mn-lt"/>
              </a:rPr>
              <a:t>Birmingham, et al. 2006</a:t>
            </a:r>
            <a:r>
              <a:rPr lang="el-GR" sz="1600" dirty="0" smtClean="0">
                <a:solidFill>
                  <a:prstClr val="black"/>
                </a:solidFill>
                <a:latin typeface="+mn-lt"/>
              </a:rPr>
              <a:t>; </a:t>
            </a:r>
            <a:r>
              <a:rPr lang="en-US" sz="1600" dirty="0" smtClean="0">
                <a:solidFill>
                  <a:prstClr val="black"/>
                </a:solidFill>
                <a:latin typeface="+mn-lt"/>
              </a:rPr>
              <a:t>Spencer, </a:t>
            </a:r>
            <a:r>
              <a:rPr lang="el-GR" sz="1600" dirty="0" smtClean="0">
                <a:solidFill>
                  <a:prstClr val="black"/>
                </a:solidFill>
                <a:latin typeface="+mn-lt"/>
              </a:rPr>
              <a:t> 2006)</a:t>
            </a:r>
          </a:p>
        </p:txBody>
      </p:sp>
    </p:spTree>
    <p:extLst>
      <p:ext uri="{BB962C8B-B14F-4D97-AF65-F5344CB8AC3E}">
        <p14:creationId xmlns:p14="http://schemas.microsoft.com/office/powerpoint/2010/main" val="659937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13. </a:t>
            </a:r>
            <a:r>
              <a:rPr lang="el-GR" dirty="0" smtClean="0"/>
              <a:t>Εκπαιδευτικά πλαίσια </a:t>
            </a:r>
            <a:r>
              <a:rPr lang="el-GR" sz="3200" b="0" dirty="0" smtClean="0"/>
              <a:t>(1 από 3)</a:t>
            </a:r>
            <a:endParaRPr lang="el-GR" sz="3200" b="0" dirty="0"/>
          </a:p>
        </p:txBody>
      </p:sp>
      <p:sp>
        <p:nvSpPr>
          <p:cNvPr id="3" name="2 - Θέση περιεχομένου"/>
          <p:cNvSpPr>
            <a:spLocks noGrp="1"/>
          </p:cNvSpPr>
          <p:nvPr>
            <p:ph idx="1"/>
          </p:nvPr>
        </p:nvSpPr>
        <p:spPr>
          <a:xfrm>
            <a:off x="457200" y="1268760"/>
            <a:ext cx="7715200" cy="2880320"/>
          </a:xfrm>
        </p:spPr>
        <p:txBody>
          <a:bodyPr/>
          <a:lstStyle/>
          <a:p>
            <a:pPr>
              <a:buNone/>
            </a:pPr>
            <a:r>
              <a:rPr lang="el-GR" sz="2400" dirty="0" smtClean="0"/>
              <a:t>Η ΠΚΔ μπορεί να παρέχεται σε διαφορετικά εκπαιδευτικά</a:t>
            </a:r>
          </a:p>
          <a:p>
            <a:pPr>
              <a:buNone/>
            </a:pPr>
            <a:r>
              <a:rPr lang="el-GR" sz="2400" dirty="0" smtClean="0"/>
              <a:t>πλαίσια </a:t>
            </a:r>
          </a:p>
          <a:p>
            <a:endParaRPr lang="el-GR" sz="2400" dirty="0" smtClean="0"/>
          </a:p>
          <a:p>
            <a:r>
              <a:rPr lang="el-GR" sz="2400" dirty="0" smtClean="0"/>
              <a:t>Γενική αγωγή </a:t>
            </a:r>
          </a:p>
          <a:p>
            <a:r>
              <a:rPr lang="el-GR" sz="2400" dirty="0" smtClean="0"/>
              <a:t>Ειδική αγωγή</a:t>
            </a:r>
          </a:p>
          <a:p>
            <a:r>
              <a:rPr lang="el-GR" sz="2400" dirty="0" smtClean="0"/>
              <a:t>Σε συνδυασμό  </a:t>
            </a:r>
            <a:endParaRPr lang="el-GR" sz="2400" dirty="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23</a:t>
            </a:fld>
            <a:endParaRPr lang="el-GR">
              <a:solidFill>
                <a:prstClr val="black"/>
              </a:solidFill>
            </a:endParaRPr>
          </a:p>
        </p:txBody>
      </p:sp>
      <p:sp>
        <p:nvSpPr>
          <p:cNvPr id="6" name="5 - TextBox"/>
          <p:cNvSpPr txBox="1"/>
          <p:nvPr/>
        </p:nvSpPr>
        <p:spPr>
          <a:xfrm>
            <a:off x="935448" y="4170566"/>
            <a:ext cx="1800200" cy="338554"/>
          </a:xfrm>
          <a:prstGeom prst="rect">
            <a:avLst/>
          </a:prstGeom>
          <a:noFill/>
        </p:spPr>
        <p:txBody>
          <a:bodyPr wrap="square" rtlCol="0">
            <a:spAutoFit/>
          </a:bodyPr>
          <a:lstStyle/>
          <a:p>
            <a:pPr algn="r"/>
            <a:r>
              <a:rPr lang="el-GR" sz="1600" dirty="0" smtClean="0">
                <a:solidFill>
                  <a:prstClr val="black"/>
                </a:solidFill>
                <a:latin typeface="+mn-lt"/>
                <a:ea typeface="ＭＳ Ｐゴシック" charset="-128"/>
              </a:rPr>
              <a:t>(</a:t>
            </a:r>
            <a:r>
              <a:rPr lang="en-US" sz="1600" dirty="0" smtClean="0">
                <a:solidFill>
                  <a:prstClr val="black"/>
                </a:solidFill>
                <a:latin typeface="+mn-lt"/>
                <a:ea typeface="ＭＳ Ｐゴシック" charset="-128"/>
              </a:rPr>
              <a:t>Sherrill, </a:t>
            </a:r>
            <a:r>
              <a:rPr lang="el-GR" sz="1600" dirty="0" smtClean="0">
                <a:solidFill>
                  <a:prstClr val="black"/>
                </a:solidFill>
                <a:latin typeface="+mn-lt"/>
                <a:ea typeface="ＭＳ Ｐゴシック" charset="-128"/>
              </a:rPr>
              <a:t>200</a:t>
            </a:r>
            <a:r>
              <a:rPr lang="en-US" sz="1600" dirty="0" smtClean="0">
                <a:solidFill>
                  <a:prstClr val="black"/>
                </a:solidFill>
                <a:latin typeface="+mn-lt"/>
                <a:ea typeface="ＭＳ Ｐゴシック" charset="-128"/>
              </a:rPr>
              <a:t>4</a:t>
            </a:r>
            <a:r>
              <a:rPr lang="el-GR" sz="1600" dirty="0" smtClean="0">
                <a:solidFill>
                  <a:prstClr val="black"/>
                </a:solidFill>
                <a:latin typeface="+mn-lt"/>
                <a:ea typeface="ＭＳ Ｐゴシック" charset="-128"/>
              </a:rPr>
              <a:t>)</a:t>
            </a:r>
            <a:endParaRPr lang="el-GR" sz="1600" dirty="0">
              <a:solidFill>
                <a:prstClr val="black"/>
              </a:solidFill>
              <a:latin typeface="+mn-lt"/>
            </a:endParaRPr>
          </a:p>
        </p:txBody>
      </p:sp>
      <p:pic>
        <p:nvPicPr>
          <p:cNvPr id="5122" name="Picture 2" descr="File:Special ed teac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878" y="2060848"/>
            <a:ext cx="5054965" cy="3405783"/>
          </a:xfrm>
          <a:prstGeom prst="rect">
            <a:avLst/>
          </a:prstGeom>
          <a:noFill/>
          <a:extLst>
            <a:ext uri="{909E8E84-426E-40DD-AFC4-6F175D3DCCD1}">
              <a14:hiddenFill xmlns:a14="http://schemas.microsoft.com/office/drawing/2010/main">
                <a:solidFill>
                  <a:srgbClr val="FFFFFF"/>
                </a:solidFill>
              </a14:hiddenFill>
            </a:ext>
          </a:extLst>
        </p:spPr>
      </p:pic>
      <p:sp>
        <p:nvSpPr>
          <p:cNvPr id="9" name="9 - Ορθογώνιο"/>
          <p:cNvSpPr/>
          <p:nvPr/>
        </p:nvSpPr>
        <p:spPr>
          <a:xfrm>
            <a:off x="4446584" y="5466631"/>
            <a:ext cx="305755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Special </a:t>
            </a:r>
            <a:r>
              <a:rPr lang="en-US" sz="1200" dirty="0" err="1">
                <a:latin typeface="+mn-lt"/>
                <a:hlinkClick r:id="rId3"/>
              </a:rPr>
              <a:t>ed</a:t>
            </a:r>
            <a:r>
              <a:rPr lang="en-US" sz="1200" dirty="0">
                <a:latin typeface="+mn-lt"/>
                <a:hlinkClick r:id="rId3"/>
              </a:rPr>
              <a:t> </a:t>
            </a:r>
            <a:r>
              <a:rPr lang="en-US" sz="1200" dirty="0" smtClean="0">
                <a:latin typeface="+mn-lt"/>
                <a:hlinkClick r:id="rId3"/>
              </a:rPr>
              <a:t>teacher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t>
            </a:r>
            <a:r>
              <a:rPr lang="en-US" sz="1200" dirty="0" smtClean="0">
                <a:latin typeface="+mn-lt"/>
                <a:hlinkClick r:id="rId4" tooltip="wikibooks:en:User:Dscot018"/>
              </a:rPr>
              <a:t>Dscot018</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2.5</a:t>
            </a:r>
            <a:endParaRPr lang="en-US" sz="1200" dirty="0">
              <a:latin typeface="+mn-lt"/>
            </a:endParaRPr>
          </a:p>
        </p:txBody>
      </p:sp>
    </p:spTree>
    <p:extLst>
      <p:ext uri="{BB962C8B-B14F-4D97-AF65-F5344CB8AC3E}">
        <p14:creationId xmlns:p14="http://schemas.microsoft.com/office/powerpoint/2010/main" val="3656380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13. </a:t>
            </a:r>
            <a:r>
              <a:rPr lang="el-GR" dirty="0"/>
              <a:t>Εκπαιδευτικά πλαίσια </a:t>
            </a:r>
            <a:r>
              <a:rPr lang="el-GR" sz="3200" b="0" dirty="0"/>
              <a:t>(2 από 3) </a:t>
            </a:r>
          </a:p>
        </p:txBody>
      </p:sp>
      <p:sp>
        <p:nvSpPr>
          <p:cNvPr id="17411" name="Rectangle 3"/>
          <p:cNvSpPr>
            <a:spLocks noGrp="1" noChangeArrowheads="1"/>
          </p:cNvSpPr>
          <p:nvPr>
            <p:ph idx="1"/>
          </p:nvPr>
        </p:nvSpPr>
        <p:spPr/>
        <p:txBody>
          <a:bodyPr/>
          <a:lstStyle/>
          <a:p>
            <a:pPr eaLnBrk="1" hangingPunct="1">
              <a:buFontTx/>
              <a:buNone/>
            </a:pPr>
            <a:r>
              <a:rPr lang="el-GR" sz="2400" b="1" dirty="0" smtClean="0">
                <a:solidFill>
                  <a:srgbClr val="820000"/>
                </a:solidFill>
              </a:rPr>
              <a:t>Ελλάδα- Ειδικά σχολεία- ιστορική αναδρομή</a:t>
            </a:r>
          </a:p>
          <a:p>
            <a:pPr algn="ctr" eaLnBrk="1" hangingPunct="1">
              <a:buFontTx/>
              <a:buNone/>
            </a:pPr>
            <a:endParaRPr lang="el-GR" sz="2400" b="1" dirty="0" smtClean="0"/>
          </a:p>
          <a:p>
            <a:pPr eaLnBrk="1" hangingPunct="1">
              <a:buFontTx/>
              <a:buNone/>
            </a:pPr>
            <a:r>
              <a:rPr lang="el-GR" sz="2400" dirty="0" smtClean="0"/>
              <a:t>1</a:t>
            </a:r>
            <a:r>
              <a:rPr lang="el-GR" sz="2400" baseline="30000" dirty="0" smtClean="0"/>
              <a:t>Ο</a:t>
            </a:r>
            <a:r>
              <a:rPr lang="el-GR" sz="2400" dirty="0" smtClean="0"/>
              <a:t>  Ειδικό σχολείο στην Ελλάδα: </a:t>
            </a:r>
          </a:p>
          <a:p>
            <a:pPr eaLnBrk="1" hangingPunct="1">
              <a:buFontTx/>
              <a:buNone/>
            </a:pPr>
            <a:r>
              <a:rPr lang="el-GR" sz="2400" dirty="0" smtClean="0"/>
              <a:t>		Οίκος Τυφλών (1906)</a:t>
            </a:r>
          </a:p>
          <a:p>
            <a:pPr eaLnBrk="1" hangingPunct="1">
              <a:buFontTx/>
              <a:buNone/>
            </a:pPr>
            <a:endParaRPr lang="el-GR" sz="2400" dirty="0" smtClean="0"/>
          </a:p>
          <a:p>
            <a:pPr eaLnBrk="1" hangingPunct="1">
              <a:buFontTx/>
              <a:buNone/>
            </a:pPr>
            <a:r>
              <a:rPr lang="el-GR" sz="2400" dirty="0" smtClean="0"/>
              <a:t>1</a:t>
            </a:r>
            <a:r>
              <a:rPr lang="el-GR" sz="2400" baseline="30000" dirty="0" smtClean="0"/>
              <a:t>Ο</a:t>
            </a:r>
            <a:r>
              <a:rPr lang="el-GR" sz="2400" dirty="0" smtClean="0"/>
              <a:t> Δημόσιο Ειδικό σχολείο στην Καισαριανή (1935) </a:t>
            </a:r>
          </a:p>
          <a:p>
            <a:pPr eaLnBrk="1" hangingPunct="1">
              <a:buFontTx/>
              <a:buNone/>
            </a:pPr>
            <a:r>
              <a:rPr lang="el-GR" sz="2400" dirty="0" smtClean="0"/>
              <a:t>	για </a:t>
            </a:r>
            <a:r>
              <a:rPr lang="el-GR" sz="2400" dirty="0" err="1" smtClean="0"/>
              <a:t>΄μη</a:t>
            </a:r>
            <a:r>
              <a:rPr lang="el-GR" sz="2400" dirty="0" smtClean="0"/>
              <a:t> φυσιολογικά παιδιά’</a:t>
            </a:r>
          </a:p>
          <a:p>
            <a:pPr eaLnBrk="1" hangingPunct="1">
              <a:buFontTx/>
              <a:buNone/>
            </a:pPr>
            <a:endParaRPr lang="el-GR" sz="2400" dirty="0" smtClean="0"/>
          </a:p>
          <a:p>
            <a:pPr eaLnBrk="1" hangingPunct="1">
              <a:buFontTx/>
              <a:buNone/>
            </a:pPr>
            <a:r>
              <a:rPr lang="el-GR" sz="2400" dirty="0" smtClean="0"/>
              <a:t>Το 1970 ιδρύθηκαν στην Ελλάδα 23 ειδικά σχολεία</a:t>
            </a:r>
          </a:p>
          <a:p>
            <a:pPr eaLnBrk="1" hangingPunct="1">
              <a:buFontTx/>
              <a:buNone/>
            </a:pPr>
            <a:endParaRPr lang="el-GR" sz="2400" b="1" dirty="0" smtClean="0"/>
          </a:p>
          <a:p>
            <a:pPr algn="r" eaLnBrk="1" hangingPunct="1">
              <a:buFontTx/>
              <a:buNone/>
            </a:pPr>
            <a:r>
              <a:rPr lang="el-GR" sz="2400" b="1" dirty="0" smtClean="0"/>
              <a:t>				</a:t>
            </a:r>
            <a:r>
              <a:rPr lang="el-GR" sz="1600" b="1" dirty="0" smtClean="0"/>
              <a:t>(</a:t>
            </a:r>
            <a:r>
              <a:rPr lang="el-GR" sz="1800" dirty="0" err="1" smtClean="0"/>
              <a:t>Κουτσούκη</a:t>
            </a:r>
            <a:r>
              <a:rPr lang="el-GR" sz="1800" dirty="0" smtClean="0"/>
              <a:t>, 1997)</a:t>
            </a:r>
          </a:p>
          <a:p>
            <a:pPr eaLnBrk="1" hangingPunct="1">
              <a:buFontTx/>
              <a:buNone/>
            </a:pPr>
            <a:endParaRPr lang="el-GR" sz="2400" b="1" dirty="0" smtClean="0"/>
          </a:p>
        </p:txBody>
      </p:sp>
    </p:spTree>
    <p:extLst>
      <p:ext uri="{BB962C8B-B14F-4D97-AF65-F5344CB8AC3E}">
        <p14:creationId xmlns:p14="http://schemas.microsoft.com/office/powerpoint/2010/main" val="3762862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lvl="0"/>
            <a:r>
              <a:rPr lang="en-US" dirty="0">
                <a:ea typeface="+mn-ea"/>
                <a:cs typeface="+mn-cs"/>
              </a:rPr>
              <a:t>13. </a:t>
            </a:r>
            <a:r>
              <a:rPr lang="el-GR" dirty="0">
                <a:ea typeface="+mn-ea"/>
                <a:cs typeface="+mn-cs"/>
              </a:rPr>
              <a:t>Εκπαιδευτικά πλαίσια </a:t>
            </a:r>
            <a:r>
              <a:rPr lang="el-GR" sz="3200" b="0" dirty="0" smtClean="0">
                <a:ea typeface="+mn-ea"/>
                <a:cs typeface="+mn-cs"/>
              </a:rPr>
              <a:t>(3 </a:t>
            </a:r>
            <a:r>
              <a:rPr lang="el-GR" sz="3200" b="0" dirty="0">
                <a:ea typeface="+mn-ea"/>
                <a:cs typeface="+mn-cs"/>
              </a:rPr>
              <a:t>από 3) </a:t>
            </a:r>
          </a:p>
        </p:txBody>
      </p:sp>
      <p:sp>
        <p:nvSpPr>
          <p:cNvPr id="19459" name="Rectangle 3"/>
          <p:cNvSpPr>
            <a:spLocks noGrp="1" noChangeArrowheads="1"/>
          </p:cNvSpPr>
          <p:nvPr>
            <p:ph idx="1"/>
          </p:nvPr>
        </p:nvSpPr>
        <p:spPr/>
        <p:txBody>
          <a:bodyPr/>
          <a:lstStyle/>
          <a:p>
            <a:pPr eaLnBrk="1" hangingPunct="1">
              <a:buFontTx/>
              <a:buNone/>
            </a:pPr>
            <a:r>
              <a:rPr lang="el-GR" sz="2400" b="1" dirty="0" smtClean="0">
                <a:solidFill>
                  <a:srgbClr val="820000"/>
                </a:solidFill>
              </a:rPr>
              <a:t>Ειδικά σχολεία νομού αττικής </a:t>
            </a:r>
          </a:p>
          <a:p>
            <a:pPr eaLnBrk="1" hangingPunct="1">
              <a:spcBef>
                <a:spcPts val="0"/>
              </a:spcBef>
            </a:pPr>
            <a:endParaRPr lang="el-GR" sz="2400" dirty="0" smtClean="0">
              <a:sym typeface="Wingdings 2" pitchFamily="18" charset="2"/>
            </a:endParaRPr>
          </a:p>
          <a:p>
            <a:pPr eaLnBrk="1" hangingPunct="1">
              <a:spcBef>
                <a:spcPts val="0"/>
              </a:spcBef>
            </a:pPr>
            <a:r>
              <a:rPr lang="el-GR" sz="2400" dirty="0" smtClean="0">
                <a:sym typeface="Wingdings 2" pitchFamily="18" charset="2"/>
              </a:rPr>
              <a:t>Ειδικό Γυμνάσιο Ηλιούπολης (Κινητικές αναπηρίες)</a:t>
            </a:r>
          </a:p>
          <a:p>
            <a:pPr eaLnBrk="1" hangingPunct="1">
              <a:spcBef>
                <a:spcPts val="0"/>
              </a:spcBef>
            </a:pPr>
            <a:endParaRPr lang="el-GR" sz="2400" dirty="0" smtClean="0">
              <a:sym typeface="Wingdings 2" pitchFamily="18" charset="2"/>
            </a:endParaRPr>
          </a:p>
          <a:p>
            <a:pPr eaLnBrk="1" hangingPunct="1">
              <a:spcBef>
                <a:spcPts val="0"/>
              </a:spcBef>
            </a:pPr>
            <a:r>
              <a:rPr lang="el-GR" sz="2400" dirty="0" smtClean="0">
                <a:sym typeface="Wingdings 2" pitchFamily="18" charset="2"/>
              </a:rPr>
              <a:t>Ειδικό Γυμνάσιο-Λύκειο ΕΙΑΑ (Κινητικές αναπηρίες)</a:t>
            </a:r>
          </a:p>
          <a:p>
            <a:pPr eaLnBrk="1" hangingPunct="1">
              <a:spcBef>
                <a:spcPts val="0"/>
              </a:spcBef>
              <a:buFontTx/>
              <a:buNone/>
            </a:pPr>
            <a:endParaRPr lang="el-GR" sz="2400" dirty="0" smtClean="0">
              <a:sym typeface="Wingdings 2" pitchFamily="18" charset="2"/>
            </a:endParaRPr>
          </a:p>
          <a:p>
            <a:pPr eaLnBrk="1" hangingPunct="1">
              <a:spcBef>
                <a:spcPts val="0"/>
              </a:spcBef>
            </a:pPr>
            <a:r>
              <a:rPr lang="el-GR" sz="2400" dirty="0" smtClean="0">
                <a:sym typeface="Wingdings 2" pitchFamily="18" charset="2"/>
              </a:rPr>
              <a:t>Ειδικό δημοτικό ΕΛΕΠΑΑΠ (Κινητικές αναπηρίες)</a:t>
            </a:r>
          </a:p>
          <a:p>
            <a:pPr eaLnBrk="1" hangingPunct="1">
              <a:spcBef>
                <a:spcPts val="0"/>
              </a:spcBef>
              <a:buFontTx/>
              <a:buNone/>
            </a:pPr>
            <a:endParaRPr lang="el-GR" sz="2400" dirty="0" smtClean="0">
              <a:sym typeface="Wingdings 2" pitchFamily="18" charset="2"/>
            </a:endParaRPr>
          </a:p>
          <a:p>
            <a:pPr eaLnBrk="1" hangingPunct="1">
              <a:spcBef>
                <a:spcPts val="0"/>
              </a:spcBef>
            </a:pPr>
            <a:r>
              <a:rPr lang="el-GR" sz="2400" dirty="0" smtClean="0">
                <a:sym typeface="Wingdings 2" pitchFamily="18" charset="2"/>
              </a:rPr>
              <a:t>Ειδικό δημοτικό Καισαριανής (Πνευματική αναπηρία-ΠΑ)</a:t>
            </a:r>
          </a:p>
          <a:p>
            <a:pPr eaLnBrk="1" hangingPunct="1">
              <a:spcBef>
                <a:spcPts val="0"/>
              </a:spcBef>
            </a:pPr>
            <a:endParaRPr lang="el-GR" sz="2400" dirty="0" smtClean="0">
              <a:sym typeface="Wingdings 2" pitchFamily="18" charset="2"/>
            </a:endParaRPr>
          </a:p>
          <a:p>
            <a:pPr eaLnBrk="1" hangingPunct="1">
              <a:spcBef>
                <a:spcPts val="0"/>
              </a:spcBef>
            </a:pPr>
            <a:r>
              <a:rPr lang="el-GR" sz="2400" dirty="0" smtClean="0">
                <a:sym typeface="Wingdings 2" pitchFamily="18" charset="2"/>
              </a:rPr>
              <a:t>Ειδικό δημοτικό Αμαρουσίου (</a:t>
            </a:r>
            <a:r>
              <a:rPr lang="el-GR" sz="2400" dirty="0" err="1" smtClean="0">
                <a:sym typeface="Wingdings 2" pitchFamily="18" charset="2"/>
              </a:rPr>
              <a:t>Σικιαρίδειο</a:t>
            </a:r>
            <a:r>
              <a:rPr lang="el-GR" sz="2400" dirty="0" smtClean="0">
                <a:sym typeface="Wingdings 2" pitchFamily="18" charset="2"/>
              </a:rPr>
              <a:t>) (ΠΑ-ΑΥΤΙΣΜΟΣ)</a:t>
            </a:r>
          </a:p>
          <a:p>
            <a:pPr eaLnBrk="1" hangingPunct="1">
              <a:spcBef>
                <a:spcPts val="0"/>
              </a:spcBef>
            </a:pPr>
            <a:endParaRPr lang="el-GR" sz="2400" dirty="0" smtClean="0">
              <a:sym typeface="Wingdings 2" pitchFamily="18" charset="2"/>
            </a:endParaRPr>
          </a:p>
          <a:p>
            <a:pPr eaLnBrk="1" hangingPunct="1">
              <a:spcBef>
                <a:spcPts val="0"/>
              </a:spcBef>
            </a:pPr>
            <a:r>
              <a:rPr lang="el-GR" sz="2400" dirty="0" smtClean="0">
                <a:sym typeface="Wingdings 2" pitchFamily="18" charset="2"/>
              </a:rPr>
              <a:t> ΚΕΑΤ (Τύφλωση</a:t>
            </a:r>
            <a:r>
              <a:rPr lang="el-GR" sz="2400" b="1" dirty="0" smtClean="0">
                <a:sym typeface="Wingdings 2" pitchFamily="18" charset="2"/>
              </a:rPr>
              <a:t>)</a:t>
            </a:r>
          </a:p>
          <a:p>
            <a:pPr eaLnBrk="1" hangingPunct="1"/>
            <a:endParaRPr lang="el-GR" sz="2400" b="1" dirty="0" smtClean="0">
              <a:sym typeface="Wingdings 2" pitchFamily="18" charset="2"/>
            </a:endParaRPr>
          </a:p>
          <a:p>
            <a:pPr eaLnBrk="1" hangingPunct="1">
              <a:buFontTx/>
              <a:buNone/>
            </a:pPr>
            <a:endParaRPr lang="el-GR" sz="2400" b="1" dirty="0" smtClean="0"/>
          </a:p>
        </p:txBody>
      </p:sp>
      <p:sp>
        <p:nvSpPr>
          <p:cNvPr id="2" name="Rectangle 1"/>
          <p:cNvSpPr/>
          <p:nvPr/>
        </p:nvSpPr>
        <p:spPr>
          <a:xfrm>
            <a:off x="4932040" y="5877272"/>
            <a:ext cx="3057545" cy="461665"/>
          </a:xfrm>
          <a:prstGeom prst="rect">
            <a:avLst/>
          </a:prstGeom>
        </p:spPr>
        <p:txBody>
          <a:bodyPr wrap="square">
            <a:spAutoFit/>
          </a:bodyPr>
          <a:lstStyle/>
          <a:p>
            <a:pPr algn="ctr" eaLnBrk="1" hangingPunct="1">
              <a:buFontTx/>
              <a:buNone/>
            </a:pPr>
            <a:r>
              <a:rPr lang="en-US" dirty="0" smtClean="0">
                <a:hlinkClick r:id="rId2"/>
              </a:rPr>
              <a:t>goneisamea.gr</a:t>
            </a:r>
            <a:endParaRPr lang="el-GR" sz="2400" b="1" dirty="0">
              <a:sym typeface="Wingdings 2" pitchFamily="18" charset="2"/>
            </a:endParaRPr>
          </a:p>
        </p:txBody>
      </p:sp>
    </p:spTree>
    <p:extLst>
      <p:ext uri="{BB962C8B-B14F-4D97-AF65-F5344CB8AC3E}">
        <p14:creationId xmlns:p14="http://schemas.microsoft.com/office/powerpoint/2010/main" val="137400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a:t>14. </a:t>
            </a:r>
            <a:r>
              <a:rPr lang="el-GR" dirty="0"/>
              <a:t>Ένταξη </a:t>
            </a:r>
            <a:r>
              <a:rPr lang="el-GR" sz="3200" b="0" dirty="0"/>
              <a:t>(1 από 5) </a:t>
            </a:r>
          </a:p>
        </p:txBody>
      </p:sp>
      <p:sp>
        <p:nvSpPr>
          <p:cNvPr id="5" name="4 - Θέση περιεχομένου"/>
          <p:cNvSpPr>
            <a:spLocks noGrp="1"/>
          </p:cNvSpPr>
          <p:nvPr>
            <p:ph idx="1"/>
          </p:nvPr>
        </p:nvSpPr>
        <p:spPr>
          <a:xfrm>
            <a:off x="457200" y="1268760"/>
            <a:ext cx="8147248" cy="3456384"/>
          </a:xfrm>
        </p:spPr>
        <p:txBody>
          <a:bodyPr/>
          <a:lstStyle/>
          <a:p>
            <a:pPr marL="609600" indent="-609600" eaLnBrk="1" hangingPunct="1">
              <a:lnSpc>
                <a:spcPct val="90000"/>
              </a:lnSpc>
              <a:buFontTx/>
              <a:buNone/>
            </a:pPr>
            <a:r>
              <a:rPr lang="el-GR" sz="2400" b="1" dirty="0" smtClean="0">
                <a:solidFill>
                  <a:srgbClr val="820000"/>
                </a:solidFill>
              </a:rPr>
              <a:t>Βασικές αρχές </a:t>
            </a:r>
          </a:p>
          <a:p>
            <a:pPr marL="609600" indent="-609600" eaLnBrk="1" hangingPunct="1">
              <a:lnSpc>
                <a:spcPct val="90000"/>
              </a:lnSpc>
            </a:pPr>
            <a:r>
              <a:rPr lang="el-GR" sz="2400" dirty="0" smtClean="0"/>
              <a:t>Όλα τα παιδιά έχουν δικαίωμα στην εκπαίδευση</a:t>
            </a:r>
          </a:p>
          <a:p>
            <a:pPr marL="609600" indent="-609600" eaLnBrk="1" hangingPunct="1">
              <a:lnSpc>
                <a:spcPct val="90000"/>
              </a:lnSpc>
            </a:pPr>
            <a:r>
              <a:rPr lang="el-GR" sz="2400" dirty="0" smtClean="0"/>
              <a:t>Δεν υπάρχουν νόμιμοι λόγοι για των διαχωρισμό των παιδιών στην εκπαίδευση</a:t>
            </a:r>
          </a:p>
          <a:p>
            <a:pPr marL="609600" indent="-609600" eaLnBrk="1" hangingPunct="1">
              <a:lnSpc>
                <a:spcPct val="90000"/>
              </a:lnSpc>
            </a:pPr>
            <a:r>
              <a:rPr lang="el-GR" sz="2400" dirty="0" smtClean="0"/>
              <a:t>Τα παιδιά δεν πρέπει να κατηγοριοποιούνται ή να διαχωρίζονται στις εκπαιδευτικές διαδικασίες λόγω κάποιας αναπηρίας</a:t>
            </a:r>
          </a:p>
          <a:p>
            <a:pPr marL="609600" indent="-609600" eaLnBrk="1" hangingPunct="1">
              <a:lnSpc>
                <a:spcPct val="90000"/>
              </a:lnSpc>
            </a:pPr>
            <a:r>
              <a:rPr lang="el-GR" sz="2400" dirty="0" smtClean="0"/>
              <a:t>Έρευνες έχουν δείξει ότι όλα τα παιδιά λειτουργούν καλύτερα, ακαδημαϊκά και κοινωνικά, σε χώρους ένταξης</a:t>
            </a:r>
          </a:p>
        </p:txBody>
      </p:sp>
      <p:sp>
        <p:nvSpPr>
          <p:cNvPr id="6" name="5 - TextBox"/>
          <p:cNvSpPr txBox="1"/>
          <p:nvPr/>
        </p:nvSpPr>
        <p:spPr>
          <a:xfrm>
            <a:off x="4932040" y="4797152"/>
            <a:ext cx="3286148" cy="313932"/>
          </a:xfrm>
          <a:prstGeom prst="rect">
            <a:avLst/>
          </a:prstGeom>
          <a:noFill/>
        </p:spPr>
        <p:txBody>
          <a:bodyPr wrap="square" rtlCol="0">
            <a:spAutoFit/>
          </a:bodyPr>
          <a:lstStyle/>
          <a:p>
            <a:pPr marL="609600" indent="-609600" algn="r">
              <a:lnSpc>
                <a:spcPct val="90000"/>
              </a:lnSpc>
            </a:pPr>
            <a:r>
              <a:rPr lang="el-GR" sz="1600" dirty="0" smtClean="0">
                <a:latin typeface="+mn-lt"/>
              </a:rPr>
              <a:t>(</a:t>
            </a:r>
            <a:r>
              <a:rPr lang="en-US" sz="1600" dirty="0" smtClean="0">
                <a:latin typeface="+mn-lt"/>
              </a:rPr>
              <a:t>CSIE</a:t>
            </a:r>
            <a:r>
              <a:rPr lang="el-GR" sz="1600" dirty="0" smtClean="0">
                <a:latin typeface="+mn-lt"/>
              </a:rPr>
              <a:t>, 1999)</a:t>
            </a:r>
          </a:p>
        </p:txBody>
      </p:sp>
      <p:pic>
        <p:nvPicPr>
          <p:cNvPr id="7" name="Picture 2" descr="C:\Users\Nikos\Desktop\EFA_LOGO.jpg"/>
          <p:cNvPicPr>
            <a:picLocks noChangeAspect="1" noChangeArrowheads="1"/>
          </p:cNvPicPr>
          <p:nvPr/>
        </p:nvPicPr>
        <p:blipFill>
          <a:blip r:embed="rId2" cstate="print"/>
          <a:srcRect/>
          <a:stretch>
            <a:fillRect/>
          </a:stretch>
        </p:blipFill>
        <p:spPr bwMode="auto">
          <a:xfrm>
            <a:off x="971600" y="4546574"/>
            <a:ext cx="2500330" cy="1997493"/>
          </a:xfrm>
          <a:prstGeom prst="rect">
            <a:avLst/>
          </a:prstGeom>
          <a:noFill/>
        </p:spPr>
      </p:pic>
      <p:sp>
        <p:nvSpPr>
          <p:cNvPr id="9" name="5 - TextBox"/>
          <p:cNvSpPr txBox="1"/>
          <p:nvPr/>
        </p:nvSpPr>
        <p:spPr>
          <a:xfrm>
            <a:off x="1010739" y="6331701"/>
            <a:ext cx="2422052" cy="424732"/>
          </a:xfrm>
          <a:prstGeom prst="rect">
            <a:avLst/>
          </a:prstGeom>
          <a:noFill/>
        </p:spPr>
        <p:txBody>
          <a:bodyPr wrap="square" rtlCol="0">
            <a:spAutoFit/>
          </a:bodyPr>
          <a:lstStyle/>
          <a:p>
            <a:pPr algn="ctr">
              <a:lnSpc>
                <a:spcPct val="90000"/>
              </a:lnSpc>
            </a:pPr>
            <a:r>
              <a:rPr lang="el-GR" sz="1200" dirty="0">
                <a:latin typeface="+mn-lt"/>
                <a:hlinkClick r:id="rId3"/>
              </a:rPr>
              <a:t>Λογότυπο </a:t>
            </a:r>
            <a:r>
              <a:rPr lang="el-GR" sz="1200" dirty="0" smtClean="0">
                <a:latin typeface="+mn-lt"/>
                <a:hlinkClick r:id="rId3"/>
              </a:rPr>
              <a:t>βάσης  πληροφοριών ειδικής </a:t>
            </a:r>
            <a:r>
              <a:rPr lang="el-GR" sz="1200" dirty="0">
                <a:latin typeface="+mn-lt"/>
                <a:hlinkClick r:id="rId3"/>
              </a:rPr>
              <a:t>φυσικής αγωγής</a:t>
            </a:r>
            <a:endParaRPr lang="el-GR" sz="1200" dirty="0" smtClean="0">
              <a:latin typeface="+mn-lt"/>
            </a:endParaRPr>
          </a:p>
        </p:txBody>
      </p:sp>
    </p:spTree>
    <p:extLst>
      <p:ext uri="{BB962C8B-B14F-4D97-AF65-F5344CB8AC3E}">
        <p14:creationId xmlns:p14="http://schemas.microsoft.com/office/powerpoint/2010/main" val="589262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l-GR" dirty="0"/>
              <a:t>14. Ένταξη </a:t>
            </a:r>
            <a:r>
              <a:rPr lang="el-GR" sz="3200" b="0" dirty="0"/>
              <a:t>(2 από 5)    </a:t>
            </a:r>
          </a:p>
        </p:txBody>
      </p:sp>
      <p:sp>
        <p:nvSpPr>
          <p:cNvPr id="26627" name="Rectangle 3"/>
          <p:cNvSpPr>
            <a:spLocks noGrp="1" noChangeArrowheads="1"/>
          </p:cNvSpPr>
          <p:nvPr>
            <p:ph idx="1"/>
          </p:nvPr>
        </p:nvSpPr>
        <p:spPr/>
        <p:txBody>
          <a:bodyPr/>
          <a:lstStyle/>
          <a:p>
            <a:pPr>
              <a:buNone/>
            </a:pPr>
            <a:r>
              <a:rPr lang="el-GR" sz="2400" b="1" dirty="0" smtClean="0">
                <a:solidFill>
                  <a:srgbClr val="820000"/>
                </a:solidFill>
              </a:rPr>
              <a:t>Βασικές αρχές </a:t>
            </a:r>
          </a:p>
          <a:p>
            <a:pPr eaLnBrk="1" hangingPunct="1"/>
            <a:r>
              <a:rPr lang="el-GR" sz="2400" dirty="0" smtClean="0"/>
              <a:t>Δεν υπάρχει κάποια ιδιαίτερη διδασκαλία σε ένα ειδικό </a:t>
            </a:r>
          </a:p>
          <a:p>
            <a:pPr eaLnBrk="1" hangingPunct="1">
              <a:buFontTx/>
              <a:buNone/>
            </a:pPr>
            <a:r>
              <a:rPr lang="el-GR" sz="2400" dirty="0" smtClean="0"/>
              <a:t>	σχολείο, που να μην μπορεί να γίνει σε ένα γενικό σχολείο</a:t>
            </a:r>
          </a:p>
          <a:p>
            <a:pPr eaLnBrk="1" hangingPunct="1"/>
            <a:r>
              <a:rPr lang="el-GR" sz="2400" dirty="0" smtClean="0"/>
              <a:t>Ο διαχωρισμός κάνει τα παιδιά επιφυλακτικά, αδαή και καλλιεργεί τις προκαταλήψεις</a:t>
            </a:r>
          </a:p>
          <a:p>
            <a:pPr eaLnBrk="1" hangingPunct="1"/>
            <a:r>
              <a:rPr lang="el-GR" sz="2400" dirty="0" smtClean="0"/>
              <a:t>Όλα τα παιδιά χρειάζονται ένα είδος εκπαίδευσης, που θα τα βοηθήσει να αναπτύξουν σχέσεις με τους συνανθρώπους τους και θα προετοιμάσει την κοινωνική τους ένταξη </a:t>
            </a:r>
          </a:p>
          <a:p>
            <a:pPr eaLnBrk="1" hangingPunct="1"/>
            <a:r>
              <a:rPr lang="el-GR" sz="2400" dirty="0" smtClean="0"/>
              <a:t>Τέλος, μόνο η εκπαιδευτική ένταξη προσφέρει την προοπτική της μείωσης του φόβου και της άγνοιας προς την αναπηρία και της ανάπτυξης της φιλίας, του σεβασμού και της κατανόησης προς τα άτομα με αναπηρία</a:t>
            </a:r>
          </a:p>
        </p:txBody>
      </p:sp>
      <p:sp>
        <p:nvSpPr>
          <p:cNvPr id="5" name="4 - TextBox"/>
          <p:cNvSpPr txBox="1"/>
          <p:nvPr/>
        </p:nvSpPr>
        <p:spPr>
          <a:xfrm>
            <a:off x="4788024" y="6143644"/>
            <a:ext cx="3286148" cy="313932"/>
          </a:xfrm>
          <a:prstGeom prst="rect">
            <a:avLst/>
          </a:prstGeom>
          <a:noFill/>
        </p:spPr>
        <p:txBody>
          <a:bodyPr wrap="square" rtlCol="0">
            <a:spAutoFit/>
          </a:bodyPr>
          <a:lstStyle/>
          <a:p>
            <a:pPr marL="609600" indent="-609600" algn="r">
              <a:lnSpc>
                <a:spcPct val="90000"/>
              </a:lnSpc>
            </a:pPr>
            <a:r>
              <a:rPr lang="el-GR" sz="1600" dirty="0" smtClean="0">
                <a:latin typeface="+mn-lt"/>
              </a:rPr>
              <a:t>(</a:t>
            </a:r>
            <a:r>
              <a:rPr lang="en-US" sz="1600" dirty="0" smtClean="0">
                <a:latin typeface="+mn-lt"/>
              </a:rPr>
              <a:t>CSIE</a:t>
            </a:r>
            <a:r>
              <a:rPr lang="el-GR" sz="1600" dirty="0" smtClean="0">
                <a:latin typeface="+mn-lt"/>
              </a:rPr>
              <a:t>, 1999)</a:t>
            </a:r>
          </a:p>
        </p:txBody>
      </p:sp>
    </p:spTree>
    <p:extLst>
      <p:ext uri="{BB962C8B-B14F-4D97-AF65-F5344CB8AC3E}">
        <p14:creationId xmlns:p14="http://schemas.microsoft.com/office/powerpoint/2010/main" val="2743256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l-GR" dirty="0"/>
              <a:t>14. Ένταξη </a:t>
            </a:r>
            <a:r>
              <a:rPr lang="el-GR" sz="3200" b="0" dirty="0"/>
              <a:t>(3 από 5) </a:t>
            </a:r>
          </a:p>
        </p:txBody>
      </p:sp>
      <p:sp>
        <p:nvSpPr>
          <p:cNvPr id="28675" name="Rectangle 3"/>
          <p:cNvSpPr>
            <a:spLocks noGrp="1" noChangeArrowheads="1"/>
          </p:cNvSpPr>
          <p:nvPr>
            <p:ph idx="1"/>
          </p:nvPr>
        </p:nvSpPr>
        <p:spPr/>
        <p:txBody>
          <a:bodyPr/>
          <a:lstStyle/>
          <a:p>
            <a:pPr eaLnBrk="1" hangingPunct="1">
              <a:buFontTx/>
              <a:buNone/>
            </a:pPr>
            <a:r>
              <a:rPr lang="el-GR" sz="2400" b="1" dirty="0" smtClean="0">
                <a:solidFill>
                  <a:srgbClr val="820000"/>
                </a:solidFill>
              </a:rPr>
              <a:t>Ένταξη </a:t>
            </a:r>
          </a:p>
          <a:p>
            <a:pPr eaLnBrk="1" hangingPunct="1">
              <a:lnSpc>
                <a:spcPct val="120000"/>
              </a:lnSpc>
              <a:spcBef>
                <a:spcPts val="600"/>
              </a:spcBef>
              <a:buFontTx/>
              <a:buNone/>
            </a:pPr>
            <a:r>
              <a:rPr lang="el-GR" sz="2400" dirty="0" smtClean="0"/>
              <a:t>Αναφέρεται στην εγγραφή και κανονική φοίτηση των παιδιών με</a:t>
            </a:r>
          </a:p>
          <a:p>
            <a:pPr eaLnBrk="1" hangingPunct="1">
              <a:lnSpc>
                <a:spcPct val="120000"/>
              </a:lnSpc>
              <a:spcBef>
                <a:spcPts val="600"/>
              </a:spcBef>
              <a:buFontTx/>
              <a:buNone/>
            </a:pPr>
            <a:r>
              <a:rPr lang="el-GR" sz="2400" dirty="0" smtClean="0"/>
              <a:t>αναπηρίες, μέσα στις κανονικές τάξεις του γενικού σχολείου</a:t>
            </a:r>
          </a:p>
          <a:p>
            <a:pPr eaLnBrk="1" hangingPunct="1">
              <a:lnSpc>
                <a:spcPct val="120000"/>
              </a:lnSpc>
              <a:spcBef>
                <a:spcPts val="600"/>
              </a:spcBef>
              <a:buFontTx/>
              <a:buNone/>
            </a:pPr>
            <a:endParaRPr lang="el-GR" sz="2400" dirty="0" smtClean="0"/>
          </a:p>
          <a:p>
            <a:pPr eaLnBrk="1" hangingPunct="1">
              <a:lnSpc>
                <a:spcPct val="120000"/>
              </a:lnSpc>
              <a:spcBef>
                <a:spcPts val="600"/>
              </a:spcBef>
              <a:buFontTx/>
              <a:buNone/>
            </a:pPr>
            <a:r>
              <a:rPr lang="el-GR" sz="2400" dirty="0" smtClean="0"/>
              <a:t>Τα παιδιά αυτά συμμετέχουν στην εργασία που γίνεται στην</a:t>
            </a:r>
          </a:p>
          <a:p>
            <a:pPr eaLnBrk="1" hangingPunct="1">
              <a:lnSpc>
                <a:spcPct val="120000"/>
              </a:lnSpc>
              <a:spcBef>
                <a:spcPts val="600"/>
              </a:spcBef>
              <a:buFontTx/>
              <a:buNone/>
            </a:pPr>
            <a:r>
              <a:rPr lang="el-GR" sz="2400" dirty="0" smtClean="0"/>
              <a:t>Τάξη στο βαθμό που μπορούν και υποστηρίζονται με</a:t>
            </a:r>
          </a:p>
          <a:p>
            <a:pPr eaLnBrk="1" hangingPunct="1">
              <a:lnSpc>
                <a:spcPct val="120000"/>
              </a:lnSpc>
              <a:spcBef>
                <a:spcPts val="600"/>
              </a:spcBef>
              <a:buFontTx/>
              <a:buNone/>
            </a:pPr>
            <a:r>
              <a:rPr lang="el-GR" sz="2400" dirty="0" smtClean="0"/>
              <a:t>εξατομικευμένη εργασία από το δάσκαλο της ειδικής αγωγής</a:t>
            </a:r>
          </a:p>
          <a:p>
            <a:pPr eaLnBrk="1" hangingPunct="1">
              <a:buFontTx/>
              <a:buNone/>
            </a:pPr>
            <a:endParaRPr lang="el-GR" sz="2200" b="1" u="sng" dirty="0" smtClean="0">
              <a:solidFill>
                <a:schemeClr val="folHlink"/>
              </a:solidFill>
            </a:endParaRPr>
          </a:p>
          <a:p>
            <a:pPr eaLnBrk="1" hangingPunct="1">
              <a:buFontTx/>
              <a:buNone/>
            </a:pPr>
            <a:endParaRPr lang="el-GR" sz="2200" b="1" u="sng" dirty="0" smtClean="0">
              <a:solidFill>
                <a:schemeClr val="folHlink"/>
              </a:solidFill>
            </a:endParaRPr>
          </a:p>
          <a:p>
            <a:pPr eaLnBrk="1" hangingPunct="1">
              <a:buFontTx/>
              <a:buNone/>
            </a:pPr>
            <a:r>
              <a:rPr lang="el-GR" sz="2200" b="1" dirty="0" smtClean="0">
                <a:solidFill>
                  <a:schemeClr val="folHlink"/>
                </a:solidFill>
              </a:rPr>
              <a:t>				 </a:t>
            </a:r>
            <a:endParaRPr lang="el-GR" sz="2200" b="1" dirty="0" smtClean="0"/>
          </a:p>
        </p:txBody>
      </p:sp>
      <p:sp>
        <p:nvSpPr>
          <p:cNvPr id="5" name="4 - TextBox"/>
          <p:cNvSpPr txBox="1"/>
          <p:nvPr/>
        </p:nvSpPr>
        <p:spPr>
          <a:xfrm>
            <a:off x="5893463" y="4867440"/>
            <a:ext cx="2357454" cy="338554"/>
          </a:xfrm>
          <a:prstGeom prst="rect">
            <a:avLst/>
          </a:prstGeom>
          <a:noFill/>
        </p:spPr>
        <p:txBody>
          <a:bodyPr wrap="square" rtlCol="0">
            <a:spAutoFit/>
          </a:bodyPr>
          <a:lstStyle/>
          <a:p>
            <a:pPr algn="r"/>
            <a:r>
              <a:rPr lang="el-GR" sz="1600" dirty="0" smtClean="0">
                <a:solidFill>
                  <a:prstClr val="black"/>
                </a:solidFill>
                <a:latin typeface="+mn-lt"/>
              </a:rPr>
              <a:t>(Κόμπος,1992)</a:t>
            </a:r>
            <a:endParaRPr lang="el-GR" sz="1600" dirty="0">
              <a:solidFill>
                <a:prstClr val="black"/>
              </a:solidFill>
              <a:latin typeface="+mn-lt"/>
            </a:endParaRPr>
          </a:p>
        </p:txBody>
      </p:sp>
    </p:spTree>
    <p:extLst>
      <p:ext uri="{BB962C8B-B14F-4D97-AF65-F5344CB8AC3E}">
        <p14:creationId xmlns:p14="http://schemas.microsoft.com/office/powerpoint/2010/main" val="3271564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l-GR" sz="3600" dirty="0" smtClean="0"/>
              <a:t>Περιεχόμενα</a:t>
            </a:r>
            <a:endParaRPr lang="en-US" sz="3600" dirty="0" smtClean="0"/>
          </a:p>
        </p:txBody>
      </p:sp>
      <p:sp>
        <p:nvSpPr>
          <p:cNvPr id="3" name="Content Placeholder 2"/>
          <p:cNvSpPr>
            <a:spLocks noGrp="1"/>
          </p:cNvSpPr>
          <p:nvPr>
            <p:ph idx="1"/>
          </p:nvPr>
        </p:nvSpPr>
        <p:spPr/>
        <p:txBody>
          <a:bodyPr rtlCol="0">
            <a:noAutofit/>
          </a:bodyPr>
          <a:lstStyle/>
          <a:p>
            <a:pPr marL="457200" indent="-457200" fontAlgn="auto">
              <a:spcAft>
                <a:spcPts val="0"/>
              </a:spcAft>
              <a:buFont typeface="+mj-lt"/>
              <a:buAutoNum type="arabicPeriod"/>
              <a:defRPr/>
            </a:pPr>
            <a:r>
              <a:rPr lang="el-GR" sz="2400" dirty="0" smtClean="0"/>
              <a:t>Τι είναι η Προσαρμοσμένη κινητική δραστηριότητα </a:t>
            </a:r>
          </a:p>
          <a:p>
            <a:pPr marL="457200" indent="-457200" fontAlgn="auto">
              <a:spcAft>
                <a:spcPts val="0"/>
              </a:spcAft>
              <a:buFont typeface="+mj-lt"/>
              <a:buAutoNum type="arabicPeriod"/>
              <a:defRPr/>
            </a:pPr>
            <a:r>
              <a:rPr lang="el-GR" sz="2400" dirty="0" smtClean="0">
                <a:ea typeface="ＭＳ Ｐゴシック" charset="-128"/>
              </a:rPr>
              <a:t>Προσαρμοσμένη φυσική δραστηριότητα</a:t>
            </a:r>
            <a:r>
              <a:rPr lang="en-US" sz="2400" dirty="0" smtClean="0">
                <a:ea typeface="ＭＳ Ｐゴシック" charset="-128"/>
              </a:rPr>
              <a:t> </a:t>
            </a:r>
            <a:endParaRPr lang="el-GR" sz="2400" dirty="0" smtClean="0">
              <a:ea typeface="ＭＳ Ｐゴシック" charset="-128"/>
            </a:endParaRPr>
          </a:p>
          <a:p>
            <a:pPr marL="457200" indent="-457200" fontAlgn="auto">
              <a:spcAft>
                <a:spcPts val="0"/>
              </a:spcAft>
              <a:buFont typeface="+mj-lt"/>
              <a:buAutoNum type="arabicPeriod"/>
              <a:defRPr/>
            </a:pPr>
            <a:r>
              <a:rPr lang="el-GR" sz="2400" dirty="0" smtClean="0"/>
              <a:t>Προσαρμοσμένη κινητική </a:t>
            </a:r>
            <a:r>
              <a:rPr lang="el-GR" sz="2400" dirty="0"/>
              <a:t>δραστηριότητα </a:t>
            </a:r>
            <a:r>
              <a:rPr lang="el-GR" sz="2400" dirty="0" smtClean="0"/>
              <a:t>(ΠΚΔ) και αναπηρία</a:t>
            </a:r>
          </a:p>
          <a:p>
            <a:pPr marL="457200" indent="-457200" fontAlgn="auto">
              <a:spcAft>
                <a:spcPts val="0"/>
              </a:spcAft>
              <a:buFont typeface="+mj-lt"/>
              <a:buAutoNum type="arabicPeriod"/>
              <a:defRPr/>
            </a:pPr>
            <a:r>
              <a:rPr lang="el-GR" sz="2400" dirty="0" smtClean="0"/>
              <a:t>Ορισμός αναπηρίας</a:t>
            </a:r>
          </a:p>
          <a:p>
            <a:pPr marL="457200" indent="-457200" fontAlgn="auto">
              <a:spcAft>
                <a:spcPts val="0"/>
              </a:spcAft>
              <a:buFont typeface="+mj-lt"/>
              <a:buAutoNum type="arabicPeriod"/>
              <a:defRPr/>
            </a:pPr>
            <a:r>
              <a:rPr lang="el-GR" sz="2400" dirty="0" smtClean="0"/>
              <a:t> Αναπηρία και  διεθνή στατιστικά</a:t>
            </a:r>
          </a:p>
          <a:p>
            <a:pPr marL="457200" indent="-457200" fontAlgn="auto">
              <a:spcAft>
                <a:spcPts val="0"/>
              </a:spcAft>
              <a:buFont typeface="+mj-lt"/>
              <a:buAutoNum type="arabicPeriod"/>
              <a:defRPr/>
            </a:pPr>
            <a:r>
              <a:rPr lang="el-GR" sz="2400" dirty="0" smtClean="0"/>
              <a:t> Προτεινόμενη ορολογία</a:t>
            </a:r>
          </a:p>
          <a:p>
            <a:pPr marL="457200" indent="-457200" fontAlgn="auto">
              <a:spcAft>
                <a:spcPts val="0"/>
              </a:spcAft>
              <a:buFont typeface="+mj-lt"/>
              <a:buAutoNum type="arabicPeriod"/>
              <a:defRPr/>
            </a:pPr>
            <a:r>
              <a:rPr lang="en-US" sz="2400" dirty="0" smtClean="0"/>
              <a:t>A</a:t>
            </a:r>
            <a:r>
              <a:rPr lang="el-GR" sz="2400" dirty="0" err="1" smtClean="0"/>
              <a:t>θλητικά</a:t>
            </a:r>
            <a:r>
              <a:rPr lang="el-GR" sz="2400" dirty="0" smtClean="0"/>
              <a:t> κινήματα</a:t>
            </a:r>
            <a:r>
              <a:rPr lang="en-US" sz="2400" dirty="0" smtClean="0"/>
              <a:t> </a:t>
            </a:r>
            <a:r>
              <a:rPr lang="el-GR" sz="2400" dirty="0" smtClean="0"/>
              <a:t>για άτομα με αναπηρία</a:t>
            </a:r>
          </a:p>
          <a:p>
            <a:pPr marL="457200" indent="-457200" fontAlgn="auto">
              <a:spcAft>
                <a:spcPts val="0"/>
              </a:spcAft>
              <a:buFont typeface="+mj-lt"/>
              <a:buAutoNum type="arabicPeriod"/>
              <a:defRPr/>
            </a:pPr>
            <a:r>
              <a:rPr lang="el-GR" sz="2400" dirty="0" smtClean="0">
                <a:cs typeface="Times New Roman" pitchFamily="18" charset="0"/>
              </a:rPr>
              <a:t> </a:t>
            </a:r>
            <a:r>
              <a:rPr lang="el-GR" sz="2400" dirty="0" smtClean="0"/>
              <a:t>Προσαρμοσμένη κινητική αγωγή- Γνωστικά πεδία</a:t>
            </a:r>
          </a:p>
          <a:p>
            <a:pPr marL="457200" indent="-457200" fontAlgn="auto">
              <a:spcAft>
                <a:spcPts val="0"/>
              </a:spcAft>
              <a:buFont typeface="+mj-lt"/>
              <a:buAutoNum type="arabicPeriod"/>
              <a:defRPr/>
            </a:pPr>
            <a:r>
              <a:rPr lang="el-GR" sz="2400" dirty="0" smtClean="0"/>
              <a:t>Προσαρμογές στην ΠΚΔ</a:t>
            </a:r>
          </a:p>
        </p:txBody>
      </p:sp>
      <p:sp>
        <p:nvSpPr>
          <p:cNvPr id="184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CA1A083-3ABF-4F76-89C6-08880E5BCB94}" type="slidenum">
              <a:rPr lang="el-GR">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369698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l-GR" dirty="0"/>
              <a:t>14. Ένταξη </a:t>
            </a:r>
            <a:r>
              <a:rPr lang="el-GR" sz="3200" b="0" dirty="0" smtClean="0"/>
              <a:t>(4 </a:t>
            </a:r>
            <a:r>
              <a:rPr lang="el-GR" sz="3200" b="0" dirty="0"/>
              <a:t>από 5)  </a:t>
            </a:r>
          </a:p>
        </p:txBody>
      </p:sp>
      <p:sp>
        <p:nvSpPr>
          <p:cNvPr id="29699" name="Rectangle 3"/>
          <p:cNvSpPr>
            <a:spLocks noGrp="1" noChangeArrowheads="1"/>
          </p:cNvSpPr>
          <p:nvPr>
            <p:ph idx="1"/>
          </p:nvPr>
        </p:nvSpPr>
        <p:spPr>
          <a:xfrm>
            <a:off x="457200" y="1268760"/>
            <a:ext cx="8229600" cy="3960440"/>
          </a:xfrm>
        </p:spPr>
        <p:txBody>
          <a:bodyPr/>
          <a:lstStyle/>
          <a:p>
            <a:pPr eaLnBrk="1" hangingPunct="1">
              <a:lnSpc>
                <a:spcPct val="120000"/>
              </a:lnSpc>
              <a:spcBef>
                <a:spcPts val="600"/>
              </a:spcBef>
              <a:spcAft>
                <a:spcPts val="600"/>
              </a:spcAft>
              <a:buFontTx/>
              <a:buNone/>
            </a:pPr>
            <a:r>
              <a:rPr lang="el-GR" sz="2400" b="1" dirty="0" smtClean="0">
                <a:solidFill>
                  <a:srgbClr val="820000"/>
                </a:solidFill>
              </a:rPr>
              <a:t>Ενσωμάτωση</a:t>
            </a:r>
          </a:p>
          <a:p>
            <a:pPr>
              <a:lnSpc>
                <a:spcPct val="120000"/>
              </a:lnSpc>
              <a:spcBef>
                <a:spcPts val="600"/>
              </a:spcBef>
              <a:spcAft>
                <a:spcPts val="600"/>
              </a:spcAft>
            </a:pPr>
            <a:r>
              <a:rPr lang="el-GR" sz="2400" dirty="0" smtClean="0"/>
              <a:t>Είναι η πλήρης εκπαιδευτική και κοινωνική ένταξη των παιδιών με αναπηρίες μέσα σε μια κανονική τάξη συνομηλίκων	</a:t>
            </a:r>
          </a:p>
          <a:p>
            <a:pPr>
              <a:lnSpc>
                <a:spcPct val="120000"/>
              </a:lnSpc>
              <a:spcBef>
                <a:spcPts val="600"/>
              </a:spcBef>
              <a:spcAft>
                <a:spcPts val="600"/>
              </a:spcAft>
            </a:pPr>
            <a:r>
              <a:rPr lang="el-GR" sz="2400" dirty="0" smtClean="0"/>
              <a:t>Τα παιδιά αυτά συμμετέχουν σε όλες τις δραστηριότητες μέσα  στην τάξη, ανάλογα με τις δυνατότητές τους, χωρίς καμιά ξεχωριστή βοήθεια από άλλο δάσκαλο εκτός από αυτόν της τάξης  τους</a:t>
            </a:r>
          </a:p>
        </p:txBody>
      </p:sp>
      <p:sp>
        <p:nvSpPr>
          <p:cNvPr id="5" name="4 - TextBox"/>
          <p:cNvSpPr txBox="1"/>
          <p:nvPr/>
        </p:nvSpPr>
        <p:spPr>
          <a:xfrm>
            <a:off x="5724128" y="5157192"/>
            <a:ext cx="2357454" cy="338554"/>
          </a:xfrm>
          <a:prstGeom prst="rect">
            <a:avLst/>
          </a:prstGeom>
          <a:noFill/>
        </p:spPr>
        <p:txBody>
          <a:bodyPr wrap="square" rtlCol="0">
            <a:spAutoFit/>
          </a:bodyPr>
          <a:lstStyle/>
          <a:p>
            <a:pPr algn="r"/>
            <a:r>
              <a:rPr lang="el-GR" sz="1600" dirty="0" smtClean="0">
                <a:solidFill>
                  <a:prstClr val="black"/>
                </a:solidFill>
                <a:latin typeface="+mn-lt"/>
              </a:rPr>
              <a:t>(Κόμπος,1992)</a:t>
            </a:r>
            <a:endParaRPr lang="el-GR" sz="1600" dirty="0">
              <a:solidFill>
                <a:prstClr val="black"/>
              </a:solidFill>
              <a:latin typeface="+mn-lt"/>
            </a:endParaRPr>
          </a:p>
        </p:txBody>
      </p:sp>
    </p:spTree>
    <p:extLst>
      <p:ext uri="{BB962C8B-B14F-4D97-AF65-F5344CB8AC3E}">
        <p14:creationId xmlns:p14="http://schemas.microsoft.com/office/powerpoint/2010/main" val="2782122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l-GR" dirty="0"/>
              <a:t>14. Ένταξη </a:t>
            </a:r>
            <a:r>
              <a:rPr lang="el-GR" sz="3200" b="0" dirty="0" smtClean="0"/>
              <a:t>(5 </a:t>
            </a:r>
            <a:r>
              <a:rPr lang="el-GR" sz="3200" b="0" dirty="0"/>
              <a:t>από 5) </a:t>
            </a:r>
          </a:p>
        </p:txBody>
      </p:sp>
      <p:sp>
        <p:nvSpPr>
          <p:cNvPr id="30723" name="Rectangle 3"/>
          <p:cNvSpPr>
            <a:spLocks noGrp="1" noChangeArrowheads="1"/>
          </p:cNvSpPr>
          <p:nvPr>
            <p:ph idx="1"/>
          </p:nvPr>
        </p:nvSpPr>
        <p:spPr/>
        <p:txBody>
          <a:bodyPr/>
          <a:lstStyle/>
          <a:p>
            <a:pPr eaLnBrk="1" hangingPunct="1">
              <a:spcBef>
                <a:spcPts val="600"/>
              </a:spcBef>
              <a:spcAft>
                <a:spcPts val="600"/>
              </a:spcAft>
              <a:buFontTx/>
              <a:buNone/>
            </a:pPr>
            <a:r>
              <a:rPr lang="el-GR" sz="2400" b="1" dirty="0" smtClean="0">
                <a:solidFill>
                  <a:srgbClr val="820000"/>
                </a:solidFill>
              </a:rPr>
              <a:t>Συμπεριληπτική εκπαίδευση </a:t>
            </a:r>
          </a:p>
          <a:p>
            <a:pPr>
              <a:spcBef>
                <a:spcPts val="600"/>
              </a:spcBef>
              <a:spcAft>
                <a:spcPts val="600"/>
              </a:spcAft>
            </a:pPr>
            <a:r>
              <a:rPr lang="el-GR" sz="2400" dirty="0" smtClean="0"/>
              <a:t>Αντικατέστησε τους όρους ένταξη και ενσωμάτωση</a:t>
            </a:r>
          </a:p>
          <a:p>
            <a:pPr>
              <a:spcBef>
                <a:spcPts val="600"/>
              </a:spcBef>
              <a:spcAft>
                <a:spcPts val="600"/>
              </a:spcAft>
            </a:pPr>
            <a:r>
              <a:rPr lang="el-GR" sz="2400" dirty="0" smtClean="0"/>
              <a:t>Αναφέρεται σ’ ένα συνεχή αγώνα για τη δημιουργία ενός σχολείου που θα βασίζεται στην αρχή της ισοτιμίας, με σκοπό να ανταποκριθεί αποτελεσματικά στα δικαιώματα και στις ανάγκες όλων των παιδιών, ανεξαρτήτου φύλου, νοητικής ή σωματικής ικανότητας, εθνικότητας, </a:t>
            </a:r>
            <a:r>
              <a:rPr lang="el-GR" sz="2400" dirty="0" err="1" smtClean="0"/>
              <a:t>κοινωνικο</a:t>
            </a:r>
            <a:r>
              <a:rPr lang="el-GR" sz="2400" dirty="0" smtClean="0"/>
              <a:t>-οικονομικού επιπέδου ή χρώματος δέρματος</a:t>
            </a:r>
          </a:p>
          <a:p>
            <a:pPr eaLnBrk="1" hangingPunct="1">
              <a:spcBef>
                <a:spcPts val="600"/>
              </a:spcBef>
              <a:spcAft>
                <a:spcPts val="600"/>
              </a:spcAft>
              <a:buFontTx/>
              <a:buNone/>
            </a:pPr>
            <a:r>
              <a:rPr lang="el-GR" sz="2400" dirty="0" smtClean="0"/>
              <a:t>	</a:t>
            </a:r>
          </a:p>
        </p:txBody>
      </p:sp>
      <p:sp>
        <p:nvSpPr>
          <p:cNvPr id="4" name="3 - Ορθογώνιο"/>
          <p:cNvSpPr/>
          <p:nvPr/>
        </p:nvSpPr>
        <p:spPr>
          <a:xfrm>
            <a:off x="6372200" y="4653136"/>
            <a:ext cx="1435971" cy="338554"/>
          </a:xfrm>
          <a:prstGeom prst="rect">
            <a:avLst/>
          </a:prstGeom>
        </p:spPr>
        <p:txBody>
          <a:bodyPr wrap="none">
            <a:spAutoFit/>
          </a:bodyPr>
          <a:lstStyle/>
          <a:p>
            <a:r>
              <a:rPr lang="el-GR" sz="1600" dirty="0" smtClean="0">
                <a:solidFill>
                  <a:prstClr val="black"/>
                </a:solidFill>
                <a:latin typeface="+mn-lt"/>
              </a:rPr>
              <a:t>(</a:t>
            </a:r>
            <a:r>
              <a:rPr lang="en-US" sz="1600" dirty="0" err="1" smtClean="0">
                <a:solidFill>
                  <a:prstClr val="black"/>
                </a:solidFill>
                <a:latin typeface="+mn-lt"/>
              </a:rPr>
              <a:t>Unesco</a:t>
            </a:r>
            <a:r>
              <a:rPr lang="el-GR" sz="1600" dirty="0" smtClean="0">
                <a:solidFill>
                  <a:prstClr val="black"/>
                </a:solidFill>
                <a:latin typeface="+mn-lt"/>
              </a:rPr>
              <a:t>,1994) </a:t>
            </a:r>
            <a:endParaRPr lang="el-GR" sz="1600" dirty="0">
              <a:solidFill>
                <a:prstClr val="black"/>
              </a:solidFill>
              <a:latin typeface="+mn-lt"/>
            </a:endParaRPr>
          </a:p>
        </p:txBody>
      </p:sp>
    </p:spTree>
    <p:extLst>
      <p:ext uri="{BB962C8B-B14F-4D97-AF65-F5344CB8AC3E}">
        <p14:creationId xmlns:p14="http://schemas.microsoft.com/office/powerpoint/2010/main" val="2216298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15. Σύνδεσμοι </a:t>
            </a:r>
            <a:endParaRPr lang="el-GR" dirty="0"/>
          </a:p>
        </p:txBody>
      </p:sp>
      <p:sp>
        <p:nvSpPr>
          <p:cNvPr id="3" name="2 - Θέση περιεχομένου"/>
          <p:cNvSpPr>
            <a:spLocks noGrp="1"/>
          </p:cNvSpPr>
          <p:nvPr>
            <p:ph idx="1"/>
          </p:nvPr>
        </p:nvSpPr>
        <p:spPr>
          <a:xfrm>
            <a:off x="457200" y="1268760"/>
            <a:ext cx="8229600" cy="5328592"/>
          </a:xfrm>
        </p:spPr>
        <p:txBody>
          <a:bodyPr/>
          <a:lstStyle/>
          <a:p>
            <a:r>
              <a:rPr lang="en-US" sz="2400" dirty="0" smtClean="0">
                <a:hlinkClick r:id="rId2"/>
              </a:rPr>
              <a:t>Disabled Sports USA</a:t>
            </a:r>
            <a:endParaRPr lang="el-GR" sz="2400" dirty="0" smtClean="0"/>
          </a:p>
          <a:p>
            <a:r>
              <a:rPr lang="en-US" sz="2400" dirty="0">
                <a:hlinkClick r:id="rId3"/>
              </a:rPr>
              <a:t>Inclusive Fitness Coalition</a:t>
            </a:r>
            <a:endParaRPr lang="en-US" sz="2400" dirty="0"/>
          </a:p>
          <a:p>
            <a:r>
              <a:rPr lang="en-US" sz="2400" dirty="0">
                <a:hlinkClick r:id="rId4"/>
              </a:rPr>
              <a:t>United Cerebral Palsy</a:t>
            </a:r>
            <a:endParaRPr lang="en-US" sz="2400" dirty="0"/>
          </a:p>
          <a:p>
            <a:r>
              <a:rPr lang="en-US" sz="2400" dirty="0" smtClean="0">
                <a:hlinkClick r:id="rId5"/>
              </a:rPr>
              <a:t>Understood for learning and attention issues</a:t>
            </a:r>
            <a:endParaRPr lang="el-GR" sz="2400" dirty="0" smtClean="0"/>
          </a:p>
          <a:p>
            <a:r>
              <a:rPr lang="en-US" sz="2400" dirty="0" smtClean="0">
                <a:hlinkClick r:id="rId6"/>
              </a:rPr>
              <a:t>Epilepsy foundation</a:t>
            </a:r>
            <a:endParaRPr lang="el-GR" sz="2400" dirty="0" smtClean="0"/>
          </a:p>
          <a:p>
            <a:r>
              <a:rPr lang="en-US" sz="2400" dirty="0" smtClean="0">
                <a:hlinkClick r:id="rId7"/>
              </a:rPr>
              <a:t>MDA Fighting Disease</a:t>
            </a:r>
          </a:p>
          <a:p>
            <a:r>
              <a:rPr lang="en-US" sz="2400" dirty="0" smtClean="0">
                <a:hlinkClick r:id="rId7"/>
              </a:rPr>
              <a:t>CRISRA</a:t>
            </a:r>
            <a:endParaRPr lang="el-GR" sz="2400" dirty="0" smtClean="0"/>
          </a:p>
          <a:p>
            <a:r>
              <a:rPr lang="en-US" sz="2400" dirty="0" smtClean="0">
                <a:hlinkClick r:id="rId8"/>
              </a:rPr>
              <a:t>WSW</a:t>
            </a:r>
            <a:endParaRPr lang="el-GR" sz="2400" dirty="0" smtClean="0"/>
          </a:p>
          <a:p>
            <a:r>
              <a:rPr lang="en-US" sz="2400" dirty="0" smtClean="0">
                <a:hlinkClick r:id="rId9"/>
              </a:rPr>
              <a:t>Special Olympics</a:t>
            </a:r>
            <a:endParaRPr lang="el-GR" sz="2400" dirty="0" smtClean="0"/>
          </a:p>
          <a:p>
            <a:r>
              <a:rPr lang="en-US" sz="2400" dirty="0" smtClean="0">
                <a:hlinkClick r:id="rId10"/>
              </a:rPr>
              <a:t>School Based Physical Therapy</a:t>
            </a:r>
            <a:endParaRPr lang="el-GR" sz="2400" dirty="0" smtClean="0"/>
          </a:p>
          <a:p>
            <a:r>
              <a:rPr lang="en-US" sz="2400" dirty="0">
                <a:hlinkClick r:id="rId11"/>
              </a:rPr>
              <a:t>Centre for Studies on Inclusive </a:t>
            </a:r>
            <a:r>
              <a:rPr lang="en-US" sz="2400" dirty="0" smtClean="0">
                <a:hlinkClick r:id="rId11"/>
              </a:rPr>
              <a:t>Education</a:t>
            </a:r>
            <a:endParaRPr lang="en-US" sz="2400" dirty="0" smtClean="0"/>
          </a:p>
          <a:p>
            <a:r>
              <a:rPr lang="en-US" sz="2400" dirty="0" smtClean="0">
                <a:hlinkClick r:id="rId12"/>
              </a:rPr>
              <a:t>UNESCO Education</a:t>
            </a:r>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1681522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latin typeface="+mn-lt"/>
              </a:rPr>
              <a:t>16. Προτεινόμενη βιβλιογραφία </a:t>
            </a:r>
            <a:r>
              <a:rPr lang="el-GR" sz="2800" b="0" dirty="0" smtClean="0">
                <a:latin typeface="+mn-lt"/>
              </a:rPr>
              <a:t>(1 από </a:t>
            </a:r>
            <a:r>
              <a:rPr lang="el-GR" sz="2800" b="0" dirty="0">
                <a:latin typeface="+mn-lt"/>
              </a:rPr>
              <a:t>3</a:t>
            </a:r>
            <a:r>
              <a:rPr lang="el-GR" sz="2800" b="0" dirty="0" smtClean="0">
                <a:latin typeface="+mn-lt"/>
              </a:rPr>
              <a:t>)</a:t>
            </a:r>
            <a:endParaRPr lang="el-GR" sz="2800" b="0" dirty="0">
              <a:latin typeface="+mn-lt"/>
            </a:endParaRPr>
          </a:p>
        </p:txBody>
      </p:sp>
      <p:sp>
        <p:nvSpPr>
          <p:cNvPr id="3" name="2 - Θέση περιεχομένου"/>
          <p:cNvSpPr>
            <a:spLocks noGrp="1"/>
          </p:cNvSpPr>
          <p:nvPr>
            <p:ph idx="1"/>
          </p:nvPr>
        </p:nvSpPr>
        <p:spPr/>
        <p:txBody>
          <a:bodyPr/>
          <a:lstStyle/>
          <a:p>
            <a:pPr>
              <a:spcBef>
                <a:spcPts val="0"/>
              </a:spcBef>
            </a:pPr>
            <a:r>
              <a:rPr lang="en-US" sz="2400" dirty="0" smtClean="0"/>
              <a:t>Altman B. Disability Definitions, Models, Classification </a:t>
            </a:r>
            <a:r>
              <a:rPr lang="el-GR" sz="2400" dirty="0" smtClean="0"/>
              <a:t> </a:t>
            </a:r>
          </a:p>
          <a:p>
            <a:pPr>
              <a:spcBef>
                <a:spcPts val="0"/>
              </a:spcBef>
            </a:pPr>
            <a:r>
              <a:rPr lang="en-US" sz="2400" dirty="0" smtClean="0"/>
              <a:t>Schemes, and Applications. In G. AK. </a:t>
            </a:r>
            <a:r>
              <a:rPr lang="en-US" sz="2400" dirty="0" err="1" smtClean="0"/>
              <a:t>Seelman</a:t>
            </a:r>
            <a:r>
              <a:rPr lang="en-US" sz="2400" dirty="0" smtClean="0"/>
              <a:t>, M. </a:t>
            </a:r>
            <a:r>
              <a:rPr lang="el-GR" sz="2400" dirty="0" smtClean="0"/>
              <a:t>    </a:t>
            </a:r>
          </a:p>
          <a:p>
            <a:pPr>
              <a:spcBef>
                <a:spcPts val="0"/>
              </a:spcBef>
            </a:pPr>
            <a:r>
              <a:rPr lang="en-US" sz="2400" dirty="0" smtClean="0"/>
              <a:t>Bury (Eds.), Handbook of Disability Studies . New York: Sage</a:t>
            </a:r>
            <a:r>
              <a:rPr lang="el-GR" sz="2400" dirty="0" smtClean="0"/>
              <a:t>       </a:t>
            </a:r>
            <a:r>
              <a:rPr lang="en-US" sz="2400" dirty="0" smtClean="0"/>
              <a:t>Publications</a:t>
            </a:r>
            <a:r>
              <a:rPr lang="el-GR" sz="2400" dirty="0" smtClean="0"/>
              <a:t>, 2001.</a:t>
            </a:r>
          </a:p>
          <a:p>
            <a:r>
              <a:rPr lang="en-US" sz="2400" dirty="0" err="1" smtClean="0"/>
              <a:t>Auxter</a:t>
            </a:r>
            <a:r>
              <a:rPr lang="en-US" sz="2400" dirty="0" smtClean="0"/>
              <a:t> D, </a:t>
            </a:r>
            <a:r>
              <a:rPr lang="en-US" sz="2400" dirty="0" err="1" smtClean="0"/>
              <a:t>Pyfer</a:t>
            </a:r>
            <a:r>
              <a:rPr lang="en-US" sz="2400" dirty="0" smtClean="0"/>
              <a:t> J, </a:t>
            </a:r>
            <a:r>
              <a:rPr lang="en-US" sz="2400" dirty="0" err="1" smtClean="0"/>
              <a:t>Zittel</a:t>
            </a:r>
            <a:r>
              <a:rPr lang="en-US" sz="2400" dirty="0" smtClean="0"/>
              <a:t> L, Roth</a:t>
            </a:r>
            <a:r>
              <a:rPr lang="el-GR" sz="2400" dirty="0" smtClean="0"/>
              <a:t> </a:t>
            </a:r>
            <a:r>
              <a:rPr lang="en-US" sz="2400" dirty="0" smtClean="0"/>
              <a:t>K. (Ed.). Principles and Methods of Adapted Physical Education and Recreation. New York, NY: McGraw-Hill</a:t>
            </a:r>
            <a:r>
              <a:rPr lang="el-GR" sz="2400" dirty="0" smtClean="0"/>
              <a:t>, 2010.</a:t>
            </a:r>
          </a:p>
          <a:p>
            <a:pPr>
              <a:spcBef>
                <a:spcPts val="0"/>
              </a:spcBef>
            </a:pPr>
            <a:r>
              <a:rPr lang="en-US" sz="2400" dirty="0" smtClean="0"/>
              <a:t>Birmingham G, et al. Pennsylvania Physical Therapy </a:t>
            </a:r>
            <a:r>
              <a:rPr lang="el-GR" sz="2400" dirty="0" smtClean="0"/>
              <a:t>      </a:t>
            </a:r>
            <a:r>
              <a:rPr lang="en-US" sz="2400" dirty="0" smtClean="0"/>
              <a:t>Association</a:t>
            </a:r>
            <a:r>
              <a:rPr lang="el-GR" sz="2400" dirty="0" smtClean="0"/>
              <a:t> </a:t>
            </a:r>
            <a:r>
              <a:rPr lang="en-US" sz="2400" dirty="0" smtClean="0"/>
              <a:t>Guidelines for the Practice of Physical Therapy in </a:t>
            </a:r>
            <a:r>
              <a:rPr lang="el-GR" sz="2400" dirty="0" smtClean="0"/>
              <a:t>     </a:t>
            </a:r>
            <a:r>
              <a:rPr lang="en-US" sz="2400" dirty="0" smtClean="0"/>
              <a:t>Educational Settings.</a:t>
            </a:r>
            <a:r>
              <a:rPr lang="el-GR" sz="2400" dirty="0" smtClean="0"/>
              <a:t> </a:t>
            </a:r>
            <a:r>
              <a:rPr lang="en-US" sz="2400" dirty="0" smtClean="0"/>
              <a:t>Pennsylvania Physical Therapy Association Pediatric Special Interest Group</a:t>
            </a:r>
            <a:r>
              <a:rPr lang="el-GR" sz="2400" dirty="0" smtClean="0"/>
              <a:t>, 2006.</a:t>
            </a:r>
          </a:p>
          <a:p>
            <a:pPr marL="0">
              <a:spcBef>
                <a:spcPts val="0"/>
              </a:spcBef>
            </a:pPr>
            <a:endParaRPr lang="el-GR" sz="2400" dirty="0" smtClean="0"/>
          </a:p>
          <a:p>
            <a:pPr marL="0">
              <a:spcBef>
                <a:spcPts val="0"/>
              </a:spcBef>
              <a:buNone/>
            </a:pPr>
            <a:endParaRPr lang="el-GR" dirty="0" smtClean="0"/>
          </a:p>
          <a:p>
            <a:pPr marL="0">
              <a:spcBef>
                <a:spcPts val="0"/>
              </a:spcBef>
            </a:pPr>
            <a:endParaRPr lang="en-US" dirty="0" smtClean="0"/>
          </a:p>
          <a:p>
            <a:pPr>
              <a:buNone/>
            </a:pPr>
            <a:endParaRPr lang="el-GR" dirty="0" smtClean="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945162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16. Προτεινόμενη βιβλιογραφία </a:t>
            </a:r>
            <a:r>
              <a:rPr lang="el-GR" sz="2800" b="0" dirty="0" smtClean="0"/>
              <a:t>(2 από </a:t>
            </a:r>
            <a:r>
              <a:rPr lang="el-GR" sz="2800" b="0" dirty="0"/>
              <a:t>3</a:t>
            </a:r>
            <a:r>
              <a:rPr lang="el-GR" sz="2800" b="0" dirty="0" smtClean="0"/>
              <a:t>)</a:t>
            </a:r>
            <a:endParaRPr lang="el-GR" sz="2800" b="0" dirty="0"/>
          </a:p>
        </p:txBody>
      </p:sp>
      <p:sp>
        <p:nvSpPr>
          <p:cNvPr id="3" name="2 - Θέση περιεχομένου"/>
          <p:cNvSpPr>
            <a:spLocks noGrp="1"/>
          </p:cNvSpPr>
          <p:nvPr>
            <p:ph idx="1"/>
          </p:nvPr>
        </p:nvSpPr>
        <p:spPr/>
        <p:txBody>
          <a:bodyPr/>
          <a:lstStyle/>
          <a:p>
            <a:pPr>
              <a:spcBef>
                <a:spcPts val="0"/>
              </a:spcBef>
            </a:pPr>
            <a:r>
              <a:rPr lang="en-US" sz="2400" dirty="0" smtClean="0"/>
              <a:t>Kelly L. (2006). Adapted physical education national</a:t>
            </a:r>
            <a:r>
              <a:rPr lang="el-GR" sz="2400" dirty="0" smtClean="0"/>
              <a:t> </a:t>
            </a:r>
            <a:r>
              <a:rPr lang="en-US" sz="2400" dirty="0" smtClean="0"/>
              <a:t>standards (2</a:t>
            </a:r>
            <a:r>
              <a:rPr lang="en-US" sz="2400" baseline="30000" dirty="0" smtClean="0"/>
              <a:t>nd</a:t>
            </a:r>
            <a:r>
              <a:rPr lang="el-GR" sz="2400" dirty="0" smtClean="0"/>
              <a:t> </a:t>
            </a:r>
            <a:r>
              <a:rPr lang="en-US" sz="2400" dirty="0" smtClean="0"/>
              <a:t>ed.). Champaign, IL: Human Kinetics.</a:t>
            </a:r>
            <a:endParaRPr lang="el-GR" sz="2400" dirty="0" smtClean="0"/>
          </a:p>
          <a:p>
            <a:pPr>
              <a:spcBef>
                <a:spcPts val="0"/>
              </a:spcBef>
            </a:pPr>
            <a:r>
              <a:rPr lang="en-US" sz="2400" dirty="0" smtClean="0"/>
              <a:t>National Association for Sport and Physical Education</a:t>
            </a:r>
            <a:r>
              <a:rPr lang="el-GR" sz="2400" dirty="0" smtClean="0"/>
              <a:t> </a:t>
            </a:r>
            <a:r>
              <a:rPr lang="en-US" sz="2400" dirty="0" smtClean="0"/>
              <a:t>(NASPE). </a:t>
            </a:r>
            <a:r>
              <a:rPr lang="el-GR" sz="2400" dirty="0"/>
              <a:t> </a:t>
            </a:r>
            <a:r>
              <a:rPr lang="en-US" sz="2400" dirty="0" smtClean="0"/>
              <a:t>Moving into the future: National standards</a:t>
            </a:r>
            <a:r>
              <a:rPr lang="el-GR" sz="2400" dirty="0" smtClean="0"/>
              <a:t> </a:t>
            </a:r>
            <a:r>
              <a:rPr lang="en-US" sz="2400" dirty="0" smtClean="0"/>
              <a:t>for physical education (2nd ed.). Reston, VA: NASPE</a:t>
            </a:r>
            <a:r>
              <a:rPr lang="el-GR" sz="2400" dirty="0" smtClean="0"/>
              <a:t>, 2004.</a:t>
            </a:r>
          </a:p>
          <a:p>
            <a:pPr>
              <a:spcBef>
                <a:spcPts val="0"/>
              </a:spcBef>
            </a:pPr>
            <a:r>
              <a:rPr lang="en-US" sz="2400" dirty="0" smtClean="0"/>
              <a:t>Oliver M. Understanding Disability from Theory to Practice. London: MacMillan Press</a:t>
            </a:r>
            <a:r>
              <a:rPr lang="el-GR" sz="2400" dirty="0" smtClean="0"/>
              <a:t>, 1996.</a:t>
            </a:r>
            <a:endParaRPr lang="el-GR" sz="2400" dirty="0"/>
          </a:p>
          <a:p>
            <a:pPr>
              <a:spcBef>
                <a:spcPts val="0"/>
              </a:spcBef>
            </a:pPr>
            <a:r>
              <a:rPr lang="en-US" sz="2400" dirty="0" smtClean="0">
                <a:ea typeface="ＭＳ Ｐゴシック" charset="-128"/>
              </a:rPr>
              <a:t>Sherrill </a:t>
            </a:r>
            <a:r>
              <a:rPr lang="en-US" sz="2400" dirty="0">
                <a:ea typeface="ＭＳ Ｐゴシック" charset="-128"/>
              </a:rPr>
              <a:t>C. </a:t>
            </a:r>
            <a:r>
              <a:rPr lang="en-US" sz="2400" dirty="0" smtClean="0">
                <a:ea typeface="ＭＳ Ｐゴシック" charset="-128"/>
              </a:rPr>
              <a:t>Adapted </a:t>
            </a:r>
            <a:r>
              <a:rPr lang="en-US" sz="2400" dirty="0">
                <a:ea typeface="ＭＳ Ｐゴシック" charset="-128"/>
              </a:rPr>
              <a:t>physical activity recreation </a:t>
            </a:r>
            <a:r>
              <a:rPr lang="en-US" sz="2400" dirty="0" smtClean="0">
                <a:ea typeface="ＭＳ Ｐゴシック" charset="-128"/>
              </a:rPr>
              <a:t>and</a:t>
            </a:r>
            <a:r>
              <a:rPr lang="el-GR" sz="2400" dirty="0" smtClean="0">
                <a:ea typeface="ＭＳ Ｐゴシック" charset="-128"/>
              </a:rPr>
              <a:t> </a:t>
            </a:r>
            <a:r>
              <a:rPr lang="en-US" sz="2400" dirty="0" smtClean="0">
                <a:ea typeface="ＭＳ Ｐゴシック" charset="-128"/>
              </a:rPr>
              <a:t>sport</a:t>
            </a:r>
            <a:r>
              <a:rPr lang="en-US" sz="2400" dirty="0">
                <a:ea typeface="ＭＳ Ｐゴシック" charset="-128"/>
              </a:rPr>
              <a:t>. </a:t>
            </a:r>
            <a:r>
              <a:rPr lang="en-US" sz="2400" dirty="0" smtClean="0">
                <a:ea typeface="ＭＳ Ｐゴシック" charset="-128"/>
              </a:rPr>
              <a:t>Cross</a:t>
            </a:r>
            <a:r>
              <a:rPr lang="el-GR" sz="2400" dirty="0" smtClean="0">
                <a:ea typeface="ＭＳ Ｐゴシック" charset="-128"/>
              </a:rPr>
              <a:t> </a:t>
            </a:r>
            <a:r>
              <a:rPr lang="en-US" sz="2400" dirty="0" smtClean="0">
                <a:ea typeface="ＭＳ Ｐゴシック" charset="-128"/>
              </a:rPr>
              <a:t>disciplinary </a:t>
            </a:r>
            <a:r>
              <a:rPr lang="en-US" sz="2400" dirty="0">
                <a:ea typeface="ＭＳ Ｐゴシック" charset="-128"/>
              </a:rPr>
              <a:t>and lifespan. 6th ed.  New </a:t>
            </a:r>
            <a:r>
              <a:rPr lang="en-US" sz="2400" dirty="0" err="1" smtClean="0">
                <a:ea typeface="ＭＳ Ｐゴシック" charset="-128"/>
              </a:rPr>
              <a:t>York,USA</a:t>
            </a:r>
            <a:r>
              <a:rPr lang="en-US" sz="2400" dirty="0" smtClean="0">
                <a:ea typeface="ＭＳ Ｐゴシック" charset="-128"/>
              </a:rPr>
              <a:t>.</a:t>
            </a:r>
            <a:r>
              <a:rPr lang="el-GR" sz="2400" dirty="0" smtClean="0">
                <a:ea typeface="ＭＳ Ｐゴシック" charset="-128"/>
              </a:rPr>
              <a:t> </a:t>
            </a:r>
            <a:r>
              <a:rPr lang="en-US" sz="2400" dirty="0" smtClean="0">
                <a:ea typeface="ＭＳ Ｐゴシック" charset="-128"/>
              </a:rPr>
              <a:t>McGraw-Hill</a:t>
            </a:r>
            <a:r>
              <a:rPr lang="el-GR" sz="2400" dirty="0" smtClean="0">
                <a:ea typeface="ＭＳ Ｐゴシック" charset="-128"/>
              </a:rPr>
              <a:t>, 2004.</a:t>
            </a:r>
            <a:endParaRPr lang="en-US" sz="2400" dirty="0">
              <a:ea typeface="ＭＳ Ｐゴシック" charset="-128"/>
            </a:endParaRPr>
          </a:p>
          <a:p>
            <a:pPr>
              <a:spcBef>
                <a:spcPts val="0"/>
              </a:spcBef>
            </a:pPr>
            <a:endParaRPr lang="en-US" sz="2400" dirty="0" smtClean="0">
              <a:ea typeface="ＭＳ Ｐゴシック" charset="-128"/>
            </a:endParaRPr>
          </a:p>
          <a:p>
            <a:endParaRPr lang="el-GR" sz="2400" dirty="0" smtClean="0">
              <a:ea typeface="ＭＳ Ｐゴシック" charset="-128"/>
            </a:endParaRPr>
          </a:p>
          <a:p>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2683605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16. Προτεινόμενη βιβλιογραφία </a:t>
            </a:r>
            <a:r>
              <a:rPr lang="el-GR" sz="2800" b="0" dirty="0" smtClean="0"/>
              <a:t>(3 από </a:t>
            </a:r>
            <a:r>
              <a:rPr lang="el-GR" sz="2800" b="0" dirty="0"/>
              <a:t>3</a:t>
            </a:r>
            <a:r>
              <a:rPr lang="el-GR" sz="2800" b="0" dirty="0" smtClean="0"/>
              <a:t>)</a:t>
            </a:r>
            <a:endParaRPr lang="el-GR" sz="2800" dirty="0"/>
          </a:p>
        </p:txBody>
      </p:sp>
      <p:sp>
        <p:nvSpPr>
          <p:cNvPr id="3" name="2 - Θέση περιεχομένου"/>
          <p:cNvSpPr>
            <a:spLocks noGrp="1"/>
          </p:cNvSpPr>
          <p:nvPr>
            <p:ph idx="1"/>
          </p:nvPr>
        </p:nvSpPr>
        <p:spPr/>
        <p:txBody>
          <a:bodyPr/>
          <a:lstStyle/>
          <a:p>
            <a:r>
              <a:rPr lang="en-US" sz="2400" dirty="0" smtClean="0"/>
              <a:t>Spencer K. “Related Services and Transition.” Presented at the Statewide School</a:t>
            </a:r>
            <a:r>
              <a:rPr lang="el-GR" sz="2400" dirty="0" smtClean="0"/>
              <a:t> </a:t>
            </a:r>
            <a:r>
              <a:rPr lang="en-US" sz="2400" dirty="0" smtClean="0"/>
              <a:t>Therapy Conference, Wisconsin Dells, WI, October 27, 2006.</a:t>
            </a:r>
            <a:endParaRPr lang="el-GR" sz="2400" dirty="0" smtClean="0"/>
          </a:p>
          <a:p>
            <a:r>
              <a:rPr lang="en-US" sz="2400" dirty="0" err="1" smtClean="0"/>
              <a:t>Winnick</a:t>
            </a:r>
            <a:r>
              <a:rPr lang="en-US" sz="2400" dirty="0" smtClean="0"/>
              <a:t> JP. (Ed.). Adapted Physical Education and </a:t>
            </a:r>
            <a:r>
              <a:rPr lang="en-US" sz="2400" dirty="0" err="1" smtClean="0"/>
              <a:t>Sport.Champaign</a:t>
            </a:r>
            <a:r>
              <a:rPr lang="en-US" sz="2400" dirty="0" smtClean="0"/>
              <a:t>, IL: Human Kinetics</a:t>
            </a:r>
            <a:r>
              <a:rPr lang="el-GR" sz="2400" dirty="0" smtClean="0"/>
              <a:t>, 2000.</a:t>
            </a:r>
          </a:p>
          <a:p>
            <a:r>
              <a:rPr lang="el-GR" sz="2400" dirty="0" smtClean="0"/>
              <a:t>Αγγελοπούλου-  </a:t>
            </a:r>
            <a:r>
              <a:rPr lang="el-GR" sz="2400" dirty="0" err="1"/>
              <a:t>Σακαντάμη</a:t>
            </a:r>
            <a:r>
              <a:rPr lang="el-GR" sz="2400" dirty="0"/>
              <a:t>. Ειδική Αγωγή, αναπτυξιακές και χρόνιες μειονεξίες. Εκδόσεις Πανεπιστημίου Μακεδονίας, Θεσσαλονίκη, 2004.  </a:t>
            </a:r>
          </a:p>
          <a:p>
            <a:r>
              <a:rPr lang="el-GR" sz="2400" dirty="0" err="1" smtClean="0"/>
              <a:t>Κουτσούκη</a:t>
            </a:r>
            <a:r>
              <a:rPr lang="el-GR" sz="2400" dirty="0" smtClean="0"/>
              <a:t> </a:t>
            </a:r>
            <a:r>
              <a:rPr lang="el-GR" sz="2400" dirty="0"/>
              <a:t>Δ. Ειδική Φυσική Αγωγή, Θεωρία και Πρακτική. Εκδόσεις Συμμετρία, Αθήνα, 1997.</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2251290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solidFill>
                  <a:prstClr val="black"/>
                </a:solidFill>
              </a:rPr>
              <a:t>Ειρήνη </a:t>
            </a:r>
            <a:r>
              <a:rPr lang="el-GR" sz="2000" dirty="0" err="1" smtClean="0">
                <a:solidFill>
                  <a:prstClr val="black"/>
                </a:solidFill>
              </a:rPr>
              <a:t>Γραμματοπούλου</a:t>
            </a:r>
            <a:r>
              <a:rPr lang="el-GR" sz="2000" dirty="0" smtClean="0">
                <a:solidFill>
                  <a:prstClr val="black"/>
                </a:solidFill>
              </a:rPr>
              <a:t>,</a:t>
            </a:r>
            <a:r>
              <a:rPr lang="en-US" sz="2000" dirty="0" smtClean="0">
                <a:solidFill>
                  <a:prstClr val="black"/>
                </a:solidFill>
              </a:rPr>
              <a:t> </a:t>
            </a:r>
            <a:r>
              <a:rPr lang="el-GR" sz="2000" dirty="0" smtClean="0">
                <a:solidFill>
                  <a:prstClr val="black"/>
                </a:solidFill>
              </a:rPr>
              <a:t>Νικόλαος </a:t>
            </a:r>
            <a:r>
              <a:rPr lang="el-GR" sz="2000" dirty="0" err="1">
                <a:solidFill>
                  <a:prstClr val="black"/>
                </a:solidFill>
              </a:rPr>
              <a:t>Χρυσάγης</a:t>
            </a:r>
            <a:r>
              <a:rPr lang="en-US" sz="2000" dirty="0">
                <a:solidFill>
                  <a:prstClr val="black"/>
                </a:solidFill>
              </a:rPr>
              <a:t> </a:t>
            </a:r>
            <a:r>
              <a:rPr lang="el-GR" sz="2000" dirty="0" smtClean="0"/>
              <a:t>2014</a:t>
            </a:r>
            <a:r>
              <a:rPr lang="el-GR" sz="2000" dirty="0"/>
              <a:t>. </a:t>
            </a:r>
            <a:r>
              <a:rPr lang="el-GR" sz="2000" dirty="0">
                <a:solidFill>
                  <a:prstClr val="black"/>
                </a:solidFill>
              </a:rPr>
              <a:t>Ειρήνη </a:t>
            </a:r>
            <a:r>
              <a:rPr lang="el-GR" sz="2000" dirty="0" err="1">
                <a:solidFill>
                  <a:prstClr val="black"/>
                </a:solidFill>
              </a:rPr>
              <a:t>Γραμματοπούλου</a:t>
            </a:r>
            <a:r>
              <a:rPr lang="el-GR" sz="2000" dirty="0">
                <a:solidFill>
                  <a:prstClr val="black"/>
                </a:solidFill>
              </a:rPr>
              <a:t>,</a:t>
            </a:r>
            <a:r>
              <a:rPr lang="en-US" sz="2000" dirty="0">
                <a:solidFill>
                  <a:prstClr val="black"/>
                </a:solidFill>
              </a:rPr>
              <a:t> </a:t>
            </a:r>
            <a:r>
              <a:rPr lang="el-GR" sz="2000" dirty="0">
                <a:solidFill>
                  <a:prstClr val="black"/>
                </a:solidFill>
              </a:rPr>
              <a:t>Νικόλαος </a:t>
            </a:r>
            <a:r>
              <a:rPr lang="el-GR" sz="2000" dirty="0" err="1" smtClean="0">
                <a:solidFill>
                  <a:prstClr val="black"/>
                </a:solidFill>
              </a:rPr>
              <a:t>Χρυσάγης</a:t>
            </a:r>
            <a:r>
              <a:rPr lang="el-GR" sz="2000" dirty="0" smtClean="0"/>
              <a:t>. </a:t>
            </a:r>
            <a:r>
              <a:rPr lang="el-GR" sz="2000" dirty="0"/>
              <a:t>«Προσαρμοσμένη Κινητική Δραστηριότητα. Ενότητα 1: Εισαγωγή στην Προσαρμοσμένη κινητική </a:t>
            </a:r>
            <a:r>
              <a:rPr lang="el-GR" sz="2000" dirty="0" smtClean="0"/>
              <a:t>αγωγή».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Περιεχόμενα</a:t>
            </a:r>
            <a:endParaRPr lang="el-GR" dirty="0"/>
          </a:p>
        </p:txBody>
      </p:sp>
      <p:sp>
        <p:nvSpPr>
          <p:cNvPr id="3" name="2 - Θέση περιεχομένου"/>
          <p:cNvSpPr>
            <a:spLocks noGrp="1"/>
          </p:cNvSpPr>
          <p:nvPr>
            <p:ph idx="1"/>
          </p:nvPr>
        </p:nvSpPr>
        <p:spPr/>
        <p:txBody>
          <a:bodyPr/>
          <a:lstStyle/>
          <a:p>
            <a:pPr marL="457200" indent="-457200" fontAlgn="auto">
              <a:spcAft>
                <a:spcPts val="0"/>
              </a:spcAft>
              <a:buNone/>
              <a:defRPr/>
            </a:pPr>
            <a:r>
              <a:rPr lang="el-GR" sz="2400" dirty="0" smtClean="0"/>
              <a:t>10. Σκοποί της προσαρμοσμένης κινητικής δραστηριότητας</a:t>
            </a:r>
          </a:p>
          <a:p>
            <a:pPr marL="457200" indent="-457200" fontAlgn="auto">
              <a:spcAft>
                <a:spcPts val="0"/>
              </a:spcAft>
              <a:buNone/>
              <a:defRPr/>
            </a:pPr>
            <a:r>
              <a:rPr lang="el-GR" sz="2400" dirty="0" smtClean="0"/>
              <a:t>11. Εξατομικευμένο εκπαιδευτικό</a:t>
            </a:r>
            <a:r>
              <a:rPr lang="en-US" sz="2400" dirty="0" smtClean="0"/>
              <a:t> </a:t>
            </a:r>
            <a:r>
              <a:rPr lang="el-GR" sz="2400" dirty="0" smtClean="0"/>
              <a:t>πρόγραμμα </a:t>
            </a:r>
          </a:p>
          <a:p>
            <a:pPr marL="457200" indent="-457200" fontAlgn="auto">
              <a:spcAft>
                <a:spcPts val="0"/>
              </a:spcAft>
              <a:buNone/>
              <a:defRPr/>
            </a:pPr>
            <a:r>
              <a:rPr lang="el-GR" sz="2400" dirty="0" smtClean="0"/>
              <a:t>12. Υποστηρικτικές υπηρεσίες </a:t>
            </a:r>
          </a:p>
          <a:p>
            <a:pPr marL="457200" indent="-457200" fontAlgn="auto">
              <a:spcAft>
                <a:spcPts val="0"/>
              </a:spcAft>
              <a:buNone/>
              <a:defRPr/>
            </a:pPr>
            <a:r>
              <a:rPr lang="el-GR" sz="2400" dirty="0" smtClean="0"/>
              <a:t>13 . Εκπαιδευτικά πλαίσια </a:t>
            </a:r>
          </a:p>
          <a:p>
            <a:pPr marL="457200" indent="-457200" fontAlgn="auto">
              <a:spcAft>
                <a:spcPts val="0"/>
              </a:spcAft>
              <a:buNone/>
              <a:defRPr/>
            </a:pPr>
            <a:r>
              <a:rPr lang="el-GR" sz="2400" dirty="0" smtClean="0"/>
              <a:t>14. Ένταξη </a:t>
            </a:r>
          </a:p>
          <a:p>
            <a:pPr marL="457200" indent="-457200" fontAlgn="auto">
              <a:spcAft>
                <a:spcPts val="0"/>
              </a:spcAft>
              <a:buNone/>
              <a:defRPr/>
            </a:pPr>
            <a:r>
              <a:rPr lang="el-GR" sz="2400" dirty="0" smtClean="0"/>
              <a:t>15. Σύνδεσμοι</a:t>
            </a:r>
          </a:p>
          <a:p>
            <a:pPr marL="457200" indent="-457200" fontAlgn="auto">
              <a:spcAft>
                <a:spcPts val="0"/>
              </a:spcAft>
              <a:buNone/>
              <a:defRPr/>
            </a:pPr>
            <a:r>
              <a:rPr lang="el-GR" sz="2400" dirty="0" smtClean="0"/>
              <a:t>16. Προτεινόμενη βιβλιογραφία </a:t>
            </a:r>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44424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l-GR" sz="3600" dirty="0" smtClean="0"/>
              <a:t>1. Τι είναι η Προσαρμοσμένη κινητική δραστηριότητα;</a:t>
            </a:r>
            <a:r>
              <a:rPr lang="en-US" sz="3600" dirty="0" smtClean="0"/>
              <a:t> </a:t>
            </a:r>
            <a:r>
              <a:rPr lang="el-GR" sz="2800" b="0" dirty="0" smtClean="0"/>
              <a:t>(1 από 2)</a:t>
            </a:r>
            <a:endParaRPr lang="en-US" sz="2800" b="0" dirty="0" smtClean="0"/>
          </a:p>
        </p:txBody>
      </p:sp>
      <p:sp>
        <p:nvSpPr>
          <p:cNvPr id="19458" name="Content Placeholder 2"/>
          <p:cNvSpPr>
            <a:spLocks noGrp="1"/>
          </p:cNvSpPr>
          <p:nvPr>
            <p:ph idx="1"/>
          </p:nvPr>
        </p:nvSpPr>
        <p:spPr/>
        <p:txBody>
          <a:bodyPr/>
          <a:lstStyle/>
          <a:p>
            <a:pPr marL="193675" indent="0">
              <a:lnSpc>
                <a:spcPct val="120000"/>
              </a:lnSpc>
              <a:buNone/>
              <a:defRPr/>
            </a:pPr>
            <a:r>
              <a:rPr lang="el-GR" sz="2400" dirty="0" smtClean="0"/>
              <a:t>Η προσαρμοσμένη κινητική </a:t>
            </a:r>
            <a:r>
              <a:rPr lang="el-GR" sz="2400" dirty="0"/>
              <a:t>δραστηριότητα </a:t>
            </a:r>
            <a:r>
              <a:rPr lang="el-GR" sz="2400" dirty="0" smtClean="0"/>
              <a:t>αποτελεί  κλάδο της φυσικής αγωγής που χρησιμοποιεί προσαρμογές  στους στόχους, στις δραστηριότητες και στην διδασκαλία έτσι ώστε να διασφαλίζεται  η ασφαλής και επιτυχημένη συμμετοχή μαθητών με αναπηρία. </a:t>
            </a:r>
          </a:p>
          <a:p>
            <a:pPr marL="193675" indent="0">
              <a:lnSpc>
                <a:spcPct val="120000"/>
              </a:lnSpc>
              <a:buNone/>
              <a:defRPr/>
            </a:pPr>
            <a:r>
              <a:rPr lang="el-GR" sz="2400" dirty="0" smtClean="0"/>
              <a:t>Περιλαμβάνει εξατομικευμένο πρόγραμμα κινητικών δραστηριοτήτων, θεμελιωδών κινητικών προτύπων, δεξιοτήτων στο υγρό στοιχείο, στο χορό, στα παιχνίδια και στα αθλήματα</a:t>
            </a:r>
            <a:r>
              <a:rPr lang="en-US" sz="2400" dirty="0" smtClean="0"/>
              <a:t>. </a:t>
            </a:r>
            <a:endParaRPr lang="el-GR" sz="1600" dirty="0" smtClean="0"/>
          </a:p>
          <a:p>
            <a:pPr eaLnBrk="1" hangingPunct="1">
              <a:lnSpc>
                <a:spcPct val="90000"/>
              </a:lnSpc>
              <a:buNone/>
              <a:defRPr/>
            </a:pPr>
            <a:r>
              <a:rPr lang="el-GR" sz="2400" dirty="0" smtClean="0">
                <a:solidFill>
                  <a:srgbClr val="FF0000"/>
                </a:solidFill>
              </a:rPr>
              <a:t>    </a:t>
            </a:r>
          </a:p>
          <a:p>
            <a:pPr eaLnBrk="1" hangingPunct="1">
              <a:lnSpc>
                <a:spcPct val="90000"/>
              </a:lnSpc>
              <a:buNone/>
              <a:defRPr/>
            </a:pPr>
            <a:r>
              <a:rPr lang="el-GR" sz="2400" dirty="0" smtClean="0">
                <a:solidFill>
                  <a:srgbClr val="820000"/>
                </a:solidFill>
              </a:rPr>
              <a:t>     </a:t>
            </a:r>
            <a:endParaRPr lang="el-GR" sz="2400" b="1" dirty="0" smtClean="0">
              <a:latin typeface="Calibri" pitchFamily="34" charset="0"/>
            </a:endParaRPr>
          </a:p>
        </p:txBody>
      </p:sp>
      <p:sp>
        <p:nvSpPr>
          <p:cNvPr id="194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4392E66-BD6B-4943-9E65-0BBB53DD01AE}" type="slidenum">
              <a:rPr lang="el-GR">
                <a:solidFill>
                  <a:prstClr val="black"/>
                </a:solidFill>
              </a:rPr>
              <a:pPr/>
              <a:t>4</a:t>
            </a:fld>
            <a:endParaRPr lang="el-GR" dirty="0">
              <a:solidFill>
                <a:prstClr val="black"/>
              </a:solidFill>
            </a:endParaRPr>
          </a:p>
        </p:txBody>
      </p:sp>
      <p:sp>
        <p:nvSpPr>
          <p:cNvPr id="6" name="5 - Ορθογώνιο"/>
          <p:cNvSpPr/>
          <p:nvPr/>
        </p:nvSpPr>
        <p:spPr>
          <a:xfrm>
            <a:off x="6012160" y="5424732"/>
            <a:ext cx="1736373" cy="369332"/>
          </a:xfrm>
          <a:prstGeom prst="rect">
            <a:avLst/>
          </a:prstGeom>
        </p:spPr>
        <p:txBody>
          <a:bodyPr wrap="square">
            <a:spAutoFit/>
          </a:bodyPr>
          <a:lstStyle/>
          <a:p>
            <a:r>
              <a:rPr lang="el-GR" dirty="0" smtClean="0">
                <a:solidFill>
                  <a:prstClr val="black"/>
                </a:solidFill>
                <a:latin typeface="+mn-lt"/>
              </a:rPr>
              <a:t> </a:t>
            </a:r>
            <a:r>
              <a:rPr lang="en-US" dirty="0" smtClean="0">
                <a:solidFill>
                  <a:prstClr val="black"/>
                </a:solidFill>
                <a:latin typeface="+mn-lt"/>
              </a:rPr>
              <a:t>(</a:t>
            </a:r>
            <a:r>
              <a:rPr lang="en-US" dirty="0" err="1" smtClean="0">
                <a:solidFill>
                  <a:prstClr val="black"/>
                </a:solidFill>
                <a:latin typeface="+mn-lt"/>
              </a:rPr>
              <a:t>Winnik</a:t>
            </a:r>
            <a:r>
              <a:rPr lang="el-GR" dirty="0" smtClean="0">
                <a:solidFill>
                  <a:prstClr val="black"/>
                </a:solidFill>
                <a:latin typeface="+mn-lt"/>
              </a:rPr>
              <a:t>, 200</a:t>
            </a:r>
            <a:r>
              <a:rPr lang="en-US" dirty="0" smtClean="0">
                <a:solidFill>
                  <a:prstClr val="black"/>
                </a:solidFill>
                <a:latin typeface="+mn-lt"/>
              </a:rPr>
              <a:t>5)</a:t>
            </a:r>
            <a:endParaRPr lang="el-GR" dirty="0">
              <a:solidFill>
                <a:prstClr val="black"/>
              </a:solidFill>
              <a:latin typeface="+mn-lt"/>
            </a:endParaRPr>
          </a:p>
        </p:txBody>
      </p:sp>
    </p:spTree>
    <p:extLst>
      <p:ext uri="{BB962C8B-B14F-4D97-AF65-F5344CB8AC3E}">
        <p14:creationId xmlns:p14="http://schemas.microsoft.com/office/powerpoint/2010/main" val="3548049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600" dirty="0" smtClean="0"/>
              <a:t>1. </a:t>
            </a:r>
            <a:r>
              <a:rPr lang="el-GR" sz="3600" dirty="0" smtClean="0"/>
              <a:t>Τι είναι η Προσαρμοσμένη κινητική δραστηριότητα;</a:t>
            </a:r>
            <a:r>
              <a:rPr lang="el-GR" sz="3600" b="0" dirty="0" smtClean="0"/>
              <a:t> </a:t>
            </a:r>
            <a:r>
              <a:rPr lang="el-GR" sz="2800" b="0" dirty="0" smtClean="0"/>
              <a:t>(2 από 2)</a:t>
            </a:r>
            <a:endParaRPr lang="el-GR" sz="2800" dirty="0"/>
          </a:p>
        </p:txBody>
      </p:sp>
      <p:sp>
        <p:nvSpPr>
          <p:cNvPr id="3" name="2 - Θέση περιεχομένου"/>
          <p:cNvSpPr>
            <a:spLocks noGrp="1"/>
          </p:cNvSpPr>
          <p:nvPr>
            <p:ph idx="1"/>
          </p:nvPr>
        </p:nvSpPr>
        <p:spPr/>
        <p:txBody>
          <a:bodyPr/>
          <a:lstStyle/>
          <a:p>
            <a:pPr>
              <a:lnSpc>
                <a:spcPct val="150000"/>
              </a:lnSpc>
              <a:spcBef>
                <a:spcPts val="0"/>
              </a:spcBef>
              <a:buNone/>
            </a:pPr>
            <a:r>
              <a:rPr lang="en-US" sz="2400" dirty="0" smtClean="0"/>
              <a:t>   “</a:t>
            </a:r>
            <a:r>
              <a:rPr lang="el-GR" sz="2400" dirty="0" smtClean="0"/>
              <a:t>Προσαρμοσμένη κινητική </a:t>
            </a:r>
            <a:r>
              <a:rPr lang="el-GR" sz="2400" dirty="0"/>
              <a:t>δραστηριότητα </a:t>
            </a:r>
            <a:r>
              <a:rPr lang="el-GR" sz="2400" dirty="0" smtClean="0"/>
              <a:t>είναι η επιστήμη που σχεδιάζει, εφαρμόζει και παρακολουθεί εκπαιδευτικά προγράμματα φυσικής αγωγής για μαθητές με αναπηρία, τα οποία έχουν ως στόχο να εφοδιάσουν τους μαθητές με τις απαραίτητες δεξιότητες για μια δια βίου ενασχόληση με αθλητικές δραστηριότητες που προάγουν την σωματική υγεία και ευζωία </a:t>
            </a:r>
            <a:r>
              <a:rPr lang="en-US" sz="2400" dirty="0" smtClean="0"/>
              <a:t>“</a:t>
            </a:r>
            <a:endParaRPr lang="el-GR" sz="2400" dirty="0" smtClean="0"/>
          </a:p>
          <a:p>
            <a:endParaRPr lang="el-GR" sz="18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5</a:t>
            </a:fld>
            <a:endParaRPr lang="el-GR">
              <a:solidFill>
                <a:prstClr val="black"/>
              </a:solidFill>
            </a:endParaRPr>
          </a:p>
        </p:txBody>
      </p:sp>
      <p:sp>
        <p:nvSpPr>
          <p:cNvPr id="5" name="4 - Ορθογώνιο"/>
          <p:cNvSpPr/>
          <p:nvPr/>
        </p:nvSpPr>
        <p:spPr>
          <a:xfrm>
            <a:off x="5724128" y="5085184"/>
            <a:ext cx="2047548" cy="369332"/>
          </a:xfrm>
          <a:prstGeom prst="rect">
            <a:avLst/>
          </a:prstGeom>
        </p:spPr>
        <p:txBody>
          <a:bodyPr wrap="none">
            <a:spAutoFit/>
          </a:bodyPr>
          <a:lstStyle/>
          <a:p>
            <a:r>
              <a:rPr lang="en-US" dirty="0" smtClean="0">
                <a:solidFill>
                  <a:prstClr val="black"/>
                </a:solidFill>
                <a:latin typeface="+mn-lt"/>
              </a:rPr>
              <a:t>(</a:t>
            </a:r>
            <a:r>
              <a:rPr lang="en-US" dirty="0" err="1" smtClean="0">
                <a:solidFill>
                  <a:prstClr val="black"/>
                </a:solidFill>
                <a:latin typeface="+mn-lt"/>
              </a:rPr>
              <a:t>Auxter</a:t>
            </a:r>
            <a:r>
              <a:rPr lang="el-GR" dirty="0" smtClean="0">
                <a:solidFill>
                  <a:prstClr val="black"/>
                </a:solidFill>
                <a:latin typeface="+mn-lt"/>
              </a:rPr>
              <a:t> </a:t>
            </a:r>
            <a:r>
              <a:rPr lang="en-US" dirty="0" smtClean="0">
                <a:solidFill>
                  <a:prstClr val="black"/>
                </a:solidFill>
                <a:latin typeface="+mn-lt"/>
              </a:rPr>
              <a:t>et al., 2010)</a:t>
            </a:r>
          </a:p>
        </p:txBody>
      </p:sp>
    </p:spTree>
    <p:extLst>
      <p:ext uri="{BB962C8B-B14F-4D97-AF65-F5344CB8AC3E}">
        <p14:creationId xmlns:p14="http://schemas.microsoft.com/office/powerpoint/2010/main" val="3929705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59917" y="115888"/>
            <a:ext cx="8424167" cy="9096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ea typeface="ＭＳ Ｐゴシック" charset="-128"/>
              </a:rPr>
              <a:t>2. </a:t>
            </a:r>
            <a:r>
              <a:rPr lang="el-GR" sz="3600" dirty="0" smtClean="0">
                <a:ea typeface="ＭＳ Ｐゴシック" charset="-128"/>
              </a:rPr>
              <a:t>Προσαρμοσμένη φυσική δραστηριότητα</a:t>
            </a:r>
          </a:p>
        </p:txBody>
      </p:sp>
      <p:sp>
        <p:nvSpPr>
          <p:cNvPr id="23555"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None/>
            </a:pPr>
            <a:r>
              <a:rPr lang="el-GR" sz="2400" b="1" dirty="0" smtClean="0">
                <a:solidFill>
                  <a:srgbClr val="820000"/>
                </a:solidFill>
                <a:ea typeface="ＭＳ Ｐゴシック" charset="-128"/>
              </a:rPr>
              <a:t>Προσαρμοσμένη Φυσική Δραστηριότητα (ΠΦΔ)</a:t>
            </a:r>
          </a:p>
          <a:p>
            <a:pPr marL="354013" lvl="1" indent="-354013">
              <a:buFont typeface="Arial" panose="020B0604020202020204" pitchFamily="34" charset="0"/>
              <a:buChar char="•"/>
            </a:pPr>
            <a:r>
              <a:rPr lang="el-GR" sz="2400" dirty="0" smtClean="0">
                <a:ea typeface="ＭＳ Ｐゴシック" charset="-128"/>
              </a:rPr>
              <a:t>Ευρύτερη και σύνθετη έννοια που αναφέρεται στην ενσωμάτωση γνώσης από πολλούς τομείς (π.χ. κινησιολογία, αναψυχή, παιδαγωγική, προπονητική, ειδική αγωγή, ιατρική,  φυσικοθεραπεία) για την εξέλιξη ή και τη δημιουργία ενός ξεχωριστού και μοναδικού τομέα γνώσης.</a:t>
            </a:r>
          </a:p>
          <a:p>
            <a:pPr marL="354013" lvl="1" indent="-354013">
              <a:buFont typeface="Arial" panose="020B0604020202020204" pitchFamily="34" charset="0"/>
              <a:buChar char="•"/>
            </a:pPr>
            <a:r>
              <a:rPr lang="el-GR" sz="2400" dirty="0" smtClean="0">
                <a:ea typeface="ＭＳ Ｐゴシック" charset="-128"/>
              </a:rPr>
              <a:t>Μελετά διεπιστημονικά τις προγενέστερες καταστάσεις, τους μηχανισμούς και τα αποτελέσματα της κινητικής δραστηριότητας και προσαρμόζεται για να υπηρετήσει άτομα με αναπηρίες όλων των ηλικιών.</a:t>
            </a:r>
          </a:p>
          <a:p>
            <a:pPr eaLnBrk="1" hangingPunct="1">
              <a:lnSpc>
                <a:spcPct val="80000"/>
              </a:lnSpc>
              <a:buFont typeface="Wingdings" pitchFamily="2" charset="2"/>
              <a:buNone/>
            </a:pPr>
            <a:endParaRPr lang="el-GR" dirty="0" smtClean="0">
              <a:ea typeface="ＭＳ Ｐゴシック" charset="-128"/>
            </a:endParaRPr>
          </a:p>
        </p:txBody>
      </p:sp>
      <p:sp>
        <p:nvSpPr>
          <p:cNvPr id="6" name="5 - TextBox"/>
          <p:cNvSpPr txBox="1"/>
          <p:nvPr/>
        </p:nvSpPr>
        <p:spPr>
          <a:xfrm>
            <a:off x="1115616" y="5318268"/>
            <a:ext cx="7715304" cy="369332"/>
          </a:xfrm>
          <a:prstGeom prst="rect">
            <a:avLst/>
          </a:prstGeom>
          <a:noFill/>
        </p:spPr>
        <p:txBody>
          <a:bodyPr wrap="square" rtlCol="0">
            <a:spAutoFit/>
          </a:bodyPr>
          <a:lstStyle/>
          <a:p>
            <a:pPr algn="r"/>
            <a:r>
              <a:rPr lang="el-GR" dirty="0" smtClean="0">
                <a:solidFill>
                  <a:prstClr val="black"/>
                </a:solidFill>
                <a:latin typeface="Calibri"/>
                <a:ea typeface="ＭＳ Ｐゴシック" charset="-128"/>
              </a:rPr>
              <a:t>(</a:t>
            </a:r>
            <a:r>
              <a:rPr lang="en-US" dirty="0" smtClean="0">
                <a:solidFill>
                  <a:prstClr val="black"/>
                </a:solidFill>
                <a:latin typeface="Calibri"/>
                <a:ea typeface="ＭＳ Ｐゴシック" charset="-128"/>
              </a:rPr>
              <a:t>Sherrill, 1993; Reid &amp; </a:t>
            </a:r>
            <a:r>
              <a:rPr lang="en-US" dirty="0" err="1" smtClean="0">
                <a:solidFill>
                  <a:prstClr val="black"/>
                </a:solidFill>
                <a:latin typeface="Calibri"/>
                <a:ea typeface="ＭＳ Ｐゴシック" charset="-128"/>
              </a:rPr>
              <a:t>Stanish</a:t>
            </a:r>
            <a:r>
              <a:rPr lang="en-US" dirty="0" smtClean="0">
                <a:solidFill>
                  <a:prstClr val="black"/>
                </a:solidFill>
                <a:latin typeface="Calibri"/>
                <a:ea typeface="ＭＳ Ｐゴシック" charset="-128"/>
              </a:rPr>
              <a:t>, 2003; IFAPA, 2004; </a:t>
            </a:r>
            <a:r>
              <a:rPr lang="en-US" dirty="0" err="1" smtClean="0">
                <a:solidFill>
                  <a:prstClr val="black"/>
                </a:solidFill>
                <a:latin typeface="Calibri"/>
                <a:ea typeface="ＭＳ Ｐゴシック" charset="-128"/>
              </a:rPr>
              <a:t>Hutzler</a:t>
            </a:r>
            <a:r>
              <a:rPr lang="en-US" dirty="0" smtClean="0">
                <a:solidFill>
                  <a:prstClr val="black"/>
                </a:solidFill>
                <a:latin typeface="Calibri"/>
                <a:ea typeface="ＭＳ Ｐゴシック" charset="-128"/>
              </a:rPr>
              <a:t> &amp; Sherrill, 2007</a:t>
            </a:r>
            <a:r>
              <a:rPr lang="el-GR" dirty="0" smtClean="0">
                <a:solidFill>
                  <a:prstClr val="black"/>
                </a:solidFill>
                <a:latin typeface="Calibri"/>
                <a:ea typeface="ＭＳ Ｐゴシック" charset="-128"/>
              </a:rPr>
              <a:t>)</a:t>
            </a:r>
            <a:endParaRPr lang="el-GR" dirty="0">
              <a:solidFill>
                <a:prstClr val="black"/>
              </a:solidFill>
              <a:latin typeface="Calibri"/>
            </a:endParaRPr>
          </a:p>
        </p:txBody>
      </p:sp>
    </p:spTree>
    <p:extLst>
      <p:ext uri="{BB962C8B-B14F-4D97-AF65-F5344CB8AC3E}">
        <p14:creationId xmlns:p14="http://schemas.microsoft.com/office/powerpoint/2010/main" val="567509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699792" y="5642953"/>
            <a:ext cx="2500362" cy="338554"/>
          </a:xfrm>
          <a:prstGeom prst="rect">
            <a:avLst/>
          </a:prstGeom>
          <a:noFill/>
        </p:spPr>
        <p:txBody>
          <a:bodyPr wrap="square" rtlCol="0">
            <a:spAutoFit/>
          </a:bodyPr>
          <a:lstStyle/>
          <a:p>
            <a:pPr algn="r"/>
            <a:r>
              <a:rPr lang="en-US" sz="1600" dirty="0" smtClean="0">
                <a:solidFill>
                  <a:prstClr val="black"/>
                </a:solidFill>
                <a:latin typeface="+mn-lt"/>
                <a:ea typeface="ＭＳ Ｐゴシック" charset="-128"/>
              </a:rPr>
              <a:t>Sherrill, </a:t>
            </a:r>
            <a:r>
              <a:rPr lang="el-GR" sz="1600" dirty="0" smtClean="0">
                <a:solidFill>
                  <a:prstClr val="black"/>
                </a:solidFill>
                <a:latin typeface="+mn-lt"/>
                <a:ea typeface="ＭＳ Ｐゴシック" charset="-128"/>
              </a:rPr>
              <a:t>200</a:t>
            </a:r>
            <a:r>
              <a:rPr lang="en-US" sz="1600" dirty="0" smtClean="0">
                <a:solidFill>
                  <a:prstClr val="black"/>
                </a:solidFill>
                <a:latin typeface="+mn-lt"/>
                <a:ea typeface="ＭＳ Ｐゴシック" charset="-128"/>
              </a:rPr>
              <a:t>4</a:t>
            </a:r>
            <a:endParaRPr lang="el-GR" sz="1600" dirty="0">
              <a:solidFill>
                <a:prstClr val="black"/>
              </a:solidFill>
              <a:latin typeface="+mn-lt"/>
            </a:endParaRPr>
          </a:p>
        </p:txBody>
      </p:sp>
      <p:sp>
        <p:nvSpPr>
          <p:cNvPr id="2" name="Title 1"/>
          <p:cNvSpPr>
            <a:spLocks noGrp="1"/>
          </p:cNvSpPr>
          <p:nvPr>
            <p:ph type="title"/>
          </p:nvPr>
        </p:nvSpPr>
        <p:spPr/>
        <p:txBody>
          <a:bodyPr/>
          <a:lstStyle/>
          <a:p>
            <a:r>
              <a:rPr lang="en-US" sz="3600" dirty="0"/>
              <a:t>3. </a:t>
            </a:r>
            <a:r>
              <a:rPr lang="el-GR" sz="3600" dirty="0"/>
              <a:t>Προσαρμοσμένη κινητική δραστηριότητα (ΠΚΑ) και </a:t>
            </a:r>
            <a:r>
              <a:rPr lang="el-GR" sz="3600" dirty="0" smtClean="0"/>
              <a:t>αναπηρία</a:t>
            </a:r>
            <a:endParaRPr lang="el-GR" sz="3600" dirty="0"/>
          </a:p>
        </p:txBody>
      </p:sp>
      <p:sp>
        <p:nvSpPr>
          <p:cNvPr id="6" name="Content Placeholder 5"/>
          <p:cNvSpPr>
            <a:spLocks noGrp="1"/>
          </p:cNvSpPr>
          <p:nvPr>
            <p:ph idx="1"/>
          </p:nvPr>
        </p:nvSpPr>
        <p:spPr>
          <a:xfrm>
            <a:off x="457201" y="1268760"/>
            <a:ext cx="4742954" cy="4401312"/>
          </a:xfrm>
        </p:spPr>
        <p:txBody>
          <a:bodyPr/>
          <a:lstStyle/>
          <a:p>
            <a:pPr marL="0" indent="0">
              <a:spcBef>
                <a:spcPts val="0"/>
              </a:spcBef>
              <a:spcAft>
                <a:spcPts val="1200"/>
              </a:spcAft>
              <a:buNone/>
            </a:pPr>
            <a:r>
              <a:rPr lang="el-GR" sz="2400" b="1" dirty="0">
                <a:solidFill>
                  <a:srgbClr val="820000"/>
                </a:solidFill>
                <a:sym typeface="Wingdings 2" pitchFamily="18" charset="2"/>
              </a:rPr>
              <a:t>Η προσαρμοσμένη κινητική δραστηριότητα αφορά μαθητές </a:t>
            </a:r>
            <a:r>
              <a:rPr lang="el-GR" sz="2400" b="1" dirty="0" smtClean="0">
                <a:solidFill>
                  <a:srgbClr val="820000"/>
                </a:solidFill>
                <a:sym typeface="Wingdings 2" pitchFamily="18" charset="2"/>
              </a:rPr>
              <a:t>με:</a:t>
            </a:r>
            <a:r>
              <a:rPr lang="el-GR" sz="2400" b="1" dirty="0" smtClean="0">
                <a:solidFill>
                  <a:prstClr val="black"/>
                </a:solidFill>
                <a:sym typeface="Wingdings 2" pitchFamily="18" charset="2"/>
              </a:rPr>
              <a:t> </a:t>
            </a:r>
            <a:endParaRPr lang="el-GR" sz="2400" b="1" dirty="0">
              <a:solidFill>
                <a:prstClr val="black"/>
              </a:solidFill>
              <a:sym typeface="Wingdings 2" pitchFamily="18" charset="2"/>
            </a:endParaRPr>
          </a:p>
          <a:p>
            <a:pPr>
              <a:spcBef>
                <a:spcPts val="0"/>
              </a:spcBef>
              <a:spcAft>
                <a:spcPts val="1200"/>
              </a:spcAft>
            </a:pPr>
            <a:r>
              <a:rPr lang="el-GR" sz="2400" dirty="0">
                <a:solidFill>
                  <a:prstClr val="black"/>
                </a:solidFill>
                <a:sym typeface="Wingdings 2" pitchFamily="18" charset="2"/>
              </a:rPr>
              <a:t>Κινητικές αναπηρίες</a:t>
            </a:r>
          </a:p>
          <a:p>
            <a:pPr>
              <a:spcBef>
                <a:spcPts val="0"/>
              </a:spcBef>
              <a:spcAft>
                <a:spcPts val="1200"/>
              </a:spcAft>
            </a:pPr>
            <a:r>
              <a:rPr lang="el-GR" sz="2400" dirty="0">
                <a:solidFill>
                  <a:prstClr val="black"/>
                </a:solidFill>
                <a:sym typeface="Wingdings 2" pitchFamily="18" charset="2"/>
              </a:rPr>
              <a:t>Νοητικές αναπηρίες</a:t>
            </a:r>
          </a:p>
          <a:p>
            <a:pPr>
              <a:spcBef>
                <a:spcPts val="0"/>
              </a:spcBef>
              <a:spcAft>
                <a:spcPts val="1200"/>
              </a:spcAft>
            </a:pPr>
            <a:r>
              <a:rPr lang="el-GR" sz="2400" dirty="0">
                <a:solidFill>
                  <a:prstClr val="black"/>
                </a:solidFill>
                <a:sym typeface="Wingdings 2" pitchFamily="18" charset="2"/>
              </a:rPr>
              <a:t>Αισθητηριακές διαταραχές</a:t>
            </a:r>
          </a:p>
          <a:p>
            <a:pPr>
              <a:spcBef>
                <a:spcPts val="0"/>
              </a:spcBef>
              <a:spcAft>
                <a:spcPts val="1200"/>
              </a:spcAft>
            </a:pPr>
            <a:r>
              <a:rPr lang="el-GR" sz="2400" dirty="0">
                <a:solidFill>
                  <a:prstClr val="black"/>
                </a:solidFill>
                <a:sym typeface="Wingdings 2" pitchFamily="18" charset="2"/>
              </a:rPr>
              <a:t>Συναισθηματικές διαταραχές </a:t>
            </a:r>
            <a:endParaRPr lang="en-US" sz="2400" dirty="0">
              <a:solidFill>
                <a:prstClr val="black"/>
              </a:solidFill>
              <a:sym typeface="Wingdings 2" pitchFamily="18" charset="2"/>
            </a:endParaRPr>
          </a:p>
          <a:p>
            <a:pPr>
              <a:spcBef>
                <a:spcPts val="0"/>
              </a:spcBef>
              <a:spcAft>
                <a:spcPts val="1200"/>
              </a:spcAft>
            </a:pPr>
            <a:r>
              <a:rPr lang="el-GR" sz="2400" dirty="0">
                <a:solidFill>
                  <a:prstClr val="black"/>
                </a:solidFill>
                <a:sym typeface="Wingdings 2" pitchFamily="18" charset="2"/>
              </a:rPr>
              <a:t>Διαταραχές ομιλίας (αντίληψη λόγου)</a:t>
            </a:r>
          </a:p>
          <a:p>
            <a:pPr>
              <a:spcBef>
                <a:spcPts val="0"/>
              </a:spcBef>
              <a:spcAft>
                <a:spcPts val="1200"/>
              </a:spcAft>
            </a:pPr>
            <a:r>
              <a:rPr lang="el-GR" sz="2400" dirty="0">
                <a:solidFill>
                  <a:prstClr val="black"/>
                </a:solidFill>
                <a:sym typeface="Wingdings 2" pitchFamily="18" charset="2"/>
              </a:rPr>
              <a:t>Μαθησιακές </a:t>
            </a:r>
            <a:r>
              <a:rPr lang="el-GR" sz="2400" dirty="0" smtClean="0">
                <a:solidFill>
                  <a:prstClr val="black"/>
                </a:solidFill>
                <a:sym typeface="Wingdings 2" pitchFamily="18" charset="2"/>
              </a:rPr>
              <a:t>διαταραχές</a:t>
            </a:r>
            <a:endParaRPr lang="el-GR" sz="2400" dirty="0">
              <a:solidFill>
                <a:prstClr val="black"/>
              </a:solidFill>
              <a:sym typeface="Wingdings 2" pitchFamily="18" charset="2"/>
            </a:endParaRPr>
          </a:p>
        </p:txBody>
      </p:sp>
      <p:pic>
        <p:nvPicPr>
          <p:cNvPr id="1026" name="Picture 2" descr="http://www.csb-cde.ca.gov/images/04%20Goal%20Ball%202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5008" y="1477576"/>
            <a:ext cx="3648405"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83846" y="4219285"/>
            <a:ext cx="1250727" cy="307777"/>
          </a:xfrm>
          <a:prstGeom prst="rect">
            <a:avLst/>
          </a:prstGeom>
        </p:spPr>
        <p:txBody>
          <a:bodyPr wrap="none">
            <a:spAutoFit/>
          </a:bodyPr>
          <a:lstStyle/>
          <a:p>
            <a:r>
              <a:rPr lang="en-US" sz="1400" dirty="0" smtClean="0">
                <a:latin typeface="+mn-lt"/>
                <a:hlinkClick r:id="rId4"/>
              </a:rPr>
              <a:t>csb-cde.ca.gov</a:t>
            </a:r>
            <a:endParaRPr lang="el-GR" sz="1400" dirty="0">
              <a:latin typeface="+mn-lt"/>
            </a:endParaRPr>
          </a:p>
        </p:txBody>
      </p:sp>
    </p:spTree>
    <p:extLst>
      <p:ext uri="{BB962C8B-B14F-4D97-AF65-F5344CB8AC3E}">
        <p14:creationId xmlns:p14="http://schemas.microsoft.com/office/powerpoint/2010/main" val="934698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600" dirty="0" smtClean="0"/>
              <a:t>4. </a:t>
            </a:r>
            <a:r>
              <a:rPr lang="el-GR" sz="3600" dirty="0" smtClean="0"/>
              <a:t>Ορισμός αναπηρίας </a:t>
            </a:r>
            <a:r>
              <a:rPr lang="el-GR" sz="2800" b="0" dirty="0" smtClean="0"/>
              <a:t>(1 από 4)</a:t>
            </a:r>
            <a:endParaRPr lang="el-GR" sz="2800" dirty="0"/>
          </a:p>
        </p:txBody>
      </p:sp>
      <p:sp>
        <p:nvSpPr>
          <p:cNvPr id="3" name="2 - Θέση περιεχομένου"/>
          <p:cNvSpPr>
            <a:spLocks noGrp="1"/>
          </p:cNvSpPr>
          <p:nvPr>
            <p:ph idx="1"/>
          </p:nvPr>
        </p:nvSpPr>
        <p:spPr>
          <a:xfrm>
            <a:off x="457200" y="1268760"/>
            <a:ext cx="8229600" cy="4248472"/>
          </a:xfrm>
        </p:spPr>
        <p:txBody>
          <a:bodyPr/>
          <a:lstStyle/>
          <a:p>
            <a:pPr>
              <a:buNone/>
            </a:pPr>
            <a:r>
              <a:rPr lang="el-GR" sz="2400" b="1" dirty="0" smtClean="0">
                <a:solidFill>
                  <a:srgbClr val="820000"/>
                </a:solidFill>
              </a:rPr>
              <a:t>Ιατρικό μοντέλο</a:t>
            </a:r>
          </a:p>
          <a:p>
            <a:r>
              <a:rPr lang="el-GR" sz="2400" dirty="0" smtClean="0"/>
              <a:t>Η ανεπάρκεια προκαλείται από  ασθένεια, τραύμα η βλάβη </a:t>
            </a:r>
          </a:p>
          <a:p>
            <a:r>
              <a:rPr lang="el-GR" sz="2400" dirty="0" smtClean="0"/>
              <a:t>Κατηγοριοποίηση με βασικό άξονα τα συμπτώματα και χαρακτηριστικά</a:t>
            </a:r>
          </a:p>
          <a:p>
            <a:r>
              <a:rPr lang="el-GR" sz="2400" dirty="0" smtClean="0"/>
              <a:t>Η αναπηρία είναι προσωπικό πρόβλημα και η επίδραση του περιβάλλοντος παραβλέπεται</a:t>
            </a:r>
          </a:p>
          <a:p>
            <a:r>
              <a:rPr lang="el-GR" sz="2400" dirty="0" smtClean="0"/>
              <a:t>Το άτομο με την αναπηρία πρέπει να αλλάξει και όχι το περιβάλλον</a:t>
            </a:r>
          </a:p>
          <a:p>
            <a:r>
              <a:rPr lang="el-GR" sz="2400" dirty="0" smtClean="0"/>
              <a:t>Οι υπηρεσίες έχουν ως στόχο την διάγνωση και αποκατάσταση και όχι την τροποποίηση του περιβάλλοντος</a:t>
            </a:r>
            <a:endParaRPr lang="el-GR" sz="2400" dirty="0"/>
          </a:p>
        </p:txBody>
      </p:sp>
      <p:sp>
        <p:nvSpPr>
          <p:cNvPr id="4" name="3 - Θέση αριθμού διαφάνειας"/>
          <p:cNvSpPr>
            <a:spLocks noGrp="1"/>
          </p:cNvSpPr>
          <p:nvPr>
            <p:ph type="sldNum" sz="quarter" idx="12"/>
          </p:nvPr>
        </p:nvSpPr>
        <p:spPr/>
        <p:txBody>
          <a:bodyPr/>
          <a:lstStyle/>
          <a:p>
            <a:pPr>
              <a:defRPr/>
            </a:pPr>
            <a:fld id="{13D2984E-BD70-4491-9B22-6B0C43B6B291}" type="slidenum">
              <a:rPr lang="el-GR" smtClean="0">
                <a:solidFill>
                  <a:prstClr val="black"/>
                </a:solidFill>
              </a:rPr>
              <a:pPr>
                <a:defRPr/>
              </a:pPr>
              <a:t>8</a:t>
            </a:fld>
            <a:endParaRPr lang="el-GR">
              <a:solidFill>
                <a:prstClr val="black"/>
              </a:solidFill>
            </a:endParaRPr>
          </a:p>
        </p:txBody>
      </p:sp>
      <p:sp>
        <p:nvSpPr>
          <p:cNvPr id="5" name="4 - TextBox"/>
          <p:cNvSpPr txBox="1"/>
          <p:nvPr/>
        </p:nvSpPr>
        <p:spPr>
          <a:xfrm>
            <a:off x="6444208" y="5474378"/>
            <a:ext cx="1928826" cy="338554"/>
          </a:xfrm>
          <a:prstGeom prst="rect">
            <a:avLst/>
          </a:prstGeom>
          <a:noFill/>
        </p:spPr>
        <p:txBody>
          <a:bodyPr wrap="square" rtlCol="0">
            <a:spAutoFit/>
          </a:bodyPr>
          <a:lstStyle/>
          <a:p>
            <a:pPr algn="r"/>
            <a:r>
              <a:rPr lang="el-GR" sz="1600" dirty="0" smtClean="0">
                <a:solidFill>
                  <a:prstClr val="black"/>
                </a:solidFill>
                <a:latin typeface="+mn-lt"/>
              </a:rPr>
              <a:t>(</a:t>
            </a:r>
            <a:r>
              <a:rPr lang="en-US" sz="1600" dirty="0" smtClean="0">
                <a:solidFill>
                  <a:prstClr val="black"/>
                </a:solidFill>
                <a:latin typeface="+mn-lt"/>
              </a:rPr>
              <a:t>Altman, </a:t>
            </a:r>
            <a:r>
              <a:rPr lang="el-GR" sz="1600" dirty="0" smtClean="0">
                <a:solidFill>
                  <a:prstClr val="black"/>
                </a:solidFill>
                <a:latin typeface="+mn-lt"/>
              </a:rPr>
              <a:t>2001)</a:t>
            </a:r>
            <a:endParaRPr lang="el-GR" sz="1600" dirty="0">
              <a:solidFill>
                <a:prstClr val="black"/>
              </a:solidFill>
              <a:latin typeface="+mn-lt"/>
            </a:endParaRPr>
          </a:p>
        </p:txBody>
      </p:sp>
    </p:spTree>
    <p:extLst>
      <p:ext uri="{BB962C8B-B14F-4D97-AF65-F5344CB8AC3E}">
        <p14:creationId xmlns:p14="http://schemas.microsoft.com/office/powerpoint/2010/main" val="153162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da59adb123d5d379536cd9c9da1e3e9e981a551"/>
</p:tagLst>
</file>

<file path=ppt/theme/theme1.xml><?xml version="1.0" encoding="utf-8"?>
<a:theme xmlns:a="http://schemas.openxmlformats.org/drawingml/2006/main" name="OC_template_updated">
  <a:themeElements>
    <a:clrScheme name="Custom 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TotalTime>
  <Words>2250</Words>
  <Application>Microsoft Office PowerPoint</Application>
  <PresentationFormat>On-screen Show (4:3)</PresentationFormat>
  <Paragraphs>341</Paragraphs>
  <Slides>41</Slides>
  <Notes>12</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OC_template_updated</vt:lpstr>
      <vt:lpstr>1_OC_template_updated</vt:lpstr>
      <vt:lpstr>Προσαρμοσμένη Κινητική Δραστηριότητα</vt:lpstr>
      <vt:lpstr>Εισαγωγή στην Προσαρμοσμένη κινητική δραστηριότητα</vt:lpstr>
      <vt:lpstr>Περιεχόμενα</vt:lpstr>
      <vt:lpstr>Περιεχόμενα</vt:lpstr>
      <vt:lpstr>1. Τι είναι η Προσαρμοσμένη κινητική δραστηριότητα; (1 από 2)</vt:lpstr>
      <vt:lpstr>1. Τι είναι η Προσαρμοσμένη κινητική δραστηριότητα; (2 από 2)</vt:lpstr>
      <vt:lpstr>2. Προσαρμοσμένη φυσική δραστηριότητα</vt:lpstr>
      <vt:lpstr>3. Προσαρμοσμένη κινητική δραστηριότητα (ΠΚΑ) και αναπηρία</vt:lpstr>
      <vt:lpstr>4. Ορισμός αναπηρίας (1 από 4)</vt:lpstr>
      <vt:lpstr>4. Ορισμός αναπηρίας (2 από 4)</vt:lpstr>
      <vt:lpstr>4. Ορισμός αναπηρίας (3 από 4) </vt:lpstr>
      <vt:lpstr>4. Ορισμός αναπηρίας (4 από 4)      </vt:lpstr>
      <vt:lpstr>5. Αναπηρία &amp; διεθνή στατιστικά (1 από 3) </vt:lpstr>
      <vt:lpstr>5. Αναπηρία &amp; διεθνή στατιστικά (2 από 3) </vt:lpstr>
      <vt:lpstr>5. Αναπηρία &amp; διεθνή στατιστικά (3 από 3) </vt:lpstr>
      <vt:lpstr>6. Προτεινόμενη ορολογία</vt:lpstr>
      <vt:lpstr>7. Aθλητικά κινήματα για άτομα με αναπηρία </vt:lpstr>
      <vt:lpstr>8. Προσαρμοσμένη κινητική δραστηριότητα:  Γνωστικά πεδία </vt:lpstr>
      <vt:lpstr>9. Προσαρμογές στην ΠΚΑ (1 από 2) </vt:lpstr>
      <vt:lpstr>9. Προσαρμογές στην ΠΚΑ (2 από 2) </vt:lpstr>
      <vt:lpstr>10. Σκοποί της προσαρμοσμένης  κινητικής δραστηριότητας</vt:lpstr>
      <vt:lpstr>11. Εξατομικευμένο εκπαιδευτικό πρόγραμμα </vt:lpstr>
      <vt:lpstr>12. Υποστηρικτικές υπηρεσίες </vt:lpstr>
      <vt:lpstr>13. Εκπαιδευτικά πλαίσια (1 από 3)</vt:lpstr>
      <vt:lpstr>13. Εκπαιδευτικά πλαίσια (2 από 3) </vt:lpstr>
      <vt:lpstr>13. Εκπαιδευτικά πλαίσια (3 από 3) </vt:lpstr>
      <vt:lpstr>14. Ένταξη (1 από 5) </vt:lpstr>
      <vt:lpstr>14. Ένταξη (2 από 5)    </vt:lpstr>
      <vt:lpstr>14. Ένταξη (3 από 5) </vt:lpstr>
      <vt:lpstr>14. Ένταξη (4 από 5)  </vt:lpstr>
      <vt:lpstr>14. Ένταξη (5 από 5) </vt:lpstr>
      <vt:lpstr>15. Σύνδεσμοι </vt:lpstr>
      <vt:lpstr>16. Προτεινόμενη βιβλιογραφία (1 από 3)</vt:lpstr>
      <vt:lpstr>16. Προτεινόμενη βιβλιογραφία (2 από 3)</vt:lpstr>
      <vt:lpstr>16. Προτεινόμενη βιβλιογραφία (3 από 3)</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43</cp:revision>
  <dcterms:created xsi:type="dcterms:W3CDTF">2013-03-04T13:35:19Z</dcterms:created>
  <dcterms:modified xsi:type="dcterms:W3CDTF">2015-09-22T06:55:58Z</dcterms:modified>
</cp:coreProperties>
</file>