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57" r:id="rId17"/>
    <p:sldId id="262" r:id="rId18"/>
    <p:sldId id="264" r:id="rId19"/>
    <p:sldId id="265" r:id="rId20"/>
    <p:sldId id="266" r:id="rId21"/>
    <p:sldId id="261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12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3/11/2014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5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paper-textures-crumpled-backgrounds-wallpapers-paper-textures-crumpled-phot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391384" y="1196752"/>
            <a:ext cx="8361232" cy="5184576"/>
          </a:xfrm>
          <a:prstGeom prst="roundRect">
            <a:avLst>
              <a:gd name="adj" fmla="val 3352"/>
            </a:avLst>
          </a:prstGeom>
          <a:solidFill>
            <a:schemeClr val="bg1">
              <a:alpha val="78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9" name="Τίτλος 1"/>
          <p:cNvSpPr txBox="1">
            <a:spLocks/>
          </p:cNvSpPr>
          <p:nvPr userDrawn="1"/>
        </p:nvSpPr>
        <p:spPr>
          <a:xfrm>
            <a:off x="467544" y="116632"/>
            <a:ext cx="8208912" cy="93610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4000" b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>
              <a:defRPr sz="2000"/>
            </a:lvl3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7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3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6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4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8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6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6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50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6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Τεκμηριωμένη Λήψη Κλινικής Απόφασης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Στρατηγική Αναζήτησης Δεδομένων σε Ηλεκτρονικές Βάσεις Δεδομένων- Εργαστηριακή Άσκηση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Κλαίρη </a:t>
            </a:r>
            <a:r>
              <a:rPr lang="el-GR" sz="2400" dirty="0" err="1" smtClean="0"/>
              <a:t>Γουρουντή</a:t>
            </a:r>
            <a:r>
              <a:rPr lang="el-GR" sz="2400" dirty="0" smtClean="0"/>
              <a:t>, </a:t>
            </a:r>
            <a:r>
              <a:rPr lang="en-US" sz="2400" dirty="0" smtClean="0"/>
              <a:t>PhD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Μαιευτικής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φίλτρων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Οι μηχανές αναζήτησης CINAHL και MEDLINE επιτρέπουν επίσης στο χρήστη την εφαρμογή περιορισμών ή φίλτρων. </a:t>
            </a:r>
          </a:p>
          <a:p>
            <a:r>
              <a:rPr lang="el-GR" dirty="0"/>
              <a:t>Αν και οι περιορισμοί συνήθως διαφέρουν λίγο, συνήθως περιλαμβάνουν την Ημερομηνία Δημοσίευσης, τον Τύπο Δημοσίευσης/Τύπο Άρθρου, τη Γλώσσα Συγγραφής του </a:t>
            </a:r>
            <a:r>
              <a:rPr lang="el-GR" dirty="0" err="1"/>
              <a:t>Άθρου</a:t>
            </a:r>
            <a:r>
              <a:rPr lang="el-GR" dirty="0"/>
              <a:t>. </a:t>
            </a:r>
          </a:p>
          <a:p>
            <a:r>
              <a:rPr lang="el-GR" altLang="el-GR" dirty="0"/>
              <a:t>Στη βασική έρευνα, οι επιλογές του Τύπου Δημοσίευσης διαφέρουν ανάλογα με τη μηχανή αναζήτησης, αλλά γενικά περιλαμβάνουν τις ανασκοπήσεις συστηματικών ερευνών, τις τυχαιοποιημένες μελέτες και ορισμένους άλλους τύπους ερευνητικών μελετών. </a:t>
            </a:r>
          </a:p>
          <a:p>
            <a:r>
              <a:rPr lang="el-GR" altLang="el-GR" dirty="0"/>
              <a:t>Ο περιορισμός Γλώσσα Συγγραφής του Άρθρου περιλαμβάνει σχεδόν όλες τις γλώσσες. </a:t>
            </a:r>
          </a:p>
          <a:p>
            <a:endParaRPr lang="el-GR" alt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</a:t>
            </a:r>
            <a:r>
              <a:rPr lang="el-GR" dirty="0" smtClean="0"/>
              <a:t>περιορισμών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5121"/>
            <a:ext cx="7823543" cy="489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6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περιορισμών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2817" y="1340768"/>
            <a:ext cx="7452870" cy="49518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1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Παρουσίαση ευρημάτων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68760"/>
            <a:ext cx="8064500" cy="4968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Ανάκτηση περισσότερων σχετικών άρθρων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17" y="1399082"/>
            <a:ext cx="8204774" cy="4727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 2014. </a:t>
            </a:r>
            <a:r>
              <a:rPr lang="el-GR" sz="2000" dirty="0"/>
              <a:t>Κλαίρη </a:t>
            </a:r>
            <a:r>
              <a:rPr lang="el-GR" sz="2000" dirty="0" err="1" smtClean="0"/>
              <a:t>Γουρουντή</a:t>
            </a:r>
            <a:r>
              <a:rPr lang="el-GR" sz="2000" dirty="0" smtClean="0"/>
              <a:t>. «Τεκμηριωμένη Λήψη Κλινικής Απόφασης. Ενότητα </a:t>
            </a:r>
            <a:r>
              <a:rPr lang="el-GR" sz="2000" dirty="0" smtClean="0"/>
              <a:t>5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Στρατηγική Αναζήτησης Δεδομένων σε Ηλεκτρονικές Βάσεις Δεδομένων- Εργαστηριακή </a:t>
            </a:r>
            <a:r>
              <a:rPr lang="el-GR" sz="2000" dirty="0" smtClean="0"/>
              <a:t>Άσκηση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 smtClean="0"/>
              <a:t>Αναζήτηση άρθρων σε βάσεις δεδομένων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/>
              <a:t>Ας υποθέσουμε ότι επιθυμούμαι να ανακτήσουμε μελέτες για την επίδραση του </a:t>
            </a:r>
            <a:r>
              <a:rPr lang="el-GR" dirty="0" err="1"/>
              <a:t>καρδιοτοκογραφήματος</a:t>
            </a:r>
            <a:r>
              <a:rPr lang="el-GR" dirty="0"/>
              <a:t> (ΚΤΓ) εισαγωγής σε σχέση με την </a:t>
            </a:r>
            <a:r>
              <a:rPr lang="el-GR" dirty="0" err="1"/>
              <a:t>διακεκκομένη</a:t>
            </a:r>
            <a:r>
              <a:rPr lang="el-GR" dirty="0"/>
              <a:t> ακρόαση παλμών στα ποσοστά καισαρικών τομών και στο νεογνικό </a:t>
            </a:r>
            <a:r>
              <a:rPr lang="el-GR" dirty="0" err="1"/>
              <a:t>Apgar</a:t>
            </a:r>
            <a:r>
              <a:rPr lang="el-GR" dirty="0"/>
              <a:t> </a:t>
            </a:r>
            <a:r>
              <a:rPr lang="el-GR" dirty="0" err="1"/>
              <a:t>score</a:t>
            </a:r>
            <a:r>
              <a:rPr lang="el-GR" dirty="0"/>
              <a:t> σε έγκυες γυναίκες χαμηλού κινδύνου.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</a:t>
            </a:r>
            <a:r>
              <a:rPr lang="el-GR" dirty="0" smtClean="0"/>
              <a:t> </a:t>
            </a:r>
            <a:r>
              <a:rPr lang="en-US" dirty="0" smtClean="0"/>
              <a:t>PICO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Χρησιμοποιώντας το μοντέλο PICO θα ξεκινήσουμε την αναζήτηση μας:</a:t>
            </a:r>
          </a:p>
          <a:p>
            <a:r>
              <a:rPr lang="el-GR" b="1" dirty="0"/>
              <a:t>Βήμα </a:t>
            </a:r>
            <a:r>
              <a:rPr lang="el-GR" b="1" dirty="0" smtClean="0"/>
              <a:t>1</a:t>
            </a:r>
            <a:r>
              <a:rPr lang="en-US" b="1" dirty="0" smtClean="0"/>
              <a:t>:</a:t>
            </a:r>
            <a:r>
              <a:rPr lang="el-GR" dirty="0" smtClean="0"/>
              <a:t> </a:t>
            </a:r>
            <a:r>
              <a:rPr lang="el-GR" dirty="0"/>
              <a:t>πληθυσμός της μελέτης  </a:t>
            </a:r>
            <a:r>
              <a:rPr lang="el-GR" b="1" dirty="0"/>
              <a:t>(έγκυες γυναίκες ή η εγκυμοσύνη). </a:t>
            </a:r>
            <a:r>
              <a:rPr lang="el-GR" b="1" dirty="0" smtClean="0"/>
              <a:t>     </a:t>
            </a:r>
            <a:endParaRPr lang="el-GR" b="1" dirty="0"/>
          </a:p>
          <a:p>
            <a:r>
              <a:rPr lang="el-GR" b="1" dirty="0" err="1"/>
              <a:t>Bήμα</a:t>
            </a:r>
            <a:r>
              <a:rPr lang="el-GR" b="1" dirty="0"/>
              <a:t> </a:t>
            </a:r>
            <a:r>
              <a:rPr lang="el-GR" b="1" dirty="0" smtClean="0"/>
              <a:t>2</a:t>
            </a:r>
            <a:r>
              <a:rPr lang="en-US" b="1" dirty="0" smtClean="0"/>
              <a:t>:</a:t>
            </a:r>
            <a:r>
              <a:rPr lang="el-GR" dirty="0" smtClean="0"/>
              <a:t> </a:t>
            </a:r>
            <a:r>
              <a:rPr lang="el-GR" b="1" dirty="0"/>
              <a:t>παρέμβαση της μελέτης (</a:t>
            </a:r>
            <a:r>
              <a:rPr lang="el-GR" b="1" dirty="0" err="1"/>
              <a:t>καρδιοτοκογράφημα</a:t>
            </a:r>
            <a:r>
              <a:rPr lang="el-GR" b="1" dirty="0"/>
              <a:t> εισαγωγής)</a:t>
            </a:r>
            <a:r>
              <a:rPr lang="el-GR" dirty="0"/>
              <a:t> και για την ανάκτηση όλων των άρθρων που μπορεί να χρησιμοποιούν διαφορετικούς συνώνυμους όρους γίνεται η χρήση του τελεστή «Η» (OR) </a:t>
            </a:r>
          </a:p>
          <a:p>
            <a:r>
              <a:rPr lang="el-GR" b="1" dirty="0"/>
              <a:t>Βήμα </a:t>
            </a:r>
            <a:r>
              <a:rPr lang="el-GR" b="1" dirty="0" smtClean="0"/>
              <a:t>3</a:t>
            </a:r>
            <a:r>
              <a:rPr lang="en-US" b="1" dirty="0" smtClean="0"/>
              <a:t>:</a:t>
            </a:r>
            <a:r>
              <a:rPr lang="el-GR" dirty="0" smtClean="0"/>
              <a:t> </a:t>
            </a:r>
            <a:r>
              <a:rPr lang="el-GR" dirty="0"/>
              <a:t>εναλλακτική παρέμβαση (</a:t>
            </a:r>
            <a:r>
              <a:rPr lang="el-GR" dirty="0" err="1"/>
              <a:t>διακεκκομένη</a:t>
            </a:r>
            <a:r>
              <a:rPr lang="el-GR" dirty="0"/>
              <a:t> </a:t>
            </a:r>
            <a:r>
              <a:rPr lang="el-GR" dirty="0" err="1"/>
              <a:t>ακροάση</a:t>
            </a:r>
            <a:r>
              <a:rPr lang="el-GR" dirty="0"/>
              <a:t> παλμών) της μελέτης και για την ανάκτηση όλων των άρθρων που μπορεί να χρησιμοποιούν διαφορετικούς συνώνυμους όρους γίνεται πάλι η χρήση του τελεστή «Η» (OR).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</a:t>
            </a:r>
            <a:r>
              <a:rPr lang="el-GR" dirty="0" smtClean="0"/>
              <a:t> </a:t>
            </a:r>
            <a:r>
              <a:rPr lang="en-US" dirty="0"/>
              <a:t>PICO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Βήμα </a:t>
            </a:r>
            <a:r>
              <a:rPr lang="el-GR" b="1" dirty="0" smtClean="0"/>
              <a:t>4</a:t>
            </a:r>
            <a:r>
              <a:rPr lang="en-US" b="1" dirty="0" smtClean="0"/>
              <a:t>:</a:t>
            </a:r>
            <a:r>
              <a:rPr lang="el-GR" b="1" dirty="0" smtClean="0"/>
              <a:t> </a:t>
            </a:r>
            <a:r>
              <a:rPr lang="el-GR" dirty="0"/>
              <a:t>πιθανές εκβάσεις (καισαρική τομή και νεογνικό </a:t>
            </a:r>
            <a:r>
              <a:rPr lang="el-GR" dirty="0" err="1"/>
              <a:t>Apgar</a:t>
            </a:r>
            <a:r>
              <a:rPr lang="el-GR" dirty="0"/>
              <a:t> </a:t>
            </a:r>
            <a:r>
              <a:rPr lang="el-GR" dirty="0" err="1"/>
              <a:t>score</a:t>
            </a:r>
            <a:r>
              <a:rPr lang="el-GR" dirty="0"/>
              <a:t>) και για την ανάκτηση και των δύο εκβάσεων γίνεται η χρήση του τελεστή «ΚΑΙ» (AND) </a:t>
            </a:r>
          </a:p>
          <a:p>
            <a:r>
              <a:rPr lang="el-GR" b="1" dirty="0"/>
              <a:t>Βήμα </a:t>
            </a:r>
            <a:r>
              <a:rPr lang="el-GR" b="1" dirty="0" smtClean="0"/>
              <a:t>5</a:t>
            </a:r>
            <a:r>
              <a:rPr lang="en-US" b="1" dirty="0" smtClean="0"/>
              <a:t>:</a:t>
            </a:r>
            <a:r>
              <a:rPr lang="el-GR" dirty="0" smtClean="0"/>
              <a:t> </a:t>
            </a:r>
            <a:r>
              <a:rPr lang="el-GR" dirty="0"/>
              <a:t>Προκειμένου να ανακτηθούν οι έρευνες που περιλαμβάνουν όλες τις παραπάνω λέξεις-κλειδιά στο τελευταίο βήμα γίνεται πρόσθεση των βημάτων 1, 2, 3 και 4 με τη χρήση του τελεστή ΚΑΙ (ΑΝD)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</a:t>
            </a:r>
            <a:r>
              <a:rPr lang="el-GR" dirty="0" smtClean="0"/>
              <a:t> </a:t>
            </a:r>
            <a:r>
              <a:rPr lang="en-US" dirty="0"/>
              <a:t>PICO </a:t>
            </a:r>
            <a:r>
              <a:rPr lang="en-US" sz="3200" b="0" dirty="0" smtClean="0"/>
              <a:t>(</a:t>
            </a:r>
            <a:r>
              <a:rPr lang="el-GR" sz="3200" b="0" dirty="0" smtClean="0"/>
              <a:t>3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/>
          </p:nvPr>
        </p:nvGraphicFramePr>
        <p:xfrm>
          <a:off x="1043608" y="1484784"/>
          <a:ext cx="7152456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4136"/>
                <a:gridCol w="2839864"/>
                <a:gridCol w="308845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Στρατηγική αναζήτησης χρησιμοποιώντας τους λογικούς</a:t>
                      </a:r>
                      <a:r>
                        <a:rPr lang="el-GR" sz="2000" b="1" baseline="0" dirty="0" smtClean="0"/>
                        <a:t> τελεστές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Βήμα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Εγγραφή 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Αριθμός καταχωρήσεων</a:t>
                      </a:r>
                      <a:endParaRPr lang="el-G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Βήμα 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</a:t>
                      </a:r>
                      <a:r>
                        <a:rPr lang="en-US" sz="2000" dirty="0" err="1" smtClean="0"/>
                        <a:t>Pregnan</a:t>
                      </a:r>
                      <a:r>
                        <a:rPr lang="en-US" sz="2000" dirty="0" smtClean="0"/>
                        <a:t>$”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782.642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Βήμα</a:t>
                      </a:r>
                      <a:r>
                        <a:rPr lang="el-GR" sz="2000" baseline="0" dirty="0" smtClean="0"/>
                        <a:t> 2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</a:t>
                      </a:r>
                      <a:r>
                        <a:rPr lang="en-US" sz="2000" dirty="0" err="1" smtClean="0"/>
                        <a:t>cardiotoc</a:t>
                      </a:r>
                      <a:r>
                        <a:rPr lang="en-US" sz="2000" dirty="0" smtClean="0"/>
                        <a:t>$” OR “</a:t>
                      </a:r>
                      <a:r>
                        <a:rPr lang="en-US" sz="2000" dirty="0" err="1" smtClean="0"/>
                        <a:t>admisiion</a:t>
                      </a:r>
                      <a:r>
                        <a:rPr lang="en-US" sz="2000" dirty="0" smtClean="0"/>
                        <a:t> EFM”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12.895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Βήμα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</a:t>
                      </a:r>
                      <a:r>
                        <a:rPr lang="en-US" sz="2000" dirty="0" err="1" smtClean="0"/>
                        <a:t>Auscultat</a:t>
                      </a:r>
                      <a:r>
                        <a:rPr lang="en-US" sz="2000" dirty="0" smtClean="0"/>
                        <a:t>$” OR “intermittent auscultation”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10.879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Βήμα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“Caesarean delivery” OR “Caesarean section” AND</a:t>
                      </a:r>
                      <a:r>
                        <a:rPr lang="en-US" sz="2000" baseline="0" dirty="0" smtClean="0"/>
                        <a:t> “Apgar Score”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2.443</a:t>
                      </a:r>
                      <a:endParaRPr lang="el-GR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Βήμα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#1 AND #2 AND</a:t>
                      </a:r>
                      <a:r>
                        <a:rPr lang="en-US" sz="2000" baseline="0" dirty="0" smtClean="0"/>
                        <a:t> #3 AND#4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l-GR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7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</a:t>
            </a:r>
            <a:r>
              <a:rPr lang="el-GR" dirty="0" smtClean="0"/>
              <a:t> </a:t>
            </a:r>
            <a:r>
              <a:rPr lang="en-US" dirty="0"/>
              <a:t>PICO </a:t>
            </a:r>
            <a:r>
              <a:rPr lang="en-US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 smtClean="0"/>
              <a:t>Βήματα 1 και 2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6754" y="1670849"/>
            <a:ext cx="7272808" cy="44709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</a:t>
            </a:r>
            <a:r>
              <a:rPr lang="en-US" dirty="0"/>
              <a:t>PICO </a:t>
            </a:r>
            <a:r>
              <a:rPr lang="en-US" sz="3200" b="0" dirty="0" smtClean="0"/>
              <a:t>(</a:t>
            </a:r>
            <a:r>
              <a:rPr lang="el-GR" sz="3200" b="0" dirty="0" smtClean="0"/>
              <a:t>5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 smtClean="0"/>
              <a:t>Βήματα 2 και 3</a:t>
            </a:r>
            <a:endParaRPr lang="el-GR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556792"/>
            <a:ext cx="7632973" cy="46923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1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Μοντέλο </a:t>
            </a:r>
            <a:r>
              <a:rPr lang="en-US" dirty="0"/>
              <a:t>PICO </a:t>
            </a:r>
            <a:r>
              <a:rPr lang="en-US" sz="3200" b="0" dirty="0" smtClean="0"/>
              <a:t>(</a:t>
            </a:r>
            <a:r>
              <a:rPr lang="el-GR" sz="3200" b="0" dirty="0"/>
              <a:t>6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6)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20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 smtClean="0"/>
              <a:t>Βήματα 4 και 5</a:t>
            </a:r>
            <a:endParaRPr lang="el-GR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0022" y="1628800"/>
            <a:ext cx="7332942" cy="453650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9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Ολοκληρωμένη αναζήτηση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412874"/>
            <a:ext cx="7921005" cy="47780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388e9b147a82af93cb8bb5b043b5fe599a47a5"/>
</p:tagLst>
</file>

<file path=ppt/theme/theme1.xml><?xml version="1.0" encoding="utf-8"?>
<a:theme xmlns:a="http://schemas.openxmlformats.org/drawingml/2006/main" name="OC_template_updated">
  <a:themeElements>
    <a:clrScheme name="Προσαρμοσμένο 1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795</Words>
  <Application>Microsoft Office PowerPoint</Application>
  <PresentationFormat>Προβολή στην οθόνη (4:3)</PresentationFormat>
  <Paragraphs>98</Paragraphs>
  <Slides>20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Wingdings</vt:lpstr>
      <vt:lpstr>OC_template_updated</vt:lpstr>
      <vt:lpstr>OC_template_1</vt:lpstr>
      <vt:lpstr>Τεκμηριωμένη Λήψη Κλινικής Απόφασης</vt:lpstr>
      <vt:lpstr>Αναζήτηση άρθρων σε βάσεις δεδομένων</vt:lpstr>
      <vt:lpstr>Μοντέλο PICO (1 από 6)</vt:lpstr>
      <vt:lpstr>Μοντέλο PICO (2 από 6)</vt:lpstr>
      <vt:lpstr>Μοντέλο PICO (3 από 6)</vt:lpstr>
      <vt:lpstr>Μοντέλο PICO (4 από 6)</vt:lpstr>
      <vt:lpstr>Μοντέλο PICO (5 από 6)</vt:lpstr>
      <vt:lpstr>Μοντέλο PICO (6 από 6)</vt:lpstr>
      <vt:lpstr>Ολοκληρωμένη αναζήτηση</vt:lpstr>
      <vt:lpstr>Χρήση φίλτρων</vt:lpstr>
      <vt:lpstr>Χρήση περιορισμών (1 από 2)</vt:lpstr>
      <vt:lpstr>Χρήση περιορισμών (2 από 2)</vt:lpstr>
      <vt:lpstr>Παρουσίαση ευρημάτων</vt:lpstr>
      <vt:lpstr>Ανάκτηση περισσότερων σχετικών άρθρων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Elenh Xoumh</cp:lastModifiedBy>
  <cp:revision>37</cp:revision>
  <dcterms:created xsi:type="dcterms:W3CDTF">2013-03-04T13:35:19Z</dcterms:created>
  <dcterms:modified xsi:type="dcterms:W3CDTF">2014-11-03T08:07:25Z</dcterms:modified>
</cp:coreProperties>
</file>