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3"/>
  </p:notesMasterIdLst>
  <p:handoutMasterIdLst>
    <p:handoutMasterId r:id="rId5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257" r:id="rId46"/>
    <p:sldId id="262" r:id="rId47"/>
    <p:sldId id="264" r:id="rId48"/>
    <p:sldId id="309" r:id="rId49"/>
    <p:sldId id="310" r:id="rId50"/>
    <p:sldId id="266" r:id="rId51"/>
    <p:sldId id="261" r:id="rId52"/>
  </p:sldIdLst>
  <p:sldSz cx="9144000" cy="6858000" type="screen4x3"/>
  <p:notesSz cx="7104063" cy="10234613"/>
  <p:custDataLst>
    <p:tags r:id="rId5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3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6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9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8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5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38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4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6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4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2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0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5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6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5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7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4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4A8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4A82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A82"/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uodenumanatomy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BonifaceFR" TargetMode="External"/><Relationship Id="rId4" Type="http://schemas.openxmlformats.org/officeDocument/2006/relationships/hyperlink" Target="http://commons.wikimedia.org/wiki/File:DU_2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eremias" TargetMode="External"/><Relationship Id="rId4" Type="http://schemas.openxmlformats.org/officeDocument/2006/relationships/hyperlink" Target="http://commons.wikimedia.org/wiki/File:Bleeding_gastric_ulcer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Liftarn" TargetMode="External"/><Relationship Id="rId4" Type="http://schemas.openxmlformats.org/officeDocument/2006/relationships/hyperlink" Target="http://commons.wikimedia.org/wiki/File:Stomach_diagram.sv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tomach-Cancer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Beet012&amp;action=edit&amp;redlink=1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otal_gastrectomy_with_Double_tract.png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Ignis" TargetMode="External"/><Relationship Id="rId5" Type="http://schemas.openxmlformats.org/officeDocument/2006/relationships/hyperlink" Target="http://commons.wikimedia.org/wiki/File:Total_gastrectomy_with_Jejunal_interposition.png" TargetMode="Externa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Ignis" TargetMode="External"/><Relationship Id="rId4" Type="http://schemas.openxmlformats.org/officeDocument/2006/relationships/hyperlink" Target="http://commons.wikimedia.org/wiki/File:Total_gastrectomy_with_Roux-en-Y.png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Distal_gastrectomy_with_Billroth_2.png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Ignis" TargetMode="External"/><Relationship Id="rId5" Type="http://schemas.openxmlformats.org/officeDocument/2006/relationships/hyperlink" Target="http://commons.wikimedia.org/wiki/File:Distal_gastrectomy_with_Billroth_1.png" TargetMode="Externa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SMP" TargetMode="External"/><Relationship Id="rId2" Type="http://schemas.openxmlformats.org/officeDocument/2006/relationships/hyperlink" Target="http://commons.wikimedia.org/wiki/File:Stomach-ca.sv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llu_stomach2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Igno2" TargetMode="External"/><Relationship Id="rId4" Type="http://schemas.openxmlformats.org/officeDocument/2006/relationships/hyperlink" Target="http://commons.wikimedia.org/wiki/File:Stomach_blood_supply.sv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Χειρουργική Νοσηλευτική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Χειρουργικές παθήσεις στομάχου και δωδεκαδάκτυλου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HCl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Το </a:t>
            </a:r>
            <a:r>
              <a:rPr lang="el-GR" dirty="0" err="1"/>
              <a:t>HCl</a:t>
            </a:r>
            <a:r>
              <a:rPr lang="el-GR" dirty="0"/>
              <a:t> έχει </a:t>
            </a:r>
            <a:r>
              <a:rPr lang="el-GR" dirty="0" err="1"/>
              <a:t>pH</a:t>
            </a:r>
            <a:r>
              <a:rPr lang="el-GR" dirty="0"/>
              <a:t> 0,9-1,5 αλλά λόγω της ανάμειξης του με την τροφή ανέρχεται σε </a:t>
            </a:r>
            <a:r>
              <a:rPr lang="el-GR" dirty="0" err="1"/>
              <a:t>pH</a:t>
            </a:r>
            <a:r>
              <a:rPr lang="el-GR" dirty="0"/>
              <a:t> 2-4.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Σκοπός του </a:t>
            </a:r>
            <a:r>
              <a:rPr lang="el-GR" dirty="0" smtClean="0"/>
              <a:t>είναι: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 η καταστροφή μικροοργανισμών και</a:t>
            </a:r>
          </a:p>
          <a:p>
            <a:pPr lvl="1"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 η ενεργοποίηση πρωτεολυτικών ενζύμων όπως η πεψίνη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Πεψίνη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Tο κυριότερο πεπτικό ένζυμο του στομάχου (μέγιστη δραστηριότητα σε </a:t>
            </a:r>
            <a:r>
              <a:rPr lang="el-GR" dirty="0" err="1"/>
              <a:t>pH</a:t>
            </a:r>
            <a:r>
              <a:rPr lang="el-GR" dirty="0"/>
              <a:t> 2-3, αδρανοποιείται σε </a:t>
            </a:r>
            <a:r>
              <a:rPr lang="el-GR" dirty="0" err="1"/>
              <a:t>pH</a:t>
            </a:r>
            <a:r>
              <a:rPr lang="el-GR" dirty="0"/>
              <a:t> &gt;5,0).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Έργο της πεψίνης είναι να διασπά το κολλαγόνο, (συστατικό του διάμεσου συνδετικού ιστού του κρέατος), το οποίο ελάχιστα επηρεάζεται από άλλα ένζυμα αλλά αποτελεί σημαντικό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Ενδογενής παράγοντας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Ε</a:t>
            </a:r>
            <a:r>
              <a:rPr lang="el-GR" dirty="0" smtClean="0"/>
              <a:t>κκρίνεται </a:t>
            </a:r>
            <a:r>
              <a:rPr lang="el-GR" dirty="0"/>
              <a:t>από κύτταρα του γαστρικού </a:t>
            </a:r>
            <a:r>
              <a:rPr lang="el-GR" dirty="0" smtClean="0"/>
              <a:t>βλεννογόνου,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 smtClean="0"/>
              <a:t>Συνδέεται </a:t>
            </a:r>
            <a:r>
              <a:rPr lang="el-GR" dirty="0"/>
              <a:t>με την βιταμίνη Β12 προκειμένου να </a:t>
            </a:r>
            <a:r>
              <a:rPr lang="el-GR" dirty="0" err="1"/>
              <a:t>απορροφηθεί</a:t>
            </a:r>
            <a:r>
              <a:rPr lang="el-GR" dirty="0"/>
              <a:t> στον </a:t>
            </a:r>
            <a:r>
              <a:rPr lang="el-GR" dirty="0" smtClean="0"/>
              <a:t>ειλεό,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Έλλειψη του ενδογενή παράγοντα προκαλεί κακοήθη </a:t>
            </a:r>
            <a:r>
              <a:rPr lang="el-GR" dirty="0" smtClean="0"/>
              <a:t>αναιμία.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Ανατομία δωδεκαδάκτυλου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Έχει σχήμα </a:t>
            </a:r>
            <a:r>
              <a:rPr lang="el-GR" dirty="0" smtClean="0"/>
              <a:t>αγκύλης, 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Σχεδόν </a:t>
            </a:r>
            <a:r>
              <a:rPr lang="el-GR" dirty="0" err="1"/>
              <a:t>οπισθοπεριτοναϊκό</a:t>
            </a:r>
            <a:r>
              <a:rPr lang="el-GR" dirty="0"/>
              <a:t> </a:t>
            </a:r>
            <a:r>
              <a:rPr lang="el-GR" dirty="0" smtClean="0"/>
              <a:t>όργανο,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Υποδιαιρείται σε τέσσερις μοίρες: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/>
              <a:t>1η</a:t>
            </a:r>
            <a:r>
              <a:rPr lang="el-GR" sz="2400" dirty="0"/>
              <a:t> μοίρα ή βολβό (</a:t>
            </a:r>
            <a:r>
              <a:rPr lang="el-GR" sz="2400" dirty="0" err="1"/>
              <a:t>ενδοπεριτοναϊκά</a:t>
            </a:r>
            <a:r>
              <a:rPr lang="el-GR" sz="2400" dirty="0" smtClean="0"/>
              <a:t>),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/>
              <a:t>2η</a:t>
            </a:r>
            <a:r>
              <a:rPr lang="el-GR" sz="2400" dirty="0"/>
              <a:t> </a:t>
            </a:r>
            <a:r>
              <a:rPr lang="el-GR" sz="2400" dirty="0" smtClean="0"/>
              <a:t>ή </a:t>
            </a:r>
            <a:r>
              <a:rPr lang="el-GR" sz="2400" dirty="0"/>
              <a:t>κατιούσα μοίρα στην οποία εκβάλει ο χοληδόχος και ο παγκρεατικός </a:t>
            </a:r>
            <a:r>
              <a:rPr lang="el-GR" sz="2400" dirty="0" smtClean="0"/>
              <a:t>πόρος, 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/>
              <a:t>3η</a:t>
            </a:r>
            <a:r>
              <a:rPr lang="el-GR" sz="2400" dirty="0"/>
              <a:t> μοίρα ή αορτική και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/>
              <a:t>4η</a:t>
            </a:r>
            <a:r>
              <a:rPr lang="el-GR" sz="2400" dirty="0"/>
              <a:t> μοίρα ή ανιούσα η οποία καταλήγει στην </a:t>
            </a:r>
            <a:r>
              <a:rPr lang="el-GR" sz="2400" dirty="0" err="1"/>
              <a:t>νηστιδοδωδεκαδακτυλική</a:t>
            </a:r>
            <a:r>
              <a:rPr lang="el-GR" sz="2400" dirty="0"/>
              <a:t> καμπή με την οποία επανέρχεται στην περιτοναϊκή κοιλότητα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 δωδεκαδάκτυλου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pic>
        <p:nvPicPr>
          <p:cNvPr id="5" name="Θέση περιεχομένου 4" title="Ανατομία δωδεκαδάκτυλου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9" y="1160507"/>
            <a:ext cx="7074123" cy="5040313"/>
          </a:xfrm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6601" y="6356349"/>
            <a:ext cx="4950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Duodenumanatomy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Lukesanatomy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BY-SA 3.0.</a:t>
            </a:r>
          </a:p>
        </p:txBody>
      </p:sp>
      <p:grpSp>
        <p:nvGrpSpPr>
          <p:cNvPr id="11" name="Ομάδα 10"/>
          <p:cNvGrpSpPr/>
          <p:nvPr/>
        </p:nvGrpSpPr>
        <p:grpSpPr>
          <a:xfrm>
            <a:off x="1043608" y="1140394"/>
            <a:ext cx="5184576" cy="4848956"/>
            <a:chOff x="1043608" y="1140394"/>
            <a:chExt cx="5184576" cy="4848956"/>
          </a:xfrm>
        </p:grpSpPr>
        <p:sp>
          <p:nvSpPr>
            <p:cNvPr id="3" name="TextBox 2"/>
            <p:cNvSpPr txBox="1"/>
            <p:nvPr/>
          </p:nvSpPr>
          <p:spPr>
            <a:xfrm>
              <a:off x="2339752" y="1140394"/>
              <a:ext cx="129614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l-GR" sz="2000" baseline="30000" dirty="0" smtClean="0">
                  <a:solidFill>
                    <a:prstClr val="black"/>
                  </a:solidFill>
                  <a:latin typeface="Calibri"/>
                </a:rPr>
                <a:t>η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 μοίρα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3608" y="3212976"/>
              <a:ext cx="108012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l-GR" sz="2000" baseline="30000" dirty="0" smtClean="0">
                  <a:solidFill>
                    <a:prstClr val="black"/>
                  </a:solidFill>
                  <a:latin typeface="Calibri"/>
                </a:rPr>
                <a:t>η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 μοίρα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91880" y="5589240"/>
              <a:ext cx="129614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l-GR" sz="2000" baseline="30000" dirty="0" smtClean="0">
                  <a:solidFill>
                    <a:prstClr val="black"/>
                  </a:solidFill>
                  <a:latin typeface="Calibri"/>
                </a:rPr>
                <a:t>η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 μοίρα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32040" y="5517232"/>
              <a:ext cx="129614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4</a:t>
              </a:r>
              <a:r>
                <a:rPr lang="el-GR" sz="2000" baseline="30000" dirty="0" smtClean="0">
                  <a:solidFill>
                    <a:prstClr val="black"/>
                  </a:solidFill>
                  <a:latin typeface="Calibri"/>
                </a:rPr>
                <a:t>η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 μοίρα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50191" y="3356992"/>
              <a:ext cx="187220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Φύμα του </a:t>
              </a:r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Vater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0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Φυσιολογία δωδεκαδάκτυλου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Πέψη των </a:t>
            </a:r>
            <a:r>
              <a:rPr lang="el-GR" dirty="0" smtClean="0"/>
              <a:t>τροφών,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Κατά την είσοδο της στο δωδεκαδάκτυλο, η τροφή, έρχεται σε επαφή με τη χολή , το εντερικό υγρό και το παγκρεατικό υγρό το οποίο περιέχει ένζυμα ικανά να διασπάσουν και τις τρεις ομάδες των θρεπτικών </a:t>
            </a:r>
            <a:r>
              <a:rPr lang="el-GR" dirty="0" smtClean="0"/>
              <a:t>ουσιών.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Παθήσεις στομάχου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Πεπτικό έλκος,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Νεοπλάσματα του </a:t>
            </a:r>
            <a:r>
              <a:rPr lang="el-GR" dirty="0" smtClean="0"/>
              <a:t>στομάχου,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Καλοήθη,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/>
              <a:t>Πολύποδες, </a:t>
            </a:r>
            <a:r>
              <a:rPr lang="el-GR" sz="2400" dirty="0" err="1"/>
              <a:t>λειομυώματα</a:t>
            </a:r>
            <a:r>
              <a:rPr lang="el-GR" sz="2400" dirty="0"/>
              <a:t>, </a:t>
            </a:r>
            <a:r>
              <a:rPr lang="el-GR" sz="2400" dirty="0" smtClean="0"/>
              <a:t>λιπώματα.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Κακοήθη,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/>
              <a:t>Καρκίνος του </a:t>
            </a:r>
            <a:r>
              <a:rPr lang="el-GR" sz="2400" dirty="0" smtClean="0"/>
              <a:t>στομάχου,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 err="1"/>
              <a:t>Πρώϊμος</a:t>
            </a:r>
            <a:r>
              <a:rPr lang="el-GR" sz="2400" dirty="0"/>
              <a:t> γαστρικός </a:t>
            </a:r>
            <a:r>
              <a:rPr lang="el-GR" sz="2400" dirty="0" smtClean="0"/>
              <a:t>καρκίνος, 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/>
              <a:t>Λέμφωμα, </a:t>
            </a:r>
            <a:r>
              <a:rPr lang="el-GR" sz="2400" dirty="0" err="1" smtClean="0"/>
              <a:t>λειομυοσάρκωμα</a:t>
            </a:r>
            <a:r>
              <a:rPr lang="el-GR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Σύνδρομο </a:t>
            </a:r>
            <a:r>
              <a:rPr lang="el-GR" sz="2400" dirty="0" err="1" smtClean="0"/>
              <a:t>Zollinger-Elisson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dirty="0"/>
              <a:t>Οξεία διαβρωτική </a:t>
            </a:r>
            <a:r>
              <a:rPr lang="el-GR" dirty="0" smtClean="0"/>
              <a:t>γαστρίτιδα.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Πεπτικό έλκος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004A82"/>
                </a:solidFill>
              </a:rPr>
              <a:t>Δωδεκαδακτυλικό Έλκος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dirty="0"/>
              <a:t>Συχνότερο </a:t>
            </a:r>
            <a:r>
              <a:rPr lang="el-GR" dirty="0" smtClean="0"/>
              <a:t>σε: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Νεαρή </a:t>
            </a:r>
            <a:r>
              <a:rPr lang="el-GR" dirty="0" smtClean="0"/>
              <a:t>ηλικία,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Άνδρες,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Εντόπιση: βολβός </a:t>
            </a:r>
            <a:r>
              <a:rPr lang="el-GR" dirty="0" smtClean="0"/>
              <a:t>12δακτύλου.</a:t>
            </a:r>
            <a:endParaRPr lang="el-GR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dirty="0" smtClean="0"/>
              <a:t>Αίτια: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err="1"/>
              <a:t>Ελικοβακτηρίδιο</a:t>
            </a:r>
            <a:r>
              <a:rPr lang="el-GR" dirty="0"/>
              <a:t> </a:t>
            </a:r>
            <a:r>
              <a:rPr lang="el-GR" dirty="0" smtClean="0"/>
              <a:t>πυλωρού,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Μη </a:t>
            </a:r>
            <a:r>
              <a:rPr lang="el-GR" dirty="0" err="1"/>
              <a:t>στεροειδή</a:t>
            </a:r>
            <a:r>
              <a:rPr lang="el-GR" dirty="0"/>
              <a:t> </a:t>
            </a:r>
            <a:r>
              <a:rPr lang="el-GR" dirty="0" smtClean="0"/>
              <a:t>αντιφλεγμονώδη,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Υπερέκκριση </a:t>
            </a:r>
            <a:r>
              <a:rPr lang="el-GR" dirty="0" err="1" smtClean="0"/>
              <a:t>HCl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860032" y="1196752"/>
            <a:ext cx="41148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200" b="1" dirty="0" smtClean="0">
                <a:solidFill>
                  <a:srgbClr val="004A82"/>
                </a:solidFill>
              </a:rPr>
              <a:t>Γαστρικό έλκος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200" dirty="0">
                <a:solidFill>
                  <a:prstClr val="black"/>
                </a:solidFill>
              </a:rPr>
              <a:t>Συχνότερο </a:t>
            </a:r>
            <a:r>
              <a:rPr lang="el-GR" sz="2200" dirty="0" smtClean="0">
                <a:solidFill>
                  <a:prstClr val="black"/>
                </a:solidFill>
              </a:rPr>
              <a:t>σε:</a:t>
            </a:r>
            <a:endParaRPr lang="el-GR" sz="22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</a:rPr>
              <a:t>Μεγάλη </a:t>
            </a:r>
            <a:r>
              <a:rPr lang="el-GR" sz="2200" dirty="0" smtClean="0">
                <a:solidFill>
                  <a:prstClr val="black"/>
                </a:solidFill>
              </a:rPr>
              <a:t>ηλικία,</a:t>
            </a:r>
            <a:endParaRPr lang="el-GR" sz="22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</a:rPr>
              <a:t>Εντόπιση: συχνότερα στο </a:t>
            </a:r>
            <a:r>
              <a:rPr lang="el-GR" sz="2200" dirty="0" err="1">
                <a:solidFill>
                  <a:prstClr val="black"/>
                </a:solidFill>
              </a:rPr>
              <a:t>ελάσσον</a:t>
            </a:r>
            <a:r>
              <a:rPr lang="el-GR" sz="2200" dirty="0">
                <a:solidFill>
                  <a:prstClr val="black"/>
                </a:solidFill>
              </a:rPr>
              <a:t> </a:t>
            </a:r>
            <a:r>
              <a:rPr lang="el-GR" sz="2200" dirty="0" smtClean="0">
                <a:solidFill>
                  <a:prstClr val="black"/>
                </a:solidFill>
              </a:rPr>
              <a:t>τόξο.</a:t>
            </a:r>
            <a:endParaRPr lang="el-GR" sz="2200" dirty="0">
              <a:solidFill>
                <a:prstClr val="black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200" dirty="0" smtClean="0">
                <a:solidFill>
                  <a:prstClr val="black"/>
                </a:solidFill>
              </a:rPr>
              <a:t>Αίτια:</a:t>
            </a:r>
            <a:endParaRPr lang="el-GR" sz="22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200" dirty="0" err="1">
                <a:solidFill>
                  <a:prstClr val="black"/>
                </a:solidFill>
              </a:rPr>
              <a:t>Ελικοβακτηρίδιο</a:t>
            </a:r>
            <a:r>
              <a:rPr lang="el-GR" sz="2200" dirty="0">
                <a:solidFill>
                  <a:prstClr val="black"/>
                </a:solidFill>
              </a:rPr>
              <a:t> </a:t>
            </a:r>
            <a:r>
              <a:rPr lang="el-GR" sz="2200" dirty="0" smtClean="0">
                <a:solidFill>
                  <a:prstClr val="black"/>
                </a:solidFill>
              </a:rPr>
              <a:t>πυλωρού,</a:t>
            </a:r>
            <a:endParaRPr lang="el-GR" sz="22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</a:rPr>
              <a:t>Μη στεροειδή </a:t>
            </a:r>
            <a:r>
              <a:rPr lang="el-GR" sz="2200" dirty="0" smtClean="0">
                <a:solidFill>
                  <a:prstClr val="black"/>
                </a:solidFill>
              </a:rPr>
              <a:t>αντιφλεγμονώδη,</a:t>
            </a:r>
            <a:endParaRPr lang="el-GR" sz="22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</a:rPr>
              <a:t>Υπερέκκριση </a:t>
            </a:r>
            <a:r>
              <a:rPr lang="el-GR" sz="2200" dirty="0" err="1" smtClean="0">
                <a:solidFill>
                  <a:prstClr val="black"/>
                </a:solidFill>
              </a:rPr>
              <a:t>HCl</a:t>
            </a:r>
            <a:r>
              <a:rPr lang="el-GR" sz="2200" dirty="0" smtClean="0">
                <a:solidFill>
                  <a:prstClr val="black"/>
                </a:solidFill>
              </a:rPr>
              <a:t>.</a:t>
            </a:r>
            <a:endParaRPr lang="el-GR" sz="2200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572000" y="1340768"/>
            <a:ext cx="0" cy="4752528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7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Κλινική εικόνα</a:t>
            </a:r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202666"/>
            <a:ext cx="432048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004A82"/>
                </a:solidFill>
              </a:rPr>
              <a:t>Δωδεκαδακτυλικό Έλκος</a:t>
            </a:r>
          </a:p>
          <a:p>
            <a:pPr>
              <a:spcBef>
                <a:spcPts val="1200"/>
              </a:spcBef>
            </a:pPr>
            <a:r>
              <a:rPr lang="el-GR" dirty="0"/>
              <a:t>Οξύς πόνος στο </a:t>
            </a:r>
            <a:r>
              <a:rPr lang="el-GR" dirty="0" err="1"/>
              <a:t>επιγάστριο</a:t>
            </a:r>
            <a:r>
              <a:rPr lang="el-GR" dirty="0"/>
              <a:t> με χαρακτήρα </a:t>
            </a:r>
            <a:r>
              <a:rPr lang="el-GR" dirty="0" smtClean="0"/>
              <a:t>καύσους,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Εκδηλώνεται όταν το στομάχι είναι κενό (Άλγος πείνας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Υποχωρεί με την λήψη </a:t>
            </a:r>
            <a:r>
              <a:rPr lang="el-GR" dirty="0" smtClean="0"/>
              <a:t>τροφής,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Συνυπάρχουν ναυτία και </a:t>
            </a:r>
            <a:r>
              <a:rPr lang="el-GR" dirty="0" smtClean="0"/>
              <a:t>έμετος,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Ευαισθησία στο </a:t>
            </a:r>
            <a:r>
              <a:rPr lang="el-GR" dirty="0" err="1" smtClean="0"/>
              <a:t>επιγάστριο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716016" y="1199608"/>
            <a:ext cx="4114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b="1" dirty="0" smtClean="0">
                <a:solidFill>
                  <a:srgbClr val="004A82"/>
                </a:solidFill>
              </a:rPr>
              <a:t>Γαστρικό έλκος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Οξύς </a:t>
            </a:r>
            <a:r>
              <a:rPr lang="el-GR" dirty="0">
                <a:solidFill>
                  <a:prstClr val="black"/>
                </a:solidFill>
              </a:rPr>
              <a:t>πόνος στο </a:t>
            </a:r>
            <a:r>
              <a:rPr lang="el-GR" dirty="0" err="1">
                <a:solidFill>
                  <a:prstClr val="black"/>
                </a:solidFill>
              </a:rPr>
              <a:t>επιγάστριο</a:t>
            </a:r>
            <a:r>
              <a:rPr lang="el-GR" dirty="0">
                <a:solidFill>
                  <a:prstClr val="black"/>
                </a:solidFill>
              </a:rPr>
              <a:t> με χαρακτήρα </a:t>
            </a:r>
            <a:r>
              <a:rPr lang="el-GR" dirty="0" smtClean="0">
                <a:solidFill>
                  <a:prstClr val="black"/>
                </a:solidFill>
              </a:rPr>
              <a:t>καύσους,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Εμφανίζεται μετά από την λήψη τροφής (30΄</a:t>
            </a:r>
            <a:r>
              <a:rPr lang="el-GR" dirty="0" smtClean="0">
                <a:solidFill>
                  <a:prstClr val="black"/>
                </a:solidFill>
              </a:rPr>
              <a:t>),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Συνυπάρχουν έμετος, ανορεξία, απώλεια </a:t>
            </a:r>
            <a:r>
              <a:rPr lang="el-GR" dirty="0" smtClean="0">
                <a:solidFill>
                  <a:prstClr val="black"/>
                </a:solidFill>
              </a:rPr>
              <a:t>βάρους.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572000" y="1340768"/>
            <a:ext cx="0" cy="4752528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Διάγνωση πεπτικού έλκους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Ιστορικό,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Φυσική </a:t>
            </a:r>
            <a:r>
              <a:rPr lang="el-GR" dirty="0" smtClean="0"/>
              <a:t>εξέταση,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 smtClean="0"/>
              <a:t>Εξετάσεις,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Ενδοσκόπηση,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/>
              <a:t>Λήψη γαστρικού υγρού, </a:t>
            </a:r>
            <a:r>
              <a:rPr lang="el-GR" sz="2400" dirty="0" smtClean="0"/>
              <a:t>βιοψία.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Βαριούχο </a:t>
            </a:r>
            <a:r>
              <a:rPr lang="el-GR" sz="2400" dirty="0" smtClean="0"/>
              <a:t>γεύμα.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Ανατομία στομάχου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dirty="0"/>
              <a:t>Ινομυώδης σάκος  κάτω από τον αριστερό θόλο του διαφράγματος προς το </a:t>
            </a:r>
            <a:r>
              <a:rPr lang="el-GR" dirty="0" err="1"/>
              <a:t>επιγάστριο</a:t>
            </a:r>
            <a:r>
              <a:rPr lang="el-GR" dirty="0"/>
              <a:t>.</a:t>
            </a:r>
          </a:p>
          <a:p>
            <a:pPr>
              <a:spcBef>
                <a:spcPts val="1200"/>
              </a:spcBef>
            </a:pPr>
            <a:r>
              <a:rPr lang="el-GR" dirty="0"/>
              <a:t>Χωρίζεται από τον οισοφάγο με το καρδιακό στόμιο.</a:t>
            </a:r>
          </a:p>
          <a:p>
            <a:pPr>
              <a:spcBef>
                <a:spcPts val="1200"/>
              </a:spcBef>
            </a:pPr>
            <a:r>
              <a:rPr lang="el-GR" dirty="0"/>
              <a:t>Διαιρείται σε δύο κύρια </a:t>
            </a:r>
            <a:r>
              <a:rPr lang="el-GR" dirty="0" smtClean="0"/>
              <a:t>μέρη:</a:t>
            </a:r>
            <a:endParaRPr lang="el-GR" dirty="0"/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Τον </a:t>
            </a:r>
            <a:r>
              <a:rPr lang="el-GR" sz="2400" dirty="0"/>
              <a:t>ιδίως </a:t>
            </a:r>
            <a:r>
              <a:rPr lang="el-GR" sz="2400" dirty="0" smtClean="0"/>
              <a:t>στόμαχο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 smtClean="0"/>
              <a:t>Θόλο</a:t>
            </a:r>
            <a:r>
              <a:rPr lang="en-US" sz="2400" dirty="0" smtClean="0"/>
              <a:t> </a:t>
            </a:r>
            <a:r>
              <a:rPr lang="el-GR" sz="2400" dirty="0" smtClean="0"/>
              <a:t>και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 smtClean="0"/>
              <a:t>Το </a:t>
            </a:r>
            <a:r>
              <a:rPr lang="el-GR" sz="2400" dirty="0"/>
              <a:t>σώμα του </a:t>
            </a:r>
            <a:r>
              <a:rPr lang="el-GR" sz="2400" dirty="0" smtClean="0"/>
              <a:t>στομάχου</a:t>
            </a:r>
            <a:r>
              <a:rPr lang="en-US" sz="2400" dirty="0" smtClean="0"/>
              <a:t>.</a:t>
            </a:r>
            <a:endParaRPr lang="el-GR" sz="2400" dirty="0"/>
          </a:p>
          <a:p>
            <a:pPr marL="914400" lvl="1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l-GR" sz="2400" dirty="0" smtClean="0"/>
              <a:t>Τον </a:t>
            </a:r>
            <a:r>
              <a:rPr lang="el-GR" sz="2400" dirty="0"/>
              <a:t>πυλωρικό </a:t>
            </a:r>
            <a:r>
              <a:rPr lang="el-GR" sz="2400" dirty="0" smtClean="0"/>
              <a:t>στόμαχο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 smtClean="0"/>
              <a:t>Πυλωρικό άντρο και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 smtClean="0"/>
              <a:t>Πυλωρικό σωλήνα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Διάγνωση </a:t>
            </a:r>
            <a:r>
              <a:rPr lang="el-GR" sz="4400" dirty="0" smtClean="0"/>
              <a:t>πεπτικού </a:t>
            </a:r>
            <a:r>
              <a:rPr lang="el-GR" sz="4400" dirty="0"/>
              <a:t>έλκους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819209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200" dirty="0" smtClean="0"/>
              <a:t>Ενδοσκοπική εικόνα δωδεκαδακτυλικού έλκους.</a:t>
            </a:r>
            <a:endParaRPr lang="el-GR" sz="2200" dirty="0"/>
          </a:p>
        </p:txBody>
      </p:sp>
      <p:pic>
        <p:nvPicPr>
          <p:cNvPr id="3074" name="Picture 2" descr="File:DU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98729"/>
            <a:ext cx="5448300" cy="4267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/>
          <p:nvPr/>
        </p:nvSpPr>
        <p:spPr>
          <a:xfrm>
            <a:off x="2555775" y="6309320"/>
            <a:ext cx="40324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DU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BonifaceFR"/>
              </a:rPr>
              <a:t>BonifaceFR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79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Θεραπεία πεπτικού έλκους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Συντηρητική,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Φαρμακευτική,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/>
              <a:t>Αναστολείς της αντλίας πρωτονίων, αναστολείς Η2 </a:t>
            </a:r>
            <a:r>
              <a:rPr lang="el-GR" sz="2400" dirty="0" smtClean="0"/>
              <a:t>υποδοχέων,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/>
              <a:t>Αντιβίωση (στο </a:t>
            </a:r>
            <a:r>
              <a:rPr lang="el-GR" sz="2400" dirty="0" err="1"/>
              <a:t>ελικοβακτηρίδιο</a:t>
            </a:r>
            <a:r>
              <a:rPr lang="el-GR" sz="2400" dirty="0"/>
              <a:t> του πυλωρού</a:t>
            </a:r>
            <a:r>
              <a:rPr lang="el-GR" sz="2400" dirty="0" smtClean="0"/>
              <a:t>),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 err="1" smtClean="0"/>
              <a:t>Αντιόξινα</a:t>
            </a:r>
            <a:r>
              <a:rPr lang="el-GR" sz="2400" dirty="0" smtClean="0"/>
              <a:t>. 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Δίαιτα.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dirty="0" smtClean="0"/>
              <a:t>Χειρουργική</a:t>
            </a:r>
            <a:r>
              <a:rPr lang="el-GR" dirty="0"/>
              <a:t>,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Αποτυχία συντηρητικής </a:t>
            </a:r>
            <a:r>
              <a:rPr lang="el-GR" sz="2400" dirty="0" smtClean="0"/>
              <a:t>θεραπείας,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Επιπλοκές.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Επιπλοκές πεπτικού έλκους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600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 smtClean="0"/>
              <a:t>Αιμορραγία,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Διάτρηση,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Πυλωρική </a:t>
            </a:r>
            <a:r>
              <a:rPr lang="el-GR" dirty="0" smtClean="0"/>
              <a:t>στένωση.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Αιμορραγία πεπτικού έλκους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4098" name="Picture 2" descr="File:Bleeding gastric ulc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200" dirty="0" smtClean="0"/>
              <a:t>Ενδοσκοπική εικόνα αιμορραγίας γαστρικού έλκους.</a:t>
            </a:r>
            <a:endParaRPr lang="el-GR" sz="2200" dirty="0"/>
          </a:p>
        </p:txBody>
      </p:sp>
      <p:sp>
        <p:nvSpPr>
          <p:cNvPr id="7" name="Rectangle 5"/>
          <p:cNvSpPr/>
          <p:nvPr/>
        </p:nvSpPr>
        <p:spPr>
          <a:xfrm>
            <a:off x="2843808" y="6329304"/>
            <a:ext cx="3384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Bleeding gastric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ulcer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Jeremias"/>
              </a:rPr>
              <a:t>Jeremias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4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Νοσηλευτικές διαγνώσεις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Πόνος στο </a:t>
            </a:r>
            <a:r>
              <a:rPr lang="el-GR" dirty="0" err="1"/>
              <a:t>επιγάστριο</a:t>
            </a:r>
            <a:r>
              <a:rPr lang="el-GR" dirty="0"/>
              <a:t> που σχετίζεται με την διάβρωση του </a:t>
            </a:r>
            <a:r>
              <a:rPr lang="el-GR" dirty="0" smtClean="0"/>
              <a:t>βλεννογόνου,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Διαταραχή της θρέψης που σχετίζεται με την μειωμένη λήψη τροφής (ανορεξία, εμέτους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Αφυδάτωση και ηλεκτρολυτικές διαταραχές που σχετίζονται με τους </a:t>
            </a:r>
            <a:r>
              <a:rPr lang="el-GR" dirty="0" smtClean="0"/>
              <a:t>εμετούς,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Διαταραχή του ύπνου που σχετίζεται με τον </a:t>
            </a:r>
            <a:r>
              <a:rPr lang="el-GR" dirty="0" smtClean="0"/>
              <a:t>πόνο,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Αυξημένος κίνδυνος </a:t>
            </a:r>
            <a:r>
              <a:rPr lang="el-GR" dirty="0" smtClean="0"/>
              <a:t>επιπλοκών.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Καρκίνος στομάχου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dirty="0" smtClean="0"/>
              <a:t>Αδενοκαρκίνωμα,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sz="2400" dirty="0"/>
              <a:t>10% των </a:t>
            </a:r>
            <a:r>
              <a:rPr lang="el-GR" sz="2400" dirty="0" smtClean="0"/>
              <a:t>θανάτων,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95% των κακοηθών όγκων του </a:t>
            </a:r>
            <a:r>
              <a:rPr lang="el-GR" sz="2400" dirty="0" smtClean="0"/>
              <a:t>στομάχου.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dirty="0" smtClean="0"/>
              <a:t>Ιαπωνία,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Άνδρες,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Μέση και μεγάλη  ηλικία (50-70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Άγνωστη </a:t>
            </a:r>
            <a:r>
              <a:rPr lang="el-GR" dirty="0" smtClean="0"/>
              <a:t>αιτιολογία,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Ενοχοποιητικοί </a:t>
            </a:r>
            <a:r>
              <a:rPr lang="el-GR" dirty="0" smtClean="0"/>
              <a:t>παράγοντες.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Παράγοντες κινδύνου για καρκίνο στομάχου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Περιβαλλοντικοί (ψευδάργυρος και χαλκός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Διαιτητικοί (άμυλο, κρέας, παστά, καπνιστά (</a:t>
            </a:r>
            <a:r>
              <a:rPr lang="el-GR" dirty="0" err="1"/>
              <a:t>νιτροζαμίνες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Γενετικοί (ομάδα Α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/>
              <a:t>Ελικοβακτηρίδιο</a:t>
            </a:r>
            <a:r>
              <a:rPr lang="el-GR" dirty="0"/>
              <a:t> του </a:t>
            </a:r>
            <a:r>
              <a:rPr lang="el-GR" dirty="0" smtClean="0"/>
              <a:t>πυλωρού,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Κακοήθης </a:t>
            </a:r>
            <a:r>
              <a:rPr lang="el-GR" dirty="0" smtClean="0"/>
              <a:t>αναιμία.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Κλινική εικόνα</a:t>
            </a:r>
            <a:br>
              <a:rPr lang="el-GR" sz="4400" dirty="0" smtClean="0"/>
            </a:br>
            <a:r>
              <a:rPr lang="el-GR" sz="3600" b="0" dirty="0" smtClean="0"/>
              <a:t>(Καρκίνος στομάχου)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Αίσθημα </a:t>
            </a:r>
            <a:r>
              <a:rPr lang="el-GR" dirty="0" err="1"/>
              <a:t>επιγαστρικού</a:t>
            </a:r>
            <a:r>
              <a:rPr lang="el-GR" dirty="0"/>
              <a:t> </a:t>
            </a:r>
            <a:r>
              <a:rPr lang="el-GR" dirty="0" smtClean="0"/>
              <a:t>βάρους,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Ανορεξία, αποστροφή για κάποιες τροφές (κρέας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Εμετός, 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Αιμορραγία (σπάνια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Αναιμία,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Απώλεια </a:t>
            </a:r>
            <a:r>
              <a:rPr lang="el-GR" dirty="0" smtClean="0"/>
              <a:t>βάρους.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Σταδιοποίηση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216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Κατά </a:t>
            </a:r>
            <a:r>
              <a:rPr lang="en-US" b="1" dirty="0">
                <a:solidFill>
                  <a:srgbClr val="004A82"/>
                </a:solidFill>
              </a:rPr>
              <a:t>TNM</a:t>
            </a:r>
          </a:p>
          <a:p>
            <a:pPr>
              <a:spcBef>
                <a:spcPts val="1800"/>
              </a:spcBef>
            </a:pPr>
            <a:r>
              <a:rPr lang="en-US" dirty="0"/>
              <a:t>T (Tumor) </a:t>
            </a:r>
            <a:r>
              <a:rPr lang="el-GR" dirty="0" smtClean="0"/>
              <a:t>Όγκος,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n-US" dirty="0"/>
              <a:t>N (Nodes) </a:t>
            </a:r>
            <a:r>
              <a:rPr lang="el-GR" dirty="0" smtClean="0"/>
              <a:t>Λεμφαδένες,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n-US" dirty="0"/>
              <a:t>M (Metastasis) </a:t>
            </a:r>
            <a:r>
              <a:rPr lang="el-GR" dirty="0" smtClean="0"/>
              <a:t>Μεταστάσεις.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35437"/>
              </p:ext>
            </p:extLst>
          </p:nvPr>
        </p:nvGraphicFramePr>
        <p:xfrm>
          <a:off x="683568" y="3332533"/>
          <a:ext cx="7560840" cy="3291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3096344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4A82"/>
                          </a:solidFill>
                        </a:rPr>
                        <a:t>T</a:t>
                      </a:r>
                      <a:endParaRPr lang="el-GR" sz="2000" b="1" dirty="0">
                        <a:solidFill>
                          <a:srgbClr val="004A82"/>
                        </a:solidFill>
                      </a:endParaRPr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4A82"/>
                          </a:solidFill>
                        </a:rPr>
                        <a:t>N</a:t>
                      </a:r>
                      <a:endParaRPr lang="el-GR" sz="2000" b="1" dirty="0">
                        <a:solidFill>
                          <a:srgbClr val="004A82"/>
                        </a:solidFill>
                      </a:endParaRPr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4A82"/>
                          </a:solidFill>
                        </a:rPr>
                        <a:t>M</a:t>
                      </a:r>
                      <a:endParaRPr lang="el-GR" sz="2000" b="1" dirty="0">
                        <a:solidFill>
                          <a:srgbClr val="004A82"/>
                        </a:solidFill>
                      </a:endParaRPr>
                    </a:p>
                  </a:txBody>
                  <a:tcPr marL="91451" marR="91451" marT="45728" marB="45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Tis </a:t>
                      </a:r>
                      <a:r>
                        <a:rPr lang="el-GR" sz="2000" dirty="0" smtClean="0"/>
                        <a:t> (στο</a:t>
                      </a:r>
                      <a:r>
                        <a:rPr lang="el-GR" sz="2000" baseline="0" dirty="0" smtClean="0"/>
                        <a:t> βλεννογόνο)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Ν0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Μ0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T1</a:t>
                      </a:r>
                      <a:r>
                        <a:rPr lang="el-GR" sz="2000" dirty="0" smtClean="0"/>
                        <a:t> (</a:t>
                      </a:r>
                      <a:r>
                        <a:rPr lang="el-GR" sz="2000" dirty="0" err="1" smtClean="0"/>
                        <a:t>βλεννο</a:t>
                      </a:r>
                      <a:r>
                        <a:rPr lang="el-GR" sz="2000" dirty="0" smtClean="0"/>
                        <a:t> – </a:t>
                      </a:r>
                      <a:r>
                        <a:rPr lang="el-GR" sz="2000" dirty="0" err="1" smtClean="0"/>
                        <a:t>υποβλεννογόνιο</a:t>
                      </a:r>
                      <a:r>
                        <a:rPr lang="el-GR" sz="2000" dirty="0" smtClean="0"/>
                        <a:t>)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Όχι διηθημένους λεμφαδένες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χωρίς μεταστάσεις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T2</a:t>
                      </a:r>
                      <a:r>
                        <a:rPr lang="el-GR" sz="2000" dirty="0" smtClean="0"/>
                        <a:t> (μυϊκό χιτώνα)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Ν1</a:t>
                      </a:r>
                      <a:r>
                        <a:rPr lang="el-GR" sz="2000" dirty="0" smtClean="0"/>
                        <a:t> λεμφαδένες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Μ1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T3</a:t>
                      </a:r>
                      <a:r>
                        <a:rPr lang="el-GR" sz="2000" dirty="0" smtClean="0"/>
                        <a:t> (ορογόνο χιτώνα)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&lt;3 εκ από την πρωτοπαθή</a:t>
                      </a:r>
                      <a:r>
                        <a:rPr lang="el-GR" sz="2000" baseline="0" dirty="0" smtClean="0"/>
                        <a:t> εστία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με μεταστάσεις</a:t>
                      </a:r>
                    </a:p>
                  </a:txBody>
                  <a:tcPr marL="91451" marR="91451" marT="45728" marB="45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T4</a:t>
                      </a:r>
                      <a:r>
                        <a:rPr lang="el-GR" sz="2000" dirty="0" smtClean="0"/>
                        <a:t> (γειτονικά όργανα)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Ν2</a:t>
                      </a:r>
                      <a:r>
                        <a:rPr lang="el-GR" sz="2000" dirty="0" smtClean="0"/>
                        <a:t> &gt;3 εκ από την πρωτοπαθή</a:t>
                      </a:r>
                      <a:r>
                        <a:rPr lang="el-GR" sz="2000" baseline="0" dirty="0" smtClean="0"/>
                        <a:t> εστία</a:t>
                      </a:r>
                      <a:endParaRPr lang="el-GR" sz="20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51" marR="91451"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2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Διάγνωση καρκίνου στομάχου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 smtClean="0"/>
              <a:t>Ιστορικό,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Φυσική </a:t>
            </a:r>
            <a:r>
              <a:rPr lang="el-GR" dirty="0" smtClean="0"/>
              <a:t>εξέταση,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Εξετάσεις.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 err="1"/>
              <a:t>Γαστροσκόπηση</a:t>
            </a:r>
            <a:r>
              <a:rPr lang="el-GR" dirty="0"/>
              <a:t> και </a:t>
            </a:r>
            <a:r>
              <a:rPr lang="el-GR" dirty="0" smtClean="0"/>
              <a:t>βιοψία,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Αξονική τομογραφία (μεταστάσεις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 στομάχου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Stomach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571850"/>
            <a:ext cx="4392488" cy="4392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/>
          <p:nvPr/>
        </p:nvSpPr>
        <p:spPr>
          <a:xfrm>
            <a:off x="3563888" y="6093296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Stomach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Liftarn"/>
              </a:rPr>
              <a:t>Liftarn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9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908720"/>
          </a:xfrm>
        </p:spPr>
        <p:txBody>
          <a:bodyPr>
            <a:normAutofit/>
          </a:bodyPr>
          <a:lstStyle/>
          <a:p>
            <a:r>
              <a:rPr lang="el-GR" dirty="0"/>
              <a:t>Διάγνωση καρκίνου στομάχου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pic>
        <p:nvPicPr>
          <p:cNvPr id="5" name="Θέση περιεχομένου 4" title="καρκίνος στομάχου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89" y="1316037"/>
            <a:ext cx="4342423" cy="5040313"/>
          </a:xfrm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Βέλος προς τα κάτω 5" title="καρκίνος στομάχου"/>
          <p:cNvSpPr/>
          <p:nvPr/>
        </p:nvSpPr>
        <p:spPr>
          <a:xfrm rot="4310617">
            <a:off x="5385831" y="4373982"/>
            <a:ext cx="219712" cy="11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339752" y="6400739"/>
            <a:ext cx="43924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Stomach-Cancer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Beet012 (page does not exist)"/>
              </a:rPr>
              <a:t>Beet012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2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καρκίνου στομάχου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dirty="0"/>
              <a:t>Εξαρτάται από τον τύπο, την θέση </a:t>
            </a:r>
            <a:r>
              <a:rPr lang="el-GR" dirty="0" smtClean="0"/>
              <a:t>και </a:t>
            </a:r>
            <a:r>
              <a:rPr lang="el-GR" dirty="0"/>
              <a:t>την βαρύτητα (</a:t>
            </a:r>
            <a:r>
              <a:rPr lang="el-GR" dirty="0" err="1"/>
              <a:t>σταδιοποίηση</a:t>
            </a:r>
            <a:r>
              <a:rPr lang="el-GR" dirty="0"/>
              <a:t>) της νόσου και </a:t>
            </a:r>
            <a:r>
              <a:rPr lang="el-GR" dirty="0" smtClean="0"/>
              <a:t>είναι: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Χειρουργική,</a:t>
            </a:r>
            <a:endParaRPr lang="el-GR" sz="2400" dirty="0"/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Γαστρεκτομή.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Χημειοθεραπεία, 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Ακτινοθεραπεία.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Πρόγνωση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dirty="0"/>
              <a:t>Εξαρτάται </a:t>
            </a:r>
            <a:r>
              <a:rPr lang="el-GR" dirty="0" smtClean="0"/>
              <a:t>από: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Τον </a:t>
            </a:r>
            <a:r>
              <a:rPr lang="el-GR" dirty="0"/>
              <a:t>ιστολογικό </a:t>
            </a:r>
            <a:r>
              <a:rPr lang="el-GR" dirty="0" smtClean="0"/>
              <a:t>τύπο,</a:t>
            </a:r>
            <a:r>
              <a:rPr lang="el-GR" dirty="0"/>
              <a:t>	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Επιφανειακός και </a:t>
            </a:r>
            <a:r>
              <a:rPr lang="el-GR" sz="2400" dirty="0" err="1"/>
              <a:t>Εκβλαστικός</a:t>
            </a:r>
            <a:r>
              <a:rPr lang="el-GR" sz="2400" dirty="0"/>
              <a:t> (καλύτερη πρόγνωση</a:t>
            </a:r>
            <a:r>
              <a:rPr lang="el-GR" sz="2400" dirty="0" smtClean="0"/>
              <a:t>),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 err="1"/>
              <a:t>Ελκωτικός</a:t>
            </a:r>
            <a:r>
              <a:rPr lang="el-GR" sz="2400" dirty="0"/>
              <a:t> και </a:t>
            </a:r>
            <a:r>
              <a:rPr lang="el-GR" sz="2400" dirty="0" smtClean="0"/>
              <a:t>Σκίρος, </a:t>
            </a:r>
            <a:r>
              <a:rPr lang="el-GR" sz="2400" dirty="0"/>
              <a:t>διηθητικός (χειρότερη πρόγνωση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dirty="0"/>
              <a:t>Την ύπαρξη ή όχι </a:t>
            </a:r>
            <a:r>
              <a:rPr lang="el-GR" dirty="0" smtClean="0"/>
              <a:t>μεταστάσεων.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Γαστρεκτομή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600400"/>
          </a:xfrm>
        </p:spPr>
        <p:txBody>
          <a:bodyPr>
            <a:normAutofit/>
          </a:bodyPr>
          <a:lstStyle/>
          <a:p>
            <a:r>
              <a:rPr lang="el-GR" dirty="0"/>
              <a:t>Αφαίρεση του στομάχου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Μερική (</a:t>
            </a:r>
            <a:r>
              <a:rPr lang="el-GR" sz="2400" dirty="0" err="1"/>
              <a:t>υφολική</a:t>
            </a:r>
            <a:r>
              <a:rPr lang="el-GR" sz="2400" dirty="0"/>
              <a:t>) </a:t>
            </a:r>
            <a:r>
              <a:rPr lang="el-GR" sz="2400" dirty="0" smtClean="0"/>
              <a:t>γαστρεκτομή,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Ολική </a:t>
            </a:r>
            <a:r>
              <a:rPr lang="el-GR" sz="2400" dirty="0" smtClean="0"/>
              <a:t>γαστρεκτομή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Ολική γαστρεκτομή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122" name="Picture 2" descr="File:Total gastrectomy with Double tra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56" y="1473190"/>
            <a:ext cx="3636175" cy="4490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Total gastrectomy with Jejunal interposi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0" y="1473190"/>
            <a:ext cx="4633075" cy="4490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/>
          <p:nvPr/>
        </p:nvSpPr>
        <p:spPr>
          <a:xfrm>
            <a:off x="794141" y="5964054"/>
            <a:ext cx="3524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Total gastrectomy with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/>
              </a:rPr>
              <a:t>Jejunal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interposition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6" tooltip="User:Ignis"/>
              </a:rPr>
              <a:t>Ignis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5506555" y="596405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Total gastrectomy with Double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tract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6" tooltip="User:Ignis"/>
              </a:rPr>
              <a:t>Ignis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0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ROYX-EN-Y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6" name="Ομάδα 25" title="ROYX-EN-Y"/>
          <p:cNvGrpSpPr/>
          <p:nvPr/>
        </p:nvGrpSpPr>
        <p:grpSpPr>
          <a:xfrm>
            <a:off x="2022478" y="1142220"/>
            <a:ext cx="5099045" cy="5079514"/>
            <a:chOff x="3805267" y="1067244"/>
            <a:chExt cx="5099045" cy="5079514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618" y="1574842"/>
              <a:ext cx="3542742" cy="4375525"/>
            </a:xfrm>
            <a:prstGeom prst="rect">
              <a:avLst/>
            </a:prstGeom>
          </p:spPr>
        </p:pic>
        <p:cxnSp>
          <p:nvCxnSpPr>
            <p:cNvPr id="8" name="Ευθύγραμμο βέλος σύνδεσης 7" title="βέλος"/>
            <p:cNvCxnSpPr/>
            <p:nvPr/>
          </p:nvCxnSpPr>
          <p:spPr>
            <a:xfrm flipH="1">
              <a:off x="6806614" y="1263064"/>
              <a:ext cx="288032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76882" y="1067244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Oesophagus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0" name="Ευθύγραμμο βέλος σύνδεσης 9" title="βέλος"/>
            <p:cNvCxnSpPr/>
            <p:nvPr/>
          </p:nvCxnSpPr>
          <p:spPr>
            <a:xfrm flipH="1" flipV="1">
              <a:off x="6876256" y="2270379"/>
              <a:ext cx="432048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092280" y="2603434"/>
              <a:ext cx="18120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Small bowel, reconnected to </a:t>
              </a:r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oesophagus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" name="Ευθύγραμμο βέλος σύνδεσης 12" title="βέλος"/>
            <p:cNvCxnSpPr/>
            <p:nvPr/>
          </p:nvCxnSpPr>
          <p:spPr>
            <a:xfrm flipV="1">
              <a:off x="4788024" y="3111266"/>
              <a:ext cx="325220" cy="749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05267" y="3956205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Gall bladder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" name="Ευθύγραμμο βέλος σύνδεσης 16" title="βέλος"/>
            <p:cNvCxnSpPr/>
            <p:nvPr/>
          </p:nvCxnSpPr>
          <p:spPr>
            <a:xfrm flipH="1">
              <a:off x="4788024" y="1574842"/>
              <a:ext cx="325220" cy="3544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897220" y="1245730"/>
              <a:ext cx="734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Liver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" name="Ευθύγραμμο βέλος σύνδεσης 19" title="βέλος"/>
            <p:cNvCxnSpPr/>
            <p:nvPr/>
          </p:nvCxnSpPr>
          <p:spPr>
            <a:xfrm>
              <a:off x="5652120" y="5229200"/>
              <a:ext cx="1080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895234" y="4823319"/>
              <a:ext cx="18120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Far end of duodenum reconnected to small bowel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Rectangle 5"/>
          <p:cNvSpPr/>
          <p:nvPr/>
        </p:nvSpPr>
        <p:spPr>
          <a:xfrm>
            <a:off x="3005236" y="6309320"/>
            <a:ext cx="2907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Total gastrectomy with Roux-en-Y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Ignis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1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Μερική γαστρεκτομή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96868" y="1337604"/>
            <a:ext cx="2098576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4A82"/>
                </a:solidFill>
              </a:rPr>
              <a:t>BILLROTH I</a:t>
            </a:r>
          </a:p>
          <a:p>
            <a:pPr marL="0" indent="0" algn="ctr">
              <a:buNone/>
            </a:pP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5796136" y="1330169"/>
            <a:ext cx="209857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4A82"/>
                </a:solidFill>
              </a:rPr>
              <a:t>BILLROTH II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l-GR" b="1" dirty="0">
              <a:solidFill>
                <a:srgbClr val="004A82"/>
              </a:solidFill>
            </a:endParaRPr>
          </a:p>
        </p:txBody>
      </p:sp>
      <p:pic>
        <p:nvPicPr>
          <p:cNvPr id="6146" name="Picture 2" descr="File:Distal gastrectomy with Billroth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6" y="1903510"/>
            <a:ext cx="4293121" cy="3761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Distal gastrectomy with Billroth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68" y="1910705"/>
            <a:ext cx="3862312" cy="37558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/>
          <p:nvPr/>
        </p:nvSpPr>
        <p:spPr>
          <a:xfrm>
            <a:off x="794653" y="5733256"/>
            <a:ext cx="3303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Distal gastrectomy with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/>
              </a:rPr>
              <a:t>Billroth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 tooltip="User:Ignis"/>
              </a:rPr>
              <a:t>Ignis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5227214" y="5733256"/>
            <a:ext cx="3303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Distal gastrectomy with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8"/>
              </a:rPr>
              <a:t>Billroth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6" tooltip="User:Ignis"/>
              </a:rPr>
              <a:t>Ignis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6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γαστρεκτομής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80223"/>
            <a:ext cx="3610744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Άμεσες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Αιμορραγία,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Ρήξη αναστόμωσης και </a:t>
            </a:r>
            <a:r>
              <a:rPr lang="el-GR" dirty="0" smtClean="0"/>
              <a:t>περιτονίτιδα,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(4η-8η </a:t>
            </a:r>
            <a:r>
              <a:rPr lang="el-GR" dirty="0" err="1"/>
              <a:t>μτχ</a:t>
            </a:r>
            <a:r>
              <a:rPr lang="el-GR" dirty="0"/>
              <a:t> ημέρα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Λοίμωξη.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860032" y="1196752"/>
            <a:ext cx="401145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b="1" dirty="0">
                <a:solidFill>
                  <a:srgbClr val="004A82"/>
                </a:solidFill>
              </a:rPr>
              <a:t>Απώτερες - όψιμες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Σύνδρομο </a:t>
            </a:r>
            <a:r>
              <a:rPr lang="el-GR" dirty="0" err="1" smtClean="0">
                <a:solidFill>
                  <a:prstClr val="black"/>
                </a:solidFill>
              </a:rPr>
              <a:t>Dumping</a:t>
            </a:r>
            <a:r>
              <a:rPr lang="el-GR" dirty="0" smtClean="0">
                <a:solidFill>
                  <a:prstClr val="black"/>
                </a:solidFill>
              </a:rPr>
              <a:t>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Αναιμία,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Αδενοκαρκίνωμα του </a:t>
            </a:r>
            <a:r>
              <a:rPr lang="el-GR" dirty="0" smtClean="0">
                <a:solidFill>
                  <a:prstClr val="black"/>
                </a:solidFill>
              </a:rPr>
              <a:t>κολοβώματος.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</a:pPr>
            <a:endParaRPr lang="el-GR" dirty="0" smtClean="0">
              <a:solidFill>
                <a:prstClr val="black"/>
              </a:solidFill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283968" y="1340768"/>
            <a:ext cx="0" cy="3096344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smtClean="0"/>
              <a:t>Dumping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Αγγειοκινητική διαταραχή που οφείλεται σε ταχεία κένωση του στομάχου (σε </a:t>
            </a:r>
            <a:r>
              <a:rPr lang="el-GR" dirty="0" err="1"/>
              <a:t>υφολική</a:t>
            </a:r>
            <a:r>
              <a:rPr lang="el-GR" dirty="0"/>
              <a:t> </a:t>
            </a:r>
            <a:r>
              <a:rPr lang="el-GR" dirty="0" err="1"/>
              <a:t>γστρεκτομή</a:t>
            </a:r>
            <a:r>
              <a:rPr lang="el-GR" dirty="0"/>
              <a:t>) ή σε ταχεία δίοδο της τροφής (σε ολική γαστρεκτομή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Ο υπέρτονος βλωμός προκαλεί μετακίνηση νερού από τον </a:t>
            </a:r>
            <a:r>
              <a:rPr lang="el-GR" dirty="0" err="1"/>
              <a:t>ενδαγγειακό</a:t>
            </a:r>
            <a:r>
              <a:rPr lang="el-GR" dirty="0"/>
              <a:t> χώρο στον αυλό του εντέρου με συνέπεια οξεία </a:t>
            </a:r>
            <a:r>
              <a:rPr lang="el-GR" dirty="0" err="1" smtClean="0"/>
              <a:t>υποογκαιμία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Η ταχεία δίοδος προκαλεί διάταση του εντέρου και αύξηση των περισταλτικών </a:t>
            </a:r>
            <a:r>
              <a:rPr lang="el-GR" dirty="0" smtClean="0"/>
              <a:t>κινήσεων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Κλινική εικόνα</a:t>
            </a:r>
            <a:r>
              <a:rPr lang="el-GR" dirty="0"/>
              <a:t/>
            </a:r>
            <a:br>
              <a:rPr lang="el-GR" dirty="0"/>
            </a:br>
            <a:r>
              <a:rPr lang="el-GR" sz="3200" b="0" dirty="0" smtClean="0"/>
              <a:t>(Σύνδρομο </a:t>
            </a:r>
            <a:r>
              <a:rPr lang="en-US" sz="3200" b="0" dirty="0" smtClean="0"/>
              <a:t>Dumping</a:t>
            </a:r>
            <a:r>
              <a:rPr lang="el-GR" sz="3200" b="0" dirty="0" smtClean="0"/>
              <a:t>)</a:t>
            </a:r>
            <a:r>
              <a:rPr lang="en-US" sz="3200" b="0" dirty="0" smtClean="0"/>
              <a:t>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65434"/>
            <a:ext cx="82296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Έναρξη 5-30΄ από την λήψη τροφής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80232" y="2060854"/>
            <a:ext cx="32157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Σχετιζόμενη με την μετακίνηση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ύδατος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Ναυτία,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Ζάλη,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Ταχυκαρδία,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Εφίδρωση,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Λιποθυμία.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726360" y="2060848"/>
            <a:ext cx="41661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Σχετιζόμενη με την διάταση και την κινητικότητα του εντέρου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err="1">
                <a:solidFill>
                  <a:prstClr val="black"/>
                </a:solidFill>
                <a:latin typeface="Calibri"/>
              </a:rPr>
              <a:t>Επιγαστρικός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πόνος και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κωλικοειδή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άλγη,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Ναυτία,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Έντονοι εντερικοί ήχοι (βορβορυγμοί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Διάρροια.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325395" y="2204864"/>
            <a:ext cx="0" cy="3528392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9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 στομάχου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3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Εμφανίζει </a:t>
            </a:r>
            <a:r>
              <a:rPr lang="el-GR" dirty="0"/>
              <a:t>δύο </a:t>
            </a:r>
            <a:r>
              <a:rPr lang="el-GR" dirty="0" smtClean="0"/>
              <a:t>επιφάνειες,</a:t>
            </a:r>
            <a:endParaRPr lang="el-GR" dirty="0"/>
          </a:p>
          <a:p>
            <a:pPr lvl="1"/>
            <a:r>
              <a:rPr lang="el-GR" sz="2400" dirty="0"/>
              <a:t>την πρόσθια και την </a:t>
            </a:r>
            <a:r>
              <a:rPr lang="el-GR" sz="2400" dirty="0" smtClean="0"/>
              <a:t>οπίσθια,</a:t>
            </a:r>
            <a:endParaRPr lang="el-GR" sz="2400" dirty="0"/>
          </a:p>
          <a:p>
            <a:r>
              <a:rPr lang="el-GR" dirty="0" smtClean="0"/>
              <a:t>Και </a:t>
            </a:r>
            <a:r>
              <a:rPr lang="el-GR" dirty="0"/>
              <a:t>δύο </a:t>
            </a:r>
            <a:r>
              <a:rPr lang="el-GR" dirty="0" smtClean="0"/>
              <a:t>τόξα,</a:t>
            </a:r>
            <a:endParaRPr lang="el-GR" dirty="0"/>
          </a:p>
          <a:p>
            <a:pPr lvl="1"/>
            <a:r>
              <a:rPr lang="el-GR" sz="2400" dirty="0"/>
              <a:t>το έλασσον και το μείζων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3972576" y="6365262"/>
            <a:ext cx="2704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Παράγωγο έργο του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2"/>
              </a:rPr>
              <a:t>Stomach-ca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SMP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3046265" y="2701934"/>
            <a:ext cx="5630191" cy="4131411"/>
            <a:chOff x="3046265" y="2701934"/>
            <a:chExt cx="5630191" cy="4131411"/>
          </a:xfrm>
        </p:grpSpPr>
        <p:grpSp>
          <p:nvGrpSpPr>
            <p:cNvPr id="33" name="Ομάδα 32" title="Ανατομία στομάχου "/>
            <p:cNvGrpSpPr/>
            <p:nvPr/>
          </p:nvGrpSpPr>
          <p:grpSpPr>
            <a:xfrm>
              <a:off x="3046265" y="2701934"/>
              <a:ext cx="5630191" cy="4131411"/>
              <a:chOff x="503645" y="3009182"/>
              <a:chExt cx="5630191" cy="4131411"/>
            </a:xfrm>
          </p:grpSpPr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736" y="3009182"/>
                <a:ext cx="3607532" cy="3228130"/>
              </a:xfrm>
              <a:prstGeom prst="rect">
                <a:avLst/>
              </a:prstGeom>
            </p:spPr>
          </p:pic>
          <p:cxnSp>
            <p:nvCxnSpPr>
              <p:cNvPr id="7" name="Ευθύγραμμο βέλος σύνδεσης 6" title="βέλος"/>
              <p:cNvCxnSpPr/>
              <p:nvPr/>
            </p:nvCxnSpPr>
            <p:spPr>
              <a:xfrm flipV="1">
                <a:off x="3419872" y="4005064"/>
                <a:ext cx="792088" cy="216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2583650" y="4080552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Cardia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2" name="Ευθύγραμμο βέλος σύνδεσης 11" title="βέλος"/>
              <p:cNvCxnSpPr/>
              <p:nvPr/>
            </p:nvCxnSpPr>
            <p:spPr>
              <a:xfrm flipV="1">
                <a:off x="2843808" y="3934796"/>
                <a:ext cx="1080120" cy="702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852293" y="3769875"/>
                <a:ext cx="2013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Καρδιακό στόμιο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6" name="Ευθύγραμμο βέλος σύνδεσης 15" title="βέλος"/>
              <p:cNvCxnSpPr/>
              <p:nvPr/>
            </p:nvCxnSpPr>
            <p:spPr>
              <a:xfrm>
                <a:off x="2699792" y="3649041"/>
                <a:ext cx="1150400" cy="422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444918" y="3429222"/>
                <a:ext cx="1398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Οισοφάγος 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" name="Ευθύγραμμο βέλος σύνδεσης 18" title="βέλος"/>
              <p:cNvCxnSpPr/>
              <p:nvPr/>
            </p:nvCxnSpPr>
            <p:spPr>
              <a:xfrm>
                <a:off x="1835696" y="5161444"/>
                <a:ext cx="759622" cy="422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03645" y="4961389"/>
                <a:ext cx="13784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Δωδεκαδάκτυλο 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" name="Ευθύγραμμο βέλος σύνδεσης 21" title="βέλος"/>
              <p:cNvCxnSpPr/>
              <p:nvPr/>
            </p:nvCxnSpPr>
            <p:spPr>
              <a:xfrm>
                <a:off x="2288958" y="4850920"/>
                <a:ext cx="546322" cy="31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26344" y="4531827"/>
                <a:ext cx="2893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Πυλωρικός </a:t>
                </a:r>
                <a:r>
                  <a:rPr lang="el-GR" sz="2000" dirty="0" err="1" smtClean="0">
                    <a:solidFill>
                      <a:prstClr val="black"/>
                    </a:solidFill>
                    <a:latin typeface="Calibri"/>
                  </a:rPr>
                  <a:t>σφυγκτήρας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Δεξιό άγκιστρο 28" title="αγκύλη"/>
              <p:cNvSpPr/>
              <p:nvPr/>
            </p:nvSpPr>
            <p:spPr>
              <a:xfrm rot="8291227">
                <a:off x="2667124" y="5756861"/>
                <a:ext cx="432048" cy="66164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038371" y="6192596"/>
                <a:ext cx="12613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Πυλωρός 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Δεξιό άγκιστρο 30" title="αγκύλη"/>
              <p:cNvSpPr/>
              <p:nvPr/>
            </p:nvSpPr>
            <p:spPr>
              <a:xfrm rot="13180679" flipH="1">
                <a:off x="5236911" y="3582406"/>
                <a:ext cx="305471" cy="3558187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246182" y="5497033"/>
                <a:ext cx="887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Σώμα 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990660" y="3059668"/>
              <a:ext cx="749692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θόλος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3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Πρόληψη συνδρόμου </a:t>
            </a:r>
            <a:r>
              <a:rPr lang="en-US" dirty="0" smtClean="0"/>
              <a:t>Dumping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Μικρά και συχνά </a:t>
            </a:r>
            <a:r>
              <a:rPr lang="el-GR" dirty="0" smtClean="0"/>
              <a:t>γεύματα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Λήψη υγρών σε ξεχωριστούς </a:t>
            </a:r>
            <a:r>
              <a:rPr lang="el-GR" dirty="0" smtClean="0"/>
              <a:t>χρόνους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Πρωτεΐνες και λίπη έχουν αργή διάβαση του εντέρου και </a:t>
            </a:r>
            <a:r>
              <a:rPr lang="el-GR" dirty="0" err="1" smtClean="0"/>
              <a:t>πρωτιμώνται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Αποφεύγονται οι μεγάλες ποσότητες απλών υδατανθράκων γιατί απορροφούνται </a:t>
            </a:r>
            <a:r>
              <a:rPr lang="el-GR" dirty="0" smtClean="0"/>
              <a:t>γρήγορα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Μετά το γεύμα ο ασθενής να παραμένει σε θέση </a:t>
            </a:r>
            <a:r>
              <a:rPr lang="el-GR" dirty="0" err="1" smtClean="0"/>
              <a:t>ημικαθιστική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Νοσηλευτικές διαγνώσεις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Πόνος εξαιτίας του </a:t>
            </a:r>
            <a:r>
              <a:rPr lang="el-GR" dirty="0" err="1" smtClean="0"/>
              <a:t>χ.τραύματος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Διαταραχή της αιμάτωσης των ιστών που σχετίζεται με την </a:t>
            </a:r>
            <a:r>
              <a:rPr lang="el-GR" dirty="0" err="1"/>
              <a:t>διεγχειρητική</a:t>
            </a:r>
            <a:r>
              <a:rPr lang="el-GR" dirty="0"/>
              <a:t> απώλεια </a:t>
            </a:r>
            <a:r>
              <a:rPr lang="el-GR" dirty="0" smtClean="0"/>
              <a:t>αίματος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Διαταραχή στην ισορροπία υγρών </a:t>
            </a:r>
            <a:r>
              <a:rPr lang="el-GR" dirty="0" smtClean="0"/>
              <a:t>– ηλεκτρολυτών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Διαταραχή </a:t>
            </a:r>
            <a:r>
              <a:rPr lang="el-GR" dirty="0" smtClean="0"/>
              <a:t>θρέψης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Αυξημένος κίνδυνος </a:t>
            </a:r>
            <a:r>
              <a:rPr lang="el-GR" dirty="0" err="1" smtClean="0"/>
              <a:t>εισρόφησης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διαγνώσεις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726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Αυξημένος κίνδυνος </a:t>
            </a:r>
            <a:r>
              <a:rPr lang="el-GR" dirty="0" smtClean="0"/>
              <a:t>επιπλοκών, 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Αιμορραγία,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Περιτονίτιδα. 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Ανησυχία,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Διάταση </a:t>
            </a:r>
            <a:r>
              <a:rPr lang="el-GR" dirty="0" smtClean="0"/>
              <a:t>κοιλίας,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Ναυτία και </a:t>
            </a:r>
            <a:r>
              <a:rPr lang="el-GR" dirty="0" smtClean="0"/>
              <a:t>εμετός.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Δυσανεξία στην </a:t>
            </a:r>
            <a:r>
              <a:rPr lang="el-GR" dirty="0" smtClean="0"/>
              <a:t>κόπωση,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Διαταραχή της φυσιολογικής </a:t>
            </a:r>
            <a:r>
              <a:rPr lang="el-GR" dirty="0" smtClean="0"/>
              <a:t>κινητικότητας,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Μειωμένη </a:t>
            </a:r>
            <a:r>
              <a:rPr lang="el-GR" dirty="0" smtClean="0"/>
              <a:t>αυτοεξυπηρέτηση,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Έλλειμμα γνώσεων σχετικά με την διατροφή και την </a:t>
            </a:r>
            <a:r>
              <a:rPr lang="el-GR" dirty="0" smtClean="0"/>
              <a:t>θεραπεία.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Γαστρεκτομή για αντιμετώπιση παχυσαρκίας</a:t>
            </a:r>
            <a:endParaRPr lang="el-GR" dirty="0"/>
          </a:p>
        </p:txBody>
      </p:sp>
      <p:pic>
        <p:nvPicPr>
          <p:cNvPr id="5" name="Θέση περιεχομένου 4" title="Γαστρεκτομή για αντιμετώπιση παχυσαρκίας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25" y="1492106"/>
            <a:ext cx="4220115" cy="5163106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2029895" y="2524834"/>
            <a:ext cx="6668345" cy="2659236"/>
            <a:chOff x="2029895" y="2524834"/>
            <a:chExt cx="6668345" cy="2659236"/>
          </a:xfrm>
        </p:grpSpPr>
        <p:cxnSp>
          <p:nvCxnSpPr>
            <p:cNvPr id="6" name="Ευθύγραμμο βέλος σύνδεσης 5" title="βέλος"/>
            <p:cNvCxnSpPr/>
            <p:nvPr/>
          </p:nvCxnSpPr>
          <p:spPr>
            <a:xfrm>
              <a:off x="2839691" y="4073659"/>
              <a:ext cx="576064" cy="659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56203" y="3673549"/>
              <a:ext cx="97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Pylorus 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9" name="Ευθύγραμμο βέλος σύνδεσης 8" title="βέλος"/>
            <p:cNvCxnSpPr/>
            <p:nvPr/>
          </p:nvCxnSpPr>
          <p:spPr>
            <a:xfrm>
              <a:off x="3563888" y="2924944"/>
              <a:ext cx="1008112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29895" y="2524834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Gastric “sleeve”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" name="Ευθύγραμμο βέλος σύνδεσης 11" title="βέλος"/>
            <p:cNvCxnSpPr/>
            <p:nvPr/>
          </p:nvCxnSpPr>
          <p:spPr>
            <a:xfrm flipH="1" flipV="1">
              <a:off x="5940152" y="4368534"/>
              <a:ext cx="792088" cy="61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682016" y="4783960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Excised stomach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2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Αντωνία Καλογιάννη </a:t>
            </a:r>
            <a:r>
              <a:rPr lang="el-GR" sz="2000" dirty="0" smtClean="0"/>
              <a:t>2014. </a:t>
            </a:r>
            <a:r>
              <a:rPr lang="el-GR" sz="2000" dirty="0"/>
              <a:t>Αντωνία Καλογιάννη. «Χειρουργική Νοσηλευτική Ι (Θ).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/>
              <a:t> Χειρουργικές παθήσεις στομάχου και δωδεκαδάκτυλου».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Τοίχωμα του στομάχου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l-GR" sz="3200" b="0" dirty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Αποτελείται από τέσσερις χιτώνες (έξω προς τα μέσα) οι οποίοι </a:t>
            </a:r>
            <a:r>
              <a:rPr lang="el-GR" dirty="0" smtClean="0"/>
              <a:t>είναι: 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Ο ορογόνος </a:t>
            </a:r>
            <a:r>
              <a:rPr lang="el-GR" sz="2400" dirty="0" smtClean="0"/>
              <a:t>χιτώνας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Ο μυϊκός, ο οποίος διακρίνεται σε τρεις στιβάδες, 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Την </a:t>
            </a:r>
            <a:r>
              <a:rPr lang="el-GR" sz="2400" dirty="0"/>
              <a:t>έξω επιμήκη, την μέση κυκλοτερή και την έσω λοξή, (μόνο στο σώμα και την καρδιά του στομάχου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Ο </a:t>
            </a:r>
            <a:r>
              <a:rPr lang="el-GR" sz="2400" dirty="0" err="1"/>
              <a:t>υποβλεννογόνιος</a:t>
            </a:r>
            <a:r>
              <a:rPr lang="el-GR" sz="2400" dirty="0"/>
              <a:t> </a:t>
            </a:r>
            <a:r>
              <a:rPr lang="el-GR" sz="2400" dirty="0" smtClean="0"/>
              <a:t>(</a:t>
            </a:r>
            <a:r>
              <a:rPr lang="el-GR" sz="2400" dirty="0"/>
              <a:t>αιμοφόρα και λεμφοφόρα αγγεία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Ο </a:t>
            </a:r>
            <a:r>
              <a:rPr lang="el-GR" sz="2400" dirty="0" smtClean="0"/>
              <a:t>βλεννογόνος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Τοίχωμα του στομάχου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2</a:t>
            </a:r>
            <a:r>
              <a:rPr lang="el-GR" sz="3200" b="0" dirty="0" smtClean="0"/>
              <a:t>)</a:t>
            </a:r>
            <a:endParaRPr lang="el-GR" dirty="0"/>
          </a:p>
        </p:txBody>
      </p:sp>
      <p:pic>
        <p:nvPicPr>
          <p:cNvPr id="5" name="Θέση περιεχομένου 4" title="Τοίχωμα του στομάχου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7259"/>
            <a:ext cx="8229600" cy="44372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0135" y="5882788"/>
            <a:ext cx="3903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Illu stomach2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Arcadian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6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Βλεννογόνος στομάχου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Αποτελείται από κυλινδρικό επιθήλιο, χόριο και αδένες.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Οι αδένες διακρίνονται </a:t>
            </a:r>
            <a:r>
              <a:rPr lang="el-GR" dirty="0" smtClean="0"/>
              <a:t>σε</a:t>
            </a:r>
            <a:r>
              <a:rPr lang="en-US" dirty="0" smtClean="0"/>
              <a:t>: </a:t>
            </a:r>
            <a:r>
              <a:rPr lang="el-GR" dirty="0" smtClean="0"/>
              <a:t> 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Καρδιακούς,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Ιδίως γαστρικούς και 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Πυλωρικούς. 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Τα κύτταρα του στομάχου διακρίνονται σε βλεννώδη (βλέννα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Τοιχωματικά </a:t>
            </a:r>
            <a:r>
              <a:rPr lang="el-GR" dirty="0"/>
              <a:t>ή </a:t>
            </a:r>
            <a:r>
              <a:rPr lang="el-GR" dirty="0" err="1"/>
              <a:t>οξυπαράγωγα</a:t>
            </a:r>
            <a:r>
              <a:rPr lang="el-GR" dirty="0"/>
              <a:t> (</a:t>
            </a:r>
            <a:r>
              <a:rPr lang="el-GR" dirty="0" err="1"/>
              <a:t>HCl</a:t>
            </a:r>
            <a:r>
              <a:rPr lang="el-GR" dirty="0" smtClean="0"/>
              <a:t>) και 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Θεμέλια </a:t>
            </a:r>
            <a:r>
              <a:rPr lang="el-GR" dirty="0"/>
              <a:t>κύτταρα (</a:t>
            </a:r>
            <a:r>
              <a:rPr lang="el-GR" dirty="0" err="1"/>
              <a:t>πεψινογόνο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Αιμάτωση στομάχου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 descr="File:Stomach blood supply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9" y="2032285"/>
            <a:ext cx="8722462" cy="27595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/>
          <p:nvPr/>
        </p:nvSpPr>
        <p:spPr>
          <a:xfrm>
            <a:off x="3272031" y="4941168"/>
            <a:ext cx="2599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Stomach blood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supply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Igno2"/>
              </a:rPr>
              <a:t>Igno2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8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Φυσιολογία στομάχου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l-GR" dirty="0"/>
              <a:t>Προσωρινή παραμονή της </a:t>
            </a:r>
            <a:r>
              <a:rPr lang="el-GR" dirty="0" smtClean="0"/>
              <a:t>τροφής,</a:t>
            </a:r>
            <a:endParaRPr lang="el-GR" dirty="0"/>
          </a:p>
          <a:p>
            <a:pPr>
              <a:spcBef>
                <a:spcPts val="1800"/>
              </a:spcBef>
              <a:defRPr/>
            </a:pPr>
            <a:r>
              <a:rPr lang="el-GR" dirty="0"/>
              <a:t>Συνεχής ανάδευση και ανάμειξη της τροφής με το γαστρικό υγρό και</a:t>
            </a:r>
          </a:p>
          <a:p>
            <a:pPr>
              <a:spcBef>
                <a:spcPts val="1800"/>
              </a:spcBef>
              <a:defRPr/>
            </a:pPr>
            <a:r>
              <a:rPr lang="el-GR" dirty="0"/>
              <a:t>Σταδιακή προώθηση προς το </a:t>
            </a:r>
            <a:r>
              <a:rPr lang="el-GR" dirty="0" smtClean="0"/>
              <a:t>δωδεκαδάκτυλο,</a:t>
            </a:r>
            <a:endParaRPr lang="el-GR" dirty="0"/>
          </a:p>
          <a:p>
            <a:pPr>
              <a:spcBef>
                <a:spcPts val="1800"/>
              </a:spcBef>
              <a:defRPr/>
            </a:pPr>
            <a:r>
              <a:rPr lang="el-GR" dirty="0"/>
              <a:t>Μετατροπή του </a:t>
            </a:r>
            <a:r>
              <a:rPr lang="en-US" dirty="0"/>
              <a:t>Fe</a:t>
            </a:r>
            <a:r>
              <a:rPr lang="el-GR" baseline="30000" dirty="0"/>
              <a:t>+++</a:t>
            </a:r>
            <a:r>
              <a:rPr lang="el-GR" dirty="0"/>
              <a:t> </a:t>
            </a:r>
            <a:r>
              <a:rPr lang="en-US" dirty="0"/>
              <a:t> </a:t>
            </a:r>
            <a:r>
              <a:rPr lang="el-GR" dirty="0"/>
              <a:t>σε </a:t>
            </a:r>
            <a:r>
              <a:rPr lang="en-US" dirty="0"/>
              <a:t>Fe</a:t>
            </a:r>
            <a:r>
              <a:rPr lang="el-GR" baseline="30000" dirty="0"/>
              <a:t>++</a:t>
            </a:r>
            <a:r>
              <a:rPr lang="el-GR" dirty="0"/>
              <a:t> για καλύτερη απορρόφηση</a:t>
            </a:r>
            <a:r>
              <a:rPr lang="el-GR" dirty="0" smtClean="0"/>
              <a:t>.</a:t>
            </a:r>
          </a:p>
          <a:p>
            <a:pPr marL="0" indent="0">
              <a:spcBef>
                <a:spcPts val="3000"/>
              </a:spcBef>
              <a:buNone/>
              <a:defRPr/>
            </a:pPr>
            <a:r>
              <a:rPr lang="el-GR" b="1" dirty="0" smtClean="0">
                <a:solidFill>
                  <a:srgbClr val="004A82"/>
                </a:solidFill>
              </a:rPr>
              <a:t>Σύσταση Γαστρικού Υγρού</a:t>
            </a:r>
          </a:p>
          <a:p>
            <a:pPr>
              <a:spcBef>
                <a:spcPts val="1800"/>
              </a:spcBef>
              <a:defRPr/>
            </a:pPr>
            <a:r>
              <a:rPr lang="el-GR" dirty="0" err="1"/>
              <a:t>HCl</a:t>
            </a:r>
            <a:r>
              <a:rPr lang="el-GR" dirty="0"/>
              <a:t> , βλέννα, ενδογενής παράγοντας και πεπτικά ένζυμα όπως η πεψίνη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0544e9212086a0385629f89750621270b47b"/>
</p:tagLst>
</file>

<file path=ppt/theme/theme1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final</Template>
  <TotalTime>24</TotalTime>
  <Words>2113</Words>
  <Application>Microsoft Office PowerPoint</Application>
  <PresentationFormat>On-screen Show (4:3)</PresentationFormat>
  <Paragraphs>407</Paragraphs>
  <Slides>50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template final</vt:lpstr>
      <vt:lpstr>OC_template_updated</vt:lpstr>
      <vt:lpstr>Χειρουργική Νοσηλευτική Ι (Θ)</vt:lpstr>
      <vt:lpstr>Ανατομία στομάχου (1 από 3) </vt:lpstr>
      <vt:lpstr>Ανατομία στομάχου (2 από 3) </vt:lpstr>
      <vt:lpstr>Ανατομία στομάχου (3 από 3) </vt:lpstr>
      <vt:lpstr>Τοίχωμα του στομάχου (1 από 2)</vt:lpstr>
      <vt:lpstr>Τοίχωμα του στομάχου (2 από 2)</vt:lpstr>
      <vt:lpstr>Βλεννογόνος στομάχου</vt:lpstr>
      <vt:lpstr>Αιμάτωση στομάχου</vt:lpstr>
      <vt:lpstr>Φυσιολογία στομάχου</vt:lpstr>
      <vt:lpstr>HCl</vt:lpstr>
      <vt:lpstr>Πεψίνη</vt:lpstr>
      <vt:lpstr>Ενδογενής παράγοντας </vt:lpstr>
      <vt:lpstr>Ανατομία δωδεκαδάκτυλου (1 από 2)</vt:lpstr>
      <vt:lpstr>Ανατομία δωδεκαδάκτυλου (2 από 2)</vt:lpstr>
      <vt:lpstr>Φυσιολογία δωδεκαδάκτυλου</vt:lpstr>
      <vt:lpstr>Παθήσεις στομάχου</vt:lpstr>
      <vt:lpstr>Πεπτικό έλκος</vt:lpstr>
      <vt:lpstr>Κλινική εικόνα</vt:lpstr>
      <vt:lpstr>Διάγνωση πεπτικού έλκους (1 από 2)</vt:lpstr>
      <vt:lpstr>Διάγνωση πεπτικού έλκους (2 από 2)</vt:lpstr>
      <vt:lpstr>Θεραπεία πεπτικού έλκους</vt:lpstr>
      <vt:lpstr>Επιπλοκές πεπτικού έλκους</vt:lpstr>
      <vt:lpstr>Αιμορραγία πεπτικού έλκους</vt:lpstr>
      <vt:lpstr>Νοσηλευτικές διαγνώσεις </vt:lpstr>
      <vt:lpstr>Καρκίνος στομάχου</vt:lpstr>
      <vt:lpstr>Παράγοντες κινδύνου για καρκίνο στομάχου</vt:lpstr>
      <vt:lpstr>Κλινική εικόνα (Καρκίνος στομάχου)</vt:lpstr>
      <vt:lpstr>Σταδιοποίηση</vt:lpstr>
      <vt:lpstr>Διάγνωση καρκίνου στομάχου (1 από 2)</vt:lpstr>
      <vt:lpstr>Διάγνωση καρκίνου στομάχου (2 από 2)</vt:lpstr>
      <vt:lpstr>Θεραπεία καρκίνου στομάχου</vt:lpstr>
      <vt:lpstr>Πρόγνωση</vt:lpstr>
      <vt:lpstr>Γαστρεκτομή</vt:lpstr>
      <vt:lpstr>Ολική γαστρεκτομή</vt:lpstr>
      <vt:lpstr>ROYX-EN-Y</vt:lpstr>
      <vt:lpstr>Μερική γαστρεκτομή</vt:lpstr>
      <vt:lpstr>Επιπλοκές γαστρεκτομής</vt:lpstr>
      <vt:lpstr>Σύνδρομο Dumping</vt:lpstr>
      <vt:lpstr>Κλινική εικόνα (Σύνδρομο Dumping) </vt:lpstr>
      <vt:lpstr>Πρόληψη συνδρόμου Dumping</vt:lpstr>
      <vt:lpstr>Νοσηλευτικές διαγνώσεις (1 από 2)</vt:lpstr>
      <vt:lpstr>Νοσηλευτικές διαγνώσεις (2 από 2)</vt:lpstr>
      <vt:lpstr>Γαστρεκτομή για αντιμετώπιση παχυσαρκίας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(Θ)</dc:title>
  <dc:creator>opencourses@teiath.gr</dc:creator>
  <cp:lastModifiedBy>alex</cp:lastModifiedBy>
  <cp:revision>9</cp:revision>
  <dcterms:created xsi:type="dcterms:W3CDTF">2014-10-15T08:55:11Z</dcterms:created>
  <dcterms:modified xsi:type="dcterms:W3CDTF">2015-04-16T09:18:49Z</dcterms:modified>
</cp:coreProperties>
</file>