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48"/>
  </p:notesMasterIdLst>
  <p:handoutMasterIdLst>
    <p:handoutMasterId r:id="rId49"/>
  </p:handoutMasterIdLst>
  <p:sldIdLst>
    <p:sldId id="256" r:id="rId2"/>
    <p:sldId id="315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40" r:id="rId28"/>
    <p:sldId id="341" r:id="rId29"/>
    <p:sldId id="342" r:id="rId30"/>
    <p:sldId id="343" r:id="rId31"/>
    <p:sldId id="344" r:id="rId32"/>
    <p:sldId id="345" r:id="rId33"/>
    <p:sldId id="346" r:id="rId34"/>
    <p:sldId id="347" r:id="rId35"/>
    <p:sldId id="348" r:id="rId36"/>
    <p:sldId id="349" r:id="rId37"/>
    <p:sldId id="350" r:id="rId38"/>
    <p:sldId id="351" r:id="rId39"/>
    <p:sldId id="352" r:id="rId40"/>
    <p:sldId id="314" r:id="rId41"/>
    <p:sldId id="308" r:id="rId42"/>
    <p:sldId id="309" r:id="rId43"/>
    <p:sldId id="310" r:id="rId44"/>
    <p:sldId id="311" r:id="rId45"/>
    <p:sldId id="312" r:id="rId46"/>
    <p:sldId id="313" r:id="rId47"/>
  </p:sldIdLst>
  <p:sldSz cx="9144000" cy="6858000" type="screen4x3"/>
  <p:notesSz cx="7104063" cy="10234613"/>
  <p:custDataLst>
    <p:tags r:id="rId5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  <a:srgbClr val="4BFFD0"/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87657" autoAdjust="0"/>
  </p:normalViewPr>
  <p:slideViewPr>
    <p:cSldViewPr>
      <p:cViewPr>
        <p:scale>
          <a:sx n="90" d="100"/>
          <a:sy n="90" d="100"/>
        </p:scale>
        <p:origin x="-2148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14/12/2015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14/12/2015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Μεταγλωττιστές (</a:t>
            </a:r>
            <a:r>
              <a:rPr lang="en-US" sz="4000" b="1" dirty="0" smtClean="0">
                <a:solidFill>
                  <a:schemeClr val="tx1"/>
                </a:solidFill>
                <a:latin typeface="+mn-lt"/>
              </a:rPr>
              <a:t>Compilers) (</a:t>
            </a:r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Θ)</a:t>
            </a:r>
            <a:endParaRPr lang="el-GR" sz="1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l-GR" sz="3000" b="1" dirty="0" smtClean="0"/>
              <a:t>Ενότητα </a:t>
            </a:r>
            <a:r>
              <a:rPr lang="el-GR" sz="3000" b="1" dirty="0"/>
              <a:t>5</a:t>
            </a:r>
            <a:r>
              <a:rPr lang="el-GR" sz="3000" dirty="0" smtClean="0"/>
              <a:t>:</a:t>
            </a:r>
            <a:r>
              <a:rPr lang="en-US" sz="3000" dirty="0" smtClean="0"/>
              <a:t> </a:t>
            </a:r>
            <a:r>
              <a:rPr lang="el-GR" sz="3000" dirty="0" smtClean="0"/>
              <a:t>Συντακτική Ανάλυση Ι </a:t>
            </a:r>
            <a:r>
              <a:rPr lang="el-GR" sz="3000" dirty="0"/>
              <a:t/>
            </a:r>
            <a:br>
              <a:rPr lang="el-GR" sz="3000" dirty="0"/>
            </a:br>
            <a:r>
              <a:rPr lang="el-GR" sz="3000" dirty="0" smtClean="0"/>
              <a:t>Γραμματικές – Γραμματικοί Κανόνες</a:t>
            </a:r>
          </a:p>
          <a:p>
            <a:r>
              <a:rPr lang="el-GR" sz="1800" dirty="0" smtClean="0"/>
              <a:t> </a:t>
            </a: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l-GR" sz="2600" dirty="0"/>
              <a:t>Κατερίνα Γεωργούλη</a:t>
            </a:r>
          </a:p>
          <a:p>
            <a:pPr>
              <a:spcBef>
                <a:spcPts val="0"/>
              </a:spcBef>
            </a:pPr>
            <a:r>
              <a:rPr lang="el-GR" sz="2600" dirty="0"/>
              <a:t>Τμήμα Μηχανικών Πληροφορικής ΤΕ</a:t>
            </a:r>
          </a:p>
        </p:txBody>
      </p:sp>
      <p:pic>
        <p:nvPicPr>
          <p:cNvPr id="11" name="Picture 10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716668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Ορισμός γραμματικής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2400"/>
              </a:spcBef>
              <a:buNone/>
            </a:pP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Ως γραμματική Γ ορίζεται η τετράδα: </a:t>
            </a:r>
            <a:r>
              <a:rPr lang="el-GR" sz="2400" b="1" dirty="0">
                <a:solidFill>
                  <a:srgbClr val="820000"/>
                </a:solidFill>
                <a:cs typeface="Times New Roman" panose="02020603050405020304" pitchFamily="18" charset="0"/>
              </a:rPr>
              <a:t>Γ = { Ν, Τ, </a:t>
            </a:r>
            <a:r>
              <a:rPr lang="en-GB" sz="2400" b="1" dirty="0">
                <a:solidFill>
                  <a:srgbClr val="820000"/>
                </a:solidFill>
                <a:cs typeface="Times New Roman" panose="02020603050405020304" pitchFamily="18" charset="0"/>
              </a:rPr>
              <a:t>S</a:t>
            </a:r>
            <a:r>
              <a:rPr lang="el-GR" sz="2400" b="1" dirty="0">
                <a:solidFill>
                  <a:srgbClr val="820000"/>
                </a:solidFill>
                <a:cs typeface="Times New Roman" panose="02020603050405020304" pitchFamily="18" charset="0"/>
              </a:rPr>
              <a:t>, </a:t>
            </a:r>
            <a:r>
              <a:rPr lang="en-US" sz="2400" b="1" dirty="0">
                <a:solidFill>
                  <a:srgbClr val="820000"/>
                </a:solidFill>
                <a:cs typeface="Times New Roman" panose="02020603050405020304" pitchFamily="18" charset="0"/>
              </a:rPr>
              <a:t>P</a:t>
            </a:r>
            <a:r>
              <a:rPr lang="el-GR" sz="2400" b="1" dirty="0">
                <a:solidFill>
                  <a:srgbClr val="820000"/>
                </a:solidFill>
                <a:cs typeface="Times New Roman" panose="02020603050405020304" pitchFamily="18" charset="0"/>
              </a:rPr>
              <a:t>},</a:t>
            </a: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όπου</a:t>
            </a:r>
            <a:r>
              <a:rPr lang="el-G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  <a:endParaRPr lang="el-GR" sz="2400" dirty="0">
              <a:solidFill>
                <a:srgbClr val="000000"/>
              </a:solidFill>
            </a:endParaRPr>
          </a:p>
          <a:p>
            <a:pPr algn="just">
              <a:spcBef>
                <a:spcPts val="3600"/>
              </a:spcBef>
              <a:buNone/>
            </a:pPr>
            <a:r>
              <a:rPr lang="en-US" sz="2400" b="1" dirty="0">
                <a:solidFill>
                  <a:srgbClr val="820000"/>
                </a:solidFill>
                <a:cs typeface="Times New Roman" panose="02020603050405020304" pitchFamily="18" charset="0"/>
              </a:rPr>
              <a:t>N</a:t>
            </a:r>
            <a:r>
              <a:rPr lang="el-GR" sz="2400" b="1" dirty="0">
                <a:solidFill>
                  <a:srgbClr val="820000"/>
                </a:solidFill>
                <a:cs typeface="Times New Roman" panose="02020603050405020304" pitchFamily="18" charset="0"/>
              </a:rPr>
              <a:t>:</a:t>
            </a: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το σύνολο των μη-τερματικών συμβόλων της </a:t>
            </a:r>
            <a:r>
              <a:rPr lang="el-G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γλώσσας</a:t>
            </a:r>
            <a:endParaRPr 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>
              <a:spcBef>
                <a:spcPts val="3600"/>
              </a:spcBef>
              <a:buNone/>
            </a:pPr>
            <a:r>
              <a:rPr lang="en-US" sz="2400" b="1" dirty="0">
                <a:solidFill>
                  <a:srgbClr val="820000"/>
                </a:solidFill>
                <a:cs typeface="Times New Roman" panose="02020603050405020304" pitchFamily="18" charset="0"/>
              </a:rPr>
              <a:t>T</a:t>
            </a:r>
            <a:r>
              <a:rPr lang="el-GR" sz="2400" b="1" dirty="0">
                <a:solidFill>
                  <a:srgbClr val="820000"/>
                </a:solidFill>
                <a:cs typeface="Times New Roman" panose="02020603050405020304" pitchFamily="18" charset="0"/>
              </a:rPr>
              <a:t>:</a:t>
            </a: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το σύνολο των τερματικών συμβόλων της </a:t>
            </a:r>
            <a:r>
              <a:rPr lang="el-G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γλώσσας</a:t>
            </a:r>
            <a:endParaRPr lang="el-GR" sz="2400" dirty="0">
              <a:solidFill>
                <a:srgbClr val="000000"/>
              </a:solidFill>
            </a:endParaRPr>
          </a:p>
          <a:p>
            <a:pPr algn="just">
              <a:spcBef>
                <a:spcPts val="3600"/>
              </a:spcBef>
              <a:buNone/>
            </a:pPr>
            <a:r>
              <a:rPr lang="en-US" sz="2400" b="1" dirty="0">
                <a:solidFill>
                  <a:srgbClr val="820000"/>
                </a:solidFill>
                <a:cs typeface="Times New Roman" panose="02020603050405020304" pitchFamily="18" charset="0"/>
              </a:rPr>
              <a:t>S</a:t>
            </a:r>
            <a:r>
              <a:rPr lang="el-GR" sz="2400" b="1" dirty="0">
                <a:solidFill>
                  <a:srgbClr val="820000"/>
                </a:solidFill>
                <a:cs typeface="Times New Roman" panose="02020603050405020304" pitchFamily="18" charset="0"/>
              </a:rPr>
              <a:t>:</a:t>
            </a: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το αρχικό σύμβολο της γλώσσας </a:t>
            </a:r>
            <a:r>
              <a:rPr lang="el-GR" sz="2400" dirty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</a:t>
            </a: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N</a:t>
            </a:r>
            <a:r>
              <a:rPr lang="el-GR" sz="2400" dirty="0">
                <a:solidFill>
                  <a:srgbClr val="000000"/>
                </a:solidFill>
              </a:rPr>
              <a:t> </a:t>
            </a:r>
            <a:endParaRPr lang="en-GB" sz="2400" dirty="0">
              <a:solidFill>
                <a:srgbClr val="000000"/>
              </a:solidFill>
            </a:endParaRPr>
          </a:p>
          <a:p>
            <a:pPr algn="just">
              <a:spcBef>
                <a:spcPts val="3600"/>
              </a:spcBef>
              <a:buNone/>
            </a:pPr>
            <a:r>
              <a:rPr lang="en-US" sz="2400" b="1" dirty="0">
                <a:solidFill>
                  <a:srgbClr val="820000"/>
                </a:solidFill>
                <a:cs typeface="Times New Roman" panose="02020603050405020304" pitchFamily="18" charset="0"/>
              </a:rPr>
              <a:t>P</a:t>
            </a:r>
            <a:r>
              <a:rPr lang="el-GR" sz="2400" b="1" dirty="0">
                <a:solidFill>
                  <a:srgbClr val="820000"/>
                </a:solidFill>
                <a:cs typeface="Times New Roman" panose="02020603050405020304" pitchFamily="18" charset="0"/>
              </a:rPr>
              <a:t>:</a:t>
            </a:r>
            <a:r>
              <a:rPr lang="el-GR" sz="2400" dirty="0">
                <a:solidFill>
                  <a:srgbClr val="820000"/>
                </a:solidFill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το σύνολο των κανόνων παραγωγής της μορφής Α → </a:t>
            </a:r>
            <a:r>
              <a:rPr lang="en-GB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q</a:t>
            </a: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, όπου, όπου Α </a:t>
            </a:r>
            <a:r>
              <a:rPr lang="el-GR" sz="2400" dirty="0">
                <a:solidFill>
                  <a:srgbClr val="000000"/>
                </a:solidFill>
                <a:latin typeface="Symbol" panose="05050102010706020507" pitchFamily="18" charset="2"/>
              </a:rPr>
              <a:t></a:t>
            </a:r>
            <a:r>
              <a:rPr lang="el-GR" sz="2400" dirty="0">
                <a:solidFill>
                  <a:srgbClr val="000000"/>
                </a:solidFill>
                <a:latin typeface="Garamond" panose="02020502050306020203" pitchFamily="18" charset="0"/>
              </a:rPr>
              <a:t> </a:t>
            </a: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Ν και </a:t>
            </a:r>
            <a:r>
              <a:rPr lang="en-GB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q </a:t>
            </a:r>
            <a:r>
              <a:rPr lang="el-GR" sz="2400" dirty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</a:t>
            </a: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N </a:t>
            </a:r>
            <a:r>
              <a:rPr lang="el-GR" sz="2400" dirty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</a:t>
            </a: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T)*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036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Γραμματική ως βάση για δημιουργία κώδικα ανάλυσης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08512"/>
          </a:xfrm>
        </p:spPr>
        <p:txBody>
          <a:bodyPr/>
          <a:lstStyle/>
          <a:p>
            <a:pPr marL="0" indent="0">
              <a:spcBef>
                <a:spcPts val="2400"/>
              </a:spcBef>
              <a:buNone/>
            </a:pPr>
            <a:r>
              <a:rPr lang="el-GR" sz="2400" b="1" dirty="0"/>
              <a:t>Απαραίτητες προϋποθέσεις: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Να μη περιλαμβάνονται </a:t>
            </a:r>
            <a:r>
              <a:rPr lang="el-GR" sz="2400" b="1" dirty="0">
                <a:solidFill>
                  <a:srgbClr val="820000"/>
                </a:solidFill>
              </a:rPr>
              <a:t>πλεονασματικοί κανόνες </a:t>
            </a:r>
            <a:r>
              <a:rPr lang="el-GR" sz="2400" dirty="0" smtClean="0"/>
              <a:t>παραγωγής,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Να μη περιλαμβάνονται </a:t>
            </a:r>
            <a:r>
              <a:rPr lang="el-GR" sz="2400" b="1" dirty="0" smtClean="0">
                <a:solidFill>
                  <a:srgbClr val="820000"/>
                </a:solidFill>
              </a:rPr>
              <a:t>παραγωγές-ε,</a:t>
            </a:r>
            <a:endParaRPr lang="el-GR" sz="2400" b="1" dirty="0">
              <a:solidFill>
                <a:srgbClr val="820000"/>
              </a:solidFill>
            </a:endParaRPr>
          </a:p>
          <a:p>
            <a:pPr>
              <a:spcBef>
                <a:spcPts val="2400"/>
              </a:spcBef>
            </a:pPr>
            <a:r>
              <a:rPr lang="el-GR" sz="2400" dirty="0"/>
              <a:t>Να μη περιλαμβάνονται </a:t>
            </a:r>
            <a:r>
              <a:rPr lang="el-GR" sz="2400" b="1" dirty="0">
                <a:solidFill>
                  <a:srgbClr val="820000"/>
                </a:solidFill>
              </a:rPr>
              <a:t>κυκλικοί κανόνες </a:t>
            </a:r>
            <a:r>
              <a:rPr lang="el-GR" sz="2400" dirty="0" smtClean="0"/>
              <a:t>παραγωγής. 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941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899592" y="4653136"/>
            <a:ext cx="1224136" cy="5040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827584" y="3140968"/>
            <a:ext cx="1656184" cy="98911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4200"/>
              </a:spcBef>
              <a:buNone/>
            </a:pPr>
            <a:r>
              <a:rPr lang="el-GR" sz="2400" b="1" dirty="0" smtClean="0"/>
              <a:t>Γραμματική με πλεονασματικούς κανόνες παραγωγής</a:t>
            </a:r>
          </a:p>
          <a:p>
            <a:pPr marL="0" indent="0">
              <a:spcBef>
                <a:spcPts val="4200"/>
              </a:spcBef>
              <a:buNone/>
            </a:pPr>
            <a:r>
              <a:rPr lang="el-GR" sz="2400" dirty="0" smtClean="0"/>
              <a:t>Μη τερματικά σύμβολα</a:t>
            </a:r>
            <a:r>
              <a:rPr lang="en-US" sz="2400" dirty="0" smtClean="0"/>
              <a:t>: </a:t>
            </a:r>
            <a:r>
              <a:rPr lang="el-GR" sz="2400" dirty="0" smtClean="0"/>
              <a:t>Ν{</a:t>
            </a:r>
            <a:r>
              <a:rPr lang="en-US" sz="2400" dirty="0" smtClean="0"/>
              <a:t>P,Q,R,Y}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l-GR" sz="2400" dirty="0" smtClean="0"/>
              <a:t>Τερματικά σύμβολα</a:t>
            </a:r>
            <a:r>
              <a:rPr lang="en-US" sz="2400" dirty="0" smtClean="0"/>
              <a:t>: T={x}</a:t>
            </a:r>
          </a:p>
          <a:p>
            <a:pPr marL="514350" indent="-514350">
              <a:spcBef>
                <a:spcPts val="1200"/>
              </a:spcBef>
              <a:buFont typeface="+mj-lt"/>
              <a:buAutoNum type="romanLcPeriod"/>
            </a:pPr>
            <a:r>
              <a:rPr lang="en-US" sz="2400" dirty="0" err="1" smtClean="0"/>
              <a:t>P</a:t>
            </a:r>
            <a:r>
              <a:rPr lang="en-US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→xP</a:t>
            </a:r>
            <a:endParaRPr lang="en-US" sz="24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514350" indent="-514350">
              <a:spcBef>
                <a:spcPts val="1200"/>
              </a:spcBef>
              <a:buFont typeface="+mj-lt"/>
              <a:buAutoNum type="romanLcPeriod"/>
            </a:pP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→Q</a:t>
            </a:r>
          </a:p>
          <a:p>
            <a:pPr marL="514350" indent="-514350">
              <a:spcBef>
                <a:spcPts val="1200"/>
              </a:spcBef>
              <a:buFont typeface="+mj-lt"/>
              <a:buAutoNum type="romanLcPeriod"/>
            </a:pP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→R</a:t>
            </a:r>
          </a:p>
          <a:p>
            <a:pPr marL="514350" indent="-514350">
              <a:spcBef>
                <a:spcPts val="1200"/>
              </a:spcBef>
              <a:buFont typeface="+mj-lt"/>
              <a:buAutoNum type="romanLcPeriod"/>
            </a:pP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Q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→x</a:t>
            </a:r>
          </a:p>
          <a:p>
            <a:pPr marL="514350" indent="-514350">
              <a:spcBef>
                <a:spcPts val="1200"/>
              </a:spcBef>
              <a:buFont typeface="+mj-lt"/>
              <a:buAutoNum type="romanLcPeriod"/>
            </a:pP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 →x</a:t>
            </a:r>
          </a:p>
          <a:p>
            <a:pPr marL="514350" indent="-514350">
              <a:spcBef>
                <a:spcPts val="1200"/>
              </a:spcBef>
              <a:buFont typeface="+mj-lt"/>
              <a:buAutoNum type="romanLcPeriod"/>
            </a:pP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Y → xx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Γραμματικές </a:t>
            </a:r>
            <a:r>
              <a:rPr lang="el-GR" sz="4400" dirty="0" smtClean="0"/>
              <a:t>με πλεονασματικούς κανόνες </a:t>
            </a:r>
            <a:endParaRPr lang="el-GR" sz="3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  <p:cxnSp>
        <p:nvCxnSpPr>
          <p:cNvPr id="8" name="Ευθεία γραμμή σύνδεσης 7"/>
          <p:cNvCxnSpPr/>
          <p:nvPr/>
        </p:nvCxnSpPr>
        <p:spPr>
          <a:xfrm flipV="1">
            <a:off x="827584" y="4149080"/>
            <a:ext cx="1224136" cy="504056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73149" y="2679303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Αρχή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: S=P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0" name="Ευθεία γραμμή σύνδεσης 7"/>
          <p:cNvCxnSpPr/>
          <p:nvPr/>
        </p:nvCxnSpPr>
        <p:spPr>
          <a:xfrm flipV="1">
            <a:off x="827584" y="5229200"/>
            <a:ext cx="1224136" cy="504056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εία γραμμή σύνδεσης 7"/>
          <p:cNvCxnSpPr/>
          <p:nvPr/>
        </p:nvCxnSpPr>
        <p:spPr>
          <a:xfrm flipV="1">
            <a:off x="827584" y="5805264"/>
            <a:ext cx="1224136" cy="504056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8028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8697144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Γραμματικές με κανόνες -ε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060226"/>
            <a:ext cx="8507288" cy="56612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 smtClean="0"/>
              <a:t>Γραμματική με κανόνα – ε για τερματισμό αναδρομικού ορισμού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 smtClean="0"/>
              <a:t>P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→QR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 → QR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→ </a:t>
            </a:r>
            <a:r>
              <a:rPr lang="el-GR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Q → x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l-GR" sz="2400" dirty="0" smtClean="0"/>
              <a:t>Ορισμός ισοδύναμης γραμματικής χωρίς κανόνα –ε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P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→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Q</a:t>
            </a:r>
            <a:endParaRPr lang="el-GR" sz="24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P→QP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Q → x</a:t>
            </a:r>
          </a:p>
          <a:p>
            <a:pPr marL="0" indent="0">
              <a:buNone/>
            </a:pPr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476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Γραμματικές </a:t>
            </a:r>
            <a:r>
              <a:rPr lang="el-GR" dirty="0" smtClean="0"/>
              <a:t>με κύκλους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 smtClean="0"/>
              <a:t>Γραμματική με κύκλους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 smtClean="0"/>
              <a:t>P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→Q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Q → R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→ P</a:t>
            </a:r>
            <a:endParaRPr lang="el-GR" sz="24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l-GR" sz="2400" dirty="0" smtClean="0"/>
              <a:t>Ουσιαστικά εκφράζει την παραγωγή: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P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→P</a:t>
            </a:r>
            <a:endParaRPr lang="el-GR" sz="24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275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Δένδρο παραγωγής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Autofit/>
          </a:bodyPr>
          <a:lstStyle/>
          <a:p>
            <a:pPr marL="0" inden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l-GR" sz="2400" b="1" dirty="0">
                <a:solidFill>
                  <a:srgbClr val="004A82"/>
                </a:solidFill>
                <a:cs typeface="Times New Roman" pitchFamily="18" charset="0"/>
              </a:rPr>
              <a:t>Παράγωγο δένδρο ή δέντρο παραγωγής</a:t>
            </a:r>
            <a:r>
              <a:rPr lang="el-GR" sz="2400" dirty="0">
                <a:solidFill>
                  <a:srgbClr val="004A82"/>
                </a:solidFill>
                <a:cs typeface="Times New Roman" pitchFamily="18" charset="0"/>
              </a:rPr>
              <a:t> </a:t>
            </a:r>
            <a:r>
              <a:rPr lang="el-GR" sz="2400" dirty="0">
                <a:solidFill>
                  <a:srgbClr val="000000"/>
                </a:solidFill>
                <a:cs typeface="Times New Roman" pitchFamily="18" charset="0"/>
              </a:rPr>
              <a:t>καλείται το δένδρο που κατασκευάζεται συνδέοντας τα </a:t>
            </a:r>
            <a:r>
              <a:rPr lang="el-GR" sz="2400" dirty="0" smtClean="0">
                <a:solidFill>
                  <a:srgbClr val="000000"/>
                </a:solidFill>
                <a:cs typeface="Times New Roman" pitchFamily="18" charset="0"/>
              </a:rPr>
              <a:t>τερματικά ή μη </a:t>
            </a:r>
            <a:r>
              <a:rPr lang="el-GR" sz="2400" dirty="0">
                <a:solidFill>
                  <a:srgbClr val="000000"/>
                </a:solidFill>
                <a:cs typeface="Times New Roman" pitchFamily="18" charset="0"/>
              </a:rPr>
              <a:t>τερματικά σύμβολα που προκύπτουν από μια παραγωγή με </a:t>
            </a:r>
            <a:r>
              <a:rPr lang="el-GR" sz="2400" dirty="0" smtClean="0">
                <a:solidFill>
                  <a:srgbClr val="000000"/>
                </a:solidFill>
                <a:cs typeface="Times New Roman" pitchFamily="18" charset="0"/>
              </a:rPr>
              <a:t>το </a:t>
            </a:r>
            <a:r>
              <a:rPr lang="el-GR" sz="2400" dirty="0">
                <a:solidFill>
                  <a:srgbClr val="000000"/>
                </a:solidFill>
                <a:cs typeface="Times New Roman" pitchFamily="18" charset="0"/>
              </a:rPr>
              <a:t>μη-τερματικό σύμβολο από το οποίο </a:t>
            </a:r>
            <a:r>
              <a:rPr lang="el-GR" sz="2400" dirty="0" smtClean="0">
                <a:solidFill>
                  <a:srgbClr val="000000"/>
                </a:solidFill>
                <a:cs typeface="Times New Roman" pitchFamily="18" charset="0"/>
              </a:rPr>
              <a:t>προκύπτουν</a:t>
            </a: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.</a:t>
            </a:r>
            <a:r>
              <a:rPr lang="el-GR" sz="24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el-GR" sz="2400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l-GR" sz="2400" dirty="0">
                <a:solidFill>
                  <a:srgbClr val="000000"/>
                </a:solidFill>
                <a:cs typeface="Times New Roman" pitchFamily="18" charset="0"/>
              </a:rPr>
              <a:t>π.χ. </a:t>
            </a:r>
            <a:r>
              <a:rPr lang="en-US" sz="2400" b="1" dirty="0" smtClean="0">
                <a:solidFill>
                  <a:srgbClr val="820000"/>
                </a:solidFill>
                <a:cs typeface="Times New Roman" pitchFamily="18" charset="0"/>
              </a:rPr>
              <a:t>A</a:t>
            </a:r>
            <a:r>
              <a:rPr lang="el-GR" sz="2400" b="1" dirty="0" smtClean="0">
                <a:solidFill>
                  <a:srgbClr val="820000"/>
                </a:solidFill>
                <a:latin typeface="Symbol" pitchFamily="18" charset="2"/>
                <a:cs typeface="Times New Roman" pitchFamily="18" charset="0"/>
              </a:rPr>
              <a:t></a:t>
            </a:r>
            <a:r>
              <a:rPr lang="en-US" sz="2400" b="1" dirty="0" smtClean="0">
                <a:solidFill>
                  <a:srgbClr val="820000"/>
                </a:solidFill>
                <a:cs typeface="Times New Roman" pitchFamily="18" charset="0"/>
              </a:rPr>
              <a:t>”</a:t>
            </a:r>
            <a:r>
              <a:rPr lang="el-GR" sz="2400" b="1" dirty="0" smtClean="0">
                <a:solidFill>
                  <a:srgbClr val="820000"/>
                </a:solidFill>
                <a:cs typeface="Times New Roman" pitchFamily="18" charset="0"/>
              </a:rPr>
              <a:t>(</a:t>
            </a:r>
            <a:r>
              <a:rPr lang="en-US" sz="2400" b="1" dirty="0" smtClean="0">
                <a:solidFill>
                  <a:srgbClr val="820000"/>
                </a:solidFill>
                <a:cs typeface="Times New Roman" pitchFamily="18" charset="0"/>
              </a:rPr>
              <a:t>“ A “</a:t>
            </a:r>
            <a:r>
              <a:rPr lang="el-GR" sz="2400" b="1" dirty="0" smtClean="0">
                <a:solidFill>
                  <a:srgbClr val="820000"/>
                </a:solidFill>
                <a:cs typeface="Times New Roman" pitchFamily="18" charset="0"/>
              </a:rPr>
              <a:t>)</a:t>
            </a:r>
            <a:r>
              <a:rPr lang="en-US" sz="2400" b="1" dirty="0" smtClean="0">
                <a:solidFill>
                  <a:srgbClr val="820000"/>
                </a:solidFill>
                <a:cs typeface="Times New Roman" pitchFamily="18" charset="0"/>
              </a:rPr>
              <a:t>”</a:t>
            </a:r>
            <a:r>
              <a:rPr lang="el-GR" sz="2400" b="1" dirty="0" smtClean="0">
                <a:solidFill>
                  <a:srgbClr val="820000"/>
                </a:solidFill>
                <a:cs typeface="Times New Roman" pitchFamily="18" charset="0"/>
              </a:rPr>
              <a:t> | &lt;</a:t>
            </a:r>
            <a:r>
              <a:rPr lang="en-US" sz="2400" b="1" dirty="0" smtClean="0">
                <a:solidFill>
                  <a:srgbClr val="820000"/>
                </a:solidFill>
                <a:cs typeface="Times New Roman" pitchFamily="18" charset="0"/>
              </a:rPr>
              <a:t>id</a:t>
            </a:r>
            <a:r>
              <a:rPr lang="el-GR" sz="2400" b="1" dirty="0" smtClean="0">
                <a:solidFill>
                  <a:srgbClr val="820000"/>
                </a:solidFill>
                <a:cs typeface="Times New Roman" pitchFamily="18" charset="0"/>
              </a:rPr>
              <a:t>&gt;</a:t>
            </a:r>
            <a:r>
              <a:rPr lang="en-US" sz="2400" b="1" dirty="0" smtClean="0">
                <a:solidFill>
                  <a:srgbClr val="820000"/>
                </a:solidFill>
                <a:cs typeface="Times New Roman" pitchFamily="18" charset="0"/>
              </a:rPr>
              <a:t> </a:t>
            </a:r>
            <a:r>
              <a:rPr lang="el-GR" sz="2400" b="1" dirty="0" smtClean="0">
                <a:solidFill>
                  <a:srgbClr val="820000"/>
                </a:solidFill>
                <a:cs typeface="Times New Roman" pitchFamily="18" charset="0"/>
              </a:rPr>
              <a:t>| ε</a:t>
            </a:r>
            <a:endParaRPr lang="el-GR" sz="2400" b="1" dirty="0">
              <a:solidFill>
                <a:srgbClr val="820000"/>
              </a:solidFill>
              <a:cs typeface="Times New Roman" pitchFamily="18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l-GR" sz="2400" b="1" dirty="0">
                <a:solidFill>
                  <a:srgbClr val="820000"/>
                </a:solidFill>
                <a:cs typeface="Times New Roman" pitchFamily="18" charset="0"/>
              </a:rPr>
              <a:t>		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l-GR" sz="2400" b="1" dirty="0">
                <a:solidFill>
                  <a:srgbClr val="820000"/>
                </a:solidFill>
                <a:cs typeface="Times New Roman" pitchFamily="18" charset="0"/>
              </a:rPr>
              <a:t>		</a:t>
            </a:r>
            <a:endParaRPr lang="el-GR" sz="2400" b="1" dirty="0">
              <a:solidFill>
                <a:srgbClr val="820000"/>
              </a:solidFill>
            </a:endParaRPr>
          </a:p>
          <a:p>
            <a:pPr marL="0" inden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l-GR" sz="2400" dirty="0">
                <a:solidFill>
                  <a:srgbClr val="000000"/>
                </a:solidFill>
                <a:cs typeface="Times New Roman" pitchFamily="18" charset="0"/>
              </a:rPr>
              <a:t>Κάθε συμβολοσειρά 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l-GR" sz="2400" dirty="0">
                <a:solidFill>
                  <a:srgbClr val="000000"/>
                </a:solidFill>
                <a:cs typeface="Times New Roman" pitchFamily="18" charset="0"/>
              </a:rPr>
              <a:t> μιας γλώσσας έχει το λιγότερο μια παραγωγή 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S</a:t>
            </a:r>
            <a:r>
              <a:rPr lang="el-GR" sz="2400" dirty="0">
                <a:solidFill>
                  <a:srgbClr val="000000"/>
                </a:solidFill>
                <a:cs typeface="Times New Roman" pitchFamily="18" charset="0"/>
              </a:rPr>
              <a:t>. Κάθε τέτοια παραγωγή αντιστοιχεί σε ένα παράγωγο δένδρο για τη 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l-GR" sz="2400" dirty="0">
                <a:solidFill>
                  <a:srgbClr val="000000"/>
                </a:solidFill>
                <a:cs typeface="Times New Roman" pitchFamily="18" charset="0"/>
              </a:rPr>
              <a:t>. Άρα για κάθε 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l-GR" sz="2400" dirty="0">
                <a:solidFill>
                  <a:srgbClr val="000000"/>
                </a:solidFill>
                <a:cs typeface="Times New Roman" pitchFamily="18" charset="0"/>
              </a:rPr>
              <a:t> αντιστοιχεί το λιγότερο ένα παράγωγο δένδρο. Αντίστοιχα, κάθε παράγωγο δένδρο συνδέεται το λιγότερο με μια παραγωγή για τη 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l-GR" sz="2400" dirty="0" smtClean="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el-GR" sz="2400" dirty="0">
              <a:solidFill>
                <a:srgbClr val="000000"/>
              </a:solidFill>
            </a:endParaRPr>
          </a:p>
          <a:p>
            <a:pPr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l-GR" sz="2400" dirty="0">
                <a:solidFill>
                  <a:srgbClr val="000000"/>
                </a:solidFill>
                <a:cs typeface="Times New Roman" pitchFamily="18" charset="0"/>
              </a:rPr>
              <a:t>Η ρίζα του δέντρου ονομάζεται και </a:t>
            </a:r>
            <a:r>
              <a:rPr lang="el-GR" sz="2400" i="1" dirty="0">
                <a:solidFill>
                  <a:srgbClr val="820000"/>
                </a:solidFill>
                <a:cs typeface="Times New Roman" pitchFamily="18" charset="0"/>
              </a:rPr>
              <a:t>αξίωμα</a:t>
            </a:r>
            <a:r>
              <a:rPr lang="el-GR" sz="2400" dirty="0">
                <a:solidFill>
                  <a:srgbClr val="000000"/>
                </a:solidFill>
                <a:cs typeface="Times New Roman" pitchFamily="18" charset="0"/>
              </a:rPr>
              <a:t> της γραμματικής. </a:t>
            </a:r>
          </a:p>
          <a:p>
            <a:pPr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l-GR" sz="2400" dirty="0">
              <a:solidFill>
                <a:srgbClr val="000000"/>
              </a:solidFill>
              <a:cs typeface="Times New Roman" pitchFamily="18" charset="0"/>
            </a:endParaRPr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876256" y="2204864"/>
            <a:ext cx="1800200" cy="1881500"/>
            <a:chOff x="6463845" y="2420888"/>
            <a:chExt cx="1636545" cy="1881500"/>
          </a:xfrm>
          <a:effectLst/>
        </p:grpSpPr>
        <p:sp>
          <p:nvSpPr>
            <p:cNvPr id="5" name="TextBox 4"/>
            <p:cNvSpPr txBox="1"/>
            <p:nvPr/>
          </p:nvSpPr>
          <p:spPr>
            <a:xfrm>
              <a:off x="7020272" y="2420888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solidFill>
                    <a:srgbClr val="820000"/>
                  </a:solidFill>
                </a:rPr>
                <a:t>Α</a:t>
              </a:r>
              <a:endParaRPr lang="el-GR" b="1" dirty="0">
                <a:solidFill>
                  <a:srgbClr val="82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463845" y="3140969"/>
              <a:ext cx="16365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820000"/>
                  </a:solidFill>
                </a:rPr>
                <a:t>“</a:t>
              </a:r>
              <a:r>
                <a:rPr lang="el-GR" b="1" dirty="0" smtClean="0">
                  <a:solidFill>
                    <a:srgbClr val="820000"/>
                  </a:solidFill>
                </a:rPr>
                <a:t>( </a:t>
              </a:r>
              <a:r>
                <a:rPr lang="en-US" b="1" dirty="0" smtClean="0">
                  <a:solidFill>
                    <a:srgbClr val="820000"/>
                  </a:solidFill>
                </a:rPr>
                <a:t>“ </a:t>
              </a:r>
              <a:r>
                <a:rPr lang="el-GR" b="1" dirty="0" smtClean="0">
                  <a:solidFill>
                    <a:srgbClr val="820000"/>
                  </a:solidFill>
                </a:rPr>
                <a:t>    Α     </a:t>
              </a:r>
              <a:r>
                <a:rPr lang="en-US" b="1" dirty="0" smtClean="0">
                  <a:solidFill>
                    <a:srgbClr val="820000"/>
                  </a:solidFill>
                </a:rPr>
                <a:t>“</a:t>
              </a:r>
              <a:r>
                <a:rPr lang="el-GR" b="1" dirty="0" smtClean="0">
                  <a:solidFill>
                    <a:srgbClr val="820000"/>
                  </a:solidFill>
                </a:rPr>
                <a:t>)</a:t>
              </a:r>
              <a:r>
                <a:rPr lang="en-US" b="1" dirty="0" smtClean="0">
                  <a:solidFill>
                    <a:srgbClr val="820000"/>
                  </a:solidFill>
                </a:rPr>
                <a:t>”</a:t>
              </a:r>
              <a:endParaRPr lang="el-GR" b="1" dirty="0">
                <a:solidFill>
                  <a:srgbClr val="82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791154" y="3933056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solidFill>
                    <a:srgbClr val="820000"/>
                  </a:solidFill>
                </a:rPr>
                <a:t>   &lt;</a:t>
              </a:r>
              <a:r>
                <a:rPr lang="en-US" b="1" dirty="0" smtClean="0">
                  <a:solidFill>
                    <a:srgbClr val="820000"/>
                  </a:solidFill>
                </a:rPr>
                <a:t>id</a:t>
              </a:r>
              <a:r>
                <a:rPr lang="el-GR" b="1" dirty="0" smtClean="0">
                  <a:solidFill>
                    <a:srgbClr val="820000"/>
                  </a:solidFill>
                </a:rPr>
                <a:t>&gt;</a:t>
              </a:r>
              <a:endParaRPr lang="el-GR" b="1" dirty="0">
                <a:solidFill>
                  <a:srgbClr val="820000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6660230" y="2780928"/>
              <a:ext cx="504056" cy="36004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7164287" y="2780928"/>
              <a:ext cx="543333" cy="36004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7164288" y="2780928"/>
              <a:ext cx="0" cy="43204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7249387" y="3356992"/>
              <a:ext cx="0" cy="43204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86060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Δένδρο Παραγωγής μιας πρότασης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57092" y="1412776"/>
            <a:ext cx="1450504" cy="50405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Sentence 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  <p:cxnSp>
        <p:nvCxnSpPr>
          <p:cNvPr id="6" name="Ευθύγραμμο βέλος σύνδεσης 5"/>
          <p:cNvCxnSpPr>
            <a:stCxn id="3" idx="2"/>
            <a:endCxn id="7" idx="0"/>
          </p:cNvCxnSpPr>
          <p:nvPr/>
        </p:nvCxnSpPr>
        <p:spPr>
          <a:xfrm flipH="1">
            <a:off x="2165214" y="1916832"/>
            <a:ext cx="2417130" cy="4721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Θέση περιεχομένου 2"/>
          <p:cNvSpPr txBox="1">
            <a:spLocks/>
          </p:cNvSpPr>
          <p:nvPr/>
        </p:nvSpPr>
        <p:spPr>
          <a:xfrm>
            <a:off x="1439962" y="2388974"/>
            <a:ext cx="1450504" cy="5040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Subject </a:t>
            </a:r>
            <a:endParaRPr lang="el-GR" sz="2400" dirty="0">
              <a:solidFill>
                <a:prstClr val="black"/>
              </a:solidFill>
            </a:endParaRPr>
          </a:p>
        </p:txBody>
      </p:sp>
      <p:cxnSp>
        <p:nvCxnSpPr>
          <p:cNvPr id="9" name="Ευθύγραμμο βέλος σύνδεσης 8"/>
          <p:cNvCxnSpPr>
            <a:stCxn id="7" idx="2"/>
            <a:endCxn id="12" idx="0"/>
          </p:cNvCxnSpPr>
          <p:nvPr/>
        </p:nvCxnSpPr>
        <p:spPr>
          <a:xfrm flipH="1">
            <a:off x="714710" y="2893030"/>
            <a:ext cx="1450504" cy="10081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Θέση περιεχομένου 2"/>
          <p:cNvSpPr txBox="1">
            <a:spLocks/>
          </p:cNvSpPr>
          <p:nvPr/>
        </p:nvSpPr>
        <p:spPr>
          <a:xfrm>
            <a:off x="-10542" y="3901189"/>
            <a:ext cx="1450504" cy="5040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Article </a:t>
            </a:r>
            <a:endParaRPr lang="el-GR" sz="2400" dirty="0">
              <a:solidFill>
                <a:prstClr val="black"/>
              </a:solidFill>
            </a:endParaRPr>
          </a:p>
        </p:txBody>
      </p:sp>
      <p:cxnSp>
        <p:nvCxnSpPr>
          <p:cNvPr id="13" name="Ευθύγραμμο βέλος σύνδεσης 12"/>
          <p:cNvCxnSpPr>
            <a:stCxn id="7" idx="2"/>
            <a:endCxn id="16" idx="0"/>
          </p:cNvCxnSpPr>
          <p:nvPr/>
        </p:nvCxnSpPr>
        <p:spPr>
          <a:xfrm>
            <a:off x="2165214" y="2893030"/>
            <a:ext cx="29285" cy="10081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Θέση περιεχομένου 2"/>
          <p:cNvSpPr txBox="1">
            <a:spLocks/>
          </p:cNvSpPr>
          <p:nvPr/>
        </p:nvSpPr>
        <p:spPr>
          <a:xfrm>
            <a:off x="1469247" y="3901189"/>
            <a:ext cx="1450504" cy="5040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Adjective </a:t>
            </a:r>
            <a:endParaRPr lang="el-GR" sz="2400" dirty="0">
              <a:solidFill>
                <a:prstClr val="black"/>
              </a:solidFill>
            </a:endParaRPr>
          </a:p>
        </p:txBody>
      </p:sp>
      <p:cxnSp>
        <p:nvCxnSpPr>
          <p:cNvPr id="17" name="Ευθύγραμμο βέλος σύνδεσης 16"/>
          <p:cNvCxnSpPr>
            <a:stCxn id="7" idx="2"/>
            <a:endCxn id="20" idx="0"/>
          </p:cNvCxnSpPr>
          <p:nvPr/>
        </p:nvCxnSpPr>
        <p:spPr>
          <a:xfrm>
            <a:off x="2165214" y="2893030"/>
            <a:ext cx="1446339" cy="10081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Θέση περιεχομένου 2"/>
          <p:cNvSpPr txBox="1">
            <a:spLocks/>
          </p:cNvSpPr>
          <p:nvPr/>
        </p:nvSpPr>
        <p:spPr>
          <a:xfrm>
            <a:off x="2968576" y="3901189"/>
            <a:ext cx="1285953" cy="5040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Noun </a:t>
            </a:r>
            <a:endParaRPr lang="el-GR" sz="2400" dirty="0">
              <a:solidFill>
                <a:prstClr val="black"/>
              </a:solidFill>
            </a:endParaRPr>
          </a:p>
        </p:txBody>
      </p:sp>
      <p:cxnSp>
        <p:nvCxnSpPr>
          <p:cNvPr id="23" name="Ευθύγραμμο βέλος σύνδεσης 22"/>
          <p:cNvCxnSpPr>
            <a:stCxn id="12" idx="2"/>
            <a:endCxn id="30" idx="0"/>
          </p:cNvCxnSpPr>
          <p:nvPr/>
        </p:nvCxnSpPr>
        <p:spPr>
          <a:xfrm>
            <a:off x="714710" y="4405245"/>
            <a:ext cx="0" cy="3472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Θέση περιεχομένου 2"/>
          <p:cNvSpPr txBox="1">
            <a:spLocks/>
          </p:cNvSpPr>
          <p:nvPr/>
        </p:nvSpPr>
        <p:spPr>
          <a:xfrm>
            <a:off x="1763638" y="4752528"/>
            <a:ext cx="861723" cy="5040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fat</a:t>
            </a:r>
            <a:endParaRPr lang="el-GR" sz="2400" dirty="0">
              <a:solidFill>
                <a:prstClr val="black"/>
              </a:solidFill>
            </a:endParaRPr>
          </a:p>
        </p:txBody>
      </p:sp>
      <p:cxnSp>
        <p:nvCxnSpPr>
          <p:cNvPr id="27" name="Ευθύγραμμο βέλος σύνδεσης 26"/>
          <p:cNvCxnSpPr>
            <a:stCxn id="16" idx="2"/>
            <a:endCxn id="26" idx="0"/>
          </p:cNvCxnSpPr>
          <p:nvPr/>
        </p:nvCxnSpPr>
        <p:spPr>
          <a:xfrm>
            <a:off x="2194499" y="4405245"/>
            <a:ext cx="1" cy="3472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Θέση περιεχομένου 2"/>
          <p:cNvSpPr txBox="1">
            <a:spLocks/>
          </p:cNvSpPr>
          <p:nvPr/>
        </p:nvSpPr>
        <p:spPr>
          <a:xfrm>
            <a:off x="140435" y="4752528"/>
            <a:ext cx="1148550" cy="5040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The </a:t>
            </a:r>
            <a:endParaRPr lang="el-GR" sz="2400" dirty="0">
              <a:solidFill>
                <a:prstClr val="black"/>
              </a:solidFill>
            </a:endParaRPr>
          </a:p>
        </p:txBody>
      </p:sp>
      <p:cxnSp>
        <p:nvCxnSpPr>
          <p:cNvPr id="35" name="Ευθύγραμμο βέλος σύνδεσης 34"/>
          <p:cNvCxnSpPr>
            <a:stCxn id="20" idx="2"/>
            <a:endCxn id="38" idx="0"/>
          </p:cNvCxnSpPr>
          <p:nvPr/>
        </p:nvCxnSpPr>
        <p:spPr>
          <a:xfrm flipH="1">
            <a:off x="3611552" y="4405245"/>
            <a:ext cx="1" cy="3472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Θέση περιεχομένου 2"/>
          <p:cNvSpPr txBox="1">
            <a:spLocks/>
          </p:cNvSpPr>
          <p:nvPr/>
        </p:nvSpPr>
        <p:spPr>
          <a:xfrm>
            <a:off x="3152978" y="4752528"/>
            <a:ext cx="917147" cy="5040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cat</a:t>
            </a:r>
            <a:endParaRPr lang="el-GR" sz="2400" dirty="0">
              <a:solidFill>
                <a:prstClr val="black"/>
              </a:solidFill>
            </a:endParaRPr>
          </a:p>
        </p:txBody>
      </p:sp>
      <p:cxnSp>
        <p:nvCxnSpPr>
          <p:cNvPr id="47" name="Ευθύγραμμο βέλος σύνδεσης 46"/>
          <p:cNvCxnSpPr>
            <a:stCxn id="3" idx="2"/>
            <a:endCxn id="50" idx="0"/>
          </p:cNvCxnSpPr>
          <p:nvPr/>
        </p:nvCxnSpPr>
        <p:spPr>
          <a:xfrm>
            <a:off x="4582344" y="1916832"/>
            <a:ext cx="2326740" cy="5695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Θέση περιεχομένου 2"/>
          <p:cNvSpPr txBox="1">
            <a:spLocks/>
          </p:cNvSpPr>
          <p:nvPr/>
        </p:nvSpPr>
        <p:spPr>
          <a:xfrm>
            <a:off x="5900972" y="2486343"/>
            <a:ext cx="2016224" cy="5040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Direct Object</a:t>
            </a:r>
            <a:endParaRPr lang="el-GR" sz="2400" dirty="0">
              <a:solidFill>
                <a:prstClr val="black"/>
              </a:solidFill>
            </a:endParaRPr>
          </a:p>
        </p:txBody>
      </p:sp>
      <p:cxnSp>
        <p:nvCxnSpPr>
          <p:cNvPr id="56" name="Ευθύγραμμο βέλος σύνδεσης 55"/>
          <p:cNvCxnSpPr>
            <a:stCxn id="50" idx="2"/>
            <a:endCxn id="59" idx="0"/>
          </p:cNvCxnSpPr>
          <p:nvPr/>
        </p:nvCxnSpPr>
        <p:spPr>
          <a:xfrm flipH="1">
            <a:off x="5307596" y="2990399"/>
            <a:ext cx="1601488" cy="9107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Θέση περιεχομένου 2"/>
          <p:cNvSpPr txBox="1">
            <a:spLocks/>
          </p:cNvSpPr>
          <p:nvPr/>
        </p:nvSpPr>
        <p:spPr>
          <a:xfrm>
            <a:off x="4582344" y="3901189"/>
            <a:ext cx="1450504" cy="5040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Verb </a:t>
            </a:r>
            <a:endParaRPr lang="el-GR" sz="2400" dirty="0">
              <a:solidFill>
                <a:prstClr val="black"/>
              </a:solidFill>
            </a:endParaRPr>
          </a:p>
        </p:txBody>
      </p:sp>
      <p:cxnSp>
        <p:nvCxnSpPr>
          <p:cNvPr id="61" name="Ευθύγραμμο βέλος σύνδεσης 60"/>
          <p:cNvCxnSpPr>
            <a:stCxn id="50" idx="2"/>
            <a:endCxn id="64" idx="0"/>
          </p:cNvCxnSpPr>
          <p:nvPr/>
        </p:nvCxnSpPr>
        <p:spPr>
          <a:xfrm>
            <a:off x="6909084" y="2990399"/>
            <a:ext cx="0" cy="9172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Θέση περιεχομένου 2"/>
          <p:cNvSpPr txBox="1">
            <a:spLocks/>
          </p:cNvSpPr>
          <p:nvPr/>
        </p:nvSpPr>
        <p:spPr>
          <a:xfrm>
            <a:off x="6183832" y="3907635"/>
            <a:ext cx="1450504" cy="5040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Article </a:t>
            </a:r>
            <a:endParaRPr lang="el-GR" sz="2400" dirty="0">
              <a:solidFill>
                <a:prstClr val="black"/>
              </a:solidFill>
            </a:endParaRPr>
          </a:p>
        </p:txBody>
      </p:sp>
      <p:cxnSp>
        <p:nvCxnSpPr>
          <p:cNvPr id="68" name="Ευθύγραμμο βέλος σύνδεσης 67"/>
          <p:cNvCxnSpPr>
            <a:stCxn id="50" idx="2"/>
            <a:endCxn id="72" idx="0"/>
          </p:cNvCxnSpPr>
          <p:nvPr/>
        </p:nvCxnSpPr>
        <p:spPr>
          <a:xfrm>
            <a:off x="6909084" y="2990399"/>
            <a:ext cx="1442270" cy="9107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Θέση περιεχομένου 2"/>
          <p:cNvSpPr txBox="1">
            <a:spLocks/>
          </p:cNvSpPr>
          <p:nvPr/>
        </p:nvSpPr>
        <p:spPr>
          <a:xfrm>
            <a:off x="7708377" y="3901189"/>
            <a:ext cx="1285953" cy="5040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Noun </a:t>
            </a:r>
            <a:endParaRPr lang="el-GR" sz="2400" dirty="0">
              <a:solidFill>
                <a:prstClr val="black"/>
              </a:solidFill>
            </a:endParaRPr>
          </a:p>
        </p:txBody>
      </p:sp>
      <p:cxnSp>
        <p:nvCxnSpPr>
          <p:cNvPr id="99" name="Ευθύγραμμο βέλος σύνδεσης 98"/>
          <p:cNvCxnSpPr>
            <a:stCxn id="59" idx="2"/>
            <a:endCxn id="102" idx="0"/>
          </p:cNvCxnSpPr>
          <p:nvPr/>
        </p:nvCxnSpPr>
        <p:spPr>
          <a:xfrm>
            <a:off x="5307596" y="4405245"/>
            <a:ext cx="0" cy="4336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Θέση περιεχομένου 2"/>
          <p:cNvSpPr txBox="1">
            <a:spLocks/>
          </p:cNvSpPr>
          <p:nvPr/>
        </p:nvSpPr>
        <p:spPr>
          <a:xfrm>
            <a:off x="4849022" y="4838858"/>
            <a:ext cx="917147" cy="5040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ate</a:t>
            </a:r>
            <a:endParaRPr lang="el-GR" sz="2400" dirty="0">
              <a:solidFill>
                <a:prstClr val="black"/>
              </a:solidFill>
            </a:endParaRPr>
          </a:p>
        </p:txBody>
      </p:sp>
      <p:cxnSp>
        <p:nvCxnSpPr>
          <p:cNvPr id="104" name="Ευθύγραμμο βέλος σύνδεσης 103"/>
          <p:cNvCxnSpPr>
            <a:stCxn id="64" idx="2"/>
            <a:endCxn id="107" idx="0"/>
          </p:cNvCxnSpPr>
          <p:nvPr/>
        </p:nvCxnSpPr>
        <p:spPr>
          <a:xfrm>
            <a:off x="6909084" y="4411691"/>
            <a:ext cx="0" cy="4271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Θέση περιεχομένου 2"/>
          <p:cNvSpPr txBox="1">
            <a:spLocks/>
          </p:cNvSpPr>
          <p:nvPr/>
        </p:nvSpPr>
        <p:spPr>
          <a:xfrm>
            <a:off x="6450510" y="4838858"/>
            <a:ext cx="917147" cy="5040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the</a:t>
            </a:r>
            <a:endParaRPr lang="el-GR" sz="2400" dirty="0">
              <a:solidFill>
                <a:prstClr val="black"/>
              </a:solidFill>
            </a:endParaRPr>
          </a:p>
        </p:txBody>
      </p:sp>
      <p:cxnSp>
        <p:nvCxnSpPr>
          <p:cNvPr id="110" name="Ευθύγραμμο βέλος σύνδεσης 109"/>
          <p:cNvCxnSpPr>
            <a:stCxn id="72" idx="2"/>
            <a:endCxn id="113" idx="0"/>
          </p:cNvCxnSpPr>
          <p:nvPr/>
        </p:nvCxnSpPr>
        <p:spPr>
          <a:xfrm flipH="1">
            <a:off x="8351353" y="4405245"/>
            <a:ext cx="1" cy="4359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Θέση περιεχομένου 2"/>
          <p:cNvSpPr txBox="1">
            <a:spLocks/>
          </p:cNvSpPr>
          <p:nvPr/>
        </p:nvSpPr>
        <p:spPr>
          <a:xfrm>
            <a:off x="7729066" y="4841189"/>
            <a:ext cx="1244573" cy="5040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2400" dirty="0">
                <a:solidFill>
                  <a:prstClr val="black"/>
                </a:solidFill>
              </a:rPr>
              <a:t>m</a:t>
            </a:r>
            <a:r>
              <a:rPr lang="en-US" sz="2400" dirty="0" smtClean="0">
                <a:solidFill>
                  <a:prstClr val="black"/>
                </a:solidFill>
              </a:rPr>
              <a:t>ouse.</a:t>
            </a:r>
            <a:endParaRPr lang="el-GR" sz="2400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508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Γραμματικές και Συντακτική Ανάλυση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n-US" sz="3600" b="0" dirty="0" smtClean="0"/>
              <a:t>(</a:t>
            </a:r>
            <a:r>
              <a:rPr lang="el-GR" sz="3600" b="0" dirty="0" smtClean="0"/>
              <a:t>1</a:t>
            </a:r>
            <a:r>
              <a:rPr lang="en-US" sz="3600" b="0" dirty="0" smtClean="0"/>
              <a:t> </a:t>
            </a:r>
            <a:r>
              <a:rPr lang="el-GR" sz="3600" b="0" dirty="0" smtClean="0"/>
              <a:t>από </a:t>
            </a:r>
            <a:r>
              <a:rPr lang="en-US" sz="3600" b="0" dirty="0" smtClean="0"/>
              <a:t>4)</a:t>
            </a:r>
            <a:r>
              <a:rPr lang="el-GR" sz="3600" b="0" dirty="0" smtClean="0"/>
              <a:t> 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60000"/>
              <a:buNone/>
            </a:pP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Έστω, η γραμματική χωρίς</a:t>
            </a:r>
            <a:r>
              <a:rPr lang="el-GR" sz="2400" dirty="0">
                <a:solidFill>
                  <a:srgbClr val="000000"/>
                </a:solidFill>
              </a:rPr>
              <a:t> </a:t>
            </a:r>
            <a:r>
              <a:rPr lang="el-GR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συμφραζόμενα</a:t>
            </a: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Γ=</a:t>
            </a: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Τ,Ν,</a:t>
            </a: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S,R), </a:t>
            </a:r>
          </a:p>
          <a:p>
            <a:pPr>
              <a:buSzPct val="60000"/>
              <a:buNone/>
            </a:pP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όπου </a:t>
            </a:r>
            <a:r>
              <a:rPr lang="el-GR" sz="2400" dirty="0">
                <a:solidFill>
                  <a:srgbClr val="000000"/>
                </a:solidFill>
              </a:rPr>
              <a:t>		</a:t>
            </a: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Τ={&lt;</a:t>
            </a:r>
            <a:r>
              <a:rPr lang="en-US" sz="2400" dirty="0">
                <a:solidFill>
                  <a:srgbClr val="000000"/>
                </a:solidFill>
              </a:rPr>
              <a:t>NUMBER</a:t>
            </a:r>
            <a:r>
              <a:rPr lang="el-GR" sz="2400" dirty="0">
                <a:solidFill>
                  <a:srgbClr val="000000"/>
                </a:solidFill>
              </a:rPr>
              <a:t>&gt;</a:t>
            </a: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,+,-,*,/,(,)}</a:t>
            </a:r>
          </a:p>
          <a:p>
            <a:pPr>
              <a:buSzPct val="60000"/>
              <a:buNone/>
            </a:pPr>
            <a:r>
              <a:rPr lang="el-GR" sz="2400" dirty="0">
                <a:solidFill>
                  <a:srgbClr val="000000"/>
                </a:solidFill>
              </a:rPr>
              <a:t>			</a:t>
            </a: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N</a:t>
            </a:r>
            <a:r>
              <a:rPr 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={E}</a:t>
            </a:r>
            <a:endParaRPr 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buSzPct val="60000"/>
              <a:buNone/>
            </a:pP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			</a:t>
            </a:r>
            <a:r>
              <a:rPr 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S=E</a:t>
            </a:r>
            <a:endParaRPr 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buSzPct val="60000"/>
              <a:buNone/>
            </a:pP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με κανόνες παραγωγής: 	</a:t>
            </a:r>
          </a:p>
          <a:p>
            <a:pPr>
              <a:spcBef>
                <a:spcPts val="600"/>
              </a:spcBef>
              <a:buSzPct val="60000"/>
              <a:buNone/>
            </a:pP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E</a:t>
            </a: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	</a:t>
            </a:r>
            <a:r>
              <a:rPr lang="en-US" sz="2400" dirty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  </a:t>
            </a: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E “+” E</a:t>
            </a:r>
            <a:r>
              <a:rPr lang="el-G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l-G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  </a:t>
            </a:r>
            <a:r>
              <a:rPr 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l-G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 (</a:t>
            </a: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1)</a:t>
            </a:r>
          </a:p>
          <a:p>
            <a:pPr>
              <a:spcBef>
                <a:spcPts val="600"/>
              </a:spcBef>
              <a:buSzPct val="60000"/>
              <a:buNone/>
            </a:pP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			</a:t>
            </a:r>
            <a:r>
              <a:rPr 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| E “-” E </a:t>
            </a:r>
            <a:r>
              <a:rPr lang="el-G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 </a:t>
            </a:r>
            <a:r>
              <a:rPr 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l-G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 (</a:t>
            </a: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2)</a:t>
            </a:r>
          </a:p>
          <a:p>
            <a:pPr>
              <a:spcBef>
                <a:spcPts val="600"/>
              </a:spcBef>
              <a:buSzPct val="60000"/>
              <a:buNone/>
            </a:pP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			</a:t>
            </a: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| </a:t>
            </a:r>
            <a:r>
              <a:rPr 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E “*” E </a:t>
            </a:r>
            <a:r>
              <a:rPr lang="el-G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   (</a:t>
            </a: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3)</a:t>
            </a:r>
          </a:p>
          <a:p>
            <a:pPr>
              <a:spcBef>
                <a:spcPts val="600"/>
              </a:spcBef>
              <a:buSzPct val="60000"/>
              <a:buNone/>
            </a:pP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			</a:t>
            </a: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| </a:t>
            </a:r>
            <a:r>
              <a:rPr 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E “/” E</a:t>
            </a:r>
            <a:r>
              <a:rPr lang="el-G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  </a:t>
            </a:r>
            <a:r>
              <a:rPr 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l-G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 (</a:t>
            </a: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4)</a:t>
            </a:r>
          </a:p>
          <a:p>
            <a:pPr>
              <a:spcBef>
                <a:spcPts val="600"/>
              </a:spcBef>
              <a:buSzPct val="60000"/>
              <a:buNone/>
            </a:pP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			</a:t>
            </a: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| </a:t>
            </a:r>
            <a:r>
              <a:rPr 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“(“ E “)” </a:t>
            </a:r>
            <a:r>
              <a:rPr lang="el-G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 (</a:t>
            </a: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5)</a:t>
            </a:r>
          </a:p>
          <a:p>
            <a:pPr>
              <a:spcBef>
                <a:spcPts val="600"/>
              </a:spcBef>
              <a:buSzPct val="60000"/>
              <a:buNone/>
            </a:pP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			</a:t>
            </a: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| </a:t>
            </a:r>
            <a:r>
              <a:rPr lang="el-G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&lt;</a:t>
            </a:r>
            <a:r>
              <a:rPr 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num</a:t>
            </a:r>
            <a:r>
              <a:rPr lang="el-G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&gt; </a:t>
            </a:r>
            <a:r>
              <a:rPr 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   </a:t>
            </a:r>
            <a:r>
              <a:rPr lang="el-G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6)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03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Γραμματικές και Συντακτική Ανάλυση </a:t>
            </a:r>
            <a:br>
              <a:rPr lang="el-GR" sz="4400" dirty="0"/>
            </a:br>
            <a:r>
              <a:rPr lang="en-US" sz="3600" b="0" dirty="0" smtClean="0"/>
              <a:t>(</a:t>
            </a:r>
            <a:r>
              <a:rPr lang="el-GR" sz="3600" b="0" dirty="0" smtClean="0"/>
              <a:t>2</a:t>
            </a:r>
            <a:r>
              <a:rPr lang="en-US" sz="3600" b="0" dirty="0" smtClean="0"/>
              <a:t> </a:t>
            </a:r>
            <a:r>
              <a:rPr lang="el-GR" sz="3600" b="0" dirty="0"/>
              <a:t>από </a:t>
            </a:r>
            <a:r>
              <a:rPr lang="en-US" sz="3600" b="0" dirty="0" smtClean="0"/>
              <a:t>4)</a:t>
            </a:r>
            <a:r>
              <a:rPr lang="el-GR" sz="3600" b="0" dirty="0" smtClean="0"/>
              <a:t> 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1602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004A82"/>
                </a:solidFill>
                <a:latin typeface="Arial" charset="0"/>
                <a:cs typeface="Arial" charset="0"/>
              </a:rPr>
              <a:t>E</a:t>
            </a:r>
            <a:r>
              <a:rPr lang="en-GB" sz="2400" dirty="0">
                <a:solidFill>
                  <a:srgbClr val="004A82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>
                <a:solidFill>
                  <a:srgbClr val="004A82"/>
                </a:solidFill>
                <a:latin typeface="Symbol" pitchFamily="18" charset="2"/>
                <a:cs typeface="Times New Roman" pitchFamily="18" charset="0"/>
              </a:rPr>
              <a:t></a:t>
            </a:r>
            <a:r>
              <a:rPr lang="en-US" sz="2400" dirty="0">
                <a:solidFill>
                  <a:srgbClr val="004A82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smtClean="0">
                <a:solidFill>
                  <a:srgbClr val="004A82"/>
                </a:solidFill>
                <a:latin typeface="Arial" charset="0"/>
                <a:cs typeface="Arial" charset="0"/>
              </a:rPr>
              <a:t>E “+” E </a:t>
            </a:r>
            <a:r>
              <a:rPr lang="en-US" sz="2400" dirty="0">
                <a:solidFill>
                  <a:srgbClr val="004A82"/>
                </a:solidFill>
                <a:latin typeface="Arial" charset="0"/>
                <a:cs typeface="Arial" charset="0"/>
              </a:rPr>
              <a:t>| </a:t>
            </a:r>
            <a:r>
              <a:rPr lang="en-US" sz="2400" dirty="0" smtClean="0">
                <a:solidFill>
                  <a:srgbClr val="004A82"/>
                </a:solidFill>
                <a:latin typeface="Arial" charset="0"/>
                <a:cs typeface="Arial" charset="0"/>
              </a:rPr>
              <a:t>E “-” E </a:t>
            </a:r>
            <a:r>
              <a:rPr lang="en-US" sz="2400" dirty="0">
                <a:solidFill>
                  <a:srgbClr val="004A82"/>
                </a:solidFill>
                <a:latin typeface="Arial" charset="0"/>
                <a:cs typeface="Arial" charset="0"/>
              </a:rPr>
              <a:t>| </a:t>
            </a:r>
            <a:r>
              <a:rPr lang="en-US" sz="2400" dirty="0" smtClean="0">
                <a:solidFill>
                  <a:srgbClr val="004A82"/>
                </a:solidFill>
                <a:latin typeface="Arial" charset="0"/>
                <a:cs typeface="Arial" charset="0"/>
              </a:rPr>
              <a:t>E “*” E </a:t>
            </a:r>
            <a:r>
              <a:rPr lang="en-US" sz="2400" dirty="0">
                <a:solidFill>
                  <a:srgbClr val="004A82"/>
                </a:solidFill>
                <a:latin typeface="Arial" charset="0"/>
                <a:cs typeface="Arial" charset="0"/>
              </a:rPr>
              <a:t>| </a:t>
            </a:r>
            <a:r>
              <a:rPr lang="en-US" sz="2400" dirty="0" smtClean="0">
                <a:solidFill>
                  <a:srgbClr val="004A82"/>
                </a:solidFill>
                <a:latin typeface="Arial" charset="0"/>
                <a:cs typeface="Arial" charset="0"/>
              </a:rPr>
              <a:t>E “/” E </a:t>
            </a:r>
            <a:r>
              <a:rPr lang="en-US" sz="2400" dirty="0">
                <a:solidFill>
                  <a:srgbClr val="004A82"/>
                </a:solidFill>
                <a:latin typeface="Arial" charset="0"/>
                <a:cs typeface="Arial" charset="0"/>
              </a:rPr>
              <a:t>| </a:t>
            </a:r>
            <a:r>
              <a:rPr lang="en-US" sz="2400" dirty="0" smtClean="0">
                <a:solidFill>
                  <a:srgbClr val="004A82"/>
                </a:solidFill>
                <a:latin typeface="Arial" charset="0"/>
                <a:cs typeface="Arial" charset="0"/>
              </a:rPr>
              <a:t>“(” E “)”</a:t>
            </a:r>
            <a:r>
              <a:rPr lang="el-GR" sz="2400" dirty="0" smtClean="0">
                <a:solidFill>
                  <a:srgbClr val="004A82"/>
                </a:solidFill>
                <a:latin typeface="Arial" charset="0"/>
                <a:cs typeface="Arial" charset="0"/>
              </a:rPr>
              <a:t> </a:t>
            </a:r>
            <a:r>
              <a:rPr lang="el-GR" sz="2400" dirty="0">
                <a:solidFill>
                  <a:srgbClr val="004A82"/>
                </a:solidFill>
                <a:latin typeface="Arial" charset="0"/>
                <a:cs typeface="Arial" charset="0"/>
              </a:rPr>
              <a:t>| </a:t>
            </a:r>
            <a:r>
              <a:rPr lang="en-US" sz="2400" dirty="0" smtClean="0">
                <a:solidFill>
                  <a:srgbClr val="004A82"/>
                </a:solidFill>
                <a:latin typeface="Arial" charset="0"/>
                <a:cs typeface="Arial" charset="0"/>
              </a:rPr>
              <a:t>&lt;num</a:t>
            </a:r>
            <a:r>
              <a:rPr lang="en-US" sz="2400" b="1" dirty="0" smtClean="0">
                <a:solidFill>
                  <a:srgbClr val="004A82"/>
                </a:solidFill>
                <a:latin typeface="Arial" charset="0"/>
                <a:cs typeface="Arial" charset="0"/>
              </a:rPr>
              <a:t>&gt;</a:t>
            </a:r>
            <a:endParaRPr lang="el-GR" sz="2400" b="1" dirty="0" smtClean="0">
              <a:solidFill>
                <a:srgbClr val="004A82"/>
              </a:solidFill>
              <a:latin typeface="Arial" charset="0"/>
              <a:cs typeface="Arial" charset="0"/>
            </a:endParaRPr>
          </a:p>
          <a:p>
            <a:pPr>
              <a:buClrTx/>
              <a:buSzPct val="6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l-GR" sz="2400" dirty="0">
                <a:solidFill>
                  <a:srgbClr val="000000"/>
                </a:solidFill>
                <a:cs typeface="Times New Roman" pitchFamily="18" charset="0"/>
              </a:rPr>
              <a:t>Η παραπάνω γραμματική μπορεί να αναλύσει την παράσταση </a:t>
            </a:r>
          </a:p>
          <a:p>
            <a:pPr>
              <a:buClrTx/>
              <a:buSzPct val="6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l-GR" sz="2400" dirty="0">
                <a:solidFill>
                  <a:srgbClr val="000000"/>
                </a:solidFill>
                <a:cs typeface="Times New Roman" pitchFamily="18" charset="0"/>
              </a:rPr>
              <a:t>(3+7)</a:t>
            </a:r>
            <a:r>
              <a:rPr lang="el-GR" sz="2400" b="1" dirty="0">
                <a:solidFill>
                  <a:srgbClr val="004A82"/>
                </a:solidFill>
                <a:cs typeface="Times New Roman" pitchFamily="18" charset="0"/>
              </a:rPr>
              <a:t>/</a:t>
            </a:r>
            <a:r>
              <a:rPr lang="el-GR" sz="2400" dirty="0">
                <a:solidFill>
                  <a:srgbClr val="000000"/>
                </a:solidFill>
                <a:cs typeface="Times New Roman" pitchFamily="18" charset="0"/>
              </a:rPr>
              <a:t>(8-6). </a:t>
            </a:r>
            <a:endParaRPr lang="en-US" sz="2400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ClrTx/>
              <a:buSzPct val="6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l-GR" sz="2400" dirty="0">
                <a:solidFill>
                  <a:srgbClr val="000000"/>
                </a:solidFill>
                <a:cs typeface="Times New Roman" pitchFamily="18" charset="0"/>
              </a:rPr>
              <a:t>Πρώτα χρησιμοποιεί τον κανόνα παραγωγής (4) και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l-GR" sz="2400" dirty="0" smtClean="0">
                <a:solidFill>
                  <a:srgbClr val="000000"/>
                </a:solidFill>
                <a:cs typeface="Times New Roman" pitchFamily="18" charset="0"/>
              </a:rPr>
              <a:t>σχηματίζει το </a:t>
            </a:r>
            <a:r>
              <a:rPr lang="el-GR" sz="2400" dirty="0">
                <a:solidFill>
                  <a:srgbClr val="000000"/>
                </a:solidFill>
                <a:cs typeface="Times New Roman" pitchFamily="18" charset="0"/>
              </a:rPr>
              <a:t>δένδρο:</a:t>
            </a:r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920" y="2998353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Ε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" name="Ευθεία γραμμή σύνδεσης 6"/>
          <p:cNvCxnSpPr>
            <a:stCxn id="5" idx="2"/>
            <a:endCxn id="8" idx="0"/>
          </p:cNvCxnSpPr>
          <p:nvPr/>
        </p:nvCxnSpPr>
        <p:spPr>
          <a:xfrm flipH="1">
            <a:off x="3491880" y="3460018"/>
            <a:ext cx="576064" cy="9050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75856" y="4365104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Ε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0" name="Ευθεία γραμμή σύνδεσης 9"/>
          <p:cNvCxnSpPr>
            <a:stCxn id="5" idx="2"/>
            <a:endCxn id="13" idx="0"/>
          </p:cNvCxnSpPr>
          <p:nvPr/>
        </p:nvCxnSpPr>
        <p:spPr>
          <a:xfrm>
            <a:off x="4067944" y="3460018"/>
            <a:ext cx="144016" cy="9050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23928" y="4365104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“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/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”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5" name="Ευθεία γραμμή σύνδεσης 14"/>
          <p:cNvCxnSpPr>
            <a:stCxn id="5" idx="2"/>
            <a:endCxn id="18" idx="0"/>
          </p:cNvCxnSpPr>
          <p:nvPr/>
        </p:nvCxnSpPr>
        <p:spPr>
          <a:xfrm>
            <a:off x="4067944" y="3460018"/>
            <a:ext cx="774652" cy="9050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626572" y="4365103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Ε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Ορθογώνιο 20"/>
          <p:cNvSpPr/>
          <p:nvPr/>
        </p:nvSpPr>
        <p:spPr>
          <a:xfrm>
            <a:off x="286718" y="5338583"/>
            <a:ext cx="84265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prstClr val="black"/>
                </a:solidFill>
                <a:latin typeface="Calibri"/>
              </a:rPr>
              <a:t>Μετά σχηματίζει το αριστερό και το δεξί 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υποδένδρο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χρησιμοποιώντας τον κανόνα παραγωγής (5):</a:t>
            </a:r>
          </a:p>
          <a:p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700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Γραμματικές και Συντακτική Ανάλυση </a:t>
            </a:r>
            <a:r>
              <a:rPr lang="el-GR" dirty="0"/>
              <a:t/>
            </a:r>
            <a:br>
              <a:rPr lang="el-GR" dirty="0"/>
            </a:br>
            <a:r>
              <a:rPr lang="en-US" sz="3600" b="0" dirty="0" smtClean="0"/>
              <a:t>(</a:t>
            </a:r>
            <a:r>
              <a:rPr lang="el-GR" sz="3600" b="0" dirty="0" smtClean="0"/>
              <a:t>3</a:t>
            </a:r>
            <a:r>
              <a:rPr lang="en-US" sz="3600" b="0" dirty="0" smtClean="0"/>
              <a:t> </a:t>
            </a:r>
            <a:r>
              <a:rPr lang="el-GR" sz="3600" b="0" dirty="0"/>
              <a:t>από </a:t>
            </a:r>
            <a:r>
              <a:rPr lang="en-US" sz="3600" b="0" dirty="0" smtClean="0"/>
              <a:t>4)</a:t>
            </a:r>
            <a:r>
              <a:rPr lang="el-GR" sz="3600" b="0" dirty="0" smtClean="0"/>
              <a:t> 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004A82"/>
                </a:solidFill>
                <a:latin typeface="Arial" charset="0"/>
                <a:cs typeface="Arial" charset="0"/>
              </a:rPr>
              <a:t>E</a:t>
            </a:r>
            <a:r>
              <a:rPr lang="en-GB" sz="2400" b="1" dirty="0">
                <a:solidFill>
                  <a:srgbClr val="004A82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>
                <a:solidFill>
                  <a:srgbClr val="004A82"/>
                </a:solidFill>
                <a:latin typeface="Symbol" pitchFamily="18" charset="2"/>
                <a:cs typeface="Times New Roman" pitchFamily="18" charset="0"/>
              </a:rPr>
              <a:t></a:t>
            </a:r>
            <a:r>
              <a:rPr lang="en-US" sz="2400" b="1" dirty="0">
                <a:solidFill>
                  <a:srgbClr val="004A82"/>
                </a:solidFill>
                <a:latin typeface="Arial" charset="0"/>
                <a:cs typeface="Arial" charset="0"/>
              </a:rPr>
              <a:t> E+E | E-E | E*E | E/E | (E)</a:t>
            </a:r>
            <a:r>
              <a:rPr lang="el-GR" sz="2400" b="1" dirty="0">
                <a:solidFill>
                  <a:srgbClr val="004A82"/>
                </a:solidFill>
                <a:latin typeface="Arial" charset="0"/>
                <a:cs typeface="Arial" charset="0"/>
              </a:rPr>
              <a:t> | </a:t>
            </a:r>
            <a:r>
              <a:rPr lang="en-US" sz="2400" b="1" dirty="0">
                <a:solidFill>
                  <a:srgbClr val="004A82"/>
                </a:solidFill>
                <a:latin typeface="Arial" charset="0"/>
                <a:cs typeface="Arial" charset="0"/>
              </a:rPr>
              <a:t>NUMBER</a:t>
            </a:r>
            <a:endParaRPr lang="el-GR" sz="2400" b="1" dirty="0">
              <a:solidFill>
                <a:srgbClr val="004A82"/>
              </a:solidFill>
              <a:latin typeface="Arial" charset="0"/>
              <a:cs typeface="Arial" charset="0"/>
            </a:endParaRPr>
          </a:p>
          <a:p>
            <a:pPr marL="0" indent="0" algn="ctr">
              <a:buNone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395536" y="2204864"/>
            <a:ext cx="17091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l-GR" sz="2400" b="1" dirty="0">
                <a:solidFill>
                  <a:srgbClr val="004A82"/>
                </a:solidFill>
                <a:latin typeface="Calibri"/>
                <a:cs typeface="Times New Roman" pitchFamily="18" charset="0"/>
              </a:rPr>
              <a:t>(</a:t>
            </a:r>
            <a:r>
              <a:rPr lang="el-GR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3+7</a:t>
            </a:r>
            <a:r>
              <a:rPr lang="el-GR" sz="2400" b="1" dirty="0">
                <a:solidFill>
                  <a:srgbClr val="004A82"/>
                </a:solidFill>
                <a:latin typeface="Calibri"/>
                <a:cs typeface="Times New Roman" pitchFamily="18" charset="0"/>
              </a:rPr>
              <a:t>)</a:t>
            </a:r>
            <a:r>
              <a:rPr lang="el-GR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/</a:t>
            </a:r>
            <a:r>
              <a:rPr lang="el-GR" sz="2400" b="1" dirty="0">
                <a:solidFill>
                  <a:srgbClr val="004A82"/>
                </a:solidFill>
                <a:latin typeface="Calibri"/>
                <a:cs typeface="Times New Roman" pitchFamily="18" charset="0"/>
              </a:rPr>
              <a:t>(</a:t>
            </a:r>
            <a:r>
              <a:rPr lang="el-GR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8-6</a:t>
            </a:r>
            <a:r>
              <a:rPr lang="el-GR" sz="2400" b="1" dirty="0">
                <a:solidFill>
                  <a:srgbClr val="004A82"/>
                </a:solidFill>
                <a:latin typeface="Calibri"/>
                <a:cs typeface="Times New Roman" pitchFamily="18" charset="0"/>
              </a:rPr>
              <a:t>).</a:t>
            </a:r>
            <a:r>
              <a:rPr lang="el-GR" sz="2400" dirty="0">
                <a:solidFill>
                  <a:srgbClr val="C0504D">
                    <a:lumMod val="75000"/>
                  </a:srgbClr>
                </a:solidFill>
                <a:latin typeface="Calibri"/>
                <a:cs typeface="Times New Roman" pitchFamily="18" charset="0"/>
              </a:rPr>
              <a:t> </a:t>
            </a:r>
          </a:p>
        </p:txBody>
      </p:sp>
      <p:sp>
        <p:nvSpPr>
          <p:cNvPr id="42" name="Ορθογώνιο 41"/>
          <p:cNvSpPr/>
          <p:nvPr/>
        </p:nvSpPr>
        <p:spPr>
          <a:xfrm>
            <a:off x="10344" y="520542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prstClr val="black"/>
                </a:solidFill>
                <a:latin typeface="Calibri"/>
              </a:rPr>
              <a:t>Η ανάλυση συνεχίζει με τα φύλλα Ε στα δύο 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υποδένδρα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. </a:t>
            </a:r>
          </a:p>
          <a:p>
            <a:r>
              <a:rPr lang="el-GR" sz="2400" dirty="0">
                <a:solidFill>
                  <a:prstClr val="black"/>
                </a:solidFill>
                <a:latin typeface="Calibri"/>
              </a:rPr>
              <a:t>Το Ε στο αριστερό 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υποδένδρο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αναλύεται με τον κανόνα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παραγωγής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(1) και το Ε στο δεξί 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υποδένδρο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αναλύεται με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τον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κανόνα παραγωγής (2).</a:t>
            </a:r>
          </a:p>
        </p:txBody>
      </p:sp>
      <p:grpSp>
        <p:nvGrpSpPr>
          <p:cNvPr id="41" name="40 - Ομάδα"/>
          <p:cNvGrpSpPr/>
          <p:nvPr/>
        </p:nvGrpSpPr>
        <p:grpSpPr>
          <a:xfrm>
            <a:off x="1619672" y="2172078"/>
            <a:ext cx="5688632" cy="2942723"/>
            <a:chOff x="1619672" y="2172078"/>
            <a:chExt cx="5688632" cy="2942723"/>
          </a:xfrm>
        </p:grpSpPr>
        <p:sp>
          <p:nvSpPr>
            <p:cNvPr id="6" name="TextBox 5"/>
            <p:cNvSpPr txBox="1"/>
            <p:nvPr/>
          </p:nvSpPr>
          <p:spPr>
            <a:xfrm>
              <a:off x="4139952" y="2172078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dirty="0" smtClean="0">
                  <a:solidFill>
                    <a:prstClr val="black"/>
                  </a:solidFill>
                  <a:latin typeface="Calibri"/>
                </a:rPr>
                <a:t>Ε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7" name="Ευθεία γραμμή σύνδεσης 6"/>
            <p:cNvCxnSpPr>
              <a:stCxn id="6" idx="2"/>
              <a:endCxn id="8" idx="0"/>
            </p:cNvCxnSpPr>
            <p:nvPr/>
          </p:nvCxnSpPr>
          <p:spPr>
            <a:xfrm flipH="1">
              <a:off x="2823965" y="2633743"/>
              <a:ext cx="1532011" cy="8262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607941" y="3460018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dirty="0" smtClean="0">
                  <a:solidFill>
                    <a:prstClr val="black"/>
                  </a:solidFill>
                  <a:latin typeface="Calibri"/>
                </a:rPr>
                <a:t>Ε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9" name="Ευθεία γραμμή σύνδεσης 8"/>
            <p:cNvCxnSpPr>
              <a:stCxn id="6" idx="2"/>
            </p:cNvCxnSpPr>
            <p:nvPr/>
          </p:nvCxnSpPr>
          <p:spPr>
            <a:xfrm>
              <a:off x="4355976" y="2633743"/>
              <a:ext cx="10344" cy="9691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Ευθεία γραμμή σύνδεσης 10"/>
            <p:cNvCxnSpPr>
              <a:stCxn id="6" idx="2"/>
              <a:endCxn id="12" idx="0"/>
            </p:cNvCxnSpPr>
            <p:nvPr/>
          </p:nvCxnSpPr>
          <p:spPr>
            <a:xfrm>
              <a:off x="4355976" y="2633743"/>
              <a:ext cx="1699995" cy="8867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839947" y="3520491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dirty="0" smtClean="0">
                  <a:solidFill>
                    <a:prstClr val="black"/>
                  </a:solidFill>
                  <a:latin typeface="Calibri"/>
                </a:rPr>
                <a:t>Ε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7" name="Ευθεία γραμμή σύνδεσης 16"/>
            <p:cNvCxnSpPr>
              <a:stCxn id="8" idx="2"/>
              <a:endCxn id="20" idx="0"/>
            </p:cNvCxnSpPr>
            <p:nvPr/>
          </p:nvCxnSpPr>
          <p:spPr>
            <a:xfrm flipH="1">
              <a:off x="1907704" y="3921683"/>
              <a:ext cx="916261" cy="5874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619672" y="4509121"/>
              <a:ext cx="5760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“</a:t>
              </a:r>
              <a:r>
                <a:rPr lang="el-GR" sz="2400" dirty="0" smtClean="0">
                  <a:solidFill>
                    <a:prstClr val="black"/>
                  </a:solidFill>
                  <a:latin typeface="Calibri"/>
                </a:rPr>
                <a:t>(</a:t>
              </a:r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“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3" name="Ευθεία γραμμή σύνδεσης 22"/>
            <p:cNvCxnSpPr>
              <a:stCxn id="8" idx="2"/>
              <a:endCxn id="26" idx="0"/>
            </p:cNvCxnSpPr>
            <p:nvPr/>
          </p:nvCxnSpPr>
          <p:spPr>
            <a:xfrm>
              <a:off x="2823965" y="3921683"/>
              <a:ext cx="0" cy="595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607941" y="4517125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dirty="0" smtClean="0">
                  <a:solidFill>
                    <a:prstClr val="black"/>
                  </a:solidFill>
                  <a:latin typeface="Calibri"/>
                </a:rPr>
                <a:t>Ε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8" name="Ευθεία γραμμή σύνδεσης 27"/>
            <p:cNvCxnSpPr>
              <a:stCxn id="8" idx="2"/>
              <a:endCxn id="31" idx="0"/>
            </p:cNvCxnSpPr>
            <p:nvPr/>
          </p:nvCxnSpPr>
          <p:spPr>
            <a:xfrm>
              <a:off x="2823965" y="3921683"/>
              <a:ext cx="955947" cy="595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3491880" y="4517125"/>
              <a:ext cx="5760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“</a:t>
              </a:r>
              <a:r>
                <a:rPr lang="el-GR" sz="2400" dirty="0" smtClean="0">
                  <a:solidFill>
                    <a:prstClr val="black"/>
                  </a:solidFill>
                  <a:latin typeface="Calibri"/>
                </a:rPr>
                <a:t>)</a:t>
              </a:r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”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33" name="Ευθεία γραμμή σύνδεσης 32"/>
            <p:cNvCxnSpPr>
              <a:stCxn id="12" idx="2"/>
            </p:cNvCxnSpPr>
            <p:nvPr/>
          </p:nvCxnSpPr>
          <p:spPr>
            <a:xfrm flipH="1">
              <a:off x="5056389" y="3982156"/>
              <a:ext cx="999582" cy="5874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Ευθεία γραμμή σύνδεσης 34"/>
            <p:cNvCxnSpPr>
              <a:stCxn id="12" idx="2"/>
              <a:endCxn id="36" idx="0"/>
            </p:cNvCxnSpPr>
            <p:nvPr/>
          </p:nvCxnSpPr>
          <p:spPr>
            <a:xfrm flipH="1">
              <a:off x="6044658" y="3982156"/>
              <a:ext cx="11313" cy="595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5828634" y="4577598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dirty="0" smtClean="0">
                  <a:solidFill>
                    <a:prstClr val="black"/>
                  </a:solidFill>
                  <a:latin typeface="Calibri"/>
                </a:rPr>
                <a:t>Ε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37" name="Ευθεία γραμμή σύνδεσης 36"/>
            <p:cNvCxnSpPr>
              <a:stCxn id="12" idx="2"/>
            </p:cNvCxnSpPr>
            <p:nvPr/>
          </p:nvCxnSpPr>
          <p:spPr>
            <a:xfrm>
              <a:off x="6055971" y="3982156"/>
              <a:ext cx="872626" cy="595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4139952" y="3645024"/>
              <a:ext cx="5760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“</a:t>
              </a:r>
              <a:r>
                <a:rPr lang="el-GR" sz="2400" dirty="0" smtClean="0">
                  <a:solidFill>
                    <a:prstClr val="black"/>
                  </a:solidFill>
                  <a:latin typeface="Calibri"/>
                </a:rPr>
                <a:t>/</a:t>
              </a:r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”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19"/>
            <p:cNvSpPr txBox="1"/>
            <p:nvPr/>
          </p:nvSpPr>
          <p:spPr>
            <a:xfrm>
              <a:off x="4644008" y="4653136"/>
              <a:ext cx="5760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“</a:t>
              </a:r>
              <a:r>
                <a:rPr lang="el-GR" sz="2400" dirty="0" smtClean="0">
                  <a:solidFill>
                    <a:prstClr val="black"/>
                  </a:solidFill>
                  <a:latin typeface="Calibri"/>
                </a:rPr>
                <a:t>(</a:t>
              </a:r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“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TextBox 30"/>
            <p:cNvSpPr txBox="1"/>
            <p:nvPr/>
          </p:nvSpPr>
          <p:spPr>
            <a:xfrm>
              <a:off x="6732240" y="4653136"/>
              <a:ext cx="5760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“</a:t>
              </a:r>
              <a:r>
                <a:rPr lang="el-GR" sz="2400" dirty="0" smtClean="0">
                  <a:solidFill>
                    <a:prstClr val="black"/>
                  </a:solidFill>
                  <a:latin typeface="Calibri"/>
                </a:rPr>
                <a:t>)</a:t>
              </a:r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”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5705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4A82"/>
                </a:solidFill>
              </a:rPr>
              <a:t>Περιεχόμενα Μαθήματος</a:t>
            </a:r>
            <a:endParaRPr lang="el-GR" dirty="0">
              <a:solidFill>
                <a:srgbClr val="004A82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3568" y="1196752"/>
            <a:ext cx="7992888" cy="54006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Εισαγωγή στους Μεταφραστές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Γλώσσες &amp; Γραμματικές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Αυτόματα Αναγνώρισης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Λεκτική Ανάλυση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Συντακτική Ανάλυση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914400" lvl="1" indent="-514350">
              <a:spcBef>
                <a:spcPts val="1800"/>
              </a:spcBef>
              <a:buFont typeface="+mj-lt"/>
              <a:buAutoNum type="romanLcPeriod"/>
            </a:pPr>
            <a:r>
              <a:rPr lang="el-G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Γραμματικές – Γραμματικοί Κανόνες </a:t>
            </a:r>
          </a:p>
          <a:p>
            <a:pPr marL="914400" lvl="1" indent="-514350">
              <a:spcBef>
                <a:spcPts val="1800"/>
              </a:spcBef>
              <a:buFont typeface="+mj-lt"/>
              <a:buAutoNum type="romanLcPeriod"/>
            </a:pPr>
            <a:r>
              <a:rPr 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Δημιουργία Συντακτικών Αναλυτών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Σημασιολογική Ανάλυση &amp; Πίνακες Συμβόλων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Παραγωγή Ενδιάμεσου Κώδικα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Βελτιστοποίηση Ενδιάμεσου Κώδικα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Παραγωγή &amp; Βελτιστοποίηση τελικού κώδικα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462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Γραμματικές και Συντακτική Ανάλυση </a:t>
            </a:r>
            <a:br>
              <a:rPr lang="el-GR" sz="4400" dirty="0"/>
            </a:br>
            <a:r>
              <a:rPr lang="en-US" sz="3600" b="0" dirty="0" smtClean="0"/>
              <a:t>(</a:t>
            </a:r>
            <a:r>
              <a:rPr lang="el-GR" sz="3600" b="0" dirty="0" smtClean="0"/>
              <a:t>4</a:t>
            </a:r>
            <a:r>
              <a:rPr lang="en-US" sz="3600" b="0" dirty="0" smtClean="0"/>
              <a:t> </a:t>
            </a:r>
            <a:r>
              <a:rPr lang="el-GR" sz="3600" b="0" dirty="0"/>
              <a:t>από </a:t>
            </a:r>
            <a:r>
              <a:rPr lang="en-US" sz="3600" b="0" dirty="0" smtClean="0"/>
              <a:t>4)</a:t>
            </a:r>
            <a:r>
              <a:rPr lang="el-GR" sz="3600" b="0" dirty="0" smtClean="0"/>
              <a:t> 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772816"/>
            <a:ext cx="1738536" cy="576064"/>
          </a:xfrm>
        </p:spPr>
        <p:txBody>
          <a:bodyPr/>
          <a:lstStyle/>
          <a:p>
            <a:pPr marL="0" indent="0">
              <a:buNone/>
            </a:pPr>
            <a:r>
              <a:rPr lang="el-GR" sz="2400" b="1" dirty="0">
                <a:solidFill>
                  <a:srgbClr val="004A82"/>
                </a:solidFill>
                <a:cs typeface="Times New Roman" pitchFamily="18" charset="0"/>
              </a:rPr>
              <a:t>(</a:t>
            </a:r>
            <a:r>
              <a:rPr lang="el-GR" sz="2400" dirty="0">
                <a:cs typeface="Times New Roman" pitchFamily="18" charset="0"/>
              </a:rPr>
              <a:t>3+7</a:t>
            </a:r>
            <a:r>
              <a:rPr lang="el-GR" sz="2400" b="1" dirty="0">
                <a:solidFill>
                  <a:srgbClr val="004A82"/>
                </a:solidFill>
                <a:cs typeface="Times New Roman" pitchFamily="18" charset="0"/>
              </a:rPr>
              <a:t>)</a:t>
            </a:r>
            <a:r>
              <a:rPr lang="el-GR" sz="2400" dirty="0">
                <a:cs typeface="Times New Roman" pitchFamily="18" charset="0"/>
              </a:rPr>
              <a:t>/</a:t>
            </a:r>
            <a:r>
              <a:rPr lang="el-GR" sz="2400" b="1" dirty="0">
                <a:solidFill>
                  <a:srgbClr val="004A82"/>
                </a:solidFill>
                <a:cs typeface="Times New Roman" pitchFamily="18" charset="0"/>
              </a:rPr>
              <a:t>(</a:t>
            </a:r>
            <a:r>
              <a:rPr lang="el-GR" sz="2400" dirty="0">
                <a:cs typeface="Times New Roman" pitchFamily="18" charset="0"/>
              </a:rPr>
              <a:t>8-6</a:t>
            </a:r>
            <a:r>
              <a:rPr lang="el-GR" sz="2400" b="1" dirty="0">
                <a:solidFill>
                  <a:srgbClr val="004A82"/>
                </a:solidFill>
                <a:cs typeface="Times New Roman" pitchFamily="18" charset="0"/>
              </a:rPr>
              <a:t>).</a:t>
            </a:r>
            <a:r>
              <a:rPr lang="el-GR" sz="24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>
              <a:solidFill>
                <a:prstClr val="black"/>
              </a:solidFill>
            </a:endParaRPr>
          </a:p>
        </p:txBody>
      </p:sp>
      <p:cxnSp>
        <p:nvCxnSpPr>
          <p:cNvPr id="24" name="Ευθεία γραμμή σύνδεσης 23"/>
          <p:cNvCxnSpPr>
            <a:endCxn id="27" idx="0"/>
          </p:cNvCxnSpPr>
          <p:nvPr/>
        </p:nvCxnSpPr>
        <p:spPr>
          <a:xfrm flipH="1">
            <a:off x="2051720" y="4291496"/>
            <a:ext cx="772245" cy="5794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835696" y="487092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Ε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0" name="Ευθεία γραμμή σύνδεσης 29"/>
          <p:cNvCxnSpPr>
            <a:endCxn id="33" idx="0"/>
          </p:cNvCxnSpPr>
          <p:nvPr/>
        </p:nvCxnSpPr>
        <p:spPr>
          <a:xfrm>
            <a:off x="2823965" y="4291496"/>
            <a:ext cx="19843" cy="5794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483768" y="487092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“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+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”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5" name="Ευθεία γραμμή σύνδεσης 34"/>
          <p:cNvCxnSpPr>
            <a:endCxn id="38" idx="0"/>
          </p:cNvCxnSpPr>
          <p:nvPr/>
        </p:nvCxnSpPr>
        <p:spPr>
          <a:xfrm>
            <a:off x="2823965" y="4291496"/>
            <a:ext cx="782387" cy="5802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390328" y="4871769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Ε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0" name="Ευθεία γραμμή σύνδεσης 39"/>
          <p:cNvCxnSpPr>
            <a:stCxn id="27" idx="2"/>
            <a:endCxn id="43" idx="0"/>
          </p:cNvCxnSpPr>
          <p:nvPr/>
        </p:nvCxnSpPr>
        <p:spPr>
          <a:xfrm>
            <a:off x="2051720" y="5332593"/>
            <a:ext cx="0" cy="5874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290565" y="5920030"/>
            <a:ext cx="1522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&lt;num&gt;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6" name="Ευθεία γραμμή σύνδεσης 45"/>
          <p:cNvCxnSpPr>
            <a:stCxn id="38" idx="2"/>
          </p:cNvCxnSpPr>
          <p:nvPr/>
        </p:nvCxnSpPr>
        <p:spPr>
          <a:xfrm>
            <a:off x="3606352" y="5333434"/>
            <a:ext cx="0" cy="5865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Ευθεία γραμμή σύνδεσης 49"/>
          <p:cNvCxnSpPr>
            <a:endCxn id="51" idx="0"/>
          </p:cNvCxnSpPr>
          <p:nvPr/>
        </p:nvCxnSpPr>
        <p:spPr>
          <a:xfrm flipH="1">
            <a:off x="5283726" y="4351969"/>
            <a:ext cx="760932" cy="5285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067702" y="4880487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Ε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2" name="Ευθεία γραμμή σύνδεσης 51"/>
          <p:cNvCxnSpPr>
            <a:endCxn id="53" idx="0"/>
          </p:cNvCxnSpPr>
          <p:nvPr/>
        </p:nvCxnSpPr>
        <p:spPr>
          <a:xfrm>
            <a:off x="6044658" y="4351969"/>
            <a:ext cx="39510" cy="5285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796136" y="4880487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“-”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4" name="Ευθεία γραμμή σύνδεσης 53"/>
          <p:cNvCxnSpPr>
            <a:endCxn id="55" idx="0"/>
          </p:cNvCxnSpPr>
          <p:nvPr/>
        </p:nvCxnSpPr>
        <p:spPr>
          <a:xfrm>
            <a:off x="6044658" y="4351969"/>
            <a:ext cx="793700" cy="5293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622334" y="488132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Ε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6" name="Ευθεία γραμμή σύνδεσης 55"/>
          <p:cNvCxnSpPr>
            <a:stCxn id="51" idx="2"/>
          </p:cNvCxnSpPr>
          <p:nvPr/>
        </p:nvCxnSpPr>
        <p:spPr>
          <a:xfrm>
            <a:off x="5283726" y="5342152"/>
            <a:ext cx="0" cy="5874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Ευθεία γραμμή σύνδεσης 57"/>
          <p:cNvCxnSpPr>
            <a:stCxn id="55" idx="2"/>
          </p:cNvCxnSpPr>
          <p:nvPr/>
        </p:nvCxnSpPr>
        <p:spPr>
          <a:xfrm>
            <a:off x="6838358" y="5342993"/>
            <a:ext cx="0" cy="5865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43 - Ομάδα"/>
          <p:cNvGrpSpPr/>
          <p:nvPr/>
        </p:nvGrpSpPr>
        <p:grpSpPr>
          <a:xfrm>
            <a:off x="1619672" y="1484784"/>
            <a:ext cx="5688632" cy="2942723"/>
            <a:chOff x="1619672" y="2172078"/>
            <a:chExt cx="5688632" cy="2942723"/>
          </a:xfrm>
        </p:grpSpPr>
        <p:sp>
          <p:nvSpPr>
            <p:cNvPr id="45" name="TextBox 5"/>
            <p:cNvSpPr txBox="1"/>
            <p:nvPr/>
          </p:nvSpPr>
          <p:spPr>
            <a:xfrm>
              <a:off x="4139952" y="2172078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dirty="0" smtClean="0">
                  <a:solidFill>
                    <a:prstClr val="black"/>
                  </a:solidFill>
                  <a:latin typeface="Calibri"/>
                </a:rPr>
                <a:t>Ε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47" name="Ευθεία γραμμή σύνδεσης 6"/>
            <p:cNvCxnSpPr>
              <a:stCxn id="45" idx="2"/>
              <a:endCxn id="49" idx="0"/>
            </p:cNvCxnSpPr>
            <p:nvPr/>
          </p:nvCxnSpPr>
          <p:spPr>
            <a:xfrm flipH="1">
              <a:off x="2823965" y="2633743"/>
              <a:ext cx="1532011" cy="8262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7"/>
            <p:cNvSpPr txBox="1"/>
            <p:nvPr/>
          </p:nvSpPr>
          <p:spPr>
            <a:xfrm>
              <a:off x="2607941" y="3460018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dirty="0" smtClean="0">
                  <a:solidFill>
                    <a:prstClr val="black"/>
                  </a:solidFill>
                  <a:latin typeface="Calibri"/>
                </a:rPr>
                <a:t>Ε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60" name="Ευθεία γραμμή σύνδεσης 8"/>
            <p:cNvCxnSpPr>
              <a:stCxn id="45" idx="2"/>
            </p:cNvCxnSpPr>
            <p:nvPr/>
          </p:nvCxnSpPr>
          <p:spPr>
            <a:xfrm>
              <a:off x="4355976" y="2633743"/>
              <a:ext cx="10344" cy="9691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Ευθεία γραμμή σύνδεσης 10"/>
            <p:cNvCxnSpPr>
              <a:stCxn id="45" idx="2"/>
              <a:endCxn id="62" idx="0"/>
            </p:cNvCxnSpPr>
            <p:nvPr/>
          </p:nvCxnSpPr>
          <p:spPr>
            <a:xfrm>
              <a:off x="4355976" y="2633743"/>
              <a:ext cx="1699995" cy="8867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11"/>
            <p:cNvSpPr txBox="1"/>
            <p:nvPr/>
          </p:nvSpPr>
          <p:spPr>
            <a:xfrm>
              <a:off x="5839947" y="3520491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dirty="0" smtClean="0">
                  <a:solidFill>
                    <a:prstClr val="black"/>
                  </a:solidFill>
                  <a:latin typeface="Calibri"/>
                </a:rPr>
                <a:t>Ε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63" name="Ευθεία γραμμή σύνδεσης 16"/>
            <p:cNvCxnSpPr>
              <a:stCxn id="49" idx="2"/>
              <a:endCxn id="64" idx="0"/>
            </p:cNvCxnSpPr>
            <p:nvPr/>
          </p:nvCxnSpPr>
          <p:spPr>
            <a:xfrm flipH="1">
              <a:off x="1907704" y="3921683"/>
              <a:ext cx="916261" cy="5874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19"/>
            <p:cNvSpPr txBox="1"/>
            <p:nvPr/>
          </p:nvSpPr>
          <p:spPr>
            <a:xfrm>
              <a:off x="1619672" y="4509121"/>
              <a:ext cx="5760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“</a:t>
              </a:r>
              <a:r>
                <a:rPr lang="el-GR" sz="2400" dirty="0" smtClean="0">
                  <a:solidFill>
                    <a:prstClr val="black"/>
                  </a:solidFill>
                  <a:latin typeface="Calibri"/>
                </a:rPr>
                <a:t>(</a:t>
              </a:r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“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65" name="Ευθεία γραμμή σύνδεσης 22"/>
            <p:cNvCxnSpPr>
              <a:stCxn id="49" idx="2"/>
              <a:endCxn id="66" idx="0"/>
            </p:cNvCxnSpPr>
            <p:nvPr/>
          </p:nvCxnSpPr>
          <p:spPr>
            <a:xfrm>
              <a:off x="2823965" y="3921683"/>
              <a:ext cx="0" cy="595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25"/>
            <p:cNvSpPr txBox="1"/>
            <p:nvPr/>
          </p:nvSpPr>
          <p:spPr>
            <a:xfrm>
              <a:off x="2607941" y="4517125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dirty="0" smtClean="0">
                  <a:solidFill>
                    <a:prstClr val="black"/>
                  </a:solidFill>
                  <a:latin typeface="Calibri"/>
                </a:rPr>
                <a:t>Ε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67" name="Ευθεία γραμμή σύνδεσης 27"/>
            <p:cNvCxnSpPr>
              <a:stCxn id="49" idx="2"/>
              <a:endCxn id="68" idx="0"/>
            </p:cNvCxnSpPr>
            <p:nvPr/>
          </p:nvCxnSpPr>
          <p:spPr>
            <a:xfrm>
              <a:off x="2823965" y="3921683"/>
              <a:ext cx="955947" cy="595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30"/>
            <p:cNvSpPr txBox="1"/>
            <p:nvPr/>
          </p:nvSpPr>
          <p:spPr>
            <a:xfrm>
              <a:off x="3491880" y="4517125"/>
              <a:ext cx="5760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“</a:t>
              </a:r>
              <a:r>
                <a:rPr lang="el-GR" sz="2400" dirty="0" smtClean="0">
                  <a:solidFill>
                    <a:prstClr val="black"/>
                  </a:solidFill>
                  <a:latin typeface="Calibri"/>
                </a:rPr>
                <a:t>)</a:t>
              </a:r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”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69" name="Ευθεία γραμμή σύνδεσης 32"/>
            <p:cNvCxnSpPr>
              <a:stCxn id="62" idx="2"/>
            </p:cNvCxnSpPr>
            <p:nvPr/>
          </p:nvCxnSpPr>
          <p:spPr>
            <a:xfrm flipH="1">
              <a:off x="5056389" y="3982156"/>
              <a:ext cx="999582" cy="5874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Ευθεία γραμμή σύνδεσης 34"/>
            <p:cNvCxnSpPr>
              <a:stCxn id="62" idx="2"/>
              <a:endCxn id="71" idx="0"/>
            </p:cNvCxnSpPr>
            <p:nvPr/>
          </p:nvCxnSpPr>
          <p:spPr>
            <a:xfrm flipH="1">
              <a:off x="6044658" y="3982156"/>
              <a:ext cx="11313" cy="595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35"/>
            <p:cNvSpPr txBox="1"/>
            <p:nvPr/>
          </p:nvSpPr>
          <p:spPr>
            <a:xfrm>
              <a:off x="5828634" y="4577598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dirty="0" smtClean="0">
                  <a:solidFill>
                    <a:prstClr val="black"/>
                  </a:solidFill>
                  <a:latin typeface="Calibri"/>
                </a:rPr>
                <a:t>Ε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72" name="Ευθεία γραμμή σύνδεσης 36"/>
            <p:cNvCxnSpPr>
              <a:stCxn id="62" idx="2"/>
            </p:cNvCxnSpPr>
            <p:nvPr/>
          </p:nvCxnSpPr>
          <p:spPr>
            <a:xfrm>
              <a:off x="6055971" y="3982156"/>
              <a:ext cx="872626" cy="595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26"/>
            <p:cNvSpPr txBox="1"/>
            <p:nvPr/>
          </p:nvSpPr>
          <p:spPr>
            <a:xfrm>
              <a:off x="4139952" y="3645024"/>
              <a:ext cx="5760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“</a:t>
              </a:r>
              <a:r>
                <a:rPr lang="el-GR" sz="2400" dirty="0" smtClean="0">
                  <a:solidFill>
                    <a:prstClr val="black"/>
                  </a:solidFill>
                  <a:latin typeface="Calibri"/>
                </a:rPr>
                <a:t>/</a:t>
              </a:r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”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" name="TextBox 19"/>
            <p:cNvSpPr txBox="1"/>
            <p:nvPr/>
          </p:nvSpPr>
          <p:spPr>
            <a:xfrm>
              <a:off x="4644008" y="4653136"/>
              <a:ext cx="5760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“</a:t>
              </a:r>
              <a:r>
                <a:rPr lang="el-GR" sz="2400" dirty="0" smtClean="0">
                  <a:solidFill>
                    <a:prstClr val="black"/>
                  </a:solidFill>
                  <a:latin typeface="Calibri"/>
                </a:rPr>
                <a:t>(</a:t>
              </a:r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“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" name="TextBox 30"/>
            <p:cNvSpPr txBox="1"/>
            <p:nvPr/>
          </p:nvSpPr>
          <p:spPr>
            <a:xfrm>
              <a:off x="6732240" y="4653136"/>
              <a:ext cx="5760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“</a:t>
              </a:r>
              <a:r>
                <a:rPr lang="el-GR" sz="2400" dirty="0" smtClean="0">
                  <a:solidFill>
                    <a:prstClr val="black"/>
                  </a:solidFill>
                  <a:latin typeface="Calibri"/>
                </a:rPr>
                <a:t>)</a:t>
              </a:r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”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0" name="TextBox 42"/>
          <p:cNvSpPr txBox="1"/>
          <p:nvPr/>
        </p:nvSpPr>
        <p:spPr>
          <a:xfrm>
            <a:off x="2771800" y="5949280"/>
            <a:ext cx="1522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&lt;num&gt;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TextBox 42"/>
          <p:cNvSpPr txBox="1"/>
          <p:nvPr/>
        </p:nvSpPr>
        <p:spPr>
          <a:xfrm>
            <a:off x="4499992" y="6021288"/>
            <a:ext cx="1522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&lt;num&gt;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TextBox 42"/>
          <p:cNvSpPr txBox="1"/>
          <p:nvPr/>
        </p:nvSpPr>
        <p:spPr>
          <a:xfrm>
            <a:off x="6156176" y="5949280"/>
            <a:ext cx="1522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&lt;num&gt;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394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Δένδρα παραγωγής </a:t>
            </a:r>
            <a:r>
              <a:rPr lang="el-GR" dirty="0" smtClean="0"/>
              <a:t>εντολών</a:t>
            </a:r>
            <a:r>
              <a:rPr lang="en-US" dirty="0" smtClean="0"/>
              <a:t> </a:t>
            </a:r>
            <a:r>
              <a:rPr lang="en-US" sz="3200" b="0" dirty="0" smtClean="0"/>
              <a:t>(1 </a:t>
            </a:r>
            <a:r>
              <a:rPr lang="el-GR" sz="3200" b="0" dirty="0" smtClean="0"/>
              <a:t>από </a:t>
            </a:r>
            <a:r>
              <a:rPr lang="en-US" sz="3200" b="0" dirty="0" smtClean="0"/>
              <a:t>2</a:t>
            </a:r>
            <a:r>
              <a:rPr lang="el-GR" sz="3200" b="0" dirty="0" smtClean="0"/>
              <a:t>) 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3568" y="2636912"/>
            <a:ext cx="658416" cy="576064"/>
          </a:xfrm>
        </p:spPr>
        <p:txBody>
          <a:bodyPr/>
          <a:lstStyle/>
          <a:p>
            <a:pPr marL="0" indent="0">
              <a:buNone/>
            </a:pPr>
            <a:r>
              <a:rPr lang="el-GR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l-GR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Γ</a:t>
            </a:r>
            <a:r>
              <a:rPr lang="en-US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el-GR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  <a:endParaRPr lang="el-GR" sz="24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907704" y="1852949"/>
            <a:ext cx="6019800" cy="1941173"/>
          </a:xfrm>
          <a:prstGeom prst="rect">
            <a:avLst/>
          </a:prstGeom>
          <a:solidFill>
            <a:srgbClr val="E6E64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lvl1pPr marL="485775" indent="-482600" eaLnBrk="0" hangingPunct="0">
              <a:tabLst>
                <a:tab pos="485775" algn="l"/>
                <a:tab pos="933450" algn="l"/>
                <a:tab pos="1382713" algn="l"/>
                <a:tab pos="1831975" algn="l"/>
                <a:tab pos="2281238" algn="l"/>
                <a:tab pos="2730500" algn="l"/>
                <a:tab pos="3179763" algn="l"/>
                <a:tab pos="3629025" algn="l"/>
                <a:tab pos="4078288" algn="l"/>
                <a:tab pos="4527550" algn="l"/>
                <a:tab pos="4976813" algn="l"/>
                <a:tab pos="5426075" algn="l"/>
                <a:tab pos="5875338" algn="l"/>
                <a:tab pos="6324600" algn="l"/>
                <a:tab pos="6773863" algn="l"/>
                <a:tab pos="7223125" algn="l"/>
                <a:tab pos="7672388" algn="l"/>
                <a:tab pos="8121650" algn="l"/>
                <a:tab pos="8570913" algn="l"/>
                <a:tab pos="9020175" algn="l"/>
                <a:tab pos="94694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eaLnBrk="0" hangingPunct="0">
              <a:tabLst>
                <a:tab pos="485775" algn="l"/>
                <a:tab pos="933450" algn="l"/>
                <a:tab pos="1382713" algn="l"/>
                <a:tab pos="1831975" algn="l"/>
                <a:tab pos="2281238" algn="l"/>
                <a:tab pos="2730500" algn="l"/>
                <a:tab pos="3179763" algn="l"/>
                <a:tab pos="3629025" algn="l"/>
                <a:tab pos="4078288" algn="l"/>
                <a:tab pos="4527550" algn="l"/>
                <a:tab pos="4976813" algn="l"/>
                <a:tab pos="5426075" algn="l"/>
                <a:tab pos="5875338" algn="l"/>
                <a:tab pos="6324600" algn="l"/>
                <a:tab pos="6773863" algn="l"/>
                <a:tab pos="7223125" algn="l"/>
                <a:tab pos="7672388" algn="l"/>
                <a:tab pos="8121650" algn="l"/>
                <a:tab pos="8570913" algn="l"/>
                <a:tab pos="9020175" algn="l"/>
                <a:tab pos="94694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marL="1628775" indent="-711200" eaLnBrk="0" hangingPunct="0">
              <a:tabLst>
                <a:tab pos="485775" algn="l"/>
                <a:tab pos="933450" algn="l"/>
                <a:tab pos="1382713" algn="l"/>
                <a:tab pos="1831975" algn="l"/>
                <a:tab pos="2281238" algn="l"/>
                <a:tab pos="2730500" algn="l"/>
                <a:tab pos="3179763" algn="l"/>
                <a:tab pos="3629025" algn="l"/>
                <a:tab pos="4078288" algn="l"/>
                <a:tab pos="4527550" algn="l"/>
                <a:tab pos="4976813" algn="l"/>
                <a:tab pos="5426075" algn="l"/>
                <a:tab pos="5875338" algn="l"/>
                <a:tab pos="6324600" algn="l"/>
                <a:tab pos="6773863" algn="l"/>
                <a:tab pos="7223125" algn="l"/>
                <a:tab pos="7672388" algn="l"/>
                <a:tab pos="8121650" algn="l"/>
                <a:tab pos="8570913" algn="l"/>
                <a:tab pos="9020175" algn="l"/>
                <a:tab pos="94694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eaLnBrk="0" hangingPunct="0">
              <a:tabLst>
                <a:tab pos="485775" algn="l"/>
                <a:tab pos="933450" algn="l"/>
                <a:tab pos="1382713" algn="l"/>
                <a:tab pos="1831975" algn="l"/>
                <a:tab pos="2281238" algn="l"/>
                <a:tab pos="2730500" algn="l"/>
                <a:tab pos="3179763" algn="l"/>
                <a:tab pos="3629025" algn="l"/>
                <a:tab pos="4078288" algn="l"/>
                <a:tab pos="4527550" algn="l"/>
                <a:tab pos="4976813" algn="l"/>
                <a:tab pos="5426075" algn="l"/>
                <a:tab pos="5875338" algn="l"/>
                <a:tab pos="6324600" algn="l"/>
                <a:tab pos="6773863" algn="l"/>
                <a:tab pos="7223125" algn="l"/>
                <a:tab pos="7672388" algn="l"/>
                <a:tab pos="8121650" algn="l"/>
                <a:tab pos="8570913" algn="l"/>
                <a:tab pos="9020175" algn="l"/>
                <a:tab pos="94694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eaLnBrk="0" hangingPunct="0">
              <a:tabLst>
                <a:tab pos="485775" algn="l"/>
                <a:tab pos="933450" algn="l"/>
                <a:tab pos="1382713" algn="l"/>
                <a:tab pos="1831975" algn="l"/>
                <a:tab pos="2281238" algn="l"/>
                <a:tab pos="2730500" algn="l"/>
                <a:tab pos="3179763" algn="l"/>
                <a:tab pos="3629025" algn="l"/>
                <a:tab pos="4078288" algn="l"/>
                <a:tab pos="4527550" algn="l"/>
                <a:tab pos="4976813" algn="l"/>
                <a:tab pos="5426075" algn="l"/>
                <a:tab pos="5875338" algn="l"/>
                <a:tab pos="6324600" algn="l"/>
                <a:tab pos="6773863" algn="l"/>
                <a:tab pos="7223125" algn="l"/>
                <a:tab pos="7672388" algn="l"/>
                <a:tab pos="8121650" algn="l"/>
                <a:tab pos="8570913" algn="l"/>
                <a:tab pos="9020175" algn="l"/>
                <a:tab pos="94694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5775" algn="l"/>
                <a:tab pos="933450" algn="l"/>
                <a:tab pos="1382713" algn="l"/>
                <a:tab pos="1831975" algn="l"/>
                <a:tab pos="2281238" algn="l"/>
                <a:tab pos="2730500" algn="l"/>
                <a:tab pos="3179763" algn="l"/>
                <a:tab pos="3629025" algn="l"/>
                <a:tab pos="4078288" algn="l"/>
                <a:tab pos="4527550" algn="l"/>
                <a:tab pos="4976813" algn="l"/>
                <a:tab pos="5426075" algn="l"/>
                <a:tab pos="5875338" algn="l"/>
                <a:tab pos="6324600" algn="l"/>
                <a:tab pos="6773863" algn="l"/>
                <a:tab pos="7223125" algn="l"/>
                <a:tab pos="7672388" algn="l"/>
                <a:tab pos="8121650" algn="l"/>
                <a:tab pos="8570913" algn="l"/>
                <a:tab pos="9020175" algn="l"/>
                <a:tab pos="94694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5775" algn="l"/>
                <a:tab pos="933450" algn="l"/>
                <a:tab pos="1382713" algn="l"/>
                <a:tab pos="1831975" algn="l"/>
                <a:tab pos="2281238" algn="l"/>
                <a:tab pos="2730500" algn="l"/>
                <a:tab pos="3179763" algn="l"/>
                <a:tab pos="3629025" algn="l"/>
                <a:tab pos="4078288" algn="l"/>
                <a:tab pos="4527550" algn="l"/>
                <a:tab pos="4976813" algn="l"/>
                <a:tab pos="5426075" algn="l"/>
                <a:tab pos="5875338" algn="l"/>
                <a:tab pos="6324600" algn="l"/>
                <a:tab pos="6773863" algn="l"/>
                <a:tab pos="7223125" algn="l"/>
                <a:tab pos="7672388" algn="l"/>
                <a:tab pos="8121650" algn="l"/>
                <a:tab pos="8570913" algn="l"/>
                <a:tab pos="9020175" algn="l"/>
                <a:tab pos="94694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5775" algn="l"/>
                <a:tab pos="933450" algn="l"/>
                <a:tab pos="1382713" algn="l"/>
                <a:tab pos="1831975" algn="l"/>
                <a:tab pos="2281238" algn="l"/>
                <a:tab pos="2730500" algn="l"/>
                <a:tab pos="3179763" algn="l"/>
                <a:tab pos="3629025" algn="l"/>
                <a:tab pos="4078288" algn="l"/>
                <a:tab pos="4527550" algn="l"/>
                <a:tab pos="4976813" algn="l"/>
                <a:tab pos="5426075" algn="l"/>
                <a:tab pos="5875338" algn="l"/>
                <a:tab pos="6324600" algn="l"/>
                <a:tab pos="6773863" algn="l"/>
                <a:tab pos="7223125" algn="l"/>
                <a:tab pos="7672388" algn="l"/>
                <a:tab pos="8121650" algn="l"/>
                <a:tab pos="8570913" algn="l"/>
                <a:tab pos="9020175" algn="l"/>
                <a:tab pos="94694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5775" algn="l"/>
                <a:tab pos="933450" algn="l"/>
                <a:tab pos="1382713" algn="l"/>
                <a:tab pos="1831975" algn="l"/>
                <a:tab pos="2281238" algn="l"/>
                <a:tab pos="2730500" algn="l"/>
                <a:tab pos="3179763" algn="l"/>
                <a:tab pos="3629025" algn="l"/>
                <a:tab pos="4078288" algn="l"/>
                <a:tab pos="4527550" algn="l"/>
                <a:tab pos="4976813" algn="l"/>
                <a:tab pos="5426075" algn="l"/>
                <a:tab pos="5875338" algn="l"/>
                <a:tab pos="6324600" algn="l"/>
                <a:tab pos="6773863" algn="l"/>
                <a:tab pos="7223125" algn="l"/>
                <a:tab pos="7672388" algn="l"/>
                <a:tab pos="8121650" algn="l"/>
                <a:tab pos="8570913" algn="l"/>
                <a:tab pos="9020175" algn="l"/>
                <a:tab pos="94694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just" eaLnBrk="1" hangingPunct="1"/>
            <a:r>
              <a:rPr lang="el-GR" dirty="0" smtClean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ΕΝΤΟΛΗ </a:t>
            </a:r>
            <a:r>
              <a:rPr lang="el-GR" dirty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</a:t>
            </a:r>
            <a:r>
              <a:rPr lang="el-GR" dirty="0">
                <a:solidFill>
                  <a:srgbClr val="000000"/>
                </a:solidFill>
                <a:latin typeface="Wide Latin" panose="020A0A070505050204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if</a:t>
            </a:r>
            <a:r>
              <a:rPr lang="el-GR" dirty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ΣΥΝΘΗΚΗ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then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 ΕΝΤΟΛΗ</a:t>
            </a:r>
            <a:endParaRPr lang="el-GR" dirty="0">
              <a:solidFill>
                <a:srgbClr val="000000"/>
              </a:solidFill>
              <a:latin typeface="Calibri"/>
              <a:cs typeface="Times New Roman" panose="02020603050405020304" pitchFamily="18" charset="0"/>
            </a:endParaRPr>
          </a:p>
          <a:p>
            <a:pPr algn="just"/>
            <a:r>
              <a:rPr lang="el-GR" dirty="0">
                <a:solidFill>
                  <a:srgbClr val="000000"/>
                </a:solidFill>
                <a:latin typeface="Calibri"/>
              </a:rPr>
              <a:t>		</a:t>
            </a:r>
            <a:r>
              <a:rPr lang="el-GR" dirty="0" smtClean="0">
                <a:solidFill>
                  <a:srgbClr val="000000"/>
                </a:solidFill>
                <a:latin typeface="Calibri"/>
              </a:rPr>
              <a:t>	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| </a:t>
            </a:r>
            <a:r>
              <a:rPr lang="en-US" dirty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while</a:t>
            </a:r>
            <a:r>
              <a:rPr lang="el-GR" dirty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l-GR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ΣΥΝΘΗΚΗ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do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l-GR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ΕΝΤΟΛΗ</a:t>
            </a:r>
            <a:endParaRPr lang="el-GR" dirty="0">
              <a:solidFill>
                <a:srgbClr val="000000"/>
              </a:solidFill>
              <a:latin typeface="Calibri"/>
              <a:cs typeface="Times New Roman" panose="02020603050405020304" pitchFamily="18" charset="0"/>
            </a:endParaRPr>
          </a:p>
          <a:p>
            <a:pPr algn="just"/>
            <a:r>
              <a:rPr lang="el-GR" dirty="0">
                <a:solidFill>
                  <a:srgbClr val="000000"/>
                </a:solidFill>
                <a:latin typeface="Calibri"/>
              </a:rPr>
              <a:t>		</a:t>
            </a:r>
            <a:r>
              <a:rPr lang="el-GR" dirty="0" smtClean="0">
                <a:solidFill>
                  <a:srgbClr val="000000"/>
                </a:solidFill>
                <a:latin typeface="Calibri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| </a:t>
            </a:r>
            <a:r>
              <a:rPr lang="en-US" dirty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begin </a:t>
            </a:r>
            <a:r>
              <a:rPr lang="el-GR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ΕΝΤΟΛΗ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end </a:t>
            </a:r>
            <a:endParaRPr lang="en-US" dirty="0">
              <a:solidFill>
                <a:srgbClr val="000000"/>
              </a:solidFill>
              <a:latin typeface="Calibri"/>
              <a:cs typeface="Times New Roman" panose="02020603050405020304" pitchFamily="18" charset="0"/>
            </a:endParaRPr>
          </a:p>
          <a:p>
            <a:pPr lvl="2" algn="just"/>
            <a:r>
              <a:rPr lang="en-US" dirty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  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| </a:t>
            </a:r>
            <a:r>
              <a:rPr lang="en-US" dirty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&lt;id&gt;  :=  &lt;id&gt; </a:t>
            </a:r>
          </a:p>
          <a:p>
            <a:pPr algn="just"/>
            <a:r>
              <a:rPr lang="el-GR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ΣΥΝΘΗΚΗ </a:t>
            </a:r>
            <a:r>
              <a:rPr lang="el-GR" dirty="0" smtClean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 </a:t>
            </a:r>
            <a:r>
              <a:rPr lang="en-GB" dirty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&lt;</a:t>
            </a:r>
            <a:r>
              <a:rPr lang="en-US" dirty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id&gt;</a:t>
            </a:r>
            <a:r>
              <a:rPr lang="en-GB" dirty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l-GR" dirty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 = </a:t>
            </a:r>
            <a:r>
              <a:rPr lang="en-GB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 &lt;</a:t>
            </a:r>
            <a:r>
              <a:rPr lang="en-US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id&gt;</a:t>
            </a:r>
            <a:r>
              <a:rPr lang="en-GB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el-GR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el-GR" dirty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| </a:t>
            </a:r>
            <a:r>
              <a:rPr lang="en-GB" dirty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 &lt;</a:t>
            </a:r>
            <a:r>
              <a:rPr lang="en-US" dirty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id&gt;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185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Δένδρα παραγωγής εντολών</a:t>
            </a:r>
            <a:r>
              <a:rPr lang="en-US" dirty="0"/>
              <a:t> </a:t>
            </a:r>
            <a:r>
              <a:rPr lang="en-US" sz="3200" b="0" dirty="0" smtClean="0"/>
              <a:t>(</a:t>
            </a:r>
            <a:r>
              <a:rPr lang="el-GR" sz="3200" b="0" dirty="0" smtClean="0"/>
              <a:t>2</a:t>
            </a:r>
            <a:r>
              <a:rPr lang="en-US" sz="3200" b="0" dirty="0" smtClean="0"/>
              <a:t> </a:t>
            </a:r>
            <a:r>
              <a:rPr lang="el-GR" sz="3200" b="0" dirty="0"/>
              <a:t>από </a:t>
            </a:r>
            <a:r>
              <a:rPr lang="en-US" sz="3200" b="0" dirty="0" smtClean="0"/>
              <a:t>2</a:t>
            </a:r>
            <a:r>
              <a:rPr lang="el-GR" sz="3200" b="0" dirty="0" smtClean="0"/>
              <a:t>)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>
              <a:solidFill>
                <a:prstClr val="black"/>
              </a:solidFill>
            </a:endParaRPr>
          </a:p>
        </p:txBody>
      </p:sp>
      <p:grpSp>
        <p:nvGrpSpPr>
          <p:cNvPr id="89" name="88 - Ομάδα"/>
          <p:cNvGrpSpPr/>
          <p:nvPr/>
        </p:nvGrpSpPr>
        <p:grpSpPr>
          <a:xfrm>
            <a:off x="1187624" y="2420888"/>
            <a:ext cx="7101024" cy="4117289"/>
            <a:chOff x="611560" y="1340768"/>
            <a:chExt cx="7101024" cy="4117289"/>
          </a:xfrm>
        </p:grpSpPr>
        <p:sp>
          <p:nvSpPr>
            <p:cNvPr id="5" name="TextBox 4"/>
            <p:cNvSpPr txBox="1"/>
            <p:nvPr/>
          </p:nvSpPr>
          <p:spPr>
            <a:xfrm>
              <a:off x="3059832" y="1340768"/>
              <a:ext cx="11521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solidFill>
                    <a:prstClr val="black"/>
                  </a:solidFill>
                  <a:latin typeface="Calibri"/>
                </a:rPr>
                <a:t>ΕΝΤΟΛΗ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6" name="Ευθύγραμμο βέλος σύνδεσης 5"/>
            <p:cNvCxnSpPr>
              <a:stCxn id="5" idx="2"/>
              <a:endCxn id="7" idx="0"/>
            </p:cNvCxnSpPr>
            <p:nvPr/>
          </p:nvCxnSpPr>
          <p:spPr>
            <a:xfrm flipH="1">
              <a:off x="1097273" y="1740878"/>
              <a:ext cx="2538623" cy="6080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611560" y="2348880"/>
              <a:ext cx="9714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while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9" name="Ευθύγραμμο βέλος σύνδεσης 8"/>
            <p:cNvCxnSpPr>
              <a:stCxn id="5" idx="2"/>
              <a:endCxn id="12" idx="0"/>
            </p:cNvCxnSpPr>
            <p:nvPr/>
          </p:nvCxnSpPr>
          <p:spPr>
            <a:xfrm flipH="1">
              <a:off x="2539407" y="1740878"/>
              <a:ext cx="1096489" cy="6080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819327" y="2348880"/>
              <a:ext cx="14401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solidFill>
                    <a:srgbClr val="000000"/>
                  </a:solidFill>
                  <a:cs typeface="Times New Roman" panose="02020603050405020304" pitchFamily="18" charset="0"/>
                </a:rPr>
                <a:t>ΣΥΝΘΗΚΗ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6" name="Ευθύγραμμο βέλος σύνδεσης 15"/>
            <p:cNvCxnSpPr>
              <a:stCxn id="5" idx="2"/>
              <a:endCxn id="19" idx="0"/>
            </p:cNvCxnSpPr>
            <p:nvPr/>
          </p:nvCxnSpPr>
          <p:spPr>
            <a:xfrm flipH="1">
              <a:off x="3599892" y="1740878"/>
              <a:ext cx="36004" cy="60996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299371" y="2350842"/>
              <a:ext cx="6010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do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2" name="Ευθύγραμμο βέλος σύνδεσης 21"/>
            <p:cNvCxnSpPr>
              <a:stCxn id="5" idx="2"/>
              <a:endCxn id="25" idx="0"/>
            </p:cNvCxnSpPr>
            <p:nvPr/>
          </p:nvCxnSpPr>
          <p:spPr>
            <a:xfrm>
              <a:off x="3635896" y="1740878"/>
              <a:ext cx="1238565" cy="57871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240818" y="2319594"/>
              <a:ext cx="12672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solidFill>
                    <a:prstClr val="black"/>
                  </a:solidFill>
                </a:rPr>
                <a:t>ΕΝΤΟΛΗ</a:t>
              </a:r>
              <a:endParaRPr lang="el-GR" sz="2000" dirty="0">
                <a:solidFill>
                  <a:prstClr val="black"/>
                </a:solidFill>
              </a:endParaRPr>
            </a:p>
          </p:txBody>
        </p:sp>
        <p:cxnSp>
          <p:nvCxnSpPr>
            <p:cNvPr id="28" name="Ευθύγραμμο βέλος σύνδεσης 27"/>
            <p:cNvCxnSpPr>
              <a:stCxn id="25" idx="2"/>
              <a:endCxn id="31" idx="0"/>
            </p:cNvCxnSpPr>
            <p:nvPr/>
          </p:nvCxnSpPr>
          <p:spPr>
            <a:xfrm flipH="1">
              <a:off x="3491123" y="2719704"/>
              <a:ext cx="1383338" cy="47159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3081833" y="3191301"/>
              <a:ext cx="8185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begin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34" name="Ευθύγραμμο βέλος σύνδεσης 33"/>
            <p:cNvCxnSpPr>
              <a:stCxn id="25" idx="2"/>
              <a:endCxn id="38" idx="0"/>
            </p:cNvCxnSpPr>
            <p:nvPr/>
          </p:nvCxnSpPr>
          <p:spPr>
            <a:xfrm>
              <a:off x="4874461" y="2719704"/>
              <a:ext cx="0" cy="47159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4240818" y="3191301"/>
              <a:ext cx="12672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solidFill>
                    <a:prstClr val="black"/>
                  </a:solidFill>
                </a:rPr>
                <a:t>ΕΝΤΟΛΗ</a:t>
              </a:r>
              <a:endParaRPr lang="el-GR" sz="2000" dirty="0">
                <a:solidFill>
                  <a:prstClr val="black"/>
                </a:solidFill>
              </a:endParaRPr>
            </a:p>
          </p:txBody>
        </p:sp>
        <p:cxnSp>
          <p:nvCxnSpPr>
            <p:cNvPr id="42" name="Ευθύγραμμο βέλος σύνδεσης 41"/>
            <p:cNvCxnSpPr>
              <a:stCxn id="25" idx="2"/>
              <a:endCxn id="44" idx="0"/>
            </p:cNvCxnSpPr>
            <p:nvPr/>
          </p:nvCxnSpPr>
          <p:spPr>
            <a:xfrm>
              <a:off x="4874461" y="2719704"/>
              <a:ext cx="1202561" cy="47159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5759954" y="3191301"/>
              <a:ext cx="6341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end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47" name="Ευθύγραμμο βέλος σύνδεσης 46"/>
            <p:cNvCxnSpPr>
              <a:stCxn id="38" idx="2"/>
              <a:endCxn id="50" idx="0"/>
            </p:cNvCxnSpPr>
            <p:nvPr/>
          </p:nvCxnSpPr>
          <p:spPr>
            <a:xfrm flipH="1">
              <a:off x="3412726" y="3591411"/>
              <a:ext cx="1461735" cy="5682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3172455" y="4159655"/>
              <a:ext cx="4805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if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53" name="Ευθύγραμμο βέλος σύνδεσης 52"/>
            <p:cNvCxnSpPr>
              <a:stCxn id="38" idx="2"/>
              <a:endCxn id="57" idx="0"/>
            </p:cNvCxnSpPr>
            <p:nvPr/>
          </p:nvCxnSpPr>
          <p:spPr>
            <a:xfrm flipH="1">
              <a:off x="4410701" y="3591411"/>
              <a:ext cx="463760" cy="60156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3690621" y="4192975"/>
              <a:ext cx="14401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solidFill>
                    <a:srgbClr val="000000"/>
                  </a:solidFill>
                  <a:cs typeface="Times New Roman" panose="02020603050405020304" pitchFamily="18" charset="0"/>
                </a:rPr>
                <a:t>ΣΥΝΘΗΚΗ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60" name="Ευθύγραμμο βέλος σύνδεσης 59"/>
            <p:cNvCxnSpPr>
              <a:stCxn id="38" idx="2"/>
              <a:endCxn id="63" idx="0"/>
            </p:cNvCxnSpPr>
            <p:nvPr/>
          </p:nvCxnSpPr>
          <p:spPr>
            <a:xfrm>
              <a:off x="4874461" y="3591411"/>
              <a:ext cx="641305" cy="5958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5180671" y="4187260"/>
              <a:ext cx="6701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then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66" name="Ευθύγραμμο βέλος σύνδεσης 65"/>
            <p:cNvCxnSpPr>
              <a:stCxn id="38" idx="2"/>
              <a:endCxn id="69" idx="0"/>
            </p:cNvCxnSpPr>
            <p:nvPr/>
          </p:nvCxnSpPr>
          <p:spPr>
            <a:xfrm>
              <a:off x="4874461" y="3591411"/>
              <a:ext cx="1758666" cy="5682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5957950" y="4159655"/>
              <a:ext cx="13503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solidFill>
                    <a:prstClr val="black"/>
                  </a:solidFill>
                </a:rPr>
                <a:t>ΕΝΤΟΛΗ</a:t>
              </a:r>
              <a:endParaRPr lang="el-GR" sz="2000" dirty="0">
                <a:solidFill>
                  <a:prstClr val="black"/>
                </a:solidFill>
              </a:endParaRPr>
            </a:p>
          </p:txBody>
        </p:sp>
        <p:cxnSp>
          <p:nvCxnSpPr>
            <p:cNvPr id="77" name="Ευθύγραμμο βέλος σύνδεσης 76"/>
            <p:cNvCxnSpPr>
              <a:stCxn id="69" idx="2"/>
              <a:endCxn id="79" idx="0"/>
            </p:cNvCxnSpPr>
            <p:nvPr/>
          </p:nvCxnSpPr>
          <p:spPr>
            <a:xfrm flipH="1">
              <a:off x="5642557" y="4559765"/>
              <a:ext cx="990570" cy="49818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5327162" y="5057947"/>
              <a:ext cx="6307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&lt;id&gt;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82" name="Ευθύγραμμο βέλος σύνδεσης 81"/>
            <p:cNvCxnSpPr>
              <a:stCxn id="69" idx="2"/>
              <a:endCxn id="85" idx="0"/>
            </p:cNvCxnSpPr>
            <p:nvPr/>
          </p:nvCxnSpPr>
          <p:spPr>
            <a:xfrm>
              <a:off x="6633127" y="4559765"/>
              <a:ext cx="27105" cy="45341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6444208" y="5013176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:=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88" name="Ευθύγραμμο βέλος σύνδεσης 87"/>
            <p:cNvCxnSpPr>
              <a:stCxn id="69" idx="2"/>
              <a:endCxn id="91" idx="0"/>
            </p:cNvCxnSpPr>
            <p:nvPr/>
          </p:nvCxnSpPr>
          <p:spPr>
            <a:xfrm>
              <a:off x="6633127" y="4559765"/>
              <a:ext cx="764063" cy="44914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7081795" y="5008911"/>
              <a:ext cx="6307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&lt;id&gt;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3" name="Text Box 9"/>
          <p:cNvSpPr txBox="1">
            <a:spLocks noChangeArrowheads="1"/>
          </p:cNvSpPr>
          <p:nvPr/>
        </p:nvSpPr>
        <p:spPr bwMode="auto">
          <a:xfrm>
            <a:off x="323528" y="1052736"/>
            <a:ext cx="3246438" cy="15541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just"/>
            <a:r>
              <a:rPr lang="en-US" dirty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while a=b do </a:t>
            </a:r>
          </a:p>
          <a:p>
            <a:pPr algn="just"/>
            <a:r>
              <a:rPr lang="el-GR" dirty="0" smtClean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		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begin</a:t>
            </a:r>
            <a:endParaRPr lang="en-US" dirty="0">
              <a:solidFill>
                <a:srgbClr val="000000"/>
              </a:solidFill>
              <a:latin typeface="Calibri"/>
              <a:cs typeface="Times New Roman" panose="02020603050405020304" pitchFamily="18" charset="0"/>
            </a:endParaRPr>
          </a:p>
          <a:p>
            <a:pPr algn="just"/>
            <a:r>
              <a:rPr lang="el-GR" dirty="0" smtClean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			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if </a:t>
            </a:r>
            <a:r>
              <a:rPr lang="en-US" dirty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a=</a:t>
            </a:r>
            <a:r>
              <a:rPr lang="en-US" dirty="0" err="1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 then i:=j </a:t>
            </a:r>
          </a:p>
          <a:p>
            <a:pPr algn="just"/>
            <a:r>
              <a:rPr lang="en-US" dirty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end</a:t>
            </a:r>
          </a:p>
        </p:txBody>
      </p:sp>
      <p:sp>
        <p:nvSpPr>
          <p:cNvPr id="90" name="89 - TextBox"/>
          <p:cNvSpPr txBox="1"/>
          <p:nvPr/>
        </p:nvSpPr>
        <p:spPr>
          <a:xfrm>
            <a:off x="2699792" y="3861048"/>
            <a:ext cx="216024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prstClr val="black"/>
                </a:solidFill>
              </a:rPr>
              <a:t>...</a:t>
            </a:r>
            <a:endParaRPr lang="el-GR" sz="2400" b="1" dirty="0">
              <a:solidFill>
                <a:prstClr val="black"/>
              </a:solidFill>
            </a:endParaRPr>
          </a:p>
        </p:txBody>
      </p:sp>
      <p:sp>
        <p:nvSpPr>
          <p:cNvPr id="92" name="91 - TextBox"/>
          <p:cNvSpPr txBox="1"/>
          <p:nvPr/>
        </p:nvSpPr>
        <p:spPr>
          <a:xfrm>
            <a:off x="4716016" y="5633864"/>
            <a:ext cx="216024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prstClr val="black"/>
                </a:solidFill>
              </a:rPr>
              <a:t>...</a:t>
            </a:r>
            <a:endParaRPr lang="el-GR" sz="2400" b="1" dirty="0">
              <a:solidFill>
                <a:prstClr val="black"/>
              </a:solidFill>
            </a:endParaRP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4355976" y="1340768"/>
            <a:ext cx="4536504" cy="648512"/>
          </a:xfrm>
          <a:prstGeom prst="rect">
            <a:avLst/>
          </a:prstGeom>
          <a:solidFill>
            <a:srgbClr val="E6E64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marL="485775" indent="-482600" eaLnBrk="0" hangingPunct="0">
              <a:tabLst>
                <a:tab pos="485775" algn="l"/>
                <a:tab pos="933450" algn="l"/>
                <a:tab pos="1382713" algn="l"/>
                <a:tab pos="1831975" algn="l"/>
                <a:tab pos="2281238" algn="l"/>
                <a:tab pos="2730500" algn="l"/>
                <a:tab pos="3179763" algn="l"/>
                <a:tab pos="3629025" algn="l"/>
                <a:tab pos="4078288" algn="l"/>
                <a:tab pos="4527550" algn="l"/>
                <a:tab pos="4976813" algn="l"/>
                <a:tab pos="5426075" algn="l"/>
                <a:tab pos="5875338" algn="l"/>
                <a:tab pos="6324600" algn="l"/>
                <a:tab pos="6773863" algn="l"/>
                <a:tab pos="7223125" algn="l"/>
                <a:tab pos="7672388" algn="l"/>
                <a:tab pos="8121650" algn="l"/>
                <a:tab pos="8570913" algn="l"/>
                <a:tab pos="9020175" algn="l"/>
                <a:tab pos="94694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eaLnBrk="0" hangingPunct="0">
              <a:tabLst>
                <a:tab pos="485775" algn="l"/>
                <a:tab pos="933450" algn="l"/>
                <a:tab pos="1382713" algn="l"/>
                <a:tab pos="1831975" algn="l"/>
                <a:tab pos="2281238" algn="l"/>
                <a:tab pos="2730500" algn="l"/>
                <a:tab pos="3179763" algn="l"/>
                <a:tab pos="3629025" algn="l"/>
                <a:tab pos="4078288" algn="l"/>
                <a:tab pos="4527550" algn="l"/>
                <a:tab pos="4976813" algn="l"/>
                <a:tab pos="5426075" algn="l"/>
                <a:tab pos="5875338" algn="l"/>
                <a:tab pos="6324600" algn="l"/>
                <a:tab pos="6773863" algn="l"/>
                <a:tab pos="7223125" algn="l"/>
                <a:tab pos="7672388" algn="l"/>
                <a:tab pos="8121650" algn="l"/>
                <a:tab pos="8570913" algn="l"/>
                <a:tab pos="9020175" algn="l"/>
                <a:tab pos="94694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marL="1628775" indent="-711200" eaLnBrk="0" hangingPunct="0">
              <a:tabLst>
                <a:tab pos="485775" algn="l"/>
                <a:tab pos="933450" algn="l"/>
                <a:tab pos="1382713" algn="l"/>
                <a:tab pos="1831975" algn="l"/>
                <a:tab pos="2281238" algn="l"/>
                <a:tab pos="2730500" algn="l"/>
                <a:tab pos="3179763" algn="l"/>
                <a:tab pos="3629025" algn="l"/>
                <a:tab pos="4078288" algn="l"/>
                <a:tab pos="4527550" algn="l"/>
                <a:tab pos="4976813" algn="l"/>
                <a:tab pos="5426075" algn="l"/>
                <a:tab pos="5875338" algn="l"/>
                <a:tab pos="6324600" algn="l"/>
                <a:tab pos="6773863" algn="l"/>
                <a:tab pos="7223125" algn="l"/>
                <a:tab pos="7672388" algn="l"/>
                <a:tab pos="8121650" algn="l"/>
                <a:tab pos="8570913" algn="l"/>
                <a:tab pos="9020175" algn="l"/>
                <a:tab pos="94694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eaLnBrk="0" hangingPunct="0">
              <a:tabLst>
                <a:tab pos="485775" algn="l"/>
                <a:tab pos="933450" algn="l"/>
                <a:tab pos="1382713" algn="l"/>
                <a:tab pos="1831975" algn="l"/>
                <a:tab pos="2281238" algn="l"/>
                <a:tab pos="2730500" algn="l"/>
                <a:tab pos="3179763" algn="l"/>
                <a:tab pos="3629025" algn="l"/>
                <a:tab pos="4078288" algn="l"/>
                <a:tab pos="4527550" algn="l"/>
                <a:tab pos="4976813" algn="l"/>
                <a:tab pos="5426075" algn="l"/>
                <a:tab pos="5875338" algn="l"/>
                <a:tab pos="6324600" algn="l"/>
                <a:tab pos="6773863" algn="l"/>
                <a:tab pos="7223125" algn="l"/>
                <a:tab pos="7672388" algn="l"/>
                <a:tab pos="8121650" algn="l"/>
                <a:tab pos="8570913" algn="l"/>
                <a:tab pos="9020175" algn="l"/>
                <a:tab pos="94694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eaLnBrk="0" hangingPunct="0">
              <a:tabLst>
                <a:tab pos="485775" algn="l"/>
                <a:tab pos="933450" algn="l"/>
                <a:tab pos="1382713" algn="l"/>
                <a:tab pos="1831975" algn="l"/>
                <a:tab pos="2281238" algn="l"/>
                <a:tab pos="2730500" algn="l"/>
                <a:tab pos="3179763" algn="l"/>
                <a:tab pos="3629025" algn="l"/>
                <a:tab pos="4078288" algn="l"/>
                <a:tab pos="4527550" algn="l"/>
                <a:tab pos="4976813" algn="l"/>
                <a:tab pos="5426075" algn="l"/>
                <a:tab pos="5875338" algn="l"/>
                <a:tab pos="6324600" algn="l"/>
                <a:tab pos="6773863" algn="l"/>
                <a:tab pos="7223125" algn="l"/>
                <a:tab pos="7672388" algn="l"/>
                <a:tab pos="8121650" algn="l"/>
                <a:tab pos="8570913" algn="l"/>
                <a:tab pos="9020175" algn="l"/>
                <a:tab pos="94694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5775" algn="l"/>
                <a:tab pos="933450" algn="l"/>
                <a:tab pos="1382713" algn="l"/>
                <a:tab pos="1831975" algn="l"/>
                <a:tab pos="2281238" algn="l"/>
                <a:tab pos="2730500" algn="l"/>
                <a:tab pos="3179763" algn="l"/>
                <a:tab pos="3629025" algn="l"/>
                <a:tab pos="4078288" algn="l"/>
                <a:tab pos="4527550" algn="l"/>
                <a:tab pos="4976813" algn="l"/>
                <a:tab pos="5426075" algn="l"/>
                <a:tab pos="5875338" algn="l"/>
                <a:tab pos="6324600" algn="l"/>
                <a:tab pos="6773863" algn="l"/>
                <a:tab pos="7223125" algn="l"/>
                <a:tab pos="7672388" algn="l"/>
                <a:tab pos="8121650" algn="l"/>
                <a:tab pos="8570913" algn="l"/>
                <a:tab pos="9020175" algn="l"/>
                <a:tab pos="94694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5775" algn="l"/>
                <a:tab pos="933450" algn="l"/>
                <a:tab pos="1382713" algn="l"/>
                <a:tab pos="1831975" algn="l"/>
                <a:tab pos="2281238" algn="l"/>
                <a:tab pos="2730500" algn="l"/>
                <a:tab pos="3179763" algn="l"/>
                <a:tab pos="3629025" algn="l"/>
                <a:tab pos="4078288" algn="l"/>
                <a:tab pos="4527550" algn="l"/>
                <a:tab pos="4976813" algn="l"/>
                <a:tab pos="5426075" algn="l"/>
                <a:tab pos="5875338" algn="l"/>
                <a:tab pos="6324600" algn="l"/>
                <a:tab pos="6773863" algn="l"/>
                <a:tab pos="7223125" algn="l"/>
                <a:tab pos="7672388" algn="l"/>
                <a:tab pos="8121650" algn="l"/>
                <a:tab pos="8570913" algn="l"/>
                <a:tab pos="9020175" algn="l"/>
                <a:tab pos="94694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5775" algn="l"/>
                <a:tab pos="933450" algn="l"/>
                <a:tab pos="1382713" algn="l"/>
                <a:tab pos="1831975" algn="l"/>
                <a:tab pos="2281238" algn="l"/>
                <a:tab pos="2730500" algn="l"/>
                <a:tab pos="3179763" algn="l"/>
                <a:tab pos="3629025" algn="l"/>
                <a:tab pos="4078288" algn="l"/>
                <a:tab pos="4527550" algn="l"/>
                <a:tab pos="4976813" algn="l"/>
                <a:tab pos="5426075" algn="l"/>
                <a:tab pos="5875338" algn="l"/>
                <a:tab pos="6324600" algn="l"/>
                <a:tab pos="6773863" algn="l"/>
                <a:tab pos="7223125" algn="l"/>
                <a:tab pos="7672388" algn="l"/>
                <a:tab pos="8121650" algn="l"/>
                <a:tab pos="8570913" algn="l"/>
                <a:tab pos="9020175" algn="l"/>
                <a:tab pos="94694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5775" algn="l"/>
                <a:tab pos="933450" algn="l"/>
                <a:tab pos="1382713" algn="l"/>
                <a:tab pos="1831975" algn="l"/>
                <a:tab pos="2281238" algn="l"/>
                <a:tab pos="2730500" algn="l"/>
                <a:tab pos="3179763" algn="l"/>
                <a:tab pos="3629025" algn="l"/>
                <a:tab pos="4078288" algn="l"/>
                <a:tab pos="4527550" algn="l"/>
                <a:tab pos="4976813" algn="l"/>
                <a:tab pos="5426075" algn="l"/>
                <a:tab pos="5875338" algn="l"/>
                <a:tab pos="6324600" algn="l"/>
                <a:tab pos="6773863" algn="l"/>
                <a:tab pos="7223125" algn="l"/>
                <a:tab pos="7672388" algn="l"/>
                <a:tab pos="8121650" algn="l"/>
                <a:tab pos="8570913" algn="l"/>
                <a:tab pos="9020175" algn="l"/>
                <a:tab pos="94694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just" eaLnBrk="1" hangingPunct="1"/>
            <a:r>
              <a:rPr lang="el-GR" sz="1800" dirty="0" smtClean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ΕΝΤΟΛΗ </a:t>
            </a:r>
            <a:r>
              <a:rPr lang="el-GR" sz="1800" dirty="0" smtClean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</a:t>
            </a:r>
            <a:r>
              <a:rPr lang="el-GR" sz="1800" dirty="0" smtClean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while</a:t>
            </a:r>
            <a:r>
              <a:rPr lang="el-GR" sz="1800" dirty="0" smtClean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l-GR" sz="1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ΣΥΝΘΗΚΗ </a:t>
            </a:r>
            <a:r>
              <a:rPr lang="en-US" sz="1800" dirty="0" smtClean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do</a:t>
            </a:r>
            <a:r>
              <a:rPr lang="el-GR" sz="1800" dirty="0" smtClean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l-GR" sz="1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ΕΝΤΟΛΗ</a:t>
            </a:r>
            <a:endParaRPr lang="el-GR" sz="1800" dirty="0" smtClean="0">
              <a:solidFill>
                <a:srgbClr val="000000"/>
              </a:solidFill>
              <a:latin typeface="Calibri"/>
              <a:cs typeface="Times New Roman" panose="02020603050405020304" pitchFamily="18" charset="0"/>
            </a:endParaRPr>
          </a:p>
          <a:p>
            <a:pPr algn="just"/>
            <a:r>
              <a:rPr lang="el-GR" sz="1800" dirty="0">
                <a:solidFill>
                  <a:srgbClr val="000000"/>
                </a:solidFill>
                <a:latin typeface="Calibri"/>
              </a:rPr>
              <a:t>		</a:t>
            </a:r>
            <a:r>
              <a:rPr lang="el-GR" sz="1800" dirty="0" smtClean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1800" dirty="0" smtClean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| &lt;id&gt;  :=  &lt;id&gt;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207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el-GR" sz="4400" dirty="0" smtClean="0">
                <a:cs typeface="Times New Roman" pitchFamily="16" charset="0"/>
              </a:rPr>
              <a:t>Αριστερές και δεξιές  παραγωγές </a:t>
            </a:r>
            <a:r>
              <a:rPr lang="el-GR" sz="4400" dirty="0">
                <a:cs typeface="Times New Roman" pitchFamily="16" charset="0"/>
              </a:rPr>
              <a:t/>
            </a:r>
            <a:br>
              <a:rPr lang="el-GR" sz="4400" dirty="0">
                <a:cs typeface="Times New Roman" pitchFamily="16" charset="0"/>
              </a:rPr>
            </a:b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71600" y="2276872"/>
            <a:ext cx="2232248" cy="720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820000"/>
                </a:solidFill>
                <a:cs typeface="Times New Roman" pitchFamily="16" charset="0"/>
              </a:rPr>
              <a:t>x</a:t>
            </a:r>
            <a:r>
              <a:rPr lang="el-GR" sz="2800" dirty="0" smtClean="0">
                <a:solidFill>
                  <a:srgbClr val="820000"/>
                </a:solidFill>
                <a:cs typeface="Times New Roman" pitchFamily="16" charset="0"/>
              </a:rPr>
              <a:t> * (</a:t>
            </a:r>
            <a:r>
              <a:rPr lang="en-US" sz="2800" dirty="0" smtClean="0">
                <a:solidFill>
                  <a:srgbClr val="820000"/>
                </a:solidFill>
                <a:cs typeface="Times New Roman" pitchFamily="16" charset="0"/>
              </a:rPr>
              <a:t>y</a:t>
            </a:r>
            <a:r>
              <a:rPr lang="el-GR" sz="2800" dirty="0" smtClean="0">
                <a:solidFill>
                  <a:srgbClr val="820000"/>
                </a:solidFill>
                <a:cs typeface="Times New Roman" pitchFamily="16" charset="0"/>
              </a:rPr>
              <a:t> + z </a:t>
            </a:r>
            <a:r>
              <a:rPr lang="el-GR" sz="2800" baseline="30000" dirty="0" smtClean="0">
                <a:solidFill>
                  <a:srgbClr val="820000"/>
                </a:solidFill>
                <a:cs typeface="Times New Roman" pitchFamily="16" charset="0"/>
              </a:rPr>
              <a:t>Λ</a:t>
            </a:r>
            <a:r>
              <a:rPr lang="el-GR" sz="2800" dirty="0" smtClean="0">
                <a:solidFill>
                  <a:srgbClr val="820000"/>
                </a:solidFill>
                <a:cs typeface="Times New Roman" pitchFamily="16" charset="0"/>
              </a:rPr>
              <a:t> z)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>
              <a:solidFill>
                <a:prstClr val="black"/>
              </a:solidFill>
            </a:endParaRPr>
          </a:p>
        </p:txBody>
      </p:sp>
      <p:grpSp>
        <p:nvGrpSpPr>
          <p:cNvPr id="8" name="Ομάδα 7"/>
          <p:cNvGrpSpPr/>
          <p:nvPr/>
        </p:nvGrpSpPr>
        <p:grpSpPr>
          <a:xfrm>
            <a:off x="395536" y="3356992"/>
            <a:ext cx="3493268" cy="2215783"/>
            <a:chOff x="4184584" y="1538697"/>
            <a:chExt cx="2994341" cy="2035754"/>
          </a:xfrm>
        </p:grpSpPr>
        <p:sp>
          <p:nvSpPr>
            <p:cNvPr id="9" name="Έλλειψη 8"/>
            <p:cNvSpPr/>
            <p:nvPr/>
          </p:nvSpPr>
          <p:spPr>
            <a:xfrm>
              <a:off x="4355976" y="3212976"/>
              <a:ext cx="370384" cy="36147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200">
                <a:solidFill>
                  <a:prstClr val="white"/>
                </a:solidFill>
              </a:endParaRPr>
            </a:p>
          </p:txBody>
        </p:sp>
        <p:sp>
          <p:nvSpPr>
            <p:cNvPr id="10" name="Έλλειψη 9"/>
            <p:cNvSpPr/>
            <p:nvPr/>
          </p:nvSpPr>
          <p:spPr>
            <a:xfrm>
              <a:off x="5369100" y="2677128"/>
              <a:ext cx="370384" cy="36147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200">
                <a:solidFill>
                  <a:prstClr val="white"/>
                </a:solidFill>
              </a:endParaRPr>
            </a:p>
          </p:txBody>
        </p:sp>
        <p:sp>
          <p:nvSpPr>
            <p:cNvPr id="11" name="Έλλειψη 10"/>
            <p:cNvSpPr/>
            <p:nvPr/>
          </p:nvSpPr>
          <p:spPr>
            <a:xfrm>
              <a:off x="5876695" y="2686611"/>
              <a:ext cx="370384" cy="36147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200">
                <a:solidFill>
                  <a:prstClr val="white"/>
                </a:solidFill>
              </a:endParaRPr>
            </a:p>
          </p:txBody>
        </p:sp>
        <p:sp>
          <p:nvSpPr>
            <p:cNvPr id="12" name="Έλλειψη 11"/>
            <p:cNvSpPr/>
            <p:nvPr/>
          </p:nvSpPr>
          <p:spPr>
            <a:xfrm>
              <a:off x="6808541" y="2696094"/>
              <a:ext cx="370384" cy="36147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200">
                <a:solidFill>
                  <a:prstClr val="white"/>
                </a:solidFill>
              </a:endParaRPr>
            </a:p>
          </p:txBody>
        </p:sp>
        <p:cxnSp>
          <p:nvCxnSpPr>
            <p:cNvPr id="18" name="Ευθεία γραμμή σύνδεσης 17"/>
            <p:cNvCxnSpPr/>
            <p:nvPr/>
          </p:nvCxnSpPr>
          <p:spPr>
            <a:xfrm flipH="1">
              <a:off x="4541168" y="1920711"/>
              <a:ext cx="994229" cy="27348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Ευθεία γραμμή σύνδεσης 18"/>
            <p:cNvCxnSpPr/>
            <p:nvPr/>
          </p:nvCxnSpPr>
          <p:spPr>
            <a:xfrm flipH="1" flipV="1">
              <a:off x="5514696" y="1920711"/>
              <a:ext cx="1038504" cy="27348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Ευθεία γραμμή σύνδεσης 19"/>
            <p:cNvCxnSpPr/>
            <p:nvPr/>
          </p:nvCxnSpPr>
          <p:spPr>
            <a:xfrm flipH="1">
              <a:off x="6026772" y="2401677"/>
              <a:ext cx="481808" cy="2563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Ευθεία γραμμή σύνδεσης 20"/>
            <p:cNvCxnSpPr/>
            <p:nvPr/>
          </p:nvCxnSpPr>
          <p:spPr>
            <a:xfrm flipH="1" flipV="1">
              <a:off x="6501695" y="2401677"/>
              <a:ext cx="492038" cy="2754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Ευθεία γραμμή σύνδεσης 30"/>
            <p:cNvCxnSpPr/>
            <p:nvPr/>
          </p:nvCxnSpPr>
          <p:spPr>
            <a:xfrm flipV="1">
              <a:off x="4541168" y="2486607"/>
              <a:ext cx="0" cy="71908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Ευθεία γραμμή σύνδεσης 31"/>
            <p:cNvCxnSpPr/>
            <p:nvPr/>
          </p:nvCxnSpPr>
          <p:spPr>
            <a:xfrm flipV="1">
              <a:off x="5533311" y="1920711"/>
              <a:ext cx="0" cy="71908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Ευθεία γραμμή σύνδεσης 32"/>
            <p:cNvCxnSpPr/>
            <p:nvPr/>
          </p:nvCxnSpPr>
          <p:spPr>
            <a:xfrm flipV="1">
              <a:off x="6508580" y="2401677"/>
              <a:ext cx="0" cy="28493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4402811" y="2099538"/>
              <a:ext cx="290553" cy="395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prstClr val="black"/>
                  </a:solidFill>
                  <a:latin typeface="Calibri"/>
                </a:rPr>
                <a:t>A</a:t>
              </a:r>
              <a:endParaRPr lang="el-GR" sz="2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83201" y="1538697"/>
              <a:ext cx="290553" cy="395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prstClr val="black"/>
                  </a:solidFill>
                  <a:latin typeface="Calibri"/>
                </a:rPr>
                <a:t>A</a:t>
              </a:r>
              <a:endParaRPr lang="el-GR" sz="2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353826" y="2077744"/>
              <a:ext cx="290553" cy="395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prstClr val="black"/>
                  </a:solidFill>
                  <a:latin typeface="Calibri"/>
                </a:rPr>
                <a:t>A</a:t>
              </a:r>
              <a:endParaRPr lang="el-GR" sz="2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315461" y="2578885"/>
              <a:ext cx="290553" cy="395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prstClr val="black"/>
                  </a:solidFill>
                  <a:latin typeface="Calibri"/>
                </a:rPr>
                <a:t>A</a:t>
              </a:r>
              <a:endParaRPr lang="el-GR" sz="2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905001" y="2656988"/>
              <a:ext cx="290553" cy="395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prstClr val="black"/>
                  </a:solidFill>
                  <a:latin typeface="Calibri"/>
                </a:rPr>
                <a:t>(</a:t>
              </a:r>
              <a:endParaRPr lang="el-GR" sz="2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872837" y="2638142"/>
              <a:ext cx="290553" cy="395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prstClr val="black"/>
                  </a:solidFill>
                  <a:latin typeface="Calibri"/>
                </a:rPr>
                <a:t>)</a:t>
              </a:r>
              <a:endParaRPr lang="el-GR" sz="2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132760" y="2097815"/>
              <a:ext cx="786569" cy="39587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prstClr val="black"/>
                  </a:solidFill>
                  <a:latin typeface="Calibri"/>
                </a:rPr>
                <a:t>&lt;op&gt;</a:t>
              </a:r>
              <a:endParaRPr lang="el-GR" sz="2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184584" y="2582962"/>
              <a:ext cx="786569" cy="39587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prstClr val="black"/>
                  </a:solidFill>
                  <a:latin typeface="Calibri"/>
                </a:rPr>
                <a:t>&lt;id&gt;</a:t>
              </a:r>
              <a:endParaRPr lang="el-GR" sz="2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386446" y="2665877"/>
              <a:ext cx="290553" cy="395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prstClr val="black"/>
                  </a:solidFill>
                  <a:latin typeface="Calibri"/>
                </a:rPr>
                <a:t>*</a:t>
              </a:r>
              <a:endParaRPr lang="el-GR" sz="2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424287" y="3162975"/>
              <a:ext cx="290553" cy="395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prstClr val="black"/>
                  </a:solidFill>
                  <a:latin typeface="Calibri"/>
                </a:rPr>
                <a:t>x</a:t>
              </a:r>
              <a:endParaRPr lang="el-GR" sz="22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8" name="Rectangle 8"/>
          <p:cNvSpPr>
            <a:spLocks noChangeArrowheads="1"/>
          </p:cNvSpPr>
          <p:nvPr/>
        </p:nvSpPr>
        <p:spPr bwMode="auto">
          <a:xfrm>
            <a:off x="4644008" y="1988840"/>
            <a:ext cx="3995936" cy="1202510"/>
          </a:xfrm>
          <a:prstGeom prst="rect">
            <a:avLst/>
          </a:prstGeom>
          <a:solidFill>
            <a:schemeClr val="bg1">
              <a:lumMod val="75000"/>
            </a:schemeClr>
          </a:solidFill>
          <a:ln w="9360">
            <a:solidFill>
              <a:srgbClr val="3333CC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l-GR" sz="2400" b="1" dirty="0">
              <a:solidFill>
                <a:srgbClr val="000000"/>
              </a:solidFill>
            </a:endParaRPr>
          </a:p>
          <a:p>
            <a:pPr marL="903288" indent="-903288" algn="just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A</a:t>
            </a:r>
            <a:r>
              <a:rPr lang="el-GR" sz="2400" dirty="0" smtClean="0">
                <a:solidFill>
                  <a:srgbClr val="000000"/>
                </a:solidFill>
                <a:latin typeface="Symbol" pitchFamily="18" charset="2"/>
              </a:rPr>
              <a:t></a:t>
            </a:r>
            <a:r>
              <a:rPr lang="el-GR" sz="2400" dirty="0" smtClean="0">
                <a:solidFill>
                  <a:srgbClr val="000000"/>
                </a:solidFill>
              </a:rPr>
              <a:t> Α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l-GR" sz="2400" dirty="0">
                <a:solidFill>
                  <a:srgbClr val="000000"/>
                </a:solidFill>
              </a:rPr>
              <a:t>&lt;</a:t>
            </a:r>
            <a:r>
              <a:rPr lang="en-US" sz="2400" dirty="0">
                <a:solidFill>
                  <a:srgbClr val="000000"/>
                </a:solidFill>
              </a:rPr>
              <a:t>op&gt; </a:t>
            </a:r>
            <a:r>
              <a:rPr lang="en-US" sz="2400" dirty="0" smtClean="0">
                <a:solidFill>
                  <a:srgbClr val="000000"/>
                </a:solidFill>
              </a:rPr>
              <a:t>A </a:t>
            </a:r>
            <a:r>
              <a:rPr lang="en-US" sz="2400" dirty="0">
                <a:solidFill>
                  <a:srgbClr val="000000"/>
                </a:solidFill>
              </a:rPr>
              <a:t>| </a:t>
            </a:r>
            <a:r>
              <a:rPr lang="el-GR" sz="2400" dirty="0">
                <a:solidFill>
                  <a:srgbClr val="000000"/>
                </a:solidFill>
              </a:rPr>
              <a:t>(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A </a:t>
            </a:r>
            <a:r>
              <a:rPr lang="el-GR" sz="2400" dirty="0">
                <a:solidFill>
                  <a:srgbClr val="000000"/>
                </a:solidFill>
              </a:rPr>
              <a:t>)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|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 &lt;</a:t>
            </a:r>
            <a:r>
              <a:rPr lang="en-US" sz="2400" dirty="0">
                <a:solidFill>
                  <a:srgbClr val="000000"/>
                </a:solidFill>
              </a:rPr>
              <a:t>id</a:t>
            </a:r>
            <a:r>
              <a:rPr lang="en-US" sz="2400" dirty="0" smtClean="0">
                <a:solidFill>
                  <a:srgbClr val="000000"/>
                </a:solidFill>
              </a:rPr>
              <a:t>&gt;</a:t>
            </a:r>
          </a:p>
          <a:p>
            <a:pPr marL="903288" indent="-903288" algn="just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9" name="58 - TextBox"/>
          <p:cNvSpPr txBox="1"/>
          <p:nvPr/>
        </p:nvSpPr>
        <p:spPr>
          <a:xfrm>
            <a:off x="323528" y="1340768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Ένα δένδρο παραγωγής μπορεί να δημιουργηθεί από αριστερά προς τα δεξιά ή αντίστροφα.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60" name="Ομάδα 7"/>
          <p:cNvGrpSpPr/>
          <p:nvPr/>
        </p:nvGrpSpPr>
        <p:grpSpPr>
          <a:xfrm>
            <a:off x="4211960" y="3284984"/>
            <a:ext cx="4176464" cy="3218210"/>
            <a:chOff x="4402811" y="1538697"/>
            <a:chExt cx="3720827" cy="3069263"/>
          </a:xfrm>
        </p:grpSpPr>
        <p:sp>
          <p:nvSpPr>
            <p:cNvPr id="63" name="Έλλειψη 10"/>
            <p:cNvSpPr/>
            <p:nvPr/>
          </p:nvSpPr>
          <p:spPr>
            <a:xfrm>
              <a:off x="5876695" y="2686611"/>
              <a:ext cx="370384" cy="36147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64" name="Έλλειψη 11"/>
            <p:cNvSpPr/>
            <p:nvPr/>
          </p:nvSpPr>
          <p:spPr>
            <a:xfrm>
              <a:off x="6808541" y="2696094"/>
              <a:ext cx="370384" cy="36147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70" name="Ευθεία γραμμή σύνδεσης 17"/>
            <p:cNvCxnSpPr/>
            <p:nvPr/>
          </p:nvCxnSpPr>
          <p:spPr>
            <a:xfrm flipH="1">
              <a:off x="4541168" y="1920711"/>
              <a:ext cx="994229" cy="27348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Ευθεία γραμμή σύνδεσης 18"/>
            <p:cNvCxnSpPr/>
            <p:nvPr/>
          </p:nvCxnSpPr>
          <p:spPr>
            <a:xfrm flipH="1" flipV="1">
              <a:off x="5514696" y="1920711"/>
              <a:ext cx="1038504" cy="27348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Ευθεία γραμμή σύνδεσης 19"/>
            <p:cNvCxnSpPr/>
            <p:nvPr/>
          </p:nvCxnSpPr>
          <p:spPr>
            <a:xfrm flipH="1">
              <a:off x="6026772" y="2401677"/>
              <a:ext cx="481808" cy="2563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Ευθεία γραμμή σύνδεσης 20"/>
            <p:cNvCxnSpPr/>
            <p:nvPr/>
          </p:nvCxnSpPr>
          <p:spPr>
            <a:xfrm flipH="1" flipV="1">
              <a:off x="6501695" y="2401677"/>
              <a:ext cx="492038" cy="2754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Ευθεία γραμμή σύνδεσης 21"/>
            <p:cNvCxnSpPr/>
            <p:nvPr/>
          </p:nvCxnSpPr>
          <p:spPr>
            <a:xfrm flipH="1">
              <a:off x="5535397" y="2910431"/>
              <a:ext cx="980359" cy="7826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Ευθεία γραμμή σύνδεσης 22"/>
            <p:cNvCxnSpPr/>
            <p:nvPr/>
          </p:nvCxnSpPr>
          <p:spPr>
            <a:xfrm flipH="1" flipV="1">
              <a:off x="6501696" y="2911404"/>
              <a:ext cx="1025032" cy="80310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Ευθεία γραμμή σύνδεσης 23"/>
            <p:cNvCxnSpPr>
              <a:stCxn id="101" idx="0"/>
            </p:cNvCxnSpPr>
            <p:nvPr/>
          </p:nvCxnSpPr>
          <p:spPr>
            <a:xfrm flipH="1" flipV="1">
              <a:off x="6508580" y="2940360"/>
              <a:ext cx="7177" cy="7260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Ευθεία γραμμή σύνδεσης 24"/>
            <p:cNvCxnSpPr/>
            <p:nvPr/>
          </p:nvCxnSpPr>
          <p:spPr>
            <a:xfrm flipH="1" flipV="1">
              <a:off x="7478703" y="3948784"/>
              <a:ext cx="503886" cy="2971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Ευθεία γραμμή σύνδεσης 25"/>
            <p:cNvCxnSpPr/>
            <p:nvPr/>
          </p:nvCxnSpPr>
          <p:spPr>
            <a:xfrm flipH="1">
              <a:off x="7014212" y="3978680"/>
              <a:ext cx="464491" cy="2424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Ευθεία γραμμή σύνδεσης 26"/>
            <p:cNvCxnSpPr/>
            <p:nvPr/>
          </p:nvCxnSpPr>
          <p:spPr>
            <a:xfrm flipH="1" flipV="1">
              <a:off x="7478703" y="3978680"/>
              <a:ext cx="3413" cy="513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Ευθεία γραμμή σύνδεσης 31"/>
            <p:cNvCxnSpPr>
              <a:stCxn id="103" idx="0"/>
            </p:cNvCxnSpPr>
            <p:nvPr/>
          </p:nvCxnSpPr>
          <p:spPr>
            <a:xfrm flipV="1">
              <a:off x="5526043" y="1920712"/>
              <a:ext cx="7268" cy="17710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Ευθεία γραμμή σύνδεσης 32"/>
            <p:cNvCxnSpPr/>
            <p:nvPr/>
          </p:nvCxnSpPr>
          <p:spPr>
            <a:xfrm flipV="1">
              <a:off x="6508580" y="2401677"/>
              <a:ext cx="0" cy="28493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33"/>
            <p:cNvSpPr txBox="1"/>
            <p:nvPr/>
          </p:nvSpPr>
          <p:spPr>
            <a:xfrm>
              <a:off x="4402811" y="2099538"/>
              <a:ext cx="290553" cy="381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A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7" name="TextBox 34"/>
            <p:cNvSpPr txBox="1"/>
            <p:nvPr/>
          </p:nvSpPr>
          <p:spPr>
            <a:xfrm>
              <a:off x="5383201" y="1538697"/>
              <a:ext cx="290553" cy="417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A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8" name="TextBox 35"/>
            <p:cNvSpPr txBox="1"/>
            <p:nvPr/>
          </p:nvSpPr>
          <p:spPr>
            <a:xfrm>
              <a:off x="6353826" y="2077744"/>
              <a:ext cx="290553" cy="417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A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9" name="TextBox 36"/>
            <p:cNvSpPr txBox="1"/>
            <p:nvPr/>
          </p:nvSpPr>
          <p:spPr>
            <a:xfrm>
              <a:off x="6315461" y="2578885"/>
              <a:ext cx="290553" cy="417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A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0" name="TextBox 37"/>
            <p:cNvSpPr txBox="1"/>
            <p:nvPr/>
          </p:nvSpPr>
          <p:spPr>
            <a:xfrm>
              <a:off x="7336313" y="3605969"/>
              <a:ext cx="290553" cy="417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A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1" name="TextBox 38"/>
            <p:cNvSpPr txBox="1"/>
            <p:nvPr/>
          </p:nvSpPr>
          <p:spPr>
            <a:xfrm>
              <a:off x="5373159" y="3597722"/>
              <a:ext cx="290553" cy="417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A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2" name="TextBox 39"/>
            <p:cNvSpPr txBox="1"/>
            <p:nvPr/>
          </p:nvSpPr>
          <p:spPr>
            <a:xfrm>
              <a:off x="6846480" y="4124981"/>
              <a:ext cx="290553" cy="417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A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3" name="TextBox 40"/>
            <p:cNvSpPr txBox="1"/>
            <p:nvPr/>
          </p:nvSpPr>
          <p:spPr>
            <a:xfrm>
              <a:off x="7833085" y="4110010"/>
              <a:ext cx="290553" cy="417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A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9" name="TextBox 46"/>
            <p:cNvSpPr txBox="1"/>
            <p:nvPr/>
          </p:nvSpPr>
          <p:spPr>
            <a:xfrm>
              <a:off x="5905001" y="2656989"/>
              <a:ext cx="290553" cy="417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(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0" name="TextBox 47"/>
            <p:cNvSpPr txBox="1"/>
            <p:nvPr/>
          </p:nvSpPr>
          <p:spPr>
            <a:xfrm>
              <a:off x="6872837" y="2638142"/>
              <a:ext cx="290553" cy="417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)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1" name="TextBox 48"/>
            <p:cNvSpPr txBox="1"/>
            <p:nvPr/>
          </p:nvSpPr>
          <p:spPr>
            <a:xfrm>
              <a:off x="6122472" y="3666452"/>
              <a:ext cx="786569" cy="4172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&lt;op&gt;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" name="TextBox 50"/>
            <p:cNvSpPr txBox="1"/>
            <p:nvPr/>
          </p:nvSpPr>
          <p:spPr>
            <a:xfrm>
              <a:off x="5132760" y="2097815"/>
              <a:ext cx="786569" cy="4172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&lt;op&gt;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7" name="TextBox 54"/>
            <p:cNvSpPr txBox="1"/>
            <p:nvPr/>
          </p:nvSpPr>
          <p:spPr>
            <a:xfrm>
              <a:off x="7138593" y="4190757"/>
              <a:ext cx="720933" cy="4172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&lt;op&gt;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2127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>
                <a:cs typeface="Times New Roman" pitchFamily="16" charset="0"/>
              </a:rPr>
              <a:t>Αριστερή παραγωγής της έκφρασης </a:t>
            </a:r>
            <a:r>
              <a:rPr lang="el-GR" dirty="0">
                <a:cs typeface="Times New Roman" pitchFamily="16" charset="0"/>
              </a:rPr>
              <a:t/>
            </a:r>
            <a:br>
              <a:rPr lang="el-GR" dirty="0">
                <a:cs typeface="Times New Roman" pitchFamily="16" charset="0"/>
              </a:rPr>
            </a:br>
            <a:r>
              <a:rPr lang="en-US" b="0" dirty="0">
                <a:solidFill>
                  <a:srgbClr val="820000"/>
                </a:solidFill>
                <a:cs typeface="Times New Roman" pitchFamily="16" charset="0"/>
              </a:rPr>
              <a:t>x</a:t>
            </a:r>
            <a:r>
              <a:rPr lang="el-GR" b="0" dirty="0">
                <a:solidFill>
                  <a:srgbClr val="820000"/>
                </a:solidFill>
                <a:cs typeface="Times New Roman" pitchFamily="16" charset="0"/>
              </a:rPr>
              <a:t> * (</a:t>
            </a:r>
            <a:r>
              <a:rPr lang="en-US" b="0" dirty="0">
                <a:solidFill>
                  <a:srgbClr val="820000"/>
                </a:solidFill>
                <a:cs typeface="Times New Roman" pitchFamily="16" charset="0"/>
              </a:rPr>
              <a:t>y</a:t>
            </a:r>
            <a:r>
              <a:rPr lang="el-GR" b="0" dirty="0">
                <a:solidFill>
                  <a:srgbClr val="820000"/>
                </a:solidFill>
                <a:cs typeface="Times New Roman" pitchFamily="16" charset="0"/>
              </a:rPr>
              <a:t> + z </a:t>
            </a:r>
            <a:r>
              <a:rPr lang="el-GR" b="0" baseline="30000" dirty="0">
                <a:solidFill>
                  <a:srgbClr val="820000"/>
                </a:solidFill>
                <a:cs typeface="Times New Roman" pitchFamily="16" charset="0"/>
              </a:rPr>
              <a:t>Λ</a:t>
            </a:r>
            <a:r>
              <a:rPr lang="el-GR" b="0" dirty="0">
                <a:solidFill>
                  <a:srgbClr val="820000"/>
                </a:solidFill>
                <a:cs typeface="Times New Roman" pitchFamily="16" charset="0"/>
              </a:rPr>
              <a:t> z</a:t>
            </a:r>
            <a:r>
              <a:rPr lang="el-GR" b="0" dirty="0" smtClean="0">
                <a:solidFill>
                  <a:srgbClr val="820000"/>
                </a:solidFill>
                <a:cs typeface="Times New Roman" pitchFamily="16" charset="0"/>
              </a:rPr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lnSpcReduction="10000"/>
          </a:bodyPr>
          <a:lstStyle/>
          <a:p>
            <a:pPr>
              <a:spcBef>
                <a:spcPts val="1800"/>
              </a:spcBef>
              <a:buNone/>
            </a:pPr>
            <a:r>
              <a:rPr lang="en-GB" sz="2400" b="1" dirty="0">
                <a:solidFill>
                  <a:srgbClr val="004A82"/>
                </a:solidFill>
              </a:rPr>
              <a:t>Α</a:t>
            </a:r>
            <a:r>
              <a:rPr lang="el-GR" sz="2400" dirty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</a:t>
            </a:r>
            <a:r>
              <a:rPr lang="el-GR" sz="2400" dirty="0">
                <a:solidFill>
                  <a:srgbClr val="000000"/>
                </a:solidFill>
              </a:rPr>
              <a:t> </a:t>
            </a:r>
            <a:r>
              <a:rPr lang="en-GB" sz="2400" b="1" dirty="0" smtClean="0">
                <a:solidFill>
                  <a:srgbClr val="C00000"/>
                </a:solidFill>
              </a:rPr>
              <a:t>Α</a:t>
            </a:r>
            <a:r>
              <a:rPr lang="el-GR" sz="2400" b="1" dirty="0" smtClean="0">
                <a:solidFill>
                  <a:srgbClr val="004A82"/>
                </a:solidFill>
              </a:rPr>
              <a:t> </a:t>
            </a:r>
            <a:r>
              <a:rPr lang="el-GR" sz="2400" dirty="0" smtClean="0">
                <a:solidFill>
                  <a:srgbClr val="000000"/>
                </a:solidFill>
              </a:rPr>
              <a:t>&lt;</a:t>
            </a:r>
            <a:r>
              <a:rPr lang="en-US" sz="2400" dirty="0">
                <a:solidFill>
                  <a:srgbClr val="000000"/>
                </a:solidFill>
              </a:rPr>
              <a:t>op&gt; </a:t>
            </a:r>
            <a:r>
              <a:rPr lang="en-GB" sz="2400" dirty="0" smtClean="0">
                <a:solidFill>
                  <a:srgbClr val="000000"/>
                </a:solidFill>
              </a:rPr>
              <a:t>Α</a:t>
            </a:r>
            <a:endParaRPr lang="el-GR" sz="2400" dirty="0" smtClean="0">
              <a:solidFill>
                <a:srgbClr val="000000"/>
              </a:solidFill>
            </a:endParaRPr>
          </a:p>
          <a:p>
            <a:pPr>
              <a:spcBef>
                <a:spcPts val="1800"/>
              </a:spcBef>
              <a:buNone/>
            </a:pPr>
            <a:r>
              <a:rPr lang="el-GR" sz="2400" dirty="0" smtClean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 </a:t>
            </a:r>
            <a:r>
              <a:rPr lang="el-GR" sz="2400" b="1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&lt;</a:t>
            </a:r>
            <a:r>
              <a:rPr lang="en-US" sz="2400" b="1" dirty="0" err="1" smtClean="0">
                <a:solidFill>
                  <a:srgbClr val="004A82"/>
                </a:solidFill>
                <a:cs typeface="Times New Roman" panose="02020603050405020304" pitchFamily="18" charset="0"/>
              </a:rPr>
              <a:t>id,x</a:t>
            </a:r>
            <a:r>
              <a:rPr lang="en-US" sz="2400" b="1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&gt;</a:t>
            </a:r>
            <a:r>
              <a:rPr lang="el-GR" sz="2400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  </a:t>
            </a:r>
            <a:r>
              <a:rPr lang="el-GR" sz="2400" dirty="0">
                <a:solidFill>
                  <a:srgbClr val="000000"/>
                </a:solidFill>
              </a:rPr>
              <a:t>&lt;</a:t>
            </a:r>
            <a:r>
              <a:rPr lang="en-US" sz="2400" dirty="0">
                <a:solidFill>
                  <a:srgbClr val="000000"/>
                </a:solidFill>
              </a:rPr>
              <a:t>op&gt; </a:t>
            </a:r>
            <a:r>
              <a:rPr lang="en-GB" sz="2400" dirty="0" smtClean="0">
                <a:solidFill>
                  <a:srgbClr val="000000"/>
                </a:solidFill>
              </a:rPr>
              <a:t>Α</a:t>
            </a:r>
            <a:endParaRPr lang="en-US" sz="2400" dirty="0">
              <a:solidFill>
                <a:srgbClr val="000000"/>
              </a:solidFill>
            </a:endParaRPr>
          </a:p>
          <a:p>
            <a:pPr>
              <a:spcBef>
                <a:spcPts val="1800"/>
              </a:spcBef>
              <a:buNone/>
            </a:pPr>
            <a:r>
              <a:rPr lang="el-GR" sz="2400" dirty="0" smtClean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</a:t>
            </a:r>
            <a:r>
              <a:rPr lang="el-GR" sz="2400" b="1" dirty="0" smtClean="0">
                <a:solidFill>
                  <a:srgbClr val="B80047"/>
                </a:solidFill>
                <a:cs typeface="Times New Roman" panose="02020603050405020304" pitchFamily="18" charset="0"/>
              </a:rPr>
              <a:t> </a:t>
            </a:r>
            <a:r>
              <a:rPr lang="el-GR" sz="2400" b="1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&lt;</a:t>
            </a:r>
            <a:r>
              <a:rPr lang="en-US" sz="2400" b="1" dirty="0" err="1" smtClean="0">
                <a:solidFill>
                  <a:srgbClr val="004A82"/>
                </a:solidFill>
                <a:cs typeface="Times New Roman" panose="02020603050405020304" pitchFamily="18" charset="0"/>
              </a:rPr>
              <a:t>id,x</a:t>
            </a:r>
            <a:r>
              <a:rPr lang="en-US" sz="2400" b="1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&gt;</a:t>
            </a:r>
            <a:r>
              <a:rPr lang="el-GR" sz="2400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 </a:t>
            </a:r>
            <a:r>
              <a:rPr lang="el-GR" sz="2400" b="1" dirty="0" smtClean="0">
                <a:solidFill>
                  <a:srgbClr val="C00000"/>
                </a:solidFill>
              </a:rPr>
              <a:t>&lt;</a:t>
            </a:r>
            <a:r>
              <a:rPr lang="en-US" sz="2400" b="1" dirty="0">
                <a:solidFill>
                  <a:srgbClr val="C00000"/>
                </a:solidFill>
              </a:rPr>
              <a:t>op&gt;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GB" sz="2400" dirty="0" smtClean="0">
                <a:solidFill>
                  <a:srgbClr val="000000"/>
                </a:solidFill>
              </a:rPr>
              <a:t>Α</a:t>
            </a:r>
            <a:endParaRPr lang="el-GR" sz="2400" dirty="0" smtClean="0">
              <a:solidFill>
                <a:srgbClr val="000000"/>
              </a:solidFill>
            </a:endParaRPr>
          </a:p>
          <a:p>
            <a:pPr>
              <a:spcBef>
                <a:spcPts val="1800"/>
              </a:spcBef>
              <a:buNone/>
            </a:pPr>
            <a:r>
              <a:rPr lang="el-GR" sz="2400" dirty="0" smtClean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</a:t>
            </a:r>
            <a:r>
              <a:rPr 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l-GR" sz="2400" b="1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&lt;</a:t>
            </a:r>
            <a:r>
              <a:rPr lang="en-US" sz="2400" b="1" dirty="0" err="1" smtClean="0">
                <a:solidFill>
                  <a:srgbClr val="004A82"/>
                </a:solidFill>
                <a:cs typeface="Times New Roman" panose="02020603050405020304" pitchFamily="18" charset="0"/>
              </a:rPr>
              <a:t>id,x</a:t>
            </a:r>
            <a:r>
              <a:rPr lang="en-US" sz="2400" b="1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&gt;</a:t>
            </a:r>
            <a:r>
              <a:rPr lang="el-GR" sz="2400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 </a:t>
            </a:r>
            <a:r>
              <a:rPr lang="el-GR" sz="2400" b="1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&lt;</a:t>
            </a:r>
            <a:r>
              <a:rPr lang="en-US" sz="2400" b="1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op,*&gt;</a:t>
            </a:r>
            <a:r>
              <a:rPr lang="en-US" sz="2400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 </a:t>
            </a:r>
            <a:r>
              <a:rPr lang="en-GB" sz="2400" b="1" dirty="0" smtClean="0">
                <a:solidFill>
                  <a:srgbClr val="C00000"/>
                </a:solidFill>
              </a:rPr>
              <a:t>Α</a:t>
            </a:r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	 	</a:t>
            </a:r>
          </a:p>
          <a:p>
            <a:pPr>
              <a:spcBef>
                <a:spcPts val="180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</a:t>
            </a:r>
            <a:r>
              <a:rPr lang="en-US" sz="2400" b="1" dirty="0">
                <a:solidFill>
                  <a:srgbClr val="B80047"/>
                </a:solidFill>
                <a:cs typeface="Times New Roman" panose="02020603050405020304" pitchFamily="18" charset="0"/>
              </a:rPr>
              <a:t> </a:t>
            </a:r>
            <a:r>
              <a:rPr lang="el-GR" sz="2400" b="1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&lt;</a:t>
            </a:r>
            <a:r>
              <a:rPr lang="en-US" sz="2400" b="1" dirty="0" err="1" smtClean="0">
                <a:solidFill>
                  <a:srgbClr val="004A82"/>
                </a:solidFill>
                <a:cs typeface="Times New Roman" panose="02020603050405020304" pitchFamily="18" charset="0"/>
              </a:rPr>
              <a:t>id,x</a:t>
            </a:r>
            <a:r>
              <a:rPr lang="en-US" sz="2400" b="1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&gt;</a:t>
            </a:r>
            <a:r>
              <a:rPr lang="el-GR" sz="2400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 </a:t>
            </a:r>
            <a:r>
              <a:rPr lang="el-GR" sz="2400" b="1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&lt;</a:t>
            </a:r>
            <a:r>
              <a:rPr lang="en-US" sz="2400" b="1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op,*&gt;</a:t>
            </a:r>
            <a:r>
              <a:rPr lang="en-US" sz="2400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820000"/>
                </a:solidFill>
              </a:rPr>
              <a:t>(</a:t>
            </a:r>
            <a:r>
              <a:rPr lang="el-GR" sz="2400" b="1" dirty="0">
                <a:solidFill>
                  <a:srgbClr val="C00000"/>
                </a:solidFill>
              </a:rPr>
              <a:t>Α</a:t>
            </a:r>
            <a:r>
              <a:rPr lang="en-US" sz="2400" b="1" dirty="0">
                <a:solidFill>
                  <a:srgbClr val="820000"/>
                </a:solidFill>
              </a:rPr>
              <a:t>)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</a:p>
          <a:p>
            <a:pPr>
              <a:spcBef>
                <a:spcPts val="1800"/>
              </a:spcBef>
              <a:buNone/>
            </a:pPr>
            <a:r>
              <a:rPr lang="el-GR" sz="2400" dirty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</a:t>
            </a: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l-GR" sz="2400" b="1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&lt;</a:t>
            </a:r>
            <a:r>
              <a:rPr lang="en-US" sz="2400" b="1" dirty="0" err="1" smtClean="0">
                <a:solidFill>
                  <a:srgbClr val="004A82"/>
                </a:solidFill>
                <a:cs typeface="Times New Roman" panose="02020603050405020304" pitchFamily="18" charset="0"/>
              </a:rPr>
              <a:t>id,x</a:t>
            </a:r>
            <a:r>
              <a:rPr lang="en-US" sz="2400" b="1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&gt;</a:t>
            </a:r>
            <a:r>
              <a:rPr lang="el-GR" sz="2400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 </a:t>
            </a:r>
            <a:r>
              <a:rPr lang="el-GR" sz="2400" b="1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&lt;</a:t>
            </a:r>
            <a:r>
              <a:rPr lang="en-US" sz="2400" b="1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op,*&gt;</a:t>
            </a:r>
            <a:r>
              <a:rPr lang="en-US" sz="2400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820000"/>
                </a:solidFill>
                <a:cs typeface="Times New Roman" panose="02020603050405020304" pitchFamily="18" charset="0"/>
              </a:rPr>
              <a:t>(</a:t>
            </a:r>
            <a:r>
              <a:rPr lang="en-GB" sz="2400" b="1" dirty="0">
                <a:solidFill>
                  <a:srgbClr val="C00000"/>
                </a:solidFill>
                <a:cs typeface="Arial" panose="020B0604020202020204" pitchFamily="34" charset="0"/>
              </a:rPr>
              <a:t>Α</a:t>
            </a:r>
            <a:r>
              <a:rPr lang="el-GR" sz="2400" dirty="0">
                <a:solidFill>
                  <a:srgbClr val="000000"/>
                </a:solidFill>
                <a:cs typeface="Arial" panose="020B0604020202020204" pitchFamily="34" charset="0"/>
              </a:rPr>
              <a:t>&lt;</a:t>
            </a:r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op&gt; </a:t>
            </a:r>
            <a:r>
              <a:rPr lang="en-GB" sz="2400" dirty="0">
                <a:solidFill>
                  <a:srgbClr val="000000"/>
                </a:solidFill>
                <a:cs typeface="Arial" panose="020B0604020202020204" pitchFamily="34" charset="0"/>
              </a:rPr>
              <a:t>Α</a:t>
            </a:r>
            <a:r>
              <a:rPr lang="en-US" sz="2400" b="1" dirty="0">
                <a:solidFill>
                  <a:srgbClr val="820000"/>
                </a:solidFill>
                <a:cs typeface="Arial" panose="020B0604020202020204" pitchFamily="34" charset="0"/>
              </a:rPr>
              <a:t>)</a:t>
            </a:r>
            <a:r>
              <a:rPr lang="en-US" sz="2400" dirty="0">
                <a:solidFill>
                  <a:srgbClr val="82000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	</a:t>
            </a:r>
          </a:p>
          <a:p>
            <a:pPr>
              <a:spcBef>
                <a:spcPts val="1800"/>
              </a:spcBef>
              <a:buFont typeface="Symbol"/>
              <a:buChar char="®"/>
            </a:pPr>
            <a:r>
              <a:rPr lang="el-GR" sz="2400" b="1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&lt;</a:t>
            </a:r>
            <a:r>
              <a:rPr lang="en-US" sz="2400" b="1" dirty="0" err="1" smtClean="0">
                <a:solidFill>
                  <a:srgbClr val="004A82"/>
                </a:solidFill>
                <a:cs typeface="Times New Roman" panose="02020603050405020304" pitchFamily="18" charset="0"/>
              </a:rPr>
              <a:t>id,x</a:t>
            </a:r>
            <a:r>
              <a:rPr lang="en-US" sz="2400" b="1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&gt;</a:t>
            </a:r>
            <a:r>
              <a:rPr lang="el-GR" sz="2400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 </a:t>
            </a:r>
            <a:r>
              <a:rPr lang="el-GR" sz="2400" b="1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&lt;</a:t>
            </a:r>
            <a:r>
              <a:rPr lang="en-US" sz="2400" b="1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op,*&gt;</a:t>
            </a:r>
            <a:r>
              <a:rPr lang="en-US" sz="2400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820000"/>
                </a:solidFill>
                <a:cs typeface="Times New Roman" panose="02020603050405020304" pitchFamily="18" charset="0"/>
              </a:rPr>
              <a:t>(</a:t>
            </a:r>
            <a:r>
              <a:rPr lang="el-GR" sz="2400" b="1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&lt;</a:t>
            </a:r>
            <a:r>
              <a:rPr lang="en-US" sz="2400" b="1" dirty="0" err="1" smtClean="0">
                <a:solidFill>
                  <a:srgbClr val="004A82"/>
                </a:solidFill>
                <a:cs typeface="Times New Roman" panose="02020603050405020304" pitchFamily="18" charset="0"/>
              </a:rPr>
              <a:t>id,y</a:t>
            </a:r>
            <a:r>
              <a:rPr lang="en-US" sz="2400" b="1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&gt;</a:t>
            </a:r>
            <a:r>
              <a:rPr lang="el-GR" sz="2400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 </a:t>
            </a:r>
            <a:r>
              <a:rPr lang="el-GR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&lt;</a:t>
            </a:r>
            <a:r>
              <a:rPr lang="en-US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op&gt; </a:t>
            </a:r>
            <a:r>
              <a:rPr lang="en-GB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Α</a:t>
            </a:r>
            <a:r>
              <a:rPr lang="en-US" sz="2400" b="1" dirty="0" smtClean="0">
                <a:solidFill>
                  <a:srgbClr val="820000"/>
                </a:solidFill>
                <a:cs typeface="Arial" panose="020B0604020202020204" pitchFamily="34" charset="0"/>
              </a:rPr>
              <a:t>)</a:t>
            </a:r>
            <a:r>
              <a:rPr lang="en-US" sz="2400" dirty="0" smtClean="0">
                <a:solidFill>
                  <a:srgbClr val="820000"/>
                </a:solidFill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	</a:t>
            </a:r>
          </a:p>
          <a:p>
            <a:pPr>
              <a:spcBef>
                <a:spcPts val="1800"/>
              </a:spcBef>
              <a:buFont typeface="Symbol"/>
              <a:buChar char="®"/>
            </a:pPr>
            <a:r>
              <a:rPr 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l-GR" sz="2400" b="1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&lt;</a:t>
            </a:r>
            <a:r>
              <a:rPr lang="en-US" sz="2400" b="1" dirty="0" err="1" smtClean="0">
                <a:solidFill>
                  <a:srgbClr val="004A82"/>
                </a:solidFill>
                <a:cs typeface="Times New Roman" panose="02020603050405020304" pitchFamily="18" charset="0"/>
              </a:rPr>
              <a:t>id,x</a:t>
            </a:r>
            <a:r>
              <a:rPr lang="en-US" sz="2400" b="1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&gt;</a:t>
            </a:r>
            <a:r>
              <a:rPr lang="el-GR" sz="2400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 </a:t>
            </a:r>
            <a:r>
              <a:rPr lang="el-GR" sz="2400" b="1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&lt;</a:t>
            </a:r>
            <a:r>
              <a:rPr lang="en-US" sz="2400" b="1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op,*&gt;</a:t>
            </a:r>
            <a:r>
              <a:rPr lang="en-US" sz="2400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820000"/>
                </a:solidFill>
                <a:cs typeface="Times New Roman" panose="02020603050405020304" pitchFamily="18" charset="0"/>
              </a:rPr>
              <a:t>(</a:t>
            </a:r>
            <a:r>
              <a:rPr lang="el-GR" sz="2400" b="1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&lt;</a:t>
            </a:r>
            <a:r>
              <a:rPr lang="en-US" sz="2400" b="1" dirty="0" err="1" smtClean="0">
                <a:solidFill>
                  <a:srgbClr val="004A82"/>
                </a:solidFill>
                <a:cs typeface="Times New Roman" panose="02020603050405020304" pitchFamily="18" charset="0"/>
              </a:rPr>
              <a:t>id,y</a:t>
            </a:r>
            <a:r>
              <a:rPr lang="en-US" sz="2400" b="1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&gt;</a:t>
            </a:r>
            <a:r>
              <a:rPr lang="el-GR" sz="2400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 </a:t>
            </a:r>
            <a:r>
              <a:rPr lang="el-GR" sz="2400" b="1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&lt;</a:t>
            </a:r>
            <a:r>
              <a:rPr lang="en-US" sz="2400" b="1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op,+&gt;</a:t>
            </a:r>
            <a:r>
              <a:rPr lang="en-US" sz="2400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 </a:t>
            </a:r>
            <a:r>
              <a:rPr lang="en-GB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Α</a:t>
            </a:r>
            <a:r>
              <a:rPr lang="en-US" sz="2400" b="1" dirty="0" smtClean="0">
                <a:solidFill>
                  <a:srgbClr val="820000"/>
                </a:solidFill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1800"/>
              </a:spcBef>
              <a:buFont typeface="Symbol"/>
              <a:buChar char="®"/>
            </a:pPr>
            <a:r>
              <a:rPr lang="el-GR" sz="2400" b="1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&lt;</a:t>
            </a:r>
            <a:r>
              <a:rPr lang="en-US" sz="2400" b="1" dirty="0" err="1" smtClean="0">
                <a:solidFill>
                  <a:srgbClr val="004A82"/>
                </a:solidFill>
                <a:cs typeface="Times New Roman" panose="02020603050405020304" pitchFamily="18" charset="0"/>
              </a:rPr>
              <a:t>id,x</a:t>
            </a:r>
            <a:r>
              <a:rPr lang="en-US" sz="2400" b="1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&gt;</a:t>
            </a:r>
            <a:r>
              <a:rPr lang="el-GR" sz="2400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 </a:t>
            </a:r>
            <a:r>
              <a:rPr lang="el-GR" sz="2400" b="1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&lt;</a:t>
            </a:r>
            <a:r>
              <a:rPr lang="en-US" sz="2400" b="1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op,*&gt;</a:t>
            </a:r>
            <a:r>
              <a:rPr lang="en-US" sz="2400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820000"/>
                </a:solidFill>
                <a:cs typeface="Times New Roman" panose="02020603050405020304" pitchFamily="18" charset="0"/>
              </a:rPr>
              <a:t>(</a:t>
            </a:r>
            <a:r>
              <a:rPr lang="el-GR" sz="2400" b="1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&lt;</a:t>
            </a:r>
            <a:r>
              <a:rPr lang="en-US" sz="2400" b="1" dirty="0" err="1" smtClean="0">
                <a:solidFill>
                  <a:srgbClr val="004A82"/>
                </a:solidFill>
                <a:cs typeface="Times New Roman" panose="02020603050405020304" pitchFamily="18" charset="0"/>
              </a:rPr>
              <a:t>id,y</a:t>
            </a:r>
            <a:r>
              <a:rPr lang="en-US" sz="2400" b="1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&gt;</a:t>
            </a:r>
            <a:r>
              <a:rPr lang="el-GR" sz="2400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 </a:t>
            </a:r>
            <a:r>
              <a:rPr lang="el-GR" sz="2400" b="1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&lt;</a:t>
            </a:r>
            <a:r>
              <a:rPr lang="en-US" sz="2400" b="1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op,+&gt;</a:t>
            </a:r>
            <a:r>
              <a:rPr lang="en-US" sz="2400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 </a:t>
            </a:r>
            <a:r>
              <a:rPr lang="en-GB" sz="2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Α</a:t>
            </a:r>
            <a:r>
              <a:rPr lang="el-GR" sz="2400" dirty="0" smtClean="0">
                <a:solidFill>
                  <a:srgbClr val="000000"/>
                </a:solidFill>
              </a:rPr>
              <a:t> &lt;</a:t>
            </a:r>
            <a:r>
              <a:rPr lang="en-US" sz="2400" dirty="0" smtClean="0">
                <a:solidFill>
                  <a:srgbClr val="000000"/>
                </a:solidFill>
              </a:rPr>
              <a:t>op&gt; </a:t>
            </a:r>
            <a:r>
              <a:rPr lang="en-GB" sz="2400" dirty="0" smtClean="0">
                <a:solidFill>
                  <a:srgbClr val="000000"/>
                </a:solidFill>
              </a:rPr>
              <a:t>Α</a:t>
            </a:r>
            <a:r>
              <a:rPr lang="en-US" sz="2400" b="1" dirty="0" smtClean="0">
                <a:solidFill>
                  <a:srgbClr val="820000"/>
                </a:solidFill>
                <a:cs typeface="Times New Roman" panose="02020603050405020304" pitchFamily="18" charset="0"/>
              </a:rPr>
              <a:t>)</a:t>
            </a:r>
            <a:endParaRPr lang="en-US" sz="2400" b="1" dirty="0">
              <a:solidFill>
                <a:srgbClr val="820000"/>
              </a:solidFill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  <a:buNone/>
            </a:pPr>
            <a:r>
              <a:rPr lang="el-GR" sz="2400" dirty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</a:t>
            </a: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……..</a:t>
            </a:r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>
              <a:solidFill>
                <a:prstClr val="black"/>
              </a:solidFill>
            </a:endParaRPr>
          </a:p>
        </p:txBody>
      </p:sp>
      <p:grpSp>
        <p:nvGrpSpPr>
          <p:cNvPr id="5" name="Ομάδα 7"/>
          <p:cNvGrpSpPr/>
          <p:nvPr/>
        </p:nvGrpSpPr>
        <p:grpSpPr>
          <a:xfrm>
            <a:off x="4967536" y="2204864"/>
            <a:ext cx="4176464" cy="3619278"/>
            <a:chOff x="4184584" y="1538697"/>
            <a:chExt cx="4135470" cy="4088390"/>
          </a:xfrm>
        </p:grpSpPr>
        <p:sp>
          <p:nvSpPr>
            <p:cNvPr id="6" name="Έλλειψη 8"/>
            <p:cNvSpPr/>
            <p:nvPr/>
          </p:nvSpPr>
          <p:spPr>
            <a:xfrm>
              <a:off x="4355976" y="3212976"/>
              <a:ext cx="370384" cy="36147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7" name="Έλλειψη 9"/>
            <p:cNvSpPr/>
            <p:nvPr/>
          </p:nvSpPr>
          <p:spPr>
            <a:xfrm>
              <a:off x="5369100" y="2677128"/>
              <a:ext cx="370384" cy="36147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8" name="Έλλειψη 10"/>
            <p:cNvSpPr/>
            <p:nvPr/>
          </p:nvSpPr>
          <p:spPr>
            <a:xfrm>
              <a:off x="5876695" y="2686611"/>
              <a:ext cx="370384" cy="36147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9" name="Έλλειψη 11"/>
            <p:cNvSpPr/>
            <p:nvPr/>
          </p:nvSpPr>
          <p:spPr>
            <a:xfrm>
              <a:off x="6808541" y="2696094"/>
              <a:ext cx="370384" cy="36147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0" name="Έλλειψη 12"/>
            <p:cNvSpPr/>
            <p:nvPr/>
          </p:nvSpPr>
          <p:spPr>
            <a:xfrm>
              <a:off x="5350205" y="4725144"/>
              <a:ext cx="370384" cy="36147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1" name="Έλλειψη 13"/>
            <p:cNvSpPr/>
            <p:nvPr/>
          </p:nvSpPr>
          <p:spPr>
            <a:xfrm>
              <a:off x="6265974" y="4221088"/>
              <a:ext cx="370384" cy="36147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2" name="Έλλειψη 14"/>
            <p:cNvSpPr/>
            <p:nvPr/>
          </p:nvSpPr>
          <p:spPr>
            <a:xfrm>
              <a:off x="6808541" y="5229200"/>
              <a:ext cx="370384" cy="36147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3" name="Έλλειψη 15"/>
            <p:cNvSpPr/>
            <p:nvPr/>
          </p:nvSpPr>
          <p:spPr>
            <a:xfrm>
              <a:off x="7249616" y="4725144"/>
              <a:ext cx="370384" cy="36147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4" name="Έλλειψη 16"/>
            <p:cNvSpPr/>
            <p:nvPr/>
          </p:nvSpPr>
          <p:spPr>
            <a:xfrm>
              <a:off x="7797397" y="5229200"/>
              <a:ext cx="370384" cy="36147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15" name="Ευθεία γραμμή σύνδεσης 17"/>
            <p:cNvCxnSpPr/>
            <p:nvPr/>
          </p:nvCxnSpPr>
          <p:spPr>
            <a:xfrm flipH="1">
              <a:off x="4541168" y="1920711"/>
              <a:ext cx="994229" cy="27348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Ευθεία γραμμή σύνδεσης 18"/>
            <p:cNvCxnSpPr/>
            <p:nvPr/>
          </p:nvCxnSpPr>
          <p:spPr>
            <a:xfrm flipH="1" flipV="1">
              <a:off x="5514696" y="1920711"/>
              <a:ext cx="1038504" cy="27348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Ευθεία γραμμή σύνδεσης 19"/>
            <p:cNvCxnSpPr/>
            <p:nvPr/>
          </p:nvCxnSpPr>
          <p:spPr>
            <a:xfrm flipH="1">
              <a:off x="6026772" y="2401677"/>
              <a:ext cx="481808" cy="2563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Ευθεία γραμμή σύνδεσης 20"/>
            <p:cNvCxnSpPr/>
            <p:nvPr/>
          </p:nvCxnSpPr>
          <p:spPr>
            <a:xfrm flipH="1" flipV="1">
              <a:off x="6501695" y="2401677"/>
              <a:ext cx="492038" cy="2754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Ευθεία γραμμή σύνδεσης 21"/>
            <p:cNvCxnSpPr/>
            <p:nvPr/>
          </p:nvCxnSpPr>
          <p:spPr>
            <a:xfrm flipH="1">
              <a:off x="5535397" y="2910431"/>
              <a:ext cx="980359" cy="7826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Ευθεία γραμμή σύνδεσης 22"/>
            <p:cNvCxnSpPr/>
            <p:nvPr/>
          </p:nvCxnSpPr>
          <p:spPr>
            <a:xfrm flipH="1" flipV="1">
              <a:off x="6501696" y="2911404"/>
              <a:ext cx="1025032" cy="80310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Ευθεία γραμμή σύνδεσης 23"/>
            <p:cNvCxnSpPr/>
            <p:nvPr/>
          </p:nvCxnSpPr>
          <p:spPr>
            <a:xfrm flipV="1">
              <a:off x="6499103" y="2940360"/>
              <a:ext cx="9477" cy="12807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Ευθεία γραμμή σύνδεσης 24"/>
            <p:cNvCxnSpPr/>
            <p:nvPr/>
          </p:nvCxnSpPr>
          <p:spPr>
            <a:xfrm flipH="1" flipV="1">
              <a:off x="7478703" y="3948784"/>
              <a:ext cx="503886" cy="2971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Ευθεία γραμμή σύνδεσης 25"/>
            <p:cNvCxnSpPr/>
            <p:nvPr/>
          </p:nvCxnSpPr>
          <p:spPr>
            <a:xfrm flipH="1">
              <a:off x="7014212" y="3978680"/>
              <a:ext cx="464491" cy="2424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Ευθεία γραμμή σύνδεσης 26"/>
            <p:cNvCxnSpPr/>
            <p:nvPr/>
          </p:nvCxnSpPr>
          <p:spPr>
            <a:xfrm flipV="1">
              <a:off x="7478703" y="3978680"/>
              <a:ext cx="0" cy="71908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Ευθεία γραμμή σύνδεσης 27"/>
            <p:cNvCxnSpPr/>
            <p:nvPr/>
          </p:nvCxnSpPr>
          <p:spPr>
            <a:xfrm flipV="1">
              <a:off x="7982589" y="4510120"/>
              <a:ext cx="0" cy="71908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Ευθεία γραμμή σύνδεσης 28"/>
            <p:cNvCxnSpPr/>
            <p:nvPr/>
          </p:nvCxnSpPr>
          <p:spPr>
            <a:xfrm flipV="1">
              <a:off x="7014212" y="4510120"/>
              <a:ext cx="0" cy="71908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Ευθεία γραμμή σύνδεσης 29"/>
            <p:cNvCxnSpPr/>
            <p:nvPr/>
          </p:nvCxnSpPr>
          <p:spPr>
            <a:xfrm flipV="1">
              <a:off x="5535397" y="3978680"/>
              <a:ext cx="0" cy="71908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Ευθεία γραμμή σύνδεσης 30"/>
            <p:cNvCxnSpPr/>
            <p:nvPr/>
          </p:nvCxnSpPr>
          <p:spPr>
            <a:xfrm flipV="1">
              <a:off x="4541168" y="2486607"/>
              <a:ext cx="0" cy="71908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Ευθεία γραμμή σύνδεσης 31"/>
            <p:cNvCxnSpPr/>
            <p:nvPr/>
          </p:nvCxnSpPr>
          <p:spPr>
            <a:xfrm flipV="1">
              <a:off x="5533311" y="1920711"/>
              <a:ext cx="0" cy="71908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Ευθεία γραμμή σύνδεσης 32"/>
            <p:cNvCxnSpPr/>
            <p:nvPr/>
          </p:nvCxnSpPr>
          <p:spPr>
            <a:xfrm flipV="1">
              <a:off x="6508580" y="2401677"/>
              <a:ext cx="0" cy="28493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3"/>
            <p:cNvSpPr txBox="1"/>
            <p:nvPr/>
          </p:nvSpPr>
          <p:spPr>
            <a:xfrm>
              <a:off x="4402811" y="2099538"/>
              <a:ext cx="290553" cy="417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A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4"/>
            <p:cNvSpPr txBox="1"/>
            <p:nvPr/>
          </p:nvSpPr>
          <p:spPr>
            <a:xfrm>
              <a:off x="5383201" y="1538697"/>
              <a:ext cx="290553" cy="417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A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TextBox 35"/>
            <p:cNvSpPr txBox="1"/>
            <p:nvPr/>
          </p:nvSpPr>
          <p:spPr>
            <a:xfrm>
              <a:off x="6353826" y="2077744"/>
              <a:ext cx="290553" cy="417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A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TextBox 36"/>
            <p:cNvSpPr txBox="1"/>
            <p:nvPr/>
          </p:nvSpPr>
          <p:spPr>
            <a:xfrm>
              <a:off x="6315461" y="2578885"/>
              <a:ext cx="290553" cy="417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A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TextBox 37"/>
            <p:cNvSpPr txBox="1"/>
            <p:nvPr/>
          </p:nvSpPr>
          <p:spPr>
            <a:xfrm>
              <a:off x="7336313" y="3605969"/>
              <a:ext cx="290553" cy="417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A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TextBox 38"/>
            <p:cNvSpPr txBox="1"/>
            <p:nvPr/>
          </p:nvSpPr>
          <p:spPr>
            <a:xfrm>
              <a:off x="5373159" y="3597722"/>
              <a:ext cx="290553" cy="417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A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TextBox 39"/>
            <p:cNvSpPr txBox="1"/>
            <p:nvPr/>
          </p:nvSpPr>
          <p:spPr>
            <a:xfrm>
              <a:off x="6846480" y="4124981"/>
              <a:ext cx="290553" cy="417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A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TextBox 40"/>
            <p:cNvSpPr txBox="1"/>
            <p:nvPr/>
          </p:nvSpPr>
          <p:spPr>
            <a:xfrm>
              <a:off x="7833085" y="4110010"/>
              <a:ext cx="290553" cy="417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A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TextBox 41"/>
            <p:cNvSpPr txBox="1"/>
            <p:nvPr/>
          </p:nvSpPr>
          <p:spPr>
            <a:xfrm>
              <a:off x="5375138" y="4697761"/>
              <a:ext cx="290553" cy="417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y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TextBox 42"/>
            <p:cNvSpPr txBox="1"/>
            <p:nvPr/>
          </p:nvSpPr>
          <p:spPr>
            <a:xfrm>
              <a:off x="6858345" y="5209884"/>
              <a:ext cx="290553" cy="417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z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TextBox 43"/>
            <p:cNvSpPr txBox="1"/>
            <p:nvPr/>
          </p:nvSpPr>
          <p:spPr>
            <a:xfrm>
              <a:off x="7859526" y="5201906"/>
              <a:ext cx="290553" cy="417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z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TextBox 44"/>
            <p:cNvSpPr txBox="1"/>
            <p:nvPr/>
          </p:nvSpPr>
          <p:spPr>
            <a:xfrm>
              <a:off x="7346657" y="4716271"/>
              <a:ext cx="347563" cy="417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̂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TextBox 45"/>
            <p:cNvSpPr txBox="1"/>
            <p:nvPr/>
          </p:nvSpPr>
          <p:spPr>
            <a:xfrm>
              <a:off x="6307710" y="4201772"/>
              <a:ext cx="290553" cy="417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+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TextBox 46"/>
            <p:cNvSpPr txBox="1"/>
            <p:nvPr/>
          </p:nvSpPr>
          <p:spPr>
            <a:xfrm>
              <a:off x="5905001" y="2656989"/>
              <a:ext cx="290553" cy="417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(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TextBox 47"/>
            <p:cNvSpPr txBox="1"/>
            <p:nvPr/>
          </p:nvSpPr>
          <p:spPr>
            <a:xfrm>
              <a:off x="6872837" y="2638142"/>
              <a:ext cx="290553" cy="417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)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TextBox 48"/>
            <p:cNvSpPr txBox="1"/>
            <p:nvPr/>
          </p:nvSpPr>
          <p:spPr>
            <a:xfrm>
              <a:off x="6122472" y="3666452"/>
              <a:ext cx="786569" cy="4172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&lt;op&gt;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TextBox 49"/>
            <p:cNvSpPr txBox="1"/>
            <p:nvPr/>
          </p:nvSpPr>
          <p:spPr>
            <a:xfrm>
              <a:off x="5158333" y="4097366"/>
              <a:ext cx="786569" cy="4172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&lt;op&gt;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TextBox 50"/>
            <p:cNvSpPr txBox="1"/>
            <p:nvPr/>
          </p:nvSpPr>
          <p:spPr>
            <a:xfrm>
              <a:off x="5132760" y="2097815"/>
              <a:ext cx="786569" cy="4172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&lt;op&gt;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TextBox 51"/>
            <p:cNvSpPr txBox="1"/>
            <p:nvPr/>
          </p:nvSpPr>
          <p:spPr>
            <a:xfrm>
              <a:off x="4184584" y="2582961"/>
              <a:ext cx="786569" cy="4172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&lt;id&gt;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TextBox 52"/>
            <p:cNvSpPr txBox="1"/>
            <p:nvPr/>
          </p:nvSpPr>
          <p:spPr>
            <a:xfrm>
              <a:off x="6637353" y="4681656"/>
              <a:ext cx="595890" cy="4172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&lt;id&gt;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TextBox 53"/>
            <p:cNvSpPr txBox="1"/>
            <p:nvPr/>
          </p:nvSpPr>
          <p:spPr>
            <a:xfrm>
              <a:off x="7724164" y="4671347"/>
              <a:ext cx="595890" cy="4172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&lt;id&gt;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TextBox 54"/>
            <p:cNvSpPr txBox="1"/>
            <p:nvPr/>
          </p:nvSpPr>
          <p:spPr>
            <a:xfrm>
              <a:off x="7138593" y="4190757"/>
              <a:ext cx="720933" cy="4172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&lt;op&gt;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TextBox 55"/>
            <p:cNvSpPr txBox="1"/>
            <p:nvPr/>
          </p:nvSpPr>
          <p:spPr>
            <a:xfrm>
              <a:off x="5386446" y="2665877"/>
              <a:ext cx="290553" cy="417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*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TextBox 56"/>
            <p:cNvSpPr txBox="1"/>
            <p:nvPr/>
          </p:nvSpPr>
          <p:spPr>
            <a:xfrm>
              <a:off x="4424287" y="3162975"/>
              <a:ext cx="290553" cy="417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x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5" name="Θέση περιεχομένου 2"/>
          <p:cNvSpPr txBox="1">
            <a:spLocks/>
          </p:cNvSpPr>
          <p:nvPr/>
        </p:nvSpPr>
        <p:spPr>
          <a:xfrm>
            <a:off x="3203848" y="1268760"/>
            <a:ext cx="802432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400" b="1" dirty="0" smtClean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(Γ1)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Rectangle 8"/>
          <p:cNvSpPr>
            <a:spLocks noChangeArrowheads="1"/>
          </p:cNvSpPr>
          <p:nvPr/>
        </p:nvSpPr>
        <p:spPr bwMode="auto">
          <a:xfrm>
            <a:off x="3995936" y="1196752"/>
            <a:ext cx="4032448" cy="940900"/>
          </a:xfrm>
          <a:prstGeom prst="rect">
            <a:avLst/>
          </a:prstGeom>
          <a:solidFill>
            <a:schemeClr val="bg1">
              <a:lumMod val="75000"/>
            </a:schemeClr>
          </a:solidFill>
          <a:ln w="9360">
            <a:solidFill>
              <a:srgbClr val="3333CC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l-GR" sz="2000" dirty="0">
              <a:solidFill>
                <a:srgbClr val="000000"/>
              </a:solidFill>
            </a:endParaRPr>
          </a:p>
          <a:p>
            <a:pPr marL="903288" indent="-903288" algn="just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A</a:t>
            </a:r>
            <a:r>
              <a:rPr lang="el-GR" sz="2400" dirty="0" smtClean="0">
                <a:solidFill>
                  <a:srgbClr val="000000"/>
                </a:solidFill>
                <a:latin typeface="Symbol" pitchFamily="18" charset="2"/>
              </a:rPr>
              <a:t></a:t>
            </a:r>
            <a:r>
              <a:rPr lang="el-GR" sz="2400" dirty="0" smtClean="0">
                <a:solidFill>
                  <a:srgbClr val="000000"/>
                </a:solidFill>
              </a:rPr>
              <a:t> Α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l-GR" sz="2400" dirty="0">
                <a:solidFill>
                  <a:srgbClr val="000000"/>
                </a:solidFill>
              </a:rPr>
              <a:t>&lt;</a:t>
            </a:r>
            <a:r>
              <a:rPr lang="en-US" sz="2400" dirty="0">
                <a:solidFill>
                  <a:srgbClr val="000000"/>
                </a:solidFill>
              </a:rPr>
              <a:t>op&gt; </a:t>
            </a:r>
            <a:r>
              <a:rPr lang="en-US" sz="2400" dirty="0" smtClean="0">
                <a:solidFill>
                  <a:srgbClr val="000000"/>
                </a:solidFill>
              </a:rPr>
              <a:t>A </a:t>
            </a:r>
            <a:r>
              <a:rPr lang="en-US" sz="2400" dirty="0">
                <a:solidFill>
                  <a:srgbClr val="000000"/>
                </a:solidFill>
              </a:rPr>
              <a:t>| </a:t>
            </a:r>
            <a:r>
              <a:rPr lang="el-GR" sz="2400" dirty="0">
                <a:solidFill>
                  <a:srgbClr val="000000"/>
                </a:solidFill>
              </a:rPr>
              <a:t>(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A </a:t>
            </a:r>
            <a:r>
              <a:rPr lang="el-GR" sz="2400" dirty="0">
                <a:solidFill>
                  <a:srgbClr val="000000"/>
                </a:solidFill>
              </a:rPr>
              <a:t>)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|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 &lt;</a:t>
            </a:r>
            <a:r>
              <a:rPr lang="en-US" sz="2400" dirty="0">
                <a:solidFill>
                  <a:srgbClr val="000000"/>
                </a:solidFill>
              </a:rPr>
              <a:t>id</a:t>
            </a:r>
            <a:r>
              <a:rPr lang="en-US" sz="2400" dirty="0" smtClean="0">
                <a:solidFill>
                  <a:srgbClr val="000000"/>
                </a:solidFill>
              </a:rPr>
              <a:t>&gt;</a:t>
            </a:r>
          </a:p>
          <a:p>
            <a:pPr marL="903288" indent="-903288" algn="just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11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897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>
                <a:cs typeface="Times New Roman" pitchFamily="16" charset="0"/>
              </a:rPr>
              <a:t>Δεξιά παραγωγής της έκφρασης </a:t>
            </a:r>
            <a:br>
              <a:rPr lang="el-GR" sz="4400" dirty="0">
                <a:cs typeface="Times New Roman" pitchFamily="16" charset="0"/>
              </a:rPr>
            </a:br>
            <a:r>
              <a:rPr lang="en-US" b="0" dirty="0">
                <a:solidFill>
                  <a:srgbClr val="820000"/>
                </a:solidFill>
                <a:cs typeface="Times New Roman" pitchFamily="16" charset="0"/>
              </a:rPr>
              <a:t>x</a:t>
            </a:r>
            <a:r>
              <a:rPr lang="el-GR" b="0" dirty="0">
                <a:solidFill>
                  <a:srgbClr val="820000"/>
                </a:solidFill>
                <a:cs typeface="Times New Roman" pitchFamily="16" charset="0"/>
              </a:rPr>
              <a:t> * (</a:t>
            </a:r>
            <a:r>
              <a:rPr lang="en-US" b="0" dirty="0">
                <a:solidFill>
                  <a:srgbClr val="820000"/>
                </a:solidFill>
                <a:cs typeface="Times New Roman" pitchFamily="16" charset="0"/>
              </a:rPr>
              <a:t>y</a:t>
            </a:r>
            <a:r>
              <a:rPr lang="el-GR" b="0" dirty="0">
                <a:solidFill>
                  <a:srgbClr val="820000"/>
                </a:solidFill>
                <a:cs typeface="Times New Roman" pitchFamily="16" charset="0"/>
              </a:rPr>
              <a:t> + z </a:t>
            </a:r>
            <a:r>
              <a:rPr lang="el-GR" b="0" baseline="30000" dirty="0">
                <a:solidFill>
                  <a:srgbClr val="820000"/>
                </a:solidFill>
                <a:cs typeface="Times New Roman" pitchFamily="16" charset="0"/>
              </a:rPr>
              <a:t>Λ</a:t>
            </a:r>
            <a:r>
              <a:rPr lang="el-GR" b="0" dirty="0">
                <a:solidFill>
                  <a:srgbClr val="820000"/>
                </a:solidFill>
                <a:cs typeface="Times New Roman" pitchFamily="16" charset="0"/>
              </a:rPr>
              <a:t> z</a:t>
            </a:r>
            <a:r>
              <a:rPr lang="el-GR" b="0" dirty="0" smtClean="0">
                <a:solidFill>
                  <a:srgbClr val="820000"/>
                </a:solidFill>
                <a:cs typeface="Times New Roman" pitchFamily="16" charset="0"/>
              </a:rPr>
              <a:t>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082697"/>
            <a:ext cx="8229600" cy="5661248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buNone/>
            </a:pPr>
            <a:r>
              <a:rPr lang="en-GB" sz="2400" b="1" dirty="0">
                <a:solidFill>
                  <a:srgbClr val="004A82"/>
                </a:solidFill>
                <a:cs typeface="Arial" panose="020B0604020202020204" pitchFamily="34" charset="0"/>
              </a:rPr>
              <a:t>Α</a:t>
            </a:r>
            <a:r>
              <a:rPr lang="el-GR" sz="2400" dirty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</a:t>
            </a:r>
            <a:r>
              <a:rPr lang="el-GR" sz="2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cs typeface="Arial" panose="020B0604020202020204" pitchFamily="34" charset="0"/>
              </a:rPr>
              <a:t>Α</a:t>
            </a:r>
            <a:r>
              <a:rPr lang="el-GR" sz="2400" dirty="0">
                <a:solidFill>
                  <a:srgbClr val="000000"/>
                </a:solidFill>
                <a:cs typeface="Arial" panose="020B0604020202020204" pitchFamily="34" charset="0"/>
              </a:rPr>
              <a:t>&lt;</a:t>
            </a:r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op&gt; </a:t>
            </a:r>
            <a:r>
              <a:rPr lang="en-GB" sz="2400" b="1" dirty="0">
                <a:solidFill>
                  <a:srgbClr val="C00000"/>
                </a:solidFill>
                <a:cs typeface="Arial" panose="020B0604020202020204" pitchFamily="34" charset="0"/>
              </a:rPr>
              <a:t>Α</a:t>
            </a:r>
          </a:p>
          <a:p>
            <a:pPr>
              <a:spcBef>
                <a:spcPts val="1800"/>
              </a:spcBef>
              <a:buNone/>
            </a:pPr>
            <a:r>
              <a:rPr lang="el-GR" sz="2400" dirty="0" smtClean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</a:t>
            </a:r>
            <a:r>
              <a:rPr lang="el-G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Α</a:t>
            </a:r>
            <a:r>
              <a:rPr lang="el-GR" sz="2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&lt;</a:t>
            </a:r>
            <a:r>
              <a:rPr lang="en-US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op</a:t>
            </a:r>
            <a:r>
              <a:rPr lang="en-US" sz="2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&gt; </a:t>
            </a:r>
            <a:r>
              <a:rPr lang="en-US" sz="2400" b="1" dirty="0" smtClean="0">
                <a:solidFill>
                  <a:srgbClr val="820000"/>
                </a:solidFill>
                <a:cs typeface="Arial" panose="020B0604020202020204" pitchFamily="34" charset="0"/>
              </a:rPr>
              <a:t>(</a:t>
            </a:r>
            <a:r>
              <a:rPr lang="en-US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A</a:t>
            </a:r>
            <a:r>
              <a:rPr lang="en-US" sz="2400" b="1" dirty="0" smtClean="0">
                <a:solidFill>
                  <a:srgbClr val="820000"/>
                </a:solidFill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1800"/>
              </a:spcBef>
              <a:buNone/>
            </a:pPr>
            <a:r>
              <a:rPr lang="el-GR" sz="2400" b="1" dirty="0" smtClean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</a:t>
            </a:r>
            <a:r>
              <a:rPr lang="el-GR" sz="2400" b="1" dirty="0" smtClean="0">
                <a:solidFill>
                  <a:srgbClr val="280099"/>
                </a:solidFill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Α</a:t>
            </a:r>
            <a:r>
              <a:rPr lang="el-GR" sz="2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&lt;</a:t>
            </a:r>
            <a:r>
              <a:rPr lang="en-US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op</a:t>
            </a:r>
            <a:r>
              <a:rPr lang="en-US" sz="2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&gt;</a:t>
            </a:r>
            <a:r>
              <a:rPr lang="en-US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820000"/>
                </a:solidFill>
                <a:cs typeface="Arial" panose="020B0604020202020204" pitchFamily="34" charset="0"/>
              </a:rPr>
              <a:t>(</a:t>
            </a:r>
            <a:r>
              <a:rPr lang="en-US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A</a:t>
            </a:r>
            <a:r>
              <a:rPr lang="el-G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&lt;</a:t>
            </a:r>
            <a:r>
              <a:rPr 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op&gt;</a:t>
            </a:r>
            <a:r>
              <a:rPr lang="en-US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A</a:t>
            </a:r>
            <a:r>
              <a:rPr lang="en-US" sz="2400" b="1" dirty="0" smtClean="0">
                <a:solidFill>
                  <a:srgbClr val="820000"/>
                </a:solidFill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1800"/>
              </a:spcBef>
              <a:buNone/>
            </a:pPr>
            <a:r>
              <a:rPr lang="el-GR" sz="2400" dirty="0" smtClean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</a:t>
            </a:r>
            <a:r>
              <a:rPr 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Α</a:t>
            </a:r>
            <a:r>
              <a:rPr lang="el-GR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&lt;</a:t>
            </a: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op</a:t>
            </a:r>
            <a:r>
              <a:rPr lang="en-US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&gt; </a:t>
            </a:r>
            <a:r>
              <a:rPr lang="en-US" sz="2400" b="1" dirty="0">
                <a:solidFill>
                  <a:srgbClr val="820000"/>
                </a:solidFill>
                <a:cs typeface="Times New Roman" panose="02020603050405020304" pitchFamily="18" charset="0"/>
              </a:rPr>
              <a:t>(</a:t>
            </a:r>
            <a:r>
              <a:rPr 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el-G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&lt;</a:t>
            </a:r>
            <a:r>
              <a:rPr 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op&gt;</a:t>
            </a:r>
            <a:r>
              <a:rPr lang="en-US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 </a:t>
            </a: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&lt;</a:t>
            </a: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op&gt;</a:t>
            </a:r>
            <a:r>
              <a:rPr lang="en-US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820000"/>
                </a:solidFill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1800"/>
              </a:spcBef>
              <a:buFont typeface="Symbol"/>
              <a:buChar char="®"/>
            </a:pPr>
            <a:r>
              <a:rPr lang="en-GB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Α</a:t>
            </a:r>
            <a:r>
              <a:rPr lang="el-GR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&lt;</a:t>
            </a: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op</a:t>
            </a:r>
            <a:r>
              <a:rPr lang="en-US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&gt; </a:t>
            </a:r>
            <a:r>
              <a:rPr lang="en-US" sz="2400" b="1" dirty="0">
                <a:solidFill>
                  <a:srgbClr val="820000"/>
                </a:solidFill>
                <a:cs typeface="Times New Roman" panose="02020603050405020304" pitchFamily="18" charset="0"/>
              </a:rPr>
              <a:t>(</a:t>
            </a:r>
            <a:r>
              <a:rPr 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el-G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&lt;</a:t>
            </a:r>
            <a:r>
              <a:rPr 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op&gt;</a:t>
            </a:r>
            <a:r>
              <a:rPr lang="en-US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 </a:t>
            </a:r>
            <a:r>
              <a:rPr lang="el-GR" sz="2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&lt;</a:t>
            </a:r>
            <a:r>
              <a:rPr lang="en-US" sz="2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op&gt; </a:t>
            </a:r>
            <a:r>
              <a:rPr lang="en-US" sz="2400" b="1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&lt;id, </a:t>
            </a:r>
            <a:r>
              <a:rPr lang="en-US" sz="2400" b="1" dirty="0" smtClean="0">
                <a:solidFill>
                  <a:srgbClr val="820000"/>
                </a:solidFill>
                <a:cs typeface="Times New Roman" panose="02020603050405020304" pitchFamily="18" charset="0"/>
              </a:rPr>
              <a:t>z</a:t>
            </a:r>
            <a:r>
              <a:rPr lang="en-US" sz="2400" b="1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&gt;</a:t>
            </a:r>
            <a:r>
              <a:rPr lang="el-GR" sz="2400" b="1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820000"/>
                </a:solidFill>
                <a:cs typeface="Times New Roman" panose="02020603050405020304" pitchFamily="18" charset="0"/>
              </a:rPr>
              <a:t>)</a:t>
            </a:r>
            <a:r>
              <a:rPr 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l-G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 </a:t>
            </a:r>
          </a:p>
          <a:p>
            <a:pPr>
              <a:spcBef>
                <a:spcPts val="1800"/>
              </a:spcBef>
              <a:buFont typeface="Symbol"/>
              <a:buChar char="®"/>
            </a:pPr>
            <a:r>
              <a:rPr lang="en-GB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Α</a:t>
            </a:r>
            <a:r>
              <a:rPr lang="el-GR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&lt;</a:t>
            </a: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op</a:t>
            </a:r>
            <a:r>
              <a:rPr lang="en-US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&gt;</a:t>
            </a:r>
            <a:r>
              <a:rPr lang="en-US" sz="2400" b="1" dirty="0">
                <a:solidFill>
                  <a:srgbClr val="B80047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820000"/>
                </a:solidFill>
                <a:cs typeface="Times New Roman" panose="02020603050405020304" pitchFamily="18" charset="0"/>
              </a:rPr>
              <a:t>(</a:t>
            </a:r>
            <a:r>
              <a:rPr 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el-G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&lt;</a:t>
            </a:r>
            <a:r>
              <a:rPr 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op&gt;</a:t>
            </a:r>
            <a:r>
              <a:rPr lang="en-US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A </a:t>
            </a:r>
            <a:r>
              <a:rPr lang="el-GR" sz="2400" b="1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&lt;</a:t>
            </a:r>
            <a:r>
              <a:rPr lang="en-US" sz="2400" b="1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op, </a:t>
            </a:r>
            <a:r>
              <a:rPr lang="en-US" sz="2400" b="1" dirty="0" smtClean="0">
                <a:solidFill>
                  <a:srgbClr val="820000"/>
                </a:solidFill>
                <a:cs typeface="Times New Roman" panose="02020603050405020304" pitchFamily="18" charset="0"/>
              </a:rPr>
              <a:t>^</a:t>
            </a:r>
            <a:r>
              <a:rPr lang="en-US" sz="2400" b="1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&gt; &lt;id, </a:t>
            </a:r>
            <a:r>
              <a:rPr lang="en-US" sz="2400" b="1" dirty="0" smtClean="0">
                <a:solidFill>
                  <a:srgbClr val="820000"/>
                </a:solidFill>
                <a:cs typeface="Times New Roman" panose="02020603050405020304" pitchFamily="18" charset="0"/>
              </a:rPr>
              <a:t>z</a:t>
            </a:r>
            <a:r>
              <a:rPr lang="en-US" sz="2400" b="1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&gt;</a:t>
            </a:r>
            <a:r>
              <a:rPr lang="el-GR" sz="2400" b="1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820000"/>
                </a:solidFill>
                <a:cs typeface="Times New Roman" panose="02020603050405020304" pitchFamily="18" charset="0"/>
              </a:rPr>
              <a:t>)</a:t>
            </a:r>
            <a:endParaRPr lang="en-US" sz="2400" b="1" dirty="0">
              <a:solidFill>
                <a:srgbClr val="820000"/>
              </a:solidFill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  <a:buNone/>
            </a:pPr>
            <a:r>
              <a:rPr lang="el-GR" sz="2400" dirty="0" smtClean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</a:t>
            </a:r>
            <a:r>
              <a:rPr 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Α</a:t>
            </a:r>
            <a:r>
              <a:rPr lang="el-GR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&lt;</a:t>
            </a: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op</a:t>
            </a:r>
            <a:r>
              <a:rPr lang="en-US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&gt;</a:t>
            </a:r>
            <a:r>
              <a:rPr lang="en-US" sz="2400" b="1" dirty="0">
                <a:solidFill>
                  <a:srgbClr val="B80047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820000"/>
                </a:solidFill>
                <a:cs typeface="Times New Roman" panose="02020603050405020304" pitchFamily="18" charset="0"/>
              </a:rPr>
              <a:t>(</a:t>
            </a:r>
            <a:r>
              <a:rPr 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el-G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l-GR" sz="2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&lt;</a:t>
            </a:r>
            <a:r>
              <a:rPr lang="en-US" sz="2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op&gt; </a:t>
            </a:r>
            <a:r>
              <a:rPr lang="en-US" sz="2400" b="1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&lt;id, </a:t>
            </a:r>
            <a:r>
              <a:rPr lang="en-US" sz="2400" b="1" dirty="0" smtClean="0">
                <a:solidFill>
                  <a:srgbClr val="820000"/>
                </a:solidFill>
                <a:cs typeface="Times New Roman" panose="02020603050405020304" pitchFamily="18" charset="0"/>
              </a:rPr>
              <a:t>z </a:t>
            </a:r>
            <a:r>
              <a:rPr lang="en-US" sz="2400" b="1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&gt; </a:t>
            </a:r>
            <a:r>
              <a:rPr lang="el-GR" sz="2400" b="1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&lt;</a:t>
            </a:r>
            <a:r>
              <a:rPr lang="en-US" sz="2400" b="1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op, </a:t>
            </a:r>
            <a:r>
              <a:rPr lang="en-US" sz="2400" b="1" dirty="0" smtClean="0">
                <a:solidFill>
                  <a:srgbClr val="820000"/>
                </a:solidFill>
                <a:cs typeface="Times New Roman" panose="02020603050405020304" pitchFamily="18" charset="0"/>
              </a:rPr>
              <a:t>^</a:t>
            </a:r>
            <a:r>
              <a:rPr lang="en-US" sz="2400" b="1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&gt; &lt;id, </a:t>
            </a:r>
            <a:r>
              <a:rPr lang="en-US" sz="2400" b="1" dirty="0" smtClean="0">
                <a:solidFill>
                  <a:srgbClr val="820000"/>
                </a:solidFill>
                <a:cs typeface="Times New Roman" panose="02020603050405020304" pitchFamily="18" charset="0"/>
              </a:rPr>
              <a:t>z</a:t>
            </a:r>
            <a:r>
              <a:rPr lang="en-US" sz="2400" b="1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&gt;</a:t>
            </a:r>
            <a:r>
              <a:rPr lang="el-GR" sz="2400" b="1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820000"/>
                </a:solidFill>
                <a:cs typeface="Times New Roman" panose="02020603050405020304" pitchFamily="18" charset="0"/>
              </a:rPr>
              <a:t>)</a:t>
            </a:r>
            <a:endParaRPr lang="en-US" sz="2400" b="1" dirty="0">
              <a:solidFill>
                <a:srgbClr val="820000"/>
              </a:solidFill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  <a:buFont typeface="Symbol"/>
              <a:buChar char="®"/>
            </a:pPr>
            <a:r>
              <a:rPr lang="en-GB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Α</a:t>
            </a:r>
            <a:r>
              <a:rPr lang="el-GR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&lt;</a:t>
            </a: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op</a:t>
            </a:r>
            <a:r>
              <a:rPr lang="en-US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&gt;</a:t>
            </a:r>
            <a:r>
              <a:rPr lang="en-US" sz="2400" b="1" dirty="0">
                <a:solidFill>
                  <a:srgbClr val="B80047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820000"/>
                </a:solidFill>
                <a:cs typeface="Times New Roman" panose="02020603050405020304" pitchFamily="18" charset="0"/>
              </a:rPr>
              <a:t>(</a:t>
            </a:r>
            <a:r>
              <a:rPr lang="en-US" sz="2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A</a:t>
            </a:r>
            <a:r>
              <a:rPr lang="el-G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l-GR" sz="2400" b="1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&lt;</a:t>
            </a:r>
            <a:r>
              <a:rPr lang="en-US" sz="2400" b="1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op, </a:t>
            </a:r>
            <a:r>
              <a:rPr lang="en-US" sz="2400" b="1" dirty="0" smtClean="0">
                <a:solidFill>
                  <a:srgbClr val="820000"/>
                </a:solidFill>
                <a:cs typeface="Times New Roman" panose="02020603050405020304" pitchFamily="18" charset="0"/>
              </a:rPr>
              <a:t>+</a:t>
            </a:r>
            <a:r>
              <a:rPr lang="en-US" sz="2400" b="1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&gt; &lt;id, </a:t>
            </a:r>
            <a:r>
              <a:rPr lang="en-US" sz="2400" b="1" dirty="0" smtClean="0">
                <a:solidFill>
                  <a:srgbClr val="820000"/>
                </a:solidFill>
                <a:cs typeface="Times New Roman" panose="02020603050405020304" pitchFamily="18" charset="0"/>
              </a:rPr>
              <a:t>z </a:t>
            </a:r>
            <a:r>
              <a:rPr lang="en-US" sz="2400" b="1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&gt; </a:t>
            </a:r>
            <a:r>
              <a:rPr lang="el-GR" sz="2400" b="1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&lt;</a:t>
            </a:r>
            <a:r>
              <a:rPr lang="en-US" sz="2400" b="1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op, </a:t>
            </a:r>
            <a:r>
              <a:rPr lang="en-US" sz="2400" b="1" dirty="0" smtClean="0">
                <a:solidFill>
                  <a:srgbClr val="820000"/>
                </a:solidFill>
                <a:cs typeface="Times New Roman" panose="02020603050405020304" pitchFamily="18" charset="0"/>
              </a:rPr>
              <a:t>^</a:t>
            </a:r>
            <a:r>
              <a:rPr lang="en-US" sz="2400" b="1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&gt; &lt;id, </a:t>
            </a:r>
            <a:r>
              <a:rPr lang="en-US" sz="2400" b="1" dirty="0" smtClean="0">
                <a:solidFill>
                  <a:srgbClr val="820000"/>
                </a:solidFill>
                <a:cs typeface="Times New Roman" panose="02020603050405020304" pitchFamily="18" charset="0"/>
              </a:rPr>
              <a:t>z</a:t>
            </a:r>
            <a:r>
              <a:rPr lang="en-US" sz="2400" b="1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&gt;</a:t>
            </a:r>
            <a:r>
              <a:rPr lang="el-GR" sz="2400" b="1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820000"/>
                </a:solidFill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	       	</a:t>
            </a:r>
            <a:endParaRPr lang="en-US" sz="2400" dirty="0">
              <a:solidFill>
                <a:srgbClr val="000000"/>
              </a:solidFill>
            </a:endParaRPr>
          </a:p>
          <a:p>
            <a:pPr>
              <a:spcBef>
                <a:spcPts val="1800"/>
              </a:spcBef>
              <a:buFont typeface="Symbol"/>
              <a:buChar char="®"/>
            </a:pPr>
            <a:r>
              <a:rPr lang="en-GB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Α</a:t>
            </a:r>
            <a:r>
              <a:rPr lang="el-GR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&lt;</a:t>
            </a:r>
            <a:r>
              <a:rPr 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op</a:t>
            </a:r>
            <a:r>
              <a:rPr lang="en-US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&gt;</a:t>
            </a:r>
            <a:r>
              <a:rPr lang="en-US" sz="2400" b="1" dirty="0" smtClean="0">
                <a:solidFill>
                  <a:srgbClr val="B80047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820000"/>
                </a:solidFill>
                <a:cs typeface="Times New Roman" panose="02020603050405020304" pitchFamily="18" charset="0"/>
              </a:rPr>
              <a:t>(</a:t>
            </a:r>
            <a:r>
              <a:rPr lang="en-US" sz="2400" b="1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&lt;id, </a:t>
            </a:r>
            <a:r>
              <a:rPr lang="en-US" sz="2400" b="1" dirty="0" smtClean="0">
                <a:solidFill>
                  <a:srgbClr val="820000"/>
                </a:solidFill>
                <a:cs typeface="Times New Roman" panose="02020603050405020304" pitchFamily="18" charset="0"/>
              </a:rPr>
              <a:t>y </a:t>
            </a:r>
            <a:r>
              <a:rPr lang="en-US" sz="2400" b="1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&gt;</a:t>
            </a:r>
            <a:r>
              <a:rPr lang="el-G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l-GR" sz="2400" b="1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&lt;</a:t>
            </a:r>
            <a:r>
              <a:rPr lang="en-US" sz="2400" b="1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op, </a:t>
            </a:r>
            <a:r>
              <a:rPr lang="en-US" sz="2400" b="1" dirty="0" smtClean="0">
                <a:solidFill>
                  <a:srgbClr val="820000"/>
                </a:solidFill>
                <a:cs typeface="Times New Roman" panose="02020603050405020304" pitchFamily="18" charset="0"/>
              </a:rPr>
              <a:t>+</a:t>
            </a:r>
            <a:r>
              <a:rPr lang="en-US" sz="2400" b="1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&gt; &lt;id, </a:t>
            </a:r>
            <a:r>
              <a:rPr lang="en-US" sz="2400" b="1" dirty="0" smtClean="0">
                <a:solidFill>
                  <a:srgbClr val="820000"/>
                </a:solidFill>
                <a:cs typeface="Times New Roman" panose="02020603050405020304" pitchFamily="18" charset="0"/>
              </a:rPr>
              <a:t>z </a:t>
            </a:r>
            <a:r>
              <a:rPr lang="en-US" sz="2400" b="1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&gt; </a:t>
            </a:r>
            <a:r>
              <a:rPr lang="el-GR" sz="2400" b="1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&lt;</a:t>
            </a:r>
            <a:r>
              <a:rPr lang="en-US" sz="2400" b="1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op, </a:t>
            </a:r>
            <a:r>
              <a:rPr lang="en-US" sz="2400" b="1" dirty="0" smtClean="0">
                <a:solidFill>
                  <a:srgbClr val="820000"/>
                </a:solidFill>
                <a:cs typeface="Times New Roman" panose="02020603050405020304" pitchFamily="18" charset="0"/>
              </a:rPr>
              <a:t>^</a:t>
            </a:r>
            <a:r>
              <a:rPr lang="en-US" sz="2400" b="1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&gt; &lt;id, </a:t>
            </a:r>
            <a:r>
              <a:rPr lang="en-US" sz="2400" b="1" dirty="0" smtClean="0">
                <a:solidFill>
                  <a:srgbClr val="820000"/>
                </a:solidFill>
                <a:cs typeface="Times New Roman" panose="02020603050405020304" pitchFamily="18" charset="0"/>
              </a:rPr>
              <a:t>z</a:t>
            </a:r>
            <a:r>
              <a:rPr lang="en-US" sz="2400" b="1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&gt;</a:t>
            </a:r>
            <a:r>
              <a:rPr lang="el-GR" sz="2400" b="1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820000"/>
                </a:solidFill>
                <a:cs typeface="Times New Roman" panose="02020603050405020304" pitchFamily="18" charset="0"/>
              </a:rPr>
              <a:t>) </a:t>
            </a:r>
          </a:p>
          <a:p>
            <a:pPr>
              <a:spcBef>
                <a:spcPts val="1800"/>
              </a:spcBef>
              <a:buFont typeface="Symbol"/>
              <a:buChar char="®"/>
            </a:pPr>
            <a:r>
              <a:rPr 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……..</a:t>
            </a:r>
            <a:endParaRPr 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>
              <a:solidFill>
                <a:prstClr val="black"/>
              </a:solidFill>
            </a:endParaRPr>
          </a:p>
        </p:txBody>
      </p:sp>
      <p:grpSp>
        <p:nvGrpSpPr>
          <p:cNvPr id="5" name="Ομάδα 7"/>
          <p:cNvGrpSpPr/>
          <p:nvPr/>
        </p:nvGrpSpPr>
        <p:grpSpPr>
          <a:xfrm>
            <a:off x="4967536" y="2492896"/>
            <a:ext cx="4176464" cy="3619278"/>
            <a:chOff x="4184584" y="1538697"/>
            <a:chExt cx="4135470" cy="4088390"/>
          </a:xfrm>
        </p:grpSpPr>
        <p:sp>
          <p:nvSpPr>
            <p:cNvPr id="6" name="Έλλειψη 8"/>
            <p:cNvSpPr/>
            <p:nvPr/>
          </p:nvSpPr>
          <p:spPr>
            <a:xfrm>
              <a:off x="4355976" y="3212976"/>
              <a:ext cx="370384" cy="36147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7" name="Έλλειψη 9"/>
            <p:cNvSpPr/>
            <p:nvPr/>
          </p:nvSpPr>
          <p:spPr>
            <a:xfrm>
              <a:off x="5369100" y="2677128"/>
              <a:ext cx="370384" cy="36147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8" name="Έλλειψη 10"/>
            <p:cNvSpPr/>
            <p:nvPr/>
          </p:nvSpPr>
          <p:spPr>
            <a:xfrm>
              <a:off x="5876695" y="2686611"/>
              <a:ext cx="370384" cy="36147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9" name="Έλλειψη 11"/>
            <p:cNvSpPr/>
            <p:nvPr/>
          </p:nvSpPr>
          <p:spPr>
            <a:xfrm>
              <a:off x="6808541" y="2696094"/>
              <a:ext cx="370384" cy="36147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0" name="Έλλειψη 12"/>
            <p:cNvSpPr/>
            <p:nvPr/>
          </p:nvSpPr>
          <p:spPr>
            <a:xfrm>
              <a:off x="5350205" y="4725144"/>
              <a:ext cx="370384" cy="36147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1" name="Έλλειψη 13"/>
            <p:cNvSpPr/>
            <p:nvPr/>
          </p:nvSpPr>
          <p:spPr>
            <a:xfrm>
              <a:off x="6265974" y="4221088"/>
              <a:ext cx="370384" cy="36147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2" name="Έλλειψη 14"/>
            <p:cNvSpPr/>
            <p:nvPr/>
          </p:nvSpPr>
          <p:spPr>
            <a:xfrm>
              <a:off x="6808541" y="5229200"/>
              <a:ext cx="370384" cy="36147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3" name="Έλλειψη 15"/>
            <p:cNvSpPr/>
            <p:nvPr/>
          </p:nvSpPr>
          <p:spPr>
            <a:xfrm>
              <a:off x="7249616" y="4725144"/>
              <a:ext cx="370384" cy="36147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4" name="Έλλειψη 16"/>
            <p:cNvSpPr/>
            <p:nvPr/>
          </p:nvSpPr>
          <p:spPr>
            <a:xfrm>
              <a:off x="7797397" y="5229200"/>
              <a:ext cx="370384" cy="36147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15" name="Ευθεία γραμμή σύνδεσης 17"/>
            <p:cNvCxnSpPr/>
            <p:nvPr/>
          </p:nvCxnSpPr>
          <p:spPr>
            <a:xfrm flipH="1">
              <a:off x="4541168" y="1920711"/>
              <a:ext cx="994229" cy="27348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Ευθεία γραμμή σύνδεσης 18"/>
            <p:cNvCxnSpPr/>
            <p:nvPr/>
          </p:nvCxnSpPr>
          <p:spPr>
            <a:xfrm flipH="1" flipV="1">
              <a:off x="5514696" y="1920711"/>
              <a:ext cx="1038504" cy="27348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Ευθεία γραμμή σύνδεσης 19"/>
            <p:cNvCxnSpPr/>
            <p:nvPr/>
          </p:nvCxnSpPr>
          <p:spPr>
            <a:xfrm flipH="1">
              <a:off x="6026772" y="2401677"/>
              <a:ext cx="481808" cy="2563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Ευθεία γραμμή σύνδεσης 20"/>
            <p:cNvCxnSpPr/>
            <p:nvPr/>
          </p:nvCxnSpPr>
          <p:spPr>
            <a:xfrm flipH="1" flipV="1">
              <a:off x="6501695" y="2401677"/>
              <a:ext cx="492038" cy="2754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Ευθεία γραμμή σύνδεσης 21"/>
            <p:cNvCxnSpPr/>
            <p:nvPr/>
          </p:nvCxnSpPr>
          <p:spPr>
            <a:xfrm flipH="1">
              <a:off x="5535397" y="2910431"/>
              <a:ext cx="980359" cy="7826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Ευθεία γραμμή σύνδεσης 22"/>
            <p:cNvCxnSpPr/>
            <p:nvPr/>
          </p:nvCxnSpPr>
          <p:spPr>
            <a:xfrm flipH="1" flipV="1">
              <a:off x="6501696" y="2911404"/>
              <a:ext cx="1025032" cy="80310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Ευθεία γραμμή σύνδεσης 23"/>
            <p:cNvCxnSpPr/>
            <p:nvPr/>
          </p:nvCxnSpPr>
          <p:spPr>
            <a:xfrm flipV="1">
              <a:off x="6499103" y="2940360"/>
              <a:ext cx="9477" cy="12807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Ευθεία γραμμή σύνδεσης 24"/>
            <p:cNvCxnSpPr/>
            <p:nvPr/>
          </p:nvCxnSpPr>
          <p:spPr>
            <a:xfrm flipH="1" flipV="1">
              <a:off x="7478703" y="3948784"/>
              <a:ext cx="503886" cy="2971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Ευθεία γραμμή σύνδεσης 25"/>
            <p:cNvCxnSpPr/>
            <p:nvPr/>
          </p:nvCxnSpPr>
          <p:spPr>
            <a:xfrm flipH="1">
              <a:off x="7014212" y="3978680"/>
              <a:ext cx="464491" cy="2424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Ευθεία γραμμή σύνδεσης 26"/>
            <p:cNvCxnSpPr/>
            <p:nvPr/>
          </p:nvCxnSpPr>
          <p:spPr>
            <a:xfrm flipV="1">
              <a:off x="7478703" y="3978680"/>
              <a:ext cx="0" cy="71908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Ευθεία γραμμή σύνδεσης 27"/>
            <p:cNvCxnSpPr/>
            <p:nvPr/>
          </p:nvCxnSpPr>
          <p:spPr>
            <a:xfrm flipV="1">
              <a:off x="7982589" y="4510120"/>
              <a:ext cx="0" cy="71908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Ευθεία γραμμή σύνδεσης 28"/>
            <p:cNvCxnSpPr/>
            <p:nvPr/>
          </p:nvCxnSpPr>
          <p:spPr>
            <a:xfrm flipV="1">
              <a:off x="7014212" y="4510120"/>
              <a:ext cx="0" cy="71908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Ευθεία γραμμή σύνδεσης 29"/>
            <p:cNvCxnSpPr/>
            <p:nvPr/>
          </p:nvCxnSpPr>
          <p:spPr>
            <a:xfrm flipV="1">
              <a:off x="5535397" y="3978680"/>
              <a:ext cx="0" cy="71908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Ευθεία γραμμή σύνδεσης 30"/>
            <p:cNvCxnSpPr/>
            <p:nvPr/>
          </p:nvCxnSpPr>
          <p:spPr>
            <a:xfrm flipV="1">
              <a:off x="4541168" y="2486607"/>
              <a:ext cx="0" cy="71908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Ευθεία γραμμή σύνδεσης 31"/>
            <p:cNvCxnSpPr/>
            <p:nvPr/>
          </p:nvCxnSpPr>
          <p:spPr>
            <a:xfrm flipV="1">
              <a:off x="5533311" y="1920711"/>
              <a:ext cx="0" cy="71908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Ευθεία γραμμή σύνδεσης 32"/>
            <p:cNvCxnSpPr/>
            <p:nvPr/>
          </p:nvCxnSpPr>
          <p:spPr>
            <a:xfrm flipV="1">
              <a:off x="6508580" y="2401677"/>
              <a:ext cx="0" cy="28493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3"/>
            <p:cNvSpPr txBox="1"/>
            <p:nvPr/>
          </p:nvSpPr>
          <p:spPr>
            <a:xfrm>
              <a:off x="4402811" y="2099538"/>
              <a:ext cx="290553" cy="417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A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4"/>
            <p:cNvSpPr txBox="1"/>
            <p:nvPr/>
          </p:nvSpPr>
          <p:spPr>
            <a:xfrm>
              <a:off x="5383201" y="1538697"/>
              <a:ext cx="290553" cy="417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A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TextBox 35"/>
            <p:cNvSpPr txBox="1"/>
            <p:nvPr/>
          </p:nvSpPr>
          <p:spPr>
            <a:xfrm>
              <a:off x="6353826" y="2077744"/>
              <a:ext cx="290553" cy="417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A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TextBox 36"/>
            <p:cNvSpPr txBox="1"/>
            <p:nvPr/>
          </p:nvSpPr>
          <p:spPr>
            <a:xfrm>
              <a:off x="6315461" y="2578885"/>
              <a:ext cx="290553" cy="417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A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TextBox 37"/>
            <p:cNvSpPr txBox="1"/>
            <p:nvPr/>
          </p:nvSpPr>
          <p:spPr>
            <a:xfrm>
              <a:off x="7336313" y="3605969"/>
              <a:ext cx="290553" cy="417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A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TextBox 38"/>
            <p:cNvSpPr txBox="1"/>
            <p:nvPr/>
          </p:nvSpPr>
          <p:spPr>
            <a:xfrm>
              <a:off x="5373159" y="3597722"/>
              <a:ext cx="290553" cy="417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A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TextBox 39"/>
            <p:cNvSpPr txBox="1"/>
            <p:nvPr/>
          </p:nvSpPr>
          <p:spPr>
            <a:xfrm>
              <a:off x="6846480" y="4124981"/>
              <a:ext cx="290553" cy="417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A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TextBox 40"/>
            <p:cNvSpPr txBox="1"/>
            <p:nvPr/>
          </p:nvSpPr>
          <p:spPr>
            <a:xfrm>
              <a:off x="7833085" y="4110010"/>
              <a:ext cx="290553" cy="417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A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TextBox 41"/>
            <p:cNvSpPr txBox="1"/>
            <p:nvPr/>
          </p:nvSpPr>
          <p:spPr>
            <a:xfrm>
              <a:off x="5375138" y="4697761"/>
              <a:ext cx="290553" cy="417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y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TextBox 42"/>
            <p:cNvSpPr txBox="1"/>
            <p:nvPr/>
          </p:nvSpPr>
          <p:spPr>
            <a:xfrm>
              <a:off x="6858345" y="5209884"/>
              <a:ext cx="290553" cy="417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z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TextBox 43"/>
            <p:cNvSpPr txBox="1"/>
            <p:nvPr/>
          </p:nvSpPr>
          <p:spPr>
            <a:xfrm>
              <a:off x="7859526" y="5201906"/>
              <a:ext cx="290553" cy="417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z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TextBox 44"/>
            <p:cNvSpPr txBox="1"/>
            <p:nvPr/>
          </p:nvSpPr>
          <p:spPr>
            <a:xfrm>
              <a:off x="7346657" y="4716271"/>
              <a:ext cx="347563" cy="417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̂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TextBox 45"/>
            <p:cNvSpPr txBox="1"/>
            <p:nvPr/>
          </p:nvSpPr>
          <p:spPr>
            <a:xfrm>
              <a:off x="6307710" y="4201772"/>
              <a:ext cx="290553" cy="417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+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TextBox 46"/>
            <p:cNvSpPr txBox="1"/>
            <p:nvPr/>
          </p:nvSpPr>
          <p:spPr>
            <a:xfrm>
              <a:off x="5905001" y="2656989"/>
              <a:ext cx="290553" cy="417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(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TextBox 47"/>
            <p:cNvSpPr txBox="1"/>
            <p:nvPr/>
          </p:nvSpPr>
          <p:spPr>
            <a:xfrm>
              <a:off x="6872837" y="2638142"/>
              <a:ext cx="290553" cy="417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)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TextBox 48"/>
            <p:cNvSpPr txBox="1"/>
            <p:nvPr/>
          </p:nvSpPr>
          <p:spPr>
            <a:xfrm>
              <a:off x="6122472" y="3666452"/>
              <a:ext cx="786569" cy="4172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&lt;op&gt;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TextBox 49"/>
            <p:cNvSpPr txBox="1"/>
            <p:nvPr/>
          </p:nvSpPr>
          <p:spPr>
            <a:xfrm>
              <a:off x="5158333" y="4097366"/>
              <a:ext cx="786569" cy="4172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&lt;op&gt;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TextBox 50"/>
            <p:cNvSpPr txBox="1"/>
            <p:nvPr/>
          </p:nvSpPr>
          <p:spPr>
            <a:xfrm>
              <a:off x="5132760" y="2097815"/>
              <a:ext cx="786569" cy="4172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&lt;op&gt;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TextBox 51"/>
            <p:cNvSpPr txBox="1"/>
            <p:nvPr/>
          </p:nvSpPr>
          <p:spPr>
            <a:xfrm>
              <a:off x="4184584" y="2582961"/>
              <a:ext cx="786569" cy="4172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&lt;id&gt;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TextBox 52"/>
            <p:cNvSpPr txBox="1"/>
            <p:nvPr/>
          </p:nvSpPr>
          <p:spPr>
            <a:xfrm>
              <a:off x="6637353" y="4681656"/>
              <a:ext cx="595890" cy="4172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&lt;id&gt;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TextBox 53"/>
            <p:cNvSpPr txBox="1"/>
            <p:nvPr/>
          </p:nvSpPr>
          <p:spPr>
            <a:xfrm>
              <a:off x="7724164" y="4671347"/>
              <a:ext cx="595890" cy="4172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&lt;id&gt;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TextBox 54"/>
            <p:cNvSpPr txBox="1"/>
            <p:nvPr/>
          </p:nvSpPr>
          <p:spPr>
            <a:xfrm>
              <a:off x="7138593" y="4190757"/>
              <a:ext cx="720933" cy="4172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&lt;op&gt;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TextBox 55"/>
            <p:cNvSpPr txBox="1"/>
            <p:nvPr/>
          </p:nvSpPr>
          <p:spPr>
            <a:xfrm>
              <a:off x="5386446" y="2665877"/>
              <a:ext cx="290553" cy="417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*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TextBox 56"/>
            <p:cNvSpPr txBox="1"/>
            <p:nvPr/>
          </p:nvSpPr>
          <p:spPr>
            <a:xfrm>
              <a:off x="4424287" y="3162975"/>
              <a:ext cx="290553" cy="417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x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5" name="Θέση περιεχομένου 2"/>
          <p:cNvSpPr txBox="1">
            <a:spLocks/>
          </p:cNvSpPr>
          <p:nvPr/>
        </p:nvSpPr>
        <p:spPr>
          <a:xfrm>
            <a:off x="3203848" y="1308509"/>
            <a:ext cx="802432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400" b="1" dirty="0" smtClean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(Γ1)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Rectangle 8"/>
          <p:cNvSpPr>
            <a:spLocks noChangeArrowheads="1"/>
          </p:cNvSpPr>
          <p:nvPr/>
        </p:nvSpPr>
        <p:spPr bwMode="auto">
          <a:xfrm>
            <a:off x="4427984" y="1196752"/>
            <a:ext cx="4032448" cy="940900"/>
          </a:xfrm>
          <a:prstGeom prst="rect">
            <a:avLst/>
          </a:prstGeom>
          <a:solidFill>
            <a:schemeClr val="bg1">
              <a:lumMod val="75000"/>
            </a:schemeClr>
          </a:solidFill>
          <a:ln w="9360">
            <a:solidFill>
              <a:srgbClr val="3333CC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l-GR" sz="2000" dirty="0">
              <a:solidFill>
                <a:srgbClr val="000000"/>
              </a:solidFill>
            </a:endParaRPr>
          </a:p>
          <a:p>
            <a:pPr marL="903288" indent="-903288" algn="just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A</a:t>
            </a:r>
            <a:r>
              <a:rPr lang="el-GR" sz="2400" dirty="0" smtClean="0">
                <a:solidFill>
                  <a:srgbClr val="000000"/>
                </a:solidFill>
                <a:latin typeface="Symbol" pitchFamily="18" charset="2"/>
              </a:rPr>
              <a:t></a:t>
            </a:r>
            <a:r>
              <a:rPr lang="el-GR" sz="2400" dirty="0" smtClean="0">
                <a:solidFill>
                  <a:srgbClr val="000000"/>
                </a:solidFill>
              </a:rPr>
              <a:t> Α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l-GR" sz="2400" dirty="0">
                <a:solidFill>
                  <a:srgbClr val="000000"/>
                </a:solidFill>
              </a:rPr>
              <a:t>&lt;</a:t>
            </a:r>
            <a:r>
              <a:rPr lang="en-US" sz="2400" dirty="0">
                <a:solidFill>
                  <a:srgbClr val="000000"/>
                </a:solidFill>
              </a:rPr>
              <a:t>op&gt; </a:t>
            </a:r>
            <a:r>
              <a:rPr lang="en-US" sz="2400" dirty="0" smtClean="0">
                <a:solidFill>
                  <a:srgbClr val="000000"/>
                </a:solidFill>
              </a:rPr>
              <a:t>A </a:t>
            </a:r>
            <a:r>
              <a:rPr lang="en-US" sz="2400" dirty="0">
                <a:solidFill>
                  <a:srgbClr val="000000"/>
                </a:solidFill>
              </a:rPr>
              <a:t>| </a:t>
            </a:r>
            <a:r>
              <a:rPr lang="el-GR" sz="2400" dirty="0">
                <a:solidFill>
                  <a:srgbClr val="000000"/>
                </a:solidFill>
              </a:rPr>
              <a:t>(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A </a:t>
            </a:r>
            <a:r>
              <a:rPr lang="el-GR" sz="2400" dirty="0">
                <a:solidFill>
                  <a:srgbClr val="000000"/>
                </a:solidFill>
              </a:rPr>
              <a:t>)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|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 &lt;</a:t>
            </a:r>
            <a:r>
              <a:rPr lang="en-US" sz="2400" dirty="0">
                <a:solidFill>
                  <a:srgbClr val="000000"/>
                </a:solidFill>
              </a:rPr>
              <a:t>id</a:t>
            </a:r>
            <a:r>
              <a:rPr lang="en-US" sz="2400" dirty="0" smtClean="0">
                <a:solidFill>
                  <a:srgbClr val="000000"/>
                </a:solidFill>
              </a:rPr>
              <a:t>&gt;</a:t>
            </a:r>
          </a:p>
          <a:p>
            <a:pPr marL="903288" indent="-903288" algn="just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11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340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Γραμματικές </a:t>
            </a:r>
            <a:r>
              <a:rPr lang="en-GB" dirty="0"/>
              <a:t>LL </a:t>
            </a:r>
            <a:r>
              <a:rPr lang="el-GR" dirty="0"/>
              <a:t>και </a:t>
            </a:r>
            <a:r>
              <a:rPr lang="en-GB" dirty="0"/>
              <a:t>LR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l-GR" sz="2400" dirty="0"/>
              <a:t>Λέμε ότι μια γραμματική είναι </a:t>
            </a:r>
            <a:r>
              <a:rPr lang="el-GR" sz="2400" b="1" dirty="0">
                <a:solidFill>
                  <a:srgbClr val="820000"/>
                </a:solidFill>
              </a:rPr>
              <a:t>γραμματική LL(k) </a:t>
            </a:r>
            <a:r>
              <a:rPr lang="el-GR" sz="2400" dirty="0"/>
              <a:t>αν κάθε της πρόταση μπορεί να προέλθει από την αρχή της μέσω αριστερών </a:t>
            </a:r>
            <a:r>
              <a:rPr lang="el-GR" sz="2400" dirty="0" smtClean="0"/>
              <a:t>παραγωγών, </a:t>
            </a:r>
            <a:r>
              <a:rPr lang="el-GR" sz="2400" dirty="0"/>
              <a:t>όπου ο κανόνας που εφαρμόζεται σε κάθε παραγωγή μπορεί να προβλεφθεί με βάση τα </a:t>
            </a:r>
            <a:r>
              <a:rPr lang="el-GR" sz="2400" b="1" dirty="0">
                <a:solidFill>
                  <a:srgbClr val="820000"/>
                </a:solidFill>
              </a:rPr>
              <a:t>k επόμενα σύμβολα </a:t>
            </a:r>
            <a:r>
              <a:rPr lang="el-GR" sz="2400" dirty="0"/>
              <a:t>της συμβολοσειράς.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Όλες οι γλώσσες της οικογένειας LL είναι προσδιοριστικές.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Μια γραμματική είναι </a:t>
            </a:r>
            <a:r>
              <a:rPr lang="el-GR" sz="2400" b="1" dirty="0">
                <a:solidFill>
                  <a:srgbClr val="820000"/>
                </a:solidFill>
              </a:rPr>
              <a:t>γραμματική LR(k) </a:t>
            </a:r>
            <a:r>
              <a:rPr lang="el-GR" sz="2400" dirty="0"/>
              <a:t>αν κάθε της πρόταση μπορεί να παραχθεί από την αρχή της μέσω δεξιών </a:t>
            </a:r>
            <a:r>
              <a:rPr lang="el-GR" sz="2400" dirty="0" smtClean="0"/>
              <a:t>παραγωγών, </a:t>
            </a:r>
            <a:r>
              <a:rPr lang="el-GR" sz="2400" dirty="0"/>
              <a:t>που προκύπτουν με εφαρμογή κανόνα ο οποίος μπορεί να ανιχνευθεί με βάση τα </a:t>
            </a:r>
            <a:r>
              <a:rPr lang="el-GR" sz="2400" b="1" dirty="0">
                <a:solidFill>
                  <a:srgbClr val="820000"/>
                </a:solidFill>
              </a:rPr>
              <a:t>k πρώτα τερματικά</a:t>
            </a:r>
            <a:r>
              <a:rPr lang="el-GR" sz="2400" dirty="0"/>
              <a:t> σύμβολα της προτασιακής μορφής.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Όλες οι γλώσσες της οικογένειας LR είναι προσδιοριστικές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04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γραμματικής </a:t>
            </a:r>
            <a:r>
              <a:rPr lang="el-GR" dirty="0">
                <a:cs typeface="Times New Roman" pitchFamily="16" charset="0"/>
              </a:rPr>
              <a:t> </a:t>
            </a:r>
            <a:r>
              <a:rPr lang="en-US" dirty="0">
                <a:cs typeface="Times New Roman" pitchFamily="16" charset="0"/>
              </a:rPr>
              <a:t> L</a:t>
            </a:r>
            <a:r>
              <a:rPr lang="en-GB" dirty="0">
                <a:cs typeface="Times New Roman" pitchFamily="16" charset="0"/>
              </a:rPr>
              <a:t>L</a:t>
            </a:r>
            <a:r>
              <a:rPr lang="en-US" dirty="0" smtClean="0">
                <a:cs typeface="Times New Roman" pitchFamily="16" charset="0"/>
              </a:rPr>
              <a:t>(</a:t>
            </a:r>
            <a:r>
              <a:rPr lang="el-GR" dirty="0" smtClean="0">
                <a:cs typeface="Times New Roman" pitchFamily="16" charset="0"/>
              </a:rPr>
              <a:t>1</a:t>
            </a:r>
            <a:r>
              <a:rPr lang="en-US" dirty="0" smtClean="0">
                <a:cs typeface="Times New Roman" pitchFamily="16" charset="0"/>
              </a:rPr>
              <a:t>)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971600" y="3573016"/>
            <a:ext cx="2376264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l-GR" sz="2400" b="1" dirty="0" smtClean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Παράδειγμα:</a:t>
            </a:r>
          </a:p>
          <a:p>
            <a:pPr>
              <a:lnSpc>
                <a:spcPct val="110000"/>
              </a:lnSpc>
            </a:pPr>
            <a:r>
              <a:rPr lang="en-GB" sz="2400" b="1" dirty="0" smtClean="0">
                <a:solidFill>
                  <a:srgbClr val="004A82"/>
                </a:solidFill>
                <a:latin typeface="Calibri"/>
              </a:rPr>
              <a:t>x</a:t>
            </a:r>
            <a:r>
              <a:rPr lang="en-GB" sz="2400" b="1" dirty="0">
                <a:solidFill>
                  <a:srgbClr val="004A82"/>
                </a:solidFill>
                <a:latin typeface="Calibri"/>
              </a:rPr>
              <a:t>*(</a:t>
            </a:r>
            <a:r>
              <a:rPr lang="en-GB" sz="2400" b="1" dirty="0" err="1">
                <a:solidFill>
                  <a:srgbClr val="004A82"/>
                </a:solidFill>
                <a:latin typeface="Calibri"/>
              </a:rPr>
              <a:t>y+z^z</a:t>
            </a:r>
            <a:r>
              <a:rPr lang="en-GB" sz="2400" b="1" dirty="0">
                <a:solidFill>
                  <a:srgbClr val="004A82"/>
                </a:solidFill>
                <a:latin typeface="Calibri"/>
              </a:rPr>
              <a:t>)</a:t>
            </a:r>
            <a:r>
              <a:rPr lang="en-GB" sz="2400" dirty="0">
                <a:solidFill>
                  <a:srgbClr val="004A82"/>
                </a:solidFill>
                <a:latin typeface="Calibri"/>
              </a:rPr>
              <a:t> </a:t>
            </a:r>
            <a:endParaRPr lang="el-GR" sz="2400" dirty="0">
              <a:solidFill>
                <a:srgbClr val="004A82"/>
              </a:solidFill>
              <a:latin typeface="Calibri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3851920" y="2715082"/>
            <a:ext cx="3168352" cy="38102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1250"/>
              </a:spcBef>
            </a:pPr>
            <a:r>
              <a:rPr lang="en-GB" sz="2400" b="1" dirty="0">
                <a:solidFill>
                  <a:srgbClr val="000000"/>
                </a:solidFill>
                <a:latin typeface="Calibri"/>
              </a:rPr>
              <a:t>Α</a:t>
            </a:r>
            <a:r>
              <a:rPr lang="en-GB" sz="2400" b="1" dirty="0">
                <a:solidFill>
                  <a:srgbClr val="000000"/>
                </a:solidFill>
              </a:rPr>
              <a:t>   </a:t>
            </a:r>
            <a:r>
              <a:rPr lang="el-GR" sz="2400" dirty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</a:t>
            </a:r>
            <a:r>
              <a:rPr lang="el-GR" sz="2400" dirty="0">
                <a:solidFill>
                  <a:srgbClr val="000000"/>
                </a:solidFill>
              </a:rPr>
              <a:t> </a:t>
            </a:r>
            <a:r>
              <a:rPr lang="en-GB" sz="2400" b="1" dirty="0">
                <a:solidFill>
                  <a:srgbClr val="004A82"/>
                </a:solidFill>
                <a:latin typeface="Calibri"/>
              </a:rPr>
              <a:t>Α</a:t>
            </a:r>
            <a:r>
              <a:rPr lang="el-GR" sz="2400" dirty="0">
                <a:solidFill>
                  <a:srgbClr val="000000"/>
                </a:solidFill>
                <a:latin typeface="Calibri"/>
              </a:rPr>
              <a:t>&lt;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op&gt; </a:t>
            </a:r>
            <a:r>
              <a:rPr lang="en-GB" sz="2400" dirty="0">
                <a:solidFill>
                  <a:srgbClr val="000000"/>
                </a:solidFill>
                <a:latin typeface="Calibri"/>
              </a:rPr>
              <a:t>Α</a:t>
            </a:r>
          </a:p>
          <a:p>
            <a:pPr lvl="1">
              <a:spcBef>
                <a:spcPts val="1250"/>
              </a:spcBef>
            </a:pPr>
            <a:r>
              <a:rPr lang="el-GR" sz="2400" dirty="0" smtClean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</a:t>
            </a:r>
            <a:r>
              <a:rPr lang="el-GR" sz="2400" b="1" dirty="0">
                <a:solidFill>
                  <a:srgbClr val="004A82"/>
                </a:solidFill>
                <a:latin typeface="Calibri"/>
                <a:cs typeface="Times New Roman" panose="02020603050405020304" pitchFamily="18" charset="0"/>
              </a:rPr>
              <a:t>&lt;</a:t>
            </a:r>
            <a:r>
              <a:rPr lang="en-US" sz="2400" b="1" dirty="0" smtClean="0">
                <a:solidFill>
                  <a:srgbClr val="004A82"/>
                </a:solidFill>
                <a:latin typeface="Calibri"/>
                <a:cs typeface="Times New Roman" panose="02020603050405020304" pitchFamily="18" charset="0"/>
              </a:rPr>
              <a:t>id</a:t>
            </a:r>
            <a:r>
              <a:rPr lang="en-US" sz="2400" b="1" dirty="0">
                <a:solidFill>
                  <a:srgbClr val="004A82"/>
                </a:solidFill>
                <a:latin typeface="Calibri"/>
                <a:cs typeface="Times New Roman" panose="02020603050405020304" pitchFamily="18" charset="0"/>
              </a:rPr>
              <a:t>&gt;</a:t>
            </a:r>
            <a:r>
              <a:rPr lang="el-GR" sz="2400" dirty="0">
                <a:solidFill>
                  <a:srgbClr val="004A82"/>
                </a:solidFill>
                <a:latin typeface="Calibri"/>
                <a:cs typeface="Times New Roman" panose="02020603050405020304" pitchFamily="18" charset="0"/>
              </a:rPr>
              <a:t>  </a:t>
            </a:r>
            <a:r>
              <a:rPr lang="el-GR" sz="2400" dirty="0">
                <a:solidFill>
                  <a:srgbClr val="000000"/>
                </a:solidFill>
                <a:latin typeface="Calibri"/>
              </a:rPr>
              <a:t>&lt;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op&gt; </a:t>
            </a:r>
            <a:r>
              <a:rPr lang="en-GB" sz="2400" dirty="0">
                <a:solidFill>
                  <a:srgbClr val="000000"/>
                </a:solidFill>
                <a:latin typeface="Calibri"/>
              </a:rPr>
              <a:t>Α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	</a:t>
            </a:r>
          </a:p>
          <a:p>
            <a:pPr lvl="1">
              <a:spcBef>
                <a:spcPts val="1250"/>
              </a:spcBef>
            </a:pPr>
            <a:r>
              <a:rPr lang="el-GR" sz="2400" dirty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</a:t>
            </a:r>
            <a:r>
              <a:rPr lang="el-GR" sz="2400" b="1" dirty="0">
                <a:solidFill>
                  <a:srgbClr val="B80047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820000"/>
                </a:solidFill>
                <a:latin typeface="Calibri"/>
                <a:cs typeface="Times New Roman" panose="02020603050405020304" pitchFamily="18" charset="0"/>
              </a:rPr>
              <a:t>x</a:t>
            </a:r>
            <a:r>
              <a:rPr lang="el-GR" sz="2400" dirty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l-GR" sz="2400" b="1" dirty="0">
                <a:solidFill>
                  <a:srgbClr val="000000"/>
                </a:solidFill>
                <a:latin typeface="Calibri"/>
              </a:rPr>
              <a:t>&lt;</a:t>
            </a:r>
            <a:r>
              <a:rPr lang="en-US" sz="2400" b="1" dirty="0">
                <a:solidFill>
                  <a:srgbClr val="000000"/>
                </a:solidFill>
                <a:latin typeface="Calibri"/>
              </a:rPr>
              <a:t>op&gt;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Calibri"/>
              </a:rPr>
              <a:t>Α</a:t>
            </a:r>
          </a:p>
          <a:p>
            <a:pPr marL="800100" lvl="1" indent="-342900">
              <a:spcBef>
                <a:spcPts val="1250"/>
              </a:spcBef>
              <a:buFont typeface="Symbol" panose="05050102010706020507" pitchFamily="18" charset="2"/>
              <a:buChar char="®"/>
            </a:pPr>
            <a:r>
              <a:rPr lang="en-US" sz="2400" b="1" dirty="0" smtClean="0">
                <a:solidFill>
                  <a:srgbClr val="820000"/>
                </a:solidFill>
                <a:latin typeface="Calibri"/>
                <a:cs typeface="Times New Roman" panose="02020603050405020304" pitchFamily="18" charset="0"/>
              </a:rPr>
              <a:t>x</a:t>
            </a:r>
            <a:r>
              <a:rPr lang="el-GR" sz="2400" dirty="0" smtClean="0">
                <a:solidFill>
                  <a:srgbClr val="820000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l-GR" sz="2400" b="1" dirty="0">
                <a:solidFill>
                  <a:srgbClr val="820000"/>
                </a:solidFill>
                <a:latin typeface="Calibri"/>
              </a:rPr>
              <a:t>*</a:t>
            </a:r>
            <a:r>
              <a:rPr lang="en-GB" sz="2400" b="1" dirty="0">
                <a:solidFill>
                  <a:srgbClr val="000000"/>
                </a:solidFill>
                <a:latin typeface="Calibri"/>
              </a:rPr>
              <a:t>Α</a:t>
            </a:r>
            <a:r>
              <a:rPr lang="el-GR" sz="2400" dirty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   </a:t>
            </a:r>
            <a:r>
              <a:rPr lang="el-GR" sz="2400" dirty="0" smtClean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......</a:t>
            </a:r>
          </a:p>
          <a:p>
            <a:pPr>
              <a:spcBef>
                <a:spcPts val="1250"/>
              </a:spcBef>
            </a:pPr>
            <a:r>
              <a:rPr lang="el-GR" sz="2400" u="sng" dirty="0" smtClean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Και </a:t>
            </a:r>
            <a:r>
              <a:rPr lang="el-GR" sz="2400" u="sng" dirty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όχι:</a:t>
            </a:r>
            <a:endParaRPr lang="en-US" sz="2400" u="sng" dirty="0">
              <a:solidFill>
                <a:srgbClr val="000000"/>
              </a:solidFill>
              <a:latin typeface="Calibri"/>
              <a:cs typeface="Times New Roman" panose="02020603050405020304" pitchFamily="18" charset="0"/>
            </a:endParaRPr>
          </a:p>
          <a:p>
            <a:pPr>
              <a:spcBef>
                <a:spcPts val="1250"/>
              </a:spcBef>
            </a:pPr>
            <a:r>
              <a:rPr lang="en-GB" sz="2400" b="1" dirty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Α</a:t>
            </a:r>
            <a:r>
              <a:rPr lang="en-GB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   </a:t>
            </a:r>
            <a:r>
              <a:rPr lang="el-GR" sz="2400" dirty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</a:t>
            </a: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l-GR" sz="2400" b="1" dirty="0" smtClean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&lt;</a:t>
            </a:r>
            <a:r>
              <a:rPr lang="en-US" sz="2400" b="1" dirty="0" smtClean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id</a:t>
            </a:r>
            <a:r>
              <a:rPr lang="en-US" sz="2400" b="1" dirty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&gt;</a:t>
            </a:r>
            <a:r>
              <a:rPr lang="el-GR" sz="2400" dirty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  </a:t>
            </a:r>
          </a:p>
          <a:p>
            <a:pPr lvl="1">
              <a:spcBef>
                <a:spcPts val="1250"/>
              </a:spcBef>
            </a:pPr>
            <a:r>
              <a:rPr lang="el-GR" sz="2400" dirty="0" smtClean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</a:t>
            </a:r>
            <a:r>
              <a:rPr lang="el-GR" sz="2400" b="1" dirty="0" smtClean="0">
                <a:solidFill>
                  <a:srgbClr val="B80047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820000"/>
                </a:solidFill>
                <a:latin typeface="Calibri"/>
                <a:cs typeface="Times New Roman" panose="02020603050405020304" pitchFamily="18" charset="0"/>
              </a:rPr>
              <a:t>x</a:t>
            </a:r>
            <a:endParaRPr lang="en-GB" sz="2400" dirty="0">
              <a:solidFill>
                <a:srgbClr val="820000"/>
              </a:solidFill>
              <a:latin typeface="Calibri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195736" y="1124744"/>
            <a:ext cx="3995936" cy="1202510"/>
          </a:xfrm>
          <a:prstGeom prst="rect">
            <a:avLst/>
          </a:prstGeom>
          <a:solidFill>
            <a:schemeClr val="bg1">
              <a:lumMod val="75000"/>
            </a:schemeClr>
          </a:solidFill>
          <a:ln w="9360">
            <a:solidFill>
              <a:srgbClr val="3333CC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l-GR" sz="2400" b="1" dirty="0">
              <a:solidFill>
                <a:srgbClr val="000000"/>
              </a:solidFill>
            </a:endParaRPr>
          </a:p>
          <a:p>
            <a:pPr marL="903288" indent="-903288" algn="just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A</a:t>
            </a:r>
            <a:r>
              <a:rPr lang="el-GR" sz="2400" b="1" dirty="0" smtClean="0">
                <a:solidFill>
                  <a:srgbClr val="000000"/>
                </a:solidFill>
                <a:latin typeface="Symbol" pitchFamily="18" charset="2"/>
              </a:rPr>
              <a:t></a:t>
            </a:r>
            <a:r>
              <a:rPr lang="el-GR" sz="2400" b="1" dirty="0" smtClean="0">
                <a:solidFill>
                  <a:srgbClr val="000000"/>
                </a:solidFill>
              </a:rPr>
              <a:t> Α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l-GR" sz="2400" b="1" dirty="0">
                <a:solidFill>
                  <a:srgbClr val="000000"/>
                </a:solidFill>
              </a:rPr>
              <a:t>&lt;</a:t>
            </a:r>
            <a:r>
              <a:rPr lang="en-US" sz="2400" b="1" dirty="0">
                <a:solidFill>
                  <a:srgbClr val="000000"/>
                </a:solidFill>
              </a:rPr>
              <a:t>op&gt; </a:t>
            </a:r>
            <a:r>
              <a:rPr lang="en-US" sz="2400" b="1" dirty="0" smtClean="0">
                <a:solidFill>
                  <a:srgbClr val="000000"/>
                </a:solidFill>
              </a:rPr>
              <a:t>A </a:t>
            </a:r>
            <a:r>
              <a:rPr lang="en-US" sz="2400" b="1" dirty="0">
                <a:solidFill>
                  <a:srgbClr val="000000"/>
                </a:solidFill>
              </a:rPr>
              <a:t>| </a:t>
            </a:r>
            <a:r>
              <a:rPr lang="el-GR" sz="2400" b="1" dirty="0">
                <a:solidFill>
                  <a:srgbClr val="000000"/>
                </a:solidFill>
              </a:rPr>
              <a:t>(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A </a:t>
            </a:r>
            <a:r>
              <a:rPr lang="el-GR" sz="2400" b="1" dirty="0">
                <a:solidFill>
                  <a:srgbClr val="000000"/>
                </a:solidFill>
              </a:rPr>
              <a:t>)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|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 &lt;</a:t>
            </a:r>
            <a:r>
              <a:rPr lang="en-US" sz="2400" b="1" dirty="0">
                <a:solidFill>
                  <a:srgbClr val="000000"/>
                </a:solidFill>
              </a:rPr>
              <a:t>id</a:t>
            </a:r>
            <a:r>
              <a:rPr lang="en-US" sz="2400" b="1" dirty="0" smtClean="0">
                <a:solidFill>
                  <a:srgbClr val="000000"/>
                </a:solidFill>
              </a:rPr>
              <a:t>&gt;</a:t>
            </a:r>
          </a:p>
          <a:p>
            <a:pPr marL="903288" indent="-903288" algn="just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0" name="Θέση περιεχομένου 2"/>
          <p:cNvSpPr txBox="1">
            <a:spLocks/>
          </p:cNvSpPr>
          <p:nvPr/>
        </p:nvSpPr>
        <p:spPr>
          <a:xfrm>
            <a:off x="971600" y="1340768"/>
            <a:ext cx="802432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400" b="1" dirty="0" smtClean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(Γ1)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146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Συμβολισμοί BNF και EBNF </a:t>
            </a:r>
            <a:r>
              <a:rPr lang="el-GR" dirty="0" smtClean="0"/>
              <a:t>I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1591889"/>
              </p:ext>
            </p:extLst>
          </p:nvPr>
        </p:nvGraphicFramePr>
        <p:xfrm>
          <a:off x="107504" y="1484784"/>
          <a:ext cx="8964488" cy="4516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3627"/>
                <a:gridCol w="6590861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Συμβολισμός </a:t>
                      </a:r>
                      <a:r>
                        <a:rPr lang="en-US" b="1" dirty="0" smtClean="0"/>
                        <a:t>EBNF </a:t>
                      </a:r>
                      <a:r>
                        <a:rPr lang="el-GR" b="1" dirty="0" smtClean="0"/>
                        <a:t>του </a:t>
                      </a:r>
                      <a:r>
                        <a:rPr lang="en-US" b="1" dirty="0" smtClean="0"/>
                        <a:t>N.WIRTH</a:t>
                      </a:r>
                      <a:endParaRPr lang="el-G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Μη</a:t>
                      </a:r>
                      <a:r>
                        <a:rPr lang="el-GR" baseline="0" dirty="0" smtClean="0"/>
                        <a:t> τερματικά σύμβολα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Χρησιμοποιούνται κανονικοί χαρακτήρες, που δεν περικλείονται</a:t>
                      </a:r>
                      <a:r>
                        <a:rPr lang="el-GR" baseline="0" dirty="0" smtClean="0"/>
                        <a:t> σε &lt; και &gt;, όπως στην περίπτωση του κλασσικού συμβολισμού </a:t>
                      </a:r>
                      <a:r>
                        <a:rPr lang="en-US" baseline="0" dirty="0" smtClean="0"/>
                        <a:t>BNF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Τερματικά σύμβολα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Περιλαμβάνονται</a:t>
                      </a:r>
                      <a:r>
                        <a:rPr lang="el-GR" baseline="0" dirty="0" smtClean="0"/>
                        <a:t> σε </a:t>
                      </a:r>
                      <a:r>
                        <a:rPr lang="en-US" baseline="0" dirty="0" smtClean="0"/>
                        <a:t>“</a:t>
                      </a:r>
                      <a:r>
                        <a:rPr lang="el-GR" baseline="0" dirty="0" smtClean="0"/>
                        <a:t>και</a:t>
                      </a:r>
                      <a:r>
                        <a:rPr lang="en-US" baseline="0" dirty="0" smtClean="0"/>
                        <a:t>”</a:t>
                      </a:r>
                      <a:r>
                        <a:rPr lang="el-GR" baseline="0" dirty="0" smtClean="0"/>
                        <a:t>, όπως π.χ. το </a:t>
                      </a:r>
                      <a:r>
                        <a:rPr lang="en-US" baseline="0" dirty="0" smtClean="0"/>
                        <a:t>“+” .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|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Χρησιμοποιείται για τον συμβολισμό εναλλακτικών</a:t>
                      </a:r>
                      <a:r>
                        <a:rPr lang="el-GR" baseline="0" dirty="0" smtClean="0"/>
                        <a:t> περιπτώσεων.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(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 </a:t>
                      </a:r>
                      <a:r>
                        <a:rPr lang="el-GR" dirty="0" smtClean="0"/>
                        <a:t>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Χρησιμοποιούνται στην</a:t>
                      </a:r>
                      <a:r>
                        <a:rPr lang="el-GR" baseline="0" dirty="0" smtClean="0"/>
                        <a:t> ομαδοποίηση συμβόλων και στην αλλαγή της προτεραιότητας εφαρμογής άλλων </a:t>
                      </a:r>
                      <a:r>
                        <a:rPr lang="el-GR" baseline="0" dirty="0" err="1" smtClean="0"/>
                        <a:t>μετασυμβόλων</a:t>
                      </a:r>
                      <a:r>
                        <a:rPr lang="el-GR" baseline="0" dirty="0" smtClean="0"/>
                        <a:t>. 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[  ]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Προαιρετική εμφάνιση ενός συμβόλου ή μίας ομάδας συμβόλων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{</a:t>
                      </a:r>
                      <a:r>
                        <a:rPr lang="en-US" dirty="0" smtClean="0"/>
                        <a:t>  </a:t>
                      </a:r>
                      <a:r>
                        <a:rPr lang="el-GR" dirty="0" smtClean="0"/>
                        <a:t>}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Προαιρετική επανάληψη ενός συμβόλου ή μίας ομάδας συμβόλων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=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Χρησιμοποιείται αντί του </a:t>
                      </a:r>
                      <a:r>
                        <a:rPr lang="el-GR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→ </a:t>
                      </a:r>
                      <a:r>
                        <a:rPr lang="el-GR" dirty="0" smtClean="0">
                          <a:latin typeface="+mn-lt"/>
                          <a:ea typeface="Cambria Math" panose="02040503050406030204" pitchFamily="18" charset="0"/>
                        </a:rPr>
                        <a:t>ή</a:t>
                      </a:r>
                      <a:r>
                        <a:rPr lang="el-GR" baseline="0" dirty="0" smtClean="0">
                          <a:latin typeface="+mn-lt"/>
                          <a:ea typeface="Cambria Math" panose="02040503050406030204" pitchFamily="18" charset="0"/>
                        </a:rPr>
                        <a:t> του </a:t>
                      </a:r>
                      <a:r>
                        <a:rPr lang="en-US" baseline="0" dirty="0" smtClean="0">
                          <a:latin typeface="+mn-lt"/>
                          <a:ea typeface="Cambria Math" panose="02040503050406030204" pitchFamily="18" charset="0"/>
                        </a:rPr>
                        <a:t>::= </a:t>
                      </a:r>
                      <a:r>
                        <a:rPr lang="el-GR" baseline="0" dirty="0" smtClean="0">
                          <a:latin typeface="+mn-lt"/>
                          <a:ea typeface="Cambria Math" panose="02040503050406030204" pitchFamily="18" charset="0"/>
                        </a:rPr>
                        <a:t>στους ορισμούς των κανόνων παραγωγής.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.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Σημειώνει το τέλος</a:t>
                      </a:r>
                      <a:r>
                        <a:rPr lang="el-GR" baseline="0" dirty="0" smtClean="0"/>
                        <a:t> ενός κανόνα παραγωγής.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(*</a:t>
                      </a:r>
                      <a:r>
                        <a:rPr lang="en-US" dirty="0" smtClean="0"/>
                        <a:t> </a:t>
                      </a:r>
                      <a:r>
                        <a:rPr lang="el-GR" dirty="0" smtClean="0"/>
                        <a:t>  </a:t>
                      </a:r>
                      <a:r>
                        <a:rPr lang="en-US" dirty="0" smtClean="0"/>
                        <a:t> </a:t>
                      </a:r>
                      <a:r>
                        <a:rPr lang="el-GR" dirty="0" smtClean="0"/>
                        <a:t>*)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Χρησιμοποιεούνται</a:t>
                      </a:r>
                      <a:r>
                        <a:rPr lang="el-GR" baseline="0" dirty="0" smtClean="0"/>
                        <a:t> για τη διατύπωση σχολίων.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776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Συμβολισμοί BNF και EBNF I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39725" algn="r">
              <a:lnSpc>
                <a:spcPct val="80000"/>
              </a:lnSpc>
              <a:spcBef>
                <a:spcPts val="600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2400" dirty="0" smtClean="0"/>
              <a:t>ΠΑΡΑΔΕΙΓΜΑ: Κανόνες Παραγωγής αριθμητικών εκφράσεων σε </a:t>
            </a:r>
            <a:r>
              <a:rPr lang="en-US" sz="2400" dirty="0" smtClean="0"/>
              <a:t>EBNF</a:t>
            </a:r>
            <a:endParaRPr lang="el-GR" dirty="0"/>
          </a:p>
          <a:p>
            <a:pPr indent="-339725" algn="just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S </a:t>
            </a:r>
            <a:r>
              <a:rPr lang="el-GR" sz="2400" dirty="0" smtClean="0">
                <a:solidFill>
                  <a:srgbClr val="004A82"/>
                </a:solidFill>
                <a:latin typeface="Symbol" panose="05050102010706020507" pitchFamily="18" charset="2"/>
              </a:rPr>
              <a:t>=</a:t>
            </a:r>
            <a:r>
              <a:rPr lang="el-GR" sz="2400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004A82"/>
                </a:solidFill>
                <a:cs typeface="Times New Roman" panose="02020603050405020304" pitchFamily="18" charset="0"/>
              </a:rPr>
              <a:t>έκφραση</a:t>
            </a:r>
          </a:p>
          <a:p>
            <a:pPr indent="-339725" algn="just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2400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έκφραση </a:t>
            </a:r>
            <a:r>
              <a:rPr lang="el-GR" sz="2400" dirty="0" smtClean="0">
                <a:solidFill>
                  <a:srgbClr val="004A82"/>
                </a:solidFill>
                <a:latin typeface="Symbol" panose="05050102010706020507" pitchFamily="18" charset="2"/>
              </a:rPr>
              <a:t>=</a:t>
            </a:r>
            <a:r>
              <a:rPr lang="el-GR" sz="2400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004A82"/>
                </a:solidFill>
                <a:cs typeface="Times New Roman" panose="02020603050405020304" pitchFamily="18" charset="0"/>
              </a:rPr>
              <a:t>έκφραση “+” όρος | έκφραση “-” όρος | όρος</a:t>
            </a:r>
          </a:p>
          <a:p>
            <a:pPr indent="-339725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2400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όρος </a:t>
            </a:r>
            <a:r>
              <a:rPr lang="el-GR" sz="2400" dirty="0" smtClean="0">
                <a:solidFill>
                  <a:srgbClr val="004A82"/>
                </a:solidFill>
                <a:latin typeface="Symbol" panose="05050102010706020507" pitchFamily="18" charset="2"/>
              </a:rPr>
              <a:t>=</a:t>
            </a:r>
            <a:r>
              <a:rPr lang="el-GR" sz="2400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004A82"/>
                </a:solidFill>
                <a:cs typeface="Times New Roman" panose="02020603050405020304" pitchFamily="18" charset="0"/>
              </a:rPr>
              <a:t>όρος “*” παράγοντας | όρος “/” παράγοντας </a:t>
            </a:r>
            <a:r>
              <a:rPr lang="el-GR" sz="2400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|παράγοντας</a:t>
            </a:r>
            <a:endParaRPr lang="el-GR" sz="2400" dirty="0">
              <a:solidFill>
                <a:srgbClr val="004A82"/>
              </a:solidFill>
              <a:cs typeface="Times New Roman" panose="02020603050405020304" pitchFamily="18" charset="0"/>
            </a:endParaRPr>
          </a:p>
          <a:p>
            <a:pPr indent="-339725" algn="just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2400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παράγοντας </a:t>
            </a:r>
            <a:r>
              <a:rPr lang="el-GR" sz="2400" dirty="0" smtClean="0">
                <a:solidFill>
                  <a:srgbClr val="004A82"/>
                </a:solidFill>
                <a:latin typeface="Symbol" panose="05050102010706020507" pitchFamily="18" charset="2"/>
              </a:rPr>
              <a:t>=</a:t>
            </a:r>
            <a:r>
              <a:rPr lang="el-GR" sz="2400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004A82"/>
                </a:solidFill>
                <a:cs typeface="Times New Roman" panose="02020603050405020304" pitchFamily="18" charset="0"/>
              </a:rPr>
              <a:t>“(” έκφραση “)” | αριθμός</a:t>
            </a:r>
          </a:p>
          <a:p>
            <a:pPr indent="-339725" algn="just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2400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αριθμός </a:t>
            </a:r>
            <a:r>
              <a:rPr lang="el-GR" sz="2400" dirty="0" smtClean="0">
                <a:solidFill>
                  <a:srgbClr val="004A82"/>
                </a:solidFill>
                <a:latin typeface="Symbol" panose="05050102010706020507" pitchFamily="18" charset="2"/>
              </a:rPr>
              <a:t>=</a:t>
            </a:r>
            <a:r>
              <a:rPr lang="el-GR" sz="2400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004A82"/>
                </a:solidFill>
                <a:cs typeface="Times New Roman" panose="02020603050405020304" pitchFamily="18" charset="0"/>
              </a:rPr>
              <a:t>ψηφίο { ψηφίο }</a:t>
            </a:r>
          </a:p>
          <a:p>
            <a:pPr indent="-339725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 err="1" smtClean="0">
                <a:solidFill>
                  <a:srgbClr val="004A82"/>
                </a:solidFill>
                <a:cs typeface="Times New Roman" panose="02020603050405020304" pitchFamily="18" charset="0"/>
              </a:rPr>
              <a:t>ψηφίο</a:t>
            </a:r>
            <a:r>
              <a:rPr lang="en-GB" sz="2400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004A82"/>
                </a:solidFill>
                <a:cs typeface="Times New Roman" panose="02020603050405020304" pitchFamily="18" charset="0"/>
              </a:rPr>
              <a:t>	</a:t>
            </a:r>
            <a:r>
              <a:rPr lang="el-GR" sz="2400" dirty="0" smtClean="0">
                <a:solidFill>
                  <a:srgbClr val="004A82"/>
                </a:solidFill>
                <a:latin typeface="Symbol" panose="05050102010706020507" pitchFamily="18" charset="2"/>
              </a:rPr>
              <a:t>=</a:t>
            </a:r>
            <a:r>
              <a:rPr lang="en-GB" sz="2400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004A82"/>
                </a:solidFill>
                <a:cs typeface="Times New Roman" panose="02020603050405020304" pitchFamily="18" charset="0"/>
              </a:rPr>
              <a:t>“0” | “1” | “2” | “3” | “4” | “5” | “6” | “7” | 					“8” | “9”.</a:t>
            </a:r>
            <a:r>
              <a:rPr lang="en-GB" sz="2400" dirty="0">
                <a:solidFill>
                  <a:srgbClr val="004A82"/>
                </a:solidFill>
              </a:rPr>
              <a:t>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778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2061022" y="3480280"/>
            <a:ext cx="2527597" cy="51435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0" hangingPunct="0">
              <a:lnSpc>
                <a:spcPct val="72000"/>
              </a:lnSpc>
              <a:spcBef>
                <a:spcPts val="100"/>
              </a:spcBef>
              <a:spcAft>
                <a:spcPts val="1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l-GR" sz="2000" dirty="0">
                <a:solidFill>
                  <a:srgbClr val="000000"/>
                </a:solidFill>
                <a:latin typeface="Calibri"/>
                <a:ea typeface="SimSun" charset="0"/>
              </a:rPr>
              <a:t>Αφηρημένο Συντακτικό δένδρο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Συντακτική ανάλυση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6275338" y="5928205"/>
            <a:ext cx="1901825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+mn-cs"/>
              </a:defRPr>
            </a:lvl5pPr>
            <a:lvl6pPr marL="25146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+mn-cs"/>
              </a:defRPr>
            </a:lvl6pPr>
            <a:lvl7pPr marL="29718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+mn-cs"/>
              </a:defRPr>
            </a:lvl7pPr>
            <a:lvl8pPr marL="34290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+mn-cs"/>
              </a:defRPr>
            </a:lvl8pPr>
            <a:lvl9pPr marL="38862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+mn-cs"/>
              </a:defRPr>
            </a:lvl9pPr>
          </a:lstStyle>
          <a:p>
            <a:pPr eaLnBrk="1" hangingPunct="1"/>
            <a:fld id="{E776E313-778E-4D4E-A491-70E86FF5D238}" type="slidenum">
              <a:rPr lang="el-GR" smtClean="0">
                <a:solidFill>
                  <a:srgbClr val="000000"/>
                </a:solidFill>
              </a:rPr>
              <a:pPr eaLnBrk="1" hangingPunct="1"/>
              <a:t>2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6421388" y="2680180"/>
            <a:ext cx="2139950" cy="6858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0" hangingPunct="0">
              <a:spcBef>
                <a:spcPts val="100"/>
              </a:spcBef>
              <a:spcAft>
                <a:spcPts val="1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l-GR" sz="2000" dirty="0">
                <a:solidFill>
                  <a:srgbClr val="000000"/>
                </a:solidFill>
                <a:latin typeface="Calibri"/>
                <a:ea typeface="SimSun" charset="0"/>
              </a:rPr>
              <a:t>Διαχείριση λαθών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46026" y="5677380"/>
            <a:ext cx="762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2629380"/>
            <a:ext cx="1590626" cy="6858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0" hangingPunct="0">
              <a:spcBef>
                <a:spcPts val="100"/>
              </a:spcBef>
              <a:spcAft>
                <a:spcPts val="1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l-GR" sz="2000" dirty="0">
                <a:solidFill>
                  <a:srgbClr val="000000"/>
                </a:solidFill>
                <a:latin typeface="Calibri"/>
                <a:ea typeface="SimSun" charset="0"/>
              </a:rPr>
              <a:t>ΠΙΝΑΚΑΣ ΣΥΜΒΟΛΩΝ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771800" y="2492896"/>
            <a:ext cx="1741488" cy="51435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0" hangingPunct="0">
              <a:lnSpc>
                <a:spcPct val="72000"/>
              </a:lnSpc>
              <a:spcBef>
                <a:spcPts val="100"/>
              </a:spcBef>
              <a:spcAft>
                <a:spcPts val="1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l-G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charset="0"/>
              </a:rPr>
              <a:t>Λεκτικές Μονάδες</a:t>
            </a:r>
            <a:endParaRPr lang="el-GR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563888" y="1196752"/>
            <a:ext cx="2368550" cy="51435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0" hangingPunct="0">
              <a:spcBef>
                <a:spcPts val="100"/>
              </a:spcBef>
              <a:spcAft>
                <a:spcPts val="1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l-GR" sz="2000" dirty="0">
                <a:solidFill>
                  <a:srgbClr val="000000"/>
                </a:solidFill>
                <a:latin typeface="Calibri"/>
                <a:ea typeface="SimSun" charset="0"/>
              </a:rPr>
              <a:t>Πηγαίος Κώδικας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995563" y="5615468"/>
            <a:ext cx="3300413" cy="4905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0" hangingPunct="0">
              <a:lnSpc>
                <a:spcPct val="92000"/>
              </a:lnSpc>
              <a:spcBef>
                <a:spcPts val="100"/>
              </a:spcBef>
              <a:spcAft>
                <a:spcPts val="1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SimSun" charset="0"/>
              </a:rPr>
              <a:t>Back-end part</a:t>
            </a: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4389388" y="2469043"/>
            <a:ext cx="1588" cy="628650"/>
          </a:xfrm>
          <a:prstGeom prst="line">
            <a:avLst/>
          </a:prstGeom>
          <a:noFill/>
          <a:ln w="57240">
            <a:solidFill>
              <a:schemeClr val="tx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563888" y="1988840"/>
            <a:ext cx="2368550" cy="4095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0" hangingPunct="0">
              <a:spcBef>
                <a:spcPts val="100"/>
              </a:spcBef>
              <a:spcAft>
                <a:spcPts val="1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l-GR" sz="2000" dirty="0" err="1" smtClean="0">
                <a:solidFill>
                  <a:srgbClr val="000000"/>
                </a:solidFill>
                <a:latin typeface="Calibri"/>
                <a:ea typeface="SimSun" charset="0"/>
              </a:rPr>
              <a:t>scanner</a:t>
            </a:r>
            <a:endParaRPr lang="el-GR" sz="2000" dirty="0">
              <a:solidFill>
                <a:srgbClr val="000000"/>
              </a:solidFill>
              <a:latin typeface="Calibri"/>
              <a:ea typeface="SimSun" charset="0"/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4613226" y="3391380"/>
            <a:ext cx="1587" cy="609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16" name="Freeform 13"/>
          <p:cNvSpPr>
            <a:spLocks/>
          </p:cNvSpPr>
          <p:nvPr/>
        </p:nvSpPr>
        <p:spPr bwMode="auto">
          <a:xfrm>
            <a:off x="1420763" y="2054705"/>
            <a:ext cx="2019300" cy="554038"/>
          </a:xfrm>
          <a:custGeom>
            <a:avLst/>
            <a:gdLst>
              <a:gd name="T0" fmla="*/ 2147483647 w 1272"/>
              <a:gd name="T1" fmla="*/ 2147483647 h 349"/>
              <a:gd name="T2" fmla="*/ 2147483647 w 1272"/>
              <a:gd name="T3" fmla="*/ 2147483647 h 349"/>
              <a:gd name="T4" fmla="*/ 2147483647 w 1272"/>
              <a:gd name="T5" fmla="*/ 2147483647 h 349"/>
              <a:gd name="T6" fmla="*/ 2147483647 w 1272"/>
              <a:gd name="T7" fmla="*/ 2147483647 h 349"/>
              <a:gd name="T8" fmla="*/ 0 w 1272"/>
              <a:gd name="T9" fmla="*/ 2147483647 h 3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72"/>
              <a:gd name="T16" fmla="*/ 0 h 349"/>
              <a:gd name="T17" fmla="*/ 1272 w 1272"/>
              <a:gd name="T18" fmla="*/ 349 h 3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72" h="349">
                <a:moveTo>
                  <a:pt x="1272" y="240"/>
                </a:moveTo>
                <a:cubicBezTo>
                  <a:pt x="1198" y="220"/>
                  <a:pt x="946" y="120"/>
                  <a:pt x="830" y="118"/>
                </a:cubicBezTo>
                <a:cubicBezTo>
                  <a:pt x="714" y="116"/>
                  <a:pt x="657" y="244"/>
                  <a:pt x="573" y="228"/>
                </a:cubicBezTo>
                <a:cubicBezTo>
                  <a:pt x="489" y="212"/>
                  <a:pt x="423" y="0"/>
                  <a:pt x="328" y="20"/>
                </a:cubicBezTo>
                <a:cubicBezTo>
                  <a:pt x="233" y="40"/>
                  <a:pt x="68" y="280"/>
                  <a:pt x="0" y="349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V="1">
            <a:off x="4781500" y="2492896"/>
            <a:ext cx="6524" cy="550822"/>
          </a:xfrm>
          <a:prstGeom prst="line">
            <a:avLst/>
          </a:prstGeom>
          <a:noFill/>
          <a:ln w="57240">
            <a:solidFill>
              <a:schemeClr val="tx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3068588" y="3058005"/>
            <a:ext cx="3198813" cy="3571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0" hangingPunct="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l-GR" sz="2000" b="1" dirty="0" err="1">
                <a:solidFill>
                  <a:srgbClr val="000000"/>
                </a:solidFill>
                <a:latin typeface="Calibri"/>
                <a:ea typeface="SimSun" charset="0"/>
              </a:rPr>
              <a:t>parser</a:t>
            </a:r>
            <a:endParaRPr lang="el-GR" sz="2000" b="1" dirty="0">
              <a:solidFill>
                <a:srgbClr val="000000"/>
              </a:solidFill>
              <a:latin typeface="Calibri"/>
              <a:ea typeface="SimSun" charset="0"/>
            </a:endParaRPr>
          </a:p>
        </p:txBody>
      </p:sp>
      <p:sp>
        <p:nvSpPr>
          <p:cNvPr id="20" name="Freeform 17"/>
          <p:cNvSpPr>
            <a:spLocks/>
          </p:cNvSpPr>
          <p:nvPr/>
        </p:nvSpPr>
        <p:spPr bwMode="auto">
          <a:xfrm>
            <a:off x="1590626" y="3056418"/>
            <a:ext cx="1395412" cy="428625"/>
          </a:xfrm>
          <a:custGeom>
            <a:avLst/>
            <a:gdLst>
              <a:gd name="T0" fmla="*/ 0 w 879"/>
              <a:gd name="T1" fmla="*/ 2147483647 h 270"/>
              <a:gd name="T2" fmla="*/ 2147483647 w 879"/>
              <a:gd name="T3" fmla="*/ 2147483647 h 270"/>
              <a:gd name="T4" fmla="*/ 2147483647 w 879"/>
              <a:gd name="T5" fmla="*/ 2147483647 h 270"/>
              <a:gd name="T6" fmla="*/ 2147483647 w 879"/>
              <a:gd name="T7" fmla="*/ 2147483647 h 270"/>
              <a:gd name="T8" fmla="*/ 2147483647 w 879"/>
              <a:gd name="T9" fmla="*/ 2147483647 h 2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79"/>
              <a:gd name="T16" fmla="*/ 0 h 270"/>
              <a:gd name="T17" fmla="*/ 879 w 879"/>
              <a:gd name="T18" fmla="*/ 270 h 2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79" h="270">
                <a:moveTo>
                  <a:pt x="0" y="100"/>
                </a:moveTo>
                <a:cubicBezTo>
                  <a:pt x="47" y="84"/>
                  <a:pt x="225" y="0"/>
                  <a:pt x="282" y="2"/>
                </a:cubicBezTo>
                <a:cubicBezTo>
                  <a:pt x="339" y="4"/>
                  <a:pt x="321" y="68"/>
                  <a:pt x="343" y="112"/>
                </a:cubicBezTo>
                <a:cubicBezTo>
                  <a:pt x="365" y="156"/>
                  <a:pt x="327" y="258"/>
                  <a:pt x="416" y="264"/>
                </a:cubicBezTo>
                <a:cubicBezTo>
                  <a:pt x="505" y="270"/>
                  <a:pt x="812" y="165"/>
                  <a:pt x="879" y="148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25" name="Freeform 22"/>
          <p:cNvSpPr>
            <a:spLocks/>
          </p:cNvSpPr>
          <p:nvPr/>
        </p:nvSpPr>
        <p:spPr bwMode="auto">
          <a:xfrm>
            <a:off x="5934026" y="2897668"/>
            <a:ext cx="1395412" cy="428625"/>
          </a:xfrm>
          <a:custGeom>
            <a:avLst/>
            <a:gdLst>
              <a:gd name="T0" fmla="*/ 0 w 879"/>
              <a:gd name="T1" fmla="*/ 2147483647 h 270"/>
              <a:gd name="T2" fmla="*/ 2147483647 w 879"/>
              <a:gd name="T3" fmla="*/ 2147483647 h 270"/>
              <a:gd name="T4" fmla="*/ 2147483647 w 879"/>
              <a:gd name="T5" fmla="*/ 2147483647 h 270"/>
              <a:gd name="T6" fmla="*/ 2147483647 w 879"/>
              <a:gd name="T7" fmla="*/ 2147483647 h 270"/>
              <a:gd name="T8" fmla="*/ 2147483647 w 879"/>
              <a:gd name="T9" fmla="*/ 2147483647 h 2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79"/>
              <a:gd name="T16" fmla="*/ 0 h 270"/>
              <a:gd name="T17" fmla="*/ 879 w 879"/>
              <a:gd name="T18" fmla="*/ 270 h 2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79" h="270">
                <a:moveTo>
                  <a:pt x="0" y="100"/>
                </a:moveTo>
                <a:cubicBezTo>
                  <a:pt x="47" y="84"/>
                  <a:pt x="225" y="0"/>
                  <a:pt x="282" y="2"/>
                </a:cubicBezTo>
                <a:cubicBezTo>
                  <a:pt x="339" y="4"/>
                  <a:pt x="321" y="68"/>
                  <a:pt x="343" y="112"/>
                </a:cubicBezTo>
                <a:cubicBezTo>
                  <a:pt x="365" y="156"/>
                  <a:pt x="327" y="258"/>
                  <a:pt x="416" y="264"/>
                </a:cubicBezTo>
                <a:cubicBezTo>
                  <a:pt x="505" y="270"/>
                  <a:pt x="812" y="165"/>
                  <a:pt x="879" y="148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>
              <a:solidFill>
                <a:prstClr val="black"/>
              </a:solidFill>
            </a:endParaRPr>
          </a:p>
        </p:txBody>
      </p:sp>
      <p:cxnSp>
        <p:nvCxnSpPr>
          <p:cNvPr id="30" name="29 - Ευθύγραμμο βέλος σύνδεσης"/>
          <p:cNvCxnSpPr/>
          <p:nvPr/>
        </p:nvCxnSpPr>
        <p:spPr>
          <a:xfrm>
            <a:off x="4644008" y="1556792"/>
            <a:ext cx="0" cy="43204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- Ευθύγραμμο βέλος σύνδεσης"/>
          <p:cNvCxnSpPr/>
          <p:nvPr/>
        </p:nvCxnSpPr>
        <p:spPr>
          <a:xfrm>
            <a:off x="4644008" y="5157192"/>
            <a:ext cx="0" cy="43204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- Ευθύγραμμο βέλος σύνδεσης"/>
          <p:cNvCxnSpPr/>
          <p:nvPr/>
        </p:nvCxnSpPr>
        <p:spPr>
          <a:xfrm>
            <a:off x="4644008" y="4293096"/>
            <a:ext cx="0" cy="43204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2936826" y="4000980"/>
            <a:ext cx="3303587" cy="4492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0" hangingPunct="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l-GR" sz="2000" dirty="0" err="1">
                <a:solidFill>
                  <a:srgbClr val="000000"/>
                </a:solidFill>
                <a:latin typeface="Calibri"/>
                <a:ea typeface="SimSun" charset="0"/>
              </a:rPr>
              <a:t>Semantic</a:t>
            </a:r>
            <a:r>
              <a:rPr lang="el-GR" sz="2000" dirty="0">
                <a:solidFill>
                  <a:srgbClr val="000000"/>
                </a:solidFill>
                <a:latin typeface="Calibri"/>
                <a:ea typeface="SimSun" charset="0"/>
              </a:rPr>
              <a:t> </a:t>
            </a:r>
            <a:r>
              <a:rPr lang="el-GR" sz="2000" dirty="0" err="1">
                <a:solidFill>
                  <a:srgbClr val="000000"/>
                </a:solidFill>
                <a:latin typeface="Calibri"/>
                <a:ea typeface="SimSun" charset="0"/>
              </a:rPr>
              <a:t>Analyzer</a:t>
            </a:r>
            <a:endParaRPr lang="el-GR" sz="2000" dirty="0">
              <a:solidFill>
                <a:srgbClr val="000000"/>
              </a:solidFill>
              <a:latin typeface="Calibri"/>
              <a:ea typeface="SimSun" charset="0"/>
            </a:endParaRP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2924126" y="4751868"/>
            <a:ext cx="3300412" cy="4905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0" hangingPunct="0">
              <a:lnSpc>
                <a:spcPct val="92000"/>
              </a:lnSpc>
              <a:spcBef>
                <a:spcPts val="100"/>
              </a:spcBef>
              <a:spcAft>
                <a:spcPts val="1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SimSun" charset="0"/>
              </a:rPr>
              <a:t>Intermediate Code generator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920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Γραμματικές, προβλήματα και βελτιώσεις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000"/>
              </a:spcBef>
              <a:buFont typeface="Wingdings" panose="05000000000000000000" pitchFamily="2" charset="2"/>
              <a:buChar char="ü"/>
            </a:pPr>
            <a:r>
              <a:rPr lang="el-GR" sz="2400" b="1" dirty="0" smtClean="0">
                <a:solidFill>
                  <a:srgbClr val="820000"/>
                </a:solidFill>
              </a:rPr>
              <a:t>Ασάφεια,</a:t>
            </a:r>
            <a:endParaRPr lang="el-GR" sz="2400" b="1" dirty="0">
              <a:solidFill>
                <a:srgbClr val="820000"/>
              </a:solidFill>
            </a:endParaRPr>
          </a:p>
          <a:p>
            <a:pPr>
              <a:spcBef>
                <a:spcPts val="3000"/>
              </a:spcBef>
              <a:buFont typeface="Wingdings" panose="05000000000000000000" pitchFamily="2" charset="2"/>
              <a:buChar char="ü"/>
            </a:pPr>
            <a:r>
              <a:rPr lang="el-GR" sz="2400" b="1" dirty="0">
                <a:solidFill>
                  <a:srgbClr val="820000"/>
                </a:solidFill>
              </a:rPr>
              <a:t>Αριστερή </a:t>
            </a:r>
            <a:r>
              <a:rPr lang="el-GR" sz="2400" b="1" dirty="0" smtClean="0">
                <a:solidFill>
                  <a:srgbClr val="820000"/>
                </a:solidFill>
              </a:rPr>
              <a:t>Αναδρομικότητα,</a:t>
            </a:r>
            <a:endParaRPr lang="el-GR" sz="2400" b="1" dirty="0">
              <a:solidFill>
                <a:srgbClr val="820000"/>
              </a:solidFill>
            </a:endParaRPr>
          </a:p>
          <a:p>
            <a:pPr>
              <a:spcBef>
                <a:spcPts val="3000"/>
              </a:spcBef>
              <a:buFont typeface="Wingdings" panose="05000000000000000000" pitchFamily="2" charset="2"/>
              <a:buChar char="ü"/>
            </a:pPr>
            <a:r>
              <a:rPr lang="el-GR" sz="2400" b="1" dirty="0" err="1" smtClean="0">
                <a:solidFill>
                  <a:srgbClr val="820000"/>
                </a:solidFill>
              </a:rPr>
              <a:t>Παραγοντοποίηση</a:t>
            </a:r>
            <a:r>
              <a:rPr lang="el-GR" sz="2400" b="1" dirty="0" smtClean="0">
                <a:solidFill>
                  <a:srgbClr val="820000"/>
                </a:solidFill>
              </a:rPr>
              <a:t>,</a:t>
            </a:r>
            <a:endParaRPr lang="el-GR" sz="2400" b="1" dirty="0">
              <a:solidFill>
                <a:srgbClr val="820000"/>
              </a:solidFill>
            </a:endParaRPr>
          </a:p>
          <a:p>
            <a:pPr>
              <a:spcBef>
                <a:spcPts val="3000"/>
              </a:spcBef>
              <a:buFont typeface="Wingdings" panose="05000000000000000000" pitchFamily="2" charset="2"/>
              <a:buChar char="ü"/>
            </a:pPr>
            <a:r>
              <a:rPr lang="el-GR" sz="2400" b="1" dirty="0" smtClean="0">
                <a:solidFill>
                  <a:srgbClr val="820000"/>
                </a:solidFill>
              </a:rPr>
              <a:t>Αντικατάσταση.</a:t>
            </a:r>
            <a:endParaRPr lang="el-GR" sz="2400" b="1" dirty="0">
              <a:solidFill>
                <a:srgbClr val="820000"/>
              </a:solidFill>
            </a:endParaRPr>
          </a:p>
          <a:p>
            <a:pPr marL="0" indent="0">
              <a:spcBef>
                <a:spcPts val="3000"/>
              </a:spcBef>
              <a:buNone/>
            </a:pPr>
            <a:r>
              <a:rPr lang="el-GR" sz="2400" b="1" dirty="0">
                <a:solidFill>
                  <a:srgbClr val="820000"/>
                </a:solidFill>
              </a:rPr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745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Έλλειψη 87"/>
          <p:cNvSpPr/>
          <p:nvPr/>
        </p:nvSpPr>
        <p:spPr>
          <a:xfrm>
            <a:off x="1511650" y="4231947"/>
            <a:ext cx="2098101" cy="228699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Ασαφείς γραμματικές </a:t>
            </a:r>
            <a:r>
              <a:rPr lang="en-US" sz="3200" b="0" dirty="0" smtClean="0"/>
              <a:t>(1 </a:t>
            </a:r>
            <a:r>
              <a:rPr lang="el-GR" sz="3200" b="0" dirty="0" smtClean="0"/>
              <a:t>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1944216"/>
          </a:xfrm>
        </p:spPr>
        <p:txBody>
          <a:bodyPr/>
          <a:lstStyle/>
          <a:p>
            <a:pPr marL="0" indent="0">
              <a:buNone/>
            </a:pPr>
            <a:r>
              <a:rPr lang="el-GR" sz="2400" b="1" dirty="0">
                <a:solidFill>
                  <a:srgbClr val="820000"/>
                </a:solidFill>
              </a:rPr>
              <a:t>Ασαφής ή διφορούμενη (</a:t>
            </a:r>
            <a:r>
              <a:rPr lang="el-GR" sz="2400" b="1" dirty="0" err="1">
                <a:solidFill>
                  <a:srgbClr val="820000"/>
                </a:solidFill>
              </a:rPr>
              <a:t>ambiguous</a:t>
            </a:r>
            <a:r>
              <a:rPr lang="el-GR" sz="2400" b="1" dirty="0">
                <a:solidFill>
                  <a:srgbClr val="820000"/>
                </a:solidFill>
              </a:rPr>
              <a:t>) </a:t>
            </a:r>
            <a:r>
              <a:rPr lang="el-GR" sz="2400" b="1" dirty="0" smtClean="0">
                <a:solidFill>
                  <a:srgbClr val="820000"/>
                </a:solidFill>
              </a:rPr>
              <a:t>γραμματική:</a:t>
            </a:r>
            <a:r>
              <a:rPr lang="el-GR" sz="2400" dirty="0" smtClean="0"/>
              <a:t> όταν </a:t>
            </a:r>
            <a:r>
              <a:rPr lang="el-GR" sz="2400" dirty="0"/>
              <a:t>υπάρχουν, βάσει της γραμματικής, δύο (ή περισσότερες) δεξιότερες ή/και αριστερότερες παραγωγές της που αντιστοιχούν σε δυο (ή και περισσότερα) δέντρα παραγωγής για την ίδια προτασιακή μορφή (π.χ. η  x + y * z  βάσει της Γ1).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8923" y="3172119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Α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" name="Ευθεία γραμμή σύνδεσης 6"/>
          <p:cNvCxnSpPr>
            <a:stCxn id="5" idx="2"/>
            <a:endCxn id="9" idx="0"/>
          </p:cNvCxnSpPr>
          <p:nvPr/>
        </p:nvCxnSpPr>
        <p:spPr>
          <a:xfrm flipH="1">
            <a:off x="571948" y="3603006"/>
            <a:ext cx="462999" cy="3248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5924" y="3927862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Α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1" name="Ευθεία γραμμή σύνδεσης 10"/>
          <p:cNvCxnSpPr>
            <a:stCxn id="9" idx="2"/>
            <a:endCxn id="14" idx="0"/>
          </p:cNvCxnSpPr>
          <p:nvPr/>
        </p:nvCxnSpPr>
        <p:spPr>
          <a:xfrm>
            <a:off x="571948" y="4358749"/>
            <a:ext cx="0" cy="2755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5904" y="4634277"/>
            <a:ext cx="7920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&lt;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id&gt;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7" name="Ευθεία γραμμή σύνδεσης 16"/>
          <p:cNvCxnSpPr>
            <a:stCxn id="14" idx="2"/>
            <a:endCxn id="19" idx="0"/>
          </p:cNvCxnSpPr>
          <p:nvPr/>
        </p:nvCxnSpPr>
        <p:spPr>
          <a:xfrm>
            <a:off x="571948" y="5065164"/>
            <a:ext cx="0" cy="3001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55924" y="5365356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x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1" name="Ευθεία γραμμή σύνδεσης 20"/>
          <p:cNvCxnSpPr>
            <a:stCxn id="5" idx="2"/>
            <a:endCxn id="23" idx="0"/>
          </p:cNvCxnSpPr>
          <p:nvPr/>
        </p:nvCxnSpPr>
        <p:spPr>
          <a:xfrm flipH="1">
            <a:off x="1033728" y="3603006"/>
            <a:ext cx="1219" cy="3001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37684" y="3903198"/>
            <a:ext cx="7920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&lt;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op&gt;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7" name="Ευθεία γραμμή σύνδεσης 26"/>
          <p:cNvCxnSpPr>
            <a:stCxn id="23" idx="2"/>
            <a:endCxn id="31" idx="0"/>
          </p:cNvCxnSpPr>
          <p:nvPr/>
        </p:nvCxnSpPr>
        <p:spPr>
          <a:xfrm>
            <a:off x="1033728" y="4334085"/>
            <a:ext cx="0" cy="3001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37564" y="4634277"/>
            <a:ext cx="3923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+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4" name="Ευθεία γραμμή σύνδεσης 33"/>
          <p:cNvCxnSpPr>
            <a:stCxn id="5" idx="2"/>
            <a:endCxn id="39" idx="0"/>
          </p:cNvCxnSpPr>
          <p:nvPr/>
        </p:nvCxnSpPr>
        <p:spPr>
          <a:xfrm>
            <a:off x="1034947" y="3603006"/>
            <a:ext cx="1445212" cy="3287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264135" y="3931755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Α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3" name="Ευθεία γραμμή σύνδεσης 42"/>
          <p:cNvCxnSpPr>
            <a:stCxn id="39" idx="2"/>
            <a:endCxn id="45" idx="0"/>
          </p:cNvCxnSpPr>
          <p:nvPr/>
        </p:nvCxnSpPr>
        <p:spPr>
          <a:xfrm flipH="1">
            <a:off x="1907694" y="4362642"/>
            <a:ext cx="572465" cy="1338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691670" y="4496513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Α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9" name="Ευθεία γραμμή σύνδεσης 48"/>
          <p:cNvCxnSpPr>
            <a:stCxn id="39" idx="2"/>
            <a:endCxn id="52" idx="0"/>
          </p:cNvCxnSpPr>
          <p:nvPr/>
        </p:nvCxnSpPr>
        <p:spPr>
          <a:xfrm>
            <a:off x="2480159" y="4362642"/>
            <a:ext cx="1" cy="1215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084116" y="4484181"/>
            <a:ext cx="7920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&lt;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op&gt;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6" name="Ευθεία γραμμή σύνδεσης 55"/>
          <p:cNvCxnSpPr>
            <a:stCxn id="39" idx="2"/>
            <a:endCxn id="62" idx="0"/>
          </p:cNvCxnSpPr>
          <p:nvPr/>
        </p:nvCxnSpPr>
        <p:spPr>
          <a:xfrm>
            <a:off x="2480159" y="4362642"/>
            <a:ext cx="733548" cy="1215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997683" y="4484181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Α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65" name="Ευθεία γραμμή σύνδεσης 64"/>
          <p:cNvCxnSpPr>
            <a:stCxn id="45" idx="2"/>
            <a:endCxn id="67" idx="0"/>
          </p:cNvCxnSpPr>
          <p:nvPr/>
        </p:nvCxnSpPr>
        <p:spPr>
          <a:xfrm>
            <a:off x="1907694" y="4927400"/>
            <a:ext cx="0" cy="2631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511650" y="5190596"/>
            <a:ext cx="7920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&lt;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id&gt;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69" name="Ευθεία γραμμή σύνδεσης 68"/>
          <p:cNvCxnSpPr>
            <a:stCxn id="67" idx="2"/>
            <a:endCxn id="72" idx="0"/>
          </p:cNvCxnSpPr>
          <p:nvPr/>
        </p:nvCxnSpPr>
        <p:spPr>
          <a:xfrm>
            <a:off x="1907694" y="5621483"/>
            <a:ext cx="0" cy="2755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1691670" y="5897011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y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5" name="Ευθεία γραμμή σύνδεσης 74"/>
          <p:cNvCxnSpPr>
            <a:stCxn id="52" idx="2"/>
            <a:endCxn id="77" idx="0"/>
          </p:cNvCxnSpPr>
          <p:nvPr/>
        </p:nvCxnSpPr>
        <p:spPr>
          <a:xfrm flipH="1">
            <a:off x="2478487" y="4915068"/>
            <a:ext cx="1673" cy="3001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2282323" y="5215260"/>
            <a:ext cx="3923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*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80" name="Ευθεία γραμμή σύνδεσης 79"/>
          <p:cNvCxnSpPr>
            <a:stCxn id="62" idx="2"/>
            <a:endCxn id="81" idx="0"/>
          </p:cNvCxnSpPr>
          <p:nvPr/>
        </p:nvCxnSpPr>
        <p:spPr>
          <a:xfrm>
            <a:off x="3213707" y="4915068"/>
            <a:ext cx="0" cy="2348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2817663" y="5149912"/>
            <a:ext cx="7920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&lt;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id&gt;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82" name="Ευθεία γραμμή σύνδεσης 81"/>
          <p:cNvCxnSpPr>
            <a:stCxn id="81" idx="2"/>
            <a:endCxn id="83" idx="0"/>
          </p:cNvCxnSpPr>
          <p:nvPr/>
        </p:nvCxnSpPr>
        <p:spPr>
          <a:xfrm>
            <a:off x="3213707" y="5580799"/>
            <a:ext cx="0" cy="2600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2997683" y="5840819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z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911735" y="3781471"/>
            <a:ext cx="670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και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" name="Έλλειψη 89"/>
          <p:cNvSpPr/>
          <p:nvPr/>
        </p:nvSpPr>
        <p:spPr>
          <a:xfrm>
            <a:off x="4671123" y="4263122"/>
            <a:ext cx="2098101" cy="228699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221849" y="2906186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Α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92" name="Ευθεία γραμμή σύνδεσης 91"/>
          <p:cNvCxnSpPr>
            <a:stCxn id="91" idx="2"/>
            <a:endCxn id="93" idx="0"/>
          </p:cNvCxnSpPr>
          <p:nvPr/>
        </p:nvCxnSpPr>
        <p:spPr>
          <a:xfrm>
            <a:off x="7437873" y="3337073"/>
            <a:ext cx="835429" cy="3179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8057278" y="3655051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Α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94" name="Ευθεία γραμμή σύνδεσης 93"/>
          <p:cNvCxnSpPr>
            <a:stCxn id="93" idx="2"/>
            <a:endCxn id="95" idx="0"/>
          </p:cNvCxnSpPr>
          <p:nvPr/>
        </p:nvCxnSpPr>
        <p:spPr>
          <a:xfrm>
            <a:off x="8273302" y="4085938"/>
            <a:ext cx="0" cy="2363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7877258" y="4322332"/>
            <a:ext cx="7920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&lt;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id&gt;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96" name="Ευθεία γραμμή σύνδεσης 95"/>
          <p:cNvCxnSpPr>
            <a:stCxn id="95" idx="2"/>
            <a:endCxn id="97" idx="0"/>
          </p:cNvCxnSpPr>
          <p:nvPr/>
        </p:nvCxnSpPr>
        <p:spPr>
          <a:xfrm>
            <a:off x="8273302" y="4753219"/>
            <a:ext cx="0" cy="2777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8057278" y="5030991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z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98" name="Ευθεία γραμμή σύνδεσης 97"/>
          <p:cNvCxnSpPr>
            <a:stCxn id="91" idx="2"/>
            <a:endCxn id="99" idx="0"/>
          </p:cNvCxnSpPr>
          <p:nvPr/>
        </p:nvCxnSpPr>
        <p:spPr>
          <a:xfrm>
            <a:off x="7437873" y="3337073"/>
            <a:ext cx="23662" cy="3790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7065491" y="3716145"/>
            <a:ext cx="7920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&lt;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op&gt;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00" name="Ευθεία γραμμή σύνδεσης 99"/>
          <p:cNvCxnSpPr>
            <a:stCxn id="99" idx="2"/>
            <a:endCxn id="101" idx="0"/>
          </p:cNvCxnSpPr>
          <p:nvPr/>
        </p:nvCxnSpPr>
        <p:spPr>
          <a:xfrm>
            <a:off x="7461535" y="4147032"/>
            <a:ext cx="0" cy="3001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7265371" y="4447224"/>
            <a:ext cx="3923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*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02" name="Ευθεία γραμμή σύνδεσης 101"/>
          <p:cNvCxnSpPr>
            <a:stCxn id="91" idx="2"/>
            <a:endCxn id="103" idx="0"/>
          </p:cNvCxnSpPr>
          <p:nvPr/>
        </p:nvCxnSpPr>
        <p:spPr>
          <a:xfrm flipH="1">
            <a:off x="5639632" y="3337073"/>
            <a:ext cx="1798241" cy="6258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5423608" y="3962930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Α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04" name="Ευθεία γραμμή σύνδεσης 103"/>
          <p:cNvCxnSpPr>
            <a:stCxn id="103" idx="2"/>
            <a:endCxn id="105" idx="0"/>
          </p:cNvCxnSpPr>
          <p:nvPr/>
        </p:nvCxnSpPr>
        <p:spPr>
          <a:xfrm flipH="1">
            <a:off x="5067167" y="4393817"/>
            <a:ext cx="572465" cy="1338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4851143" y="4527688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Α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06" name="Ευθεία γραμμή σύνδεσης 105"/>
          <p:cNvCxnSpPr>
            <a:stCxn id="103" idx="2"/>
            <a:endCxn id="107" idx="0"/>
          </p:cNvCxnSpPr>
          <p:nvPr/>
        </p:nvCxnSpPr>
        <p:spPr>
          <a:xfrm>
            <a:off x="5639632" y="4393817"/>
            <a:ext cx="1" cy="1215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5243589" y="4515356"/>
            <a:ext cx="7920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&lt;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op&gt;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08" name="Ευθεία γραμμή σύνδεσης 107"/>
          <p:cNvCxnSpPr>
            <a:stCxn id="103" idx="2"/>
            <a:endCxn id="109" idx="0"/>
          </p:cNvCxnSpPr>
          <p:nvPr/>
        </p:nvCxnSpPr>
        <p:spPr>
          <a:xfrm>
            <a:off x="5639632" y="4393817"/>
            <a:ext cx="733548" cy="1215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6157156" y="4515356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Α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10" name="Ευθεία γραμμή σύνδεσης 109"/>
          <p:cNvCxnSpPr>
            <a:stCxn id="105" idx="2"/>
            <a:endCxn id="111" idx="0"/>
          </p:cNvCxnSpPr>
          <p:nvPr/>
        </p:nvCxnSpPr>
        <p:spPr>
          <a:xfrm>
            <a:off x="5067167" y="4958575"/>
            <a:ext cx="0" cy="2631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4671123" y="5221771"/>
            <a:ext cx="7920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&lt;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id&gt;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12" name="Ευθεία γραμμή σύνδεσης 111"/>
          <p:cNvCxnSpPr>
            <a:stCxn id="111" idx="2"/>
            <a:endCxn id="113" idx="0"/>
          </p:cNvCxnSpPr>
          <p:nvPr/>
        </p:nvCxnSpPr>
        <p:spPr>
          <a:xfrm>
            <a:off x="5067167" y="5652658"/>
            <a:ext cx="0" cy="2755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4851143" y="5928186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prstClr val="black"/>
                </a:solidFill>
                <a:latin typeface="Calibri"/>
              </a:rPr>
              <a:t>x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14" name="Ευθεία γραμμή σύνδεσης 113"/>
          <p:cNvCxnSpPr>
            <a:stCxn id="107" idx="2"/>
            <a:endCxn id="115" idx="0"/>
          </p:cNvCxnSpPr>
          <p:nvPr/>
        </p:nvCxnSpPr>
        <p:spPr>
          <a:xfrm flipH="1">
            <a:off x="5637960" y="4946243"/>
            <a:ext cx="1673" cy="3001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5441796" y="5246435"/>
            <a:ext cx="3923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+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16" name="Ευθεία γραμμή σύνδεσης 115"/>
          <p:cNvCxnSpPr>
            <a:stCxn id="109" idx="2"/>
            <a:endCxn id="117" idx="0"/>
          </p:cNvCxnSpPr>
          <p:nvPr/>
        </p:nvCxnSpPr>
        <p:spPr>
          <a:xfrm>
            <a:off x="6373180" y="4946243"/>
            <a:ext cx="0" cy="2348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5977136" y="5181087"/>
            <a:ext cx="7920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&lt;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id&gt;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18" name="Ευθεία γραμμή σύνδεσης 117"/>
          <p:cNvCxnSpPr>
            <a:stCxn id="117" idx="2"/>
            <a:endCxn id="119" idx="0"/>
          </p:cNvCxnSpPr>
          <p:nvPr/>
        </p:nvCxnSpPr>
        <p:spPr>
          <a:xfrm>
            <a:off x="6373180" y="5611974"/>
            <a:ext cx="0" cy="2600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6157156" y="5871994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y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720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Ασαφείς γραμματικές </a:t>
            </a:r>
            <a:r>
              <a:rPr lang="en-US" sz="3200" b="0" dirty="0" smtClean="0"/>
              <a:t>(</a:t>
            </a:r>
            <a:r>
              <a:rPr lang="el-GR" sz="3200" b="0" dirty="0" smtClean="0"/>
              <a:t>2</a:t>
            </a:r>
            <a:r>
              <a:rPr lang="en-US" sz="3200" b="0" dirty="0" smtClean="0"/>
              <a:t> </a:t>
            </a:r>
            <a:r>
              <a:rPr lang="el-GR" sz="3200" b="0" dirty="0"/>
              <a:t>από </a:t>
            </a:r>
            <a:r>
              <a:rPr lang="el-GR" sz="3200" b="0" dirty="0" smtClean="0"/>
              <a:t>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59228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None/>
            </a:pPr>
            <a:r>
              <a:rPr lang="el-GR" sz="2400" b="1" dirty="0">
                <a:solidFill>
                  <a:srgbClr val="820000"/>
                </a:solidFill>
              </a:rPr>
              <a:t>Παράδειγμα με την εντολή </a:t>
            </a:r>
            <a:r>
              <a:rPr lang="en-GB" sz="2400" b="1" dirty="0">
                <a:solidFill>
                  <a:srgbClr val="820000"/>
                </a:solidFill>
              </a:rPr>
              <a:t>if</a:t>
            </a:r>
            <a:r>
              <a:rPr lang="el-GR" sz="2400" b="1" dirty="0">
                <a:solidFill>
                  <a:srgbClr val="820000"/>
                </a:solidFill>
              </a:rPr>
              <a:t>:</a:t>
            </a:r>
          </a:p>
          <a:p>
            <a:pPr>
              <a:buNone/>
            </a:pPr>
            <a:r>
              <a:rPr lang="el-GR" sz="2400" cap="all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εντολή</a:t>
            </a:r>
            <a:r>
              <a:rPr lang="el-GR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</a:t>
            </a:r>
            <a:r>
              <a:rPr lang="el-GR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“if”</a:t>
            </a:r>
            <a:r>
              <a:rPr lang="el-GR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sz="2400" cap="all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έκφραση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“then”</a:t>
            </a:r>
            <a:r>
              <a:rPr lang="el-GR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sz="2400" cap="all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εντολή </a:t>
            </a:r>
          </a:p>
          <a:p>
            <a:pPr>
              <a:buNone/>
            </a:pPr>
            <a:r>
              <a:rPr lang="el-GR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|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”if”</a:t>
            </a:r>
            <a:r>
              <a:rPr lang="el-GR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sz="2400" cap="all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έκφραση</a:t>
            </a:r>
            <a:r>
              <a:rPr lang="el-GR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“then”</a:t>
            </a:r>
            <a:r>
              <a:rPr lang="el-GR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sz="2400" cap="all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εντολή </a:t>
            </a:r>
            <a:r>
              <a:rPr lang="en-US" sz="24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else”</a:t>
            </a:r>
            <a:r>
              <a:rPr lang="el-GR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		</a:t>
            </a:r>
            <a:r>
              <a:rPr lang="el-GR" sz="24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sz="2400" cap="all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εντολή </a:t>
            </a:r>
            <a:endParaRPr lang="el-GR" sz="24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25000"/>
              </a:lnSpc>
              <a:buNone/>
            </a:pPr>
            <a:r>
              <a:rPr lang="el-GR" sz="2400" b="1" dirty="0">
                <a:solidFill>
                  <a:srgbClr val="000000"/>
                </a:solidFill>
              </a:rPr>
              <a:t>κώδικας:</a:t>
            </a:r>
            <a:r>
              <a:rPr lang="el-GR" sz="2400" b="1" dirty="0">
                <a:solidFill>
                  <a:srgbClr val="000000"/>
                </a:solidFill>
                <a:latin typeface="Garamond" panose="02020502050306020203" pitchFamily="18" charset="0"/>
              </a:rPr>
              <a:t> </a:t>
            </a:r>
            <a:r>
              <a:rPr lang="en-US" sz="2400" b="1" i="1" dirty="0">
                <a:solidFill>
                  <a:schemeClr val="tx2"/>
                </a:solidFill>
                <a:latin typeface="Garamond" panose="02020502050306020203" pitchFamily="18" charset="0"/>
              </a:rPr>
              <a:t>if </a:t>
            </a:r>
            <a:r>
              <a:rPr lang="el-GR" sz="2400" b="1" i="1" dirty="0">
                <a:solidFill>
                  <a:schemeClr val="tx2"/>
                </a:solidFill>
                <a:latin typeface="Garamond" panose="02020502050306020203" pitchFamily="18" charset="0"/>
              </a:rPr>
              <a:t>ΕΚ1</a:t>
            </a:r>
            <a:r>
              <a:rPr lang="en-US" sz="2400" b="1" i="1" dirty="0">
                <a:solidFill>
                  <a:schemeClr val="tx2"/>
                </a:solidFill>
                <a:latin typeface="Garamond" panose="02020502050306020203" pitchFamily="18" charset="0"/>
              </a:rPr>
              <a:t> then if </a:t>
            </a:r>
            <a:r>
              <a:rPr lang="el-GR" sz="2400" b="1" i="1" dirty="0">
                <a:solidFill>
                  <a:schemeClr val="tx2"/>
                </a:solidFill>
                <a:latin typeface="Garamond" panose="02020502050306020203" pitchFamily="18" charset="0"/>
              </a:rPr>
              <a:t>ΕΚ2</a:t>
            </a:r>
            <a:r>
              <a:rPr lang="en-US" sz="2400" b="1" i="1" dirty="0">
                <a:solidFill>
                  <a:schemeClr val="tx2"/>
                </a:solidFill>
                <a:latin typeface="Garamond" panose="02020502050306020203" pitchFamily="18" charset="0"/>
              </a:rPr>
              <a:t> then </a:t>
            </a:r>
            <a:r>
              <a:rPr lang="el-GR" sz="2400" b="1" i="1" dirty="0">
                <a:solidFill>
                  <a:schemeClr val="tx2"/>
                </a:solidFill>
                <a:latin typeface="Garamond" panose="02020502050306020203" pitchFamily="18" charset="0"/>
              </a:rPr>
              <a:t>ΕΝΤ1 </a:t>
            </a:r>
            <a:r>
              <a:rPr lang="en-US" sz="2400" b="1" i="1" dirty="0">
                <a:solidFill>
                  <a:schemeClr val="tx2"/>
                </a:solidFill>
                <a:latin typeface="Garamond" panose="02020502050306020203" pitchFamily="18" charset="0"/>
              </a:rPr>
              <a:t>else </a:t>
            </a:r>
            <a:r>
              <a:rPr lang="el-GR" sz="2400" b="1" i="1" dirty="0">
                <a:solidFill>
                  <a:schemeClr val="tx2"/>
                </a:solidFill>
                <a:latin typeface="Garamond" panose="02020502050306020203" pitchFamily="18" charset="0"/>
              </a:rPr>
              <a:t>ΕΝΤ2</a:t>
            </a:r>
            <a:r>
              <a:rPr lang="el-GR" sz="2400" b="1" dirty="0">
                <a:solidFill>
                  <a:schemeClr val="tx2"/>
                </a:solidFill>
                <a:latin typeface="Garamond" panose="02020502050306020203" pitchFamily="18" charset="0"/>
              </a:rPr>
              <a:t> </a:t>
            </a:r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7" name="Έλλειψη 6"/>
          <p:cNvSpPr/>
          <p:nvPr/>
        </p:nvSpPr>
        <p:spPr>
          <a:xfrm>
            <a:off x="990642" y="4941767"/>
            <a:ext cx="792088" cy="633139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8" name="Έλλειψη 7"/>
          <p:cNvSpPr/>
          <p:nvPr/>
        </p:nvSpPr>
        <p:spPr>
          <a:xfrm>
            <a:off x="2140298" y="5877692"/>
            <a:ext cx="792088" cy="633139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9" name="Έλλειψη 8"/>
          <p:cNvSpPr/>
          <p:nvPr/>
        </p:nvSpPr>
        <p:spPr>
          <a:xfrm>
            <a:off x="2937017" y="5877692"/>
            <a:ext cx="792088" cy="633139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0" name="Έλλειψη 9"/>
          <p:cNvSpPr/>
          <p:nvPr/>
        </p:nvSpPr>
        <p:spPr>
          <a:xfrm>
            <a:off x="3768639" y="5877691"/>
            <a:ext cx="792088" cy="633139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1" name="Έλλειψη 10"/>
          <p:cNvSpPr/>
          <p:nvPr/>
        </p:nvSpPr>
        <p:spPr>
          <a:xfrm>
            <a:off x="5076056" y="4944551"/>
            <a:ext cx="792088" cy="633139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2" name="Έλλειψη 11"/>
          <p:cNvSpPr/>
          <p:nvPr/>
        </p:nvSpPr>
        <p:spPr>
          <a:xfrm>
            <a:off x="5784863" y="5905773"/>
            <a:ext cx="792088" cy="633139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3" name="Έλλειψη 12"/>
          <p:cNvSpPr/>
          <p:nvPr/>
        </p:nvSpPr>
        <p:spPr>
          <a:xfrm>
            <a:off x="6566372" y="5905773"/>
            <a:ext cx="792088" cy="633139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4" name="Έλλειψη 13"/>
          <p:cNvSpPr/>
          <p:nvPr/>
        </p:nvSpPr>
        <p:spPr>
          <a:xfrm>
            <a:off x="7744986" y="5007385"/>
            <a:ext cx="792088" cy="633139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cxnSp>
        <p:nvCxnSpPr>
          <p:cNvPr id="16" name="Ευθεία γραμμή σύνδεσης 15"/>
          <p:cNvCxnSpPr/>
          <p:nvPr/>
        </p:nvCxnSpPr>
        <p:spPr>
          <a:xfrm flipH="1">
            <a:off x="1187624" y="3549675"/>
            <a:ext cx="864096" cy="68994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εία γραμμή σύνδεσης 16"/>
          <p:cNvCxnSpPr/>
          <p:nvPr/>
        </p:nvCxnSpPr>
        <p:spPr>
          <a:xfrm flipH="1">
            <a:off x="1687934" y="3549675"/>
            <a:ext cx="528358" cy="68994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Ευθεία γραμμή σύνδεσης 20"/>
          <p:cNvCxnSpPr/>
          <p:nvPr/>
        </p:nvCxnSpPr>
        <p:spPr>
          <a:xfrm flipH="1" flipV="1">
            <a:off x="2423878" y="3549675"/>
            <a:ext cx="508508" cy="68994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Ευθεία γραμμή σύνδεσης 22"/>
          <p:cNvCxnSpPr/>
          <p:nvPr/>
        </p:nvCxnSpPr>
        <p:spPr>
          <a:xfrm flipH="1">
            <a:off x="1168079" y="4490591"/>
            <a:ext cx="487598" cy="47125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Ευθεία γραμμή σύνδεσης 24"/>
          <p:cNvCxnSpPr>
            <a:stCxn id="7" idx="7"/>
          </p:cNvCxnSpPr>
          <p:nvPr/>
        </p:nvCxnSpPr>
        <p:spPr>
          <a:xfrm flipV="1">
            <a:off x="1666731" y="4539966"/>
            <a:ext cx="34195" cy="49452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Ευθεία γραμμή σύνδεσης 27"/>
          <p:cNvCxnSpPr/>
          <p:nvPr/>
        </p:nvCxnSpPr>
        <p:spPr>
          <a:xfrm flipH="1">
            <a:off x="2148743" y="4498019"/>
            <a:ext cx="631046" cy="614506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Ευθεία γραμμή σύνδεσης 30"/>
          <p:cNvCxnSpPr>
            <a:stCxn id="89" idx="0"/>
          </p:cNvCxnSpPr>
          <p:nvPr/>
        </p:nvCxnSpPr>
        <p:spPr>
          <a:xfrm flipH="1" flipV="1">
            <a:off x="3121652" y="4488394"/>
            <a:ext cx="1217246" cy="59392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Ευθεία γραμμή σύνδεσης 32"/>
          <p:cNvCxnSpPr/>
          <p:nvPr/>
        </p:nvCxnSpPr>
        <p:spPr>
          <a:xfrm>
            <a:off x="2937017" y="4488394"/>
            <a:ext cx="34303" cy="65645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Ευθεία γραμμή σύνδεσης 35"/>
          <p:cNvCxnSpPr/>
          <p:nvPr/>
        </p:nvCxnSpPr>
        <p:spPr>
          <a:xfrm flipH="1" flipV="1">
            <a:off x="2958406" y="4470231"/>
            <a:ext cx="393444" cy="68696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Ευθεία γραμμή σύνδεσης 37"/>
          <p:cNvCxnSpPr/>
          <p:nvPr/>
        </p:nvCxnSpPr>
        <p:spPr>
          <a:xfrm flipH="1" flipV="1">
            <a:off x="3041747" y="4479314"/>
            <a:ext cx="893173" cy="66099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Ευθεία γραμμή σύνδεσης 39"/>
          <p:cNvCxnSpPr>
            <a:endCxn id="8" idx="1"/>
          </p:cNvCxnSpPr>
          <p:nvPr/>
        </p:nvCxnSpPr>
        <p:spPr>
          <a:xfrm flipH="1">
            <a:off x="2256297" y="5353506"/>
            <a:ext cx="302958" cy="61690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Ευθεία γραμμή σύνδεσης 41"/>
          <p:cNvCxnSpPr>
            <a:stCxn id="8" idx="7"/>
          </p:cNvCxnSpPr>
          <p:nvPr/>
        </p:nvCxnSpPr>
        <p:spPr>
          <a:xfrm flipH="1" flipV="1">
            <a:off x="2622148" y="5356356"/>
            <a:ext cx="194239" cy="61405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Ευθεία γραμμή σύνδεσης 43"/>
          <p:cNvCxnSpPr>
            <a:endCxn id="9" idx="1"/>
          </p:cNvCxnSpPr>
          <p:nvPr/>
        </p:nvCxnSpPr>
        <p:spPr>
          <a:xfrm flipH="1">
            <a:off x="3053016" y="5358052"/>
            <a:ext cx="296282" cy="61236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Ευθεία γραμμή σύνδεσης 45"/>
          <p:cNvCxnSpPr>
            <a:stCxn id="9" idx="7"/>
          </p:cNvCxnSpPr>
          <p:nvPr/>
        </p:nvCxnSpPr>
        <p:spPr>
          <a:xfrm flipH="1" flipV="1">
            <a:off x="3428754" y="5353506"/>
            <a:ext cx="184352" cy="61690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Ευθεία γραμμή σύνδεσης 47"/>
          <p:cNvCxnSpPr>
            <a:stCxn id="10" idx="1"/>
          </p:cNvCxnSpPr>
          <p:nvPr/>
        </p:nvCxnSpPr>
        <p:spPr>
          <a:xfrm flipV="1">
            <a:off x="3884638" y="5353506"/>
            <a:ext cx="248662" cy="616906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Ευθεία γραμμή σύνδεσης 49"/>
          <p:cNvCxnSpPr/>
          <p:nvPr/>
        </p:nvCxnSpPr>
        <p:spPr>
          <a:xfrm flipH="1" flipV="1">
            <a:off x="4209961" y="5378860"/>
            <a:ext cx="199846" cy="59155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Ευθεία γραμμή σύνδεσης 51"/>
          <p:cNvCxnSpPr/>
          <p:nvPr/>
        </p:nvCxnSpPr>
        <p:spPr>
          <a:xfrm flipH="1">
            <a:off x="5004048" y="3536360"/>
            <a:ext cx="864096" cy="68994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Ευθεία γραμμή σύνδεσης 52"/>
          <p:cNvCxnSpPr/>
          <p:nvPr/>
        </p:nvCxnSpPr>
        <p:spPr>
          <a:xfrm flipH="1" flipV="1">
            <a:off x="6512737" y="3582659"/>
            <a:ext cx="864096" cy="70394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Ευθεία γραμμή σύνδεσης 54"/>
          <p:cNvCxnSpPr/>
          <p:nvPr/>
        </p:nvCxnSpPr>
        <p:spPr>
          <a:xfrm flipH="1">
            <a:off x="5512910" y="3582659"/>
            <a:ext cx="506049" cy="6563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Ευθεία γραμμή σύνδεσης 56"/>
          <p:cNvCxnSpPr/>
          <p:nvPr/>
        </p:nvCxnSpPr>
        <p:spPr>
          <a:xfrm flipH="1" flipV="1">
            <a:off x="6377006" y="3592662"/>
            <a:ext cx="642572" cy="67503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Ευθεία γραμμή σύνδεσης 59"/>
          <p:cNvCxnSpPr/>
          <p:nvPr/>
        </p:nvCxnSpPr>
        <p:spPr>
          <a:xfrm flipH="1" flipV="1">
            <a:off x="6182174" y="3571393"/>
            <a:ext cx="291623" cy="713206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Ευθεία γραμμή σύνδεσης 61"/>
          <p:cNvCxnSpPr>
            <a:stCxn id="14" idx="7"/>
          </p:cNvCxnSpPr>
          <p:nvPr/>
        </p:nvCxnSpPr>
        <p:spPr>
          <a:xfrm flipH="1" flipV="1">
            <a:off x="7897041" y="4462509"/>
            <a:ext cx="524034" cy="63759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Ευθεία γραμμή σύνδεσης 63"/>
          <p:cNvCxnSpPr>
            <a:stCxn id="14" idx="1"/>
          </p:cNvCxnSpPr>
          <p:nvPr/>
        </p:nvCxnSpPr>
        <p:spPr>
          <a:xfrm flipH="1" flipV="1">
            <a:off x="7737443" y="4469008"/>
            <a:ext cx="123542" cy="63109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Ευθεία γραμμή σύνδεσης 66"/>
          <p:cNvCxnSpPr>
            <a:stCxn id="11" idx="1"/>
          </p:cNvCxnSpPr>
          <p:nvPr/>
        </p:nvCxnSpPr>
        <p:spPr>
          <a:xfrm flipV="1">
            <a:off x="5192055" y="4445988"/>
            <a:ext cx="311876" cy="591284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Ευθεία γραμμή σύνδεσης 68"/>
          <p:cNvCxnSpPr>
            <a:stCxn id="11" idx="7"/>
          </p:cNvCxnSpPr>
          <p:nvPr/>
        </p:nvCxnSpPr>
        <p:spPr>
          <a:xfrm flipH="1" flipV="1">
            <a:off x="5572313" y="4439175"/>
            <a:ext cx="179832" cy="59809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Ευθεία γραμμή σύνδεσης 70"/>
          <p:cNvCxnSpPr>
            <a:stCxn id="85" idx="0"/>
            <a:endCxn id="88" idx="2"/>
          </p:cNvCxnSpPr>
          <p:nvPr/>
        </p:nvCxnSpPr>
        <p:spPr>
          <a:xfrm flipH="1" flipV="1">
            <a:off x="6606937" y="4503968"/>
            <a:ext cx="926345" cy="55274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Ευθεία γραμμή σύνδεσης 72"/>
          <p:cNvCxnSpPr>
            <a:stCxn id="98" idx="0"/>
          </p:cNvCxnSpPr>
          <p:nvPr/>
        </p:nvCxnSpPr>
        <p:spPr>
          <a:xfrm flipH="1" flipV="1">
            <a:off x="6531063" y="4487761"/>
            <a:ext cx="398749" cy="60032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Ευθεία γραμμή σύνδεσης 74"/>
          <p:cNvCxnSpPr/>
          <p:nvPr/>
        </p:nvCxnSpPr>
        <p:spPr>
          <a:xfrm flipV="1">
            <a:off x="6027538" y="4495179"/>
            <a:ext cx="352996" cy="682874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Ευθεία γραμμή σύνδεσης 76"/>
          <p:cNvCxnSpPr>
            <a:stCxn id="12" idx="1"/>
          </p:cNvCxnSpPr>
          <p:nvPr/>
        </p:nvCxnSpPr>
        <p:spPr>
          <a:xfrm flipV="1">
            <a:off x="5900862" y="5359486"/>
            <a:ext cx="294595" cy="63900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Ευθεία γραμμή σύνδεσης 78"/>
          <p:cNvCxnSpPr>
            <a:stCxn id="12" idx="7"/>
          </p:cNvCxnSpPr>
          <p:nvPr/>
        </p:nvCxnSpPr>
        <p:spPr>
          <a:xfrm flipH="1" flipV="1">
            <a:off x="6268159" y="5390937"/>
            <a:ext cx="192793" cy="60755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Ευθεία γραμμή σύνδεσης 80"/>
          <p:cNvCxnSpPr/>
          <p:nvPr/>
        </p:nvCxnSpPr>
        <p:spPr>
          <a:xfrm flipV="1">
            <a:off x="6690105" y="5376045"/>
            <a:ext cx="294595" cy="63900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Ευθεία γραμμή σύνδεσης 81"/>
          <p:cNvCxnSpPr/>
          <p:nvPr/>
        </p:nvCxnSpPr>
        <p:spPr>
          <a:xfrm flipH="1" flipV="1">
            <a:off x="7045353" y="5390937"/>
            <a:ext cx="192793" cy="60755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5870278" y="3316610"/>
            <a:ext cx="976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prstClr val="black"/>
                </a:solidFill>
                <a:latin typeface="Calibri"/>
              </a:rPr>
              <a:t>Εντολή</a:t>
            </a:r>
            <a:endParaRPr lang="el-GR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244050" y="4203822"/>
            <a:ext cx="82757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500" dirty="0" smtClean="0">
                <a:solidFill>
                  <a:prstClr val="black"/>
                </a:solidFill>
                <a:latin typeface="Calibri"/>
              </a:rPr>
              <a:t>Εντολή</a:t>
            </a:r>
            <a:endParaRPr lang="el-GR" sz="15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044996" y="5056715"/>
            <a:ext cx="97657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500" dirty="0" smtClean="0">
                <a:solidFill>
                  <a:prstClr val="black"/>
                </a:solidFill>
                <a:latin typeface="Calibri"/>
              </a:rPr>
              <a:t>Εντολή</a:t>
            </a:r>
            <a:endParaRPr lang="el-GR" sz="15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217432" y="4180803"/>
            <a:ext cx="77900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500" dirty="0" smtClean="0">
                <a:solidFill>
                  <a:prstClr val="black"/>
                </a:solidFill>
                <a:latin typeface="Calibri"/>
              </a:rPr>
              <a:t>Εντολή</a:t>
            </a:r>
            <a:endParaRPr lang="el-GR" sz="15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741064" y="5082316"/>
            <a:ext cx="11956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prstClr val="black"/>
                </a:solidFill>
                <a:latin typeface="Calibri"/>
              </a:rPr>
              <a:t>e</a:t>
            </a:r>
            <a:r>
              <a:rPr lang="en-US" sz="1500" b="1" dirty="0" smtClean="0">
                <a:solidFill>
                  <a:prstClr val="black"/>
                </a:solidFill>
                <a:latin typeface="Calibri"/>
              </a:rPr>
              <a:t>lse</a:t>
            </a:r>
            <a:r>
              <a:rPr lang="el-GR" sz="1500" dirty="0" smtClean="0">
                <a:solidFill>
                  <a:prstClr val="black"/>
                </a:solidFill>
                <a:latin typeface="Calibri"/>
              </a:rPr>
              <a:t> εντολή</a:t>
            </a:r>
            <a:endParaRPr lang="el-GR" sz="15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764498" y="5094344"/>
            <a:ext cx="125448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prstClr val="black"/>
                </a:solidFill>
                <a:latin typeface="Calibri"/>
              </a:rPr>
              <a:t>t</a:t>
            </a:r>
            <a:r>
              <a:rPr lang="en-US" sz="1500" b="1" dirty="0" smtClean="0">
                <a:solidFill>
                  <a:prstClr val="black"/>
                </a:solidFill>
                <a:latin typeface="Calibri"/>
              </a:rPr>
              <a:t>hen</a:t>
            </a:r>
            <a:r>
              <a:rPr lang="en-US" sz="15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500" dirty="0" smtClean="0">
                <a:solidFill>
                  <a:prstClr val="black"/>
                </a:solidFill>
                <a:latin typeface="Calibri"/>
              </a:rPr>
              <a:t>εντολή</a:t>
            </a:r>
            <a:endParaRPr lang="el-GR" sz="15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911822" y="3295384"/>
            <a:ext cx="976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prstClr val="black"/>
                </a:solidFill>
                <a:latin typeface="Calibri"/>
              </a:rPr>
              <a:t>Εντολή</a:t>
            </a:r>
            <a:endParaRPr lang="el-GR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661824" y="4191085"/>
            <a:ext cx="976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prstClr val="black"/>
                </a:solidFill>
                <a:latin typeface="Calibri"/>
              </a:rPr>
              <a:t>Εντολή</a:t>
            </a:r>
            <a:endParaRPr lang="el-GR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946947" y="5097704"/>
            <a:ext cx="1114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If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/>
                </a:solidFill>
                <a:latin typeface="Calibri"/>
              </a:rPr>
              <a:t>έκφραση</a:t>
            </a:r>
            <a:endParaRPr lang="el-GR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817866" y="4186660"/>
            <a:ext cx="5718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prstClr val="black"/>
                </a:solidFill>
                <a:latin typeface="Calibri"/>
              </a:rPr>
              <a:t>then</a:t>
            </a:r>
            <a:endParaRPr lang="el-GR" sz="15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839070" y="4194145"/>
            <a:ext cx="5718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prstClr val="black"/>
                </a:solidFill>
                <a:latin typeface="Calibri"/>
              </a:rPr>
              <a:t>else</a:t>
            </a:r>
            <a:endParaRPr lang="el-GR" sz="15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098441" y="4196373"/>
            <a:ext cx="976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prstClr val="black"/>
                </a:solidFill>
                <a:latin typeface="Calibri"/>
              </a:rPr>
              <a:t>έκφραση</a:t>
            </a:r>
            <a:endParaRPr lang="el-GR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944691" y="5099695"/>
            <a:ext cx="976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prstClr val="black"/>
                </a:solidFill>
                <a:latin typeface="Calibri"/>
              </a:rPr>
              <a:t>έκφραση</a:t>
            </a:r>
            <a:endParaRPr lang="el-GR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830920" y="5100106"/>
            <a:ext cx="332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if</a:t>
            </a:r>
            <a:endParaRPr lang="el-GR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801917" y="4202048"/>
            <a:ext cx="332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if</a:t>
            </a:r>
            <a:endParaRPr lang="el-GR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948464" y="4211515"/>
            <a:ext cx="332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if</a:t>
            </a:r>
            <a:endParaRPr lang="el-GR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342292" y="4232189"/>
            <a:ext cx="976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prstClr val="black"/>
                </a:solidFill>
                <a:latin typeface="Calibri"/>
              </a:rPr>
              <a:t>έκφραση</a:t>
            </a:r>
            <a:endParaRPr lang="el-GR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073109" y="4174839"/>
            <a:ext cx="5718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prstClr val="black"/>
                </a:solidFill>
                <a:latin typeface="Calibri"/>
              </a:rPr>
              <a:t>then</a:t>
            </a:r>
            <a:endParaRPr lang="el-GR" sz="15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107576" y="5112525"/>
            <a:ext cx="5718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500" dirty="0" smtClean="0">
                <a:solidFill>
                  <a:prstClr val="black"/>
                </a:solidFill>
                <a:latin typeface="Calibri"/>
              </a:rPr>
              <a:t>ΕΚ1</a:t>
            </a:r>
            <a:endParaRPr lang="el-GR" sz="15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244904" y="5100106"/>
            <a:ext cx="5718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500" dirty="0" smtClean="0">
                <a:solidFill>
                  <a:prstClr val="black"/>
                </a:solidFill>
                <a:latin typeface="Calibri"/>
              </a:rPr>
              <a:t>ΕΚ1</a:t>
            </a:r>
            <a:endParaRPr lang="el-GR" sz="15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346948" y="5998494"/>
            <a:ext cx="5718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500" dirty="0" smtClean="0">
                <a:solidFill>
                  <a:prstClr val="black"/>
                </a:solidFill>
                <a:latin typeface="Calibri"/>
              </a:rPr>
              <a:t>ΕΚ2</a:t>
            </a:r>
            <a:endParaRPr lang="el-GR" sz="15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974656" y="6050086"/>
            <a:ext cx="5718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500" dirty="0" smtClean="0">
                <a:solidFill>
                  <a:prstClr val="black"/>
                </a:solidFill>
                <a:latin typeface="Calibri"/>
              </a:rPr>
              <a:t>ΕΚ2</a:t>
            </a:r>
            <a:endParaRPr lang="el-GR" sz="15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104419" y="6040123"/>
            <a:ext cx="7271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500" dirty="0" smtClean="0">
                <a:solidFill>
                  <a:prstClr val="black"/>
                </a:solidFill>
                <a:latin typeface="Calibri"/>
              </a:rPr>
              <a:t>ΕΝΤ1</a:t>
            </a:r>
            <a:endParaRPr lang="el-GR" sz="15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701849" y="6049535"/>
            <a:ext cx="7271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500" dirty="0" smtClean="0">
                <a:solidFill>
                  <a:prstClr val="black"/>
                </a:solidFill>
                <a:latin typeface="Calibri"/>
              </a:rPr>
              <a:t>ΕΝΤ1</a:t>
            </a:r>
            <a:endParaRPr lang="el-GR" sz="15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884638" y="5998650"/>
            <a:ext cx="7271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500" dirty="0" smtClean="0">
                <a:solidFill>
                  <a:prstClr val="black"/>
                </a:solidFill>
                <a:latin typeface="Calibri"/>
              </a:rPr>
              <a:t>ΕΝΤ2</a:t>
            </a:r>
            <a:endParaRPr lang="el-GR" sz="15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848192" y="5118503"/>
            <a:ext cx="7271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500" dirty="0" smtClean="0">
                <a:solidFill>
                  <a:prstClr val="black"/>
                </a:solidFill>
                <a:latin typeface="Calibri"/>
              </a:rPr>
              <a:t>ΕΝΤ2</a:t>
            </a:r>
            <a:endParaRPr lang="el-GR" sz="15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8" name="Ευθεία γραμμή σύνδεσης 17"/>
          <p:cNvCxnSpPr>
            <a:endCxn id="70" idx="0"/>
          </p:cNvCxnSpPr>
          <p:nvPr/>
        </p:nvCxnSpPr>
        <p:spPr>
          <a:xfrm flipH="1">
            <a:off x="2359048" y="3617304"/>
            <a:ext cx="4568" cy="5575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Ευθεία γραμμή σύνδεσης 94"/>
          <p:cNvCxnSpPr>
            <a:endCxn id="94" idx="0"/>
          </p:cNvCxnSpPr>
          <p:nvPr/>
        </p:nvCxnSpPr>
        <p:spPr>
          <a:xfrm flipH="1">
            <a:off x="2504156" y="4529395"/>
            <a:ext cx="318838" cy="5683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Ευθεία γραμμή σύνδεσης 95"/>
          <p:cNvCxnSpPr/>
          <p:nvPr/>
        </p:nvCxnSpPr>
        <p:spPr>
          <a:xfrm flipH="1">
            <a:off x="6092199" y="3625943"/>
            <a:ext cx="4568" cy="5575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Ευθεία γραμμή σύνδεσης 96"/>
          <p:cNvCxnSpPr/>
          <p:nvPr/>
        </p:nvCxnSpPr>
        <p:spPr>
          <a:xfrm>
            <a:off x="6416590" y="4539382"/>
            <a:ext cx="11993" cy="5764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6643873" y="5088082"/>
            <a:ext cx="5718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prstClr val="black"/>
                </a:solidFill>
                <a:latin typeface="Calibri"/>
              </a:rPr>
              <a:t>then</a:t>
            </a:r>
            <a:endParaRPr lang="el-GR" sz="1500" b="1" dirty="0">
              <a:solidFill>
                <a:prstClr val="black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713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Τέχνασμα επίλυσης ασάφειας στην </a:t>
            </a:r>
            <a:r>
              <a:rPr lang="en-GB" dirty="0"/>
              <a:t>if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600" dirty="0">
                <a:solidFill>
                  <a:srgbClr val="000000"/>
                </a:solidFill>
              </a:rPr>
              <a:t>Γραμματική που αποφεύγει το πρόβλημα του μετεώρου </a:t>
            </a:r>
            <a:r>
              <a:rPr lang="en-US" sz="2600" dirty="0">
                <a:solidFill>
                  <a:srgbClr val="000000"/>
                </a:solidFill>
              </a:rPr>
              <a:t>else </a:t>
            </a:r>
            <a:r>
              <a:rPr lang="el-GR" sz="2600" dirty="0">
                <a:solidFill>
                  <a:srgbClr val="000000"/>
                </a:solidFill>
              </a:rPr>
              <a:t>με </a:t>
            </a:r>
            <a:r>
              <a:rPr lang="el-GR" sz="2600" dirty="0" smtClean="0">
                <a:solidFill>
                  <a:srgbClr val="000000"/>
                </a:solidFill>
              </a:rPr>
              <a:t>τέχνασμα</a:t>
            </a:r>
            <a:endParaRPr lang="el-GR" sz="2600" dirty="0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spcBef>
                <a:spcPts val="625"/>
              </a:spcBef>
              <a:buNone/>
            </a:pPr>
            <a:r>
              <a:rPr lang="el-GR" sz="2800" dirty="0">
                <a:solidFill>
                  <a:srgbClr val="000000"/>
                </a:solidFill>
              </a:rPr>
              <a:t>	</a:t>
            </a:r>
            <a:r>
              <a:rPr lang="en-US" sz="2400" i="1" dirty="0">
                <a:solidFill>
                  <a:srgbClr val="000000"/>
                </a:solidFill>
              </a:rPr>
              <a:t>S</a:t>
            </a:r>
            <a:r>
              <a:rPr lang="el-GR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>
                <a:solidFill>
                  <a:srgbClr val="000000"/>
                </a:solidFill>
              </a:rPr>
              <a:t>	</a:t>
            </a:r>
            <a:r>
              <a:rPr lang="el-GR" sz="2400" i="1" dirty="0" smtClean="0">
                <a:solidFill>
                  <a:srgbClr val="000000"/>
                </a:solidFill>
                <a:latin typeface="Symbol" panose="05050102010706020507" pitchFamily="18" charset="2"/>
              </a:rPr>
              <a:t></a:t>
            </a:r>
            <a:r>
              <a:rPr lang="el-GR" sz="2400" i="1" dirty="0" smtClean="0">
                <a:solidFill>
                  <a:srgbClr val="000000"/>
                </a:solidFill>
              </a:rPr>
              <a:t>  </a:t>
            </a:r>
            <a:r>
              <a:rPr lang="el-GR" sz="2400" i="1" dirty="0">
                <a:solidFill>
                  <a:srgbClr val="000000"/>
                </a:solidFill>
              </a:rPr>
              <a:t>εντολή</a:t>
            </a:r>
          </a:p>
          <a:p>
            <a:pPr>
              <a:lnSpc>
                <a:spcPct val="115000"/>
              </a:lnSpc>
              <a:spcBef>
                <a:spcPts val="625"/>
              </a:spcBef>
              <a:buNone/>
            </a:pPr>
            <a:r>
              <a:rPr lang="el-GR" sz="2400" i="1" dirty="0">
                <a:solidFill>
                  <a:srgbClr val="000000"/>
                </a:solidFill>
              </a:rPr>
              <a:t>	εντολή </a:t>
            </a:r>
            <a:r>
              <a:rPr lang="en-US" sz="2400" i="1" dirty="0">
                <a:solidFill>
                  <a:srgbClr val="000000"/>
                </a:solidFill>
              </a:rPr>
              <a:t>	</a:t>
            </a:r>
            <a:r>
              <a:rPr lang="el-GR" sz="2400" i="1" dirty="0" smtClean="0">
                <a:solidFill>
                  <a:srgbClr val="000000"/>
                </a:solidFill>
                <a:latin typeface="Symbol" panose="05050102010706020507" pitchFamily="18" charset="2"/>
              </a:rPr>
              <a:t></a:t>
            </a:r>
            <a:r>
              <a:rPr lang="el-GR" sz="2400" i="1" dirty="0" smtClean="0">
                <a:solidFill>
                  <a:srgbClr val="000000"/>
                </a:solidFill>
              </a:rPr>
              <a:t> </a:t>
            </a:r>
            <a:r>
              <a:rPr lang="el-GR" sz="2400" i="1" dirty="0" err="1">
                <a:solidFill>
                  <a:srgbClr val="000000"/>
                </a:solidFill>
              </a:rPr>
              <a:t>συν_εντολή</a:t>
            </a:r>
            <a:r>
              <a:rPr lang="el-GR" sz="2400" i="1" dirty="0">
                <a:solidFill>
                  <a:srgbClr val="000000"/>
                </a:solidFill>
              </a:rPr>
              <a:t> | </a:t>
            </a:r>
            <a:r>
              <a:rPr lang="el-GR" sz="2400" i="1" dirty="0" err="1">
                <a:solidFill>
                  <a:srgbClr val="000000"/>
                </a:solidFill>
              </a:rPr>
              <a:t>ασυν_εντολή</a:t>
            </a:r>
            <a:r>
              <a:rPr lang="el-GR" sz="2400" i="1" dirty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115000"/>
              </a:lnSpc>
              <a:spcBef>
                <a:spcPts val="625"/>
              </a:spcBef>
              <a:buNone/>
            </a:pPr>
            <a:r>
              <a:rPr lang="el-GR" sz="2400" i="1" dirty="0">
                <a:solidFill>
                  <a:srgbClr val="000000"/>
                </a:solidFill>
              </a:rPr>
              <a:t>	</a:t>
            </a:r>
            <a:r>
              <a:rPr lang="el-GR" sz="2400" i="1" dirty="0" err="1">
                <a:solidFill>
                  <a:srgbClr val="000000"/>
                </a:solidFill>
              </a:rPr>
              <a:t>συν_εντολή</a:t>
            </a:r>
            <a:r>
              <a:rPr lang="el-GR" sz="2400" i="1" dirty="0">
                <a:solidFill>
                  <a:srgbClr val="000000"/>
                </a:solidFill>
              </a:rPr>
              <a:t> </a:t>
            </a:r>
            <a:r>
              <a:rPr lang="el-GR" sz="2400" i="1" dirty="0" smtClean="0">
                <a:solidFill>
                  <a:srgbClr val="000000"/>
                </a:solidFill>
                <a:latin typeface="Symbol" panose="05050102010706020507" pitchFamily="18" charset="2"/>
              </a:rPr>
              <a:t></a:t>
            </a:r>
            <a:r>
              <a:rPr lang="el-GR" sz="2400" i="1" dirty="0">
                <a:solidFill>
                  <a:srgbClr val="000000"/>
                </a:solidFill>
              </a:rPr>
              <a:t>“</a:t>
            </a:r>
            <a:r>
              <a:rPr lang="en-US" sz="2400" i="1" dirty="0">
                <a:solidFill>
                  <a:srgbClr val="000000"/>
                </a:solidFill>
              </a:rPr>
              <a:t>if</a:t>
            </a:r>
            <a:r>
              <a:rPr lang="el-GR" sz="2400" i="1" dirty="0">
                <a:solidFill>
                  <a:srgbClr val="000000"/>
                </a:solidFill>
              </a:rPr>
              <a:t>” έκφραση “</a:t>
            </a:r>
            <a:r>
              <a:rPr lang="en-US" sz="2400" i="1" dirty="0">
                <a:solidFill>
                  <a:srgbClr val="000000"/>
                </a:solidFill>
              </a:rPr>
              <a:t>then</a:t>
            </a:r>
            <a:r>
              <a:rPr lang="el-GR" sz="2400" i="1" dirty="0">
                <a:solidFill>
                  <a:srgbClr val="000000"/>
                </a:solidFill>
              </a:rPr>
              <a:t>” </a:t>
            </a:r>
            <a:r>
              <a:rPr lang="el-GR" sz="2400" i="1" dirty="0" err="1">
                <a:solidFill>
                  <a:srgbClr val="000000"/>
                </a:solidFill>
              </a:rPr>
              <a:t>συν_εντολή</a:t>
            </a:r>
            <a:r>
              <a:rPr lang="el-GR" sz="2400" i="1" dirty="0">
                <a:solidFill>
                  <a:srgbClr val="000000"/>
                </a:solidFill>
              </a:rPr>
              <a:t> “</a:t>
            </a:r>
            <a:r>
              <a:rPr lang="en-US" sz="2400" i="1" dirty="0">
                <a:solidFill>
                  <a:srgbClr val="000000"/>
                </a:solidFill>
              </a:rPr>
              <a:t>else</a:t>
            </a:r>
            <a:r>
              <a:rPr lang="el-GR" sz="2400" i="1" dirty="0">
                <a:solidFill>
                  <a:srgbClr val="000000"/>
                </a:solidFill>
              </a:rPr>
              <a:t>” </a:t>
            </a:r>
            <a:r>
              <a:rPr lang="el-GR" sz="2400" i="1" dirty="0" err="1" smtClean="0">
                <a:solidFill>
                  <a:srgbClr val="000000"/>
                </a:solidFill>
              </a:rPr>
              <a:t>συν_εντολή</a:t>
            </a:r>
            <a:r>
              <a:rPr lang="el-GR" sz="2400" i="1" dirty="0" smtClean="0">
                <a:solidFill>
                  <a:srgbClr val="000000"/>
                </a:solidFill>
              </a:rPr>
              <a:t> | </a:t>
            </a:r>
            <a:r>
              <a:rPr lang="el-GR" sz="2400" i="1" dirty="0">
                <a:solidFill>
                  <a:srgbClr val="000000"/>
                </a:solidFill>
              </a:rPr>
              <a:t>άλλο </a:t>
            </a:r>
          </a:p>
          <a:p>
            <a:pPr>
              <a:lnSpc>
                <a:spcPct val="115000"/>
              </a:lnSpc>
              <a:spcBef>
                <a:spcPts val="625"/>
              </a:spcBef>
              <a:buNone/>
            </a:pPr>
            <a:r>
              <a:rPr lang="el-GR" sz="2400" i="1" dirty="0">
                <a:solidFill>
                  <a:srgbClr val="000000"/>
                </a:solidFill>
              </a:rPr>
              <a:t>	</a:t>
            </a:r>
            <a:r>
              <a:rPr lang="el-GR" sz="2400" i="1" dirty="0" err="1" smtClean="0">
                <a:solidFill>
                  <a:srgbClr val="000000"/>
                </a:solidFill>
              </a:rPr>
              <a:t>ασυν_εντολή</a:t>
            </a:r>
            <a:r>
              <a:rPr lang="el-GR" sz="2400" i="1" dirty="0" smtClean="0">
                <a:solidFill>
                  <a:srgbClr val="000000"/>
                </a:solidFill>
                <a:latin typeface="Symbol" panose="05050102010706020507" pitchFamily="18" charset="2"/>
              </a:rPr>
              <a:t></a:t>
            </a:r>
            <a:r>
              <a:rPr lang="el-GR" sz="2400" i="1" dirty="0" smtClean="0">
                <a:solidFill>
                  <a:srgbClr val="000000"/>
                </a:solidFill>
              </a:rPr>
              <a:t> </a:t>
            </a:r>
            <a:r>
              <a:rPr lang="el-GR" sz="2400" i="1" dirty="0">
                <a:solidFill>
                  <a:srgbClr val="000000"/>
                </a:solidFill>
              </a:rPr>
              <a:t>“</a:t>
            </a:r>
            <a:r>
              <a:rPr lang="en-US" sz="2400" i="1" dirty="0">
                <a:solidFill>
                  <a:srgbClr val="000000"/>
                </a:solidFill>
              </a:rPr>
              <a:t>if</a:t>
            </a:r>
            <a:r>
              <a:rPr lang="el-GR" sz="2400" i="1" dirty="0">
                <a:solidFill>
                  <a:srgbClr val="000000"/>
                </a:solidFill>
              </a:rPr>
              <a:t>” έκφραση “</a:t>
            </a:r>
            <a:r>
              <a:rPr lang="en-US" sz="2400" i="1" dirty="0">
                <a:solidFill>
                  <a:srgbClr val="000000"/>
                </a:solidFill>
              </a:rPr>
              <a:t>then</a:t>
            </a:r>
            <a:r>
              <a:rPr lang="el-GR" sz="2400" i="1" dirty="0">
                <a:solidFill>
                  <a:srgbClr val="000000"/>
                </a:solidFill>
              </a:rPr>
              <a:t>” εντολή</a:t>
            </a:r>
          </a:p>
          <a:p>
            <a:pPr>
              <a:lnSpc>
                <a:spcPct val="115000"/>
              </a:lnSpc>
              <a:spcBef>
                <a:spcPts val="625"/>
              </a:spcBef>
              <a:buNone/>
            </a:pPr>
            <a:r>
              <a:rPr lang="el-GR" sz="2400" i="1" dirty="0" smtClean="0">
                <a:solidFill>
                  <a:srgbClr val="000000"/>
                </a:solidFill>
              </a:rPr>
              <a:t>| </a:t>
            </a:r>
            <a:r>
              <a:rPr lang="el-GR" sz="2400" i="1" dirty="0">
                <a:solidFill>
                  <a:srgbClr val="000000"/>
                </a:solidFill>
              </a:rPr>
              <a:t>“</a:t>
            </a:r>
            <a:r>
              <a:rPr lang="en-US" sz="2400" i="1" dirty="0">
                <a:solidFill>
                  <a:srgbClr val="000000"/>
                </a:solidFill>
              </a:rPr>
              <a:t>if</a:t>
            </a:r>
            <a:r>
              <a:rPr lang="el-GR" sz="2400" i="1" dirty="0">
                <a:solidFill>
                  <a:srgbClr val="000000"/>
                </a:solidFill>
              </a:rPr>
              <a:t>” έκφραση “</a:t>
            </a:r>
            <a:r>
              <a:rPr lang="en-US" sz="2400" i="1" dirty="0">
                <a:solidFill>
                  <a:srgbClr val="000000"/>
                </a:solidFill>
              </a:rPr>
              <a:t>then</a:t>
            </a:r>
            <a:r>
              <a:rPr lang="el-GR" sz="2400" i="1" dirty="0">
                <a:solidFill>
                  <a:srgbClr val="000000"/>
                </a:solidFill>
              </a:rPr>
              <a:t>” </a:t>
            </a:r>
            <a:r>
              <a:rPr lang="el-GR" sz="2400" i="1" dirty="0" err="1">
                <a:solidFill>
                  <a:srgbClr val="000000"/>
                </a:solidFill>
              </a:rPr>
              <a:t>συν_εντολή</a:t>
            </a:r>
            <a:r>
              <a:rPr lang="el-GR" sz="2400" i="1" dirty="0">
                <a:solidFill>
                  <a:srgbClr val="000000"/>
                </a:solidFill>
              </a:rPr>
              <a:t> “</a:t>
            </a:r>
            <a:r>
              <a:rPr lang="en-US" sz="2400" i="1" dirty="0">
                <a:solidFill>
                  <a:srgbClr val="000000"/>
                </a:solidFill>
              </a:rPr>
              <a:t>else</a:t>
            </a:r>
            <a:r>
              <a:rPr lang="el-GR" sz="2400" i="1" dirty="0">
                <a:solidFill>
                  <a:srgbClr val="000000"/>
                </a:solidFill>
              </a:rPr>
              <a:t>” </a:t>
            </a:r>
            <a:r>
              <a:rPr lang="el-GR" sz="2400" i="1" dirty="0" err="1">
                <a:solidFill>
                  <a:srgbClr val="000000"/>
                </a:solidFill>
              </a:rPr>
              <a:t>ασυν_εντολή</a:t>
            </a:r>
            <a:r>
              <a:rPr lang="el-GR" sz="2400" i="1" dirty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ts val="1250"/>
              </a:spcBef>
              <a:buNone/>
            </a:pPr>
            <a:endParaRPr lang="el-GR" sz="2800" i="1" dirty="0">
              <a:solidFill>
                <a:srgbClr val="000000"/>
              </a:solidFill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192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Αριστερή Αναδρομικότητα  </a:t>
            </a:r>
            <a:br>
              <a:rPr lang="el-GR" sz="4400" dirty="0"/>
            </a:br>
            <a:r>
              <a:rPr lang="el-GR" b="0" dirty="0"/>
              <a:t>(</a:t>
            </a:r>
            <a:r>
              <a:rPr lang="en-US" b="0" dirty="0"/>
              <a:t>left recursion) </a:t>
            </a:r>
            <a:endParaRPr lang="el-GR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4857" y="1196752"/>
            <a:ext cx="8229600" cy="5524723"/>
          </a:xfrm>
        </p:spPr>
        <p:txBody>
          <a:bodyPr>
            <a:normAutofit/>
          </a:bodyPr>
          <a:lstStyle/>
          <a:p>
            <a:pPr>
              <a:buNone/>
              <a:tabLst>
                <a:tab pos="0" algn="l"/>
              </a:tabLst>
            </a:pP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Ένας κανόνας είναι αριστερά αναδρομικός όταν το </a:t>
            </a:r>
            <a:r>
              <a:rPr lang="el-GR" sz="2400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πρώτο</a:t>
            </a:r>
            <a:r>
              <a:rPr lang="el-G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σύμβολο </a:t>
            </a: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που εμφανίζεται στο δεξί σκέλος είναι το </a:t>
            </a:r>
            <a:r>
              <a:rPr lang="el-G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μη-τερματικό </a:t>
            </a: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που εμφανίζεται και αριστερά π.χ</a:t>
            </a:r>
            <a:r>
              <a:rPr lang="el-G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endParaRPr lang="el-GR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GB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Α</a:t>
            </a:r>
            <a:r>
              <a:rPr lang="el-GR" sz="2400" dirty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</a:t>
            </a:r>
            <a:r>
              <a:rPr lang="el-GR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solidFill>
                  <a:srgbClr val="000000"/>
                </a:solidFill>
              </a:rPr>
              <a:t>Α</a:t>
            </a:r>
            <a:r>
              <a:rPr lang="en-US" sz="24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cd</a:t>
            </a:r>
            <a:r>
              <a:rPr lang="el-G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  </a:t>
            </a: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είναι αριστερά αναδρομικός </a:t>
            </a:r>
          </a:p>
          <a:p>
            <a:pPr>
              <a:buNone/>
            </a:pPr>
            <a:r>
              <a:rPr lang="en-GB" sz="2400" dirty="0">
                <a:solidFill>
                  <a:srgbClr val="000000"/>
                </a:solidFill>
              </a:rPr>
              <a:t>Α</a:t>
            </a:r>
            <a:r>
              <a:rPr lang="el-GR" sz="2400" dirty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</a:t>
            </a:r>
            <a:r>
              <a:rPr lang="el-GR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c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000000"/>
                </a:solidFill>
              </a:rPr>
              <a:t>Α</a:t>
            </a: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d</a:t>
            </a: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  δεν είναι αριστερά </a:t>
            </a:r>
            <a:r>
              <a:rPr lang="el-G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αναδρομικός</a:t>
            </a:r>
          </a:p>
          <a:p>
            <a:pPr>
              <a:spcBef>
                <a:spcPts val="1200"/>
              </a:spcBef>
              <a:buNone/>
            </a:pPr>
            <a:r>
              <a:rPr lang="el-GR" sz="2400" u="sng" dirty="0">
                <a:solidFill>
                  <a:srgbClr val="000000"/>
                </a:solidFill>
              </a:rPr>
              <a:t>Αντίστοιχη ρουτίνα</a:t>
            </a:r>
            <a:r>
              <a:rPr lang="el-GR" sz="2400" u="sng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l-GR" sz="2400" u="sng" dirty="0">
                <a:solidFill>
                  <a:srgbClr val="000000"/>
                </a:solidFill>
              </a:rPr>
              <a:t> αναδρομικού κανόνα</a:t>
            </a:r>
            <a:r>
              <a:rPr lang="el-GR" sz="2400" u="sng" dirty="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</a:p>
          <a:p>
            <a:pPr>
              <a:buNone/>
            </a:pP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procedure A ;</a:t>
            </a:r>
          </a:p>
          <a:p>
            <a:pPr>
              <a:buNone/>
            </a:pP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begin</a:t>
            </a:r>
          </a:p>
          <a:p>
            <a:pPr>
              <a:buNone/>
            </a:pPr>
            <a:r>
              <a:rPr lang="el-GR" sz="24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;    </a:t>
            </a:r>
            <a:r>
              <a:rPr lang="en-US" sz="2400" dirty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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κάλεσμα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της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Α</a:t>
            </a:r>
          </a:p>
          <a:p>
            <a:pPr>
              <a:buNone/>
            </a:pPr>
            <a:r>
              <a:rPr lang="en-US" sz="240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getoken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(c) ;</a:t>
            </a:r>
          </a:p>
          <a:p>
            <a:pPr>
              <a:buNone/>
            </a:pPr>
            <a:r>
              <a:rPr lang="en-US" sz="240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getoken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(d) ;</a:t>
            </a:r>
          </a:p>
          <a:p>
            <a:pPr>
              <a:buNone/>
            </a:pP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end ;</a:t>
            </a:r>
          </a:p>
          <a:p>
            <a:pPr algn="just">
              <a:buNone/>
            </a:pPr>
            <a:endParaRPr lang="el-GR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195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Εξάλειψη Αριστερής Αναδρομικότητας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2060848"/>
            <a:ext cx="3106688" cy="3024336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el-GR" sz="2400" b="1" dirty="0" smtClean="0">
                <a:solidFill>
                  <a:srgbClr val="000000"/>
                </a:solidFill>
              </a:rPr>
              <a:t>Τέχνασμα εξάλειψης</a:t>
            </a:r>
          </a:p>
          <a:p>
            <a:pPr algn="just">
              <a:buNone/>
            </a:pPr>
            <a:r>
              <a:rPr lang="el-GR" sz="2400" u="sng" dirty="0" smtClean="0">
                <a:solidFill>
                  <a:srgbClr val="000000"/>
                </a:solidFill>
              </a:rPr>
              <a:t>Από:</a:t>
            </a:r>
          </a:p>
          <a:p>
            <a:pPr algn="just">
              <a:buNone/>
            </a:pPr>
            <a:r>
              <a:rPr lang="en-GB" sz="2400" dirty="0" smtClean="0">
                <a:solidFill>
                  <a:srgbClr val="000000"/>
                </a:solidFill>
              </a:rPr>
              <a:t>Α</a:t>
            </a:r>
            <a:r>
              <a:rPr lang="el-GR" sz="2400" dirty="0" smtClean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</a:t>
            </a:r>
            <a:r>
              <a:rPr lang="el-G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solidFill>
                  <a:srgbClr val="000000"/>
                </a:solidFill>
              </a:rPr>
              <a:t>Α</a:t>
            </a:r>
            <a:r>
              <a:rPr lang="el-G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α | β </a:t>
            </a:r>
          </a:p>
          <a:p>
            <a:pPr algn="just">
              <a:spcBef>
                <a:spcPts val="1800"/>
              </a:spcBef>
              <a:buNone/>
            </a:pPr>
            <a:r>
              <a:rPr lang="el-GR" sz="2400" u="sng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σε :</a:t>
            </a:r>
            <a:endParaRPr lang="el-GR" sz="24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en-GB" sz="2400" dirty="0" smtClean="0">
                <a:solidFill>
                  <a:srgbClr val="000000"/>
                </a:solidFill>
              </a:rPr>
              <a:t>Α</a:t>
            </a:r>
            <a:r>
              <a:rPr lang="el-GR" sz="2400" dirty="0" smtClean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</a:t>
            </a:r>
            <a:r>
              <a:rPr lang="el-G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β </a:t>
            </a:r>
            <a:r>
              <a:rPr lang="el-GR" sz="2400" dirty="0" smtClean="0">
                <a:solidFill>
                  <a:srgbClr val="000000"/>
                </a:solidFill>
              </a:rPr>
              <a:t> Α </a:t>
            </a:r>
            <a:r>
              <a:rPr lang="el-G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'</a:t>
            </a:r>
            <a:r>
              <a:rPr lang="el-GR" sz="2400" dirty="0" smtClean="0">
                <a:solidFill>
                  <a:srgbClr val="000000"/>
                </a:solidFill>
              </a:rPr>
              <a:t>  </a:t>
            </a:r>
          </a:p>
          <a:p>
            <a:pPr algn="just">
              <a:buNone/>
            </a:pPr>
            <a:r>
              <a:rPr lang="el-GR" sz="2400" dirty="0" smtClean="0">
                <a:solidFill>
                  <a:srgbClr val="000000"/>
                </a:solidFill>
              </a:rPr>
              <a:t> Α '   </a:t>
            </a:r>
            <a:r>
              <a:rPr lang="el-GR" sz="2400" dirty="0" smtClean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</a:t>
            </a:r>
            <a:r>
              <a:rPr lang="el-GR" sz="2400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l-G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α</a:t>
            </a:r>
            <a:r>
              <a:rPr lang="el-GR" sz="2400" dirty="0" smtClean="0">
                <a:solidFill>
                  <a:srgbClr val="000000"/>
                </a:solidFill>
              </a:rPr>
              <a:t> Α '   </a:t>
            </a:r>
            <a:r>
              <a:rPr lang="el-G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| ε</a:t>
            </a:r>
            <a:r>
              <a:rPr lang="el-GR" sz="2400" dirty="0" smtClean="0">
                <a:solidFill>
                  <a:srgbClr val="000000"/>
                </a:solidFill>
              </a:rPr>
              <a:t> </a:t>
            </a:r>
            <a:endParaRPr lang="el-GR" sz="2400" dirty="0">
              <a:solidFill>
                <a:srgbClr val="00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4087739" y="1916832"/>
            <a:ext cx="4572000" cy="436427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ts val="1500"/>
              </a:spcBef>
            </a:pPr>
            <a:r>
              <a:rPr lang="el-GR" sz="2400" b="1" dirty="0">
                <a:solidFill>
                  <a:srgbClr val="000000"/>
                </a:solidFill>
                <a:latin typeface="Calibri"/>
              </a:rPr>
              <a:t>Γραμματική:</a:t>
            </a:r>
            <a:r>
              <a:rPr lang="el-GR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l-GR" sz="2400" dirty="0" smtClean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Ε</a:t>
            </a:r>
            <a:r>
              <a:rPr lang="el-G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 </a:t>
            </a:r>
            <a:r>
              <a:rPr lang="el-GR" sz="2400" dirty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</a:t>
            </a: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Ε </a:t>
            </a:r>
            <a:r>
              <a:rPr lang="el-GR" sz="2400" dirty="0">
                <a:solidFill>
                  <a:srgbClr val="000000"/>
                </a:solidFill>
                <a:latin typeface="Calibri"/>
              </a:rPr>
              <a:t>+ </a:t>
            </a:r>
            <a:r>
              <a:rPr lang="en-GB" sz="2400" dirty="0">
                <a:solidFill>
                  <a:srgbClr val="000000"/>
                </a:solidFill>
                <a:latin typeface="Calibri"/>
              </a:rPr>
              <a:t>T</a:t>
            </a:r>
            <a:r>
              <a:rPr lang="el-GR" sz="2400" dirty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 |  Τ</a:t>
            </a:r>
          </a:p>
          <a:p>
            <a:pPr>
              <a:lnSpc>
                <a:spcPct val="80000"/>
              </a:lnSpc>
              <a:spcBef>
                <a:spcPts val="1500"/>
              </a:spcBef>
            </a:pPr>
            <a:r>
              <a:rPr lang="el-GR" sz="2400" dirty="0">
                <a:solidFill>
                  <a:srgbClr val="000000"/>
                </a:solidFill>
              </a:rPr>
              <a:t>		 </a:t>
            </a:r>
            <a:r>
              <a:rPr lang="en-GB" sz="2400" dirty="0">
                <a:solidFill>
                  <a:srgbClr val="000000"/>
                </a:solidFill>
                <a:latin typeface="Calibri"/>
              </a:rPr>
              <a:t>Τ</a:t>
            </a: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</a:t>
            </a: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Calibri"/>
              </a:rPr>
              <a:t>Τ</a:t>
            </a:r>
            <a:r>
              <a:rPr lang="el-GR" sz="2400" dirty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000000"/>
                </a:solidFill>
                <a:latin typeface="Calibri"/>
              </a:rPr>
              <a:t>*</a:t>
            </a:r>
            <a:r>
              <a:rPr lang="el-GR" sz="2400" dirty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| </a:t>
            </a:r>
            <a:r>
              <a:rPr lang="en-GB" sz="2400" dirty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F</a:t>
            </a:r>
            <a:r>
              <a:rPr lang="el-GR" sz="2400" dirty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80000"/>
              </a:lnSpc>
              <a:spcBef>
                <a:spcPts val="1500"/>
              </a:spcBef>
            </a:pPr>
            <a:r>
              <a:rPr lang="el-GR" sz="2400" dirty="0">
                <a:solidFill>
                  <a:srgbClr val="000000"/>
                </a:solidFill>
              </a:rPr>
              <a:t>		</a:t>
            </a:r>
            <a:r>
              <a:rPr lang="en-GB" sz="2400" dirty="0">
                <a:solidFill>
                  <a:srgbClr val="000000"/>
                </a:solidFill>
                <a:latin typeface="Calibri"/>
              </a:rPr>
              <a:t> F</a:t>
            </a: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</a:t>
            </a: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&lt;id&gt;</a:t>
            </a:r>
            <a:r>
              <a:rPr lang="el-GR" sz="2400" dirty="0" smtClean="0">
                <a:solidFill>
                  <a:srgbClr val="000000"/>
                </a:solidFill>
              </a:rPr>
              <a:t> | </a:t>
            </a:r>
            <a:r>
              <a:rPr lang="el-G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ε</a:t>
            </a:r>
            <a:endParaRPr lang="en-US" sz="2400" dirty="0">
              <a:solidFill>
                <a:srgbClr val="000000"/>
              </a:solidFill>
              <a:latin typeface="Calibri"/>
              <a:cs typeface="Times New Roman" panose="02020603050405020304" pitchFamily="18" charset="0"/>
            </a:endParaRPr>
          </a:p>
          <a:p>
            <a:pPr>
              <a:spcBef>
                <a:spcPts val="1500"/>
              </a:spcBef>
            </a:pPr>
            <a:r>
              <a:rPr lang="el-GR" sz="2400" u="sng" dirty="0">
                <a:solidFill>
                  <a:srgbClr val="000000"/>
                </a:solidFill>
                <a:latin typeface="Calibri"/>
              </a:rPr>
              <a:t>Μετά την εξάλειψη </a:t>
            </a:r>
            <a:r>
              <a:rPr lang="el-GR" sz="2400" u="sng" dirty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έχουμε :</a:t>
            </a:r>
          </a:p>
          <a:p>
            <a:pPr>
              <a:lnSpc>
                <a:spcPct val="80000"/>
              </a:lnSpc>
              <a:spcBef>
                <a:spcPts val="1500"/>
              </a:spcBef>
            </a:pPr>
            <a:r>
              <a:rPr lang="el-GR" sz="2400" dirty="0">
                <a:solidFill>
                  <a:srgbClr val="000000"/>
                </a:solidFill>
              </a:rPr>
              <a:t>		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l-GR" sz="2400" dirty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Ε</a:t>
            </a:r>
            <a:r>
              <a:rPr lang="en-GB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</a:t>
            </a: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Calibri"/>
              </a:rPr>
              <a:t>Τ</a:t>
            </a:r>
            <a:r>
              <a:rPr lang="el-GR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l-GR" sz="2400" dirty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Ε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΄</a:t>
            </a:r>
            <a:r>
              <a:rPr lang="el-GR" sz="2400" dirty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80000"/>
              </a:lnSpc>
              <a:spcBef>
                <a:spcPts val="1500"/>
              </a:spcBef>
            </a:pPr>
            <a:r>
              <a:rPr lang="el-GR" sz="2400" dirty="0">
                <a:solidFill>
                  <a:srgbClr val="000000"/>
                </a:solidFill>
              </a:rPr>
              <a:t>		 </a:t>
            </a:r>
            <a:r>
              <a:rPr lang="el-GR" sz="2400" dirty="0">
                <a:solidFill>
                  <a:srgbClr val="000000"/>
                </a:solidFill>
                <a:latin typeface="Calibri"/>
              </a:rPr>
              <a:t>Ε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΄</a:t>
            </a:r>
            <a:r>
              <a:rPr lang="el-GR" sz="2400" dirty="0">
                <a:solidFill>
                  <a:srgbClr val="000000"/>
                </a:solidFill>
              </a:rPr>
              <a:t> </a:t>
            </a:r>
            <a:r>
              <a:rPr lang="el-GR" sz="2400" dirty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</a:t>
            </a: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000000"/>
                </a:solidFill>
                <a:latin typeface="Calibri"/>
              </a:rPr>
              <a:t>+ </a:t>
            </a:r>
            <a:r>
              <a:rPr lang="en-GB" sz="2400" dirty="0">
                <a:solidFill>
                  <a:srgbClr val="000000"/>
                </a:solidFill>
                <a:latin typeface="Calibri"/>
              </a:rPr>
              <a:t>Τ</a:t>
            </a:r>
            <a:r>
              <a:rPr lang="el-GR" sz="2400" dirty="0">
                <a:solidFill>
                  <a:srgbClr val="000000"/>
                </a:solidFill>
                <a:latin typeface="Calibri"/>
              </a:rPr>
              <a:t> Ε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΄</a:t>
            </a:r>
            <a:r>
              <a:rPr lang="el-GR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l-GR" sz="2400" dirty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| ε </a:t>
            </a:r>
          </a:p>
          <a:p>
            <a:pPr>
              <a:lnSpc>
                <a:spcPct val="80000"/>
              </a:lnSpc>
              <a:spcBef>
                <a:spcPts val="1500"/>
              </a:spcBef>
            </a:pPr>
            <a:r>
              <a:rPr lang="el-GR" sz="2400" dirty="0">
                <a:solidFill>
                  <a:srgbClr val="000000"/>
                </a:solidFill>
              </a:rPr>
              <a:t>	</a:t>
            </a:r>
            <a:r>
              <a:rPr lang="en-GB" sz="2400" dirty="0">
                <a:solidFill>
                  <a:srgbClr val="000000"/>
                </a:solidFill>
              </a:rPr>
              <a:t>	</a:t>
            </a:r>
            <a:r>
              <a:rPr lang="en-GB" sz="2400" dirty="0">
                <a:solidFill>
                  <a:srgbClr val="000000"/>
                </a:solidFill>
                <a:latin typeface="Calibri"/>
              </a:rPr>
              <a:t>Τ</a:t>
            </a:r>
            <a:r>
              <a:rPr lang="el-GR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l-GR" sz="2400" dirty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</a:t>
            </a: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 T΄</a:t>
            </a:r>
            <a:r>
              <a:rPr lang="el-GR" sz="2400" baseline="30000" dirty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80000"/>
              </a:lnSpc>
              <a:spcBef>
                <a:spcPts val="1500"/>
              </a:spcBef>
            </a:pPr>
            <a:r>
              <a:rPr lang="el-GR" sz="2400" dirty="0">
                <a:solidFill>
                  <a:srgbClr val="000000"/>
                </a:solidFill>
              </a:rPr>
              <a:t>		 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T΄</a:t>
            </a:r>
            <a:r>
              <a:rPr lang="el-GR" sz="2400" dirty="0">
                <a:solidFill>
                  <a:srgbClr val="000000"/>
                </a:solidFill>
              </a:rPr>
              <a:t> </a:t>
            </a:r>
            <a:r>
              <a:rPr lang="el-GR" sz="2400" dirty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</a:t>
            </a: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000000"/>
                </a:solidFill>
                <a:latin typeface="Calibri"/>
              </a:rPr>
              <a:t>*</a:t>
            </a:r>
            <a:r>
              <a:rPr lang="en-GB" sz="2400" dirty="0">
                <a:solidFill>
                  <a:srgbClr val="000000"/>
                </a:solidFill>
                <a:latin typeface="Calibri"/>
              </a:rPr>
              <a:t>F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 T΄</a:t>
            </a:r>
            <a:r>
              <a:rPr lang="el-GR" sz="2400" dirty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 | ε </a:t>
            </a:r>
          </a:p>
          <a:p>
            <a:pPr>
              <a:lnSpc>
                <a:spcPct val="80000"/>
              </a:lnSpc>
              <a:spcBef>
                <a:spcPts val="1500"/>
              </a:spcBef>
            </a:pPr>
            <a:r>
              <a:rPr lang="el-GR" sz="2400" dirty="0">
                <a:solidFill>
                  <a:srgbClr val="000000"/>
                </a:solidFill>
              </a:rPr>
              <a:t>		</a:t>
            </a:r>
            <a:r>
              <a:rPr lang="en-GB" sz="2400" dirty="0">
                <a:solidFill>
                  <a:srgbClr val="000000"/>
                </a:solidFill>
                <a:latin typeface="Calibri"/>
              </a:rPr>
              <a:t>F</a:t>
            </a: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</a:t>
            </a: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&lt;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id&gt;</a:t>
            </a:r>
            <a:r>
              <a:rPr lang="el-GR" sz="2400" dirty="0" smtClean="0">
                <a:solidFill>
                  <a:srgbClr val="000000"/>
                </a:solidFill>
                <a:latin typeface="Calibri"/>
              </a:rPr>
              <a:t> | </a:t>
            </a:r>
            <a:r>
              <a:rPr lang="el-GR" sz="2400" dirty="0" smtClean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ε</a:t>
            </a:r>
            <a:endParaRPr lang="el-GR" sz="2400" dirty="0">
              <a:solidFill>
                <a:srgbClr val="000000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014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Παραγοντοποίηση</a:t>
            </a:r>
            <a:r>
              <a:rPr lang="el-GR" dirty="0"/>
              <a:t>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Σε γενικ</a:t>
            </a:r>
            <a:r>
              <a:rPr lang="el-GR" sz="2400" dirty="0">
                <a:solidFill>
                  <a:srgbClr val="000000"/>
                </a:solidFill>
              </a:rPr>
              <a:t>ή</a:t>
            </a: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μορφή η </a:t>
            </a:r>
            <a:r>
              <a:rPr lang="el-GR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παραγοντοποίηση</a:t>
            </a: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συνίσταται στο να πάρουμε έναν κανόνα της μορφής</a:t>
            </a:r>
            <a:r>
              <a:rPr lang="el-GR" sz="2400" dirty="0">
                <a:solidFill>
                  <a:srgbClr val="000000"/>
                </a:solidFill>
              </a:rPr>
              <a:t>:</a:t>
            </a:r>
          </a:p>
          <a:p>
            <a:pPr algn="just">
              <a:spcBef>
                <a:spcPts val="1800"/>
              </a:spcBef>
              <a:buClrTx/>
              <a:buFontTx/>
              <a:buNone/>
            </a:pP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Α</a:t>
            </a:r>
            <a:r>
              <a:rPr lang="el-GR" sz="2400" dirty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</a:t>
            </a: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 </a:t>
            </a:r>
            <a:r>
              <a:rPr lang="el-G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αβ</a:t>
            </a:r>
            <a:r>
              <a:rPr lang="el-GR" sz="2400" baseline="-25000" dirty="0" smtClean="0">
                <a:solidFill>
                  <a:srgbClr val="000000"/>
                </a:solidFill>
              </a:rPr>
              <a:t>1</a:t>
            </a:r>
            <a:r>
              <a:rPr lang="el-G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| αβ</a:t>
            </a:r>
            <a:r>
              <a:rPr lang="el-GR" sz="24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endParaRPr lang="el-GR" sz="2400" dirty="0">
              <a:solidFill>
                <a:srgbClr val="000000"/>
              </a:solidFill>
            </a:endParaRPr>
          </a:p>
          <a:p>
            <a:pPr algn="just">
              <a:buClrTx/>
              <a:buFontTx/>
              <a:buNone/>
            </a:pP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και να τον μετατρέψουμε σε</a:t>
            </a:r>
            <a:r>
              <a:rPr lang="el-GR" sz="2400" dirty="0">
                <a:solidFill>
                  <a:srgbClr val="000000"/>
                </a:solidFill>
              </a:rPr>
              <a:t>:</a:t>
            </a:r>
          </a:p>
          <a:p>
            <a:pPr algn="just">
              <a:buClrTx/>
              <a:buFontTx/>
              <a:buNone/>
            </a:pP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Α  </a:t>
            </a:r>
            <a:r>
              <a:rPr lang="el-GR" sz="2400" dirty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</a:t>
            </a: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α Β  </a:t>
            </a:r>
          </a:p>
          <a:p>
            <a:pPr>
              <a:buClrTx/>
              <a:buFontTx/>
              <a:buNone/>
            </a:pP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Β  </a:t>
            </a:r>
            <a:r>
              <a:rPr lang="el-GR" sz="2400" dirty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</a:t>
            </a:r>
            <a:r>
              <a:rPr lang="el-GR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β</a:t>
            </a:r>
            <a:r>
              <a:rPr lang="el-GR" sz="24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1</a:t>
            </a: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| β</a:t>
            </a:r>
            <a:r>
              <a:rPr lang="el-GR" sz="24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el-GR" sz="2400" dirty="0">
                <a:solidFill>
                  <a:srgbClr val="000000"/>
                </a:solidFill>
              </a:rPr>
              <a:t> </a:t>
            </a:r>
          </a:p>
          <a:p>
            <a:pPr marL="0" indent="0">
              <a:spcBef>
                <a:spcPts val="1800"/>
              </a:spcBef>
              <a:buClrTx/>
              <a:buFontTx/>
              <a:buNone/>
            </a:pP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Εφαρμόζοντας την </a:t>
            </a:r>
            <a:r>
              <a:rPr lang="el-GR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παραγοντοποίηση</a:t>
            </a: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, μετατρέπουμε τους κανόνες έτσι ώστε τα πρώτα τερματικά που εμφανίζονται σε κάθε επιλογή του δεξιού σκέλους κάθε κανόνα να είναι όλα διαφορετικά μεταξύ τους. Ονομάζουμε αυτή την ιδιότητα</a:t>
            </a:r>
            <a:r>
              <a:rPr lang="el-GR" sz="2400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ενός κανόνα</a:t>
            </a:r>
            <a:r>
              <a:rPr lang="el-GR" sz="2400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l-GR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«</a:t>
            </a:r>
            <a:r>
              <a:rPr lang="el-GR" sz="24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προβλεψιμότητα</a:t>
            </a:r>
            <a:r>
              <a:rPr lang="el-GR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»</a:t>
            </a:r>
            <a:r>
              <a:rPr lang="el-GR" sz="2400" b="1" dirty="0">
                <a:solidFill>
                  <a:srgbClr val="000000"/>
                </a:solidFill>
              </a:rPr>
              <a:t>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957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r>
              <a:rPr lang="el-GR" dirty="0" err="1"/>
              <a:t>Παραγοντοποίησης</a:t>
            </a:r>
            <a:r>
              <a:rPr lang="el-GR" dirty="0"/>
              <a:t>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400" i="1" dirty="0">
                <a:solidFill>
                  <a:srgbClr val="000000"/>
                </a:solidFill>
              </a:rPr>
              <a:t>E  </a:t>
            </a:r>
            <a:r>
              <a:rPr lang="el-GR" sz="2400" i="1" dirty="0">
                <a:solidFill>
                  <a:srgbClr val="000000"/>
                </a:solidFill>
                <a:latin typeface="Symbol" panose="05050102010706020507" pitchFamily="18" charset="2"/>
              </a:rPr>
              <a:t></a:t>
            </a:r>
            <a:r>
              <a:rPr lang="el-GR" sz="2400" i="1" dirty="0">
                <a:solidFill>
                  <a:srgbClr val="000000"/>
                </a:solidFill>
              </a:rPr>
              <a:t>  T  |  E  </a:t>
            </a:r>
            <a:r>
              <a:rPr lang="en-US" sz="2400" i="1" dirty="0">
                <a:solidFill>
                  <a:srgbClr val="000000"/>
                </a:solidFill>
              </a:rPr>
              <a:t>“</a:t>
            </a:r>
            <a:r>
              <a:rPr lang="el-GR" sz="2400" i="1" dirty="0">
                <a:solidFill>
                  <a:srgbClr val="000000"/>
                </a:solidFill>
              </a:rPr>
              <a:t>+</a:t>
            </a:r>
            <a:r>
              <a:rPr lang="en-US" sz="2400" i="1" dirty="0">
                <a:solidFill>
                  <a:srgbClr val="000000"/>
                </a:solidFill>
              </a:rPr>
              <a:t>”</a:t>
            </a:r>
            <a:r>
              <a:rPr lang="el-GR" sz="2400" i="1" dirty="0">
                <a:solidFill>
                  <a:srgbClr val="000000"/>
                </a:solidFill>
              </a:rPr>
              <a:t>  T  </a:t>
            </a:r>
          </a:p>
          <a:p>
            <a:pPr>
              <a:spcBef>
                <a:spcPts val="1800"/>
              </a:spcBef>
              <a:buNone/>
            </a:pPr>
            <a:r>
              <a:rPr lang="el-GR" sz="2400" dirty="0">
                <a:solidFill>
                  <a:srgbClr val="000000"/>
                </a:solidFill>
              </a:rPr>
              <a:t>Τουλάχιστον ένα T πρέπει να υπάρχει ακολουθούμενο από τη συμβολοσειρά + T που μπορεί να επαναλαμβάνεται n φορές, όπου n = 0… ∞. Άρα μπορεί να παραγοντοποιηθεί και να γραφεί</a:t>
            </a:r>
            <a:r>
              <a:rPr lang="el-GR" sz="2400" dirty="0" smtClean="0">
                <a:solidFill>
                  <a:srgbClr val="000000"/>
                </a:solidFill>
              </a:rPr>
              <a:t>:</a:t>
            </a:r>
            <a:endParaRPr lang="el-GR" sz="2400" dirty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  <a:buNone/>
            </a:pPr>
            <a:r>
              <a:rPr lang="el-GR" sz="2400" i="1" dirty="0">
                <a:solidFill>
                  <a:srgbClr val="000000"/>
                </a:solidFill>
              </a:rPr>
              <a:t> E  </a:t>
            </a:r>
            <a:r>
              <a:rPr lang="el-GR" sz="2400" i="1" dirty="0">
                <a:solidFill>
                  <a:srgbClr val="000000"/>
                </a:solidFill>
                <a:latin typeface="Symbol" panose="05050102010706020507" pitchFamily="18" charset="2"/>
              </a:rPr>
              <a:t></a:t>
            </a:r>
            <a:r>
              <a:rPr lang="el-GR" sz="2400" i="1" dirty="0">
                <a:solidFill>
                  <a:srgbClr val="000000"/>
                </a:solidFill>
              </a:rPr>
              <a:t>  T (</a:t>
            </a:r>
            <a:r>
              <a:rPr lang="en-US" sz="2400" i="1" dirty="0">
                <a:solidFill>
                  <a:srgbClr val="000000"/>
                </a:solidFill>
              </a:rPr>
              <a:t>“</a:t>
            </a:r>
            <a:r>
              <a:rPr lang="el-GR" sz="2400" i="1" dirty="0">
                <a:solidFill>
                  <a:srgbClr val="000000"/>
                </a:solidFill>
              </a:rPr>
              <a:t>+</a:t>
            </a:r>
            <a:r>
              <a:rPr lang="en-US" sz="2400" i="1" dirty="0">
                <a:solidFill>
                  <a:srgbClr val="000000"/>
                </a:solidFill>
              </a:rPr>
              <a:t>“</a:t>
            </a:r>
            <a:r>
              <a:rPr lang="el-GR" sz="2400" i="1" dirty="0">
                <a:solidFill>
                  <a:srgbClr val="000000"/>
                </a:solidFill>
              </a:rPr>
              <a:t> T  )*</a:t>
            </a:r>
            <a:r>
              <a:rPr lang="el-GR" sz="2400" dirty="0">
                <a:solidFill>
                  <a:srgbClr val="000000"/>
                </a:solidFill>
              </a:rPr>
              <a:t>   (ή εναλλακτικά  E  </a:t>
            </a:r>
            <a:r>
              <a:rPr lang="el-GR" sz="2400" dirty="0">
                <a:solidFill>
                  <a:srgbClr val="000000"/>
                </a:solidFill>
                <a:latin typeface="Symbol" panose="05050102010706020507" pitchFamily="18" charset="2"/>
              </a:rPr>
              <a:t></a:t>
            </a:r>
            <a:r>
              <a:rPr lang="el-GR" sz="2400" dirty="0">
                <a:solidFill>
                  <a:srgbClr val="000000"/>
                </a:solidFill>
              </a:rPr>
              <a:t>  T  {</a:t>
            </a:r>
            <a:r>
              <a:rPr lang="en-US" sz="2400" dirty="0">
                <a:solidFill>
                  <a:srgbClr val="000000"/>
                </a:solidFill>
              </a:rPr>
              <a:t>“</a:t>
            </a:r>
            <a:r>
              <a:rPr lang="el-GR" sz="2400" dirty="0">
                <a:solidFill>
                  <a:srgbClr val="000000"/>
                </a:solidFill>
              </a:rPr>
              <a:t>+</a:t>
            </a:r>
            <a:r>
              <a:rPr lang="en-US" sz="2400" dirty="0">
                <a:solidFill>
                  <a:srgbClr val="000000"/>
                </a:solidFill>
              </a:rPr>
              <a:t>”</a:t>
            </a:r>
            <a:r>
              <a:rPr lang="el-GR" sz="2400" dirty="0">
                <a:solidFill>
                  <a:srgbClr val="000000"/>
                </a:solidFill>
              </a:rPr>
              <a:t>  T  } </a:t>
            </a:r>
            <a:r>
              <a:rPr lang="el-GR" sz="2400" dirty="0" smtClean="0">
                <a:solidFill>
                  <a:srgbClr val="000000"/>
                </a:solidFill>
              </a:rPr>
              <a:t>)</a:t>
            </a:r>
            <a:endParaRPr lang="el-GR" sz="2400" dirty="0">
              <a:solidFill>
                <a:srgbClr val="000000"/>
              </a:solidFill>
            </a:endParaRPr>
          </a:p>
          <a:p>
            <a:pPr>
              <a:spcBef>
                <a:spcPts val="2400"/>
              </a:spcBef>
              <a:buNone/>
            </a:pPr>
            <a:r>
              <a:rPr lang="el-GR" sz="2400" dirty="0">
                <a:solidFill>
                  <a:srgbClr val="000000"/>
                </a:solidFill>
              </a:rPr>
              <a:t>Το παραπάνω αποτελεί μια μορφή αριστερής αναδρομικότητας και λύνεται γενικά με την λεγόμενη «εξάλειψη αριστερής αναδρομικότητας».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795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Αντικατάσταση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600" dirty="0">
                <a:solidFill>
                  <a:srgbClr val="000000"/>
                </a:solidFill>
              </a:rPr>
              <a:t>Αντικαθιστούμε στο δεξί σκέλος ενός κανόνα </a:t>
            </a:r>
            <a:r>
              <a:rPr lang="el-GR" sz="2600" dirty="0" smtClean="0">
                <a:solidFill>
                  <a:srgbClr val="000000"/>
                </a:solidFill>
              </a:rPr>
              <a:t>παραγωγής ένα </a:t>
            </a:r>
            <a:r>
              <a:rPr lang="el-GR" sz="2600" dirty="0">
                <a:solidFill>
                  <a:srgbClr val="000000"/>
                </a:solidFill>
              </a:rPr>
              <a:t>μη τερματικό Α με όλα τα εναλλακτικά </a:t>
            </a:r>
            <a:r>
              <a:rPr lang="el-GR" sz="2600" dirty="0" smtClean="0">
                <a:solidFill>
                  <a:srgbClr val="000000"/>
                </a:solidFill>
              </a:rPr>
              <a:t>μέλη κανόνων </a:t>
            </a:r>
            <a:r>
              <a:rPr lang="el-GR" sz="2600" dirty="0">
                <a:solidFill>
                  <a:srgbClr val="000000"/>
                </a:solidFill>
              </a:rPr>
              <a:t>για το Α</a:t>
            </a:r>
            <a:r>
              <a:rPr lang="el-GR" sz="2600" dirty="0" smtClean="0">
                <a:solidFill>
                  <a:srgbClr val="000000"/>
                </a:solidFill>
              </a:rPr>
              <a:t>:</a:t>
            </a:r>
            <a:endParaRPr lang="el-GR" dirty="0">
              <a:solidFill>
                <a:srgbClr val="000000"/>
              </a:solidFill>
            </a:endParaRPr>
          </a:p>
          <a:p>
            <a:pPr>
              <a:spcBef>
                <a:spcPts val="2400"/>
              </a:spcBef>
              <a:buNone/>
            </a:pPr>
            <a:r>
              <a:rPr lang="el-GR" sz="2400" dirty="0">
                <a:solidFill>
                  <a:srgbClr val="000000"/>
                </a:solidFill>
              </a:rPr>
              <a:t>Β  </a:t>
            </a:r>
            <a:r>
              <a:rPr lang="el-GR" sz="2400" dirty="0">
                <a:solidFill>
                  <a:srgbClr val="000000"/>
                </a:solidFill>
                <a:latin typeface="Symbol" panose="05050102010706020507" pitchFamily="18" charset="2"/>
              </a:rPr>
              <a:t></a:t>
            </a:r>
            <a:r>
              <a:rPr lang="el-GR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a</a:t>
            </a:r>
            <a:r>
              <a:rPr lang="el-GR" sz="2400" dirty="0">
                <a:solidFill>
                  <a:srgbClr val="000000"/>
                </a:solidFill>
              </a:rPr>
              <a:t> Α </a:t>
            </a:r>
            <a:r>
              <a:rPr lang="en-US" sz="2400" dirty="0">
                <a:solidFill>
                  <a:srgbClr val="000000"/>
                </a:solidFill>
              </a:rPr>
              <a:t>b</a:t>
            </a:r>
            <a:r>
              <a:rPr lang="el-GR" sz="2400" dirty="0">
                <a:solidFill>
                  <a:srgbClr val="000000"/>
                </a:solidFill>
              </a:rPr>
              <a:t>   </a:t>
            </a:r>
          </a:p>
          <a:p>
            <a:pPr>
              <a:buNone/>
            </a:pPr>
            <a:r>
              <a:rPr lang="en-US" sz="2400" dirty="0">
                <a:solidFill>
                  <a:srgbClr val="000000"/>
                </a:solidFill>
              </a:rPr>
              <a:t>A</a:t>
            </a:r>
            <a:r>
              <a:rPr lang="el-GR" sz="2400" dirty="0">
                <a:solidFill>
                  <a:srgbClr val="000000"/>
                </a:solidFill>
              </a:rPr>
              <a:t> </a:t>
            </a:r>
            <a:r>
              <a:rPr lang="el-GR" sz="2400" dirty="0">
                <a:solidFill>
                  <a:srgbClr val="000000"/>
                </a:solidFill>
                <a:latin typeface="Symbol" panose="05050102010706020507" pitchFamily="18" charset="2"/>
              </a:rPr>
              <a:t></a:t>
            </a:r>
            <a:r>
              <a:rPr lang="el-GR" sz="2400" dirty="0">
                <a:solidFill>
                  <a:srgbClr val="000000"/>
                </a:solidFill>
              </a:rPr>
              <a:t> α</a:t>
            </a:r>
            <a:r>
              <a:rPr lang="el-GR" sz="2400" baseline="-25000" dirty="0">
                <a:solidFill>
                  <a:srgbClr val="000000"/>
                </a:solidFill>
              </a:rPr>
              <a:t>1</a:t>
            </a:r>
            <a:r>
              <a:rPr lang="el-GR" sz="2400" dirty="0">
                <a:solidFill>
                  <a:srgbClr val="000000"/>
                </a:solidFill>
              </a:rPr>
              <a:t>|α</a:t>
            </a:r>
            <a:r>
              <a:rPr lang="el-GR" sz="2400" baseline="-25000" dirty="0">
                <a:solidFill>
                  <a:srgbClr val="000000"/>
                </a:solidFill>
              </a:rPr>
              <a:t>2</a:t>
            </a:r>
            <a:r>
              <a:rPr lang="el-GR" sz="2400" dirty="0">
                <a:solidFill>
                  <a:srgbClr val="000000"/>
                </a:solidFill>
              </a:rPr>
              <a:t>|…|α</a:t>
            </a:r>
            <a:r>
              <a:rPr lang="en-US" sz="2400" dirty="0" smtClean="0">
                <a:solidFill>
                  <a:srgbClr val="000000"/>
                </a:solidFill>
              </a:rPr>
              <a:t>n</a:t>
            </a:r>
            <a:endParaRPr lang="en-US" sz="2400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el-GR" sz="2400" dirty="0">
                <a:solidFill>
                  <a:srgbClr val="000000"/>
                </a:solidFill>
              </a:rPr>
              <a:t>Μετασχηματίζεται σε</a:t>
            </a:r>
            <a:r>
              <a:rPr lang="el-GR" sz="2400" dirty="0" smtClean="0">
                <a:solidFill>
                  <a:srgbClr val="000000"/>
                </a:solidFill>
              </a:rPr>
              <a:t>:</a:t>
            </a:r>
            <a:endParaRPr lang="el-GR" sz="2400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el-GR" sz="2400" dirty="0">
                <a:solidFill>
                  <a:srgbClr val="000000"/>
                </a:solidFill>
              </a:rPr>
              <a:t> Β  </a:t>
            </a:r>
            <a:r>
              <a:rPr lang="el-GR" sz="2400" dirty="0">
                <a:solidFill>
                  <a:srgbClr val="000000"/>
                </a:solidFill>
                <a:latin typeface="Symbol" panose="05050102010706020507" pitchFamily="18" charset="2"/>
              </a:rPr>
              <a:t></a:t>
            </a:r>
            <a:r>
              <a:rPr lang="el-GR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a </a:t>
            </a:r>
            <a:r>
              <a:rPr lang="el-GR" sz="2400" b="1" dirty="0">
                <a:solidFill>
                  <a:srgbClr val="820000"/>
                </a:solidFill>
              </a:rPr>
              <a:t>α</a:t>
            </a:r>
            <a:r>
              <a:rPr lang="el-GR" sz="2400" b="1" baseline="-25000" dirty="0">
                <a:solidFill>
                  <a:srgbClr val="82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b</a:t>
            </a:r>
            <a:r>
              <a:rPr lang="el-GR" sz="2400" dirty="0">
                <a:solidFill>
                  <a:srgbClr val="000000"/>
                </a:solidFill>
              </a:rPr>
              <a:t> | </a:t>
            </a:r>
            <a:r>
              <a:rPr lang="en-US" sz="2400" dirty="0">
                <a:solidFill>
                  <a:srgbClr val="000000"/>
                </a:solidFill>
              </a:rPr>
              <a:t>a </a:t>
            </a:r>
            <a:r>
              <a:rPr lang="el-GR" sz="2400" b="1" dirty="0">
                <a:solidFill>
                  <a:srgbClr val="820000"/>
                </a:solidFill>
              </a:rPr>
              <a:t>α</a:t>
            </a:r>
            <a:r>
              <a:rPr lang="el-GR" sz="2400" b="1" baseline="-25000" dirty="0">
                <a:solidFill>
                  <a:srgbClr val="82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b</a:t>
            </a:r>
            <a:r>
              <a:rPr lang="el-GR" sz="2400" dirty="0">
                <a:solidFill>
                  <a:srgbClr val="000000"/>
                </a:solidFill>
              </a:rPr>
              <a:t> |…| </a:t>
            </a:r>
            <a:r>
              <a:rPr lang="en-US" sz="2400" dirty="0">
                <a:solidFill>
                  <a:srgbClr val="000000"/>
                </a:solidFill>
              </a:rPr>
              <a:t>a</a:t>
            </a:r>
            <a:r>
              <a:rPr lang="el-GR" sz="2400" b="1" dirty="0">
                <a:solidFill>
                  <a:srgbClr val="820000"/>
                </a:solidFill>
              </a:rPr>
              <a:t>α</a:t>
            </a:r>
            <a:r>
              <a:rPr lang="en-US" sz="2400" b="1" dirty="0" err="1">
                <a:solidFill>
                  <a:srgbClr val="820000"/>
                </a:solidFill>
              </a:rPr>
              <a:t>n</a:t>
            </a:r>
            <a:r>
              <a:rPr lang="en-US" sz="2400" dirty="0" err="1">
                <a:solidFill>
                  <a:srgbClr val="000000"/>
                </a:solidFill>
              </a:rPr>
              <a:t>b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570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Άσκηση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1"/>
            <a:ext cx="8686800" cy="5524723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l-GR" sz="2200" dirty="0">
                <a:solidFill>
                  <a:srgbClr val="000000"/>
                </a:solidFill>
              </a:rPr>
              <a:t>Αποδείξτε ακολουθώντας όλες τις πιθανές δεξιότερες ή  αριστερότερες παραγωγές ότι οι γραμματικές Γ5 και Γ6 είναι σαφείς</a:t>
            </a:r>
            <a:r>
              <a:rPr lang="el-GR" sz="2200" dirty="0" smtClean="0">
                <a:solidFill>
                  <a:srgbClr val="000000"/>
                </a:solidFill>
              </a:rPr>
              <a:t>:</a:t>
            </a:r>
            <a:endParaRPr lang="en-US" sz="22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el-GR" sz="2200" dirty="0">
              <a:solidFill>
                <a:srgbClr val="000000"/>
              </a:solidFill>
            </a:endParaRPr>
          </a:p>
          <a:p>
            <a:pPr algn="just">
              <a:lnSpc>
                <a:spcPct val="110000"/>
              </a:lnSpc>
              <a:buNone/>
            </a:pPr>
            <a:r>
              <a:rPr lang="el-GR" sz="2200" b="1" dirty="0">
                <a:solidFill>
                  <a:srgbClr val="000000"/>
                </a:solidFill>
              </a:rPr>
              <a:t>(Γ5)</a:t>
            </a:r>
          </a:p>
          <a:p>
            <a:pPr algn="just">
              <a:lnSpc>
                <a:spcPct val="110000"/>
              </a:lnSpc>
              <a:buNone/>
              <a:tabLst>
                <a:tab pos="1609725" algn="l"/>
              </a:tabLst>
            </a:pPr>
            <a:r>
              <a:rPr lang="el-GR" sz="2000" dirty="0" smtClean="0">
                <a:solidFill>
                  <a:srgbClr val="000000"/>
                </a:solidFill>
                <a:latin typeface="Arial Narrow" panose="020B0606020202030204" pitchFamily="34" charset="0"/>
                <a:cs typeface="Consolas" panose="020B0609020204030204" pitchFamily="49" charset="0"/>
              </a:rPr>
              <a:t>ΕΝΤΟΛΗ </a:t>
            </a:r>
            <a:r>
              <a:rPr lang="el-GR" sz="2000" dirty="0" smtClean="0">
                <a:solidFill>
                  <a:srgbClr val="000000"/>
                </a:solidFill>
                <a:latin typeface="Symbol" panose="05050102010706020507" pitchFamily="18" charset="2"/>
              </a:rPr>
              <a:t></a:t>
            </a:r>
            <a:r>
              <a:rPr lang="en-US" sz="2200" dirty="0" smtClean="0">
                <a:solidFill>
                  <a:srgbClr val="000000"/>
                </a:solidFill>
                <a:latin typeface="Arial Narrow" panose="020B0606020202030204" pitchFamily="34" charset="0"/>
                <a:cs typeface="Consolas" panose="020B0609020204030204" pitchFamily="49" charset="0"/>
              </a:rPr>
              <a:t> </a:t>
            </a:r>
            <a:r>
              <a:rPr lang="el-GR" sz="2200" dirty="0" smtClean="0">
                <a:solidFill>
                  <a:srgbClr val="000000"/>
                </a:solidFill>
                <a:latin typeface="Arial Narrow" panose="020B0606020202030204" pitchFamily="34" charset="0"/>
                <a:cs typeface="Consolas" panose="020B0609020204030204" pitchFamily="49" charset="0"/>
              </a:rPr>
              <a:t> 	ΕΝΤΟΛΗ-Α </a:t>
            </a:r>
            <a:r>
              <a:rPr lang="el-GR" sz="2200" dirty="0">
                <a:solidFill>
                  <a:srgbClr val="000000"/>
                </a:solidFill>
                <a:latin typeface="Arial Narrow" panose="020B0606020202030204" pitchFamily="34" charset="0"/>
                <a:cs typeface="Consolas" panose="020B0609020204030204" pitchFamily="49" charset="0"/>
              </a:rPr>
              <a:t>| </a:t>
            </a:r>
            <a:r>
              <a:rPr lang="el-GR" sz="2200" dirty="0" smtClean="0">
                <a:solidFill>
                  <a:srgbClr val="000000"/>
                </a:solidFill>
                <a:latin typeface="Arial Narrow" panose="020B0606020202030204" pitchFamily="34" charset="0"/>
                <a:cs typeface="Consolas" panose="020B0609020204030204" pitchFamily="49" charset="0"/>
              </a:rPr>
              <a:t>ΕΝΤΟΛΗ-Β </a:t>
            </a:r>
            <a:endParaRPr lang="el-GR" sz="2200" dirty="0">
              <a:solidFill>
                <a:srgbClr val="000000"/>
              </a:solidFill>
              <a:latin typeface="Arial Narrow" panose="020B0606020202030204" pitchFamily="34" charset="0"/>
              <a:cs typeface="Consolas" panose="020B0609020204030204" pitchFamily="49" charset="0"/>
            </a:endParaRPr>
          </a:p>
          <a:p>
            <a:pPr>
              <a:lnSpc>
                <a:spcPct val="110000"/>
              </a:lnSpc>
              <a:buNone/>
            </a:pPr>
            <a:r>
              <a:rPr lang="el-GR" sz="2200" dirty="0" smtClean="0">
                <a:solidFill>
                  <a:srgbClr val="000000"/>
                </a:solidFill>
                <a:latin typeface="Arial Narrow" panose="020B0606020202030204" pitchFamily="34" charset="0"/>
                <a:cs typeface="Consolas" panose="020B0609020204030204" pitchFamily="49" charset="0"/>
              </a:rPr>
              <a:t>ΕΝΤΟΛΗ-Α </a:t>
            </a:r>
            <a:r>
              <a:rPr lang="el-GR" sz="2400" dirty="0" smtClean="0">
                <a:solidFill>
                  <a:srgbClr val="000000"/>
                </a:solidFill>
                <a:latin typeface="Symbol" panose="05050102010706020507" pitchFamily="18" charset="2"/>
              </a:rPr>
              <a:t></a:t>
            </a:r>
            <a:r>
              <a:rPr lang="en-US" sz="2800" dirty="0" smtClean="0">
                <a:solidFill>
                  <a:srgbClr val="000000"/>
                </a:solidFill>
                <a:latin typeface="Arial Narrow" panose="020B0606020202030204" pitchFamily="34" charset="0"/>
                <a:cs typeface="Consolas" panose="020B0609020204030204" pitchFamily="49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Arial Narrow" panose="020B0606020202030204" pitchFamily="34" charset="0"/>
                <a:cs typeface="Consolas" panose="020B0609020204030204" pitchFamily="49" charset="0"/>
              </a:rPr>
              <a:t>if</a:t>
            </a:r>
            <a:r>
              <a:rPr lang="el-GR" sz="2200" dirty="0" smtClean="0">
                <a:solidFill>
                  <a:srgbClr val="000000"/>
                </a:solidFill>
                <a:latin typeface="Arial Narrow" panose="020B0606020202030204" pitchFamily="34" charset="0"/>
                <a:cs typeface="Consolas" panose="020B0609020204030204" pitchFamily="49" charset="0"/>
              </a:rPr>
              <a:t> ΣΥΝΘΗΚΗ 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cs typeface="Consolas" panose="020B0609020204030204" pitchFamily="49" charset="0"/>
              </a:rPr>
              <a:t>then</a:t>
            </a:r>
            <a:r>
              <a:rPr lang="el-GR" sz="2200" dirty="0">
                <a:solidFill>
                  <a:srgbClr val="000000"/>
                </a:solidFill>
                <a:latin typeface="Arial Narrow" panose="020B0606020202030204" pitchFamily="34" charset="0"/>
                <a:cs typeface="Consolas" panose="020B0609020204030204" pitchFamily="49" charset="0"/>
              </a:rPr>
              <a:t> </a:t>
            </a:r>
            <a:r>
              <a:rPr lang="el-GR" sz="2200" dirty="0" smtClean="0">
                <a:solidFill>
                  <a:srgbClr val="000000"/>
                </a:solidFill>
                <a:latin typeface="Arial Narrow" panose="020B0606020202030204" pitchFamily="34" charset="0"/>
                <a:cs typeface="Consolas" panose="020B0609020204030204" pitchFamily="49" charset="0"/>
              </a:rPr>
              <a:t>ΕΝΤΟΛΗ-Α </a:t>
            </a:r>
            <a:r>
              <a:rPr lang="en-US" sz="2200" dirty="0" smtClean="0">
                <a:solidFill>
                  <a:srgbClr val="000000"/>
                </a:solidFill>
                <a:latin typeface="Arial Narrow" panose="020B0606020202030204" pitchFamily="34" charset="0"/>
                <a:cs typeface="Consolas" panose="020B0609020204030204" pitchFamily="49" charset="0"/>
              </a:rPr>
              <a:t>else</a:t>
            </a:r>
            <a:r>
              <a:rPr lang="el-GR" sz="2200" dirty="0" smtClean="0">
                <a:solidFill>
                  <a:srgbClr val="000000"/>
                </a:solidFill>
                <a:latin typeface="Arial Narrow" panose="020B0606020202030204" pitchFamily="34" charset="0"/>
                <a:cs typeface="Consolas" panose="020B0609020204030204" pitchFamily="49" charset="0"/>
              </a:rPr>
              <a:t> ΕΝΤΟΛΗ-Α  |  άλλη εντολή</a:t>
            </a:r>
            <a:endParaRPr lang="el-GR" sz="2200" dirty="0">
              <a:solidFill>
                <a:srgbClr val="000000"/>
              </a:solidFill>
              <a:latin typeface="Arial Narrow" panose="020B0606020202030204" pitchFamily="34" charset="0"/>
              <a:cs typeface="Consolas" panose="020B0609020204030204" pitchFamily="49" charset="0"/>
            </a:endParaRPr>
          </a:p>
          <a:p>
            <a:pPr algn="just">
              <a:lnSpc>
                <a:spcPct val="110000"/>
              </a:lnSpc>
              <a:buNone/>
            </a:pPr>
            <a:r>
              <a:rPr lang="el-GR" sz="2200" dirty="0" smtClean="0">
                <a:solidFill>
                  <a:srgbClr val="000000"/>
                </a:solidFill>
                <a:latin typeface="Arial Narrow" panose="020B0606020202030204" pitchFamily="34" charset="0"/>
                <a:cs typeface="Consolas" panose="020B0609020204030204" pitchFamily="49" charset="0"/>
              </a:rPr>
              <a:t>ΕΝΤΟΛΗ-Β</a:t>
            </a:r>
            <a:r>
              <a:rPr lang="el-GR" sz="2400" dirty="0" smtClean="0">
                <a:solidFill>
                  <a:srgbClr val="000000"/>
                </a:solidFill>
                <a:latin typeface="Symbol" panose="05050102010706020507" pitchFamily="18" charset="2"/>
              </a:rPr>
              <a:t> </a:t>
            </a:r>
            <a:r>
              <a:rPr lang="en-US" sz="2800" dirty="0" smtClean="0">
                <a:solidFill>
                  <a:srgbClr val="000000"/>
                </a:solidFill>
                <a:latin typeface="Arial Narrow" panose="020B0606020202030204" pitchFamily="34" charset="0"/>
                <a:cs typeface="Consolas" panose="020B0609020204030204" pitchFamily="49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Arial Narrow" panose="020B0606020202030204" pitchFamily="34" charset="0"/>
                <a:cs typeface="Consolas" panose="020B0609020204030204" pitchFamily="49" charset="0"/>
              </a:rPr>
              <a:t>if</a:t>
            </a:r>
            <a:r>
              <a:rPr lang="el-GR" sz="2200" dirty="0" smtClean="0">
                <a:solidFill>
                  <a:srgbClr val="000000"/>
                </a:solidFill>
                <a:latin typeface="Arial Narrow" panose="020B0606020202030204" pitchFamily="34" charset="0"/>
                <a:cs typeface="Consolas" panose="020B0609020204030204" pitchFamily="49" charset="0"/>
              </a:rPr>
              <a:t> ΣΥΝΘΗΚΗ </a:t>
            </a:r>
            <a:r>
              <a:rPr lang="en-US" sz="2200" dirty="0" smtClean="0">
                <a:solidFill>
                  <a:srgbClr val="000000"/>
                </a:solidFill>
                <a:latin typeface="Arial Narrow" panose="020B0606020202030204" pitchFamily="34" charset="0"/>
                <a:cs typeface="Consolas" panose="020B0609020204030204" pitchFamily="49" charset="0"/>
              </a:rPr>
              <a:t>then</a:t>
            </a:r>
            <a:r>
              <a:rPr lang="el-GR" sz="2200" dirty="0" smtClean="0">
                <a:solidFill>
                  <a:srgbClr val="000000"/>
                </a:solidFill>
                <a:latin typeface="Arial Narrow" panose="020B0606020202030204" pitchFamily="34" charset="0"/>
                <a:cs typeface="Consolas" panose="020B0609020204030204" pitchFamily="49" charset="0"/>
              </a:rPr>
              <a:t> </a:t>
            </a:r>
            <a:r>
              <a:rPr lang="el-GR" sz="2400" dirty="0" smtClean="0">
                <a:solidFill>
                  <a:srgbClr val="000000"/>
                </a:solidFill>
                <a:latin typeface="Arial Narrow" panose="020B0606020202030204" pitchFamily="34" charset="0"/>
                <a:cs typeface="Consolas" panose="020B0609020204030204" pitchFamily="49" charset="0"/>
              </a:rPr>
              <a:t>ΕΝΤΟΛΗ</a:t>
            </a:r>
            <a:endParaRPr lang="el-GR" sz="2200" dirty="0">
              <a:solidFill>
                <a:srgbClr val="000000"/>
              </a:solidFill>
              <a:latin typeface="Arial Narrow" panose="020B0606020202030204" pitchFamily="34" charset="0"/>
              <a:cs typeface="Consolas" panose="020B0609020204030204" pitchFamily="49" charset="0"/>
            </a:endParaRPr>
          </a:p>
          <a:p>
            <a:pPr algn="just">
              <a:lnSpc>
                <a:spcPct val="110000"/>
              </a:lnSpc>
              <a:buNone/>
              <a:tabLst>
                <a:tab pos="1609725" algn="l"/>
              </a:tabLst>
            </a:pPr>
            <a:r>
              <a:rPr lang="el-GR" sz="2200" dirty="0">
                <a:solidFill>
                  <a:srgbClr val="000000"/>
                </a:solidFill>
                <a:latin typeface="Arial Narrow" panose="020B0606020202030204" pitchFamily="34" charset="0"/>
                <a:cs typeface="Consolas" panose="020B0609020204030204" pitchFamily="49" charset="0"/>
              </a:rPr>
              <a:t>	</a:t>
            </a:r>
            <a:r>
              <a:rPr lang="el-GR" sz="2200" dirty="0" smtClean="0">
                <a:solidFill>
                  <a:srgbClr val="000000"/>
                </a:solidFill>
                <a:latin typeface="Arial Narrow" panose="020B0606020202030204" pitchFamily="34" charset="0"/>
                <a:cs typeface="Consolas" panose="020B0609020204030204" pitchFamily="49" charset="0"/>
              </a:rPr>
              <a:t>	| 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cs typeface="Consolas" panose="020B0609020204030204" pitchFamily="49" charset="0"/>
              </a:rPr>
              <a:t>if</a:t>
            </a:r>
            <a:r>
              <a:rPr lang="el-GR" sz="2200" dirty="0">
                <a:solidFill>
                  <a:srgbClr val="000000"/>
                </a:solidFill>
                <a:latin typeface="Arial Narrow" panose="020B0606020202030204" pitchFamily="34" charset="0"/>
                <a:cs typeface="Consolas" panose="020B0609020204030204" pitchFamily="49" charset="0"/>
              </a:rPr>
              <a:t> </a:t>
            </a:r>
            <a:r>
              <a:rPr lang="el-GR" sz="2200" dirty="0" smtClean="0">
                <a:solidFill>
                  <a:srgbClr val="000000"/>
                </a:solidFill>
                <a:latin typeface="Arial Narrow" panose="020B0606020202030204" pitchFamily="34" charset="0"/>
                <a:cs typeface="Consolas" panose="020B0609020204030204" pitchFamily="49" charset="0"/>
              </a:rPr>
              <a:t>ΣΥΝΘΗΚΗ </a:t>
            </a:r>
            <a:r>
              <a:rPr lang="en-US" sz="2200" dirty="0" smtClean="0">
                <a:solidFill>
                  <a:srgbClr val="000000"/>
                </a:solidFill>
                <a:latin typeface="Arial Narrow" panose="020B0606020202030204" pitchFamily="34" charset="0"/>
                <a:cs typeface="Consolas" panose="020B0609020204030204" pitchFamily="49" charset="0"/>
              </a:rPr>
              <a:t>then</a:t>
            </a:r>
            <a:r>
              <a:rPr lang="el-GR" sz="2200" dirty="0" smtClean="0">
                <a:solidFill>
                  <a:srgbClr val="000000"/>
                </a:solidFill>
                <a:latin typeface="Arial Narrow" panose="020B0606020202030204" pitchFamily="34" charset="0"/>
                <a:cs typeface="Consolas" panose="020B0609020204030204" pitchFamily="49" charset="0"/>
              </a:rPr>
              <a:t> ΕΝΤΟΛΗ-Α </a:t>
            </a:r>
            <a:r>
              <a:rPr lang="en-US" sz="2200" dirty="0" smtClean="0">
                <a:solidFill>
                  <a:srgbClr val="000000"/>
                </a:solidFill>
                <a:latin typeface="Arial Narrow" panose="020B0606020202030204" pitchFamily="34" charset="0"/>
                <a:cs typeface="Consolas" panose="020B0609020204030204" pitchFamily="49" charset="0"/>
              </a:rPr>
              <a:t>else</a:t>
            </a:r>
            <a:r>
              <a:rPr lang="el-GR" sz="2200" dirty="0" smtClean="0">
                <a:solidFill>
                  <a:srgbClr val="000000"/>
                </a:solidFill>
                <a:latin typeface="Arial Narrow" panose="020B0606020202030204" pitchFamily="34" charset="0"/>
                <a:cs typeface="Consolas" panose="020B0609020204030204" pitchFamily="49" charset="0"/>
              </a:rPr>
              <a:t> ΕΝΤΟΛΗ-Β</a:t>
            </a:r>
            <a:endParaRPr lang="el-GR" sz="2200" dirty="0">
              <a:solidFill>
                <a:srgbClr val="000000"/>
              </a:solidFill>
              <a:latin typeface="Arial Narrow" panose="020B0606020202030204" pitchFamily="34" charset="0"/>
              <a:cs typeface="Consolas" panose="020B0609020204030204" pitchFamily="49" charset="0"/>
            </a:endParaRPr>
          </a:p>
          <a:p>
            <a:pPr>
              <a:lnSpc>
                <a:spcPct val="110000"/>
              </a:lnSpc>
              <a:spcBef>
                <a:spcPts val="2400"/>
              </a:spcBef>
              <a:buNone/>
            </a:pPr>
            <a:r>
              <a:rPr lang="el-GR" sz="2200" b="1" dirty="0">
                <a:solidFill>
                  <a:srgbClr val="000000"/>
                </a:solidFill>
              </a:rPr>
              <a:t> </a:t>
            </a:r>
            <a:r>
              <a:rPr lang="el-GR" sz="2200" b="1" dirty="0">
                <a:solidFill>
                  <a:srgbClr val="000000"/>
                </a:solidFill>
                <a:cs typeface="Times New Roman" panose="02020603050405020304" pitchFamily="18" charset="0"/>
              </a:rPr>
              <a:t>(Γ6)</a:t>
            </a:r>
          </a:p>
          <a:p>
            <a:pPr algn="just">
              <a:lnSpc>
                <a:spcPct val="110000"/>
              </a:lnSpc>
              <a:buNone/>
              <a:tabLst>
                <a:tab pos="1609725" algn="l"/>
              </a:tabLst>
            </a:pPr>
            <a:r>
              <a:rPr lang="el-GR" sz="2200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ΕΝΤΟΛΗ </a:t>
            </a:r>
            <a:r>
              <a:rPr lang="el-GR" sz="2200" dirty="0" smtClean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</a:t>
            </a:r>
            <a:r>
              <a:rPr lang="el-GR" sz="2200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	</a:t>
            </a:r>
            <a:r>
              <a:rPr lang="en-US" sz="2200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if</a:t>
            </a:r>
            <a:r>
              <a:rPr lang="el-GR" sz="2200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l-GR" sz="2200" dirty="0" smtClean="0">
                <a:solidFill>
                  <a:srgbClr val="000000"/>
                </a:solidFill>
                <a:latin typeface="Arial Narrow" panose="020B0606020202030204" pitchFamily="34" charset="0"/>
                <a:cs typeface="Consolas" panose="020B0609020204030204" pitchFamily="49" charset="0"/>
              </a:rPr>
              <a:t>ΣΥΝΘΗΚΗ </a:t>
            </a:r>
            <a:r>
              <a:rPr lang="en-US" sz="2200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then</a:t>
            </a:r>
            <a:r>
              <a:rPr lang="el-GR" sz="2200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ΕΝΤΟΛΗ | </a:t>
            </a:r>
            <a:r>
              <a:rPr lang="el-GR" sz="2200" dirty="0" smtClean="0">
                <a:solidFill>
                  <a:srgbClr val="000000"/>
                </a:solidFill>
                <a:latin typeface="Arial Narrow" panose="020B0606020202030204" pitchFamily="34" charset="0"/>
                <a:cs typeface="Consolas" panose="020B0609020204030204" pitchFamily="49" charset="0"/>
              </a:rPr>
              <a:t>ΕΝΤΟΛΗ-Α</a:t>
            </a:r>
            <a:endParaRPr lang="el-GR" sz="2200" dirty="0">
              <a:solidFill>
                <a:srgbClr val="00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buNone/>
            </a:pPr>
            <a:r>
              <a:rPr lang="el-GR" sz="2200" dirty="0" smtClean="0">
                <a:solidFill>
                  <a:srgbClr val="000000"/>
                </a:solidFill>
                <a:latin typeface="Arial Narrow" panose="020B0606020202030204" pitchFamily="34" charset="0"/>
                <a:cs typeface="Consolas" panose="020B0609020204030204" pitchFamily="49" charset="0"/>
              </a:rPr>
              <a:t>ΕΝΤΟΛΗ-Α </a:t>
            </a:r>
            <a:r>
              <a:rPr lang="el-GR" sz="2200" dirty="0" smtClean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</a:t>
            </a:r>
            <a:r>
              <a:rPr lang="el-GR" sz="2200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if</a:t>
            </a:r>
            <a:r>
              <a:rPr lang="el-GR" sz="2200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l-GR" sz="2200" dirty="0" smtClean="0">
                <a:solidFill>
                  <a:srgbClr val="000000"/>
                </a:solidFill>
                <a:latin typeface="Arial Narrow" panose="020B0606020202030204" pitchFamily="34" charset="0"/>
                <a:cs typeface="Consolas" panose="020B0609020204030204" pitchFamily="49" charset="0"/>
              </a:rPr>
              <a:t>ΣΥΝΘΗΚΗ </a:t>
            </a:r>
            <a:r>
              <a:rPr lang="en-US" sz="2200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then</a:t>
            </a:r>
            <a:r>
              <a:rPr lang="el-GR" sz="2200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l-GR" sz="2200" dirty="0" smtClean="0">
                <a:solidFill>
                  <a:srgbClr val="000000"/>
                </a:solidFill>
                <a:latin typeface="Arial Narrow" panose="020B0606020202030204" pitchFamily="34" charset="0"/>
                <a:cs typeface="Consolas" panose="020B0609020204030204" pitchFamily="49" charset="0"/>
              </a:rPr>
              <a:t>ΕΝΤΟΛΗ-Α </a:t>
            </a:r>
            <a:r>
              <a:rPr lang="en-US" sz="2200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else</a:t>
            </a:r>
            <a:r>
              <a:rPr lang="el-GR" sz="2200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ΕΝΤΟΛΗ | άλλη εντολή</a:t>
            </a:r>
            <a:endParaRPr lang="el-GR" sz="2200" dirty="0">
              <a:solidFill>
                <a:srgbClr val="00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l-GR" dirty="0">
              <a:solidFill>
                <a:prstClr val="black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39552" y="2204864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0720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Γραμματική</a:t>
            </a:r>
            <a:br>
              <a:rPr lang="el-GR" sz="4400" dirty="0" smtClean="0"/>
            </a:br>
            <a:r>
              <a:rPr lang="el-GR" b="0" dirty="0" smtClean="0"/>
              <a:t> </a:t>
            </a:r>
            <a:r>
              <a:rPr lang="el-GR" b="0" dirty="0"/>
              <a:t>(κανόνες παραγωγής)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1200"/>
              </a:spcBef>
              <a:buNone/>
            </a:pPr>
            <a:r>
              <a:rPr lang="el-GR" sz="2400" b="1" dirty="0">
                <a:solidFill>
                  <a:srgbClr val="820000"/>
                </a:solidFill>
              </a:rPr>
              <a:t>Γραμματική:</a:t>
            </a:r>
            <a:r>
              <a:rPr lang="el-GR" sz="2400" dirty="0">
                <a:solidFill>
                  <a:srgbClr val="820000"/>
                </a:solidFill>
              </a:rPr>
              <a:t> </a:t>
            </a:r>
            <a:r>
              <a:rPr lang="el-G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μοντέλο </a:t>
            </a: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παραγωγής των συμβολοσειρών που </a:t>
            </a:r>
            <a:r>
              <a:rPr lang="el-GR" sz="2400" dirty="0">
                <a:solidFill>
                  <a:srgbClr val="000000"/>
                </a:solidFill>
              </a:rPr>
              <a:t>			</a:t>
            </a: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ανήκουν σε μια γλώσσα. </a:t>
            </a:r>
            <a:endParaRPr lang="el-GR" sz="2400" dirty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  <a:buFont typeface="Times New Roman" panose="02020603050405020304" pitchFamily="18" charset="0"/>
              <a:buChar char="•"/>
            </a:pP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Οι γραμματικές ορίζουν το συντακτικό αλλά όχι και τη σημασιολογία της γλώσσας</a:t>
            </a:r>
            <a:r>
              <a:rPr lang="el-GR" sz="2400" dirty="0" smtClean="0">
                <a:solidFill>
                  <a:srgbClr val="000000"/>
                </a:solidFill>
              </a:rPr>
              <a:t>.</a:t>
            </a:r>
            <a:endParaRPr lang="el-GR" sz="2400" dirty="0">
              <a:solidFill>
                <a:srgbClr val="000000"/>
              </a:solidFill>
            </a:endParaRP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Times New Roman" panose="02020603050405020304" pitchFamily="18" charset="0"/>
              <a:buChar char="•"/>
            </a:pPr>
            <a:r>
              <a:rPr lang="en-GB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O</a:t>
            </a: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ι </a:t>
            </a:r>
            <a:r>
              <a:rPr lang="el-G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γραμματικές</a:t>
            </a:r>
            <a:r>
              <a:rPr 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l-G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για τη σύνταξη των προτάσεων μιας γλώσσας δίνονται </a:t>
            </a: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σαν ένα σύνολο </a:t>
            </a:r>
            <a:r>
              <a:rPr lang="el-GR" sz="2400" b="1" i="1" dirty="0">
                <a:solidFill>
                  <a:srgbClr val="820000"/>
                </a:solidFill>
                <a:cs typeface="Times New Roman" panose="02020603050405020304" pitchFamily="18" charset="0"/>
              </a:rPr>
              <a:t>κανόνων παραγωγής</a:t>
            </a:r>
            <a:r>
              <a:rPr lang="en-GB" sz="2400" b="1" dirty="0">
                <a:solidFill>
                  <a:srgbClr val="820000"/>
                </a:solidFill>
                <a:cs typeface="Times New Roman" panose="02020603050405020304" pitchFamily="18" charset="0"/>
              </a:rPr>
              <a:t>.</a:t>
            </a:r>
            <a:r>
              <a:rPr lang="el-GR" sz="2400" b="1" dirty="0">
                <a:solidFill>
                  <a:srgbClr val="820000"/>
                </a:solidFill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π.χ.: </a:t>
            </a:r>
          </a:p>
          <a:p>
            <a:pPr>
              <a:spcBef>
                <a:spcPts val="1200"/>
              </a:spcBef>
              <a:buNone/>
            </a:pPr>
            <a:r>
              <a:rPr lang="el-GR" sz="2400" dirty="0">
                <a:solidFill>
                  <a:srgbClr val="280099"/>
                </a:solidFill>
              </a:rPr>
              <a:t>	</a:t>
            </a:r>
            <a:r>
              <a:rPr lang="el-GR" sz="2400" b="1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ΕΝΤΟΛΗ-</a:t>
            </a:r>
            <a:r>
              <a:rPr lang="en-US" sz="2400" b="1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IF</a:t>
            </a:r>
            <a:r>
              <a:rPr lang="el-GR" sz="2400" b="1" i="1" dirty="0" smtClean="0">
                <a:solidFill>
                  <a:srgbClr val="004A82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</a:t>
            </a:r>
            <a:r>
              <a:rPr lang="el-GR" sz="2400" b="1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4A82"/>
                </a:solidFill>
                <a:cs typeface="Times New Roman" panose="02020603050405020304" pitchFamily="18" charset="0"/>
              </a:rPr>
              <a:t>if</a:t>
            </a:r>
            <a:r>
              <a:rPr lang="el-GR" sz="2400" b="1" dirty="0">
                <a:solidFill>
                  <a:srgbClr val="004A82"/>
                </a:solidFill>
                <a:cs typeface="Times New Roman" panose="02020603050405020304" pitchFamily="18" charset="0"/>
              </a:rPr>
              <a:t> </a:t>
            </a:r>
            <a:r>
              <a:rPr lang="el-GR" sz="2400" b="1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ΣΥΝΘΗΚΗ </a:t>
            </a:r>
            <a:r>
              <a:rPr lang="en-US" sz="2400" b="1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then</a:t>
            </a:r>
            <a:r>
              <a:rPr lang="el-GR" sz="2400" b="1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 ΕΝΤΟΛΗ</a:t>
            </a:r>
            <a:endParaRPr lang="el-GR" sz="2400" b="1" dirty="0">
              <a:solidFill>
                <a:srgbClr val="004A82"/>
              </a:solidFill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buNone/>
            </a:pPr>
            <a:r>
              <a:rPr lang="el-GR" sz="2400" b="1" dirty="0">
                <a:solidFill>
                  <a:srgbClr val="004A82"/>
                </a:solidFill>
              </a:rPr>
              <a:t>			 </a:t>
            </a:r>
            <a:r>
              <a:rPr lang="el-GR" sz="2400" b="1" dirty="0">
                <a:solidFill>
                  <a:srgbClr val="004A82"/>
                </a:solidFill>
                <a:cs typeface="Times New Roman" panose="02020603050405020304" pitchFamily="18" charset="0"/>
              </a:rPr>
              <a:t>|</a:t>
            </a:r>
            <a:r>
              <a:rPr lang="en-US" sz="2400" b="1" dirty="0">
                <a:solidFill>
                  <a:srgbClr val="004A82"/>
                </a:solidFill>
                <a:cs typeface="Times New Roman" panose="02020603050405020304" pitchFamily="18" charset="0"/>
              </a:rPr>
              <a:t>if</a:t>
            </a:r>
            <a:r>
              <a:rPr lang="el-GR" sz="2400" b="1" dirty="0">
                <a:solidFill>
                  <a:srgbClr val="004A82"/>
                </a:solidFill>
                <a:cs typeface="Times New Roman" panose="02020603050405020304" pitchFamily="18" charset="0"/>
              </a:rPr>
              <a:t> </a:t>
            </a:r>
            <a:r>
              <a:rPr lang="el-GR" sz="2400" b="1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ΣΥΝΘΗΚΗ </a:t>
            </a:r>
            <a:r>
              <a:rPr lang="en-US" sz="2400" b="1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then</a:t>
            </a:r>
            <a:r>
              <a:rPr lang="el-GR" sz="2400" b="1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 ΕΝΤΟΛΗ </a:t>
            </a:r>
            <a:r>
              <a:rPr lang="en-US" sz="2400" b="1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else</a:t>
            </a:r>
            <a:r>
              <a:rPr lang="el-GR" sz="2400" b="1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  ΕΝΤΟΛΗ</a:t>
            </a:r>
            <a:endParaRPr lang="el-GR" sz="2400" b="1" dirty="0">
              <a:solidFill>
                <a:srgbClr val="004A82"/>
              </a:solidFill>
            </a:endParaRPr>
          </a:p>
          <a:p>
            <a:pPr>
              <a:spcBef>
                <a:spcPts val="1200"/>
              </a:spcBef>
              <a:buFont typeface="Times New Roman" panose="02020603050405020304" pitchFamily="18" charset="0"/>
              <a:buChar char="•"/>
            </a:pP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Οι κανόνες παραγωγής καθορίζουν το πώς συνδυάζονται τα </a:t>
            </a:r>
            <a:r>
              <a:rPr lang="el-GR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τερματικά</a:t>
            </a: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και τα </a:t>
            </a:r>
            <a:r>
              <a:rPr lang="el-GR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μη τερματικά </a:t>
            </a: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σύμβολα της γραμματικής για την κατασκευή της γλώσσας.</a:t>
            </a:r>
            <a:r>
              <a:rPr lang="el-GR" sz="2400" dirty="0">
                <a:solidFill>
                  <a:srgbClr val="000000"/>
                </a:solidFill>
              </a:rPr>
              <a:t> </a:t>
            </a:r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963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971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358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Κατερίνα </a:t>
            </a:r>
            <a:r>
              <a:rPr lang="el-GR" sz="2000" dirty="0" err="1"/>
              <a:t>Γεωργούλη</a:t>
            </a:r>
            <a:r>
              <a:rPr lang="el-GR" sz="2000" dirty="0"/>
              <a:t> 2014. Κατερίνα </a:t>
            </a:r>
            <a:r>
              <a:rPr lang="el-GR" sz="2000" dirty="0" err="1"/>
              <a:t>Γεωργούλη</a:t>
            </a:r>
            <a:r>
              <a:rPr lang="el-GR" sz="2000" dirty="0"/>
              <a:t>. «Μεταγλωττιστές. Ενότητα 5: Συντακτική </a:t>
            </a:r>
            <a:r>
              <a:rPr lang="el-GR" sz="2000"/>
              <a:t>Ανάλυση </a:t>
            </a:r>
            <a:r>
              <a:rPr lang="el-GR" sz="2000" smtClean="0"/>
              <a:t>Ι, </a:t>
            </a:r>
            <a:r>
              <a:rPr lang="el-GR" sz="2000" dirty="0" smtClean="0"/>
              <a:t>Γραμματικές </a:t>
            </a:r>
            <a:r>
              <a:rPr lang="el-GR" sz="2000" dirty="0"/>
              <a:t>– Γραμματικοί </a:t>
            </a:r>
            <a:r>
              <a:rPr lang="el-GR" sz="2000" dirty="0" smtClean="0"/>
              <a:t>Κανόνες».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4427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Αδειοδότησης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928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Επεξήγηση όρων χρήσης έργων 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05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711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89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Κανόνες παραγωγής</a:t>
            </a:r>
            <a:r>
              <a:rPr lang="el-GR" sz="4400" dirty="0" smtClean="0">
                <a:cs typeface="Times New Roman" pitchFamily="16" charset="0"/>
              </a:rPr>
              <a:t> </a:t>
            </a:r>
            <a:br>
              <a:rPr lang="el-GR" sz="4400" dirty="0" smtClean="0">
                <a:cs typeface="Times New Roman" pitchFamily="16" charset="0"/>
              </a:rPr>
            </a:br>
            <a:r>
              <a:rPr lang="el-GR" b="0" dirty="0" smtClean="0">
                <a:cs typeface="Times New Roman" pitchFamily="16" charset="0"/>
              </a:rPr>
              <a:t>(</a:t>
            </a:r>
            <a:r>
              <a:rPr lang="el-GR" b="0" dirty="0"/>
              <a:t>τερματικά και μη τερματικά σύμβολα</a:t>
            </a:r>
            <a:r>
              <a:rPr lang="el-GR" b="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6" charset="0"/>
              </a:rPr>
              <a:t>)</a:t>
            </a:r>
            <a:r>
              <a:rPr lang="el-GR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l-GR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None/>
            </a:pP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Μέσα στους κανόνες παραγωγής εμφανίζονται δύο ειδών σύμβολα: τα </a:t>
            </a:r>
            <a:r>
              <a:rPr lang="el-GR" sz="2400" i="1" dirty="0">
                <a:solidFill>
                  <a:srgbClr val="000000"/>
                </a:solidFill>
                <a:cs typeface="Times New Roman" panose="02020603050405020304" pitchFamily="18" charset="0"/>
              </a:rPr>
              <a:t>τερματικά </a:t>
            </a: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και τα </a:t>
            </a:r>
            <a:r>
              <a:rPr lang="el-GR" sz="2400" i="1" dirty="0">
                <a:solidFill>
                  <a:srgbClr val="000000"/>
                </a:solidFill>
                <a:cs typeface="Times New Roman" panose="02020603050405020304" pitchFamily="18" charset="0"/>
              </a:rPr>
              <a:t>μη τερματικά</a:t>
            </a: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  <a:endParaRPr lang="el-GR" sz="2400" dirty="0">
              <a:solidFill>
                <a:srgbClr val="000000"/>
              </a:solidFill>
            </a:endParaRPr>
          </a:p>
          <a:p>
            <a:pPr algn="just">
              <a:spcBef>
                <a:spcPts val="1800"/>
              </a:spcBef>
              <a:buNone/>
            </a:pPr>
            <a:r>
              <a:rPr lang="el-GR" sz="2400" b="1" dirty="0">
                <a:solidFill>
                  <a:srgbClr val="820000"/>
                </a:solidFill>
                <a:cs typeface="Times New Roman" panose="02020603050405020304" pitchFamily="18" charset="0"/>
              </a:rPr>
              <a:t>Τερματικά σύμβολα</a:t>
            </a:r>
            <a:r>
              <a:rPr lang="el-GR" sz="2400" b="1" dirty="0">
                <a:solidFill>
                  <a:srgbClr val="820000"/>
                </a:solidFill>
              </a:rPr>
              <a:t>:</a:t>
            </a:r>
            <a:r>
              <a:rPr lang="el-GR" sz="2400" dirty="0">
                <a:solidFill>
                  <a:srgbClr val="000000"/>
                </a:solidFill>
              </a:rPr>
              <a:t> </a:t>
            </a: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βασικές δομικές μονάδες από τις οποίες κατασκευάζεται μια γλώσσα, δηλαδή </a:t>
            </a:r>
            <a:r>
              <a:rPr lang="el-G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οι </a:t>
            </a: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λεκτικές μονάδες της γλώσσας (π.χ. </a:t>
            </a:r>
            <a:r>
              <a:rPr lang="el-G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&lt;</a:t>
            </a:r>
            <a:r>
              <a:rPr 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if</a:t>
            </a:r>
            <a:r>
              <a:rPr lang="el-G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&gt;,  &lt;</a:t>
            </a:r>
            <a:r>
              <a:rPr 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then</a:t>
            </a:r>
            <a:r>
              <a:rPr lang="el-G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&gt;, &lt;</a:t>
            </a:r>
            <a:r>
              <a:rPr 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else</a:t>
            </a:r>
            <a:r>
              <a:rPr lang="el-G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&gt;</a:t>
            </a:r>
            <a:r>
              <a:rPr 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&lt;number&gt;, &lt;id</a:t>
            </a:r>
            <a:r>
              <a:rPr 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&gt;</a:t>
            </a:r>
            <a:r>
              <a:rPr lang="el-G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). </a:t>
            </a:r>
            <a:endParaRPr lang="el-GR" sz="2400" dirty="0">
              <a:solidFill>
                <a:srgbClr val="000000"/>
              </a:solidFill>
            </a:endParaRPr>
          </a:p>
          <a:p>
            <a:pPr algn="just">
              <a:spcBef>
                <a:spcPts val="1800"/>
              </a:spcBef>
              <a:buNone/>
            </a:pPr>
            <a:r>
              <a:rPr lang="el-GR" sz="2400" b="1" dirty="0">
                <a:solidFill>
                  <a:srgbClr val="820000"/>
                </a:solidFill>
              </a:rPr>
              <a:t>Μ</a:t>
            </a:r>
            <a:r>
              <a:rPr lang="el-GR" sz="2400" b="1" dirty="0">
                <a:solidFill>
                  <a:srgbClr val="820000"/>
                </a:solidFill>
                <a:cs typeface="Times New Roman" panose="02020603050405020304" pitchFamily="18" charset="0"/>
              </a:rPr>
              <a:t>η-τερματικά σύμβολα</a:t>
            </a:r>
            <a:r>
              <a:rPr lang="el-GR" sz="2400" b="1" dirty="0">
                <a:solidFill>
                  <a:srgbClr val="820000"/>
                </a:solidFill>
              </a:rPr>
              <a:t>:</a:t>
            </a:r>
            <a:r>
              <a:rPr lang="el-GR" sz="2400" dirty="0">
                <a:solidFill>
                  <a:srgbClr val="820000"/>
                </a:solidFill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χρησιμοποιούνται για την ενδιάμεση σταδιακή περιγραφή της σύνταξης μιας συμβολοσειράς και αναπαριστούν ομάδες </a:t>
            </a:r>
            <a:r>
              <a:rPr lang="el-G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συμβόλων αποδεκτής σύνταξης </a:t>
            </a: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(π.χ. </a:t>
            </a:r>
            <a:r>
              <a:rPr lang="el-G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ΕΝΤΟΛΗ, ΣΥΝΘΗΚΗ).</a:t>
            </a:r>
            <a:endParaRPr lang="el-GR" sz="2400" b="1" dirty="0">
              <a:solidFill>
                <a:srgbClr val="00CC99"/>
              </a:solidFill>
              <a:cs typeface="Times New Roman" panose="02020603050405020304" pitchFamily="18" charset="0"/>
            </a:endParaRPr>
          </a:p>
          <a:p>
            <a:pPr algn="just">
              <a:spcBef>
                <a:spcPts val="1800"/>
              </a:spcBef>
              <a:buNone/>
            </a:pPr>
            <a:r>
              <a:rPr lang="el-GR" sz="2400" b="1" dirty="0">
                <a:solidFill>
                  <a:srgbClr val="820000"/>
                </a:solidFill>
              </a:rPr>
              <a:t>Α</a:t>
            </a:r>
            <a:r>
              <a:rPr lang="el-GR" sz="2400" b="1" dirty="0">
                <a:solidFill>
                  <a:srgbClr val="820000"/>
                </a:solidFill>
                <a:cs typeface="Times New Roman" panose="02020603050405020304" pitchFamily="18" charset="0"/>
              </a:rPr>
              <a:t>ρχικό σύμβολο</a:t>
            </a:r>
            <a:r>
              <a:rPr lang="el-GR" sz="2400" b="1" dirty="0">
                <a:solidFill>
                  <a:srgbClr val="820000"/>
                </a:solidFill>
              </a:rPr>
              <a:t>:</a:t>
            </a:r>
            <a:r>
              <a:rPr lang="el-GR" sz="2400" dirty="0">
                <a:solidFill>
                  <a:srgbClr val="820000"/>
                </a:solidFill>
              </a:rPr>
              <a:t> </a:t>
            </a:r>
            <a:r>
              <a:rPr lang="el-GR" sz="2400" dirty="0">
                <a:solidFill>
                  <a:srgbClr val="000000"/>
                </a:solidFill>
              </a:rPr>
              <a:t>μη τερματικό σύμβολο, που</a:t>
            </a:r>
            <a:r>
              <a:rPr lang="el-GR" sz="2400" i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περιγράφει μια συγκεκριμένη παραγωγή και αποτελεί το σημείο εκκίνησης για την κατασκευή των συμβολοσειρών της γλώσσας (π.χ. </a:t>
            </a:r>
            <a:r>
              <a:rPr lang="el-G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ΕΝΤΟΛΗ-</a:t>
            </a:r>
            <a:r>
              <a:rPr 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IF</a:t>
            </a:r>
            <a:r>
              <a:rPr lang="el-G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  <a:endParaRPr lang="el-GR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935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Κανόνες παραγωγής </a:t>
            </a:r>
            <a:br>
              <a:rPr lang="el-GR" dirty="0" smtClean="0"/>
            </a:br>
            <a:r>
              <a:rPr lang="el-GR" b="0" dirty="0" smtClean="0"/>
              <a:t>(</a:t>
            </a:r>
            <a:r>
              <a:rPr lang="el-GR" b="0" dirty="0"/>
              <a:t>σύμβολα περιγραφής)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Για την περιγραφή των κανόνων παραγωγής χρησιμοποιούμε συνήθως τα ακόλουθα σύμβολα</a:t>
            </a:r>
            <a:r>
              <a:rPr lang="el-G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  <a:endParaRPr lang="el-GR" sz="2400" dirty="0">
              <a:solidFill>
                <a:srgbClr val="000000"/>
              </a:solidFill>
            </a:endParaRPr>
          </a:p>
          <a:p>
            <a:pPr algn="just">
              <a:lnSpc>
                <a:spcPct val="90000"/>
              </a:lnSpc>
              <a:spcBef>
                <a:spcPts val="2400"/>
              </a:spcBef>
              <a:buNone/>
            </a:pPr>
            <a:r>
              <a:rPr lang="el-GR" sz="2400" dirty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</a:t>
            </a: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  <a:r>
              <a:rPr lang="el-G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σύμβολο </a:t>
            </a: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σύνδεσης δεξιού και αριστερού σκέλους μιας </a:t>
            </a:r>
            <a:r>
              <a:rPr lang="el-G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παραγωγής</a:t>
            </a:r>
            <a:r>
              <a:rPr 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</a:t>
            </a:r>
            <a:r>
              <a:rPr lang="el-G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endParaRPr lang="el-GR" sz="2400" dirty="0">
              <a:solidFill>
                <a:srgbClr val="000000"/>
              </a:solidFill>
            </a:endParaRPr>
          </a:p>
          <a:p>
            <a:pPr algn="just">
              <a:spcBef>
                <a:spcPts val="2400"/>
              </a:spcBef>
              <a:buNone/>
            </a:pPr>
            <a:r>
              <a:rPr lang="el-GR" sz="2400" dirty="0">
                <a:solidFill>
                  <a:srgbClr val="000000"/>
                </a:solidFill>
              </a:rPr>
              <a:t>  </a:t>
            </a:r>
            <a:r>
              <a:rPr lang="el-G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|:</a:t>
            </a:r>
            <a:r>
              <a:rPr 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l-G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χωρίζει </a:t>
            </a: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τα εναλλακτικά δεξιά σκέλη παραγωγής </a:t>
            </a:r>
            <a:r>
              <a:rPr lang="el-G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ενός</a:t>
            </a:r>
            <a:r>
              <a:rPr 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l-G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αριστερού σκέλους</a:t>
            </a:r>
            <a:r>
              <a:rPr 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</a:t>
            </a:r>
            <a:endParaRPr lang="el-GR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2400"/>
              </a:spcBef>
              <a:buNone/>
            </a:pP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l-GR" sz="2400" dirty="0">
                <a:solidFill>
                  <a:srgbClr val="000000"/>
                </a:solidFill>
              </a:rPr>
              <a:t> </a:t>
            </a: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) : </a:t>
            </a:r>
            <a:r>
              <a:rPr lang="el-G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ομαδοποίηση συμβόλων</a:t>
            </a:r>
            <a:r>
              <a:rPr 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</a:t>
            </a:r>
            <a:endParaRPr lang="el-GR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2400"/>
              </a:spcBef>
              <a:buNone/>
            </a:pP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[</a:t>
            </a:r>
            <a:r>
              <a:rPr lang="el-GR" sz="2400" dirty="0">
                <a:solidFill>
                  <a:srgbClr val="000000"/>
                </a:solidFill>
              </a:rPr>
              <a:t> </a:t>
            </a: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]</a:t>
            </a:r>
            <a:r>
              <a:rPr lang="el-GR" sz="2400" dirty="0">
                <a:solidFill>
                  <a:srgbClr val="000000"/>
                </a:solidFill>
              </a:rPr>
              <a:t> </a:t>
            </a:r>
            <a:r>
              <a:rPr lang="el-G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  <a:r>
              <a:rPr 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l-G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προαιρετικά σύμβολα</a:t>
            </a:r>
            <a:r>
              <a:rPr 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</a:t>
            </a:r>
            <a:endParaRPr lang="el-GR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2400"/>
              </a:spcBef>
              <a:buNone/>
            </a:pP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{</a:t>
            </a:r>
            <a:r>
              <a:rPr lang="el-GR" sz="2400" dirty="0">
                <a:solidFill>
                  <a:srgbClr val="000000"/>
                </a:solidFill>
              </a:rPr>
              <a:t> </a:t>
            </a:r>
            <a:r>
              <a:rPr lang="el-G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}:</a:t>
            </a:r>
            <a:r>
              <a:rPr 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l-G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επανάληψη </a:t>
            </a:r>
            <a:r>
              <a:rPr lang="el-G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συμβόλων, μηδέν ή περισσότερες </a:t>
            </a:r>
            <a:r>
              <a:rPr lang="el-G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φορές</a:t>
            </a:r>
            <a:r>
              <a:rPr 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endParaRPr lang="el-GR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708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Κανόνες παραγωγής </a:t>
            </a:r>
            <a:br>
              <a:rPr lang="el-GR" dirty="0" smtClean="0"/>
            </a:br>
            <a:r>
              <a:rPr lang="el-GR" b="0" dirty="0" smtClean="0"/>
              <a:t>(επιπλέον συμβάσεις) </a:t>
            </a:r>
            <a:endParaRPr lang="el-GR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  <a:tabLst>
                <a:tab pos="804863" algn="l"/>
              </a:tabLst>
            </a:pPr>
            <a:r>
              <a:rPr lang="el-G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&lt;</a:t>
            </a:r>
            <a:r>
              <a:rPr lang="en-US" sz="24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xy</a:t>
            </a:r>
            <a:r>
              <a:rPr lang="el-G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&gt; : η λεκτική μονάδα </a:t>
            </a:r>
            <a:r>
              <a:rPr lang="en-US" sz="24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xy</a:t>
            </a:r>
            <a:endParaRPr lang="el-GR" sz="2400" dirty="0">
              <a:solidFill>
                <a:srgbClr val="000000"/>
              </a:solidFill>
            </a:endParaRPr>
          </a:p>
          <a:p>
            <a:pPr marL="804863" indent="-804863" algn="just">
              <a:lnSpc>
                <a:spcPct val="90000"/>
              </a:lnSpc>
              <a:spcBef>
                <a:spcPts val="2400"/>
              </a:spcBef>
              <a:buNone/>
              <a:tabLst>
                <a:tab pos="804863" algn="l"/>
              </a:tabLst>
            </a:pPr>
            <a:r>
              <a:rPr 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el-G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  <a:r>
              <a:rPr 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l-GR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	ο μη τερματικός όρος Α</a:t>
            </a:r>
            <a:endParaRPr lang="el-GR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2400"/>
              </a:spcBef>
              <a:buNone/>
              <a:tabLst>
                <a:tab pos="804863" algn="l"/>
              </a:tabLst>
            </a:pPr>
            <a:r>
              <a:rPr lang="en-US" sz="2400" dirty="0" smtClean="0">
                <a:cs typeface="Times New Roman" panose="02020603050405020304" pitchFamily="18" charset="0"/>
              </a:rPr>
              <a:t>a</a:t>
            </a:r>
            <a:r>
              <a:rPr lang="el-GR" sz="2400" dirty="0" smtClean="0">
                <a:cs typeface="Times New Roman" panose="02020603050405020304" pitchFamily="18" charset="0"/>
              </a:rPr>
              <a:t> ή </a:t>
            </a:r>
            <a:r>
              <a:rPr lang="en-US" sz="2400" dirty="0" smtClean="0">
                <a:cs typeface="Times New Roman" panose="02020603050405020304" pitchFamily="18" charset="0"/>
              </a:rPr>
              <a:t>“a”</a:t>
            </a:r>
            <a:r>
              <a:rPr lang="el-GR" sz="2400" dirty="0" smtClean="0">
                <a:cs typeface="Times New Roman" panose="02020603050405020304" pitchFamily="18" charset="0"/>
              </a:rPr>
              <a:t>: χαρακτήρας αλφαβήτου</a:t>
            </a:r>
            <a:r>
              <a:rPr lang="en-US" sz="2400" dirty="0" smtClean="0">
                <a:cs typeface="Times New Roman" panose="02020603050405020304" pitchFamily="18" charset="0"/>
              </a:rPr>
              <a:t>,</a:t>
            </a:r>
            <a:endParaRPr lang="el-GR" sz="2400" dirty="0" smtClean="0">
              <a:cs typeface="Times New Roman" panose="02020603050405020304" pitchFamily="18" charset="0"/>
            </a:endParaRPr>
          </a:p>
          <a:p>
            <a:pPr marL="804863" indent="-804863" algn="just">
              <a:lnSpc>
                <a:spcPct val="130000"/>
              </a:lnSpc>
              <a:spcBef>
                <a:spcPts val="2400"/>
              </a:spcBef>
              <a:buNone/>
              <a:tabLst>
                <a:tab pos="804863" algn="l"/>
              </a:tabLst>
            </a:pPr>
            <a:r>
              <a:rPr lang="el-GR" sz="2400" dirty="0" smtClean="0">
                <a:cs typeface="Times New Roman" panose="02020603050405020304" pitchFamily="18" charset="0"/>
              </a:rPr>
              <a:t>α:		μη συγκεκριμένος όρος που μπορεί να τερματικός ή μη τερματικός</a:t>
            </a:r>
            <a:endParaRPr lang="el-GR" sz="2400" dirty="0"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2400"/>
              </a:spcBef>
              <a:buNone/>
              <a:tabLst>
                <a:tab pos="804863" algn="l"/>
              </a:tabLst>
            </a:pPr>
            <a:r>
              <a:rPr lang="el-GR" sz="2400" dirty="0" smtClean="0">
                <a:cs typeface="Times New Roman" panose="02020603050405020304" pitchFamily="18" charset="0"/>
              </a:rPr>
              <a:t>ε</a:t>
            </a:r>
            <a:r>
              <a:rPr lang="el-GR" sz="2400" dirty="0" smtClean="0"/>
              <a:t> </a:t>
            </a:r>
            <a:r>
              <a:rPr lang="el-GR" sz="2400" dirty="0" smtClean="0">
                <a:cs typeface="Times New Roman" panose="02020603050405020304" pitchFamily="18" charset="0"/>
              </a:rPr>
              <a:t>:		κανένας χαρακτήρας</a:t>
            </a:r>
            <a:endParaRPr lang="el-GR" sz="2400" dirty="0">
              <a:cs typeface="Times New Roman" panose="02020603050405020304" pitchFamily="18" charset="0"/>
            </a:endParaRPr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27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Παράδειγμα κανόνων </a:t>
            </a:r>
            <a:r>
              <a:rPr lang="el-GR" dirty="0" smtClean="0"/>
              <a:t>παραγωγής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ln>
            <a:solidFill>
              <a:srgbClr val="004A82"/>
            </a:solidFill>
          </a:ln>
        </p:spPr>
        <p:txBody>
          <a:bodyPr>
            <a:normAutofit fontScale="92500"/>
          </a:bodyPr>
          <a:lstStyle/>
          <a:p>
            <a:pPr algn="just">
              <a:spcBef>
                <a:spcPts val="12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l-GR" sz="2400" dirty="0">
                <a:solidFill>
                  <a:srgbClr val="000000"/>
                </a:solidFill>
              </a:rPr>
              <a:t>Η γραμματική Γ1, με κανόνα παραγωγής:</a:t>
            </a:r>
          </a:p>
          <a:p>
            <a:pPr algn="just">
              <a:spcBef>
                <a:spcPts val="12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b="1" dirty="0" smtClean="0">
                <a:solidFill>
                  <a:srgbClr val="004A82"/>
                </a:solidFill>
              </a:rPr>
              <a:t>A </a:t>
            </a:r>
            <a:r>
              <a:rPr lang="el-GR" sz="2400" b="1" dirty="0">
                <a:solidFill>
                  <a:srgbClr val="004A82"/>
                </a:solidFill>
                <a:latin typeface="Symbol" pitchFamily="18" charset="2"/>
              </a:rPr>
              <a:t></a:t>
            </a:r>
            <a:r>
              <a:rPr lang="el-GR" sz="2400" b="1" dirty="0">
                <a:solidFill>
                  <a:srgbClr val="004A82"/>
                </a:solidFill>
              </a:rPr>
              <a:t> </a:t>
            </a:r>
            <a:r>
              <a:rPr lang="el-GR" sz="2400" b="1" dirty="0" smtClean="0">
                <a:solidFill>
                  <a:srgbClr val="004A82"/>
                </a:solidFill>
              </a:rPr>
              <a:t>Α</a:t>
            </a:r>
            <a:r>
              <a:rPr lang="en-US" sz="2400" b="1" dirty="0" smtClean="0">
                <a:solidFill>
                  <a:srgbClr val="004A82"/>
                </a:solidFill>
              </a:rPr>
              <a:t> </a:t>
            </a:r>
            <a:r>
              <a:rPr lang="el-GR" sz="2400" b="1" dirty="0">
                <a:solidFill>
                  <a:srgbClr val="004A82"/>
                </a:solidFill>
              </a:rPr>
              <a:t>&lt;</a:t>
            </a:r>
            <a:r>
              <a:rPr lang="en-US" sz="2400" b="1" dirty="0">
                <a:solidFill>
                  <a:srgbClr val="004A82"/>
                </a:solidFill>
              </a:rPr>
              <a:t>op&gt; </a:t>
            </a:r>
            <a:r>
              <a:rPr lang="en-US" sz="2400" b="1" dirty="0" smtClean="0">
                <a:solidFill>
                  <a:srgbClr val="004A82"/>
                </a:solidFill>
              </a:rPr>
              <a:t>A </a:t>
            </a:r>
            <a:r>
              <a:rPr lang="en-US" sz="2400" b="1" dirty="0">
                <a:solidFill>
                  <a:srgbClr val="004A82"/>
                </a:solidFill>
              </a:rPr>
              <a:t>| </a:t>
            </a:r>
            <a:r>
              <a:rPr lang="el-GR" sz="2400" b="1" dirty="0" smtClean="0">
                <a:solidFill>
                  <a:srgbClr val="004A82"/>
                </a:solidFill>
              </a:rPr>
              <a:t>(</a:t>
            </a:r>
            <a:r>
              <a:rPr lang="en-US" sz="2400" b="1" dirty="0" smtClean="0">
                <a:solidFill>
                  <a:srgbClr val="004A82"/>
                </a:solidFill>
              </a:rPr>
              <a:t>A </a:t>
            </a:r>
            <a:r>
              <a:rPr lang="el-GR" sz="2400" b="1" dirty="0">
                <a:solidFill>
                  <a:srgbClr val="004A82"/>
                </a:solidFill>
              </a:rPr>
              <a:t>)</a:t>
            </a:r>
            <a:r>
              <a:rPr lang="en-US" sz="2400" b="1" dirty="0">
                <a:solidFill>
                  <a:srgbClr val="004A82"/>
                </a:solidFill>
              </a:rPr>
              <a:t> | </a:t>
            </a:r>
            <a:r>
              <a:rPr lang="en-US" sz="2400" b="1" dirty="0" smtClean="0">
                <a:solidFill>
                  <a:srgbClr val="004A82"/>
                </a:solidFill>
              </a:rPr>
              <a:t>&lt;id&gt;</a:t>
            </a:r>
            <a:endParaRPr lang="en-US" sz="2400" b="1" dirty="0">
              <a:solidFill>
                <a:srgbClr val="004A82"/>
              </a:solidFill>
            </a:endParaRPr>
          </a:p>
          <a:p>
            <a:pPr algn="just">
              <a:spcBef>
                <a:spcPts val="12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l-GR" sz="2400" dirty="0">
                <a:solidFill>
                  <a:srgbClr val="000000"/>
                </a:solidFill>
              </a:rPr>
              <a:t>και συμπληρωμένη από τους κανονικούς </a:t>
            </a:r>
            <a:r>
              <a:rPr lang="el-GR" sz="2400" dirty="0" smtClean="0">
                <a:solidFill>
                  <a:srgbClr val="000000"/>
                </a:solidFill>
              </a:rPr>
              <a:t>ορισμούς για τα τερματικά: </a:t>
            </a:r>
            <a:endParaRPr lang="el-GR" sz="2400" dirty="0">
              <a:solidFill>
                <a:srgbClr val="000000"/>
              </a:solidFill>
            </a:endParaRPr>
          </a:p>
          <a:p>
            <a:pPr algn="just">
              <a:spcBef>
                <a:spcPts val="12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b="1" dirty="0">
                <a:solidFill>
                  <a:srgbClr val="004A82"/>
                </a:solidFill>
              </a:rPr>
              <a:t>&lt;op&gt; </a:t>
            </a:r>
            <a:r>
              <a:rPr lang="el-GR" sz="2400" b="1" dirty="0">
                <a:solidFill>
                  <a:srgbClr val="004A82"/>
                </a:solidFill>
                <a:latin typeface="Symbol" pitchFamily="18" charset="2"/>
              </a:rPr>
              <a:t></a:t>
            </a:r>
            <a:r>
              <a:rPr lang="el-GR" sz="2400" b="1" dirty="0">
                <a:solidFill>
                  <a:srgbClr val="004A82"/>
                </a:solidFill>
              </a:rPr>
              <a:t> </a:t>
            </a:r>
            <a:r>
              <a:rPr lang="en-US" sz="2400" b="1" dirty="0">
                <a:solidFill>
                  <a:srgbClr val="004A82"/>
                </a:solidFill>
              </a:rPr>
              <a:t>[+ - * / ^]</a:t>
            </a:r>
            <a:endParaRPr lang="el-GR" sz="2400" b="1" dirty="0">
              <a:solidFill>
                <a:srgbClr val="004A82"/>
              </a:solidFill>
            </a:endParaRPr>
          </a:p>
          <a:p>
            <a:pPr algn="just">
              <a:spcBef>
                <a:spcPts val="12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b="1" dirty="0">
                <a:solidFill>
                  <a:srgbClr val="004A82"/>
                </a:solidFill>
              </a:rPr>
              <a:t>&lt;id&gt; </a:t>
            </a:r>
            <a:r>
              <a:rPr lang="el-GR" sz="2400" b="1" dirty="0">
                <a:solidFill>
                  <a:srgbClr val="004A82"/>
                </a:solidFill>
                <a:latin typeface="Symbol" pitchFamily="18" charset="2"/>
              </a:rPr>
              <a:t></a:t>
            </a:r>
            <a:r>
              <a:rPr lang="en-US" sz="2400" b="1" dirty="0">
                <a:solidFill>
                  <a:srgbClr val="004A82"/>
                </a:solidFill>
                <a:latin typeface="Symbol" pitchFamily="18" charset="2"/>
              </a:rPr>
              <a:t> </a:t>
            </a:r>
            <a:r>
              <a:rPr lang="el-GR" sz="2400" b="1" dirty="0">
                <a:solidFill>
                  <a:srgbClr val="004A82"/>
                </a:solidFill>
                <a:latin typeface="Symbol" pitchFamily="18" charset="2"/>
              </a:rPr>
              <a:t>[</a:t>
            </a:r>
            <a:r>
              <a:rPr lang="en-US" sz="2400" b="1" dirty="0">
                <a:solidFill>
                  <a:srgbClr val="004A82"/>
                </a:solidFill>
              </a:rPr>
              <a:t>a-</a:t>
            </a:r>
            <a:r>
              <a:rPr lang="en-US" sz="2400" b="1" dirty="0" err="1">
                <a:solidFill>
                  <a:srgbClr val="004A82"/>
                </a:solidFill>
              </a:rPr>
              <a:t>zA</a:t>
            </a:r>
            <a:r>
              <a:rPr lang="en-US" sz="2400" b="1" dirty="0">
                <a:solidFill>
                  <a:srgbClr val="004A82"/>
                </a:solidFill>
              </a:rPr>
              <a:t>-z]</a:t>
            </a:r>
            <a:r>
              <a:rPr lang="el-GR" sz="2400" b="1" dirty="0">
                <a:solidFill>
                  <a:srgbClr val="004A82"/>
                </a:solidFill>
                <a:latin typeface="Symbol" pitchFamily="18" charset="2"/>
              </a:rPr>
              <a:t> [</a:t>
            </a:r>
            <a:r>
              <a:rPr lang="en-US" sz="2400" b="1" dirty="0">
                <a:solidFill>
                  <a:srgbClr val="004A82"/>
                </a:solidFill>
              </a:rPr>
              <a:t>a-zA-z0-9</a:t>
            </a:r>
            <a:r>
              <a:rPr lang="en-US" sz="2400" b="1" dirty="0" smtClean="0">
                <a:solidFill>
                  <a:srgbClr val="004A82"/>
                </a:solidFill>
              </a:rPr>
              <a:t>]*</a:t>
            </a:r>
            <a:endParaRPr lang="en-US" sz="2400" dirty="0">
              <a:solidFill>
                <a:srgbClr val="000000"/>
              </a:solidFill>
            </a:endParaRPr>
          </a:p>
          <a:p>
            <a:pPr algn="just">
              <a:spcBef>
                <a:spcPts val="12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l-GR" sz="2400" dirty="0">
                <a:solidFill>
                  <a:srgbClr val="000000"/>
                </a:solidFill>
              </a:rPr>
              <a:t>αναγνωρίζει τις παρακάτω αριθμητικές εκφράσεις</a:t>
            </a:r>
          </a:p>
          <a:p>
            <a:pPr algn="just">
              <a:spcBef>
                <a:spcPts val="12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2400" b="1" dirty="0">
                <a:solidFill>
                  <a:srgbClr val="004A82"/>
                </a:solidFill>
                <a:cs typeface="Times New Roman" pitchFamily="18" charset="0"/>
              </a:rPr>
              <a:t>x + y</a:t>
            </a:r>
          </a:p>
          <a:p>
            <a:pPr algn="just" eaLnBrk="0" hangingPunct="0">
              <a:spcBef>
                <a:spcPts val="12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2400" b="1" dirty="0">
                <a:solidFill>
                  <a:srgbClr val="004A82"/>
                </a:solidFill>
                <a:cs typeface="Times New Roman" pitchFamily="18" charset="0"/>
              </a:rPr>
              <a:t>x * y</a:t>
            </a:r>
          </a:p>
          <a:p>
            <a:pPr algn="just" eaLnBrk="0" hangingPunct="0">
              <a:spcBef>
                <a:spcPts val="12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2400" b="1" dirty="0">
                <a:solidFill>
                  <a:srgbClr val="004A82"/>
                </a:solidFill>
                <a:cs typeface="Times New Roman" pitchFamily="18" charset="0"/>
              </a:rPr>
              <a:t>x * (y + z </a:t>
            </a:r>
            <a:r>
              <a:rPr lang="el-GR" sz="2400" b="1" baseline="30000" dirty="0">
                <a:solidFill>
                  <a:srgbClr val="004A82"/>
                </a:solidFill>
                <a:cs typeface="Times New Roman" pitchFamily="18" charset="0"/>
              </a:rPr>
              <a:t>Λ</a:t>
            </a:r>
            <a:r>
              <a:rPr lang="fr-FR" sz="2400" b="1" dirty="0">
                <a:solidFill>
                  <a:srgbClr val="004A82"/>
                </a:solidFill>
                <a:cs typeface="Times New Roman" pitchFamily="18" charset="0"/>
              </a:rPr>
              <a:t> z)</a:t>
            </a:r>
          </a:p>
          <a:p>
            <a:pPr eaLnBrk="0" hangingPunct="0">
              <a:spcBef>
                <a:spcPts val="12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2400" b="1" dirty="0">
                <a:solidFill>
                  <a:srgbClr val="004A82"/>
                </a:solidFill>
                <a:cs typeface="Times New Roman" pitchFamily="18" charset="0"/>
              </a:rPr>
              <a:t>x</a:t>
            </a:r>
            <a:r>
              <a:rPr lang="el-GR" sz="2400" b="1" dirty="0">
                <a:solidFill>
                  <a:srgbClr val="004A82"/>
                </a:solidFill>
                <a:cs typeface="Times New Roman" pitchFamily="18" charset="0"/>
              </a:rPr>
              <a:t> + </a:t>
            </a:r>
            <a:r>
              <a:rPr lang="fr-FR" sz="2400" b="1" dirty="0">
                <a:solidFill>
                  <a:srgbClr val="004A82"/>
                </a:solidFill>
                <a:cs typeface="Times New Roman" pitchFamily="18" charset="0"/>
              </a:rPr>
              <a:t>x</a:t>
            </a:r>
            <a:r>
              <a:rPr lang="el-GR" sz="2400" b="1" dirty="0">
                <a:solidFill>
                  <a:srgbClr val="004A82"/>
                </a:solidFill>
                <a:cs typeface="Times New Roman" pitchFamily="18" charset="0"/>
              </a:rPr>
              <a:t> * (</a:t>
            </a:r>
            <a:r>
              <a:rPr lang="fr-FR" sz="2400" b="1" dirty="0">
                <a:solidFill>
                  <a:srgbClr val="004A82"/>
                </a:solidFill>
                <a:cs typeface="Times New Roman" pitchFamily="18" charset="0"/>
              </a:rPr>
              <a:t>y</a:t>
            </a:r>
            <a:r>
              <a:rPr lang="el-GR" sz="2400" b="1" dirty="0">
                <a:solidFill>
                  <a:srgbClr val="004A82"/>
                </a:solidFill>
                <a:cs typeface="Times New Roman" pitchFamily="18" charset="0"/>
              </a:rPr>
              <a:t> +</a:t>
            </a:r>
            <a:r>
              <a:rPr lang="fr-FR" sz="2400" b="1" dirty="0">
                <a:solidFill>
                  <a:srgbClr val="004A82"/>
                </a:solidFill>
                <a:cs typeface="Times New Roman" pitchFamily="18" charset="0"/>
              </a:rPr>
              <a:t>z </a:t>
            </a:r>
            <a:r>
              <a:rPr lang="el-GR" sz="2400" b="1" baseline="30000" dirty="0">
                <a:solidFill>
                  <a:srgbClr val="004A82"/>
                </a:solidFill>
                <a:cs typeface="Times New Roman" pitchFamily="18" charset="0"/>
              </a:rPr>
              <a:t>Λ</a:t>
            </a:r>
            <a:r>
              <a:rPr lang="el-GR" sz="2400" b="1" dirty="0">
                <a:solidFill>
                  <a:srgbClr val="004A82"/>
                </a:solidFill>
                <a:cs typeface="Times New Roman" pitchFamily="18" charset="0"/>
              </a:rPr>
              <a:t> (</a:t>
            </a:r>
            <a:r>
              <a:rPr lang="fr-FR" sz="2400" b="1" dirty="0">
                <a:solidFill>
                  <a:srgbClr val="004A82"/>
                </a:solidFill>
                <a:cs typeface="Times New Roman" pitchFamily="18" charset="0"/>
              </a:rPr>
              <a:t>x</a:t>
            </a:r>
            <a:r>
              <a:rPr lang="el-GR" sz="2400" b="1" dirty="0">
                <a:solidFill>
                  <a:srgbClr val="004A82"/>
                </a:solidFill>
                <a:cs typeface="Times New Roman" pitchFamily="18" charset="0"/>
              </a:rPr>
              <a:t> + </a:t>
            </a:r>
            <a:r>
              <a:rPr lang="fr-FR" sz="2400" b="1" dirty="0">
                <a:solidFill>
                  <a:srgbClr val="004A82"/>
                </a:solidFill>
                <a:cs typeface="Times New Roman" pitchFamily="18" charset="0"/>
              </a:rPr>
              <a:t>y</a:t>
            </a:r>
            <a:r>
              <a:rPr lang="el-GR" sz="2400" b="1" dirty="0">
                <a:solidFill>
                  <a:srgbClr val="004A82"/>
                </a:solidFill>
                <a:cs typeface="Times New Roman" pitchFamily="18" charset="0"/>
              </a:rPr>
              <a:t>))</a:t>
            </a:r>
            <a:r>
              <a:rPr lang="el-GR" sz="2400" b="1" dirty="0">
                <a:solidFill>
                  <a:srgbClr val="004A82"/>
                </a:solidFill>
              </a:rPr>
              <a:t> </a:t>
            </a:r>
            <a:r>
              <a:rPr lang="el-GR" sz="2400" dirty="0" err="1">
                <a:cs typeface="Times New Roman" pitchFamily="18" charset="0"/>
              </a:rPr>
              <a:t>κλπ</a:t>
            </a:r>
            <a:r>
              <a:rPr lang="fr-FR" sz="2400" dirty="0">
                <a:cs typeface="Times New Roman" pitchFamily="18" charset="0"/>
              </a:rPr>
              <a:t>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727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Γραμματικές χωρίς </a:t>
            </a:r>
            <a:r>
              <a:rPr lang="el-GR" dirty="0" err="1" smtClean="0"/>
              <a:t>συμφραζ</a:t>
            </a:r>
            <a:r>
              <a:rPr lang="el-GR" dirty="0" err="1"/>
              <a:t>ό</a:t>
            </a:r>
            <a:r>
              <a:rPr lang="el-GR" dirty="0" err="1" smtClean="0"/>
              <a:t>μενα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1"/>
            <a:ext cx="8507288" cy="552472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el-GR" sz="3100" b="1" dirty="0">
                <a:solidFill>
                  <a:srgbClr val="820000"/>
                </a:solidFill>
              </a:rPr>
              <a:t>Γ</a:t>
            </a:r>
            <a:r>
              <a:rPr lang="el-GR" sz="3100" b="1" dirty="0">
                <a:solidFill>
                  <a:srgbClr val="820000"/>
                </a:solidFill>
                <a:cs typeface="Times New Roman" panose="02020603050405020304" pitchFamily="18" charset="0"/>
              </a:rPr>
              <a:t>ραμματικές χωρίς </a:t>
            </a:r>
            <a:r>
              <a:rPr lang="el-GR" sz="3100" b="1" dirty="0" err="1">
                <a:solidFill>
                  <a:srgbClr val="820000"/>
                </a:solidFill>
                <a:cs typeface="Times New Roman" panose="02020603050405020304" pitchFamily="18" charset="0"/>
              </a:rPr>
              <a:t>συμφραζόμενα</a:t>
            </a:r>
            <a:r>
              <a:rPr lang="el-GR" sz="3100" b="1" dirty="0">
                <a:solidFill>
                  <a:srgbClr val="820000"/>
                </a:solidFill>
                <a:cs typeface="Times New Roman" panose="02020603050405020304" pitchFamily="18" charset="0"/>
              </a:rPr>
              <a:t> ή ΓΧΣ (</a:t>
            </a:r>
            <a:r>
              <a:rPr lang="en-US" sz="3100" b="1" dirty="0">
                <a:solidFill>
                  <a:srgbClr val="820000"/>
                </a:solidFill>
                <a:cs typeface="Times New Roman" panose="02020603050405020304" pitchFamily="18" charset="0"/>
              </a:rPr>
              <a:t>Context</a:t>
            </a:r>
            <a:r>
              <a:rPr lang="el-GR" sz="3100" b="1" dirty="0">
                <a:solidFill>
                  <a:srgbClr val="820000"/>
                </a:solidFill>
                <a:cs typeface="Times New Roman" panose="02020603050405020304" pitchFamily="18" charset="0"/>
              </a:rPr>
              <a:t>-</a:t>
            </a:r>
            <a:r>
              <a:rPr lang="en-US" sz="3100" b="1" dirty="0">
                <a:solidFill>
                  <a:srgbClr val="820000"/>
                </a:solidFill>
                <a:cs typeface="Times New Roman" panose="02020603050405020304" pitchFamily="18" charset="0"/>
              </a:rPr>
              <a:t>free Grammars</a:t>
            </a:r>
            <a:r>
              <a:rPr lang="el-GR" sz="3100" b="1" dirty="0">
                <a:solidFill>
                  <a:srgbClr val="820000"/>
                </a:solidFill>
                <a:cs typeface="Times New Roman" panose="02020603050405020304" pitchFamily="18" charset="0"/>
              </a:rPr>
              <a:t> ή </a:t>
            </a:r>
            <a:r>
              <a:rPr lang="en-US" sz="3100" b="1" dirty="0">
                <a:solidFill>
                  <a:srgbClr val="820000"/>
                </a:solidFill>
                <a:cs typeface="Times New Roman" panose="02020603050405020304" pitchFamily="18" charset="0"/>
              </a:rPr>
              <a:t>CFG</a:t>
            </a:r>
            <a:r>
              <a:rPr lang="el-GR" sz="3100" b="1" dirty="0" smtClean="0">
                <a:solidFill>
                  <a:srgbClr val="820000"/>
                </a:solidFill>
                <a:cs typeface="Times New Roman" panose="02020603050405020304" pitchFamily="18" charset="0"/>
              </a:rPr>
              <a:t>)</a:t>
            </a:r>
            <a:r>
              <a:rPr lang="el-GR" sz="3100" b="1" dirty="0" smtClean="0">
                <a:solidFill>
                  <a:srgbClr val="820000"/>
                </a:solidFill>
              </a:rPr>
              <a:t>:</a:t>
            </a:r>
            <a:r>
              <a:rPr lang="el-GR" sz="3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περιγράφουν </a:t>
            </a:r>
            <a:r>
              <a:rPr lang="el-GR" sz="3100" dirty="0">
                <a:solidFill>
                  <a:srgbClr val="000000"/>
                </a:solidFill>
                <a:cs typeface="Times New Roman" panose="02020603050405020304" pitchFamily="18" charset="0"/>
              </a:rPr>
              <a:t>τις στοιχειώδεις δομές που υπάρχουν σε μια γλώσσα και το πώς παράγονται από άλλες δομές.</a:t>
            </a:r>
          </a:p>
          <a:p>
            <a:pPr marL="0" indent="0" algn="just">
              <a:buNone/>
            </a:pPr>
            <a:endParaRPr lang="el-GR" sz="1000" dirty="0">
              <a:solidFill>
                <a:srgbClr val="000000"/>
              </a:solidFill>
            </a:endParaRPr>
          </a:p>
          <a:p>
            <a:pPr algn="just">
              <a:spcBef>
                <a:spcPts val="1800"/>
              </a:spcBef>
              <a:buNone/>
            </a:pPr>
            <a:r>
              <a:rPr lang="el-GR" b="1" dirty="0">
                <a:cs typeface="Times New Roman" panose="02020603050405020304" pitchFamily="18" charset="0"/>
              </a:rPr>
              <a:t>Παράδειγμα:</a:t>
            </a:r>
          </a:p>
          <a:p>
            <a:pPr defTabSz="412750">
              <a:lnSpc>
                <a:spcPct val="130000"/>
              </a:lnSpc>
              <a:spcBef>
                <a:spcPts val="1200"/>
              </a:spcBef>
              <a:buNone/>
            </a:pPr>
            <a:r>
              <a:rPr lang="el-GR" sz="2800" b="1" dirty="0" smtClean="0">
                <a:solidFill>
                  <a:srgbClr val="004A82"/>
                </a:solidFill>
                <a:cs typeface="Arial" panose="020B0604020202020204" pitchFamily="34" charset="0"/>
              </a:rPr>
              <a:t>ΕΝΤΟΛΗ</a:t>
            </a:r>
            <a:r>
              <a:rPr lang="el-GR" sz="2800" b="1" dirty="0" smtClean="0">
                <a:solidFill>
                  <a:srgbClr val="004A82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 </a:t>
            </a:r>
            <a:r>
              <a:rPr lang="el-GR" sz="2800" b="1" dirty="0" smtClean="0">
                <a:solidFill>
                  <a:srgbClr val="004A82"/>
                </a:solidFill>
                <a:cs typeface="Arial" panose="020B0604020202020204" pitchFamily="34" charset="0"/>
              </a:rPr>
              <a:t>ΕΝΤΟΛΗ-</a:t>
            </a:r>
            <a:r>
              <a:rPr lang="en-US" sz="2800" b="1" dirty="0" smtClean="0">
                <a:solidFill>
                  <a:srgbClr val="004A82"/>
                </a:solidFill>
                <a:cs typeface="Arial" panose="020B0604020202020204" pitchFamily="34" charset="0"/>
              </a:rPr>
              <a:t>if</a:t>
            </a:r>
            <a:r>
              <a:rPr lang="el-GR" sz="2800" b="1" dirty="0" smtClean="0">
                <a:solidFill>
                  <a:srgbClr val="004A82"/>
                </a:solidFill>
                <a:cs typeface="Arial" panose="020B0604020202020204" pitchFamily="34" charset="0"/>
              </a:rPr>
              <a:t>|ΕΝΤΟΛΗ-</a:t>
            </a:r>
            <a:r>
              <a:rPr lang="en-US" sz="2800" b="1" dirty="0" smtClean="0">
                <a:solidFill>
                  <a:srgbClr val="004A82"/>
                </a:solidFill>
                <a:cs typeface="Arial" panose="020B0604020202020204" pitchFamily="34" charset="0"/>
              </a:rPr>
              <a:t>repeat</a:t>
            </a:r>
            <a:r>
              <a:rPr lang="el-GR" sz="2800" b="1" dirty="0" smtClean="0">
                <a:solidFill>
                  <a:srgbClr val="004A82"/>
                </a:solidFill>
                <a:cs typeface="Arial" panose="020B0604020202020204" pitchFamily="34" charset="0"/>
              </a:rPr>
              <a:t>| |ΕΝΤΟΛΗ-</a:t>
            </a:r>
            <a:r>
              <a:rPr lang="en-US" sz="2800" b="1" dirty="0" smtClean="0">
                <a:solidFill>
                  <a:srgbClr val="004A82"/>
                </a:solidFill>
                <a:cs typeface="Arial" panose="020B0604020202020204" pitchFamily="34" charset="0"/>
              </a:rPr>
              <a:t>while</a:t>
            </a:r>
            <a:r>
              <a:rPr lang="el-GR" sz="2800" b="1" dirty="0" smtClean="0">
                <a:solidFill>
                  <a:srgbClr val="004A82"/>
                </a:solidFill>
                <a:cs typeface="Arial" panose="020B0604020202020204" pitchFamily="34" charset="0"/>
              </a:rPr>
              <a:t>|ΑΝΑΘΕΣΗ</a:t>
            </a:r>
            <a:endParaRPr lang="el-GR" sz="2800" b="1" dirty="0">
              <a:solidFill>
                <a:srgbClr val="004A82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  <a:spcBef>
                <a:spcPts val="1200"/>
              </a:spcBef>
              <a:buNone/>
            </a:pPr>
            <a:r>
              <a:rPr lang="el-GR" sz="2800" b="1" dirty="0" smtClean="0">
                <a:solidFill>
                  <a:srgbClr val="004A82"/>
                </a:solidFill>
                <a:cs typeface="Arial" panose="020B0604020202020204" pitchFamily="34" charset="0"/>
              </a:rPr>
              <a:t>ΕΝΤΟΛΗ-</a:t>
            </a:r>
            <a:r>
              <a:rPr lang="en-US" sz="2800" b="1" dirty="0" smtClean="0">
                <a:solidFill>
                  <a:srgbClr val="004A82"/>
                </a:solidFill>
                <a:cs typeface="Arial" panose="020B0604020202020204" pitchFamily="34" charset="0"/>
              </a:rPr>
              <a:t>if</a:t>
            </a:r>
            <a:r>
              <a:rPr lang="el-GR" sz="2800" b="1" dirty="0" smtClean="0">
                <a:solidFill>
                  <a:srgbClr val="004A82"/>
                </a:solidFill>
                <a:cs typeface="Arial" panose="020B0604020202020204" pitchFamily="34" charset="0"/>
              </a:rPr>
              <a:t> </a:t>
            </a:r>
            <a:r>
              <a:rPr lang="el-GR" sz="2800" b="1" dirty="0">
                <a:solidFill>
                  <a:srgbClr val="004A82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</a:t>
            </a:r>
            <a:r>
              <a:rPr lang="el-GR" sz="2800" b="1" dirty="0">
                <a:solidFill>
                  <a:srgbClr val="004A82"/>
                </a:solidFill>
                <a:cs typeface="Arial" panose="020B0604020202020204" pitchFamily="34" charset="0"/>
              </a:rPr>
              <a:t> </a:t>
            </a:r>
            <a:r>
              <a:rPr lang="el-GR" sz="2800" b="1" dirty="0" smtClean="0">
                <a:solidFill>
                  <a:srgbClr val="004A82"/>
                </a:solidFill>
                <a:cs typeface="Arial" panose="020B0604020202020204" pitchFamily="34" charset="0"/>
              </a:rPr>
              <a:t>&lt;</a:t>
            </a:r>
            <a:r>
              <a:rPr lang="en-US" sz="2800" b="1" dirty="0" smtClean="0">
                <a:solidFill>
                  <a:srgbClr val="004A82"/>
                </a:solidFill>
                <a:cs typeface="Arial" panose="020B0604020202020204" pitchFamily="34" charset="0"/>
              </a:rPr>
              <a:t>if</a:t>
            </a:r>
            <a:r>
              <a:rPr lang="el-GR" sz="2800" b="1" dirty="0" smtClean="0">
                <a:solidFill>
                  <a:srgbClr val="004A82"/>
                </a:solidFill>
                <a:cs typeface="Arial" panose="020B0604020202020204" pitchFamily="34" charset="0"/>
              </a:rPr>
              <a:t>&gt; ΣΥΝΘΗΚΗ &lt;</a:t>
            </a:r>
            <a:r>
              <a:rPr lang="en-US" sz="2800" b="1" dirty="0" smtClean="0">
                <a:solidFill>
                  <a:srgbClr val="004A82"/>
                </a:solidFill>
                <a:cs typeface="Arial" panose="020B0604020202020204" pitchFamily="34" charset="0"/>
              </a:rPr>
              <a:t>then</a:t>
            </a:r>
            <a:r>
              <a:rPr lang="el-GR" sz="2800" b="1" dirty="0" smtClean="0">
                <a:solidFill>
                  <a:srgbClr val="004A82"/>
                </a:solidFill>
                <a:cs typeface="Arial" panose="020B0604020202020204" pitchFamily="34" charset="0"/>
              </a:rPr>
              <a:t>&gt; ΕΝΤΟΛΗ</a:t>
            </a:r>
            <a:endParaRPr lang="el-GR" sz="2800" b="1" dirty="0">
              <a:solidFill>
                <a:srgbClr val="004A82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  <a:spcBef>
                <a:spcPts val="1200"/>
              </a:spcBef>
              <a:buNone/>
            </a:pPr>
            <a:r>
              <a:rPr lang="el-GR" sz="2800" b="1" dirty="0" smtClean="0">
                <a:solidFill>
                  <a:srgbClr val="004A82"/>
                </a:solidFill>
                <a:cs typeface="Arial" panose="020B0604020202020204" pitchFamily="34" charset="0"/>
              </a:rPr>
              <a:t>ΕΝΤΟΛΗ-</a:t>
            </a:r>
            <a:r>
              <a:rPr lang="en-US" sz="2800" b="1" dirty="0" smtClean="0">
                <a:solidFill>
                  <a:srgbClr val="004A82"/>
                </a:solidFill>
                <a:cs typeface="Arial" panose="020B0604020202020204" pitchFamily="34" charset="0"/>
              </a:rPr>
              <a:t>repeat</a:t>
            </a:r>
            <a:r>
              <a:rPr lang="el-GR" sz="2800" b="1" dirty="0" smtClean="0">
                <a:solidFill>
                  <a:srgbClr val="004A82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</a:t>
            </a:r>
            <a:r>
              <a:rPr lang="el-GR" sz="2800" b="1" dirty="0" smtClean="0">
                <a:solidFill>
                  <a:srgbClr val="004A82"/>
                </a:solidFill>
                <a:cs typeface="Arial" panose="020B0604020202020204" pitchFamily="34" charset="0"/>
              </a:rPr>
              <a:t> &lt;</a:t>
            </a:r>
            <a:r>
              <a:rPr lang="en-US" sz="2800" b="1" dirty="0" smtClean="0">
                <a:solidFill>
                  <a:srgbClr val="004A82"/>
                </a:solidFill>
                <a:cs typeface="Arial" panose="020B0604020202020204" pitchFamily="34" charset="0"/>
              </a:rPr>
              <a:t>repeat</a:t>
            </a:r>
            <a:r>
              <a:rPr lang="el-GR" sz="2800" b="1" dirty="0" smtClean="0">
                <a:solidFill>
                  <a:srgbClr val="004A82"/>
                </a:solidFill>
                <a:cs typeface="Arial" panose="020B0604020202020204" pitchFamily="34" charset="0"/>
              </a:rPr>
              <a:t>&gt; ΕΝΤΟΛΗ &lt;</a:t>
            </a:r>
            <a:r>
              <a:rPr lang="en-US" sz="2800" b="1" dirty="0" smtClean="0">
                <a:solidFill>
                  <a:srgbClr val="004A82"/>
                </a:solidFill>
                <a:cs typeface="Arial" panose="020B0604020202020204" pitchFamily="34" charset="0"/>
              </a:rPr>
              <a:t>until</a:t>
            </a:r>
            <a:r>
              <a:rPr lang="el-GR" sz="2800" b="1" dirty="0" smtClean="0">
                <a:solidFill>
                  <a:srgbClr val="004A82"/>
                </a:solidFill>
                <a:cs typeface="Arial" panose="020B0604020202020204" pitchFamily="34" charset="0"/>
              </a:rPr>
              <a:t>&gt;  ΣΥΝΘΗΚΗ</a:t>
            </a:r>
            <a:endParaRPr lang="el-GR" sz="2800" b="1" dirty="0">
              <a:solidFill>
                <a:srgbClr val="004A82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  <a:spcBef>
                <a:spcPts val="1200"/>
              </a:spcBef>
              <a:buNone/>
            </a:pPr>
            <a:r>
              <a:rPr lang="el-GR" sz="2800" b="1" dirty="0" smtClean="0">
                <a:solidFill>
                  <a:srgbClr val="004A82"/>
                </a:solidFill>
                <a:cs typeface="Arial" panose="020B0604020202020204" pitchFamily="34" charset="0"/>
              </a:rPr>
              <a:t>ΕΝΤΟΛΗ-</a:t>
            </a:r>
            <a:r>
              <a:rPr lang="en-US" sz="2800" b="1" dirty="0" smtClean="0">
                <a:solidFill>
                  <a:srgbClr val="004A82"/>
                </a:solidFill>
                <a:cs typeface="Arial" panose="020B0604020202020204" pitchFamily="34" charset="0"/>
              </a:rPr>
              <a:t>while </a:t>
            </a:r>
            <a:r>
              <a:rPr lang="el-GR" sz="2800" b="1" dirty="0" smtClean="0">
                <a:solidFill>
                  <a:srgbClr val="004A82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</a:t>
            </a:r>
            <a:r>
              <a:rPr lang="el-GR" sz="2800" b="1" dirty="0" smtClean="0">
                <a:solidFill>
                  <a:srgbClr val="004A82"/>
                </a:solidFill>
                <a:cs typeface="Arial" panose="020B0604020202020204" pitchFamily="34" charset="0"/>
              </a:rPr>
              <a:t> &lt;</a:t>
            </a:r>
            <a:r>
              <a:rPr lang="en-US" sz="2800" b="1" dirty="0" smtClean="0">
                <a:solidFill>
                  <a:srgbClr val="004A82"/>
                </a:solidFill>
                <a:cs typeface="Arial" panose="020B0604020202020204" pitchFamily="34" charset="0"/>
              </a:rPr>
              <a:t>while</a:t>
            </a:r>
            <a:r>
              <a:rPr lang="el-GR" sz="2800" b="1" dirty="0" smtClean="0">
                <a:solidFill>
                  <a:srgbClr val="004A82"/>
                </a:solidFill>
                <a:cs typeface="Arial" panose="020B0604020202020204" pitchFamily="34" charset="0"/>
              </a:rPr>
              <a:t>&gt;  ΣΥΝΘΗΚΗ &lt;</a:t>
            </a:r>
            <a:r>
              <a:rPr lang="en-US" sz="2800" b="1" dirty="0" smtClean="0">
                <a:solidFill>
                  <a:srgbClr val="004A82"/>
                </a:solidFill>
                <a:cs typeface="Arial" panose="020B0604020202020204" pitchFamily="34" charset="0"/>
              </a:rPr>
              <a:t>do</a:t>
            </a:r>
            <a:r>
              <a:rPr lang="el-GR" sz="2800" b="1" dirty="0" smtClean="0">
                <a:solidFill>
                  <a:srgbClr val="004A82"/>
                </a:solidFill>
                <a:cs typeface="Arial" panose="020B0604020202020204" pitchFamily="34" charset="0"/>
              </a:rPr>
              <a:t>&gt; ΕΝΤΟΛΗ</a:t>
            </a:r>
            <a:endParaRPr lang="el-GR" sz="2800" b="1" dirty="0">
              <a:solidFill>
                <a:srgbClr val="004A82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  <a:spcBef>
                <a:spcPts val="1200"/>
              </a:spcBef>
              <a:buNone/>
            </a:pPr>
            <a:r>
              <a:rPr lang="el-GR" sz="2800" b="1" dirty="0" smtClean="0">
                <a:solidFill>
                  <a:srgbClr val="004A82"/>
                </a:solidFill>
                <a:cs typeface="Arial" panose="020B0604020202020204" pitchFamily="34" charset="0"/>
              </a:rPr>
              <a:t>ΑΝΑΘΕΣΗ</a:t>
            </a:r>
            <a:r>
              <a:rPr lang="el-GR" sz="2800" b="1" dirty="0" smtClean="0">
                <a:solidFill>
                  <a:srgbClr val="004A82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</a:t>
            </a:r>
            <a:r>
              <a:rPr lang="el-GR" sz="2800" b="1" dirty="0" smtClean="0">
                <a:solidFill>
                  <a:srgbClr val="004A82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4A82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4A82"/>
                </a:solidFill>
                <a:cs typeface="Arial" panose="020B0604020202020204" pitchFamily="34" charset="0"/>
              </a:rPr>
              <a:t>&lt;id&gt;</a:t>
            </a:r>
            <a:r>
              <a:rPr lang="el-GR" sz="2800" b="1" dirty="0">
                <a:solidFill>
                  <a:srgbClr val="004A82"/>
                </a:solidFill>
                <a:cs typeface="Arial" panose="020B0604020202020204" pitchFamily="34" charset="0"/>
              </a:rPr>
              <a:t> </a:t>
            </a:r>
            <a:r>
              <a:rPr lang="el-GR" sz="2800" b="1" dirty="0" smtClean="0">
                <a:solidFill>
                  <a:srgbClr val="004A82"/>
                </a:solidFill>
                <a:cs typeface="Arial" panose="020B0604020202020204" pitchFamily="34" charset="0"/>
              </a:rPr>
              <a:t>&lt;</a:t>
            </a:r>
            <a:r>
              <a:rPr lang="en-US" sz="2800" b="1" dirty="0" err="1" smtClean="0">
                <a:solidFill>
                  <a:srgbClr val="004A82"/>
                </a:solidFill>
                <a:cs typeface="Arial" panose="020B0604020202020204" pitchFamily="34" charset="0"/>
              </a:rPr>
              <a:t>assign_op</a:t>
            </a:r>
            <a:r>
              <a:rPr lang="el-GR" sz="2800" b="1" dirty="0" smtClean="0">
                <a:solidFill>
                  <a:srgbClr val="004A82"/>
                </a:solidFill>
                <a:cs typeface="Arial" panose="020B0604020202020204" pitchFamily="34" charset="0"/>
              </a:rPr>
              <a:t>&gt; </a:t>
            </a:r>
            <a:r>
              <a:rPr lang="en-US" sz="2800" b="1" dirty="0" smtClean="0">
                <a:solidFill>
                  <a:srgbClr val="004A82"/>
                </a:solidFill>
                <a:cs typeface="Arial" panose="020B0604020202020204" pitchFamily="34" charset="0"/>
              </a:rPr>
              <a:t>&lt;num&gt;</a:t>
            </a:r>
            <a:endParaRPr lang="el-GR" sz="2800" b="1" dirty="0">
              <a:solidFill>
                <a:srgbClr val="004A82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  <a:spcBef>
                <a:spcPts val="1200"/>
              </a:spcBef>
              <a:buNone/>
            </a:pPr>
            <a:r>
              <a:rPr lang="el-GR" sz="2800" b="1" dirty="0" smtClean="0">
                <a:solidFill>
                  <a:srgbClr val="004A82"/>
                </a:solidFill>
                <a:cs typeface="Arial" panose="020B0604020202020204" pitchFamily="34" charset="0"/>
              </a:rPr>
              <a:t>ΣΥΝΘΗΚΗ</a:t>
            </a:r>
            <a:r>
              <a:rPr lang="el-GR" sz="2800" b="1" dirty="0" smtClean="0">
                <a:solidFill>
                  <a:srgbClr val="004A82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</a:t>
            </a:r>
            <a:r>
              <a:rPr lang="el-GR" sz="2800" b="1" dirty="0" smtClean="0">
                <a:solidFill>
                  <a:srgbClr val="004A82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4A82"/>
                </a:solidFill>
                <a:cs typeface="Arial" panose="020B0604020202020204" pitchFamily="34" charset="0"/>
              </a:rPr>
              <a:t>&lt;id&gt;</a:t>
            </a:r>
            <a:r>
              <a:rPr lang="el-GR" sz="2800" b="1" dirty="0">
                <a:solidFill>
                  <a:srgbClr val="004A82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4A82"/>
                </a:solidFill>
                <a:cs typeface="Arial" panose="020B0604020202020204" pitchFamily="34" charset="0"/>
              </a:rPr>
              <a:t>NUM_OPER</a:t>
            </a:r>
            <a:r>
              <a:rPr lang="el-GR" sz="2800" b="1" dirty="0" smtClean="0">
                <a:solidFill>
                  <a:srgbClr val="004A82"/>
                </a:solidFill>
                <a:cs typeface="Arial" panose="020B0604020202020204" pitchFamily="34" charset="0"/>
              </a:rPr>
              <a:t>&lt;έκφραση&gt;</a:t>
            </a:r>
          </a:p>
          <a:p>
            <a:pPr algn="just">
              <a:lnSpc>
                <a:spcPct val="130000"/>
              </a:lnSpc>
              <a:spcBef>
                <a:spcPts val="1200"/>
              </a:spcBef>
              <a:buNone/>
            </a:pPr>
            <a:r>
              <a:rPr lang="en-US" sz="2800" b="1" dirty="0" smtClean="0">
                <a:solidFill>
                  <a:srgbClr val="004A82"/>
                </a:solidFill>
                <a:cs typeface="Arial" panose="020B0604020202020204" pitchFamily="34" charset="0"/>
              </a:rPr>
              <a:t>NUM_OPER </a:t>
            </a:r>
            <a:r>
              <a:rPr lang="el-GR" sz="2800" b="1" dirty="0" smtClean="0">
                <a:solidFill>
                  <a:srgbClr val="004A82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</a:t>
            </a:r>
            <a:r>
              <a:rPr lang="el-GR" sz="2800" b="1" dirty="0" smtClean="0">
                <a:solidFill>
                  <a:srgbClr val="004A82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4A82"/>
                </a:solidFill>
                <a:cs typeface="Arial" panose="020B0604020202020204" pitchFamily="34" charset="0"/>
              </a:rPr>
              <a:t>&lt;</a:t>
            </a:r>
            <a:r>
              <a:rPr lang="en-US" sz="2800" b="1" dirty="0" err="1" smtClean="0">
                <a:solidFill>
                  <a:srgbClr val="004A82"/>
                </a:solidFill>
                <a:cs typeface="Arial" panose="020B0604020202020204" pitchFamily="34" charset="0"/>
              </a:rPr>
              <a:t>plus_op</a:t>
            </a:r>
            <a:r>
              <a:rPr lang="en-US" sz="2800" b="1" dirty="0" smtClean="0">
                <a:solidFill>
                  <a:srgbClr val="004A82"/>
                </a:solidFill>
                <a:cs typeface="Arial" panose="020B0604020202020204" pitchFamily="34" charset="0"/>
              </a:rPr>
              <a:t>&gt;|&lt;</a:t>
            </a:r>
            <a:r>
              <a:rPr lang="en-US" sz="2800" b="1" dirty="0" err="1" smtClean="0">
                <a:solidFill>
                  <a:srgbClr val="004A82"/>
                </a:solidFill>
                <a:cs typeface="Arial" panose="020B0604020202020204" pitchFamily="34" charset="0"/>
              </a:rPr>
              <a:t>minus_op</a:t>
            </a:r>
            <a:r>
              <a:rPr lang="en-US" sz="2800" b="1" dirty="0" smtClean="0">
                <a:solidFill>
                  <a:srgbClr val="004A82"/>
                </a:solidFill>
                <a:cs typeface="Arial" panose="020B0604020202020204" pitchFamily="34" charset="0"/>
              </a:rPr>
              <a:t>&gt;|&lt;</a:t>
            </a:r>
            <a:r>
              <a:rPr lang="en-US" sz="2800" b="1" dirty="0" err="1" smtClean="0">
                <a:solidFill>
                  <a:srgbClr val="004A82"/>
                </a:solidFill>
                <a:cs typeface="Arial" panose="020B0604020202020204" pitchFamily="34" charset="0"/>
              </a:rPr>
              <a:t>mult_op</a:t>
            </a:r>
            <a:r>
              <a:rPr lang="en-US" sz="2800" b="1" dirty="0" smtClean="0">
                <a:solidFill>
                  <a:srgbClr val="004A82"/>
                </a:solidFill>
                <a:cs typeface="Arial" panose="020B0604020202020204" pitchFamily="34" charset="0"/>
              </a:rPr>
              <a:t>&gt;|&lt;</a:t>
            </a:r>
            <a:r>
              <a:rPr lang="en-US" sz="2800" b="1" dirty="0" err="1" smtClean="0">
                <a:solidFill>
                  <a:srgbClr val="004A82"/>
                </a:solidFill>
                <a:cs typeface="Arial" panose="020B0604020202020204" pitchFamily="34" charset="0"/>
              </a:rPr>
              <a:t>div_op</a:t>
            </a:r>
            <a:r>
              <a:rPr lang="en-US" sz="2800" b="1" dirty="0" smtClean="0">
                <a:solidFill>
                  <a:srgbClr val="004A82"/>
                </a:solidFill>
                <a:cs typeface="Arial" panose="020B0604020202020204" pitchFamily="34" charset="0"/>
              </a:rPr>
              <a:t>&gt;</a:t>
            </a:r>
            <a:endParaRPr lang="el-GR" sz="2800" b="1" dirty="0">
              <a:solidFill>
                <a:srgbClr val="004A82"/>
              </a:solidFill>
              <a:cs typeface="Arial" panose="020B0604020202020204" pitchFamily="34" charset="0"/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358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4"/>
  <p:tag name="ISPRING_RESOURCE_PATHS_HASH_2" val="f4b13f089c1b082d149a86a949a5dcb98e8180"/>
  <p:tag name="ARTICULATE_PROJECT_OPEN" val="0"/>
  <p:tag name="ISPRING_RESOURCE_PATHS_HASH_PRESENTER" val="24a2887fadec5c287dee96d1562f2635fce8bdf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1037</TotalTime>
  <Words>2881</Words>
  <Application>Microsoft Office PowerPoint</Application>
  <PresentationFormat>On-screen Show (4:3)</PresentationFormat>
  <Paragraphs>617</Paragraphs>
  <Slides>46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OC_template_updated</vt:lpstr>
      <vt:lpstr>Μεταγλωττιστές (Compilers) (Θ)</vt:lpstr>
      <vt:lpstr>Περιεχόμενα Μαθήματος</vt:lpstr>
      <vt:lpstr>Συντακτική ανάλυση </vt:lpstr>
      <vt:lpstr>Γραμματική  (κανόνες παραγωγής) </vt:lpstr>
      <vt:lpstr>Κανόνες παραγωγής  (τερματικά και μη τερματικά σύμβολα) </vt:lpstr>
      <vt:lpstr>Κανόνες παραγωγής  (σύμβολα περιγραφής) </vt:lpstr>
      <vt:lpstr>Κανόνες παραγωγής  (επιπλέον συμβάσεις) </vt:lpstr>
      <vt:lpstr>Παράδειγμα κανόνων παραγωγής</vt:lpstr>
      <vt:lpstr>Γραμματικές χωρίς συμφραζόμενα </vt:lpstr>
      <vt:lpstr>Ορισμός γραμματικής </vt:lpstr>
      <vt:lpstr>Γραμματική ως βάση για δημιουργία κώδικα ανάλυσης</vt:lpstr>
      <vt:lpstr>Γραμματικές με πλεονασματικούς κανόνες </vt:lpstr>
      <vt:lpstr>Γραμματικές με κανόνες -ε</vt:lpstr>
      <vt:lpstr>Γραμματικές με κύκλους</vt:lpstr>
      <vt:lpstr>Δένδρο παραγωγής </vt:lpstr>
      <vt:lpstr>Δένδρο Παραγωγής μιας πρότασης </vt:lpstr>
      <vt:lpstr>Γραμματικές και Συντακτική Ανάλυση  (1 από 4) </vt:lpstr>
      <vt:lpstr>Γραμματικές και Συντακτική Ανάλυση  (2 από 4) </vt:lpstr>
      <vt:lpstr>Γραμματικές και Συντακτική Ανάλυση  (3 από 4) </vt:lpstr>
      <vt:lpstr>Γραμματικές και Συντακτική Ανάλυση  (4 από 4) </vt:lpstr>
      <vt:lpstr>Δένδρα παραγωγής εντολών (1 από 2) </vt:lpstr>
      <vt:lpstr>Δένδρα παραγωγής εντολών (2 από 2) </vt:lpstr>
      <vt:lpstr>Αριστερές και δεξιές  παραγωγές  </vt:lpstr>
      <vt:lpstr>Αριστερή παραγωγής της έκφρασης  x * (y + z Λ z)</vt:lpstr>
      <vt:lpstr>Δεξιά παραγωγής της έκφρασης  x * (y + z Λ z)</vt:lpstr>
      <vt:lpstr>Γραμματικές LL και LR</vt:lpstr>
      <vt:lpstr>Παράδειγμα γραμματικής   LL(1) </vt:lpstr>
      <vt:lpstr>Συμβολισμοί BNF και EBNF I (1 από 2)</vt:lpstr>
      <vt:lpstr>Συμβολισμοί BNF και EBNF I (2 από 2)</vt:lpstr>
      <vt:lpstr>Γραμματικές, προβλήματα και βελτιώσεις</vt:lpstr>
      <vt:lpstr>Ασαφείς γραμματικές (1 από 2)</vt:lpstr>
      <vt:lpstr>Ασαφείς γραμματικές (2 από 2)</vt:lpstr>
      <vt:lpstr>Τέχνασμα επίλυσης ασάφειας στην if </vt:lpstr>
      <vt:lpstr>Αριστερή Αναδρομικότητα   (left recursion) </vt:lpstr>
      <vt:lpstr>Εξάλειψη Αριστερής Αναδρομικότητας </vt:lpstr>
      <vt:lpstr>Παραγοντοποίηση </vt:lpstr>
      <vt:lpstr>Παράδειγμα Παραγοντοποίησης </vt:lpstr>
      <vt:lpstr>Αντικατάσταση </vt:lpstr>
      <vt:lpstr>Άσκηση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102</cp:revision>
  <dcterms:created xsi:type="dcterms:W3CDTF">2014-01-22T07:18:58Z</dcterms:created>
  <dcterms:modified xsi:type="dcterms:W3CDTF">2015-12-14T08:05:28Z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001D3E72-91D1-4EDE-8379-E44B93DD4DC6</vt:lpwstr>
  </property>
  <property fmtid="{D5CDD505-2E9C-101B-9397-08002B2CF9AE}" pid="3" name="ArticulatePath">
    <vt:lpwstr>_Όύω___ύύ_ίύ__ 5 23.1.14 e</vt:lpwstr>
  </property>
</Properties>
</file>