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57" r:id="rId13"/>
    <p:sldId id="262" r:id="rId14"/>
    <p:sldId id="264" r:id="rId15"/>
    <p:sldId id="267" r:id="rId16"/>
    <p:sldId id="26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CC640-F717-4AF7-834D-778FC2B7A45A}" type="slidenum">
              <a:rPr lang="el-GR" altLang="el-GR" smtClean="0"/>
              <a:pPr eaLnBrk="1" hangingPunct="1"/>
              <a:t>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D34EF3-1EF2-44C5-97EB-2EE785600140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0D2A7D-4714-4CF3-864A-8D75D6D1ADAD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4CBFA-6CA7-4E54-9579-2C10D59F0A64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77A5B-D7D9-4CC3-94ED-EE1AAE211514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BE01B3-9BF6-487D-B593-CB1FCAF76CD9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82DAD7-23F6-4EA7-91E0-54E5E06B29F3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C55D34-A7ED-46FA-8579-35372672A063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andbeyond.blogspot.gr/2011/05/blood-typing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 </a:t>
            </a:r>
            <a:r>
              <a:rPr lang="el-GR" sz="2600" dirty="0"/>
              <a:t>Σύστημα </a:t>
            </a:r>
            <a:r>
              <a:rPr lang="el-GR" sz="2600" dirty="0" smtClean="0"/>
              <a:t>ΑΒΟ - Προσδιορισμός </a:t>
            </a:r>
            <a:r>
              <a:rPr lang="el-GR" sz="2600" dirty="0"/>
              <a:t>αντισωμάτων </a:t>
            </a:r>
            <a:br>
              <a:rPr lang="el-GR" sz="2600" dirty="0"/>
            </a:br>
            <a:r>
              <a:rPr lang="el-GR" sz="2600" dirty="0"/>
              <a:t>συστήματος ΑΒΟ σε πλάκα (ανάστροφη)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 smtClean="0"/>
              <a:t> - </a:t>
            </a:r>
            <a:r>
              <a:rPr lang="el-GR" sz="2200" dirty="0">
                <a:solidFill>
                  <a:prstClr val="black"/>
                </a:solidFill>
              </a:rPr>
              <a:t>Βασίλειος </a:t>
            </a:r>
            <a:r>
              <a:rPr lang="el-GR" sz="2200" dirty="0" err="1"/>
              <a:t>Μπίρτσας</a:t>
            </a:r>
            <a:r>
              <a:rPr lang="el-GR" sz="2200"/>
              <a:t> </a:t>
            </a:r>
            <a:endParaRPr lang="el-GR" sz="2200" smtClean="0"/>
          </a:p>
          <a:p>
            <a:pPr>
              <a:spcBef>
                <a:spcPts val="0"/>
              </a:spcBef>
            </a:pPr>
            <a:r>
              <a:rPr lang="el-GR" sz="2200" smtClean="0"/>
              <a:t>Τμήμα </a:t>
            </a:r>
            <a:r>
              <a:rPr lang="el-GR" sz="2200" dirty="0" smtClean="0"/>
              <a:t>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Σημεία προσοχής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συγκόλληση δεν είναι τόσο έντονη όσο των </a:t>
            </a:r>
            <a:r>
              <a:rPr lang="el-GR" dirty="0" err="1" smtClean="0"/>
              <a:t>Ερυθροκυτταρικών</a:t>
            </a:r>
            <a:r>
              <a:rPr lang="el-GR" dirty="0" smtClean="0"/>
              <a:t> Αντιγόνων με τους </a:t>
            </a:r>
            <a:r>
              <a:rPr lang="el-GR" dirty="0" err="1" smtClean="0"/>
              <a:t>αντιορούς</a:t>
            </a:r>
            <a:r>
              <a:rPr lang="el-GR" dirty="0" smtClean="0"/>
              <a:t> και πρέπει να είμαστε ιδιαίτερα προσεκτικοί στην ανάγνωση.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χρησιμοποιούμε πλάκα βακελίτη, φροντίζουμε να έχει απολυμανθεί και καθαριστεί σύμφωνα με τις οδηγίες του εργαστηρίου.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Στο εργαστήριο παρασκευάζουμε καθημερινά  τα εναιωρήματα των ερυθρών για αποφυγή </a:t>
            </a:r>
            <a:r>
              <a:rPr lang="el-GR" dirty="0" err="1" smtClean="0"/>
              <a:t>βακτηριακών</a:t>
            </a:r>
            <a:r>
              <a:rPr lang="el-GR" dirty="0" smtClean="0"/>
              <a:t> επιμολύνσεων.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7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/>
              <a:t>(E)</a:t>
            </a:r>
            <a:r>
              <a:rPr lang="el-GR" sz="2000" smtClean="0"/>
              <a:t>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Σύστημα ΑΒΟ - Προσδιορισμός αντισωμάτων </a:t>
            </a:r>
            <a:br>
              <a:rPr lang="el-GR" sz="2000" dirty="0"/>
            </a:br>
            <a:r>
              <a:rPr lang="el-GR" sz="2000" dirty="0"/>
              <a:t>συστήματος ΑΒΟ σε πλάκα (ανάστροφη)».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Αποτελεί επιβεβαιωτική / συμπληρωματική μέθοδο προσδιορισμού των τεσσάρων Ομάδων Αίματος του Συστήματος ΑΒΟ.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Γίνεται έλεγχος σε δείγμα ορού (έχει προηγηθεί έλεγχος στα ερυθρά) με γνωστά ερυθρά, για την ύπαρξη αντισωμάτων αντί-Α, αντί-Β, αντί-Η.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 συνδυασμός της παρουσίας ή μη, αντισωμάτων αντί-Α και αντί-Β στον υπό εξέταση ορό επιβεβαιώνει την Ομάδα Αίματος κατά το σύστημα ΑΒΟ.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83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Δείγμα</a:t>
            </a:r>
            <a:r>
              <a:rPr lang="el-GR" altLang="el-GR" dirty="0" smtClean="0"/>
              <a:t> (εξεταστέος ορός).</a:t>
            </a:r>
          </a:p>
          <a:p>
            <a:pPr eaLnBrk="1" hangingPunct="1"/>
            <a:r>
              <a:rPr lang="el-GR" altLang="el-GR" dirty="0" smtClean="0"/>
              <a:t>Εναιώρημα γνωστών ερυθρών Ομάδων Α, Β και Ο.</a:t>
            </a:r>
          </a:p>
          <a:p>
            <a:pPr eaLnBrk="1" hangingPunct="1"/>
            <a:r>
              <a:rPr lang="el-GR" altLang="el-GR" dirty="0" smtClean="0"/>
              <a:t>Πλάκες μιας χρήσης (με εσοχές) ή πλάκα βακελίτη.</a:t>
            </a:r>
          </a:p>
          <a:p>
            <a:pPr eaLnBrk="1" hangingPunct="1"/>
            <a:r>
              <a:rPr lang="el-GR" altLang="el-GR" dirty="0" smtClean="0"/>
              <a:t>Σιφώνια </a:t>
            </a:r>
            <a:r>
              <a:rPr lang="en-US" altLang="el-GR" dirty="0" smtClean="0"/>
              <a:t>Pasteur</a:t>
            </a:r>
            <a:r>
              <a:rPr lang="el-GR" altLang="el-GR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dirty="0" err="1" smtClean="0"/>
              <a:t>Στιλεοί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err="1" smtClean="0"/>
              <a:t>Διαφανοσκόπιο</a:t>
            </a:r>
            <a:r>
              <a:rPr lang="el-GR" altLang="el-GR" dirty="0" smtClean="0"/>
              <a:t>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4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Μέθοδος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Σημειώνουμε στη πλάκα σε τρεις συνεχόμενες θέσεις τα ερυθρά μας (ερυθρά Α, ερυθρά Β, ερυθρά Ο)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κάθε θέση τοποθετούμε μία σταγόνα από τον προς έλεγχο ορό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Ακολουθεί μία σταγόνα εναιωρήματος ερυθρών</a:t>
            </a:r>
            <a:r>
              <a:rPr lang="en-US" dirty="0" smtClean="0"/>
              <a:t> </a:t>
            </a:r>
            <a:r>
              <a:rPr lang="el-GR" dirty="0" smtClean="0"/>
              <a:t>Α, Β και Ο στην αντίστοιχη θέση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Γίνεται ανάμιξη με </a:t>
            </a:r>
            <a:r>
              <a:rPr lang="el-GR" dirty="0" err="1" smtClean="0"/>
              <a:t>στιλεό</a:t>
            </a:r>
            <a:r>
              <a:rPr lang="el-GR" dirty="0" smtClean="0"/>
              <a:t> (κυκλικά) και έλεγχος, με ήπια ανακίνηση πάνω από το </a:t>
            </a:r>
            <a:r>
              <a:rPr lang="el-GR" dirty="0" err="1" smtClean="0"/>
              <a:t>διαφανοσκόπιο</a:t>
            </a:r>
            <a:r>
              <a:rPr lang="el-GR" dirty="0" smtClean="0"/>
              <a:t>, για συγκόλληση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6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Αποτελέσματα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υπάρχουν αντισώματα στον ελεγχόμενο ορό θα συνενωθούν με τα αντιγόνα των αντίστοιχων 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με συνέπεια να εμφανισθεί  κροκίδωση και συγκόλληση.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Αν δεν υπάρχουν αντίστοιχα αντισώματα στον ελεγχόμενο ορό δεν θα συνενωθούν με τα αντιγόνα των αντίστοιχων 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 συνεπώς δεν θα υπάρξει κροκίδωση και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67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Επιβεβαίωση ΑΒΟ</a:t>
            </a:r>
          </a:p>
        </p:txBody>
      </p:sp>
      <p:pic>
        <p:nvPicPr>
          <p:cNvPr id="9218" name="Picture 2" descr="http://4.bp.blogspot.com/-iLLVLYKP9m4/Tb46uZR8-JI/AAAAAAAAAB0/P0IL6wDyTE4/s1600/Picture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5931" r="6576" b="3498"/>
          <a:stretch/>
        </p:blipFill>
        <p:spPr bwMode="auto">
          <a:xfrm>
            <a:off x="1207363" y="1187891"/>
            <a:ext cx="6729275" cy="5193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286000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sciandbeyond.blogspot.gr</a:t>
            </a:r>
            <a:endParaRPr lang="el-GR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5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Συμπέρασματα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συγκόλληση σημαίνει θετικό (+) αποτέλεσμα, κατά συνέπεια ύπαρξη του αντίστοιχου αντισώματος στον ελεγχόμενο ορό.</a:t>
            </a:r>
          </a:p>
          <a:p>
            <a:pPr eaLnBrk="1" hangingPunct="1"/>
            <a:r>
              <a:rPr lang="el-GR" altLang="el-GR" dirty="0" smtClean="0"/>
              <a:t>Η μη συγκόλληση σημαίνει αρνητικό (-) αποτέλεσμα, κατά συνέπεια απουσία του αντίστοιχου αντισώματος στον ελεγχόμενο ορό.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3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Συνδυασμοί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690262"/>
              </p:ext>
            </p:extLst>
          </p:nvPr>
        </p:nvGraphicFramePr>
        <p:xfrm>
          <a:off x="457200" y="1196975"/>
          <a:ext cx="8229602" cy="50063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91614"/>
                <a:gridCol w="1491614"/>
                <a:gridCol w="1491614"/>
                <a:gridCol w="1728191"/>
                <a:gridCol w="2026569"/>
              </a:tblGrid>
              <a:tr h="120589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Ερυθρά Α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Ερυθρά Β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Ερυθρά Ο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Αντισώματα στον ορό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Ο ορός προέρχεται από Ομάδα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5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αντι-Β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5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αντι-Α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Β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5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τίποτα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ΑΒ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865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-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αντι-Α, </a:t>
                      </a:r>
                      <a:r>
                        <a:rPr lang="el-GR" sz="2000" dirty="0" err="1" smtClean="0"/>
                        <a:t>αντι</a:t>
                      </a:r>
                      <a:r>
                        <a:rPr lang="el-GR" sz="2000" dirty="0" smtClean="0"/>
                        <a:t>-Β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Ο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39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+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err="1" smtClean="0"/>
                        <a:t>αντι</a:t>
                      </a:r>
                      <a:r>
                        <a:rPr lang="el-GR" sz="2000" dirty="0" smtClean="0"/>
                        <a:t>-Α, </a:t>
                      </a:r>
                      <a:r>
                        <a:rPr lang="el-GR" sz="2000" dirty="0" err="1" smtClean="0"/>
                        <a:t>αντι</a:t>
                      </a:r>
                      <a:r>
                        <a:rPr lang="el-GR" sz="2000" dirty="0" smtClean="0"/>
                        <a:t>-Β, </a:t>
                      </a:r>
                      <a:r>
                        <a:rPr lang="el-GR" sz="2000" dirty="0" err="1" smtClean="0"/>
                        <a:t>αντι</a:t>
                      </a:r>
                      <a:r>
                        <a:rPr lang="el-GR" sz="2000" dirty="0" smtClean="0"/>
                        <a:t>-Η</a:t>
                      </a:r>
                    </a:p>
                    <a:p>
                      <a:pPr algn="ctr"/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Bombay</a:t>
                      </a:r>
                      <a:endParaRPr lang="el-GR" sz="2000" b="1" dirty="0"/>
                    </a:p>
                  </a:txBody>
                  <a:tcPr marL="89269" marR="892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0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Κρίσιμα σημεία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παρασκευή εναιωρήματος Ερυθρών γίνεται αφού πάρουμε ποσότητα ολικού αίματος από τέσσερις τουλάχιστον διαφορετικούς δότες (ίδιας ομάδας) σε σωληνάριο και τα πλύνουμε τρείς φορές ή μέχρι το υπερκείμενο να είναι διαυγές.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Για τα Ερυθρά ομάδας Α, επιλέγουμε Α</a:t>
            </a:r>
            <a:r>
              <a:rPr lang="el-GR" altLang="el-GR" baseline="-25000" dirty="0" smtClean="0"/>
              <a:t>1</a:t>
            </a:r>
            <a:r>
              <a:rPr lang="el-GR" alt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4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12</TotalTime>
  <Words>989</Words>
  <Application>Microsoft Office PowerPoint</Application>
  <PresentationFormat>Προβολή στην οθόνη (4:3)</PresentationFormat>
  <Paragraphs>144</Paragraphs>
  <Slides>17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OC_template</vt:lpstr>
      <vt:lpstr>OC_template_updated</vt:lpstr>
      <vt:lpstr>Αιμοδοσία (E)</vt:lpstr>
      <vt:lpstr>Αρχή Μεθόδου</vt:lpstr>
      <vt:lpstr>Υλικά και Όργανα</vt:lpstr>
      <vt:lpstr>Μέθοδος</vt:lpstr>
      <vt:lpstr>Αποτελέσματα</vt:lpstr>
      <vt:lpstr>Επιβεβαίωση ΑΒΟ</vt:lpstr>
      <vt:lpstr>Συμπέρασματα</vt:lpstr>
      <vt:lpstr>Συνδυασμοί </vt:lpstr>
      <vt:lpstr>Κρίσιμα σημεία </vt:lpstr>
      <vt:lpstr>Σημεία προσοχής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7</cp:revision>
  <dcterms:created xsi:type="dcterms:W3CDTF">2015-02-11T13:16:40Z</dcterms:created>
  <dcterms:modified xsi:type="dcterms:W3CDTF">2015-03-02T09:14:29Z</dcterms:modified>
</cp:coreProperties>
</file>