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3" r:id="rId3"/>
    <p:sldMasterId id="2147483724" r:id="rId4"/>
  </p:sldMasterIdLst>
  <p:notesMasterIdLst>
    <p:notesMasterId r:id="rId73"/>
  </p:notesMasterIdLst>
  <p:handoutMasterIdLst>
    <p:handoutMasterId r:id="rId74"/>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90" r:id="rId24"/>
    <p:sldId id="291" r:id="rId25"/>
    <p:sldId id="292" r:id="rId26"/>
    <p:sldId id="293" r:id="rId27"/>
    <p:sldId id="294" r:id="rId28"/>
    <p:sldId id="295" r:id="rId29"/>
    <p:sldId id="296"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6" r:id="rId66"/>
    <p:sldId id="262" r:id="rId67"/>
    <p:sldId id="269" r:id="rId68"/>
    <p:sldId id="334" r:id="rId69"/>
    <p:sldId id="335" r:id="rId70"/>
    <p:sldId id="266"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A"/>
    <a:srgbClr val="333399"/>
    <a:srgbClr val="0F19DF"/>
    <a:srgbClr val="2020D6"/>
    <a:srgbClr val="1B1BB5"/>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89714" autoAdjust="0"/>
  </p:normalViewPr>
  <p:slideViewPr>
    <p:cSldViewPr>
      <p:cViewPr varScale="1">
        <p:scale>
          <a:sx n="105" d="100"/>
          <a:sy n="105" d="100"/>
        </p:scale>
        <p:origin x="-193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880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96A348-1A2E-4D03-9214-CB2490D5E0BB}" type="slidenum">
              <a:rPr lang="el-GR" altLang="el-GR">
                <a:solidFill>
                  <a:prstClr val="black"/>
                </a:solidFill>
                <a:latin typeface="Arial" charset="0"/>
              </a:rPr>
              <a:pPr eaLnBrk="1" hangingPunct="1">
                <a:spcBef>
                  <a:spcPct val="0"/>
                </a:spcBef>
              </a:pPr>
              <a:t>13</a:t>
            </a:fld>
            <a:endParaRPr lang="el-GR" altLang="el-GR" dirty="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890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A1435F-CFD3-4F31-B825-013DC7642B59}" type="slidenum">
              <a:rPr lang="el-GR" altLang="el-GR">
                <a:solidFill>
                  <a:prstClr val="black"/>
                </a:solidFill>
                <a:latin typeface="Arial" charset="0"/>
              </a:rPr>
              <a:pPr eaLnBrk="1" hangingPunct="1">
                <a:spcBef>
                  <a:spcPct val="0"/>
                </a:spcBef>
              </a:pPr>
              <a:t>14</a:t>
            </a:fld>
            <a:endParaRPr lang="el-GR" altLang="el-GR" dirty="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01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07C0A7-505F-42E8-9AEA-B1C3227A2190}" type="slidenum">
              <a:rPr lang="el-GR" altLang="el-GR">
                <a:solidFill>
                  <a:prstClr val="black"/>
                </a:solidFill>
                <a:latin typeface="Arial" charset="0"/>
              </a:rPr>
              <a:pPr eaLnBrk="1" hangingPunct="1">
                <a:spcBef>
                  <a:spcPct val="0"/>
                </a:spcBef>
              </a:pPr>
              <a:t>16</a:t>
            </a:fld>
            <a:endParaRPr lang="el-GR" altLang="el-GR" dirty="0">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11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DF6DE7-ACBF-41C2-8E3A-F7F067FCE7FA}" type="slidenum">
              <a:rPr lang="el-GR" altLang="el-GR">
                <a:solidFill>
                  <a:prstClr val="black"/>
                </a:solidFill>
                <a:latin typeface="Arial" charset="0"/>
              </a:rPr>
              <a:pPr eaLnBrk="1" hangingPunct="1">
                <a:spcBef>
                  <a:spcPct val="0"/>
                </a:spcBef>
              </a:pPr>
              <a:t>18</a:t>
            </a:fld>
            <a:endParaRPr lang="el-GR" altLang="el-GR" dirty="0">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21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F64472E-6C16-46E2-8995-352F6287136F}" type="slidenum">
              <a:rPr lang="el-GR" altLang="el-GR">
                <a:solidFill>
                  <a:srgbClr val="000000"/>
                </a:solidFill>
                <a:latin typeface="Arial" charset="0"/>
              </a:rPr>
              <a:pPr eaLnBrk="1" hangingPunct="1">
                <a:spcBef>
                  <a:spcPct val="0"/>
                </a:spcBef>
              </a:pPr>
              <a:t>19</a:t>
            </a:fld>
            <a:endParaRPr lang="el-GR" altLang="el-GR" dirty="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31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BA7994-A622-4ED7-9DA1-DA67CD3D439E}" type="slidenum">
              <a:rPr lang="el-GR" altLang="el-GR">
                <a:solidFill>
                  <a:prstClr val="black"/>
                </a:solidFill>
                <a:latin typeface="Arial" charset="0"/>
              </a:rPr>
              <a:pPr eaLnBrk="1" hangingPunct="1">
                <a:spcBef>
                  <a:spcPct val="0"/>
                </a:spcBef>
              </a:pPr>
              <a:t>21</a:t>
            </a:fld>
            <a:endParaRPr lang="el-GR" altLang="el-GR" dirty="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42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A930DA-D636-45F2-96B6-D4D1621EC20D}" type="slidenum">
              <a:rPr lang="el-GR" altLang="el-GR">
                <a:solidFill>
                  <a:prstClr val="black"/>
                </a:solidFill>
                <a:latin typeface="Arial" charset="0"/>
              </a:rPr>
              <a:pPr eaLnBrk="1" hangingPunct="1">
                <a:spcBef>
                  <a:spcPct val="0"/>
                </a:spcBef>
              </a:pPr>
              <a:t>22</a:t>
            </a:fld>
            <a:endParaRPr lang="el-GR" altLang="el-GR" dirty="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52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807C7D-3866-423E-8454-E77421920774}" type="slidenum">
              <a:rPr lang="el-GR" altLang="el-GR">
                <a:solidFill>
                  <a:prstClr val="black"/>
                </a:solidFill>
                <a:latin typeface="Arial" charset="0"/>
              </a:rPr>
              <a:pPr eaLnBrk="1" hangingPunct="1">
                <a:spcBef>
                  <a:spcPct val="0"/>
                </a:spcBef>
              </a:pPr>
              <a:t>24</a:t>
            </a:fld>
            <a:endParaRPr lang="el-GR" altLang="el-GR" dirty="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3C39A1-93AE-4154-924A-421FD2403E59}" type="slidenum">
              <a:rPr lang="el-GR" altLang="el-GR">
                <a:solidFill>
                  <a:prstClr val="black"/>
                </a:solidFill>
                <a:latin typeface="Arial" charset="0"/>
              </a:rPr>
              <a:pPr eaLnBrk="1" hangingPunct="1">
                <a:spcBef>
                  <a:spcPct val="0"/>
                </a:spcBef>
              </a:pPr>
              <a:t>25</a:t>
            </a:fld>
            <a:endParaRPr lang="el-GR" altLang="el-GR" dirty="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83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3A5C97-D783-47AA-9C24-8FC268A35617}" type="slidenum">
              <a:rPr lang="el-GR" altLang="el-GR">
                <a:solidFill>
                  <a:prstClr val="black"/>
                </a:solidFill>
                <a:latin typeface="Arial" charset="0"/>
              </a:rPr>
              <a:pPr eaLnBrk="1" hangingPunct="1">
                <a:spcBef>
                  <a:spcPct val="0"/>
                </a:spcBef>
              </a:pPr>
              <a:t>26</a:t>
            </a:fld>
            <a:endParaRPr lang="el-GR" altLang="el-GR" dirty="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dirty="0" smtClean="0"/>
          </a:p>
        </p:txBody>
      </p:sp>
      <p:sp>
        <p:nvSpPr>
          <p:cNvPr id="809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9FFE3B-69C1-45A7-9380-437613FBE6A6}" type="slidenum">
              <a:rPr lang="el-GR" altLang="el-GR">
                <a:solidFill>
                  <a:prstClr val="black"/>
                </a:solidFill>
                <a:latin typeface="Arial" charset="0"/>
              </a:rPr>
              <a:pPr eaLnBrk="1" hangingPunct="1">
                <a:spcBef>
                  <a:spcPct val="0"/>
                </a:spcBef>
              </a:pPr>
              <a:t>2</a:t>
            </a:fld>
            <a:endParaRPr lang="el-GR" altLang="el-GR" dirty="0">
              <a:solidFill>
                <a:prstClr val="black"/>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699864-A28F-48E0-81EC-CFB3C0D618EF}" type="slidenum">
              <a:rPr lang="el-GR" altLang="el-GR">
                <a:solidFill>
                  <a:prstClr val="black"/>
                </a:solidFill>
                <a:latin typeface="Arial" charset="0"/>
              </a:rPr>
              <a:pPr eaLnBrk="1" hangingPunct="1">
                <a:spcBef>
                  <a:spcPct val="0"/>
                </a:spcBef>
              </a:pPr>
              <a:t>29</a:t>
            </a:fld>
            <a:endParaRPr lang="el-GR" altLang="el-GR" dirty="0">
              <a:solidFill>
                <a:prstClr val="black"/>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656CA0-D765-487D-8D1F-413C66DA7A22}" type="slidenum">
              <a:rPr lang="el-GR" altLang="el-GR">
                <a:solidFill>
                  <a:prstClr val="black"/>
                </a:solidFill>
                <a:latin typeface="Arial" charset="0"/>
              </a:rPr>
              <a:pPr eaLnBrk="1" hangingPunct="1">
                <a:spcBef>
                  <a:spcPct val="0"/>
                </a:spcBef>
              </a:pPr>
              <a:t>51</a:t>
            </a:fld>
            <a:endParaRPr lang="el-GR" altLang="el-GR" dirty="0">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819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BB864A-9505-4EEC-A8DE-D4B28F9872ED}" type="slidenum">
              <a:rPr lang="el-GR" altLang="el-GR">
                <a:solidFill>
                  <a:prstClr val="black"/>
                </a:solidFill>
                <a:latin typeface="Arial" charset="0"/>
              </a:rPr>
              <a:pPr eaLnBrk="1" hangingPunct="1">
                <a:spcBef>
                  <a:spcPct val="0"/>
                </a:spcBef>
              </a:pPr>
              <a:t>3</a:t>
            </a:fld>
            <a:endParaRPr lang="el-GR" altLang="el-GR" dirty="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dirty="0" smtClean="0"/>
          </a:p>
        </p:txBody>
      </p:sp>
      <p:sp>
        <p:nvSpPr>
          <p:cNvPr id="829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60BA142-5B1E-4CF2-906C-02FD6F93FBC8}" type="slidenum">
              <a:rPr lang="el-GR" altLang="el-GR">
                <a:solidFill>
                  <a:prstClr val="black"/>
                </a:solidFill>
                <a:latin typeface="Arial" charset="0"/>
              </a:rPr>
              <a:pPr eaLnBrk="1" hangingPunct="1">
                <a:spcBef>
                  <a:spcPct val="0"/>
                </a:spcBef>
              </a:pPr>
              <a:t>4</a:t>
            </a:fld>
            <a:endParaRPr lang="el-GR" altLang="el-GR" dirty="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839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38B4A6-0C8D-4CB6-AB07-55551F7EBB44}" type="slidenum">
              <a:rPr lang="el-GR" altLang="el-GR">
                <a:solidFill>
                  <a:prstClr val="black"/>
                </a:solidFill>
                <a:latin typeface="Arial" charset="0"/>
              </a:rPr>
              <a:pPr eaLnBrk="1" hangingPunct="1">
                <a:spcBef>
                  <a:spcPct val="0"/>
                </a:spcBef>
              </a:pPr>
              <a:t>5</a:t>
            </a:fld>
            <a:endParaRPr lang="el-GR" altLang="el-GR" dirty="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849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FBD2658-FA82-4EE4-A444-E9D15EDDC9A1}" type="slidenum">
              <a:rPr lang="el-GR" altLang="el-GR">
                <a:solidFill>
                  <a:prstClr val="black"/>
                </a:solidFill>
                <a:latin typeface="Arial" charset="0"/>
              </a:rPr>
              <a:pPr eaLnBrk="1" hangingPunct="1">
                <a:spcBef>
                  <a:spcPct val="0"/>
                </a:spcBef>
              </a:pPr>
              <a:t>7</a:t>
            </a:fld>
            <a:endParaRPr lang="el-GR" altLang="el-GR" dirty="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149743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860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B4BEF0-57D6-49E3-9EDE-AE21A2BA3087}" type="slidenum">
              <a:rPr lang="el-GR" altLang="el-GR">
                <a:solidFill>
                  <a:prstClr val="black"/>
                </a:solidFill>
                <a:latin typeface="Arial" charset="0"/>
              </a:rPr>
              <a:pPr eaLnBrk="1" hangingPunct="1">
                <a:spcBef>
                  <a:spcPct val="0"/>
                </a:spcBef>
              </a:pPr>
              <a:t>11</a:t>
            </a:fld>
            <a:endParaRPr lang="el-GR" altLang="el-GR" dirty="0">
              <a:solidFill>
                <a:prstClr val="black"/>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xfrm>
            <a:off x="992188" y="768350"/>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p:cNvSpPr>
            <a:spLocks noGrp="1"/>
          </p:cNvSpPr>
          <p:nvPr>
            <p:ph type="body" idx="1"/>
          </p:nvPr>
        </p:nvSpPr>
        <p:spPr/>
        <p:txBody>
          <a:bodyPr>
            <a:normAutofit fontScale="40000" lnSpcReduction="20000"/>
          </a:bodyPr>
          <a:lstStyle/>
          <a:p>
            <a:pPr>
              <a:defRPr/>
            </a:pPr>
            <a:endParaRPr lang="el-GR" dirty="0"/>
          </a:p>
        </p:txBody>
      </p:sp>
      <p:sp>
        <p:nvSpPr>
          <p:cNvPr id="870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3857" indent="-297637" eaLnBrk="0" hangingPunct="0">
              <a:spcBef>
                <a:spcPct val="30000"/>
              </a:spcBef>
              <a:defRPr sz="1200">
                <a:solidFill>
                  <a:schemeClr val="tx1"/>
                </a:solidFill>
                <a:latin typeface="Calibri" pitchFamily="34" charset="0"/>
              </a:defRPr>
            </a:lvl2pPr>
            <a:lvl3pPr marL="1190549" indent="-238110" eaLnBrk="0" hangingPunct="0">
              <a:spcBef>
                <a:spcPct val="30000"/>
              </a:spcBef>
              <a:defRPr sz="1200">
                <a:solidFill>
                  <a:schemeClr val="tx1"/>
                </a:solidFill>
                <a:latin typeface="Calibri" pitchFamily="34" charset="0"/>
              </a:defRPr>
            </a:lvl3pPr>
            <a:lvl4pPr marL="1666768" indent="-238110" eaLnBrk="0" hangingPunct="0">
              <a:spcBef>
                <a:spcPct val="30000"/>
              </a:spcBef>
              <a:defRPr sz="1200">
                <a:solidFill>
                  <a:schemeClr val="tx1"/>
                </a:solidFill>
                <a:latin typeface="Calibri" pitchFamily="34" charset="0"/>
              </a:defRPr>
            </a:lvl4pPr>
            <a:lvl5pPr marL="2142988" indent="-238110" eaLnBrk="0" hangingPunct="0">
              <a:spcBef>
                <a:spcPct val="30000"/>
              </a:spcBef>
              <a:defRPr sz="1200">
                <a:solidFill>
                  <a:schemeClr val="tx1"/>
                </a:solidFill>
                <a:latin typeface="Calibri" pitchFamily="34" charset="0"/>
              </a:defRPr>
            </a:lvl5pPr>
            <a:lvl6pPr marL="2619207" indent="-238110" eaLnBrk="0" fontAlgn="base" hangingPunct="0">
              <a:spcBef>
                <a:spcPct val="30000"/>
              </a:spcBef>
              <a:spcAft>
                <a:spcPct val="0"/>
              </a:spcAft>
              <a:defRPr sz="1200">
                <a:solidFill>
                  <a:schemeClr val="tx1"/>
                </a:solidFill>
                <a:latin typeface="Calibri" pitchFamily="34" charset="0"/>
              </a:defRPr>
            </a:lvl6pPr>
            <a:lvl7pPr marL="3095427" indent="-238110" eaLnBrk="0" fontAlgn="base" hangingPunct="0">
              <a:spcBef>
                <a:spcPct val="30000"/>
              </a:spcBef>
              <a:spcAft>
                <a:spcPct val="0"/>
              </a:spcAft>
              <a:defRPr sz="1200">
                <a:solidFill>
                  <a:schemeClr val="tx1"/>
                </a:solidFill>
                <a:latin typeface="Calibri" pitchFamily="34" charset="0"/>
              </a:defRPr>
            </a:lvl7pPr>
            <a:lvl8pPr marL="3571646" indent="-238110" eaLnBrk="0" fontAlgn="base" hangingPunct="0">
              <a:spcBef>
                <a:spcPct val="30000"/>
              </a:spcBef>
              <a:spcAft>
                <a:spcPct val="0"/>
              </a:spcAft>
              <a:defRPr sz="1200">
                <a:solidFill>
                  <a:schemeClr val="tx1"/>
                </a:solidFill>
                <a:latin typeface="Calibri" pitchFamily="34" charset="0"/>
              </a:defRPr>
            </a:lvl8pPr>
            <a:lvl9pPr marL="4047866" indent="-2381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69034A-C1D8-46B7-865E-3A5D93C259D3}" type="slidenum">
              <a:rPr lang="el-GR" altLang="el-GR">
                <a:solidFill>
                  <a:prstClr val="black"/>
                </a:solidFill>
                <a:latin typeface="Arial" charset="0"/>
              </a:rPr>
              <a:pPr eaLnBrk="1" hangingPunct="1">
                <a:spcBef>
                  <a:spcPct val="0"/>
                </a:spcBef>
              </a:pPr>
              <a:t>12</a:t>
            </a:fld>
            <a:endParaRPr lang="el-GR" altLang="el-GR" dirty="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6457" y="2803525"/>
            <a:ext cx="1411" cy="3035300"/>
          </a:xfrm>
          <a:custGeom>
            <a:avLst/>
            <a:gdLst>
              <a:gd name="T0" fmla="*/ 0 w 1787"/>
              <a:gd name="T1" fmla="*/ 0 h 1912"/>
              <a:gd name="T2" fmla="*/ 0 w 1787"/>
              <a:gd name="T3" fmla="*/ 2147483647 h 1912"/>
              <a:gd name="T4" fmla="*/ 0 w 1787"/>
              <a:gd name="T5" fmla="*/ 2147483647 h 1912"/>
              <a:gd name="T6" fmla="*/ 0 w 1787"/>
              <a:gd name="T7" fmla="*/ 2147483647 h 1912"/>
              <a:gd name="T8" fmla="*/ 0 w 1787"/>
              <a:gd name="T9" fmla="*/ 2147483647 h 1912"/>
              <a:gd name="T10" fmla="*/ 0 w 1787"/>
              <a:gd name="T11" fmla="*/ 2147483647 h 1912"/>
              <a:gd name="T12" fmla="*/ 0 w 1787"/>
              <a:gd name="T13" fmla="*/ 0 h 1912"/>
              <a:gd name="T14" fmla="*/ 0 w 1787"/>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7"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smtClean="0">
              <a:solidFill>
                <a:srgbClr val="FFFFFF"/>
              </a:solidFill>
            </a:endParaRPr>
          </a:p>
        </p:txBody>
      </p:sp>
      <p:sp>
        <p:nvSpPr>
          <p:cNvPr id="501762" name="Rectangle 2"/>
          <p:cNvSpPr>
            <a:spLocks noGrp="1" noChangeArrowheads="1"/>
          </p:cNvSpPr>
          <p:nvPr>
            <p:ph type="ctrTitle" sz="quarter"/>
          </p:nvPr>
        </p:nvSpPr>
        <p:spPr>
          <a:xfrm>
            <a:off x="685800" y="1997083"/>
            <a:ext cx="7772400" cy="1431925"/>
          </a:xfrm>
        </p:spPr>
        <p:txBody>
          <a:bodyPr anchor="b" anchorCtr="1"/>
          <a:lstStyle>
            <a:lvl1pPr algn="ctr">
              <a:defRPr/>
            </a:lvl1pPr>
          </a:lstStyle>
          <a:p>
            <a:r>
              <a:rPr lang="el-GR" smtClean="0"/>
              <a:t>Kλικ για επεξεργασία του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Κάντε κλικ για να επεξεργαστείτε τον υπότιτλο του υποδείγματος</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dirty="0"/>
          </a:p>
        </p:txBody>
      </p:sp>
      <p:sp>
        <p:nvSpPr>
          <p:cNvPr id="6" name="Rectangle 6"/>
          <p:cNvSpPr>
            <a:spLocks noGrp="1" noChangeArrowheads="1"/>
          </p:cNvSpPr>
          <p:nvPr>
            <p:ph type="sldNum" sz="quarter" idx="11"/>
          </p:nvPr>
        </p:nvSpPr>
        <p:spPr/>
        <p:txBody>
          <a:bodyPr/>
          <a:lstStyle>
            <a:lvl1pPr>
              <a:defRPr/>
            </a:lvl1pPr>
          </a:lstStyle>
          <a:p>
            <a:pPr>
              <a:defRPr/>
            </a:pPr>
            <a:fld id="{F99DDC9E-AE9C-496A-9B59-FB6F6A23BC51}" type="slidenum">
              <a:rPr lang="el-GR"/>
              <a:pPr>
                <a:defRPr/>
              </a:pPr>
              <a:t>‹#›</a:t>
            </a:fld>
            <a:endParaRPr lang="el-GR" dirty="0"/>
          </a:p>
        </p:txBody>
      </p:sp>
      <p:sp>
        <p:nvSpPr>
          <p:cNvPr id="7" name="Rectangle 7"/>
          <p:cNvSpPr>
            <a:spLocks noGrp="1" noChangeArrowheads="1"/>
          </p:cNvSpPr>
          <p:nvPr>
            <p:ph type="dt" sz="quarter" idx="12"/>
          </p:nvPr>
        </p:nvSpPr>
        <p:spPr/>
        <p:txBody>
          <a:bodyPr/>
          <a:lstStyle>
            <a:lvl1pPr>
              <a:defRPr/>
            </a:lvl1pPr>
          </a:lstStyle>
          <a:p>
            <a:pPr>
              <a:defRPr/>
            </a:pPr>
            <a:endParaRPr lang="el-GR" dirty="0"/>
          </a:p>
        </p:txBody>
      </p:sp>
    </p:spTree>
    <p:extLst>
      <p:ext uri="{BB962C8B-B14F-4D97-AF65-F5344CB8AC3E}">
        <p14:creationId xmlns:p14="http://schemas.microsoft.com/office/powerpoint/2010/main" val="388609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Line 43"/>
          <p:cNvSpPr>
            <a:spLocks noChangeShapeType="1"/>
          </p:cNvSpPr>
          <p:nvPr userDrawn="1"/>
        </p:nvSpPr>
        <p:spPr bwMode="auto">
          <a:xfrm>
            <a:off x="323145" y="1052513"/>
            <a:ext cx="8534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l-GR" dirty="0" smtClean="0">
              <a:solidFill>
                <a:srgbClr val="FFFFFF"/>
              </a:solidFill>
            </a:endParaRPr>
          </a:p>
        </p:txBody>
      </p:sp>
      <p:sp>
        <p:nvSpPr>
          <p:cNvPr id="2" name="1 - Τίτλος"/>
          <p:cNvSpPr>
            <a:spLocks noGrp="1"/>
          </p:cNvSpPr>
          <p:nvPr>
            <p:ph type="title"/>
          </p:nvPr>
        </p:nvSpPr>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Rectangle 4"/>
          <p:cNvSpPr>
            <a:spLocks noGrp="1" noChangeArrowheads="1"/>
          </p:cNvSpPr>
          <p:nvPr>
            <p:ph type="dt" sz="half" idx="10"/>
          </p:nvPr>
        </p:nvSpPr>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p:txBody>
          <a:bodyPr/>
          <a:lstStyle>
            <a:lvl1pPr>
              <a:defRPr>
                <a:effectLst/>
              </a:defRPr>
            </a:lvl1pPr>
          </a:lstStyle>
          <a:p>
            <a:pPr>
              <a:defRPr/>
            </a:pPr>
            <a:fld id="{C09A31D5-484D-4BE7-B1B8-6D389A8BF5B0}" type="slidenum">
              <a:rPr lang="el-GR"/>
              <a:pPr>
                <a:defRPr/>
              </a:pPr>
              <a:t>‹#›</a:t>
            </a:fld>
            <a:endParaRPr lang="el-GR" dirty="0"/>
          </a:p>
        </p:txBody>
      </p:sp>
    </p:spTree>
    <p:extLst>
      <p:ext uri="{BB962C8B-B14F-4D97-AF65-F5344CB8AC3E}">
        <p14:creationId xmlns:p14="http://schemas.microsoft.com/office/powerpoint/2010/main" val="94594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4" name="Line 43"/>
          <p:cNvSpPr>
            <a:spLocks noChangeShapeType="1"/>
          </p:cNvSpPr>
          <p:nvPr userDrawn="1"/>
        </p:nvSpPr>
        <p:spPr bwMode="auto">
          <a:xfrm>
            <a:off x="323145" y="1322388"/>
            <a:ext cx="8534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l-GR" dirty="0" smtClean="0">
              <a:solidFill>
                <a:srgbClr val="FFFFFF"/>
              </a:solidFill>
            </a:endParaRPr>
          </a:p>
        </p:txBody>
      </p:sp>
      <p:sp>
        <p:nvSpPr>
          <p:cNvPr id="2" name="1 - Τίτλος"/>
          <p:cNvSpPr>
            <a:spLocks noGrp="1"/>
          </p:cNvSpPr>
          <p:nvPr>
            <p:ph type="title"/>
          </p:nvPr>
        </p:nvSpPr>
        <p:spPr>
          <a:xfrm>
            <a:off x="457200" y="188647"/>
            <a:ext cx="8229600" cy="1090531"/>
          </a:xfrm>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Rectangle 4"/>
          <p:cNvSpPr>
            <a:spLocks noGrp="1" noChangeArrowheads="1"/>
          </p:cNvSpPr>
          <p:nvPr>
            <p:ph type="dt" sz="half" idx="10"/>
          </p:nvPr>
        </p:nvSpPr>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p:txBody>
          <a:bodyPr/>
          <a:lstStyle>
            <a:lvl1pPr>
              <a:defRPr>
                <a:effectLst/>
              </a:defRPr>
            </a:lvl1pPr>
          </a:lstStyle>
          <a:p>
            <a:pPr>
              <a:defRPr/>
            </a:pPr>
            <a:fld id="{2CCA0F48-F87D-4CCF-81FB-5ADC7EE3A886}" type="slidenum">
              <a:rPr lang="el-GR"/>
              <a:pPr>
                <a:defRPr/>
              </a:pPr>
              <a:t>‹#›</a:t>
            </a:fld>
            <a:endParaRPr lang="el-GR" dirty="0"/>
          </a:p>
        </p:txBody>
      </p:sp>
    </p:spTree>
    <p:extLst>
      <p:ext uri="{BB962C8B-B14F-4D97-AF65-F5344CB8AC3E}">
        <p14:creationId xmlns:p14="http://schemas.microsoft.com/office/powerpoint/2010/main" val="37767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8"/>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CE3B9AF2-3DD7-49A8-AEAB-05511E4916F1}" type="slidenum">
              <a:rPr lang="el-GR"/>
              <a:pPr>
                <a:defRPr/>
              </a:pPr>
              <a:t>‹#›</a:t>
            </a:fld>
            <a:endParaRPr lang="el-GR" dirty="0"/>
          </a:p>
        </p:txBody>
      </p:sp>
    </p:spTree>
    <p:extLst>
      <p:ext uri="{BB962C8B-B14F-4D97-AF65-F5344CB8AC3E}">
        <p14:creationId xmlns:p14="http://schemas.microsoft.com/office/powerpoint/2010/main" val="191397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FED33954-23DA-4C0E-BB83-04139DFC65C6}" type="slidenum">
              <a:rPr lang="el-GR"/>
              <a:pPr>
                <a:defRPr/>
              </a:pPr>
              <a:t>‹#›</a:t>
            </a:fld>
            <a:endParaRPr lang="el-GR" dirty="0"/>
          </a:p>
        </p:txBody>
      </p:sp>
    </p:spTree>
    <p:extLst>
      <p:ext uri="{BB962C8B-B14F-4D97-AF65-F5344CB8AC3E}">
        <p14:creationId xmlns:p14="http://schemas.microsoft.com/office/powerpoint/2010/main" val="346790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9" name="Rectangle 6"/>
          <p:cNvSpPr>
            <a:spLocks noGrp="1" noChangeArrowheads="1"/>
          </p:cNvSpPr>
          <p:nvPr>
            <p:ph type="sldNum" sz="quarter" idx="12"/>
          </p:nvPr>
        </p:nvSpPr>
        <p:spPr>
          <a:ln/>
        </p:spPr>
        <p:txBody>
          <a:bodyPr/>
          <a:lstStyle>
            <a:lvl1pPr>
              <a:defRPr/>
            </a:lvl1pPr>
          </a:lstStyle>
          <a:p>
            <a:pPr>
              <a:defRPr/>
            </a:pPr>
            <a:fld id="{AA91162A-1CA1-446B-A2E1-B1F67215F2C4}" type="slidenum">
              <a:rPr lang="el-GR"/>
              <a:pPr>
                <a:defRPr/>
              </a:pPr>
              <a:t>‹#›</a:t>
            </a:fld>
            <a:endParaRPr lang="el-GR" dirty="0"/>
          </a:p>
        </p:txBody>
      </p:sp>
    </p:spTree>
    <p:extLst>
      <p:ext uri="{BB962C8B-B14F-4D97-AF65-F5344CB8AC3E}">
        <p14:creationId xmlns:p14="http://schemas.microsoft.com/office/powerpoint/2010/main" val="62466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A6DF50BA-AD13-4EBD-8A8B-F46D988181BC}" type="slidenum">
              <a:rPr lang="el-GR"/>
              <a:pPr>
                <a:defRPr/>
              </a:pPr>
              <a:t>‹#›</a:t>
            </a:fld>
            <a:endParaRPr lang="el-GR" dirty="0"/>
          </a:p>
        </p:txBody>
      </p:sp>
    </p:spTree>
    <p:extLst>
      <p:ext uri="{BB962C8B-B14F-4D97-AF65-F5344CB8AC3E}">
        <p14:creationId xmlns:p14="http://schemas.microsoft.com/office/powerpoint/2010/main" val="312447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4"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6B0F8CBF-CCED-471D-AE6E-4F0EC5E29A21}" type="slidenum">
              <a:rPr lang="el-GR"/>
              <a:pPr>
                <a:defRPr/>
              </a:pPr>
              <a:t>‹#›</a:t>
            </a:fld>
            <a:endParaRPr lang="el-GR" dirty="0"/>
          </a:p>
        </p:txBody>
      </p:sp>
    </p:spTree>
    <p:extLst>
      <p:ext uri="{BB962C8B-B14F-4D97-AF65-F5344CB8AC3E}">
        <p14:creationId xmlns:p14="http://schemas.microsoft.com/office/powerpoint/2010/main" val="1522681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D06C55EC-7660-4E49-ADC1-E0C7C5D007BB}" type="slidenum">
              <a:rPr lang="el-GR"/>
              <a:pPr>
                <a:defRPr/>
              </a:pPr>
              <a:t>‹#›</a:t>
            </a:fld>
            <a:endParaRPr lang="el-GR" dirty="0"/>
          </a:p>
        </p:txBody>
      </p:sp>
    </p:spTree>
    <p:extLst>
      <p:ext uri="{BB962C8B-B14F-4D97-AF65-F5344CB8AC3E}">
        <p14:creationId xmlns:p14="http://schemas.microsoft.com/office/powerpoint/2010/main" val="42247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3A8B849C-A658-490C-82FB-B6DD05823509}" type="slidenum">
              <a:rPr lang="el-GR"/>
              <a:pPr>
                <a:defRPr/>
              </a:pPr>
              <a:t>‹#›</a:t>
            </a:fld>
            <a:endParaRPr lang="el-GR" dirty="0"/>
          </a:p>
        </p:txBody>
      </p:sp>
    </p:spTree>
    <p:extLst>
      <p:ext uri="{BB962C8B-B14F-4D97-AF65-F5344CB8AC3E}">
        <p14:creationId xmlns:p14="http://schemas.microsoft.com/office/powerpoint/2010/main" val="2854632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ED63EB3D-CEA9-4C88-9C61-F9E286428DC8}" type="slidenum">
              <a:rPr lang="el-GR"/>
              <a:pPr>
                <a:defRPr/>
              </a:pPr>
              <a:t>‹#›</a:t>
            </a:fld>
            <a:endParaRPr lang="el-GR" dirty="0"/>
          </a:p>
        </p:txBody>
      </p:sp>
    </p:spTree>
    <p:extLst>
      <p:ext uri="{BB962C8B-B14F-4D97-AF65-F5344CB8AC3E}">
        <p14:creationId xmlns:p14="http://schemas.microsoft.com/office/powerpoint/2010/main" val="280397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A9E36985-A22D-47C5-B5CC-3E9D661F10C9}" type="slidenum">
              <a:rPr lang="el-GR"/>
              <a:pPr>
                <a:defRPr/>
              </a:pPr>
              <a:t>‹#›</a:t>
            </a:fld>
            <a:endParaRPr lang="el-GR" dirty="0"/>
          </a:p>
        </p:txBody>
      </p:sp>
    </p:spTree>
    <p:extLst>
      <p:ext uri="{BB962C8B-B14F-4D97-AF65-F5344CB8AC3E}">
        <p14:creationId xmlns:p14="http://schemas.microsoft.com/office/powerpoint/2010/main" val="893936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dirty="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BD49DDE2-1B79-4FDB-A31F-609BC20A4E86}" type="slidenum">
              <a:rPr lang="el-GR"/>
              <a:pPr>
                <a:defRPr/>
              </a:pPr>
              <a:t>‹#›</a:t>
            </a:fld>
            <a:endParaRPr lang="el-GR" dirty="0"/>
          </a:p>
        </p:txBody>
      </p:sp>
    </p:spTree>
    <p:extLst>
      <p:ext uri="{BB962C8B-B14F-4D97-AF65-F5344CB8AC3E}">
        <p14:creationId xmlns:p14="http://schemas.microsoft.com/office/powerpoint/2010/main" val="2171988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43AAF2F1-8E7B-47A1-AF09-B8999C6DEEE3}" type="slidenum">
              <a:rPr lang="el-GR"/>
              <a:pPr>
                <a:defRPr/>
              </a:pPr>
              <a:t>‹#›</a:t>
            </a:fld>
            <a:endParaRPr lang="el-GR" dirty="0"/>
          </a:p>
        </p:txBody>
      </p:sp>
    </p:spTree>
    <p:extLst>
      <p:ext uri="{BB962C8B-B14F-4D97-AF65-F5344CB8AC3E}">
        <p14:creationId xmlns:p14="http://schemas.microsoft.com/office/powerpoint/2010/main" val="1617915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0DB1715E-E126-414F-822D-0541C5C72905}" type="slidenum">
              <a:rPr lang="el-GR"/>
              <a:pPr>
                <a:defRPr/>
              </a:pPr>
              <a:t>‹#›</a:t>
            </a:fld>
            <a:endParaRPr lang="el-GR" dirty="0"/>
          </a:p>
        </p:txBody>
      </p:sp>
    </p:spTree>
    <p:extLst>
      <p:ext uri="{BB962C8B-B14F-4D97-AF65-F5344CB8AC3E}">
        <p14:creationId xmlns:p14="http://schemas.microsoft.com/office/powerpoint/2010/main" val="199266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3" y="1600206"/>
            <a:ext cx="4047067"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ClipArt 3"/>
          <p:cNvSpPr>
            <a:spLocks noGrp="1"/>
          </p:cNvSpPr>
          <p:nvPr>
            <p:ph type="clipArt" sz="half" idx="2"/>
          </p:nvPr>
        </p:nvSpPr>
        <p:spPr>
          <a:xfrm>
            <a:off x="4639733" y="1600206"/>
            <a:ext cx="4047067" cy="4525963"/>
          </a:xfrm>
        </p:spPr>
        <p:txBody>
          <a:bodyPr/>
          <a:lstStyle/>
          <a:p>
            <a:pPr lvl="0"/>
            <a:endParaRPr lang="el-GR"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9C3B9F75-547A-47E5-B5A3-98F97486ADBC}" type="slidenum">
              <a:rPr lang="el-GR"/>
              <a:pPr>
                <a:defRPr/>
              </a:pPr>
              <a:t>‹#›</a:t>
            </a:fld>
            <a:endParaRPr lang="el-GR" dirty="0"/>
          </a:p>
        </p:txBody>
      </p:sp>
    </p:spTree>
    <p:extLst>
      <p:ext uri="{BB962C8B-B14F-4D97-AF65-F5344CB8AC3E}">
        <p14:creationId xmlns:p14="http://schemas.microsoft.com/office/powerpoint/2010/main" val="307223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76228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36089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754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27217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23743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35262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32050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57340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94859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52954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647094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0080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38441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21744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47666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47492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45682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31427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3605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78214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916"/>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2051" name="Rectangle 3"/>
          <p:cNvSpPr>
            <a:spLocks noGrp="1" noChangeArrowheads="1"/>
          </p:cNvSpPr>
          <p:nvPr>
            <p:ph type="body" idx="1"/>
          </p:nvPr>
        </p:nvSpPr>
        <p:spPr bwMode="auto">
          <a:xfrm>
            <a:off x="457200" y="1341438"/>
            <a:ext cx="82296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pPr>
              <a:defRPr/>
            </a:pPr>
            <a:endParaRPr lang="el-GR" dirty="0"/>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defRPr>
            </a:lvl1pPr>
          </a:lstStyle>
          <a:p>
            <a:pPr>
              <a:defRPr/>
            </a:pPr>
            <a:endParaRPr lang="el-GR" dirty="0"/>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A41883E2-95C8-40A3-A68E-29CFF4D4891B}" type="slidenum">
              <a:rPr lang="el-GR"/>
              <a:pPr>
                <a:defRPr/>
              </a:pPr>
              <a:t>‹#›</a:t>
            </a:fld>
            <a:endParaRPr lang="el-GR" dirty="0"/>
          </a:p>
        </p:txBody>
      </p:sp>
    </p:spTree>
    <p:extLst>
      <p:ext uri="{BB962C8B-B14F-4D97-AF65-F5344CB8AC3E}">
        <p14:creationId xmlns:p14="http://schemas.microsoft.com/office/powerpoint/2010/main" val="367338204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ctr" rtl="0" eaLnBrk="0" fontAlgn="base" hangingPunct="0">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ctr" rtl="0" eaLnBrk="0" fontAlgn="base" hangingPunct="0">
        <a:spcBef>
          <a:spcPct val="0"/>
        </a:spcBef>
        <a:spcAft>
          <a:spcPct val="0"/>
        </a:spcAft>
        <a:defRPr sz="3400">
          <a:solidFill>
            <a:srgbClr val="A50021"/>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3400">
          <a:solidFill>
            <a:srgbClr val="A50021"/>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3400">
          <a:solidFill>
            <a:srgbClr val="A50021"/>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3400">
          <a:solidFill>
            <a:srgbClr val="A50021"/>
          </a:solidFill>
          <a:effectLst>
            <a:outerShdw blurRad="38100" dist="38100" dir="2700000" algn="tl">
              <a:srgbClr val="000000"/>
            </a:outerShdw>
          </a:effectLst>
          <a:latin typeface="Arial Narrow"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rgbClr val="6D6D6D"/>
        </a:buClr>
        <a:buSzPct val="120000"/>
        <a:buChar char="•"/>
        <a:defRPr sz="2200">
          <a:solidFill>
            <a:srgbClr val="161616"/>
          </a:solidFill>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200">
          <a:solidFill>
            <a:srgbClr val="161616"/>
          </a:solidFill>
          <a:latin typeface="+mn-lt"/>
        </a:defRPr>
      </a:lvl2pPr>
      <a:lvl3pPr marL="1143000" indent="-228600" algn="l" rtl="0" eaLnBrk="0" fontAlgn="base" hangingPunct="0">
        <a:spcBef>
          <a:spcPct val="20000"/>
        </a:spcBef>
        <a:spcAft>
          <a:spcPct val="0"/>
        </a:spcAft>
        <a:buClr>
          <a:srgbClr val="6D6D6D"/>
        </a:buClr>
        <a:buSzPct val="120000"/>
        <a:buChar char="•"/>
        <a:defRPr sz="2200">
          <a:solidFill>
            <a:srgbClr val="161616"/>
          </a:solidFill>
          <a:latin typeface="+mn-lt"/>
        </a:defRPr>
      </a:lvl3pPr>
      <a:lvl4pPr marL="1600200" indent="-228600" algn="l" rtl="0" eaLnBrk="0" fontAlgn="base" hangingPunct="0">
        <a:spcBef>
          <a:spcPct val="20000"/>
        </a:spcBef>
        <a:spcAft>
          <a:spcPct val="0"/>
        </a:spcAft>
        <a:buFont typeface="Tahoma" pitchFamily="34" charset="0"/>
        <a:buChar char="–"/>
        <a:defRPr sz="2200">
          <a:solidFill>
            <a:srgbClr val="161616"/>
          </a:solidFill>
          <a:latin typeface="+mn-lt"/>
        </a:defRPr>
      </a:lvl4pPr>
      <a:lvl5pPr marL="2057400" indent="-228600" algn="l" rtl="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49304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389317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Gray257.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aaronswansonpt.com/wp-content/uploads/2011/07/patella-forces.png" TargetMode="External"/></Relationships>
</file>

<file path=ppt/slides/_rels/slide18.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channel/UCKpSxxZabqoyy7VcLUV35IA" TargetMode="External"/><Relationship Id="rId5" Type="http://schemas.openxmlformats.org/officeDocument/2006/relationships/hyperlink" Target="https://www.youtube.com/watch?v=3F0ucKzBay4" TargetMode="Externa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commons.wikimedia.org/wiki/User:Kuebi" TargetMode="External"/><Relationship Id="rId5" Type="http://schemas.openxmlformats.org/officeDocument/2006/relationships/hyperlink" Target="http://commons.wikimedia.org/wiki/File:Knee_diagram-de_ACL_PCL.svg"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352.p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348.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349.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hite-smoke.wikifoundry.com/page/Analysis+of+knee+biomechanics,+geometry+and+kinematic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pt.ntu.edu.tw/hmchai/Kinesiology/KINlower/Knee.files/PatellaFunction.p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ynapse.koreamed.org/ArticleImage/0043JKOA/jkoa-49-95-g001-l.jp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meherchilakalapudi.wordpress.com/2009/05/22/knee-carewhile-doing-work-at-computers/7flexio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verdonk.be/osteotomie.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img.tfd.com/elsevier/thumbs/f17-01-9780443103780.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70865"/>
            <a:ext cx="9144000" cy="1754079"/>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296145"/>
          </a:xfrm>
        </p:spPr>
        <p:txBody>
          <a:bodyPr>
            <a:normAutofit/>
          </a:bodyPr>
          <a:lstStyle/>
          <a:p>
            <a:pPr>
              <a:spcBef>
                <a:spcPts val="0"/>
              </a:spcBef>
              <a:spcAft>
                <a:spcPts val="1200"/>
              </a:spcAft>
            </a:pPr>
            <a:r>
              <a:rPr lang="el-GR" sz="2600" b="1" dirty="0" smtClean="0"/>
              <a:t>Ενότητα 6</a:t>
            </a:r>
            <a:r>
              <a:rPr lang="el-GR" sz="2600" dirty="0"/>
              <a:t>: Άρθρωση του Γόνατος: Στοιχεία Λειτουργικής Ανατομίας και Εμβιομηχανικής</a:t>
            </a: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7543" y="4069521"/>
            <a:ext cx="4608513"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4" name="TextBox 3"/>
          <p:cNvSpPr txBox="1"/>
          <p:nvPr/>
        </p:nvSpPr>
        <p:spPr>
          <a:xfrm>
            <a:off x="4932040" y="4069521"/>
            <a:ext cx="4211960"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Γωνία </a:t>
            </a:r>
            <a:r>
              <a:rPr lang="en-US" altLang="el-GR" dirty="0" smtClean="0"/>
              <a:t>Q</a:t>
            </a:r>
            <a:r>
              <a:rPr lang="el-GR" altLang="el-GR" dirty="0" smtClean="0"/>
              <a:t> </a:t>
            </a:r>
            <a:r>
              <a:rPr lang="el-GR" altLang="el-GR" baseline="-16000" dirty="0" smtClean="0"/>
              <a:t> [3/3] </a:t>
            </a:r>
            <a:endParaRPr lang="el-GR" dirty="0"/>
          </a:p>
        </p:txBody>
      </p:sp>
      <p:sp>
        <p:nvSpPr>
          <p:cNvPr id="22531" name="2 - Θέση περιεχομένου"/>
          <p:cNvSpPr>
            <a:spLocks noGrp="1"/>
          </p:cNvSpPr>
          <p:nvPr>
            <p:ph idx="1"/>
          </p:nvPr>
        </p:nvSpPr>
        <p:spPr>
          <a:xfrm>
            <a:off x="371249" y="1268760"/>
            <a:ext cx="8665247" cy="5184576"/>
          </a:xfrm>
        </p:spPr>
        <p:txBody>
          <a:bodyPr/>
          <a:lstStyle/>
          <a:p>
            <a:pPr eaLnBrk="1" hangingPunct="1">
              <a:lnSpc>
                <a:spcPct val="112000"/>
              </a:lnSpc>
              <a:spcBef>
                <a:spcPts val="1200"/>
              </a:spcBef>
              <a:buSzPct val="100000"/>
            </a:pPr>
            <a:r>
              <a:rPr lang="el-GR" altLang="el-GR" sz="2400" dirty="0" smtClean="0">
                <a:solidFill>
                  <a:srgbClr val="000000"/>
                </a:solidFill>
                <a:ea typeface="Calibri" pitchFamily="34" charset="0"/>
              </a:rPr>
              <a:t>Σε</a:t>
            </a:r>
            <a:r>
              <a:rPr lang="el-GR" altLang="el-GR" sz="2400" b="1" dirty="0" smtClean="0">
                <a:solidFill>
                  <a:srgbClr val="000000"/>
                </a:solidFill>
                <a:ea typeface="Calibri" pitchFamily="34" charset="0"/>
              </a:rPr>
              <a:t> Γωνία </a:t>
            </a:r>
            <a:r>
              <a:rPr lang="en-US" altLang="el-GR" sz="2400" b="1" dirty="0" smtClean="0">
                <a:solidFill>
                  <a:srgbClr val="000000"/>
                </a:solidFill>
                <a:ea typeface="Calibri" pitchFamily="34" charset="0"/>
              </a:rPr>
              <a:t>Q </a:t>
            </a:r>
            <a:r>
              <a:rPr lang="el-GR" altLang="el-GR" sz="2400" b="1" dirty="0" smtClean="0">
                <a:solidFill>
                  <a:srgbClr val="000000"/>
                </a:solidFill>
                <a:ea typeface="Calibri" pitchFamily="34" charset="0"/>
              </a:rPr>
              <a:t>&lt;1</a:t>
            </a:r>
            <a:r>
              <a:rPr lang="en-US" altLang="el-GR" sz="2400" b="1" dirty="0" smtClean="0">
                <a:solidFill>
                  <a:srgbClr val="000000"/>
                </a:solidFill>
                <a:ea typeface="Calibri" pitchFamily="34" charset="0"/>
              </a:rPr>
              <a:t>1</a:t>
            </a:r>
            <a:r>
              <a:rPr lang="el-GR" altLang="el-GR" sz="2400" b="1" baseline="30000" dirty="0" smtClean="0">
                <a:solidFill>
                  <a:srgbClr val="000000"/>
                </a:solidFill>
                <a:ea typeface="Calibri" pitchFamily="34" charset="0"/>
              </a:rPr>
              <a:t>ο</a:t>
            </a:r>
            <a:r>
              <a:rPr lang="en-US" altLang="el-GR" sz="2400" b="1" dirty="0" smtClean="0">
                <a:solidFill>
                  <a:srgbClr val="000000"/>
                </a:solidFill>
                <a:ea typeface="Calibri" pitchFamily="34" charset="0"/>
              </a:rPr>
              <a:t>- 14</a:t>
            </a:r>
            <a:r>
              <a:rPr lang="el-GR" altLang="el-GR" sz="2400" b="1" baseline="30000" dirty="0" smtClean="0">
                <a:solidFill>
                  <a:srgbClr val="000000"/>
                </a:solidFill>
                <a:ea typeface="Calibri" pitchFamily="34" charset="0"/>
              </a:rPr>
              <a:t>ο</a:t>
            </a:r>
            <a:r>
              <a:rPr lang="el-GR" altLang="el-GR" sz="2400" b="1" dirty="0" smtClean="0">
                <a:solidFill>
                  <a:srgbClr val="000000"/>
                </a:solidFill>
                <a:ea typeface="Calibri" pitchFamily="34" charset="0"/>
              </a:rPr>
              <a:t> </a:t>
            </a:r>
            <a:r>
              <a:rPr lang="el-GR" altLang="el-GR" sz="2400" dirty="0" smtClean="0">
                <a:solidFill>
                  <a:srgbClr val="000000"/>
                </a:solidFill>
                <a:ea typeface="Calibri" pitchFamily="34" charset="0"/>
              </a:rPr>
              <a:t>συνυπάρχουν:</a:t>
            </a:r>
          </a:p>
          <a:p>
            <a:pPr lvl="1" eaLnBrk="1" hangingPunct="1">
              <a:lnSpc>
                <a:spcPct val="112000"/>
              </a:lnSpc>
              <a:spcBef>
                <a:spcPts val="1200"/>
              </a:spcBef>
              <a:buSzPct val="100000"/>
            </a:pPr>
            <a:r>
              <a:rPr lang="el-GR" altLang="el-GR" sz="2400" dirty="0" smtClean="0">
                <a:solidFill>
                  <a:srgbClr val="000000"/>
                </a:solidFill>
                <a:ea typeface="Calibri" pitchFamily="34" charset="0"/>
              </a:rPr>
              <a:t>Οπίσθια κλίση (</a:t>
            </a:r>
            <a:r>
              <a:rPr lang="en-US" altLang="el-GR" sz="2400" dirty="0" smtClean="0">
                <a:solidFill>
                  <a:srgbClr val="000000"/>
                </a:solidFill>
                <a:ea typeface="Calibri" pitchFamily="34" charset="0"/>
              </a:rPr>
              <a:t>Retroversion</a:t>
            </a:r>
            <a:r>
              <a:rPr lang="el-GR" altLang="el-GR" sz="2400" dirty="0" smtClean="0">
                <a:solidFill>
                  <a:srgbClr val="000000"/>
                </a:solidFill>
                <a:ea typeface="Calibri" pitchFamily="34" charset="0"/>
              </a:rPr>
              <a:t>) της κεφαλής του</a:t>
            </a:r>
            <a:r>
              <a:rPr lang="en-US" altLang="el-GR" sz="2400" dirty="0" smtClean="0">
                <a:solidFill>
                  <a:srgbClr val="000000"/>
                </a:solidFill>
                <a:ea typeface="Calibri" pitchFamily="34" charset="0"/>
              </a:rPr>
              <a:t> </a:t>
            </a:r>
            <a:r>
              <a:rPr lang="el-GR" altLang="el-GR" sz="2400" dirty="0" smtClean="0">
                <a:solidFill>
                  <a:srgbClr val="000000"/>
                </a:solidFill>
                <a:ea typeface="Calibri" pitchFamily="34" charset="0"/>
              </a:rPr>
              <a:t>μηριαίου οστού,</a:t>
            </a:r>
          </a:p>
          <a:p>
            <a:pPr lvl="1" eaLnBrk="1" hangingPunct="1">
              <a:lnSpc>
                <a:spcPct val="112000"/>
              </a:lnSpc>
              <a:spcBef>
                <a:spcPts val="1200"/>
              </a:spcBef>
              <a:buSzPct val="100000"/>
            </a:pPr>
            <a:r>
              <a:rPr lang="el-GR" altLang="el-GR" sz="2400" dirty="0" smtClean="0">
                <a:solidFill>
                  <a:srgbClr val="000000"/>
                </a:solidFill>
                <a:ea typeface="Calibri" pitchFamily="34" charset="0"/>
              </a:rPr>
              <a:t>Ραιβογονία,</a:t>
            </a:r>
          </a:p>
          <a:p>
            <a:pPr lvl="1" eaLnBrk="1" hangingPunct="1">
              <a:lnSpc>
                <a:spcPct val="112000"/>
              </a:lnSpc>
              <a:spcBef>
                <a:spcPts val="1200"/>
              </a:spcBef>
              <a:buSzPct val="100000"/>
            </a:pPr>
            <a:r>
              <a:rPr lang="el-GR" altLang="el-GR" sz="2400" dirty="0" smtClean="0">
                <a:solidFill>
                  <a:srgbClr val="000000"/>
                </a:solidFill>
                <a:ea typeface="Calibri" pitchFamily="34" charset="0"/>
              </a:rPr>
              <a:t>Έσω στροφή κνήμης- </a:t>
            </a:r>
            <a:r>
              <a:rPr lang="en-US" altLang="el-GR" sz="2400" dirty="0" smtClean="0">
                <a:solidFill>
                  <a:srgbClr val="000000"/>
                </a:solidFill>
                <a:ea typeface="Calibri" pitchFamily="34" charset="0"/>
              </a:rPr>
              <a:t>toe in</a:t>
            </a:r>
            <a:r>
              <a:rPr lang="el-GR" altLang="el-GR" sz="2400" dirty="0" smtClean="0">
                <a:solidFill>
                  <a:srgbClr val="000000"/>
                </a:solidFill>
                <a:ea typeface="Calibri" pitchFamily="34" charset="0"/>
              </a:rPr>
              <a:t>,</a:t>
            </a:r>
          </a:p>
          <a:p>
            <a:pPr lvl="1" eaLnBrk="1" hangingPunct="1">
              <a:lnSpc>
                <a:spcPct val="112000"/>
              </a:lnSpc>
              <a:spcBef>
                <a:spcPts val="1200"/>
              </a:spcBef>
              <a:buSzPct val="100000"/>
            </a:pPr>
            <a:r>
              <a:rPr lang="en-US" altLang="el-GR" sz="2400" dirty="0" smtClean="0">
                <a:solidFill>
                  <a:srgbClr val="000000"/>
                </a:solidFill>
                <a:ea typeface="Calibri" pitchFamily="34" charset="0"/>
              </a:rPr>
              <a:t>Medial tracking </a:t>
            </a:r>
            <a:r>
              <a:rPr lang="el-GR" altLang="el-GR" sz="2400" dirty="0" smtClean="0">
                <a:solidFill>
                  <a:srgbClr val="000000"/>
                </a:solidFill>
                <a:ea typeface="Calibri" pitchFamily="34" charset="0"/>
              </a:rPr>
              <a:t>επιγονατίδας,</a:t>
            </a:r>
          </a:p>
          <a:p>
            <a:pPr lvl="1" eaLnBrk="1" hangingPunct="1">
              <a:lnSpc>
                <a:spcPct val="112000"/>
              </a:lnSpc>
              <a:spcBef>
                <a:spcPts val="1200"/>
              </a:spcBef>
              <a:buSzPct val="100000"/>
            </a:pPr>
            <a:r>
              <a:rPr lang="el-GR" altLang="el-GR" sz="2400" dirty="0" smtClean="0">
                <a:solidFill>
                  <a:srgbClr val="000000"/>
                </a:solidFill>
                <a:ea typeface="Calibri" pitchFamily="34" charset="0"/>
              </a:rPr>
              <a:t>Υψηλή επιγονατίδα (</a:t>
            </a:r>
            <a:r>
              <a:rPr lang="en-US" altLang="el-GR" sz="2400" dirty="0" smtClean="0">
                <a:solidFill>
                  <a:srgbClr val="000000"/>
                </a:solidFill>
                <a:ea typeface="Calibri" pitchFamily="34" charset="0"/>
              </a:rPr>
              <a:t>Patella alta</a:t>
            </a:r>
            <a:r>
              <a:rPr lang="el-GR" altLang="el-GR" sz="2400" dirty="0" smtClean="0">
                <a:solidFill>
                  <a:srgbClr val="000000"/>
                </a:solidFill>
                <a:ea typeface="Calibri" pitchFamily="34" charset="0"/>
              </a:rPr>
              <a:t>),</a:t>
            </a:r>
          </a:p>
          <a:p>
            <a:pPr lvl="1" eaLnBrk="1" hangingPunct="1">
              <a:lnSpc>
                <a:spcPct val="112000"/>
              </a:lnSpc>
              <a:spcBef>
                <a:spcPts val="1200"/>
              </a:spcBef>
              <a:buSzPct val="100000"/>
            </a:pPr>
            <a:r>
              <a:rPr lang="el-GR" altLang="el-GR" sz="2400" dirty="0" smtClean="0">
                <a:solidFill>
                  <a:srgbClr val="000000"/>
                </a:solidFill>
                <a:ea typeface="Calibri" pitchFamily="34" charset="0"/>
              </a:rPr>
              <a:t>Χονδρομαλάκυνση της επιγονατίδας.</a:t>
            </a:r>
            <a:endParaRPr lang="en-US" altLang="el-GR" sz="2400" dirty="0" smtClean="0">
              <a:solidFill>
                <a:srgbClr val="000000"/>
              </a:solidFill>
              <a:ea typeface="Calibri" pitchFamily="34" charset="0"/>
            </a:endParaRPr>
          </a:p>
        </p:txBody>
      </p:sp>
      <p:sp>
        <p:nvSpPr>
          <p:cNvPr id="22532" name="3 - Θέση αριθμού διαφάνειας"/>
          <p:cNvSpPr>
            <a:spLocks noGrp="1"/>
          </p:cNvSpPr>
          <p:nvPr>
            <p:ph type="sldNum" sz="quarter" idx="12"/>
          </p:nvPr>
        </p:nvSpPr>
        <p:spPr>
          <a:xfrm>
            <a:off x="8668456" y="6337300"/>
            <a:ext cx="4049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FAFED236-CD3B-4696-85CC-35C11E6CDF1E}" type="slidenum">
              <a:rPr lang="el-GR" altLang="el-GR" sz="1400" smtClean="0">
                <a:solidFill>
                  <a:srgbClr val="000000"/>
                </a:solidFill>
                <a:latin typeface="Arial" charset="0"/>
              </a:rPr>
              <a:pPr eaLnBrk="1" hangingPunct="1">
                <a:spcBef>
                  <a:spcPct val="0"/>
                </a:spcBef>
                <a:buClrTx/>
                <a:buSzTx/>
                <a:buFontTx/>
                <a:buNone/>
              </a:pPr>
              <a:t>9</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7744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54224ADF-79B1-41B2-BF87-5B5E34EE893E}" type="slidenum">
              <a:rPr lang="el-GR" altLang="el-GR" sz="1400" smtClean="0">
                <a:solidFill>
                  <a:srgbClr val="000000"/>
                </a:solidFill>
                <a:latin typeface="Arial" charset="0"/>
              </a:rPr>
              <a:pPr eaLnBrk="1" hangingPunct="1">
                <a:spcBef>
                  <a:spcPct val="0"/>
                </a:spcBef>
                <a:buClrTx/>
                <a:buSzTx/>
                <a:buFontTx/>
                <a:buNone/>
              </a:pPr>
              <a:t>10</a:t>
            </a:fld>
            <a:endParaRPr lang="el-GR" altLang="el-GR" sz="1400" dirty="0" smtClean="0">
              <a:solidFill>
                <a:srgbClr val="000000"/>
              </a:solidFill>
              <a:latin typeface="Arial" charset="0"/>
            </a:endParaRPr>
          </a:p>
        </p:txBody>
      </p:sp>
      <p:sp>
        <p:nvSpPr>
          <p:cNvPr id="5" name="Rectangle 4"/>
          <p:cNvSpPr>
            <a:spLocks noGrp="1" noChangeArrowheads="1"/>
          </p:cNvSpPr>
          <p:nvPr>
            <p:ph type="title"/>
          </p:nvPr>
        </p:nvSpPr>
        <p:spPr/>
        <p:txBody>
          <a:bodyPr/>
          <a:lstStyle/>
          <a:p>
            <a:pPr eaLnBrk="1" hangingPunct="1">
              <a:defRPr/>
            </a:pPr>
            <a:r>
              <a:rPr lang="el-GR" altLang="el-GR" dirty="0" smtClean="0"/>
              <a:t>Διαεπιφυσιακή Γωνία</a:t>
            </a:r>
            <a:r>
              <a:rPr lang="en-US" altLang="el-GR" dirty="0" smtClean="0"/>
              <a:t> </a:t>
            </a:r>
            <a:r>
              <a:rPr lang="el-GR" altLang="el-GR" dirty="0" smtClean="0"/>
              <a:t> &amp;  Γωνία Κλίσης</a:t>
            </a:r>
          </a:p>
        </p:txBody>
      </p:sp>
      <p:sp>
        <p:nvSpPr>
          <p:cNvPr id="23556" name="Rectangle 5"/>
          <p:cNvSpPr txBox="1">
            <a:spLocks noChangeArrowheads="1"/>
          </p:cNvSpPr>
          <p:nvPr/>
        </p:nvSpPr>
        <p:spPr bwMode="auto">
          <a:xfrm>
            <a:off x="283636" y="1268415"/>
            <a:ext cx="851323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buClr>
                <a:srgbClr val="A50021"/>
              </a:buClr>
              <a:buSzPct val="100000"/>
              <a:buFont typeface="Wingdings" pitchFamily="2" charset="2"/>
              <a:buChar char="Ø"/>
            </a:pPr>
            <a:r>
              <a:rPr lang="el-GR" altLang="el-GR" b="1" dirty="0" smtClean="0">
                <a:solidFill>
                  <a:srgbClr val="000000"/>
                </a:solidFill>
                <a:latin typeface="Calibri" pitchFamily="34" charset="0"/>
                <a:ea typeface="Calibri" pitchFamily="34" charset="0"/>
                <a:cs typeface="Calibri" pitchFamily="34" charset="0"/>
              </a:rPr>
              <a:t>Δια-επιφυσιακή</a:t>
            </a:r>
            <a:r>
              <a:rPr lang="el-GR" altLang="el-GR" dirty="0" smtClean="0">
                <a:solidFill>
                  <a:srgbClr val="000000"/>
                </a:solidFill>
                <a:latin typeface="Calibri" pitchFamily="34" charset="0"/>
                <a:ea typeface="Calibri" pitchFamily="34" charset="0"/>
                <a:cs typeface="Calibri" pitchFamily="34" charset="0"/>
              </a:rPr>
              <a:t> ονομάζεται η αμβλεία γωνία που σχηματίζεται μεταξύ του επιμήκους άξονα της διάφυσης της κνήμης (Δ) και της γραμμής που φέρεται από την μεσότητα της άνω επίφυσης της κνήμης (Β)</a:t>
            </a:r>
            <a:r>
              <a:rPr lang="en-US" altLang="el-GR" dirty="0" smtClean="0">
                <a:solidFill>
                  <a:srgbClr val="000000"/>
                </a:solidFill>
                <a:latin typeface="Calibri" pitchFamily="34" charset="0"/>
                <a:ea typeface="Calibri" pitchFamily="34" charset="0"/>
                <a:cs typeface="Calibri" pitchFamily="34" charset="0"/>
              </a:rPr>
              <a:t>. </a:t>
            </a:r>
            <a:endParaRPr lang="el-GR" altLang="el-GR" dirty="0" smtClean="0">
              <a:solidFill>
                <a:srgbClr val="000000"/>
              </a:solidFill>
              <a:latin typeface="Calibri" pitchFamily="34" charset="0"/>
              <a:ea typeface="Calibri" pitchFamily="34" charset="0"/>
              <a:cs typeface="Calibri" pitchFamily="34" charset="0"/>
            </a:endParaRPr>
          </a:p>
        </p:txBody>
      </p:sp>
      <p:sp>
        <p:nvSpPr>
          <p:cNvPr id="23557" name="Rectangle 5"/>
          <p:cNvSpPr txBox="1">
            <a:spLocks noChangeArrowheads="1"/>
          </p:cNvSpPr>
          <p:nvPr/>
        </p:nvSpPr>
        <p:spPr bwMode="auto">
          <a:xfrm>
            <a:off x="220133" y="2636843"/>
            <a:ext cx="582506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buClr>
                <a:srgbClr val="A50021"/>
              </a:buClr>
              <a:buSzPct val="100000"/>
              <a:buFont typeface="Wingdings" pitchFamily="2" charset="2"/>
              <a:buChar char="Ø"/>
            </a:pPr>
            <a:r>
              <a:rPr lang="el-GR" altLang="el-GR" b="1" dirty="0" smtClean="0">
                <a:solidFill>
                  <a:srgbClr val="000000"/>
                </a:solidFill>
                <a:latin typeface="Calibri" pitchFamily="34" charset="0"/>
                <a:ea typeface="Calibri" pitchFamily="34" charset="0"/>
                <a:cs typeface="Calibri" pitchFamily="34" charset="0"/>
              </a:rPr>
              <a:t>Γωνία κλίσης </a:t>
            </a:r>
            <a:r>
              <a:rPr lang="el-GR" altLang="el-GR" dirty="0" smtClean="0">
                <a:solidFill>
                  <a:srgbClr val="000000"/>
                </a:solidFill>
                <a:latin typeface="Calibri" pitchFamily="34" charset="0"/>
                <a:ea typeface="Calibri" pitchFamily="34" charset="0"/>
                <a:cs typeface="Calibri" pitchFamily="34" charset="0"/>
              </a:rPr>
              <a:t>ονομάζεται η οξεία γωνία που ορίζει την οπίσθια κλίση της επιφάνειας του κνημιαίου </a:t>
            </a:r>
            <a:r>
              <a:rPr lang="en-US" altLang="el-GR" dirty="0" smtClean="0">
                <a:solidFill>
                  <a:srgbClr val="000000"/>
                </a:solidFill>
                <a:latin typeface="Calibri" pitchFamily="34" charset="0"/>
                <a:ea typeface="Calibri" pitchFamily="34" charset="0"/>
                <a:cs typeface="Calibri" pitchFamily="34" charset="0"/>
              </a:rPr>
              <a:t>plateau </a:t>
            </a:r>
            <a:r>
              <a:rPr lang="el-GR" altLang="el-GR" dirty="0" smtClean="0">
                <a:solidFill>
                  <a:srgbClr val="000000"/>
                </a:solidFill>
                <a:latin typeface="Calibri" pitchFamily="34" charset="0"/>
                <a:ea typeface="Calibri" pitchFamily="34" charset="0"/>
                <a:cs typeface="Calibri" pitchFamily="34" charset="0"/>
              </a:rPr>
              <a:t>σε σχέση με το </a:t>
            </a:r>
            <a:r>
              <a:rPr lang="el-GR" altLang="el-GR" dirty="0" smtClean="0">
                <a:solidFill>
                  <a:srgbClr val="000000"/>
                </a:solidFill>
                <a:latin typeface="Calibri" pitchFamily="34" charset="0"/>
                <a:ea typeface="Calibri" pitchFamily="34" charset="0"/>
                <a:cs typeface="Calibri" pitchFamily="34" charset="0"/>
              </a:rPr>
              <a:t>οριζόντιο </a:t>
            </a:r>
            <a:r>
              <a:rPr lang="el-GR" altLang="el-GR" dirty="0" smtClean="0">
                <a:solidFill>
                  <a:srgbClr val="000000"/>
                </a:solidFill>
                <a:latin typeface="Calibri" pitchFamily="34" charset="0"/>
                <a:ea typeface="Calibri" pitchFamily="34" charset="0"/>
                <a:cs typeface="Calibri" pitchFamily="34" charset="0"/>
              </a:rPr>
              <a:t>επίπεδο.    </a:t>
            </a:r>
          </a:p>
        </p:txBody>
      </p:sp>
      <p:sp>
        <p:nvSpPr>
          <p:cNvPr id="23558" name="Rectangle 5"/>
          <p:cNvSpPr>
            <a:spLocks noGrp="1" noChangeArrowheads="1"/>
          </p:cNvSpPr>
          <p:nvPr>
            <p:ph idx="1"/>
          </p:nvPr>
        </p:nvSpPr>
        <p:spPr>
          <a:xfrm>
            <a:off x="155222" y="4292600"/>
            <a:ext cx="6016978" cy="865188"/>
          </a:xfrm>
        </p:spPr>
        <p:txBody>
          <a:bodyPr/>
          <a:lstStyle/>
          <a:p>
            <a:pPr eaLnBrk="1" hangingPunct="1">
              <a:buSzPct val="100000"/>
            </a:pPr>
            <a:r>
              <a:rPr lang="el-GR" altLang="el-GR" dirty="0" smtClean="0">
                <a:solidFill>
                  <a:srgbClr val="000000"/>
                </a:solidFill>
                <a:ea typeface="Calibri" pitchFamily="34" charset="0"/>
              </a:rPr>
              <a:t>Στην εικόνα συμβολίζονται:  Α = ο άξονας βαρύτητας, α = η δια-επιφυσιακή γωνία και Φ= η γωνία κλίσης.</a:t>
            </a:r>
          </a:p>
        </p:txBody>
      </p:sp>
      <p:pic>
        <p:nvPicPr>
          <p:cNvPr id="9" name="Picture 9" descr="D1"/>
          <p:cNvPicPr>
            <a:picLocks noChangeAspect="1" noChangeArrowheads="1"/>
          </p:cNvPicPr>
          <p:nvPr/>
        </p:nvPicPr>
        <p:blipFill>
          <a:blip r:embed="rId2">
            <a:lum bright="-6000" contrast="12000"/>
          </a:blip>
          <a:srcRect/>
          <a:stretch>
            <a:fillRect/>
          </a:stretch>
        </p:blipFill>
        <p:spPr bwMode="auto">
          <a:xfrm>
            <a:off x="6516216" y="2636843"/>
            <a:ext cx="2053167" cy="3509962"/>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5249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Ανατομία των Μηριαίων Κονδύλων</a:t>
            </a:r>
            <a:endParaRPr lang="el-GR" dirty="0"/>
          </a:p>
        </p:txBody>
      </p:sp>
      <p:sp>
        <p:nvSpPr>
          <p:cNvPr id="24579" name="2 - Θέση περιεχομένου"/>
          <p:cNvSpPr>
            <a:spLocks noGrp="1"/>
          </p:cNvSpPr>
          <p:nvPr>
            <p:ph idx="1"/>
          </p:nvPr>
        </p:nvSpPr>
        <p:spPr>
          <a:xfrm>
            <a:off x="188756" y="1268760"/>
            <a:ext cx="5823404" cy="5472608"/>
          </a:xfrm>
        </p:spPr>
        <p:txBody>
          <a:bodyPr/>
          <a:lstStyle/>
          <a:p>
            <a:pPr lvl="0" eaLnBrk="1" hangingPunct="1">
              <a:lnSpc>
                <a:spcPct val="110000"/>
              </a:lnSpc>
              <a:spcBef>
                <a:spcPts val="1200"/>
              </a:spcBef>
            </a:pPr>
            <a:r>
              <a:rPr lang="el-GR" altLang="el-GR" sz="2100" dirty="0">
                <a:solidFill>
                  <a:srgbClr val="000000"/>
                </a:solidFill>
                <a:ea typeface="Calibri" pitchFamily="34" charset="0"/>
                <a:cs typeface="+mn-cs"/>
              </a:rPr>
              <a:t>Ο </a:t>
            </a:r>
            <a:r>
              <a:rPr lang="el-GR" altLang="el-GR" sz="2100" b="1" dirty="0">
                <a:solidFill>
                  <a:srgbClr val="000000"/>
                </a:solidFill>
                <a:ea typeface="Calibri" pitchFamily="34" charset="0"/>
                <a:cs typeface="+mn-cs"/>
              </a:rPr>
              <a:t>Έσω Μηριαίος Κόνδυλος  </a:t>
            </a:r>
            <a:r>
              <a:rPr lang="el-GR" altLang="el-GR" sz="2100" dirty="0">
                <a:solidFill>
                  <a:srgbClr val="000000"/>
                </a:solidFill>
                <a:ea typeface="Calibri" pitchFamily="34" charset="0"/>
                <a:cs typeface="+mn-cs"/>
              </a:rPr>
              <a:t>προβάλλει κατά 17</a:t>
            </a:r>
            <a:r>
              <a:rPr lang="en-US" altLang="el-GR" sz="2100" dirty="0">
                <a:solidFill>
                  <a:srgbClr val="000000"/>
                </a:solidFill>
                <a:ea typeface="Calibri" pitchFamily="34" charset="0"/>
                <a:cs typeface="+mn-cs"/>
              </a:rPr>
              <a:t>mm </a:t>
            </a:r>
            <a:r>
              <a:rPr lang="el-GR" altLang="el-GR" sz="2100" dirty="0">
                <a:solidFill>
                  <a:srgbClr val="000000"/>
                </a:solidFill>
                <a:ea typeface="Calibri" pitchFamily="34" charset="0"/>
                <a:cs typeface="+mn-cs"/>
              </a:rPr>
              <a:t>πιο μπροστά από τον έξω και είναι αρκετά σταθερός μέσα στον κοίλο έσω κνημιαίο κόνδυλο. Η κίνηση του είναι περιορισμένη κατά την κάμψη - έκταση του γόνατος. </a:t>
            </a:r>
            <a:endParaRPr lang="en-US" altLang="el-GR" sz="2100" dirty="0" smtClean="0">
              <a:solidFill>
                <a:srgbClr val="000000"/>
              </a:solidFill>
              <a:ea typeface="Calibri" pitchFamily="34" charset="0"/>
            </a:endParaRPr>
          </a:p>
          <a:p>
            <a:pPr eaLnBrk="1" hangingPunct="1">
              <a:lnSpc>
                <a:spcPct val="110000"/>
              </a:lnSpc>
              <a:spcBef>
                <a:spcPts val="1200"/>
              </a:spcBef>
            </a:pPr>
            <a:r>
              <a:rPr lang="el-GR" altLang="el-GR" sz="2100" dirty="0" smtClean="0">
                <a:solidFill>
                  <a:srgbClr val="000000"/>
                </a:solidFill>
                <a:ea typeface="Calibri" pitchFamily="34" charset="0"/>
              </a:rPr>
              <a:t>Ο</a:t>
            </a:r>
            <a:r>
              <a:rPr lang="el-GR" altLang="el-GR" sz="2100" b="1" dirty="0" smtClean="0">
                <a:solidFill>
                  <a:srgbClr val="000000"/>
                </a:solidFill>
                <a:ea typeface="Calibri" pitchFamily="34" charset="0"/>
              </a:rPr>
              <a:t> Έξω Μηριαίος Κόνδυλος </a:t>
            </a:r>
            <a:r>
              <a:rPr lang="el-GR" altLang="el-GR" sz="2100" dirty="0" smtClean="0">
                <a:solidFill>
                  <a:srgbClr val="000000"/>
                </a:solidFill>
                <a:ea typeface="Calibri" pitchFamily="34" charset="0"/>
              </a:rPr>
              <a:t>τερματίζει πιο πάνω (πιο ψηλά στην όρθια θέση) από τον έσω και είναι ασταθής καθώς επικάθεται στην κυρτή επιφάνεια του έξω κνημιαίου κονδύλου. Κατά την κίνηση διανύει διπλάσια απόσταση από τον έσω μηριαίο και ακολουθεί την κυρτότητα του έξω κνημιαίου κονδύλου.</a:t>
            </a:r>
            <a:endParaRPr lang="el-GR" altLang="el-GR" sz="2100" dirty="0" smtClean="0">
              <a:solidFill>
                <a:srgbClr val="161616"/>
              </a:solidFill>
              <a:ea typeface="Calibri" pitchFamily="34" charset="0"/>
            </a:endParaRPr>
          </a:p>
        </p:txBody>
      </p:sp>
      <p:sp>
        <p:nvSpPr>
          <p:cNvPr id="2458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6931E8A2-52C2-4A30-8127-30641C089DE8}" type="slidenum">
              <a:rPr lang="el-GR" altLang="el-GR" sz="1200" smtClean="0">
                <a:solidFill>
                  <a:srgbClr val="000000"/>
                </a:solidFill>
                <a:latin typeface="Calibri" panose="020F0502020204030204" pitchFamily="34" charset="0"/>
              </a:rPr>
              <a:pPr eaLnBrk="1" hangingPunct="1">
                <a:spcBef>
                  <a:spcPct val="0"/>
                </a:spcBef>
                <a:buClrTx/>
                <a:buSzTx/>
                <a:buFontTx/>
                <a:buNone/>
              </a:pPr>
              <a:t>11</a:t>
            </a:fld>
            <a:endParaRPr lang="el-GR" altLang="el-GR" sz="1200" dirty="0" smtClean="0">
              <a:solidFill>
                <a:srgbClr val="000000"/>
              </a:solidFill>
              <a:latin typeface="Calibri" panose="020F0502020204030204" pitchFamily="34" charset="0"/>
            </a:endParaRPr>
          </a:p>
        </p:txBody>
      </p:sp>
      <p:sp>
        <p:nvSpPr>
          <p:cNvPr id="19" name="Ορθογώνιο 8"/>
          <p:cNvSpPr/>
          <p:nvPr/>
        </p:nvSpPr>
        <p:spPr>
          <a:xfrm>
            <a:off x="6606468" y="6453336"/>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grpSp>
        <p:nvGrpSpPr>
          <p:cNvPr id="24" name="Ομάδα 23"/>
          <p:cNvGrpSpPr/>
          <p:nvPr/>
        </p:nvGrpSpPr>
        <p:grpSpPr>
          <a:xfrm>
            <a:off x="6228184" y="1340768"/>
            <a:ext cx="2556769" cy="5054600"/>
            <a:chOff x="6228184" y="1340768"/>
            <a:chExt cx="2556769" cy="5054600"/>
          </a:xfrm>
        </p:grpSpPr>
        <p:pic>
          <p:nvPicPr>
            <p:cNvPr id="9" name="Picture 17" descr="1"/>
            <p:cNvPicPr>
              <a:picLocks noChangeAspect="1" noChangeArrowheads="1"/>
            </p:cNvPicPr>
            <p:nvPr/>
          </p:nvPicPr>
          <p:blipFill rotWithShape="1">
            <a:blip r:embed="rId3" cstate="print">
              <a:lum contrast="12000"/>
              <a:extLst>
                <a:ext uri="{28A0092B-C50C-407E-A947-70E740481C1C}">
                  <a14:useLocalDpi xmlns:a14="http://schemas.microsoft.com/office/drawing/2010/main" val="0"/>
                </a:ext>
              </a:extLst>
            </a:blip>
            <a:srcRect l="4181" r="39670"/>
            <a:stretch/>
          </p:blipFill>
          <p:spPr bwMode="auto">
            <a:xfrm>
              <a:off x="6228184" y="1340768"/>
              <a:ext cx="2556769" cy="5054600"/>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p:cNvCxnSpPr/>
            <p:nvPr/>
          </p:nvCxnSpPr>
          <p:spPr>
            <a:xfrm>
              <a:off x="7578576" y="4005064"/>
              <a:ext cx="1025872"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7578576" y="3789040"/>
              <a:ext cx="809848"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7812360" y="4278058"/>
              <a:ext cx="0" cy="1008112"/>
            </a:xfrm>
            <a:prstGeom prst="straightConnector1">
              <a:avLst/>
            </a:prstGeom>
            <a:ln w="38100">
              <a:solidFill>
                <a:schemeClr val="accent5">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8028384" y="4437112"/>
              <a:ext cx="0" cy="792088"/>
            </a:xfrm>
            <a:prstGeom prst="straightConnector1">
              <a:avLst/>
            </a:prstGeom>
            <a:ln w="38100">
              <a:solidFill>
                <a:schemeClr val="accent5">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57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Γεωμετρία των Μηριαίων Κονδύλων</a:t>
            </a:r>
            <a:endParaRPr lang="el-GR" dirty="0"/>
          </a:p>
        </p:txBody>
      </p:sp>
      <p:sp>
        <p:nvSpPr>
          <p:cNvPr id="25603" name="2 - Θέση περιεχομένου"/>
          <p:cNvSpPr>
            <a:spLocks noGrp="1"/>
          </p:cNvSpPr>
          <p:nvPr>
            <p:ph idx="1"/>
          </p:nvPr>
        </p:nvSpPr>
        <p:spPr>
          <a:xfrm>
            <a:off x="91724" y="1196752"/>
            <a:ext cx="5992443" cy="1798960"/>
          </a:xfrm>
        </p:spPr>
        <p:txBody>
          <a:bodyPr/>
          <a:lstStyle/>
          <a:p>
            <a:pPr eaLnBrk="1" hangingPunct="1">
              <a:lnSpc>
                <a:spcPct val="110000"/>
              </a:lnSpc>
              <a:spcBef>
                <a:spcPts val="1200"/>
              </a:spcBef>
              <a:buSzPct val="100000"/>
            </a:pPr>
            <a:r>
              <a:rPr lang="el-GR" altLang="el-GR" dirty="0" smtClean="0">
                <a:solidFill>
                  <a:srgbClr val="000000"/>
                </a:solidFill>
                <a:ea typeface="Calibri" pitchFamily="34" charset="0"/>
              </a:rPr>
              <a:t>Η μεγαλύτερη προβολή του έσω μηριαίου κονδύλου, προς τα εμπρός (1,7</a:t>
            </a:r>
            <a:r>
              <a:rPr lang="en-US" altLang="el-GR" dirty="0" smtClean="0">
                <a:solidFill>
                  <a:srgbClr val="000000"/>
                </a:solidFill>
                <a:ea typeface="Calibri" pitchFamily="34" charset="0"/>
              </a:rPr>
              <a:t>cm</a:t>
            </a:r>
            <a:r>
              <a:rPr lang="el-GR" altLang="el-GR" dirty="0" smtClean="0">
                <a:solidFill>
                  <a:srgbClr val="000000"/>
                </a:solidFill>
                <a:ea typeface="Calibri" pitchFamily="34" charset="0"/>
              </a:rPr>
              <a:t>), σχηματίζει γωνία 3</a:t>
            </a:r>
            <a:r>
              <a:rPr lang="el-GR" altLang="el-GR" baseline="30000" dirty="0" smtClean="0">
                <a:solidFill>
                  <a:srgbClr val="000000"/>
                </a:solidFill>
                <a:ea typeface="Calibri" pitchFamily="34" charset="0"/>
              </a:rPr>
              <a:t>0</a:t>
            </a:r>
            <a:r>
              <a:rPr lang="el-GR" altLang="el-GR" dirty="0" smtClean="0">
                <a:solidFill>
                  <a:srgbClr val="000000"/>
                </a:solidFill>
                <a:ea typeface="Calibri" pitchFamily="34" charset="0"/>
              </a:rPr>
              <a:t> σε σχέση με το εγκάρσιο επίπεδο.</a:t>
            </a:r>
          </a:p>
        </p:txBody>
      </p:sp>
      <p:sp>
        <p:nvSpPr>
          <p:cNvPr id="2560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2E333347-24B7-4286-B889-4519323A1965}" type="slidenum">
              <a:rPr lang="el-GR" altLang="el-GR" sz="1400" smtClean="0">
                <a:solidFill>
                  <a:srgbClr val="000000"/>
                </a:solidFill>
                <a:latin typeface="Arial" charset="0"/>
              </a:rPr>
              <a:pPr eaLnBrk="1" hangingPunct="1">
                <a:spcBef>
                  <a:spcPct val="0"/>
                </a:spcBef>
                <a:buClrTx/>
                <a:buSzTx/>
                <a:buFontTx/>
                <a:buNone/>
              </a:pPr>
              <a:t>12</a:t>
            </a:fld>
            <a:endParaRPr lang="el-GR" altLang="el-GR" sz="1400" dirty="0" smtClean="0">
              <a:solidFill>
                <a:srgbClr val="000000"/>
              </a:solidFill>
              <a:latin typeface="Arial" charset="0"/>
            </a:endParaRPr>
          </a:p>
        </p:txBody>
      </p:sp>
      <p:sp>
        <p:nvSpPr>
          <p:cNvPr id="25606" name="2 - Θέση περιεχομένου"/>
          <p:cNvSpPr txBox="1">
            <a:spLocks/>
          </p:cNvSpPr>
          <p:nvPr/>
        </p:nvSpPr>
        <p:spPr bwMode="auto">
          <a:xfrm>
            <a:off x="35496" y="2492896"/>
            <a:ext cx="8846883"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lnSpc>
                <a:spcPct val="110000"/>
              </a:lnSpc>
              <a:spcBef>
                <a:spcPts val="1200"/>
              </a:spcBef>
              <a:buClr>
                <a:srgbClr val="A50021"/>
              </a:buClr>
              <a:buSzPct val="100000"/>
              <a:buFont typeface="Wingdings" pitchFamily="2" charset="2"/>
              <a:buChar char="Ø"/>
            </a:pPr>
            <a:r>
              <a:rPr lang="el-GR" altLang="el-GR" dirty="0" smtClean="0">
                <a:solidFill>
                  <a:srgbClr val="000000"/>
                </a:solidFill>
                <a:latin typeface="Calibri" pitchFamily="34" charset="0"/>
                <a:ea typeface="Calibri" pitchFamily="34" charset="0"/>
                <a:cs typeface="Calibri" pitchFamily="34" charset="0"/>
              </a:rPr>
              <a:t>Η γεωμετρία των μηριαίων κονδύλων συμβάλλει: </a:t>
            </a:r>
          </a:p>
          <a:p>
            <a:pPr lvl="1" eaLnBrk="1" hangingPunct="1">
              <a:lnSpc>
                <a:spcPct val="110000"/>
              </a:lnSpc>
              <a:spcBef>
                <a:spcPts val="1200"/>
              </a:spcBef>
              <a:buClr>
                <a:srgbClr val="A50021"/>
              </a:buClr>
              <a:buSzPct val="100000"/>
              <a:buFont typeface="Wingdings" pitchFamily="2" charset="2"/>
              <a:buChar char="§"/>
            </a:pPr>
            <a:r>
              <a:rPr lang="el-GR" altLang="el-GR" dirty="0" smtClean="0">
                <a:solidFill>
                  <a:srgbClr val="000000"/>
                </a:solidFill>
                <a:latin typeface="Calibri" pitchFamily="34" charset="0"/>
                <a:ea typeface="Calibri" pitchFamily="34" charset="0"/>
                <a:cs typeface="Calibri" pitchFamily="34" charset="0"/>
              </a:rPr>
              <a:t>στην εγκάρσια (έσω </a:t>
            </a:r>
            <a:r>
              <a:rPr lang="el-GR" altLang="el-GR" dirty="0" smtClean="0">
                <a:solidFill>
                  <a:srgbClr val="000000"/>
                </a:solidFill>
                <a:latin typeface="Calibri" pitchFamily="34" charset="0"/>
                <a:cs typeface="Arial" charset="0"/>
              </a:rPr>
              <a:t>↔ </a:t>
            </a:r>
            <a:r>
              <a:rPr lang="el-GR" altLang="el-GR" dirty="0" smtClean="0">
                <a:solidFill>
                  <a:srgbClr val="000000"/>
                </a:solidFill>
                <a:latin typeface="Calibri" pitchFamily="34" charset="0"/>
                <a:ea typeface="Calibri" pitchFamily="34" charset="0"/>
                <a:cs typeface="Calibri" pitchFamily="34" charset="0"/>
              </a:rPr>
              <a:t>έξω) μετατόπιση, </a:t>
            </a:r>
          </a:p>
          <a:p>
            <a:pPr lvl="1" eaLnBrk="1" hangingPunct="1">
              <a:lnSpc>
                <a:spcPct val="110000"/>
              </a:lnSpc>
              <a:spcBef>
                <a:spcPts val="1200"/>
              </a:spcBef>
              <a:buClr>
                <a:srgbClr val="A50021"/>
              </a:buClr>
              <a:buSzPct val="100000"/>
              <a:buFont typeface="Wingdings" pitchFamily="2" charset="2"/>
              <a:buChar char="§"/>
            </a:pPr>
            <a:r>
              <a:rPr lang="el-GR" altLang="el-GR" dirty="0" smtClean="0">
                <a:solidFill>
                  <a:srgbClr val="000000"/>
                </a:solidFill>
                <a:latin typeface="Calibri" pitchFamily="34" charset="0"/>
                <a:ea typeface="Calibri" pitchFamily="34" charset="0"/>
                <a:cs typeface="Calibri" pitchFamily="34" charset="0"/>
              </a:rPr>
              <a:t>στην καλύτερη κατανομή των συμπιεστικών φορτίων κατά τη βάδιση,</a:t>
            </a:r>
          </a:p>
          <a:p>
            <a:pPr lvl="1" eaLnBrk="1" hangingPunct="1">
              <a:lnSpc>
                <a:spcPct val="110000"/>
              </a:lnSpc>
              <a:spcBef>
                <a:spcPts val="1200"/>
              </a:spcBef>
              <a:buClr>
                <a:srgbClr val="A50021"/>
              </a:buClr>
              <a:buSzPct val="100000"/>
              <a:buFont typeface="Wingdings" pitchFamily="2" charset="2"/>
              <a:buChar char="§"/>
            </a:pPr>
            <a:r>
              <a:rPr lang="el-GR" altLang="el-GR" dirty="0" smtClean="0">
                <a:solidFill>
                  <a:srgbClr val="000000"/>
                </a:solidFill>
                <a:latin typeface="Calibri" pitchFamily="34" charset="0"/>
                <a:ea typeface="Calibri" pitchFamily="34" charset="0"/>
                <a:cs typeface="Calibri" pitchFamily="34" charset="0"/>
              </a:rPr>
              <a:t>είναι υπεύθυνη για την ελικοειδή έξω στροφή της κνήμης κατά την έκταση του γόνατος (</a:t>
            </a:r>
            <a:r>
              <a:rPr lang="en-US" altLang="el-GR" dirty="0" smtClean="0">
                <a:solidFill>
                  <a:srgbClr val="000000"/>
                </a:solidFill>
                <a:latin typeface="Calibri" pitchFamily="34" charset="0"/>
                <a:ea typeface="Calibri" pitchFamily="34" charset="0"/>
                <a:cs typeface="Calibri" pitchFamily="34" charset="0"/>
              </a:rPr>
              <a:t>screw home mechanism)</a:t>
            </a:r>
            <a:r>
              <a:rPr lang="el-GR" altLang="el-GR" dirty="0" smtClean="0">
                <a:solidFill>
                  <a:srgbClr val="000000"/>
                </a:solidFill>
                <a:latin typeface="Calibri" pitchFamily="34" charset="0"/>
                <a:ea typeface="Calibri" pitchFamily="34" charset="0"/>
                <a:cs typeface="Calibri" pitchFamily="34" charset="0"/>
              </a:rPr>
              <a:t>,</a:t>
            </a:r>
          </a:p>
          <a:p>
            <a:pPr lvl="1" eaLnBrk="1" hangingPunct="1">
              <a:lnSpc>
                <a:spcPct val="110000"/>
              </a:lnSpc>
              <a:spcBef>
                <a:spcPts val="1200"/>
              </a:spcBef>
              <a:buClr>
                <a:srgbClr val="A50021"/>
              </a:buClr>
              <a:buSzPct val="100000"/>
              <a:buFont typeface="Wingdings" pitchFamily="2" charset="2"/>
              <a:buChar char="§"/>
            </a:pPr>
            <a:r>
              <a:rPr lang="el-GR" altLang="el-GR" dirty="0" smtClean="0">
                <a:solidFill>
                  <a:srgbClr val="000000"/>
                </a:solidFill>
                <a:latin typeface="Calibri" pitchFamily="34" charset="0"/>
                <a:ea typeface="Calibri" pitchFamily="34" charset="0"/>
                <a:cs typeface="Calibri" pitchFamily="34" charset="0"/>
              </a:rPr>
              <a:t>εμποδίζει το </a:t>
            </a:r>
            <a:r>
              <a:rPr lang="en-US" altLang="el-GR" dirty="0" smtClean="0">
                <a:solidFill>
                  <a:srgbClr val="000000"/>
                </a:solidFill>
                <a:latin typeface="Calibri" pitchFamily="34" charset="0"/>
                <a:ea typeface="Calibri" pitchFamily="34" charset="0"/>
                <a:cs typeface="Calibri" pitchFamily="34" charset="0"/>
              </a:rPr>
              <a:t>roll-off</a:t>
            </a:r>
            <a:r>
              <a:rPr lang="el-GR" altLang="el-GR" dirty="0" smtClean="0">
                <a:solidFill>
                  <a:srgbClr val="000000"/>
                </a:solidFill>
                <a:latin typeface="Calibri" pitchFamily="34" charset="0"/>
                <a:ea typeface="Calibri" pitchFamily="34" charset="0"/>
                <a:cs typeface="Calibri" pitchFamily="34" charset="0"/>
              </a:rPr>
              <a:t> (υπερβολική τροχοειδής κίνηση του μηριαίου κατά την κάμψη του γόνατος) και την οπίσθια πτώση του μηριαίου σε σχέση με την κνήμη.</a:t>
            </a:r>
          </a:p>
        </p:txBody>
      </p:sp>
      <p:grpSp>
        <p:nvGrpSpPr>
          <p:cNvPr id="21" name="Ομάδα 20"/>
          <p:cNvGrpSpPr/>
          <p:nvPr/>
        </p:nvGrpSpPr>
        <p:grpSpPr>
          <a:xfrm>
            <a:off x="6156176" y="1268760"/>
            <a:ext cx="2952328" cy="1872208"/>
            <a:chOff x="5995668" y="1177726"/>
            <a:chExt cx="2952328" cy="1872208"/>
          </a:xfrm>
        </p:grpSpPr>
        <p:sp>
          <p:nvSpPr>
            <p:cNvPr id="4" name="Ελεύθερη σχεδίαση 3"/>
            <p:cNvSpPr/>
            <p:nvPr/>
          </p:nvSpPr>
          <p:spPr>
            <a:xfrm rot="170396">
              <a:off x="6356320" y="1238679"/>
              <a:ext cx="1801656" cy="1454304"/>
            </a:xfrm>
            <a:custGeom>
              <a:avLst/>
              <a:gdLst>
                <a:gd name="connsiteX0" fmla="*/ 745825 w 1801656"/>
                <a:gd name="connsiteY0" fmla="*/ 1065306 h 1454304"/>
                <a:gd name="connsiteX1" fmla="*/ 840093 w 1801656"/>
                <a:gd name="connsiteY1" fmla="*/ 848490 h 1454304"/>
                <a:gd name="connsiteX2" fmla="*/ 1000349 w 1801656"/>
                <a:gd name="connsiteY2" fmla="*/ 857917 h 1454304"/>
                <a:gd name="connsiteX3" fmla="*/ 1066337 w 1801656"/>
                <a:gd name="connsiteY3" fmla="*/ 1008745 h 1454304"/>
                <a:gd name="connsiteX4" fmla="*/ 1104044 w 1801656"/>
                <a:gd name="connsiteY4" fmla="*/ 1187855 h 1454304"/>
                <a:gd name="connsiteX5" fmla="*/ 1188885 w 1801656"/>
                <a:gd name="connsiteY5" fmla="*/ 1376391 h 1454304"/>
                <a:gd name="connsiteX6" fmla="*/ 1377421 w 1801656"/>
                <a:gd name="connsiteY6" fmla="*/ 1451805 h 1454304"/>
                <a:gd name="connsiteX7" fmla="*/ 1669652 w 1801656"/>
                <a:gd name="connsiteY7" fmla="*/ 1423525 h 1454304"/>
                <a:gd name="connsiteX8" fmla="*/ 1792201 w 1801656"/>
                <a:gd name="connsiteY8" fmla="*/ 1300976 h 1454304"/>
                <a:gd name="connsiteX9" fmla="*/ 1773347 w 1801656"/>
                <a:gd name="connsiteY9" fmla="*/ 1055879 h 1454304"/>
                <a:gd name="connsiteX10" fmla="*/ 1735640 w 1801656"/>
                <a:gd name="connsiteY10" fmla="*/ 848490 h 1454304"/>
                <a:gd name="connsiteX11" fmla="*/ 1801628 w 1801656"/>
                <a:gd name="connsiteY11" fmla="*/ 754222 h 1454304"/>
                <a:gd name="connsiteX12" fmla="*/ 1726213 w 1801656"/>
                <a:gd name="connsiteY12" fmla="*/ 603393 h 1454304"/>
                <a:gd name="connsiteX13" fmla="*/ 1556531 w 1801656"/>
                <a:gd name="connsiteY13" fmla="*/ 452564 h 1454304"/>
                <a:gd name="connsiteX14" fmla="*/ 1509397 w 1801656"/>
                <a:gd name="connsiteY14" fmla="*/ 320589 h 1454304"/>
                <a:gd name="connsiteX15" fmla="*/ 1415129 w 1801656"/>
                <a:gd name="connsiteY15" fmla="*/ 169760 h 1454304"/>
                <a:gd name="connsiteX16" fmla="*/ 1141751 w 1801656"/>
                <a:gd name="connsiteY16" fmla="*/ 113199 h 1454304"/>
                <a:gd name="connsiteX17" fmla="*/ 868374 w 1801656"/>
                <a:gd name="connsiteY17" fmla="*/ 169760 h 1454304"/>
                <a:gd name="connsiteX18" fmla="*/ 670411 w 1801656"/>
                <a:gd name="connsiteY18" fmla="*/ 94345 h 1454304"/>
                <a:gd name="connsiteX19" fmla="*/ 434741 w 1801656"/>
                <a:gd name="connsiteY19" fmla="*/ 77 h 1454304"/>
                <a:gd name="connsiteX20" fmla="*/ 302766 w 1801656"/>
                <a:gd name="connsiteY20" fmla="*/ 84919 h 1454304"/>
                <a:gd name="connsiteX21" fmla="*/ 151937 w 1801656"/>
                <a:gd name="connsiteY21" fmla="*/ 386576 h 1454304"/>
                <a:gd name="connsiteX22" fmla="*/ 85949 w 1801656"/>
                <a:gd name="connsiteY22" fmla="*/ 612820 h 1454304"/>
                <a:gd name="connsiteX23" fmla="*/ 1108 w 1801656"/>
                <a:gd name="connsiteY23" fmla="*/ 773075 h 1454304"/>
                <a:gd name="connsiteX24" fmla="*/ 38815 w 1801656"/>
                <a:gd name="connsiteY24" fmla="*/ 905051 h 1454304"/>
                <a:gd name="connsiteX25" fmla="*/ 57669 w 1801656"/>
                <a:gd name="connsiteY25" fmla="*/ 1121867 h 1454304"/>
                <a:gd name="connsiteX26" fmla="*/ 170790 w 1801656"/>
                <a:gd name="connsiteY26" fmla="*/ 1376391 h 1454304"/>
                <a:gd name="connsiteX27" fmla="*/ 387607 w 1801656"/>
                <a:gd name="connsiteY27" fmla="*/ 1404671 h 1454304"/>
                <a:gd name="connsiteX28" fmla="*/ 604423 w 1801656"/>
                <a:gd name="connsiteY28" fmla="*/ 1310403 h 1454304"/>
                <a:gd name="connsiteX29" fmla="*/ 745825 w 1801656"/>
                <a:gd name="connsiteY29" fmla="*/ 1065306 h 14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1656" h="1454304">
                  <a:moveTo>
                    <a:pt x="745825" y="1065306"/>
                  </a:moveTo>
                  <a:cubicBezTo>
                    <a:pt x="785103" y="988320"/>
                    <a:pt x="797672" y="883055"/>
                    <a:pt x="840093" y="848490"/>
                  </a:cubicBezTo>
                  <a:cubicBezTo>
                    <a:pt x="882514" y="813925"/>
                    <a:pt x="962642" y="831208"/>
                    <a:pt x="1000349" y="857917"/>
                  </a:cubicBezTo>
                  <a:cubicBezTo>
                    <a:pt x="1038056" y="884626"/>
                    <a:pt x="1049055" y="953755"/>
                    <a:pt x="1066337" y="1008745"/>
                  </a:cubicBezTo>
                  <a:cubicBezTo>
                    <a:pt x="1083619" y="1063735"/>
                    <a:pt x="1083619" y="1126581"/>
                    <a:pt x="1104044" y="1187855"/>
                  </a:cubicBezTo>
                  <a:cubicBezTo>
                    <a:pt x="1124469" y="1249129"/>
                    <a:pt x="1143322" y="1332399"/>
                    <a:pt x="1188885" y="1376391"/>
                  </a:cubicBezTo>
                  <a:cubicBezTo>
                    <a:pt x="1234448" y="1420383"/>
                    <a:pt x="1297293" y="1443949"/>
                    <a:pt x="1377421" y="1451805"/>
                  </a:cubicBezTo>
                  <a:cubicBezTo>
                    <a:pt x="1457549" y="1459661"/>
                    <a:pt x="1600522" y="1448663"/>
                    <a:pt x="1669652" y="1423525"/>
                  </a:cubicBezTo>
                  <a:cubicBezTo>
                    <a:pt x="1738782" y="1398387"/>
                    <a:pt x="1774919" y="1362250"/>
                    <a:pt x="1792201" y="1300976"/>
                  </a:cubicBezTo>
                  <a:cubicBezTo>
                    <a:pt x="1809483" y="1239702"/>
                    <a:pt x="1782774" y="1131293"/>
                    <a:pt x="1773347" y="1055879"/>
                  </a:cubicBezTo>
                  <a:cubicBezTo>
                    <a:pt x="1763920" y="980465"/>
                    <a:pt x="1730927" y="898766"/>
                    <a:pt x="1735640" y="848490"/>
                  </a:cubicBezTo>
                  <a:cubicBezTo>
                    <a:pt x="1740353" y="798214"/>
                    <a:pt x="1803199" y="795071"/>
                    <a:pt x="1801628" y="754222"/>
                  </a:cubicBezTo>
                  <a:cubicBezTo>
                    <a:pt x="1800057" y="713373"/>
                    <a:pt x="1767063" y="653669"/>
                    <a:pt x="1726213" y="603393"/>
                  </a:cubicBezTo>
                  <a:cubicBezTo>
                    <a:pt x="1685363" y="553117"/>
                    <a:pt x="1592667" y="499698"/>
                    <a:pt x="1556531" y="452564"/>
                  </a:cubicBezTo>
                  <a:cubicBezTo>
                    <a:pt x="1520395" y="405430"/>
                    <a:pt x="1532964" y="367723"/>
                    <a:pt x="1509397" y="320589"/>
                  </a:cubicBezTo>
                  <a:cubicBezTo>
                    <a:pt x="1485830" y="273455"/>
                    <a:pt x="1476403" y="204325"/>
                    <a:pt x="1415129" y="169760"/>
                  </a:cubicBezTo>
                  <a:cubicBezTo>
                    <a:pt x="1353855" y="135195"/>
                    <a:pt x="1232877" y="113199"/>
                    <a:pt x="1141751" y="113199"/>
                  </a:cubicBezTo>
                  <a:cubicBezTo>
                    <a:pt x="1050625" y="113199"/>
                    <a:pt x="946931" y="172902"/>
                    <a:pt x="868374" y="169760"/>
                  </a:cubicBezTo>
                  <a:cubicBezTo>
                    <a:pt x="789817" y="166618"/>
                    <a:pt x="670411" y="94345"/>
                    <a:pt x="670411" y="94345"/>
                  </a:cubicBezTo>
                  <a:cubicBezTo>
                    <a:pt x="598139" y="66065"/>
                    <a:pt x="496015" y="1648"/>
                    <a:pt x="434741" y="77"/>
                  </a:cubicBezTo>
                  <a:cubicBezTo>
                    <a:pt x="373467" y="-1494"/>
                    <a:pt x="349900" y="20503"/>
                    <a:pt x="302766" y="84919"/>
                  </a:cubicBezTo>
                  <a:cubicBezTo>
                    <a:pt x="255632" y="149335"/>
                    <a:pt x="188073" y="298592"/>
                    <a:pt x="151937" y="386576"/>
                  </a:cubicBezTo>
                  <a:cubicBezTo>
                    <a:pt x="115801" y="474559"/>
                    <a:pt x="111087" y="548404"/>
                    <a:pt x="85949" y="612820"/>
                  </a:cubicBezTo>
                  <a:cubicBezTo>
                    <a:pt x="60811" y="677236"/>
                    <a:pt x="8964" y="724370"/>
                    <a:pt x="1108" y="773075"/>
                  </a:cubicBezTo>
                  <a:cubicBezTo>
                    <a:pt x="-6748" y="821780"/>
                    <a:pt x="29388" y="846919"/>
                    <a:pt x="38815" y="905051"/>
                  </a:cubicBezTo>
                  <a:cubicBezTo>
                    <a:pt x="48242" y="963183"/>
                    <a:pt x="35673" y="1043310"/>
                    <a:pt x="57669" y="1121867"/>
                  </a:cubicBezTo>
                  <a:cubicBezTo>
                    <a:pt x="79665" y="1200424"/>
                    <a:pt x="115800" y="1329257"/>
                    <a:pt x="170790" y="1376391"/>
                  </a:cubicBezTo>
                  <a:cubicBezTo>
                    <a:pt x="225780" y="1423525"/>
                    <a:pt x="315335" y="1415669"/>
                    <a:pt x="387607" y="1404671"/>
                  </a:cubicBezTo>
                  <a:cubicBezTo>
                    <a:pt x="459879" y="1393673"/>
                    <a:pt x="546291" y="1359108"/>
                    <a:pt x="604423" y="1310403"/>
                  </a:cubicBezTo>
                  <a:cubicBezTo>
                    <a:pt x="662555" y="1261698"/>
                    <a:pt x="706547" y="1142292"/>
                    <a:pt x="745825" y="1065306"/>
                  </a:cubicBezTo>
                  <a:close/>
                </a:path>
              </a:pathLst>
            </a:custGeom>
            <a:blipFill>
              <a:blip r:embed="rId3"/>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6" name="Ευθεία γραμμή σύνδεσης 5"/>
            <p:cNvCxnSpPr/>
            <p:nvPr/>
          </p:nvCxnSpPr>
          <p:spPr>
            <a:xfrm>
              <a:off x="7257065" y="1177726"/>
              <a:ext cx="0" cy="1872208"/>
            </a:xfrm>
            <a:prstGeom prst="line">
              <a:avLst/>
            </a:prstGeom>
            <a:ln w="28575">
              <a:solidFill>
                <a:schemeClr val="accent4">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6156176" y="2492896"/>
              <a:ext cx="2647804"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6156176" y="2564904"/>
              <a:ext cx="2647804" cy="2160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95668" y="1844824"/>
              <a:ext cx="325730" cy="369332"/>
            </a:xfrm>
            <a:prstGeom prst="rect">
              <a:avLst/>
            </a:prstGeom>
            <a:noFill/>
          </p:spPr>
          <p:txBody>
            <a:bodyPr wrap="none" rtlCol="0">
              <a:spAutoFit/>
            </a:bodyPr>
            <a:lstStyle/>
            <a:p>
              <a:r>
                <a:rPr lang="en-US" b="1" dirty="0" smtClean="0">
                  <a:solidFill>
                    <a:schemeClr val="accent4">
                      <a:lumMod val="10000"/>
                    </a:schemeClr>
                  </a:solidFill>
                </a:rPr>
                <a:t>L</a:t>
              </a:r>
              <a:endParaRPr lang="el-GR" b="1" dirty="0">
                <a:solidFill>
                  <a:schemeClr val="accent4">
                    <a:lumMod val="10000"/>
                  </a:schemeClr>
                </a:solidFill>
              </a:endParaRPr>
            </a:p>
          </p:txBody>
        </p:sp>
        <p:sp>
          <p:nvSpPr>
            <p:cNvPr id="19" name="TextBox 18"/>
            <p:cNvSpPr txBox="1"/>
            <p:nvPr/>
          </p:nvSpPr>
          <p:spPr>
            <a:xfrm>
              <a:off x="8155414" y="1835532"/>
              <a:ext cx="377026" cy="369332"/>
            </a:xfrm>
            <a:prstGeom prst="rect">
              <a:avLst/>
            </a:prstGeom>
            <a:noFill/>
          </p:spPr>
          <p:txBody>
            <a:bodyPr wrap="none" rtlCol="0">
              <a:spAutoFit/>
            </a:bodyPr>
            <a:lstStyle/>
            <a:p>
              <a:r>
                <a:rPr lang="en-US" b="1" dirty="0" smtClean="0">
                  <a:solidFill>
                    <a:schemeClr val="accent4">
                      <a:lumMod val="10000"/>
                    </a:schemeClr>
                  </a:solidFill>
                </a:rPr>
                <a:t>M</a:t>
              </a:r>
              <a:endParaRPr lang="el-GR" b="1" dirty="0">
                <a:solidFill>
                  <a:schemeClr val="accent4">
                    <a:lumMod val="10000"/>
                  </a:schemeClr>
                </a:solidFill>
              </a:endParaRPr>
            </a:p>
          </p:txBody>
        </p:sp>
        <p:sp>
          <p:nvSpPr>
            <p:cNvPr id="20" name="TextBox 19"/>
            <p:cNvSpPr txBox="1"/>
            <p:nvPr/>
          </p:nvSpPr>
          <p:spPr>
            <a:xfrm>
              <a:off x="8415935" y="2464578"/>
              <a:ext cx="532061" cy="369332"/>
            </a:xfrm>
            <a:prstGeom prst="rect">
              <a:avLst/>
            </a:prstGeom>
            <a:noFill/>
          </p:spPr>
          <p:txBody>
            <a:bodyPr wrap="square" rtlCol="0">
              <a:spAutoFit/>
            </a:bodyPr>
            <a:lstStyle/>
            <a:p>
              <a:r>
                <a:rPr lang="en-US" dirty="0" smtClean="0">
                  <a:solidFill>
                    <a:schemeClr val="accent4">
                      <a:lumMod val="10000"/>
                    </a:schemeClr>
                  </a:solidFill>
                </a:rPr>
                <a:t>3</a:t>
              </a:r>
              <a:r>
                <a:rPr lang="el-GR" baseline="30000" dirty="0" smtClean="0">
                  <a:solidFill>
                    <a:schemeClr val="accent4">
                      <a:lumMod val="10000"/>
                    </a:schemeClr>
                  </a:solidFill>
                </a:rPr>
                <a:t>ο</a:t>
              </a:r>
              <a:endParaRPr lang="el-GR" dirty="0">
                <a:solidFill>
                  <a:schemeClr val="accent4">
                    <a:lumMod val="10000"/>
                  </a:schemeClr>
                </a:solidFill>
              </a:endParaRPr>
            </a:p>
          </p:txBody>
        </p:sp>
      </p:grpSp>
      <p:sp>
        <p:nvSpPr>
          <p:cNvPr id="29" name="Ορθογώνιο 8"/>
          <p:cNvSpPr/>
          <p:nvPr/>
        </p:nvSpPr>
        <p:spPr>
          <a:xfrm>
            <a:off x="6553206" y="3212976"/>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33316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Μηριαίοι Κόνδυλοι – Μηριαία Τροχιλία</a:t>
            </a:r>
            <a:endParaRPr lang="el-GR" dirty="0"/>
          </a:p>
        </p:txBody>
      </p:sp>
      <p:sp>
        <p:nvSpPr>
          <p:cNvPr id="26627" name="2 - Θέση περιεχομένου"/>
          <p:cNvSpPr>
            <a:spLocks noGrp="1"/>
          </p:cNvSpPr>
          <p:nvPr>
            <p:ph idx="1"/>
          </p:nvPr>
        </p:nvSpPr>
        <p:spPr>
          <a:xfrm>
            <a:off x="183538" y="1268760"/>
            <a:ext cx="8420909" cy="5328592"/>
          </a:xfrm>
        </p:spPr>
        <p:txBody>
          <a:bodyPr/>
          <a:lstStyle/>
          <a:p>
            <a:pPr eaLnBrk="1" hangingPunct="1">
              <a:lnSpc>
                <a:spcPct val="112000"/>
              </a:lnSpc>
              <a:spcBef>
                <a:spcPts val="1200"/>
              </a:spcBef>
              <a:buSzPct val="100000"/>
            </a:pPr>
            <a:r>
              <a:rPr lang="el-GR" altLang="el-GR" b="1" dirty="0" smtClean="0">
                <a:solidFill>
                  <a:srgbClr val="000000"/>
                </a:solidFill>
                <a:ea typeface="Calibri" pitchFamily="34" charset="0"/>
              </a:rPr>
              <a:t>Μηριαία Τροχιλία</a:t>
            </a:r>
            <a:r>
              <a:rPr lang="el-GR" altLang="el-GR" dirty="0" smtClean="0">
                <a:solidFill>
                  <a:srgbClr val="000000"/>
                </a:solidFill>
                <a:ea typeface="Calibri" pitchFamily="34" charset="0"/>
              </a:rPr>
              <a:t>:</a:t>
            </a:r>
          </a:p>
          <a:p>
            <a:pPr eaLnBrk="1" hangingPunct="1">
              <a:lnSpc>
                <a:spcPct val="112000"/>
              </a:lnSpc>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Η τροχιλία καλύπτεται με αρθρικό χόνδρο και αρθρώνεται με την επιγονατίδα .</a:t>
            </a:r>
          </a:p>
          <a:p>
            <a:pPr eaLnBrk="1" hangingPunct="1">
              <a:lnSpc>
                <a:spcPct val="112000"/>
              </a:lnSpc>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Το μεγαλύτερο ύψος του έξω μηριαίου κονδύλου σχηματίζει το υψηλότερο έξω πλάγιο τοίχωμα της τροχιλίας.</a:t>
            </a:r>
          </a:p>
          <a:p>
            <a:pPr eaLnBrk="1" hangingPunct="1">
              <a:lnSpc>
                <a:spcPct val="112000"/>
              </a:lnSpc>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Το υψηλότερο έξω πλάγιο τοίχωμα της τροχιλίας αποτελεί προστασία της επιγονατίδας από πλάγια - έξω υπεξάρθρωση, σε έντονη μυϊκή συστολή των ορθού μηριαίου και έξω πλατύ μυ, υπό αδύναμο έσω πλατύ μυ.</a:t>
            </a:r>
            <a:endParaRPr lang="el-GR" altLang="el-GR" dirty="0" smtClean="0">
              <a:solidFill>
                <a:srgbClr val="161616"/>
              </a:solidFill>
              <a:ea typeface="Calibri" pitchFamily="34" charset="0"/>
            </a:endParaRPr>
          </a:p>
        </p:txBody>
      </p:sp>
      <p:sp>
        <p:nvSpPr>
          <p:cNvPr id="26628" name="3 - Θέση αριθμού διαφάνειας"/>
          <p:cNvSpPr>
            <a:spLocks noGrp="1"/>
          </p:cNvSpPr>
          <p:nvPr>
            <p:ph type="sldNum" sz="quarter" idx="12"/>
          </p:nvPr>
        </p:nvSpPr>
        <p:spPr>
          <a:xfrm>
            <a:off x="8731955" y="6245225"/>
            <a:ext cx="385234"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58CC80DC-D314-44A9-8ACC-63C5B34FE4CD}" type="slidenum">
              <a:rPr lang="el-GR" altLang="el-GR" sz="1400" smtClean="0">
                <a:solidFill>
                  <a:srgbClr val="000000"/>
                </a:solidFill>
                <a:latin typeface="Arial" charset="0"/>
              </a:rPr>
              <a:pPr eaLnBrk="1" hangingPunct="1">
                <a:spcBef>
                  <a:spcPct val="0"/>
                </a:spcBef>
                <a:buClrTx/>
                <a:buSzTx/>
                <a:buFontTx/>
                <a:buNone/>
              </a:pPr>
              <a:t>13</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116818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Ανατομία Κνημιαίων Κονδύλων</a:t>
            </a:r>
            <a:endParaRPr lang="el-GR" dirty="0"/>
          </a:p>
        </p:txBody>
      </p:sp>
      <p:sp>
        <p:nvSpPr>
          <p:cNvPr id="27651" name="2 - Θέση περιεχομένου"/>
          <p:cNvSpPr>
            <a:spLocks noGrp="1"/>
          </p:cNvSpPr>
          <p:nvPr>
            <p:ph idx="1"/>
          </p:nvPr>
        </p:nvSpPr>
        <p:spPr>
          <a:xfrm>
            <a:off x="323528" y="1583285"/>
            <a:ext cx="4992511" cy="4176365"/>
          </a:xfrm>
        </p:spPr>
        <p:txBody>
          <a:bodyPr/>
          <a:lstStyle/>
          <a:p>
            <a:pPr eaLnBrk="1" hangingPunct="1">
              <a:lnSpc>
                <a:spcPct val="112000"/>
              </a:lnSpc>
              <a:spcBef>
                <a:spcPts val="1800"/>
              </a:spcBef>
              <a:buSzPct val="100000"/>
            </a:pPr>
            <a:r>
              <a:rPr lang="el-GR" altLang="el-GR" dirty="0" smtClean="0">
                <a:solidFill>
                  <a:srgbClr val="000000"/>
                </a:solidFill>
                <a:ea typeface="Calibri" pitchFamily="34" charset="0"/>
              </a:rPr>
              <a:t>Ο </a:t>
            </a:r>
            <a:r>
              <a:rPr lang="el-GR" altLang="el-GR" b="1" dirty="0" smtClean="0">
                <a:solidFill>
                  <a:srgbClr val="000000"/>
                </a:solidFill>
                <a:ea typeface="Calibri" pitchFamily="34" charset="0"/>
              </a:rPr>
              <a:t>έσω κνημιαίος κόνδυλος </a:t>
            </a:r>
            <a:r>
              <a:rPr lang="el-GR" altLang="el-GR" dirty="0" smtClean="0">
                <a:solidFill>
                  <a:srgbClr val="000000"/>
                </a:solidFill>
                <a:ea typeface="Calibri" pitchFamily="34" charset="0"/>
              </a:rPr>
              <a:t>(α) είναι κοίλος και έχει μεγάλη επιφάνεια. </a:t>
            </a:r>
          </a:p>
          <a:p>
            <a:pPr eaLnBrk="1" hangingPunct="1">
              <a:lnSpc>
                <a:spcPct val="112000"/>
              </a:lnSpc>
              <a:spcBef>
                <a:spcPts val="1800"/>
              </a:spcBef>
              <a:buSzPct val="100000"/>
            </a:pPr>
            <a:r>
              <a:rPr lang="el-GR" altLang="el-GR" dirty="0" smtClean="0">
                <a:solidFill>
                  <a:srgbClr val="000000"/>
                </a:solidFill>
                <a:ea typeface="Calibri" pitchFamily="34" charset="0"/>
              </a:rPr>
              <a:t>Ο </a:t>
            </a:r>
            <a:r>
              <a:rPr lang="el-GR" altLang="el-GR" b="1" dirty="0" smtClean="0">
                <a:solidFill>
                  <a:srgbClr val="000000"/>
                </a:solidFill>
                <a:ea typeface="Calibri" pitchFamily="34" charset="0"/>
              </a:rPr>
              <a:t>έξω κνημιαίος κόνδυλος </a:t>
            </a:r>
            <a:r>
              <a:rPr lang="el-GR" altLang="el-GR" dirty="0" smtClean="0">
                <a:solidFill>
                  <a:srgbClr val="000000"/>
                </a:solidFill>
                <a:ea typeface="Calibri" pitchFamily="34" charset="0"/>
              </a:rPr>
              <a:t>(β) είναι κυρτός και σε σχέση με τον έσω κνημιαίο κόνδυλο έχει μικρότερη επιφάνεια. </a:t>
            </a:r>
            <a:endParaRPr lang="el-GR" altLang="el-GR" dirty="0" smtClean="0">
              <a:solidFill>
                <a:srgbClr val="161616"/>
              </a:solidFill>
              <a:ea typeface="Calibri" pitchFamily="34" charset="0"/>
            </a:endParaRPr>
          </a:p>
        </p:txBody>
      </p:sp>
      <p:sp>
        <p:nvSpPr>
          <p:cNvPr id="2765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142B2208-39D3-49E8-8F7D-A968B0EA6C8C}" type="slidenum">
              <a:rPr lang="el-GR" altLang="el-GR" sz="1400" smtClean="0">
                <a:solidFill>
                  <a:srgbClr val="000000"/>
                </a:solidFill>
                <a:latin typeface="Arial" charset="0"/>
              </a:rPr>
              <a:pPr eaLnBrk="1" hangingPunct="1">
                <a:spcBef>
                  <a:spcPct val="0"/>
                </a:spcBef>
                <a:buClrTx/>
                <a:buSzTx/>
                <a:buFontTx/>
                <a:buNone/>
              </a:pPr>
              <a:t>14</a:t>
            </a:fld>
            <a:endParaRPr lang="el-GR" altLang="el-GR" sz="1400" dirty="0" smtClean="0">
              <a:solidFill>
                <a:srgbClr val="000000"/>
              </a:solidFill>
              <a:latin typeface="Arial" charset="0"/>
            </a:endParaRPr>
          </a:p>
        </p:txBody>
      </p:sp>
      <p:grpSp>
        <p:nvGrpSpPr>
          <p:cNvPr id="3" name="Ομάδα 2"/>
          <p:cNvGrpSpPr/>
          <p:nvPr/>
        </p:nvGrpSpPr>
        <p:grpSpPr>
          <a:xfrm>
            <a:off x="5469469" y="1608138"/>
            <a:ext cx="3086100" cy="3086101"/>
            <a:chOff x="5469469" y="1608138"/>
            <a:chExt cx="3086100" cy="3086101"/>
          </a:xfrm>
        </p:grpSpPr>
        <p:pic>
          <p:nvPicPr>
            <p:cNvPr id="2050" name="Picture 2" descr="File:Gray2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469" y="1608138"/>
              <a:ext cx="3086100" cy="3086101"/>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7655" name="8 - TextBox"/>
            <p:cNvSpPr txBox="1">
              <a:spLocks noChangeArrowheads="1"/>
            </p:cNvSpPr>
            <p:nvPr/>
          </p:nvSpPr>
          <p:spPr bwMode="auto">
            <a:xfrm>
              <a:off x="5868144" y="3408988"/>
              <a:ext cx="38382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r>
                <a:rPr lang="el-GR" altLang="el-GR" sz="1800" b="1" dirty="0" smtClean="0">
                  <a:solidFill>
                    <a:srgbClr val="000000"/>
                  </a:solidFill>
                  <a:latin typeface="Arial" charset="0"/>
                </a:rPr>
                <a:t>α</a:t>
              </a:r>
            </a:p>
          </p:txBody>
        </p:sp>
        <p:sp>
          <p:nvSpPr>
            <p:cNvPr id="27656" name="9 - TextBox"/>
            <p:cNvSpPr txBox="1">
              <a:spLocks noChangeArrowheads="1"/>
            </p:cNvSpPr>
            <p:nvPr/>
          </p:nvSpPr>
          <p:spPr bwMode="auto">
            <a:xfrm>
              <a:off x="7668344" y="3419152"/>
              <a:ext cx="3852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r>
                <a:rPr lang="el-GR" altLang="el-GR" sz="1800" b="1" dirty="0" smtClean="0">
                  <a:solidFill>
                    <a:srgbClr val="000000"/>
                  </a:solidFill>
                  <a:latin typeface="Arial" charset="0"/>
                </a:rPr>
                <a:t>β</a:t>
              </a:r>
            </a:p>
          </p:txBody>
        </p:sp>
      </p:grpSp>
      <p:sp>
        <p:nvSpPr>
          <p:cNvPr id="9" name="Ορθογώνιο 8"/>
          <p:cNvSpPr/>
          <p:nvPr/>
        </p:nvSpPr>
        <p:spPr>
          <a:xfrm>
            <a:off x="5469469" y="4797152"/>
            <a:ext cx="3086099"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Gray257</a:t>
            </a:r>
            <a:r>
              <a:rPr lang="el-GR" sz="1200" dirty="0" smtClean="0">
                <a:solidFill>
                  <a:srgbClr val="808080"/>
                </a:solidFill>
                <a:latin typeface="Calibri" panose="020F0502020204030204" pitchFamily="34" charset="0"/>
                <a:hlinkClick r:id="rId4"/>
              </a:rPr>
              <a:t> </a:t>
            </a:r>
            <a:r>
              <a:rPr lang="el-GR" sz="1200" dirty="0" smtClean="0">
                <a:solidFill>
                  <a:srgbClr val="808080"/>
                </a:solidFill>
                <a:latin typeface="Calibri" panose="020F0502020204030204" pitchFamily="34" charset="0"/>
              </a:rPr>
              <a:t>από </a:t>
            </a:r>
            <a:r>
              <a:rPr lang="en-US" sz="1200" dirty="0">
                <a:latin typeface="Calibri" panose="020F0502020204030204" pitchFamily="34" charset="0"/>
                <a:hlinkClick r:id="rId5" tooltip="User:File Upload Bot (Magnus Manske)"/>
              </a:rPr>
              <a:t>File Upload Bot (Magnus Manske</a:t>
            </a:r>
            <a:r>
              <a:rPr lang="en-US" sz="1200" dirty="0" smtClean="0">
                <a:latin typeface="Calibri" panose="020F0502020204030204" pitchFamily="34" charset="0"/>
                <a:hlinkClick r:id="rId5" tooltip="User:File Upload Bot (Magnus Manske)"/>
              </a:rPr>
              <a:t>)</a:t>
            </a:r>
            <a:r>
              <a:rPr lang="el-GR" sz="1200" dirty="0" smtClean="0">
                <a:latin typeface="Calibri" panose="020F0502020204030204" pitchFamily="34" charset="0"/>
              </a:rPr>
              <a:t> </a:t>
            </a:r>
            <a:r>
              <a:rPr lang="el-GR" sz="1200" dirty="0" smtClean="0">
                <a:solidFill>
                  <a:srgbClr val="808080"/>
                </a:solidFill>
                <a:latin typeface="Calibri" panose="020F0502020204030204" pitchFamily="34" charset="0"/>
              </a:rPr>
              <a:t>διαθέσιμο ως κοινό κτήμα</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12358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eaLnBrk="1" hangingPunct="1">
              <a:defRPr/>
            </a:pPr>
            <a:r>
              <a:rPr lang="en-US" altLang="el-GR" sz="4000" dirty="0" smtClean="0">
                <a:solidFill>
                  <a:srgbClr val="FFFF00"/>
                </a:solidFill>
                <a:latin typeface="Times New Roman" pitchFamily="18" charset="0"/>
              </a:rPr>
              <a:t> </a:t>
            </a:r>
            <a:r>
              <a:rPr lang="el-GR" altLang="el-GR" dirty="0" smtClean="0"/>
              <a:t>Επιγονατίδα – Επιγονατιδικός Σύνδεσμος</a:t>
            </a:r>
          </a:p>
        </p:txBody>
      </p:sp>
      <p:sp>
        <p:nvSpPr>
          <p:cNvPr id="2" name="Θέση αριθμού διαφάνειας 1"/>
          <p:cNvSpPr>
            <a:spLocks noGrp="1"/>
          </p:cNvSpPr>
          <p:nvPr>
            <p:ph type="sldNum" sz="quarter" idx="12"/>
          </p:nvPr>
        </p:nvSpPr>
        <p:spPr/>
        <p:txBody>
          <a:bodyPr/>
          <a:lstStyle/>
          <a:p>
            <a:pPr>
              <a:defRPr/>
            </a:pPr>
            <a:fld id="{2CCA0F48-F87D-4CCF-81FB-5ADC7EE3A886}" type="slidenum">
              <a:rPr lang="el-GR" smtClean="0"/>
              <a:pPr>
                <a:defRPr/>
              </a:pPr>
              <a:t>15</a:t>
            </a:fld>
            <a:endParaRPr lang="el-GR" dirty="0"/>
          </a:p>
        </p:txBody>
      </p:sp>
      <p:sp>
        <p:nvSpPr>
          <p:cNvPr id="3" name="Θέση περιεχομένου 2"/>
          <p:cNvSpPr>
            <a:spLocks noGrp="1"/>
          </p:cNvSpPr>
          <p:nvPr>
            <p:ph idx="1"/>
          </p:nvPr>
        </p:nvSpPr>
        <p:spPr/>
        <p:txBody>
          <a:bodyPr/>
          <a:lstStyle/>
          <a:p>
            <a:pPr eaLnBrk="1" hangingPunct="1">
              <a:lnSpc>
                <a:spcPct val="112000"/>
              </a:lnSpc>
              <a:spcBef>
                <a:spcPts val="1200"/>
              </a:spcBef>
              <a:buSzTx/>
            </a:pPr>
            <a:r>
              <a:rPr lang="el-GR" altLang="el-GR" dirty="0">
                <a:solidFill>
                  <a:srgbClr val="000000"/>
                </a:solidFill>
              </a:rPr>
              <a:t>Η </a:t>
            </a:r>
            <a:r>
              <a:rPr lang="el-GR" altLang="el-GR" b="1" dirty="0">
                <a:solidFill>
                  <a:srgbClr val="000000"/>
                </a:solidFill>
              </a:rPr>
              <a:t>επιγονατίδα</a:t>
            </a:r>
            <a:r>
              <a:rPr lang="el-GR" altLang="el-GR" dirty="0">
                <a:solidFill>
                  <a:srgbClr val="000000"/>
                </a:solidFill>
              </a:rPr>
              <a:t> είναι το μεγαλύτερο σησαμοειδές οστό στο ανθρώπινο σώμα. Τοπογραφικά βρίσκεται στην πρόσθια επιφάνεια του </a:t>
            </a:r>
            <a:r>
              <a:rPr lang="el-GR" altLang="el-GR" dirty="0" smtClean="0">
                <a:solidFill>
                  <a:srgbClr val="000000"/>
                </a:solidFill>
              </a:rPr>
              <a:t>γόνατος,</a:t>
            </a:r>
            <a:r>
              <a:rPr lang="en-US" altLang="el-GR" dirty="0">
                <a:solidFill>
                  <a:srgbClr val="000000"/>
                </a:solidFill>
              </a:rPr>
              <a:t> </a:t>
            </a:r>
            <a:r>
              <a:rPr lang="el-GR" altLang="el-GR" dirty="0" smtClean="0">
                <a:solidFill>
                  <a:srgbClr val="000000"/>
                </a:solidFill>
              </a:rPr>
              <a:t>μέσα </a:t>
            </a:r>
            <a:r>
              <a:rPr lang="el-GR" altLang="el-GR" dirty="0">
                <a:solidFill>
                  <a:srgbClr val="000000"/>
                </a:solidFill>
              </a:rPr>
              <a:t>στο καταφυτικό τένοντα του τετρακέφαλου μυ. </a:t>
            </a:r>
            <a:endParaRPr lang="en-US" altLang="el-GR" dirty="0" smtClean="0">
              <a:solidFill>
                <a:srgbClr val="000000"/>
              </a:solidFill>
            </a:endParaRPr>
          </a:p>
          <a:p>
            <a:pPr eaLnBrk="1" hangingPunct="1">
              <a:lnSpc>
                <a:spcPct val="112000"/>
              </a:lnSpc>
              <a:spcBef>
                <a:spcPts val="1200"/>
              </a:spcBef>
              <a:buSzTx/>
            </a:pPr>
            <a:r>
              <a:rPr lang="el-GR" altLang="el-GR" b="1" dirty="0" smtClean="0">
                <a:solidFill>
                  <a:srgbClr val="000000"/>
                </a:solidFill>
              </a:rPr>
              <a:t>Επιγονατιδικός </a:t>
            </a:r>
            <a:r>
              <a:rPr lang="el-GR" altLang="el-GR" b="1" dirty="0">
                <a:solidFill>
                  <a:srgbClr val="000000"/>
                </a:solidFill>
              </a:rPr>
              <a:t>σύνδεσμος </a:t>
            </a:r>
            <a:r>
              <a:rPr lang="el-GR" altLang="el-GR" dirty="0">
                <a:solidFill>
                  <a:srgbClr val="000000"/>
                </a:solidFill>
              </a:rPr>
              <a:t>είναι η συνέχεια του καταφυτικού τένοντα του τετρακεφάλου μυ. Εκφύεται από την κορυφή και τα πλάγια χείλη της επιγονατίδας, έχει μήκος 5-6 </a:t>
            </a:r>
            <a:r>
              <a:rPr lang="en-US" altLang="el-GR" dirty="0">
                <a:solidFill>
                  <a:srgbClr val="000000"/>
                </a:solidFill>
              </a:rPr>
              <a:t>cm</a:t>
            </a:r>
            <a:r>
              <a:rPr lang="el-GR" altLang="el-GR" dirty="0">
                <a:solidFill>
                  <a:srgbClr val="000000"/>
                </a:solidFill>
              </a:rPr>
              <a:t> και καταφύεται στο κνημιαίο κύρτωμα. </a:t>
            </a:r>
          </a:p>
          <a:p>
            <a:pPr>
              <a:lnSpc>
                <a:spcPct val="112000"/>
              </a:lnSpc>
              <a:spcBef>
                <a:spcPts val="1200"/>
              </a:spcBef>
            </a:pPr>
            <a:endParaRPr lang="el-GR" dirty="0"/>
          </a:p>
        </p:txBody>
      </p:sp>
    </p:spTree>
    <p:extLst>
      <p:ext uri="{BB962C8B-B14F-4D97-AF65-F5344CB8AC3E}">
        <p14:creationId xmlns:p14="http://schemas.microsoft.com/office/powerpoint/2010/main" val="4219252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Επιγονατίδα</a:t>
            </a:r>
            <a:endParaRPr lang="el-GR" dirty="0"/>
          </a:p>
        </p:txBody>
      </p:sp>
      <p:sp>
        <p:nvSpPr>
          <p:cNvPr id="29699" name="2 - Θέση περιεχομένου"/>
          <p:cNvSpPr>
            <a:spLocks noGrp="1"/>
          </p:cNvSpPr>
          <p:nvPr>
            <p:ph idx="1"/>
          </p:nvPr>
        </p:nvSpPr>
        <p:spPr>
          <a:xfrm>
            <a:off x="323528" y="1196980"/>
            <a:ext cx="8424936" cy="2664068"/>
          </a:xfrm>
        </p:spPr>
        <p:txBody>
          <a:bodyPr/>
          <a:lstStyle/>
          <a:p>
            <a:pPr eaLnBrk="1" hangingPunct="1">
              <a:buSzPct val="100000"/>
            </a:pPr>
            <a:r>
              <a:rPr lang="el-GR" altLang="el-GR" dirty="0" smtClean="0">
                <a:solidFill>
                  <a:srgbClr val="000000"/>
                </a:solidFill>
                <a:ea typeface="Calibri" pitchFamily="34" charset="0"/>
              </a:rPr>
              <a:t>Από τις αρθρικές επιφάνειες της επιγονατίδας ιδιαίτερη σημασία έχει η «</a:t>
            </a:r>
            <a:r>
              <a:rPr lang="en-US" altLang="el-GR" dirty="0" smtClean="0">
                <a:solidFill>
                  <a:srgbClr val="000000"/>
                </a:solidFill>
                <a:ea typeface="Calibri" pitchFamily="34" charset="0"/>
              </a:rPr>
              <a:t>odd facet</a:t>
            </a:r>
            <a:r>
              <a:rPr lang="el-GR" altLang="el-GR" dirty="0" smtClean="0">
                <a:solidFill>
                  <a:srgbClr val="000000"/>
                </a:solidFill>
                <a:ea typeface="Calibri" pitchFamily="34" charset="0"/>
              </a:rPr>
              <a:t>», η οποία τοπογραφικά είναι η αρθρική έσω πλάγια επιφάνεια της επιγονατίδας. Σε αυτή την περιοχή εμφανίζονται τα πρώτα συμπτώματα της αρθρίτιδας της επιγονατιδομηριαίας άρθρωσης.</a:t>
            </a:r>
            <a:r>
              <a:rPr lang="en-US" altLang="el-GR" dirty="0" smtClean="0">
                <a:solidFill>
                  <a:srgbClr val="000000"/>
                </a:solidFill>
                <a:ea typeface="Calibri" pitchFamily="34" charset="0"/>
              </a:rPr>
              <a:t>(</a:t>
            </a:r>
            <a:r>
              <a:rPr lang="el-GR" altLang="el-GR" dirty="0" smtClean="0">
                <a:solidFill>
                  <a:srgbClr val="000000"/>
                </a:solidFill>
                <a:ea typeface="Calibri" pitchFamily="34" charset="0"/>
              </a:rPr>
              <a:t>εικόνα</a:t>
            </a:r>
            <a:r>
              <a:rPr lang="en-US" altLang="el-GR" dirty="0" smtClean="0">
                <a:solidFill>
                  <a:srgbClr val="000000"/>
                </a:solidFill>
                <a:ea typeface="Calibri" pitchFamily="34" charset="0"/>
              </a:rPr>
              <a:t>)</a:t>
            </a:r>
            <a:endParaRPr lang="el-GR" altLang="el-GR" dirty="0" smtClean="0">
              <a:solidFill>
                <a:srgbClr val="000000"/>
              </a:solidFill>
              <a:ea typeface="Calibri" pitchFamily="34" charset="0"/>
            </a:endParaRPr>
          </a:p>
          <a:p>
            <a:pPr eaLnBrk="1" hangingPunct="1">
              <a:buSzPct val="100000"/>
            </a:pPr>
            <a:r>
              <a:rPr lang="el-GR" altLang="el-GR" dirty="0" smtClean="0">
                <a:solidFill>
                  <a:srgbClr val="000000"/>
                </a:solidFill>
                <a:ea typeface="Calibri" pitchFamily="34" charset="0"/>
              </a:rPr>
              <a:t>Το γεγονός αυτό ίσως να οφείλεται στο ότι, την περιοχή της «</a:t>
            </a:r>
            <a:r>
              <a:rPr lang="en-US" altLang="el-GR" dirty="0" smtClean="0">
                <a:solidFill>
                  <a:srgbClr val="000000"/>
                </a:solidFill>
                <a:ea typeface="Calibri" pitchFamily="34" charset="0"/>
              </a:rPr>
              <a:t>odd facet</a:t>
            </a:r>
            <a:r>
              <a:rPr lang="el-GR" altLang="el-GR" dirty="0" smtClean="0">
                <a:solidFill>
                  <a:srgbClr val="000000"/>
                </a:solidFill>
                <a:ea typeface="Calibri" pitchFamily="34" charset="0"/>
              </a:rPr>
              <a:t>» καλύπτει ιδιαίτερα παχύς χόνδρος, με αποτέλεσμα να είναι δύσκολη η σε βάθος διάχυση τροφικών συστατικών.</a:t>
            </a:r>
          </a:p>
          <a:p>
            <a:pPr eaLnBrk="1" hangingPunct="1">
              <a:buSzPct val="100000"/>
            </a:pPr>
            <a:endParaRPr lang="el-GR" altLang="el-GR" dirty="0" smtClean="0">
              <a:solidFill>
                <a:srgbClr val="161616"/>
              </a:solidFill>
              <a:ea typeface="Calibri" pitchFamily="34" charset="0"/>
            </a:endParaRPr>
          </a:p>
        </p:txBody>
      </p:sp>
      <p:sp>
        <p:nvSpPr>
          <p:cNvPr id="2970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1E9C5676-F4C7-461E-B0AB-2014CC15E93F}" type="slidenum">
              <a:rPr lang="el-GR" altLang="el-GR" sz="1400" smtClean="0">
                <a:solidFill>
                  <a:srgbClr val="000000"/>
                </a:solidFill>
                <a:latin typeface="Arial" charset="0"/>
              </a:rPr>
              <a:pPr eaLnBrk="1" hangingPunct="1">
                <a:spcBef>
                  <a:spcPct val="0"/>
                </a:spcBef>
                <a:buClrTx/>
                <a:buSzTx/>
                <a:buFontTx/>
                <a:buNone/>
              </a:pPr>
              <a:t>16</a:t>
            </a:fld>
            <a:endParaRPr lang="el-GR" altLang="el-GR" sz="1400" dirty="0" smtClean="0">
              <a:solidFill>
                <a:srgbClr val="000000"/>
              </a:solidFill>
              <a:latin typeface="Arial" charset="0"/>
            </a:endParaRPr>
          </a:p>
        </p:txBody>
      </p:sp>
      <p:pic>
        <p:nvPicPr>
          <p:cNvPr id="11" name="Picture 7" descr="http://www.aaronswansonpt.com/wp-content/uploads/2011/07/patella-forces.png"/>
          <p:cNvPicPr>
            <a:picLocks noChangeAspect="1" noChangeArrowheads="1"/>
          </p:cNvPicPr>
          <p:nvPr/>
        </p:nvPicPr>
        <p:blipFill>
          <a:blip r:embed="rId3"/>
          <a:srcRect/>
          <a:stretch>
            <a:fillRect/>
          </a:stretch>
        </p:blipFill>
        <p:spPr bwMode="auto">
          <a:xfrm>
            <a:off x="2267656" y="4077072"/>
            <a:ext cx="4608689" cy="2617788"/>
          </a:xfrm>
          <a:prstGeom prst="rect">
            <a:avLst/>
          </a:prstGeom>
          <a:ln w="38100" cap="sq" cmpd="thickThin">
            <a:solidFill>
              <a:srgbClr val="000000"/>
            </a:solidFill>
            <a:prstDash val="solid"/>
            <a:miter lim="800000"/>
          </a:ln>
          <a:effectLst>
            <a:innerShdw blurRad="76200">
              <a:srgbClr val="000000"/>
            </a:innerShdw>
          </a:effectLst>
        </p:spPr>
      </p:pic>
      <p:sp>
        <p:nvSpPr>
          <p:cNvPr id="4" name="Ορθογώνιο 3"/>
          <p:cNvSpPr/>
          <p:nvPr/>
        </p:nvSpPr>
        <p:spPr>
          <a:xfrm>
            <a:off x="342933" y="6419043"/>
            <a:ext cx="1944216"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altLang="el-GR" sz="1200" dirty="0" smtClean="0">
                <a:solidFill>
                  <a:prstClr val="black"/>
                </a:solidFill>
                <a:latin typeface="Calibri"/>
                <a:hlinkClick r:id="rId4"/>
              </a:rPr>
              <a:t>aaronswansonpt.com</a:t>
            </a:r>
            <a:endParaRPr lang="el-GR" altLang="el-GR" sz="1200" dirty="0">
              <a:solidFill>
                <a:prstClr val="black"/>
              </a:solidFill>
              <a:latin typeface="Calibri"/>
            </a:endParaRPr>
          </a:p>
        </p:txBody>
      </p:sp>
    </p:spTree>
    <p:extLst>
      <p:ext uri="{BB962C8B-B14F-4D97-AF65-F5344CB8AC3E}">
        <p14:creationId xmlns:p14="http://schemas.microsoft.com/office/powerpoint/2010/main" val="1580674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el-GR" altLang="el-GR" sz="4000" dirty="0" smtClean="0">
                <a:solidFill>
                  <a:srgbClr val="FFFF00"/>
                </a:solidFill>
                <a:latin typeface="Times New Roman" pitchFamily="18" charset="0"/>
              </a:rPr>
              <a:t> </a:t>
            </a:r>
            <a:r>
              <a:rPr lang="el-GR" altLang="el-GR" dirty="0" smtClean="0"/>
              <a:t>Μαλακά Μόρια</a:t>
            </a:r>
            <a:r>
              <a:rPr lang="el-GR" altLang="el-GR" baseline="-16000" dirty="0" smtClean="0"/>
              <a:t> </a:t>
            </a:r>
            <a:endParaRPr lang="el-GR" altLang="el-GR" dirty="0" smtClean="0"/>
          </a:p>
        </p:txBody>
      </p:sp>
      <p:sp>
        <p:nvSpPr>
          <p:cNvPr id="30723" name="8 - Θέση περιεχομένου"/>
          <p:cNvSpPr>
            <a:spLocks noGrp="1"/>
          </p:cNvSpPr>
          <p:nvPr>
            <p:ph idx="1"/>
          </p:nvPr>
        </p:nvSpPr>
        <p:spPr>
          <a:xfrm>
            <a:off x="395536" y="1126902"/>
            <a:ext cx="8445624" cy="4678362"/>
          </a:xfrm>
        </p:spPr>
        <p:txBody>
          <a:bodyPr/>
          <a:lstStyle/>
          <a:p>
            <a:r>
              <a:rPr lang="el-GR" altLang="el-GR" dirty="0" smtClean="0">
                <a:solidFill>
                  <a:srgbClr val="161616"/>
                </a:solidFill>
                <a:ea typeface="Calibri" pitchFamily="34" charset="0"/>
              </a:rPr>
              <a:t>Άποψη </a:t>
            </a:r>
            <a:r>
              <a:rPr lang="el-GR" altLang="el-GR" dirty="0">
                <a:solidFill>
                  <a:srgbClr val="161616"/>
                </a:solidFill>
                <a:ea typeface="Calibri" pitchFamily="34" charset="0"/>
              </a:rPr>
              <a:t>των στοιβάδων των μαλακών μορίων της περιοχής του </a:t>
            </a:r>
            <a:r>
              <a:rPr lang="el-GR" altLang="el-GR" dirty="0" smtClean="0">
                <a:solidFill>
                  <a:srgbClr val="161616"/>
                </a:solidFill>
                <a:ea typeface="Calibri" pitchFamily="34" charset="0"/>
              </a:rPr>
              <a:t>γόνατος.</a:t>
            </a:r>
            <a:endParaRPr lang="el-GR" altLang="el-GR" dirty="0">
              <a:solidFill>
                <a:srgbClr val="161616"/>
              </a:solidFill>
              <a:ea typeface="Calibri" pitchFamily="34" charset="0"/>
            </a:endParaRPr>
          </a:p>
          <a:p>
            <a:endParaRPr lang="el-GR" altLang="el-GR" dirty="0" smtClean="0">
              <a:solidFill>
                <a:srgbClr val="161616"/>
              </a:solidFill>
              <a:ea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2CCA0F48-F87D-4CCF-81FB-5ADC7EE3A886}" type="slidenum">
              <a:rPr lang="el-GR" smtClean="0"/>
              <a:pPr>
                <a:defRPr/>
              </a:pPr>
              <a:t>17</a:t>
            </a:fld>
            <a:endParaRPr lang="el-GR" dirty="0"/>
          </a:p>
        </p:txBody>
      </p:sp>
      <p:sp>
        <p:nvSpPr>
          <p:cNvPr id="4" name="Ορθογώνιο 3"/>
          <p:cNvSpPr/>
          <p:nvPr/>
        </p:nvSpPr>
        <p:spPr>
          <a:xfrm>
            <a:off x="3362839" y="6286853"/>
            <a:ext cx="2793586" cy="276999"/>
          </a:xfrm>
          <a:prstGeom prst="rect">
            <a:avLst/>
          </a:prstGeom>
        </p:spPr>
        <p:txBody>
          <a:bodyPr wrap="none">
            <a:spAutoFit/>
          </a:bodyPr>
          <a:lstStyle/>
          <a:p>
            <a:pPr algn="ctr" fontAlgn="t"/>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5"/>
              </a:rPr>
              <a:t>Knee Muscles</a:t>
            </a:r>
            <a:r>
              <a:rPr lang="en-US" sz="1200" dirty="0" smtClean="0">
                <a:solidFill>
                  <a:schemeClr val="accent4">
                    <a:lumMod val="50000"/>
                  </a:schemeClr>
                </a:solidFill>
                <a:latin typeface="Calibri" panose="020F0502020204030204" pitchFamily="34" charset="0"/>
              </a:rPr>
              <a:t> </a:t>
            </a:r>
            <a:r>
              <a:rPr lang="el-GR" sz="1200" dirty="0" smtClean="0">
                <a:solidFill>
                  <a:schemeClr val="accent4">
                    <a:lumMod val="50000"/>
                  </a:schemeClr>
                </a:solidFill>
                <a:latin typeface="Calibri" panose="020F0502020204030204" pitchFamily="34" charset="0"/>
              </a:rPr>
              <a:t>από </a:t>
            </a:r>
            <a:r>
              <a:rPr lang="en-US" sz="1200" dirty="0">
                <a:solidFill>
                  <a:schemeClr val="accent4">
                    <a:lumMod val="50000"/>
                  </a:schemeClr>
                </a:solidFill>
                <a:latin typeface="Calibri" panose="020F0502020204030204" pitchFamily="34" charset="0"/>
                <a:hlinkClick r:id="rId6"/>
              </a:rPr>
              <a:t>PTA2013's channel</a:t>
            </a:r>
            <a:endParaRPr lang="en-US" sz="1200" dirty="0">
              <a:solidFill>
                <a:schemeClr val="accent4">
                  <a:lumMod val="50000"/>
                </a:schemeClr>
              </a:solidFill>
              <a:latin typeface="Calibri" panose="020F0502020204030204" pitchFamily="34" charset="0"/>
            </a:endParaRPr>
          </a:p>
        </p:txBody>
      </p:sp>
    </p:spTree>
    <p:controls>
      <mc:AlternateContent xmlns:mc="http://schemas.openxmlformats.org/markup-compatibility/2006">
        <mc:Choice xmlns:v="urn:schemas-microsoft-com:vml" Requires="v">
          <p:control spid="1031" name="ShockwaveFlash2" r:id="rId2" imgW="6265009" imgH="4207298"/>
        </mc:Choice>
        <mc:Fallback>
          <p:control name="ShockwaveFlash2" r:id="rId2" imgW="6265009" imgH="4207298">
            <p:pic>
              <p:nvPicPr>
                <p:cNvPr id="0" name="ShockwaveFlash2"/>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47813" y="1989138"/>
                  <a:ext cx="6264275" cy="4206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48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Πρόσθιος Χιαστός Σύνδεσμος</a:t>
            </a:r>
            <a:endParaRPr lang="el-GR" dirty="0"/>
          </a:p>
        </p:txBody>
      </p:sp>
      <p:sp>
        <p:nvSpPr>
          <p:cNvPr id="32771" name="2 - Θέση περιεχομένου"/>
          <p:cNvSpPr>
            <a:spLocks noGrp="1"/>
          </p:cNvSpPr>
          <p:nvPr>
            <p:ph idx="1"/>
          </p:nvPr>
        </p:nvSpPr>
        <p:spPr>
          <a:xfrm>
            <a:off x="107504" y="1412776"/>
            <a:ext cx="5328592" cy="5256583"/>
          </a:xfrm>
        </p:spPr>
        <p:txBody>
          <a:bodyPr/>
          <a:lstStyle/>
          <a:p>
            <a:pPr eaLnBrk="1" hangingPunct="1">
              <a:lnSpc>
                <a:spcPct val="110000"/>
              </a:lnSpc>
              <a:spcBef>
                <a:spcPts val="1200"/>
              </a:spcBef>
              <a:buSzPct val="100000"/>
            </a:pPr>
            <a:r>
              <a:rPr lang="el-GR" altLang="el-GR" dirty="0" smtClean="0">
                <a:solidFill>
                  <a:srgbClr val="000000"/>
                </a:solidFill>
                <a:ea typeface="Calibri" pitchFamily="34" charset="0"/>
              </a:rPr>
              <a:t>Ο </a:t>
            </a:r>
            <a:r>
              <a:rPr lang="el-GR" altLang="el-GR" b="1" dirty="0" smtClean="0">
                <a:solidFill>
                  <a:srgbClr val="000000"/>
                </a:solidFill>
                <a:ea typeface="Calibri" pitchFamily="34" charset="0"/>
              </a:rPr>
              <a:t>Πρόσθιος  Χιαστός </a:t>
            </a:r>
            <a:r>
              <a:rPr lang="el-GR" altLang="el-GR" dirty="0" smtClean="0">
                <a:solidFill>
                  <a:srgbClr val="000000"/>
                </a:solidFill>
                <a:ea typeface="Calibri" pitchFamily="34" charset="0"/>
              </a:rPr>
              <a:t>είναι ο</a:t>
            </a:r>
            <a:r>
              <a:rPr lang="el-GR" altLang="el-GR" b="1" dirty="0" smtClean="0">
                <a:solidFill>
                  <a:srgbClr val="000000"/>
                </a:solidFill>
                <a:ea typeface="Calibri" pitchFamily="34" charset="0"/>
              </a:rPr>
              <a:t> </a:t>
            </a:r>
            <a:r>
              <a:rPr lang="el-GR" altLang="el-GR" dirty="0" smtClean="0">
                <a:solidFill>
                  <a:srgbClr val="000000"/>
                </a:solidFill>
                <a:ea typeface="Calibri" pitchFamily="34" charset="0"/>
              </a:rPr>
              <a:t>κύριος σταθεροποιητής του γόνατος. </a:t>
            </a:r>
          </a:p>
          <a:p>
            <a:pPr lvl="1" eaLnBrk="1" hangingPunct="1">
              <a:lnSpc>
                <a:spcPct val="110000"/>
              </a:lnSpc>
              <a:spcBef>
                <a:spcPts val="1200"/>
              </a:spcBef>
              <a:buSzPct val="100000"/>
            </a:pPr>
            <a:r>
              <a:rPr lang="el-GR" altLang="el-GR" dirty="0" smtClean="0">
                <a:solidFill>
                  <a:srgbClr val="000000"/>
                </a:solidFill>
                <a:ea typeface="Calibri" pitchFamily="34" charset="0"/>
              </a:rPr>
              <a:t>Ρόλος του είναι ο περιορισμός της πρόσθιας κίνησης της κνήμης σε σχέση με το μηρό. </a:t>
            </a:r>
          </a:p>
          <a:p>
            <a:pPr lvl="1" eaLnBrk="1" hangingPunct="1">
              <a:lnSpc>
                <a:spcPct val="110000"/>
              </a:lnSpc>
              <a:spcBef>
                <a:spcPts val="1200"/>
              </a:spcBef>
              <a:buSzPct val="100000"/>
            </a:pPr>
            <a:r>
              <a:rPr lang="el-GR" altLang="el-GR" dirty="0" smtClean="0">
                <a:solidFill>
                  <a:srgbClr val="000000"/>
                </a:solidFill>
                <a:ea typeface="Calibri" pitchFamily="34" charset="0"/>
              </a:rPr>
              <a:t>Στην πλήρη έκταση δέχεται το 75% της τάσης από την ενέργεια του τετρακέφαλου.</a:t>
            </a:r>
          </a:p>
          <a:p>
            <a:pPr lvl="1" eaLnBrk="1" hangingPunct="1">
              <a:lnSpc>
                <a:spcPct val="110000"/>
              </a:lnSpc>
              <a:spcBef>
                <a:spcPts val="1200"/>
              </a:spcBef>
              <a:buSzPct val="100000"/>
            </a:pPr>
            <a:r>
              <a:rPr lang="el-GR" altLang="el-GR" dirty="0" smtClean="0">
                <a:solidFill>
                  <a:srgbClr val="000000"/>
                </a:solidFill>
                <a:ea typeface="Calibri" pitchFamily="34" charset="0"/>
              </a:rPr>
              <a:t>Κατά την κάμψη -στη μέση τροχιά της κίνησης-  και με συνσύσπαση των μυών είναι σε μικρή τάση. Όμως, σε έσω στροφή της κνήμης, </a:t>
            </a:r>
            <a:r>
              <a:rPr lang="el-GR" altLang="el-GR" dirty="0" smtClean="0">
                <a:solidFill>
                  <a:srgbClr val="000000"/>
                </a:solidFill>
                <a:cs typeface="Arial" charset="0"/>
              </a:rPr>
              <a:t>η τάση του αυξάνεται.</a:t>
            </a:r>
            <a:endParaRPr lang="el-GR" altLang="el-GR" dirty="0" smtClean="0">
              <a:solidFill>
                <a:srgbClr val="161616"/>
              </a:solidFill>
              <a:ea typeface="Calibri" pitchFamily="34" charset="0"/>
            </a:endParaRPr>
          </a:p>
        </p:txBody>
      </p:sp>
      <p:sp>
        <p:nvSpPr>
          <p:cNvPr id="32772" name="3 - Θέση αριθμού διαφάνειας"/>
          <p:cNvSpPr>
            <a:spLocks noGrp="1"/>
          </p:cNvSpPr>
          <p:nvPr>
            <p:ph type="sldNum" sz="quarter" idx="12"/>
          </p:nvPr>
        </p:nvSpPr>
        <p:spPr>
          <a:xfrm>
            <a:off x="8604955" y="6245225"/>
            <a:ext cx="44732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700B11FF-658D-4897-89D7-33FF369D8702}" type="slidenum">
              <a:rPr lang="el-GR" altLang="el-GR" sz="1400" smtClean="0">
                <a:solidFill>
                  <a:srgbClr val="000000"/>
                </a:solidFill>
                <a:latin typeface="Arial" charset="0"/>
              </a:rPr>
              <a:pPr eaLnBrk="1" hangingPunct="1">
                <a:spcBef>
                  <a:spcPct val="0"/>
                </a:spcBef>
                <a:buClrTx/>
                <a:buSzTx/>
                <a:buFontTx/>
                <a:buNone/>
              </a:pPr>
              <a:t>18</a:t>
            </a:fld>
            <a:endParaRPr lang="el-GR" altLang="el-GR" sz="1400" dirty="0" smtClean="0">
              <a:solidFill>
                <a:srgbClr val="000000"/>
              </a:solidFill>
              <a:latin typeface="Arial" charset="0"/>
            </a:endParaRPr>
          </a:p>
        </p:txBody>
      </p:sp>
      <p:grpSp>
        <p:nvGrpSpPr>
          <p:cNvPr id="5" name="Ομάδα 4"/>
          <p:cNvGrpSpPr/>
          <p:nvPr/>
        </p:nvGrpSpPr>
        <p:grpSpPr>
          <a:xfrm>
            <a:off x="5436096" y="1412776"/>
            <a:ext cx="3606727" cy="4392488"/>
            <a:chOff x="5436096" y="1412776"/>
            <a:chExt cx="3606727" cy="4392488"/>
          </a:xfrm>
        </p:grpSpPr>
        <p:pic>
          <p:nvPicPr>
            <p:cNvPr id="2050" name="Picture 2" descr="File:Knee diagram-de ACL PCL.svg"/>
            <p:cNvPicPr>
              <a:picLocks noChangeAspect="1" noChangeArrowheads="1"/>
            </p:cNvPicPr>
            <p:nvPr/>
          </p:nvPicPr>
          <p:blipFill rotWithShape="1">
            <a:blip r:embed="rId3">
              <a:extLst>
                <a:ext uri="{28A0092B-C50C-407E-A947-70E740481C1C}">
                  <a14:useLocalDpi xmlns:a14="http://schemas.microsoft.com/office/drawing/2010/main" val="0"/>
                </a:ext>
              </a:extLst>
            </a:blip>
            <a:srcRect r="24322"/>
            <a:stretch/>
          </p:blipFill>
          <p:spPr bwMode="auto">
            <a:xfrm>
              <a:off x="5436096" y="1412776"/>
              <a:ext cx="3606727" cy="4392488"/>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3718193"/>
              <a:ext cx="1296144" cy="430887"/>
            </a:xfrm>
            <a:prstGeom prst="rect">
              <a:avLst/>
            </a:prstGeom>
            <a:blipFill>
              <a:blip r:embed="rId4"/>
              <a:tile tx="0" ty="0" sx="100000" sy="100000" flip="none" algn="tl"/>
            </a:blipFill>
            <a:ln>
              <a:noFill/>
            </a:ln>
          </p:spPr>
          <p:txBody>
            <a:bodyPr wrap="square" rtlCol="0">
              <a:spAutoFit/>
            </a:bodyPr>
            <a:lstStyle/>
            <a:p>
              <a:pPr algn="ctr"/>
              <a:r>
                <a:rPr lang="el-GR" altLang="el-GR" sz="1100" b="1" dirty="0">
                  <a:solidFill>
                    <a:srgbClr val="0000DA"/>
                  </a:solidFill>
                  <a:latin typeface="Calibri" panose="020F0502020204030204" pitchFamily="34" charset="0"/>
                </a:rPr>
                <a:t>Πρόσθιος Χιαστός Σύνδεσμος</a:t>
              </a:r>
              <a:endParaRPr lang="el-GR" sz="1100" b="1" dirty="0">
                <a:solidFill>
                  <a:srgbClr val="0000DA"/>
                </a:solidFill>
                <a:latin typeface="Calibri" panose="020F0502020204030204" pitchFamily="34" charset="0"/>
              </a:endParaRPr>
            </a:p>
          </p:txBody>
        </p:sp>
      </p:grpSp>
      <p:sp>
        <p:nvSpPr>
          <p:cNvPr id="10" name="Ορθογώνιο 9"/>
          <p:cNvSpPr/>
          <p:nvPr/>
        </p:nvSpPr>
        <p:spPr>
          <a:xfrm>
            <a:off x="5696409" y="5949280"/>
            <a:ext cx="3086099"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sz="1200" i="1" dirty="0" smtClean="0">
                <a:solidFill>
                  <a:srgbClr val="808080"/>
                </a:solidFill>
                <a:latin typeface="Calibri" panose="020F0502020204030204" pitchFamily="34" charset="0"/>
                <a:sym typeface="Wingdings"/>
              </a:rPr>
              <a:t>  </a:t>
            </a:r>
            <a:r>
              <a:rPr lang="en-US" sz="1200" dirty="0">
                <a:latin typeface="Calibri" panose="020F0502020204030204" pitchFamily="34" charset="0"/>
                <a:hlinkClick r:id="rId5"/>
              </a:rPr>
              <a:t>Knee diagram-de ACL </a:t>
            </a:r>
            <a:r>
              <a:rPr lang="en-US" sz="1200" dirty="0" smtClean="0">
                <a:latin typeface="Calibri" panose="020F0502020204030204" pitchFamily="34" charset="0"/>
                <a:hlinkClick r:id="rId5"/>
              </a:rPr>
              <a:t>PCL</a:t>
            </a:r>
            <a:r>
              <a:rPr lang="el-GR" sz="1200" dirty="0" smtClean="0">
                <a:latin typeface="Calibri" panose="020F0502020204030204" pitchFamily="34" charset="0"/>
              </a:rPr>
              <a:t> </a:t>
            </a:r>
            <a:r>
              <a:rPr lang="el-GR" sz="1200" dirty="0" smtClean="0">
                <a:solidFill>
                  <a:srgbClr val="808080"/>
                </a:solidFill>
                <a:latin typeface="Calibri" panose="020F0502020204030204" pitchFamily="34" charset="0"/>
              </a:rPr>
              <a:t>από </a:t>
            </a:r>
            <a:r>
              <a:rPr lang="en-US" sz="1200" dirty="0" smtClean="0">
                <a:latin typeface="Calibri" panose="020F0502020204030204" pitchFamily="34" charset="0"/>
                <a:hlinkClick r:id="rId6" tooltip="User:Kuebi"/>
              </a:rPr>
              <a:t>Kuebi</a:t>
            </a:r>
            <a:r>
              <a:rPr lang="el-GR" sz="1200" dirty="0" smtClean="0">
                <a:latin typeface="Calibri" panose="020F0502020204030204" pitchFamily="34" charset="0"/>
              </a:rPr>
              <a:t> </a:t>
            </a:r>
            <a:r>
              <a:rPr lang="el-GR" sz="1200" dirty="0" smtClean="0">
                <a:solidFill>
                  <a:srgbClr val="808080"/>
                </a:solidFill>
                <a:latin typeface="Calibri" panose="020F0502020204030204" pitchFamily="34" charset="0"/>
              </a:rPr>
              <a:t>διαθέσιμο ως κοινό κτήμα</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57678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sz="quarter"/>
          </p:nvPr>
        </p:nvSpPr>
        <p:spPr>
          <a:xfrm>
            <a:off x="924281" y="2133600"/>
            <a:ext cx="7295444" cy="1511300"/>
          </a:xfrm>
          <a:ln w="19050">
            <a:solidFill>
              <a:srgbClr val="A50021"/>
            </a:solidFill>
          </a:ln>
        </p:spPr>
        <p:txBody>
          <a:bodyPr anchor="ctr"/>
          <a:lstStyle/>
          <a:p>
            <a:pPr>
              <a:defRPr/>
            </a:pPr>
            <a:r>
              <a:rPr lang="el-GR" sz="5000" b="1" dirty="0" smtClean="0"/>
              <a:t> Η Άρθρωση του Γόνατος</a:t>
            </a:r>
            <a:endParaRPr lang="el-GR" sz="5000" b="1" dirty="0"/>
          </a:p>
        </p:txBody>
      </p:sp>
    </p:spTree>
    <p:extLst>
      <p:ext uri="{BB962C8B-B14F-4D97-AF65-F5344CB8AC3E}">
        <p14:creationId xmlns:p14="http://schemas.microsoft.com/office/powerpoint/2010/main" val="2794699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Οπίσθιος Χιαστός Σύνδεσμος</a:t>
            </a:r>
            <a:endParaRPr lang="el-GR" dirty="0"/>
          </a:p>
        </p:txBody>
      </p:sp>
      <p:sp>
        <p:nvSpPr>
          <p:cNvPr id="33795" name="2 - Θέση περιεχομένου"/>
          <p:cNvSpPr>
            <a:spLocks noGrp="1"/>
          </p:cNvSpPr>
          <p:nvPr>
            <p:ph idx="1"/>
          </p:nvPr>
        </p:nvSpPr>
        <p:spPr>
          <a:xfrm>
            <a:off x="323528" y="1700808"/>
            <a:ext cx="5076055" cy="4392488"/>
          </a:xfrm>
        </p:spPr>
        <p:txBody>
          <a:bodyPr/>
          <a:lstStyle/>
          <a:p>
            <a:pPr eaLnBrk="1" hangingPunct="1">
              <a:lnSpc>
                <a:spcPct val="112000"/>
              </a:lnSpc>
              <a:spcBef>
                <a:spcPts val="1200"/>
              </a:spcBef>
              <a:buSzPct val="100000"/>
            </a:pPr>
            <a:r>
              <a:rPr lang="el-GR" altLang="el-GR" dirty="0" smtClean="0">
                <a:solidFill>
                  <a:srgbClr val="000000"/>
                </a:solidFill>
                <a:ea typeface="Calibri" pitchFamily="34" charset="0"/>
              </a:rPr>
              <a:t>Ο</a:t>
            </a:r>
            <a:r>
              <a:rPr lang="el-GR" altLang="el-GR" b="1" dirty="0" smtClean="0">
                <a:solidFill>
                  <a:srgbClr val="000000"/>
                </a:solidFill>
                <a:ea typeface="Calibri" pitchFamily="34" charset="0"/>
              </a:rPr>
              <a:t> Οπίσθιος Χιαστός </a:t>
            </a:r>
            <a:r>
              <a:rPr lang="el-GR" altLang="el-GR" dirty="0" smtClean="0">
                <a:solidFill>
                  <a:srgbClr val="000000"/>
                </a:solidFill>
                <a:ea typeface="Calibri" pitchFamily="34" charset="0"/>
              </a:rPr>
              <a:t>σύνδεσμος</a:t>
            </a:r>
            <a:r>
              <a:rPr lang="el-GR" altLang="el-GR" b="1" dirty="0" smtClean="0">
                <a:solidFill>
                  <a:srgbClr val="000000"/>
                </a:solidFill>
                <a:ea typeface="Calibri" pitchFamily="34" charset="0"/>
              </a:rPr>
              <a:t>:</a:t>
            </a:r>
          </a:p>
          <a:p>
            <a:pPr lvl="1" eaLnBrk="1" hangingPunct="1">
              <a:lnSpc>
                <a:spcPct val="112000"/>
              </a:lnSpc>
              <a:spcBef>
                <a:spcPts val="1200"/>
              </a:spcBef>
              <a:buSzPct val="100000"/>
            </a:pPr>
            <a:r>
              <a:rPr lang="el-GR" altLang="el-GR" dirty="0" smtClean="0">
                <a:solidFill>
                  <a:srgbClr val="000000"/>
                </a:solidFill>
                <a:ea typeface="Calibri" pitchFamily="34" charset="0"/>
              </a:rPr>
              <a:t>περιορίζει την οπίσθια κίνηση της κνήμης σε σχέση με το μηρό</a:t>
            </a:r>
          </a:p>
          <a:p>
            <a:pPr lvl="1" eaLnBrk="1" hangingPunct="1">
              <a:lnSpc>
                <a:spcPct val="112000"/>
              </a:lnSpc>
              <a:spcBef>
                <a:spcPts val="1200"/>
              </a:spcBef>
              <a:buSzPct val="100000"/>
            </a:pPr>
            <a:r>
              <a:rPr lang="el-GR" altLang="el-GR" dirty="0" smtClean="0">
                <a:solidFill>
                  <a:srgbClr val="000000"/>
                </a:solidFill>
                <a:ea typeface="Calibri" pitchFamily="34" charset="0"/>
              </a:rPr>
              <a:t>συμβάλλει στην εσωτερική σταθερότητα του γόνατος.</a:t>
            </a:r>
          </a:p>
          <a:p>
            <a:pPr lvl="1" eaLnBrk="1" hangingPunct="1">
              <a:lnSpc>
                <a:spcPct val="112000"/>
              </a:lnSpc>
              <a:spcBef>
                <a:spcPts val="1200"/>
              </a:spcBef>
              <a:buSzPct val="100000"/>
            </a:pPr>
            <a:r>
              <a:rPr lang="el-GR" altLang="el-GR" dirty="0" smtClean="0">
                <a:solidFill>
                  <a:srgbClr val="000000"/>
                </a:solidFill>
                <a:ea typeface="Calibri" pitchFamily="34" charset="0"/>
              </a:rPr>
              <a:t>Στο εύρος τροχιάς κάμψης, από τις 30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έως τις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a:t>
            </a:r>
            <a:r>
              <a:rPr lang="el-GR" altLang="el-GR" baseline="30000" dirty="0" smtClean="0">
                <a:solidFill>
                  <a:srgbClr val="000000"/>
                </a:solidFill>
                <a:ea typeface="Calibri" pitchFamily="34" charset="0"/>
              </a:rPr>
              <a:t> </a:t>
            </a:r>
            <a:r>
              <a:rPr lang="el-GR" altLang="el-GR" dirty="0" smtClean="0">
                <a:solidFill>
                  <a:srgbClr val="000000"/>
                </a:solidFill>
                <a:ea typeface="Calibri" pitchFamily="34" charset="0"/>
              </a:rPr>
              <a:t>δέχεται το 85-100% των οπισθίων τάσεων. </a:t>
            </a:r>
          </a:p>
          <a:p>
            <a:pPr lvl="1" eaLnBrk="1" hangingPunct="1">
              <a:lnSpc>
                <a:spcPct val="112000"/>
              </a:lnSpc>
              <a:spcBef>
                <a:spcPts val="1200"/>
              </a:spcBef>
              <a:buSzPct val="100000"/>
            </a:pPr>
            <a:endParaRPr lang="el-GR" altLang="el-GR" dirty="0" smtClean="0">
              <a:solidFill>
                <a:srgbClr val="161616"/>
              </a:solidFill>
              <a:ea typeface="Calibri" pitchFamily="34" charset="0"/>
            </a:endParaRPr>
          </a:p>
        </p:txBody>
      </p:sp>
      <p:sp>
        <p:nvSpPr>
          <p:cNvPr id="33796" name="3 - Θέση αριθμού διαφάνειας"/>
          <p:cNvSpPr>
            <a:spLocks noGrp="1"/>
          </p:cNvSpPr>
          <p:nvPr>
            <p:ph type="sldNum" sz="quarter" idx="12"/>
          </p:nvPr>
        </p:nvSpPr>
        <p:spPr>
          <a:xfrm>
            <a:off x="8604955" y="6245225"/>
            <a:ext cx="44732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FAFF0E53-E356-409A-B909-4094010A74D7}" type="slidenum">
              <a:rPr lang="el-GR" altLang="el-GR" sz="1400" smtClean="0">
                <a:solidFill>
                  <a:srgbClr val="000000"/>
                </a:solidFill>
                <a:latin typeface="Arial" charset="0"/>
              </a:rPr>
              <a:pPr eaLnBrk="1" hangingPunct="1">
                <a:spcBef>
                  <a:spcPct val="0"/>
                </a:spcBef>
                <a:buClrTx/>
                <a:buSzTx/>
                <a:buFontTx/>
                <a:buNone/>
              </a:pPr>
              <a:t>19</a:t>
            </a:fld>
            <a:endParaRPr lang="el-GR" altLang="el-GR" sz="1400" dirty="0" smtClean="0">
              <a:solidFill>
                <a:srgbClr val="000000"/>
              </a:solidFill>
              <a:latin typeface="Arial" charset="0"/>
            </a:endParaRPr>
          </a:p>
        </p:txBody>
      </p:sp>
      <p:pic>
        <p:nvPicPr>
          <p:cNvPr id="3074" name="Picture 2" descr="File:Gray3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343" y="1844824"/>
            <a:ext cx="3459264" cy="3494206"/>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5404646" y="5479155"/>
            <a:ext cx="3461961"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Gray352</a:t>
            </a:r>
            <a:r>
              <a:rPr lang="el-GR" sz="1200" dirty="0" smtClean="0">
                <a:latin typeface="Calibri" panose="020F0502020204030204" pitchFamily="34" charset="0"/>
                <a:hlinkClick r:id="rId4"/>
              </a:rPr>
              <a:t> </a:t>
            </a:r>
            <a:r>
              <a:rPr lang="el-GR" sz="1200" dirty="0" smtClean="0">
                <a:solidFill>
                  <a:srgbClr val="808080"/>
                </a:solidFill>
                <a:latin typeface="Calibri" panose="020F0502020204030204" pitchFamily="34" charset="0"/>
              </a:rPr>
              <a:t>από </a:t>
            </a:r>
            <a:r>
              <a:rPr lang="en-US" sz="1200" dirty="0">
                <a:latin typeface="Calibri" panose="020F0502020204030204" pitchFamily="34" charset="0"/>
                <a:hlinkClick r:id="rId5" tooltip="User:Pngbot"/>
              </a:rPr>
              <a:t>Pngbot</a:t>
            </a:r>
            <a:r>
              <a:rPr lang="el-GR" sz="1200" dirty="0" smtClean="0">
                <a:latin typeface="Calibri" panose="020F0502020204030204" pitchFamily="34" charset="0"/>
              </a:rPr>
              <a:t> </a:t>
            </a:r>
            <a:r>
              <a:rPr lang="el-GR" sz="1200" dirty="0" smtClean="0">
                <a:solidFill>
                  <a:srgbClr val="808080"/>
                </a:solidFill>
                <a:latin typeface="Calibri" panose="020F0502020204030204" pitchFamily="34" charset="0"/>
              </a:rPr>
              <a:t>διαθέσιμο ως κοινό κτήμα</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437384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el-GR" altLang="el-GR" dirty="0" smtClean="0"/>
              <a:t>Γεωμετρία των Χιαστών Συνδέσμων</a:t>
            </a:r>
          </a:p>
        </p:txBody>
      </p:sp>
      <p:sp>
        <p:nvSpPr>
          <p:cNvPr id="2" name="Θέση αριθμού διαφάνειας 1"/>
          <p:cNvSpPr>
            <a:spLocks noGrp="1"/>
          </p:cNvSpPr>
          <p:nvPr>
            <p:ph type="sldNum" sz="quarter" idx="12"/>
          </p:nvPr>
        </p:nvSpPr>
        <p:spPr/>
        <p:txBody>
          <a:bodyPr/>
          <a:lstStyle/>
          <a:p>
            <a:pPr>
              <a:defRPr/>
            </a:pPr>
            <a:fld id="{2CCA0F48-F87D-4CCF-81FB-5ADC7EE3A886}" type="slidenum">
              <a:rPr lang="el-GR" smtClean="0"/>
              <a:pPr>
                <a:defRPr/>
              </a:pPr>
              <a:t>20</a:t>
            </a:fld>
            <a:endParaRPr lang="el-GR" dirty="0"/>
          </a:p>
        </p:txBody>
      </p:sp>
      <p:sp>
        <p:nvSpPr>
          <p:cNvPr id="3" name="Θέση περιεχομένου 2"/>
          <p:cNvSpPr>
            <a:spLocks noGrp="1"/>
          </p:cNvSpPr>
          <p:nvPr>
            <p:ph idx="1"/>
          </p:nvPr>
        </p:nvSpPr>
        <p:spPr/>
        <p:txBody>
          <a:bodyPr/>
          <a:lstStyle/>
          <a:p>
            <a:pPr marL="355600" indent="-355600" eaLnBrk="1" hangingPunct="1">
              <a:lnSpc>
                <a:spcPct val="112000"/>
              </a:lnSpc>
              <a:spcBef>
                <a:spcPts val="1200"/>
              </a:spcBef>
              <a:buSzPct val="100000"/>
              <a:tabLst>
                <a:tab pos="355600" algn="l"/>
              </a:tabLst>
            </a:pPr>
            <a:r>
              <a:rPr lang="el-GR" altLang="el-GR" dirty="0">
                <a:solidFill>
                  <a:srgbClr val="000000"/>
                </a:solidFill>
              </a:rPr>
              <a:t>Ο πρόσθιος χιαστός σύνδεσμος είναι παράλληλος με τον τένοντα του τετρακέφαλου.</a:t>
            </a:r>
          </a:p>
          <a:p>
            <a:pPr marL="355600" indent="-355600" eaLnBrk="1" hangingPunct="1">
              <a:lnSpc>
                <a:spcPct val="112000"/>
              </a:lnSpc>
              <a:spcBef>
                <a:spcPts val="1200"/>
              </a:spcBef>
              <a:buSzPct val="100000"/>
              <a:tabLst>
                <a:tab pos="355600" algn="l"/>
              </a:tabLst>
            </a:pPr>
            <a:r>
              <a:rPr lang="el-GR" altLang="el-GR" dirty="0">
                <a:solidFill>
                  <a:srgbClr val="000000"/>
                </a:solidFill>
              </a:rPr>
              <a:t>Ο οπίσθιος χιαστός σύνδεσμος είναι παράλληλος με τον επιγονατιδικό τένοντα. </a:t>
            </a:r>
          </a:p>
          <a:p>
            <a:pPr marL="355600" indent="-355600" eaLnBrk="1" hangingPunct="1">
              <a:lnSpc>
                <a:spcPct val="112000"/>
              </a:lnSpc>
              <a:spcBef>
                <a:spcPts val="1200"/>
              </a:spcBef>
              <a:buSzPct val="100000"/>
              <a:tabLst>
                <a:tab pos="355600" algn="l"/>
              </a:tabLst>
            </a:pPr>
            <a:r>
              <a:rPr lang="el-GR" altLang="el-GR" dirty="0">
                <a:solidFill>
                  <a:srgbClr val="000000"/>
                </a:solidFill>
              </a:rPr>
              <a:t>Η διάταξη αυτή σχηματίζει ορθογώνιο παραλληλόγραμμο και έχει ιδιαίτερη λειτουργική αξία</a:t>
            </a:r>
            <a:r>
              <a:rPr lang="el-GR" altLang="el-GR" dirty="0" smtClean="0">
                <a:solidFill>
                  <a:srgbClr val="000000"/>
                </a:solidFill>
              </a:rPr>
              <a:t>.</a:t>
            </a:r>
            <a:endParaRPr lang="el-GR" altLang="el-GR" dirty="0">
              <a:solidFill>
                <a:srgbClr val="000000"/>
              </a:solidFill>
            </a:endParaRPr>
          </a:p>
        </p:txBody>
      </p:sp>
    </p:spTree>
    <p:extLst>
      <p:ext uri="{BB962C8B-B14F-4D97-AF65-F5344CB8AC3E}">
        <p14:creationId xmlns:p14="http://schemas.microsoft.com/office/powerpoint/2010/main" val="3735639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Πλάγιοι Σύνδεσμοι</a:t>
            </a:r>
            <a:endParaRPr lang="el-GR" dirty="0"/>
          </a:p>
        </p:txBody>
      </p:sp>
      <p:sp>
        <p:nvSpPr>
          <p:cNvPr id="35843" name="2 - Θέση περιεχομένου"/>
          <p:cNvSpPr>
            <a:spLocks noGrp="1"/>
          </p:cNvSpPr>
          <p:nvPr>
            <p:ph idx="1"/>
          </p:nvPr>
        </p:nvSpPr>
        <p:spPr>
          <a:xfrm>
            <a:off x="75817" y="2780928"/>
            <a:ext cx="4912325" cy="3600400"/>
          </a:xfrm>
        </p:spPr>
        <p:txBody>
          <a:bodyPr/>
          <a:lstStyle/>
          <a:p>
            <a:pPr eaLnBrk="1" hangingPunct="1">
              <a:lnSpc>
                <a:spcPct val="105000"/>
              </a:lnSpc>
              <a:spcBef>
                <a:spcPts val="1200"/>
              </a:spcBef>
              <a:buSzPct val="100000"/>
            </a:pPr>
            <a:r>
              <a:rPr lang="el-GR" altLang="el-GR" dirty="0" smtClean="0">
                <a:solidFill>
                  <a:srgbClr val="000000"/>
                </a:solidFill>
                <a:ea typeface="Calibri" pitchFamily="34" charset="0"/>
              </a:rPr>
              <a:t>Ο </a:t>
            </a:r>
            <a:r>
              <a:rPr lang="el-GR" altLang="el-GR" b="1" dirty="0" smtClean="0">
                <a:solidFill>
                  <a:srgbClr val="000000"/>
                </a:solidFill>
                <a:ea typeface="Calibri" pitchFamily="34" charset="0"/>
              </a:rPr>
              <a:t>Έσω Πλάγιος Σύνδεσμος </a:t>
            </a:r>
            <a:r>
              <a:rPr lang="el-GR" altLang="el-GR" dirty="0" smtClean="0">
                <a:solidFill>
                  <a:srgbClr val="000000"/>
                </a:solidFill>
                <a:ea typeface="Calibri" pitchFamily="34" charset="0"/>
              </a:rPr>
              <a:t>περιορίζει την παραμόρφωση βλαισότητας και δέχεται το 50% του φορτίου βλαισότητας. Οι χιαστοί σύνδεσμοι και ο αρθρικός θύλακος συγκρατούν το άλλο 50%. Είναι ο κύριος εσωτερικός σταθεροποιητής του γόνατος  καθώς σε όλο το εύρος της κίνησης, τμήμα του είναι πάντα σε τάση. </a:t>
            </a:r>
            <a:endParaRPr lang="el-GR" altLang="el-GR" dirty="0" smtClean="0">
              <a:solidFill>
                <a:srgbClr val="161616"/>
              </a:solidFill>
              <a:ea typeface="Calibri" pitchFamily="34" charset="0"/>
            </a:endParaRPr>
          </a:p>
        </p:txBody>
      </p:sp>
      <p:sp>
        <p:nvSpPr>
          <p:cNvPr id="3584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EA594130-3D50-40EB-9235-414724280BBA}" type="slidenum">
              <a:rPr lang="el-GR" altLang="el-GR" sz="1400" smtClean="0">
                <a:solidFill>
                  <a:srgbClr val="000000"/>
                </a:solidFill>
                <a:latin typeface="Arial" charset="0"/>
              </a:rPr>
              <a:pPr eaLnBrk="1" hangingPunct="1">
                <a:spcBef>
                  <a:spcPct val="0"/>
                </a:spcBef>
                <a:buClrTx/>
                <a:buSzTx/>
                <a:buFontTx/>
                <a:buNone/>
              </a:pPr>
              <a:t>21</a:t>
            </a:fld>
            <a:endParaRPr lang="el-GR" altLang="el-GR" sz="1400" dirty="0" smtClean="0">
              <a:solidFill>
                <a:srgbClr val="000000"/>
              </a:solidFill>
              <a:latin typeface="Arial" charset="0"/>
            </a:endParaRPr>
          </a:p>
        </p:txBody>
      </p:sp>
      <p:pic>
        <p:nvPicPr>
          <p:cNvPr id="4098" name="Picture 2" descr="File:Gray3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99402"/>
            <a:ext cx="3672408" cy="3334548"/>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75817" y="1214407"/>
            <a:ext cx="8424936" cy="1499898"/>
          </a:xfrm>
          <a:prstGeom prst="rect">
            <a:avLst/>
          </a:prstGeom>
        </p:spPr>
        <p:txBody>
          <a:bodyPr wrap="square">
            <a:spAutoFit/>
          </a:bodyPr>
          <a:lstStyle/>
          <a:p>
            <a:pPr marL="342900" lvl="0" indent="-342900">
              <a:lnSpc>
                <a:spcPct val="105000"/>
              </a:lnSpc>
              <a:spcBef>
                <a:spcPts val="1200"/>
              </a:spcBef>
              <a:buClr>
                <a:srgbClr val="A50021"/>
              </a:buClr>
              <a:buSzPct val="100000"/>
              <a:buFont typeface="Wingdings" panose="05000000000000000000" pitchFamily="2" charset="2"/>
              <a:buChar char="Ø"/>
            </a:pPr>
            <a:r>
              <a:rPr lang="el-GR" altLang="el-GR" sz="2200" kern="0" dirty="0">
                <a:solidFill>
                  <a:srgbClr val="000000"/>
                </a:solidFill>
                <a:latin typeface="Calibri" panose="020F0502020204030204" pitchFamily="34" charset="0"/>
                <a:ea typeface="Calibri" pitchFamily="34" charset="0"/>
              </a:rPr>
              <a:t>Ο </a:t>
            </a:r>
            <a:r>
              <a:rPr lang="el-GR" altLang="el-GR" sz="2200" b="1" kern="0" dirty="0">
                <a:solidFill>
                  <a:srgbClr val="000000"/>
                </a:solidFill>
                <a:latin typeface="Calibri" panose="020F0502020204030204" pitchFamily="34" charset="0"/>
                <a:ea typeface="Calibri" pitchFamily="34" charset="0"/>
              </a:rPr>
              <a:t>Έξω Πλάγιος Σύνδεσμος </a:t>
            </a:r>
            <a:r>
              <a:rPr lang="el-GR" altLang="el-GR" sz="2200" kern="0" dirty="0">
                <a:solidFill>
                  <a:srgbClr val="000000"/>
                </a:solidFill>
                <a:latin typeface="Calibri" panose="020F0502020204030204" pitchFamily="34" charset="0"/>
                <a:ea typeface="Calibri" pitchFamily="34" charset="0"/>
              </a:rPr>
              <a:t>περιορίζει την παραμόρφωση ραιβότητας. Δέχεται το 55% των τάσεων που αναπτύσσονται κατά την πλήρη έκταση. Σημαντικός και ο ρόλος του κατά την κάμψη, διότι οι οπίσθιες δομές χαλαρώνουν.</a:t>
            </a:r>
            <a:endParaRPr lang="el-GR" altLang="el-GR" sz="2200" kern="0" dirty="0">
              <a:solidFill>
                <a:srgbClr val="000000"/>
              </a:solidFill>
              <a:latin typeface="Calibri" panose="020F0502020204030204" pitchFamily="34" charset="0"/>
              <a:cs typeface="Arial" charset="0"/>
            </a:endParaRPr>
          </a:p>
        </p:txBody>
      </p:sp>
      <p:sp>
        <p:nvSpPr>
          <p:cNvPr id="9" name="Ορθογώνιο 8"/>
          <p:cNvSpPr/>
          <p:nvPr/>
        </p:nvSpPr>
        <p:spPr>
          <a:xfrm>
            <a:off x="5181279" y="6021288"/>
            <a:ext cx="3461961"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Gray348.</a:t>
            </a:r>
            <a:r>
              <a:rPr lang="el-GR" sz="1200" dirty="0" smtClean="0">
                <a:solidFill>
                  <a:srgbClr val="808080"/>
                </a:solidFill>
                <a:latin typeface="Calibri" panose="020F0502020204030204" pitchFamily="34" charset="0"/>
              </a:rPr>
              <a:t>από </a:t>
            </a:r>
            <a:r>
              <a:rPr lang="en-US" sz="1200" dirty="0">
                <a:latin typeface="Calibri" panose="020F0502020204030204" pitchFamily="34" charset="0"/>
                <a:hlinkClick r:id="rId5" tooltip="User:Pngbot"/>
              </a:rPr>
              <a:t>Pngbot</a:t>
            </a:r>
            <a:r>
              <a:rPr lang="el-GR" sz="1200" dirty="0" smtClean="0">
                <a:latin typeface="Calibri" panose="020F0502020204030204" pitchFamily="34" charset="0"/>
              </a:rPr>
              <a:t> </a:t>
            </a:r>
            <a:r>
              <a:rPr lang="el-GR" sz="1200" dirty="0" smtClean="0">
                <a:solidFill>
                  <a:srgbClr val="808080"/>
                </a:solidFill>
                <a:latin typeface="Calibri" panose="020F0502020204030204" pitchFamily="34" charset="0"/>
              </a:rPr>
              <a:t>διαθέσιμο ως κοινό κτήμα</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40436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Μηνίσκοι</a:t>
            </a:r>
            <a:endParaRPr lang="el-GR" dirty="0"/>
          </a:p>
        </p:txBody>
      </p:sp>
      <p:sp>
        <p:nvSpPr>
          <p:cNvPr id="36867" name="2 - Θέση περιεχομένου"/>
          <p:cNvSpPr>
            <a:spLocks noGrp="1"/>
          </p:cNvSpPr>
          <p:nvPr>
            <p:ph idx="1"/>
          </p:nvPr>
        </p:nvSpPr>
        <p:spPr>
          <a:xfrm>
            <a:off x="91722" y="2520280"/>
            <a:ext cx="5848430" cy="4509120"/>
          </a:xfrm>
        </p:spPr>
        <p:txBody>
          <a:bodyPr/>
          <a:lstStyle/>
          <a:p>
            <a:pPr marL="271463" indent="-271463" eaLnBrk="1" hangingPunct="1">
              <a:lnSpc>
                <a:spcPct val="105000"/>
              </a:lnSpc>
              <a:spcBef>
                <a:spcPts val="600"/>
              </a:spcBef>
              <a:buSzPct val="100000"/>
            </a:pPr>
            <a:r>
              <a:rPr lang="el-GR" altLang="el-GR" sz="2100" dirty="0" smtClean="0">
                <a:solidFill>
                  <a:srgbClr val="000000"/>
                </a:solidFill>
                <a:ea typeface="Calibri" pitchFamily="34" charset="0"/>
              </a:rPr>
              <a:t>Κατά την κάμψη από τις 90</a:t>
            </a:r>
            <a:r>
              <a:rPr lang="el-GR" altLang="el-GR" sz="2100" baseline="30000" dirty="0" smtClean="0">
                <a:solidFill>
                  <a:srgbClr val="000000"/>
                </a:solidFill>
                <a:ea typeface="Calibri" pitchFamily="34" charset="0"/>
              </a:rPr>
              <a:t>ο</a:t>
            </a:r>
            <a:r>
              <a:rPr lang="el-GR" altLang="el-GR" sz="2100" dirty="0" smtClean="0">
                <a:solidFill>
                  <a:srgbClr val="000000"/>
                </a:solidFill>
                <a:ea typeface="Calibri" pitchFamily="34" charset="0"/>
              </a:rPr>
              <a:t> έως την πλήρη έκταση των 0</a:t>
            </a:r>
            <a:r>
              <a:rPr lang="el-GR" altLang="el-GR" sz="2100" baseline="30000" dirty="0" smtClean="0">
                <a:solidFill>
                  <a:srgbClr val="000000"/>
                </a:solidFill>
                <a:ea typeface="Calibri" pitchFamily="34" charset="0"/>
              </a:rPr>
              <a:t>ο</a:t>
            </a:r>
            <a:r>
              <a:rPr lang="el-GR" altLang="el-GR" sz="2100" dirty="0" smtClean="0">
                <a:solidFill>
                  <a:srgbClr val="000000"/>
                </a:solidFill>
                <a:ea typeface="Calibri" pitchFamily="34" charset="0"/>
              </a:rPr>
              <a:t>, η μετακίνηση τους (4-9</a:t>
            </a:r>
            <a:r>
              <a:rPr lang="en-US" altLang="el-GR" sz="2100" dirty="0" smtClean="0">
                <a:solidFill>
                  <a:srgbClr val="000000"/>
                </a:solidFill>
                <a:ea typeface="Calibri" pitchFamily="34" charset="0"/>
              </a:rPr>
              <a:t>mm) </a:t>
            </a:r>
            <a:r>
              <a:rPr lang="el-GR" altLang="el-GR" sz="2100" dirty="0" smtClean="0">
                <a:solidFill>
                  <a:srgbClr val="000000"/>
                </a:solidFill>
                <a:ea typeface="Calibri" pitchFamily="34" charset="0"/>
              </a:rPr>
              <a:t>συμβάλλει ενεργά στην σταθεροποίηση του γόνατος</a:t>
            </a:r>
            <a:r>
              <a:rPr lang="en-US" altLang="el-GR" sz="2100" dirty="0" smtClean="0">
                <a:solidFill>
                  <a:srgbClr val="000000"/>
                </a:solidFill>
                <a:ea typeface="Calibri" pitchFamily="34" charset="0"/>
              </a:rPr>
              <a:t>. </a:t>
            </a:r>
            <a:r>
              <a:rPr lang="el-GR" altLang="el-GR" sz="2100" dirty="0" smtClean="0">
                <a:solidFill>
                  <a:srgbClr val="000000"/>
                </a:solidFill>
                <a:ea typeface="Calibri" pitchFamily="34" charset="0"/>
              </a:rPr>
              <a:t>Χωρίς τους</a:t>
            </a:r>
            <a:r>
              <a:rPr lang="en-US" altLang="el-GR" sz="2100" dirty="0" smtClean="0">
                <a:solidFill>
                  <a:srgbClr val="000000"/>
                </a:solidFill>
                <a:ea typeface="Calibri" pitchFamily="34" charset="0"/>
              </a:rPr>
              <a:t> </a:t>
            </a:r>
            <a:r>
              <a:rPr lang="el-GR" altLang="el-GR" sz="2100" dirty="0" smtClean="0">
                <a:solidFill>
                  <a:srgbClr val="000000"/>
                </a:solidFill>
                <a:ea typeface="Calibri" pitchFamily="34" charset="0"/>
              </a:rPr>
              <a:t> μηνίσκους </a:t>
            </a:r>
            <a:r>
              <a:rPr lang="en-US" altLang="el-GR" sz="2100" dirty="0" smtClean="0">
                <a:solidFill>
                  <a:srgbClr val="000000"/>
                </a:solidFill>
                <a:ea typeface="Calibri" pitchFamily="34" charset="0"/>
              </a:rPr>
              <a:t> </a:t>
            </a:r>
            <a:r>
              <a:rPr lang="el-GR" altLang="el-GR" sz="2100" dirty="0" smtClean="0">
                <a:solidFill>
                  <a:srgbClr val="000000"/>
                </a:solidFill>
                <a:cs typeface="Arial" charset="0"/>
              </a:rPr>
              <a:t>η επιφάνεια επαφής μειώνεται</a:t>
            </a:r>
            <a:r>
              <a:rPr lang="en-US" altLang="el-GR" sz="2100" dirty="0" smtClean="0">
                <a:solidFill>
                  <a:srgbClr val="000000"/>
                </a:solidFill>
                <a:cs typeface="Arial" charset="0"/>
              </a:rPr>
              <a:t> </a:t>
            </a:r>
            <a:r>
              <a:rPr lang="el-GR" altLang="el-GR" sz="2100" dirty="0" smtClean="0">
                <a:solidFill>
                  <a:srgbClr val="000000"/>
                </a:solidFill>
                <a:cs typeface="Arial" charset="0"/>
              </a:rPr>
              <a:t>και μετατοπίζεται προς το κέντρο του κνημιαίου </a:t>
            </a:r>
            <a:r>
              <a:rPr lang="en-US" altLang="el-GR" sz="2100" dirty="0" smtClean="0">
                <a:solidFill>
                  <a:srgbClr val="000000"/>
                </a:solidFill>
                <a:cs typeface="Arial" charset="0"/>
              </a:rPr>
              <a:t>plateau</a:t>
            </a:r>
            <a:r>
              <a:rPr lang="el-GR" altLang="el-GR" sz="2100" dirty="0" smtClean="0">
                <a:solidFill>
                  <a:srgbClr val="000000"/>
                </a:solidFill>
                <a:cs typeface="Arial" charset="0"/>
              </a:rPr>
              <a:t>, ενώ τα συμπιεστικά φορτία  αυξάνονται κατά 3-5 φορές.</a:t>
            </a:r>
          </a:p>
          <a:p>
            <a:pPr marL="271463" indent="-271463" eaLnBrk="1" hangingPunct="1">
              <a:lnSpc>
                <a:spcPct val="105000"/>
              </a:lnSpc>
              <a:spcBef>
                <a:spcPts val="600"/>
              </a:spcBef>
              <a:buSzPct val="100000"/>
            </a:pPr>
            <a:r>
              <a:rPr lang="el-GR" altLang="el-GR" sz="2100" dirty="0" smtClean="0">
                <a:solidFill>
                  <a:srgbClr val="000000"/>
                </a:solidFill>
                <a:cs typeface="Arial" charset="0"/>
              </a:rPr>
              <a:t>Εάν αφαιρεθούν οι μηνίσκοι</a:t>
            </a:r>
            <a:r>
              <a:rPr lang="en-US" altLang="el-GR" sz="2100" dirty="0" smtClean="0">
                <a:solidFill>
                  <a:srgbClr val="000000"/>
                </a:solidFill>
                <a:cs typeface="Arial" charset="0"/>
              </a:rPr>
              <a:t>,</a:t>
            </a:r>
            <a:r>
              <a:rPr lang="el-GR" altLang="el-GR" sz="2100" dirty="0" smtClean="0">
                <a:solidFill>
                  <a:srgbClr val="000000"/>
                </a:solidFill>
                <a:cs typeface="Arial" charset="0"/>
              </a:rPr>
              <a:t> οι εφαρμοζόμενες δυνάμεις είναι σημαντικά μεγαλύτερες -δρώντας σε μικρότερη επιφάνεια επαφής- και οδηγούν σε φθορές του χόνδρου. </a:t>
            </a:r>
          </a:p>
          <a:p>
            <a:pPr marL="271463" indent="-271463" eaLnBrk="1" hangingPunct="1">
              <a:lnSpc>
                <a:spcPct val="105000"/>
              </a:lnSpc>
              <a:spcBef>
                <a:spcPts val="600"/>
              </a:spcBef>
              <a:buClr>
                <a:srgbClr val="FFFF00"/>
              </a:buClr>
              <a:buSzPct val="140000"/>
            </a:pPr>
            <a:endParaRPr lang="el-GR" altLang="el-GR" sz="2100" dirty="0" smtClean="0">
              <a:solidFill>
                <a:schemeClr val="bg1"/>
              </a:solidFill>
              <a:ea typeface="Calibri" pitchFamily="34" charset="0"/>
            </a:endParaRPr>
          </a:p>
          <a:p>
            <a:pPr marL="271463" indent="-271463">
              <a:lnSpc>
                <a:spcPct val="105000"/>
              </a:lnSpc>
              <a:spcBef>
                <a:spcPts val="600"/>
              </a:spcBef>
            </a:pPr>
            <a:endParaRPr lang="el-GR" altLang="el-GR" sz="2100" dirty="0" smtClean="0">
              <a:solidFill>
                <a:srgbClr val="161616"/>
              </a:solidFill>
              <a:ea typeface="Calibri" pitchFamily="34" charset="0"/>
            </a:endParaRPr>
          </a:p>
        </p:txBody>
      </p:sp>
      <p:sp>
        <p:nvSpPr>
          <p:cNvPr id="3686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13479959-2DC4-47B1-A8A9-16663044CC4B}" type="slidenum">
              <a:rPr lang="el-GR" altLang="el-GR" sz="1400" smtClean="0">
                <a:solidFill>
                  <a:srgbClr val="000000"/>
                </a:solidFill>
                <a:latin typeface="Arial" charset="0"/>
              </a:rPr>
              <a:pPr eaLnBrk="1" hangingPunct="1">
                <a:spcBef>
                  <a:spcPct val="0"/>
                </a:spcBef>
                <a:buClrTx/>
                <a:buSzTx/>
                <a:buFontTx/>
                <a:buNone/>
              </a:pPr>
              <a:t>22</a:t>
            </a:fld>
            <a:endParaRPr lang="el-GR" altLang="el-GR" sz="1400" dirty="0" smtClean="0">
              <a:solidFill>
                <a:srgbClr val="000000"/>
              </a:solidFill>
              <a:latin typeface="Arial" charset="0"/>
            </a:endParaRPr>
          </a:p>
        </p:txBody>
      </p:sp>
      <p:pic>
        <p:nvPicPr>
          <p:cNvPr id="164866" name="Picture 2" descr="http://upload.wikimedia.org/wikipedia/commons/a/a8/Gray349.png"/>
          <p:cNvPicPr>
            <a:picLocks noChangeAspect="1" noChangeArrowheads="1"/>
          </p:cNvPicPr>
          <p:nvPr/>
        </p:nvPicPr>
        <p:blipFill>
          <a:blip r:embed="rId3"/>
          <a:srcRect/>
          <a:stretch>
            <a:fillRect/>
          </a:stretch>
        </p:blipFill>
        <p:spPr bwMode="auto">
          <a:xfrm>
            <a:off x="5940152" y="2550096"/>
            <a:ext cx="3100212" cy="2841625"/>
          </a:xfrm>
          <a:prstGeom prst="rect">
            <a:avLst/>
          </a:prstGeom>
          <a:ln w="38100" cap="sq" cmpd="thickThin">
            <a:solidFill>
              <a:srgbClr val="000000"/>
            </a:solidFill>
            <a:prstDash val="solid"/>
            <a:miter lim="800000"/>
          </a:ln>
          <a:effectLst>
            <a:innerShdw blurRad="76200">
              <a:srgbClr val="000000"/>
            </a:innerShdw>
          </a:effectLst>
        </p:spPr>
      </p:pic>
      <p:sp>
        <p:nvSpPr>
          <p:cNvPr id="7" name="TextBox 5"/>
          <p:cNvSpPr txBox="1"/>
          <p:nvPr/>
        </p:nvSpPr>
        <p:spPr>
          <a:xfrm>
            <a:off x="6559068" y="5487615"/>
            <a:ext cx="2016224" cy="461665"/>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a:t>
            </a:r>
            <a:r>
              <a:rPr lang="de-DE" sz="1200" dirty="0" smtClean="0">
                <a:solidFill>
                  <a:srgbClr val="808080"/>
                </a:solidFill>
                <a:latin typeface="Calibri" panose="020F0502020204030204" pitchFamily="34" charset="0"/>
                <a:hlinkClick r:id="rId4"/>
              </a:rPr>
              <a:t>Gray349</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a:t>
            </a:r>
            <a:r>
              <a:rPr lang="en-US" sz="1200" dirty="0" smtClean="0">
                <a:latin typeface="Calibri" panose="020F0502020204030204" pitchFamily="34" charset="0"/>
                <a:hlinkClick r:id="rId5" tooltip="User:Pngbot"/>
              </a:rPr>
              <a:t>Pngbot</a:t>
            </a:r>
            <a:r>
              <a:rPr lang="en-US" sz="1200" dirty="0" smtClean="0">
                <a:latin typeface="Calibri" panose="020F0502020204030204" pitchFamily="34" charset="0"/>
              </a:rPr>
              <a:t> </a:t>
            </a:r>
            <a:r>
              <a:rPr lang="el-GR" sz="1200" dirty="0" smtClean="0">
                <a:solidFill>
                  <a:srgbClr val="808080"/>
                </a:solidFill>
                <a:latin typeface="Calibri" panose="020F0502020204030204" pitchFamily="34" charset="0"/>
              </a:rPr>
              <a:t>διαθέσιμο ως κοινό κτήμα</a:t>
            </a:r>
            <a:endParaRPr lang="el-GR" sz="1200" dirty="0">
              <a:solidFill>
                <a:srgbClr val="808080"/>
              </a:solidFill>
              <a:latin typeface="Calibri" panose="020F0502020204030204" pitchFamily="34" charset="0"/>
            </a:endParaRPr>
          </a:p>
        </p:txBody>
      </p:sp>
      <p:sp>
        <p:nvSpPr>
          <p:cNvPr id="3" name="Ορθογώνιο 2"/>
          <p:cNvSpPr/>
          <p:nvPr/>
        </p:nvSpPr>
        <p:spPr>
          <a:xfrm>
            <a:off x="107504" y="1124744"/>
            <a:ext cx="9036496" cy="1435906"/>
          </a:xfrm>
          <a:prstGeom prst="rect">
            <a:avLst/>
          </a:prstGeom>
        </p:spPr>
        <p:txBody>
          <a:bodyPr wrap="square">
            <a:spAutoFit/>
          </a:bodyPr>
          <a:lstStyle/>
          <a:p>
            <a:pPr marL="271463" lvl="0" indent="-271463">
              <a:lnSpc>
                <a:spcPct val="105000"/>
              </a:lnSpc>
              <a:spcBef>
                <a:spcPts val="600"/>
              </a:spcBef>
              <a:buClr>
                <a:srgbClr val="A50021"/>
              </a:buClr>
              <a:buSzPct val="100000"/>
              <a:buFont typeface="Wingdings" panose="05000000000000000000" pitchFamily="2" charset="2"/>
              <a:buChar char="Ø"/>
            </a:pPr>
            <a:r>
              <a:rPr lang="el-GR" altLang="el-GR" sz="2100" kern="0" dirty="0">
                <a:solidFill>
                  <a:srgbClr val="000000"/>
                </a:solidFill>
                <a:latin typeface="Calibri" panose="020F0502020204030204" pitchFamily="34" charset="0"/>
                <a:ea typeface="Calibri" pitchFamily="34" charset="0"/>
              </a:rPr>
              <a:t>Οι</a:t>
            </a:r>
            <a:r>
              <a:rPr lang="el-GR" altLang="el-GR" sz="2100" b="1" kern="0" dirty="0">
                <a:solidFill>
                  <a:srgbClr val="000000"/>
                </a:solidFill>
                <a:latin typeface="Calibri" panose="020F0502020204030204" pitchFamily="34" charset="0"/>
                <a:ea typeface="Calibri" pitchFamily="34" charset="0"/>
              </a:rPr>
              <a:t> Μηνίσκοι </a:t>
            </a:r>
            <a:r>
              <a:rPr lang="el-GR" altLang="el-GR" sz="2100" kern="0" dirty="0">
                <a:solidFill>
                  <a:srgbClr val="000000"/>
                </a:solidFill>
                <a:latin typeface="Calibri" panose="020F0502020204030204" pitchFamily="34" charset="0"/>
                <a:ea typeface="Calibri" pitchFamily="34" charset="0"/>
              </a:rPr>
              <a:t>αυξάνουν την επιφάνεια κατανομής των συμπιεστικών δυνάμεων στην κνημομηριαία άρθρωση καθώς δέχονται το 70% των φορτίων. </a:t>
            </a:r>
            <a:r>
              <a:rPr lang="el-GR" altLang="el-GR" sz="2100" kern="0" dirty="0">
                <a:solidFill>
                  <a:srgbClr val="000000"/>
                </a:solidFill>
                <a:latin typeface="Calibri" panose="020F0502020204030204" pitchFamily="34" charset="0"/>
                <a:cs typeface="Arial" charset="0"/>
              </a:rPr>
              <a:t>Μειώνουν σημαντικά τη φόρτιση του υποχόνδρινου οστού και του χόνδρου στο κνημιαίο </a:t>
            </a:r>
            <a:r>
              <a:rPr lang="en-US" altLang="el-GR" sz="2100" kern="0" dirty="0">
                <a:solidFill>
                  <a:srgbClr val="000000"/>
                </a:solidFill>
                <a:latin typeface="Calibri" panose="020F0502020204030204" pitchFamily="34" charset="0"/>
                <a:cs typeface="Arial" charset="0"/>
              </a:rPr>
              <a:t>plateau.</a:t>
            </a:r>
            <a:r>
              <a:rPr lang="el-GR" altLang="el-GR" sz="2100" kern="0" dirty="0">
                <a:solidFill>
                  <a:srgbClr val="000000"/>
                </a:solidFill>
                <a:latin typeface="Calibri" panose="020F0502020204030204" pitchFamily="34" charset="0"/>
                <a:ea typeface="Calibri" pitchFamily="34" charset="0"/>
              </a:rPr>
              <a:t> </a:t>
            </a:r>
          </a:p>
        </p:txBody>
      </p:sp>
    </p:spTree>
    <p:extLst>
      <p:ext uri="{BB962C8B-B14F-4D97-AF65-F5344CB8AC3E}">
        <p14:creationId xmlns:p14="http://schemas.microsoft.com/office/powerpoint/2010/main" val="2113881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243190" y="1916113"/>
            <a:ext cx="6976533" cy="2089150"/>
          </a:xfrm>
          <a:ln w="28575">
            <a:solidFill>
              <a:srgbClr val="A50021"/>
            </a:solidFill>
          </a:ln>
        </p:spPr>
        <p:txBody>
          <a:bodyPr/>
          <a:lstStyle/>
          <a:p>
            <a:pPr eaLnBrk="1" hangingPunct="1">
              <a:defRPr/>
            </a:pPr>
            <a:r>
              <a:rPr lang="el-GR" altLang="el-GR" sz="4000" b="1" dirty="0" smtClean="0">
                <a:solidFill>
                  <a:srgbClr val="000000"/>
                </a:solidFill>
              </a:rPr>
              <a:t>Επιγονατιδομηριαία Άρθρωση </a:t>
            </a:r>
            <a:r>
              <a:rPr lang="el-GR" altLang="el-GR" sz="4000" b="1" dirty="0" smtClean="0"/>
              <a:t/>
            </a:r>
            <a:br>
              <a:rPr lang="el-GR" altLang="el-GR" sz="4000" b="1" dirty="0" smtClean="0"/>
            </a:br>
            <a:r>
              <a:rPr lang="el-GR" altLang="el-GR" sz="4000" b="1" dirty="0" smtClean="0"/>
              <a:t>Στοιχεία Εμβιομηχανικής</a:t>
            </a:r>
            <a:br>
              <a:rPr lang="el-GR" altLang="el-GR" sz="4000" b="1" dirty="0" smtClean="0"/>
            </a:br>
            <a:endParaRPr lang="el-GR" altLang="el-GR" sz="2800" b="1" dirty="0" smtClean="0"/>
          </a:p>
        </p:txBody>
      </p:sp>
    </p:spTree>
    <p:extLst>
      <p:ext uri="{BB962C8B-B14F-4D97-AF65-F5344CB8AC3E}">
        <p14:creationId xmlns:p14="http://schemas.microsoft.com/office/powerpoint/2010/main" val="1944480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136" y="188918"/>
            <a:ext cx="8768644" cy="936625"/>
          </a:xfrm>
        </p:spPr>
        <p:txBody>
          <a:bodyPr/>
          <a:lstStyle/>
          <a:p>
            <a:pPr>
              <a:defRPr/>
            </a:pPr>
            <a:r>
              <a:rPr lang="el-GR" altLang="el-GR" dirty="0" smtClean="0"/>
              <a:t> Ο Εμβιομηχανικός Ρόλος της Επιγονατίδας</a:t>
            </a:r>
            <a:endParaRPr lang="el-GR" dirty="0"/>
          </a:p>
        </p:txBody>
      </p:sp>
      <p:sp>
        <p:nvSpPr>
          <p:cNvPr id="3" name="2 - Θέση περιεχομένου"/>
          <p:cNvSpPr>
            <a:spLocks noGrp="1"/>
          </p:cNvSpPr>
          <p:nvPr>
            <p:ph idx="1"/>
          </p:nvPr>
        </p:nvSpPr>
        <p:spPr>
          <a:xfrm>
            <a:off x="251520" y="1270000"/>
            <a:ext cx="8784976" cy="5399088"/>
          </a:xfrm>
        </p:spPr>
        <p:txBody>
          <a:bodyPr/>
          <a:lstStyle/>
          <a:p>
            <a:pPr eaLnBrk="1" hangingPunct="1">
              <a:lnSpc>
                <a:spcPct val="112000"/>
              </a:lnSpc>
              <a:spcBef>
                <a:spcPts val="1200"/>
              </a:spcBef>
              <a:buSzPct val="100000"/>
            </a:pPr>
            <a:r>
              <a:rPr lang="el-GR" altLang="el-GR" dirty="0" smtClean="0">
                <a:solidFill>
                  <a:srgbClr val="000000"/>
                </a:solidFill>
                <a:ea typeface="Calibri" pitchFamily="34" charset="0"/>
              </a:rPr>
              <a:t>Η παρουσία της προστατεύει (πρόσθια &amp; εξωτερικά) την κνημομηριαία άρθρωση.</a:t>
            </a:r>
          </a:p>
          <a:p>
            <a:pPr eaLnBrk="1" hangingPunct="1">
              <a:lnSpc>
                <a:spcPct val="112000"/>
              </a:lnSpc>
              <a:spcBef>
                <a:spcPts val="1200"/>
              </a:spcBef>
              <a:buSzPct val="100000"/>
            </a:pPr>
            <a:r>
              <a:rPr lang="el-GR" altLang="el-GR" dirty="0" smtClean="0">
                <a:solidFill>
                  <a:srgbClr val="000000"/>
                </a:solidFill>
                <a:ea typeface="Calibri" pitchFamily="34" charset="0"/>
              </a:rPr>
              <a:t>Μείωση της τριβής κατά τη λειτουργία του εκτατικού μηχανισμού.</a:t>
            </a:r>
          </a:p>
          <a:p>
            <a:pPr eaLnBrk="1" hangingPunct="1">
              <a:lnSpc>
                <a:spcPct val="112000"/>
              </a:lnSpc>
              <a:spcBef>
                <a:spcPts val="1200"/>
              </a:spcBef>
              <a:buSzPct val="100000"/>
            </a:pPr>
            <a:r>
              <a:rPr lang="el-GR" altLang="el-GR" dirty="0" smtClean="0">
                <a:solidFill>
                  <a:srgbClr val="000000"/>
                </a:solidFill>
                <a:ea typeface="Calibri" pitchFamily="34" charset="0"/>
              </a:rPr>
              <a:t>Αποτελεί οδηγό σημείο κατά την έλξη του τετρακέφαλου και του επιγονατιδικού συνδέσμου.</a:t>
            </a:r>
          </a:p>
          <a:p>
            <a:pPr eaLnBrk="1" hangingPunct="1">
              <a:lnSpc>
                <a:spcPct val="112000"/>
              </a:lnSpc>
              <a:spcBef>
                <a:spcPts val="1200"/>
              </a:spcBef>
              <a:buSzPct val="100000"/>
            </a:pPr>
            <a:r>
              <a:rPr lang="el-GR" altLang="el-GR" dirty="0" smtClean="0">
                <a:solidFill>
                  <a:srgbClr val="000000"/>
                </a:solidFill>
                <a:ea typeface="Calibri" pitchFamily="34" charset="0"/>
              </a:rPr>
              <a:t>Αυξάνει τον μοχλοβραχίονα δύναμης κατά την έκταση του γόνατος (πρόσθια μετατόπιση του τένοντα του τετρακέφαλου μακριά από τον άξονα  της κίνησης).</a:t>
            </a:r>
          </a:p>
          <a:p>
            <a:pPr eaLnBrk="1" hangingPunct="1">
              <a:lnSpc>
                <a:spcPct val="112000"/>
              </a:lnSpc>
              <a:spcBef>
                <a:spcPts val="1200"/>
              </a:spcBef>
              <a:buSzPct val="100000"/>
            </a:pPr>
            <a:r>
              <a:rPr lang="el-GR" altLang="el-GR" dirty="0" smtClean="0">
                <a:solidFill>
                  <a:srgbClr val="000000"/>
                </a:solidFill>
                <a:ea typeface="Calibri" pitchFamily="34" charset="0"/>
              </a:rPr>
              <a:t>Η ύπαρξη της αυξάνει την επιφάνεια επαφής μεταξύ του επιγονατιδικού τένοντα και του μηριαίου οστού με αποτέλεσμα την ευρύτερη διασπορά και κατανομή των συμπιεστικών φορτίων στο μηριαίο κατά την κίνηση.</a:t>
            </a:r>
            <a:endParaRPr lang="el-GR" altLang="el-GR" dirty="0" smtClean="0">
              <a:solidFill>
                <a:srgbClr val="161616"/>
              </a:solidFill>
              <a:ea typeface="Calibri" pitchFamily="34" charset="0"/>
            </a:endParaRPr>
          </a:p>
        </p:txBody>
      </p:sp>
      <p:sp>
        <p:nvSpPr>
          <p:cNvPr id="38916"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F35C3448-6ABB-4DEF-A8F6-60EB9AE05F2D}" type="slidenum">
              <a:rPr lang="el-GR" altLang="el-GR" sz="1400" smtClean="0">
                <a:solidFill>
                  <a:srgbClr val="000000"/>
                </a:solidFill>
                <a:latin typeface="Arial" charset="0"/>
              </a:rPr>
              <a:pPr eaLnBrk="1" hangingPunct="1">
                <a:spcBef>
                  <a:spcPct val="0"/>
                </a:spcBef>
                <a:buClrTx/>
                <a:buSzTx/>
                <a:buFontTx/>
                <a:buNone/>
              </a:pPr>
              <a:t>24</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1643772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136" y="188918"/>
            <a:ext cx="8768644" cy="936625"/>
          </a:xfrm>
        </p:spPr>
        <p:txBody>
          <a:bodyPr/>
          <a:lstStyle/>
          <a:p>
            <a:pPr>
              <a:defRPr/>
            </a:pPr>
            <a:r>
              <a:rPr lang="el-GR" altLang="el-GR" dirty="0" smtClean="0"/>
              <a:t>Κίνηση Επιγονατίδας - Επιφάνειες Επαφής </a:t>
            </a:r>
            <a:r>
              <a:rPr lang="el-GR" altLang="el-GR" baseline="-16000" dirty="0" smtClean="0"/>
              <a:t> [1/2] </a:t>
            </a:r>
            <a:endParaRPr lang="el-GR" dirty="0"/>
          </a:p>
        </p:txBody>
      </p:sp>
      <p:sp>
        <p:nvSpPr>
          <p:cNvPr id="3" name="2 - Θέση περιεχομένου"/>
          <p:cNvSpPr>
            <a:spLocks noGrp="1"/>
          </p:cNvSpPr>
          <p:nvPr>
            <p:ph idx="1"/>
          </p:nvPr>
        </p:nvSpPr>
        <p:spPr>
          <a:xfrm>
            <a:off x="251520" y="1268760"/>
            <a:ext cx="8712968" cy="5400600"/>
          </a:xfrm>
        </p:spPr>
        <p:txBody>
          <a:bodyPr/>
          <a:lstStyle/>
          <a:p>
            <a:pPr marL="355600" indent="-355600">
              <a:lnSpc>
                <a:spcPct val="110000"/>
              </a:lnSpc>
              <a:spcBef>
                <a:spcPts val="1200"/>
              </a:spcBef>
              <a:buSzPct val="100000"/>
            </a:pPr>
            <a:r>
              <a:rPr lang="el-GR" altLang="el-GR" dirty="0" smtClean="0">
                <a:solidFill>
                  <a:srgbClr val="000000"/>
                </a:solidFill>
                <a:ea typeface="Calibri" pitchFamily="34" charset="0"/>
              </a:rPr>
              <a:t>Από την πλήρη έκταση των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έως την πλήρη κάμψη των 140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η επιγονατίδα ολισθαίνει κατά 7 - 8 </a:t>
            </a:r>
            <a:r>
              <a:rPr lang="en-US" altLang="el-GR" dirty="0" smtClean="0">
                <a:solidFill>
                  <a:srgbClr val="000000"/>
                </a:solidFill>
                <a:ea typeface="Calibri" pitchFamily="34" charset="0"/>
              </a:rPr>
              <a:t>cm</a:t>
            </a:r>
            <a:r>
              <a:rPr lang="el-GR" altLang="el-GR" dirty="0" smtClean="0">
                <a:solidFill>
                  <a:srgbClr val="000000"/>
                </a:solidFill>
                <a:ea typeface="Calibri" pitchFamily="34" charset="0"/>
              </a:rPr>
              <a:t> μέσα στη μηριαία τροχιλία.</a:t>
            </a:r>
          </a:p>
          <a:p>
            <a:pPr marL="355600" indent="-355600">
              <a:lnSpc>
                <a:spcPct val="110000"/>
              </a:lnSpc>
              <a:spcBef>
                <a:spcPts val="1200"/>
              </a:spcBef>
              <a:buSzPct val="100000"/>
            </a:pPr>
            <a:r>
              <a:rPr lang="el-GR" altLang="el-GR" dirty="0" smtClean="0">
                <a:solidFill>
                  <a:srgbClr val="000000"/>
                </a:solidFill>
                <a:ea typeface="Calibri" pitchFamily="34" charset="0"/>
              </a:rPr>
              <a:t>Κατά την εξέλιξη της κάμψης, η επιφάνεια της επιγονατίδας η οποία έρχεται σε επαφή με την τροχιλία αλλάζει διαδοχικά. Συγκεκριμένα:</a:t>
            </a:r>
          </a:p>
          <a:p>
            <a:pPr marL="755650" lvl="1" indent="-355600">
              <a:lnSpc>
                <a:spcPct val="110000"/>
              </a:lnSpc>
              <a:spcBef>
                <a:spcPts val="1200"/>
              </a:spcBef>
            </a:pPr>
            <a:r>
              <a:rPr lang="el-GR" altLang="el-GR" dirty="0" smtClean="0">
                <a:solidFill>
                  <a:srgbClr val="000000"/>
                </a:solidFill>
                <a:ea typeface="Calibri" pitchFamily="34" charset="0"/>
              </a:rPr>
              <a:t>Από την πλήρη έκταση των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μέχρι τις 18</a:t>
            </a:r>
            <a:r>
              <a:rPr lang="el-GR" altLang="el-GR" baseline="30000" dirty="0" smtClean="0">
                <a:solidFill>
                  <a:srgbClr val="000000"/>
                </a:solidFill>
                <a:ea typeface="Calibri" pitchFamily="34" charset="0"/>
              </a:rPr>
              <a:t>ο </a:t>
            </a:r>
            <a:r>
              <a:rPr lang="el-GR" altLang="el-GR" dirty="0" smtClean="0">
                <a:solidFill>
                  <a:srgbClr val="000000"/>
                </a:solidFill>
                <a:ea typeface="Calibri" pitchFamily="34" charset="0"/>
              </a:rPr>
              <a:t> κάμψης δεν πραγματοποιείται καμία επαφή</a:t>
            </a:r>
            <a:r>
              <a:rPr lang="el-GR" altLang="el-GR" b="1" dirty="0" smtClean="0">
                <a:solidFill>
                  <a:srgbClr val="000000"/>
                </a:solidFill>
                <a:ea typeface="Calibri" pitchFamily="34" charset="0"/>
              </a:rPr>
              <a:t> </a:t>
            </a:r>
            <a:r>
              <a:rPr lang="el-GR" altLang="el-GR" dirty="0" smtClean="0">
                <a:solidFill>
                  <a:srgbClr val="000000"/>
                </a:solidFill>
                <a:ea typeface="Calibri" pitchFamily="34" charset="0"/>
              </a:rPr>
              <a:t>μεταξύ της επιγονατίδας και της μηριαίας τροχιλίας.</a:t>
            </a:r>
          </a:p>
          <a:p>
            <a:pPr lvl="1">
              <a:lnSpc>
                <a:spcPct val="110000"/>
              </a:lnSpc>
              <a:spcBef>
                <a:spcPts val="1200"/>
              </a:spcBef>
            </a:pPr>
            <a:r>
              <a:rPr lang="el-GR" altLang="el-GR" dirty="0">
                <a:solidFill>
                  <a:srgbClr val="000000"/>
                </a:solidFill>
                <a:ea typeface="Calibri" pitchFamily="34" charset="0"/>
              </a:rPr>
              <a:t>Από τις 20</a:t>
            </a:r>
            <a:r>
              <a:rPr lang="el-GR" altLang="el-GR" baseline="30000" dirty="0">
                <a:solidFill>
                  <a:srgbClr val="000000"/>
                </a:solidFill>
                <a:ea typeface="Calibri" pitchFamily="34" charset="0"/>
              </a:rPr>
              <a:t>ο</a:t>
            </a:r>
            <a:r>
              <a:rPr lang="el-GR" altLang="el-GR" dirty="0">
                <a:solidFill>
                  <a:srgbClr val="000000"/>
                </a:solidFill>
                <a:ea typeface="Calibri" pitchFamily="34" charset="0"/>
              </a:rPr>
              <a:t> έως τις 90</a:t>
            </a:r>
            <a:r>
              <a:rPr lang="el-GR" altLang="el-GR" baseline="30000" dirty="0">
                <a:solidFill>
                  <a:srgbClr val="000000"/>
                </a:solidFill>
                <a:ea typeface="Calibri" pitchFamily="34" charset="0"/>
              </a:rPr>
              <a:t>ο </a:t>
            </a:r>
            <a:r>
              <a:rPr lang="el-GR" altLang="el-GR" dirty="0">
                <a:solidFill>
                  <a:srgbClr val="000000"/>
                </a:solidFill>
                <a:ea typeface="Calibri" pitchFamily="34" charset="0"/>
              </a:rPr>
              <a:t>κάμψης, παρατηρείται μία προοδευτική ολίσθηση της επιγονατίδας μέσα στην μηριαία τροχιλία και αύξηση</a:t>
            </a:r>
            <a:r>
              <a:rPr lang="en-US" altLang="el-GR" dirty="0">
                <a:solidFill>
                  <a:srgbClr val="000000"/>
                </a:solidFill>
                <a:ea typeface="Calibri" pitchFamily="34" charset="0"/>
              </a:rPr>
              <a:t> </a:t>
            </a:r>
            <a:r>
              <a:rPr lang="el-GR" altLang="el-GR" dirty="0">
                <a:solidFill>
                  <a:srgbClr val="000000"/>
                </a:solidFill>
                <a:ea typeface="Calibri" pitchFamily="34" charset="0"/>
              </a:rPr>
              <a:t>των σημείων επαφής της με τους μηριαίους κονδύλους. Το μεσαίο τμήμα της επιγονατίδας αρθρώνεται με την τροχιλία στις 60</a:t>
            </a:r>
            <a:r>
              <a:rPr lang="el-GR" altLang="el-GR" baseline="30000" dirty="0">
                <a:solidFill>
                  <a:srgbClr val="000000"/>
                </a:solidFill>
                <a:ea typeface="Calibri" pitchFamily="34" charset="0"/>
              </a:rPr>
              <a:t>0 </a:t>
            </a:r>
            <a:r>
              <a:rPr lang="el-GR" altLang="el-GR" dirty="0">
                <a:solidFill>
                  <a:srgbClr val="000000"/>
                </a:solidFill>
                <a:ea typeface="Calibri" pitchFamily="34" charset="0"/>
              </a:rPr>
              <a:t>κάμψης, ενώ το ανώτερο τμήμα της επιγονατίδας αρθρώνεται στις 90</a:t>
            </a:r>
            <a:r>
              <a:rPr lang="el-GR" altLang="el-GR" baseline="30000" dirty="0">
                <a:solidFill>
                  <a:srgbClr val="000000"/>
                </a:solidFill>
                <a:ea typeface="Calibri" pitchFamily="34" charset="0"/>
              </a:rPr>
              <a:t>0 </a:t>
            </a:r>
            <a:r>
              <a:rPr lang="el-GR" altLang="el-GR" dirty="0">
                <a:solidFill>
                  <a:srgbClr val="000000"/>
                </a:solidFill>
                <a:ea typeface="Calibri" pitchFamily="34" charset="0"/>
              </a:rPr>
              <a:t>κάμψης</a:t>
            </a:r>
            <a:r>
              <a:rPr lang="el-GR" altLang="el-GR" dirty="0" smtClean="0">
                <a:solidFill>
                  <a:srgbClr val="000000"/>
                </a:solidFill>
                <a:ea typeface="Calibri" pitchFamily="34" charset="0"/>
              </a:rPr>
              <a:t>.</a:t>
            </a:r>
            <a:endParaRPr lang="el-GR" altLang="el-GR" dirty="0">
              <a:solidFill>
                <a:srgbClr val="161616"/>
              </a:solidFill>
              <a:ea typeface="Calibri" pitchFamily="34" charset="0"/>
            </a:endParaRPr>
          </a:p>
        </p:txBody>
      </p:sp>
      <p:sp>
        <p:nvSpPr>
          <p:cNvPr id="3994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97379C51-882E-40D0-BCC4-05FA843AA4BF}" type="slidenum">
              <a:rPr lang="el-GR" altLang="el-GR" sz="1400" smtClean="0">
                <a:solidFill>
                  <a:srgbClr val="000000"/>
                </a:solidFill>
                <a:latin typeface="Arial" charset="0"/>
              </a:rPr>
              <a:pPr eaLnBrk="1" hangingPunct="1">
                <a:spcBef>
                  <a:spcPct val="0"/>
                </a:spcBef>
                <a:buClrTx/>
                <a:buSzTx/>
                <a:buFontTx/>
                <a:buNone/>
              </a:pPr>
              <a:t>25</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2408597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3634" y="188918"/>
            <a:ext cx="8686800" cy="936625"/>
          </a:xfrm>
        </p:spPr>
        <p:txBody>
          <a:bodyPr/>
          <a:lstStyle/>
          <a:p>
            <a:pPr>
              <a:defRPr/>
            </a:pPr>
            <a:r>
              <a:rPr lang="el-GR" altLang="el-GR" dirty="0" smtClean="0"/>
              <a:t>Κίνηση Επιγονατίδας - Επιφάνειες Επαφής</a:t>
            </a:r>
            <a:r>
              <a:rPr lang="el-GR" altLang="el-GR" baseline="-16000" dirty="0" smtClean="0"/>
              <a:t>  [2/2] </a:t>
            </a:r>
            <a:endParaRPr lang="el-GR" dirty="0"/>
          </a:p>
        </p:txBody>
      </p:sp>
      <p:sp>
        <p:nvSpPr>
          <p:cNvPr id="3" name="2 - Θέση περιεχομένου"/>
          <p:cNvSpPr>
            <a:spLocks noGrp="1"/>
          </p:cNvSpPr>
          <p:nvPr>
            <p:ph idx="1"/>
          </p:nvPr>
        </p:nvSpPr>
        <p:spPr>
          <a:xfrm>
            <a:off x="251520" y="1268760"/>
            <a:ext cx="8599477" cy="4104456"/>
          </a:xfrm>
        </p:spPr>
        <p:txBody>
          <a:bodyPr/>
          <a:lstStyle/>
          <a:p>
            <a:pPr marL="533400" lvl="1" indent="-266700">
              <a:lnSpc>
                <a:spcPct val="112000"/>
              </a:lnSpc>
              <a:spcBef>
                <a:spcPts val="1200"/>
              </a:spcBef>
            </a:pPr>
            <a:r>
              <a:rPr lang="el-GR" altLang="el-GR" sz="2400" dirty="0" smtClean="0">
                <a:solidFill>
                  <a:srgbClr val="000000"/>
                </a:solidFill>
                <a:ea typeface="Calibri" pitchFamily="34" charset="0"/>
              </a:rPr>
              <a:t>Από τις 90</a:t>
            </a:r>
            <a:r>
              <a:rPr lang="el-GR" altLang="el-GR" sz="2400" baseline="30000" dirty="0" smtClean="0">
                <a:solidFill>
                  <a:srgbClr val="000000"/>
                </a:solidFill>
                <a:ea typeface="Calibri" pitchFamily="34" charset="0"/>
              </a:rPr>
              <a:t>ο</a:t>
            </a:r>
            <a:r>
              <a:rPr lang="el-GR" altLang="el-GR" sz="2400" dirty="0" smtClean="0">
                <a:solidFill>
                  <a:srgbClr val="000000"/>
                </a:solidFill>
                <a:ea typeface="Calibri" pitchFamily="34" charset="0"/>
              </a:rPr>
              <a:t> έως τις 120</a:t>
            </a:r>
            <a:r>
              <a:rPr lang="el-GR" altLang="el-GR" sz="2400" baseline="30000" dirty="0" smtClean="0">
                <a:solidFill>
                  <a:srgbClr val="000000"/>
                </a:solidFill>
                <a:ea typeface="Calibri" pitchFamily="34" charset="0"/>
              </a:rPr>
              <a:t>ο</a:t>
            </a:r>
            <a:r>
              <a:rPr lang="el-GR" altLang="el-GR" sz="2400" dirty="0" smtClean="0">
                <a:solidFill>
                  <a:srgbClr val="000000"/>
                </a:solidFill>
                <a:ea typeface="Calibri" pitchFamily="34" charset="0"/>
              </a:rPr>
              <a:t> κάμψης, παρατηρείται στροφή της επιγονατίδας ελαφρά προς τα έξω, ενώ βρίσκεται σε επαφή κυρίως με τον έσω μηριαίο κόνδυλο.</a:t>
            </a:r>
          </a:p>
          <a:p>
            <a:pPr marL="533400" indent="-266700">
              <a:lnSpc>
                <a:spcPct val="112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Μετά τις 130</a:t>
            </a:r>
            <a:r>
              <a:rPr lang="el-GR" altLang="el-GR" sz="2400" baseline="30000" dirty="0" smtClean="0">
                <a:solidFill>
                  <a:srgbClr val="000000"/>
                </a:solidFill>
                <a:ea typeface="Calibri" pitchFamily="34" charset="0"/>
              </a:rPr>
              <a:t>ο</a:t>
            </a:r>
            <a:r>
              <a:rPr lang="el-GR" altLang="el-GR" sz="2400" dirty="0" smtClean="0">
                <a:solidFill>
                  <a:srgbClr val="000000"/>
                </a:solidFill>
                <a:ea typeface="Calibri" pitchFamily="34" charset="0"/>
              </a:rPr>
              <a:t> και μέχρι το τέλος της κάμψης, η επιγονατίδα βρίσκεται μέσα στην τροχιλία και σε επαφή και με τις δύο εξωτερικές επιφάνειες της. Στο εύρος αυτό παρατηρείται η</a:t>
            </a:r>
            <a:r>
              <a:rPr lang="el-GR" altLang="el-GR" sz="2400" b="1" dirty="0" smtClean="0">
                <a:solidFill>
                  <a:srgbClr val="000000"/>
                </a:solidFill>
                <a:ea typeface="Calibri" pitchFamily="34" charset="0"/>
              </a:rPr>
              <a:t> </a:t>
            </a:r>
            <a:r>
              <a:rPr lang="el-GR" altLang="el-GR" sz="2400" dirty="0" smtClean="0">
                <a:solidFill>
                  <a:srgbClr val="000000"/>
                </a:solidFill>
                <a:ea typeface="Calibri" pitchFamily="34" charset="0"/>
              </a:rPr>
              <a:t>μέγιστη επιφάνεια επαφής.</a:t>
            </a:r>
            <a:r>
              <a:rPr lang="el-GR" altLang="el-GR" sz="2400" baseline="34000" dirty="0" smtClean="0">
                <a:solidFill>
                  <a:srgbClr val="FFFF00"/>
                </a:solidFill>
                <a:effectLst>
                  <a:outerShdw blurRad="38100" dist="38100" dir="2700000" algn="tl">
                    <a:srgbClr val="000000"/>
                  </a:outerShdw>
                </a:effectLst>
                <a:latin typeface="Times New Roman" pitchFamily="18" charset="0"/>
                <a:ea typeface="Calibri" pitchFamily="34" charset="0"/>
              </a:rPr>
              <a:t/>
            </a:r>
            <a:br>
              <a:rPr lang="el-GR" altLang="el-GR" sz="2400" baseline="34000" dirty="0" smtClean="0">
                <a:solidFill>
                  <a:srgbClr val="FFFF00"/>
                </a:solidFill>
                <a:effectLst>
                  <a:outerShdw blurRad="38100" dist="38100" dir="2700000" algn="tl">
                    <a:srgbClr val="000000"/>
                  </a:outerShdw>
                </a:effectLst>
                <a:latin typeface="Times New Roman" pitchFamily="18" charset="0"/>
                <a:ea typeface="Calibri" pitchFamily="34" charset="0"/>
              </a:rPr>
            </a:br>
            <a:endParaRPr lang="el-GR" altLang="el-GR" sz="2400" dirty="0" smtClean="0">
              <a:solidFill>
                <a:srgbClr val="161616"/>
              </a:solidFill>
              <a:ea typeface="Calibri" pitchFamily="34" charset="0"/>
            </a:endParaRPr>
          </a:p>
        </p:txBody>
      </p:sp>
      <p:sp>
        <p:nvSpPr>
          <p:cNvPr id="4198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779F5C93-67E1-47AA-BAC6-57149CCA8BEF}" type="slidenum">
              <a:rPr lang="el-GR" altLang="el-GR" sz="1400" smtClean="0">
                <a:solidFill>
                  <a:srgbClr val="000000"/>
                </a:solidFill>
                <a:latin typeface="Arial" charset="0"/>
              </a:rPr>
              <a:pPr eaLnBrk="1" hangingPunct="1">
                <a:spcBef>
                  <a:spcPct val="0"/>
                </a:spcBef>
                <a:buClrTx/>
                <a:buSzTx/>
                <a:buFontTx/>
                <a:buNone/>
              </a:pPr>
              <a:t>26</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660407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Κίνηση Επιγονατίδας - Μοχλοβραχίονας Έκτασης</a:t>
            </a:r>
            <a:r>
              <a:rPr lang="el-GR" altLang="el-GR" baseline="-16000" dirty="0" smtClean="0"/>
              <a:t> [1/3] </a:t>
            </a:r>
            <a:endParaRPr lang="el-GR" dirty="0"/>
          </a:p>
        </p:txBody>
      </p:sp>
      <p:sp>
        <p:nvSpPr>
          <p:cNvPr id="43011" name="2 - Θέση περιεχομένου"/>
          <p:cNvSpPr>
            <a:spLocks noGrp="1"/>
          </p:cNvSpPr>
          <p:nvPr>
            <p:ph idx="1"/>
          </p:nvPr>
        </p:nvSpPr>
        <p:spPr>
          <a:xfrm>
            <a:off x="179512" y="1412776"/>
            <a:ext cx="8712968" cy="5445224"/>
          </a:xfrm>
        </p:spPr>
        <p:txBody>
          <a:bodyPr/>
          <a:lstStyle/>
          <a:p>
            <a:pPr eaLnBrk="1" hangingPunct="1">
              <a:lnSpc>
                <a:spcPct val="112000"/>
              </a:lnSpc>
              <a:spcBef>
                <a:spcPts val="1200"/>
              </a:spcBef>
              <a:buSzPct val="100000"/>
            </a:pPr>
            <a:r>
              <a:rPr lang="el-GR" altLang="el-GR" dirty="0" smtClean="0">
                <a:solidFill>
                  <a:srgbClr val="000000"/>
                </a:solidFill>
                <a:ea typeface="Calibri" pitchFamily="34" charset="0"/>
              </a:rPr>
              <a:t>Η κίνηση της επιγονατίδας μέσα στην τροχιλία επηρεάζει σημαντικά τον μοχλοβραχίονα της έκτασης:  </a:t>
            </a:r>
          </a:p>
          <a:p>
            <a:pPr lvl="1" eaLnBrk="1" hangingPunct="1">
              <a:lnSpc>
                <a:spcPct val="112000"/>
              </a:lnSpc>
              <a:spcBef>
                <a:spcPts val="1200"/>
              </a:spcBef>
              <a:buSzPct val="100000"/>
            </a:pPr>
            <a:r>
              <a:rPr lang="el-GR" altLang="el-GR" dirty="0" smtClean="0">
                <a:solidFill>
                  <a:srgbClr val="000000"/>
                </a:solidFill>
                <a:ea typeface="Calibri" pitchFamily="34" charset="0"/>
              </a:rPr>
              <a:t>Στο εύρος τροχιάς έκτασης από τις 140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έως τις 120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η επιγονατίδα βρίσκεται μέσα στην τροχιλία και αυξάνει το μοχλοβραχίονα της έκτασης μόλις κατά 10%. </a:t>
            </a:r>
          </a:p>
          <a:p>
            <a:pPr lvl="1" eaLnBrk="1" hangingPunct="1">
              <a:lnSpc>
                <a:spcPct val="112000"/>
              </a:lnSpc>
              <a:spcBef>
                <a:spcPts val="1200"/>
              </a:spcBef>
              <a:buSzPct val="100000"/>
            </a:pPr>
            <a:r>
              <a:rPr lang="el-GR" altLang="el-GR" dirty="0" smtClean="0">
                <a:solidFill>
                  <a:srgbClr val="000000"/>
                </a:solidFill>
                <a:ea typeface="Calibri" pitchFamily="34" charset="0"/>
              </a:rPr>
              <a:t>Ενώ, κατά την έκταση από τις 120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έως τις 45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η προοδευτική έξοδος της επιγονατίδας από την τροχιλία και η πρόσθια μετατόπιση του επιγονατιδικού  συνδέσμου αυξάνουν το μοχλοβραχίονα της έκτασης κατά 30%.</a:t>
            </a:r>
          </a:p>
        </p:txBody>
      </p:sp>
      <p:sp>
        <p:nvSpPr>
          <p:cNvPr id="4301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35183C73-1788-4848-A8E7-DC217986E8C4}" type="slidenum">
              <a:rPr lang="el-GR" altLang="el-GR" sz="1400" smtClean="0">
                <a:solidFill>
                  <a:srgbClr val="000000"/>
                </a:solidFill>
                <a:latin typeface="Arial" charset="0"/>
              </a:rPr>
              <a:pPr eaLnBrk="1" hangingPunct="1">
                <a:spcBef>
                  <a:spcPct val="0"/>
                </a:spcBef>
                <a:buClrTx/>
                <a:buSzTx/>
                <a:buFontTx/>
                <a:buNone/>
              </a:pPr>
              <a:t>27</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809304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Κίνηση Επιγονατίδας - Μοχλοβραχίονας Έκτασης</a:t>
            </a:r>
            <a:r>
              <a:rPr lang="el-GR" altLang="el-GR" baseline="-16000" dirty="0" smtClean="0"/>
              <a:t>  [2/3] </a:t>
            </a:r>
            <a:endParaRPr lang="el-GR" dirty="0"/>
          </a:p>
        </p:txBody>
      </p:sp>
      <p:sp>
        <p:nvSpPr>
          <p:cNvPr id="44035" name="2 - Θέση περιεχομένου"/>
          <p:cNvSpPr>
            <a:spLocks noGrp="1"/>
          </p:cNvSpPr>
          <p:nvPr>
            <p:ph idx="1"/>
          </p:nvPr>
        </p:nvSpPr>
        <p:spPr>
          <a:xfrm>
            <a:off x="457201" y="1556792"/>
            <a:ext cx="3538736" cy="5112568"/>
          </a:xfrm>
        </p:spPr>
        <p:txBody>
          <a:bodyPr/>
          <a:lstStyle/>
          <a:p>
            <a:pPr eaLnBrk="1" hangingPunct="1">
              <a:lnSpc>
                <a:spcPct val="110000"/>
              </a:lnSpc>
              <a:buSzPct val="100000"/>
            </a:pPr>
            <a:r>
              <a:rPr lang="el-GR" altLang="el-GR" b="1" dirty="0" smtClean="0">
                <a:solidFill>
                  <a:srgbClr val="000000"/>
                </a:solidFill>
                <a:ea typeface="Calibri" pitchFamily="34" charset="0"/>
              </a:rPr>
              <a:t>Παρατήρηση</a:t>
            </a:r>
            <a:r>
              <a:rPr lang="el-GR" altLang="el-GR" dirty="0" smtClean="0">
                <a:solidFill>
                  <a:srgbClr val="000000"/>
                </a:solidFill>
                <a:ea typeface="Calibri" pitchFamily="34" charset="0"/>
              </a:rPr>
              <a:t>: </a:t>
            </a:r>
          </a:p>
          <a:p>
            <a:pPr indent="12700" eaLnBrk="1" hangingPunct="1">
              <a:lnSpc>
                <a:spcPct val="110000"/>
              </a:lnSpc>
              <a:buSzPct val="100000"/>
              <a:buFont typeface="Wingdings" panose="05000000000000000000" pitchFamily="2" charset="2"/>
              <a:buNone/>
            </a:pPr>
            <a:r>
              <a:rPr lang="el-GR" altLang="el-GR" dirty="0" smtClean="0">
                <a:solidFill>
                  <a:srgbClr val="000000"/>
                </a:solidFill>
                <a:ea typeface="Calibri" pitchFamily="34" charset="0"/>
              </a:rPr>
              <a:t>Η σταδιακή μείωση του μοχλοβραχίονα της έκτασης, κατά την κίνηση από τις 90</a:t>
            </a:r>
            <a:r>
              <a:rPr lang="el-GR" altLang="el-GR" baseline="30000" dirty="0" smtClean="0">
                <a:solidFill>
                  <a:srgbClr val="000000"/>
                </a:solidFill>
                <a:ea typeface="Calibri" pitchFamily="34" charset="0"/>
              </a:rPr>
              <a:t>0</a:t>
            </a:r>
            <a:r>
              <a:rPr lang="el-GR" altLang="el-GR" dirty="0" smtClean="0">
                <a:solidFill>
                  <a:srgbClr val="000000"/>
                </a:solidFill>
                <a:ea typeface="Calibri" pitchFamily="34" charset="0"/>
              </a:rPr>
              <a:t> κάμψης προς την πλήρη έκταση, απαιτεί την έντονη ενεργοποίηση του τετρακέφαλου ώστε να ολοκληρωθεί με επιτυχία η έκταση του γόνατος.</a:t>
            </a:r>
          </a:p>
        </p:txBody>
      </p:sp>
      <p:sp>
        <p:nvSpPr>
          <p:cNvPr id="44036"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BBAB752F-32EC-43A4-BA23-1435109E8A18}" type="slidenum">
              <a:rPr lang="el-GR" altLang="el-GR" sz="1400" smtClean="0">
                <a:solidFill>
                  <a:srgbClr val="000000"/>
                </a:solidFill>
                <a:latin typeface="Arial" charset="0"/>
              </a:rPr>
              <a:pPr eaLnBrk="1" hangingPunct="1">
                <a:spcBef>
                  <a:spcPct val="0"/>
                </a:spcBef>
                <a:buClrTx/>
                <a:buSzTx/>
                <a:buFontTx/>
                <a:buNone/>
              </a:pPr>
              <a:t>28</a:t>
            </a:fld>
            <a:endParaRPr lang="el-GR" altLang="el-GR" sz="1400" dirty="0" smtClean="0">
              <a:solidFill>
                <a:srgbClr val="000000"/>
              </a:solidFill>
              <a:latin typeface="Arial" charset="0"/>
            </a:endParaRPr>
          </a:p>
        </p:txBody>
      </p:sp>
      <p:pic>
        <p:nvPicPr>
          <p:cNvPr id="6" name="Picture 7"/>
          <p:cNvPicPr>
            <a:picLocks noChangeAspect="1" noChangeArrowheads="1"/>
          </p:cNvPicPr>
          <p:nvPr/>
        </p:nvPicPr>
        <p:blipFill>
          <a:blip r:embed="rId2">
            <a:lum bright="-6000" contrast="24000"/>
          </a:blip>
          <a:srcRect/>
          <a:stretch>
            <a:fillRect/>
          </a:stretch>
        </p:blipFill>
        <p:spPr bwMode="auto">
          <a:xfrm>
            <a:off x="4123267" y="1412776"/>
            <a:ext cx="4775200" cy="4960937"/>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1251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lstStyle/>
          <a:p>
            <a:pPr eaLnBrk="1" hangingPunct="1">
              <a:defRPr/>
            </a:pPr>
            <a:r>
              <a:rPr lang="el-GR" altLang="el-GR" dirty="0" smtClean="0"/>
              <a:t>Η Άρθρωση του Γόνατος </a:t>
            </a:r>
            <a:r>
              <a:rPr lang="el-GR" altLang="el-GR" baseline="-25000" dirty="0" smtClean="0"/>
              <a:t>[1/2]</a:t>
            </a:r>
          </a:p>
        </p:txBody>
      </p:sp>
      <p:sp>
        <p:nvSpPr>
          <p:cNvPr id="132101" name="Rectangle 5"/>
          <p:cNvSpPr>
            <a:spLocks noGrp="1" noChangeArrowheads="1"/>
          </p:cNvSpPr>
          <p:nvPr>
            <p:ph type="body" sz="half" idx="4294967295"/>
          </p:nvPr>
        </p:nvSpPr>
        <p:spPr>
          <a:xfrm>
            <a:off x="347136" y="1196974"/>
            <a:ext cx="8384822" cy="2925013"/>
          </a:xfrm>
        </p:spPr>
        <p:txBody>
          <a:bodyPr/>
          <a:lstStyle/>
          <a:p>
            <a:pPr marL="446088" indent="-446088" eaLnBrk="1" hangingPunct="1">
              <a:buClr>
                <a:srgbClr val="A50021"/>
              </a:buClr>
              <a:buSzPct val="110000"/>
              <a:buFont typeface="Wingdings" pitchFamily="2" charset="2"/>
              <a:buChar char="Ø"/>
              <a:defRPr/>
            </a:pPr>
            <a:r>
              <a:rPr lang="el-GR" altLang="el-GR" dirty="0" smtClean="0">
                <a:solidFill>
                  <a:srgbClr val="000000"/>
                </a:solidFill>
                <a:latin typeface="Calibri" pitchFamily="34" charset="0"/>
              </a:rPr>
              <a:t>Η μεγαλύτερη άρθρωση του σώματος με δύο βαθμούς ελευθερίας:</a:t>
            </a:r>
          </a:p>
          <a:p>
            <a:pPr marL="627063" indent="-177800" eaLnBrk="1" hangingPunct="1">
              <a:buClr>
                <a:srgbClr val="A50021"/>
              </a:buClr>
              <a:buSzPct val="85000"/>
              <a:buFont typeface="Wingdings" pitchFamily="2" charset="2"/>
              <a:buChar char="§"/>
              <a:defRPr/>
            </a:pPr>
            <a:r>
              <a:rPr lang="el-GR" altLang="el-GR" dirty="0" smtClean="0">
                <a:solidFill>
                  <a:srgbClr val="000000"/>
                </a:solidFill>
                <a:latin typeface="Calibri" pitchFamily="34" charset="0"/>
              </a:rPr>
              <a:t>Κάμψη - έκταση γύρω από τον εγκάρσιο άξονα στο οβελιαίο επίπεδο,</a:t>
            </a:r>
          </a:p>
          <a:p>
            <a:pPr marL="627063" indent="-177800" eaLnBrk="1" hangingPunct="1">
              <a:buClr>
                <a:srgbClr val="A50021"/>
              </a:buClr>
              <a:buSzPct val="85000"/>
              <a:buFont typeface="Wingdings" pitchFamily="2" charset="2"/>
              <a:buChar char="§"/>
              <a:defRPr/>
            </a:pPr>
            <a:r>
              <a:rPr lang="el-GR" altLang="el-GR" dirty="0" smtClean="0">
                <a:solidFill>
                  <a:srgbClr val="000000"/>
                </a:solidFill>
                <a:latin typeface="Calibri" pitchFamily="34" charset="0"/>
              </a:rPr>
              <a:t>Ελικοειδής περιστροφή της κνήμης γύρω από το μηχανικό άξονα του κάτω άκρου στο εγκάρσιο επίπεδο.</a:t>
            </a:r>
          </a:p>
          <a:p>
            <a:pPr marL="444500" indent="0" eaLnBrk="1" hangingPunct="1">
              <a:buClr>
                <a:srgbClr val="A50021"/>
              </a:buClr>
              <a:buSzPct val="85000"/>
              <a:buFontTx/>
              <a:buNone/>
              <a:defRPr/>
            </a:pPr>
            <a:r>
              <a:rPr lang="el-GR" altLang="el-GR" b="1" dirty="0" smtClean="0">
                <a:solidFill>
                  <a:srgbClr val="000000"/>
                </a:solidFill>
                <a:latin typeface="Calibri" pitchFamily="34" charset="0"/>
              </a:rPr>
              <a:t>Παρατήρηση</a:t>
            </a:r>
            <a:r>
              <a:rPr lang="el-GR" altLang="el-GR" dirty="0" smtClean="0">
                <a:solidFill>
                  <a:srgbClr val="000000"/>
                </a:solidFill>
                <a:latin typeface="Calibri" pitchFamily="34" charset="0"/>
              </a:rPr>
              <a:t>: Ο μηχανικός άξονας του κάτω άκρου συμπίπτει με τον ανατομικό άξονα της κνήμης.</a:t>
            </a:r>
          </a:p>
        </p:txBody>
      </p:sp>
      <p:pic>
        <p:nvPicPr>
          <p:cNvPr id="16389" name="Picture 6" descr="http://www.jointinjury.com/knee/images/knee1a.gif"/>
          <p:cNvPicPr>
            <a:picLocks noChangeAspect="1" noChangeArrowheads="1"/>
          </p:cNvPicPr>
          <p:nvPr/>
        </p:nvPicPr>
        <p:blipFill>
          <a:blip r:embed="rId3"/>
          <a:srcRect/>
          <a:stretch>
            <a:fillRect/>
          </a:stretch>
        </p:blipFill>
        <p:spPr bwMode="auto">
          <a:xfrm>
            <a:off x="5076056" y="3796381"/>
            <a:ext cx="3200400" cy="2249488"/>
          </a:xfrm>
          <a:prstGeom prst="rect">
            <a:avLst/>
          </a:prstGeom>
          <a:ln w="38100" cap="sq" cmpd="thickThin">
            <a:solidFill>
              <a:srgbClr val="000000"/>
            </a:solidFill>
            <a:prstDash val="solid"/>
            <a:miter lim="800000"/>
          </a:ln>
          <a:effectLst>
            <a:innerShdw blurRad="76200">
              <a:srgbClr val="000000"/>
            </a:innerShdw>
          </a:effectLst>
        </p:spPr>
      </p:pic>
      <p:sp>
        <p:nvSpPr>
          <p:cNvPr id="2" name="Θέση αριθμού διαφάνειας 1"/>
          <p:cNvSpPr>
            <a:spLocks noGrp="1"/>
          </p:cNvSpPr>
          <p:nvPr>
            <p:ph type="sldNum" sz="quarter" idx="12"/>
          </p:nvPr>
        </p:nvSpPr>
        <p:spPr/>
        <p:txBody>
          <a:bodyPr/>
          <a:lstStyle/>
          <a:p>
            <a:pPr>
              <a:defRPr/>
            </a:pPr>
            <a:fld id="{C09A31D5-484D-4BE7-B1B8-6D389A8BF5B0}" type="slidenum">
              <a:rPr lang="el-GR" smtClean="0"/>
              <a:pPr>
                <a:defRPr/>
              </a:pPr>
              <a:t>2</a:t>
            </a:fld>
            <a:endParaRPr lang="el-GR" dirty="0"/>
          </a:p>
        </p:txBody>
      </p:sp>
      <p:sp>
        <p:nvSpPr>
          <p:cNvPr id="4" name="Ορθογώνιο 3"/>
          <p:cNvSpPr/>
          <p:nvPr/>
        </p:nvSpPr>
        <p:spPr>
          <a:xfrm>
            <a:off x="4390256" y="6100637"/>
            <a:ext cx="4572000" cy="276999"/>
          </a:xfrm>
          <a:prstGeom prst="rect">
            <a:avLst/>
          </a:prstGeom>
        </p:spPr>
        <p:txBody>
          <a:bodyPr>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white-smoke.wikifoundry.com</a:t>
            </a:r>
            <a:endParaRPr lang="el-GR" sz="1200" dirty="0">
              <a:latin typeface="Calibri" panose="020F0502020204030204" pitchFamily="34" charset="0"/>
            </a:endParaRPr>
          </a:p>
        </p:txBody>
      </p:sp>
    </p:spTree>
    <p:extLst>
      <p:ext uri="{BB962C8B-B14F-4D97-AF65-F5344CB8AC3E}">
        <p14:creationId xmlns:p14="http://schemas.microsoft.com/office/powerpoint/2010/main" val="2904193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Κίνηση Επιγονατίδας - Μοχλοβραχίονας Έκτασης</a:t>
            </a:r>
            <a:r>
              <a:rPr lang="el-GR" altLang="el-GR" baseline="-16000" dirty="0" smtClean="0"/>
              <a:t>  [3/3] </a:t>
            </a:r>
            <a:endParaRPr lang="el-GR" dirty="0"/>
          </a:p>
        </p:txBody>
      </p:sp>
      <p:sp>
        <p:nvSpPr>
          <p:cNvPr id="45059" name="2 - Θέση περιεχομένου"/>
          <p:cNvSpPr>
            <a:spLocks noGrp="1"/>
          </p:cNvSpPr>
          <p:nvPr>
            <p:ph idx="1"/>
          </p:nvPr>
        </p:nvSpPr>
        <p:spPr>
          <a:xfrm>
            <a:off x="107504" y="1340768"/>
            <a:ext cx="9036496" cy="4463008"/>
          </a:xfrm>
        </p:spPr>
        <p:txBody>
          <a:bodyPr/>
          <a:lstStyle/>
          <a:p>
            <a:pPr marL="271463" lvl="1" indent="-271463" eaLnBrk="1" hangingPunct="1">
              <a:spcBef>
                <a:spcPts val="800"/>
              </a:spcBef>
            </a:pPr>
            <a:r>
              <a:rPr lang="el-GR" altLang="el-GR" dirty="0" smtClean="0">
                <a:solidFill>
                  <a:srgbClr val="000000"/>
                </a:solidFill>
                <a:ea typeface="Calibri" pitchFamily="34" charset="0"/>
              </a:rPr>
              <a:t>Από τις 45</a:t>
            </a:r>
            <a:r>
              <a:rPr lang="el-GR" altLang="el-GR" baseline="30000" dirty="0" smtClean="0">
                <a:solidFill>
                  <a:srgbClr val="000000"/>
                </a:solidFill>
                <a:ea typeface="Calibri" pitchFamily="34" charset="0"/>
              </a:rPr>
              <a:t>ο </a:t>
            </a:r>
            <a:r>
              <a:rPr lang="el-GR" altLang="el-GR" dirty="0" smtClean="0">
                <a:solidFill>
                  <a:srgbClr val="000000"/>
                </a:solidFill>
                <a:ea typeface="Calibri" pitchFamily="34" charset="0"/>
              </a:rPr>
              <a:t> έως την πλήρη έκταση των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ο μοχλοβραχίονας της έκτασης σταδιακά μειώνεται και απαιτείται αύξηση κατά 60% της δύναμης του τετρακέφαλου για να ολοκληρωθεί η κίνηση, ειδικά από τις τελευταίες 15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μέχρι την πλήρη έκταση των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a:t>
            </a:r>
          </a:p>
          <a:p>
            <a:pPr marL="271463" lvl="1" indent="-271463" eaLnBrk="1" hangingPunct="1">
              <a:spcBef>
                <a:spcPts val="800"/>
              </a:spcBef>
              <a:buFont typeface="Wingdings" panose="05000000000000000000" pitchFamily="2" charset="2"/>
              <a:buChar char="Ø"/>
            </a:pPr>
            <a:r>
              <a:rPr lang="el-GR" altLang="el-GR" b="1" dirty="0" smtClean="0">
                <a:solidFill>
                  <a:srgbClr val="000000"/>
                </a:solidFill>
                <a:ea typeface="Calibri" pitchFamily="34" charset="0"/>
              </a:rPr>
              <a:t>Παρατήρηση</a:t>
            </a:r>
            <a:r>
              <a:rPr lang="el-GR" altLang="el-GR" dirty="0" smtClean="0">
                <a:solidFill>
                  <a:srgbClr val="000000"/>
                </a:solidFill>
                <a:ea typeface="Calibri" pitchFamily="34" charset="0"/>
              </a:rPr>
              <a:t>: Η μείωση του μοχλοβραχίονα της έκτασης αυξάνει τα συμπιεστικά φορτία στην επιγονατιδομηριαία άρθρωση κατά την εκτέλεση ασκήσεων ανοικτής κινητικής αλυσίδας.</a:t>
            </a:r>
          </a:p>
          <a:p>
            <a:pPr>
              <a:spcBef>
                <a:spcPts val="800"/>
              </a:spcBef>
              <a:buFont typeface="Wingdings" panose="05000000000000000000" pitchFamily="2" charset="2"/>
              <a:buNone/>
            </a:pPr>
            <a:endParaRPr lang="el-GR" altLang="el-GR" dirty="0" smtClean="0">
              <a:solidFill>
                <a:srgbClr val="161616"/>
              </a:solidFill>
              <a:ea typeface="Calibri" pitchFamily="34" charset="0"/>
            </a:endParaRPr>
          </a:p>
        </p:txBody>
      </p:sp>
      <p:sp>
        <p:nvSpPr>
          <p:cNvPr id="4506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C3B1FFB5-EC47-4B3A-B036-C3B478F71817}" type="slidenum">
              <a:rPr lang="el-GR" altLang="el-GR" sz="1400" smtClean="0">
                <a:solidFill>
                  <a:srgbClr val="000000"/>
                </a:solidFill>
                <a:latin typeface="Arial" charset="0"/>
              </a:rPr>
              <a:pPr eaLnBrk="1" hangingPunct="1">
                <a:spcBef>
                  <a:spcPct val="0"/>
                </a:spcBef>
                <a:buClrTx/>
                <a:buSzTx/>
                <a:buFontTx/>
                <a:buNone/>
              </a:pPr>
              <a:t>29</a:t>
            </a:fld>
            <a:endParaRPr lang="el-GR" altLang="el-GR" sz="1400" dirty="0" smtClean="0">
              <a:solidFill>
                <a:srgbClr val="000000"/>
              </a:solidFill>
              <a:latin typeface="Arial" charset="0"/>
            </a:endParaRPr>
          </a:p>
        </p:txBody>
      </p:sp>
      <p:sp>
        <p:nvSpPr>
          <p:cNvPr id="45061" name="5 - Ορθογώνιο"/>
          <p:cNvSpPr>
            <a:spLocks noChangeArrowheads="1"/>
          </p:cNvSpPr>
          <p:nvPr/>
        </p:nvSpPr>
        <p:spPr bwMode="auto">
          <a:xfrm>
            <a:off x="75367" y="4012609"/>
            <a:ext cx="550474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355600" indent="-35560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lvl="1" eaLnBrk="1" hangingPunct="1">
              <a:spcBef>
                <a:spcPct val="0"/>
              </a:spcBef>
              <a:buClr>
                <a:srgbClr val="A50021"/>
              </a:buClr>
              <a:buFont typeface="Wingdings" pitchFamily="2" charset="2"/>
              <a:buChar char="Ø"/>
            </a:pPr>
            <a:r>
              <a:rPr lang="el-GR" altLang="el-GR" dirty="0" smtClean="0">
                <a:solidFill>
                  <a:srgbClr val="000000"/>
                </a:solidFill>
                <a:latin typeface="Calibri" pitchFamily="34" charset="0"/>
              </a:rPr>
              <a:t>Σε περίπτωση επιγονατιδεκτομής (</a:t>
            </a:r>
            <a:r>
              <a:rPr lang="en-US" altLang="el-GR" dirty="0" smtClean="0">
                <a:solidFill>
                  <a:srgbClr val="000000"/>
                </a:solidFill>
                <a:latin typeface="Calibri" pitchFamily="34" charset="0"/>
              </a:rPr>
              <a:t>patellectomy)</a:t>
            </a:r>
            <a:r>
              <a:rPr lang="el-GR" altLang="el-GR" dirty="0" smtClean="0">
                <a:solidFill>
                  <a:srgbClr val="000000"/>
                </a:solidFill>
                <a:latin typeface="Calibri" pitchFamily="34" charset="0"/>
              </a:rPr>
              <a:t> μειώνεται ο </a:t>
            </a:r>
            <a:r>
              <a:rPr lang="el-GR" altLang="el-GR" dirty="0" smtClean="0">
                <a:solidFill>
                  <a:srgbClr val="000000"/>
                </a:solidFill>
                <a:latin typeface="Calibri" pitchFamily="34" charset="0"/>
                <a:ea typeface="Calibri" pitchFamily="34" charset="0"/>
                <a:cs typeface="Calibri" pitchFamily="34" charset="0"/>
              </a:rPr>
              <a:t>μοχλοβραχίονας</a:t>
            </a:r>
            <a:r>
              <a:rPr lang="el-GR" altLang="el-GR" dirty="0" smtClean="0">
                <a:solidFill>
                  <a:srgbClr val="000000"/>
                </a:solidFill>
                <a:latin typeface="Calibri" pitchFamily="34" charset="0"/>
              </a:rPr>
              <a:t> έκτασης και για να ολοκληρωθεί η κίνηση της έκτασης της άρθρωσης του γόνατος απαιτείται αύξηση 30% της δύναμης του τετρακέφαλου (εικόνα).</a:t>
            </a:r>
          </a:p>
          <a:p>
            <a:pPr eaLnBrk="1" hangingPunct="1">
              <a:spcBef>
                <a:spcPct val="0"/>
              </a:spcBef>
              <a:buClrTx/>
              <a:buSzTx/>
              <a:buFontTx/>
              <a:buNone/>
            </a:pPr>
            <a:endParaRPr lang="el-GR" altLang="el-GR" dirty="0" smtClean="0">
              <a:solidFill>
                <a:srgbClr val="FFFFFF"/>
              </a:solidFill>
              <a:latin typeface="Calibri" pitchFamily="34" charset="0"/>
            </a:endParaRPr>
          </a:p>
        </p:txBody>
      </p:sp>
      <p:pic>
        <p:nvPicPr>
          <p:cNvPr id="165890" name="Picture 2" descr="http://www.pt.ntu.edu.tw/hmchai/Kinesiology/KINlower/Knee.files/PatellaFunction.png"/>
          <p:cNvPicPr>
            <a:picLocks noChangeAspect="1" noChangeArrowheads="1"/>
          </p:cNvPicPr>
          <p:nvPr/>
        </p:nvPicPr>
        <p:blipFill>
          <a:blip r:embed="rId3"/>
          <a:srcRect/>
          <a:stretch>
            <a:fillRect/>
          </a:stretch>
        </p:blipFill>
        <p:spPr bwMode="auto">
          <a:xfrm>
            <a:off x="5652120" y="3896075"/>
            <a:ext cx="3136900" cy="2520950"/>
          </a:xfrm>
          <a:prstGeom prst="rect">
            <a:avLst/>
          </a:prstGeom>
          <a:ln w="38100" cap="sq" cmpd="thickThin">
            <a:solidFill>
              <a:srgbClr val="000000"/>
            </a:solidFill>
            <a:prstDash val="solid"/>
            <a:miter lim="800000"/>
          </a:ln>
          <a:effectLst>
            <a:innerShdw blurRad="76200">
              <a:srgbClr val="000000"/>
            </a:innerShdw>
          </a:effectLst>
        </p:spPr>
      </p:pic>
      <p:sp>
        <p:nvSpPr>
          <p:cNvPr id="4" name="Ορθογώνιο 3"/>
          <p:cNvSpPr/>
          <p:nvPr/>
        </p:nvSpPr>
        <p:spPr>
          <a:xfrm>
            <a:off x="6572498" y="6464369"/>
            <a:ext cx="1296144"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altLang="el-GR" sz="1200" dirty="0" smtClean="0">
                <a:solidFill>
                  <a:prstClr val="black"/>
                </a:solidFill>
                <a:latin typeface="Calibri"/>
                <a:hlinkClick r:id="rId4"/>
              </a:rPr>
              <a:t>pt.ntu.edu.tw</a:t>
            </a:r>
            <a:endParaRPr lang="el-GR" altLang="el-GR" sz="1200" dirty="0">
              <a:solidFill>
                <a:prstClr val="black"/>
              </a:solidFill>
              <a:latin typeface="Calibri"/>
            </a:endParaRPr>
          </a:p>
        </p:txBody>
      </p:sp>
    </p:spTree>
    <p:extLst>
      <p:ext uri="{BB962C8B-B14F-4D97-AF65-F5344CB8AC3E}">
        <p14:creationId xmlns:p14="http://schemas.microsoft.com/office/powerpoint/2010/main" val="2844995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936625"/>
          </a:xfrm>
        </p:spPr>
        <p:txBody>
          <a:bodyPr/>
          <a:lstStyle/>
          <a:p>
            <a:pPr>
              <a:defRPr/>
            </a:pPr>
            <a:r>
              <a:rPr lang="el-GR" altLang="el-GR" dirty="0" smtClean="0"/>
              <a:t>Δυνάμεις στην Επιγονατιδομηριαία Άρθρωση</a:t>
            </a:r>
            <a:endParaRPr lang="el-GR" dirty="0"/>
          </a:p>
        </p:txBody>
      </p:sp>
      <p:sp>
        <p:nvSpPr>
          <p:cNvPr id="46083" name="2 - Θέση περιεχομένου"/>
          <p:cNvSpPr>
            <a:spLocks noGrp="1"/>
          </p:cNvSpPr>
          <p:nvPr>
            <p:ph idx="1"/>
          </p:nvPr>
        </p:nvSpPr>
        <p:spPr>
          <a:xfrm>
            <a:off x="567267" y="1628775"/>
            <a:ext cx="8229600" cy="4321175"/>
          </a:xfrm>
        </p:spPr>
        <p:txBody>
          <a:bodyPr/>
          <a:lstStyle/>
          <a:p>
            <a:pPr eaLnBrk="1" hangingPunct="1">
              <a:lnSpc>
                <a:spcPct val="110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επιγονατιδομηριαία αντίδραση (</a:t>
            </a:r>
            <a:r>
              <a:rPr lang="en-US" altLang="el-GR" sz="2400" dirty="0" smtClean="0">
                <a:solidFill>
                  <a:srgbClr val="000000"/>
                </a:solidFill>
                <a:ea typeface="Calibri" pitchFamily="34" charset="0"/>
              </a:rPr>
              <a:t>J</a:t>
            </a:r>
            <a:r>
              <a:rPr lang="el-GR" altLang="el-GR" sz="2400" dirty="0" smtClean="0">
                <a:solidFill>
                  <a:srgbClr val="000000"/>
                </a:solidFill>
                <a:ea typeface="Calibri" pitchFamily="34" charset="0"/>
              </a:rPr>
              <a:t>επ) και επομένως τα φορτία που δέχεται η επιγονατιδομηριαία άρθρωση  είναι ευθέως ανάλογα της δύναμης του τετρακέφαλου (</a:t>
            </a:r>
            <a:r>
              <a:rPr lang="en-US" altLang="el-GR" sz="2400" dirty="0" smtClean="0">
                <a:solidFill>
                  <a:srgbClr val="000000"/>
                </a:solidFill>
                <a:ea typeface="Calibri" pitchFamily="34" charset="0"/>
              </a:rPr>
              <a:t>F</a:t>
            </a:r>
            <a:r>
              <a:rPr lang="el-GR" altLang="el-GR" sz="2400" dirty="0" smtClean="0">
                <a:solidFill>
                  <a:srgbClr val="000000"/>
                </a:solidFill>
                <a:ea typeface="Calibri" pitchFamily="34" charset="0"/>
              </a:rPr>
              <a:t>τετρ).</a:t>
            </a:r>
          </a:p>
          <a:p>
            <a:pPr eaLnBrk="1" hangingPunct="1">
              <a:lnSpc>
                <a:spcPct val="110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a:t>
            </a:r>
            <a:r>
              <a:rPr lang="en-US" altLang="el-GR" sz="2400" dirty="0" smtClean="0">
                <a:solidFill>
                  <a:srgbClr val="000000"/>
                </a:solidFill>
                <a:ea typeface="Calibri" pitchFamily="34" charset="0"/>
              </a:rPr>
              <a:t>J</a:t>
            </a:r>
            <a:r>
              <a:rPr lang="el-GR" altLang="el-GR" sz="2400" dirty="0" smtClean="0">
                <a:solidFill>
                  <a:srgbClr val="000000"/>
                </a:solidFill>
                <a:ea typeface="Calibri" pitchFamily="34" charset="0"/>
              </a:rPr>
              <a:t>επ είναι ευθέως ανάλογη της γωνίας κάμψης του γόνατος.</a:t>
            </a:r>
          </a:p>
          <a:p>
            <a:pPr eaLnBrk="1" hangingPunct="1">
              <a:lnSpc>
                <a:spcPct val="110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a:t>
            </a:r>
            <a:r>
              <a:rPr lang="en-US" altLang="el-GR" sz="2400" dirty="0" smtClean="0">
                <a:solidFill>
                  <a:srgbClr val="000000"/>
                </a:solidFill>
                <a:ea typeface="Calibri" pitchFamily="34" charset="0"/>
              </a:rPr>
              <a:t>J</a:t>
            </a:r>
            <a:r>
              <a:rPr lang="el-GR" altLang="el-GR" sz="2400" dirty="0" smtClean="0">
                <a:solidFill>
                  <a:srgbClr val="000000"/>
                </a:solidFill>
                <a:ea typeface="Calibri" pitchFamily="34" charset="0"/>
              </a:rPr>
              <a:t>επ είναι ευθέως ανάλογη της γωνίας μεταξύ τένοντα τετρακέφαλου και επιγονατιδικού συνδέσμου.</a:t>
            </a:r>
          </a:p>
          <a:p>
            <a:pPr eaLnBrk="1" hangingPunct="1">
              <a:lnSpc>
                <a:spcPct val="110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a:t>
            </a:r>
            <a:r>
              <a:rPr lang="en-US" altLang="el-GR" sz="2400" dirty="0" smtClean="0">
                <a:solidFill>
                  <a:srgbClr val="000000"/>
                </a:solidFill>
                <a:ea typeface="Calibri" pitchFamily="34" charset="0"/>
              </a:rPr>
              <a:t>J</a:t>
            </a:r>
            <a:r>
              <a:rPr lang="el-GR" altLang="el-GR" sz="2400" dirty="0" smtClean="0">
                <a:solidFill>
                  <a:srgbClr val="000000"/>
                </a:solidFill>
                <a:ea typeface="Calibri" pitchFamily="34" charset="0"/>
              </a:rPr>
              <a:t>επ είναι ευθέως ανάλογη του σωματικού βάρους (ΣΒ).</a:t>
            </a:r>
          </a:p>
        </p:txBody>
      </p:sp>
      <p:sp>
        <p:nvSpPr>
          <p:cNvPr id="4608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88A694BD-74D1-4CDF-A9A1-3BB7E91BD71E}" type="slidenum">
              <a:rPr lang="el-GR" altLang="el-GR" sz="1400" smtClean="0">
                <a:solidFill>
                  <a:srgbClr val="000000"/>
                </a:solidFill>
                <a:latin typeface="Arial" charset="0"/>
              </a:rPr>
              <a:pPr eaLnBrk="1" hangingPunct="1">
                <a:spcBef>
                  <a:spcPct val="0"/>
                </a:spcBef>
                <a:buClrTx/>
                <a:buSzTx/>
                <a:buFontTx/>
                <a:buNone/>
              </a:pPr>
              <a:t>30</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60606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solidFill>
                  <a:schemeClr val="accent4">
                    <a:lumMod val="10000"/>
                  </a:schemeClr>
                </a:solidFill>
              </a:rPr>
              <a:t>Επιγονατιδομηριαία Αντίδραση</a:t>
            </a:r>
            <a:r>
              <a:rPr lang="el-GR" altLang="el-GR" dirty="0" smtClean="0"/>
              <a:t/>
            </a:r>
            <a:br>
              <a:rPr lang="el-GR" altLang="el-GR" dirty="0" smtClean="0"/>
            </a:br>
            <a:r>
              <a:rPr lang="el-GR" altLang="el-GR" sz="3200" dirty="0" smtClean="0"/>
              <a:t>Τετρακέφαλος</a:t>
            </a:r>
            <a:endParaRPr lang="el-GR" sz="3200" dirty="0"/>
          </a:p>
        </p:txBody>
      </p:sp>
      <p:sp>
        <p:nvSpPr>
          <p:cNvPr id="47107" name="2 - Θέση περιεχομένου"/>
          <p:cNvSpPr>
            <a:spLocks noGrp="1"/>
          </p:cNvSpPr>
          <p:nvPr>
            <p:ph idx="1"/>
          </p:nvPr>
        </p:nvSpPr>
        <p:spPr/>
        <p:txBody>
          <a:bodyPr/>
          <a:lstStyle/>
          <a:p>
            <a:pPr eaLnBrk="1" hangingPunct="1">
              <a:lnSpc>
                <a:spcPct val="110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Κατά την πρόοδο της κάμψης προς τις 140</a:t>
            </a:r>
            <a:r>
              <a:rPr lang="el-GR" altLang="el-GR" sz="2400" baseline="30000" dirty="0" smtClean="0">
                <a:solidFill>
                  <a:srgbClr val="000000"/>
                </a:solidFill>
                <a:ea typeface="Calibri" pitchFamily="34" charset="0"/>
              </a:rPr>
              <a:t>0</a:t>
            </a:r>
            <a:r>
              <a:rPr lang="el-GR" altLang="el-GR" sz="2400" dirty="0" smtClean="0">
                <a:solidFill>
                  <a:srgbClr val="000000"/>
                </a:solidFill>
                <a:ea typeface="Calibri" pitchFamily="34" charset="0"/>
              </a:rPr>
              <a:t>,</a:t>
            </a:r>
            <a:r>
              <a:rPr lang="el-GR" altLang="el-GR" sz="2400" baseline="30000" dirty="0" smtClean="0">
                <a:solidFill>
                  <a:srgbClr val="000000"/>
                </a:solidFill>
                <a:ea typeface="Calibri" pitchFamily="34" charset="0"/>
              </a:rPr>
              <a:t>  </a:t>
            </a:r>
            <a:r>
              <a:rPr lang="el-GR" altLang="el-GR" sz="2400" dirty="0" smtClean="0">
                <a:solidFill>
                  <a:srgbClr val="000000"/>
                </a:solidFill>
                <a:ea typeface="Calibri" pitchFamily="34" charset="0"/>
              </a:rPr>
              <a:t>η</a:t>
            </a:r>
            <a:r>
              <a:rPr lang="el-GR" altLang="el-GR" sz="2400" baseline="30000" dirty="0" smtClean="0">
                <a:solidFill>
                  <a:srgbClr val="000000"/>
                </a:solidFill>
                <a:ea typeface="Calibri" pitchFamily="34" charset="0"/>
              </a:rPr>
              <a:t> </a:t>
            </a:r>
            <a:r>
              <a:rPr lang="el-GR" altLang="el-GR" sz="2400" dirty="0" smtClean="0">
                <a:solidFill>
                  <a:srgbClr val="000000"/>
                </a:solidFill>
                <a:ea typeface="Calibri" pitchFamily="34" charset="0"/>
              </a:rPr>
              <a:t>έλξη του τετρακέφαλου καθηλώνει την επιγονατίδα μέσα στη μηριαία τροχιλία αυξάνοντας τόσο την επιγονατιδομηριαία αντίδραση (</a:t>
            </a:r>
            <a:r>
              <a:rPr lang="en-US" altLang="el-GR" sz="2400" dirty="0" smtClean="0">
                <a:solidFill>
                  <a:srgbClr val="000000"/>
                </a:solidFill>
                <a:ea typeface="Calibri" pitchFamily="34" charset="0"/>
              </a:rPr>
              <a:t>J</a:t>
            </a:r>
            <a:r>
              <a:rPr lang="el-GR" altLang="el-GR" sz="2400" dirty="0" smtClean="0">
                <a:solidFill>
                  <a:srgbClr val="000000"/>
                </a:solidFill>
                <a:ea typeface="Calibri" pitchFamily="34" charset="0"/>
              </a:rPr>
              <a:t>επ), αλλά και τις επιφάνειες επαφής μεταξύ επιγονατίδας και μηριαίων κονδύλων.</a:t>
            </a:r>
          </a:p>
          <a:p>
            <a:pPr eaLnBrk="1" hangingPunct="1">
              <a:lnSpc>
                <a:spcPct val="110000"/>
              </a:lnSpc>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αύξηση της επιγονατιδομηριαίας αντίδρασης (</a:t>
            </a:r>
            <a:r>
              <a:rPr lang="en-US" altLang="el-GR" sz="2400" dirty="0" smtClean="0">
                <a:solidFill>
                  <a:srgbClr val="000000"/>
                </a:solidFill>
                <a:ea typeface="Calibri" pitchFamily="34" charset="0"/>
              </a:rPr>
              <a:t>J</a:t>
            </a:r>
            <a:r>
              <a:rPr lang="el-GR" altLang="el-GR" sz="2400" dirty="0" smtClean="0">
                <a:solidFill>
                  <a:srgbClr val="000000"/>
                </a:solidFill>
                <a:ea typeface="Calibri" pitchFamily="34" charset="0"/>
              </a:rPr>
              <a:t>επ) αντισταθμίζεται με την αύξηση της επιφάνειας επαφής μεταξύ επιγονατίδας </a:t>
            </a:r>
            <a:r>
              <a:rPr lang="en-US" altLang="el-GR" sz="2400" dirty="0" smtClean="0">
                <a:solidFill>
                  <a:srgbClr val="000000"/>
                </a:solidFill>
                <a:ea typeface="Calibri" pitchFamily="34" charset="0"/>
              </a:rPr>
              <a:t>-</a:t>
            </a:r>
            <a:r>
              <a:rPr lang="el-GR" altLang="el-GR" sz="2400" dirty="0" smtClean="0">
                <a:solidFill>
                  <a:srgbClr val="000000"/>
                </a:solidFill>
                <a:ea typeface="Calibri" pitchFamily="34" charset="0"/>
              </a:rPr>
              <a:t> μηριαίων κονδύλων, ώστε να διευρυνθεί η κατανομή και να περιορισθούν τα συμπιεστικά φορτία ανά μονάδα επιφανείας.</a:t>
            </a:r>
          </a:p>
        </p:txBody>
      </p:sp>
      <p:sp>
        <p:nvSpPr>
          <p:cNvPr id="4710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90E13512-DB16-44F0-BA5E-43CAD2C031FC}" type="slidenum">
              <a:rPr lang="el-GR" altLang="el-GR" sz="1400" smtClean="0">
                <a:solidFill>
                  <a:srgbClr val="000000"/>
                </a:solidFill>
                <a:latin typeface="Arial" charset="0"/>
              </a:rPr>
              <a:pPr eaLnBrk="1" hangingPunct="1">
                <a:spcBef>
                  <a:spcPct val="0"/>
                </a:spcBef>
                <a:buClrTx/>
                <a:buSzTx/>
                <a:buFontTx/>
                <a:buNone/>
              </a:pPr>
              <a:t>31</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1838137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smtClean="0">
                <a:solidFill>
                  <a:schemeClr val="accent4">
                    <a:lumMod val="10000"/>
                  </a:schemeClr>
                </a:solidFill>
              </a:rPr>
              <a:t>Επιγονατιδομηριαία Αντίδραση</a:t>
            </a:r>
            <a:r>
              <a:rPr lang="el-GR" altLang="el-GR" dirty="0" smtClean="0"/>
              <a:t/>
            </a:r>
            <a:br>
              <a:rPr lang="el-GR" altLang="el-GR" dirty="0" smtClean="0"/>
            </a:br>
            <a:r>
              <a:rPr lang="el-GR" altLang="el-GR" sz="3200" dirty="0" smtClean="0"/>
              <a:t>Κάμψη του Γόνατος</a:t>
            </a:r>
            <a:r>
              <a:rPr lang="el-GR" altLang="el-GR" dirty="0" smtClean="0"/>
              <a:t> </a:t>
            </a:r>
            <a:endParaRPr lang="el-GR" dirty="0"/>
          </a:p>
        </p:txBody>
      </p:sp>
      <p:sp>
        <p:nvSpPr>
          <p:cNvPr id="48131" name="4 - Θέση περιεχομένου"/>
          <p:cNvSpPr>
            <a:spLocks noGrp="1"/>
          </p:cNvSpPr>
          <p:nvPr>
            <p:ph idx="1"/>
          </p:nvPr>
        </p:nvSpPr>
        <p:spPr>
          <a:xfrm>
            <a:off x="26812" y="1557338"/>
            <a:ext cx="4288366" cy="4392612"/>
          </a:xfrm>
        </p:spPr>
        <p:txBody>
          <a:bodyPr/>
          <a:lstStyle/>
          <a:p>
            <a:pPr eaLnBrk="1" hangingPunct="1">
              <a:buSzPct val="100000"/>
              <a:buFont typeface="Wingdings" panose="05000000000000000000" pitchFamily="2" charset="2"/>
              <a:buChar char="§"/>
            </a:pPr>
            <a:r>
              <a:rPr lang="el-GR" altLang="el-GR" dirty="0" smtClean="0">
                <a:solidFill>
                  <a:srgbClr val="000000"/>
                </a:solidFill>
                <a:ea typeface="Calibri" pitchFamily="34" charset="0"/>
              </a:rPr>
              <a:t>Με την κάμψη του γόνατος το ΚΒ του σώματος μετατοπίζεται μακριά από το κέντρο περιστροφής αυξάνοντας τη ροπή κάμψης.</a:t>
            </a:r>
          </a:p>
          <a:p>
            <a:pPr eaLnBrk="1" hangingPunct="1">
              <a:buSzPct val="100000"/>
              <a:buFont typeface="Wingdings" panose="05000000000000000000" pitchFamily="2" charset="2"/>
              <a:buChar char="§"/>
            </a:pPr>
            <a:r>
              <a:rPr lang="el-GR" altLang="el-GR" dirty="0" smtClean="0">
                <a:solidFill>
                  <a:srgbClr val="000000"/>
                </a:solidFill>
                <a:ea typeface="Calibri" pitchFamily="34" charset="0"/>
              </a:rPr>
              <a:t>Με την πρόοδο της κάμψης προς τις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η δύναμη του τετρακέφαλου (</a:t>
            </a:r>
            <a:r>
              <a:rPr lang="en-US" altLang="el-GR" dirty="0" smtClean="0">
                <a:solidFill>
                  <a:srgbClr val="000000"/>
                </a:solidFill>
                <a:ea typeface="Calibri" pitchFamily="34" charset="0"/>
              </a:rPr>
              <a:t>F</a:t>
            </a:r>
            <a:r>
              <a:rPr lang="el-GR" altLang="el-GR" dirty="0" smtClean="0">
                <a:solidFill>
                  <a:srgbClr val="000000"/>
                </a:solidFill>
                <a:ea typeface="Calibri" pitchFamily="34" charset="0"/>
              </a:rPr>
              <a:t>τετρ) αυξάνεται ώστε να αντισταθμίσει την αυξημένη ροπή κάμψης.</a:t>
            </a:r>
          </a:p>
          <a:p>
            <a:pPr eaLnBrk="1" hangingPunct="1">
              <a:buSzPct val="100000"/>
              <a:buFont typeface="Wingdings" panose="05000000000000000000" pitchFamily="2" charset="2"/>
              <a:buChar char="§"/>
            </a:pPr>
            <a:r>
              <a:rPr lang="el-GR" altLang="el-GR" dirty="0" smtClean="0">
                <a:solidFill>
                  <a:srgbClr val="000000"/>
                </a:solidFill>
                <a:ea typeface="Calibri" pitchFamily="34" charset="0"/>
              </a:rPr>
              <a:t>Με την πρόοδο της κάμψης προς τις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αυξάνεται η επιγονατιδομηριαία αντίδραση (</a:t>
            </a:r>
            <a:r>
              <a:rPr lang="en-US" altLang="el-GR" dirty="0" smtClean="0">
                <a:solidFill>
                  <a:srgbClr val="000000"/>
                </a:solidFill>
                <a:ea typeface="Calibri" pitchFamily="34" charset="0"/>
              </a:rPr>
              <a:t>J</a:t>
            </a:r>
            <a:r>
              <a:rPr lang="el-GR" altLang="el-GR" dirty="0" smtClean="0">
                <a:solidFill>
                  <a:srgbClr val="000000"/>
                </a:solidFill>
                <a:ea typeface="Calibri" pitchFamily="34" charset="0"/>
              </a:rPr>
              <a:t>επ).</a:t>
            </a:r>
          </a:p>
        </p:txBody>
      </p:sp>
      <p:sp>
        <p:nvSpPr>
          <p:cNvPr id="4813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ABAE51E4-984C-4CDA-8916-3DE591D49D6D}" type="slidenum">
              <a:rPr lang="el-GR" altLang="el-GR" sz="1400" smtClean="0">
                <a:solidFill>
                  <a:srgbClr val="000000"/>
                </a:solidFill>
                <a:latin typeface="Arial" charset="0"/>
              </a:rPr>
              <a:pPr eaLnBrk="1" hangingPunct="1">
                <a:spcBef>
                  <a:spcPct val="0"/>
                </a:spcBef>
                <a:buClrTx/>
                <a:buSzTx/>
                <a:buFontTx/>
                <a:buNone/>
              </a:pPr>
              <a:t>32</a:t>
            </a:fld>
            <a:endParaRPr lang="el-GR" altLang="el-GR" sz="1400" dirty="0" smtClean="0">
              <a:solidFill>
                <a:srgbClr val="000000"/>
              </a:solidFill>
              <a:latin typeface="Arial" charset="0"/>
            </a:endParaRPr>
          </a:p>
        </p:txBody>
      </p:sp>
      <p:pic>
        <p:nvPicPr>
          <p:cNvPr id="6" name="Picture 9"/>
          <p:cNvPicPr>
            <a:picLocks noChangeAspect="1" noChangeArrowheads="1"/>
          </p:cNvPicPr>
          <p:nvPr/>
        </p:nvPicPr>
        <p:blipFill>
          <a:blip r:embed="rId2">
            <a:lum bright="-12000" contrast="24000"/>
          </a:blip>
          <a:srcRect/>
          <a:stretch>
            <a:fillRect/>
          </a:stretch>
        </p:blipFill>
        <p:spPr>
          <a:xfrm>
            <a:off x="4508503" y="1700217"/>
            <a:ext cx="4364566" cy="4117975"/>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78163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5224" y="188918"/>
            <a:ext cx="8833556" cy="936625"/>
          </a:xfrm>
        </p:spPr>
        <p:txBody>
          <a:bodyPr/>
          <a:lstStyle/>
          <a:p>
            <a:pPr>
              <a:defRPr/>
            </a:pPr>
            <a:r>
              <a:rPr lang="el-GR" altLang="el-GR" dirty="0" smtClean="0"/>
              <a:t>Ροπή Κάμψης από Όρθια θέση</a:t>
            </a:r>
            <a:endParaRPr lang="el-GR" dirty="0"/>
          </a:p>
        </p:txBody>
      </p:sp>
      <p:sp>
        <p:nvSpPr>
          <p:cNvPr id="49155"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63167A73-8A1E-4EFF-A5D2-45A8D6EFD2EE}" type="slidenum">
              <a:rPr lang="el-GR" altLang="el-GR" sz="1400" smtClean="0">
                <a:solidFill>
                  <a:srgbClr val="000000"/>
                </a:solidFill>
                <a:latin typeface="Arial" charset="0"/>
              </a:rPr>
              <a:pPr eaLnBrk="1" hangingPunct="1">
                <a:spcBef>
                  <a:spcPct val="0"/>
                </a:spcBef>
                <a:buClrTx/>
                <a:buSzTx/>
                <a:buFontTx/>
                <a:buNone/>
              </a:pPr>
              <a:t>33</a:t>
            </a:fld>
            <a:endParaRPr lang="el-GR" altLang="el-GR" sz="1400" dirty="0" smtClean="0">
              <a:solidFill>
                <a:srgbClr val="000000"/>
              </a:solidFill>
              <a:latin typeface="Arial" charset="0"/>
            </a:endParaRPr>
          </a:p>
        </p:txBody>
      </p:sp>
      <p:sp>
        <p:nvSpPr>
          <p:cNvPr id="49156" name="2 - Θέση περιεχομένου"/>
          <p:cNvSpPr>
            <a:spLocks noGrp="1"/>
          </p:cNvSpPr>
          <p:nvPr>
            <p:ph idx="1"/>
          </p:nvPr>
        </p:nvSpPr>
        <p:spPr>
          <a:xfrm>
            <a:off x="220134" y="1233488"/>
            <a:ext cx="4092335" cy="5507880"/>
          </a:xfrm>
        </p:spPr>
        <p:txBody>
          <a:bodyPr/>
          <a:lstStyle/>
          <a:p>
            <a:pPr eaLnBrk="1" hangingPunct="1">
              <a:buSzPct val="100000"/>
              <a:buFont typeface="Wingdings" panose="05000000000000000000" pitchFamily="2" charset="2"/>
              <a:buChar char="§"/>
            </a:pPr>
            <a:r>
              <a:rPr lang="el-GR" altLang="el-GR" dirty="0" smtClean="0">
                <a:solidFill>
                  <a:srgbClr val="000000"/>
                </a:solidFill>
                <a:ea typeface="Calibri" pitchFamily="34" charset="0"/>
              </a:rPr>
              <a:t>Όσο αυξάνεται η κάμψη του γόνατος (από αρχική όρθια θέση), τόσο αυξάνεται η ροπή του ΣΒ και αντίστοιχα η ροπή κάμψης. </a:t>
            </a:r>
          </a:p>
          <a:p>
            <a:pPr eaLnBrk="1" hangingPunct="1">
              <a:buSzPct val="100000"/>
              <a:buFont typeface="Wingdings" panose="05000000000000000000" pitchFamily="2" charset="2"/>
              <a:buChar char="§"/>
            </a:pPr>
            <a:r>
              <a:rPr lang="el-GR" altLang="el-GR" dirty="0" smtClean="0">
                <a:solidFill>
                  <a:srgbClr val="000000"/>
                </a:solidFill>
                <a:ea typeface="Calibri" pitchFamily="34" charset="0"/>
              </a:rPr>
              <a:t>Το κέντρο βάρους απομακρύνεται από το κέντρο περιστροφής του γόνατος και ο μοχλοβραχίονας του ΣΒ αυξάνεται με την πρόοδο της  κάμψης, αυξάνοντας τη ροπή κάμψης.</a:t>
            </a:r>
          </a:p>
          <a:p>
            <a:pPr eaLnBrk="1" hangingPunct="1">
              <a:buSzPct val="100000"/>
              <a:buFont typeface="Wingdings" panose="05000000000000000000" pitchFamily="2" charset="2"/>
              <a:buChar char="§"/>
            </a:pPr>
            <a:r>
              <a:rPr lang="el-GR" altLang="el-GR" dirty="0" smtClean="0">
                <a:solidFill>
                  <a:srgbClr val="000000"/>
                </a:solidFill>
                <a:ea typeface="Calibri" pitchFamily="34" charset="0"/>
              </a:rPr>
              <a:t>Από τις 30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έως τις 60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κάμψης, ο μοχλοβραχίονας του ΣΒ αυξάνει κατά 7</a:t>
            </a:r>
            <a:r>
              <a:rPr lang="en-US" altLang="el-GR" dirty="0" smtClean="0">
                <a:solidFill>
                  <a:srgbClr val="000000"/>
                </a:solidFill>
                <a:ea typeface="Calibri" pitchFamily="34" charset="0"/>
              </a:rPr>
              <a:t>2</a:t>
            </a:r>
            <a:r>
              <a:rPr lang="el-GR" altLang="el-GR" dirty="0" smtClean="0">
                <a:solidFill>
                  <a:srgbClr val="000000"/>
                </a:solidFill>
                <a:ea typeface="Calibri" pitchFamily="34" charset="0"/>
              </a:rPr>
              <a:t>%.</a:t>
            </a:r>
          </a:p>
          <a:p>
            <a:pPr eaLnBrk="1" hangingPunct="1">
              <a:buSzPct val="100000"/>
            </a:pPr>
            <a:endParaRPr lang="el-GR" altLang="el-GR" dirty="0" smtClean="0">
              <a:solidFill>
                <a:srgbClr val="000000"/>
              </a:solidFill>
              <a:ea typeface="Calibri" pitchFamily="34" charset="0"/>
            </a:endParaRPr>
          </a:p>
        </p:txBody>
      </p:sp>
      <p:pic>
        <p:nvPicPr>
          <p:cNvPr id="5" name="Picture 5" descr="ροπή κάμψης"/>
          <p:cNvPicPr>
            <a:picLocks noChangeAspect="1" noChangeArrowheads="1"/>
          </p:cNvPicPr>
          <p:nvPr/>
        </p:nvPicPr>
        <p:blipFill>
          <a:blip r:embed="rId2">
            <a:lum contrast="18000"/>
          </a:blip>
          <a:srcRect l="4742" t="13600" r="11436"/>
          <a:stretch>
            <a:fillRect/>
          </a:stretch>
        </p:blipFill>
        <p:spPr>
          <a:xfrm>
            <a:off x="4312469" y="1484318"/>
            <a:ext cx="4699000" cy="4357687"/>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9891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smtClean="0">
                <a:solidFill>
                  <a:schemeClr val="accent4">
                    <a:lumMod val="10000"/>
                  </a:schemeClr>
                </a:solidFill>
              </a:rPr>
              <a:t>Επιγονατιδομηριαία Αντίδραση</a:t>
            </a:r>
            <a:r>
              <a:rPr lang="el-GR" altLang="el-GR" dirty="0" smtClean="0"/>
              <a:t/>
            </a:r>
            <a:br>
              <a:rPr lang="el-GR" altLang="el-GR" dirty="0" smtClean="0"/>
            </a:br>
            <a:r>
              <a:rPr lang="el-GR" altLang="el-GR" sz="3200" dirty="0" smtClean="0"/>
              <a:t>Έκταση του Γόνατος</a:t>
            </a:r>
            <a:endParaRPr lang="el-GR" sz="3200" dirty="0"/>
          </a:p>
        </p:txBody>
      </p:sp>
      <p:sp>
        <p:nvSpPr>
          <p:cNvPr id="50179" name="2 - Θέση περιεχομένου"/>
          <p:cNvSpPr>
            <a:spLocks noGrp="1"/>
          </p:cNvSpPr>
          <p:nvPr>
            <p:ph idx="1"/>
          </p:nvPr>
        </p:nvSpPr>
        <p:spPr>
          <a:xfrm>
            <a:off x="323528" y="1772816"/>
            <a:ext cx="8280920" cy="3959567"/>
          </a:xfrm>
        </p:spPr>
        <p:txBody>
          <a:bodyPr/>
          <a:lstStyle/>
          <a:p>
            <a:pPr marL="273050" indent="-273050" eaLnBrk="1" hangingPunct="1">
              <a:lnSpc>
                <a:spcPct val="112000"/>
              </a:lnSpc>
              <a:spcBef>
                <a:spcPts val="1200"/>
              </a:spcBef>
              <a:buSzPct val="100000"/>
            </a:pPr>
            <a:r>
              <a:rPr lang="el-GR" altLang="el-GR" dirty="0" smtClean="0">
                <a:solidFill>
                  <a:srgbClr val="000000"/>
                </a:solidFill>
                <a:ea typeface="Calibri" pitchFamily="34" charset="0"/>
              </a:rPr>
              <a:t>Κατά την  όρθια θέση, το κέντρο βάρους του σώματος (ΚΒ) είναι ακριβώς επάνω από το  κέντρο περιστροφής της άρθρωσης. Το γεγονός αυτό συνεπάγεται:</a:t>
            </a:r>
          </a:p>
          <a:p>
            <a:pPr marL="673100" lvl="1" indent="-273050" eaLnBrk="1" hangingPunct="1">
              <a:lnSpc>
                <a:spcPct val="112000"/>
              </a:lnSpc>
              <a:spcBef>
                <a:spcPts val="1200"/>
              </a:spcBef>
              <a:buSzPct val="100000"/>
            </a:pPr>
            <a:r>
              <a:rPr lang="el-GR" altLang="el-GR" dirty="0" smtClean="0">
                <a:solidFill>
                  <a:srgbClr val="000000"/>
                </a:solidFill>
                <a:ea typeface="Calibri" pitchFamily="34" charset="0"/>
              </a:rPr>
              <a:t>Ελάχιστη ροπή κάμψης,</a:t>
            </a:r>
          </a:p>
          <a:p>
            <a:pPr marL="673100" lvl="1" indent="-273050" eaLnBrk="1" hangingPunct="1">
              <a:lnSpc>
                <a:spcPct val="112000"/>
              </a:lnSpc>
              <a:spcBef>
                <a:spcPts val="1200"/>
              </a:spcBef>
              <a:buSzPct val="100000"/>
            </a:pPr>
            <a:r>
              <a:rPr lang="el-GR" altLang="el-GR" dirty="0" smtClean="0">
                <a:solidFill>
                  <a:srgbClr val="000000"/>
                </a:solidFill>
                <a:ea typeface="Calibri" pitchFamily="34" charset="0"/>
              </a:rPr>
              <a:t>Μικρή απαιτούμενη αντισταθμιστική ενέργεια τετρακέφαλου,</a:t>
            </a:r>
          </a:p>
          <a:p>
            <a:pPr marL="673100" lvl="1" indent="-273050" eaLnBrk="1" hangingPunct="1">
              <a:lnSpc>
                <a:spcPct val="112000"/>
              </a:lnSpc>
              <a:spcBef>
                <a:spcPts val="1200"/>
              </a:spcBef>
              <a:buSzPct val="100000"/>
            </a:pPr>
            <a:r>
              <a:rPr lang="el-GR" altLang="el-GR" dirty="0" smtClean="0">
                <a:solidFill>
                  <a:srgbClr val="000000"/>
                </a:solidFill>
                <a:ea typeface="Calibri" pitchFamily="34" charset="0"/>
              </a:rPr>
              <a:t>Μικρή επιγονατιδομηριαία αντίδραση (</a:t>
            </a:r>
            <a:r>
              <a:rPr lang="en-US" altLang="el-GR" dirty="0" smtClean="0">
                <a:solidFill>
                  <a:srgbClr val="000000"/>
                </a:solidFill>
                <a:ea typeface="Calibri" pitchFamily="34" charset="0"/>
              </a:rPr>
              <a:t>J</a:t>
            </a:r>
            <a:r>
              <a:rPr lang="el-GR" altLang="el-GR" dirty="0" smtClean="0">
                <a:solidFill>
                  <a:srgbClr val="000000"/>
                </a:solidFill>
                <a:ea typeface="Calibri" pitchFamily="34" charset="0"/>
              </a:rPr>
              <a:t>επ)  </a:t>
            </a:r>
            <a:r>
              <a:rPr lang="en-US" altLang="el-GR" dirty="0" smtClean="0">
                <a:solidFill>
                  <a:srgbClr val="000000"/>
                </a:solidFill>
                <a:cs typeface="Times New Roman" pitchFamily="18" charset="0"/>
              </a:rPr>
              <a:t>&lt;</a:t>
            </a:r>
            <a:r>
              <a:rPr lang="el-GR" altLang="el-GR" dirty="0" smtClean="0">
                <a:solidFill>
                  <a:srgbClr val="000000"/>
                </a:solidFill>
                <a:cs typeface="Times New Roman" pitchFamily="18" charset="0"/>
              </a:rPr>
              <a:t> 400 Ν.</a:t>
            </a:r>
            <a:endParaRPr lang="el-GR" altLang="el-GR" dirty="0" smtClean="0">
              <a:solidFill>
                <a:srgbClr val="000000"/>
              </a:solidFill>
              <a:ea typeface="Calibri" pitchFamily="34" charset="0"/>
            </a:endParaRPr>
          </a:p>
        </p:txBody>
      </p:sp>
      <p:sp>
        <p:nvSpPr>
          <p:cNvPr id="5018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A0B9A789-CA24-4202-A0E7-99FCA067F26E}" type="slidenum">
              <a:rPr lang="el-GR" altLang="el-GR" sz="1400" smtClean="0">
                <a:solidFill>
                  <a:srgbClr val="000000"/>
                </a:solidFill>
                <a:latin typeface="Arial" charset="0"/>
              </a:rPr>
              <a:pPr eaLnBrk="1" hangingPunct="1">
                <a:spcBef>
                  <a:spcPct val="0"/>
                </a:spcBef>
                <a:buClrTx/>
                <a:buSzTx/>
                <a:buFontTx/>
                <a:buNone/>
              </a:pPr>
              <a:t>34</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471414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smtClean="0">
                <a:solidFill>
                  <a:schemeClr val="accent4">
                    <a:lumMod val="10000"/>
                  </a:schemeClr>
                </a:solidFill>
              </a:rPr>
              <a:t>Επιγονατιδομηριαία Αντίδραση</a:t>
            </a:r>
            <a:r>
              <a:rPr lang="el-GR" altLang="el-GR" dirty="0" smtClean="0"/>
              <a:t/>
            </a:r>
            <a:br>
              <a:rPr lang="el-GR" altLang="el-GR" dirty="0" smtClean="0"/>
            </a:br>
            <a:r>
              <a:rPr lang="el-GR" altLang="el-GR" sz="3200" dirty="0" smtClean="0"/>
              <a:t>Κάμψη του Γόνατος</a:t>
            </a:r>
            <a:r>
              <a:rPr lang="el-GR" altLang="el-GR" sz="3200" baseline="-16000" dirty="0" smtClean="0"/>
              <a:t>  </a:t>
            </a:r>
            <a:r>
              <a:rPr lang="el-GR" altLang="el-GR" baseline="-16000" dirty="0" smtClean="0"/>
              <a:t>[1/2] </a:t>
            </a:r>
            <a:endParaRPr lang="el-GR" dirty="0"/>
          </a:p>
        </p:txBody>
      </p:sp>
      <p:sp>
        <p:nvSpPr>
          <p:cNvPr id="51203" name="2 - Θέση περιεχομένου"/>
          <p:cNvSpPr>
            <a:spLocks noGrp="1"/>
          </p:cNvSpPr>
          <p:nvPr>
            <p:ph idx="1"/>
          </p:nvPr>
        </p:nvSpPr>
        <p:spPr>
          <a:xfrm>
            <a:off x="235737" y="1628800"/>
            <a:ext cx="8656743" cy="4914150"/>
          </a:xfrm>
        </p:spPr>
        <p:txBody>
          <a:bodyPr/>
          <a:lstStyle/>
          <a:p>
            <a:pPr marL="273050" indent="-273050" eaLnBrk="1" hangingPunct="1">
              <a:lnSpc>
                <a:spcPct val="112000"/>
              </a:lnSpc>
              <a:spcBef>
                <a:spcPts val="1200"/>
              </a:spcBef>
              <a:buSzPct val="90000"/>
            </a:pPr>
            <a:r>
              <a:rPr lang="el-GR" altLang="el-GR" dirty="0" smtClean="0">
                <a:solidFill>
                  <a:srgbClr val="000000"/>
                </a:solidFill>
                <a:ea typeface="Calibri" pitchFamily="34" charset="0"/>
              </a:rPr>
              <a:t>Κατά την κάμψη 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η γωνία που σχηματίζεται μεταξύ του τένοντα τετρακέφαλου και του επιγονατιδικού συνδέσμου είναι </a:t>
            </a:r>
            <a:r>
              <a:rPr lang="el-GR" altLang="el-GR" dirty="0" smtClean="0">
                <a:solidFill>
                  <a:srgbClr val="000000"/>
                </a:solidFill>
                <a:cs typeface="Arial" charset="0"/>
              </a:rPr>
              <a:t>περίπου 35</a:t>
            </a:r>
            <a:r>
              <a:rPr lang="el-GR" altLang="el-GR" baseline="30000" dirty="0" smtClean="0">
                <a:solidFill>
                  <a:srgbClr val="000000"/>
                </a:solidFill>
                <a:cs typeface="Arial" charset="0"/>
              </a:rPr>
              <a:t>ο</a:t>
            </a:r>
            <a:r>
              <a:rPr lang="el-GR" altLang="el-GR" dirty="0" smtClean="0">
                <a:solidFill>
                  <a:srgbClr val="000000"/>
                </a:solidFill>
                <a:cs typeface="Arial" charset="0"/>
              </a:rPr>
              <a:t>. Κατά συνέπεια: </a:t>
            </a:r>
            <a:endParaRPr lang="el-GR" altLang="el-GR" baseline="30000" dirty="0" smtClean="0">
              <a:solidFill>
                <a:srgbClr val="000000"/>
              </a:solidFill>
              <a:cs typeface="Arial" charset="0"/>
            </a:endParaRPr>
          </a:p>
          <a:p>
            <a:pPr marL="673100" lvl="1" indent="-273050" eaLnBrk="1" hangingPunct="1">
              <a:lnSpc>
                <a:spcPct val="112000"/>
              </a:lnSpc>
              <a:spcBef>
                <a:spcPts val="1200"/>
              </a:spcBef>
              <a:buSzPct val="100000"/>
            </a:pPr>
            <a:r>
              <a:rPr lang="el-GR" altLang="el-GR" dirty="0" smtClean="0">
                <a:solidFill>
                  <a:srgbClr val="000000"/>
                </a:solidFill>
                <a:cs typeface="Arial" charset="0"/>
              </a:rPr>
              <a:t>Η ροπή κάμψης είναι ακόμα μικρή,</a:t>
            </a:r>
            <a:endParaRPr lang="el-GR" altLang="el-GR" baseline="30000" dirty="0" smtClean="0">
              <a:solidFill>
                <a:srgbClr val="000000"/>
              </a:solidFill>
              <a:cs typeface="Arial" charset="0"/>
            </a:endParaRPr>
          </a:p>
          <a:p>
            <a:pPr marL="673100" lvl="1" indent="-273050" eaLnBrk="1" hangingPunct="1">
              <a:lnSpc>
                <a:spcPct val="112000"/>
              </a:lnSpc>
              <a:spcBef>
                <a:spcPts val="1200"/>
              </a:spcBef>
              <a:buSzPct val="100000"/>
            </a:pPr>
            <a:r>
              <a:rPr lang="el-GR" altLang="el-GR" dirty="0" smtClean="0">
                <a:solidFill>
                  <a:srgbClr val="000000"/>
                </a:solidFill>
                <a:cs typeface="Arial" charset="0"/>
              </a:rPr>
              <a:t>Η απαιτούμενη ενέργεια του τετρακέφαλου αρχίζει να αυξάνεται,</a:t>
            </a:r>
            <a:endParaRPr lang="el-GR" altLang="el-GR" baseline="30000" dirty="0" smtClean="0">
              <a:solidFill>
                <a:srgbClr val="000000"/>
              </a:solidFill>
              <a:cs typeface="Arial" charset="0"/>
            </a:endParaRPr>
          </a:p>
          <a:p>
            <a:pPr marL="673100" lvl="1" indent="-273050" eaLnBrk="1" hangingPunct="1">
              <a:lnSpc>
                <a:spcPct val="112000"/>
              </a:lnSpc>
              <a:spcBef>
                <a:spcPts val="1200"/>
              </a:spcBef>
              <a:buSzPct val="100000"/>
            </a:pPr>
            <a:r>
              <a:rPr lang="el-GR" altLang="el-GR" dirty="0" smtClean="0">
                <a:solidFill>
                  <a:srgbClr val="000000"/>
                </a:solidFill>
                <a:cs typeface="Arial" charset="0"/>
              </a:rPr>
              <a:t>Η </a:t>
            </a:r>
            <a:r>
              <a:rPr lang="el-GR" altLang="el-GR" dirty="0" smtClean="0">
                <a:solidFill>
                  <a:srgbClr val="000000"/>
                </a:solidFill>
                <a:ea typeface="Calibri" pitchFamily="34" charset="0"/>
              </a:rPr>
              <a:t>επιγονατιδομηριαία αντίδραση</a:t>
            </a:r>
            <a:r>
              <a:rPr lang="el-GR" altLang="el-GR" dirty="0" smtClean="0">
                <a:solidFill>
                  <a:srgbClr val="000000"/>
                </a:solidFill>
                <a:cs typeface="Arial" charset="0"/>
              </a:rPr>
              <a:t> (</a:t>
            </a:r>
            <a:r>
              <a:rPr lang="en-US" altLang="el-GR" dirty="0" smtClean="0">
                <a:solidFill>
                  <a:srgbClr val="000000"/>
                </a:solidFill>
                <a:cs typeface="Arial" charset="0"/>
              </a:rPr>
              <a:t>J</a:t>
            </a:r>
            <a:r>
              <a:rPr lang="el-GR" altLang="el-GR" dirty="0" smtClean="0">
                <a:solidFill>
                  <a:srgbClr val="000000"/>
                </a:solidFill>
                <a:cs typeface="Arial" charset="0"/>
              </a:rPr>
              <a:t>επ) είναι περίπου 600 Ν.</a:t>
            </a:r>
          </a:p>
          <a:p>
            <a:pPr marL="673100" lvl="1" indent="-273050">
              <a:lnSpc>
                <a:spcPct val="112000"/>
              </a:lnSpc>
              <a:spcBef>
                <a:spcPts val="1200"/>
              </a:spcBef>
            </a:pPr>
            <a:endParaRPr lang="el-GR" altLang="el-GR" dirty="0" smtClean="0">
              <a:solidFill>
                <a:srgbClr val="161616"/>
              </a:solidFill>
              <a:ea typeface="Calibri" pitchFamily="34" charset="0"/>
            </a:endParaRPr>
          </a:p>
        </p:txBody>
      </p:sp>
      <p:sp>
        <p:nvSpPr>
          <p:cNvPr id="5120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7BF0C271-6775-4B08-975F-7DF5B394305D}" type="slidenum">
              <a:rPr lang="el-GR" altLang="el-GR" sz="1400" smtClean="0">
                <a:solidFill>
                  <a:srgbClr val="000000"/>
                </a:solidFill>
                <a:latin typeface="Arial" charset="0"/>
              </a:rPr>
              <a:pPr eaLnBrk="1" hangingPunct="1">
                <a:spcBef>
                  <a:spcPct val="0"/>
                </a:spcBef>
                <a:buClrTx/>
                <a:buSzTx/>
                <a:buFontTx/>
                <a:buNone/>
              </a:pPr>
              <a:t>35</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95934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smtClean="0">
                <a:solidFill>
                  <a:schemeClr val="accent4">
                    <a:lumMod val="10000"/>
                  </a:schemeClr>
                </a:solidFill>
              </a:rPr>
              <a:t>Επιγονατιδομηριαία Αντίδραση</a:t>
            </a:r>
            <a:r>
              <a:rPr lang="el-GR" altLang="el-GR" dirty="0" smtClean="0"/>
              <a:t/>
            </a:r>
            <a:br>
              <a:rPr lang="el-GR" altLang="el-GR" dirty="0" smtClean="0"/>
            </a:br>
            <a:r>
              <a:rPr lang="el-GR" altLang="el-GR" sz="3200" dirty="0" smtClean="0"/>
              <a:t>Κάμψη του Γόνατος</a:t>
            </a:r>
            <a:r>
              <a:rPr lang="el-GR" altLang="el-GR" baseline="-16000" dirty="0" smtClean="0"/>
              <a:t>  [2/2] </a:t>
            </a:r>
            <a:endParaRPr lang="el-GR" dirty="0"/>
          </a:p>
        </p:txBody>
      </p:sp>
      <p:sp>
        <p:nvSpPr>
          <p:cNvPr id="52227" name="2 - Θέση περιεχομένου"/>
          <p:cNvSpPr>
            <a:spLocks noGrp="1"/>
          </p:cNvSpPr>
          <p:nvPr>
            <p:ph idx="1"/>
          </p:nvPr>
        </p:nvSpPr>
        <p:spPr>
          <a:xfrm>
            <a:off x="323528" y="1628800"/>
            <a:ext cx="8568952" cy="4752528"/>
          </a:xfrm>
        </p:spPr>
        <p:txBody>
          <a:bodyPr/>
          <a:lstStyle/>
          <a:p>
            <a:pPr eaLnBrk="1" hangingPunct="1">
              <a:lnSpc>
                <a:spcPct val="112000"/>
              </a:lnSpc>
              <a:spcBef>
                <a:spcPts val="1200"/>
              </a:spcBef>
              <a:buSzPct val="100000"/>
            </a:pPr>
            <a:r>
              <a:rPr lang="el-GR" altLang="el-GR" dirty="0" smtClean="0">
                <a:solidFill>
                  <a:srgbClr val="000000"/>
                </a:solidFill>
                <a:ea typeface="Calibri" pitchFamily="34" charset="0"/>
              </a:rPr>
              <a:t>Κατά την κάμψη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η γωνία που σχηματίζουν ο τένοντας του τετρακεφάλου και ο επιγονατιδικός σύνδεσμος είναι περίπου </a:t>
            </a:r>
            <a:r>
              <a:rPr lang="el-GR" altLang="el-GR" dirty="0" smtClean="0">
                <a:solidFill>
                  <a:srgbClr val="000000"/>
                </a:solidFill>
                <a:cs typeface="Arial" charset="0"/>
              </a:rPr>
              <a:t>80</a:t>
            </a:r>
            <a:r>
              <a:rPr lang="el-GR" altLang="el-GR" baseline="30000" dirty="0" smtClean="0">
                <a:solidFill>
                  <a:srgbClr val="000000"/>
                </a:solidFill>
                <a:cs typeface="Arial" charset="0"/>
              </a:rPr>
              <a:t>ο</a:t>
            </a:r>
            <a:r>
              <a:rPr lang="el-GR" altLang="el-GR" dirty="0" smtClean="0">
                <a:solidFill>
                  <a:srgbClr val="000000"/>
                </a:solidFill>
                <a:cs typeface="Arial" charset="0"/>
              </a:rPr>
              <a:t>. Κατά συνέπεια παρατηρείται:</a:t>
            </a:r>
            <a:endParaRPr lang="el-GR" altLang="el-GR" baseline="30000" dirty="0" smtClean="0">
              <a:solidFill>
                <a:srgbClr val="000000"/>
              </a:solidFill>
              <a:cs typeface="Arial" charset="0"/>
            </a:endParaRPr>
          </a:p>
          <a:p>
            <a:pPr lvl="1" eaLnBrk="1" hangingPunct="1">
              <a:lnSpc>
                <a:spcPct val="112000"/>
              </a:lnSpc>
              <a:spcBef>
                <a:spcPts val="1200"/>
              </a:spcBef>
            </a:pPr>
            <a:r>
              <a:rPr lang="el-GR" altLang="el-GR" dirty="0" smtClean="0">
                <a:solidFill>
                  <a:srgbClr val="000000"/>
                </a:solidFill>
                <a:cs typeface="Arial" charset="0"/>
              </a:rPr>
              <a:t>Μεγάλη ροπή κάμψης,</a:t>
            </a:r>
          </a:p>
          <a:p>
            <a:pPr lvl="1" eaLnBrk="1" hangingPunct="1">
              <a:lnSpc>
                <a:spcPct val="112000"/>
              </a:lnSpc>
              <a:spcBef>
                <a:spcPts val="1200"/>
              </a:spcBef>
            </a:pPr>
            <a:r>
              <a:rPr lang="el-GR" altLang="el-GR" dirty="0" smtClean="0">
                <a:solidFill>
                  <a:srgbClr val="000000"/>
                </a:solidFill>
                <a:cs typeface="Arial" charset="0"/>
              </a:rPr>
              <a:t>Μεγάλη αύξηση της ενέργειας του τετρακεφάλου,</a:t>
            </a:r>
          </a:p>
          <a:p>
            <a:pPr lvl="1" eaLnBrk="1" hangingPunct="1">
              <a:lnSpc>
                <a:spcPct val="112000"/>
              </a:lnSpc>
              <a:spcBef>
                <a:spcPts val="1200"/>
              </a:spcBef>
            </a:pPr>
            <a:r>
              <a:rPr lang="el-GR" altLang="el-GR" dirty="0" smtClean="0">
                <a:solidFill>
                  <a:srgbClr val="000000"/>
                </a:solidFill>
                <a:cs typeface="Arial" charset="0"/>
              </a:rPr>
              <a:t>Η </a:t>
            </a:r>
            <a:r>
              <a:rPr lang="el-GR" altLang="el-GR" dirty="0" smtClean="0">
                <a:solidFill>
                  <a:srgbClr val="000000"/>
                </a:solidFill>
                <a:ea typeface="Calibri" pitchFamily="34" charset="0"/>
              </a:rPr>
              <a:t>επιγονατιδομηριαία αντίδραση</a:t>
            </a:r>
            <a:r>
              <a:rPr lang="el-GR" altLang="el-GR" dirty="0" smtClean="0">
                <a:solidFill>
                  <a:srgbClr val="000000"/>
                </a:solidFill>
                <a:cs typeface="Arial" charset="0"/>
              </a:rPr>
              <a:t> (</a:t>
            </a:r>
            <a:r>
              <a:rPr lang="en-US" altLang="el-GR" dirty="0" smtClean="0">
                <a:solidFill>
                  <a:srgbClr val="000000"/>
                </a:solidFill>
                <a:cs typeface="Arial" charset="0"/>
              </a:rPr>
              <a:t>J</a:t>
            </a:r>
            <a:r>
              <a:rPr lang="el-GR" altLang="el-GR" dirty="0" smtClean="0">
                <a:solidFill>
                  <a:srgbClr val="000000"/>
                </a:solidFill>
                <a:cs typeface="Arial" charset="0"/>
              </a:rPr>
              <a:t>επ) είναι περίπου 1300 Ν.</a:t>
            </a:r>
          </a:p>
        </p:txBody>
      </p:sp>
      <p:sp>
        <p:nvSpPr>
          <p:cNvPr id="5222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BFBECAF6-7AF1-4FD8-9BF0-0FD69182E76D}" type="slidenum">
              <a:rPr lang="el-GR" altLang="el-GR" sz="1400" smtClean="0">
                <a:solidFill>
                  <a:srgbClr val="000000"/>
                </a:solidFill>
                <a:latin typeface="Arial" charset="0"/>
              </a:rPr>
              <a:pPr eaLnBrk="1" hangingPunct="1">
                <a:spcBef>
                  <a:spcPct val="0"/>
                </a:spcBef>
                <a:buClrTx/>
                <a:buSzTx/>
                <a:buFontTx/>
                <a:buNone/>
              </a:pPr>
              <a:t>36</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263868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457200" y="188913"/>
            <a:ext cx="8229600" cy="1090612"/>
          </a:xfrm>
        </p:spPr>
        <p:txBody>
          <a:bodyPr/>
          <a:lstStyle/>
          <a:p>
            <a:pPr eaLnBrk="1" hangingPunct="1">
              <a:defRPr/>
            </a:pPr>
            <a:r>
              <a:rPr lang="el-GR" altLang="el-GR" dirty="0" smtClean="0">
                <a:solidFill>
                  <a:schemeClr val="accent4">
                    <a:lumMod val="10000"/>
                  </a:schemeClr>
                </a:solidFill>
              </a:rPr>
              <a:t>Επιγονατιδομηριαία Αντίδραση</a:t>
            </a:r>
            <a:r>
              <a:rPr lang="el-GR" altLang="el-GR" dirty="0" smtClean="0"/>
              <a:t/>
            </a:r>
            <a:br>
              <a:rPr lang="el-GR" altLang="el-GR" dirty="0" smtClean="0"/>
            </a:br>
            <a:r>
              <a:rPr lang="el-GR" altLang="el-GR" dirty="0" smtClean="0"/>
              <a:t> </a:t>
            </a:r>
            <a:r>
              <a:rPr lang="el-GR" altLang="el-GR" sz="3200" dirty="0" smtClean="0"/>
              <a:t>Κλειστή και Ανοικτή Κινητική Αλυσίδα</a:t>
            </a:r>
          </a:p>
        </p:txBody>
      </p:sp>
      <p:sp>
        <p:nvSpPr>
          <p:cNvPr id="53252" name="Rectangle 5"/>
          <p:cNvSpPr>
            <a:spLocks noGrp="1" noChangeArrowheads="1"/>
          </p:cNvSpPr>
          <p:nvPr>
            <p:ph type="body" sz="half" idx="4294967295"/>
          </p:nvPr>
        </p:nvSpPr>
        <p:spPr>
          <a:xfrm>
            <a:off x="323528" y="1628800"/>
            <a:ext cx="8384312" cy="4886325"/>
          </a:xfrm>
        </p:spPr>
        <p:txBody>
          <a:bodyPr/>
          <a:lstStyle/>
          <a:p>
            <a:pPr eaLnBrk="1" hangingPunct="1">
              <a:lnSpc>
                <a:spcPct val="112000"/>
              </a:lnSpc>
              <a:spcBef>
                <a:spcPts val="1200"/>
              </a:spcBef>
              <a:buClr>
                <a:srgbClr val="A50021"/>
              </a:buClr>
              <a:buSzPct val="100000"/>
              <a:buFont typeface="Wingdings" pitchFamily="2" charset="2"/>
              <a:buChar char="Ø"/>
              <a:defRPr/>
            </a:pPr>
            <a:r>
              <a:rPr lang="el-GR" altLang="el-GR" dirty="0" smtClean="0">
                <a:solidFill>
                  <a:srgbClr val="000000"/>
                </a:solidFill>
                <a:latin typeface="Calibri" pitchFamily="34" charset="0"/>
              </a:rPr>
              <a:t>Σε όλες τις δραστηριότητες η φόρτιση της επιγονατιδομηριαίας άρθρωσης είναι ιδιαίτερα χαμηλή στο εύρος από τις 20</a:t>
            </a:r>
            <a:r>
              <a:rPr lang="el-GR" altLang="el-GR" baseline="30000" dirty="0" smtClean="0">
                <a:solidFill>
                  <a:srgbClr val="000000"/>
                </a:solidFill>
                <a:latin typeface="Calibri" pitchFamily="34" charset="0"/>
              </a:rPr>
              <a:t>ο</a:t>
            </a:r>
            <a:r>
              <a:rPr lang="el-GR" altLang="el-GR" dirty="0" smtClean="0">
                <a:solidFill>
                  <a:srgbClr val="000000"/>
                </a:solidFill>
                <a:latin typeface="Calibri" pitchFamily="34" charset="0"/>
              </a:rPr>
              <a:t> έως τις 0</a:t>
            </a:r>
            <a:r>
              <a:rPr lang="el-GR" altLang="el-GR" baseline="30000" dirty="0" smtClean="0">
                <a:solidFill>
                  <a:srgbClr val="000000"/>
                </a:solidFill>
                <a:latin typeface="Calibri" pitchFamily="34" charset="0"/>
              </a:rPr>
              <a:t>ο</a:t>
            </a:r>
            <a:r>
              <a:rPr lang="en-US" altLang="el-GR" dirty="0" smtClean="0">
                <a:solidFill>
                  <a:srgbClr val="000000"/>
                </a:solidFill>
                <a:latin typeface="Calibri" pitchFamily="34" charset="0"/>
              </a:rPr>
              <a:t>,</a:t>
            </a:r>
            <a:r>
              <a:rPr lang="en-US" altLang="el-GR" baseline="30000" dirty="0" smtClean="0">
                <a:solidFill>
                  <a:srgbClr val="000000"/>
                </a:solidFill>
                <a:latin typeface="Calibri" pitchFamily="34" charset="0"/>
              </a:rPr>
              <a:t> </a:t>
            </a:r>
            <a:r>
              <a:rPr lang="el-GR" altLang="el-GR" baseline="30000" dirty="0" smtClean="0">
                <a:solidFill>
                  <a:srgbClr val="000000"/>
                </a:solidFill>
                <a:latin typeface="Calibri" pitchFamily="34" charset="0"/>
              </a:rPr>
              <a:t> </a:t>
            </a:r>
            <a:r>
              <a:rPr lang="el-GR" altLang="el-GR" dirty="0" smtClean="0">
                <a:solidFill>
                  <a:srgbClr val="000000"/>
                </a:solidFill>
                <a:latin typeface="Calibri" pitchFamily="34" charset="0"/>
              </a:rPr>
              <a:t>ενώ κορυφώνεται στο εύρος μεταξύ των  60</a:t>
            </a:r>
            <a:r>
              <a:rPr lang="el-GR" altLang="el-GR" baseline="30000" dirty="0" smtClean="0">
                <a:solidFill>
                  <a:srgbClr val="000000"/>
                </a:solidFill>
                <a:latin typeface="Calibri" pitchFamily="34" charset="0"/>
              </a:rPr>
              <a:t>ο</a:t>
            </a:r>
            <a:r>
              <a:rPr lang="el-GR" altLang="el-GR" dirty="0" smtClean="0">
                <a:solidFill>
                  <a:srgbClr val="000000"/>
                </a:solidFill>
                <a:latin typeface="Calibri" pitchFamily="34" charset="0"/>
              </a:rPr>
              <a:t> και των 80</a:t>
            </a:r>
            <a:r>
              <a:rPr lang="el-GR" altLang="el-GR" baseline="30000" dirty="0" smtClean="0">
                <a:solidFill>
                  <a:srgbClr val="000000"/>
                </a:solidFill>
                <a:latin typeface="Calibri" pitchFamily="34" charset="0"/>
              </a:rPr>
              <a:t>ο</a:t>
            </a:r>
            <a:r>
              <a:rPr lang="el-GR" altLang="el-GR" dirty="0" smtClean="0">
                <a:solidFill>
                  <a:srgbClr val="000000"/>
                </a:solidFill>
                <a:latin typeface="Calibri" pitchFamily="34" charset="0"/>
              </a:rPr>
              <a:t>.</a:t>
            </a:r>
          </a:p>
          <a:p>
            <a:pPr marL="622300" indent="-266700" eaLnBrk="1" hangingPunct="1">
              <a:lnSpc>
                <a:spcPct val="112000"/>
              </a:lnSpc>
              <a:spcBef>
                <a:spcPts val="1200"/>
              </a:spcBef>
              <a:buClr>
                <a:srgbClr val="A50021"/>
              </a:buClr>
              <a:buSzPct val="100000"/>
              <a:buFont typeface="Wingdings" panose="05000000000000000000" pitchFamily="2" charset="2"/>
              <a:buChar char="§"/>
              <a:defRPr/>
            </a:pPr>
            <a:r>
              <a:rPr lang="el-GR" altLang="el-GR" b="1" dirty="0" smtClean="0">
                <a:solidFill>
                  <a:srgbClr val="000000"/>
                </a:solidFill>
                <a:latin typeface="Calibri" pitchFamily="34" charset="0"/>
              </a:rPr>
              <a:t>48</a:t>
            </a:r>
            <a:r>
              <a:rPr lang="el-GR" altLang="el-GR" b="1" baseline="30000" dirty="0" smtClean="0">
                <a:solidFill>
                  <a:srgbClr val="000000"/>
                </a:solidFill>
                <a:latin typeface="Calibri" pitchFamily="34" charset="0"/>
              </a:rPr>
              <a:t>ο</a:t>
            </a:r>
            <a:r>
              <a:rPr lang="el-GR" altLang="el-GR" b="1" dirty="0" smtClean="0">
                <a:solidFill>
                  <a:srgbClr val="000000"/>
                </a:solidFill>
                <a:latin typeface="Calibri" pitchFamily="34" charset="0"/>
              </a:rPr>
              <a:t>- 0</a:t>
            </a:r>
            <a:r>
              <a:rPr lang="el-GR" altLang="el-GR" b="1" baseline="30000" dirty="0" smtClean="0">
                <a:solidFill>
                  <a:srgbClr val="000000"/>
                </a:solidFill>
                <a:latin typeface="Calibri" pitchFamily="34" charset="0"/>
              </a:rPr>
              <a:t>ο</a:t>
            </a:r>
            <a:r>
              <a:rPr lang="el-GR" altLang="el-GR" b="1" dirty="0" smtClean="0">
                <a:solidFill>
                  <a:srgbClr val="000000"/>
                </a:solidFill>
                <a:latin typeface="Calibri" pitchFamily="34" charset="0"/>
              </a:rPr>
              <a:t>: Κλειστή Κινητική Αλυσίδα</a:t>
            </a:r>
          </a:p>
          <a:p>
            <a:pPr marL="622300" indent="-266700" eaLnBrk="1" hangingPunct="1">
              <a:lnSpc>
                <a:spcPct val="112000"/>
              </a:lnSpc>
              <a:spcBef>
                <a:spcPts val="1200"/>
              </a:spcBef>
              <a:buClr>
                <a:srgbClr val="A50021"/>
              </a:buClr>
              <a:buSzPct val="100000"/>
              <a:buFont typeface="Wingdings" panose="05000000000000000000" pitchFamily="2" charset="2"/>
              <a:buChar char="§"/>
              <a:defRPr/>
            </a:pPr>
            <a:r>
              <a:rPr lang="el-GR" altLang="el-GR" b="1" dirty="0" smtClean="0">
                <a:solidFill>
                  <a:srgbClr val="000000"/>
                </a:solidFill>
                <a:latin typeface="Calibri" pitchFamily="34" charset="0"/>
              </a:rPr>
              <a:t>90</a:t>
            </a:r>
            <a:r>
              <a:rPr lang="el-GR" altLang="el-GR" b="1" baseline="30000" dirty="0" smtClean="0">
                <a:solidFill>
                  <a:srgbClr val="000000"/>
                </a:solidFill>
                <a:latin typeface="Calibri" pitchFamily="34" charset="0"/>
              </a:rPr>
              <a:t>ο </a:t>
            </a:r>
            <a:r>
              <a:rPr lang="el-GR" altLang="el-GR" b="1" dirty="0" smtClean="0">
                <a:solidFill>
                  <a:srgbClr val="000000"/>
                </a:solidFill>
                <a:latin typeface="Calibri" pitchFamily="34" charset="0"/>
              </a:rPr>
              <a:t>- 48</a:t>
            </a:r>
            <a:r>
              <a:rPr lang="el-GR" altLang="el-GR" b="1" baseline="30000" dirty="0" smtClean="0">
                <a:solidFill>
                  <a:srgbClr val="000000"/>
                </a:solidFill>
                <a:latin typeface="Calibri" pitchFamily="34" charset="0"/>
              </a:rPr>
              <a:t>ο</a:t>
            </a:r>
            <a:r>
              <a:rPr lang="el-GR" altLang="el-GR" b="1" dirty="0" smtClean="0">
                <a:solidFill>
                  <a:srgbClr val="000000"/>
                </a:solidFill>
                <a:latin typeface="Calibri" pitchFamily="34" charset="0"/>
              </a:rPr>
              <a:t>: Ανοικτή Κινητική Αλυσίδα</a:t>
            </a:r>
          </a:p>
          <a:p>
            <a:pPr eaLnBrk="1" hangingPunct="1">
              <a:lnSpc>
                <a:spcPct val="112000"/>
              </a:lnSpc>
              <a:spcBef>
                <a:spcPts val="1200"/>
              </a:spcBef>
              <a:buClr>
                <a:srgbClr val="A50021"/>
              </a:buClr>
              <a:buSzPct val="100000"/>
              <a:buFont typeface="Wingdings" pitchFamily="2" charset="2"/>
              <a:buChar char="Ø"/>
              <a:defRPr/>
            </a:pPr>
            <a:r>
              <a:rPr lang="el-GR" altLang="el-GR" dirty="0" smtClean="0">
                <a:solidFill>
                  <a:srgbClr val="000000"/>
                </a:solidFill>
                <a:latin typeface="Calibri" pitchFamily="34" charset="0"/>
              </a:rPr>
              <a:t>Οι συμπιεστικές δυνάμεις είναι υψηλότερες στις ασκήσεις ΚΚΑ, αλλά εφαρμόζονται σε πολύ μεγαλύτερες επιφάνειες επαφής, οπότε η</a:t>
            </a:r>
            <a:r>
              <a:rPr lang="en-US" altLang="el-GR" dirty="0" smtClean="0">
                <a:solidFill>
                  <a:srgbClr val="000000"/>
                </a:solidFill>
                <a:latin typeface="Calibri" pitchFamily="34" charset="0"/>
                <a:cs typeface="Arial" charset="0"/>
              </a:rPr>
              <a:t> </a:t>
            </a:r>
            <a:r>
              <a:rPr lang="el-GR" altLang="el-GR" dirty="0" smtClean="0">
                <a:solidFill>
                  <a:srgbClr val="000000"/>
                </a:solidFill>
                <a:latin typeface="Calibri" pitchFamily="34" charset="0"/>
                <a:cs typeface="Arial" charset="0"/>
              </a:rPr>
              <a:t>φόρτιση ανά </a:t>
            </a:r>
            <a:r>
              <a:rPr lang="en-US" altLang="el-GR" dirty="0" smtClean="0">
                <a:solidFill>
                  <a:srgbClr val="000000"/>
                </a:solidFill>
                <a:latin typeface="Calibri" pitchFamily="34" charset="0"/>
                <a:cs typeface="Arial" charset="0"/>
              </a:rPr>
              <a:t>cm</a:t>
            </a:r>
            <a:r>
              <a:rPr lang="en-US" altLang="el-GR" baseline="30000" dirty="0" smtClean="0">
                <a:solidFill>
                  <a:srgbClr val="000000"/>
                </a:solidFill>
                <a:latin typeface="Calibri" pitchFamily="34" charset="0"/>
                <a:cs typeface="Arial" charset="0"/>
              </a:rPr>
              <a:t>2</a:t>
            </a:r>
            <a:r>
              <a:rPr lang="el-GR" altLang="el-GR" baseline="30000" dirty="0" smtClean="0">
                <a:solidFill>
                  <a:srgbClr val="000000"/>
                </a:solidFill>
                <a:latin typeface="Calibri" pitchFamily="34" charset="0"/>
                <a:cs typeface="Arial" charset="0"/>
              </a:rPr>
              <a:t>  </a:t>
            </a:r>
            <a:r>
              <a:rPr lang="el-GR" altLang="el-GR" dirty="0" smtClean="0">
                <a:solidFill>
                  <a:srgbClr val="000000"/>
                </a:solidFill>
                <a:latin typeface="Calibri" pitchFamily="34" charset="0"/>
                <a:cs typeface="Arial" charset="0"/>
              </a:rPr>
              <a:t>μειώνεται.</a:t>
            </a:r>
            <a:endParaRPr lang="el-GR" altLang="el-GR" dirty="0" smtClean="0">
              <a:solidFill>
                <a:srgbClr val="000000"/>
              </a:solidFill>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2CCA0F48-F87D-4CCF-81FB-5ADC7EE3A886}" type="slidenum">
              <a:rPr lang="el-GR" smtClean="0"/>
              <a:pPr>
                <a:defRPr/>
              </a:pPr>
              <a:t>37</a:t>
            </a:fld>
            <a:endParaRPr lang="el-GR" dirty="0"/>
          </a:p>
        </p:txBody>
      </p:sp>
    </p:spTree>
    <p:extLst>
      <p:ext uri="{BB962C8B-B14F-4D97-AF65-F5344CB8AC3E}">
        <p14:creationId xmlns:p14="http://schemas.microsoft.com/office/powerpoint/2010/main" val="2574345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5224" y="188918"/>
            <a:ext cx="8833556" cy="936625"/>
          </a:xfrm>
        </p:spPr>
        <p:txBody>
          <a:bodyPr/>
          <a:lstStyle/>
          <a:p>
            <a:pPr>
              <a:defRPr/>
            </a:pPr>
            <a:r>
              <a:rPr lang="el-GR" altLang="el-GR" dirty="0" smtClean="0"/>
              <a:t>Δυνάμεις στην Επιγονατιδομηριαία Άρθρωση</a:t>
            </a:r>
            <a:endParaRPr lang="el-GR" dirty="0"/>
          </a:p>
        </p:txBody>
      </p:sp>
      <p:sp>
        <p:nvSpPr>
          <p:cNvPr id="54275"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5582BFB3-42E1-4632-9D0C-0FCE54AEBF02}" type="slidenum">
              <a:rPr lang="el-GR" altLang="el-GR" sz="1400" smtClean="0">
                <a:solidFill>
                  <a:srgbClr val="000000"/>
                </a:solidFill>
                <a:latin typeface="Arial" charset="0"/>
              </a:rPr>
              <a:pPr eaLnBrk="1" hangingPunct="1">
                <a:spcBef>
                  <a:spcPct val="0"/>
                </a:spcBef>
                <a:buClrTx/>
                <a:buSzTx/>
                <a:buFontTx/>
                <a:buNone/>
              </a:pPr>
              <a:t>38</a:t>
            </a:fld>
            <a:endParaRPr lang="el-GR" altLang="el-GR" sz="1400" dirty="0" smtClean="0">
              <a:solidFill>
                <a:srgbClr val="000000"/>
              </a:solidFill>
              <a:latin typeface="Arial" charset="0"/>
            </a:endParaRPr>
          </a:p>
        </p:txBody>
      </p:sp>
      <p:sp>
        <p:nvSpPr>
          <p:cNvPr id="3" name="2 - Θέση περιεχομένου"/>
          <p:cNvSpPr>
            <a:spLocks noGrp="1"/>
          </p:cNvSpPr>
          <p:nvPr>
            <p:ph idx="1"/>
          </p:nvPr>
        </p:nvSpPr>
        <p:spPr>
          <a:xfrm>
            <a:off x="220134" y="1270000"/>
            <a:ext cx="8703733" cy="1079500"/>
          </a:xfrm>
        </p:spPr>
        <p:txBody>
          <a:bodyPr/>
          <a:lstStyle/>
          <a:p>
            <a:pPr marL="355600" indent="-355600" eaLnBrk="1" hangingPunct="1">
              <a:buSzPct val="100000"/>
            </a:pPr>
            <a:r>
              <a:rPr lang="el-GR" altLang="el-GR" sz="2400" dirty="0" smtClean="0">
                <a:solidFill>
                  <a:srgbClr val="000000"/>
                </a:solidFill>
                <a:ea typeface="Calibri" pitchFamily="34" charset="0"/>
              </a:rPr>
              <a:t>Όσο αυξάνεται η κάμψη του γόνατος (από την αρχική όρθια θέση), τόσο αυξάνεται η ροπή του ΣΒ και η ροπή κάμψης. </a:t>
            </a:r>
          </a:p>
          <a:p>
            <a:pPr marL="355600" indent="-355600" eaLnBrk="1" hangingPunct="1">
              <a:lnSpc>
                <a:spcPct val="90000"/>
              </a:lnSpc>
              <a:buClr>
                <a:srgbClr val="FFFF00"/>
              </a:buClr>
              <a:buFont typeface="Wingdings" panose="05000000000000000000" pitchFamily="2" charset="2"/>
              <a:buNone/>
            </a:pPr>
            <a:endParaRPr lang="el-GR" altLang="el-GR" sz="2000" dirty="0" smtClean="0">
              <a:solidFill>
                <a:schemeClr val="bg1"/>
              </a:solidFill>
              <a:effectLst>
                <a:outerShdw blurRad="38100" dist="38100" dir="2700000" algn="tl">
                  <a:srgbClr val="000000"/>
                </a:outerShdw>
              </a:effectLst>
              <a:latin typeface="Times New Roman" pitchFamily="18" charset="0"/>
              <a:ea typeface="Calibri" pitchFamily="34" charset="0"/>
            </a:endParaRPr>
          </a:p>
          <a:p>
            <a:pPr marL="355600" indent="-355600" eaLnBrk="1" hangingPunct="1">
              <a:buSzPct val="100000"/>
              <a:buFont typeface="Wingdings" panose="05000000000000000000" pitchFamily="2" charset="2"/>
              <a:buNone/>
            </a:pPr>
            <a:endParaRPr lang="el-GR" altLang="el-GR" dirty="0" smtClean="0">
              <a:solidFill>
                <a:srgbClr val="000000"/>
              </a:solidFill>
              <a:ea typeface="Calibri" pitchFamily="34" charset="0"/>
            </a:endParaRPr>
          </a:p>
        </p:txBody>
      </p:sp>
      <p:graphicFrame>
        <p:nvGraphicFramePr>
          <p:cNvPr id="6" name="5 - Πίνακας"/>
          <p:cNvGraphicFramePr>
            <a:graphicFrameLocks noGrp="1"/>
          </p:cNvGraphicFramePr>
          <p:nvPr/>
        </p:nvGraphicFramePr>
        <p:xfrm>
          <a:off x="1931811" y="2146300"/>
          <a:ext cx="6032500" cy="2925444"/>
        </p:xfrm>
        <a:graphic>
          <a:graphicData uri="http://schemas.openxmlformats.org/drawingml/2006/table">
            <a:tbl>
              <a:tblPr firstRow="1" bandRow="1">
                <a:tableStyleId>{5C22544A-7EE6-4342-B048-85BDC9FD1C3A}</a:tableStyleId>
              </a:tblPr>
              <a:tblGrid>
                <a:gridCol w="320092"/>
                <a:gridCol w="3098079"/>
                <a:gridCol w="248941"/>
                <a:gridCol w="2365388"/>
              </a:tblGrid>
              <a:tr h="396081">
                <a:tc>
                  <a:txBody>
                    <a:bodyPr/>
                    <a:lstStyle/>
                    <a:p>
                      <a:pPr algn="ctr"/>
                      <a:r>
                        <a:rPr lang="el-GR" sz="1600" dirty="0" smtClean="0">
                          <a:solidFill>
                            <a:srgbClr val="A50021"/>
                          </a:solidFill>
                          <a:latin typeface="Calibri" pitchFamily="34" charset="0"/>
                        </a:rPr>
                        <a:t>■</a:t>
                      </a:r>
                      <a:endParaRPr lang="el-GR" sz="1600" dirty="0">
                        <a:solidFill>
                          <a:srgbClr val="A50021"/>
                        </a:solidFill>
                        <a:latin typeface="Calibri"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Βάδιση σε οριζόντιο επίπεδο  </a:t>
                      </a:r>
                      <a:endParaRPr lang="el-GR" sz="2200" b="0" dirty="0">
                        <a:latin typeface="Calibri"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0,3 - 0,5  ΣΒ</a:t>
                      </a:r>
                      <a:endParaRPr lang="el-GR" sz="2200" b="0" dirty="0">
                        <a:latin typeface="Calibri"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rgbClr val="A50021"/>
                          </a:solidFill>
                          <a:latin typeface="Calibri" pitchFamily="34" charset="0"/>
                        </a:rPr>
                        <a:t>■</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Άνοδος κλίμακας </a:t>
                      </a:r>
                      <a:endParaRPr lang="el-GR" sz="2200" b="0" dirty="0">
                        <a:latin typeface="Calibri"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2,7 -</a:t>
                      </a:r>
                      <a:r>
                        <a:rPr lang="el-GR" altLang="el-GR" sz="2200" b="0" baseline="0" dirty="0" smtClean="0">
                          <a:solidFill>
                            <a:srgbClr val="000000"/>
                          </a:solidFill>
                          <a:latin typeface="Calibri" pitchFamily="34" charset="0"/>
                        </a:rPr>
                        <a:t> </a:t>
                      </a:r>
                      <a:r>
                        <a:rPr lang="el-GR" altLang="el-GR" sz="2200" b="0" dirty="0" smtClean="0">
                          <a:solidFill>
                            <a:srgbClr val="000000"/>
                          </a:solidFill>
                          <a:latin typeface="Calibri" pitchFamily="34" charset="0"/>
                        </a:rPr>
                        <a:t>3,3  ΣΒ</a:t>
                      </a:r>
                      <a:endParaRPr lang="el-GR" sz="2200" b="0" dirty="0">
                        <a:latin typeface="Calibri"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rgbClr val="A50021"/>
                          </a:solidFill>
                          <a:latin typeface="Calibri"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Κάθοδος κλίμακας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3,5 ΣΒ</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rgbClr val="A50021"/>
                          </a:solidFill>
                          <a:latin typeface="Calibri"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Κάμψη από όρθια θέση (90</a:t>
                      </a:r>
                      <a:r>
                        <a:rPr lang="el-GR" altLang="el-GR" sz="2200" b="0" baseline="30000" dirty="0" smtClean="0">
                          <a:solidFill>
                            <a:srgbClr val="000000"/>
                          </a:solidFill>
                          <a:latin typeface="Calibri" pitchFamily="34" charset="0"/>
                        </a:rPr>
                        <a:t>ο</a:t>
                      </a:r>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2,5 -</a:t>
                      </a:r>
                      <a:r>
                        <a:rPr lang="el-GR" altLang="el-GR" sz="2200" b="0" baseline="0" dirty="0" smtClean="0">
                          <a:solidFill>
                            <a:srgbClr val="000000"/>
                          </a:solidFill>
                          <a:latin typeface="Calibri" pitchFamily="34" charset="0"/>
                        </a:rPr>
                        <a:t> </a:t>
                      </a:r>
                      <a:r>
                        <a:rPr lang="el-GR" altLang="el-GR" sz="2200" b="0" dirty="0" smtClean="0">
                          <a:solidFill>
                            <a:srgbClr val="000000"/>
                          </a:solidFill>
                          <a:latin typeface="Calibri" pitchFamily="34" charset="0"/>
                        </a:rPr>
                        <a:t>3,0  ΣΒ</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rgbClr val="A50021"/>
                          </a:solidFill>
                          <a:latin typeface="Calibri"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Βαθύ κάθισμα (130</a:t>
                      </a:r>
                      <a:r>
                        <a:rPr lang="el-GR" altLang="el-GR" sz="2200" b="0" baseline="30000" dirty="0" smtClean="0">
                          <a:solidFill>
                            <a:srgbClr val="000000"/>
                          </a:solidFill>
                          <a:latin typeface="Calibri" pitchFamily="34" charset="0"/>
                        </a:rPr>
                        <a:t>ο</a:t>
                      </a:r>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7,0 -</a:t>
                      </a:r>
                      <a:r>
                        <a:rPr lang="el-GR" altLang="el-GR" sz="2200" b="0" baseline="0" dirty="0" smtClean="0">
                          <a:solidFill>
                            <a:srgbClr val="000000"/>
                          </a:solidFill>
                          <a:latin typeface="Calibri" pitchFamily="34" charset="0"/>
                        </a:rPr>
                        <a:t> </a:t>
                      </a:r>
                      <a:r>
                        <a:rPr lang="el-GR" altLang="el-GR" sz="2200" b="0" dirty="0" smtClean="0">
                          <a:solidFill>
                            <a:srgbClr val="000000"/>
                          </a:solidFill>
                          <a:latin typeface="Calibri" pitchFamily="34" charset="0"/>
                        </a:rPr>
                        <a:t>8,0  ΣΒ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rgbClr val="A50021"/>
                          </a:solidFill>
                          <a:latin typeface="Calibri" pitchFamily="34"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Ελεύθερες δραστηριότητες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l-GR" altLang="el-GR" sz="2200" b="0" dirty="0" smtClean="0">
                          <a:solidFill>
                            <a:srgbClr val="000000"/>
                          </a:solidFill>
                          <a:latin typeface="Calibri" pitchFamily="34" charset="0"/>
                        </a:rPr>
                        <a:t>= </a:t>
                      </a:r>
                      <a:endParaRPr lang="el-GR" sz="2200" b="0" dirty="0">
                        <a:latin typeface="Calibri"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200" b="0" dirty="0" smtClean="0">
                          <a:solidFill>
                            <a:srgbClr val="000000"/>
                          </a:solidFill>
                          <a:latin typeface="Calibri" pitchFamily="34" charset="0"/>
                        </a:rPr>
                        <a:t>2,0 -</a:t>
                      </a:r>
                      <a:r>
                        <a:rPr lang="el-GR" altLang="el-GR" sz="2200" b="0" baseline="0" dirty="0" smtClean="0">
                          <a:solidFill>
                            <a:srgbClr val="000000"/>
                          </a:solidFill>
                          <a:latin typeface="Calibri" pitchFamily="34" charset="0"/>
                        </a:rPr>
                        <a:t> </a:t>
                      </a:r>
                      <a:r>
                        <a:rPr lang="el-GR" altLang="el-GR" sz="2200" b="0" dirty="0" smtClean="0">
                          <a:solidFill>
                            <a:srgbClr val="000000"/>
                          </a:solidFill>
                          <a:latin typeface="Calibri" pitchFamily="34" charset="0"/>
                        </a:rPr>
                        <a:t>5,0  ΣΒ</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4302" name="6 - Ορθογώνιο"/>
          <p:cNvSpPr>
            <a:spLocks noChangeArrowheads="1"/>
          </p:cNvSpPr>
          <p:nvPr/>
        </p:nvSpPr>
        <p:spPr bwMode="auto">
          <a:xfrm>
            <a:off x="347134" y="5229200"/>
            <a:ext cx="8641644"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D6D6D"/>
              </a:buClr>
              <a:buSzPct val="120000"/>
              <a:buChar char="•"/>
              <a:tabLst>
                <a:tab pos="3763963" algn="l"/>
                <a:tab pos="4124325" algn="l"/>
              </a:tabLst>
              <a:defRPr sz="2200">
                <a:solidFill>
                  <a:srgbClr val="161616"/>
                </a:solidFill>
                <a:latin typeface="Tahoma" pitchFamily="34" charset="0"/>
              </a:defRPr>
            </a:lvl1pPr>
            <a:lvl2pPr marL="742950" indent="-285750" eaLnBrk="0" hangingPunct="0">
              <a:spcBef>
                <a:spcPct val="20000"/>
              </a:spcBef>
              <a:buFont typeface="Tahoma" pitchFamily="34" charset="0"/>
              <a:buChar char="–"/>
              <a:tabLst>
                <a:tab pos="3763963" algn="l"/>
                <a:tab pos="4124325" algn="l"/>
              </a:tabLst>
              <a:defRPr sz="2200">
                <a:solidFill>
                  <a:srgbClr val="161616"/>
                </a:solidFill>
                <a:latin typeface="Tahoma" pitchFamily="34" charset="0"/>
              </a:defRPr>
            </a:lvl2pPr>
            <a:lvl3pPr marL="1143000" indent="-228600" eaLnBrk="0" hangingPunct="0">
              <a:spcBef>
                <a:spcPct val="20000"/>
              </a:spcBef>
              <a:buClr>
                <a:srgbClr val="6D6D6D"/>
              </a:buClr>
              <a:buSzPct val="120000"/>
              <a:buChar char="•"/>
              <a:tabLst>
                <a:tab pos="3763963" algn="l"/>
                <a:tab pos="4124325" algn="l"/>
              </a:tabLst>
              <a:defRPr sz="2200">
                <a:solidFill>
                  <a:srgbClr val="161616"/>
                </a:solidFill>
                <a:latin typeface="Tahoma" pitchFamily="34" charset="0"/>
              </a:defRPr>
            </a:lvl3pPr>
            <a:lvl4pPr marL="1600200" indent="-228600" eaLnBrk="0" hangingPunct="0">
              <a:spcBef>
                <a:spcPct val="20000"/>
              </a:spcBef>
              <a:buFont typeface="Tahoma" pitchFamily="34" charset="0"/>
              <a:buChar char="–"/>
              <a:tabLst>
                <a:tab pos="3763963" algn="l"/>
                <a:tab pos="4124325" algn="l"/>
              </a:tabLst>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tabLst>
                <a:tab pos="3763963" algn="l"/>
                <a:tab pos="4124325" algn="l"/>
              </a:tabLst>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tabLst>
                <a:tab pos="3763963" algn="l"/>
                <a:tab pos="4124325" algn="l"/>
              </a:tabLst>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tabLst>
                <a:tab pos="3763963" algn="l"/>
                <a:tab pos="4124325" algn="l"/>
              </a:tabLst>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tabLst>
                <a:tab pos="3763963" algn="l"/>
                <a:tab pos="4124325" algn="l"/>
              </a:tabLst>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tabLst>
                <a:tab pos="3763963" algn="l"/>
                <a:tab pos="4124325" algn="l"/>
              </a:tabLst>
              <a:defRPr sz="2200">
                <a:solidFill>
                  <a:srgbClr val="161616"/>
                </a:solidFill>
                <a:latin typeface="Tahoma" pitchFamily="34" charset="0"/>
              </a:defRPr>
            </a:lvl9pPr>
          </a:lstStyle>
          <a:p>
            <a:pPr eaLnBrk="1" hangingPunct="1">
              <a:lnSpc>
                <a:spcPct val="90000"/>
              </a:lnSpc>
              <a:spcBef>
                <a:spcPct val="0"/>
              </a:spcBef>
              <a:buClr>
                <a:srgbClr val="FFFF00"/>
              </a:buClr>
              <a:buSzTx/>
              <a:buFontTx/>
              <a:buNone/>
            </a:pPr>
            <a:r>
              <a:rPr lang="el-GR" altLang="el-GR" b="1" dirty="0" smtClean="0">
                <a:solidFill>
                  <a:srgbClr val="000000"/>
                </a:solidFill>
                <a:latin typeface="Calibri" pitchFamily="34" charset="0"/>
              </a:rPr>
              <a:t>Παρατήρηση</a:t>
            </a:r>
            <a:r>
              <a:rPr lang="el-GR" altLang="el-GR" dirty="0" smtClean="0">
                <a:solidFill>
                  <a:srgbClr val="000000"/>
                </a:solidFill>
                <a:latin typeface="Calibri" pitchFamily="34" charset="0"/>
              </a:rPr>
              <a:t>: Η υποκινητικότητα της άνω κνημοπερονιαίας συνδέσμωσης μπορεί να είναι αιτία πόνου στην περιοχή του γόνατος, αφού η περόνη απορροφά φορτίο ίσο με το 0,2 ΣΒ.</a:t>
            </a:r>
          </a:p>
        </p:txBody>
      </p:sp>
    </p:spTree>
    <p:extLst>
      <p:ext uri="{BB962C8B-B14F-4D97-AF65-F5344CB8AC3E}">
        <p14:creationId xmlns:p14="http://schemas.microsoft.com/office/powerpoint/2010/main" val="1088963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l-GR" altLang="el-GR" dirty="0" smtClean="0"/>
              <a:t>Η  Άρθρωση  του  Γόνατος </a:t>
            </a:r>
            <a:r>
              <a:rPr lang="el-GR" altLang="el-GR" baseline="-25000" dirty="0" smtClean="0"/>
              <a:t>[2/2</a:t>
            </a:r>
            <a:r>
              <a:rPr lang="el-GR" altLang="el-GR" baseline="-25000" dirty="0"/>
              <a:t>]</a:t>
            </a:r>
            <a:endParaRPr lang="el-GR" altLang="el-GR" baseline="-25000" dirty="0" smtClean="0"/>
          </a:p>
        </p:txBody>
      </p:sp>
      <p:sp>
        <p:nvSpPr>
          <p:cNvPr id="16387" name="Rectangle 4"/>
          <p:cNvSpPr>
            <a:spLocks noGrp="1" noChangeArrowheads="1"/>
          </p:cNvSpPr>
          <p:nvPr>
            <p:ph idx="1"/>
          </p:nvPr>
        </p:nvSpPr>
        <p:spPr>
          <a:xfrm>
            <a:off x="35496" y="1125543"/>
            <a:ext cx="9001000" cy="2447925"/>
          </a:xfrm>
        </p:spPr>
        <p:txBody>
          <a:bodyPr/>
          <a:lstStyle/>
          <a:p>
            <a:pPr eaLnBrk="1" hangingPunct="1">
              <a:spcBef>
                <a:spcPts val="600"/>
              </a:spcBef>
              <a:buSzPct val="100000"/>
            </a:pPr>
            <a:r>
              <a:rPr lang="el-GR" altLang="el-GR" dirty="0" smtClean="0">
                <a:solidFill>
                  <a:srgbClr val="000000"/>
                </a:solidFill>
                <a:ea typeface="Calibri" pitchFamily="34" charset="0"/>
              </a:rPr>
              <a:t>Το γόνατο αποτελεί τη μεγαλύτερη διάρθρωση του σώματος και βρίσκεται μεταξύ των μακρύτερων μοχλοβραχίονων, του μηριαίου οστού και της κνήμης. </a:t>
            </a:r>
          </a:p>
          <a:p>
            <a:pPr eaLnBrk="1" hangingPunct="1">
              <a:spcBef>
                <a:spcPts val="600"/>
              </a:spcBef>
              <a:buSzPct val="100000"/>
            </a:pPr>
            <a:r>
              <a:rPr lang="el-GR" altLang="el-GR" dirty="0" smtClean="0">
                <a:solidFill>
                  <a:srgbClr val="000000"/>
                </a:solidFill>
                <a:ea typeface="Calibri" pitchFamily="34" charset="0"/>
              </a:rPr>
              <a:t>Αποτελείται από δύο αρθρώσεις:</a:t>
            </a:r>
          </a:p>
          <a:p>
            <a:pPr lvl="1" eaLnBrk="1" hangingPunct="1">
              <a:spcBef>
                <a:spcPts val="600"/>
              </a:spcBef>
              <a:buSzPct val="100000"/>
            </a:pPr>
            <a:r>
              <a:rPr lang="el-GR" altLang="el-GR" dirty="0" smtClean="0">
                <a:solidFill>
                  <a:srgbClr val="000000"/>
                </a:solidFill>
                <a:ea typeface="Calibri" pitchFamily="34" charset="0"/>
              </a:rPr>
              <a:t>την κνημομηριαία άρθρωση, και</a:t>
            </a:r>
          </a:p>
          <a:p>
            <a:pPr lvl="1" eaLnBrk="1" hangingPunct="1">
              <a:spcBef>
                <a:spcPts val="600"/>
              </a:spcBef>
              <a:buSzPct val="100000"/>
            </a:pPr>
            <a:r>
              <a:rPr lang="el-GR" altLang="el-GR" dirty="0" smtClean="0">
                <a:solidFill>
                  <a:srgbClr val="000000"/>
                </a:solidFill>
                <a:ea typeface="Calibri" pitchFamily="34" charset="0"/>
              </a:rPr>
              <a:t>την επιγονατιδομηριαία άρθρωση.</a:t>
            </a:r>
          </a:p>
          <a:p>
            <a:pPr eaLnBrk="1" hangingPunct="1">
              <a:lnSpc>
                <a:spcPct val="90000"/>
              </a:lnSpc>
              <a:spcBef>
                <a:spcPts val="600"/>
              </a:spcBef>
              <a:buClr>
                <a:srgbClr val="FFFF00"/>
              </a:buClr>
              <a:buSzPct val="140000"/>
            </a:pPr>
            <a:endParaRPr lang="el-GR" altLang="el-GR" dirty="0" smtClean="0">
              <a:solidFill>
                <a:srgbClr val="000000"/>
              </a:solidFill>
              <a:ea typeface="Calibri" pitchFamily="34" charset="0"/>
            </a:endParaRPr>
          </a:p>
        </p:txBody>
      </p:sp>
      <p:sp>
        <p:nvSpPr>
          <p:cNvPr id="16389" name="4 - Ορθογώνιο"/>
          <p:cNvSpPr>
            <a:spLocks noChangeArrowheads="1"/>
          </p:cNvSpPr>
          <p:nvPr/>
        </p:nvSpPr>
        <p:spPr bwMode="auto">
          <a:xfrm>
            <a:off x="67612" y="3501008"/>
            <a:ext cx="9076388"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ts val="600"/>
              </a:spcBef>
              <a:buClr>
                <a:srgbClr val="A50021"/>
              </a:buClr>
              <a:buSzTx/>
              <a:buFont typeface="Wingdings" pitchFamily="2" charset="2"/>
              <a:buChar char="Ø"/>
            </a:pPr>
            <a:r>
              <a:rPr lang="el-GR" altLang="el-GR" dirty="0" smtClean="0">
                <a:solidFill>
                  <a:srgbClr val="000000"/>
                </a:solidFill>
                <a:latin typeface="Calibri" pitchFamily="34" charset="0"/>
              </a:rPr>
              <a:t>Χαρακτηριστικές θέσεις της άρθρωσης του γόνατος: </a:t>
            </a:r>
            <a:endParaRPr lang="en-US" altLang="el-GR" dirty="0" smtClean="0">
              <a:solidFill>
                <a:srgbClr val="000000"/>
              </a:solidFill>
              <a:latin typeface="Calibri" pitchFamily="34" charset="0"/>
            </a:endParaRPr>
          </a:p>
          <a:p>
            <a:pPr lvl="1" eaLnBrk="1" hangingPunct="1">
              <a:spcBef>
                <a:spcPts val="600"/>
              </a:spcBef>
              <a:buClr>
                <a:srgbClr val="A50021"/>
              </a:buClr>
              <a:buFont typeface="Wingdings" pitchFamily="2" charset="2"/>
              <a:buChar char="§"/>
            </a:pPr>
            <a:r>
              <a:rPr lang="en-US" altLang="el-GR" dirty="0" smtClean="0">
                <a:solidFill>
                  <a:srgbClr val="000000"/>
                </a:solidFill>
                <a:latin typeface="Calibri" pitchFamily="34" charset="0"/>
              </a:rPr>
              <a:t>Loose Packed Position (LPP) </a:t>
            </a:r>
            <a:r>
              <a:rPr lang="el-GR" altLang="el-GR" dirty="0" smtClean="0">
                <a:solidFill>
                  <a:srgbClr val="000000"/>
                </a:solidFill>
                <a:latin typeface="Calibri" pitchFamily="34" charset="0"/>
              </a:rPr>
              <a:t>τ</a:t>
            </a:r>
            <a:r>
              <a:rPr lang="el-GR" altLang="el-GR" dirty="0" smtClean="0">
                <a:solidFill>
                  <a:srgbClr val="000000"/>
                </a:solidFill>
                <a:latin typeface="Calibri" pitchFamily="34" charset="0"/>
                <a:ea typeface="Calibri" pitchFamily="34" charset="0"/>
                <a:cs typeface="Calibri" pitchFamily="34" charset="0"/>
              </a:rPr>
              <a:t>ης κνημομηριαίας άρθρωσης: Κάμψη 25</a:t>
            </a:r>
            <a:r>
              <a:rPr lang="el-GR" altLang="el-GR" baseline="34000" dirty="0" smtClean="0">
                <a:solidFill>
                  <a:srgbClr val="000000"/>
                </a:solidFill>
                <a:latin typeface="Calibri" pitchFamily="34" charset="0"/>
                <a:ea typeface="Calibri" pitchFamily="34" charset="0"/>
                <a:cs typeface="Calibri" pitchFamily="34" charset="0"/>
              </a:rPr>
              <a:t>ο</a:t>
            </a:r>
            <a:r>
              <a:rPr lang="el-GR" altLang="el-GR" dirty="0" smtClean="0">
                <a:solidFill>
                  <a:srgbClr val="000000"/>
                </a:solidFill>
                <a:latin typeface="Calibri" pitchFamily="34" charset="0"/>
                <a:ea typeface="Calibri" pitchFamily="34" charset="0"/>
                <a:cs typeface="Calibri" pitchFamily="34" charset="0"/>
              </a:rPr>
              <a:t> </a:t>
            </a:r>
          </a:p>
          <a:p>
            <a:pPr lvl="1" eaLnBrk="1" hangingPunct="1">
              <a:spcBef>
                <a:spcPts val="600"/>
              </a:spcBef>
              <a:buClr>
                <a:srgbClr val="A50021"/>
              </a:buClr>
              <a:buFont typeface="Wingdings" pitchFamily="2" charset="2"/>
              <a:buChar char="§"/>
            </a:pPr>
            <a:r>
              <a:rPr lang="en-US" altLang="el-GR" dirty="0" smtClean="0">
                <a:solidFill>
                  <a:srgbClr val="000000"/>
                </a:solidFill>
                <a:latin typeface="Calibri" pitchFamily="34" charset="0"/>
              </a:rPr>
              <a:t>Close Packed position </a:t>
            </a:r>
            <a:r>
              <a:rPr lang="el-GR" altLang="el-GR" dirty="0" smtClean="0">
                <a:solidFill>
                  <a:srgbClr val="000000"/>
                </a:solidFill>
                <a:latin typeface="Calibri" pitchFamily="34" charset="0"/>
              </a:rPr>
              <a:t>(</a:t>
            </a:r>
            <a:r>
              <a:rPr lang="en-US" altLang="el-GR" dirty="0" smtClean="0">
                <a:solidFill>
                  <a:srgbClr val="000000"/>
                </a:solidFill>
                <a:latin typeface="Calibri" pitchFamily="34" charset="0"/>
                <a:ea typeface="Calibri" pitchFamily="34" charset="0"/>
                <a:cs typeface="Calibri" pitchFamily="34" charset="0"/>
              </a:rPr>
              <a:t>CPP</a:t>
            </a:r>
            <a:r>
              <a:rPr lang="el-GR" altLang="el-GR" dirty="0" smtClean="0">
                <a:solidFill>
                  <a:srgbClr val="000000"/>
                </a:solidFill>
                <a:latin typeface="Calibri" pitchFamily="34" charset="0"/>
                <a:ea typeface="Calibri" pitchFamily="34" charset="0"/>
                <a:cs typeface="Calibri" pitchFamily="34" charset="0"/>
              </a:rPr>
              <a:t>)</a:t>
            </a:r>
            <a:r>
              <a:rPr lang="en-US" altLang="el-GR" dirty="0" smtClean="0">
                <a:solidFill>
                  <a:srgbClr val="000000"/>
                </a:solidFill>
                <a:latin typeface="Calibri" pitchFamily="34" charset="0"/>
                <a:ea typeface="Calibri" pitchFamily="34" charset="0"/>
                <a:cs typeface="Calibri" pitchFamily="34" charset="0"/>
              </a:rPr>
              <a:t> </a:t>
            </a:r>
            <a:r>
              <a:rPr lang="el-GR" altLang="el-GR" dirty="0" smtClean="0">
                <a:solidFill>
                  <a:srgbClr val="000000"/>
                </a:solidFill>
                <a:latin typeface="Calibri" pitchFamily="34" charset="0"/>
                <a:ea typeface="Calibri" pitchFamily="34" charset="0"/>
                <a:cs typeface="Calibri" pitchFamily="34" charset="0"/>
              </a:rPr>
              <a:t>της κνημομηριαίας άρθρωσης: Πλήρης έκταση</a:t>
            </a:r>
            <a:r>
              <a:rPr lang="en-US" altLang="el-GR" dirty="0" smtClean="0">
                <a:solidFill>
                  <a:srgbClr val="000000"/>
                </a:solidFill>
                <a:latin typeface="Calibri" pitchFamily="34" charset="0"/>
                <a:ea typeface="Calibri" pitchFamily="34" charset="0"/>
                <a:cs typeface="Calibri" pitchFamily="34" charset="0"/>
              </a:rPr>
              <a:t>,</a:t>
            </a:r>
            <a:r>
              <a:rPr lang="el-GR" altLang="el-GR" dirty="0" smtClean="0">
                <a:solidFill>
                  <a:srgbClr val="000000"/>
                </a:solidFill>
                <a:latin typeface="Calibri" pitchFamily="34" charset="0"/>
                <a:ea typeface="Calibri" pitchFamily="34" charset="0"/>
                <a:cs typeface="Calibri" pitchFamily="34" charset="0"/>
              </a:rPr>
              <a:t> με</a:t>
            </a:r>
            <a:r>
              <a:rPr lang="en-US" altLang="el-GR" dirty="0" smtClean="0">
                <a:solidFill>
                  <a:srgbClr val="000000"/>
                </a:solidFill>
                <a:latin typeface="Calibri" pitchFamily="34" charset="0"/>
                <a:ea typeface="Calibri" pitchFamily="34" charset="0"/>
                <a:cs typeface="Calibri" pitchFamily="34" charset="0"/>
              </a:rPr>
              <a:t> </a:t>
            </a:r>
            <a:r>
              <a:rPr lang="el-GR" altLang="el-GR" dirty="0" smtClean="0">
                <a:solidFill>
                  <a:srgbClr val="000000"/>
                </a:solidFill>
                <a:latin typeface="Calibri" pitchFamily="34" charset="0"/>
                <a:ea typeface="Calibri" pitchFamily="34" charset="0"/>
                <a:cs typeface="Calibri" pitchFamily="34" charset="0"/>
              </a:rPr>
              <a:t>έξω στροφή  κνήμης.</a:t>
            </a:r>
          </a:p>
          <a:p>
            <a:pPr eaLnBrk="1" hangingPunct="1">
              <a:spcBef>
                <a:spcPts val="600"/>
              </a:spcBef>
              <a:buClr>
                <a:srgbClr val="A50021"/>
              </a:buClr>
              <a:buSzTx/>
              <a:buFont typeface="Wingdings" pitchFamily="2" charset="2"/>
              <a:buChar char="Ø"/>
            </a:pPr>
            <a:r>
              <a:rPr lang="el-GR" altLang="el-GR" dirty="0" smtClean="0">
                <a:solidFill>
                  <a:srgbClr val="000000"/>
                </a:solidFill>
                <a:latin typeface="Calibri" pitchFamily="34" charset="0"/>
              </a:rPr>
              <a:t>Ορισμός του</a:t>
            </a:r>
            <a:r>
              <a:rPr lang="el-GR" altLang="el-GR" dirty="0" smtClean="0">
                <a:solidFill>
                  <a:srgbClr val="000000"/>
                </a:solidFill>
                <a:latin typeface="Calibri" pitchFamily="34" charset="0"/>
                <a:ea typeface="Calibri" pitchFamily="34" charset="0"/>
                <a:cs typeface="Calibri" pitchFamily="34" charset="0"/>
              </a:rPr>
              <a:t> </a:t>
            </a:r>
            <a:r>
              <a:rPr lang="el-GR" altLang="el-GR" dirty="0" smtClean="0">
                <a:solidFill>
                  <a:srgbClr val="000000"/>
                </a:solidFill>
                <a:latin typeface="Calibri" pitchFamily="34" charset="0"/>
                <a:ea typeface="Calibri" pitchFamily="34" charset="0"/>
                <a:cs typeface="Calibri" pitchFamily="34" charset="0"/>
              </a:rPr>
              <a:t>θυλακικού</a:t>
            </a:r>
            <a:r>
              <a:rPr lang="el-GR" altLang="el-GR" dirty="0" smtClean="0">
                <a:solidFill>
                  <a:srgbClr val="000000"/>
                </a:solidFill>
                <a:latin typeface="Calibri" pitchFamily="34" charset="0"/>
                <a:ea typeface="Calibri" pitchFamily="34" charset="0"/>
                <a:cs typeface="Calibri" pitchFamily="34" charset="0"/>
              </a:rPr>
              <a:t> προτύπου (</a:t>
            </a:r>
            <a:r>
              <a:rPr lang="en-US" altLang="el-GR" dirty="0" smtClean="0">
                <a:solidFill>
                  <a:srgbClr val="000000"/>
                </a:solidFill>
                <a:latin typeface="Calibri" pitchFamily="34" charset="0"/>
                <a:ea typeface="Calibri" pitchFamily="34" charset="0"/>
                <a:cs typeface="Calibri" pitchFamily="34" charset="0"/>
              </a:rPr>
              <a:t>Capsular Pattern</a:t>
            </a:r>
            <a:r>
              <a:rPr lang="el-GR" altLang="el-GR" dirty="0" smtClean="0">
                <a:solidFill>
                  <a:srgbClr val="000000"/>
                </a:solidFill>
                <a:latin typeface="Calibri" pitchFamily="34" charset="0"/>
                <a:ea typeface="Calibri" pitchFamily="34" charset="0"/>
                <a:cs typeface="Calibri" pitchFamily="34" charset="0"/>
              </a:rPr>
              <a:t>)</a:t>
            </a:r>
            <a:r>
              <a:rPr lang="en-US" altLang="el-GR" dirty="0" smtClean="0">
                <a:solidFill>
                  <a:srgbClr val="000000"/>
                </a:solidFill>
                <a:latin typeface="Calibri" pitchFamily="34" charset="0"/>
                <a:ea typeface="Calibri" pitchFamily="34" charset="0"/>
                <a:cs typeface="Calibri" pitchFamily="34" charset="0"/>
              </a:rPr>
              <a:t> </a:t>
            </a:r>
            <a:r>
              <a:rPr lang="el-GR" altLang="el-GR" dirty="0" smtClean="0">
                <a:solidFill>
                  <a:srgbClr val="000000"/>
                </a:solidFill>
                <a:latin typeface="Calibri" pitchFamily="34" charset="0"/>
                <a:ea typeface="Calibri" pitchFamily="34" charset="0"/>
                <a:cs typeface="Calibri" pitchFamily="34" charset="0"/>
              </a:rPr>
              <a:t>της κνημομηριαίας άρθρωσης: </a:t>
            </a:r>
            <a:r>
              <a:rPr lang="el-GR" altLang="el-GR" dirty="0" smtClean="0">
                <a:solidFill>
                  <a:srgbClr val="000000"/>
                </a:solidFill>
                <a:latin typeface="Calibri" pitchFamily="34" charset="0"/>
              </a:rPr>
              <a:t>Σύμφωνα με τον </a:t>
            </a:r>
            <a:r>
              <a:rPr lang="el-GR" altLang="el-GR" dirty="0" smtClean="0">
                <a:solidFill>
                  <a:srgbClr val="000000"/>
                </a:solidFill>
                <a:latin typeface="Calibri" pitchFamily="34" charset="0"/>
              </a:rPr>
              <a:t>Cyriax</a:t>
            </a:r>
            <a:r>
              <a:rPr lang="el-GR" altLang="el-GR" dirty="0" smtClean="0">
                <a:solidFill>
                  <a:srgbClr val="000000"/>
                </a:solidFill>
                <a:latin typeface="Calibri" pitchFamily="34" charset="0"/>
              </a:rPr>
              <a:t>, το θυλακικό πρότυπο της</a:t>
            </a:r>
            <a:r>
              <a:rPr lang="el-GR" altLang="el-GR" dirty="0" smtClean="0">
                <a:solidFill>
                  <a:srgbClr val="000000"/>
                </a:solidFill>
                <a:latin typeface="Calibri" pitchFamily="34" charset="0"/>
                <a:ea typeface="Calibri" pitchFamily="34" charset="0"/>
                <a:cs typeface="Calibri" pitchFamily="34" charset="0"/>
              </a:rPr>
              <a:t> κνημομηριαίας άρθρωσης </a:t>
            </a:r>
            <a:r>
              <a:rPr lang="el-GR" altLang="el-GR" dirty="0" smtClean="0">
                <a:solidFill>
                  <a:srgbClr val="000000"/>
                </a:solidFill>
                <a:latin typeface="Calibri" pitchFamily="34" charset="0"/>
              </a:rPr>
              <a:t>χαρακτηρίζεται από σοβαρό περιορισμό της κάμψης και ελαφρύ</a:t>
            </a:r>
            <a:r>
              <a:rPr lang="en-US" altLang="el-GR" dirty="0" smtClean="0">
                <a:solidFill>
                  <a:srgbClr val="000000"/>
                </a:solidFill>
                <a:latin typeface="Calibri" pitchFamily="34" charset="0"/>
              </a:rPr>
              <a:t> </a:t>
            </a:r>
            <a:r>
              <a:rPr lang="el-GR" altLang="el-GR" dirty="0" smtClean="0">
                <a:solidFill>
                  <a:srgbClr val="000000"/>
                </a:solidFill>
                <a:latin typeface="Calibri" pitchFamily="34" charset="0"/>
              </a:rPr>
              <a:t>περιορισμό της έκτασης. </a:t>
            </a:r>
            <a:endParaRPr lang="el-GR" altLang="el-GR" dirty="0" smtClean="0">
              <a:solidFill>
                <a:srgbClr val="000000"/>
              </a:solidFill>
              <a:latin typeface="Calibri" pitchFamily="34" charset="0"/>
              <a:ea typeface="Calibri" pitchFamily="34" charset="0"/>
              <a:cs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C09A31D5-484D-4BE7-B1B8-6D389A8BF5B0}" type="slidenum">
              <a:rPr lang="el-GR" smtClean="0"/>
              <a:pPr>
                <a:defRPr/>
              </a:pPr>
              <a:t>3</a:t>
            </a:fld>
            <a:endParaRPr lang="el-GR" dirty="0"/>
          </a:p>
        </p:txBody>
      </p:sp>
    </p:spTree>
    <p:extLst>
      <p:ext uri="{BB962C8B-B14F-4D97-AF65-F5344CB8AC3E}">
        <p14:creationId xmlns:p14="http://schemas.microsoft.com/office/powerpoint/2010/main" val="883475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243192" y="2205043"/>
            <a:ext cx="6849533" cy="1944687"/>
          </a:xfrm>
          <a:ln w="28575">
            <a:solidFill>
              <a:srgbClr val="A50021"/>
            </a:solidFill>
          </a:ln>
        </p:spPr>
        <p:txBody>
          <a:bodyPr/>
          <a:lstStyle/>
          <a:p>
            <a:pPr eaLnBrk="1" hangingPunct="1">
              <a:defRPr/>
            </a:pPr>
            <a:r>
              <a:rPr lang="el-GR" altLang="el-GR" sz="4000" b="1" dirty="0" smtClean="0">
                <a:solidFill>
                  <a:srgbClr val="000000"/>
                </a:solidFill>
              </a:rPr>
              <a:t>Κνημομηριαία Άρθρωση </a:t>
            </a:r>
            <a:r>
              <a:rPr lang="el-GR" altLang="el-GR" sz="4000" b="1" dirty="0" smtClean="0"/>
              <a:t/>
            </a:r>
            <a:br>
              <a:rPr lang="el-GR" altLang="el-GR" sz="4000" b="1" dirty="0" smtClean="0"/>
            </a:br>
            <a:r>
              <a:rPr lang="el-GR" altLang="el-GR" sz="4000" b="1" dirty="0" smtClean="0"/>
              <a:t>Στοιχεία Βιομηχανικής Ανάλυσης</a:t>
            </a:r>
            <a:br>
              <a:rPr lang="el-GR" altLang="el-GR" sz="4000" b="1" dirty="0" smtClean="0"/>
            </a:br>
            <a:endParaRPr lang="el-GR" altLang="el-GR" sz="2000" b="1" dirty="0" smtClean="0"/>
          </a:p>
        </p:txBody>
      </p:sp>
    </p:spTree>
    <p:extLst>
      <p:ext uri="{BB962C8B-B14F-4D97-AF65-F5344CB8AC3E}">
        <p14:creationId xmlns:p14="http://schemas.microsoft.com/office/powerpoint/2010/main" val="4145423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5224" y="188918"/>
            <a:ext cx="8833556" cy="936625"/>
          </a:xfrm>
        </p:spPr>
        <p:txBody>
          <a:bodyPr/>
          <a:lstStyle/>
          <a:p>
            <a:pPr>
              <a:defRPr/>
            </a:pPr>
            <a:r>
              <a:rPr lang="el-GR" altLang="el-GR" dirty="0" smtClean="0"/>
              <a:t>Κνημομηριαία Άρθρωση</a:t>
            </a:r>
            <a:endParaRPr lang="el-GR" dirty="0"/>
          </a:p>
        </p:txBody>
      </p:sp>
      <p:sp>
        <p:nvSpPr>
          <p:cNvPr id="56323"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45D568F4-18F4-469E-8907-A7D51919E133}" type="slidenum">
              <a:rPr lang="el-GR" altLang="el-GR" sz="1400" smtClean="0">
                <a:solidFill>
                  <a:srgbClr val="000000"/>
                </a:solidFill>
                <a:latin typeface="Arial" charset="0"/>
              </a:rPr>
              <a:pPr eaLnBrk="1" hangingPunct="1">
                <a:spcBef>
                  <a:spcPct val="0"/>
                </a:spcBef>
                <a:buClrTx/>
                <a:buSzTx/>
                <a:buFontTx/>
                <a:buNone/>
              </a:pPr>
              <a:t>40</a:t>
            </a:fld>
            <a:endParaRPr lang="el-GR" altLang="el-GR" sz="1400" dirty="0" smtClean="0">
              <a:solidFill>
                <a:srgbClr val="000000"/>
              </a:solidFill>
              <a:latin typeface="Arial" charset="0"/>
            </a:endParaRPr>
          </a:p>
        </p:txBody>
      </p:sp>
      <p:sp>
        <p:nvSpPr>
          <p:cNvPr id="3" name="2 - Θέση περιεχομένου"/>
          <p:cNvSpPr>
            <a:spLocks noGrp="1"/>
          </p:cNvSpPr>
          <p:nvPr>
            <p:ph idx="1"/>
          </p:nvPr>
        </p:nvSpPr>
        <p:spPr>
          <a:xfrm>
            <a:off x="283634" y="1270000"/>
            <a:ext cx="8752862" cy="5543550"/>
          </a:xfrm>
        </p:spPr>
        <p:txBody>
          <a:bodyPr/>
          <a:lstStyle/>
          <a:p>
            <a:pPr eaLnBrk="1" hangingPunct="1">
              <a:spcBef>
                <a:spcPts val="1200"/>
              </a:spcBef>
              <a:buSzPct val="100000"/>
            </a:pPr>
            <a:r>
              <a:rPr lang="el-GR" altLang="el-GR" dirty="0" smtClean="0">
                <a:solidFill>
                  <a:srgbClr val="000000"/>
                </a:solidFill>
                <a:ea typeface="Calibri" pitchFamily="34" charset="0"/>
              </a:rPr>
              <a:t>Στην κνημομηριαία άρθρωση πραγματοποιούνται οι εξής κινήσεις:</a:t>
            </a:r>
          </a:p>
          <a:p>
            <a:pPr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Κάμψη-Έκταση: έχει εύρος τροχιάς 140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στο οβελιαίο επίπεδο, </a:t>
            </a:r>
          </a:p>
          <a:p>
            <a:pPr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Απαγωγή-Προσαγωγή: έχει εύρος τροχιάς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στο μετωπιαίο επίπεδο,</a:t>
            </a:r>
          </a:p>
          <a:p>
            <a:pPr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Έσω στροφή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25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και Έξω στροφή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40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στο εγκάρσιο επίπεδο. </a:t>
            </a:r>
          </a:p>
          <a:p>
            <a:pPr marL="0" indent="0" eaLnBrk="1" hangingPunct="1">
              <a:spcBef>
                <a:spcPts val="1200"/>
              </a:spcBef>
              <a:buSzPct val="150000"/>
              <a:buFont typeface="Wingdings" panose="05000000000000000000" pitchFamily="2" charset="2"/>
              <a:buNone/>
            </a:pPr>
            <a:r>
              <a:rPr lang="el-GR" altLang="el-GR" sz="2100" b="1" dirty="0" smtClean="0">
                <a:solidFill>
                  <a:srgbClr val="000000"/>
                </a:solidFill>
                <a:ea typeface="Calibri" pitchFamily="34" charset="0"/>
              </a:rPr>
              <a:t>Παρατήρηση 1</a:t>
            </a:r>
            <a:r>
              <a:rPr lang="el-GR" altLang="el-GR" sz="2100" dirty="0" smtClean="0">
                <a:solidFill>
                  <a:srgbClr val="000000"/>
                </a:solidFill>
                <a:ea typeface="Calibri" pitchFamily="34" charset="0"/>
              </a:rPr>
              <a:t>: Η μέγιστη τροχιά απαγωγής-προσαγωγής σημειώνεται στις 30</a:t>
            </a:r>
            <a:r>
              <a:rPr lang="el-GR" altLang="el-GR" sz="2100" baseline="30000" dirty="0" smtClean="0">
                <a:solidFill>
                  <a:srgbClr val="000000"/>
                </a:solidFill>
                <a:ea typeface="Calibri" pitchFamily="34" charset="0"/>
              </a:rPr>
              <a:t>ο</a:t>
            </a:r>
            <a:r>
              <a:rPr lang="el-GR" altLang="el-GR" sz="2100" dirty="0" smtClean="0">
                <a:solidFill>
                  <a:srgbClr val="000000"/>
                </a:solidFill>
                <a:ea typeface="Calibri" pitchFamily="34" charset="0"/>
              </a:rPr>
              <a:t> κάμψης του γόνατος. Σε μεγαλύτερη τροχιά κάμψης η κίνηση της απαγωγής-προσαγωγής περιορίζεται λόγω </a:t>
            </a:r>
            <a:r>
              <a:rPr lang="el-GR" altLang="el-GR" sz="2100" dirty="0" smtClean="0">
                <a:solidFill>
                  <a:srgbClr val="000000"/>
                </a:solidFill>
                <a:cs typeface="Arial" charset="0"/>
              </a:rPr>
              <a:t>αυξημένης τάσης των θυλακοσυνδεσμικών στοιχείων.</a:t>
            </a:r>
          </a:p>
          <a:p>
            <a:pPr marL="0" indent="0" eaLnBrk="1" hangingPunct="1">
              <a:spcBef>
                <a:spcPts val="1200"/>
              </a:spcBef>
              <a:buSzPct val="150000"/>
              <a:buFont typeface="Wingdings" panose="05000000000000000000" pitchFamily="2" charset="2"/>
              <a:buNone/>
            </a:pPr>
            <a:r>
              <a:rPr lang="el-GR" altLang="el-GR" sz="2100" b="1" dirty="0" smtClean="0">
                <a:solidFill>
                  <a:srgbClr val="000000"/>
                </a:solidFill>
                <a:ea typeface="Calibri" pitchFamily="34" charset="0"/>
              </a:rPr>
              <a:t>Παρατήρηση 2</a:t>
            </a:r>
            <a:r>
              <a:rPr lang="el-GR" altLang="el-GR" sz="2100" dirty="0" smtClean="0">
                <a:solidFill>
                  <a:srgbClr val="000000"/>
                </a:solidFill>
                <a:ea typeface="Calibri" pitchFamily="34" charset="0"/>
              </a:rPr>
              <a:t>: Το μέγιστο εύρος τροχιάς  της έσω-έξω στροφής σημειώνεται στις 90</a:t>
            </a:r>
            <a:r>
              <a:rPr lang="el-GR" altLang="el-GR" sz="2100" baseline="30000" dirty="0" smtClean="0">
                <a:solidFill>
                  <a:srgbClr val="000000"/>
                </a:solidFill>
                <a:ea typeface="Calibri" pitchFamily="34" charset="0"/>
              </a:rPr>
              <a:t>ο</a:t>
            </a:r>
            <a:r>
              <a:rPr lang="el-GR" altLang="el-GR" sz="2100" dirty="0" smtClean="0">
                <a:solidFill>
                  <a:srgbClr val="000000"/>
                </a:solidFill>
                <a:ea typeface="Calibri" pitchFamily="34" charset="0"/>
              </a:rPr>
              <a:t> κάμψης του γόνατος. Στις 100</a:t>
            </a:r>
            <a:r>
              <a:rPr lang="el-GR" altLang="el-GR" sz="2100" baseline="30000" dirty="0" smtClean="0">
                <a:solidFill>
                  <a:srgbClr val="000000"/>
                </a:solidFill>
                <a:ea typeface="Calibri" pitchFamily="34" charset="0"/>
              </a:rPr>
              <a:t>ο</a:t>
            </a:r>
            <a:r>
              <a:rPr lang="el-GR" altLang="el-GR" sz="2100" dirty="0" smtClean="0">
                <a:solidFill>
                  <a:srgbClr val="000000"/>
                </a:solidFill>
                <a:ea typeface="Calibri" pitchFamily="34" charset="0"/>
              </a:rPr>
              <a:t> – 140</a:t>
            </a:r>
            <a:r>
              <a:rPr lang="el-GR" altLang="el-GR" sz="2100" baseline="30000" dirty="0" smtClean="0">
                <a:solidFill>
                  <a:srgbClr val="000000"/>
                </a:solidFill>
                <a:ea typeface="Calibri" pitchFamily="34" charset="0"/>
              </a:rPr>
              <a:t>ο</a:t>
            </a:r>
            <a:r>
              <a:rPr lang="el-GR" altLang="el-GR" sz="2100" dirty="0" smtClean="0">
                <a:solidFill>
                  <a:srgbClr val="000000"/>
                </a:solidFill>
                <a:ea typeface="Calibri" pitchFamily="34" charset="0"/>
              </a:rPr>
              <a:t> η τροχιά περιορίζεται λόγω </a:t>
            </a:r>
            <a:r>
              <a:rPr lang="el-GR" altLang="el-GR" sz="2100" dirty="0" smtClean="0">
                <a:solidFill>
                  <a:srgbClr val="000000"/>
                </a:solidFill>
                <a:cs typeface="Arial" charset="0"/>
              </a:rPr>
              <a:t>αυξημένης τάσης των μυών και των θυλακοσυνδεσμικών στοιχείων.</a:t>
            </a:r>
            <a:r>
              <a:rPr lang="el-GR" altLang="el-GR" sz="2100" dirty="0" smtClean="0">
                <a:solidFill>
                  <a:srgbClr val="000000"/>
                </a:solidFill>
                <a:ea typeface="Calibri" pitchFamily="34" charset="0"/>
              </a:rPr>
              <a:t> Στην πλήρη έκταση περιορίζεται πλήρως (κλείδωμα γόνατος).</a:t>
            </a:r>
          </a:p>
        </p:txBody>
      </p:sp>
    </p:spTree>
    <p:extLst>
      <p:ext uri="{BB962C8B-B14F-4D97-AF65-F5344CB8AC3E}">
        <p14:creationId xmlns:p14="http://schemas.microsoft.com/office/powerpoint/2010/main" val="3329577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3634" y="115893"/>
            <a:ext cx="8530166" cy="936625"/>
          </a:xfrm>
        </p:spPr>
        <p:txBody>
          <a:bodyPr/>
          <a:lstStyle/>
          <a:p>
            <a:pPr>
              <a:defRPr/>
            </a:pPr>
            <a:r>
              <a:rPr lang="el-GR" altLang="el-GR" dirty="0" smtClean="0"/>
              <a:t>Κάμψη Γόνατος σε Ελεύθερες Δραστηριότητες</a:t>
            </a:r>
            <a:endParaRPr lang="el-GR" dirty="0"/>
          </a:p>
        </p:txBody>
      </p:sp>
      <p:sp>
        <p:nvSpPr>
          <p:cNvPr id="57347" name="2 - Θέση περιεχομένου"/>
          <p:cNvSpPr>
            <a:spLocks noGrp="1"/>
          </p:cNvSpPr>
          <p:nvPr>
            <p:ph idx="1"/>
          </p:nvPr>
        </p:nvSpPr>
        <p:spPr>
          <a:xfrm>
            <a:off x="179512" y="1341140"/>
            <a:ext cx="8796867" cy="5256212"/>
          </a:xfrm>
        </p:spPr>
        <p:txBody>
          <a:bodyPr/>
          <a:lstStyle/>
          <a:p>
            <a:pPr eaLnBrk="1" hangingPunct="1">
              <a:spcBef>
                <a:spcPts val="1200"/>
              </a:spcBef>
              <a:buSzPct val="100000"/>
            </a:pPr>
            <a:r>
              <a:rPr lang="el-GR" altLang="el-GR" dirty="0" smtClean="0">
                <a:solidFill>
                  <a:srgbClr val="000000"/>
                </a:solidFill>
                <a:ea typeface="Calibri" pitchFamily="34" charset="0"/>
              </a:rPr>
              <a:t>Η άρθρωση του γόνατος θα πρέπει να έχει ένα ελάχιστο εύρος τροχιάς κάμψης, ώστε να εκτελούνται με ευκολία διάφορες καθημερινές δραστηριότητες, καθώς:</a:t>
            </a:r>
            <a:endParaRPr lang="el-GR" altLang="el-GR" sz="800" dirty="0" smtClean="0">
              <a:solidFill>
                <a:srgbClr val="000000"/>
              </a:solidFill>
              <a:ea typeface="Calibri" pitchFamily="34" charset="0"/>
            </a:endParaRPr>
          </a:p>
          <a:p>
            <a:pPr lvl="1" eaLnBrk="1" hangingPunct="1">
              <a:spcBef>
                <a:spcPts val="1200"/>
              </a:spcBef>
              <a:buSzPct val="100000"/>
            </a:pPr>
            <a:r>
              <a:rPr lang="el-GR" altLang="el-GR" dirty="0" smtClean="0">
                <a:solidFill>
                  <a:srgbClr val="000000"/>
                </a:solidFill>
                <a:ea typeface="Calibri" pitchFamily="34" charset="0"/>
              </a:rPr>
              <a:t>Κατά την βάδιση με αργή ταχύτητα, στην φάση της αιώρησης απαιτείται τροχιά κάμψης της άρθρωσης του γόνατος  65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70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a:t>
            </a:r>
          </a:p>
          <a:p>
            <a:pPr lvl="1" eaLnBrk="1" hangingPunct="1">
              <a:spcBef>
                <a:spcPts val="1200"/>
              </a:spcBef>
              <a:buSzPct val="100000"/>
            </a:pPr>
            <a:r>
              <a:rPr lang="el-GR" altLang="el-GR" dirty="0" smtClean="0">
                <a:solidFill>
                  <a:srgbClr val="000000"/>
                </a:solidFill>
                <a:ea typeface="Calibri" pitchFamily="34" charset="0"/>
              </a:rPr>
              <a:t>Κατά την έγερση από κάθισμα απαιτείται τροχιά κάμψης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95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a:t>
            </a:r>
          </a:p>
          <a:p>
            <a:pPr lvl="1" eaLnBrk="1" hangingPunct="1">
              <a:spcBef>
                <a:spcPts val="1200"/>
              </a:spcBef>
              <a:buSzPct val="100000"/>
            </a:pPr>
            <a:r>
              <a:rPr lang="el-GR" altLang="el-GR" dirty="0" smtClean="0">
                <a:solidFill>
                  <a:srgbClr val="000000"/>
                </a:solidFill>
                <a:ea typeface="Calibri" pitchFamily="34" charset="0"/>
              </a:rPr>
              <a:t>Κατά την άνοδο κλίμακας απαιτείται τροχιά κάμψης 80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85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a:t>
            </a:r>
          </a:p>
          <a:p>
            <a:pPr lvl="1" eaLnBrk="1" hangingPunct="1">
              <a:spcBef>
                <a:spcPts val="1200"/>
              </a:spcBef>
              <a:buSzPct val="100000"/>
            </a:pPr>
            <a:r>
              <a:rPr lang="el-GR" altLang="el-GR" dirty="0" smtClean="0">
                <a:solidFill>
                  <a:srgbClr val="000000"/>
                </a:solidFill>
                <a:ea typeface="Calibri" pitchFamily="34" charset="0"/>
              </a:rPr>
              <a:t>Κατά την κάθοδο απαιτείται τροχιά κάμψης </a:t>
            </a:r>
            <a:r>
              <a:rPr lang="el-GR" altLang="el-GR" dirty="0" smtClean="0">
                <a:solidFill>
                  <a:srgbClr val="000000"/>
                </a:solidFill>
                <a:cs typeface="Arial" charset="0"/>
              </a:rPr>
              <a:t>μεγαλύτερη των 90</a:t>
            </a:r>
            <a:r>
              <a:rPr lang="el-GR" altLang="el-GR" baseline="30000" dirty="0" smtClean="0">
                <a:solidFill>
                  <a:srgbClr val="000000"/>
                </a:solidFill>
                <a:cs typeface="Arial" charset="0"/>
              </a:rPr>
              <a:t>ο</a:t>
            </a:r>
            <a:r>
              <a:rPr lang="el-GR" altLang="el-GR" dirty="0" smtClean="0">
                <a:solidFill>
                  <a:srgbClr val="000000"/>
                </a:solidFill>
                <a:ea typeface="Calibri" pitchFamily="34" charset="0"/>
              </a:rPr>
              <a:t>,</a:t>
            </a:r>
            <a:endParaRPr lang="el-GR" altLang="el-GR" dirty="0" smtClean="0">
              <a:solidFill>
                <a:srgbClr val="000000"/>
              </a:solidFill>
              <a:cs typeface="Arial" charset="0"/>
            </a:endParaRPr>
          </a:p>
          <a:p>
            <a:pPr lvl="1" eaLnBrk="1" hangingPunct="1">
              <a:spcBef>
                <a:spcPts val="1200"/>
              </a:spcBef>
              <a:buSzPct val="100000"/>
            </a:pPr>
            <a:r>
              <a:rPr lang="el-GR" altLang="el-GR" dirty="0" smtClean="0">
                <a:solidFill>
                  <a:srgbClr val="000000"/>
                </a:solidFill>
                <a:cs typeface="Arial" charset="0"/>
              </a:rPr>
              <a:t>Κατά το δέσιμο κορδονιών</a:t>
            </a:r>
            <a:r>
              <a:rPr lang="el-GR" altLang="el-GR" dirty="0" smtClean="0">
                <a:solidFill>
                  <a:srgbClr val="000000"/>
                </a:solidFill>
                <a:ea typeface="Calibri" pitchFamily="34" charset="0"/>
              </a:rPr>
              <a:t> απαιτείται τροχιά κάμψης</a:t>
            </a:r>
            <a:r>
              <a:rPr lang="el-GR" altLang="el-GR" dirty="0" smtClean="0">
                <a:solidFill>
                  <a:srgbClr val="000000"/>
                </a:solidFill>
                <a:cs typeface="Arial" charset="0"/>
              </a:rPr>
              <a:t> 100</a:t>
            </a:r>
            <a:r>
              <a:rPr lang="el-GR" altLang="el-GR" baseline="30000" dirty="0" smtClean="0">
                <a:solidFill>
                  <a:srgbClr val="000000"/>
                </a:solidFill>
                <a:cs typeface="Arial" charset="0"/>
              </a:rPr>
              <a:t>ο</a:t>
            </a:r>
            <a:r>
              <a:rPr lang="el-GR" altLang="el-GR" dirty="0" smtClean="0">
                <a:solidFill>
                  <a:srgbClr val="000000"/>
                </a:solidFill>
                <a:cs typeface="Arial" charset="0"/>
              </a:rPr>
              <a:t> – 110</a:t>
            </a:r>
            <a:r>
              <a:rPr lang="el-GR" altLang="el-GR" baseline="30000" dirty="0" smtClean="0">
                <a:solidFill>
                  <a:srgbClr val="000000"/>
                </a:solidFill>
                <a:cs typeface="Arial" charset="0"/>
              </a:rPr>
              <a:t>ο</a:t>
            </a:r>
            <a:r>
              <a:rPr lang="el-GR" altLang="el-GR" dirty="0" smtClean="0">
                <a:solidFill>
                  <a:srgbClr val="000000"/>
                </a:solidFill>
                <a:ea typeface="Calibri" pitchFamily="34" charset="0"/>
              </a:rPr>
              <a:t>,</a:t>
            </a:r>
            <a:endParaRPr lang="el-GR" altLang="el-GR" baseline="30000" dirty="0" smtClean="0">
              <a:solidFill>
                <a:srgbClr val="000000"/>
              </a:solidFill>
              <a:cs typeface="Arial" charset="0"/>
            </a:endParaRPr>
          </a:p>
          <a:p>
            <a:pPr lvl="1" eaLnBrk="1" hangingPunct="1">
              <a:spcBef>
                <a:spcPts val="1200"/>
              </a:spcBef>
              <a:buSzPct val="100000"/>
            </a:pPr>
            <a:r>
              <a:rPr lang="el-GR" altLang="el-GR" dirty="0" smtClean="0">
                <a:solidFill>
                  <a:srgbClr val="000000"/>
                </a:solidFill>
                <a:cs typeface="Arial" charset="0"/>
              </a:rPr>
              <a:t>Κατά την άρση αντικειμένου από το δάπεδο 115</a:t>
            </a:r>
            <a:r>
              <a:rPr lang="el-GR" altLang="el-GR" baseline="30000" dirty="0" smtClean="0">
                <a:solidFill>
                  <a:srgbClr val="000000"/>
                </a:solidFill>
                <a:cs typeface="Arial" charset="0"/>
              </a:rPr>
              <a:t>ο</a:t>
            </a:r>
            <a:r>
              <a:rPr lang="el-GR" altLang="el-GR" dirty="0" smtClean="0">
                <a:solidFill>
                  <a:srgbClr val="000000"/>
                </a:solidFill>
                <a:cs typeface="Arial" charset="0"/>
              </a:rPr>
              <a:t> – 120</a:t>
            </a:r>
            <a:r>
              <a:rPr lang="el-GR" altLang="el-GR" baseline="30000" dirty="0" smtClean="0">
                <a:solidFill>
                  <a:srgbClr val="000000"/>
                </a:solidFill>
                <a:cs typeface="Arial" charset="0"/>
              </a:rPr>
              <a:t>ο</a:t>
            </a:r>
            <a:r>
              <a:rPr lang="el-GR" altLang="el-GR" dirty="0" smtClean="0">
                <a:solidFill>
                  <a:srgbClr val="000000"/>
                </a:solidFill>
                <a:ea typeface="Calibri" pitchFamily="34" charset="0"/>
              </a:rPr>
              <a:t>.</a:t>
            </a:r>
            <a:endParaRPr lang="el-GR" altLang="el-GR" baseline="30000" dirty="0" smtClean="0">
              <a:solidFill>
                <a:srgbClr val="000000"/>
              </a:solidFill>
              <a:cs typeface="Arial" charset="0"/>
            </a:endParaRPr>
          </a:p>
        </p:txBody>
      </p:sp>
      <p:sp>
        <p:nvSpPr>
          <p:cNvPr id="5734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5A3D73E8-1798-4831-98BB-E273491007B3}" type="slidenum">
              <a:rPr lang="el-GR" altLang="el-GR" sz="1400" smtClean="0">
                <a:solidFill>
                  <a:srgbClr val="000000"/>
                </a:solidFill>
                <a:latin typeface="Arial" charset="0"/>
              </a:rPr>
              <a:pPr eaLnBrk="1" hangingPunct="1">
                <a:spcBef>
                  <a:spcPct val="0"/>
                </a:spcBef>
                <a:buClrTx/>
                <a:buSzTx/>
                <a:buFontTx/>
                <a:buNone/>
              </a:pPr>
              <a:t>41</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648091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solidFill>
                  <a:schemeClr val="accent4">
                    <a:lumMod val="10000"/>
                  </a:schemeClr>
                </a:solidFill>
              </a:rPr>
              <a:t>Κλείδωμα του Γόνατος</a:t>
            </a:r>
            <a:r>
              <a:rPr lang="el-GR" altLang="el-GR" dirty="0"/>
              <a:t/>
            </a:r>
            <a:br>
              <a:rPr lang="el-GR" altLang="el-GR" dirty="0"/>
            </a:br>
            <a:r>
              <a:rPr lang="en-US" altLang="el-GR" sz="3200" dirty="0" smtClean="0"/>
              <a:t>Screw Home Mechanism</a:t>
            </a:r>
            <a:endParaRPr lang="el-GR" sz="3200" dirty="0"/>
          </a:p>
        </p:txBody>
      </p:sp>
      <p:sp>
        <p:nvSpPr>
          <p:cNvPr id="58371" name="2 - Θέση περιεχομένου"/>
          <p:cNvSpPr>
            <a:spLocks noGrp="1"/>
          </p:cNvSpPr>
          <p:nvPr>
            <p:ph idx="1"/>
          </p:nvPr>
        </p:nvSpPr>
        <p:spPr>
          <a:xfrm>
            <a:off x="251520" y="1556792"/>
            <a:ext cx="8568952" cy="5112568"/>
          </a:xfrm>
        </p:spPr>
        <p:txBody>
          <a:bodyPr/>
          <a:lstStyle/>
          <a:p>
            <a:pPr eaLnBrk="1" hangingPunct="1">
              <a:lnSpc>
                <a:spcPct val="112000"/>
              </a:lnSpc>
              <a:spcBef>
                <a:spcPts val="1200"/>
              </a:spcBef>
              <a:buSzPct val="100000"/>
            </a:pPr>
            <a:r>
              <a:rPr lang="en-US" altLang="el-GR" dirty="0" smtClean="0">
                <a:solidFill>
                  <a:srgbClr val="000000"/>
                </a:solidFill>
                <a:ea typeface="Calibri" pitchFamily="34" charset="0"/>
              </a:rPr>
              <a:t>H </a:t>
            </a:r>
            <a:r>
              <a:rPr lang="el-GR" altLang="el-GR" dirty="0" smtClean="0">
                <a:solidFill>
                  <a:srgbClr val="000000"/>
                </a:solidFill>
                <a:ea typeface="Calibri" pitchFamily="34" charset="0"/>
              </a:rPr>
              <a:t>κνήμη κινείται ελικοειδώς γύρω από τον άξονά της και στρέφεται γύρω από το μηριαίο στο εύρος μεταξύ 100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και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a:t>
            </a:r>
            <a:endParaRPr lang="el-GR" altLang="el-GR" baseline="30000" dirty="0" smtClean="0">
              <a:solidFill>
                <a:srgbClr val="000000"/>
              </a:solidFill>
              <a:ea typeface="Calibri" pitchFamily="34" charset="0"/>
            </a:endParaRPr>
          </a:p>
          <a:p>
            <a:pPr lvl="1" eaLnBrk="1" hangingPunct="1">
              <a:lnSpc>
                <a:spcPct val="112000"/>
              </a:lnSpc>
              <a:spcBef>
                <a:spcPts val="1200"/>
              </a:spcBef>
              <a:buSzPct val="100000"/>
            </a:pPr>
            <a:r>
              <a:rPr lang="el-GR" altLang="el-GR" dirty="0" smtClean="0">
                <a:solidFill>
                  <a:srgbClr val="000000"/>
                </a:solidFill>
                <a:ea typeface="Calibri" pitchFamily="34" charset="0"/>
              </a:rPr>
              <a:t>Κάμψη: έσω στροφή.</a:t>
            </a:r>
          </a:p>
          <a:p>
            <a:pPr lvl="1" eaLnBrk="1" hangingPunct="1">
              <a:lnSpc>
                <a:spcPct val="112000"/>
              </a:lnSpc>
              <a:spcBef>
                <a:spcPts val="1200"/>
              </a:spcBef>
              <a:buSzPct val="100000"/>
            </a:pPr>
            <a:r>
              <a:rPr lang="el-GR" altLang="el-GR" dirty="0" smtClean="0">
                <a:solidFill>
                  <a:srgbClr val="000000"/>
                </a:solidFill>
                <a:ea typeface="Calibri" pitchFamily="34" charset="0"/>
              </a:rPr>
              <a:t>Έκταση: έξω στροφή - κλείδωμα γόνατος.</a:t>
            </a:r>
          </a:p>
          <a:p>
            <a:pPr eaLnBrk="1" hangingPunct="1">
              <a:lnSpc>
                <a:spcPct val="112000"/>
              </a:lnSpc>
              <a:spcBef>
                <a:spcPts val="1200"/>
              </a:spcBef>
              <a:buSzPct val="100000"/>
            </a:pPr>
            <a:r>
              <a:rPr lang="el-GR" altLang="el-GR" dirty="0" smtClean="0">
                <a:solidFill>
                  <a:srgbClr val="000000"/>
                </a:solidFill>
                <a:ea typeface="Calibri" pitchFamily="34" charset="0"/>
              </a:rPr>
              <a:t>Μηχανισμός ενεργητικής σταθερότητας που οφείλεται στη γεωμετρία των μηριαίων κονδύλων</a:t>
            </a:r>
            <a:r>
              <a:rPr lang="en-US" altLang="el-GR" dirty="0" smtClean="0">
                <a:solidFill>
                  <a:srgbClr val="000000"/>
                </a:solidFill>
                <a:ea typeface="Calibri" pitchFamily="34" charset="0"/>
              </a:rPr>
              <a:t>,</a:t>
            </a:r>
            <a:r>
              <a:rPr lang="el-GR" altLang="el-GR" dirty="0" smtClean="0">
                <a:solidFill>
                  <a:srgbClr val="000000"/>
                </a:solidFill>
                <a:ea typeface="Calibri" pitchFamily="34" charset="0"/>
              </a:rPr>
              <a:t> δηλαδή στο γεγονός ότι ο έσω μηριαίος κόνδυλος είναι μεγαλύτερος </a:t>
            </a:r>
            <a:r>
              <a:rPr lang="en-US" altLang="el-GR" dirty="0" smtClean="0">
                <a:solidFill>
                  <a:srgbClr val="000000"/>
                </a:solidFill>
                <a:ea typeface="Calibri" pitchFamily="34" charset="0"/>
              </a:rPr>
              <a:t>(</a:t>
            </a:r>
            <a:r>
              <a:rPr lang="el-GR" altLang="el-GR" dirty="0" smtClean="0">
                <a:solidFill>
                  <a:srgbClr val="000000"/>
                </a:solidFill>
                <a:ea typeface="Calibri" pitchFamily="34" charset="0"/>
              </a:rPr>
              <a:t>μακρύτερος) από τον έξω μηριαίο κόνδυλο κατά 1,7 </a:t>
            </a:r>
            <a:r>
              <a:rPr lang="en-US" altLang="el-GR" dirty="0" smtClean="0">
                <a:solidFill>
                  <a:srgbClr val="000000"/>
                </a:solidFill>
                <a:ea typeface="Calibri" pitchFamily="34" charset="0"/>
              </a:rPr>
              <a:t>cm</a:t>
            </a:r>
            <a:r>
              <a:rPr lang="el-GR" altLang="el-GR" dirty="0" smtClean="0">
                <a:solidFill>
                  <a:srgbClr val="000000"/>
                </a:solidFill>
                <a:ea typeface="Calibri" pitchFamily="34" charset="0"/>
              </a:rPr>
              <a:t>.</a:t>
            </a:r>
          </a:p>
        </p:txBody>
      </p:sp>
      <p:sp>
        <p:nvSpPr>
          <p:cNvPr id="5837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A35DFA05-3961-46F3-ADB2-9B853902B099}" type="slidenum">
              <a:rPr lang="el-GR" altLang="el-GR" sz="1400" smtClean="0">
                <a:solidFill>
                  <a:srgbClr val="000000"/>
                </a:solidFill>
                <a:latin typeface="Arial" charset="0"/>
              </a:rPr>
              <a:pPr eaLnBrk="1" hangingPunct="1">
                <a:spcBef>
                  <a:spcPct val="0"/>
                </a:spcBef>
                <a:buClrTx/>
                <a:buSzTx/>
                <a:buFontTx/>
                <a:buNone/>
              </a:pPr>
              <a:t>42</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2299996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Άξονας Περιστροφής της Κνήμης</a:t>
            </a:r>
            <a:endParaRPr lang="el-GR" dirty="0"/>
          </a:p>
        </p:txBody>
      </p:sp>
      <p:sp>
        <p:nvSpPr>
          <p:cNvPr id="59395" name="2 - Θέση περιεχομένου"/>
          <p:cNvSpPr>
            <a:spLocks noGrp="1"/>
          </p:cNvSpPr>
          <p:nvPr>
            <p:ph idx="1"/>
          </p:nvPr>
        </p:nvSpPr>
        <p:spPr>
          <a:xfrm>
            <a:off x="179512" y="1556792"/>
            <a:ext cx="4864100" cy="4965700"/>
          </a:xfrm>
        </p:spPr>
        <p:txBody>
          <a:bodyPr/>
          <a:lstStyle/>
          <a:p>
            <a:pPr marL="355600" indent="-355600" eaLnBrk="1" hangingPunct="1">
              <a:spcBef>
                <a:spcPts val="1200"/>
              </a:spcBef>
              <a:buSzPct val="100000"/>
            </a:pPr>
            <a:r>
              <a:rPr lang="el-GR" altLang="el-GR" dirty="0" smtClean="0">
                <a:solidFill>
                  <a:srgbClr val="000000"/>
                </a:solidFill>
                <a:ea typeface="Calibri" pitchFamily="34" charset="0"/>
              </a:rPr>
              <a:t>Ο άξονας περιστροφής της κνήμης, μεταξύ της πλήρης έκτασης των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a:t>
            </a:r>
            <a:r>
              <a:rPr lang="el-GR" altLang="el-GR" dirty="0" smtClean="0">
                <a:solidFill>
                  <a:srgbClr val="000000"/>
                </a:solidFill>
                <a:cs typeface="Arial" charset="0"/>
              </a:rPr>
              <a:t>και της κάμψης των</a:t>
            </a:r>
            <a:r>
              <a:rPr lang="el-GR" altLang="el-GR" dirty="0" smtClean="0">
                <a:solidFill>
                  <a:srgbClr val="000000"/>
                </a:solidFill>
                <a:ea typeface="Calibri" pitchFamily="34" charset="0"/>
              </a:rPr>
              <a:t>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κινείται πάντοτε μεταξύ των προσφύσεων των χιαστών συνδέσμων.</a:t>
            </a:r>
          </a:p>
          <a:p>
            <a:pPr marL="355600" indent="-355600"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Στις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βρίσκεται</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κοντά στον πρόσθιο χιαστό σύνδεσμο (</a:t>
            </a:r>
            <a:r>
              <a:rPr lang="en-US" altLang="el-GR" dirty="0" smtClean="0">
                <a:solidFill>
                  <a:srgbClr val="000000"/>
                </a:solidFill>
                <a:ea typeface="Calibri" pitchFamily="34" charset="0"/>
              </a:rPr>
              <a:t>ACL</a:t>
            </a:r>
            <a:r>
              <a:rPr lang="el-GR" altLang="el-GR" dirty="0" smtClean="0">
                <a:solidFill>
                  <a:srgbClr val="000000"/>
                </a:solidFill>
                <a:ea typeface="Calibri" pitchFamily="34" charset="0"/>
              </a:rPr>
              <a:t>),</a:t>
            </a:r>
          </a:p>
          <a:p>
            <a:pPr marL="355600" indent="-355600"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Από τις </a:t>
            </a:r>
            <a:r>
              <a:rPr lang="en-US" altLang="el-GR" dirty="0" smtClean="0">
                <a:solidFill>
                  <a:srgbClr val="000000"/>
                </a:solidFill>
                <a:ea typeface="Calibri" pitchFamily="34" charset="0"/>
              </a:rPr>
              <a:t>0</a:t>
            </a:r>
            <a:r>
              <a:rPr lang="el-GR" altLang="el-GR" baseline="30000" dirty="0" smtClean="0">
                <a:solidFill>
                  <a:srgbClr val="000000"/>
                </a:solidFill>
                <a:ea typeface="Calibri" pitchFamily="34" charset="0"/>
              </a:rPr>
              <a:t>ο</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μέχρι τις</a:t>
            </a:r>
            <a:r>
              <a:rPr lang="en-US" altLang="el-GR" dirty="0" smtClean="0">
                <a:solidFill>
                  <a:srgbClr val="000000"/>
                </a:solidFill>
                <a:ea typeface="Calibri" pitchFamily="34" charset="0"/>
              </a:rPr>
              <a:t> 60</a:t>
            </a:r>
            <a:r>
              <a:rPr lang="el-GR" altLang="el-GR" baseline="30000" dirty="0" smtClean="0">
                <a:solidFill>
                  <a:srgbClr val="000000"/>
                </a:solidFill>
                <a:ea typeface="Calibri" pitchFamily="34" charset="0"/>
              </a:rPr>
              <a:t>ο</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κινείται προς τον οπίσθιο χιαστό σύνδεσμο (</a:t>
            </a:r>
            <a:r>
              <a:rPr lang="en-US" altLang="el-GR" dirty="0" smtClean="0">
                <a:solidFill>
                  <a:srgbClr val="000000"/>
                </a:solidFill>
                <a:ea typeface="Calibri" pitchFamily="34" charset="0"/>
              </a:rPr>
              <a:t>PCL</a:t>
            </a:r>
            <a:r>
              <a:rPr lang="el-GR" altLang="el-GR" dirty="0" smtClean="0">
                <a:solidFill>
                  <a:srgbClr val="000000"/>
                </a:solidFill>
                <a:ea typeface="Calibri" pitchFamily="34" charset="0"/>
              </a:rPr>
              <a:t>),</a:t>
            </a:r>
          </a:p>
          <a:p>
            <a:pPr marL="355600" indent="-355600"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Από τις </a:t>
            </a:r>
            <a:r>
              <a:rPr lang="en-US" altLang="el-GR" dirty="0" smtClean="0">
                <a:solidFill>
                  <a:srgbClr val="000000"/>
                </a:solidFill>
                <a:ea typeface="Calibri" pitchFamily="34" charset="0"/>
              </a:rPr>
              <a:t>60</a:t>
            </a:r>
            <a:r>
              <a:rPr lang="el-GR" altLang="el-GR" baseline="30000" dirty="0" smtClean="0">
                <a:solidFill>
                  <a:srgbClr val="000000"/>
                </a:solidFill>
                <a:ea typeface="Calibri" pitchFamily="34" charset="0"/>
              </a:rPr>
              <a:t>ο</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μέχρι τις </a:t>
            </a:r>
            <a:r>
              <a:rPr lang="en-US" altLang="el-GR" dirty="0" smtClean="0">
                <a:solidFill>
                  <a:srgbClr val="000000"/>
                </a:solidFill>
                <a:ea typeface="Calibri" pitchFamily="34" charset="0"/>
              </a:rPr>
              <a:t>90</a:t>
            </a:r>
            <a:r>
              <a:rPr lang="el-GR" altLang="el-GR" baseline="30000" dirty="0" smtClean="0">
                <a:solidFill>
                  <a:srgbClr val="000000"/>
                </a:solidFill>
                <a:ea typeface="Calibri" pitchFamily="34" charset="0"/>
              </a:rPr>
              <a:t>ο</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κινείται προς τον πρόσθιο χιαστό σύνδεσμο (</a:t>
            </a:r>
            <a:r>
              <a:rPr lang="en-US" altLang="el-GR" dirty="0" smtClean="0">
                <a:solidFill>
                  <a:srgbClr val="000000"/>
                </a:solidFill>
                <a:ea typeface="Calibri" pitchFamily="34" charset="0"/>
              </a:rPr>
              <a:t>ACL</a:t>
            </a:r>
            <a:r>
              <a:rPr lang="el-GR" altLang="el-GR" dirty="0" smtClean="0">
                <a:solidFill>
                  <a:srgbClr val="000000"/>
                </a:solidFill>
                <a:ea typeface="Calibri" pitchFamily="34" charset="0"/>
              </a:rPr>
              <a:t>).</a:t>
            </a:r>
          </a:p>
          <a:p>
            <a:pPr marL="355600" indent="-355600">
              <a:spcBef>
                <a:spcPts val="1200"/>
              </a:spcBef>
            </a:pPr>
            <a:endParaRPr lang="el-GR" altLang="el-GR" dirty="0" smtClean="0">
              <a:solidFill>
                <a:srgbClr val="161616"/>
              </a:solidFill>
              <a:ea typeface="Calibri" pitchFamily="34" charset="0"/>
            </a:endParaRPr>
          </a:p>
        </p:txBody>
      </p:sp>
      <p:sp>
        <p:nvSpPr>
          <p:cNvPr id="59396"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4D9C72E5-DC29-4E4D-8DCE-CAF20E94642A}" type="slidenum">
              <a:rPr lang="el-GR" altLang="el-GR" sz="1400" smtClean="0">
                <a:solidFill>
                  <a:srgbClr val="000000"/>
                </a:solidFill>
                <a:latin typeface="Arial" charset="0"/>
              </a:rPr>
              <a:pPr eaLnBrk="1" hangingPunct="1">
                <a:spcBef>
                  <a:spcPct val="0"/>
                </a:spcBef>
                <a:buClrTx/>
                <a:buSzTx/>
                <a:buFontTx/>
                <a:buNone/>
              </a:pPr>
              <a:t>43</a:t>
            </a:fld>
            <a:endParaRPr lang="el-GR" altLang="el-GR" sz="1400" dirty="0" smtClean="0">
              <a:solidFill>
                <a:srgbClr val="000000"/>
              </a:solidFill>
              <a:latin typeface="Arial" charset="0"/>
            </a:endParaRPr>
          </a:p>
        </p:txBody>
      </p:sp>
      <p:pic>
        <p:nvPicPr>
          <p:cNvPr id="5" name="Picture 8"/>
          <p:cNvPicPr>
            <a:picLocks noChangeAspect="1" noChangeArrowheads="1"/>
          </p:cNvPicPr>
          <p:nvPr/>
        </p:nvPicPr>
        <p:blipFill>
          <a:blip r:embed="rId2">
            <a:lum bright="-12000" contrast="24000"/>
          </a:blip>
          <a:srcRect/>
          <a:stretch>
            <a:fillRect/>
          </a:stretch>
        </p:blipFill>
        <p:spPr>
          <a:xfrm>
            <a:off x="5212647" y="1677991"/>
            <a:ext cx="3508022" cy="3622675"/>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77829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Ελικοειδής Περιστροφή της Κνήμης</a:t>
            </a:r>
            <a:r>
              <a:rPr lang="el-GR" altLang="el-GR" baseline="-16000" dirty="0" smtClean="0"/>
              <a:t> [1/2] </a:t>
            </a:r>
            <a:endParaRPr lang="el-GR" dirty="0"/>
          </a:p>
        </p:txBody>
      </p:sp>
      <p:sp>
        <p:nvSpPr>
          <p:cNvPr id="60419" name="2 - Θέση περιεχομένου"/>
          <p:cNvSpPr>
            <a:spLocks noGrp="1"/>
          </p:cNvSpPr>
          <p:nvPr>
            <p:ph idx="1"/>
          </p:nvPr>
        </p:nvSpPr>
        <p:spPr>
          <a:xfrm>
            <a:off x="235741" y="1268417"/>
            <a:ext cx="8656739" cy="5472951"/>
          </a:xfrm>
        </p:spPr>
        <p:txBody>
          <a:bodyPr/>
          <a:lstStyle/>
          <a:p>
            <a:pPr marL="355600" indent="-355600" eaLnBrk="1" hangingPunct="1">
              <a:lnSpc>
                <a:spcPct val="112000"/>
              </a:lnSpc>
              <a:spcBef>
                <a:spcPts val="1200"/>
              </a:spcBef>
              <a:buSzPct val="100000"/>
            </a:pPr>
            <a:r>
              <a:rPr lang="el-GR" altLang="el-GR" dirty="0" smtClean="0">
                <a:solidFill>
                  <a:srgbClr val="000000"/>
                </a:solidFill>
                <a:ea typeface="Calibri" pitchFamily="34" charset="0"/>
              </a:rPr>
              <a:t>Η ελικοειδής περιστροφή της κνήμης κατά την κίνηση της κάμψης – έκτασης του γόνατος διευκολύνεται από</a:t>
            </a:r>
            <a:r>
              <a:rPr lang="el-GR" altLang="el-GR" b="1" dirty="0" smtClean="0">
                <a:solidFill>
                  <a:srgbClr val="000000"/>
                </a:solidFill>
                <a:ea typeface="Calibri" pitchFamily="34" charset="0"/>
              </a:rPr>
              <a:t>:</a:t>
            </a:r>
          </a:p>
          <a:p>
            <a:pPr marL="755650" lvl="1" indent="-355600" eaLnBrk="1" hangingPunct="1">
              <a:lnSpc>
                <a:spcPct val="112000"/>
              </a:lnSpc>
              <a:spcBef>
                <a:spcPts val="1200"/>
              </a:spcBef>
              <a:buSzPct val="100000"/>
            </a:pPr>
            <a:r>
              <a:rPr lang="el-GR" altLang="el-GR" dirty="0" smtClean="0">
                <a:solidFill>
                  <a:srgbClr val="000000"/>
                </a:solidFill>
                <a:ea typeface="Calibri" pitchFamily="34" charset="0"/>
              </a:rPr>
              <a:t>Το άνισο μήκος των μηριαίων κονδύλων (ο έσω μηριαίος κόνδυλος είναι μεγαλύτερος σε σχέση με τον έξω μηριαίο κόνδυλο κατά 1.7</a:t>
            </a:r>
            <a:r>
              <a:rPr lang="en-US" altLang="el-GR" dirty="0" smtClean="0">
                <a:solidFill>
                  <a:srgbClr val="000000"/>
                </a:solidFill>
                <a:ea typeface="Calibri" pitchFamily="34" charset="0"/>
              </a:rPr>
              <a:t>cm)</a:t>
            </a:r>
            <a:r>
              <a:rPr lang="el-GR" altLang="el-GR" dirty="0" smtClean="0">
                <a:solidFill>
                  <a:srgbClr val="000000"/>
                </a:solidFill>
                <a:ea typeface="Calibri" pitchFamily="34" charset="0"/>
              </a:rPr>
              <a:t>,</a:t>
            </a:r>
          </a:p>
          <a:p>
            <a:pPr marL="755650" lvl="1" indent="-355600" eaLnBrk="1" hangingPunct="1">
              <a:lnSpc>
                <a:spcPct val="112000"/>
              </a:lnSpc>
              <a:spcBef>
                <a:spcPts val="1200"/>
              </a:spcBef>
              <a:buSzPct val="100000"/>
            </a:pPr>
            <a:r>
              <a:rPr lang="el-GR" altLang="el-GR" dirty="0" smtClean="0">
                <a:solidFill>
                  <a:srgbClr val="000000"/>
                </a:solidFill>
                <a:ea typeface="Calibri" pitchFamily="34" charset="0"/>
              </a:rPr>
              <a:t>Το σχήμα των μηριαίων κονδύλων σε συνδυασμό με τη μορφολογία των κνημιαίων κονδύλων (ο έσω μηριαίος κόνδυλος είναι σταθερός μέσα στον κοίλο έσω κνημιαίο κόνδυλο ενώ ο έξω</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μηριαίος</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κόνδυλος είναι ασταθής</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πάνω στον κυρτό έξω κνημιαίο κόνδυλο).</a:t>
            </a:r>
          </a:p>
        </p:txBody>
      </p:sp>
      <p:sp>
        <p:nvSpPr>
          <p:cNvPr id="6042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E40CF9DC-BA0B-435C-A099-3B4B132840CE}" type="slidenum">
              <a:rPr lang="el-GR" altLang="el-GR" sz="1400" smtClean="0">
                <a:solidFill>
                  <a:srgbClr val="000000"/>
                </a:solidFill>
                <a:latin typeface="Arial" charset="0"/>
              </a:rPr>
              <a:pPr eaLnBrk="1" hangingPunct="1">
                <a:spcBef>
                  <a:spcPct val="0"/>
                </a:spcBef>
                <a:buClrTx/>
                <a:buSzTx/>
                <a:buFontTx/>
                <a:buNone/>
              </a:pPr>
              <a:t>44</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173809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Ελικοειδής Περιστροφή της Κνήμης</a:t>
            </a:r>
            <a:r>
              <a:rPr lang="el-GR" altLang="el-GR" baseline="-16000" dirty="0" smtClean="0"/>
              <a:t> [2/2] </a:t>
            </a:r>
            <a:endParaRPr lang="el-GR" dirty="0"/>
          </a:p>
        </p:txBody>
      </p:sp>
      <p:sp>
        <p:nvSpPr>
          <p:cNvPr id="61443" name="2 - Θέση περιεχομένου"/>
          <p:cNvSpPr>
            <a:spLocks noGrp="1"/>
          </p:cNvSpPr>
          <p:nvPr>
            <p:ph idx="1"/>
          </p:nvPr>
        </p:nvSpPr>
        <p:spPr>
          <a:xfrm>
            <a:off x="539552" y="1449388"/>
            <a:ext cx="8064896" cy="4894981"/>
          </a:xfrm>
        </p:spPr>
        <p:txBody>
          <a:bodyPr/>
          <a:lstStyle/>
          <a:p>
            <a:pPr marL="177800" indent="-177800" eaLnBrk="1" hangingPunct="1">
              <a:lnSpc>
                <a:spcPct val="112000"/>
              </a:lnSpc>
              <a:spcBef>
                <a:spcPts val="1800"/>
              </a:spcBef>
              <a:buSzPct val="100000"/>
              <a:buFont typeface="Wingdings" panose="05000000000000000000" pitchFamily="2" charset="2"/>
              <a:buChar char="§"/>
            </a:pPr>
            <a:r>
              <a:rPr lang="el-GR" altLang="el-GR" sz="2400" dirty="0" smtClean="0">
                <a:solidFill>
                  <a:srgbClr val="000000"/>
                </a:solidFill>
                <a:ea typeface="Calibri" pitchFamily="34" charset="0"/>
              </a:rPr>
              <a:t>Η μετατόπιση – κινητικότητα των μηριαίων κονδύλων κατά την κίνηση (ο έξω μηριαίος κόνδυλος μετατοπίζεται κατά 2</a:t>
            </a:r>
            <a:r>
              <a:rPr lang="en-US" altLang="el-GR" sz="2400" dirty="0" smtClean="0">
                <a:solidFill>
                  <a:srgbClr val="000000"/>
                </a:solidFill>
                <a:ea typeface="Calibri" pitchFamily="34" charset="0"/>
              </a:rPr>
              <a:t>x </a:t>
            </a:r>
            <a:r>
              <a:rPr lang="el-GR" altLang="el-GR" sz="2400" dirty="0" smtClean="0">
                <a:solidFill>
                  <a:srgbClr val="000000"/>
                </a:solidFill>
                <a:ea typeface="Calibri" pitchFamily="34" charset="0"/>
              </a:rPr>
              <a:t>σε σχέση με τον έσω μηριαίο κόνδυλο),</a:t>
            </a:r>
          </a:p>
          <a:p>
            <a:pPr marL="177800" indent="-177800" eaLnBrk="1" hangingPunct="1">
              <a:lnSpc>
                <a:spcPct val="112000"/>
              </a:lnSpc>
              <a:spcBef>
                <a:spcPts val="1800"/>
              </a:spcBef>
              <a:buSzPct val="100000"/>
              <a:buFont typeface="Wingdings" panose="05000000000000000000" pitchFamily="2" charset="2"/>
              <a:buChar char="§"/>
            </a:pPr>
            <a:r>
              <a:rPr lang="el-GR" altLang="el-GR" sz="2400" dirty="0" smtClean="0">
                <a:solidFill>
                  <a:srgbClr val="000000"/>
                </a:solidFill>
                <a:ea typeface="Calibri" pitchFamily="34" charset="0"/>
              </a:rPr>
              <a:t>Η ενέργεια των συνδέσμων, δηλαδή, η αυξημένη τάση του πρόσθιου χιαστού στο τέλος της έκτασης και η διαφορά στο χρόνο διάτασης των πλαγίων συνδέσμων.   </a:t>
            </a:r>
          </a:p>
          <a:p>
            <a:pPr marL="177800" indent="-177800">
              <a:lnSpc>
                <a:spcPct val="112000"/>
              </a:lnSpc>
              <a:spcBef>
                <a:spcPts val="1800"/>
              </a:spcBef>
              <a:buFont typeface="Wingdings" panose="05000000000000000000" pitchFamily="2" charset="2"/>
              <a:buNone/>
            </a:pPr>
            <a:endParaRPr lang="el-GR" altLang="el-GR" dirty="0" smtClean="0">
              <a:solidFill>
                <a:srgbClr val="161616"/>
              </a:solidFill>
              <a:ea typeface="Calibri" pitchFamily="34" charset="0"/>
            </a:endParaRPr>
          </a:p>
        </p:txBody>
      </p:sp>
      <p:sp>
        <p:nvSpPr>
          <p:cNvPr id="6144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412A6B24-0647-4580-82B4-F32418685F96}" type="slidenum">
              <a:rPr lang="el-GR" altLang="el-GR" sz="1400" smtClean="0">
                <a:solidFill>
                  <a:srgbClr val="000000"/>
                </a:solidFill>
                <a:latin typeface="Arial" charset="0"/>
              </a:rPr>
              <a:pPr eaLnBrk="1" hangingPunct="1">
                <a:spcBef>
                  <a:spcPct val="0"/>
                </a:spcBef>
                <a:buClrTx/>
                <a:buSzTx/>
                <a:buFontTx/>
                <a:buNone/>
              </a:pPr>
              <a:t>45</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813088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Δοκιμασία </a:t>
            </a:r>
            <a:r>
              <a:rPr lang="en-US" altLang="el-GR" dirty="0" smtClean="0"/>
              <a:t>Helfet</a:t>
            </a:r>
            <a:endParaRPr lang="el-GR" dirty="0"/>
          </a:p>
        </p:txBody>
      </p:sp>
      <p:sp>
        <p:nvSpPr>
          <p:cNvPr id="62467" name="2 - Θέση περιεχομένου"/>
          <p:cNvSpPr>
            <a:spLocks noGrp="1"/>
          </p:cNvSpPr>
          <p:nvPr>
            <p:ph idx="1"/>
          </p:nvPr>
        </p:nvSpPr>
        <p:spPr>
          <a:xfrm>
            <a:off x="68339" y="1268760"/>
            <a:ext cx="8896149" cy="4031649"/>
          </a:xfrm>
        </p:spPr>
        <p:txBody>
          <a:bodyPr/>
          <a:lstStyle/>
          <a:p>
            <a:pPr marL="533400" indent="-355600" eaLnBrk="1" hangingPunct="1">
              <a:lnSpc>
                <a:spcPct val="112000"/>
              </a:lnSpc>
              <a:spcBef>
                <a:spcPts val="1200"/>
              </a:spcBef>
              <a:buSzPct val="100000"/>
            </a:pPr>
            <a:r>
              <a:rPr lang="el-GR" altLang="el-GR" sz="2400" dirty="0" smtClean="0">
                <a:solidFill>
                  <a:srgbClr val="000000"/>
                </a:solidFill>
                <a:ea typeface="Calibri" pitchFamily="34" charset="0"/>
              </a:rPr>
              <a:t>Η δοκιμασία </a:t>
            </a:r>
            <a:r>
              <a:rPr lang="en-US" altLang="el-GR" sz="2400" dirty="0" smtClean="0">
                <a:solidFill>
                  <a:srgbClr val="000000"/>
                </a:solidFill>
                <a:ea typeface="Calibri" pitchFamily="34" charset="0"/>
              </a:rPr>
              <a:t>Helfet</a:t>
            </a:r>
            <a:r>
              <a:rPr lang="el-GR" altLang="el-GR" sz="2400" dirty="0" smtClean="0">
                <a:solidFill>
                  <a:srgbClr val="000000"/>
                </a:solidFill>
                <a:ea typeface="Calibri" pitchFamily="34" charset="0"/>
              </a:rPr>
              <a:t> χρησιμοποιείται για να αξιολογηθεί η φυσιολογική λειτουργία της κνημομηριαίας άρθρωσης και ειδικότερα το αποτελεσματικό κλείδωμα του γόνατος κατά την έκταση(</a:t>
            </a:r>
            <a:r>
              <a:rPr lang="en-US" altLang="el-GR" sz="2400" dirty="0" smtClean="0">
                <a:solidFill>
                  <a:srgbClr val="000000"/>
                </a:solidFill>
                <a:ea typeface="Calibri" pitchFamily="34" charset="0"/>
              </a:rPr>
              <a:t>Screw Home Mechanism</a:t>
            </a:r>
            <a:r>
              <a:rPr lang="el-GR" altLang="el-GR" sz="2400" dirty="0" smtClean="0">
                <a:solidFill>
                  <a:srgbClr val="000000"/>
                </a:solidFill>
                <a:ea typeface="Calibri" pitchFamily="34" charset="0"/>
              </a:rPr>
              <a:t>).</a:t>
            </a:r>
          </a:p>
          <a:p>
            <a:pPr marL="536575" lvl="0" indent="0" eaLnBrk="1" hangingPunct="1">
              <a:lnSpc>
                <a:spcPct val="112000"/>
              </a:lnSpc>
              <a:spcBef>
                <a:spcPts val="1200"/>
              </a:spcBef>
              <a:buSzPct val="100000"/>
              <a:buNone/>
            </a:pPr>
            <a:r>
              <a:rPr lang="el-GR" altLang="el-GR" sz="2400" b="1" kern="1200" dirty="0">
                <a:solidFill>
                  <a:srgbClr val="000000"/>
                </a:solidFill>
                <a:cs typeface="+mn-cs"/>
              </a:rPr>
              <a:t>Παρατήρηση</a:t>
            </a:r>
            <a:r>
              <a:rPr lang="el-GR" altLang="el-GR" sz="2400" kern="1200" dirty="0">
                <a:solidFill>
                  <a:srgbClr val="000000"/>
                </a:solidFill>
                <a:cs typeface="+mn-cs"/>
              </a:rPr>
              <a:t>: Η αδυναμία πλήρους έξω στροφής της κνήμης κατά την έκταση του γόνατος έχει ως συνέπεια την αύξηση</a:t>
            </a:r>
            <a:r>
              <a:rPr lang="el-GR" altLang="el-GR" sz="2400" kern="1200" dirty="0">
                <a:solidFill>
                  <a:srgbClr val="000000"/>
                </a:solidFill>
                <a:cs typeface="Arial" charset="0"/>
              </a:rPr>
              <a:t> των συμπιεστικών φορτίων στην κνημομηριαία άρθρωση</a:t>
            </a:r>
            <a:r>
              <a:rPr lang="el-GR" altLang="el-GR" sz="2400" kern="1200" dirty="0" smtClean="0">
                <a:solidFill>
                  <a:srgbClr val="000000"/>
                </a:solidFill>
                <a:cs typeface="Arial" charset="0"/>
              </a:rPr>
              <a:t>.</a:t>
            </a:r>
            <a:endParaRPr lang="el-GR" altLang="el-GR" sz="2400" kern="1200" dirty="0">
              <a:solidFill>
                <a:srgbClr val="000000"/>
              </a:solidFill>
              <a:cs typeface="+mn-cs"/>
            </a:endParaRPr>
          </a:p>
        </p:txBody>
      </p:sp>
      <p:sp>
        <p:nvSpPr>
          <p:cNvPr id="6246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AEC0CD8C-E138-4571-899E-48AF65EB4BA3}" type="slidenum">
              <a:rPr lang="el-GR" altLang="el-GR" sz="1400" smtClean="0">
                <a:solidFill>
                  <a:srgbClr val="000000"/>
                </a:solidFill>
                <a:latin typeface="Arial" charset="0"/>
              </a:rPr>
              <a:pPr eaLnBrk="1" hangingPunct="1">
                <a:spcBef>
                  <a:spcPct val="0"/>
                </a:spcBef>
                <a:buClrTx/>
                <a:buSzTx/>
                <a:buFontTx/>
                <a:buNone/>
              </a:pPr>
              <a:t>46</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663614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smtClean="0">
                <a:solidFill>
                  <a:schemeClr val="accent4">
                    <a:lumMod val="10000"/>
                  </a:schemeClr>
                </a:solidFill>
              </a:rPr>
              <a:t>Κνημομηριαία Άρθρωση</a:t>
            </a:r>
            <a:r>
              <a:rPr lang="el-GR" altLang="el-GR" dirty="0" smtClean="0"/>
              <a:t/>
            </a:r>
            <a:br>
              <a:rPr lang="el-GR" altLang="el-GR" dirty="0" smtClean="0"/>
            </a:br>
            <a:r>
              <a:rPr lang="el-GR" altLang="el-GR" sz="3200" dirty="0" smtClean="0"/>
              <a:t>Γίγλυμος και Τροχοειδής κίνηση </a:t>
            </a:r>
            <a:r>
              <a:rPr lang="el-GR" altLang="el-GR" sz="3200" baseline="-16000" dirty="0" smtClean="0"/>
              <a:t> </a:t>
            </a:r>
            <a:r>
              <a:rPr lang="el-GR" altLang="el-GR" baseline="-16000" dirty="0" smtClean="0"/>
              <a:t>[1/2] </a:t>
            </a:r>
            <a:endParaRPr lang="el-GR" dirty="0"/>
          </a:p>
        </p:txBody>
      </p:sp>
      <p:sp>
        <p:nvSpPr>
          <p:cNvPr id="63491" name="2 - Θέση περιεχομένου"/>
          <p:cNvSpPr>
            <a:spLocks noGrp="1"/>
          </p:cNvSpPr>
          <p:nvPr>
            <p:ph idx="1"/>
          </p:nvPr>
        </p:nvSpPr>
        <p:spPr>
          <a:xfrm>
            <a:off x="348547" y="1484318"/>
            <a:ext cx="8640233" cy="3456850"/>
          </a:xfrm>
        </p:spPr>
        <p:txBody>
          <a:bodyPr/>
          <a:lstStyle/>
          <a:p>
            <a:pPr marL="355600" indent="-355600" eaLnBrk="1" hangingPunct="1">
              <a:lnSpc>
                <a:spcPct val="112000"/>
              </a:lnSpc>
              <a:spcBef>
                <a:spcPts val="1200"/>
              </a:spcBef>
              <a:buSzPct val="105000"/>
            </a:pPr>
            <a:r>
              <a:rPr lang="el-GR" altLang="el-GR" sz="2400" dirty="0" smtClean="0">
                <a:solidFill>
                  <a:srgbClr val="000000"/>
                </a:solidFill>
                <a:ea typeface="Calibri" pitchFamily="34" charset="0"/>
              </a:rPr>
              <a:t>Κατά την κάμψη - έκταση του γόνατος στο οβελιαίο επίπεδο παρατηρείται συνδυασμός κινήσεων:</a:t>
            </a:r>
          </a:p>
          <a:p>
            <a:pPr marL="755650" lvl="1" indent="-355600" eaLnBrk="1" hangingPunct="1">
              <a:lnSpc>
                <a:spcPct val="112000"/>
              </a:lnSpc>
              <a:spcBef>
                <a:spcPts val="1200"/>
              </a:spcBef>
              <a:buSzPct val="90000"/>
            </a:pPr>
            <a:r>
              <a:rPr lang="el-GR" altLang="el-GR" sz="2400" dirty="0" smtClean="0">
                <a:solidFill>
                  <a:srgbClr val="000000"/>
                </a:solidFill>
                <a:ea typeface="Calibri" pitchFamily="34" charset="0"/>
              </a:rPr>
              <a:t>Τροχοειδής κίνηση (</a:t>
            </a:r>
            <a:r>
              <a:rPr lang="en-US" altLang="el-GR" sz="2400" dirty="0" smtClean="0">
                <a:solidFill>
                  <a:srgbClr val="000000"/>
                </a:solidFill>
                <a:ea typeface="Calibri" pitchFamily="34" charset="0"/>
              </a:rPr>
              <a:t>rolling)</a:t>
            </a:r>
            <a:r>
              <a:rPr lang="el-GR" altLang="el-GR" sz="2400" dirty="0" smtClean="0">
                <a:solidFill>
                  <a:srgbClr val="000000"/>
                </a:solidFill>
                <a:ea typeface="Calibri" pitchFamily="34" charset="0"/>
              </a:rPr>
              <a:t> του μηριαίου πάνω στην κνήμη,</a:t>
            </a:r>
          </a:p>
          <a:p>
            <a:pPr marL="755650" lvl="1" indent="-355600" eaLnBrk="1" hangingPunct="1">
              <a:lnSpc>
                <a:spcPct val="112000"/>
              </a:lnSpc>
              <a:spcBef>
                <a:spcPts val="1200"/>
              </a:spcBef>
              <a:buSzPct val="90000"/>
            </a:pPr>
            <a:r>
              <a:rPr lang="el-GR" altLang="el-GR" sz="2400" dirty="0" smtClean="0">
                <a:solidFill>
                  <a:srgbClr val="000000"/>
                </a:solidFill>
                <a:ea typeface="Calibri" pitchFamily="34" charset="0"/>
              </a:rPr>
              <a:t>Κίνηση ολίσθησης (</a:t>
            </a:r>
            <a:r>
              <a:rPr lang="en-US" altLang="el-GR" sz="2400" dirty="0" smtClean="0">
                <a:solidFill>
                  <a:srgbClr val="000000"/>
                </a:solidFill>
                <a:ea typeface="Calibri" pitchFamily="34" charset="0"/>
              </a:rPr>
              <a:t>gliding) </a:t>
            </a:r>
            <a:r>
              <a:rPr lang="el-GR" altLang="el-GR" sz="2400" dirty="0" smtClean="0">
                <a:solidFill>
                  <a:srgbClr val="000000"/>
                </a:solidFill>
                <a:ea typeface="Calibri" pitchFamily="34" charset="0"/>
              </a:rPr>
              <a:t>μεταξύ των αρθρικών επιφανειών της κνημομηριαίας άρθρωσης.</a:t>
            </a:r>
          </a:p>
          <a:p>
            <a:pPr marL="755650" lvl="1" indent="-355600">
              <a:lnSpc>
                <a:spcPct val="112000"/>
              </a:lnSpc>
              <a:spcBef>
                <a:spcPts val="1200"/>
              </a:spcBef>
            </a:pPr>
            <a:endParaRPr lang="el-GR" altLang="el-GR" sz="2400" dirty="0" smtClean="0">
              <a:solidFill>
                <a:srgbClr val="161616"/>
              </a:solidFill>
              <a:ea typeface="Calibri" pitchFamily="34" charset="0"/>
            </a:endParaRPr>
          </a:p>
        </p:txBody>
      </p:sp>
      <p:sp>
        <p:nvSpPr>
          <p:cNvPr id="6349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192992B4-BF7E-4C62-BCEE-976B720AE45B}" type="slidenum">
              <a:rPr lang="el-GR" altLang="el-GR" sz="1400" smtClean="0">
                <a:solidFill>
                  <a:srgbClr val="000000"/>
                </a:solidFill>
                <a:latin typeface="Arial" charset="0"/>
              </a:rPr>
              <a:pPr eaLnBrk="1" hangingPunct="1">
                <a:spcBef>
                  <a:spcPct val="0"/>
                </a:spcBef>
                <a:buClrTx/>
                <a:buSzTx/>
                <a:buFontTx/>
                <a:buNone/>
              </a:pPr>
              <a:t>47</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2102109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a:solidFill>
                  <a:schemeClr val="accent4">
                    <a:lumMod val="10000"/>
                  </a:schemeClr>
                </a:solidFill>
              </a:rPr>
              <a:t>Κνημομηριαία Άρθρωση</a:t>
            </a:r>
            <a:r>
              <a:rPr lang="el-GR" altLang="el-GR" dirty="0"/>
              <a:t/>
            </a:r>
            <a:br>
              <a:rPr lang="el-GR" altLang="el-GR" dirty="0"/>
            </a:br>
            <a:r>
              <a:rPr lang="el-GR" altLang="el-GR" sz="3200" dirty="0"/>
              <a:t>Γίγλυμος και Τροχοειδής </a:t>
            </a:r>
            <a:r>
              <a:rPr lang="el-GR" altLang="el-GR" sz="3200" dirty="0" smtClean="0"/>
              <a:t>κίνηση </a:t>
            </a:r>
            <a:r>
              <a:rPr lang="el-GR" altLang="el-GR" baseline="-16000" dirty="0" smtClean="0"/>
              <a:t>[2/2] </a:t>
            </a:r>
            <a:endParaRPr lang="el-GR" dirty="0"/>
          </a:p>
        </p:txBody>
      </p:sp>
      <p:sp>
        <p:nvSpPr>
          <p:cNvPr id="64515" name="2 - Θέση περιεχομένου"/>
          <p:cNvSpPr>
            <a:spLocks noGrp="1"/>
          </p:cNvSpPr>
          <p:nvPr>
            <p:ph idx="1"/>
          </p:nvPr>
        </p:nvSpPr>
        <p:spPr>
          <a:xfrm>
            <a:off x="251520" y="1412776"/>
            <a:ext cx="8722833" cy="5300216"/>
          </a:xfrm>
        </p:spPr>
        <p:txBody>
          <a:bodyPr/>
          <a:lstStyle/>
          <a:p>
            <a:pPr eaLnBrk="1" hangingPunct="1">
              <a:lnSpc>
                <a:spcPct val="112000"/>
              </a:lnSpc>
              <a:spcBef>
                <a:spcPts val="1200"/>
              </a:spcBef>
              <a:buSzPct val="100000"/>
            </a:pPr>
            <a:r>
              <a:rPr lang="el-GR" altLang="el-GR" dirty="0" smtClean="0">
                <a:solidFill>
                  <a:srgbClr val="000000"/>
                </a:solidFill>
                <a:ea typeface="Calibri" pitchFamily="34" charset="0"/>
              </a:rPr>
              <a:t>Συγκεκριμένα, κατά </a:t>
            </a:r>
            <a:r>
              <a:rPr lang="el-GR" altLang="el-GR" dirty="0">
                <a:solidFill>
                  <a:srgbClr val="000000"/>
                </a:solidFill>
                <a:ea typeface="Calibri" pitchFamily="34" charset="0"/>
              </a:rPr>
              <a:t>την </a:t>
            </a:r>
            <a:r>
              <a:rPr lang="el-GR" altLang="el-GR" dirty="0" smtClean="0">
                <a:solidFill>
                  <a:srgbClr val="000000"/>
                </a:solidFill>
                <a:ea typeface="Calibri" pitchFamily="34" charset="0"/>
              </a:rPr>
              <a:t>διάρκεια εξέλιξης της κάμψης του </a:t>
            </a:r>
            <a:r>
              <a:rPr lang="el-GR" altLang="el-GR" dirty="0">
                <a:solidFill>
                  <a:srgbClr val="000000"/>
                </a:solidFill>
                <a:ea typeface="Calibri" pitchFamily="34" charset="0"/>
              </a:rPr>
              <a:t>γόνατος </a:t>
            </a:r>
            <a:r>
              <a:rPr lang="el-GR" altLang="el-GR" dirty="0" smtClean="0">
                <a:solidFill>
                  <a:srgbClr val="000000"/>
                </a:solidFill>
                <a:ea typeface="Calibri" pitchFamily="34" charset="0"/>
              </a:rPr>
              <a:t>παρατηρείται:</a:t>
            </a:r>
          </a:p>
          <a:p>
            <a:pPr lvl="1" eaLnBrk="1" hangingPunct="1">
              <a:lnSpc>
                <a:spcPct val="112000"/>
              </a:lnSpc>
              <a:spcBef>
                <a:spcPts val="1200"/>
              </a:spcBef>
              <a:buSzPct val="100000"/>
            </a:pPr>
            <a:r>
              <a:rPr lang="el-GR" altLang="el-GR" dirty="0" smtClean="0">
                <a:solidFill>
                  <a:srgbClr val="000000"/>
                </a:solidFill>
                <a:ea typeface="Calibri" pitchFamily="34" charset="0"/>
              </a:rPr>
              <a:t>Στην αρχή της κίνησης, από τις 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έως τις 20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πραγματοποιείται </a:t>
            </a:r>
            <a:r>
              <a:rPr lang="el-GR" altLang="el-GR" baseline="30000" dirty="0" smtClean="0">
                <a:solidFill>
                  <a:srgbClr val="000000"/>
                </a:solidFill>
                <a:ea typeface="Calibri" pitchFamily="34" charset="0"/>
              </a:rPr>
              <a:t> </a:t>
            </a:r>
            <a:r>
              <a:rPr lang="el-GR" altLang="el-GR" dirty="0" smtClean="0">
                <a:solidFill>
                  <a:srgbClr val="000000"/>
                </a:solidFill>
                <a:ea typeface="Calibri" pitchFamily="34" charset="0"/>
              </a:rPr>
              <a:t>τροχοειδής κίνηση. </a:t>
            </a:r>
            <a:endParaRPr lang="el-GR" altLang="el-GR" baseline="30000" dirty="0" smtClean="0">
              <a:solidFill>
                <a:srgbClr val="000000"/>
              </a:solidFill>
              <a:ea typeface="Calibri" pitchFamily="34" charset="0"/>
            </a:endParaRPr>
          </a:p>
          <a:p>
            <a:pPr lvl="1" eaLnBrk="1" hangingPunct="1">
              <a:lnSpc>
                <a:spcPct val="112000"/>
              </a:lnSpc>
              <a:spcBef>
                <a:spcPts val="1200"/>
              </a:spcBef>
              <a:buSzPct val="100000"/>
            </a:pPr>
            <a:r>
              <a:rPr lang="el-GR" altLang="el-GR" dirty="0" smtClean="0">
                <a:solidFill>
                  <a:srgbClr val="000000"/>
                </a:solidFill>
                <a:ea typeface="Calibri" pitchFamily="34" charset="0"/>
              </a:rPr>
              <a:t>Στις 15</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 20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 ξεκινά η ολίσθηση των μηριαίων κονδύλων πάνω στο κνημιαίο </a:t>
            </a:r>
            <a:r>
              <a:rPr lang="en-US" altLang="el-GR" dirty="0" smtClean="0">
                <a:solidFill>
                  <a:srgbClr val="000000"/>
                </a:solidFill>
                <a:ea typeface="Calibri" pitchFamily="34" charset="0"/>
              </a:rPr>
              <a:t>plateau</a:t>
            </a:r>
            <a:r>
              <a:rPr lang="el-GR" altLang="el-GR" dirty="0" smtClean="0">
                <a:solidFill>
                  <a:srgbClr val="000000"/>
                </a:solidFill>
                <a:ea typeface="Calibri" pitchFamily="34" charset="0"/>
              </a:rPr>
              <a:t>, με πρώτο τον έσω μηριαίο κόνδυλο</a:t>
            </a:r>
            <a:r>
              <a:rPr lang="en-US" altLang="el-GR" dirty="0" smtClean="0">
                <a:solidFill>
                  <a:srgbClr val="000000"/>
                </a:solidFill>
                <a:ea typeface="Calibri" pitchFamily="34" charset="0"/>
              </a:rPr>
              <a:t>.</a:t>
            </a:r>
            <a:endParaRPr lang="el-GR" altLang="el-GR" dirty="0" smtClean="0">
              <a:solidFill>
                <a:srgbClr val="000000"/>
              </a:solidFill>
              <a:ea typeface="Calibri" pitchFamily="34" charset="0"/>
            </a:endParaRPr>
          </a:p>
          <a:p>
            <a:pPr lvl="1" eaLnBrk="1" hangingPunct="1">
              <a:lnSpc>
                <a:spcPct val="112000"/>
              </a:lnSpc>
              <a:spcBef>
                <a:spcPts val="1200"/>
              </a:spcBef>
              <a:buSzPct val="100000"/>
            </a:pPr>
            <a:r>
              <a:rPr lang="el-GR" altLang="el-GR" dirty="0" smtClean="0">
                <a:solidFill>
                  <a:srgbClr val="000000"/>
                </a:solidFill>
                <a:ea typeface="Calibri" pitchFamily="34" charset="0"/>
              </a:rPr>
              <a:t>Προοδευτικά, η ολίσθηση γίνεται η κυρίαρχη κίνηση και στο τέλος της τροχιάς της κάμψης είναι η μοναδική που πραγματοποιείται.</a:t>
            </a:r>
          </a:p>
          <a:p>
            <a:pPr lvl="1" eaLnBrk="1" hangingPunct="1">
              <a:lnSpc>
                <a:spcPct val="112000"/>
              </a:lnSpc>
              <a:spcBef>
                <a:spcPts val="1200"/>
              </a:spcBef>
              <a:buSzPct val="100000"/>
            </a:pPr>
            <a:r>
              <a:rPr lang="el-GR" altLang="el-GR" dirty="0" smtClean="0">
                <a:solidFill>
                  <a:srgbClr val="000000"/>
                </a:solidFill>
                <a:ea typeface="Calibri" pitchFamily="34" charset="0"/>
              </a:rPr>
              <a:t>Η τροχοειδής κίνηση οφείλεται στην ελικοειδή στροφή της κνήμης και στην γεωμετρία των μηριαίων και των κνημιαίων κονδύλων.</a:t>
            </a:r>
            <a:endParaRPr lang="el-GR" altLang="el-GR" dirty="0" smtClean="0">
              <a:solidFill>
                <a:srgbClr val="161616"/>
              </a:solidFill>
              <a:ea typeface="Calibri" pitchFamily="34" charset="0"/>
            </a:endParaRPr>
          </a:p>
        </p:txBody>
      </p:sp>
      <p:sp>
        <p:nvSpPr>
          <p:cNvPr id="64516"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1DFB47F1-985E-4D54-9727-CBB028C9DBC7}" type="slidenum">
              <a:rPr lang="el-GR" altLang="el-GR" sz="1400" smtClean="0">
                <a:solidFill>
                  <a:srgbClr val="000000"/>
                </a:solidFill>
                <a:latin typeface="Arial" charset="0"/>
              </a:rPr>
              <a:pPr eaLnBrk="1" hangingPunct="1">
                <a:spcBef>
                  <a:spcPct val="0"/>
                </a:spcBef>
                <a:buClrTx/>
                <a:buSzTx/>
                <a:buFontTx/>
                <a:buNone/>
              </a:pPr>
              <a:t>48</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89627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pPr>
              <a:defRPr/>
            </a:pPr>
            <a:r>
              <a:rPr lang="el-GR" dirty="0" smtClean="0"/>
              <a:t>Άξονες Κάτω Άκρου</a:t>
            </a:r>
            <a:endParaRPr lang="el-GR" dirty="0"/>
          </a:p>
        </p:txBody>
      </p:sp>
      <p:sp>
        <p:nvSpPr>
          <p:cNvPr id="17411" name="2 - Θέση περιεχομένου"/>
          <p:cNvSpPr>
            <a:spLocks noGrp="1"/>
          </p:cNvSpPr>
          <p:nvPr>
            <p:ph idx="1"/>
          </p:nvPr>
        </p:nvSpPr>
        <p:spPr>
          <a:xfrm>
            <a:off x="155221" y="1052513"/>
            <a:ext cx="6371700" cy="3886200"/>
          </a:xfrm>
        </p:spPr>
        <p:txBody>
          <a:bodyPr/>
          <a:lstStyle/>
          <a:p>
            <a:pPr marL="271463" indent="-271463" eaLnBrk="1" hangingPunct="1">
              <a:buSzPct val="100000"/>
            </a:pPr>
            <a:r>
              <a:rPr lang="el-GR" altLang="el-GR" sz="2100" dirty="0" smtClean="0">
                <a:solidFill>
                  <a:srgbClr val="161616"/>
                </a:solidFill>
                <a:ea typeface="Calibri" pitchFamily="34" charset="0"/>
              </a:rPr>
              <a:t>Ο μηχανικός άξονας του σκέλους σχηματίζεται από μία γραμμή που διέρχεται από την κεφαλή του μηριαίου οστού προς το κέντρο του υπαστραγαλικού θόλου και διέρχεται από το κέντρο της άρθρωσης του γόνατος. </a:t>
            </a:r>
          </a:p>
          <a:p>
            <a:pPr marL="271463" indent="-271463" eaLnBrk="1" hangingPunct="1">
              <a:buSzPct val="100000"/>
            </a:pPr>
            <a:r>
              <a:rPr lang="el-GR" altLang="el-GR" sz="2100" dirty="0" smtClean="0">
                <a:solidFill>
                  <a:srgbClr val="161616"/>
                </a:solidFill>
                <a:ea typeface="Calibri" pitchFamily="34" charset="0"/>
              </a:rPr>
              <a:t>Ο ανατομικός άξονας του σκέλους είναι 9</a:t>
            </a:r>
            <a:r>
              <a:rPr lang="el-GR" altLang="el-GR" sz="2100" baseline="30000" dirty="0" smtClean="0">
                <a:solidFill>
                  <a:srgbClr val="161616"/>
                </a:solidFill>
                <a:ea typeface="Calibri" pitchFamily="34" charset="0"/>
              </a:rPr>
              <a:t>ο</a:t>
            </a:r>
            <a:r>
              <a:rPr lang="el-GR" altLang="el-GR" sz="2100" dirty="0" smtClean="0">
                <a:solidFill>
                  <a:srgbClr val="161616"/>
                </a:solidFill>
                <a:ea typeface="Calibri" pitchFamily="34" charset="0"/>
              </a:rPr>
              <a:t> </a:t>
            </a:r>
            <a:r>
              <a:rPr lang="el-GR" altLang="el-GR" sz="2100" dirty="0" smtClean="0">
                <a:solidFill>
                  <a:srgbClr val="000000"/>
                </a:solidFill>
                <a:ea typeface="Calibri" pitchFamily="34" charset="0"/>
              </a:rPr>
              <a:t>σε βλαισότητα </a:t>
            </a:r>
            <a:r>
              <a:rPr lang="el-GR" altLang="el-GR" sz="2100" dirty="0" smtClean="0">
                <a:solidFill>
                  <a:srgbClr val="161616"/>
                </a:solidFill>
                <a:ea typeface="Calibri" pitchFamily="34" charset="0"/>
              </a:rPr>
              <a:t>σε σύγκριση με τον μέσο κατακόρυφο άξονα του σώματος, εξαιτίας του </a:t>
            </a:r>
            <a:r>
              <a:rPr lang="en-US" altLang="el-GR" sz="2100" dirty="0" smtClean="0">
                <a:solidFill>
                  <a:srgbClr val="161616"/>
                </a:solidFill>
                <a:ea typeface="Calibri" pitchFamily="34" charset="0"/>
              </a:rPr>
              <a:t>offset</a:t>
            </a:r>
            <a:r>
              <a:rPr lang="el-GR" altLang="el-GR" sz="2100" dirty="0" smtClean="0">
                <a:solidFill>
                  <a:srgbClr val="161616"/>
                </a:solidFill>
                <a:ea typeface="Calibri" pitchFamily="34" charset="0"/>
              </a:rPr>
              <a:t> που δημιουργείται από τον αυχένα του μηριαίου οστού. </a:t>
            </a:r>
          </a:p>
          <a:p>
            <a:pPr marL="271463" indent="-271463" eaLnBrk="1" hangingPunct="1">
              <a:buSzPct val="100000"/>
            </a:pPr>
            <a:r>
              <a:rPr lang="el-GR" altLang="el-GR" sz="2100" dirty="0" smtClean="0">
                <a:solidFill>
                  <a:srgbClr val="161616"/>
                </a:solidFill>
                <a:ea typeface="Calibri" pitchFamily="34" charset="0"/>
              </a:rPr>
              <a:t>Ο μηχανικός άξονας του σκέλους σχηματίζει μια γωνία 3</a:t>
            </a:r>
            <a:r>
              <a:rPr lang="el-GR" altLang="el-GR" sz="2100" baseline="30000" dirty="0" smtClean="0">
                <a:solidFill>
                  <a:srgbClr val="161616"/>
                </a:solidFill>
                <a:ea typeface="Calibri" pitchFamily="34" charset="0"/>
              </a:rPr>
              <a:t>ο</a:t>
            </a:r>
            <a:r>
              <a:rPr lang="el-GR" altLang="el-GR" sz="2100" dirty="0" smtClean="0">
                <a:solidFill>
                  <a:srgbClr val="161616"/>
                </a:solidFill>
                <a:ea typeface="Calibri" pitchFamily="34" charset="0"/>
              </a:rPr>
              <a:t> σε ραιβότητα σε σύγκριση με τον μέσο κατακόρυφο άξονα του σώματος.</a:t>
            </a:r>
          </a:p>
        </p:txBody>
      </p:sp>
      <p:sp>
        <p:nvSpPr>
          <p:cNvPr id="1741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5C447BB6-97E9-43EE-90EC-C9E3449497B9}" type="slidenum">
              <a:rPr lang="el-GR" altLang="el-GR" sz="1400" smtClean="0">
                <a:solidFill>
                  <a:srgbClr val="000000"/>
                </a:solidFill>
                <a:latin typeface="Arial" charset="0"/>
              </a:rPr>
              <a:pPr eaLnBrk="1" hangingPunct="1">
                <a:spcBef>
                  <a:spcPct val="0"/>
                </a:spcBef>
                <a:buClrTx/>
                <a:buSzTx/>
                <a:buFontTx/>
                <a:buNone/>
              </a:pPr>
              <a:t>4</a:t>
            </a:fld>
            <a:endParaRPr lang="el-GR" altLang="el-GR" sz="1400" dirty="0" smtClean="0">
              <a:solidFill>
                <a:srgbClr val="000000"/>
              </a:solidFill>
              <a:latin typeface="Arial" charset="0"/>
            </a:endParaRPr>
          </a:p>
        </p:txBody>
      </p:sp>
      <p:sp>
        <p:nvSpPr>
          <p:cNvPr id="17413" name="TextBox 1"/>
          <p:cNvSpPr txBox="1">
            <a:spLocks noChangeArrowheads="1"/>
          </p:cNvSpPr>
          <p:nvPr/>
        </p:nvSpPr>
        <p:spPr bwMode="auto">
          <a:xfrm>
            <a:off x="3635896" y="6444044"/>
            <a:ext cx="3559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r>
              <a:rPr lang="el-GR" altLang="el-GR" sz="1800" b="1" dirty="0" smtClean="0">
                <a:solidFill>
                  <a:srgbClr val="A50021"/>
                </a:solidFill>
                <a:latin typeface="Arial Narrow" pitchFamily="34" charset="0"/>
                <a:cs typeface="Arial" charset="0"/>
              </a:rPr>
              <a:t>[</a:t>
            </a:r>
            <a:r>
              <a:rPr lang="en-US" altLang="el-GR" sz="1800" b="1" dirty="0" smtClean="0">
                <a:solidFill>
                  <a:srgbClr val="A50021"/>
                </a:solidFill>
                <a:latin typeface="Arial Narrow" pitchFamily="34" charset="0"/>
                <a:cs typeface="Arial" charset="0"/>
              </a:rPr>
              <a:t>Pickering &amp; Armstrong, </a:t>
            </a:r>
            <a:r>
              <a:rPr lang="en-US" altLang="el-GR" sz="1800" b="1" dirty="0" smtClean="0">
                <a:solidFill>
                  <a:srgbClr val="A50021"/>
                </a:solidFill>
                <a:latin typeface="Arial Narrow" pitchFamily="34" charset="0"/>
              </a:rPr>
              <a:t>20</a:t>
            </a:r>
            <a:r>
              <a:rPr lang="el-GR" altLang="el-GR" sz="1800" b="1" dirty="0" smtClean="0">
                <a:solidFill>
                  <a:srgbClr val="A50021"/>
                </a:solidFill>
                <a:latin typeface="Arial Narrow" pitchFamily="34" charset="0"/>
              </a:rPr>
              <a:t>12</a:t>
            </a:r>
            <a:r>
              <a:rPr lang="el-GR" altLang="el-GR" sz="1800" b="1" dirty="0" smtClean="0">
                <a:solidFill>
                  <a:srgbClr val="A50021"/>
                </a:solidFill>
                <a:latin typeface="Arial Narrow" pitchFamily="34" charset="0"/>
                <a:cs typeface="Arial" charset="0"/>
              </a:rPr>
              <a:t>]</a:t>
            </a:r>
            <a:endParaRPr lang="en-US" altLang="el-GR" sz="1800" b="1" dirty="0" smtClean="0">
              <a:solidFill>
                <a:srgbClr val="A50021"/>
              </a:solidFill>
              <a:latin typeface="Arial Narrow" pitchFamily="34" charset="0"/>
              <a:cs typeface="Arial" charset="0"/>
            </a:endParaRPr>
          </a:p>
        </p:txBody>
      </p:sp>
      <p:pic>
        <p:nvPicPr>
          <p:cNvPr id="232452" name="Picture 4"/>
          <p:cNvPicPr>
            <a:picLocks noChangeAspect="1" noChangeArrowheads="1"/>
          </p:cNvPicPr>
          <p:nvPr/>
        </p:nvPicPr>
        <p:blipFill>
          <a:blip r:embed="rId3"/>
          <a:srcRect/>
          <a:stretch>
            <a:fillRect/>
          </a:stretch>
        </p:blipFill>
        <p:spPr bwMode="auto">
          <a:xfrm>
            <a:off x="6526921" y="1412776"/>
            <a:ext cx="2428523" cy="4032250"/>
          </a:xfrm>
          <a:prstGeom prst="rect">
            <a:avLst/>
          </a:prstGeom>
          <a:ln w="38100" cap="sq" cmpd="thickThin">
            <a:solidFill>
              <a:srgbClr val="000000"/>
            </a:solidFill>
            <a:prstDash val="solid"/>
            <a:miter lim="800000"/>
          </a:ln>
          <a:effectLst>
            <a:innerShdw blurRad="76200">
              <a:srgbClr val="000000"/>
            </a:innerShdw>
          </a:effectLst>
        </p:spPr>
      </p:pic>
      <p:sp>
        <p:nvSpPr>
          <p:cNvPr id="17415" name="8 - Ορθογώνιο"/>
          <p:cNvSpPr>
            <a:spLocks noChangeArrowheads="1"/>
          </p:cNvSpPr>
          <p:nvPr/>
        </p:nvSpPr>
        <p:spPr bwMode="auto">
          <a:xfrm>
            <a:off x="88764" y="5033208"/>
            <a:ext cx="658232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266700"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
                <a:srgbClr val="A50021"/>
              </a:buClr>
              <a:buSzPct val="100000"/>
              <a:buFont typeface="Wingdings" pitchFamily="2" charset="2"/>
              <a:buChar char="Ø"/>
            </a:pPr>
            <a:r>
              <a:rPr lang="el-GR" altLang="el-GR" sz="2100" dirty="0" smtClean="0">
                <a:latin typeface="Calibri" pitchFamily="34" charset="0"/>
                <a:ea typeface="Calibri" pitchFamily="34" charset="0"/>
                <a:cs typeface="Calibri" pitchFamily="34" charset="0"/>
              </a:rPr>
              <a:t>Ο εγκάρσιος άξονας της άρθρωσης του γονάτου είναι κάθετος προς τον μέσο κατακόρυφο άξονα του σώματος και σχηματίζει γωνία 3</a:t>
            </a:r>
            <a:r>
              <a:rPr lang="el-GR" altLang="el-GR" sz="2100" baseline="30000" dirty="0" smtClean="0">
                <a:latin typeface="Calibri" pitchFamily="34" charset="0"/>
                <a:ea typeface="Calibri" pitchFamily="34" charset="0"/>
                <a:cs typeface="Calibri" pitchFamily="34" charset="0"/>
              </a:rPr>
              <a:t>ο</a:t>
            </a:r>
            <a:r>
              <a:rPr lang="el-GR" altLang="el-GR" sz="2100" dirty="0" smtClean="0">
                <a:latin typeface="Calibri" pitchFamily="34" charset="0"/>
                <a:ea typeface="Calibri" pitchFamily="34" charset="0"/>
                <a:cs typeface="Calibri" pitchFamily="34" charset="0"/>
              </a:rPr>
              <a:t>  με τον άξονα της κνημιαίας διάφυσης &amp; μια γωνία 10</a:t>
            </a:r>
            <a:r>
              <a:rPr lang="el-GR" altLang="el-GR" sz="2100" baseline="30000" dirty="0" smtClean="0">
                <a:latin typeface="Calibri" pitchFamily="34" charset="0"/>
                <a:ea typeface="Calibri" pitchFamily="34" charset="0"/>
                <a:cs typeface="Calibri" pitchFamily="34" charset="0"/>
              </a:rPr>
              <a:t>ο</a:t>
            </a:r>
            <a:r>
              <a:rPr lang="el-GR" altLang="el-GR" sz="2100" dirty="0" smtClean="0">
                <a:latin typeface="Calibri" pitchFamily="34" charset="0"/>
                <a:ea typeface="Calibri" pitchFamily="34" charset="0"/>
                <a:cs typeface="Calibri" pitchFamily="34" charset="0"/>
              </a:rPr>
              <a:t> με τον άξονα της μηριαίας διάφυσης.  </a:t>
            </a:r>
          </a:p>
        </p:txBody>
      </p:sp>
      <p:sp>
        <p:nvSpPr>
          <p:cNvPr id="2" name="Ορθογώνιο 1"/>
          <p:cNvSpPr/>
          <p:nvPr/>
        </p:nvSpPr>
        <p:spPr>
          <a:xfrm>
            <a:off x="6526920" y="5564122"/>
            <a:ext cx="2428523"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synapse.koreamed.org</a:t>
            </a:r>
            <a:endParaRPr lang="en-US" sz="1200" dirty="0">
              <a:latin typeface="Calibri" panose="020F0502020204030204" pitchFamily="34" charset="0"/>
            </a:endParaRPr>
          </a:p>
        </p:txBody>
      </p:sp>
    </p:spTree>
    <p:extLst>
      <p:ext uri="{BB962C8B-B14F-4D97-AF65-F5344CB8AC3E}">
        <p14:creationId xmlns:p14="http://schemas.microsoft.com/office/powerpoint/2010/main" val="1715434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solidFill>
                  <a:schemeClr val="accent4">
                    <a:lumMod val="10000"/>
                  </a:schemeClr>
                </a:solidFill>
              </a:rPr>
              <a:t>Κνημομηριαία Άρθρωση</a:t>
            </a:r>
            <a:r>
              <a:rPr lang="el-GR" altLang="el-GR" dirty="0" smtClean="0"/>
              <a:t/>
            </a:r>
            <a:br>
              <a:rPr lang="el-GR" altLang="el-GR" dirty="0" smtClean="0"/>
            </a:br>
            <a:r>
              <a:rPr lang="el-GR" altLang="el-GR" sz="3200" dirty="0" smtClean="0"/>
              <a:t>Γίγλυμος  </a:t>
            </a:r>
            <a:r>
              <a:rPr lang="el-GR" altLang="el-GR" sz="3200" dirty="0"/>
              <a:t>Κίνηση </a:t>
            </a:r>
            <a:endParaRPr lang="el-GR" sz="3200" dirty="0"/>
          </a:p>
        </p:txBody>
      </p:sp>
      <p:sp>
        <p:nvSpPr>
          <p:cNvPr id="65539" name="2 - Θέση περιεχομένου"/>
          <p:cNvSpPr>
            <a:spLocks noGrp="1"/>
          </p:cNvSpPr>
          <p:nvPr>
            <p:ph idx="1"/>
          </p:nvPr>
        </p:nvSpPr>
        <p:spPr>
          <a:xfrm>
            <a:off x="457200" y="1556792"/>
            <a:ext cx="8363272" cy="4752528"/>
          </a:xfrm>
        </p:spPr>
        <p:txBody>
          <a:bodyPr/>
          <a:lstStyle/>
          <a:p>
            <a:pPr marL="266700" indent="-266700" eaLnBrk="1" hangingPunct="1">
              <a:buSzPct val="100000"/>
              <a:buFont typeface="Wingdings" panose="05000000000000000000" pitchFamily="2" charset="2"/>
              <a:buChar char="§"/>
            </a:pPr>
            <a:r>
              <a:rPr lang="el-GR" altLang="el-GR" sz="2400" dirty="0" smtClean="0">
                <a:solidFill>
                  <a:srgbClr val="000000"/>
                </a:solidFill>
                <a:ea typeface="Calibri" pitchFamily="34" charset="0"/>
              </a:rPr>
              <a:t>Εάν υπάρχει μόνο η κίνηση ολίσθησης μεταξύ των αρθρικών επιφανειών, τότε το μηριαίο οστό προσκρούει οπίσθια στο κνημιαίο </a:t>
            </a:r>
            <a:r>
              <a:rPr lang="en-US" altLang="el-GR" sz="2400" dirty="0" smtClean="0">
                <a:solidFill>
                  <a:srgbClr val="000000"/>
                </a:solidFill>
                <a:ea typeface="Calibri" pitchFamily="34" charset="0"/>
              </a:rPr>
              <a:t>plateau</a:t>
            </a:r>
            <a:r>
              <a:rPr lang="el-GR" altLang="el-GR" sz="2400" dirty="0" smtClean="0">
                <a:solidFill>
                  <a:srgbClr val="000000"/>
                </a:solidFill>
                <a:ea typeface="Calibri" pitchFamily="34" charset="0"/>
              </a:rPr>
              <a:t> και η κάμψη περιορίζεται στις </a:t>
            </a:r>
            <a:r>
              <a:rPr lang="en-US" altLang="el-GR" sz="2400" dirty="0" smtClean="0">
                <a:solidFill>
                  <a:srgbClr val="000000"/>
                </a:solidFill>
                <a:cs typeface="Arial" charset="0"/>
              </a:rPr>
              <a:t>±</a:t>
            </a:r>
            <a:r>
              <a:rPr lang="el-GR" altLang="el-GR" sz="2400" dirty="0" smtClean="0">
                <a:solidFill>
                  <a:srgbClr val="000000"/>
                </a:solidFill>
                <a:cs typeface="Arial" charset="0"/>
              </a:rPr>
              <a:t> </a:t>
            </a:r>
            <a:r>
              <a:rPr lang="el-GR" altLang="el-GR" sz="2400" dirty="0" smtClean="0">
                <a:solidFill>
                  <a:srgbClr val="000000"/>
                </a:solidFill>
                <a:ea typeface="Calibri" pitchFamily="34" charset="0"/>
              </a:rPr>
              <a:t>95</a:t>
            </a:r>
            <a:r>
              <a:rPr lang="el-GR" altLang="el-GR" sz="2400" baseline="30000" dirty="0" smtClean="0">
                <a:solidFill>
                  <a:srgbClr val="000000"/>
                </a:solidFill>
                <a:ea typeface="Calibri" pitchFamily="34" charset="0"/>
              </a:rPr>
              <a:t>0</a:t>
            </a:r>
            <a:r>
              <a:rPr lang="en-US" altLang="el-GR" sz="2400" dirty="0" smtClean="0">
                <a:solidFill>
                  <a:srgbClr val="000000"/>
                </a:solidFill>
                <a:ea typeface="Calibri" pitchFamily="34" charset="0"/>
              </a:rPr>
              <a:t>.</a:t>
            </a:r>
            <a:endParaRPr lang="el-GR" altLang="el-GR" sz="2400" baseline="30000" dirty="0" smtClean="0">
              <a:solidFill>
                <a:srgbClr val="000000"/>
              </a:solidFill>
              <a:ea typeface="Calibri" pitchFamily="34" charset="0"/>
            </a:endParaRPr>
          </a:p>
          <a:p>
            <a:pPr marL="266700" indent="-266700" eaLnBrk="1" hangingPunct="1">
              <a:buSzPct val="100000"/>
              <a:buFont typeface="Wingdings" panose="05000000000000000000" pitchFamily="2" charset="2"/>
              <a:buChar char="§"/>
            </a:pPr>
            <a:r>
              <a:rPr lang="el-GR" altLang="el-GR" sz="2400" dirty="0" smtClean="0">
                <a:solidFill>
                  <a:srgbClr val="000000"/>
                </a:solidFill>
                <a:ea typeface="Calibri" pitchFamily="34" charset="0"/>
              </a:rPr>
              <a:t>Η τροχοειδής κίνηση του μηριαίου εξασφαλίζει τη συνέχεια της κάμψης μέχρι τις 140</a:t>
            </a:r>
            <a:r>
              <a:rPr lang="el-GR" altLang="el-GR" sz="2400" baseline="30000" dirty="0" smtClean="0">
                <a:solidFill>
                  <a:srgbClr val="000000"/>
                </a:solidFill>
                <a:ea typeface="Calibri" pitchFamily="34" charset="0"/>
              </a:rPr>
              <a:t>ο</a:t>
            </a:r>
            <a:r>
              <a:rPr lang="en-US" altLang="el-GR" sz="2400" dirty="0" smtClean="0">
                <a:solidFill>
                  <a:srgbClr val="000000"/>
                </a:solidFill>
                <a:ea typeface="Calibri" pitchFamily="34" charset="0"/>
              </a:rPr>
              <a:t>.</a:t>
            </a:r>
            <a:endParaRPr lang="el-GR" altLang="el-GR" sz="2400" baseline="30000" dirty="0" smtClean="0">
              <a:solidFill>
                <a:srgbClr val="000000"/>
              </a:solidFill>
              <a:ea typeface="Calibri" pitchFamily="34" charset="0"/>
            </a:endParaRPr>
          </a:p>
        </p:txBody>
      </p:sp>
      <p:sp>
        <p:nvSpPr>
          <p:cNvPr id="6554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8C201BDF-452D-4A06-82AA-E72D281E182D}" type="slidenum">
              <a:rPr lang="el-GR" altLang="el-GR" sz="1400" smtClean="0">
                <a:solidFill>
                  <a:srgbClr val="000000"/>
                </a:solidFill>
                <a:latin typeface="Arial" charset="0"/>
              </a:rPr>
              <a:pPr eaLnBrk="1" hangingPunct="1">
                <a:spcBef>
                  <a:spcPct val="0"/>
                </a:spcBef>
                <a:buClrTx/>
                <a:buSzTx/>
                <a:buFontTx/>
                <a:buNone/>
              </a:pPr>
              <a:t>49</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3760221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solidFill>
                  <a:schemeClr val="accent4">
                    <a:lumMod val="10000"/>
                  </a:schemeClr>
                </a:solidFill>
              </a:rPr>
              <a:t>Κνημομηριαία Άρθρωση</a:t>
            </a:r>
            <a:r>
              <a:rPr lang="el-GR" altLang="el-GR" dirty="0" smtClean="0"/>
              <a:t/>
            </a:r>
            <a:br>
              <a:rPr lang="el-GR" altLang="el-GR" dirty="0" smtClean="0"/>
            </a:br>
            <a:r>
              <a:rPr lang="el-GR" altLang="el-GR" sz="3200" dirty="0" smtClean="0"/>
              <a:t>Τροχοειδής Κίνηση </a:t>
            </a:r>
            <a:endParaRPr lang="el-GR" sz="3200" dirty="0"/>
          </a:p>
        </p:txBody>
      </p:sp>
      <p:sp>
        <p:nvSpPr>
          <p:cNvPr id="66563" name="2 - Θέση περιεχομένου"/>
          <p:cNvSpPr>
            <a:spLocks noGrp="1"/>
          </p:cNvSpPr>
          <p:nvPr>
            <p:ph idx="1"/>
          </p:nvPr>
        </p:nvSpPr>
        <p:spPr>
          <a:xfrm>
            <a:off x="457200" y="1556792"/>
            <a:ext cx="8291264" cy="5112568"/>
          </a:xfrm>
        </p:spPr>
        <p:txBody>
          <a:bodyPr/>
          <a:lstStyle/>
          <a:p>
            <a:pPr marL="266700" indent="-266700" eaLnBrk="1" hangingPunct="1">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Σε περίπτωση που πραγματοποιείται μόνο η τροχοειδής κίνηση, τότε με την πρόοδο της κάμψης το μηριαίο φεύγει πίσω (</a:t>
            </a:r>
            <a:r>
              <a:rPr lang="en-US" altLang="el-GR" sz="2400" dirty="0" smtClean="0">
                <a:solidFill>
                  <a:srgbClr val="000000"/>
                </a:solidFill>
                <a:ea typeface="Calibri" pitchFamily="34" charset="0"/>
              </a:rPr>
              <a:t>roll-off</a:t>
            </a:r>
            <a:r>
              <a:rPr lang="el-GR" altLang="el-GR" sz="2400" dirty="0" smtClean="0">
                <a:solidFill>
                  <a:srgbClr val="000000"/>
                </a:solidFill>
                <a:ea typeface="Calibri" pitchFamily="34" charset="0"/>
              </a:rPr>
              <a:t>) από την κνήμη.</a:t>
            </a:r>
            <a:endParaRPr lang="el-GR" altLang="el-GR" sz="1000" dirty="0" smtClean="0">
              <a:solidFill>
                <a:srgbClr val="000000"/>
              </a:solidFill>
              <a:ea typeface="Calibri" pitchFamily="34" charset="0"/>
            </a:endParaRPr>
          </a:p>
          <a:p>
            <a:pPr marL="266700" indent="-266700" eaLnBrk="1" hangingPunct="1">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δομική ενότητα που σχηματίζουν οι προσφύσεις των χιαστών και η γεωμετρία των μηριαίων κονδύλων εμποδίζουν το μηριαίο </a:t>
            </a:r>
            <a:r>
              <a:rPr lang="en-US" altLang="el-GR" sz="2400" dirty="0" smtClean="0">
                <a:solidFill>
                  <a:srgbClr val="000000"/>
                </a:solidFill>
                <a:ea typeface="Calibri" pitchFamily="34" charset="0"/>
              </a:rPr>
              <a:t>roll-off</a:t>
            </a:r>
            <a:r>
              <a:rPr lang="el-GR" altLang="el-GR" sz="2400" dirty="0" smtClean="0">
                <a:solidFill>
                  <a:srgbClr val="000000"/>
                </a:solidFill>
                <a:ea typeface="Calibri" pitchFamily="34" charset="0"/>
              </a:rPr>
              <a:t> πίσω από την κνήμη.</a:t>
            </a:r>
            <a:endParaRPr lang="el-GR" altLang="el-GR" sz="1000" dirty="0" smtClean="0">
              <a:solidFill>
                <a:srgbClr val="000000"/>
              </a:solidFill>
              <a:ea typeface="Calibri" pitchFamily="34" charset="0"/>
            </a:endParaRPr>
          </a:p>
          <a:p>
            <a:pPr marL="266700" indent="-266700">
              <a:spcBef>
                <a:spcPts val="1200"/>
              </a:spcBef>
            </a:pPr>
            <a:endParaRPr lang="el-GR" altLang="el-GR" dirty="0" smtClean="0">
              <a:solidFill>
                <a:srgbClr val="161616"/>
              </a:solidFill>
              <a:ea typeface="Calibri" pitchFamily="34" charset="0"/>
            </a:endParaRPr>
          </a:p>
        </p:txBody>
      </p:sp>
      <p:sp>
        <p:nvSpPr>
          <p:cNvPr id="6656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819F7ADB-BC2F-4E23-A2D6-FC2476A0FA56}" type="slidenum">
              <a:rPr lang="el-GR" altLang="el-GR" sz="1400" smtClean="0">
                <a:solidFill>
                  <a:srgbClr val="000000"/>
                </a:solidFill>
                <a:latin typeface="Arial" charset="0"/>
              </a:rPr>
              <a:pPr eaLnBrk="1" hangingPunct="1">
                <a:spcBef>
                  <a:spcPct val="0"/>
                </a:spcBef>
                <a:buClrTx/>
                <a:buSzTx/>
                <a:buFontTx/>
                <a:buNone/>
              </a:pPr>
              <a:t>50</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2749604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smtClean="0">
                <a:solidFill>
                  <a:schemeClr val="accent4">
                    <a:lumMod val="10000"/>
                  </a:schemeClr>
                </a:solidFill>
              </a:rPr>
              <a:t>Κνημομηριαία Άρθρωση</a:t>
            </a:r>
            <a:r>
              <a:rPr lang="el-GR" altLang="el-GR" dirty="0" smtClean="0"/>
              <a:t/>
            </a:r>
            <a:br>
              <a:rPr lang="el-GR" altLang="el-GR" dirty="0" smtClean="0"/>
            </a:br>
            <a:r>
              <a:rPr lang="el-GR" altLang="el-GR" sz="3200" dirty="0" smtClean="0"/>
              <a:t>Στιγμιαίο Κέντρο Περιστροφής</a:t>
            </a:r>
            <a:endParaRPr lang="el-GR" sz="3200" dirty="0"/>
          </a:p>
        </p:txBody>
      </p:sp>
      <p:sp>
        <p:nvSpPr>
          <p:cNvPr id="67587" name="2 - Θέση περιεχομένου"/>
          <p:cNvSpPr>
            <a:spLocks noGrp="1"/>
          </p:cNvSpPr>
          <p:nvPr>
            <p:ph idx="1"/>
          </p:nvPr>
        </p:nvSpPr>
        <p:spPr>
          <a:xfrm>
            <a:off x="323527" y="1701446"/>
            <a:ext cx="8568953" cy="4463858"/>
          </a:xfrm>
        </p:spPr>
        <p:txBody>
          <a:bodyPr/>
          <a:lstStyle/>
          <a:p>
            <a:pPr marL="355600" indent="-355600" eaLnBrk="1" hangingPunct="1">
              <a:spcBef>
                <a:spcPts val="1200"/>
              </a:spcBef>
              <a:buSzPct val="100000"/>
            </a:pPr>
            <a:r>
              <a:rPr lang="el-GR" altLang="el-GR" sz="2400" dirty="0" smtClean="0">
                <a:solidFill>
                  <a:srgbClr val="000000"/>
                </a:solidFill>
                <a:ea typeface="Calibri" pitchFamily="34" charset="0"/>
              </a:rPr>
              <a:t>Η σωστή στιγμιαία θέση του κέντρου περιστροφής (</a:t>
            </a:r>
            <a:r>
              <a:rPr lang="en-US" altLang="el-GR" sz="2400" dirty="0" smtClean="0">
                <a:solidFill>
                  <a:srgbClr val="000000"/>
                </a:solidFill>
                <a:ea typeface="Calibri" pitchFamily="34" charset="0"/>
              </a:rPr>
              <a:t>instant center)</a:t>
            </a:r>
            <a:r>
              <a:rPr lang="el-GR" altLang="el-GR" sz="2400" dirty="0" smtClean="0">
                <a:solidFill>
                  <a:srgbClr val="000000"/>
                </a:solidFill>
                <a:ea typeface="Calibri" pitchFamily="34" charset="0"/>
              </a:rPr>
              <a:t> εξασφαλίζει:  </a:t>
            </a:r>
          </a:p>
          <a:p>
            <a:pPr marL="755650" lvl="1" indent="-355600" eaLnBrk="1" hangingPunct="1">
              <a:spcBef>
                <a:spcPts val="1200"/>
              </a:spcBef>
              <a:buSzPct val="100000"/>
            </a:pPr>
            <a:r>
              <a:rPr lang="el-GR" altLang="el-GR" sz="2400" dirty="0" smtClean="0">
                <a:solidFill>
                  <a:srgbClr val="000000"/>
                </a:solidFill>
                <a:ea typeface="Calibri" pitchFamily="34" charset="0"/>
              </a:rPr>
              <a:t>την ομαλότητα της κίνησης και τον ιδανικό συνδυασμό τροχοειδούς κίνησης και ολίσθησης,</a:t>
            </a:r>
          </a:p>
          <a:p>
            <a:pPr marL="755650" lvl="1" indent="-355600" eaLnBrk="1" hangingPunct="1">
              <a:spcBef>
                <a:spcPts val="1200"/>
              </a:spcBef>
              <a:buSzPct val="100000"/>
            </a:pPr>
            <a:r>
              <a:rPr lang="el-GR" altLang="el-GR" sz="2400" dirty="0" smtClean="0">
                <a:solidFill>
                  <a:srgbClr val="000000"/>
                </a:solidFill>
                <a:ea typeface="Calibri" pitchFamily="34" charset="0"/>
              </a:rPr>
              <a:t>τον περιορισμό των συμπιεστικών δυνάμεων στην κνημομηριαία άρθρωση</a:t>
            </a:r>
            <a:r>
              <a:rPr lang="el-GR" altLang="el-GR" dirty="0" smtClean="0">
                <a:solidFill>
                  <a:srgbClr val="000000"/>
                </a:solidFill>
                <a:ea typeface="Calibri" pitchFamily="34" charset="0"/>
              </a:rPr>
              <a:t>.</a:t>
            </a:r>
          </a:p>
        </p:txBody>
      </p:sp>
      <p:sp>
        <p:nvSpPr>
          <p:cNvPr id="67588"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0D8DFD6A-3613-459A-93F5-B41851E26F37}" type="slidenum">
              <a:rPr lang="el-GR" altLang="el-GR" sz="1400" smtClean="0">
                <a:solidFill>
                  <a:srgbClr val="000000"/>
                </a:solidFill>
                <a:latin typeface="Arial" charset="0"/>
              </a:rPr>
              <a:pPr eaLnBrk="1" hangingPunct="1">
                <a:spcBef>
                  <a:spcPct val="0"/>
                </a:spcBef>
                <a:buClrTx/>
                <a:buSzTx/>
                <a:buFontTx/>
                <a:buNone/>
              </a:pPr>
              <a:t>51</a:t>
            </a:fld>
            <a:endParaRPr lang="el-GR" altLang="el-GR" sz="1400" dirty="0" smtClean="0">
              <a:solidFill>
                <a:srgbClr val="000000"/>
              </a:solidFill>
              <a:latin typeface="Arial" charset="0"/>
            </a:endParaRPr>
          </a:p>
        </p:txBody>
      </p:sp>
      <p:sp>
        <p:nvSpPr>
          <p:cNvPr id="9" name="Ορθογώνιο 8"/>
          <p:cNvSpPr/>
          <p:nvPr/>
        </p:nvSpPr>
        <p:spPr>
          <a:xfrm rot="16200000">
            <a:off x="5460833" y="5409371"/>
            <a:ext cx="2675027" cy="276999"/>
          </a:xfrm>
          <a:prstGeom prst="rect">
            <a:avLst/>
          </a:prstGeom>
        </p:spPr>
        <p:txBody>
          <a:bodyPr wrap="square">
            <a:spAutoFit/>
          </a:bodyPr>
          <a:lstStyle/>
          <a:p>
            <a:pPr algn="ctr">
              <a:defRPr/>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cs typeface="Arial" charset="0"/>
                <a:hlinkClick r:id="rId3"/>
              </a:rPr>
              <a:t>meherchilakalapudi.wordpress.com</a:t>
            </a:r>
            <a:endParaRPr lang="el-GR" sz="1200" dirty="0">
              <a:solidFill>
                <a:prstClr val="black"/>
              </a:solidFill>
              <a:latin typeface="Calibri"/>
              <a:cs typeface="Arial" charset="0"/>
            </a:endParaRPr>
          </a:p>
        </p:txBody>
      </p:sp>
      <p:pic>
        <p:nvPicPr>
          <p:cNvPr id="5125" name="Picture 5" descr="C:\Users\fkaram2\Desktop\2.png"/>
          <p:cNvPicPr>
            <a:picLocks noChangeAspect="1" noChangeArrowheads="1"/>
          </p:cNvPicPr>
          <p:nvPr/>
        </p:nvPicPr>
        <p:blipFill rotWithShape="1">
          <a:blip r:embed="rId4">
            <a:extLst>
              <a:ext uri="{28A0092B-C50C-407E-A947-70E740481C1C}">
                <a14:useLocalDpi xmlns:a14="http://schemas.microsoft.com/office/drawing/2010/main" val="0"/>
              </a:ext>
            </a:extLst>
          </a:blip>
          <a:srcRect l="13543" t="32384" r="13963" b="21878"/>
          <a:stretch/>
        </p:blipFill>
        <p:spPr bwMode="auto">
          <a:xfrm>
            <a:off x="2555776" y="4398100"/>
            <a:ext cx="4032448" cy="2292962"/>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34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229600" cy="1090612"/>
          </a:xfrm>
        </p:spPr>
        <p:txBody>
          <a:bodyPr/>
          <a:lstStyle/>
          <a:p>
            <a:pPr>
              <a:defRPr/>
            </a:pPr>
            <a:r>
              <a:rPr lang="el-GR" altLang="el-GR" dirty="0">
                <a:solidFill>
                  <a:schemeClr val="accent4">
                    <a:lumMod val="10000"/>
                  </a:schemeClr>
                </a:solidFill>
              </a:rPr>
              <a:t>Κνημομηριαία Άρθρωση</a:t>
            </a:r>
            <a:r>
              <a:rPr lang="el-GR" dirty="0"/>
              <a:t/>
            </a:r>
            <a:br>
              <a:rPr lang="el-GR" dirty="0"/>
            </a:br>
            <a:r>
              <a:rPr lang="el-GR" altLang="el-GR" sz="3200" dirty="0" smtClean="0"/>
              <a:t>Μετατόπιση  Κέντρου  Περιστροφής</a:t>
            </a:r>
            <a:endParaRPr lang="el-GR" sz="3200" dirty="0"/>
          </a:p>
        </p:txBody>
      </p:sp>
      <p:sp>
        <p:nvSpPr>
          <p:cNvPr id="68611" name="2 - Θέση περιεχομένου"/>
          <p:cNvSpPr>
            <a:spLocks noGrp="1"/>
          </p:cNvSpPr>
          <p:nvPr>
            <p:ph idx="1"/>
          </p:nvPr>
        </p:nvSpPr>
        <p:spPr>
          <a:xfrm>
            <a:off x="220134" y="1773238"/>
            <a:ext cx="8456322" cy="4608512"/>
          </a:xfrm>
        </p:spPr>
        <p:txBody>
          <a:bodyPr/>
          <a:lstStyle/>
          <a:p>
            <a:pPr marL="355600" indent="-355600" eaLnBrk="1" hangingPunct="1">
              <a:lnSpc>
                <a:spcPct val="110000"/>
              </a:lnSpc>
              <a:spcBef>
                <a:spcPts val="1200"/>
              </a:spcBef>
              <a:buSzPct val="100000"/>
            </a:pPr>
            <a:r>
              <a:rPr lang="el-GR" altLang="el-GR" dirty="0" smtClean="0">
                <a:solidFill>
                  <a:srgbClr val="000000"/>
                </a:solidFill>
                <a:ea typeface="Calibri" pitchFamily="34" charset="0"/>
              </a:rPr>
              <a:t>Η μετατόπιση των σημείων περιστροφής διαταράσσει τη φυσιολογική κίνηση και ασκούνται </a:t>
            </a:r>
            <a:r>
              <a:rPr lang="el-GR" altLang="el-GR" dirty="0" smtClean="0">
                <a:solidFill>
                  <a:srgbClr val="000000"/>
                </a:solidFill>
                <a:cs typeface="Arial" charset="0"/>
              </a:rPr>
              <a:t>υπέρμετρα φορτία</a:t>
            </a:r>
            <a:r>
              <a:rPr lang="el-GR" altLang="el-GR" dirty="0" smtClean="0">
                <a:solidFill>
                  <a:srgbClr val="000000"/>
                </a:solidFill>
                <a:ea typeface="Calibri" pitchFamily="34" charset="0"/>
              </a:rPr>
              <a:t> στην κνημομηριαία άρθρωση, κατά την κάμψη προς τις 90</a:t>
            </a:r>
            <a:r>
              <a:rPr lang="el-GR" altLang="el-GR" baseline="30000" dirty="0" smtClean="0">
                <a:solidFill>
                  <a:srgbClr val="000000"/>
                </a:solidFill>
                <a:ea typeface="Calibri" pitchFamily="34" charset="0"/>
              </a:rPr>
              <a:t>ο</a:t>
            </a:r>
            <a:r>
              <a:rPr lang="el-GR" altLang="el-GR" dirty="0" smtClean="0">
                <a:solidFill>
                  <a:srgbClr val="000000"/>
                </a:solidFill>
                <a:ea typeface="Calibri" pitchFamily="34" charset="0"/>
              </a:rPr>
              <a:t>.</a:t>
            </a:r>
            <a:endParaRPr lang="el-GR" altLang="el-GR" baseline="30000" dirty="0" smtClean="0">
              <a:solidFill>
                <a:srgbClr val="000000"/>
              </a:solidFill>
              <a:ea typeface="Calibri" pitchFamily="34" charset="0"/>
            </a:endParaRPr>
          </a:p>
          <a:p>
            <a:pPr marL="355600" indent="-355600" eaLnBrk="1" hangingPunct="1">
              <a:lnSpc>
                <a:spcPct val="110000"/>
              </a:lnSpc>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Η οπίσθια μετατόπιση του κέντρου περιστροφής ασκεί αποσπαστικά φορτία,</a:t>
            </a:r>
          </a:p>
          <a:p>
            <a:pPr marL="355600" indent="-355600" eaLnBrk="1" hangingPunct="1">
              <a:lnSpc>
                <a:spcPct val="110000"/>
              </a:lnSpc>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Η πρόσθια μετατόπιση του κέντρου περιστροφής ασκεί συμπιεστικά φορτία.</a:t>
            </a:r>
          </a:p>
        </p:txBody>
      </p:sp>
      <p:sp>
        <p:nvSpPr>
          <p:cNvPr id="68612"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24FC91CE-53AC-4261-BAB0-AE31C17FBEF7}" type="slidenum">
              <a:rPr lang="el-GR" altLang="el-GR" sz="1400" smtClean="0">
                <a:solidFill>
                  <a:srgbClr val="000000"/>
                </a:solidFill>
                <a:latin typeface="Arial" charset="0"/>
              </a:rPr>
              <a:pPr eaLnBrk="1" hangingPunct="1">
                <a:spcBef>
                  <a:spcPct val="0"/>
                </a:spcBef>
                <a:buClrTx/>
                <a:buSzTx/>
                <a:buFontTx/>
                <a:buNone/>
              </a:pPr>
              <a:t>52</a:t>
            </a:fld>
            <a:endParaRPr lang="el-GR" altLang="el-GR" sz="1400" dirty="0" smtClean="0">
              <a:solidFill>
                <a:srgbClr val="000000"/>
              </a:solidFill>
              <a:latin typeface="Arial" charset="0"/>
            </a:endParaRPr>
          </a:p>
        </p:txBody>
      </p:sp>
    </p:spTree>
    <p:extLst>
      <p:ext uri="{BB962C8B-B14F-4D97-AF65-F5344CB8AC3E}">
        <p14:creationId xmlns:p14="http://schemas.microsoft.com/office/powerpoint/2010/main" val="1390692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pPr eaLnBrk="1" hangingPunct="1">
              <a:defRPr/>
            </a:pPr>
            <a:r>
              <a:rPr lang="el-GR" altLang="el-GR" dirty="0" smtClean="0"/>
              <a:t>Δυνάμεις στην Κνημομηριαία Άρθρωση</a:t>
            </a:r>
            <a:r>
              <a:rPr lang="en-US" altLang="el-GR" dirty="0" smtClean="0"/>
              <a:t> </a:t>
            </a:r>
            <a:r>
              <a:rPr lang="en-US" altLang="el-GR" baseline="-25000" dirty="0" smtClean="0"/>
              <a:t>[1/3]</a:t>
            </a:r>
            <a:endParaRPr lang="el-GR" baseline="-25000" dirty="0"/>
          </a:p>
        </p:txBody>
      </p:sp>
      <p:sp>
        <p:nvSpPr>
          <p:cNvPr id="69635"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1817D11D-5AF8-4A1C-8BD4-80D1F6D90FE1}" type="slidenum">
              <a:rPr lang="el-GR" altLang="el-GR" sz="1400" smtClean="0">
                <a:solidFill>
                  <a:srgbClr val="000000"/>
                </a:solidFill>
                <a:latin typeface="Arial" charset="0"/>
              </a:rPr>
              <a:pPr eaLnBrk="1" hangingPunct="1">
                <a:spcBef>
                  <a:spcPct val="0"/>
                </a:spcBef>
                <a:buClrTx/>
                <a:buSzTx/>
                <a:buFontTx/>
                <a:buNone/>
              </a:pPr>
              <a:t>53</a:t>
            </a:fld>
            <a:endParaRPr lang="el-GR" altLang="el-GR" sz="1400" dirty="0" smtClean="0">
              <a:solidFill>
                <a:srgbClr val="000000"/>
              </a:solidFill>
              <a:latin typeface="Arial" charset="0"/>
            </a:endParaRPr>
          </a:p>
        </p:txBody>
      </p:sp>
      <p:sp>
        <p:nvSpPr>
          <p:cNvPr id="9" name="Rectangle 5"/>
          <p:cNvSpPr txBox="1">
            <a:spLocks noChangeArrowheads="1"/>
          </p:cNvSpPr>
          <p:nvPr/>
        </p:nvSpPr>
        <p:spPr bwMode="auto">
          <a:xfrm>
            <a:off x="107504" y="1340768"/>
            <a:ext cx="5696656" cy="5348287"/>
          </a:xfrm>
          <a:prstGeom prst="rect">
            <a:avLst/>
          </a:prstGeom>
          <a:noFill/>
          <a:ln w="9525">
            <a:noFill/>
            <a:miter lim="800000"/>
            <a:headEnd/>
            <a:tailEnd/>
          </a:ln>
          <a:effectLst/>
        </p:spPr>
        <p:txBody>
          <a:bodyPr/>
          <a:lstStyle/>
          <a:p>
            <a:pPr marL="355600" indent="-355600">
              <a:lnSpc>
                <a:spcPct val="90000"/>
              </a:lnSpc>
              <a:spcBef>
                <a:spcPct val="20000"/>
              </a:spcBef>
              <a:buClr>
                <a:srgbClr val="A50021"/>
              </a:buClr>
              <a:buSzPct val="100000"/>
              <a:buFont typeface="Wingdings" pitchFamily="2" charset="2"/>
              <a:buChar char="Ø"/>
              <a:tabLst>
                <a:tab pos="360363" algn="l"/>
              </a:tabLst>
              <a:defRPr/>
            </a:pPr>
            <a:r>
              <a:rPr lang="en-US" altLang="el-GR" sz="2200" kern="0" dirty="0">
                <a:solidFill>
                  <a:srgbClr val="000000"/>
                </a:solidFill>
                <a:latin typeface="Calibri" pitchFamily="34" charset="0"/>
              </a:rPr>
              <a:t>K</a:t>
            </a:r>
            <a:r>
              <a:rPr lang="el-GR" altLang="el-GR" sz="2200" kern="0" dirty="0">
                <a:solidFill>
                  <a:srgbClr val="000000"/>
                </a:solidFill>
                <a:latin typeface="Calibri" pitchFamily="34" charset="0"/>
              </a:rPr>
              <a:t>ατά τη μονοποδική στήριξη και κατά την ανάβαση κλίμακας:</a:t>
            </a:r>
            <a:endParaRPr lang="el-GR" altLang="el-GR" sz="2200" kern="0" dirty="0">
              <a:solidFill>
                <a:srgbClr val="000000"/>
              </a:solidFill>
              <a:effectLst>
                <a:outerShdw blurRad="38100" dist="38100" dir="2700000" algn="tl">
                  <a:srgbClr val="000000"/>
                </a:outerShdw>
              </a:effectLst>
              <a:latin typeface="Calibri" pitchFamily="34" charset="0"/>
            </a:endParaRPr>
          </a:p>
          <a:p>
            <a:pPr marL="622300" indent="-177800">
              <a:spcBef>
                <a:spcPct val="20000"/>
              </a:spcBef>
              <a:buClr>
                <a:srgbClr val="A50021"/>
              </a:buClr>
              <a:buSzPct val="100000"/>
              <a:buFontTx/>
              <a:buChar char="•"/>
              <a:defRPr/>
            </a:pPr>
            <a:r>
              <a:rPr lang="en-US" altLang="el-GR" sz="2200" kern="0" dirty="0">
                <a:solidFill>
                  <a:srgbClr val="000000"/>
                </a:solidFill>
                <a:latin typeface="Calibri" panose="020F0502020204030204" pitchFamily="34" charset="0"/>
              </a:rPr>
              <a:t>F</a:t>
            </a:r>
            <a:r>
              <a:rPr lang="el-GR" altLang="el-GR" sz="2200" kern="0" dirty="0">
                <a:solidFill>
                  <a:srgbClr val="000000"/>
                </a:solidFill>
                <a:latin typeface="Calibri" panose="020F0502020204030204" pitchFamily="34" charset="0"/>
              </a:rPr>
              <a:t>τκ  =  </a:t>
            </a:r>
            <a:r>
              <a:rPr lang="en-US" altLang="el-GR" sz="2200" kern="0" dirty="0">
                <a:solidFill>
                  <a:srgbClr val="000000"/>
                </a:solidFill>
                <a:latin typeface="Calibri" panose="020F0502020204030204" pitchFamily="34" charset="0"/>
              </a:rPr>
              <a:t>W </a:t>
            </a:r>
            <a:r>
              <a:rPr lang="en-US" altLang="el-GR" sz="2200" kern="0" dirty="0">
                <a:solidFill>
                  <a:srgbClr val="000000"/>
                </a:solidFill>
                <a:latin typeface="Calibri" panose="020F0502020204030204" pitchFamily="34" charset="0"/>
                <a:cs typeface="Arial" pitchFamily="34" charset="0"/>
              </a:rPr>
              <a:t>× a</a:t>
            </a:r>
            <a:r>
              <a:rPr lang="el-GR" altLang="el-GR" sz="2200" kern="0" dirty="0">
                <a:solidFill>
                  <a:srgbClr val="000000"/>
                </a:solidFill>
                <a:latin typeface="Calibri" panose="020F0502020204030204" pitchFamily="34" charset="0"/>
                <a:cs typeface="Arial" pitchFamily="34" charset="0"/>
              </a:rPr>
              <a:t>/</a:t>
            </a:r>
            <a:r>
              <a:rPr lang="en-US" altLang="el-GR" sz="2200" kern="0" dirty="0">
                <a:solidFill>
                  <a:srgbClr val="000000"/>
                </a:solidFill>
                <a:latin typeface="Calibri" panose="020F0502020204030204" pitchFamily="34" charset="0"/>
                <a:cs typeface="Arial" pitchFamily="34" charset="0"/>
              </a:rPr>
              <a:t>b</a:t>
            </a:r>
            <a:endParaRPr lang="el-GR" altLang="el-GR" sz="2200" kern="0" dirty="0">
              <a:solidFill>
                <a:srgbClr val="000000"/>
              </a:solidFill>
              <a:latin typeface="Calibri" panose="020F0502020204030204" pitchFamily="34" charset="0"/>
              <a:cs typeface="Arial" pitchFamily="34" charset="0"/>
            </a:endParaRPr>
          </a:p>
          <a:p>
            <a:pPr marL="622300" indent="-177800">
              <a:spcBef>
                <a:spcPct val="20000"/>
              </a:spcBef>
              <a:buClr>
                <a:srgbClr val="A50021"/>
              </a:buClr>
              <a:buSzPct val="100000"/>
              <a:buFontTx/>
              <a:buChar char="•"/>
              <a:defRPr/>
            </a:pPr>
            <a:r>
              <a:rPr lang="en-US" altLang="el-GR" sz="2200" kern="0" dirty="0">
                <a:solidFill>
                  <a:srgbClr val="000000"/>
                </a:solidFill>
                <a:latin typeface="Calibri" panose="020F0502020204030204" pitchFamily="34" charset="0"/>
                <a:cs typeface="Arial" pitchFamily="34" charset="0"/>
              </a:rPr>
              <a:t>a</a:t>
            </a:r>
            <a:r>
              <a:rPr lang="el-GR" altLang="el-GR" sz="2200" kern="0" dirty="0">
                <a:solidFill>
                  <a:srgbClr val="000000"/>
                </a:solidFill>
                <a:latin typeface="Calibri" panose="020F0502020204030204" pitchFamily="34" charset="0"/>
                <a:cs typeface="Arial" pitchFamily="34" charset="0"/>
              </a:rPr>
              <a:t>/</a:t>
            </a:r>
            <a:r>
              <a:rPr lang="en-US" altLang="el-GR" sz="2200" kern="0" dirty="0">
                <a:solidFill>
                  <a:srgbClr val="000000"/>
                </a:solidFill>
                <a:latin typeface="Calibri" panose="020F0502020204030204" pitchFamily="34" charset="0"/>
                <a:cs typeface="Arial" pitchFamily="34" charset="0"/>
              </a:rPr>
              <a:t>b</a:t>
            </a:r>
            <a:r>
              <a:rPr lang="el-GR" altLang="el-GR" sz="2200" kern="0" dirty="0">
                <a:solidFill>
                  <a:srgbClr val="000000"/>
                </a:solidFill>
                <a:latin typeface="Calibri" panose="020F0502020204030204" pitchFamily="34" charset="0"/>
                <a:cs typeface="Arial" pitchFamily="34" charset="0"/>
              </a:rPr>
              <a:t>  &gt;  3.5</a:t>
            </a:r>
            <a:endParaRPr lang="en-US" altLang="el-GR" sz="2200" kern="0" dirty="0">
              <a:solidFill>
                <a:srgbClr val="000000"/>
              </a:solidFill>
              <a:latin typeface="Calibri" panose="020F0502020204030204" pitchFamily="34" charset="0"/>
              <a:cs typeface="Arial" pitchFamily="34" charset="0"/>
            </a:endParaRPr>
          </a:p>
          <a:p>
            <a:pPr marL="622300" indent="-266700">
              <a:spcBef>
                <a:spcPct val="20000"/>
              </a:spcBef>
              <a:buClr>
                <a:srgbClr val="A50021"/>
              </a:buClr>
              <a:buSzPct val="100000"/>
              <a:buFont typeface="Wingdings" panose="05000000000000000000" pitchFamily="2" charset="2"/>
              <a:buChar char="§"/>
              <a:defRPr/>
            </a:pPr>
            <a:r>
              <a:rPr lang="el-GR" altLang="el-GR" sz="2200" kern="0" dirty="0">
                <a:solidFill>
                  <a:srgbClr val="000000"/>
                </a:solidFill>
                <a:latin typeface="Calibri" panose="020F0502020204030204" pitchFamily="34" charset="0"/>
              </a:rPr>
              <a:t>Η δύναμη έλξης του τετρ/λου (</a:t>
            </a:r>
            <a:r>
              <a:rPr lang="en-US" altLang="el-GR" sz="2200" kern="0" dirty="0">
                <a:solidFill>
                  <a:srgbClr val="000000"/>
                </a:solidFill>
                <a:latin typeface="Calibri" panose="020F0502020204030204" pitchFamily="34" charset="0"/>
              </a:rPr>
              <a:t>F</a:t>
            </a:r>
            <a:r>
              <a:rPr lang="el-GR" altLang="el-GR" sz="2200" kern="0" dirty="0">
                <a:solidFill>
                  <a:srgbClr val="000000"/>
                </a:solidFill>
                <a:latin typeface="Calibri" panose="020F0502020204030204" pitchFamily="34" charset="0"/>
              </a:rPr>
              <a:t>τκ) εξαρτάται από το ΣΒ (</a:t>
            </a:r>
            <a:r>
              <a:rPr lang="en-US" altLang="el-GR" sz="2200" kern="0" dirty="0">
                <a:solidFill>
                  <a:srgbClr val="000000"/>
                </a:solidFill>
                <a:latin typeface="Calibri" panose="020F0502020204030204" pitchFamily="34" charset="0"/>
              </a:rPr>
              <a:t>W) </a:t>
            </a:r>
            <a:r>
              <a:rPr lang="el-GR" altLang="el-GR" sz="2200" kern="0" dirty="0">
                <a:solidFill>
                  <a:srgbClr val="000000"/>
                </a:solidFill>
                <a:latin typeface="Calibri" panose="020F0502020204030204" pitchFamily="34" charset="0"/>
              </a:rPr>
              <a:t>και το λόγο των μοχλοβραχιόνων βάρους </a:t>
            </a:r>
            <a:r>
              <a:rPr lang="en-US" altLang="el-GR" sz="2200" kern="0" dirty="0">
                <a:solidFill>
                  <a:srgbClr val="000000"/>
                </a:solidFill>
                <a:latin typeface="Calibri" panose="020F0502020204030204" pitchFamily="34" charset="0"/>
              </a:rPr>
              <a:t>(a)</a:t>
            </a:r>
            <a:r>
              <a:rPr lang="el-GR" altLang="el-GR" sz="2200" kern="0" dirty="0">
                <a:solidFill>
                  <a:srgbClr val="000000"/>
                </a:solidFill>
                <a:latin typeface="Calibri" panose="020F0502020204030204" pitchFamily="34" charset="0"/>
              </a:rPr>
              <a:t> &amp; έκτασης</a:t>
            </a:r>
            <a:r>
              <a:rPr lang="en-US" altLang="el-GR" sz="2200" kern="0" dirty="0">
                <a:solidFill>
                  <a:srgbClr val="000000"/>
                </a:solidFill>
                <a:latin typeface="Calibri" panose="020F0502020204030204" pitchFamily="34" charset="0"/>
              </a:rPr>
              <a:t>(b)</a:t>
            </a:r>
            <a:r>
              <a:rPr lang="el-GR" altLang="el-GR" sz="2200" kern="0" dirty="0">
                <a:solidFill>
                  <a:srgbClr val="000000"/>
                </a:solidFill>
                <a:latin typeface="Calibri" panose="020F0502020204030204" pitchFamily="34" charset="0"/>
              </a:rPr>
              <a:t>.</a:t>
            </a:r>
          </a:p>
          <a:p>
            <a:pPr marL="622300" indent="-261938">
              <a:lnSpc>
                <a:spcPct val="90000"/>
              </a:lnSpc>
              <a:spcBef>
                <a:spcPct val="20000"/>
              </a:spcBef>
              <a:buClr>
                <a:srgbClr val="A50021"/>
              </a:buClr>
              <a:buSzPct val="100000"/>
              <a:buFont typeface="Wingdings" pitchFamily="2" charset="2"/>
              <a:buChar char="§"/>
              <a:defRPr/>
            </a:pPr>
            <a:r>
              <a:rPr lang="en-US" altLang="el-GR" sz="2200" kern="0" dirty="0">
                <a:solidFill>
                  <a:srgbClr val="000000"/>
                </a:solidFill>
                <a:latin typeface="Calibri" pitchFamily="34" charset="0"/>
              </a:rPr>
              <a:t>H</a:t>
            </a:r>
            <a:r>
              <a:rPr lang="en-US" altLang="el-GR" sz="2200" kern="0" dirty="0">
                <a:solidFill>
                  <a:srgbClr val="000000"/>
                </a:solidFill>
                <a:effectLst>
                  <a:outerShdw blurRad="38100" dist="38100" dir="2700000" algn="tl">
                    <a:srgbClr val="000000"/>
                  </a:outerShdw>
                </a:effectLst>
                <a:latin typeface="Calibri" pitchFamily="34" charset="0"/>
              </a:rPr>
              <a:t> </a:t>
            </a:r>
            <a:r>
              <a:rPr lang="el-GR" altLang="el-GR" sz="2200" kern="0" dirty="0">
                <a:solidFill>
                  <a:srgbClr val="000000"/>
                </a:solidFill>
                <a:latin typeface="Calibri" pitchFamily="34" charset="0"/>
              </a:rPr>
              <a:t>κνημομηριαία αντίδραση (</a:t>
            </a:r>
            <a:r>
              <a:rPr lang="en-US" altLang="el-GR" sz="2200" kern="0" dirty="0">
                <a:solidFill>
                  <a:srgbClr val="000000"/>
                </a:solidFill>
                <a:latin typeface="Calibri" pitchFamily="34" charset="0"/>
              </a:rPr>
              <a:t>J</a:t>
            </a:r>
            <a:r>
              <a:rPr lang="el-GR" altLang="el-GR" sz="2200" kern="0" dirty="0">
                <a:solidFill>
                  <a:srgbClr val="000000"/>
                </a:solidFill>
                <a:latin typeface="Calibri" pitchFamily="34" charset="0"/>
              </a:rPr>
              <a:t>κμ) εξαρτάται κυρίως από τη δύναμη έλξης (</a:t>
            </a:r>
            <a:r>
              <a:rPr lang="en-US" altLang="el-GR" sz="2200" kern="0" dirty="0">
                <a:solidFill>
                  <a:srgbClr val="000000"/>
                </a:solidFill>
                <a:latin typeface="Calibri" pitchFamily="34" charset="0"/>
              </a:rPr>
              <a:t>F</a:t>
            </a:r>
            <a:r>
              <a:rPr lang="el-GR" altLang="el-GR" sz="2200" kern="0" dirty="0">
                <a:solidFill>
                  <a:srgbClr val="000000"/>
                </a:solidFill>
                <a:latin typeface="Calibri" pitchFamily="34" charset="0"/>
              </a:rPr>
              <a:t>τκ) του τετρακέφαλου (</a:t>
            </a:r>
            <a:r>
              <a:rPr lang="en-US" altLang="el-GR" sz="2200" kern="0" dirty="0">
                <a:solidFill>
                  <a:srgbClr val="000000"/>
                </a:solidFill>
                <a:latin typeface="Calibri" pitchFamily="34" charset="0"/>
                <a:cs typeface="Arial" pitchFamily="34" charset="0"/>
              </a:rPr>
              <a:t>x</a:t>
            </a:r>
            <a:r>
              <a:rPr lang="el-GR" altLang="el-GR" sz="2200" kern="0" dirty="0">
                <a:solidFill>
                  <a:srgbClr val="000000"/>
                </a:solidFill>
                <a:latin typeface="Calibri" pitchFamily="34" charset="0"/>
                <a:cs typeface="Arial" pitchFamily="34" charset="0"/>
              </a:rPr>
              <a:t>3)</a:t>
            </a:r>
            <a:r>
              <a:rPr lang="el-GR" altLang="el-GR" sz="2200" kern="0" dirty="0">
                <a:solidFill>
                  <a:srgbClr val="000000"/>
                </a:solidFill>
                <a:latin typeface="Calibri" pitchFamily="34" charset="0"/>
              </a:rPr>
              <a:t> και όχι από το σωματικό βάρος (</a:t>
            </a:r>
            <a:r>
              <a:rPr lang="en-US" altLang="el-GR" sz="2200" kern="0" dirty="0">
                <a:solidFill>
                  <a:srgbClr val="000000"/>
                </a:solidFill>
                <a:latin typeface="Calibri" pitchFamily="34" charset="0"/>
                <a:cs typeface="Arial" pitchFamily="34" charset="0"/>
              </a:rPr>
              <a:t>x</a:t>
            </a:r>
            <a:r>
              <a:rPr lang="el-GR" altLang="el-GR" sz="2200" kern="0" dirty="0">
                <a:solidFill>
                  <a:srgbClr val="000000"/>
                </a:solidFill>
                <a:latin typeface="Calibri" pitchFamily="34" charset="0"/>
                <a:cs typeface="Arial" pitchFamily="34" charset="0"/>
              </a:rPr>
              <a:t>1).</a:t>
            </a:r>
          </a:p>
          <a:p>
            <a:pPr marL="622300" indent="-261938" algn="ctr">
              <a:lnSpc>
                <a:spcPct val="90000"/>
              </a:lnSpc>
              <a:spcBef>
                <a:spcPct val="20000"/>
              </a:spcBef>
              <a:buClr>
                <a:srgbClr val="A50021"/>
              </a:buClr>
              <a:buSzPct val="100000"/>
              <a:defRPr/>
            </a:pPr>
            <a:r>
              <a:rPr lang="el-GR" altLang="el-GR" sz="2200" kern="0" dirty="0">
                <a:solidFill>
                  <a:srgbClr val="000000"/>
                </a:solidFill>
                <a:latin typeface="Calibri" pitchFamily="34" charset="0"/>
              </a:rPr>
              <a:t> (</a:t>
            </a:r>
            <a:r>
              <a:rPr lang="en-US" altLang="el-GR" sz="2200" kern="0" dirty="0">
                <a:solidFill>
                  <a:srgbClr val="000000"/>
                </a:solidFill>
                <a:latin typeface="Calibri" pitchFamily="34" charset="0"/>
              </a:rPr>
              <a:t>J</a:t>
            </a:r>
            <a:r>
              <a:rPr lang="el-GR" altLang="el-GR" sz="2200" kern="0" dirty="0">
                <a:solidFill>
                  <a:srgbClr val="000000"/>
                </a:solidFill>
                <a:latin typeface="Calibri" pitchFamily="34" charset="0"/>
              </a:rPr>
              <a:t>κμ  &gt;  4 ΣΒ) &amp; (</a:t>
            </a:r>
            <a:r>
              <a:rPr lang="en-US" altLang="el-GR" sz="2200" kern="0" dirty="0">
                <a:solidFill>
                  <a:srgbClr val="000000"/>
                </a:solidFill>
                <a:latin typeface="Calibri" pitchFamily="34" charset="0"/>
              </a:rPr>
              <a:t>F</a:t>
            </a:r>
            <a:r>
              <a:rPr lang="el-GR" altLang="el-GR" sz="2200" kern="0" dirty="0">
                <a:solidFill>
                  <a:srgbClr val="000000"/>
                </a:solidFill>
                <a:latin typeface="Calibri" pitchFamily="34" charset="0"/>
              </a:rPr>
              <a:t>τκ  &gt;  3 ΣΒ)</a:t>
            </a:r>
            <a:endParaRPr lang="el-GR" altLang="el-GR" sz="2200" kern="0" dirty="0">
              <a:solidFill>
                <a:srgbClr val="000000"/>
              </a:solidFill>
              <a:latin typeface="Calibri" pitchFamily="34" charset="0"/>
              <a:cs typeface="Arial" pitchFamily="34" charset="0"/>
            </a:endParaRPr>
          </a:p>
          <a:p>
            <a:pPr marL="622300" indent="-261938">
              <a:lnSpc>
                <a:spcPct val="90000"/>
              </a:lnSpc>
              <a:spcBef>
                <a:spcPct val="20000"/>
              </a:spcBef>
              <a:buClr>
                <a:srgbClr val="A50021"/>
              </a:buClr>
              <a:buSzPct val="100000"/>
              <a:buFont typeface="Wingdings" pitchFamily="2" charset="2"/>
              <a:buChar char="§"/>
              <a:defRPr/>
            </a:pPr>
            <a:r>
              <a:rPr lang="el-GR" altLang="el-GR" sz="2200" kern="0" dirty="0">
                <a:solidFill>
                  <a:srgbClr val="000000"/>
                </a:solidFill>
                <a:latin typeface="Calibri" pitchFamily="34" charset="0"/>
                <a:cs typeface="Arial" pitchFamily="34" charset="0"/>
              </a:rPr>
              <a:t>Εάν υπολογισθούν και δυνάμεις άλλων μυών, η </a:t>
            </a:r>
            <a:r>
              <a:rPr lang="el-GR" altLang="el-GR" sz="2200" kern="0" dirty="0">
                <a:solidFill>
                  <a:srgbClr val="000000"/>
                </a:solidFill>
                <a:latin typeface="Calibri" pitchFamily="34" charset="0"/>
              </a:rPr>
              <a:t>κνημομηριαία αντίδραση</a:t>
            </a:r>
            <a:r>
              <a:rPr lang="el-GR" altLang="el-GR" sz="2200" kern="0" dirty="0">
                <a:solidFill>
                  <a:srgbClr val="000000"/>
                </a:solidFill>
                <a:latin typeface="Calibri" pitchFamily="34" charset="0"/>
                <a:cs typeface="Arial" pitchFamily="34" charset="0"/>
              </a:rPr>
              <a:t> αυξάνεται.</a:t>
            </a:r>
          </a:p>
        </p:txBody>
      </p:sp>
      <p:pic>
        <p:nvPicPr>
          <p:cNvPr id="7" name="Picture 7"/>
          <p:cNvPicPr>
            <a:picLocks noChangeAspect="1" noChangeArrowheads="1"/>
          </p:cNvPicPr>
          <p:nvPr/>
        </p:nvPicPr>
        <p:blipFill>
          <a:blip r:embed="rId2">
            <a:lum bright="-12000" contrast="30000"/>
          </a:blip>
          <a:srcRect b="5345"/>
          <a:stretch>
            <a:fillRect/>
          </a:stretch>
        </p:blipFill>
        <p:spPr bwMode="auto">
          <a:xfrm>
            <a:off x="5794304" y="1466849"/>
            <a:ext cx="3056467" cy="4905375"/>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15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pPr eaLnBrk="1" hangingPunct="1">
              <a:defRPr/>
            </a:pPr>
            <a:r>
              <a:rPr lang="el-GR" altLang="el-GR" dirty="0" smtClean="0"/>
              <a:t>Δυνάμεις στην Κνημομηριαία Άρθρωση</a:t>
            </a:r>
            <a:r>
              <a:rPr lang="en-US" altLang="el-GR" dirty="0" smtClean="0"/>
              <a:t> </a:t>
            </a:r>
            <a:r>
              <a:rPr lang="en-US" altLang="el-GR" baseline="-25000" dirty="0" smtClean="0"/>
              <a:t>[2/3]</a:t>
            </a:r>
            <a:endParaRPr lang="el-GR" baseline="-25000" dirty="0"/>
          </a:p>
        </p:txBody>
      </p:sp>
      <p:sp>
        <p:nvSpPr>
          <p:cNvPr id="70659"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F0FD8ACA-34DF-496B-8D94-C128E5DD3C8E}" type="slidenum">
              <a:rPr lang="el-GR" altLang="el-GR" sz="1400" smtClean="0">
                <a:solidFill>
                  <a:srgbClr val="000000"/>
                </a:solidFill>
                <a:latin typeface="Arial" charset="0"/>
              </a:rPr>
              <a:pPr eaLnBrk="1" hangingPunct="1">
                <a:spcBef>
                  <a:spcPct val="0"/>
                </a:spcBef>
                <a:buClrTx/>
                <a:buSzTx/>
                <a:buFontTx/>
                <a:buNone/>
              </a:pPr>
              <a:t>54</a:t>
            </a:fld>
            <a:endParaRPr lang="el-GR" altLang="el-GR" sz="1400" dirty="0" smtClean="0">
              <a:solidFill>
                <a:srgbClr val="000000"/>
              </a:solidFill>
              <a:latin typeface="Arial" charset="0"/>
            </a:endParaRPr>
          </a:p>
        </p:txBody>
      </p:sp>
      <p:sp>
        <p:nvSpPr>
          <p:cNvPr id="9" name="Rectangle 5"/>
          <p:cNvSpPr txBox="1">
            <a:spLocks noChangeArrowheads="1"/>
          </p:cNvSpPr>
          <p:nvPr/>
        </p:nvSpPr>
        <p:spPr bwMode="auto">
          <a:xfrm>
            <a:off x="323528" y="1401792"/>
            <a:ext cx="4998137" cy="5058444"/>
          </a:xfrm>
          <a:prstGeom prst="rect">
            <a:avLst/>
          </a:prstGeom>
          <a:noFill/>
          <a:ln w="9525">
            <a:noFill/>
            <a:miter lim="800000"/>
            <a:headEnd/>
            <a:tailEnd/>
          </a:ln>
          <a:effectLst/>
        </p:spPr>
        <p:txBody>
          <a:bodyPr/>
          <a:lstStyle/>
          <a:p>
            <a:pPr marL="355600" indent="-355600">
              <a:spcBef>
                <a:spcPts val="1000"/>
              </a:spcBef>
              <a:buClr>
                <a:srgbClr val="A50021"/>
              </a:buClr>
              <a:buSzPct val="100000"/>
              <a:buFont typeface="Wingdings" pitchFamily="2" charset="2"/>
              <a:buChar char="Ø"/>
              <a:tabLst>
                <a:tab pos="360363" algn="l"/>
              </a:tabLst>
              <a:defRPr/>
            </a:pPr>
            <a:r>
              <a:rPr lang="en-US" altLang="el-GR" sz="2200" kern="0" dirty="0">
                <a:solidFill>
                  <a:srgbClr val="000000"/>
                </a:solidFill>
                <a:latin typeface="Calibri" pitchFamily="34" charset="0"/>
              </a:rPr>
              <a:t>K</a:t>
            </a:r>
            <a:r>
              <a:rPr lang="el-GR" altLang="el-GR" sz="2200" kern="0" dirty="0">
                <a:solidFill>
                  <a:srgbClr val="000000"/>
                </a:solidFill>
                <a:latin typeface="Calibri" pitchFamily="34" charset="0"/>
              </a:rPr>
              <a:t>ατά τη μονοποδική στήριξη και κατά την ανάβαση κλίμακας:</a:t>
            </a:r>
            <a:endParaRPr lang="el-GR" altLang="el-GR" sz="2200" kern="0" dirty="0">
              <a:solidFill>
                <a:srgbClr val="000000"/>
              </a:solidFill>
              <a:effectLst>
                <a:outerShdw blurRad="38100" dist="38100" dir="2700000" algn="tl">
                  <a:srgbClr val="000000"/>
                </a:outerShdw>
              </a:effectLst>
              <a:latin typeface="Calibri" pitchFamily="34" charset="0"/>
            </a:endParaRPr>
          </a:p>
          <a:p>
            <a:pPr marL="622300" indent="-261938">
              <a:spcBef>
                <a:spcPts val="1000"/>
              </a:spcBef>
              <a:buClr>
                <a:srgbClr val="A50021"/>
              </a:buClr>
              <a:buSzPct val="100000"/>
              <a:buFont typeface="Wingdings" pitchFamily="2" charset="2"/>
              <a:buChar char="§"/>
              <a:defRPr/>
            </a:pPr>
            <a:r>
              <a:rPr lang="en-US" altLang="el-GR" sz="2200" kern="0" dirty="0">
                <a:solidFill>
                  <a:srgbClr val="000000"/>
                </a:solidFill>
                <a:latin typeface="Calibri" pitchFamily="34" charset="0"/>
              </a:rPr>
              <a:t>H</a:t>
            </a:r>
            <a:r>
              <a:rPr lang="en-US" altLang="el-GR" sz="2200" kern="0" dirty="0">
                <a:solidFill>
                  <a:srgbClr val="000000"/>
                </a:solidFill>
                <a:effectLst>
                  <a:outerShdw blurRad="38100" dist="38100" dir="2700000" algn="tl">
                    <a:srgbClr val="000000"/>
                  </a:outerShdw>
                </a:effectLst>
                <a:latin typeface="Calibri" pitchFamily="34" charset="0"/>
              </a:rPr>
              <a:t> </a:t>
            </a:r>
            <a:r>
              <a:rPr lang="el-GR" altLang="el-GR" sz="2200" kern="0" dirty="0">
                <a:solidFill>
                  <a:srgbClr val="000000"/>
                </a:solidFill>
                <a:latin typeface="Calibri" pitchFamily="34" charset="0"/>
              </a:rPr>
              <a:t>κνημομηριαία αντίδραση (</a:t>
            </a:r>
            <a:r>
              <a:rPr lang="en-US" altLang="el-GR" sz="2200" kern="0" dirty="0">
                <a:solidFill>
                  <a:srgbClr val="000000"/>
                </a:solidFill>
                <a:latin typeface="Calibri" pitchFamily="34" charset="0"/>
              </a:rPr>
              <a:t>Force J</a:t>
            </a:r>
            <a:r>
              <a:rPr lang="el-GR" altLang="el-GR" sz="2200" kern="0" dirty="0">
                <a:solidFill>
                  <a:srgbClr val="000000"/>
                </a:solidFill>
                <a:latin typeface="Calibri" pitchFamily="34" charset="0"/>
              </a:rPr>
              <a:t>) εξαρτάται κυρίως από τη δύναμη έλξης (</a:t>
            </a:r>
            <a:r>
              <a:rPr lang="en-US" altLang="el-GR" sz="2200" kern="0" dirty="0">
                <a:solidFill>
                  <a:srgbClr val="000000"/>
                </a:solidFill>
                <a:latin typeface="Calibri" pitchFamily="34" charset="0"/>
              </a:rPr>
              <a:t>Force P</a:t>
            </a:r>
            <a:r>
              <a:rPr lang="el-GR" altLang="el-GR" sz="2200" kern="0" dirty="0">
                <a:solidFill>
                  <a:srgbClr val="000000"/>
                </a:solidFill>
                <a:latin typeface="Calibri" pitchFamily="34" charset="0"/>
              </a:rPr>
              <a:t>) του τετρακέφαλου (</a:t>
            </a:r>
            <a:r>
              <a:rPr lang="en-US" altLang="el-GR" sz="2200" kern="0" dirty="0">
                <a:solidFill>
                  <a:srgbClr val="000000"/>
                </a:solidFill>
                <a:latin typeface="Calibri" pitchFamily="34" charset="0"/>
                <a:cs typeface="Arial" pitchFamily="34" charset="0"/>
              </a:rPr>
              <a:t>x</a:t>
            </a:r>
            <a:r>
              <a:rPr lang="el-GR" altLang="el-GR" sz="2200" kern="0" dirty="0">
                <a:solidFill>
                  <a:srgbClr val="000000"/>
                </a:solidFill>
                <a:latin typeface="Calibri" pitchFamily="34" charset="0"/>
                <a:cs typeface="Arial" pitchFamily="34" charset="0"/>
              </a:rPr>
              <a:t>3)</a:t>
            </a:r>
            <a:r>
              <a:rPr lang="el-GR" altLang="el-GR" sz="2200" kern="0" dirty="0">
                <a:solidFill>
                  <a:srgbClr val="000000"/>
                </a:solidFill>
                <a:latin typeface="Calibri" pitchFamily="34" charset="0"/>
              </a:rPr>
              <a:t> και όχι από το σωματικό βάρος </a:t>
            </a:r>
            <a:r>
              <a:rPr lang="en-US" altLang="el-GR" sz="2200" kern="0" dirty="0">
                <a:solidFill>
                  <a:srgbClr val="000000"/>
                </a:solidFill>
                <a:latin typeface="Calibri" pitchFamily="34" charset="0"/>
              </a:rPr>
              <a:t>(W) </a:t>
            </a:r>
            <a:r>
              <a:rPr lang="el-GR" altLang="el-GR" sz="2200" kern="0" dirty="0">
                <a:solidFill>
                  <a:srgbClr val="000000"/>
                </a:solidFill>
                <a:latin typeface="Calibri" pitchFamily="34" charset="0"/>
              </a:rPr>
              <a:t>(</a:t>
            </a:r>
            <a:r>
              <a:rPr lang="en-US" altLang="el-GR" sz="2200" kern="0" dirty="0">
                <a:solidFill>
                  <a:srgbClr val="000000"/>
                </a:solidFill>
                <a:latin typeface="Calibri" pitchFamily="34" charset="0"/>
                <a:cs typeface="Arial" pitchFamily="34" charset="0"/>
              </a:rPr>
              <a:t>x</a:t>
            </a:r>
            <a:r>
              <a:rPr lang="el-GR" altLang="el-GR" sz="2200" kern="0" dirty="0">
                <a:solidFill>
                  <a:srgbClr val="000000"/>
                </a:solidFill>
                <a:latin typeface="Calibri" pitchFamily="34" charset="0"/>
                <a:cs typeface="Arial" pitchFamily="34" charset="0"/>
              </a:rPr>
              <a:t>1).</a:t>
            </a:r>
          </a:p>
          <a:p>
            <a:pPr marL="812800" indent="-190500">
              <a:spcBef>
                <a:spcPts val="1000"/>
              </a:spcBef>
              <a:buClr>
                <a:srgbClr val="A50021"/>
              </a:buClr>
              <a:buSzPct val="100000"/>
              <a:buFont typeface="Arial" panose="020B0604020202020204" pitchFamily="34" charset="0"/>
              <a:buChar char="•"/>
              <a:defRPr/>
            </a:pPr>
            <a:r>
              <a:rPr lang="en-US" altLang="el-GR" sz="2200" kern="0" dirty="0">
                <a:solidFill>
                  <a:srgbClr val="000000"/>
                </a:solidFill>
                <a:latin typeface="Calibri" pitchFamily="34" charset="0"/>
              </a:rPr>
              <a:t>Force J (</a:t>
            </a:r>
            <a:r>
              <a:rPr lang="el-GR" altLang="el-GR" sz="2200" kern="0" dirty="0">
                <a:solidFill>
                  <a:srgbClr val="000000"/>
                </a:solidFill>
                <a:latin typeface="Calibri" pitchFamily="34" charset="0"/>
              </a:rPr>
              <a:t>κμ</a:t>
            </a:r>
            <a:r>
              <a:rPr lang="en-US" altLang="el-GR" sz="2200" kern="0" dirty="0">
                <a:solidFill>
                  <a:srgbClr val="000000"/>
                </a:solidFill>
                <a:latin typeface="Calibri" pitchFamily="34" charset="0"/>
              </a:rPr>
              <a:t>) </a:t>
            </a:r>
            <a:r>
              <a:rPr lang="el-GR" altLang="el-GR" sz="2200" kern="0" dirty="0">
                <a:solidFill>
                  <a:srgbClr val="000000"/>
                </a:solidFill>
                <a:latin typeface="Calibri" pitchFamily="34" charset="0"/>
              </a:rPr>
              <a:t>&gt; 4 ΣΒ </a:t>
            </a:r>
            <a:endParaRPr lang="en-US" altLang="el-GR" sz="2200" kern="0" dirty="0">
              <a:solidFill>
                <a:srgbClr val="000000"/>
              </a:solidFill>
              <a:latin typeface="Calibri" pitchFamily="34" charset="0"/>
            </a:endParaRPr>
          </a:p>
          <a:p>
            <a:pPr marL="812800" indent="-190500">
              <a:spcBef>
                <a:spcPts val="1000"/>
              </a:spcBef>
              <a:buClr>
                <a:srgbClr val="A50021"/>
              </a:buClr>
              <a:buSzPct val="100000"/>
              <a:buFont typeface="Arial" panose="020B0604020202020204" pitchFamily="34" charset="0"/>
              <a:buChar char="•"/>
              <a:defRPr/>
            </a:pPr>
            <a:r>
              <a:rPr lang="en-US" altLang="el-GR" sz="2200" kern="0" dirty="0">
                <a:solidFill>
                  <a:srgbClr val="000000"/>
                </a:solidFill>
                <a:latin typeface="Calibri" pitchFamily="34" charset="0"/>
              </a:rPr>
              <a:t>Force P </a:t>
            </a:r>
            <a:r>
              <a:rPr lang="el-GR" altLang="el-GR" sz="2200" kern="0" dirty="0">
                <a:solidFill>
                  <a:srgbClr val="000000"/>
                </a:solidFill>
                <a:latin typeface="Calibri" pitchFamily="34" charset="0"/>
              </a:rPr>
              <a:t>(τκ) &gt; 3 ΣΒ</a:t>
            </a:r>
            <a:endParaRPr lang="el-GR" altLang="el-GR" sz="2200" kern="0" dirty="0">
              <a:solidFill>
                <a:srgbClr val="000000"/>
              </a:solidFill>
              <a:latin typeface="Calibri" pitchFamily="34" charset="0"/>
              <a:cs typeface="Arial" pitchFamily="34" charset="0"/>
            </a:endParaRPr>
          </a:p>
          <a:p>
            <a:pPr marL="622300" indent="-261938">
              <a:spcBef>
                <a:spcPts val="1000"/>
              </a:spcBef>
              <a:buClr>
                <a:srgbClr val="A50021"/>
              </a:buClr>
              <a:buSzPct val="100000"/>
              <a:buFont typeface="Wingdings" pitchFamily="2" charset="2"/>
              <a:buChar char="§"/>
              <a:defRPr/>
            </a:pPr>
            <a:r>
              <a:rPr lang="el-GR" altLang="el-GR" sz="2200" kern="0" dirty="0">
                <a:solidFill>
                  <a:srgbClr val="000000"/>
                </a:solidFill>
                <a:latin typeface="Calibri" pitchFamily="34" charset="0"/>
                <a:cs typeface="Arial" pitchFamily="34" charset="0"/>
              </a:rPr>
              <a:t>Εάν υπολογισθούν και οι εφαρμοζόμενες δυνάμεις άλλων μυών, η </a:t>
            </a:r>
            <a:r>
              <a:rPr lang="el-GR" altLang="el-GR" sz="2200" kern="0" dirty="0">
                <a:solidFill>
                  <a:srgbClr val="000000"/>
                </a:solidFill>
                <a:latin typeface="Calibri" pitchFamily="34" charset="0"/>
              </a:rPr>
              <a:t>κνημομηριαία αντίδραση</a:t>
            </a:r>
            <a:r>
              <a:rPr lang="el-GR" altLang="el-GR" sz="2200" kern="0" dirty="0">
                <a:solidFill>
                  <a:srgbClr val="000000"/>
                </a:solidFill>
                <a:latin typeface="Calibri" pitchFamily="34" charset="0"/>
                <a:cs typeface="Arial" pitchFamily="34" charset="0"/>
              </a:rPr>
              <a:t> αυξάνεται.</a:t>
            </a:r>
          </a:p>
        </p:txBody>
      </p:sp>
      <p:pic>
        <p:nvPicPr>
          <p:cNvPr id="8" name="Picture 8"/>
          <p:cNvPicPr>
            <a:picLocks noChangeAspect="1" noChangeArrowheads="1"/>
          </p:cNvPicPr>
          <p:nvPr/>
        </p:nvPicPr>
        <p:blipFill rotWithShape="1">
          <a:blip r:embed="rId2">
            <a:lum bright="-12000" contrast="18000"/>
          </a:blip>
          <a:srcRect l="-55" r="9966"/>
          <a:stretch/>
        </p:blipFill>
        <p:spPr bwMode="auto">
          <a:xfrm>
            <a:off x="5436096" y="1526026"/>
            <a:ext cx="3198988" cy="4643437"/>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16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pPr eaLnBrk="1" hangingPunct="1">
              <a:defRPr/>
            </a:pPr>
            <a:r>
              <a:rPr lang="el-GR" altLang="el-GR" dirty="0" smtClean="0"/>
              <a:t>Δυνάμεις στην Κνημομηριαία Άρθρωση </a:t>
            </a:r>
            <a:r>
              <a:rPr lang="el-GR" altLang="el-GR" baseline="-25000" dirty="0" smtClean="0"/>
              <a:t>[3/3]</a:t>
            </a:r>
            <a:endParaRPr lang="el-GR" baseline="-25000" dirty="0"/>
          </a:p>
        </p:txBody>
      </p:sp>
      <p:sp>
        <p:nvSpPr>
          <p:cNvPr id="71683" name="Rectangle 3"/>
          <p:cNvSpPr>
            <a:spLocks noGrp="1" noChangeArrowheads="1"/>
          </p:cNvSpPr>
          <p:nvPr>
            <p:ph idx="1"/>
          </p:nvPr>
        </p:nvSpPr>
        <p:spPr/>
        <p:txBody>
          <a:bodyPr/>
          <a:lstStyle/>
          <a:p>
            <a:pPr marL="355600" indent="-355600" eaLnBrk="1" hangingPunct="1">
              <a:buSzPct val="100000"/>
            </a:pPr>
            <a:r>
              <a:rPr lang="el-GR" altLang="el-GR" dirty="0" smtClean="0">
                <a:solidFill>
                  <a:srgbClr val="000000"/>
                </a:solidFill>
                <a:ea typeface="Calibri" pitchFamily="34" charset="0"/>
              </a:rPr>
              <a:t>Σε δυναμικές δραστηριότητες, το σύνολο των δυνάμεων που δρουν στην κνημομηριαία άρθρωση εξαρτάται σημαντικά και είναι ευθέως ανάλογο με:</a:t>
            </a:r>
          </a:p>
          <a:p>
            <a:pPr marL="755650" lvl="1" indent="-355600" eaLnBrk="1" hangingPunct="1">
              <a:buSzPct val="100000"/>
            </a:pPr>
            <a:r>
              <a:rPr lang="el-GR" altLang="el-GR" dirty="0" smtClean="0">
                <a:solidFill>
                  <a:srgbClr val="000000"/>
                </a:solidFill>
                <a:ea typeface="Calibri" pitchFamily="34" charset="0"/>
              </a:rPr>
              <a:t>τη γωνιακή ταχύτητα του μέλους</a:t>
            </a:r>
            <a:r>
              <a:rPr lang="en-US" altLang="el-GR" dirty="0" smtClean="0">
                <a:solidFill>
                  <a:srgbClr val="000000"/>
                </a:solidFill>
                <a:ea typeface="Calibri" pitchFamily="34" charset="0"/>
              </a:rPr>
              <a:t>,</a:t>
            </a:r>
            <a:endParaRPr lang="el-GR" altLang="el-GR" dirty="0" smtClean="0">
              <a:solidFill>
                <a:srgbClr val="000000"/>
              </a:solidFill>
              <a:ea typeface="Calibri" pitchFamily="34" charset="0"/>
            </a:endParaRPr>
          </a:p>
          <a:p>
            <a:pPr marL="755650" lvl="1" indent="-355600" eaLnBrk="1" hangingPunct="1">
              <a:buSzPct val="100000"/>
            </a:pPr>
            <a:r>
              <a:rPr lang="el-GR" altLang="el-GR" dirty="0" smtClean="0">
                <a:solidFill>
                  <a:srgbClr val="000000"/>
                </a:solidFill>
                <a:ea typeface="Calibri" pitchFamily="34" charset="0"/>
              </a:rPr>
              <a:t>το πρόσθετο εξωτερικό βάρος (αν υπάρχει)</a:t>
            </a:r>
            <a:r>
              <a:rPr lang="en-US" altLang="el-GR" dirty="0" smtClean="0">
                <a:solidFill>
                  <a:srgbClr val="000000"/>
                </a:solidFill>
                <a:ea typeface="Calibri" pitchFamily="34" charset="0"/>
              </a:rPr>
              <a:t>.</a:t>
            </a:r>
            <a:r>
              <a:rPr lang="el-GR" altLang="el-GR" dirty="0" smtClean="0">
                <a:solidFill>
                  <a:srgbClr val="000000"/>
                </a:solidFill>
                <a:cs typeface="Arial" charset="0"/>
              </a:rPr>
              <a:t>                                                  </a:t>
            </a:r>
            <a:endParaRPr lang="en-US" altLang="el-GR" dirty="0" smtClean="0">
              <a:solidFill>
                <a:srgbClr val="000000"/>
              </a:solidFill>
              <a:cs typeface="Arial" charset="0"/>
            </a:endParaRPr>
          </a:p>
          <a:p>
            <a:pPr marL="755650" lvl="1" indent="-355600" eaLnBrk="1" hangingPunct="1">
              <a:buClr>
                <a:srgbClr val="FFFF00"/>
              </a:buClr>
              <a:buFontTx/>
              <a:buNone/>
            </a:pPr>
            <a:endParaRPr lang="el-GR" altLang="el-GR" dirty="0" smtClean="0">
              <a:solidFill>
                <a:srgbClr val="000000"/>
              </a:solidFill>
              <a:ea typeface="Calibri" pitchFamily="34" charset="0"/>
            </a:endParaRPr>
          </a:p>
          <a:p>
            <a:pPr marL="755650" lvl="1" indent="-355600" eaLnBrk="1" hangingPunct="1">
              <a:buClr>
                <a:srgbClr val="FFFF00"/>
              </a:buClr>
              <a:buSzPct val="140000"/>
              <a:buFontTx/>
              <a:buNone/>
            </a:pPr>
            <a:endParaRPr lang="el-GR" altLang="el-GR" sz="2400" dirty="0" smtClean="0">
              <a:solidFill>
                <a:schemeClr val="bg1"/>
              </a:solidFill>
              <a:ea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2CCA0F48-F87D-4CCF-81FB-5ADC7EE3A886}" type="slidenum">
              <a:rPr lang="el-GR" smtClean="0"/>
              <a:pPr>
                <a:defRPr/>
              </a:pPr>
              <a:t>55</a:t>
            </a:fld>
            <a:endParaRPr lang="el-GR" dirty="0"/>
          </a:p>
        </p:txBody>
      </p:sp>
      <p:sp>
        <p:nvSpPr>
          <p:cNvPr id="68613" name="4 - Ορθογώνιο"/>
          <p:cNvSpPr>
            <a:spLocks noChangeArrowheads="1"/>
          </p:cNvSpPr>
          <p:nvPr/>
        </p:nvSpPr>
        <p:spPr bwMode="auto">
          <a:xfrm>
            <a:off x="475545" y="4503068"/>
            <a:ext cx="7768166" cy="1446212"/>
          </a:xfrm>
          <a:prstGeom prst="rect">
            <a:avLst/>
          </a:prstGeom>
          <a:noFill/>
          <a:ln w="9525">
            <a:noFill/>
            <a:miter lim="800000"/>
            <a:headEnd/>
            <a:tailEnd/>
          </a:ln>
        </p:spPr>
        <p:txBody>
          <a:bodyPr>
            <a:spAutoFit/>
          </a:bodyPr>
          <a:lstStyle/>
          <a:p>
            <a:pPr marL="271463" indent="-271463">
              <a:buClr>
                <a:srgbClr val="A50021"/>
              </a:buClr>
              <a:buSzPct val="100000"/>
              <a:buFont typeface="Wingdings" pitchFamily="2" charset="2"/>
              <a:buChar char="Ø"/>
              <a:defRPr/>
            </a:pPr>
            <a:r>
              <a:rPr lang="el-GR" altLang="el-GR" sz="2200" dirty="0">
                <a:solidFill>
                  <a:srgbClr val="000000"/>
                </a:solidFill>
                <a:latin typeface="Calibri" pitchFamily="34" charset="0"/>
              </a:rPr>
              <a:t> Σχετικά παραδείγματα:</a:t>
            </a:r>
          </a:p>
          <a:p>
            <a:pPr marL="622300" indent="-266700">
              <a:buClr>
                <a:srgbClr val="A50021"/>
              </a:buClr>
              <a:buSzPct val="100000"/>
              <a:buFont typeface="Wingdings" pitchFamily="2" charset="2"/>
              <a:buChar char="§"/>
              <a:defRPr/>
            </a:pPr>
            <a:r>
              <a:rPr lang="el-GR" altLang="el-GR" sz="2200" dirty="0">
                <a:solidFill>
                  <a:srgbClr val="000000"/>
                </a:solidFill>
                <a:latin typeface="Calibri" pitchFamily="34" charset="0"/>
              </a:rPr>
              <a:t>Αργή έκταση από κάμψη 90</a:t>
            </a:r>
            <a:r>
              <a:rPr lang="el-GR" altLang="el-GR" sz="2200" baseline="30000" dirty="0">
                <a:solidFill>
                  <a:srgbClr val="000000"/>
                </a:solidFill>
                <a:latin typeface="Calibri" pitchFamily="34" charset="0"/>
              </a:rPr>
              <a:t>0</a:t>
            </a:r>
            <a:r>
              <a:rPr lang="el-GR" altLang="el-GR" sz="2200" dirty="0">
                <a:solidFill>
                  <a:srgbClr val="000000"/>
                </a:solidFill>
                <a:latin typeface="Calibri" pitchFamily="34" charset="0"/>
              </a:rPr>
              <a:t> </a:t>
            </a:r>
            <a:r>
              <a:rPr lang="el-GR" altLang="el-GR" sz="2200" dirty="0">
                <a:solidFill>
                  <a:srgbClr val="000000"/>
                </a:solidFill>
                <a:latin typeface="Calibri" pitchFamily="34" charset="0"/>
                <a:cs typeface="Arial" charset="0"/>
              </a:rPr>
              <a:t> έως 0</a:t>
            </a:r>
            <a:r>
              <a:rPr lang="el-GR" altLang="el-GR" sz="2200" baseline="30000" dirty="0">
                <a:solidFill>
                  <a:srgbClr val="000000"/>
                </a:solidFill>
                <a:latin typeface="Calibri" pitchFamily="34" charset="0"/>
                <a:cs typeface="Arial" charset="0"/>
              </a:rPr>
              <a:t>0</a:t>
            </a:r>
            <a:r>
              <a:rPr lang="el-GR" altLang="el-GR" sz="2200" dirty="0">
                <a:solidFill>
                  <a:srgbClr val="000000"/>
                </a:solidFill>
                <a:latin typeface="Calibri" pitchFamily="34" charset="0"/>
                <a:cs typeface="Arial" charset="0"/>
              </a:rPr>
              <a:t>       :  </a:t>
            </a:r>
            <a:r>
              <a:rPr lang="en-US" altLang="el-GR" sz="2200" dirty="0">
                <a:solidFill>
                  <a:srgbClr val="000000"/>
                </a:solidFill>
                <a:latin typeface="Calibri" pitchFamily="34" charset="0"/>
                <a:cs typeface="Arial" charset="0"/>
              </a:rPr>
              <a:t>F</a:t>
            </a:r>
            <a:r>
              <a:rPr lang="el-GR" altLang="el-GR" sz="2200" dirty="0">
                <a:solidFill>
                  <a:srgbClr val="000000"/>
                </a:solidFill>
                <a:latin typeface="Calibri" pitchFamily="34" charset="0"/>
                <a:cs typeface="Arial" charset="0"/>
              </a:rPr>
              <a:t> = </a:t>
            </a:r>
            <a:r>
              <a:rPr lang="en-US" altLang="el-GR" sz="2200" dirty="0">
                <a:solidFill>
                  <a:srgbClr val="000000"/>
                </a:solidFill>
                <a:latin typeface="Calibri" pitchFamily="34" charset="0"/>
                <a:cs typeface="Arial" charset="0"/>
              </a:rPr>
              <a:t>350 N</a:t>
            </a:r>
            <a:endParaRPr lang="el-GR" altLang="el-GR" sz="2200" dirty="0">
              <a:solidFill>
                <a:srgbClr val="000000"/>
              </a:solidFill>
              <a:latin typeface="Calibri" pitchFamily="34" charset="0"/>
              <a:cs typeface="Arial" charset="0"/>
            </a:endParaRPr>
          </a:p>
          <a:p>
            <a:pPr marL="622300" indent="-266700">
              <a:buClr>
                <a:srgbClr val="A50021"/>
              </a:buClr>
              <a:buSzPct val="100000"/>
              <a:buFont typeface="Wingdings" pitchFamily="2" charset="2"/>
              <a:buChar char="§"/>
              <a:defRPr/>
            </a:pPr>
            <a:r>
              <a:rPr lang="el-GR" altLang="el-GR" sz="2200" dirty="0">
                <a:solidFill>
                  <a:srgbClr val="000000"/>
                </a:solidFill>
                <a:latin typeface="Calibri" pitchFamily="34" charset="0"/>
              </a:rPr>
              <a:t>Αργή έκταση </a:t>
            </a:r>
            <a:r>
              <a:rPr lang="el-GR" altLang="el-GR" sz="2200" dirty="0">
                <a:solidFill>
                  <a:srgbClr val="000000"/>
                </a:solidFill>
                <a:latin typeface="Calibri" pitchFamily="34" charset="0"/>
                <a:cs typeface="Arial" charset="0"/>
              </a:rPr>
              <a:t>με πρόσθετο βάρος 10 </a:t>
            </a:r>
            <a:r>
              <a:rPr lang="en-US" altLang="el-GR" sz="2200" dirty="0">
                <a:solidFill>
                  <a:srgbClr val="000000"/>
                </a:solidFill>
                <a:latin typeface="Calibri" pitchFamily="34" charset="0"/>
                <a:cs typeface="Arial" charset="0"/>
              </a:rPr>
              <a:t>kg</a:t>
            </a:r>
            <a:r>
              <a:rPr lang="el-GR" altLang="el-GR" sz="2200" dirty="0">
                <a:solidFill>
                  <a:srgbClr val="000000"/>
                </a:solidFill>
                <a:latin typeface="Calibri" pitchFamily="34" charset="0"/>
                <a:cs typeface="Arial" charset="0"/>
              </a:rPr>
              <a:t>  :  </a:t>
            </a:r>
            <a:r>
              <a:rPr lang="en-US" altLang="el-GR" sz="2200" dirty="0">
                <a:solidFill>
                  <a:srgbClr val="000000"/>
                </a:solidFill>
                <a:latin typeface="Calibri" pitchFamily="34" charset="0"/>
                <a:cs typeface="Arial" charset="0"/>
              </a:rPr>
              <a:t>F</a:t>
            </a:r>
            <a:r>
              <a:rPr lang="el-GR" altLang="el-GR" sz="2200" dirty="0">
                <a:solidFill>
                  <a:srgbClr val="000000"/>
                </a:solidFill>
                <a:latin typeface="Calibri" pitchFamily="34" charset="0"/>
                <a:cs typeface="Arial" charset="0"/>
              </a:rPr>
              <a:t> = </a:t>
            </a:r>
            <a:r>
              <a:rPr lang="en-US" altLang="el-GR" sz="2200" dirty="0">
                <a:solidFill>
                  <a:srgbClr val="000000"/>
                </a:solidFill>
                <a:latin typeface="Calibri" pitchFamily="34" charset="0"/>
                <a:cs typeface="Arial" charset="0"/>
              </a:rPr>
              <a:t>1350 N (×4)</a:t>
            </a:r>
          </a:p>
          <a:p>
            <a:pPr marL="622300" indent="-266700">
              <a:buClr>
                <a:srgbClr val="A50021"/>
              </a:buClr>
              <a:buSzPct val="100000"/>
              <a:buFont typeface="Wingdings" pitchFamily="2" charset="2"/>
              <a:buChar char="§"/>
              <a:defRPr/>
            </a:pPr>
            <a:r>
              <a:rPr lang="el-GR" altLang="el-GR" sz="2200" dirty="0">
                <a:solidFill>
                  <a:srgbClr val="000000"/>
                </a:solidFill>
                <a:latin typeface="Calibri" pitchFamily="34" charset="0"/>
                <a:cs typeface="Arial" charset="0"/>
              </a:rPr>
              <a:t>Γρήγορη κλωτσιά </a:t>
            </a:r>
            <a:r>
              <a:rPr lang="en-US" altLang="el-GR" sz="2200" dirty="0">
                <a:solidFill>
                  <a:srgbClr val="000000"/>
                </a:solidFill>
                <a:latin typeface="Calibri" pitchFamily="34" charset="0"/>
                <a:cs typeface="Arial" charset="0"/>
              </a:rPr>
              <a:t> </a:t>
            </a:r>
            <a:r>
              <a:rPr lang="el-GR" altLang="el-GR" sz="2200" dirty="0">
                <a:solidFill>
                  <a:srgbClr val="000000"/>
                </a:solidFill>
                <a:latin typeface="Calibri" pitchFamily="34" charset="0"/>
                <a:cs typeface="Arial" charset="0"/>
              </a:rPr>
              <a:t>(435</a:t>
            </a:r>
            <a:r>
              <a:rPr lang="en-US" altLang="el-GR" sz="2200" dirty="0">
                <a:solidFill>
                  <a:srgbClr val="000000"/>
                </a:solidFill>
                <a:latin typeface="Calibri" pitchFamily="34" charset="0"/>
                <a:cs typeface="Arial" charset="0"/>
              </a:rPr>
              <a:t>r/sec</a:t>
            </a:r>
            <a:r>
              <a:rPr lang="en-US" altLang="el-GR" sz="2200" baseline="30000" dirty="0">
                <a:solidFill>
                  <a:srgbClr val="000000"/>
                </a:solidFill>
                <a:latin typeface="Calibri" pitchFamily="34" charset="0"/>
                <a:cs typeface="Arial" charset="0"/>
              </a:rPr>
              <a:t>2</a:t>
            </a:r>
            <a:r>
              <a:rPr lang="en-US" altLang="el-GR" sz="2200" dirty="0">
                <a:solidFill>
                  <a:srgbClr val="000000"/>
                </a:solidFill>
                <a:latin typeface="Calibri" pitchFamily="34" charset="0"/>
                <a:cs typeface="Arial" charset="0"/>
              </a:rPr>
              <a:t>)  </a:t>
            </a:r>
            <a:r>
              <a:rPr lang="el-GR" altLang="el-GR" sz="2200" dirty="0">
                <a:solidFill>
                  <a:srgbClr val="000000"/>
                </a:solidFill>
                <a:latin typeface="Calibri" pitchFamily="34" charset="0"/>
                <a:cs typeface="Arial" charset="0"/>
              </a:rPr>
              <a:t>                 :  </a:t>
            </a:r>
            <a:r>
              <a:rPr lang="en-US" altLang="el-GR" sz="2200" dirty="0">
                <a:solidFill>
                  <a:srgbClr val="000000"/>
                </a:solidFill>
                <a:latin typeface="Calibri" pitchFamily="34" charset="0"/>
                <a:cs typeface="Arial" charset="0"/>
              </a:rPr>
              <a:t>F</a:t>
            </a:r>
            <a:r>
              <a:rPr lang="el-GR" altLang="el-GR" sz="2200" dirty="0">
                <a:solidFill>
                  <a:srgbClr val="000000"/>
                </a:solidFill>
                <a:latin typeface="Calibri" pitchFamily="34" charset="0"/>
                <a:cs typeface="Arial" charset="0"/>
              </a:rPr>
              <a:t> = </a:t>
            </a:r>
            <a:r>
              <a:rPr lang="en-US" altLang="el-GR" sz="2200" dirty="0">
                <a:solidFill>
                  <a:srgbClr val="000000"/>
                </a:solidFill>
                <a:latin typeface="Calibri" pitchFamily="34" charset="0"/>
                <a:cs typeface="Arial" charset="0"/>
              </a:rPr>
              <a:t>3170 N </a:t>
            </a:r>
            <a:r>
              <a:rPr lang="el-GR" altLang="el-GR" sz="2200" dirty="0">
                <a:solidFill>
                  <a:srgbClr val="000000"/>
                </a:solidFill>
                <a:latin typeface="Calibri" pitchFamily="34" charset="0"/>
                <a:cs typeface="Arial" charset="0"/>
              </a:rPr>
              <a:t>(</a:t>
            </a:r>
            <a:r>
              <a:rPr lang="en-US" altLang="el-GR" sz="2200" dirty="0">
                <a:solidFill>
                  <a:srgbClr val="000000"/>
                </a:solidFill>
                <a:latin typeface="Calibri" pitchFamily="34" charset="0"/>
                <a:cs typeface="Arial" charset="0"/>
              </a:rPr>
              <a:t>×9)</a:t>
            </a:r>
            <a:r>
              <a:rPr lang="el-GR" altLang="el-GR" sz="2200" dirty="0">
                <a:solidFill>
                  <a:srgbClr val="000000"/>
                </a:solidFill>
                <a:latin typeface="Calibri" pitchFamily="34" charset="0"/>
                <a:cs typeface="Arial" charset="0"/>
              </a:rPr>
              <a:t>        </a:t>
            </a:r>
            <a:endParaRPr lang="en-US" altLang="el-GR" sz="2200" dirty="0">
              <a:solidFill>
                <a:srgbClr val="000000"/>
              </a:solidFill>
              <a:latin typeface="Calibri" pitchFamily="34" charset="0"/>
              <a:cs typeface="Arial" charset="0"/>
            </a:endParaRPr>
          </a:p>
        </p:txBody>
      </p:sp>
      <p:sp>
        <p:nvSpPr>
          <p:cNvPr id="71685" name="6 - Ορθογώνιο"/>
          <p:cNvSpPr>
            <a:spLocks noChangeArrowheads="1"/>
          </p:cNvSpPr>
          <p:nvPr/>
        </p:nvSpPr>
        <p:spPr bwMode="auto">
          <a:xfrm>
            <a:off x="3612444" y="4078908"/>
            <a:ext cx="1727200" cy="430212"/>
          </a:xfrm>
          <a:prstGeom prst="rect">
            <a:avLst/>
          </a:prstGeom>
          <a:noFill/>
          <a:ln w="2857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algn="ctr" eaLnBrk="1" hangingPunct="1">
              <a:spcBef>
                <a:spcPct val="0"/>
              </a:spcBef>
              <a:buClrTx/>
              <a:buSzTx/>
              <a:buFontTx/>
              <a:buNone/>
            </a:pPr>
            <a:r>
              <a:rPr lang="en-US" altLang="el-GR" dirty="0" smtClean="0">
                <a:solidFill>
                  <a:srgbClr val="000000"/>
                </a:solidFill>
                <a:latin typeface="Calibri" pitchFamily="34" charset="0"/>
                <a:cs typeface="Arial" charset="0"/>
              </a:rPr>
              <a:t>F = </a:t>
            </a:r>
            <a:r>
              <a:rPr lang="el-GR" altLang="el-GR" dirty="0" smtClean="0">
                <a:solidFill>
                  <a:srgbClr val="000000"/>
                </a:solidFill>
                <a:latin typeface="Calibri" pitchFamily="34" charset="0"/>
                <a:cs typeface="Arial" charset="0"/>
              </a:rPr>
              <a:t>(Ι</a:t>
            </a:r>
            <a:r>
              <a:rPr lang="en-US" altLang="el-GR" dirty="0" smtClean="0">
                <a:solidFill>
                  <a:srgbClr val="000000"/>
                </a:solidFill>
                <a:latin typeface="Calibri" pitchFamily="34" charset="0"/>
                <a:cs typeface="Arial" charset="0"/>
              </a:rPr>
              <a:t> x </a:t>
            </a:r>
            <a:r>
              <a:rPr lang="el-GR" altLang="el-GR" dirty="0" smtClean="0">
                <a:solidFill>
                  <a:srgbClr val="000000"/>
                </a:solidFill>
                <a:latin typeface="Calibri" pitchFamily="34" charset="0"/>
                <a:cs typeface="Arial" charset="0"/>
              </a:rPr>
              <a:t>α) : </a:t>
            </a:r>
            <a:r>
              <a:rPr lang="en-US" altLang="el-GR" dirty="0" smtClean="0">
                <a:solidFill>
                  <a:srgbClr val="000000"/>
                </a:solidFill>
                <a:latin typeface="Calibri" pitchFamily="34" charset="0"/>
                <a:cs typeface="Arial" charset="0"/>
              </a:rPr>
              <a:t>d</a:t>
            </a:r>
            <a:endParaRPr lang="el-GR" altLang="el-GR" dirty="0" smtClean="0">
              <a:solidFill>
                <a:srgbClr val="FFFFFF"/>
              </a:solidFill>
              <a:latin typeface="Calibri" pitchFamily="34" charset="0"/>
            </a:endParaRPr>
          </a:p>
        </p:txBody>
      </p:sp>
      <p:sp>
        <p:nvSpPr>
          <p:cNvPr id="71686" name="7 - Ορθογώνιο"/>
          <p:cNvSpPr>
            <a:spLocks noChangeArrowheads="1"/>
          </p:cNvSpPr>
          <p:nvPr/>
        </p:nvSpPr>
        <p:spPr bwMode="auto">
          <a:xfrm>
            <a:off x="446709" y="3423897"/>
            <a:ext cx="8280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algn="ctr" eaLnBrk="1" hangingPunct="1">
              <a:spcBef>
                <a:spcPct val="0"/>
              </a:spcBef>
              <a:buClrTx/>
              <a:buSzTx/>
              <a:buFontTx/>
              <a:buNone/>
            </a:pPr>
            <a:r>
              <a:rPr lang="en-US" altLang="el-GR" dirty="0" smtClean="0">
                <a:solidFill>
                  <a:srgbClr val="000000"/>
                </a:solidFill>
                <a:latin typeface="Calibri" pitchFamily="34" charset="0"/>
                <a:ea typeface="Calibri" pitchFamily="34" charset="0"/>
                <a:cs typeface="Calibri" pitchFamily="34" charset="0"/>
              </a:rPr>
              <a:t>F(N) = Torque(Nm)  / d(m) </a:t>
            </a:r>
            <a:r>
              <a:rPr lang="el-GR" altLang="el-GR" dirty="0" smtClean="0">
                <a:solidFill>
                  <a:srgbClr val="000000"/>
                </a:solidFill>
                <a:latin typeface="Calibri" pitchFamily="34" charset="0"/>
                <a:ea typeface="Calibri" pitchFamily="34" charset="0"/>
                <a:cs typeface="Calibri" pitchFamily="34" charset="0"/>
              </a:rPr>
              <a:t> </a:t>
            </a:r>
            <a:r>
              <a:rPr lang="en-US" altLang="el-GR" dirty="0" smtClean="0">
                <a:solidFill>
                  <a:srgbClr val="000000"/>
                </a:solidFill>
                <a:latin typeface="Calibri" pitchFamily="34" charset="0"/>
                <a:ea typeface="Calibri" pitchFamily="34" charset="0"/>
                <a:cs typeface="Calibri" pitchFamily="34" charset="0"/>
              </a:rPr>
              <a:t>     </a:t>
            </a:r>
            <a:r>
              <a:rPr lang="el-GR" altLang="el-GR" dirty="0" smtClean="0">
                <a:solidFill>
                  <a:srgbClr val="000000"/>
                </a:solidFill>
                <a:latin typeface="Calibri" pitchFamily="34" charset="0"/>
                <a:ea typeface="Calibri" pitchFamily="34" charset="0"/>
                <a:cs typeface="Calibri" pitchFamily="34" charset="0"/>
              </a:rPr>
              <a:t>και </a:t>
            </a:r>
            <a:r>
              <a:rPr lang="en-US" altLang="el-GR" dirty="0" smtClean="0">
                <a:solidFill>
                  <a:srgbClr val="000000"/>
                </a:solidFill>
                <a:latin typeface="Calibri" pitchFamily="34" charset="0"/>
                <a:ea typeface="Calibri" pitchFamily="34" charset="0"/>
                <a:cs typeface="Calibri" pitchFamily="34" charset="0"/>
              </a:rPr>
              <a:t>  </a:t>
            </a:r>
            <a:r>
              <a:rPr lang="el-GR" altLang="el-GR" dirty="0" smtClean="0">
                <a:solidFill>
                  <a:srgbClr val="000000"/>
                </a:solidFill>
                <a:latin typeface="Calibri" pitchFamily="34" charset="0"/>
                <a:ea typeface="Calibri" pitchFamily="34" charset="0"/>
                <a:cs typeface="Calibri" pitchFamily="34" charset="0"/>
              </a:rPr>
              <a:t>  </a:t>
            </a:r>
            <a:r>
              <a:rPr lang="en-US" altLang="el-GR" dirty="0" smtClean="0">
                <a:solidFill>
                  <a:srgbClr val="000000"/>
                </a:solidFill>
                <a:latin typeface="Calibri" pitchFamily="34" charset="0"/>
                <a:ea typeface="Calibri" pitchFamily="34" charset="0"/>
                <a:cs typeface="Calibri" pitchFamily="34" charset="0"/>
              </a:rPr>
              <a:t>T(Nm) = I(Nm.sec</a:t>
            </a:r>
            <a:r>
              <a:rPr lang="en-US" altLang="el-GR" baseline="30000" dirty="0" smtClean="0">
                <a:solidFill>
                  <a:srgbClr val="000000"/>
                </a:solidFill>
                <a:latin typeface="Calibri" pitchFamily="34" charset="0"/>
                <a:ea typeface="Calibri" pitchFamily="34" charset="0"/>
                <a:cs typeface="Calibri" pitchFamily="34" charset="0"/>
              </a:rPr>
              <a:t>2</a:t>
            </a:r>
            <a:r>
              <a:rPr lang="en-US" altLang="el-GR" dirty="0" smtClean="0">
                <a:solidFill>
                  <a:srgbClr val="000000"/>
                </a:solidFill>
                <a:latin typeface="Calibri" pitchFamily="34" charset="0"/>
                <a:ea typeface="Calibri" pitchFamily="34" charset="0"/>
                <a:cs typeface="Calibri" pitchFamily="34" charset="0"/>
              </a:rPr>
              <a:t>) </a:t>
            </a:r>
            <a:r>
              <a:rPr lang="en-US" altLang="el-GR" dirty="0" smtClean="0">
                <a:solidFill>
                  <a:srgbClr val="000000"/>
                </a:solidFill>
                <a:latin typeface="Calibri" pitchFamily="34" charset="0"/>
                <a:cs typeface="Arial" charset="0"/>
              </a:rPr>
              <a:t>× </a:t>
            </a:r>
            <a:r>
              <a:rPr lang="el-GR" altLang="el-GR" dirty="0" smtClean="0">
                <a:solidFill>
                  <a:srgbClr val="000000"/>
                </a:solidFill>
                <a:latin typeface="Calibri" pitchFamily="34" charset="0"/>
                <a:cs typeface="Arial" charset="0"/>
              </a:rPr>
              <a:t>α</a:t>
            </a:r>
            <a:r>
              <a:rPr lang="en-US" altLang="el-GR" dirty="0" smtClean="0">
                <a:solidFill>
                  <a:srgbClr val="000000"/>
                </a:solidFill>
                <a:latin typeface="Calibri" pitchFamily="34" charset="0"/>
                <a:cs typeface="Arial" charset="0"/>
              </a:rPr>
              <a:t>(r/sec</a:t>
            </a:r>
            <a:r>
              <a:rPr lang="en-US" altLang="el-GR" baseline="30000" dirty="0" smtClean="0">
                <a:solidFill>
                  <a:srgbClr val="000000"/>
                </a:solidFill>
                <a:latin typeface="Calibri" pitchFamily="34" charset="0"/>
                <a:cs typeface="Arial" charset="0"/>
              </a:rPr>
              <a:t>2</a:t>
            </a:r>
            <a:r>
              <a:rPr lang="en-US" altLang="el-GR" dirty="0" smtClean="0">
                <a:solidFill>
                  <a:srgbClr val="000000"/>
                </a:solidFill>
                <a:latin typeface="Calibri" pitchFamily="34" charset="0"/>
                <a:cs typeface="Arial" charset="0"/>
              </a:rPr>
              <a:t>) </a:t>
            </a:r>
            <a:endParaRPr lang="el-GR" altLang="el-GR" dirty="0" smtClean="0">
              <a:solidFill>
                <a:srgbClr val="FFFFFF"/>
              </a:solidFill>
              <a:latin typeface="Calibri" pitchFamily="34" charset="0"/>
            </a:endParaRPr>
          </a:p>
        </p:txBody>
      </p:sp>
    </p:spTree>
    <p:extLst>
      <p:ext uri="{BB962C8B-B14F-4D97-AF65-F5344CB8AC3E}">
        <p14:creationId xmlns:p14="http://schemas.microsoft.com/office/powerpoint/2010/main" val="1605774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12044" y="115888"/>
            <a:ext cx="8229600" cy="1143000"/>
          </a:xfrm>
        </p:spPr>
        <p:txBody>
          <a:bodyPr/>
          <a:lstStyle/>
          <a:p>
            <a:pPr eaLnBrk="1" hangingPunct="1">
              <a:defRPr/>
            </a:pPr>
            <a:r>
              <a:rPr lang="el-GR" altLang="el-GR" dirty="0" smtClean="0"/>
              <a:t>Κνημομηριαία</a:t>
            </a:r>
            <a:r>
              <a:rPr lang="en-US" altLang="el-GR" dirty="0" smtClean="0"/>
              <a:t> </a:t>
            </a:r>
            <a:r>
              <a:rPr lang="el-GR" altLang="el-GR" dirty="0" smtClean="0"/>
              <a:t>Αντίδραση κατά τη Βάδιση</a:t>
            </a:r>
          </a:p>
        </p:txBody>
      </p:sp>
      <p:sp>
        <p:nvSpPr>
          <p:cNvPr id="72707" name="Rectangle 3"/>
          <p:cNvSpPr>
            <a:spLocks noGrp="1" noChangeArrowheads="1"/>
          </p:cNvSpPr>
          <p:nvPr>
            <p:ph type="body" idx="1"/>
          </p:nvPr>
        </p:nvSpPr>
        <p:spPr>
          <a:xfrm>
            <a:off x="179512" y="1268760"/>
            <a:ext cx="8748464" cy="5616624"/>
          </a:xfrm>
        </p:spPr>
        <p:txBody>
          <a:bodyPr/>
          <a:lstStyle/>
          <a:p>
            <a:pPr marL="355600" indent="-355600" eaLnBrk="1" hangingPunct="1">
              <a:spcBef>
                <a:spcPts val="1200"/>
              </a:spcBef>
              <a:buSzPct val="100000"/>
            </a:pPr>
            <a:r>
              <a:rPr lang="el-GR" altLang="el-GR" dirty="0" smtClean="0">
                <a:solidFill>
                  <a:srgbClr val="000000"/>
                </a:solidFill>
                <a:ea typeface="Calibri" pitchFamily="34" charset="0"/>
              </a:rPr>
              <a:t>Κατά τη διάρκεια της βάδισης η κνημομηριαία αντίδραση </a:t>
            </a:r>
            <a:r>
              <a:rPr lang="en-US" altLang="el-GR" dirty="0" smtClean="0">
                <a:solidFill>
                  <a:srgbClr val="000000"/>
                </a:solidFill>
                <a:ea typeface="Calibri" pitchFamily="34" charset="0"/>
              </a:rPr>
              <a:t>(J</a:t>
            </a:r>
            <a:r>
              <a:rPr lang="el-GR" altLang="el-GR" dirty="0" smtClean="0">
                <a:solidFill>
                  <a:srgbClr val="000000"/>
                </a:solidFill>
                <a:ea typeface="Calibri" pitchFamily="34" charset="0"/>
              </a:rPr>
              <a:t>κμ</a:t>
            </a:r>
            <a:r>
              <a:rPr lang="en-US" altLang="el-GR" dirty="0" smtClean="0">
                <a:solidFill>
                  <a:srgbClr val="000000"/>
                </a:solidFill>
                <a:ea typeface="Calibri" pitchFamily="34" charset="0"/>
              </a:rPr>
              <a:t>)</a:t>
            </a:r>
            <a:r>
              <a:rPr lang="el-GR" altLang="el-GR" dirty="0" smtClean="0">
                <a:solidFill>
                  <a:srgbClr val="000000"/>
                </a:solidFill>
                <a:ea typeface="Calibri" pitchFamily="34" charset="0"/>
              </a:rPr>
              <a:t> μετατοπίζεται συνεχώς μεταξύ του έσω και έξω τμήματος του κνημιαίου </a:t>
            </a:r>
            <a:r>
              <a:rPr lang="en-US" altLang="el-GR" dirty="0" smtClean="0">
                <a:solidFill>
                  <a:srgbClr val="000000"/>
                </a:solidFill>
                <a:ea typeface="Calibri" pitchFamily="34" charset="0"/>
              </a:rPr>
              <a:t>plateau</a:t>
            </a:r>
            <a:r>
              <a:rPr lang="el-GR" altLang="el-GR" dirty="0" smtClean="0">
                <a:solidFill>
                  <a:srgbClr val="000000"/>
                </a:solidFill>
                <a:ea typeface="Calibri" pitchFamily="34" charset="0"/>
              </a:rPr>
              <a:t>:</a:t>
            </a:r>
          </a:p>
          <a:p>
            <a:pPr marL="355600" indent="-355600"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Στο τέλος της φάσης στήριξης σημειώνεται η μέγιστη </a:t>
            </a:r>
            <a:r>
              <a:rPr lang="en-US" altLang="el-GR" dirty="0" smtClean="0">
                <a:solidFill>
                  <a:srgbClr val="000000"/>
                </a:solidFill>
                <a:ea typeface="Calibri" pitchFamily="34" charset="0"/>
              </a:rPr>
              <a:t>J</a:t>
            </a:r>
            <a:r>
              <a:rPr lang="el-GR" altLang="el-GR" dirty="0" smtClean="0">
                <a:solidFill>
                  <a:srgbClr val="000000"/>
                </a:solidFill>
                <a:ea typeface="Calibri" pitchFamily="34" charset="0"/>
              </a:rPr>
              <a:t>κμ, ίση περίπου με 4</a:t>
            </a:r>
            <a:r>
              <a:rPr lang="en-US" altLang="el-GR" dirty="0" smtClean="0">
                <a:solidFill>
                  <a:srgbClr val="000000"/>
                </a:solidFill>
                <a:ea typeface="Calibri" pitchFamily="34" charset="0"/>
              </a:rPr>
              <a:t> x </a:t>
            </a:r>
            <a:r>
              <a:rPr lang="el-GR" altLang="el-GR" dirty="0" smtClean="0">
                <a:solidFill>
                  <a:srgbClr val="000000"/>
                </a:solidFill>
                <a:ea typeface="Calibri" pitchFamily="34" charset="0"/>
              </a:rPr>
              <a:t>ΣΒ</a:t>
            </a:r>
            <a:r>
              <a:rPr lang="en-US" altLang="el-GR" dirty="0" smtClean="0">
                <a:solidFill>
                  <a:srgbClr val="000000"/>
                </a:solidFill>
                <a:ea typeface="Calibri" pitchFamily="34" charset="0"/>
              </a:rPr>
              <a:t>,</a:t>
            </a:r>
            <a:r>
              <a:rPr lang="el-GR" altLang="el-GR" dirty="0" smtClean="0">
                <a:solidFill>
                  <a:srgbClr val="000000"/>
                </a:solidFill>
                <a:ea typeface="Calibri" pitchFamily="34" charset="0"/>
              </a:rPr>
              <a:t> και η φόρτιση κατανέμεται κυρίως στο έσω κνημιαίο </a:t>
            </a:r>
            <a:r>
              <a:rPr lang="en-US" altLang="el-GR" dirty="0" smtClean="0">
                <a:solidFill>
                  <a:srgbClr val="000000"/>
                </a:solidFill>
                <a:ea typeface="Calibri" pitchFamily="34" charset="0"/>
              </a:rPr>
              <a:t>plateau,</a:t>
            </a:r>
            <a:endParaRPr lang="el-GR" altLang="el-GR" dirty="0" smtClean="0">
              <a:solidFill>
                <a:srgbClr val="000000"/>
              </a:solidFill>
              <a:ea typeface="Calibri" pitchFamily="34" charset="0"/>
            </a:endParaRPr>
          </a:p>
          <a:p>
            <a:pPr marL="355600" indent="-355600" eaLnBrk="1" hangingPunct="1">
              <a:spcBef>
                <a:spcPts val="1200"/>
              </a:spcBef>
              <a:buSzPct val="100000"/>
              <a:buFont typeface="Wingdings" panose="05000000000000000000" pitchFamily="2" charset="2"/>
              <a:buChar char="§"/>
            </a:pPr>
            <a:r>
              <a:rPr lang="el-GR" altLang="el-GR" dirty="0" smtClean="0">
                <a:solidFill>
                  <a:srgbClr val="000000"/>
                </a:solidFill>
                <a:ea typeface="Calibri" pitchFamily="34" charset="0"/>
              </a:rPr>
              <a:t>Στο τέλος της φάσης αιώρησης σημειώνεται η ελάχιστη </a:t>
            </a:r>
            <a:r>
              <a:rPr lang="en-US" altLang="el-GR" dirty="0" smtClean="0">
                <a:solidFill>
                  <a:srgbClr val="000000"/>
                </a:solidFill>
                <a:ea typeface="Calibri" pitchFamily="34" charset="0"/>
              </a:rPr>
              <a:t>J</a:t>
            </a:r>
            <a:r>
              <a:rPr lang="el-GR" altLang="el-GR" dirty="0" smtClean="0">
                <a:solidFill>
                  <a:srgbClr val="000000"/>
                </a:solidFill>
                <a:ea typeface="Calibri" pitchFamily="34" charset="0"/>
              </a:rPr>
              <a:t>κμ</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ίση περίπου με </a:t>
            </a:r>
            <a:r>
              <a:rPr lang="el-GR" altLang="el-GR" dirty="0" smtClean="0">
                <a:solidFill>
                  <a:srgbClr val="000000"/>
                </a:solidFill>
                <a:cs typeface="Arial" charset="0"/>
              </a:rPr>
              <a:t>1</a:t>
            </a:r>
            <a:r>
              <a:rPr lang="en-US" altLang="el-GR" dirty="0" smtClean="0">
                <a:solidFill>
                  <a:srgbClr val="000000"/>
                </a:solidFill>
                <a:cs typeface="Arial" charset="0"/>
              </a:rPr>
              <a:t> x </a:t>
            </a:r>
            <a:r>
              <a:rPr lang="el-GR" altLang="el-GR" dirty="0" smtClean="0">
                <a:solidFill>
                  <a:srgbClr val="000000"/>
                </a:solidFill>
                <a:ea typeface="Calibri" pitchFamily="34" charset="0"/>
              </a:rPr>
              <a:t>ΣΒ</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 και η φόρτιση κατανέμεται κυρίως στο έξω κνημιαίο </a:t>
            </a:r>
            <a:r>
              <a:rPr lang="en-US" altLang="el-GR" dirty="0" smtClean="0">
                <a:solidFill>
                  <a:srgbClr val="000000"/>
                </a:solidFill>
                <a:ea typeface="Calibri" pitchFamily="34" charset="0"/>
              </a:rPr>
              <a:t>plateau.</a:t>
            </a:r>
            <a:endParaRPr lang="el-GR" altLang="el-GR" dirty="0" smtClean="0">
              <a:solidFill>
                <a:srgbClr val="000000"/>
              </a:solidFill>
              <a:ea typeface="Calibri" pitchFamily="34" charset="0"/>
            </a:endParaRPr>
          </a:p>
          <a:p>
            <a:pPr marL="355600" indent="-355600" eaLnBrk="1" hangingPunct="1">
              <a:spcBef>
                <a:spcPts val="1200"/>
              </a:spcBef>
              <a:buSzPct val="90000"/>
              <a:buFont typeface="Wingdings" panose="05000000000000000000" pitchFamily="2" charset="2"/>
              <a:buChar char="v"/>
            </a:pPr>
            <a:r>
              <a:rPr lang="el-GR" altLang="el-GR" dirty="0" smtClean="0">
                <a:solidFill>
                  <a:srgbClr val="000000"/>
                </a:solidFill>
                <a:ea typeface="Calibri" pitchFamily="34" charset="0"/>
              </a:rPr>
              <a:t>Η επιφάνεια επαφής είναι κατά 50% μεγαλύτερη στο έσω κνημιαίο </a:t>
            </a:r>
            <a:r>
              <a:rPr lang="en-US" altLang="el-GR" dirty="0" smtClean="0">
                <a:solidFill>
                  <a:srgbClr val="000000"/>
                </a:solidFill>
                <a:ea typeface="Calibri" pitchFamily="34" charset="0"/>
              </a:rPr>
              <a:t>plateau</a:t>
            </a:r>
            <a:r>
              <a:rPr lang="el-GR" altLang="el-GR" dirty="0" smtClean="0">
                <a:solidFill>
                  <a:srgbClr val="000000"/>
                </a:solidFill>
                <a:ea typeface="Calibri" pitchFamily="34" charset="0"/>
              </a:rPr>
              <a:t>.</a:t>
            </a:r>
          </a:p>
          <a:p>
            <a:pPr marL="355600" indent="-355600" eaLnBrk="1" hangingPunct="1">
              <a:spcBef>
                <a:spcPts val="1200"/>
              </a:spcBef>
              <a:buSzPct val="90000"/>
              <a:buFont typeface="Wingdings" panose="05000000000000000000" pitchFamily="2" charset="2"/>
              <a:buChar char="v"/>
            </a:pPr>
            <a:r>
              <a:rPr lang="el-GR" altLang="el-GR" dirty="0" smtClean="0">
                <a:solidFill>
                  <a:srgbClr val="000000"/>
                </a:solidFill>
                <a:ea typeface="Calibri" pitchFamily="34" charset="0"/>
              </a:rPr>
              <a:t>Το πάχος του χόνδρου στο έσω κνημιαίο </a:t>
            </a:r>
            <a:r>
              <a:rPr lang="en-US" altLang="el-GR" dirty="0" smtClean="0">
                <a:solidFill>
                  <a:srgbClr val="000000"/>
                </a:solidFill>
                <a:ea typeface="Calibri" pitchFamily="34" charset="0"/>
              </a:rPr>
              <a:t>plateau</a:t>
            </a:r>
            <a:r>
              <a:rPr lang="el-GR" altLang="el-GR" dirty="0" smtClean="0">
                <a:solidFill>
                  <a:srgbClr val="000000"/>
                </a:solidFill>
                <a:ea typeface="Calibri" pitchFamily="34" charset="0"/>
              </a:rPr>
              <a:t> είναι 3 φορές μεγαλύτερο.</a:t>
            </a:r>
          </a:p>
          <a:p>
            <a:pPr marL="355600" indent="-355600" eaLnBrk="1" hangingPunct="1">
              <a:spcBef>
                <a:spcPts val="1200"/>
              </a:spcBef>
              <a:buSzPct val="90000"/>
              <a:buFont typeface="Wingdings" panose="05000000000000000000" pitchFamily="2" charset="2"/>
              <a:buChar char="v"/>
            </a:pPr>
            <a:r>
              <a:rPr lang="el-GR" altLang="el-GR" dirty="0" smtClean="0">
                <a:solidFill>
                  <a:srgbClr val="000000"/>
                </a:solidFill>
                <a:ea typeface="Calibri" pitchFamily="34" charset="0"/>
              </a:rPr>
              <a:t>Ιδιαίτερα σημαντικός είναι ο ρόλος του έσω μηνίσκου κατά τη βάδιση.</a:t>
            </a:r>
          </a:p>
        </p:txBody>
      </p:sp>
      <p:sp>
        <p:nvSpPr>
          <p:cNvPr id="2" name="Θέση αριθμού διαφάνειας 1"/>
          <p:cNvSpPr>
            <a:spLocks noGrp="1"/>
          </p:cNvSpPr>
          <p:nvPr>
            <p:ph type="sldNum" sz="quarter" idx="12"/>
          </p:nvPr>
        </p:nvSpPr>
        <p:spPr/>
        <p:txBody>
          <a:bodyPr/>
          <a:lstStyle/>
          <a:p>
            <a:pPr>
              <a:defRPr/>
            </a:pPr>
            <a:fld id="{C09A31D5-484D-4BE7-B1B8-6D389A8BF5B0}" type="slidenum">
              <a:rPr lang="el-GR" smtClean="0"/>
              <a:pPr>
                <a:defRPr/>
              </a:pPr>
              <a:t>56</a:t>
            </a:fld>
            <a:endParaRPr lang="el-GR" dirty="0"/>
          </a:p>
        </p:txBody>
      </p:sp>
    </p:spTree>
    <p:extLst>
      <p:ext uri="{BB962C8B-B14F-4D97-AF65-F5344CB8AC3E}">
        <p14:creationId xmlns:p14="http://schemas.microsoft.com/office/powerpoint/2010/main" val="2846311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188913"/>
            <a:ext cx="8229600" cy="1090612"/>
          </a:xfrm>
        </p:spPr>
        <p:txBody>
          <a:bodyPr/>
          <a:lstStyle/>
          <a:p>
            <a:pPr eaLnBrk="1" hangingPunct="1">
              <a:defRPr/>
            </a:pPr>
            <a:r>
              <a:rPr lang="el-GR" altLang="el-GR" dirty="0" smtClean="0"/>
              <a:t>Ισοκινητική  Αξιολόγηση  στο  Γόνατο</a:t>
            </a:r>
          </a:p>
        </p:txBody>
      </p:sp>
      <p:sp>
        <p:nvSpPr>
          <p:cNvPr id="73731" name="Rectangle 3"/>
          <p:cNvSpPr>
            <a:spLocks noGrp="1" noChangeArrowheads="1"/>
          </p:cNvSpPr>
          <p:nvPr>
            <p:ph idx="1"/>
          </p:nvPr>
        </p:nvSpPr>
        <p:spPr>
          <a:xfrm>
            <a:off x="412045" y="1630363"/>
            <a:ext cx="8511822" cy="3022600"/>
          </a:xfrm>
        </p:spPr>
        <p:txBody>
          <a:bodyPr/>
          <a:lstStyle/>
          <a:p>
            <a:pPr marL="355600" indent="-355600" eaLnBrk="1" hangingPunct="1">
              <a:spcBef>
                <a:spcPts val="1200"/>
              </a:spcBef>
              <a:buSzPct val="100000"/>
            </a:pPr>
            <a:r>
              <a:rPr lang="el-GR" altLang="el-GR" sz="2400" dirty="0" smtClean="0">
                <a:solidFill>
                  <a:srgbClr val="000000"/>
                </a:solidFill>
                <a:ea typeface="Calibri" pitchFamily="34" charset="0"/>
              </a:rPr>
              <a:t>Στην ισοκινητική αξιολόγηση της άρθρωσης του γόνατος, καταγράφονται οι εξής παρατηρήσεις:          </a:t>
            </a:r>
            <a:endParaRPr lang="en-US" altLang="el-GR" sz="2400" dirty="0" smtClean="0">
              <a:solidFill>
                <a:srgbClr val="000000"/>
              </a:solidFill>
              <a:ea typeface="Calibri" pitchFamily="34" charset="0"/>
            </a:endParaRPr>
          </a:p>
          <a:p>
            <a:pPr marL="355600" indent="-355600" eaLnBrk="1" hangingPunct="1">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μέγιστη ροπή των εκτεινόντων εμφανίζεται στις 60</a:t>
            </a:r>
            <a:r>
              <a:rPr lang="en-US" altLang="el-GR" sz="2400" baseline="30000" dirty="0" smtClean="0">
                <a:solidFill>
                  <a:srgbClr val="000000"/>
                </a:solidFill>
                <a:ea typeface="Calibri" pitchFamily="34" charset="0"/>
              </a:rPr>
              <a:t>o</a:t>
            </a:r>
            <a:r>
              <a:rPr lang="el-GR" altLang="el-GR" sz="2400" baseline="30000" dirty="0" smtClean="0">
                <a:solidFill>
                  <a:srgbClr val="000000"/>
                </a:solidFill>
                <a:ea typeface="Calibri" pitchFamily="34" charset="0"/>
              </a:rPr>
              <a:t> </a:t>
            </a:r>
            <a:r>
              <a:rPr lang="el-GR" altLang="el-GR" sz="2400" dirty="0" smtClean="0">
                <a:solidFill>
                  <a:srgbClr val="000000"/>
                </a:solidFill>
                <a:ea typeface="Calibri" pitchFamily="34" charset="0"/>
              </a:rPr>
              <a:t>- </a:t>
            </a:r>
            <a:r>
              <a:rPr lang="en-US" altLang="el-GR" sz="2400" dirty="0" smtClean="0">
                <a:solidFill>
                  <a:srgbClr val="000000"/>
                </a:solidFill>
                <a:ea typeface="Calibri" pitchFamily="34" charset="0"/>
              </a:rPr>
              <a:t>70</a:t>
            </a:r>
            <a:r>
              <a:rPr lang="en-US" altLang="el-GR" sz="2400" baseline="30000" dirty="0" smtClean="0">
                <a:solidFill>
                  <a:srgbClr val="000000"/>
                </a:solidFill>
                <a:ea typeface="Calibri" pitchFamily="34" charset="0"/>
              </a:rPr>
              <a:t>o</a:t>
            </a:r>
            <a:r>
              <a:rPr lang="en-US" altLang="el-GR" sz="2400" dirty="0" smtClean="0">
                <a:solidFill>
                  <a:srgbClr val="000000"/>
                </a:solidFill>
                <a:ea typeface="Calibri" pitchFamily="34" charset="0"/>
              </a:rPr>
              <a:t>,</a:t>
            </a:r>
            <a:endParaRPr lang="el-GR" altLang="el-GR" sz="2400" baseline="30000" dirty="0" smtClean="0">
              <a:solidFill>
                <a:srgbClr val="000000"/>
              </a:solidFill>
              <a:ea typeface="Calibri" pitchFamily="34" charset="0"/>
            </a:endParaRPr>
          </a:p>
          <a:p>
            <a:pPr marL="355600" indent="-355600" eaLnBrk="1" hangingPunct="1">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μέγιστη ροπή των καμπτήρων εμφανίζεται στις 20</a:t>
            </a:r>
            <a:r>
              <a:rPr lang="en-US" altLang="el-GR" sz="2400" baseline="30000" dirty="0" smtClean="0">
                <a:solidFill>
                  <a:srgbClr val="000000"/>
                </a:solidFill>
                <a:ea typeface="Calibri" pitchFamily="34" charset="0"/>
              </a:rPr>
              <a:t>o</a:t>
            </a:r>
            <a:r>
              <a:rPr lang="el-GR" altLang="el-GR" sz="2400" baseline="30000" dirty="0" smtClean="0">
                <a:solidFill>
                  <a:srgbClr val="000000"/>
                </a:solidFill>
                <a:ea typeface="Calibri" pitchFamily="34" charset="0"/>
              </a:rPr>
              <a:t> </a:t>
            </a:r>
            <a:r>
              <a:rPr lang="el-GR" altLang="el-GR" sz="2400" dirty="0" smtClean="0">
                <a:solidFill>
                  <a:srgbClr val="000000"/>
                </a:solidFill>
                <a:ea typeface="Calibri" pitchFamily="34" charset="0"/>
              </a:rPr>
              <a:t>- 35</a:t>
            </a:r>
            <a:r>
              <a:rPr lang="en-US" altLang="el-GR" sz="2400" baseline="30000" dirty="0" smtClean="0">
                <a:solidFill>
                  <a:srgbClr val="000000"/>
                </a:solidFill>
                <a:ea typeface="Calibri" pitchFamily="34" charset="0"/>
              </a:rPr>
              <a:t>o</a:t>
            </a:r>
            <a:r>
              <a:rPr lang="en-US" altLang="el-GR" sz="2400" dirty="0" smtClean="0">
                <a:solidFill>
                  <a:srgbClr val="000000"/>
                </a:solidFill>
                <a:ea typeface="Calibri" pitchFamily="34" charset="0"/>
              </a:rPr>
              <a:t>,</a:t>
            </a:r>
            <a:endParaRPr lang="el-GR" altLang="el-GR" sz="2400" baseline="30000" dirty="0" smtClean="0">
              <a:solidFill>
                <a:srgbClr val="000000"/>
              </a:solidFill>
              <a:ea typeface="Calibri" pitchFamily="34" charset="0"/>
            </a:endParaRPr>
          </a:p>
          <a:p>
            <a:pPr marL="355600" indent="-355600" eaLnBrk="1" hangingPunct="1">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Οι εκτείνοντες είναι πιο ισχυροί από τους καμπτήρες</a:t>
            </a:r>
            <a:r>
              <a:rPr lang="en-US" altLang="el-GR" sz="2400" dirty="0" smtClean="0">
                <a:solidFill>
                  <a:srgbClr val="000000"/>
                </a:solidFill>
                <a:ea typeface="Calibri" pitchFamily="34" charset="0"/>
              </a:rPr>
              <a:t>,</a:t>
            </a:r>
            <a:endParaRPr lang="el-GR" altLang="el-GR" sz="2400" dirty="0" smtClean="0">
              <a:solidFill>
                <a:srgbClr val="000000"/>
              </a:solidFill>
              <a:ea typeface="Calibri" pitchFamily="34" charset="0"/>
            </a:endParaRPr>
          </a:p>
          <a:p>
            <a:pPr marL="355600" indent="-355600" eaLnBrk="1" hangingPunct="1">
              <a:spcBef>
                <a:spcPts val="1200"/>
              </a:spcBef>
              <a:buSzPct val="100000"/>
              <a:buFont typeface="Wingdings" panose="05000000000000000000" pitchFamily="2" charset="2"/>
              <a:buChar char="§"/>
            </a:pPr>
            <a:r>
              <a:rPr lang="el-GR" altLang="el-GR" sz="2400" dirty="0" smtClean="0">
                <a:solidFill>
                  <a:srgbClr val="000000"/>
                </a:solidFill>
                <a:ea typeface="Calibri" pitchFamily="34" charset="0"/>
              </a:rPr>
              <a:t>Η αύξηση της γωνιακής ταχύτητας ευνοεί τους καμπτήρες</a:t>
            </a:r>
            <a:r>
              <a:rPr lang="en-US" altLang="el-GR" sz="2400" dirty="0" smtClean="0">
                <a:solidFill>
                  <a:srgbClr val="000000"/>
                </a:solidFill>
                <a:ea typeface="Calibri" pitchFamily="34" charset="0"/>
              </a:rPr>
              <a:t>.</a:t>
            </a:r>
            <a:endParaRPr lang="el-GR" altLang="el-GR" sz="2400" b="1" dirty="0" smtClean="0">
              <a:solidFill>
                <a:srgbClr val="000000"/>
              </a:solidFill>
              <a:ea typeface="Calibri" pitchFamily="34" charset="0"/>
            </a:endParaRPr>
          </a:p>
        </p:txBody>
      </p:sp>
      <p:sp>
        <p:nvSpPr>
          <p:cNvPr id="73732" name="4 - Ορθογώνιο"/>
          <p:cNvSpPr>
            <a:spLocks noChangeArrowheads="1"/>
          </p:cNvSpPr>
          <p:nvPr/>
        </p:nvSpPr>
        <p:spPr bwMode="auto">
          <a:xfrm>
            <a:off x="251520" y="4851402"/>
            <a:ext cx="8640960" cy="1384995"/>
          </a:xfrm>
          <a:prstGeom prst="rect">
            <a:avLst/>
          </a:prstGeom>
          <a:noFill/>
          <a:ln w="2857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46088" indent="-446088"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lnSpc>
                <a:spcPct val="150000"/>
              </a:lnSpc>
              <a:spcBef>
                <a:spcPct val="0"/>
              </a:spcBef>
              <a:buClr>
                <a:srgbClr val="FFFF00"/>
              </a:buClr>
              <a:buSzPct val="130000"/>
              <a:buFontTx/>
              <a:buNone/>
            </a:pPr>
            <a:r>
              <a:rPr lang="el-GR" altLang="el-GR" sz="2400" dirty="0" smtClean="0">
                <a:solidFill>
                  <a:srgbClr val="000000"/>
                </a:solidFill>
                <a:latin typeface="Calibri" pitchFamily="34" charset="0"/>
                <a:ea typeface="Calibri" pitchFamily="34" charset="0"/>
                <a:cs typeface="Calibri" pitchFamily="34" charset="0"/>
              </a:rPr>
              <a:t> Χαμηλές ταχύτητες</a:t>
            </a:r>
            <a:r>
              <a:rPr lang="el-GR" altLang="el-GR" sz="2400" b="1" dirty="0" smtClean="0">
                <a:solidFill>
                  <a:srgbClr val="000000"/>
                </a:solidFill>
                <a:latin typeface="Calibri" pitchFamily="34" charset="0"/>
                <a:ea typeface="Calibri" pitchFamily="34" charset="0"/>
                <a:cs typeface="Calibri" pitchFamily="34" charset="0"/>
              </a:rPr>
              <a:t>:</a:t>
            </a:r>
            <a:r>
              <a:rPr lang="el-GR" altLang="el-GR" sz="2400" dirty="0" smtClean="0">
                <a:solidFill>
                  <a:srgbClr val="000000"/>
                </a:solidFill>
                <a:latin typeface="Calibri" pitchFamily="34" charset="0"/>
                <a:ea typeface="Calibri" pitchFamily="34" charset="0"/>
                <a:cs typeface="Calibri" pitchFamily="34" charset="0"/>
              </a:rPr>
              <a:t> Μέγιστη ροπή εκτεινόντων/καμπτήρων </a:t>
            </a:r>
            <a:r>
              <a:rPr lang="en-US" altLang="el-GR" sz="2400" dirty="0" smtClean="0">
                <a:solidFill>
                  <a:srgbClr val="000000"/>
                </a:solidFill>
                <a:latin typeface="Calibri" pitchFamily="34" charset="0"/>
                <a:ea typeface="Calibri" pitchFamily="34" charset="0"/>
                <a:cs typeface="Calibri" pitchFamily="34" charset="0"/>
              </a:rPr>
              <a:t>= 2:1</a:t>
            </a:r>
            <a:endParaRPr lang="el-GR" altLang="el-GR" sz="2400" dirty="0" smtClean="0">
              <a:solidFill>
                <a:srgbClr val="000000"/>
              </a:solidFill>
              <a:latin typeface="Calibri" pitchFamily="34" charset="0"/>
              <a:ea typeface="Calibri" pitchFamily="34" charset="0"/>
              <a:cs typeface="Calibri" pitchFamily="34" charset="0"/>
            </a:endParaRPr>
          </a:p>
          <a:p>
            <a:pPr eaLnBrk="1" hangingPunct="1">
              <a:lnSpc>
                <a:spcPct val="150000"/>
              </a:lnSpc>
              <a:spcBef>
                <a:spcPct val="0"/>
              </a:spcBef>
              <a:buClr>
                <a:srgbClr val="FFFF00"/>
              </a:buClr>
              <a:buSzPct val="130000"/>
              <a:buFontTx/>
              <a:buNone/>
            </a:pPr>
            <a:r>
              <a:rPr lang="el-GR" altLang="el-GR" sz="2400" dirty="0" smtClean="0">
                <a:solidFill>
                  <a:srgbClr val="000000"/>
                </a:solidFill>
                <a:latin typeface="Calibri" pitchFamily="34" charset="0"/>
                <a:ea typeface="Calibri" pitchFamily="34" charset="0"/>
                <a:cs typeface="Calibri" pitchFamily="34" charset="0"/>
              </a:rPr>
              <a:t> Υψηλές ταχύτητες</a:t>
            </a:r>
            <a:r>
              <a:rPr lang="el-GR" altLang="el-GR" sz="2400" b="1" dirty="0" smtClean="0">
                <a:solidFill>
                  <a:srgbClr val="000000"/>
                </a:solidFill>
                <a:latin typeface="Calibri" pitchFamily="34" charset="0"/>
                <a:ea typeface="Calibri" pitchFamily="34" charset="0"/>
                <a:cs typeface="Calibri" pitchFamily="34" charset="0"/>
              </a:rPr>
              <a:t>:</a:t>
            </a:r>
            <a:r>
              <a:rPr lang="el-GR" altLang="el-GR" sz="2400" dirty="0" smtClean="0">
                <a:solidFill>
                  <a:srgbClr val="000000"/>
                </a:solidFill>
                <a:latin typeface="Calibri" pitchFamily="34" charset="0"/>
                <a:ea typeface="Calibri" pitchFamily="34" charset="0"/>
                <a:cs typeface="Calibri" pitchFamily="34" charset="0"/>
              </a:rPr>
              <a:t> Μέγιστη ροπή εκτεινόντων/καμπτήρων </a:t>
            </a:r>
            <a:r>
              <a:rPr lang="en-US" altLang="el-GR" sz="2400" dirty="0" smtClean="0">
                <a:solidFill>
                  <a:srgbClr val="000000"/>
                </a:solidFill>
                <a:latin typeface="Calibri" pitchFamily="34" charset="0"/>
                <a:ea typeface="Calibri" pitchFamily="34" charset="0"/>
                <a:cs typeface="Calibri" pitchFamily="34" charset="0"/>
              </a:rPr>
              <a:t>= </a:t>
            </a:r>
            <a:r>
              <a:rPr lang="el-GR" altLang="el-GR" sz="2400" dirty="0" smtClean="0">
                <a:solidFill>
                  <a:srgbClr val="000000"/>
                </a:solidFill>
                <a:latin typeface="Calibri" pitchFamily="34" charset="0"/>
                <a:ea typeface="Calibri" pitchFamily="34" charset="0"/>
                <a:cs typeface="Calibri" pitchFamily="34" charset="0"/>
              </a:rPr>
              <a:t>1</a:t>
            </a:r>
            <a:r>
              <a:rPr lang="en-US" altLang="el-GR" sz="2400" dirty="0" smtClean="0">
                <a:solidFill>
                  <a:srgbClr val="000000"/>
                </a:solidFill>
                <a:latin typeface="Calibri" pitchFamily="34" charset="0"/>
                <a:ea typeface="Calibri" pitchFamily="34" charset="0"/>
                <a:cs typeface="Calibri" pitchFamily="34" charset="0"/>
              </a:rPr>
              <a:t>:1</a:t>
            </a:r>
            <a:endParaRPr lang="el-GR" altLang="el-GR" sz="2400" dirty="0" smtClean="0">
              <a:solidFill>
                <a:srgbClr val="000000"/>
              </a:solidFill>
              <a:latin typeface="Calibri" pitchFamily="34" charset="0"/>
              <a:ea typeface="Calibri" pitchFamily="34" charset="0"/>
              <a:cs typeface="Calibri" pitchFamily="34" charset="0"/>
            </a:endParaRPr>
          </a:p>
          <a:p>
            <a:pPr eaLnBrk="1" hangingPunct="1">
              <a:lnSpc>
                <a:spcPct val="150000"/>
              </a:lnSpc>
              <a:spcBef>
                <a:spcPct val="0"/>
              </a:spcBef>
              <a:buClr>
                <a:srgbClr val="FFFF00"/>
              </a:buClr>
              <a:buSzPct val="130000"/>
              <a:buFontTx/>
              <a:buNone/>
            </a:pPr>
            <a:endParaRPr lang="el-GR" altLang="el-GR" sz="800" dirty="0" smtClean="0">
              <a:solidFill>
                <a:srgbClr val="000000"/>
              </a:solidFill>
              <a:latin typeface="Calibri" pitchFamily="34" charset="0"/>
              <a:ea typeface="Calibri" pitchFamily="34" charset="0"/>
              <a:cs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2CCA0F48-F87D-4CCF-81FB-5ADC7EE3A886}" type="slidenum">
              <a:rPr lang="el-GR" smtClean="0"/>
              <a:pPr>
                <a:defRPr/>
              </a:pPr>
              <a:t>57</a:t>
            </a:fld>
            <a:endParaRPr lang="el-GR" dirty="0"/>
          </a:p>
        </p:txBody>
      </p:sp>
    </p:spTree>
    <p:extLst>
      <p:ext uri="{BB962C8B-B14F-4D97-AF65-F5344CB8AC3E}">
        <p14:creationId xmlns:p14="http://schemas.microsoft.com/office/powerpoint/2010/main" val="99912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ctrTitle" sz="quarter"/>
          </p:nvPr>
        </p:nvSpPr>
        <p:spPr>
          <a:xfrm>
            <a:off x="685800" y="1916113"/>
            <a:ext cx="7772400" cy="2017712"/>
          </a:xfrm>
          <a:ln w="19050">
            <a:solidFill>
              <a:srgbClr val="A50021"/>
            </a:solidFill>
          </a:ln>
        </p:spPr>
        <p:txBody>
          <a:bodyPr/>
          <a:lstStyle/>
          <a:p>
            <a:pPr>
              <a:defRPr/>
            </a:pPr>
            <a:r>
              <a:rPr lang="el-GR" sz="4400" b="1" dirty="0" smtClean="0">
                <a:solidFill>
                  <a:srgbClr val="000000"/>
                </a:solidFill>
              </a:rPr>
              <a:t>Ολική Αρθροπλαστική Γόνατος</a:t>
            </a:r>
            <a:r>
              <a:rPr lang="el-GR" sz="4000" b="1" dirty="0" smtClean="0"/>
              <a:t/>
            </a:r>
            <a:br>
              <a:rPr lang="el-GR" sz="4000" b="1" dirty="0" smtClean="0"/>
            </a:br>
            <a:r>
              <a:rPr lang="el-GR" sz="4000" b="1" dirty="0" smtClean="0"/>
              <a:t>Επίδραση Φορτίων στην Κνημιαία Πρόθεση</a:t>
            </a:r>
            <a:endParaRPr lang="el-GR" sz="2400" b="1" dirty="0"/>
          </a:p>
        </p:txBody>
      </p:sp>
    </p:spTree>
    <p:extLst>
      <p:ext uri="{BB962C8B-B14F-4D97-AF65-F5344CB8AC3E}">
        <p14:creationId xmlns:p14="http://schemas.microsoft.com/office/powerpoint/2010/main" val="272626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eaLnBrk="1" hangingPunct="1">
              <a:defRPr/>
            </a:pPr>
            <a:r>
              <a:rPr lang="el-GR" altLang="el-GR" dirty="0" smtClean="0"/>
              <a:t>Μηχανικός Άξονας Κάτω Άκρου</a:t>
            </a:r>
          </a:p>
        </p:txBody>
      </p:sp>
      <p:sp>
        <p:nvSpPr>
          <p:cNvPr id="52229" name="Rectangle 5"/>
          <p:cNvSpPr>
            <a:spLocks noGrp="1" noChangeArrowheads="1"/>
          </p:cNvSpPr>
          <p:nvPr>
            <p:ph idx="1"/>
          </p:nvPr>
        </p:nvSpPr>
        <p:spPr>
          <a:xfrm>
            <a:off x="155224" y="3212976"/>
            <a:ext cx="5825067" cy="3168352"/>
          </a:xfrm>
        </p:spPr>
        <p:txBody>
          <a:bodyPr/>
          <a:lstStyle/>
          <a:p>
            <a:pPr marL="355600" indent="-355600">
              <a:buSzPct val="100000"/>
            </a:pPr>
            <a:r>
              <a:rPr lang="el-GR" altLang="el-GR" dirty="0" smtClean="0">
                <a:solidFill>
                  <a:srgbClr val="161616"/>
                </a:solidFill>
                <a:ea typeface="Calibri" pitchFamily="34" charset="0"/>
              </a:rPr>
              <a:t>Γωνία </a:t>
            </a:r>
            <a:r>
              <a:rPr lang="en-US" altLang="el-GR" dirty="0" smtClean="0">
                <a:solidFill>
                  <a:srgbClr val="161616"/>
                </a:solidFill>
                <a:ea typeface="Calibri" pitchFamily="34" charset="0"/>
              </a:rPr>
              <a:t>Hip-Knee-Ankle (HKA)</a:t>
            </a:r>
            <a:r>
              <a:rPr lang="el-GR" altLang="el-GR" sz="2000" dirty="0" smtClean="0">
                <a:solidFill>
                  <a:srgbClr val="161616"/>
                </a:solidFill>
                <a:ea typeface="Calibri" pitchFamily="34" charset="0"/>
              </a:rPr>
              <a:t> </a:t>
            </a:r>
            <a:r>
              <a:rPr lang="el-GR" altLang="el-GR" dirty="0" smtClean="0">
                <a:solidFill>
                  <a:srgbClr val="161616"/>
                </a:solidFill>
                <a:ea typeface="Calibri" pitchFamily="34" charset="0"/>
              </a:rPr>
              <a:t>είναι η γωνία μεταξύ του μηχανικού άξονα του μηριαίου οστού και του μηχανικού άξονα της κνήμης. </a:t>
            </a:r>
            <a:endParaRPr lang="el-GR" altLang="el-GR" dirty="0" smtClean="0">
              <a:solidFill>
                <a:srgbClr val="000000"/>
              </a:solidFill>
              <a:cs typeface="Arial" charset="0"/>
            </a:endParaRPr>
          </a:p>
          <a:p>
            <a:pPr marL="355600" indent="-355600" eaLnBrk="1" hangingPunct="1">
              <a:buSzPct val="100000"/>
              <a:buFont typeface="Wingdings" panose="05000000000000000000" pitchFamily="2" charset="2"/>
              <a:buChar char="§"/>
            </a:pPr>
            <a:r>
              <a:rPr lang="el-GR" altLang="el-GR" dirty="0" smtClean="0">
                <a:solidFill>
                  <a:srgbClr val="000000"/>
                </a:solidFill>
                <a:cs typeface="Arial" charset="0"/>
              </a:rPr>
              <a:t>Φυσιολογική βλαισότητα: ≈ 170</a:t>
            </a:r>
            <a:r>
              <a:rPr lang="el-GR" altLang="el-GR" baseline="30000" dirty="0" smtClean="0">
                <a:solidFill>
                  <a:srgbClr val="000000"/>
                </a:solidFill>
                <a:cs typeface="Arial" charset="0"/>
              </a:rPr>
              <a:t>ο          </a:t>
            </a:r>
          </a:p>
          <a:p>
            <a:pPr marL="355600" indent="-355600" eaLnBrk="1" hangingPunct="1">
              <a:buSzPct val="100000"/>
              <a:buFont typeface="Wingdings" panose="05000000000000000000" pitchFamily="2" charset="2"/>
              <a:buChar char="§"/>
            </a:pPr>
            <a:r>
              <a:rPr lang="el-GR" altLang="el-GR" dirty="0" smtClean="0">
                <a:solidFill>
                  <a:srgbClr val="000000"/>
                </a:solidFill>
                <a:cs typeface="Arial" charset="0"/>
              </a:rPr>
              <a:t>Βλαισότητα:  &lt; 170</a:t>
            </a:r>
            <a:r>
              <a:rPr lang="el-GR" altLang="el-GR" baseline="30000" dirty="0" smtClean="0">
                <a:solidFill>
                  <a:srgbClr val="000000"/>
                </a:solidFill>
                <a:cs typeface="Arial" charset="0"/>
              </a:rPr>
              <a:t>ο</a:t>
            </a:r>
            <a:r>
              <a:rPr lang="el-GR" altLang="el-GR" dirty="0" smtClean="0">
                <a:solidFill>
                  <a:srgbClr val="000000"/>
                </a:solidFill>
                <a:cs typeface="Arial" charset="0"/>
              </a:rPr>
              <a:t> (εικόνα)            </a:t>
            </a:r>
          </a:p>
          <a:p>
            <a:pPr marL="355600" indent="-355600" eaLnBrk="1" hangingPunct="1">
              <a:buSzPct val="100000"/>
              <a:buFont typeface="Wingdings" panose="05000000000000000000" pitchFamily="2" charset="2"/>
              <a:buChar char="§"/>
            </a:pPr>
            <a:r>
              <a:rPr lang="el-GR" altLang="el-GR" dirty="0" smtClean="0">
                <a:solidFill>
                  <a:srgbClr val="000000"/>
                </a:solidFill>
                <a:cs typeface="Arial" charset="0"/>
              </a:rPr>
              <a:t>Ραιβότητα:  &gt; 180</a:t>
            </a:r>
            <a:r>
              <a:rPr lang="el-GR" altLang="el-GR" baseline="30000" dirty="0" smtClean="0">
                <a:solidFill>
                  <a:srgbClr val="000000"/>
                </a:solidFill>
                <a:cs typeface="Arial" charset="0"/>
              </a:rPr>
              <a:t>ο </a:t>
            </a:r>
            <a:r>
              <a:rPr lang="el-GR" altLang="el-GR" dirty="0" smtClean="0">
                <a:solidFill>
                  <a:srgbClr val="000000"/>
                </a:solidFill>
                <a:cs typeface="Arial" charset="0"/>
              </a:rPr>
              <a:t>(εικόνα) </a:t>
            </a:r>
          </a:p>
          <a:p>
            <a:pPr marL="355600" indent="0" eaLnBrk="1" hangingPunct="1">
              <a:buFont typeface="Wingdings" panose="05000000000000000000" pitchFamily="2" charset="2"/>
              <a:buNone/>
            </a:pPr>
            <a:r>
              <a:rPr lang="el-GR" altLang="el-GR" b="1" dirty="0" smtClean="0">
                <a:solidFill>
                  <a:srgbClr val="000000"/>
                </a:solidFill>
                <a:cs typeface="Arial" charset="0"/>
              </a:rPr>
              <a:t>Παρατήρηση</a:t>
            </a:r>
            <a:r>
              <a:rPr lang="el-GR" altLang="el-GR" dirty="0" smtClean="0">
                <a:solidFill>
                  <a:srgbClr val="000000"/>
                </a:solidFill>
                <a:cs typeface="Arial" charset="0"/>
              </a:rPr>
              <a:t>:</a:t>
            </a:r>
            <a:r>
              <a:rPr lang="el-GR" altLang="el-GR" dirty="0" smtClean="0">
                <a:solidFill>
                  <a:srgbClr val="161616"/>
                </a:solidFill>
                <a:ea typeface="Calibri" pitchFamily="34" charset="0"/>
              </a:rPr>
              <a:t> Η γωνία HKA εκφράζεται ως γωνιακή απόκλιση από τις 180°.</a:t>
            </a:r>
            <a:r>
              <a:rPr lang="el-GR" altLang="el-GR" dirty="0" smtClean="0">
                <a:solidFill>
                  <a:srgbClr val="000000"/>
                </a:solidFill>
                <a:cs typeface="Arial" charset="0"/>
              </a:rPr>
              <a:t> </a:t>
            </a:r>
          </a:p>
          <a:p>
            <a:pPr marL="355600" indent="-355600" eaLnBrk="1" hangingPunct="1">
              <a:lnSpc>
                <a:spcPct val="90000"/>
              </a:lnSpc>
              <a:buClr>
                <a:srgbClr val="FFFF00"/>
              </a:buClr>
              <a:buSzPct val="140000"/>
            </a:pPr>
            <a:endParaRPr lang="el-GR" altLang="el-GR" dirty="0" smtClean="0">
              <a:solidFill>
                <a:srgbClr val="000000"/>
              </a:solidFill>
              <a:cs typeface="Arial" charset="0"/>
            </a:endParaRPr>
          </a:p>
        </p:txBody>
      </p:sp>
      <p:pic>
        <p:nvPicPr>
          <p:cNvPr id="5" name="Picture 7"/>
          <p:cNvPicPr>
            <a:picLocks noChangeAspect="1" noChangeArrowheads="1"/>
          </p:cNvPicPr>
          <p:nvPr/>
        </p:nvPicPr>
        <p:blipFill>
          <a:blip r:embed="rId3"/>
          <a:srcRect t="3947"/>
          <a:stretch>
            <a:fillRect/>
          </a:stretch>
        </p:blipFill>
        <p:spPr bwMode="auto">
          <a:xfrm>
            <a:off x="6084168" y="3284984"/>
            <a:ext cx="2432756" cy="2846387"/>
          </a:xfrm>
          <a:prstGeom prst="rect">
            <a:avLst/>
          </a:prstGeom>
          <a:ln w="38100" cap="sq" cmpd="thickThin">
            <a:solidFill>
              <a:srgbClr val="000000"/>
            </a:solidFill>
            <a:prstDash val="solid"/>
            <a:miter lim="800000"/>
          </a:ln>
          <a:effectLst>
            <a:innerShdw blurRad="76200">
              <a:srgbClr val="000000"/>
            </a:innerShdw>
          </a:effectLst>
        </p:spPr>
      </p:pic>
      <p:sp>
        <p:nvSpPr>
          <p:cNvPr id="2" name="Θέση αριθμού διαφάνειας 1"/>
          <p:cNvSpPr>
            <a:spLocks noGrp="1"/>
          </p:cNvSpPr>
          <p:nvPr>
            <p:ph type="sldNum" sz="quarter" idx="12"/>
          </p:nvPr>
        </p:nvSpPr>
        <p:spPr/>
        <p:txBody>
          <a:bodyPr/>
          <a:lstStyle/>
          <a:p>
            <a:pPr>
              <a:defRPr/>
            </a:pPr>
            <a:fld id="{C09A31D5-484D-4BE7-B1B8-6D389A8BF5B0}" type="slidenum">
              <a:rPr lang="el-GR" smtClean="0"/>
              <a:pPr>
                <a:defRPr/>
              </a:pPr>
              <a:t>5</a:t>
            </a:fld>
            <a:endParaRPr lang="el-GR" dirty="0"/>
          </a:p>
        </p:txBody>
      </p:sp>
      <p:sp>
        <p:nvSpPr>
          <p:cNvPr id="3" name="Ορθογώνιο 2"/>
          <p:cNvSpPr/>
          <p:nvPr/>
        </p:nvSpPr>
        <p:spPr>
          <a:xfrm>
            <a:off x="6745137" y="6179695"/>
            <a:ext cx="1110817" cy="276999"/>
          </a:xfrm>
          <a:prstGeom prst="rect">
            <a:avLst/>
          </a:prstGeom>
        </p:spPr>
        <p:txBody>
          <a:bodyPr wrap="none">
            <a:spAutoFit/>
          </a:bodyPr>
          <a:lstStyle/>
          <a:p>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verdonk.be</a:t>
            </a:r>
            <a:endParaRPr lang="el-GR" sz="1200" dirty="0">
              <a:latin typeface="Calibri" panose="020F0502020204030204" pitchFamily="34" charset="0"/>
            </a:endParaRPr>
          </a:p>
        </p:txBody>
      </p:sp>
      <p:sp>
        <p:nvSpPr>
          <p:cNvPr id="4" name="Ορθογώνιο 3"/>
          <p:cNvSpPr/>
          <p:nvPr/>
        </p:nvSpPr>
        <p:spPr>
          <a:xfrm>
            <a:off x="144016" y="1288153"/>
            <a:ext cx="8748464" cy="1852815"/>
          </a:xfrm>
          <a:prstGeom prst="rect">
            <a:avLst/>
          </a:prstGeom>
        </p:spPr>
        <p:txBody>
          <a:bodyPr wrap="square">
            <a:spAutoFit/>
          </a:bodyPr>
          <a:lstStyle/>
          <a:p>
            <a:pPr marL="355600" lvl="0" indent="-355600">
              <a:spcBef>
                <a:spcPct val="20000"/>
              </a:spcBef>
              <a:buClr>
                <a:srgbClr val="A50021"/>
              </a:buClr>
              <a:buSzPct val="100000"/>
              <a:buFont typeface="Wingdings" panose="05000000000000000000" pitchFamily="2" charset="2"/>
              <a:buChar char="Ø"/>
            </a:pPr>
            <a:r>
              <a:rPr lang="el-GR" altLang="el-GR" sz="2200" kern="0" dirty="0">
                <a:solidFill>
                  <a:srgbClr val="000000"/>
                </a:solidFill>
                <a:effectLst>
                  <a:outerShdw blurRad="38100" dist="38100" dir="2700000" algn="tl">
                    <a:srgbClr val="FFFFFF"/>
                  </a:outerShdw>
                </a:effectLst>
                <a:latin typeface="Calibri" panose="020F0502020204030204" pitchFamily="34" charset="0"/>
                <a:cs typeface="Arial" charset="0"/>
              </a:rPr>
              <a:t>Η</a:t>
            </a:r>
            <a:r>
              <a:rPr lang="el-GR" altLang="el-GR" sz="2200" kern="0" dirty="0">
                <a:solidFill>
                  <a:srgbClr val="000000"/>
                </a:solidFill>
                <a:latin typeface="Calibri" panose="020F0502020204030204" pitchFamily="34" charset="0"/>
                <a:cs typeface="Arial" charset="0"/>
              </a:rPr>
              <a:t> μετατόπιση του μηχανικού άξονα προς τα έσω ή έξω οδηγεί σε ραιβογονία ή βλαισογονία, αντίστοιχα (εικόνα).</a:t>
            </a:r>
          </a:p>
          <a:p>
            <a:pPr marL="355600" lvl="0" indent="-355600">
              <a:spcBef>
                <a:spcPct val="20000"/>
              </a:spcBef>
              <a:buClr>
                <a:srgbClr val="A50021"/>
              </a:buClr>
              <a:buSzPct val="100000"/>
              <a:buFont typeface="Wingdings" panose="05000000000000000000" pitchFamily="2" charset="2"/>
              <a:buChar char="Ø"/>
            </a:pPr>
            <a:r>
              <a:rPr lang="el-GR" altLang="el-GR" sz="2200" kern="0" dirty="0">
                <a:solidFill>
                  <a:srgbClr val="000000"/>
                </a:solidFill>
                <a:effectLst>
                  <a:outerShdw blurRad="38100" dist="38100" dir="2700000" algn="tl">
                    <a:srgbClr val="FFFFFF"/>
                  </a:outerShdw>
                </a:effectLst>
                <a:latin typeface="Calibri" panose="020F0502020204030204" pitchFamily="34" charset="0"/>
                <a:cs typeface="Arial" charset="0"/>
              </a:rPr>
              <a:t>Σ</a:t>
            </a:r>
            <a:r>
              <a:rPr lang="el-GR" altLang="el-GR" sz="2200" kern="0" dirty="0">
                <a:solidFill>
                  <a:srgbClr val="000000"/>
                </a:solidFill>
                <a:latin typeface="Calibri" panose="020F0502020204030204" pitchFamily="34" charset="0"/>
                <a:cs typeface="Arial" charset="0"/>
              </a:rPr>
              <a:t>τις γυναίκες, η μετατόπιση του μηχανικού άξονα προς τα έξω (λόγω φαρδύτερης λεκάνης σε σχέση με τους άνδρες) είναι αιτία αυξημένης βλαισότητας.</a:t>
            </a:r>
          </a:p>
        </p:txBody>
      </p:sp>
    </p:spTree>
    <p:extLst>
      <p:ext uri="{BB962C8B-B14F-4D97-AF65-F5344CB8AC3E}">
        <p14:creationId xmlns:p14="http://schemas.microsoft.com/office/powerpoint/2010/main" val="3277695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916"/>
            <a:ext cx="9144000" cy="936625"/>
          </a:xfrm>
        </p:spPr>
        <p:txBody>
          <a:bodyPr/>
          <a:lstStyle/>
          <a:p>
            <a:pPr eaLnBrk="1" hangingPunct="1">
              <a:defRPr/>
            </a:pPr>
            <a:r>
              <a:rPr lang="el-GR" dirty="0" smtClean="0"/>
              <a:t>Επίδραση Φορτίων στην Κνημιαία Πρόθεση </a:t>
            </a:r>
            <a:r>
              <a:rPr lang="el-GR" baseline="-16000" dirty="0" smtClean="0"/>
              <a:t>[</a:t>
            </a:r>
            <a:r>
              <a:rPr lang="el-GR" baseline="-16000" dirty="0" smtClean="0">
                <a:effectLst>
                  <a:outerShdw blurRad="38100" dist="38100" dir="2700000" algn="tl">
                    <a:srgbClr val="000000">
                      <a:alpha val="43137"/>
                    </a:srgbClr>
                  </a:outerShdw>
                </a:effectLst>
              </a:rPr>
              <a:t>1/2]</a:t>
            </a:r>
            <a:endParaRPr lang="el-GR" dirty="0"/>
          </a:p>
        </p:txBody>
      </p:sp>
      <p:sp>
        <p:nvSpPr>
          <p:cNvPr id="75779" name="2 - Θέση περιεχομένου"/>
          <p:cNvSpPr>
            <a:spLocks noGrp="1"/>
          </p:cNvSpPr>
          <p:nvPr>
            <p:ph idx="1"/>
          </p:nvPr>
        </p:nvSpPr>
        <p:spPr/>
        <p:txBody>
          <a:bodyPr/>
          <a:lstStyle/>
          <a:p>
            <a:pPr marL="355600" indent="-355600" eaLnBrk="1" hangingPunct="1">
              <a:spcBef>
                <a:spcPts val="900"/>
              </a:spcBef>
              <a:buSzPct val="100000"/>
            </a:pPr>
            <a:r>
              <a:rPr lang="el-GR" altLang="el-GR" dirty="0" smtClean="0">
                <a:solidFill>
                  <a:srgbClr val="161616"/>
                </a:solidFill>
                <a:ea typeface="Calibri" pitchFamily="34" charset="0"/>
              </a:rPr>
              <a:t>Σε εμβιομηχανικές μελέτες έχει μετρηθεί η μέγιστη τιμή του φορτίου που δέχεται η κνημιαία πρόθεση κατά τη διάρκεια καθημερινών δραστηριοτήτων:</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Κάθοδος κλίμακας: 346% (3,5) του ΣΒ </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Άνοδος κλίμακας: 316% (3,2) του ΣΒ </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Κατά την βάδιση: 261% (2,6) του ΣΒ </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Μονοποδική στήριξη: 259% (2,6) του ΣΒ </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Βαθύ κάθισμα: 253% (2,5) του ΣΒ</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Έγερση από κάθισμα: 246% (2,5) του ΣΒ </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Κάθισμα σε καρέκλα: 225% (2,3) του ΣΒ</a:t>
            </a:r>
          </a:p>
          <a:p>
            <a:pPr eaLnBrk="1" hangingPunct="1">
              <a:spcBef>
                <a:spcPts val="900"/>
              </a:spcBef>
              <a:buSzPct val="100000"/>
              <a:buFont typeface="Wingdings" panose="05000000000000000000" pitchFamily="2" charset="2"/>
              <a:buChar char="§"/>
            </a:pPr>
            <a:r>
              <a:rPr lang="el-GR" altLang="el-GR" dirty="0" smtClean="0">
                <a:solidFill>
                  <a:srgbClr val="161616"/>
                </a:solidFill>
                <a:ea typeface="Calibri" pitchFamily="34" charset="0"/>
              </a:rPr>
              <a:t>Διποδική στήριξη: 107% (1,1) του ΣΒ.</a:t>
            </a:r>
          </a:p>
        </p:txBody>
      </p:sp>
      <p:sp>
        <p:nvSpPr>
          <p:cNvPr id="7578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2702706C-BA30-425D-93BD-2819FF7B5B40}" type="slidenum">
              <a:rPr lang="el-GR" altLang="el-GR" sz="1400" smtClean="0">
                <a:solidFill>
                  <a:srgbClr val="000000"/>
                </a:solidFill>
                <a:latin typeface="Arial" charset="0"/>
              </a:rPr>
              <a:pPr eaLnBrk="1" hangingPunct="1">
                <a:spcBef>
                  <a:spcPct val="0"/>
                </a:spcBef>
                <a:buClrTx/>
                <a:buSzTx/>
                <a:buFontTx/>
                <a:buNone/>
              </a:pPr>
              <a:t>59</a:t>
            </a:fld>
            <a:endParaRPr lang="el-GR" altLang="el-GR" sz="1400" dirty="0" smtClean="0">
              <a:solidFill>
                <a:srgbClr val="000000"/>
              </a:solidFill>
              <a:latin typeface="Arial" charset="0"/>
            </a:endParaRPr>
          </a:p>
        </p:txBody>
      </p:sp>
      <p:sp>
        <p:nvSpPr>
          <p:cNvPr id="75781" name="4 - Ορθογώνιο"/>
          <p:cNvSpPr>
            <a:spLocks noChangeArrowheads="1"/>
          </p:cNvSpPr>
          <p:nvPr/>
        </p:nvSpPr>
        <p:spPr bwMode="auto">
          <a:xfrm>
            <a:off x="5724128" y="6093296"/>
            <a:ext cx="278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r>
              <a:rPr lang="en-US" altLang="el-GR" sz="1800" b="1" dirty="0" smtClean="0">
                <a:solidFill>
                  <a:srgbClr val="A50021"/>
                </a:solidFill>
                <a:latin typeface="Arial Narrow" pitchFamily="34" charset="0"/>
              </a:rPr>
              <a:t>[Kutzner et al, 2010]</a:t>
            </a:r>
            <a:r>
              <a:rPr lang="en-US" altLang="el-GR" sz="1800" dirty="0" smtClean="0">
                <a:solidFill>
                  <a:srgbClr val="FFFFFF"/>
                </a:solidFill>
                <a:latin typeface="Arial" charset="0"/>
              </a:rPr>
              <a:t>;.</a:t>
            </a:r>
            <a:endParaRPr lang="el-GR" altLang="el-GR" sz="1800" dirty="0" smtClean="0">
              <a:solidFill>
                <a:srgbClr val="FFFFFF"/>
              </a:solidFill>
              <a:latin typeface="Arial" charset="0"/>
            </a:endParaRPr>
          </a:p>
        </p:txBody>
      </p:sp>
    </p:spTree>
    <p:extLst>
      <p:ext uri="{BB962C8B-B14F-4D97-AF65-F5344CB8AC3E}">
        <p14:creationId xmlns:p14="http://schemas.microsoft.com/office/powerpoint/2010/main" val="2706101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0" y="188916"/>
            <a:ext cx="9144000" cy="936625"/>
          </a:xfrm>
        </p:spPr>
        <p:txBody>
          <a:bodyPr/>
          <a:lstStyle/>
          <a:p>
            <a:pPr eaLnBrk="1" hangingPunct="1">
              <a:defRPr/>
            </a:pPr>
            <a:r>
              <a:rPr lang="el-GR" dirty="0" smtClean="0"/>
              <a:t>Επίδραση Φορτίων στην Κνημιαία Πρόθεση </a:t>
            </a:r>
            <a:r>
              <a:rPr lang="el-GR" baseline="-16000" dirty="0" smtClean="0"/>
              <a:t>[</a:t>
            </a:r>
            <a:r>
              <a:rPr lang="el-GR" baseline="-16000" dirty="0" smtClean="0">
                <a:effectLst>
                  <a:outerShdw blurRad="38100" dist="38100" dir="2700000" algn="tl">
                    <a:srgbClr val="000000">
                      <a:alpha val="43137"/>
                    </a:srgbClr>
                  </a:outerShdw>
                </a:effectLst>
              </a:rPr>
              <a:t>2/2] </a:t>
            </a:r>
            <a:endParaRPr lang="el-GR" dirty="0"/>
          </a:p>
        </p:txBody>
      </p:sp>
      <p:sp>
        <p:nvSpPr>
          <p:cNvPr id="76803" name="6 - Θέση περιεχομένου"/>
          <p:cNvSpPr>
            <a:spLocks noGrp="1"/>
          </p:cNvSpPr>
          <p:nvPr>
            <p:ph idx="1"/>
          </p:nvPr>
        </p:nvSpPr>
        <p:spPr/>
        <p:txBody>
          <a:bodyPr/>
          <a:lstStyle/>
          <a:p>
            <a:pPr eaLnBrk="1" hangingPunct="1">
              <a:lnSpc>
                <a:spcPct val="110000"/>
              </a:lnSpc>
              <a:spcBef>
                <a:spcPts val="1200"/>
              </a:spcBef>
              <a:buSzPct val="100000"/>
            </a:pPr>
            <a:r>
              <a:rPr lang="el-GR" altLang="el-GR" sz="2400" dirty="0" smtClean="0">
                <a:solidFill>
                  <a:srgbClr val="161616"/>
                </a:solidFill>
                <a:ea typeface="Calibri" pitchFamily="34" charset="0"/>
              </a:rPr>
              <a:t>Ακόμη βρέθηκε ότι, οι μέγιστες  διατμητικές δυνάμεις (</a:t>
            </a:r>
            <a:r>
              <a:rPr lang="en-US" altLang="el-GR" sz="2400" dirty="0" smtClean="0">
                <a:solidFill>
                  <a:srgbClr val="161616"/>
                </a:solidFill>
                <a:ea typeface="Calibri" pitchFamily="34" charset="0"/>
              </a:rPr>
              <a:t>peak shear forces</a:t>
            </a:r>
            <a:r>
              <a:rPr lang="el-GR" altLang="el-GR" sz="2400" dirty="0" smtClean="0">
                <a:solidFill>
                  <a:srgbClr val="161616"/>
                </a:solidFill>
                <a:ea typeface="Calibri" pitchFamily="34" charset="0"/>
              </a:rPr>
              <a:t>)</a:t>
            </a:r>
            <a:r>
              <a:rPr lang="en-US" altLang="el-GR" sz="2400" dirty="0" smtClean="0">
                <a:solidFill>
                  <a:srgbClr val="161616"/>
                </a:solidFill>
                <a:ea typeface="Calibri" pitchFamily="34" charset="0"/>
              </a:rPr>
              <a:t> </a:t>
            </a:r>
            <a:r>
              <a:rPr lang="el-GR" altLang="el-GR" sz="2400" dirty="0" smtClean="0">
                <a:solidFill>
                  <a:srgbClr val="161616"/>
                </a:solidFill>
                <a:ea typeface="Calibri" pitchFamily="34" charset="0"/>
              </a:rPr>
              <a:t>ήταν περίπου 10-20 φορές μικρότερες από τις αξονικές δυνάμεις και ότι η συνισταμένη των δυνάμεων (</a:t>
            </a:r>
            <a:r>
              <a:rPr lang="en-US" altLang="el-GR" sz="2400" dirty="0" smtClean="0">
                <a:solidFill>
                  <a:srgbClr val="161616"/>
                </a:solidFill>
                <a:ea typeface="Calibri" pitchFamily="34" charset="0"/>
              </a:rPr>
              <a:t>resultant forces</a:t>
            </a:r>
            <a:r>
              <a:rPr lang="el-GR" altLang="el-GR" sz="2400" dirty="0" smtClean="0">
                <a:solidFill>
                  <a:srgbClr val="161616"/>
                </a:solidFill>
                <a:ea typeface="Calibri" pitchFamily="34" charset="0"/>
              </a:rPr>
              <a:t>) επιδρούσε σχεδόν κάθετα στο </a:t>
            </a:r>
            <a:r>
              <a:rPr lang="en-US" altLang="el-GR" sz="2400" dirty="0" smtClean="0">
                <a:solidFill>
                  <a:srgbClr val="161616"/>
                </a:solidFill>
                <a:ea typeface="Calibri" pitchFamily="34" charset="0"/>
              </a:rPr>
              <a:t>plateau </a:t>
            </a:r>
            <a:r>
              <a:rPr lang="el-GR" altLang="el-GR" sz="2400" dirty="0" smtClean="0">
                <a:solidFill>
                  <a:srgbClr val="161616"/>
                </a:solidFill>
                <a:ea typeface="Calibri" pitchFamily="34" charset="0"/>
              </a:rPr>
              <a:t>της κνημιαίας πρόθεσης, ακόμη και κατά τη διάρκεια της μεγάλης κάμψης (βαθύ κάθισμα).</a:t>
            </a:r>
          </a:p>
          <a:p>
            <a:pPr eaLnBrk="1" hangingPunct="1">
              <a:lnSpc>
                <a:spcPct val="110000"/>
              </a:lnSpc>
              <a:spcBef>
                <a:spcPts val="1200"/>
              </a:spcBef>
              <a:buSzPct val="100000"/>
            </a:pPr>
            <a:r>
              <a:rPr lang="el-GR" altLang="el-GR" sz="2400" dirty="0" smtClean="0">
                <a:solidFill>
                  <a:srgbClr val="161616"/>
                </a:solidFill>
                <a:ea typeface="Calibri" pitchFamily="34" charset="0"/>
              </a:rPr>
              <a:t>Οι </a:t>
            </a:r>
            <a:r>
              <a:rPr lang="el-GR" altLang="el-GR" sz="2400" dirty="0" smtClean="0">
                <a:solidFill>
                  <a:srgbClr val="161616"/>
                </a:solidFill>
                <a:ea typeface="Calibri" pitchFamily="34" charset="0"/>
              </a:rPr>
              <a:t>διατμητικές</a:t>
            </a:r>
            <a:r>
              <a:rPr lang="el-GR" altLang="el-GR" sz="2400" dirty="0" smtClean="0">
                <a:solidFill>
                  <a:srgbClr val="161616"/>
                </a:solidFill>
                <a:ea typeface="Calibri" pitchFamily="34" charset="0"/>
              </a:rPr>
              <a:t> δυνάμεις και ροπές στην κνημιαία πρόθεση είναι πολύ μικρότερες σε σύγκριση με το σύνολο των δυνάμεων που επιδρούν στο γόνατο, διότι φαίνεται ότι οι μαλακοί ιστοί γύρω από την περιοχή της άρθρωσης απορροφούν το μεγαλύτερο μέρος των εξωτερικών δυνάμεων διάτμησης.</a:t>
            </a:r>
          </a:p>
        </p:txBody>
      </p:sp>
      <p:sp>
        <p:nvSpPr>
          <p:cNvPr id="76804"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4B25662F-0010-49DD-AEEE-F64BAE2DF2CA}" type="slidenum">
              <a:rPr lang="el-GR" altLang="el-GR" sz="1400" smtClean="0">
                <a:solidFill>
                  <a:srgbClr val="000000"/>
                </a:solidFill>
                <a:latin typeface="Arial" charset="0"/>
              </a:rPr>
              <a:pPr eaLnBrk="1" hangingPunct="1">
                <a:spcBef>
                  <a:spcPct val="0"/>
                </a:spcBef>
                <a:buClrTx/>
                <a:buSzTx/>
                <a:buFontTx/>
                <a:buNone/>
              </a:pPr>
              <a:t>60</a:t>
            </a:fld>
            <a:endParaRPr lang="el-GR" altLang="el-GR" sz="1400" dirty="0" smtClean="0">
              <a:solidFill>
                <a:srgbClr val="000000"/>
              </a:solidFill>
              <a:latin typeface="Arial" charset="0"/>
            </a:endParaRPr>
          </a:p>
        </p:txBody>
      </p:sp>
      <p:sp>
        <p:nvSpPr>
          <p:cNvPr id="76805" name="7 - Ορθογώνιο"/>
          <p:cNvSpPr>
            <a:spLocks noChangeArrowheads="1"/>
          </p:cNvSpPr>
          <p:nvPr/>
        </p:nvSpPr>
        <p:spPr bwMode="auto">
          <a:xfrm>
            <a:off x="5220072" y="6013028"/>
            <a:ext cx="374508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r>
              <a:rPr lang="en-US" altLang="el-GR" sz="1800" b="1" dirty="0" smtClean="0">
                <a:solidFill>
                  <a:srgbClr val="A50021"/>
                </a:solidFill>
                <a:latin typeface="Arial Narrow" pitchFamily="34" charset="0"/>
              </a:rPr>
              <a:t>[D’Lima et al,2007</a:t>
            </a:r>
            <a:r>
              <a:rPr lang="el-GR" altLang="el-GR" sz="1800" b="1" dirty="0" smtClean="0">
                <a:solidFill>
                  <a:srgbClr val="A50021"/>
                </a:solidFill>
                <a:latin typeface="Arial Narrow" pitchFamily="34" charset="0"/>
              </a:rPr>
              <a:t>;</a:t>
            </a:r>
            <a:r>
              <a:rPr lang="en-US" altLang="el-GR" sz="1800" b="1" dirty="0" smtClean="0">
                <a:solidFill>
                  <a:srgbClr val="A50021"/>
                </a:solidFill>
                <a:latin typeface="Arial Narrow" pitchFamily="34" charset="0"/>
              </a:rPr>
              <a:t> Kutzner et al, 2010]</a:t>
            </a:r>
            <a:r>
              <a:rPr lang="en-US" altLang="el-GR" sz="1800" dirty="0" smtClean="0">
                <a:solidFill>
                  <a:srgbClr val="FFFFFF"/>
                </a:solidFill>
                <a:latin typeface="Arial Narrow" panose="020B0606020202030204" pitchFamily="34" charset="0"/>
              </a:rPr>
              <a:t>;</a:t>
            </a:r>
            <a:endParaRPr lang="el-GR" altLang="el-GR" sz="1800" dirty="0" smtClean="0">
              <a:solidFill>
                <a:srgbClr val="FFFFFF"/>
              </a:solidFill>
              <a:latin typeface="Arial Narrow" panose="020B0606020202030204" pitchFamily="34" charset="0"/>
            </a:endParaRPr>
          </a:p>
        </p:txBody>
      </p:sp>
    </p:spTree>
    <p:extLst>
      <p:ext uri="{BB962C8B-B14F-4D97-AF65-F5344CB8AC3E}">
        <p14:creationId xmlns:p14="http://schemas.microsoft.com/office/powerpoint/2010/main" val="41650946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740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6</a:t>
            </a:r>
            <a:r>
              <a:rPr lang="en-US" sz="2000" dirty="0" smtClean="0"/>
              <a:t>:</a:t>
            </a:r>
            <a:r>
              <a:rPr lang="el-GR" sz="2000" dirty="0"/>
              <a:t> Άρθρωση του Γόνατος: Στοιχεία Λειτουργικής Ανατομίας και Εμβιομηχανικής».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777100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504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extLst/>
        </p:spPr>
        <p:txBody>
          <a:bodyPr/>
          <a:lstStyle/>
          <a:p>
            <a:pPr eaLnBrk="1" hangingPunct="1">
              <a:defRPr/>
            </a:pPr>
            <a:r>
              <a:rPr lang="el-GR" altLang="el-GR" dirty="0" smtClean="0"/>
              <a:t>Κνημομηριαία Διαφυσιακή Γωνία</a:t>
            </a:r>
          </a:p>
        </p:txBody>
      </p:sp>
      <p:sp>
        <p:nvSpPr>
          <p:cNvPr id="2" name="Θέση αριθμού διαφάνειας 1"/>
          <p:cNvSpPr>
            <a:spLocks noGrp="1"/>
          </p:cNvSpPr>
          <p:nvPr>
            <p:ph type="sldNum" sz="quarter" idx="12"/>
          </p:nvPr>
        </p:nvSpPr>
        <p:spPr/>
        <p:txBody>
          <a:bodyPr/>
          <a:lstStyle/>
          <a:p>
            <a:pPr>
              <a:defRPr/>
            </a:pPr>
            <a:fld id="{C09A31D5-484D-4BE7-B1B8-6D389A8BF5B0}" type="slidenum">
              <a:rPr lang="el-GR" smtClean="0"/>
              <a:pPr>
                <a:defRPr/>
              </a:pPr>
              <a:t>6</a:t>
            </a:fld>
            <a:endParaRPr lang="el-GR" dirty="0"/>
          </a:p>
        </p:txBody>
      </p:sp>
      <p:sp>
        <p:nvSpPr>
          <p:cNvPr id="3" name="Θέση περιεχομένου 2"/>
          <p:cNvSpPr>
            <a:spLocks noGrp="1"/>
          </p:cNvSpPr>
          <p:nvPr>
            <p:ph idx="1"/>
          </p:nvPr>
        </p:nvSpPr>
        <p:spPr/>
        <p:txBody>
          <a:bodyPr/>
          <a:lstStyle/>
          <a:p>
            <a:pPr>
              <a:lnSpc>
                <a:spcPct val="112000"/>
              </a:lnSpc>
              <a:spcBef>
                <a:spcPts val="1200"/>
              </a:spcBef>
            </a:pPr>
            <a:r>
              <a:rPr lang="el-GR" altLang="el-GR" sz="2400" dirty="0">
                <a:solidFill>
                  <a:srgbClr val="000000"/>
                </a:solidFill>
              </a:rPr>
              <a:t>Η γωνία μεταξύ του ανατομικού άξονα του μηριαίου και του ανατομικού άξονα της κνήμης</a:t>
            </a:r>
            <a:r>
              <a:rPr lang="en-US" altLang="el-GR" sz="2400" dirty="0">
                <a:solidFill>
                  <a:srgbClr val="000000"/>
                </a:solidFill>
              </a:rPr>
              <a:t> </a:t>
            </a:r>
            <a:r>
              <a:rPr lang="el-GR" altLang="el-GR" sz="2400" dirty="0">
                <a:solidFill>
                  <a:srgbClr val="000000"/>
                </a:solidFill>
              </a:rPr>
              <a:t>ονομάζεται </a:t>
            </a:r>
            <a:r>
              <a:rPr lang="el-GR" altLang="el-GR" sz="2400" b="1" dirty="0">
                <a:solidFill>
                  <a:srgbClr val="000000"/>
                </a:solidFill>
              </a:rPr>
              <a:t>κνημομηριαία διαφυσιακή γωνία</a:t>
            </a:r>
            <a:r>
              <a:rPr lang="el-GR" altLang="el-GR" sz="2400" dirty="0">
                <a:solidFill>
                  <a:srgbClr val="000000"/>
                </a:solidFill>
              </a:rPr>
              <a:t> </a:t>
            </a:r>
            <a:r>
              <a:rPr lang="en-US" altLang="el-GR" sz="2400" dirty="0">
                <a:solidFill>
                  <a:srgbClr val="000000"/>
                </a:solidFill>
              </a:rPr>
              <a:t>(tibio femoral shaft angle)</a:t>
            </a:r>
            <a:r>
              <a:rPr lang="el-GR" altLang="el-GR" sz="2400" dirty="0">
                <a:solidFill>
                  <a:srgbClr val="000000"/>
                </a:solidFill>
              </a:rPr>
              <a:t> και είναι περίπου</a:t>
            </a:r>
            <a:r>
              <a:rPr lang="en-US" altLang="el-GR" sz="2400" dirty="0">
                <a:solidFill>
                  <a:srgbClr val="000000"/>
                </a:solidFill>
                <a:cs typeface="Arial" charset="0"/>
              </a:rPr>
              <a:t> 6</a:t>
            </a:r>
            <a:r>
              <a:rPr lang="el-GR" altLang="el-GR" sz="2400" baseline="30000" dirty="0">
                <a:solidFill>
                  <a:srgbClr val="000000"/>
                </a:solidFill>
                <a:cs typeface="Arial" charset="0"/>
              </a:rPr>
              <a:t>ο</a:t>
            </a:r>
            <a:r>
              <a:rPr lang="el-GR" altLang="el-GR" sz="2400" dirty="0">
                <a:solidFill>
                  <a:srgbClr val="000000"/>
                </a:solidFill>
                <a:cs typeface="Arial" charset="0"/>
              </a:rPr>
              <a:t>. </a:t>
            </a:r>
            <a:endParaRPr lang="en-US" altLang="el-GR" sz="2400" dirty="0" smtClean="0">
              <a:solidFill>
                <a:srgbClr val="000000"/>
              </a:solidFill>
              <a:cs typeface="Arial" charset="0"/>
            </a:endParaRPr>
          </a:p>
          <a:p>
            <a:pPr>
              <a:lnSpc>
                <a:spcPct val="112000"/>
              </a:lnSpc>
              <a:spcBef>
                <a:spcPts val="1200"/>
              </a:spcBef>
            </a:pPr>
            <a:r>
              <a:rPr lang="el-GR" altLang="el-GR" sz="2400" dirty="0" smtClean="0">
                <a:solidFill>
                  <a:srgbClr val="000000"/>
                </a:solidFill>
              </a:rPr>
              <a:t>Η </a:t>
            </a:r>
            <a:r>
              <a:rPr lang="el-GR" altLang="el-GR" sz="2400" dirty="0">
                <a:solidFill>
                  <a:srgbClr val="000000"/>
                </a:solidFill>
              </a:rPr>
              <a:t>κνημομηριαία γωνία σε βλαισά γόνατα είναι </a:t>
            </a:r>
            <a:r>
              <a:rPr lang="en-US" altLang="el-GR" sz="2400" dirty="0">
                <a:solidFill>
                  <a:srgbClr val="000000"/>
                </a:solidFill>
              </a:rPr>
              <a:t>&gt; 6</a:t>
            </a:r>
            <a:r>
              <a:rPr lang="el-GR" altLang="el-GR" sz="2400" baseline="30000" dirty="0">
                <a:solidFill>
                  <a:srgbClr val="000000"/>
                </a:solidFill>
              </a:rPr>
              <a:t>ο</a:t>
            </a:r>
            <a:r>
              <a:rPr lang="el-GR" altLang="el-GR" sz="2400" dirty="0">
                <a:solidFill>
                  <a:srgbClr val="000000"/>
                </a:solidFill>
              </a:rPr>
              <a:t>, ενώ σε ραιβά γόνατα είναι </a:t>
            </a:r>
            <a:r>
              <a:rPr lang="en-US" altLang="el-GR" sz="2400" dirty="0">
                <a:solidFill>
                  <a:srgbClr val="000000"/>
                </a:solidFill>
              </a:rPr>
              <a:t>&lt; 6</a:t>
            </a:r>
            <a:r>
              <a:rPr lang="el-GR" altLang="el-GR" sz="2400" baseline="30000" dirty="0">
                <a:solidFill>
                  <a:srgbClr val="000000"/>
                </a:solidFill>
              </a:rPr>
              <a:t>ο</a:t>
            </a:r>
            <a:r>
              <a:rPr lang="el-GR" altLang="el-GR" sz="2400" dirty="0" smtClean="0">
                <a:solidFill>
                  <a:srgbClr val="000000"/>
                </a:solidFill>
              </a:rPr>
              <a:t>.</a:t>
            </a:r>
            <a:endParaRPr lang="el-GR" altLang="el-GR" sz="2400" dirty="0">
              <a:ea typeface="Calibri" pitchFamily="34" charset="0"/>
            </a:endParaRPr>
          </a:p>
        </p:txBody>
      </p:sp>
    </p:spTree>
    <p:extLst>
      <p:ext uri="{BB962C8B-B14F-4D97-AF65-F5344CB8AC3E}">
        <p14:creationId xmlns:p14="http://schemas.microsoft.com/office/powerpoint/2010/main" val="918482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extLst/>
        </p:spPr>
        <p:txBody>
          <a:bodyPr/>
          <a:lstStyle/>
          <a:p>
            <a:pPr eaLnBrk="1" hangingPunct="1">
              <a:defRPr/>
            </a:pPr>
            <a:r>
              <a:rPr lang="el-GR" altLang="el-GR" dirty="0" smtClean="0"/>
              <a:t>Γωνία </a:t>
            </a:r>
            <a:r>
              <a:rPr lang="en-US" altLang="el-GR" dirty="0" smtClean="0"/>
              <a:t>Q</a:t>
            </a:r>
            <a:r>
              <a:rPr lang="el-GR" altLang="el-GR" baseline="-16000" dirty="0" smtClean="0"/>
              <a:t>  [1/3] </a:t>
            </a:r>
            <a:endParaRPr lang="el-GR" altLang="el-GR" dirty="0" smtClean="0"/>
          </a:p>
        </p:txBody>
      </p:sp>
      <p:sp>
        <p:nvSpPr>
          <p:cNvPr id="20483" name="Rectangle 5"/>
          <p:cNvSpPr>
            <a:spLocks noGrp="1" noChangeArrowheads="1"/>
          </p:cNvSpPr>
          <p:nvPr>
            <p:ph type="body" sz="half" idx="4294967295"/>
          </p:nvPr>
        </p:nvSpPr>
        <p:spPr>
          <a:xfrm>
            <a:off x="220134" y="1340767"/>
            <a:ext cx="6080058" cy="5241007"/>
          </a:xfrm>
        </p:spPr>
        <p:txBody>
          <a:bodyPr/>
          <a:lstStyle/>
          <a:p>
            <a:pPr eaLnBrk="1" hangingPunct="1">
              <a:buClr>
                <a:srgbClr val="A50021"/>
              </a:buClr>
              <a:buSzPct val="100000"/>
              <a:buFont typeface="Wingdings" pitchFamily="2" charset="2"/>
              <a:buChar char="Ø"/>
              <a:defRPr/>
            </a:pPr>
            <a:r>
              <a:rPr lang="el-GR" altLang="el-GR" b="1" dirty="0" smtClean="0">
                <a:solidFill>
                  <a:srgbClr val="000000"/>
                </a:solidFill>
                <a:latin typeface="Calibri" pitchFamily="34" charset="0"/>
              </a:rPr>
              <a:t>Γωνία </a:t>
            </a:r>
            <a:r>
              <a:rPr lang="en-US" altLang="el-GR" b="1" dirty="0" smtClean="0">
                <a:solidFill>
                  <a:srgbClr val="000000"/>
                </a:solidFill>
                <a:latin typeface="Calibri" pitchFamily="34" charset="0"/>
              </a:rPr>
              <a:t>Q </a:t>
            </a:r>
            <a:r>
              <a:rPr lang="el-GR" altLang="el-GR" dirty="0" smtClean="0">
                <a:solidFill>
                  <a:srgbClr val="000000"/>
                </a:solidFill>
                <a:latin typeface="Calibri" pitchFamily="34" charset="0"/>
              </a:rPr>
              <a:t>ονομάζεται η γωνία η οποία σχηματίζεται μεταξύ της γραμμής έλξης του ορθού μηριαίου και του επιγονατιδικού τένοντα</a:t>
            </a:r>
            <a:r>
              <a:rPr lang="en-US" altLang="el-GR" dirty="0" smtClean="0">
                <a:solidFill>
                  <a:srgbClr val="000000"/>
                </a:solidFill>
                <a:latin typeface="Calibri" pitchFamily="34" charset="0"/>
              </a:rPr>
              <a:t>.</a:t>
            </a:r>
            <a:endParaRPr lang="el-GR" altLang="el-GR" dirty="0" smtClean="0">
              <a:solidFill>
                <a:srgbClr val="000000"/>
              </a:solidFill>
              <a:latin typeface="Calibri" pitchFamily="34" charset="0"/>
            </a:endParaRPr>
          </a:p>
          <a:p>
            <a:pPr eaLnBrk="1" hangingPunct="1">
              <a:buClr>
                <a:srgbClr val="A50021"/>
              </a:buClr>
              <a:buSzPct val="100000"/>
              <a:buFont typeface="Wingdings" pitchFamily="2" charset="2"/>
              <a:buChar char="Ø"/>
              <a:defRPr/>
            </a:pPr>
            <a:r>
              <a:rPr lang="el-GR" altLang="el-GR" dirty="0" smtClean="0">
                <a:solidFill>
                  <a:srgbClr val="000000"/>
                </a:solidFill>
                <a:latin typeface="Calibri" pitchFamily="34" charset="0"/>
              </a:rPr>
              <a:t>Η  γωνία </a:t>
            </a:r>
            <a:r>
              <a:rPr lang="el-GR" altLang="el-GR" dirty="0" smtClean="0">
                <a:latin typeface="Calibri" pitchFamily="34" charset="0"/>
              </a:rPr>
              <a:t>Q σχηματίζεται από μία γραμμή που χαράσσεται ξεκινώντας από την </a:t>
            </a:r>
            <a:r>
              <a:rPr lang="el-GR" altLang="el-GR" dirty="0" smtClean="0">
                <a:solidFill>
                  <a:srgbClr val="000000"/>
                </a:solidFill>
                <a:latin typeface="Calibri" pitchFamily="34" charset="0"/>
              </a:rPr>
              <a:t>πρόσθια άνω λαγόνια άκανθα και διέρχεται από το κέντρο της επιγονατίδας και από μία κατακόρυφη γραμμή που χαράσσεται από το κνημιαίο κύρτωμα, διέρχεται από το κέντρο της επιγονατίδας και προεκτείνεται.</a:t>
            </a:r>
          </a:p>
          <a:p>
            <a:pPr eaLnBrk="1" hangingPunct="1">
              <a:buClr>
                <a:srgbClr val="A50021"/>
              </a:buClr>
              <a:buSzPct val="100000"/>
              <a:buFont typeface="Wingdings" pitchFamily="2" charset="2"/>
              <a:buChar char="Ø"/>
              <a:defRPr/>
            </a:pPr>
            <a:r>
              <a:rPr lang="el-GR" altLang="el-GR" b="1" dirty="0" smtClean="0">
                <a:solidFill>
                  <a:srgbClr val="000000"/>
                </a:solidFill>
                <a:latin typeface="Calibri" pitchFamily="34" charset="0"/>
              </a:rPr>
              <a:t>Γωνία </a:t>
            </a:r>
            <a:r>
              <a:rPr lang="el-GR" altLang="el-GR" b="1" dirty="0" smtClean="0">
                <a:latin typeface="Calibri" pitchFamily="34" charset="0"/>
              </a:rPr>
              <a:t>Q:</a:t>
            </a:r>
            <a:r>
              <a:rPr lang="el-GR" altLang="el-GR" dirty="0" smtClean="0">
                <a:latin typeface="Calibri" pitchFamily="34" charset="0"/>
              </a:rPr>
              <a:t> </a:t>
            </a:r>
          </a:p>
          <a:p>
            <a:pPr marL="812800" indent="-279400" eaLnBrk="1" hangingPunct="1">
              <a:buClr>
                <a:srgbClr val="A50021"/>
              </a:buClr>
              <a:buSzPct val="100000"/>
              <a:buFont typeface="Wingdings" panose="05000000000000000000" pitchFamily="2" charset="2"/>
              <a:buChar char="§"/>
              <a:defRPr/>
            </a:pPr>
            <a:r>
              <a:rPr lang="el-GR" altLang="el-GR" dirty="0" smtClean="0">
                <a:solidFill>
                  <a:srgbClr val="000000"/>
                </a:solidFill>
                <a:latin typeface="Calibri" pitchFamily="34" charset="0"/>
              </a:rPr>
              <a:t>Άνδρες: μεταξύ 11</a:t>
            </a:r>
            <a:r>
              <a:rPr lang="el-GR" altLang="el-GR" baseline="30000" dirty="0" smtClean="0">
                <a:solidFill>
                  <a:srgbClr val="000000"/>
                </a:solidFill>
                <a:latin typeface="Calibri" pitchFamily="34" charset="0"/>
              </a:rPr>
              <a:t>ο </a:t>
            </a:r>
            <a:r>
              <a:rPr lang="el-GR" altLang="el-GR" dirty="0" smtClean="0">
                <a:solidFill>
                  <a:srgbClr val="000000"/>
                </a:solidFill>
                <a:latin typeface="Calibri" pitchFamily="34" charset="0"/>
              </a:rPr>
              <a:t>- </a:t>
            </a:r>
            <a:r>
              <a:rPr lang="en-US" altLang="el-GR" dirty="0" smtClean="0">
                <a:solidFill>
                  <a:srgbClr val="000000"/>
                </a:solidFill>
                <a:latin typeface="Calibri" pitchFamily="34" charset="0"/>
              </a:rPr>
              <a:t> </a:t>
            </a:r>
            <a:r>
              <a:rPr lang="el-GR" altLang="el-GR" dirty="0" smtClean="0">
                <a:solidFill>
                  <a:srgbClr val="000000"/>
                </a:solidFill>
                <a:latin typeface="Calibri" pitchFamily="34" charset="0"/>
              </a:rPr>
              <a:t>13</a:t>
            </a:r>
            <a:r>
              <a:rPr lang="el-GR" altLang="el-GR" baseline="30000" dirty="0" smtClean="0">
                <a:solidFill>
                  <a:srgbClr val="000000"/>
                </a:solidFill>
                <a:latin typeface="Calibri" pitchFamily="34" charset="0"/>
              </a:rPr>
              <a:t>ο</a:t>
            </a:r>
          </a:p>
          <a:p>
            <a:pPr marL="812800" indent="-279400" eaLnBrk="1" hangingPunct="1">
              <a:buClr>
                <a:srgbClr val="A50021"/>
              </a:buClr>
              <a:buSzPct val="100000"/>
              <a:buFont typeface="Wingdings" panose="05000000000000000000" pitchFamily="2" charset="2"/>
              <a:buChar char="§"/>
              <a:defRPr/>
            </a:pPr>
            <a:r>
              <a:rPr lang="el-GR" altLang="el-GR" dirty="0" smtClean="0">
                <a:solidFill>
                  <a:srgbClr val="000000"/>
                </a:solidFill>
                <a:latin typeface="Calibri" pitchFamily="34" charset="0"/>
              </a:rPr>
              <a:t>Γυναίκες: 16</a:t>
            </a:r>
            <a:r>
              <a:rPr lang="el-GR" altLang="el-GR" baseline="30000" dirty="0" smtClean="0">
                <a:solidFill>
                  <a:srgbClr val="000000"/>
                </a:solidFill>
                <a:latin typeface="Calibri" pitchFamily="34" charset="0"/>
              </a:rPr>
              <a:t>ο</a:t>
            </a:r>
            <a:r>
              <a:rPr lang="el-GR" altLang="el-GR" dirty="0" smtClean="0">
                <a:solidFill>
                  <a:srgbClr val="000000"/>
                </a:solidFill>
                <a:latin typeface="Calibri" pitchFamily="34" charset="0"/>
              </a:rPr>
              <a:t> - 18</a:t>
            </a:r>
            <a:r>
              <a:rPr lang="el-GR" altLang="el-GR" baseline="30000" dirty="0" smtClean="0">
                <a:solidFill>
                  <a:srgbClr val="000000"/>
                </a:solidFill>
                <a:latin typeface="Calibri" pitchFamily="34" charset="0"/>
              </a:rPr>
              <a:t>ο </a:t>
            </a:r>
            <a:r>
              <a:rPr lang="el-GR" altLang="el-GR" dirty="0" smtClean="0">
                <a:solidFill>
                  <a:srgbClr val="000000"/>
                </a:solidFill>
                <a:latin typeface="Calibri" pitchFamily="34" charset="0"/>
              </a:rPr>
              <a:t>(ελαφρά βλαισότητα).</a:t>
            </a:r>
            <a:endParaRPr lang="el-GR" altLang="el-GR" dirty="0" smtClean="0">
              <a:latin typeface="Calibri" pitchFamily="34" charset="0"/>
              <a:ea typeface="Calibri" pitchFamily="34" charset="0"/>
              <a:cs typeface="Calibri" pitchFamily="34" charset="0"/>
            </a:endParaRPr>
          </a:p>
        </p:txBody>
      </p:sp>
      <p:pic>
        <p:nvPicPr>
          <p:cNvPr id="235522" name="Picture 2" descr="http://img.tfd.com/elsevier/thumbs/f17-01-9780443103780.jpg"/>
          <p:cNvPicPr>
            <a:picLocks noChangeAspect="1" noChangeArrowheads="1"/>
          </p:cNvPicPr>
          <p:nvPr/>
        </p:nvPicPr>
        <p:blipFill>
          <a:blip r:embed="rId3"/>
          <a:srcRect/>
          <a:stretch>
            <a:fillRect/>
          </a:stretch>
        </p:blipFill>
        <p:spPr bwMode="auto">
          <a:xfrm>
            <a:off x="6556025" y="1124744"/>
            <a:ext cx="1820333" cy="5384800"/>
          </a:xfrm>
          <a:prstGeom prst="rect">
            <a:avLst/>
          </a:prstGeom>
          <a:ln w="38100" cap="sq" cmpd="thickThin">
            <a:solidFill>
              <a:srgbClr val="000000"/>
            </a:solidFill>
            <a:prstDash val="solid"/>
            <a:miter lim="800000"/>
          </a:ln>
          <a:effectLst>
            <a:innerShdw blurRad="76200">
              <a:srgbClr val="000000"/>
            </a:innerShdw>
          </a:effectLst>
        </p:spPr>
      </p:pic>
      <p:sp>
        <p:nvSpPr>
          <p:cNvPr id="2" name="Θέση αριθμού διαφάνειας 1"/>
          <p:cNvSpPr>
            <a:spLocks noGrp="1"/>
          </p:cNvSpPr>
          <p:nvPr>
            <p:ph type="sldNum" sz="quarter" idx="12"/>
          </p:nvPr>
        </p:nvSpPr>
        <p:spPr/>
        <p:txBody>
          <a:bodyPr/>
          <a:lstStyle/>
          <a:p>
            <a:pPr>
              <a:defRPr/>
            </a:pPr>
            <a:fld id="{C09A31D5-484D-4BE7-B1B8-6D389A8BF5B0}" type="slidenum">
              <a:rPr lang="el-GR" smtClean="0"/>
              <a:pPr>
                <a:defRPr/>
              </a:pPr>
              <a:t>7</a:t>
            </a:fld>
            <a:endParaRPr lang="el-GR" dirty="0"/>
          </a:p>
        </p:txBody>
      </p:sp>
      <p:sp>
        <p:nvSpPr>
          <p:cNvPr id="4" name="Ορθογώνιο 3"/>
          <p:cNvSpPr/>
          <p:nvPr/>
        </p:nvSpPr>
        <p:spPr>
          <a:xfrm>
            <a:off x="6966682" y="6525344"/>
            <a:ext cx="1190775" cy="276999"/>
          </a:xfrm>
          <a:prstGeom prst="rect">
            <a:avLst/>
          </a:prstGeom>
        </p:spPr>
        <p:txBody>
          <a:bodyPr wrap="none">
            <a:spAutoFit/>
          </a:bodyPr>
          <a:lstStyle/>
          <a:p>
            <a:pPr lvl="0"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altLang="el-GR" sz="1200" dirty="0" smtClean="0">
                <a:solidFill>
                  <a:prstClr val="black"/>
                </a:solidFill>
                <a:latin typeface="Calibri"/>
                <a:hlinkClick r:id="rId4"/>
              </a:rPr>
              <a:t>img.tfd.com</a:t>
            </a:r>
            <a:endParaRPr lang="el-GR" altLang="el-GR" sz="1200" dirty="0">
              <a:solidFill>
                <a:prstClr val="black"/>
              </a:solidFill>
              <a:latin typeface="Calibri"/>
            </a:endParaRPr>
          </a:p>
        </p:txBody>
      </p:sp>
    </p:spTree>
    <p:extLst>
      <p:ext uri="{BB962C8B-B14F-4D97-AF65-F5344CB8AC3E}">
        <p14:creationId xmlns:p14="http://schemas.microsoft.com/office/powerpoint/2010/main" val="2712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el-GR" dirty="0" smtClean="0"/>
              <a:t>Γωνία </a:t>
            </a:r>
            <a:r>
              <a:rPr lang="en-US" altLang="el-GR" dirty="0" smtClean="0"/>
              <a:t>Q</a:t>
            </a:r>
            <a:r>
              <a:rPr lang="el-GR" altLang="el-GR" baseline="-16000" dirty="0" smtClean="0"/>
              <a:t>  [2/3] </a:t>
            </a:r>
            <a:endParaRPr lang="el-GR" dirty="0"/>
          </a:p>
        </p:txBody>
      </p:sp>
      <p:sp>
        <p:nvSpPr>
          <p:cNvPr id="21507" name="3 - Θέση αριθμού διαφάνειας"/>
          <p:cNvSpPr>
            <a:spLocks noGrp="1"/>
          </p:cNvSpPr>
          <p:nvPr>
            <p:ph type="sldNum" sz="quarter" idx="12"/>
          </p:nvPr>
        </p:nvSpPr>
        <p:spPr>
          <a:xfrm>
            <a:off x="8604956" y="6337300"/>
            <a:ext cx="47554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D6D6D"/>
              </a:buClr>
              <a:buSzPct val="120000"/>
              <a:buChar char="•"/>
              <a:defRPr sz="2200">
                <a:solidFill>
                  <a:srgbClr val="161616"/>
                </a:solidFill>
                <a:latin typeface="Tahoma" pitchFamily="34" charset="0"/>
              </a:defRPr>
            </a:lvl1pPr>
            <a:lvl2pPr marL="742950" indent="-285750" eaLnBrk="0" hangingPunct="0">
              <a:spcBef>
                <a:spcPct val="20000"/>
              </a:spcBef>
              <a:buFont typeface="Tahoma" pitchFamily="34" charset="0"/>
              <a:buChar char="–"/>
              <a:defRPr sz="2200">
                <a:solidFill>
                  <a:srgbClr val="161616"/>
                </a:solidFill>
                <a:latin typeface="Tahoma" pitchFamily="34" charset="0"/>
              </a:defRPr>
            </a:lvl2pPr>
            <a:lvl3pPr marL="1143000" indent="-228600" eaLnBrk="0" hangingPunct="0">
              <a:spcBef>
                <a:spcPct val="20000"/>
              </a:spcBef>
              <a:buClr>
                <a:srgbClr val="6D6D6D"/>
              </a:buClr>
              <a:buSzPct val="120000"/>
              <a:buChar char="•"/>
              <a:defRPr sz="2200">
                <a:solidFill>
                  <a:srgbClr val="161616"/>
                </a:solidFill>
                <a:latin typeface="Tahoma" pitchFamily="34" charset="0"/>
              </a:defRPr>
            </a:lvl3pPr>
            <a:lvl4pPr marL="1600200" indent="-228600" eaLnBrk="0" hangingPunct="0">
              <a:spcBef>
                <a:spcPct val="20000"/>
              </a:spcBef>
              <a:buFont typeface="Tahoma" pitchFamily="34" charset="0"/>
              <a:buChar char="–"/>
              <a:defRPr sz="2200">
                <a:solidFill>
                  <a:srgbClr val="161616"/>
                </a:solidFill>
                <a:latin typeface="Tahoma" pitchFamily="34" charset="0"/>
              </a:defRPr>
            </a:lvl4pPr>
            <a:lvl5pPr marL="2057400" indent="-228600" eaLnBrk="0" hangingPunct="0">
              <a:spcBef>
                <a:spcPct val="20000"/>
              </a:spcBef>
              <a:buClr>
                <a:srgbClr val="6D6D6D"/>
              </a:buClr>
              <a:buSzPct val="80000"/>
              <a:buFont typeface="Wingdings" pitchFamily="2" charset="2"/>
              <a:buChar char="v"/>
              <a:defRPr sz="2200">
                <a:solidFill>
                  <a:srgbClr val="161616"/>
                </a:solidFill>
                <a:latin typeface="Tahoma" pitchFamily="34" charset="0"/>
              </a:defRPr>
            </a:lvl5pPr>
            <a:lvl6pPr marL="25146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6pPr>
            <a:lvl7pPr marL="29718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7pPr>
            <a:lvl8pPr marL="34290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8pPr>
            <a:lvl9pPr marL="3886200" indent="-228600" eaLnBrk="0" fontAlgn="base" hangingPunct="0">
              <a:spcBef>
                <a:spcPct val="20000"/>
              </a:spcBef>
              <a:spcAft>
                <a:spcPct val="0"/>
              </a:spcAft>
              <a:buClr>
                <a:srgbClr val="6D6D6D"/>
              </a:buClr>
              <a:buSzPct val="80000"/>
              <a:buFont typeface="Wingdings" pitchFamily="2" charset="2"/>
              <a:buChar char="v"/>
              <a:defRPr sz="2200">
                <a:solidFill>
                  <a:srgbClr val="161616"/>
                </a:solidFill>
                <a:latin typeface="Tahoma" pitchFamily="34" charset="0"/>
              </a:defRPr>
            </a:lvl9pPr>
          </a:lstStyle>
          <a:p>
            <a:pPr eaLnBrk="1" hangingPunct="1">
              <a:spcBef>
                <a:spcPct val="0"/>
              </a:spcBef>
              <a:buClrTx/>
              <a:buSzTx/>
              <a:buFontTx/>
              <a:buNone/>
            </a:pPr>
            <a:fld id="{6E8D56CD-8FD7-4486-BF41-F3C5CACE96CD}" type="slidenum">
              <a:rPr lang="el-GR" altLang="el-GR" sz="1400" smtClean="0">
                <a:solidFill>
                  <a:srgbClr val="000000"/>
                </a:solidFill>
                <a:latin typeface="Arial" charset="0"/>
              </a:rPr>
              <a:pPr eaLnBrk="1" hangingPunct="1">
                <a:spcBef>
                  <a:spcPct val="0"/>
                </a:spcBef>
                <a:buClrTx/>
                <a:buSzTx/>
                <a:buFontTx/>
                <a:buNone/>
              </a:pPr>
              <a:t>8</a:t>
            </a:fld>
            <a:endParaRPr lang="el-GR" altLang="el-GR" sz="1400" dirty="0" smtClean="0">
              <a:solidFill>
                <a:srgbClr val="000000"/>
              </a:solidFill>
              <a:latin typeface="Arial" charset="0"/>
            </a:endParaRPr>
          </a:p>
        </p:txBody>
      </p:sp>
      <p:sp>
        <p:nvSpPr>
          <p:cNvPr id="21508" name="Rectangle 5"/>
          <p:cNvSpPr>
            <a:spLocks noGrp="1" noChangeArrowheads="1"/>
          </p:cNvSpPr>
          <p:nvPr>
            <p:ph idx="1"/>
          </p:nvPr>
        </p:nvSpPr>
        <p:spPr>
          <a:xfrm>
            <a:off x="235741" y="1198265"/>
            <a:ext cx="8728747" cy="5399087"/>
          </a:xfrm>
        </p:spPr>
        <p:txBody>
          <a:bodyPr/>
          <a:lstStyle/>
          <a:p>
            <a:pPr eaLnBrk="1" hangingPunct="1">
              <a:lnSpc>
                <a:spcPct val="110000"/>
              </a:lnSpc>
              <a:spcBef>
                <a:spcPts val="1200"/>
              </a:spcBef>
              <a:buSzPct val="100000"/>
            </a:pPr>
            <a:r>
              <a:rPr lang="el-GR" altLang="el-GR" dirty="0" smtClean="0">
                <a:solidFill>
                  <a:srgbClr val="000000"/>
                </a:solidFill>
                <a:ea typeface="Calibri" pitchFamily="34" charset="0"/>
              </a:rPr>
              <a:t>Οποιαδήποτε απόκλιση της γωνίας</a:t>
            </a:r>
            <a:r>
              <a:rPr lang="en-US" altLang="el-GR" dirty="0" smtClean="0">
                <a:solidFill>
                  <a:srgbClr val="000000"/>
                </a:solidFill>
                <a:ea typeface="Calibri" pitchFamily="34" charset="0"/>
              </a:rPr>
              <a:t> Q</a:t>
            </a:r>
            <a:r>
              <a:rPr lang="el-GR" altLang="el-GR" dirty="0" smtClean="0">
                <a:solidFill>
                  <a:srgbClr val="000000"/>
                </a:solidFill>
                <a:ea typeface="Calibri" pitchFamily="34" charset="0"/>
              </a:rPr>
              <a:t> συνοδεύεται από μία σειρά εμβιομηχανικών αλλαγών.</a:t>
            </a:r>
          </a:p>
          <a:p>
            <a:pPr eaLnBrk="1" hangingPunct="1">
              <a:lnSpc>
                <a:spcPct val="110000"/>
              </a:lnSpc>
              <a:spcBef>
                <a:spcPts val="1200"/>
              </a:spcBef>
              <a:buSzPct val="100000"/>
            </a:pPr>
            <a:r>
              <a:rPr lang="el-GR" altLang="el-GR" dirty="0" smtClean="0">
                <a:solidFill>
                  <a:srgbClr val="000000"/>
                </a:solidFill>
                <a:ea typeface="Calibri" pitchFamily="34" charset="0"/>
              </a:rPr>
              <a:t>Σε</a:t>
            </a:r>
            <a:r>
              <a:rPr lang="el-GR" altLang="el-GR" b="1" dirty="0" smtClean="0">
                <a:solidFill>
                  <a:srgbClr val="000000"/>
                </a:solidFill>
                <a:ea typeface="Calibri" pitchFamily="34" charset="0"/>
              </a:rPr>
              <a:t> Γωνία </a:t>
            </a:r>
            <a:r>
              <a:rPr lang="en-US" altLang="el-GR" b="1" dirty="0" smtClean="0">
                <a:solidFill>
                  <a:srgbClr val="000000"/>
                </a:solidFill>
                <a:ea typeface="Calibri" pitchFamily="34" charset="0"/>
              </a:rPr>
              <a:t>Q </a:t>
            </a:r>
            <a:r>
              <a:rPr lang="el-GR" altLang="el-GR" b="1" dirty="0" smtClean="0">
                <a:solidFill>
                  <a:srgbClr val="000000"/>
                </a:solidFill>
                <a:ea typeface="Calibri" pitchFamily="34" charset="0"/>
              </a:rPr>
              <a:t>&gt; 18</a:t>
            </a:r>
            <a:r>
              <a:rPr lang="el-GR" altLang="el-GR" b="1" baseline="30000" dirty="0" smtClean="0">
                <a:solidFill>
                  <a:srgbClr val="000000"/>
                </a:solidFill>
                <a:ea typeface="Calibri" pitchFamily="34" charset="0"/>
              </a:rPr>
              <a:t>ο</a:t>
            </a:r>
            <a:r>
              <a:rPr lang="en-US" altLang="el-GR" b="1" dirty="0" smtClean="0">
                <a:solidFill>
                  <a:srgbClr val="000000"/>
                </a:solidFill>
                <a:ea typeface="Calibri" pitchFamily="34" charset="0"/>
              </a:rPr>
              <a:t>- 20</a:t>
            </a:r>
            <a:r>
              <a:rPr lang="el-GR" altLang="el-GR" b="1" baseline="30000" dirty="0" smtClean="0">
                <a:solidFill>
                  <a:srgbClr val="000000"/>
                </a:solidFill>
                <a:ea typeface="Calibri" pitchFamily="34" charset="0"/>
              </a:rPr>
              <a:t>ο </a:t>
            </a:r>
            <a:r>
              <a:rPr lang="el-GR" altLang="el-GR" dirty="0" smtClean="0">
                <a:solidFill>
                  <a:srgbClr val="000000"/>
                </a:solidFill>
                <a:ea typeface="Calibri" pitchFamily="34" charset="0"/>
              </a:rPr>
              <a:t>συνυπάρχουν:</a:t>
            </a:r>
          </a:p>
          <a:p>
            <a:pPr lvl="1" eaLnBrk="1" hangingPunct="1">
              <a:lnSpc>
                <a:spcPct val="110000"/>
              </a:lnSpc>
              <a:spcBef>
                <a:spcPts val="1200"/>
              </a:spcBef>
              <a:buSzPct val="100000"/>
            </a:pPr>
            <a:r>
              <a:rPr lang="el-GR" altLang="el-GR" dirty="0" smtClean="0">
                <a:solidFill>
                  <a:srgbClr val="000000"/>
                </a:solidFill>
                <a:ea typeface="Calibri" pitchFamily="34" charset="0"/>
              </a:rPr>
              <a:t>Πρόσθια κλίση (Α</a:t>
            </a:r>
            <a:r>
              <a:rPr lang="en-US" altLang="el-GR" dirty="0" smtClean="0">
                <a:solidFill>
                  <a:srgbClr val="000000"/>
                </a:solidFill>
                <a:ea typeface="Calibri" pitchFamily="34" charset="0"/>
              </a:rPr>
              <a:t>nteversion</a:t>
            </a:r>
            <a:r>
              <a:rPr lang="el-GR" altLang="el-GR" dirty="0" smtClean="0">
                <a:solidFill>
                  <a:srgbClr val="000000"/>
                </a:solidFill>
                <a:ea typeface="Calibri" pitchFamily="34" charset="0"/>
              </a:rPr>
              <a:t>) της κεφαλής του</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μηριαίου οστού,</a:t>
            </a:r>
          </a:p>
          <a:p>
            <a:pPr lvl="1" eaLnBrk="1" hangingPunct="1">
              <a:lnSpc>
                <a:spcPct val="110000"/>
              </a:lnSpc>
              <a:spcBef>
                <a:spcPts val="1200"/>
              </a:spcBef>
              <a:buSzPct val="100000"/>
            </a:pPr>
            <a:r>
              <a:rPr lang="el-GR" altLang="el-GR" dirty="0" smtClean="0">
                <a:solidFill>
                  <a:srgbClr val="000000"/>
                </a:solidFill>
                <a:ea typeface="Calibri" pitchFamily="34" charset="0"/>
              </a:rPr>
              <a:t>Βλαισογονία,</a:t>
            </a:r>
          </a:p>
          <a:p>
            <a:pPr lvl="1" eaLnBrk="1" hangingPunct="1">
              <a:lnSpc>
                <a:spcPct val="110000"/>
              </a:lnSpc>
              <a:spcBef>
                <a:spcPts val="1200"/>
              </a:spcBef>
              <a:buSzPct val="100000"/>
            </a:pPr>
            <a:r>
              <a:rPr lang="el-GR" altLang="el-GR" dirty="0" smtClean="0">
                <a:solidFill>
                  <a:srgbClr val="000000"/>
                </a:solidFill>
                <a:ea typeface="Calibri" pitchFamily="34" charset="0"/>
              </a:rPr>
              <a:t>Έξω στροφή κνήμης</a:t>
            </a:r>
            <a:r>
              <a:rPr lang="en-US" altLang="el-GR" dirty="0" smtClean="0">
                <a:solidFill>
                  <a:srgbClr val="000000"/>
                </a:solidFill>
                <a:ea typeface="Calibri" pitchFamily="34" charset="0"/>
              </a:rPr>
              <a:t> -</a:t>
            </a:r>
            <a:r>
              <a:rPr lang="el-GR" altLang="el-GR" dirty="0" smtClean="0">
                <a:solidFill>
                  <a:srgbClr val="000000"/>
                </a:solidFill>
                <a:ea typeface="Calibri" pitchFamily="34" charset="0"/>
              </a:rPr>
              <a:t> </a:t>
            </a:r>
            <a:r>
              <a:rPr lang="en-US" altLang="el-GR" dirty="0" smtClean="0">
                <a:solidFill>
                  <a:srgbClr val="000000"/>
                </a:solidFill>
                <a:ea typeface="Calibri" pitchFamily="34" charset="0"/>
              </a:rPr>
              <a:t>toe out</a:t>
            </a:r>
            <a:r>
              <a:rPr lang="el-GR" altLang="el-GR" dirty="0" smtClean="0">
                <a:solidFill>
                  <a:srgbClr val="000000"/>
                </a:solidFill>
                <a:ea typeface="Calibri" pitchFamily="34" charset="0"/>
              </a:rPr>
              <a:t>,</a:t>
            </a:r>
          </a:p>
          <a:p>
            <a:pPr lvl="1" eaLnBrk="1" hangingPunct="1">
              <a:lnSpc>
                <a:spcPct val="110000"/>
              </a:lnSpc>
              <a:spcBef>
                <a:spcPts val="1200"/>
              </a:spcBef>
              <a:buSzPct val="100000"/>
            </a:pPr>
            <a:r>
              <a:rPr lang="el-GR" altLang="el-GR" dirty="0" smtClean="0">
                <a:solidFill>
                  <a:srgbClr val="000000"/>
                </a:solidFill>
                <a:ea typeface="Calibri" pitchFamily="34" charset="0"/>
              </a:rPr>
              <a:t>Η γραμμή έλξης του ορθού μηριαίου μυός συμπίπτει με τον ανατομικό άξονα του μηριαίου </a:t>
            </a:r>
            <a:r>
              <a:rPr lang="el-GR" altLang="el-GR" dirty="0" smtClean="0">
                <a:solidFill>
                  <a:srgbClr val="000000"/>
                </a:solidFill>
                <a:cs typeface="Arial" charset="0"/>
              </a:rPr>
              <a:t>με αποτέλεσμα την αύξηση του</a:t>
            </a:r>
            <a:r>
              <a:rPr lang="en-US" altLang="el-GR" dirty="0" smtClean="0">
                <a:solidFill>
                  <a:srgbClr val="000000"/>
                </a:solidFill>
                <a:cs typeface="Arial" charset="0"/>
              </a:rPr>
              <a:t> </a:t>
            </a:r>
            <a:r>
              <a:rPr lang="el-GR" altLang="el-GR" dirty="0" smtClean="0">
                <a:solidFill>
                  <a:srgbClr val="000000"/>
                </a:solidFill>
                <a:cs typeface="Arial" charset="0"/>
              </a:rPr>
              <a:t>μηχανικού πλεονεκτήματος (</a:t>
            </a:r>
            <a:r>
              <a:rPr lang="en-US" altLang="el-GR" dirty="0" smtClean="0">
                <a:solidFill>
                  <a:srgbClr val="000000"/>
                </a:solidFill>
                <a:ea typeface="Calibri" pitchFamily="34" charset="0"/>
              </a:rPr>
              <a:t>Lateral tracking </a:t>
            </a:r>
            <a:r>
              <a:rPr lang="el-GR" altLang="el-GR" dirty="0" smtClean="0">
                <a:solidFill>
                  <a:srgbClr val="000000"/>
                </a:solidFill>
                <a:ea typeface="Calibri" pitchFamily="34" charset="0"/>
              </a:rPr>
              <a:t>της επιγονατίδας)</a:t>
            </a:r>
            <a:r>
              <a:rPr lang="el-GR" altLang="el-GR" dirty="0" smtClean="0">
                <a:solidFill>
                  <a:srgbClr val="000000"/>
                </a:solidFill>
                <a:cs typeface="Arial" charset="0"/>
              </a:rPr>
              <a:t>, </a:t>
            </a:r>
          </a:p>
          <a:p>
            <a:pPr lvl="1" eaLnBrk="1" hangingPunct="1">
              <a:lnSpc>
                <a:spcPct val="110000"/>
              </a:lnSpc>
              <a:spcBef>
                <a:spcPts val="1200"/>
              </a:spcBef>
              <a:buSzPct val="100000"/>
            </a:pPr>
            <a:r>
              <a:rPr lang="el-GR" altLang="el-GR" dirty="0" smtClean="0">
                <a:solidFill>
                  <a:srgbClr val="000000"/>
                </a:solidFill>
                <a:ea typeface="Calibri" pitchFamily="34" charset="0"/>
              </a:rPr>
              <a:t>Υπεξάρθρωση της επιγονατίδας προς τα έξω,</a:t>
            </a:r>
          </a:p>
          <a:p>
            <a:pPr lvl="1" eaLnBrk="1" hangingPunct="1">
              <a:lnSpc>
                <a:spcPct val="110000"/>
              </a:lnSpc>
              <a:spcBef>
                <a:spcPts val="1200"/>
              </a:spcBef>
              <a:buSzPct val="100000"/>
            </a:pPr>
            <a:r>
              <a:rPr lang="el-GR" altLang="el-GR" dirty="0" smtClean="0">
                <a:solidFill>
                  <a:srgbClr val="000000"/>
                </a:solidFill>
                <a:ea typeface="Calibri" pitchFamily="34" charset="0"/>
              </a:rPr>
              <a:t>Χονδρομαλάκυνση της επιγονατίδας.</a:t>
            </a:r>
          </a:p>
        </p:txBody>
      </p:sp>
    </p:spTree>
    <p:extLst>
      <p:ext uri="{BB962C8B-B14F-4D97-AF65-F5344CB8AC3E}">
        <p14:creationId xmlns:p14="http://schemas.microsoft.com/office/powerpoint/2010/main" val="13892195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3F0ucKzBay4"/>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new 2">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396</TotalTime>
  <Words>5230</Words>
  <Application>Microsoft Office PowerPoint</Application>
  <PresentationFormat>Προβολή στην οθόνη (4:3)</PresentationFormat>
  <Paragraphs>479</Paragraphs>
  <Slides>68</Slides>
  <Notes>27</Notes>
  <HiddenSlides>0</HiddenSlides>
  <MMClips>0</MMClips>
  <ScaleCrop>false</ScaleCrop>
  <HeadingPairs>
    <vt:vector size="4" baseType="variant">
      <vt:variant>
        <vt:lpstr>Θέμα</vt:lpstr>
      </vt:variant>
      <vt:variant>
        <vt:i4>4</vt:i4>
      </vt:variant>
      <vt:variant>
        <vt:lpstr>Τίτλοι διαφανειών</vt:lpstr>
      </vt:variant>
      <vt:variant>
        <vt:i4>68</vt:i4>
      </vt:variant>
    </vt:vector>
  </HeadingPairs>
  <TitlesOfParts>
    <vt:vector size="72" baseType="lpstr">
      <vt:lpstr>OC_template_new</vt:lpstr>
      <vt:lpstr>1_OC_template_new 2</vt:lpstr>
      <vt:lpstr>OC_template_updated</vt:lpstr>
      <vt:lpstr>1_OC_template_updated</vt:lpstr>
      <vt:lpstr>Κλινική Άσκηση στη Φυσικοθεραπεία Μυοσκελετικών Κακώσεων και Παθήσεων</vt:lpstr>
      <vt:lpstr> Η Άρθρωση του Γόνατος</vt:lpstr>
      <vt:lpstr>Η Άρθρωση του Γόνατος [1/2]</vt:lpstr>
      <vt:lpstr>Η  Άρθρωση  του  Γόνατος [2/2]</vt:lpstr>
      <vt:lpstr>Άξονες Κάτω Άκρου</vt:lpstr>
      <vt:lpstr>Μηχανικός Άξονας Κάτω Άκρου</vt:lpstr>
      <vt:lpstr>Κνημομηριαία Διαφυσιακή Γωνία</vt:lpstr>
      <vt:lpstr>Γωνία Q  [1/3] </vt:lpstr>
      <vt:lpstr>Γωνία Q  [2/3] </vt:lpstr>
      <vt:lpstr>Γωνία Q  [3/3] </vt:lpstr>
      <vt:lpstr>Διαεπιφυσιακή Γωνία  &amp;  Γωνία Κλίσης</vt:lpstr>
      <vt:lpstr>Ανατομία των Μηριαίων Κονδύλων</vt:lpstr>
      <vt:lpstr>Γεωμετρία των Μηριαίων Κονδύλων</vt:lpstr>
      <vt:lpstr>Μηριαίοι Κόνδυλοι – Μηριαία Τροχιλία</vt:lpstr>
      <vt:lpstr>Ανατομία Κνημιαίων Κονδύλων</vt:lpstr>
      <vt:lpstr> Επιγονατίδα – Επιγονατιδικός Σύνδεσμος</vt:lpstr>
      <vt:lpstr>Επιγονατίδα</vt:lpstr>
      <vt:lpstr> Μαλακά Μόρια </vt:lpstr>
      <vt:lpstr>Πρόσθιος Χιαστός Σύνδεσμος</vt:lpstr>
      <vt:lpstr>Οπίσθιος Χιαστός Σύνδεσμος</vt:lpstr>
      <vt:lpstr>Γεωμετρία των Χιαστών Συνδέσμων</vt:lpstr>
      <vt:lpstr>Πλάγιοι Σύνδεσμοι</vt:lpstr>
      <vt:lpstr>Μηνίσκοι</vt:lpstr>
      <vt:lpstr>Επιγονατιδομηριαία Άρθρωση  Στοιχεία Εμβιομηχανικής </vt:lpstr>
      <vt:lpstr> Ο Εμβιομηχανικός Ρόλος της Επιγονατίδας</vt:lpstr>
      <vt:lpstr>Κίνηση Επιγονατίδας - Επιφάνειες Επαφής  [1/2] </vt:lpstr>
      <vt:lpstr>Κίνηση Επιγονατίδας - Επιφάνειες Επαφής  [2/2] </vt:lpstr>
      <vt:lpstr>Κίνηση Επιγονατίδας - Μοχλοβραχίονας Έκτασης [1/3] </vt:lpstr>
      <vt:lpstr>Κίνηση Επιγονατίδας - Μοχλοβραχίονας Έκτασης  [2/3] </vt:lpstr>
      <vt:lpstr>Κίνηση Επιγονατίδας - Μοχλοβραχίονας Έκτασης  [3/3] </vt:lpstr>
      <vt:lpstr>Δυνάμεις στην Επιγονατιδομηριαία Άρθρωση</vt:lpstr>
      <vt:lpstr>Επιγονατιδομηριαία Αντίδραση Τετρακέφαλος</vt:lpstr>
      <vt:lpstr>Επιγονατιδομηριαία Αντίδραση Κάμψη του Γόνατος </vt:lpstr>
      <vt:lpstr>Ροπή Κάμψης από Όρθια θέση</vt:lpstr>
      <vt:lpstr>Επιγονατιδομηριαία Αντίδραση Έκταση του Γόνατος</vt:lpstr>
      <vt:lpstr>Επιγονατιδομηριαία Αντίδραση Κάμψη του Γόνατος  [1/2] </vt:lpstr>
      <vt:lpstr>Επιγονατιδομηριαία Αντίδραση Κάμψη του Γόνατος  [2/2] </vt:lpstr>
      <vt:lpstr>Επιγονατιδομηριαία Αντίδραση  Κλειστή και Ανοικτή Κινητική Αλυσίδα</vt:lpstr>
      <vt:lpstr>Δυνάμεις στην Επιγονατιδομηριαία Άρθρωση</vt:lpstr>
      <vt:lpstr>Κνημομηριαία Άρθρωση  Στοιχεία Βιομηχανικής Ανάλυσης </vt:lpstr>
      <vt:lpstr>Κνημομηριαία Άρθρωση</vt:lpstr>
      <vt:lpstr>Κάμψη Γόνατος σε Ελεύθερες Δραστηριότητες</vt:lpstr>
      <vt:lpstr>Κλείδωμα του Γόνατος Screw Home Mechanism</vt:lpstr>
      <vt:lpstr>Άξονας Περιστροφής της Κνήμης</vt:lpstr>
      <vt:lpstr>Ελικοειδής Περιστροφή της Κνήμης [1/2] </vt:lpstr>
      <vt:lpstr>Ελικοειδής Περιστροφή της Κνήμης [2/2] </vt:lpstr>
      <vt:lpstr>Δοκιμασία Helfet</vt:lpstr>
      <vt:lpstr>Κνημομηριαία Άρθρωση Γίγλυμος και Τροχοειδής κίνηση  [1/2] </vt:lpstr>
      <vt:lpstr>Κνημομηριαία Άρθρωση Γίγλυμος και Τροχοειδής κίνηση [2/2] </vt:lpstr>
      <vt:lpstr>Κνημομηριαία Άρθρωση Γίγλυμος  Κίνηση </vt:lpstr>
      <vt:lpstr>Κνημομηριαία Άρθρωση Τροχοειδής Κίνηση </vt:lpstr>
      <vt:lpstr>Κνημομηριαία Άρθρωση Στιγμιαίο Κέντρο Περιστροφής</vt:lpstr>
      <vt:lpstr>Κνημομηριαία Άρθρωση Μετατόπιση  Κέντρου  Περιστροφής</vt:lpstr>
      <vt:lpstr>Δυνάμεις στην Κνημομηριαία Άρθρωση [1/3]</vt:lpstr>
      <vt:lpstr>Δυνάμεις στην Κνημομηριαία Άρθρωση [2/3]</vt:lpstr>
      <vt:lpstr>Δυνάμεις στην Κνημομηριαία Άρθρωση [3/3]</vt:lpstr>
      <vt:lpstr>Κνημομηριαία Αντίδραση κατά τη Βάδιση</vt:lpstr>
      <vt:lpstr>Ισοκινητική  Αξιολόγηση  στο  Γόνατο</vt:lpstr>
      <vt:lpstr>Ολική Αρθροπλαστική Γόνατος Επίδραση Φορτίων στην Κνημιαία Πρόθεση</vt:lpstr>
      <vt:lpstr>Επίδραση Φορτίων στην Κνημιαία Πρόθεση [1/2]</vt:lpstr>
      <vt:lpstr>Επίδραση Φορτίων στην Κνημιαία Πρόθεση [2/2] </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42</cp:revision>
  <dcterms:created xsi:type="dcterms:W3CDTF">2015-01-07T11:20:08Z</dcterms:created>
  <dcterms:modified xsi:type="dcterms:W3CDTF">2015-03-27T13:34:08Z</dcterms:modified>
</cp:coreProperties>
</file>