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119"/>
  </p:notesMasterIdLst>
  <p:handoutMasterIdLst>
    <p:handoutMasterId r:id="rId120"/>
  </p:handoutMasterIdLst>
  <p:sldIdLst>
    <p:sldId id="3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65" r:id="rId15"/>
    <p:sldId id="266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78" r:id="rId27"/>
    <p:sldId id="282" r:id="rId28"/>
    <p:sldId id="283" r:id="rId29"/>
    <p:sldId id="284" r:id="rId30"/>
    <p:sldId id="286" r:id="rId31"/>
    <p:sldId id="287" r:id="rId32"/>
    <p:sldId id="285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8" r:id="rId111"/>
    <p:sldId id="369" r:id="rId112"/>
    <p:sldId id="370" r:id="rId113"/>
    <p:sldId id="375" r:id="rId114"/>
    <p:sldId id="376" r:id="rId115"/>
    <p:sldId id="377" r:id="rId116"/>
    <p:sldId id="373" r:id="rId117"/>
    <p:sldId id="378" r:id="rId118"/>
  </p:sldIdLst>
  <p:sldSz cx="9144000" cy="6858000" type="screen4x3"/>
  <p:notesSz cx="7104063" cy="10234613"/>
  <p:custDataLst>
    <p:tags r:id="rId121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075"/>
    <a:srgbClr val="820000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3" autoAdjust="0"/>
    <p:restoredTop sz="94670" autoAdjust="0"/>
  </p:normalViewPr>
  <p:slideViewPr>
    <p:cSldViewPr>
      <p:cViewPr varScale="1">
        <p:scale>
          <a:sx n="107" d="100"/>
          <a:sy n="107" d="100"/>
        </p:scale>
        <p:origin x="-162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handoutMaster" Target="handoutMasters/handoutMaster1.xml"/><Relationship Id="rId125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ags" Target="tags/tag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01910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40623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59655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35083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48353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85268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96316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49617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7366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0176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77779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48304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48932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689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97337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63507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3675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2368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766820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505342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133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63391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283968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65888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75475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783016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724409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87308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669212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855466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108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109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538008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110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114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78650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50618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6826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7143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8163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80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52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33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54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45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78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12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80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59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0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5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Autofit/>
          </a:bodyPr>
          <a:lstStyle/>
          <a:p>
            <a:pPr fontAlgn="auto">
              <a:spcAft>
                <a:spcPts val="1200"/>
              </a:spcAft>
            </a:pPr>
            <a:r>
              <a:rPr lang="el-GR" sz="2400" b="1" dirty="0" smtClean="0"/>
              <a:t>Ενότητα </a:t>
            </a:r>
            <a:r>
              <a:rPr lang="en-US" sz="2400" b="1" dirty="0" smtClean="0"/>
              <a:t>9</a:t>
            </a:r>
            <a:r>
              <a:rPr lang="el-GR" sz="2400" dirty="0" smtClean="0"/>
              <a:t>:</a:t>
            </a:r>
            <a:r>
              <a:rPr lang="en-US" sz="2400" dirty="0" smtClean="0"/>
              <a:t> </a:t>
            </a:r>
            <a:r>
              <a:rPr lang="el-GR" sz="2400" dirty="0"/>
              <a:t>Επένδυση του Κέρινου Ομοιώματος με Πυρόχωμα</a:t>
            </a:r>
          </a:p>
          <a:p>
            <a:pPr fontAlgn="auto">
              <a:spcAft>
                <a:spcPts val="0"/>
              </a:spcAft>
            </a:pPr>
            <a:r>
              <a:rPr lang="el-GR" sz="22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2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200" dirty="0">
                <a:solidFill>
                  <a:sysClr val="windowText" lastClr="000000"/>
                </a:solidFill>
              </a:rPr>
              <a:t>DDs, Dr Dent. </a:t>
            </a:r>
            <a:r>
              <a:rPr lang="el-GR" sz="22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2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48187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38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Μέθοδοι υγροσκοπικής διαστολής πυροχώματος </a:t>
            </a: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2)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22604" y="1988840"/>
            <a:ext cx="8229600" cy="28083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b="1" dirty="0">
                <a:solidFill>
                  <a:srgbClr val="075075"/>
                </a:solidFill>
              </a:rPr>
              <a:t>Θερμική διαστολή </a:t>
            </a:r>
            <a:r>
              <a:rPr lang="el-GR" sz="2400" dirty="0"/>
              <a:t>είναι η γραμμική διαστολή του πυροχώματος που γίνεται όσο χρόνο ο δακτύλιος θερμαίνεται στο φούρνο αποκήρωσης για την εξάχνωση του κεριού</a:t>
            </a:r>
            <a:r>
              <a:rPr lang="el-GR" sz="2400" dirty="0" smtClean="0"/>
              <a:t>.</a:t>
            </a:r>
          </a:p>
          <a:p>
            <a:pPr marL="0" indent="0">
              <a:spcBef>
                <a:spcPts val="4800"/>
              </a:spcBef>
              <a:buNone/>
            </a:pPr>
            <a:r>
              <a:rPr lang="el-GR" sz="2400" b="1" dirty="0">
                <a:solidFill>
                  <a:srgbClr val="820000"/>
                </a:solidFill>
              </a:rPr>
              <a:t>Αποτελεί τη σημαντικότερη και μεγαλύτερη διαστολή φθάνοντας το 1,30</a:t>
            </a:r>
            <a:r>
              <a:rPr lang="el-GR" sz="2400" b="1" dirty="0" smtClean="0">
                <a:solidFill>
                  <a:srgbClr val="820000"/>
                </a:solidFill>
              </a:rPr>
              <a:t>%.</a:t>
            </a:r>
            <a:endParaRPr lang="el-GR" sz="2400" b="1" dirty="0">
              <a:solidFill>
                <a:srgbClr val="82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944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Ηλεκτρονικές συσκευές χύτευσης 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966" y="1316037"/>
            <a:ext cx="573475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514311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022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Ηλεκτρονικές συσκευές χύτευσης 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73" y="1344172"/>
            <a:ext cx="5510742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520640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826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9686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Ηλεκτρονικές συσκευές χύτευσης 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(4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10)</a:t>
            </a:r>
            <a:endParaRPr lang="el-GR" sz="360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852" y="1627639"/>
            <a:ext cx="4938297" cy="456123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3007694" y="1196752"/>
            <a:ext cx="31286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b="1" dirty="0" smtClean="0">
                <a:solidFill>
                  <a:srgbClr val="820000"/>
                </a:solidFill>
                <a:latin typeface="+mn-lt"/>
              </a:rPr>
              <a:t>Συσκευή χύτευσης κενού</a:t>
            </a:r>
            <a:endParaRPr lang="el-GR" sz="22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187624" y="640826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819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Ηλεκτρονικές συσκευές χύτευσης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(5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855" y="1170694"/>
            <a:ext cx="5456979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785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Ηλεκτρονικές συσκευές χύτευσης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(6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78474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21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Ηλεκτρονικές συσκευές χύτευσης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(7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204300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13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Ηλεκτρονικές συσκευές χύτευσης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(8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162" y="1340768"/>
            <a:ext cx="5952365" cy="446427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42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Ηλεκτρονικές συσκευές χύτευσης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(9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203" y="1336641"/>
            <a:ext cx="584228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494514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84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Ηλεκτρονικές συσκευές χύτευσης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>
                <a:solidFill>
                  <a:srgbClr val="075075"/>
                </a:solidFill>
              </a:rPr>
              <a:t>(</a:t>
            </a:r>
            <a:r>
              <a:rPr lang="el-GR" sz="3600" b="0" dirty="0" smtClean="0">
                <a:solidFill>
                  <a:srgbClr val="075075"/>
                </a:solidFill>
              </a:rPr>
              <a:t>10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3600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075075"/>
                </a:solidFill>
              </a:rPr>
              <a:t>ταχύτητα ψύξης </a:t>
            </a:r>
            <a:r>
              <a:rPr lang="el-GR" sz="2400" dirty="0"/>
              <a:t>του χυτού επηρεάζει τις ιδιότητες του κράματος. Όσο μεγαλύτερη είναι η ταχύτητα ψύξης, τόσο μικρόκκοκη δομή παρουσιάζει το κράμα, άρα και βελτιωμένες φυσικές ιδιότητες. </a:t>
            </a:r>
          </a:p>
          <a:p>
            <a:pPr marL="0" indent="0" algn="just">
              <a:spcBef>
                <a:spcPts val="2400"/>
              </a:spcBef>
              <a:buNone/>
            </a:pPr>
            <a:r>
              <a:rPr lang="el-GR" sz="2400" b="1" dirty="0" smtClean="0">
                <a:solidFill>
                  <a:srgbClr val="075075"/>
                </a:solidFill>
              </a:rPr>
              <a:t>Στα </a:t>
            </a:r>
            <a:r>
              <a:rPr lang="el-GR" sz="2400" b="1" dirty="0">
                <a:solidFill>
                  <a:srgbClr val="075075"/>
                </a:solidFill>
              </a:rPr>
              <a:t>χρυσοκράματα η αύξηση της ταχύτητας ψύξης μειώνει την σκληρότητα.</a:t>
            </a:r>
            <a:r>
              <a:rPr lang="el-GR" sz="2400" dirty="0"/>
              <a:t> Πριν τοποθετηθούν όμως στο στόμα πρέπει να υποστούν τη διαδικασία της </a:t>
            </a:r>
            <a:r>
              <a:rPr lang="el-GR" sz="2400" b="1" dirty="0">
                <a:solidFill>
                  <a:srgbClr val="075075"/>
                </a:solidFill>
              </a:rPr>
              <a:t>ανόπτησης</a:t>
            </a:r>
            <a:r>
              <a:rPr lang="el-GR" sz="2400" dirty="0"/>
              <a:t> για να αποκτήσουν ξανά την απαιτούμενη σκληρότητα.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0110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586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Σύνθεση πυροχωμάτων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4200"/>
              </a:spcBef>
            </a:pPr>
            <a:r>
              <a:rPr lang="el-GR" sz="2400" b="1" dirty="0"/>
              <a:t>Πυρίμαχο </a:t>
            </a:r>
            <a:r>
              <a:rPr lang="el-GR" sz="2400" b="1" dirty="0" smtClean="0"/>
              <a:t>υλικό,</a:t>
            </a:r>
            <a:endParaRPr lang="el-GR" sz="2400" b="1" dirty="0"/>
          </a:p>
          <a:p>
            <a:pPr>
              <a:spcBef>
                <a:spcPts val="4200"/>
              </a:spcBef>
            </a:pPr>
            <a:r>
              <a:rPr lang="el-GR" sz="2400" b="1" dirty="0"/>
              <a:t>Συνδετικό </a:t>
            </a:r>
            <a:r>
              <a:rPr lang="el-GR" sz="2400" b="1" dirty="0" smtClean="0"/>
              <a:t>υλικό,</a:t>
            </a:r>
            <a:endParaRPr lang="el-GR" sz="2400" b="1" dirty="0"/>
          </a:p>
          <a:p>
            <a:pPr>
              <a:spcBef>
                <a:spcPts val="4200"/>
              </a:spcBef>
            </a:pPr>
            <a:r>
              <a:rPr lang="el-GR" sz="2400" b="1" dirty="0"/>
              <a:t>Διάφορες χημικές ουσίες  </a:t>
            </a:r>
            <a:r>
              <a:rPr lang="el-GR" sz="2400" dirty="0"/>
              <a:t>για την τροποποίηση διαφόρων φυσικών ιδιοτήτων.</a:t>
            </a:r>
          </a:p>
          <a:p>
            <a:pPr>
              <a:spcBef>
                <a:spcPts val="42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896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2432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9</a:t>
            </a:r>
            <a:r>
              <a:rPr lang="en-US" sz="2000" dirty="0" smtClean="0"/>
              <a:t>:</a:t>
            </a:r>
            <a:r>
              <a:rPr lang="el-GR" sz="2000" dirty="0"/>
              <a:t> Επένδυση του Κέρινου Ομοιώματος με Πυρόχωμα». 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96854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43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19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3592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Αδάμ </a:t>
            </a:r>
            <a:r>
              <a:rPr lang="el-GR" sz="2000" dirty="0"/>
              <a:t>Α., Δρούκας Β. Στοιχεία ακινήτου οδοντικής προσθετικής. Εκδόσεις Παρισιάνος, Αθήνα 1981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Ανδριτσάκης </a:t>
            </a:r>
            <a:r>
              <a:rPr lang="el-GR" sz="2000" dirty="0"/>
              <a:t>Δ. Ακίνητη επανορθωτική προσθετική. Εκδόσεις Ζαχαρόπουλος, Αθήνα, 2002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59912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2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Είδη πυροχωμάτων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6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Πυροχώματα γύψου ή απλά </a:t>
            </a:r>
            <a:r>
              <a:rPr lang="el-GR" sz="2400" dirty="0" smtClean="0"/>
              <a:t>πυροχώματα,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Πυροχώματα φωσφορικού </a:t>
            </a:r>
            <a:r>
              <a:rPr lang="el-GR" sz="2400" dirty="0" smtClean="0"/>
              <a:t>τύπου,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Πυροχώματα πυριτικού </a:t>
            </a:r>
            <a:r>
              <a:rPr lang="el-GR" sz="2400" dirty="0" smtClean="0"/>
              <a:t>τύπου,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Πυροχώματα </a:t>
            </a:r>
            <a:r>
              <a:rPr lang="el-GR" sz="2400" dirty="0" smtClean="0"/>
              <a:t>μαγνησίας – ζιρκονίας.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ü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5" name="Δεξιό άγκιστρο 4"/>
          <p:cNvSpPr/>
          <p:nvPr/>
        </p:nvSpPr>
        <p:spPr>
          <a:xfrm>
            <a:off x="5508104" y="1988840"/>
            <a:ext cx="576064" cy="2088232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6084168" y="2802123"/>
            <a:ext cx="2745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820000"/>
                </a:solidFill>
                <a:latin typeface="+mn-lt"/>
              </a:rPr>
              <a:t>Ειδικά πυροχώματα</a:t>
            </a:r>
            <a:endParaRPr lang="el-GR" sz="2400" b="1" dirty="0">
              <a:solidFill>
                <a:srgbClr val="82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9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Πυροχώματα γύψου ή απλά πυροχώματα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b="1" dirty="0"/>
              <a:t>Πυρίμαχο υλικό</a:t>
            </a:r>
            <a:r>
              <a:rPr lang="el-GR" sz="2400" dirty="0"/>
              <a:t>: SiO2 (χαλαζίας, χριστοβαλίτης  ~ 60-65</a:t>
            </a:r>
            <a:r>
              <a:rPr lang="el-GR" sz="2400" dirty="0" smtClean="0"/>
              <a:t>%,</a:t>
            </a:r>
            <a:endParaRPr lang="el-GR" sz="2400" dirty="0"/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b="1" dirty="0"/>
              <a:t>Συνδετική ουσία: </a:t>
            </a:r>
            <a:r>
              <a:rPr lang="el-GR" sz="2400" dirty="0"/>
              <a:t>γύψος ~ 30-35</a:t>
            </a:r>
            <a:r>
              <a:rPr lang="el-GR" sz="2400" dirty="0" smtClean="0"/>
              <a:t>%,</a:t>
            </a:r>
            <a:endParaRPr lang="el-GR" sz="2400" dirty="0"/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Κατάλληλα για χύτευση κραμάτων χαμηλού σημείου τήξης </a:t>
            </a:r>
            <a:r>
              <a:rPr lang="el-GR" sz="2400" dirty="0" smtClean="0"/>
              <a:t>&lt;650 </a:t>
            </a:r>
            <a:r>
              <a:rPr lang="el-GR" sz="2400" dirty="0"/>
              <a:t>C (χρυσοκράματα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Χρησιμοποιούνται στην κατασκευή χυτών μικρού μεγέθους (ένθετα,επένθετα, στεφάνες</a:t>
            </a:r>
            <a:r>
              <a:rPr lang="el-GR" sz="2400" dirty="0" smtClean="0"/>
              <a:t>). 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0306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Πυροχώματα φωσφορικού τύπου </a:t>
            </a:r>
            <a:br>
              <a:rPr lang="el-GR" sz="4400" dirty="0" smtClean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 από 3)</a:t>
            </a:r>
            <a:endParaRPr lang="el-GR" sz="36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b="1" dirty="0"/>
              <a:t>Πυρίμαχο υλικό: </a:t>
            </a:r>
            <a:r>
              <a:rPr lang="el-GR" sz="2400" dirty="0"/>
              <a:t>ενώσεις του </a:t>
            </a:r>
            <a:r>
              <a:rPr lang="el-GR" sz="2400" dirty="0" smtClean="0"/>
              <a:t>πυριτίου,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b="1" dirty="0"/>
              <a:t>Συνδετικό υλικό: </a:t>
            </a:r>
            <a:r>
              <a:rPr lang="el-GR" sz="2400" dirty="0"/>
              <a:t>φωσφορικές ενώσεις.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Κατάλληλα για χύτευση κραμάτων υψηλού σημείου τήξης </a:t>
            </a:r>
            <a:r>
              <a:rPr lang="el-GR" sz="2400" dirty="0" smtClean="0"/>
              <a:t>~1200 </a:t>
            </a:r>
            <a:r>
              <a:rPr lang="el-GR" sz="2400" dirty="0"/>
              <a:t>C </a:t>
            </a:r>
            <a:r>
              <a:rPr lang="el-GR" sz="2400" dirty="0" smtClean="0"/>
              <a:t>,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Χρησιμοποιούνται κυρίως για τη χύτευση κραμάτων </a:t>
            </a:r>
            <a:r>
              <a:rPr lang="el-GR" sz="2400" dirty="0" smtClean="0"/>
              <a:t>μεταλλοκεραμικής,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Αναμιγνύονται με απεσταγμένο νερό ή ειδικό </a:t>
            </a:r>
            <a:r>
              <a:rPr lang="el-GR" sz="2400" dirty="0" smtClean="0"/>
              <a:t>υγρό.</a:t>
            </a:r>
            <a:endParaRPr lang="el-GR" sz="2400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047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Πυροχώματα φωσφορικού τύπου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3)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Η διαστολή των πυροχωμάτων φωσφορικού τύπου ρυθμίζεται με την τροποποίηση της αναλογίας ειδικού υγρού – απεσταγμένου νερού</a:t>
            </a:r>
            <a:r>
              <a:rPr lang="el-GR" sz="2400" dirty="0" smtClean="0"/>
              <a:t>:</a:t>
            </a:r>
          </a:p>
          <a:p>
            <a:pPr>
              <a:spcBef>
                <a:spcPts val="54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Το καθαρό υγρό δίνει τη μέγιστη διαστολή πήξης και συνεπώς το μεγαλύτερο σε διαστάσεις </a:t>
            </a:r>
            <a:r>
              <a:rPr lang="el-GR" sz="2400" dirty="0" smtClean="0"/>
              <a:t>χυτό,</a:t>
            </a:r>
            <a:endParaRPr lang="el-GR" sz="2400" dirty="0"/>
          </a:p>
          <a:p>
            <a:pPr>
              <a:spcBef>
                <a:spcPts val="54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 Η αραίωση του υγρού με νερό συνεπάγεται τη μείωση της διαστολής πήξης, αποδίδοντας χυτά μικρότερων </a:t>
            </a:r>
            <a:r>
              <a:rPr lang="el-GR" sz="2400" dirty="0" smtClean="0"/>
              <a:t>διαστάσεων.</a:t>
            </a:r>
            <a:endParaRPr lang="el-GR" sz="24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8368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Πυροχώματα φωσφορικού τύπου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3)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146" y="1412776"/>
            <a:ext cx="6240397" cy="468029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49996" y="6237312"/>
            <a:ext cx="6264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Ανδριτσάκης Δ. Ακίνητη επανορθωτική προσθετική. Εκδόσεις Ζαχαρόπουλος, Αθήνα, 2002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823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Πυροχώματα πυριτικού τύπου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600"/>
              </a:spcBef>
            </a:pPr>
            <a:r>
              <a:rPr lang="el-GR" sz="2400" b="1" dirty="0"/>
              <a:t>Πυρίμαχο υλικό: </a:t>
            </a:r>
            <a:r>
              <a:rPr lang="el-GR" sz="2400" dirty="0"/>
              <a:t>ενώσεις του </a:t>
            </a:r>
            <a:r>
              <a:rPr lang="el-GR" sz="2400" dirty="0" smtClean="0"/>
              <a:t>πυριτίου,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b="1" dirty="0"/>
              <a:t>Συνδετικό υλικό: </a:t>
            </a:r>
            <a:r>
              <a:rPr lang="el-GR" sz="2400" dirty="0"/>
              <a:t>πυριτικές  ενώσεις.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Κατάλληλα για χύτευση κραμάτων πολύ υψηλού σημείου τήξης (χρωμιοκοβαλτιούχα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Χρησιμοποιούνται για την κατασκευή </a:t>
            </a:r>
            <a:r>
              <a:rPr lang="el-GR" sz="2400" dirty="0" smtClean="0"/>
              <a:t>μερικών, </a:t>
            </a:r>
            <a:r>
              <a:rPr lang="el-GR" sz="2400" dirty="0"/>
              <a:t>οδοντοστοιχιών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Έχουν πολύ υψηλό κόστος και δεν χρησιμοποιούνται </a:t>
            </a:r>
            <a:r>
              <a:rPr lang="el-GR" sz="2400" dirty="0" smtClean="0"/>
              <a:t>ευρέως.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5317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Πυροχώματα μαγνησίας - ζιρκονίας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0"/>
              </a:spcBef>
            </a:pPr>
            <a:r>
              <a:rPr lang="el-GR" sz="2400" b="1" dirty="0"/>
              <a:t>Πυρίμαχο υλικό: </a:t>
            </a:r>
            <a:r>
              <a:rPr lang="el-GR" sz="2400" dirty="0"/>
              <a:t>MgO, ZrO2  </a:t>
            </a:r>
            <a:r>
              <a:rPr lang="el-GR" sz="2400" dirty="0" smtClean="0"/>
              <a:t>Al2O3,  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b="1" dirty="0"/>
              <a:t>Συνδετικό υλικό: </a:t>
            </a:r>
            <a:r>
              <a:rPr lang="el-GR" sz="2400" dirty="0"/>
              <a:t>οξείδια του </a:t>
            </a:r>
            <a:r>
              <a:rPr lang="el-GR" sz="2400" dirty="0" smtClean="0"/>
              <a:t>μαγνησίου,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Κατάλληλα για χύτευση κραμάτων πολύ υψηλού σημείου τήξης &gt;1200 </a:t>
            </a:r>
            <a:r>
              <a:rPr lang="el-GR" sz="2400" dirty="0" smtClean="0"/>
              <a:t>C,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Χρησιμοποιούνται για τη χύτευση του τιτανίου και των κραμάτων του.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0118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Επένδυση με πυρόχωμα </a:t>
            </a:r>
            <a:r>
              <a:rPr lang="el-GR" sz="3200" b="0" dirty="0" smtClean="0">
                <a:solidFill>
                  <a:srgbClr val="075075"/>
                </a:solidFill>
              </a:rPr>
              <a:t>(1 από </a:t>
            </a:r>
            <a:r>
              <a:rPr lang="el-GR" sz="3200" b="0" dirty="0">
                <a:solidFill>
                  <a:srgbClr val="075075"/>
                </a:solidFill>
              </a:rPr>
              <a:t>14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91426" y="2060848"/>
            <a:ext cx="8229600" cy="20882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Πριν την επένδυση με πυρόχωμα το κέρινο ομοίωμα </a:t>
            </a:r>
            <a:r>
              <a:rPr lang="el-GR" sz="2400" b="1" dirty="0">
                <a:solidFill>
                  <a:srgbClr val="075075"/>
                </a:solidFill>
              </a:rPr>
              <a:t>καθαρίζεται με ψεκασμό ή πινέλο με ειδικό υγρό </a:t>
            </a:r>
            <a:r>
              <a:rPr lang="el-GR" sz="2400" dirty="0"/>
              <a:t>για να απομακρυνθούν διάφορες ελαιώδεις ουσίες και σκόνη και για να ελαττωθεί η επιφανειακή τάση του κεριού, ώστε να διευκολυνθεί η </a:t>
            </a:r>
            <a:r>
              <a:rPr lang="el-GR" sz="2400" dirty="0" smtClean="0"/>
              <a:t>διαβροχή </a:t>
            </a:r>
            <a:r>
              <a:rPr lang="el-GR" sz="2400" dirty="0"/>
              <a:t>του με το </a:t>
            </a:r>
            <a:r>
              <a:rPr lang="el-GR" sz="2400" dirty="0" smtClean="0"/>
              <a:t>πυρόχωμα. 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3370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Πυρόχωμα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2901" y="2348880"/>
            <a:ext cx="8229600" cy="18722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 smtClean="0"/>
              <a:t>Είναι </a:t>
            </a:r>
            <a:r>
              <a:rPr lang="el-GR" sz="2400" dirty="0"/>
              <a:t>το πυρίμαχο υλικό με το οποίο περιβάλλεται το ομοίωμα, δημιουργώντας το καλούπι μέσα στο οποίο, κατά το στάδιο της χύτευσης, θα εισχωρήσει το λιωμένο κράμα σχηματίζοντας έτσι τη χυτή μεταλλική πρόσθεση.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594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Επένδυση με πυρόχωμα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14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772816"/>
            <a:ext cx="3866175" cy="346622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779" y="1507085"/>
            <a:ext cx="3629258" cy="3761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672" y="5285085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5081779" y="5331251"/>
            <a:ext cx="3629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Αδάμ Α., Δρούκας Β. Στοιχεία ακινήτου οδοντικής προσθετικής. Εκδόσεις Παρισιάνος, Αθήνα 1981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493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Επένδυση με πυρόχωμα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14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996" y="1196975"/>
            <a:ext cx="6772697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370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2372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Επένδυση με πυρόχωμα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14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2372" y="1196752"/>
            <a:ext cx="8229600" cy="79208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400" dirty="0"/>
              <a:t>Ταινία από κεραμικές ίνες, λειτουργεί σαν ενδοτικό στρώμα και επιτρέπει την ελεύθερη διαστολή του </a:t>
            </a:r>
            <a:r>
              <a:rPr lang="el-GR" sz="2400" dirty="0" err="1" smtClean="0"/>
              <a:t>πυροχώματος</a:t>
            </a:r>
            <a:r>
              <a:rPr lang="en-US" sz="2400" dirty="0" smtClean="0"/>
              <a:t>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721" y="2160240"/>
            <a:ext cx="5844902" cy="43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1192796" y="6549618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29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Επένδυση με πυρόχωμα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14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955" y="1196975"/>
            <a:ext cx="669609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39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320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Επένδυση με πυρόχωμα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14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ταινία διαβρέχεται με νερό για να μην απορροφήσει υγρασία από το πυρόχωμα</a:t>
            </a:r>
            <a:r>
              <a:rPr lang="el-GR" sz="2400" dirty="0" smtClean="0"/>
              <a:t>, βοηθώντας </a:t>
            </a:r>
            <a:r>
              <a:rPr lang="el-GR" sz="2400" dirty="0"/>
              <a:t>έτσι την υγροσκοπική διαστολή του.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450" y="2060848"/>
            <a:ext cx="5969108" cy="4493096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5508104" y="2526772"/>
            <a:ext cx="7909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>
                <a:latin typeface="+mn-lt"/>
              </a:rPr>
              <a:t>3 χιλ.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1223628" y="6581001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11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Επένδυση με πυρόχωμα </a:t>
            </a:r>
            <a:r>
              <a:rPr lang="el-GR" sz="3200" b="0" dirty="0" smtClean="0">
                <a:solidFill>
                  <a:srgbClr val="075075"/>
                </a:solidFill>
              </a:rPr>
              <a:t>(7 </a:t>
            </a:r>
            <a:r>
              <a:rPr lang="el-GR" sz="3200" b="0" dirty="0">
                <a:solidFill>
                  <a:srgbClr val="075075"/>
                </a:solidFill>
              </a:rPr>
              <a:t>από 14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299" y="1196975"/>
            <a:ext cx="669609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13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Επένδυση με πυρόχωμα </a:t>
            </a:r>
            <a:r>
              <a:rPr lang="el-GR" sz="3200" b="0" dirty="0" smtClean="0">
                <a:solidFill>
                  <a:srgbClr val="075075"/>
                </a:solidFill>
              </a:rPr>
              <a:t>(8 </a:t>
            </a:r>
            <a:r>
              <a:rPr lang="el-GR" sz="3200" b="0" dirty="0">
                <a:solidFill>
                  <a:srgbClr val="075075"/>
                </a:solidFill>
              </a:rPr>
              <a:t>από 14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299" y="1196975"/>
            <a:ext cx="669609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73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Επένδυση με πυρόχωμα </a:t>
            </a:r>
            <a:r>
              <a:rPr lang="el-GR" sz="3200" b="0" dirty="0" smtClean="0">
                <a:solidFill>
                  <a:srgbClr val="075075"/>
                </a:solidFill>
              </a:rPr>
              <a:t>(9 </a:t>
            </a:r>
            <a:r>
              <a:rPr lang="el-GR" sz="3200" b="0" dirty="0">
                <a:solidFill>
                  <a:srgbClr val="075075"/>
                </a:solidFill>
              </a:rPr>
              <a:t>από 14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299" y="1196975"/>
            <a:ext cx="669609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692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Επένδυση με πυρόχωμα </a:t>
            </a:r>
            <a:r>
              <a:rPr lang="el-GR" sz="3200" b="0" dirty="0" smtClean="0">
                <a:solidFill>
                  <a:srgbClr val="075075"/>
                </a:solidFill>
              </a:rPr>
              <a:t>(10 </a:t>
            </a:r>
            <a:r>
              <a:rPr lang="el-GR" sz="3200" b="0" dirty="0">
                <a:solidFill>
                  <a:srgbClr val="075075"/>
                </a:solidFill>
              </a:rPr>
              <a:t>από 14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299" y="1196975"/>
            <a:ext cx="669609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3220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Επένδυση με πυρόχωμα </a:t>
            </a:r>
            <a:r>
              <a:rPr lang="el-GR" sz="3200" b="0" dirty="0">
                <a:solidFill>
                  <a:srgbClr val="075075"/>
                </a:solidFill>
              </a:rPr>
              <a:t>(</a:t>
            </a:r>
            <a:r>
              <a:rPr lang="el-GR" sz="3200" b="0" dirty="0" smtClean="0">
                <a:solidFill>
                  <a:srgbClr val="075075"/>
                </a:solidFill>
              </a:rPr>
              <a:t>11 </a:t>
            </a:r>
            <a:r>
              <a:rPr lang="el-GR" sz="3200" b="0" dirty="0">
                <a:solidFill>
                  <a:srgbClr val="075075"/>
                </a:solidFill>
              </a:rPr>
              <a:t>από 14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299" y="1196975"/>
            <a:ext cx="669609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493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Ιδιότητες πυροχώματος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0"/>
              </a:spcBef>
            </a:pPr>
            <a:r>
              <a:rPr lang="el-GR" sz="2400" dirty="0"/>
              <a:t>Να αντέχει στις υψηλές θερμοκρασίες χωρίς να αποσυντίθεται, απελευθερώνοντας αέρια που επηρεάζουν αρνητικά το χυτό.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 Να αντέχει στη δύναμη πρόσκουσης του λιωμένου κράματος κατά τη χύτευση.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 Να είναι οικονομικό και εύκολο στους χειρισμούς, και κατά την ανάμιξή του να σχηματίζει ομοιογενή πολτό.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6632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Επένδυση με πυρόχωμα </a:t>
            </a:r>
            <a:r>
              <a:rPr lang="el-GR" sz="3200" b="0" dirty="0">
                <a:solidFill>
                  <a:srgbClr val="075075"/>
                </a:solidFill>
              </a:rPr>
              <a:t>(</a:t>
            </a:r>
            <a:r>
              <a:rPr lang="el-GR" sz="3200" b="0" dirty="0" smtClean="0">
                <a:solidFill>
                  <a:srgbClr val="075075"/>
                </a:solidFill>
              </a:rPr>
              <a:t>12 </a:t>
            </a:r>
            <a:r>
              <a:rPr lang="el-GR" sz="3200" b="0" dirty="0">
                <a:solidFill>
                  <a:srgbClr val="075075"/>
                </a:solidFill>
              </a:rPr>
              <a:t>από 14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955" y="1196975"/>
            <a:ext cx="669609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49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Επένδυση με πυρόχωμα </a:t>
            </a:r>
            <a:r>
              <a:rPr lang="el-GR" sz="3200" b="0" dirty="0">
                <a:solidFill>
                  <a:srgbClr val="075075"/>
                </a:solidFill>
              </a:rPr>
              <a:t>(</a:t>
            </a:r>
            <a:r>
              <a:rPr lang="el-GR" sz="3200" b="0" dirty="0" smtClean="0">
                <a:solidFill>
                  <a:srgbClr val="075075"/>
                </a:solidFill>
              </a:rPr>
              <a:t>13 </a:t>
            </a:r>
            <a:r>
              <a:rPr lang="el-GR" sz="3200" b="0" dirty="0">
                <a:solidFill>
                  <a:srgbClr val="075075"/>
                </a:solidFill>
              </a:rPr>
              <a:t>από 14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955" y="1196975"/>
            <a:ext cx="669609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894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Επένδυση με πυρόχωμα </a:t>
            </a:r>
            <a:r>
              <a:rPr lang="el-GR" sz="3200" b="0" dirty="0">
                <a:solidFill>
                  <a:srgbClr val="075075"/>
                </a:solidFill>
              </a:rPr>
              <a:t>(</a:t>
            </a:r>
            <a:r>
              <a:rPr lang="el-GR" sz="3200" b="0" dirty="0" smtClean="0">
                <a:solidFill>
                  <a:srgbClr val="075075"/>
                </a:solidFill>
              </a:rPr>
              <a:t>14 </a:t>
            </a:r>
            <a:r>
              <a:rPr lang="el-GR" sz="3200" b="0" dirty="0">
                <a:solidFill>
                  <a:srgbClr val="075075"/>
                </a:solidFill>
              </a:rPr>
              <a:t>από 14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1800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Μετά την επένδυση ο δακτύλιος </a:t>
            </a:r>
            <a:r>
              <a:rPr lang="el-GR" sz="2400" b="1" dirty="0">
                <a:solidFill>
                  <a:srgbClr val="075075"/>
                </a:solidFill>
              </a:rPr>
              <a:t>αφήνεται σε ηρεμία για μία ώρα περίπου μέσα σε περιβάλλον σχετικής υγρασίας 100% (υγραντήρα),</a:t>
            </a:r>
            <a:r>
              <a:rPr lang="el-GR" sz="2400" dirty="0"/>
              <a:t> μέχρι να ολοκληρωθεί η κρυστάλλωση  του πυροχώματος.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13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Χύτευση κέρινου ομοιώματος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771800" y="1988840"/>
            <a:ext cx="3034680" cy="2520280"/>
          </a:xfrm>
        </p:spPr>
        <p:txBody>
          <a:bodyPr/>
          <a:lstStyle/>
          <a:p>
            <a:pPr marL="457200" indent="-457200">
              <a:spcBef>
                <a:spcPts val="4200"/>
              </a:spcBef>
              <a:buFont typeface="+mj-lt"/>
              <a:buAutoNum type="arabicPeriod"/>
            </a:pPr>
            <a:r>
              <a:rPr lang="el-GR" sz="2400" dirty="0" smtClean="0"/>
              <a:t>Αποκήρωση,</a:t>
            </a:r>
          </a:p>
          <a:p>
            <a:pPr marL="457200" indent="-457200">
              <a:spcBef>
                <a:spcPts val="4200"/>
              </a:spcBef>
              <a:buFont typeface="+mj-lt"/>
              <a:buAutoNum type="arabicPeriod"/>
            </a:pPr>
            <a:r>
              <a:rPr lang="el-GR" sz="2400" dirty="0" smtClean="0"/>
              <a:t>Προθέρμανση,</a:t>
            </a:r>
          </a:p>
          <a:p>
            <a:pPr marL="457200" indent="-457200">
              <a:spcBef>
                <a:spcPts val="4200"/>
              </a:spcBef>
              <a:buFont typeface="+mj-lt"/>
              <a:buAutoNum type="arabicPeriod"/>
            </a:pPr>
            <a:r>
              <a:rPr lang="el-GR" sz="2400" dirty="0" smtClean="0"/>
              <a:t>Χύτευση.</a:t>
            </a:r>
          </a:p>
          <a:p>
            <a:pPr>
              <a:spcBef>
                <a:spcPts val="4200"/>
              </a:spcBef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555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47658" y="116632"/>
            <a:ext cx="8676456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Αποκήρωση και προθέρμανση </a:t>
            </a:r>
            <a:r>
              <a:rPr lang="el-GR" sz="3600" b="0" dirty="0" smtClean="0">
                <a:solidFill>
                  <a:srgbClr val="075075"/>
                </a:solidFill>
              </a:rPr>
              <a:t>(1 από </a:t>
            </a:r>
            <a:r>
              <a:rPr lang="el-GR" sz="3600" b="0" dirty="0">
                <a:solidFill>
                  <a:srgbClr val="075075"/>
                </a:solidFill>
              </a:rPr>
              <a:t>11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1086" y="2060848"/>
            <a:ext cx="8229600" cy="20162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Τα δύο αυτά στάδια πραγματοποιούνται </a:t>
            </a:r>
            <a:r>
              <a:rPr lang="el-GR" sz="2400" b="1" dirty="0">
                <a:solidFill>
                  <a:srgbClr val="075075"/>
                </a:solidFill>
              </a:rPr>
              <a:t>το ένα συνέχεια του άλλου, </a:t>
            </a:r>
            <a:r>
              <a:rPr lang="el-GR" sz="2400" dirty="0"/>
              <a:t>μέσα σε ειδικούς κλιβάνους οι οποίοι είναι εφοδιασμένοι με κατάλληλα όργανα για τον έλεγχο της θερμοκρασίας, τον ρυθμό ανόδου της και τη χρονική διάρκεια της διαδικασίας.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77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Αποκήρωση και προθέρμανση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12961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b="1" dirty="0">
                <a:solidFill>
                  <a:srgbClr val="075075"/>
                </a:solidFill>
              </a:rPr>
              <a:t>Σκοπός της αποκήρωσης </a:t>
            </a:r>
            <a:r>
              <a:rPr lang="el-GR" sz="2400" dirty="0"/>
              <a:t>είναι η </a:t>
            </a:r>
            <a:r>
              <a:rPr lang="el-GR" sz="2400" b="1" dirty="0">
                <a:solidFill>
                  <a:srgbClr val="820000"/>
                </a:solidFill>
              </a:rPr>
              <a:t>πλήρης απομάκρυνση </a:t>
            </a:r>
            <a:r>
              <a:rPr lang="el-GR" sz="2400" dirty="0"/>
              <a:t>του κεριού και των υλικών που χρησιμοποιήθηκαν για τη διαμόρφωση του ομοιώματος και των αγωγών χύτευσης.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3348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Αποκήρωση και προθέρμανση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Τα συγκεκριμένα βήματα που ακολουθούμε είναι</a:t>
            </a:r>
            <a:r>
              <a:rPr lang="el-GR" sz="2400" dirty="0" smtClean="0"/>
              <a:t>:</a:t>
            </a:r>
          </a:p>
          <a:p>
            <a:pPr>
              <a:spcBef>
                <a:spcPts val="2400"/>
              </a:spcBef>
            </a:pPr>
            <a:r>
              <a:rPr lang="el-GR" sz="2400" dirty="0"/>
              <a:t>Μια ώρα τουλάχιστον μετά την επένδυση με πυρόχωμα αφαιρούμε τη βάση του δακτυλίου χύτευσης.</a:t>
            </a:r>
          </a:p>
          <a:p>
            <a:pPr>
              <a:spcBef>
                <a:spcPts val="2400"/>
              </a:spcBef>
            </a:pPr>
            <a:r>
              <a:rPr lang="el-GR" sz="2400" dirty="0"/>
              <a:t>Τροχίζουμε ή αποξέουμε με νυστέρι τη λεία επιφάνεια του πυροχώματος στην άνω πλευρά του δακτυλίου για την διευκόλυνση διαφυγής των αερίων.</a:t>
            </a:r>
          </a:p>
          <a:p>
            <a:pPr>
              <a:spcBef>
                <a:spcPts val="2400"/>
              </a:spcBef>
            </a:pPr>
            <a:r>
              <a:rPr lang="el-GR" sz="2400" dirty="0"/>
              <a:t>Αν η επένδυση έγινε πολλές ώρες πριν και το πυρόχωμα έχει χάσει την υγρασία του, τοποθετούμε το δακτύλιο για μερικά λεπτά σε δοχείο με νερό. </a:t>
            </a:r>
            <a:br>
              <a:rPr lang="el-GR" sz="2400" dirty="0"/>
            </a:b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3033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Αποκήρωση και προθέρμανση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600"/>
              </a:spcBef>
            </a:pPr>
            <a:r>
              <a:rPr lang="el-GR" sz="2400" dirty="0"/>
              <a:t>Τοποθετούμε τον δακτύλιο με τη χοάνη προς τα κάτω στο κέντρο του φούρνου αποκήρωσης.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Ρυθμίζουμε το αντίστοιχο πρόγραμμα αποκήρωσης – προθέρμανσης σύμφωνα με τις οδηγίες του κατασκευαστή του πυροχώματος και ανάλογα με το μέγεθος του δακτυλίου και το κράμα που θα χρησιμοποιηθεί.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6813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Αποκήρωση και προθέρμανση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Το κάθε πρόγραμμα αποκήρωσης περιλαμβάνει</a:t>
            </a:r>
            <a:r>
              <a:rPr lang="el-GR" sz="2400" dirty="0" smtClean="0"/>
              <a:t>: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Το ρυθμό ανόδου της θερμοκρασίας (επηρεάζει τη δημιουργία ρωγμών στο </a:t>
            </a:r>
            <a:r>
              <a:rPr lang="el-GR" sz="2400" dirty="0" err="1"/>
              <a:t>πυρόχωμα</a:t>
            </a:r>
            <a:r>
              <a:rPr lang="el-GR" sz="2400" dirty="0" smtClean="0"/>
              <a:t>)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Σε ποιες θερμοκρασίες θα έχουμε παραμονή και για πόσο χρονικό </a:t>
            </a:r>
            <a:r>
              <a:rPr lang="el-GR" sz="2400" dirty="0" smtClean="0"/>
              <a:t>διάστημα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Ποια θα είναι η τελική θερμοκρασία του </a:t>
            </a:r>
            <a:r>
              <a:rPr lang="el-GR" sz="2400" dirty="0" smtClean="0"/>
              <a:t>προγράμματος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Ποιος θα είναι ο χρόνος παραμονής του δακτυλίου στη τελική θερμοκρασία.</a:t>
            </a:r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367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33872" y="188640"/>
            <a:ext cx="8496944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Αποκήρωση και προθέρμανση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12961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Σε κάθε περίπτωση πάντως, ο απαιτούμενος χρόνος δεν μπορεί να είναι μικρότερος της μιας ώρας και η θερμοκρασία χαμηλότερη από τους </a:t>
            </a:r>
            <a:r>
              <a:rPr lang="el-GR" sz="2400" dirty="0" smtClean="0"/>
              <a:t>500</a:t>
            </a:r>
            <a:r>
              <a:rPr lang="el-GR" sz="2400" baseline="30000" dirty="0" smtClean="0"/>
              <a:t>ο</a:t>
            </a:r>
            <a:r>
              <a:rPr lang="el-GR" sz="2400" dirty="0" smtClean="0"/>
              <a:t> C</a:t>
            </a:r>
            <a:r>
              <a:rPr lang="en-US" sz="2400" dirty="0" smtClean="0"/>
              <a:t>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856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Ιδιότητες πυροχώματος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600"/>
              </a:spcBef>
            </a:pPr>
            <a:r>
              <a:rPr lang="el-GR" sz="2400" dirty="0"/>
              <a:t>Κατά την επένδυση να έχει απόλυτη πρόσφυση με το ομοίωμα, αναπαράγοντας με ακρίβεια τα λεπτά σημεία του.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 Να είναι αρκετά πορώδες ώστε να επιτρέπει τη διαφυγή των αερίων από τη μάζα του κατά τη διαδικασία της </a:t>
            </a:r>
            <a:r>
              <a:rPr lang="el-GR" sz="2400" dirty="0" smtClean="0"/>
              <a:t>χύτευσης.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 Να υφίσταται ικανοποιητική διαστολή, ώστε να αντισταθμίζεται η συστολή του κράματος κατά τη ψύξη του.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8628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2372" y="116632"/>
            <a:ext cx="8496944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Αποκήρωση και προθέρμανση </a:t>
            </a:r>
            <a:r>
              <a:rPr lang="el-GR" sz="3200" b="0" dirty="0" smtClean="0">
                <a:solidFill>
                  <a:srgbClr val="075075"/>
                </a:solidFill>
              </a:rPr>
              <a:t>(7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96044" y="1196752"/>
            <a:ext cx="822960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Απόξεση μετά την κρυστάλλωση, για να διευκολυνθεί η διαφυγή των αερίων από τους πόρους του </a:t>
            </a:r>
            <a:r>
              <a:rPr lang="el-GR" sz="2400" dirty="0" err="1" smtClean="0"/>
              <a:t>πυροχώματος</a:t>
            </a:r>
            <a:r>
              <a:rPr lang="el-GR" sz="2400" dirty="0" smtClean="0"/>
              <a:t>.</a:t>
            </a:r>
            <a:endParaRPr lang="el-GR" sz="2400" dirty="0"/>
          </a:p>
          <a:p>
            <a:pPr marL="0" indent="0" algn="ctr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004" y="2261440"/>
            <a:ext cx="5027680" cy="3743657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13264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982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13184" y="139267"/>
            <a:ext cx="8517632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Αποκήρωση και προθέρμανση </a:t>
            </a:r>
            <a:r>
              <a:rPr lang="el-GR" sz="3200" b="0" dirty="0" smtClean="0">
                <a:solidFill>
                  <a:srgbClr val="075075"/>
                </a:solidFill>
              </a:rPr>
              <a:t>(8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05859"/>
            <a:ext cx="8229600" cy="482254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2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17632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Αποκήρωση και προθέρμανση </a:t>
            </a:r>
            <a:r>
              <a:rPr lang="el-GR" sz="3200" b="0" dirty="0" smtClean="0">
                <a:solidFill>
                  <a:srgbClr val="075075"/>
                </a:solidFill>
              </a:rPr>
              <a:t>(9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68" y="1340768"/>
            <a:ext cx="6995120" cy="416442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053952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57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Αποκήρωση και προθέρμανση </a:t>
            </a:r>
            <a:r>
              <a:rPr lang="el-GR" sz="3200" b="0" dirty="0" smtClean="0">
                <a:solidFill>
                  <a:srgbClr val="075075"/>
                </a:solidFill>
              </a:rPr>
              <a:t>(10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841" y="1196975"/>
            <a:ext cx="629031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51620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298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Αποκήρωση και προθέρμανση </a:t>
            </a:r>
            <a:r>
              <a:rPr lang="el-GR" sz="3200" b="0" dirty="0">
                <a:solidFill>
                  <a:srgbClr val="075075"/>
                </a:solidFill>
              </a:rPr>
              <a:t>(</a:t>
            </a:r>
            <a:r>
              <a:rPr lang="el-GR" sz="3200" b="0" dirty="0" smtClean="0">
                <a:solidFill>
                  <a:srgbClr val="075075"/>
                </a:solidFill>
              </a:rPr>
              <a:t>11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11)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720" y="1196976"/>
            <a:ext cx="6456553" cy="484241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51620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518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Προθέρμανση του δακτυλίου </a:t>
            </a:r>
            <a:r>
              <a:rPr lang="el-GR" sz="3200" b="0" dirty="0" smtClean="0">
                <a:solidFill>
                  <a:srgbClr val="075075"/>
                </a:solidFill>
              </a:rPr>
              <a:t>(1 από 9)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32592" y="2276872"/>
            <a:ext cx="8229600" cy="1224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Το στάδιο της προθέρμανσης του δακτυλίου ακολουθεί αμέσως μετά την αποκήρωση </a:t>
            </a:r>
            <a:r>
              <a:rPr lang="el-GR" sz="2400" b="1" dirty="0">
                <a:solidFill>
                  <a:srgbClr val="820000"/>
                </a:solidFill>
              </a:rPr>
              <a:t>χωρίς διακοπή.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7971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Προθέρμανση του δακτυλίου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9)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Οι σκοποί της προθέρμανσης είναι</a:t>
            </a:r>
            <a:r>
              <a:rPr lang="el-GR" sz="2400" dirty="0" smtClean="0"/>
              <a:t>: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Με την αύξηση της θερμοκρασίας επιτυγχάνεται η θερμική διαστολή του πυροχώματος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η </a:t>
            </a:r>
            <a:r>
              <a:rPr lang="el-GR" sz="2400" dirty="0"/>
              <a:t>οποία μαζί με τις δύο άλλες διαστολές θα εξουδετερώσουν τη συστολή του κράματος κατά τη ψύξη.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Διευκολύνεται η ροή του τηγμένου κράματος στο καλούπι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χωρίς </a:t>
            </a:r>
            <a:r>
              <a:rPr lang="el-GR" sz="2400" dirty="0"/>
              <a:t>τον κίνδυνο να στερεοποιηθεί πρόωρα.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Αποδίδονται καλύτερα οι επιφανειακές λεπτομέρειες του κέρινου ομοιώματος.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1563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Προθέρμανση του δακτυλίου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9)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83" y="1196975"/>
            <a:ext cx="700692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370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Προθέρμανση του δακτυλίου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9)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003" y="1268760"/>
            <a:ext cx="6042683" cy="460828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72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Προθέρμανση του δακτυλίου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9)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038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Συστολή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Συστολή κέρινου ομοιώματος (0,1-0,5</a:t>
            </a:r>
            <a:r>
              <a:rPr lang="el-GR" sz="2400" dirty="0" smtClean="0"/>
              <a:t>%)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l-GR" sz="2400" dirty="0"/>
              <a:t/>
            </a:r>
            <a:br>
              <a:rPr lang="el-GR" sz="2400" dirty="0"/>
            </a:br>
            <a:r>
              <a:rPr lang="el-GR" sz="7000" dirty="0" smtClean="0"/>
              <a:t>+ </a:t>
            </a:r>
            <a:endParaRPr lang="el-GR" sz="2400" dirty="0" smtClean="0"/>
          </a:p>
          <a:p>
            <a:pPr marL="0" indent="0" algn="ctr">
              <a:spcBef>
                <a:spcPts val="2400"/>
              </a:spcBef>
              <a:buNone/>
            </a:pPr>
            <a:r>
              <a:rPr lang="el-GR" sz="2400" dirty="0"/>
              <a:t>Συστολή κράματος κατά την ψύξη (1,25 – 2 </a:t>
            </a:r>
            <a:r>
              <a:rPr lang="el-GR" sz="2400" dirty="0" smtClean="0"/>
              <a:t>%)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l-GR" sz="2400" dirty="0" smtClean="0"/>
              <a:t> </a:t>
            </a:r>
            <a:r>
              <a:rPr lang="el-GR" sz="2400" dirty="0"/>
              <a:t/>
            </a:r>
            <a:br>
              <a:rPr lang="el-GR" sz="2400" dirty="0"/>
            </a:br>
            <a:r>
              <a:rPr lang="el-GR" sz="2400" b="1" dirty="0">
                <a:solidFill>
                  <a:srgbClr val="820000"/>
                </a:solidFill>
              </a:rPr>
              <a:t>Σύνολο συστολής: &gt;2%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4289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Προθέρμανση του δακτυλίου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9)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100" y="1268760"/>
            <a:ext cx="5880489" cy="441036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392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Προθέρμανση του δακτυλίου </a:t>
            </a:r>
            <a:r>
              <a:rPr lang="el-GR" sz="3200" b="0" dirty="0" smtClean="0">
                <a:solidFill>
                  <a:srgbClr val="075075"/>
                </a:solidFill>
              </a:rPr>
              <a:t>(7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9)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119" y="1196975"/>
            <a:ext cx="466845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05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Προθέρμανση του δακτυλίου </a:t>
            </a:r>
            <a:r>
              <a:rPr lang="el-GR" sz="3200" b="0" dirty="0" smtClean="0">
                <a:solidFill>
                  <a:srgbClr val="075075"/>
                </a:solidFill>
              </a:rPr>
              <a:t>(8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9)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82163" y="2204864"/>
            <a:ext cx="8229600" cy="19442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Ανάλογα με το μέγεθος του δακτυλίου, τον αριθμό των χυτών, τη σύνθεση του πυροχώματος και το είδος του κράματος, </a:t>
            </a:r>
            <a:r>
              <a:rPr lang="el-GR" sz="2400" b="1" dirty="0">
                <a:solidFill>
                  <a:srgbClr val="820000"/>
                </a:solidFill>
              </a:rPr>
              <a:t>το στάδιο της προθέρμανσης διαρκεί περίπου 90 </a:t>
            </a:r>
            <a:r>
              <a:rPr lang="el-GR" sz="2400" dirty="0"/>
              <a:t>λεπτά και πάντως όχι λιγότερο από μια ώρα.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263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Προθέρμανση του δακτυλίου </a:t>
            </a:r>
            <a:r>
              <a:rPr lang="el-GR" sz="3200" b="0" dirty="0" smtClean="0">
                <a:solidFill>
                  <a:srgbClr val="075075"/>
                </a:solidFill>
              </a:rPr>
              <a:t>(9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9)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5717" y="2348880"/>
            <a:ext cx="8229600" cy="15121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Τόσο στο στάδιο της αποκήρωσης, όσο και στο στάδιο της προθέρμανσης πρέπει να τηρούνται λεπτομερώς οι </a:t>
            </a:r>
            <a:r>
              <a:rPr lang="el-GR" sz="2400" b="1" dirty="0">
                <a:solidFill>
                  <a:srgbClr val="820000"/>
                </a:solidFill>
              </a:rPr>
              <a:t>οδηγίες του κατασκευαστή του πυροχώματος.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878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Κράματα μετάλλων στην ακίνητη προσθετική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1943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Μέταλλα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42944" y="2348880"/>
            <a:ext cx="8229600" cy="22322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 smtClean="0"/>
              <a:t>Είναι </a:t>
            </a:r>
            <a:r>
              <a:rPr lang="el-GR" sz="2400" dirty="0"/>
              <a:t>στοιχεία που έχουν τις χαρακτηριστικές μεταλλικές ιδιότητες όπως: μεταλλική λάμψη, μεγάλη αντοχή, σκληρότητα και πλαστικότητα, ελαστικότητα και ολκιμότητα</a:t>
            </a:r>
            <a:r>
              <a:rPr lang="el-GR" sz="2400" dirty="0" smtClean="0"/>
              <a:t>.</a:t>
            </a:r>
          </a:p>
          <a:p>
            <a:pPr marL="0" indent="0" algn="just">
              <a:buNone/>
            </a:pPr>
            <a:r>
              <a:rPr lang="el-GR" sz="2400" dirty="0" smtClean="0"/>
              <a:t> </a:t>
            </a:r>
            <a:r>
              <a:rPr lang="el-GR" sz="2400" dirty="0"/>
              <a:t>Σε θερμοκρασία περιβάλλοντος είναι στερεά με χαρακτηριστική κρυσταλλική δομή και τήκονται σε ορισμένη θερμοκρασία.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0262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Μέταλλα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432" y="1196975"/>
            <a:ext cx="6493824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10236" y="6243149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221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Κράμα </a:t>
            </a:r>
            <a:r>
              <a:rPr lang="el-GR" sz="3200" b="0" dirty="0" smtClean="0">
                <a:solidFill>
                  <a:srgbClr val="075075"/>
                </a:solidFill>
              </a:rPr>
              <a:t>(1 από 5)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1368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 smtClean="0"/>
              <a:t>Ορίζεται </a:t>
            </a:r>
            <a:r>
              <a:rPr lang="el-GR" sz="2400" dirty="0"/>
              <a:t>ένα σώμα με μεταλλικές ιδιότητες, αποτελούμενο από δύο ή περισσότερα στοιχεία, το ένα τουλάχιστον από τα οποία είναι μέταλλο.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4806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Κράμα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91789" y="2276872"/>
            <a:ext cx="8229600" cy="23762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820000"/>
                </a:solidFill>
              </a:rPr>
              <a:t>χημική σύσταση </a:t>
            </a:r>
            <a:r>
              <a:rPr lang="el-GR" sz="2400" dirty="0"/>
              <a:t>ενός κράματος είναι υπεύθυνη για τις φυσικές και μηχανικές ιδιότητές του, καθώς και τη βιολογική συμπεριφορά του</a:t>
            </a:r>
            <a:r>
              <a:rPr lang="el-GR" sz="2400" dirty="0" smtClean="0"/>
              <a:t>.</a:t>
            </a:r>
          </a:p>
          <a:p>
            <a:pPr marL="0" indent="0" algn="just">
              <a:buNone/>
            </a:pPr>
            <a:r>
              <a:rPr lang="el-GR" sz="2400" dirty="0" smtClean="0"/>
              <a:t>Για </a:t>
            </a:r>
            <a:r>
              <a:rPr lang="el-GR" sz="2400" dirty="0"/>
              <a:t>την </a:t>
            </a:r>
            <a:r>
              <a:rPr lang="el-GR" sz="2400" b="1" dirty="0">
                <a:solidFill>
                  <a:srgbClr val="820000"/>
                </a:solidFill>
              </a:rPr>
              <a:t>ονομασία</a:t>
            </a:r>
            <a:r>
              <a:rPr lang="el-GR" sz="2400" dirty="0"/>
              <a:t> τους, αναφέρεται πρώτο το όνομα του μετάλλου με την μεγαλύτερη αναλογία και στη συνέχεια το αμέσως επόμενο σε περιεκτικότητα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773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Κράμα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772816"/>
            <a:ext cx="2972689" cy="270244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578777"/>
            <a:ext cx="2896483" cy="28964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3688" y="447526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4168" y="4475259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971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Διαστολή πυροχώματος </a:t>
            </a:r>
            <a:r>
              <a:rPr lang="el-GR" sz="3200" b="0" dirty="0" smtClean="0">
                <a:solidFill>
                  <a:srgbClr val="075075"/>
                </a:solidFill>
              </a:rPr>
              <a:t>(1 από 3)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12876" y="2060848"/>
            <a:ext cx="5338936" cy="2448272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dirty="0"/>
              <a:t>Διαστολή  πήξης ή φυσική </a:t>
            </a:r>
            <a:r>
              <a:rPr lang="el-GR" sz="2400" dirty="0" smtClean="0"/>
              <a:t>διαστολή,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Υγροσκοπική </a:t>
            </a:r>
            <a:r>
              <a:rPr lang="el-GR" sz="2400" dirty="0" smtClean="0"/>
              <a:t>διαστολή,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Θερμική </a:t>
            </a:r>
            <a:r>
              <a:rPr lang="el-GR" sz="2400" dirty="0" smtClean="0"/>
              <a:t>διαστολή.</a:t>
            </a:r>
            <a:endParaRPr lang="el-GR" sz="2400" dirty="0"/>
          </a:p>
          <a:p>
            <a:pPr>
              <a:spcBef>
                <a:spcPts val="36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116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Κράμα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9512" y="1025352"/>
            <a:ext cx="8517632" cy="5524723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l-GR" sz="2400" dirty="0"/>
              <a:t>Ένα κράμα για να θεωρηθεί κατάλληλο για οδοντιατρική χρήση θα πρέπει</a:t>
            </a:r>
            <a:r>
              <a:rPr lang="el-GR" sz="2400" dirty="0" smtClean="0"/>
              <a:t>: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Να είναι βιολογικά ανεκτό και να μην προκαλεί ερεθισμό ή αλλεργία στον ασθενή.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Να παρουσιάζει ικανοποιητική αντοχή, αντίσταση στην κάμψη και σκληρότητα.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Να παρουσιάζει αντίσταση στη διάβρωση και στην αμαύρωση κατά την παραμονή του στο στοματικό περιβάλλον.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Να έχει χαμηλό κόστος και να μην απαιτεί ακριβό εξοπλισμό για την κατεργασία του.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Να παρουσιάζει μικρό θερμοκρασιακό διάστημα solidus-liquidus</a:t>
            </a:r>
            <a:r>
              <a:rPr lang="el-GR" sz="2400" dirty="0" smtClean="0"/>
              <a:t>.</a:t>
            </a:r>
            <a:r>
              <a:rPr lang="en-US" sz="2400" dirty="0" smtClean="0"/>
              <a:t> </a:t>
            </a:r>
            <a:r>
              <a:rPr lang="el-GR" sz="2400" dirty="0" smtClean="0"/>
              <a:t>(</a:t>
            </a:r>
            <a:r>
              <a:rPr lang="el-GR" sz="2400" dirty="0"/>
              <a:t>θερμοκρασία  ρευστοποίησης)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l-GR" sz="2400" dirty="0"/>
              <a:t/>
            </a:r>
            <a:br>
              <a:rPr lang="el-GR" sz="2400" dirty="0"/>
            </a:br>
            <a:r>
              <a:rPr lang="el-GR" sz="2400" dirty="0"/>
              <a:t>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784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Κράμα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259228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8400"/>
              </a:spcBef>
              <a:buNone/>
            </a:pPr>
            <a:r>
              <a:rPr lang="el-GR" sz="2400" dirty="0"/>
              <a:t>Τα </a:t>
            </a:r>
            <a:r>
              <a:rPr lang="el-GR" sz="2400" b="1" dirty="0">
                <a:solidFill>
                  <a:srgbClr val="820000"/>
                </a:solidFill>
              </a:rPr>
              <a:t>μέταλλα</a:t>
            </a:r>
            <a:r>
              <a:rPr lang="el-GR" sz="2400" dirty="0"/>
              <a:t> έχουν συγκεκριμένο σημείο τήξης (θερμοκρασία </a:t>
            </a:r>
            <a:r>
              <a:rPr lang="el-GR" sz="2400" dirty="0" smtClean="0"/>
              <a:t>τήξης).</a:t>
            </a:r>
          </a:p>
          <a:p>
            <a:pPr marL="0" indent="0" algn="just">
              <a:spcBef>
                <a:spcPts val="8400"/>
              </a:spcBef>
              <a:buNone/>
            </a:pPr>
            <a:r>
              <a:rPr lang="el-GR" sz="2400" dirty="0" smtClean="0"/>
              <a:t>Τα </a:t>
            </a:r>
            <a:r>
              <a:rPr lang="el-GR" sz="2400" b="1" dirty="0">
                <a:solidFill>
                  <a:srgbClr val="820000"/>
                </a:solidFill>
              </a:rPr>
              <a:t>κράματα</a:t>
            </a:r>
            <a:r>
              <a:rPr lang="el-GR" sz="2400" dirty="0"/>
              <a:t> έχουν θερμοκρασιακό διάστημα τήξης.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45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Κατηγορίες κραμάτων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32048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3600"/>
              </a:spcBef>
              <a:buFont typeface="+mj-lt"/>
              <a:buAutoNum type="romanUcPeriod"/>
            </a:pPr>
            <a:r>
              <a:rPr lang="el-GR" sz="2400" b="1" dirty="0">
                <a:solidFill>
                  <a:srgbClr val="820000"/>
                </a:solidFill>
              </a:rPr>
              <a:t>ΠΟΛΥΤΙΜΑ ή ΕΥΓΕΝΗ ΚΡΑΜΑΤΑ </a:t>
            </a:r>
            <a:r>
              <a:rPr lang="el-GR" sz="2400" dirty="0"/>
              <a:t>που περιέχουν ποσοστό ευγενών μετάλλων άνω του 60% και ποσοστό χρυσού άνω του 40%.</a:t>
            </a:r>
          </a:p>
          <a:p>
            <a:pPr marL="514350" indent="-514350">
              <a:spcBef>
                <a:spcPts val="3600"/>
              </a:spcBef>
              <a:buFont typeface="+mj-lt"/>
              <a:buAutoNum type="romanUcPeriod"/>
            </a:pPr>
            <a:r>
              <a:rPr lang="el-GR" sz="2400" b="1" dirty="0">
                <a:solidFill>
                  <a:srgbClr val="820000"/>
                </a:solidFill>
              </a:rPr>
              <a:t>ΗΜΙΠΟΛΥΤΙΜΑ ΚΡΑΜΑΤΑ </a:t>
            </a:r>
            <a:r>
              <a:rPr lang="el-GR" sz="2400" dirty="0"/>
              <a:t>που περιέχουν μικρότερο ποσοστό ευγενών μετάλλων αλλά πάντως μεγαλύτερο του 25</a:t>
            </a:r>
            <a:r>
              <a:rPr lang="el-GR" sz="2400" dirty="0" smtClean="0"/>
              <a:t>%.</a:t>
            </a:r>
            <a:endParaRPr lang="el-GR" sz="2400" dirty="0"/>
          </a:p>
          <a:p>
            <a:pPr marL="514350" indent="-514350">
              <a:spcBef>
                <a:spcPts val="3600"/>
              </a:spcBef>
              <a:buFont typeface="+mj-lt"/>
              <a:buAutoNum type="romanUcPeriod"/>
            </a:pPr>
            <a:r>
              <a:rPr lang="el-GR" sz="2400" b="1" dirty="0">
                <a:solidFill>
                  <a:srgbClr val="820000"/>
                </a:solidFill>
              </a:rPr>
              <a:t>ΒΑΣΙΚΑ ΚΡΑΜΑΤΑ </a:t>
            </a:r>
            <a:r>
              <a:rPr lang="el-GR" sz="2400" dirty="0"/>
              <a:t>που περιέχουν ευγενή μέταλλα σε ποσοστό μικρότερο του 25</a:t>
            </a:r>
            <a:r>
              <a:rPr lang="el-GR" sz="2400" dirty="0" smtClean="0"/>
              <a:t>%.</a:t>
            </a:r>
            <a:endParaRPr lang="el-GR" sz="2400" dirty="0"/>
          </a:p>
          <a:p>
            <a:pPr>
              <a:spcBef>
                <a:spcPts val="36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599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Κατηγορίες κραμάτων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ts val="4800"/>
              </a:spcBef>
              <a:buFont typeface="+mj-lt"/>
              <a:buAutoNum type="arabicPeriod"/>
            </a:pPr>
            <a:r>
              <a:rPr lang="el-GR" sz="2400" dirty="0"/>
              <a:t>Κράματα για μεταλλικές χυτές και </a:t>
            </a:r>
            <a:r>
              <a:rPr lang="el-GR" sz="2400" dirty="0" err="1"/>
              <a:t>μεταλλοακρυλικές</a:t>
            </a:r>
            <a:r>
              <a:rPr lang="el-GR" sz="2400" dirty="0"/>
              <a:t> </a:t>
            </a:r>
            <a:r>
              <a:rPr lang="el-GR" sz="2400" dirty="0" smtClean="0"/>
              <a:t>αποκαταστάσεις.</a:t>
            </a:r>
            <a:endParaRPr lang="el-GR" sz="2400" dirty="0"/>
          </a:p>
          <a:p>
            <a:pPr marL="457200" indent="-457200">
              <a:spcBef>
                <a:spcPts val="4800"/>
              </a:spcBef>
              <a:buFont typeface="+mj-lt"/>
              <a:buAutoNum type="arabicPeriod"/>
            </a:pPr>
            <a:r>
              <a:rPr lang="el-GR" sz="2400" dirty="0"/>
              <a:t>Κράματα για </a:t>
            </a:r>
            <a:r>
              <a:rPr lang="el-GR" sz="2400" dirty="0" err="1"/>
              <a:t>μεταλλοκεραμικές</a:t>
            </a:r>
            <a:r>
              <a:rPr lang="el-GR" sz="2400" dirty="0"/>
              <a:t> </a:t>
            </a:r>
            <a:r>
              <a:rPr lang="el-GR" sz="2400" dirty="0" smtClean="0"/>
              <a:t>αποκαταστάσεις.</a:t>
            </a:r>
            <a:endParaRPr lang="el-GR" sz="2400" dirty="0"/>
          </a:p>
          <a:p>
            <a:pPr marL="457200" indent="-457200">
              <a:spcBef>
                <a:spcPts val="4800"/>
              </a:spcBef>
              <a:buFont typeface="+mj-lt"/>
              <a:buAutoNum type="arabicPeriod"/>
            </a:pPr>
            <a:r>
              <a:rPr lang="el-GR" sz="2400" dirty="0"/>
              <a:t>Κράματα για σκελετούς μερικών </a:t>
            </a:r>
            <a:r>
              <a:rPr lang="el-GR" sz="2400" dirty="0" smtClean="0"/>
              <a:t>οδοντοστοιχιών.</a:t>
            </a:r>
            <a:endParaRPr lang="el-GR" sz="2400" dirty="0"/>
          </a:p>
          <a:p>
            <a:pPr marL="457200" indent="-457200">
              <a:spcBef>
                <a:spcPts val="4800"/>
              </a:spcBef>
              <a:buFont typeface="+mj-lt"/>
              <a:buAutoNum type="arabicPeriod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775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Πολύτιμα κράματα </a:t>
            </a:r>
            <a:r>
              <a:rPr lang="el-GR" sz="3200" b="0" dirty="0" smtClean="0">
                <a:solidFill>
                  <a:srgbClr val="075075"/>
                </a:solidFill>
              </a:rPr>
              <a:t>(1 από 2) 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92877" y="2204864"/>
            <a:ext cx="8229600" cy="18722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b="1" dirty="0">
                <a:solidFill>
                  <a:srgbClr val="075075"/>
                </a:solidFill>
              </a:rPr>
              <a:t>Τα πολύτιμα κράματα </a:t>
            </a:r>
            <a:r>
              <a:rPr lang="el-GR" sz="2400" dirty="0"/>
              <a:t>κατατάσσονται σε 4 τύπους (Ι,ΙΙ,ΙΙΙ,ΙV) ανάλογα με την περιεκτικότητά τους σε χρυσό, η άλλα ευγενή μέταλλα της ομάδας της πλατίνας. (Au,Pt,Pd,Ir,Os)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0892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Πολύτιμα κράματα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l-GR" sz="2400" b="1" dirty="0">
                <a:solidFill>
                  <a:srgbClr val="075075"/>
                </a:solidFill>
              </a:rPr>
              <a:t>Κράματα τύπου Ι: </a:t>
            </a:r>
            <a:r>
              <a:rPr lang="el-GR" sz="2400" dirty="0"/>
              <a:t>είναι μαλακά</a:t>
            </a:r>
            <a:r>
              <a:rPr lang="el-GR" sz="2400" dirty="0" smtClean="0"/>
              <a:t>, κατάλληλα </a:t>
            </a:r>
            <a:r>
              <a:rPr lang="el-GR" sz="2400" dirty="0"/>
              <a:t>μόνο για μικρά ένθετα (</a:t>
            </a:r>
            <a:r>
              <a:rPr lang="el-GR" sz="2400" dirty="0" smtClean="0"/>
              <a:t>I</a:t>
            </a:r>
            <a:r>
              <a:rPr lang="en-US" sz="2400" dirty="0" smtClean="0"/>
              <a:t> </a:t>
            </a:r>
            <a:r>
              <a:rPr lang="el-GR" sz="2400" dirty="0" smtClean="0"/>
              <a:t>και</a:t>
            </a:r>
            <a:r>
              <a:rPr lang="en-US" sz="2400" dirty="0" smtClean="0"/>
              <a:t> </a:t>
            </a:r>
            <a:r>
              <a:rPr lang="el-GR" sz="2400" dirty="0" smtClean="0"/>
              <a:t>V</a:t>
            </a:r>
            <a:r>
              <a:rPr lang="el-GR" sz="2400" dirty="0"/>
              <a:t>). </a:t>
            </a:r>
            <a:endParaRPr lang="el-GR" sz="2400" dirty="0" smtClean="0"/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075075"/>
                </a:solidFill>
              </a:rPr>
              <a:t>Κράματα </a:t>
            </a:r>
            <a:r>
              <a:rPr lang="el-GR" sz="2400" b="1" dirty="0">
                <a:solidFill>
                  <a:srgbClr val="075075"/>
                </a:solidFill>
              </a:rPr>
              <a:t>τύπου ΙΙ: </a:t>
            </a:r>
            <a:r>
              <a:rPr lang="el-GR" sz="2400" dirty="0"/>
              <a:t>είναι μέτριας σκληρότητας κατάλληλα για ένθετα ΙΙ ομάδας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στεφάνες </a:t>
            </a:r>
            <a:r>
              <a:rPr lang="el-GR" sz="2400" dirty="0"/>
              <a:t>μερικής επικάλυψης και ολικές </a:t>
            </a:r>
            <a:r>
              <a:rPr lang="el-GR" sz="2400" dirty="0" smtClean="0"/>
              <a:t>στεφάνες.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075075"/>
                </a:solidFill>
              </a:rPr>
              <a:t>Κράματα </a:t>
            </a:r>
            <a:r>
              <a:rPr lang="el-GR" sz="2400" b="1" dirty="0">
                <a:solidFill>
                  <a:srgbClr val="075075"/>
                </a:solidFill>
              </a:rPr>
              <a:t>τύπου ΙΙΙ: </a:t>
            </a:r>
            <a:r>
              <a:rPr lang="el-GR" sz="2400" dirty="0"/>
              <a:t>είναι σκληρά, κατάλληλα για ένθετα VI ομάδας, στεφάνες και μικρής έκτασης </a:t>
            </a:r>
            <a:r>
              <a:rPr lang="el-GR" sz="2400" dirty="0" smtClean="0"/>
              <a:t>γέφυρες.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075075"/>
                </a:solidFill>
              </a:rPr>
              <a:t>Κράματα </a:t>
            </a:r>
            <a:r>
              <a:rPr lang="el-GR" sz="2400" b="1" dirty="0">
                <a:solidFill>
                  <a:srgbClr val="075075"/>
                </a:solidFill>
              </a:rPr>
              <a:t>τύπου IV: </a:t>
            </a:r>
            <a:r>
              <a:rPr lang="el-GR" sz="2400" dirty="0"/>
              <a:t>έχουν μεγάλη σκληρότητα, κατάλληλα για μεγάλες γέφυρες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σκελετούς </a:t>
            </a:r>
            <a:r>
              <a:rPr lang="el-GR" sz="2400" dirty="0"/>
              <a:t>μ.ο</a:t>
            </a:r>
            <a:r>
              <a:rPr lang="el-GR" sz="2400" dirty="0" smtClean="0"/>
              <a:t>.,</a:t>
            </a:r>
            <a:r>
              <a:rPr lang="en-US" sz="2400" dirty="0" smtClean="0"/>
              <a:t> </a:t>
            </a:r>
            <a:r>
              <a:rPr lang="el-GR" sz="2400" dirty="0" smtClean="0"/>
              <a:t>τηλεσκοπικές </a:t>
            </a:r>
            <a:r>
              <a:rPr lang="el-GR" sz="2400" dirty="0"/>
              <a:t>στεφάνες.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7339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Ημιπολύτιμα κράματα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23693" y="2348880"/>
            <a:ext cx="8229600" cy="18722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b="1" dirty="0">
                <a:solidFill>
                  <a:srgbClr val="075075"/>
                </a:solidFill>
              </a:rPr>
              <a:t>Τα ημιπολύτιμα κράματα </a:t>
            </a:r>
            <a:r>
              <a:rPr lang="el-GR" sz="2400" dirty="0"/>
              <a:t>περιέχουν εκτός από ευγενή στοιχεία, και </a:t>
            </a:r>
            <a:r>
              <a:rPr lang="el-GR" sz="2400" b="1" dirty="0">
                <a:solidFill>
                  <a:srgbClr val="075075"/>
                </a:solidFill>
              </a:rPr>
              <a:t>βασικά μέταλλα </a:t>
            </a:r>
            <a:r>
              <a:rPr lang="el-GR" sz="2400" dirty="0"/>
              <a:t>(Ag,Cu,Zn,In,Sn,Ga,Ni), προκειμένου να αποκτήσουν ιδιότητες τέτοιες ώστε να γίνουν κατάλληλα για χρήση στην οδοντιατρική.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7253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Ημιπολύτιμα κράματα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8633" y="2060848"/>
            <a:ext cx="8229600" cy="25922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b="1" dirty="0">
                <a:solidFill>
                  <a:srgbClr val="075075"/>
                </a:solidFill>
              </a:rPr>
              <a:t>Τα ημιπολύτιμα κράματα είναι </a:t>
            </a:r>
            <a:r>
              <a:rPr lang="el-GR" sz="2400" dirty="0"/>
              <a:t>συνήθως λευκωπά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σκληρότερα </a:t>
            </a:r>
            <a:r>
              <a:rPr lang="el-GR" sz="2400" dirty="0"/>
              <a:t>από τα χρυσοκράματα, έχουν μικρότερο ειδικό βάρος και ψηλότερη θερμοκρασία τήξης</a:t>
            </a:r>
            <a:r>
              <a:rPr lang="el-GR" sz="2400" dirty="0" smtClean="0"/>
              <a:t>.</a:t>
            </a:r>
          </a:p>
          <a:p>
            <a:pPr marL="0" indent="0" algn="just">
              <a:buNone/>
            </a:pPr>
            <a:r>
              <a:rPr lang="el-GR" sz="2400" dirty="0" smtClean="0"/>
              <a:t>Η </a:t>
            </a:r>
            <a:r>
              <a:rPr lang="el-GR" sz="2400" dirty="0"/>
              <a:t>εργαστηριακή τους επεξεργασία απαιτεί μεγάλη προσοχή, ενώ η αντοχή τους στη διάβρωση είναι μειωμένη.</a:t>
            </a:r>
            <a:br>
              <a:rPr lang="el-GR" sz="2400" dirty="0"/>
            </a:br>
            <a:r>
              <a:rPr lang="el-GR" sz="2400" dirty="0"/>
              <a:t>Η χρήση τους σήμερα τείνει να εξαφανιστεί.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134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90872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Τα βασικά κράματα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163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Κράματα νικελίου–χρωμίου </a:t>
            </a:r>
            <a:r>
              <a:rPr lang="el-GR" b="0" dirty="0" smtClean="0">
                <a:solidFill>
                  <a:srgbClr val="075075"/>
                </a:solidFill>
              </a:rPr>
              <a:t>(</a:t>
            </a:r>
            <a:r>
              <a:rPr lang="en-US" b="0" dirty="0" smtClean="0">
                <a:solidFill>
                  <a:srgbClr val="075075"/>
                </a:solidFill>
              </a:rPr>
              <a:t>Ni – Cr</a:t>
            </a:r>
            <a:r>
              <a:rPr lang="el-GR" b="0" dirty="0" smtClean="0">
                <a:solidFill>
                  <a:srgbClr val="075075"/>
                </a:solidFill>
              </a:rPr>
              <a:t>)</a:t>
            </a:r>
            <a:endParaRPr lang="el-GR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497088" y="2276872"/>
            <a:ext cx="5122912" cy="2088232"/>
          </a:xfrm>
        </p:spPr>
        <p:txBody>
          <a:bodyPr>
            <a:normAutofit/>
          </a:bodyPr>
          <a:lstStyle/>
          <a:p>
            <a:r>
              <a:rPr lang="el-GR" sz="2400" b="1" dirty="0" smtClean="0">
                <a:solidFill>
                  <a:srgbClr val="075075"/>
                </a:solidFill>
              </a:rPr>
              <a:t>Σύνθεση</a:t>
            </a:r>
            <a:r>
              <a:rPr lang="el-GR" sz="2400" b="1" dirty="0">
                <a:solidFill>
                  <a:srgbClr val="075075"/>
                </a:solidFill>
              </a:rPr>
              <a:t>:</a:t>
            </a:r>
            <a:r>
              <a:rPr lang="el-GR" sz="2400" dirty="0"/>
              <a:t> </a:t>
            </a:r>
            <a:r>
              <a:rPr lang="en-US" sz="2400" dirty="0" smtClean="0"/>
              <a:t>Ni</a:t>
            </a:r>
            <a:r>
              <a:rPr lang="en-US" sz="2400" dirty="0"/>
              <a:t>: 62-77 %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sz="2400" dirty="0" smtClean="0"/>
              <a:t>                       </a:t>
            </a:r>
            <a:r>
              <a:rPr lang="en-US" sz="2400" dirty="0" smtClean="0"/>
              <a:t>Cr</a:t>
            </a:r>
            <a:r>
              <a:rPr lang="en-US" sz="2400" dirty="0"/>
              <a:t>: 11-22 %</a:t>
            </a:r>
          </a:p>
          <a:p>
            <a:pPr>
              <a:spcBef>
                <a:spcPts val="4200"/>
              </a:spcBef>
            </a:pPr>
            <a:r>
              <a:rPr lang="el-GR" sz="2400" b="1" dirty="0" smtClean="0">
                <a:solidFill>
                  <a:srgbClr val="075075"/>
                </a:solidFill>
              </a:rPr>
              <a:t>Ιχνοστοιχεία</a:t>
            </a:r>
            <a:r>
              <a:rPr lang="el-GR" sz="2400" b="1" dirty="0">
                <a:solidFill>
                  <a:srgbClr val="075075"/>
                </a:solidFill>
              </a:rPr>
              <a:t>:</a:t>
            </a:r>
            <a:r>
              <a:rPr lang="el-GR" sz="2400" dirty="0"/>
              <a:t>  </a:t>
            </a:r>
            <a:r>
              <a:rPr lang="en-US" sz="2400" dirty="0"/>
              <a:t>B, Fe, Mo, Nb, Ta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0411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Διαστολή πυροχώματος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2538" y="1988840"/>
            <a:ext cx="8229600" cy="331236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4200"/>
              </a:spcBef>
              <a:buNone/>
            </a:pPr>
            <a:r>
              <a:rPr lang="el-GR" sz="2400" b="1" dirty="0">
                <a:solidFill>
                  <a:srgbClr val="075075"/>
                </a:solidFill>
              </a:rPr>
              <a:t>Διαστολή πήξης ή φυσική διαστολή </a:t>
            </a:r>
            <a:r>
              <a:rPr lang="el-GR" sz="2400" dirty="0"/>
              <a:t>είναι η γραμμική διαστολή που γίνεται κατά την διάρκεια της κανονικής πήξης του πυροχώματος στον αέρα. Είναι περίπου </a:t>
            </a:r>
            <a:r>
              <a:rPr lang="el-GR" sz="2400" b="1" dirty="0">
                <a:solidFill>
                  <a:srgbClr val="820000"/>
                </a:solidFill>
              </a:rPr>
              <a:t>0.30%</a:t>
            </a:r>
            <a:r>
              <a:rPr lang="el-GR" sz="2400" dirty="0"/>
              <a:t> και αποτελεί τη μικρότερη από όλες. </a:t>
            </a:r>
            <a:endParaRPr lang="el-GR" sz="2400" dirty="0" smtClean="0"/>
          </a:p>
          <a:p>
            <a:pPr marL="0" indent="0" algn="just">
              <a:spcBef>
                <a:spcPts val="4200"/>
              </a:spcBef>
              <a:buNone/>
            </a:pPr>
            <a:r>
              <a:rPr lang="el-GR" sz="2400" b="1" dirty="0" smtClean="0">
                <a:solidFill>
                  <a:srgbClr val="075075"/>
                </a:solidFill>
              </a:rPr>
              <a:t>Επηρεάζεται </a:t>
            </a:r>
            <a:r>
              <a:rPr lang="el-GR" sz="2400" b="1" dirty="0">
                <a:solidFill>
                  <a:srgbClr val="075075"/>
                </a:solidFill>
              </a:rPr>
              <a:t>από την αναλογία υγρού-σκόνης (περισσότερο νερό –μικρότερη </a:t>
            </a:r>
            <a:r>
              <a:rPr lang="el-GR" sz="2400" b="1" dirty="0" smtClean="0">
                <a:solidFill>
                  <a:srgbClr val="075075"/>
                </a:solidFill>
              </a:rPr>
              <a:t>διαστολή)</a:t>
            </a:r>
            <a:r>
              <a:rPr lang="en-US" sz="2400" b="1" dirty="0" smtClean="0">
                <a:solidFill>
                  <a:srgbClr val="075075"/>
                </a:solidFill>
              </a:rPr>
              <a:t>.</a:t>
            </a:r>
            <a:endParaRPr lang="el-GR" sz="2400" b="1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1862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Κράματα </a:t>
            </a:r>
            <a:r>
              <a:rPr lang="en-US" dirty="0" smtClean="0">
                <a:solidFill>
                  <a:srgbClr val="075075"/>
                </a:solidFill>
              </a:rPr>
              <a:t>Ni </a:t>
            </a:r>
            <a:r>
              <a:rPr lang="en-US" dirty="0">
                <a:solidFill>
                  <a:srgbClr val="075075"/>
                </a:solidFill>
              </a:rPr>
              <a:t>– Cr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3394720" cy="50405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3000"/>
              </a:spcBef>
              <a:buNone/>
            </a:pPr>
            <a:r>
              <a:rPr lang="el-GR" sz="2400" b="1" dirty="0">
                <a:solidFill>
                  <a:srgbClr val="075075"/>
                </a:solidFill>
              </a:rPr>
              <a:t>ΠΛΕΟΝΕΚΤΗΜΑΤΑ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Δεν περιέχουν </a:t>
            </a:r>
            <a:r>
              <a:rPr lang="el-GR" sz="2400" dirty="0" smtClean="0"/>
              <a:t>Βe,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Χαμηλό </a:t>
            </a:r>
            <a:r>
              <a:rPr lang="el-GR" sz="2400" dirty="0" smtClean="0"/>
              <a:t>κόστος,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Χαμηλή </a:t>
            </a:r>
            <a:r>
              <a:rPr lang="el-GR" sz="2400" dirty="0" smtClean="0"/>
              <a:t>πυκνότητα.</a:t>
            </a:r>
            <a:endParaRPr lang="el-GR" sz="2400" dirty="0"/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 dirty="0"/>
          </a:p>
        </p:txBody>
      </p:sp>
      <p:sp>
        <p:nvSpPr>
          <p:cNvPr id="6" name="Θέση περιεχομένου 2"/>
          <p:cNvSpPr txBox="1">
            <a:spLocks/>
          </p:cNvSpPr>
          <p:nvPr/>
        </p:nvSpPr>
        <p:spPr>
          <a:xfrm>
            <a:off x="4315780" y="1196752"/>
            <a:ext cx="447484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3000"/>
              </a:spcBef>
              <a:spcAft>
                <a:spcPts val="0"/>
              </a:spcAft>
              <a:buNone/>
            </a:pPr>
            <a:r>
              <a:rPr lang="el-GR" sz="2400" b="1" dirty="0">
                <a:solidFill>
                  <a:srgbClr val="075075"/>
                </a:solidFill>
              </a:rPr>
              <a:t>ΜΕΙΟΝΕΚΤΗΜΑΤΑ</a:t>
            </a:r>
          </a:p>
          <a:p>
            <a:pPr fontAlgn="auto">
              <a:spcBef>
                <a:spcPts val="1800"/>
              </a:spcBef>
              <a:spcAft>
                <a:spcPts val="0"/>
              </a:spcAft>
            </a:pPr>
            <a:r>
              <a:rPr lang="el-GR" sz="2400" dirty="0"/>
              <a:t>Αντενδείκνυται σε αλλεργικούς στο ΝI </a:t>
            </a:r>
            <a:r>
              <a:rPr lang="el-GR" sz="2400" dirty="0" smtClean="0"/>
              <a:t>ασθενείς,</a:t>
            </a:r>
            <a:endParaRPr lang="el-GR" sz="2400" dirty="0"/>
          </a:p>
          <a:p>
            <a:pPr fontAlgn="auto">
              <a:spcBef>
                <a:spcPts val="1800"/>
              </a:spcBef>
              <a:spcAft>
                <a:spcPts val="0"/>
              </a:spcAft>
            </a:pPr>
            <a:r>
              <a:rPr lang="el-GR" sz="2400" dirty="0"/>
              <a:t>Δεν </a:t>
            </a:r>
            <a:r>
              <a:rPr lang="el-GR" sz="2400" dirty="0" smtClean="0"/>
              <a:t>αδροποιούνται,</a:t>
            </a:r>
            <a:endParaRPr lang="el-GR" sz="2400" dirty="0"/>
          </a:p>
          <a:p>
            <a:pPr fontAlgn="auto">
              <a:spcBef>
                <a:spcPts val="1800"/>
              </a:spcBef>
              <a:spcAft>
                <a:spcPts val="0"/>
              </a:spcAft>
            </a:pPr>
            <a:r>
              <a:rPr lang="el-GR" sz="2400" dirty="0"/>
              <a:t>Δεν χυτεύονται τόσο καλά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όσο </a:t>
            </a:r>
            <a:r>
              <a:rPr lang="el-GR" sz="2400" dirty="0"/>
              <a:t>τα κράματα </a:t>
            </a:r>
            <a:r>
              <a:rPr lang="el-GR" sz="2400" dirty="0" smtClean="0"/>
              <a:t>Ni-Cr-Be,</a:t>
            </a:r>
            <a:endParaRPr lang="el-GR" sz="2400" dirty="0"/>
          </a:p>
          <a:p>
            <a:pPr fontAlgn="auto">
              <a:spcBef>
                <a:spcPts val="1800"/>
              </a:spcBef>
              <a:spcAft>
                <a:spcPts val="0"/>
              </a:spcAft>
            </a:pPr>
            <a:r>
              <a:rPr lang="el-GR" sz="2400" dirty="0"/>
              <a:t>Παράγουν περισσότερα οξείδια από τα κράματα </a:t>
            </a:r>
            <a:r>
              <a:rPr lang="el-GR" sz="2400" dirty="0" err="1" smtClean="0"/>
              <a:t>Ni</a:t>
            </a:r>
            <a:r>
              <a:rPr lang="el-GR" sz="2400" dirty="0" smtClean="0"/>
              <a:t>-</a:t>
            </a:r>
            <a:r>
              <a:rPr lang="el-GR" sz="2400" dirty="0" err="1" smtClean="0"/>
              <a:t>Cr</a:t>
            </a:r>
            <a:r>
              <a:rPr lang="el-GR" sz="2400" dirty="0" smtClean="0"/>
              <a:t>-</a:t>
            </a:r>
            <a:r>
              <a:rPr lang="el-GR" sz="2400" dirty="0" err="1" smtClean="0"/>
              <a:t>Be</a:t>
            </a:r>
            <a:r>
              <a:rPr lang="el-GR" sz="2400" dirty="0" smtClean="0"/>
              <a:t>.</a:t>
            </a:r>
            <a:endParaRPr lang="el-GR" sz="2400" dirty="0"/>
          </a:p>
          <a:p>
            <a:pPr fontAlgn="auto">
              <a:spcBef>
                <a:spcPts val="3000"/>
              </a:spcBef>
              <a:spcAft>
                <a:spcPts val="0"/>
              </a:spcAft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16089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Κράματα κοβαλτίου – χρωμίου </a:t>
            </a:r>
            <a:r>
              <a:rPr lang="el-GR" b="0" dirty="0" smtClean="0">
                <a:solidFill>
                  <a:srgbClr val="075075"/>
                </a:solidFill>
              </a:rPr>
              <a:t>(Co – Cr)</a:t>
            </a:r>
            <a:endParaRPr lang="el-GR" b="0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70</a:t>
            </a:fld>
            <a:endParaRPr lang="el-GR" dirty="0"/>
          </a:p>
        </p:txBody>
      </p:sp>
      <p:sp>
        <p:nvSpPr>
          <p:cNvPr id="5" name="Θέση περιεχομένου 2"/>
          <p:cNvSpPr>
            <a:spLocks noGrp="1"/>
          </p:cNvSpPr>
          <p:nvPr>
            <p:ph idx="1"/>
          </p:nvPr>
        </p:nvSpPr>
        <p:spPr>
          <a:xfrm>
            <a:off x="2497088" y="2276872"/>
            <a:ext cx="5122912" cy="2088232"/>
          </a:xfrm>
        </p:spPr>
        <p:txBody>
          <a:bodyPr>
            <a:normAutofit/>
          </a:bodyPr>
          <a:lstStyle/>
          <a:p>
            <a:r>
              <a:rPr lang="el-GR" sz="2400" b="1" dirty="0" smtClean="0">
                <a:solidFill>
                  <a:srgbClr val="075075"/>
                </a:solidFill>
              </a:rPr>
              <a:t>Σύνθεση</a:t>
            </a:r>
            <a:r>
              <a:rPr lang="el-GR" sz="2400" b="1" dirty="0">
                <a:solidFill>
                  <a:srgbClr val="075075"/>
                </a:solidFill>
              </a:rPr>
              <a:t>:</a:t>
            </a:r>
            <a:r>
              <a:rPr lang="el-GR" sz="2400" dirty="0"/>
              <a:t> </a:t>
            </a:r>
            <a:r>
              <a:rPr lang="en-US" sz="2400" dirty="0"/>
              <a:t>Co: 53-68 %</a:t>
            </a:r>
          </a:p>
          <a:p>
            <a:pPr marL="0" indent="0">
              <a:buNone/>
            </a:pPr>
            <a:r>
              <a:rPr lang="en-US" sz="2400" dirty="0"/>
              <a:t>                   </a:t>
            </a:r>
            <a:r>
              <a:rPr lang="el-GR" sz="2400" dirty="0" smtClean="0"/>
              <a:t>    </a:t>
            </a:r>
            <a:r>
              <a:rPr lang="en-US" sz="2400" dirty="0" smtClean="0"/>
              <a:t>Cr</a:t>
            </a:r>
            <a:r>
              <a:rPr lang="en-US" sz="2400" dirty="0"/>
              <a:t>: 25-34 %</a:t>
            </a:r>
          </a:p>
          <a:p>
            <a:pPr>
              <a:spcBef>
                <a:spcPts val="4200"/>
              </a:spcBef>
            </a:pPr>
            <a:r>
              <a:rPr lang="el-GR" sz="2400" b="1" dirty="0" smtClean="0">
                <a:solidFill>
                  <a:srgbClr val="075075"/>
                </a:solidFill>
              </a:rPr>
              <a:t>Ιχνοστοιχεία</a:t>
            </a:r>
            <a:r>
              <a:rPr lang="el-GR" sz="2400" b="1" dirty="0">
                <a:solidFill>
                  <a:srgbClr val="075075"/>
                </a:solidFill>
              </a:rPr>
              <a:t>:</a:t>
            </a:r>
            <a:r>
              <a:rPr lang="el-GR" sz="2400" dirty="0"/>
              <a:t>  </a:t>
            </a:r>
            <a:r>
              <a:rPr lang="en-US" sz="2400" dirty="0"/>
              <a:t>Mo, Ru, Vo</a:t>
            </a:r>
          </a:p>
        </p:txBody>
      </p:sp>
    </p:spTree>
    <p:extLst>
      <p:ext uri="{BB962C8B-B14F-4D97-AF65-F5344CB8AC3E}">
        <p14:creationId xmlns:p14="http://schemas.microsoft.com/office/powerpoint/2010/main" val="40568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Κράματα Co </a:t>
            </a:r>
            <a:r>
              <a:rPr lang="el-GR" dirty="0">
                <a:solidFill>
                  <a:srgbClr val="075075"/>
                </a:solidFill>
              </a:rPr>
              <a:t>– Cr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3826768" cy="5040560"/>
          </a:xfrm>
        </p:spPr>
        <p:txBody>
          <a:bodyPr/>
          <a:lstStyle/>
          <a:p>
            <a:pPr marL="0" indent="0" algn="ctr">
              <a:spcBef>
                <a:spcPts val="3000"/>
              </a:spcBef>
              <a:buNone/>
            </a:pPr>
            <a:r>
              <a:rPr lang="el-GR" sz="2400" b="1" dirty="0">
                <a:solidFill>
                  <a:srgbClr val="075075"/>
                </a:solidFill>
              </a:rPr>
              <a:t>ΠΛΕΟΝΕΚΤΗΜΑΤΑ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Δεν περιέχουν </a:t>
            </a:r>
            <a:r>
              <a:rPr lang="el-GR" sz="2400" dirty="0" smtClean="0"/>
              <a:t>Νi,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Δεν περιέχουν </a:t>
            </a:r>
            <a:r>
              <a:rPr lang="el-GR" sz="2400" dirty="0" smtClean="0"/>
              <a:t>Βe,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Φτωχή θερμική </a:t>
            </a:r>
            <a:r>
              <a:rPr lang="el-GR" sz="2400" dirty="0" smtClean="0"/>
              <a:t>αγωγιμότητα,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Χαμηλή </a:t>
            </a:r>
            <a:r>
              <a:rPr lang="el-GR" sz="2400" dirty="0" smtClean="0"/>
              <a:t>πυκνότητα,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Χαμηλό </a:t>
            </a:r>
            <a:r>
              <a:rPr lang="el-GR" sz="2400" dirty="0" smtClean="0"/>
              <a:t>κόστος.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71</a:t>
            </a:fld>
            <a:endParaRPr lang="el-GR" dirty="0"/>
          </a:p>
        </p:txBody>
      </p:sp>
      <p:sp>
        <p:nvSpPr>
          <p:cNvPr id="5" name="Θέση περιεχομένου 2"/>
          <p:cNvSpPr txBox="1">
            <a:spLocks/>
          </p:cNvSpPr>
          <p:nvPr/>
        </p:nvSpPr>
        <p:spPr>
          <a:xfrm>
            <a:off x="4788024" y="1170571"/>
            <a:ext cx="3826768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3000"/>
              </a:spcBef>
              <a:spcAft>
                <a:spcPts val="0"/>
              </a:spcAft>
              <a:buNone/>
            </a:pPr>
            <a:r>
              <a:rPr lang="el-GR" sz="2400" b="1" dirty="0">
                <a:solidFill>
                  <a:srgbClr val="075075"/>
                </a:solidFill>
              </a:rPr>
              <a:t>ΜΕΙΟΝΕΚΤΗΜΑΤΑ</a:t>
            </a:r>
          </a:p>
          <a:p>
            <a:pPr fontAlgn="auto">
              <a:spcBef>
                <a:spcPts val="3000"/>
              </a:spcBef>
              <a:spcAft>
                <a:spcPts val="0"/>
              </a:spcAft>
            </a:pPr>
            <a:r>
              <a:rPr lang="el-GR" sz="2400" dirty="0" smtClean="0"/>
              <a:t>Δύσκολα </a:t>
            </a:r>
            <a:r>
              <a:rPr lang="el-GR" sz="2400" dirty="0"/>
              <a:t>στην </a:t>
            </a:r>
            <a:r>
              <a:rPr lang="el-GR" sz="2400" dirty="0" smtClean="0"/>
              <a:t>κατεργασία,</a:t>
            </a:r>
            <a:endParaRPr lang="el-GR" sz="2400" dirty="0"/>
          </a:p>
          <a:p>
            <a:pPr fontAlgn="auto">
              <a:spcBef>
                <a:spcPts val="3000"/>
              </a:spcBef>
              <a:spcAft>
                <a:spcPts val="0"/>
              </a:spcAft>
            </a:pPr>
            <a:r>
              <a:rPr lang="el-GR" sz="2400" dirty="0"/>
              <a:t>Υψηλή </a:t>
            </a:r>
            <a:r>
              <a:rPr lang="el-GR" sz="2400" dirty="0" smtClean="0"/>
              <a:t>σκληρότητα,</a:t>
            </a:r>
            <a:endParaRPr lang="el-GR" sz="2400" dirty="0"/>
          </a:p>
          <a:p>
            <a:pPr fontAlgn="auto">
              <a:spcBef>
                <a:spcPts val="3000"/>
              </a:spcBef>
              <a:spcAft>
                <a:spcPts val="0"/>
              </a:spcAft>
            </a:pPr>
            <a:r>
              <a:rPr lang="el-GR" sz="2400" dirty="0"/>
              <a:t>Οξειδώνονται περισσότερο από τα νικελιούχα </a:t>
            </a:r>
            <a:r>
              <a:rPr lang="el-GR" sz="2400" dirty="0" smtClean="0"/>
              <a:t>κράματα,</a:t>
            </a:r>
            <a:endParaRPr lang="el-GR" sz="2400" dirty="0"/>
          </a:p>
          <a:p>
            <a:pPr fontAlgn="auto">
              <a:spcBef>
                <a:spcPts val="3000"/>
              </a:spcBef>
              <a:spcAft>
                <a:spcPts val="0"/>
              </a:spcAft>
            </a:pPr>
            <a:r>
              <a:rPr lang="el-GR" sz="2400" dirty="0"/>
              <a:t>Δεν υπάρχουν μακροχρόνιες </a:t>
            </a:r>
            <a:r>
              <a:rPr lang="el-GR" sz="2400" dirty="0" smtClean="0"/>
              <a:t>έρευνες.</a:t>
            </a:r>
            <a:endParaRPr lang="el-GR" sz="2400" dirty="0"/>
          </a:p>
          <a:p>
            <a:pPr fontAlgn="auto">
              <a:spcAft>
                <a:spcPts val="0"/>
              </a:spcAft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2845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Ά</a:t>
            </a:r>
            <a:r>
              <a:rPr lang="el-GR" dirty="0" smtClean="0">
                <a:solidFill>
                  <a:srgbClr val="075075"/>
                </a:solidFill>
              </a:rPr>
              <a:t>λλα συστήματα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2232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b="1" dirty="0">
                <a:solidFill>
                  <a:srgbClr val="820000"/>
                </a:solidFill>
              </a:rPr>
              <a:t>ΤΙΤΑΝΙΟ (1984</a:t>
            </a:r>
            <a:r>
              <a:rPr lang="pt-BR" sz="2400" b="1" dirty="0" smtClean="0">
                <a:solidFill>
                  <a:srgbClr val="820000"/>
                </a:solidFill>
              </a:rPr>
              <a:t>)</a:t>
            </a:r>
            <a:endParaRPr lang="pt-BR" sz="2400" b="1" dirty="0">
              <a:solidFill>
                <a:srgbClr val="820000"/>
              </a:solidFill>
            </a:endParaRPr>
          </a:p>
          <a:p>
            <a:pPr marL="0" indent="0" algn="ctr">
              <a:spcBef>
                <a:spcPts val="4800"/>
              </a:spcBef>
              <a:buNone/>
            </a:pPr>
            <a:r>
              <a:rPr lang="pt-BR" sz="2400" b="1" dirty="0">
                <a:solidFill>
                  <a:srgbClr val="075075"/>
                </a:solidFill>
              </a:rPr>
              <a:t>Σύνθεση:</a:t>
            </a:r>
            <a:r>
              <a:rPr lang="pt-BR" sz="2400" dirty="0"/>
              <a:t> Ti :99 – 99,5 %</a:t>
            </a:r>
          </a:p>
          <a:p>
            <a:pPr marL="0" indent="0" algn="ctr">
              <a:buNone/>
            </a:pPr>
            <a:r>
              <a:rPr lang="pt-BR" sz="2400" dirty="0"/>
              <a:t>              Fe,O,N,C,H</a:t>
            </a:r>
          </a:p>
          <a:p>
            <a:pPr marL="0" indent="0" algn="ctr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4198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Πλεονεκτήματα τιτανίου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l-GR" sz="2400" dirty="0"/>
              <a:t>Άριστη βιοσυμβατότητα με τους </a:t>
            </a:r>
            <a:r>
              <a:rPr lang="el-GR" sz="2400" dirty="0" smtClean="0"/>
              <a:t>ιστούς,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Μικρό ειδικό βάρος (4,5 g/cm3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Ιδιαίτερα μικρή θερμική </a:t>
            </a:r>
            <a:r>
              <a:rPr lang="el-GR" sz="2400" dirty="0" smtClean="0"/>
              <a:t>αγωγιμότητα,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Έχει υψηλή </a:t>
            </a:r>
            <a:r>
              <a:rPr lang="el-GR" sz="2400" dirty="0" smtClean="0"/>
              <a:t>αντοχή, 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Είναι </a:t>
            </a:r>
            <a:r>
              <a:rPr lang="el-GR" sz="2400" dirty="0" smtClean="0"/>
              <a:t>ακτινοδιαπερατό,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Υψηλή αντοχή στη </a:t>
            </a:r>
            <a:r>
              <a:rPr lang="el-GR" sz="2400" dirty="0" smtClean="0"/>
              <a:t>διάβρωση,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Βρίσκεται σε αφθονία στη φύση και η εξόρυξή του είναι εύκολη και </a:t>
            </a:r>
            <a:r>
              <a:rPr lang="el-GR" sz="2400" dirty="0" smtClean="0"/>
              <a:t>οικονομική.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499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Μειονεκτήματα τιτανίου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dirty="0"/>
              <a:t>Η υψηλή χημική του συγγένεια με το οξυγόνο και το πυρίτιο, καθώς και το υψηλό σημείο τήξης του (1688) κάνουν αδύνατη τη χρήση του με τον συμβατικό οδοντοτεχνικό εξοπλισμό.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Η ταχύτατη οξείδωση του τιτανίου σε θερμοκρασίες μεγαλύτερες από τους  800 αυξάνει υπερβολικά το πάχος του στρώματος οξειδίων, μειώνοντας σημαντικά την αντοχή του μτλκεραμικού δεσμού.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742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3568" y="2564904"/>
            <a:ext cx="8229600" cy="908720"/>
          </a:xfrm>
        </p:spPr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Κράματα μεταλλοκεραμικής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1877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Ιδιότητες 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ts val="1800"/>
              </a:spcBef>
            </a:pPr>
            <a:r>
              <a:rPr lang="el-GR" sz="3100" dirty="0"/>
              <a:t>Ικανότητα παραγωγής οξειδίων στην επιφάνεια του κράματος για χημική σύνδεση με το κεραμικό υλικό.</a:t>
            </a:r>
          </a:p>
          <a:p>
            <a:pPr>
              <a:spcBef>
                <a:spcPts val="1800"/>
              </a:spcBef>
            </a:pPr>
            <a:r>
              <a:rPr lang="el-GR" sz="3100" dirty="0" smtClean="0"/>
              <a:t>Ο </a:t>
            </a:r>
            <a:r>
              <a:rPr lang="el-GR" sz="3100" dirty="0"/>
              <a:t>συντελεστής θερμικής διαστολής του κράματος πρέπει να είναι ελαφρά μεγαλύτερος από αυτόν της πορσελάνης.</a:t>
            </a:r>
          </a:p>
          <a:p>
            <a:pPr>
              <a:spcBef>
                <a:spcPts val="1800"/>
              </a:spcBef>
            </a:pPr>
            <a:r>
              <a:rPr lang="el-GR" sz="3100" dirty="0" smtClean="0"/>
              <a:t>Το </a:t>
            </a:r>
            <a:r>
              <a:rPr lang="el-GR" sz="3100" dirty="0"/>
              <a:t>μέταλλο πρέπει να έχει σημείο τήξεως αισθητά ψηλότερο από τη θερμοκρασία όπτησης της πορσελάνης. </a:t>
            </a:r>
          </a:p>
          <a:p>
            <a:pPr>
              <a:spcBef>
                <a:spcPts val="1800"/>
              </a:spcBef>
            </a:pPr>
            <a:r>
              <a:rPr lang="el-GR" sz="3100" dirty="0"/>
              <a:t>Το μέταλλο πρέπει να μην υφίσταται παραμόρφωση και στρέβλωση στις θερμοκρασίες όπτησης της </a:t>
            </a:r>
            <a:r>
              <a:rPr lang="el-GR" sz="3100" dirty="0" smtClean="0"/>
              <a:t>πορσελάνης.</a:t>
            </a:r>
            <a:endParaRPr lang="el-GR" sz="3100" dirty="0"/>
          </a:p>
          <a:p>
            <a:pPr>
              <a:spcBef>
                <a:spcPts val="1800"/>
              </a:spcBef>
            </a:pPr>
            <a:r>
              <a:rPr lang="el-GR" sz="3100" dirty="0" smtClean="0"/>
              <a:t>Το </a:t>
            </a:r>
            <a:r>
              <a:rPr lang="el-GR" sz="3100" dirty="0"/>
              <a:t>μέταλλο πρέπει να παρέχει ευκολία στους χειρισμούς τήξης, χύτευσης, λείανσης και </a:t>
            </a:r>
            <a:r>
              <a:rPr lang="el-GR" sz="3100" dirty="0" smtClean="0"/>
              <a:t>στίλβωσης.</a:t>
            </a:r>
            <a:endParaRPr lang="el-GR" sz="3100" dirty="0"/>
          </a:p>
          <a:p>
            <a:pPr>
              <a:spcBef>
                <a:spcPts val="1800"/>
              </a:spcBef>
            </a:pPr>
            <a:r>
              <a:rPr lang="el-GR" sz="3100" dirty="0" smtClean="0"/>
              <a:t>Το </a:t>
            </a:r>
            <a:r>
              <a:rPr lang="el-GR" sz="3100" dirty="0"/>
              <a:t>μέταλλο πρέπει να διαθέτει βιοσυμβατότητα, για την ασφάλεια του οδοντοτεχνίτη, του οδοντιάτρου και του </a:t>
            </a:r>
            <a:r>
              <a:rPr lang="el-GR" sz="3100" dirty="0" smtClean="0"/>
              <a:t>ασθενή.</a:t>
            </a:r>
            <a:endParaRPr lang="el-GR" sz="31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2658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Κατάταξη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b="1" dirty="0">
                <a:solidFill>
                  <a:srgbClr val="820000"/>
                </a:solidFill>
              </a:rPr>
              <a:t>Πολύτιμα ή ευγενή κράματα: </a:t>
            </a:r>
            <a:r>
              <a:rPr lang="el-GR" sz="2400" dirty="0"/>
              <a:t>περιέχουν μεγάλο ποσοστό ευγενών μετάλλων, άνω του 60% και ποσοστό χρυσού μεγαλύτερο του 40</a:t>
            </a:r>
            <a:r>
              <a:rPr lang="el-GR" sz="2400" dirty="0" smtClean="0"/>
              <a:t>%,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b="1" dirty="0">
                <a:solidFill>
                  <a:srgbClr val="820000"/>
                </a:solidFill>
              </a:rPr>
              <a:t>Ημιπολύτιμα κράματα: </a:t>
            </a:r>
            <a:r>
              <a:rPr lang="el-GR" sz="2400" dirty="0"/>
              <a:t>περιέχουν μικρότερο ποσοστό ευγενών μετάλλων, αλλά πάντως μεγαλύτερου του 25</a:t>
            </a:r>
            <a:r>
              <a:rPr lang="el-GR" sz="2400" dirty="0" smtClean="0"/>
              <a:t>%,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b="1" dirty="0">
                <a:solidFill>
                  <a:srgbClr val="820000"/>
                </a:solidFill>
              </a:rPr>
              <a:t>Βασικά κράματα: </a:t>
            </a:r>
            <a:r>
              <a:rPr lang="el-GR" sz="2400" dirty="0"/>
              <a:t>το ποσοστό των ευγενών μετάλλων είναι μικρότερο του 25</a:t>
            </a:r>
            <a:r>
              <a:rPr lang="el-GR" sz="2400" dirty="0" smtClean="0"/>
              <a:t>%. 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1013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Κατάταξη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graphicFrame>
        <p:nvGraphicFramePr>
          <p:cNvPr id="5" name="Θέση περιεχομένου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4942626"/>
              </p:ext>
            </p:extLst>
          </p:nvPr>
        </p:nvGraphicFramePr>
        <p:xfrm>
          <a:off x="457200" y="1196975"/>
          <a:ext cx="8229600" cy="3718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3387824"/>
                <a:gridCol w="20985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solidFill>
                            <a:srgbClr val="820000"/>
                          </a:solidFill>
                        </a:rPr>
                        <a:t>Κατηγορία</a:t>
                      </a:r>
                      <a:endParaRPr lang="el-GR" sz="2000" b="1" dirty="0">
                        <a:solidFill>
                          <a:srgbClr val="82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solidFill>
                            <a:srgbClr val="820000"/>
                          </a:solidFill>
                        </a:rPr>
                        <a:t>Σύστημα</a:t>
                      </a:r>
                      <a:endParaRPr lang="el-GR" sz="2000" b="1" dirty="0">
                        <a:solidFill>
                          <a:srgbClr val="82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solidFill>
                            <a:srgbClr val="820000"/>
                          </a:solidFill>
                        </a:rPr>
                        <a:t>Ομάδα</a:t>
                      </a:r>
                      <a:endParaRPr lang="el-GR" sz="2000" b="1" dirty="0">
                        <a:solidFill>
                          <a:srgbClr val="82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>
                          <a:solidFill>
                            <a:srgbClr val="075075"/>
                          </a:solidFill>
                        </a:rPr>
                        <a:t>Κράματα Ευγενών Μετάλλων</a:t>
                      </a:r>
                      <a:endParaRPr lang="el-GR" sz="2000" b="1" dirty="0">
                        <a:solidFill>
                          <a:srgbClr val="07507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Χρυσού-Πλατίνας-Παλλαδίου</a:t>
                      </a:r>
                    </a:p>
                    <a:p>
                      <a:pPr algn="ctr"/>
                      <a:r>
                        <a:rPr lang="el-GR" sz="2000" dirty="0" smtClean="0"/>
                        <a:t>Χρυσού-Παλλαδίου-Αργύρου</a:t>
                      </a:r>
                    </a:p>
                    <a:p>
                      <a:pPr algn="ctr"/>
                      <a:endParaRPr lang="el-GR" sz="2000" dirty="0" smtClean="0"/>
                    </a:p>
                    <a:p>
                      <a:pPr algn="ctr"/>
                      <a:r>
                        <a:rPr lang="el-GR" sz="2000" dirty="0" smtClean="0"/>
                        <a:t>Χρυσού-Παλλαδίου</a:t>
                      </a:r>
                    </a:p>
                    <a:p>
                      <a:pPr algn="ctr"/>
                      <a:r>
                        <a:rPr lang="el-GR" sz="2000" dirty="0" smtClean="0"/>
                        <a:t>Παλλαδίου-Αργύρου</a:t>
                      </a:r>
                    </a:p>
                    <a:p>
                      <a:pPr algn="ctr"/>
                      <a:r>
                        <a:rPr lang="el-GR" sz="2000" dirty="0" smtClean="0"/>
                        <a:t>Παλλαδίου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Υψηλής % </a:t>
                      </a:r>
                      <a:r>
                        <a:rPr lang="en-US" sz="2000" dirty="0" smtClean="0"/>
                        <a:t>Ag</a:t>
                      </a:r>
                    </a:p>
                    <a:p>
                      <a:pPr algn="ctr"/>
                      <a:r>
                        <a:rPr lang="el-GR" sz="2000" dirty="0" smtClean="0"/>
                        <a:t>Χαμηλής % </a:t>
                      </a:r>
                      <a:r>
                        <a:rPr lang="en-US" sz="2000" dirty="0" smtClean="0"/>
                        <a:t>Ag</a:t>
                      </a:r>
                      <a:endParaRPr lang="el-GR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Co, Cu, Ag-Au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>
                          <a:solidFill>
                            <a:srgbClr val="075075"/>
                          </a:solidFill>
                        </a:rPr>
                        <a:t>Κράματα</a:t>
                      </a:r>
                      <a:r>
                        <a:rPr lang="el-GR" sz="2000" b="1" baseline="0" dirty="0" smtClean="0">
                          <a:solidFill>
                            <a:srgbClr val="075075"/>
                          </a:solidFill>
                        </a:rPr>
                        <a:t> Βασικών Μετάλλων</a:t>
                      </a:r>
                      <a:endParaRPr lang="el-GR" sz="2000" b="1" dirty="0">
                        <a:solidFill>
                          <a:srgbClr val="07507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Νικελίου – Χρωμίου</a:t>
                      </a:r>
                    </a:p>
                    <a:p>
                      <a:pPr algn="ctr"/>
                      <a:endParaRPr lang="el-GR" sz="2000" dirty="0" smtClean="0"/>
                    </a:p>
                    <a:p>
                      <a:pPr algn="ctr"/>
                      <a:r>
                        <a:rPr lang="el-GR" sz="2000" dirty="0" smtClean="0"/>
                        <a:t>Κοβαλτίου – Χρωμίου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Με Βηρύλλιο</a:t>
                      </a:r>
                    </a:p>
                    <a:p>
                      <a:pPr algn="ctr"/>
                      <a:endParaRPr lang="el-GR" sz="2000" dirty="0" smtClean="0"/>
                    </a:p>
                    <a:p>
                      <a:pPr algn="ctr"/>
                      <a:r>
                        <a:rPr lang="el-GR" sz="2000" dirty="0" smtClean="0"/>
                        <a:t>Χωρίς Βηρύλλιο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>
                          <a:solidFill>
                            <a:srgbClr val="075075"/>
                          </a:solidFill>
                        </a:rPr>
                        <a:t>Άλλα Συστήματα</a:t>
                      </a:r>
                      <a:endParaRPr lang="el-GR" sz="2000" b="1" dirty="0">
                        <a:solidFill>
                          <a:srgbClr val="07507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Τιτάνιο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247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Διαστολή πυροχώματος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3096344"/>
          </a:xfrm>
        </p:spPr>
        <p:txBody>
          <a:bodyPr/>
          <a:lstStyle/>
          <a:p>
            <a:pPr marL="0" indent="0" algn="just">
              <a:spcBef>
                <a:spcPts val="5400"/>
              </a:spcBef>
              <a:buNone/>
            </a:pPr>
            <a:r>
              <a:rPr lang="el-GR" sz="2400" b="1" dirty="0">
                <a:solidFill>
                  <a:srgbClr val="075075"/>
                </a:solidFill>
              </a:rPr>
              <a:t>Υγροσκοπική διαστολή </a:t>
            </a:r>
            <a:r>
              <a:rPr lang="el-GR" sz="2400" dirty="0"/>
              <a:t>είναι η γραμμική διαστολή του πυροχώματος που γίνεται όταν το πυρόχωμα έρθει σε επαφή με το νερό κατά την διάρκεια της πήξης </a:t>
            </a:r>
            <a:r>
              <a:rPr lang="el-GR" sz="2400" dirty="0" smtClean="0"/>
              <a:t>του.</a:t>
            </a:r>
          </a:p>
          <a:p>
            <a:pPr marL="0" indent="0" algn="just">
              <a:spcBef>
                <a:spcPts val="5400"/>
              </a:spcBef>
              <a:buNone/>
            </a:pPr>
            <a:r>
              <a:rPr lang="el-GR" sz="2400" b="1" dirty="0" smtClean="0">
                <a:solidFill>
                  <a:srgbClr val="820000"/>
                </a:solidFill>
              </a:rPr>
              <a:t>Είναι </a:t>
            </a:r>
            <a:r>
              <a:rPr lang="el-GR" sz="2400" b="1" dirty="0">
                <a:solidFill>
                  <a:srgbClr val="820000"/>
                </a:solidFill>
              </a:rPr>
              <a:t>περίπου 2-4 φορές μεγαλύτερη από τη διαστολή πήξης  και φθάνει μέχρι 1,2%.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9444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2372" y="116632"/>
            <a:ext cx="8229600" cy="908720"/>
          </a:xfrm>
        </p:spPr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Κριτήρια επιλογής κραμάτων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2372" y="1412776"/>
            <a:ext cx="8229600" cy="792088"/>
          </a:xfrm>
        </p:spPr>
        <p:txBody>
          <a:bodyPr/>
          <a:lstStyle/>
          <a:p>
            <a:pPr marL="0" indent="0" algn="ctr">
              <a:buNone/>
            </a:pPr>
            <a:r>
              <a:rPr lang="el-GR" b="1" dirty="0">
                <a:solidFill>
                  <a:srgbClr val="820000"/>
                </a:solidFill>
              </a:rPr>
              <a:t>ΠΟΙΟ ΚΡΑΜΑ ΝΑ ΕΠΙΛΕΞΩ?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79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420" y="2573992"/>
            <a:ext cx="3505504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Κριτήρια επιλογής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600"/>
              </a:spcBef>
            </a:pPr>
            <a:r>
              <a:rPr lang="el-GR" sz="2400" dirty="0" smtClean="0"/>
              <a:t>Κόστος,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Είδος  προσθετικής εργασίας (γέφυρα, στεφάνη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Συμβατότητα θερμικού </a:t>
            </a:r>
            <a:r>
              <a:rPr lang="el-GR" sz="2400" dirty="0" smtClean="0"/>
              <a:t>συντελεστή,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Ιδιότητες του κράματος (αντοχή, μέτρο ελαστικότητας, αντίσταση στη διάβρωση, σκληρότητα, χυτευσιμότητα, βιοσυμβατότητα, επίδραση στο χρώμα της </a:t>
            </a:r>
            <a:r>
              <a:rPr lang="el-GR" sz="2400" dirty="0" smtClean="0"/>
              <a:t>πορσελάνης.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974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Προτάσεις επιλογής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3754760" cy="50405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3000"/>
              </a:spcBef>
              <a:buNone/>
            </a:pPr>
            <a:r>
              <a:rPr lang="el-GR" sz="2400" b="1" dirty="0">
                <a:solidFill>
                  <a:srgbClr val="075075"/>
                </a:solidFill>
              </a:rPr>
              <a:t>ΓΙΑ ΓΕΦΥΡΕΣ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Κράματα  Ni-Cr-Be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Κράματα  Pd-Ag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Κράματα  Au-Pd (με μικρή περιεκτικότητα Ag )</a:t>
            </a:r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81</a:t>
            </a:fld>
            <a:endParaRPr lang="el-GR" dirty="0"/>
          </a:p>
        </p:txBody>
      </p:sp>
      <p:sp>
        <p:nvSpPr>
          <p:cNvPr id="5" name="Θέση περιεχομένου 2"/>
          <p:cNvSpPr txBox="1">
            <a:spLocks/>
          </p:cNvSpPr>
          <p:nvPr/>
        </p:nvSpPr>
        <p:spPr>
          <a:xfrm>
            <a:off x="4920687" y="1196752"/>
            <a:ext cx="375476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3000"/>
              </a:spcBef>
              <a:spcAft>
                <a:spcPts val="0"/>
              </a:spcAft>
              <a:buNone/>
            </a:pPr>
            <a:r>
              <a:rPr lang="el-GR" sz="2400" b="1" dirty="0">
                <a:solidFill>
                  <a:srgbClr val="075075"/>
                </a:solidFill>
              </a:rPr>
              <a:t>ΓΙΑ ΣΤΕΦΑΝΕΣ</a:t>
            </a:r>
          </a:p>
          <a:p>
            <a:pPr fontAlgn="auto">
              <a:spcBef>
                <a:spcPts val="3000"/>
              </a:spcBef>
              <a:spcAft>
                <a:spcPts val="0"/>
              </a:spcAft>
            </a:pPr>
            <a:r>
              <a:rPr lang="el-GR" sz="2400" dirty="0"/>
              <a:t>Κράματα  </a:t>
            </a:r>
            <a:r>
              <a:rPr lang="en-US" sz="2400" dirty="0"/>
              <a:t>Pd-Cu</a:t>
            </a:r>
          </a:p>
          <a:p>
            <a:pPr fontAlgn="auto">
              <a:spcBef>
                <a:spcPts val="3000"/>
              </a:spcBef>
              <a:spcAft>
                <a:spcPts val="0"/>
              </a:spcAft>
            </a:pPr>
            <a:r>
              <a:rPr lang="el-GR" sz="2400" dirty="0"/>
              <a:t>Κράματα  </a:t>
            </a:r>
            <a:r>
              <a:rPr lang="en-US" sz="2400" dirty="0"/>
              <a:t>Pd-Ag</a:t>
            </a:r>
          </a:p>
          <a:p>
            <a:pPr fontAlgn="auto">
              <a:spcBef>
                <a:spcPts val="3000"/>
              </a:spcBef>
              <a:spcAft>
                <a:spcPts val="0"/>
              </a:spcAft>
            </a:pPr>
            <a:r>
              <a:rPr lang="el-GR" sz="2400" dirty="0"/>
              <a:t>Κράματα  </a:t>
            </a:r>
            <a:r>
              <a:rPr lang="en-US" sz="2400" dirty="0"/>
              <a:t>Ni-Cr-Be </a:t>
            </a:r>
          </a:p>
          <a:p>
            <a:pPr fontAlgn="auto">
              <a:spcBef>
                <a:spcPts val="3000"/>
              </a:spcBef>
              <a:spcAft>
                <a:spcPts val="0"/>
              </a:spcAft>
            </a:pPr>
            <a:r>
              <a:rPr lang="el-GR" sz="2400" dirty="0"/>
              <a:t>Κράματα  </a:t>
            </a:r>
            <a:r>
              <a:rPr lang="en-US" sz="2400" dirty="0"/>
              <a:t>Au-Pd (</a:t>
            </a:r>
            <a:r>
              <a:rPr lang="el-GR" sz="2400" dirty="0"/>
              <a:t>με μικρή περιεκτικότητα </a:t>
            </a:r>
            <a:r>
              <a:rPr lang="en-US" sz="2400" dirty="0"/>
              <a:t>Ag)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115616" y="5404411"/>
            <a:ext cx="18630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+mn-lt"/>
              </a:rPr>
              <a:t>O`Brien (1997)</a:t>
            </a:r>
          </a:p>
        </p:txBody>
      </p:sp>
    </p:spTree>
    <p:extLst>
      <p:ext uri="{BB962C8B-B14F-4D97-AF65-F5344CB8AC3E}">
        <p14:creationId xmlns:p14="http://schemas.microsoft.com/office/powerpoint/2010/main" val="405372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Τήξη και χύτευση </a:t>
            </a:r>
            <a:r>
              <a:rPr lang="el-GR" sz="3200" b="0" dirty="0" smtClean="0">
                <a:solidFill>
                  <a:srgbClr val="075075"/>
                </a:solidFill>
              </a:rPr>
              <a:t>(1 από </a:t>
            </a:r>
            <a:r>
              <a:rPr lang="el-GR" sz="3200" b="0" dirty="0">
                <a:solidFill>
                  <a:srgbClr val="075075"/>
                </a:solidFill>
              </a:rPr>
              <a:t>13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31552" y="2204864"/>
            <a:ext cx="8229600" cy="1800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 smtClean="0"/>
              <a:t>Χύτευση είναι </a:t>
            </a:r>
            <a:r>
              <a:rPr lang="el-GR" sz="2400" dirty="0"/>
              <a:t>η διαδικασία κατασκευής μιας μεταλλικής προσθετικής αποκατάστασης με την εισροή λιωμένου μετάλλου στο πυροχωμάτινο καλούπι ,του οποίου το σχήμα λαμβάνει το μέταλλο μετά την πήξη του.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861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2372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Τήξη και χύτευση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13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2372" y="1196752"/>
            <a:ext cx="8229600" cy="504056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/>
              <a:t>Η τήξη του κράματος γίνεται σε κεραμικές χοάνες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83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097" y="1807994"/>
            <a:ext cx="4030150" cy="3765713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1192796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87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Τήξη και χύτευση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13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170694"/>
            <a:ext cx="3602144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842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Τήξη και χύτευση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13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38228" y="1124744"/>
            <a:ext cx="2088232" cy="432048"/>
          </a:xfrm>
        </p:spPr>
        <p:txBody>
          <a:bodyPr/>
          <a:lstStyle/>
          <a:p>
            <a:pPr marL="0" indent="0">
              <a:buNone/>
            </a:pPr>
            <a:r>
              <a:rPr lang="el-GR" sz="2200" dirty="0"/>
              <a:t>Χοάνες  γραφίτη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85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106" y="1556792"/>
            <a:ext cx="5292476" cy="3969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8248" y="5564566"/>
            <a:ext cx="1933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701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Τήξη και χύτευση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13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30661" y="2276872"/>
            <a:ext cx="8229600" cy="20162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b="1" dirty="0">
                <a:solidFill>
                  <a:srgbClr val="075075"/>
                </a:solidFill>
              </a:rPr>
              <a:t>Η τήξη του κράματος </a:t>
            </a:r>
            <a:r>
              <a:rPr lang="el-GR" sz="2400" dirty="0"/>
              <a:t>γίνεται με το </a:t>
            </a:r>
            <a:r>
              <a:rPr lang="el-GR" sz="2400" b="1" dirty="0">
                <a:solidFill>
                  <a:srgbClr val="820000"/>
                </a:solidFill>
              </a:rPr>
              <a:t>φλόγιστρο</a:t>
            </a:r>
            <a:r>
              <a:rPr lang="el-GR" sz="2400" dirty="0"/>
              <a:t> το οποίο λειτουργεί με συνδυασμό μίγματος οξυγόνου και διαφόρων αερίων (γκάζι, προπάνιο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ασετυλίνη</a:t>
            </a:r>
            <a:r>
              <a:rPr lang="el-GR" sz="2400" dirty="0"/>
              <a:t>) ανάλογα με το είδος του κράματος και την απαιτούμενη </a:t>
            </a:r>
            <a:r>
              <a:rPr lang="el-GR" sz="2400" dirty="0" smtClean="0"/>
              <a:t>θερμοκρασία.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495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Τήξη και χύτευση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13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708920"/>
            <a:ext cx="7725544" cy="323957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87</a:t>
            </a:fld>
            <a:endParaRPr lang="el-GR" dirty="0"/>
          </a:p>
        </p:txBody>
      </p:sp>
      <p:sp>
        <p:nvSpPr>
          <p:cNvPr id="6" name="Line 9" title="βέλος"/>
          <p:cNvSpPr>
            <a:spLocks noChangeShapeType="1"/>
          </p:cNvSpPr>
          <p:nvPr/>
        </p:nvSpPr>
        <p:spPr bwMode="auto">
          <a:xfrm>
            <a:off x="1907704" y="2492896"/>
            <a:ext cx="0" cy="1829281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115616" y="1676998"/>
            <a:ext cx="2160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820000"/>
                </a:solidFill>
                <a:latin typeface="+mn-lt"/>
              </a:rPr>
              <a:t>Εξωτερικός κώνος (οξειδωτικός)</a:t>
            </a:r>
          </a:p>
        </p:txBody>
      </p:sp>
      <p:sp>
        <p:nvSpPr>
          <p:cNvPr id="8" name="Line 9" title="βέλος"/>
          <p:cNvSpPr>
            <a:spLocks noChangeShapeType="1"/>
          </p:cNvSpPr>
          <p:nvPr/>
        </p:nvSpPr>
        <p:spPr bwMode="auto">
          <a:xfrm flipH="1">
            <a:off x="2339752" y="2301068"/>
            <a:ext cx="1800200" cy="2165125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3323241" y="1984774"/>
            <a:ext cx="2231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075075"/>
                </a:solidFill>
                <a:latin typeface="+mn-lt"/>
              </a:rPr>
              <a:t>Αναγωγικός κώνος</a:t>
            </a:r>
          </a:p>
        </p:txBody>
      </p:sp>
      <p:sp>
        <p:nvSpPr>
          <p:cNvPr id="10" name="Line 9" title="βέλος"/>
          <p:cNvSpPr>
            <a:spLocks noChangeShapeType="1"/>
          </p:cNvSpPr>
          <p:nvPr/>
        </p:nvSpPr>
        <p:spPr bwMode="auto">
          <a:xfrm flipH="1">
            <a:off x="3851920" y="2221080"/>
            <a:ext cx="2701280" cy="2101098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1" name="Line 9" title="βέλος"/>
          <p:cNvSpPr>
            <a:spLocks noChangeShapeType="1"/>
          </p:cNvSpPr>
          <p:nvPr/>
        </p:nvSpPr>
        <p:spPr bwMode="auto">
          <a:xfrm flipH="1">
            <a:off x="5364088" y="2221080"/>
            <a:ext cx="1189112" cy="2101098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2" name="Ορθογώνιο 11"/>
          <p:cNvSpPr/>
          <p:nvPr/>
        </p:nvSpPr>
        <p:spPr>
          <a:xfrm>
            <a:off x="5940152" y="1513193"/>
            <a:ext cx="2160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rgbClr val="820000"/>
                </a:solidFill>
                <a:latin typeface="+mn-lt"/>
              </a:rPr>
              <a:t>Εσωτερικός </a:t>
            </a:r>
            <a:r>
              <a:rPr lang="el-GR" sz="2000" b="1" dirty="0">
                <a:solidFill>
                  <a:srgbClr val="820000"/>
                </a:solidFill>
                <a:latin typeface="+mn-lt"/>
              </a:rPr>
              <a:t>κώνος (οξειδωτικός)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7904" y="6045172"/>
            <a:ext cx="1847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371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Τήξη και χύτευση </a:t>
            </a:r>
            <a:r>
              <a:rPr lang="el-GR" sz="3200" b="0" dirty="0" smtClean="0">
                <a:solidFill>
                  <a:srgbClr val="075075"/>
                </a:solidFill>
              </a:rPr>
              <a:t>(7 </a:t>
            </a:r>
            <a:r>
              <a:rPr lang="el-GR" sz="3200" b="0" dirty="0">
                <a:solidFill>
                  <a:srgbClr val="075075"/>
                </a:solidFill>
              </a:rPr>
              <a:t>από 13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178683"/>
            <a:ext cx="8229600" cy="15121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Το κράμα, καθόλη τη διάρκεια της διαδικασίας, πρέπει να έρχεται σε επαφή με τον </a:t>
            </a:r>
            <a:r>
              <a:rPr lang="el-GR" sz="2400" b="1" dirty="0">
                <a:solidFill>
                  <a:srgbClr val="820000"/>
                </a:solidFill>
              </a:rPr>
              <a:t>αναγωγικό κώνο της φλόγας</a:t>
            </a:r>
            <a:r>
              <a:rPr lang="el-GR" sz="2400" dirty="0"/>
              <a:t> για τη σωστή τήξη του.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762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Μέθοδοι υγροσκοπικής διαστολής πυροχώματος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680520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el-GR" sz="2400" dirty="0"/>
              <a:t>Τεχνική Hollendback: εμβάπτιση του δακτυλίου σε υδατόλουτρο 37ο C για 1 ώρα.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Τεχνική Peyton: σταδιακή ενστάλλαξη νερού στην επιφάνεια του πυροχώματος κατά τη διάρκεια της πήξης του.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Διαβροχή της εσωτερικής επένδυσης του δακτυλίου.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8012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Τήξη και χύτευση </a:t>
            </a:r>
            <a:r>
              <a:rPr lang="el-GR" sz="3200" b="0" dirty="0" smtClean="0">
                <a:solidFill>
                  <a:srgbClr val="075075"/>
                </a:solidFill>
              </a:rPr>
              <a:t>(8 </a:t>
            </a:r>
            <a:r>
              <a:rPr lang="el-GR" sz="3200" b="0" dirty="0">
                <a:solidFill>
                  <a:srgbClr val="075075"/>
                </a:solidFill>
              </a:rPr>
              <a:t>από 13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49249" y="1916832"/>
            <a:ext cx="8229600" cy="3024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 smtClean="0"/>
              <a:t>Όταν το κράμα τήκεται με την </a:t>
            </a:r>
            <a:r>
              <a:rPr lang="el-GR" sz="2400" b="1" dirty="0" smtClean="0">
                <a:solidFill>
                  <a:srgbClr val="075075"/>
                </a:solidFill>
              </a:rPr>
              <a:t>αναγωγική φλόγα παρουσιάζει όψη λαμπερή,</a:t>
            </a:r>
            <a:r>
              <a:rPr lang="el-GR" sz="2400" dirty="0" smtClean="0"/>
              <a:t> σαν καθρέπτη.</a:t>
            </a:r>
            <a:endParaRPr lang="el-GR" sz="2400" dirty="0"/>
          </a:p>
          <a:p>
            <a:pPr marL="0" indent="0" algn="just">
              <a:spcBef>
                <a:spcPts val="4800"/>
              </a:spcBef>
              <a:buNone/>
            </a:pPr>
            <a:r>
              <a:rPr lang="el-GR" sz="2400" dirty="0" smtClean="0"/>
              <a:t>Όταν το κράμα τήκεται με την </a:t>
            </a:r>
            <a:r>
              <a:rPr lang="el-GR" sz="2400" b="1" dirty="0" smtClean="0">
                <a:solidFill>
                  <a:srgbClr val="820000"/>
                </a:solidFill>
              </a:rPr>
              <a:t>οξειδωτική φλόγα έχει όψη θαμπή, </a:t>
            </a:r>
            <a:r>
              <a:rPr lang="el-GR" sz="2400" dirty="0" smtClean="0"/>
              <a:t>σαν λερωμένη επιφάνεια.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249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Τήξη και χύτευση </a:t>
            </a:r>
            <a:r>
              <a:rPr lang="el-GR" sz="3200" b="0" dirty="0" smtClean="0">
                <a:solidFill>
                  <a:srgbClr val="075075"/>
                </a:solidFill>
              </a:rPr>
              <a:t>(9 </a:t>
            </a:r>
            <a:r>
              <a:rPr lang="el-GR" sz="3200" b="0" dirty="0">
                <a:solidFill>
                  <a:srgbClr val="075075"/>
                </a:solidFill>
              </a:rPr>
              <a:t>από 13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82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Τήξη και χύτευση </a:t>
            </a:r>
            <a:r>
              <a:rPr lang="el-GR" sz="3200" b="0" dirty="0" smtClean="0">
                <a:solidFill>
                  <a:srgbClr val="075075"/>
                </a:solidFill>
              </a:rPr>
              <a:t>(10 </a:t>
            </a:r>
            <a:r>
              <a:rPr lang="el-GR" sz="3200" b="0" dirty="0">
                <a:solidFill>
                  <a:srgbClr val="075075"/>
                </a:solidFill>
              </a:rPr>
              <a:t>από 13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641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2372" y="22821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Τήξη και χύτευση </a:t>
            </a:r>
            <a:r>
              <a:rPr lang="el-GR" sz="3200" b="0" dirty="0">
                <a:solidFill>
                  <a:srgbClr val="075075"/>
                </a:solidFill>
              </a:rPr>
              <a:t>(</a:t>
            </a:r>
            <a:r>
              <a:rPr lang="el-GR" sz="3200" b="0" dirty="0" smtClean="0">
                <a:solidFill>
                  <a:srgbClr val="075075"/>
                </a:solidFill>
              </a:rPr>
              <a:t>11 </a:t>
            </a:r>
            <a:r>
              <a:rPr lang="el-GR" sz="3200" b="0" dirty="0">
                <a:solidFill>
                  <a:srgbClr val="075075"/>
                </a:solidFill>
              </a:rPr>
              <a:t>από 13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2372" y="1308332"/>
            <a:ext cx="8229600" cy="11521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400" dirty="0"/>
              <a:t>Το κράμα είναι έτοιμο όταν παρουσιάζει ένα λαμπερό, πορτοκαλί χρώμα και αρχίζει να στροβιλίζεται αν περιφέρουμε κυκλικά τη φλόγα.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92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938" y="2460460"/>
            <a:ext cx="5220468" cy="3915351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1210930" y="6395203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651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Τήξη και χύτευση </a:t>
            </a:r>
            <a:r>
              <a:rPr lang="el-GR" sz="3200" b="0" dirty="0">
                <a:solidFill>
                  <a:srgbClr val="075075"/>
                </a:solidFill>
              </a:rPr>
              <a:t>(</a:t>
            </a:r>
            <a:r>
              <a:rPr lang="el-GR" sz="3200" b="0" dirty="0" smtClean="0">
                <a:solidFill>
                  <a:srgbClr val="075075"/>
                </a:solidFill>
              </a:rPr>
              <a:t>12 </a:t>
            </a:r>
            <a:r>
              <a:rPr lang="el-GR" sz="3200" b="0" dirty="0">
                <a:solidFill>
                  <a:srgbClr val="075075"/>
                </a:solidFill>
              </a:rPr>
              <a:t>από 13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19442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b="1" dirty="0">
                <a:solidFill>
                  <a:srgbClr val="075075"/>
                </a:solidFill>
              </a:rPr>
              <a:t>Η ποσότητα του μετάλλου που θα χρησιμοποιήσουμε στο χυτήριο πρέπει να είναι πενταπλάσια από το βάρος που θα έχει το χυτό</a:t>
            </a:r>
            <a:r>
              <a:rPr lang="el-GR" sz="2400" b="1" dirty="0" smtClean="0">
                <a:solidFill>
                  <a:srgbClr val="075075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el-GR" sz="2400" dirty="0" smtClean="0"/>
              <a:t>(</a:t>
            </a:r>
            <a:r>
              <a:rPr lang="el-GR" sz="2400" dirty="0"/>
              <a:t>Βάρος κέρινου ομοιώματος Χ ειδ.βάρος κράματος)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683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Τήξη και χύτευση </a:t>
            </a:r>
            <a:r>
              <a:rPr lang="el-GR" sz="3200" b="0" dirty="0">
                <a:solidFill>
                  <a:srgbClr val="075075"/>
                </a:solidFill>
              </a:rPr>
              <a:t>(</a:t>
            </a:r>
            <a:r>
              <a:rPr lang="el-GR" sz="3200" b="0" dirty="0" smtClean="0">
                <a:solidFill>
                  <a:srgbClr val="075075"/>
                </a:solidFill>
              </a:rPr>
              <a:t>13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13) </a:t>
            </a:r>
            <a:endParaRPr lang="el-GR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159" y="1196975"/>
            <a:ext cx="468637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887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908720"/>
          </a:xfrm>
        </p:spPr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Η χύτευση του κράματος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8900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Τεχνικές χύτευσης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Φυγόκεντρος </a:t>
            </a:r>
            <a:r>
              <a:rPr lang="el-GR" sz="2400" dirty="0" smtClean="0"/>
              <a:t>χύτευση, </a:t>
            </a:r>
            <a:endParaRPr lang="el-GR" sz="2400" dirty="0"/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 smtClean="0"/>
              <a:t>Χύτευση </a:t>
            </a:r>
            <a:r>
              <a:rPr lang="el-GR" sz="2400" dirty="0"/>
              <a:t>με πίεση σε </a:t>
            </a:r>
            <a:r>
              <a:rPr lang="el-GR" sz="2400" dirty="0" smtClean="0"/>
              <a:t>κενό,</a:t>
            </a:r>
            <a:endParaRPr lang="el-GR" sz="2400" dirty="0"/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 smtClean="0"/>
              <a:t>Χύτευση </a:t>
            </a:r>
            <a:r>
              <a:rPr lang="el-GR" sz="2400" dirty="0"/>
              <a:t>με </a:t>
            </a:r>
            <a:r>
              <a:rPr lang="el-GR" sz="2400" dirty="0" smtClean="0"/>
              <a:t>αναρρόφηση. 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Φυγόκεντρες συσκευές χύτευσης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97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074" y="1340768"/>
            <a:ext cx="5868540" cy="4401405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1197968" y="6237312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848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56505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Ηλεκτρονικές συσκευές χύτευσης </a:t>
            </a:r>
            <a:r>
              <a:rPr lang="el-GR" dirty="0" smtClean="0">
                <a:solidFill>
                  <a:srgbClr val="075075"/>
                </a:solidFill>
              </a:rPr>
              <a:t/>
            </a:r>
            <a:br>
              <a:rPr lang="el-GR" dirty="0" smtClean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 από </a:t>
            </a:r>
            <a:r>
              <a:rPr lang="el-GR" sz="3600" b="0" dirty="0">
                <a:solidFill>
                  <a:srgbClr val="075075"/>
                </a:solidFill>
              </a:rPr>
              <a:t>10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16561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Βασικό τους πλεονέκτημα ο </a:t>
            </a:r>
            <a:r>
              <a:rPr lang="el-GR" sz="2400" b="1" dirty="0">
                <a:solidFill>
                  <a:srgbClr val="075075"/>
                </a:solidFill>
              </a:rPr>
              <a:t>ηλεκτρονικός τρόπος τήξης του κράματος.</a:t>
            </a:r>
            <a:r>
              <a:rPr lang="el-GR" sz="2400" dirty="0"/>
              <a:t> Έτσι αποφεύγεται η υπερθέρμανση του κράματος και κατ επέκταση η εξάτμιση κρίσιμων στοιχείων από τη μάζα του.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826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174</TotalTime>
  <Words>4367</Words>
  <Application>Microsoft Office PowerPoint</Application>
  <PresentationFormat>Προβολή στην οθόνη (4:3)</PresentationFormat>
  <Paragraphs>583</Paragraphs>
  <Slides>116</Slides>
  <Notes>44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116</vt:i4>
      </vt:variant>
    </vt:vector>
  </HeadingPairs>
  <TitlesOfParts>
    <vt:vector size="118" baseType="lpstr">
      <vt:lpstr>OC_template_updated</vt:lpstr>
      <vt:lpstr>1_OC_template_updated</vt:lpstr>
      <vt:lpstr>Ακίνητη Προσθετική ΙI</vt:lpstr>
      <vt:lpstr>Πυρόχωμα</vt:lpstr>
      <vt:lpstr>Ιδιότητες πυροχώματος (1 από 2)</vt:lpstr>
      <vt:lpstr>Ιδιότητες πυροχώματος (2 από 2)</vt:lpstr>
      <vt:lpstr>Συστολή</vt:lpstr>
      <vt:lpstr>Διαστολή πυροχώματος (1 από 3)</vt:lpstr>
      <vt:lpstr>Διαστολή πυροχώματος (2 από 3)</vt:lpstr>
      <vt:lpstr>Διαστολή πυροχώματος (3 από 3)</vt:lpstr>
      <vt:lpstr>Μέθοδοι υγροσκοπικής διαστολής πυροχώματος (1 από 2)</vt:lpstr>
      <vt:lpstr>Μέθοδοι υγροσκοπικής διαστολής πυροχώματος (2 από 2)</vt:lpstr>
      <vt:lpstr>Σύνθεση πυροχωμάτων</vt:lpstr>
      <vt:lpstr>Είδη πυροχωμάτων</vt:lpstr>
      <vt:lpstr>Πυροχώματα γύψου ή απλά πυροχώματα</vt:lpstr>
      <vt:lpstr>Πυροχώματα φωσφορικού τύπου  (1 από 3)</vt:lpstr>
      <vt:lpstr>Πυροχώματα φωσφορικού τύπου  (2 από 3)</vt:lpstr>
      <vt:lpstr>Πυροχώματα φωσφορικού τύπου  (3 από 3)</vt:lpstr>
      <vt:lpstr>Πυροχώματα πυριτικού τύπου</vt:lpstr>
      <vt:lpstr>Πυροχώματα μαγνησίας - ζιρκονίας</vt:lpstr>
      <vt:lpstr>Επένδυση με πυρόχωμα (1 από 14)</vt:lpstr>
      <vt:lpstr>Επένδυση με πυρόχωμα (2 από 14)</vt:lpstr>
      <vt:lpstr>Επένδυση με πυρόχωμα (3 από 14)</vt:lpstr>
      <vt:lpstr>Επένδυση με πυρόχωμα (4 από 14)</vt:lpstr>
      <vt:lpstr>Επένδυση με πυρόχωμα (5 από 14)</vt:lpstr>
      <vt:lpstr>Επένδυση με πυρόχωμα (6 από 14)</vt:lpstr>
      <vt:lpstr>Επένδυση με πυρόχωμα (7 από 14)</vt:lpstr>
      <vt:lpstr>Επένδυση με πυρόχωμα (8 από 14)</vt:lpstr>
      <vt:lpstr>Επένδυση με πυρόχωμα (9 από 14)</vt:lpstr>
      <vt:lpstr>Επένδυση με πυρόχωμα (10 από 14)</vt:lpstr>
      <vt:lpstr>Επένδυση με πυρόχωμα (11 από 14)</vt:lpstr>
      <vt:lpstr>Επένδυση με πυρόχωμα (12 από 14)</vt:lpstr>
      <vt:lpstr>Επένδυση με πυρόχωμα (13 από 14)</vt:lpstr>
      <vt:lpstr>Επένδυση με πυρόχωμα (14 από 14)</vt:lpstr>
      <vt:lpstr>Χύτευση κέρινου ομοιώματος</vt:lpstr>
      <vt:lpstr>Αποκήρωση και προθέρμανση (1 από 11)</vt:lpstr>
      <vt:lpstr>Αποκήρωση και προθέρμανση (2 από 11)</vt:lpstr>
      <vt:lpstr>Αποκήρωση και προθέρμανση (3 από 11)</vt:lpstr>
      <vt:lpstr>Αποκήρωση και προθέρμανση (4 από 11)</vt:lpstr>
      <vt:lpstr>Αποκήρωση και προθέρμανση (5 από 11)</vt:lpstr>
      <vt:lpstr>Αποκήρωση και προθέρμανση (6 από 11)</vt:lpstr>
      <vt:lpstr>Αποκήρωση και προθέρμανση (7 από 11)</vt:lpstr>
      <vt:lpstr>Αποκήρωση και προθέρμανση (8 από 11)</vt:lpstr>
      <vt:lpstr>Αποκήρωση και προθέρμανση (9 από 11)</vt:lpstr>
      <vt:lpstr>Αποκήρωση και προθέρμανση (10 από 11)</vt:lpstr>
      <vt:lpstr>Αποκήρωση και προθέρμανση (11 από 11)</vt:lpstr>
      <vt:lpstr>Προθέρμανση του δακτυλίου (1 από 9)</vt:lpstr>
      <vt:lpstr>Προθέρμανση του δακτυλίου (2 από 9)</vt:lpstr>
      <vt:lpstr>Προθέρμανση του δακτυλίου (3 από 9)</vt:lpstr>
      <vt:lpstr>Προθέρμανση του δακτυλίου (4 από 9)</vt:lpstr>
      <vt:lpstr>Προθέρμανση του δακτυλίου (5 από 9)</vt:lpstr>
      <vt:lpstr>Προθέρμανση του δακτυλίου (6 από 9)</vt:lpstr>
      <vt:lpstr>Προθέρμανση του δακτυλίου (7 από 9)</vt:lpstr>
      <vt:lpstr>Προθέρμανση του δακτυλίου (8 από 9)</vt:lpstr>
      <vt:lpstr>Προθέρμανση του δακτυλίου (9 από 9)</vt:lpstr>
      <vt:lpstr>Κράματα μετάλλων στην ακίνητη προσθετική</vt:lpstr>
      <vt:lpstr>Μέταλλα (1 από 2)</vt:lpstr>
      <vt:lpstr>Μέταλλα (2 από 2)</vt:lpstr>
      <vt:lpstr>Κράμα (1 από 5)</vt:lpstr>
      <vt:lpstr>Κράμα (2 από 5)</vt:lpstr>
      <vt:lpstr>Κράμα (3 από 5)</vt:lpstr>
      <vt:lpstr>Κράμα (4 από 5)</vt:lpstr>
      <vt:lpstr>Κράμα (5 από 5)</vt:lpstr>
      <vt:lpstr>Κατηγορίες κραμάτων (1 από 2)</vt:lpstr>
      <vt:lpstr>Κατηγορίες κραμάτων (2 από 2)</vt:lpstr>
      <vt:lpstr>Πολύτιμα κράματα (1 από 2) </vt:lpstr>
      <vt:lpstr>Πολύτιμα κράματα (2 από 2) </vt:lpstr>
      <vt:lpstr>Ημιπολύτιμα κράματα (1 από 2)</vt:lpstr>
      <vt:lpstr>Ημιπολύτιμα κράματα (2 από 2)</vt:lpstr>
      <vt:lpstr>Τα βασικά κράματα</vt:lpstr>
      <vt:lpstr>Κράματα νικελίου–χρωμίου (Ni – Cr)</vt:lpstr>
      <vt:lpstr>Κράματα Ni – Cr</vt:lpstr>
      <vt:lpstr>Κράματα κοβαλτίου – χρωμίου (Co – Cr)</vt:lpstr>
      <vt:lpstr>Κράματα Co – Cr</vt:lpstr>
      <vt:lpstr>Άλλα συστήματα</vt:lpstr>
      <vt:lpstr>Πλεονεκτήματα τιτανίου</vt:lpstr>
      <vt:lpstr>Μειονεκτήματα τιτανίου</vt:lpstr>
      <vt:lpstr>Κράματα μεταλλοκεραμικής</vt:lpstr>
      <vt:lpstr>Ιδιότητες </vt:lpstr>
      <vt:lpstr>Κατάταξη (1 από 2)</vt:lpstr>
      <vt:lpstr>Κατάταξη (2 από 2)</vt:lpstr>
      <vt:lpstr>Κριτήρια επιλογής κραμάτων</vt:lpstr>
      <vt:lpstr>Κριτήρια επιλογής</vt:lpstr>
      <vt:lpstr>Προτάσεις επιλογής</vt:lpstr>
      <vt:lpstr>Τήξη και χύτευση (1 από 13) </vt:lpstr>
      <vt:lpstr>Τήξη και χύτευση (2 από 13) </vt:lpstr>
      <vt:lpstr>Τήξη και χύτευση (3 από 13) </vt:lpstr>
      <vt:lpstr>Τήξη και χύτευση (4 από 13) </vt:lpstr>
      <vt:lpstr>Τήξη και χύτευση (5 από 13) </vt:lpstr>
      <vt:lpstr>Τήξη και χύτευση (6 από 13) </vt:lpstr>
      <vt:lpstr>Τήξη και χύτευση (7 από 13) </vt:lpstr>
      <vt:lpstr>Τήξη και χύτευση (8 από 13) </vt:lpstr>
      <vt:lpstr>Τήξη και χύτευση (9 από 13) </vt:lpstr>
      <vt:lpstr>Τήξη και χύτευση (10 από 13) </vt:lpstr>
      <vt:lpstr>Τήξη και χύτευση (11 από 13) </vt:lpstr>
      <vt:lpstr>Τήξη και χύτευση (12 από 13) </vt:lpstr>
      <vt:lpstr>Τήξη και χύτευση (13 από 13) </vt:lpstr>
      <vt:lpstr>Η χύτευση του κράματος</vt:lpstr>
      <vt:lpstr>Τεχνικές χύτευσης</vt:lpstr>
      <vt:lpstr>Φυγόκεντρες συσκευές χύτευσης</vt:lpstr>
      <vt:lpstr>Ηλεκτρονικές συσκευές χύτευσης  (1 από 10)</vt:lpstr>
      <vt:lpstr>Ηλεκτρονικές συσκευές χύτευσης  (2 από 10)</vt:lpstr>
      <vt:lpstr>Ηλεκτρονικές συσκευές χύτευσης  (3 από 10)</vt:lpstr>
      <vt:lpstr>Ηλεκτρονικές συσκευές χύτευσης  (4 από 10)</vt:lpstr>
      <vt:lpstr>Ηλεκτρονικές συσκευές χύτευσης  (5 από 10)</vt:lpstr>
      <vt:lpstr>Ηλεκτρονικές συσκευές χύτευσης  (6 από 10)</vt:lpstr>
      <vt:lpstr>Ηλεκτρονικές συσκευές χύτευσης  (7 από 10)</vt:lpstr>
      <vt:lpstr>Ηλεκτρονικές συσκευές χύτευσης  (8 από 10)</vt:lpstr>
      <vt:lpstr>Ηλεκτρονικές συσκευές χύτευσης  (9 από 10)</vt:lpstr>
      <vt:lpstr>Ηλεκτρονικές συσκευές χύτευσης  (10 από 10)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ΙI</dc:title>
  <dc:creator>opencourses@teiath.gr</dc:creator>
  <cp:lastModifiedBy>fkaram2</cp:lastModifiedBy>
  <cp:revision>27</cp:revision>
  <dcterms:created xsi:type="dcterms:W3CDTF">2014-01-17T09:52:52Z</dcterms:created>
  <dcterms:modified xsi:type="dcterms:W3CDTF">2015-07-06T08:39:31Z</dcterms:modified>
</cp:coreProperties>
</file>