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127"/>
  </p:notesMasterIdLst>
  <p:handoutMasterIdLst>
    <p:handoutMasterId r:id="rId128"/>
  </p:handoutMasterIdLst>
  <p:sldIdLst>
    <p:sldId id="256" r:id="rId3"/>
    <p:sldId id="268" r:id="rId4"/>
    <p:sldId id="269" r:id="rId5"/>
    <p:sldId id="270" r:id="rId6"/>
    <p:sldId id="428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411" r:id="rId36"/>
    <p:sldId id="412" r:id="rId37"/>
    <p:sldId id="311" r:id="rId38"/>
    <p:sldId id="312" r:id="rId39"/>
    <p:sldId id="313" r:id="rId40"/>
    <p:sldId id="314" r:id="rId41"/>
    <p:sldId id="318" r:id="rId42"/>
    <p:sldId id="326" r:id="rId43"/>
    <p:sldId id="319" r:id="rId44"/>
    <p:sldId id="320" r:id="rId45"/>
    <p:sldId id="321" r:id="rId46"/>
    <p:sldId id="327" r:id="rId47"/>
    <p:sldId id="413" r:id="rId48"/>
    <p:sldId id="328" r:id="rId49"/>
    <p:sldId id="334" r:id="rId50"/>
    <p:sldId id="414" r:id="rId51"/>
    <p:sldId id="415" r:id="rId52"/>
    <p:sldId id="329" r:id="rId53"/>
    <p:sldId id="330" r:id="rId54"/>
    <p:sldId id="331" r:id="rId55"/>
    <p:sldId id="332" r:id="rId56"/>
    <p:sldId id="333" r:id="rId57"/>
    <p:sldId id="339" r:id="rId58"/>
    <p:sldId id="340" r:id="rId59"/>
    <p:sldId id="341" r:id="rId60"/>
    <p:sldId id="342" r:id="rId61"/>
    <p:sldId id="343" r:id="rId62"/>
    <p:sldId id="344" r:id="rId63"/>
    <p:sldId id="345" r:id="rId64"/>
    <p:sldId id="346" r:id="rId65"/>
    <p:sldId id="352" r:id="rId66"/>
    <p:sldId id="353" r:id="rId67"/>
    <p:sldId id="354" r:id="rId68"/>
    <p:sldId id="355" r:id="rId69"/>
    <p:sldId id="416" r:id="rId70"/>
    <p:sldId id="356" r:id="rId71"/>
    <p:sldId id="360" r:id="rId72"/>
    <p:sldId id="361" r:id="rId73"/>
    <p:sldId id="362" r:id="rId74"/>
    <p:sldId id="363" r:id="rId75"/>
    <p:sldId id="364" r:id="rId76"/>
    <p:sldId id="365" r:id="rId77"/>
    <p:sldId id="417" r:id="rId78"/>
    <p:sldId id="366" r:id="rId79"/>
    <p:sldId id="369" r:id="rId80"/>
    <p:sldId id="370" r:id="rId81"/>
    <p:sldId id="371" r:id="rId82"/>
    <p:sldId id="372" r:id="rId83"/>
    <p:sldId id="373" r:id="rId84"/>
    <p:sldId id="374" r:id="rId85"/>
    <p:sldId id="421" r:id="rId86"/>
    <p:sldId id="420" r:id="rId87"/>
    <p:sldId id="375" r:id="rId88"/>
    <p:sldId id="376" r:id="rId89"/>
    <p:sldId id="377" r:id="rId90"/>
    <p:sldId id="418" r:id="rId91"/>
    <p:sldId id="378" r:id="rId92"/>
    <p:sldId id="379" r:id="rId93"/>
    <p:sldId id="380" r:id="rId94"/>
    <p:sldId id="381" r:id="rId95"/>
    <p:sldId id="419" r:id="rId96"/>
    <p:sldId id="382" r:id="rId97"/>
    <p:sldId id="387" r:id="rId98"/>
    <p:sldId id="388" r:id="rId99"/>
    <p:sldId id="389" r:id="rId100"/>
    <p:sldId id="390" r:id="rId101"/>
    <p:sldId id="391" r:id="rId102"/>
    <p:sldId id="392" r:id="rId103"/>
    <p:sldId id="393" r:id="rId104"/>
    <p:sldId id="394" r:id="rId105"/>
    <p:sldId id="395" r:id="rId106"/>
    <p:sldId id="396" r:id="rId107"/>
    <p:sldId id="424" r:id="rId108"/>
    <p:sldId id="425" r:id="rId109"/>
    <p:sldId id="426" r:id="rId110"/>
    <p:sldId id="427" r:id="rId111"/>
    <p:sldId id="397" r:id="rId112"/>
    <p:sldId id="398" r:id="rId113"/>
    <p:sldId id="399" r:id="rId114"/>
    <p:sldId id="422" r:id="rId115"/>
    <p:sldId id="400" r:id="rId116"/>
    <p:sldId id="423" r:id="rId117"/>
    <p:sldId id="401" r:id="rId118"/>
    <p:sldId id="402" r:id="rId119"/>
    <p:sldId id="257" r:id="rId120"/>
    <p:sldId id="262" r:id="rId121"/>
    <p:sldId id="264" r:id="rId122"/>
    <p:sldId id="429" r:id="rId123"/>
    <p:sldId id="430" r:id="rId124"/>
    <p:sldId id="266" r:id="rId125"/>
    <p:sldId id="261" r:id="rId126"/>
  </p:sldIdLst>
  <p:sldSz cx="9144000" cy="6858000" type="screen4x3"/>
  <p:notesSz cx="7104063" cy="10234613"/>
  <p:custDataLst>
    <p:tags r:id="rId12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slide" Target="slides/slide122.xml"/><Relationship Id="rId129" Type="http://schemas.openxmlformats.org/officeDocument/2006/relationships/tags" Target="tags/tag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presProps" Target="presProp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theme" Target="theme/theme1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88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9613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8221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CC987-0165-46A4-84C5-B94EA36AA78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165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3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0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2573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0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Yersinia_pestis_fluorescent.jpeg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Optigan13" TargetMode="Externa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Xenopsylla_chepsis_(oriental_rat_flea).jpg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7mike5000" TargetMode="Externa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lague_in_Ashod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Shmuliko" TargetMode="Externa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hyperlink" Target="http://commons.wikimedia.org/wiki/User:7mike500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Ulceration_of_flea_bite_cause_by_yersinia_pestis.jpg" TargetMode="External"/><Relationship Id="rId5" Type="http://schemas.openxmlformats.org/officeDocument/2006/relationships/hyperlink" Target="http://commons.wikimedia.org/wiki/User:Optigan13" TargetMode="External"/><Relationship Id="rId4" Type="http://schemas.openxmlformats.org/officeDocument/2006/relationships/hyperlink" Target="http://commons.wikimedia.org/wiki/File:Plague_-buboes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otulism1and2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2.0/deed.en" TargetMode="External"/><Relationship Id="rId4" Type="http://schemas.openxmlformats.org/officeDocument/2006/relationships/hyperlink" Target="http://commons.wikimedia.org/wiki/User:Aavindraa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lostridium_botulinum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Kookaburra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Stevenfruitsmaak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://commons.wikimedia.org/wiki/File:Gas_gangrene_shoulder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/2.0/deed.en" TargetMode="External"/><Relationship Id="rId5" Type="http://schemas.openxmlformats.org/officeDocument/2006/relationships/hyperlink" Target="http://commons.wikimedia.org/wiki/User:Rrburke" TargetMode="External"/><Relationship Id="rId4" Type="http://schemas.openxmlformats.org/officeDocument/2006/relationships/hyperlink" Target="http://commons.wikimedia.org/wiki/File:Gas_gangrene.jpg" TargetMode="Externa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://commons.wikimedia.org/wiki/User:Consequentially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nthrax_color_enhanced_micrograph.JPG" TargetMode="External"/><Relationship Id="rId5" Type="http://schemas.openxmlformats.org/officeDocument/2006/relationships/hyperlink" Target="http://commons.wikimedia.org/wiki/User:Matthias_M." TargetMode="External"/><Relationship Id="rId4" Type="http://schemas.openxmlformats.org/officeDocument/2006/relationships/hyperlink" Target="http://commons.wikimedia.org/wiki/File:Anthrax_spores.jpg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hyperlink" Target="http://commons.wikimedia.org/wiki/User:ChrisiPK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nthrax_PHIL_2033.png" TargetMode="External"/><Relationship Id="rId5" Type="http://schemas.openxmlformats.org/officeDocument/2006/relationships/hyperlink" Target="http://commons.wikimedia.org/wiki/User:7mike5000" TargetMode="External"/><Relationship Id="rId4" Type="http://schemas.openxmlformats.org/officeDocument/2006/relationships/hyperlink" Target="http://commons.wikimedia.org/wiki/File:Skin_reaction_to_anthrax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User:Doc_James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://commons.wikimedia.org/wiki/File:Dirty_white_pseudomembrane_classically_seen_in_diphtheria_2013-07-06_11-07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User:Tm" TargetMode="External"/><Relationship Id="rId5" Type="http://schemas.openxmlformats.org/officeDocument/2006/relationships/hyperlink" Target="http://commons.wikimedia.org/wiki/File:Diphtheria_bull_neck.5325_lores.jpg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://creativecommons.org/licenses/by-sa/3.0/deed.en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ommons.wikimedia.org/wiki/User:JoJan" TargetMode="External"/><Relationship Id="rId4" Type="http://schemas.openxmlformats.org/officeDocument/2006/relationships/hyperlink" Target="http://commons.wikimedia.org/wiki/File:Anthrax_-_inhalational.jpg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hyperlink" Target="http://commons.wikimedia.org/wiki/User:Doc_James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Pertussis.jpg" TargetMode="External"/><Relationship Id="rId5" Type="http://schemas.openxmlformats.org/officeDocument/2006/relationships/hyperlink" Target="http://commons.wikimedia.org/wiki/User:Der_Lange" TargetMode="External"/><Relationship Id="rId4" Type="http://schemas.openxmlformats.org/officeDocument/2006/relationships/hyperlink" Target="http://commons.wikimedia.org/wiki/File:Pertussis_lores.jpg" TargetMode="Externa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hyperlink" Target="http://commons.wikimedia.org/wiki/User:Filip_em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Adult_cholera_patient.jpg" TargetMode="External"/><Relationship Id="rId5" Type="http://schemas.openxmlformats.org/officeDocument/2006/relationships/hyperlink" Target="http://commons.wikimedia.org/wiki/User:Tm" TargetMode="External"/><Relationship Id="rId4" Type="http://schemas.openxmlformats.org/officeDocument/2006/relationships/hyperlink" Target="http://commons.wikimedia.org/wiki/File:Cholera_rehydration_nurses.jpg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olera_bacteria_SEM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mmons.wikimedia.org/wiki/User:Zeimusu" TargetMode="Externa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Παθολογία Ι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6</a:t>
            </a:r>
            <a:r>
              <a:rPr lang="el-GR" sz="2600" dirty="0" smtClean="0"/>
              <a:t>: Λοιμώξεις (β’ 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Mαρία</a:t>
            </a:r>
            <a:r>
              <a:rPr lang="el-GR" sz="2200" dirty="0"/>
              <a:t> </a:t>
            </a:r>
            <a:r>
              <a:rPr lang="el-GR" sz="2200" dirty="0" err="1"/>
              <a:t>Bενετίκου</a:t>
            </a:r>
            <a:r>
              <a:rPr lang="el-GR" sz="2200" dirty="0"/>
              <a:t>, MD, </a:t>
            </a:r>
            <a:r>
              <a:rPr lang="el-GR" sz="2200" dirty="0" err="1"/>
              <a:t>MSc</a:t>
            </a:r>
            <a:r>
              <a:rPr lang="el-GR" sz="2200" dirty="0"/>
              <a:t>, </a:t>
            </a:r>
            <a:r>
              <a:rPr lang="el-GR" sz="2200" dirty="0" err="1"/>
              <a:t>DipEndo</a:t>
            </a:r>
            <a:r>
              <a:rPr lang="el-GR" sz="2200" dirty="0"/>
              <a:t>, </a:t>
            </a:r>
            <a:r>
              <a:rPr lang="el-GR" sz="2200" dirty="0" err="1"/>
              <a:t>PhD</a:t>
            </a:r>
            <a:r>
              <a:rPr lang="el-GR" sz="2200" dirty="0"/>
              <a:t>,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Ιατρός ενδοκρινολόγος, καθηγήτρια </a:t>
            </a:r>
            <a:r>
              <a:rPr lang="el-GR" sz="2200" dirty="0" err="1"/>
              <a:t>παθοφυσιολογίας</a:t>
            </a:r>
            <a:r>
              <a:rPr lang="el-GR" sz="2200" dirty="0"/>
              <a:t> – νοσολογίας, διδάκτωρ πανεπιστήμιου Αθηνών και Λονδίνου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Λαρυγγική διφθερίτιδα </a:t>
            </a:r>
            <a:endParaRPr lang="el-GR" dirty="0"/>
          </a:p>
        </p:txBody>
      </p:sp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Η λαρυγγική διφθερίτιδα</a:t>
            </a:r>
            <a:r>
              <a:rPr lang="el-GR" altLang="el-GR" dirty="0" smtClean="0"/>
              <a:t> είναι το αποτέλεσμα της επέκτασης της δημιουργίας μεμβρανών στο λάρυγγα.  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Η φωνή βαθύνεται, υπάρχει βήχας, και αργότερα εμφανίζεται δύσπνοια και κυάνωση λόγω αναπνευστικής απόφραξης.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36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Σαλμονέλλωση</a:t>
            </a:r>
            <a:r>
              <a:rPr lang="el-GR" dirty="0"/>
              <a:t>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1290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 συμπτώματα εξαρτώνται από την μολυσματική δόση των μικροβίων.  </a:t>
            </a:r>
          </a:p>
          <a:p>
            <a:pPr eaLnBrk="1" hangingPunct="1"/>
            <a:r>
              <a:rPr lang="el-GR" altLang="el-GR" dirty="0" smtClean="0"/>
              <a:t>Μεγαλύτερο κίνδυνο </a:t>
            </a:r>
            <a:r>
              <a:rPr lang="el-GR" altLang="el-GR" dirty="0" err="1" smtClean="0"/>
              <a:t>σαλμονέλλωσης</a:t>
            </a:r>
            <a:r>
              <a:rPr lang="el-GR" altLang="el-GR" dirty="0" smtClean="0"/>
              <a:t> έχουν τα μικρά παιδιά μέχρι 5 ετών αφού η μολυσματική δόση που απαιτείται είναι μικρότερη από εκείνη των ενηλίκων για να γίνει η διάρροια.  </a:t>
            </a:r>
          </a:p>
          <a:p>
            <a:pPr eaLnBrk="1" hangingPunct="1"/>
            <a:r>
              <a:rPr lang="el-GR" altLang="el-GR" b="1" dirty="0" smtClean="0"/>
              <a:t>Η </a:t>
            </a:r>
            <a:r>
              <a:rPr lang="el-GR" altLang="el-GR" b="1" dirty="0" err="1" smtClean="0"/>
              <a:t>σαλμονέλλα</a:t>
            </a:r>
            <a:r>
              <a:rPr lang="el-GR" altLang="el-GR" b="1" dirty="0" smtClean="0"/>
              <a:t> </a:t>
            </a:r>
            <a:r>
              <a:rPr lang="en-US" altLang="el-GR" b="1" dirty="0" err="1" smtClean="0"/>
              <a:t>Enteritidis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PT</a:t>
            </a:r>
            <a:r>
              <a:rPr lang="el-GR" altLang="el-GR" dirty="0" smtClean="0"/>
              <a:t>4 </a:t>
            </a:r>
            <a:r>
              <a:rPr lang="en-US" altLang="el-GR" dirty="0" smtClean="0"/>
              <a:t>Phage Type</a:t>
            </a:r>
            <a:r>
              <a:rPr lang="el-GR" altLang="el-GR" dirty="0" smtClean="0"/>
              <a:t> 4 στέλεχος) είναι το κυρίως υπεύθυνο στέλεχος για τις </a:t>
            </a:r>
            <a:r>
              <a:rPr lang="el-GR" altLang="el-GR" dirty="0" err="1" smtClean="0"/>
              <a:t>σαλμονελλώσεις</a:t>
            </a:r>
            <a:r>
              <a:rPr lang="el-GR" altLang="el-GR" dirty="0" smtClean="0"/>
              <a:t> του πολιτισμένου κόσμου.  </a:t>
            </a:r>
          </a:p>
          <a:p>
            <a:pPr eaLnBrk="1" hangingPunct="1"/>
            <a:r>
              <a:rPr lang="el-GR" altLang="el-GR" dirty="0" smtClean="0"/>
              <a:t>Προστασία προσφέρει η καθαρότητα του νερού και το απαραίτητο βράσιμο αυγών κυρίως κρόκου.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308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Σαλμονέλλωση</a:t>
            </a:r>
            <a:r>
              <a:rPr lang="el-GR" dirty="0"/>
              <a:t>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1300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διάγνωση του τυφοειδούς πυρετού γινόταν από παλαιά με την αντίδραση </a:t>
            </a:r>
            <a:r>
              <a:rPr lang="en-US" altLang="el-GR" b="1" dirty="0" err="1" smtClean="0"/>
              <a:t>Widal</a:t>
            </a:r>
            <a:r>
              <a:rPr lang="el-GR" altLang="el-GR" b="1" dirty="0" smtClean="0"/>
              <a:t>, </a:t>
            </a:r>
            <a:r>
              <a:rPr lang="el-GR" altLang="el-GR" dirty="0" smtClean="0"/>
              <a:t>αλλά σήμερα γίνεται πια με την </a:t>
            </a:r>
            <a:r>
              <a:rPr lang="el-GR" altLang="el-GR" b="1" dirty="0" smtClean="0"/>
              <a:t>αιμοκαλλιέργεια.  </a:t>
            </a:r>
            <a:r>
              <a:rPr lang="el-GR" altLang="el-GR" dirty="0" smtClean="0"/>
              <a:t>Επίσης η τυποποίηση των </a:t>
            </a:r>
            <a:r>
              <a:rPr lang="el-GR" altLang="el-GR" dirty="0" err="1" smtClean="0"/>
              <a:t>σαλμονελλών</a:t>
            </a:r>
            <a:r>
              <a:rPr lang="el-GR" altLang="el-GR" dirty="0" smtClean="0"/>
              <a:t> ενισχύθηκε με την μέθοδο </a:t>
            </a:r>
            <a:r>
              <a:rPr lang="en-US" altLang="el-GR" b="1" dirty="0" smtClean="0"/>
              <a:t>DNA Probes</a:t>
            </a:r>
            <a:r>
              <a:rPr lang="el-GR" altLang="el-GR" b="1" dirty="0" smtClean="0"/>
              <a:t>.  </a:t>
            </a:r>
          </a:p>
          <a:p>
            <a:pPr eaLnBrk="1" hangingPunct="1"/>
            <a:r>
              <a:rPr lang="el-GR" altLang="el-GR" dirty="0" smtClean="0"/>
              <a:t>Σε γαστρεντερίτιδα από </a:t>
            </a:r>
            <a:r>
              <a:rPr lang="el-GR" altLang="el-GR" dirty="0" err="1" smtClean="0"/>
              <a:t>σαλμονέλλες</a:t>
            </a:r>
            <a:r>
              <a:rPr lang="el-GR" altLang="el-GR" dirty="0" smtClean="0"/>
              <a:t> δεν δίνουμε αντιβιοτικά, εκτός από βαριά κατάσταση, αφού ελεγχθεί η ευαισθησία του μικροβίου.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549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Σιγκέλλωση</a:t>
            </a:r>
            <a:endParaRPr lang="el-GR" dirty="0"/>
          </a:p>
        </p:txBody>
      </p:sp>
      <p:sp>
        <p:nvSpPr>
          <p:cNvPr id="131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err="1" smtClean="0"/>
              <a:t>Σιγκέλλες</a:t>
            </a:r>
            <a:r>
              <a:rPr lang="el-GR" altLang="el-GR" dirty="0" smtClean="0"/>
              <a:t> υπάρχουν μόνο στον άνθρωπο και στις πολιτισμένες χώρες επικρατεί η </a:t>
            </a:r>
            <a:r>
              <a:rPr lang="en-US" altLang="el-GR" b="1" dirty="0" smtClean="0"/>
              <a:t>S </a:t>
            </a:r>
            <a:r>
              <a:rPr lang="en-US" altLang="el-GR" b="1" dirty="0" err="1" smtClean="0"/>
              <a:t>sonnei</a:t>
            </a:r>
            <a:r>
              <a:rPr lang="el-GR" altLang="el-GR" b="1" dirty="0" smtClean="0"/>
              <a:t>. </a:t>
            </a:r>
            <a:r>
              <a:rPr lang="el-GR" altLang="el-GR" dirty="0" smtClean="0"/>
              <a:t>Προκαλεί πολλές κενώσεις που μπορεί να φθάσουν και τις 25-35 ημερησίως, και που εμφανίζονται </a:t>
            </a:r>
            <a:r>
              <a:rPr lang="el-GR" altLang="el-GR" dirty="0" err="1" smtClean="0"/>
              <a:t>βλεννοαιματηρές</a:t>
            </a:r>
            <a:r>
              <a:rPr lang="el-GR" altLang="el-GR" dirty="0" smtClean="0"/>
              <a:t> με έντονο πόνο.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8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Πανώλη </a:t>
            </a:r>
            <a:r>
              <a:rPr lang="el-GR" sz="3000" b="0" dirty="0" smtClean="0"/>
              <a:t>1/</a:t>
            </a:r>
            <a:r>
              <a:rPr lang="en-US" sz="3000" b="0" dirty="0" smtClean="0"/>
              <a:t>7</a:t>
            </a:r>
            <a:endParaRPr lang="el-GR" sz="3000" b="0" dirty="0"/>
          </a:p>
        </p:txBody>
      </p:sp>
      <p:sp>
        <p:nvSpPr>
          <p:cNvPr id="1320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νόσος προκαλείται από ένα είδος </a:t>
            </a:r>
            <a:r>
              <a:rPr lang="el-GR" altLang="el-GR" dirty="0" err="1" smtClean="0"/>
              <a:t>βακίλλου</a:t>
            </a:r>
            <a:r>
              <a:rPr lang="el-GR" altLang="el-GR" dirty="0" smtClean="0"/>
              <a:t> που ανήκει στην κατηγορία των </a:t>
            </a:r>
            <a:r>
              <a:rPr lang="en-US" altLang="el-GR" dirty="0" err="1" smtClean="0"/>
              <a:t>yersinia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dirty="0" smtClean="0"/>
              <a:t>Από αυτούς τους </a:t>
            </a:r>
            <a:r>
              <a:rPr lang="el-GR" altLang="el-GR" dirty="0" err="1" smtClean="0"/>
              <a:t>μικροοοργανισμούς</a:t>
            </a:r>
            <a:r>
              <a:rPr lang="el-GR" altLang="el-GR" dirty="0" smtClean="0"/>
              <a:t> τρεις είναι παθογόνοι για τον άνθρωπο, η </a:t>
            </a:r>
            <a:r>
              <a:rPr lang="en-US" altLang="el-GR" dirty="0" err="1" smtClean="0"/>
              <a:t>yersinia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pseudotuberculosis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που προκαλεί </a:t>
            </a:r>
            <a:r>
              <a:rPr lang="el-GR" altLang="el-GR" dirty="0" err="1" smtClean="0"/>
              <a:t>μεσεντερική</a:t>
            </a:r>
            <a:r>
              <a:rPr lang="el-GR" altLang="el-GR" dirty="0" smtClean="0"/>
              <a:t> λεμφαδενίτιδα, η </a:t>
            </a:r>
            <a:r>
              <a:rPr lang="en-US" altLang="el-GR" dirty="0" err="1" smtClean="0"/>
              <a:t>yersinia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enterocolitica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που προκαλεί εντεροκολίτιδα και </a:t>
            </a:r>
            <a:r>
              <a:rPr lang="en-US" altLang="el-GR" b="1" dirty="0" err="1" smtClean="0"/>
              <a:t>yersinia</a:t>
            </a:r>
            <a:r>
              <a:rPr lang="en-US" altLang="el-GR" b="1" dirty="0" smtClean="0"/>
              <a:t> </a:t>
            </a:r>
            <a:r>
              <a:rPr lang="en-US" altLang="el-GR" b="1" dirty="0" err="1" smtClean="0"/>
              <a:t>pestis</a:t>
            </a:r>
            <a:r>
              <a:rPr lang="en-US" altLang="el-GR" b="1" dirty="0" smtClean="0"/>
              <a:t> </a:t>
            </a:r>
            <a:r>
              <a:rPr lang="el-GR" altLang="el-GR" dirty="0" smtClean="0"/>
              <a:t>(</a:t>
            </a:r>
            <a:r>
              <a:rPr lang="el-GR" altLang="el-GR" dirty="0" err="1" smtClean="0"/>
              <a:t>παστερέλα</a:t>
            </a:r>
            <a:r>
              <a:rPr lang="el-GR" altLang="el-GR" dirty="0" smtClean="0"/>
              <a:t> της </a:t>
            </a:r>
            <a:r>
              <a:rPr lang="el-GR" altLang="el-GR" dirty="0" err="1" smtClean="0"/>
              <a:t>πανώλους</a:t>
            </a:r>
            <a:r>
              <a:rPr lang="el-GR" altLang="el-GR" dirty="0" smtClean="0"/>
              <a:t>) που προκαλεί πανώλη.  </a:t>
            </a:r>
          </a:p>
          <a:p>
            <a:pPr eaLnBrk="1" hangingPunct="1"/>
            <a:r>
              <a:rPr lang="el-GR" altLang="el-GR" dirty="0" smtClean="0"/>
              <a:t>Ο </a:t>
            </a:r>
            <a:r>
              <a:rPr lang="el-GR" altLang="el-GR" dirty="0" err="1" smtClean="0"/>
              <a:t>μικροοεργανισμός</a:t>
            </a:r>
            <a:r>
              <a:rPr lang="el-GR" altLang="el-GR" dirty="0" smtClean="0"/>
              <a:t> είναι αρνητικός κατά </a:t>
            </a:r>
            <a:r>
              <a:rPr lang="en-US" altLang="el-GR" dirty="0" smtClean="0"/>
              <a:t>Gram </a:t>
            </a:r>
            <a:r>
              <a:rPr lang="el-GR" altLang="el-GR" dirty="0" err="1" smtClean="0"/>
              <a:t>βάκιλλος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dirty="0" smtClean="0"/>
              <a:t>Τόσο σποραδικά κρούσματα όσο και επιδημίες πανώλης συμβαίνουν παγκοσμίως.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94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Πανώλη </a:t>
            </a:r>
            <a:r>
              <a:rPr lang="en-US" sz="3000" b="0" dirty="0" smtClean="0"/>
              <a:t>2</a:t>
            </a:r>
            <a:r>
              <a:rPr lang="el-GR" sz="3000" b="0" dirty="0" smtClean="0"/>
              <a:t>/</a:t>
            </a:r>
            <a:r>
              <a:rPr lang="en-US" sz="3000" b="0" dirty="0"/>
              <a:t>7</a:t>
            </a:r>
            <a:endParaRPr lang="el-GR" dirty="0"/>
          </a:p>
        </p:txBody>
      </p:sp>
      <p:sp>
        <p:nvSpPr>
          <p:cNvPr id="133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Από το 1980 ως το 1994, η ΠΟΥ ανακοίνωσε 19,000 κρούσματα με θνητότητα 10%. Τα κρούσματα αναφέρονται από αναπτυσσόμενες χώρες.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Ο καλύτερος ξενιστής είναι </a:t>
            </a:r>
            <a:r>
              <a:rPr lang="el-GR" altLang="el-GR" b="1" dirty="0" smtClean="0"/>
              <a:t>το τρωκτικό των δασών που επιμολύνουν τα ποντίκια (</a:t>
            </a:r>
            <a:r>
              <a:rPr lang="en-US" altLang="el-GR" b="1" dirty="0" err="1" smtClean="0"/>
              <a:t>rattus</a:t>
            </a:r>
            <a:r>
              <a:rPr lang="en-US" altLang="el-GR" b="1" dirty="0" smtClean="0"/>
              <a:t> </a:t>
            </a:r>
            <a:r>
              <a:rPr lang="en-US" altLang="el-GR" b="1" dirty="0" err="1" smtClean="0"/>
              <a:t>domesticus</a:t>
            </a:r>
            <a:r>
              <a:rPr lang="el-GR" altLang="el-GR" b="1" dirty="0" smtClean="0"/>
              <a:t>).  Ο φορέας (ενδιάμεσος ξενιστής) είναι ο ψύλλος του ποντικιού </a:t>
            </a:r>
            <a:r>
              <a:rPr lang="en-US" altLang="el-GR" b="1" dirty="0" smtClean="0"/>
              <a:t>Xenopsylla </a:t>
            </a:r>
            <a:r>
              <a:rPr lang="en-US" altLang="el-GR" b="1" dirty="0" err="1" smtClean="0"/>
              <a:t>cheopis</a:t>
            </a:r>
            <a:r>
              <a:rPr lang="el-GR" altLang="el-GR" b="1" dirty="0" smtClean="0"/>
              <a:t>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Οι ψύλλοι αυτοί δαγκώνουν ανθρώπους ιδίως τις εποχές που υπάρχει ελάττωση του πληθυσμού των ποντικιών.  Σπάνια μόλυνση μπορεί να προέλθει από μολυσμένα κόπρανα που τρίβονται πάνω σε πληγές του δέρματος ή μέσω εισπνοής σταγονιδίων.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888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Πανώλη </a:t>
            </a:r>
            <a:r>
              <a:rPr lang="en-US" sz="3000" b="0" dirty="0" smtClean="0"/>
              <a:t>3</a:t>
            </a:r>
            <a:r>
              <a:rPr lang="el-GR" sz="3000" b="0" dirty="0" smtClean="0"/>
              <a:t>/</a:t>
            </a:r>
            <a:r>
              <a:rPr lang="en-US" sz="3000" b="0" dirty="0"/>
              <a:t>7</a:t>
            </a:r>
            <a:endParaRPr lang="el-GR" dirty="0"/>
          </a:p>
        </p:txBody>
      </p:sp>
      <p:sp>
        <p:nvSpPr>
          <p:cNvPr id="134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</a:t>
            </a:r>
            <a:r>
              <a:rPr lang="el-GR" altLang="el-GR" b="1" dirty="0" smtClean="0"/>
              <a:t>επιθετικότητα των μικροοργανισμών οφείλεται στην παρουσία </a:t>
            </a:r>
            <a:r>
              <a:rPr lang="el-GR" altLang="el-GR" b="1" dirty="0" err="1" smtClean="0"/>
              <a:t>ενδοτοξίνης</a:t>
            </a:r>
            <a:r>
              <a:rPr lang="el-GR" altLang="el-GR" b="1" dirty="0" smtClean="0"/>
              <a:t>, </a:t>
            </a:r>
            <a:r>
              <a:rPr lang="el-GR" altLang="el-GR" b="1" dirty="0" err="1" smtClean="0"/>
              <a:t>εξωτοξίνης</a:t>
            </a:r>
            <a:r>
              <a:rPr lang="el-GR" altLang="el-GR" b="1" dirty="0" smtClean="0"/>
              <a:t> και του φράγματος 1 </a:t>
            </a:r>
            <a:r>
              <a:rPr lang="el-GR" altLang="el-GR" dirty="0" smtClean="0"/>
              <a:t>(μια διαλυτή πρωτεΐνη που παρεμποδίζει την φαγοκυττάρωση του μικροοργανισμού).</a:t>
            </a:r>
          </a:p>
          <a:p>
            <a:pPr eaLnBrk="1" hangingPunct="1"/>
            <a:r>
              <a:rPr lang="el-GR" altLang="el-GR" dirty="0" smtClean="0"/>
              <a:t>Οι κλινικές εκδηλώσεις της νόσου αποδίδονται στην </a:t>
            </a:r>
            <a:r>
              <a:rPr lang="el-GR" altLang="el-GR" b="1" dirty="0" err="1" smtClean="0"/>
              <a:t>λιποσακχαριδική</a:t>
            </a:r>
            <a:r>
              <a:rPr lang="el-GR" altLang="el-GR" b="1" dirty="0" smtClean="0"/>
              <a:t> </a:t>
            </a:r>
            <a:r>
              <a:rPr lang="el-GR" altLang="el-GR" b="1" dirty="0" err="1" smtClean="0"/>
              <a:t>ενδοτοξίνη</a:t>
            </a:r>
            <a:r>
              <a:rPr lang="el-GR" altLang="el-GR" b="1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586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Πανώλη </a:t>
            </a:r>
            <a:r>
              <a:rPr lang="en-US" sz="3000" b="0" dirty="0" smtClean="0"/>
              <a:t>4</a:t>
            </a:r>
            <a:r>
              <a:rPr lang="el-GR" sz="3000" b="0" dirty="0" smtClean="0"/>
              <a:t>/</a:t>
            </a:r>
            <a:r>
              <a:rPr lang="en-US" sz="3000" b="0" dirty="0"/>
              <a:t>7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105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0242" name="Picture 2" descr="File:Yersinia pestis fluorescent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1484784"/>
            <a:ext cx="4392488" cy="43417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917615" y="6165304"/>
            <a:ext cx="3308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Yersinia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3"/>
              </a:rPr>
              <a:t>pestis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fluorescent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Optigan13"/>
              </a:rPr>
              <a:t>Optigan13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166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Πανώλη </a:t>
            </a:r>
            <a:r>
              <a:rPr lang="en-US" sz="3000" b="0" dirty="0" smtClean="0"/>
              <a:t>5</a:t>
            </a:r>
            <a:r>
              <a:rPr lang="el-GR" sz="3000" b="0" dirty="0" smtClean="0"/>
              <a:t>/</a:t>
            </a:r>
            <a:r>
              <a:rPr lang="en-US" sz="3000" b="0" dirty="0"/>
              <a:t>7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106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1266" name="Picture 2" descr="File:Xenopsylla chepsis (oriental rat flea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700808"/>
            <a:ext cx="5467350" cy="36290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917615" y="5690085"/>
            <a:ext cx="33087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Xenopsylla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3"/>
              </a:rPr>
              <a:t>chepsis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 (oriental rat flea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3"/>
              </a:rPr>
              <a:t>)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 tooltip="User:7mike5000"/>
              </a:rPr>
              <a:t>7mike5000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142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Πανώλη </a:t>
            </a:r>
            <a:r>
              <a:rPr lang="en-US" sz="3000" b="0" dirty="0" smtClean="0"/>
              <a:t>6</a:t>
            </a:r>
            <a:r>
              <a:rPr lang="el-GR" sz="3000" b="0" dirty="0" smtClean="0"/>
              <a:t>/</a:t>
            </a:r>
            <a:r>
              <a:rPr lang="en-US" sz="3000" b="0" dirty="0"/>
              <a:t>7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107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2290" name="Picture 2" descr="File:Plague in Ash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814" y="1412776"/>
            <a:ext cx="5935792" cy="43924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3426473" y="6008696"/>
            <a:ext cx="2446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3"/>
              </a:rPr>
              <a:t>Plague in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3"/>
              </a:rPr>
              <a:t>Ashod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4" tooltip="User:Shmuliko"/>
              </a:rPr>
              <a:t>Shmuliko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18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Πανώλη </a:t>
            </a:r>
            <a:r>
              <a:rPr lang="en-US" sz="3000" b="0" dirty="0" smtClean="0"/>
              <a:t>7</a:t>
            </a:r>
            <a:r>
              <a:rPr lang="el-GR" sz="3000" b="0" dirty="0" smtClean="0"/>
              <a:t>/</a:t>
            </a:r>
            <a:r>
              <a:rPr lang="en-US" sz="3000" b="0" dirty="0"/>
              <a:t>7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108</a:t>
            </a:fld>
            <a:endParaRPr lang="el-GR">
              <a:solidFill>
                <a:prstClr val="black"/>
              </a:solidFill>
            </a:endParaRPr>
          </a:p>
        </p:txBody>
      </p:sp>
      <p:pic>
        <p:nvPicPr>
          <p:cNvPr id="13316" name="Picture 4" descr="File:Plague -bubo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68760"/>
            <a:ext cx="4752528" cy="33505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File:Ulceration of flea bite cause by yersinia pest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12976"/>
            <a:ext cx="4800600" cy="30861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/>
          <p:nvPr/>
        </p:nvSpPr>
        <p:spPr>
          <a:xfrm>
            <a:off x="5580112" y="4749647"/>
            <a:ext cx="24464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Plague -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buboes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 tooltip="User:Optigan13"/>
              </a:rPr>
              <a:t>Optigan13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7"/>
          <p:cNvSpPr/>
          <p:nvPr/>
        </p:nvSpPr>
        <p:spPr>
          <a:xfrm>
            <a:off x="779612" y="6381328"/>
            <a:ext cx="37444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Ulceration of flea bite cause by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6"/>
              </a:rPr>
              <a:t>yersinia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6"/>
              </a:rPr>
              <a:t>pestis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”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 tooltip="User:7mike5000"/>
              </a:rPr>
              <a:t>7mike5000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757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Επιπλοκές </a:t>
            </a:r>
            <a:r>
              <a:rPr lang="el-GR" dirty="0" smtClean="0"/>
              <a:t>διφθερίτιδας</a:t>
            </a:r>
            <a:endParaRPr lang="el-GR" dirty="0"/>
          </a:p>
        </p:txBody>
      </p:sp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Συχνά σε ασθενείς με διφθερίτιδα, εβδομάδες μετά από την φαρυγγική ή την λαρυγγική προσβολή, επισυμβαίνει κλινικά εμφανής </a:t>
            </a:r>
            <a:r>
              <a:rPr lang="el-GR" altLang="el-GR" b="1" dirty="0" smtClean="0"/>
              <a:t>μυοκαρδίτιδα.  </a:t>
            </a:r>
            <a:endParaRPr lang="en-US" altLang="el-GR" b="1" dirty="0" smtClean="0"/>
          </a:p>
          <a:p>
            <a:pPr eaLnBrk="1" hangingPunct="1"/>
            <a:r>
              <a:rPr lang="el-GR" altLang="el-GR" dirty="0" smtClean="0"/>
              <a:t>Σε άτομα που αναρρώνουν, η προσβολή του μυοκαρδίου μπορεί να οδηγήσει σε </a:t>
            </a:r>
            <a:r>
              <a:rPr lang="el-GR" altLang="el-GR" b="1" dirty="0" smtClean="0"/>
              <a:t>κυκλοφορική ανεπάρκεια </a:t>
            </a:r>
            <a:r>
              <a:rPr lang="el-GR" altLang="el-GR" dirty="0" smtClean="0"/>
              <a:t>και να αποδειχθεί μοιραία.  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Νευρολογικά συμπτώματα </a:t>
            </a:r>
            <a:r>
              <a:rPr lang="el-GR" altLang="el-GR" dirty="0" smtClean="0"/>
              <a:t>μπορεί να εμφανισθούν είτε στην αρχή είτε στην αποδρομή της νόσου (παραισθησίες, παραλύσεις κρανιακών νεύρων, </a:t>
            </a:r>
            <a:r>
              <a:rPr lang="el-GR" altLang="el-GR" dirty="0" err="1" smtClean="0"/>
              <a:t>πολυνευροπάθεια</a:t>
            </a:r>
            <a:r>
              <a:rPr lang="el-GR" altLang="el-GR" dirty="0" smtClean="0"/>
              <a:t> και σπανιότερα εγκεφαλίτιδα).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628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εικόνα </a:t>
            </a:r>
            <a:r>
              <a:rPr lang="el-GR" dirty="0" smtClean="0"/>
              <a:t>πανώλης</a:t>
            </a:r>
            <a:endParaRPr lang="el-GR" dirty="0"/>
          </a:p>
        </p:txBody>
      </p:sp>
      <p:sp>
        <p:nvSpPr>
          <p:cNvPr id="13517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Διακρίνουμε 4 μορφές πανώλης: </a:t>
            </a:r>
          </a:p>
          <a:p>
            <a:pPr lvl="1"/>
            <a:r>
              <a:rPr lang="el-GR" altLang="el-GR" dirty="0" smtClean="0"/>
              <a:t>Βουβωνική,</a:t>
            </a:r>
          </a:p>
          <a:p>
            <a:pPr lvl="1"/>
            <a:r>
              <a:rPr lang="el-GR" altLang="el-GR" dirty="0" smtClean="0"/>
              <a:t>Πνευμονική,</a:t>
            </a:r>
          </a:p>
          <a:p>
            <a:pPr lvl="1"/>
            <a:r>
              <a:rPr lang="el-GR" altLang="el-GR" dirty="0" smtClean="0"/>
              <a:t>Σηψαιμική και</a:t>
            </a:r>
          </a:p>
          <a:p>
            <a:pPr lvl="1"/>
            <a:r>
              <a:rPr lang="el-GR" altLang="el-GR" dirty="0" smtClean="0"/>
              <a:t>Δερματική μορφή.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Η βουβωνική πανώλη </a:t>
            </a:r>
            <a:r>
              <a:rPr lang="el-GR" altLang="el-GR" dirty="0" smtClean="0"/>
              <a:t>είναι η πιο συχνή μορφή και συμβαίνει στο 90% των μολυσμένων ατόμων.  Η περίοδος επώασης είναι περίπου 1 εβδομάδα.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0151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Βουβωνική </a:t>
            </a:r>
            <a:r>
              <a:rPr lang="el-GR" dirty="0" smtClean="0"/>
              <a:t>Πανώλη</a:t>
            </a:r>
            <a:endParaRPr lang="el-GR" dirty="0"/>
          </a:p>
        </p:txBody>
      </p:sp>
      <p:sp>
        <p:nvSpPr>
          <p:cNvPr id="136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έναρξη της νόσου είναι οξεία με υψηλό πυρετό, κεφαλαλγία, μυαλγία, ναυτία και εμέτους.  Αυτά ακολουθούνται από </a:t>
            </a:r>
            <a:r>
              <a:rPr lang="el-GR" altLang="el-GR" dirty="0" err="1" smtClean="0"/>
              <a:t>λεμφαδενοπάθεια</a:t>
            </a:r>
            <a:r>
              <a:rPr lang="el-GR" altLang="el-GR" dirty="0" smtClean="0"/>
              <a:t> πιο συχνά προσβάλλουσα τους βουβωνικούς αδένες (βουβώνες).  </a:t>
            </a:r>
          </a:p>
          <a:p>
            <a:pPr eaLnBrk="1" hangingPunct="1"/>
            <a:r>
              <a:rPr lang="el-GR" altLang="el-GR" dirty="0" smtClean="0"/>
              <a:t>Χαρακτηριστικά</a:t>
            </a:r>
            <a:r>
              <a:rPr lang="el-GR" altLang="el-GR" b="1" dirty="0" smtClean="0"/>
              <a:t>, οι βουβώνες είναι μαλακοί, διογκωμένοι, και ευαίσθητοι και διαπυούνται σε 1-2 εβδομάδες.  </a:t>
            </a:r>
            <a:r>
              <a:rPr lang="el-GR" altLang="el-GR" dirty="0" smtClean="0"/>
              <a:t>Μπορεί να παρατηρηθούν </a:t>
            </a:r>
            <a:r>
              <a:rPr lang="el-GR" altLang="el-GR" dirty="0" err="1" smtClean="0"/>
              <a:t>πετέχειες</a:t>
            </a:r>
            <a:r>
              <a:rPr lang="el-GR" altLang="el-GR" dirty="0" smtClean="0"/>
              <a:t>, καθώς και αιμορραγίες από το γαστρεντερικό, το αναπνευστικό και το ουροποιογεννητικό σύστημα.  </a:t>
            </a:r>
          </a:p>
          <a:p>
            <a:pPr eaLnBrk="1" hangingPunct="1"/>
            <a:r>
              <a:rPr lang="el-GR" altLang="el-GR" dirty="0" smtClean="0"/>
              <a:t>Αν υπάρχει σηψαιμία, επακολουθεί και πτώση του επιπέδου συνείδησης.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499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Πνευμονική πανώλη 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Χαρακτηρίζεται από απότομη έναρξη κεραυνοβόλου πνευμονίας με αιματηρή απόχρεμψη, έντονη δύσπνοια, κυάνωση και θάνατο σε όλους σχεδόν τους προσβεβλημένους ασθενείς.</a:t>
            </a:r>
            <a:endParaRPr lang="el-GR" altLang="el-GR" u="sng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397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Σηψαιμική πανώλη </a:t>
            </a:r>
          </a:p>
        </p:txBody>
      </p:sp>
      <p:sp>
        <p:nvSpPr>
          <p:cNvPr id="137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Παρουσιάζεται σαν οξεία κεραυνοβόλος λοίμωξη με σημεία </a:t>
            </a:r>
            <a:r>
              <a:rPr lang="en-US" altLang="el-GR" dirty="0" smtClean="0"/>
              <a:t>shock </a:t>
            </a:r>
            <a:r>
              <a:rPr lang="el-GR" altLang="el-GR" dirty="0" smtClean="0"/>
              <a:t>και διάχυτη </a:t>
            </a:r>
            <a:r>
              <a:rPr lang="el-GR" altLang="el-GR" dirty="0" err="1" smtClean="0"/>
              <a:t>ενδαγγειακή</a:t>
            </a:r>
            <a:r>
              <a:rPr lang="el-GR" altLang="el-GR" dirty="0" smtClean="0"/>
              <a:t> πήξη.  </a:t>
            </a:r>
          </a:p>
          <a:p>
            <a:r>
              <a:rPr lang="el-GR" altLang="el-GR" dirty="0" smtClean="0"/>
              <a:t>Δεν υπάρχει </a:t>
            </a:r>
            <a:r>
              <a:rPr lang="el-GR" altLang="el-GR" dirty="0" err="1" smtClean="0"/>
              <a:t>λεμφαδενοπάθεια</a:t>
            </a:r>
            <a:r>
              <a:rPr lang="el-GR" altLang="el-GR" dirty="0" smtClean="0"/>
              <a:t> συνήθως.  </a:t>
            </a:r>
          </a:p>
          <a:p>
            <a:r>
              <a:rPr lang="el-GR" altLang="el-GR" dirty="0" smtClean="0"/>
              <a:t>Αν αφεθεί χωρίς θεραπεία, η μορφή αυτή της νόσου οδηγεί στον θάνατο σε 2-5 μέρες.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249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Δερματική πανώλη </a:t>
            </a:r>
          </a:p>
        </p:txBody>
      </p:sp>
      <p:sp>
        <p:nvSpPr>
          <p:cNvPr id="138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Εμφανίζεται είτε σαν βλατίδα, είτε σαν πομφός, είτε σαν εσχάρα, είτε σαν πορφύρα που μπορεί να γίνει νεκρωτική ή γαγγραινώδης.</a:t>
            </a:r>
            <a:endParaRPr lang="el-GR" altLang="el-GR" b="1" dirty="0" smtClean="0"/>
          </a:p>
          <a:p>
            <a:pPr eaLnBrk="1" hangingPunct="1"/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07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Διάγνωση </a:t>
            </a:r>
            <a:r>
              <a:rPr lang="el-GR" dirty="0" smtClean="0"/>
              <a:t>πανώλης</a:t>
            </a:r>
            <a:endParaRPr lang="el-GR" dirty="0"/>
          </a:p>
        </p:txBody>
      </p:sp>
      <p:sp>
        <p:nvSpPr>
          <p:cNvPr id="138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Είναι σχετικά εύκολη, αποδεικνύοντας τον μικροοργανισμό σε υγρά από τους λεμφαδένες, σε καλλιέργειες αίματος και σε καλλιέργεια πτυέλων.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0279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</a:t>
            </a:r>
            <a:r>
              <a:rPr lang="el-GR" dirty="0" smtClean="0"/>
              <a:t>πανώλης</a:t>
            </a:r>
            <a:endParaRPr lang="el-GR" dirty="0"/>
          </a:p>
        </p:txBody>
      </p:sp>
      <p:sp>
        <p:nvSpPr>
          <p:cNvPr id="1392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Είναι επείγουσα και πρέπει να αρχίσει πριν από τα αποτελέσματα των καλλιεργειών.  </a:t>
            </a:r>
          </a:p>
          <a:p>
            <a:pPr eaLnBrk="1" hangingPunct="1"/>
            <a:r>
              <a:rPr lang="el-GR" altLang="el-GR" dirty="0" smtClean="0"/>
              <a:t>Αρκετά αντιβιοτικά είναι αποτελεσματικά, όπως </a:t>
            </a:r>
            <a:r>
              <a:rPr lang="el-GR" altLang="el-GR" b="1" dirty="0" smtClean="0"/>
              <a:t>η στρεπτομυκίνη </a:t>
            </a:r>
            <a:r>
              <a:rPr lang="el-GR" altLang="el-GR" dirty="0" smtClean="0"/>
              <a:t>και η </a:t>
            </a:r>
            <a:r>
              <a:rPr lang="el-GR" altLang="el-GR" b="1" dirty="0" err="1" smtClean="0"/>
              <a:t>τετρακυκλίνη</a:t>
            </a:r>
            <a:r>
              <a:rPr lang="el-GR" altLang="el-GR" b="1" dirty="0" smtClean="0"/>
              <a:t>.  </a:t>
            </a:r>
          </a:p>
          <a:p>
            <a:pPr eaLnBrk="1" hangingPunct="1"/>
            <a:r>
              <a:rPr lang="el-GR" altLang="el-GR" dirty="0" smtClean="0"/>
              <a:t>Πρόσφατα αναφέρονται κρούσματα στην Μαδαγασκάρη, από οργανισμούς ανθεκτικούς σε πολλά αντιβιοτικά.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1133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Πρόληψη </a:t>
            </a:r>
            <a:r>
              <a:rPr lang="el-GR" dirty="0" smtClean="0"/>
              <a:t>πανώλης</a:t>
            </a:r>
            <a:endParaRPr lang="el-GR" dirty="0"/>
          </a:p>
        </p:txBody>
      </p:sp>
      <p:sp>
        <p:nvSpPr>
          <p:cNvPr id="1402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b="1" dirty="0" smtClean="0"/>
              <a:t>Εξαρτάται από τον έλεγχο των ψύλλων </a:t>
            </a:r>
            <a:r>
              <a:rPr lang="el-GR" altLang="el-GR" dirty="0" smtClean="0"/>
              <a:t>και την χρήση ειδικών ουσιών που τους εξολοθρεύουν όπως το 2% </a:t>
            </a:r>
            <a:r>
              <a:rPr lang="en-US" altLang="el-GR" dirty="0" err="1" smtClean="0"/>
              <a:t>aldrin</a:t>
            </a:r>
            <a:r>
              <a:rPr lang="el-GR" altLang="el-GR" dirty="0" smtClean="0"/>
              <a:t>. 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Γενικά ψεκάζονται τα εξωτερικά μέρη ιδίως των προχείρων οικιών και των καλυβιών με εντομοκτόνα τα οποία είναι δραστικά στους επιτόπιους ψύλλους. 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Τα τρωκτικά δεν πρέπει να σκοτώνονται πριν ο έλεγχος των ψύλλων επιτευχθεί, δεδομένου ότι οι ψύλλοι θα εγκαταλείψουν τα πτώματα των τρωκτικών και θα δαγκώσουν ανθρώπους.</a:t>
            </a:r>
            <a:endParaRPr lang="el-GR" altLang="el-GR" u="sng" dirty="0" smtClean="0"/>
          </a:p>
          <a:p>
            <a:pPr eaLnBrk="1" hangingPunct="1">
              <a:lnSpc>
                <a:spcPct val="90000"/>
              </a:lnSpc>
            </a:pPr>
            <a:r>
              <a:rPr lang="el-GR" altLang="el-GR" b="1" dirty="0" err="1" smtClean="0"/>
              <a:t>Χημειοπροφύλαξη</a:t>
            </a:r>
            <a:r>
              <a:rPr lang="el-GR" altLang="el-GR" b="1" dirty="0" smtClean="0"/>
              <a:t> γίνεται με </a:t>
            </a:r>
            <a:r>
              <a:rPr lang="el-GR" altLang="el-GR" b="1" dirty="0" err="1" smtClean="0"/>
              <a:t>σουλφοναμίδες</a:t>
            </a:r>
            <a:r>
              <a:rPr lang="el-GR" altLang="el-GR" b="1" dirty="0" smtClean="0"/>
              <a:t> για 7 ημέρες</a:t>
            </a:r>
            <a:r>
              <a:rPr lang="el-GR" altLang="el-GR" dirty="0" smtClean="0"/>
              <a:t>. 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Οι ίδιοι ασθενείς είναι μεταδοτικοί όταν ανοίξουν οι διαπυημένοι λεμφαδένες τους. 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Όσοι έχουν πνευμονική πανώλη την μεταδίδουν με σταγονίδια.  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Υπάρχει εμβόλιο με μερική αποτελεσματικότητα για ταξιδιώτες σε περιοχές με ενδημική πανώλη.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929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Δερματική </a:t>
            </a:r>
            <a:r>
              <a:rPr lang="el-GR" dirty="0" smtClean="0"/>
              <a:t>διφθερίτιδα </a:t>
            </a:r>
            <a:endParaRPr lang="el-GR" dirty="0"/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Δερματική διφθερίτιδα</a:t>
            </a:r>
            <a:r>
              <a:rPr lang="el-GR" altLang="el-GR" dirty="0" smtClean="0"/>
              <a:t> επισυμβαίνει συχνά σε </a:t>
            </a:r>
            <a:r>
              <a:rPr lang="el-GR" altLang="el-GR" dirty="0" err="1" smtClean="0"/>
              <a:t>εγκαυματίες</a:t>
            </a:r>
            <a:r>
              <a:rPr lang="el-GR" altLang="el-GR" dirty="0" smtClean="0"/>
              <a:t> ή σε άτομα με πολύ κακή προσωπική υγιεινή.  Σε αυτήν την μορφή τα συστηματικά συμπτώματα είναι σπάνια. </a:t>
            </a:r>
            <a:endParaRPr lang="en-US" altLang="el-GR" b="1" dirty="0" smtClean="0"/>
          </a:p>
          <a:p>
            <a:pPr eaLnBrk="1" hangingPunct="1"/>
            <a:r>
              <a:rPr lang="el-GR" altLang="el-GR" b="1" dirty="0" smtClean="0"/>
              <a:t>Διάγνωση</a:t>
            </a:r>
            <a:endParaRPr lang="el-GR" altLang="el-GR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Η διάγνωση πρέπει να γίνει γρήγορα από την κλινική εικόνα διότι η θεραπεία επείγει και είναι καλό να μην περιμένουμε μικροβιακές μελέτες καλλιεργειών για </a:t>
            </a:r>
            <a:r>
              <a:rPr lang="el-GR" altLang="el-GR" dirty="0" err="1" smtClean="0"/>
              <a:t>κορυνοβακτηρίδιο</a:t>
            </a:r>
            <a:r>
              <a:rPr lang="el-GR" altLang="el-GR" dirty="0" smtClean="0"/>
              <a:t> ή μελέτες παραγωγής τοξίνης.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69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Μαρία </a:t>
            </a:r>
            <a:r>
              <a:rPr lang="el-GR" sz="2000" dirty="0" err="1" smtClean="0"/>
              <a:t>Βενετίκου</a:t>
            </a:r>
            <a:r>
              <a:rPr lang="el-GR" sz="2000" dirty="0" smtClean="0"/>
              <a:t> 2014. Μαρία </a:t>
            </a:r>
            <a:r>
              <a:rPr lang="el-GR" sz="2000" dirty="0" err="1" smtClean="0"/>
              <a:t>Βενετίκου</a:t>
            </a:r>
            <a:r>
              <a:rPr lang="el-GR" sz="2000" dirty="0" smtClean="0"/>
              <a:t>. «Παθολογία Ι. Ενότητα 6</a:t>
            </a:r>
            <a:r>
              <a:rPr lang="en-US" sz="2000" dirty="0" smtClean="0"/>
              <a:t>:</a:t>
            </a:r>
            <a:r>
              <a:rPr lang="el-GR" sz="2000" dirty="0"/>
              <a:t> Λοιμώξεις (β’ μέρος</a:t>
            </a:r>
            <a:r>
              <a:rPr lang="el-GR" sz="2000" dirty="0" smtClean="0"/>
              <a:t>)».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</a:t>
            </a:r>
            <a:r>
              <a:rPr lang="el-GR" dirty="0" smtClean="0"/>
              <a:t>διφθερίτιδας</a:t>
            </a:r>
            <a:endParaRPr lang="el-GR" dirty="0"/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52128"/>
            <a:ext cx="8507288" cy="5661248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Συνιστάται απομόνωση του πάσχοντος.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Θεραπεία </a:t>
            </a:r>
            <a:r>
              <a:rPr lang="el-GR" altLang="el-GR" b="1" dirty="0" smtClean="0"/>
              <a:t>με </a:t>
            </a:r>
            <a:r>
              <a:rPr lang="el-GR" altLang="el-GR" b="1" dirty="0" err="1" smtClean="0"/>
              <a:t>αντιτοξίνη</a:t>
            </a:r>
            <a:r>
              <a:rPr lang="el-GR" altLang="el-GR" b="1" dirty="0" smtClean="0"/>
              <a:t> είναι η μόνη ειδική θεραπεία.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Πρέπει να αρχίσει γρήγορα για να προλάβει την περαιτέρω προσκόλληση της τοξίνης στους ειδικούς υποδοχείς, μια και η </a:t>
            </a:r>
            <a:r>
              <a:rPr lang="el-GR" altLang="el-GR" dirty="0" err="1" smtClean="0"/>
              <a:t>αντιτοξίνη</a:t>
            </a:r>
            <a:r>
              <a:rPr lang="el-GR" altLang="el-GR" dirty="0" smtClean="0"/>
              <a:t> δεν ανταγωνίζεται την ήδη δεσμευθείσα στους ιστούς τοξίνη.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Χορηγούνται μετά από υποδόριο δερματικό έλεγχο </a:t>
            </a:r>
            <a:r>
              <a:rPr lang="el-GR" altLang="el-GR" b="1" dirty="0" err="1"/>
              <a:t>ενδομυικά</a:t>
            </a:r>
            <a:r>
              <a:rPr lang="el-GR" altLang="el-GR" b="1" dirty="0"/>
              <a:t> 20,000-100,000 μονάδες </a:t>
            </a:r>
            <a:r>
              <a:rPr lang="el-GR" altLang="el-GR" b="1" dirty="0" err="1"/>
              <a:t>αντιτοξίνης</a:t>
            </a:r>
            <a:r>
              <a:rPr lang="el-GR" altLang="el-GR" b="1" dirty="0"/>
              <a:t> </a:t>
            </a:r>
            <a:r>
              <a:rPr lang="el-GR" altLang="el-GR" dirty="0" smtClean="0"/>
              <a:t>για τυχόν αλλεργική αντίδραση.  </a:t>
            </a:r>
            <a:endParaRPr lang="en-US" altLang="el-GR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Χορηγούνται </a:t>
            </a:r>
            <a:r>
              <a:rPr lang="el-GR" altLang="el-GR" b="1" dirty="0" smtClean="0"/>
              <a:t>παράλληλα αντιβιοτικά </a:t>
            </a:r>
            <a:r>
              <a:rPr lang="el-GR" altLang="el-GR" dirty="0" smtClean="0"/>
              <a:t>για την καταπολέμηση των μικροοργανισμών που συντηρούν την παραγωγή της τοξίνης.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Οι καρδιακές και νευρολογικές επιπλοκές της νόσου χρειάζονται μονάδα εντατικής θεραπείας.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95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Πρόληψη της </a:t>
            </a:r>
            <a:r>
              <a:rPr lang="el-GR" dirty="0" smtClean="0"/>
              <a:t>διφθερίτιδας</a:t>
            </a:r>
            <a:endParaRPr lang="el-GR" dirty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Επιτυγχάνεται με ενεργό εμβολιασμό στην παιδική ηλικία.  </a:t>
            </a:r>
          </a:p>
          <a:p>
            <a:pPr eaLnBrk="1" hangingPunct="1"/>
            <a:r>
              <a:rPr lang="el-GR" altLang="el-GR" dirty="0" smtClean="0"/>
              <a:t>Όσοι έρχονται σε επαφή με </a:t>
            </a:r>
            <a:r>
              <a:rPr lang="el-GR" altLang="el-GR" dirty="0" err="1" smtClean="0"/>
              <a:t>νοσούντες</a:t>
            </a:r>
            <a:r>
              <a:rPr lang="el-GR" altLang="el-GR" dirty="0" smtClean="0"/>
              <a:t>, πρέπει να κάνουν καλλιέργειες επιχρισμάτων </a:t>
            </a:r>
            <a:r>
              <a:rPr lang="el-GR" altLang="el-GR" dirty="0" err="1" smtClean="0"/>
              <a:t>φάρυγγος</a:t>
            </a:r>
            <a:r>
              <a:rPr lang="el-GR" altLang="el-GR" dirty="0" smtClean="0"/>
              <a:t> και όσοι εμφανίσουν θετικά αποτελέσματα να θεραπευθούν με </a:t>
            </a:r>
            <a:r>
              <a:rPr lang="el-GR" altLang="el-GR" dirty="0" err="1" smtClean="0"/>
              <a:t>πενικιλλίνη</a:t>
            </a:r>
            <a:r>
              <a:rPr lang="el-GR" altLang="el-GR" dirty="0" smtClean="0"/>
              <a:t> ή με </a:t>
            </a:r>
            <a:r>
              <a:rPr lang="el-GR" altLang="el-GR" dirty="0" err="1" smtClean="0"/>
              <a:t>ερυθρομυκίνη</a:t>
            </a:r>
            <a:r>
              <a:rPr lang="el-GR" altLang="el-GR" dirty="0" smtClean="0"/>
              <a:t> και παράλληλα να εμβολιασθούν ή να λάβουν δόση </a:t>
            </a:r>
            <a:r>
              <a:rPr lang="el-GR" altLang="el-GR" dirty="0" err="1" smtClean="0"/>
              <a:t>αντιτοξίνης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079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Λοιμώξεις από </a:t>
            </a:r>
            <a:r>
              <a:rPr lang="el-GR" dirty="0" err="1" smtClean="0"/>
              <a:t>λιστέριες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pt-PT" altLang="el-GR" b="1" dirty="0" smtClean="0"/>
              <a:t>H listeria monocytogenes </a:t>
            </a:r>
            <a:r>
              <a:rPr lang="el-GR" altLang="el-GR" dirty="0" smtClean="0"/>
              <a:t>είναι αναερόβιος βάκιλος που δεν παράγει σπόρους, κινητή στους </a:t>
            </a:r>
            <a:r>
              <a:rPr lang="el-GR" altLang="el-GR" dirty="0" smtClean="0"/>
              <a:t>25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</a:t>
            </a:r>
            <a:r>
              <a:rPr lang="en-US" altLang="el-GR" dirty="0" smtClean="0"/>
              <a:t>C</a:t>
            </a:r>
            <a:r>
              <a:rPr lang="el-GR" altLang="el-GR" dirty="0" smtClean="0"/>
              <a:t>, αναπτύσσεται φυσιολογικά στους </a:t>
            </a:r>
            <a:r>
              <a:rPr lang="el-GR" altLang="el-GR" dirty="0" smtClean="0"/>
              <a:t>30-35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</a:t>
            </a:r>
            <a:r>
              <a:rPr lang="en-US" altLang="el-GR" dirty="0" smtClean="0"/>
              <a:t>C</a:t>
            </a:r>
            <a:r>
              <a:rPr lang="el-GR" altLang="el-GR" dirty="0" smtClean="0"/>
              <a:t>, και αντέχει στις υψηλές θερμοκρασίες των </a:t>
            </a:r>
            <a:r>
              <a:rPr lang="el-GR" altLang="el-GR" dirty="0" smtClean="0"/>
              <a:t>60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</a:t>
            </a:r>
            <a:r>
              <a:rPr lang="en-US" altLang="el-GR" dirty="0" smtClean="0"/>
              <a:t>C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dirty="0" smtClean="0"/>
              <a:t>Είναι ευρύτατα διαδεδομένη στο περιβάλλον και παρατηρείται στους ενήλικες, αλλά κυρίως στους καταβεβλημένους, τους </a:t>
            </a:r>
            <a:r>
              <a:rPr lang="el-GR" altLang="el-GR" dirty="0" err="1" smtClean="0"/>
              <a:t>ανοσοκατεσταλμένους</a:t>
            </a:r>
            <a:r>
              <a:rPr lang="el-GR" altLang="el-GR" dirty="0" smtClean="0"/>
              <a:t> και τους ηλικιωμένους.  </a:t>
            </a:r>
          </a:p>
          <a:p>
            <a:pPr eaLnBrk="1" hangingPunct="1"/>
            <a:r>
              <a:rPr lang="el-GR" altLang="el-GR" dirty="0" smtClean="0"/>
              <a:t>Προκαλεί εκτρώσεις, σηψαιμία, μηνιγγίτιδα.</a:t>
            </a:r>
          </a:p>
          <a:p>
            <a:pPr eaLnBrk="1" hangingPunct="1"/>
            <a:r>
              <a:rPr lang="el-GR" altLang="el-GR" dirty="0" smtClean="0"/>
              <a:t>Η θνησιμότητα είναι υψηλή</a:t>
            </a:r>
            <a:r>
              <a:rPr lang="en-US" altLang="el-GR" dirty="0" smtClean="0"/>
              <a:t>.</a:t>
            </a:r>
            <a:r>
              <a:rPr lang="el-GR" altLang="el-GR" dirty="0" smtClean="0"/>
              <a:t>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9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Λοιμώξεις από </a:t>
            </a:r>
            <a:r>
              <a:rPr lang="el-GR" dirty="0" err="1"/>
              <a:t>λιστέριες</a:t>
            </a:r>
            <a:r>
              <a:rPr lang="en-US" dirty="0"/>
              <a:t> </a:t>
            </a:r>
            <a:r>
              <a:rPr lang="en-US" sz="3000" b="0" dirty="0" smtClean="0"/>
              <a:t>2/2</a:t>
            </a:r>
            <a:endParaRPr lang="el-GR" dirty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Τα τελευταία χρόνια παρατηρείται εμφάνιση κρουσμάτων μέσω των τροφών.</a:t>
            </a:r>
          </a:p>
          <a:p>
            <a:pPr eaLnBrk="1" hangingPunct="1"/>
            <a:r>
              <a:rPr lang="el-GR" altLang="el-GR" dirty="0" smtClean="0"/>
              <a:t>Τροφές όπου αναπτύσσεται η </a:t>
            </a:r>
            <a:r>
              <a:rPr lang="el-GR" altLang="el-GR" dirty="0" err="1" smtClean="0"/>
              <a:t>λιστέρια</a:t>
            </a:r>
            <a:r>
              <a:rPr lang="el-GR" altLang="el-GR" dirty="0" smtClean="0"/>
              <a:t> είναι τα ωμά λαχανικά, το γάλα, τα μη παστεριωμένα μαλακά τυριά, το πατέ, καθώς και το μη καλά βρασμένο κοτόπουλο. </a:t>
            </a:r>
          </a:p>
          <a:p>
            <a:pPr eaLnBrk="1" hangingPunct="1"/>
            <a:r>
              <a:rPr lang="el-GR" altLang="el-GR" dirty="0" smtClean="0"/>
              <a:t>Ο οργανισμός μπορεί να αναπτυχθεί και στο ψυγείο εάν οι θερμοκρασίες του δεν διατηρηθούν κάτω των </a:t>
            </a:r>
            <a:r>
              <a:rPr lang="el-GR" altLang="el-GR" dirty="0" smtClean="0"/>
              <a:t>4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altLang="el-GR" b="1" dirty="0" smtClean="0"/>
          </a:p>
          <a:p>
            <a:pPr eaLnBrk="1" hangingPunct="1"/>
            <a:r>
              <a:rPr lang="el-GR" altLang="el-GR" b="1" dirty="0" smtClean="0"/>
              <a:t>Θεραπεία </a:t>
            </a:r>
            <a:r>
              <a:rPr lang="el-GR" altLang="el-GR" b="1" dirty="0" err="1" smtClean="0"/>
              <a:t>λιστερίωσης</a:t>
            </a:r>
            <a:r>
              <a:rPr lang="el-GR" altLang="el-GR" b="1" dirty="0"/>
              <a:t> </a:t>
            </a:r>
            <a:r>
              <a:rPr lang="el-GR" altLang="el-GR" b="1" dirty="0" smtClean="0"/>
              <a:t>-</a:t>
            </a:r>
            <a:r>
              <a:rPr lang="el-GR" altLang="el-GR" b="1" dirty="0"/>
              <a:t> </a:t>
            </a:r>
            <a:r>
              <a:rPr lang="el-GR" altLang="el-GR" dirty="0" smtClean="0"/>
              <a:t>Χορηγείται </a:t>
            </a:r>
            <a:r>
              <a:rPr lang="el-GR" altLang="el-GR" dirty="0" err="1" smtClean="0"/>
              <a:t>αμπικιλλίνη</a:t>
            </a:r>
            <a:r>
              <a:rPr lang="el-GR" altLang="el-GR" dirty="0" smtClean="0"/>
              <a:t> και </a:t>
            </a:r>
            <a:r>
              <a:rPr lang="el-GR" altLang="el-GR" dirty="0" err="1" smtClean="0"/>
              <a:t>γενταμυκίνη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881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Λοιμώξεις από </a:t>
            </a:r>
            <a:r>
              <a:rPr lang="el-GR" dirty="0" err="1" smtClean="0"/>
              <a:t>κλωστηρίδια</a:t>
            </a:r>
            <a:endParaRPr lang="el-GR" dirty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b="1" dirty="0" smtClean="0"/>
              <a:t>Τέτανος.</a:t>
            </a:r>
          </a:p>
          <a:p>
            <a:pPr eaLnBrk="1" hangingPunct="1"/>
            <a:r>
              <a:rPr lang="el-GR" altLang="el-GR" b="1" dirty="0" smtClean="0"/>
              <a:t>Αλλαντίαση.</a:t>
            </a:r>
          </a:p>
          <a:p>
            <a:pPr eaLnBrk="1" hangingPunct="1"/>
            <a:r>
              <a:rPr lang="el-GR" altLang="el-GR" b="1" dirty="0" err="1" smtClean="0"/>
              <a:t>Αεριογόνος</a:t>
            </a:r>
            <a:r>
              <a:rPr lang="el-GR" altLang="el-GR" b="1" dirty="0" smtClean="0"/>
              <a:t> Γάγγραινα.</a:t>
            </a:r>
          </a:p>
          <a:p>
            <a:pPr eaLnBrk="1" hangingPunct="1"/>
            <a:r>
              <a:rPr lang="el-GR" altLang="el-GR" b="1" dirty="0" err="1" smtClean="0"/>
              <a:t>Ψευδομεμβρανώδης</a:t>
            </a:r>
            <a:r>
              <a:rPr lang="el-GR" altLang="el-GR" b="1" dirty="0" smtClean="0"/>
              <a:t> </a:t>
            </a:r>
            <a:r>
              <a:rPr lang="el-GR" altLang="el-GR" b="1" dirty="0" err="1" smtClean="0"/>
              <a:t>εντεροκολίτις</a:t>
            </a:r>
            <a:r>
              <a:rPr lang="el-GR" altLang="el-GR" b="1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606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Κλωστηρίδια</a:t>
            </a:r>
            <a:endParaRPr lang="el-GR" dirty="0"/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 </a:t>
            </a:r>
            <a:r>
              <a:rPr lang="el-GR" altLang="el-GR" dirty="0" err="1" smtClean="0"/>
              <a:t>κλωστηρίδια</a:t>
            </a:r>
            <a:r>
              <a:rPr lang="el-GR" altLang="el-GR" dirty="0" smtClean="0"/>
              <a:t> είναι </a:t>
            </a:r>
            <a:r>
              <a:rPr lang="en-US" altLang="el-GR" dirty="0" smtClean="0"/>
              <a:t>Gram </a:t>
            </a:r>
            <a:r>
              <a:rPr lang="el-GR" altLang="el-GR" dirty="0" smtClean="0"/>
              <a:t>θετικοί βάκιλοι που παράγουν σπόρους και είναι υποχρεωτικά αναερόβιοι.  </a:t>
            </a:r>
          </a:p>
          <a:p>
            <a:pPr eaLnBrk="1" hangingPunct="1"/>
            <a:r>
              <a:rPr lang="el-GR" altLang="el-GR" dirty="0" smtClean="0"/>
              <a:t>Μερικά είδη όπως το </a:t>
            </a:r>
            <a:r>
              <a:rPr lang="en-US" altLang="el-GR" dirty="0" smtClean="0"/>
              <a:t>clostridium botulinum</a:t>
            </a:r>
            <a:r>
              <a:rPr lang="el-GR" altLang="el-GR" dirty="0" smtClean="0"/>
              <a:t> και το </a:t>
            </a:r>
            <a:r>
              <a:rPr lang="en-US" altLang="el-GR" dirty="0" smtClean="0"/>
              <a:t>clostridium </a:t>
            </a:r>
            <a:r>
              <a:rPr lang="en-US" altLang="el-GR" dirty="0" err="1" smtClean="0"/>
              <a:t>tetani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παράγουν ισχυρές </a:t>
            </a:r>
            <a:r>
              <a:rPr lang="el-GR" altLang="el-GR" dirty="0" err="1" smtClean="0"/>
              <a:t>νευροτοξίνες</a:t>
            </a:r>
            <a:r>
              <a:rPr lang="el-GR" altLang="el-GR" dirty="0" smtClean="0"/>
              <a:t>, ενώ το </a:t>
            </a:r>
            <a:r>
              <a:rPr lang="en-US" altLang="el-GR" dirty="0" smtClean="0"/>
              <a:t>clostridium </a:t>
            </a:r>
            <a:r>
              <a:rPr lang="en-US" altLang="el-GR" dirty="0" err="1" smtClean="0"/>
              <a:t>perfingens</a:t>
            </a:r>
            <a:r>
              <a:rPr lang="en-US" altLang="el-GR" dirty="0" smtClean="0"/>
              <a:t> </a:t>
            </a:r>
            <a:r>
              <a:rPr lang="el-GR" altLang="el-GR" dirty="0" smtClean="0"/>
              <a:t>παράγει πολλά ένζυμα και καμιά φορά εντεροτοξίνη.  </a:t>
            </a:r>
          </a:p>
          <a:p>
            <a:pPr eaLnBrk="1" hangingPunct="1"/>
            <a:r>
              <a:rPr lang="el-GR" altLang="el-GR" dirty="0" smtClean="0"/>
              <a:t>Όλα τα παθογόνα για τον άνθρωπο </a:t>
            </a:r>
            <a:r>
              <a:rPr lang="el-GR" altLang="el-GR" dirty="0" err="1" smtClean="0"/>
              <a:t>κλωστηρίδια</a:t>
            </a:r>
            <a:r>
              <a:rPr lang="el-GR" altLang="el-GR" dirty="0" smtClean="0"/>
              <a:t> παράγουν </a:t>
            </a:r>
            <a:r>
              <a:rPr lang="el-GR" altLang="el-GR" dirty="0" err="1" smtClean="0"/>
              <a:t>εξωτοξίνες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dirty="0" smtClean="0"/>
              <a:t>Μπορούν να ζουν στο έδαφος και μάλιστα σαν σπόροι όπου μπορούν να επιβιώσουν υπό δύσκολες συνθήκες.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890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Τέτανος</a:t>
            </a:r>
            <a:endParaRPr lang="el-GR" dirty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568952" cy="5733256"/>
          </a:xfrm>
        </p:spPr>
        <p:txBody>
          <a:bodyPr>
            <a:noAutofit/>
          </a:bodyPr>
          <a:lstStyle/>
          <a:p>
            <a:pPr eaLnBrk="1" hangingPunct="1">
              <a:lnSpc>
                <a:spcPct val="105000"/>
              </a:lnSpc>
              <a:spcBef>
                <a:spcPts val="600"/>
              </a:spcBef>
            </a:pPr>
            <a:r>
              <a:rPr lang="el-GR" altLang="el-GR" sz="2100" dirty="0" smtClean="0"/>
              <a:t>Ο τέτανος συμβαίνει όταν μια πληγή μη ανοσοποιημένου ατόμου επιμολυνθεί με το </a:t>
            </a:r>
            <a:r>
              <a:rPr lang="el-GR" altLang="el-GR" sz="2100" dirty="0" err="1" smtClean="0"/>
              <a:t>κλωστηρίδιο</a:t>
            </a:r>
            <a:r>
              <a:rPr lang="el-GR" altLang="el-GR" sz="2100" dirty="0" smtClean="0"/>
              <a:t> του τετάνου (</a:t>
            </a:r>
            <a:r>
              <a:rPr lang="en-US" altLang="el-GR" sz="2100" dirty="0" smtClean="0"/>
              <a:t>C</a:t>
            </a:r>
            <a:r>
              <a:rPr lang="el-GR" altLang="el-GR" sz="2100" dirty="0" smtClean="0"/>
              <a:t>. </a:t>
            </a:r>
            <a:r>
              <a:rPr lang="en-US" altLang="el-GR" sz="2100" dirty="0" err="1" smtClean="0"/>
              <a:t>Tetani</a:t>
            </a:r>
            <a:r>
              <a:rPr lang="el-GR" altLang="el-GR" sz="2100" dirty="0" smtClean="0"/>
              <a:t>).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</a:pPr>
            <a:r>
              <a:rPr lang="el-GR" altLang="el-GR" sz="2100" dirty="0" smtClean="0"/>
              <a:t>Η πληγή μπορεί να είναι μηδαμινή και να μην δοθεί σημασία από το άτομο.  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</a:pPr>
            <a:r>
              <a:rPr lang="el-GR" altLang="el-GR" sz="2100" dirty="0" smtClean="0"/>
              <a:t>Στην Αγγλία είναι συνήθως ένα ηλικιωμένο άτομο που υπέστη ήπιο τραυματισμό συνήθως στην διάρκεια κηπευτικών εργασιών.  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</a:pPr>
            <a:r>
              <a:rPr lang="el-GR" altLang="el-GR" sz="2100" dirty="0" smtClean="0"/>
              <a:t>Οι κλινικές εκδηλώσεις της νόσου οφείλονται στην ισχυρή </a:t>
            </a:r>
            <a:r>
              <a:rPr lang="el-GR" altLang="el-GR" sz="2100" dirty="0" err="1" smtClean="0"/>
              <a:t>νευροτοξίνη</a:t>
            </a:r>
            <a:r>
              <a:rPr lang="el-GR" altLang="el-GR" sz="2100" dirty="0" smtClean="0"/>
              <a:t> </a:t>
            </a:r>
            <a:r>
              <a:rPr lang="el-GR" altLang="el-GR" sz="2100" dirty="0" err="1" smtClean="0"/>
              <a:t>τετανοσπασμίνη</a:t>
            </a:r>
            <a:r>
              <a:rPr lang="el-GR" altLang="el-GR" sz="2100" dirty="0" smtClean="0"/>
              <a:t>.  Η </a:t>
            </a:r>
            <a:r>
              <a:rPr lang="el-GR" altLang="el-GR" sz="2100" dirty="0" err="1" smtClean="0"/>
              <a:t>τετανοσπασμίνη</a:t>
            </a:r>
            <a:r>
              <a:rPr lang="el-GR" altLang="el-GR" sz="2100" dirty="0" smtClean="0"/>
              <a:t> δρα και στα α και γ κινητικά συστήματα, στις συνάψεις προκαλώντας αναστολή.  Προκαλεί επίσης αναστολή στην </a:t>
            </a:r>
            <a:r>
              <a:rPr lang="el-GR" altLang="el-GR" sz="2100" dirty="0" err="1" smtClean="0"/>
              <a:t>νευρομυική</a:t>
            </a:r>
            <a:r>
              <a:rPr lang="el-GR" altLang="el-GR" sz="2100" dirty="0" smtClean="0"/>
              <a:t> σύναψη καθώς και σπασμό των σκελετικών μυϊκών ινών ενώ παράλληλα δρα και στο συμπαθητικό σύστημα.  Το συνολικό αποτέλεσμα είναι σημαντικός σπασμός των </a:t>
            </a:r>
            <a:r>
              <a:rPr lang="el-GR" altLang="el-GR" sz="2100" dirty="0" err="1" smtClean="0"/>
              <a:t>καμπτήρων</a:t>
            </a:r>
            <a:r>
              <a:rPr lang="el-GR" altLang="el-GR" sz="2100" dirty="0" smtClean="0"/>
              <a:t> και δυσλειτουργία του αυτονόμου νευρικού συστήματος.  </a:t>
            </a:r>
          </a:p>
          <a:p>
            <a:pPr eaLnBrk="1" hangingPunct="1">
              <a:lnSpc>
                <a:spcPct val="105000"/>
              </a:lnSpc>
              <a:spcBef>
                <a:spcPts val="600"/>
              </a:spcBef>
            </a:pPr>
            <a:r>
              <a:rPr lang="el-GR" altLang="el-GR" sz="2100" dirty="0" smtClean="0"/>
              <a:t>Η περίοδος επώασης ποικίλλει από μερικές μέρες ως αρκετές εβδομάδες.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863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Gram </a:t>
            </a:r>
            <a:r>
              <a:rPr lang="el-GR" dirty="0" smtClean="0"/>
              <a:t>θετικοί βάκιλλοι</a:t>
            </a:r>
            <a:endParaRPr lang="el-GR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Λοιμώξεις από </a:t>
            </a:r>
            <a:r>
              <a:rPr lang="el-GR" altLang="el-GR" b="1" dirty="0" err="1" smtClean="0"/>
              <a:t>κορυνοβακτηρίδια</a:t>
            </a:r>
            <a:r>
              <a:rPr lang="el-GR" altLang="el-GR" b="1" dirty="0" smtClean="0"/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Λοιμώξεις από </a:t>
            </a:r>
            <a:r>
              <a:rPr lang="el-GR" altLang="el-GR" b="1" dirty="0" err="1" smtClean="0"/>
              <a:t>λιστέρειες</a:t>
            </a:r>
            <a:r>
              <a:rPr lang="el-GR" altLang="el-GR" b="1" dirty="0" smtClean="0"/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Λοιμώξεις από </a:t>
            </a:r>
            <a:r>
              <a:rPr lang="el-GR" altLang="el-GR" b="1" dirty="0" err="1" smtClean="0"/>
              <a:t>κλωστηρίδια</a:t>
            </a:r>
            <a:r>
              <a:rPr lang="el-GR" altLang="el-GR" b="1" dirty="0" smtClean="0"/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Λοιμώξεις από </a:t>
            </a:r>
            <a:r>
              <a:rPr lang="el-GR" altLang="el-GR" b="1" dirty="0" err="1" smtClean="0"/>
              <a:t>βάκιλλο</a:t>
            </a:r>
            <a:r>
              <a:rPr lang="el-GR" altLang="el-GR" b="1" dirty="0" smtClean="0"/>
              <a:t>.</a:t>
            </a:r>
            <a:endParaRPr lang="en-US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22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</a:t>
            </a:r>
            <a:r>
              <a:rPr lang="el-GR" dirty="0" smtClean="0"/>
              <a:t>τετάνου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l-GR" altLang="el-GR" b="1" dirty="0" smtClean="0"/>
              <a:t>Γενικευμένος τέτανος</a:t>
            </a:r>
            <a:r>
              <a:rPr lang="el-GR" altLang="el-GR" dirty="0" smtClean="0"/>
              <a:t>  </a:t>
            </a:r>
          </a:p>
          <a:p>
            <a:pPr eaLnBrk="1" hangingPunct="1"/>
            <a:r>
              <a:rPr lang="el-GR" altLang="el-GR" dirty="0" smtClean="0"/>
              <a:t>Αυτή είναι και η πιο </a:t>
            </a:r>
            <a:r>
              <a:rPr lang="el-GR" altLang="el-GR" b="1" dirty="0" smtClean="0"/>
              <a:t>συνηθισμένη </a:t>
            </a:r>
            <a:r>
              <a:rPr lang="el-GR" altLang="el-GR" dirty="0" smtClean="0"/>
              <a:t>κλινική εικόνα.  </a:t>
            </a:r>
          </a:p>
          <a:p>
            <a:pPr eaLnBrk="1" hangingPunct="1"/>
            <a:r>
              <a:rPr lang="el-GR" altLang="el-GR" dirty="0" smtClean="0"/>
              <a:t>Αρχικά ο ασθενής παραπονείται ότι δεν αισθάνεται καλά.  Ακολουθεί </a:t>
            </a:r>
            <a:r>
              <a:rPr lang="el-GR" altLang="el-GR" b="1" dirty="0" smtClean="0"/>
              <a:t>τριγμός </a:t>
            </a:r>
            <a:r>
              <a:rPr lang="el-GR" altLang="el-GR" dirty="0" smtClean="0"/>
              <a:t>λόγω σπασμού των μασητήρων μυών.  </a:t>
            </a:r>
          </a:p>
          <a:p>
            <a:pPr eaLnBrk="1" hangingPunct="1"/>
            <a:r>
              <a:rPr lang="el-GR" altLang="el-GR" dirty="0" smtClean="0"/>
              <a:t>Ο ακόλουθών </a:t>
            </a:r>
            <a:r>
              <a:rPr lang="el-GR" altLang="el-GR" b="1" dirty="0" smtClean="0"/>
              <a:t>σπασμός των προσωπικών μυών</a:t>
            </a:r>
            <a:r>
              <a:rPr lang="el-GR" altLang="el-GR" dirty="0" smtClean="0"/>
              <a:t> προκαλεί χαρακτηριστική έκφραση του προσώπου η οποία καλείται </a:t>
            </a:r>
            <a:r>
              <a:rPr lang="el-GR" altLang="el-GR" b="1" dirty="0" err="1" smtClean="0"/>
              <a:t>σαρδώνειος</a:t>
            </a:r>
            <a:r>
              <a:rPr lang="el-GR" altLang="el-GR" b="1" dirty="0" smtClean="0"/>
              <a:t> γέλως.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5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τετάνου </a:t>
            </a:r>
            <a:r>
              <a:rPr lang="el-GR" sz="3000" b="0" dirty="0"/>
              <a:t>2</a:t>
            </a:r>
            <a:r>
              <a:rPr lang="el-GR" sz="3000" b="0" dirty="0" smtClean="0"/>
              <a:t>/3</a:t>
            </a:r>
            <a:endParaRPr lang="el-GR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 είναι σοβαρή η προσβολή, ακολουθούν και </a:t>
            </a:r>
            <a:r>
              <a:rPr lang="el-GR" altLang="el-GR" b="1" dirty="0" smtClean="0"/>
              <a:t>επώδυνοι αντανακλαστικοί σπασμοί, </a:t>
            </a:r>
            <a:r>
              <a:rPr lang="el-GR" altLang="el-GR" dirty="0" smtClean="0"/>
              <a:t>οι οποίοι μπορεί να αρχίσουν αυτόματα ή να πυροδοτηθούν από θόρυβο, κινήσεις του ασθενούς ή και φως.  </a:t>
            </a:r>
          </a:p>
          <a:p>
            <a:pPr eaLnBrk="1" hangingPunct="1"/>
            <a:r>
              <a:rPr lang="el-GR" altLang="el-GR" dirty="0" smtClean="0"/>
              <a:t>Στην συνέχεια, οι σπασμοί αυξάνονται και η αναπνοή παρεμποδίζεται λόγω </a:t>
            </a:r>
            <a:r>
              <a:rPr lang="el-GR" altLang="el-GR" b="1" dirty="0" smtClean="0"/>
              <a:t>σπασμού του </a:t>
            </a:r>
            <a:r>
              <a:rPr lang="el-GR" altLang="el-GR" b="1" dirty="0" err="1" smtClean="0"/>
              <a:t>λάρυγγος</a:t>
            </a:r>
            <a:r>
              <a:rPr lang="el-GR" altLang="el-GR" b="1" dirty="0" smtClean="0"/>
              <a:t>.  </a:t>
            </a:r>
          </a:p>
          <a:p>
            <a:pPr eaLnBrk="1" hangingPunct="1"/>
            <a:r>
              <a:rPr lang="el-GR" altLang="el-GR" b="1" dirty="0" smtClean="0"/>
              <a:t>Σπασμοί του οισοφάγου και της ουρήθρας οδηγούν στην δυσφαγία και την κατακράτηση των ούρων αντίστοιχα.  Επισυμβαίνει συχνά </a:t>
            </a:r>
            <a:r>
              <a:rPr lang="el-GR" altLang="el-GR" b="1" dirty="0" err="1" smtClean="0"/>
              <a:t>οπισθότονος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δηλαδή κάμψη του αυχένα και της οσφύος.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792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τετάνου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Υπάρχει δυσλειτουργία του αυτονόμου νευρικού συστήματος, όπως φαίνεται από την ταχυκαρδία, </a:t>
            </a:r>
            <a:r>
              <a:rPr lang="el-GR" altLang="el-GR" dirty="0" err="1" smtClean="0"/>
              <a:t>υπεριδρωσία</a:t>
            </a:r>
            <a:r>
              <a:rPr lang="el-GR" altLang="el-GR" dirty="0" smtClean="0"/>
              <a:t>, αυξομειούμενη αρτηριακή πίεση και τις καρδιακές αρρυθμίες.</a:t>
            </a:r>
          </a:p>
          <a:p>
            <a:pPr eaLnBrk="1" hangingPunct="1"/>
            <a:r>
              <a:rPr lang="el-GR" altLang="el-GR" dirty="0" smtClean="0"/>
              <a:t>Ο θάνατος επισυμβαίνει λόγω </a:t>
            </a:r>
            <a:r>
              <a:rPr lang="el-GR" altLang="el-GR" dirty="0" err="1" smtClean="0"/>
              <a:t>εισρόφησης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υποξίας</a:t>
            </a:r>
            <a:r>
              <a:rPr lang="el-GR" altLang="el-GR" dirty="0" smtClean="0"/>
              <a:t>, καρδιακής ανακοπής, αναπνευστικής ανεπάρκειας, η εξάντλησης.</a:t>
            </a:r>
          </a:p>
          <a:p>
            <a:pPr eaLnBrk="1" hangingPunct="1"/>
            <a:r>
              <a:rPr lang="el-GR" altLang="el-GR" dirty="0" smtClean="0"/>
              <a:t>Οι ήπιες περιπτώσεις τετάνου που εμφανίζουν μόνο δυσκαμψία, αναρρώνουν.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50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Κακά προγνωστικά σημεία </a:t>
            </a:r>
            <a:r>
              <a:rPr lang="el-GR" dirty="0" smtClean="0"/>
              <a:t>τετάνου</a:t>
            </a:r>
            <a:endParaRPr lang="el-GR" dirty="0"/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Γρήγορη περίοδος επώασης.</a:t>
            </a:r>
          </a:p>
          <a:p>
            <a:pPr eaLnBrk="1" hangingPunct="1"/>
            <a:r>
              <a:rPr lang="el-GR" altLang="el-GR" dirty="0" smtClean="0"/>
              <a:t>Γρήγορη εμφάνιση όλων των συμπτωμάτων.</a:t>
            </a:r>
          </a:p>
          <a:p>
            <a:pPr eaLnBrk="1" hangingPunct="1"/>
            <a:r>
              <a:rPr lang="el-GR" altLang="el-GR" dirty="0" smtClean="0"/>
              <a:t>Κεφαλικός τέτανος.</a:t>
            </a:r>
          </a:p>
          <a:p>
            <a:pPr eaLnBrk="1" hangingPunct="1"/>
            <a:r>
              <a:rPr lang="el-GR" altLang="el-GR" dirty="0" smtClean="0"/>
              <a:t>Ακραίες ηλικίες.</a:t>
            </a:r>
          </a:p>
          <a:p>
            <a:pPr eaLnBrk="1" hangingPunct="1"/>
            <a:r>
              <a:rPr lang="el-GR" altLang="el-GR" dirty="0" smtClean="0"/>
              <a:t>Ναρκομανείς που χρησιμοποιούν υποδόριες ενέσεις.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18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Εντετοπισμένος</a:t>
            </a:r>
            <a:r>
              <a:rPr lang="el-GR" dirty="0"/>
              <a:t> </a:t>
            </a:r>
            <a:r>
              <a:rPr lang="el-GR" dirty="0" smtClean="0"/>
              <a:t>τέτανος</a:t>
            </a:r>
            <a:endParaRPr lang="el-GR" dirty="0"/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 πόνος και η δυσκαμψία περιορίζεται στην περιοχή της πληγής. 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Ο τόνος των γύρω μυών αυξάνεται.  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Συνήθως ο ασθενής επανέρχεται.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716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Κεφαλικός </a:t>
            </a:r>
            <a:r>
              <a:rPr lang="el-GR" dirty="0" smtClean="0"/>
              <a:t>τέτανος</a:t>
            </a:r>
            <a:endParaRPr lang="el-GR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Αυτή η μορφή είναι σπάνια αλλά σχεδόν πάντοτε θανατηφόρος</a:t>
            </a:r>
            <a:r>
              <a:rPr lang="el-GR" altLang="el-GR" dirty="0" smtClean="0"/>
              <a:t>. Συχνά η είσοδος του </a:t>
            </a:r>
            <a:r>
              <a:rPr lang="el-GR" altLang="el-GR" dirty="0" err="1" smtClean="0"/>
              <a:t>κλωστηριδίου</a:t>
            </a:r>
            <a:r>
              <a:rPr lang="el-GR" altLang="el-GR" dirty="0" smtClean="0"/>
              <a:t> γίνεται από το μέσο αυτί</a:t>
            </a:r>
            <a:r>
              <a:rPr lang="el-GR" altLang="el-GR" u="sng" dirty="0" smtClean="0"/>
              <a:t>.  </a:t>
            </a:r>
          </a:p>
          <a:p>
            <a:pPr eaLnBrk="1" hangingPunct="1"/>
            <a:r>
              <a:rPr lang="el-GR" altLang="el-GR" dirty="0" smtClean="0"/>
              <a:t>Είναι χαρακτηριστικές </a:t>
            </a:r>
            <a:r>
              <a:rPr lang="el-GR" altLang="el-GR" b="1" dirty="0" smtClean="0"/>
              <a:t>οι παραλύσεις των κρανιακών νεύρων ιδίως του προσωπικού νεύρου.  </a:t>
            </a:r>
            <a:r>
              <a:rPr lang="el-GR" altLang="el-GR" dirty="0" smtClean="0"/>
              <a:t>Μπορεί να υπάρξει γενικευμένος τέτανος αλλά μπορεί και να ελλείπει.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89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Νεογνικός </a:t>
            </a:r>
            <a:r>
              <a:rPr lang="el-GR" dirty="0" smtClean="0"/>
              <a:t>τέτανος</a:t>
            </a:r>
            <a:endParaRPr lang="el-GR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Επισυμβαίνει σε νεογνά σε λοίμωξη από τον ομφάλιο λώρο μετά από χρήση πούδρας και συνεχούς επικάλυψης.  </a:t>
            </a:r>
          </a:p>
          <a:p>
            <a:pPr eaLnBrk="1" hangingPunct="1"/>
            <a:r>
              <a:rPr lang="el-GR" altLang="el-GR" dirty="0" smtClean="0"/>
              <a:t>Παρατηρείται </a:t>
            </a:r>
            <a:r>
              <a:rPr lang="el-GR" altLang="el-GR" b="1" dirty="0" smtClean="0"/>
              <a:t>αδυναμία ανάπτυξης, δυσκολία θηλασμού, μορφασμοί </a:t>
            </a:r>
            <a:r>
              <a:rPr lang="el-GR" altLang="el-GR" dirty="0" smtClean="0"/>
              <a:t>και εκνευρισμός του νεογνού και ακολουθεί γενικευμένη δυσκαμψία και καθολικοί σπασμοί.  </a:t>
            </a:r>
          </a:p>
          <a:p>
            <a:pPr eaLnBrk="1" hangingPunct="1"/>
            <a:r>
              <a:rPr lang="el-GR" altLang="el-GR" dirty="0" smtClean="0"/>
              <a:t>Η θνησιμότητα είναι </a:t>
            </a:r>
            <a:r>
              <a:rPr lang="el-GR" altLang="el-GR" b="1" dirty="0" smtClean="0"/>
              <a:t>100%.  </a:t>
            </a:r>
          </a:p>
          <a:p>
            <a:pPr eaLnBrk="1" hangingPunct="1"/>
            <a:r>
              <a:rPr lang="el-GR" altLang="el-GR" b="1" dirty="0" smtClean="0"/>
              <a:t>Σκοπός της ΠΟΥ </a:t>
            </a:r>
            <a:r>
              <a:rPr lang="el-GR" altLang="el-GR" dirty="0" smtClean="0"/>
              <a:t>είναι να εξαλειφθεί η κλινική αυτή οντότητα με εμβολιασμό όλων των γυναικών της αναπαραγωγικής ηλικίας.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698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Διάγνωση</a:t>
            </a:r>
            <a:r>
              <a:rPr lang="en-US" dirty="0" smtClean="0"/>
              <a:t> </a:t>
            </a:r>
            <a:r>
              <a:rPr lang="el-GR" dirty="0" smtClean="0"/>
              <a:t>τετάνου</a:t>
            </a:r>
            <a:endParaRPr lang="el-GR" dirty="0"/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Λίγες νόσοι μοιάζουν με τον τέτανο, και έτσι η διάγνωση είναι κλινική.  </a:t>
            </a:r>
            <a:r>
              <a:rPr lang="el-GR" altLang="el-GR" dirty="0" smtClean="0"/>
              <a:t>Σπάνια άλλωστε το </a:t>
            </a:r>
            <a:r>
              <a:rPr lang="el-GR" altLang="el-GR" dirty="0" err="1" smtClean="0"/>
              <a:t>κλωστηρίδιο</a:t>
            </a:r>
            <a:r>
              <a:rPr lang="el-GR" altLang="el-GR" dirty="0" smtClean="0"/>
              <a:t> απομονώνεται από τις πληγές.  </a:t>
            </a:r>
          </a:p>
          <a:p>
            <a:pPr eaLnBrk="1" hangingPunct="1"/>
            <a:r>
              <a:rPr lang="el-GR" altLang="el-GR" dirty="0" smtClean="0"/>
              <a:t>Παρόλα αυτά, η </a:t>
            </a:r>
            <a:r>
              <a:rPr lang="el-GR" altLang="el-GR" dirty="0" err="1" smtClean="0"/>
              <a:t>υπερδοσολογία</a:t>
            </a:r>
            <a:r>
              <a:rPr lang="el-GR" altLang="el-GR" dirty="0" smtClean="0"/>
              <a:t> από </a:t>
            </a:r>
            <a:r>
              <a:rPr lang="el-GR" altLang="el-GR" dirty="0" err="1" smtClean="0"/>
              <a:t>φαινοθειαζίνες</a:t>
            </a:r>
            <a:r>
              <a:rPr lang="el-GR" altLang="el-GR" dirty="0" smtClean="0"/>
              <a:t>, η δηλητηρίαση από στρυχνίνη, η μηνιγγίτιδα, και η </a:t>
            </a:r>
            <a:r>
              <a:rPr lang="el-GR" altLang="el-GR" dirty="0" err="1" smtClean="0"/>
              <a:t>τετανία</a:t>
            </a:r>
            <a:r>
              <a:rPr lang="el-GR" altLang="el-GR" dirty="0" smtClean="0"/>
              <a:t> μπορεί να μιμηθούν κλινικά τον τέτανο.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695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</a:t>
            </a:r>
            <a:r>
              <a:rPr lang="el-GR" dirty="0" smtClean="0"/>
              <a:t>τετάνου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Για ύποπτες περιπτώσεις </a:t>
            </a:r>
            <a:r>
              <a:rPr lang="el-GR" altLang="el-GR" dirty="0" smtClean="0"/>
              <a:t>– πλήρης καθαρισμός της πληγής – και δίδουμε 250 μονάδες ανθρώπινης </a:t>
            </a:r>
            <a:r>
              <a:rPr lang="el-GR" altLang="el-GR" dirty="0" err="1" smtClean="0"/>
              <a:t>αντιτοξίνης</a:t>
            </a:r>
            <a:r>
              <a:rPr lang="el-GR" altLang="el-GR" dirty="0" smtClean="0"/>
              <a:t> καθώς και ενδομυϊκή χορήγηση τοξοειδούς.  </a:t>
            </a:r>
          </a:p>
          <a:p>
            <a:pPr eaLnBrk="1" hangingPunct="1"/>
            <a:r>
              <a:rPr lang="el-GR" altLang="el-GR" dirty="0" smtClean="0"/>
              <a:t>Αν ο ασθενής είναι ήδη προστατευμένος δίδεται μόνον μια αναμνηστική δόση τοξοειδούς.  </a:t>
            </a:r>
          </a:p>
          <a:p>
            <a:pPr eaLnBrk="1" hangingPunct="1"/>
            <a:r>
              <a:rPr lang="el-GR" altLang="el-GR" dirty="0" smtClean="0"/>
              <a:t>Αν δεν γνωρίζουμε σε τι ανοσολογική κατάσταση βρίσκεται ο ασθενής, τότε δίνουμε όλο το εμβόλιο των 3 δόσεων.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Για ήδη </a:t>
            </a:r>
            <a:r>
              <a:rPr lang="el-GR" altLang="el-GR" b="1" dirty="0" err="1" smtClean="0"/>
              <a:t>εκδηλωθείσα</a:t>
            </a:r>
            <a:r>
              <a:rPr lang="el-GR" altLang="el-GR" b="1" dirty="0" smtClean="0"/>
              <a:t> νοσολογική οντότητα, </a:t>
            </a:r>
            <a:r>
              <a:rPr lang="el-GR" altLang="el-GR" dirty="0" smtClean="0"/>
              <a:t>η βελτίωση των νοσηλευτικών συνθηκών οδήγησε στην ελάττωση της θνητότητας από 60% σε 20%.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770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τετάνου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Οι ασθενείς νοσηλεύονται σε ήσυχο, σκοτεινό, καλώς αεριζόμενο δωμάτιο, απομονωμένοι.  Μπορεί να χρειασθεί και </a:t>
            </a:r>
            <a:r>
              <a:rPr lang="el-GR" altLang="el-GR" dirty="0" err="1" smtClean="0"/>
              <a:t>ρινογαστρική</a:t>
            </a:r>
            <a:r>
              <a:rPr lang="el-GR" altLang="el-GR" dirty="0" smtClean="0"/>
              <a:t> διατροφή.  Είναι σημαντική η προσοχή όσον αφορά την λειτουργία της ουροδόχου κύστης καθώς και του εντέρου.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Αντιβιοτικά και </a:t>
            </a:r>
            <a:r>
              <a:rPr lang="el-GR" altLang="el-GR" b="1" dirty="0" err="1" smtClean="0"/>
              <a:t>αντιτοξίνη</a:t>
            </a:r>
            <a:r>
              <a:rPr lang="el-GR" altLang="el-GR" b="1" dirty="0" smtClean="0"/>
              <a:t>.</a:t>
            </a:r>
          </a:p>
          <a:p>
            <a:pPr eaLnBrk="1" hangingPunct="1"/>
            <a:r>
              <a:rPr lang="el-GR" altLang="el-GR" dirty="0" smtClean="0"/>
              <a:t>Τόσο αντιβιοτικά όσο και </a:t>
            </a:r>
            <a:r>
              <a:rPr lang="el-GR" altLang="el-GR" dirty="0" err="1" smtClean="0"/>
              <a:t>αντιτοξίνη</a:t>
            </a:r>
            <a:r>
              <a:rPr lang="el-GR" altLang="el-GR" dirty="0" smtClean="0"/>
              <a:t> χρειάζεται να δοθούν ακόμη και όταν δεν υπάρχει εμφανής πληγή.  </a:t>
            </a:r>
          </a:p>
          <a:p>
            <a:pPr eaLnBrk="1" hangingPunct="1"/>
            <a:r>
              <a:rPr lang="el-GR" altLang="el-GR" dirty="0" smtClean="0"/>
              <a:t>Φάρμακο επιλογής είναι η </a:t>
            </a:r>
            <a:r>
              <a:rPr lang="el-GR" altLang="el-GR" b="1" dirty="0" err="1" smtClean="0"/>
              <a:t>πενικιλλίνη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σε δόση 2,4γρ. ημερησίως 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62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Λοιμώξεις από </a:t>
            </a:r>
            <a:r>
              <a:rPr lang="el-GR" dirty="0" err="1" smtClean="0"/>
              <a:t>κορυνοβακτηρίδια</a:t>
            </a:r>
            <a:endParaRPr lang="el-GR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Το </a:t>
            </a:r>
            <a:r>
              <a:rPr lang="en-US" altLang="el-GR" b="1" dirty="0" err="1" smtClean="0"/>
              <a:t>Corynobacterium</a:t>
            </a:r>
            <a:r>
              <a:rPr lang="en-US" altLang="el-GR" b="1" dirty="0" smtClean="0"/>
              <a:t> </a:t>
            </a:r>
            <a:r>
              <a:rPr lang="en-US" altLang="el-GR" b="1" dirty="0" err="1" smtClean="0"/>
              <a:t>diphtheriae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είναι </a:t>
            </a:r>
            <a:r>
              <a:rPr lang="en-US" altLang="el-GR" dirty="0" smtClean="0"/>
              <a:t>gram</a:t>
            </a:r>
            <a:r>
              <a:rPr lang="el-GR" altLang="el-GR" dirty="0" smtClean="0"/>
              <a:t> θετικός </a:t>
            </a:r>
            <a:r>
              <a:rPr lang="el-GR" altLang="el-GR" dirty="0" err="1" smtClean="0"/>
              <a:t>βάκιλλος</a:t>
            </a:r>
            <a:r>
              <a:rPr lang="el-GR" altLang="el-GR" dirty="0" smtClean="0"/>
              <a:t>.  Έχουν αναγνωρισθεί 3 ποικιλίες – </a:t>
            </a:r>
            <a:r>
              <a:rPr lang="en-US" altLang="el-GR" b="1" dirty="0" err="1" smtClean="0"/>
              <a:t>mitis</a:t>
            </a:r>
            <a:r>
              <a:rPr lang="el-GR" altLang="el-GR" b="1" dirty="0" smtClean="0"/>
              <a:t>, </a:t>
            </a:r>
            <a:r>
              <a:rPr lang="en-US" altLang="el-GR" b="1" dirty="0" err="1" smtClean="0"/>
              <a:t>intermedius</a:t>
            </a:r>
            <a:r>
              <a:rPr lang="en-US" altLang="el-GR" b="1" dirty="0" smtClean="0"/>
              <a:t> </a:t>
            </a:r>
            <a:r>
              <a:rPr lang="el-GR" altLang="el-GR" b="1" dirty="0" smtClean="0"/>
              <a:t>και </a:t>
            </a:r>
            <a:r>
              <a:rPr lang="en-US" altLang="el-GR" b="1" dirty="0" smtClean="0"/>
              <a:t>gravis</a:t>
            </a:r>
            <a:r>
              <a:rPr lang="el-GR" altLang="el-GR" b="1" dirty="0" smtClean="0"/>
              <a:t>.  </a:t>
            </a:r>
            <a:r>
              <a:rPr lang="el-GR" altLang="el-GR" dirty="0" smtClean="0"/>
              <a:t>Από αυτές, η ποικιλία </a:t>
            </a:r>
            <a:r>
              <a:rPr lang="en-US" altLang="el-GR" dirty="0" err="1" smtClean="0"/>
              <a:t>mitis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συνδέεται με ήπιες λοιμώξεις.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Μόνο </a:t>
            </a:r>
            <a:r>
              <a:rPr lang="el-GR" altLang="el-GR" dirty="0" err="1" smtClean="0"/>
              <a:t>κορυνοβακτηρίδια</a:t>
            </a:r>
            <a:r>
              <a:rPr lang="el-GR" altLang="el-GR" dirty="0" smtClean="0"/>
              <a:t> που </a:t>
            </a:r>
            <a:r>
              <a:rPr lang="el-GR" altLang="el-GR" dirty="0" err="1" smtClean="0"/>
              <a:t>εκτείθενται</a:t>
            </a:r>
            <a:r>
              <a:rPr lang="el-GR" altLang="el-GR" dirty="0" smtClean="0"/>
              <a:t> στον βακτηριοφάγο β που φέρει το γονίδιο </a:t>
            </a:r>
            <a:r>
              <a:rPr lang="el-GR" altLang="el-GR" dirty="0" err="1" smtClean="0"/>
              <a:t>τοξ</a:t>
            </a:r>
            <a:r>
              <a:rPr lang="el-GR" altLang="el-GR" dirty="0" smtClean="0"/>
              <a:t>+ είναι ικανά να παράγουν τοξίνη.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Η τοξίνη </a:t>
            </a:r>
            <a:r>
              <a:rPr lang="el-GR" altLang="el-GR" dirty="0" smtClean="0"/>
              <a:t>έχει 2 </a:t>
            </a:r>
            <a:r>
              <a:rPr lang="el-GR" altLang="el-GR" dirty="0" err="1" smtClean="0"/>
              <a:t>υπομονάδες</a:t>
            </a:r>
            <a:r>
              <a:rPr lang="el-GR" altLang="el-GR" dirty="0" smtClean="0"/>
              <a:t> Α και Β εκ των οποίων η </a:t>
            </a:r>
            <a:r>
              <a:rPr lang="el-GR" altLang="el-GR" dirty="0" err="1" smtClean="0"/>
              <a:t>υπομονάδα</a:t>
            </a:r>
            <a:r>
              <a:rPr lang="el-GR" altLang="el-GR" dirty="0" smtClean="0"/>
              <a:t> Α είναι υπεύθυνη για την τοξικότητα των μικροβίων, ενώ η </a:t>
            </a:r>
            <a:r>
              <a:rPr lang="el-GR" altLang="el-GR" dirty="0" err="1" smtClean="0"/>
              <a:t>υπομονάδα</a:t>
            </a:r>
            <a:r>
              <a:rPr lang="el-GR" altLang="el-GR" dirty="0" smtClean="0"/>
              <a:t> Β χρησιμεύει για μεταφορά της τοξίνης και πρόσφυσή της σε ειδικούς υποδοχείς κυρίως του μυοκαρδίου και του περιφερικού νευρικού συστήματος.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Οι μόνοι ξενιστές είναι οι άνθρωποι.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24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τετάνου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ανθρώπινη αντιτετανική </a:t>
            </a:r>
            <a:r>
              <a:rPr lang="el-GR" altLang="el-GR" dirty="0" err="1" smtClean="0"/>
              <a:t>ανοσοσφαιρίνη</a:t>
            </a:r>
            <a:r>
              <a:rPr lang="el-GR" altLang="el-GR" dirty="0" smtClean="0"/>
              <a:t> σε δόση 150 μονάδες ανά </a:t>
            </a:r>
            <a:r>
              <a:rPr lang="en-US" altLang="el-GR" dirty="0" smtClean="0"/>
              <a:t>kg </a:t>
            </a:r>
            <a:r>
              <a:rPr lang="el-GR" altLang="el-GR" dirty="0" smtClean="0"/>
              <a:t>δίδεται ενδομυϊκά ώστε να εξουδετερώσει την ήδη κυκλοφορούσα τοξίνη του </a:t>
            </a:r>
            <a:r>
              <a:rPr lang="el-GR" altLang="el-GR" dirty="0" err="1" smtClean="0"/>
              <a:t>κλωστηριδίου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dirty="0" smtClean="0"/>
              <a:t>Δεν έχει επίδραση στην ήδη δεσμευθείσα τοξίνη.  </a:t>
            </a:r>
          </a:p>
          <a:p>
            <a:pPr eaLnBrk="1" hangingPunct="1"/>
            <a:r>
              <a:rPr lang="el-GR" altLang="el-GR" dirty="0" smtClean="0"/>
              <a:t>Σε πολύ σοβαρές περιπτώσεις δίδεται ενδοφλεβίως.  </a:t>
            </a:r>
          </a:p>
          <a:p>
            <a:pPr eaLnBrk="1" hangingPunct="1"/>
            <a:r>
              <a:rPr lang="el-GR" altLang="el-GR" dirty="0" smtClean="0"/>
              <a:t>Σε αναπτυσσόμενες χώρες αν δεν υπάρχει η ανθρώπειος </a:t>
            </a:r>
            <a:r>
              <a:rPr lang="el-GR" altLang="el-GR" dirty="0" err="1" smtClean="0"/>
              <a:t>ανοσοσφαιρίνη</a:t>
            </a:r>
            <a:r>
              <a:rPr lang="el-GR" altLang="el-GR" dirty="0" smtClean="0"/>
              <a:t>, δίδεται ζωική (αλόγου) 10,000-20,000 μονάδες ενδομυϊκά αφού πρωταρχικά ελεγχθεί το άτομο για πιθανότητα αλλεργίας.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38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τετάνου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Οι σπασμοί το τετάνου ελέγχονται με </a:t>
            </a:r>
            <a:r>
              <a:rPr lang="el-GR" altLang="el-GR" b="1" dirty="0" err="1" smtClean="0"/>
              <a:t>διαζεπάμη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(</a:t>
            </a:r>
            <a:r>
              <a:rPr lang="en-US" altLang="el-GR" dirty="0" err="1" smtClean="0"/>
              <a:t>Vallium</a:t>
            </a:r>
            <a:r>
              <a:rPr lang="el-GR" altLang="el-GR" dirty="0" smtClean="0"/>
              <a:t>) που είναι και το φάρμακο εκλογής.  Δόση μέχρι 120 </a:t>
            </a:r>
            <a:r>
              <a:rPr lang="en-US" altLang="el-GR" dirty="0" smtClean="0"/>
              <a:t>mg </a:t>
            </a:r>
            <a:r>
              <a:rPr lang="el-GR" altLang="el-GR" dirty="0" smtClean="0"/>
              <a:t>ανά 24 </a:t>
            </a:r>
            <a:r>
              <a:rPr lang="en-US" altLang="el-GR" dirty="0" smtClean="0"/>
              <a:t>h </a:t>
            </a:r>
            <a:r>
              <a:rPr lang="el-GR" altLang="el-GR" dirty="0" smtClean="0"/>
              <a:t>μπορεί να χρειαστεί σε βαρέως πάσχοντες.</a:t>
            </a:r>
          </a:p>
          <a:p>
            <a:pPr eaLnBrk="1" hangingPunct="1"/>
            <a:r>
              <a:rPr lang="el-GR" altLang="el-GR" dirty="0" smtClean="0"/>
              <a:t>Αναστολείς των </a:t>
            </a:r>
            <a:r>
              <a:rPr lang="el-GR" altLang="el-GR" b="1" dirty="0" smtClean="0"/>
              <a:t>β-υποδοχέων </a:t>
            </a:r>
            <a:r>
              <a:rPr lang="el-GR" altLang="el-GR" dirty="0" smtClean="0"/>
              <a:t>μπορεί να χρειαστούν για τον έλεγχο της δυσλειτουργίας του αυτονόμου νευρικού συστήματος.  </a:t>
            </a:r>
          </a:p>
          <a:p>
            <a:pPr eaLnBrk="1" hangingPunct="1"/>
            <a:r>
              <a:rPr lang="el-GR" altLang="el-GR" dirty="0" smtClean="0"/>
              <a:t>Υποστήριξη </a:t>
            </a:r>
            <a:r>
              <a:rPr lang="el-GR" altLang="el-GR" b="1" dirty="0" smtClean="0"/>
              <a:t>με αναπνευστήρες </a:t>
            </a:r>
            <a:r>
              <a:rPr lang="el-GR" altLang="el-GR" dirty="0" smtClean="0"/>
              <a:t>γίνεται σε ειδικές μονάδες εντατικής θεραπείας.</a:t>
            </a:r>
          </a:p>
          <a:p>
            <a:pPr eaLnBrk="1" hangingPunct="1"/>
            <a:r>
              <a:rPr lang="el-GR" altLang="el-GR" dirty="0" smtClean="0"/>
              <a:t>Μπορεί να χρειαστεί </a:t>
            </a:r>
            <a:r>
              <a:rPr lang="el-GR" altLang="el-GR" b="1" dirty="0" err="1" smtClean="0"/>
              <a:t>τραχειοστομία</a:t>
            </a:r>
            <a:r>
              <a:rPr lang="el-GR" altLang="el-GR" b="1" dirty="0" smtClean="0"/>
              <a:t>.</a:t>
            </a:r>
          </a:p>
          <a:p>
            <a:pPr eaLnBrk="1" hangingPunct="1"/>
            <a:r>
              <a:rPr lang="el-GR" altLang="el-GR" dirty="0" smtClean="0"/>
              <a:t>Μετά την ανάρρωση πρέπει να γίνεται εμβολιασμός γιατί η </a:t>
            </a:r>
            <a:r>
              <a:rPr lang="el-GR" altLang="el-GR" b="1" dirty="0" smtClean="0"/>
              <a:t>ανοσία που ακολουθεί τον τέτανο είναι ατελής.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011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Πρόληψη </a:t>
            </a:r>
            <a:r>
              <a:rPr lang="el-GR" dirty="0" smtClean="0"/>
              <a:t>τετάνου</a:t>
            </a:r>
            <a:endParaRPr lang="el-GR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Ο τέτανος είναι νόσος που προλαμβάνεται με τον εμβολιασμό ανεξάρτητα από την ηλικία του ατόμου.</a:t>
            </a:r>
          </a:p>
          <a:p>
            <a:pPr eaLnBrk="1" hangingPunct="1"/>
            <a:r>
              <a:rPr lang="el-GR" altLang="el-GR" dirty="0" smtClean="0"/>
              <a:t>Οι αγρότες είναι κύρια σε μεγαλύτερο κίνδυνο και πρέπει συχνά να κάνουν αναμνηστικές ενέσεις.</a:t>
            </a:r>
          </a:p>
          <a:p>
            <a:pPr eaLnBrk="1" hangingPunct="1"/>
            <a:r>
              <a:rPr lang="el-GR" altLang="el-GR" b="1" dirty="0" smtClean="0"/>
              <a:t>Όλες οι χώρες στον κόσμο εμβολιάζουν τώρα τα παιδιά.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938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Αλλαντίαση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αλλαντίαση οφείλεται στο </a:t>
            </a:r>
            <a:r>
              <a:rPr lang="en-US" altLang="el-GR" b="1" dirty="0" smtClean="0"/>
              <a:t>Clostridium botulinum</a:t>
            </a:r>
            <a:r>
              <a:rPr lang="el-GR" altLang="el-GR" b="1" dirty="0" smtClean="0"/>
              <a:t>.  </a:t>
            </a:r>
          </a:p>
          <a:p>
            <a:pPr eaLnBrk="1" hangingPunct="1"/>
            <a:r>
              <a:rPr lang="el-GR" altLang="el-GR" dirty="0" smtClean="0"/>
              <a:t>Ο μικροοργανισμός βρίσκεται στο έδαφος και συχνά η τροφή επιμολύνεται με σπόρους, οι οποίοι είναι ανθεκτικοί στο βρασμό.  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Οι μικροοργανισμοί πολλαπλασιάζονται σε </a:t>
            </a:r>
            <a:r>
              <a:rPr lang="el-GR" altLang="el-GR" b="1" dirty="0" smtClean="0"/>
              <a:t>κονσερβοποιημένες τροφές.  </a:t>
            </a:r>
          </a:p>
          <a:p>
            <a:pPr eaLnBrk="1" hangingPunct="1"/>
            <a:r>
              <a:rPr lang="el-GR" altLang="el-GR" dirty="0" smtClean="0"/>
              <a:t>Τρείς τύποι </a:t>
            </a:r>
            <a:r>
              <a:rPr lang="el-GR" altLang="el-GR" b="1" dirty="0" err="1" smtClean="0"/>
              <a:t>νευροτοξίνης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είναι παθολογικοί για τον άνθρωπο, η Α, η Β και η Ε.  </a:t>
            </a:r>
          </a:p>
          <a:p>
            <a:pPr eaLnBrk="1" hangingPunct="1"/>
            <a:r>
              <a:rPr lang="el-GR" altLang="el-GR" dirty="0" smtClean="0"/>
              <a:t>Οι πιο </a:t>
            </a:r>
            <a:r>
              <a:rPr lang="el-GR" altLang="el-GR" dirty="0" err="1" smtClean="0"/>
              <a:t>παθογόνες</a:t>
            </a:r>
            <a:r>
              <a:rPr lang="el-GR" altLang="el-GR" dirty="0" smtClean="0"/>
              <a:t> τοξίνες </a:t>
            </a:r>
            <a:r>
              <a:rPr lang="el-GR" altLang="el-GR" b="1" dirty="0" smtClean="0"/>
              <a:t>αναστέλλουν την </a:t>
            </a:r>
            <a:r>
              <a:rPr lang="el-GR" altLang="el-GR" b="1" dirty="0" err="1" smtClean="0"/>
              <a:t>νευρομεταβίβαση</a:t>
            </a:r>
            <a:r>
              <a:rPr lang="el-GR" altLang="el-GR" b="1" dirty="0" smtClean="0"/>
              <a:t> στην </a:t>
            </a:r>
            <a:r>
              <a:rPr lang="el-GR" altLang="el-GR" b="1" dirty="0" err="1" smtClean="0"/>
              <a:t>νευρομυική</a:t>
            </a:r>
            <a:r>
              <a:rPr lang="el-GR" altLang="el-GR" b="1" dirty="0" smtClean="0"/>
              <a:t> σύναψη (τελική κινητική πλάκα).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95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Αλλαντίαση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1026" name="Picture 2" descr="File:Botulism1an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24" y="1556792"/>
            <a:ext cx="5484143" cy="41320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1242053" y="5949280"/>
            <a:ext cx="66598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3"/>
              </a:rPr>
              <a:t>Botulism1and2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4" tooltip="User:Aavindraa"/>
              </a:rPr>
              <a:t>Aavindraa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72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Clostridium botulinum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  <p:pic>
        <p:nvPicPr>
          <p:cNvPr id="2050" name="Picture 2" descr="File:Clostridium botulin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407" y="1268760"/>
            <a:ext cx="50292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195736" y="5938926"/>
            <a:ext cx="49145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Clostridium </a:t>
            </a:r>
            <a:r>
              <a:rPr lang="en-US" sz="1200" dirty="0" smtClean="0">
                <a:latin typeface="+mn-lt"/>
                <a:hlinkClick r:id="rId3"/>
              </a:rPr>
              <a:t>botulinum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4" tooltip="User:Kookaburra"/>
              </a:rPr>
              <a:t>Kookaburra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09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εικόνα </a:t>
            </a:r>
            <a:r>
              <a:rPr lang="el-GR" dirty="0" smtClean="0"/>
              <a:t>αλλαντίασης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 πρώτα κλινικά συμπτώματα περιλαμβάνουν ναυτία, έμετο, και διάρροια, συνήθως 18-20 ώρες από την βρώση μολυσμένης τροφής.  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Τα νευρολογικά </a:t>
            </a:r>
            <a:r>
              <a:rPr lang="el-GR" altLang="el-GR" dirty="0" smtClean="0"/>
              <a:t>συμπτώματα κυριαρχούν στην κλινική εικόνα και περιλαμβάνουν </a:t>
            </a:r>
            <a:r>
              <a:rPr lang="el-GR" altLang="el-GR" b="1" dirty="0" smtClean="0"/>
              <a:t>θόλωση της όρασης και διπλωπία.  </a:t>
            </a:r>
            <a:r>
              <a:rPr lang="el-GR" altLang="el-GR" dirty="0" smtClean="0"/>
              <a:t>Αργότερα εμφανίζεται </a:t>
            </a:r>
            <a:r>
              <a:rPr lang="el-GR" altLang="el-GR" b="1" dirty="0" smtClean="0"/>
              <a:t>λαρυγγική και φαρυγγική παράλυση και μετά γενικευμένη παράλυση. </a:t>
            </a:r>
            <a:r>
              <a:rPr lang="el-GR" altLang="el-GR" dirty="0" smtClean="0"/>
              <a:t>Δεν υπάρχει διαταραχή του επιπέδου συνείδησης.  </a:t>
            </a:r>
          </a:p>
          <a:p>
            <a:pPr eaLnBrk="1" hangingPunct="1"/>
            <a:r>
              <a:rPr lang="el-GR" altLang="el-GR" dirty="0" smtClean="0"/>
              <a:t>Μπορεί να συμβεί </a:t>
            </a:r>
            <a:r>
              <a:rPr lang="el-GR" altLang="el-GR" b="1" dirty="0" smtClean="0"/>
              <a:t>αναπνευστική ανεπάρκεια.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0481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αλλαντίασης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Λόγω της αναστολής της </a:t>
            </a:r>
            <a:r>
              <a:rPr lang="el-GR" altLang="el-GR" dirty="0" err="1" smtClean="0"/>
              <a:t>νευρομεταβίβασης</a:t>
            </a:r>
            <a:r>
              <a:rPr lang="el-GR" altLang="el-GR" dirty="0" smtClean="0"/>
              <a:t> (μπλοκάρισμα της </a:t>
            </a:r>
            <a:r>
              <a:rPr lang="el-GR" altLang="el-GR" dirty="0" err="1" smtClean="0"/>
              <a:t>ακετυλοχολίνης</a:t>
            </a:r>
            <a:r>
              <a:rPr lang="el-GR" altLang="el-GR" dirty="0" smtClean="0"/>
              <a:t>) παρατηρείται </a:t>
            </a:r>
            <a:r>
              <a:rPr lang="el-GR" altLang="el-GR" b="1" dirty="0" smtClean="0"/>
              <a:t>κατακράτηση ούρων και δυσκοιλιότητα.  </a:t>
            </a:r>
          </a:p>
          <a:p>
            <a:pPr eaLnBrk="1" hangingPunct="1"/>
            <a:r>
              <a:rPr lang="el-GR" altLang="el-GR" dirty="0" smtClean="0"/>
              <a:t>Ο πυρετός είναι ασυνήθιστος στην κλινική εικόνα.  </a:t>
            </a:r>
          </a:p>
          <a:p>
            <a:pPr eaLnBrk="1" hangingPunct="1"/>
            <a:r>
              <a:rPr lang="el-GR" altLang="el-GR" dirty="0" smtClean="0"/>
              <a:t>Παρατηρείται </a:t>
            </a:r>
            <a:r>
              <a:rPr lang="el-GR" altLang="el-GR" b="1" dirty="0" smtClean="0"/>
              <a:t>αδυναμία του πλάγιου ορθού του οφθαλμού και κατά συνέπεια στραβισμός, </a:t>
            </a:r>
            <a:r>
              <a:rPr lang="el-GR" altLang="el-GR" dirty="0" smtClean="0"/>
              <a:t>η δε </a:t>
            </a:r>
            <a:r>
              <a:rPr lang="el-GR" altLang="el-GR" b="1" dirty="0" smtClean="0"/>
              <a:t>κόρη είναι διεσταλμένη και δεν απαντά ούτε στο φως ούτε στην προσαρμογή.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561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Διάγνωση αλλαντίασης</a:t>
            </a:r>
            <a:endParaRPr lang="el-GR" dirty="0"/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Από το ιστορικό αναφαίνεται η βρώση υπόπτων τροφών.  </a:t>
            </a:r>
          </a:p>
          <a:p>
            <a:pPr eaLnBrk="1" hangingPunct="1"/>
            <a:r>
              <a:rPr lang="el-GR" altLang="el-GR" dirty="0" smtClean="0"/>
              <a:t>Η νόσος μπορεί να εμφανισθεί σε περισσότερα του ενός μέλη της οικογένειας.  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Η παρουσία της τοξίνης στα κόπρανα, στον ορρό, η στις ύποπτες κονσερβοποιημένες τροφές αποδεικνύεται </a:t>
            </a:r>
            <a:r>
              <a:rPr lang="el-GR" altLang="el-GR" dirty="0" err="1" smtClean="0"/>
              <a:t>ενίοντας</a:t>
            </a:r>
            <a:r>
              <a:rPr lang="el-GR" altLang="el-GR" dirty="0" smtClean="0"/>
              <a:t> το ύποπτο υλικό σε ποντίκια.  </a:t>
            </a:r>
          </a:p>
          <a:p>
            <a:pPr eaLnBrk="1" hangingPunct="1"/>
            <a:r>
              <a:rPr lang="el-GR" altLang="el-GR" dirty="0" smtClean="0"/>
              <a:t>Η νόσος πρέπει να </a:t>
            </a:r>
            <a:r>
              <a:rPr lang="el-GR" altLang="el-GR" dirty="0" err="1" smtClean="0"/>
              <a:t>διαφοροδιαγνωσθεί</a:t>
            </a:r>
            <a:r>
              <a:rPr lang="el-GR" altLang="el-GR" dirty="0" smtClean="0"/>
              <a:t> από την περίπτωση βρώσης δηλητηριωδών μανιταριών, την δηλητηρίαση από </a:t>
            </a:r>
            <a:r>
              <a:rPr lang="el-GR" altLang="el-GR" dirty="0" err="1" smtClean="0"/>
              <a:t>ατροπίνη</a:t>
            </a:r>
            <a:r>
              <a:rPr lang="el-GR" altLang="el-GR" dirty="0" smtClean="0"/>
              <a:t>, την νόσο </a:t>
            </a:r>
            <a:r>
              <a:rPr lang="en-US" altLang="el-GR" dirty="0" err="1" smtClean="0"/>
              <a:t>Guillaim</a:t>
            </a:r>
            <a:r>
              <a:rPr lang="el-GR" altLang="el-GR" dirty="0" smtClean="0"/>
              <a:t>-</a:t>
            </a:r>
            <a:r>
              <a:rPr lang="en-US" altLang="el-GR" dirty="0" err="1" smtClean="0"/>
              <a:t>Barre</a:t>
            </a:r>
            <a:r>
              <a:rPr lang="el-GR" altLang="el-GR" dirty="0" smtClean="0"/>
              <a:t>, και την </a:t>
            </a:r>
            <a:r>
              <a:rPr lang="en-US" altLang="el-GR" dirty="0" smtClean="0"/>
              <a:t>myasthenia gravis</a:t>
            </a:r>
            <a:r>
              <a:rPr lang="el-GR" altLang="el-GR" dirty="0" smtClean="0"/>
              <a:t>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518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</a:t>
            </a:r>
            <a:r>
              <a:rPr lang="el-GR" dirty="0" smtClean="0"/>
              <a:t>αλλαντιάσεως</a:t>
            </a:r>
            <a:endParaRPr lang="el-GR" dirty="0"/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Η θεραπεία είναι υποστηρικτική.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Σκοπός είναι η διατήρηση της αναπνοής με υποβοηθούμενη αναπνοή.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Χορηγούμε επίσης ενδοφλέβια 20 </a:t>
            </a:r>
            <a:r>
              <a:rPr lang="en-US" altLang="el-GR" dirty="0" smtClean="0"/>
              <a:t>ml </a:t>
            </a:r>
            <a:r>
              <a:rPr lang="el-GR" altLang="el-GR" b="1" dirty="0" err="1" smtClean="0"/>
              <a:t>αντιτοξίνης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και μετά από 4 ώρες άλλα 10 </a:t>
            </a:r>
            <a:r>
              <a:rPr lang="en-US" altLang="el-GR" dirty="0" smtClean="0"/>
              <a:t>ml </a:t>
            </a:r>
            <a:r>
              <a:rPr lang="el-GR" altLang="el-GR" dirty="0" smtClean="0"/>
              <a:t>και επαναλαμβάνουμε την χορήγηση κάθε 12-24 ώρες εφ’ όσον κριθεί αναγκαίο.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Η χρήση αντιβιοτικών δεν είναι καλά τεκμηριωμένη κλινικά.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Για αναστροφή των παραλύσεων και του μπλοκαρίσματος της </a:t>
            </a:r>
            <a:r>
              <a:rPr lang="el-GR" altLang="el-GR" b="1" dirty="0" err="1" smtClean="0"/>
              <a:t>νευρομυϊκής</a:t>
            </a:r>
            <a:r>
              <a:rPr lang="el-GR" altLang="el-GR" b="1" dirty="0" smtClean="0"/>
              <a:t> σύναψης δίνουμε υδροχλωρική </a:t>
            </a:r>
            <a:r>
              <a:rPr lang="el-GR" altLang="el-GR" b="1" dirty="0" err="1" smtClean="0"/>
              <a:t>γουανιδίνη</a:t>
            </a:r>
            <a:r>
              <a:rPr lang="el-GR" altLang="el-GR" b="1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Παρόλα αυτά η θνητότητα παραμένει υψηλή (50-70%), εκείνοι όμως που επιζούν μπορεί να απαλλαγούν τελείως από τις παραλύσεις.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81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Διφθερίτιδα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Οφείλεται στο </a:t>
            </a:r>
            <a:r>
              <a:rPr lang="en-US" altLang="el-GR" dirty="0" err="1" smtClean="0"/>
              <a:t>Corynobacterium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diphteriae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απαντάται διεθνώς.  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Στην Δύση η επίπτωση της διφθερίτιδας έχει πέσει δραματικά μετά από τον ενεργό εμβολιασμό του πληθυσμού.  </a:t>
            </a:r>
          </a:p>
          <a:p>
            <a:pPr eaLnBrk="1" hangingPunct="1"/>
            <a:r>
              <a:rPr lang="el-GR" altLang="el-GR" dirty="0" smtClean="0"/>
              <a:t>Η νόσος όμως είναι επιδημική στην Ρωσία και την Ανατολική Ευρώπη.  </a:t>
            </a:r>
          </a:p>
          <a:p>
            <a:pPr eaLnBrk="1" hangingPunct="1"/>
            <a:r>
              <a:rPr lang="el-GR" altLang="el-GR" dirty="0" smtClean="0"/>
              <a:t>Η μόλυνση γίνεται κύρια με σταγονίδια.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389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Αεριογόνος</a:t>
            </a:r>
            <a:r>
              <a:rPr lang="el-GR" dirty="0"/>
              <a:t> </a:t>
            </a:r>
            <a:r>
              <a:rPr lang="el-GR" dirty="0" smtClean="0"/>
              <a:t>Γάγγραινα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54274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</a:t>
            </a:r>
            <a:r>
              <a:rPr lang="el-GR" altLang="el-GR" dirty="0" err="1" smtClean="0"/>
              <a:t>αεριογόνος</a:t>
            </a:r>
            <a:r>
              <a:rPr lang="el-GR" altLang="el-GR" dirty="0" smtClean="0"/>
              <a:t> γάγγραινα προκαλείται συχνά από το </a:t>
            </a:r>
            <a:r>
              <a:rPr lang="el-GR" altLang="el-GR" b="1" dirty="0" err="1" smtClean="0"/>
              <a:t>κλωστηρίδιο</a:t>
            </a:r>
            <a:r>
              <a:rPr lang="el-GR" altLang="el-GR" b="1" dirty="0" smtClean="0"/>
              <a:t> </a:t>
            </a:r>
            <a:r>
              <a:rPr lang="en-US" altLang="el-GR" b="1" dirty="0" err="1" smtClean="0"/>
              <a:t>perfingens</a:t>
            </a:r>
            <a:r>
              <a:rPr lang="en-US" altLang="el-GR" b="1" dirty="0" smtClean="0"/>
              <a:t> </a:t>
            </a:r>
            <a:r>
              <a:rPr lang="el-GR" altLang="el-GR" dirty="0" smtClean="0"/>
              <a:t>και σπανιότερα από άλλα </a:t>
            </a:r>
            <a:r>
              <a:rPr lang="el-GR" altLang="el-GR" dirty="0" err="1" smtClean="0"/>
              <a:t>κλωστηρίδια</a:t>
            </a:r>
            <a:r>
              <a:rPr lang="el-GR" altLang="el-GR" dirty="0" smtClean="0"/>
              <a:t>, όπως πχ το </a:t>
            </a:r>
            <a:r>
              <a:rPr lang="el-GR" altLang="el-GR" dirty="0" err="1" smtClean="0"/>
              <a:t>κλωστηρίδιο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septicum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dirty="0" smtClean="0"/>
              <a:t>Παρατηρείται συχνά σε </a:t>
            </a:r>
            <a:r>
              <a:rPr lang="el-GR" altLang="el-GR" b="1" dirty="0" smtClean="0"/>
              <a:t>επιμολυσμένες πληγές </a:t>
            </a:r>
            <a:r>
              <a:rPr lang="el-GR" altLang="el-GR" dirty="0" smtClean="0"/>
              <a:t>που συνδυάζονται με κατάγματα αλλά και κατακράτηση ξένων σωμάτων, ιδίως αν αυτά όλα συνδυάζονται με ελάττωση της κυκλοφορίας και αναερόβιες συνθήκες.</a:t>
            </a:r>
          </a:p>
          <a:p>
            <a:pPr>
              <a:buFontTx/>
              <a:buNone/>
            </a:pPr>
            <a:endParaRPr lang="fr-F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925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Αεριογόνος</a:t>
            </a:r>
            <a:r>
              <a:rPr lang="el-GR" dirty="0"/>
              <a:t> Γάγγραινα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/>
          </a:p>
        </p:txBody>
      </p:sp>
      <p:pic>
        <p:nvPicPr>
          <p:cNvPr id="3074" name="Picture 2" descr="File:Gas gangre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1" b="16620"/>
          <a:stretch/>
        </p:blipFill>
        <p:spPr bwMode="auto">
          <a:xfrm>
            <a:off x="490614" y="2109283"/>
            <a:ext cx="5392083" cy="28318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Gas gangrene should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r="34709"/>
          <a:stretch/>
        </p:blipFill>
        <p:spPr bwMode="auto">
          <a:xfrm>
            <a:off x="6096696" y="1628800"/>
            <a:ext cx="2651768" cy="38149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90614" y="5168225"/>
            <a:ext cx="539208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Gas </a:t>
            </a:r>
            <a:r>
              <a:rPr lang="en-US" sz="1200" dirty="0" smtClean="0">
                <a:latin typeface="+mn-lt"/>
                <a:hlinkClick r:id="rId4"/>
              </a:rPr>
              <a:t>gangrene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5" tooltip="User:Rrburke"/>
              </a:rPr>
              <a:t>Rrburke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2.0</a:t>
            </a:r>
            <a:endParaRPr lang="en-US" sz="1200" dirty="0"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5728851" y="5589240"/>
            <a:ext cx="33874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7"/>
              </a:rPr>
              <a:t>Gas gangrene </a:t>
            </a:r>
            <a:r>
              <a:rPr lang="en-US" sz="1200" dirty="0" smtClean="0">
                <a:latin typeface="+mn-lt"/>
                <a:hlinkClick r:id="rId7"/>
              </a:rPr>
              <a:t>shoulder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8" tooltip="User:Stevenfruitsmaak"/>
              </a:rPr>
              <a:t>Stevenfruitsmaak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6"/>
              </a:rPr>
              <a:t>CC BY 2.0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618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</a:t>
            </a:r>
            <a:r>
              <a:rPr lang="el-GR" dirty="0" smtClean="0"/>
              <a:t>εικόνα γάγγραινας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Χαρακτηρίζεται από ασυνήθιστο πόνο με σκλήρυνση και οίδημα στην περιοχή της πληγής.  </a:t>
            </a:r>
            <a:endParaRPr lang="en-US" altLang="el-GR" dirty="0" smtClean="0"/>
          </a:p>
          <a:p>
            <a:pPr eaLnBrk="1" hangingPunct="1"/>
            <a:r>
              <a:rPr lang="el-GR" altLang="el-GR" dirty="0" smtClean="0"/>
              <a:t>Όταν η γάγγραινα συμβαίνει σε ένα μέλος, το </a:t>
            </a:r>
            <a:r>
              <a:rPr lang="el-GR" altLang="el-GR" dirty="0" err="1" smtClean="0"/>
              <a:t>περιφερικότερο</a:t>
            </a:r>
            <a:r>
              <a:rPr lang="el-GR" altLang="el-GR" dirty="0" smtClean="0"/>
              <a:t> τμήμα του γίνεται κρύο και </a:t>
            </a:r>
            <a:r>
              <a:rPr lang="el-GR" altLang="el-GR" dirty="0" err="1" smtClean="0"/>
              <a:t>άσφυγμο</a:t>
            </a:r>
            <a:r>
              <a:rPr lang="el-GR" altLang="el-GR" dirty="0" smtClean="0"/>
              <a:t>.  Στην περιοχή της πληγής αρχικά παρατηρούνται φυσαλίδες και υδαρές έκκριμα το οποίο αργότερα γίνεται αιμορραγικό.  </a:t>
            </a:r>
          </a:p>
          <a:p>
            <a:pPr eaLnBrk="1" hangingPunct="1"/>
            <a:r>
              <a:rPr lang="el-GR" altLang="el-GR" dirty="0" smtClean="0"/>
              <a:t>Οι προσβεβλημένοι μύες αρχικά εμφανίζονται ωχροί και οιδηματώδεις, αλλά αργότερα γίνονται ερυθροί, μετά </a:t>
            </a:r>
            <a:r>
              <a:rPr lang="el-GR" altLang="el-GR" dirty="0" err="1" smtClean="0"/>
              <a:t>καφεόχρωμοι</a:t>
            </a:r>
            <a:r>
              <a:rPr lang="el-GR" altLang="el-GR" dirty="0" smtClean="0"/>
              <a:t>, και τέλος πραγματικά γαγγραινώδεις.  </a:t>
            </a:r>
          </a:p>
          <a:p>
            <a:pPr eaLnBrk="1" hangingPunct="1"/>
            <a:r>
              <a:rPr lang="el-GR" altLang="el-GR" dirty="0" smtClean="0"/>
              <a:t>Ο χαρακτηριστικός τριγμός στην περιοχή της γάγγραινας είναι ένα χαρακτηριστικό που παρατηρείται προς το μέλος της πορείας της νόσου.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64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γάγγραινας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Υπάρχουν συστηματικά σημεία </a:t>
            </a:r>
            <a:r>
              <a:rPr lang="el-GR" altLang="el-GR" b="1" dirty="0" smtClean="0"/>
              <a:t>τοξιναιμίας, </a:t>
            </a:r>
            <a:r>
              <a:rPr lang="el-GR" altLang="el-GR" dirty="0" smtClean="0"/>
              <a:t>όπως υψηλός πυρετός, ταχυκαρδία και ταχύπνοια. </a:t>
            </a:r>
          </a:p>
          <a:p>
            <a:pPr eaLnBrk="1" hangingPunct="1"/>
            <a:r>
              <a:rPr lang="el-GR" altLang="el-GR" dirty="0" smtClean="0"/>
              <a:t>Στα τελικά στάδια αναπτύσσεται </a:t>
            </a:r>
            <a:r>
              <a:rPr lang="el-GR" altLang="el-GR" b="1" dirty="0" smtClean="0"/>
              <a:t>υπόταση, ηπατική και νεφρική ανεπάρκεια.  Το επίπεδο της συνείδησης παραμένει ανέπαφο.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169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Θεραπεία γάγγραινας</a:t>
            </a:r>
            <a:endParaRPr lang="el-GR" dirty="0"/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Στηρίζεται στην </a:t>
            </a:r>
            <a:r>
              <a:rPr lang="el-GR" altLang="el-GR" b="1" dirty="0" smtClean="0"/>
              <a:t>χειρουργική παροχέτευση </a:t>
            </a:r>
            <a:r>
              <a:rPr lang="el-GR" altLang="el-GR" dirty="0" smtClean="0"/>
              <a:t>του τραύματος και στην χορήγηση αντιβιοτικών.  </a:t>
            </a:r>
          </a:p>
          <a:p>
            <a:pPr eaLnBrk="1" hangingPunct="1"/>
            <a:r>
              <a:rPr lang="el-GR" altLang="el-GR" dirty="0" smtClean="0"/>
              <a:t>Χορηγείται παρεντερικά </a:t>
            </a:r>
            <a:r>
              <a:rPr lang="el-GR" altLang="el-GR" b="1" dirty="0" smtClean="0"/>
              <a:t>πενικιλίνη ή </a:t>
            </a:r>
            <a:r>
              <a:rPr lang="el-GR" altLang="el-GR" b="1" dirty="0" err="1" smtClean="0"/>
              <a:t>χλωραμφαινικόλη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σε συνδυασμό με κάποιο άλλο αντιβιοτικό για να καλύψει αερόβιους και αναερόβιους μικροοργανισμούς που συχνά επιμολύνουν τις πληγές. </a:t>
            </a:r>
          </a:p>
          <a:p>
            <a:pPr eaLnBrk="1" hangingPunct="1"/>
            <a:r>
              <a:rPr lang="el-GR" altLang="el-GR" dirty="0" smtClean="0"/>
              <a:t>Ο ρόλος της </a:t>
            </a:r>
            <a:r>
              <a:rPr lang="el-GR" altLang="el-GR" b="1" dirty="0" err="1" smtClean="0"/>
              <a:t>αντιτοξίνης</a:t>
            </a:r>
            <a:r>
              <a:rPr lang="el-GR" altLang="el-GR" dirty="0" smtClean="0"/>
              <a:t> της αεριογόνου γάγγραινας καθώς και του </a:t>
            </a:r>
            <a:r>
              <a:rPr lang="el-GR" altLang="el-GR" dirty="0" err="1" smtClean="0"/>
              <a:t>υπερβαρικού</a:t>
            </a:r>
            <a:r>
              <a:rPr lang="el-GR" altLang="el-GR" dirty="0" smtClean="0"/>
              <a:t> οξυγόνου που συχνά χορηγούνται δεν είναι απόλυτα κλινικά τεκμηριωμένος.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2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Ψευδομεμβρανώδης</a:t>
            </a:r>
            <a:r>
              <a:rPr lang="el-GR" dirty="0"/>
              <a:t> </a:t>
            </a:r>
            <a:r>
              <a:rPr lang="el-GR" dirty="0" err="1" smtClean="0"/>
              <a:t>εντεροκολίτις</a:t>
            </a:r>
            <a:endParaRPr lang="el-GR" dirty="0"/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Οφείλεται στις τοξίνες που παράγει το </a:t>
            </a:r>
            <a:r>
              <a:rPr lang="en-US" altLang="el-GR" b="1" dirty="0" smtClean="0"/>
              <a:t>clostridium difficile</a:t>
            </a:r>
            <a:r>
              <a:rPr lang="el-GR" altLang="el-GR" b="1" dirty="0" smtClean="0"/>
              <a:t>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Συχνά συμβαίνει μερικές μέρες ως ένα μήνα </a:t>
            </a:r>
            <a:r>
              <a:rPr lang="el-GR" altLang="el-GR" b="1" dirty="0" smtClean="0"/>
              <a:t>μετά</a:t>
            </a:r>
            <a:r>
              <a:rPr lang="el-GR" altLang="el-GR" dirty="0" smtClean="0"/>
              <a:t> από την χορήγηση αντιβιοτικών.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Χαρακτηρίζεται από κοιλιακά άλγη και διάρροιες (σπάνια αιματηρές).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Παρατηρείται συχνότερα σε ηλικιωμένα άτομα που νοσηλεύονται στο νοσοκομείο.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Στην </a:t>
            </a:r>
            <a:r>
              <a:rPr lang="el-GR" altLang="el-GR" dirty="0" err="1" smtClean="0"/>
              <a:t>σιγμοειδοσκόπηση</a:t>
            </a:r>
            <a:r>
              <a:rPr lang="el-GR" altLang="el-GR" dirty="0" smtClean="0"/>
              <a:t>, ο βλεννογόνος του εντέρου εμφαίνεται ερυθρός και εμφανίζει </a:t>
            </a:r>
            <a:r>
              <a:rPr lang="el-GR" altLang="el-GR" dirty="0" err="1" smtClean="0"/>
              <a:t>ψευδομεμβράνες</a:t>
            </a:r>
            <a:r>
              <a:rPr lang="el-GR" altLang="el-GR" dirty="0" smtClean="0"/>
              <a:t>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Διακόπτουμε όλα τα ύποπτα αντιβιοτικά και χορηγούμε </a:t>
            </a:r>
            <a:r>
              <a:rPr lang="el-GR" altLang="el-GR" b="1" dirty="0" err="1" smtClean="0"/>
              <a:t>βανκομυκίνη</a:t>
            </a:r>
            <a:r>
              <a:rPr lang="el-GR" altLang="el-GR" b="1" dirty="0" smtClean="0"/>
              <a:t> ή </a:t>
            </a:r>
            <a:r>
              <a:rPr lang="el-GR" altLang="el-GR" b="1" dirty="0" err="1" smtClean="0"/>
              <a:t>μετρονιδαζόλη</a:t>
            </a:r>
            <a:r>
              <a:rPr lang="el-GR" altLang="el-GR" b="1" dirty="0" smtClean="0"/>
              <a:t>.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565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232248"/>
            <a:ext cx="8229600" cy="908720"/>
          </a:xfrm>
          <a:ln>
            <a:solidFill>
              <a:srgbClr val="004A82"/>
            </a:solidFill>
          </a:ln>
        </p:spPr>
        <p:txBody>
          <a:bodyPr>
            <a:normAutofit/>
          </a:bodyPr>
          <a:lstStyle/>
          <a:p>
            <a:r>
              <a:rPr lang="el-GR" dirty="0" smtClean="0"/>
              <a:t>Λοιμώξεις από βακίλους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43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Άνθραξ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Ο άνθραξ οφείλεται στον βάκιλο του άνθρακα.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Οι </a:t>
            </a:r>
            <a:r>
              <a:rPr lang="el-GR" altLang="el-GR" b="1" dirty="0" smtClean="0"/>
              <a:t>σπόροι του άνθρακα είναι πολύ ανθεκτικοί </a:t>
            </a:r>
            <a:r>
              <a:rPr lang="el-GR" altLang="el-GR" dirty="0" smtClean="0"/>
              <a:t>τόσο στις ακρότητες της θερμοκρασίας όσο και της υγρασίας.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Ο μικροοργανισμός </a:t>
            </a:r>
            <a:r>
              <a:rPr lang="el-GR" altLang="el-GR" b="1" dirty="0" smtClean="0"/>
              <a:t>παράγει τοξίνη </a:t>
            </a:r>
            <a:r>
              <a:rPr lang="el-GR" altLang="el-GR" dirty="0" smtClean="0"/>
              <a:t>και σε αυτό έγκειται η επιθετικότητά του.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Η νόσος έχει παγκόσμια επίπτωση και επιδημίες της έχουν αναφερθεί τόσο στην Αφρική όσο και στην Βόρεια και Νότια Αμερική και Νότια Ευρώπη.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Η μετάδοση γίνεται με </a:t>
            </a:r>
            <a:r>
              <a:rPr lang="el-GR" altLang="el-GR" b="1" dirty="0" smtClean="0"/>
              <a:t>άμεσο επαφή </a:t>
            </a:r>
            <a:r>
              <a:rPr lang="el-GR" altLang="el-GR" dirty="0" smtClean="0"/>
              <a:t>με μολυσμένο ζώο και την </a:t>
            </a:r>
            <a:r>
              <a:rPr lang="el-GR" altLang="el-GR" b="1" dirty="0" smtClean="0"/>
              <a:t>συναντάμε σε αγρότες, κρεοπώλες, σε εμπόρους ζωικών μαλλιών </a:t>
            </a:r>
            <a:r>
              <a:rPr lang="el-GR" altLang="el-GR" dirty="0" smtClean="0"/>
              <a:t>κτλ</a:t>
            </a:r>
            <a:r>
              <a:rPr lang="el-GR" altLang="el-GR" b="1" dirty="0" smtClean="0"/>
              <a:t>.  Οι σπόροι </a:t>
            </a:r>
            <a:r>
              <a:rPr lang="el-GR" altLang="el-GR" dirty="0" smtClean="0"/>
              <a:t>του άνθρακα μπορεί να εισέλθουν στον οργανισμό με την τροφή και την </a:t>
            </a:r>
            <a:r>
              <a:rPr lang="el-GR" altLang="el-GR" b="1" dirty="0" smtClean="0"/>
              <a:t>αναπνοή.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53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Άνθραξ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/>
          </a:p>
        </p:txBody>
      </p:sp>
      <p:pic>
        <p:nvPicPr>
          <p:cNvPr id="4098" name="Picture 2" descr="File:Anthrax color enhanced micro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060847"/>
            <a:ext cx="3941011" cy="30829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Anthrax spo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14" y="2060846"/>
            <a:ext cx="4543264" cy="308292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67914" y="5301208"/>
            <a:ext cx="4543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Anthrax </a:t>
            </a:r>
            <a:r>
              <a:rPr lang="en-US" sz="1200" dirty="0" smtClean="0">
                <a:latin typeface="+mn-lt"/>
                <a:hlinkClick r:id="rId4"/>
              </a:rPr>
              <a:t>spores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Matthias M."/>
              </a:rPr>
              <a:t>Matthias M.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5125253" y="5208874"/>
            <a:ext cx="3698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Anthrax color enhanced </a:t>
            </a:r>
            <a:r>
              <a:rPr lang="en-US" sz="1200" dirty="0" smtClean="0">
                <a:latin typeface="+mn-lt"/>
                <a:hlinkClick r:id="rId6"/>
              </a:rPr>
              <a:t>micrograph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7" tooltip="User:Consequentially"/>
              </a:rPr>
              <a:t>Consequentially</a:t>
            </a:r>
            <a:r>
              <a:rPr lang="el-GR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50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Άνθραξ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/>
          </a:p>
        </p:txBody>
      </p:sp>
      <p:pic>
        <p:nvPicPr>
          <p:cNvPr id="5122" name="Picture 2" descr="File:Skin reaction to anthra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628636" cy="3312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Anthrax PHIL 20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9" y="1909368"/>
            <a:ext cx="3994776" cy="26615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294206" y="5439707"/>
            <a:ext cx="4543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Skin reaction to </a:t>
            </a:r>
            <a:r>
              <a:rPr lang="en-US" sz="1200" dirty="0" smtClean="0">
                <a:latin typeface="+mn-lt"/>
                <a:hlinkClick r:id="rId4"/>
              </a:rPr>
              <a:t>anthrax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7mike5000"/>
              </a:rPr>
              <a:t>7mike5000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13329" y="4725144"/>
            <a:ext cx="399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Anthrax PHIL </a:t>
            </a:r>
            <a:r>
              <a:rPr lang="en-US" sz="1200" dirty="0" smtClean="0">
                <a:latin typeface="+mn-lt"/>
                <a:hlinkClick r:id="rId6"/>
              </a:rPr>
              <a:t>2033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7" tooltip="User:ChrisiPK"/>
              </a:rPr>
              <a:t>ChrisiPK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81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Διφθερίτιδα</a:t>
            </a:r>
            <a:r>
              <a:rPr lang="en-US" dirty="0" smtClean="0"/>
              <a:t> </a:t>
            </a:r>
            <a:r>
              <a:rPr lang="en-US" sz="3000" b="0" dirty="0" smtClean="0"/>
              <a:t>2/2</a:t>
            </a:r>
            <a:endParaRPr lang="el-GR" dirty="0"/>
          </a:p>
        </p:txBody>
      </p:sp>
      <p:pic>
        <p:nvPicPr>
          <p:cNvPr id="134146" name="Picture 2" descr="File:Dirty white pseudomembrane classically seen in diphtheria 2013-07-06 11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79" y="1556792"/>
            <a:ext cx="3152229" cy="449568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8" name="Picture 4" descr="File:Diphtheria bull neck.5325 lo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35597"/>
            <a:ext cx="3635859" cy="45072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77361" y="6185628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Diphtheria bull neck.5325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hlinkClick r:id="rId5"/>
              </a:rPr>
              <a:t>lores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 tooltip="User:Tm"/>
              </a:rPr>
              <a:t>Tm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4940101" y="6093296"/>
            <a:ext cx="34563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Dirty white </a:t>
            </a:r>
            <a:r>
              <a:rPr lang="en-US" sz="1200" dirty="0" err="1">
                <a:solidFill>
                  <a:prstClr val="black"/>
                </a:solidFill>
                <a:latin typeface="Calibri"/>
                <a:hlinkClick r:id="rId7"/>
              </a:rPr>
              <a:t>pseudomembrane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 classically seen in diphtheria 2013-07-06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11-07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8" tooltip="User:Doc James"/>
              </a:rPr>
              <a:t>Doc James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διαθέσιμο με άδεια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9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4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Άνθραξ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/>
          </a:p>
        </p:txBody>
      </p:sp>
      <p:pic>
        <p:nvPicPr>
          <p:cNvPr id="6146" name="Picture 2" descr="File:Anthrax - inhalationa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015" y="1484784"/>
            <a:ext cx="5629970" cy="46615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300368" y="6309320"/>
            <a:ext cx="4543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Anthrax - </a:t>
            </a:r>
            <a:r>
              <a:rPr lang="en-US" sz="1200" dirty="0" smtClean="0">
                <a:latin typeface="+mn-lt"/>
                <a:hlinkClick r:id="rId4"/>
              </a:rPr>
              <a:t>inhalational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 smtClean="0">
                <a:latin typeface="+mn-lt"/>
                <a:hlinkClick r:id="rId5" tooltip="User:JoJan"/>
              </a:rPr>
              <a:t>JoJan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761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εικόνα </a:t>
            </a:r>
            <a:r>
              <a:rPr lang="el-GR" dirty="0" smtClean="0"/>
              <a:t>άνθρακα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Διακρίνουμε </a:t>
            </a:r>
            <a:r>
              <a:rPr lang="el-GR" altLang="el-GR" b="1" dirty="0" smtClean="0"/>
              <a:t>δερματική, αναπνευστική και γαστρεντερική μορφή.</a:t>
            </a:r>
          </a:p>
          <a:p>
            <a:pPr eaLnBrk="1" hangingPunct="1"/>
            <a:r>
              <a:rPr lang="el-GR" altLang="el-GR" b="1" dirty="0" smtClean="0"/>
              <a:t>Δερματική μορφή 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Είναι </a:t>
            </a:r>
            <a:r>
              <a:rPr lang="el-GR" altLang="el-GR" b="1" dirty="0" smtClean="0"/>
              <a:t>η πιο συχνή μορφή </a:t>
            </a:r>
            <a:r>
              <a:rPr lang="el-GR" altLang="el-GR" dirty="0" smtClean="0"/>
              <a:t>και την συναντάμε συχνά στις τροπικές ζώνες.  Είναι </a:t>
            </a:r>
            <a:r>
              <a:rPr lang="el-GR" altLang="el-GR" dirty="0" err="1" smtClean="0"/>
              <a:t>αυτοθεραπεύσιμη</a:t>
            </a:r>
            <a:r>
              <a:rPr lang="el-GR" altLang="el-GR" dirty="0" smtClean="0"/>
              <a:t> στους περισσότερους ανθρώπους.  Τυπικά εμφανίζεται μια δερματική ανώδυνη </a:t>
            </a:r>
            <a:r>
              <a:rPr lang="el-GR" altLang="el-GR" dirty="0" err="1" smtClean="0"/>
              <a:t>κηλιδοβλατιδώδης</a:t>
            </a:r>
            <a:r>
              <a:rPr lang="el-GR" altLang="el-GR" dirty="0" smtClean="0"/>
              <a:t> βλάβη, η οποία αργότερα εμφανίζει φυσαλίδες και </a:t>
            </a:r>
            <a:r>
              <a:rPr lang="el-GR" altLang="el-GR" dirty="0" err="1" smtClean="0"/>
              <a:t>ελκοποιείται</a:t>
            </a:r>
            <a:r>
              <a:rPr lang="el-GR" altLang="el-GR" dirty="0" smtClean="0"/>
              <a:t> παρουσιάζοντας στο κέντρο μια μαύρη εσχάρα.  Μετά από 10 περίπου μέρες έχουμε πτώση της εσχάρας και ίαση του έλκους μέσα σε 1-2 εβδομάδες.  Καμιά φορά το οίδημα γύρω από την βλάβη είναι πολύ έκδηλο και υπάρχουν και συστηματικά σημεία τοξιναιμίας.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63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άνθρακα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Πνευμονική μορφή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Όταν οι σπόροι του βακίλου εισπνευσθούν παρατηρείται μη παραγωγικός βήχας, πυρετός και </a:t>
            </a:r>
            <a:r>
              <a:rPr lang="el-GR" altLang="el-GR" dirty="0" err="1" smtClean="0"/>
              <a:t>οπισθοστερνική</a:t>
            </a:r>
            <a:r>
              <a:rPr lang="el-GR" altLang="el-GR" dirty="0" smtClean="0"/>
              <a:t> δυσφορία. Συχνές είναι οι πλευρικές διηθήσεις.  Σε μερικούς παρατηρείται βελτίωση που όμως μετά ακολουθείται από απότομη έναρξη δύσπνοιας, έκδηλη κυάνωση και θάνατο. 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Γαστρεντερική μορφή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Παρουσιάζεται με μορφή σοβαρής γαστρεντερίτιδας, και μπορεί να εμφανισθεί αιματέμεση και αιματηρή διάρροια.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514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Διάγνωση άνθρακα</a:t>
            </a:r>
            <a:endParaRPr lang="el-GR" dirty="0"/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Συχνά το επάγγελμα και το ιστορικό είναι καθοριστικά.</a:t>
            </a:r>
          </a:p>
          <a:p>
            <a:pPr eaLnBrk="1" hangingPunct="1"/>
            <a:r>
              <a:rPr lang="el-GR" altLang="el-GR" dirty="0" smtClean="0"/>
              <a:t>Επίσης ο οργανισμός απομονώνεται σε επιχρίσματα και καλλιέργειες.  </a:t>
            </a:r>
          </a:p>
          <a:p>
            <a:pPr eaLnBrk="1" hangingPunct="1"/>
            <a:r>
              <a:rPr lang="el-GR" altLang="el-GR" dirty="0" smtClean="0"/>
              <a:t>Τα αντισώματα ενάντια στον άνθρακα ανακαλύπτονται στον ορρό του πάσχοντος τουλάχιστον 4 φορές αυξημένα τόσο με </a:t>
            </a:r>
            <a:r>
              <a:rPr lang="el-GR" altLang="el-GR" dirty="0" err="1" smtClean="0"/>
              <a:t>αιμοσυγκόλληση</a:t>
            </a:r>
            <a:r>
              <a:rPr lang="el-GR" altLang="el-GR" dirty="0" smtClean="0"/>
              <a:t> όσο και με άλλες μεθόδους.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95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</a:t>
            </a:r>
            <a:r>
              <a:rPr lang="el-GR" dirty="0" smtClean="0"/>
              <a:t>άνθρακος</a:t>
            </a:r>
            <a:endParaRPr lang="el-GR" dirty="0"/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Φάρμακο επιλογής </a:t>
            </a:r>
            <a:r>
              <a:rPr lang="el-GR" altLang="el-GR" b="1" dirty="0" smtClean="0"/>
              <a:t>είναι η </a:t>
            </a:r>
            <a:r>
              <a:rPr lang="el-GR" altLang="el-GR" b="1" dirty="0" err="1" smtClean="0"/>
              <a:t>πενικιλλίνη</a:t>
            </a:r>
            <a:r>
              <a:rPr lang="el-GR" altLang="el-GR" b="1" dirty="0" smtClean="0"/>
              <a:t>.  </a:t>
            </a:r>
          </a:p>
          <a:p>
            <a:pPr eaLnBrk="1" hangingPunct="1"/>
            <a:r>
              <a:rPr lang="el-GR" altLang="el-GR" dirty="0" smtClean="0"/>
              <a:t>Σε ήπιες δερματικές μορφές χορηγείται η </a:t>
            </a:r>
            <a:r>
              <a:rPr lang="el-GR" altLang="el-GR" dirty="0" err="1" smtClean="0"/>
              <a:t>φαινοξυμεθυλπενικιλλίνη</a:t>
            </a:r>
            <a:r>
              <a:rPr lang="el-GR" altLang="el-GR" dirty="0" smtClean="0"/>
              <a:t> σε δόση 500 </a:t>
            </a:r>
            <a:r>
              <a:rPr lang="en-US" altLang="el-GR" dirty="0" smtClean="0"/>
              <a:t>mg </a:t>
            </a:r>
            <a:r>
              <a:rPr lang="el-GR" altLang="el-GR" dirty="0" smtClean="0"/>
              <a:t>4 φορές την ημέρα για 2 εβδομάδες.  </a:t>
            </a:r>
          </a:p>
          <a:p>
            <a:pPr eaLnBrk="1" hangingPunct="1"/>
            <a:r>
              <a:rPr lang="el-GR" altLang="el-GR" dirty="0" smtClean="0"/>
              <a:t>Σε πιο σοβαρές λοιμώξεις κυρίως όταν υπάρχει σηψαιμία χορηγείται </a:t>
            </a:r>
            <a:r>
              <a:rPr lang="el-GR" altLang="el-GR" dirty="0" err="1" smtClean="0"/>
              <a:t>πενικιλλίνη</a:t>
            </a:r>
            <a:r>
              <a:rPr lang="el-GR" altLang="el-GR" dirty="0" smtClean="0"/>
              <a:t> ενδοφλέβια σε δόση 2,4 </a:t>
            </a:r>
            <a:r>
              <a:rPr lang="el-GR" altLang="el-GR" dirty="0" err="1" smtClean="0"/>
              <a:t>γρ</a:t>
            </a:r>
            <a:r>
              <a:rPr lang="el-GR" altLang="el-GR" dirty="0" smtClean="0"/>
              <a:t>. ημερησίως.  </a:t>
            </a:r>
          </a:p>
          <a:p>
            <a:pPr eaLnBrk="1" hangingPunct="1"/>
            <a:r>
              <a:rPr lang="el-GR" altLang="el-GR" dirty="0" smtClean="0"/>
              <a:t>Έχουν επιτυχώς χρησιμοποιηθεί τόσο η </a:t>
            </a:r>
            <a:r>
              <a:rPr lang="el-GR" altLang="el-GR" b="1" dirty="0" err="1" smtClean="0"/>
              <a:t>ερυθρομυκίνη</a:t>
            </a:r>
            <a:r>
              <a:rPr lang="el-GR" altLang="el-GR" b="1" dirty="0" smtClean="0"/>
              <a:t>, όσο και </a:t>
            </a:r>
            <a:r>
              <a:rPr lang="el-GR" altLang="el-GR" b="1" dirty="0" err="1" smtClean="0"/>
              <a:t>χλωραμφαινικόλη</a:t>
            </a:r>
            <a:r>
              <a:rPr lang="el-GR" altLang="el-GR" b="1" dirty="0" smtClean="0"/>
              <a:t> και οι </a:t>
            </a:r>
            <a:r>
              <a:rPr lang="el-GR" altLang="el-GR" b="1" dirty="0" err="1" smtClean="0"/>
              <a:t>τετρακυκλίνες</a:t>
            </a:r>
            <a:r>
              <a:rPr lang="el-GR" altLang="el-GR" b="1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721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Προφύλαξη από τον </a:t>
            </a:r>
            <a:r>
              <a:rPr lang="el-GR" dirty="0" smtClean="0"/>
              <a:t>άνθρακα</a:t>
            </a:r>
            <a:endParaRPr lang="el-GR" dirty="0"/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Κάθε μολυσμένο ζώο πρέπει να καίγεται και η περιοχή που έζησε να απολυμαίνεται.  Εμβολιασμός των ζώων βοηθά την πρόληψη.  Επίσης ο εμβολιασμός των εκτιθεμένων ατόμων με ζώα, συμβάλλει στην προφύλαξη.  </a:t>
            </a:r>
          </a:p>
          <a:p>
            <a:pPr eaLnBrk="1" hangingPunct="1">
              <a:buFontTx/>
              <a:buNone/>
            </a:pPr>
            <a:r>
              <a:rPr lang="el-GR" altLang="el-GR" dirty="0" smtClean="0"/>
              <a:t/>
            </a:r>
            <a:br>
              <a:rPr lang="el-GR" altLang="el-GR" dirty="0" smtClean="0"/>
            </a:b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31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Gram </a:t>
            </a:r>
            <a:r>
              <a:rPr lang="el-GR" dirty="0" smtClean="0"/>
              <a:t>αρνητικοί βάκιλοι</a:t>
            </a:r>
            <a:endParaRPr lang="el-GR" dirty="0"/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altLang="el-GR" dirty="0" smtClean="0"/>
              <a:t>Λοιμώξεις από </a:t>
            </a:r>
            <a:r>
              <a:rPr lang="el-GR" altLang="el-GR" dirty="0" err="1" smtClean="0"/>
              <a:t>βρουκέλλα</a:t>
            </a:r>
            <a:r>
              <a:rPr lang="el-GR" altLang="el-GR" dirty="0" smtClean="0"/>
              <a:t>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altLang="el-GR" dirty="0" smtClean="0"/>
              <a:t>Λοιμώξεις από </a:t>
            </a:r>
            <a:r>
              <a:rPr lang="el-GR" altLang="el-GR" dirty="0" err="1" smtClean="0"/>
              <a:t>μπορτετέλλα</a:t>
            </a:r>
            <a:r>
              <a:rPr lang="el-GR" altLang="el-GR" dirty="0" smtClean="0"/>
              <a:t>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altLang="el-GR" dirty="0" smtClean="0"/>
              <a:t>Λοιμώξεις από </a:t>
            </a:r>
            <a:r>
              <a:rPr lang="el-GR" altLang="el-GR" dirty="0" err="1" smtClean="0"/>
              <a:t>αιμόφιλο</a:t>
            </a:r>
            <a:r>
              <a:rPr lang="el-GR" altLang="el-GR" dirty="0" smtClean="0"/>
              <a:t>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altLang="el-GR" dirty="0" smtClean="0"/>
              <a:t>Χολέρα.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altLang="el-GR" dirty="0" smtClean="0"/>
              <a:t>Τροφικές δηλητηριάσεις από κολοβακτηρίδια, σαλμονέλα, </a:t>
            </a:r>
            <a:r>
              <a:rPr lang="el-GR" altLang="el-GR" dirty="0" err="1" smtClean="0"/>
              <a:t>σιγκέλα</a:t>
            </a:r>
            <a:r>
              <a:rPr lang="el-GR" altLang="el-GR" dirty="0" smtClean="0"/>
              <a:t>, και </a:t>
            </a:r>
            <a:r>
              <a:rPr lang="el-GR" altLang="el-GR" dirty="0" err="1" smtClean="0"/>
              <a:t>καμπυλοβακτηρίδιο</a:t>
            </a:r>
            <a:r>
              <a:rPr lang="el-GR" altLang="el-GR" dirty="0" smtClean="0"/>
              <a:t>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altLang="el-GR" dirty="0" err="1" smtClean="0"/>
              <a:t>Πανώλις</a:t>
            </a:r>
            <a:r>
              <a:rPr lang="el-GR" altLang="el-GR" dirty="0" smtClean="0"/>
              <a:t>.</a:t>
            </a:r>
          </a:p>
          <a:p>
            <a:pPr marL="457200" indent="-4572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l-GR" altLang="el-GR" dirty="0" smtClean="0"/>
              <a:t>Άλλα, (</a:t>
            </a:r>
            <a:r>
              <a:rPr lang="el-GR" altLang="el-GR" dirty="0" err="1" smtClean="0"/>
              <a:t>τουλαραιμία</a:t>
            </a:r>
            <a:r>
              <a:rPr lang="el-GR" altLang="el-GR" dirty="0" smtClean="0"/>
              <a:t>, μάλη, </a:t>
            </a:r>
            <a:r>
              <a:rPr lang="el-GR" altLang="el-GR" dirty="0" err="1" smtClean="0"/>
              <a:t>ψευδομάλη</a:t>
            </a:r>
            <a:r>
              <a:rPr lang="el-GR" altLang="el-GR" dirty="0" smtClean="0"/>
              <a:t>, νόσος των </a:t>
            </a:r>
            <a:r>
              <a:rPr lang="el-GR" altLang="el-GR" dirty="0" err="1" smtClean="0"/>
              <a:t>λεγεωναρίων</a:t>
            </a:r>
            <a:r>
              <a:rPr lang="el-GR" altLang="el-GR" dirty="0" smtClean="0"/>
              <a:t>, λοιμώξεις από </a:t>
            </a:r>
            <a:r>
              <a:rPr lang="el-GR" altLang="el-GR" dirty="0" err="1" smtClean="0"/>
              <a:t>βακτηριοειδή</a:t>
            </a:r>
            <a:r>
              <a:rPr lang="el-GR" altLang="el-GR" dirty="0" smtClean="0"/>
              <a:t>, </a:t>
            </a:r>
            <a:r>
              <a:rPr lang="el-GR" altLang="el-GR" dirty="0" err="1" smtClean="0"/>
              <a:t>μπατονέλλωση</a:t>
            </a:r>
            <a:r>
              <a:rPr lang="el-GR" altLang="el-GR" dirty="0" smtClean="0"/>
              <a:t>, νόσος εξ ονύχων γαλής, πυρετός των χαρακωμάτων).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017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Βρουκέλλωση</a:t>
            </a:r>
            <a:r>
              <a:rPr lang="el-GR" dirty="0" smtClean="0"/>
              <a:t> (μελιταίος πυρετός)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Η </a:t>
            </a:r>
            <a:r>
              <a:rPr lang="el-GR" altLang="el-GR" dirty="0" err="1" smtClean="0"/>
              <a:t>βρουκέλλα</a:t>
            </a:r>
            <a:r>
              <a:rPr lang="el-GR" altLang="el-GR" dirty="0" smtClean="0"/>
              <a:t> είναι αρνητικός </a:t>
            </a:r>
            <a:r>
              <a:rPr lang="el-GR" altLang="el-GR" dirty="0" err="1" smtClean="0"/>
              <a:t>κοκκοβάκιλλος</a:t>
            </a:r>
            <a:r>
              <a:rPr lang="el-GR" altLang="el-GR" dirty="0" smtClean="0"/>
              <a:t>. Διακρίνουμε 3 είδη – την </a:t>
            </a:r>
            <a:r>
              <a:rPr lang="en-US" altLang="el-GR" dirty="0" err="1" smtClean="0"/>
              <a:t>Brucella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abortus</a:t>
            </a:r>
            <a:r>
              <a:rPr lang="el-GR" altLang="el-GR" dirty="0" smtClean="0"/>
              <a:t>, την </a:t>
            </a:r>
            <a:r>
              <a:rPr lang="en-US" altLang="el-GR" dirty="0" err="1" smtClean="0"/>
              <a:t>brucella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melitensis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την </a:t>
            </a:r>
            <a:r>
              <a:rPr lang="en-US" altLang="el-GR" dirty="0" err="1" smtClean="0"/>
              <a:t>brucella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suis</a:t>
            </a:r>
            <a:r>
              <a:rPr lang="el-GR" altLang="el-GR" dirty="0" smtClean="0"/>
              <a:t>.</a:t>
            </a:r>
            <a:endParaRPr lang="el-GR" altLang="el-GR" b="1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Μελιταίος πυρετός, πυρετός της Μάλτας (κυματοειδής πυρετός).</a:t>
            </a:r>
            <a:endParaRPr lang="el-GR" altLang="el-GR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Η </a:t>
            </a:r>
            <a:r>
              <a:rPr lang="el-GR" altLang="el-GR" dirty="0" err="1" smtClean="0"/>
              <a:t>βρουκέλλωση</a:t>
            </a:r>
            <a:r>
              <a:rPr lang="el-GR" altLang="el-GR" dirty="0" smtClean="0"/>
              <a:t> είναι </a:t>
            </a:r>
            <a:r>
              <a:rPr lang="el-GR" altLang="el-GR" dirty="0" err="1" smtClean="0"/>
              <a:t>ζωονόσος</a:t>
            </a:r>
            <a:r>
              <a:rPr lang="el-GR" altLang="el-GR" dirty="0" smtClean="0"/>
              <a:t> με παγκόσμια επίπτωση.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Σε ανεπτυγμένες χώρες έχει σχεδόν εξαλειφθεί.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Ο μικροοργανισμός καταστρέφεται με την παστερίωση.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Η τοξίνη της </a:t>
            </a:r>
            <a:r>
              <a:rPr lang="el-GR" altLang="el-GR" b="1" dirty="0" err="1" smtClean="0"/>
              <a:t>βρουκέλλας</a:t>
            </a:r>
            <a:r>
              <a:rPr lang="el-GR" altLang="el-GR" b="1" dirty="0" smtClean="0"/>
              <a:t> (</a:t>
            </a:r>
            <a:r>
              <a:rPr lang="el-GR" altLang="el-GR" b="1" dirty="0" err="1" smtClean="0"/>
              <a:t>ενδοτοξίνη</a:t>
            </a:r>
            <a:r>
              <a:rPr lang="el-GR" altLang="el-GR" b="1" dirty="0" smtClean="0"/>
              <a:t>) </a:t>
            </a:r>
            <a:r>
              <a:rPr lang="el-GR" altLang="el-GR" dirty="0" smtClean="0"/>
              <a:t>είναι ένας </a:t>
            </a:r>
            <a:r>
              <a:rPr lang="el-GR" altLang="el-GR" dirty="0" err="1" smtClean="0"/>
              <a:t>βλεννοπολυσακχαρίτης</a:t>
            </a:r>
            <a:r>
              <a:rPr lang="el-GR" altLang="el-GR" dirty="0" smtClean="0"/>
              <a:t> του κυτταρικού τοιχώματος και ευθύνεται για τα συμπτώματα της νόσου, ενώ η δημιουργία κοκκιωμάτων οφείλεται στην ευαισθησία του ξενιστή.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Βρουκέλλωση</a:t>
            </a:r>
            <a:r>
              <a:rPr lang="el-GR" dirty="0"/>
              <a:t> (μελιταίος πυρετός)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778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Οι οργανισμοί εισέρχονται στον οργανισμό από το </a:t>
            </a:r>
            <a:r>
              <a:rPr lang="el-GR" altLang="el-GR" b="1" dirty="0" smtClean="0"/>
              <a:t>στόμα</a:t>
            </a:r>
            <a:r>
              <a:rPr lang="el-GR" altLang="el-GR" dirty="0" smtClean="0"/>
              <a:t> συνήθως και σπανιότερα από το αναπνευστικό, γεννητικό σύστημα ή τις αμυχές του δέρματος.  </a:t>
            </a:r>
          </a:p>
          <a:p>
            <a:pPr eaLnBrk="1" hangingPunct="1"/>
            <a:r>
              <a:rPr lang="el-GR" altLang="el-GR" dirty="0" smtClean="0"/>
              <a:t>Οι βάκιλλοι πορεύονται μέσω των λεμφαγγείων και μολύνουν τους </a:t>
            </a:r>
            <a:r>
              <a:rPr lang="el-GR" altLang="el-GR" b="1" dirty="0" smtClean="0"/>
              <a:t>λεμφαδένες. </a:t>
            </a:r>
            <a:r>
              <a:rPr lang="el-GR" altLang="el-GR" dirty="0" smtClean="0"/>
              <a:t>Μετά από αυτό ακολουθεί </a:t>
            </a:r>
            <a:r>
              <a:rPr lang="el-GR" altLang="el-GR" dirty="0" err="1" smtClean="0"/>
              <a:t>αιματογενής</a:t>
            </a:r>
            <a:r>
              <a:rPr lang="el-GR" altLang="el-GR" dirty="0" smtClean="0"/>
              <a:t> διασπορά και εγκατάσταση των βακίλων στο </a:t>
            </a:r>
            <a:r>
              <a:rPr lang="el-GR" altLang="el-GR" b="1" dirty="0" smtClean="0"/>
              <a:t>ΔΕΣ.  </a:t>
            </a:r>
          </a:p>
          <a:p>
            <a:pPr eaLnBrk="1" hangingPunct="1"/>
            <a:r>
              <a:rPr lang="el-GR" altLang="el-GR" dirty="0" smtClean="0"/>
              <a:t>Ο άνθρωπος μολύνεται συνήθως από </a:t>
            </a:r>
            <a:r>
              <a:rPr lang="el-GR" altLang="el-GR" b="1" dirty="0" smtClean="0"/>
              <a:t>το γάλα </a:t>
            </a:r>
            <a:r>
              <a:rPr lang="el-GR" altLang="el-GR" dirty="0" smtClean="0"/>
              <a:t>μολυσμένων αγελάδων ή κατσικιών. Έτσι συχνά η νόσος παρατηρείται σε </a:t>
            </a:r>
            <a:r>
              <a:rPr lang="el-GR" altLang="el-GR" b="1" dirty="0" smtClean="0"/>
              <a:t>κτηνοτρόφους</a:t>
            </a:r>
            <a:r>
              <a:rPr lang="el-GR" altLang="el-GR" dirty="0" smtClean="0"/>
              <a:t> και σε άτομα που έρχονται σε επαφή με τα </a:t>
            </a:r>
            <a:r>
              <a:rPr lang="el-GR" altLang="el-GR" b="1" dirty="0" smtClean="0"/>
              <a:t>ζώα ή με τα πτώματα ζώων.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274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εικόνα της </a:t>
            </a:r>
            <a:r>
              <a:rPr lang="el-GR" dirty="0" err="1" smtClean="0"/>
              <a:t>βρυκέλλωσης</a:t>
            </a:r>
            <a:r>
              <a:rPr lang="el-GR" dirty="0" smtClean="0"/>
              <a:t>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788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Η περίοδος επώασης είναι 1-3 εβδομάδες.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Διακρίνουμε οξεία, </a:t>
            </a:r>
            <a:r>
              <a:rPr lang="el-GR" altLang="el-GR" dirty="0" err="1" smtClean="0"/>
              <a:t>χρονία</a:t>
            </a:r>
            <a:r>
              <a:rPr lang="el-GR" altLang="el-GR" dirty="0" smtClean="0"/>
              <a:t> ή </a:t>
            </a:r>
            <a:r>
              <a:rPr lang="el-GR" altLang="el-GR" dirty="0" err="1" smtClean="0"/>
              <a:t>εντετοπισμένη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βρουκέλλωση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Οξεία</a:t>
            </a:r>
          </a:p>
          <a:p>
            <a:pPr marL="355600" indent="0" eaLnBrk="1" hangingPunct="1">
              <a:lnSpc>
                <a:spcPct val="110000"/>
              </a:lnSpc>
              <a:buNone/>
            </a:pPr>
            <a:r>
              <a:rPr lang="el-GR" altLang="el-GR" dirty="0" smtClean="0"/>
              <a:t>Η εμφάνιση της νόσου είναι ύπουλη με κακουχία, αδυναμία, κεφαλαλγία, γενικευμένη μυαλγία, και νυχτερινούς ιδρώτες.  </a:t>
            </a:r>
          </a:p>
          <a:p>
            <a:pPr marL="355600" indent="0" eaLnBrk="1" hangingPunct="1">
              <a:lnSpc>
                <a:spcPct val="110000"/>
              </a:lnSpc>
              <a:buNone/>
            </a:pPr>
            <a:r>
              <a:rPr lang="el-GR" altLang="el-GR" dirty="0" smtClean="0"/>
              <a:t>Ο πυρετός χαρακτηριστικά είναι κυματοειδής, αλλά υπάρχουν και συνεχή και διαλείποντα σχήματα.  </a:t>
            </a:r>
          </a:p>
          <a:p>
            <a:pPr marL="355600" indent="0" eaLnBrk="1" hangingPunct="1">
              <a:lnSpc>
                <a:spcPct val="110000"/>
              </a:lnSpc>
              <a:buNone/>
            </a:pPr>
            <a:r>
              <a:rPr lang="el-GR" altLang="el-GR" dirty="0" smtClean="0"/>
              <a:t>Μπορεί να υπάρχει </a:t>
            </a:r>
            <a:r>
              <a:rPr lang="el-GR" altLang="el-GR" dirty="0" err="1" smtClean="0"/>
              <a:t>λεμφαδενοπάθεια</a:t>
            </a:r>
            <a:r>
              <a:rPr lang="el-GR" altLang="el-GR" dirty="0" smtClean="0"/>
              <a:t>, ηπατομεγαλία και ευαισθησία στην σπονδυλική στήλη.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93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</a:t>
            </a:r>
            <a:r>
              <a:rPr lang="el-GR" dirty="0" smtClean="0"/>
              <a:t>ικόνα διφθερίτιδας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περίοδος επώασης είναι 2-7 ημέρες.  </a:t>
            </a:r>
          </a:p>
          <a:p>
            <a:pPr eaLnBrk="1" hangingPunct="1"/>
            <a:r>
              <a:rPr lang="el-GR" altLang="el-GR" dirty="0" smtClean="0"/>
              <a:t>Η </a:t>
            </a:r>
            <a:r>
              <a:rPr lang="el-GR" altLang="el-GR" dirty="0" err="1" smtClean="0"/>
              <a:t>διφθερίτις</a:t>
            </a:r>
            <a:r>
              <a:rPr lang="el-GR" altLang="el-GR" dirty="0" smtClean="0"/>
              <a:t> είναι κύρια νόσος της </a:t>
            </a:r>
            <a:r>
              <a:rPr lang="el-GR" altLang="el-GR" b="1" dirty="0" smtClean="0"/>
              <a:t>παιδικής </a:t>
            </a:r>
            <a:r>
              <a:rPr lang="el-GR" altLang="el-GR" dirty="0" smtClean="0"/>
              <a:t>ηλικίας.  </a:t>
            </a:r>
          </a:p>
          <a:p>
            <a:pPr eaLnBrk="1" hangingPunct="1"/>
            <a:r>
              <a:rPr lang="el-GR" altLang="el-GR" dirty="0" smtClean="0"/>
              <a:t>Τα συμπτώματα μπορούν να χαρακτηριστούν ως</a:t>
            </a:r>
            <a:r>
              <a:rPr lang="el-GR" altLang="el-GR" b="1" dirty="0" smtClean="0"/>
              <a:t> τοπικά </a:t>
            </a:r>
            <a:r>
              <a:rPr lang="el-GR" altLang="el-GR" dirty="0" smtClean="0"/>
              <a:t>(παραγωγή μεμβρανών) και </a:t>
            </a:r>
            <a:r>
              <a:rPr lang="el-GR" altLang="el-GR" b="1" dirty="0" smtClean="0"/>
              <a:t>συστηματικά </a:t>
            </a:r>
            <a:r>
              <a:rPr lang="el-GR" altLang="el-GR" dirty="0" smtClean="0"/>
              <a:t>(παραγωγή τοξίνης).  </a:t>
            </a:r>
          </a:p>
          <a:p>
            <a:pPr eaLnBrk="1" hangingPunct="1"/>
            <a:r>
              <a:rPr lang="el-GR" altLang="el-GR" dirty="0" smtClean="0"/>
              <a:t>Η παραγωγή μεμβρανών όμως δεν θεωρείται απαραίτητη για την διάγνωση της νόσου.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849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της </a:t>
            </a:r>
            <a:r>
              <a:rPr lang="el-GR" dirty="0" err="1"/>
              <a:t>βρυκέλλωσης</a:t>
            </a:r>
            <a:r>
              <a:rPr lang="el-GR" dirty="0"/>
              <a:t>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Η ύπαρξη σπληνομεγαλίας είναι ενδεικτικό βαρείας νόσου.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Έχουν περιγραφεί και άλλα συμπτώματα, όπως ορχίτιδα, </a:t>
            </a:r>
            <a:r>
              <a:rPr lang="el-GR" altLang="el-GR" dirty="0" err="1" smtClean="0"/>
              <a:t>επιδυδιμίτιδα</a:t>
            </a:r>
            <a:r>
              <a:rPr lang="el-GR" altLang="el-GR" dirty="0" smtClean="0"/>
              <a:t>, οστεομυελίτιδα, ενδοκαρδίτιδα, </a:t>
            </a:r>
            <a:r>
              <a:rPr lang="el-GR" altLang="el-GR" dirty="0" err="1" smtClean="0"/>
              <a:t>μηνιγγοεγκεφαλίτιδα</a:t>
            </a:r>
            <a:r>
              <a:rPr lang="el-GR" altLang="el-GR" dirty="0" smtClean="0"/>
              <a:t>, κυρίως από την </a:t>
            </a:r>
            <a:r>
              <a:rPr lang="el-GR" altLang="el-GR" dirty="0" err="1" smtClean="0"/>
              <a:t>βρουκέλλα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melitensis</a:t>
            </a:r>
            <a:r>
              <a:rPr lang="en-US" altLang="el-GR" dirty="0" smtClean="0"/>
              <a:t> </a:t>
            </a:r>
            <a:r>
              <a:rPr lang="el-GR" altLang="el-GR" dirty="0" smtClean="0"/>
              <a:t>και </a:t>
            </a:r>
            <a:r>
              <a:rPr lang="en-US" altLang="el-GR" dirty="0" err="1" smtClean="0"/>
              <a:t>suis</a:t>
            </a:r>
            <a:r>
              <a:rPr lang="el-GR" altLang="el-GR" dirty="0" smtClean="0"/>
              <a:t>.</a:t>
            </a:r>
            <a:endParaRPr lang="el-GR" altLang="el-GR" u="sng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Χρόνια</a:t>
            </a:r>
          </a:p>
          <a:p>
            <a:pPr marL="355600" indent="0" eaLnBrk="1" hangingPunct="1">
              <a:lnSpc>
                <a:spcPct val="110000"/>
              </a:lnSpc>
              <a:buNone/>
            </a:pPr>
            <a:r>
              <a:rPr lang="el-GR" altLang="el-GR" dirty="0" smtClean="0"/>
              <a:t>Χαρακτηρίζεται από εύκολη κόπωση, μυαλγία, εξάρσεις πυρετού και κατάθλιψη που μπορεί να διαρκέσει για μήνες.</a:t>
            </a:r>
          </a:p>
          <a:p>
            <a:pPr marL="355600" indent="0" eaLnBrk="1" hangingPunct="1">
              <a:lnSpc>
                <a:spcPct val="110000"/>
              </a:lnSpc>
              <a:buNone/>
            </a:pPr>
            <a:r>
              <a:rPr lang="el-GR" altLang="el-GR" dirty="0" smtClean="0"/>
              <a:t>Υπάρχει σπληνομεγαλία.  </a:t>
            </a:r>
          </a:p>
          <a:p>
            <a:pPr marL="355600" indent="0" eaLnBrk="1" hangingPunct="1">
              <a:lnSpc>
                <a:spcPct val="110000"/>
              </a:lnSpc>
              <a:buNone/>
            </a:pPr>
            <a:r>
              <a:rPr lang="el-GR" altLang="el-GR" dirty="0" smtClean="0"/>
              <a:t>Πρέπει να </a:t>
            </a:r>
            <a:r>
              <a:rPr lang="el-GR" altLang="el-GR" dirty="0" err="1" smtClean="0"/>
              <a:t>διαφοροδιαγνωσθεί</a:t>
            </a:r>
            <a:r>
              <a:rPr lang="el-GR" altLang="el-GR" dirty="0" smtClean="0"/>
              <a:t> από άλλες αιτίες παρατεταμένου πυρετού.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441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της </a:t>
            </a:r>
            <a:r>
              <a:rPr lang="el-GR" dirty="0" err="1"/>
              <a:t>βρυκέλλωσης</a:t>
            </a:r>
            <a:r>
              <a:rPr lang="el-GR" dirty="0"/>
              <a:t>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808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Εντοπισμένη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Είναι σπάνια. Μπορεί να προσβληθούν οι αρθρώσεις, τα οστά, ο σπλήνας, το ενδοκάρδιο, οι πνεύμονες, το ουροποιητικό ή το νευρικό σύστημα αλλά συστηματικά συμπτώματα υπάρχουν μόνο στ 1/3 των κλινικών περιπτώσεων.  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Ο τίτλος των αντισωμάτων είναι χαμηλός και η διάγνωση γίνεται με καλλιέργεια των μικροοργανισμών από την πάσχουσα περιοχή.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6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Διάγνωση </a:t>
            </a:r>
            <a:r>
              <a:rPr lang="el-GR" dirty="0" err="1" smtClean="0"/>
              <a:t>βρουκέλλωσης</a:t>
            </a:r>
            <a:endParaRPr lang="el-GR" dirty="0"/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Στο 50% των ασθενών οι αιμοκαλλιέργειες είναι θετικές για </a:t>
            </a:r>
            <a:r>
              <a:rPr lang="el-GR" altLang="el-GR" dirty="0" err="1" smtClean="0"/>
              <a:t>βρουκέλλες</a:t>
            </a:r>
            <a:r>
              <a:rPr lang="el-GR" altLang="el-GR" dirty="0" smtClean="0"/>
              <a:t> στην οξεία φάση της νόσου.  </a:t>
            </a:r>
          </a:p>
          <a:p>
            <a:pPr eaLnBrk="1" hangingPunct="1"/>
            <a:r>
              <a:rPr lang="el-GR" altLang="el-GR" dirty="0" smtClean="0"/>
              <a:t>Σε χρόνιες όμως μορφές της νόσου οι αιμοκαλλιέργειες είναι λιγότερο βοηθητικές.  </a:t>
            </a:r>
          </a:p>
          <a:p>
            <a:pPr eaLnBrk="1" hangingPunct="1"/>
            <a:r>
              <a:rPr lang="el-GR" altLang="el-GR" dirty="0" smtClean="0"/>
              <a:t>Στην οξεία φάση, καλλιέργειες μυελού οστών μπορεί να είναι επίσης θετικές.  </a:t>
            </a:r>
          </a:p>
          <a:p>
            <a:pPr eaLnBrk="1" hangingPunct="1"/>
            <a:r>
              <a:rPr lang="el-GR" altLang="el-GR" dirty="0" smtClean="0"/>
              <a:t>Ο έλεγχος με </a:t>
            </a:r>
            <a:r>
              <a:rPr lang="el-GR" altLang="el-GR" dirty="0" err="1" smtClean="0"/>
              <a:t>συγκολλητινοαντίδραση</a:t>
            </a:r>
            <a:r>
              <a:rPr lang="el-GR" altLang="el-GR" dirty="0" smtClean="0"/>
              <a:t> (αντίδραση </a:t>
            </a:r>
            <a:r>
              <a:rPr lang="en-US" altLang="el-GR" dirty="0" smtClean="0"/>
              <a:t>Wright</a:t>
            </a:r>
            <a:r>
              <a:rPr lang="el-GR" altLang="el-GR" dirty="0" smtClean="0"/>
              <a:t>) όταν δείχνει 4 φορές αύξηση του τίτλου των αντισωμάτων είναι πολύ πιο ενδεικτική της </a:t>
            </a:r>
            <a:r>
              <a:rPr lang="el-GR" altLang="el-GR" dirty="0" err="1" smtClean="0"/>
              <a:t>βρουκέλλωσης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dirty="0" smtClean="0"/>
              <a:t>Ειδικά αντισώματα στην </a:t>
            </a:r>
            <a:r>
              <a:rPr lang="el-GR" altLang="el-GR" dirty="0" err="1" smtClean="0"/>
              <a:t>βρουκέλλα</a:t>
            </a:r>
            <a:r>
              <a:rPr lang="el-GR" altLang="el-GR" dirty="0" smtClean="0"/>
              <a:t> ανιχνεύονται τώρα με </a:t>
            </a:r>
            <a:r>
              <a:rPr lang="en-US" altLang="el-GR" dirty="0" smtClean="0"/>
              <a:t>Elisa. </a:t>
            </a:r>
            <a:endParaRPr lang="el-GR" alt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6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</a:t>
            </a:r>
            <a:r>
              <a:rPr lang="el-GR" dirty="0" err="1" smtClean="0"/>
              <a:t>βρουκέλλωσης</a:t>
            </a:r>
            <a:endParaRPr lang="el-GR" dirty="0"/>
          </a:p>
        </p:txBody>
      </p:sp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Χορηγούνται </a:t>
            </a:r>
            <a:r>
              <a:rPr lang="el-GR" altLang="el-GR" b="1" dirty="0" err="1" smtClean="0"/>
              <a:t>δοξυκυκλίνη</a:t>
            </a:r>
            <a:r>
              <a:rPr lang="el-GR" altLang="el-GR" b="1" dirty="0" smtClean="0"/>
              <a:t> σε συνδυασμό με </a:t>
            </a:r>
            <a:r>
              <a:rPr lang="el-GR" altLang="el-GR" b="1" dirty="0" err="1" smtClean="0"/>
              <a:t>ριφαμπικίνη</a:t>
            </a:r>
            <a:r>
              <a:rPr lang="el-GR" altLang="el-GR" b="1" dirty="0" smtClean="0"/>
              <a:t> για 6 εβδομάδες.  </a:t>
            </a:r>
          </a:p>
          <a:p>
            <a:pPr eaLnBrk="1" hangingPunct="1"/>
            <a:r>
              <a:rPr lang="el-GR" altLang="el-GR" dirty="0" smtClean="0"/>
              <a:t>Αν και η θνητότητα είναι χαμηλή στο 2%, η νόσος είναι ανθεκτική στην θεραπεία και συχνά συμβαίνουν υποτροπές.  </a:t>
            </a:r>
          </a:p>
          <a:p>
            <a:pPr eaLnBrk="1" hangingPunct="1"/>
            <a:r>
              <a:rPr lang="el-GR" altLang="el-GR" dirty="0" smtClean="0"/>
              <a:t>Ένας άλλος τρόπος θεραπείας είναι ο συνδυασμός της στρεπτομυκίνης με </a:t>
            </a:r>
            <a:r>
              <a:rPr lang="el-GR" altLang="el-GR" dirty="0" err="1" smtClean="0"/>
              <a:t>τετρακυκλίνη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dirty="0" smtClean="0"/>
              <a:t>Χρειάζεται καλή υγιεινή στην επαφή με ζώα, καταπολέμηση των λοιμώξεων στα ζώα και παστερίωση του γάλακτος. Δεν υπάρχει εμβόλιο.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2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Λοιμώξεις από </a:t>
            </a:r>
            <a:r>
              <a:rPr lang="el-GR" dirty="0" err="1" smtClean="0"/>
              <a:t>μπορντετέλλα</a:t>
            </a:r>
            <a:endParaRPr lang="el-GR" dirty="0"/>
          </a:p>
        </p:txBody>
      </p:sp>
      <p:sp>
        <p:nvSpPr>
          <p:cNvPr id="8909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</a:t>
            </a:r>
            <a:r>
              <a:rPr lang="en-US" altLang="el-GR" dirty="0" err="1" smtClean="0"/>
              <a:t>bordetella</a:t>
            </a:r>
            <a:r>
              <a:rPr lang="el-GR" altLang="el-GR" dirty="0" smtClean="0"/>
              <a:t> είναι αρνητικός </a:t>
            </a:r>
            <a:r>
              <a:rPr lang="el-GR" altLang="el-GR" dirty="0" err="1" smtClean="0"/>
              <a:t>κοκκοβάκιλλος</a:t>
            </a:r>
            <a:r>
              <a:rPr lang="el-GR" altLang="el-GR" dirty="0" smtClean="0"/>
              <a:t>. Η </a:t>
            </a:r>
            <a:r>
              <a:rPr lang="en-US" altLang="el-GR" dirty="0" smtClean="0"/>
              <a:t>b</a:t>
            </a:r>
            <a:r>
              <a:rPr lang="el-GR" altLang="el-GR" dirty="0" smtClean="0"/>
              <a:t>. </a:t>
            </a:r>
            <a:r>
              <a:rPr lang="en-US" altLang="el-GR" dirty="0" smtClean="0"/>
              <a:t>pertussis</a:t>
            </a:r>
            <a:r>
              <a:rPr lang="el-GR" altLang="el-GR" dirty="0" smtClean="0"/>
              <a:t> προκαλεί </a:t>
            </a:r>
            <a:r>
              <a:rPr lang="el-GR" altLang="el-GR" dirty="0" err="1" smtClean="0"/>
              <a:t>κοκκύτη</a:t>
            </a:r>
            <a:r>
              <a:rPr lang="el-GR" altLang="el-GR" dirty="0" smtClean="0"/>
              <a:t>. Η </a:t>
            </a:r>
            <a:r>
              <a:rPr lang="en-US" altLang="el-GR" dirty="0" smtClean="0"/>
              <a:t>b</a:t>
            </a:r>
            <a:r>
              <a:rPr lang="el-GR" altLang="el-GR" dirty="0" smtClean="0"/>
              <a:t>. </a:t>
            </a:r>
            <a:r>
              <a:rPr lang="en-US" altLang="el-GR" dirty="0" err="1" smtClean="0"/>
              <a:t>Parapertussis</a:t>
            </a:r>
            <a:r>
              <a:rPr lang="el-GR" altLang="el-GR" dirty="0" smtClean="0"/>
              <a:t> και η </a:t>
            </a:r>
            <a:r>
              <a:rPr lang="en-US" altLang="el-GR" dirty="0" smtClean="0"/>
              <a:t>b</a:t>
            </a:r>
            <a:r>
              <a:rPr lang="el-GR" altLang="el-GR" dirty="0" smtClean="0"/>
              <a:t>. </a:t>
            </a:r>
            <a:r>
              <a:rPr lang="en-US" altLang="el-GR" dirty="0" err="1" smtClean="0"/>
              <a:t>Bronchiseptica</a:t>
            </a:r>
            <a:r>
              <a:rPr lang="el-GR" altLang="el-GR" dirty="0" smtClean="0"/>
              <a:t> πιο ήπιες λοιμώξεις.  </a:t>
            </a:r>
            <a:endParaRPr lang="el-GR" altLang="el-GR" b="1" dirty="0" smtClean="0"/>
          </a:p>
          <a:p>
            <a:pPr eaLnBrk="1" hangingPunct="1"/>
            <a:r>
              <a:rPr lang="el-GR" altLang="el-GR" b="1" dirty="0" err="1" smtClean="0"/>
              <a:t>Κοκκύτης</a:t>
            </a:r>
            <a:endParaRPr lang="el-GR" altLang="el-GR" dirty="0" smtClean="0"/>
          </a:p>
          <a:p>
            <a:pPr marL="355600" indent="0" eaLnBrk="1" hangingPunct="1">
              <a:buNone/>
            </a:pPr>
            <a:r>
              <a:rPr lang="el-GR" altLang="el-GR" dirty="0" smtClean="0"/>
              <a:t>Ο </a:t>
            </a:r>
            <a:r>
              <a:rPr lang="el-GR" altLang="el-GR" dirty="0" err="1" smtClean="0"/>
              <a:t>κοκκύτης</a:t>
            </a:r>
            <a:r>
              <a:rPr lang="el-GR" altLang="el-GR" dirty="0" smtClean="0"/>
              <a:t> έχει παγκόσμια επίπτωση.  Είναι πολύ μεταδοτικός και μεταδίδεται δια σταγονιδίων. Τα αρχικά συμπτώματα δεν διακρίνονται από άλλες νόσους του άνω αναπνευστικού, και έτσι η λοίμωξη μεταδίδεται πολύ εύκολα. Μετά το 1995, όμως 94% του πληθυσμού στις ανεπτυγμένες χώρες είναι εμβολιασμένο και η επίπτωση έχει πέσει δραματικά.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33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εικόνα </a:t>
            </a:r>
            <a:r>
              <a:rPr lang="el-GR" dirty="0" err="1" smtClean="0"/>
              <a:t>κοκκύτη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901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328592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Η περίοδος επωάσεως είναι 7-10 μέρες.  Η νόσος σε ποσοστό 90% προσβάλλει παιδιά κάτω των 5 ετών.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Κατά την διάρκεια του πρώτου σταδίου, </a:t>
            </a:r>
            <a:r>
              <a:rPr lang="el-GR" altLang="el-GR" b="1" dirty="0" smtClean="0"/>
              <a:t>του καταρροϊκού, </a:t>
            </a:r>
            <a:r>
              <a:rPr lang="el-GR" altLang="el-GR" dirty="0" smtClean="0"/>
              <a:t>ο ασθενής είναι πολύ μεταδοτικός.  Παρουσιάζει κακουχία, ανορεξία, βλεννώδη ρινόρροια και επιπεφυκίτιδα.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Στο δεύτερο στάδιο, </a:t>
            </a:r>
            <a:r>
              <a:rPr lang="el-GR" altLang="el-GR" b="1" dirty="0" smtClean="0"/>
              <a:t>το </a:t>
            </a:r>
            <a:r>
              <a:rPr lang="el-GR" altLang="el-GR" b="1" dirty="0" err="1" smtClean="0"/>
              <a:t>παροξυσμικό</a:t>
            </a:r>
            <a:r>
              <a:rPr lang="el-GR" altLang="el-GR" b="1" dirty="0" smtClean="0"/>
              <a:t>, </a:t>
            </a:r>
            <a:r>
              <a:rPr lang="el-GR" altLang="el-GR" dirty="0" smtClean="0"/>
              <a:t>που αρχίζει μια εβδομάδα αργότερα, παρουσιάζονται οι χαρακτηριστικοί παροξυσμοί του βήχα.  Παροξυσμοί σπασμωδικού βήχα με χαρακτηριστικό εισπνευστικό συριγμό, εμφανίζονται στους νεότερους ασθενείς, όπου ο αυλός του αναπνευστικού σωλήνα αναπτύσσει εκκρίματα και οίδημα.  Ο συριγμός οφείλεται σε αέρα που έλκεται με βία στον </a:t>
            </a:r>
            <a:r>
              <a:rPr lang="el-GR" altLang="el-GR" dirty="0" err="1" smtClean="0"/>
              <a:t>εστενωμένο</a:t>
            </a:r>
            <a:r>
              <a:rPr lang="el-GR" altLang="el-GR" dirty="0" smtClean="0"/>
              <a:t> αυλό.  Οι παροξυσμοί του </a:t>
            </a:r>
            <a:r>
              <a:rPr lang="el-GR" altLang="el-GR" dirty="0" err="1" smtClean="0"/>
              <a:t>κοκκύτη</a:t>
            </a:r>
            <a:r>
              <a:rPr lang="el-GR" altLang="el-GR" dirty="0" smtClean="0"/>
              <a:t> συνήθως τελειώνουν με έμετο.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552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</a:t>
            </a:r>
            <a:r>
              <a:rPr lang="el-GR" dirty="0" err="1"/>
              <a:t>κοκκύτη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Συχνά στον </a:t>
            </a:r>
            <a:r>
              <a:rPr lang="el-GR" altLang="el-GR" dirty="0" err="1" smtClean="0"/>
              <a:t>κοκκύτη</a:t>
            </a:r>
            <a:r>
              <a:rPr lang="el-GR" altLang="el-GR" dirty="0" smtClean="0"/>
              <a:t> παρατηρείται οίδημα των επιπεφυκότων, </a:t>
            </a:r>
            <a:r>
              <a:rPr lang="el-GR" altLang="el-GR" dirty="0" err="1" smtClean="0"/>
              <a:t>πετέχειες</a:t>
            </a:r>
            <a:r>
              <a:rPr lang="el-GR" altLang="el-GR" dirty="0" smtClean="0"/>
              <a:t> και εξέλκωση του χαλινού της γλώσσης.  Χαρακτηριστική είναι επίσης η λεμφοκυττάρωση και το 90% των λευκών αιμοσφαιρίων του ασθενούς είναι λεμφοκύτταρα.  </a:t>
            </a:r>
          </a:p>
          <a:p>
            <a:pPr eaLnBrk="1" hangingPunct="1"/>
            <a:r>
              <a:rPr lang="el-GR" altLang="el-GR" dirty="0" smtClean="0"/>
              <a:t>Το </a:t>
            </a:r>
            <a:r>
              <a:rPr lang="el-GR" altLang="el-GR" dirty="0" err="1" smtClean="0"/>
              <a:t>παροξυσμικό</a:t>
            </a:r>
            <a:r>
              <a:rPr lang="el-GR" altLang="el-GR" dirty="0" smtClean="0"/>
              <a:t> στάδιο διαρκεί περίπου 2 εβδομάδες και μπορεί να εμφανίσει σοβαρές</a:t>
            </a:r>
            <a:r>
              <a:rPr lang="el-GR" altLang="el-GR" b="1" dirty="0" smtClean="0"/>
              <a:t> επιπλοκές </a:t>
            </a:r>
            <a:r>
              <a:rPr lang="el-GR" altLang="el-GR" dirty="0" smtClean="0"/>
              <a:t>όπως </a:t>
            </a:r>
            <a:r>
              <a:rPr lang="el-GR" altLang="el-GR" b="1" dirty="0" smtClean="0"/>
              <a:t>πνευμονία, </a:t>
            </a:r>
            <a:r>
              <a:rPr lang="el-GR" altLang="el-GR" b="1" dirty="0" err="1" smtClean="0"/>
              <a:t>ατελεκτασία</a:t>
            </a:r>
            <a:r>
              <a:rPr lang="el-GR" altLang="el-GR" b="1" dirty="0" smtClean="0"/>
              <a:t>, πρόπτωση του εντέρου και βουβωνοκήλη</a:t>
            </a:r>
            <a:r>
              <a:rPr lang="el-GR" altLang="el-GR" dirty="0" smtClean="0"/>
              <a:t>.  Μπορεί επίσης να συμβεί εγκεφαλική </a:t>
            </a:r>
            <a:r>
              <a:rPr lang="el-GR" altLang="el-GR" dirty="0" err="1" smtClean="0"/>
              <a:t>ανοξία</a:t>
            </a:r>
            <a:r>
              <a:rPr lang="el-GR" altLang="el-GR" dirty="0" smtClean="0"/>
              <a:t> ιδίως σε μικρότερα παιδιά και να οδηγήσει σε σπασμούς.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8551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Διάγνωση </a:t>
            </a:r>
            <a:r>
              <a:rPr lang="el-GR" dirty="0" err="1" smtClean="0"/>
              <a:t>κοκκύτη</a:t>
            </a:r>
            <a:endParaRPr lang="el-GR" dirty="0"/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altLang="el-GR" dirty="0" smtClean="0"/>
              <a:t>Η διάγνωση βοηθιέται από το ιστορικό, την ηλικία του ασθενούς και τον χαρακτήρα του βήχα (</a:t>
            </a:r>
            <a:r>
              <a:rPr lang="el-GR" altLang="el-GR" dirty="0" err="1" smtClean="0"/>
              <a:t>υλακώδης</a:t>
            </a:r>
            <a:r>
              <a:rPr lang="el-GR" altLang="el-GR" dirty="0" smtClean="0"/>
              <a:t>).  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l-GR" dirty="0" smtClean="0"/>
              <a:t>Επιβεβαιώνεται μεγαλώνοντας τους υπεύθυνους μικροοργανισμούς σε καλλιέργειες.</a:t>
            </a:r>
            <a:endParaRPr lang="el-GR" altLang="el-GR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06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</a:t>
            </a:r>
            <a:r>
              <a:rPr lang="el-GR" dirty="0" err="1" smtClean="0"/>
              <a:t>κοκκύτη</a:t>
            </a:r>
            <a:endParaRPr lang="el-GR" dirty="0"/>
          </a:p>
        </p:txBody>
      </p:sp>
      <p:sp>
        <p:nvSpPr>
          <p:cNvPr id="921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altLang="el-GR" dirty="0" smtClean="0"/>
              <a:t>Αν η νόσος αναγνωρισθεί στο καταρροϊκό στάδιο, η χρήση </a:t>
            </a:r>
            <a:r>
              <a:rPr lang="el-GR" altLang="el-GR" dirty="0" err="1" smtClean="0"/>
              <a:t>ερυθρομυκίνης</a:t>
            </a:r>
            <a:r>
              <a:rPr lang="el-GR" altLang="el-GR" dirty="0" smtClean="0"/>
              <a:t> θα ελαττώσει την σοβαρότητα της πορείας της νόσου.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l-GR" dirty="0" smtClean="0"/>
              <a:t>Στο </a:t>
            </a:r>
            <a:r>
              <a:rPr lang="el-GR" altLang="el-GR" dirty="0" err="1" smtClean="0"/>
              <a:t>παροξυσμικό</a:t>
            </a:r>
            <a:r>
              <a:rPr lang="el-GR" altLang="el-GR" dirty="0" smtClean="0"/>
              <a:t> στάδιο τα αντιβιοτικά έχουν πολύ μικρό ρόλο 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08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Πρόληψη </a:t>
            </a:r>
            <a:r>
              <a:rPr lang="el-GR" dirty="0" err="1" smtClean="0"/>
              <a:t>κοκκύτη</a:t>
            </a:r>
            <a:endParaRPr lang="el-GR" dirty="0"/>
          </a:p>
        </p:txBody>
      </p:sp>
      <p:sp>
        <p:nvSpPr>
          <p:cNvPr id="931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Όσοι μολύνονται ή νοσούν πρέπει να απομονωθούν κι αυτό είναι σημαντικό όπου υπάρχει υπερπληθυσμός, όπως τα εσωτερικά σχολεία.  </a:t>
            </a:r>
          </a:p>
          <a:p>
            <a:pPr eaLnBrk="1" hangingPunct="1"/>
            <a:r>
              <a:rPr lang="el-GR" altLang="el-GR" dirty="0" smtClean="0"/>
              <a:t>Ο </a:t>
            </a:r>
            <a:r>
              <a:rPr lang="el-GR" altLang="el-GR" dirty="0" err="1" smtClean="0"/>
              <a:t>κοκκύτης</a:t>
            </a:r>
            <a:r>
              <a:rPr lang="el-GR" altLang="el-GR" dirty="0" smtClean="0"/>
              <a:t> είναι νόσος που προλαμβάνεται λόγω της ύπαρξης του εμβολίου. </a:t>
            </a:r>
          </a:p>
          <a:p>
            <a:pPr eaLnBrk="1" hangingPunct="1"/>
            <a:r>
              <a:rPr lang="el-GR" altLang="el-GR" dirty="0" smtClean="0"/>
              <a:t> Έχουν αναφερθεί σπάνιες επιπλοκές από το εμβόλιο όπως σπασμοί, εγκεφαλοπάθεια αλλά είναι σαφώς πολύ λιγότερες από τον </a:t>
            </a:r>
            <a:r>
              <a:rPr lang="el-GR" altLang="el-GR" dirty="0" err="1" smtClean="0"/>
              <a:t>κοκκύτη</a:t>
            </a:r>
            <a:r>
              <a:rPr lang="el-GR" altLang="el-GR" dirty="0" smtClean="0"/>
              <a:t> αυτόν καθ’ αυτόν.  </a:t>
            </a:r>
          </a:p>
          <a:p>
            <a:pPr eaLnBrk="1" hangingPunct="1"/>
            <a:r>
              <a:rPr lang="el-GR" altLang="el-GR" dirty="0" smtClean="0"/>
              <a:t>Κάθε παιδί που εκτίθεται σε ασθενή με </a:t>
            </a:r>
            <a:r>
              <a:rPr lang="el-GR" altLang="el-GR" dirty="0" err="1" smtClean="0"/>
              <a:t>κοκκύτη</a:t>
            </a:r>
            <a:r>
              <a:rPr lang="el-GR" altLang="el-GR" dirty="0" smtClean="0"/>
              <a:t> πρέπει προφυλακτικά να λαμβάνει </a:t>
            </a:r>
            <a:r>
              <a:rPr lang="el-GR" altLang="el-GR" dirty="0" err="1" smtClean="0"/>
              <a:t>ερυθρομυκίνη</a:t>
            </a:r>
            <a:r>
              <a:rPr lang="el-GR" altLang="el-GR" dirty="0" smtClean="0"/>
              <a:t>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5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</a:t>
            </a:r>
            <a:r>
              <a:rPr lang="el-GR" dirty="0" smtClean="0"/>
              <a:t>εικόνα διφθερίτιδας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νόσος αυτή είναι ύπουλη στην αρχή και </a:t>
            </a:r>
            <a:r>
              <a:rPr lang="el-GR" altLang="el-GR" b="1" dirty="0" smtClean="0"/>
              <a:t>χαρακτηρίζεται από ταχυκαρδία αλλά χαμηλό πυρετό. </a:t>
            </a:r>
          </a:p>
          <a:p>
            <a:pPr eaLnBrk="1" hangingPunct="1"/>
            <a:r>
              <a:rPr lang="el-GR" altLang="el-GR" dirty="0" smtClean="0"/>
              <a:t>Όταν ο ασθενής επιμολύνεται με άλλα μικρόβια, όπως πχ με </a:t>
            </a:r>
            <a:r>
              <a:rPr lang="el-GR" altLang="el-GR" dirty="0" err="1" smtClean="0"/>
              <a:t>πυογενείς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στρεπτοκόκκους</a:t>
            </a:r>
            <a:r>
              <a:rPr lang="el-GR" altLang="el-GR" dirty="0" smtClean="0"/>
              <a:t>, τότε υπάρχει υψηλός πυρετός.  </a:t>
            </a:r>
            <a:endParaRPr lang="el-GR" altLang="el-GR" b="1" u="sng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9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Κοκκύτης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/>
          </a:p>
        </p:txBody>
      </p:sp>
      <p:pic>
        <p:nvPicPr>
          <p:cNvPr id="7170" name="Picture 2" descr="File:Pertussis lo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747" y="1628799"/>
            <a:ext cx="4230052" cy="44469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ile:Pertuss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799"/>
            <a:ext cx="3481857" cy="44469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332141" y="6143275"/>
            <a:ext cx="4543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Pertussis </a:t>
            </a:r>
            <a:r>
              <a:rPr lang="en-US" sz="1200" dirty="0" err="1" smtClean="0">
                <a:latin typeface="+mn-lt"/>
                <a:hlinkClick r:id="rId4"/>
              </a:rPr>
              <a:t>lores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5" tooltip="User:Der Lange"/>
              </a:rPr>
              <a:t>Der Lange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9" name="Rectangle 7"/>
          <p:cNvSpPr/>
          <p:nvPr/>
        </p:nvSpPr>
        <p:spPr>
          <a:xfrm>
            <a:off x="152864" y="6143274"/>
            <a:ext cx="4543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 smtClean="0">
                <a:latin typeface="+mn-lt"/>
                <a:hlinkClick r:id="rId6"/>
              </a:rPr>
              <a:t>Pertussis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Doc James"/>
              </a:rPr>
              <a:t>Doc James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17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Λοιμώξεις από </a:t>
            </a:r>
            <a:r>
              <a:rPr lang="el-GR" dirty="0" err="1" smtClean="0"/>
              <a:t>αιμόφιλους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 αιμόφιλος (</a:t>
            </a:r>
            <a:r>
              <a:rPr lang="en-US" altLang="el-GR" dirty="0" smtClean="0"/>
              <a:t>haemophilus</a:t>
            </a:r>
            <a:r>
              <a:rPr lang="el-GR" altLang="el-GR" dirty="0" smtClean="0"/>
              <a:t>) είναι αρνητικός κατά </a:t>
            </a:r>
            <a:r>
              <a:rPr lang="en-US" altLang="el-GR" dirty="0" smtClean="0"/>
              <a:t>Gram </a:t>
            </a:r>
            <a:r>
              <a:rPr lang="el-GR" altLang="el-GR" dirty="0" err="1" smtClean="0"/>
              <a:t>κοκκοβάκιλος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dirty="0" smtClean="0"/>
              <a:t>Οι </a:t>
            </a:r>
            <a:r>
              <a:rPr lang="el-GR" altLang="el-GR" dirty="0" err="1" smtClean="0"/>
              <a:t>παθογενετικές</a:t>
            </a:r>
            <a:r>
              <a:rPr lang="el-GR" altLang="el-GR" dirty="0" smtClean="0"/>
              <a:t> μορφές περιλαμβάνουν τον </a:t>
            </a:r>
            <a:r>
              <a:rPr lang="el-GR" altLang="el-GR" dirty="0" err="1" smtClean="0"/>
              <a:t>αιμόφιλο</a:t>
            </a:r>
            <a:r>
              <a:rPr lang="el-GR" altLang="el-GR" dirty="0" smtClean="0"/>
              <a:t> </a:t>
            </a:r>
            <a:r>
              <a:rPr lang="en-US" altLang="el-GR" b="1" dirty="0" err="1" smtClean="0"/>
              <a:t>influenzae</a:t>
            </a:r>
            <a:r>
              <a:rPr lang="el-GR" altLang="el-GR" b="1" dirty="0" smtClean="0"/>
              <a:t>, </a:t>
            </a:r>
            <a:r>
              <a:rPr lang="en-US" altLang="el-GR" b="1" dirty="0" err="1" smtClean="0"/>
              <a:t>ducrei</a:t>
            </a:r>
            <a:r>
              <a:rPr lang="el-GR" altLang="el-GR" b="1" dirty="0" smtClean="0"/>
              <a:t>, και </a:t>
            </a:r>
            <a:r>
              <a:rPr lang="en-US" altLang="el-GR" b="1" dirty="0" err="1" smtClean="0"/>
              <a:t>parainfluenzae</a:t>
            </a:r>
            <a:r>
              <a:rPr lang="el-GR" altLang="el-GR" b="1" dirty="0" smtClean="0"/>
              <a:t>.  </a:t>
            </a:r>
          </a:p>
          <a:p>
            <a:pPr eaLnBrk="1" hangingPunct="1"/>
            <a:r>
              <a:rPr lang="el-GR" altLang="el-GR" dirty="0" smtClean="0"/>
              <a:t>Οι μορφές των κόκκων αυτών που περιβάλλονται από </a:t>
            </a:r>
            <a:r>
              <a:rPr lang="el-GR" altLang="el-GR" b="1" dirty="0" smtClean="0"/>
              <a:t>κάψα </a:t>
            </a:r>
            <a:r>
              <a:rPr lang="el-GR" altLang="el-GR" dirty="0" smtClean="0"/>
              <a:t>προκαλούν έντονη νόσο όπως </a:t>
            </a:r>
            <a:r>
              <a:rPr lang="el-GR" altLang="el-GR" b="1" dirty="0" smtClean="0"/>
              <a:t>μηνιγγίτιδα, </a:t>
            </a:r>
            <a:r>
              <a:rPr lang="el-GR" altLang="el-GR" dirty="0" smtClean="0"/>
              <a:t>ενώ οι μορφές εκείνες χωρίς κάψα προκαλούν τοπικές λοιμώξεις όπως βρογχίτιδα.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1326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Λοιμώξεις από </a:t>
            </a:r>
            <a:r>
              <a:rPr lang="el-GR" dirty="0" err="1"/>
              <a:t>αιμόφιλους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993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435280" cy="5472608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Ο αιμόφιλος γενικά βρίσκεται σε ένα 80% στο άνω αναπνευστικό σύστημα των υγιών ατόμων.  Έξι </a:t>
            </a:r>
            <a:r>
              <a:rPr lang="el-GR" altLang="el-GR" dirty="0" err="1" smtClean="0"/>
              <a:t>αντιγονικοί</a:t>
            </a:r>
            <a:r>
              <a:rPr lang="el-GR" altLang="el-GR" dirty="0" smtClean="0"/>
              <a:t> τύποι </a:t>
            </a:r>
            <a:r>
              <a:rPr lang="el-GR" altLang="el-GR" dirty="0" err="1" smtClean="0"/>
              <a:t>αιμόφιλου</a:t>
            </a:r>
            <a:r>
              <a:rPr lang="el-GR" altLang="el-GR" dirty="0" smtClean="0"/>
              <a:t> έχουν ανακαλυφθεί και από αυτούς ο β είναι ο πλέον </a:t>
            </a:r>
            <a:r>
              <a:rPr lang="el-GR" altLang="el-GR" dirty="0" err="1" smtClean="0"/>
              <a:t>παθογενετικός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Ευτυχώς τώρα υπάρχει ένα εμβόλιο και σε μερικές αναπτυσσόμενες χώρες έχουν γίνει μαζικοί εμβολιασμοί.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Οι ασθενείς που έχουν κάνει </a:t>
            </a:r>
            <a:r>
              <a:rPr lang="el-GR" altLang="el-GR" dirty="0" err="1" smtClean="0"/>
              <a:t>σπληνεκτομή</a:t>
            </a:r>
            <a:r>
              <a:rPr lang="el-GR" altLang="el-GR" dirty="0" smtClean="0"/>
              <a:t>, εκείνοι που έχουν </a:t>
            </a:r>
            <a:r>
              <a:rPr lang="el-GR" altLang="el-GR" dirty="0" err="1" smtClean="0"/>
              <a:t>υποσπηνισμό</a:t>
            </a:r>
            <a:r>
              <a:rPr lang="el-GR" altLang="el-GR" dirty="0" smtClean="0"/>
              <a:t> (δρεπανοκυτταρική αναιμία) και εκείνοι που είναι θετικοί για τον ιό </a:t>
            </a:r>
            <a:r>
              <a:rPr lang="en-US" altLang="el-GR" dirty="0" smtClean="0"/>
              <a:t>HIV </a:t>
            </a:r>
            <a:r>
              <a:rPr lang="el-GR" altLang="el-GR" dirty="0" smtClean="0"/>
              <a:t>πρέπει επίσης να εμβολιάζονται κατά του </a:t>
            </a:r>
            <a:r>
              <a:rPr lang="el-GR" altLang="el-GR" dirty="0" err="1" smtClean="0"/>
              <a:t>αιμοφίλου</a:t>
            </a:r>
            <a:r>
              <a:rPr lang="el-GR" altLang="el-GR" dirty="0" smtClean="0"/>
              <a:t>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Υπάρχει ένδειξη ότι η ανοσία στον </a:t>
            </a:r>
            <a:r>
              <a:rPr lang="el-GR" altLang="el-GR" dirty="0" err="1" smtClean="0"/>
              <a:t>αιμόφιλο</a:t>
            </a:r>
            <a:r>
              <a:rPr lang="el-GR" altLang="el-GR" dirty="0" smtClean="0"/>
              <a:t> αυξάνεται με την ηλικία και αυτό εξαρτάται από τον τίτλο των αντισωμάτων του </a:t>
            </a:r>
            <a:r>
              <a:rPr lang="el-GR" altLang="el-GR" dirty="0" err="1" smtClean="0"/>
              <a:t>ξενιστού</a:t>
            </a:r>
            <a:r>
              <a:rPr lang="el-GR" altLang="el-GR" dirty="0" smtClean="0"/>
              <a:t>.  Οι περισσότερες περιπτώσεις είναι αυτόχθονες και έτσι είναι συνήθεις οι σποραδικές λοιμώξεις.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796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Αιμόφιλος της </a:t>
            </a:r>
            <a:r>
              <a:rPr lang="el-GR" dirty="0" err="1" smtClean="0"/>
              <a:t>ινφλουέντζας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1003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Οι λοιμώξεις έχουν παγκόσμια επίπτωση αλλά έχουν ελαττωθεί σημαντικά μετά την χρήση του εμβολίου. Γενικά ο αιμόφιλος μπορεί να προκαλέσει:</a:t>
            </a:r>
          </a:p>
          <a:p>
            <a:pPr lvl="1">
              <a:lnSpc>
                <a:spcPct val="110000"/>
              </a:lnSpc>
            </a:pPr>
            <a:r>
              <a:rPr lang="el-GR" altLang="el-GR" dirty="0" smtClean="0"/>
              <a:t>Από το καρδιακό σύστημα-ενδοκαρδίτιδα και περικαρδίτιδα</a:t>
            </a:r>
          </a:p>
          <a:p>
            <a:pPr lvl="1">
              <a:lnSpc>
                <a:spcPct val="110000"/>
              </a:lnSpc>
            </a:pPr>
            <a:r>
              <a:rPr lang="el-GR" altLang="el-GR" dirty="0" smtClean="0"/>
              <a:t>Από το κεντρικό σύστημα-μηνιγγίτιδα και απόστημα εγκεφάλου</a:t>
            </a:r>
          </a:p>
          <a:p>
            <a:pPr lvl="1">
              <a:lnSpc>
                <a:spcPct val="110000"/>
              </a:lnSpc>
            </a:pPr>
            <a:r>
              <a:rPr lang="el-GR" altLang="el-GR" dirty="0" smtClean="0"/>
              <a:t>Διάφορα-σηπτική αρθρίτιδα, κυτταρίτιδα, </a:t>
            </a:r>
            <a:r>
              <a:rPr lang="el-GR" altLang="el-GR" dirty="0" err="1" smtClean="0"/>
              <a:t>επιγλωτίτιδα</a:t>
            </a:r>
            <a:r>
              <a:rPr lang="el-GR" altLang="el-GR" dirty="0" smtClean="0"/>
              <a:t> και μέση ωτίτιδα.</a:t>
            </a:r>
          </a:p>
          <a:p>
            <a:pPr lvl="1">
              <a:lnSpc>
                <a:spcPct val="110000"/>
              </a:lnSpc>
            </a:pPr>
            <a:r>
              <a:rPr lang="el-GR" altLang="el-GR" dirty="0" smtClean="0"/>
              <a:t>Η μηνιγγίτιδα από </a:t>
            </a:r>
            <a:r>
              <a:rPr lang="el-GR" altLang="el-GR" dirty="0" err="1" smtClean="0"/>
              <a:t>αιμόφιλο</a:t>
            </a:r>
            <a:r>
              <a:rPr lang="el-GR" altLang="el-GR" dirty="0" smtClean="0"/>
              <a:t> είναι τώρα πια σχετικά σπάνια, ιδίως μετά την εφαρμογή του εμβολίου.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313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Αιμόφιλος της </a:t>
            </a:r>
            <a:r>
              <a:rPr lang="el-GR" dirty="0" err="1"/>
              <a:t>ινφλουέντζας</a:t>
            </a:r>
            <a:r>
              <a:rPr lang="el-GR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Τα χαρακτηριστικά της περιλαμβάνουν απότομη έναρξη με ρίγος και υψηλό πυρετό, </a:t>
            </a:r>
            <a:r>
              <a:rPr lang="el-GR" altLang="el-GR" dirty="0" err="1" smtClean="0"/>
              <a:t>πετεχειώδες</a:t>
            </a:r>
            <a:r>
              <a:rPr lang="el-GR" altLang="el-GR" dirty="0" smtClean="0"/>
              <a:t> εξάνθημα, σηψαιμία και οξύ σηψαιμικό </a:t>
            </a:r>
            <a:r>
              <a:rPr lang="en-US" altLang="el-GR" dirty="0" smtClean="0"/>
              <a:t>shock</a:t>
            </a:r>
            <a:r>
              <a:rPr lang="el-GR" altLang="el-GR" dirty="0" smtClean="0"/>
              <a:t> καθώς και τα λοιπά χαρακτηριστικά κάθε μηνιγγικού συνδρόμου είτε αυτό είναι </a:t>
            </a:r>
            <a:r>
              <a:rPr lang="el-GR" altLang="el-GR" dirty="0" err="1" smtClean="0"/>
              <a:t>βακτηριογενές</a:t>
            </a:r>
            <a:r>
              <a:rPr lang="el-GR" altLang="el-GR" dirty="0" smtClean="0"/>
              <a:t> είτε είναι μικροβιακό. </a:t>
            </a:r>
          </a:p>
          <a:p>
            <a:pPr eaLnBrk="1" hangingPunct="1"/>
            <a:r>
              <a:rPr lang="el-GR" altLang="el-GR" dirty="0" smtClean="0"/>
              <a:t>Η </a:t>
            </a:r>
            <a:r>
              <a:rPr lang="el-GR" altLang="el-GR" dirty="0" err="1" smtClean="0"/>
              <a:t>επιγλωτίτιδα</a:t>
            </a:r>
            <a:r>
              <a:rPr lang="el-GR" altLang="el-GR" dirty="0" smtClean="0"/>
              <a:t> από </a:t>
            </a:r>
            <a:r>
              <a:rPr lang="el-GR" altLang="el-GR" dirty="0" err="1" smtClean="0"/>
              <a:t>αιμόφιλο</a:t>
            </a:r>
            <a:r>
              <a:rPr lang="el-GR" altLang="el-GR" dirty="0" smtClean="0"/>
              <a:t> έχει ουσιαστικά εκλείψει στις ανεπτυγμένες χώρες.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0674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Διάγνωση </a:t>
            </a:r>
            <a:r>
              <a:rPr lang="el-GR" dirty="0" err="1" smtClean="0"/>
              <a:t>αιμόφιλου</a:t>
            </a:r>
            <a:endParaRPr lang="el-GR" dirty="0"/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sz="2400" dirty="0" smtClean="0"/>
              <a:t>Η διάγνωση τίθεται με απομόνωση και καλλιέργεια του οργανισμού. Ανευρίσκεται ο τύπος β με κάψα.  </a:t>
            </a:r>
            <a:endParaRPr lang="el-GR" altLang="el-GR" sz="2400" b="1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51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</a:t>
            </a:r>
            <a:r>
              <a:rPr lang="el-GR" dirty="0" err="1" smtClean="0"/>
              <a:t>αιμόφιλου</a:t>
            </a:r>
            <a:endParaRPr lang="el-GR" dirty="0"/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Η θεραπεία είναι επείγουσα διότι η αργοπορία συνδυάζεται με υψηλή θνησιμότητα, ιδίως αν υπάρχει μηνιγγίτιδα ή </a:t>
            </a:r>
            <a:r>
              <a:rPr lang="el-GR" altLang="el-GR" dirty="0" err="1" smtClean="0"/>
              <a:t>επιγλωτίτιδα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b="1" dirty="0" smtClean="0"/>
              <a:t>Φάρμακο εκλογής είναι η ενδοφλέβια χορήγηση </a:t>
            </a:r>
            <a:r>
              <a:rPr lang="el-GR" altLang="el-GR" b="1" dirty="0" err="1" smtClean="0"/>
              <a:t>χλωραμφαινικόλης</a:t>
            </a:r>
            <a:r>
              <a:rPr lang="el-GR" altLang="el-GR" b="1" dirty="0" smtClean="0"/>
              <a:t> ή </a:t>
            </a:r>
            <a:r>
              <a:rPr lang="el-GR" altLang="el-GR" b="1" dirty="0" err="1" smtClean="0"/>
              <a:t>καιφουροξίμης</a:t>
            </a:r>
            <a:r>
              <a:rPr lang="el-GR" altLang="el-GR" b="1" dirty="0" smtClean="0"/>
              <a:t>. </a:t>
            </a:r>
            <a:r>
              <a:rPr lang="el-GR" altLang="el-GR" dirty="0" smtClean="0"/>
              <a:t>Μπορεί να χρησιμοποιηθεί η </a:t>
            </a:r>
            <a:r>
              <a:rPr lang="el-GR" altLang="el-GR" dirty="0" err="1" smtClean="0"/>
              <a:t>αμπικιλλίνη</a:t>
            </a:r>
            <a:r>
              <a:rPr lang="el-GR" altLang="el-GR" dirty="0" smtClean="0"/>
              <a:t> αλλά φαίνεται ότι αυξάνεται σε αυτήν η αντίσταση του οργανισμού.  Παιδιά τα οποία έρχονται σε επαφή με τους πάσχοντες βρίσκονται σε αυξημένο κίνδυνο ανάπτυξης της λοίμωξης και τους χορηγείται </a:t>
            </a:r>
            <a:r>
              <a:rPr lang="el-GR" altLang="el-GR" dirty="0" err="1" smtClean="0"/>
              <a:t>ριφαμπικίνη</a:t>
            </a:r>
            <a:r>
              <a:rPr lang="el-GR" altLang="el-GR" dirty="0" smtClean="0"/>
              <a:t> για 4 ημέρες.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614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Για </a:t>
            </a:r>
            <a:r>
              <a:rPr lang="el-GR" dirty="0" err="1" smtClean="0"/>
              <a:t>αιμόφιλο</a:t>
            </a:r>
            <a:endParaRPr lang="el-GR" dirty="0"/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Υπάρχει εμβόλιο </a:t>
            </a:r>
            <a:r>
              <a:rPr lang="el-GR" altLang="el-GR" dirty="0" smtClean="0"/>
              <a:t>και είναι υψηλής αποτελεσματικότητας μια που το 99% των εμβολιασμένων παιδιών έχουν προστασία 3 μέρες μετά από τον εμβολιασμό.  </a:t>
            </a:r>
          </a:p>
          <a:p>
            <a:pPr eaLnBrk="1" hangingPunct="1"/>
            <a:r>
              <a:rPr lang="el-GR" altLang="el-GR" dirty="0" smtClean="0"/>
              <a:t>Στα περισσότερα μέρη του κόσμου συνιστάται τον πρώτο χρόνο της ζωής.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361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Χολέρα </a:t>
            </a:r>
            <a:r>
              <a:rPr lang="el-GR" sz="3000" b="0" dirty="0" smtClean="0"/>
              <a:t>1/7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χολέρα προκαλείται από το καμπύλο, μαστιγοφόρο και ενεργά κινητό, αρνητικό κατά </a:t>
            </a:r>
            <a:r>
              <a:rPr lang="en-US" altLang="el-GR" dirty="0" smtClean="0"/>
              <a:t>Gram </a:t>
            </a:r>
            <a:r>
              <a:rPr lang="el-GR" altLang="el-GR" dirty="0" err="1" smtClean="0"/>
              <a:t>βάκιλλο</a:t>
            </a:r>
            <a:r>
              <a:rPr lang="el-GR" altLang="el-GR" dirty="0" smtClean="0"/>
              <a:t> που φέρει το όνομα </a:t>
            </a:r>
            <a:r>
              <a:rPr lang="el-GR" altLang="el-GR" b="1" dirty="0" smtClean="0"/>
              <a:t>δονάκιο της χολέρας (</a:t>
            </a:r>
            <a:r>
              <a:rPr lang="en-US" altLang="el-GR" b="1" dirty="0" smtClean="0"/>
              <a:t>Vibrio </a:t>
            </a:r>
            <a:r>
              <a:rPr lang="en-US" altLang="el-GR" b="1" dirty="0" err="1" smtClean="0"/>
              <a:t>cholerae</a:t>
            </a:r>
            <a:r>
              <a:rPr lang="el-GR" altLang="el-GR" b="1" dirty="0" smtClean="0"/>
              <a:t>).  </a:t>
            </a:r>
          </a:p>
          <a:p>
            <a:pPr eaLnBrk="1" hangingPunct="1"/>
            <a:r>
              <a:rPr lang="el-GR" altLang="el-GR" dirty="0" smtClean="0"/>
              <a:t>Ο οργανισμός καταστρέφεται μέσα σε λίγα δευτερόλεπτα σε θερμοκρασίες των 100 αλλά μπορεί να ζήσει στον πάγο μέχρι και 6 εβδομάδες.  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Το κύριο </a:t>
            </a:r>
            <a:r>
              <a:rPr lang="el-GR" altLang="el-GR" b="1" dirty="0" err="1" smtClean="0"/>
              <a:t>παθογενετικό</a:t>
            </a:r>
            <a:r>
              <a:rPr lang="el-GR" altLang="el-GR" b="1" dirty="0" smtClean="0"/>
              <a:t> στέλεχος έχει ένα σωματικό αντιγόνο (Ο1) με δύο βιότυπους, τον κλασσικό και τον </a:t>
            </a:r>
            <a:r>
              <a:rPr lang="en-US" altLang="el-GR" b="1" dirty="0" smtClean="0"/>
              <a:t>El Tor</a:t>
            </a:r>
            <a:r>
              <a:rPr lang="el-GR" altLang="el-GR" b="1" dirty="0" smtClean="0"/>
              <a:t>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34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Χολέρα </a:t>
            </a:r>
            <a:r>
              <a:rPr lang="el-GR" sz="3000" b="0" dirty="0" smtClean="0"/>
              <a:t>2/7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075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Ο τύπος </a:t>
            </a:r>
            <a:r>
              <a:rPr lang="en-US" altLang="el-GR" b="1" dirty="0" smtClean="0"/>
              <a:t>El Tor </a:t>
            </a:r>
            <a:r>
              <a:rPr lang="el-GR" altLang="el-GR" dirty="0" smtClean="0"/>
              <a:t>έχει αντικαταστήσει τον κλασσικό σαν κύρια αιτία της χολέρας.  </a:t>
            </a:r>
          </a:p>
          <a:p>
            <a:pPr eaLnBrk="1" hangingPunct="1"/>
            <a:r>
              <a:rPr lang="el-GR" altLang="el-GR" dirty="0" smtClean="0"/>
              <a:t>Αυτό συνέβη διότι </a:t>
            </a:r>
            <a:r>
              <a:rPr lang="el-GR" altLang="el-GR" b="1" dirty="0" smtClean="0"/>
              <a:t>ο </a:t>
            </a:r>
            <a:r>
              <a:rPr lang="el-GR" altLang="el-GR" b="1" dirty="0" err="1" smtClean="0"/>
              <a:t>τυπος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El Tor </a:t>
            </a:r>
            <a:r>
              <a:rPr lang="el-GR" altLang="el-GR" b="1" dirty="0" smtClean="0"/>
              <a:t>είναι πολύ σκληρότερος </a:t>
            </a:r>
            <a:r>
              <a:rPr lang="el-GR" altLang="el-GR" dirty="0" smtClean="0"/>
              <a:t>μικροοργανισμός.  Η λοίμωξη με τύπο </a:t>
            </a:r>
            <a:r>
              <a:rPr lang="en-US" altLang="el-GR" dirty="0" smtClean="0"/>
              <a:t>El Tor </a:t>
            </a:r>
            <a:r>
              <a:rPr lang="el-GR" altLang="el-GR" dirty="0" smtClean="0"/>
              <a:t>συχνά δεν αναγνωρίζεται διότι προκαλεί </a:t>
            </a:r>
            <a:r>
              <a:rPr lang="el-GR" altLang="el-GR" b="1" dirty="0" smtClean="0"/>
              <a:t>ηπιότερα </a:t>
            </a:r>
            <a:r>
              <a:rPr lang="el-GR" altLang="el-GR" dirty="0" smtClean="0"/>
              <a:t>συμπτώματα.  </a:t>
            </a:r>
          </a:p>
          <a:p>
            <a:pPr eaLnBrk="1" hangingPunct="1"/>
            <a:r>
              <a:rPr lang="el-GR" altLang="el-GR" dirty="0" smtClean="0"/>
              <a:t>Σε ένα 3% μολυσμένων ατόμων έχει αναγνωριστεί ένα είδος φορέα που φέρει το δονάκιο στην χοληδόχο κύστη.  </a:t>
            </a:r>
          </a:p>
          <a:p>
            <a:pPr eaLnBrk="1" hangingPunct="1"/>
            <a:r>
              <a:rPr lang="el-GR" altLang="el-GR" dirty="0" smtClean="0"/>
              <a:t>Οι γόνιμες και υγρές κοιλάδες του Γάγγη ποταμού στην δυτική Βεγγάλη έχουν θεωρηθεί σαν </a:t>
            </a:r>
            <a:r>
              <a:rPr lang="el-GR" altLang="el-GR" b="1" dirty="0" smtClean="0"/>
              <a:t>το «σπίτι της χολέρας».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18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Ρινική </a:t>
            </a:r>
            <a:r>
              <a:rPr lang="el-GR" dirty="0" err="1"/>
              <a:t>διφθερίτις</a:t>
            </a:r>
            <a:r>
              <a:rPr lang="el-GR" dirty="0"/>
              <a:t> </a:t>
            </a: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altLang="el-GR" b="1" dirty="0" smtClean="0"/>
              <a:t>Η ρινική διφθερίτιδα</a:t>
            </a:r>
            <a:r>
              <a:rPr lang="el-GR" altLang="el-GR" dirty="0" smtClean="0"/>
              <a:t> χαρακτηρίζεται από μονόπλευρο </a:t>
            </a:r>
            <a:r>
              <a:rPr lang="el-GR" altLang="el-GR" dirty="0" err="1" smtClean="0"/>
              <a:t>ορροαιματηρό</a:t>
            </a:r>
            <a:r>
              <a:rPr lang="el-GR" altLang="el-GR" dirty="0" smtClean="0"/>
              <a:t> ρινικό έκκριμα το οποίο </a:t>
            </a:r>
            <a:r>
              <a:rPr lang="el-GR" altLang="el-GR" dirty="0" err="1" smtClean="0"/>
              <a:t>κρυσταλλούται</a:t>
            </a:r>
            <a:r>
              <a:rPr lang="el-GR" altLang="el-GR" dirty="0" smtClean="0"/>
              <a:t> γύρω από τους ρώθωνες.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146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Χολέρα </a:t>
            </a:r>
            <a:r>
              <a:rPr lang="el-GR" sz="3000" b="0" dirty="0" smtClean="0"/>
              <a:t>3/7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Εν τούτοις, η έβδομη πανδημία της χολέρας η οποία οφειλόταν στον τύπο </a:t>
            </a:r>
            <a:r>
              <a:rPr lang="en-US" altLang="el-GR" dirty="0" smtClean="0"/>
              <a:t>El Tor</a:t>
            </a:r>
            <a:r>
              <a:rPr lang="el-GR" altLang="el-GR" dirty="0" smtClean="0"/>
              <a:t>, επηρέασε μεγάλες περιοχές της Ασίας, της Βορείου Αφρικής, της Κένυας, και της Νοτίου Ευρώπης.  </a:t>
            </a:r>
          </a:p>
          <a:p>
            <a:pPr eaLnBrk="1" hangingPunct="1"/>
            <a:r>
              <a:rPr lang="el-GR" altLang="el-GR" dirty="0" smtClean="0"/>
              <a:t>Τώρα θεωρείται ότι η όγδοη πανδημία της χολέρας έχει αρχίσει, και ότι οφείλεται σε ένα μη Ο1 δονάκιο της χολέρας (</a:t>
            </a:r>
            <a:r>
              <a:rPr lang="en-US" altLang="el-GR" dirty="0" smtClean="0"/>
              <a:t>Vibrio </a:t>
            </a:r>
            <a:r>
              <a:rPr lang="en-US" altLang="el-GR" dirty="0" err="1" smtClean="0"/>
              <a:t>cholerae</a:t>
            </a:r>
            <a:r>
              <a:rPr lang="el-GR" altLang="el-GR" dirty="0" smtClean="0"/>
              <a:t> 0139), το οποίο είναι μετάλλαξη του τύπου </a:t>
            </a:r>
            <a:r>
              <a:rPr lang="en-US" altLang="el-GR" dirty="0" smtClean="0"/>
              <a:t>El Tor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Οι άνθρωποι είναι οι μόνοι ξενιστές.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53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Χολέρα </a:t>
            </a:r>
            <a:r>
              <a:rPr lang="el-GR" sz="3000" b="0" dirty="0" smtClean="0"/>
              <a:t>4/7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095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Το μολυσμένο νερό </a:t>
            </a:r>
            <a:r>
              <a:rPr lang="el-GR" altLang="el-GR" dirty="0" smtClean="0"/>
              <a:t>παίζει τον σημαντικότερο ρόλο στην μετάδοση της χολέρας, παρότι τόσο οι μολυσμένες τροφές όσο και η επαφή συμβάλλουν στις επιδημίες.  </a:t>
            </a:r>
          </a:p>
          <a:p>
            <a:pPr eaLnBrk="1" hangingPunct="1"/>
            <a:r>
              <a:rPr lang="el-GR" altLang="el-GR" dirty="0" smtClean="0"/>
              <a:t>Η μετάδοση γίνεται με την </a:t>
            </a:r>
            <a:r>
              <a:rPr lang="el-GR" altLang="el-GR" dirty="0" err="1" smtClean="0"/>
              <a:t>στοματο</a:t>
            </a:r>
            <a:r>
              <a:rPr lang="el-GR" altLang="el-GR" dirty="0" smtClean="0"/>
              <a:t>-πρωκτική οδό και φαίνεται πως η </a:t>
            </a:r>
            <a:r>
              <a:rPr lang="el-GR" altLang="el-GR" dirty="0" err="1" smtClean="0"/>
              <a:t>αχλωρυδρία</a:t>
            </a:r>
            <a:r>
              <a:rPr lang="el-GR" altLang="el-GR" dirty="0" smtClean="0"/>
              <a:t> και η </a:t>
            </a:r>
            <a:r>
              <a:rPr lang="el-GR" altLang="el-GR" dirty="0" err="1" smtClean="0"/>
              <a:t>υποχλωρυδρία</a:t>
            </a:r>
            <a:r>
              <a:rPr lang="el-GR" altLang="el-GR" dirty="0" smtClean="0"/>
              <a:t> βοηθά την εγκατάσταση του βακίλου στο λεπτό έντερο, όπου πολλαπλασιάζεται και παράγει </a:t>
            </a:r>
            <a:r>
              <a:rPr lang="el-GR" altLang="el-GR" b="1" dirty="0" smtClean="0"/>
              <a:t>την </a:t>
            </a:r>
            <a:r>
              <a:rPr lang="el-GR" altLang="el-GR" b="1" dirty="0" err="1" smtClean="0"/>
              <a:t>εξωτοξίνη</a:t>
            </a:r>
            <a:r>
              <a:rPr lang="el-GR" altLang="el-GR" b="1" dirty="0" smtClean="0"/>
              <a:t> του που αποτελείται από 2 </a:t>
            </a:r>
            <a:r>
              <a:rPr lang="el-GR" altLang="el-GR" b="1" dirty="0" err="1" smtClean="0"/>
              <a:t>υπομονάδες</a:t>
            </a:r>
            <a:r>
              <a:rPr lang="el-GR" altLang="el-GR" b="1" dirty="0" smtClean="0"/>
              <a:t>, την Α και την Β.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988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Χολέρα </a:t>
            </a:r>
            <a:r>
              <a:rPr lang="el-GR" sz="3000" b="0" dirty="0" smtClean="0"/>
              <a:t>5/7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105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Β </a:t>
            </a:r>
            <a:r>
              <a:rPr lang="el-GR" altLang="el-GR" dirty="0" err="1" smtClean="0"/>
              <a:t>υπομονάδα</a:t>
            </a:r>
            <a:r>
              <a:rPr lang="el-GR" altLang="el-GR" dirty="0" smtClean="0"/>
              <a:t> δεσμεύεται σε ειδικούς υποδοχείς (</a:t>
            </a:r>
            <a:r>
              <a:rPr lang="en-US" altLang="el-GR" dirty="0" smtClean="0"/>
              <a:t>GM</a:t>
            </a:r>
            <a:r>
              <a:rPr lang="el-GR" altLang="el-GR" dirty="0" smtClean="0"/>
              <a:t>1), ενώ η Α ενεργοποιεί την </a:t>
            </a:r>
            <a:r>
              <a:rPr lang="el-GR" altLang="el-GR" dirty="0" err="1" smtClean="0"/>
              <a:t>αδενυλκυκλάση</a:t>
            </a:r>
            <a:r>
              <a:rPr lang="el-GR" altLang="el-GR" dirty="0" smtClean="0"/>
              <a:t>, η οποία αυξάνει την παραγωγή του </a:t>
            </a:r>
            <a:r>
              <a:rPr lang="en-US" altLang="el-GR" b="1" dirty="0" err="1" smtClean="0"/>
              <a:t>cAMP</a:t>
            </a:r>
            <a:r>
              <a:rPr lang="en-US" altLang="el-GR" b="1" dirty="0" smtClean="0"/>
              <a:t> </a:t>
            </a:r>
            <a:r>
              <a:rPr lang="el-GR" altLang="el-GR" dirty="0" smtClean="0"/>
              <a:t>και το οποίο με την σειρά του οδηγεί </a:t>
            </a:r>
            <a:r>
              <a:rPr lang="el-GR" altLang="el-GR" b="1" dirty="0" smtClean="0"/>
              <a:t>σε μαζική έκκριση ισότονου υγρού στον αυλό του εντέρου.  </a:t>
            </a:r>
          </a:p>
          <a:p>
            <a:pPr eaLnBrk="1" hangingPunct="1"/>
            <a:r>
              <a:rPr lang="el-GR" altLang="el-GR" dirty="0" smtClean="0"/>
              <a:t>Η τοξίνη επίσης φαίνεται ότι εκκρίνει και</a:t>
            </a:r>
            <a:r>
              <a:rPr lang="el-GR" altLang="el-GR" b="1" dirty="0" smtClean="0"/>
              <a:t> </a:t>
            </a:r>
            <a:r>
              <a:rPr lang="el-GR" altLang="el-GR" b="1" dirty="0" err="1" smtClean="0"/>
              <a:t>σεροτονίνη</a:t>
            </a:r>
            <a:r>
              <a:rPr lang="el-GR" altLang="el-GR" b="1" dirty="0" smtClean="0"/>
              <a:t> </a:t>
            </a:r>
            <a:r>
              <a:rPr lang="el-GR" altLang="el-GR" dirty="0" smtClean="0"/>
              <a:t>από τα εντερικά κύτταρα με την οποία φαίνεται ότι ενεργοποιεί νευρικά αντανακλαστικά συστήματα του εντέρου. </a:t>
            </a:r>
          </a:p>
          <a:p>
            <a:pPr eaLnBrk="1" hangingPunct="1"/>
            <a:r>
              <a:rPr lang="el-GR" altLang="el-GR" dirty="0" smtClean="0"/>
              <a:t>Στους 2 ανωτέρω μηχανισμούς οφείλεται το 50% της δραστηριότητας της τοξίνης της χολέρας.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842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Χολέρα </a:t>
            </a:r>
            <a:r>
              <a:rPr lang="el-GR" sz="3000" b="0" dirty="0" smtClean="0"/>
              <a:t>6/7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1116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Επιπλέον, φαίνεται ότι το δονάκιο της χολέρας παράγει </a:t>
            </a:r>
            <a:r>
              <a:rPr lang="el-GR" altLang="el-GR" b="1" dirty="0" smtClean="0"/>
              <a:t>και μια ακόμη τοξίνη, την ΖΟΤ (διεθνής ονομασία), </a:t>
            </a:r>
            <a:r>
              <a:rPr lang="el-GR" altLang="el-GR" dirty="0" smtClean="0"/>
              <a:t>η οποία παρεμποδίζει την στερεότητα των κυτταρικών δεσμών των </a:t>
            </a:r>
            <a:r>
              <a:rPr lang="el-GR" altLang="el-GR" dirty="0" err="1" smtClean="0"/>
              <a:t>εντεροκυττάρων</a:t>
            </a:r>
            <a:r>
              <a:rPr lang="el-GR" altLang="el-GR" dirty="0" smtClean="0"/>
              <a:t> και προκαλεί περαιτέρω διαφυγή ύδατος και ηλεκτρολυτών.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66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File:Cholera rehydration nurs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40768"/>
            <a:ext cx="4605086" cy="307965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Χολέρα </a:t>
            </a:r>
            <a:r>
              <a:rPr lang="el-GR" sz="3000" b="0" dirty="0" smtClean="0"/>
              <a:t>7/7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83</a:t>
            </a:fld>
            <a:endParaRPr lang="el-GR"/>
          </a:p>
        </p:txBody>
      </p:sp>
      <p:pic>
        <p:nvPicPr>
          <p:cNvPr id="9218" name="Picture 2" descr="File:Adult cholera pati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111211"/>
            <a:ext cx="4399684" cy="29100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254363" y="4491169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4"/>
              </a:rPr>
              <a:t>Cholera rehydration </a:t>
            </a:r>
            <a:r>
              <a:rPr lang="en-US" sz="1200" dirty="0" smtClean="0">
                <a:latin typeface="+mn-lt"/>
                <a:hlinkClick r:id="rId4"/>
              </a:rPr>
              <a:t>nurses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smtClean="0">
                <a:latin typeface="+mn-lt"/>
                <a:hlinkClick r:id="rId5" tooltip="User:Tm"/>
              </a:rPr>
              <a:t>Tm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79254" y="6093296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6"/>
              </a:rPr>
              <a:t>Adult cholera </a:t>
            </a:r>
            <a:r>
              <a:rPr lang="en-US" sz="1200" dirty="0" smtClean="0">
                <a:latin typeface="+mn-lt"/>
                <a:hlinkClick r:id="rId6"/>
              </a:rPr>
              <a:t>patient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>
                <a:latin typeface="+mn-lt"/>
                <a:hlinkClick r:id="rId7" tooltip="User:Filip em"/>
              </a:rPr>
              <a:t>Filip </a:t>
            </a:r>
            <a:r>
              <a:rPr lang="en-US" sz="1200" dirty="0" err="1">
                <a:latin typeface="+mn-lt"/>
                <a:hlinkClick r:id="rId7" tooltip="User:Filip em"/>
              </a:rPr>
              <a:t>em</a:t>
            </a:r>
            <a:r>
              <a:rPr lang="en-US" sz="1200" dirty="0">
                <a:latin typeface="+mn-lt"/>
              </a:rPr>
              <a:t> 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διαθέσιμο ως κοινό κτήμα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3333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βακτήριο </a:t>
            </a:r>
            <a:r>
              <a:rPr lang="en-US" dirty="0"/>
              <a:t>Vibrio </a:t>
            </a:r>
            <a:r>
              <a:rPr lang="en-US" dirty="0" err="1"/>
              <a:t>cholerae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  <p:pic>
        <p:nvPicPr>
          <p:cNvPr id="8194" name="Picture 2" descr="File:Cholera bacteria S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1444308"/>
            <a:ext cx="5976664" cy="46753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/>
          <p:cNvSpPr/>
          <p:nvPr/>
        </p:nvSpPr>
        <p:spPr>
          <a:xfrm>
            <a:off x="2300368" y="6248345"/>
            <a:ext cx="45432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Cholera bacteria </a:t>
            </a:r>
            <a:r>
              <a:rPr lang="en-US" sz="1200" dirty="0" smtClean="0">
                <a:latin typeface="+mn-lt"/>
                <a:hlinkClick r:id="rId3"/>
              </a:rPr>
              <a:t>SEM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Zeimusu"/>
              </a:rPr>
              <a:t>Zeimusu</a:t>
            </a:r>
            <a:r>
              <a:rPr lang="en-US" sz="1200" dirty="0">
                <a:latin typeface="+mn-lt"/>
              </a:rPr>
              <a:t> </a:t>
            </a:r>
            <a:endParaRPr lang="en-US" sz="1200" dirty="0">
              <a:solidFill>
                <a:prstClr val="black">
                  <a:lumMod val="75000"/>
                  <a:lumOff val="25000"/>
                </a:prst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6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Κλινική εικόνα </a:t>
            </a:r>
            <a:r>
              <a:rPr lang="el-GR" dirty="0" smtClean="0"/>
              <a:t>χολέρας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περίοδος επώασης ποικίλλει από μερικές ώρες ως έξι μέρες.  </a:t>
            </a:r>
          </a:p>
          <a:p>
            <a:pPr eaLnBrk="1" hangingPunct="1"/>
            <a:r>
              <a:rPr lang="el-GR" altLang="el-GR" dirty="0" smtClean="0"/>
              <a:t>Οι περισσότεροι ασθενείς έχουν μια ήπια νόσο που δεν μπορεί να </a:t>
            </a:r>
            <a:r>
              <a:rPr lang="el-GR" altLang="el-GR" dirty="0" err="1" smtClean="0"/>
              <a:t>διαφοροδιαγνωσθεί</a:t>
            </a:r>
            <a:r>
              <a:rPr lang="el-GR" altLang="el-GR" dirty="0" smtClean="0"/>
              <a:t> από μορφές διάρροιας που οφείλονται σε άλλους μικροοργανισμούς.  </a:t>
            </a:r>
          </a:p>
          <a:p>
            <a:pPr eaLnBrk="1" hangingPunct="1"/>
            <a:r>
              <a:rPr lang="el-GR" altLang="el-GR" dirty="0" smtClean="0"/>
              <a:t>Στην κλασσική όμως μορφή διακρίνουμε </a:t>
            </a:r>
            <a:r>
              <a:rPr lang="el-GR" altLang="el-GR" b="1" dirty="0" smtClean="0"/>
              <a:t>3 φάσεις.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494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χολέρας </a:t>
            </a:r>
            <a:r>
              <a:rPr lang="el-GR" sz="3000" b="0" dirty="0" smtClean="0"/>
              <a:t>2/4</a:t>
            </a:r>
            <a:endParaRPr lang="el-GR" dirty="0"/>
          </a:p>
        </p:txBody>
      </p:sp>
      <p:sp>
        <p:nvSpPr>
          <p:cNvPr id="1136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l-GR" altLang="el-GR" b="1" dirty="0" smtClean="0"/>
              <a:t>Την φάση της αποβολής (</a:t>
            </a:r>
            <a:r>
              <a:rPr lang="en-US" altLang="el-GR" b="1" dirty="0" smtClean="0"/>
              <a:t>evacuation phase</a:t>
            </a:r>
            <a:r>
              <a:rPr lang="el-GR" altLang="el-GR" dirty="0" smtClean="0"/>
              <a:t>)</a:t>
            </a:r>
          </a:p>
          <a:p>
            <a:pPr marL="444500" indent="0" eaLnBrk="1" hangingPunct="1">
              <a:buNone/>
            </a:pPr>
            <a:r>
              <a:rPr lang="el-GR" altLang="el-GR" dirty="0" smtClean="0"/>
              <a:t>Χαρακτηρίζεται από απότομη έναρξη ανώδυνης, έντονης, υδαρούς διάρροιας και σε σοβαρά κρούσματα εμέτου.  Τα κόπρανα δίνουν την εντύπωση ρυζιού σε νερό λόγω των νιφάδων </a:t>
            </a:r>
            <a:r>
              <a:rPr lang="el-GR" altLang="el-GR" dirty="0" err="1" smtClean="0"/>
              <a:t>βλέννης</a:t>
            </a:r>
            <a:r>
              <a:rPr lang="el-GR" altLang="el-GR" dirty="0" smtClean="0"/>
              <a:t> που επιπλέουν πάνω στα υδαρή κόπρανα (</a:t>
            </a:r>
            <a:r>
              <a:rPr lang="el-GR" altLang="el-GR" dirty="0" err="1" smtClean="0"/>
              <a:t>ορυζοειδείς</a:t>
            </a:r>
            <a:r>
              <a:rPr lang="el-GR" altLang="el-GR" dirty="0" smtClean="0"/>
              <a:t> κενώσεις- </a:t>
            </a:r>
            <a:r>
              <a:rPr lang="en-US" altLang="el-GR" dirty="0" smtClean="0"/>
              <a:t>rice stools</a:t>
            </a:r>
            <a:r>
              <a:rPr lang="el-GR" altLang="el-GR" dirty="0" smtClean="0"/>
              <a:t>). Αυτό είναι και το χαρακτηριστικό σημείο της φάσης αποβολής.</a:t>
            </a:r>
          </a:p>
          <a:p>
            <a:pPr marL="444500" indent="0" eaLnBrk="1" hangingPunct="1">
              <a:buNone/>
            </a:pPr>
            <a:r>
              <a:rPr lang="el-GR" altLang="el-GR" dirty="0" smtClean="0"/>
              <a:t>Αν δεν δοθεί κατάλληλη αγωγή, ο ασθενής περνά στην άλλη φάση, εκείνη της κυκλοφορικής </a:t>
            </a:r>
            <a:r>
              <a:rPr lang="el-GR" altLang="el-GR" dirty="0" err="1" smtClean="0"/>
              <a:t>κατέρρειψης</a:t>
            </a:r>
            <a:r>
              <a:rPr lang="el-GR" altLang="el-GR" dirty="0" smtClean="0"/>
              <a:t> (</a:t>
            </a:r>
            <a:r>
              <a:rPr lang="en-US" altLang="el-GR" dirty="0" smtClean="0"/>
              <a:t>collapse phase</a:t>
            </a:r>
            <a:r>
              <a:rPr lang="el-GR" altLang="el-GR" dirty="0" smtClean="0"/>
              <a:t>).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48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χολέρας </a:t>
            </a:r>
            <a:r>
              <a:rPr lang="el-GR" sz="3000" b="0" dirty="0" smtClean="0"/>
              <a:t>3/4</a:t>
            </a:r>
            <a:endParaRPr lang="el-GR" dirty="0"/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rmAutofit/>
          </a:bodyPr>
          <a:lstStyle/>
          <a:p>
            <a:pPr marL="514350" indent="-514350" eaLnBrk="1" hangingPunct="1">
              <a:lnSpc>
                <a:spcPct val="130000"/>
              </a:lnSpc>
              <a:buFont typeface="+mj-lt"/>
              <a:buAutoNum type="arabicPeriod" startAt="2"/>
            </a:pPr>
            <a:r>
              <a:rPr lang="el-GR" altLang="el-GR" b="1" dirty="0" smtClean="0"/>
              <a:t>Η φάση της </a:t>
            </a:r>
            <a:r>
              <a:rPr lang="el-GR" altLang="el-GR" b="1" dirty="0" err="1" smtClean="0"/>
              <a:t>κατέρρειψης</a:t>
            </a:r>
            <a:endParaRPr lang="el-GR" altLang="el-GR" b="1" dirty="0" smtClean="0"/>
          </a:p>
          <a:p>
            <a:pPr marL="541338" indent="0" eaLnBrk="1" hangingPunct="1">
              <a:lnSpc>
                <a:spcPct val="130000"/>
              </a:lnSpc>
              <a:buNone/>
            </a:pPr>
            <a:r>
              <a:rPr lang="el-GR" altLang="el-GR" dirty="0" smtClean="0"/>
              <a:t>Χαρακτηρίζεται από σημεία</a:t>
            </a:r>
            <a:r>
              <a:rPr lang="el-GR" altLang="el-GR" b="1" dirty="0" smtClean="0"/>
              <a:t> </a:t>
            </a:r>
            <a:r>
              <a:rPr lang="en-US" altLang="el-GR" b="1" dirty="0" smtClean="0"/>
              <a:t>shock </a:t>
            </a:r>
            <a:r>
              <a:rPr lang="el-GR" altLang="el-GR" dirty="0" smtClean="0"/>
              <a:t>(κρύο και ιδρωμένο δέρμα, ταχυκαρδία, υπόταση και περιφερική κυάνωση), αφυδάτωση, εμβάθυνση των ματιών και των παρειών με ταυτόχρονη ελάττωση του ποσού των αποβαλλομένων ούρων.  </a:t>
            </a:r>
          </a:p>
          <a:p>
            <a:pPr marL="541338" indent="0" eaLnBrk="1" hangingPunct="1">
              <a:lnSpc>
                <a:spcPct val="130000"/>
              </a:lnSpc>
              <a:buNone/>
            </a:pPr>
            <a:r>
              <a:rPr lang="el-GR" altLang="el-GR" dirty="0" smtClean="0"/>
              <a:t>Ο ασθενής παρότι συχνά απαθής, διατηρεί ανέπαφο το επίπεδο συνείδησης.  Υπάρχουν και μυϊκές κράμπες που μπορεί να είναι σοβαρές.  Ειδικά τα παιδιά μπορεί να παρουσιάσουν σπασμούς λόγω υπογλυκαιμίας. 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915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Κλινική εικόνα χολέρας </a:t>
            </a:r>
            <a:r>
              <a:rPr lang="el-GR" sz="3000" b="0" dirty="0" smtClean="0"/>
              <a:t>4/4</a:t>
            </a:r>
            <a:endParaRPr lang="el-GR" dirty="0"/>
          </a:p>
        </p:txBody>
      </p:sp>
      <p:sp>
        <p:nvSpPr>
          <p:cNvPr id="11469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91264" cy="547260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 startAt="3"/>
            </a:pPr>
            <a:r>
              <a:rPr lang="el-GR" altLang="el-GR" b="1" dirty="0" smtClean="0"/>
              <a:t>Η φάση </a:t>
            </a:r>
            <a:r>
              <a:rPr lang="el-GR" altLang="el-GR" b="1" dirty="0"/>
              <a:t>της ανάρρωσης</a:t>
            </a:r>
            <a:endParaRPr lang="el-GR" altLang="el-GR" dirty="0" smtClean="0"/>
          </a:p>
          <a:p>
            <a:pPr marL="541338" indent="0" eaLnBrk="1" hangingPunct="1">
              <a:lnSpc>
                <a:spcPct val="130000"/>
              </a:lnSpc>
              <a:buNone/>
            </a:pPr>
            <a:r>
              <a:rPr lang="el-GR" altLang="el-GR" dirty="0" smtClean="0"/>
              <a:t>Αν ο ασθενής επιβιώσει την φάση του </a:t>
            </a:r>
            <a:r>
              <a:rPr lang="en-US" altLang="el-GR" dirty="0" smtClean="0"/>
              <a:t>collapse</a:t>
            </a:r>
            <a:r>
              <a:rPr lang="el-GR" altLang="el-GR" dirty="0" smtClean="0"/>
              <a:t>, εισέρχεται στην </a:t>
            </a:r>
            <a:r>
              <a:rPr lang="el-GR" altLang="el-GR" b="1" dirty="0" smtClean="0"/>
              <a:t>φάση της ανάρρωσης (</a:t>
            </a:r>
            <a:r>
              <a:rPr lang="en-US" altLang="el-GR" b="1" dirty="0" smtClean="0"/>
              <a:t>recovery phase</a:t>
            </a:r>
            <a:r>
              <a:rPr lang="el-GR" altLang="el-GR" b="1" dirty="0" smtClean="0"/>
              <a:t>) </a:t>
            </a:r>
            <a:r>
              <a:rPr lang="el-GR" altLang="el-GR" dirty="0" smtClean="0"/>
              <a:t>και σταδιακά σε 1-3 μέρες επανέρχεται στις φυσιολογικές κλινικές και βιοχημικές του παραμέτρους.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170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Φαρυγγική διφθερίτιδα </a:t>
            </a:r>
            <a:endParaRPr lang="el-GR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Η φαρυγγική διφθερίτιδα </a:t>
            </a:r>
            <a:r>
              <a:rPr lang="el-GR" altLang="el-GR" dirty="0" smtClean="0"/>
              <a:t>συνδυάζεται με την μεγαλύτερη τοξικότητα και χαρακτηρίζεται από έκδηλη </a:t>
            </a:r>
            <a:r>
              <a:rPr lang="el-GR" altLang="el-GR" b="1" dirty="0" err="1" smtClean="0"/>
              <a:t>αμυγδαλική</a:t>
            </a:r>
            <a:r>
              <a:rPr lang="el-GR" altLang="el-GR" b="1" dirty="0" smtClean="0"/>
              <a:t> και φαρυγγική φλεγμονή και παρουσία φαρυγγικής μεμβράνης</a:t>
            </a:r>
            <a:r>
              <a:rPr lang="el-GR" altLang="el-GR" dirty="0" smtClean="0"/>
              <a:t>.  </a:t>
            </a:r>
          </a:p>
          <a:p>
            <a:pPr eaLnBrk="1" hangingPunct="1"/>
            <a:r>
              <a:rPr lang="el-GR" altLang="el-GR" dirty="0" smtClean="0"/>
              <a:t>Αυτή η σκληρή γκριζοκίτρινη μεμβράνη σχηματίζεται από </a:t>
            </a:r>
            <a:r>
              <a:rPr lang="el-GR" altLang="el-GR" dirty="0" err="1" smtClean="0"/>
              <a:t>ινική</a:t>
            </a:r>
            <a:r>
              <a:rPr lang="el-GR" altLang="el-GR" dirty="0" smtClean="0"/>
              <a:t>, βακτηρίδια, επιθηλιακά κύτταρα, μονοπύρηνα και πολυμορφοπύρηνα λευκά αιμοσφαίρια και προσκολλάται στερεά στους υποκείμενους ιστούς.  </a:t>
            </a:r>
          </a:p>
          <a:p>
            <a:pPr eaLnBrk="1" hangingPunct="1"/>
            <a:r>
              <a:rPr lang="el-GR" altLang="el-GR" dirty="0" smtClean="0"/>
              <a:t>Υπάρχει τοπική </a:t>
            </a:r>
            <a:r>
              <a:rPr lang="el-GR" altLang="el-GR" b="1" dirty="0" smtClean="0"/>
              <a:t>μαλθακή </a:t>
            </a:r>
            <a:r>
              <a:rPr lang="el-GR" altLang="el-GR" b="1" dirty="0" err="1" smtClean="0"/>
              <a:t>λεμφαδενοπάθεια</a:t>
            </a:r>
            <a:r>
              <a:rPr lang="el-GR" altLang="el-GR" b="1" dirty="0" smtClean="0"/>
              <a:t> η οποία εμφανίζει τον λεγόμενο λαιμό-ταύρου (</a:t>
            </a:r>
            <a:r>
              <a:rPr lang="en-US" altLang="el-GR" b="1" dirty="0" smtClean="0"/>
              <a:t>bull</a:t>
            </a:r>
            <a:r>
              <a:rPr lang="el-GR" altLang="el-GR" b="1" dirty="0" smtClean="0"/>
              <a:t>-</a:t>
            </a:r>
            <a:r>
              <a:rPr lang="en-US" altLang="el-GR" b="1" dirty="0" smtClean="0"/>
              <a:t>neck</a:t>
            </a:r>
            <a:r>
              <a:rPr lang="el-GR" altLang="el-GR" b="1" dirty="0" smtClean="0"/>
              <a:t>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59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Ξηρή </a:t>
            </a:r>
            <a:r>
              <a:rPr lang="el-GR" dirty="0"/>
              <a:t>χολέρα </a:t>
            </a:r>
          </a:p>
        </p:txBody>
      </p:sp>
      <p:sp>
        <p:nvSpPr>
          <p:cNvPr id="1157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Η ξηρή χολέρα (</a:t>
            </a:r>
            <a:r>
              <a:rPr lang="en-US" altLang="el-GR" b="1" dirty="0" smtClean="0"/>
              <a:t>cholera </a:t>
            </a:r>
            <a:r>
              <a:rPr lang="en-US" altLang="el-GR" b="1" dirty="0" err="1" smtClean="0"/>
              <a:t>sicca</a:t>
            </a:r>
            <a:r>
              <a:rPr lang="el-GR" altLang="el-GR" b="1" dirty="0" smtClean="0"/>
              <a:t>) </a:t>
            </a:r>
            <a:r>
              <a:rPr lang="el-GR" altLang="el-GR" dirty="0" smtClean="0"/>
              <a:t>είναι σπάνια, αλλά σοβαρή μορφή χολέρας.  </a:t>
            </a:r>
          </a:p>
          <a:p>
            <a:pPr eaLnBrk="1" hangingPunct="1"/>
            <a:r>
              <a:rPr lang="el-GR" altLang="el-GR" dirty="0" smtClean="0"/>
              <a:t>Εμφανίζει τεράστιες ποσότητες υγρών και ηλεκτρολυτών, αλλά μέσα σε διατάσεις του εντερικού αυλού.  </a:t>
            </a:r>
          </a:p>
          <a:p>
            <a:pPr eaLnBrk="1" hangingPunct="1"/>
            <a:r>
              <a:rPr lang="el-GR" altLang="el-GR" dirty="0" smtClean="0"/>
              <a:t>Δεν εμφανίζεται ούτε διάρροια ούτε έμετος και έτσι η νόσος δεν αναγνωρίζεται.  </a:t>
            </a:r>
          </a:p>
          <a:p>
            <a:pPr eaLnBrk="1" hangingPunct="1"/>
            <a:r>
              <a:rPr lang="el-GR" altLang="el-GR" dirty="0" smtClean="0"/>
              <a:t>Η θνητότητα είναι υψηλή.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756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Διάγνωση της </a:t>
            </a:r>
            <a:r>
              <a:rPr lang="el-GR" dirty="0" smtClean="0"/>
              <a:t>χολέρας</a:t>
            </a:r>
            <a:endParaRPr lang="el-GR" dirty="0"/>
          </a:p>
        </p:txBody>
      </p:sp>
      <p:sp>
        <p:nvSpPr>
          <p:cNvPr id="1167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Είναι ως επί το πλείστον κλινική.  </a:t>
            </a:r>
          </a:p>
          <a:p>
            <a:pPr eaLnBrk="1" hangingPunct="1"/>
            <a:r>
              <a:rPr lang="el-GR" altLang="el-GR" dirty="0" smtClean="0"/>
              <a:t>Η εξέταση πρόσφατων κοπράνων μπορεί να δείξει κινητούς και γρήγορους μικροοργανισμούς.  Όμως αυτό  μπορεί να μην είναι διαγνωστικό.  </a:t>
            </a:r>
          </a:p>
          <a:p>
            <a:pPr eaLnBrk="1" hangingPunct="1"/>
            <a:r>
              <a:rPr lang="el-GR" altLang="el-GR" dirty="0" smtClean="0"/>
              <a:t>Εν τούτοις, η εμφάνιση γρήγορων κινητών δονακίων σε σκοτεινά οπτικά πεδία του μικροσκοπίου και η μετέπειτα αδρανοποίησή τους από ειδικούς </a:t>
            </a:r>
            <a:r>
              <a:rPr lang="el-GR" altLang="el-GR" dirty="0" err="1" smtClean="0"/>
              <a:t>αντιορρούς</a:t>
            </a:r>
            <a:r>
              <a:rPr lang="el-GR" altLang="el-GR" dirty="0" smtClean="0"/>
              <a:t> για την χολέρα, είναι διαγνωστική. </a:t>
            </a:r>
          </a:p>
          <a:p>
            <a:pPr eaLnBrk="1" hangingPunct="1"/>
            <a:r>
              <a:rPr lang="el-GR" altLang="el-GR" dirty="0" smtClean="0"/>
              <a:t> Πρέπει να παίρνονται κόπρανα και επιχρίσματα από το ορθό προς καλλιέργεια.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458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Θεραπεία της </a:t>
            </a:r>
            <a:r>
              <a:rPr lang="el-GR" dirty="0" smtClean="0"/>
              <a:t>χολέρας </a:t>
            </a:r>
            <a:r>
              <a:rPr lang="el-GR" sz="3000" b="0" dirty="0" smtClean="0"/>
              <a:t>1/3</a:t>
            </a:r>
            <a:endParaRPr lang="el-GR" sz="3000" b="0" dirty="0"/>
          </a:p>
        </p:txBody>
      </p:sp>
      <p:sp>
        <p:nvSpPr>
          <p:cNvPr id="1177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Με την κατάλληλη και δραστική ενυδάτωση, η θνητότητα έπεσε πια στο 1%.  </a:t>
            </a:r>
            <a:r>
              <a:rPr lang="el-GR" altLang="el-GR" b="1" dirty="0" smtClean="0"/>
              <a:t>Η ενυδάτωση είναι κύρια από του στόματος</a:t>
            </a:r>
            <a:r>
              <a:rPr lang="el-GR" altLang="el-GR" dirty="0" smtClean="0"/>
              <a:t>, αλλά μπορεί να χρειαστεί και ενδοφλέβια.  </a:t>
            </a:r>
            <a:endParaRPr lang="el-GR" altLang="el-GR" u="sng" dirty="0" smtClean="0"/>
          </a:p>
          <a:p>
            <a:pPr eaLnBrk="1" hangingPunct="1"/>
            <a:r>
              <a:rPr lang="el-GR" altLang="el-GR" b="1" dirty="0" smtClean="0"/>
              <a:t>Από του στόματος ενυδάτωση</a:t>
            </a:r>
            <a:r>
              <a:rPr lang="el-GR" altLang="el-GR" dirty="0" smtClean="0"/>
              <a:t> 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Για την διατήρηση των υγρών ή την διόρθωση της ήπιας η μέτριας αφυδάτωσης, δίνουμε διαλύματα γλυκόζης και ηλεκτρολυτών κατά πως ορίζει ο ΠΟΥ (</a:t>
            </a:r>
            <a:r>
              <a:rPr lang="en-US" altLang="el-GR" dirty="0" smtClean="0"/>
              <a:t>WHO</a:t>
            </a:r>
            <a:r>
              <a:rPr lang="el-GR" altLang="el-GR" dirty="0" smtClean="0"/>
              <a:t>’</a:t>
            </a:r>
            <a:r>
              <a:rPr lang="en-US" altLang="el-GR" dirty="0" smtClean="0"/>
              <a:t>s oral rehydration solution</a:t>
            </a:r>
            <a:r>
              <a:rPr lang="el-GR" altLang="el-GR" dirty="0" smtClean="0"/>
              <a:t>, </a:t>
            </a:r>
            <a:r>
              <a:rPr lang="en-US" altLang="el-GR" dirty="0" smtClean="0"/>
              <a:t>WHO</a:t>
            </a:r>
            <a:r>
              <a:rPr lang="el-GR" altLang="el-GR" dirty="0" smtClean="0"/>
              <a:t>’</a:t>
            </a:r>
            <a:r>
              <a:rPr lang="en-US" altLang="el-GR" dirty="0" smtClean="0"/>
              <a:t>s ORS</a:t>
            </a:r>
            <a:r>
              <a:rPr lang="el-GR" altLang="el-GR" dirty="0" smtClean="0"/>
              <a:t>).</a:t>
            </a:r>
          </a:p>
          <a:p>
            <a:pPr marL="355600" indent="0" eaLnBrk="1" hangingPunct="1">
              <a:buNone/>
            </a:pPr>
            <a:r>
              <a:rPr lang="el-GR" altLang="el-GR" dirty="0" smtClean="0"/>
              <a:t>Διάφορα διαλύματα ηλεκτρολυτών με βάση το ρύζι και τα δημητριακά φαίνεται ότι είναι εξ ίσου καλά με εκείνα της ΠΟΥ.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119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της χολέρας </a:t>
            </a:r>
            <a:r>
              <a:rPr lang="el-GR" sz="3000" b="0" dirty="0" smtClean="0"/>
              <a:t>2/3</a:t>
            </a:r>
            <a:endParaRPr lang="el-GR" dirty="0"/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Ενδοφλέβια ενυδάτωση </a:t>
            </a:r>
            <a:r>
              <a:rPr lang="el-GR" altLang="el-GR" dirty="0" smtClean="0"/>
              <a:t>– Χρειάζεται μόνον σε σοβαρά αφυδατωμένους ασθενείς με συμπτώματα κυκλοφορικής </a:t>
            </a:r>
            <a:r>
              <a:rPr lang="el-GR" altLang="el-GR" dirty="0" err="1" smtClean="0"/>
              <a:t>κατέρρειψης</a:t>
            </a:r>
            <a:r>
              <a:rPr lang="el-GR" altLang="el-GR" dirty="0" smtClean="0"/>
              <a:t>.  Η ΠΟΥ συνιστά ειδικά διαλύματα (</a:t>
            </a:r>
            <a:r>
              <a:rPr lang="en-US" altLang="el-GR" dirty="0" smtClean="0"/>
              <a:t>Ringer lactate solution and the </a:t>
            </a:r>
            <a:r>
              <a:rPr lang="en-US" altLang="el-GR" dirty="0" err="1" smtClean="0"/>
              <a:t>Diarrhoea</a:t>
            </a:r>
            <a:r>
              <a:rPr lang="en-US" altLang="el-GR" dirty="0" smtClean="0"/>
              <a:t> Treatment Solution</a:t>
            </a:r>
            <a:r>
              <a:rPr lang="el-GR" altLang="el-GR" dirty="0" smtClean="0"/>
              <a:t> (</a:t>
            </a:r>
            <a:r>
              <a:rPr lang="en-US" altLang="el-GR" dirty="0" smtClean="0"/>
              <a:t>DTS</a:t>
            </a:r>
            <a:r>
              <a:rPr lang="el-GR" altLang="el-GR" dirty="0" smtClean="0"/>
              <a:t>), με ειδικές αναλογίες χλωριούχου νατρίου, χλωριούχου καλίου και γλυκόζης ανά λίτρο υγρού.  Αρκετά λίτρα χρειάζονται για να υπερνικηθεί η κατάσταση </a:t>
            </a:r>
            <a:r>
              <a:rPr lang="en-US" altLang="el-GR" dirty="0" smtClean="0"/>
              <a:t>shock</a:t>
            </a:r>
            <a:r>
              <a:rPr lang="el-GR" altLang="el-GR" dirty="0" smtClean="0"/>
              <a:t>. Κατόπιν η κατάσταση διατήρησης της ενυδάτωσης διατηρείται με από του στόματος διαλύματα.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872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Θεραπεία της χολέρας </a:t>
            </a:r>
            <a:r>
              <a:rPr lang="el-GR" sz="3000" b="0" dirty="0" smtClean="0"/>
              <a:t>3/3</a:t>
            </a:r>
            <a:endParaRPr lang="el-GR" dirty="0"/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Αντιβιοτικά</a:t>
            </a:r>
            <a:r>
              <a:rPr lang="el-GR" altLang="el-GR" dirty="0" smtClean="0"/>
              <a:t> – Χορηγούνται </a:t>
            </a:r>
            <a:r>
              <a:rPr lang="el-GR" altLang="el-GR" dirty="0" err="1" smtClean="0"/>
              <a:t>τετρακυκλίνη</a:t>
            </a:r>
            <a:r>
              <a:rPr lang="el-GR" altLang="el-GR" dirty="0" smtClean="0"/>
              <a:t> 250 </a:t>
            </a:r>
            <a:r>
              <a:rPr lang="en-US" altLang="el-GR" dirty="0" smtClean="0"/>
              <a:t>mg</a:t>
            </a:r>
            <a:r>
              <a:rPr lang="el-GR" altLang="el-GR" dirty="0" smtClean="0"/>
              <a:t> 4 φορές ημερησίως για 3 ημέρες ή  </a:t>
            </a:r>
            <a:r>
              <a:rPr lang="el-GR" altLang="el-GR" dirty="0" err="1" smtClean="0"/>
              <a:t>δοξυκυκλίνη</a:t>
            </a:r>
            <a:r>
              <a:rPr lang="el-GR" altLang="el-GR" dirty="0" smtClean="0"/>
              <a:t>, ώστε να καταπολεμηθεί η λοίμωξη, να ελαττωθεί η ποσότητα των κοπράνων και να συντομευθεί η διάρκεια της νόσου.  Επειδή φαίνεται πως αναπτύσσεται αντίσταση των δονακίων στα ανωτέρω αντιβιοτικά, σήμερα χρησιμοποιείται πιο συχνά η </a:t>
            </a:r>
            <a:r>
              <a:rPr lang="el-GR" altLang="el-GR" dirty="0" err="1" smtClean="0"/>
              <a:t>σιπρολοξασίνη</a:t>
            </a:r>
            <a:r>
              <a:rPr lang="el-GR" altLang="el-GR" dirty="0" smtClean="0"/>
              <a:t>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28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Πρόληψη και έλεγχος της </a:t>
            </a:r>
            <a:r>
              <a:rPr lang="el-GR" dirty="0" smtClean="0"/>
              <a:t>χολέρας</a:t>
            </a:r>
            <a:endParaRPr lang="el-GR" dirty="0"/>
          </a:p>
        </p:txBody>
      </p:sp>
      <p:sp>
        <p:nvSpPr>
          <p:cNvPr id="1198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Ο εμβολιασμός με τα παλαιότερα παρεντερικά εμβόλια δεν δίνει καλή ανοσία και δεν συνιστάται πλέον.</a:t>
            </a:r>
          </a:p>
          <a:p>
            <a:pPr eaLnBrk="1" hangingPunct="1"/>
            <a:r>
              <a:rPr lang="el-GR" altLang="el-GR" dirty="0" smtClean="0"/>
              <a:t>Σήμερα ερευνάται εντατικά η παρασκευή εμβολίων από εξασθενημένα ζώντα δονάκια χολέρας.  </a:t>
            </a:r>
          </a:p>
          <a:p>
            <a:pPr eaLnBrk="1" hangingPunct="1"/>
            <a:r>
              <a:rPr lang="el-GR" altLang="el-GR" dirty="0" smtClean="0"/>
              <a:t>Ως </a:t>
            </a:r>
            <a:r>
              <a:rPr lang="el-GR" altLang="el-GR" dirty="0" err="1" smtClean="0"/>
              <a:t>χημειοπροφύλαξη</a:t>
            </a:r>
            <a:r>
              <a:rPr lang="el-GR" altLang="el-GR" dirty="0" smtClean="0"/>
              <a:t> δίδεται η </a:t>
            </a:r>
            <a:r>
              <a:rPr lang="el-GR" altLang="el-GR" dirty="0" err="1" smtClean="0"/>
              <a:t>τετρακυκλίνη</a:t>
            </a:r>
            <a:r>
              <a:rPr lang="el-GR" altLang="el-GR" dirty="0" smtClean="0"/>
              <a:t> για 3 μέρες.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698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Τροφικές δηλητηριάσεις</a:t>
            </a:r>
            <a:endParaRPr lang="el-GR" dirty="0"/>
          </a:p>
        </p:txBody>
      </p:sp>
      <p:sp>
        <p:nvSpPr>
          <p:cNvPr id="1249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Τροφική δηλητηρίαση είναι γενικός όρος που περιγράφει νόσους σχετιζόμενες με την λήψη της τροφής.</a:t>
            </a:r>
          </a:p>
          <a:p>
            <a:pPr eaLnBrk="1" hangingPunct="1"/>
            <a:r>
              <a:rPr lang="el-GR" altLang="el-GR" dirty="0" smtClean="0"/>
              <a:t>Οι περισσότερες είναι νόσοι μολυσματικές, </a:t>
            </a:r>
            <a:r>
              <a:rPr lang="el-GR" altLang="el-GR" dirty="0" err="1" smtClean="0"/>
              <a:t>βακτηριδιακές</a:t>
            </a:r>
            <a:r>
              <a:rPr lang="el-GR" altLang="el-GR" dirty="0" smtClean="0"/>
              <a:t>  (70-90%) ή ιογενείς (2-6%). Περισσότερο από το 45% των τροφικών δηλητηριάσεων οφείλεται κατά πρώτον σε </a:t>
            </a:r>
            <a:r>
              <a:rPr lang="el-GR" altLang="el-GR" dirty="0" err="1" smtClean="0"/>
              <a:t>καμπυλοβακτηριδιάσεις</a:t>
            </a:r>
            <a:r>
              <a:rPr lang="el-GR" altLang="el-GR" dirty="0" smtClean="0"/>
              <a:t> (</a:t>
            </a:r>
            <a:r>
              <a:rPr lang="en-US" altLang="el-GR" dirty="0" err="1" smtClean="0"/>
              <a:t>cambylobacter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jejuni</a:t>
            </a:r>
            <a:r>
              <a:rPr lang="el-GR" altLang="el-GR" dirty="0" smtClean="0"/>
              <a:t> – κοιλιακοί πόνοι, δύσοσμη διάρροια, πυρετός)) , και κατά δεύτερο λόγο σε </a:t>
            </a:r>
            <a:r>
              <a:rPr lang="el-GR" altLang="el-GR" dirty="0" err="1" smtClean="0"/>
              <a:t>σαλμονελλώσεις</a:t>
            </a:r>
            <a:r>
              <a:rPr lang="el-GR" altLang="el-GR" dirty="0" smtClean="0"/>
              <a:t> (90% γαστρεντερίτιδα και 10% </a:t>
            </a:r>
            <a:r>
              <a:rPr lang="el-GR" altLang="el-GR" dirty="0" err="1" smtClean="0"/>
              <a:t>τυφοειδικό</a:t>
            </a:r>
            <a:r>
              <a:rPr lang="el-GR" altLang="el-GR" dirty="0" smtClean="0"/>
              <a:t> σύνδρομο που μοιάζει με τύφο).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043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Διάρροια </a:t>
            </a:r>
            <a:r>
              <a:rPr lang="el-GR" dirty="0"/>
              <a:t>των ταξιδιωτών</a:t>
            </a:r>
          </a:p>
        </p:txBody>
      </p:sp>
      <p:sp>
        <p:nvSpPr>
          <p:cNvPr id="12595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19256" cy="532859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/>
              <a:t>Αυτό που διεθνώς ονομάζεται </a:t>
            </a:r>
            <a:r>
              <a:rPr lang="el-GR" altLang="el-GR" b="1" dirty="0" smtClean="0"/>
              <a:t>διάρροια των ταξιδιωτών,</a:t>
            </a:r>
            <a:r>
              <a:rPr lang="el-GR" altLang="el-GR" dirty="0" smtClean="0"/>
              <a:t> μεταδίδεται επίσης με μολυσμένη τροφή και νερό.</a:t>
            </a:r>
          </a:p>
          <a:p>
            <a:pPr eaLnBrk="1" hangingPunct="1"/>
            <a:r>
              <a:rPr lang="el-GR" altLang="el-GR" dirty="0" smtClean="0"/>
              <a:t>Τόσο η διάρροια, όσο και ο έμετος και οι κοιλιακοί πόνοι παρατηρούνται μετά από λήψη μολυσμένης τροφής είτε με </a:t>
            </a:r>
            <a:r>
              <a:rPr lang="el-GR" altLang="el-GR" dirty="0" err="1" smtClean="0"/>
              <a:t>εντεροπαθογόνα</a:t>
            </a:r>
            <a:r>
              <a:rPr lang="el-GR" altLang="el-GR" dirty="0" smtClean="0"/>
              <a:t>, είτε με εντεροτοξίνες.  </a:t>
            </a:r>
          </a:p>
          <a:p>
            <a:pPr eaLnBrk="1" hangingPunct="1"/>
            <a:r>
              <a:rPr lang="el-GR" altLang="el-GR" dirty="0" smtClean="0"/>
              <a:t>Συνήθως αυτές οι λοιμώξεις περνούν από μόνες τους και δεν χρειάζονται αντιβιοτικά.  </a:t>
            </a:r>
          </a:p>
          <a:p>
            <a:pPr eaLnBrk="1" hangingPunct="1"/>
            <a:r>
              <a:rPr lang="el-GR" altLang="el-GR" dirty="0" smtClean="0"/>
              <a:t>Μπορεί να χρειασθεί από του σόματος ενυδάτωση για να καλύψει τυχόν απώλειες υγρών και ηλεκτρολυτών.  </a:t>
            </a:r>
          </a:p>
          <a:p>
            <a:pPr eaLnBrk="1" hangingPunct="1"/>
            <a:r>
              <a:rPr lang="el-GR" altLang="el-GR" dirty="0" smtClean="0"/>
              <a:t>Δείγματα τόσο των τροφών, όσο και των κοπράνων πρέπει να αποστέλλονται για καλλιέργεια.  Επίσης θα πρέπει να εντοπίζεται η πηγή μετάδοσης της λοίμωξης.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0928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Σαλμονέλλωση</a:t>
            </a:r>
            <a:r>
              <a:rPr lang="el-GR" dirty="0" smtClean="0"/>
              <a:t> </a:t>
            </a:r>
            <a:r>
              <a:rPr lang="el-GR" sz="3000" b="0" dirty="0" smtClean="0"/>
              <a:t>1/4</a:t>
            </a:r>
            <a:endParaRPr lang="el-GR" sz="3000" b="0" dirty="0"/>
          </a:p>
        </p:txBody>
      </p:sp>
      <p:sp>
        <p:nvSpPr>
          <p:cNvPr id="1269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400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Υπάρχουν πάνω από 2.300 είδη (</a:t>
            </a:r>
            <a:r>
              <a:rPr lang="el-GR" altLang="el-GR" dirty="0" err="1" smtClean="0"/>
              <a:t>ορότυποι</a:t>
            </a:r>
            <a:r>
              <a:rPr lang="el-GR" altLang="el-GR" dirty="0" smtClean="0"/>
              <a:t>) </a:t>
            </a:r>
            <a:r>
              <a:rPr lang="el-GR" altLang="el-GR" dirty="0" err="1" smtClean="0"/>
              <a:t>σαλμονελλών</a:t>
            </a:r>
            <a:r>
              <a:rPr lang="el-GR" altLang="el-GR" b="1" dirty="0" smtClean="0"/>
              <a:t>.  </a:t>
            </a:r>
            <a:endParaRPr lang="el-GR" altLang="el-GR" dirty="0" smtClean="0"/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Όλα αυτά τα στελέχη είναι παθογόνα για τον άνθρωπο.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Υπάρχουν </a:t>
            </a:r>
            <a:r>
              <a:rPr lang="el-GR" altLang="el-GR" b="1" dirty="0" err="1" smtClean="0"/>
              <a:t>σαλμονέλλες</a:t>
            </a:r>
            <a:r>
              <a:rPr lang="el-GR" altLang="el-GR" b="1" dirty="0" smtClean="0"/>
              <a:t> των ανθρώπων και </a:t>
            </a:r>
            <a:r>
              <a:rPr lang="el-GR" altLang="el-GR" b="1" dirty="0" err="1" smtClean="0"/>
              <a:t>σαλμονέλλες</a:t>
            </a:r>
            <a:r>
              <a:rPr lang="el-GR" altLang="el-GR" b="1" dirty="0" smtClean="0"/>
              <a:t> των ζώων </a:t>
            </a:r>
            <a:r>
              <a:rPr lang="el-GR" altLang="el-GR" dirty="0" smtClean="0"/>
              <a:t>γενικώς, η  </a:t>
            </a:r>
            <a:r>
              <a:rPr lang="el-GR" altLang="el-GR" dirty="0" err="1" smtClean="0"/>
              <a:t>σαλμονέλλες</a:t>
            </a:r>
            <a:r>
              <a:rPr lang="el-GR" altLang="el-GR" dirty="0" smtClean="0"/>
              <a:t> προσαρμοσμένες για ένα συγκεκριμένο είδος ζώου.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err="1" smtClean="0"/>
              <a:t>Σαλμονέλλες</a:t>
            </a:r>
            <a:r>
              <a:rPr lang="el-GR" altLang="el-GR" b="1" dirty="0" smtClean="0"/>
              <a:t> του ανθρώπου είναι η </a:t>
            </a:r>
            <a:r>
              <a:rPr lang="el-GR" altLang="el-GR" b="1" dirty="0" err="1" smtClean="0"/>
              <a:t>σαλμονέλλα</a:t>
            </a:r>
            <a:r>
              <a:rPr lang="el-GR" altLang="el-GR" b="1" dirty="0" smtClean="0"/>
              <a:t> του τύφου </a:t>
            </a:r>
            <a:r>
              <a:rPr lang="el-GR" altLang="el-GR" dirty="0" smtClean="0"/>
              <a:t>(αίτιο του τυφοειδούς πυρετού) και η </a:t>
            </a:r>
            <a:r>
              <a:rPr lang="el-GR" altLang="el-GR" b="1" dirty="0" err="1" smtClean="0"/>
              <a:t>σαλμονέλλα</a:t>
            </a:r>
            <a:r>
              <a:rPr lang="el-GR" altLang="el-GR" b="1" dirty="0" smtClean="0"/>
              <a:t> του παρατύφου Α.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Η μετάδοση στον άνθρωπο είναι η </a:t>
            </a:r>
            <a:r>
              <a:rPr lang="el-GR" altLang="el-GR" b="1" dirty="0" err="1" smtClean="0"/>
              <a:t>εντεροστοματική</a:t>
            </a:r>
            <a:r>
              <a:rPr lang="el-GR" altLang="el-GR" b="1" dirty="0" smtClean="0"/>
              <a:t>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Μεγάλη σημασία δίδεται στην κακή αποχέτευση, στην μειωμένη προστασία της ύδρευσης και των κακών συνθηκών υγιεινής.  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Τις </a:t>
            </a:r>
            <a:r>
              <a:rPr lang="el-GR" altLang="el-GR" dirty="0" err="1" smtClean="0"/>
              <a:t>σαλμονέλλες</a:t>
            </a:r>
            <a:r>
              <a:rPr lang="el-GR" altLang="el-GR" dirty="0" smtClean="0"/>
              <a:t> δεν τις βρίσκουμε στα τρόφιμα εκτός αν αυτά μολυνθούν από άνθρωπο ασθενή ή φορέα.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818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Σαλμονέλλωση</a:t>
            </a:r>
            <a:r>
              <a:rPr lang="el-GR" dirty="0"/>
              <a:t> </a:t>
            </a:r>
            <a:r>
              <a:rPr lang="el-GR" sz="3000" b="0" dirty="0" smtClean="0"/>
              <a:t>2/4</a:t>
            </a:r>
            <a:endParaRPr lang="el-GR" sz="3000" b="0" dirty="0"/>
          </a:p>
        </p:txBody>
      </p:sp>
      <p:sp>
        <p:nvSpPr>
          <p:cNvPr id="1280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b="1" dirty="0" smtClean="0"/>
              <a:t>Ο τυφοειδής πυρετός </a:t>
            </a:r>
            <a:r>
              <a:rPr lang="el-GR" altLang="el-GR" dirty="0" smtClean="0"/>
              <a:t>έχει εξαφανισθεί από τότε που τα δίκτυα ύδρευσης και αποχέτευσης απομονώθηκαν. Παράτυφος δεν υπάρχει σήμερα στην Ελλάδα, πλην εκτός του αν εισαχθεί από άλλη χώρα.</a:t>
            </a:r>
          </a:p>
          <a:p>
            <a:pPr eaLnBrk="1" hangingPunct="1"/>
            <a:r>
              <a:rPr lang="el-GR" altLang="el-GR" dirty="0" smtClean="0"/>
              <a:t>Με την χρήση καθαρού νερού κτλ, οι </a:t>
            </a:r>
            <a:r>
              <a:rPr lang="el-GR" altLang="el-GR" dirty="0" err="1" smtClean="0"/>
              <a:t>σαλμονέλλες</a:t>
            </a:r>
            <a:r>
              <a:rPr lang="el-GR" altLang="el-GR" dirty="0" smtClean="0"/>
              <a:t> του ανθρώπου έχασαν την σημασία τους ως παθογόνα. </a:t>
            </a:r>
          </a:p>
          <a:p>
            <a:pPr eaLnBrk="1" hangingPunct="1"/>
            <a:r>
              <a:rPr lang="el-GR" altLang="el-GR" dirty="0" smtClean="0"/>
              <a:t>Το πρόβλημα σήμερα παραμένουν οι </a:t>
            </a:r>
            <a:r>
              <a:rPr lang="el-GR" altLang="el-GR" dirty="0" err="1" smtClean="0"/>
              <a:t>σαλμονέλλες</a:t>
            </a:r>
            <a:r>
              <a:rPr lang="el-GR" altLang="el-GR" dirty="0" smtClean="0"/>
              <a:t> των ζώων (πχ κότας) που προκαλούν τροφικές δηλητηριάσεις στον άνθρωπο.  Μπορεί η δηλητηρίαση να ξεκινά από τις ζωοτροφές απ’ όπου οι </a:t>
            </a:r>
            <a:r>
              <a:rPr lang="el-GR" altLang="el-GR" dirty="0" err="1" smtClean="0"/>
              <a:t>σαλμονέλλες</a:t>
            </a:r>
            <a:r>
              <a:rPr lang="el-GR" altLang="el-GR" dirty="0" smtClean="0"/>
              <a:t> περνούν στα καταναλώσιμα ζώα.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5134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311</TotalTime>
  <Words>7343</Words>
  <Application>Microsoft Office PowerPoint</Application>
  <PresentationFormat>Προβολή στην οθόνη (4:3)</PresentationFormat>
  <Paragraphs>663</Paragraphs>
  <Slides>124</Slides>
  <Notes>10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124</vt:i4>
      </vt:variant>
    </vt:vector>
  </HeadingPairs>
  <TitlesOfParts>
    <vt:vector size="126" baseType="lpstr">
      <vt:lpstr>OC_template_updated</vt:lpstr>
      <vt:lpstr>1_OC_template_updated</vt:lpstr>
      <vt:lpstr>Παθολογία Ι</vt:lpstr>
      <vt:lpstr>Gram θετικοί βάκιλλοι</vt:lpstr>
      <vt:lpstr>Λοιμώξεις από κορυνοβακτηρίδια</vt:lpstr>
      <vt:lpstr>Διφθερίτιδα 1/2</vt:lpstr>
      <vt:lpstr>Διφθερίτιδα 2/2</vt:lpstr>
      <vt:lpstr>Κλινική εικόνα διφθερίτιδας 1/2</vt:lpstr>
      <vt:lpstr>Κλινική εικόνα διφθερίτιδας 2/2</vt:lpstr>
      <vt:lpstr>Ρινική διφθερίτις </vt:lpstr>
      <vt:lpstr>Φαρυγγική διφθερίτιδα </vt:lpstr>
      <vt:lpstr>Λαρυγγική διφθερίτιδα </vt:lpstr>
      <vt:lpstr>Επιπλοκές διφθερίτιδας</vt:lpstr>
      <vt:lpstr>Δερματική διφθερίτιδα </vt:lpstr>
      <vt:lpstr>Θεραπεία διφθερίτιδας</vt:lpstr>
      <vt:lpstr>Πρόληψη της διφθερίτιδας</vt:lpstr>
      <vt:lpstr>Λοιμώξεις από λιστέριες 1/2</vt:lpstr>
      <vt:lpstr>Λοιμώξεις από λιστέριες 2/2</vt:lpstr>
      <vt:lpstr>Λοιμώξεις από κλωστηρίδια</vt:lpstr>
      <vt:lpstr>Κλωστηρίδια</vt:lpstr>
      <vt:lpstr>Τέτανος</vt:lpstr>
      <vt:lpstr>Κλινική εικόνα τετάνου 1/3</vt:lpstr>
      <vt:lpstr>Κλινική εικόνα τετάνου 2/3</vt:lpstr>
      <vt:lpstr>Κλινική εικόνα τετάνου 3/3</vt:lpstr>
      <vt:lpstr>Κακά προγνωστικά σημεία τετάνου</vt:lpstr>
      <vt:lpstr>Εντετοπισμένος τέτανος</vt:lpstr>
      <vt:lpstr>Κεφαλικός τέτανος</vt:lpstr>
      <vt:lpstr>Νεογνικός τέτανος</vt:lpstr>
      <vt:lpstr>Διάγνωση τετάνου</vt:lpstr>
      <vt:lpstr>Θεραπεία τετάνου 1/4</vt:lpstr>
      <vt:lpstr>Θεραπεία τετάνου 2/4</vt:lpstr>
      <vt:lpstr>Θεραπεία τετάνου 3/4</vt:lpstr>
      <vt:lpstr>Θεραπεία τετάνου 4/4</vt:lpstr>
      <vt:lpstr>Πρόληψη τετάνου</vt:lpstr>
      <vt:lpstr>Αλλαντίαση 1/2</vt:lpstr>
      <vt:lpstr>Αλλαντίαση 2/2</vt:lpstr>
      <vt:lpstr>Clostridium botulinum</vt:lpstr>
      <vt:lpstr>Κλινική εικόνα αλλαντίασης 1/2</vt:lpstr>
      <vt:lpstr>Κλινική εικόνα αλλαντίασης 2/2</vt:lpstr>
      <vt:lpstr>Διάγνωση αλλαντίασης</vt:lpstr>
      <vt:lpstr>Θεραπεία αλλαντιάσεως</vt:lpstr>
      <vt:lpstr>Αεριογόνος Γάγγραινα 1/2</vt:lpstr>
      <vt:lpstr>Αεριογόνος Γάγγραινα 2/2</vt:lpstr>
      <vt:lpstr>Κλινική εικόνα γάγγραινας 1/2</vt:lpstr>
      <vt:lpstr>Κλινική εικόνα γάγγραινας 2/2</vt:lpstr>
      <vt:lpstr>Θεραπεία γάγγραινας</vt:lpstr>
      <vt:lpstr>Ψευδομεμβρανώδης εντεροκολίτις</vt:lpstr>
      <vt:lpstr>Λοιμώξεις από βακίλους</vt:lpstr>
      <vt:lpstr>Άνθραξ 1/4</vt:lpstr>
      <vt:lpstr>Άνθραξ 2/4</vt:lpstr>
      <vt:lpstr>Άνθραξ 3/4</vt:lpstr>
      <vt:lpstr>Άνθραξ 4/4</vt:lpstr>
      <vt:lpstr>Κλινική εικόνα άνθρακα 1/2</vt:lpstr>
      <vt:lpstr>Κλινική εικόνα άνθρακα 2/2</vt:lpstr>
      <vt:lpstr>Διάγνωση άνθρακα</vt:lpstr>
      <vt:lpstr>Θεραπεία άνθρακος</vt:lpstr>
      <vt:lpstr>Προφύλαξη από τον άνθρακα</vt:lpstr>
      <vt:lpstr>Gram αρνητικοί βάκιλοι</vt:lpstr>
      <vt:lpstr>Βρουκέλλωση (μελιταίος πυρετός) 1/2</vt:lpstr>
      <vt:lpstr>Βρουκέλλωση (μελιταίος πυρετός) 2/2</vt:lpstr>
      <vt:lpstr>Κλινική εικόνα της βρυκέλλωσης 1/3</vt:lpstr>
      <vt:lpstr>Κλινική εικόνα της βρυκέλλωσης 2/3</vt:lpstr>
      <vt:lpstr>Κλινική εικόνα της βρυκέλλωσης 3/3</vt:lpstr>
      <vt:lpstr>Διάγνωση βρουκέλλωσης</vt:lpstr>
      <vt:lpstr>Θεραπεία βρουκέλλωσης</vt:lpstr>
      <vt:lpstr>Λοιμώξεις από μπορντετέλλα</vt:lpstr>
      <vt:lpstr>Κλινική εικόνα κοκκύτη 1/2</vt:lpstr>
      <vt:lpstr>Κλινική εικόνα κοκκύτη 2/2</vt:lpstr>
      <vt:lpstr>Διάγνωση κοκκύτη</vt:lpstr>
      <vt:lpstr>Θεραπεία κοκκύτη</vt:lpstr>
      <vt:lpstr>Πρόληψη κοκκύτη</vt:lpstr>
      <vt:lpstr>Κοκκύτης </vt:lpstr>
      <vt:lpstr>Λοιμώξεις από αιμόφιλους 1/2</vt:lpstr>
      <vt:lpstr>Λοιμώξεις από αιμόφιλους 2/2</vt:lpstr>
      <vt:lpstr>Αιμόφιλος της ινφλουέντζας 1/2</vt:lpstr>
      <vt:lpstr>Αιμόφιλος της ινφλουέντζας 2/2</vt:lpstr>
      <vt:lpstr>Διάγνωση αιμόφιλου</vt:lpstr>
      <vt:lpstr>Θεραπεία αιμόφιλου</vt:lpstr>
      <vt:lpstr>Για αιμόφιλο</vt:lpstr>
      <vt:lpstr>Χολέρα 1/7 </vt:lpstr>
      <vt:lpstr>Χολέρα 2/7 </vt:lpstr>
      <vt:lpstr>Χολέρα 3/7 </vt:lpstr>
      <vt:lpstr>Χολέρα 4/7 </vt:lpstr>
      <vt:lpstr>Χολέρα 5/7 </vt:lpstr>
      <vt:lpstr>Χολέρα 6/7 </vt:lpstr>
      <vt:lpstr>Χολέρα 7/7 </vt:lpstr>
      <vt:lpstr>Το βακτήριο Vibrio cholerae </vt:lpstr>
      <vt:lpstr>Κλινική εικόνα χολέρας 1/4</vt:lpstr>
      <vt:lpstr>Κλινική εικόνα χολέρας 2/4</vt:lpstr>
      <vt:lpstr>Κλινική εικόνα χολέρας 3/4</vt:lpstr>
      <vt:lpstr>Κλινική εικόνα χολέρας 4/4</vt:lpstr>
      <vt:lpstr>Ξηρή χολέρα </vt:lpstr>
      <vt:lpstr>Διάγνωση της χολέρας</vt:lpstr>
      <vt:lpstr>Θεραπεία της χολέρας 1/3</vt:lpstr>
      <vt:lpstr>Θεραπεία της χολέρας 2/3</vt:lpstr>
      <vt:lpstr>Θεραπεία της χολέρας 3/3</vt:lpstr>
      <vt:lpstr>Πρόληψη και έλεγχος της χολέρας</vt:lpstr>
      <vt:lpstr>Τροφικές δηλητηριάσεις</vt:lpstr>
      <vt:lpstr>Διάρροια των ταξιδιωτών</vt:lpstr>
      <vt:lpstr>Σαλμονέλλωση 1/4</vt:lpstr>
      <vt:lpstr>Σαλμονέλλωση 2/4</vt:lpstr>
      <vt:lpstr>Σαλμονέλλωση 3/4</vt:lpstr>
      <vt:lpstr>Σαλμονέλλωση 4/4</vt:lpstr>
      <vt:lpstr>Σιγκέλλωση</vt:lpstr>
      <vt:lpstr>Πανώλη 1/7</vt:lpstr>
      <vt:lpstr>Πανώλη 2/7</vt:lpstr>
      <vt:lpstr>Πανώλη 3/7</vt:lpstr>
      <vt:lpstr>Πανώλη 4/7</vt:lpstr>
      <vt:lpstr>Πανώλη 5/7</vt:lpstr>
      <vt:lpstr>Πανώλη 6/7</vt:lpstr>
      <vt:lpstr>Πανώλη 7/7</vt:lpstr>
      <vt:lpstr>Κλινική εικόνα πανώλης</vt:lpstr>
      <vt:lpstr>Βουβωνική Πανώλη</vt:lpstr>
      <vt:lpstr>Πνευμονική πανώλη </vt:lpstr>
      <vt:lpstr>Σηψαιμική πανώλη </vt:lpstr>
      <vt:lpstr>Δερματική πανώλη </vt:lpstr>
      <vt:lpstr>Διάγνωση πανώλης</vt:lpstr>
      <vt:lpstr>Θεραπεία πανώλης</vt:lpstr>
      <vt:lpstr>Πρόληψη πανώλης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Παθολογία Ι</dc:title>
  <dc:creator>opencourses@teiath.gr</dc:creator>
  <cp:lastModifiedBy>fkaram2</cp:lastModifiedBy>
  <cp:revision>41</cp:revision>
  <dcterms:created xsi:type="dcterms:W3CDTF">2014-11-28T17:56:09Z</dcterms:created>
  <dcterms:modified xsi:type="dcterms:W3CDTF">2015-03-05T12:44:04Z</dcterms:modified>
</cp:coreProperties>
</file>