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3"/>
  </p:notesMasterIdLst>
  <p:handoutMasterIdLst>
    <p:handoutMasterId r:id="rId84"/>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257" r:id="rId76"/>
    <p:sldId id="262" r:id="rId77"/>
    <p:sldId id="264" r:id="rId78"/>
    <p:sldId id="265" r:id="rId79"/>
    <p:sldId id="313" r:id="rId80"/>
    <p:sldId id="266" r:id="rId81"/>
    <p:sldId id="26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p:scale>
          <a:sx n="70" d="100"/>
          <a:sy n="70" d="100"/>
        </p:scale>
        <p:origin x="-374" y="-8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9B120-F96C-4E8C-9551-9220F91DBA89}" type="doc">
      <dgm:prSet loTypeId="urn:microsoft.com/office/officeart/2005/8/layout/pyramid1" loCatId="pyramid" qsTypeId="urn:microsoft.com/office/officeart/2005/8/quickstyle/simple1" qsCatId="simple" csTypeId="urn:microsoft.com/office/officeart/2005/8/colors/colorful5" csCatId="colorful" phldr="1"/>
      <dgm:spPr/>
    </dgm:pt>
    <dgm:pt modelId="{17B38BDA-6FA7-4151-AF3B-B62CA98AD5C3}">
      <dgm:prSet phldrT="[Κείμενο]" custT="1"/>
      <dgm:spPr/>
      <dgm:t>
        <a:bodyPr/>
        <a:lstStyle/>
        <a:p>
          <a:r>
            <a:rPr lang="el-GR" sz="2400" b="1" dirty="0"/>
            <a:t>Σοφία</a:t>
          </a:r>
          <a:r>
            <a:rPr lang="el-GR" sz="2400" dirty="0"/>
            <a:t> Συλλογική εφαρμογή της γνώσης σε πράξη</a:t>
          </a:r>
        </a:p>
      </dgm:t>
    </dgm:pt>
    <dgm:pt modelId="{490AB50F-B26B-43C1-9895-BD07AB4E2461}" type="parTrans" cxnId="{FB1409DF-472E-4CA5-B25A-71BEAB17A9AF}">
      <dgm:prSet/>
      <dgm:spPr/>
      <dgm:t>
        <a:bodyPr/>
        <a:lstStyle/>
        <a:p>
          <a:endParaRPr lang="el-GR" sz="2400"/>
        </a:p>
      </dgm:t>
    </dgm:pt>
    <dgm:pt modelId="{6A06CD18-F581-4245-BED6-FC1FEC31191C}" type="sibTrans" cxnId="{FB1409DF-472E-4CA5-B25A-71BEAB17A9AF}">
      <dgm:prSet/>
      <dgm:spPr/>
      <dgm:t>
        <a:bodyPr/>
        <a:lstStyle/>
        <a:p>
          <a:endParaRPr lang="el-GR" sz="2400"/>
        </a:p>
      </dgm:t>
    </dgm:pt>
    <dgm:pt modelId="{F1B5C0D0-ADF4-446B-AC8F-D6C1DAC69AFD}">
      <dgm:prSet phldrT="[Κείμενο]" custT="1"/>
      <dgm:spPr/>
      <dgm:t>
        <a:bodyPr/>
        <a:lstStyle/>
        <a:p>
          <a:r>
            <a:rPr lang="el-GR" sz="2400" b="1" dirty="0"/>
            <a:t>Γνώση </a:t>
          </a:r>
          <a:r>
            <a:rPr lang="el-GR" sz="2400" b="0" dirty="0"/>
            <a:t>Εμπειρία, αξίες το πλαίσιο ενός μηνύματος</a:t>
          </a:r>
        </a:p>
      </dgm:t>
    </dgm:pt>
    <dgm:pt modelId="{B682E4ED-C57E-4B57-BA15-4B2292ABA571}" type="parTrans" cxnId="{A781F2F0-4AB3-4B21-8A8D-C55028BC5561}">
      <dgm:prSet/>
      <dgm:spPr/>
      <dgm:t>
        <a:bodyPr/>
        <a:lstStyle/>
        <a:p>
          <a:endParaRPr lang="el-GR" sz="2400"/>
        </a:p>
      </dgm:t>
    </dgm:pt>
    <dgm:pt modelId="{A910FF4E-1820-41A4-8541-B863ADDB023A}" type="sibTrans" cxnId="{A781F2F0-4AB3-4B21-8A8D-C55028BC5561}">
      <dgm:prSet/>
      <dgm:spPr/>
      <dgm:t>
        <a:bodyPr/>
        <a:lstStyle/>
        <a:p>
          <a:endParaRPr lang="el-GR" sz="2400"/>
        </a:p>
      </dgm:t>
    </dgm:pt>
    <dgm:pt modelId="{EF9E1AF1-E3F1-49C0-9459-80B07C899347}">
      <dgm:prSet phldrT="[Κείμενο]" custT="1"/>
      <dgm:spPr/>
      <dgm:t>
        <a:bodyPr/>
        <a:lstStyle/>
        <a:p>
          <a:r>
            <a:rPr lang="el-GR" sz="2400" b="1" dirty="0"/>
            <a:t>Πληροφορία</a:t>
          </a:r>
          <a:r>
            <a:rPr lang="el-GR" sz="2400" dirty="0"/>
            <a:t> Ένα μήνυμα που αλλάζει την αντίληψη του δέκτη </a:t>
          </a:r>
        </a:p>
      </dgm:t>
    </dgm:pt>
    <dgm:pt modelId="{8F57A0D7-058B-437C-9AF9-032A0CB4C518}" type="parTrans" cxnId="{70BFD3C6-5FA3-4AAC-BBBD-431F795CFF7A}">
      <dgm:prSet/>
      <dgm:spPr/>
      <dgm:t>
        <a:bodyPr/>
        <a:lstStyle/>
        <a:p>
          <a:endParaRPr lang="el-GR" sz="2400"/>
        </a:p>
      </dgm:t>
    </dgm:pt>
    <dgm:pt modelId="{E3C47A4C-747E-4246-89EB-8868AEC8A0EA}" type="sibTrans" cxnId="{70BFD3C6-5FA3-4AAC-BBBD-431F795CFF7A}">
      <dgm:prSet/>
      <dgm:spPr/>
      <dgm:t>
        <a:bodyPr/>
        <a:lstStyle/>
        <a:p>
          <a:endParaRPr lang="el-GR" sz="2400"/>
        </a:p>
      </dgm:t>
    </dgm:pt>
    <dgm:pt modelId="{6583B739-FA60-480C-958F-E7DB61B353F6}">
      <dgm:prSet custT="1"/>
      <dgm:spPr/>
      <dgm:t>
        <a:bodyPr/>
        <a:lstStyle/>
        <a:p>
          <a:r>
            <a:rPr lang="el-GR" sz="2400" b="1"/>
            <a:t>Δεδομένα</a:t>
          </a:r>
          <a:r>
            <a:rPr lang="el-GR" sz="2400"/>
            <a:t> Αντικειμενικά στοιχεία για ένα γεγονός </a:t>
          </a:r>
        </a:p>
      </dgm:t>
    </dgm:pt>
    <dgm:pt modelId="{ECBC04F7-B205-4D5E-8874-7C7F81A0BF8C}" type="parTrans" cxnId="{1D8C7B68-E543-43CC-B1A0-FC8F3CF43E1A}">
      <dgm:prSet/>
      <dgm:spPr/>
      <dgm:t>
        <a:bodyPr/>
        <a:lstStyle/>
        <a:p>
          <a:endParaRPr lang="el-GR" sz="2400"/>
        </a:p>
      </dgm:t>
    </dgm:pt>
    <dgm:pt modelId="{DDEBD076-3955-406C-B405-C9B56EE8B434}" type="sibTrans" cxnId="{1D8C7B68-E543-43CC-B1A0-FC8F3CF43E1A}">
      <dgm:prSet/>
      <dgm:spPr/>
      <dgm:t>
        <a:bodyPr/>
        <a:lstStyle/>
        <a:p>
          <a:endParaRPr lang="el-GR" sz="2400"/>
        </a:p>
      </dgm:t>
    </dgm:pt>
    <dgm:pt modelId="{D16DD18D-327C-40BF-A492-E4C2E4D4B988}" type="pres">
      <dgm:prSet presAssocID="{5389B120-F96C-4E8C-9551-9220F91DBA89}" presName="Name0" presStyleCnt="0">
        <dgm:presLayoutVars>
          <dgm:dir/>
          <dgm:animLvl val="lvl"/>
          <dgm:resizeHandles val="exact"/>
        </dgm:presLayoutVars>
      </dgm:prSet>
      <dgm:spPr/>
    </dgm:pt>
    <dgm:pt modelId="{D7694DF4-0055-48F0-9439-26DA9F99D6FD}" type="pres">
      <dgm:prSet presAssocID="{17B38BDA-6FA7-4151-AF3B-B62CA98AD5C3}" presName="Name8" presStyleCnt="0"/>
      <dgm:spPr/>
    </dgm:pt>
    <dgm:pt modelId="{0CF7BEEA-F6FA-49EB-8794-FE34369E7B67}" type="pres">
      <dgm:prSet presAssocID="{17B38BDA-6FA7-4151-AF3B-B62CA98AD5C3}" presName="level" presStyleLbl="node1" presStyleIdx="0" presStyleCnt="4" custScaleY="146018">
        <dgm:presLayoutVars>
          <dgm:chMax val="1"/>
          <dgm:bulletEnabled val="1"/>
        </dgm:presLayoutVars>
      </dgm:prSet>
      <dgm:spPr/>
      <dgm:t>
        <a:bodyPr/>
        <a:lstStyle/>
        <a:p>
          <a:endParaRPr lang="el-GR"/>
        </a:p>
      </dgm:t>
    </dgm:pt>
    <dgm:pt modelId="{EBC9008D-7766-4C3B-AC35-D9F1691868C3}" type="pres">
      <dgm:prSet presAssocID="{17B38BDA-6FA7-4151-AF3B-B62CA98AD5C3}" presName="levelTx" presStyleLbl="revTx" presStyleIdx="0" presStyleCnt="0">
        <dgm:presLayoutVars>
          <dgm:chMax val="1"/>
          <dgm:bulletEnabled val="1"/>
        </dgm:presLayoutVars>
      </dgm:prSet>
      <dgm:spPr/>
      <dgm:t>
        <a:bodyPr/>
        <a:lstStyle/>
        <a:p>
          <a:endParaRPr lang="el-GR"/>
        </a:p>
      </dgm:t>
    </dgm:pt>
    <dgm:pt modelId="{441FEA49-D0FD-4EB7-81E2-9FD8340E360A}" type="pres">
      <dgm:prSet presAssocID="{F1B5C0D0-ADF4-446B-AC8F-D6C1DAC69AFD}" presName="Name8" presStyleCnt="0"/>
      <dgm:spPr/>
    </dgm:pt>
    <dgm:pt modelId="{762C0ED4-AF4E-4034-BA08-2E829ADE62D4}" type="pres">
      <dgm:prSet presAssocID="{F1B5C0D0-ADF4-446B-AC8F-D6C1DAC69AFD}" presName="level" presStyleLbl="node1" presStyleIdx="1" presStyleCnt="4">
        <dgm:presLayoutVars>
          <dgm:chMax val="1"/>
          <dgm:bulletEnabled val="1"/>
        </dgm:presLayoutVars>
      </dgm:prSet>
      <dgm:spPr/>
      <dgm:t>
        <a:bodyPr/>
        <a:lstStyle/>
        <a:p>
          <a:endParaRPr lang="el-GR"/>
        </a:p>
      </dgm:t>
    </dgm:pt>
    <dgm:pt modelId="{80C1B361-8554-4A87-B02B-EC70A3ADE927}" type="pres">
      <dgm:prSet presAssocID="{F1B5C0D0-ADF4-446B-AC8F-D6C1DAC69AFD}" presName="levelTx" presStyleLbl="revTx" presStyleIdx="0" presStyleCnt="0">
        <dgm:presLayoutVars>
          <dgm:chMax val="1"/>
          <dgm:bulletEnabled val="1"/>
        </dgm:presLayoutVars>
      </dgm:prSet>
      <dgm:spPr/>
      <dgm:t>
        <a:bodyPr/>
        <a:lstStyle/>
        <a:p>
          <a:endParaRPr lang="el-GR"/>
        </a:p>
      </dgm:t>
    </dgm:pt>
    <dgm:pt modelId="{AE10B6B4-F1A6-4E58-BCC6-552DA8F27CB4}" type="pres">
      <dgm:prSet presAssocID="{EF9E1AF1-E3F1-49C0-9459-80B07C899347}" presName="Name8" presStyleCnt="0"/>
      <dgm:spPr/>
    </dgm:pt>
    <dgm:pt modelId="{6B7E6358-511E-4041-A005-33D50B01C22D}" type="pres">
      <dgm:prSet presAssocID="{EF9E1AF1-E3F1-49C0-9459-80B07C899347}" presName="level" presStyleLbl="node1" presStyleIdx="2" presStyleCnt="4">
        <dgm:presLayoutVars>
          <dgm:chMax val="1"/>
          <dgm:bulletEnabled val="1"/>
        </dgm:presLayoutVars>
      </dgm:prSet>
      <dgm:spPr/>
      <dgm:t>
        <a:bodyPr/>
        <a:lstStyle/>
        <a:p>
          <a:endParaRPr lang="el-GR"/>
        </a:p>
      </dgm:t>
    </dgm:pt>
    <dgm:pt modelId="{57B57967-1ECB-4A3B-A5A8-2AC57330766E}" type="pres">
      <dgm:prSet presAssocID="{EF9E1AF1-E3F1-49C0-9459-80B07C899347}" presName="levelTx" presStyleLbl="revTx" presStyleIdx="0" presStyleCnt="0">
        <dgm:presLayoutVars>
          <dgm:chMax val="1"/>
          <dgm:bulletEnabled val="1"/>
        </dgm:presLayoutVars>
      </dgm:prSet>
      <dgm:spPr/>
      <dgm:t>
        <a:bodyPr/>
        <a:lstStyle/>
        <a:p>
          <a:endParaRPr lang="el-GR"/>
        </a:p>
      </dgm:t>
    </dgm:pt>
    <dgm:pt modelId="{5F959663-29FF-4279-AAC0-8EB3873E0B63}" type="pres">
      <dgm:prSet presAssocID="{6583B739-FA60-480C-958F-E7DB61B353F6}" presName="Name8" presStyleCnt="0"/>
      <dgm:spPr/>
    </dgm:pt>
    <dgm:pt modelId="{065A6F29-B232-49DC-A7B3-B2C05D3B9045}" type="pres">
      <dgm:prSet presAssocID="{6583B739-FA60-480C-958F-E7DB61B353F6}" presName="level" presStyleLbl="node1" presStyleIdx="3" presStyleCnt="4">
        <dgm:presLayoutVars>
          <dgm:chMax val="1"/>
          <dgm:bulletEnabled val="1"/>
        </dgm:presLayoutVars>
      </dgm:prSet>
      <dgm:spPr/>
      <dgm:t>
        <a:bodyPr/>
        <a:lstStyle/>
        <a:p>
          <a:endParaRPr lang="el-GR"/>
        </a:p>
      </dgm:t>
    </dgm:pt>
    <dgm:pt modelId="{BE24FF90-1E4A-43A8-B4F5-2B7208142028}" type="pres">
      <dgm:prSet presAssocID="{6583B739-FA60-480C-958F-E7DB61B353F6}" presName="levelTx" presStyleLbl="revTx" presStyleIdx="0" presStyleCnt="0">
        <dgm:presLayoutVars>
          <dgm:chMax val="1"/>
          <dgm:bulletEnabled val="1"/>
        </dgm:presLayoutVars>
      </dgm:prSet>
      <dgm:spPr/>
      <dgm:t>
        <a:bodyPr/>
        <a:lstStyle/>
        <a:p>
          <a:endParaRPr lang="el-GR"/>
        </a:p>
      </dgm:t>
    </dgm:pt>
  </dgm:ptLst>
  <dgm:cxnLst>
    <dgm:cxn modelId="{8082BA3C-6D15-42E1-B2CB-EEFD4872D7BA}" type="presOf" srcId="{F1B5C0D0-ADF4-446B-AC8F-D6C1DAC69AFD}" destId="{80C1B361-8554-4A87-B02B-EC70A3ADE927}" srcOrd="1" destOrd="0" presId="urn:microsoft.com/office/officeart/2005/8/layout/pyramid1"/>
    <dgm:cxn modelId="{3AA21AD8-C822-47C5-A8B3-F98922ED08B5}" type="presOf" srcId="{5389B120-F96C-4E8C-9551-9220F91DBA89}" destId="{D16DD18D-327C-40BF-A492-E4C2E4D4B988}" srcOrd="0" destOrd="0" presId="urn:microsoft.com/office/officeart/2005/8/layout/pyramid1"/>
    <dgm:cxn modelId="{DC6FD298-315D-4EB4-B849-E2EC3FDEED08}" type="presOf" srcId="{17B38BDA-6FA7-4151-AF3B-B62CA98AD5C3}" destId="{0CF7BEEA-F6FA-49EB-8794-FE34369E7B67}" srcOrd="0" destOrd="0" presId="urn:microsoft.com/office/officeart/2005/8/layout/pyramid1"/>
    <dgm:cxn modelId="{A781F2F0-4AB3-4B21-8A8D-C55028BC5561}" srcId="{5389B120-F96C-4E8C-9551-9220F91DBA89}" destId="{F1B5C0D0-ADF4-446B-AC8F-D6C1DAC69AFD}" srcOrd="1" destOrd="0" parTransId="{B682E4ED-C57E-4B57-BA15-4B2292ABA571}" sibTransId="{A910FF4E-1820-41A4-8541-B863ADDB023A}"/>
    <dgm:cxn modelId="{1D8C7B68-E543-43CC-B1A0-FC8F3CF43E1A}" srcId="{5389B120-F96C-4E8C-9551-9220F91DBA89}" destId="{6583B739-FA60-480C-958F-E7DB61B353F6}" srcOrd="3" destOrd="0" parTransId="{ECBC04F7-B205-4D5E-8874-7C7F81A0BF8C}" sibTransId="{DDEBD076-3955-406C-B405-C9B56EE8B434}"/>
    <dgm:cxn modelId="{0CA66450-ADA6-463B-9B8D-85F48CFD2D37}" type="presOf" srcId="{EF9E1AF1-E3F1-49C0-9459-80B07C899347}" destId="{57B57967-1ECB-4A3B-A5A8-2AC57330766E}" srcOrd="1" destOrd="0" presId="urn:microsoft.com/office/officeart/2005/8/layout/pyramid1"/>
    <dgm:cxn modelId="{EE64543B-CD60-408E-9447-6C1F34736359}" type="presOf" srcId="{17B38BDA-6FA7-4151-AF3B-B62CA98AD5C3}" destId="{EBC9008D-7766-4C3B-AC35-D9F1691868C3}" srcOrd="1" destOrd="0" presId="urn:microsoft.com/office/officeart/2005/8/layout/pyramid1"/>
    <dgm:cxn modelId="{15E9DA52-AB2C-412E-882B-7C1F49D9FB50}" type="presOf" srcId="{F1B5C0D0-ADF4-446B-AC8F-D6C1DAC69AFD}" destId="{762C0ED4-AF4E-4034-BA08-2E829ADE62D4}" srcOrd="0" destOrd="0" presId="urn:microsoft.com/office/officeart/2005/8/layout/pyramid1"/>
    <dgm:cxn modelId="{0ACA8B30-EC84-4C71-A669-F16A0C4841B0}" type="presOf" srcId="{6583B739-FA60-480C-958F-E7DB61B353F6}" destId="{065A6F29-B232-49DC-A7B3-B2C05D3B9045}" srcOrd="0" destOrd="0" presId="urn:microsoft.com/office/officeart/2005/8/layout/pyramid1"/>
    <dgm:cxn modelId="{21633686-916C-4F93-A1AC-6C7CA7C67B03}" type="presOf" srcId="{EF9E1AF1-E3F1-49C0-9459-80B07C899347}" destId="{6B7E6358-511E-4041-A005-33D50B01C22D}" srcOrd="0" destOrd="0" presId="urn:microsoft.com/office/officeart/2005/8/layout/pyramid1"/>
    <dgm:cxn modelId="{70BFD3C6-5FA3-4AAC-BBBD-431F795CFF7A}" srcId="{5389B120-F96C-4E8C-9551-9220F91DBA89}" destId="{EF9E1AF1-E3F1-49C0-9459-80B07C899347}" srcOrd="2" destOrd="0" parTransId="{8F57A0D7-058B-437C-9AF9-032A0CB4C518}" sibTransId="{E3C47A4C-747E-4246-89EB-8868AEC8A0EA}"/>
    <dgm:cxn modelId="{9F9E90BC-9870-4DDF-A325-EA84A247624D}" type="presOf" srcId="{6583B739-FA60-480C-958F-E7DB61B353F6}" destId="{BE24FF90-1E4A-43A8-B4F5-2B7208142028}" srcOrd="1" destOrd="0" presId="urn:microsoft.com/office/officeart/2005/8/layout/pyramid1"/>
    <dgm:cxn modelId="{FB1409DF-472E-4CA5-B25A-71BEAB17A9AF}" srcId="{5389B120-F96C-4E8C-9551-9220F91DBA89}" destId="{17B38BDA-6FA7-4151-AF3B-B62CA98AD5C3}" srcOrd="0" destOrd="0" parTransId="{490AB50F-B26B-43C1-9895-BD07AB4E2461}" sibTransId="{6A06CD18-F581-4245-BED6-FC1FEC31191C}"/>
    <dgm:cxn modelId="{DC068E7A-E533-4F5A-9B3D-8A40919F906A}" type="presParOf" srcId="{D16DD18D-327C-40BF-A492-E4C2E4D4B988}" destId="{D7694DF4-0055-48F0-9439-26DA9F99D6FD}" srcOrd="0" destOrd="0" presId="urn:microsoft.com/office/officeart/2005/8/layout/pyramid1"/>
    <dgm:cxn modelId="{D19915C2-67C8-46F8-8346-0E26E5CCB639}" type="presParOf" srcId="{D7694DF4-0055-48F0-9439-26DA9F99D6FD}" destId="{0CF7BEEA-F6FA-49EB-8794-FE34369E7B67}" srcOrd="0" destOrd="0" presId="urn:microsoft.com/office/officeart/2005/8/layout/pyramid1"/>
    <dgm:cxn modelId="{B4537EE2-03DF-4A48-913E-BCA62A093E88}" type="presParOf" srcId="{D7694DF4-0055-48F0-9439-26DA9F99D6FD}" destId="{EBC9008D-7766-4C3B-AC35-D9F1691868C3}" srcOrd="1" destOrd="0" presId="urn:microsoft.com/office/officeart/2005/8/layout/pyramid1"/>
    <dgm:cxn modelId="{5DD14E75-2F89-460E-BF4E-C820E147A005}" type="presParOf" srcId="{D16DD18D-327C-40BF-A492-E4C2E4D4B988}" destId="{441FEA49-D0FD-4EB7-81E2-9FD8340E360A}" srcOrd="1" destOrd="0" presId="urn:microsoft.com/office/officeart/2005/8/layout/pyramid1"/>
    <dgm:cxn modelId="{CED502C0-C039-4CE2-81BA-D3C2101DE30D}" type="presParOf" srcId="{441FEA49-D0FD-4EB7-81E2-9FD8340E360A}" destId="{762C0ED4-AF4E-4034-BA08-2E829ADE62D4}" srcOrd="0" destOrd="0" presId="urn:microsoft.com/office/officeart/2005/8/layout/pyramid1"/>
    <dgm:cxn modelId="{F7F09888-2096-4EA4-AED7-FBE49B1B6D25}" type="presParOf" srcId="{441FEA49-D0FD-4EB7-81E2-9FD8340E360A}" destId="{80C1B361-8554-4A87-B02B-EC70A3ADE927}" srcOrd="1" destOrd="0" presId="urn:microsoft.com/office/officeart/2005/8/layout/pyramid1"/>
    <dgm:cxn modelId="{BAD7985E-F122-4198-B93B-C96A70C68A2B}" type="presParOf" srcId="{D16DD18D-327C-40BF-A492-E4C2E4D4B988}" destId="{AE10B6B4-F1A6-4E58-BCC6-552DA8F27CB4}" srcOrd="2" destOrd="0" presId="urn:microsoft.com/office/officeart/2005/8/layout/pyramid1"/>
    <dgm:cxn modelId="{9C5F4DE0-CBEB-4543-B0F3-D08F4F6847D8}" type="presParOf" srcId="{AE10B6B4-F1A6-4E58-BCC6-552DA8F27CB4}" destId="{6B7E6358-511E-4041-A005-33D50B01C22D}" srcOrd="0" destOrd="0" presId="urn:microsoft.com/office/officeart/2005/8/layout/pyramid1"/>
    <dgm:cxn modelId="{217D3B22-3F8E-4CE6-A897-85D4C18AC6FC}" type="presParOf" srcId="{AE10B6B4-F1A6-4E58-BCC6-552DA8F27CB4}" destId="{57B57967-1ECB-4A3B-A5A8-2AC57330766E}" srcOrd="1" destOrd="0" presId="urn:microsoft.com/office/officeart/2005/8/layout/pyramid1"/>
    <dgm:cxn modelId="{109AB04A-3A32-400F-86A7-260CD0CE869B}" type="presParOf" srcId="{D16DD18D-327C-40BF-A492-E4C2E4D4B988}" destId="{5F959663-29FF-4279-AAC0-8EB3873E0B63}" srcOrd="3" destOrd="0" presId="urn:microsoft.com/office/officeart/2005/8/layout/pyramid1"/>
    <dgm:cxn modelId="{3485F373-6D5C-42A7-8065-985080F4FD64}" type="presParOf" srcId="{5F959663-29FF-4279-AAC0-8EB3873E0B63}" destId="{065A6F29-B232-49DC-A7B3-B2C05D3B9045}" srcOrd="0" destOrd="0" presId="urn:microsoft.com/office/officeart/2005/8/layout/pyramid1"/>
    <dgm:cxn modelId="{86F0D713-6170-48B6-B734-B1FDF307BB54}" type="presParOf" srcId="{5F959663-29FF-4279-AAC0-8EB3873E0B63}" destId="{BE24FF90-1E4A-43A8-B4F5-2B720814202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BEEA-F6FA-49EB-8794-FE34369E7B67}">
      <dsp:nvSpPr>
        <dsp:cNvPr id="0" name=""/>
        <dsp:cNvSpPr/>
      </dsp:nvSpPr>
      <dsp:spPr>
        <a:xfrm>
          <a:off x="2434543" y="0"/>
          <a:ext cx="2369913" cy="1846037"/>
        </a:xfrm>
        <a:prstGeom prst="trapezoid">
          <a:avLst>
            <a:gd name="adj" fmla="val 6418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a:t>Σοφία</a:t>
          </a:r>
          <a:r>
            <a:rPr lang="el-GR" sz="2400" kern="1200" dirty="0"/>
            <a:t> Συλλογική εφαρμογή της γνώσης σε πράξη</a:t>
          </a:r>
        </a:p>
      </dsp:txBody>
      <dsp:txXfrm>
        <a:off x="2434543" y="0"/>
        <a:ext cx="2369913" cy="1846037"/>
      </dsp:txXfrm>
    </dsp:sp>
    <dsp:sp modelId="{762C0ED4-AF4E-4034-BA08-2E829ADE62D4}">
      <dsp:nvSpPr>
        <dsp:cNvPr id="0" name=""/>
        <dsp:cNvSpPr/>
      </dsp:nvSpPr>
      <dsp:spPr>
        <a:xfrm>
          <a:off x="1623028" y="1846037"/>
          <a:ext cx="3992942" cy="1264253"/>
        </a:xfrm>
        <a:prstGeom prst="trapezoid">
          <a:avLst>
            <a:gd name="adj" fmla="val 64189"/>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a:t>Γνώση </a:t>
          </a:r>
          <a:r>
            <a:rPr lang="el-GR" sz="2400" b="0" kern="1200" dirty="0"/>
            <a:t>Εμπειρία, αξίες το πλαίσιο ενός μηνύματος</a:t>
          </a:r>
        </a:p>
      </dsp:txBody>
      <dsp:txXfrm>
        <a:off x="2321793" y="1846037"/>
        <a:ext cx="2595412" cy="1264253"/>
      </dsp:txXfrm>
    </dsp:sp>
    <dsp:sp modelId="{6B7E6358-511E-4041-A005-33D50B01C22D}">
      <dsp:nvSpPr>
        <dsp:cNvPr id="0" name=""/>
        <dsp:cNvSpPr/>
      </dsp:nvSpPr>
      <dsp:spPr>
        <a:xfrm>
          <a:off x="811514" y="3110291"/>
          <a:ext cx="5615971" cy="1264253"/>
        </a:xfrm>
        <a:prstGeom prst="trapezoid">
          <a:avLst>
            <a:gd name="adj" fmla="val 64189"/>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a:t>Πληροφορία</a:t>
          </a:r>
          <a:r>
            <a:rPr lang="el-GR" sz="2400" kern="1200" dirty="0"/>
            <a:t> Ένα μήνυμα που αλλάζει την αντίληψη του δέκτη </a:t>
          </a:r>
        </a:p>
      </dsp:txBody>
      <dsp:txXfrm>
        <a:off x="1794309" y="3110291"/>
        <a:ext cx="3650381" cy="1264253"/>
      </dsp:txXfrm>
    </dsp:sp>
    <dsp:sp modelId="{065A6F29-B232-49DC-A7B3-B2C05D3B9045}">
      <dsp:nvSpPr>
        <dsp:cNvPr id="0" name=""/>
        <dsp:cNvSpPr/>
      </dsp:nvSpPr>
      <dsp:spPr>
        <a:xfrm>
          <a:off x="0" y="4374545"/>
          <a:ext cx="7239000" cy="1264253"/>
        </a:xfrm>
        <a:prstGeom prst="trapezoid">
          <a:avLst>
            <a:gd name="adj" fmla="val 64189"/>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a:t>Δεδομένα</a:t>
          </a:r>
          <a:r>
            <a:rPr lang="el-GR" sz="2400" kern="1200"/>
            <a:t> Αντικειμενικά στοιχεία για ένα γεγονός </a:t>
          </a:r>
        </a:p>
      </dsp:txBody>
      <dsp:txXfrm>
        <a:off x="1266824" y="4374545"/>
        <a:ext cx="4705350" cy="12642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654282E-1945-4869-8D0D-769F33A60718}" type="slidenum">
              <a:rPr lang="el-GR" altLang="el-GR" smtClean="0"/>
              <a:pPr eaLnBrk="1" hangingPunct="1"/>
              <a:t>9</a:t>
            </a:fld>
            <a:endParaRPr lang="el-GR" altLang="el-GR"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6F63549-673C-4236-9C52-B0294A1BADEC}" type="slidenum">
              <a:rPr lang="el-GR" altLang="el-GR" smtClean="0"/>
              <a:pPr eaLnBrk="1" hangingPunct="1"/>
              <a:t>10</a:t>
            </a:fld>
            <a:endParaRPr lang="el-GR" altLang="el-GR"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1888816-EB27-4884-8489-D07D05694EAF}" type="slidenum">
              <a:rPr lang="el-GR" altLang="el-GR" smtClean="0"/>
              <a:pPr eaLnBrk="1" hangingPunct="1"/>
              <a:t>11</a:t>
            </a:fld>
            <a:endParaRPr lang="el-GR" altLang="el-GR"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4078CDE-BBA2-48E4-B9E0-2DD14362055D}" type="slidenum">
              <a:rPr lang="el-GR" altLang="el-GR" smtClean="0"/>
              <a:pPr eaLnBrk="1" hangingPunct="1"/>
              <a:t>12</a:t>
            </a:fld>
            <a:endParaRPr lang="el-GR" altLang="el-GR"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CCA7397-8E25-40C5-AB8A-3FC3AF87CE6E}" type="slidenum">
              <a:rPr lang="el-GR" altLang="el-GR" smtClean="0"/>
              <a:pPr eaLnBrk="1" hangingPunct="1"/>
              <a:t>13</a:t>
            </a:fld>
            <a:endParaRPr lang="el-GR" altLang="el-GR"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569DCF5-B367-4BD9-A031-4377E07780D8}" type="slidenum">
              <a:rPr lang="el-GR" altLang="el-GR" smtClean="0"/>
              <a:pPr eaLnBrk="1" hangingPunct="1"/>
              <a:t>14</a:t>
            </a:fld>
            <a:endParaRPr lang="el-GR" altLang="el-GR"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F0DA53B-85CA-41CF-A2E4-47EB80D6309A}" type="slidenum">
              <a:rPr lang="el-GR" altLang="el-GR" smtClean="0"/>
              <a:pPr eaLnBrk="1" hangingPunct="1"/>
              <a:t>15</a:t>
            </a:fld>
            <a:endParaRPr lang="el-GR" altLang="el-GR"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2A068644-0739-4E9E-BC57-6BECAF50C9E2}" type="slidenum">
              <a:rPr lang="el-GR" altLang="el-GR" smtClean="0"/>
              <a:pPr eaLnBrk="1" hangingPunct="1"/>
              <a:t>16</a:t>
            </a:fld>
            <a:endParaRPr lang="el-GR" altLang="el-GR"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EAAD555-D295-4AF3-AFF5-57C17EAD7D44}" type="slidenum">
              <a:rPr lang="el-GR" altLang="el-GR" smtClean="0"/>
              <a:pPr eaLnBrk="1" hangingPunct="1"/>
              <a:t>17</a:t>
            </a:fld>
            <a:endParaRPr lang="el-GR" altLang="el-GR"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C944252-BD3F-4D8D-AEF0-0E143D29C9AC}" type="slidenum">
              <a:rPr lang="el-GR" altLang="el-GR" smtClean="0"/>
              <a:pPr eaLnBrk="1" hangingPunct="1"/>
              <a:t>18</a:t>
            </a:fld>
            <a:endParaRPr lang="el-GR" altLang="el-GR"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C6F2E80-B3FD-4FC3-A86C-C94E93CC8EB9}" type="slidenum">
              <a:rPr lang="el-GR" altLang="el-GR" smtClean="0"/>
              <a:pPr eaLnBrk="1" hangingPunct="1"/>
              <a:t>1</a:t>
            </a:fld>
            <a:endParaRPr lang="el-GR" altLang="el-GR"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C76097A-5BDC-4C00-B0F9-B5F7A1C745F8}" type="slidenum">
              <a:rPr lang="el-GR" altLang="el-GR" smtClean="0"/>
              <a:pPr eaLnBrk="1" hangingPunct="1"/>
              <a:t>19</a:t>
            </a:fld>
            <a:endParaRPr lang="el-GR" altLang="el-GR"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12FB1BC0-0311-4582-9A24-0217C47E0849}" type="slidenum">
              <a:rPr lang="el-GR" altLang="el-GR" smtClean="0"/>
              <a:pPr eaLnBrk="1" hangingPunct="1"/>
              <a:t>20</a:t>
            </a:fld>
            <a:endParaRPr lang="el-GR" altLang="el-GR"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01AE2BE-BA3E-4930-B523-A467780F7CD2}" type="slidenum">
              <a:rPr lang="el-GR" altLang="el-GR" smtClean="0"/>
              <a:pPr eaLnBrk="1" hangingPunct="1"/>
              <a:t>21</a:t>
            </a:fld>
            <a:endParaRPr lang="el-GR" altLang="el-GR"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B105ADC3-F138-4E75-871A-2CBB254934AB}" type="slidenum">
              <a:rPr lang="el-GR" altLang="el-GR" smtClean="0"/>
              <a:pPr eaLnBrk="1" hangingPunct="1"/>
              <a:t>22</a:t>
            </a:fld>
            <a:endParaRPr lang="el-GR" altLang="el-GR"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2FAD05B-92BA-4337-B16B-46580479C22A}" type="slidenum">
              <a:rPr lang="el-GR" altLang="el-GR" smtClean="0"/>
              <a:pPr eaLnBrk="1" hangingPunct="1"/>
              <a:t>23</a:t>
            </a:fld>
            <a:endParaRPr lang="el-GR" altLang="el-GR"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F51A9CFE-A2B6-4958-9078-0A5BCB8E54D3}" type="slidenum">
              <a:rPr lang="el-GR" altLang="el-GR" smtClean="0"/>
              <a:pPr eaLnBrk="1" hangingPunct="1"/>
              <a:t>24</a:t>
            </a:fld>
            <a:endParaRPr lang="el-GR" altLang="el-GR"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96DEA04-FDC4-4130-815B-4D749E4BD15B}" type="slidenum">
              <a:rPr lang="el-GR" altLang="el-GR" smtClean="0"/>
              <a:pPr eaLnBrk="1" hangingPunct="1"/>
              <a:t>25</a:t>
            </a:fld>
            <a:endParaRPr lang="el-GR" altLang="el-GR"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358B72A2-F047-4837-85D6-E91977CFFA0A}" type="slidenum">
              <a:rPr lang="el-GR" altLang="el-GR" smtClean="0"/>
              <a:pPr eaLnBrk="1" hangingPunct="1"/>
              <a:t>26</a:t>
            </a:fld>
            <a:endParaRPr lang="el-GR" altLang="el-GR"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07AD10A-DEEF-46EC-8E79-19AD13C400DF}" type="slidenum">
              <a:rPr lang="el-GR" altLang="el-GR" smtClean="0"/>
              <a:pPr eaLnBrk="1" hangingPunct="1"/>
              <a:t>27</a:t>
            </a:fld>
            <a:endParaRPr lang="el-GR" altLang="el-GR"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50DDE09C-CB78-4235-8BD5-842AA0BBFFF7}" type="slidenum">
              <a:rPr lang="el-GR" altLang="el-GR" smtClean="0"/>
              <a:pPr eaLnBrk="1" hangingPunct="1"/>
              <a:t>28</a:t>
            </a:fld>
            <a:endParaRPr lang="el-GR" altLang="el-GR"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5DCF2DF-9060-4F26-A395-32455AD1BE49}" type="slidenum">
              <a:rPr lang="el-GR" altLang="el-GR" smtClean="0"/>
              <a:pPr eaLnBrk="1" hangingPunct="1"/>
              <a:t>2</a:t>
            </a:fld>
            <a:endParaRPr lang="el-GR" altLang="el-GR"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2717F81D-595E-4813-8E06-B0888ADCFAD0}" type="slidenum">
              <a:rPr lang="el-GR" altLang="el-GR" smtClean="0"/>
              <a:pPr eaLnBrk="1" hangingPunct="1"/>
              <a:t>29</a:t>
            </a:fld>
            <a:endParaRPr lang="el-GR" altLang="el-GR"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DBDC6151-5BB9-4323-A789-7882A2BE2288}" type="slidenum">
              <a:rPr lang="el-GR" altLang="el-GR" smtClean="0"/>
              <a:pPr eaLnBrk="1" hangingPunct="1"/>
              <a:t>30</a:t>
            </a:fld>
            <a:endParaRPr lang="el-GR" altLang="el-GR"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BD1162D-DFF8-4482-9942-279DDDA74C33}" type="slidenum">
              <a:rPr lang="el-GR" altLang="el-GR" smtClean="0"/>
              <a:pPr eaLnBrk="1" hangingPunct="1"/>
              <a:t>31</a:t>
            </a:fld>
            <a:endParaRPr lang="el-GR" altLang="el-GR"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D5F9DBD9-D8B1-453D-A4B3-B3C381D23B5D}" type="slidenum">
              <a:rPr lang="el-GR" altLang="el-GR" smtClean="0"/>
              <a:pPr eaLnBrk="1" hangingPunct="1"/>
              <a:t>32</a:t>
            </a:fld>
            <a:endParaRPr lang="el-GR" altLang="el-GR"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A8456440-8271-4026-ACBF-335418715F4E}" type="slidenum">
              <a:rPr lang="el-GR" altLang="el-GR" smtClean="0"/>
              <a:pPr eaLnBrk="1" hangingPunct="1"/>
              <a:t>33</a:t>
            </a:fld>
            <a:endParaRPr lang="el-GR" altLang="el-GR"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C5B2FCD-F66A-45CD-A254-1D17DC0E3A9F}" type="slidenum">
              <a:rPr lang="el-GR" altLang="el-GR" smtClean="0"/>
              <a:pPr eaLnBrk="1" hangingPunct="1"/>
              <a:t>34</a:t>
            </a:fld>
            <a:endParaRPr lang="el-GR" altLang="el-GR"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9E3C34FC-AE61-4A14-9B74-4085F4275817}" type="slidenum">
              <a:rPr lang="el-GR" altLang="el-GR" smtClean="0"/>
              <a:pPr eaLnBrk="1" hangingPunct="1"/>
              <a:t>35</a:t>
            </a:fld>
            <a:endParaRPr lang="el-GR" altLang="el-GR"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8DC8E5D-CEDA-4624-92AF-D3627C06BE42}" type="slidenum">
              <a:rPr lang="el-GR" altLang="el-GR" smtClean="0"/>
              <a:pPr eaLnBrk="1" hangingPunct="1"/>
              <a:t>36</a:t>
            </a:fld>
            <a:endParaRPr lang="el-GR" altLang="el-GR"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507CB769-4111-4ACE-BEBA-122945209F7F}" type="slidenum">
              <a:rPr lang="el-GR" altLang="el-GR" smtClean="0"/>
              <a:pPr eaLnBrk="1" hangingPunct="1"/>
              <a:t>37</a:t>
            </a:fld>
            <a:endParaRPr lang="el-GR" altLang="el-GR"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D90B537-6B46-4B43-84D5-46E6EE02E692}" type="slidenum">
              <a:rPr lang="el-GR" altLang="el-GR" smtClean="0"/>
              <a:pPr eaLnBrk="1" hangingPunct="1"/>
              <a:t>38</a:t>
            </a:fld>
            <a:endParaRPr lang="el-GR" altLang="el-GR"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7C5A4F2-B61F-4843-8717-59EDD3391359}" type="slidenum">
              <a:rPr lang="el-GR" altLang="el-GR" smtClean="0"/>
              <a:pPr eaLnBrk="1" hangingPunct="1"/>
              <a:t>3</a:t>
            </a:fld>
            <a:endParaRPr lang="el-GR" altLang="el-GR"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5F74619-7633-4CCE-A0A6-345269A399F3}" type="slidenum">
              <a:rPr lang="el-GR" altLang="el-GR" smtClean="0"/>
              <a:pPr eaLnBrk="1" hangingPunct="1"/>
              <a:t>39</a:t>
            </a:fld>
            <a:endParaRPr lang="el-GR" altLang="el-GR"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27EAD6E4-5400-41A7-9E39-9CCE854F1919}" type="slidenum">
              <a:rPr lang="el-GR" altLang="el-GR" smtClean="0"/>
              <a:pPr eaLnBrk="1" hangingPunct="1"/>
              <a:t>41</a:t>
            </a:fld>
            <a:endParaRPr lang="el-GR" altLang="el-GR"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849CD99-C8A4-457E-85CF-0D17D5846DD6}" type="slidenum">
              <a:rPr lang="el-GR" altLang="el-GR" smtClean="0"/>
              <a:pPr eaLnBrk="1" hangingPunct="1"/>
              <a:t>42</a:t>
            </a:fld>
            <a:endParaRPr lang="el-GR" altLang="el-GR"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1511C1CE-8601-4CF2-BDF9-09D90EF4ADB4}" type="slidenum">
              <a:rPr lang="el-GR" altLang="el-GR" smtClean="0"/>
              <a:pPr eaLnBrk="1" hangingPunct="1"/>
              <a:t>43</a:t>
            </a:fld>
            <a:endParaRPr lang="el-GR" altLang="el-GR"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B2892B2-83B3-4810-8B87-8CF43DB94F30}" type="slidenum">
              <a:rPr lang="el-GR" altLang="el-GR" smtClean="0"/>
              <a:pPr eaLnBrk="1" hangingPunct="1"/>
              <a:t>44</a:t>
            </a:fld>
            <a:endParaRPr lang="el-GR" altLang="el-GR"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F164701C-05FC-425C-AA59-E24F0FEBEC5C}" type="slidenum">
              <a:rPr lang="el-GR" altLang="el-GR" smtClean="0"/>
              <a:pPr eaLnBrk="1" hangingPunct="1"/>
              <a:t>45</a:t>
            </a:fld>
            <a:endParaRPr lang="el-GR" altLang="el-GR"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BB1F90DC-F596-4A98-A81F-DE1D49C9B2DE}" type="slidenum">
              <a:rPr lang="el-GR" altLang="el-GR" smtClean="0"/>
              <a:pPr eaLnBrk="1" hangingPunct="1"/>
              <a:t>46</a:t>
            </a:fld>
            <a:endParaRPr lang="el-GR" altLang="el-GR"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DD41AD3B-F8B3-4E6F-937B-C913C568EE47}" type="slidenum">
              <a:rPr lang="el-GR" altLang="el-GR" smtClean="0"/>
              <a:pPr eaLnBrk="1" hangingPunct="1"/>
              <a:t>47</a:t>
            </a:fld>
            <a:endParaRPr lang="el-GR" altLang="el-GR"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279F3198-4160-4727-82A1-0CB30C8FBFB3}" type="slidenum">
              <a:rPr lang="el-GR" altLang="el-GR" smtClean="0"/>
              <a:pPr eaLnBrk="1" hangingPunct="1"/>
              <a:t>48</a:t>
            </a:fld>
            <a:endParaRPr lang="el-GR" altLang="el-GR"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7952C00-8228-44E1-806E-14FB15DED84D}" type="slidenum">
              <a:rPr lang="el-GR" altLang="el-GR" smtClean="0"/>
              <a:pPr eaLnBrk="1" hangingPunct="1"/>
              <a:t>49</a:t>
            </a:fld>
            <a:endParaRPr lang="el-GR" altLang="el-GR"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BFDB736-33F6-459A-B14B-935236EFE4D1}" type="slidenum">
              <a:rPr lang="el-GR" altLang="el-GR" smtClean="0"/>
              <a:pPr eaLnBrk="1" hangingPunct="1"/>
              <a:t>4</a:t>
            </a:fld>
            <a:endParaRPr lang="el-GR" altLang="el-GR"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BF3D27A-57ED-47E1-A9C1-1AEBDED0F91B}" type="slidenum">
              <a:rPr lang="el-GR" altLang="el-GR" smtClean="0"/>
              <a:pPr eaLnBrk="1" hangingPunct="1"/>
              <a:t>50</a:t>
            </a:fld>
            <a:endParaRPr lang="el-GR" altLang="el-GR"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BE3F48A-AA1A-4C9F-9670-7DBDF134981C}" type="slidenum">
              <a:rPr lang="el-GR" altLang="el-GR" smtClean="0"/>
              <a:pPr eaLnBrk="1" hangingPunct="1"/>
              <a:t>53</a:t>
            </a:fld>
            <a:endParaRPr lang="el-GR" altLang="el-GR"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D6F6CB7-7697-4E4F-A3E7-6E0B3C9F49FE}" type="slidenum">
              <a:rPr lang="el-GR" altLang="el-GR" smtClean="0"/>
              <a:pPr eaLnBrk="1" hangingPunct="1"/>
              <a:t>54</a:t>
            </a:fld>
            <a:endParaRPr lang="el-GR" altLang="el-GR"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5A80E5B-9541-4532-99BE-2E35A34E2CFC}" type="slidenum">
              <a:rPr lang="el-GR" altLang="el-GR" smtClean="0"/>
              <a:pPr eaLnBrk="1" hangingPunct="1"/>
              <a:t>55</a:t>
            </a:fld>
            <a:endParaRPr lang="el-GR" altLang="el-GR"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DB7D5491-8A5C-44ED-8468-9F653071E9FE}" type="slidenum">
              <a:rPr lang="el-GR" altLang="el-GR" smtClean="0"/>
              <a:pPr eaLnBrk="1" hangingPunct="1"/>
              <a:t>56</a:t>
            </a:fld>
            <a:endParaRPr lang="el-GR" altLang="el-GR"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FD9EB66B-C759-4378-B4D3-BB6D8DCFCB7A}" type="slidenum">
              <a:rPr lang="el-GR" altLang="el-GR" smtClean="0"/>
              <a:pPr eaLnBrk="1" hangingPunct="1"/>
              <a:t>57</a:t>
            </a:fld>
            <a:endParaRPr lang="el-GR" altLang="el-GR"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B7C5856-A143-437C-B32D-181D6A7FBD61}" type="slidenum">
              <a:rPr lang="el-GR" altLang="el-GR" smtClean="0"/>
              <a:pPr eaLnBrk="1" hangingPunct="1"/>
              <a:t>58</a:t>
            </a:fld>
            <a:endParaRPr lang="el-GR" altLang="el-GR"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69D77FEF-4197-451E-B20B-6B58A0753A73}" type="slidenum">
              <a:rPr lang="el-GR" altLang="el-GR" smtClean="0"/>
              <a:pPr eaLnBrk="1" hangingPunct="1"/>
              <a:t>59</a:t>
            </a:fld>
            <a:endParaRPr lang="el-GR" altLang="el-GR"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F01F8F2-0DC7-4B13-A0E3-8C308523BB75}" type="slidenum">
              <a:rPr lang="el-GR" altLang="el-GR" smtClean="0"/>
              <a:pPr eaLnBrk="1" hangingPunct="1"/>
              <a:t>60</a:t>
            </a:fld>
            <a:endParaRPr lang="el-GR" altLang="el-GR"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E0A50E69-147C-4662-9948-F1B929989E86}" type="slidenum">
              <a:rPr lang="el-GR" altLang="el-GR" smtClean="0"/>
              <a:pPr eaLnBrk="1" hangingPunct="1"/>
              <a:t>61</a:t>
            </a:fld>
            <a:endParaRPr lang="el-GR" altLang="el-GR"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1C0BFFB2-8876-4E8B-97B2-DF9CAC3E6B2A}" type="slidenum">
              <a:rPr lang="el-GR" altLang="el-GR" smtClean="0"/>
              <a:pPr eaLnBrk="1" hangingPunct="1"/>
              <a:t>5</a:t>
            </a:fld>
            <a:endParaRPr lang="el-GR" altLang="el-GR"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118982B7-4307-4EF4-B4DE-C5DA2C02AE8F}" type="slidenum">
              <a:rPr lang="el-GR" altLang="el-GR" smtClean="0"/>
              <a:pPr eaLnBrk="1" hangingPunct="1"/>
              <a:t>62</a:t>
            </a:fld>
            <a:endParaRPr lang="el-GR" altLang="el-GR"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sz="1700" b="1"/>
              <a:t>Εντοπισμός άρθρων για ικανοποίηση του χρήστη</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B061EF7A-4E70-4ED9-975F-3280C41303F4}" type="slidenum">
              <a:rPr lang="el-GR" altLang="el-GR" smtClean="0"/>
              <a:pPr eaLnBrk="1" hangingPunct="1"/>
              <a:t>63</a:t>
            </a:fld>
            <a:endParaRPr lang="el-GR" altLang="el-GR"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AD27C8A-14C6-44C5-82CE-E929ACA62EBB}" type="slidenum">
              <a:rPr lang="el-GR" altLang="el-GR" smtClean="0"/>
              <a:pPr eaLnBrk="1" hangingPunct="1"/>
              <a:t>64</a:t>
            </a:fld>
            <a:endParaRPr lang="el-GR" altLang="el-GR"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11501A3-451F-416B-BD47-FE6573405E08}" type="slidenum">
              <a:rPr lang="el-GR" altLang="el-GR" smtClean="0"/>
              <a:pPr eaLnBrk="1" hangingPunct="1"/>
              <a:t>65</a:t>
            </a:fld>
            <a:endParaRPr lang="el-GR" altLang="el-GR"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9E9CA834-FF59-4446-86BF-D57F4E619A2E}" type="slidenum">
              <a:rPr lang="el-GR" altLang="el-GR" smtClean="0"/>
              <a:pPr eaLnBrk="1" hangingPunct="1"/>
              <a:t>66</a:t>
            </a:fld>
            <a:endParaRPr lang="el-GR" altLang="el-GR"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56177E78-F5B4-46CA-942E-2884292D5C14}" type="slidenum">
              <a:rPr lang="el-GR" altLang="el-GR" smtClean="0"/>
              <a:pPr eaLnBrk="1" hangingPunct="1"/>
              <a:t>67</a:t>
            </a:fld>
            <a:endParaRPr lang="el-GR" altLang="el-GR"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AEECD5D-3EE8-4D41-B89A-63AE260CB7B3}" type="slidenum">
              <a:rPr lang="el-GR" altLang="el-GR" smtClean="0"/>
              <a:pPr eaLnBrk="1" hangingPunct="1"/>
              <a:t>69</a:t>
            </a:fld>
            <a:endParaRPr lang="el-GR" altLang="el-GR"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0D193718-4AB7-4E63-8D0A-49E56BC50FDF}" type="slidenum">
              <a:rPr lang="el-GR" altLang="el-GR" smtClean="0"/>
              <a:pPr eaLnBrk="1" hangingPunct="1"/>
              <a:t>70</a:t>
            </a:fld>
            <a:endParaRPr lang="el-GR" altLang="el-GR"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8C1C526-8650-41FE-998D-3E5DF544B4F0}" type="slidenum">
              <a:rPr lang="el-GR" altLang="el-GR" smtClean="0"/>
              <a:pPr eaLnBrk="1" hangingPunct="1"/>
              <a:t>71</a:t>
            </a:fld>
            <a:endParaRPr lang="el-GR" altLang="el-GR"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735B279C-A1AE-4591-85A5-96583F3B2B19}" type="slidenum">
              <a:rPr lang="el-GR" altLang="el-GR" smtClean="0"/>
              <a:pPr eaLnBrk="1" hangingPunct="1"/>
              <a:t>72</a:t>
            </a:fld>
            <a:endParaRPr lang="el-GR" altLang="el-GR"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A968B4FA-9427-4CB5-9319-2D578A01DDAE}" type="slidenum">
              <a:rPr lang="el-GR" altLang="el-GR" smtClean="0"/>
              <a:pPr eaLnBrk="1" hangingPunct="1"/>
              <a:t>6</a:t>
            </a:fld>
            <a:endParaRPr lang="el-GR" altLang="el-GR"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8BE21263-36F7-4C2C-9488-D2D9C8DF2218}" type="slidenum">
              <a:rPr lang="el-GR" altLang="el-GR" smtClean="0"/>
              <a:pPr eaLnBrk="1" hangingPunct="1"/>
              <a:t>73</a:t>
            </a:fld>
            <a:endParaRPr lang="el-GR" altLang="el-GR"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FF37EAD-1E98-4D55-B7CC-8F9B7CE52D69}" type="slidenum">
              <a:rPr lang="el-GR" altLang="el-GR" smtClean="0"/>
              <a:pPr eaLnBrk="1" hangingPunct="1"/>
              <a:t>7</a:t>
            </a:fld>
            <a:endParaRPr lang="el-GR" altLang="el-GR"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FA6387FB-A8AD-4DA3-91A7-995BD163662C}" type="slidenum">
              <a:rPr lang="el-GR" altLang="el-GR" smtClean="0"/>
              <a:pPr eaLnBrk="1" hangingPunct="1"/>
              <a:t>8</a:t>
            </a:fld>
            <a:endParaRPr lang="el-GR" altLang="el-GR"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FE6DFA1-E03B-4825-ADB5-17019C202F4B}" type="slidenum">
              <a:rPr lang="el-GR"/>
              <a:pPr>
                <a:defRPr/>
              </a:pPr>
              <a:t>‹#›</a:t>
            </a:fld>
            <a:endParaRPr lang="el-GR"/>
          </a:p>
        </p:txBody>
      </p:sp>
    </p:spTree>
    <p:extLst>
      <p:ext uri="{BB962C8B-B14F-4D97-AF65-F5344CB8AC3E}">
        <p14:creationId xmlns:p14="http://schemas.microsoft.com/office/powerpoint/2010/main" val="17816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lideshare.net/marcobein/competenze-digitali-2799525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ixabay.com/service/terms/#usage" TargetMode="External"/><Relationship Id="rId5" Type="http://schemas.openxmlformats.org/officeDocument/2006/relationships/hyperlink" Target="https://pixabay.com/en/users/geralt-9301/" TargetMode="External"/><Relationship Id="rId4" Type="http://schemas.openxmlformats.org/officeDocument/2006/relationships/hyperlink" Target="https://pixabay.com/en/photos/informa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mediahunter.com.au/blogvertising-will-relevance-make-online-ads-more-effective/kitty-relevance/"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ljune.edublogs.org/2010/04/10/what_is_literacy/"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service/terms/#usage" TargetMode="External"/><Relationship Id="rId5" Type="http://schemas.openxmlformats.org/officeDocument/2006/relationships/hyperlink" Target="https://pixabay.com/en/users/geralt-9301/" TargetMode="External"/><Relationship Id="rId4" Type="http://schemas.openxmlformats.org/officeDocument/2006/relationships/hyperlink" Target="https://pixabay.com/en/photos/communication/"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Πληροφοριακή παιδεία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10000"/>
          </a:bodyPr>
          <a:lstStyle/>
          <a:p>
            <a:pPr>
              <a:spcBef>
                <a:spcPts val="0"/>
              </a:spcBef>
              <a:spcAft>
                <a:spcPts val="1200"/>
              </a:spcAft>
            </a:pPr>
            <a:r>
              <a:rPr lang="el-GR" sz="2800" b="1" dirty="0" smtClean="0"/>
              <a:t>Ενότητα </a:t>
            </a:r>
            <a:r>
              <a:rPr lang="el-GR" sz="2800" b="1" dirty="0" smtClean="0"/>
              <a:t>2</a:t>
            </a:r>
            <a:r>
              <a:rPr lang="el-GR" sz="2800" dirty="0" smtClean="0"/>
              <a:t>:</a:t>
            </a:r>
            <a:r>
              <a:rPr lang="en-US" sz="2800" dirty="0" smtClean="0"/>
              <a:t> </a:t>
            </a:r>
            <a:r>
              <a:rPr lang="el-GR" sz="2800" dirty="0" smtClean="0"/>
              <a:t>Πληροφορία &amp; πληροφοριακός γραμματισμός</a:t>
            </a:r>
          </a:p>
          <a:p>
            <a:pPr>
              <a:spcBef>
                <a:spcPts val="0"/>
              </a:spcBef>
              <a:spcAft>
                <a:spcPts val="1200"/>
              </a:spcAft>
            </a:pPr>
            <a:r>
              <a:rPr lang="el-GR" sz="2400" dirty="0" smtClean="0"/>
              <a:t>Στέλλα </a:t>
            </a:r>
            <a:r>
              <a:rPr lang="el-GR" sz="2400" dirty="0" err="1" smtClean="0"/>
              <a:t>Κορομπίλη</a:t>
            </a:r>
            <a:endParaRPr lang="el-GR" sz="2400" dirty="0"/>
          </a:p>
          <a:p>
            <a:pPr>
              <a:spcBef>
                <a:spcPts val="0"/>
              </a:spcBef>
            </a:pPr>
            <a:r>
              <a:rPr lang="el-GR" sz="2400" dirty="0"/>
              <a:t>Τμήμα </a:t>
            </a:r>
            <a:r>
              <a:rPr lang="el-GR" sz="2400" dirty="0" smtClean="0"/>
              <a:t>Βιβλιοθηκονομίας και Συστημάτων Πληροφόρησης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0243" name="Rectangle 3"/>
          <p:cNvSpPr>
            <a:spLocks noGrp="1" noChangeArrowheads="1"/>
          </p:cNvSpPr>
          <p:nvPr>
            <p:ph idx="1"/>
          </p:nvPr>
        </p:nvSpPr>
        <p:spPr/>
        <p:txBody>
          <a:bodyPr>
            <a:normAutofit/>
          </a:bodyPr>
          <a:lstStyle/>
          <a:p>
            <a:endParaRPr lang="el-GR" altLang="el-GR" sz="2800" dirty="0" smtClean="0"/>
          </a:p>
          <a:p>
            <a:r>
              <a:rPr lang="el-GR" altLang="el-GR" sz="2800" dirty="0" smtClean="0"/>
              <a:t>Η ανάπτυξη της</a:t>
            </a:r>
            <a:r>
              <a:rPr lang="en-US" altLang="el-GR" sz="2800" dirty="0" smtClean="0"/>
              <a:t> </a:t>
            </a:r>
            <a:r>
              <a:rPr lang="el-GR" altLang="el-GR" sz="2800" dirty="0" smtClean="0"/>
              <a:t>τεχνολογίας καθοδηγείται από τις κοινωνικές ανάγκες, δηλαδή, όπως αναφέρει και</a:t>
            </a:r>
            <a:r>
              <a:rPr lang="en-US" altLang="el-GR" sz="2800" dirty="0" smtClean="0"/>
              <a:t> </a:t>
            </a:r>
            <a:r>
              <a:rPr lang="el-GR" altLang="el-GR" sz="2800" dirty="0" smtClean="0"/>
              <a:t>ο </a:t>
            </a:r>
            <a:r>
              <a:rPr lang="el-GR" altLang="el-GR" sz="2800" dirty="0" err="1" smtClean="0"/>
              <a:t>Mackay</a:t>
            </a:r>
            <a:r>
              <a:rPr lang="el-GR" altLang="el-GR" sz="2800" dirty="0" smtClean="0"/>
              <a:t> (1995), η ανάπτυξη της τεχνολογίας δεν ακολουθεί μία προκαθορισμένη πορεία,</a:t>
            </a:r>
            <a:r>
              <a:rPr lang="en-US" altLang="el-GR" sz="2800" dirty="0" smtClean="0"/>
              <a:t> </a:t>
            </a:r>
            <a:r>
              <a:rPr lang="el-GR" altLang="el-GR" sz="2800" dirty="0" smtClean="0"/>
              <a:t>ωστόσο επηρεάζει κοινωνία, οι οποίες διαφέρουν από τον ένα πολιτισμό στον άλλο, και</a:t>
            </a:r>
            <a:r>
              <a:rPr lang="en-US" altLang="el-GR" sz="2800" dirty="0" smtClean="0"/>
              <a:t> </a:t>
            </a:r>
            <a:r>
              <a:rPr lang="el-GR" altLang="el-GR" sz="2800" dirty="0" smtClean="0"/>
              <a:t>εξαρτάται από πολιτικούς, οικονομικούς και κοινωνικούς παράγοντες</a:t>
            </a:r>
            <a:r>
              <a:rPr lang="en-US" altLang="el-GR" sz="2800" dirty="0" smtClean="0"/>
              <a:t>.</a:t>
            </a:r>
            <a:endParaRPr lang="el-GR" altLang="el-GR" sz="2800" dirty="0" smtClean="0"/>
          </a:p>
        </p:txBody>
      </p:sp>
      <p:sp>
        <p:nvSpPr>
          <p:cNvPr id="1024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AD2D933-A141-455D-96E3-2A1C55045FD1}" type="slidenum">
              <a:rPr lang="el-GR" altLang="el-GR" smtClean="0"/>
              <a:pPr/>
              <a:t>9</a:t>
            </a:fld>
            <a:endParaRPr lang="el-GR" altLang="el-GR" smtClean="0"/>
          </a:p>
        </p:txBody>
      </p:sp>
    </p:spTree>
    <p:extLst>
      <p:ext uri="{BB962C8B-B14F-4D97-AF65-F5344CB8AC3E}">
        <p14:creationId xmlns:p14="http://schemas.microsoft.com/office/powerpoint/2010/main" val="39341161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1267" name="Rectangle 3"/>
          <p:cNvSpPr>
            <a:spLocks noGrp="1" noChangeArrowheads="1"/>
          </p:cNvSpPr>
          <p:nvPr>
            <p:ph idx="1"/>
          </p:nvPr>
        </p:nvSpPr>
        <p:spPr/>
        <p:txBody>
          <a:bodyPr>
            <a:normAutofit/>
          </a:bodyPr>
          <a:lstStyle/>
          <a:p>
            <a:pPr marL="0" indent="0">
              <a:buNone/>
            </a:pPr>
            <a:r>
              <a:rPr lang="el-GR" altLang="el-GR" sz="2800" dirty="0" smtClean="0"/>
              <a:t>Οι παράγοντες που επηρεάζουν το βαθμό των τεχνολογικών εξελίξεων κατά τον </a:t>
            </a:r>
            <a:r>
              <a:rPr lang="en-US" altLang="el-GR" sz="2800" dirty="0" smtClean="0"/>
              <a:t>Edge</a:t>
            </a:r>
            <a:r>
              <a:rPr lang="el-GR" altLang="el-GR" sz="2800" dirty="0" smtClean="0"/>
              <a:t> (1995)  είναι: </a:t>
            </a:r>
          </a:p>
          <a:p>
            <a:r>
              <a:rPr lang="el-GR" altLang="el-GR" sz="2800" dirty="0" smtClean="0"/>
              <a:t>γεωγραφικοί    </a:t>
            </a:r>
          </a:p>
          <a:p>
            <a:r>
              <a:rPr lang="el-GR" altLang="el-GR" sz="2800" dirty="0" smtClean="0"/>
              <a:t>περιβαλλοντικοί   </a:t>
            </a:r>
          </a:p>
          <a:p>
            <a:r>
              <a:rPr lang="el-GR" altLang="el-GR" sz="2800" dirty="0" smtClean="0"/>
              <a:t>το επίπεδο ανάπτυξης της έρευνας, </a:t>
            </a:r>
          </a:p>
          <a:p>
            <a:r>
              <a:rPr lang="el-GR" altLang="el-GR" sz="2800" dirty="0" smtClean="0"/>
              <a:t>το προϋπάρχον επίπεδο τεχνολογικής ανάπτυξης,</a:t>
            </a:r>
          </a:p>
          <a:p>
            <a:r>
              <a:rPr lang="el-GR" altLang="el-GR" sz="2800" dirty="0" smtClean="0"/>
              <a:t>παράγοντες που έχουν σχέση με την αγορά και τη βιομηχανική ανάπτυξη, καθώς και </a:t>
            </a:r>
          </a:p>
          <a:p>
            <a:r>
              <a:rPr lang="el-GR" altLang="el-GR" sz="2800" dirty="0" smtClean="0"/>
              <a:t>πολιτισμικοί παράγοντες (σ. 15). </a:t>
            </a:r>
          </a:p>
        </p:txBody>
      </p:sp>
      <p:sp>
        <p:nvSpPr>
          <p:cNvPr id="1126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A7B708F-7C19-4B59-9F20-4D9EC92B8DB7}" type="slidenum">
              <a:rPr lang="el-GR" altLang="el-GR" smtClean="0"/>
              <a:pPr/>
              <a:t>10</a:t>
            </a:fld>
            <a:endParaRPr lang="el-GR" altLang="el-GR" smtClean="0"/>
          </a:p>
        </p:txBody>
      </p:sp>
    </p:spTree>
    <p:extLst>
      <p:ext uri="{BB962C8B-B14F-4D97-AF65-F5344CB8AC3E}">
        <p14:creationId xmlns:p14="http://schemas.microsoft.com/office/powerpoint/2010/main" val="32305725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2291" name="Rectangle 3"/>
          <p:cNvSpPr>
            <a:spLocks noGrp="1" noChangeArrowheads="1"/>
          </p:cNvSpPr>
          <p:nvPr>
            <p:ph idx="1"/>
          </p:nvPr>
        </p:nvSpPr>
        <p:spPr/>
        <p:txBody>
          <a:bodyPr>
            <a:normAutofit/>
          </a:bodyPr>
          <a:lstStyle/>
          <a:p>
            <a:endParaRPr lang="el-GR" altLang="el-GR" sz="2800" dirty="0" smtClean="0"/>
          </a:p>
          <a:p>
            <a:endParaRPr lang="en-US" altLang="el-GR" sz="2800" dirty="0" smtClean="0"/>
          </a:p>
          <a:p>
            <a:r>
              <a:rPr lang="el-GR" altLang="el-GR" sz="2800" dirty="0" smtClean="0"/>
              <a:t>Οι κοινωνικοοικονομικές και πολιτικές συνθήκες μιας κοινωνίας καθορίζουν κατά πόσο και σε ποιους είναι </a:t>
            </a:r>
            <a:r>
              <a:rPr lang="el-GR" altLang="el-GR" sz="2800" dirty="0" err="1" smtClean="0"/>
              <a:t>προσβάσιμη</a:t>
            </a:r>
            <a:r>
              <a:rPr lang="el-GR" altLang="el-GR" sz="2800" dirty="0" smtClean="0"/>
              <a:t> η πληροφορία και η γνώση, δηλαδή  η ανάπτυξη της σύγχρονης τεχνολογίας δημιουργεί νέα κοινωνικά προβλήματα</a:t>
            </a:r>
          </a:p>
        </p:txBody>
      </p:sp>
      <p:sp>
        <p:nvSpPr>
          <p:cNvPr id="1229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25C5EA9-3EF1-45B2-A894-9566B965E870}" type="slidenum">
              <a:rPr lang="el-GR" altLang="el-GR" smtClean="0"/>
              <a:pPr/>
              <a:t>11</a:t>
            </a:fld>
            <a:endParaRPr lang="el-GR" altLang="el-GR" smtClean="0"/>
          </a:p>
        </p:txBody>
      </p:sp>
    </p:spTree>
    <p:extLst>
      <p:ext uri="{BB962C8B-B14F-4D97-AF65-F5344CB8AC3E}">
        <p14:creationId xmlns:p14="http://schemas.microsoft.com/office/powerpoint/2010/main" val="13467699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3315" name="Rectangle 3"/>
          <p:cNvSpPr>
            <a:spLocks noGrp="1" noChangeArrowheads="1"/>
          </p:cNvSpPr>
          <p:nvPr>
            <p:ph idx="1"/>
          </p:nvPr>
        </p:nvSpPr>
        <p:spPr/>
        <p:txBody>
          <a:bodyPr>
            <a:normAutofit/>
          </a:bodyPr>
          <a:lstStyle/>
          <a:p>
            <a:endParaRPr lang="el-GR" altLang="el-GR" sz="2800" dirty="0" smtClean="0"/>
          </a:p>
          <a:p>
            <a:pPr marL="0" indent="0">
              <a:buNone/>
            </a:pPr>
            <a:r>
              <a:rPr lang="el-GR" altLang="el-GR" sz="2800" dirty="0" smtClean="0"/>
              <a:t>Οι </a:t>
            </a:r>
            <a:r>
              <a:rPr lang="en-US" altLang="el-GR" sz="2800" dirty="0" smtClean="0"/>
              <a:t>Mosco and </a:t>
            </a:r>
            <a:r>
              <a:rPr lang="en-US" altLang="el-GR" sz="2800" dirty="0" err="1" smtClean="0"/>
              <a:t>Wasko</a:t>
            </a:r>
            <a:r>
              <a:rPr lang="el-GR" altLang="el-GR" sz="2800" dirty="0" smtClean="0"/>
              <a:t> (2005), διακρίνουν τρεις τομείς στους οποίους η νέα τεχνολογία εντείνει τα κοινωνικά προβλήματα: </a:t>
            </a:r>
          </a:p>
          <a:p>
            <a:r>
              <a:rPr lang="el-GR" altLang="el-GR" sz="2800" dirty="0" smtClean="0"/>
              <a:t>ταξικό διαχωρισμό, </a:t>
            </a:r>
          </a:p>
          <a:p>
            <a:r>
              <a:rPr lang="el-GR" altLang="el-GR" sz="2800" dirty="0" smtClean="0"/>
              <a:t>απειλή στα ανθρώπινα δικαιώματα, </a:t>
            </a:r>
          </a:p>
          <a:p>
            <a:r>
              <a:rPr lang="el-GR" altLang="el-GR" sz="2800" dirty="0" smtClean="0"/>
              <a:t>διεθνείς συγκρούσεις. </a:t>
            </a:r>
            <a:endParaRPr lang="el-GR" altLang="el-GR" sz="2800" dirty="0" smtClean="0"/>
          </a:p>
        </p:txBody>
      </p:sp>
      <p:sp>
        <p:nvSpPr>
          <p:cNvPr id="1331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5116A77-CF66-46CA-9FD9-B93F70F85563}" type="slidenum">
              <a:rPr lang="el-GR" altLang="el-GR" smtClean="0"/>
              <a:pPr/>
              <a:t>12</a:t>
            </a:fld>
            <a:endParaRPr lang="el-GR" altLang="el-GR" smtClean="0"/>
          </a:p>
        </p:txBody>
      </p:sp>
    </p:spTree>
    <p:extLst>
      <p:ext uri="{BB962C8B-B14F-4D97-AF65-F5344CB8AC3E}">
        <p14:creationId xmlns:p14="http://schemas.microsoft.com/office/powerpoint/2010/main" val="17573229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4339" name="Rectangle 3"/>
          <p:cNvSpPr>
            <a:spLocks noGrp="1" noChangeArrowheads="1"/>
          </p:cNvSpPr>
          <p:nvPr>
            <p:ph idx="1"/>
          </p:nvPr>
        </p:nvSpPr>
        <p:spPr/>
        <p:txBody>
          <a:bodyPr>
            <a:normAutofit/>
          </a:bodyPr>
          <a:lstStyle/>
          <a:p>
            <a:endParaRPr lang="en-US" altLang="el-GR" sz="2800" dirty="0" smtClean="0"/>
          </a:p>
          <a:p>
            <a:pPr marL="0" indent="0">
              <a:buNone/>
            </a:pPr>
            <a:r>
              <a:rPr lang="en-US" altLang="el-GR" sz="2800" dirty="0" err="1" smtClean="0"/>
              <a:t>Dearney</a:t>
            </a:r>
            <a:r>
              <a:rPr lang="el-GR" altLang="el-GR" sz="2800" dirty="0" smtClean="0"/>
              <a:t> &amp; </a:t>
            </a:r>
            <a:r>
              <a:rPr lang="en-US" altLang="el-GR" sz="2800" dirty="0" smtClean="0"/>
              <a:t>Feather</a:t>
            </a:r>
            <a:r>
              <a:rPr lang="el-GR" altLang="el-GR" sz="2800" dirty="0" smtClean="0"/>
              <a:t> (2001) </a:t>
            </a:r>
            <a:endParaRPr lang="en-US" altLang="el-GR" sz="2800" dirty="0" smtClean="0"/>
          </a:p>
          <a:p>
            <a:r>
              <a:rPr lang="el-GR" altLang="el-GR" sz="2800" dirty="0" smtClean="0"/>
              <a:t>η τεχνολογία της επικοινωνίας θα μπορούσε εύκολα να γίνει και ίσως ήδη έχει γίνει ένα ακόμη εργαλείο για  κοινωνικό και οικονομικό αποκλεισμό ομάδων που δεν είχαν τη δυνατότητα πρόσβασης στις νέες τεχνολογίες επικοινωνίας και στη γνώση που διαδίδουν. </a:t>
            </a:r>
          </a:p>
          <a:p>
            <a:endParaRPr lang="el-GR" altLang="el-GR" sz="2800" dirty="0" smtClean="0"/>
          </a:p>
        </p:txBody>
      </p:sp>
      <p:sp>
        <p:nvSpPr>
          <p:cNvPr id="1434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1E8D3C8-AA83-4F8B-B714-EACED904EB24}" type="slidenum">
              <a:rPr lang="el-GR" altLang="el-GR" smtClean="0"/>
              <a:pPr/>
              <a:t>13</a:t>
            </a:fld>
            <a:endParaRPr lang="el-GR" altLang="el-GR" smtClean="0"/>
          </a:p>
        </p:txBody>
      </p:sp>
    </p:spTree>
    <p:extLst>
      <p:ext uri="{BB962C8B-B14F-4D97-AF65-F5344CB8AC3E}">
        <p14:creationId xmlns:p14="http://schemas.microsoft.com/office/powerpoint/2010/main" val="2412371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5363" name="Rectangle 3"/>
          <p:cNvSpPr>
            <a:spLocks noGrp="1" noChangeArrowheads="1"/>
          </p:cNvSpPr>
          <p:nvPr>
            <p:ph idx="1"/>
          </p:nvPr>
        </p:nvSpPr>
        <p:spPr/>
        <p:txBody>
          <a:bodyPr>
            <a:normAutofit/>
          </a:bodyPr>
          <a:lstStyle/>
          <a:p>
            <a:endParaRPr lang="en-US" altLang="el-GR" sz="2800" dirty="0" smtClean="0"/>
          </a:p>
          <a:p>
            <a:r>
              <a:rPr lang="el-GR" altLang="el-GR" sz="2800" dirty="0" smtClean="0"/>
              <a:t>Η κτίση της νέας τεχνολογίας των επικοινωνιών και της πληροφόρησης είναι ακριβή και η γνώση της σύνθετη και για αυτό δεν είναι κοινωνικά ουδέτερη </a:t>
            </a:r>
            <a:endParaRPr lang="en-US" altLang="el-GR" sz="2800" dirty="0" smtClean="0"/>
          </a:p>
          <a:p>
            <a:r>
              <a:rPr lang="el-GR" altLang="el-GR" sz="2800" dirty="0" smtClean="0"/>
              <a:t>Ο τρόπος που παράγεται η πληροφορία εξαρτάται από την</a:t>
            </a:r>
            <a:r>
              <a:rPr lang="en-US" altLang="el-GR" sz="2800" dirty="0" smtClean="0"/>
              <a:t> </a:t>
            </a:r>
            <a:r>
              <a:rPr lang="el-GR" altLang="el-GR" sz="2800" dirty="0" smtClean="0"/>
              <a:t>πολιτική και ιδεολογική οργάνωση της κοινωνίας.</a:t>
            </a:r>
            <a:endParaRPr lang="el-GR" altLang="el-GR" sz="2800" dirty="0" smtClean="0"/>
          </a:p>
        </p:txBody>
      </p:sp>
      <p:sp>
        <p:nvSpPr>
          <p:cNvPr id="1536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BDDB16F-EE04-472A-AA1B-4AFA83746EDA}" type="slidenum">
              <a:rPr lang="el-GR" altLang="el-GR" smtClean="0"/>
              <a:pPr/>
              <a:t>14</a:t>
            </a:fld>
            <a:endParaRPr lang="el-GR" altLang="el-GR" smtClean="0"/>
          </a:p>
        </p:txBody>
      </p:sp>
    </p:spTree>
    <p:extLst>
      <p:ext uri="{BB962C8B-B14F-4D97-AF65-F5344CB8AC3E}">
        <p14:creationId xmlns:p14="http://schemas.microsoft.com/office/powerpoint/2010/main" val="38572861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igital divid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671" y="980728"/>
            <a:ext cx="6084821" cy="4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2715E0C-8DCA-48D3-9ED9-419B6DF373D6}" type="slidenum">
              <a:rPr lang="el-GR" altLang="el-GR" smtClean="0"/>
              <a:pPr/>
              <a:t>15</a:t>
            </a:fld>
            <a:endParaRPr lang="el-GR" altLang="el-GR" smtClean="0"/>
          </a:p>
        </p:txBody>
      </p:sp>
      <p:sp>
        <p:nvSpPr>
          <p:cNvPr id="9" name="Rectangle 8"/>
          <p:cNvSpPr/>
          <p:nvPr/>
        </p:nvSpPr>
        <p:spPr>
          <a:xfrm>
            <a:off x="2376081" y="5105341"/>
            <a:ext cx="4572000" cy="276999"/>
          </a:xfrm>
          <a:prstGeom prst="rect">
            <a:avLst/>
          </a:prstGeom>
        </p:spPr>
        <p:txBody>
          <a:bodyPr>
            <a:spAutoFit/>
          </a:bodyPr>
          <a:lstStyle/>
          <a:p>
            <a:pPr algn="ctr"/>
            <a:r>
              <a:rPr lang="en-US" sz="1200" dirty="0" smtClean="0">
                <a:latin typeface="+mn-lt"/>
                <a:hlinkClick r:id="rId4"/>
              </a:rPr>
              <a:t>slideshare.net</a:t>
            </a:r>
            <a:endParaRPr lang="el-GR" sz="1200" dirty="0">
              <a:latin typeface="+mn-lt"/>
            </a:endParaRPr>
          </a:p>
        </p:txBody>
      </p:sp>
    </p:spTree>
    <p:extLst>
      <p:ext uri="{BB962C8B-B14F-4D97-AF65-F5344CB8AC3E}">
        <p14:creationId xmlns:p14="http://schemas.microsoft.com/office/powerpoint/2010/main" val="2630501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7411"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Schiller and Schiller</a:t>
            </a:r>
            <a:r>
              <a:rPr lang="el-GR" altLang="el-GR" sz="2800" b="1" dirty="0" smtClean="0"/>
              <a:t> (1998) </a:t>
            </a:r>
            <a:endParaRPr lang="en-US" altLang="el-GR" sz="2800" b="1" dirty="0" smtClean="0"/>
          </a:p>
          <a:p>
            <a:r>
              <a:rPr lang="el-GR" altLang="el-GR" sz="2800" dirty="0" smtClean="0"/>
              <a:t>καθώς η επεξεργασία της πληροφορίας απλώνεται μέσα στην οικονομία, η επίδραση των κερδοσκοπικών επιχειρήσεων που σχετίζονται μ’ αυτήν διευρύνεται κοινωνικά και πολιτικά. </a:t>
            </a:r>
          </a:p>
        </p:txBody>
      </p:sp>
      <p:sp>
        <p:nvSpPr>
          <p:cNvPr id="1741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E129D06-2180-45EC-8075-6E86AB99CD2A}" type="slidenum">
              <a:rPr lang="el-GR" altLang="el-GR" smtClean="0"/>
              <a:pPr/>
              <a:t>16</a:t>
            </a:fld>
            <a:endParaRPr lang="el-GR" altLang="el-GR" smtClean="0"/>
          </a:p>
        </p:txBody>
      </p:sp>
    </p:spTree>
    <p:extLst>
      <p:ext uri="{BB962C8B-B14F-4D97-AF65-F5344CB8AC3E}">
        <p14:creationId xmlns:p14="http://schemas.microsoft.com/office/powerpoint/2010/main" val="41868538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8435"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Andersen</a:t>
            </a:r>
            <a:r>
              <a:rPr lang="el-GR" altLang="el-GR" sz="2800" b="1" dirty="0" smtClean="0"/>
              <a:t> (2006)</a:t>
            </a:r>
            <a:endParaRPr lang="en-US" altLang="el-GR" sz="2800" b="1" dirty="0" smtClean="0"/>
          </a:p>
          <a:p>
            <a:r>
              <a:rPr lang="el-GR" altLang="el-GR" sz="2800" dirty="0" smtClean="0"/>
              <a:t>η οργάνωση των τεκμηρίων και της γνώσης στην κοινωνία είναι παράγοντες που διαμορφώνονται και διαμορφώνουν την κοινωνική και ιδεολογική της οργάνωση. </a:t>
            </a:r>
            <a:endParaRPr lang="en-US" altLang="el-GR" sz="2800" dirty="0" smtClean="0"/>
          </a:p>
          <a:p>
            <a:r>
              <a:rPr lang="el-GR" altLang="el-GR" sz="2800" dirty="0"/>
              <a:t>ά</a:t>
            </a:r>
            <a:r>
              <a:rPr lang="el-GR" altLang="el-GR" sz="2800" dirty="0" smtClean="0"/>
              <a:t>ρα η κοινωνία πληροφορείται και διαμορφώνει την ιδεολογία της επηρεασμένη από την ιδεολογία των επιχειρηματιών </a:t>
            </a:r>
            <a:endParaRPr lang="el-GR" altLang="el-GR" sz="2800" dirty="0" smtClean="0"/>
          </a:p>
        </p:txBody>
      </p:sp>
      <p:sp>
        <p:nvSpPr>
          <p:cNvPr id="1843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D4A022D-6C9A-4279-993C-08DFAF419F40}" type="slidenum">
              <a:rPr lang="el-GR" altLang="el-GR" smtClean="0"/>
              <a:pPr/>
              <a:t>17</a:t>
            </a:fld>
            <a:endParaRPr lang="el-GR" altLang="el-GR" smtClean="0"/>
          </a:p>
        </p:txBody>
      </p:sp>
    </p:spTree>
    <p:extLst>
      <p:ext uri="{BB962C8B-B14F-4D97-AF65-F5344CB8AC3E}">
        <p14:creationId xmlns:p14="http://schemas.microsoft.com/office/powerpoint/2010/main" val="4688310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19459"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Andersen</a:t>
            </a:r>
            <a:r>
              <a:rPr lang="el-GR" altLang="el-GR" sz="2800" b="1" dirty="0" smtClean="0"/>
              <a:t> (2006)  </a:t>
            </a:r>
          </a:p>
          <a:p>
            <a:r>
              <a:rPr lang="el-GR" altLang="el-GR" sz="2800" dirty="0" smtClean="0"/>
              <a:t>κάθε θέμα μπορεί να εντοπιστεί σε διάφορες πηγές και κάθε φορά να αντιμετωπίζεται από διαφορετική οπτική γωνιά. </a:t>
            </a:r>
          </a:p>
          <a:p>
            <a:r>
              <a:rPr lang="el-GR" altLang="el-GR" sz="2800" dirty="0" smtClean="0"/>
              <a:t>με αυτήν την έννοια η αναζήτηση πληροφοριών είναι μια κοινωνικοπολιτική δραστηριότητα, καθώς η αναζήτηση πληροφοριών γίνεται και σε πηγές που έχουν διαφορετική σκοπιμότητα. </a:t>
            </a:r>
            <a:endParaRPr lang="el-GR" altLang="el-GR" sz="2800" dirty="0" smtClean="0"/>
          </a:p>
        </p:txBody>
      </p:sp>
      <p:sp>
        <p:nvSpPr>
          <p:cNvPr id="1946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A5D9A9E-8064-4DDE-A721-05517737AFA8}" type="slidenum">
              <a:rPr lang="el-GR" altLang="el-GR" smtClean="0"/>
              <a:pPr/>
              <a:t>18</a:t>
            </a:fld>
            <a:endParaRPr lang="el-GR" altLang="el-GR" smtClean="0"/>
          </a:p>
        </p:txBody>
      </p:sp>
    </p:spTree>
    <p:extLst>
      <p:ext uri="{BB962C8B-B14F-4D97-AF65-F5344CB8AC3E}">
        <p14:creationId xmlns:p14="http://schemas.microsoft.com/office/powerpoint/2010/main" val="20203964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l-GR" altLang="el-GR" dirty="0" smtClean="0"/>
              <a:t> Πληροφορία και </a:t>
            </a:r>
            <a:br>
              <a:rPr lang="el-GR" altLang="el-GR" dirty="0" smtClean="0"/>
            </a:br>
            <a:r>
              <a:rPr lang="el-GR" altLang="el-GR" dirty="0" smtClean="0"/>
              <a:t>πληροφοριακός γραμματισμός </a:t>
            </a:r>
            <a:endParaRPr lang="el-GR" altLang="el-GR" dirty="0" smtClean="0"/>
          </a:p>
        </p:txBody>
      </p:sp>
      <p:sp>
        <p:nvSpPr>
          <p:cNvPr id="2051" name="Rectangle 3"/>
          <p:cNvSpPr>
            <a:spLocks noGrp="1" noChangeArrowheads="1"/>
          </p:cNvSpPr>
          <p:nvPr>
            <p:ph idx="1"/>
          </p:nvPr>
        </p:nvSpPr>
        <p:spPr>
          <a:xfrm>
            <a:off x="395536" y="1628800"/>
            <a:ext cx="8229600" cy="4608512"/>
          </a:xfrm>
        </p:spPr>
        <p:txBody>
          <a:bodyPr>
            <a:normAutofit/>
          </a:bodyPr>
          <a:lstStyle/>
          <a:p>
            <a:r>
              <a:rPr lang="el-GR" altLang="el-GR" sz="2800" dirty="0" smtClean="0"/>
              <a:t>1.1 Η εποχή της τεχνολογίας των πληροφοριών </a:t>
            </a:r>
          </a:p>
          <a:p>
            <a:endParaRPr lang="en-US" altLang="el-GR" sz="2800" dirty="0" smtClean="0"/>
          </a:p>
          <a:p>
            <a:r>
              <a:rPr lang="el-GR" altLang="el-GR" sz="2800" dirty="0" smtClean="0"/>
              <a:t>1.2. Τι είναι πληροφορία </a:t>
            </a:r>
          </a:p>
          <a:p>
            <a:r>
              <a:rPr lang="el-GR" altLang="el-GR" sz="2800" dirty="0" smtClean="0"/>
              <a:t>1.2.1. Πληροφορία και Γνώση  </a:t>
            </a:r>
          </a:p>
          <a:p>
            <a:r>
              <a:rPr lang="el-GR" altLang="el-GR" sz="2800" dirty="0" smtClean="0"/>
              <a:t>1.2.2. Συνάφεια και αξίες της πληροφορίας </a:t>
            </a:r>
          </a:p>
          <a:p>
            <a:endParaRPr lang="en-US" altLang="el-GR" sz="2800" dirty="0" smtClean="0"/>
          </a:p>
          <a:p>
            <a:r>
              <a:rPr lang="el-GR" altLang="el-GR" sz="2800" dirty="0" smtClean="0"/>
              <a:t>1.3. Πληροφοριακός γραμματισμός </a:t>
            </a:r>
            <a:r>
              <a:rPr lang="el-GR" altLang="el-GR" sz="2800" dirty="0" smtClean="0">
                <a:hlinkClick r:id="" action="ppaction://noaction"/>
              </a:rPr>
              <a:t> </a:t>
            </a:r>
            <a:r>
              <a:rPr lang="el-GR" altLang="el-GR" sz="2800" dirty="0" smtClean="0"/>
              <a:t> </a:t>
            </a:r>
          </a:p>
          <a:p>
            <a:r>
              <a:rPr lang="el-GR" altLang="el-GR" sz="2800" dirty="0" smtClean="0"/>
              <a:t>1.3.1.Κριτική σκέψη </a:t>
            </a:r>
            <a:endParaRPr lang="el-GR" altLang="el-GR" sz="2800" dirty="0" smtClean="0"/>
          </a:p>
        </p:txBody>
      </p:sp>
      <p:sp>
        <p:nvSpPr>
          <p:cNvPr id="205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969EBF1-A188-4CEB-963D-5F1EAFEC289A}" type="slidenum">
              <a:rPr lang="el-GR" altLang="el-GR" smtClean="0"/>
              <a:pPr/>
              <a:t>1</a:t>
            </a:fld>
            <a:endParaRPr lang="el-GR" altLang="el-GR" smtClean="0"/>
          </a:p>
        </p:txBody>
      </p:sp>
    </p:spTree>
    <p:extLst>
      <p:ext uri="{BB962C8B-B14F-4D97-AF65-F5344CB8AC3E}">
        <p14:creationId xmlns:p14="http://schemas.microsoft.com/office/powerpoint/2010/main" val="12733198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0483" name="Rectangle 3"/>
          <p:cNvSpPr>
            <a:spLocks noGrp="1" noChangeArrowheads="1"/>
          </p:cNvSpPr>
          <p:nvPr>
            <p:ph idx="1"/>
          </p:nvPr>
        </p:nvSpPr>
        <p:spPr/>
        <p:txBody>
          <a:bodyPr>
            <a:normAutofit/>
          </a:bodyPr>
          <a:lstStyle/>
          <a:p>
            <a:endParaRPr lang="el-GR" altLang="el-GR" sz="2800" dirty="0" smtClean="0"/>
          </a:p>
          <a:p>
            <a:r>
              <a:rPr lang="el-GR" altLang="el-GR" sz="2800" dirty="0" smtClean="0"/>
              <a:t>Η σκοπιμότητα της ανάγκης για πληροφόρηση διαμορφώνει και τις απαιτήσεις της πληροφοριακής εκπαίδευσης των χρηστών, επειδή είναι διαφορετικό το επίπεδο δεξιοτήτων που απαιτείται για όσους ζουν στην ανεπτυγμένες οικονομικά χώρες από το επίπεδο των ατόμων που ζουν στις αναπτυσσόμενες χώρες, αφού το επίπεδο δεξιοτήτων καθορίζεται, μεταξύ άλλων, από την πολυπλοκότητα της εργασίας. </a:t>
            </a:r>
            <a:endParaRPr lang="el-GR" altLang="el-GR" sz="2800" dirty="0" smtClean="0"/>
          </a:p>
        </p:txBody>
      </p:sp>
      <p:sp>
        <p:nvSpPr>
          <p:cNvPr id="2048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4C55385-29E0-407C-97D3-EB5AEEA38EBA}" type="slidenum">
              <a:rPr lang="el-GR" altLang="el-GR" smtClean="0"/>
              <a:pPr/>
              <a:t>19</a:t>
            </a:fld>
            <a:endParaRPr lang="el-GR" altLang="el-GR" smtClean="0"/>
          </a:p>
        </p:txBody>
      </p:sp>
    </p:spTree>
    <p:extLst>
      <p:ext uri="{BB962C8B-B14F-4D97-AF65-F5344CB8AC3E}">
        <p14:creationId xmlns:p14="http://schemas.microsoft.com/office/powerpoint/2010/main" val="2503416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1507" name="Rectangle 3"/>
          <p:cNvSpPr>
            <a:spLocks noGrp="1" noChangeArrowheads="1"/>
          </p:cNvSpPr>
          <p:nvPr>
            <p:ph idx="1"/>
          </p:nvPr>
        </p:nvSpPr>
        <p:spPr/>
        <p:txBody>
          <a:bodyPr>
            <a:normAutofit/>
          </a:bodyPr>
          <a:lstStyle/>
          <a:p>
            <a:endParaRPr lang="el-GR" altLang="el-GR" sz="2800" dirty="0" smtClean="0"/>
          </a:p>
          <a:p>
            <a:r>
              <a:rPr lang="el-GR" altLang="el-GR" sz="2800" dirty="0" smtClean="0"/>
              <a:t>Ο </a:t>
            </a:r>
            <a:r>
              <a:rPr lang="en-GB" altLang="el-GR" sz="2800" dirty="0" smtClean="0"/>
              <a:t>Wallis</a:t>
            </a:r>
            <a:r>
              <a:rPr lang="el-GR" altLang="el-GR" sz="2800" dirty="0" smtClean="0"/>
              <a:t> (2005) θεωρεί ότι όσο περισσότερο οι υπηρεσίες που εξυπηρετούν την επικοινωνία παρέχονται σε ένα ηλεκτρονικό περιβάλλον, τόσο μεγαλύτερα ανάγκη υπάρχει οι πολίτες αυτής της κοινωνίας, να προετοιμαστούν για μία </a:t>
            </a:r>
            <a:r>
              <a:rPr lang="el-GR" altLang="el-GR" sz="2800" dirty="0" err="1" smtClean="0"/>
              <a:t>διαδραστική</a:t>
            </a:r>
            <a:r>
              <a:rPr lang="el-GR" altLang="el-GR" sz="2800" dirty="0" smtClean="0"/>
              <a:t> σχέση με το ηλεκτρονικό πληροφοριακό περιβάλλον. </a:t>
            </a:r>
            <a:endParaRPr lang="en-US" altLang="el-GR" sz="2800" dirty="0" smtClean="0"/>
          </a:p>
        </p:txBody>
      </p:sp>
      <p:sp>
        <p:nvSpPr>
          <p:cNvPr id="2150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E3DA919-C7D2-4D05-AD7E-A1B06DBCF846}" type="slidenum">
              <a:rPr lang="el-GR" altLang="el-GR" smtClean="0"/>
              <a:pPr/>
              <a:t>20</a:t>
            </a:fld>
            <a:endParaRPr lang="el-GR" altLang="el-GR" smtClean="0"/>
          </a:p>
        </p:txBody>
      </p:sp>
    </p:spTree>
    <p:extLst>
      <p:ext uri="{BB962C8B-B14F-4D97-AF65-F5344CB8AC3E}">
        <p14:creationId xmlns:p14="http://schemas.microsoft.com/office/powerpoint/2010/main" val="14471129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2531" name="Rectangle 3"/>
          <p:cNvSpPr>
            <a:spLocks noGrp="1" noChangeArrowheads="1"/>
          </p:cNvSpPr>
          <p:nvPr>
            <p:ph idx="1"/>
          </p:nvPr>
        </p:nvSpPr>
        <p:spPr/>
        <p:txBody>
          <a:bodyPr>
            <a:normAutofit/>
          </a:bodyPr>
          <a:lstStyle/>
          <a:p>
            <a:endParaRPr lang="el-GR" altLang="el-GR" sz="2800" dirty="0" smtClean="0"/>
          </a:p>
          <a:p>
            <a:r>
              <a:rPr lang="el-GR" altLang="el-GR" sz="2800" dirty="0" smtClean="0"/>
              <a:t>Στη δραστηριότητα για την αξιολόγηση και τη σύνθεση των πληροφοριών παρεμβαίνει ο πληροφοριακός γραμματισμός. </a:t>
            </a:r>
          </a:p>
          <a:p>
            <a:r>
              <a:rPr lang="el-GR" altLang="el-GR" sz="2800" dirty="0" smtClean="0"/>
              <a:t>Ο πληροφοριακός γραμματισμός επιτρέπει στους ερευνητές της πληροφορίας να δουν ποιος παράγει την πληροφορία, για ποιο σκοπό και με τι μέσα.</a:t>
            </a:r>
          </a:p>
        </p:txBody>
      </p:sp>
      <p:sp>
        <p:nvSpPr>
          <p:cNvPr id="2253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73BFC5-2E32-46AA-BE47-2F3E6A262259}" type="slidenum">
              <a:rPr lang="el-GR" altLang="el-GR" smtClean="0"/>
              <a:pPr/>
              <a:t>21</a:t>
            </a:fld>
            <a:endParaRPr lang="el-GR" altLang="el-GR" smtClean="0"/>
          </a:p>
        </p:txBody>
      </p:sp>
    </p:spTree>
    <p:extLst>
      <p:ext uri="{BB962C8B-B14F-4D97-AF65-F5344CB8AC3E}">
        <p14:creationId xmlns:p14="http://schemas.microsoft.com/office/powerpoint/2010/main" val="38738544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3555" name="Rectangle 3"/>
          <p:cNvSpPr>
            <a:spLocks noGrp="1" noChangeArrowheads="1"/>
          </p:cNvSpPr>
          <p:nvPr>
            <p:ph idx="1"/>
          </p:nvPr>
        </p:nvSpPr>
        <p:spPr/>
        <p:txBody>
          <a:bodyPr>
            <a:normAutofit/>
          </a:bodyPr>
          <a:lstStyle/>
          <a:p>
            <a:r>
              <a:rPr lang="el-GR" altLang="el-GR" sz="2600" dirty="0" smtClean="0"/>
              <a:t>Οι χρήστες χρειάζονται καλή εκπαίδευση, ώστε να αναπτύξουν δεξιότητες ποιοτικού ελέγχου και διάκρισης του αξιόπιστου από το μη αξιόπιστο, του αντικειμενικού από το υποκειμενικό, του επιφανειακού από τη γνώση που προέρχεται από ανάλυση σε βάθος. </a:t>
            </a:r>
          </a:p>
          <a:p>
            <a:r>
              <a:rPr lang="el-GR" altLang="el-GR" sz="2600" dirty="0" smtClean="0"/>
              <a:t>Σε κάθε περίπτωση, ο χρήστης των πηγών πληροφόρησης χρειάζεται την κατάλληλη εκπαίδευση, που θα του επιτρέψει την πρόσβαση σε συναφείς με την ανάγκη του πληροφορίες. Με άλλα λόγια, πρέπει να γίνει κοινωνός πληροφοριακού </a:t>
            </a:r>
            <a:r>
              <a:rPr lang="el-GR" altLang="el-GR" sz="2600" dirty="0" err="1" smtClean="0"/>
              <a:t>γραμματισμού</a:t>
            </a:r>
            <a:r>
              <a:rPr lang="el-GR" altLang="el-GR" sz="2600" dirty="0" smtClean="0"/>
              <a:t>.</a:t>
            </a:r>
            <a:endParaRPr lang="el-GR" altLang="el-GR" sz="2600" dirty="0" smtClean="0"/>
          </a:p>
        </p:txBody>
      </p:sp>
      <p:sp>
        <p:nvSpPr>
          <p:cNvPr id="2355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BBA6E9E-0596-4AD0-91F6-FB9778074E37}" type="slidenum">
              <a:rPr lang="el-GR" altLang="el-GR" smtClean="0"/>
              <a:pPr/>
              <a:t>22</a:t>
            </a:fld>
            <a:endParaRPr lang="el-GR" altLang="el-GR" smtClean="0"/>
          </a:p>
        </p:txBody>
      </p:sp>
    </p:spTree>
    <p:extLst>
      <p:ext uri="{BB962C8B-B14F-4D97-AF65-F5344CB8AC3E}">
        <p14:creationId xmlns:p14="http://schemas.microsoft.com/office/powerpoint/2010/main" val="27040549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7667D2D-1055-4407-A7D4-1ADD09FBF044}" type="slidenum">
              <a:rPr lang="el-GR" altLang="el-GR" smtClean="0"/>
              <a:pPr/>
              <a:t>23</a:t>
            </a:fld>
            <a:endParaRPr lang="el-GR" altLang="el-GR" smtClean="0"/>
          </a:p>
        </p:txBody>
      </p:sp>
      <p:pic>
        <p:nvPicPr>
          <p:cNvPr id="142338" name="Picture 2" descr="https://pixabay.com/static/uploads/photo/2012/12/06/06/35/information-68835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44724"/>
            <a:ext cx="6624736" cy="49685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09721" y="6008325"/>
            <a:ext cx="315148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information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5"/>
              </a:rPr>
              <a:t>geralt</a:t>
            </a:r>
            <a:r>
              <a:rPr lang="el-GR" sz="1200" dirty="0" smtClean="0">
                <a:latin typeface="+mn-lt"/>
              </a:rPr>
              <a:t> </a:t>
            </a:r>
            <a:r>
              <a:rPr lang="en-US"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smtClean="0">
                <a:latin typeface="+mn-lt"/>
              </a:rPr>
              <a:t> </a:t>
            </a:r>
            <a:r>
              <a:rPr lang="en-US" sz="1200" dirty="0" smtClean="0">
                <a:latin typeface="+mn-lt"/>
                <a:hlinkClick r:id="rId6"/>
              </a:rPr>
              <a:t>CC0 Public Domain</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861617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5603" name="Rectangle 3"/>
          <p:cNvSpPr>
            <a:spLocks noGrp="1" noChangeArrowheads="1"/>
          </p:cNvSpPr>
          <p:nvPr>
            <p:ph idx="1"/>
          </p:nvPr>
        </p:nvSpPr>
        <p:spPr/>
        <p:txBody>
          <a:bodyPr>
            <a:normAutofit/>
          </a:bodyPr>
          <a:lstStyle/>
          <a:p>
            <a:endParaRPr lang="el-GR" altLang="el-GR" sz="2800" dirty="0" smtClean="0"/>
          </a:p>
          <a:p>
            <a:pPr marL="0" indent="0">
              <a:buNone/>
            </a:pPr>
            <a:r>
              <a:rPr lang="en-GB" altLang="el-GR" sz="2800" b="1" dirty="0" smtClean="0"/>
              <a:t>Wallis</a:t>
            </a:r>
            <a:r>
              <a:rPr lang="el-GR" altLang="el-GR" sz="2800" b="1" dirty="0" smtClean="0"/>
              <a:t> (2005)</a:t>
            </a:r>
            <a:endParaRPr lang="en-US" altLang="el-GR" sz="2800" b="1" dirty="0" smtClean="0"/>
          </a:p>
          <a:p>
            <a:r>
              <a:rPr lang="el-GR" altLang="el-GR" sz="2800" dirty="0" smtClean="0"/>
              <a:t>όσο περισσότερο οι υπηρεσίες επικοινωνίας παρέχονται σε ένα ηλεκτρονικό περιβάλλον, τόσο υπάρχει ανάγκη οι πολίτες αυτής της κοινωνίας, να προετοιμαστούν για μία </a:t>
            </a:r>
            <a:r>
              <a:rPr lang="el-GR" altLang="el-GR" sz="2800" dirty="0" err="1" smtClean="0"/>
              <a:t>διαδραστική</a:t>
            </a:r>
            <a:r>
              <a:rPr lang="el-GR" altLang="el-GR" sz="2800" dirty="0" smtClean="0"/>
              <a:t> σχέση με το ηλεκτρονικό πληροφοριακό περιβάλλον.  </a:t>
            </a:r>
          </a:p>
        </p:txBody>
      </p:sp>
      <p:sp>
        <p:nvSpPr>
          <p:cNvPr id="2560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A644C46-F2BD-4E52-9C64-DFE3F8FDCF98}" type="slidenum">
              <a:rPr lang="el-GR" altLang="el-GR" smtClean="0"/>
              <a:pPr/>
              <a:t>24</a:t>
            </a:fld>
            <a:endParaRPr lang="el-GR" altLang="el-GR" smtClean="0"/>
          </a:p>
        </p:txBody>
      </p:sp>
    </p:spTree>
    <p:extLst>
      <p:ext uri="{BB962C8B-B14F-4D97-AF65-F5344CB8AC3E}">
        <p14:creationId xmlns:p14="http://schemas.microsoft.com/office/powerpoint/2010/main" val="15270005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6627"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Moore</a:t>
            </a:r>
            <a:r>
              <a:rPr lang="el-GR" altLang="el-GR" sz="2800" b="1" dirty="0" smtClean="0"/>
              <a:t> (1998)</a:t>
            </a:r>
            <a:endParaRPr lang="en-US" altLang="el-GR" sz="2800" b="1" dirty="0" smtClean="0"/>
          </a:p>
          <a:p>
            <a:r>
              <a:rPr lang="el-GR" altLang="el-GR" sz="2800" dirty="0" smtClean="0"/>
              <a:t>ο πληροφοριακός γραμματισμός είναι μία απαιτούμενη επιδεξιότητα για επιβίωση στην εποχή της πληροφορίας      </a:t>
            </a:r>
          </a:p>
        </p:txBody>
      </p:sp>
      <p:sp>
        <p:nvSpPr>
          <p:cNvPr id="2662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92BF941-053F-40BF-9862-2B86F5D46E4B}" type="slidenum">
              <a:rPr lang="el-GR" altLang="el-GR" smtClean="0"/>
              <a:pPr/>
              <a:t>25</a:t>
            </a:fld>
            <a:endParaRPr lang="el-GR" altLang="el-GR" smtClean="0"/>
          </a:p>
        </p:txBody>
      </p:sp>
    </p:spTree>
    <p:extLst>
      <p:ext uri="{BB962C8B-B14F-4D97-AF65-F5344CB8AC3E}">
        <p14:creationId xmlns:p14="http://schemas.microsoft.com/office/powerpoint/2010/main" val="31892370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7651"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err="1" smtClean="0"/>
              <a:t>Zorana</a:t>
            </a:r>
            <a:r>
              <a:rPr lang="en-US" altLang="el-GR" sz="2800" b="1" dirty="0" smtClean="0"/>
              <a:t> </a:t>
            </a:r>
            <a:r>
              <a:rPr lang="en-US" altLang="el-GR" sz="2800" b="1" dirty="0" err="1" smtClean="0"/>
              <a:t>Ercegovac</a:t>
            </a:r>
            <a:r>
              <a:rPr lang="el-GR" altLang="el-GR" sz="2800" b="1" dirty="0" smtClean="0"/>
              <a:t> (1998)</a:t>
            </a:r>
            <a:endParaRPr lang="en-US" altLang="el-GR" sz="2800" b="1" dirty="0" smtClean="0"/>
          </a:p>
          <a:p>
            <a:r>
              <a:rPr lang="el-GR" altLang="el-GR" sz="2800" dirty="0" smtClean="0"/>
              <a:t>ένα από τα πιο βασικά πλεονεκτήματα του πληροφοριακού </a:t>
            </a:r>
            <a:r>
              <a:rPr lang="el-GR" altLang="el-GR" sz="2800" dirty="0" err="1" smtClean="0"/>
              <a:t>γραμματισμού</a:t>
            </a:r>
            <a:r>
              <a:rPr lang="el-GR" altLang="el-GR" sz="2800" dirty="0" smtClean="0"/>
              <a:t> είναι να βοηθήσει να κλείσει το χάσμα ανάμεσα στους πληροφοριακά φτωχούς και πληροφοριακά πλούσιους</a:t>
            </a:r>
            <a:endParaRPr lang="el-GR" altLang="el-GR" sz="2800" dirty="0" smtClean="0"/>
          </a:p>
        </p:txBody>
      </p:sp>
      <p:sp>
        <p:nvSpPr>
          <p:cNvPr id="2765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1960BDE-7EEE-42BA-9C74-D1428356AE2C}" type="slidenum">
              <a:rPr lang="el-GR" altLang="el-GR" smtClean="0"/>
              <a:pPr/>
              <a:t>26</a:t>
            </a:fld>
            <a:endParaRPr lang="el-GR" altLang="el-GR" smtClean="0"/>
          </a:p>
        </p:txBody>
      </p:sp>
    </p:spTree>
    <p:extLst>
      <p:ext uri="{BB962C8B-B14F-4D97-AF65-F5344CB8AC3E}">
        <p14:creationId xmlns:p14="http://schemas.microsoft.com/office/powerpoint/2010/main" val="26153037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8675" name="Rectangle 3"/>
          <p:cNvSpPr>
            <a:spLocks noGrp="1" noChangeArrowheads="1"/>
          </p:cNvSpPr>
          <p:nvPr>
            <p:ph idx="1"/>
          </p:nvPr>
        </p:nvSpPr>
        <p:spPr/>
        <p:txBody>
          <a:bodyPr>
            <a:normAutofit/>
          </a:bodyPr>
          <a:lstStyle/>
          <a:p>
            <a:endParaRPr lang="el-GR" altLang="el-GR" sz="2800" dirty="0" smtClean="0"/>
          </a:p>
          <a:p>
            <a:r>
              <a:rPr lang="el-GR" altLang="el-GR" sz="2800" dirty="0" smtClean="0"/>
              <a:t>Οι αναπτυγμένες κοινωνίες εξαρτώνται όλο και περισσότερο από την ηλεκτρονική πληροφόρηση. Οι αναπτυσσόμενες κοινωνίες ακολουθούν με άλλο ρυθμό στην ίδια κατεύθυνση. </a:t>
            </a:r>
          </a:p>
          <a:p>
            <a:r>
              <a:rPr lang="el-GR" altLang="el-GR" sz="2800" dirty="0" smtClean="0"/>
              <a:t>Η διαφορά του ρυθμού ανάπτυξης των χωρών αποτυπώνεται και στο ρυθμό ανάπτυξης της χρήσης των νέων τεχνολογιών επικοινωνίας και πληροφόρησης.</a:t>
            </a:r>
            <a:endParaRPr lang="el-GR" altLang="el-GR" sz="2800" dirty="0" smtClean="0"/>
          </a:p>
        </p:txBody>
      </p:sp>
      <p:sp>
        <p:nvSpPr>
          <p:cNvPr id="2867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40B34FD-A513-409A-A9AA-15A05A6B719D}" type="slidenum">
              <a:rPr lang="el-GR" altLang="el-GR" smtClean="0"/>
              <a:pPr/>
              <a:t>27</a:t>
            </a:fld>
            <a:endParaRPr lang="el-GR" altLang="el-GR" smtClean="0"/>
          </a:p>
        </p:txBody>
      </p:sp>
    </p:spTree>
    <p:extLst>
      <p:ext uri="{BB962C8B-B14F-4D97-AF65-F5344CB8AC3E}">
        <p14:creationId xmlns:p14="http://schemas.microsoft.com/office/powerpoint/2010/main" val="326264044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29699" name="Rectangle 3"/>
          <p:cNvSpPr>
            <a:spLocks noGrp="1" noChangeArrowheads="1"/>
          </p:cNvSpPr>
          <p:nvPr>
            <p:ph idx="1"/>
          </p:nvPr>
        </p:nvSpPr>
        <p:spPr>
          <a:xfrm>
            <a:off x="467544" y="1196752"/>
            <a:ext cx="8229600" cy="5040560"/>
          </a:xfrm>
        </p:spPr>
        <p:txBody>
          <a:bodyPr>
            <a:normAutofit/>
          </a:bodyPr>
          <a:lstStyle/>
          <a:p>
            <a:endParaRPr lang="en-US" altLang="el-GR" sz="2800" dirty="0" smtClean="0"/>
          </a:p>
          <a:p>
            <a:endParaRPr lang="en-US" altLang="el-GR" sz="2800" dirty="0" smtClean="0"/>
          </a:p>
          <a:p>
            <a:r>
              <a:rPr lang="el-GR" altLang="el-GR" sz="2800" dirty="0" smtClean="0"/>
              <a:t>Στις σημερινές κοινωνίες εμφανίζονται αυτοί που έχουν ικανότητα πρόσβασης στην πληροφόρηση και αυτοί που δε μπορούν, είτε γιατί δεν έχουν τα μέσα, είτε γιατί δεν εκπαιδεύτηκαν να χειρίζονται τις ηλεκτρονικές</a:t>
            </a:r>
            <a:r>
              <a:rPr lang="en-US" altLang="el-GR" sz="2800" dirty="0" smtClean="0"/>
              <a:t> </a:t>
            </a:r>
            <a:r>
              <a:rPr lang="el-GR" altLang="el-GR" sz="2800" dirty="0" smtClean="0"/>
              <a:t>πληροφοριακές πηγές</a:t>
            </a:r>
            <a:r>
              <a:rPr lang="en-US" altLang="el-GR" sz="2800" dirty="0" smtClean="0"/>
              <a:t>.</a:t>
            </a:r>
            <a:endParaRPr lang="el-GR" altLang="el-GR" sz="2800" dirty="0" smtClean="0"/>
          </a:p>
        </p:txBody>
      </p:sp>
      <p:sp>
        <p:nvSpPr>
          <p:cNvPr id="2970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BC0240F-D961-4876-BAD6-D7BE255D1426}" type="slidenum">
              <a:rPr lang="el-GR" altLang="el-GR" smtClean="0"/>
              <a:pPr/>
              <a:t>28</a:t>
            </a:fld>
            <a:endParaRPr lang="el-GR" altLang="el-GR" smtClean="0"/>
          </a:p>
        </p:txBody>
      </p:sp>
    </p:spTree>
    <p:extLst>
      <p:ext uri="{BB962C8B-B14F-4D97-AF65-F5344CB8AC3E}">
        <p14:creationId xmlns:p14="http://schemas.microsoft.com/office/powerpoint/2010/main" val="40096125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l-GR" altLang="el-GR" dirty="0" smtClean="0"/>
              <a:t>Η εποχή της τεχνολογίας των πληροφοριών</a:t>
            </a:r>
            <a:endParaRPr lang="el-GR" altLang="el-GR" dirty="0" smtClean="0"/>
          </a:p>
        </p:txBody>
      </p:sp>
      <p:sp>
        <p:nvSpPr>
          <p:cNvPr id="3075" name="Rectangle 3"/>
          <p:cNvSpPr>
            <a:spLocks noGrp="1" noChangeArrowheads="1"/>
          </p:cNvSpPr>
          <p:nvPr>
            <p:ph idx="1"/>
          </p:nvPr>
        </p:nvSpPr>
        <p:spPr/>
        <p:txBody>
          <a:bodyPr>
            <a:normAutofit/>
          </a:bodyPr>
          <a:lstStyle/>
          <a:p>
            <a:pPr marL="0" indent="0">
              <a:buNone/>
            </a:pPr>
            <a:r>
              <a:rPr lang="el-GR" altLang="el-GR" sz="2800" dirty="0" smtClean="0"/>
              <a:t>Η ανάπτυξη της τεχνολογίας των υπολογιστών και δικτύων επικοινωνίας έχει αλλάξει το περιβάλλον</a:t>
            </a:r>
            <a:r>
              <a:rPr lang="en-US" altLang="el-GR" sz="2800" dirty="0" smtClean="0"/>
              <a:t>:</a:t>
            </a:r>
            <a:r>
              <a:rPr lang="el-GR" altLang="el-GR" sz="2800" dirty="0" smtClean="0"/>
              <a:t> </a:t>
            </a:r>
            <a:endParaRPr lang="en-US" altLang="el-GR" sz="2800" dirty="0" smtClean="0"/>
          </a:p>
          <a:p>
            <a:r>
              <a:rPr lang="el-GR" altLang="el-GR" sz="2800" dirty="0" smtClean="0"/>
              <a:t>στην εκπαίδευση, </a:t>
            </a:r>
            <a:endParaRPr lang="en-US" altLang="el-GR" sz="2800" dirty="0" smtClean="0"/>
          </a:p>
          <a:p>
            <a:r>
              <a:rPr lang="el-GR" altLang="el-GR" sz="2800" dirty="0" smtClean="0"/>
              <a:t>στην επιστήμη</a:t>
            </a:r>
            <a:endParaRPr lang="en-US" altLang="el-GR" sz="2800" dirty="0" smtClean="0"/>
          </a:p>
          <a:p>
            <a:r>
              <a:rPr lang="el-GR" altLang="el-GR" sz="2800" dirty="0" smtClean="0"/>
              <a:t>στην εργασία </a:t>
            </a:r>
            <a:r>
              <a:rPr lang="en-US" altLang="el-GR" sz="2800" dirty="0" smtClean="0"/>
              <a:t> </a:t>
            </a:r>
          </a:p>
          <a:p>
            <a:r>
              <a:rPr lang="el-GR" altLang="el-GR" sz="2800" dirty="0" smtClean="0"/>
              <a:t>στην καθημερινή ζωή </a:t>
            </a:r>
            <a:r>
              <a:rPr lang="en-US" altLang="el-GR" sz="2800" dirty="0" smtClean="0"/>
              <a:t> </a:t>
            </a:r>
            <a:r>
              <a:rPr lang="el-GR" altLang="el-GR" sz="2800" dirty="0" smtClean="0"/>
              <a:t> </a:t>
            </a:r>
          </a:p>
          <a:p>
            <a:endParaRPr lang="el-GR" altLang="el-GR" sz="2800" dirty="0" smtClean="0"/>
          </a:p>
          <a:p>
            <a:r>
              <a:rPr lang="el-GR" altLang="el-GR" sz="2800" dirty="0" smtClean="0"/>
              <a:t>προσφέρει αυξημένες δυνατότητες πρόσβασης σε μεγάλο αριθμό πληροφοριών</a:t>
            </a:r>
            <a:endParaRPr lang="el-GR" altLang="el-GR" sz="2800" dirty="0" smtClean="0"/>
          </a:p>
        </p:txBody>
      </p:sp>
      <p:sp>
        <p:nvSpPr>
          <p:cNvPr id="307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D44723F-658D-4257-96D5-EB99ECCEE898}" type="slidenum">
              <a:rPr lang="el-GR" altLang="el-GR" smtClean="0"/>
              <a:pPr/>
              <a:t>2</a:t>
            </a:fld>
            <a:endParaRPr lang="el-GR" altLang="el-GR" smtClean="0"/>
          </a:p>
        </p:txBody>
      </p:sp>
    </p:spTree>
    <p:extLst>
      <p:ext uri="{BB962C8B-B14F-4D97-AF65-F5344CB8AC3E}">
        <p14:creationId xmlns:p14="http://schemas.microsoft.com/office/powerpoint/2010/main" val="23743996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30723" name="Rectangle 3"/>
          <p:cNvSpPr>
            <a:spLocks noGrp="1" noChangeArrowheads="1"/>
          </p:cNvSpPr>
          <p:nvPr>
            <p:ph idx="1"/>
          </p:nvPr>
        </p:nvSpPr>
        <p:spPr>
          <a:xfrm>
            <a:off x="457200" y="1628800"/>
            <a:ext cx="8229600" cy="4608512"/>
          </a:xfrm>
        </p:spPr>
        <p:txBody>
          <a:bodyPr>
            <a:normAutofit/>
          </a:bodyPr>
          <a:lstStyle/>
          <a:p>
            <a:r>
              <a:rPr lang="el-GR" altLang="el-GR" sz="2800" dirty="0" smtClean="0"/>
              <a:t>Τα ηλεκτρονικά περιοδικά και οι βάσεις δεδομένων ανήκουν σε κερδοσκοπικές εταιρείες και γι’ αυτό η πρόσβαση σε αυτές τις ειδικές πηγές είναι εμπορική πράξη. </a:t>
            </a:r>
          </a:p>
          <a:p>
            <a:r>
              <a:rPr lang="el-GR" altLang="el-GR" sz="2800" dirty="0" smtClean="0"/>
              <a:t>Ως σχετικά φτηνή πηγή πληροφοριών εμφανίζεται το Διαδίκτυο. Η χρήση του διαδικτύου από έναν ερευνητή παρουσιάζει άλλα προβλήματα </a:t>
            </a:r>
            <a:endParaRPr lang="el-GR" altLang="el-GR" sz="2800" dirty="0" smtClean="0"/>
          </a:p>
        </p:txBody>
      </p:sp>
      <p:sp>
        <p:nvSpPr>
          <p:cNvPr id="3072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2C4CF2-8A07-40AA-A2ED-C77DBF2EF660}" type="slidenum">
              <a:rPr lang="el-GR" altLang="el-GR" smtClean="0"/>
              <a:pPr/>
              <a:t>29</a:t>
            </a:fld>
            <a:endParaRPr lang="el-GR" altLang="el-GR" smtClean="0"/>
          </a:p>
        </p:txBody>
      </p:sp>
    </p:spTree>
    <p:extLst>
      <p:ext uri="{BB962C8B-B14F-4D97-AF65-F5344CB8AC3E}">
        <p14:creationId xmlns:p14="http://schemas.microsoft.com/office/powerpoint/2010/main" val="24205756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31747" name="Rectangle 3"/>
          <p:cNvSpPr>
            <a:spLocks noGrp="1" noChangeArrowheads="1"/>
          </p:cNvSpPr>
          <p:nvPr>
            <p:ph idx="1"/>
          </p:nvPr>
        </p:nvSpPr>
        <p:spPr>
          <a:xfrm>
            <a:off x="457200" y="1772816"/>
            <a:ext cx="8229600" cy="4464496"/>
          </a:xfrm>
        </p:spPr>
        <p:txBody>
          <a:bodyPr>
            <a:normAutofit/>
          </a:bodyPr>
          <a:lstStyle/>
          <a:p>
            <a:pPr marL="0" indent="0">
              <a:buNone/>
            </a:pPr>
            <a:r>
              <a:rPr lang="el-GR" altLang="el-GR" sz="2800" dirty="0" smtClean="0"/>
              <a:t>Πριν αναπτύξουμε, όμως την έννοια του πληροφοριακού </a:t>
            </a:r>
            <a:r>
              <a:rPr lang="el-GR" altLang="el-GR" sz="2800" dirty="0" err="1" smtClean="0"/>
              <a:t>γραμματισμού</a:t>
            </a:r>
            <a:r>
              <a:rPr lang="el-GR" altLang="el-GR" sz="2800" dirty="0" smtClean="0"/>
              <a:t>, προκύπτουν μια σειρά από ερωτήματα: </a:t>
            </a:r>
          </a:p>
          <a:p>
            <a:r>
              <a:rPr lang="el-GR" altLang="el-GR" sz="2800" dirty="0" smtClean="0"/>
              <a:t>τι είναι πληροφορία, </a:t>
            </a:r>
          </a:p>
          <a:p>
            <a:r>
              <a:rPr lang="el-GR" altLang="el-GR" sz="2800" dirty="0" smtClean="0"/>
              <a:t>ποια είναι η φύση της πληροφορίας και της γνώσης, </a:t>
            </a:r>
          </a:p>
          <a:p>
            <a:r>
              <a:rPr lang="el-GR" altLang="el-GR" sz="2800" dirty="0" smtClean="0"/>
              <a:t>ποιες μέθοδοι επιτρέπουν τους χρήστες να επιλέγουν το βάθος της γνώσης που τους χρειάζεται να αποκτήσουν; </a:t>
            </a:r>
            <a:endParaRPr lang="el-GR" altLang="el-GR" sz="2800" dirty="0" smtClean="0"/>
          </a:p>
        </p:txBody>
      </p:sp>
      <p:sp>
        <p:nvSpPr>
          <p:cNvPr id="3174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42144A8-C95E-420D-A11C-7C5C6A4199DD}" type="slidenum">
              <a:rPr lang="el-GR" altLang="el-GR" smtClean="0"/>
              <a:pPr/>
              <a:t>30</a:t>
            </a:fld>
            <a:endParaRPr lang="el-GR" altLang="el-GR" smtClean="0"/>
          </a:p>
        </p:txBody>
      </p:sp>
    </p:spTree>
    <p:extLst>
      <p:ext uri="{BB962C8B-B14F-4D97-AF65-F5344CB8AC3E}">
        <p14:creationId xmlns:p14="http://schemas.microsoft.com/office/powerpoint/2010/main" val="39610849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l-GR" altLang="el-GR" dirty="0" smtClean="0"/>
              <a:t>Τι είναι πληροφορία</a:t>
            </a:r>
            <a:endParaRPr lang="el-GR" altLang="el-GR" dirty="0" smtClean="0"/>
          </a:p>
        </p:txBody>
      </p:sp>
      <p:sp>
        <p:nvSpPr>
          <p:cNvPr id="32771"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n-US" altLang="el-GR" sz="2800" dirty="0" smtClean="0"/>
              <a:t>H</a:t>
            </a:r>
            <a:r>
              <a:rPr lang="el-GR" altLang="el-GR" sz="2800" dirty="0" smtClean="0"/>
              <a:t> πληροφορία ως βασική έννοια εισάγει ένα νέο πεδίο έρευνας, με το ερώτημα «τι είναι πληροφορία». Η προσπάθεια διατύπωσης του ορισμού της οδηγεί στην ανάπτυξη της φιλοσοφίας της πληροφορίας (</a:t>
            </a:r>
            <a:r>
              <a:rPr lang="en-GB" altLang="el-GR" sz="2800" dirty="0" err="1" smtClean="0"/>
              <a:t>Floridi</a:t>
            </a:r>
            <a:r>
              <a:rPr lang="el-GR" altLang="el-GR" sz="2800" dirty="0" smtClean="0"/>
              <a:t> 2004)  </a:t>
            </a:r>
          </a:p>
          <a:p>
            <a:endParaRPr lang="el-GR" altLang="el-GR" sz="2800" dirty="0" smtClean="0"/>
          </a:p>
          <a:p>
            <a:endParaRPr lang="en-US" altLang="el-GR" sz="2800" dirty="0" smtClean="0"/>
          </a:p>
          <a:p>
            <a:endParaRPr lang="en-US" altLang="el-GR" sz="2800" dirty="0" smtClean="0"/>
          </a:p>
          <a:p>
            <a:endParaRPr lang="en-US" altLang="el-GR" sz="2800" dirty="0" smtClean="0"/>
          </a:p>
          <a:p>
            <a:endParaRPr lang="el-GR" altLang="el-GR" sz="2800" dirty="0" smtClean="0"/>
          </a:p>
        </p:txBody>
      </p:sp>
      <p:sp>
        <p:nvSpPr>
          <p:cNvPr id="3277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A73F3CF-BA8B-401F-9897-B6945E5A0656}" type="slidenum">
              <a:rPr lang="el-GR" altLang="el-GR" smtClean="0"/>
              <a:pPr/>
              <a:t>31</a:t>
            </a:fld>
            <a:endParaRPr lang="el-GR" altLang="el-GR" smtClean="0"/>
          </a:p>
        </p:txBody>
      </p:sp>
    </p:spTree>
    <p:extLst>
      <p:ext uri="{BB962C8B-B14F-4D97-AF65-F5344CB8AC3E}">
        <p14:creationId xmlns:p14="http://schemas.microsoft.com/office/powerpoint/2010/main" val="35131041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3795" name="Rectangle 3"/>
          <p:cNvSpPr>
            <a:spLocks noGrp="1" noChangeArrowheads="1"/>
          </p:cNvSpPr>
          <p:nvPr>
            <p:ph idx="1"/>
          </p:nvPr>
        </p:nvSpPr>
        <p:spPr/>
        <p:txBody>
          <a:bodyPr>
            <a:normAutofit/>
          </a:bodyPr>
          <a:lstStyle/>
          <a:p>
            <a:endParaRPr lang="el-GR" altLang="el-GR" sz="2800" dirty="0" smtClean="0"/>
          </a:p>
          <a:p>
            <a:r>
              <a:rPr lang="el-GR" altLang="el-GR" sz="2800" dirty="0" smtClean="0"/>
              <a:t>Η ελληνική </a:t>
            </a:r>
            <a:r>
              <a:rPr lang="en-US" altLang="el-GR" sz="2800" dirty="0" smtClean="0"/>
              <a:t>Wikipedia</a:t>
            </a:r>
            <a:r>
              <a:rPr lang="el-GR" altLang="el-GR" sz="2800" dirty="0" smtClean="0"/>
              <a:t> δίνει τον ακόλουθο ορισμό: «Η</a:t>
            </a:r>
            <a:r>
              <a:rPr lang="en-US" altLang="el-GR" sz="2800" dirty="0" smtClean="0"/>
              <a:t> </a:t>
            </a:r>
            <a:r>
              <a:rPr lang="el-GR" altLang="el-GR" sz="2800" dirty="0" smtClean="0"/>
              <a:t>πληροφορία</a:t>
            </a:r>
            <a:r>
              <a:rPr lang="en-US" altLang="el-GR" sz="2800" dirty="0" smtClean="0"/>
              <a:t> </a:t>
            </a:r>
            <a:r>
              <a:rPr lang="el-GR" altLang="el-GR" sz="2800" dirty="0" smtClean="0"/>
              <a:t>είναι μια αλληλουχία συμβόλων, που είτε καταγράφονται είτε μεταδίδονται, η οποία μπορεί να ερμηνευτεί ως μήνυμα και μπορεί να επηρεάσει ένα δυναμικό σύστημα το οποίο είναι σε θέση να την επεξεργαστεί. Αντίστροφα, ερμηνεύεται ως</a:t>
            </a:r>
            <a:r>
              <a:rPr lang="en-US" altLang="el-GR" sz="2800" dirty="0" smtClean="0"/>
              <a:t> </a:t>
            </a:r>
            <a:r>
              <a:rPr lang="el-GR" altLang="el-GR" sz="2800" dirty="0" smtClean="0"/>
              <a:t>στοιχείο γνώσης, η νοητική οργάνωση μιας συλλογής από απλά πράγματα που αποκτά σημασία. </a:t>
            </a:r>
            <a:r>
              <a:rPr lang="en-US" altLang="el-GR" sz="2800" dirty="0" smtClean="0"/>
              <a:t> </a:t>
            </a:r>
            <a:endParaRPr lang="el-GR" altLang="el-GR" sz="2800" dirty="0" smtClean="0"/>
          </a:p>
        </p:txBody>
      </p:sp>
      <p:sp>
        <p:nvSpPr>
          <p:cNvPr id="3379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855AE47-88F8-4873-834B-139B392B121F}" type="slidenum">
              <a:rPr lang="el-GR" altLang="el-GR" smtClean="0"/>
              <a:pPr/>
              <a:t>32</a:t>
            </a:fld>
            <a:endParaRPr lang="el-GR" altLang="el-GR" smtClean="0"/>
          </a:p>
        </p:txBody>
      </p:sp>
    </p:spTree>
    <p:extLst>
      <p:ext uri="{BB962C8B-B14F-4D97-AF65-F5344CB8AC3E}">
        <p14:creationId xmlns:p14="http://schemas.microsoft.com/office/powerpoint/2010/main" val="20622512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4819" name="Rectangle 3"/>
          <p:cNvSpPr>
            <a:spLocks noGrp="1" noChangeArrowheads="1"/>
          </p:cNvSpPr>
          <p:nvPr>
            <p:ph idx="1"/>
          </p:nvPr>
        </p:nvSpPr>
        <p:spPr/>
        <p:txBody>
          <a:bodyPr>
            <a:noAutofit/>
          </a:bodyPr>
          <a:lstStyle/>
          <a:p>
            <a:r>
              <a:rPr lang="el-GR" altLang="el-GR" sz="2800" dirty="0" smtClean="0"/>
              <a:t>Η πληροφορία στην κοινή γλώσσα είναι γεγονότα και απόψεις που προσφέρονται και λαμβάνονται από έμβια όντα, μέσα μαζικής επικοινωνίας, ηλεκτρονικούς υπολογιστές (κυρίως μέσω</a:t>
            </a:r>
            <a:r>
              <a:rPr lang="en-US" altLang="el-GR" sz="2800" dirty="0" smtClean="0"/>
              <a:t> </a:t>
            </a:r>
            <a:r>
              <a:rPr lang="el-GR" altLang="el-GR" sz="2800" dirty="0" smtClean="0"/>
              <a:t>διαδικτύου) και από πάσης φύσεως </a:t>
            </a:r>
            <a:r>
              <a:rPr lang="el-GR" altLang="el-GR" sz="2800" dirty="0" err="1" smtClean="0"/>
              <a:t>παρατηρήσιμα</a:t>
            </a:r>
            <a:r>
              <a:rPr lang="el-GR" altLang="el-GR" sz="2800" dirty="0" smtClean="0"/>
              <a:t> φαινόμενα στο περιβάλλον (…). Ετυμολογικά αποτελείται από τις λέξεις «φέρω» και «πλήρης». Στην αγγλική ο όρος είναι</a:t>
            </a:r>
            <a:r>
              <a:rPr lang="en-US" altLang="el-GR" sz="2800" dirty="0" smtClean="0"/>
              <a:t> information</a:t>
            </a:r>
            <a:r>
              <a:rPr lang="el-GR" altLang="el-GR" sz="2800" dirty="0" smtClean="0"/>
              <a:t>, δάνειο του 15ου αιώνα από τη λατινική λέξη</a:t>
            </a:r>
            <a:r>
              <a:rPr lang="en-US" altLang="el-GR" sz="2800" dirty="0" smtClean="0"/>
              <a:t> </a:t>
            </a:r>
            <a:r>
              <a:rPr lang="en-US" altLang="el-GR" sz="2800" dirty="0" err="1" smtClean="0"/>
              <a:t>informare</a:t>
            </a:r>
            <a:r>
              <a:rPr lang="en-US" altLang="el-GR" sz="2800" dirty="0" smtClean="0"/>
              <a:t> </a:t>
            </a:r>
            <a:r>
              <a:rPr lang="el-GR" altLang="el-GR" sz="2800" dirty="0" smtClean="0"/>
              <a:t>που σημαίνει «δίνω μορφή» (Πληροφορία, 2015).</a:t>
            </a:r>
          </a:p>
        </p:txBody>
      </p:sp>
      <p:sp>
        <p:nvSpPr>
          <p:cNvPr id="3482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6DD3809-64DF-4DF8-A247-9B7E8DFF6A76}" type="slidenum">
              <a:rPr lang="el-GR" altLang="el-GR" smtClean="0"/>
              <a:pPr/>
              <a:t>33</a:t>
            </a:fld>
            <a:endParaRPr lang="el-GR" altLang="el-GR" smtClean="0"/>
          </a:p>
        </p:txBody>
      </p:sp>
    </p:spTree>
    <p:extLst>
      <p:ext uri="{BB962C8B-B14F-4D97-AF65-F5344CB8AC3E}">
        <p14:creationId xmlns:p14="http://schemas.microsoft.com/office/powerpoint/2010/main" val="38812021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5843"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Στη διεθνή πρακτική η έννοια της πληροφορίας καθιερώθηκε με βάση τη Λατινική της ετυμολογία που προέρχεται από το ρήμα </a:t>
            </a:r>
            <a:r>
              <a:rPr lang="en-GB" altLang="el-GR" sz="2800" dirty="0" err="1" smtClean="0"/>
              <a:t>informare</a:t>
            </a:r>
            <a:r>
              <a:rPr lang="el-GR" altLang="el-GR" sz="2800" dirty="0" smtClean="0"/>
              <a:t> και σημαίνει «δίνω μορφή σε». </a:t>
            </a:r>
            <a:endParaRPr lang="el-GR" altLang="el-GR" sz="2800" dirty="0" smtClean="0"/>
          </a:p>
        </p:txBody>
      </p:sp>
      <p:sp>
        <p:nvSpPr>
          <p:cNvPr id="3584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7DCEE49-4A32-4436-8458-3B2BD4B4F4DF}" type="slidenum">
              <a:rPr lang="el-GR" altLang="el-GR" smtClean="0"/>
              <a:pPr/>
              <a:t>34</a:t>
            </a:fld>
            <a:endParaRPr lang="el-GR" altLang="el-GR" smtClean="0"/>
          </a:p>
        </p:txBody>
      </p:sp>
    </p:spTree>
    <p:extLst>
      <p:ext uri="{BB962C8B-B14F-4D97-AF65-F5344CB8AC3E}">
        <p14:creationId xmlns:p14="http://schemas.microsoft.com/office/powerpoint/2010/main" val="6994068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6867" name="Rectangle 3"/>
          <p:cNvSpPr>
            <a:spLocks noGrp="1" noChangeArrowheads="1"/>
          </p:cNvSpPr>
          <p:nvPr>
            <p:ph idx="1"/>
          </p:nvPr>
        </p:nvSpPr>
        <p:spPr/>
        <p:txBody>
          <a:bodyPr>
            <a:normAutofit/>
          </a:bodyPr>
          <a:lstStyle/>
          <a:p>
            <a:endParaRPr lang="el-GR" altLang="el-GR" sz="2800" dirty="0" smtClean="0"/>
          </a:p>
          <a:p>
            <a:r>
              <a:rPr lang="en-GB" altLang="el-GR" sz="2800" dirty="0" smtClean="0"/>
              <a:t>To Cambridge Dictionary of Philosophy</a:t>
            </a:r>
            <a:r>
              <a:rPr lang="el-GR" altLang="el-GR" sz="2800" dirty="0" smtClean="0"/>
              <a:t> ορίζει την πληροφορία ως μία αντικειμενική οντότητα. </a:t>
            </a:r>
          </a:p>
          <a:p>
            <a:r>
              <a:rPr lang="el-GR" altLang="el-GR" sz="2800" dirty="0" smtClean="0"/>
              <a:t>Η πληροφορία μπορεί να δημιουργηθεί ή να μεταφερθεί με μηνύματα. Η πληροφορία μπορεί να κωδικοποιηθεί και να μεταβιβαστεί, αλλά θα υπάρξει ανεξάρτητα από την κωδικοποίηση της ή τη μεταβίβασή της. </a:t>
            </a:r>
            <a:endParaRPr lang="el-GR" altLang="el-GR" sz="2800" dirty="0" smtClean="0"/>
          </a:p>
        </p:txBody>
      </p:sp>
      <p:sp>
        <p:nvSpPr>
          <p:cNvPr id="3686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F587807-5148-4BC8-995C-E99D07C9F79E}" type="slidenum">
              <a:rPr lang="el-GR" altLang="el-GR" smtClean="0"/>
              <a:pPr/>
              <a:t>35</a:t>
            </a:fld>
            <a:endParaRPr lang="el-GR" altLang="el-GR" smtClean="0"/>
          </a:p>
        </p:txBody>
      </p:sp>
    </p:spTree>
    <p:extLst>
      <p:ext uri="{BB962C8B-B14F-4D97-AF65-F5344CB8AC3E}">
        <p14:creationId xmlns:p14="http://schemas.microsoft.com/office/powerpoint/2010/main" val="33135660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7891"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Το Λεξικό της Κοινής Νεοελληνικής (2005) ορίζει την πληροφορία «..ως το στοιχείο, μήνυμα (είδηση, ανακοίνωση, δήλωση, αναφορά κτλ.) που περιέχει και μεταδίδει μια γνώση για κάποιον ή για κάτι». </a:t>
            </a:r>
          </a:p>
        </p:txBody>
      </p:sp>
      <p:sp>
        <p:nvSpPr>
          <p:cNvPr id="3789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3F280D3-7F70-4D99-BBC1-5AAAFD2BACBA}" type="slidenum">
              <a:rPr lang="el-GR" altLang="el-GR" smtClean="0"/>
              <a:pPr/>
              <a:t>36</a:t>
            </a:fld>
            <a:endParaRPr lang="el-GR" altLang="el-GR" smtClean="0"/>
          </a:p>
        </p:txBody>
      </p:sp>
    </p:spTree>
    <p:extLst>
      <p:ext uri="{BB962C8B-B14F-4D97-AF65-F5344CB8AC3E}">
        <p14:creationId xmlns:p14="http://schemas.microsoft.com/office/powerpoint/2010/main" val="40512286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8915" name="Rectangle 3"/>
          <p:cNvSpPr>
            <a:spLocks noGrp="1" noChangeArrowheads="1"/>
          </p:cNvSpPr>
          <p:nvPr>
            <p:ph idx="1"/>
          </p:nvPr>
        </p:nvSpPr>
        <p:spPr/>
        <p:txBody>
          <a:bodyPr>
            <a:normAutofit/>
          </a:bodyPr>
          <a:lstStyle/>
          <a:p>
            <a:r>
              <a:rPr lang="el-GR" altLang="el-GR" sz="2800" dirty="0" smtClean="0"/>
              <a:t>Πρώτη ύλη της πληροφορίας είναι τα δεδομένα, που εκτίθενται ως γνώση και προσφέρονται προς επεξεργασία ώστε να μετατραπούν σε πληροφορία. </a:t>
            </a:r>
          </a:p>
          <a:p>
            <a:r>
              <a:rPr lang="el-GR" altLang="el-GR" sz="2800" dirty="0" smtClean="0"/>
              <a:t>Η πληροφορία είναι σύνθεση στοιχείων των δεδομένων, τα οποία για να γίνουν πληροφορία, χρειάζονται την οργάνωση τους και τη συνάφεια με κάποια πληροφοριακή ανάγκη.  </a:t>
            </a:r>
          </a:p>
          <a:p>
            <a:r>
              <a:rPr lang="el-GR" altLang="el-GR" sz="2800" dirty="0" smtClean="0"/>
              <a:t>Η τελική αλλαγή από δεδομένα σε πληροφορία συμβαίνει καθώς η πληροφορία κρίνεται και γίνεται αποδεκτή ως τη χρησιμότητά της από το χρήστη. </a:t>
            </a:r>
          </a:p>
          <a:p>
            <a:endParaRPr lang="el-GR" altLang="el-GR" sz="2800" dirty="0" smtClean="0"/>
          </a:p>
          <a:p>
            <a:endParaRPr lang="el-GR" altLang="el-GR" sz="2800" dirty="0" smtClean="0"/>
          </a:p>
        </p:txBody>
      </p:sp>
      <p:sp>
        <p:nvSpPr>
          <p:cNvPr id="3891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9DD90FB-C2EF-4092-8E7E-6431EE8E6539}" type="slidenum">
              <a:rPr lang="el-GR" altLang="el-GR" smtClean="0"/>
              <a:pPr/>
              <a:t>37</a:t>
            </a:fld>
            <a:endParaRPr lang="el-GR" altLang="el-GR" smtClean="0"/>
          </a:p>
        </p:txBody>
      </p:sp>
    </p:spTree>
    <p:extLst>
      <p:ext uri="{BB962C8B-B14F-4D97-AF65-F5344CB8AC3E}">
        <p14:creationId xmlns:p14="http://schemas.microsoft.com/office/powerpoint/2010/main" val="28723179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39939" name="Rectangle 3"/>
          <p:cNvSpPr>
            <a:spLocks noGrp="1" noChangeArrowheads="1"/>
          </p:cNvSpPr>
          <p:nvPr>
            <p:ph idx="1"/>
          </p:nvPr>
        </p:nvSpPr>
        <p:spPr/>
        <p:txBody>
          <a:bodyPr>
            <a:normAutofit/>
          </a:bodyPr>
          <a:lstStyle/>
          <a:p>
            <a:r>
              <a:rPr lang="el-GR" altLang="el-GR" sz="2800" dirty="0" smtClean="0"/>
              <a:t>Τα δεδομένα, για να γίνουν πληροφορία, χρειάζονται οργάνωση και συνάφεια με κάποια πληροφοριακή ανάγκη. Μπορούμε να δεχθούμε ότι η τελική αλλαγή από δεδομένα σε πληροφορία συμβαίνει καθώς η πληροφορία κρίνεται και γίνεται αποδεκτή από το χρήστη ως προς τη χρησιμότητά της. Αυτή η παραδοχή μας οδηγεί στο συμπέρασμα ότι αυτό που αποτελεί πληροφορία για ένα χρήστη δεν είναι απαραίτητα πληροφορία για κάποιον άλλον (</a:t>
            </a:r>
            <a:r>
              <a:rPr lang="en-US" altLang="el-GR" sz="2800" dirty="0" smtClean="0"/>
              <a:t>H</a:t>
            </a:r>
            <a:r>
              <a:rPr lang="en-GB" altLang="el-GR" sz="2800" dirty="0" smtClean="0"/>
              <a:t>j</a:t>
            </a:r>
            <a:r>
              <a:rPr lang="el-GR" altLang="el-GR" sz="2800" dirty="0" smtClean="0"/>
              <a:t>ø</a:t>
            </a:r>
            <a:r>
              <a:rPr lang="en-GB" altLang="el-GR" sz="2800" dirty="0" err="1" smtClean="0"/>
              <a:t>rland</a:t>
            </a:r>
            <a:r>
              <a:rPr lang="el-GR" altLang="el-GR" sz="2800" dirty="0" smtClean="0"/>
              <a:t>, 1998)</a:t>
            </a:r>
            <a:r>
              <a:rPr lang="en-US" altLang="el-GR" sz="2800" dirty="0" smtClean="0"/>
              <a:t>.</a:t>
            </a:r>
            <a:endParaRPr lang="el-GR" altLang="el-GR" sz="2800" dirty="0" smtClean="0"/>
          </a:p>
        </p:txBody>
      </p:sp>
      <p:sp>
        <p:nvSpPr>
          <p:cNvPr id="3994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EB416A5-0902-4ED7-A3DC-62AC36E3CFDB}" type="slidenum">
              <a:rPr lang="el-GR" altLang="el-GR" smtClean="0"/>
              <a:pPr/>
              <a:t>38</a:t>
            </a:fld>
            <a:endParaRPr lang="el-GR" altLang="el-GR" smtClean="0"/>
          </a:p>
        </p:txBody>
      </p:sp>
    </p:spTree>
    <p:extLst>
      <p:ext uri="{BB962C8B-B14F-4D97-AF65-F5344CB8AC3E}">
        <p14:creationId xmlns:p14="http://schemas.microsoft.com/office/powerpoint/2010/main" val="25810815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4099" name="Rectangle 3"/>
          <p:cNvSpPr>
            <a:spLocks noGrp="1" noChangeArrowheads="1"/>
          </p:cNvSpPr>
          <p:nvPr>
            <p:ph idx="1"/>
          </p:nvPr>
        </p:nvSpPr>
        <p:spPr/>
        <p:txBody>
          <a:bodyPr>
            <a:normAutofit/>
          </a:bodyPr>
          <a:lstStyle/>
          <a:p>
            <a:pPr>
              <a:spcAft>
                <a:spcPts val="600"/>
              </a:spcAft>
            </a:pPr>
            <a:endParaRPr lang="el-GR" altLang="el-GR" sz="2800" dirty="0" smtClean="0"/>
          </a:p>
          <a:p>
            <a:pPr>
              <a:spcAft>
                <a:spcPts val="600"/>
              </a:spcAft>
            </a:pPr>
            <a:r>
              <a:rPr lang="el-GR" altLang="el-GR" sz="2800" dirty="0" smtClean="0"/>
              <a:t>Η ηλεκτρονική επεξεργασία των πληροφοριών και η ανάπτυξη της τεχνολογίας των επικοινωνιών επέτρεψαν την αλλαγή των πηγών πληροφόρησης από έντυπες σε ηλεκτρονικές </a:t>
            </a:r>
          </a:p>
          <a:p>
            <a:pPr>
              <a:spcAft>
                <a:spcPts val="600"/>
              </a:spcAft>
            </a:pPr>
            <a:r>
              <a:rPr lang="el-GR" altLang="el-GR" sz="2800" dirty="0" smtClean="0"/>
              <a:t>Διευρύνουν τις δυνατότητες των βιβλιοθηκών και επιπλέον οδηγούν στη δημιουργία προγραμμάτων πληροφοριακής εκπαίδευσης για τους χρήστες  </a:t>
            </a:r>
            <a:endParaRPr lang="el-GR" altLang="el-GR" sz="2800" dirty="0" smtClean="0"/>
          </a:p>
        </p:txBody>
      </p:sp>
      <p:sp>
        <p:nvSpPr>
          <p:cNvPr id="410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244F784-040D-4B28-B9B6-28FAABB3387F}" type="slidenum">
              <a:rPr lang="el-GR" altLang="el-GR" smtClean="0"/>
              <a:pPr/>
              <a:t>3</a:t>
            </a:fld>
            <a:endParaRPr lang="el-GR" altLang="el-GR" smtClean="0"/>
          </a:p>
        </p:txBody>
      </p:sp>
    </p:spTree>
    <p:extLst>
      <p:ext uri="{BB962C8B-B14F-4D97-AF65-F5344CB8AC3E}">
        <p14:creationId xmlns:p14="http://schemas.microsoft.com/office/powerpoint/2010/main" val="1479516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l-GR" altLang="el-GR" dirty="0"/>
              <a:t>Τι είναι πληροφορία</a:t>
            </a:r>
            <a:endParaRPr lang="el-GR" altLang="el-GR" dirty="0" smtClean="0"/>
          </a:p>
        </p:txBody>
      </p:sp>
      <p:sp>
        <p:nvSpPr>
          <p:cNvPr id="40963"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«Δεν υπάρχει πληροφορία χωρίς αυτόν που θα την ερμηνεύσει» (</a:t>
            </a:r>
            <a:r>
              <a:rPr lang="en-GB" altLang="el-GR" sz="2800" dirty="0" smtClean="0"/>
              <a:t>Brier</a:t>
            </a:r>
            <a:r>
              <a:rPr lang="el-GR" altLang="el-GR" sz="2800" dirty="0" smtClean="0"/>
              <a:t> 2004). </a:t>
            </a:r>
          </a:p>
          <a:p>
            <a:r>
              <a:rPr lang="el-GR" altLang="el-GR" sz="2800" dirty="0" smtClean="0"/>
              <a:t>Τα δεδομένα, ενώ κάνουν αισθητή την ύπαρξη τους τη στιγμή που ανακτώνται από την πηγή τους, μετατρέπονται σε πληροφορία όταν εισάγονται για σύνθεση σε ένα λογικό σύστημα. </a:t>
            </a:r>
          </a:p>
        </p:txBody>
      </p:sp>
      <p:sp>
        <p:nvSpPr>
          <p:cNvPr id="4096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B553FFD-767E-48E3-A528-DE5F9B0EC3A8}" type="slidenum">
              <a:rPr lang="el-GR" altLang="el-GR" smtClean="0"/>
              <a:pPr/>
              <a:t>39</a:t>
            </a:fld>
            <a:endParaRPr lang="el-GR" altLang="el-GR" smtClean="0"/>
          </a:p>
        </p:txBody>
      </p:sp>
    </p:spTree>
    <p:extLst>
      <p:ext uri="{BB962C8B-B14F-4D97-AF65-F5344CB8AC3E}">
        <p14:creationId xmlns:p14="http://schemas.microsoft.com/office/powerpoint/2010/main" val="1537160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r>
              <a:rPr lang="el-GR" altLang="el-GR" smtClean="0"/>
              <a:t>Ορισμοί της Πληροφορίας</a:t>
            </a:r>
            <a:endParaRPr lang="el-GR" altLang="el-GR" smtClean="0"/>
          </a:p>
        </p:txBody>
      </p:sp>
      <p:sp>
        <p:nvSpPr>
          <p:cNvPr id="4198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5F0C74D-787E-47F9-B3D9-8243ED48EBD2}" type="slidenum">
              <a:rPr lang="el-GR" altLang="el-GR" smtClean="0"/>
              <a:pPr/>
              <a:t>40</a:t>
            </a:fld>
            <a:endParaRPr lang="el-GR" altLang="el-GR" smtClean="0"/>
          </a:p>
        </p:txBody>
      </p:sp>
      <p:sp>
        <p:nvSpPr>
          <p:cNvPr id="5" name="4 - Ορθογώνιο"/>
          <p:cNvSpPr/>
          <p:nvPr/>
        </p:nvSpPr>
        <p:spPr>
          <a:xfrm>
            <a:off x="1790700" y="1828800"/>
            <a:ext cx="5562600" cy="1219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solidFill>
                  <a:schemeClr val="bg1"/>
                </a:solidFill>
              </a:rPr>
              <a:t>Πληροφορία είναι μία αντικειμενική οντότητα, η οποία υπάρχει ως οντότητα ανεξάρτητα από την κωδικοποίηση της ή τη μεταβίβασή της.</a:t>
            </a:r>
          </a:p>
        </p:txBody>
      </p:sp>
      <p:sp>
        <p:nvSpPr>
          <p:cNvPr id="6" name="5 - Ορθογώνιο"/>
          <p:cNvSpPr/>
          <p:nvPr/>
        </p:nvSpPr>
        <p:spPr>
          <a:xfrm>
            <a:off x="1752600" y="3789040"/>
            <a:ext cx="5638800" cy="1447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solidFill>
                  <a:schemeClr val="bg1"/>
                </a:solidFill>
              </a:rPr>
              <a:t>Τα δεδομένα μετατρέπονται σε πληροφορία όταν εισάγονται για σύνθεση σε ένα λογικό σύστημα.</a:t>
            </a:r>
          </a:p>
        </p:txBody>
      </p:sp>
    </p:spTree>
    <p:extLst>
      <p:ext uri="{BB962C8B-B14F-4D97-AF65-F5344CB8AC3E}">
        <p14:creationId xmlns:p14="http://schemas.microsoft.com/office/powerpoint/2010/main" val="962687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undspectru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5860" y="1409395"/>
            <a:ext cx="6432280" cy="46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endParaRPr lang="el-GR"/>
          </a:p>
        </p:txBody>
      </p:sp>
      <p:sp>
        <p:nvSpPr>
          <p:cNvPr id="43011"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D1C9D01-0327-4509-AE41-861CC0288F59}" type="slidenum">
              <a:rPr lang="el-GR" altLang="el-GR" smtClean="0"/>
              <a:pPr/>
              <a:t>41</a:t>
            </a:fld>
            <a:endParaRPr lang="el-GR" altLang="el-GR" smtClean="0"/>
          </a:p>
        </p:txBody>
      </p:sp>
    </p:spTree>
    <p:extLst>
      <p:ext uri="{BB962C8B-B14F-4D97-AF65-F5344CB8AC3E}">
        <p14:creationId xmlns:p14="http://schemas.microsoft.com/office/powerpoint/2010/main" val="2260876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l-GR" altLang="el-GR" dirty="0"/>
              <a:t>Τι είναι πληροφορία</a:t>
            </a:r>
            <a:r>
              <a:rPr lang="el-GR" altLang="el-GR" dirty="0" smtClean="0"/>
              <a:t/>
            </a:r>
            <a:br>
              <a:rPr lang="el-GR" altLang="el-GR" dirty="0" smtClean="0"/>
            </a:br>
            <a:r>
              <a:rPr lang="el-GR" altLang="el-GR" sz="3600" dirty="0" smtClean="0"/>
              <a:t>Πληροφορία και γνώση</a:t>
            </a:r>
            <a:endParaRPr lang="el-GR" altLang="el-GR" sz="3600" dirty="0" smtClean="0"/>
          </a:p>
        </p:txBody>
      </p:sp>
      <p:sp>
        <p:nvSpPr>
          <p:cNvPr id="44035" name="Rectangle 3"/>
          <p:cNvSpPr>
            <a:spLocks noGrp="1" noChangeArrowheads="1"/>
          </p:cNvSpPr>
          <p:nvPr>
            <p:ph idx="1"/>
          </p:nvPr>
        </p:nvSpPr>
        <p:spPr>
          <a:xfrm>
            <a:off x="457200" y="1628800"/>
            <a:ext cx="8229600" cy="4608512"/>
          </a:xfrm>
        </p:spPr>
        <p:txBody>
          <a:bodyPr>
            <a:normAutofit/>
          </a:bodyPr>
          <a:lstStyle/>
          <a:p>
            <a:r>
              <a:rPr lang="el-GR" altLang="el-GR" sz="2800" dirty="0" smtClean="0"/>
              <a:t>Η πληροφορία είναι παραγόμενο προϊόν μιας νοητικής ανθρώπινης δραστηριότητας και έχει κοινωνικές και πολιτισμικές επιπτώσεις</a:t>
            </a:r>
          </a:p>
          <a:p>
            <a:r>
              <a:rPr lang="el-GR" altLang="el-GR" sz="2800" dirty="0" smtClean="0"/>
              <a:t>Ο χρήστης παίρνοντας την πληροφορία έχει δύο τρόπους να τη χρησιμοποιήσει: </a:t>
            </a:r>
          </a:p>
          <a:p>
            <a:pPr lvl="1"/>
            <a:r>
              <a:rPr lang="el-GR" altLang="el-GR" sz="2400" dirty="0" smtClean="0"/>
              <a:t>Μπορεί να τη διαδώσει όπως έχει, ή </a:t>
            </a:r>
          </a:p>
          <a:p>
            <a:pPr lvl="1"/>
            <a:r>
              <a:rPr lang="el-GR" altLang="el-GR" sz="2400" dirty="0" smtClean="0"/>
              <a:t>Να τη συνθέσει με τη δική του γνώση και να παράγει νέα γνώση. </a:t>
            </a:r>
          </a:p>
          <a:p>
            <a:endParaRPr lang="el-GR" altLang="el-GR" sz="2800" dirty="0" smtClean="0"/>
          </a:p>
          <a:p>
            <a:endParaRPr lang="el-GR" altLang="el-GR" sz="2800" dirty="0" smtClean="0"/>
          </a:p>
        </p:txBody>
      </p:sp>
      <p:sp>
        <p:nvSpPr>
          <p:cNvPr id="4403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F24A18C-003D-41A9-B3EA-973BE5E4DC77}" type="slidenum">
              <a:rPr lang="el-GR" altLang="el-GR" smtClean="0"/>
              <a:pPr/>
              <a:t>42</a:t>
            </a:fld>
            <a:endParaRPr lang="el-GR" altLang="el-GR" smtClean="0"/>
          </a:p>
        </p:txBody>
      </p:sp>
    </p:spTree>
    <p:extLst>
      <p:ext uri="{BB962C8B-B14F-4D97-AF65-F5344CB8AC3E}">
        <p14:creationId xmlns:p14="http://schemas.microsoft.com/office/powerpoint/2010/main" val="30306001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45059"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Η πληροφορία εξάγεται από τη γνώση και αποτελεί μια ανεξάρτητη οντότητα στο τέλος μιας επικοινωνιακής διαδικασίας του χρήστη-ερευνητή με τις πηγές και την ατομική του γνώση. </a:t>
            </a:r>
          </a:p>
          <a:p>
            <a:endParaRPr lang="el-GR" altLang="el-GR" sz="2800" dirty="0" smtClean="0"/>
          </a:p>
        </p:txBody>
      </p:sp>
      <p:sp>
        <p:nvSpPr>
          <p:cNvPr id="4506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49110A8-B2FB-4FB5-B64A-34AE8AC66F34}" type="slidenum">
              <a:rPr lang="el-GR" altLang="el-GR" smtClean="0"/>
              <a:pPr/>
              <a:t>43</a:t>
            </a:fld>
            <a:endParaRPr lang="el-GR" altLang="el-GR" smtClean="0"/>
          </a:p>
        </p:txBody>
      </p:sp>
    </p:spTree>
    <p:extLst>
      <p:ext uri="{BB962C8B-B14F-4D97-AF65-F5344CB8AC3E}">
        <p14:creationId xmlns:p14="http://schemas.microsoft.com/office/powerpoint/2010/main" val="90306642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46083" name="Rectangle 3"/>
          <p:cNvSpPr>
            <a:spLocks noGrp="1" noChangeArrowheads="1"/>
          </p:cNvSpPr>
          <p:nvPr>
            <p:ph idx="1"/>
          </p:nvPr>
        </p:nvSpPr>
        <p:spPr/>
        <p:txBody>
          <a:bodyPr>
            <a:normAutofit/>
          </a:bodyPr>
          <a:lstStyle/>
          <a:p>
            <a:endParaRPr lang="el-GR" altLang="el-GR" sz="2800" dirty="0" smtClean="0"/>
          </a:p>
          <a:p>
            <a:r>
              <a:rPr lang="el-GR" altLang="el-GR" sz="2800" dirty="0" smtClean="0"/>
              <a:t>Περιέχει στοιχεία δεδομένων που </a:t>
            </a:r>
            <a:r>
              <a:rPr lang="el-GR" altLang="el-GR" sz="2800" dirty="0" err="1" smtClean="0"/>
              <a:t>αλληλοσυσχετίζονται</a:t>
            </a:r>
            <a:r>
              <a:rPr lang="el-GR" altLang="el-GR" sz="2800" dirty="0" smtClean="0"/>
              <a:t> και τελικά χρησιμοποιούνται ως αυτόνομο σύνολο για τη μεταφορά μέρους της ευρύτερης γνώσης</a:t>
            </a:r>
          </a:p>
          <a:p>
            <a:r>
              <a:rPr lang="el-GR" altLang="el-GR" sz="2800" dirty="0" smtClean="0"/>
              <a:t>Μετά τη μορφοποίησή της αυτονομείται και παίρνει τη μορφή μερικής γνώσης και μ’ αυτή τη μορφή παραμένει ανεξάρτητη μέχρι τη στιγμή που θα συμπεριληφθεί στη νέα γνώση που επιχειρεί να δομήσει ο χρήστης. </a:t>
            </a:r>
          </a:p>
        </p:txBody>
      </p:sp>
      <p:sp>
        <p:nvSpPr>
          <p:cNvPr id="4608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052BA30-AB36-4EED-A66B-5C851F1CA95D}" type="slidenum">
              <a:rPr lang="el-GR" altLang="el-GR" smtClean="0"/>
              <a:pPr/>
              <a:t>44</a:t>
            </a:fld>
            <a:endParaRPr lang="el-GR" altLang="el-GR" smtClean="0"/>
          </a:p>
        </p:txBody>
      </p:sp>
    </p:spTree>
    <p:extLst>
      <p:ext uri="{BB962C8B-B14F-4D97-AF65-F5344CB8AC3E}">
        <p14:creationId xmlns:p14="http://schemas.microsoft.com/office/powerpoint/2010/main" val="45316160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47107"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Η σχέση της πληροφορίας με τη γνώση είναι σχέση στοιχείου ή υποσυνόλου προς το σύνολο. Η γνώση παράγεται από την εξέλιξη της επιστήμης, ενώ η πληροφορία δημιουργείται και κυκλοφορεί, όταν κάποιος αναζητήσει τα πορίσματα της επιστήμης. </a:t>
            </a:r>
          </a:p>
        </p:txBody>
      </p:sp>
      <p:sp>
        <p:nvSpPr>
          <p:cNvPr id="4710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62F6457-286E-4506-AC02-0535137EAA34}" type="slidenum">
              <a:rPr lang="el-GR" altLang="el-GR" smtClean="0"/>
              <a:pPr/>
              <a:t>45</a:t>
            </a:fld>
            <a:endParaRPr lang="el-GR" altLang="el-GR" smtClean="0"/>
          </a:p>
        </p:txBody>
      </p:sp>
    </p:spTree>
    <p:extLst>
      <p:ext uri="{BB962C8B-B14F-4D97-AF65-F5344CB8AC3E}">
        <p14:creationId xmlns:p14="http://schemas.microsoft.com/office/powerpoint/2010/main" val="39126681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48131" name="Rectangle 3"/>
          <p:cNvSpPr>
            <a:spLocks noGrp="1" noChangeArrowheads="1"/>
          </p:cNvSpPr>
          <p:nvPr>
            <p:ph idx="1"/>
          </p:nvPr>
        </p:nvSpPr>
        <p:spPr>
          <a:xfrm>
            <a:off x="457200" y="1556792"/>
            <a:ext cx="8229600" cy="4680520"/>
          </a:xfrm>
        </p:spPr>
        <p:txBody>
          <a:bodyPr>
            <a:normAutofit/>
          </a:bodyPr>
          <a:lstStyle/>
          <a:p>
            <a:r>
              <a:rPr lang="el-GR" altLang="el-GR" sz="2800" dirty="0" smtClean="0"/>
              <a:t>Η επεξεργασία της πληροφορίας από το χρήστη αποτελεί τη βάση για να δημιουργηθεί νέα γνώση. Ενώ συγχρόνως δε μπορεί να απομονωθεί τελείως από το αρχικό περιεχόμενο που την παρήγαγε. </a:t>
            </a:r>
          </a:p>
          <a:p>
            <a:r>
              <a:rPr lang="el-GR" altLang="el-GR" sz="2800" dirty="0" smtClean="0"/>
              <a:t>Τα ερωτήματα που διατυπώνονται από το χρήστη είναι αποτέλεσμα της αλληλεπίδρασης του εξωτερικού περιβάλλοντος, στο οποίο εντάσσεται ο χρήστης ως υποκείμενο, και της δικής του γνώσης</a:t>
            </a:r>
            <a:endParaRPr lang="el-GR" altLang="el-GR" sz="2800" dirty="0" smtClean="0"/>
          </a:p>
        </p:txBody>
      </p:sp>
      <p:sp>
        <p:nvSpPr>
          <p:cNvPr id="4813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B317F83-353F-482C-AA07-39E7C63F1CAC}" type="slidenum">
              <a:rPr lang="el-GR" altLang="el-GR" smtClean="0"/>
              <a:pPr/>
              <a:t>46</a:t>
            </a:fld>
            <a:endParaRPr lang="el-GR" altLang="el-GR" smtClean="0"/>
          </a:p>
        </p:txBody>
      </p:sp>
    </p:spTree>
    <p:extLst>
      <p:ext uri="{BB962C8B-B14F-4D97-AF65-F5344CB8AC3E}">
        <p14:creationId xmlns:p14="http://schemas.microsoft.com/office/powerpoint/2010/main" val="201797445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49155" name="Rectangle 3"/>
          <p:cNvSpPr>
            <a:spLocks noGrp="1" noChangeArrowheads="1"/>
          </p:cNvSpPr>
          <p:nvPr>
            <p:ph idx="1"/>
          </p:nvPr>
        </p:nvSpPr>
        <p:spPr>
          <a:xfrm>
            <a:off x="457200" y="1340768"/>
            <a:ext cx="8229600" cy="4896544"/>
          </a:xfrm>
        </p:spPr>
        <p:txBody>
          <a:bodyPr>
            <a:normAutofit/>
          </a:bodyPr>
          <a:lstStyle/>
          <a:p>
            <a:r>
              <a:rPr lang="el-GR" altLang="el-GR" sz="2800" dirty="0" smtClean="0"/>
              <a:t>Πληροφορία μπορεί να είναι και η απλή γνωστοποίηση της ύπαρξης ενός θέματος. Από τη γνωστοποίηση του θέματος έως τη γνώση υπάρχει μία διαδικασία η οποία επηρεάζεται από το ενδιαφέρον του χρήστη της πληροφορίας, τον τελικό σκοπό της ανάκτησής της και το πλήθος των χρήσιμων λεπτομερειών που παρέχονται από το τεκμήριο. </a:t>
            </a:r>
          </a:p>
          <a:p>
            <a:r>
              <a:rPr lang="el-GR" altLang="el-GR" sz="2800" dirty="0" smtClean="0"/>
              <a:t>Γνώση δηλαδή είναι το αποτέλεσμα της παραγωγικής χρήσης  της πληροφορίας</a:t>
            </a:r>
            <a:endParaRPr lang="el-GR" altLang="el-GR" sz="2800" dirty="0" smtClean="0"/>
          </a:p>
        </p:txBody>
      </p:sp>
      <p:sp>
        <p:nvSpPr>
          <p:cNvPr id="4915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6CA170E-11B2-423F-B597-38753B8FCF6F}" type="slidenum">
              <a:rPr lang="el-GR" altLang="el-GR" smtClean="0"/>
              <a:pPr/>
              <a:t>47</a:t>
            </a:fld>
            <a:endParaRPr lang="el-GR" altLang="el-GR" smtClean="0"/>
          </a:p>
        </p:txBody>
      </p:sp>
    </p:spTree>
    <p:extLst>
      <p:ext uri="{BB962C8B-B14F-4D97-AF65-F5344CB8AC3E}">
        <p14:creationId xmlns:p14="http://schemas.microsoft.com/office/powerpoint/2010/main" val="391069025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50179" name="Rectangle 3"/>
          <p:cNvSpPr>
            <a:spLocks noGrp="1" noChangeArrowheads="1"/>
          </p:cNvSpPr>
          <p:nvPr>
            <p:ph idx="1"/>
          </p:nvPr>
        </p:nvSpPr>
        <p:spPr>
          <a:xfrm>
            <a:off x="457200" y="1556792"/>
            <a:ext cx="8229600" cy="4680520"/>
          </a:xfrm>
        </p:spPr>
        <p:txBody>
          <a:bodyPr>
            <a:normAutofit/>
          </a:bodyPr>
          <a:lstStyle/>
          <a:p>
            <a:pPr marL="0" indent="0">
              <a:buNone/>
            </a:pPr>
            <a:r>
              <a:rPr lang="el-GR" altLang="el-GR" sz="2800" dirty="0" smtClean="0"/>
              <a:t>Η πληροφορία και γνώση διακρίνονται σύμφωνα με τρεις άξονες:</a:t>
            </a:r>
            <a:endParaRPr lang="en-US" altLang="el-GR" sz="2800" dirty="0" smtClean="0"/>
          </a:p>
          <a:p>
            <a:pPr marL="514350" indent="-514350">
              <a:buFont typeface="+mj-lt"/>
              <a:buAutoNum type="arabicParenR"/>
            </a:pPr>
            <a:r>
              <a:rPr lang="el-GR" altLang="el-GR" sz="2800" dirty="0" smtClean="0"/>
              <a:t>σε σχέση με την πολλαπλότητα – η πληροφορία είναι αποσπασματική, τεμαχισμένη, περιστασιακή. Η γνώση είναι δομημένη, συνεπής λογικά και καθολική </a:t>
            </a:r>
          </a:p>
          <a:p>
            <a:pPr marL="514350" indent="-514350">
              <a:buFont typeface="+mj-lt"/>
              <a:buAutoNum type="arabicParenR"/>
            </a:pPr>
            <a:r>
              <a:rPr lang="el-GR" altLang="el-GR" sz="2800" dirty="0" smtClean="0"/>
              <a:t>σε σχέση με το πρόσκαιρο του χαρακτήρα της  – η πληροφορία είναι επίκαιρη, μεταβατική ακόμη και εφήμερη. Η γνώση διαρκεί και προσωρινά</a:t>
            </a:r>
            <a:r>
              <a:rPr lang="en-US" altLang="el-GR" sz="2800" dirty="0" smtClean="0"/>
              <a:t> </a:t>
            </a:r>
            <a:r>
              <a:rPr lang="el-GR" altLang="el-GR" sz="2800" dirty="0" smtClean="0"/>
              <a:t>επεκτείνεται </a:t>
            </a:r>
          </a:p>
          <a:p>
            <a:endParaRPr lang="el-GR" altLang="el-GR" sz="2800" dirty="0" smtClean="0"/>
          </a:p>
        </p:txBody>
      </p:sp>
      <p:sp>
        <p:nvSpPr>
          <p:cNvPr id="5018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5AF41C8-6BE3-48E6-83FE-8A2FF3DECFDE}" type="slidenum">
              <a:rPr lang="el-GR" altLang="el-GR" smtClean="0"/>
              <a:pPr/>
              <a:t>48</a:t>
            </a:fld>
            <a:endParaRPr lang="el-GR" altLang="el-GR" smtClean="0"/>
          </a:p>
        </p:txBody>
      </p:sp>
    </p:spTree>
    <p:extLst>
      <p:ext uri="{BB962C8B-B14F-4D97-AF65-F5344CB8AC3E}">
        <p14:creationId xmlns:p14="http://schemas.microsoft.com/office/powerpoint/2010/main" val="26076532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5123" name="Rectangle 3"/>
          <p:cNvSpPr>
            <a:spLocks noGrp="1" noChangeArrowheads="1"/>
          </p:cNvSpPr>
          <p:nvPr>
            <p:ph idx="1"/>
          </p:nvPr>
        </p:nvSpPr>
        <p:spPr/>
        <p:txBody>
          <a:bodyPr>
            <a:normAutofit/>
          </a:bodyPr>
          <a:lstStyle/>
          <a:p>
            <a:endParaRPr lang="el-GR" altLang="el-GR" sz="2800" dirty="0" smtClean="0"/>
          </a:p>
          <a:p>
            <a:r>
              <a:rPr lang="el-GR" altLang="el-GR" sz="2800" dirty="0" smtClean="0"/>
              <a:t>Οι ελληνικές ακαδημαϊκές βιβλιοθήκες, στη</a:t>
            </a:r>
            <a:r>
              <a:rPr lang="en-US" altLang="el-GR" sz="2800" dirty="0" smtClean="0"/>
              <a:t> </a:t>
            </a:r>
            <a:r>
              <a:rPr lang="el-GR" altLang="el-GR" sz="2800" dirty="0" smtClean="0"/>
              <a:t>διαδικασία του εκσυγχρονισμού τους, μετεξελίσσονται από χώρους συγκέντρωσης,</a:t>
            </a:r>
            <a:r>
              <a:rPr lang="en-US" altLang="el-GR" sz="2800" dirty="0" smtClean="0"/>
              <a:t> </a:t>
            </a:r>
            <a:r>
              <a:rPr lang="el-GR" altLang="el-GR" sz="2800" dirty="0" smtClean="0"/>
              <a:t>οργάνωσης και αποθήκευσης έντυπου υλικού σε χώρους που διευκολύνουν την πρόσβαση</a:t>
            </a:r>
            <a:r>
              <a:rPr lang="en-US" altLang="el-GR" sz="2800" dirty="0" smtClean="0"/>
              <a:t> </a:t>
            </a:r>
            <a:r>
              <a:rPr lang="el-GR" altLang="el-GR" sz="2800" dirty="0" smtClean="0"/>
              <a:t>στην ηλεκτρονική επιστημονική πληροφόρηση. </a:t>
            </a:r>
            <a:r>
              <a:rPr lang="en-US" altLang="el-GR" sz="2800" dirty="0" smtClean="0"/>
              <a:t> </a:t>
            </a:r>
            <a:endParaRPr lang="el-GR" altLang="el-GR" sz="2800" dirty="0" smtClean="0"/>
          </a:p>
        </p:txBody>
      </p:sp>
      <p:sp>
        <p:nvSpPr>
          <p:cNvPr id="512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E5ADB21-41ED-4772-A7F9-E658AA10E42D}" type="slidenum">
              <a:rPr lang="el-GR" altLang="el-GR" smtClean="0"/>
              <a:pPr/>
              <a:t>4</a:t>
            </a:fld>
            <a:endParaRPr lang="el-GR" altLang="el-GR" smtClean="0"/>
          </a:p>
        </p:txBody>
      </p:sp>
    </p:spTree>
    <p:extLst>
      <p:ext uri="{BB962C8B-B14F-4D97-AF65-F5344CB8AC3E}">
        <p14:creationId xmlns:p14="http://schemas.microsoft.com/office/powerpoint/2010/main" val="332891803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a:solidFill>
                  <a:prstClr val="black"/>
                </a:solidFill>
              </a:rPr>
              <a:t>Πληροφορία και γνώση</a:t>
            </a:r>
            <a:endParaRPr lang="el-GR" altLang="el-GR" dirty="0" smtClean="0"/>
          </a:p>
        </p:txBody>
      </p:sp>
      <p:sp>
        <p:nvSpPr>
          <p:cNvPr id="51203" name="Rectangle 3"/>
          <p:cNvSpPr>
            <a:spLocks noGrp="1" noChangeArrowheads="1"/>
          </p:cNvSpPr>
          <p:nvPr>
            <p:ph idx="1"/>
          </p:nvPr>
        </p:nvSpPr>
        <p:spPr>
          <a:xfrm>
            <a:off x="457200" y="1556792"/>
            <a:ext cx="8229600" cy="4680520"/>
          </a:xfrm>
        </p:spPr>
        <p:txBody>
          <a:bodyPr>
            <a:noAutofit/>
          </a:bodyPr>
          <a:lstStyle/>
          <a:p>
            <a:pPr marL="0" indent="0">
              <a:buNone/>
            </a:pPr>
            <a:r>
              <a:rPr lang="el-GR" altLang="el-GR" sz="2800" dirty="0" smtClean="0"/>
              <a:t>Η πληροφορία και γνώση διακρίνονται σύμφωνα με τρεις άξονες:  </a:t>
            </a:r>
          </a:p>
          <a:p>
            <a:pPr marL="514350" indent="-514350">
              <a:buFont typeface="+mj-lt"/>
              <a:buAutoNum type="arabicParenR" startAt="3"/>
            </a:pPr>
            <a:r>
              <a:rPr lang="el-GR" altLang="el-GR" sz="2800" dirty="0" smtClean="0"/>
              <a:t>σε σχέση με τη χωρική διασπορά της – η πληροφορία είναι ροή δια μέσου διαστημάτων. Η γνώση είναι απόθεμα, τοποθετημένο σε συγκεκριμένο μέρος, αν και χωρικά επεκτείνεται</a:t>
            </a:r>
          </a:p>
          <a:p>
            <a:r>
              <a:rPr lang="el-GR" altLang="el-GR" sz="2800" dirty="0" smtClean="0"/>
              <a:t>Για να υπάρχει πληροφορία πρέπει να περιλαμβάνει τρεις ιδιότητες: αγγελία του θέματος, επεξεργασμένα δεδομένα και συνάφεια με το περιβάλλον του χρήστη δηλαδή η πληροφορία  είναι εν δυνάμει γνώση. </a:t>
            </a:r>
          </a:p>
          <a:p>
            <a:endParaRPr lang="el-GR" altLang="el-GR" sz="2800" dirty="0" smtClean="0"/>
          </a:p>
        </p:txBody>
      </p:sp>
      <p:sp>
        <p:nvSpPr>
          <p:cNvPr id="5120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F9BC805-B6AA-4CF3-B20B-303E68C8DABC}" type="slidenum">
              <a:rPr lang="el-GR" altLang="el-GR" smtClean="0"/>
              <a:pPr/>
              <a:t>49</a:t>
            </a:fld>
            <a:endParaRPr lang="el-GR" altLang="el-GR" smtClean="0"/>
          </a:p>
        </p:txBody>
      </p:sp>
    </p:spTree>
    <p:extLst>
      <p:ext uri="{BB962C8B-B14F-4D97-AF65-F5344CB8AC3E}">
        <p14:creationId xmlns:p14="http://schemas.microsoft.com/office/powerpoint/2010/main" val="20338183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data_info_knowledge_wisdo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8683" y="135178"/>
            <a:ext cx="5906634" cy="672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7C89A0-ABA3-431F-B2F2-F11A6D6CD6E8}" type="slidenum">
              <a:rPr lang="el-GR" altLang="el-GR" smtClean="0"/>
              <a:pPr/>
              <a:t>50</a:t>
            </a:fld>
            <a:endParaRPr lang="el-GR" altLang="el-GR" smtClean="0"/>
          </a:p>
        </p:txBody>
      </p:sp>
    </p:spTree>
    <p:extLst>
      <p:ext uri="{BB962C8B-B14F-4D97-AF65-F5344CB8AC3E}">
        <p14:creationId xmlns:p14="http://schemas.microsoft.com/office/powerpoint/2010/main" val="765463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662D480-826D-4490-AD0D-55F59F554E3B}" type="slidenum">
              <a:rPr lang="el-GR" altLang="el-GR" smtClean="0"/>
              <a:pPr/>
              <a:t>51</a:t>
            </a:fld>
            <a:endParaRPr lang="el-GR" altLang="el-GR" smtClean="0"/>
          </a:p>
        </p:txBody>
      </p:sp>
      <p:grpSp>
        <p:nvGrpSpPr>
          <p:cNvPr id="16" name="Group 15"/>
          <p:cNvGrpSpPr/>
          <p:nvPr/>
        </p:nvGrpSpPr>
        <p:grpSpPr>
          <a:xfrm>
            <a:off x="2131860" y="1177033"/>
            <a:ext cx="4841875" cy="4191000"/>
            <a:chOff x="1985814" y="1298476"/>
            <a:chExt cx="4841875" cy="4191000"/>
          </a:xfrm>
        </p:grpSpPr>
        <p:sp>
          <p:nvSpPr>
            <p:cNvPr id="6" name="5 - Ισοσκελές τρίγωνο"/>
            <p:cNvSpPr/>
            <p:nvPr/>
          </p:nvSpPr>
          <p:spPr>
            <a:xfrm>
              <a:off x="1985814" y="1298476"/>
              <a:ext cx="4841875" cy="4191000"/>
            </a:xfrm>
            <a:prstGeom prst="triangle">
              <a:avLst/>
            </a:prstGeom>
            <a:gradFill rotWithShape="0">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3252" name="6 - Ομάδα"/>
            <p:cNvGrpSpPr>
              <a:grpSpLocks/>
            </p:cNvGrpSpPr>
            <p:nvPr/>
          </p:nvGrpSpPr>
          <p:grpSpPr bwMode="auto">
            <a:xfrm>
              <a:off x="4500414" y="2365276"/>
              <a:ext cx="2079625" cy="757238"/>
              <a:chOff x="2532701" y="321758"/>
              <a:chExt cx="2080260" cy="757594"/>
            </a:xfrm>
          </p:grpSpPr>
          <p:sp>
            <p:nvSpPr>
              <p:cNvPr id="8" name="7 - Στρογγυλεμένο ορθογώνιο"/>
              <p:cNvSpPr/>
              <p:nvPr/>
            </p:nvSpPr>
            <p:spPr>
              <a:xfrm>
                <a:off x="2532701" y="321758"/>
                <a:ext cx="2080260" cy="757594"/>
              </a:xfrm>
              <a:prstGeom prst="roundRect">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Στρογγυλεμένο ορθογώνιο 4"/>
              <p:cNvSpPr/>
              <p:nvPr/>
            </p:nvSpPr>
            <p:spPr>
              <a:xfrm>
                <a:off x="2569225" y="358288"/>
                <a:ext cx="2007213" cy="68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5250" tIns="95250" rIns="95250" bIns="95250" spcCol="1270" anchor="ctr"/>
              <a:lstStyle/>
              <a:p>
                <a:pPr algn="ctr" defTabSz="1111250">
                  <a:lnSpc>
                    <a:spcPct val="90000"/>
                  </a:lnSpc>
                  <a:spcAft>
                    <a:spcPct val="35000"/>
                  </a:spcAft>
                  <a:defRPr/>
                </a:pPr>
                <a:r>
                  <a:rPr lang="el-GR" sz="2500"/>
                  <a:t>Γνωση</a:t>
                </a:r>
              </a:p>
            </p:txBody>
          </p:sp>
        </p:grpSp>
        <p:grpSp>
          <p:nvGrpSpPr>
            <p:cNvPr id="53253" name="9 - Ομάδα"/>
            <p:cNvGrpSpPr>
              <a:grpSpLocks/>
            </p:cNvGrpSpPr>
            <p:nvPr/>
          </p:nvGrpSpPr>
          <p:grpSpPr bwMode="auto">
            <a:xfrm>
              <a:off x="4576614" y="3279676"/>
              <a:ext cx="2079625" cy="757238"/>
              <a:chOff x="2532701" y="1174052"/>
              <a:chExt cx="2080260" cy="757594"/>
            </a:xfrm>
          </p:grpSpPr>
          <p:sp>
            <p:nvSpPr>
              <p:cNvPr id="11" name="10 - Στρογγυλεμένο ορθογώνιο"/>
              <p:cNvSpPr/>
              <p:nvPr/>
            </p:nvSpPr>
            <p:spPr>
              <a:xfrm>
                <a:off x="2532701" y="1174052"/>
                <a:ext cx="2080260" cy="75759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Στρογγυλεμένο ορθογώνιο 4"/>
              <p:cNvSpPr/>
              <p:nvPr/>
            </p:nvSpPr>
            <p:spPr>
              <a:xfrm>
                <a:off x="2569225" y="1210582"/>
                <a:ext cx="2007213" cy="68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5250" tIns="95250" rIns="95250" bIns="95250" spcCol="1270" anchor="ctr"/>
              <a:lstStyle/>
              <a:p>
                <a:pPr algn="ctr" defTabSz="1111250">
                  <a:lnSpc>
                    <a:spcPct val="90000"/>
                  </a:lnSpc>
                  <a:spcAft>
                    <a:spcPct val="35000"/>
                  </a:spcAft>
                  <a:defRPr/>
                </a:pPr>
                <a:r>
                  <a:rPr lang="el-GR" sz="2500"/>
                  <a:t>Πληροφορία</a:t>
                </a:r>
              </a:p>
            </p:txBody>
          </p:sp>
        </p:grpSp>
        <p:grpSp>
          <p:nvGrpSpPr>
            <p:cNvPr id="53254" name="12 - Ομάδα"/>
            <p:cNvGrpSpPr>
              <a:grpSpLocks/>
            </p:cNvGrpSpPr>
            <p:nvPr/>
          </p:nvGrpSpPr>
          <p:grpSpPr bwMode="auto">
            <a:xfrm>
              <a:off x="4576614" y="4346476"/>
              <a:ext cx="2079625" cy="757238"/>
              <a:chOff x="2532701" y="2026347"/>
              <a:chExt cx="2080260" cy="757594"/>
            </a:xfrm>
          </p:grpSpPr>
          <p:sp>
            <p:nvSpPr>
              <p:cNvPr id="14" name="13 - Στρογγυλεμένο ορθογώνιο"/>
              <p:cNvSpPr/>
              <p:nvPr/>
            </p:nvSpPr>
            <p:spPr>
              <a:xfrm>
                <a:off x="2532701" y="2026347"/>
                <a:ext cx="2080260" cy="75759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Στρογγυλεμένο ορθογώνιο 4"/>
              <p:cNvSpPr/>
              <p:nvPr/>
            </p:nvSpPr>
            <p:spPr>
              <a:xfrm>
                <a:off x="2569225" y="2062877"/>
                <a:ext cx="2007213" cy="684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5250" tIns="95250" rIns="95250" bIns="95250" spcCol="1270" anchor="ctr"/>
              <a:lstStyle/>
              <a:p>
                <a:pPr algn="ctr" defTabSz="1111250">
                  <a:lnSpc>
                    <a:spcPct val="90000"/>
                  </a:lnSpc>
                  <a:spcAft>
                    <a:spcPct val="35000"/>
                  </a:spcAft>
                  <a:defRPr/>
                </a:pPr>
                <a:r>
                  <a:rPr lang="el-GR" sz="2500"/>
                  <a:t>Δεδομένα</a:t>
                </a:r>
              </a:p>
            </p:txBody>
          </p:sp>
        </p:grpSp>
      </p:grpSp>
    </p:spTree>
    <p:extLst>
      <p:ext uri="{BB962C8B-B14F-4D97-AF65-F5344CB8AC3E}">
        <p14:creationId xmlns:p14="http://schemas.microsoft.com/office/powerpoint/2010/main" val="1088940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A3BE2C3-20BC-4D43-9911-940977E9B3BA}" type="slidenum">
              <a:rPr lang="el-GR" altLang="el-GR" smtClean="0"/>
              <a:pPr/>
              <a:t>52</a:t>
            </a:fld>
            <a:endParaRPr lang="el-GR" altLang="el-GR" smtClean="0"/>
          </a:p>
        </p:txBody>
      </p:sp>
      <p:graphicFrame>
        <p:nvGraphicFramePr>
          <p:cNvPr id="3" name="2 - Διάγραμμα"/>
          <p:cNvGraphicFramePr/>
          <p:nvPr>
            <p:extLst>
              <p:ext uri="{D42A27DB-BD31-4B8C-83A1-F6EECF244321}">
                <p14:modId xmlns:p14="http://schemas.microsoft.com/office/powerpoint/2010/main" val="4092087226"/>
              </p:ext>
            </p:extLst>
          </p:nvPr>
        </p:nvGraphicFramePr>
        <p:xfrm>
          <a:off x="914400" y="533400"/>
          <a:ext cx="72390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136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l-GR" altLang="el-GR" dirty="0"/>
              <a:t>Τι είναι πληροφορία</a:t>
            </a:r>
            <a:br>
              <a:rPr lang="el-GR" altLang="el-GR" dirty="0"/>
            </a:br>
            <a:r>
              <a:rPr lang="el-GR" altLang="el-GR" sz="3600" dirty="0" smtClean="0"/>
              <a:t>Συνάφεια και αξίες της πληροφορίας</a:t>
            </a:r>
            <a:endParaRPr lang="el-GR" altLang="el-GR" sz="3600" dirty="0" smtClean="0"/>
          </a:p>
        </p:txBody>
      </p:sp>
      <p:sp>
        <p:nvSpPr>
          <p:cNvPr id="55299" name="Rectangle 3"/>
          <p:cNvSpPr>
            <a:spLocks noGrp="1" noChangeArrowheads="1"/>
          </p:cNvSpPr>
          <p:nvPr>
            <p:ph idx="1"/>
          </p:nvPr>
        </p:nvSpPr>
        <p:spPr/>
        <p:txBody>
          <a:bodyPr>
            <a:normAutofit/>
          </a:bodyPr>
          <a:lstStyle/>
          <a:p>
            <a:endParaRPr lang="en-US" altLang="el-GR" sz="2800" dirty="0" smtClean="0"/>
          </a:p>
          <a:p>
            <a:endParaRPr lang="el-GR" altLang="el-GR" sz="2800" dirty="0" smtClean="0"/>
          </a:p>
          <a:p>
            <a:r>
              <a:rPr lang="el-GR" altLang="el-GR" sz="2800" dirty="0" smtClean="0"/>
              <a:t>Η ταχύτητα διάδοσης της πληροφορίας την κάνει προϊόν που προσφέρει ενημέρωση, συντίθεται με τη γνώση του ερευνητή της  και επηρεάζει το περιβάλλον και τον πολιτισμό του.</a:t>
            </a:r>
          </a:p>
        </p:txBody>
      </p:sp>
      <p:sp>
        <p:nvSpPr>
          <p:cNvPr id="5530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C0590DD-493C-4E47-AB4F-F0EDB9D96773}" type="slidenum">
              <a:rPr lang="el-GR" altLang="el-GR" smtClean="0"/>
              <a:pPr/>
              <a:t>53</a:t>
            </a:fld>
            <a:endParaRPr lang="el-GR" altLang="el-GR" smtClean="0"/>
          </a:p>
        </p:txBody>
      </p:sp>
    </p:spTree>
    <p:extLst>
      <p:ext uri="{BB962C8B-B14F-4D97-AF65-F5344CB8AC3E}">
        <p14:creationId xmlns:p14="http://schemas.microsoft.com/office/powerpoint/2010/main" val="188371014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56323"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Schiller</a:t>
            </a:r>
            <a:r>
              <a:rPr lang="el-GR" altLang="el-GR" sz="2800" b="1" dirty="0" smtClean="0"/>
              <a:t> (1988)</a:t>
            </a:r>
          </a:p>
          <a:p>
            <a:r>
              <a:rPr lang="el-GR" altLang="el-GR" sz="2800" dirty="0" smtClean="0"/>
              <a:t>Η πληροφορία ανταποκρίνεται στους κοινωνικούς θεσμούς και στις κοινωνικές σχέσεις στις οποίες είναι εμπεδωμένη. Οι κοινωνικές σχέσεις σήμερα δημιουργούν μια συγκεκριμένη μορφή δραστηριότητας η οποία πραγματεύεται την πληροφορία σαν ένα ακόμη πόρο, όπως τους ανθρώπινους πόρους, τη γη και το κεφάλαιο.  </a:t>
            </a:r>
            <a:endParaRPr lang="el-GR" altLang="el-GR" sz="2800" dirty="0" smtClean="0"/>
          </a:p>
        </p:txBody>
      </p:sp>
      <p:sp>
        <p:nvSpPr>
          <p:cNvPr id="5632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C506F33-FEED-4CC8-BABA-331BDD37AAEC}" type="slidenum">
              <a:rPr lang="el-GR" altLang="el-GR" smtClean="0"/>
              <a:pPr/>
              <a:t>54</a:t>
            </a:fld>
            <a:endParaRPr lang="el-GR" altLang="el-GR" smtClean="0"/>
          </a:p>
        </p:txBody>
      </p:sp>
    </p:spTree>
    <p:extLst>
      <p:ext uri="{BB962C8B-B14F-4D97-AF65-F5344CB8AC3E}">
        <p14:creationId xmlns:p14="http://schemas.microsoft.com/office/powerpoint/2010/main" val="15376809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57347" name="Rectangle 3"/>
          <p:cNvSpPr>
            <a:spLocks noGrp="1" noChangeArrowheads="1"/>
          </p:cNvSpPr>
          <p:nvPr>
            <p:ph idx="1"/>
          </p:nvPr>
        </p:nvSpPr>
        <p:spPr/>
        <p:txBody>
          <a:bodyPr>
            <a:normAutofit/>
          </a:bodyPr>
          <a:lstStyle/>
          <a:p>
            <a:endParaRPr lang="el-GR" altLang="el-GR" sz="2800" dirty="0" smtClean="0"/>
          </a:p>
          <a:p>
            <a:r>
              <a:rPr lang="el-GR" altLang="el-GR" sz="2800" dirty="0" smtClean="0"/>
              <a:t>Η πληροφορία  αναδεικνύεται σε συντελεστή παραγωγής αλλά ταυτόχρονα, με τη μετατροπή της σε εμπόρευμα αποκτά αξία με βάση το κόστος παραγωγής της. </a:t>
            </a:r>
          </a:p>
          <a:p>
            <a:r>
              <a:rPr lang="el-GR" altLang="el-GR" sz="2800" dirty="0" smtClean="0"/>
              <a:t>Αφού η πληροφορία έχει κόστος παραγωγής φέρει χρήση και εμπορευματική αξία. Αναφέρονται και οι δύο όροι που χρησιμοποιήθηκαν από τον Αριστοτέλη και τον </a:t>
            </a:r>
            <a:r>
              <a:rPr lang="en-GB" altLang="el-GR" sz="2800" dirty="0" smtClean="0"/>
              <a:t>Adam Smith</a:t>
            </a:r>
            <a:r>
              <a:rPr lang="el-GR" altLang="el-GR" sz="2800" dirty="0" smtClean="0"/>
              <a:t> και οι οποίοι διακρίνουν τις δύο χρήσεις της πληροφορίας: την αξία-στη-χρήση και την αξία-στην-ανταλλαγή.</a:t>
            </a:r>
          </a:p>
          <a:p>
            <a:endParaRPr lang="el-GR" altLang="el-GR" sz="2800" dirty="0" smtClean="0"/>
          </a:p>
        </p:txBody>
      </p:sp>
      <p:sp>
        <p:nvSpPr>
          <p:cNvPr id="5734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B41D419-D781-4717-9589-8AD446906165}" type="slidenum">
              <a:rPr lang="el-GR" altLang="el-GR" smtClean="0"/>
              <a:pPr/>
              <a:t>55</a:t>
            </a:fld>
            <a:endParaRPr lang="el-GR" altLang="el-GR" smtClean="0"/>
          </a:p>
        </p:txBody>
      </p:sp>
    </p:spTree>
    <p:extLst>
      <p:ext uri="{BB962C8B-B14F-4D97-AF65-F5344CB8AC3E}">
        <p14:creationId xmlns:p14="http://schemas.microsoft.com/office/powerpoint/2010/main" val="210512089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58371" name="Rectangle 3"/>
          <p:cNvSpPr>
            <a:spLocks noGrp="1" noChangeArrowheads="1"/>
          </p:cNvSpPr>
          <p:nvPr>
            <p:ph idx="1"/>
          </p:nvPr>
        </p:nvSpPr>
        <p:spPr/>
        <p:txBody>
          <a:bodyPr>
            <a:normAutofit/>
          </a:bodyPr>
          <a:lstStyle/>
          <a:p>
            <a:endParaRPr lang="el-GR" altLang="el-GR" sz="2800" dirty="0" smtClean="0"/>
          </a:p>
          <a:p>
            <a:endParaRPr lang="el-GR" altLang="el-GR" sz="2800" dirty="0" smtClean="0"/>
          </a:p>
          <a:p>
            <a:r>
              <a:rPr lang="el-GR" altLang="el-GR" sz="2800" dirty="0" smtClean="0"/>
              <a:t>Η εμπορευματική αξία της πληροφορίας εμφανίζεται κατά την αναζήτησή της από τη Βιβλιοθήκη. Ο χρήστης που θα αναζητήσει την πληροφορία στη Βιβλιοθήκη, καρπούται μόνο την αξία χρήσης της πληροφορίας. </a:t>
            </a:r>
          </a:p>
          <a:p>
            <a:endParaRPr lang="el-GR" altLang="el-GR" sz="2800" dirty="0" smtClean="0"/>
          </a:p>
        </p:txBody>
      </p:sp>
      <p:sp>
        <p:nvSpPr>
          <p:cNvPr id="5837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E43E286-22CE-4504-922E-C61727BB4658}" type="slidenum">
              <a:rPr lang="el-GR" altLang="el-GR" smtClean="0"/>
              <a:pPr/>
              <a:t>56</a:t>
            </a:fld>
            <a:endParaRPr lang="el-GR" altLang="el-GR" smtClean="0"/>
          </a:p>
        </p:txBody>
      </p:sp>
    </p:spTree>
    <p:extLst>
      <p:ext uri="{BB962C8B-B14F-4D97-AF65-F5344CB8AC3E}">
        <p14:creationId xmlns:p14="http://schemas.microsoft.com/office/powerpoint/2010/main" val="307937137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59395" name="Rectangle 3"/>
          <p:cNvSpPr>
            <a:spLocks noGrp="1" noChangeArrowheads="1"/>
          </p:cNvSpPr>
          <p:nvPr>
            <p:ph idx="1"/>
          </p:nvPr>
        </p:nvSpPr>
        <p:spPr/>
        <p:txBody>
          <a:bodyPr>
            <a:normAutofit/>
          </a:bodyPr>
          <a:lstStyle/>
          <a:p>
            <a:endParaRPr lang="el-GR" altLang="el-GR" sz="2800" dirty="0" smtClean="0"/>
          </a:p>
          <a:p>
            <a:r>
              <a:rPr lang="el-GR" altLang="el-GR" sz="2800" dirty="0" smtClean="0"/>
              <a:t>Η αναφορά στην ικανοποίηση της πληροφοριακής ανάγκης του χρήστη, εισάγει την έννοια της συνάφειας.  </a:t>
            </a:r>
          </a:p>
          <a:p>
            <a:r>
              <a:rPr lang="el-GR" altLang="el-GR" sz="2800" dirty="0" smtClean="0"/>
              <a:t>Η κρίση για το αν είναι συναφής μια πληροφορία  εξαρτάται από την εννοιολογική σχέση που εμφανίζεται τη συγκεκριμένη στιγμή ανάμεσα στο χρήστη που έχει  την πληροφοριακή ανάγκη και το περιεχόμενο του τεκμηρίου. </a:t>
            </a:r>
            <a:r>
              <a:rPr lang="en-US" altLang="el-GR" sz="2800" dirty="0" smtClean="0"/>
              <a:t> </a:t>
            </a:r>
            <a:r>
              <a:rPr lang="el-GR" altLang="el-GR" sz="2800" dirty="0" smtClean="0"/>
              <a:t> </a:t>
            </a:r>
            <a:endParaRPr lang="el-GR" altLang="el-GR" sz="2800" dirty="0" smtClean="0"/>
          </a:p>
        </p:txBody>
      </p:sp>
      <p:sp>
        <p:nvSpPr>
          <p:cNvPr id="5939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A3A3513-B43C-4F73-A6EE-4E85C8FA7932}" type="slidenum">
              <a:rPr lang="el-GR" altLang="el-GR" smtClean="0"/>
              <a:pPr/>
              <a:t>57</a:t>
            </a:fld>
            <a:endParaRPr lang="el-GR" altLang="el-GR" smtClean="0"/>
          </a:p>
        </p:txBody>
      </p:sp>
    </p:spTree>
    <p:extLst>
      <p:ext uri="{BB962C8B-B14F-4D97-AF65-F5344CB8AC3E}">
        <p14:creationId xmlns:p14="http://schemas.microsoft.com/office/powerpoint/2010/main" val="162762895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0419" name="Rectangle 3"/>
          <p:cNvSpPr>
            <a:spLocks noGrp="1" noChangeArrowheads="1"/>
          </p:cNvSpPr>
          <p:nvPr>
            <p:ph idx="1"/>
          </p:nvPr>
        </p:nvSpPr>
        <p:spPr/>
        <p:txBody>
          <a:bodyPr>
            <a:noAutofit/>
          </a:bodyPr>
          <a:lstStyle/>
          <a:p>
            <a:r>
              <a:rPr lang="el-GR" altLang="el-GR" sz="2800" dirty="0" smtClean="0"/>
              <a:t>Η συνάφεια της πληροφορίας υποδηλώνει την ύπαρξη της αξίας χρήσης της πληροφορίας. Η αξία χρήσης της πληροφορίας αναγνωρίζεται σε σχέση με το περιεχόμενο και το πλαίσιο στο οποίο θα χρησιμοποιηθεί.  </a:t>
            </a:r>
          </a:p>
          <a:p>
            <a:r>
              <a:rPr lang="el-GR" altLang="el-GR" sz="2800" dirty="0" smtClean="0"/>
              <a:t>Δηλαδή η έννοια της συνάφειας της ανακτημένης πληροφορίας  συνδέεται άμεσα με την κρίση του χρήστη για την πληροφορία  που εντοπίζει και την πληροφοριακή του ανάγκη και δηλώνει το βαθμό ικανοποίησης του χρήστη από τις πληροφορίες που έχουν ανακτηθεί. </a:t>
            </a:r>
          </a:p>
          <a:p>
            <a:endParaRPr lang="el-GR" altLang="el-GR" sz="2800" dirty="0" smtClean="0"/>
          </a:p>
        </p:txBody>
      </p:sp>
      <p:sp>
        <p:nvSpPr>
          <p:cNvPr id="6042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D083AD0-4D13-42C2-8B9D-200747DE7119}" type="slidenum">
              <a:rPr lang="el-GR" altLang="el-GR" smtClean="0"/>
              <a:pPr/>
              <a:t>58</a:t>
            </a:fld>
            <a:endParaRPr lang="el-GR" altLang="el-GR" smtClean="0"/>
          </a:p>
        </p:txBody>
      </p:sp>
    </p:spTree>
    <p:extLst>
      <p:ext uri="{BB962C8B-B14F-4D97-AF65-F5344CB8AC3E}">
        <p14:creationId xmlns:p14="http://schemas.microsoft.com/office/powerpoint/2010/main" val="34278457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6147" name="Rectangle 3"/>
          <p:cNvSpPr>
            <a:spLocks noGrp="1" noChangeArrowheads="1"/>
          </p:cNvSpPr>
          <p:nvPr>
            <p:ph idx="1"/>
          </p:nvPr>
        </p:nvSpPr>
        <p:spPr/>
        <p:txBody>
          <a:bodyPr>
            <a:normAutofit/>
          </a:bodyPr>
          <a:lstStyle/>
          <a:p>
            <a:endParaRPr lang="el-GR" altLang="el-GR" sz="2800" dirty="0" smtClean="0"/>
          </a:p>
          <a:p>
            <a:r>
              <a:rPr lang="el-GR" altLang="el-GR" sz="2800" dirty="0" smtClean="0"/>
              <a:t>Ωστόσο, πολλοί χρήστες αγνοούν ακόμη</a:t>
            </a:r>
            <a:r>
              <a:rPr lang="en-US" altLang="el-GR" sz="2800" dirty="0" smtClean="0"/>
              <a:t> </a:t>
            </a:r>
            <a:r>
              <a:rPr lang="el-GR" altLang="el-GR" sz="2800" dirty="0" smtClean="0"/>
              <a:t>τους τρόπους ανάκτησης πληροφοριών, με αποτέλεσμα να δημιουργείται η ανάγκη</a:t>
            </a:r>
            <a:r>
              <a:rPr lang="en-US" altLang="el-GR" sz="2800" dirty="0" smtClean="0"/>
              <a:t> </a:t>
            </a:r>
            <a:r>
              <a:rPr lang="el-GR" altLang="el-GR" sz="2800" dirty="0" smtClean="0"/>
              <a:t>εκπαίδευσης των φοιτητών και επανεκπαίδευσης των ερευνητών στην αναζήτηση</a:t>
            </a:r>
            <a:r>
              <a:rPr lang="en-US" altLang="el-GR" sz="2800" dirty="0" smtClean="0"/>
              <a:t> </a:t>
            </a:r>
            <a:r>
              <a:rPr lang="el-GR" altLang="el-GR" sz="2800" dirty="0" smtClean="0"/>
              <a:t>ηλεκτρονικών πληροφοριών, στην εκτίμηση της συνάφειάς τους και στον αποτελεσματικό</a:t>
            </a:r>
            <a:r>
              <a:rPr lang="en-US" altLang="el-GR" sz="2800" dirty="0" smtClean="0"/>
              <a:t> </a:t>
            </a:r>
            <a:r>
              <a:rPr lang="el-GR" altLang="el-GR" sz="2800" dirty="0" smtClean="0"/>
              <a:t>τρόπο σύνθεσής τους, προκειμένου να χρησιμοποιηθούν στην παραγωγή νέας γνώσης.</a:t>
            </a:r>
            <a:r>
              <a:rPr lang="en-US" altLang="el-GR" sz="2800" dirty="0" smtClean="0"/>
              <a:t> </a:t>
            </a:r>
            <a:endParaRPr lang="el-GR" altLang="el-GR" sz="2800" dirty="0" smtClean="0"/>
          </a:p>
        </p:txBody>
      </p:sp>
      <p:sp>
        <p:nvSpPr>
          <p:cNvPr id="614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6A1AF5B-A151-4C9C-9419-C011F828F69D}" type="slidenum">
              <a:rPr lang="el-GR" altLang="el-GR" smtClean="0"/>
              <a:pPr/>
              <a:t>5</a:t>
            </a:fld>
            <a:endParaRPr lang="el-GR" altLang="el-GR" smtClean="0"/>
          </a:p>
        </p:txBody>
      </p:sp>
    </p:spTree>
    <p:extLst>
      <p:ext uri="{BB962C8B-B14F-4D97-AF65-F5344CB8AC3E}">
        <p14:creationId xmlns:p14="http://schemas.microsoft.com/office/powerpoint/2010/main" val="371862091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kitty-relevanc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3446" y="570756"/>
            <a:ext cx="6877109" cy="57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9318DDA-DE86-4352-AB4C-510FE9054F41}" type="slidenum">
              <a:rPr lang="el-GR" altLang="el-GR" smtClean="0"/>
              <a:pPr/>
              <a:t>59</a:t>
            </a:fld>
            <a:endParaRPr lang="el-GR" altLang="el-GR" smtClean="0"/>
          </a:p>
        </p:txBody>
      </p:sp>
      <p:sp>
        <p:nvSpPr>
          <p:cNvPr id="9" name="Rectangle 8"/>
          <p:cNvSpPr/>
          <p:nvPr/>
        </p:nvSpPr>
        <p:spPr>
          <a:xfrm>
            <a:off x="3311860" y="6274794"/>
            <a:ext cx="2520280" cy="276999"/>
          </a:xfrm>
          <a:prstGeom prst="rect">
            <a:avLst/>
          </a:prstGeom>
        </p:spPr>
        <p:txBody>
          <a:bodyPr wrap="square">
            <a:spAutoFit/>
          </a:bodyPr>
          <a:lstStyle/>
          <a:p>
            <a:pPr algn="ctr"/>
            <a:r>
              <a:rPr lang="en-US" sz="1200" dirty="0" smtClean="0">
                <a:latin typeface="+mn-lt"/>
                <a:hlinkClick r:id="rId4"/>
              </a:rPr>
              <a:t>mediahunter.com.au</a:t>
            </a:r>
            <a:endParaRPr lang="el-GR" sz="1200" dirty="0">
              <a:latin typeface="+mn-lt"/>
            </a:endParaRPr>
          </a:p>
        </p:txBody>
      </p:sp>
    </p:spTree>
    <p:extLst>
      <p:ext uri="{BB962C8B-B14F-4D97-AF65-F5344CB8AC3E}">
        <p14:creationId xmlns:p14="http://schemas.microsoft.com/office/powerpoint/2010/main" val="551585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2467"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Herold</a:t>
            </a:r>
            <a:r>
              <a:rPr lang="el-GR" altLang="el-GR" sz="2800" b="1" dirty="0" smtClean="0"/>
              <a:t> (2004)  </a:t>
            </a:r>
          </a:p>
          <a:p>
            <a:r>
              <a:rPr lang="el-GR" altLang="el-GR" sz="2800" dirty="0" smtClean="0"/>
              <a:t>Η κρίση ως προς τη συνάφεια είναι δυναμική επειδή το περιεχόμενο της πληροφορίας είναι δυναμικό και επειδή οι παραδοχές μεταβάλλονται δυναμικά. Καινούριες παραδοχές μπορούν να σχηματιστούν στη βάση παλαιών παραδοχών και να οδηγήσουν στη μεταμόρφωση τους. Καθώς συμβαίνει αυτή η μεταμόρφωση, η κρίση ως προς τη συνάφεια μιας ορισμένης πληροφορίας υπόκειται σε αλλαγή   </a:t>
            </a:r>
            <a:endParaRPr lang="el-GR" altLang="el-GR" sz="2800" dirty="0" smtClean="0"/>
          </a:p>
        </p:txBody>
      </p:sp>
      <p:sp>
        <p:nvSpPr>
          <p:cNvPr id="6246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0310400-859E-4C5A-8DFC-C5F2F38B62E4}" type="slidenum">
              <a:rPr lang="el-GR" altLang="el-GR" smtClean="0"/>
              <a:pPr/>
              <a:t>60</a:t>
            </a:fld>
            <a:endParaRPr lang="el-GR" altLang="el-GR" smtClean="0"/>
          </a:p>
        </p:txBody>
      </p:sp>
    </p:spTree>
    <p:extLst>
      <p:ext uri="{BB962C8B-B14F-4D97-AF65-F5344CB8AC3E}">
        <p14:creationId xmlns:p14="http://schemas.microsoft.com/office/powerpoint/2010/main" val="332670986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3491" name="Rectangle 3"/>
          <p:cNvSpPr>
            <a:spLocks noGrp="1" noChangeArrowheads="1"/>
          </p:cNvSpPr>
          <p:nvPr>
            <p:ph idx="1"/>
          </p:nvPr>
        </p:nvSpPr>
        <p:spPr/>
        <p:txBody>
          <a:bodyPr>
            <a:normAutofit/>
          </a:bodyPr>
          <a:lstStyle/>
          <a:p>
            <a:endParaRPr lang="el-GR" altLang="el-GR" sz="2800" dirty="0" smtClean="0"/>
          </a:p>
          <a:p>
            <a:pPr marL="0" indent="0">
              <a:buNone/>
            </a:pPr>
            <a:r>
              <a:rPr lang="en-US" altLang="el-GR" sz="2800" b="1" dirty="0" smtClean="0"/>
              <a:t>Saracevic</a:t>
            </a:r>
            <a:r>
              <a:rPr lang="el-GR" altLang="el-GR" sz="2800" b="1" dirty="0" smtClean="0"/>
              <a:t> και </a:t>
            </a:r>
            <a:r>
              <a:rPr lang="en-US" altLang="el-GR" sz="2800" b="1" dirty="0" smtClean="0"/>
              <a:t>Kantor</a:t>
            </a:r>
            <a:r>
              <a:rPr lang="el-GR" altLang="el-GR" sz="2800" b="1" dirty="0" smtClean="0"/>
              <a:t> (1997)</a:t>
            </a:r>
          </a:p>
          <a:p>
            <a:r>
              <a:rPr lang="el-GR" altLang="el-GR" sz="2800" dirty="0" smtClean="0"/>
              <a:t>ενώ η αξία της πληροφορίας περιλαμβάνει πολύ περισσότερες διαστάσεις από τη συνάφεια, οι οποίες συνδέονται με τις προθέσεις του χρήστη, τις εμπειρίες, την αλληλεπίδραση με το σύστημα και τη χρησιμότητα και χρήση των αποτελεσμάτων, η έννοια της συνάφειας, αν και περιλαμβάνει επίσης τους χρήστες, είναι πολύ περισσότερο λειτουργικά δεμένη με το σύστημα παροχής πληροφοριών </a:t>
            </a:r>
            <a:endParaRPr lang="el-GR" altLang="el-GR" sz="2800" dirty="0" smtClean="0"/>
          </a:p>
        </p:txBody>
      </p:sp>
      <p:sp>
        <p:nvSpPr>
          <p:cNvPr id="6349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D43E93B-828D-4A9C-9ED2-7A441CE8A86C}" type="slidenum">
              <a:rPr lang="el-GR" altLang="el-GR" smtClean="0"/>
              <a:pPr/>
              <a:t>61</a:t>
            </a:fld>
            <a:endParaRPr lang="el-GR" altLang="el-GR" smtClean="0"/>
          </a:p>
        </p:txBody>
      </p:sp>
    </p:spTree>
    <p:extLst>
      <p:ext uri="{BB962C8B-B14F-4D97-AF65-F5344CB8AC3E}">
        <p14:creationId xmlns:p14="http://schemas.microsoft.com/office/powerpoint/2010/main" val="8605407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4515" name="Rectangle 3"/>
          <p:cNvSpPr>
            <a:spLocks noGrp="1" noChangeArrowheads="1"/>
          </p:cNvSpPr>
          <p:nvPr>
            <p:ph idx="1"/>
          </p:nvPr>
        </p:nvSpPr>
        <p:spPr/>
        <p:txBody>
          <a:bodyPr>
            <a:normAutofit/>
          </a:bodyPr>
          <a:lstStyle/>
          <a:p>
            <a:endParaRPr lang="el-GR" altLang="el-GR" sz="2800" dirty="0" smtClean="0"/>
          </a:p>
          <a:p>
            <a:r>
              <a:rPr lang="el-GR" altLang="el-GR" sz="2800" dirty="0" smtClean="0"/>
              <a:t>Η αξία της πληροφορίας εξαρτάται από το βαθμό συνάφειας της και μπορεί να μετρηθεί με βάση την ικανοποίηση του χρήστη, κύρια με ποιοτικά αλλά και ποσοτικά κριτήρια.  </a:t>
            </a:r>
          </a:p>
          <a:p>
            <a:r>
              <a:rPr lang="el-GR" altLang="el-GR" sz="2800" dirty="0" smtClean="0"/>
              <a:t>Με άλλα λόγια οι χρήστες βαθμολογούν το επίπεδο συνάφειας της πληροφορίας σε σχέση με την πληροφοριακή ανάγκη, το πρόβλημα που έχουν να λύσουν, με το επίπεδο γνώσης τους, αλλά και με βάση του τι γνώση μπορούν να παράγουν. </a:t>
            </a:r>
            <a:endParaRPr lang="en-US" altLang="el-GR" sz="2800" dirty="0" smtClean="0"/>
          </a:p>
        </p:txBody>
      </p:sp>
      <p:sp>
        <p:nvSpPr>
          <p:cNvPr id="6451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21E3754-7F09-4617-8BA3-A23BB02280C8}" type="slidenum">
              <a:rPr lang="el-GR" altLang="el-GR" smtClean="0"/>
              <a:pPr/>
              <a:t>62</a:t>
            </a:fld>
            <a:endParaRPr lang="el-GR" altLang="el-GR" smtClean="0"/>
          </a:p>
        </p:txBody>
      </p:sp>
    </p:spTree>
    <p:extLst>
      <p:ext uri="{BB962C8B-B14F-4D97-AF65-F5344CB8AC3E}">
        <p14:creationId xmlns:p14="http://schemas.microsoft.com/office/powerpoint/2010/main" val="291654913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5539" name="Rectangle 3"/>
          <p:cNvSpPr>
            <a:spLocks noGrp="1" noChangeArrowheads="1"/>
          </p:cNvSpPr>
          <p:nvPr>
            <p:ph idx="1"/>
          </p:nvPr>
        </p:nvSpPr>
        <p:spPr>
          <a:xfrm>
            <a:off x="457200" y="1412776"/>
            <a:ext cx="8229600" cy="4824536"/>
          </a:xfrm>
        </p:spPr>
        <p:txBody>
          <a:bodyPr>
            <a:normAutofit/>
          </a:bodyPr>
          <a:lstStyle/>
          <a:p>
            <a:pPr marL="0" indent="0">
              <a:buNone/>
            </a:pPr>
            <a:r>
              <a:rPr lang="en-US" altLang="el-GR" sz="2800" b="1" dirty="0" err="1" smtClean="0"/>
              <a:t>Skyttner</a:t>
            </a:r>
            <a:r>
              <a:rPr lang="el-GR" altLang="el-GR" sz="2800" b="1" dirty="0" smtClean="0"/>
              <a:t> (1998) </a:t>
            </a:r>
          </a:p>
          <a:p>
            <a:r>
              <a:rPr lang="el-GR" altLang="el-GR" sz="2800" dirty="0" smtClean="0"/>
              <a:t>η πληροφορία μπορεί να μετρηθεί με βάση την ποσότητα έκπληξης, την έλλειψη </a:t>
            </a:r>
            <a:r>
              <a:rPr lang="el-GR" altLang="el-GR" sz="2800" dirty="0" err="1" smtClean="0"/>
              <a:t>προβλεψιμότητας</a:t>
            </a:r>
            <a:r>
              <a:rPr lang="el-GR" altLang="el-GR" sz="2800" dirty="0" smtClean="0"/>
              <a:t> ή τις «νέες αξίες» που μεταφέρει στον παραλήπτη.  </a:t>
            </a:r>
          </a:p>
          <a:p>
            <a:pPr marL="0" indent="0">
              <a:buNone/>
            </a:pPr>
            <a:r>
              <a:rPr lang="el-GR" altLang="el-GR" sz="2800" dirty="0" smtClean="0"/>
              <a:t>  </a:t>
            </a:r>
          </a:p>
          <a:p>
            <a:pPr marL="0" indent="0">
              <a:buNone/>
            </a:pPr>
            <a:r>
              <a:rPr lang="en-GB" altLang="el-GR" sz="2800" b="1" dirty="0" err="1" smtClean="0"/>
              <a:t>Saracevic</a:t>
            </a:r>
            <a:r>
              <a:rPr lang="el-GR" altLang="el-GR" sz="2800" b="1" dirty="0" smtClean="0"/>
              <a:t> και </a:t>
            </a:r>
            <a:r>
              <a:rPr lang="en-US" altLang="el-GR" sz="2800" b="1" dirty="0" smtClean="0"/>
              <a:t>Kantor</a:t>
            </a:r>
            <a:r>
              <a:rPr lang="el-GR" altLang="el-GR" sz="2800" b="1" dirty="0" smtClean="0"/>
              <a:t> (1997)</a:t>
            </a:r>
          </a:p>
          <a:p>
            <a:r>
              <a:rPr lang="el-GR" altLang="el-GR" sz="2800" dirty="0" smtClean="0"/>
              <a:t>η έννοια της αξίας αποδεικνύεται όταν καθοδηγεί ενέργειες, σχέσεις, προτεραιότητες και ανταλλαγές.   </a:t>
            </a:r>
          </a:p>
          <a:p>
            <a:endParaRPr lang="el-GR" altLang="el-GR" sz="2800" dirty="0" smtClean="0"/>
          </a:p>
        </p:txBody>
      </p:sp>
      <p:sp>
        <p:nvSpPr>
          <p:cNvPr id="6554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B67CD64-91FD-40E8-9B15-6A40CEFE8FD4}" type="slidenum">
              <a:rPr lang="el-GR" altLang="el-GR" smtClean="0"/>
              <a:pPr/>
              <a:t>63</a:t>
            </a:fld>
            <a:endParaRPr lang="el-GR" altLang="el-GR" smtClean="0"/>
          </a:p>
        </p:txBody>
      </p:sp>
    </p:spTree>
    <p:extLst>
      <p:ext uri="{BB962C8B-B14F-4D97-AF65-F5344CB8AC3E}">
        <p14:creationId xmlns:p14="http://schemas.microsoft.com/office/powerpoint/2010/main" val="74972562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6563" name="Rectangle 3"/>
          <p:cNvSpPr>
            <a:spLocks noGrp="1" noChangeArrowheads="1"/>
          </p:cNvSpPr>
          <p:nvPr>
            <p:ph idx="1"/>
          </p:nvPr>
        </p:nvSpPr>
        <p:spPr>
          <a:xfrm>
            <a:off x="457200" y="1700808"/>
            <a:ext cx="8229600" cy="4536504"/>
          </a:xfrm>
        </p:spPr>
        <p:txBody>
          <a:bodyPr>
            <a:normAutofit/>
          </a:bodyPr>
          <a:lstStyle/>
          <a:p>
            <a:r>
              <a:rPr lang="el-GR" altLang="el-GR" sz="2800" dirty="0" smtClean="0"/>
              <a:t>Η αξία χρήσης της πληροφορίας δεν είναι αντικειμενική και απόλυτη. Είναι ένα μέγεθος άυλο και εξαρτάται πλήρως από το επίπεδο συνάφειας της πληροφορίας και από την αποτελεσματικότητά κατά τη χρήση της.  </a:t>
            </a:r>
          </a:p>
          <a:p>
            <a:r>
              <a:rPr lang="el-GR" altLang="el-GR" sz="2800" dirty="0" smtClean="0"/>
              <a:t>Το κόστος  της διαδικασίας παραγωγής δεν αποτελεί απαραίτητα ένα μέγεθος που επηρεάζει υποχρεωτικά την αξία χρήσης. </a:t>
            </a:r>
          </a:p>
          <a:p>
            <a:endParaRPr lang="el-GR" altLang="el-GR" sz="2800" dirty="0" smtClean="0"/>
          </a:p>
          <a:p>
            <a:endParaRPr lang="el-GR" altLang="el-GR" sz="2800" dirty="0" smtClean="0"/>
          </a:p>
        </p:txBody>
      </p:sp>
      <p:sp>
        <p:nvSpPr>
          <p:cNvPr id="6656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6E810FB-63C8-43FD-BAC2-B236968D37C0}" type="slidenum">
              <a:rPr lang="el-GR" altLang="el-GR" smtClean="0"/>
              <a:pPr/>
              <a:t>64</a:t>
            </a:fld>
            <a:endParaRPr lang="el-GR" altLang="el-GR" smtClean="0"/>
          </a:p>
        </p:txBody>
      </p:sp>
    </p:spTree>
    <p:extLst>
      <p:ext uri="{BB962C8B-B14F-4D97-AF65-F5344CB8AC3E}">
        <p14:creationId xmlns:p14="http://schemas.microsoft.com/office/powerpoint/2010/main" val="314657897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7587" name="Rectangle 3"/>
          <p:cNvSpPr>
            <a:spLocks noGrp="1" noChangeArrowheads="1"/>
          </p:cNvSpPr>
          <p:nvPr>
            <p:ph idx="1"/>
          </p:nvPr>
        </p:nvSpPr>
        <p:spPr>
          <a:xfrm>
            <a:off x="457200" y="1196752"/>
            <a:ext cx="8229600" cy="5616624"/>
          </a:xfrm>
        </p:spPr>
        <p:txBody>
          <a:bodyPr>
            <a:normAutofit/>
          </a:bodyPr>
          <a:lstStyle/>
          <a:p>
            <a:pPr marL="0" indent="0">
              <a:buNone/>
            </a:pPr>
            <a:r>
              <a:rPr lang="el-GR" altLang="el-GR" sz="2800" b="1" dirty="0" smtClean="0"/>
              <a:t>Η αξία χρήσης </a:t>
            </a:r>
          </a:p>
          <a:p>
            <a:r>
              <a:rPr lang="el-GR" altLang="el-GR" sz="2800" dirty="0" smtClean="0"/>
              <a:t>δεν είναι συγκεκριμένη, </a:t>
            </a:r>
          </a:p>
          <a:p>
            <a:r>
              <a:rPr lang="el-GR" altLang="el-GR" sz="2800" dirty="0" smtClean="0"/>
              <a:t>δε μπορεί να </a:t>
            </a:r>
            <a:r>
              <a:rPr lang="el-GR" altLang="el-GR" sz="2800" dirty="0" err="1" smtClean="0"/>
              <a:t>ποσοτικοποιηθεί</a:t>
            </a:r>
            <a:r>
              <a:rPr lang="el-GR" altLang="el-GR" sz="2800" dirty="0" smtClean="0"/>
              <a:t> ούτε κάνει την πληροφορία μετρήσιμο μέγεθος ενός συστήματος. </a:t>
            </a:r>
            <a:endParaRPr lang="en-US" altLang="el-GR" sz="2800" dirty="0" smtClean="0"/>
          </a:p>
          <a:p>
            <a:r>
              <a:rPr lang="el-GR" altLang="el-GR" sz="2800" dirty="0" smtClean="0"/>
              <a:t>δε μπορεί να προβλεφθεί  χρονικά, επειδή υφίσταται όσο υποστηρίζει την ανάπτυξη της γνώσης και όσο κρατάει την αυτοτέλεια της. </a:t>
            </a:r>
          </a:p>
          <a:p>
            <a:r>
              <a:rPr lang="el-GR" altLang="el-GR" sz="2800" dirty="0" smtClean="0"/>
              <a:t>είναι μεταβλητή.  επειδή μπορεί να αυξηθεί αν έχει υποστεί σωστή επεξεργασία και αν οι πηγές που την παρέχουν έχουν αξιολογηθεί σωστά και να μειωθεί όταν ο ρόλος της στη σύνθεση νέας γνώσης υποβαθμιστεί </a:t>
            </a:r>
            <a:endParaRPr lang="el-GR" altLang="el-GR" sz="2800" dirty="0" smtClean="0"/>
          </a:p>
        </p:txBody>
      </p:sp>
      <p:sp>
        <p:nvSpPr>
          <p:cNvPr id="6758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4FBC525-F2E4-4AC9-94F2-37B22216DB6F}" type="slidenum">
              <a:rPr lang="el-GR" altLang="el-GR" smtClean="0"/>
              <a:pPr/>
              <a:t>65</a:t>
            </a:fld>
            <a:endParaRPr lang="el-GR" altLang="el-GR" smtClean="0"/>
          </a:p>
        </p:txBody>
      </p:sp>
    </p:spTree>
    <p:extLst>
      <p:ext uri="{BB962C8B-B14F-4D97-AF65-F5344CB8AC3E}">
        <p14:creationId xmlns:p14="http://schemas.microsoft.com/office/powerpoint/2010/main" val="73036763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8611" name="Rectangle 3"/>
          <p:cNvSpPr>
            <a:spLocks noGrp="1" noChangeArrowheads="1"/>
          </p:cNvSpPr>
          <p:nvPr>
            <p:ph idx="1"/>
          </p:nvPr>
        </p:nvSpPr>
        <p:spPr>
          <a:xfrm>
            <a:off x="457200" y="1196752"/>
            <a:ext cx="8229600" cy="5544616"/>
          </a:xfrm>
        </p:spPr>
        <p:txBody>
          <a:bodyPr>
            <a:normAutofit/>
          </a:bodyPr>
          <a:lstStyle/>
          <a:p>
            <a:pPr marL="0" indent="0">
              <a:buNone/>
            </a:pPr>
            <a:r>
              <a:rPr lang="el-GR" altLang="el-GR" sz="2600" b="1" dirty="0" smtClean="0"/>
              <a:t>Η εμπορευματική αξία </a:t>
            </a:r>
          </a:p>
          <a:p>
            <a:r>
              <a:rPr lang="el-GR" altLang="el-GR" sz="2600" dirty="0" smtClean="0"/>
              <a:t>είναι γενικά ένα μετρούμενο μέγεθος που περιλαμβάνει το κόστος παραγωγικής διαδικασίας της πληροφορίας, τους πόρους που αναλώθηκαν για την παραγωγή της, το κόστος των κεφαλαίων που διατέθηκαν και την υπεραξία, η οποία ορίζεται ως το επιπρόσθετο ποσό της τιμής ενός προϊόντος και που τα όρια της καθορίζονται από το ενδιαφέρον της αγοράς. </a:t>
            </a:r>
          </a:p>
          <a:p>
            <a:r>
              <a:rPr lang="el-GR" altLang="el-GR" sz="2600" dirty="0" smtClean="0"/>
              <a:t>Η εμπορευματική αξία της πληροφορίας διατηρεί όλα τα χαρακτηριστικά που προαναφέρθηκαν και είναι αυτή η οποία μετατρέπει την πληροφορία από άυλο σε υλικό αγαθό.</a:t>
            </a:r>
          </a:p>
        </p:txBody>
      </p:sp>
      <p:sp>
        <p:nvSpPr>
          <p:cNvPr id="6861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0DD9EF2-9DEB-47C9-B6CE-C620C3EC370D}" type="slidenum">
              <a:rPr lang="el-GR" altLang="el-GR" smtClean="0"/>
              <a:pPr/>
              <a:t>66</a:t>
            </a:fld>
            <a:endParaRPr lang="el-GR" altLang="el-GR" smtClean="0"/>
          </a:p>
        </p:txBody>
      </p:sp>
    </p:spTree>
    <p:extLst>
      <p:ext uri="{BB962C8B-B14F-4D97-AF65-F5344CB8AC3E}">
        <p14:creationId xmlns:p14="http://schemas.microsoft.com/office/powerpoint/2010/main" val="39799774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69635" name="Rectangle 3"/>
          <p:cNvSpPr>
            <a:spLocks noGrp="1" noChangeArrowheads="1"/>
          </p:cNvSpPr>
          <p:nvPr>
            <p:ph idx="1"/>
          </p:nvPr>
        </p:nvSpPr>
        <p:spPr/>
        <p:txBody>
          <a:bodyPr>
            <a:normAutofit/>
          </a:bodyPr>
          <a:lstStyle/>
          <a:p>
            <a:endParaRPr lang="el-GR" altLang="el-GR" sz="2800" dirty="0" smtClean="0"/>
          </a:p>
          <a:p>
            <a:r>
              <a:rPr lang="el-GR" altLang="el-GR" sz="2800" dirty="0" smtClean="0"/>
              <a:t>Η πληροφορία παραμένει εμπόρευμα όσο υπάρχει και εκδηλώνεται η ζήτησή της. Σε αυτό το μοντέλο η πληροφόρηση, που είναι η σκοπιμότητα παραγωγής της πληροφορίας, παρουσιάζεται ως μια επικοινωνιακή συναλλαγή που διέπεται από νόμους φαινομενικά αντίστοιχους με τους νόμους της οικονομικής επιστήμης. Σε αυτήν την περίπτωση  η πληροφορία έχει κόστος για να αποκτηθεί και εμπορευματική αξία για να διανεμηθεί</a:t>
            </a:r>
            <a:r>
              <a:rPr lang="en-US" altLang="el-GR" sz="2800" dirty="0"/>
              <a:t>.</a:t>
            </a:r>
            <a:endParaRPr lang="el-GR" altLang="el-GR" sz="2800" dirty="0" smtClean="0"/>
          </a:p>
        </p:txBody>
      </p:sp>
      <p:sp>
        <p:nvSpPr>
          <p:cNvPr id="6963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002204D-1E13-41E6-B3E1-E621B76E3D4E}" type="slidenum">
              <a:rPr lang="el-GR" altLang="el-GR" smtClean="0"/>
              <a:pPr/>
              <a:t>67</a:t>
            </a:fld>
            <a:endParaRPr lang="el-GR" altLang="el-GR" smtClean="0"/>
          </a:p>
        </p:txBody>
      </p:sp>
    </p:spTree>
    <p:extLst>
      <p:ext uri="{BB962C8B-B14F-4D97-AF65-F5344CB8AC3E}">
        <p14:creationId xmlns:p14="http://schemas.microsoft.com/office/powerpoint/2010/main" val="9458575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2933815368"/>
              </p:ext>
            </p:extLst>
          </p:nvPr>
        </p:nvGraphicFramePr>
        <p:xfrm>
          <a:off x="107504" y="476672"/>
          <a:ext cx="8928992" cy="5832648"/>
        </p:xfrm>
        <a:graphic>
          <a:graphicData uri="http://schemas.openxmlformats.org/drawingml/2006/table">
            <a:tbl>
              <a:tblPr firstRow="1" bandRow="1">
                <a:tableStyleId>{5C22544A-7EE6-4342-B048-85BDC9FD1C3A}</a:tableStyleId>
              </a:tblPr>
              <a:tblGrid>
                <a:gridCol w="4464496"/>
                <a:gridCol w="4464496"/>
              </a:tblGrid>
              <a:tr h="5832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u="sng" kern="1200" dirty="0" smtClean="0">
                          <a:solidFill>
                            <a:schemeClr val="bg1"/>
                          </a:solidFill>
                          <a:latin typeface="+mn-lt"/>
                          <a:ea typeface="+mn-ea"/>
                          <a:cs typeface="+mn-cs"/>
                        </a:rPr>
                        <a:t>Η αξία χρήσης της πληροφορίας </a:t>
                      </a:r>
                      <a:r>
                        <a:rPr lang="el-GR" sz="1800" b="1" kern="1200" dirty="0" smtClean="0">
                          <a:solidFill>
                            <a:schemeClr val="bg1"/>
                          </a:solidFill>
                          <a:latin typeface="+mn-lt"/>
                          <a:ea typeface="+mn-ea"/>
                          <a:cs typeface="+mn-cs"/>
                        </a:rPr>
                        <a:t>δεν είναι αντικειμενική και απόλυτη. Είναι μεταβλητή, δεν είναι συγκεκριμένη, δε μπορεί να </a:t>
                      </a:r>
                      <a:r>
                        <a:rPr lang="el-GR" sz="1800" b="1" kern="1200" dirty="0" err="1" smtClean="0">
                          <a:solidFill>
                            <a:schemeClr val="bg1"/>
                          </a:solidFill>
                          <a:latin typeface="+mn-lt"/>
                          <a:ea typeface="+mn-ea"/>
                          <a:cs typeface="+mn-cs"/>
                        </a:rPr>
                        <a:t>ποσοτικοποιηθεί</a:t>
                      </a:r>
                      <a:r>
                        <a:rPr lang="el-GR" sz="1800" b="1" kern="1200" dirty="0" smtClean="0">
                          <a:solidFill>
                            <a:schemeClr val="bg1"/>
                          </a:solidFill>
                          <a:latin typeface="+mn-lt"/>
                          <a:ea typeface="+mn-ea"/>
                          <a:cs typeface="+mn-cs"/>
                        </a:rPr>
                        <a:t> ούτε κάνει την πληροφορία μετρήσιμο μέγεθος ενός συστήματος. Είναι ένα μέγεθος άυλο και εξαρτάται πλήρως από το επίπεδο συνάφειας της πληροφορίας και από την αποτελεσματικότητά κατά τη χρήση της. Η διάρκειά της αξίας χρήσης της πληροφορίας δε μπορεί να προβλεφθεί  χρονικά, επειδή υφίσταται όσο υποστηρίζει την ανάπτυξη της γνώσης και όσο κρατάει την αυτοτέλεια της. επειδή μπορεί να αυξηθεί αν έχει υποστεί σωστή επεξεργασία και αν οι πηγές που την παρέχουν έχουν αξιολογηθεί σωστά και να μειωθεί όταν ο ρόλος της στη σύνθεση νέας γνώσης υποβαθμιστεί. </a:t>
                      </a:r>
                    </a:p>
                    <a:p>
                      <a:endParaRPr lang="el-GR" sz="1800" b="1" dirty="0">
                        <a:solidFill>
                          <a:schemeClr val="bg1"/>
                        </a:solidFill>
                      </a:endParaRPr>
                    </a:p>
                  </a:txBody>
                  <a:tcPr marT="45722" marB="45722">
                    <a:solidFill>
                      <a:schemeClr val="tx2"/>
                    </a:solidFill>
                  </a:tcPr>
                </a:tc>
                <a:tc>
                  <a:txBody>
                    <a:bodyPr/>
                    <a:lstStyle/>
                    <a:p>
                      <a:r>
                        <a:rPr lang="el-GR" sz="1800" b="1" u="sng" kern="1200" dirty="0" smtClean="0">
                          <a:solidFill>
                            <a:schemeClr val="bg1"/>
                          </a:solidFill>
                          <a:latin typeface="+mn-lt"/>
                          <a:ea typeface="+mn-ea"/>
                          <a:cs typeface="+mn-cs"/>
                        </a:rPr>
                        <a:t>Η εμπορευματική αξία </a:t>
                      </a:r>
                      <a:r>
                        <a:rPr lang="el-GR" sz="1800" b="1" kern="1200" dirty="0" smtClean="0">
                          <a:solidFill>
                            <a:schemeClr val="bg1"/>
                          </a:solidFill>
                          <a:latin typeface="+mn-lt"/>
                          <a:ea typeface="+mn-ea"/>
                          <a:cs typeface="+mn-cs"/>
                        </a:rPr>
                        <a:t>είναι γενικά ένα μετρούμενο μέγεθος που περιλαμβάνει το κόστος παραγωγικής διαδικασίας της πληροφορίας, τους πόρους που αναλώθηκαν για την παραγωγή της, το κόστος των κεφαλαίων που διατέθηκαν και την υπεραξία, η οποία ορίζεται ως το επιπρόσθετο ποσό της τιμής ενός προϊόντος και που τα όρια της καθορίζονται από το ενδιαφέρον της αγοράς. Η εμπορευματική αξία της πληροφορίας διατηρεί όλα τα χαρακτηριστικά που προαναφέρθηκαν και είναι αυτή η οποία μετατρέπει την πληροφορία από άυλο σε υλικό αγαθό. Η πληροφορία παραμένει εμπόρευμα όσο υπάρχει και εκδηλώνεται η ζήτησή της. Σε αυτήν την περίπτωση  η πληροφορία έχει κόστος για να αποκτηθεί και εμπορευματική αξία για να διανεμηθεί. </a:t>
                      </a:r>
                      <a:endParaRPr lang="el-GR" sz="1800" b="1" dirty="0">
                        <a:solidFill>
                          <a:schemeClr val="bg1"/>
                        </a:solidFill>
                      </a:endParaRPr>
                    </a:p>
                  </a:txBody>
                  <a:tcPr marT="45722" marB="45722">
                    <a:solidFill>
                      <a:schemeClr val="tx2"/>
                    </a:solidFill>
                  </a:tcPr>
                </a:tc>
              </a:tr>
            </a:tbl>
          </a:graphicData>
        </a:graphic>
      </p:graphicFrame>
      <p:sp>
        <p:nvSpPr>
          <p:cNvPr id="7067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8520A95-4626-4029-955A-EE43E35718B9}" type="slidenum">
              <a:rPr lang="el-GR" altLang="el-GR" smtClean="0"/>
              <a:pPr/>
              <a:t>68</a:t>
            </a:fld>
            <a:endParaRPr lang="el-GR" altLang="el-GR" smtClean="0"/>
          </a:p>
        </p:txBody>
      </p:sp>
    </p:spTree>
    <p:extLst>
      <p:ext uri="{BB962C8B-B14F-4D97-AF65-F5344CB8AC3E}">
        <p14:creationId xmlns:p14="http://schemas.microsoft.com/office/powerpoint/2010/main" val="427637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7171" name="Rectangle 3"/>
          <p:cNvSpPr>
            <a:spLocks noGrp="1" noChangeArrowheads="1"/>
          </p:cNvSpPr>
          <p:nvPr>
            <p:ph idx="1"/>
          </p:nvPr>
        </p:nvSpPr>
        <p:spPr/>
        <p:txBody>
          <a:bodyPr>
            <a:normAutofit/>
          </a:bodyPr>
          <a:lstStyle/>
          <a:p>
            <a:endParaRPr lang="el-GR" altLang="el-GR" sz="2800" dirty="0" smtClean="0"/>
          </a:p>
          <a:p>
            <a:r>
              <a:rPr lang="el-GR" altLang="el-GR" sz="2800" dirty="0" smtClean="0"/>
              <a:t>Η παραγωγή της</a:t>
            </a:r>
            <a:r>
              <a:rPr lang="en-US" altLang="el-GR" sz="2800" dirty="0" smtClean="0"/>
              <a:t> </a:t>
            </a:r>
            <a:r>
              <a:rPr lang="el-GR" altLang="el-GR" sz="2800" dirty="0" smtClean="0"/>
              <a:t>γνώσης ήταν πάντοτε μια διαδικασία ανταλλαγής ιδεών και πληροφοριών μεταξύ των</a:t>
            </a:r>
            <a:r>
              <a:rPr lang="en-US" altLang="el-GR" sz="2800" dirty="0" smtClean="0"/>
              <a:t> </a:t>
            </a:r>
            <a:r>
              <a:rPr lang="el-GR" altLang="el-GR" sz="2800" dirty="0" smtClean="0"/>
              <a:t>επιστημόνων. Όλες οι δραστηριότητες που αναπτύχθηκαν κατά την εξέλιξη της</a:t>
            </a:r>
            <a:r>
              <a:rPr lang="en-US" altLang="el-GR" sz="2800" dirty="0" smtClean="0"/>
              <a:t> </a:t>
            </a:r>
            <a:r>
              <a:rPr lang="el-GR" altLang="el-GR" sz="2800" dirty="0" smtClean="0"/>
              <a:t>ανθρωπότητας βασίζονταν στην μεταφορά πληροφοριών είτε με τη μορφή της εμπειρίας είτε</a:t>
            </a:r>
            <a:r>
              <a:rPr lang="en-US" altLang="el-GR" sz="2800" dirty="0" smtClean="0"/>
              <a:t> </a:t>
            </a:r>
            <a:r>
              <a:rPr lang="el-GR" altLang="el-GR" sz="2800" dirty="0" smtClean="0"/>
              <a:t>με τη θεσμοθετημένη εκπαίδευση.</a:t>
            </a:r>
          </a:p>
        </p:txBody>
      </p:sp>
      <p:sp>
        <p:nvSpPr>
          <p:cNvPr id="717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2D6B51F-BE24-49ED-BBB6-83858C13D870}" type="slidenum">
              <a:rPr lang="el-GR" altLang="el-GR" smtClean="0"/>
              <a:pPr/>
              <a:t>6</a:t>
            </a:fld>
            <a:endParaRPr lang="el-GR" altLang="el-GR" smtClean="0"/>
          </a:p>
        </p:txBody>
      </p:sp>
    </p:spTree>
    <p:extLst>
      <p:ext uri="{BB962C8B-B14F-4D97-AF65-F5344CB8AC3E}">
        <p14:creationId xmlns:p14="http://schemas.microsoft.com/office/powerpoint/2010/main" val="258471305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71683" name="Rectangle 3"/>
          <p:cNvSpPr>
            <a:spLocks noGrp="1" noChangeArrowheads="1"/>
          </p:cNvSpPr>
          <p:nvPr>
            <p:ph idx="1"/>
          </p:nvPr>
        </p:nvSpPr>
        <p:spPr/>
        <p:txBody>
          <a:bodyPr>
            <a:noAutofit/>
          </a:bodyPr>
          <a:lstStyle/>
          <a:p>
            <a:pPr marL="0" indent="0">
              <a:buNone/>
            </a:pPr>
            <a:r>
              <a:rPr lang="en-US" altLang="el-GR" sz="2800" b="1" dirty="0" smtClean="0"/>
              <a:t>Oppenheim</a:t>
            </a:r>
            <a:r>
              <a:rPr lang="el-GR" altLang="el-GR" sz="2800" b="1" dirty="0" smtClean="0"/>
              <a:t>, </a:t>
            </a:r>
            <a:r>
              <a:rPr lang="en-US" altLang="el-GR" sz="2800" b="1" dirty="0" smtClean="0"/>
              <a:t>Stenson</a:t>
            </a:r>
            <a:r>
              <a:rPr lang="el-GR" altLang="el-GR" sz="2800" b="1" dirty="0" smtClean="0"/>
              <a:t>  &amp; </a:t>
            </a:r>
            <a:r>
              <a:rPr lang="en-US" altLang="el-GR" sz="2800" b="1" dirty="0" smtClean="0"/>
              <a:t>Wilson  </a:t>
            </a:r>
            <a:r>
              <a:rPr lang="el-GR" altLang="el-GR" sz="2800" b="1" dirty="0" smtClean="0"/>
              <a:t>2001 </a:t>
            </a:r>
          </a:p>
          <a:p>
            <a:r>
              <a:rPr lang="el-GR" altLang="el-GR" sz="2800" dirty="0" smtClean="0"/>
              <a:t>Η πληροφορία, δηλαδή είναι  ένα </a:t>
            </a:r>
            <a:r>
              <a:rPr lang="el-GR" altLang="el-GR" sz="2800" dirty="0" err="1" smtClean="0"/>
              <a:t>οργανωσιακό</a:t>
            </a:r>
            <a:r>
              <a:rPr lang="el-GR" altLang="el-GR" sz="2800" dirty="0" smtClean="0"/>
              <a:t> αγαθό που έχει κύκλο παραγωγής, διατίθεται, διανέμεται, χρησιμοποιείται, και όπως κάθε άλλο αγαθό έχει κόστος απόκτησης   </a:t>
            </a:r>
          </a:p>
          <a:p>
            <a:r>
              <a:rPr lang="el-GR" altLang="el-GR" sz="2800" dirty="0" smtClean="0"/>
              <a:t>Η κυκλοφορία της πληροφορίας και η εκμετάλλευσή της την μετατρέπουν σε κλασσικό εμπόρευμα, που σε κάποια φάση της διάθεσής του, όπως κάθε υλικό αγαθό, μπορεί να αλλοτριωθεί από το φυσικό του φορέα.   </a:t>
            </a:r>
          </a:p>
          <a:p>
            <a:r>
              <a:rPr lang="el-GR" altLang="el-GR" sz="2800" dirty="0" smtClean="0"/>
              <a:t>Η πληροφορία αποκλειστικά ως εμπορευματικό συναντάται κύρια στο χώρο της διαφήμισης. </a:t>
            </a:r>
            <a:endParaRPr lang="el-GR" altLang="el-GR" sz="2800" dirty="0" smtClean="0"/>
          </a:p>
        </p:txBody>
      </p:sp>
      <p:sp>
        <p:nvSpPr>
          <p:cNvPr id="71684"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DB615C0-DD0F-4304-A2D9-A368E8976929}" type="slidenum">
              <a:rPr lang="el-GR" altLang="el-GR" smtClean="0"/>
              <a:pPr/>
              <a:t>69</a:t>
            </a:fld>
            <a:endParaRPr lang="el-GR" altLang="el-GR" smtClean="0"/>
          </a:p>
        </p:txBody>
      </p:sp>
    </p:spTree>
    <p:extLst>
      <p:ext uri="{BB962C8B-B14F-4D97-AF65-F5344CB8AC3E}">
        <p14:creationId xmlns:p14="http://schemas.microsoft.com/office/powerpoint/2010/main" val="65459975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72707" name="Rectangle 3"/>
          <p:cNvSpPr>
            <a:spLocks noGrp="1" noChangeArrowheads="1"/>
          </p:cNvSpPr>
          <p:nvPr>
            <p:ph idx="1"/>
          </p:nvPr>
        </p:nvSpPr>
        <p:spPr/>
        <p:txBody>
          <a:bodyPr>
            <a:noAutofit/>
          </a:bodyPr>
          <a:lstStyle/>
          <a:p>
            <a:r>
              <a:rPr lang="el-GR" altLang="el-GR" sz="2700" dirty="0" smtClean="0"/>
              <a:t>Η αξία της καθημερινής πληροφορίας που συναντάται κατά την ενημέρωση συνίσταται από μέρος της αξίας χρήσης και όλης της εμπορευματικής αξίας, δηλαδή η εικόνα της πληροφορίας όπως τη συνειδητοποιούμε συνιστά ένα πλήρες προϊόν. </a:t>
            </a:r>
          </a:p>
          <a:p>
            <a:r>
              <a:rPr lang="el-GR" altLang="el-GR" sz="2700" dirty="0" smtClean="0"/>
              <a:t>Η πληροφορία ως προϊόν φέρει ιδιότητες. Δηλαδή έχει ένα κύκλο παραγωγής που μπορεί να περιγραφεί σαν μία εξέλιξη που περιλαμβάνει τη δημιουργία, την απόκτηση, την ταξινόμηση, την αποθήκευση, τη συντήρηση και την ανακύκλωσή της. Είναι δυνατόν να υποστεί νέα επεξεργασία και να </a:t>
            </a:r>
            <a:r>
              <a:rPr lang="el-GR" altLang="el-GR" sz="2700" dirty="0" err="1" smtClean="0"/>
              <a:t>αναδιατεθεί</a:t>
            </a:r>
            <a:r>
              <a:rPr lang="en-US" altLang="el-GR" sz="2700" dirty="0" smtClean="0"/>
              <a:t>. </a:t>
            </a:r>
            <a:r>
              <a:rPr lang="el-GR" altLang="el-GR" sz="2700" dirty="0" smtClean="0"/>
              <a:t> </a:t>
            </a:r>
            <a:endParaRPr lang="el-GR" altLang="el-GR" sz="2700" dirty="0" smtClean="0"/>
          </a:p>
        </p:txBody>
      </p:sp>
      <p:sp>
        <p:nvSpPr>
          <p:cNvPr id="72708"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ADA8857-C7B1-4259-A1B0-25AE8EBE6A60}" type="slidenum">
              <a:rPr lang="el-GR" altLang="el-GR" smtClean="0"/>
              <a:pPr/>
              <a:t>70</a:t>
            </a:fld>
            <a:endParaRPr lang="el-GR" altLang="el-GR" smtClean="0"/>
          </a:p>
        </p:txBody>
      </p:sp>
    </p:spTree>
    <p:extLst>
      <p:ext uri="{BB962C8B-B14F-4D97-AF65-F5344CB8AC3E}">
        <p14:creationId xmlns:p14="http://schemas.microsoft.com/office/powerpoint/2010/main" val="379428081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73731" name="Rectangle 3"/>
          <p:cNvSpPr>
            <a:spLocks noGrp="1" noChangeArrowheads="1"/>
          </p:cNvSpPr>
          <p:nvPr>
            <p:ph idx="1"/>
          </p:nvPr>
        </p:nvSpPr>
        <p:spPr/>
        <p:txBody>
          <a:bodyPr>
            <a:normAutofit/>
          </a:bodyPr>
          <a:lstStyle/>
          <a:p>
            <a:endParaRPr lang="el-GR" altLang="el-GR" sz="2800" dirty="0" smtClean="0"/>
          </a:p>
          <a:p>
            <a:r>
              <a:rPr lang="el-GR" altLang="el-GR" sz="2800" dirty="0" smtClean="0"/>
              <a:t>Η πληροφορία παραμένει αμετάβλητη αν συμπεριληφθεί ως στοιχείο τεκμηρίου, επειδή η αλλαγή της θα άλλαζε ουσιαστικά τη γνώση που περιλαμβάνει το τεκμήριο.  Η πληροφορία αποσύρεται όταν αντικαθίσταται από άλλη πληροφορία.  Η πληροφορία μπορεί να επεκταθεί απεριόριστα χωρίς να μειωθεί από τη χρήση της και προβάλλει περισσότερο τις αξίες της όσο πιο πολύ χρησιμοποιείται. </a:t>
            </a:r>
            <a:endParaRPr lang="el-GR" altLang="el-GR" sz="2800" dirty="0" smtClean="0"/>
          </a:p>
        </p:txBody>
      </p:sp>
      <p:sp>
        <p:nvSpPr>
          <p:cNvPr id="73732"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66673D-B628-4C59-87BF-5069F8411CB0}" type="slidenum">
              <a:rPr lang="el-GR" altLang="el-GR" smtClean="0"/>
              <a:pPr/>
              <a:t>71</a:t>
            </a:fld>
            <a:endParaRPr lang="el-GR" altLang="el-GR" smtClean="0"/>
          </a:p>
        </p:txBody>
      </p:sp>
    </p:spTree>
    <p:extLst>
      <p:ext uri="{BB962C8B-B14F-4D97-AF65-F5344CB8AC3E}">
        <p14:creationId xmlns:p14="http://schemas.microsoft.com/office/powerpoint/2010/main" val="40085652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l-GR" altLang="el-GR" dirty="0">
                <a:solidFill>
                  <a:prstClr val="black"/>
                </a:solidFill>
              </a:rPr>
              <a:t>Τι είναι πληροφορία</a:t>
            </a:r>
            <a:br>
              <a:rPr lang="el-GR" altLang="el-GR" dirty="0">
                <a:solidFill>
                  <a:prstClr val="black"/>
                </a:solidFill>
              </a:rPr>
            </a:br>
            <a:r>
              <a:rPr lang="el-GR" altLang="el-GR" sz="3600" dirty="0">
                <a:solidFill>
                  <a:prstClr val="black"/>
                </a:solidFill>
              </a:rPr>
              <a:t>Συνάφεια και αξίες της πληροφορίας</a:t>
            </a:r>
            <a:endParaRPr lang="el-GR" altLang="el-GR" dirty="0" smtClean="0"/>
          </a:p>
        </p:txBody>
      </p:sp>
      <p:sp>
        <p:nvSpPr>
          <p:cNvPr id="74755" name="Rectangle 3"/>
          <p:cNvSpPr>
            <a:spLocks noGrp="1" noChangeArrowheads="1"/>
          </p:cNvSpPr>
          <p:nvPr>
            <p:ph idx="1"/>
          </p:nvPr>
        </p:nvSpPr>
        <p:spPr/>
        <p:txBody>
          <a:bodyPr>
            <a:normAutofit fontScale="85000" lnSpcReduction="10000"/>
          </a:bodyPr>
          <a:lstStyle/>
          <a:p>
            <a:endParaRPr lang="el-GR" altLang="el-GR" dirty="0" smtClean="0"/>
          </a:p>
          <a:p>
            <a:r>
              <a:rPr lang="el-GR" altLang="el-GR" dirty="0" smtClean="0"/>
              <a:t>Είτε ως πληροφορία με αξία χρήσης, είτε ως προϊόν με εμπορευματική αξία η πληροφορία υφίσταται όσο αναζητιέται. </a:t>
            </a:r>
          </a:p>
          <a:p>
            <a:r>
              <a:rPr lang="el-GR" altLang="el-GR" dirty="0" smtClean="0"/>
              <a:t>Γι’ αυτό το λόγο η πληροφορία είναι ένα ελεγχόμενο αγαθό. Ελέγχεται από τη ζήτηση και από την πρόθεση ή τη σκοπιμότητα της προσφοράς. </a:t>
            </a:r>
          </a:p>
          <a:p>
            <a:r>
              <a:rPr lang="el-GR" altLang="el-GR" dirty="0" smtClean="0"/>
              <a:t>Για την ικανοποίηση της πληροφοριακής ανάγκης είναι απαραίτητο να εξετάσουμε τον τρόπο που πρέπει να οργανωθεί η πληροφορία ώστε να επιτρέψει τους χρήστες να εντοπίσουν το επίπεδο της γνώσης που χρειάζονται.</a:t>
            </a:r>
          </a:p>
          <a:p>
            <a:endParaRPr lang="el-GR" altLang="el-GR" dirty="0" smtClean="0"/>
          </a:p>
        </p:txBody>
      </p:sp>
      <p:sp>
        <p:nvSpPr>
          <p:cNvPr id="74756"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76AD85-40CF-438B-9582-1072C25BB5B3}" type="slidenum">
              <a:rPr lang="el-GR" altLang="el-GR" smtClean="0"/>
              <a:pPr/>
              <a:t>72</a:t>
            </a:fld>
            <a:endParaRPr lang="el-GR" altLang="el-GR" smtClean="0"/>
          </a:p>
        </p:txBody>
      </p:sp>
    </p:spTree>
    <p:extLst>
      <p:ext uri="{BB962C8B-B14F-4D97-AF65-F5344CB8AC3E}">
        <p14:creationId xmlns:p14="http://schemas.microsoft.com/office/powerpoint/2010/main" val="83304392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InfoLitHead"/>
          <p:cNvPicPr>
            <a:picLocks noChangeAspect="1" noChangeArrowheads="1"/>
          </p:cNvPicPr>
          <p:nvPr/>
        </p:nvPicPr>
        <p:blipFill rotWithShape="1">
          <a:blip r:embed="rId3">
            <a:extLst>
              <a:ext uri="{28A0092B-C50C-407E-A947-70E740481C1C}">
                <a14:useLocalDpi xmlns:a14="http://schemas.microsoft.com/office/drawing/2010/main" val="0"/>
              </a:ext>
            </a:extLst>
          </a:blip>
          <a:srcRect l="2085" t="3014" r="2679" b="2375"/>
          <a:stretch/>
        </p:blipFill>
        <p:spPr bwMode="auto">
          <a:xfrm>
            <a:off x="1937657" y="381000"/>
            <a:ext cx="5236030" cy="60633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D0C6CF2-58E9-44B0-8847-45D1616DC0CB}" type="slidenum">
              <a:rPr lang="el-GR" altLang="el-GR" smtClean="0"/>
              <a:pPr/>
              <a:t>73</a:t>
            </a:fld>
            <a:endParaRPr lang="el-GR" altLang="el-GR" smtClean="0"/>
          </a:p>
        </p:txBody>
      </p:sp>
      <p:sp>
        <p:nvSpPr>
          <p:cNvPr id="9" name="Rectangle 8"/>
          <p:cNvSpPr/>
          <p:nvPr/>
        </p:nvSpPr>
        <p:spPr>
          <a:xfrm>
            <a:off x="2269672" y="6444344"/>
            <a:ext cx="4572000" cy="276999"/>
          </a:xfrm>
          <a:prstGeom prst="rect">
            <a:avLst/>
          </a:prstGeom>
        </p:spPr>
        <p:txBody>
          <a:bodyPr>
            <a:spAutoFit/>
          </a:bodyPr>
          <a:lstStyle/>
          <a:p>
            <a:pPr algn="ctr"/>
            <a:r>
              <a:rPr lang="en-US" sz="1200" dirty="0" smtClean="0">
                <a:latin typeface="+mn-lt"/>
                <a:hlinkClick r:id="rId4"/>
              </a:rPr>
              <a:t>ljune.edublogs.org</a:t>
            </a:r>
            <a:endParaRPr lang="el-GR" sz="1200" dirty="0">
              <a:latin typeface="+mn-lt"/>
            </a:endParaRPr>
          </a:p>
        </p:txBody>
      </p:sp>
    </p:spTree>
    <p:extLst>
      <p:ext uri="{BB962C8B-B14F-4D97-AF65-F5344CB8AC3E}">
        <p14:creationId xmlns:p14="http://schemas.microsoft.com/office/powerpoint/2010/main" val="11212696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Στέλλα </a:t>
            </a:r>
            <a:r>
              <a:rPr lang="el-GR" sz="2000" dirty="0" err="1"/>
              <a:t>Κορομπίλη</a:t>
            </a:r>
            <a:r>
              <a:rPr lang="el-GR" sz="2000" dirty="0"/>
              <a:t> 2014</a:t>
            </a:r>
            <a:r>
              <a:rPr lang="el-GR" sz="2000" dirty="0" smtClean="0"/>
              <a:t>. </a:t>
            </a:r>
            <a:r>
              <a:rPr lang="el-GR" sz="2000" dirty="0" smtClean="0"/>
              <a:t>Στέλλα </a:t>
            </a:r>
            <a:r>
              <a:rPr lang="el-GR" sz="2000" dirty="0" err="1" smtClean="0"/>
              <a:t>Κορομπίλη</a:t>
            </a:r>
            <a:r>
              <a:rPr lang="el-GR" sz="2000" dirty="0" smtClean="0"/>
              <a:t>. «</a:t>
            </a:r>
            <a:r>
              <a:rPr lang="el-GR" sz="2000" dirty="0" smtClean="0"/>
              <a:t>Πληροφοριακή Παιδεία</a:t>
            </a:r>
            <a:r>
              <a:rPr lang="el-GR" sz="2000" dirty="0" smtClean="0"/>
              <a:t>. </a:t>
            </a:r>
            <a:r>
              <a:rPr lang="el-GR" sz="2000" dirty="0"/>
              <a:t>Ενότητα </a:t>
            </a:r>
            <a:r>
              <a:rPr lang="en-US" sz="2000" dirty="0" smtClean="0"/>
              <a:t>2</a:t>
            </a:r>
            <a:r>
              <a:rPr lang="el-GR" sz="2000" smtClean="0"/>
              <a:t>: Πληροφορία</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3B7E932-EF30-4556-9428-369DC7615B7F}" type="slidenum">
              <a:rPr lang="el-GR" altLang="el-GR" smtClean="0"/>
              <a:pPr/>
              <a:t>7</a:t>
            </a:fld>
            <a:endParaRPr lang="el-GR" altLang="el-GR" smtClean="0"/>
          </a:p>
        </p:txBody>
      </p:sp>
      <p:pic>
        <p:nvPicPr>
          <p:cNvPr id="175106" name="Picture 2" descr="Monitor, Computer, Screen, Hardware, Many, Mul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40" y="894932"/>
            <a:ext cx="7176120" cy="50681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09721" y="6008325"/>
            <a:ext cx="315148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communication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5"/>
              </a:rPr>
              <a:t>geralt</a:t>
            </a:r>
            <a:r>
              <a:rPr lang="el-GR" sz="1200" dirty="0" smtClean="0">
                <a:latin typeface="+mn-lt"/>
              </a:rPr>
              <a:t> </a:t>
            </a:r>
            <a:r>
              <a:rPr lang="en-US"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smtClean="0">
                <a:latin typeface="+mn-lt"/>
              </a:rPr>
              <a:t> </a:t>
            </a:r>
            <a:r>
              <a:rPr lang="en-US" sz="1200" dirty="0" smtClean="0">
                <a:latin typeface="+mn-lt"/>
                <a:hlinkClick r:id="rId6"/>
              </a:rPr>
              <a:t>CC0 Public Domain</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4482679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l-GR" altLang="el-GR" dirty="0">
                <a:solidFill>
                  <a:prstClr val="black"/>
                </a:solidFill>
              </a:rPr>
              <a:t>Η εποχή της τεχνολογίας των πληροφοριών</a:t>
            </a:r>
            <a:endParaRPr lang="el-GR" altLang="el-GR" dirty="0" smtClean="0"/>
          </a:p>
        </p:txBody>
      </p:sp>
      <p:sp>
        <p:nvSpPr>
          <p:cNvPr id="9219" name="Rectangle 3"/>
          <p:cNvSpPr>
            <a:spLocks noGrp="1" noChangeArrowheads="1"/>
          </p:cNvSpPr>
          <p:nvPr>
            <p:ph idx="1"/>
          </p:nvPr>
        </p:nvSpPr>
        <p:spPr/>
        <p:txBody>
          <a:bodyPr>
            <a:noAutofit/>
          </a:bodyPr>
          <a:lstStyle/>
          <a:p>
            <a:pPr>
              <a:lnSpc>
                <a:spcPct val="120000"/>
              </a:lnSpc>
            </a:pPr>
            <a:r>
              <a:rPr lang="el-GR" altLang="el-GR" sz="2500" dirty="0" smtClean="0"/>
              <a:t>Προϋπόθεση της διαδικασίας της πληροφόρησης είναι ότι οι άνθρωποι ενδιαφέρονται για την πληροφορία και τη γνώση και ότι υπάρχει δυνατότητα πρόσβασης στην πληροφορία. </a:t>
            </a:r>
          </a:p>
          <a:p>
            <a:pPr>
              <a:lnSpc>
                <a:spcPct val="120000"/>
              </a:lnSpc>
            </a:pPr>
            <a:r>
              <a:rPr lang="el-GR" altLang="el-GR" sz="2500" dirty="0" smtClean="0"/>
              <a:t>Ωστόσο η υιοθέτηση των τεχνολογιών επικοινωνίας και ή δυνατότητα γρήγορης πρόσβασης σε μεγάλο αριθμό πληροφοριών δεν είναι πάντοτε θέμα επιλογής του ατόμου. </a:t>
            </a:r>
          </a:p>
          <a:p>
            <a:pPr>
              <a:lnSpc>
                <a:spcPct val="120000"/>
              </a:lnSpc>
            </a:pPr>
            <a:r>
              <a:rPr lang="el-GR" altLang="el-GR" sz="2500" dirty="0" smtClean="0"/>
              <a:t>Η ανάγκη της πληροφόρησης δημιουργείται κύρια από κοινωνικά, οικονομικά ή ιδεολογικά ερεθίσματα και εξαρτάται από τις οικονομικές δυνατότητες του ατόμου.   </a:t>
            </a:r>
            <a:endParaRPr lang="el-GR" altLang="el-GR" sz="2500" dirty="0" smtClean="0"/>
          </a:p>
        </p:txBody>
      </p:sp>
      <p:sp>
        <p:nvSpPr>
          <p:cNvPr id="9220" name="3 - Θέση αριθμού διαφάνειας"/>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B930146-D1CC-40E3-9F90-102B90AC463F}" type="slidenum">
              <a:rPr lang="el-GR" altLang="el-GR" smtClean="0"/>
              <a:pPr/>
              <a:t>8</a:t>
            </a:fld>
            <a:endParaRPr lang="el-GR" altLang="el-GR" smtClean="0"/>
          </a:p>
        </p:txBody>
      </p:sp>
    </p:spTree>
    <p:extLst>
      <p:ext uri="{BB962C8B-B14F-4D97-AF65-F5344CB8AC3E}">
        <p14:creationId xmlns:p14="http://schemas.microsoft.com/office/powerpoint/2010/main" val="1543674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11410e4acc4f24dadbbf7f99d317ebeede3f25a"/>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4361</Words>
  <Application>Microsoft Office PowerPoint</Application>
  <PresentationFormat>On-screen Show (4:3)</PresentationFormat>
  <Paragraphs>483</Paragraphs>
  <Slides>81</Slides>
  <Notes>76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OC_template_updated</vt:lpstr>
      <vt:lpstr>Πληροφοριακή παιδεία</vt:lpstr>
      <vt:lpstr> Πληροφορία και  πληροφοριακός γραμματισμός </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PowerPoint Presentation</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PowerPoint Presentation</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PowerPoint Presentation</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Η εποχή της τεχνολογίας των πληροφοριών</vt:lpstr>
      <vt:lpstr>Τι είναι πληροφορία</vt:lpstr>
      <vt:lpstr>Τι είναι πληροφορία</vt:lpstr>
      <vt:lpstr>Τι είναι πληροφορία</vt:lpstr>
      <vt:lpstr>Τι είναι πληροφορία</vt:lpstr>
      <vt:lpstr>Τι είναι πληροφορία</vt:lpstr>
      <vt:lpstr>Τι είναι πληροφορία</vt:lpstr>
      <vt:lpstr>Τι είναι πληροφορία</vt:lpstr>
      <vt:lpstr>Τι είναι πληροφορία</vt:lpstr>
      <vt:lpstr>Τι είναι πληροφορία</vt:lpstr>
      <vt:lpstr>Ορισμοί της Πληροφορίας</vt:lpstr>
      <vt:lpstr>PowerPoint Presentation</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Τι είναι πληροφορία Πληροφορία και γνώση</vt:lpstr>
      <vt:lpstr>PowerPoint Presentation</vt:lpstr>
      <vt:lpstr>PowerPoint Presentation</vt:lpstr>
      <vt:lpstr>PowerPoint Presentation</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PowerPoint Presentation</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PowerPoint Presentation</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Τι είναι πληροφορία Συνάφεια και αξίες της πληροφορίας</vt:lpstr>
      <vt:lpstr>PowerPoint Presentation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347</cp:revision>
  <dcterms:created xsi:type="dcterms:W3CDTF">2013-03-04T13:35:19Z</dcterms:created>
  <dcterms:modified xsi:type="dcterms:W3CDTF">2015-10-20T09:58:06Z</dcterms:modified>
</cp:coreProperties>
</file>