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348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257" r:id="rId12"/>
    <p:sldId id="262" r:id="rId13"/>
    <p:sldId id="264" r:id="rId14"/>
    <p:sldId id="269" r:id="rId15"/>
    <p:sldId id="270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08E"/>
    <a:srgbClr val="C5C1D5"/>
    <a:srgbClr val="383347"/>
    <a:srgbClr val="38334D"/>
    <a:srgbClr val="BBB6CE"/>
    <a:srgbClr val="9189B1"/>
    <a:srgbClr val="A19BBB"/>
    <a:srgbClr val="9C96B8"/>
    <a:srgbClr val="474161"/>
    <a:srgbClr val="605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7" indent="-18574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6405E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Οργάνωση και Διοίκηση Πρωτοβάθμιας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3096542"/>
            <a:ext cx="8712968" cy="2060649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400" b="1" dirty="0" smtClean="0"/>
              <a:t>Ενότητα </a:t>
            </a:r>
            <a:r>
              <a:rPr lang="en-US" sz="2400" b="1" dirty="0" smtClean="0"/>
              <a:t>9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Δίκτυα Πρωτοβάθμια Φροντίδας Υγείας στην Τοπική Κοινωνία </a:t>
            </a:r>
            <a:endParaRPr lang="el-GR" sz="24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Γιώργος Πιερράκος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Διοίκησης Επιχειρήσεων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Εισαγωγική Κατεύθυνση Διοίκησης </a:t>
            </a:r>
            <a:r>
              <a:rPr lang="el-GR" sz="24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3899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Γεώργιος Πιερράκος 2014. Γεώργιος Πιερράκος. «Οργάνωση και Διοίκηση Πρωτοβάθμιας (Θ). Ενότητα 9: Δίκτυα Πρωτοβάθμια Φροντίδας Υγείας στην Τοπική </a:t>
            </a:r>
            <a:r>
              <a:rPr lang="el-GR" sz="2000" dirty="0" smtClean="0"/>
              <a:t>Κοινωνία».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Παράγοντες που επηρεάζουν την ανάπτυξη Δικτύων </a:t>
            </a:r>
            <a:r>
              <a:rPr lang="el-GR" dirty="0" err="1" smtClean="0"/>
              <a:t>ΠΦΥ</a:t>
            </a:r>
            <a:r>
              <a:rPr lang="el-GR" dirty="0" smtClean="0"/>
              <a:t> στην Τοπική Κοινωνία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Επίπεδο ωρίμανσης του πληθυσμού: α) προ σχέδιο, β</a:t>
            </a:r>
            <a:r>
              <a:rPr lang="el-GR" dirty="0" smtClean="0"/>
              <a:t>) σχέδιο</a:t>
            </a:r>
            <a:r>
              <a:rPr lang="el-GR" dirty="0"/>
              <a:t>, γ) προετοιμασία, δ) δράση, ε</a:t>
            </a:r>
            <a:r>
              <a:rPr lang="el-GR" dirty="0" smtClean="0"/>
              <a:t>) συντήρηση</a:t>
            </a:r>
            <a:r>
              <a:rPr lang="el-GR" dirty="0"/>
              <a:t>, και στ) </a:t>
            </a:r>
            <a:r>
              <a:rPr lang="el-GR" dirty="0" smtClean="0"/>
              <a:t>υποτροπή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  <a:p>
            <a:r>
              <a:rPr lang="el-GR" dirty="0"/>
              <a:t>Γεωγραφική κατανομή τοπικής κοινωνίας: α</a:t>
            </a:r>
            <a:r>
              <a:rPr lang="el-GR" dirty="0" smtClean="0"/>
              <a:t>) παράγοντες </a:t>
            </a:r>
            <a:r>
              <a:rPr lang="el-GR" dirty="0"/>
              <a:t>που έχουν σχέση με τα «πιστεύω»  αρχές κοινωνικές δομές κλπ β</a:t>
            </a:r>
            <a:r>
              <a:rPr lang="el-GR" dirty="0" smtClean="0"/>
              <a:t>) εξωτερικοί </a:t>
            </a:r>
            <a:r>
              <a:rPr lang="el-GR" dirty="0"/>
              <a:t>περιβαλλοντικοί </a:t>
            </a:r>
            <a:r>
              <a:rPr lang="el-GR" dirty="0" smtClean="0"/>
              <a:t>παράγοντες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76327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685800" y="228600"/>
            <a:ext cx="2087563" cy="2087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1700" dirty="0">
                <a:latin typeface="+mn-lt"/>
              </a:rPr>
              <a:t>1ος Τομέας</a:t>
            </a:r>
            <a:endParaRPr lang="en-US" sz="1700" dirty="0">
              <a:latin typeface="+mn-lt"/>
            </a:endParaRPr>
          </a:p>
          <a:p>
            <a:pPr algn="ctr">
              <a:defRPr/>
            </a:pPr>
            <a:r>
              <a:rPr lang="el-GR" sz="1700" dirty="0">
                <a:latin typeface="+mn-lt"/>
              </a:rPr>
              <a:t>Δημόσιος Τομέας</a:t>
            </a:r>
            <a:endParaRPr lang="en-US" sz="1700" dirty="0">
              <a:latin typeface="+mn-lt"/>
            </a:endParaRPr>
          </a:p>
          <a:p>
            <a:pPr algn="ctr">
              <a:defRPr/>
            </a:pPr>
            <a:r>
              <a:rPr lang="el-GR" sz="1700" dirty="0">
                <a:latin typeface="+mn-lt"/>
              </a:rPr>
              <a:t>Κρατικές Υπηρεσίες</a:t>
            </a:r>
            <a:endParaRPr lang="en-US" sz="1700" dirty="0">
              <a:latin typeface="+mn-lt"/>
            </a:endParaRPr>
          </a:p>
          <a:p>
            <a:pPr algn="ctr">
              <a:defRPr/>
            </a:pPr>
            <a:r>
              <a:rPr lang="el-GR" sz="1700" dirty="0">
                <a:latin typeface="+mn-lt"/>
              </a:rPr>
              <a:t>Ο.Τ.Α. Α’ και Β’ βαθμού</a:t>
            </a:r>
            <a:endParaRPr lang="en-US" sz="1700" dirty="0">
              <a:latin typeface="+mn-lt"/>
            </a:endParaRPr>
          </a:p>
          <a:p>
            <a:pPr algn="ctr">
              <a:defRPr/>
            </a:pPr>
            <a:r>
              <a:rPr lang="el-GR" sz="1700" dirty="0">
                <a:latin typeface="+mn-lt"/>
              </a:rPr>
              <a:t>Ν.Π.Δ.Δ</a:t>
            </a: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457200" y="4495800"/>
            <a:ext cx="2087563" cy="2087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1700" dirty="0">
                <a:latin typeface="+mn-lt"/>
              </a:rPr>
              <a:t>3ος Τομέας</a:t>
            </a:r>
            <a:endParaRPr lang="en-US" sz="1700" dirty="0">
              <a:latin typeface="+mn-lt"/>
            </a:endParaRPr>
          </a:p>
          <a:p>
            <a:pPr algn="ctr">
              <a:defRPr/>
            </a:pPr>
            <a:r>
              <a:rPr lang="el-GR" sz="1700" dirty="0">
                <a:latin typeface="+mn-lt"/>
              </a:rPr>
              <a:t>Ιδιωτικός μη </a:t>
            </a:r>
            <a:endParaRPr lang="en-US" sz="1700" dirty="0">
              <a:latin typeface="+mn-lt"/>
            </a:endParaRPr>
          </a:p>
          <a:p>
            <a:pPr algn="ctr">
              <a:defRPr/>
            </a:pPr>
            <a:r>
              <a:rPr lang="el-GR" sz="1700" dirty="0">
                <a:latin typeface="+mn-lt"/>
              </a:rPr>
              <a:t>κερδοσκοπικός Τομέας</a:t>
            </a:r>
            <a:endParaRPr lang="en-US" sz="1700" dirty="0">
              <a:latin typeface="+mn-lt"/>
            </a:endParaRPr>
          </a:p>
          <a:p>
            <a:pPr algn="ctr">
              <a:defRPr/>
            </a:pPr>
            <a:r>
              <a:rPr lang="el-GR" sz="1700" dirty="0">
                <a:latin typeface="+mn-lt"/>
              </a:rPr>
              <a:t>Εκκλησία</a:t>
            </a:r>
            <a:endParaRPr lang="en-US" sz="1700" dirty="0">
              <a:latin typeface="+mn-lt"/>
            </a:endParaRPr>
          </a:p>
          <a:p>
            <a:pPr algn="ctr">
              <a:defRPr/>
            </a:pPr>
            <a:r>
              <a:rPr lang="el-GR" sz="1700" dirty="0">
                <a:latin typeface="+mn-lt"/>
              </a:rPr>
              <a:t>Εθελοντικές </a:t>
            </a:r>
            <a:endParaRPr lang="en-US" sz="1700" dirty="0">
              <a:latin typeface="+mn-lt"/>
            </a:endParaRPr>
          </a:p>
          <a:p>
            <a:pPr algn="ctr">
              <a:defRPr/>
            </a:pPr>
            <a:r>
              <a:rPr lang="el-GR" sz="1700" dirty="0">
                <a:latin typeface="+mn-lt"/>
              </a:rPr>
              <a:t>Οργανώσεις</a:t>
            </a:r>
            <a:endParaRPr lang="en-US" sz="1700" dirty="0">
              <a:latin typeface="+mn-lt"/>
            </a:endParaRPr>
          </a:p>
          <a:p>
            <a:pPr algn="ctr">
              <a:defRPr/>
            </a:pPr>
            <a:r>
              <a:rPr lang="el-GR" sz="1700" dirty="0">
                <a:latin typeface="+mn-lt"/>
              </a:rPr>
              <a:t>Ν.Π.Ι.Δ.</a:t>
            </a: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6248400" y="304800"/>
            <a:ext cx="2087563" cy="2087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1700" dirty="0">
                <a:latin typeface="+mn-lt"/>
              </a:rPr>
              <a:t>2ος Τομέας</a:t>
            </a:r>
            <a:endParaRPr lang="en-US" sz="1700" dirty="0">
              <a:latin typeface="+mn-lt"/>
            </a:endParaRPr>
          </a:p>
          <a:p>
            <a:pPr algn="ctr">
              <a:defRPr/>
            </a:pPr>
            <a:r>
              <a:rPr lang="el-GR" sz="1700" dirty="0">
                <a:latin typeface="+mn-lt"/>
              </a:rPr>
              <a:t>Αγορά</a:t>
            </a:r>
            <a:endParaRPr lang="en-US" sz="1700" dirty="0">
              <a:latin typeface="+mn-lt"/>
            </a:endParaRPr>
          </a:p>
          <a:p>
            <a:pPr algn="ctr">
              <a:defRPr/>
            </a:pPr>
            <a:r>
              <a:rPr lang="el-GR" sz="1700" dirty="0">
                <a:latin typeface="+mn-lt"/>
              </a:rPr>
              <a:t>Κερδοσκοπικός </a:t>
            </a:r>
            <a:endParaRPr lang="en-US" sz="1700" dirty="0">
              <a:latin typeface="+mn-lt"/>
            </a:endParaRPr>
          </a:p>
          <a:p>
            <a:pPr algn="ctr">
              <a:defRPr/>
            </a:pPr>
            <a:r>
              <a:rPr lang="el-GR" sz="1700" dirty="0">
                <a:latin typeface="+mn-lt"/>
              </a:rPr>
              <a:t>Τομέας</a:t>
            </a: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6553200" y="4495800"/>
            <a:ext cx="2087563" cy="2087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1700" dirty="0">
                <a:latin typeface="+mn-lt"/>
              </a:rPr>
              <a:t>4ος Τομέας</a:t>
            </a:r>
            <a:endParaRPr lang="en-US" sz="1700" dirty="0">
              <a:latin typeface="+mn-lt"/>
            </a:endParaRPr>
          </a:p>
          <a:p>
            <a:pPr algn="ctr">
              <a:defRPr/>
            </a:pPr>
            <a:r>
              <a:rPr lang="el-GR" sz="1700" dirty="0">
                <a:latin typeface="+mn-lt"/>
              </a:rPr>
              <a:t>Φορείς </a:t>
            </a:r>
            <a:endParaRPr lang="en-US" sz="1700" dirty="0">
              <a:latin typeface="+mn-lt"/>
            </a:endParaRPr>
          </a:p>
          <a:p>
            <a:pPr algn="ctr">
              <a:defRPr/>
            </a:pPr>
            <a:r>
              <a:rPr lang="el-GR" sz="1700" dirty="0">
                <a:latin typeface="+mn-lt"/>
              </a:rPr>
              <a:t>αυτοβοήθειας</a:t>
            </a:r>
            <a:endParaRPr lang="en-US" sz="1700" dirty="0">
              <a:latin typeface="+mn-lt"/>
            </a:endParaRPr>
          </a:p>
          <a:p>
            <a:pPr algn="ctr">
              <a:defRPr/>
            </a:pPr>
            <a:r>
              <a:rPr lang="el-GR" sz="1700" dirty="0">
                <a:latin typeface="+mn-lt"/>
              </a:rPr>
              <a:t>Άτυπα δίκτυα </a:t>
            </a:r>
            <a:endParaRPr lang="en-US" sz="1700" dirty="0">
              <a:latin typeface="+mn-lt"/>
            </a:endParaRPr>
          </a:p>
          <a:p>
            <a:pPr algn="ctr">
              <a:defRPr/>
            </a:pPr>
            <a:r>
              <a:rPr lang="el-GR" sz="1700" dirty="0">
                <a:latin typeface="+mn-lt"/>
              </a:rPr>
              <a:t>φροντίδας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505200" y="2971800"/>
            <a:ext cx="1828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1700" b="1" dirty="0">
                <a:latin typeface="+mn-lt"/>
              </a:rPr>
              <a:t>Δίκτυο σε </a:t>
            </a:r>
          </a:p>
          <a:p>
            <a:pPr algn="ctr">
              <a:defRPr/>
            </a:pPr>
            <a:r>
              <a:rPr lang="el-GR" sz="1700" b="1" dirty="0">
                <a:latin typeface="+mn-lt"/>
              </a:rPr>
              <a:t>τοπικό </a:t>
            </a:r>
          </a:p>
          <a:p>
            <a:pPr algn="ctr">
              <a:defRPr/>
            </a:pPr>
            <a:r>
              <a:rPr lang="el-GR" sz="1700" b="1" dirty="0">
                <a:latin typeface="+mn-lt"/>
              </a:rPr>
              <a:t>επίπεδο </a:t>
            </a:r>
          </a:p>
        </p:txBody>
      </p:sp>
      <p:cxnSp>
        <p:nvCxnSpPr>
          <p:cNvPr id="21" name="Straight Arrow Connector 20"/>
          <p:cNvCxnSpPr>
            <a:stCxn id="2059" idx="1"/>
            <a:endCxn id="2052" idx="5"/>
          </p:cNvCxnSpPr>
          <p:nvPr/>
        </p:nvCxnSpPr>
        <p:spPr>
          <a:xfrm rot="10800000">
            <a:off x="2466975" y="2009775"/>
            <a:ext cx="1038225" cy="1381125"/>
          </a:xfrm>
          <a:prstGeom prst="straightConnector1">
            <a:avLst/>
          </a:prstGeom>
          <a:ln w="444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59" idx="3"/>
            <a:endCxn id="2057" idx="3"/>
          </p:cNvCxnSpPr>
          <p:nvPr/>
        </p:nvCxnSpPr>
        <p:spPr>
          <a:xfrm flipV="1">
            <a:off x="5334000" y="2085975"/>
            <a:ext cx="1220788" cy="1304925"/>
          </a:xfrm>
          <a:prstGeom prst="straightConnector1">
            <a:avLst/>
          </a:prstGeom>
          <a:ln w="444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59" idx="1"/>
            <a:endCxn id="2056" idx="7"/>
          </p:cNvCxnSpPr>
          <p:nvPr/>
        </p:nvCxnSpPr>
        <p:spPr>
          <a:xfrm rot="10800000" flipV="1">
            <a:off x="2238375" y="3390900"/>
            <a:ext cx="1266825" cy="1411288"/>
          </a:xfrm>
          <a:prstGeom prst="straightConnector1">
            <a:avLst/>
          </a:prstGeom>
          <a:ln w="444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59" idx="3"/>
            <a:endCxn id="2058" idx="1"/>
          </p:cNvCxnSpPr>
          <p:nvPr/>
        </p:nvCxnSpPr>
        <p:spPr>
          <a:xfrm>
            <a:off x="5334000" y="3390900"/>
            <a:ext cx="1525588" cy="1411288"/>
          </a:xfrm>
          <a:prstGeom prst="straightConnector1">
            <a:avLst/>
          </a:prstGeom>
          <a:ln w="444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0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6" grpId="0" animBg="1"/>
      <p:bldP spid="2057" grpId="0" animBg="1"/>
      <p:bldP spid="20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900" dirty="0" smtClean="0"/>
              <a:t>Παράμετροι προσδιορισμού και λειτουργίας Τοπικού Δικτύου</a:t>
            </a:r>
            <a:endParaRPr lang="en-GB" sz="39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Αριθμός και είδος συμμετεχόντων </a:t>
            </a:r>
            <a:r>
              <a:rPr lang="el-GR" dirty="0" smtClean="0"/>
              <a:t>φορέων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Διαδικασίες προετοιμασίας της </a:t>
            </a:r>
            <a:r>
              <a:rPr lang="el-GR" dirty="0" smtClean="0"/>
              <a:t>δικτύωσης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Μορφή και οργάνωση του </a:t>
            </a:r>
            <a:r>
              <a:rPr lang="el-GR" dirty="0" smtClean="0"/>
              <a:t>δικτύου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 ρόλος του </a:t>
            </a:r>
            <a:r>
              <a:rPr lang="el-GR" dirty="0" smtClean="0"/>
              <a:t>συντονιστή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Οργάνωση και λειτουργία </a:t>
            </a:r>
            <a:r>
              <a:rPr lang="el-GR" dirty="0" smtClean="0"/>
              <a:t>δικτύων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52318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Δίκτυο σε τοπικό επίπεδο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Άτομα ή φορείς συνεργάζονται στο πλαίσιο μιας συμφωνίας, ως ίσοι εταίροι για την επίτευξη κοινών στόχων σε ένα συγκεκριμένο θεματικό πεδίο. Τα οφέλη</a:t>
            </a:r>
            <a:r>
              <a:rPr lang="en-US" sz="2200" dirty="0"/>
              <a:t>:</a:t>
            </a:r>
            <a:r>
              <a:rPr lang="el-GR" sz="2200" dirty="0"/>
              <a:t> </a:t>
            </a:r>
            <a:endParaRPr lang="el-GR" sz="2200" dirty="0" smtClean="0"/>
          </a:p>
          <a:p>
            <a:r>
              <a:rPr lang="el-GR" sz="2200" dirty="0"/>
              <a:t>Λαμβάνονται υπόψη όλες οι απόψεις και οι </a:t>
            </a:r>
            <a:r>
              <a:rPr lang="en-US" sz="2200" dirty="0"/>
              <a:t> </a:t>
            </a:r>
            <a:r>
              <a:rPr lang="el-GR" sz="2200" dirty="0"/>
              <a:t>προτεινόμενες λύσεις για τα τοπικά </a:t>
            </a:r>
            <a:r>
              <a:rPr lang="el-GR" sz="2200" dirty="0" smtClean="0"/>
              <a:t>προβλήματα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dirty="0" smtClean="0"/>
              <a:t>Αποφεύγεται </a:t>
            </a:r>
            <a:r>
              <a:rPr lang="el-GR" sz="2200" dirty="0"/>
              <a:t>ο κατακερματισμός </a:t>
            </a:r>
            <a:r>
              <a:rPr lang="el-GR" sz="2200" dirty="0" smtClean="0"/>
              <a:t>πόρων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dirty="0" smtClean="0"/>
              <a:t>Εξασφαλίζεται </a:t>
            </a:r>
            <a:r>
              <a:rPr lang="el-GR" sz="2200" dirty="0"/>
              <a:t>η πολιτική </a:t>
            </a:r>
            <a:r>
              <a:rPr lang="el-GR" sz="2200" dirty="0" smtClean="0"/>
              <a:t>υποστήριξη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dirty="0" smtClean="0"/>
              <a:t>Δίνεται </a:t>
            </a:r>
            <a:r>
              <a:rPr lang="el-GR" sz="2200" dirty="0"/>
              <a:t>δυνατότητα πρόσβασης και εμπλοκής των δικαιούχων στη λήψη αποφάσεων που τους </a:t>
            </a:r>
            <a:r>
              <a:rPr lang="el-GR" sz="2200" dirty="0" smtClean="0"/>
              <a:t>αφορούν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dirty="0" smtClean="0"/>
              <a:t>Σύνδεση </a:t>
            </a:r>
            <a:r>
              <a:rPr lang="el-GR" sz="2200" dirty="0"/>
              <a:t>της Τοπικής Κοινωνίας με την Ευρύτερη </a:t>
            </a:r>
            <a:r>
              <a:rPr lang="el-GR" sz="2200" dirty="0" smtClean="0"/>
              <a:t>κοινωνία</a:t>
            </a:r>
            <a:r>
              <a:rPr lang="en-US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74866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Προσδιοριστικοί παράγοντες για τον καθορισμό των αναγκών υγείας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Επίπεδο ωρίμανσης του πληθυσμού: α) προ σχέδιο, β</a:t>
            </a:r>
            <a:r>
              <a:rPr lang="el-GR" dirty="0" smtClean="0"/>
              <a:t>) σχέδιο</a:t>
            </a:r>
            <a:r>
              <a:rPr lang="el-GR" dirty="0"/>
              <a:t>, γ) προετοιμασία, δ) δράση, ε</a:t>
            </a:r>
            <a:r>
              <a:rPr lang="el-GR" dirty="0" smtClean="0"/>
              <a:t>) συντήρηση</a:t>
            </a:r>
            <a:r>
              <a:rPr lang="el-GR" dirty="0"/>
              <a:t>, και στ) </a:t>
            </a:r>
            <a:r>
              <a:rPr lang="el-GR" dirty="0" smtClean="0"/>
              <a:t>υποτροπή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  <a:p>
            <a:r>
              <a:rPr lang="el-GR" dirty="0"/>
              <a:t>Γεωγραφική κατανομή τοπικής κοινωνίας: α</a:t>
            </a:r>
            <a:r>
              <a:rPr lang="el-GR" dirty="0" smtClean="0"/>
              <a:t>) παράγοντες </a:t>
            </a:r>
            <a:r>
              <a:rPr lang="el-GR" dirty="0"/>
              <a:t>που έχουν σχέση με τα «πιστεύω»  αρχές κοινωνικές δομές κλπ β</a:t>
            </a:r>
            <a:r>
              <a:rPr lang="el-GR" dirty="0" smtClean="0"/>
              <a:t>) εξωτερικοί </a:t>
            </a:r>
            <a:r>
              <a:rPr lang="el-GR" dirty="0"/>
              <a:t>περιβαλλοντικοί </a:t>
            </a:r>
            <a:r>
              <a:rPr lang="el-GR" dirty="0" smtClean="0"/>
              <a:t>παράγοντες</a:t>
            </a:r>
            <a:r>
              <a:rPr lang="en-US" dirty="0" smtClean="0"/>
              <a:t>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18164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Παράγοντες διαμόρφωσης του </a:t>
            </a:r>
            <a:r>
              <a:rPr lang="el-GR" dirty="0" smtClean="0"/>
              <a:t>επίπεδου υγείας </a:t>
            </a:r>
            <a:r>
              <a:rPr lang="el-GR" dirty="0"/>
              <a:t>στην τοπική </a:t>
            </a:r>
            <a:r>
              <a:rPr lang="el-GR" dirty="0" smtClean="0"/>
              <a:t>κοινωνία</a:t>
            </a:r>
            <a:r>
              <a:rPr lang="el-GR" dirty="0"/>
              <a:t>: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Δημογραφική </a:t>
            </a:r>
            <a:r>
              <a:rPr lang="el-GR" dirty="0" smtClean="0"/>
              <a:t>εξέλιξη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Περιβάλλον Ανάπτυξης και Δραστηριοποίησης του </a:t>
            </a:r>
            <a:r>
              <a:rPr lang="el-GR" dirty="0" smtClean="0"/>
              <a:t>Πολίτη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Προσφερόμενες Δημόσιες </a:t>
            </a:r>
            <a:r>
              <a:rPr lang="el-GR" dirty="0" smtClean="0"/>
              <a:t>Υπηρεσίες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Πολιτισμική </a:t>
            </a:r>
            <a:r>
              <a:rPr lang="el-GR" dirty="0" smtClean="0"/>
              <a:t>Ανάπτυξη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Παρεχόμενες Υπηρεσίες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Ολιστική προσέγγιση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διατήρηση και βελτίωση του επιπέδου υγείας επιτυγχάνεται:</a:t>
            </a:r>
          </a:p>
          <a:p>
            <a:pPr lvl="1"/>
            <a:r>
              <a:rPr lang="el-GR" dirty="0"/>
              <a:t>Υπηρεσίες πρόληψης και αγωγής υγείας, </a:t>
            </a:r>
          </a:p>
          <a:p>
            <a:pPr lvl="1"/>
            <a:r>
              <a:rPr lang="el-GR" dirty="0"/>
              <a:t>Αποκέντρωση </a:t>
            </a:r>
            <a:r>
              <a:rPr lang="el-GR" dirty="0" smtClean="0"/>
              <a:t>Υπηρεσιών</a:t>
            </a:r>
            <a:r>
              <a:rPr lang="en-US" dirty="0" smtClean="0"/>
              <a:t>,</a:t>
            </a:r>
            <a:endParaRPr lang="el-GR" dirty="0"/>
          </a:p>
          <a:p>
            <a:pPr lvl="1"/>
            <a:r>
              <a:rPr lang="el-GR" dirty="0"/>
              <a:t>Ενεργητική συμμετοχή της κοινότητας και του ίδιου του </a:t>
            </a:r>
            <a:r>
              <a:rPr lang="el-GR" dirty="0" smtClean="0"/>
              <a:t>πολίτη</a:t>
            </a:r>
            <a:r>
              <a:rPr lang="en-US" dirty="0"/>
              <a:t>,</a:t>
            </a:r>
            <a:endParaRPr lang="el-GR" dirty="0"/>
          </a:p>
          <a:p>
            <a:pPr lvl="1"/>
            <a:r>
              <a:rPr lang="el-GR" dirty="0"/>
              <a:t>Συντονισμένη δράση πολλών άλλων τομέων της κοινωνικής </a:t>
            </a:r>
            <a:r>
              <a:rPr lang="el-GR" dirty="0" smtClean="0"/>
              <a:t>Φροντίδας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82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9" name="Oval 35"/>
          <p:cNvSpPr>
            <a:spLocks noChangeArrowheads="1"/>
          </p:cNvSpPr>
          <p:nvPr/>
        </p:nvSpPr>
        <p:spPr bwMode="auto">
          <a:xfrm>
            <a:off x="900113" y="692150"/>
            <a:ext cx="6911975" cy="5905500"/>
          </a:xfrm>
          <a:prstGeom prst="ellipse">
            <a:avLst/>
          </a:prstGeom>
          <a:noFill/>
          <a:ln w="254000">
            <a:solidFill>
              <a:srgbClr val="38334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60772" name="Rectangle 3"/>
          <p:cNvSpPr>
            <a:spLocks noChangeArrowheads="1"/>
          </p:cNvSpPr>
          <p:nvPr/>
        </p:nvSpPr>
        <p:spPr bwMode="auto">
          <a:xfrm>
            <a:off x="1828800" y="78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160773" name="Freeform 5"/>
          <p:cNvSpPr>
            <a:spLocks/>
          </p:cNvSpPr>
          <p:nvPr/>
        </p:nvSpPr>
        <p:spPr bwMode="auto">
          <a:xfrm>
            <a:off x="900113" y="668338"/>
            <a:ext cx="6892925" cy="5922962"/>
          </a:xfrm>
          <a:custGeom>
            <a:avLst/>
            <a:gdLst>
              <a:gd name="T0" fmla="*/ 2147483647 w 4342"/>
              <a:gd name="T1" fmla="*/ 2147483647 h 3731"/>
              <a:gd name="T2" fmla="*/ 2147483647 w 4342"/>
              <a:gd name="T3" fmla="*/ 2147483647 h 3731"/>
              <a:gd name="T4" fmla="*/ 2147483647 w 4342"/>
              <a:gd name="T5" fmla="*/ 2147483647 h 3731"/>
              <a:gd name="T6" fmla="*/ 2147483647 w 4342"/>
              <a:gd name="T7" fmla="*/ 2147483647 h 3731"/>
              <a:gd name="T8" fmla="*/ 2147483647 w 4342"/>
              <a:gd name="T9" fmla="*/ 2147483647 h 3731"/>
              <a:gd name="T10" fmla="*/ 2147483647 w 4342"/>
              <a:gd name="T11" fmla="*/ 2147483647 h 3731"/>
              <a:gd name="T12" fmla="*/ 2147483647 w 4342"/>
              <a:gd name="T13" fmla="*/ 2147483647 h 3731"/>
              <a:gd name="T14" fmla="*/ 2147483647 w 4342"/>
              <a:gd name="T15" fmla="*/ 2147483647 h 3731"/>
              <a:gd name="T16" fmla="*/ 2147483647 w 4342"/>
              <a:gd name="T17" fmla="*/ 2147483647 h 3731"/>
              <a:gd name="T18" fmla="*/ 2147483647 w 4342"/>
              <a:gd name="T19" fmla="*/ 2147483647 h 3731"/>
              <a:gd name="T20" fmla="*/ 2147483647 w 4342"/>
              <a:gd name="T21" fmla="*/ 2147483647 h 3731"/>
              <a:gd name="T22" fmla="*/ 2147483647 w 4342"/>
              <a:gd name="T23" fmla="*/ 2147483647 h 3731"/>
              <a:gd name="T24" fmla="*/ 2147483647 w 4342"/>
              <a:gd name="T25" fmla="*/ 2147483647 h 3731"/>
              <a:gd name="T26" fmla="*/ 2147483647 w 4342"/>
              <a:gd name="T27" fmla="*/ 2147483647 h 3731"/>
              <a:gd name="T28" fmla="*/ 2147483647 w 4342"/>
              <a:gd name="T29" fmla="*/ 2147483647 h 3731"/>
              <a:gd name="T30" fmla="*/ 2147483647 w 4342"/>
              <a:gd name="T31" fmla="*/ 2147483647 h 3731"/>
              <a:gd name="T32" fmla="*/ 2147483647 w 4342"/>
              <a:gd name="T33" fmla="*/ 2147483647 h 3731"/>
              <a:gd name="T34" fmla="*/ 2147483647 w 4342"/>
              <a:gd name="T35" fmla="*/ 2147483647 h 3731"/>
              <a:gd name="T36" fmla="*/ 2147483647 w 4342"/>
              <a:gd name="T37" fmla="*/ 2147483647 h 3731"/>
              <a:gd name="T38" fmla="*/ 2147483647 w 4342"/>
              <a:gd name="T39" fmla="*/ 2147483647 h 3731"/>
              <a:gd name="T40" fmla="*/ 2147483647 w 4342"/>
              <a:gd name="T41" fmla="*/ 2147483647 h 3731"/>
              <a:gd name="T42" fmla="*/ 2147483647 w 4342"/>
              <a:gd name="T43" fmla="*/ 2147483647 h 3731"/>
              <a:gd name="T44" fmla="*/ 2147483647 w 4342"/>
              <a:gd name="T45" fmla="*/ 2147483647 h 3731"/>
              <a:gd name="T46" fmla="*/ 2147483647 w 4342"/>
              <a:gd name="T47" fmla="*/ 2147483647 h 3731"/>
              <a:gd name="T48" fmla="*/ 2147483647 w 4342"/>
              <a:gd name="T49" fmla="*/ 2147483647 h 3731"/>
              <a:gd name="T50" fmla="*/ 2147483647 w 4342"/>
              <a:gd name="T51" fmla="*/ 2147483647 h 3731"/>
              <a:gd name="T52" fmla="*/ 2147483647 w 4342"/>
              <a:gd name="T53" fmla="*/ 2147483647 h 3731"/>
              <a:gd name="T54" fmla="*/ 2147483647 w 4342"/>
              <a:gd name="T55" fmla="*/ 2147483647 h 3731"/>
              <a:gd name="T56" fmla="*/ 2147483647 w 4342"/>
              <a:gd name="T57" fmla="*/ 2147483647 h 3731"/>
              <a:gd name="T58" fmla="*/ 2147483647 w 4342"/>
              <a:gd name="T59" fmla="*/ 2147483647 h 3731"/>
              <a:gd name="T60" fmla="*/ 2147483647 w 4342"/>
              <a:gd name="T61" fmla="*/ 2147483647 h 3731"/>
              <a:gd name="T62" fmla="*/ 2147483647 w 4342"/>
              <a:gd name="T63" fmla="*/ 2147483647 h 3731"/>
              <a:gd name="T64" fmla="*/ 2147483647 w 4342"/>
              <a:gd name="T65" fmla="*/ 2147483647 h 3731"/>
              <a:gd name="T66" fmla="*/ 2147483647 w 4342"/>
              <a:gd name="T67" fmla="*/ 2147483647 h 3731"/>
              <a:gd name="T68" fmla="*/ 2147483647 w 4342"/>
              <a:gd name="T69" fmla="*/ 2147483647 h 3731"/>
              <a:gd name="T70" fmla="*/ 2147483647 w 4342"/>
              <a:gd name="T71" fmla="*/ 2147483647 h 3731"/>
              <a:gd name="T72" fmla="*/ 2147483647 w 4342"/>
              <a:gd name="T73" fmla="*/ 2147483647 h 3731"/>
              <a:gd name="T74" fmla="*/ 2147483647 w 4342"/>
              <a:gd name="T75" fmla="*/ 2147483647 h 3731"/>
              <a:gd name="T76" fmla="*/ 2147483647 w 4342"/>
              <a:gd name="T77" fmla="*/ 2147483647 h 3731"/>
              <a:gd name="T78" fmla="*/ 2147483647 w 4342"/>
              <a:gd name="T79" fmla="*/ 2147483647 h 3731"/>
              <a:gd name="T80" fmla="*/ 2147483647 w 4342"/>
              <a:gd name="T81" fmla="*/ 2147483647 h 3731"/>
              <a:gd name="T82" fmla="*/ 2147483647 w 4342"/>
              <a:gd name="T83" fmla="*/ 2147483647 h 3731"/>
              <a:gd name="T84" fmla="*/ 2147483647 w 4342"/>
              <a:gd name="T85" fmla="*/ 2147483647 h 3731"/>
              <a:gd name="T86" fmla="*/ 2147483647 w 4342"/>
              <a:gd name="T87" fmla="*/ 2147483647 h 3731"/>
              <a:gd name="T88" fmla="*/ 2147483647 w 4342"/>
              <a:gd name="T89" fmla="*/ 2147483647 h 3731"/>
              <a:gd name="T90" fmla="*/ 2147483647 w 4342"/>
              <a:gd name="T91" fmla="*/ 2147483647 h 3731"/>
              <a:gd name="T92" fmla="*/ 2147483647 w 4342"/>
              <a:gd name="T93" fmla="*/ 2147483647 h 3731"/>
              <a:gd name="T94" fmla="*/ 2147483647 w 4342"/>
              <a:gd name="T95" fmla="*/ 2147483647 h 373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342"/>
              <a:gd name="T145" fmla="*/ 0 h 3731"/>
              <a:gd name="T146" fmla="*/ 4342 w 4342"/>
              <a:gd name="T147" fmla="*/ 3731 h 373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342" h="3731">
                <a:moveTo>
                  <a:pt x="0" y="1864"/>
                </a:moveTo>
                <a:lnTo>
                  <a:pt x="4" y="1742"/>
                </a:lnTo>
                <a:lnTo>
                  <a:pt x="19" y="1622"/>
                </a:lnTo>
                <a:lnTo>
                  <a:pt x="42" y="1502"/>
                </a:lnTo>
                <a:lnTo>
                  <a:pt x="73" y="1382"/>
                </a:lnTo>
                <a:lnTo>
                  <a:pt x="116" y="1265"/>
                </a:lnTo>
                <a:lnTo>
                  <a:pt x="166" y="1151"/>
                </a:lnTo>
                <a:lnTo>
                  <a:pt x="223" y="1041"/>
                </a:lnTo>
                <a:lnTo>
                  <a:pt x="291" y="933"/>
                </a:lnTo>
                <a:lnTo>
                  <a:pt x="365" y="829"/>
                </a:lnTo>
                <a:lnTo>
                  <a:pt x="448" y="730"/>
                </a:lnTo>
                <a:lnTo>
                  <a:pt x="538" y="636"/>
                </a:lnTo>
                <a:lnTo>
                  <a:pt x="635" y="546"/>
                </a:lnTo>
                <a:lnTo>
                  <a:pt x="740" y="463"/>
                </a:lnTo>
                <a:lnTo>
                  <a:pt x="849" y="385"/>
                </a:lnTo>
                <a:lnTo>
                  <a:pt x="965" y="314"/>
                </a:lnTo>
                <a:lnTo>
                  <a:pt x="1086" y="251"/>
                </a:lnTo>
                <a:lnTo>
                  <a:pt x="1211" y="192"/>
                </a:lnTo>
                <a:lnTo>
                  <a:pt x="1340" y="143"/>
                </a:lnTo>
                <a:lnTo>
                  <a:pt x="1472" y="100"/>
                </a:lnTo>
                <a:lnTo>
                  <a:pt x="1608" y="63"/>
                </a:lnTo>
                <a:lnTo>
                  <a:pt x="1747" y="37"/>
                </a:lnTo>
                <a:lnTo>
                  <a:pt x="1887" y="16"/>
                </a:lnTo>
                <a:lnTo>
                  <a:pt x="2027" y="4"/>
                </a:lnTo>
                <a:lnTo>
                  <a:pt x="2170" y="0"/>
                </a:lnTo>
                <a:lnTo>
                  <a:pt x="2312" y="4"/>
                </a:lnTo>
                <a:lnTo>
                  <a:pt x="2454" y="16"/>
                </a:lnTo>
                <a:lnTo>
                  <a:pt x="2594" y="37"/>
                </a:lnTo>
                <a:lnTo>
                  <a:pt x="2732" y="63"/>
                </a:lnTo>
                <a:lnTo>
                  <a:pt x="2869" y="100"/>
                </a:lnTo>
                <a:lnTo>
                  <a:pt x="3002" y="143"/>
                </a:lnTo>
                <a:lnTo>
                  <a:pt x="3130" y="192"/>
                </a:lnTo>
                <a:lnTo>
                  <a:pt x="3256" y="251"/>
                </a:lnTo>
                <a:lnTo>
                  <a:pt x="3377" y="314"/>
                </a:lnTo>
                <a:lnTo>
                  <a:pt x="3493" y="385"/>
                </a:lnTo>
                <a:lnTo>
                  <a:pt x="3602" y="463"/>
                </a:lnTo>
                <a:lnTo>
                  <a:pt x="3706" y="546"/>
                </a:lnTo>
                <a:lnTo>
                  <a:pt x="3803" y="636"/>
                </a:lnTo>
                <a:lnTo>
                  <a:pt x="3893" y="730"/>
                </a:lnTo>
                <a:lnTo>
                  <a:pt x="3974" y="829"/>
                </a:lnTo>
                <a:lnTo>
                  <a:pt x="4050" y="933"/>
                </a:lnTo>
                <a:lnTo>
                  <a:pt x="4116" y="1041"/>
                </a:lnTo>
                <a:lnTo>
                  <a:pt x="4176" y="1151"/>
                </a:lnTo>
                <a:lnTo>
                  <a:pt x="4225" y="1265"/>
                </a:lnTo>
                <a:lnTo>
                  <a:pt x="4268" y="1382"/>
                </a:lnTo>
                <a:lnTo>
                  <a:pt x="4299" y="1502"/>
                </a:lnTo>
                <a:lnTo>
                  <a:pt x="4323" y="1622"/>
                </a:lnTo>
                <a:lnTo>
                  <a:pt x="4337" y="1742"/>
                </a:lnTo>
                <a:lnTo>
                  <a:pt x="4342" y="1864"/>
                </a:lnTo>
                <a:lnTo>
                  <a:pt x="4337" y="1987"/>
                </a:lnTo>
                <a:lnTo>
                  <a:pt x="4323" y="2109"/>
                </a:lnTo>
                <a:lnTo>
                  <a:pt x="4299" y="2229"/>
                </a:lnTo>
                <a:lnTo>
                  <a:pt x="4268" y="2347"/>
                </a:lnTo>
                <a:lnTo>
                  <a:pt x="4225" y="2466"/>
                </a:lnTo>
                <a:lnTo>
                  <a:pt x="4176" y="2580"/>
                </a:lnTo>
                <a:lnTo>
                  <a:pt x="4116" y="2690"/>
                </a:lnTo>
                <a:lnTo>
                  <a:pt x="4050" y="2798"/>
                </a:lnTo>
                <a:lnTo>
                  <a:pt x="3974" y="2902"/>
                </a:lnTo>
                <a:lnTo>
                  <a:pt x="3893" y="3001"/>
                </a:lnTo>
                <a:lnTo>
                  <a:pt x="3803" y="3095"/>
                </a:lnTo>
                <a:lnTo>
                  <a:pt x="3706" y="3185"/>
                </a:lnTo>
                <a:lnTo>
                  <a:pt x="3602" y="3268"/>
                </a:lnTo>
                <a:lnTo>
                  <a:pt x="3493" y="3346"/>
                </a:lnTo>
                <a:lnTo>
                  <a:pt x="3377" y="3415"/>
                </a:lnTo>
                <a:lnTo>
                  <a:pt x="3256" y="3480"/>
                </a:lnTo>
                <a:lnTo>
                  <a:pt x="3130" y="3537"/>
                </a:lnTo>
                <a:lnTo>
                  <a:pt x="3002" y="3588"/>
                </a:lnTo>
                <a:lnTo>
                  <a:pt x="2869" y="3631"/>
                </a:lnTo>
                <a:lnTo>
                  <a:pt x="2732" y="3668"/>
                </a:lnTo>
                <a:lnTo>
                  <a:pt x="2594" y="3694"/>
                </a:lnTo>
                <a:lnTo>
                  <a:pt x="2454" y="3715"/>
                </a:lnTo>
                <a:lnTo>
                  <a:pt x="2312" y="3727"/>
                </a:lnTo>
                <a:lnTo>
                  <a:pt x="2170" y="3731"/>
                </a:lnTo>
                <a:lnTo>
                  <a:pt x="2027" y="3727"/>
                </a:lnTo>
                <a:lnTo>
                  <a:pt x="1887" y="3715"/>
                </a:lnTo>
                <a:lnTo>
                  <a:pt x="1747" y="3694"/>
                </a:lnTo>
                <a:lnTo>
                  <a:pt x="1608" y="3668"/>
                </a:lnTo>
                <a:lnTo>
                  <a:pt x="1472" y="3631"/>
                </a:lnTo>
                <a:lnTo>
                  <a:pt x="1340" y="3588"/>
                </a:lnTo>
                <a:lnTo>
                  <a:pt x="1211" y="3537"/>
                </a:lnTo>
                <a:lnTo>
                  <a:pt x="1086" y="3480"/>
                </a:lnTo>
                <a:lnTo>
                  <a:pt x="965" y="3415"/>
                </a:lnTo>
                <a:lnTo>
                  <a:pt x="849" y="3346"/>
                </a:lnTo>
                <a:lnTo>
                  <a:pt x="740" y="3268"/>
                </a:lnTo>
                <a:lnTo>
                  <a:pt x="635" y="3185"/>
                </a:lnTo>
                <a:lnTo>
                  <a:pt x="538" y="3095"/>
                </a:lnTo>
                <a:lnTo>
                  <a:pt x="448" y="3001"/>
                </a:lnTo>
                <a:lnTo>
                  <a:pt x="365" y="2902"/>
                </a:lnTo>
                <a:lnTo>
                  <a:pt x="291" y="2798"/>
                </a:lnTo>
                <a:lnTo>
                  <a:pt x="223" y="2690"/>
                </a:lnTo>
                <a:lnTo>
                  <a:pt x="166" y="2580"/>
                </a:lnTo>
                <a:lnTo>
                  <a:pt x="116" y="2466"/>
                </a:lnTo>
                <a:lnTo>
                  <a:pt x="73" y="2347"/>
                </a:lnTo>
                <a:lnTo>
                  <a:pt x="42" y="2229"/>
                </a:lnTo>
                <a:lnTo>
                  <a:pt x="19" y="2109"/>
                </a:lnTo>
                <a:lnTo>
                  <a:pt x="4" y="1987"/>
                </a:lnTo>
                <a:lnTo>
                  <a:pt x="0" y="1864"/>
                </a:lnTo>
                <a:close/>
              </a:path>
            </a:pathLst>
          </a:custGeom>
          <a:solidFill>
            <a:srgbClr val="9C96B8"/>
          </a:solidFill>
          <a:ln w="3175">
            <a:solidFill>
              <a:srgbClr val="383347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41990" name="Freeform 6"/>
          <p:cNvSpPr>
            <a:spLocks/>
          </p:cNvSpPr>
          <p:nvPr/>
        </p:nvSpPr>
        <p:spPr bwMode="auto">
          <a:xfrm>
            <a:off x="1668462" y="1319213"/>
            <a:ext cx="5451475" cy="4683125"/>
          </a:xfrm>
          <a:custGeom>
            <a:avLst/>
            <a:gdLst>
              <a:gd name="T0" fmla="*/ 2147483647 w 3434"/>
              <a:gd name="T1" fmla="*/ 2147483647 h 2950"/>
              <a:gd name="T2" fmla="*/ 2147483647 w 3434"/>
              <a:gd name="T3" fmla="*/ 2147483647 h 2950"/>
              <a:gd name="T4" fmla="*/ 2147483647 w 3434"/>
              <a:gd name="T5" fmla="*/ 2147483647 h 2950"/>
              <a:gd name="T6" fmla="*/ 2147483647 w 3434"/>
              <a:gd name="T7" fmla="*/ 2147483647 h 2950"/>
              <a:gd name="T8" fmla="*/ 2147483647 w 3434"/>
              <a:gd name="T9" fmla="*/ 2147483647 h 2950"/>
              <a:gd name="T10" fmla="*/ 2147483647 w 3434"/>
              <a:gd name="T11" fmla="*/ 2147483647 h 2950"/>
              <a:gd name="T12" fmla="*/ 2147483647 w 3434"/>
              <a:gd name="T13" fmla="*/ 2147483647 h 2950"/>
              <a:gd name="T14" fmla="*/ 2147483647 w 3434"/>
              <a:gd name="T15" fmla="*/ 2147483647 h 2950"/>
              <a:gd name="T16" fmla="*/ 2147483647 w 3434"/>
              <a:gd name="T17" fmla="*/ 2147483647 h 2950"/>
              <a:gd name="T18" fmla="*/ 2147483647 w 3434"/>
              <a:gd name="T19" fmla="*/ 2147483647 h 2950"/>
              <a:gd name="T20" fmla="*/ 2147483647 w 3434"/>
              <a:gd name="T21" fmla="*/ 0 h 2950"/>
              <a:gd name="T22" fmla="*/ 2147483647 w 3434"/>
              <a:gd name="T23" fmla="*/ 2147483647 h 2950"/>
              <a:gd name="T24" fmla="*/ 2147483647 w 3434"/>
              <a:gd name="T25" fmla="*/ 2147483647 h 2950"/>
              <a:gd name="T26" fmla="*/ 2147483647 w 3434"/>
              <a:gd name="T27" fmla="*/ 2147483647 h 2950"/>
              <a:gd name="T28" fmla="*/ 2147483647 w 3434"/>
              <a:gd name="T29" fmla="*/ 2147483647 h 2950"/>
              <a:gd name="T30" fmla="*/ 2147483647 w 3434"/>
              <a:gd name="T31" fmla="*/ 2147483647 h 2950"/>
              <a:gd name="T32" fmla="*/ 2147483647 w 3434"/>
              <a:gd name="T33" fmla="*/ 2147483647 h 2950"/>
              <a:gd name="T34" fmla="*/ 2147483647 w 3434"/>
              <a:gd name="T35" fmla="*/ 2147483647 h 2950"/>
              <a:gd name="T36" fmla="*/ 2147483647 w 3434"/>
              <a:gd name="T37" fmla="*/ 2147483647 h 2950"/>
              <a:gd name="T38" fmla="*/ 2147483647 w 3434"/>
              <a:gd name="T39" fmla="*/ 2147483647 h 2950"/>
              <a:gd name="T40" fmla="*/ 2147483647 w 3434"/>
              <a:gd name="T41" fmla="*/ 2147483647 h 2950"/>
              <a:gd name="T42" fmla="*/ 2147483647 w 3434"/>
              <a:gd name="T43" fmla="*/ 2147483647 h 2950"/>
              <a:gd name="T44" fmla="*/ 2147483647 w 3434"/>
              <a:gd name="T45" fmla="*/ 2147483647 h 2950"/>
              <a:gd name="T46" fmla="*/ 2147483647 w 3434"/>
              <a:gd name="T47" fmla="*/ 2147483647 h 2950"/>
              <a:gd name="T48" fmla="*/ 2147483647 w 3434"/>
              <a:gd name="T49" fmla="*/ 2147483647 h 2950"/>
              <a:gd name="T50" fmla="*/ 2147483647 w 3434"/>
              <a:gd name="T51" fmla="*/ 2147483647 h 2950"/>
              <a:gd name="T52" fmla="*/ 2147483647 w 3434"/>
              <a:gd name="T53" fmla="*/ 2147483647 h 2950"/>
              <a:gd name="T54" fmla="*/ 2147483647 w 3434"/>
              <a:gd name="T55" fmla="*/ 2147483647 h 2950"/>
              <a:gd name="T56" fmla="*/ 2147483647 w 3434"/>
              <a:gd name="T57" fmla="*/ 2147483647 h 2950"/>
              <a:gd name="T58" fmla="*/ 2147483647 w 3434"/>
              <a:gd name="T59" fmla="*/ 2147483647 h 2950"/>
              <a:gd name="T60" fmla="*/ 2147483647 w 3434"/>
              <a:gd name="T61" fmla="*/ 2147483647 h 2950"/>
              <a:gd name="T62" fmla="*/ 2147483647 w 3434"/>
              <a:gd name="T63" fmla="*/ 2147483647 h 2950"/>
              <a:gd name="T64" fmla="*/ 2147483647 w 3434"/>
              <a:gd name="T65" fmla="*/ 2147483647 h 2950"/>
              <a:gd name="T66" fmla="*/ 2147483647 w 3434"/>
              <a:gd name="T67" fmla="*/ 2147483647 h 2950"/>
              <a:gd name="T68" fmla="*/ 2147483647 w 3434"/>
              <a:gd name="T69" fmla="*/ 2147483647 h 2950"/>
              <a:gd name="T70" fmla="*/ 2147483647 w 3434"/>
              <a:gd name="T71" fmla="*/ 2147483647 h 2950"/>
              <a:gd name="T72" fmla="*/ 2147483647 w 3434"/>
              <a:gd name="T73" fmla="*/ 2147483647 h 2950"/>
              <a:gd name="T74" fmla="*/ 2147483647 w 3434"/>
              <a:gd name="T75" fmla="*/ 2147483647 h 2950"/>
              <a:gd name="T76" fmla="*/ 2147483647 w 3434"/>
              <a:gd name="T77" fmla="*/ 2147483647 h 2950"/>
              <a:gd name="T78" fmla="*/ 2147483647 w 3434"/>
              <a:gd name="T79" fmla="*/ 2147483647 h 2950"/>
              <a:gd name="T80" fmla="*/ 2147483647 w 3434"/>
              <a:gd name="T81" fmla="*/ 2147483647 h 2950"/>
              <a:gd name="T82" fmla="*/ 2147483647 w 3434"/>
              <a:gd name="T83" fmla="*/ 2147483647 h 2950"/>
              <a:gd name="T84" fmla="*/ 2147483647 w 3434"/>
              <a:gd name="T85" fmla="*/ 2147483647 h 29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434"/>
              <a:gd name="T130" fmla="*/ 0 h 2950"/>
              <a:gd name="T131" fmla="*/ 3434 w 3434"/>
              <a:gd name="T132" fmla="*/ 2950 h 295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434" h="2950">
                <a:moveTo>
                  <a:pt x="0" y="1475"/>
                </a:moveTo>
                <a:lnTo>
                  <a:pt x="5" y="1367"/>
                </a:lnTo>
                <a:lnTo>
                  <a:pt x="17" y="1261"/>
                </a:lnTo>
                <a:lnTo>
                  <a:pt x="40" y="1153"/>
                </a:lnTo>
                <a:lnTo>
                  <a:pt x="71" y="1049"/>
                </a:lnTo>
                <a:lnTo>
                  <a:pt x="114" y="947"/>
                </a:lnTo>
                <a:lnTo>
                  <a:pt x="161" y="849"/>
                </a:lnTo>
                <a:lnTo>
                  <a:pt x="218" y="754"/>
                </a:lnTo>
                <a:lnTo>
                  <a:pt x="285" y="660"/>
                </a:lnTo>
                <a:lnTo>
                  <a:pt x="358" y="572"/>
                </a:lnTo>
                <a:lnTo>
                  <a:pt x="439" y="491"/>
                </a:lnTo>
                <a:lnTo>
                  <a:pt x="524" y="413"/>
                </a:lnTo>
                <a:lnTo>
                  <a:pt x="619" y="340"/>
                </a:lnTo>
                <a:lnTo>
                  <a:pt x="719" y="275"/>
                </a:lnTo>
                <a:lnTo>
                  <a:pt x="823" y="216"/>
                </a:lnTo>
                <a:lnTo>
                  <a:pt x="932" y="163"/>
                </a:lnTo>
                <a:lnTo>
                  <a:pt x="1046" y="116"/>
                </a:lnTo>
                <a:lnTo>
                  <a:pt x="1162" y="79"/>
                </a:lnTo>
                <a:lnTo>
                  <a:pt x="1283" y="46"/>
                </a:lnTo>
                <a:lnTo>
                  <a:pt x="1404" y="24"/>
                </a:lnTo>
                <a:lnTo>
                  <a:pt x="1530" y="8"/>
                </a:lnTo>
                <a:lnTo>
                  <a:pt x="1653" y="0"/>
                </a:lnTo>
                <a:lnTo>
                  <a:pt x="1779" y="0"/>
                </a:lnTo>
                <a:lnTo>
                  <a:pt x="1904" y="8"/>
                </a:lnTo>
                <a:lnTo>
                  <a:pt x="2028" y="24"/>
                </a:lnTo>
                <a:lnTo>
                  <a:pt x="2151" y="46"/>
                </a:lnTo>
                <a:lnTo>
                  <a:pt x="2272" y="79"/>
                </a:lnTo>
                <a:lnTo>
                  <a:pt x="2388" y="116"/>
                </a:lnTo>
                <a:lnTo>
                  <a:pt x="2502" y="163"/>
                </a:lnTo>
                <a:lnTo>
                  <a:pt x="2611" y="216"/>
                </a:lnTo>
                <a:lnTo>
                  <a:pt x="2715" y="275"/>
                </a:lnTo>
                <a:lnTo>
                  <a:pt x="2815" y="340"/>
                </a:lnTo>
                <a:lnTo>
                  <a:pt x="2910" y="413"/>
                </a:lnTo>
                <a:lnTo>
                  <a:pt x="2995" y="491"/>
                </a:lnTo>
                <a:lnTo>
                  <a:pt x="3076" y="572"/>
                </a:lnTo>
                <a:lnTo>
                  <a:pt x="3149" y="660"/>
                </a:lnTo>
                <a:lnTo>
                  <a:pt x="3213" y="754"/>
                </a:lnTo>
                <a:lnTo>
                  <a:pt x="3273" y="849"/>
                </a:lnTo>
                <a:lnTo>
                  <a:pt x="3320" y="947"/>
                </a:lnTo>
                <a:lnTo>
                  <a:pt x="3360" y="1049"/>
                </a:lnTo>
                <a:lnTo>
                  <a:pt x="3394" y="1153"/>
                </a:lnTo>
                <a:lnTo>
                  <a:pt x="3415" y="1261"/>
                </a:lnTo>
                <a:lnTo>
                  <a:pt x="3429" y="1367"/>
                </a:lnTo>
                <a:lnTo>
                  <a:pt x="3434" y="1475"/>
                </a:lnTo>
                <a:lnTo>
                  <a:pt x="3429" y="1583"/>
                </a:lnTo>
                <a:lnTo>
                  <a:pt x="3415" y="1689"/>
                </a:lnTo>
                <a:lnTo>
                  <a:pt x="3394" y="1795"/>
                </a:lnTo>
                <a:lnTo>
                  <a:pt x="3360" y="1901"/>
                </a:lnTo>
                <a:lnTo>
                  <a:pt x="3320" y="2003"/>
                </a:lnTo>
                <a:lnTo>
                  <a:pt x="3273" y="2100"/>
                </a:lnTo>
                <a:lnTo>
                  <a:pt x="3213" y="2196"/>
                </a:lnTo>
                <a:lnTo>
                  <a:pt x="3149" y="2290"/>
                </a:lnTo>
                <a:lnTo>
                  <a:pt x="3076" y="2378"/>
                </a:lnTo>
                <a:lnTo>
                  <a:pt x="2995" y="2459"/>
                </a:lnTo>
                <a:lnTo>
                  <a:pt x="2910" y="2536"/>
                </a:lnTo>
                <a:lnTo>
                  <a:pt x="2815" y="2610"/>
                </a:lnTo>
                <a:lnTo>
                  <a:pt x="2715" y="2675"/>
                </a:lnTo>
                <a:lnTo>
                  <a:pt x="2611" y="2734"/>
                </a:lnTo>
                <a:lnTo>
                  <a:pt x="2502" y="2787"/>
                </a:lnTo>
                <a:lnTo>
                  <a:pt x="2388" y="2832"/>
                </a:lnTo>
                <a:lnTo>
                  <a:pt x="2272" y="2871"/>
                </a:lnTo>
                <a:lnTo>
                  <a:pt x="2151" y="2903"/>
                </a:lnTo>
                <a:lnTo>
                  <a:pt x="2028" y="2926"/>
                </a:lnTo>
                <a:lnTo>
                  <a:pt x="1904" y="2942"/>
                </a:lnTo>
                <a:lnTo>
                  <a:pt x="1779" y="2950"/>
                </a:lnTo>
                <a:lnTo>
                  <a:pt x="1653" y="2950"/>
                </a:lnTo>
                <a:lnTo>
                  <a:pt x="1530" y="2942"/>
                </a:lnTo>
                <a:lnTo>
                  <a:pt x="1404" y="2926"/>
                </a:lnTo>
                <a:lnTo>
                  <a:pt x="1283" y="2903"/>
                </a:lnTo>
                <a:lnTo>
                  <a:pt x="1162" y="2871"/>
                </a:lnTo>
                <a:lnTo>
                  <a:pt x="1046" y="2832"/>
                </a:lnTo>
                <a:lnTo>
                  <a:pt x="932" y="2787"/>
                </a:lnTo>
                <a:lnTo>
                  <a:pt x="823" y="2734"/>
                </a:lnTo>
                <a:lnTo>
                  <a:pt x="719" y="2675"/>
                </a:lnTo>
                <a:lnTo>
                  <a:pt x="619" y="2610"/>
                </a:lnTo>
                <a:lnTo>
                  <a:pt x="524" y="2536"/>
                </a:lnTo>
                <a:lnTo>
                  <a:pt x="439" y="2459"/>
                </a:lnTo>
                <a:lnTo>
                  <a:pt x="358" y="2378"/>
                </a:lnTo>
                <a:lnTo>
                  <a:pt x="285" y="2290"/>
                </a:lnTo>
                <a:lnTo>
                  <a:pt x="218" y="2196"/>
                </a:lnTo>
                <a:lnTo>
                  <a:pt x="161" y="2100"/>
                </a:lnTo>
                <a:lnTo>
                  <a:pt x="114" y="2003"/>
                </a:lnTo>
                <a:lnTo>
                  <a:pt x="71" y="1901"/>
                </a:lnTo>
                <a:lnTo>
                  <a:pt x="40" y="1795"/>
                </a:lnTo>
                <a:lnTo>
                  <a:pt x="17" y="1689"/>
                </a:lnTo>
                <a:lnTo>
                  <a:pt x="5" y="1583"/>
                </a:lnTo>
                <a:lnTo>
                  <a:pt x="0" y="14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47416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41991" name="Freeform 7"/>
          <p:cNvSpPr>
            <a:spLocks/>
          </p:cNvSpPr>
          <p:nvPr/>
        </p:nvSpPr>
        <p:spPr bwMode="auto">
          <a:xfrm>
            <a:off x="2479675" y="2008188"/>
            <a:ext cx="2225675" cy="1905000"/>
          </a:xfrm>
          <a:custGeom>
            <a:avLst/>
            <a:gdLst>
              <a:gd name="T0" fmla="*/ 0 w 1402"/>
              <a:gd name="T1" fmla="*/ 2147483647 h 1200"/>
              <a:gd name="T2" fmla="*/ 2147483647 w 1402"/>
              <a:gd name="T3" fmla="*/ 2147483647 h 1200"/>
              <a:gd name="T4" fmla="*/ 2147483647 w 1402"/>
              <a:gd name="T5" fmla="*/ 2147483647 h 1200"/>
              <a:gd name="T6" fmla="*/ 2147483647 w 1402"/>
              <a:gd name="T7" fmla="*/ 2147483647 h 1200"/>
              <a:gd name="T8" fmla="*/ 2147483647 w 1402"/>
              <a:gd name="T9" fmla="*/ 2147483647 h 1200"/>
              <a:gd name="T10" fmla="*/ 2147483647 w 1402"/>
              <a:gd name="T11" fmla="*/ 2147483647 h 1200"/>
              <a:gd name="T12" fmla="*/ 2147483647 w 1402"/>
              <a:gd name="T13" fmla="*/ 2147483647 h 1200"/>
              <a:gd name="T14" fmla="*/ 2147483647 w 1402"/>
              <a:gd name="T15" fmla="*/ 2147483647 h 1200"/>
              <a:gd name="T16" fmla="*/ 2147483647 w 1402"/>
              <a:gd name="T17" fmla="*/ 2147483647 h 1200"/>
              <a:gd name="T18" fmla="*/ 2147483647 w 1402"/>
              <a:gd name="T19" fmla="*/ 2147483647 h 1200"/>
              <a:gd name="T20" fmla="*/ 2147483647 w 1402"/>
              <a:gd name="T21" fmla="*/ 2147483647 h 1200"/>
              <a:gd name="T22" fmla="*/ 2147483647 w 1402"/>
              <a:gd name="T23" fmla="*/ 2147483647 h 1200"/>
              <a:gd name="T24" fmla="*/ 2147483647 w 1402"/>
              <a:gd name="T25" fmla="*/ 2147483647 h 1200"/>
              <a:gd name="T26" fmla="*/ 2147483647 w 1402"/>
              <a:gd name="T27" fmla="*/ 0 h 1200"/>
              <a:gd name="T28" fmla="*/ 2147483647 w 1402"/>
              <a:gd name="T29" fmla="*/ 0 h 1200"/>
              <a:gd name="T30" fmla="*/ 2147483647 w 1402"/>
              <a:gd name="T31" fmla="*/ 2147483647 h 1200"/>
              <a:gd name="T32" fmla="*/ 2147483647 w 1402"/>
              <a:gd name="T33" fmla="*/ 2147483647 h 1200"/>
              <a:gd name="T34" fmla="*/ 2147483647 w 1402"/>
              <a:gd name="T35" fmla="*/ 2147483647 h 1200"/>
              <a:gd name="T36" fmla="*/ 2147483647 w 1402"/>
              <a:gd name="T37" fmla="*/ 2147483647 h 1200"/>
              <a:gd name="T38" fmla="*/ 2147483647 w 1402"/>
              <a:gd name="T39" fmla="*/ 2147483647 h 1200"/>
              <a:gd name="T40" fmla="*/ 2147483647 w 1402"/>
              <a:gd name="T41" fmla="*/ 2147483647 h 1200"/>
              <a:gd name="T42" fmla="*/ 2147483647 w 1402"/>
              <a:gd name="T43" fmla="*/ 2147483647 h 1200"/>
              <a:gd name="T44" fmla="*/ 2147483647 w 1402"/>
              <a:gd name="T45" fmla="*/ 2147483647 h 1200"/>
              <a:gd name="T46" fmla="*/ 2147483647 w 1402"/>
              <a:gd name="T47" fmla="*/ 2147483647 h 1200"/>
              <a:gd name="T48" fmla="*/ 2147483647 w 1402"/>
              <a:gd name="T49" fmla="*/ 2147483647 h 1200"/>
              <a:gd name="T50" fmla="*/ 2147483647 w 1402"/>
              <a:gd name="T51" fmla="*/ 2147483647 h 1200"/>
              <a:gd name="T52" fmla="*/ 2147483647 w 1402"/>
              <a:gd name="T53" fmla="*/ 2147483647 h 1200"/>
              <a:gd name="T54" fmla="*/ 2147483647 w 1402"/>
              <a:gd name="T55" fmla="*/ 2147483647 h 1200"/>
              <a:gd name="T56" fmla="*/ 2147483647 w 1402"/>
              <a:gd name="T57" fmla="*/ 2147483647 h 1200"/>
              <a:gd name="T58" fmla="*/ 2147483647 w 1402"/>
              <a:gd name="T59" fmla="*/ 2147483647 h 1200"/>
              <a:gd name="T60" fmla="*/ 2147483647 w 1402"/>
              <a:gd name="T61" fmla="*/ 2147483647 h 1200"/>
              <a:gd name="T62" fmla="*/ 2147483647 w 1402"/>
              <a:gd name="T63" fmla="*/ 2147483647 h 1200"/>
              <a:gd name="T64" fmla="*/ 2147483647 w 1402"/>
              <a:gd name="T65" fmla="*/ 2147483647 h 1200"/>
              <a:gd name="T66" fmla="*/ 2147483647 w 1402"/>
              <a:gd name="T67" fmla="*/ 2147483647 h 1200"/>
              <a:gd name="T68" fmla="*/ 2147483647 w 1402"/>
              <a:gd name="T69" fmla="*/ 2147483647 h 1200"/>
              <a:gd name="T70" fmla="*/ 2147483647 w 1402"/>
              <a:gd name="T71" fmla="*/ 2147483647 h 1200"/>
              <a:gd name="T72" fmla="*/ 2147483647 w 1402"/>
              <a:gd name="T73" fmla="*/ 2147483647 h 1200"/>
              <a:gd name="T74" fmla="*/ 2147483647 w 1402"/>
              <a:gd name="T75" fmla="*/ 2147483647 h 1200"/>
              <a:gd name="T76" fmla="*/ 2147483647 w 1402"/>
              <a:gd name="T77" fmla="*/ 2147483647 h 1200"/>
              <a:gd name="T78" fmla="*/ 2147483647 w 1402"/>
              <a:gd name="T79" fmla="*/ 2147483647 h 1200"/>
              <a:gd name="T80" fmla="*/ 2147483647 w 1402"/>
              <a:gd name="T81" fmla="*/ 2147483647 h 1200"/>
              <a:gd name="T82" fmla="*/ 2147483647 w 1402"/>
              <a:gd name="T83" fmla="*/ 2147483647 h 1200"/>
              <a:gd name="T84" fmla="*/ 2147483647 w 1402"/>
              <a:gd name="T85" fmla="*/ 2147483647 h 1200"/>
              <a:gd name="T86" fmla="*/ 2147483647 w 1402"/>
              <a:gd name="T87" fmla="*/ 2147483647 h 1200"/>
              <a:gd name="T88" fmla="*/ 2147483647 w 1402"/>
              <a:gd name="T89" fmla="*/ 2147483647 h 1200"/>
              <a:gd name="T90" fmla="*/ 2147483647 w 1402"/>
              <a:gd name="T91" fmla="*/ 2147483647 h 1200"/>
              <a:gd name="T92" fmla="*/ 2147483647 w 1402"/>
              <a:gd name="T93" fmla="*/ 2147483647 h 1200"/>
              <a:gd name="T94" fmla="*/ 2147483647 w 1402"/>
              <a:gd name="T95" fmla="*/ 2147483647 h 1200"/>
              <a:gd name="T96" fmla="*/ 2147483647 w 1402"/>
              <a:gd name="T97" fmla="*/ 2147483647 h 1200"/>
              <a:gd name="T98" fmla="*/ 2147483647 w 1402"/>
              <a:gd name="T99" fmla="*/ 2147483647 h 1200"/>
              <a:gd name="T100" fmla="*/ 2147483647 w 1402"/>
              <a:gd name="T101" fmla="*/ 2147483647 h 1200"/>
              <a:gd name="T102" fmla="*/ 2147483647 w 1402"/>
              <a:gd name="T103" fmla="*/ 2147483647 h 1200"/>
              <a:gd name="T104" fmla="*/ 2147483647 w 1402"/>
              <a:gd name="T105" fmla="*/ 2147483647 h 1200"/>
              <a:gd name="T106" fmla="*/ 2147483647 w 1402"/>
              <a:gd name="T107" fmla="*/ 2147483647 h 1200"/>
              <a:gd name="T108" fmla="*/ 0 w 1402"/>
              <a:gd name="T109" fmla="*/ 2147483647 h 12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02"/>
              <a:gd name="T166" fmla="*/ 0 h 1200"/>
              <a:gd name="T167" fmla="*/ 1402 w 1402"/>
              <a:gd name="T168" fmla="*/ 1200 h 12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02" h="1200">
                <a:moveTo>
                  <a:pt x="0" y="601"/>
                </a:moveTo>
                <a:lnTo>
                  <a:pt x="5" y="529"/>
                </a:lnTo>
                <a:lnTo>
                  <a:pt x="19" y="462"/>
                </a:lnTo>
                <a:lnTo>
                  <a:pt x="43" y="395"/>
                </a:lnTo>
                <a:lnTo>
                  <a:pt x="76" y="330"/>
                </a:lnTo>
                <a:lnTo>
                  <a:pt x="116" y="269"/>
                </a:lnTo>
                <a:lnTo>
                  <a:pt x="164" y="214"/>
                </a:lnTo>
                <a:lnTo>
                  <a:pt x="221" y="163"/>
                </a:lnTo>
                <a:lnTo>
                  <a:pt x="282" y="118"/>
                </a:lnTo>
                <a:lnTo>
                  <a:pt x="351" y="79"/>
                </a:lnTo>
                <a:lnTo>
                  <a:pt x="425" y="49"/>
                </a:lnTo>
                <a:lnTo>
                  <a:pt x="500" y="24"/>
                </a:lnTo>
                <a:lnTo>
                  <a:pt x="579" y="8"/>
                </a:lnTo>
                <a:lnTo>
                  <a:pt x="659" y="0"/>
                </a:lnTo>
                <a:lnTo>
                  <a:pt x="742" y="0"/>
                </a:lnTo>
                <a:lnTo>
                  <a:pt x="823" y="8"/>
                </a:lnTo>
                <a:lnTo>
                  <a:pt x="901" y="24"/>
                </a:lnTo>
                <a:lnTo>
                  <a:pt x="979" y="49"/>
                </a:lnTo>
                <a:lnTo>
                  <a:pt x="1051" y="79"/>
                </a:lnTo>
                <a:lnTo>
                  <a:pt x="1119" y="118"/>
                </a:lnTo>
                <a:lnTo>
                  <a:pt x="1181" y="163"/>
                </a:lnTo>
                <a:lnTo>
                  <a:pt x="1238" y="214"/>
                </a:lnTo>
                <a:lnTo>
                  <a:pt x="1285" y="269"/>
                </a:lnTo>
                <a:lnTo>
                  <a:pt x="1328" y="330"/>
                </a:lnTo>
                <a:lnTo>
                  <a:pt x="1359" y="395"/>
                </a:lnTo>
                <a:lnTo>
                  <a:pt x="1383" y="462"/>
                </a:lnTo>
                <a:lnTo>
                  <a:pt x="1397" y="529"/>
                </a:lnTo>
                <a:lnTo>
                  <a:pt x="1402" y="601"/>
                </a:lnTo>
                <a:lnTo>
                  <a:pt x="1397" y="670"/>
                </a:lnTo>
                <a:lnTo>
                  <a:pt x="1383" y="739"/>
                </a:lnTo>
                <a:lnTo>
                  <a:pt x="1359" y="807"/>
                </a:lnTo>
                <a:lnTo>
                  <a:pt x="1328" y="870"/>
                </a:lnTo>
                <a:lnTo>
                  <a:pt x="1285" y="931"/>
                </a:lnTo>
                <a:lnTo>
                  <a:pt x="1238" y="986"/>
                </a:lnTo>
                <a:lnTo>
                  <a:pt x="1181" y="1037"/>
                </a:lnTo>
                <a:lnTo>
                  <a:pt x="1119" y="1084"/>
                </a:lnTo>
                <a:lnTo>
                  <a:pt x="1051" y="1120"/>
                </a:lnTo>
                <a:lnTo>
                  <a:pt x="979" y="1153"/>
                </a:lnTo>
                <a:lnTo>
                  <a:pt x="901" y="1177"/>
                </a:lnTo>
                <a:lnTo>
                  <a:pt x="823" y="1192"/>
                </a:lnTo>
                <a:lnTo>
                  <a:pt x="742" y="1200"/>
                </a:lnTo>
                <a:lnTo>
                  <a:pt x="659" y="1200"/>
                </a:lnTo>
                <a:lnTo>
                  <a:pt x="579" y="1192"/>
                </a:lnTo>
                <a:lnTo>
                  <a:pt x="500" y="1177"/>
                </a:lnTo>
                <a:lnTo>
                  <a:pt x="425" y="1153"/>
                </a:lnTo>
                <a:lnTo>
                  <a:pt x="351" y="1120"/>
                </a:lnTo>
                <a:lnTo>
                  <a:pt x="282" y="1084"/>
                </a:lnTo>
                <a:lnTo>
                  <a:pt x="221" y="1037"/>
                </a:lnTo>
                <a:lnTo>
                  <a:pt x="164" y="986"/>
                </a:lnTo>
                <a:lnTo>
                  <a:pt x="116" y="931"/>
                </a:lnTo>
                <a:lnTo>
                  <a:pt x="76" y="870"/>
                </a:lnTo>
                <a:lnTo>
                  <a:pt x="43" y="807"/>
                </a:lnTo>
                <a:lnTo>
                  <a:pt x="19" y="739"/>
                </a:lnTo>
                <a:lnTo>
                  <a:pt x="5" y="670"/>
                </a:lnTo>
                <a:lnTo>
                  <a:pt x="0" y="601"/>
                </a:lnTo>
                <a:close/>
              </a:path>
            </a:pathLst>
          </a:custGeom>
          <a:solidFill>
            <a:srgbClr val="C5C1D5"/>
          </a:solidFill>
          <a:ln w="3175">
            <a:solidFill>
              <a:srgbClr val="9C96B8"/>
            </a:solidFill>
            <a:round/>
            <a:headEnd/>
            <a:tailEnd/>
          </a:ln>
        </p:spPr>
        <p:txBody>
          <a:bodyPr/>
          <a:lstStyle/>
          <a:p>
            <a:endParaRPr lang="el-GR" dirty="0">
              <a:ln w="12700">
                <a:solidFill>
                  <a:srgbClr val="69608E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771775" y="2622550"/>
            <a:ext cx="1512888" cy="7880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1" lang="el-GR" sz="1800" b="1" i="1" dirty="0">
                <a:solidFill>
                  <a:schemeClr val="bg1"/>
                </a:solidFill>
                <a:latin typeface="+mn-lt"/>
              </a:rPr>
              <a:t>Προσδιορισμός Αναγκών της Τοπικής Κοινωνίας</a:t>
            </a:r>
          </a:p>
        </p:txBody>
      </p:sp>
      <p:sp>
        <p:nvSpPr>
          <p:cNvPr id="41995" name="Freeform 11"/>
          <p:cNvSpPr>
            <a:spLocks/>
          </p:cNvSpPr>
          <p:nvPr/>
        </p:nvSpPr>
        <p:spPr bwMode="auto">
          <a:xfrm>
            <a:off x="4483100" y="2198688"/>
            <a:ext cx="2220913" cy="1905000"/>
          </a:xfrm>
          <a:custGeom>
            <a:avLst/>
            <a:gdLst>
              <a:gd name="T0" fmla="*/ 0 w 1399"/>
              <a:gd name="T1" fmla="*/ 2147483647 h 1200"/>
              <a:gd name="T2" fmla="*/ 2147483647 w 1399"/>
              <a:gd name="T3" fmla="*/ 2147483647 h 1200"/>
              <a:gd name="T4" fmla="*/ 2147483647 w 1399"/>
              <a:gd name="T5" fmla="*/ 2147483647 h 1200"/>
              <a:gd name="T6" fmla="*/ 2147483647 w 1399"/>
              <a:gd name="T7" fmla="*/ 2147483647 h 1200"/>
              <a:gd name="T8" fmla="*/ 2147483647 w 1399"/>
              <a:gd name="T9" fmla="*/ 2147483647 h 1200"/>
              <a:gd name="T10" fmla="*/ 2147483647 w 1399"/>
              <a:gd name="T11" fmla="*/ 2147483647 h 1200"/>
              <a:gd name="T12" fmla="*/ 2147483647 w 1399"/>
              <a:gd name="T13" fmla="*/ 2147483647 h 1200"/>
              <a:gd name="T14" fmla="*/ 2147483647 w 1399"/>
              <a:gd name="T15" fmla="*/ 2147483647 h 1200"/>
              <a:gd name="T16" fmla="*/ 2147483647 w 1399"/>
              <a:gd name="T17" fmla="*/ 2147483647 h 1200"/>
              <a:gd name="T18" fmla="*/ 2147483647 w 1399"/>
              <a:gd name="T19" fmla="*/ 2147483647 h 1200"/>
              <a:gd name="T20" fmla="*/ 2147483647 w 1399"/>
              <a:gd name="T21" fmla="*/ 2147483647 h 1200"/>
              <a:gd name="T22" fmla="*/ 2147483647 w 1399"/>
              <a:gd name="T23" fmla="*/ 2147483647 h 1200"/>
              <a:gd name="T24" fmla="*/ 2147483647 w 1399"/>
              <a:gd name="T25" fmla="*/ 2147483647 h 1200"/>
              <a:gd name="T26" fmla="*/ 2147483647 w 1399"/>
              <a:gd name="T27" fmla="*/ 0 h 1200"/>
              <a:gd name="T28" fmla="*/ 2147483647 w 1399"/>
              <a:gd name="T29" fmla="*/ 0 h 1200"/>
              <a:gd name="T30" fmla="*/ 2147483647 w 1399"/>
              <a:gd name="T31" fmla="*/ 2147483647 h 1200"/>
              <a:gd name="T32" fmla="*/ 2147483647 w 1399"/>
              <a:gd name="T33" fmla="*/ 2147483647 h 1200"/>
              <a:gd name="T34" fmla="*/ 2147483647 w 1399"/>
              <a:gd name="T35" fmla="*/ 2147483647 h 1200"/>
              <a:gd name="T36" fmla="*/ 2147483647 w 1399"/>
              <a:gd name="T37" fmla="*/ 2147483647 h 1200"/>
              <a:gd name="T38" fmla="*/ 2147483647 w 1399"/>
              <a:gd name="T39" fmla="*/ 2147483647 h 1200"/>
              <a:gd name="T40" fmla="*/ 2147483647 w 1399"/>
              <a:gd name="T41" fmla="*/ 2147483647 h 1200"/>
              <a:gd name="T42" fmla="*/ 2147483647 w 1399"/>
              <a:gd name="T43" fmla="*/ 2147483647 h 1200"/>
              <a:gd name="T44" fmla="*/ 2147483647 w 1399"/>
              <a:gd name="T45" fmla="*/ 2147483647 h 1200"/>
              <a:gd name="T46" fmla="*/ 2147483647 w 1399"/>
              <a:gd name="T47" fmla="*/ 2147483647 h 1200"/>
              <a:gd name="T48" fmla="*/ 2147483647 w 1399"/>
              <a:gd name="T49" fmla="*/ 2147483647 h 1200"/>
              <a:gd name="T50" fmla="*/ 2147483647 w 1399"/>
              <a:gd name="T51" fmla="*/ 2147483647 h 1200"/>
              <a:gd name="T52" fmla="*/ 2147483647 w 1399"/>
              <a:gd name="T53" fmla="*/ 2147483647 h 1200"/>
              <a:gd name="T54" fmla="*/ 2147483647 w 1399"/>
              <a:gd name="T55" fmla="*/ 2147483647 h 1200"/>
              <a:gd name="T56" fmla="*/ 2147483647 w 1399"/>
              <a:gd name="T57" fmla="*/ 2147483647 h 1200"/>
              <a:gd name="T58" fmla="*/ 2147483647 w 1399"/>
              <a:gd name="T59" fmla="*/ 2147483647 h 1200"/>
              <a:gd name="T60" fmla="*/ 2147483647 w 1399"/>
              <a:gd name="T61" fmla="*/ 2147483647 h 1200"/>
              <a:gd name="T62" fmla="*/ 2147483647 w 1399"/>
              <a:gd name="T63" fmla="*/ 2147483647 h 1200"/>
              <a:gd name="T64" fmla="*/ 2147483647 w 1399"/>
              <a:gd name="T65" fmla="*/ 2147483647 h 1200"/>
              <a:gd name="T66" fmla="*/ 2147483647 w 1399"/>
              <a:gd name="T67" fmla="*/ 2147483647 h 1200"/>
              <a:gd name="T68" fmla="*/ 2147483647 w 1399"/>
              <a:gd name="T69" fmla="*/ 2147483647 h 1200"/>
              <a:gd name="T70" fmla="*/ 2147483647 w 1399"/>
              <a:gd name="T71" fmla="*/ 2147483647 h 1200"/>
              <a:gd name="T72" fmla="*/ 2147483647 w 1399"/>
              <a:gd name="T73" fmla="*/ 2147483647 h 1200"/>
              <a:gd name="T74" fmla="*/ 2147483647 w 1399"/>
              <a:gd name="T75" fmla="*/ 2147483647 h 1200"/>
              <a:gd name="T76" fmla="*/ 2147483647 w 1399"/>
              <a:gd name="T77" fmla="*/ 2147483647 h 1200"/>
              <a:gd name="T78" fmla="*/ 2147483647 w 1399"/>
              <a:gd name="T79" fmla="*/ 2147483647 h 1200"/>
              <a:gd name="T80" fmla="*/ 2147483647 w 1399"/>
              <a:gd name="T81" fmla="*/ 2147483647 h 1200"/>
              <a:gd name="T82" fmla="*/ 2147483647 w 1399"/>
              <a:gd name="T83" fmla="*/ 2147483647 h 1200"/>
              <a:gd name="T84" fmla="*/ 2147483647 w 1399"/>
              <a:gd name="T85" fmla="*/ 2147483647 h 1200"/>
              <a:gd name="T86" fmla="*/ 2147483647 w 1399"/>
              <a:gd name="T87" fmla="*/ 2147483647 h 1200"/>
              <a:gd name="T88" fmla="*/ 2147483647 w 1399"/>
              <a:gd name="T89" fmla="*/ 2147483647 h 1200"/>
              <a:gd name="T90" fmla="*/ 2147483647 w 1399"/>
              <a:gd name="T91" fmla="*/ 2147483647 h 1200"/>
              <a:gd name="T92" fmla="*/ 2147483647 w 1399"/>
              <a:gd name="T93" fmla="*/ 2147483647 h 1200"/>
              <a:gd name="T94" fmla="*/ 2147483647 w 1399"/>
              <a:gd name="T95" fmla="*/ 2147483647 h 1200"/>
              <a:gd name="T96" fmla="*/ 2147483647 w 1399"/>
              <a:gd name="T97" fmla="*/ 2147483647 h 1200"/>
              <a:gd name="T98" fmla="*/ 2147483647 w 1399"/>
              <a:gd name="T99" fmla="*/ 2147483647 h 1200"/>
              <a:gd name="T100" fmla="*/ 2147483647 w 1399"/>
              <a:gd name="T101" fmla="*/ 2147483647 h 1200"/>
              <a:gd name="T102" fmla="*/ 2147483647 w 1399"/>
              <a:gd name="T103" fmla="*/ 2147483647 h 1200"/>
              <a:gd name="T104" fmla="*/ 2147483647 w 1399"/>
              <a:gd name="T105" fmla="*/ 2147483647 h 1200"/>
              <a:gd name="T106" fmla="*/ 2147483647 w 1399"/>
              <a:gd name="T107" fmla="*/ 2147483647 h 1200"/>
              <a:gd name="T108" fmla="*/ 0 w 1399"/>
              <a:gd name="T109" fmla="*/ 2147483647 h 12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9"/>
              <a:gd name="T166" fmla="*/ 0 h 1200"/>
              <a:gd name="T167" fmla="*/ 1399 w 1399"/>
              <a:gd name="T168" fmla="*/ 1200 h 12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9" h="1200">
                <a:moveTo>
                  <a:pt x="0" y="601"/>
                </a:moveTo>
                <a:lnTo>
                  <a:pt x="4" y="530"/>
                </a:lnTo>
                <a:lnTo>
                  <a:pt x="19" y="462"/>
                </a:lnTo>
                <a:lnTo>
                  <a:pt x="42" y="395"/>
                </a:lnTo>
                <a:lnTo>
                  <a:pt x="73" y="330"/>
                </a:lnTo>
                <a:lnTo>
                  <a:pt x="113" y="269"/>
                </a:lnTo>
                <a:lnTo>
                  <a:pt x="163" y="214"/>
                </a:lnTo>
                <a:lnTo>
                  <a:pt x="220" y="163"/>
                </a:lnTo>
                <a:lnTo>
                  <a:pt x="282" y="118"/>
                </a:lnTo>
                <a:lnTo>
                  <a:pt x="351" y="79"/>
                </a:lnTo>
                <a:lnTo>
                  <a:pt x="422" y="49"/>
                </a:lnTo>
                <a:lnTo>
                  <a:pt x="498" y="24"/>
                </a:lnTo>
                <a:lnTo>
                  <a:pt x="578" y="8"/>
                </a:lnTo>
                <a:lnTo>
                  <a:pt x="659" y="0"/>
                </a:lnTo>
                <a:lnTo>
                  <a:pt x="740" y="0"/>
                </a:lnTo>
                <a:lnTo>
                  <a:pt x="820" y="8"/>
                </a:lnTo>
                <a:lnTo>
                  <a:pt x="901" y="24"/>
                </a:lnTo>
                <a:lnTo>
                  <a:pt x="977" y="49"/>
                </a:lnTo>
                <a:lnTo>
                  <a:pt x="1050" y="79"/>
                </a:lnTo>
                <a:lnTo>
                  <a:pt x="1117" y="118"/>
                </a:lnTo>
                <a:lnTo>
                  <a:pt x="1181" y="163"/>
                </a:lnTo>
                <a:lnTo>
                  <a:pt x="1235" y="214"/>
                </a:lnTo>
                <a:lnTo>
                  <a:pt x="1285" y="269"/>
                </a:lnTo>
                <a:lnTo>
                  <a:pt x="1325" y="330"/>
                </a:lnTo>
                <a:lnTo>
                  <a:pt x="1358" y="395"/>
                </a:lnTo>
                <a:lnTo>
                  <a:pt x="1380" y="462"/>
                </a:lnTo>
                <a:lnTo>
                  <a:pt x="1394" y="530"/>
                </a:lnTo>
                <a:lnTo>
                  <a:pt x="1399" y="601"/>
                </a:lnTo>
                <a:lnTo>
                  <a:pt x="1394" y="670"/>
                </a:lnTo>
                <a:lnTo>
                  <a:pt x="1380" y="740"/>
                </a:lnTo>
                <a:lnTo>
                  <a:pt x="1358" y="807"/>
                </a:lnTo>
                <a:lnTo>
                  <a:pt x="1325" y="870"/>
                </a:lnTo>
                <a:lnTo>
                  <a:pt x="1285" y="931"/>
                </a:lnTo>
                <a:lnTo>
                  <a:pt x="1235" y="988"/>
                </a:lnTo>
                <a:lnTo>
                  <a:pt x="1181" y="1037"/>
                </a:lnTo>
                <a:lnTo>
                  <a:pt x="1117" y="1084"/>
                </a:lnTo>
                <a:lnTo>
                  <a:pt x="1050" y="1121"/>
                </a:lnTo>
                <a:lnTo>
                  <a:pt x="977" y="1153"/>
                </a:lnTo>
                <a:lnTo>
                  <a:pt x="901" y="1178"/>
                </a:lnTo>
                <a:lnTo>
                  <a:pt x="820" y="1194"/>
                </a:lnTo>
                <a:lnTo>
                  <a:pt x="740" y="1200"/>
                </a:lnTo>
                <a:lnTo>
                  <a:pt x="659" y="1200"/>
                </a:lnTo>
                <a:lnTo>
                  <a:pt x="578" y="1194"/>
                </a:lnTo>
                <a:lnTo>
                  <a:pt x="498" y="1178"/>
                </a:lnTo>
                <a:lnTo>
                  <a:pt x="422" y="1153"/>
                </a:lnTo>
                <a:lnTo>
                  <a:pt x="351" y="1121"/>
                </a:lnTo>
                <a:lnTo>
                  <a:pt x="282" y="1084"/>
                </a:lnTo>
                <a:lnTo>
                  <a:pt x="220" y="1037"/>
                </a:lnTo>
                <a:lnTo>
                  <a:pt x="163" y="988"/>
                </a:lnTo>
                <a:lnTo>
                  <a:pt x="113" y="931"/>
                </a:lnTo>
                <a:lnTo>
                  <a:pt x="73" y="870"/>
                </a:lnTo>
                <a:lnTo>
                  <a:pt x="42" y="807"/>
                </a:lnTo>
                <a:lnTo>
                  <a:pt x="19" y="740"/>
                </a:lnTo>
                <a:lnTo>
                  <a:pt x="4" y="670"/>
                </a:lnTo>
                <a:lnTo>
                  <a:pt x="0" y="601"/>
                </a:lnTo>
                <a:close/>
              </a:path>
            </a:pathLst>
          </a:custGeom>
          <a:solidFill>
            <a:srgbClr val="C5C1D5"/>
          </a:solidFill>
          <a:ln w="3175">
            <a:solidFill>
              <a:srgbClr val="9C96B8"/>
            </a:solidFill>
            <a:round/>
            <a:headEnd/>
            <a:tailEnd/>
          </a:ln>
        </p:spPr>
        <p:txBody>
          <a:bodyPr/>
          <a:lstStyle/>
          <a:p>
            <a:endParaRPr lang="el-GR" dirty="0">
              <a:ln w="12700">
                <a:solidFill>
                  <a:srgbClr val="69608E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4859338" y="2925763"/>
            <a:ext cx="1512887" cy="5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1" lang="el-GR" sz="1800" b="1" i="1" dirty="0">
                <a:solidFill>
                  <a:schemeClr val="bg1"/>
                </a:solidFill>
                <a:latin typeface="+mn-lt"/>
              </a:rPr>
              <a:t>Σύστημα Υγείας</a:t>
            </a:r>
            <a:r>
              <a:rPr kumimoji="1" lang="en-US" sz="18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kumimoji="1" lang="el-GR" sz="1800" b="1" i="1" dirty="0">
                <a:solidFill>
                  <a:schemeClr val="bg1"/>
                </a:solidFill>
                <a:latin typeface="+mn-lt"/>
              </a:rPr>
              <a:t>και Περίθαλψης</a:t>
            </a:r>
            <a:endParaRPr kumimoji="1" lang="el-GR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998" name="Freeform 14"/>
          <p:cNvSpPr>
            <a:spLocks/>
          </p:cNvSpPr>
          <p:nvPr/>
        </p:nvSpPr>
        <p:spPr bwMode="auto">
          <a:xfrm>
            <a:off x="3281363" y="3533775"/>
            <a:ext cx="2225675" cy="1909763"/>
          </a:xfrm>
          <a:custGeom>
            <a:avLst/>
            <a:gdLst>
              <a:gd name="T0" fmla="*/ 0 w 1402"/>
              <a:gd name="T1" fmla="*/ 2147483647 h 1203"/>
              <a:gd name="T2" fmla="*/ 2147483647 w 1402"/>
              <a:gd name="T3" fmla="*/ 2147483647 h 1203"/>
              <a:gd name="T4" fmla="*/ 2147483647 w 1402"/>
              <a:gd name="T5" fmla="*/ 2147483647 h 1203"/>
              <a:gd name="T6" fmla="*/ 2147483647 w 1402"/>
              <a:gd name="T7" fmla="*/ 2147483647 h 1203"/>
              <a:gd name="T8" fmla="*/ 2147483647 w 1402"/>
              <a:gd name="T9" fmla="*/ 2147483647 h 1203"/>
              <a:gd name="T10" fmla="*/ 2147483647 w 1402"/>
              <a:gd name="T11" fmla="*/ 2147483647 h 1203"/>
              <a:gd name="T12" fmla="*/ 2147483647 w 1402"/>
              <a:gd name="T13" fmla="*/ 2147483647 h 1203"/>
              <a:gd name="T14" fmla="*/ 2147483647 w 1402"/>
              <a:gd name="T15" fmla="*/ 2147483647 h 1203"/>
              <a:gd name="T16" fmla="*/ 2147483647 w 1402"/>
              <a:gd name="T17" fmla="*/ 2147483647 h 1203"/>
              <a:gd name="T18" fmla="*/ 2147483647 w 1402"/>
              <a:gd name="T19" fmla="*/ 2147483647 h 1203"/>
              <a:gd name="T20" fmla="*/ 2147483647 w 1402"/>
              <a:gd name="T21" fmla="*/ 2147483647 h 1203"/>
              <a:gd name="T22" fmla="*/ 2147483647 w 1402"/>
              <a:gd name="T23" fmla="*/ 2147483647 h 1203"/>
              <a:gd name="T24" fmla="*/ 2147483647 w 1402"/>
              <a:gd name="T25" fmla="*/ 2147483647 h 1203"/>
              <a:gd name="T26" fmla="*/ 2147483647 w 1402"/>
              <a:gd name="T27" fmla="*/ 0 h 1203"/>
              <a:gd name="T28" fmla="*/ 2147483647 w 1402"/>
              <a:gd name="T29" fmla="*/ 0 h 1203"/>
              <a:gd name="T30" fmla="*/ 2147483647 w 1402"/>
              <a:gd name="T31" fmla="*/ 2147483647 h 1203"/>
              <a:gd name="T32" fmla="*/ 2147483647 w 1402"/>
              <a:gd name="T33" fmla="*/ 2147483647 h 1203"/>
              <a:gd name="T34" fmla="*/ 2147483647 w 1402"/>
              <a:gd name="T35" fmla="*/ 2147483647 h 1203"/>
              <a:gd name="T36" fmla="*/ 2147483647 w 1402"/>
              <a:gd name="T37" fmla="*/ 2147483647 h 1203"/>
              <a:gd name="T38" fmla="*/ 2147483647 w 1402"/>
              <a:gd name="T39" fmla="*/ 2147483647 h 1203"/>
              <a:gd name="T40" fmla="*/ 2147483647 w 1402"/>
              <a:gd name="T41" fmla="*/ 2147483647 h 1203"/>
              <a:gd name="T42" fmla="*/ 2147483647 w 1402"/>
              <a:gd name="T43" fmla="*/ 2147483647 h 1203"/>
              <a:gd name="T44" fmla="*/ 2147483647 w 1402"/>
              <a:gd name="T45" fmla="*/ 2147483647 h 1203"/>
              <a:gd name="T46" fmla="*/ 2147483647 w 1402"/>
              <a:gd name="T47" fmla="*/ 2147483647 h 1203"/>
              <a:gd name="T48" fmla="*/ 2147483647 w 1402"/>
              <a:gd name="T49" fmla="*/ 2147483647 h 1203"/>
              <a:gd name="T50" fmla="*/ 2147483647 w 1402"/>
              <a:gd name="T51" fmla="*/ 2147483647 h 1203"/>
              <a:gd name="T52" fmla="*/ 2147483647 w 1402"/>
              <a:gd name="T53" fmla="*/ 2147483647 h 1203"/>
              <a:gd name="T54" fmla="*/ 2147483647 w 1402"/>
              <a:gd name="T55" fmla="*/ 2147483647 h 1203"/>
              <a:gd name="T56" fmla="*/ 2147483647 w 1402"/>
              <a:gd name="T57" fmla="*/ 2147483647 h 1203"/>
              <a:gd name="T58" fmla="*/ 2147483647 w 1402"/>
              <a:gd name="T59" fmla="*/ 2147483647 h 1203"/>
              <a:gd name="T60" fmla="*/ 2147483647 w 1402"/>
              <a:gd name="T61" fmla="*/ 2147483647 h 1203"/>
              <a:gd name="T62" fmla="*/ 2147483647 w 1402"/>
              <a:gd name="T63" fmla="*/ 2147483647 h 1203"/>
              <a:gd name="T64" fmla="*/ 2147483647 w 1402"/>
              <a:gd name="T65" fmla="*/ 2147483647 h 1203"/>
              <a:gd name="T66" fmla="*/ 2147483647 w 1402"/>
              <a:gd name="T67" fmla="*/ 2147483647 h 1203"/>
              <a:gd name="T68" fmla="*/ 2147483647 w 1402"/>
              <a:gd name="T69" fmla="*/ 2147483647 h 1203"/>
              <a:gd name="T70" fmla="*/ 2147483647 w 1402"/>
              <a:gd name="T71" fmla="*/ 2147483647 h 1203"/>
              <a:gd name="T72" fmla="*/ 2147483647 w 1402"/>
              <a:gd name="T73" fmla="*/ 2147483647 h 1203"/>
              <a:gd name="T74" fmla="*/ 2147483647 w 1402"/>
              <a:gd name="T75" fmla="*/ 2147483647 h 1203"/>
              <a:gd name="T76" fmla="*/ 2147483647 w 1402"/>
              <a:gd name="T77" fmla="*/ 2147483647 h 1203"/>
              <a:gd name="T78" fmla="*/ 2147483647 w 1402"/>
              <a:gd name="T79" fmla="*/ 2147483647 h 1203"/>
              <a:gd name="T80" fmla="*/ 2147483647 w 1402"/>
              <a:gd name="T81" fmla="*/ 2147483647 h 1203"/>
              <a:gd name="T82" fmla="*/ 2147483647 w 1402"/>
              <a:gd name="T83" fmla="*/ 2147483647 h 1203"/>
              <a:gd name="T84" fmla="*/ 2147483647 w 1402"/>
              <a:gd name="T85" fmla="*/ 2147483647 h 1203"/>
              <a:gd name="T86" fmla="*/ 2147483647 w 1402"/>
              <a:gd name="T87" fmla="*/ 2147483647 h 1203"/>
              <a:gd name="T88" fmla="*/ 2147483647 w 1402"/>
              <a:gd name="T89" fmla="*/ 2147483647 h 1203"/>
              <a:gd name="T90" fmla="*/ 2147483647 w 1402"/>
              <a:gd name="T91" fmla="*/ 2147483647 h 1203"/>
              <a:gd name="T92" fmla="*/ 2147483647 w 1402"/>
              <a:gd name="T93" fmla="*/ 2147483647 h 1203"/>
              <a:gd name="T94" fmla="*/ 2147483647 w 1402"/>
              <a:gd name="T95" fmla="*/ 2147483647 h 1203"/>
              <a:gd name="T96" fmla="*/ 2147483647 w 1402"/>
              <a:gd name="T97" fmla="*/ 2147483647 h 1203"/>
              <a:gd name="T98" fmla="*/ 2147483647 w 1402"/>
              <a:gd name="T99" fmla="*/ 2147483647 h 1203"/>
              <a:gd name="T100" fmla="*/ 2147483647 w 1402"/>
              <a:gd name="T101" fmla="*/ 2147483647 h 1203"/>
              <a:gd name="T102" fmla="*/ 2147483647 w 1402"/>
              <a:gd name="T103" fmla="*/ 2147483647 h 1203"/>
              <a:gd name="T104" fmla="*/ 2147483647 w 1402"/>
              <a:gd name="T105" fmla="*/ 2147483647 h 1203"/>
              <a:gd name="T106" fmla="*/ 2147483647 w 1402"/>
              <a:gd name="T107" fmla="*/ 2147483647 h 1203"/>
              <a:gd name="T108" fmla="*/ 0 w 1402"/>
              <a:gd name="T109" fmla="*/ 2147483647 h 120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02"/>
              <a:gd name="T166" fmla="*/ 0 h 1203"/>
              <a:gd name="T167" fmla="*/ 1402 w 1402"/>
              <a:gd name="T168" fmla="*/ 1203 h 120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02" h="1203">
                <a:moveTo>
                  <a:pt x="0" y="601"/>
                </a:moveTo>
                <a:lnTo>
                  <a:pt x="5" y="532"/>
                </a:lnTo>
                <a:lnTo>
                  <a:pt x="19" y="463"/>
                </a:lnTo>
                <a:lnTo>
                  <a:pt x="43" y="396"/>
                </a:lnTo>
                <a:lnTo>
                  <a:pt x="74" y="333"/>
                </a:lnTo>
                <a:lnTo>
                  <a:pt x="116" y="271"/>
                </a:lnTo>
                <a:lnTo>
                  <a:pt x="164" y="214"/>
                </a:lnTo>
                <a:lnTo>
                  <a:pt x="221" y="163"/>
                </a:lnTo>
                <a:lnTo>
                  <a:pt x="282" y="119"/>
                </a:lnTo>
                <a:lnTo>
                  <a:pt x="351" y="80"/>
                </a:lnTo>
                <a:lnTo>
                  <a:pt x="422" y="49"/>
                </a:lnTo>
                <a:lnTo>
                  <a:pt x="501" y="25"/>
                </a:lnTo>
                <a:lnTo>
                  <a:pt x="579" y="9"/>
                </a:lnTo>
                <a:lnTo>
                  <a:pt x="659" y="0"/>
                </a:lnTo>
                <a:lnTo>
                  <a:pt x="740" y="0"/>
                </a:lnTo>
                <a:lnTo>
                  <a:pt x="823" y="9"/>
                </a:lnTo>
                <a:lnTo>
                  <a:pt x="901" y="25"/>
                </a:lnTo>
                <a:lnTo>
                  <a:pt x="977" y="49"/>
                </a:lnTo>
                <a:lnTo>
                  <a:pt x="1051" y="80"/>
                </a:lnTo>
                <a:lnTo>
                  <a:pt x="1119" y="119"/>
                </a:lnTo>
                <a:lnTo>
                  <a:pt x="1181" y="163"/>
                </a:lnTo>
                <a:lnTo>
                  <a:pt x="1236" y="214"/>
                </a:lnTo>
                <a:lnTo>
                  <a:pt x="1285" y="271"/>
                </a:lnTo>
                <a:lnTo>
                  <a:pt x="1326" y="333"/>
                </a:lnTo>
                <a:lnTo>
                  <a:pt x="1359" y="396"/>
                </a:lnTo>
                <a:lnTo>
                  <a:pt x="1383" y="463"/>
                </a:lnTo>
                <a:lnTo>
                  <a:pt x="1397" y="532"/>
                </a:lnTo>
                <a:lnTo>
                  <a:pt x="1402" y="601"/>
                </a:lnTo>
                <a:lnTo>
                  <a:pt x="1397" y="671"/>
                </a:lnTo>
                <a:lnTo>
                  <a:pt x="1383" y="740"/>
                </a:lnTo>
                <a:lnTo>
                  <a:pt x="1359" y="807"/>
                </a:lnTo>
                <a:lnTo>
                  <a:pt x="1326" y="872"/>
                </a:lnTo>
                <a:lnTo>
                  <a:pt x="1285" y="932"/>
                </a:lnTo>
                <a:lnTo>
                  <a:pt x="1236" y="989"/>
                </a:lnTo>
                <a:lnTo>
                  <a:pt x="1181" y="1040"/>
                </a:lnTo>
                <a:lnTo>
                  <a:pt x="1119" y="1084"/>
                </a:lnTo>
                <a:lnTo>
                  <a:pt x="1051" y="1123"/>
                </a:lnTo>
                <a:lnTo>
                  <a:pt x="977" y="1154"/>
                </a:lnTo>
                <a:lnTo>
                  <a:pt x="901" y="1178"/>
                </a:lnTo>
                <a:lnTo>
                  <a:pt x="823" y="1194"/>
                </a:lnTo>
                <a:lnTo>
                  <a:pt x="740" y="1203"/>
                </a:lnTo>
                <a:lnTo>
                  <a:pt x="659" y="1203"/>
                </a:lnTo>
                <a:lnTo>
                  <a:pt x="579" y="1194"/>
                </a:lnTo>
                <a:lnTo>
                  <a:pt x="501" y="1178"/>
                </a:lnTo>
                <a:lnTo>
                  <a:pt x="422" y="1154"/>
                </a:lnTo>
                <a:lnTo>
                  <a:pt x="351" y="1123"/>
                </a:lnTo>
                <a:lnTo>
                  <a:pt x="282" y="1084"/>
                </a:lnTo>
                <a:lnTo>
                  <a:pt x="221" y="1040"/>
                </a:lnTo>
                <a:lnTo>
                  <a:pt x="164" y="989"/>
                </a:lnTo>
                <a:lnTo>
                  <a:pt x="116" y="932"/>
                </a:lnTo>
                <a:lnTo>
                  <a:pt x="74" y="872"/>
                </a:lnTo>
                <a:lnTo>
                  <a:pt x="43" y="807"/>
                </a:lnTo>
                <a:lnTo>
                  <a:pt x="19" y="740"/>
                </a:lnTo>
                <a:lnTo>
                  <a:pt x="5" y="671"/>
                </a:lnTo>
                <a:lnTo>
                  <a:pt x="0" y="601"/>
                </a:lnTo>
                <a:close/>
              </a:path>
            </a:pathLst>
          </a:custGeom>
          <a:solidFill>
            <a:srgbClr val="C5C1D5"/>
          </a:solidFill>
          <a:ln w="3175">
            <a:solidFill>
              <a:srgbClr val="9C96B8"/>
            </a:solidFill>
            <a:round/>
            <a:headEnd/>
            <a:tailEnd/>
          </a:ln>
        </p:spPr>
        <p:txBody>
          <a:bodyPr/>
          <a:lstStyle/>
          <a:p>
            <a:endParaRPr lang="el-GR" dirty="0">
              <a:ln w="12700">
                <a:solidFill>
                  <a:srgbClr val="69608E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643313" y="4038600"/>
            <a:ext cx="1649412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1" lang="el-GR" sz="1800" b="1" i="1" dirty="0">
                <a:solidFill>
                  <a:schemeClr val="bg1"/>
                </a:solidFill>
                <a:latin typeface="+mn-lt"/>
              </a:rPr>
              <a:t>Παράγοντες που</a:t>
            </a:r>
            <a:r>
              <a:rPr kumimoji="1" lang="en-US" sz="18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kumimoji="1" lang="el-GR" sz="1800" b="1" i="1" dirty="0">
                <a:solidFill>
                  <a:schemeClr val="bg1"/>
                </a:solidFill>
                <a:latin typeface="+mn-lt"/>
              </a:rPr>
              <a:t>επιδρούν στον καταμερισμό</a:t>
            </a:r>
            <a:r>
              <a:rPr kumimoji="1" lang="en-US" sz="18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kumimoji="1" lang="el-GR" sz="1800" b="1" i="1" dirty="0">
                <a:solidFill>
                  <a:schemeClr val="bg1"/>
                </a:solidFill>
                <a:latin typeface="+mn-lt"/>
              </a:rPr>
              <a:t>πόρων</a:t>
            </a:r>
          </a:p>
          <a:p>
            <a:pPr algn="ctr">
              <a:lnSpc>
                <a:spcPct val="70000"/>
              </a:lnSpc>
            </a:pPr>
            <a:endParaRPr kumimoji="1" lang="el-GR" sz="1800" b="1" i="1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70000"/>
              </a:lnSpc>
            </a:pPr>
            <a:endParaRPr kumimoji="1" lang="el-GR" sz="18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059113" y="836613"/>
            <a:ext cx="2879725" cy="528093"/>
          </a:xfrm>
          <a:prstGeom prst="rect">
            <a:avLst/>
          </a:prstGeom>
          <a:solidFill>
            <a:srgbClr val="69608E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kumimoji="1" lang="el-GR" sz="1600" b="1" dirty="0">
                <a:solidFill>
                  <a:schemeClr val="bg1"/>
                </a:solidFill>
                <a:latin typeface="+mn-lt"/>
              </a:rPr>
              <a:t>Αξιολόγηση των παρεχόμενων υπηρεσιών υγείας από τους ασθενείς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462338" y="6061075"/>
            <a:ext cx="2117725" cy="528093"/>
          </a:xfrm>
          <a:prstGeom prst="rect">
            <a:avLst/>
          </a:prstGeom>
          <a:solidFill>
            <a:srgbClr val="69608E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kumimoji="1" lang="el-GR" sz="1600" b="1" dirty="0">
                <a:solidFill>
                  <a:schemeClr val="bg1"/>
                </a:solidFill>
                <a:latin typeface="+mn-lt"/>
              </a:rPr>
              <a:t>Επίπεδο ετοιμότητας της ομάδας των επιστημών Υγείας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271588" y="1050925"/>
            <a:ext cx="2100262" cy="5253038"/>
            <a:chOff x="801" y="662"/>
            <a:chExt cx="1323" cy="3309"/>
          </a:xfrm>
        </p:grpSpPr>
        <p:sp>
          <p:nvSpPr>
            <p:cNvPr id="160789" name="Freeform 25"/>
            <p:cNvSpPr>
              <a:spLocks/>
            </p:cNvSpPr>
            <p:nvPr/>
          </p:nvSpPr>
          <p:spPr bwMode="auto">
            <a:xfrm>
              <a:off x="801" y="662"/>
              <a:ext cx="1261" cy="3268"/>
            </a:xfrm>
            <a:custGeom>
              <a:avLst/>
              <a:gdLst>
                <a:gd name="T0" fmla="*/ 1252 w 1261"/>
                <a:gd name="T1" fmla="*/ 0 h 3268"/>
                <a:gd name="T2" fmla="*/ 1150 w 1261"/>
                <a:gd name="T3" fmla="*/ 65 h 3268"/>
                <a:gd name="T4" fmla="*/ 1053 w 1261"/>
                <a:gd name="T5" fmla="*/ 128 h 3268"/>
                <a:gd name="T6" fmla="*/ 958 w 1261"/>
                <a:gd name="T7" fmla="*/ 193 h 3268"/>
                <a:gd name="T8" fmla="*/ 868 w 1261"/>
                <a:gd name="T9" fmla="*/ 258 h 3268"/>
                <a:gd name="T10" fmla="*/ 785 w 1261"/>
                <a:gd name="T11" fmla="*/ 323 h 3268"/>
                <a:gd name="T12" fmla="*/ 704 w 1261"/>
                <a:gd name="T13" fmla="*/ 389 h 3268"/>
                <a:gd name="T14" fmla="*/ 626 w 1261"/>
                <a:gd name="T15" fmla="*/ 454 h 3268"/>
                <a:gd name="T16" fmla="*/ 555 w 1261"/>
                <a:gd name="T17" fmla="*/ 519 h 3268"/>
                <a:gd name="T18" fmla="*/ 488 w 1261"/>
                <a:gd name="T19" fmla="*/ 584 h 3268"/>
                <a:gd name="T20" fmla="*/ 424 w 1261"/>
                <a:gd name="T21" fmla="*/ 652 h 3268"/>
                <a:gd name="T22" fmla="*/ 365 w 1261"/>
                <a:gd name="T23" fmla="*/ 717 h 3268"/>
                <a:gd name="T24" fmla="*/ 311 w 1261"/>
                <a:gd name="T25" fmla="*/ 784 h 3268"/>
                <a:gd name="T26" fmla="*/ 261 w 1261"/>
                <a:gd name="T27" fmla="*/ 849 h 3268"/>
                <a:gd name="T28" fmla="*/ 216 w 1261"/>
                <a:gd name="T29" fmla="*/ 916 h 3268"/>
                <a:gd name="T30" fmla="*/ 175 w 1261"/>
                <a:gd name="T31" fmla="*/ 982 h 3268"/>
                <a:gd name="T32" fmla="*/ 137 w 1261"/>
                <a:gd name="T33" fmla="*/ 1049 h 3268"/>
                <a:gd name="T34" fmla="*/ 104 w 1261"/>
                <a:gd name="T35" fmla="*/ 1116 h 3268"/>
                <a:gd name="T36" fmla="*/ 76 w 1261"/>
                <a:gd name="T37" fmla="*/ 1183 h 3268"/>
                <a:gd name="T38" fmla="*/ 52 w 1261"/>
                <a:gd name="T39" fmla="*/ 1251 h 3268"/>
                <a:gd name="T40" fmla="*/ 33 w 1261"/>
                <a:gd name="T41" fmla="*/ 1318 h 3268"/>
                <a:gd name="T42" fmla="*/ 19 w 1261"/>
                <a:gd name="T43" fmla="*/ 1385 h 3268"/>
                <a:gd name="T44" fmla="*/ 7 w 1261"/>
                <a:gd name="T45" fmla="*/ 1452 h 3268"/>
                <a:gd name="T46" fmla="*/ 2 w 1261"/>
                <a:gd name="T47" fmla="*/ 1522 h 3268"/>
                <a:gd name="T48" fmla="*/ 0 w 1261"/>
                <a:gd name="T49" fmla="*/ 1589 h 3268"/>
                <a:gd name="T50" fmla="*/ 2 w 1261"/>
                <a:gd name="T51" fmla="*/ 1656 h 3268"/>
                <a:gd name="T52" fmla="*/ 9 w 1261"/>
                <a:gd name="T53" fmla="*/ 1725 h 3268"/>
                <a:gd name="T54" fmla="*/ 19 w 1261"/>
                <a:gd name="T55" fmla="*/ 1795 h 3268"/>
                <a:gd name="T56" fmla="*/ 35 w 1261"/>
                <a:gd name="T57" fmla="*/ 1862 h 3268"/>
                <a:gd name="T58" fmla="*/ 54 w 1261"/>
                <a:gd name="T59" fmla="*/ 1931 h 3268"/>
                <a:gd name="T60" fmla="*/ 78 w 1261"/>
                <a:gd name="T61" fmla="*/ 2000 h 3268"/>
                <a:gd name="T62" fmla="*/ 109 w 1261"/>
                <a:gd name="T63" fmla="*/ 2070 h 3268"/>
                <a:gd name="T64" fmla="*/ 140 w 1261"/>
                <a:gd name="T65" fmla="*/ 2139 h 3268"/>
                <a:gd name="T66" fmla="*/ 178 w 1261"/>
                <a:gd name="T67" fmla="*/ 2208 h 3268"/>
                <a:gd name="T68" fmla="*/ 220 w 1261"/>
                <a:gd name="T69" fmla="*/ 2278 h 3268"/>
                <a:gd name="T70" fmla="*/ 265 w 1261"/>
                <a:gd name="T71" fmla="*/ 2347 h 3268"/>
                <a:gd name="T72" fmla="*/ 315 w 1261"/>
                <a:gd name="T73" fmla="*/ 2418 h 3268"/>
                <a:gd name="T74" fmla="*/ 372 w 1261"/>
                <a:gd name="T75" fmla="*/ 2487 h 3268"/>
                <a:gd name="T76" fmla="*/ 429 w 1261"/>
                <a:gd name="T77" fmla="*/ 2557 h 3268"/>
                <a:gd name="T78" fmla="*/ 493 w 1261"/>
                <a:gd name="T79" fmla="*/ 2628 h 3268"/>
                <a:gd name="T80" fmla="*/ 562 w 1261"/>
                <a:gd name="T81" fmla="*/ 2697 h 3268"/>
                <a:gd name="T82" fmla="*/ 633 w 1261"/>
                <a:gd name="T83" fmla="*/ 2769 h 3268"/>
                <a:gd name="T84" fmla="*/ 711 w 1261"/>
                <a:gd name="T85" fmla="*/ 2840 h 3268"/>
                <a:gd name="T86" fmla="*/ 792 w 1261"/>
                <a:gd name="T87" fmla="*/ 2911 h 3268"/>
                <a:gd name="T88" fmla="*/ 877 w 1261"/>
                <a:gd name="T89" fmla="*/ 2983 h 3268"/>
                <a:gd name="T90" fmla="*/ 967 w 1261"/>
                <a:gd name="T91" fmla="*/ 3054 h 3268"/>
                <a:gd name="T92" fmla="*/ 1060 w 1261"/>
                <a:gd name="T93" fmla="*/ 3125 h 3268"/>
                <a:gd name="T94" fmla="*/ 1159 w 1261"/>
                <a:gd name="T95" fmla="*/ 3197 h 3268"/>
                <a:gd name="T96" fmla="*/ 1261 w 1261"/>
                <a:gd name="T97" fmla="*/ 3268 h 32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1"/>
                <a:gd name="T148" fmla="*/ 0 h 3268"/>
                <a:gd name="T149" fmla="*/ 1261 w 1261"/>
                <a:gd name="T150" fmla="*/ 3268 h 32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1" h="3268">
                  <a:moveTo>
                    <a:pt x="1252" y="0"/>
                  </a:moveTo>
                  <a:lnTo>
                    <a:pt x="1150" y="65"/>
                  </a:lnTo>
                  <a:lnTo>
                    <a:pt x="1053" y="128"/>
                  </a:lnTo>
                  <a:lnTo>
                    <a:pt x="958" y="193"/>
                  </a:lnTo>
                  <a:lnTo>
                    <a:pt x="868" y="258"/>
                  </a:lnTo>
                  <a:lnTo>
                    <a:pt x="785" y="323"/>
                  </a:lnTo>
                  <a:lnTo>
                    <a:pt x="704" y="389"/>
                  </a:lnTo>
                  <a:lnTo>
                    <a:pt x="626" y="454"/>
                  </a:lnTo>
                  <a:lnTo>
                    <a:pt x="555" y="519"/>
                  </a:lnTo>
                  <a:lnTo>
                    <a:pt x="488" y="584"/>
                  </a:lnTo>
                  <a:lnTo>
                    <a:pt x="424" y="652"/>
                  </a:lnTo>
                  <a:lnTo>
                    <a:pt x="365" y="717"/>
                  </a:lnTo>
                  <a:lnTo>
                    <a:pt x="311" y="784"/>
                  </a:lnTo>
                  <a:lnTo>
                    <a:pt x="261" y="849"/>
                  </a:lnTo>
                  <a:lnTo>
                    <a:pt x="216" y="916"/>
                  </a:lnTo>
                  <a:lnTo>
                    <a:pt x="175" y="982"/>
                  </a:lnTo>
                  <a:lnTo>
                    <a:pt x="137" y="1049"/>
                  </a:lnTo>
                  <a:lnTo>
                    <a:pt x="104" y="1116"/>
                  </a:lnTo>
                  <a:lnTo>
                    <a:pt x="76" y="1183"/>
                  </a:lnTo>
                  <a:lnTo>
                    <a:pt x="52" y="1251"/>
                  </a:lnTo>
                  <a:lnTo>
                    <a:pt x="33" y="1318"/>
                  </a:lnTo>
                  <a:lnTo>
                    <a:pt x="19" y="1385"/>
                  </a:lnTo>
                  <a:lnTo>
                    <a:pt x="7" y="1452"/>
                  </a:lnTo>
                  <a:lnTo>
                    <a:pt x="2" y="1522"/>
                  </a:lnTo>
                  <a:lnTo>
                    <a:pt x="0" y="1589"/>
                  </a:lnTo>
                  <a:lnTo>
                    <a:pt x="2" y="1656"/>
                  </a:lnTo>
                  <a:lnTo>
                    <a:pt x="9" y="1725"/>
                  </a:lnTo>
                  <a:lnTo>
                    <a:pt x="19" y="1795"/>
                  </a:lnTo>
                  <a:lnTo>
                    <a:pt x="35" y="1862"/>
                  </a:lnTo>
                  <a:lnTo>
                    <a:pt x="54" y="1931"/>
                  </a:lnTo>
                  <a:lnTo>
                    <a:pt x="78" y="2000"/>
                  </a:lnTo>
                  <a:lnTo>
                    <a:pt x="109" y="2070"/>
                  </a:lnTo>
                  <a:lnTo>
                    <a:pt x="140" y="2139"/>
                  </a:lnTo>
                  <a:lnTo>
                    <a:pt x="178" y="2208"/>
                  </a:lnTo>
                  <a:lnTo>
                    <a:pt x="220" y="2278"/>
                  </a:lnTo>
                  <a:lnTo>
                    <a:pt x="265" y="2347"/>
                  </a:lnTo>
                  <a:lnTo>
                    <a:pt x="315" y="2418"/>
                  </a:lnTo>
                  <a:lnTo>
                    <a:pt x="372" y="2487"/>
                  </a:lnTo>
                  <a:lnTo>
                    <a:pt x="429" y="2557"/>
                  </a:lnTo>
                  <a:lnTo>
                    <a:pt x="493" y="2628"/>
                  </a:lnTo>
                  <a:lnTo>
                    <a:pt x="562" y="2697"/>
                  </a:lnTo>
                  <a:lnTo>
                    <a:pt x="633" y="2769"/>
                  </a:lnTo>
                  <a:lnTo>
                    <a:pt x="711" y="2840"/>
                  </a:lnTo>
                  <a:lnTo>
                    <a:pt x="792" y="2911"/>
                  </a:lnTo>
                  <a:lnTo>
                    <a:pt x="877" y="2983"/>
                  </a:lnTo>
                  <a:lnTo>
                    <a:pt x="967" y="3054"/>
                  </a:lnTo>
                  <a:lnTo>
                    <a:pt x="1060" y="3125"/>
                  </a:lnTo>
                  <a:lnTo>
                    <a:pt x="1159" y="3197"/>
                  </a:lnTo>
                  <a:lnTo>
                    <a:pt x="1261" y="3268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60790" name="Freeform 26"/>
            <p:cNvSpPr>
              <a:spLocks/>
            </p:cNvSpPr>
            <p:nvPr/>
          </p:nvSpPr>
          <p:spPr bwMode="auto">
            <a:xfrm>
              <a:off x="1956" y="662"/>
              <a:ext cx="97" cy="75"/>
            </a:xfrm>
            <a:custGeom>
              <a:avLst/>
              <a:gdLst>
                <a:gd name="T0" fmla="*/ 0 w 97"/>
                <a:gd name="T1" fmla="*/ 14 h 75"/>
                <a:gd name="T2" fmla="*/ 97 w 97"/>
                <a:gd name="T3" fmla="*/ 0 h 75"/>
                <a:gd name="T4" fmla="*/ 52 w 97"/>
                <a:gd name="T5" fmla="*/ 75 h 75"/>
                <a:gd name="T6" fmla="*/ 0 w 97"/>
                <a:gd name="T7" fmla="*/ 14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75"/>
                <a:gd name="T14" fmla="*/ 97 w 97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75">
                  <a:moveTo>
                    <a:pt x="0" y="14"/>
                  </a:moveTo>
                  <a:lnTo>
                    <a:pt x="97" y="0"/>
                  </a:lnTo>
                  <a:lnTo>
                    <a:pt x="52" y="7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60791" name="Freeform 27"/>
            <p:cNvSpPr>
              <a:spLocks/>
            </p:cNvSpPr>
            <p:nvPr/>
          </p:nvSpPr>
          <p:spPr bwMode="auto">
            <a:xfrm>
              <a:off x="2027" y="3895"/>
              <a:ext cx="97" cy="76"/>
            </a:xfrm>
            <a:custGeom>
              <a:avLst/>
              <a:gdLst>
                <a:gd name="T0" fmla="*/ 54 w 97"/>
                <a:gd name="T1" fmla="*/ 0 h 76"/>
                <a:gd name="T2" fmla="*/ 97 w 97"/>
                <a:gd name="T3" fmla="*/ 76 h 76"/>
                <a:gd name="T4" fmla="*/ 0 w 97"/>
                <a:gd name="T5" fmla="*/ 59 h 76"/>
                <a:gd name="T6" fmla="*/ 54 w 97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76"/>
                <a:gd name="T14" fmla="*/ 97 w 97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76">
                  <a:moveTo>
                    <a:pt x="54" y="0"/>
                  </a:moveTo>
                  <a:lnTo>
                    <a:pt x="97" y="76"/>
                  </a:lnTo>
                  <a:lnTo>
                    <a:pt x="0" y="5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724525" y="1341438"/>
            <a:ext cx="1943100" cy="4824412"/>
            <a:chOff x="3606" y="724"/>
            <a:chExt cx="1159" cy="3236"/>
          </a:xfrm>
        </p:grpSpPr>
        <p:sp>
          <p:nvSpPr>
            <p:cNvPr id="160786" name="Freeform 28"/>
            <p:cNvSpPr>
              <a:spLocks/>
            </p:cNvSpPr>
            <p:nvPr/>
          </p:nvSpPr>
          <p:spPr bwMode="auto">
            <a:xfrm>
              <a:off x="3651" y="754"/>
              <a:ext cx="1114" cy="3178"/>
            </a:xfrm>
            <a:custGeom>
              <a:avLst/>
              <a:gdLst>
                <a:gd name="T0" fmla="*/ 0 w 1323"/>
                <a:gd name="T1" fmla="*/ 0 h 3270"/>
                <a:gd name="T2" fmla="*/ 8 w 1323"/>
                <a:gd name="T3" fmla="*/ 46 h 3270"/>
                <a:gd name="T4" fmla="*/ 16 w 1323"/>
                <a:gd name="T5" fmla="*/ 89 h 3270"/>
                <a:gd name="T6" fmla="*/ 24 w 1323"/>
                <a:gd name="T7" fmla="*/ 135 h 3270"/>
                <a:gd name="T8" fmla="*/ 30 w 1323"/>
                <a:gd name="T9" fmla="*/ 180 h 3270"/>
                <a:gd name="T10" fmla="*/ 36 w 1323"/>
                <a:gd name="T11" fmla="*/ 225 h 3270"/>
                <a:gd name="T12" fmla="*/ 43 w 1323"/>
                <a:gd name="T13" fmla="*/ 269 h 3270"/>
                <a:gd name="T14" fmla="*/ 49 w 1323"/>
                <a:gd name="T15" fmla="*/ 313 h 3270"/>
                <a:gd name="T16" fmla="*/ 55 w 1323"/>
                <a:gd name="T17" fmla="*/ 359 h 3270"/>
                <a:gd name="T18" fmla="*/ 60 w 1323"/>
                <a:gd name="T19" fmla="*/ 404 h 3270"/>
                <a:gd name="T20" fmla="*/ 65 w 1323"/>
                <a:gd name="T21" fmla="*/ 449 h 3270"/>
                <a:gd name="T22" fmla="*/ 70 w 1323"/>
                <a:gd name="T23" fmla="*/ 493 h 3270"/>
                <a:gd name="T24" fmla="*/ 74 w 1323"/>
                <a:gd name="T25" fmla="*/ 538 h 3270"/>
                <a:gd name="T26" fmla="*/ 78 w 1323"/>
                <a:gd name="T27" fmla="*/ 582 h 3270"/>
                <a:gd name="T28" fmla="*/ 82 w 1323"/>
                <a:gd name="T29" fmla="*/ 626 h 3270"/>
                <a:gd name="T30" fmla="*/ 85 w 1323"/>
                <a:gd name="T31" fmla="*/ 673 h 3270"/>
                <a:gd name="T32" fmla="*/ 88 w 1323"/>
                <a:gd name="T33" fmla="*/ 715 h 3270"/>
                <a:gd name="T34" fmla="*/ 91 w 1323"/>
                <a:gd name="T35" fmla="*/ 761 h 3270"/>
                <a:gd name="T36" fmla="*/ 93 w 1323"/>
                <a:gd name="T37" fmla="*/ 804 h 3270"/>
                <a:gd name="T38" fmla="*/ 95 w 1323"/>
                <a:gd name="T39" fmla="*/ 848 h 3270"/>
                <a:gd name="T40" fmla="*/ 97 w 1323"/>
                <a:gd name="T41" fmla="*/ 894 h 3270"/>
                <a:gd name="T42" fmla="*/ 98 w 1323"/>
                <a:gd name="T43" fmla="*/ 940 h 3270"/>
                <a:gd name="T44" fmla="*/ 99 w 1323"/>
                <a:gd name="T45" fmla="*/ 982 h 3270"/>
                <a:gd name="T46" fmla="*/ 100 w 1323"/>
                <a:gd name="T47" fmla="*/ 1029 h 3270"/>
                <a:gd name="T48" fmla="*/ 100 w 1323"/>
                <a:gd name="T49" fmla="*/ 1071 h 3270"/>
                <a:gd name="T50" fmla="*/ 100 w 1323"/>
                <a:gd name="T51" fmla="*/ 1118 h 3270"/>
                <a:gd name="T52" fmla="*/ 100 w 1323"/>
                <a:gd name="T53" fmla="*/ 1158 h 3270"/>
                <a:gd name="T54" fmla="*/ 100 w 1323"/>
                <a:gd name="T55" fmla="*/ 1204 h 3270"/>
                <a:gd name="T56" fmla="*/ 98 w 1323"/>
                <a:gd name="T57" fmla="*/ 1250 h 3270"/>
                <a:gd name="T58" fmla="*/ 97 w 1323"/>
                <a:gd name="T59" fmla="*/ 1293 h 3270"/>
                <a:gd name="T60" fmla="*/ 96 w 1323"/>
                <a:gd name="T61" fmla="*/ 1337 h 3270"/>
                <a:gd name="T62" fmla="*/ 93 w 1323"/>
                <a:gd name="T63" fmla="*/ 1383 h 3270"/>
                <a:gd name="T64" fmla="*/ 92 w 1323"/>
                <a:gd name="T65" fmla="*/ 1427 h 3270"/>
                <a:gd name="T66" fmla="*/ 88 w 1323"/>
                <a:gd name="T67" fmla="*/ 1469 h 3270"/>
                <a:gd name="T68" fmla="*/ 85 w 1323"/>
                <a:gd name="T69" fmla="*/ 1514 h 3270"/>
                <a:gd name="T70" fmla="*/ 83 w 1323"/>
                <a:gd name="T71" fmla="*/ 1559 h 3270"/>
                <a:gd name="T72" fmla="*/ 78 w 1323"/>
                <a:gd name="T73" fmla="*/ 1602 h 3270"/>
                <a:gd name="T74" fmla="*/ 74 w 1323"/>
                <a:gd name="T75" fmla="*/ 1647 h 3270"/>
                <a:gd name="T76" fmla="*/ 71 w 1323"/>
                <a:gd name="T77" fmla="*/ 1691 h 3270"/>
                <a:gd name="T78" fmla="*/ 66 w 1323"/>
                <a:gd name="T79" fmla="*/ 1735 h 3270"/>
                <a:gd name="T80" fmla="*/ 62 w 1323"/>
                <a:gd name="T81" fmla="*/ 1779 h 3270"/>
                <a:gd name="T82" fmla="*/ 56 w 1323"/>
                <a:gd name="T83" fmla="*/ 1824 h 3270"/>
                <a:gd name="T84" fmla="*/ 51 w 1323"/>
                <a:gd name="T85" fmla="*/ 1866 h 3270"/>
                <a:gd name="T86" fmla="*/ 44 w 1323"/>
                <a:gd name="T87" fmla="*/ 1910 h 3270"/>
                <a:gd name="T88" fmla="*/ 38 w 1323"/>
                <a:gd name="T89" fmla="*/ 1956 h 3270"/>
                <a:gd name="T90" fmla="*/ 31 w 1323"/>
                <a:gd name="T91" fmla="*/ 1997 h 3270"/>
                <a:gd name="T92" fmla="*/ 24 w 1323"/>
                <a:gd name="T93" fmla="*/ 2043 h 3270"/>
                <a:gd name="T94" fmla="*/ 17 w 1323"/>
                <a:gd name="T95" fmla="*/ 2087 h 3270"/>
                <a:gd name="T96" fmla="*/ 10 w 1323"/>
                <a:gd name="T97" fmla="*/ 2132 h 32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23"/>
                <a:gd name="T148" fmla="*/ 0 h 3270"/>
                <a:gd name="T149" fmla="*/ 1323 w 1323"/>
                <a:gd name="T150" fmla="*/ 3270 h 32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23" h="3270">
                  <a:moveTo>
                    <a:pt x="0" y="0"/>
                  </a:moveTo>
                  <a:lnTo>
                    <a:pt x="104" y="69"/>
                  </a:lnTo>
                  <a:lnTo>
                    <a:pt x="206" y="138"/>
                  </a:lnTo>
                  <a:lnTo>
                    <a:pt x="304" y="207"/>
                  </a:lnTo>
                  <a:lnTo>
                    <a:pt x="394" y="275"/>
                  </a:lnTo>
                  <a:lnTo>
                    <a:pt x="481" y="344"/>
                  </a:lnTo>
                  <a:lnTo>
                    <a:pt x="567" y="413"/>
                  </a:lnTo>
                  <a:lnTo>
                    <a:pt x="645" y="480"/>
                  </a:lnTo>
                  <a:lnTo>
                    <a:pt x="721" y="550"/>
                  </a:lnTo>
                  <a:lnTo>
                    <a:pt x="790" y="619"/>
                  </a:lnTo>
                  <a:lnTo>
                    <a:pt x="856" y="688"/>
                  </a:lnTo>
                  <a:lnTo>
                    <a:pt x="918" y="755"/>
                  </a:lnTo>
                  <a:lnTo>
                    <a:pt x="975" y="825"/>
                  </a:lnTo>
                  <a:lnTo>
                    <a:pt x="1029" y="892"/>
                  </a:lnTo>
                  <a:lnTo>
                    <a:pt x="1077" y="961"/>
                  </a:lnTo>
                  <a:lnTo>
                    <a:pt x="1122" y="1031"/>
                  </a:lnTo>
                  <a:lnTo>
                    <a:pt x="1162" y="1098"/>
                  </a:lnTo>
                  <a:lnTo>
                    <a:pt x="1197" y="1167"/>
                  </a:lnTo>
                  <a:lnTo>
                    <a:pt x="1228" y="1234"/>
                  </a:lnTo>
                  <a:lnTo>
                    <a:pt x="1254" y="1304"/>
                  </a:lnTo>
                  <a:lnTo>
                    <a:pt x="1276" y="1371"/>
                  </a:lnTo>
                  <a:lnTo>
                    <a:pt x="1295" y="1440"/>
                  </a:lnTo>
                  <a:lnTo>
                    <a:pt x="1309" y="1507"/>
                  </a:lnTo>
                  <a:lnTo>
                    <a:pt x="1318" y="1577"/>
                  </a:lnTo>
                  <a:lnTo>
                    <a:pt x="1323" y="1644"/>
                  </a:lnTo>
                  <a:lnTo>
                    <a:pt x="1323" y="1713"/>
                  </a:lnTo>
                  <a:lnTo>
                    <a:pt x="1318" y="1780"/>
                  </a:lnTo>
                  <a:lnTo>
                    <a:pt x="1311" y="1848"/>
                  </a:lnTo>
                  <a:lnTo>
                    <a:pt x="1299" y="1917"/>
                  </a:lnTo>
                  <a:lnTo>
                    <a:pt x="1280" y="1984"/>
                  </a:lnTo>
                  <a:lnTo>
                    <a:pt x="1259" y="2051"/>
                  </a:lnTo>
                  <a:lnTo>
                    <a:pt x="1235" y="2121"/>
                  </a:lnTo>
                  <a:lnTo>
                    <a:pt x="1205" y="2188"/>
                  </a:lnTo>
                  <a:lnTo>
                    <a:pt x="1169" y="2255"/>
                  </a:lnTo>
                  <a:lnTo>
                    <a:pt x="1131" y="2324"/>
                  </a:lnTo>
                  <a:lnTo>
                    <a:pt x="1088" y="2392"/>
                  </a:lnTo>
                  <a:lnTo>
                    <a:pt x="1041" y="2459"/>
                  </a:lnTo>
                  <a:lnTo>
                    <a:pt x="989" y="2526"/>
                  </a:lnTo>
                  <a:lnTo>
                    <a:pt x="932" y="2593"/>
                  </a:lnTo>
                  <a:lnTo>
                    <a:pt x="873" y="2663"/>
                  </a:lnTo>
                  <a:lnTo>
                    <a:pt x="806" y="2730"/>
                  </a:lnTo>
                  <a:lnTo>
                    <a:pt x="737" y="2797"/>
                  </a:lnTo>
                  <a:lnTo>
                    <a:pt x="664" y="2864"/>
                  </a:lnTo>
                  <a:lnTo>
                    <a:pt x="586" y="2932"/>
                  </a:lnTo>
                  <a:lnTo>
                    <a:pt x="505" y="2999"/>
                  </a:lnTo>
                  <a:lnTo>
                    <a:pt x="417" y="3066"/>
                  </a:lnTo>
                  <a:lnTo>
                    <a:pt x="327" y="3133"/>
                  </a:lnTo>
                  <a:lnTo>
                    <a:pt x="230" y="3203"/>
                  </a:lnTo>
                  <a:lnTo>
                    <a:pt x="130" y="327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60787" name="Freeform 29"/>
            <p:cNvSpPr>
              <a:spLocks/>
            </p:cNvSpPr>
            <p:nvPr/>
          </p:nvSpPr>
          <p:spPr bwMode="auto">
            <a:xfrm>
              <a:off x="3606" y="724"/>
              <a:ext cx="97" cy="75"/>
            </a:xfrm>
            <a:custGeom>
              <a:avLst/>
              <a:gdLst>
                <a:gd name="T0" fmla="*/ 43 w 97"/>
                <a:gd name="T1" fmla="*/ 75 h 75"/>
                <a:gd name="T2" fmla="*/ 0 w 97"/>
                <a:gd name="T3" fmla="*/ 0 h 75"/>
                <a:gd name="T4" fmla="*/ 97 w 97"/>
                <a:gd name="T5" fmla="*/ 14 h 75"/>
                <a:gd name="T6" fmla="*/ 43 w 97"/>
                <a:gd name="T7" fmla="*/ 75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75"/>
                <a:gd name="T14" fmla="*/ 97 w 97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75">
                  <a:moveTo>
                    <a:pt x="43" y="75"/>
                  </a:moveTo>
                  <a:lnTo>
                    <a:pt x="0" y="0"/>
                  </a:lnTo>
                  <a:lnTo>
                    <a:pt x="97" y="14"/>
                  </a:lnTo>
                  <a:lnTo>
                    <a:pt x="43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60788" name="Freeform 30"/>
            <p:cNvSpPr>
              <a:spLocks/>
            </p:cNvSpPr>
            <p:nvPr/>
          </p:nvSpPr>
          <p:spPr bwMode="auto">
            <a:xfrm>
              <a:off x="3696" y="3884"/>
              <a:ext cx="97" cy="76"/>
            </a:xfrm>
            <a:custGeom>
              <a:avLst/>
              <a:gdLst>
                <a:gd name="T0" fmla="*/ 97 w 97"/>
                <a:gd name="T1" fmla="*/ 61 h 76"/>
                <a:gd name="T2" fmla="*/ 0 w 97"/>
                <a:gd name="T3" fmla="*/ 76 h 76"/>
                <a:gd name="T4" fmla="*/ 45 w 97"/>
                <a:gd name="T5" fmla="*/ 0 h 76"/>
                <a:gd name="T6" fmla="*/ 97 w 97"/>
                <a:gd name="T7" fmla="*/ 61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76"/>
                <a:gd name="T14" fmla="*/ 97 w 97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76">
                  <a:moveTo>
                    <a:pt x="97" y="61"/>
                  </a:moveTo>
                  <a:lnTo>
                    <a:pt x="0" y="76"/>
                  </a:lnTo>
                  <a:lnTo>
                    <a:pt x="45" y="0"/>
                  </a:lnTo>
                  <a:lnTo>
                    <a:pt x="97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5292725" y="6545263"/>
            <a:ext cx="3884612" cy="134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100" b="1" dirty="0">
                <a:latin typeface="Trebuchet MS" pitchFamily="34" charset="0"/>
              </a:rPr>
              <a:t>Klainberg M, Holzemer S., Leonard M., Arnold J., 1998</a:t>
            </a:r>
            <a:endParaRPr lang="el-GR" sz="1100" b="1" dirty="0">
              <a:latin typeface="Trebuchet MS" pitchFamily="34" charset="0"/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Ολιστικό πρότυπο παροχής υπηρεσιών ΠΦΥ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575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9" grpId="0" animBg="1"/>
      <p:bldP spid="41990" grpId="0" animBg="1"/>
      <p:bldP spid="41991" grpId="0" animBg="1"/>
      <p:bldP spid="41992" grpId="0"/>
      <p:bldP spid="41995" grpId="0" animBg="1"/>
      <p:bldP spid="41996" grpId="0"/>
      <p:bldP spid="41998" grpId="0" animBg="1"/>
      <p:bldP spid="41999" grpId="0"/>
      <p:bldP spid="42003" grpId="0" animBg="1"/>
      <p:bldP spid="4200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883</TotalTime>
  <Words>1019</Words>
  <Application>Microsoft Office PowerPoint</Application>
  <PresentationFormat>Προβολή στην οθόνη (4:3)</PresentationFormat>
  <Paragraphs>137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template</vt:lpstr>
      <vt:lpstr>OC_template_updated</vt:lpstr>
      <vt:lpstr>Οργάνωση και Διοίκηση Πρωτοβάθμιας (Θ)</vt:lpstr>
      <vt:lpstr>Παράγοντες που επηρεάζουν την ανάπτυξη Δικτύων ΠΦΥ στην Τοπική Κοινωνία</vt:lpstr>
      <vt:lpstr>Παρουσίαση του PowerPoint</vt:lpstr>
      <vt:lpstr>Παράμετροι προσδιορισμού και λειτουργίας Τοπικού Δικτύου</vt:lpstr>
      <vt:lpstr>Δίκτυο σε τοπικό επίπεδο</vt:lpstr>
      <vt:lpstr>Προσδιοριστικοί παράγοντες για τον καθορισμό των αναγκών υγείας </vt:lpstr>
      <vt:lpstr>Παράγοντες διαμόρφωσης του επίπεδου υγείας στην τοπική κοινωνία: </vt:lpstr>
      <vt:lpstr>Ολιστική προσέγγιση</vt:lpstr>
      <vt:lpstr>Ολιστικό πρότυπο παροχής υπηρεσιών ΠΦΥ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fkaram2</cp:lastModifiedBy>
  <cp:revision>45</cp:revision>
  <dcterms:created xsi:type="dcterms:W3CDTF">2015-05-15T11:55:06Z</dcterms:created>
  <dcterms:modified xsi:type="dcterms:W3CDTF">2015-07-20T12:43:44Z</dcterms:modified>
</cp:coreProperties>
</file>