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8"/>
  </p:notesMasterIdLst>
  <p:handoutMasterIdLst>
    <p:handoutMasterId r:id="rId29"/>
  </p:handoutMasterIdLst>
  <p:sldIdLst>
    <p:sldId id="356" r:id="rId3"/>
    <p:sldId id="337" r:id="rId4"/>
    <p:sldId id="338" r:id="rId5"/>
    <p:sldId id="354" r:id="rId6"/>
    <p:sldId id="355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50" r:id="rId16"/>
    <p:sldId id="351" r:id="rId17"/>
    <p:sldId id="352" r:id="rId18"/>
    <p:sldId id="353" r:id="rId19"/>
    <p:sldId id="257" r:id="rId20"/>
    <p:sldId id="262" r:id="rId21"/>
    <p:sldId id="264" r:id="rId22"/>
    <p:sldId id="334" r:id="rId23"/>
    <p:sldId id="335" r:id="rId24"/>
    <p:sldId id="266" r:id="rId25"/>
    <p:sldId id="357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9" d="100"/>
          <a:sy n="79" d="100"/>
        </p:scale>
        <p:origin x="-9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64ED3C-B2D9-47C4-A2FB-DF85958C3491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A9FB3E-B910-411E-A28B-8C55A708CE9A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2BD67B-8A09-4319-AD89-65FBF6B85341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501AFD-1387-4620-8C3E-9B8F81927495}" type="slidenum">
              <a:rPr lang="el-GR" altLang="el-GR" smtClean="0"/>
              <a:pPr/>
              <a:t>5</a:t>
            </a:fld>
            <a:endParaRPr lang="el-GR" altLang="el-G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2B1AF6-63D3-42D2-BCC7-B0EA65B5C91B}" type="slidenum">
              <a:rPr lang="el-GR" altLang="el-GR" smtClean="0"/>
              <a:pPr/>
              <a:t>9</a:t>
            </a:fld>
            <a:endParaRPr lang="el-GR" altLang="el-G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A062FC-EE7A-4653-BC8C-0928BE835B65}" type="slidenum">
              <a:rPr lang="el-GR" altLang="el-GR" smtClean="0"/>
              <a:pPr/>
              <a:t>10</a:t>
            </a:fld>
            <a:endParaRPr lang="el-GR" altLang="el-G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2A85-8E50-48C8-B4CC-1D5593343A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D2F1-36AF-4DAC-A37B-F5A38B843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6A36-C79F-4406-A57B-D223EDAF0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56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ADA-0AEE-4399-BB96-8C4AD71EC4D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6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zom.com/article.aspx?ArticleID=440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.vt.edu/Faculty/Baird/Papers/2006_5.pdf" TargetMode="External"/><Relationship Id="rId2" Type="http://schemas.openxmlformats.org/officeDocument/2006/relationships/hyperlink" Target="http://www.epa.gov/opptintr/nano/p2docs/casestudy2_la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site/paperfil/Home/bentonites-zeolites" TargetMode="External"/><Relationship Id="rId4" Type="http://schemas.openxmlformats.org/officeDocument/2006/relationships/hyperlink" Target="http://cdn.intechopen.com/pdfs-wm/14377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opptintr/nano/p2docs/casestudy2_la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materialsviews.com/wp-content/uploads/2014/04/clay-containing-polymer-nanocomposites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chopen.com/books/advanced-elastomers-technology-properties-and-applications/rubber-clay-nanocomposit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Οι άργιλοι σε υλικά των γραφικών </a:t>
            </a:r>
            <a:r>
              <a:rPr lang="el-GR" sz="2800" dirty="0" smtClean="0"/>
              <a:t>τεχνών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Μπελέση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58886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ja-JP" dirty="0" err="1" smtClean="0">
                <a:solidFill>
                  <a:schemeClr val="tx2"/>
                </a:solidFill>
              </a:rPr>
              <a:t>πολυστρωματικά</a:t>
            </a:r>
            <a:r>
              <a:rPr lang="el-GR" altLang="ja-JP" dirty="0" smtClean="0">
                <a:solidFill>
                  <a:schemeClr val="tx2"/>
                </a:solidFill>
              </a:rPr>
              <a:t> </a:t>
            </a:r>
            <a:r>
              <a:rPr lang="el-GR" altLang="ja-JP" dirty="0" err="1" smtClean="0">
                <a:solidFill>
                  <a:schemeClr val="tx2"/>
                </a:solidFill>
              </a:rPr>
              <a:t>υμένια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ja-JP" sz="2000" b="1" dirty="0" smtClean="0">
                <a:solidFill>
                  <a:schemeClr val="tx2"/>
                </a:solidFill>
              </a:rPr>
              <a:t>Επίσης, οι άργιλοι πέρα από το γεγονός ότι διασπείρονται </a:t>
            </a:r>
            <a:r>
              <a:rPr lang="el-GR" altLang="ja-JP" sz="2000" dirty="0" smtClean="0">
                <a:solidFill>
                  <a:schemeClr val="hlink"/>
                </a:solidFill>
              </a:rPr>
              <a:t>έχουν την ιδιότητα να συνδυάζονται με πολυμερή ή άλλα </a:t>
            </a:r>
            <a:r>
              <a:rPr lang="el-GR" altLang="ja-JP" sz="2000" dirty="0" err="1" smtClean="0">
                <a:solidFill>
                  <a:schemeClr val="hlink"/>
                </a:solidFill>
              </a:rPr>
              <a:t>φυλλόμορφα</a:t>
            </a:r>
            <a:r>
              <a:rPr lang="el-GR" altLang="ja-JP" sz="2000" dirty="0" smtClean="0">
                <a:solidFill>
                  <a:schemeClr val="hlink"/>
                </a:solidFill>
              </a:rPr>
              <a:t> υλικά</a:t>
            </a:r>
            <a:r>
              <a:rPr lang="el-GR" altLang="ja-JP" sz="2000" dirty="0" smtClean="0">
                <a:solidFill>
                  <a:schemeClr val="accent1"/>
                </a:solidFill>
              </a:rPr>
              <a:t> 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και να σχηματίζουν </a:t>
            </a:r>
            <a:r>
              <a:rPr lang="el-GR" altLang="ja-JP" sz="2000" b="1" dirty="0" err="1" smtClean="0">
                <a:solidFill>
                  <a:schemeClr val="tx2"/>
                </a:solidFill>
              </a:rPr>
              <a:t>πολυστρωματικά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 </a:t>
            </a:r>
            <a:r>
              <a:rPr lang="el-GR" altLang="ja-JP" sz="2000" b="1" dirty="0" err="1" smtClean="0">
                <a:solidFill>
                  <a:schemeClr val="tx2"/>
                </a:solidFill>
              </a:rPr>
              <a:t>υμένια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.</a:t>
            </a:r>
            <a:endParaRPr lang="en-US" altLang="ja-JP" sz="2000" b="1" dirty="0" smtClean="0">
              <a:solidFill>
                <a:schemeClr val="tx2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ja-JP" sz="2000" dirty="0" smtClean="0"/>
              <a:t>Τα </a:t>
            </a:r>
            <a:r>
              <a:rPr lang="el-GR" altLang="ja-JP" sz="2000" dirty="0" err="1" smtClean="0"/>
              <a:t>υμένια</a:t>
            </a:r>
            <a:r>
              <a:rPr lang="el-GR" altLang="ja-JP" sz="2000" dirty="0" smtClean="0"/>
              <a:t> αυτά βρίσκουν εφαρμογές ως μεμβράνες ελεγχόμενης διαπερατότητας αερίων, υγρών, ομοιοπολικών μορίων, ιόντων ακόμα και ηλεκτρονίων (</a:t>
            </a:r>
            <a:r>
              <a:rPr lang="el-GR" altLang="ja-JP" sz="2000" dirty="0" err="1" smtClean="0"/>
              <a:t>tunneling</a:t>
            </a:r>
            <a:r>
              <a:rPr lang="el-GR" altLang="ja-JP" sz="2000" dirty="0" smtClean="0"/>
              <a:t> </a:t>
            </a:r>
            <a:r>
              <a:rPr lang="el-GR" altLang="ja-JP" sz="2000" dirty="0" err="1" smtClean="0"/>
              <a:t>barriers</a:t>
            </a:r>
            <a:r>
              <a:rPr lang="el-GR" altLang="ja-JP" sz="2000" dirty="0" smtClean="0"/>
              <a:t>). 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Τα </a:t>
            </a:r>
            <a:r>
              <a:rPr lang="el-GR" altLang="ja-JP" sz="2000" b="1" dirty="0" err="1" smtClean="0">
                <a:solidFill>
                  <a:schemeClr val="tx2"/>
                </a:solidFill>
              </a:rPr>
              <a:t>υμένια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 αυτά βρίσκουν εφαρμογή στην συσκευασία τροφίμων, στην κατασκευή αισθητήρων, τροποποιημένων ηλεκτροδίων κ.α.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000" b="1" dirty="0" smtClean="0">
                <a:solidFill>
                  <a:schemeClr val="tx2"/>
                </a:solidFill>
              </a:rPr>
              <a:t>Να σημειωθεί ότι οι </a:t>
            </a:r>
            <a:r>
              <a:rPr lang="el-GR" altLang="el-GR" sz="2000" b="1" dirty="0" err="1" smtClean="0">
                <a:solidFill>
                  <a:schemeClr val="tx2"/>
                </a:solidFill>
              </a:rPr>
              <a:t>άργιλλοι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 αυξάνουν τις ιδιότητες φραγμού των πολυμερών δημιουργώντας μια μάζα ή ένα περίπλοκο μονοπάτι που επιβραδύνει την διάχυση των αέριων μορίων </a:t>
            </a:r>
            <a:r>
              <a:rPr lang="el-GR" altLang="el-GR" sz="2000" b="1" dirty="0" err="1" smtClean="0">
                <a:solidFill>
                  <a:schemeClr val="tx2"/>
                </a:solidFill>
              </a:rPr>
              <a:t>διαμέσω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 του </a:t>
            </a:r>
            <a:r>
              <a:rPr lang="el-GR" altLang="el-GR" sz="2000" b="1" dirty="0" err="1" smtClean="0">
                <a:solidFill>
                  <a:schemeClr val="tx2"/>
                </a:solidFill>
              </a:rPr>
              <a:t>πολυμερικού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 υλικού. </a:t>
            </a:r>
          </a:p>
        </p:txBody>
      </p:sp>
      <p:pic>
        <p:nvPicPr>
          <p:cNvPr id="10243" name="Picture 4" descr="http://www.azom.com/images/Article_Images/ImageForArticle_4403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3" y="4725144"/>
            <a:ext cx="421481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3 - Ορθογώνιο"/>
          <p:cNvSpPr>
            <a:spLocks noChangeArrowheads="1"/>
          </p:cNvSpPr>
          <p:nvPr/>
        </p:nvSpPr>
        <p:spPr bwMode="auto">
          <a:xfrm>
            <a:off x="3059832" y="6557119"/>
            <a:ext cx="3721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4"/>
              </a:rPr>
              <a:t>azom.com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8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άργιλοι στην τεχνολογία του χαρτιού</a:t>
            </a:r>
            <a:endParaRPr lang="el-GR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5661248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l-GR" altLang="ja-JP" sz="2200" dirty="0" smtClean="0"/>
              <a:t>Αξιοσημείωτη είναι η χρήση τους </a:t>
            </a:r>
            <a:r>
              <a:rPr lang="el-GR" altLang="ja-JP" sz="2200" b="1" dirty="0" smtClean="0">
                <a:solidFill>
                  <a:srgbClr val="820000"/>
                </a:solidFill>
              </a:rPr>
              <a:t>στην τεχνολογία του χαρτιού </a:t>
            </a:r>
            <a:r>
              <a:rPr lang="el-GR" altLang="ja-JP" sz="2200" dirty="0" smtClean="0"/>
              <a:t>όπου χρησιμοποιούνται ως:</a:t>
            </a:r>
            <a:endParaRPr lang="en-US" altLang="ja-JP" sz="2200" dirty="0" smtClean="0">
              <a:ea typeface="ＭＳ Ｐゴシック" charset="-128"/>
            </a:endParaRPr>
          </a:p>
          <a:p>
            <a:pPr eaLnBrk="1" hangingPunct="1">
              <a:spcBef>
                <a:spcPts val="900"/>
              </a:spcBef>
            </a:pPr>
            <a:r>
              <a:rPr lang="el-GR" altLang="ja-JP" sz="2200" b="1" dirty="0" smtClean="0"/>
              <a:t>υλικά αδιαβροχοποίησης </a:t>
            </a:r>
            <a:r>
              <a:rPr lang="el-GR" altLang="ja-JP" sz="2200" dirty="0" smtClean="0"/>
              <a:t>(</a:t>
            </a:r>
            <a:r>
              <a:rPr lang="en-US" altLang="ja-JP" sz="2200" dirty="0" smtClean="0">
                <a:ea typeface="ＭＳ Ｐゴシック" charset="-128"/>
              </a:rPr>
              <a:t>paper sizing</a:t>
            </a:r>
            <a:r>
              <a:rPr lang="el-GR" altLang="ja-JP" sz="2200" dirty="0" smtClean="0"/>
              <a:t> – έχει ιδιότητες φραγμού)</a:t>
            </a:r>
            <a:endParaRPr lang="en-US" altLang="ja-JP" sz="2200" dirty="0" smtClean="0">
              <a:ea typeface="ＭＳ Ｐゴシック" charset="-128"/>
            </a:endParaRPr>
          </a:p>
          <a:p>
            <a:pPr eaLnBrk="1" hangingPunct="1">
              <a:spcBef>
                <a:spcPts val="900"/>
              </a:spcBef>
            </a:pPr>
            <a:r>
              <a:rPr lang="el-GR" altLang="ja-JP" sz="2200" b="1" dirty="0" smtClean="0"/>
              <a:t>σε ειδικά χαρτιά </a:t>
            </a:r>
            <a:r>
              <a:rPr lang="el-GR" altLang="ja-JP" sz="2200" dirty="0" smtClean="0"/>
              <a:t>για βιομηχανική χρήση (</a:t>
            </a:r>
            <a:r>
              <a:rPr lang="en-US" altLang="ja-JP" sz="2200" dirty="0" smtClean="0">
                <a:ea typeface="ＭＳ Ｐゴシック" charset="-128"/>
              </a:rPr>
              <a:t>industrial </a:t>
            </a:r>
            <a:r>
              <a:rPr lang="en-US" altLang="ja-JP" sz="2200" dirty="0" err="1" smtClean="0">
                <a:ea typeface="ＭＳ Ｐゴシック" charset="-128"/>
              </a:rPr>
              <a:t>speciality</a:t>
            </a:r>
            <a:r>
              <a:rPr lang="en-US" altLang="ja-JP" sz="2200" dirty="0" smtClean="0">
                <a:ea typeface="ＭＳ Ｐゴシック" charset="-128"/>
              </a:rPr>
              <a:t> papers</a:t>
            </a:r>
            <a:r>
              <a:rPr lang="el-GR" altLang="ja-JP" sz="2200" dirty="0" smtClean="0"/>
              <a:t>) π.χ. </a:t>
            </a:r>
            <a:r>
              <a:rPr lang="el-GR" altLang="el-GR" sz="2200" dirty="0" smtClean="0"/>
              <a:t> συστατικό του αυτογραφικού χαρτιού (</a:t>
            </a:r>
            <a:r>
              <a:rPr lang="el-GR" altLang="el-GR" sz="2200" dirty="0" err="1" smtClean="0"/>
              <a:t>ατταπουλγίτης</a:t>
            </a:r>
            <a:r>
              <a:rPr lang="el-GR" altLang="el-GR" sz="2200" dirty="0" smtClean="0"/>
              <a:t>)</a:t>
            </a:r>
            <a:endParaRPr lang="en-US" altLang="ja-JP" sz="2200" dirty="0" smtClean="0">
              <a:ea typeface="ＭＳ Ｐゴシック" charset="-128"/>
            </a:endParaRPr>
          </a:p>
          <a:p>
            <a:pPr eaLnBrk="1" hangingPunct="1">
              <a:spcBef>
                <a:spcPts val="900"/>
              </a:spcBef>
            </a:pPr>
            <a:r>
              <a:rPr lang="el-GR" altLang="ja-JP" sz="2200" dirty="0" smtClean="0"/>
              <a:t>ως </a:t>
            </a:r>
            <a:r>
              <a:rPr lang="el-GR" altLang="ja-JP" sz="2200" b="1" dirty="0" smtClean="0"/>
              <a:t>επιχρίσματα χαρτιού </a:t>
            </a:r>
            <a:r>
              <a:rPr lang="el-GR" altLang="ja-JP" sz="2200" dirty="0" smtClean="0"/>
              <a:t>(</a:t>
            </a:r>
            <a:r>
              <a:rPr lang="en-US" altLang="ja-JP" sz="2200" dirty="0" smtClean="0">
                <a:ea typeface="ＭＳ Ｐゴシック" charset="-128"/>
              </a:rPr>
              <a:t>paper coating slurries</a:t>
            </a:r>
            <a:r>
              <a:rPr lang="el-GR" altLang="ja-JP" sz="2200" dirty="0" smtClean="0"/>
              <a:t>)</a:t>
            </a:r>
            <a:endParaRPr lang="en-US" altLang="ja-JP" sz="2200" dirty="0" smtClean="0">
              <a:ea typeface="ＭＳ Ｐゴシック" charset="-128"/>
            </a:endParaRPr>
          </a:p>
          <a:p>
            <a:pPr eaLnBrk="1" hangingPunct="1">
              <a:spcBef>
                <a:spcPts val="900"/>
              </a:spcBef>
            </a:pPr>
            <a:r>
              <a:rPr lang="el-GR" altLang="ja-JP" sz="2200" dirty="0" smtClean="0"/>
              <a:t>ως </a:t>
            </a:r>
            <a:r>
              <a:rPr lang="el-GR" altLang="ja-JP" sz="2200" b="1" dirty="0" err="1" smtClean="0"/>
              <a:t>ηλεκτρογραφικό</a:t>
            </a:r>
            <a:r>
              <a:rPr lang="el-GR" altLang="ja-JP" sz="2200" b="1" dirty="0" smtClean="0"/>
              <a:t> χαρτί </a:t>
            </a:r>
            <a:r>
              <a:rPr lang="el-GR" altLang="ja-JP" sz="2200" dirty="0" smtClean="0"/>
              <a:t>(</a:t>
            </a:r>
            <a:r>
              <a:rPr lang="en-US" altLang="ja-JP" sz="2200" dirty="0" smtClean="0">
                <a:ea typeface="ＭＳ Ｐゴシック" charset="-128"/>
              </a:rPr>
              <a:t>electrographic paper</a:t>
            </a:r>
            <a:r>
              <a:rPr lang="el-GR" altLang="ja-JP" sz="2200" dirty="0" smtClean="0"/>
              <a:t>),</a:t>
            </a:r>
            <a:endParaRPr lang="en-US" altLang="ja-JP" sz="2200" dirty="0" smtClean="0">
              <a:ea typeface="ＭＳ Ｐゴシック" charset="-128"/>
            </a:endParaRPr>
          </a:p>
          <a:p>
            <a:pPr eaLnBrk="1" hangingPunct="1">
              <a:spcBef>
                <a:spcPts val="900"/>
              </a:spcBef>
            </a:pPr>
            <a:r>
              <a:rPr lang="el-GR" altLang="ja-JP" sz="2200" dirty="0" smtClean="0"/>
              <a:t>ως </a:t>
            </a:r>
            <a:r>
              <a:rPr lang="el-GR" altLang="ja-JP" sz="2200" b="1" dirty="0" err="1" smtClean="0"/>
              <a:t>πληρωτικό</a:t>
            </a:r>
            <a:r>
              <a:rPr lang="el-GR" altLang="ja-JP" sz="2200" b="1" dirty="0" smtClean="0"/>
              <a:t> υλικό </a:t>
            </a:r>
            <a:r>
              <a:rPr lang="el-GR" altLang="ja-JP" sz="2200" dirty="0" smtClean="0"/>
              <a:t>στην παραγωγή του χαρτιού κ.α.</a:t>
            </a:r>
            <a:endParaRPr lang="en-US" altLang="ja-JP" sz="2200" dirty="0" smtClean="0">
              <a:ea typeface="ＭＳ Ｐゴシック" charset="-128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l-GR" altLang="ja-JP" sz="2200" dirty="0" smtClean="0"/>
              <a:t>Για παράδειγμα ο </a:t>
            </a:r>
            <a:r>
              <a:rPr lang="el-GR" altLang="ja-JP" sz="2200" dirty="0" err="1" smtClean="0"/>
              <a:t>λαπονίτης</a:t>
            </a:r>
            <a:r>
              <a:rPr lang="el-GR" altLang="ja-JP" sz="2200" dirty="0" smtClean="0"/>
              <a:t> αποτελεί χάρη στις μοναδικές του ιδιότητες αγώγιμο στρώμα σε </a:t>
            </a:r>
            <a:r>
              <a:rPr lang="el-GR" altLang="ja-JP" sz="2200" dirty="0" err="1" smtClean="0"/>
              <a:t>ηλεκτρογραφικά</a:t>
            </a:r>
            <a:r>
              <a:rPr lang="el-GR" altLang="ja-JP" sz="2200" dirty="0" smtClean="0"/>
              <a:t> και ειδικά αντιστατικά χαρτιά, σε χαρτί που χρησιμοποιείται για συσκευασία τροφίμων, ακόμη ως κατάλληλο προσροφητικό επίχρισμα για να δεχθεί μελάνι εκτύπωσης κ.α. </a:t>
            </a:r>
            <a:endParaRPr lang="el-GR" altLang="el-GR" sz="22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1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Οι άργιλοι στην </a:t>
            </a:r>
            <a:r>
              <a:rPr lang="el-GR" altLang="el-GR" dirty="0" err="1" smtClean="0"/>
              <a:t>χαρτοποιΐα</a:t>
            </a:r>
            <a:endParaRPr lang="el-GR" dirty="0"/>
          </a:p>
        </p:txBody>
      </p:sp>
      <p:sp>
        <p:nvSpPr>
          <p:cNvPr id="12290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Προσθήκη </a:t>
            </a:r>
            <a:r>
              <a:rPr lang="el-GR" altLang="el-GR" sz="2800" dirty="0" err="1" smtClean="0"/>
              <a:t>μπεντονίτη</a:t>
            </a:r>
            <a:r>
              <a:rPr lang="el-GR" altLang="el-GR" sz="2800" dirty="0" smtClean="0"/>
              <a:t>  (1-2% ) στο στάδιο της πολτοποίησης στην </a:t>
            </a:r>
            <a:r>
              <a:rPr lang="el-GR" altLang="el-GR" sz="2800" dirty="0" err="1" smtClean="0"/>
              <a:t>χαρτοποιΐα</a:t>
            </a:r>
            <a:r>
              <a:rPr lang="el-GR" altLang="el-GR" sz="2800" dirty="0" smtClean="0"/>
              <a:t> οδηγεί στην καλύτερη </a:t>
            </a:r>
            <a:r>
              <a:rPr lang="el-GR" altLang="el-GR" sz="2800" b="1" dirty="0" smtClean="0"/>
              <a:t>συγκράτηση των χρωστικών ουσιών</a:t>
            </a:r>
            <a:r>
              <a:rPr lang="el-GR" altLang="el-GR" sz="2800" dirty="0" smtClean="0"/>
              <a:t> που προστίθενται στο χαρτί και στην πιο </a:t>
            </a:r>
            <a:r>
              <a:rPr lang="el-GR" altLang="el-GR" sz="2800" b="1" dirty="0" smtClean="0"/>
              <a:t>ομοιόμορφη διασπορά</a:t>
            </a:r>
            <a:r>
              <a:rPr lang="el-GR" altLang="el-GR" sz="2800" dirty="0" smtClean="0"/>
              <a:t>  τους.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20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άργιλοι στην τεχνολογία του χαρτιού</a:t>
            </a:r>
            <a:endParaRPr lang="el-GR" dirty="0"/>
          </a:p>
        </p:txBody>
      </p:sp>
      <p:sp>
        <p:nvSpPr>
          <p:cNvPr id="13314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altLang="el-GR" sz="2200" b="1" dirty="0" smtClean="0"/>
              <a:t>Στη χαρτοβιομηχανία συντελούν στην αύξηση της αποτελεσματικότητας των μέσων συγκράτησης</a:t>
            </a:r>
            <a:r>
              <a:rPr lang="el-GR" altLang="el-GR" sz="2200" dirty="0" smtClean="0"/>
              <a:t> </a:t>
            </a:r>
            <a:r>
              <a:rPr lang="el-GR" altLang="el-GR" sz="2200" b="1" dirty="0" smtClean="0"/>
              <a:t>και αποστράγγισης</a:t>
            </a:r>
            <a:r>
              <a:rPr lang="el-GR" altLang="el-GR" sz="2200" dirty="0" smtClean="0"/>
              <a:t> (</a:t>
            </a:r>
            <a:r>
              <a:rPr lang="el-GR" altLang="el-GR" sz="2200" dirty="0" err="1" smtClean="0"/>
              <a:t>retention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and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drainage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aids</a:t>
            </a:r>
            <a:r>
              <a:rPr lang="el-GR" altLang="el-GR" sz="2200" dirty="0" smtClean="0"/>
              <a:t>) (Πολυμερή που επιτυγχάνουν, μέσω κροκίδωσης, τη συγκράτηση μικρών σωματιδίων (όπως των </a:t>
            </a:r>
            <a:r>
              <a:rPr lang="el-GR" altLang="el-GR" sz="2200" dirty="0" err="1" smtClean="0"/>
              <a:t>πληρωτικών</a:t>
            </a:r>
            <a:r>
              <a:rPr lang="el-GR" altLang="el-GR" sz="2200" dirty="0" smtClean="0"/>
              <a:t> μέσων) πάνω στις ίνες και βελτιώνουν την ταχύτητα αποστράγγισης του νερού και την ποιότητα του παραγόμενου χαρτιού).</a:t>
            </a:r>
          </a:p>
          <a:p>
            <a:pPr>
              <a:spcBef>
                <a:spcPts val="1200"/>
              </a:spcBef>
            </a:pPr>
            <a:r>
              <a:rPr lang="el-GR" altLang="ja-JP" sz="2200" b="1" dirty="0" smtClean="0"/>
              <a:t>Οι τροποποιημένοι άργιλοι βρίσκουν </a:t>
            </a:r>
            <a:r>
              <a:rPr lang="el-GR" altLang="ja-JP" sz="2200" b="1" dirty="0" smtClean="0">
                <a:solidFill>
                  <a:srgbClr val="820000"/>
                </a:solidFill>
              </a:rPr>
              <a:t>εφαρμογή γενικά στη ρόφηση ρύπων και έτσι χρησιμοποιούνται και </a:t>
            </a:r>
            <a:r>
              <a:rPr lang="el-GR" altLang="ja-JP" sz="2200" b="1" dirty="0" smtClean="0">
                <a:solidFill>
                  <a:schemeClr val="tx2"/>
                </a:solidFill>
              </a:rPr>
              <a:t>στην </a:t>
            </a:r>
            <a:r>
              <a:rPr lang="el-GR" altLang="ja-JP" sz="2200" b="1" dirty="0" err="1" smtClean="0">
                <a:solidFill>
                  <a:schemeClr val="tx2"/>
                </a:solidFill>
              </a:rPr>
              <a:t>απομελάνωση</a:t>
            </a:r>
            <a:r>
              <a:rPr lang="el-GR" altLang="ja-JP" sz="2200" b="1" dirty="0" smtClean="0">
                <a:solidFill>
                  <a:schemeClr val="tx2"/>
                </a:solidFill>
              </a:rPr>
              <a:t> χαρτιού λόγω της μεγάλης προσροφητικής τους ικανότητας. Επίσης, </a:t>
            </a:r>
            <a:r>
              <a:rPr lang="el-GR" altLang="ja-JP" sz="2200" b="1" dirty="0" smtClean="0"/>
              <a:t>π</a:t>
            </a:r>
            <a:r>
              <a:rPr lang="el-GR" altLang="el-GR" sz="2200" b="1" dirty="0" smtClean="0"/>
              <a:t>ροσροφούν ανεπιθύμητες προσμίξεις</a:t>
            </a:r>
            <a:r>
              <a:rPr lang="el-GR" altLang="el-GR" sz="2200" dirty="0" smtClean="0"/>
              <a:t> που ενυπάρχουν στο αιώρημα της </a:t>
            </a:r>
            <a:r>
              <a:rPr lang="el-GR" altLang="el-GR" sz="2200" dirty="0" err="1" smtClean="0"/>
              <a:t>χαρτόμαζας</a:t>
            </a:r>
            <a:r>
              <a:rPr lang="el-GR" altLang="el-GR" sz="2200" dirty="0" smtClean="0"/>
              <a:t> πριν τη διαμόρφωσή της σε χαρτί.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9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Πειραματικό μέρος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b="1" dirty="0" smtClean="0"/>
              <a:t>Συσκευές – Όργανα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Ποτήρια ζέσεως 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M</a:t>
            </a:r>
            <a:r>
              <a:rPr lang="el-GR" altLang="el-GR" sz="2400" dirty="0" err="1" smtClean="0"/>
              <a:t>αγνητικό</a:t>
            </a:r>
            <a:r>
              <a:rPr lang="el-GR" altLang="el-GR" sz="2400" dirty="0" smtClean="0"/>
              <a:t> αναδευτήρα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/>
              <a:t>Μαγνητάκι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Φυγόκεντρος ή εναλλακτικά χωνί και διηθητικό χαρτί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b="1" dirty="0" smtClean="0"/>
              <a:t>Υλικά-Αντιδραστήρια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Methyl Orange</a:t>
            </a:r>
            <a:r>
              <a:rPr lang="el-GR" altLang="el-GR" sz="2400" dirty="0" smtClean="0"/>
              <a:t> 10</a:t>
            </a:r>
            <a:r>
              <a:rPr lang="el-GR" altLang="el-GR" sz="2400" baseline="30000" dirty="0" smtClean="0"/>
              <a:t>-5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M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/>
              <a:t>Μπετονίτης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Zenith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400" b="1" dirty="0" smtClean="0"/>
              <a:t>Σας παραδίδεται διάλυμα </a:t>
            </a:r>
            <a:r>
              <a:rPr lang="en-US" altLang="el-GR" sz="2400" b="1" dirty="0" smtClean="0"/>
              <a:t>methyl orange </a:t>
            </a:r>
            <a:r>
              <a:rPr lang="el-GR" altLang="el-GR" sz="2400" b="1" dirty="0" smtClean="0"/>
              <a:t>συγκέντρωσης 10</a:t>
            </a:r>
            <a:r>
              <a:rPr lang="el-GR" altLang="el-GR" sz="2400" b="1" baseline="30000" dirty="0" smtClean="0"/>
              <a:t>-5 </a:t>
            </a:r>
            <a:r>
              <a:rPr lang="el-GR" altLang="el-GR" sz="2400" b="1" dirty="0" smtClean="0"/>
              <a:t>Μ.</a:t>
            </a: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b="1" dirty="0" smtClean="0"/>
              <a:t>Σε 50 </a:t>
            </a:r>
            <a:r>
              <a:rPr lang="en-US" altLang="el-GR" sz="2400" b="1" dirty="0" smtClean="0"/>
              <a:t>ml </a:t>
            </a:r>
            <a:r>
              <a:rPr lang="el-GR" altLang="el-GR" sz="2400" b="1" dirty="0" smtClean="0"/>
              <a:t>διαλύματος αυτού διασπείρεται </a:t>
            </a:r>
            <a:r>
              <a:rPr lang="el-GR" altLang="el-GR" sz="2400" b="1" dirty="0" err="1" smtClean="0"/>
              <a:t>μπετονίτης</a:t>
            </a:r>
            <a:r>
              <a:rPr lang="el-GR" altLang="el-GR" sz="2400" b="1" dirty="0" smtClean="0"/>
              <a:t> </a:t>
            </a:r>
            <a:r>
              <a:rPr lang="en-US" altLang="el-GR" sz="2400" b="1" dirty="0" smtClean="0"/>
              <a:t>Zenith </a:t>
            </a:r>
            <a:r>
              <a:rPr lang="el-GR" altLang="el-GR" sz="2400" b="1" dirty="0" smtClean="0"/>
              <a:t>(2 </a:t>
            </a:r>
            <a:r>
              <a:rPr lang="en-US" altLang="el-GR" sz="2400" b="1" dirty="0" smtClean="0"/>
              <a:t>g</a:t>
            </a:r>
            <a:r>
              <a:rPr lang="el-GR" altLang="el-GR" sz="2400" b="1" dirty="0" smtClean="0"/>
              <a:t>/</a:t>
            </a:r>
            <a:r>
              <a:rPr lang="en-US" altLang="el-GR" sz="2400" b="1" dirty="0" smtClean="0"/>
              <a:t>L</a:t>
            </a:r>
            <a:r>
              <a:rPr lang="el-GR" altLang="el-GR" sz="2400" b="1" dirty="0" smtClean="0"/>
              <a:t>).</a:t>
            </a: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b="1" dirty="0" smtClean="0"/>
              <a:t>Το αιώρημα παραμένει υπό ανάδευση επί 30 </a:t>
            </a:r>
            <a:r>
              <a:rPr lang="en-US" altLang="el-GR" sz="2400" b="1" dirty="0" smtClean="0"/>
              <a:t>min</a:t>
            </a:r>
            <a:r>
              <a:rPr lang="el-GR" altLang="el-GR" sz="2400" b="1" dirty="0" smtClean="0"/>
              <a:t>. Στην συνέχεια ακολουθεί </a:t>
            </a:r>
            <a:r>
              <a:rPr lang="el-GR" altLang="el-GR" sz="2400" b="1" dirty="0" err="1" smtClean="0"/>
              <a:t>φυγοκέντριση</a:t>
            </a:r>
            <a:r>
              <a:rPr lang="el-GR" altLang="el-GR" sz="2400" b="1" dirty="0" smtClean="0"/>
              <a:t> (9000 </a:t>
            </a:r>
            <a:r>
              <a:rPr lang="en-US" altLang="el-GR" sz="2400" b="1" dirty="0" smtClean="0"/>
              <a:t>rpm</a:t>
            </a:r>
            <a:r>
              <a:rPr lang="el-GR" altLang="el-GR" sz="2400" b="1" dirty="0" smtClean="0"/>
              <a:t>) επί 3 </a:t>
            </a:r>
            <a:r>
              <a:rPr lang="en-US" altLang="el-GR" sz="2400" b="1" dirty="0" smtClean="0"/>
              <a:t>min </a:t>
            </a:r>
            <a:r>
              <a:rPr lang="el-GR" altLang="el-GR" sz="2400" b="1" dirty="0" smtClean="0"/>
              <a:t>ή εναλλακτικά διήθησή του.</a:t>
            </a: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b="1" dirty="0" smtClean="0"/>
              <a:t>Καταγράψτε τις παρατηρήσεις σας.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7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Βιβλιογραφία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el-GR" sz="1800" dirty="0" err="1" smtClean="0"/>
              <a:t>Γουρνής</a:t>
            </a:r>
            <a:r>
              <a:rPr lang="el-GR" sz="1800" dirty="0" smtClean="0"/>
              <a:t> Δ., “Μελέτη γ-</a:t>
            </a:r>
            <a:r>
              <a:rPr lang="el-GR" sz="1800" dirty="0" err="1" smtClean="0"/>
              <a:t>ραδιόλυσης</a:t>
            </a:r>
            <a:r>
              <a:rPr lang="el-GR" sz="1800" dirty="0" smtClean="0"/>
              <a:t> συστημάτων οργανικών ρυπαντών παρουσία αργίλων”, Διδακτορική Διατριβή, Εκδόσεις Ε.Μ.Π., Αθήνα, 1998.</a:t>
            </a:r>
          </a:p>
          <a:p>
            <a:pPr algn="just">
              <a:defRPr/>
            </a:pPr>
            <a:r>
              <a:rPr lang="el-GR" sz="1800" dirty="0" smtClean="0"/>
              <a:t>Β. Κ. </a:t>
            </a:r>
            <a:r>
              <a:rPr lang="el-GR" sz="1800" dirty="0" err="1" smtClean="0"/>
              <a:t>Μπέλεση</a:t>
            </a:r>
            <a:r>
              <a:rPr lang="el-GR" sz="1800" dirty="0" smtClean="0"/>
              <a:t>, «</a:t>
            </a:r>
            <a:r>
              <a:rPr lang="el-GR" sz="1800" cap="all" dirty="0" smtClean="0"/>
              <a:t>Σ</a:t>
            </a:r>
            <a:r>
              <a:rPr lang="el-GR" sz="1800" dirty="0" smtClean="0"/>
              <a:t>ύνθεση </a:t>
            </a:r>
            <a:r>
              <a:rPr lang="el-GR" sz="1800" dirty="0" err="1" smtClean="0"/>
              <a:t>νανοσύνθετων</a:t>
            </a:r>
            <a:r>
              <a:rPr lang="el-GR" sz="1800" dirty="0" smtClean="0"/>
              <a:t> καταλυτών </a:t>
            </a:r>
            <a:r>
              <a:rPr lang="en-US" sz="1800" dirty="0" smtClean="0"/>
              <a:t>Ti</a:t>
            </a:r>
            <a:r>
              <a:rPr lang="el-GR" sz="1800" cap="all" dirty="0" smtClean="0"/>
              <a:t>Ο</a:t>
            </a:r>
            <a:r>
              <a:rPr lang="el-GR" sz="1800" cap="all" baseline="-25000" dirty="0" smtClean="0"/>
              <a:t>2</a:t>
            </a:r>
            <a:r>
              <a:rPr lang="el-GR" sz="1800" cap="all" dirty="0" smtClean="0"/>
              <a:t> </a:t>
            </a:r>
            <a:r>
              <a:rPr lang="el-GR" sz="1800" dirty="0" smtClean="0"/>
              <a:t>και εφαρμογές αυτών στην ετερογενή </a:t>
            </a:r>
            <a:r>
              <a:rPr lang="el-GR" sz="1800" dirty="0" err="1" smtClean="0"/>
              <a:t>φωτοκαταλυτική</a:t>
            </a:r>
            <a:r>
              <a:rPr lang="el-GR" sz="1800" dirty="0" smtClean="0"/>
              <a:t> αποικοδόμηση οργανικών ρύπων για την ανάπτυξη τεχνολογιών </a:t>
            </a:r>
            <a:r>
              <a:rPr lang="el-GR" sz="1800" dirty="0" err="1" smtClean="0"/>
              <a:t>αντιρρύπανσης</a:t>
            </a:r>
            <a:r>
              <a:rPr lang="el-GR" sz="1800" dirty="0" smtClean="0"/>
              <a:t>», Μεταπτυχιακό Δίπλωμα Ειδίκευσης, Πανεπιστήμιο Ιωαννίνων, Τμήμα Χημείας, Ιωάννινα, 2007.</a:t>
            </a:r>
          </a:p>
          <a:p>
            <a:pPr algn="just">
              <a:defRPr/>
            </a:pPr>
            <a:r>
              <a:rPr lang="el-GR" sz="1800" dirty="0" err="1" smtClean="0"/>
              <a:t>Καραμάνης</a:t>
            </a:r>
            <a:r>
              <a:rPr lang="el-GR" sz="1800" dirty="0" smtClean="0"/>
              <a:t> Δ., “Μελέτη της δέσμευσης ραδιενεργών ρύπων από </a:t>
            </a:r>
            <a:r>
              <a:rPr lang="el-GR" sz="1800" dirty="0" err="1" smtClean="0"/>
              <a:t>υποστηλλωμένα</a:t>
            </a:r>
            <a:r>
              <a:rPr lang="el-GR" sz="1800" dirty="0" smtClean="0"/>
              <a:t> </a:t>
            </a:r>
            <a:r>
              <a:rPr lang="el-GR" sz="1800" dirty="0" err="1" smtClean="0"/>
              <a:t>φυλλόμορφα</a:t>
            </a:r>
            <a:r>
              <a:rPr lang="el-GR" sz="1800" dirty="0" smtClean="0"/>
              <a:t> </a:t>
            </a:r>
            <a:r>
              <a:rPr lang="el-GR" sz="1800" dirty="0" err="1" smtClean="0"/>
              <a:t>αργιλλοπυριτικά</a:t>
            </a:r>
            <a:r>
              <a:rPr lang="el-GR" sz="1800" dirty="0" smtClean="0"/>
              <a:t> υλικά”, Διδακτορική Διατριβή, Εκδόσεις Παν/</a:t>
            </a:r>
            <a:r>
              <a:rPr lang="el-GR" sz="1800" dirty="0" err="1" smtClean="0"/>
              <a:t>μίου</a:t>
            </a:r>
            <a:r>
              <a:rPr lang="el-GR" sz="1800" dirty="0" smtClean="0"/>
              <a:t> Ιωαννίνων, Ιωάννινα, 1997.</a:t>
            </a:r>
          </a:p>
          <a:p>
            <a:pPr algn="just">
              <a:defRPr/>
            </a:pPr>
            <a:r>
              <a:rPr lang="el-GR" sz="1800" dirty="0" err="1" smtClean="0"/>
              <a:t>Μπακανδρίτσος</a:t>
            </a:r>
            <a:r>
              <a:rPr lang="el-GR" sz="1800" dirty="0" smtClean="0"/>
              <a:t> A., Μεταπτυχιακή Εργασία, Εκδόσεις E.K.Π.A, 2005.</a:t>
            </a:r>
          </a:p>
          <a:p>
            <a:pPr algn="just">
              <a:defRPr/>
            </a:pPr>
            <a:r>
              <a:rPr lang="el-GR" sz="1800" dirty="0" err="1" smtClean="0"/>
              <a:t>Μπακανδρίτσος</a:t>
            </a:r>
            <a:r>
              <a:rPr lang="el-GR" sz="1800" dirty="0" smtClean="0"/>
              <a:t> A., </a:t>
            </a:r>
            <a:r>
              <a:rPr lang="el-GR" sz="1800" cap="all" dirty="0" smtClean="0"/>
              <a:t>“Σ</a:t>
            </a:r>
            <a:r>
              <a:rPr lang="el-GR" sz="1800" dirty="0" smtClean="0"/>
              <a:t>ύνθεση</a:t>
            </a:r>
            <a:r>
              <a:rPr lang="el-GR" sz="1800" cap="all" dirty="0" smtClean="0"/>
              <a:t>, </a:t>
            </a:r>
            <a:r>
              <a:rPr lang="el-GR" sz="1800" dirty="0" smtClean="0"/>
              <a:t>χαρακτηρισμός και ιδιότητες σύνθετων υλικών από άργιλο και </a:t>
            </a:r>
            <a:r>
              <a:rPr lang="el-GR" sz="1800" dirty="0" err="1" smtClean="0"/>
              <a:t>νανοδομές</a:t>
            </a:r>
            <a:r>
              <a:rPr lang="el-GR" sz="1800" dirty="0" smtClean="0"/>
              <a:t> άνθρακα</a:t>
            </a:r>
            <a:r>
              <a:rPr lang="el-GR" sz="1800" cap="all" dirty="0" smtClean="0"/>
              <a:t>”, </a:t>
            </a:r>
            <a:r>
              <a:rPr lang="el-GR" sz="1800" dirty="0" smtClean="0"/>
              <a:t>Διδακτορική Διατριβή, Εκδόσεις E.K.Π.A, 2006.</a:t>
            </a:r>
          </a:p>
          <a:p>
            <a:pPr algn="just">
              <a:defRPr/>
            </a:pPr>
            <a:r>
              <a:rPr lang="el-GR" sz="1800" dirty="0" err="1" smtClean="0"/>
              <a:t>Πομώνης</a:t>
            </a:r>
            <a:r>
              <a:rPr lang="el-GR" sz="1800" dirty="0" smtClean="0"/>
              <a:t> Φ.Ι., </a:t>
            </a:r>
            <a:r>
              <a:rPr lang="el-GR" sz="1800" dirty="0" err="1" smtClean="0"/>
              <a:t>Λάνταβος</a:t>
            </a:r>
            <a:r>
              <a:rPr lang="el-GR" sz="1800" dirty="0" smtClean="0"/>
              <a:t> Α.Κ. «Νέα Υλικά στην κατάλυση» Εκδόσεις Παν/</a:t>
            </a:r>
            <a:r>
              <a:rPr lang="el-GR" sz="1800" dirty="0" err="1" smtClean="0"/>
              <a:t>μίου</a:t>
            </a:r>
            <a:r>
              <a:rPr lang="el-GR" sz="1800" dirty="0" smtClean="0"/>
              <a:t> Ιωαννίνων, Ιωάννινα, 1995</a:t>
            </a:r>
          </a:p>
          <a:p>
            <a:pPr algn="just">
              <a:defRPr/>
            </a:pPr>
            <a:r>
              <a:rPr lang="el-GR" sz="1800" dirty="0" err="1" smtClean="0"/>
              <a:t>Φουρνάρης</a:t>
            </a:r>
            <a:r>
              <a:rPr lang="el-GR" sz="1800" dirty="0" smtClean="0"/>
              <a:t> Κ.Γ., “Σύνθεση και χαρακτηρισμός </a:t>
            </a:r>
            <a:r>
              <a:rPr lang="el-GR" sz="1800" dirty="0" err="1" smtClean="0"/>
              <a:t>νανοσύνθετων</a:t>
            </a:r>
            <a:r>
              <a:rPr lang="el-GR" sz="1800" dirty="0" smtClean="0"/>
              <a:t> υλικών από </a:t>
            </a:r>
            <a:r>
              <a:rPr lang="el-GR" sz="1800" dirty="0" err="1" smtClean="0"/>
              <a:t>φυλλόμορφα</a:t>
            </a:r>
            <a:r>
              <a:rPr lang="el-GR" sz="1800" dirty="0" smtClean="0"/>
              <a:t> ορυκτά και οργανικές πολυμερείς ενώσεις”, Διδακτορική Διατριβή, Εκδόσεις Παν/</a:t>
            </a:r>
            <a:r>
              <a:rPr lang="el-GR" sz="1800" dirty="0" err="1" smtClean="0"/>
              <a:t>μίου</a:t>
            </a:r>
            <a:r>
              <a:rPr lang="el-GR" sz="1800" dirty="0" smtClean="0"/>
              <a:t> Πατρών, 2000.</a:t>
            </a:r>
          </a:p>
          <a:p>
            <a:pPr algn="just">
              <a:defRPr/>
            </a:pPr>
            <a:r>
              <a:rPr lang="en-GB" sz="1800" dirty="0" err="1" smtClean="0"/>
              <a:t>Mollinard</a:t>
            </a:r>
            <a:r>
              <a:rPr lang="en-GB" sz="1800" dirty="0" smtClean="0"/>
              <a:t> A., Ph. D. Thesis, University of Antwerp, Belgium, 1994.</a:t>
            </a:r>
            <a:endParaRPr lang="el-GR" sz="1800" dirty="0" smtClean="0"/>
          </a:p>
          <a:p>
            <a:pPr>
              <a:defRPr/>
            </a:pPr>
            <a:endParaRPr lang="el-GR" sz="1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2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Σύνδεσμοι</a:t>
            </a:r>
            <a:endParaRPr lang="el-G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</a:pPr>
            <a:r>
              <a:rPr lang="en-US" altLang="el-GR" sz="2400" dirty="0" smtClean="0">
                <a:hlinkClick r:id="rId2"/>
              </a:rPr>
              <a:t>epa.gov/</a:t>
            </a:r>
            <a:r>
              <a:rPr lang="en-US" altLang="el-GR" sz="2400" dirty="0" err="1" smtClean="0">
                <a:hlinkClick r:id="rId2"/>
              </a:rPr>
              <a:t>opptintr</a:t>
            </a:r>
            <a:r>
              <a:rPr lang="en-US" altLang="el-GR" sz="2400" dirty="0" smtClean="0">
                <a:hlinkClick r:id="rId2"/>
              </a:rPr>
              <a:t>/</a:t>
            </a:r>
            <a:r>
              <a:rPr lang="en-US" altLang="el-GR" sz="2400" dirty="0" err="1" smtClean="0">
                <a:hlinkClick r:id="rId2"/>
              </a:rPr>
              <a:t>nano</a:t>
            </a:r>
            <a:r>
              <a:rPr lang="en-US" altLang="el-GR" sz="2400" dirty="0" smtClean="0">
                <a:hlinkClick r:id="rId2"/>
              </a:rPr>
              <a:t>/p2docs/casestudy2_lan.pdf</a:t>
            </a:r>
            <a:endParaRPr lang="el-GR" altLang="el-GR" sz="2400" dirty="0" smtClean="0"/>
          </a:p>
          <a:p>
            <a:pPr eaLnBrk="1" hangingPunct="1">
              <a:spcBef>
                <a:spcPts val="3000"/>
              </a:spcBef>
            </a:pPr>
            <a:r>
              <a:rPr lang="en-US" altLang="el-GR" sz="2400" dirty="0" smtClean="0">
                <a:hlinkClick r:id="rId3"/>
              </a:rPr>
              <a:t>che.vt.edu/Faculty/Baird/Papers/2006_5.pdf</a:t>
            </a:r>
            <a:endParaRPr lang="el-GR" altLang="el-GR" sz="2400" dirty="0" smtClean="0"/>
          </a:p>
          <a:p>
            <a:pPr eaLnBrk="1" hangingPunct="1">
              <a:spcBef>
                <a:spcPts val="3000"/>
              </a:spcBef>
            </a:pPr>
            <a:r>
              <a:rPr lang="en-US" altLang="el-GR" sz="2400" dirty="0" smtClean="0">
                <a:hlinkClick r:id="rId4"/>
              </a:rPr>
              <a:t>cdn.intechopen.com/pdfs-</a:t>
            </a:r>
            <a:r>
              <a:rPr lang="en-US" altLang="el-GR" sz="2400" dirty="0" err="1" smtClean="0">
                <a:hlinkClick r:id="rId4"/>
              </a:rPr>
              <a:t>wm</a:t>
            </a:r>
            <a:r>
              <a:rPr lang="en-US" altLang="el-GR" sz="2400" dirty="0" smtClean="0">
                <a:hlinkClick r:id="rId4"/>
              </a:rPr>
              <a:t>/14377.pdf</a:t>
            </a:r>
            <a:endParaRPr lang="el-GR" altLang="el-GR" sz="2400" dirty="0" smtClean="0"/>
          </a:p>
          <a:p>
            <a:pPr eaLnBrk="1" hangingPunct="1">
              <a:spcBef>
                <a:spcPts val="3000"/>
              </a:spcBef>
            </a:pPr>
            <a:r>
              <a:rPr lang="en-US" altLang="el-GR" sz="2400" dirty="0" smtClean="0">
                <a:hlinkClick r:id="rId5"/>
              </a:rPr>
              <a:t>sites.google.com/site/</a:t>
            </a:r>
            <a:r>
              <a:rPr lang="en-US" altLang="el-GR" sz="2400" dirty="0" err="1" smtClean="0">
                <a:hlinkClick r:id="rId5"/>
              </a:rPr>
              <a:t>paperfil</a:t>
            </a:r>
            <a:r>
              <a:rPr lang="en-US" altLang="el-GR" sz="2400" dirty="0" smtClean="0">
                <a:hlinkClick r:id="rId5"/>
              </a:rPr>
              <a:t>/Home/bentonites-zeolites</a:t>
            </a:r>
            <a:endParaRPr lang="el-GR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1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Άργιλοι</a:t>
            </a:r>
            <a:endParaRPr lang="el-G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ja-JP" sz="2200" b="1" dirty="0" smtClean="0"/>
              <a:t>Τα </a:t>
            </a:r>
            <a:r>
              <a:rPr lang="el-GR" altLang="ja-JP" sz="2200" b="1" dirty="0" err="1" smtClean="0"/>
              <a:t>φυλλόμορφα</a:t>
            </a:r>
            <a:r>
              <a:rPr lang="el-GR" altLang="ja-JP" sz="2200" b="1" dirty="0" smtClean="0"/>
              <a:t> </a:t>
            </a:r>
            <a:r>
              <a:rPr lang="el-GR" altLang="ja-JP" sz="2200" b="1" dirty="0" err="1" smtClean="0"/>
              <a:t>αργιλοπυριτικά</a:t>
            </a:r>
            <a:r>
              <a:rPr lang="el-GR" altLang="ja-JP" sz="2200" b="1" dirty="0" smtClean="0"/>
              <a:t> υλικά (άργιλοι ή πηλοί (</a:t>
            </a:r>
            <a:r>
              <a:rPr lang="el-GR" altLang="ja-JP" sz="2200" b="1" dirty="0" err="1" smtClean="0"/>
              <a:t>clays</a:t>
            </a:r>
            <a:r>
              <a:rPr lang="el-GR" altLang="ja-JP" sz="2200" b="1" dirty="0" smtClean="0"/>
              <a:t>)) είναι μια τάξη ανόργανων ορυκτών που απαντώνται στη φύση.</a:t>
            </a:r>
            <a:endParaRPr lang="en-US" altLang="ja-JP" sz="2200" b="1" dirty="0" smtClean="0">
              <a:ea typeface="ＭＳ Ｐゴシック" charset="-128"/>
            </a:endParaRPr>
          </a:p>
          <a:p>
            <a:pPr marL="0" indent="0">
              <a:buNone/>
            </a:pPr>
            <a:endParaRPr lang="en-US" altLang="ja-JP" sz="2200" b="1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lang="el-GR" altLang="ja-JP" sz="2200" b="1" dirty="0" smtClean="0"/>
              <a:t>Από φυσικοχημικής άποψης οι άργιλοι είναι </a:t>
            </a:r>
            <a:r>
              <a:rPr lang="el-GR" altLang="ja-JP" sz="2200" b="1" dirty="0" err="1" smtClean="0"/>
              <a:t>μικροκρυσταλλικά</a:t>
            </a:r>
            <a:r>
              <a:rPr lang="el-GR" altLang="ja-JP" sz="2200" b="1" dirty="0" smtClean="0"/>
              <a:t> </a:t>
            </a:r>
            <a:r>
              <a:rPr lang="el-GR" altLang="ja-JP" sz="2200" b="1" dirty="0" err="1" smtClean="0"/>
              <a:t>αργιλοπυριτικά</a:t>
            </a:r>
            <a:r>
              <a:rPr lang="el-GR" altLang="ja-JP" sz="2200" b="1" dirty="0" smtClean="0"/>
              <a:t> </a:t>
            </a:r>
            <a:r>
              <a:rPr lang="el-GR" altLang="ja-JP" sz="2200" b="1" dirty="0" smtClean="0">
                <a:solidFill>
                  <a:schemeClr val="accent2"/>
                </a:solidFill>
              </a:rPr>
              <a:t>ορυκτά με καθορισμένη κρυσταλλική δομή και φυσικοχημικές ιδιότητες.</a:t>
            </a:r>
            <a:endParaRPr lang="en-US" altLang="ja-JP" sz="2200" b="1" dirty="0" smtClean="0">
              <a:solidFill>
                <a:schemeClr val="accent2"/>
              </a:solidFill>
              <a:ea typeface="ＭＳ Ｐゴシック" charset="-128"/>
            </a:endParaRPr>
          </a:p>
          <a:p>
            <a:pPr marL="0" indent="0">
              <a:buNone/>
            </a:pPr>
            <a:endParaRPr lang="el-GR" altLang="ja-JP" sz="2200" b="1" dirty="0" smtClean="0"/>
          </a:p>
          <a:p>
            <a:pPr marL="0" indent="0">
              <a:buNone/>
            </a:pPr>
            <a:r>
              <a:rPr lang="el-GR" altLang="ja-JP" sz="2200" b="1" dirty="0" smtClean="0"/>
              <a:t>Η Ελλάδα μάλιστα κατέχει την </a:t>
            </a:r>
            <a:r>
              <a:rPr lang="el-GR" altLang="ja-JP" sz="2200" b="1" dirty="0" smtClean="0">
                <a:solidFill>
                  <a:schemeClr val="folHlink"/>
                </a:solidFill>
              </a:rPr>
              <a:t>τρίτη θέση σε παγκόσμια κλίμακα στην παραγωγή αργίλων μετά τις ΗΠΑ και τη Ρωσία.</a:t>
            </a:r>
          </a:p>
          <a:p>
            <a:pPr marL="0" indent="0">
              <a:buNone/>
            </a:pPr>
            <a:endParaRPr lang="el-GR" altLang="ja-JP" sz="2200" b="1" dirty="0" smtClean="0">
              <a:solidFill>
                <a:schemeClr val="folHlink"/>
              </a:solidFill>
            </a:endParaRPr>
          </a:p>
          <a:p>
            <a:r>
              <a:rPr lang="el-GR" altLang="ja-JP" sz="2200" b="1" dirty="0" smtClean="0"/>
              <a:t>Οι άργιλοι </a:t>
            </a:r>
            <a:r>
              <a:rPr lang="el-GR" altLang="ja-JP" sz="2200" b="1" dirty="0" err="1" smtClean="0"/>
              <a:t>πρωτοχρησιμοποιήθηκαν</a:t>
            </a:r>
            <a:r>
              <a:rPr lang="el-GR" altLang="ja-JP" sz="2200" b="1" dirty="0" smtClean="0"/>
              <a:t> από τον άνθρωπο στην</a:t>
            </a:r>
            <a:r>
              <a:rPr lang="el-GR" altLang="ja-JP" sz="2200" b="1" dirty="0" smtClean="0">
                <a:solidFill>
                  <a:schemeClr val="folHlink"/>
                </a:solidFill>
              </a:rPr>
              <a:t> αγγειοπλαστική</a:t>
            </a:r>
            <a:r>
              <a:rPr lang="el-GR" altLang="ja-JP" sz="2200" b="1" dirty="0" smtClean="0"/>
              <a:t>.</a:t>
            </a:r>
            <a:endParaRPr lang="en-US" altLang="ja-JP" sz="2200" b="1" dirty="0" smtClean="0">
              <a:solidFill>
                <a:srgbClr val="FF0000"/>
              </a:solidFill>
              <a:ea typeface="ＭＳ Ｐゴシック" charset="-128"/>
            </a:endParaRPr>
          </a:p>
          <a:p>
            <a:endParaRPr lang="en-US" altLang="ja-JP" sz="2200" b="1" dirty="0" smtClean="0">
              <a:ea typeface="ＭＳ Ｐゴシック" charset="-128"/>
            </a:endParaRPr>
          </a:p>
          <a:p>
            <a:r>
              <a:rPr lang="el-GR" altLang="ja-JP" sz="2200" b="1" dirty="0" smtClean="0"/>
              <a:t>Σήμερα, τα υλικά αυτά να έχουν ένα ευρύτατο πεδίο βιομηχανικών εφαρμογών.</a:t>
            </a:r>
            <a:endParaRPr lang="el-GR" altLang="el-GR" sz="2200" b="1" dirty="0" smtClean="0"/>
          </a:p>
          <a:p>
            <a:pPr marL="0" indent="0">
              <a:buNone/>
            </a:pPr>
            <a:endParaRPr lang="el-GR" altLang="el-GR" sz="2200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8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</a:t>
            </a:r>
            <a:r>
              <a:rPr lang="el-GR" sz="2000" dirty="0"/>
              <a:t>2014. Βασιλική </a:t>
            </a:r>
            <a:r>
              <a:rPr lang="el-GR" sz="2000" dirty="0" smtClean="0"/>
              <a:t>Μπέλεση. </a:t>
            </a:r>
            <a:r>
              <a:rPr lang="el-GR" sz="2000" dirty="0"/>
              <a:t>«Υλικά Γραφικών Τεχνών (Ε). Ενότητα </a:t>
            </a:r>
            <a:r>
              <a:rPr lang="el-GR" sz="2000" dirty="0" smtClean="0"/>
              <a:t>12: Οι άργιλοι σε υλικά των γραφικών τεχνών».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700" dirty="0" smtClean="0"/>
              <a:t>Το </a:t>
            </a:r>
            <a:r>
              <a:rPr lang="el-GR" sz="1700" dirty="0"/>
              <a:t>Έργο αυτό κάνει χρήση </a:t>
            </a:r>
            <a:r>
              <a:rPr lang="el-GR" sz="1700" dirty="0" smtClean="0"/>
              <a:t>περιεχομένου από τα ακόλουθα έργα</a:t>
            </a:r>
            <a:r>
              <a:rPr lang="en-US" sz="1700" dirty="0" smtClean="0"/>
              <a:t>:</a:t>
            </a:r>
            <a:endParaRPr lang="el-GR" sz="1700" dirty="0" smtClean="0"/>
          </a:p>
          <a:p>
            <a:pPr algn="just">
              <a:defRPr/>
            </a:pPr>
            <a:r>
              <a:rPr lang="el-GR" sz="1700" dirty="0" err="1"/>
              <a:t>Γουρνής</a:t>
            </a:r>
            <a:r>
              <a:rPr lang="el-GR" sz="1700" dirty="0"/>
              <a:t> Δ., “Μελέτη γ-</a:t>
            </a:r>
            <a:r>
              <a:rPr lang="el-GR" sz="1700" dirty="0" err="1"/>
              <a:t>ραδιόλυσης</a:t>
            </a:r>
            <a:r>
              <a:rPr lang="el-GR" sz="1700" dirty="0"/>
              <a:t> συστημάτων οργανικών ρυπαντών παρουσία αργίλων”, Διδακτορική Διατριβή, Εκδόσεις Ε.Μ.Π., Αθήνα, 1998.</a:t>
            </a:r>
          </a:p>
          <a:p>
            <a:pPr algn="just">
              <a:defRPr/>
            </a:pPr>
            <a:r>
              <a:rPr lang="el-GR" sz="1700" dirty="0"/>
              <a:t>Β. Κ. </a:t>
            </a:r>
            <a:r>
              <a:rPr lang="el-GR" sz="1700" dirty="0" err="1"/>
              <a:t>Μπέλεση</a:t>
            </a:r>
            <a:r>
              <a:rPr lang="el-GR" sz="1700" dirty="0"/>
              <a:t>, «</a:t>
            </a:r>
            <a:r>
              <a:rPr lang="el-GR" sz="1700" cap="all" dirty="0"/>
              <a:t>Σ</a:t>
            </a:r>
            <a:r>
              <a:rPr lang="el-GR" sz="1700" dirty="0"/>
              <a:t>ύνθεση </a:t>
            </a:r>
            <a:r>
              <a:rPr lang="el-GR" sz="1700" dirty="0" err="1"/>
              <a:t>νανοσύνθετων</a:t>
            </a:r>
            <a:r>
              <a:rPr lang="el-GR" sz="1700" dirty="0"/>
              <a:t> καταλυτών </a:t>
            </a:r>
            <a:r>
              <a:rPr lang="en-US" sz="1700" dirty="0" err="1"/>
              <a:t>Ti</a:t>
            </a:r>
            <a:r>
              <a:rPr lang="el-GR" sz="1700" cap="all" dirty="0"/>
              <a:t>Ο</a:t>
            </a:r>
            <a:r>
              <a:rPr lang="el-GR" sz="1700" cap="all" baseline="-25000" dirty="0"/>
              <a:t>2</a:t>
            </a:r>
            <a:r>
              <a:rPr lang="el-GR" sz="1700" cap="all" dirty="0"/>
              <a:t> </a:t>
            </a:r>
            <a:r>
              <a:rPr lang="el-GR" sz="1700" dirty="0"/>
              <a:t>και εφαρμογές αυτών στην ετερογενή </a:t>
            </a:r>
            <a:r>
              <a:rPr lang="el-GR" sz="1700" dirty="0" err="1"/>
              <a:t>φωτοκαταλυτική</a:t>
            </a:r>
            <a:r>
              <a:rPr lang="el-GR" sz="1700" dirty="0"/>
              <a:t> αποικοδόμηση οργανικών ρύπων για την ανάπτυξη τεχνολογιών </a:t>
            </a:r>
            <a:r>
              <a:rPr lang="el-GR" sz="1700" dirty="0" err="1"/>
              <a:t>αντιρρύπανσης</a:t>
            </a:r>
            <a:r>
              <a:rPr lang="el-GR" sz="1700" dirty="0"/>
              <a:t>», Μεταπτυχιακό Δίπλωμα Ειδίκευσης, Πανεπιστήμιο Ιωαννίνων, Τμήμα Χημείας, Ιωάννινα, 2007.</a:t>
            </a:r>
          </a:p>
          <a:p>
            <a:pPr algn="just">
              <a:defRPr/>
            </a:pPr>
            <a:r>
              <a:rPr lang="el-GR" sz="1700" dirty="0" err="1"/>
              <a:t>Καραμάνης</a:t>
            </a:r>
            <a:r>
              <a:rPr lang="el-GR" sz="1700" dirty="0"/>
              <a:t> Δ., “Μελέτη της δέσμευσης ραδιενεργών ρύπων από </a:t>
            </a:r>
            <a:r>
              <a:rPr lang="el-GR" sz="1700" dirty="0" err="1"/>
              <a:t>υποστηλλωμένα</a:t>
            </a:r>
            <a:r>
              <a:rPr lang="el-GR" sz="1700" dirty="0"/>
              <a:t> </a:t>
            </a:r>
            <a:r>
              <a:rPr lang="el-GR" sz="1700" dirty="0" err="1"/>
              <a:t>φυλλόμορφα</a:t>
            </a:r>
            <a:r>
              <a:rPr lang="el-GR" sz="1700" dirty="0"/>
              <a:t> </a:t>
            </a:r>
            <a:r>
              <a:rPr lang="el-GR" sz="1700" dirty="0" err="1"/>
              <a:t>αργιλλοπυριτικά</a:t>
            </a:r>
            <a:r>
              <a:rPr lang="el-GR" sz="1700" dirty="0"/>
              <a:t> υλικά”, Διδακτορική Διατριβή, Εκδόσεις Παν/</a:t>
            </a:r>
            <a:r>
              <a:rPr lang="el-GR" sz="1700" dirty="0" err="1"/>
              <a:t>μίου</a:t>
            </a:r>
            <a:r>
              <a:rPr lang="el-GR" sz="1700" dirty="0"/>
              <a:t> Ιωαννίνων, Ιωάννινα, 1997.</a:t>
            </a:r>
          </a:p>
          <a:p>
            <a:pPr algn="just">
              <a:defRPr/>
            </a:pPr>
            <a:r>
              <a:rPr lang="el-GR" sz="1700" dirty="0" err="1"/>
              <a:t>Μπακανδρίτσος</a:t>
            </a:r>
            <a:r>
              <a:rPr lang="el-GR" sz="1700" dirty="0"/>
              <a:t> A., Μεταπτυχιακή Εργασία, Εκδόσεις E.K.Π.A, 2005.</a:t>
            </a:r>
          </a:p>
          <a:p>
            <a:pPr algn="just">
              <a:defRPr/>
            </a:pPr>
            <a:r>
              <a:rPr lang="el-GR" sz="1700" dirty="0" err="1"/>
              <a:t>Μπακανδρίτσος</a:t>
            </a:r>
            <a:r>
              <a:rPr lang="el-GR" sz="1700" dirty="0"/>
              <a:t> A., </a:t>
            </a:r>
            <a:r>
              <a:rPr lang="el-GR" sz="1700" cap="all" dirty="0"/>
              <a:t>“Σ</a:t>
            </a:r>
            <a:r>
              <a:rPr lang="el-GR" sz="1700" dirty="0"/>
              <a:t>ύνθεση</a:t>
            </a:r>
            <a:r>
              <a:rPr lang="el-GR" sz="1700" cap="all" dirty="0"/>
              <a:t>, </a:t>
            </a:r>
            <a:r>
              <a:rPr lang="el-GR" sz="1700" dirty="0"/>
              <a:t>χαρακτηρισμός και ιδιότητες σύνθετων υλικών από άργιλο και </a:t>
            </a:r>
            <a:r>
              <a:rPr lang="el-GR" sz="1700" dirty="0" err="1"/>
              <a:t>νανοδομές</a:t>
            </a:r>
            <a:r>
              <a:rPr lang="el-GR" sz="1700" dirty="0"/>
              <a:t> άνθρακα</a:t>
            </a:r>
            <a:r>
              <a:rPr lang="el-GR" sz="1700" cap="all" dirty="0"/>
              <a:t>”, </a:t>
            </a:r>
            <a:r>
              <a:rPr lang="el-GR" sz="1700" dirty="0"/>
              <a:t>Διδακτορική Διατριβή, Εκδόσεις E.K.Π.A, 2006.</a:t>
            </a:r>
          </a:p>
          <a:p>
            <a:pPr algn="just">
              <a:defRPr/>
            </a:pPr>
            <a:r>
              <a:rPr lang="el-GR" sz="1700" dirty="0" err="1"/>
              <a:t>Πομώνης</a:t>
            </a:r>
            <a:r>
              <a:rPr lang="el-GR" sz="1700" dirty="0"/>
              <a:t> Φ.Ι., </a:t>
            </a:r>
            <a:r>
              <a:rPr lang="el-GR" sz="1700" dirty="0" err="1"/>
              <a:t>Λάνταβος</a:t>
            </a:r>
            <a:r>
              <a:rPr lang="el-GR" sz="1700" dirty="0"/>
              <a:t> Α.Κ. «Νέα Υλικά στην κατάλυση» Εκδόσεις Παν/</a:t>
            </a:r>
            <a:r>
              <a:rPr lang="el-GR" sz="1700" dirty="0" err="1"/>
              <a:t>μίου</a:t>
            </a:r>
            <a:r>
              <a:rPr lang="el-GR" sz="1700" dirty="0"/>
              <a:t> Ιωαννίνων, Ιωάννινα, 1995</a:t>
            </a:r>
          </a:p>
          <a:p>
            <a:pPr algn="just">
              <a:defRPr/>
            </a:pPr>
            <a:r>
              <a:rPr lang="el-GR" sz="1700" dirty="0" err="1"/>
              <a:t>Φουρνάρης</a:t>
            </a:r>
            <a:r>
              <a:rPr lang="el-GR" sz="1700" dirty="0"/>
              <a:t> Κ.Γ., “Σύνθεση και χαρακτηρισμός </a:t>
            </a:r>
            <a:r>
              <a:rPr lang="el-GR" sz="1700" dirty="0" err="1"/>
              <a:t>νανοσύνθετων</a:t>
            </a:r>
            <a:r>
              <a:rPr lang="el-GR" sz="1700" dirty="0"/>
              <a:t> υλικών από </a:t>
            </a:r>
            <a:r>
              <a:rPr lang="el-GR" sz="1700" dirty="0" err="1"/>
              <a:t>φυλλόμορφα</a:t>
            </a:r>
            <a:r>
              <a:rPr lang="el-GR" sz="1700" dirty="0"/>
              <a:t> ορυκτά και οργανικές πολυμερείς ενώσεις”, Διδακτορική Διατριβή, Εκδόσεις Παν/</a:t>
            </a:r>
            <a:r>
              <a:rPr lang="el-GR" sz="1700" dirty="0" err="1"/>
              <a:t>μίου</a:t>
            </a:r>
            <a:r>
              <a:rPr lang="el-GR" sz="1700" dirty="0"/>
              <a:t> Πατρών, 2000.</a:t>
            </a:r>
          </a:p>
          <a:p>
            <a:pPr algn="just">
              <a:defRPr/>
            </a:pPr>
            <a:r>
              <a:rPr lang="en-GB" sz="1700" dirty="0" err="1"/>
              <a:t>Mollinard</a:t>
            </a:r>
            <a:r>
              <a:rPr lang="en-GB" sz="1700" dirty="0"/>
              <a:t> A., Ph. D. Thesis, University of Antwerp, Belgium, 1994.</a:t>
            </a:r>
            <a:endParaRPr lang="el-GR" sz="1700" dirty="0"/>
          </a:p>
          <a:p>
            <a:pPr>
              <a:defRPr/>
            </a:pPr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22081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Φυσικοί και συνθετικοί άργιλοι</a:t>
            </a:r>
            <a:endParaRPr lang="el-GR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b="1" dirty="0" smtClean="0">
              <a:ea typeface="ＭＳ Ｐゴシック" charset="-128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l-GR" altLang="ja-JP" sz="2400" b="1" dirty="0" smtClean="0"/>
              <a:t>Οι άργιλοι διακρίνονται σε φυσικούς π.χ. </a:t>
            </a:r>
            <a:r>
              <a:rPr lang="el-GR" altLang="ja-JP" sz="2400" b="1" dirty="0" err="1" smtClean="0"/>
              <a:t>μοντμοριλλονίτης</a:t>
            </a:r>
            <a:r>
              <a:rPr lang="el-GR" altLang="ja-JP" sz="2400" b="1" dirty="0" smtClean="0"/>
              <a:t> και συνθετικούς </a:t>
            </a:r>
            <a:r>
              <a:rPr lang="el-GR" altLang="ja-JP" sz="2400" b="1" dirty="0" err="1" smtClean="0"/>
              <a:t>π.χ.</a:t>
            </a:r>
            <a:r>
              <a:rPr lang="el-GR" altLang="ja-JP" sz="2400" b="1" dirty="0" err="1" smtClean="0">
                <a:solidFill>
                  <a:schemeClr val="tx2"/>
                </a:solidFill>
              </a:rPr>
              <a:t>συνθετικός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 </a:t>
            </a:r>
            <a:r>
              <a:rPr lang="el-GR" altLang="ja-JP" sz="2400" b="1" dirty="0" err="1" smtClean="0">
                <a:solidFill>
                  <a:schemeClr val="tx2"/>
                </a:solidFill>
              </a:rPr>
              <a:t>εκτορίτης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 (</a:t>
            </a:r>
            <a:r>
              <a:rPr lang="el-GR" altLang="ja-JP" sz="2400" b="1" dirty="0" err="1" smtClean="0">
                <a:solidFill>
                  <a:schemeClr val="tx2"/>
                </a:solidFill>
              </a:rPr>
              <a:t>Λαπονίτης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)</a:t>
            </a:r>
            <a:r>
              <a:rPr lang="el-GR" altLang="ja-JP" sz="2400" b="1" dirty="0" smtClean="0">
                <a:solidFill>
                  <a:schemeClr val="tx2"/>
                </a:solidFill>
                <a:ea typeface="ＭＳ Ｐゴシック" charset="-128"/>
              </a:rPr>
              <a:t>, 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συνθετικός </a:t>
            </a:r>
            <a:r>
              <a:rPr lang="el-GR" altLang="ja-JP" sz="2400" b="1" dirty="0" err="1" smtClean="0">
                <a:solidFill>
                  <a:schemeClr val="tx2"/>
                </a:solidFill>
              </a:rPr>
              <a:t>σαπονίτης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 και</a:t>
            </a:r>
            <a:r>
              <a:rPr lang="en-US" altLang="ja-JP" sz="2400" b="1" dirty="0" smtClean="0">
                <a:solidFill>
                  <a:schemeClr val="tx2"/>
                </a:solidFill>
                <a:ea typeface="ＭＳ Ｐゴシック" charset="-128"/>
              </a:rPr>
              <a:t>	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ο συνθετικός </a:t>
            </a:r>
            <a:r>
              <a:rPr lang="el-GR" altLang="ja-JP" sz="2400" b="1" dirty="0" err="1" smtClean="0">
                <a:solidFill>
                  <a:schemeClr val="tx2"/>
                </a:solidFill>
              </a:rPr>
              <a:t>μπεϊντελλίτης</a:t>
            </a:r>
            <a:endParaRPr lang="el-GR" altLang="ja-JP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ja-JP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928938"/>
            <a:ext cx="432911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3 - Ορθογώνιο"/>
          <p:cNvSpPr>
            <a:spLocks noChangeArrowheads="1"/>
          </p:cNvSpPr>
          <p:nvPr/>
        </p:nvSpPr>
        <p:spPr bwMode="auto">
          <a:xfrm>
            <a:off x="3071813" y="5572125"/>
            <a:ext cx="2874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b="1" dirty="0">
                <a:solidFill>
                  <a:srgbClr val="000000"/>
                </a:solidFill>
              </a:rPr>
              <a:t>Συνθετικός </a:t>
            </a:r>
            <a:r>
              <a:rPr lang="el-GR" altLang="el-GR" b="1" dirty="0" err="1">
                <a:solidFill>
                  <a:srgbClr val="000000"/>
                </a:solidFill>
              </a:rPr>
              <a:t>εκτορίτης</a:t>
            </a:r>
            <a:r>
              <a:rPr lang="el-GR" altLang="el-GR" b="1" dirty="0">
                <a:solidFill>
                  <a:srgbClr val="000000"/>
                </a:solidFill>
              </a:rPr>
              <a:t> </a:t>
            </a:r>
            <a:r>
              <a:rPr lang="en-US" altLang="el-GR" b="1" dirty="0">
                <a:solidFill>
                  <a:srgbClr val="000000"/>
                </a:solidFill>
              </a:rPr>
              <a:t>RD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59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Δομικά χαρακτηριστικά </a:t>
            </a:r>
            <a:r>
              <a:rPr lang="el-GR" dirty="0" smtClean="0"/>
              <a:t>αργίλων</a:t>
            </a:r>
            <a:endParaRPr lang="el-GR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ja-JP" sz="2000" dirty="0" smtClean="0"/>
              <a:t>Η δομική μονάδα των </a:t>
            </a:r>
            <a:r>
              <a:rPr lang="el-GR" altLang="ja-JP" sz="2000" dirty="0" err="1" smtClean="0"/>
              <a:t>φυλλόμορφων</a:t>
            </a:r>
            <a:r>
              <a:rPr lang="el-GR" altLang="ja-JP" sz="2000" dirty="0" smtClean="0"/>
              <a:t> αργίλων αποτελείται από 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δύο </a:t>
            </a:r>
            <a:r>
              <a:rPr lang="el-GR" altLang="ja-JP" sz="2000" b="1" dirty="0" err="1" smtClean="0">
                <a:solidFill>
                  <a:schemeClr val="tx2"/>
                </a:solidFill>
              </a:rPr>
              <a:t>τετραεδρικά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 φύλλα πυριτίου, Si(O,OH)</a:t>
            </a:r>
            <a:r>
              <a:rPr lang="el-GR" altLang="ja-JP" sz="2000" b="1" baseline="-25000" dirty="0" smtClean="0">
                <a:solidFill>
                  <a:schemeClr val="tx2"/>
                </a:solidFill>
              </a:rPr>
              <a:t>4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 </a:t>
            </a:r>
            <a:r>
              <a:rPr lang="el-GR" altLang="ja-JP" sz="2000" dirty="0" smtClean="0"/>
              <a:t>και από </a:t>
            </a:r>
            <a:r>
              <a:rPr lang="el-GR" altLang="ja-JP" sz="2000" b="1" dirty="0" smtClean="0">
                <a:solidFill>
                  <a:srgbClr val="820000"/>
                </a:solidFill>
              </a:rPr>
              <a:t>ένα </a:t>
            </a:r>
            <a:r>
              <a:rPr lang="el-GR" altLang="ja-JP" sz="2000" b="1" dirty="0" err="1" smtClean="0">
                <a:solidFill>
                  <a:srgbClr val="820000"/>
                </a:solidFill>
              </a:rPr>
              <a:t>οκταεδρικό</a:t>
            </a:r>
            <a:r>
              <a:rPr lang="el-GR" altLang="ja-JP" sz="2000" b="1" dirty="0" smtClean="0">
                <a:solidFill>
                  <a:srgbClr val="820000"/>
                </a:solidFill>
              </a:rPr>
              <a:t> φύλλο μετάλλου Μ(Ο,ΟΗ)6 </a:t>
            </a:r>
            <a:r>
              <a:rPr lang="el-GR" altLang="ja-JP" sz="2000" dirty="0" smtClean="0"/>
              <a:t>(</a:t>
            </a:r>
            <a:r>
              <a:rPr lang="el-GR" altLang="ja-JP" sz="2000" dirty="0" err="1" smtClean="0"/>
              <a:t>Μ=Al</a:t>
            </a:r>
            <a:r>
              <a:rPr lang="el-GR" altLang="ja-JP" sz="2000" baseline="30000" dirty="0" err="1" smtClean="0"/>
              <a:t>3</a:t>
            </a:r>
            <a:r>
              <a:rPr lang="el-GR" altLang="ja-JP" sz="2000" baseline="30000" dirty="0" smtClean="0"/>
              <a:t>+</a:t>
            </a:r>
            <a:r>
              <a:rPr lang="el-GR" altLang="ja-JP" sz="2000" dirty="0" smtClean="0"/>
              <a:t>, Mg</a:t>
            </a:r>
            <a:r>
              <a:rPr lang="el-GR" altLang="ja-JP" sz="2000" baseline="30000" dirty="0" smtClean="0"/>
              <a:t>2+</a:t>
            </a:r>
            <a:r>
              <a:rPr lang="el-GR" altLang="ja-JP" sz="2000" dirty="0" smtClean="0"/>
              <a:t> ή Fe</a:t>
            </a:r>
            <a:r>
              <a:rPr lang="el-GR" altLang="ja-JP" sz="2000" baseline="30000" dirty="0" smtClean="0"/>
              <a:t>2+,3+</a:t>
            </a:r>
            <a:r>
              <a:rPr lang="el-GR" altLang="ja-JP" sz="2000" dirty="0" smtClean="0"/>
              <a:t>) το οποίο παρεμβάλλεται μεταξύ των </a:t>
            </a:r>
            <a:r>
              <a:rPr lang="el-GR" altLang="ja-JP" sz="2000" dirty="0" err="1" smtClean="0"/>
              <a:t>τετραεδρικών</a:t>
            </a:r>
            <a:r>
              <a:rPr lang="el-GR" altLang="ja-JP" sz="2000" dirty="0" smtClean="0"/>
              <a:t> φύλλων. Η τελική δομή των </a:t>
            </a:r>
            <a:r>
              <a:rPr lang="el-GR" altLang="ja-JP" sz="2000" dirty="0" err="1" smtClean="0"/>
              <a:t>φυλλόμορφων</a:t>
            </a:r>
            <a:r>
              <a:rPr lang="el-GR" altLang="ja-JP" sz="2000" dirty="0" smtClean="0"/>
              <a:t> αργίλων είναι αποτέλεσμα της συμπύκνωσης των </a:t>
            </a:r>
            <a:r>
              <a:rPr lang="el-GR" altLang="ja-JP" sz="2000" dirty="0" err="1" smtClean="0"/>
              <a:t>τετραεδρικών</a:t>
            </a:r>
            <a:r>
              <a:rPr lang="el-GR" altLang="ja-JP" sz="2000" dirty="0" smtClean="0"/>
              <a:t> πυριτικών φύλλων με τα </a:t>
            </a:r>
            <a:r>
              <a:rPr lang="el-GR" altLang="ja-JP" sz="2000" dirty="0" err="1" smtClean="0"/>
              <a:t>οκταεδρικά</a:t>
            </a:r>
            <a:r>
              <a:rPr lang="el-GR" altLang="ja-JP" sz="2000" dirty="0" smtClean="0"/>
              <a:t>.</a:t>
            </a:r>
            <a:endParaRPr lang="el-GR" altLang="el-GR" sz="2000" dirty="0" smtClean="0"/>
          </a:p>
        </p:txBody>
      </p:sp>
      <p:pic>
        <p:nvPicPr>
          <p:cNvPr id="14339" name="Picture 5" descr="http://www.intechopen.com/source/html/38892/media/image1_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1" y="2913459"/>
            <a:ext cx="7620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2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Ικανότητα διόγκωσης αργίλων</a:t>
            </a:r>
            <a:endParaRPr lang="el-GR" dirty="0"/>
          </a:p>
        </p:txBody>
      </p:sp>
      <p:sp>
        <p:nvSpPr>
          <p:cNvPr id="15362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Χαρακτηριστική ιδιότητα των αργίλων είναι η ικανότητα διόγκωσής τους που </a:t>
            </a:r>
            <a:r>
              <a:rPr lang="el-GR" altLang="ja-JP" sz="2400" dirty="0" smtClean="0"/>
              <a:t>μπορεί να οδηγήσει σε πλήρη </a:t>
            </a:r>
            <a:r>
              <a:rPr lang="el-GR" altLang="ja-JP" sz="2400" dirty="0" err="1" smtClean="0"/>
              <a:t>αποφυλλοποίησή</a:t>
            </a:r>
            <a:r>
              <a:rPr lang="el-GR" altLang="ja-JP" sz="2400" dirty="0" smtClean="0"/>
              <a:t> τους (</a:t>
            </a:r>
            <a:r>
              <a:rPr lang="el-GR" altLang="ja-JP" sz="2400" dirty="0" err="1" smtClean="0"/>
              <a:t>delamination</a:t>
            </a:r>
            <a:r>
              <a:rPr lang="el-GR" altLang="ja-JP" sz="2400" dirty="0" smtClean="0"/>
              <a:t>). Η διαδικασία είναι αντιστρεπτή με αφυδάτωση. </a:t>
            </a:r>
            <a:endParaRPr lang="el-GR" altLang="el-GR" sz="2400" dirty="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9" y="3356992"/>
            <a:ext cx="8258175" cy="1857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0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αργίλων στις Γραφικές Τέχνες</a:t>
            </a:r>
            <a:endParaRPr lang="el-GR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l-GR" altLang="ja-JP" sz="2400" dirty="0" smtClean="0"/>
              <a:t>Ως </a:t>
            </a:r>
            <a:r>
              <a:rPr lang="el-GR" altLang="ja-JP" sz="2400" b="1" dirty="0" err="1" smtClean="0"/>
              <a:t>θιξοτροπικά</a:t>
            </a:r>
            <a:r>
              <a:rPr lang="el-GR" altLang="ja-JP" sz="2400" dirty="0" smtClean="0"/>
              <a:t> στη βιομηχανία μελανιών, χρωμάτων.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l-GR" altLang="ja-JP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l-GR" altLang="ja-JP" sz="2400" dirty="0" smtClean="0"/>
              <a:t>Στην 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παρασκευή χρωμάτων παντός τύπου, ως φορείς αιώρησης και διόγκωσης </a:t>
            </a:r>
            <a:r>
              <a:rPr lang="el-GR" altLang="ja-JP" sz="2400" dirty="0" smtClean="0"/>
              <a:t>λόγω των εξαιρετικών κολλοειδών τους ιδιοτήτων. Ομοίως στην παρασκευή βερνικιών και  εκτυπωτικών μελανιών.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l-GR" altLang="ja-JP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l-GR" altLang="el-GR" sz="2400" dirty="0" smtClean="0"/>
              <a:t>Ως </a:t>
            </a:r>
            <a:r>
              <a:rPr lang="el-GR" altLang="el-GR" sz="2400" b="1" dirty="0" smtClean="0"/>
              <a:t>πρόσθετα και ενισχυτικά </a:t>
            </a:r>
            <a:r>
              <a:rPr lang="el-GR" altLang="el-GR" sz="2400" dirty="0" smtClean="0"/>
              <a:t>σε χρώματα, πολυμερή.</a:t>
            </a:r>
          </a:p>
          <a:p>
            <a:pPr algn="just" eaLnBrk="1" hangingPunct="1">
              <a:lnSpc>
                <a:spcPct val="80000"/>
              </a:lnSpc>
            </a:pPr>
            <a:endParaRPr lang="el-GR" altLang="el-GR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l-GR" altLang="ja-JP" sz="2400" dirty="0" smtClean="0"/>
              <a:t>Ως </a:t>
            </a:r>
            <a:r>
              <a:rPr lang="el-GR" altLang="ja-JP" sz="2400" b="1" dirty="0" smtClean="0"/>
              <a:t>εκτυπωτικό υπόστρωμα</a:t>
            </a:r>
            <a:r>
              <a:rPr lang="el-GR" altLang="ja-JP" sz="2400" dirty="0" smtClean="0"/>
              <a:t>.</a:t>
            </a:r>
            <a:endParaRPr lang="en-US" altLang="ja-JP" sz="2400" dirty="0" smtClean="0">
              <a:ea typeface="ＭＳ Ｐゴシック" charset="-128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5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14313"/>
            <a:ext cx="43148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00438"/>
            <a:ext cx="42862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4 - Ορθογώνιο"/>
          <p:cNvSpPr>
            <a:spLocks noChangeArrowheads="1"/>
          </p:cNvSpPr>
          <p:nvPr/>
        </p:nvSpPr>
        <p:spPr bwMode="auto">
          <a:xfrm>
            <a:off x="4857750" y="6211888"/>
            <a:ext cx="4286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4"/>
              </a:rPr>
              <a:t>epa.gov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4829175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άργιλοι σε σύνθετα υλικά  στη συσκευασία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196752"/>
            <a:ext cx="4721671" cy="5661248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Ως </a:t>
            </a:r>
            <a:r>
              <a:rPr lang="el-GR" sz="2200" b="1" dirty="0"/>
              <a:t>σύνθετα υλικά </a:t>
            </a:r>
            <a:r>
              <a:rPr lang="el-GR" sz="2200" dirty="0"/>
              <a:t>βρίσκουν εφαρμογή στην βιομηχανία της συσκευασίας τροφίμων επειδή βελτιώνουν σημαντικά τις μηχανικές και θερμικές ιδιότητες του πολυμερούς στο τελικό προϊόν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Σε αυτές τις εφαρμογές παίζει πολύ μεγάλο ρόλο η δυνατότητα πλήρους διασποράς των </a:t>
            </a:r>
            <a:r>
              <a:rPr lang="el-GR" sz="2200" dirty="0" err="1"/>
              <a:t>φυλλιδίων</a:t>
            </a:r>
            <a:r>
              <a:rPr lang="el-GR" sz="2200" dirty="0"/>
              <a:t> της αργίλου στη μάζα του πολυμερούς προκειμένου να πραγματοποιηθεί πλήρης ανάμειξη των δύο συστατικών σε </a:t>
            </a:r>
            <a:r>
              <a:rPr lang="el-GR" sz="2200" dirty="0" err="1"/>
              <a:t>νανομετρική</a:t>
            </a:r>
            <a:r>
              <a:rPr lang="el-GR" sz="2200" dirty="0"/>
              <a:t> κλίμακα αποκλείοντας την ύπαρξη ξεχωριστών φάσεων των επιμέρους συστατικών.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0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.materialsviews.com/wp-content/uploads/2014/04/clay-containing-polymer-nanocompos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899208"/>
            <a:ext cx="8100392" cy="53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2 - Ορθογώνιο"/>
          <p:cNvSpPr>
            <a:spLocks noChangeArrowheads="1"/>
          </p:cNvSpPr>
          <p:nvPr/>
        </p:nvSpPr>
        <p:spPr bwMode="auto">
          <a:xfrm>
            <a:off x="0" y="6211888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media.materialsviews.com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άργιλοι σε σύνθετα υλικά  στη συσκευασία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8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intechopen.com/source/html/38892/media/imag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" y="936048"/>
            <a:ext cx="91360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άργιλοι σε σύνθετα υλικά  στη συσκευασία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23528" y="639069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Maurizio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Galimberti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(2012). Rubber Clay Nanocomposites, Advanced Elastomers - Technology, Properties and Applications, D.Sc. Anna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Boczkowska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(Ed.), ISBN: 978-953-51-0739-2,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InTech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DOI: 10.5772/51410. Available from: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http://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www.intechopen.com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5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43386c0dbe5dcc8c43689e4a91e751adcc6d04f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879</TotalTime>
  <Words>1823</Words>
  <Application>Microsoft Office PowerPoint</Application>
  <PresentationFormat>On-screen Show (4:3)</PresentationFormat>
  <Paragraphs>182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exo-opistho_simeiomata</vt:lpstr>
      <vt:lpstr>OC_template_updated</vt:lpstr>
      <vt:lpstr>Υλικά Γραφικών Τεχνών (Ε)</vt:lpstr>
      <vt:lpstr>Άργιλοι</vt:lpstr>
      <vt:lpstr>Φυσικοί και συνθετικοί άργιλοι</vt:lpstr>
      <vt:lpstr>Δομικά χαρακτηριστικά αργίλων</vt:lpstr>
      <vt:lpstr>Ικανότητα διόγκωσης αργίλων</vt:lpstr>
      <vt:lpstr>Εφαρμογές αργίλων στις Γραφικές Τέχνες</vt:lpstr>
      <vt:lpstr>Οι άργιλοι σε σύνθετα υλικά  στη συσκευασία</vt:lpstr>
      <vt:lpstr>Οι άργιλοι σε σύνθετα υλικά  στη συσκευασία</vt:lpstr>
      <vt:lpstr>Οι άργιλοι σε σύνθετα υλικά  στη συσκευασία</vt:lpstr>
      <vt:lpstr>πολυστρωματικά υμένια</vt:lpstr>
      <vt:lpstr>Οι άργιλοι στην τεχνολογία του χαρτιού</vt:lpstr>
      <vt:lpstr>Οι άργιλοι στην χαρτοποιΐα</vt:lpstr>
      <vt:lpstr>Οι άργιλοι στην τεχνολογία του χαρτιού</vt:lpstr>
      <vt:lpstr>Πειραματικό μέρος</vt:lpstr>
      <vt:lpstr>PowerPoint Presentation</vt:lpstr>
      <vt:lpstr>Βιβλιογραφία</vt:lpstr>
      <vt:lpstr>Σύνδεσμοι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181</cp:revision>
  <dcterms:created xsi:type="dcterms:W3CDTF">2015-05-19T06:24:50Z</dcterms:created>
  <dcterms:modified xsi:type="dcterms:W3CDTF">2015-11-26T08:34:47Z</dcterms:modified>
</cp:coreProperties>
</file>