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7" r:id="rId17"/>
    <p:sldId id="262" r:id="rId18"/>
    <p:sldId id="264" r:id="rId19"/>
    <p:sldId id="280" r:id="rId20"/>
    <p:sldId id="281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0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0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9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1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81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C28D5-B760-42AD-9207-4E1079F3B8C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37361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15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896544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70000"/>
              <a:buFont typeface="Wingdings" panose="05000000000000000000" pitchFamily="2" charset="2"/>
              <a:buChar char="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4pPr>
            <a:lvl5pPr marL="20574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5ECC7-6654-4C96-AD3E-7F8A9DB19A3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4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1CD9F-033A-47DC-96FF-D38BCE2EE3F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E14AF-2800-47CC-A443-D2119CD3A5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7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74048-D57A-499D-A47C-274C7E34AB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7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CC665-3C70-4E6A-BE38-0714EBAE959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9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CB30F-D719-4C33-8428-3ED5A1C754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AAE31-39AB-4634-8A5F-8968F01A3F4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E7CAD-B0B7-4C17-A4AD-3942342F28B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1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18BF7-0DA0-4CD9-B3D8-40B36D677B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B3F1B-B55D-4515-A79C-5CBCBCDC3F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35CFDC-02F7-41F3-BA56-0E91B6DE6F0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0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E37A65-9DD5-44C6-B4B3-9BD2E22A5E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7FDB0-1B53-4732-BE82-E3ACA24D7F6F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82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6A12D8-B346-44DC-8101-99A6B0E398B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7D5079-A895-4AFE-8844-FE2BF2408FB8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97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989328-B0D8-4C2E-AAD8-AE7906354E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2190A5-4E40-4D2A-9CD4-081F90F081EA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50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DFEBD5-A2BE-4A79-841F-3574AEFD080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06EB12-CBBC-411D-8100-B09591E328D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BE90D4-1C32-4465-B1A5-A2C5090972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5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hemistry.msu.edu/faculty/reusch/virttxtjml/intro1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://commons.wikimedia.org/wiki/File:Alkene-bromine-addition-2D-skeletal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commons.wikimedia.org/wiki/User:Benjah-bmm27" TargetMode="External"/><Relationship Id="rId11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File:Walden-inversion-3D-balls.png" TargetMode="External"/><Relationship Id="rId10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://commons.wikimedia.org/wiki/File:RegioselectivityInhalohydrinformation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2.chemistry.msu.edu/faculty/reusch/virttxtjml/intro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2.chemistry.msu.edu/faculty/reusch/virttxtjml/intro1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Οργανική Χημεία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5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Οργανικές Αντιδράσεις</a:t>
            </a:r>
            <a:endParaRPr lang="en-US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 </a:t>
            </a:r>
            <a:r>
              <a:rPr lang="en-US" dirty="0"/>
              <a:t>Lewis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2160240"/>
          </a:xfrm>
        </p:spPr>
        <p:txBody>
          <a:bodyPr/>
          <a:lstStyle/>
          <a:p>
            <a:r>
              <a:rPr lang="el-GR" dirty="0"/>
              <a:t>Βάσεις η ισχυρά </a:t>
            </a:r>
            <a:r>
              <a:rPr lang="el-GR" dirty="0" err="1"/>
              <a:t>πυρηνόφιλα</a:t>
            </a:r>
            <a:r>
              <a:rPr lang="el-GR" dirty="0"/>
              <a:t> αντιδραστήρια  μπορούν να προσβάλουν  φτωχούς  σε ηλεκτρόνια άνθρακες  η </a:t>
            </a:r>
            <a:r>
              <a:rPr lang="el-GR" dirty="0" err="1"/>
              <a:t>καρβοκατιόντα</a:t>
            </a:r>
            <a:r>
              <a:rPr lang="el-GR" dirty="0"/>
              <a:t> και να δημιουργήσουν δυο τύπους προϊόντων, Προϊόντα  πρόσθεσης, η δημιουργίας διπλού δεσμού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068960"/>
            <a:ext cx="5692919" cy="29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Παράμετροι Αντιδράσεων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556792"/>
            <a:ext cx="4320480" cy="504056"/>
          </a:xfrm>
        </p:spPr>
        <p:txBody>
          <a:bodyPr>
            <a:noAutofit/>
          </a:bodyPr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Δομή αντιδρώντων</a:t>
            </a: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6" y="2420888"/>
            <a:ext cx="730097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Παράμετροι Αντιδράσεων </a:t>
            </a:r>
            <a:r>
              <a:rPr lang="el-GR" sz="3000" b="0" dirty="0" smtClean="0"/>
              <a:t>2/3</a:t>
            </a:r>
            <a:endParaRPr lang="el-GR" sz="3200" b="0" dirty="0"/>
          </a:p>
        </p:txBody>
      </p:sp>
      <p:sp>
        <p:nvSpPr>
          <p:cNvPr id="2" name="Ορθογώνιο 1"/>
          <p:cNvSpPr/>
          <p:nvPr/>
        </p:nvSpPr>
        <p:spPr>
          <a:xfrm>
            <a:off x="320997" y="1557949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Χαρακτηριστικά αντιδραστηρίων: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69638" name="Picture 6" descr="rexmp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564904"/>
            <a:ext cx="8298370" cy="18722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779912" y="472514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srgbClr val="215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Παράμετροι Αντιδράσεων </a:t>
            </a:r>
            <a:r>
              <a:rPr lang="el-GR" sz="3000" b="0" dirty="0" smtClean="0">
                <a:solidFill>
                  <a:srgbClr val="215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3/3</a:t>
            </a:r>
            <a:endParaRPr lang="el-GR" sz="3200" b="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41438"/>
            <a:ext cx="4427538" cy="603250"/>
          </a:xfrm>
        </p:spPr>
        <p:txBody>
          <a:bodyPr>
            <a:normAutofit/>
          </a:bodyPr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Εκλεκτικότητα </a:t>
            </a:r>
            <a:r>
              <a:rPr lang="el-G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Θέσεως</a:t>
            </a:r>
            <a:r>
              <a:rPr lang="el-G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l-G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-6730" y="3043419"/>
            <a:ext cx="3631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Στερεοεκλεκτικότητα</a:t>
            </a:r>
            <a:r>
              <a:rPr lang="el-G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l-GR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4869739"/>
            <a:ext cx="32074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Στερεοειδικότητα</a:t>
            </a:r>
            <a:r>
              <a:rPr lang="el-G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l-G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2052" name="Picture 4" descr="File:Alkene-bromine-addition-2D-skele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52" y="2384748"/>
            <a:ext cx="5368052" cy="16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84" y="3987644"/>
            <a:ext cx="1688694" cy="275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/>
          <p:nvPr/>
        </p:nvSpPr>
        <p:spPr>
          <a:xfrm>
            <a:off x="1603700" y="6352981"/>
            <a:ext cx="3040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Walden-inversion-3D-balls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 tooltip="User:Benjah-bmm27"/>
              </a:rPr>
              <a:t>Benjah-bmm27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5961536" y="3831431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Alkene-bromine-addition-2D-skeletal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 tooltip="User:Benjah-bmm27"/>
              </a:rPr>
              <a:t>Benjah-bmm27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0" name="Picture 2" descr="File:RegioselectivityInhalohydrinformation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2386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/>
          <p:nvPr/>
        </p:nvSpPr>
        <p:spPr>
          <a:xfrm>
            <a:off x="1809178" y="1821617"/>
            <a:ext cx="2595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RegioselectivityInhalohydrinformation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0" tooltip="User:File Upload Bot (Magnus Manske)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10" tooltip="User:File Upload Bot (Magnus Manske)"/>
              </a:rPr>
              <a:t>Manske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0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1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1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6270808" cy="851694"/>
          </a:xfrm>
        </p:spPr>
        <p:txBody>
          <a:bodyPr anchor="ctr">
            <a:normAutofit/>
          </a:bodyPr>
          <a:lstStyle/>
          <a:p>
            <a:r>
              <a:rPr lang="el-GR" sz="4000" dirty="0">
                <a:solidFill>
                  <a:srgbClr val="215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Ενδιάμεσα Προϊόντα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5234260"/>
          </a:xfrm>
        </p:spPr>
        <p:txBody>
          <a:bodyPr>
            <a:noAutofit/>
          </a:bodyPr>
          <a:lstStyle/>
          <a:p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ενδιάμεσα προϊόντα των αντιδράσεων είναι δομές που μπορούν να φέρουν ένα θετικό η αρνητικό φορτίο, έχουν πολύ μικρό χρόνο ζωής , αλλά κυρίως μας διευκολύνουν να καταλάβουμε τους μηχανισμούς των αντιδράσεων, π.χ. ένα άλας του </a:t>
            </a:r>
            <a:r>
              <a:rPr lang="el-GR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οξονίου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ένα </a:t>
            </a:r>
            <a:r>
              <a:rPr lang="el-GR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καρβοκατιόν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ένα αρνητικό φορτίο στο οξυγόνο.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139951" y="1412776"/>
            <a:ext cx="4998417" cy="4569371"/>
          </a:xfrm>
        </p:spPr>
        <p:txBody>
          <a:bodyPr>
            <a:normAutofit/>
          </a:bodyPr>
          <a:lstStyle/>
          <a:p>
            <a:r>
              <a:rPr lang="el-G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Μερικά χαρακτηριστικά ενδιάμεσα προϊόντα</a:t>
            </a:r>
          </a:p>
          <a:p>
            <a:endParaRPr lang="el-G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28" y="2852936"/>
            <a:ext cx="4472960" cy="29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«Οργανική Χημεία – Θ . Ενότητα 5</a:t>
            </a:r>
            <a:r>
              <a:rPr lang="en-US" sz="2000" dirty="0" smtClean="0"/>
              <a:t>:</a:t>
            </a:r>
            <a:r>
              <a:rPr lang="el-GR" sz="2000" dirty="0"/>
              <a:t> Οργανικές </a:t>
            </a:r>
            <a:r>
              <a:rPr lang="el-GR" sz="2000" dirty="0" smtClean="0"/>
              <a:t>Αντιδράσεις».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Οργανικές </a:t>
            </a:r>
            <a:r>
              <a:rPr lang="el-GR" dirty="0" smtClean="0"/>
              <a:t>Αντιδράσεις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200" b="1" dirty="0"/>
              <a:t>Χημική αντίδραση: </a:t>
            </a:r>
            <a:r>
              <a:rPr lang="el-GR" sz="2200" dirty="0"/>
              <a:t>Ένας μετασχηματισμός με συνέπεια μια αλλαγή της σύνθεσης, της κατασκευής και/ ή της διαμόρφωσης μιας ένωσης (αναφερόμενο ως αντιδραστήριο ή υπόστρωμα).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Οργανικές </a:t>
            </a:r>
            <a:r>
              <a:rPr lang="el-GR" dirty="0" smtClean="0"/>
              <a:t>Αντιδράσεις </a:t>
            </a:r>
            <a:r>
              <a:rPr lang="el-GR" sz="3000" b="0" dirty="0" smtClean="0"/>
              <a:t>2/4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3600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200" b="1" dirty="0" smtClean="0"/>
              <a:t>Αντιδρών </a:t>
            </a:r>
            <a:r>
              <a:rPr lang="el-GR" sz="2200" b="1" dirty="0"/>
              <a:t>ή υπόστρωμα: </a:t>
            </a:r>
            <a:r>
              <a:rPr lang="el-GR" sz="2200" dirty="0"/>
              <a:t>Η οργανική ένωση που υποβάλλεται σε αλλαγή σε μια χημική αντίδραση. Άλλες ενώσεις μπορούν επίσης να συμπεριληφθούν, οι οποίες παρουσιάζουν συνεργιστική δράση. Το </a:t>
            </a:r>
            <a:r>
              <a:rPr lang="el-GR" sz="2200" dirty="0" smtClean="0"/>
              <a:t>αντιδρών </a:t>
            </a:r>
            <a:r>
              <a:rPr lang="el-GR" sz="2200" dirty="0"/>
              <a:t>είναι συχνά (αλλά όχι πάντα) το μεγαλύτερο και πιο σύνθετο μόριο στο χημικό σύστημα. Το μεγαλύτερο μέρος (ή όλο) του μορίου του αντιδρώντος ενσωματώνεται κανονικά ως τμήμα του προϊόντος μορίου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323528" y="5157192"/>
            <a:ext cx="8280920" cy="635438"/>
            <a:chOff x="251520" y="5853230"/>
            <a:chExt cx="8618450" cy="635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51520" y="5853230"/>
                  <a:ext cx="86184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Αντιδρόν</m:t>
                        </m:r>
                        <m: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Αντιδραστήριο</m:t>
                        </m:r>
                        <m: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  <m:brk m:alnAt="2"/>
                              </m:rPr>
                              <a:rPr lang="el-GR" sz="2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Σ</m:t>
                            </m:r>
                            <m:r>
                              <m:rPr>
                                <m:sty m:val="p"/>
                              </m:rPr>
                              <a:rPr lang="el-GR" sz="2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υνθήκες</m:t>
                            </m:r>
                            <m:r>
                              <a:rPr lang="el-GR" sz="2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l-GR" sz="2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Θερμοκρασία</m:t>
                            </m:r>
                            <m:r>
                              <a:rPr lang="el-GR" sz="2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l-GR" sz="2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Πίεση</m:t>
                            </m:r>
                            <m:r>
                              <a:rPr lang="el-GR" sz="2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        </m:t>
                            </m:r>
                          </m:e>
                        </m:groupChr>
                        <m: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Προιόν</m:t>
                        </m:r>
                        <m: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Υποπροιόν</m:t>
                        </m:r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853230"/>
                  <a:ext cx="861845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25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3836553" y="6150114"/>
              <a:ext cx="19142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Διαλύτες, Καταλύτες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Οργανικές Αντιδράσεις </a:t>
            </a:r>
            <a:r>
              <a:rPr lang="el-GR" sz="3000" b="0" dirty="0" smtClean="0"/>
              <a:t>3/4</a:t>
            </a:r>
            <a:endParaRPr lang="el-GR" sz="3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200" b="1" dirty="0" smtClean="0"/>
              <a:t>Αντιδραστήριο</a:t>
            </a:r>
            <a:r>
              <a:rPr lang="el-GR" sz="2200" b="1" dirty="0"/>
              <a:t>:</a:t>
            </a:r>
            <a:r>
              <a:rPr lang="el-GR" sz="2200" dirty="0"/>
              <a:t> Ένας κοινός «συνεργάτης» του αντιδρώντος σε πολλές χημικές αντιδράσεις. Μπορεί να είναι οργανικός ή ανόργανος, μικρός ή μεγάλος, αέριο, υγρό ή στερεό. Το τμήμα του μορίου ενός αντιδραστηρίου, που μπορεί να ενσωματωθεί στο προϊόν, μπορεί να κυμανθεί από </a:t>
            </a:r>
            <a:r>
              <a:rPr lang="el-GR" sz="2200" dirty="0" smtClean="0"/>
              <a:t>ολόκληρο </a:t>
            </a:r>
            <a:r>
              <a:rPr lang="el-GR" sz="2200" dirty="0"/>
              <a:t>το μόριο ως πολύ λίγο ή και καθόλου</a:t>
            </a:r>
            <a:r>
              <a:rPr lang="el-GR" sz="2200" dirty="0" smtClean="0"/>
              <a:t>.</a:t>
            </a:r>
            <a:endParaRPr lang="el-GR" sz="22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Οργανικές Αντιδράσεις </a:t>
            </a:r>
            <a:r>
              <a:rPr lang="el-GR" sz="3000" b="0" dirty="0" smtClean="0"/>
              <a:t>4/4</a:t>
            </a:r>
            <a:endParaRPr lang="el-GR" sz="3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2200" b="1" dirty="0" smtClean="0"/>
              <a:t>Προϊόν </a:t>
            </a:r>
            <a:r>
              <a:rPr lang="el-GR" sz="2200" b="1" dirty="0"/>
              <a:t>(-τα): </a:t>
            </a:r>
            <a:r>
              <a:rPr lang="el-GR" sz="2200" dirty="0"/>
              <a:t>Η τελική μορφή που λαμβάνεται από το σημαντικότερο </a:t>
            </a:r>
            <a:r>
              <a:rPr lang="el-GR" sz="2200" dirty="0" smtClean="0"/>
              <a:t>αντιδρών </a:t>
            </a:r>
            <a:r>
              <a:rPr lang="el-GR" sz="2200" dirty="0"/>
              <a:t>(αντιδρώντα) μιας αντίδρασης. </a:t>
            </a:r>
            <a:endParaRPr lang="el-GR" sz="2200" b="1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2200" b="1" dirty="0"/>
              <a:t>Συνθήκες αντίδρασης:</a:t>
            </a:r>
            <a:r>
              <a:rPr lang="el-GR" sz="2200" dirty="0"/>
              <a:t> Οι περιβαλλοντικές συνθήκες, όπως η θερμοκρασία, η πίεση, οι καταλύτες και ο διαλύτης, κάτω από τις οποίες, μια αντίδραση προχωρεί βέλτιστα.  Οι καταλύτες είναι ουσίες που επιταχύνουν μια χημική αντίδραση, χωρίς οι ίδιοι να καταναλώνονται ή να εμφανίζονται ως τμήμα ή τμήματα των προϊόντων της αντίδρασης. Οι καταλύτες δεν αλλάζουν τη θέση μιας χημικής ισορροπίας.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Βέλος στις Χημικές Εξισώσεις 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467544" y="141277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</a:t>
            </a: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βέλος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στις </a:t>
            </a: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χημικές εξισώσεις 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δείχνει πάντα την φορά της κίνησης των ηλεκτρονίων.</a:t>
            </a:r>
          </a:p>
        </p:txBody>
      </p:sp>
      <p:pic>
        <p:nvPicPr>
          <p:cNvPr id="75780" name="Picture 4" descr="mech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298"/>
          <a:stretch/>
        </p:blipFill>
        <p:spPr>
          <a:xfrm>
            <a:off x="1187624" y="2636911"/>
            <a:ext cx="957488" cy="3292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2" name="Picture 6" descr="mech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8210" y="2564904"/>
            <a:ext cx="3318206" cy="338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mech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03"/>
          <a:stretch/>
        </p:blipFill>
        <p:spPr>
          <a:xfrm>
            <a:off x="2843808" y="2636912"/>
            <a:ext cx="1340970" cy="32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3514293" y="6104329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Κατηγορίες Αντιδράσεων 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1819230" y="1484785"/>
            <a:ext cx="17475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Προσθήκη</a:t>
            </a:r>
            <a:r>
              <a:rPr lang="el-G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3252" name="Picture 4" descr="react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3555"/>
            <a:ext cx="4012161" cy="8915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5868144" y="1484784"/>
            <a:ext cx="17524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Απόσπαση</a:t>
            </a:r>
            <a:r>
              <a:rPr lang="el-G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3255" name="Picture 7" descr="react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03555"/>
            <a:ext cx="3851920" cy="8410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1574035" y="4141850"/>
            <a:ext cx="2364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Υποκατάσταση</a:t>
            </a:r>
            <a:r>
              <a:rPr lang="el-G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3258" name="Picture 10" descr="react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8" y="4591787"/>
            <a:ext cx="4392488" cy="10288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5885360" y="4121237"/>
            <a:ext cx="16850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Μετάθεση</a:t>
            </a:r>
            <a:r>
              <a:rPr lang="el-G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3261" name="Picture 13" descr="react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63795"/>
            <a:ext cx="3417944" cy="8586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4788024" y="1628800"/>
            <a:ext cx="0" cy="4464496"/>
          </a:xfrm>
          <a:prstGeom prst="line">
            <a:avLst/>
          </a:prstGeom>
          <a:ln w="15875">
            <a:solidFill>
              <a:srgbClr val="215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251520" y="3789040"/>
            <a:ext cx="8640960" cy="0"/>
          </a:xfrm>
          <a:prstGeom prst="line">
            <a:avLst/>
          </a:prstGeom>
          <a:ln w="15875">
            <a:solidFill>
              <a:srgbClr val="215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 14"/>
          <p:cNvSpPr/>
          <p:nvPr/>
        </p:nvSpPr>
        <p:spPr>
          <a:xfrm>
            <a:off x="3815916" y="6204502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1440160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Αντιδράσεις </a:t>
            </a:r>
            <a:r>
              <a:rPr lang="el-GR" dirty="0" smtClean="0"/>
              <a:t>Προσθήκης</a:t>
            </a:r>
            <a:br>
              <a:rPr lang="el-GR" dirty="0" smtClean="0"/>
            </a:br>
            <a:r>
              <a:rPr lang="el-GR" sz="2700" b="0" dirty="0"/>
              <a:t>Ο ρόλος των υποκατάστατων στον διπλό δεσμό στον προσανατολισμό της </a:t>
            </a:r>
            <a:r>
              <a:rPr lang="el-GR" sz="2700" b="0" dirty="0" smtClean="0"/>
              <a:t>προσθήκης</a:t>
            </a:r>
            <a:endParaRPr lang="el-GR" sz="2700" b="0" dirty="0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4294967295"/>
          </p:nvPr>
        </p:nvSpPr>
        <p:spPr>
          <a:xfrm>
            <a:off x="179512" y="1618257"/>
            <a:ext cx="3040863" cy="5051103"/>
          </a:xfrm>
          <a:ln>
            <a:solidFill>
              <a:srgbClr val="215678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αντιδράσεις πρόσθεσης η προσθήκης, είναι ως επί το πλείστον αντιδράσεις ανόρθωσης των διπλών δεσμών.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ελκτική ομάδα έλκει τα ηλεκτρόνια του διπλού δεσμού προς το μέρος της.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t="1568" r="17049" b="34176"/>
          <a:stretch/>
        </p:blipFill>
        <p:spPr bwMode="auto">
          <a:xfrm>
            <a:off x="3336291" y="1772816"/>
            <a:ext cx="5124141" cy="142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068" y="3137624"/>
            <a:ext cx="5796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πρόσθεση σε ένα διπλό δεσμό ενός μορίου Α-Β ορίζει μια αντίδραση πρόσθεσης.</a:t>
            </a:r>
            <a:endParaRPr lang="el-GR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3419076" y="4346787"/>
            <a:ext cx="5041356" cy="1890525"/>
            <a:chOff x="2843808" y="4293096"/>
            <a:chExt cx="5041356" cy="1890525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4"/>
            <a:stretch/>
          </p:blipFill>
          <p:spPr bwMode="auto">
            <a:xfrm>
              <a:off x="3220376" y="4293096"/>
              <a:ext cx="4664788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843808" y="5783511"/>
              <a:ext cx="1725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Ελκτική ομάδα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" name="Ευθύγραμμο βέλος σύνδεσης 7"/>
            <p:cNvCxnSpPr/>
            <p:nvPr/>
          </p:nvCxnSpPr>
          <p:spPr>
            <a:xfrm flipV="1">
              <a:off x="3419872" y="5373216"/>
              <a:ext cx="0" cy="39633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</a:bodyPr>
          <a:lstStyle/>
          <a:p>
            <a:r>
              <a:rPr lang="el-GR" sz="3200" dirty="0"/>
              <a:t>Τα ηλεκτρονικά φαινόμενα και η μετατόπιση των ηλεκτρονίων στους διπλούς, τριπλούς κλπ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4294967295"/>
          </p:nvPr>
        </p:nvSpPr>
        <p:spPr>
          <a:xfrm>
            <a:off x="467544" y="2132856"/>
            <a:ext cx="2232248" cy="3960440"/>
          </a:xfrm>
          <a:ln>
            <a:solidFill>
              <a:srgbClr val="215678"/>
            </a:solidFill>
            <a:prstDash val="dash"/>
          </a:ln>
        </p:spPr>
        <p:txBody>
          <a:bodyPr>
            <a:normAutofit fontScale="92500"/>
          </a:bodyPr>
          <a:lstStyle/>
          <a:p>
            <a:pPr marL="0" indent="0">
              <a:spcBef>
                <a:spcPts val="1800"/>
              </a:spcBef>
              <a:spcAft>
                <a:spcPts val="6000"/>
              </a:spcAft>
              <a:buNone/>
            </a:pPr>
            <a:r>
              <a:rPr lang="el-G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Ε </a:t>
            </a:r>
            <a:r>
              <a:rPr lang="el-G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έλκουν τα ηλεκτρόνια.</a:t>
            </a:r>
            <a:endParaRPr lang="el-G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-Ε </a:t>
            </a:r>
            <a:r>
              <a:rPr lang="el-G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απωθούν τα ηλεκτρόνια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Τίποτα δεν είναι απόλυτο.</a:t>
            </a:r>
            <a:endParaRPr lang="el-G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973542"/>
              </p:ext>
            </p:extLst>
          </p:nvPr>
        </p:nvGraphicFramePr>
        <p:xfrm>
          <a:off x="2987824" y="2200240"/>
          <a:ext cx="532859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Ομάδες με </a:t>
                      </a:r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+E</a:t>
                      </a:r>
                      <a:r>
                        <a:rPr lang="el-GR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αποτέλεσμα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Ομάδες με </a:t>
                      </a:r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-E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CHO,NO2,CN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OCH3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OH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COOR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OCOR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</a:tr>
              <a:tr h="38884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CONH2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  <a:tc>
                  <a:txBody>
                    <a:bodyPr/>
                    <a:lstStyle/>
                    <a:p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NH2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  <a:tc>
                  <a:txBody>
                    <a:bodyPr/>
                    <a:lstStyle/>
                    <a:p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OH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  <a:tc>
                  <a:txBody>
                    <a:bodyPr/>
                    <a:lstStyle/>
                    <a:p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F&gt;Cl&gt;Br&gt;I</a:t>
                      </a:r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  <a:tc>
                  <a:txBody>
                    <a:bodyPr/>
                    <a:lstStyle/>
                    <a:p>
                      <a:endParaRPr lang="el-GR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9471" marR="119471"/>
                </a:tc>
              </a:tr>
            </a:tbl>
          </a:graphicData>
        </a:graphic>
      </p:graphicFrame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OC_template_final</Template>
  <TotalTime>33</TotalTime>
  <Words>1124</Words>
  <Application>Microsoft Office PowerPoint</Application>
  <PresentationFormat>Προβολή στην οθόνη (4:3)</PresentationFormat>
  <Paragraphs>144</Paragraphs>
  <Slides>21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OC_template_final</vt:lpstr>
      <vt:lpstr>OC_template</vt:lpstr>
      <vt:lpstr>Οργανική Χημεία - Θ</vt:lpstr>
      <vt:lpstr>Οργανικές Αντιδράσεις 1/4</vt:lpstr>
      <vt:lpstr>Οργανικές Αντιδράσεις 2/4</vt:lpstr>
      <vt:lpstr>Οργανικές Αντιδράσεις 3/4</vt:lpstr>
      <vt:lpstr>Οργανικές Αντιδράσεις 4/4</vt:lpstr>
      <vt:lpstr>Το Βέλος στις Χημικές Εξισώσεις </vt:lpstr>
      <vt:lpstr> Κατηγορίες Αντιδράσεων </vt:lpstr>
      <vt:lpstr>Αντιδράσεις Προσθήκης Ο ρόλος των υποκατάστατων στον διπλό δεσμό στον προσανατολισμό της προσθήκης</vt:lpstr>
      <vt:lpstr>Τα ηλεκτρονικά φαινόμενα και η μετατόπιση των ηλεκτρονίων στους διπλούς, τριπλούς κλπ</vt:lpstr>
      <vt:lpstr>Θεωρία Lewis</vt:lpstr>
      <vt:lpstr>Παράμετροι Αντιδράσεων 1/3</vt:lpstr>
      <vt:lpstr>Παράμετροι Αντιδράσεων 2/3</vt:lpstr>
      <vt:lpstr>Παράμετροι Αντιδράσεων 3/3</vt:lpstr>
      <vt:lpstr>Ενδιάμεσα Προϊόντα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- Θ</dc:title>
  <dc:creator>opencourses@teiath.gr</dc:creator>
  <cp:lastModifiedBy>fkaram2</cp:lastModifiedBy>
  <cp:revision>6</cp:revision>
  <dcterms:created xsi:type="dcterms:W3CDTF">2014-09-25T06:40:49Z</dcterms:created>
  <dcterms:modified xsi:type="dcterms:W3CDTF">2015-02-13T14:06:11Z</dcterms:modified>
</cp:coreProperties>
</file>