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5"/>
  </p:notesMasterIdLst>
  <p:handoutMasterIdLst>
    <p:handoutMasterId r:id="rId26"/>
  </p:handoutMasterIdLst>
  <p:sldIdLst>
    <p:sldId id="290"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91" r:id="rId18"/>
    <p:sldId id="292" r:id="rId19"/>
    <p:sldId id="293" r:id="rId20"/>
    <p:sldId id="294" r:id="rId21"/>
    <p:sldId id="295" r:id="rId22"/>
    <p:sldId id="296" r:id="rId23"/>
    <p:sldId id="297" r:id="rId24"/>
  </p:sldIdLst>
  <p:sldSz cx="9144000" cy="6858000" type="screen4x3"/>
  <p:notesSz cx="7104063" cy="10234613"/>
  <p:custDataLst>
    <p:tags r:id="rId2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4" autoAdjust="0"/>
    <p:restoredTop sz="94836" autoAdjust="0"/>
  </p:normalViewPr>
  <p:slideViewPr>
    <p:cSldViewPr>
      <p:cViewPr>
        <p:scale>
          <a:sx n="100" d="100"/>
          <a:sy n="100" d="100"/>
        </p:scale>
        <p:origin x="-1860" y="-24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3/7/2015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3/7/2015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dirty="0">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21</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a:t>
            </a:fld>
            <a:endParaRPr lang="el-GR" dirty="0"/>
          </a:p>
        </p:txBody>
      </p:sp>
    </p:spTree>
    <p:extLst>
      <p:ext uri="{BB962C8B-B14F-4D97-AF65-F5344CB8AC3E}">
        <p14:creationId xmlns:p14="http://schemas.microsoft.com/office/powerpoint/2010/main" val="737149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10</a:t>
            </a:fld>
            <a:endParaRPr lang="el-GR" dirty="0"/>
          </a:p>
        </p:txBody>
      </p:sp>
    </p:spTree>
    <p:extLst>
      <p:ext uri="{BB962C8B-B14F-4D97-AF65-F5344CB8AC3E}">
        <p14:creationId xmlns:p14="http://schemas.microsoft.com/office/powerpoint/2010/main" val="587692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12</a:t>
            </a:fld>
            <a:endParaRPr lang="el-GR" dirty="0"/>
          </a:p>
        </p:txBody>
      </p:sp>
    </p:spTree>
    <p:extLst>
      <p:ext uri="{BB962C8B-B14F-4D97-AF65-F5344CB8AC3E}">
        <p14:creationId xmlns:p14="http://schemas.microsoft.com/office/powerpoint/2010/main" val="2358315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15</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16</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17</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18</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20</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6128530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9463587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3903365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1099682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5270056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1178839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1366622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1088767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524691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682587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dirty="0"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004A8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8985991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tiffanycarter.wordpress.com/tag/ar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nadiefamoso.blogspot.gr/2013/05/teorias-de-las-necesidades.htm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fontScale="90000"/>
          </a:bodyPr>
          <a:lstStyle/>
          <a:p>
            <a:pPr lvl="1" algn="ctr"/>
            <a:r>
              <a:rPr kumimoji="0" lang="el-GR" sz="3200" b="1" i="0" u="none" strike="noStrike" kern="0" cap="none" spc="0" normalizeH="0" baseline="0" noProof="0" dirty="0" smtClean="0">
                <a:ln>
                  <a:noFill/>
                </a:ln>
                <a:solidFill>
                  <a:prstClr val="black"/>
                </a:solidFill>
                <a:effectLst/>
                <a:uLnTx/>
                <a:uFillTx/>
              </a:rPr>
              <a:t>Επιχειρηματικότητα και Συστήματα Επικοινωνίας Τουριστικών Επιχειρήσεων </a:t>
            </a:r>
            <a:endParaRPr lang="el-GR" sz="4400" b="1" dirty="0" smtClean="0">
              <a:solidFill>
                <a:schemeClr val="tx1"/>
              </a:solidFill>
              <a:latin typeface="+mn-lt"/>
            </a:endParaRPr>
          </a:p>
        </p:txBody>
      </p:sp>
      <p:sp>
        <p:nvSpPr>
          <p:cNvPr id="3" name="Υπότιτλος 2"/>
          <p:cNvSpPr>
            <a:spLocks noGrp="1"/>
          </p:cNvSpPr>
          <p:nvPr>
            <p:ph type="subTitle" idx="1"/>
          </p:nvPr>
        </p:nvSpPr>
        <p:spPr>
          <a:xfrm>
            <a:off x="1367345" y="2996952"/>
            <a:ext cx="6400800" cy="1752600"/>
          </a:xfrm>
        </p:spPr>
        <p:txBody>
          <a:bodyPr>
            <a:noAutofit/>
          </a:bodyPr>
          <a:lstStyle/>
          <a:p>
            <a:r>
              <a:rPr lang="el-GR" sz="2600" b="1" dirty="0"/>
              <a:t>Ενότητα </a:t>
            </a:r>
            <a:r>
              <a:rPr lang="en-US" sz="2600" b="1" dirty="0"/>
              <a:t>8</a:t>
            </a:r>
            <a:r>
              <a:rPr lang="el-GR" sz="2600" dirty="0" smtClean="0"/>
              <a:t>:</a:t>
            </a:r>
            <a:r>
              <a:rPr lang="en-US" sz="2600" dirty="0" smtClean="0"/>
              <a:t> </a:t>
            </a:r>
            <a:r>
              <a:rPr lang="el-GR" sz="2600" dirty="0"/>
              <a:t>Επιχειρησιακές Επικοινωνίες και Παρακίνηση Εργατικού Δυναμικού</a:t>
            </a:r>
            <a:r>
              <a:rPr lang="en-US" sz="2600" dirty="0"/>
              <a:t> </a:t>
            </a:r>
            <a:r>
              <a:rPr lang="el-GR" sz="2600" dirty="0" smtClean="0"/>
              <a:t>(</a:t>
            </a:r>
            <a:r>
              <a:rPr lang="el-GR" sz="2600" dirty="0"/>
              <a:t>β</a:t>
            </a:r>
            <a:r>
              <a:rPr lang="el-GR" sz="2600" dirty="0" smtClean="0"/>
              <a:t>’ </a:t>
            </a:r>
            <a:r>
              <a:rPr lang="el-GR" sz="2600" dirty="0"/>
              <a:t>μέρος)</a:t>
            </a:r>
            <a:endParaRPr lang="en-US" sz="2600" dirty="0"/>
          </a:p>
          <a:p>
            <a:pPr>
              <a:lnSpc>
                <a:spcPct val="80000"/>
              </a:lnSpc>
            </a:pPr>
            <a:endParaRPr lang="en-US" sz="2700" dirty="0" smtClean="0"/>
          </a:p>
          <a:p>
            <a:pPr>
              <a:spcBef>
                <a:spcPts val="0"/>
              </a:spcBef>
            </a:pPr>
            <a:r>
              <a:rPr lang="el-GR" sz="2800" dirty="0"/>
              <a:t>Δρ. Βασιλική</a:t>
            </a:r>
            <a:r>
              <a:rPr lang="en-US" sz="2800" dirty="0"/>
              <a:t> </a:t>
            </a:r>
            <a:r>
              <a:rPr lang="el-GR" sz="2800" dirty="0"/>
              <a:t>Κατσώνη, </a:t>
            </a:r>
            <a:endParaRPr lang="en-US" sz="2800" dirty="0"/>
          </a:p>
          <a:p>
            <a:pPr>
              <a:spcBef>
                <a:spcPts val="0"/>
              </a:spcBef>
            </a:pPr>
            <a:r>
              <a:rPr lang="el-GR" sz="2800" dirty="0"/>
              <a:t>Επίκουρη Καθηγήτρια ΤΕΙ Αθήνας</a:t>
            </a:r>
          </a:p>
        </p:txBody>
      </p:sp>
      <p:pic>
        <p:nvPicPr>
          <p:cNvPr id="11" name="Picture 10"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rPr>
              <a:t>Ανοικτά Ακαδημαϊκά </a:t>
            </a:r>
            <a:r>
              <a:rPr lang="el-GR" sz="1600" dirty="0" smtClean="0">
                <a:solidFill>
                  <a:prstClr val="black"/>
                </a:solidFill>
                <a:latin typeface="Calibri"/>
              </a:rPr>
              <a:t>Μαθήματα στο ΤΕΙ Αθήνας</a:t>
            </a:r>
            <a:endParaRPr lang="el-GR" sz="1600" dirty="0">
              <a:solidFill>
                <a:prstClr val="black"/>
              </a:solidFill>
              <a:latin typeface="Calibri"/>
            </a:endParaRPr>
          </a:p>
        </p:txBody>
      </p:sp>
      <p:graphicFrame>
        <p:nvGraphicFramePr>
          <p:cNvPr id="14" name="Table 13"/>
          <p:cNvGraphicFramePr>
            <a:graphicFrameLocks noGrp="1"/>
          </p:cNvGraphicFramePr>
          <p:nvPr>
            <p:extLst>
              <p:ext uri="{D42A27DB-BD31-4B8C-83A1-F6EECF244321}">
                <p14:modId xmlns:p14="http://schemas.microsoft.com/office/powerpoint/2010/main" val="75710003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5" name="Picture 1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708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Έννοια της </a:t>
            </a:r>
            <a:r>
              <a:rPr lang="el-GR" dirty="0" smtClean="0"/>
              <a:t>σχεδίασης </a:t>
            </a:r>
            <a:r>
              <a:rPr lang="el-GR" dirty="0"/>
              <a:t>ε</a:t>
            </a:r>
            <a:r>
              <a:rPr lang="el-GR" dirty="0" smtClean="0"/>
              <a:t>ργασίας</a:t>
            </a:r>
            <a:endParaRPr lang="el-GR" dirty="0"/>
          </a:p>
        </p:txBody>
      </p:sp>
      <p:sp>
        <p:nvSpPr>
          <p:cNvPr id="3" name="Θέση περιεχομένου 2"/>
          <p:cNvSpPr>
            <a:spLocks noGrp="1"/>
          </p:cNvSpPr>
          <p:nvPr>
            <p:ph idx="1"/>
          </p:nvPr>
        </p:nvSpPr>
        <p:spPr/>
        <p:txBody>
          <a:bodyPr/>
          <a:lstStyle/>
          <a:p>
            <a:pPr marL="0" indent="0">
              <a:buNone/>
            </a:pPr>
            <a:r>
              <a:rPr lang="el-GR" sz="2400" dirty="0"/>
              <a:t>Διατυπώθηκε από τον Davis P. Kenneth</a:t>
            </a:r>
            <a:r>
              <a:rPr lang="el-GR" sz="2400" dirty="0" smtClean="0"/>
              <a:t>, το </a:t>
            </a:r>
            <a:r>
              <a:rPr lang="el-GR" sz="2400" dirty="0"/>
              <a:t>1966</a:t>
            </a:r>
            <a:r>
              <a:rPr lang="el-GR" sz="2400" dirty="0" smtClean="0"/>
              <a:t>.</a:t>
            </a:r>
            <a:endParaRPr lang="el-GR" sz="2400" dirty="0"/>
          </a:p>
          <a:p>
            <a:pPr>
              <a:spcBef>
                <a:spcPts val="4200"/>
              </a:spcBef>
              <a:buFont typeface="Wingdings" panose="05000000000000000000" pitchFamily="2" charset="2"/>
              <a:buChar char="ü"/>
            </a:pPr>
            <a:r>
              <a:rPr lang="el-GR" sz="2400" dirty="0"/>
              <a:t>Η σχεδίαση της εργασίας αφορά τη διασάφηση των περιεχομένων, μεθόδων και σχέσεων εργασίας για να ικανοποιήσουν τόσο τις τεχνολογικές και οργανικές ανάγκες, όσο και τις κοινωνικές και προσωπικές ανάγκες αυτού που έχει τη δουλειά.</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10896852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Autofit/>
          </a:bodyPr>
          <a:lstStyle/>
          <a:p>
            <a:r>
              <a:rPr lang="el-GR" sz="3700" dirty="0"/>
              <a:t>Τα τρία κύρια χαρακτηριστικά που χρησιμοποιούνται για τη σχεδίαση </a:t>
            </a:r>
            <a:r>
              <a:rPr lang="el-GR" sz="3700" dirty="0" smtClean="0"/>
              <a:t>εργασίας</a:t>
            </a:r>
            <a:endParaRPr lang="el-GR" sz="3700" dirty="0"/>
          </a:p>
        </p:txBody>
      </p:sp>
      <p:sp>
        <p:nvSpPr>
          <p:cNvPr id="3" name="Θέση περιεχομένου 2"/>
          <p:cNvSpPr>
            <a:spLocks noGrp="1"/>
          </p:cNvSpPr>
          <p:nvPr>
            <p:ph idx="1"/>
          </p:nvPr>
        </p:nvSpPr>
        <p:spPr>
          <a:xfrm>
            <a:off x="323528" y="1772816"/>
            <a:ext cx="4978896" cy="2520280"/>
          </a:xfrm>
        </p:spPr>
        <p:txBody>
          <a:bodyPr>
            <a:normAutofit/>
          </a:bodyPr>
          <a:lstStyle/>
          <a:p>
            <a:pPr marL="457200" indent="-457200">
              <a:spcBef>
                <a:spcPts val="3600"/>
              </a:spcBef>
              <a:buFont typeface="+mj-lt"/>
              <a:buAutoNum type="arabicPeriod"/>
            </a:pPr>
            <a:r>
              <a:rPr lang="el-GR" sz="2400" dirty="0"/>
              <a:t>Η μέγιστη εξειδίκευση,</a:t>
            </a:r>
          </a:p>
          <a:p>
            <a:pPr marL="457200" indent="-457200">
              <a:spcBef>
                <a:spcPts val="3600"/>
              </a:spcBef>
              <a:buFont typeface="+mj-lt"/>
              <a:buAutoNum type="arabicPeriod"/>
            </a:pPr>
            <a:r>
              <a:rPr lang="el-GR" sz="2400" dirty="0"/>
              <a:t>Η μέγιστη επανάληψη,</a:t>
            </a:r>
          </a:p>
          <a:p>
            <a:pPr marL="457200" indent="-457200">
              <a:spcBef>
                <a:spcPts val="3600"/>
              </a:spcBef>
              <a:buFont typeface="+mj-lt"/>
              <a:buAutoNum type="arabicPeriod"/>
            </a:pPr>
            <a:r>
              <a:rPr lang="el-GR" sz="2400" dirty="0"/>
              <a:t>Ο ελάχιστος χρόνος εκπαίδευσης.</a:t>
            </a:r>
          </a:p>
          <a:p>
            <a:pPr marL="457200" indent="-457200">
              <a:spcBef>
                <a:spcPts val="3600"/>
              </a:spcBef>
              <a:buFont typeface="+mj-lt"/>
              <a:buAutoNum type="arabicPeriod"/>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pic>
        <p:nvPicPr>
          <p:cNvPr id="2050" name="Picture 2" descr="puzz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340768"/>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5757874" y="3853223"/>
            <a:ext cx="1925912" cy="276999"/>
          </a:xfrm>
          <a:prstGeom prst="rect">
            <a:avLst/>
          </a:prstGeom>
        </p:spPr>
        <p:txBody>
          <a:bodyPr wrap="none">
            <a:spAutoFit/>
          </a:bodyPr>
          <a:lstStyle/>
          <a:p>
            <a:pPr algn="ctr"/>
            <a:r>
              <a:rPr lang="en-US" sz="1200" dirty="0" smtClean="0">
                <a:latin typeface="+mn-lt"/>
                <a:hlinkClick r:id="rId4"/>
              </a:rPr>
              <a:t>tiffanycarter.wordpress.com</a:t>
            </a:r>
            <a:endParaRPr lang="el-GR" sz="1200" dirty="0">
              <a:latin typeface="+mn-lt"/>
            </a:endParaRPr>
          </a:p>
        </p:txBody>
      </p:sp>
    </p:spTree>
    <p:extLst>
      <p:ext uri="{BB962C8B-B14F-4D97-AF65-F5344CB8AC3E}">
        <p14:creationId xmlns:p14="http://schemas.microsoft.com/office/powerpoint/2010/main" val="13184103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Θεωρία του Taylor </a:t>
            </a:r>
            <a:r>
              <a:rPr lang="el-GR" sz="3200" b="0" dirty="0" smtClean="0"/>
              <a:t>(1 από 2)</a:t>
            </a:r>
            <a:endParaRPr lang="el-GR" sz="3200" b="0" dirty="0"/>
          </a:p>
        </p:txBody>
      </p:sp>
      <p:sp>
        <p:nvSpPr>
          <p:cNvPr id="3" name="Θέση περιεχομένου 2"/>
          <p:cNvSpPr>
            <a:spLocks noGrp="1"/>
          </p:cNvSpPr>
          <p:nvPr>
            <p:ph idx="1"/>
          </p:nvPr>
        </p:nvSpPr>
        <p:spPr/>
        <p:txBody>
          <a:bodyPr>
            <a:normAutofit/>
          </a:bodyPr>
          <a:lstStyle/>
          <a:p>
            <a:pPr marL="0" indent="0">
              <a:buNone/>
            </a:pPr>
            <a:r>
              <a:rPr lang="el-GR" sz="2400" b="1" dirty="0">
                <a:solidFill>
                  <a:srgbClr val="820000"/>
                </a:solidFill>
              </a:rPr>
              <a:t>Οι περισσότερες χειρωνακτικές εργασίες και οι δουλειές σε γραφεία είναι σχεδιασμένες με βάση την προσέγγιση του </a:t>
            </a:r>
            <a:r>
              <a:rPr lang="el-GR" sz="2400" b="1" dirty="0" smtClean="0">
                <a:solidFill>
                  <a:srgbClr val="820000"/>
                </a:solidFill>
              </a:rPr>
              <a:t>Frederic </a:t>
            </a:r>
            <a:r>
              <a:rPr lang="el-GR" sz="2400" b="1" dirty="0">
                <a:solidFill>
                  <a:srgbClr val="820000"/>
                </a:solidFill>
              </a:rPr>
              <a:t>Taylor</a:t>
            </a:r>
            <a:r>
              <a:rPr lang="el-GR" sz="2400" b="1" dirty="0" smtClean="0">
                <a:solidFill>
                  <a:srgbClr val="820000"/>
                </a:solidFill>
              </a:rPr>
              <a:t>.</a:t>
            </a:r>
          </a:p>
          <a:p>
            <a:pPr>
              <a:spcBef>
                <a:spcPts val="1800"/>
              </a:spcBef>
              <a:buFont typeface="Wingdings" panose="05000000000000000000" pitchFamily="2" charset="2"/>
              <a:buChar char="Ø"/>
            </a:pPr>
            <a:r>
              <a:rPr lang="el-GR" sz="2400" dirty="0"/>
              <a:t>Αποφάσισε για το μεγαλύτερο βαθμό τμηματοποίησης της εργασίας. Να «κομματιάσουμε» δηλαδή μια πολύπλοκη εργασία στα απλά συστατικά μέρη της</a:t>
            </a:r>
            <a:r>
              <a:rPr lang="el-GR" sz="2400" dirty="0" smtClean="0"/>
              <a:t>.</a:t>
            </a:r>
            <a:endParaRPr lang="el-GR" sz="2400" dirty="0"/>
          </a:p>
          <a:p>
            <a:pPr>
              <a:spcBef>
                <a:spcPts val="1800"/>
              </a:spcBef>
              <a:buFont typeface="Wingdings" panose="05000000000000000000" pitchFamily="2" charset="2"/>
              <a:buChar char="Ø"/>
            </a:pPr>
            <a:r>
              <a:rPr lang="el-GR" sz="2400" dirty="0"/>
              <a:t>Εκπαίδευσε τους εργαζόμενους να πραγματοποιήσουν τις τμηματοποιημένες εργασίες ακριβώς με τον ίδιο τρόπο που έχει καθοριστεί ως καλύτερος. </a:t>
            </a:r>
          </a:p>
          <a:p>
            <a:pPr>
              <a:buFont typeface="Wingdings" panose="05000000000000000000" pitchFamily="2" charset="2"/>
              <a:buChar char="Ø"/>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532334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Θεωρία του Taylor </a:t>
            </a:r>
            <a:r>
              <a:rPr lang="el-GR" sz="3200" b="0" dirty="0" smtClean="0"/>
              <a:t>(2 από 2)</a:t>
            </a:r>
            <a:endParaRPr lang="el-GR" dirty="0"/>
          </a:p>
        </p:txBody>
      </p:sp>
      <p:sp>
        <p:nvSpPr>
          <p:cNvPr id="3" name="Θέση περιεχομένου 2"/>
          <p:cNvSpPr>
            <a:spLocks noGrp="1"/>
          </p:cNvSpPr>
          <p:nvPr>
            <p:ph idx="1"/>
          </p:nvPr>
        </p:nvSpPr>
        <p:spPr/>
        <p:txBody>
          <a:bodyPr/>
          <a:lstStyle/>
          <a:p>
            <a:pPr>
              <a:buFont typeface="Wingdings" panose="05000000000000000000" pitchFamily="2" charset="2"/>
              <a:buChar char="Ø"/>
            </a:pPr>
            <a:r>
              <a:rPr lang="el-GR" sz="2400" dirty="0"/>
              <a:t>Αποφάσισε τον πιο αποτελεσματικό τρόπο υλοποίησης του κάθε μέρους της εργασίας. Για να βρεθεί η καλύτερη μέθοδος για την πραγματοποίηση των αποσπασματικών εργασιών, χρειάζεται να πραγματοποιηθούν μελέτες.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29578909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t>Τα πλεονεκτήματα της θεώρησης του Taylor</a:t>
            </a:r>
          </a:p>
        </p:txBody>
      </p:sp>
      <p:sp>
        <p:nvSpPr>
          <p:cNvPr id="3" name="Θέση περιεχομένου 2"/>
          <p:cNvSpPr>
            <a:spLocks noGrp="1"/>
          </p:cNvSpPr>
          <p:nvPr>
            <p:ph idx="1"/>
          </p:nvPr>
        </p:nvSpPr>
        <p:spPr/>
        <p:txBody>
          <a:bodyPr/>
          <a:lstStyle/>
          <a:p>
            <a:pPr marL="457200" indent="-457200">
              <a:spcBef>
                <a:spcPts val="3600"/>
              </a:spcBef>
              <a:buFont typeface="+mj-lt"/>
              <a:buAutoNum type="arabicPeriod"/>
            </a:pPr>
            <a:r>
              <a:rPr lang="el-GR" sz="2400" dirty="0"/>
              <a:t>Τα άτομα δεν χρειάζονται ακριβή και χρονοβόρα εκπαίδευση,</a:t>
            </a:r>
          </a:p>
          <a:p>
            <a:pPr marL="457200" indent="-457200">
              <a:spcBef>
                <a:spcPts val="3600"/>
              </a:spcBef>
              <a:buFont typeface="+mj-lt"/>
              <a:buAutoNum type="arabicPeriod"/>
            </a:pPr>
            <a:r>
              <a:rPr lang="el-GR" sz="2400" dirty="0"/>
              <a:t>Η εκπαίδευση είναι μια μικρή εργασία που καθιστά τον άνθρωπο πολύ ικανό,</a:t>
            </a:r>
          </a:p>
          <a:p>
            <a:pPr marL="457200" indent="-457200">
              <a:spcBef>
                <a:spcPts val="3600"/>
              </a:spcBef>
              <a:buFont typeface="+mj-lt"/>
              <a:buAutoNum type="arabicPeriod"/>
            </a:pPr>
            <a:r>
              <a:rPr lang="el-GR" sz="2400" dirty="0"/>
              <a:t>Μπορεί να δοθεί χαμηλότερη αμοιβή για ανειδίκευτη εργασία,</a:t>
            </a:r>
          </a:p>
          <a:p>
            <a:pPr marL="457200" indent="-457200">
              <a:spcBef>
                <a:spcPts val="3600"/>
              </a:spcBef>
              <a:buFont typeface="+mj-lt"/>
              <a:buAutoNum type="arabicPeriod"/>
            </a:pPr>
            <a:r>
              <a:rPr lang="el-GR" sz="2400" dirty="0"/>
              <a:t>Απλουστεύει το πρόβλημα του να επιτύχουμε ελεγχόμενη απόδοση.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690167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t>Τα μειονεκτήματα της θεώρησης του Taylor</a:t>
            </a:r>
          </a:p>
        </p:txBody>
      </p:sp>
      <p:sp>
        <p:nvSpPr>
          <p:cNvPr id="3" name="Θέση περιεχομένου 2"/>
          <p:cNvSpPr>
            <a:spLocks noGrp="1"/>
          </p:cNvSpPr>
          <p:nvPr>
            <p:ph idx="1"/>
          </p:nvPr>
        </p:nvSpPr>
        <p:spPr/>
        <p:txBody>
          <a:bodyPr/>
          <a:lstStyle/>
          <a:p>
            <a:pPr marL="457200" indent="-457200">
              <a:spcBef>
                <a:spcPts val="3000"/>
              </a:spcBef>
              <a:buFont typeface="+mj-lt"/>
              <a:buAutoNum type="arabicPeriod"/>
            </a:pPr>
            <a:r>
              <a:rPr lang="el-GR" sz="2400" dirty="0"/>
              <a:t>Η εργασία είναι επαναλαμβανόμενη και βαρετή,</a:t>
            </a:r>
          </a:p>
          <a:p>
            <a:pPr marL="457200" indent="-457200">
              <a:spcBef>
                <a:spcPts val="3000"/>
              </a:spcBef>
              <a:buFont typeface="+mj-lt"/>
              <a:buAutoNum type="arabicPeriod"/>
            </a:pPr>
            <a:r>
              <a:rPr lang="el-GR" sz="2400" dirty="0"/>
              <a:t>Ο ρόλος του ατόμου στον οργανισμό είναι μικρός και ασήμαντος,</a:t>
            </a:r>
          </a:p>
          <a:p>
            <a:pPr marL="457200" indent="-457200">
              <a:spcBef>
                <a:spcPts val="3000"/>
              </a:spcBef>
              <a:buFont typeface="+mj-lt"/>
              <a:buAutoNum type="arabicPeriod"/>
            </a:pPr>
            <a:r>
              <a:rPr lang="el-GR" sz="2400" dirty="0"/>
              <a:t>Η μονοτονία δημιουργεί απάθεια, δυσαρέσκεια και  απροσεξία,</a:t>
            </a:r>
          </a:p>
          <a:p>
            <a:pPr marL="457200" indent="-457200">
              <a:spcBef>
                <a:spcPts val="3000"/>
              </a:spcBef>
              <a:buFont typeface="+mj-lt"/>
              <a:buAutoNum type="arabicPeriod"/>
            </a:pPr>
            <a:r>
              <a:rPr lang="el-GR" sz="2400" dirty="0"/>
              <a:t>Το άτομο δεν αξιοποιεί δεξιότητες που θα μπορούσαν να οδηγήσουν σε προαγωγή</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40352032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625"/>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932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1906561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Βασιλική Κατσώνη 2014. Βασιλική Κατσώνη</a:t>
            </a:r>
            <a:r>
              <a:rPr lang="el-GR" sz="2000" dirty="0"/>
              <a:t>. «Επιχειρηματικότητα και Συστήματα Επικοινωνίας Τουριστικών </a:t>
            </a:r>
            <a:r>
              <a:rPr lang="el-GR" sz="2000" dirty="0" smtClean="0"/>
              <a:t>Επιχειρήσεων. </a:t>
            </a:r>
            <a:r>
              <a:rPr lang="el-GR" sz="2000" dirty="0"/>
              <a:t>Ενότητα </a:t>
            </a:r>
            <a:r>
              <a:rPr lang="en-US" sz="2000" smtClean="0"/>
              <a:t>8</a:t>
            </a:r>
            <a:r>
              <a:rPr lang="el-GR" sz="2000" smtClean="0"/>
              <a:t>: </a:t>
            </a:r>
            <a:r>
              <a:rPr lang="el-GR" sz="2000" dirty="0"/>
              <a:t>Επιχειρησιακές ε</a:t>
            </a:r>
            <a:r>
              <a:rPr lang="el-GR" sz="2000" dirty="0" smtClean="0"/>
              <a:t>πικοινωνίες </a:t>
            </a:r>
            <a:r>
              <a:rPr lang="el-GR" sz="2000" dirty="0"/>
              <a:t>και </a:t>
            </a:r>
            <a:r>
              <a:rPr lang="el-GR" sz="2000" dirty="0" smtClean="0"/>
              <a:t>παρακίνηση εργατικού δυναμικού</a:t>
            </a:r>
            <a:r>
              <a:rPr lang="en-US" sz="2000" dirty="0" smtClean="0"/>
              <a:t> </a:t>
            </a:r>
            <a:r>
              <a:rPr lang="el-GR" sz="2000" dirty="0" smtClean="0"/>
              <a:t>(β’ </a:t>
            </a:r>
            <a:r>
              <a:rPr lang="el-GR" sz="2000" dirty="0"/>
              <a:t>μέρος</a:t>
            </a:r>
            <a:r>
              <a:rPr lang="el-GR" sz="2000" dirty="0" smtClean="0"/>
              <a:t>)».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5789040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2282049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Θεωρίες </a:t>
            </a:r>
            <a:r>
              <a:rPr lang="el-GR" dirty="0"/>
              <a:t>των κ</a:t>
            </a:r>
            <a:r>
              <a:rPr lang="el-GR" dirty="0" smtClean="0"/>
              <a:t>ινήτρων</a:t>
            </a:r>
            <a:r>
              <a:rPr lang="en-US" dirty="0" smtClean="0"/>
              <a:t> </a:t>
            </a:r>
            <a:r>
              <a:rPr lang="el-GR" sz="3200" b="0" dirty="0" smtClean="0"/>
              <a:t>(</a:t>
            </a:r>
            <a:r>
              <a:rPr lang="en-US" sz="3200" b="0" dirty="0" smtClean="0"/>
              <a:t>1</a:t>
            </a:r>
            <a:r>
              <a:rPr lang="el-GR" sz="3200" b="0" dirty="0" smtClean="0"/>
              <a:t> από 2)</a:t>
            </a:r>
            <a:endParaRPr lang="el-GR" sz="3200" b="0" dirty="0"/>
          </a:p>
        </p:txBody>
      </p:sp>
      <p:sp>
        <p:nvSpPr>
          <p:cNvPr id="3" name="Θέση περιεχομένου 2"/>
          <p:cNvSpPr>
            <a:spLocks noGrp="1"/>
          </p:cNvSpPr>
          <p:nvPr>
            <p:ph idx="1"/>
          </p:nvPr>
        </p:nvSpPr>
        <p:spPr>
          <a:xfrm>
            <a:off x="318356" y="1628800"/>
            <a:ext cx="3898776" cy="1008112"/>
          </a:xfrm>
        </p:spPr>
        <p:txBody>
          <a:bodyPr/>
          <a:lstStyle/>
          <a:p>
            <a:pPr marL="0" indent="0">
              <a:buNone/>
            </a:pPr>
            <a:r>
              <a:rPr lang="el-GR" sz="2400" dirty="0"/>
              <a:t>Θεωρίες συμπεριφοράς  </a:t>
            </a:r>
            <a:r>
              <a:rPr lang="el-GR" sz="2400" dirty="0" smtClean="0"/>
              <a:t>ή ερεθίσματος </a:t>
            </a:r>
            <a:r>
              <a:rPr lang="el-GR" sz="2400" dirty="0"/>
              <a:t>– </a:t>
            </a:r>
            <a:r>
              <a:rPr lang="el-GR" sz="2400" dirty="0" smtClean="0"/>
              <a:t>ανταπόκρισης</a:t>
            </a:r>
            <a:r>
              <a:rPr lang="en-US" sz="2400" dirty="0" smtClean="0"/>
              <a:t>.</a:t>
            </a:r>
            <a:endParaRPr lang="el-GR" sz="24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
        <p:nvSpPr>
          <p:cNvPr id="5" name="Down Arrow 5"/>
          <p:cNvSpPr/>
          <p:nvPr/>
        </p:nvSpPr>
        <p:spPr>
          <a:xfrm>
            <a:off x="1979712" y="3140968"/>
            <a:ext cx="288032" cy="50405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 name="Ορθογώνιο 5"/>
          <p:cNvSpPr/>
          <p:nvPr/>
        </p:nvSpPr>
        <p:spPr>
          <a:xfrm>
            <a:off x="318356" y="4077072"/>
            <a:ext cx="3821596" cy="830997"/>
          </a:xfrm>
          <a:prstGeom prst="rect">
            <a:avLst/>
          </a:prstGeom>
        </p:spPr>
        <p:txBody>
          <a:bodyPr wrap="square">
            <a:spAutoFit/>
          </a:bodyPr>
          <a:lstStyle/>
          <a:p>
            <a:r>
              <a:rPr lang="el-GR" sz="2400" dirty="0">
                <a:latin typeface="+mn-lt"/>
              </a:rPr>
              <a:t>Ανθρώπινη συμπεριφορά: ανακλαστική &amp; </a:t>
            </a:r>
            <a:r>
              <a:rPr lang="el-GR" sz="2400" dirty="0" smtClean="0">
                <a:latin typeface="+mn-lt"/>
              </a:rPr>
              <a:t>ενστικτώδης</a:t>
            </a:r>
            <a:r>
              <a:rPr lang="en-US" sz="2400" dirty="0" smtClean="0">
                <a:latin typeface="+mn-lt"/>
              </a:rPr>
              <a:t>.</a:t>
            </a:r>
            <a:endParaRPr lang="el-GR" sz="2400" dirty="0">
              <a:latin typeface="+mn-lt"/>
            </a:endParaRPr>
          </a:p>
        </p:txBody>
      </p:sp>
      <p:sp>
        <p:nvSpPr>
          <p:cNvPr id="7" name="Θέση περιεχομένου 2"/>
          <p:cNvSpPr txBox="1">
            <a:spLocks/>
          </p:cNvSpPr>
          <p:nvPr/>
        </p:nvSpPr>
        <p:spPr>
          <a:xfrm>
            <a:off x="5868144" y="1628800"/>
            <a:ext cx="3024336"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l-GR" sz="2400" dirty="0"/>
              <a:t>Αντιληπτικές </a:t>
            </a:r>
            <a:r>
              <a:rPr lang="el-GR" sz="2400" dirty="0" smtClean="0"/>
              <a:t>θεωρίες</a:t>
            </a:r>
            <a:r>
              <a:rPr lang="en-US" sz="2400" dirty="0" smtClean="0"/>
              <a:t>.</a:t>
            </a:r>
            <a:r>
              <a:rPr lang="el-GR" sz="2400" dirty="0" smtClean="0"/>
              <a:t> </a:t>
            </a:r>
            <a:endParaRPr lang="el-GR" dirty="0"/>
          </a:p>
        </p:txBody>
      </p:sp>
      <p:sp>
        <p:nvSpPr>
          <p:cNvPr id="8" name="Down Arrow 5"/>
          <p:cNvSpPr/>
          <p:nvPr/>
        </p:nvSpPr>
        <p:spPr>
          <a:xfrm>
            <a:off x="7236296" y="3140968"/>
            <a:ext cx="288032" cy="50405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 name="Ορθογώνιο 8"/>
          <p:cNvSpPr/>
          <p:nvPr/>
        </p:nvSpPr>
        <p:spPr>
          <a:xfrm>
            <a:off x="4788024" y="4077072"/>
            <a:ext cx="4355976" cy="830997"/>
          </a:xfrm>
          <a:prstGeom prst="rect">
            <a:avLst/>
          </a:prstGeom>
        </p:spPr>
        <p:txBody>
          <a:bodyPr wrap="square">
            <a:spAutoFit/>
          </a:bodyPr>
          <a:lstStyle/>
          <a:p>
            <a:pPr algn="ctr"/>
            <a:r>
              <a:rPr lang="el-GR" sz="2400" dirty="0">
                <a:latin typeface="+mn-lt"/>
              </a:rPr>
              <a:t>Άτομα ενήμερα για τους στόχους &amp; τη συμπεριφορά </a:t>
            </a:r>
            <a:r>
              <a:rPr lang="el-GR" sz="2400" dirty="0" smtClean="0">
                <a:latin typeface="+mn-lt"/>
              </a:rPr>
              <a:t>τους</a:t>
            </a:r>
            <a:r>
              <a:rPr lang="en-US" sz="2400" dirty="0" smtClean="0">
                <a:latin typeface="+mn-lt"/>
              </a:rPr>
              <a:t>.</a:t>
            </a:r>
            <a:endParaRPr lang="el-GR" sz="2400" dirty="0">
              <a:latin typeface="+mn-lt"/>
            </a:endParaRPr>
          </a:p>
        </p:txBody>
      </p:sp>
    </p:spTree>
    <p:extLst>
      <p:ext uri="{BB962C8B-B14F-4D97-AF65-F5344CB8AC3E}">
        <p14:creationId xmlns:p14="http://schemas.microsoft.com/office/powerpoint/2010/main" val="846936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10045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470238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782517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Θεωρίες των κ</a:t>
            </a:r>
            <a:r>
              <a:rPr lang="el-GR" dirty="0" smtClean="0"/>
              <a:t>ινήτρων</a:t>
            </a:r>
            <a:r>
              <a:rPr lang="en-US" dirty="0" smtClean="0"/>
              <a:t> </a:t>
            </a:r>
            <a:r>
              <a:rPr lang="en-US" sz="3200" b="0" dirty="0" smtClean="0"/>
              <a:t>(</a:t>
            </a:r>
            <a:r>
              <a:rPr lang="el-GR" sz="3200" b="0" dirty="0" smtClean="0"/>
              <a:t>2</a:t>
            </a:r>
            <a:r>
              <a:rPr lang="en-US" sz="3200" b="0" dirty="0" smtClean="0"/>
              <a:t> </a:t>
            </a:r>
            <a:r>
              <a:rPr lang="el-GR" sz="3200" b="0" dirty="0" smtClean="0"/>
              <a:t>από 2)</a:t>
            </a:r>
            <a:endParaRPr lang="el-GR" sz="32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
        <p:nvSpPr>
          <p:cNvPr id="5" name="Oval 7"/>
          <p:cNvSpPr>
            <a:spLocks noGrp="1"/>
          </p:cNvSpPr>
          <p:nvPr>
            <p:ph idx="1"/>
          </p:nvPr>
        </p:nvSpPr>
        <p:spPr>
          <a:xfrm>
            <a:off x="2150368" y="1314587"/>
            <a:ext cx="4402832" cy="1584176"/>
          </a:xfrm>
          <a:prstGeom prst="ellipse">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buNone/>
            </a:pPr>
            <a:r>
              <a:rPr lang="el-GR" sz="2400" b="1" dirty="0" smtClean="0">
                <a:ln>
                  <a:solidFill>
                    <a:schemeClr val="bg1">
                      <a:lumMod val="75000"/>
                      <a:lumOff val="25000"/>
                    </a:schemeClr>
                  </a:solidFill>
                </a:ln>
              </a:rPr>
              <a:t>Κίνητρο = αποτέλεσμα</a:t>
            </a:r>
            <a:endParaRPr lang="el-GR" sz="2400" b="1" dirty="0">
              <a:ln>
                <a:solidFill>
                  <a:schemeClr val="bg1">
                    <a:lumMod val="75000"/>
                    <a:lumOff val="25000"/>
                  </a:schemeClr>
                </a:solidFill>
              </a:ln>
            </a:endParaRPr>
          </a:p>
        </p:txBody>
      </p:sp>
      <p:sp>
        <p:nvSpPr>
          <p:cNvPr id="6" name="Down Arrow 5"/>
          <p:cNvSpPr/>
          <p:nvPr/>
        </p:nvSpPr>
        <p:spPr>
          <a:xfrm>
            <a:off x="4207768" y="3187998"/>
            <a:ext cx="288032" cy="504056"/>
          </a:xfrm>
          <a:prstGeom prst="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Ορθογώνιο 6"/>
          <p:cNvSpPr/>
          <p:nvPr/>
        </p:nvSpPr>
        <p:spPr>
          <a:xfrm>
            <a:off x="2258200" y="3750456"/>
            <a:ext cx="4475199" cy="461665"/>
          </a:xfrm>
          <a:prstGeom prst="rect">
            <a:avLst/>
          </a:prstGeom>
        </p:spPr>
        <p:txBody>
          <a:bodyPr wrap="none">
            <a:spAutoFit/>
          </a:bodyPr>
          <a:lstStyle/>
          <a:p>
            <a:r>
              <a:rPr lang="el-GR" sz="2400" dirty="0">
                <a:latin typeface="+mn-lt"/>
              </a:rPr>
              <a:t>Θεωρία προσδοκίας των κινήτρων</a:t>
            </a:r>
          </a:p>
        </p:txBody>
      </p:sp>
      <p:cxnSp>
        <p:nvCxnSpPr>
          <p:cNvPr id="9" name="Ευθύγραμμο βέλος σύνδεσης 8"/>
          <p:cNvCxnSpPr>
            <a:stCxn id="7" idx="2"/>
            <a:endCxn id="10" idx="0"/>
          </p:cNvCxnSpPr>
          <p:nvPr/>
        </p:nvCxnSpPr>
        <p:spPr>
          <a:xfrm flipH="1">
            <a:off x="2455063" y="4212121"/>
            <a:ext cx="2040737" cy="7290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Ορθογώνιο 9"/>
          <p:cNvSpPr/>
          <p:nvPr/>
        </p:nvSpPr>
        <p:spPr>
          <a:xfrm>
            <a:off x="1691680" y="4941168"/>
            <a:ext cx="1526765" cy="461665"/>
          </a:xfrm>
          <a:prstGeom prst="rect">
            <a:avLst/>
          </a:prstGeom>
        </p:spPr>
        <p:txBody>
          <a:bodyPr wrap="none">
            <a:spAutoFit/>
          </a:bodyPr>
          <a:lstStyle/>
          <a:p>
            <a:r>
              <a:rPr lang="el-GR" sz="2400" dirty="0">
                <a:latin typeface="+mn-lt"/>
              </a:rPr>
              <a:t>Επιθυμητό</a:t>
            </a:r>
          </a:p>
        </p:txBody>
      </p:sp>
      <p:sp>
        <p:nvSpPr>
          <p:cNvPr id="12" name="TextBox 11"/>
          <p:cNvSpPr txBox="1"/>
          <p:nvPr/>
        </p:nvSpPr>
        <p:spPr>
          <a:xfrm>
            <a:off x="4285250" y="4941167"/>
            <a:ext cx="355848" cy="461665"/>
          </a:xfrm>
          <a:prstGeom prst="rect">
            <a:avLst/>
          </a:prstGeom>
          <a:noFill/>
        </p:spPr>
        <p:txBody>
          <a:bodyPr wrap="square" rtlCol="0">
            <a:spAutoFit/>
          </a:bodyPr>
          <a:lstStyle/>
          <a:p>
            <a:r>
              <a:rPr lang="el-GR" sz="2400" dirty="0" smtClean="0">
                <a:latin typeface="+mn-lt"/>
              </a:rPr>
              <a:t>&amp;</a:t>
            </a:r>
            <a:endParaRPr lang="el-GR" sz="2400" dirty="0">
              <a:latin typeface="+mn-lt"/>
            </a:endParaRPr>
          </a:p>
        </p:txBody>
      </p:sp>
      <p:cxnSp>
        <p:nvCxnSpPr>
          <p:cNvPr id="13" name="Ευθύγραμμο βέλος σύνδεσης 12"/>
          <p:cNvCxnSpPr>
            <a:stCxn id="7" idx="2"/>
            <a:endCxn id="16" idx="0"/>
          </p:cNvCxnSpPr>
          <p:nvPr/>
        </p:nvCxnSpPr>
        <p:spPr>
          <a:xfrm>
            <a:off x="4495800" y="4212121"/>
            <a:ext cx="2057400" cy="7290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Ορθογώνιο 15"/>
          <p:cNvSpPr/>
          <p:nvPr/>
        </p:nvSpPr>
        <p:spPr>
          <a:xfrm>
            <a:off x="5707904" y="4941167"/>
            <a:ext cx="1690591" cy="461665"/>
          </a:xfrm>
          <a:prstGeom prst="rect">
            <a:avLst/>
          </a:prstGeom>
        </p:spPr>
        <p:txBody>
          <a:bodyPr wrap="none">
            <a:spAutoFit/>
          </a:bodyPr>
          <a:lstStyle/>
          <a:p>
            <a:r>
              <a:rPr lang="el-GR" sz="2400" dirty="0">
                <a:latin typeface="+mn-lt"/>
              </a:rPr>
              <a:t>επιδιώκεται</a:t>
            </a:r>
          </a:p>
        </p:txBody>
      </p:sp>
    </p:spTree>
    <p:extLst>
      <p:ext uri="{BB962C8B-B14F-4D97-AF65-F5344CB8AC3E}">
        <p14:creationId xmlns:p14="http://schemas.microsoft.com/office/powerpoint/2010/main" val="22804569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t>Γενική θεωρία ανθρωπίνων κινήτρων-</a:t>
            </a:r>
            <a:r>
              <a:rPr lang="en-US" dirty="0"/>
              <a:t>Tolman </a:t>
            </a:r>
            <a:endParaRPr lang="el-GR" dirty="0"/>
          </a:p>
        </p:txBody>
      </p:sp>
      <p:sp>
        <p:nvSpPr>
          <p:cNvPr id="3" name="Θέση περιεχομένου 2"/>
          <p:cNvSpPr>
            <a:spLocks noGrp="1"/>
          </p:cNvSpPr>
          <p:nvPr>
            <p:ph idx="1"/>
          </p:nvPr>
        </p:nvSpPr>
        <p:spPr>
          <a:xfrm>
            <a:off x="457200" y="2348880"/>
            <a:ext cx="8229600" cy="1800200"/>
          </a:xfrm>
          <a:ln>
            <a:solidFill>
              <a:schemeClr val="accent1"/>
            </a:solidFill>
          </a:ln>
        </p:spPr>
        <p:txBody>
          <a:bodyPr>
            <a:normAutofit/>
          </a:bodyPr>
          <a:lstStyle/>
          <a:p>
            <a:pPr marL="0" indent="0" algn="ctr">
              <a:buNone/>
            </a:pPr>
            <a:r>
              <a:rPr lang="el-GR" sz="2400" dirty="0"/>
              <a:t>Η ανθρώπινη συμπεριφορά κατευθύνεται από τις συναισθηματικές προσδοκίες που έχουν οι άνθρωποι για τη συμπεριφορά τους και οδηγούν στην επιτυχία των επιθυμητών στόχων.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3850280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Γενική θεωρία ανθρωπίνων κινήτρων</a:t>
            </a:r>
            <a:endParaRPr lang="el-GR" dirty="0"/>
          </a:p>
        </p:txBody>
      </p:sp>
      <p:sp>
        <p:nvSpPr>
          <p:cNvPr id="3" name="Θέση περιεχομένου 2"/>
          <p:cNvSpPr>
            <a:spLocks noGrp="1"/>
          </p:cNvSpPr>
          <p:nvPr>
            <p:ph idx="1"/>
          </p:nvPr>
        </p:nvSpPr>
        <p:spPr>
          <a:xfrm>
            <a:off x="457200" y="1196752"/>
            <a:ext cx="2386608" cy="1656184"/>
          </a:xfrm>
        </p:spPr>
        <p:txBody>
          <a:bodyPr/>
          <a:lstStyle/>
          <a:p>
            <a:pPr>
              <a:buFont typeface="Wingdings" panose="05000000000000000000" pitchFamily="2" charset="2"/>
              <a:buChar char="Ø"/>
            </a:pPr>
            <a:r>
              <a:rPr lang="el-GR" sz="2400" dirty="0"/>
              <a:t>Γεωργόπουλος</a:t>
            </a:r>
          </a:p>
          <a:p>
            <a:pPr>
              <a:buFont typeface="Wingdings" panose="05000000000000000000" pitchFamily="2" charset="2"/>
              <a:buChar char="Ø"/>
            </a:pPr>
            <a:r>
              <a:rPr lang="en-US" sz="2400" dirty="0" smtClean="0"/>
              <a:t>Mahoney</a:t>
            </a:r>
            <a:endParaRPr lang="el-GR" sz="2400" dirty="0" smtClean="0"/>
          </a:p>
          <a:p>
            <a:pPr>
              <a:buFont typeface="Wingdings" panose="05000000000000000000" pitchFamily="2" charset="2"/>
              <a:buChar char="Ø"/>
            </a:pPr>
            <a:r>
              <a:rPr lang="en-US" sz="2400" dirty="0" smtClean="0"/>
              <a:t>Jones</a:t>
            </a:r>
            <a:endParaRPr lang="en-US" sz="24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
        <p:nvSpPr>
          <p:cNvPr id="5" name="Right Brace 3"/>
          <p:cNvSpPr/>
          <p:nvPr/>
        </p:nvSpPr>
        <p:spPr>
          <a:xfrm>
            <a:off x="2843808" y="1412776"/>
            <a:ext cx="288032" cy="1080120"/>
          </a:xfrm>
          <a:prstGeom prst="rightBrace">
            <a:avLst/>
          </a:prstGeom>
          <a:ln>
            <a:solidFill>
              <a:schemeClr val="accent1">
                <a:lumMod val="75000"/>
              </a:schemeClr>
            </a:solidFill>
          </a:ln>
          <a:effectLst>
            <a:outerShdw blurRad="50800" dist="38100" dir="18900000" algn="b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txBody>
          <a:bodyPr rtlCol="0" anchor="ctr"/>
          <a:lstStyle/>
          <a:p>
            <a:pPr algn="ctr"/>
            <a:endParaRPr lang="el-GR" dirty="0"/>
          </a:p>
        </p:txBody>
      </p:sp>
      <p:sp>
        <p:nvSpPr>
          <p:cNvPr id="6" name="Ορθογώνιο 5"/>
          <p:cNvSpPr/>
          <p:nvPr/>
        </p:nvSpPr>
        <p:spPr>
          <a:xfrm>
            <a:off x="3347864" y="1722003"/>
            <a:ext cx="875561" cy="461665"/>
          </a:xfrm>
          <a:prstGeom prst="rect">
            <a:avLst/>
          </a:prstGeom>
        </p:spPr>
        <p:txBody>
          <a:bodyPr wrap="none">
            <a:spAutoFit/>
          </a:bodyPr>
          <a:lstStyle/>
          <a:p>
            <a:r>
              <a:rPr lang="el-GR" sz="2400" dirty="0">
                <a:latin typeface="+mn-lt"/>
              </a:rPr>
              <a:t>1957 </a:t>
            </a:r>
          </a:p>
        </p:txBody>
      </p:sp>
      <p:sp>
        <p:nvSpPr>
          <p:cNvPr id="7" name="Oval 4"/>
          <p:cNvSpPr/>
          <p:nvPr/>
        </p:nvSpPr>
        <p:spPr>
          <a:xfrm>
            <a:off x="4628692" y="1023285"/>
            <a:ext cx="4176464" cy="1800200"/>
          </a:xfrm>
          <a:prstGeom prst="ellipse">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n>
                  <a:solidFill>
                    <a:schemeClr val="bg1">
                      <a:lumMod val="75000"/>
                      <a:lumOff val="25000"/>
                    </a:schemeClr>
                  </a:solidFill>
                </a:ln>
              </a:rPr>
              <a:t>Ένα μονοπάτι/στόχος εισόδου στην παραγωγικότητα</a:t>
            </a:r>
            <a:endParaRPr lang="el-GR" sz="2400" dirty="0">
              <a:ln>
                <a:solidFill>
                  <a:schemeClr val="bg1">
                    <a:lumMod val="75000"/>
                    <a:lumOff val="25000"/>
                  </a:schemeClr>
                </a:solidFill>
              </a:ln>
            </a:endParaRPr>
          </a:p>
        </p:txBody>
      </p:sp>
      <p:sp>
        <p:nvSpPr>
          <p:cNvPr id="8" name="Ορθογώνιο 7"/>
          <p:cNvSpPr/>
          <p:nvPr/>
        </p:nvSpPr>
        <p:spPr>
          <a:xfrm>
            <a:off x="395536" y="3284984"/>
            <a:ext cx="8496944" cy="1723549"/>
          </a:xfrm>
          <a:prstGeom prst="rect">
            <a:avLst/>
          </a:prstGeom>
        </p:spPr>
        <p:txBody>
          <a:bodyPr wrap="square">
            <a:spAutoFit/>
          </a:bodyPr>
          <a:lstStyle/>
          <a:p>
            <a:pPr marL="457200" indent="-457200">
              <a:spcBef>
                <a:spcPts val="1200"/>
              </a:spcBef>
              <a:buFont typeface="+mj-lt"/>
              <a:buAutoNum type="alphaUcPeriod"/>
            </a:pPr>
            <a:r>
              <a:rPr lang="el-GR" sz="2400" dirty="0">
                <a:latin typeface="+mn-lt"/>
              </a:rPr>
              <a:t>Ειδικές ανάγκες </a:t>
            </a:r>
            <a:r>
              <a:rPr lang="el-GR" sz="2400" dirty="0" smtClean="0">
                <a:latin typeface="+mn-lt"/>
              </a:rPr>
              <a:t>ατόμων.</a:t>
            </a:r>
            <a:endParaRPr lang="el-GR" sz="2400" dirty="0">
              <a:latin typeface="+mn-lt"/>
            </a:endParaRPr>
          </a:p>
          <a:p>
            <a:pPr marL="457200" indent="-457200">
              <a:spcBef>
                <a:spcPts val="1200"/>
              </a:spcBef>
              <a:buFont typeface="+mj-lt"/>
              <a:buAutoNum type="alphaUcPeriod"/>
            </a:pPr>
            <a:r>
              <a:rPr lang="el-GR" sz="2400" dirty="0">
                <a:latin typeface="+mn-lt"/>
              </a:rPr>
              <a:t>Προσδοκία να καλύψουν τις ανάγκες αυτές μέσω παραγωγικής </a:t>
            </a:r>
            <a:r>
              <a:rPr lang="el-GR" sz="2400" dirty="0" smtClean="0">
                <a:latin typeface="+mn-lt"/>
              </a:rPr>
              <a:t>συμπεριφοράς.</a:t>
            </a:r>
            <a:endParaRPr lang="el-GR" sz="2400" dirty="0">
              <a:latin typeface="+mn-lt"/>
            </a:endParaRPr>
          </a:p>
          <a:p>
            <a:endParaRPr lang="el-GR" sz="2400" dirty="0">
              <a:latin typeface="+mn-lt"/>
            </a:endParaRPr>
          </a:p>
        </p:txBody>
      </p:sp>
      <p:sp>
        <p:nvSpPr>
          <p:cNvPr id="9" name="Ορθογώνιο 8"/>
          <p:cNvSpPr/>
          <p:nvPr/>
        </p:nvSpPr>
        <p:spPr>
          <a:xfrm>
            <a:off x="389903" y="4848245"/>
            <a:ext cx="8640960" cy="1508105"/>
          </a:xfrm>
          <a:prstGeom prst="rect">
            <a:avLst/>
          </a:prstGeom>
        </p:spPr>
        <p:txBody>
          <a:bodyPr wrap="square">
            <a:spAutoFit/>
          </a:bodyPr>
          <a:lstStyle/>
          <a:p>
            <a:pPr marL="457200" indent="-457200">
              <a:spcBef>
                <a:spcPts val="2400"/>
              </a:spcBef>
              <a:buFont typeface="+mj-lt"/>
              <a:buAutoNum type="arabicPeriod"/>
            </a:pPr>
            <a:r>
              <a:rPr lang="el-GR" sz="2400" dirty="0">
                <a:latin typeface="+mn-lt"/>
              </a:rPr>
              <a:t>Τα αποτελέσματα που ένα άτομο εκτιμά πως θα </a:t>
            </a:r>
            <a:r>
              <a:rPr lang="el-GR" sz="2400" dirty="0" smtClean="0">
                <a:latin typeface="+mn-lt"/>
              </a:rPr>
              <a:t>έχει.</a:t>
            </a:r>
            <a:endParaRPr lang="el-GR" sz="2400" dirty="0">
              <a:latin typeface="+mn-lt"/>
            </a:endParaRPr>
          </a:p>
          <a:p>
            <a:pPr marL="457200" indent="-457200">
              <a:spcBef>
                <a:spcPts val="2400"/>
              </a:spcBef>
              <a:buFont typeface="+mj-lt"/>
              <a:buAutoNum type="arabicPeriod"/>
            </a:pPr>
            <a:r>
              <a:rPr lang="el-GR" sz="2400" dirty="0">
                <a:latin typeface="+mn-lt"/>
              </a:rPr>
              <a:t>Προσδοκία ότι μια συγκεκριμένη μορφή συμπεριφοράς θα οδηγήσει σε αυτά τα </a:t>
            </a:r>
            <a:r>
              <a:rPr lang="el-GR" sz="2400" dirty="0" smtClean="0">
                <a:latin typeface="+mn-lt"/>
              </a:rPr>
              <a:t>αποτελέσματα.</a:t>
            </a:r>
            <a:endParaRPr lang="el-GR" sz="2400" dirty="0">
              <a:latin typeface="+mn-lt"/>
            </a:endParaRPr>
          </a:p>
        </p:txBody>
      </p:sp>
    </p:spTree>
    <p:extLst>
      <p:ext uri="{BB962C8B-B14F-4D97-AF65-F5344CB8AC3E}">
        <p14:creationId xmlns:p14="http://schemas.microsoft.com/office/powerpoint/2010/main" val="19503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Victor H. Vroom</a:t>
            </a:r>
            <a:endParaRPr lang="el-GR" dirty="0"/>
          </a:p>
        </p:txBody>
      </p:sp>
      <p:sp>
        <p:nvSpPr>
          <p:cNvPr id="3" name="Θέση περιεχομένου 2"/>
          <p:cNvSpPr>
            <a:spLocks noGrp="1"/>
          </p:cNvSpPr>
          <p:nvPr>
            <p:ph idx="1"/>
          </p:nvPr>
        </p:nvSpPr>
        <p:spPr>
          <a:xfrm>
            <a:off x="457200" y="1196752"/>
            <a:ext cx="4402832" cy="5040560"/>
          </a:xfrm>
        </p:spPr>
        <p:txBody>
          <a:bodyPr>
            <a:normAutofit/>
          </a:bodyPr>
          <a:lstStyle/>
          <a:p>
            <a:pPr marL="0" indent="0">
              <a:buNone/>
            </a:pPr>
            <a:r>
              <a:rPr lang="el-GR" sz="2400" dirty="0"/>
              <a:t>1964 – πρώτη συστηματική διατύπωση μιας προσδοκώμενης θεωρίας κινήτρων </a:t>
            </a:r>
            <a:r>
              <a:rPr lang="el-GR" sz="2400" dirty="0" smtClean="0"/>
              <a:t>εργασίας</a:t>
            </a:r>
            <a:r>
              <a:rPr lang="en-US" sz="2400" dirty="0" smtClean="0"/>
              <a:t>.</a:t>
            </a:r>
            <a:endParaRPr lang="el-GR" sz="2400" dirty="0"/>
          </a:p>
          <a:p>
            <a:pPr marL="0" indent="0">
              <a:spcBef>
                <a:spcPts val="4200"/>
              </a:spcBef>
              <a:buNone/>
            </a:pPr>
            <a:r>
              <a:rPr lang="el-GR" sz="2400" dirty="0" smtClean="0"/>
              <a:t>«Σθένος» </a:t>
            </a:r>
            <a:r>
              <a:rPr lang="el-GR" sz="2400" dirty="0"/>
              <a:t>= προτίμηση που έχει </a:t>
            </a:r>
            <a:r>
              <a:rPr lang="el-GR" sz="2400" dirty="0" smtClean="0"/>
              <a:t>το </a:t>
            </a:r>
            <a:r>
              <a:rPr lang="el-GR" sz="2400" dirty="0"/>
              <a:t>άτομο για ένα συγκεκριμένο </a:t>
            </a:r>
            <a:r>
              <a:rPr lang="el-GR" sz="2400" dirty="0" smtClean="0"/>
              <a:t>αποτέλεσμα.</a:t>
            </a:r>
            <a:endParaRPr lang="el-GR" sz="2400" dirty="0"/>
          </a:p>
          <a:p>
            <a:pPr marL="0" indent="0">
              <a:spcBef>
                <a:spcPts val="1800"/>
              </a:spcBef>
              <a:buNone/>
            </a:pPr>
            <a:r>
              <a:rPr lang="el-GR" sz="2400" dirty="0" smtClean="0"/>
              <a:t>«Υποκειμενική πιθανότητα» = προσδοκία κινήτρων</a:t>
            </a:r>
            <a:r>
              <a:rPr lang="el-GR" sz="2400" dirty="0"/>
              <a:t> </a:t>
            </a:r>
            <a:r>
              <a:rPr lang="el-GR" sz="2400" dirty="0" smtClean="0"/>
              <a:t>του </a:t>
            </a:r>
            <a:r>
              <a:rPr lang="el-GR" sz="2400" dirty="0"/>
              <a:t>ατόμου ότι η συμπεριφορά </a:t>
            </a:r>
            <a:r>
              <a:rPr lang="el-GR" sz="2400" dirty="0" smtClean="0"/>
              <a:t>του θα </a:t>
            </a:r>
            <a:r>
              <a:rPr lang="el-GR" sz="2400" dirty="0"/>
              <a:t>οδηγήσει σε ένα </a:t>
            </a:r>
            <a:r>
              <a:rPr lang="el-GR" sz="2400" dirty="0" smtClean="0"/>
              <a:t>συγκεκριμένο αποτέλεσμα.</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
        <p:nvSpPr>
          <p:cNvPr id="5" name="Right Brace 3"/>
          <p:cNvSpPr/>
          <p:nvPr/>
        </p:nvSpPr>
        <p:spPr>
          <a:xfrm>
            <a:off x="4716016" y="2996952"/>
            <a:ext cx="288032" cy="2880320"/>
          </a:xfrm>
          <a:prstGeom prst="rightBrace">
            <a:avLst/>
          </a:prstGeom>
          <a:ln>
            <a:solidFill>
              <a:schemeClr val="accent1">
                <a:lumMod val="75000"/>
              </a:schemeClr>
            </a:solidFill>
          </a:ln>
          <a:effectLst>
            <a:outerShdw blurRad="50800" dist="38100" dir="18900000" algn="b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txBody>
          <a:bodyPr rtlCol="0" anchor="ctr"/>
          <a:lstStyle/>
          <a:p>
            <a:pPr algn="ctr"/>
            <a:endParaRPr lang="el-GR" dirty="0"/>
          </a:p>
        </p:txBody>
      </p:sp>
      <p:sp>
        <p:nvSpPr>
          <p:cNvPr id="6" name="TextBox 5"/>
          <p:cNvSpPr txBox="1"/>
          <p:nvPr/>
        </p:nvSpPr>
        <p:spPr>
          <a:xfrm>
            <a:off x="5076056" y="4206279"/>
            <a:ext cx="2088232" cy="461665"/>
          </a:xfrm>
          <a:prstGeom prst="rect">
            <a:avLst/>
          </a:prstGeom>
          <a:noFill/>
        </p:spPr>
        <p:txBody>
          <a:bodyPr wrap="square" rtlCol="0">
            <a:spAutoFit/>
          </a:bodyPr>
          <a:lstStyle/>
          <a:p>
            <a:r>
              <a:rPr lang="el-GR" sz="2400" dirty="0" smtClean="0">
                <a:latin typeface="+mn-lt"/>
              </a:rPr>
              <a:t>Ισχύς Κινήτρων</a:t>
            </a:r>
            <a:endParaRPr lang="el-GR" sz="2400" dirty="0">
              <a:latin typeface="+mn-lt"/>
            </a:endParaRPr>
          </a:p>
        </p:txBody>
      </p:sp>
      <p:pic>
        <p:nvPicPr>
          <p:cNvPr id="1026" name="Picture 2" descr="http://3.bp.blogspot.com/-grIrEVmKlok/Uad6HPGDG0I/AAAAAAAAAn8/L0c1SmlTMf4/s1600/Victor-Vroom-460x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0225" y="1224618"/>
            <a:ext cx="2808125" cy="244184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8" name="Ορθογώνιο 7"/>
          <p:cNvSpPr/>
          <p:nvPr/>
        </p:nvSpPr>
        <p:spPr>
          <a:xfrm>
            <a:off x="6138173" y="3666466"/>
            <a:ext cx="2052228" cy="276999"/>
          </a:xfrm>
          <a:prstGeom prst="rect">
            <a:avLst/>
          </a:prstGeom>
        </p:spPr>
        <p:txBody>
          <a:bodyPr wrap="square">
            <a:spAutoFit/>
          </a:bodyPr>
          <a:lstStyle/>
          <a:p>
            <a:pPr algn="ctr"/>
            <a:r>
              <a:rPr lang="en-US" sz="1200" dirty="0" smtClean="0">
                <a:latin typeface="+mn-lt"/>
                <a:hlinkClick r:id="rId4"/>
              </a:rPr>
              <a:t>nadiefamoso.blogspot.gr</a:t>
            </a:r>
            <a:endParaRPr lang="el-GR" sz="1200" dirty="0">
              <a:latin typeface="+mn-lt"/>
            </a:endParaRPr>
          </a:p>
        </p:txBody>
      </p:sp>
    </p:spTree>
    <p:extLst>
      <p:ext uri="{BB962C8B-B14F-4D97-AF65-F5344CB8AC3E}">
        <p14:creationId xmlns:p14="http://schemas.microsoft.com/office/powerpoint/2010/main" val="2144928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Εξίσωση προσδοκίας</a:t>
            </a:r>
          </a:p>
        </p:txBody>
      </p:sp>
      <p:sp>
        <p:nvSpPr>
          <p:cNvPr id="3" name="Θέση περιεχομένου 2"/>
          <p:cNvSpPr>
            <a:spLocks noGrp="1"/>
          </p:cNvSpPr>
          <p:nvPr>
            <p:ph idx="1"/>
          </p:nvPr>
        </p:nvSpPr>
        <p:spPr>
          <a:xfrm>
            <a:off x="457200" y="1196752"/>
            <a:ext cx="8229600" cy="1296144"/>
          </a:xfrm>
        </p:spPr>
        <p:txBody>
          <a:bodyPr/>
          <a:lstStyle/>
          <a:p>
            <a:pPr marL="0" indent="0">
              <a:buNone/>
            </a:pPr>
            <a:r>
              <a:rPr lang="el-GR" sz="2400" dirty="0"/>
              <a:t>Η θεωρία της προσδοκίας δηλώνει ότι η ισχύς, η ‘δύναμη’ των κινήτρων του ατόμου , που συμπεριφέρεται με ένα συγκεκριμένο τρόπο , είναι:</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mc:AlternateContent xmlns:mc="http://schemas.openxmlformats.org/markup-compatibility/2006" xmlns:a14="http://schemas.microsoft.com/office/drawing/2010/main">
        <mc:Choice Requires="a14">
          <p:sp>
            <p:nvSpPr>
              <p:cNvPr id="5" name="TextBox 4"/>
              <p:cNvSpPr txBox="1"/>
              <p:nvPr/>
            </p:nvSpPr>
            <p:spPr>
              <a:xfrm>
                <a:off x="2987824" y="2492896"/>
                <a:ext cx="2304256" cy="461665"/>
              </a:xfrm>
              <a:prstGeom prst="rect">
                <a:avLst/>
              </a:prstGeom>
              <a:noFill/>
              <a:ln>
                <a:solidFill>
                  <a:srgbClr val="004A82"/>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𝐹</m:t>
                      </m:r>
                      <m:r>
                        <a:rPr lang="en-US" sz="2400" b="0" i="1" smtClean="0">
                          <a:latin typeface="Cambria Math" panose="02040503050406030204" pitchFamily="18" charset="0"/>
                        </a:rPr>
                        <m:t>=</m:t>
                      </m:r>
                      <m:r>
                        <m:rPr>
                          <m:sty m:val="p"/>
                        </m:rPr>
                        <a:rPr lang="el-GR" sz="2400" b="0" i="0" smtClean="0">
                          <a:latin typeface="Cambria Math" panose="02040503050406030204" pitchFamily="18" charset="0"/>
                        </a:rPr>
                        <m:t>Σ</m:t>
                      </m:r>
                      <m:r>
                        <a:rPr lang="el-GR" sz="2400" b="0" i="0" smtClean="0">
                          <a:latin typeface="Cambria Math" panose="02040503050406030204" pitchFamily="18" charset="0"/>
                        </a:rPr>
                        <m:t>[</m:t>
                      </m:r>
                      <m:r>
                        <m:rPr>
                          <m:sty m:val="p"/>
                        </m:rPr>
                        <a:rPr lang="el-GR" sz="2400" b="0" i="0" smtClean="0">
                          <a:latin typeface="Cambria Math" panose="02040503050406030204" pitchFamily="18" charset="0"/>
                        </a:rPr>
                        <m:t>Ε</m:t>
                      </m:r>
                      <m:r>
                        <a:rPr lang="el-GR" sz="2400" b="0" i="0" smtClean="0">
                          <a:latin typeface="Cambria Math" panose="02040503050406030204" pitchFamily="18" charset="0"/>
                        </a:rPr>
                        <m:t>∗</m:t>
                      </m:r>
                      <m:r>
                        <m:rPr>
                          <m:sty m:val="p"/>
                        </m:rPr>
                        <a:rPr lang="en-US" sz="2400" b="0" i="0" smtClean="0">
                          <a:latin typeface="Cambria Math" panose="02040503050406030204" pitchFamily="18" charset="0"/>
                        </a:rPr>
                        <m:t>V</m:t>
                      </m:r>
                      <m:r>
                        <a:rPr lang="en-US" sz="2400" b="0" i="0" smtClean="0">
                          <a:latin typeface="Cambria Math" panose="02040503050406030204" pitchFamily="18" charset="0"/>
                        </a:rPr>
                        <m:t>]</m:t>
                      </m:r>
                    </m:oMath>
                  </m:oMathPara>
                </a14:m>
                <a:endParaRPr lang="el-GR"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2987824" y="2492896"/>
                <a:ext cx="2304256" cy="461665"/>
              </a:xfrm>
              <a:prstGeom prst="rect">
                <a:avLst/>
              </a:prstGeom>
              <a:blipFill rotWithShape="1">
                <a:blip r:embed="rId2" cstate="print"/>
                <a:stretch>
                  <a:fillRect b="-17949"/>
                </a:stretch>
              </a:blipFill>
              <a:ln>
                <a:solidFill>
                  <a:srgbClr val="004A82"/>
                </a:solidFill>
              </a:ln>
            </p:spPr>
            <p:txBody>
              <a:bodyPr/>
              <a:lstStyle/>
              <a:p>
                <a:r>
                  <a:rPr lang="el-GR">
                    <a:noFill/>
                  </a:rPr>
                  <a:t> </a:t>
                </a:r>
              </a:p>
            </p:txBody>
          </p:sp>
        </mc:Fallback>
      </mc:AlternateContent>
      <p:sp>
        <p:nvSpPr>
          <p:cNvPr id="6" name="Ορθογώνιο 5"/>
          <p:cNvSpPr/>
          <p:nvPr/>
        </p:nvSpPr>
        <p:spPr>
          <a:xfrm>
            <a:off x="457200" y="4077072"/>
            <a:ext cx="7416824" cy="1061829"/>
          </a:xfrm>
          <a:prstGeom prst="rect">
            <a:avLst/>
          </a:prstGeom>
        </p:spPr>
        <p:txBody>
          <a:bodyPr wrap="square">
            <a:spAutoFit/>
          </a:bodyPr>
          <a:lstStyle/>
          <a:p>
            <a:pPr marL="457200" indent="-457200">
              <a:spcBef>
                <a:spcPts val="1800"/>
              </a:spcBef>
              <a:buFont typeface="+mj-lt"/>
              <a:buAutoNum type="arabicPeriod"/>
            </a:pPr>
            <a:r>
              <a:rPr lang="el-GR" sz="2400" dirty="0">
                <a:latin typeface="+mn-lt"/>
              </a:rPr>
              <a:t>Τις </a:t>
            </a:r>
            <a:r>
              <a:rPr lang="el-GR" sz="2400" dirty="0" smtClean="0">
                <a:latin typeface="+mn-lt"/>
              </a:rPr>
              <a:t>τιμές</a:t>
            </a:r>
            <a:r>
              <a:rPr lang="en-US" sz="2400" dirty="0" smtClean="0">
                <a:latin typeface="+mn-lt"/>
              </a:rPr>
              <a:t>,</a:t>
            </a:r>
            <a:endParaRPr lang="el-GR" sz="2400" dirty="0">
              <a:latin typeface="+mn-lt"/>
            </a:endParaRPr>
          </a:p>
          <a:p>
            <a:pPr marL="457200" indent="-457200">
              <a:spcBef>
                <a:spcPts val="1800"/>
              </a:spcBef>
              <a:buFont typeface="+mj-lt"/>
              <a:buAutoNum type="arabicPeriod"/>
            </a:pPr>
            <a:r>
              <a:rPr lang="el-GR" sz="2400" dirty="0">
                <a:latin typeface="+mn-lt"/>
              </a:rPr>
              <a:t>Τις διαφορετικές πιθανότητες ή επίπεδα </a:t>
            </a:r>
            <a:r>
              <a:rPr lang="el-GR" sz="2400" dirty="0" smtClean="0">
                <a:latin typeface="+mn-lt"/>
              </a:rPr>
              <a:t>προσδοκιών</a:t>
            </a:r>
            <a:r>
              <a:rPr lang="en-US" sz="2400" dirty="0" smtClean="0">
                <a:latin typeface="+mn-lt"/>
              </a:rPr>
              <a:t>.</a:t>
            </a:r>
            <a:r>
              <a:rPr lang="el-GR" sz="2400" dirty="0" smtClean="0">
                <a:latin typeface="+mn-lt"/>
              </a:rPr>
              <a:t>  </a:t>
            </a:r>
            <a:endParaRPr lang="el-GR" sz="2400" dirty="0">
              <a:latin typeface="+mn-lt"/>
            </a:endParaRPr>
          </a:p>
        </p:txBody>
      </p:sp>
    </p:spTree>
    <p:extLst>
      <p:ext uri="{BB962C8B-B14F-4D97-AF65-F5344CB8AC3E}">
        <p14:creationId xmlns:p14="http://schemas.microsoft.com/office/powerpoint/2010/main" val="24356259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400" dirty="0"/>
              <a:t>Θεωρία της </a:t>
            </a:r>
            <a:r>
              <a:rPr lang="el-GR" sz="4400" dirty="0" smtClean="0"/>
              <a:t>προσδοκίας</a:t>
            </a:r>
            <a:endParaRPr lang="el-GR" sz="3600" b="0" dirty="0"/>
          </a:p>
        </p:txBody>
      </p:sp>
      <p:sp>
        <p:nvSpPr>
          <p:cNvPr id="3" name="Θέση περιεχομένου 2"/>
          <p:cNvSpPr>
            <a:spLocks noGrp="1"/>
          </p:cNvSpPr>
          <p:nvPr>
            <p:ph idx="1"/>
          </p:nvPr>
        </p:nvSpPr>
        <p:spPr/>
        <p:txBody>
          <a:bodyPr>
            <a:normAutofit/>
          </a:bodyPr>
          <a:lstStyle/>
          <a:p>
            <a:pPr marL="457200" indent="-457200">
              <a:spcBef>
                <a:spcPts val="3600"/>
              </a:spcBef>
              <a:buFont typeface="+mj-lt"/>
              <a:buAutoNum type="arabicPeriod"/>
            </a:pPr>
            <a:r>
              <a:rPr lang="el-GR" sz="2400" dirty="0"/>
              <a:t>Η ανθρώπινη συμπεριφορά είναι αποτέλεσμα μιας συνειδησιακής απόφασης</a:t>
            </a:r>
            <a:r>
              <a:rPr lang="el-GR" sz="2400" dirty="0" smtClean="0"/>
              <a:t>.</a:t>
            </a:r>
            <a:endParaRPr lang="el-GR" sz="2400" dirty="0"/>
          </a:p>
          <a:p>
            <a:pPr marL="457200" indent="-457200">
              <a:spcBef>
                <a:spcPts val="3600"/>
              </a:spcBef>
              <a:buFont typeface="+mj-lt"/>
              <a:buAutoNum type="arabicPeriod"/>
            </a:pPr>
            <a:r>
              <a:rPr lang="el-GR" sz="2400" dirty="0"/>
              <a:t>Εξήγηση ατομικών διαφορών στα κίνητρα και τη συμπεριφορά.</a:t>
            </a:r>
          </a:p>
          <a:p>
            <a:pPr marL="457200" indent="-457200">
              <a:spcBef>
                <a:spcPts val="3600"/>
              </a:spcBef>
              <a:buFont typeface="+mj-lt"/>
              <a:buAutoNum type="arabicPeriod"/>
            </a:pPr>
            <a:r>
              <a:rPr lang="el-GR" sz="2400" dirty="0"/>
              <a:t>Μετρά τη δύναμη των κινήτρων του ατόμου να συμπεριφερθεί με συγκεκριμένους τρόπους</a:t>
            </a:r>
            <a:r>
              <a:rPr lang="el-GR" sz="2400" dirty="0" smtClean="0"/>
              <a:t>.</a:t>
            </a:r>
            <a:endParaRPr lang="el-GR" sz="2400" dirty="0"/>
          </a:p>
          <a:p>
            <a:pPr marL="457200" indent="-457200">
              <a:spcBef>
                <a:spcPts val="3600"/>
              </a:spcBef>
              <a:buFont typeface="+mj-lt"/>
              <a:buAutoNum type="arabicPeriod"/>
            </a:pPr>
            <a:r>
              <a:rPr lang="el-GR" sz="2400" dirty="0"/>
              <a:t>Η ανθρώπινη συμπεριφορά είναι μέχρι ένα σημείο λογική και τα άτομα είναι σίγουρα για τους στόχους ή τα κίνητρά τους.</a:t>
            </a:r>
          </a:p>
          <a:p>
            <a:pPr marL="457200" indent="-457200">
              <a:spcBef>
                <a:spcPts val="3600"/>
              </a:spcBef>
              <a:buFont typeface="+mj-lt"/>
              <a:buAutoNum type="arabicPeriod"/>
            </a:pPr>
            <a:endParaRPr lang="el-GR" sz="24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6791707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t>Θεωρίες σχεδιασμού και οργάνωσης εργασίας</a:t>
            </a:r>
          </a:p>
        </p:txBody>
      </p:sp>
      <p:sp>
        <p:nvSpPr>
          <p:cNvPr id="3" name="Θέση περιεχομένου 2"/>
          <p:cNvSpPr>
            <a:spLocks noGrp="1"/>
          </p:cNvSpPr>
          <p:nvPr>
            <p:ph idx="1"/>
          </p:nvPr>
        </p:nvSpPr>
        <p:spPr/>
        <p:txBody>
          <a:bodyPr>
            <a:normAutofit/>
          </a:bodyPr>
          <a:lstStyle/>
          <a:p>
            <a:pPr>
              <a:spcBef>
                <a:spcPts val="4200"/>
              </a:spcBef>
              <a:buFont typeface="Wingdings" panose="05000000000000000000" pitchFamily="2" charset="2"/>
              <a:buChar char="Ø"/>
            </a:pPr>
            <a:r>
              <a:rPr lang="el-GR" sz="2400" dirty="0"/>
              <a:t>Τρίτη </a:t>
            </a:r>
            <a:r>
              <a:rPr lang="el-GR" sz="2400" dirty="0" smtClean="0"/>
              <a:t>οπτική τα </a:t>
            </a:r>
            <a:r>
              <a:rPr lang="el-GR" sz="2400" dirty="0"/>
              <a:t>κίνητρα σαν μια κοινωνική </a:t>
            </a:r>
            <a:r>
              <a:rPr lang="el-GR" sz="2400" dirty="0" smtClean="0"/>
              <a:t>πορεία</a:t>
            </a:r>
            <a:r>
              <a:rPr lang="el-GR" sz="2400" dirty="0"/>
              <a:t>.</a:t>
            </a:r>
          </a:p>
          <a:p>
            <a:pPr>
              <a:spcBef>
                <a:spcPts val="4200"/>
              </a:spcBef>
              <a:buFont typeface="Wingdings" panose="05000000000000000000" pitchFamily="2" charset="2"/>
              <a:buChar char="ü"/>
            </a:pPr>
            <a:r>
              <a:rPr lang="el-GR" sz="2400" dirty="0"/>
              <a:t>Κάποιοι άνθρωποι προσπαθούν να επηρεάσουν τους άλλους ώστε να δουλέψουν σκληρότερα και αποτελεσματικότερα.</a:t>
            </a:r>
          </a:p>
          <a:p>
            <a:pPr marL="0" indent="0">
              <a:spcBef>
                <a:spcPts val="4200"/>
              </a:spcBef>
              <a:buNone/>
            </a:pPr>
            <a:r>
              <a:rPr lang="el-GR" sz="2400" dirty="0"/>
              <a:t>Οι </a:t>
            </a:r>
            <a:r>
              <a:rPr lang="el-GR" sz="2400" b="1" dirty="0">
                <a:solidFill>
                  <a:srgbClr val="820000"/>
                </a:solidFill>
              </a:rPr>
              <a:t>μάνατζερ</a:t>
            </a:r>
            <a:r>
              <a:rPr lang="el-GR" sz="2400" dirty="0"/>
              <a:t> ενδιαφέρονται για θεωρίες κινήτρων για να ανακαλύψουν τεχνικές ώστε να κινητοποιήσουν τους εργαζόμενους</a:t>
            </a:r>
            <a:r>
              <a:rPr lang="el-GR" sz="2400" dirty="0" smtClean="0"/>
              <a:t>:</a:t>
            </a:r>
          </a:p>
          <a:p>
            <a:pPr>
              <a:spcBef>
                <a:spcPts val="2400"/>
              </a:spcBef>
              <a:buFont typeface="Wingdings" panose="05000000000000000000" pitchFamily="2" charset="2"/>
              <a:buChar char="Ø"/>
            </a:pPr>
            <a:r>
              <a:rPr lang="el-GR" sz="2400" dirty="0"/>
              <a:t>να δουλεύουν σκληρότερα,</a:t>
            </a:r>
          </a:p>
          <a:p>
            <a:pPr>
              <a:spcBef>
                <a:spcPts val="2400"/>
              </a:spcBef>
              <a:buFont typeface="Wingdings" panose="05000000000000000000" pitchFamily="2" charset="2"/>
              <a:buChar char="Ø"/>
            </a:pPr>
            <a:r>
              <a:rPr lang="el-GR" sz="2400" dirty="0"/>
              <a:t>να είναι νομιμόφρονες, έμπειροι και νεωτεριστικοί.</a:t>
            </a:r>
          </a:p>
          <a:p>
            <a:pPr>
              <a:spcBef>
                <a:spcPts val="4200"/>
              </a:spcBef>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351983372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_template_updated">
  <a:themeElements>
    <a:clrScheme name="Προσαρμοσμένο 2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323</TotalTime>
  <Words>1244</Words>
  <Application>Microsoft Office PowerPoint</Application>
  <PresentationFormat>Προβολή στην οθόνη (4:3)</PresentationFormat>
  <Paragraphs>152</Paragraphs>
  <Slides>22</Slides>
  <Notes>10</Notes>
  <HiddenSlides>0</HiddenSlides>
  <MMClips>0</MMClips>
  <ScaleCrop>false</ScaleCrop>
  <HeadingPairs>
    <vt:vector size="4" baseType="variant">
      <vt:variant>
        <vt:lpstr>Θέμα</vt:lpstr>
      </vt:variant>
      <vt:variant>
        <vt:i4>2</vt:i4>
      </vt:variant>
      <vt:variant>
        <vt:lpstr>Τίτλοι διαφανειών</vt:lpstr>
      </vt:variant>
      <vt:variant>
        <vt:i4>22</vt:i4>
      </vt:variant>
    </vt:vector>
  </HeadingPairs>
  <TitlesOfParts>
    <vt:vector size="24" baseType="lpstr">
      <vt:lpstr>OC_template_updated</vt:lpstr>
      <vt:lpstr>1_OC_template_updated</vt:lpstr>
      <vt:lpstr>Επιχειρηματικότητα και Συστήματα Επικοινωνίας Τουριστικών Επιχειρήσεων </vt:lpstr>
      <vt:lpstr>Θεωρίες των κινήτρων (1 από 2)</vt:lpstr>
      <vt:lpstr>Θεωρίες των κινήτρων (2 από 2)</vt:lpstr>
      <vt:lpstr>Γενική θεωρία ανθρωπίνων κινήτρων-Tolman </vt:lpstr>
      <vt:lpstr>Γενική θεωρία ανθρωπίνων κινήτρων</vt:lpstr>
      <vt:lpstr>Victor H. Vroom</vt:lpstr>
      <vt:lpstr>Εξίσωση προσδοκίας</vt:lpstr>
      <vt:lpstr>Θεωρία της προσδοκίας</vt:lpstr>
      <vt:lpstr>Θεωρίες σχεδιασμού και οργάνωσης εργασίας</vt:lpstr>
      <vt:lpstr>Έννοια της σχεδίασης εργασίας</vt:lpstr>
      <vt:lpstr>Τα τρία κύρια χαρακτηριστικά που χρησιμοποιούνται για τη σχεδίαση εργασίας</vt:lpstr>
      <vt:lpstr>Θεωρία του Taylor (1 από 2)</vt:lpstr>
      <vt:lpstr>Θεωρία του Taylor (2 από 2)</vt:lpstr>
      <vt:lpstr>Τα πλεονεκτήματα της θεώρησης του Taylor</vt:lpstr>
      <vt:lpstr>Τα μειονεκτήματα της θεώρησης του Taylor</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Elenh Xoumh</dc:creator>
  <cp:lastModifiedBy>fkaram2</cp:lastModifiedBy>
  <cp:revision>36</cp:revision>
  <dcterms:created xsi:type="dcterms:W3CDTF">2013-11-29T12:09:13Z</dcterms:created>
  <dcterms:modified xsi:type="dcterms:W3CDTF">2015-07-03T11:51:04Z</dcterms:modified>
</cp:coreProperties>
</file>