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  <p:sldMasterId id="2147483709" r:id="rId3"/>
    <p:sldMasterId id="2147483720" r:id="rId4"/>
  </p:sldMasterIdLst>
  <p:notesMasterIdLst>
    <p:notesMasterId r:id="rId25"/>
  </p:notesMasterIdLst>
  <p:handoutMasterIdLst>
    <p:handoutMasterId r:id="rId26"/>
  </p:handoutMasterIdLst>
  <p:sldIdLst>
    <p:sldId id="256" r:id="rId5"/>
    <p:sldId id="317" r:id="rId6"/>
    <p:sldId id="331" r:id="rId7"/>
    <p:sldId id="319" r:id="rId8"/>
    <p:sldId id="320" r:id="rId9"/>
    <p:sldId id="325" r:id="rId10"/>
    <p:sldId id="323" r:id="rId11"/>
    <p:sldId id="329" r:id="rId12"/>
    <p:sldId id="332" r:id="rId13"/>
    <p:sldId id="340" r:id="rId14"/>
    <p:sldId id="341" r:id="rId15"/>
    <p:sldId id="343" r:id="rId16"/>
    <p:sldId id="344" r:id="rId17"/>
    <p:sldId id="257" r:id="rId18"/>
    <p:sldId id="267" r:id="rId19"/>
    <p:sldId id="269" r:id="rId20"/>
    <p:sldId id="276" r:id="rId21"/>
    <p:sldId id="277" r:id="rId22"/>
    <p:sldId id="271" r:id="rId23"/>
    <p:sldId id="274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6/8/2015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34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248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22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71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0180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3862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0798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8638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71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Ø"/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§"/>
              <a:defRPr sz="24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3pPr>
            <a:lvl4pPr>
              <a:lnSpc>
                <a:spcPct val="112000"/>
              </a:lnSpc>
              <a:spcBef>
                <a:spcPts val="1200"/>
              </a:spcBef>
              <a:defRPr sz="2400"/>
            </a:lvl4pPr>
            <a:lvl5pPr>
              <a:lnSpc>
                <a:spcPct val="112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pic>
        <p:nvPicPr>
          <p:cNvPr id="7" name="Picture 3" descr="Λογότυπο Τεχνολογικού Ιδρύματος Αθήνας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655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895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904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8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80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1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26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39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906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8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6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5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61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2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4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4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044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6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669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7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5358A-A607-4A5D-BC1E-0B7C4621E5F8}" type="datetimeFigureOut">
              <a:rPr lang="el-GR" smtClean="0"/>
              <a:pPr/>
              <a:t>6/8/2015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D945C-B89D-44C9-A771-6B6FE5176D1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213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7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7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21432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(E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19400"/>
            <a:ext cx="9144000" cy="236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</a:t>
            </a:r>
            <a:r>
              <a:rPr lang="en-US" sz="2400" b="1" dirty="0" smtClean="0"/>
              <a:t>6</a:t>
            </a:r>
            <a:r>
              <a:rPr lang="el-GR" sz="2400" dirty="0" smtClean="0"/>
              <a:t>:</a:t>
            </a:r>
            <a:r>
              <a:rPr lang="el-GR" sz="2400" b="1" dirty="0" smtClean="0"/>
              <a:t> </a:t>
            </a:r>
            <a:r>
              <a:rPr lang="el-GR" sz="2400" dirty="0" smtClean="0"/>
              <a:t>Ενεργητική Άσκηση</a:t>
            </a:r>
            <a:r>
              <a:rPr lang="en-US" sz="2400" dirty="0" smtClean="0"/>
              <a:t> - </a:t>
            </a:r>
            <a:r>
              <a:rPr lang="el-GR" sz="2400" dirty="0" smtClean="0"/>
              <a:t>Προγράμματα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r>
              <a:rPr lang="el-GR" sz="2400" dirty="0"/>
              <a:t>Δωροθέα Μακρυγιάννη</a:t>
            </a:r>
            <a:r>
              <a:rPr lang="en-US" sz="2400" dirty="0"/>
              <a:t> Pt MSc</a:t>
            </a:r>
            <a:endParaRPr lang="el-GR" sz="2400" dirty="0"/>
          </a:p>
          <a:p>
            <a:r>
              <a:rPr lang="el-GR" sz="2400" dirty="0"/>
              <a:t>Τμήμα </a:t>
            </a:r>
            <a:r>
              <a:rPr lang="el-GR" sz="2400" dirty="0" smtClean="0"/>
              <a:t>Φυσικοθεραπείας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Κινητικός Έλεγχος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33400" y="1272952"/>
            <a:ext cx="8229600" cy="21560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Όλες </a:t>
            </a:r>
            <a:r>
              <a:rPr lang="el-GR" altLang="el-GR" dirty="0" smtClean="0"/>
              <a:t>οι αισθητικές </a:t>
            </a:r>
            <a:r>
              <a:rPr lang="el-GR" altLang="el-GR" dirty="0" smtClean="0"/>
              <a:t>πληροφορίες </a:t>
            </a:r>
            <a:r>
              <a:rPr lang="el-GR" altLang="el-GR" dirty="0" smtClean="0"/>
              <a:t>δεν είναι συνειδητές. Μόνο όσες φθάνουν στον φλοιό του εγκεφάλου.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Υπάρχει </a:t>
            </a:r>
            <a:r>
              <a:rPr lang="el-GR" altLang="el-GR" dirty="0" smtClean="0"/>
              <a:t>σχέση</a:t>
            </a:r>
            <a:r>
              <a:rPr lang="en-US" altLang="el-GR" dirty="0" smtClean="0"/>
              <a:t>,</a:t>
            </a:r>
            <a:r>
              <a:rPr lang="el-GR" altLang="el-GR" dirty="0" smtClean="0"/>
              <a:t> σύνδεση</a:t>
            </a:r>
            <a:r>
              <a:rPr lang="en-US" altLang="el-GR" dirty="0" smtClean="0"/>
              <a:t>,</a:t>
            </a:r>
            <a:r>
              <a:rPr lang="el-GR" altLang="el-GR" dirty="0" smtClean="0"/>
              <a:t> μεταξύ </a:t>
            </a:r>
            <a:r>
              <a:rPr lang="el-GR" altLang="el-GR" dirty="0" smtClean="0"/>
              <a:t>κινητικού και αισθητικού </a:t>
            </a:r>
            <a:r>
              <a:rPr lang="el-GR" altLang="el-GR" dirty="0" smtClean="0"/>
              <a:t>συστήματος</a:t>
            </a:r>
            <a:r>
              <a:rPr lang="en-US" altLang="el-GR" dirty="0" smtClean="0"/>
              <a:t>.</a:t>
            </a:r>
            <a:endParaRPr lang="el-GR" altLang="el-GR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1524000" y="3352800"/>
            <a:ext cx="6096000" cy="259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66700" marR="0" lvl="0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l-GR" alt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Η </a:t>
            </a:r>
            <a:r>
              <a:rPr kumimoji="0" lang="el-GR" alt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εκτέλεση μιας ομαλής ενεργητικής κίνησης βασίζεται στον πολύπλοκο συνδυασμό όλων των παραγόντων που καθορίζουν την λειτουργία αυτών των συστημάτων.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Ιδιοδεκτικότητα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Ιδιοδεκτικότητα είναι η ικανότητα, που έχει το </a:t>
            </a:r>
            <a:r>
              <a:rPr lang="el-GR" altLang="el-GR" dirty="0" smtClean="0"/>
              <a:t>άτομο,</a:t>
            </a:r>
            <a:r>
              <a:rPr lang="en-US" altLang="el-GR" dirty="0" smtClean="0"/>
              <a:t> </a:t>
            </a:r>
            <a:r>
              <a:rPr lang="el-GR" altLang="el-GR" dirty="0" smtClean="0"/>
              <a:t>να </a:t>
            </a:r>
            <a:r>
              <a:rPr lang="el-GR" altLang="el-GR" dirty="0" smtClean="0"/>
              <a:t>γνωρίζει τη θέση του σώματός του  μέσα στον χώρο </a:t>
            </a:r>
            <a:r>
              <a:rPr lang="el-GR" altLang="el-GR" dirty="0" smtClean="0"/>
              <a:t>κάθε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στιγμή </a:t>
            </a:r>
            <a:r>
              <a:rPr lang="el-GR" altLang="el-GR" dirty="0" smtClean="0"/>
              <a:t>κατά την εκτέλεση ή όχι μιας κίνησης.</a:t>
            </a:r>
          </a:p>
          <a:p>
            <a:r>
              <a:rPr lang="el-GR" altLang="el-GR" dirty="0" smtClean="0"/>
              <a:t>Οι </a:t>
            </a:r>
            <a:r>
              <a:rPr lang="el-GR" altLang="el-GR" dirty="0" smtClean="0"/>
              <a:t>ιδιοδεκτικοί  υποδοχείς  πληροφορούν  το κεντρικό νευρικό σύστημα σε δυναμικές και στατικές </a:t>
            </a:r>
            <a:r>
              <a:rPr lang="el-GR" altLang="el-GR" dirty="0" smtClean="0"/>
              <a:t>συνθήκες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για την κατάσταση των αρθρώσεων και των </a:t>
            </a:r>
            <a:r>
              <a:rPr lang="el-GR" altLang="el-GR" dirty="0" smtClean="0"/>
              <a:t>μυών</a:t>
            </a:r>
            <a:r>
              <a:rPr lang="en-US" altLang="el-GR" dirty="0" smtClean="0"/>
              <a:t>,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για το μήκος και την τάση των μυών, </a:t>
            </a:r>
          </a:p>
          <a:p>
            <a:pPr lvl="1"/>
            <a:r>
              <a:rPr lang="el-GR" altLang="el-GR" dirty="0" smtClean="0"/>
              <a:t>για την παραμόρφωση και τις προσαρμογές  των δομών γύρω και μέσα στην άρθρωση.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Ιδιοδεκτικοί Υποδοχείς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el-GR" altLang="el-GR" dirty="0" smtClean="0"/>
              <a:t>Σωμάτια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Pacinian</a:t>
            </a:r>
            <a:r>
              <a:rPr lang="el-GR" altLang="el-GR" dirty="0" smtClean="0"/>
              <a:t>.</a:t>
            </a:r>
          </a:p>
          <a:p>
            <a:pPr lvl="1">
              <a:lnSpc>
                <a:spcPct val="105000"/>
              </a:lnSpc>
            </a:pPr>
            <a:r>
              <a:rPr lang="el-GR" altLang="el-GR" dirty="0" smtClean="0"/>
              <a:t>Ανιχνεύουν </a:t>
            </a:r>
            <a:r>
              <a:rPr lang="el-GR" altLang="el-GR" dirty="0" smtClean="0"/>
              <a:t>γρήγορες αλλαγές </a:t>
            </a:r>
            <a:r>
              <a:rPr lang="el-GR" altLang="el-GR" dirty="0" smtClean="0"/>
              <a:t>στην </a:t>
            </a:r>
            <a:r>
              <a:rPr lang="el-GR" altLang="el-GR" dirty="0" smtClean="0"/>
              <a:t>κίνηση </a:t>
            </a:r>
            <a:r>
              <a:rPr lang="el-GR" altLang="el-GR" dirty="0" smtClean="0"/>
              <a:t>και </a:t>
            </a:r>
            <a:r>
              <a:rPr lang="el-GR" altLang="el-GR" dirty="0" smtClean="0"/>
              <a:t>αλλαγές στην βαθιά πίεση </a:t>
            </a:r>
            <a:r>
              <a:rPr lang="el-GR" altLang="el-GR" dirty="0" smtClean="0"/>
              <a:t>στον </a:t>
            </a:r>
            <a:r>
              <a:rPr lang="el-GR" altLang="el-GR" dirty="0" smtClean="0"/>
              <a:t>θύλακα. </a:t>
            </a:r>
          </a:p>
          <a:p>
            <a:pPr lvl="1">
              <a:lnSpc>
                <a:spcPct val="105000"/>
              </a:lnSpc>
            </a:pPr>
            <a:r>
              <a:rPr lang="el-GR" altLang="el-GR" dirty="0" smtClean="0"/>
              <a:t>Ευρίσκονται κοντά στα </a:t>
            </a:r>
            <a:r>
              <a:rPr lang="el-GR" altLang="el-GR" dirty="0" smtClean="0"/>
              <a:t>σωμάτια </a:t>
            </a:r>
            <a:r>
              <a:rPr lang="en-US" altLang="el-GR" dirty="0" smtClean="0"/>
              <a:t>Golgi.</a:t>
            </a:r>
            <a:endParaRPr lang="el-GR" altLang="el-GR" dirty="0" smtClean="0"/>
          </a:p>
          <a:p>
            <a:pPr>
              <a:lnSpc>
                <a:spcPct val="105000"/>
              </a:lnSpc>
            </a:pPr>
            <a:r>
              <a:rPr lang="el-GR" altLang="el-GR" dirty="0" smtClean="0"/>
              <a:t>Μυϊκή Άτρακτος</a:t>
            </a:r>
            <a:r>
              <a:rPr lang="el-GR" altLang="el-GR" dirty="0" smtClean="0"/>
              <a:t>.</a:t>
            </a:r>
          </a:p>
          <a:p>
            <a:pPr lvl="1">
              <a:lnSpc>
                <a:spcPct val="105000"/>
              </a:lnSpc>
            </a:pPr>
            <a:r>
              <a:rPr lang="el-GR" altLang="el-GR" dirty="0" smtClean="0"/>
              <a:t>Ανιχνεύει τις αλλαγές </a:t>
            </a:r>
            <a:r>
              <a:rPr lang="el-GR" altLang="el-GR" dirty="0" smtClean="0"/>
              <a:t>στο </a:t>
            </a:r>
            <a:r>
              <a:rPr lang="el-GR" altLang="el-GR" dirty="0" smtClean="0"/>
              <a:t>μήκος και την τάση της </a:t>
            </a:r>
            <a:r>
              <a:rPr lang="el-GR" altLang="el-GR" dirty="0" smtClean="0"/>
              <a:t>μυϊκής </a:t>
            </a:r>
            <a:r>
              <a:rPr lang="el-GR" altLang="el-GR" dirty="0" smtClean="0"/>
              <a:t>ίνας.</a:t>
            </a:r>
          </a:p>
          <a:p>
            <a:pPr lvl="1">
              <a:lnSpc>
                <a:spcPct val="105000"/>
              </a:lnSpc>
            </a:pPr>
            <a:r>
              <a:rPr lang="el-GR" altLang="el-GR" dirty="0" smtClean="0"/>
              <a:t>Απαντά με αντανακλαστικό τρόπο στην διάταση του μυός προκαλώντας </a:t>
            </a:r>
            <a:r>
              <a:rPr lang="el-GR" altLang="el-GR" dirty="0" smtClean="0"/>
              <a:t>ισχυρότερη </a:t>
            </a:r>
            <a:r>
              <a:rPr lang="el-GR" altLang="el-GR" dirty="0" smtClean="0"/>
              <a:t>σύσπαση ώστε να την αποτρέψει.</a:t>
            </a:r>
          </a:p>
          <a:p>
            <a:pPr lvl="1">
              <a:lnSpc>
                <a:spcPct val="105000"/>
              </a:lnSpc>
            </a:pPr>
            <a:r>
              <a:rPr lang="el-GR" altLang="el-GR" dirty="0" smtClean="0"/>
              <a:t>Η </a:t>
            </a:r>
            <a:r>
              <a:rPr lang="el-GR" altLang="el-GR" dirty="0" smtClean="0"/>
              <a:t>δομή της επιτρέπει να καταγράφει διαρκώς το μήκος του </a:t>
            </a:r>
            <a:r>
              <a:rPr lang="el-GR" altLang="el-GR" dirty="0" smtClean="0"/>
              <a:t>μυός </a:t>
            </a:r>
            <a:r>
              <a:rPr lang="el-GR" altLang="el-GR" dirty="0" smtClean="0"/>
              <a:t>(αντανακλαστικό διάτασης</a:t>
            </a:r>
            <a:r>
              <a:rPr lang="el-GR" altLang="el-GR" dirty="0" smtClean="0"/>
              <a:t>)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pPr>
              <a:lnSpc>
                <a:spcPct val="105000"/>
              </a:lnSpc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/>
              <a:t>Ιδιοδεκτικοί Υποδοχείς </a:t>
            </a:r>
            <a:r>
              <a:rPr lang="en-US" sz="3200" b="0" dirty="0" smtClean="0"/>
              <a:t>2</a:t>
            </a:r>
            <a:r>
              <a:rPr lang="el-GR" sz="3200" b="0" dirty="0" smtClean="0"/>
              <a:t>/2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8112"/>
          </a:xfrm>
        </p:spPr>
        <p:txBody>
          <a:bodyPr>
            <a:normAutofit/>
          </a:bodyPr>
          <a:lstStyle/>
          <a:p>
            <a:r>
              <a:rPr lang="el-GR" altLang="el-GR" dirty="0" smtClean="0"/>
              <a:t>Σωμάτια </a:t>
            </a:r>
            <a:r>
              <a:rPr lang="en-US" altLang="el-GR" dirty="0" smtClean="0"/>
              <a:t>Golgi</a:t>
            </a:r>
            <a:r>
              <a:rPr lang="el-GR" altLang="el-GR" dirty="0" smtClean="0"/>
              <a:t>.</a:t>
            </a:r>
          </a:p>
          <a:p>
            <a:pPr lvl="1"/>
            <a:r>
              <a:rPr lang="el-GR" altLang="el-GR" dirty="0" smtClean="0"/>
              <a:t>Ανιχνεύουν αλλαγές </a:t>
            </a:r>
            <a:r>
              <a:rPr lang="el-GR" altLang="el-GR" dirty="0" smtClean="0"/>
              <a:t>στην μυϊκή </a:t>
            </a:r>
            <a:r>
              <a:rPr lang="el-GR" altLang="el-GR" dirty="0" smtClean="0"/>
              <a:t>τάση</a:t>
            </a:r>
            <a:r>
              <a:rPr lang="en-US" altLang="el-GR" dirty="0" smtClean="0"/>
              <a:t> </a:t>
            </a:r>
            <a:r>
              <a:rPr lang="el-GR" altLang="el-GR" dirty="0" smtClean="0"/>
              <a:t>(</a:t>
            </a:r>
            <a:r>
              <a:rPr lang="el-GR" altLang="el-GR" dirty="0" smtClean="0"/>
              <a:t>όταν ο μυς βραχύνεται και όταν ο μυς </a:t>
            </a:r>
            <a:r>
              <a:rPr lang="el-GR" altLang="el-GR" dirty="0" smtClean="0"/>
              <a:t>διατείνεται παθητικά).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Ενεργοποιούνται από υπερβολική τάση ή διάταση και αντανακλαστικά αναχαιτίζουν τους μύες που ευθύνονται.</a:t>
            </a:r>
          </a:p>
          <a:p>
            <a:pPr lvl="1"/>
            <a:r>
              <a:rPr lang="el-GR" altLang="el-GR" dirty="0" smtClean="0"/>
              <a:t>Ευρίσκονται στην μυϊκή μάζα παράλληλα με τις μυϊκές ίνες και στους συνδέσμους των  αρθρώσεων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4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Δωροθέα Μακρυγιάννη 2014. Δωροθέα Μακρυγιάννη. «Κινησιοθεραπεία (Ε). Ενότητα </a:t>
            </a:r>
            <a:r>
              <a:rPr lang="en-US" sz="2000" dirty="0" smtClean="0"/>
              <a:t>6:</a:t>
            </a:r>
            <a:r>
              <a:rPr lang="el-GR" sz="2000" dirty="0"/>
              <a:t> Ενεργητική Άσκηση - </a:t>
            </a:r>
            <a:r>
              <a:rPr lang="el-GR" sz="2000" dirty="0" smtClean="0"/>
              <a:t>Προγράμματα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8739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4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3945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Πρόγραμμα Ενεργητικής </a:t>
            </a:r>
            <a:r>
              <a:rPr lang="el-GR" sz="3600" dirty="0" smtClean="0"/>
              <a:t>Άσκησης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661248"/>
          </a:xfrm>
        </p:spPr>
        <p:txBody>
          <a:bodyPr>
            <a:normAutofit/>
          </a:bodyPr>
          <a:lstStyle/>
          <a:p>
            <a:r>
              <a:rPr lang="el-GR" dirty="0" smtClean="0"/>
              <a:t>Σκοπός ενός προγράμματος ενεργητικής κίνησης είναι η καλύτερη δυνατή εκτέλεση συγκεκριμένου </a:t>
            </a:r>
            <a:r>
              <a:rPr lang="el-GR" dirty="0" smtClean="0"/>
              <a:t>σκοπού</a:t>
            </a:r>
            <a:r>
              <a:rPr lang="en-US" dirty="0" smtClean="0"/>
              <a:t>.</a:t>
            </a:r>
          </a:p>
          <a:p>
            <a:r>
              <a:rPr lang="el-GR" dirty="0" smtClean="0"/>
              <a:t>Επιτυγχάνεται με προσεκτική </a:t>
            </a:r>
            <a:r>
              <a:rPr lang="el-GR" dirty="0" smtClean="0"/>
              <a:t>επιλογή και οργάνωση δραστηριοτήτων – κινήσεων.</a:t>
            </a:r>
          </a:p>
          <a:p>
            <a:r>
              <a:rPr lang="el-GR" dirty="0" smtClean="0"/>
              <a:t> Βασικοί παράγοντες είναι:</a:t>
            </a:r>
          </a:p>
          <a:p>
            <a:pPr lvl="1"/>
            <a:r>
              <a:rPr lang="el-GR" dirty="0" smtClean="0"/>
              <a:t>Η συχνότητα </a:t>
            </a:r>
            <a:r>
              <a:rPr lang="el-GR" dirty="0" smtClean="0"/>
              <a:t>και </a:t>
            </a:r>
            <a:r>
              <a:rPr lang="el-GR" dirty="0" smtClean="0"/>
              <a:t>η διάρκεια της </a:t>
            </a:r>
            <a:r>
              <a:rPr lang="el-GR" dirty="0" smtClean="0"/>
              <a:t>κίνησης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Ο τύπος της κίνησης (αερόβια – αναερόβια άσκηση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Η ταχύτητα της κίνησης.</a:t>
            </a:r>
          </a:p>
          <a:p>
            <a:pPr lvl="1"/>
            <a:r>
              <a:rPr lang="el-GR" dirty="0" smtClean="0"/>
              <a:t>Η διάρκεια, </a:t>
            </a:r>
            <a:r>
              <a:rPr lang="el-GR" dirty="0" smtClean="0"/>
              <a:t>η ένταση </a:t>
            </a:r>
            <a:r>
              <a:rPr lang="el-GR" dirty="0" smtClean="0"/>
              <a:t>και η επανάληψη του προγράμματος  της  ενεργητικής  άσκησης. 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Φυσική Άσκηση 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8898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dirty="0" smtClean="0"/>
              <a:t>Οι παράγοντες που καθορίζουν την ικανότητα των μυών για φυσική άσκηση είναι: 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 Δύναμη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strength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l-GR" dirty="0" smtClean="0"/>
              <a:t>Ταχύτητα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l-GR" dirty="0" smtClean="0"/>
              <a:t> </a:t>
            </a:r>
            <a:r>
              <a:rPr lang="en-US" dirty="0" smtClean="0"/>
              <a:t>speed</a:t>
            </a:r>
            <a:endParaRPr lang="el-GR" dirty="0" smtClean="0"/>
          </a:p>
          <a:p>
            <a:pPr lvl="1">
              <a:lnSpc>
                <a:spcPct val="90000"/>
              </a:lnSpc>
            </a:pPr>
            <a:r>
              <a:rPr lang="el-GR" dirty="0" smtClean="0"/>
              <a:t> Ευκινησία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n-US" dirty="0" smtClean="0"/>
              <a:t>agility</a:t>
            </a:r>
            <a:endParaRPr lang="el-GR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l-GR" dirty="0" smtClean="0"/>
              <a:t>Αντοχή </a:t>
            </a:r>
            <a:r>
              <a:rPr lang="en-US" dirty="0" smtClean="0"/>
              <a:t>- endurance</a:t>
            </a:r>
            <a:r>
              <a:rPr lang="el-GR" dirty="0" smtClean="0"/>
              <a:t> </a:t>
            </a:r>
            <a:endParaRPr lang="el-GR" dirty="0" smtClean="0"/>
          </a:p>
          <a:p>
            <a:pPr lvl="1">
              <a:lnSpc>
                <a:spcPct val="90000"/>
              </a:lnSpc>
            </a:pPr>
            <a:r>
              <a:rPr lang="el-GR" dirty="0" smtClean="0"/>
              <a:t> Ισχύς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n-US" dirty="0" smtClean="0"/>
              <a:t>power</a:t>
            </a:r>
            <a:endParaRPr lang="el-GR" dirty="0" smtClean="0"/>
          </a:p>
          <a:p>
            <a:pPr lvl="1">
              <a:lnSpc>
                <a:spcPct val="90000"/>
              </a:lnSpc>
            </a:pPr>
            <a:r>
              <a:rPr lang="el-GR" dirty="0" smtClean="0"/>
              <a:t> Συντονισμός</a:t>
            </a:r>
            <a:r>
              <a:rPr lang="en-US" dirty="0" smtClean="0"/>
              <a:t>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n-US" dirty="0" smtClean="0"/>
              <a:t>coordination</a:t>
            </a:r>
            <a:endParaRPr lang="el-GR" dirty="0" smtClean="0"/>
          </a:p>
          <a:p>
            <a:pPr lvl="1">
              <a:lnSpc>
                <a:spcPct val="90000"/>
              </a:lnSpc>
            </a:pPr>
            <a:r>
              <a:rPr lang="el-GR" dirty="0" smtClean="0"/>
              <a:t> Ισορροπία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balance</a:t>
            </a:r>
            <a:endParaRPr lang="el-GR" dirty="0" smtClean="0"/>
          </a:p>
          <a:p>
            <a:pPr lvl="1">
              <a:lnSpc>
                <a:spcPct val="90000"/>
              </a:lnSpc>
            </a:pPr>
            <a:r>
              <a:rPr lang="el-GR" dirty="0" smtClean="0"/>
              <a:t> Ελαστικότητα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smtClean="0"/>
              <a:t>flexibility</a:t>
            </a:r>
            <a:endParaRPr lang="el-GR" dirty="0" smtClean="0"/>
          </a:p>
          <a:p>
            <a:pPr lvl="1">
              <a:lnSpc>
                <a:spcPct val="90000"/>
              </a:lnSpc>
            </a:pPr>
            <a:r>
              <a:rPr lang="el-GR" dirty="0" smtClean="0"/>
              <a:t> Έλεγχος του σώματος</a:t>
            </a:r>
            <a:r>
              <a:rPr lang="en-US" dirty="0" smtClean="0"/>
              <a:t> </a:t>
            </a:r>
            <a:r>
              <a:rPr lang="en-US" dirty="0"/>
              <a:t>-</a:t>
            </a:r>
            <a:r>
              <a:rPr lang="en-US" dirty="0" smtClean="0"/>
              <a:t> body </a:t>
            </a:r>
            <a:r>
              <a:rPr lang="en-US" dirty="0" smtClean="0"/>
              <a:t>control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Αποτελέσματα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Οι παράγοντες που επηρεάζουν το αποτέλεσμα της εφαρμογής ενός προγράμματος ενεργητικής κίνησης είναι:</a:t>
            </a:r>
          </a:p>
          <a:p>
            <a:pPr lvl="1"/>
            <a:r>
              <a:rPr lang="el-GR" dirty="0" smtClean="0"/>
              <a:t>Η αρχική φυσική κατάσταση του </a:t>
            </a:r>
            <a:r>
              <a:rPr lang="el-GR" dirty="0" smtClean="0"/>
              <a:t>ατόμου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Η συχνότητα της εφαρμογής του </a:t>
            </a:r>
            <a:r>
              <a:rPr lang="el-GR" dirty="0" smtClean="0"/>
              <a:t>προγράμματος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Ο τύπος της </a:t>
            </a:r>
            <a:r>
              <a:rPr lang="el-GR" dirty="0" smtClean="0"/>
              <a:t>εκγύμνασης</a:t>
            </a:r>
            <a:r>
              <a:rPr lang="en-US" dirty="0" smtClean="0"/>
              <a:t>.</a:t>
            </a:r>
            <a:endParaRPr lang="el-GR" dirty="0" smtClean="0"/>
          </a:p>
          <a:p>
            <a:pPr lvl="1"/>
            <a:r>
              <a:rPr lang="el-GR" dirty="0" smtClean="0"/>
              <a:t>Η ένταση  της </a:t>
            </a:r>
            <a:r>
              <a:rPr lang="el-GR" dirty="0" smtClean="0"/>
              <a:t>κίνησης</a:t>
            </a:r>
            <a:r>
              <a:rPr lang="en-US" dirty="0" smtClean="0"/>
              <a:t>.</a:t>
            </a:r>
          </a:p>
          <a:p>
            <a:pPr lvl="1"/>
            <a:r>
              <a:rPr lang="el-GR" dirty="0" smtClean="0"/>
              <a:t>Η </a:t>
            </a:r>
            <a:r>
              <a:rPr lang="el-GR" dirty="0" smtClean="0"/>
              <a:t>διάρκεια της </a:t>
            </a:r>
            <a:r>
              <a:rPr lang="el-GR" dirty="0" smtClean="0"/>
              <a:t>κίνησης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l-GR" b="1" dirty="0" smtClean="0"/>
              <a:t>Τα αποτελέσματα της άσκησης είναι παροδικά και ανατρέψιμα</a:t>
            </a:r>
            <a:r>
              <a:rPr lang="el-GR" b="1" dirty="0" smtClean="0"/>
              <a:t>.</a:t>
            </a:r>
            <a:endParaRPr lang="el-GR" b="1" dirty="0" smtClean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Δύναμη και Τροχιά </a:t>
            </a:r>
            <a:r>
              <a:rPr lang="en-US" sz="3200" b="0" dirty="0"/>
              <a:t>1</a:t>
            </a:r>
            <a:r>
              <a:rPr lang="el-GR" sz="3200" b="0" dirty="0" smtClean="0"/>
              <a:t>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Οι  παράγοντες που επηρεάζουν την δύναμη και την τροχιά  της ενεργητικής κίνησης είναι:</a:t>
            </a:r>
          </a:p>
          <a:p>
            <a:pPr lvl="1"/>
            <a:r>
              <a:rPr lang="el-GR" altLang="el-GR" b="1" dirty="0" smtClean="0"/>
              <a:t>Α. </a:t>
            </a:r>
            <a:r>
              <a:rPr lang="el-GR" altLang="el-GR" dirty="0" smtClean="0"/>
              <a:t>Η δύναμη ή τάση  που αναπτύσσεται στους συσταλτούς παράγοντες. </a:t>
            </a:r>
          </a:p>
          <a:p>
            <a:pPr lvl="1"/>
            <a:r>
              <a:rPr lang="el-GR" altLang="el-GR" b="1" dirty="0" smtClean="0"/>
              <a:t>Β.</a:t>
            </a:r>
            <a:r>
              <a:rPr lang="el-GR" altLang="el-GR" dirty="0" smtClean="0"/>
              <a:t> Η αντίσταση ή υποστήριξη από τους μη συσταλτούς </a:t>
            </a:r>
            <a:r>
              <a:rPr lang="el-GR" altLang="el-GR" dirty="0" err="1" smtClean="0"/>
              <a:t>ινοελαστικούς</a:t>
            </a:r>
            <a:r>
              <a:rPr lang="el-GR" altLang="el-GR" dirty="0" smtClean="0"/>
              <a:t> </a:t>
            </a:r>
            <a:r>
              <a:rPr lang="el-GR" altLang="el-GR" dirty="0" smtClean="0"/>
              <a:t>παράγοντες.</a:t>
            </a:r>
          </a:p>
          <a:p>
            <a:pPr lvl="1"/>
            <a:r>
              <a:rPr lang="el-GR" altLang="el-GR" b="1" dirty="0" smtClean="0"/>
              <a:t>Γ. </a:t>
            </a:r>
            <a:r>
              <a:rPr lang="el-GR" altLang="el-GR" dirty="0" smtClean="0"/>
              <a:t>Το μήκος και η θέση των μυών.</a:t>
            </a:r>
          </a:p>
          <a:p>
            <a:pPr lvl="1"/>
            <a:r>
              <a:rPr lang="el-GR" altLang="el-GR" b="1" dirty="0" smtClean="0"/>
              <a:t>Δ.</a:t>
            </a:r>
            <a:r>
              <a:rPr lang="el-GR" altLang="el-GR" dirty="0" smtClean="0"/>
              <a:t> Η τροχιά, η γωνία έλξης  και η ροπή  του μυός που εργάζεται. 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Δύναμη και Τροχιά </a:t>
            </a:r>
            <a:r>
              <a:rPr lang="en-US" sz="3200" b="0" dirty="0" smtClean="0"/>
              <a:t>2</a:t>
            </a:r>
            <a:r>
              <a:rPr lang="el-GR" sz="3200" b="0" dirty="0" smtClean="0"/>
              <a:t>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638800"/>
          </a:xfrm>
        </p:spPr>
        <p:txBody>
          <a:bodyPr>
            <a:noAutofit/>
          </a:bodyPr>
          <a:lstStyle/>
          <a:p>
            <a:pPr>
              <a:lnSpc>
                <a:spcPct val="105000"/>
              </a:lnSpc>
            </a:pPr>
            <a:r>
              <a:rPr lang="el-GR" altLang="el-GR" sz="2300" b="1" dirty="0" smtClean="0"/>
              <a:t>Α.</a:t>
            </a:r>
            <a:r>
              <a:rPr lang="el-GR" altLang="el-GR" sz="2300" dirty="0" smtClean="0"/>
              <a:t> </a:t>
            </a:r>
            <a:r>
              <a:rPr lang="el-GR" altLang="el-GR" sz="2300" dirty="0" smtClean="0"/>
              <a:t>Η </a:t>
            </a:r>
            <a:r>
              <a:rPr lang="el-GR" altLang="el-GR" sz="2300" dirty="0" smtClean="0"/>
              <a:t>δύναμη ή τάση  που αναπτύσσεται στους </a:t>
            </a:r>
            <a:r>
              <a:rPr lang="el-GR" altLang="el-GR" sz="2300" dirty="0" smtClean="0"/>
              <a:t>συσταλτούς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παράγοντες </a:t>
            </a:r>
            <a:r>
              <a:rPr lang="el-GR" altLang="el-GR" sz="2300" dirty="0" smtClean="0"/>
              <a:t>εξαρτάται </a:t>
            </a:r>
            <a:r>
              <a:rPr lang="el-GR" altLang="el-GR" sz="2300" dirty="0" smtClean="0"/>
              <a:t>από</a:t>
            </a:r>
            <a:r>
              <a:rPr lang="el-GR" altLang="el-GR" sz="2300" dirty="0" smtClean="0"/>
              <a:t>:</a:t>
            </a:r>
          </a:p>
          <a:p>
            <a:pPr lvl="1">
              <a:lnSpc>
                <a:spcPct val="105000"/>
              </a:lnSpc>
            </a:pPr>
            <a:r>
              <a:rPr lang="el-GR" altLang="el-GR" sz="2300" dirty="0" smtClean="0"/>
              <a:t>Τον τύπο, την διάμετρο, τον αριθμό των μυϊκών </a:t>
            </a:r>
            <a:r>
              <a:rPr lang="el-GR" altLang="el-GR" sz="2300" dirty="0" smtClean="0"/>
              <a:t>ινών</a:t>
            </a:r>
            <a:r>
              <a:rPr lang="en-US" altLang="el-GR" sz="2300" dirty="0" smtClean="0"/>
              <a:t>.</a:t>
            </a:r>
            <a:endParaRPr lang="el-GR" altLang="el-GR" sz="2300" dirty="0" smtClean="0"/>
          </a:p>
          <a:p>
            <a:pPr lvl="1">
              <a:lnSpc>
                <a:spcPct val="105000"/>
              </a:lnSpc>
            </a:pPr>
            <a:r>
              <a:rPr lang="el-GR" altLang="el-GR" sz="2300" dirty="0" smtClean="0"/>
              <a:t>Τον </a:t>
            </a:r>
            <a:r>
              <a:rPr lang="el-GR" altLang="el-GR" sz="2300" dirty="0" smtClean="0"/>
              <a:t>νευρικό </a:t>
            </a:r>
            <a:r>
              <a:rPr lang="el-GR" altLang="el-GR" sz="2300" dirty="0" smtClean="0"/>
              <a:t>έλεγχο</a:t>
            </a:r>
            <a:r>
              <a:rPr lang="en-US" altLang="el-GR" sz="2300" dirty="0" smtClean="0"/>
              <a:t>.</a:t>
            </a:r>
            <a:endParaRPr lang="el-GR" altLang="el-GR" sz="2300" dirty="0" smtClean="0"/>
          </a:p>
          <a:p>
            <a:pPr lvl="1">
              <a:lnSpc>
                <a:spcPct val="105000"/>
              </a:lnSpc>
            </a:pPr>
            <a:r>
              <a:rPr lang="el-GR" altLang="el-GR" sz="2300" dirty="0" smtClean="0"/>
              <a:t>Την </a:t>
            </a:r>
            <a:r>
              <a:rPr lang="el-GR" altLang="el-GR" sz="2300" dirty="0" smtClean="0"/>
              <a:t>διάταξη των μυϊκών ινών, και το σχήμα του μυός.  </a:t>
            </a:r>
          </a:p>
          <a:p>
            <a:pPr>
              <a:lnSpc>
                <a:spcPct val="105000"/>
              </a:lnSpc>
            </a:pPr>
            <a:r>
              <a:rPr lang="el-GR" altLang="el-GR" sz="2300" b="1" dirty="0" smtClean="0"/>
              <a:t>Β. </a:t>
            </a:r>
            <a:r>
              <a:rPr lang="el-GR" altLang="el-GR" sz="2300" dirty="0" smtClean="0"/>
              <a:t>Οι </a:t>
            </a:r>
            <a:r>
              <a:rPr lang="el-GR" altLang="el-GR" sz="2300" dirty="0" smtClean="0"/>
              <a:t>μη συσταλτοί </a:t>
            </a:r>
            <a:r>
              <a:rPr lang="el-GR" altLang="el-GR" sz="2300" dirty="0" err="1" smtClean="0"/>
              <a:t>ινοελαστικοί</a:t>
            </a:r>
            <a:r>
              <a:rPr lang="el-GR" altLang="el-GR" sz="2300" dirty="0" smtClean="0"/>
              <a:t> παράγοντες  των </a:t>
            </a:r>
            <a:r>
              <a:rPr lang="el-GR" altLang="el-GR" sz="2300" dirty="0" smtClean="0"/>
              <a:t>μυϊκών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κατασκευών διατείνονται </a:t>
            </a:r>
            <a:r>
              <a:rPr lang="el-GR" altLang="el-GR" sz="2300" dirty="0" smtClean="0"/>
              <a:t>σε όλους τους τύπους </a:t>
            </a:r>
            <a:r>
              <a:rPr lang="el-GR" altLang="el-GR" sz="2300" dirty="0" smtClean="0"/>
              <a:t>μυϊκής</a:t>
            </a:r>
            <a:r>
              <a:rPr lang="en-US" altLang="el-GR" sz="2300" dirty="0" smtClean="0"/>
              <a:t> </a:t>
            </a:r>
            <a:r>
              <a:rPr lang="el-GR" altLang="el-GR" sz="2300" dirty="0" smtClean="0"/>
              <a:t>συστολής με </a:t>
            </a:r>
            <a:r>
              <a:rPr lang="el-GR" altLang="el-GR" sz="2300" dirty="0" smtClean="0"/>
              <a:t>διαφορετικά αποτελέσματα:</a:t>
            </a:r>
          </a:p>
          <a:p>
            <a:pPr lvl="1">
              <a:lnSpc>
                <a:spcPct val="105000"/>
              </a:lnSpc>
            </a:pPr>
            <a:r>
              <a:rPr lang="el-GR" altLang="el-GR" sz="2300" dirty="0" smtClean="0"/>
              <a:t>Σε </a:t>
            </a:r>
            <a:r>
              <a:rPr lang="el-GR" altLang="el-GR" sz="2300" dirty="0" err="1" smtClean="0"/>
              <a:t>πλειομετρική</a:t>
            </a:r>
            <a:r>
              <a:rPr lang="el-GR" altLang="el-GR" sz="2300" dirty="0" smtClean="0"/>
              <a:t> συστολή (οι εν </a:t>
            </a:r>
            <a:r>
              <a:rPr lang="el-GR" altLang="el-GR" sz="2300" dirty="0" smtClean="0"/>
              <a:t>παραλλήλω) </a:t>
            </a:r>
            <a:r>
              <a:rPr lang="el-GR" altLang="el-GR" sz="2300" dirty="0" smtClean="0"/>
              <a:t>προστατεύουν τον μυ από τραυματισμό λόγω </a:t>
            </a:r>
            <a:r>
              <a:rPr lang="el-GR" altLang="el-GR" sz="2300" dirty="0" err="1" smtClean="0"/>
              <a:t>υπερ</a:t>
            </a:r>
            <a:r>
              <a:rPr lang="el-GR" altLang="el-GR" sz="2300" dirty="0" smtClean="0"/>
              <a:t>-διάτασης</a:t>
            </a:r>
            <a:r>
              <a:rPr lang="en-US" altLang="el-GR" sz="2300" dirty="0"/>
              <a:t>.</a:t>
            </a:r>
            <a:endParaRPr lang="el-GR" altLang="el-GR" sz="2300" dirty="0" smtClean="0"/>
          </a:p>
          <a:p>
            <a:pPr lvl="1">
              <a:lnSpc>
                <a:spcPct val="105000"/>
              </a:lnSpc>
            </a:pPr>
            <a:r>
              <a:rPr lang="el-GR" altLang="el-GR" sz="2300" dirty="0" smtClean="0"/>
              <a:t>Σε </a:t>
            </a:r>
            <a:r>
              <a:rPr lang="el-GR" altLang="el-GR" sz="2300" dirty="0" err="1" smtClean="0"/>
              <a:t>μειομετρική</a:t>
            </a:r>
            <a:r>
              <a:rPr lang="el-GR" altLang="el-GR" sz="2300" dirty="0" smtClean="0"/>
              <a:t> (οι εν σειρά) αποθηκεύουν ενέργεια που αποδίδουν σε </a:t>
            </a:r>
            <a:r>
              <a:rPr lang="el-GR" altLang="el-GR" sz="2300" dirty="0" smtClean="0"/>
              <a:t>χαλάρωση</a:t>
            </a:r>
            <a:r>
              <a:rPr lang="en-US" altLang="el-GR" sz="2300" dirty="0"/>
              <a:t>.</a:t>
            </a:r>
            <a:endParaRPr lang="el-GR" altLang="el-GR" sz="2300" dirty="0" smtClean="0"/>
          </a:p>
          <a:p>
            <a:pPr>
              <a:lnSpc>
                <a:spcPct val="105000"/>
              </a:lnSpc>
            </a:pPr>
            <a:endParaRPr lang="el-GR" sz="23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Δύναμη και Τροχιά </a:t>
            </a:r>
            <a:r>
              <a:rPr lang="el-GR" sz="3200" b="0" dirty="0" smtClean="0"/>
              <a:t>3/3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b="1" dirty="0" smtClean="0"/>
              <a:t>Γ.  </a:t>
            </a:r>
            <a:r>
              <a:rPr lang="el-GR" altLang="el-GR" dirty="0" smtClean="0"/>
              <a:t>Το μήκος και η θέση των μυών επηρεάζει  την κίνηση:</a:t>
            </a:r>
          </a:p>
          <a:p>
            <a:pPr lvl="1"/>
            <a:r>
              <a:rPr lang="el-GR" altLang="el-GR" dirty="0" smtClean="0"/>
              <a:t>Η έξω τροχιά   των μυών υποστηρίζεται  από την διάταση των  ελαστικών παραγόντων του πρωταγωνιστή.</a:t>
            </a:r>
          </a:p>
          <a:p>
            <a:pPr lvl="1"/>
            <a:r>
              <a:rPr lang="el-GR" altLang="el-GR" dirty="0" smtClean="0"/>
              <a:t>Η έσω τροχιά   δέχεται αντίσταση από την διάταση των ελαστικών παραγόντων του ανταγωνιστή. </a:t>
            </a:r>
          </a:p>
          <a:p>
            <a:r>
              <a:rPr lang="el-GR" altLang="el-GR" b="1" dirty="0" smtClean="0"/>
              <a:t>Δ.   </a:t>
            </a:r>
            <a:r>
              <a:rPr lang="el-GR" altLang="el-GR" dirty="0" smtClean="0"/>
              <a:t>Η μέγιστη απόδοση του μυός συνδέεται με την</a:t>
            </a:r>
          </a:p>
          <a:p>
            <a:pPr>
              <a:buNone/>
            </a:pPr>
            <a:r>
              <a:rPr lang="el-GR" altLang="el-GR" dirty="0" smtClean="0"/>
              <a:t>           μεγαλύτερη απόσταση του σημείου εφαρμογής της</a:t>
            </a:r>
          </a:p>
          <a:p>
            <a:pPr>
              <a:buNone/>
            </a:pPr>
            <a:r>
              <a:rPr lang="el-GR" altLang="el-GR" dirty="0" smtClean="0"/>
              <a:t>           δύναμης από τον άξονα της κίνησης και  γωνία έλξης 90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.</a:t>
            </a:r>
          </a:p>
          <a:p>
            <a:pPr>
              <a:buNone/>
            </a:pPr>
            <a:endParaRPr lang="el-GR" altLang="el-GR" dirty="0" smtClean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Μυϊκή Τάση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09600" y="1143000"/>
            <a:ext cx="7543800" cy="5040560"/>
          </a:xfrm>
        </p:spPr>
        <p:txBody>
          <a:bodyPr/>
          <a:lstStyle/>
          <a:p>
            <a:r>
              <a:rPr lang="el-GR" altLang="el-GR" dirty="0" smtClean="0"/>
              <a:t>Η μυϊκή τάση εξαρτάται από τον τύπο της μυϊκής </a:t>
            </a:r>
            <a:r>
              <a:rPr lang="el-GR" altLang="el-GR" dirty="0" smtClean="0"/>
              <a:t>σύσπασης</a:t>
            </a:r>
            <a:r>
              <a:rPr lang="en-US" altLang="el-GR" dirty="0" smtClean="0"/>
              <a:t>.</a:t>
            </a:r>
            <a:endParaRPr lang="el-GR" altLang="el-GR" dirty="0" smtClean="0"/>
          </a:p>
          <a:p>
            <a:r>
              <a:rPr lang="el-GR" altLang="el-GR" dirty="0" smtClean="0"/>
              <a:t>Η ισομετρική σύσπαση προκαλεί μεγαλύτερη τάση από την </a:t>
            </a:r>
            <a:r>
              <a:rPr lang="el-GR" altLang="el-GR" dirty="0" err="1" smtClean="0"/>
              <a:t>μειομετρική</a:t>
            </a:r>
            <a:r>
              <a:rPr lang="el-GR" altLang="el-GR" dirty="0" smtClean="0"/>
              <a:t> σύσπαση.</a:t>
            </a:r>
          </a:p>
          <a:p>
            <a:r>
              <a:rPr lang="el-GR" altLang="el-GR" dirty="0" smtClean="0"/>
              <a:t>Η τάση της </a:t>
            </a:r>
            <a:r>
              <a:rPr lang="el-GR" altLang="el-GR" dirty="0" err="1" smtClean="0"/>
              <a:t>πλειομετρικής</a:t>
            </a:r>
            <a:r>
              <a:rPr lang="el-GR" altLang="el-GR" dirty="0" smtClean="0"/>
              <a:t> σύσπασης μπορεί να είναι μεγαλύτερη ακόμη και από την τάση της ισομετρικής σύσπασης.</a:t>
            </a: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Υπερφόρτιση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061048"/>
          </a:xfrm>
        </p:spPr>
        <p:txBody>
          <a:bodyPr/>
          <a:lstStyle/>
          <a:p>
            <a:r>
              <a:rPr lang="el-GR" dirty="0" smtClean="0"/>
              <a:t>Η  βελτίωση της φυσικής </a:t>
            </a:r>
            <a:r>
              <a:rPr lang="el-GR" dirty="0" smtClean="0"/>
              <a:t>κατάστασης </a:t>
            </a:r>
            <a:r>
              <a:rPr lang="el-GR" dirty="0" smtClean="0"/>
              <a:t>είναι  αποτέλεσμα </a:t>
            </a:r>
            <a:r>
              <a:rPr lang="el-GR" dirty="0" smtClean="0"/>
              <a:t>της </a:t>
            </a:r>
            <a:r>
              <a:rPr lang="el-GR" dirty="0" smtClean="0"/>
              <a:t>εφαρμογής </a:t>
            </a:r>
            <a:r>
              <a:rPr lang="el-GR" dirty="0" smtClean="0"/>
              <a:t>ενός </a:t>
            </a:r>
            <a:r>
              <a:rPr lang="el-GR" dirty="0" smtClean="0"/>
              <a:t>προγράμματος ενεργητικής </a:t>
            </a:r>
            <a:r>
              <a:rPr lang="el-GR" dirty="0" smtClean="0"/>
              <a:t>άσκησης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l-GR" dirty="0" smtClean="0"/>
              <a:t>Όταν επιτυγχάνεται </a:t>
            </a:r>
            <a:r>
              <a:rPr lang="el-GR" b="1" dirty="0" err="1" smtClean="0"/>
              <a:t>υπερ</a:t>
            </a:r>
            <a:r>
              <a:rPr lang="el-GR" b="1" dirty="0" smtClean="0"/>
              <a:t>-φόρτιση </a:t>
            </a:r>
            <a:r>
              <a:rPr lang="el-GR" b="1" dirty="0" smtClean="0"/>
              <a:t>στις </a:t>
            </a:r>
            <a:r>
              <a:rPr lang="el-GR" b="1" dirty="0" smtClean="0"/>
              <a:t>μυϊκές ομάδες, </a:t>
            </a:r>
            <a:r>
              <a:rPr lang="el-GR" dirty="0" smtClean="0"/>
              <a:t>στις οποίες </a:t>
            </a:r>
            <a:r>
              <a:rPr lang="el-GR" dirty="0" smtClean="0"/>
              <a:t>στοχεύουμε</a:t>
            </a:r>
            <a:r>
              <a:rPr lang="en-US" dirty="0" smtClean="0"/>
              <a:t>, </a:t>
            </a:r>
            <a:r>
              <a:rPr lang="el-GR" dirty="0" smtClean="0"/>
              <a:t>προκαλούνται </a:t>
            </a:r>
            <a:r>
              <a:rPr lang="el-GR" dirty="0" smtClean="0"/>
              <a:t>κατάλληλες προσαρμογές ώστε, η κίνηση να μπορεί να αποδεικνύεται </a:t>
            </a:r>
            <a:r>
              <a:rPr lang="el-GR" dirty="0" smtClean="0"/>
              <a:t>επαρκής</a:t>
            </a:r>
            <a:r>
              <a:rPr lang="el-GR" dirty="0" smtClean="0"/>
              <a:t>, για την εξυπηρέτηση του τελικού θεραπευτικού στόχου.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 1.κινησιοθεραπεια">
  <a:themeElements>
    <a:clrScheme name="Προσαρμοσμένο 1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xo-opistho_simeiomata">
  <a:themeElements>
    <a:clrScheme name="Προσαρμοσμένο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1.κινησιοθεραπεια</Template>
  <TotalTime>334</TotalTime>
  <Words>1362</Words>
  <Application>Microsoft Office PowerPoint</Application>
  <PresentationFormat>Προβολή στην οθόνη (4:3)</PresentationFormat>
  <Paragraphs>156</Paragraphs>
  <Slides>20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template 1.κινησιοθεραπεια</vt:lpstr>
      <vt:lpstr>Προσαρμοσμένη σχεδίαση</vt:lpstr>
      <vt:lpstr>1_exo-opistho_simeiomata</vt:lpstr>
      <vt:lpstr>OC_template_updated</vt:lpstr>
      <vt:lpstr>Κινησιοθεραπεία (E)</vt:lpstr>
      <vt:lpstr>Πρόγραμμα Ενεργητικής Άσκησης</vt:lpstr>
      <vt:lpstr>Φυσική Άσκηση </vt:lpstr>
      <vt:lpstr>Αποτελέσματα</vt:lpstr>
      <vt:lpstr>Δύναμη και Τροχιά 1/3</vt:lpstr>
      <vt:lpstr>Δύναμη και Τροχιά 2/3</vt:lpstr>
      <vt:lpstr>Δύναμη και Τροχιά 3/3</vt:lpstr>
      <vt:lpstr>Μυϊκή Τάση</vt:lpstr>
      <vt:lpstr>Υπερφόρτιση</vt:lpstr>
      <vt:lpstr>Κινητικός Έλεγχος</vt:lpstr>
      <vt:lpstr>Ιδιοδεκτικότητα </vt:lpstr>
      <vt:lpstr>Ιδιοδεκτικοί Υποδοχείς 1/2</vt:lpstr>
      <vt:lpstr>Ιδιοδεκτικοί Υποδοχείς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(E)</dc:title>
  <dc:creator>opencourses@teiath.gr</dc:creator>
  <cp:lastModifiedBy>fkaram2</cp:lastModifiedBy>
  <cp:revision>17</cp:revision>
  <dcterms:created xsi:type="dcterms:W3CDTF">2015-08-03T08:18:23Z</dcterms:created>
  <dcterms:modified xsi:type="dcterms:W3CDTF">2015-08-06T09:32:54Z</dcterms:modified>
</cp:coreProperties>
</file>