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62"/>
  </p:notesMasterIdLst>
  <p:handoutMasterIdLst>
    <p:handoutMasterId r:id="rId63"/>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257" r:id="rId55"/>
    <p:sldId id="262" r:id="rId56"/>
    <p:sldId id="264" r:id="rId57"/>
    <p:sldId id="269" r:id="rId58"/>
    <p:sldId id="270" r:id="rId59"/>
    <p:sldId id="266" r:id="rId60"/>
    <p:sldId id="261" r:id="rId61"/>
  </p:sldIdLst>
  <p:sldSz cx="9144000" cy="6858000" type="screen4x3"/>
  <p:notesSz cx="7104063" cy="10234613"/>
  <p:custDataLst>
    <p:tags r:id="rId6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2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ags" Target="tags/tag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54</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AF5C504-29CE-44D8-ACE9-495AD36730F3}"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D4F3D67-A3E9-478E-806E-BBDFEE2D0A9D}"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69DB43A5-DBEC-42C3-9E47-E23DB5D24078}"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DA0C9DFF-CBD9-402E-AB64-23274472A41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5F557F2C-B272-48D0-B537-62DF47A41956}"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14A92BC8-2ECD-4C49-9BC4-6B2150632A72}"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C7694A14-2385-448A-A7FB-3E4DF1EC7097}"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573B9EC1-86F1-40FA-B006-32FE388CB69D}"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F17AC610-16B4-49E7-8885-7EE87F4FC75A}"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F16D8799-BEF9-482B-BDC7-98DB7C40DD85}"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D3A989DF-ED0F-43E5-8C99-367445F2F1CD}"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solidFill>
                  <a:schemeClr val="tx2">
                    <a:lumMod val="75000"/>
                  </a:schemeClr>
                </a:solidFill>
              </a:defRPr>
            </a:lvl1pPr>
          </a:lstStyle>
          <a:p>
            <a:r>
              <a:rPr kumimoji="0" lang="el-GR" dirty="0"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D5667397-E33C-49ED-B841-B9AC7B7E0173}"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FE186659-3A09-4CF2-B858-0FD02BC4B0B9}"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4406E843-B476-48DC-954E-38234643257E}"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5CB56C4E-8D98-4876-AA91-D3F2E2DF2E76}"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98D69982-2627-479A-847E-CE63119ACB7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DCB6A53-5F07-4352-96B0-6C9C9E5179C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04ECA6D9-C838-4B64-87FA-0D36D18194B0}"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03D8FA03-804B-402E-9AB4-BDF2F0238A13}"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5C9F9AF0-682C-4DF3-8AE0-E058D023E511}"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AB28BBB-D627-487D-9A9B-778292D2BFF2}"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5080AE9-6F66-46C3-B80B-233AAF781402}"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8559B882-0EEB-4400-8D80-570802C462EF}"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C18CB6C8-D271-494E-BA88-1FC6C4EE0E2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298DF3DE-E87B-450C-9959-62B9C5C93B35}"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CEAA65B9-C3E5-4727-ADB9-1ED7AF7F3C60}"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96D80DC3-3114-4281-8B2E-0E5A281B95FA}"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FE08A7CC-5BFC-4BF0-BF49-64BAA53F6A85}"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10BA565-E54E-4332-AE99-5583FC50744F}"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2CEE4742-80CC-4EFC-B332-6755D395609C}"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C5B0E6E4-0483-44A0-8A7A-F2D365B403E6}"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40D0D56E-6823-4F96-A14E-B2AF48CB0B49}"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0670E42-1B6D-47AE-A8F8-09B7259EF286}"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1A24006-C4AC-4106-9433-116D47D778FE}"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088232"/>
          </a:xfrm>
        </p:spPr>
        <p:txBody>
          <a:bodyPr>
            <a:normAutofit/>
          </a:bodyPr>
          <a:lstStyle/>
          <a:p>
            <a:pPr>
              <a:spcBef>
                <a:spcPts val="0"/>
              </a:spcBef>
              <a:spcAft>
                <a:spcPts val="1200"/>
              </a:spcAft>
            </a:pPr>
            <a:r>
              <a:rPr lang="el-GR" sz="2600" b="1" dirty="0" smtClean="0"/>
              <a:t>Ενότητα 7</a:t>
            </a:r>
            <a:r>
              <a:rPr lang="el-GR" sz="2600" dirty="0" smtClean="0"/>
              <a:t>:</a:t>
            </a:r>
            <a:r>
              <a:rPr lang="en-US" sz="2600" dirty="0" smtClean="0"/>
              <a:t> </a:t>
            </a:r>
            <a:r>
              <a:rPr lang="el-GR" sz="2600" dirty="0"/>
              <a:t>Κοινωνική Εργασία με Οικογένειες Ψυχικά Ασθενών </a:t>
            </a:r>
            <a:r>
              <a:rPr lang="el-GR" sz="2600" dirty="0" smtClean="0"/>
              <a:t>Γονέων</a:t>
            </a:r>
            <a:endParaRPr lang="en-US" sz="2600" dirty="0" smtClean="0"/>
          </a:p>
          <a:p>
            <a:pPr>
              <a:spcBef>
                <a:spcPts val="0"/>
              </a:spcBef>
            </a:pPr>
            <a:r>
              <a:rPr lang="el-GR" sz="2200" dirty="0" smtClean="0"/>
              <a:t>Χάρης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Η </a:t>
            </a:r>
            <a:r>
              <a:rPr lang="el-GR" sz="3600" b="1" dirty="0" smtClean="0"/>
              <a:t>επίδραση της ψυχικής ασθένειας </a:t>
            </a:r>
            <a:br>
              <a:rPr lang="el-GR" sz="3600" b="1" dirty="0" smtClean="0"/>
            </a:br>
            <a:r>
              <a:rPr lang="el-GR" sz="3600" b="1" dirty="0" smtClean="0"/>
              <a:t>του γονέα στο </a:t>
            </a:r>
            <a:r>
              <a:rPr lang="el-GR" sz="3600" b="1" dirty="0" smtClean="0"/>
              <a:t>παιδί </a:t>
            </a:r>
            <a:r>
              <a:rPr lang="el-GR" sz="3100" b="0" dirty="0" smtClean="0"/>
              <a:t>1/4</a:t>
            </a:r>
            <a:endParaRPr lang="el-GR" dirty="0" smtClean="0"/>
          </a:p>
        </p:txBody>
      </p:sp>
      <p:sp>
        <p:nvSpPr>
          <p:cNvPr id="18435" name="2 - Θέση περιεχομένου"/>
          <p:cNvSpPr>
            <a:spLocks noGrp="1"/>
          </p:cNvSpPr>
          <p:nvPr>
            <p:ph sz="quarter" idx="1"/>
          </p:nvPr>
        </p:nvSpPr>
        <p:spPr/>
        <p:txBody>
          <a:bodyPr>
            <a:normAutofit/>
          </a:bodyPr>
          <a:lstStyle/>
          <a:p>
            <a:pPr eaLnBrk="1" hangingPunct="1"/>
            <a:r>
              <a:rPr lang="el-GR" altLang="el-GR" dirty="0" smtClean="0"/>
              <a:t>Σ</a:t>
            </a:r>
            <a:r>
              <a:rPr lang="el-GR" altLang="el-GR" dirty="0" smtClean="0">
                <a:latin typeface="Calibri" pitchFamily="34" charset="0"/>
              </a:rPr>
              <a:t>ε μια περίοδο </a:t>
            </a:r>
            <a:r>
              <a:rPr lang="el-GR" altLang="el-GR" dirty="0" smtClean="0"/>
              <a:t>4 </a:t>
            </a:r>
            <a:r>
              <a:rPr lang="el-GR" altLang="el-GR" dirty="0" smtClean="0">
                <a:latin typeface="Calibri" pitchFamily="34" charset="0"/>
              </a:rPr>
              <a:t>ετών από </a:t>
            </a:r>
            <a:r>
              <a:rPr lang="el-GR" altLang="el-GR" dirty="0" smtClean="0"/>
              <a:t>τ</a:t>
            </a:r>
            <a:r>
              <a:rPr lang="el-GR" altLang="el-GR" dirty="0" smtClean="0">
                <a:latin typeface="Calibri" pitchFamily="34" charset="0"/>
              </a:rPr>
              <a:t>ην διάγνωση της ψυχικής ασθένειας στους γονείς</a:t>
            </a:r>
            <a:r>
              <a:rPr lang="el-GR" altLang="el-GR" dirty="0" smtClean="0"/>
              <a:t>,</a:t>
            </a:r>
            <a:r>
              <a:rPr lang="el-GR" altLang="el-GR" dirty="0" smtClean="0">
                <a:latin typeface="Calibri" pitchFamily="34" charset="0"/>
              </a:rPr>
              <a:t> </a:t>
            </a:r>
            <a:endParaRPr lang="el-GR" altLang="el-GR" dirty="0" smtClean="0"/>
          </a:p>
          <a:p>
            <a:pPr eaLnBrk="1" hangingPunct="1">
              <a:buFont typeface="Wingdings" pitchFamily="2" charset="2"/>
              <a:buChar char="ü"/>
            </a:pPr>
            <a:r>
              <a:rPr lang="el-GR" altLang="el-GR" dirty="0" smtClean="0">
                <a:latin typeface="Calibri" pitchFamily="34" charset="0"/>
              </a:rPr>
              <a:t>το ένα τρίτο των παιδιών αντιμετωπίζει σοβαρό πρόβλημα ψυχικής υγείας, </a:t>
            </a:r>
            <a:endParaRPr lang="el-GR" altLang="el-GR" dirty="0" smtClean="0"/>
          </a:p>
          <a:p>
            <a:pPr eaLnBrk="1" hangingPunct="1">
              <a:buFont typeface="Wingdings" pitchFamily="2" charset="2"/>
              <a:buChar char="ü"/>
            </a:pPr>
            <a:r>
              <a:rPr lang="el-GR" altLang="el-GR" dirty="0" smtClean="0">
                <a:latin typeface="Calibri" pitchFamily="34" charset="0"/>
              </a:rPr>
              <a:t>το ένα τρίτο των παιδιών ένα παροδικό ψυχολογικό πρόβλημα και </a:t>
            </a:r>
            <a:endParaRPr lang="el-GR" altLang="el-GR" dirty="0" smtClean="0"/>
          </a:p>
          <a:p>
            <a:pPr eaLnBrk="1" hangingPunct="1">
              <a:buFont typeface="Wingdings" pitchFamily="2" charset="2"/>
              <a:buChar char="ü"/>
            </a:pPr>
            <a:r>
              <a:rPr lang="el-GR" altLang="el-GR" dirty="0" smtClean="0">
                <a:latin typeface="Calibri" pitchFamily="34" charset="0"/>
              </a:rPr>
              <a:t>το ένα τρίτο των παιδιών δεν εμφανίζει κανενός είδους ψυχικό πρόβλημα.</a:t>
            </a: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2301089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srgbClr val="775F55">
                    <a:lumMod val="75000"/>
                  </a:srgbClr>
                </a:solidFill>
              </a:rPr>
              <a:t>Η επίδραση της ψυχικής ασθένειας </a:t>
            </a:r>
            <a:br>
              <a:rPr lang="el-GR" sz="3600" dirty="0">
                <a:solidFill>
                  <a:srgbClr val="775F55">
                    <a:lumMod val="75000"/>
                  </a:srgbClr>
                </a:solidFill>
              </a:rPr>
            </a:br>
            <a:r>
              <a:rPr lang="el-GR" sz="3600" dirty="0">
                <a:solidFill>
                  <a:srgbClr val="775F55">
                    <a:lumMod val="75000"/>
                  </a:srgbClr>
                </a:solidFill>
              </a:rPr>
              <a:t>του γονέα στο παιδί </a:t>
            </a:r>
            <a:r>
              <a:rPr lang="el-GR" sz="3100" b="0" dirty="0" smtClean="0">
                <a:solidFill>
                  <a:srgbClr val="775F55">
                    <a:lumMod val="75000"/>
                  </a:srgbClr>
                </a:solidFill>
              </a:rPr>
              <a:t>2/4</a:t>
            </a:r>
            <a:endParaRPr lang="el-GR" dirty="0"/>
          </a:p>
        </p:txBody>
      </p:sp>
      <p:sp>
        <p:nvSpPr>
          <p:cNvPr id="19459" name="2 - Θέση περιεχομένου"/>
          <p:cNvSpPr>
            <a:spLocks noGrp="1"/>
          </p:cNvSpPr>
          <p:nvPr>
            <p:ph sz="quarter" idx="1"/>
          </p:nvPr>
        </p:nvSpPr>
        <p:spPr/>
        <p:txBody>
          <a:bodyPr>
            <a:normAutofit/>
          </a:bodyPr>
          <a:lstStyle/>
          <a:p>
            <a:pPr eaLnBrk="1" hangingPunct="1"/>
            <a:r>
              <a:rPr lang="el-GR" altLang="el-GR" dirty="0" smtClean="0"/>
              <a:t>Ο</a:t>
            </a:r>
            <a:r>
              <a:rPr lang="el-GR" altLang="el-GR" dirty="0" smtClean="0">
                <a:latin typeface="Calibri" pitchFamily="34" charset="0"/>
              </a:rPr>
              <a:t>ι ψυχικά ασθενείς συγκριτικά με τους υπόλοιπους ανθρώπους είναι </a:t>
            </a:r>
            <a:endParaRPr lang="el-GR" altLang="el-GR" dirty="0" smtClean="0"/>
          </a:p>
          <a:p>
            <a:pPr eaLnBrk="1" hangingPunct="1">
              <a:buFont typeface="Wingdings" pitchFamily="2" charset="2"/>
              <a:buChar char="ü"/>
            </a:pPr>
            <a:r>
              <a:rPr lang="el-GR" altLang="el-GR" dirty="0" smtClean="0">
                <a:latin typeface="Calibri" pitchFamily="34" charset="0"/>
              </a:rPr>
              <a:t>σε διπλάσιο ποσοστό μόνοι γονείς, </a:t>
            </a:r>
            <a:endParaRPr lang="el-GR" altLang="el-GR" dirty="0" smtClean="0"/>
          </a:p>
          <a:p>
            <a:pPr eaLnBrk="1" hangingPunct="1">
              <a:buFont typeface="Wingdings" pitchFamily="2" charset="2"/>
              <a:buChar char="ü"/>
            </a:pPr>
            <a:r>
              <a:rPr lang="el-GR" altLang="el-GR" dirty="0" smtClean="0">
                <a:latin typeface="Calibri" pitchFamily="34" charset="0"/>
              </a:rPr>
              <a:t>με περισσότερες εμπειρίες χωρισμών και διαζυγίων </a:t>
            </a:r>
            <a:endParaRPr lang="el-GR" altLang="el-GR" dirty="0" smtClean="0"/>
          </a:p>
          <a:p>
            <a:pPr eaLnBrk="1" hangingPunct="1">
              <a:buFont typeface="Wingdings" pitchFamily="2" charset="2"/>
              <a:buChar char="ü"/>
            </a:pPr>
            <a:r>
              <a:rPr lang="el-GR" altLang="el-GR" dirty="0" smtClean="0">
                <a:latin typeface="Calibri" pitchFamily="34" charset="0"/>
              </a:rPr>
              <a:t>και όπου υπάρχει ένας δεύτερος γονέας αντιμετωπίζει και αυτός ψυχικά προβλήματα, με συχνότερο τη διαταραχή προσωπικότητας. </a:t>
            </a:r>
            <a:endParaRPr lang="el-GR" altLang="el-GR" dirty="0" smtClean="0"/>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1418108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srgbClr val="775F55">
                    <a:lumMod val="75000"/>
                  </a:srgbClr>
                </a:solidFill>
              </a:rPr>
              <a:t>Η επίδραση της ψυχικής ασθένειας </a:t>
            </a:r>
            <a:br>
              <a:rPr lang="el-GR" sz="3600" dirty="0">
                <a:solidFill>
                  <a:srgbClr val="775F55">
                    <a:lumMod val="75000"/>
                  </a:srgbClr>
                </a:solidFill>
              </a:rPr>
            </a:br>
            <a:r>
              <a:rPr lang="el-GR" sz="3600" dirty="0">
                <a:solidFill>
                  <a:srgbClr val="775F55">
                    <a:lumMod val="75000"/>
                  </a:srgbClr>
                </a:solidFill>
              </a:rPr>
              <a:t>του γονέα στο παιδί </a:t>
            </a:r>
            <a:r>
              <a:rPr lang="el-GR" sz="3100" b="0" dirty="0" smtClean="0">
                <a:solidFill>
                  <a:srgbClr val="775F55">
                    <a:lumMod val="75000"/>
                  </a:srgbClr>
                </a:solidFill>
              </a:rPr>
              <a:t>3/4</a:t>
            </a:r>
            <a:endParaRPr lang="el-GR" dirty="0"/>
          </a:p>
        </p:txBody>
      </p:sp>
      <p:sp>
        <p:nvSpPr>
          <p:cNvPr id="3" name="2 - Θέση περιεχομένου"/>
          <p:cNvSpPr>
            <a:spLocks noGrp="1"/>
          </p:cNvSpPr>
          <p:nvPr>
            <p:ph sz="quarter" idx="1"/>
          </p:nvPr>
        </p:nvSpPr>
        <p:spPr>
          <a:xfrm>
            <a:off x="612648" y="1600200"/>
            <a:ext cx="8153400" cy="4925144"/>
          </a:xfrm>
        </p:spPr>
        <p:txBody>
          <a:bodyPr rtlCol="0">
            <a:normAutofit/>
          </a:bodyPr>
          <a:lstStyle/>
          <a:p>
            <a:pPr marL="320040" indent="-320040" eaLnBrk="1" fontAlgn="auto" hangingPunct="1">
              <a:spcAft>
                <a:spcPts val="0"/>
              </a:spcAft>
              <a:buFont typeface="Wingdings"/>
              <a:buChar char=""/>
              <a:defRPr/>
            </a:pPr>
            <a:r>
              <a:rPr lang="el-GR" dirty="0" smtClean="0">
                <a:latin typeface="Calibri" pitchFamily="34" charset="0"/>
              </a:rPr>
              <a:t>Σχετικά με τα αποτελέσματα της </a:t>
            </a:r>
            <a:r>
              <a:rPr lang="el-GR" dirty="0" err="1" smtClean="0">
                <a:latin typeface="Calibri" pitchFamily="34" charset="0"/>
              </a:rPr>
              <a:t>γονεϊκής</a:t>
            </a:r>
            <a:r>
              <a:rPr lang="el-GR" dirty="0" smtClean="0">
                <a:latin typeface="Calibri" pitchFamily="34" charset="0"/>
              </a:rPr>
              <a:t> ψυχικής ασθένειας στην ανάπτυξη του παιδιού μελέτες δείχνουν ότι οι διαταραχές που είναι δυνατόν να εμφανίσουν τα παιδιά είναι παρόμοιες με αυτές των γονέων τους.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Αιτιολογικά αυτό αποδίδεται τόσο σε γενετικούς παράγοντες όσο και σε περιβαλλοντικούς παράγοντες, οι οποίοι και θεωρούνται ότι παίζουν τον πλέον σημαντικό ρόλο.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Γενικά έχει φανεί ότι η ψυχική ασθένεια του γονέα επηρεάζει με άμεσο τρόπο το παιδί μέσω του ψευδαισθήσεων, του παραληρήματος κ.ά. </a:t>
            </a:r>
            <a:endParaRPr lang="el-GR"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1878814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srgbClr val="775F55">
                    <a:lumMod val="75000"/>
                  </a:srgbClr>
                </a:solidFill>
              </a:rPr>
              <a:t>Η επίδραση της ψυχικής ασθένειας </a:t>
            </a:r>
            <a:br>
              <a:rPr lang="el-GR" sz="3600" dirty="0">
                <a:solidFill>
                  <a:srgbClr val="775F55">
                    <a:lumMod val="75000"/>
                  </a:srgbClr>
                </a:solidFill>
              </a:rPr>
            </a:br>
            <a:r>
              <a:rPr lang="el-GR" sz="3600" dirty="0">
                <a:solidFill>
                  <a:srgbClr val="775F55">
                    <a:lumMod val="75000"/>
                  </a:srgbClr>
                </a:solidFill>
              </a:rPr>
              <a:t>του γονέα στο παιδί </a:t>
            </a:r>
            <a:r>
              <a:rPr lang="el-GR" sz="3100" b="0" dirty="0" smtClean="0">
                <a:solidFill>
                  <a:srgbClr val="775F55">
                    <a:lumMod val="75000"/>
                  </a:srgbClr>
                </a:solidFill>
              </a:rPr>
              <a:t>4/4</a:t>
            </a:r>
            <a:endParaRPr lang="el-GR" dirty="0"/>
          </a:p>
        </p:txBody>
      </p:sp>
      <p:sp>
        <p:nvSpPr>
          <p:cNvPr id="21507" name="2 - Θέση περιεχομένου"/>
          <p:cNvSpPr>
            <a:spLocks noGrp="1"/>
          </p:cNvSpPr>
          <p:nvPr>
            <p:ph sz="quarter" idx="1"/>
          </p:nvPr>
        </p:nvSpPr>
        <p:spPr/>
        <p:txBody>
          <a:bodyPr>
            <a:normAutofit/>
          </a:bodyPr>
          <a:lstStyle/>
          <a:p>
            <a:pPr eaLnBrk="1" hangingPunct="1"/>
            <a:r>
              <a:rPr lang="el-GR" altLang="el-GR" dirty="0" smtClean="0">
                <a:latin typeface="Calibri" pitchFamily="34" charset="0"/>
              </a:rPr>
              <a:t>Σημειώνεται όμως ότι τη μεγαλύτερη επίδραση ασκεί η αδυναμία και η ανικανότητα του γονέα να ανταποκριθεί στις απαιτήσεις του </a:t>
            </a:r>
            <a:r>
              <a:rPr lang="el-GR" altLang="el-GR" dirty="0" err="1" smtClean="0">
                <a:latin typeface="Calibri" pitchFamily="34" charset="0"/>
              </a:rPr>
              <a:t>γονεϊκού</a:t>
            </a:r>
            <a:r>
              <a:rPr lang="el-GR" altLang="el-GR" dirty="0" smtClean="0">
                <a:latin typeface="Calibri" pitchFamily="34" charset="0"/>
              </a:rPr>
              <a:t> του ρόλου. </a:t>
            </a:r>
            <a:endParaRPr lang="el-GR" altLang="el-GR" dirty="0" smtClean="0"/>
          </a:p>
          <a:p>
            <a:pPr eaLnBrk="1" hangingPunct="1"/>
            <a:r>
              <a:rPr lang="el-GR" altLang="el-GR" dirty="0" smtClean="0">
                <a:latin typeface="Calibri" pitchFamily="34" charset="0"/>
              </a:rPr>
              <a:t>Ως προς αυτό</a:t>
            </a:r>
            <a:r>
              <a:rPr lang="el-GR" altLang="el-GR" dirty="0" smtClean="0"/>
              <a:t>, </a:t>
            </a:r>
            <a:r>
              <a:rPr lang="el-GR" altLang="el-GR" dirty="0" smtClean="0">
                <a:latin typeface="Calibri" pitchFamily="34" charset="0"/>
              </a:rPr>
              <a:t>παράλληλα με την ψυχική ασθένεια που αντιμετωπίζει ο γονέας είναι δυνατόν να εμφανίζει και άλλου τύπου δυσκολίες όπως προβλήματα σχέσεων στο </a:t>
            </a:r>
            <a:r>
              <a:rPr lang="el-GR" altLang="el-GR" dirty="0" err="1" smtClean="0">
                <a:latin typeface="Calibri" pitchFamily="34" charset="0"/>
              </a:rPr>
              <a:t>γονεϊκό</a:t>
            </a:r>
            <a:r>
              <a:rPr lang="el-GR" altLang="el-GR" dirty="0" smtClean="0">
                <a:latin typeface="Calibri" pitchFamily="34" charset="0"/>
              </a:rPr>
              <a:t> ζεύγος, οικονομικά προβλήματα, προβλήματα στέγης και διευθέτησης του οικιακού χώρου, κοινωνικά προβλήματα και κατάχρηση αλκοόλ ή άσκηση βίας.</a:t>
            </a: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3914255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Παιδιά </a:t>
            </a:r>
            <a:r>
              <a:rPr lang="el-GR" dirty="0"/>
              <a:t>καταθλιπτικών </a:t>
            </a:r>
            <a:r>
              <a:rPr lang="el-GR" dirty="0" smtClean="0"/>
              <a:t>γονέων </a:t>
            </a:r>
            <a:r>
              <a:rPr lang="el-GR" sz="2800" b="0" dirty="0" smtClean="0"/>
              <a:t>1/2</a:t>
            </a:r>
            <a:endParaRPr lang="el-GR" sz="2800" b="0" dirty="0"/>
          </a:p>
        </p:txBody>
      </p:sp>
      <p:sp>
        <p:nvSpPr>
          <p:cNvPr id="13315"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latin typeface="Calibri" pitchFamily="34" charset="0"/>
              </a:rPr>
              <a:t>Ειδικότερα, μελέτες δείχνουν ότι η επίδραση που έχει η κατάθλιψη του γονέα στην αναπτυξιακή πορεία του παιδιού το επηρεάζει συγκριτικά σε μεγαλύτερο βαθμό.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Αναφέρεται ότι τα παιδιά καταθλιπτικών γονέων δεν έχουν μόνο τρεις φορές περισσότερες πιθανότητες να αναπτύξουν μείζονα κατάθλιψη, αλλά ότι επιπλέον έχουν και αυξημένες πιθανότητες να αναπτύξουν φοβίες, πανικούς, εξάρτηση από το αλκοόλ, κοινωνικά προβλήματα, προβλήματα συμπεριφοράς και κακοποίηση. </a:t>
            </a:r>
            <a:endParaRPr 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22510400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Παιδιά καταθλιπτικών γονέων </a:t>
            </a:r>
            <a:r>
              <a:rPr lang="el-GR" sz="2800" b="0" dirty="0" smtClean="0">
                <a:solidFill>
                  <a:srgbClr val="775F55">
                    <a:lumMod val="75000"/>
                  </a:srgbClr>
                </a:solidFill>
              </a:rPr>
              <a:t>2/2</a:t>
            </a:r>
            <a:endParaRPr lang="el-GR" dirty="0"/>
          </a:p>
        </p:txBody>
      </p:sp>
      <p:sp>
        <p:nvSpPr>
          <p:cNvPr id="23555" name="2 - Θέση περιεχομένου"/>
          <p:cNvSpPr>
            <a:spLocks noGrp="1"/>
          </p:cNvSpPr>
          <p:nvPr>
            <p:ph sz="quarter" idx="1"/>
          </p:nvPr>
        </p:nvSpPr>
        <p:spPr/>
        <p:txBody>
          <a:bodyPr>
            <a:normAutofit/>
          </a:bodyPr>
          <a:lstStyle/>
          <a:p>
            <a:pPr eaLnBrk="1" hangingPunct="1"/>
            <a:r>
              <a:rPr lang="el-GR" altLang="el-GR" dirty="0" smtClean="0">
                <a:latin typeface="Calibri" pitchFamily="34" charset="0"/>
              </a:rPr>
              <a:t>Ένας καταθλιπτικός γονέας είναι μη διαθέσιμος με αποτέλεσμα να μην έχει την δυνατότητα να ανταποκριθεί και να καλύψει τις ανάγκες δεσμού και τις συναισθηματικής και ψυχολογικές ανάγκες του παιδιού. </a:t>
            </a:r>
            <a:endParaRPr lang="el-GR" altLang="el-GR" dirty="0" smtClean="0"/>
          </a:p>
          <a:p>
            <a:pPr eaLnBrk="1" hangingPunct="1"/>
            <a:r>
              <a:rPr lang="el-GR" altLang="el-GR" dirty="0" smtClean="0">
                <a:latin typeface="Calibri" pitchFamily="34" charset="0"/>
              </a:rPr>
              <a:t>Η αιτία αυτού είναι διότι οι δυνατότητες του γονέα για γονική ζεστασιά, ευαισθησία και για ικανότητα υπευθυνοτήτων έχουν </a:t>
            </a:r>
            <a:r>
              <a:rPr lang="el-GR" altLang="el-GR" dirty="0" smtClean="0"/>
              <a:t>χα</a:t>
            </a:r>
            <a:r>
              <a:rPr lang="el-GR" altLang="el-GR" dirty="0" smtClean="0">
                <a:latin typeface="Calibri" pitchFamily="34" charset="0"/>
              </a:rPr>
              <a:t>θεί. </a:t>
            </a: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1918723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dirty="0" smtClean="0"/>
              <a:t>Ο γονέας που αντιμετωπίζει </a:t>
            </a:r>
            <a:r>
              <a:rPr lang="el-GR" dirty="0"/>
              <a:t>διαταραχές διατροφής</a:t>
            </a:r>
          </a:p>
        </p:txBody>
      </p:sp>
      <p:sp>
        <p:nvSpPr>
          <p:cNvPr id="1536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latin typeface="Calibri" panose="020F0502020204030204" pitchFamily="34" charset="0"/>
              </a:rPr>
              <a:t>Παρόμοια όταν ένας γονέας αντιμετωπίζει διαταραχές διατροφής, έντονο άγχος ή έχει διαταραχές προσωπικότητας επηρεάζει ιδιαίτερα τη ψυχοκοινωνική κατάσταση του παιδιού </a:t>
            </a:r>
            <a:r>
              <a:rPr lang="el-GR" dirty="0" err="1" smtClean="0">
                <a:latin typeface="Calibri" panose="020F0502020204030204" pitchFamily="34" charset="0"/>
              </a:rPr>
              <a:t>εξ΄</a:t>
            </a:r>
            <a:r>
              <a:rPr lang="el-GR" dirty="0" smtClean="0">
                <a:latin typeface="Calibri" panose="020F0502020204030204" pitchFamily="34" charset="0"/>
              </a:rPr>
              <a:t> αιτίας: </a:t>
            </a:r>
          </a:p>
          <a:p>
            <a:pPr marL="320040" indent="-320040" eaLnBrk="1" fontAlgn="auto" hangingPunct="1">
              <a:spcAft>
                <a:spcPts val="0"/>
              </a:spcAft>
              <a:buFont typeface="Wingdings" pitchFamily="2" charset="2"/>
              <a:buChar char="ü"/>
              <a:defRPr/>
            </a:pPr>
            <a:r>
              <a:rPr lang="el-GR" dirty="0" smtClean="0">
                <a:latin typeface="Calibri" panose="020F0502020204030204" pitchFamily="34" charset="0"/>
              </a:rPr>
              <a:t>των προσωπικών προβλημάτων που τον απασχολούν με αποκλειστικό τρόπο, </a:t>
            </a:r>
          </a:p>
          <a:p>
            <a:pPr marL="320040" indent="-320040" eaLnBrk="1" fontAlgn="auto" hangingPunct="1">
              <a:spcAft>
                <a:spcPts val="0"/>
              </a:spcAft>
              <a:buFont typeface="Wingdings" pitchFamily="2" charset="2"/>
              <a:buChar char="ü"/>
              <a:defRPr/>
            </a:pPr>
            <a:r>
              <a:rPr lang="el-GR" dirty="0" smtClean="0">
                <a:latin typeface="Calibri" panose="020F0502020204030204" pitchFamily="34" charset="0"/>
              </a:rPr>
              <a:t>του μη πραγματικού τρόπου που αντιλαμβάνεται τις ανάγκες του ιδίου και του παιδιού, και </a:t>
            </a:r>
          </a:p>
          <a:p>
            <a:pPr marL="320040" indent="-320040" eaLnBrk="1" fontAlgn="auto" hangingPunct="1">
              <a:spcAft>
                <a:spcPts val="0"/>
              </a:spcAft>
              <a:buFont typeface="Wingdings" pitchFamily="2" charset="2"/>
              <a:buChar char="ü"/>
              <a:defRPr/>
            </a:pPr>
            <a:r>
              <a:rPr lang="el-GR" dirty="0" smtClean="0">
                <a:latin typeface="Calibri" panose="020F0502020204030204" pitchFamily="34" charset="0"/>
              </a:rPr>
              <a:t>των κοινωνικών προβλημάτων που αντιμετωπίζει.</a:t>
            </a:r>
          </a:p>
          <a:p>
            <a:pPr marL="320040" indent="-320040" eaLnBrk="1" fontAlgn="auto" hangingPunct="1">
              <a:spcAft>
                <a:spcPts val="0"/>
              </a:spcAft>
              <a:buFont typeface="Wingdings"/>
              <a:buChar char=""/>
              <a:defRPr/>
            </a:pPr>
            <a:endParaRPr lang="el-GR" dirty="0" smtClean="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3169787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rtlCol="0">
            <a:noAutofit/>
          </a:bodyPr>
          <a:lstStyle/>
          <a:p>
            <a:pPr marL="320040" indent="-320040" eaLnBrk="1" fontAlgn="auto" hangingPunct="1">
              <a:spcBef>
                <a:spcPts val="900"/>
              </a:spcBef>
              <a:spcAft>
                <a:spcPts val="0"/>
              </a:spcAft>
              <a:buFont typeface="Wingdings" pitchFamily="2" charset="2"/>
              <a:buChar char="ü"/>
              <a:defRPr/>
            </a:pPr>
            <a:r>
              <a:rPr lang="el-GR" sz="2300" dirty="0" smtClean="0"/>
              <a:t>Διαρκή σταθερή φροντίδα.</a:t>
            </a:r>
          </a:p>
          <a:p>
            <a:pPr marL="320040" indent="-320040" eaLnBrk="1" fontAlgn="auto" hangingPunct="1">
              <a:spcBef>
                <a:spcPts val="900"/>
              </a:spcBef>
              <a:spcAft>
                <a:spcPts val="0"/>
              </a:spcAft>
              <a:buFont typeface="Wingdings" pitchFamily="2" charset="2"/>
              <a:buChar char="ü"/>
              <a:defRPr/>
            </a:pPr>
            <a:r>
              <a:rPr lang="el-GR" sz="2300" dirty="0" smtClean="0"/>
              <a:t>Υποστήριξη κατά την περίοδο της νοσηλείας του γονέα.</a:t>
            </a:r>
          </a:p>
          <a:p>
            <a:pPr marL="320040" indent="-320040" eaLnBrk="1" fontAlgn="auto" hangingPunct="1">
              <a:spcBef>
                <a:spcPts val="900"/>
              </a:spcBef>
              <a:spcAft>
                <a:spcPts val="0"/>
              </a:spcAft>
              <a:buFont typeface="Wingdings" pitchFamily="2" charset="2"/>
              <a:buChar char="ü"/>
              <a:defRPr/>
            </a:pPr>
            <a:r>
              <a:rPr lang="el-GR" sz="2300" dirty="0" smtClean="0"/>
              <a:t>Ασφαλές περιβάλλον φιλοξενίας σε περιπτώσεις κρίσεων.</a:t>
            </a:r>
          </a:p>
          <a:p>
            <a:pPr marL="320040" indent="-320040" eaLnBrk="1" fontAlgn="auto" hangingPunct="1">
              <a:spcBef>
                <a:spcPts val="900"/>
              </a:spcBef>
              <a:spcAft>
                <a:spcPts val="0"/>
              </a:spcAft>
              <a:buFont typeface="Wingdings" pitchFamily="2" charset="2"/>
              <a:buChar char="ü"/>
              <a:defRPr/>
            </a:pPr>
            <a:r>
              <a:rPr lang="el-GR" sz="2300" dirty="0" smtClean="0"/>
              <a:t>Υποστήριξη για την δίχως διακοπές παρακολούθησης του σχολικού προγράμματος.</a:t>
            </a:r>
          </a:p>
          <a:p>
            <a:pPr marL="320040" indent="-320040" eaLnBrk="1" fontAlgn="auto" hangingPunct="1">
              <a:spcBef>
                <a:spcPts val="900"/>
              </a:spcBef>
              <a:spcAft>
                <a:spcPts val="0"/>
              </a:spcAft>
              <a:buFont typeface="Wingdings" pitchFamily="2" charset="2"/>
              <a:buChar char="ü"/>
              <a:defRPr/>
            </a:pPr>
            <a:r>
              <a:rPr lang="el-GR" sz="2300" dirty="0" smtClean="0"/>
              <a:t>Επεξηγήσεις για τα θέματα που αφορούν την ψυχική ασθένεια των γονέων. </a:t>
            </a:r>
          </a:p>
          <a:p>
            <a:pPr marL="320040" indent="-320040" eaLnBrk="1" fontAlgn="auto" hangingPunct="1">
              <a:spcBef>
                <a:spcPts val="900"/>
              </a:spcBef>
              <a:spcAft>
                <a:spcPts val="0"/>
              </a:spcAft>
              <a:buFont typeface="Wingdings" pitchFamily="2" charset="2"/>
              <a:buChar char="ü"/>
              <a:defRPr/>
            </a:pPr>
            <a:r>
              <a:rPr lang="el-GR" sz="2300" dirty="0" smtClean="0"/>
              <a:t>Ενήλικα που να εμπιστευθούν ώστε να εκφράζονται να συζητούν τους φόβους, τις ενοχές και τις ανησυχίες.</a:t>
            </a:r>
          </a:p>
          <a:p>
            <a:pPr marL="320040" indent="-320040" eaLnBrk="1" fontAlgn="auto" hangingPunct="1">
              <a:spcBef>
                <a:spcPts val="900"/>
              </a:spcBef>
              <a:spcAft>
                <a:spcPts val="0"/>
              </a:spcAft>
              <a:buFont typeface="Wingdings" pitchFamily="2" charset="2"/>
              <a:buChar char="ü"/>
              <a:defRPr/>
            </a:pPr>
            <a:r>
              <a:rPr lang="el-GR" sz="2300" dirty="0" smtClean="0"/>
              <a:t>Προγράμματα που να δίνουν την ευκαιρία της συνάντησής τους με άλλα παιδιά.</a:t>
            </a:r>
          </a:p>
          <a:p>
            <a:pPr marL="320040" indent="-320040" eaLnBrk="1" fontAlgn="auto" hangingPunct="1">
              <a:spcBef>
                <a:spcPts val="900"/>
              </a:spcBef>
              <a:spcAft>
                <a:spcPts val="0"/>
              </a:spcAft>
              <a:buFont typeface="Arial" pitchFamily="34" charset="0"/>
              <a:buChar char="•"/>
              <a:defRPr/>
            </a:pPr>
            <a:endParaRPr lang="el-GR" sz="2300" dirty="0" smtClean="0"/>
          </a:p>
        </p:txBody>
      </p:sp>
      <p:sp>
        <p:nvSpPr>
          <p:cNvPr id="2" name="Τίτλος 1"/>
          <p:cNvSpPr>
            <a:spLocks noGrp="1"/>
          </p:cNvSpPr>
          <p:nvPr>
            <p:ph type="title"/>
          </p:nvPr>
        </p:nvSpPr>
        <p:spPr/>
        <p:txBody>
          <a:bodyPr>
            <a:noAutofit/>
          </a:bodyPr>
          <a:lstStyle/>
          <a:p>
            <a:r>
              <a:rPr lang="el-GR" dirty="0" smtClean="0"/>
              <a:t>Οι ανάγκες </a:t>
            </a:r>
            <a:r>
              <a:rPr lang="el-GR" dirty="0"/>
              <a:t>των παιδιών με ψυχικά </a:t>
            </a:r>
            <a:r>
              <a:rPr lang="el-GR" dirty="0" smtClean="0"/>
              <a:t/>
            </a:r>
            <a:br>
              <a:rPr lang="el-GR" dirty="0" smtClean="0"/>
            </a:br>
            <a:r>
              <a:rPr lang="el-GR" dirty="0" smtClean="0"/>
              <a:t>ασθενή γονέα: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856639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rtlCol="0">
            <a:noAutofit/>
          </a:bodyPr>
          <a:lstStyle/>
          <a:p>
            <a:pPr marL="320040" indent="-320040" eaLnBrk="1" fontAlgn="auto" hangingPunct="1">
              <a:spcBef>
                <a:spcPts val="900"/>
              </a:spcBef>
              <a:spcAft>
                <a:spcPts val="0"/>
              </a:spcAft>
              <a:buFont typeface="Wingdings" pitchFamily="2" charset="2"/>
              <a:buChar char="ü"/>
              <a:defRPr/>
            </a:pPr>
            <a:r>
              <a:rPr lang="el-GR" sz="2300" dirty="0" smtClean="0"/>
              <a:t>Διαρκή και σταθερή σχέση με ειδικό για την υποστήριξή τους. </a:t>
            </a:r>
          </a:p>
          <a:p>
            <a:pPr marL="320040" indent="-320040" eaLnBrk="1" fontAlgn="auto" hangingPunct="1">
              <a:spcBef>
                <a:spcPts val="900"/>
              </a:spcBef>
              <a:spcAft>
                <a:spcPts val="0"/>
              </a:spcAft>
              <a:buFont typeface="Wingdings" pitchFamily="2" charset="2"/>
              <a:buChar char="ü"/>
              <a:defRPr/>
            </a:pPr>
            <a:r>
              <a:rPr lang="el-GR" sz="2300" dirty="0" smtClean="0"/>
              <a:t>Ομάδα αυτοβοήθειας για την υποστήριξή τους.</a:t>
            </a:r>
          </a:p>
          <a:p>
            <a:pPr marL="320040" indent="-320040" eaLnBrk="1" fontAlgn="auto" hangingPunct="1">
              <a:spcBef>
                <a:spcPts val="900"/>
              </a:spcBef>
              <a:spcAft>
                <a:spcPts val="0"/>
              </a:spcAft>
              <a:buFont typeface="Wingdings" pitchFamily="2" charset="2"/>
              <a:buChar char="ü"/>
              <a:defRPr/>
            </a:pPr>
            <a:r>
              <a:rPr lang="el-GR" sz="2300" dirty="0" smtClean="0"/>
              <a:t>Επανεκτιμήσεις σχετικά με την ποιότητα της ανταπόκρισής τους στο </a:t>
            </a:r>
            <a:r>
              <a:rPr lang="el-GR" sz="2300" dirty="0" err="1" smtClean="0"/>
              <a:t>γονεϊκό</a:t>
            </a:r>
            <a:r>
              <a:rPr lang="el-GR" sz="2300" dirty="0" smtClean="0"/>
              <a:t> τους ρόλο.</a:t>
            </a:r>
          </a:p>
          <a:p>
            <a:pPr marL="320040" indent="-320040" eaLnBrk="1" fontAlgn="auto" hangingPunct="1">
              <a:spcBef>
                <a:spcPts val="900"/>
              </a:spcBef>
              <a:spcAft>
                <a:spcPts val="0"/>
              </a:spcAft>
              <a:buFont typeface="Wingdings" pitchFamily="2" charset="2"/>
              <a:buChar char="ü"/>
              <a:defRPr/>
            </a:pPr>
            <a:r>
              <a:rPr lang="el-GR" sz="2300" dirty="0" smtClean="0"/>
              <a:t>Ποιότητα φροντίδας για τα παιδιά τους.</a:t>
            </a:r>
          </a:p>
          <a:p>
            <a:pPr marL="320040" indent="-320040" eaLnBrk="1" fontAlgn="auto" hangingPunct="1">
              <a:spcBef>
                <a:spcPts val="900"/>
              </a:spcBef>
              <a:spcAft>
                <a:spcPts val="0"/>
              </a:spcAft>
              <a:buFont typeface="Wingdings" pitchFamily="2" charset="2"/>
              <a:buChar char="ü"/>
              <a:defRPr/>
            </a:pPr>
            <a:r>
              <a:rPr lang="el-GR" sz="2300" dirty="0" smtClean="0"/>
              <a:t>Ευχάριστο περιβάλλον για τα παιδιά όταν τους επισκέπτονται στη μονάδα ψυχιατρικής τους νοσηλείας.</a:t>
            </a:r>
          </a:p>
          <a:p>
            <a:pPr marL="320040" indent="-320040" eaLnBrk="1" fontAlgn="auto" hangingPunct="1">
              <a:spcBef>
                <a:spcPts val="900"/>
              </a:spcBef>
              <a:spcAft>
                <a:spcPts val="0"/>
              </a:spcAft>
              <a:buFont typeface="Wingdings" pitchFamily="2" charset="2"/>
              <a:buChar char="ü"/>
              <a:defRPr/>
            </a:pPr>
            <a:r>
              <a:rPr lang="el-GR" sz="2300" dirty="0" smtClean="0"/>
              <a:t>Κατάλληλη μονάδα φιλοξενίας των παιδιών τους όταν βρίσκονται σε αδυναμία να τα φροντίζουν.</a:t>
            </a:r>
          </a:p>
          <a:p>
            <a:pPr marL="320040" indent="-320040" eaLnBrk="1" fontAlgn="auto" hangingPunct="1">
              <a:spcBef>
                <a:spcPts val="900"/>
              </a:spcBef>
              <a:spcAft>
                <a:spcPts val="0"/>
              </a:spcAft>
              <a:buFont typeface="Wingdings" pitchFamily="2" charset="2"/>
              <a:buChar char="ü"/>
              <a:defRPr/>
            </a:pPr>
            <a:r>
              <a:rPr lang="el-GR" sz="2300" dirty="0" smtClean="0"/>
              <a:t>Κατανόηση της ψυχικής ασθένειας από το ευρύτερο κοινό και την κοινότητα, αλλά και από τις ίδιες τις οικογένειές τους.</a:t>
            </a:r>
          </a:p>
          <a:p>
            <a:pPr marL="320040" indent="-320040" eaLnBrk="1" fontAlgn="auto" hangingPunct="1">
              <a:spcBef>
                <a:spcPts val="900"/>
              </a:spcBef>
              <a:spcAft>
                <a:spcPts val="0"/>
              </a:spcAft>
              <a:buFont typeface="Arial" pitchFamily="34" charset="0"/>
              <a:buChar char="•"/>
              <a:defRPr/>
            </a:pPr>
            <a:endParaRPr lang="el-GR" sz="2300" dirty="0" smtClean="0"/>
          </a:p>
        </p:txBody>
      </p:sp>
      <p:sp>
        <p:nvSpPr>
          <p:cNvPr id="2" name="Τίτλος 1"/>
          <p:cNvSpPr>
            <a:spLocks noGrp="1"/>
          </p:cNvSpPr>
          <p:nvPr>
            <p:ph type="title"/>
          </p:nvPr>
        </p:nvSpPr>
        <p:spPr/>
        <p:txBody>
          <a:bodyPr>
            <a:normAutofit/>
          </a:bodyPr>
          <a:lstStyle/>
          <a:p>
            <a:r>
              <a:rPr lang="el-GR" sz="3200" dirty="0"/>
              <a:t>Οι ανάγκες των ψυχικά ασθενών </a:t>
            </a:r>
            <a:r>
              <a:rPr lang="el-GR" sz="3200" dirty="0" smtClean="0"/>
              <a:t>γονέων: </a:t>
            </a:r>
            <a:endParaRPr lang="el-GR" sz="32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883368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2 - Θέση περιεχομένου"/>
          <p:cNvSpPr>
            <a:spLocks noGrp="1"/>
          </p:cNvSpPr>
          <p:nvPr>
            <p:ph sz="quarter" idx="1"/>
          </p:nvPr>
        </p:nvSpPr>
        <p:spPr>
          <a:xfrm>
            <a:off x="612648" y="1988840"/>
            <a:ext cx="8153400" cy="4107160"/>
          </a:xfrm>
        </p:spPr>
        <p:txBody>
          <a:bodyPr/>
          <a:lstStyle/>
          <a:p>
            <a:pPr algn="ctr" eaLnBrk="1" hangingPunct="1">
              <a:buFont typeface="Arial" charset="0"/>
              <a:buNone/>
            </a:pPr>
            <a:r>
              <a:rPr lang="el-GR" altLang="el-GR" sz="2600" b="1" dirty="0" smtClean="0"/>
              <a:t>Όταν η μάμα ή ο μπαμπάς αντιμετωπίζουν σοβαρά προβλήματα ψυχικής υγείας </a:t>
            </a:r>
          </a:p>
          <a:p>
            <a:pPr algn="ctr" eaLnBrk="1" hangingPunct="1">
              <a:buFont typeface="Arial" charset="0"/>
              <a:buNone/>
            </a:pPr>
            <a:endParaRPr lang="el-GR" altLang="el-GR" b="1" dirty="0" smtClean="0"/>
          </a:p>
          <a:p>
            <a:pPr algn="ctr" eaLnBrk="1" hangingPunct="1">
              <a:buFont typeface="Arial" charset="0"/>
              <a:buNone/>
            </a:pPr>
            <a:r>
              <a:rPr lang="el-GR" altLang="el-GR" b="1" dirty="0" smtClean="0"/>
              <a:t>Τι μπορούμε να πούμε στα παιδιά;</a:t>
            </a:r>
            <a:endParaRPr lang="el-GR" altLang="el-GR" dirty="0" smtClean="0"/>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3757502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Ψυχική ασθένεια και </a:t>
            </a:r>
            <a:r>
              <a:rPr lang="el-GR" dirty="0" err="1" smtClean="0"/>
              <a:t>γονεϊκός</a:t>
            </a:r>
            <a:r>
              <a:rPr lang="el-GR" dirty="0" smtClean="0"/>
              <a:t> ρόλος</a:t>
            </a:r>
            <a:endParaRPr lang="el-GR" dirty="0"/>
          </a:p>
        </p:txBody>
      </p:sp>
      <p:sp>
        <p:nvSpPr>
          <p:cNvPr id="3075" name="2 - Θέση περιεχομένου"/>
          <p:cNvSpPr>
            <a:spLocks noGrp="1"/>
          </p:cNvSpPr>
          <p:nvPr>
            <p:ph sz="quarter" idx="1"/>
          </p:nvPr>
        </p:nvSpPr>
        <p:spPr>
          <a:xfrm>
            <a:off x="612648" y="1600200"/>
            <a:ext cx="8153400" cy="4997152"/>
          </a:xfrm>
        </p:spPr>
        <p:txBody>
          <a:bodyPr>
            <a:normAutofit/>
          </a:bodyPr>
          <a:lstStyle/>
          <a:p>
            <a:pPr marL="320040" indent="-320040" eaLnBrk="1" fontAlgn="auto" hangingPunct="1">
              <a:spcAft>
                <a:spcPts val="0"/>
              </a:spcAft>
              <a:buFont typeface="Wingdings"/>
              <a:buChar char=""/>
              <a:defRPr/>
            </a:pPr>
            <a:r>
              <a:rPr lang="el-GR" dirty="0" smtClean="0">
                <a:latin typeface="Calibri" pitchFamily="34" charset="0"/>
              </a:rPr>
              <a:t>Η ψυχική ασθένεια είναι παράγοντας που επηρεάζει αρνητικά την δυνατότητα ανταπόκρισης των ατόμων στις απαιτήσεις του </a:t>
            </a:r>
            <a:r>
              <a:rPr lang="el-GR" dirty="0" err="1" smtClean="0">
                <a:latin typeface="Calibri" pitchFamily="34" charset="0"/>
              </a:rPr>
              <a:t>γονεϊκού</a:t>
            </a:r>
            <a:r>
              <a:rPr lang="el-GR" dirty="0" smtClean="0">
                <a:latin typeface="Calibri" pitchFamily="34" charset="0"/>
              </a:rPr>
              <a:t> ρόλου.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Αποτέλεσμα αυτού είναι ότι τα παιδιά ψυχικά ασθενών γονέων, συγκριτικά με τα υπόλοιπα παιδιά, να έχουν αυξημένες πιθανότητες να αντιμετωπίσουν και να εμφανίσουν ψυχοκοινωνικά προβλήματα κατά τη διάρκεια της ανάπτυξής τους. </a:t>
            </a:r>
            <a:endParaRPr lang="el-GR" dirty="0" smtClean="0"/>
          </a:p>
          <a:p>
            <a:pPr marL="320040" indent="-320040" eaLnBrk="1" fontAlgn="auto" hangingPunct="1">
              <a:spcAft>
                <a:spcPts val="0"/>
              </a:spcAft>
              <a:buFont typeface="Wingdings"/>
              <a:buChar char=""/>
              <a:defRPr/>
            </a:pPr>
            <a:r>
              <a:rPr lang="el-GR" dirty="0" smtClean="0">
                <a:latin typeface="Calibri" pitchFamily="34" charset="0"/>
              </a:rPr>
              <a:t>Το γεγονός αυτό οφείλεται στις επιπτώσεις που επιφέρει η ψυχική ασθένεια στην λειτουργικότητα της οικογένειας. </a:t>
            </a:r>
            <a:endParaRPr 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7475131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Τίτλος"/>
          <p:cNvSpPr>
            <a:spLocks noGrp="1"/>
          </p:cNvSpPr>
          <p:nvPr>
            <p:ph type="title"/>
          </p:nvPr>
        </p:nvSpPr>
        <p:spPr/>
        <p:txBody>
          <a:bodyPr>
            <a:noAutofit/>
          </a:bodyPr>
          <a:lstStyle/>
          <a:p>
            <a:pPr eaLnBrk="1" fontAlgn="auto" hangingPunct="1">
              <a:spcAft>
                <a:spcPts val="0"/>
              </a:spcAft>
              <a:defRPr/>
            </a:pPr>
            <a:r>
              <a:rPr lang="el-GR" b="1" dirty="0" smtClean="0"/>
              <a:t>Τα προβλήματα των γονιών πλήττουν </a:t>
            </a:r>
            <a:br>
              <a:rPr lang="el-GR" b="1" dirty="0" smtClean="0"/>
            </a:br>
            <a:r>
              <a:rPr lang="el-GR" b="1" dirty="0" smtClean="0"/>
              <a:t>όλη την </a:t>
            </a:r>
            <a:r>
              <a:rPr lang="el-GR" b="1" dirty="0" smtClean="0"/>
              <a:t>οικογένεια </a:t>
            </a:r>
            <a:r>
              <a:rPr lang="el-GR" sz="2800" b="0" dirty="0" smtClean="0"/>
              <a:t>1/2</a:t>
            </a:r>
            <a:endParaRPr lang="el-GR" sz="2800" b="0" dirty="0" smtClean="0"/>
          </a:p>
        </p:txBody>
      </p:sp>
      <p:sp>
        <p:nvSpPr>
          <p:cNvPr id="19459"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Όταν οι γονείς έχουν προβλήματα, κανείς δεν μένει στο απυρόβλητο. Ολόκληρη η οικογένεια και ο τρόπος λειτουργίας της υφίστανται τις συνέπειες. Πόσο μάλλον τα παιδιά, για τα οποία οι γονείς είναι πρότυπα αλλά και κυριότερη πηγή ασφάλειάς τους. </a:t>
            </a:r>
          </a:p>
          <a:p>
            <a:pPr marL="320040" indent="-320040" eaLnBrk="1" fontAlgn="auto" hangingPunct="1">
              <a:spcAft>
                <a:spcPts val="0"/>
              </a:spcAft>
              <a:buFont typeface="Wingdings"/>
              <a:buChar char=""/>
              <a:defRPr/>
            </a:pPr>
            <a:r>
              <a:rPr lang="el-GR" dirty="0" smtClean="0"/>
              <a:t>Συχνά, μάλιστα, τα παιδιά και οι έφηβοι ρίχνουν στον εαυτό τους το φταίξιμο για τα προβλήματα των γονιών τους. Έτσι, καταλήγουν είτε να αναλαμβάνουν υπερβολικές ευθύνες μέσα στην οικογένεια είτε, το αντίθετο, δηλαδή να κάνουν τα πάντα για να ξεφύγουν από την οικογένεια.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41882050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2 - Θέση περιεχομένου"/>
          <p:cNvSpPr>
            <a:spLocks noGrp="1"/>
          </p:cNvSpPr>
          <p:nvPr>
            <p:ph sz="quarter" idx="1"/>
          </p:nvPr>
        </p:nvSpPr>
        <p:spPr/>
        <p:txBody>
          <a:bodyPr>
            <a:normAutofit/>
          </a:bodyPr>
          <a:lstStyle/>
          <a:p>
            <a:pPr eaLnBrk="1" hangingPunct="1"/>
            <a:r>
              <a:rPr lang="el-GR" altLang="el-GR" dirty="0" smtClean="0"/>
              <a:t>Τα παιδιά αντιμετωπίζουν τα δικά τους προβλήματα, στον παιδικό σταθμό ή στο σχολείο, με τους φίλους, τα άλλα παιδιά ή τους ενηλίκους. </a:t>
            </a:r>
          </a:p>
          <a:p>
            <a:pPr eaLnBrk="1" hangingPunct="1"/>
            <a:r>
              <a:rPr lang="el-GR" altLang="el-GR" dirty="0" smtClean="0"/>
              <a:t>Όμως, μερικές φορές τα παιδιά γίνονται «γονείς των γονιών τους», παραμερίζοντας τις δικές τους ανάγκες και τα συναισθήματα για το καλό της οικογένειας. </a:t>
            </a:r>
          </a:p>
          <a:p>
            <a:pPr eaLnBrk="1" hangingPunct="1"/>
            <a:r>
              <a:rPr lang="el-GR" altLang="el-GR" dirty="0" smtClean="0"/>
              <a:t>Κατά συνέπεια, τα παιδιά και οι έφηβοι χρήζουν σημαντικής υποστήριξης όταν οι γονείς τους πάσχουν από ψυχικές διαταραχές ή σοβαρά προβλήματα ψυχικής υγείας.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
        <p:nvSpPr>
          <p:cNvPr id="6" name="1 - Τίτλος"/>
          <p:cNvSpPr>
            <a:spLocks noGrp="1"/>
          </p:cNvSpPr>
          <p:nvPr>
            <p:ph type="title"/>
          </p:nvPr>
        </p:nvSpPr>
        <p:spPr>
          <a:xfrm>
            <a:off x="612648" y="228600"/>
            <a:ext cx="8153400" cy="990600"/>
          </a:xfrm>
        </p:spPr>
        <p:txBody>
          <a:bodyPr>
            <a:noAutofit/>
          </a:bodyPr>
          <a:lstStyle/>
          <a:p>
            <a:pPr eaLnBrk="1" fontAlgn="auto" hangingPunct="1">
              <a:spcAft>
                <a:spcPts val="0"/>
              </a:spcAft>
              <a:defRPr/>
            </a:pPr>
            <a:r>
              <a:rPr lang="el-GR" b="1" dirty="0" smtClean="0"/>
              <a:t>Τα προβλήματα των γονιών πλήττουν </a:t>
            </a:r>
            <a:br>
              <a:rPr lang="el-GR" b="1" dirty="0" smtClean="0"/>
            </a:br>
            <a:r>
              <a:rPr lang="el-GR" b="1" dirty="0" smtClean="0"/>
              <a:t>όλη την </a:t>
            </a:r>
            <a:r>
              <a:rPr lang="el-GR" b="1" dirty="0" smtClean="0"/>
              <a:t>οικογένεια </a:t>
            </a:r>
            <a:r>
              <a:rPr lang="el-GR" sz="2800" b="0" dirty="0"/>
              <a:t>2</a:t>
            </a:r>
            <a:r>
              <a:rPr lang="el-GR" sz="2800" b="0" dirty="0" smtClean="0"/>
              <a:t>/2</a:t>
            </a:r>
            <a:endParaRPr lang="el-GR" sz="2800" b="0" dirty="0" smtClean="0"/>
          </a:p>
        </p:txBody>
      </p:sp>
    </p:spTree>
    <p:extLst>
      <p:ext uri="{BB962C8B-B14F-4D97-AF65-F5344CB8AC3E}">
        <p14:creationId xmlns:p14="http://schemas.microsoft.com/office/powerpoint/2010/main" val="157526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a:bodyPr>
          <a:lstStyle/>
          <a:p>
            <a:pPr eaLnBrk="1" fontAlgn="auto" hangingPunct="1">
              <a:spcAft>
                <a:spcPts val="0"/>
              </a:spcAft>
              <a:defRPr/>
            </a:pPr>
            <a:r>
              <a:rPr lang="el-GR" b="1" dirty="0" smtClean="0"/>
              <a:t>Τι </a:t>
            </a:r>
            <a:r>
              <a:rPr lang="el-GR" b="1" dirty="0" smtClean="0"/>
              <a:t>συμβαίνει στους γονείς</a:t>
            </a:r>
            <a:r>
              <a:rPr lang="el-GR" b="1" dirty="0" smtClean="0"/>
              <a:t>; </a:t>
            </a:r>
            <a:r>
              <a:rPr lang="el-GR" sz="2800" b="0" dirty="0" smtClean="0"/>
              <a:t>1/4</a:t>
            </a:r>
            <a:endParaRPr lang="el-GR" sz="2800" dirty="0" smtClean="0"/>
          </a:p>
        </p:txBody>
      </p:sp>
      <p:sp>
        <p:nvSpPr>
          <p:cNvPr id="30723" name="2 - Θέση περιεχομένου"/>
          <p:cNvSpPr>
            <a:spLocks noGrp="1"/>
          </p:cNvSpPr>
          <p:nvPr>
            <p:ph sz="quarter" idx="1"/>
          </p:nvPr>
        </p:nvSpPr>
        <p:spPr/>
        <p:txBody>
          <a:bodyPr>
            <a:normAutofit/>
          </a:bodyPr>
          <a:lstStyle/>
          <a:p>
            <a:pPr eaLnBrk="1" hangingPunct="1"/>
            <a:r>
              <a:rPr lang="el-GR" altLang="el-GR" dirty="0" smtClean="0"/>
              <a:t>Η συμβίωση με ένα γονιό που πάσχει από κατάθλιψη ή από κάποιας μορφής ψύχωση αποτελεί συχνά μία δύσκολη και τρομαχτική εμπειρία για τα μικρά παιδιά, καθώς και μία ακατανόητη και μη </a:t>
            </a:r>
            <a:r>
              <a:rPr lang="el-GR" altLang="el-GR" dirty="0" err="1" smtClean="0"/>
              <a:t>διαχειρίσιμη</a:t>
            </a:r>
            <a:r>
              <a:rPr lang="el-GR" altLang="el-GR" dirty="0" smtClean="0"/>
              <a:t> κατάσταση για τους εφήβους. </a:t>
            </a:r>
          </a:p>
          <a:p>
            <a:pPr eaLnBrk="1" hangingPunct="1"/>
            <a:r>
              <a:rPr lang="el-GR" altLang="el-GR" dirty="0" smtClean="0"/>
              <a:t>Τα παιδιά δυσκολεύονται να κατανοήσουν ένα γονιό που πάσχει από κάποια ψυχική διαταραχή. </a:t>
            </a:r>
          </a:p>
          <a:p>
            <a:pPr eaLnBrk="1" hangingPunct="1"/>
            <a:r>
              <a:rPr lang="el-GR" altLang="el-GR" dirty="0" smtClean="0"/>
              <a:t>Οι συναισθηματικά διαταραγμένοι γονείς μπορεί να βουλιάξουν μέσα στον δικό τους εσωτερικό κόσμο και να γίνουν απρόσιτοι στα παιδιά τους.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14216744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Τι συμβαίνει στους γονείς; </a:t>
            </a:r>
            <a:r>
              <a:rPr lang="el-GR" sz="2800" b="0" dirty="0" smtClean="0">
                <a:solidFill>
                  <a:srgbClr val="775F55">
                    <a:lumMod val="75000"/>
                  </a:srgbClr>
                </a:solidFill>
              </a:rPr>
              <a:t>2/4</a:t>
            </a:r>
            <a:endParaRPr lang="el-GR" dirty="0"/>
          </a:p>
        </p:txBody>
      </p:sp>
      <p:sp>
        <p:nvSpPr>
          <p:cNvPr id="31747" name="2 - Θέση περιεχομένου"/>
          <p:cNvSpPr>
            <a:spLocks noGrp="1"/>
          </p:cNvSpPr>
          <p:nvPr>
            <p:ph sz="quarter" idx="1"/>
          </p:nvPr>
        </p:nvSpPr>
        <p:spPr/>
        <p:txBody>
          <a:bodyPr>
            <a:normAutofit/>
          </a:bodyPr>
          <a:lstStyle/>
          <a:p>
            <a:pPr eaLnBrk="1" hangingPunct="1"/>
            <a:r>
              <a:rPr lang="el-GR" altLang="el-GR" dirty="0" smtClean="0"/>
              <a:t>Συχνά, είναι ανίκανοι να αναλάβουν ακόμη και τις πιο απλές ευθύνες του σπιτιού και της οικογένειας. Η οικογενειακή ζωή αλλάζει δραματικά. </a:t>
            </a:r>
          </a:p>
          <a:p>
            <a:pPr eaLnBrk="1" hangingPunct="1"/>
            <a:r>
              <a:rPr lang="el-GR" altLang="el-GR" dirty="0" smtClean="0"/>
              <a:t>Πολλές φορές, τα παιδιά που ζουν σε μία </a:t>
            </a:r>
            <a:r>
              <a:rPr lang="el-GR" altLang="el-GR" dirty="0" err="1" smtClean="0"/>
              <a:t>μονογονεϊκή</a:t>
            </a:r>
            <a:r>
              <a:rPr lang="el-GR" altLang="el-GR" dirty="0" smtClean="0"/>
              <a:t> οικογένεια, υπό αυτές τις συνθήκες, δεν τρέφονται κανονικά. Κανείς δεν καθαρίζει το σπίτι, δεν βάζει πλυντήριο, και κανείς δεν παρακολουθεί εάν πηγαίνουν στο σχολείο ή εάν κάνουν τα μαθήματά τους.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2692455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Τι συμβαίνει στους γονείς; </a:t>
            </a:r>
            <a:r>
              <a:rPr lang="el-GR" sz="2800" b="0" dirty="0" smtClean="0">
                <a:solidFill>
                  <a:srgbClr val="775F55">
                    <a:lumMod val="75000"/>
                  </a:srgbClr>
                </a:solidFill>
              </a:rPr>
              <a:t>3/4</a:t>
            </a:r>
            <a:endParaRPr lang="el-GR" dirty="0"/>
          </a:p>
        </p:txBody>
      </p:sp>
      <p:sp>
        <p:nvSpPr>
          <p:cNvPr id="32771" name="2 - Θέση περιεχομένου"/>
          <p:cNvSpPr>
            <a:spLocks noGrp="1"/>
          </p:cNvSpPr>
          <p:nvPr>
            <p:ph sz="quarter" idx="1"/>
          </p:nvPr>
        </p:nvSpPr>
        <p:spPr/>
        <p:txBody>
          <a:bodyPr>
            <a:normAutofit/>
          </a:bodyPr>
          <a:lstStyle/>
          <a:p>
            <a:pPr eaLnBrk="1" hangingPunct="1"/>
            <a:r>
              <a:rPr lang="el-GR" altLang="el-GR" dirty="0" smtClean="0"/>
              <a:t>Η συμπεριφορά των μητέρων ή των πατέρων που πάσχουν από ψυχικές διαταραχές διαφέρει από τη συμπεριφορά τους προτού αρρωστήσουν – λένε παράξενα πράγματα, για παράδειγμα ότι τους καταδιώκουν ή ότι το φαγητό τους έχει δηλητήριο. </a:t>
            </a:r>
          </a:p>
          <a:p>
            <a:pPr eaLnBrk="1" hangingPunct="1"/>
            <a:r>
              <a:rPr lang="el-GR" altLang="el-GR" dirty="0" smtClean="0"/>
              <a:t>Τα παιδιά ίσως δυσκολευτούν να διακρίνουν την πραγματικότητα από τη φαντασία. </a:t>
            </a:r>
          </a:p>
          <a:p>
            <a:pPr eaLnBrk="1" hangingPunct="1"/>
            <a:r>
              <a:rPr lang="el-GR" altLang="el-GR" dirty="0" smtClean="0"/>
              <a:t>Οι γονείς μπορεί να τα τραβήξουν στο φανταστικό κόσμο τους με καταστροφικό τρόπο. </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3166564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Τι συμβαίνει στους γονείς; </a:t>
            </a:r>
            <a:r>
              <a:rPr lang="el-GR" sz="2800" b="0" dirty="0" smtClean="0">
                <a:solidFill>
                  <a:srgbClr val="775F55">
                    <a:lumMod val="75000"/>
                  </a:srgbClr>
                </a:solidFill>
              </a:rPr>
              <a:t>4/4</a:t>
            </a:r>
            <a:endParaRPr lang="el-GR" dirty="0"/>
          </a:p>
        </p:txBody>
      </p:sp>
      <p:sp>
        <p:nvSpPr>
          <p:cNvPr id="33795" name="2 - Θέση περιεχομένου"/>
          <p:cNvSpPr>
            <a:spLocks noGrp="1"/>
          </p:cNvSpPr>
          <p:nvPr>
            <p:ph sz="quarter" idx="1"/>
          </p:nvPr>
        </p:nvSpPr>
        <p:spPr/>
        <p:txBody>
          <a:bodyPr>
            <a:normAutofit/>
          </a:bodyPr>
          <a:lstStyle/>
          <a:p>
            <a:pPr eaLnBrk="1" hangingPunct="1"/>
            <a:r>
              <a:rPr lang="el-GR" altLang="el-GR" dirty="0" smtClean="0"/>
              <a:t>Μερικές φορές η συμπεριφορά των γονιών, παρουσία γειτόνων ή φίλων, κάνει τα παιδιά να ντρέπονται. </a:t>
            </a:r>
          </a:p>
          <a:p>
            <a:pPr eaLnBrk="1" hangingPunct="1"/>
            <a:r>
              <a:rPr lang="el-GR" altLang="el-GR" dirty="0" smtClean="0"/>
              <a:t>Ο ασθενής γονιός μπορεί να αποδειχθεί απρόβλεπτος, να ξεσπά σε αιφνίδιες κρίσεις θυμού και να προκαλεί φόβο στα παιδιά. </a:t>
            </a:r>
          </a:p>
          <a:p>
            <a:pPr eaLnBrk="1" hangingPunct="1"/>
            <a:r>
              <a:rPr lang="el-GR" altLang="el-GR" dirty="0" smtClean="0"/>
              <a:t>Ακόμη, τα παιδιά μπορεί να φοβούνται ότι η μαμά θα δώσει τέλος στη ζωή της ή ότι επιστρέφοντας στο σπίτι θα βρουν τον μπαμπά νεκρό.</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2036770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normAutofit/>
          </a:bodyPr>
          <a:lstStyle/>
          <a:p>
            <a:pPr eaLnBrk="1" fontAlgn="auto" hangingPunct="1">
              <a:spcAft>
                <a:spcPts val="0"/>
              </a:spcAft>
              <a:defRPr/>
            </a:pPr>
            <a:r>
              <a:rPr lang="el-GR" b="1" dirty="0" smtClean="0"/>
              <a:t>Τα παιδιά πρέπει να ξέρουν</a:t>
            </a:r>
            <a:r>
              <a:rPr lang="el-GR" b="1" dirty="0" smtClean="0"/>
              <a:t>; </a:t>
            </a:r>
            <a:r>
              <a:rPr lang="el-GR" sz="2800" b="0" dirty="0" smtClean="0"/>
              <a:t>1/3</a:t>
            </a:r>
            <a:endParaRPr lang="el-GR" sz="2800" b="0" dirty="0" smtClean="0"/>
          </a:p>
        </p:txBody>
      </p:sp>
      <p:sp>
        <p:nvSpPr>
          <p:cNvPr id="34819" name="2 - Θέση περιεχομένου"/>
          <p:cNvSpPr>
            <a:spLocks noGrp="1"/>
          </p:cNvSpPr>
          <p:nvPr>
            <p:ph sz="quarter" idx="1"/>
          </p:nvPr>
        </p:nvSpPr>
        <p:spPr/>
        <p:txBody>
          <a:bodyPr>
            <a:normAutofit/>
          </a:bodyPr>
          <a:lstStyle/>
          <a:p>
            <a:pPr eaLnBrk="1" hangingPunct="1"/>
            <a:r>
              <a:rPr lang="el-GR" altLang="el-GR" dirty="0" smtClean="0"/>
              <a:t>Συχνά, οι ενήλικες πιστεύουν πως ο καλύτερος τρόπος να προστατέψουν τα παιδιά είναι να αποφεύγουν να μιλούν σε αυτά για τα προβλήματα της οικογένειας. </a:t>
            </a:r>
          </a:p>
          <a:p>
            <a:pPr eaLnBrk="1" hangingPunct="1"/>
            <a:r>
              <a:rPr lang="el-GR" altLang="el-GR" dirty="0" smtClean="0"/>
              <a:t>Στην πραγματικότητα, συνήθως ισχύει ακριβώς το αντίθετο. </a:t>
            </a:r>
          </a:p>
          <a:p>
            <a:pPr eaLnBrk="1" hangingPunct="1"/>
            <a:r>
              <a:rPr lang="el-GR" altLang="el-GR" dirty="0" smtClean="0"/>
              <a:t>Τα παιδιά αντιλαμβάνονται πως κάτι συμβαίνει στη μαμά ή στον μπαμπά, αλλά όσο οι μεγάλοι δεν εξηγούν την κατάσταση, αυτή γίνεται πιο περίπλοκη και ενοχλητική για τα παιδιά. </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3571200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Τα παιδιά πρέπει να ξέρουν; </a:t>
            </a:r>
            <a:r>
              <a:rPr lang="el-GR" sz="2800" b="0" dirty="0" smtClean="0">
                <a:solidFill>
                  <a:srgbClr val="775F55">
                    <a:lumMod val="75000"/>
                  </a:srgbClr>
                </a:solidFill>
              </a:rPr>
              <a:t>2/3</a:t>
            </a:r>
            <a:endParaRPr lang="el-GR" dirty="0"/>
          </a:p>
        </p:txBody>
      </p:sp>
      <p:sp>
        <p:nvSpPr>
          <p:cNvPr id="35843" name="2 - Θέση περιεχομένου"/>
          <p:cNvSpPr>
            <a:spLocks noGrp="1"/>
          </p:cNvSpPr>
          <p:nvPr>
            <p:ph sz="quarter" idx="1"/>
          </p:nvPr>
        </p:nvSpPr>
        <p:spPr/>
        <p:txBody>
          <a:bodyPr>
            <a:normAutofit/>
          </a:bodyPr>
          <a:lstStyle/>
          <a:p>
            <a:pPr eaLnBrk="1" hangingPunct="1"/>
            <a:r>
              <a:rPr lang="el-GR" altLang="el-GR" dirty="0" smtClean="0"/>
              <a:t>Οι μεγάλοι μπορεί να μην δίνουν καμία εξήγηση ή οι δικαιολογίες τους να είναι πολύ φτηνές: </a:t>
            </a:r>
          </a:p>
          <a:p>
            <a:pPr eaLnBrk="1" hangingPunct="1">
              <a:buFont typeface="Wingdings" pitchFamily="2" charset="2"/>
              <a:buChar char="ü"/>
            </a:pPr>
            <a:r>
              <a:rPr lang="el-GR" altLang="el-GR" dirty="0" smtClean="0"/>
              <a:t>«Η μαμά είναι κουρασμένη», </a:t>
            </a:r>
          </a:p>
          <a:p>
            <a:pPr eaLnBrk="1" hangingPunct="1">
              <a:buFont typeface="Wingdings" pitchFamily="2" charset="2"/>
              <a:buChar char="ü"/>
            </a:pPr>
            <a:r>
              <a:rPr lang="el-GR" altLang="el-GR" dirty="0" smtClean="0"/>
              <a:t>«Πονάει η πλάτη του μπαμπά», κ.λπ. </a:t>
            </a:r>
          </a:p>
          <a:p>
            <a:pPr eaLnBrk="1" hangingPunct="1"/>
            <a:r>
              <a:rPr lang="el-GR" altLang="el-GR" dirty="0" smtClean="0"/>
              <a:t>Τα παιδιά δεν αργούν να υποψιαστούν πως κάτι πηγαίνει στραβά, αλλά δεν ξέρουν τι να πιστέψουν – τα δικά τους συναισθήματα ή αυτά που τους λένε οι ενήλικες.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962963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Τα παιδιά πρέπει να ξέρουν; </a:t>
            </a:r>
            <a:r>
              <a:rPr lang="el-GR" sz="2800" b="0" dirty="0" smtClean="0">
                <a:solidFill>
                  <a:srgbClr val="775F55">
                    <a:lumMod val="75000"/>
                  </a:srgbClr>
                </a:solidFill>
              </a:rPr>
              <a:t>3/3</a:t>
            </a:r>
            <a:endParaRPr lang="el-GR" dirty="0"/>
          </a:p>
        </p:txBody>
      </p:sp>
      <p:sp>
        <p:nvSpPr>
          <p:cNvPr id="36867" name="2 - Θέση περιεχομένου"/>
          <p:cNvSpPr>
            <a:spLocks noGrp="1"/>
          </p:cNvSpPr>
          <p:nvPr>
            <p:ph sz="quarter" idx="1"/>
          </p:nvPr>
        </p:nvSpPr>
        <p:spPr/>
        <p:txBody>
          <a:bodyPr>
            <a:normAutofit/>
          </a:bodyPr>
          <a:lstStyle/>
          <a:p>
            <a:pPr eaLnBrk="1" hangingPunct="1"/>
            <a:r>
              <a:rPr lang="el-GR" altLang="el-GR" dirty="0" smtClean="0"/>
              <a:t>Τα περισσότερα παιδιά δεν μπορούν να προστατευθούν όταν τους κρύβουμε την αλήθεια σχετικά με το τι γίνεται στην οικογένεια. </a:t>
            </a:r>
          </a:p>
          <a:p>
            <a:pPr eaLnBrk="1" hangingPunct="1"/>
            <a:r>
              <a:rPr lang="el-GR" altLang="el-GR" dirty="0" smtClean="0"/>
              <a:t>Όπως οι ενήλικες, έτσι και τα παιδιά χρειάζονται βοήθεια για να κατανοήσουν, να επεξεργαστούν και να βρουν τρόπους να διαχειριστούν τον κόσμο όπου ζουν.</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1480123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normAutofit/>
          </a:bodyPr>
          <a:lstStyle/>
          <a:p>
            <a:pPr eaLnBrk="1" hangingPunct="1"/>
            <a:r>
              <a:rPr lang="el-GR" altLang="el-GR" sz="3200" b="1" dirty="0" smtClean="0"/>
              <a:t>Τι μπορούμε να πούμε στα παιδιά</a:t>
            </a:r>
            <a:r>
              <a:rPr lang="el-GR" altLang="el-GR" sz="3200" b="1" dirty="0" smtClean="0"/>
              <a:t>; </a:t>
            </a:r>
            <a:r>
              <a:rPr lang="el-GR" altLang="el-GR" sz="2800" b="0" dirty="0" smtClean="0"/>
              <a:t>1/5</a:t>
            </a:r>
            <a:endParaRPr lang="el-GR" altLang="el-GR" sz="2800" b="0" dirty="0" smtClean="0"/>
          </a:p>
        </p:txBody>
      </p:sp>
      <p:sp>
        <p:nvSpPr>
          <p:cNvPr id="37891" name="2 - Θέση περιεχομένου"/>
          <p:cNvSpPr>
            <a:spLocks noGrp="1"/>
          </p:cNvSpPr>
          <p:nvPr>
            <p:ph sz="quarter" idx="1"/>
          </p:nvPr>
        </p:nvSpPr>
        <p:spPr/>
        <p:txBody>
          <a:bodyPr>
            <a:normAutofit/>
          </a:bodyPr>
          <a:lstStyle/>
          <a:p>
            <a:pPr eaLnBrk="1" hangingPunct="1"/>
            <a:r>
              <a:rPr lang="el-GR" altLang="el-GR" dirty="0" smtClean="0"/>
              <a:t>Αυτά που πρέπει να ξέρει ένα παιδί για την οξεία ή τη χρόνια ψυχική διαταραχή του γονιού εξαρτώνται από την ηλικία του παιδιού και τη γενικότερη κατάσταση. </a:t>
            </a:r>
          </a:p>
          <a:p>
            <a:pPr eaLnBrk="1" hangingPunct="1"/>
            <a:r>
              <a:rPr lang="el-GR" altLang="el-GR" dirty="0" smtClean="0"/>
              <a:t>Σε κάθε περίπτωση είναι πολύ σημαντικό να μεταδίδουμε ελπίδα και να κατευνάζουμε τα αισθήματα ενοχής του παιδιού.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2835487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 Θέση περιεχομένου"/>
          <p:cNvSpPr>
            <a:spLocks noGrp="1"/>
          </p:cNvSpPr>
          <p:nvPr>
            <p:ph sz="quarter" idx="1"/>
          </p:nvPr>
        </p:nvSpPr>
        <p:spPr/>
        <p:txBody>
          <a:bodyPr>
            <a:normAutofit/>
          </a:bodyPr>
          <a:lstStyle/>
          <a:p>
            <a:pPr eaLnBrk="1" hangingPunct="1"/>
            <a:r>
              <a:rPr lang="el-GR" altLang="el-GR" dirty="0" smtClean="0"/>
              <a:t>απώλεια εισοδήματος και οικονομική ανέχεια, </a:t>
            </a:r>
          </a:p>
          <a:p>
            <a:pPr eaLnBrk="1" hangingPunct="1"/>
            <a:r>
              <a:rPr lang="el-GR" altLang="el-GR" dirty="0" smtClean="0"/>
              <a:t>απώλεια κοινωνικού κύρους, </a:t>
            </a:r>
          </a:p>
          <a:p>
            <a:pPr eaLnBrk="1" hangingPunct="1"/>
            <a:r>
              <a:rPr lang="el-GR" altLang="el-GR" dirty="0" smtClean="0"/>
              <a:t>κοινωνικό στίγμα, </a:t>
            </a:r>
          </a:p>
          <a:p>
            <a:pPr eaLnBrk="1" hangingPunct="1"/>
            <a:r>
              <a:rPr lang="el-GR" altLang="el-GR" dirty="0" smtClean="0"/>
              <a:t>παροδική ή χρόνια ανικανότητα της </a:t>
            </a:r>
            <a:r>
              <a:rPr lang="el-GR" altLang="el-GR" dirty="0" err="1" smtClean="0"/>
              <a:t>γονεϊκής</a:t>
            </a:r>
            <a:r>
              <a:rPr lang="el-GR" altLang="el-GR" dirty="0" smtClean="0"/>
              <a:t> λειτουργικότητας του ασθενούς γονέα,</a:t>
            </a:r>
          </a:p>
          <a:p>
            <a:pPr eaLnBrk="1" hangingPunct="1"/>
            <a:r>
              <a:rPr lang="el-GR" altLang="el-GR" dirty="0" smtClean="0"/>
              <a:t>εμπειρία αποχωρισμών από τον ασθενή γονέα λόγω νοσηλειών του,</a:t>
            </a:r>
          </a:p>
        </p:txBody>
      </p:sp>
      <p:sp>
        <p:nvSpPr>
          <p:cNvPr id="2" name="Τίτλος 1"/>
          <p:cNvSpPr>
            <a:spLocks noGrp="1"/>
          </p:cNvSpPr>
          <p:nvPr>
            <p:ph type="title"/>
          </p:nvPr>
        </p:nvSpPr>
        <p:spPr/>
        <p:txBody>
          <a:bodyPr>
            <a:normAutofit fontScale="90000"/>
          </a:bodyPr>
          <a:lstStyle/>
          <a:p>
            <a:r>
              <a:rPr lang="el-GR" sz="3600" dirty="0"/>
              <a:t>Επιπτώσεις της ψυχικής ασθένειας </a:t>
            </a:r>
            <a:br>
              <a:rPr lang="el-GR" sz="3600" dirty="0"/>
            </a:br>
            <a:r>
              <a:rPr lang="el-GR" sz="3600" dirty="0"/>
              <a:t>στη ζωή της οικογένειας και </a:t>
            </a:r>
            <a:r>
              <a:rPr lang="el-GR" sz="3600" dirty="0" smtClean="0"/>
              <a:t>του παιδιού </a:t>
            </a:r>
            <a:r>
              <a:rPr lang="el-GR" sz="3100" b="0" dirty="0" smtClean="0"/>
              <a:t>1/3</a:t>
            </a:r>
            <a:endParaRPr lang="el-GR" sz="3100" b="0"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9104553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μπορούμε να πούμε στα παιδιά; </a:t>
            </a:r>
            <a:r>
              <a:rPr lang="el-GR" altLang="el-GR" sz="2800" b="0" dirty="0" smtClean="0">
                <a:solidFill>
                  <a:srgbClr val="775F55">
                    <a:lumMod val="75000"/>
                  </a:srgbClr>
                </a:solidFill>
              </a:rPr>
              <a:t>2/5</a:t>
            </a:r>
            <a:endParaRPr lang="el-GR" dirty="0"/>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Πείτε στο παιδί, για παράδειγμα, ότι: «Η μαμά (ή ο μπαμπάς) πάσχει από κάποια ψυχική διαταραχή και ότι για αυτό η μαμά δεν συμπεριφέρεται όπως παλιά. Για αυτό το λόγο μερικές φορές η μαμά κουράζεται υπερβολικά και νιώθει πως τα πράγματα είναι πολύ δύσκολα για κείνη». </a:t>
            </a:r>
          </a:p>
          <a:p>
            <a:pPr marL="320040" indent="-320040" eaLnBrk="1" fontAlgn="auto" hangingPunct="1">
              <a:spcAft>
                <a:spcPts val="0"/>
              </a:spcAft>
              <a:buFont typeface="Wingdings"/>
              <a:buChar char=""/>
              <a:defRPr/>
            </a:pPr>
            <a:r>
              <a:rPr lang="el-GR" dirty="0" smtClean="0"/>
              <a:t>Σε έναν έφηβο μπορείτε να πείτε τα εξής: «Ο μπαμπάς (ή η μαμά) υποφέρει από κάποια ψύχωση. Δεν είναι δικό σου το λάθος και δεν μπορείς να τον θεραπεύσεις. Μπορεί όμως να βοηθηθεί και να πάρει φάρμακα, ώστε να επιστρέψει στο σπίτι και να είναι πάλι ο εαυτός του».</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1857457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μπορούμε να πούμε στα παιδιά; </a:t>
            </a:r>
            <a:r>
              <a:rPr lang="el-GR" altLang="el-GR" sz="2800" b="0" dirty="0" smtClean="0">
                <a:solidFill>
                  <a:srgbClr val="775F55">
                    <a:lumMod val="75000"/>
                  </a:srgbClr>
                </a:solidFill>
              </a:rPr>
              <a:t>3/5</a:t>
            </a:r>
            <a:endParaRPr lang="el-GR" dirty="0"/>
          </a:p>
        </p:txBody>
      </p:sp>
      <p:sp>
        <p:nvSpPr>
          <p:cNvPr id="39939" name="2 - Θέση περιεχομένου"/>
          <p:cNvSpPr>
            <a:spLocks noGrp="1"/>
          </p:cNvSpPr>
          <p:nvPr>
            <p:ph sz="quarter" idx="1"/>
          </p:nvPr>
        </p:nvSpPr>
        <p:spPr/>
        <p:txBody>
          <a:bodyPr>
            <a:normAutofit/>
          </a:bodyPr>
          <a:lstStyle/>
          <a:p>
            <a:pPr eaLnBrk="1" hangingPunct="1"/>
            <a:r>
              <a:rPr lang="el-GR" altLang="el-GR" dirty="0" smtClean="0"/>
              <a:t>Ένα από τα κυριότερα μηνύματα που πρέπει να μεταδώσουμε στα παιδιά είναι ότι δεν φταίνε αυτά. Εάν ο γονιός δεν αισθάνεται καλά, αυτό δεν έχει καμία σχέση με τα παιδιά. </a:t>
            </a:r>
          </a:p>
          <a:p>
            <a:pPr eaLnBrk="1" hangingPunct="1"/>
            <a:r>
              <a:rPr lang="el-GR" altLang="el-GR" dirty="0" smtClean="0"/>
              <a:t>Δεν έχει σημασία εάν ήταν άτακτα ή έκαναν φασαρία. Οι γονείς υποτίθεται ότι μπορούν να αντιμετωπίσουν αυτά που κάνουν τα παιδιά τους χωρίς να αποκτούν ψυχικές διαταραχές.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Tree>
    <p:extLst>
      <p:ext uri="{BB962C8B-B14F-4D97-AF65-F5344CB8AC3E}">
        <p14:creationId xmlns:p14="http://schemas.microsoft.com/office/powerpoint/2010/main" val="21408856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μπορούμε να πούμε στα παιδιά; </a:t>
            </a:r>
            <a:r>
              <a:rPr lang="el-GR" altLang="el-GR" sz="2800" b="0" dirty="0" smtClean="0">
                <a:solidFill>
                  <a:srgbClr val="775F55">
                    <a:lumMod val="75000"/>
                  </a:srgbClr>
                </a:solidFill>
              </a:rPr>
              <a:t>4/5</a:t>
            </a:r>
            <a:endParaRPr lang="el-GR" dirty="0"/>
          </a:p>
        </p:txBody>
      </p:sp>
      <p:sp>
        <p:nvSpPr>
          <p:cNvPr id="40963" name="2 - Θέση περιεχομένου"/>
          <p:cNvSpPr>
            <a:spLocks noGrp="1"/>
          </p:cNvSpPr>
          <p:nvPr>
            <p:ph sz="quarter" idx="1"/>
          </p:nvPr>
        </p:nvSpPr>
        <p:spPr/>
        <p:txBody>
          <a:bodyPr>
            <a:normAutofit/>
          </a:bodyPr>
          <a:lstStyle/>
          <a:p>
            <a:pPr eaLnBrk="1" hangingPunct="1"/>
            <a:r>
              <a:rPr lang="el-GR" altLang="el-GR" dirty="0" smtClean="0"/>
              <a:t>Τα προβλήματα των γονιών έχουν άλλα αίτια και δεν είναι ευθύνη του παιδιού να προσπαθεί να κάνει τη μαμά ή τον μπαμπά να αισθανθεί καλά ξανά. </a:t>
            </a:r>
          </a:p>
          <a:p>
            <a:pPr eaLnBrk="1" hangingPunct="1"/>
            <a:r>
              <a:rPr lang="el-GR" altLang="el-GR" dirty="0" smtClean="0"/>
              <a:t>Ένα δεύτερο σημαντικό μήνυμα είναι ότι βοήθεια μπορεί να δοθεί, και ότι είναι δουλειά άλλων ενηλίκων να στηρίξουν τον γονέα του παιδιού. Υπάρχουν φάρμακα, αλλά και το κατάλληλο κλινικό προσωπικό που μπορεί να βοηθήσει. </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13533650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μπορούμε να πούμε στα παιδιά; </a:t>
            </a:r>
            <a:r>
              <a:rPr lang="el-GR" altLang="el-GR" sz="2800" b="0" dirty="0" smtClean="0">
                <a:solidFill>
                  <a:srgbClr val="775F55">
                    <a:lumMod val="75000"/>
                  </a:srgbClr>
                </a:solidFill>
              </a:rPr>
              <a:t>5/5</a:t>
            </a:r>
            <a:endParaRPr lang="el-GR" dirty="0"/>
          </a:p>
        </p:txBody>
      </p:sp>
      <p:sp>
        <p:nvSpPr>
          <p:cNvPr id="41987" name="2 - Θέση περιεχομένου"/>
          <p:cNvSpPr>
            <a:spLocks noGrp="1"/>
          </p:cNvSpPr>
          <p:nvPr>
            <p:ph sz="quarter" idx="1"/>
          </p:nvPr>
        </p:nvSpPr>
        <p:spPr/>
        <p:txBody>
          <a:bodyPr>
            <a:normAutofit/>
          </a:bodyPr>
          <a:lstStyle/>
          <a:p>
            <a:pPr eaLnBrk="1" hangingPunct="1"/>
            <a:r>
              <a:rPr lang="el-GR" altLang="el-GR" dirty="0" smtClean="0"/>
              <a:t>Ίσως είναι χρήσιμο το παιδί να μπορεί να συναντά τα άτομα που περιθάλπουν τους γονείς του, και να ακούει από το ίδιο τους το στόμα τι συμβαίνει στη μαμά ή στον μπαμπά. </a:t>
            </a:r>
          </a:p>
          <a:p>
            <a:pPr eaLnBrk="1" hangingPunct="1"/>
            <a:r>
              <a:rPr lang="el-GR" altLang="el-GR" dirty="0" smtClean="0"/>
              <a:t>Ένα τρίτο σημαντικό μήνυμα είναι πως το παιδί ή ο έφηβος δεν είναι ο μοναδικός άνθρωπος που αντιμετωπίζει τέτοιου είδους προβλήματα. Κι άλλοι άνθρωποι βρίσκονται στην ίδια κατάσταση. Δεν χρειάζεται λοιπόν να ντρέπεται.</a:t>
            </a:r>
          </a:p>
          <a:p>
            <a:pPr eaLnBrk="1" hangingPunct="1">
              <a:buFont typeface="Arial" charset="0"/>
              <a:buChar cha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832868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Όταν η μαμά ή ο μπαμπάς πηγαίνει </a:t>
            </a:r>
            <a:br>
              <a:rPr lang="el-GR" sz="3600" b="1" dirty="0" smtClean="0"/>
            </a:br>
            <a:r>
              <a:rPr lang="el-GR" sz="3600" b="1" dirty="0" smtClean="0"/>
              <a:t>στο </a:t>
            </a:r>
            <a:r>
              <a:rPr lang="el-GR" sz="3600" b="1" dirty="0" smtClean="0"/>
              <a:t>νοσοκομείο </a:t>
            </a:r>
            <a:r>
              <a:rPr lang="el-GR" sz="3100" b="0" dirty="0" smtClean="0"/>
              <a:t>1/4</a:t>
            </a:r>
            <a:endParaRPr lang="el-GR" sz="3100" b="0" dirty="0" smtClean="0"/>
          </a:p>
        </p:txBody>
      </p:sp>
      <p:sp>
        <p:nvSpPr>
          <p:cNvPr id="43011" name="2 - Θέση περιεχομένου"/>
          <p:cNvSpPr>
            <a:spLocks noGrp="1"/>
          </p:cNvSpPr>
          <p:nvPr>
            <p:ph sz="quarter" idx="1"/>
          </p:nvPr>
        </p:nvSpPr>
        <p:spPr>
          <a:xfrm>
            <a:off x="612648" y="1600200"/>
            <a:ext cx="8153400" cy="4925144"/>
          </a:xfrm>
        </p:spPr>
        <p:txBody>
          <a:bodyPr>
            <a:normAutofit/>
          </a:bodyPr>
          <a:lstStyle/>
          <a:p>
            <a:pPr eaLnBrk="1" hangingPunct="1"/>
            <a:r>
              <a:rPr lang="el-GR" altLang="el-GR" dirty="0" smtClean="0"/>
              <a:t>Το στρες που βιώνουν τα παιδιά όταν η μητέρα ή ο πατέρας πάσχει σοβαρά από κάποια ψυχική διαταραχή και χρήζει περίθαλψης είναι εξίσου έντονο με το στρες σε περίπτωση διαζυγίου ή θανάτου στην οικογένεια. Επομένως, τα παιδιά χρειάζονται τεράστια επιπρόσθετη βοήθεια όταν ένας γονιός νοσηλευτεί. </a:t>
            </a:r>
          </a:p>
          <a:p>
            <a:pPr eaLnBrk="1" hangingPunct="1"/>
            <a:r>
              <a:rPr lang="el-GR" altLang="el-GR" dirty="0" smtClean="0"/>
              <a:t>Κατά την περίοδο που ακολουθεί την εισαγωγή του γονιού στο νοσοκομείο, το παιδί μπορεί να χρειάζεται να μιλήσει για τα γεγονότα που οδήγησαν στην εισαγωγή, καθώς και για τα συναισθήματά του.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36838900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2 - Θέση περιεχομένου"/>
          <p:cNvSpPr>
            <a:spLocks noGrp="1"/>
          </p:cNvSpPr>
          <p:nvPr>
            <p:ph sz="quarter" idx="1"/>
          </p:nvPr>
        </p:nvSpPr>
        <p:spPr/>
        <p:txBody>
          <a:bodyPr>
            <a:normAutofit/>
          </a:bodyPr>
          <a:lstStyle/>
          <a:p>
            <a:pPr eaLnBrk="1" hangingPunct="1"/>
            <a:r>
              <a:rPr lang="el-GR" altLang="el-GR" dirty="0" smtClean="0"/>
              <a:t>Η ζωή στο σπίτι υπήρξε πιθανότατα χαοτική και τραυματική για όλα τα μέλη της οικογένειας. </a:t>
            </a:r>
          </a:p>
          <a:p>
            <a:pPr eaLnBrk="1" hangingPunct="1"/>
            <a:r>
              <a:rPr lang="el-GR" altLang="el-GR" dirty="0" smtClean="0"/>
              <a:t>Τα παιδιά, των οποίων οι γονείς νοσηλεύονται, έχουν ανάγκη να μιλούν για τα αισθήματα ενοχής που πιθανώς βιώνουν, καθώς και για τα αισθήματα απώλειας και νοσταλγίας για τον απόντα γονιό – τόσο για το άτομο που βρίσκεται στο νοσοκομείο όσο και για το άτομο που αυτός υπήρξε προτού ασθενήσει.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
        <p:nvSpPr>
          <p:cNvPr id="5" name="1 - Τίτλος"/>
          <p:cNvSpPr>
            <a:spLocks noGrp="1"/>
          </p:cNvSpPr>
          <p:nvPr>
            <p:ph type="title"/>
          </p:nvPr>
        </p:nvSpPr>
        <p:spPr>
          <a:xfrm>
            <a:off x="612648" y="228600"/>
            <a:ext cx="8153400" cy="990600"/>
          </a:xfrm>
        </p:spPr>
        <p:txBody>
          <a:bodyPr rtlCol="0">
            <a:normAutofit fontScale="90000"/>
          </a:bodyPr>
          <a:lstStyle/>
          <a:p>
            <a:pPr eaLnBrk="1" fontAlgn="auto" hangingPunct="1">
              <a:spcAft>
                <a:spcPts val="0"/>
              </a:spcAft>
              <a:defRPr/>
            </a:pPr>
            <a:r>
              <a:rPr lang="el-GR" sz="3600" b="1" dirty="0" smtClean="0"/>
              <a:t>Όταν η μαμά ή ο μπαμπάς πηγαίνει </a:t>
            </a:r>
            <a:br>
              <a:rPr lang="el-GR" sz="3600" b="1" dirty="0" smtClean="0"/>
            </a:br>
            <a:r>
              <a:rPr lang="el-GR" sz="3600" b="1" dirty="0" smtClean="0"/>
              <a:t>στο </a:t>
            </a:r>
            <a:r>
              <a:rPr lang="el-GR" sz="3600" b="1" dirty="0" smtClean="0"/>
              <a:t>νοσοκομείο </a:t>
            </a:r>
            <a:r>
              <a:rPr lang="el-GR" sz="3100" b="0" dirty="0"/>
              <a:t>2</a:t>
            </a:r>
            <a:r>
              <a:rPr lang="el-GR" sz="3100" b="0" dirty="0" smtClean="0"/>
              <a:t>/4</a:t>
            </a:r>
            <a:endParaRPr lang="el-GR" sz="3100" b="0" dirty="0" smtClean="0"/>
          </a:p>
        </p:txBody>
      </p:sp>
    </p:spTree>
    <p:extLst>
      <p:ext uri="{BB962C8B-B14F-4D97-AF65-F5344CB8AC3E}">
        <p14:creationId xmlns:p14="http://schemas.microsoft.com/office/powerpoint/2010/main" val="7838541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2 - Θέση περιεχομένου"/>
          <p:cNvSpPr>
            <a:spLocks noGrp="1"/>
          </p:cNvSpPr>
          <p:nvPr>
            <p:ph sz="quarter" idx="1"/>
          </p:nvPr>
        </p:nvSpPr>
        <p:spPr/>
        <p:txBody>
          <a:bodyPr>
            <a:normAutofit/>
          </a:bodyPr>
          <a:lstStyle/>
          <a:p>
            <a:pPr eaLnBrk="1" hangingPunct="1"/>
            <a:r>
              <a:rPr lang="el-GR" altLang="el-GR" dirty="0" smtClean="0"/>
              <a:t>Τα παιδιά μπορεί επίσης να χρήζουν υποστήριξης και βοήθειας για να βρουν έναν τρόπο να μιλήσουν για τη νοσηλεία του γονιού σε φίλους και άλλα άτομα στη γειτονιά. </a:t>
            </a:r>
          </a:p>
          <a:p>
            <a:pPr eaLnBrk="1" hangingPunct="1"/>
            <a:r>
              <a:rPr lang="el-GR" altLang="el-GR" dirty="0" smtClean="0"/>
              <a:t>Όταν η παραμονή στο νοσοκομείο λήξει, τα παιδιά ίσως χρειάζονται βοήθεια για να κατανοήσουν τα συναισθήματά τους ενόψει της επιστροφής του γονιού στο σπίτι. </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
        <p:nvSpPr>
          <p:cNvPr id="5" name="1 - Τίτλος"/>
          <p:cNvSpPr>
            <a:spLocks noGrp="1"/>
          </p:cNvSpPr>
          <p:nvPr>
            <p:ph type="title"/>
          </p:nvPr>
        </p:nvSpPr>
        <p:spPr>
          <a:xfrm>
            <a:off x="612648" y="228600"/>
            <a:ext cx="8153400" cy="990600"/>
          </a:xfrm>
        </p:spPr>
        <p:txBody>
          <a:bodyPr rtlCol="0">
            <a:normAutofit fontScale="90000"/>
          </a:bodyPr>
          <a:lstStyle/>
          <a:p>
            <a:pPr eaLnBrk="1" fontAlgn="auto" hangingPunct="1">
              <a:spcAft>
                <a:spcPts val="0"/>
              </a:spcAft>
              <a:defRPr/>
            </a:pPr>
            <a:r>
              <a:rPr lang="el-GR" sz="3600" b="1" dirty="0" smtClean="0"/>
              <a:t>Όταν η μαμά ή ο μπαμπάς πηγαίνει </a:t>
            </a:r>
            <a:br>
              <a:rPr lang="el-GR" sz="3600" b="1" dirty="0" smtClean="0"/>
            </a:br>
            <a:r>
              <a:rPr lang="el-GR" sz="3600" b="1" dirty="0" smtClean="0"/>
              <a:t>στο </a:t>
            </a:r>
            <a:r>
              <a:rPr lang="el-GR" sz="3600" b="1" dirty="0" smtClean="0"/>
              <a:t>νοσοκομείο </a:t>
            </a:r>
            <a:r>
              <a:rPr lang="el-GR" sz="3100" b="0" dirty="0"/>
              <a:t>3</a:t>
            </a:r>
            <a:r>
              <a:rPr lang="el-GR" sz="3100" b="0" dirty="0" smtClean="0"/>
              <a:t>/4</a:t>
            </a:r>
            <a:endParaRPr lang="el-GR" sz="3100" b="0" dirty="0" smtClean="0"/>
          </a:p>
        </p:txBody>
      </p:sp>
    </p:spTree>
    <p:extLst>
      <p:ext uri="{BB962C8B-B14F-4D97-AF65-F5344CB8AC3E}">
        <p14:creationId xmlns:p14="http://schemas.microsoft.com/office/powerpoint/2010/main" val="30780823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2 - Θέση περιεχομένου"/>
          <p:cNvSpPr>
            <a:spLocks noGrp="1"/>
          </p:cNvSpPr>
          <p:nvPr>
            <p:ph sz="quarter" idx="1"/>
          </p:nvPr>
        </p:nvSpPr>
        <p:spPr/>
        <p:txBody>
          <a:bodyPr>
            <a:normAutofit/>
          </a:bodyPr>
          <a:lstStyle/>
          <a:p>
            <a:pPr eaLnBrk="1" hangingPunct="1"/>
            <a:r>
              <a:rPr lang="el-GR" altLang="el-GR" dirty="0" smtClean="0"/>
              <a:t>Μπορεί να αισθάνονται αγωνία για το μέλλον, ότι ίσως επαναληφθεί η ίδια ιστορία, ή ακόμη ότι, παρά την έξοδο από το νοσοκομείο, ο γονιός εξακολουθεί να είναι άλλος άνθρωπος, ότι δεν θα γίνει ποτέ ξανά ο εαυτός του. </a:t>
            </a:r>
          </a:p>
          <a:p>
            <a:pPr eaLnBrk="1" hangingPunct="1"/>
            <a:r>
              <a:rPr lang="el-GR" altLang="el-GR" dirty="0" smtClean="0"/>
              <a:t>Τα παιδιά μπορεί να νιώθουν ότι πρόδωσαν τους γονείς τους, επειδή όσο αυτοί βρίσκονταν στο νοσοκομείο δημιούργησαν στενές σχέσεις με άλλους ενήλικες που ήταν διαθέσιμοι εκείνη την περίοδο.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36</a:t>
            </a:fld>
            <a:endParaRPr lang="el-GR"/>
          </a:p>
        </p:txBody>
      </p:sp>
      <p:sp>
        <p:nvSpPr>
          <p:cNvPr id="5" name="1 - Τίτλος"/>
          <p:cNvSpPr>
            <a:spLocks noGrp="1"/>
          </p:cNvSpPr>
          <p:nvPr>
            <p:ph type="title"/>
          </p:nvPr>
        </p:nvSpPr>
        <p:spPr>
          <a:xfrm>
            <a:off x="612648" y="228600"/>
            <a:ext cx="8153400" cy="990600"/>
          </a:xfrm>
        </p:spPr>
        <p:txBody>
          <a:bodyPr rtlCol="0">
            <a:normAutofit fontScale="90000"/>
          </a:bodyPr>
          <a:lstStyle/>
          <a:p>
            <a:pPr eaLnBrk="1" fontAlgn="auto" hangingPunct="1">
              <a:spcAft>
                <a:spcPts val="0"/>
              </a:spcAft>
              <a:defRPr/>
            </a:pPr>
            <a:r>
              <a:rPr lang="el-GR" sz="3600" b="1" dirty="0" smtClean="0"/>
              <a:t>Όταν η μαμά ή ο μπαμπάς πηγαίνει </a:t>
            </a:r>
            <a:br>
              <a:rPr lang="el-GR" sz="3600" b="1" dirty="0" smtClean="0"/>
            </a:br>
            <a:r>
              <a:rPr lang="el-GR" sz="3600" b="1" dirty="0" smtClean="0"/>
              <a:t>στο </a:t>
            </a:r>
            <a:r>
              <a:rPr lang="el-GR" sz="3600" b="1" dirty="0" smtClean="0"/>
              <a:t>νοσοκομείο </a:t>
            </a:r>
            <a:r>
              <a:rPr lang="el-GR" sz="3100" b="0" dirty="0" smtClean="0"/>
              <a:t>4/4</a:t>
            </a:r>
            <a:endParaRPr lang="el-GR" sz="3100" b="0" dirty="0" smtClean="0"/>
          </a:p>
        </p:txBody>
      </p:sp>
    </p:spTree>
    <p:extLst>
      <p:ext uri="{BB962C8B-B14F-4D97-AF65-F5344CB8AC3E}">
        <p14:creationId xmlns:p14="http://schemas.microsoft.com/office/powerpoint/2010/main" val="30792562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a:xfrm>
            <a:off x="612648" y="228600"/>
            <a:ext cx="8531352" cy="990600"/>
          </a:xfrm>
        </p:spPr>
        <p:txBody>
          <a:bodyPr>
            <a:normAutofit/>
          </a:bodyPr>
          <a:lstStyle/>
          <a:p>
            <a:pPr eaLnBrk="1" fontAlgn="auto" hangingPunct="1">
              <a:spcAft>
                <a:spcPts val="0"/>
              </a:spcAft>
              <a:defRPr/>
            </a:pPr>
            <a:r>
              <a:rPr lang="el-GR" sz="3200" b="1" dirty="0" smtClean="0"/>
              <a:t>Όταν ο γονιός κάνει απόπειρα </a:t>
            </a:r>
            <a:r>
              <a:rPr lang="el-GR" sz="3200" b="1" dirty="0" smtClean="0"/>
              <a:t>αυτοκτονίας </a:t>
            </a:r>
            <a:r>
              <a:rPr lang="el-GR" sz="2800" b="0" dirty="0" smtClean="0"/>
              <a:t>1/2</a:t>
            </a:r>
            <a:endParaRPr lang="el-GR" sz="2800" b="0" dirty="0" smtClean="0"/>
          </a:p>
        </p:txBody>
      </p:sp>
      <p:sp>
        <p:nvSpPr>
          <p:cNvPr id="47107" name="2 - Θέση περιεχομένου"/>
          <p:cNvSpPr>
            <a:spLocks noGrp="1"/>
          </p:cNvSpPr>
          <p:nvPr>
            <p:ph sz="quarter" idx="1"/>
          </p:nvPr>
        </p:nvSpPr>
        <p:spPr/>
        <p:txBody>
          <a:bodyPr>
            <a:noAutofit/>
          </a:bodyPr>
          <a:lstStyle/>
          <a:p>
            <a:pPr eaLnBrk="1" hangingPunct="1"/>
            <a:r>
              <a:rPr lang="el-GR" altLang="el-GR" dirty="0" smtClean="0"/>
              <a:t>Η απόπειρα αυτοκτονίας ενός μέλους της οικογένειας δεν αφορά μόνο το άτομο που επιχειρεί να δώσει τέλος στη ζωή του. Η κρίση που προκαλεί πλήττει όλα τα μέλη της οικογένειας. </a:t>
            </a:r>
          </a:p>
          <a:p>
            <a:pPr eaLnBrk="1" hangingPunct="1"/>
            <a:r>
              <a:rPr lang="el-GR" altLang="el-GR" dirty="0" smtClean="0"/>
              <a:t>Δεν είναι ασύνηθες τα παιδιά να έχουν δει ή βρει το γονιό τους φαινομενικά νεκρό μετά από μία απόπειρα αυτοκτονίας. </a:t>
            </a:r>
          </a:p>
          <a:p>
            <a:pPr eaLnBrk="1" hangingPunct="1"/>
            <a:r>
              <a:rPr lang="el-GR" altLang="el-GR" dirty="0" smtClean="0"/>
              <a:t>Σε πολλές περιπτώσεις το παιδί γίνεται μάρτυρας των άμεσων ή έμμεσων απειλών των γονιών ότι θα κάνουν απόπειρα αυτοκτονίας, μία εμπειρία που δύσκολα διαχειρίζεται ένα παιδί.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37</a:t>
            </a:fld>
            <a:endParaRPr lang="el-GR"/>
          </a:p>
        </p:txBody>
      </p:sp>
    </p:spTree>
    <p:extLst>
      <p:ext uri="{BB962C8B-B14F-4D97-AF65-F5344CB8AC3E}">
        <p14:creationId xmlns:p14="http://schemas.microsoft.com/office/powerpoint/2010/main" val="41820857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2648" y="228600"/>
            <a:ext cx="8531352" cy="990600"/>
          </a:xfrm>
        </p:spPr>
        <p:txBody>
          <a:bodyPr/>
          <a:lstStyle/>
          <a:p>
            <a:r>
              <a:rPr lang="el-GR" dirty="0">
                <a:solidFill>
                  <a:srgbClr val="775F55">
                    <a:lumMod val="75000"/>
                  </a:srgbClr>
                </a:solidFill>
              </a:rPr>
              <a:t>Όταν ο γονιός κάνει απόπειρα αυτοκτονίας </a:t>
            </a:r>
            <a:r>
              <a:rPr lang="el-GR" sz="2800" b="0" dirty="0" smtClean="0">
                <a:solidFill>
                  <a:srgbClr val="775F55">
                    <a:lumMod val="75000"/>
                  </a:srgbClr>
                </a:solidFill>
              </a:rPr>
              <a:t>2/2</a:t>
            </a:r>
            <a:endParaRPr lang="el-GR" dirty="0"/>
          </a:p>
        </p:txBody>
      </p:sp>
      <p:sp>
        <p:nvSpPr>
          <p:cNvPr id="48131" name="2 - Θέση περιεχομένου"/>
          <p:cNvSpPr>
            <a:spLocks noGrp="1"/>
          </p:cNvSpPr>
          <p:nvPr>
            <p:ph sz="quarter" idx="1"/>
          </p:nvPr>
        </p:nvSpPr>
        <p:spPr/>
        <p:txBody>
          <a:bodyPr>
            <a:noAutofit/>
          </a:bodyPr>
          <a:lstStyle/>
          <a:p>
            <a:pPr eaLnBrk="1" hangingPunct="1"/>
            <a:r>
              <a:rPr lang="el-GR" altLang="el-GR" dirty="0" smtClean="0"/>
              <a:t>Επομένως, μετά από μία απόπειρα αυτοκτονίας είναι εξαιρετικά σημαντικό να παρέχεται βοήθεια τόσο στο άτομο που κάνει την απόπειρα όσο και στα μέλη της οικογένειάς του, κυρίως στα παιδιά.</a:t>
            </a:r>
          </a:p>
          <a:p>
            <a:pPr eaLnBrk="1" hangingPunct="1"/>
            <a:r>
              <a:rPr lang="el-GR" altLang="el-GR" dirty="0" smtClean="0"/>
              <a:t>Σύμφωνα με ορισμένους ερευνητές, οι πιθανότητες αυτοκτονίας αυξάνονται όταν κάποιο άλλος μέλος της οικογένειας ή κάποιος στενός φίλος έχει ήδη κάνει απόπειρα ή απειλήσει πως θα αυτοκτονήσει. </a:t>
            </a:r>
          </a:p>
          <a:p>
            <a:pPr eaLnBrk="1" hangingPunct="1"/>
            <a:r>
              <a:rPr lang="el-GR" altLang="el-GR" dirty="0" smtClean="0"/>
              <a:t>Αυτός είναι ένας ακόμη λόγος για τη σημασία της παροχής βοήθειας στα παιδιά, όταν ο γονιός κάνει απόπειρα αυτοκτονίας.</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38</a:t>
            </a:fld>
            <a:endParaRPr lang="el-GR"/>
          </a:p>
        </p:txBody>
      </p:sp>
    </p:spTree>
    <p:extLst>
      <p:ext uri="{BB962C8B-B14F-4D97-AF65-F5344CB8AC3E}">
        <p14:creationId xmlns:p14="http://schemas.microsoft.com/office/powerpoint/2010/main" val="4288118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 Θέση περιεχομένου"/>
          <p:cNvSpPr>
            <a:spLocks noGrp="1"/>
          </p:cNvSpPr>
          <p:nvPr>
            <p:ph sz="quarter" idx="1"/>
          </p:nvPr>
        </p:nvSpPr>
        <p:spPr/>
        <p:txBody>
          <a:bodyPr>
            <a:normAutofit/>
          </a:bodyPr>
          <a:lstStyle/>
          <a:p>
            <a:pPr eaLnBrk="1" hangingPunct="1"/>
            <a:r>
              <a:rPr lang="el-GR" altLang="el-GR" dirty="0" smtClean="0"/>
              <a:t>ανησυχία, άγχος και θλίψη, </a:t>
            </a:r>
          </a:p>
          <a:p>
            <a:pPr eaLnBrk="1" hangingPunct="1"/>
            <a:r>
              <a:rPr lang="el-GR" altLang="el-GR" dirty="0" smtClean="0"/>
              <a:t>απρόβλεπτες εναλλαγές συναισθημάτων, </a:t>
            </a:r>
          </a:p>
          <a:p>
            <a:pPr eaLnBrk="1" hangingPunct="1"/>
            <a:r>
              <a:rPr lang="el-GR" altLang="el-GR" dirty="0" smtClean="0"/>
              <a:t>ατμόσφαιρα αναταραχής στην οικογένεια, </a:t>
            </a:r>
          </a:p>
          <a:p>
            <a:pPr eaLnBrk="1" hangingPunct="1"/>
            <a:r>
              <a:rPr lang="el-GR" altLang="el-GR" dirty="0" smtClean="0"/>
              <a:t>έλλειψη ερεθισμάτων, και σε ορισμένες περιπτώσεις </a:t>
            </a:r>
          </a:p>
          <a:p>
            <a:pPr eaLnBrk="1" hangingPunct="1"/>
            <a:r>
              <a:rPr lang="el-GR" altLang="el-GR" dirty="0" smtClean="0"/>
              <a:t>παραμέληση των αναγκών φροντίδας του παιδιού και κακοποίηση. </a:t>
            </a:r>
          </a:p>
          <a:p>
            <a:pPr eaLnBrk="1" hangingPunct="1"/>
            <a:endParaRPr lang="el-GR" altLang="el-GR" dirty="0" smtClean="0"/>
          </a:p>
        </p:txBody>
      </p:sp>
      <p:sp>
        <p:nvSpPr>
          <p:cNvPr id="2" name="Τίτλος 1"/>
          <p:cNvSpPr>
            <a:spLocks noGrp="1"/>
          </p:cNvSpPr>
          <p:nvPr>
            <p:ph type="title"/>
          </p:nvPr>
        </p:nvSpPr>
        <p:spPr/>
        <p:txBody>
          <a:bodyPr>
            <a:normAutofit fontScale="90000"/>
          </a:bodyPr>
          <a:lstStyle/>
          <a:p>
            <a:r>
              <a:rPr lang="el-GR" sz="3600" dirty="0">
                <a:solidFill>
                  <a:srgbClr val="775F55">
                    <a:lumMod val="75000"/>
                  </a:srgbClr>
                </a:solidFill>
              </a:rPr>
              <a:t>Επιπτώσεις της ψυχικής ασθένειας </a:t>
            </a:r>
            <a:br>
              <a:rPr lang="el-GR" sz="3600" dirty="0">
                <a:solidFill>
                  <a:srgbClr val="775F55">
                    <a:lumMod val="75000"/>
                  </a:srgbClr>
                </a:solidFill>
              </a:rPr>
            </a:br>
            <a:r>
              <a:rPr lang="el-GR" sz="3600" dirty="0">
                <a:solidFill>
                  <a:srgbClr val="775F55">
                    <a:lumMod val="75000"/>
                  </a:srgbClr>
                </a:solidFill>
              </a:rPr>
              <a:t>στη ζωή της οικογένειας και του παιδιού </a:t>
            </a:r>
            <a:r>
              <a:rPr lang="el-GR" sz="3100" b="0" dirty="0" smtClean="0">
                <a:solidFill>
                  <a:srgbClr val="775F55">
                    <a:lumMod val="75000"/>
                  </a:srgbClr>
                </a:solidFill>
              </a:rPr>
              <a:t>2/3</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1355954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a:bodyPr>
          <a:lstStyle/>
          <a:p>
            <a:pPr eaLnBrk="1" fontAlgn="auto" hangingPunct="1">
              <a:spcAft>
                <a:spcPts val="0"/>
              </a:spcAft>
              <a:defRPr/>
            </a:pPr>
            <a:r>
              <a:rPr lang="el-GR" b="1" dirty="0" smtClean="0"/>
              <a:t>Σημαντικοί </a:t>
            </a:r>
            <a:r>
              <a:rPr lang="el-GR" b="1" dirty="0" smtClean="0"/>
              <a:t>ενήλικες </a:t>
            </a:r>
            <a:r>
              <a:rPr lang="el-GR" sz="2800" b="0" dirty="0" smtClean="0"/>
              <a:t>1/3</a:t>
            </a:r>
            <a:endParaRPr lang="el-GR" sz="2800" b="0" dirty="0" smtClean="0"/>
          </a:p>
        </p:txBody>
      </p:sp>
      <p:sp>
        <p:nvSpPr>
          <p:cNvPr id="49155" name="2 - Θέση περιεχομένου"/>
          <p:cNvSpPr>
            <a:spLocks noGrp="1"/>
          </p:cNvSpPr>
          <p:nvPr>
            <p:ph sz="quarter" idx="1"/>
          </p:nvPr>
        </p:nvSpPr>
        <p:spPr/>
        <p:txBody>
          <a:bodyPr>
            <a:normAutofit/>
          </a:bodyPr>
          <a:lstStyle/>
          <a:p>
            <a:pPr eaLnBrk="1" hangingPunct="1"/>
            <a:r>
              <a:rPr lang="el-GR" altLang="el-GR" dirty="0" smtClean="0"/>
              <a:t>Ένας σημαντικός προστατευτικός παράγοντας στη ζωή ενός παιδιού είναι να έχει πρόσβαση σ’ έναν τουλάχιστον, και κατά προτίμηση σε αρκετούς, καλά συγκροτημένους ενήλικες, οι </a:t>
            </a:r>
            <a:r>
              <a:rPr lang="el-GR" altLang="el-GR" dirty="0" smtClean="0"/>
              <a:t>οποίοι: </a:t>
            </a:r>
            <a:endParaRPr lang="el-GR" altLang="el-GR" dirty="0" smtClean="0"/>
          </a:p>
          <a:p>
            <a:pPr eaLnBrk="1" hangingPunct="1">
              <a:buFont typeface="Wingdings" pitchFamily="2" charset="2"/>
              <a:buChar char="ü"/>
            </a:pPr>
            <a:r>
              <a:rPr lang="el-GR" altLang="el-GR" dirty="0" smtClean="0"/>
              <a:t>θα συμπεριφέρονται στοργικά στο </a:t>
            </a:r>
            <a:r>
              <a:rPr lang="el-GR" altLang="el-GR" dirty="0" smtClean="0"/>
              <a:t>παιδί,</a:t>
            </a:r>
            <a:endParaRPr lang="el-GR" altLang="el-GR" dirty="0" smtClean="0"/>
          </a:p>
          <a:p>
            <a:pPr eaLnBrk="1" hangingPunct="1">
              <a:buFont typeface="Wingdings" pitchFamily="2" charset="2"/>
              <a:buChar char="ü"/>
            </a:pPr>
            <a:r>
              <a:rPr lang="el-GR" altLang="el-GR" dirty="0" smtClean="0"/>
              <a:t>θα μπορούν να βλέπουν, </a:t>
            </a:r>
          </a:p>
          <a:p>
            <a:pPr eaLnBrk="1" hangingPunct="1">
              <a:buFont typeface="Wingdings" pitchFamily="2" charset="2"/>
              <a:buChar char="ü"/>
            </a:pPr>
            <a:r>
              <a:rPr lang="el-GR" altLang="el-GR" dirty="0" smtClean="0"/>
              <a:t>να υποστηρίζουν και </a:t>
            </a:r>
          </a:p>
          <a:p>
            <a:pPr eaLnBrk="1" hangingPunct="1">
              <a:buFont typeface="Wingdings" pitchFamily="2" charset="2"/>
              <a:buChar char="ü"/>
            </a:pPr>
            <a:r>
              <a:rPr lang="el-GR" altLang="el-GR" dirty="0" smtClean="0"/>
              <a:t>να βοηθούν θετικά το παιδί.</a:t>
            </a:r>
          </a:p>
          <a:p>
            <a:pPr eaLnBrk="1" hangingPunct="1">
              <a:buFont typeface="Arial" charset="0"/>
              <a:buChar cha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39</a:t>
            </a:fld>
            <a:endParaRPr lang="el-GR"/>
          </a:p>
        </p:txBody>
      </p:sp>
    </p:spTree>
    <p:extLst>
      <p:ext uri="{BB962C8B-B14F-4D97-AF65-F5344CB8AC3E}">
        <p14:creationId xmlns:p14="http://schemas.microsoft.com/office/powerpoint/2010/main" val="17989682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Σημαντικοί ενήλικες </a:t>
            </a:r>
            <a:r>
              <a:rPr lang="el-GR" sz="28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Ο σημαντικότερος παράγοντας φυσικά είναι η ύπαρξη ασφαλούς και θετικής σχέσης με τους γονείς. </a:t>
            </a:r>
          </a:p>
          <a:p>
            <a:pPr marL="320040" indent="-320040" eaLnBrk="1" fontAlgn="auto" hangingPunct="1">
              <a:spcAft>
                <a:spcPts val="0"/>
              </a:spcAft>
              <a:buFont typeface="Wingdings"/>
              <a:buChar char=""/>
              <a:defRPr/>
            </a:pPr>
            <a:r>
              <a:rPr lang="el-GR" dirty="0" smtClean="0"/>
              <a:t>Έτσι, εάν ο ένας γονιός καταρρεύσει, πρέπει να παρασχεθεί βοήθεια στον άλλον, ώστε να σταθεί γρήγορα στα πόδια του, να αναλάβει την ευθύνη του παιδιού και να μην παραιτηθεί ενόψει συγκρούσεων και αντιξοοτήτων. </a:t>
            </a:r>
          </a:p>
          <a:p>
            <a:pPr marL="320040" indent="-320040" eaLnBrk="1" fontAlgn="auto" hangingPunct="1">
              <a:spcAft>
                <a:spcPts val="0"/>
              </a:spcAft>
              <a:buFont typeface="Wingdings"/>
              <a:buChar char=""/>
              <a:defRPr/>
            </a:pPr>
            <a:r>
              <a:rPr lang="el-GR" dirty="0" smtClean="0"/>
              <a:t>Ο υγιής γονέας μπορεί επίσης να βρει έναν τρόπο να μιλήσει για την κατάσταση με τα παιδιά.</a:t>
            </a:r>
          </a:p>
          <a:p>
            <a:pPr marL="320040" indent="-320040" eaLnBrk="1" fontAlgn="auto" hangingPunct="1">
              <a:spcAft>
                <a:spcPts val="0"/>
              </a:spcAft>
              <a:buFont typeface="Wingdings"/>
              <a:buChar char=""/>
              <a:defRPr/>
            </a:pP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40</a:t>
            </a:fld>
            <a:endParaRPr lang="el-GR"/>
          </a:p>
        </p:txBody>
      </p:sp>
    </p:spTree>
    <p:extLst>
      <p:ext uri="{BB962C8B-B14F-4D97-AF65-F5344CB8AC3E}">
        <p14:creationId xmlns:p14="http://schemas.microsoft.com/office/powerpoint/2010/main" val="17185492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775F55">
                    <a:lumMod val="75000"/>
                  </a:srgbClr>
                </a:solidFill>
              </a:rPr>
              <a:t>Σημαντικοί ενήλικες </a:t>
            </a:r>
            <a:r>
              <a:rPr lang="el-GR" sz="2800" b="0" dirty="0" smtClean="0">
                <a:solidFill>
                  <a:srgbClr val="775F55">
                    <a:lumMod val="75000"/>
                  </a:srgbClr>
                </a:solidFill>
              </a:rPr>
              <a:t>3/3</a:t>
            </a:r>
            <a:endParaRPr lang="el-GR" dirty="0"/>
          </a:p>
        </p:txBody>
      </p:sp>
      <p:sp>
        <p:nvSpPr>
          <p:cNvPr id="51203" name="2 - Θέση περιεχομένου"/>
          <p:cNvSpPr>
            <a:spLocks noGrp="1"/>
          </p:cNvSpPr>
          <p:nvPr>
            <p:ph sz="quarter" idx="1"/>
          </p:nvPr>
        </p:nvSpPr>
        <p:spPr/>
        <p:txBody>
          <a:bodyPr>
            <a:normAutofit/>
          </a:bodyPr>
          <a:lstStyle/>
          <a:p>
            <a:pPr eaLnBrk="1" hangingPunct="1"/>
            <a:r>
              <a:rPr lang="el-GR" altLang="el-GR" dirty="0" smtClean="0"/>
              <a:t>Ένας πατέρας ή μία μητέρα που είναι σε θέση να λειτουργήσει κοινωνικά και δέχεται βοήθεια για να κατανοήσει την κατάσταση είναι πολύτιμο στήριγμα για το παιδί όταν ο άλλος γονέας πάσχει από κάποια ψυχική διαταραχή. </a:t>
            </a:r>
          </a:p>
          <a:p>
            <a:pPr eaLnBrk="1" hangingPunct="1"/>
            <a:r>
              <a:rPr lang="el-GR" altLang="el-GR" dirty="0" smtClean="0"/>
              <a:t>Οι συγγενείς, οι φίλοι και οι γείτονες μπορούν επίσης να διαδραματίσουν σημαντικό ρόλο στη ζωή του παιδιού, ιδίως εάν έχουν το θάρρος να δουν τι συμβαίνει, αλλά και τη διάθεση να μιλήσουν για την εν λόγω κατάσταση με το παιδί.</a:t>
            </a:r>
          </a:p>
          <a:p>
            <a:pPr eaLnBrk="1" hangingPunct="1">
              <a:buFont typeface="Arial" charset="0"/>
              <a:buChar char="•"/>
            </a:pP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41</a:t>
            </a:fld>
            <a:endParaRPr lang="el-GR"/>
          </a:p>
        </p:txBody>
      </p:sp>
    </p:spTree>
    <p:extLst>
      <p:ext uri="{BB962C8B-B14F-4D97-AF65-F5344CB8AC3E}">
        <p14:creationId xmlns:p14="http://schemas.microsoft.com/office/powerpoint/2010/main" val="34239760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Τίτλος"/>
          <p:cNvSpPr>
            <a:spLocks noGrp="1"/>
          </p:cNvSpPr>
          <p:nvPr>
            <p:ph type="title"/>
          </p:nvPr>
        </p:nvSpPr>
        <p:spPr/>
        <p:txBody>
          <a:bodyPr/>
          <a:lstStyle/>
          <a:p>
            <a:pPr eaLnBrk="1" hangingPunct="1"/>
            <a:r>
              <a:rPr lang="el-GR" altLang="el-GR" sz="3200" b="1" dirty="0" smtClean="0"/>
              <a:t>Τι χρειάζεται</a:t>
            </a:r>
            <a:r>
              <a:rPr lang="el-GR" altLang="el-GR" sz="3200" b="1" dirty="0" smtClean="0"/>
              <a:t>; </a:t>
            </a:r>
            <a:r>
              <a:rPr lang="el-GR" altLang="el-GR" sz="2800" b="0" dirty="0" smtClean="0"/>
              <a:t>1/5</a:t>
            </a:r>
            <a:endParaRPr lang="el-GR" altLang="el-GR" sz="2800" b="0" dirty="0" smtClean="0"/>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Όταν ένας γονιός αντιμετωπίζει ψυχικά προβλήματα, πλήττεται ολόκληρη η οικογένεια. Επομένως, είναι σημαντικό όλα τα μέλη της οικογένειας, ακόμη και τα παιδιά, να μπορούν να μιλούν γι’ αυτό.</a:t>
            </a:r>
          </a:p>
          <a:p>
            <a:pPr marL="320040" indent="-320040" eaLnBrk="1" fontAlgn="auto" hangingPunct="1">
              <a:spcAft>
                <a:spcPts val="0"/>
              </a:spcAft>
              <a:buFont typeface="Wingdings"/>
              <a:buChar char=""/>
              <a:defRPr/>
            </a:pPr>
            <a:r>
              <a:rPr lang="el-GR" dirty="0" smtClean="0"/>
              <a:t>Η δυνατότητα πρόσβασης είναι καθοριστικής σημασίας. Απαιτείται η ύπαρξη «άμεσης τηλεφωνικής υπηρεσίας», η οποία θα στελεχώνεται από άτομα που έχουν την ικανότητα να ανταποκρίνονται σε επείγουσες ανάγκες, και της οποίας ο τηλεφωνικός αριθμός πρέπει να βρίσκεται στη διάθεση των παιδιών με την άδεια των γονιών.</a:t>
            </a:r>
          </a:p>
          <a:p>
            <a:pPr marL="320040" indent="-320040" eaLnBrk="1" fontAlgn="auto" hangingPunct="1">
              <a:spcAft>
                <a:spcPts val="0"/>
              </a:spcAft>
              <a:buFont typeface="Arial" pitchFamily="34" charset="0"/>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42</a:t>
            </a:fld>
            <a:endParaRPr lang="el-GR"/>
          </a:p>
        </p:txBody>
      </p:sp>
    </p:spTree>
    <p:extLst>
      <p:ext uri="{BB962C8B-B14F-4D97-AF65-F5344CB8AC3E}">
        <p14:creationId xmlns:p14="http://schemas.microsoft.com/office/powerpoint/2010/main" val="32222122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χρειάζεται; </a:t>
            </a:r>
            <a:r>
              <a:rPr lang="el-GR" altLang="el-GR" sz="2800" b="0" dirty="0" smtClean="0">
                <a:solidFill>
                  <a:srgbClr val="775F55">
                    <a:lumMod val="75000"/>
                  </a:srgbClr>
                </a:solidFill>
              </a:rPr>
              <a:t>2/5</a:t>
            </a:r>
            <a:endParaRPr lang="el-GR" dirty="0"/>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Τα παιδιά ίσως χρειάζονται κάποιον ειδικό ψυχικής υγείας με τον οποίο θα μπορούν να έρχονται σε επαφή, κάποιον που ξέρουν και στον οποίο θα μπορούν να στραφούν όταν αισθάνονται άγχος για τον γονιό τους.</a:t>
            </a:r>
          </a:p>
          <a:p>
            <a:pPr marL="320040" indent="-320040" eaLnBrk="1" fontAlgn="auto" hangingPunct="1">
              <a:spcAft>
                <a:spcPts val="0"/>
              </a:spcAft>
              <a:buFont typeface="Wingdings"/>
              <a:buChar char=""/>
              <a:defRPr/>
            </a:pPr>
            <a:r>
              <a:rPr lang="el-GR" dirty="0" smtClean="0"/>
              <a:t>Επίσης, τα παιδιά έχουν ανάγκη να περιβάλλονται από ενήλικες, στους οποίους θα μπορούν να στραφούν για βοήθεια και υποστήριξη. </a:t>
            </a:r>
          </a:p>
          <a:p>
            <a:pPr marL="320040" indent="-320040" eaLnBrk="1" fontAlgn="auto" hangingPunct="1">
              <a:spcAft>
                <a:spcPts val="0"/>
              </a:spcAft>
              <a:buFont typeface="Wingdings"/>
              <a:buChar char=""/>
              <a:defRPr/>
            </a:pPr>
            <a:r>
              <a:rPr lang="el-GR" dirty="0" smtClean="0"/>
              <a:t>Το σχολείο και το νηπιαγωγείο πρέπει να ενημερώνονται για τη ζωή του παιδιού στο σπίτι, και τα παιδιά πρέπει να ξέρουν ότι όλοι είναι ενήμεροι.</a:t>
            </a:r>
          </a:p>
          <a:p>
            <a:pPr marL="320040" indent="-320040" eaLnBrk="1" fontAlgn="auto" hangingPunct="1">
              <a:spcAft>
                <a:spcPts val="0"/>
              </a:spcAft>
              <a:buFont typeface="Arial" pitchFamily="34" charset="0"/>
              <a:buChar char="•"/>
              <a:defRPr/>
            </a:pPr>
            <a:endParaRPr lang="el-GR"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43</a:t>
            </a:fld>
            <a:endParaRPr lang="el-GR"/>
          </a:p>
        </p:txBody>
      </p:sp>
    </p:spTree>
    <p:extLst>
      <p:ext uri="{BB962C8B-B14F-4D97-AF65-F5344CB8AC3E}">
        <p14:creationId xmlns:p14="http://schemas.microsoft.com/office/powerpoint/2010/main" val="40871908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χρειάζεται; </a:t>
            </a:r>
            <a:r>
              <a:rPr lang="el-GR" altLang="el-GR" sz="2800" b="0" dirty="0" smtClean="0">
                <a:solidFill>
                  <a:srgbClr val="775F55">
                    <a:lumMod val="75000"/>
                  </a:srgbClr>
                </a:solidFill>
              </a:rPr>
              <a:t>3/5</a:t>
            </a:r>
            <a:endParaRPr lang="el-GR" dirty="0"/>
          </a:p>
        </p:txBody>
      </p:sp>
      <p:sp>
        <p:nvSpPr>
          <p:cNvPr id="54275" name="2 - Θέση περιεχομένου"/>
          <p:cNvSpPr>
            <a:spLocks noGrp="1"/>
          </p:cNvSpPr>
          <p:nvPr>
            <p:ph sz="quarter" idx="1"/>
          </p:nvPr>
        </p:nvSpPr>
        <p:spPr/>
        <p:txBody>
          <a:bodyPr>
            <a:normAutofit/>
          </a:bodyPr>
          <a:lstStyle/>
          <a:p>
            <a:pPr eaLnBrk="1" hangingPunct="1"/>
            <a:r>
              <a:rPr lang="el-GR" altLang="el-GR" dirty="0" smtClean="0"/>
              <a:t>Ένας ψυχικά άρρωστος γονιός με τον οποίον δεν συμβιώνει το παιδί παίζει συνήθως εξίσου σημαντικό ρόλο με το γονιό που βρίσκεται στο σπίτι. </a:t>
            </a:r>
          </a:p>
          <a:p>
            <a:pPr eaLnBrk="1" hangingPunct="1"/>
            <a:r>
              <a:rPr lang="el-GR" altLang="el-GR" dirty="0" smtClean="0"/>
              <a:t>Άγχος, αίσθημα ευθύνης και αισθήματα ενοχής μπορεί να είναι εξίσου συντριπτικά.</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44</a:t>
            </a:fld>
            <a:endParaRPr lang="el-GR"/>
          </a:p>
        </p:txBody>
      </p:sp>
    </p:spTree>
    <p:extLst>
      <p:ext uri="{BB962C8B-B14F-4D97-AF65-F5344CB8AC3E}">
        <p14:creationId xmlns:p14="http://schemas.microsoft.com/office/powerpoint/2010/main" val="25143784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χρειάζεται; </a:t>
            </a:r>
            <a:r>
              <a:rPr lang="el-GR" altLang="el-GR" sz="2800" b="0" dirty="0" smtClean="0">
                <a:solidFill>
                  <a:srgbClr val="775F55">
                    <a:lumMod val="75000"/>
                  </a:srgbClr>
                </a:solidFill>
              </a:rPr>
              <a:t>4/5</a:t>
            </a:r>
            <a:endParaRPr lang="el-GR" dirty="0"/>
          </a:p>
        </p:txBody>
      </p:sp>
      <p:sp>
        <p:nvSpPr>
          <p:cNvPr id="55299" name="2 - Θέση περιεχομένου"/>
          <p:cNvSpPr>
            <a:spLocks noGrp="1"/>
          </p:cNvSpPr>
          <p:nvPr>
            <p:ph sz="quarter" idx="1"/>
          </p:nvPr>
        </p:nvSpPr>
        <p:spPr/>
        <p:txBody>
          <a:bodyPr>
            <a:normAutofit/>
          </a:bodyPr>
          <a:lstStyle/>
          <a:p>
            <a:pPr eaLnBrk="1" hangingPunct="1"/>
            <a:r>
              <a:rPr lang="el-GR" altLang="el-GR" dirty="0" smtClean="0"/>
              <a:t>Τα παιδιά μπορούν να μάθουν να αναγνωρίζουν νωρίς σημάδια επανεμφάνισης της ασθένειας του γονιού, που, πότε και πως να αναζητήσουν βοήθεια, στρατηγικές αντιμετώπισης και την σπουδαιότητα της </a:t>
            </a:r>
            <a:r>
              <a:rPr lang="el-GR" altLang="el-GR" dirty="0" err="1" smtClean="0"/>
              <a:t>αυτοφροντίδας</a:t>
            </a:r>
            <a:r>
              <a:rPr lang="el-GR" altLang="el-GR" dirty="0" smtClean="0"/>
              <a:t>. </a:t>
            </a:r>
          </a:p>
          <a:p>
            <a:pPr eaLnBrk="1" hangingPunct="1"/>
            <a:r>
              <a:rPr lang="el-GR" altLang="el-GR" dirty="0" smtClean="0"/>
              <a:t>Η εκπαίδευση μπορεί επίσης να προωθήσει πιο ανοιχτή συζήτηση για την ψυχική υγεία και την ψυχική ασθένεια στην οικογένεια, η οποία με τη σειρά της θα βοηθάει το παιδί να αποκτήσει πληροφορίες από ανθρώπους που όλοι εμπιστεύονται.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45</a:t>
            </a:fld>
            <a:endParaRPr lang="el-GR"/>
          </a:p>
        </p:txBody>
      </p:sp>
    </p:spTree>
    <p:extLst>
      <p:ext uri="{BB962C8B-B14F-4D97-AF65-F5344CB8AC3E}">
        <p14:creationId xmlns:p14="http://schemas.microsoft.com/office/powerpoint/2010/main" val="19232287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Τι χρειάζεται; </a:t>
            </a:r>
            <a:r>
              <a:rPr lang="el-GR" altLang="el-GR" sz="2800" b="0" dirty="0" smtClean="0">
                <a:solidFill>
                  <a:srgbClr val="775F55">
                    <a:lumMod val="75000"/>
                  </a:srgbClr>
                </a:solidFill>
              </a:rPr>
              <a:t>5/5</a:t>
            </a:r>
            <a:endParaRPr lang="el-GR" dirty="0"/>
          </a:p>
        </p:txBody>
      </p:sp>
      <p:sp>
        <p:nvSpPr>
          <p:cNvPr id="56323" name="2 - Θέση περιεχομένου"/>
          <p:cNvSpPr>
            <a:spLocks noGrp="1"/>
          </p:cNvSpPr>
          <p:nvPr>
            <p:ph sz="quarter" idx="1"/>
          </p:nvPr>
        </p:nvSpPr>
        <p:spPr/>
        <p:txBody>
          <a:bodyPr>
            <a:normAutofit/>
          </a:bodyPr>
          <a:lstStyle/>
          <a:p>
            <a:pPr eaLnBrk="1" hangingPunct="1"/>
            <a:r>
              <a:rPr lang="el-GR" altLang="el-GR" dirty="0" smtClean="0"/>
              <a:t>Δημιουργούνται ομάδες για παιδιά και εφήβους, των οποίων οι γονείς αντιμετωπίζουν σοβαρά ψυχικά ή συναισθηματικά προβλήματα. </a:t>
            </a:r>
          </a:p>
          <a:p>
            <a:pPr eaLnBrk="1" hangingPunct="1"/>
            <a:r>
              <a:rPr lang="el-GR" altLang="el-GR" dirty="0" smtClean="0"/>
              <a:t>Στόχος αυτών των ομάδων είναι να συνδράμουν παιδιά κάθε ηλικίας, ώστε αυτά να είναι σε θέση να διαχειρίζονται καλύτερα την κατάστασή τους.</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46</a:t>
            </a:fld>
            <a:endParaRPr lang="el-GR"/>
          </a:p>
        </p:txBody>
      </p:sp>
    </p:spTree>
    <p:extLst>
      <p:ext uri="{BB962C8B-B14F-4D97-AF65-F5344CB8AC3E}">
        <p14:creationId xmlns:p14="http://schemas.microsoft.com/office/powerpoint/2010/main" val="14818345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 Τίτλος"/>
          <p:cNvSpPr>
            <a:spLocks noGrp="1"/>
          </p:cNvSpPr>
          <p:nvPr>
            <p:ph type="title"/>
          </p:nvPr>
        </p:nvSpPr>
        <p:spPr/>
        <p:txBody>
          <a:bodyPr/>
          <a:lstStyle/>
          <a:p>
            <a:pPr eaLnBrk="1" hangingPunct="1"/>
            <a:r>
              <a:rPr lang="el-GR" altLang="el-GR" sz="3200" b="1" smtClean="0"/>
              <a:t>Στόχος των ομάδων παιδιών</a:t>
            </a:r>
          </a:p>
        </p:txBody>
      </p:sp>
      <p:sp>
        <p:nvSpPr>
          <p:cNvPr id="3" name="2 - Θέση περιεχομένου"/>
          <p:cNvSpPr>
            <a:spLocks noGrp="1"/>
          </p:cNvSpPr>
          <p:nvPr>
            <p:ph sz="quarter" idx="1"/>
          </p:nvPr>
        </p:nvSpPr>
        <p:spPr>
          <a:xfrm>
            <a:off x="612648" y="1600200"/>
            <a:ext cx="8153400" cy="5069160"/>
          </a:xfrm>
        </p:spPr>
        <p:txBody>
          <a:bodyPr rtlCol="0">
            <a:normAutofit/>
          </a:bodyPr>
          <a:lstStyle/>
          <a:p>
            <a:pPr marL="514350" indent="-514350" eaLnBrk="1" fontAlgn="auto" hangingPunct="1">
              <a:spcAft>
                <a:spcPts val="0"/>
              </a:spcAft>
              <a:buFont typeface="+mj-lt"/>
              <a:buAutoNum type="arabicPeriod"/>
              <a:defRPr/>
            </a:pPr>
            <a:r>
              <a:rPr lang="el-GR" dirty="0" smtClean="0"/>
              <a:t>Τα παιδιά να αποκτούν περισσότερες γνώσεις για την ασθένεια ή τα συναισθηματικά προβλήματα των γονιών,</a:t>
            </a:r>
          </a:p>
          <a:p>
            <a:pPr marL="514350" indent="-514350" eaLnBrk="1" fontAlgn="auto" hangingPunct="1">
              <a:spcAft>
                <a:spcPts val="0"/>
              </a:spcAft>
              <a:buFont typeface="+mj-lt"/>
              <a:buAutoNum type="arabicPeriod"/>
              <a:defRPr/>
            </a:pPr>
            <a:r>
              <a:rPr lang="el-GR" dirty="0" smtClean="0"/>
              <a:t>να επεξεργάζονται τα αισθήματα ενοχής τους,</a:t>
            </a:r>
          </a:p>
          <a:p>
            <a:pPr marL="514350" indent="-514350" eaLnBrk="1" fontAlgn="auto" hangingPunct="1">
              <a:spcAft>
                <a:spcPts val="0"/>
              </a:spcAft>
              <a:buFont typeface="+mj-lt"/>
              <a:buAutoNum type="arabicPeriod"/>
              <a:defRPr/>
            </a:pPr>
            <a:r>
              <a:rPr lang="el-GR" dirty="0" smtClean="0"/>
              <a:t>να συνειδητοποιούν πως δεν είναι οι μόνοι που αντιμετωπίζουν ανάλογα οικογενειακά προβλήματα και πως δεν χρειάζεται να ντρέπονται,</a:t>
            </a:r>
          </a:p>
          <a:p>
            <a:pPr marL="514350" indent="-514350" eaLnBrk="1" fontAlgn="auto" hangingPunct="1">
              <a:spcAft>
                <a:spcPts val="0"/>
              </a:spcAft>
              <a:buFont typeface="+mj-lt"/>
              <a:buAutoNum type="arabicPeriod"/>
              <a:defRPr/>
            </a:pPr>
            <a:r>
              <a:rPr lang="el-GR" dirty="0" smtClean="0"/>
              <a:t>να ξέρουν πού να αναζητούν βοήθεια,</a:t>
            </a:r>
          </a:p>
          <a:p>
            <a:pPr marL="514350" indent="-514350" eaLnBrk="1" fontAlgn="auto" hangingPunct="1">
              <a:spcAft>
                <a:spcPts val="0"/>
              </a:spcAft>
              <a:buFont typeface="+mj-lt"/>
              <a:buAutoNum type="arabicPeriod"/>
              <a:defRPr/>
            </a:pPr>
            <a:r>
              <a:rPr lang="el-GR" dirty="0" smtClean="0"/>
              <a:t>να ανακαλύπτουν και να κατανοούν περισσότερο τις δικές τους ανάγκες, τα συναισθήματα και τις αναπτυξιακές τους δυνατότητες.</a:t>
            </a:r>
          </a:p>
          <a:p>
            <a:pPr marL="320040" indent="-320040" eaLnBrk="1" fontAlgn="auto" hangingPunct="1">
              <a:spcAft>
                <a:spcPts val="0"/>
              </a:spcAft>
              <a:buFont typeface="Arial" pitchFamily="34" charset="0"/>
              <a:buChar char="•"/>
              <a:defRPr/>
            </a:pPr>
            <a:endParaRPr 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47</a:t>
            </a:fld>
            <a:endParaRPr lang="el-GR"/>
          </a:p>
        </p:txBody>
      </p:sp>
    </p:spTree>
    <p:extLst>
      <p:ext uri="{BB962C8B-B14F-4D97-AF65-F5344CB8AC3E}">
        <p14:creationId xmlns:p14="http://schemas.microsoft.com/office/powerpoint/2010/main" val="8265054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p:txBody>
          <a:bodyPr>
            <a:noAutofit/>
          </a:bodyPr>
          <a:lstStyle/>
          <a:p>
            <a:pPr eaLnBrk="1" fontAlgn="auto" hangingPunct="1">
              <a:spcAft>
                <a:spcPts val="0"/>
              </a:spcAft>
              <a:defRPr/>
            </a:pPr>
            <a:r>
              <a:rPr lang="el-GR" b="1" dirty="0" smtClean="0"/>
              <a:t>Στήριξη για οικογένειες και παιδιά </a:t>
            </a:r>
            <a:br>
              <a:rPr lang="el-GR" b="1" dirty="0" smtClean="0"/>
            </a:br>
            <a:r>
              <a:rPr lang="el-GR" b="1" dirty="0" smtClean="0"/>
              <a:t>ψυχικά </a:t>
            </a:r>
            <a:r>
              <a:rPr lang="el-GR" b="1" dirty="0" smtClean="0"/>
              <a:t>ασθενών </a:t>
            </a:r>
            <a:r>
              <a:rPr lang="el-GR" sz="2800" b="0" dirty="0" smtClean="0"/>
              <a:t>1/3</a:t>
            </a:r>
            <a:endParaRPr lang="el-GR" sz="2800" b="0" dirty="0" smtClean="0"/>
          </a:p>
        </p:txBody>
      </p:sp>
      <p:sp>
        <p:nvSpPr>
          <p:cNvPr id="58371" name="2 - Θέση περιεχομένου"/>
          <p:cNvSpPr>
            <a:spLocks noGrp="1"/>
          </p:cNvSpPr>
          <p:nvPr>
            <p:ph sz="quarter" idx="1"/>
          </p:nvPr>
        </p:nvSpPr>
        <p:spPr/>
        <p:txBody>
          <a:bodyPr>
            <a:normAutofit/>
          </a:bodyPr>
          <a:lstStyle/>
          <a:p>
            <a:r>
              <a:rPr lang="el-GR" altLang="el-GR" dirty="0" smtClean="0"/>
              <a:t>Εξέταση και κάλυψη των αναγκών της οικογένειας, καθώς επίσης  και συγκεκριμένων μελών.</a:t>
            </a:r>
            <a:endParaRPr lang="el-GR" altLang="el-GR" b="1" dirty="0" smtClean="0"/>
          </a:p>
          <a:p>
            <a:r>
              <a:rPr lang="el-GR" altLang="el-GR" dirty="0" smtClean="0"/>
              <a:t>Αναγνώριση των οικογενειακών αναγκών, παροχή κατάλληλης υποστήριξης και παρακολούθηση της οικογενειακής συντήρησης.</a:t>
            </a:r>
            <a:endParaRPr lang="el-GR" altLang="el-GR" b="1" dirty="0" smtClean="0"/>
          </a:p>
          <a:p>
            <a:r>
              <a:rPr lang="el-GR" altLang="el-GR" dirty="0" smtClean="0"/>
              <a:t>Παροχή πληροφοριών σχετικά με τις τοπικές υπηρεσίες στήριξης και αν είναι απαραίτητο βοήθεια πρόσβασης στις υπηρεσίες αυτές.</a:t>
            </a:r>
            <a:endParaRPr lang="el-GR" altLang="el-GR" b="1" dirty="0" smtClean="0"/>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48</a:t>
            </a:fld>
            <a:endParaRPr lang="el-GR"/>
          </a:p>
        </p:txBody>
      </p:sp>
    </p:spTree>
    <p:extLst>
      <p:ext uri="{BB962C8B-B14F-4D97-AF65-F5344CB8AC3E}">
        <p14:creationId xmlns:p14="http://schemas.microsoft.com/office/powerpoint/2010/main" val="2659989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solidFill>
                  <a:srgbClr val="775F55">
                    <a:lumMod val="75000"/>
                  </a:srgbClr>
                </a:solidFill>
              </a:rPr>
              <a:t>Επιπτώσεις της ψυχικής ασθένειας </a:t>
            </a:r>
            <a:br>
              <a:rPr lang="el-GR" sz="3600" dirty="0">
                <a:solidFill>
                  <a:srgbClr val="775F55">
                    <a:lumMod val="75000"/>
                  </a:srgbClr>
                </a:solidFill>
              </a:rPr>
            </a:br>
            <a:r>
              <a:rPr lang="el-GR" sz="3600" dirty="0">
                <a:solidFill>
                  <a:srgbClr val="775F55">
                    <a:lumMod val="75000"/>
                  </a:srgbClr>
                </a:solidFill>
              </a:rPr>
              <a:t>στη ζωή της οικογένειας και του παιδιού </a:t>
            </a:r>
            <a:r>
              <a:rPr lang="el-GR" sz="3100" b="0" dirty="0" smtClean="0">
                <a:solidFill>
                  <a:srgbClr val="775F55">
                    <a:lumMod val="75000"/>
                  </a:srgbClr>
                </a:solidFill>
              </a:rPr>
              <a:t>3/3</a:t>
            </a:r>
            <a:endParaRPr lang="el-GR" dirty="0"/>
          </a:p>
        </p:txBody>
      </p:sp>
      <p:sp>
        <p:nvSpPr>
          <p:cNvPr id="13315" name="2 - Θέση περιεχομένου"/>
          <p:cNvSpPr>
            <a:spLocks noGrp="1"/>
          </p:cNvSpPr>
          <p:nvPr>
            <p:ph sz="quarter" idx="1"/>
          </p:nvPr>
        </p:nvSpPr>
        <p:spPr/>
        <p:txBody>
          <a:bodyPr>
            <a:normAutofit/>
          </a:bodyPr>
          <a:lstStyle/>
          <a:p>
            <a:pPr eaLnBrk="1" hangingPunct="1"/>
            <a:r>
              <a:rPr lang="el-GR" altLang="el-GR" dirty="0" smtClean="0">
                <a:latin typeface="Calibri" panose="020F0502020204030204" pitchFamily="34" charset="0"/>
              </a:rPr>
              <a:t>Στις περιπτώσεις αυτές τα παιδιά, τα οποία είναι πλήρως εξαρτημένα από το λειτουργικό σύστημα της οικογένειας και τους γονείς τους, βρίσκονται σε κατάσταση ανάγκης προστασίας και φροντίδας από το σύστημα των υπηρεσιών παιδικής προστασίας και ψυχικής υγείας.</a:t>
            </a:r>
          </a:p>
          <a:p>
            <a:pPr eaLnBrk="1" hangingPunct="1"/>
            <a:r>
              <a:rPr lang="el-GR" altLang="el-GR" i="1" dirty="0" smtClean="0">
                <a:latin typeface="Calibri" panose="020F0502020204030204" pitchFamily="34" charset="0"/>
              </a:rPr>
              <a:t>Δ</a:t>
            </a:r>
            <a:r>
              <a:rPr lang="en-GB" altLang="el-GR" i="1" dirty="0" err="1" smtClean="0">
                <a:latin typeface="Calibri" panose="020F0502020204030204" pitchFamily="34" charset="0"/>
              </a:rPr>
              <a:t>εν</a:t>
            </a:r>
            <a:r>
              <a:rPr lang="en-GB" altLang="el-GR" i="1" dirty="0" smtClean="0">
                <a:latin typeface="Calibri" panose="020F0502020204030204" pitchFamily="34" charset="0"/>
              </a:rPr>
              <a:t> </a:t>
            </a:r>
            <a:r>
              <a:rPr lang="en-GB" altLang="el-GR" i="1" dirty="0" err="1" smtClean="0">
                <a:latin typeface="Calibri" panose="020F0502020204030204" pitchFamily="34" charset="0"/>
              </a:rPr>
              <a:t>είν</a:t>
            </a:r>
            <a:r>
              <a:rPr lang="en-GB" altLang="el-GR" i="1" dirty="0" smtClean="0">
                <a:latin typeface="Calibri" panose="020F0502020204030204" pitchFamily="34" charset="0"/>
              </a:rPr>
              <a:t>αι απαραίτητα όλα τα παιδιά των ψυχικά ασθενών γονέων να βρίσκονται σε κατάσταση ανάγκης προστασίας και ψυχοκοινωνικής υποστήριξης από το σύστημα των υπηρεσιών. </a:t>
            </a:r>
            <a:endParaRPr lang="el-GR" altLang="el-GR" i="1" dirty="0" smtClean="0">
              <a:latin typeface="Calibri" panose="020F0502020204030204" pitchFamily="34" charset="0"/>
            </a:endParaRP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12336030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2 - Θέση περιεχομένου"/>
          <p:cNvSpPr>
            <a:spLocks noGrp="1"/>
          </p:cNvSpPr>
          <p:nvPr>
            <p:ph sz="quarter" idx="1"/>
          </p:nvPr>
        </p:nvSpPr>
        <p:spPr>
          <a:xfrm>
            <a:off x="612648" y="1600200"/>
            <a:ext cx="8153400" cy="4925144"/>
          </a:xfrm>
        </p:spPr>
        <p:txBody>
          <a:bodyPr>
            <a:normAutofit/>
          </a:bodyPr>
          <a:lstStyle/>
          <a:p>
            <a:pPr eaLnBrk="1" hangingPunct="1"/>
            <a:r>
              <a:rPr lang="el-GR" altLang="el-GR" dirty="0" smtClean="0"/>
              <a:t>Συμβουλευτική και υποστήριξη στα παιδιά των γονέων με ψυχική ασθένεια ώστε να παραμείνουν καλά (</a:t>
            </a:r>
            <a:r>
              <a:rPr lang="el-GR" altLang="el-GR" i="1" dirty="0" smtClean="0"/>
              <a:t>παράγοντες που αυξάνουν την ανάκαμψη</a:t>
            </a:r>
            <a:r>
              <a:rPr lang="el-GR" altLang="el-GR" dirty="0" smtClean="0"/>
              <a:t>):</a:t>
            </a:r>
          </a:p>
          <a:p>
            <a:pPr lvl="1" eaLnBrk="1" hangingPunct="1">
              <a:buFont typeface="Wingdings" pitchFamily="2" charset="2"/>
              <a:buChar char="ü"/>
            </a:pPr>
            <a:r>
              <a:rPr lang="el-GR" altLang="el-GR" dirty="0" smtClean="0"/>
              <a:t>ένα πρόσωπο επαφής στην περίπτωση κρίσης του γονέα,</a:t>
            </a:r>
            <a:endParaRPr lang="el-GR" altLang="el-GR" b="1" dirty="0" smtClean="0"/>
          </a:p>
          <a:p>
            <a:pPr lvl="1" eaLnBrk="1" hangingPunct="1">
              <a:buFont typeface="Wingdings" pitchFamily="2" charset="2"/>
              <a:buChar char="ü"/>
            </a:pPr>
            <a:r>
              <a:rPr lang="el-GR" altLang="el-GR" dirty="0" smtClean="0"/>
              <a:t>κάποιο άτομο με τον οποίο να μιλάνε,</a:t>
            </a:r>
            <a:endParaRPr lang="el-GR" altLang="el-GR" b="1" dirty="0" smtClean="0"/>
          </a:p>
          <a:p>
            <a:pPr lvl="1" eaLnBrk="1" hangingPunct="1">
              <a:buFont typeface="Wingdings" pitchFamily="2" charset="2"/>
              <a:buChar char="ü"/>
            </a:pPr>
            <a:r>
              <a:rPr lang="el-GR" altLang="el-GR" dirty="0" smtClean="0"/>
              <a:t>ευκαιρίες να συναναστραφούν με ενήλικες με τους οποίους να μπορούν να αναπτύξουν υποστηρικτικούς συνδέσμους,</a:t>
            </a:r>
            <a:endParaRPr lang="el-GR" altLang="el-GR" b="1" dirty="0" smtClean="0"/>
          </a:p>
          <a:p>
            <a:pPr lvl="1" eaLnBrk="1" hangingPunct="1">
              <a:buFont typeface="Wingdings" pitchFamily="2" charset="2"/>
              <a:buChar char="ü"/>
            </a:pPr>
            <a:r>
              <a:rPr lang="el-GR" altLang="el-GR" dirty="0" smtClean="0"/>
              <a:t>συμμετοχή σε δραστηριότητες όπου μπορούν να έρθουν σε επαφή με άλλα παιδιά,</a:t>
            </a:r>
            <a:endParaRPr lang="el-GR" altLang="el-GR" b="1" dirty="0" smtClean="0"/>
          </a:p>
          <a:p>
            <a:pPr eaLnBrk="1" hangingPunct="1"/>
            <a:endParaRPr lang="el-GR" altLang="el-GR" b="1" dirty="0" smtClean="0"/>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49</a:t>
            </a:fld>
            <a:endParaRPr lang="el-GR"/>
          </a:p>
        </p:txBody>
      </p:sp>
      <p:sp>
        <p:nvSpPr>
          <p:cNvPr id="5" name="1 - Τίτλος"/>
          <p:cNvSpPr>
            <a:spLocks noGrp="1"/>
          </p:cNvSpPr>
          <p:nvPr>
            <p:ph type="title"/>
          </p:nvPr>
        </p:nvSpPr>
        <p:spPr>
          <a:xfrm>
            <a:off x="612648" y="228600"/>
            <a:ext cx="8153400" cy="990600"/>
          </a:xfrm>
        </p:spPr>
        <p:txBody>
          <a:bodyPr>
            <a:noAutofit/>
          </a:bodyPr>
          <a:lstStyle/>
          <a:p>
            <a:pPr eaLnBrk="1" fontAlgn="auto" hangingPunct="1">
              <a:spcAft>
                <a:spcPts val="0"/>
              </a:spcAft>
              <a:defRPr/>
            </a:pPr>
            <a:r>
              <a:rPr lang="el-GR" b="1" dirty="0" smtClean="0"/>
              <a:t>Στήριξη για οικογένειες και παιδιά </a:t>
            </a:r>
            <a:br>
              <a:rPr lang="el-GR" b="1" dirty="0" smtClean="0"/>
            </a:br>
            <a:r>
              <a:rPr lang="el-GR" b="1" dirty="0" smtClean="0"/>
              <a:t>ψυχικά </a:t>
            </a:r>
            <a:r>
              <a:rPr lang="el-GR" b="1" dirty="0" smtClean="0"/>
              <a:t>ασθενών </a:t>
            </a:r>
            <a:r>
              <a:rPr lang="el-GR" sz="2800" b="0" dirty="0"/>
              <a:t>2</a:t>
            </a:r>
            <a:r>
              <a:rPr lang="el-GR" sz="2800" b="0" dirty="0" smtClean="0"/>
              <a:t>/3</a:t>
            </a:r>
            <a:endParaRPr lang="el-GR" sz="2800" b="0" dirty="0" smtClean="0"/>
          </a:p>
        </p:txBody>
      </p:sp>
    </p:spTree>
    <p:extLst>
      <p:ext uri="{BB962C8B-B14F-4D97-AF65-F5344CB8AC3E}">
        <p14:creationId xmlns:p14="http://schemas.microsoft.com/office/powerpoint/2010/main" val="17192414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2 - Θέση περιεχομένου"/>
          <p:cNvSpPr>
            <a:spLocks noGrp="1"/>
          </p:cNvSpPr>
          <p:nvPr>
            <p:ph sz="quarter" idx="1"/>
          </p:nvPr>
        </p:nvSpPr>
        <p:spPr/>
        <p:txBody>
          <a:bodyPr/>
          <a:lstStyle/>
          <a:p>
            <a:pPr lvl="1" eaLnBrk="1" hangingPunct="1">
              <a:buFont typeface="Wingdings" pitchFamily="2" charset="2"/>
              <a:buChar char="ü"/>
            </a:pPr>
            <a:r>
              <a:rPr lang="el-GR" altLang="el-GR" dirty="0" smtClean="0"/>
              <a:t>ευκαιρίες να μιλήσουν για τα συναισθήματα και τις  εμπειρίες τους,</a:t>
            </a:r>
            <a:endParaRPr lang="el-GR" altLang="el-GR" b="1" dirty="0" smtClean="0"/>
          </a:p>
          <a:p>
            <a:pPr lvl="1" eaLnBrk="1" hangingPunct="1">
              <a:buFont typeface="Wingdings" pitchFamily="2" charset="2"/>
              <a:buChar char="ü"/>
            </a:pPr>
            <a:r>
              <a:rPr lang="el-GR" altLang="el-GR" dirty="0" smtClean="0"/>
              <a:t>ευκαιρίες για στήριξη από ομοίους συνομηλίκους τους,</a:t>
            </a:r>
            <a:endParaRPr lang="el-GR" altLang="el-GR" b="1" dirty="0" smtClean="0"/>
          </a:p>
          <a:p>
            <a:pPr lvl="1" eaLnBrk="1" hangingPunct="1">
              <a:buFont typeface="Wingdings" pitchFamily="2" charset="2"/>
              <a:buChar char="ü"/>
            </a:pPr>
            <a:r>
              <a:rPr lang="el-GR" altLang="el-GR" dirty="0" smtClean="0"/>
              <a:t>ευκαιρίες για στήριξη στο περιβάλλον της κοινότητας,</a:t>
            </a:r>
            <a:endParaRPr lang="el-GR" altLang="el-GR" b="1" dirty="0" smtClean="0"/>
          </a:p>
          <a:p>
            <a:pPr lvl="1" eaLnBrk="1" hangingPunct="1">
              <a:buFont typeface="Wingdings" pitchFamily="2" charset="2"/>
              <a:buChar char="ü"/>
            </a:pPr>
            <a:r>
              <a:rPr lang="el-GR" altLang="el-GR" dirty="0" smtClean="0"/>
              <a:t>ευκαιρίες να αναπτύξουν ικανότητες για να τα βγάζουν πέρα και δυνατότητες επίλυσης προβλημάτων ανάλογες με την ηλικία τους.</a:t>
            </a:r>
            <a:endParaRPr lang="el-GR" altLang="el-GR" b="1" dirty="0" smtClean="0"/>
          </a:p>
          <a:p>
            <a:pPr eaLnBrk="1" hangingPunct="1"/>
            <a:endParaRPr lang="el-GR" altLang="el-GR" sz="2800"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50</a:t>
            </a:fld>
            <a:endParaRPr lang="el-GR"/>
          </a:p>
        </p:txBody>
      </p:sp>
      <p:sp>
        <p:nvSpPr>
          <p:cNvPr id="5" name="1 - Τίτλος"/>
          <p:cNvSpPr>
            <a:spLocks noGrp="1"/>
          </p:cNvSpPr>
          <p:nvPr>
            <p:ph type="title"/>
          </p:nvPr>
        </p:nvSpPr>
        <p:spPr>
          <a:xfrm>
            <a:off x="612648" y="228600"/>
            <a:ext cx="8153400" cy="990600"/>
          </a:xfrm>
        </p:spPr>
        <p:txBody>
          <a:bodyPr>
            <a:noAutofit/>
          </a:bodyPr>
          <a:lstStyle/>
          <a:p>
            <a:pPr eaLnBrk="1" fontAlgn="auto" hangingPunct="1">
              <a:spcAft>
                <a:spcPts val="0"/>
              </a:spcAft>
              <a:defRPr/>
            </a:pPr>
            <a:r>
              <a:rPr lang="el-GR" b="1" dirty="0" smtClean="0"/>
              <a:t>Στήριξη για οικογένειες και παιδιά </a:t>
            </a:r>
            <a:br>
              <a:rPr lang="el-GR" b="1" dirty="0" smtClean="0"/>
            </a:br>
            <a:r>
              <a:rPr lang="el-GR" b="1" dirty="0" smtClean="0"/>
              <a:t>ψυχικά </a:t>
            </a:r>
            <a:r>
              <a:rPr lang="el-GR" b="1" dirty="0" smtClean="0"/>
              <a:t>ασθενών </a:t>
            </a:r>
            <a:r>
              <a:rPr lang="el-GR" sz="2800" b="0" dirty="0"/>
              <a:t>3</a:t>
            </a:r>
            <a:r>
              <a:rPr lang="el-GR" sz="2800" b="0" dirty="0" smtClean="0"/>
              <a:t>/3</a:t>
            </a:r>
            <a:endParaRPr lang="el-GR" sz="2800" b="0" dirty="0" smtClean="0"/>
          </a:p>
        </p:txBody>
      </p:sp>
    </p:spTree>
    <p:extLst>
      <p:ext uri="{BB962C8B-B14F-4D97-AF65-F5344CB8AC3E}">
        <p14:creationId xmlns:p14="http://schemas.microsoft.com/office/powerpoint/2010/main" val="20694775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7</a:t>
            </a:r>
            <a:r>
              <a:rPr lang="en-US" sz="2000" dirty="0" smtClean="0"/>
              <a:t>:</a:t>
            </a:r>
            <a:r>
              <a:rPr lang="el-GR" sz="2000" dirty="0"/>
              <a:t> Κοινωνική Εργασία με Οικογένειες Ψυχικά Ασθενών </a:t>
            </a:r>
            <a:r>
              <a:rPr lang="el-GR" sz="2000" dirty="0" smtClean="0"/>
              <a:t>Γονέων».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a:t>
            </a:r>
            <a:r>
              <a:rPr lang="el-GR" sz="1800" dirty="0" smtClean="0"/>
              <a:t>.  </a:t>
            </a:r>
            <a:r>
              <a:rPr lang="el-GR" sz="1800" dirty="0"/>
              <a:t>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a:t>
            </a:r>
            <a:r>
              <a:rPr lang="el-GR" sz="1800" dirty="0" smtClean="0"/>
              <a:t>διαφάνεια «</a:t>
            </a:r>
            <a:r>
              <a:rPr lang="el-GR" sz="1800" dirty="0"/>
              <a:t>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Χρήσης </a:t>
            </a:r>
            <a:r>
              <a:rPr lang="el-GR" sz="1800" dirty="0"/>
              <a:t>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2 - Θέση περιεχομένου"/>
          <p:cNvSpPr>
            <a:spLocks noGrp="1"/>
          </p:cNvSpPr>
          <p:nvPr>
            <p:ph sz="quarter" idx="1"/>
          </p:nvPr>
        </p:nvSpPr>
        <p:spPr/>
        <p:txBody>
          <a:bodyPr>
            <a:normAutofit/>
          </a:bodyPr>
          <a:lstStyle/>
          <a:p>
            <a:pPr>
              <a:buFont typeface="Wingdings" panose="05000000000000000000" pitchFamily="2" charset="2"/>
              <a:buChar char="ü"/>
            </a:pPr>
            <a:r>
              <a:rPr lang="el-GR" altLang="el-GR" dirty="0" smtClean="0"/>
              <a:t>το είδος και η διάρκεια της ψυχικής ασθένειας του γονέα, </a:t>
            </a:r>
          </a:p>
          <a:p>
            <a:pPr>
              <a:buFont typeface="Wingdings" panose="05000000000000000000" pitchFamily="2" charset="2"/>
              <a:buChar char="ü"/>
            </a:pPr>
            <a:r>
              <a:rPr lang="el-GR" altLang="el-GR" dirty="0" smtClean="0"/>
              <a:t>η </a:t>
            </a:r>
            <a:r>
              <a:rPr lang="el-GR" altLang="el-GR" dirty="0" err="1" smtClean="0"/>
              <a:t>συνεργασιμότητά</a:t>
            </a:r>
            <a:r>
              <a:rPr lang="el-GR" altLang="el-GR" dirty="0" smtClean="0"/>
              <a:t> του με τους επαγγελματίες ψυχικής υγείας, </a:t>
            </a:r>
          </a:p>
          <a:p>
            <a:pPr>
              <a:buFont typeface="Wingdings" panose="05000000000000000000" pitchFamily="2" charset="2"/>
              <a:buChar char="ü"/>
            </a:pPr>
            <a:r>
              <a:rPr lang="el-GR" altLang="el-GR" dirty="0" smtClean="0"/>
              <a:t>οι προσπάθειές του να αντιμετωπίζει το ψυχικό πρόβλημα, και</a:t>
            </a:r>
          </a:p>
          <a:p>
            <a:pPr>
              <a:buFont typeface="Wingdings" panose="05000000000000000000" pitchFamily="2" charset="2"/>
              <a:buChar char="ü"/>
            </a:pPr>
            <a:r>
              <a:rPr lang="el-GR" altLang="el-GR" dirty="0" smtClean="0"/>
              <a:t>η ύπαρξη συγγενικού και κοινωνικού δικτύου υποστήριξης της οικογένειας.</a:t>
            </a:r>
          </a:p>
        </p:txBody>
      </p:sp>
      <p:sp>
        <p:nvSpPr>
          <p:cNvPr id="2" name="Τίτλος 1"/>
          <p:cNvSpPr>
            <a:spLocks noGrp="1"/>
          </p:cNvSpPr>
          <p:nvPr>
            <p:ph type="title"/>
          </p:nvPr>
        </p:nvSpPr>
        <p:spPr/>
        <p:txBody>
          <a:bodyPr>
            <a:noAutofit/>
          </a:bodyPr>
          <a:lstStyle/>
          <a:p>
            <a:r>
              <a:rPr lang="el-GR" sz="3200" dirty="0"/>
              <a:t>Παράγοντες θετικοί στη ψυχοκοινωνική εξέλιξη του παιδιού </a:t>
            </a:r>
            <a:r>
              <a:rPr lang="el-GR" sz="2800" b="0" dirty="0"/>
              <a:t>(προστατευτικοί)</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3355628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pPr eaLnBrk="1" hangingPunct="1"/>
            <a:r>
              <a:rPr lang="el-GR" altLang="el-GR" sz="3200" b="1" dirty="0" smtClean="0"/>
              <a:t>Επιδημιολογικά </a:t>
            </a:r>
            <a:r>
              <a:rPr lang="el-GR" altLang="el-GR" sz="3200" b="1" dirty="0" smtClean="0"/>
              <a:t>δεδομένα</a:t>
            </a:r>
            <a:r>
              <a:rPr lang="el-GR" altLang="el-GR" dirty="0"/>
              <a:t> </a:t>
            </a:r>
            <a:r>
              <a:rPr lang="el-GR" altLang="el-GR" sz="2800" b="0" dirty="0" smtClean="0"/>
              <a:t>1/3</a:t>
            </a:r>
            <a:endParaRPr lang="el-GR" altLang="el-GR" sz="2800" b="0" dirty="0" smtClean="0"/>
          </a:p>
        </p:txBody>
      </p:sp>
      <p:sp>
        <p:nvSpPr>
          <p:cNvPr id="15363" name="2 - Θέση περιεχομένου"/>
          <p:cNvSpPr>
            <a:spLocks noGrp="1"/>
          </p:cNvSpPr>
          <p:nvPr>
            <p:ph sz="quarter" idx="1"/>
          </p:nvPr>
        </p:nvSpPr>
        <p:spPr/>
        <p:txBody>
          <a:bodyPr>
            <a:normAutofit/>
          </a:bodyPr>
          <a:lstStyle/>
          <a:p>
            <a:pPr eaLnBrk="1" hangingPunct="1"/>
            <a:r>
              <a:rPr lang="el-GR" altLang="el-GR" dirty="0" smtClean="0">
                <a:latin typeface="Calibri" pitchFamily="34" charset="0"/>
              </a:rPr>
              <a:t>Στην Ελλάδα δεν υπάρχουν στοιχεία του αριθμού των οικογ</a:t>
            </a:r>
            <a:r>
              <a:rPr lang="el-GR" altLang="el-GR" dirty="0" smtClean="0"/>
              <a:t>ε</a:t>
            </a:r>
            <a:r>
              <a:rPr lang="el-GR" altLang="el-GR" dirty="0" smtClean="0">
                <a:latin typeface="Calibri" pitchFamily="34" charset="0"/>
              </a:rPr>
              <a:t>νει</a:t>
            </a:r>
            <a:r>
              <a:rPr lang="el-GR" altLang="el-GR" dirty="0" smtClean="0"/>
              <a:t>ών</a:t>
            </a:r>
            <a:r>
              <a:rPr lang="el-GR" altLang="el-GR" dirty="0" smtClean="0">
                <a:latin typeface="Calibri" pitchFamily="34" charset="0"/>
              </a:rPr>
              <a:t> με γονείς ψυχικά ασθενείς. </a:t>
            </a:r>
            <a:endParaRPr lang="el-GR" altLang="el-GR" dirty="0" smtClean="0"/>
          </a:p>
          <a:p>
            <a:pPr eaLnBrk="1" hangingPunct="1"/>
            <a:r>
              <a:rPr lang="el-GR" altLang="el-GR" dirty="0" smtClean="0"/>
              <a:t>Έ</a:t>
            </a:r>
            <a:r>
              <a:rPr lang="el-GR" altLang="el-GR" dirty="0" smtClean="0">
                <a:latin typeface="Calibri" pitchFamily="34" charset="0"/>
              </a:rPr>
              <a:t>ρευνα στην Αγγλία δείχνει ότι το ποσοστό των ψυχικά ασθενών που έχουν παιδιά ανέρχεται σε 30-35% και ότι σε κάθε έναν από αυτούς αναλογούν 1,5 παιδιά. </a:t>
            </a:r>
            <a:endParaRPr lang="el-GR" altLang="el-GR" dirty="0" smtClean="0"/>
          </a:p>
          <a:p>
            <a:pPr eaLnBrk="1" hangingPunct="1"/>
            <a:r>
              <a:rPr lang="el-GR" altLang="el-GR" dirty="0" smtClean="0">
                <a:latin typeface="Calibri" pitchFamily="34" charset="0"/>
              </a:rPr>
              <a:t>Βάση αυτών των δεδομένων υπολογίζεται ότι σε κάθε 100 εισαγωγές ενηλίκων για ψυχιατρική νοσηλεία αντιστοιχούν 40 παιδιά που χρειάζεται να λαμβάνονται υπόψη από τις υπηρεσίες σε σχέση με τις ανάγκες φροντίδας τους. </a:t>
            </a: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877974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Επιδημιολογικά δεδομένα </a:t>
            </a:r>
            <a:r>
              <a:rPr lang="el-GR" altLang="el-GR" sz="2800" b="0" dirty="0" smtClean="0">
                <a:solidFill>
                  <a:srgbClr val="775F55">
                    <a:lumMod val="75000"/>
                  </a:srgbClr>
                </a:solidFill>
              </a:rPr>
              <a:t>2/3</a:t>
            </a:r>
            <a:endParaRPr lang="el-GR" dirty="0"/>
          </a:p>
        </p:txBody>
      </p:sp>
      <p:sp>
        <p:nvSpPr>
          <p:cNvPr id="16387" name="2 - Θέση περιεχομένου"/>
          <p:cNvSpPr>
            <a:spLocks noGrp="1"/>
          </p:cNvSpPr>
          <p:nvPr>
            <p:ph sz="quarter" idx="1"/>
          </p:nvPr>
        </p:nvSpPr>
        <p:spPr>
          <a:xfrm>
            <a:off x="612648" y="1600200"/>
            <a:ext cx="8153400" cy="4997152"/>
          </a:xfrm>
        </p:spPr>
        <p:txBody>
          <a:bodyPr>
            <a:normAutofit/>
          </a:bodyPr>
          <a:lstStyle/>
          <a:p>
            <a:pPr eaLnBrk="1" hangingPunct="1"/>
            <a:r>
              <a:rPr lang="el-GR" altLang="el-GR" dirty="0" smtClean="0">
                <a:latin typeface="Calibri" pitchFamily="34" charset="0"/>
              </a:rPr>
              <a:t>Επιπλέον μελέτες που πραγματοποιήθηκαν στον τομέα των κοινωνικών υπηρεσιών προστασίας και πρόνοιας στην Αγγλία δείχνουν ότι το 35% των παιδιών που παραπέμφθηκαν σε αυτές προέρχονται από οικογένειες με γονείς ψυχικά ασθενείς. </a:t>
            </a:r>
            <a:endParaRPr lang="el-GR" altLang="el-GR" dirty="0" smtClean="0"/>
          </a:p>
          <a:p>
            <a:pPr eaLnBrk="1" hangingPunct="1"/>
            <a:r>
              <a:rPr lang="el-GR" altLang="el-GR" dirty="0" smtClean="0"/>
              <a:t>Έ</a:t>
            </a:r>
            <a:r>
              <a:rPr lang="el-GR" altLang="el-GR" dirty="0" smtClean="0">
                <a:latin typeface="Calibri" pitchFamily="34" charset="0"/>
              </a:rPr>
              <a:t>ρευνα στη Σουηδία δείχνει ότι το 20% των νοσηλευομένων σε ψυχιατρικά νοσοκομεία ή ψυχιατρικά τμήματα γενικών νοσοκομείων και το 25% των ασθενών που παρακολουθούνται από </a:t>
            </a:r>
            <a:r>
              <a:rPr lang="el-GR" altLang="el-GR" dirty="0" err="1" smtClean="0">
                <a:latin typeface="Calibri" pitchFamily="34" charset="0"/>
              </a:rPr>
              <a:t>εξωνοσοκομειακές</a:t>
            </a:r>
            <a:r>
              <a:rPr lang="el-GR" altLang="el-GR" dirty="0" smtClean="0">
                <a:latin typeface="Calibri" pitchFamily="34" charset="0"/>
              </a:rPr>
              <a:t> ψυχιατρικές υπηρεσίες έχουν παιδιά κάτω των 18 ετών. </a:t>
            </a:r>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2677920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solidFill>
                  <a:srgbClr val="775F55">
                    <a:lumMod val="75000"/>
                  </a:srgbClr>
                </a:solidFill>
              </a:rPr>
              <a:t>Επιδημιολογικά δεδομένα </a:t>
            </a:r>
            <a:r>
              <a:rPr lang="el-GR" altLang="el-GR" sz="2800" b="0" dirty="0">
                <a:solidFill>
                  <a:srgbClr val="775F55">
                    <a:lumMod val="75000"/>
                  </a:srgbClr>
                </a:solidFill>
              </a:rPr>
              <a:t>3</a:t>
            </a:r>
            <a:r>
              <a:rPr lang="el-GR" altLang="el-GR" sz="2800" b="0" dirty="0" smtClean="0">
                <a:solidFill>
                  <a:srgbClr val="775F55">
                    <a:lumMod val="75000"/>
                  </a:srgbClr>
                </a:solidFill>
              </a:rPr>
              <a:t>/3</a:t>
            </a:r>
            <a:endParaRPr lang="el-GR" dirty="0"/>
          </a:p>
        </p:txBody>
      </p:sp>
      <p:sp>
        <p:nvSpPr>
          <p:cNvPr id="3" name="2 - Θέση περιεχομένου"/>
          <p:cNvSpPr>
            <a:spLocks noGrp="1"/>
          </p:cNvSpPr>
          <p:nvPr>
            <p:ph sz="quarter" idx="1"/>
          </p:nvPr>
        </p:nvSpPr>
        <p:spPr/>
        <p:txBody>
          <a:bodyPr rtlCol="0">
            <a:noAutofit/>
          </a:bodyPr>
          <a:lstStyle/>
          <a:p>
            <a:pPr marL="320040" indent="-320040" eaLnBrk="1" fontAlgn="auto" hangingPunct="1">
              <a:spcAft>
                <a:spcPts val="0"/>
              </a:spcAft>
              <a:buFont typeface="Wingdings"/>
              <a:buChar char=""/>
              <a:defRPr/>
            </a:pPr>
            <a:r>
              <a:rPr lang="el-GR" dirty="0" smtClean="0"/>
              <a:t>Λαμβάνοντας υπόψη τα διεθνή δεδομένα σχετικά με το πρόβλημα, σε συνάρτηση με τα επιδημιολογικά δεδομένα που δείχνουν ότι το 1% του γενικού πληθυσμού αντιμετωπίζει χρόνια ψυχική ασθένεια, υπολογίζεται ότι στην Ελλάδα πρέπει να αναμένεται ότι: </a:t>
            </a:r>
          </a:p>
          <a:p>
            <a:pPr marL="914400" lvl="1" indent="-514350" eaLnBrk="1" fontAlgn="auto" hangingPunct="1">
              <a:spcAft>
                <a:spcPts val="0"/>
              </a:spcAft>
              <a:buFont typeface="+mj-lt"/>
              <a:buAutoNum type="arabicPeriod"/>
              <a:defRPr/>
            </a:pPr>
            <a:r>
              <a:rPr lang="el-GR" dirty="0" smtClean="0"/>
              <a:t>20.000 – 30.000 παιδιά έχουν γονείς με ψυχική ασθένεια και </a:t>
            </a:r>
          </a:p>
          <a:p>
            <a:pPr marL="914400" lvl="1" indent="-514350" eaLnBrk="1" fontAlgn="auto" hangingPunct="1">
              <a:spcAft>
                <a:spcPts val="0"/>
              </a:spcAft>
              <a:buFont typeface="+mj-lt"/>
              <a:buAutoNum type="arabicPeriod"/>
              <a:defRPr/>
            </a:pPr>
            <a:r>
              <a:rPr lang="el-GR" dirty="0" smtClean="0"/>
              <a:t>το 1/3 από αυτά είναι δυνατόν να βρίσκονται σε ανάγκη υπηρεσιών διαφόρων τύπων από το σύστημα του τομέα κοινωνικής προστασίας και πρόνοιας και του τομέα ψυχικής υγείας.</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9486206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44</TotalTime>
  <Words>4111</Words>
  <Application>Microsoft Office PowerPoint</Application>
  <PresentationFormat>Προβολή στην οθόνη (4:3)</PresentationFormat>
  <Paragraphs>316</Paragraphs>
  <Slides>58</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58</vt:i4>
      </vt:variant>
    </vt:vector>
  </HeadingPairs>
  <TitlesOfParts>
    <vt:vector size="61" baseType="lpstr">
      <vt:lpstr>template</vt:lpstr>
      <vt:lpstr>exo-opistho_simeiomata</vt:lpstr>
      <vt:lpstr>OC_template_updated</vt:lpstr>
      <vt:lpstr>Κοινωνική Εργασία στην υγεία και  ψυχική υγεία</vt:lpstr>
      <vt:lpstr>Ψυχική ασθένεια και γονεϊκός ρόλος</vt:lpstr>
      <vt:lpstr>Επιπτώσεις της ψυχικής ασθένειας  στη ζωή της οικογένειας και του παιδιού 1/3</vt:lpstr>
      <vt:lpstr>Επιπτώσεις της ψυχικής ασθένειας  στη ζωή της οικογένειας και του παιδιού 2/3</vt:lpstr>
      <vt:lpstr>Επιπτώσεις της ψυχικής ασθένειας  στη ζωή της οικογένειας και του παιδιού 3/3</vt:lpstr>
      <vt:lpstr>Παράγοντες θετικοί στη ψυχοκοινωνική εξέλιξη του παιδιού (προστατευτικοί)</vt:lpstr>
      <vt:lpstr>Επιδημιολογικά δεδομένα 1/3</vt:lpstr>
      <vt:lpstr>Επιδημιολογικά δεδομένα 2/3</vt:lpstr>
      <vt:lpstr>Επιδημιολογικά δεδομένα 3/3</vt:lpstr>
      <vt:lpstr>Η επίδραση της ψυχικής ασθένειας  του γονέα στο παιδί 1/4</vt:lpstr>
      <vt:lpstr>Η επίδραση της ψυχικής ασθένειας  του γονέα στο παιδί 2/4</vt:lpstr>
      <vt:lpstr>Η επίδραση της ψυχικής ασθένειας  του γονέα στο παιδί 3/4</vt:lpstr>
      <vt:lpstr>Η επίδραση της ψυχικής ασθένειας  του γονέα στο παιδί 4/4</vt:lpstr>
      <vt:lpstr>Παιδιά καταθλιπτικών γονέων 1/2</vt:lpstr>
      <vt:lpstr>Παιδιά καταθλιπτικών γονέων 2/2</vt:lpstr>
      <vt:lpstr>Ο γονέας που αντιμετωπίζει διαταραχές διατροφής</vt:lpstr>
      <vt:lpstr>Οι ανάγκες των παιδιών με ψυχικά  ασθενή γονέα: </vt:lpstr>
      <vt:lpstr>Οι ανάγκες των ψυχικά ασθενών γονέων: </vt:lpstr>
      <vt:lpstr>Παρουσίαση του PowerPoint</vt:lpstr>
      <vt:lpstr>Τα προβλήματα των γονιών πλήττουν  όλη την οικογένεια 1/2</vt:lpstr>
      <vt:lpstr>Τα προβλήματα των γονιών πλήττουν  όλη την οικογένεια 2/2</vt:lpstr>
      <vt:lpstr>Τι συμβαίνει στους γονείς; 1/4</vt:lpstr>
      <vt:lpstr>Τι συμβαίνει στους γονείς; 2/4</vt:lpstr>
      <vt:lpstr>Τι συμβαίνει στους γονείς; 3/4</vt:lpstr>
      <vt:lpstr>Τι συμβαίνει στους γονείς; 4/4</vt:lpstr>
      <vt:lpstr>Τα παιδιά πρέπει να ξέρουν; 1/3</vt:lpstr>
      <vt:lpstr>Τα παιδιά πρέπει να ξέρουν; 2/3</vt:lpstr>
      <vt:lpstr>Τα παιδιά πρέπει να ξέρουν; 3/3</vt:lpstr>
      <vt:lpstr>Τι μπορούμε να πούμε στα παιδιά; 1/5</vt:lpstr>
      <vt:lpstr>Τι μπορούμε να πούμε στα παιδιά; 2/5</vt:lpstr>
      <vt:lpstr>Τι μπορούμε να πούμε στα παιδιά; 3/5</vt:lpstr>
      <vt:lpstr>Τι μπορούμε να πούμε στα παιδιά; 4/5</vt:lpstr>
      <vt:lpstr>Τι μπορούμε να πούμε στα παιδιά; 5/5</vt:lpstr>
      <vt:lpstr>Όταν η μαμά ή ο μπαμπάς πηγαίνει  στο νοσοκομείο 1/4</vt:lpstr>
      <vt:lpstr>Όταν η μαμά ή ο μπαμπάς πηγαίνει  στο νοσοκομείο 2/4</vt:lpstr>
      <vt:lpstr>Όταν η μαμά ή ο μπαμπάς πηγαίνει  στο νοσοκομείο 3/4</vt:lpstr>
      <vt:lpstr>Όταν η μαμά ή ο μπαμπάς πηγαίνει  στο νοσοκομείο 4/4</vt:lpstr>
      <vt:lpstr>Όταν ο γονιός κάνει απόπειρα αυτοκτονίας 1/2</vt:lpstr>
      <vt:lpstr>Όταν ο γονιός κάνει απόπειρα αυτοκτονίας 2/2</vt:lpstr>
      <vt:lpstr>Σημαντικοί ενήλικες 1/3</vt:lpstr>
      <vt:lpstr>Σημαντικοί ενήλικες 2/3</vt:lpstr>
      <vt:lpstr>Σημαντικοί ενήλικες 3/3</vt:lpstr>
      <vt:lpstr>Τι χρειάζεται; 1/5</vt:lpstr>
      <vt:lpstr>Τι χρειάζεται; 2/5</vt:lpstr>
      <vt:lpstr>Τι χρειάζεται; 3/5</vt:lpstr>
      <vt:lpstr>Τι χρειάζεται; 4/5</vt:lpstr>
      <vt:lpstr>Τι χρειάζεται; 5/5</vt:lpstr>
      <vt:lpstr>Στόχος των ομάδων παιδιών</vt:lpstr>
      <vt:lpstr>Στήριξη για οικογένειες και παιδιά  ψυχικά ασθενών 1/3</vt:lpstr>
      <vt:lpstr>Στήριξη για οικογένειες και παιδιά  ψυχικά ασθενών 2/3</vt:lpstr>
      <vt:lpstr>Στήριξη για οικογένειες και παιδιά  ψυχικά ασθενών 3/3</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8</cp:revision>
  <dcterms:created xsi:type="dcterms:W3CDTF">2015-08-07T07:19:36Z</dcterms:created>
  <dcterms:modified xsi:type="dcterms:W3CDTF">2015-08-27T11:56:25Z</dcterms:modified>
</cp:coreProperties>
</file>