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6"/>
  </p:notesMasterIdLst>
  <p:handoutMasterIdLst>
    <p:handoutMasterId r:id="rId27"/>
  </p:handoutMasterIdLst>
  <p:sldIdLst>
    <p:sldId id="256" r:id="rId4"/>
    <p:sldId id="271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57" r:id="rId19"/>
    <p:sldId id="262" r:id="rId20"/>
    <p:sldId id="264" r:id="rId21"/>
    <p:sldId id="269" r:id="rId22"/>
    <p:sldId id="270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9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4568-657E-4DBA-A1B3-EE7C168FA51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Παρασκευή ενυδατικής κρέμας ημέρας για ξηρά δέρματα</a:t>
            </a:r>
            <a:endParaRPr lang="en-US" sz="2600" dirty="0" smtClean="0"/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Δρ. Φωτεινή Μέλλου, Μ</a:t>
            </a:r>
            <a:r>
              <a:rPr lang="en-US" sz="2200" dirty="0">
                <a:solidFill>
                  <a:prstClr val="black"/>
                </a:solidFill>
              </a:rPr>
              <a:t>sc,</a:t>
            </a:r>
            <a:endParaRPr lang="el-GR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Εργαστηριακός Συνεργάτης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φάσης </a:t>
            </a:r>
            <a:r>
              <a:rPr lang="el-GR" dirty="0" smtClean="0"/>
              <a:t>ΙΙ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Ζύγιση:</a:t>
            </a:r>
          </a:p>
          <a:p>
            <a:pPr marL="754063" lvl="1" indent="-398463">
              <a:defRPr/>
            </a:pPr>
            <a:r>
              <a:rPr lang="en-US" dirty="0"/>
              <a:t>PROPYL </a:t>
            </a:r>
            <a:r>
              <a:rPr lang="en-US" dirty="0" smtClean="0"/>
              <a:t>PARABEN</a:t>
            </a:r>
            <a:r>
              <a:rPr lang="el-GR" dirty="0" smtClean="0"/>
              <a:t>,</a:t>
            </a:r>
            <a:endParaRPr lang="el-GR" dirty="0"/>
          </a:p>
          <a:p>
            <a:pPr marL="754063" lvl="1" indent="-398463">
              <a:defRPr/>
            </a:pPr>
            <a:r>
              <a:rPr lang="en-US" dirty="0"/>
              <a:t>METHYL </a:t>
            </a:r>
            <a:r>
              <a:rPr lang="en-US" dirty="0" smtClean="0"/>
              <a:t>PARABEN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dirty="0"/>
              <a:t>Ανάδευση, μέχρι πλήρους </a:t>
            </a:r>
            <a:r>
              <a:rPr lang="el-GR" dirty="0" smtClean="0"/>
              <a:t>διάλυσης.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32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φάσης </a:t>
            </a:r>
            <a:r>
              <a:rPr lang="el-GR" dirty="0" smtClean="0"/>
              <a:t>ΙΙΙ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Διάλυση σε νερό (αργά </a:t>
            </a:r>
            <a:r>
              <a:rPr lang="el-GR" dirty="0" smtClean="0"/>
              <a:t>και </a:t>
            </a:r>
            <a:r>
              <a:rPr lang="el-GR" dirty="0"/>
              <a:t>ισχυρή ανάδευση):</a:t>
            </a:r>
          </a:p>
          <a:p>
            <a:pPr marL="754063" lvl="1">
              <a:defRPr/>
            </a:pPr>
            <a:r>
              <a:rPr lang="en-US" dirty="0"/>
              <a:t>Sodium </a:t>
            </a:r>
            <a:r>
              <a:rPr lang="en-US" dirty="0" smtClean="0"/>
              <a:t>Hyaluronate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dirty="0"/>
              <a:t>Ανάδευση μέχρι πλήρους </a:t>
            </a:r>
            <a:r>
              <a:rPr lang="el-GR" dirty="0" smtClean="0"/>
              <a:t>ενυδάτωσης.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12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φάσης </a:t>
            </a:r>
            <a:r>
              <a:rPr lang="el-GR" dirty="0" smtClean="0"/>
              <a:t>Ι</a:t>
            </a:r>
            <a:r>
              <a:rPr lang="en-US" dirty="0" smtClean="0"/>
              <a:t>V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rmAutofit lnSpcReduction="10000"/>
          </a:bodyPr>
          <a:lstStyle/>
          <a:p>
            <a:pPr>
              <a:lnSpc>
                <a:spcPct val="122000"/>
              </a:lnSpc>
              <a:buFont typeface="Arial" charset="0"/>
              <a:buChar char="•"/>
              <a:defRPr/>
            </a:pPr>
            <a:r>
              <a:rPr lang="el-GR" dirty="0"/>
              <a:t>Ζύγιση υπόλοιπου </a:t>
            </a:r>
            <a:r>
              <a:rPr lang="el-GR" dirty="0" smtClean="0"/>
              <a:t>νερού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22000"/>
              </a:lnSpc>
              <a:buFont typeface="Arial" charset="0"/>
              <a:buChar char="•"/>
              <a:defRPr/>
            </a:pPr>
            <a:r>
              <a:rPr lang="el-GR" dirty="0"/>
              <a:t>Πλάκα </a:t>
            </a:r>
            <a:r>
              <a:rPr lang="el-GR" dirty="0" smtClean="0"/>
              <a:t>θέρμανσης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22000"/>
              </a:lnSpc>
              <a:buFont typeface="Arial" charset="0"/>
              <a:buChar char="•"/>
              <a:defRPr/>
            </a:pPr>
            <a:r>
              <a:rPr lang="el-GR" dirty="0"/>
              <a:t>Ζύγιση:</a:t>
            </a:r>
          </a:p>
          <a:p>
            <a:pPr lvl="1" indent="-387350">
              <a:lnSpc>
                <a:spcPct val="122000"/>
              </a:lnSpc>
              <a:defRPr/>
            </a:pPr>
            <a:r>
              <a:rPr lang="en-US" dirty="0"/>
              <a:t>Xanthan gum</a:t>
            </a:r>
            <a:r>
              <a:rPr lang="el-GR" dirty="0"/>
              <a:t> (προσθήκη σταδιακά </a:t>
            </a:r>
            <a:r>
              <a:rPr lang="el-GR" dirty="0" smtClean="0"/>
              <a:t>και </a:t>
            </a:r>
            <a:r>
              <a:rPr lang="el-GR" dirty="0"/>
              <a:t>ανάδευση- ηλεκτρικό αναδευτήρα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22000"/>
              </a:lnSpc>
              <a:buFont typeface="Arial" charset="0"/>
              <a:buChar char="•"/>
              <a:defRPr/>
            </a:pPr>
            <a:r>
              <a:rPr lang="el-GR" dirty="0"/>
              <a:t>Θερμοκρασία  70-75 </a:t>
            </a:r>
            <a:r>
              <a:rPr lang="el-GR" baseline="30000" dirty="0"/>
              <a:t>ο</a:t>
            </a:r>
            <a:r>
              <a:rPr lang="en-US" dirty="0" smtClean="0"/>
              <a:t>C.</a:t>
            </a:r>
            <a:endParaRPr lang="el-GR" dirty="0"/>
          </a:p>
          <a:p>
            <a:pPr>
              <a:lnSpc>
                <a:spcPct val="122000"/>
              </a:lnSpc>
              <a:buFont typeface="Arial" charset="0"/>
              <a:buChar char="•"/>
              <a:defRPr/>
            </a:pPr>
            <a:r>
              <a:rPr lang="el-GR" dirty="0"/>
              <a:t>Προσθήκη:</a:t>
            </a:r>
          </a:p>
          <a:p>
            <a:pPr lvl="1" indent="-387350">
              <a:lnSpc>
                <a:spcPct val="122000"/>
              </a:lnSpc>
              <a:defRPr/>
            </a:pPr>
            <a:r>
              <a:rPr lang="el-GR" dirty="0"/>
              <a:t>ΥΔΑΤΙΚΗ ΦΑΣΗ </a:t>
            </a:r>
            <a:r>
              <a:rPr lang="el-GR" dirty="0" smtClean="0"/>
              <a:t>ΙΙ</a:t>
            </a:r>
            <a:r>
              <a:rPr lang="en-US" dirty="0" smtClean="0"/>
              <a:t>,</a:t>
            </a:r>
            <a:endParaRPr lang="el-GR" dirty="0"/>
          </a:p>
          <a:p>
            <a:pPr lvl="1" indent="-387350">
              <a:lnSpc>
                <a:spcPct val="122000"/>
              </a:lnSpc>
              <a:defRPr/>
            </a:pPr>
            <a:r>
              <a:rPr lang="en-US" dirty="0"/>
              <a:t>Sodium </a:t>
            </a:r>
            <a:r>
              <a:rPr lang="en-US" dirty="0" smtClean="0"/>
              <a:t>PCA.</a:t>
            </a:r>
            <a:endParaRPr lang="el-GR" dirty="0"/>
          </a:p>
          <a:p>
            <a:pPr>
              <a:lnSpc>
                <a:spcPct val="122000"/>
              </a:lnSpc>
              <a:buFont typeface="Arial" charset="0"/>
              <a:buChar char="•"/>
              <a:defRPr/>
            </a:pPr>
            <a:r>
              <a:rPr lang="el-GR" dirty="0"/>
              <a:t>Θερμοκρασία 72 </a:t>
            </a:r>
            <a:r>
              <a:rPr lang="el-GR" baseline="30000" dirty="0"/>
              <a:t>ο</a:t>
            </a:r>
            <a:r>
              <a:rPr lang="en-US" dirty="0"/>
              <a:t>C</a:t>
            </a:r>
            <a:r>
              <a:rPr lang="el-GR" dirty="0"/>
              <a:t> </a:t>
            </a:r>
            <a:r>
              <a:rPr lang="en-US" dirty="0"/>
              <a:t>±</a:t>
            </a:r>
            <a:r>
              <a:rPr lang="el-GR" dirty="0"/>
              <a:t> </a:t>
            </a:r>
            <a:r>
              <a:rPr lang="el-GR" dirty="0" smtClean="0"/>
              <a:t>2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22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1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των φάσεων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4608512"/>
          </a:xfrm>
        </p:spPr>
        <p:txBody>
          <a:bodyPr>
            <a:normAutofit/>
          </a:bodyPr>
          <a:lstStyle/>
          <a:p>
            <a:pPr>
              <a:lnSpc>
                <a:spcPct val="132000"/>
              </a:lnSpc>
              <a:defRPr/>
            </a:pPr>
            <a:r>
              <a:rPr lang="el-GR" dirty="0"/>
              <a:t>Μεταφορά</a:t>
            </a:r>
            <a:r>
              <a:rPr lang="el-GR" b="1" dirty="0"/>
              <a:t> </a:t>
            </a:r>
            <a:r>
              <a:rPr lang="el-GR" dirty="0"/>
              <a:t>της </a:t>
            </a:r>
            <a:r>
              <a:rPr lang="el-GR" b="1" dirty="0" smtClean="0"/>
              <a:t>υδατικής φάσης </a:t>
            </a:r>
            <a:r>
              <a:rPr lang="en-US" b="1" dirty="0" smtClean="0"/>
              <a:t>IV </a:t>
            </a:r>
            <a:r>
              <a:rPr lang="el-GR" dirty="0" smtClean="0"/>
              <a:t>στη </a:t>
            </a:r>
            <a:r>
              <a:rPr lang="el-GR" b="1" dirty="0" smtClean="0"/>
              <a:t>λιπαρή.</a:t>
            </a:r>
            <a:endParaRPr lang="el-GR" dirty="0" smtClean="0"/>
          </a:p>
          <a:p>
            <a:pPr>
              <a:lnSpc>
                <a:spcPct val="132000"/>
              </a:lnSpc>
              <a:defRPr/>
            </a:pPr>
            <a:r>
              <a:rPr lang="el-GR" dirty="0" smtClean="0"/>
              <a:t>Ανάδευση  </a:t>
            </a:r>
            <a:r>
              <a:rPr lang="el-GR" dirty="0"/>
              <a:t>5-10΄, 68 </a:t>
            </a:r>
            <a:r>
              <a:rPr lang="el-GR" baseline="30000" dirty="0"/>
              <a:t>ο</a:t>
            </a:r>
            <a:r>
              <a:rPr lang="en-US" dirty="0"/>
              <a:t>C ±</a:t>
            </a:r>
            <a:r>
              <a:rPr lang="en-US" dirty="0" smtClean="0"/>
              <a:t>2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32000"/>
              </a:lnSpc>
              <a:defRPr/>
            </a:pPr>
            <a:r>
              <a:rPr lang="el-GR" dirty="0" smtClean="0"/>
              <a:t>Εξαγωγή από ατμόλουτρο.</a:t>
            </a:r>
          </a:p>
          <a:p>
            <a:pPr>
              <a:lnSpc>
                <a:spcPct val="132000"/>
              </a:lnSpc>
              <a:defRPr/>
            </a:pPr>
            <a:r>
              <a:rPr lang="el-GR" dirty="0" smtClean="0"/>
              <a:t>Ψύξη στο περιβάλλον (ήπια  ανάδευση).</a:t>
            </a:r>
          </a:p>
          <a:p>
            <a:pPr>
              <a:lnSpc>
                <a:spcPct val="132000"/>
              </a:lnSpc>
              <a:defRPr/>
            </a:pPr>
            <a:r>
              <a:rPr lang="el-GR" dirty="0" smtClean="0"/>
              <a:t>Προσθήκη</a:t>
            </a:r>
            <a:r>
              <a:rPr lang="en-US" dirty="0" smtClean="0"/>
              <a:t>:</a:t>
            </a:r>
            <a:endParaRPr lang="el-GR" dirty="0" smtClean="0"/>
          </a:p>
          <a:p>
            <a:pPr lvl="1">
              <a:lnSpc>
                <a:spcPct val="132000"/>
              </a:lnSpc>
              <a:defRPr/>
            </a:pPr>
            <a:r>
              <a:rPr lang="en-US" dirty="0" smtClean="0"/>
              <a:t>DOW </a:t>
            </a:r>
            <a:r>
              <a:rPr lang="en-US" dirty="0"/>
              <a:t>CORNING 245 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n-US" dirty="0"/>
              <a:t>PERFUME, 4</a:t>
            </a:r>
            <a:r>
              <a:rPr lang="el-GR" dirty="0"/>
              <a:t>2</a:t>
            </a:r>
            <a:r>
              <a:rPr lang="en-US" dirty="0"/>
              <a:t> </a:t>
            </a:r>
            <a:r>
              <a:rPr lang="el-GR" baseline="30000" dirty="0"/>
              <a:t>ο</a:t>
            </a:r>
            <a:r>
              <a:rPr lang="en-US" dirty="0" smtClean="0"/>
              <a:t>C</a:t>
            </a:r>
            <a:r>
              <a:rPr lang="el-GR" dirty="0" smtClean="0"/>
              <a:t>,</a:t>
            </a:r>
            <a:endParaRPr lang="el-GR" dirty="0"/>
          </a:p>
          <a:p>
            <a:pPr lvl="1">
              <a:lnSpc>
                <a:spcPct val="132000"/>
              </a:lnSpc>
              <a:defRPr/>
            </a:pPr>
            <a:r>
              <a:rPr lang="el-GR" dirty="0"/>
              <a:t>ανάδευση  2-3</a:t>
            </a:r>
            <a:r>
              <a:rPr lang="el-GR" dirty="0" smtClean="0"/>
              <a:t>΄.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85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των φάσεων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4608512"/>
          </a:xfrm>
        </p:spPr>
        <p:txBody>
          <a:bodyPr>
            <a:normAutofit/>
          </a:bodyPr>
          <a:lstStyle/>
          <a:p>
            <a:pPr lvl="0">
              <a:lnSpc>
                <a:spcPct val="132000"/>
              </a:lnSpc>
              <a:defRPr/>
            </a:pPr>
            <a:r>
              <a:rPr lang="el-GR" dirty="0">
                <a:solidFill>
                  <a:prstClr val="black"/>
                </a:solidFill>
              </a:rPr>
              <a:t>Γουδί σε ψυχρό υδατόλουτρο.</a:t>
            </a:r>
          </a:p>
          <a:p>
            <a:pPr lvl="0">
              <a:lnSpc>
                <a:spcPct val="132000"/>
              </a:lnSpc>
              <a:defRPr/>
            </a:pPr>
            <a:r>
              <a:rPr lang="el-GR" dirty="0">
                <a:solidFill>
                  <a:prstClr val="black"/>
                </a:solidFill>
              </a:rPr>
              <a:t>Προσθήκη (με ανάδευση)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marL="1608138" lvl="0" indent="-177800">
              <a:lnSpc>
                <a:spcPct val="132000"/>
              </a:lnSpc>
              <a:buFont typeface="Arial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Υδατική φάση Ι </a:t>
            </a: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l-GR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baseline="30000" dirty="0">
                <a:solidFill>
                  <a:prstClr val="black"/>
                </a:solidFill>
              </a:rPr>
              <a:t>ο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r>
              <a:rPr lang="el-GR" dirty="0" smtClean="0">
                <a:solidFill>
                  <a:prstClr val="black"/>
                </a:solidFill>
              </a:rPr>
              <a:t>,</a:t>
            </a:r>
            <a:endParaRPr lang="el-GR" dirty="0">
              <a:solidFill>
                <a:prstClr val="black"/>
              </a:solidFill>
            </a:endParaRPr>
          </a:p>
          <a:p>
            <a:pPr marL="1608138" lvl="0" indent="-177800">
              <a:lnSpc>
                <a:spcPct val="132000"/>
              </a:lnSpc>
              <a:buFont typeface="Arial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Υδατική φάση ΙΙΙ 35 </a:t>
            </a:r>
            <a:r>
              <a:rPr lang="el-GR" baseline="30000" dirty="0">
                <a:solidFill>
                  <a:prstClr val="black"/>
                </a:solidFill>
              </a:rPr>
              <a:t>ο</a:t>
            </a:r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l-GR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58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dirty="0" smtClean="0"/>
              <a:t>Υπολογισμός απώλειας ύδατος</a:t>
            </a:r>
          </a:p>
          <a:p>
            <a:pPr marL="754063" lvl="1">
              <a:defRPr/>
            </a:pPr>
            <a:r>
              <a:rPr lang="el-GR" dirty="0" smtClean="0"/>
              <a:t>Προσθήκη σταδιακά με ανάδευση</a:t>
            </a:r>
            <a:r>
              <a:rPr lang="en-US" dirty="0" smtClean="0"/>
              <a:t>.</a:t>
            </a:r>
            <a:endParaRPr lang="el-GR" dirty="0" smtClean="0"/>
          </a:p>
          <a:p>
            <a:pPr marL="754063" lvl="1">
              <a:spcAft>
                <a:spcPts val="1200"/>
              </a:spcAft>
              <a:defRPr/>
            </a:pPr>
            <a:r>
              <a:rPr lang="el-GR" dirty="0" smtClean="0"/>
              <a:t>Στο τέλος της παρασκευαστικής διαδικασίας.</a:t>
            </a:r>
          </a:p>
          <a:p>
            <a:pPr>
              <a:defRPr/>
            </a:pPr>
            <a:r>
              <a:rPr lang="el-GR" dirty="0" smtClean="0"/>
              <a:t>ΜΕΤΡΗΣΗ </a:t>
            </a:r>
            <a:r>
              <a:rPr lang="en-US" dirty="0" smtClean="0"/>
              <a:t>p</a:t>
            </a:r>
            <a:r>
              <a:rPr lang="el-GR" dirty="0" smtClean="0"/>
              <a:t>Η</a:t>
            </a:r>
            <a:endParaRPr lang="en-US" dirty="0" smtClean="0"/>
          </a:p>
          <a:p>
            <a:pPr lvl="1">
              <a:defRPr/>
            </a:pPr>
            <a:r>
              <a:rPr lang="el-GR" dirty="0" smtClean="0"/>
              <a:t>Υδατικό διάλυμα 10</a:t>
            </a:r>
            <a:r>
              <a:rPr lang="en-US" dirty="0" smtClean="0"/>
              <a:t> </a:t>
            </a:r>
            <a:r>
              <a:rPr lang="el-GR" dirty="0" smtClean="0"/>
              <a:t>% </a:t>
            </a:r>
            <a:r>
              <a:rPr lang="en-US" dirty="0" smtClean="0"/>
              <a:t>B</a:t>
            </a:r>
            <a:r>
              <a:rPr lang="el-GR" dirty="0" smtClean="0"/>
              <a:t>/</a:t>
            </a:r>
            <a:r>
              <a:rPr lang="en-US" dirty="0" smtClean="0"/>
              <a:t>B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grpSp>
        <p:nvGrpSpPr>
          <p:cNvPr id="5" name="11 - Ομάδα"/>
          <p:cNvGrpSpPr>
            <a:grpSpLocks/>
          </p:cNvGrpSpPr>
          <p:nvPr/>
        </p:nvGrpSpPr>
        <p:grpSpPr bwMode="auto">
          <a:xfrm>
            <a:off x="5520994" y="3789040"/>
            <a:ext cx="2466975" cy="1771650"/>
            <a:chOff x="5364088" y="2996952"/>
            <a:chExt cx="2466975" cy="1771650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996952"/>
              <a:ext cx="2466975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10 - Ορθογώνιο"/>
            <p:cNvSpPr>
              <a:spLocks noChangeArrowheads="1"/>
            </p:cNvSpPr>
            <p:nvPr/>
          </p:nvSpPr>
          <p:spPr bwMode="auto">
            <a:xfrm rot="2938212">
              <a:off x="6491306" y="3646169"/>
              <a:ext cx="15550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200" b="1" dirty="0">
                  <a:solidFill>
                    <a:schemeClr val="bg1"/>
                  </a:solidFill>
                </a:rPr>
                <a:t>ΚΡΕΜΑΣ ΗΜΕΡΑΣ </a:t>
              </a:r>
            </a:p>
            <a:p>
              <a:pPr eaLnBrk="1" hangingPunct="1"/>
              <a:r>
                <a:rPr lang="el-GR" altLang="el-GR" sz="1200" b="1" dirty="0">
                  <a:solidFill>
                    <a:schemeClr val="bg1"/>
                  </a:solidFill>
                </a:rPr>
                <a:t>ΞΗΡΑ  ΔΕΡΜΑΤΑ</a:t>
              </a:r>
              <a:endParaRPr lang="el-GR" altLang="el-G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3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Μέλλου 2014. Φωτεινή Μέλλου. </a:t>
            </a:r>
            <a:r>
              <a:rPr lang="el-GR" sz="2000" dirty="0"/>
              <a:t>«Κοσμητολογία ΙΙ (Ε).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Παρασκευή ενυδατικής κρέμας ημέρας για ξηρά </a:t>
            </a:r>
            <a:r>
              <a:rPr lang="el-GR" sz="2000" dirty="0" smtClean="0"/>
              <a:t>δέρματα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Παρασκευή ενυδατικής κρέμας ημέρας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για </a:t>
            </a:r>
            <a:r>
              <a:rPr lang="el-GR" dirty="0"/>
              <a:t>ξηρά  δέρματα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Γαλακτώματα O/W </a:t>
            </a:r>
            <a:r>
              <a:rPr lang="el-GR" dirty="0" smtClean="0"/>
              <a:t> -  </a:t>
            </a:r>
            <a:r>
              <a:rPr lang="pl-PL" dirty="0" smtClean="0"/>
              <a:t>Σπάνια </a:t>
            </a:r>
            <a:r>
              <a:rPr lang="pl-PL" dirty="0"/>
              <a:t>W/O ή W/O/W</a:t>
            </a:r>
          </a:p>
          <a:p>
            <a:pPr>
              <a:spcAft>
                <a:spcPts val="600"/>
              </a:spcAft>
            </a:pPr>
            <a:r>
              <a:rPr lang="el-GR" altLang="el-GR" dirty="0"/>
              <a:t>Δράση λόγω περιεκτικότητας </a:t>
            </a:r>
            <a:r>
              <a:rPr lang="el-GR" altLang="el-GR" dirty="0" smtClean="0"/>
              <a:t>σε:</a:t>
            </a:r>
            <a:endParaRPr lang="el-GR" altLang="el-GR" dirty="0"/>
          </a:p>
          <a:p>
            <a:pPr>
              <a:buFont typeface="Wingdings" pitchFamily="2" charset="2"/>
              <a:buChar char="ü"/>
            </a:pPr>
            <a:r>
              <a:rPr lang="el-GR" altLang="el-GR" dirty="0"/>
              <a:t>Υγραντικές ουσίες (γλυκερίνη, υαλουρονικό οξύ, προπυλενογλυκόλη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buFont typeface="Wingdings" pitchFamily="2" charset="2"/>
              <a:buChar char="ü"/>
            </a:pPr>
            <a:r>
              <a:rPr lang="el-GR" altLang="el-GR" dirty="0"/>
              <a:t>Ενεργές ουσίες (βιταμίνες, κηραμίδια, φυτικά έλαια πλούσια σε </a:t>
            </a:r>
            <a:r>
              <a:rPr lang="en-US" altLang="el-GR" dirty="0"/>
              <a:t>PUFA</a:t>
            </a:r>
            <a:r>
              <a:rPr lang="el-GR" altLang="el-GR" dirty="0" smtClean="0"/>
              <a:t>).</a:t>
            </a:r>
            <a:endParaRPr lang="el-GR" altLang="el-GR" dirty="0">
              <a:latin typeface="Book Antiqua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60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Γαλακτωματοποιητές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2000"/>
              </a:lnSpc>
            </a:pPr>
            <a:r>
              <a:rPr lang="en-US" altLang="el-GR" b="1" dirty="0"/>
              <a:t>XALIFIN 15 </a:t>
            </a:r>
            <a:r>
              <a:rPr lang="en-US" altLang="el-GR" dirty="0"/>
              <a:t>(</a:t>
            </a:r>
            <a:r>
              <a:rPr lang="en-US" altLang="el-GR" i="1" dirty="0"/>
              <a:t>C12-15 Acid PEG- 8 Ester</a:t>
            </a:r>
            <a:r>
              <a:rPr lang="en-US" altLang="el-GR" dirty="0"/>
              <a:t>)* </a:t>
            </a:r>
            <a:r>
              <a:rPr lang="el-GR" altLang="el-GR" dirty="0" smtClean="0"/>
              <a:t>μη </a:t>
            </a:r>
            <a:r>
              <a:rPr lang="el-GR" altLang="el-GR" dirty="0"/>
              <a:t>ιονικός </a:t>
            </a:r>
            <a:r>
              <a:rPr lang="en-US" altLang="el-GR" dirty="0"/>
              <a:t>O/W  </a:t>
            </a:r>
            <a:r>
              <a:rPr lang="el-GR" altLang="el-GR" dirty="0" smtClean="0"/>
              <a:t>γαλακτωματοποιητής.</a:t>
            </a:r>
            <a:endParaRPr lang="el-GR" altLang="el-GR" dirty="0"/>
          </a:p>
          <a:p>
            <a:pPr>
              <a:lnSpc>
                <a:spcPct val="122000"/>
              </a:lnSpc>
            </a:pPr>
            <a:r>
              <a:rPr lang="en-US" altLang="el-GR" b="1" dirty="0"/>
              <a:t>SABOWAX FL</a:t>
            </a:r>
            <a:r>
              <a:rPr lang="el-GR" altLang="el-GR" b="1" dirty="0"/>
              <a:t>65 </a:t>
            </a:r>
            <a:r>
              <a:rPr lang="el-GR" altLang="el-GR" dirty="0"/>
              <a:t>(</a:t>
            </a:r>
            <a:r>
              <a:rPr lang="en-US" altLang="el-GR" i="1" dirty="0"/>
              <a:t>glyceryl</a:t>
            </a:r>
            <a:r>
              <a:rPr lang="el-GR" altLang="el-GR" i="1" dirty="0"/>
              <a:t> </a:t>
            </a:r>
            <a:r>
              <a:rPr lang="en-US" altLang="el-GR" i="1" dirty="0" smtClean="0"/>
              <a:t>stearate</a:t>
            </a:r>
            <a:r>
              <a:rPr lang="el-GR" altLang="el-GR" i="1" dirty="0" smtClean="0"/>
              <a:t> και </a:t>
            </a:r>
            <a:r>
              <a:rPr lang="en-US" altLang="el-GR" i="1" dirty="0"/>
              <a:t>PEG</a:t>
            </a:r>
            <a:r>
              <a:rPr lang="el-GR" altLang="el-GR" i="1" dirty="0"/>
              <a:t> -100 </a:t>
            </a:r>
            <a:r>
              <a:rPr lang="en-US" altLang="el-GR" i="1" dirty="0"/>
              <a:t>stearate</a:t>
            </a:r>
            <a:r>
              <a:rPr lang="el-GR" altLang="el-GR" dirty="0"/>
              <a:t>) </a:t>
            </a:r>
            <a:r>
              <a:rPr lang="en-US" altLang="el-GR" dirty="0"/>
              <a:t>O</a:t>
            </a:r>
            <a:r>
              <a:rPr lang="el-GR" altLang="el-GR" dirty="0"/>
              <a:t>/</a:t>
            </a:r>
            <a:r>
              <a:rPr lang="en-US" altLang="el-GR" dirty="0"/>
              <a:t>W</a:t>
            </a:r>
            <a:r>
              <a:rPr lang="el-GR" altLang="el-GR" dirty="0"/>
              <a:t>  </a:t>
            </a:r>
            <a:r>
              <a:rPr lang="el-GR" altLang="el-GR" dirty="0" smtClean="0"/>
              <a:t>μη </a:t>
            </a:r>
            <a:r>
              <a:rPr lang="el-GR" altLang="el-GR" dirty="0"/>
              <a:t>ιονικός </a:t>
            </a:r>
            <a:r>
              <a:rPr lang="el-GR" altLang="el-GR" dirty="0" smtClean="0"/>
              <a:t>γαλακτωματοποιητής 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lnSpc>
                <a:spcPct val="122000"/>
              </a:lnSpc>
            </a:pPr>
            <a:r>
              <a:rPr lang="en-US" altLang="el-GR" b="1" dirty="0"/>
              <a:t>CUTINA GMS </a:t>
            </a:r>
            <a:r>
              <a:rPr lang="en-US" altLang="el-GR" dirty="0"/>
              <a:t>(</a:t>
            </a:r>
            <a:r>
              <a:rPr lang="en-US" altLang="el-GR" i="1" dirty="0"/>
              <a:t>glyceryl </a:t>
            </a:r>
            <a:r>
              <a:rPr lang="en-US" altLang="el-GR" i="1" dirty="0" smtClean="0"/>
              <a:t>stearate</a:t>
            </a:r>
            <a:r>
              <a:rPr lang="en-US" altLang="el-GR" dirty="0"/>
              <a:t>) </a:t>
            </a:r>
            <a:r>
              <a:rPr lang="el-GR" altLang="el-GR" dirty="0"/>
              <a:t>δευτεροταγής γαλακτωματοποιητής</a:t>
            </a:r>
            <a:r>
              <a:rPr lang="en-US" altLang="el-GR" dirty="0"/>
              <a:t>, ↑ </a:t>
            </a:r>
            <a:r>
              <a:rPr lang="el-GR" altLang="el-GR" dirty="0"/>
              <a:t>ιξώδες</a:t>
            </a:r>
            <a:r>
              <a:rPr lang="en-US" altLang="el-GR" dirty="0"/>
              <a:t>, ↑ </a:t>
            </a:r>
            <a:r>
              <a:rPr lang="el-GR" altLang="el-GR" dirty="0" smtClean="0"/>
              <a:t>συνοχή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lnSpc>
                <a:spcPct val="122000"/>
              </a:lnSpc>
            </a:pPr>
            <a:r>
              <a:rPr lang="en-US" altLang="el-GR" b="1" dirty="0" smtClean="0"/>
              <a:t>Cetyl </a:t>
            </a:r>
            <a:r>
              <a:rPr lang="en-US" altLang="el-GR" b="1" dirty="0"/>
              <a:t>alcohol </a:t>
            </a:r>
            <a:r>
              <a:rPr lang="el-GR" altLang="el-GR" dirty="0"/>
              <a:t>δευτεροταγής </a:t>
            </a:r>
            <a:r>
              <a:rPr lang="el-GR" altLang="el-GR" dirty="0" smtClean="0"/>
              <a:t>γαλακτωματοποιητής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lnSpc>
                <a:spcPct val="122000"/>
              </a:lnSpc>
            </a:pPr>
            <a:r>
              <a:rPr lang="en-US" altLang="el-GR" b="1" dirty="0"/>
              <a:t>Xanthan gum</a:t>
            </a:r>
            <a:r>
              <a:rPr lang="el-GR" altLang="el-GR" b="1" dirty="0"/>
              <a:t> </a:t>
            </a:r>
            <a:r>
              <a:rPr lang="el-GR" altLang="el-GR" dirty="0"/>
              <a:t>πηκτωματοποιητής, εναιωρηματικό, σταθεροποιητής </a:t>
            </a:r>
            <a:r>
              <a:rPr lang="en-US" altLang="el-GR" dirty="0"/>
              <a:t>W</a:t>
            </a:r>
            <a:r>
              <a:rPr lang="el-GR" altLang="el-GR" dirty="0"/>
              <a:t>/Ο </a:t>
            </a:r>
            <a:r>
              <a:rPr lang="el-GR" altLang="el-GR" dirty="0" smtClean="0"/>
              <a:t>γαλακτωμάτων.</a:t>
            </a:r>
            <a:endParaRPr lang="el-GR" dirty="0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250825" y="6237288"/>
            <a:ext cx="2397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+mn-lt"/>
              </a:rPr>
              <a:t>*  </a:t>
            </a:r>
            <a:r>
              <a:rPr lang="el-GR" sz="2400" i="1" dirty="0">
                <a:latin typeface="+mn-lt"/>
              </a:rPr>
              <a:t>Ονομασία </a:t>
            </a:r>
            <a:r>
              <a:rPr lang="en-US" sz="2400" i="1" dirty="0">
                <a:latin typeface="+mn-lt"/>
              </a:rPr>
              <a:t>INCI </a:t>
            </a:r>
            <a:endParaRPr lang="el-G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98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Συντηρητικά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1872208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l-GR" b="1" dirty="0" smtClean="0"/>
              <a:t>PROPYL </a:t>
            </a:r>
            <a:r>
              <a:rPr lang="en-US" altLang="el-GR" b="1" dirty="0"/>
              <a:t>PARABEN</a:t>
            </a:r>
            <a:r>
              <a:rPr lang="el-GR" altLang="el-GR" b="1" dirty="0"/>
              <a:t>,</a:t>
            </a:r>
            <a:r>
              <a:rPr lang="en-US" altLang="el-GR" b="1" dirty="0"/>
              <a:t>METHYL PARABEN</a:t>
            </a:r>
            <a:r>
              <a:rPr lang="el-GR" altLang="el-GR" b="1" dirty="0"/>
              <a:t> </a:t>
            </a:r>
            <a:r>
              <a:rPr lang="el-GR" altLang="el-GR" dirty="0" smtClean="0"/>
              <a:t>αντιμικροβιακά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buFont typeface="Wingdings" pitchFamily="2" charset="2"/>
              <a:buChar char="ü"/>
            </a:pPr>
            <a:r>
              <a:rPr lang="en-US" altLang="el-GR" b="1" dirty="0"/>
              <a:t>GERMALL 115</a:t>
            </a:r>
            <a:r>
              <a:rPr lang="el-GR" altLang="el-GR" b="1" dirty="0"/>
              <a:t> </a:t>
            </a:r>
            <a:r>
              <a:rPr lang="el-GR" altLang="el-GR" dirty="0"/>
              <a:t>(</a:t>
            </a:r>
            <a:r>
              <a:rPr lang="en-US" altLang="el-GR" i="1" dirty="0"/>
              <a:t>imidazolidinyl urea</a:t>
            </a:r>
            <a:r>
              <a:rPr lang="el-GR" altLang="el-GR" dirty="0"/>
              <a:t>)</a:t>
            </a:r>
            <a:r>
              <a:rPr lang="en-US" altLang="el-GR" dirty="0"/>
              <a:t> + &amp; - </a:t>
            </a:r>
            <a:r>
              <a:rPr lang="el-GR" altLang="el-GR" dirty="0"/>
              <a:t>κατά </a:t>
            </a:r>
            <a:r>
              <a:rPr lang="en-US" altLang="el-GR" dirty="0"/>
              <a:t>Gram </a:t>
            </a:r>
            <a:r>
              <a:rPr lang="el-GR" altLang="el-GR" dirty="0"/>
              <a:t>βακτηρίων</a:t>
            </a:r>
          </a:p>
          <a:p>
            <a:pPr marL="0" indent="0" algn="r">
              <a:buNone/>
            </a:pPr>
            <a:r>
              <a:rPr lang="el-GR" altLang="el-GR" dirty="0" smtClean="0"/>
              <a:t>Θ</a:t>
            </a:r>
            <a:r>
              <a:rPr lang="en-US" altLang="el-GR" dirty="0"/>
              <a:t>&gt;80</a:t>
            </a:r>
            <a:r>
              <a:rPr lang="el-GR" altLang="el-GR" baseline="30000" dirty="0"/>
              <a:t>ο</a:t>
            </a:r>
            <a:r>
              <a:rPr lang="el-GR" altLang="el-GR" dirty="0"/>
              <a:t> </a:t>
            </a:r>
            <a:r>
              <a:rPr lang="en-US" altLang="el-GR" dirty="0"/>
              <a:t>C →</a:t>
            </a:r>
            <a:r>
              <a:rPr lang="el-GR" altLang="el-GR" dirty="0" smtClean="0"/>
              <a:t>φορμαλδεϋδη</a:t>
            </a:r>
            <a:r>
              <a:rPr lang="en-US" altLang="el-GR" dirty="0" smtClean="0"/>
              <a:t>.</a:t>
            </a:r>
            <a:r>
              <a:rPr lang="el-GR" altLang="el-GR" dirty="0" smtClean="0"/>
              <a:t> 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5" name="6 - Ορθογώνιο"/>
          <p:cNvSpPr>
            <a:spLocks noChangeArrowheads="1"/>
          </p:cNvSpPr>
          <p:nvPr/>
        </p:nvSpPr>
        <p:spPr bwMode="auto">
          <a:xfrm>
            <a:off x="2051722" y="3951062"/>
            <a:ext cx="51845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 dirty="0">
                <a:latin typeface="+mn-lt"/>
              </a:rPr>
              <a:t>σύστημα συντήρησης σταθερό </a:t>
            </a:r>
            <a:r>
              <a:rPr lang="el-GR" altLang="el-GR" sz="2400" dirty="0" smtClean="0">
                <a:latin typeface="+mn-lt"/>
              </a:rPr>
              <a:t>εναντίον </a:t>
            </a:r>
            <a:r>
              <a:rPr lang="el-GR" altLang="el-GR" sz="2400" dirty="0">
                <a:latin typeface="+mn-lt"/>
              </a:rPr>
              <a:t>όλων των </a:t>
            </a:r>
            <a:r>
              <a:rPr lang="el-GR" altLang="el-GR" sz="2400" dirty="0" smtClean="0">
                <a:latin typeface="+mn-lt"/>
              </a:rPr>
              <a:t>μικρόοργανισμών </a:t>
            </a:r>
            <a:endParaRPr lang="el-GR" altLang="el-GR" sz="2400" dirty="0">
              <a:latin typeface="+mn-lt"/>
            </a:endParaRPr>
          </a:p>
        </p:txBody>
      </p:sp>
      <p:sp>
        <p:nvSpPr>
          <p:cNvPr id="6" name="7 - Δεξιό άγκιστρο"/>
          <p:cNvSpPr/>
          <p:nvPr/>
        </p:nvSpPr>
        <p:spPr>
          <a:xfrm rot="5400000">
            <a:off x="4247962" y="512677"/>
            <a:ext cx="576065" cy="568863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95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ξηρά </a:t>
            </a:r>
            <a:r>
              <a:rPr lang="el-GR" dirty="0" smtClean="0"/>
              <a:t>δέρματα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el-GR" b="1" dirty="0" smtClean="0"/>
              <a:t>Squalane</a:t>
            </a:r>
            <a:r>
              <a:rPr lang="en-US" altLang="el-GR" dirty="0" smtClean="0"/>
              <a:t> </a:t>
            </a:r>
            <a:r>
              <a:rPr lang="el-GR" altLang="el-GR" dirty="0"/>
              <a:t>μαλακτικό, λιπαντικό, πορώδες μη αποφρακτικό </a:t>
            </a:r>
            <a:r>
              <a:rPr lang="el-GR" altLang="el-GR" dirty="0" smtClean="0"/>
              <a:t>υμένιο.</a:t>
            </a:r>
            <a:endParaRPr lang="el-GR" altLang="el-GR" dirty="0"/>
          </a:p>
          <a:p>
            <a:pPr>
              <a:buFont typeface="Wingdings" pitchFamily="2" charset="2"/>
              <a:buChar char="ü"/>
            </a:pPr>
            <a:r>
              <a:rPr lang="en-US" altLang="el-GR" b="1" dirty="0"/>
              <a:t>Sodium Hyaluronate</a:t>
            </a:r>
            <a:r>
              <a:rPr lang="en-US" altLang="el-GR" dirty="0"/>
              <a:t> </a:t>
            </a:r>
            <a:r>
              <a:rPr lang="el-GR" altLang="el-GR" dirty="0"/>
              <a:t>ενυδατικό, μαλακτικό, λιπαντικό, όχι κολλώδη, λιπαρή αίσθηση, ήπιο </a:t>
            </a:r>
            <a:r>
              <a:rPr lang="el-GR" altLang="el-GR" dirty="0" smtClean="0"/>
              <a:t>αντιφλογιστικό</a:t>
            </a:r>
            <a:r>
              <a:rPr lang="el-GR" altLang="el-GR" dirty="0"/>
              <a:t>, επουλωτικό, </a:t>
            </a:r>
            <a:r>
              <a:rPr lang="el-GR" altLang="el-GR" dirty="0" smtClean="0"/>
              <a:t>αντιμικροβιακό.</a:t>
            </a:r>
            <a:endParaRPr lang="el-GR" altLang="el-GR" dirty="0"/>
          </a:p>
          <a:p>
            <a:pPr>
              <a:buFont typeface="Wingdings" pitchFamily="2" charset="2"/>
              <a:buChar char="ü"/>
            </a:pPr>
            <a:r>
              <a:rPr lang="en-US" altLang="el-GR" b="1" dirty="0"/>
              <a:t>DOW CORNING 200/100 mm</a:t>
            </a:r>
            <a:r>
              <a:rPr lang="en-US" altLang="el-GR" b="1" baseline="30000" dirty="0"/>
              <a:t>2</a:t>
            </a:r>
            <a:r>
              <a:rPr lang="en-US" altLang="el-GR" b="1" dirty="0"/>
              <a:t>s</a:t>
            </a:r>
            <a:r>
              <a:rPr lang="en-US" altLang="el-GR" b="1" baseline="30000" dirty="0"/>
              <a:t>-1 </a:t>
            </a:r>
            <a:r>
              <a:rPr lang="en-US" altLang="el-GR" dirty="0"/>
              <a:t>(</a:t>
            </a:r>
            <a:r>
              <a:rPr lang="en-US" altLang="el-GR" i="1" dirty="0"/>
              <a:t>dimethicone</a:t>
            </a:r>
            <a:r>
              <a:rPr lang="en-US" altLang="el-GR" dirty="0"/>
              <a:t>) </a:t>
            </a:r>
            <a:r>
              <a:rPr lang="el-GR" altLang="el-GR" dirty="0"/>
              <a:t> λεπτό, υδρόφοβο, </a:t>
            </a:r>
            <a:r>
              <a:rPr lang="el-GR" altLang="el-GR" dirty="0" smtClean="0"/>
              <a:t>μη </a:t>
            </a:r>
            <a:r>
              <a:rPr lang="el-GR" altLang="el-GR" dirty="0"/>
              <a:t>λιπαρό υμένιο,</a:t>
            </a:r>
            <a:r>
              <a:rPr lang="en-US" altLang="el-GR" dirty="0"/>
              <a:t> </a:t>
            </a:r>
            <a:r>
              <a:rPr lang="el-GR" altLang="el-GR" dirty="0"/>
              <a:t>↓ </a:t>
            </a:r>
            <a:r>
              <a:rPr lang="el-GR" altLang="el-GR" dirty="0" smtClean="0"/>
              <a:t>λευκότητας.</a:t>
            </a:r>
            <a:endParaRPr lang="el-GR" altLang="el-GR" dirty="0"/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el-GR" b="1" dirty="0"/>
              <a:t>DOW CORNING 245 </a:t>
            </a:r>
            <a:r>
              <a:rPr lang="en-US" altLang="el-GR" dirty="0"/>
              <a:t>(</a:t>
            </a:r>
            <a:r>
              <a:rPr lang="en-US" altLang="el-GR" i="1" dirty="0"/>
              <a:t>cyclomethicone</a:t>
            </a:r>
            <a:r>
              <a:rPr lang="en-US" altLang="el-GR" dirty="0"/>
              <a:t>)</a:t>
            </a:r>
            <a:r>
              <a:rPr lang="el-GR" altLang="el-GR" dirty="0"/>
              <a:t> ↑ την ικανότητα απλώματος, απαλή, </a:t>
            </a:r>
            <a:r>
              <a:rPr lang="el-GR" altLang="el-GR" dirty="0" smtClean="0"/>
              <a:t>μη </a:t>
            </a:r>
            <a:r>
              <a:rPr lang="el-GR" altLang="el-GR" dirty="0"/>
              <a:t>λιπαρή </a:t>
            </a:r>
            <a:r>
              <a:rPr lang="el-GR" altLang="el-GR" dirty="0" smtClean="0"/>
              <a:t>αίσθηση.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03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ξηρά </a:t>
            </a:r>
            <a:r>
              <a:rPr lang="el-GR" dirty="0" smtClean="0"/>
              <a:t>δέρματα </a:t>
            </a:r>
            <a:r>
              <a:rPr lang="el-GR" sz="3000" b="0" dirty="0"/>
              <a:t>2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el-GR" b="1" dirty="0" smtClean="0"/>
              <a:t>Borage </a:t>
            </a:r>
            <a:r>
              <a:rPr lang="en-US" altLang="el-GR" b="1" dirty="0"/>
              <a:t>oil </a:t>
            </a:r>
            <a:r>
              <a:rPr lang="el-GR" altLang="el-GR" dirty="0"/>
              <a:t>πλούσιο σε </a:t>
            </a:r>
            <a:r>
              <a:rPr lang="en-US" altLang="el-GR" dirty="0"/>
              <a:t>PUFA </a:t>
            </a:r>
            <a:r>
              <a:rPr lang="el-GR" altLang="el-GR" dirty="0"/>
              <a:t>(→ ++ αντιοξειδωτικά)  ↓ διαδερμική απώλεια ύδατος, ρύθμιση </a:t>
            </a:r>
            <a:r>
              <a:rPr lang="el-GR" altLang="el-GR" dirty="0" smtClean="0"/>
              <a:t>σμήγματος</a:t>
            </a:r>
            <a:r>
              <a:rPr lang="el-GR" altLang="el-GR" dirty="0"/>
              <a:t>, ↑ ελαστικότητα, ↓ ξηρότητα/ τραχύτητα/ </a:t>
            </a:r>
            <a:r>
              <a:rPr lang="el-GR" altLang="el-GR" dirty="0" smtClean="0"/>
              <a:t>υπερκεράτωση.</a:t>
            </a:r>
            <a:endParaRPr lang="el-GR" altLang="el-GR" dirty="0"/>
          </a:p>
          <a:p>
            <a:pPr>
              <a:buFont typeface="Wingdings" pitchFamily="2" charset="2"/>
              <a:buChar char="ü"/>
            </a:pPr>
            <a:r>
              <a:rPr lang="el-GR" altLang="el-GR" b="1" dirty="0"/>
              <a:t>ΒΗΤ</a:t>
            </a:r>
            <a:r>
              <a:rPr lang="el-GR" altLang="el-GR" dirty="0"/>
              <a:t> </a:t>
            </a:r>
            <a:r>
              <a:rPr lang="el-GR" altLang="el-GR" dirty="0" smtClean="0"/>
              <a:t>αντιοξειδωτικό.</a:t>
            </a:r>
            <a:endParaRPr lang="el-GR" altLang="el-GR" dirty="0"/>
          </a:p>
          <a:p>
            <a:pPr>
              <a:buFont typeface="Wingdings" pitchFamily="2" charset="2"/>
              <a:buChar char="ü"/>
            </a:pPr>
            <a:r>
              <a:rPr lang="en-US" altLang="el-GR" b="1" dirty="0"/>
              <a:t>Propylene glycol </a:t>
            </a:r>
            <a:r>
              <a:rPr lang="el-GR" altLang="el-GR" dirty="0"/>
              <a:t>υγραντικό (υγροσκοπική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buFont typeface="Wingdings" pitchFamily="2" charset="2"/>
              <a:buChar char="ü"/>
            </a:pPr>
            <a:r>
              <a:rPr lang="en-US" altLang="el-GR" b="1" dirty="0"/>
              <a:t>FILAGRINOL</a:t>
            </a:r>
            <a:r>
              <a:rPr lang="el-GR" altLang="el-GR" b="1" dirty="0"/>
              <a:t> </a:t>
            </a:r>
            <a:r>
              <a:rPr lang="el-GR" altLang="el-GR" dirty="0"/>
              <a:t>(εκχύλισμα γύρης </a:t>
            </a:r>
            <a:r>
              <a:rPr lang="el-GR" altLang="el-GR" dirty="0" smtClean="0"/>
              <a:t>ανθέων σογιέλαιου και ελαίου </a:t>
            </a:r>
            <a:r>
              <a:rPr lang="el-GR" altLang="el-GR" dirty="0"/>
              <a:t>φύτρου του </a:t>
            </a:r>
            <a:r>
              <a:rPr lang="el-GR" altLang="el-GR" dirty="0" smtClean="0"/>
              <a:t>σίτου) </a:t>
            </a:r>
            <a:r>
              <a:rPr lang="el-GR" altLang="el-GR" dirty="0"/>
              <a:t>φυσιολογικό </a:t>
            </a:r>
            <a:r>
              <a:rPr lang="el-GR" altLang="el-GR" dirty="0" smtClean="0"/>
              <a:t>πάχος, συνοχή </a:t>
            </a:r>
            <a:r>
              <a:rPr lang="el-GR" altLang="el-GR" dirty="0"/>
              <a:t>κερατίνης στιβάδας→ ενυδάτωση, </a:t>
            </a:r>
            <a:r>
              <a:rPr lang="el-GR" altLang="el-GR" dirty="0" smtClean="0"/>
              <a:t> ελαστικότητα, ↑ </a:t>
            </a:r>
            <a:r>
              <a:rPr lang="el-GR" altLang="el-GR" dirty="0"/>
              <a:t>προστασίας ηλιακής </a:t>
            </a:r>
            <a:r>
              <a:rPr lang="el-GR" altLang="el-GR" dirty="0" smtClean="0"/>
              <a:t>ακτινοβολίας </a:t>
            </a:r>
            <a:r>
              <a:rPr lang="el-GR" altLang="el-GR" dirty="0"/>
              <a:t>↓ </a:t>
            </a:r>
            <a:r>
              <a:rPr lang="el-GR" altLang="el-GR" dirty="0" smtClean="0"/>
              <a:t>φωτογήρανσης.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69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ξηρά </a:t>
            </a:r>
            <a:r>
              <a:rPr lang="el-GR" dirty="0" smtClean="0"/>
              <a:t>δέρματα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18457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el-GR" b="1" dirty="0" smtClean="0"/>
              <a:t>Panthenol</a:t>
            </a:r>
            <a:r>
              <a:rPr lang="el-GR" altLang="el-GR" dirty="0" smtClean="0"/>
              <a:t> </a:t>
            </a:r>
            <a:r>
              <a:rPr lang="el-GR" altLang="el-GR" dirty="0"/>
              <a:t>[→ παντοθενικό οξύ (Β</a:t>
            </a:r>
            <a:r>
              <a:rPr lang="el-GR" altLang="el-GR" baseline="-25000" dirty="0"/>
              <a:t>5</a:t>
            </a:r>
            <a:r>
              <a:rPr lang="el-GR" altLang="el-GR" dirty="0"/>
              <a:t>)] ενυδατικό,+ ελαστικότητα, αντιφλεγμονώδες, ήπιο </a:t>
            </a:r>
            <a:r>
              <a:rPr lang="el-GR" altLang="el-GR" dirty="0" smtClean="0"/>
              <a:t>επουλωτικό.</a:t>
            </a:r>
            <a:endParaRPr lang="el-GR" altLang="el-GR" dirty="0"/>
          </a:p>
          <a:p>
            <a:pPr>
              <a:buFont typeface="Wingdings" pitchFamily="2" charset="2"/>
              <a:buChar char="ü"/>
            </a:pPr>
            <a:r>
              <a:rPr lang="en-US" altLang="el-GR" b="1" dirty="0"/>
              <a:t>Sodium PCA </a:t>
            </a:r>
            <a:r>
              <a:rPr lang="el-GR" altLang="el-GR" b="1" dirty="0"/>
              <a:t>  </a:t>
            </a:r>
            <a:r>
              <a:rPr lang="el-GR" altLang="el-GR" dirty="0"/>
              <a:t>ενυδατικό (υγροσκοπικό),</a:t>
            </a:r>
            <a:r>
              <a:rPr lang="el-GR" altLang="el-GR" b="1" dirty="0"/>
              <a:t> </a:t>
            </a:r>
            <a:r>
              <a:rPr lang="el-GR" altLang="el-GR" dirty="0"/>
              <a:t>αίσθηση υγρασίας, ↑ απαλότητα </a:t>
            </a:r>
            <a:r>
              <a:rPr lang="el-GR" altLang="el-GR" dirty="0" smtClean="0"/>
              <a:t>και </a:t>
            </a:r>
            <a:r>
              <a:rPr lang="el-GR" altLang="el-GR" dirty="0"/>
              <a:t>ελαστικότητα , όχι </a:t>
            </a:r>
            <a:r>
              <a:rPr lang="el-GR" altLang="el-GR" dirty="0" smtClean="0"/>
              <a:t>ερεθισμό</a:t>
            </a:r>
            <a:r>
              <a:rPr lang="el-GR" altLang="el-GR" dirty="0"/>
              <a:t>/ </a:t>
            </a:r>
            <a:r>
              <a:rPr lang="el-GR" altLang="el-GR" dirty="0" smtClean="0"/>
              <a:t>ευαισθητοποίηση.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7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λιπαρής φάσης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l-GR" dirty="0"/>
              <a:t>Ζύγιση στο</a:t>
            </a:r>
            <a:r>
              <a:rPr lang="el-GR" b="1" dirty="0"/>
              <a:t> γουδί </a:t>
            </a:r>
            <a:r>
              <a:rPr lang="el-GR" dirty="0"/>
              <a:t>των </a:t>
            </a:r>
            <a:r>
              <a:rPr lang="el-GR" dirty="0" smtClean="0"/>
              <a:t>συστατικών.</a:t>
            </a:r>
            <a:endParaRPr lang="el-GR" dirty="0"/>
          </a:p>
          <a:p>
            <a:pPr>
              <a:buFont typeface="Arial" charset="0"/>
              <a:buChar char="•"/>
              <a:defRPr/>
            </a:pPr>
            <a:r>
              <a:rPr lang="el-GR" dirty="0"/>
              <a:t>Τοποθέτηση στο </a:t>
            </a:r>
            <a:r>
              <a:rPr lang="el-GR" dirty="0" smtClean="0"/>
              <a:t>ατμόλουτρο.</a:t>
            </a:r>
            <a:endParaRPr lang="el-GR" dirty="0"/>
          </a:p>
          <a:p>
            <a:pPr>
              <a:buFont typeface="Arial" charset="0"/>
              <a:buChar char="•"/>
              <a:defRPr/>
            </a:pPr>
            <a:r>
              <a:rPr lang="el-GR" dirty="0"/>
              <a:t>Θερμοκρασία 75</a:t>
            </a:r>
            <a:r>
              <a:rPr lang="el-GR" baseline="30000" dirty="0"/>
              <a:t>ο</a:t>
            </a:r>
            <a:r>
              <a:rPr lang="en-US" dirty="0"/>
              <a:t>C</a:t>
            </a:r>
            <a:r>
              <a:rPr lang="el-GR" dirty="0"/>
              <a:t>, </a:t>
            </a:r>
            <a:r>
              <a:rPr lang="el-GR" dirty="0" smtClean="0"/>
              <a:t>ανάδευση.</a:t>
            </a:r>
            <a:endParaRPr lang="el-GR" dirty="0"/>
          </a:p>
          <a:p>
            <a:pPr>
              <a:buFont typeface="Arial" charset="0"/>
              <a:buChar char="•"/>
              <a:defRPr/>
            </a:pPr>
            <a:r>
              <a:rPr lang="el-GR" b="1" dirty="0" smtClean="0"/>
              <a:t>Πριν</a:t>
            </a:r>
            <a:r>
              <a:rPr lang="el-GR" dirty="0" smtClean="0"/>
              <a:t> </a:t>
            </a:r>
            <a:r>
              <a:rPr lang="el-GR" dirty="0"/>
              <a:t>την ανάμιξη με υδατική φάση, προσθήκη:</a:t>
            </a:r>
          </a:p>
          <a:p>
            <a:pPr marL="744538" lvl="1" indent="-388938">
              <a:defRPr/>
            </a:pPr>
            <a:r>
              <a:rPr lang="en-US" dirty="0"/>
              <a:t>Borage </a:t>
            </a:r>
            <a:r>
              <a:rPr lang="en-US" dirty="0" smtClean="0"/>
              <a:t>oil</a:t>
            </a:r>
            <a:r>
              <a:rPr lang="el-GR" dirty="0" smtClean="0"/>
              <a:t>,</a:t>
            </a:r>
            <a:endParaRPr lang="en-US" dirty="0"/>
          </a:p>
          <a:p>
            <a:pPr marL="744538" lvl="1" indent="-388938">
              <a:defRPr/>
            </a:pPr>
            <a:r>
              <a:rPr lang="en-US" dirty="0" smtClean="0"/>
              <a:t>FILAGRINOL</a:t>
            </a:r>
            <a:r>
              <a:rPr lang="el-GR" dirty="0" smtClean="0"/>
              <a:t>,</a:t>
            </a:r>
            <a:endParaRPr lang="el-GR" dirty="0"/>
          </a:p>
          <a:p>
            <a:pPr marL="744538" lvl="1" indent="-388938">
              <a:defRPr/>
            </a:pPr>
            <a:r>
              <a:rPr lang="el-GR" dirty="0" smtClean="0"/>
              <a:t>ΒΗΤ.</a:t>
            </a:r>
            <a:endParaRPr lang="el-GR" dirty="0"/>
          </a:p>
          <a:p>
            <a:pPr>
              <a:defRPr/>
            </a:pPr>
            <a:r>
              <a:rPr lang="el-GR" dirty="0"/>
              <a:t>Ανάδευση, μέχρι πλήρους διάλυσης ΒΗΤ, 70</a:t>
            </a:r>
            <a:r>
              <a:rPr lang="el-GR" baseline="30000" dirty="0"/>
              <a:t>ο</a:t>
            </a:r>
            <a:r>
              <a:rPr lang="en-US" dirty="0"/>
              <a:t>C±</a:t>
            </a:r>
            <a:r>
              <a:rPr lang="el-GR" dirty="0"/>
              <a:t> </a:t>
            </a:r>
            <a:r>
              <a:rPr lang="el-GR" dirty="0" smtClean="0"/>
              <a:t>2.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29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υδατικής φάσης 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l-GR" dirty="0"/>
              <a:t>Διάλυση σε νερό των:</a:t>
            </a:r>
          </a:p>
          <a:p>
            <a:pPr marL="754063" lvl="1">
              <a:buFont typeface="Arial" charset="0"/>
              <a:buChar char="•"/>
              <a:defRPr/>
            </a:pPr>
            <a:r>
              <a:rPr lang="en-US" dirty="0"/>
              <a:t>GERMALL </a:t>
            </a:r>
            <a:r>
              <a:rPr lang="en-US" dirty="0" smtClean="0"/>
              <a:t>115</a:t>
            </a:r>
            <a:r>
              <a:rPr lang="el-GR" dirty="0" smtClean="0"/>
              <a:t>,</a:t>
            </a:r>
            <a:endParaRPr lang="el-GR" dirty="0"/>
          </a:p>
          <a:p>
            <a:pPr marL="754063" lvl="1">
              <a:buFont typeface="Arial" charset="0"/>
              <a:buChar char="•"/>
              <a:defRPr/>
            </a:pPr>
            <a:r>
              <a:rPr lang="en-US" dirty="0" smtClean="0"/>
              <a:t>Panthenol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Arial" charset="0"/>
              <a:buChar char="•"/>
              <a:defRPr/>
            </a:pPr>
            <a:r>
              <a:rPr lang="el-GR" dirty="0"/>
              <a:t>Θ&lt; 40 </a:t>
            </a:r>
            <a:r>
              <a:rPr lang="el-GR" baseline="30000" dirty="0"/>
              <a:t>ο</a:t>
            </a:r>
            <a:r>
              <a:rPr lang="en-US" dirty="0"/>
              <a:t>C</a:t>
            </a:r>
            <a:r>
              <a:rPr lang="el-GR" dirty="0"/>
              <a:t>, </a:t>
            </a:r>
            <a:r>
              <a:rPr lang="el-GR" strike="sngStrike" dirty="0" smtClean="0"/>
              <a:t>αλλοίωση</a:t>
            </a:r>
            <a:r>
              <a:rPr lang="el-GR" dirty="0" smtClean="0"/>
              <a:t> </a:t>
            </a:r>
            <a:r>
              <a:rPr lang="en-US" dirty="0" smtClean="0"/>
              <a:t>GERMALL 115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31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68</TotalTime>
  <Words>1221</Words>
  <Application>Microsoft Office PowerPoint</Application>
  <PresentationFormat>Προβολή στην οθόνη (4:3)</PresentationFormat>
  <Paragraphs>165</Paragraphs>
  <Slides>22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template</vt:lpstr>
      <vt:lpstr>1_exo-opistho_simeiomata</vt:lpstr>
      <vt:lpstr>OC_template_updated</vt:lpstr>
      <vt:lpstr>Κοσμητολογία ΙΙ (Ε)</vt:lpstr>
      <vt:lpstr>Παρασκευή ενυδατικής κρέμας ημέρας  για ξηρά  δέρματα</vt:lpstr>
      <vt:lpstr> Γαλακτωματοποιητές </vt:lpstr>
      <vt:lpstr>Συντηρητικά</vt:lpstr>
      <vt:lpstr>Ουσίες για ξηρά δέρματα 1/3</vt:lpstr>
      <vt:lpstr>Ουσίες για ξηρά δέρματα 2/3</vt:lpstr>
      <vt:lpstr>Ουσίες για ξηρά δέρματα 3/3</vt:lpstr>
      <vt:lpstr>Παρασκευή της λιπαρής φάσης</vt:lpstr>
      <vt:lpstr>Παρασκευή της υδατικής φάσης Ι</vt:lpstr>
      <vt:lpstr>Παρασκευή της υδατικής φάσης ΙΙ</vt:lpstr>
      <vt:lpstr>Παρασκευή της υδατικής φάσης ΙΙΙ</vt:lpstr>
      <vt:lpstr>Παρασκευή της υδατικής φάσης ΙV</vt:lpstr>
      <vt:lpstr>Ανάμιξη των φάσεων 1/2</vt:lpstr>
      <vt:lpstr>Ανάμιξη των φάσεων 2/2</vt:lpstr>
      <vt:lpstr>Παρατηρήσεις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 (Ε)</dc:title>
  <dc:creator>opencourses@teiath.gr</dc:creator>
  <cp:lastModifiedBy>natasakar new</cp:lastModifiedBy>
  <cp:revision>14</cp:revision>
  <dcterms:created xsi:type="dcterms:W3CDTF">2015-03-13T07:23:26Z</dcterms:created>
  <dcterms:modified xsi:type="dcterms:W3CDTF">2015-03-27T11:13:02Z</dcterms:modified>
</cp:coreProperties>
</file>