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65"/>
  </p:notesMasterIdLst>
  <p:handoutMasterIdLst>
    <p:handoutMasterId r:id="rId66"/>
  </p:handoutMasterIdLst>
  <p:sldIdLst>
    <p:sldId id="256" r:id="rId3"/>
    <p:sldId id="268" r:id="rId4"/>
    <p:sldId id="269" r:id="rId5"/>
    <p:sldId id="270" r:id="rId6"/>
    <p:sldId id="271" r:id="rId7"/>
    <p:sldId id="272" r:id="rId8"/>
    <p:sldId id="273" r:id="rId9"/>
    <p:sldId id="274" r:id="rId10"/>
    <p:sldId id="277" r:id="rId11"/>
    <p:sldId id="351" r:id="rId12"/>
    <p:sldId id="279" r:id="rId13"/>
    <p:sldId id="280" r:id="rId14"/>
    <p:sldId id="281" r:id="rId15"/>
    <p:sldId id="282" r:id="rId16"/>
    <p:sldId id="352" r:id="rId17"/>
    <p:sldId id="288" r:id="rId18"/>
    <p:sldId id="289" r:id="rId19"/>
    <p:sldId id="290" r:id="rId20"/>
    <p:sldId id="353" r:id="rId21"/>
    <p:sldId id="291" r:id="rId22"/>
    <p:sldId id="292" r:id="rId23"/>
    <p:sldId id="293" r:id="rId24"/>
    <p:sldId id="295" r:id="rId25"/>
    <p:sldId id="296" r:id="rId26"/>
    <p:sldId id="297" r:id="rId27"/>
    <p:sldId id="298" r:id="rId28"/>
    <p:sldId id="299" r:id="rId29"/>
    <p:sldId id="354" r:id="rId30"/>
    <p:sldId id="304" r:id="rId31"/>
    <p:sldId id="305" r:id="rId32"/>
    <p:sldId id="306" r:id="rId33"/>
    <p:sldId id="308" r:id="rId34"/>
    <p:sldId id="309" r:id="rId35"/>
    <p:sldId id="311" r:id="rId36"/>
    <p:sldId id="314" r:id="rId37"/>
    <p:sldId id="355" r:id="rId38"/>
    <p:sldId id="315" r:id="rId39"/>
    <p:sldId id="316" r:id="rId40"/>
    <p:sldId id="317" r:id="rId41"/>
    <p:sldId id="318" r:id="rId42"/>
    <p:sldId id="320" r:id="rId43"/>
    <p:sldId id="356" r:id="rId44"/>
    <p:sldId id="357" r:id="rId45"/>
    <p:sldId id="331" r:id="rId46"/>
    <p:sldId id="332" r:id="rId47"/>
    <p:sldId id="333" r:id="rId48"/>
    <p:sldId id="334" r:id="rId49"/>
    <p:sldId id="335" r:id="rId50"/>
    <p:sldId id="336" r:id="rId51"/>
    <p:sldId id="337" r:id="rId52"/>
    <p:sldId id="338" r:id="rId53"/>
    <p:sldId id="339" r:id="rId54"/>
    <p:sldId id="358" r:id="rId55"/>
    <p:sldId id="359" r:id="rId56"/>
    <p:sldId id="360" r:id="rId57"/>
    <p:sldId id="257" r:id="rId58"/>
    <p:sldId id="262" r:id="rId59"/>
    <p:sldId id="264" r:id="rId60"/>
    <p:sldId id="361" r:id="rId61"/>
    <p:sldId id="362"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8" d="100"/>
          <a:sy n="118" d="100"/>
        </p:scale>
        <p:origin x="-15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6274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407994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19820BD7-3967-41AB-B88E-3F9FE781F004}" type="slidenum">
              <a:rPr lang="el-GR"/>
              <a:pPr>
                <a:defRPr/>
              </a:pPr>
              <a:t>‹#›</a:t>
            </a:fld>
            <a:endParaRPr lang="el-GR" dirty="0"/>
          </a:p>
        </p:txBody>
      </p:sp>
    </p:spTree>
    <p:extLst>
      <p:ext uri="{BB962C8B-B14F-4D97-AF65-F5344CB8AC3E}">
        <p14:creationId xmlns:p14="http://schemas.microsoft.com/office/powerpoint/2010/main" val="40699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commons.wikimedia.org/wiki/User:Patho"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commons.wikimedia.org/wiki/File:Koplik_spots,_measles_6111_lores.jpg" TargetMode="External"/><Relationship Id="rId5" Type="http://schemas.openxmlformats.org/officeDocument/2006/relationships/hyperlink" Target="http://commons.wikimedia.org/wiki/User:PhilippN" TargetMode="External"/><Relationship Id="rId4" Type="http://schemas.openxmlformats.org/officeDocument/2006/relationships/hyperlink" Target="http://commons.wikimedia.org/wiki/File:Measles_enanthema.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commons.wikimedia.org/wiki/User:Bemoeial"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commons.wikimedia.org/wiki/File:Rubella.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Rash_of_rubella_on_skin_of_child's_back.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commons.wikimedia.org/wiki/User:Mesoderm"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commons.wikimedia.org/wiki/File:Infant_with_skin_lesions_from_congenital_rubella.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Cataracts_due_to_Congenital_Rubella_Syndrome_(CRS)_PHIL_4284_lores.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commons.wikimedia.org/wiki/User:Afrodriguez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commons.wikimedia.org/wiki/File:Parotiditis_(Parotitis;_Mumps).JPG" TargetMode="External"/><Relationship Id="rId5" Type="http://schemas.openxmlformats.org/officeDocument/2006/relationships/hyperlink" Target="http://commons.wikimedia.org/wiki/User:Patho" TargetMode="External"/><Relationship Id="rId4" Type="http://schemas.openxmlformats.org/officeDocument/2006/relationships/hyperlink" Target="http://commons.wikimedia.org/wiki/File:Mumps_PHIL_130_lores.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commons.wikimedia.org/wiki/File:Chickenpox_blister_2006.01.06.jpg"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Zeimusu" TargetMode="External"/><Relationship Id="rId4" Type="http://schemas.openxmlformats.org/officeDocument/2006/relationships/hyperlink" Target="http://commons.wikimedia.org/wiki/File:Chickenpox_blister-(closeup).jp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commons.wikimedia.org/w/index.php?title=User:Camiloaranzales&amp;action=edit&amp;redlink=1" TargetMode="External"/><Relationship Id="rId3" Type="http://schemas.openxmlformats.org/officeDocument/2006/relationships/image" Target="../media/image18.jpeg"/><Relationship Id="rId7" Type="http://schemas.openxmlformats.org/officeDocument/2006/relationships/hyperlink" Target="http://commons.wikimedia.org/wiki/File:Varicela_Aranzales.jp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_malan" TargetMode="External"/><Relationship Id="rId4" Type="http://schemas.openxmlformats.org/officeDocument/2006/relationships/hyperlink" Target="http://commons.wikimedia.org/wiki/File:Chickenpox_Adult_back.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A_Course_of_Shingles_diagram.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commons.wikimedia.org/wiki/User:Calliopej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commons.wikimedia.org/wiki/File:Herpes_zoster_chest.pn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Fisle&amp;action=edit&amp;redlink=1" TargetMode="External"/><Relationship Id="rId4" Type="http://schemas.openxmlformats.org/officeDocument/2006/relationships/hyperlink" Target="http://commons.wikimedia.org/wiki/File:Herpes_zoster_back.pn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User:Warfieldian" TargetMode="External"/><Relationship Id="rId3" Type="http://schemas.openxmlformats.org/officeDocument/2006/relationships/image" Target="../media/image23.jpeg"/><Relationship Id="rId7" Type="http://schemas.openxmlformats.org/officeDocument/2006/relationships/hyperlink" Target="http://commons.wikimedia.org/wiki/File:Trigeminal_herpes_with_uveitis_and_keratitis.jpg"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Doc_James" TargetMode="External"/><Relationship Id="rId4" Type="http://schemas.openxmlformats.org/officeDocument/2006/relationships/hyperlink" Target="http://commons.wikimedia.org/wiki/File:Shingles.JPG" TargetMode="External"/><Relationship Id="rId9" Type="http://schemas.openxmlformats.org/officeDocument/2006/relationships/hyperlink" Target="http://creativecommons.org/licenses/by/3.0/deed.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commons.wikimedia.org/wiki/User:Salvadorjo"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ommons.wikimedia.org/wiki/File:Polio_sequelle.jpg" TargetMode="External"/><Relationship Id="rId5" Type="http://schemas.openxmlformats.org/officeDocument/2006/relationships/hyperlink" Target="http://commons.wikimedia.org/wiki/User:DO11.10" TargetMode="External"/><Relationship Id="rId4" Type="http://schemas.openxmlformats.org/officeDocument/2006/relationships/hyperlink" Target="http://commons.wikimedia.org/wiki/File:Polio_lores134.jp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Polio_physical_therapy.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ommons.wikimedia.org/wiki/User: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commons.wikimedia.org/wiki/User:Soerfm" TargetMode="External"/><Relationship Id="rId2" Type="http://schemas.openxmlformats.org/officeDocument/2006/relationships/hyperlink" Target="http://commons.wikimedia.org/wiki/File:Poumon_artificiel.jpg"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commons.wikimedia.org/wiki/File:Amoxycillin_rash_in_infectious_mononucleosis_on_back_of_hand.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ainbowKatie&amp;action=edit&amp;redlink=1" TargetMode="External"/><Relationship Id="rId4" Type="http://schemas.openxmlformats.org/officeDocument/2006/relationships/hyperlink" Target="http://commons.wikimedia.org/wiki/File:Amoxycillin_rash_in_infectious_mononucleosis.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Lymphadanopathy"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oc_Jam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commons.wikimedia.org/wiki/User:Welleschik" TargetMode="External"/><Relationship Id="rId7" Type="http://schemas.openxmlformats.org/officeDocument/2006/relationships/hyperlink" Target="http://commons.wikimedia.org/wiki/User:Doc_James" TargetMode="External"/><Relationship Id="rId2" Type="http://schemas.openxmlformats.org/officeDocument/2006/relationships/hyperlink" Target="http://commons.wikimedia.org/wiki/File:Mononucleosis1.jpg"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creativecommons.org/licenses/by-sa/3.0/deed.en"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commons.wikimedia.org/wiki/User:BetacommandBot"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commons.wikimedia.org/wiki/File:Morbillivirus_measles_infection.jpg" TargetMode="External"/><Relationship Id="rId5" Type="http://schemas.openxmlformats.org/officeDocument/2006/relationships/hyperlink" Target="http://commons.wikimedia.org/wiki/User:PhilippN" TargetMode="External"/><Relationship Id="rId4" Type="http://schemas.openxmlformats.org/officeDocument/2006/relationships/hyperlink" Target="http://commons.wikimedia.org/wiki/File:RougeoleDP.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11</a:t>
            </a:r>
            <a:r>
              <a:rPr lang="el-GR" sz="2600" dirty="0" smtClean="0"/>
              <a:t>:</a:t>
            </a:r>
            <a:r>
              <a:rPr lang="en-US" sz="2600" dirty="0" smtClean="0"/>
              <a:t> </a:t>
            </a:r>
            <a:r>
              <a:rPr lang="el-GR" sz="2600" dirty="0" smtClean="0"/>
              <a:t>Ιογενείς λοιμώξεις (α’ 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87042" name="Picture 2" descr="File:Koplik spots, measles 6111 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417" y="1540771"/>
            <a:ext cx="4732613" cy="31843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7044" name="Picture 4" descr="File:Measles enanthema.jpg"/>
          <p:cNvPicPr>
            <a:picLocks noChangeAspect="1" noChangeArrowheads="1"/>
          </p:cNvPicPr>
          <p:nvPr/>
        </p:nvPicPr>
        <p:blipFill rotWithShape="1">
          <a:blip r:embed="rId3">
            <a:extLst>
              <a:ext uri="{28A0092B-C50C-407E-A947-70E740481C1C}">
                <a14:useLocalDpi xmlns:a14="http://schemas.microsoft.com/office/drawing/2010/main" val="0"/>
              </a:ext>
            </a:extLst>
          </a:blip>
          <a:srcRect l="9438"/>
          <a:stretch/>
        </p:blipFill>
        <p:spPr bwMode="auto">
          <a:xfrm>
            <a:off x="445839" y="2895327"/>
            <a:ext cx="4141568" cy="31163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256483" y="6135687"/>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Measles </a:t>
            </a:r>
            <a:r>
              <a:rPr lang="en-US" sz="1200" dirty="0" smtClean="0">
                <a:latin typeface="+mn-lt"/>
                <a:hlinkClick r:id="rId4"/>
              </a:rPr>
              <a:t>enanthema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5833702" y="4797152"/>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Koplik spots, measles 6111 </a:t>
            </a:r>
            <a:r>
              <a:rPr lang="en-US" sz="1200" dirty="0" smtClean="0">
                <a:latin typeface="+mn-lt"/>
                <a:hlinkClick r:id="rId6"/>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89342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Ερυθρά (</a:t>
            </a:r>
            <a:r>
              <a:rPr lang="en-US" dirty="0" smtClean="0"/>
              <a:t>Rubella, German measles)</a:t>
            </a:r>
            <a:endParaRPr lang="el-GR" dirty="0"/>
          </a:p>
        </p:txBody>
      </p:sp>
      <p:sp>
        <p:nvSpPr>
          <p:cNvPr id="14338"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οξεία ιογενής εξανθηματική λοίμωξη </a:t>
            </a:r>
            <a:r>
              <a:rPr lang="el-GR" altLang="el-GR" dirty="0" smtClean="0"/>
              <a:t>χωρίς πρόδρομα συμπτώματα.  </a:t>
            </a:r>
          </a:p>
          <a:p>
            <a:pPr eaLnBrk="1" hangingPunct="1"/>
            <a:r>
              <a:rPr lang="el-GR" altLang="el-GR" dirty="0" smtClean="0"/>
              <a:t>Οφείλεται στον </a:t>
            </a:r>
            <a:r>
              <a:rPr lang="el-GR" altLang="el-GR" b="1" dirty="0" smtClean="0"/>
              <a:t>ιό της ερυθράς. </a:t>
            </a:r>
            <a:r>
              <a:rPr lang="el-GR" altLang="el-GR" dirty="0" smtClean="0"/>
              <a:t>Έχει επώαση 14-21 ημέρες.  Είναι μικρής μεταδοτικότητας και μεταδίδεται επί μια εβδομάδα προ του εξανθήματος.  </a:t>
            </a:r>
          </a:p>
          <a:p>
            <a:pPr eaLnBrk="1" hangingPunct="1"/>
            <a:r>
              <a:rPr lang="el-GR" altLang="el-GR" dirty="0" smtClean="0"/>
              <a:t>Η μετάδοση γίνεται με την εισπνοή μολυσμένων σταγονιδίων.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55856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ερυθράς</a:t>
            </a:r>
            <a:endParaRPr lang="el-GR" dirty="0"/>
          </a:p>
        </p:txBody>
      </p:sp>
      <p:sp>
        <p:nvSpPr>
          <p:cNvPr id="15362" name="Rectangle 3"/>
          <p:cNvSpPr>
            <a:spLocks noGrp="1" noChangeArrowheads="1"/>
          </p:cNvSpPr>
          <p:nvPr>
            <p:ph idx="1"/>
          </p:nvPr>
        </p:nvSpPr>
        <p:spPr>
          <a:xfrm>
            <a:off x="457200" y="1196752"/>
            <a:ext cx="8363272" cy="5400600"/>
          </a:xfrm>
        </p:spPr>
        <p:txBody>
          <a:bodyPr>
            <a:normAutofit fontScale="77500" lnSpcReduction="20000"/>
          </a:bodyPr>
          <a:lstStyle/>
          <a:p>
            <a:pPr eaLnBrk="1" hangingPunct="1">
              <a:lnSpc>
                <a:spcPct val="130000"/>
              </a:lnSpc>
            </a:pPr>
            <a:r>
              <a:rPr lang="el-GR" altLang="el-GR" sz="2800" dirty="0" smtClean="0"/>
              <a:t>Μπορεί η νόσος να περάσει απαρατήρητη, ωστόσο συνήθως με την εμφάνιση του εξανθήματος συνυπάρχουν σε ήπιο βαθμό, πυρετός, κακουχία, αρθραλγίες και ρινικός κατάρρους.  </a:t>
            </a:r>
            <a:endParaRPr lang="el-GR" altLang="el-GR" sz="2800" u="sng" dirty="0" smtClean="0"/>
          </a:p>
          <a:p>
            <a:pPr eaLnBrk="1" hangingPunct="1">
              <a:lnSpc>
                <a:spcPct val="130000"/>
              </a:lnSpc>
            </a:pPr>
            <a:r>
              <a:rPr lang="el-GR" altLang="el-GR" sz="2800" b="1" dirty="0" smtClean="0"/>
              <a:t>Το εξάνθημα </a:t>
            </a:r>
            <a:r>
              <a:rPr lang="el-GR" altLang="el-GR" sz="2800" dirty="0" smtClean="0"/>
              <a:t>αρχίζει από το πρόσωπο, δεν είναι συρρέον, και διαρκεί 3 ημέρες.  </a:t>
            </a:r>
          </a:p>
          <a:p>
            <a:pPr eaLnBrk="1" hangingPunct="1">
              <a:lnSpc>
                <a:spcPct val="130000"/>
              </a:lnSpc>
            </a:pPr>
            <a:r>
              <a:rPr lang="el-GR" altLang="el-GR" sz="2800" dirty="0" smtClean="0"/>
              <a:t>Χαρακτηριστική είναι </a:t>
            </a:r>
            <a:r>
              <a:rPr lang="el-GR" altLang="el-GR" sz="2800" b="1" dirty="0" smtClean="0"/>
              <a:t>η διόγκωση των λεμφαδένων, </a:t>
            </a:r>
            <a:r>
              <a:rPr lang="el-GR" altLang="el-GR" sz="2800" dirty="0" smtClean="0"/>
              <a:t>που βοηθά και την διάγνωση της νόσου. </a:t>
            </a:r>
            <a:endParaRPr lang="el-GR" altLang="el-GR" sz="2800" u="sng" dirty="0" smtClean="0"/>
          </a:p>
          <a:p>
            <a:pPr eaLnBrk="1" hangingPunct="1">
              <a:lnSpc>
                <a:spcPct val="130000"/>
              </a:lnSpc>
            </a:pPr>
            <a:r>
              <a:rPr lang="el-GR" altLang="el-GR" sz="2800" dirty="0" smtClean="0"/>
              <a:t>Ο ιός της ερυθράς μπορεί να έχει </a:t>
            </a:r>
            <a:r>
              <a:rPr lang="el-GR" altLang="el-GR" sz="2800" b="1" dirty="0" smtClean="0"/>
              <a:t>τερατογενείς συνέπειες </a:t>
            </a:r>
            <a:r>
              <a:rPr lang="el-GR" altLang="el-GR" sz="2800" dirty="0" smtClean="0"/>
              <a:t>για τα έμβρυα, στο πρώτο τρίμηνο της κύησης (σύνδρομο συγγενούς ερυθράς).</a:t>
            </a:r>
          </a:p>
          <a:p>
            <a:pPr eaLnBrk="1" hangingPunct="1">
              <a:lnSpc>
                <a:spcPct val="130000"/>
              </a:lnSpc>
            </a:pPr>
            <a:r>
              <a:rPr lang="el-GR" altLang="el-GR" sz="2800" b="1" dirty="0" smtClean="0"/>
              <a:t>Ενώ η ερυθρά είναι ήπια νόσος, η συγγενής ερυθρά εμφανίζει υψηλή θνητότητα.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461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Πρόληψη </a:t>
            </a:r>
            <a:r>
              <a:rPr lang="el-GR" dirty="0" smtClean="0"/>
              <a:t>ερυθράς</a:t>
            </a:r>
            <a:endParaRPr lang="el-GR" dirty="0"/>
          </a:p>
        </p:txBody>
      </p:sp>
      <p:sp>
        <p:nvSpPr>
          <p:cNvPr id="16386" name="Rectangle 3"/>
          <p:cNvSpPr>
            <a:spLocks noGrp="1" noChangeArrowheads="1"/>
          </p:cNvSpPr>
          <p:nvPr>
            <p:ph idx="1"/>
          </p:nvPr>
        </p:nvSpPr>
        <p:spPr/>
        <p:txBody>
          <a:bodyPr/>
          <a:lstStyle/>
          <a:p>
            <a:pPr eaLnBrk="1" hangingPunct="1"/>
            <a:r>
              <a:rPr lang="el-GR" altLang="el-GR" b="1" dirty="0" smtClean="0"/>
              <a:t>Υπάρχει εμβόλιο ερυθράς </a:t>
            </a:r>
            <a:r>
              <a:rPr lang="el-GR" altLang="el-GR" dirty="0" smtClean="0"/>
              <a:t>(εξασθενημένος ιός) που χορηγείται υποδορίως μαζί με τα εμβόλια ιλαράς και παρωτίτιδας (</a:t>
            </a:r>
            <a:r>
              <a:rPr lang="en-US" altLang="el-GR" dirty="0" smtClean="0"/>
              <a:t>MMR</a:t>
            </a:r>
            <a:r>
              <a:rPr lang="el-GR" altLang="el-GR" dirty="0" smtClean="0"/>
              <a:t>).  </a:t>
            </a:r>
          </a:p>
          <a:p>
            <a:pPr eaLnBrk="1" hangingPunct="1"/>
            <a:r>
              <a:rPr lang="el-GR" altLang="el-GR" dirty="0" smtClean="0"/>
              <a:t>Αντένδειξη εμβολιασμού αποτελεί η εγκυμοσύνη.  </a:t>
            </a:r>
          </a:p>
          <a:p>
            <a:pPr eaLnBrk="1" hangingPunct="1"/>
            <a:r>
              <a:rPr lang="el-GR" altLang="el-GR" dirty="0" smtClean="0"/>
              <a:t>Υπάρχει και μονοδύναμο εμβόλιο.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750783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Ερυθρά </a:t>
            </a:r>
            <a:r>
              <a:rPr lang="el-GR" sz="3000" b="0" dirty="0" smtClean="0"/>
              <a:t>1/2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70658" name="Picture 2" descr="File:Rash of rubella on skin of child's 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193512" cy="4850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0660" name="Picture 4" descr="File:Rube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40768"/>
            <a:ext cx="5124808" cy="34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16128" y="6237312"/>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Rash of rubella on skin of child's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3707904" y="4869160"/>
            <a:ext cx="51248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Rubella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Bemoeial"/>
              </a:rPr>
              <a:t>Bemoeial</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1647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Ερυθρά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88066" name="Picture 2" descr="File:Infant with skin lesions from congenital rub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4536504" cy="3078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8068" name="Picture 4" descr="File:Cataracts due to Congenital Rubella Syndrome (CRS) PHIL 4284 lores.jpg"/>
          <p:cNvPicPr>
            <a:picLocks noChangeAspect="1" noChangeArrowheads="1"/>
          </p:cNvPicPr>
          <p:nvPr/>
        </p:nvPicPr>
        <p:blipFill rotWithShape="1">
          <a:blip r:embed="rId3">
            <a:extLst>
              <a:ext uri="{28A0092B-C50C-407E-A947-70E740481C1C}">
                <a14:useLocalDpi xmlns:a14="http://schemas.microsoft.com/office/drawing/2010/main" val="0"/>
              </a:ext>
            </a:extLst>
          </a:blip>
          <a:srcRect t="20819"/>
          <a:stretch/>
        </p:blipFill>
        <p:spPr bwMode="auto">
          <a:xfrm>
            <a:off x="3923928" y="1340768"/>
            <a:ext cx="4927544" cy="26642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899144" y="4037251"/>
            <a:ext cx="2952328"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it-IT" sz="1200" dirty="0">
                <a:latin typeface="+mn-lt"/>
                <a:hlinkClick r:id="rId4"/>
              </a:rPr>
              <a:t>Cataracts due to Congenital Rubella Syndrome (CRS) PHIL 4284 </a:t>
            </a:r>
            <a:r>
              <a:rPr lang="it-IT"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8" name="Rectangle 7"/>
          <p:cNvSpPr/>
          <p:nvPr/>
        </p:nvSpPr>
        <p:spPr>
          <a:xfrm>
            <a:off x="899592" y="6309320"/>
            <a:ext cx="367240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Infant with skin lesions from congenital </a:t>
            </a:r>
            <a:r>
              <a:rPr lang="en-US" sz="1200" dirty="0" smtClean="0">
                <a:latin typeface="+mn-lt"/>
                <a:hlinkClick r:id="rId6"/>
              </a:rPr>
              <a:t>rubella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Mesoderm"/>
              </a:rPr>
              <a:t>Mesoderm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907484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Παρωτίτιδα (επιδημική Παρωτίτιδα - </a:t>
            </a:r>
            <a:r>
              <a:rPr lang="en-US" dirty="0" smtClean="0"/>
              <a:t>mumps)</a:t>
            </a:r>
            <a:r>
              <a:rPr lang="el-GR" dirty="0" smtClean="0"/>
              <a:t> </a:t>
            </a:r>
            <a:r>
              <a:rPr lang="el-GR" sz="3000" b="0" dirty="0" smtClean="0"/>
              <a:t>1/2</a:t>
            </a:r>
            <a:endParaRPr lang="el-GR" sz="3000" b="0" dirty="0"/>
          </a:p>
        </p:txBody>
      </p:sp>
      <p:sp>
        <p:nvSpPr>
          <p:cNvPr id="23554"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οξεία, μεταδοτική ιογενής λοίμωξη </a:t>
            </a:r>
            <a:r>
              <a:rPr lang="el-GR" altLang="el-GR" dirty="0" smtClean="0"/>
              <a:t>που προκαλεί </a:t>
            </a:r>
            <a:r>
              <a:rPr lang="el-GR" altLang="el-GR" b="1" dirty="0" smtClean="0"/>
              <a:t>μη πυώδη </a:t>
            </a:r>
            <a:r>
              <a:rPr lang="el-GR" altLang="el-GR" dirty="0" smtClean="0"/>
              <a:t>παρωτίτιδα, μονόπλευρη ή αμφοτερόπλευρη (75%).  </a:t>
            </a:r>
          </a:p>
          <a:p>
            <a:pPr eaLnBrk="1" hangingPunct="1"/>
            <a:r>
              <a:rPr lang="el-GR" altLang="el-GR" dirty="0" smtClean="0"/>
              <a:t>Ο ιός της παρωτίτιδας όπως και της ιλαράς ανήκει στους </a:t>
            </a:r>
            <a:r>
              <a:rPr lang="el-GR" altLang="el-GR" b="1" dirty="0" smtClean="0"/>
              <a:t>παραμυξοιούς, </a:t>
            </a:r>
            <a:r>
              <a:rPr lang="el-GR" altLang="el-GR" dirty="0" smtClean="0"/>
              <a:t>και είναι </a:t>
            </a:r>
            <a:r>
              <a:rPr lang="en-US" altLang="el-GR" dirty="0" smtClean="0"/>
              <a:t>RNA</a:t>
            </a:r>
            <a:r>
              <a:rPr lang="el-GR" altLang="el-GR" dirty="0" smtClean="0"/>
              <a:t> ιός.  </a:t>
            </a:r>
          </a:p>
          <a:p>
            <a:pPr eaLnBrk="1" hangingPunct="1"/>
            <a:r>
              <a:rPr lang="el-GR" altLang="el-GR" dirty="0" smtClean="0"/>
              <a:t>Μπορεί να συνδυάζεται με προσβολή άλλων σιελογόνων αδένων, καθώς και οργάνων όπως όρχεων, ωοθηκών, παγκρέατος, μηνίγγων, θυρεοειδούς, και να εκδηλώσει ορχίτιδα, ωοθηκίτιδα, παγκρεατίτιδα, μηνιγγίτιδα, θυρεοειδίτιδα, αλλά και νευρίτιδα, μυοκαρδίτιδα, νεφρίτιδα.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799831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Παρωτίτιδα </a:t>
            </a:r>
            <a:r>
              <a:rPr lang="el-GR" dirty="0"/>
              <a:t>(επιδημική </a:t>
            </a:r>
            <a:r>
              <a:rPr lang="el-GR" dirty="0" smtClean="0"/>
              <a:t>Παρωτίτιδα </a:t>
            </a:r>
            <a:r>
              <a:rPr lang="el-GR" dirty="0"/>
              <a:t>- </a:t>
            </a:r>
            <a:r>
              <a:rPr lang="en-US" dirty="0"/>
              <a:t>mumps)</a:t>
            </a:r>
            <a:r>
              <a:rPr lang="el-GR" dirty="0"/>
              <a:t> </a:t>
            </a:r>
            <a:r>
              <a:rPr lang="el-GR" sz="3000" b="0" dirty="0" smtClean="0"/>
              <a:t>2/2</a:t>
            </a:r>
            <a:endParaRPr lang="el-GR" dirty="0"/>
          </a:p>
        </p:txBody>
      </p:sp>
      <p:sp>
        <p:nvSpPr>
          <p:cNvPr id="24578" name="Rectangle 3"/>
          <p:cNvSpPr>
            <a:spLocks noGrp="1" noChangeArrowheads="1"/>
          </p:cNvSpPr>
          <p:nvPr>
            <p:ph idx="1"/>
          </p:nvPr>
        </p:nvSpPr>
        <p:spPr/>
        <p:txBody>
          <a:bodyPr/>
          <a:lstStyle/>
          <a:p>
            <a:pPr eaLnBrk="1" hangingPunct="1"/>
            <a:r>
              <a:rPr lang="el-GR" altLang="el-GR" dirty="0" smtClean="0"/>
              <a:t>Η μετάδοση γίνεται με εισπνοή σταγονιδίων και έχει χρόνο επώασης 14-21 ημέρες. Προσβάλλει κυρίως </a:t>
            </a:r>
            <a:r>
              <a:rPr lang="el-GR" altLang="el-GR" b="1" dirty="0" smtClean="0"/>
              <a:t>παιδιά </a:t>
            </a:r>
            <a:r>
              <a:rPr lang="el-GR" altLang="el-GR" dirty="0" smtClean="0"/>
              <a:t>που εμφανίζουν ηπιότερα συμπτώματα από εκείνα των ενηλίκων.  </a:t>
            </a:r>
          </a:p>
          <a:p>
            <a:pPr eaLnBrk="1" hangingPunct="1"/>
            <a:r>
              <a:rPr lang="el-GR" altLang="el-GR" dirty="0" smtClean="0"/>
              <a:t>Φαίνεται ότι ο ιός μεταδίδεται μια ημέρα προ των συμπτωμάτων και εξακολουθεί μέχρι την υποχώρηση της παρωτιδικής διόγκωσης.  </a:t>
            </a:r>
          </a:p>
          <a:p>
            <a:pPr eaLnBrk="1" hangingPunct="1"/>
            <a:r>
              <a:rPr lang="el-GR" altLang="el-GR" dirty="0" smtClean="0"/>
              <a:t>Μετά την αποδρομή της νόσου παραμένει </a:t>
            </a:r>
            <a:r>
              <a:rPr lang="el-GR" altLang="el-GR" b="1" dirty="0" smtClean="0"/>
              <a:t>ισόβια ανοσία.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03350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παρωτίτιδας </a:t>
            </a:r>
            <a:r>
              <a:rPr lang="el-GR" sz="3000" b="0" dirty="0" smtClean="0"/>
              <a:t>1/2</a:t>
            </a:r>
            <a:endParaRPr lang="el-GR" sz="3000" b="0" dirty="0"/>
          </a:p>
        </p:txBody>
      </p:sp>
      <p:sp>
        <p:nvSpPr>
          <p:cNvPr id="25602" name="Rectangle 3"/>
          <p:cNvSpPr>
            <a:spLocks noGrp="1" noChangeArrowheads="1"/>
          </p:cNvSpPr>
          <p:nvPr>
            <p:ph idx="1"/>
          </p:nvPr>
        </p:nvSpPr>
        <p:spPr/>
        <p:txBody>
          <a:bodyPr>
            <a:noAutofit/>
          </a:bodyPr>
          <a:lstStyle/>
          <a:p>
            <a:pPr eaLnBrk="1" hangingPunct="1"/>
            <a:r>
              <a:rPr lang="el-GR" altLang="el-GR" dirty="0" smtClean="0"/>
              <a:t>Επώδυνη </a:t>
            </a:r>
            <a:r>
              <a:rPr lang="el-GR" altLang="el-GR" b="1" dirty="0" smtClean="0"/>
              <a:t>διόγκωση των παρωτίδων, </a:t>
            </a:r>
            <a:r>
              <a:rPr lang="el-GR" altLang="el-GR" dirty="0" smtClean="0"/>
              <a:t>με πυρετό κακουχία και γενικά φαινόμενα.</a:t>
            </a:r>
          </a:p>
          <a:p>
            <a:pPr eaLnBrk="1" hangingPunct="1"/>
            <a:r>
              <a:rPr lang="el-GR" altLang="el-GR" dirty="0" smtClean="0"/>
              <a:t>Στο 25% των αρρένων ασθενών εμφανίζεται </a:t>
            </a:r>
            <a:r>
              <a:rPr lang="el-GR" altLang="el-GR" b="1" dirty="0" smtClean="0"/>
              <a:t>ορχίτιδα (</a:t>
            </a:r>
            <a:r>
              <a:rPr lang="el-GR" altLang="el-GR" dirty="0" smtClean="0"/>
              <a:t>με διόγκωση και ευαισθησία), στην πλειονότητά των κρουσμάτων (75%) είναι μονόπλευρη.  </a:t>
            </a:r>
          </a:p>
          <a:p>
            <a:pPr eaLnBrk="1" hangingPunct="1"/>
            <a:r>
              <a:rPr lang="el-GR" altLang="el-GR" dirty="0" smtClean="0"/>
              <a:t>Σε ένα όμως 25% είναι αμφοτερόπλευρη με κίνδυνο </a:t>
            </a:r>
            <a:r>
              <a:rPr lang="el-GR" altLang="el-GR" b="1" dirty="0" smtClean="0"/>
              <a:t>στείρωσης.  </a:t>
            </a:r>
          </a:p>
          <a:p>
            <a:pPr eaLnBrk="1" hangingPunct="1"/>
            <a:r>
              <a:rPr lang="el-GR" altLang="el-GR" dirty="0" smtClean="0"/>
              <a:t>Σε θήλεα άτομα η τυχούσα </a:t>
            </a:r>
            <a:r>
              <a:rPr lang="el-GR" altLang="el-GR" b="1" dirty="0" smtClean="0"/>
              <a:t>ωοθηκίτιδα</a:t>
            </a:r>
            <a:r>
              <a:rPr lang="el-GR" altLang="el-GR" dirty="0" smtClean="0"/>
              <a:t> δεν φαίνεται να συνδυάζεται με κίνδυνο στείρωσης.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168885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παρωτίτιδας </a:t>
            </a:r>
            <a:r>
              <a:rPr lang="el-GR" sz="3000" b="0" dirty="0" smtClean="0"/>
              <a:t>2/2</a:t>
            </a:r>
            <a:endParaRPr lang="el-GR" sz="3000" b="0" dirty="0"/>
          </a:p>
        </p:txBody>
      </p:sp>
      <p:sp>
        <p:nvSpPr>
          <p:cNvPr id="25602" name="Rectangle 3"/>
          <p:cNvSpPr>
            <a:spLocks noGrp="1" noChangeArrowheads="1"/>
          </p:cNvSpPr>
          <p:nvPr>
            <p:ph idx="1"/>
          </p:nvPr>
        </p:nvSpPr>
        <p:spPr/>
        <p:txBody>
          <a:bodyPr>
            <a:noAutofit/>
          </a:bodyPr>
          <a:lstStyle/>
          <a:p>
            <a:pPr eaLnBrk="1" hangingPunct="1"/>
            <a:r>
              <a:rPr lang="el-GR" altLang="el-GR" dirty="0" smtClean="0"/>
              <a:t>Σε προσβολή του παγκρέατος </a:t>
            </a:r>
            <a:r>
              <a:rPr lang="el-GR" altLang="el-GR" b="1" dirty="0" smtClean="0"/>
              <a:t>(παγκρεατίτιδα) </a:t>
            </a:r>
            <a:r>
              <a:rPr lang="el-GR" altLang="el-GR" dirty="0" smtClean="0"/>
              <a:t>εμφανίζονται έμετοι και άνω κοιλιακό άλγος.  Ανεξάρτητα αν υπάρχει ή όχι παγκρεατίτιδα, </a:t>
            </a:r>
            <a:r>
              <a:rPr lang="el-GR" altLang="el-GR" b="1" dirty="0" smtClean="0"/>
              <a:t>η αμυλάση </a:t>
            </a:r>
            <a:r>
              <a:rPr lang="el-GR" altLang="el-GR" dirty="0" smtClean="0"/>
              <a:t>του αίματος είναι συχνά αυξημένη.</a:t>
            </a:r>
          </a:p>
          <a:p>
            <a:pPr eaLnBrk="1" hangingPunct="1"/>
            <a:r>
              <a:rPr lang="el-GR" altLang="el-GR" dirty="0" smtClean="0"/>
              <a:t>Στο 30% των προσβληθέντων εμφανίζεται </a:t>
            </a:r>
            <a:r>
              <a:rPr lang="el-GR" altLang="el-GR" b="1" dirty="0" smtClean="0"/>
              <a:t>μηνιγγοεγκεφαλίτιδα, </a:t>
            </a:r>
            <a:r>
              <a:rPr lang="el-GR" altLang="el-GR" dirty="0" smtClean="0"/>
              <a:t>άρα είναι αρκετά συχνή, συνήθως όμως ελαφράς μορφής.  </a:t>
            </a:r>
          </a:p>
          <a:p>
            <a:pPr eaLnBrk="1" hangingPunct="1"/>
            <a:r>
              <a:rPr lang="el-GR" altLang="el-GR" dirty="0" smtClean="0"/>
              <a:t>Μπορεί να εμφανίσει σημεία μηνιγγισμού όπως δυσκαμψία του αυχένος και στο ΕΝΥ υπάρχει λεμφοκυττάρωση.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83336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Ιογενείς λοιμώξεις </a:t>
            </a:r>
            <a:endParaRPr lang="el-GR" dirty="0"/>
          </a:p>
        </p:txBody>
      </p:sp>
      <p:sp>
        <p:nvSpPr>
          <p:cNvPr id="3074" name="Rectangle 3"/>
          <p:cNvSpPr>
            <a:spLocks noGrp="1" noChangeArrowheads="1"/>
          </p:cNvSpPr>
          <p:nvPr>
            <p:ph idx="1"/>
          </p:nvPr>
        </p:nvSpPr>
        <p:spPr/>
        <p:txBody>
          <a:bodyPr/>
          <a:lstStyle/>
          <a:p>
            <a:pPr eaLnBrk="1" hangingPunct="1"/>
            <a:r>
              <a:rPr lang="el-GR" altLang="el-GR" b="1" dirty="0" smtClean="0"/>
              <a:t>Ιλαρά,</a:t>
            </a:r>
          </a:p>
          <a:p>
            <a:pPr eaLnBrk="1" hangingPunct="1"/>
            <a:r>
              <a:rPr lang="el-GR" altLang="el-GR" b="1" dirty="0" smtClean="0"/>
              <a:t>Ερυθρά,</a:t>
            </a:r>
          </a:p>
          <a:p>
            <a:pPr eaLnBrk="1" hangingPunct="1"/>
            <a:r>
              <a:rPr lang="el-GR" altLang="el-GR" b="1" dirty="0" smtClean="0"/>
              <a:t>Παρωτίτιδα,</a:t>
            </a:r>
          </a:p>
          <a:p>
            <a:pPr eaLnBrk="1" hangingPunct="1"/>
            <a:r>
              <a:rPr lang="el-GR" altLang="el-GR" b="1" dirty="0" smtClean="0"/>
              <a:t>Ανεμευλογιά,</a:t>
            </a:r>
          </a:p>
          <a:p>
            <a:pPr eaLnBrk="1" hangingPunct="1"/>
            <a:r>
              <a:rPr lang="el-GR" altLang="el-GR" b="1" dirty="0" smtClean="0"/>
              <a:t>Πολυομυελίτιδα,</a:t>
            </a:r>
          </a:p>
          <a:p>
            <a:pPr eaLnBrk="1" hangingPunct="1"/>
            <a:r>
              <a:rPr lang="el-GR" altLang="el-GR" b="1" dirty="0" smtClean="0"/>
              <a:t>Μηνιγγίτιδα,</a:t>
            </a:r>
          </a:p>
          <a:p>
            <a:pPr eaLnBrk="1" hangingPunct="1"/>
            <a:r>
              <a:rPr lang="el-GR" altLang="el-GR" b="1" dirty="0" smtClean="0"/>
              <a:t>Λοιμώδης μονοπυρήνωση</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12145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Προφύλαξη και θεραπεία </a:t>
            </a:r>
            <a:r>
              <a:rPr lang="el-GR" dirty="0" smtClean="0"/>
              <a:t>παρωτίτιδας</a:t>
            </a:r>
            <a:endParaRPr lang="el-GR" dirty="0"/>
          </a:p>
        </p:txBody>
      </p:sp>
      <p:sp>
        <p:nvSpPr>
          <p:cNvPr id="26626" name="Rectangle 3"/>
          <p:cNvSpPr>
            <a:spLocks noGrp="1" noChangeArrowheads="1"/>
          </p:cNvSpPr>
          <p:nvPr>
            <p:ph idx="1"/>
          </p:nvPr>
        </p:nvSpPr>
        <p:spPr/>
        <p:txBody>
          <a:bodyPr>
            <a:normAutofit/>
          </a:bodyPr>
          <a:lstStyle/>
          <a:p>
            <a:pPr eaLnBrk="1" hangingPunct="1">
              <a:buFont typeface="Wingdings" panose="05000000000000000000" pitchFamily="2" charset="2"/>
              <a:buChar char="ü"/>
            </a:pPr>
            <a:r>
              <a:rPr lang="el-GR" altLang="el-GR" dirty="0" smtClean="0"/>
              <a:t>Σήμερα υπάρχει </a:t>
            </a:r>
            <a:r>
              <a:rPr lang="el-GR" altLang="el-GR" b="1" dirty="0" smtClean="0"/>
              <a:t>εμβόλιο </a:t>
            </a:r>
            <a:r>
              <a:rPr lang="el-GR" altLang="el-GR" dirty="0" smtClean="0"/>
              <a:t>για προστασία κυρίως των αρρένων.</a:t>
            </a:r>
            <a:endParaRPr lang="el-GR" altLang="el-GR" b="1" dirty="0" smtClean="0"/>
          </a:p>
          <a:p>
            <a:pPr eaLnBrk="1" hangingPunct="1"/>
            <a:r>
              <a:rPr lang="el-GR" altLang="el-GR" b="1" dirty="0" smtClean="0"/>
              <a:t>Γενικά και ειδικά μέτρα επί νόσου</a:t>
            </a:r>
            <a:endParaRPr lang="el-GR" altLang="el-GR" dirty="0" smtClean="0"/>
          </a:p>
          <a:p>
            <a:pPr eaLnBrk="1" hangingPunct="1"/>
            <a:r>
              <a:rPr lang="el-GR" altLang="el-GR" dirty="0" smtClean="0"/>
              <a:t>Η θεραπεία περιλαμβάνει </a:t>
            </a:r>
            <a:r>
              <a:rPr lang="el-GR" altLang="el-GR" b="1" dirty="0" smtClean="0"/>
              <a:t>γενικά μέτρα </a:t>
            </a:r>
            <a:r>
              <a:rPr lang="el-GR" altLang="el-GR" dirty="0" smtClean="0"/>
              <a:t>επί νόσου, όπως απομόνωση των πασχόντων μέχρι υποχώρησης των συμπτωμάτων, καθώς και </a:t>
            </a:r>
            <a:r>
              <a:rPr lang="el-GR" altLang="el-GR" b="1" dirty="0" smtClean="0"/>
              <a:t>ειδικότερα μέτρα </a:t>
            </a:r>
            <a:r>
              <a:rPr lang="el-GR" altLang="el-GR" dirty="0" smtClean="0"/>
              <a:t>για την αντιμετώπιση πχ της ορχίτιδας (ανύψωση οσχέου, ψυχρά επιθέματα, διατομή ινώδους χιτώνα).  </a:t>
            </a:r>
          </a:p>
          <a:p>
            <a:pPr eaLnBrk="1" hangingPunct="1"/>
            <a:r>
              <a:rPr lang="el-GR" altLang="el-GR" dirty="0" smtClean="0"/>
              <a:t>Επί πακγρεατίτιδας, παρεντερική χορήγηση υγρών.</a:t>
            </a:r>
          </a:p>
          <a:p>
            <a:pPr eaLnBrk="1" hangingPunct="1"/>
            <a:r>
              <a:rPr lang="el-GR" altLang="el-GR" dirty="0" smtClean="0"/>
              <a:t>Επί μηνιγγοεγκεφαλίτιδας, διατήρηση ζωτικών λειτουργιών και καταπολέμηση εγκεφαλικού οιδήματος.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83508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Δευτερογενής </a:t>
            </a:r>
            <a:r>
              <a:rPr lang="el-GR" dirty="0"/>
              <a:t>παρωτίτιδα </a:t>
            </a:r>
          </a:p>
        </p:txBody>
      </p:sp>
      <p:sp>
        <p:nvSpPr>
          <p:cNvPr id="27650" name="Rectangle 3"/>
          <p:cNvSpPr>
            <a:spLocks noGrp="1" noChangeArrowheads="1"/>
          </p:cNvSpPr>
          <p:nvPr>
            <p:ph idx="1"/>
          </p:nvPr>
        </p:nvSpPr>
        <p:spPr/>
        <p:txBody>
          <a:bodyPr/>
          <a:lstStyle/>
          <a:p>
            <a:pPr eaLnBrk="1" hangingPunct="1"/>
            <a:r>
              <a:rPr lang="el-GR" altLang="el-GR" b="1" dirty="0" smtClean="0"/>
              <a:t>Η δευτερογενής παρωτίτιδα </a:t>
            </a:r>
            <a:r>
              <a:rPr lang="el-GR" altLang="el-GR" dirty="0" smtClean="0"/>
              <a:t>είναι διάφορος της ιογενούς και οφείλεται σε μικρόβια, όπως πχ σε </a:t>
            </a:r>
            <a:r>
              <a:rPr lang="en-US" altLang="el-GR" dirty="0" smtClean="0"/>
              <a:t>Gram</a:t>
            </a:r>
            <a:r>
              <a:rPr lang="el-GR" altLang="el-GR" dirty="0" smtClean="0"/>
              <a:t> θετικά βακτηρίδια, όπως σταφυλόκοκκο.  </a:t>
            </a:r>
          </a:p>
          <a:p>
            <a:pPr eaLnBrk="1" hangingPunct="1"/>
            <a:r>
              <a:rPr lang="el-GR" altLang="el-GR" dirty="0" smtClean="0"/>
              <a:t>Σε αυτές τις περιπτώσεις η παρωτίτιδα είναι πυώδης.  </a:t>
            </a:r>
          </a:p>
          <a:p>
            <a:pPr eaLnBrk="1" hangingPunct="1"/>
            <a:r>
              <a:rPr lang="el-GR" altLang="el-GR" dirty="0" smtClean="0"/>
              <a:t>Παρατηρείται σε χρονίως κατακεκλιμένα, εξασθενημένα και υπερήλικα άτομα.  </a:t>
            </a:r>
          </a:p>
          <a:p>
            <a:pPr eaLnBrk="1" hangingPunct="1"/>
            <a:r>
              <a:rPr lang="el-GR" altLang="el-GR" dirty="0" smtClean="0"/>
              <a:t>Στις περιπτώσεις αυτές χρειάζεται η κατάλληλη αντιβιοτική αγωγή.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03365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Παρωτίτιδα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9394" name="Picture 2" descr="File:Mumps PHIL 130 lo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7574" r="20339"/>
          <a:stretch/>
        </p:blipFill>
        <p:spPr bwMode="auto">
          <a:xfrm>
            <a:off x="323528" y="1558038"/>
            <a:ext cx="3979178" cy="4139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9396" name="Picture 4" descr="File:Parotiditis (Parotitis; Mum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48541"/>
            <a:ext cx="4463935" cy="4158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836953" y="5805264"/>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Mumps PHIL 130 </a:t>
            </a:r>
            <a:r>
              <a:rPr lang="en-US"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atho"/>
              </a:rPr>
              <a:t>Patho</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1" name="Rectangle 7"/>
          <p:cNvSpPr/>
          <p:nvPr/>
        </p:nvSpPr>
        <p:spPr>
          <a:xfrm>
            <a:off x="5255795" y="5832671"/>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Parotiditis (Parotitis; Mumps</a:t>
            </a:r>
            <a:r>
              <a:rPr lang="en-US" sz="1200" dirty="0" smtClean="0">
                <a:latin typeface="+mn-lt"/>
                <a:hlinkClick r:id="rId6"/>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Afrodriguezg"/>
              </a:rPr>
              <a:t>Afrodriguezg</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4569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Ανεμευλογία (</a:t>
            </a:r>
            <a:r>
              <a:rPr lang="en-US" dirty="0" smtClean="0"/>
              <a:t>Varicella, Chichenpox)</a:t>
            </a:r>
            <a:endParaRPr lang="el-GR" dirty="0"/>
          </a:p>
        </p:txBody>
      </p:sp>
      <p:sp>
        <p:nvSpPr>
          <p:cNvPr id="30722" name="Rectangle 3"/>
          <p:cNvSpPr>
            <a:spLocks noGrp="1" noChangeArrowheads="1"/>
          </p:cNvSpPr>
          <p:nvPr>
            <p:ph idx="1"/>
          </p:nvPr>
        </p:nvSpPr>
        <p:spPr/>
        <p:txBody>
          <a:bodyPr/>
          <a:lstStyle/>
          <a:p>
            <a:pPr eaLnBrk="1" hangingPunct="1"/>
            <a:r>
              <a:rPr lang="el-GR" altLang="el-GR" b="1" dirty="0" smtClean="0"/>
              <a:t>Συχνή</a:t>
            </a:r>
            <a:r>
              <a:rPr lang="el-GR" altLang="el-GR" dirty="0" smtClean="0"/>
              <a:t> εξανθηματική νόσος της παιδικής ηλικίας.  </a:t>
            </a:r>
          </a:p>
          <a:p>
            <a:pPr eaLnBrk="1" hangingPunct="1"/>
            <a:r>
              <a:rPr lang="el-GR" altLang="el-GR" dirty="0" smtClean="0"/>
              <a:t>Οφείλεται </a:t>
            </a:r>
            <a:r>
              <a:rPr lang="el-GR" altLang="el-GR" b="1" dirty="0" smtClean="0"/>
              <a:t>σε ιό </a:t>
            </a:r>
            <a:r>
              <a:rPr lang="en-US" altLang="el-GR" b="1" dirty="0" smtClean="0"/>
              <a:t>DNA</a:t>
            </a:r>
            <a:r>
              <a:rPr lang="el-GR" altLang="el-GR" b="1" dirty="0" smtClean="0"/>
              <a:t>, </a:t>
            </a:r>
            <a:r>
              <a:rPr lang="el-GR" altLang="el-GR" dirty="0" smtClean="0"/>
              <a:t>ταυτόσημο με τον ιό του </a:t>
            </a:r>
            <a:r>
              <a:rPr lang="el-GR" altLang="el-GR" b="1" dirty="0" smtClean="0"/>
              <a:t>έρπητα ζωστήρα.  </a:t>
            </a:r>
          </a:p>
          <a:p>
            <a:pPr eaLnBrk="1" hangingPunct="1"/>
            <a:r>
              <a:rPr lang="el-GR" altLang="el-GR" dirty="0" smtClean="0"/>
              <a:t>Η επώαση της νόσου διαρκεί 10-20 ημέρες.  </a:t>
            </a:r>
          </a:p>
          <a:p>
            <a:pPr eaLnBrk="1" hangingPunct="1"/>
            <a:r>
              <a:rPr lang="el-GR" altLang="el-GR" dirty="0" smtClean="0"/>
              <a:t>Η μετάδοση γίνεται με εισπνοή μολυσμένων σταγονιδίων ή με την επαφή στις εξανθηματικές βλάβες (εφελκίδες).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615045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ανεμευλογίας</a:t>
            </a:r>
            <a:endParaRPr lang="el-GR" dirty="0"/>
          </a:p>
        </p:txBody>
      </p:sp>
      <p:sp>
        <p:nvSpPr>
          <p:cNvPr id="31746" name="Rectangle 3"/>
          <p:cNvSpPr>
            <a:spLocks noGrp="1" noChangeArrowheads="1"/>
          </p:cNvSpPr>
          <p:nvPr>
            <p:ph idx="1"/>
          </p:nvPr>
        </p:nvSpPr>
        <p:spPr>
          <a:xfrm>
            <a:off x="457200" y="1196752"/>
            <a:ext cx="8363272" cy="5256584"/>
          </a:xfrm>
        </p:spPr>
        <p:txBody>
          <a:bodyPr>
            <a:normAutofit lnSpcReduction="10000"/>
          </a:bodyPr>
          <a:lstStyle/>
          <a:p>
            <a:pPr eaLnBrk="1" hangingPunct="1">
              <a:lnSpc>
                <a:spcPct val="110000"/>
              </a:lnSpc>
            </a:pPr>
            <a:r>
              <a:rPr lang="el-GR" altLang="el-GR" dirty="0" smtClean="0"/>
              <a:t>Το </a:t>
            </a:r>
            <a:r>
              <a:rPr lang="el-GR" altLang="el-GR" b="1" dirty="0" smtClean="0"/>
              <a:t>εξάνθημα </a:t>
            </a:r>
            <a:r>
              <a:rPr lang="el-GR" altLang="el-GR" dirty="0" smtClean="0"/>
              <a:t>της ανεμευλογίας είναι πολύ χαρακτηριστικό.  </a:t>
            </a:r>
          </a:p>
          <a:p>
            <a:pPr eaLnBrk="1" hangingPunct="1">
              <a:lnSpc>
                <a:spcPct val="110000"/>
              </a:lnSpc>
            </a:pPr>
            <a:r>
              <a:rPr lang="el-GR" altLang="el-GR" dirty="0" smtClean="0"/>
              <a:t>Είναι </a:t>
            </a:r>
            <a:r>
              <a:rPr lang="el-GR" altLang="el-GR" b="1" dirty="0" smtClean="0"/>
              <a:t>κεντρομόλο</a:t>
            </a:r>
            <a:r>
              <a:rPr lang="el-GR" altLang="el-GR" dirty="0" smtClean="0"/>
              <a:t> (κυρίως στην κεφαλή και τον κορμό, αλλά αραιό στα άκρα).  Εμφανίζει </a:t>
            </a:r>
            <a:r>
              <a:rPr lang="el-GR" altLang="el-GR" b="1" dirty="0" smtClean="0"/>
              <a:t>ταυτόχρονα όλες τις μορφές,</a:t>
            </a:r>
            <a:r>
              <a:rPr lang="el-GR" altLang="el-GR" dirty="0" smtClean="0"/>
              <a:t> κηλίδες, βλατίδες, φυσαλίδες, φλύκταινες και εφελκίδες.</a:t>
            </a:r>
          </a:p>
          <a:p>
            <a:pPr eaLnBrk="1" hangingPunct="1">
              <a:lnSpc>
                <a:spcPct val="110000"/>
              </a:lnSpc>
            </a:pPr>
            <a:r>
              <a:rPr lang="el-GR" altLang="el-GR" dirty="0" smtClean="0"/>
              <a:t>Το εξάνθημα καταλαμβάνει και το τριχωτό της κεφαλής και συνοδεύεται από κνησμό.  </a:t>
            </a:r>
            <a:r>
              <a:rPr lang="el-GR" altLang="el-GR" b="1" dirty="0" smtClean="0"/>
              <a:t>Ο κνησμός </a:t>
            </a:r>
            <a:r>
              <a:rPr lang="el-GR" altLang="el-GR" dirty="0" smtClean="0"/>
              <a:t>μπορεί να είναι πολύ έντονος.  </a:t>
            </a:r>
          </a:p>
          <a:p>
            <a:pPr eaLnBrk="1" hangingPunct="1">
              <a:lnSpc>
                <a:spcPct val="110000"/>
              </a:lnSpc>
            </a:pPr>
            <a:r>
              <a:rPr lang="el-GR" altLang="el-GR" dirty="0" smtClean="0"/>
              <a:t>Συνυπάρχει </a:t>
            </a:r>
            <a:r>
              <a:rPr lang="el-GR" altLang="el-GR" b="1" dirty="0" smtClean="0"/>
              <a:t>πυρετός και κακουχία.  </a:t>
            </a:r>
          </a:p>
          <a:p>
            <a:pPr eaLnBrk="1" hangingPunct="1">
              <a:lnSpc>
                <a:spcPct val="110000"/>
              </a:lnSpc>
            </a:pPr>
            <a:r>
              <a:rPr lang="el-GR" altLang="el-GR" dirty="0" smtClean="0"/>
              <a:t>Τα συμπτώματα αυτά είναι </a:t>
            </a:r>
            <a:r>
              <a:rPr lang="el-GR" altLang="el-GR" b="1" dirty="0" smtClean="0"/>
              <a:t>πιο ήπια στα παιδιά </a:t>
            </a:r>
            <a:r>
              <a:rPr lang="el-GR" altLang="el-GR" dirty="0" smtClean="0"/>
              <a:t>από ότι είναι στους ενήλικες.</a:t>
            </a:r>
          </a:p>
          <a:p>
            <a:pPr eaLnBrk="1" hangingPunct="1">
              <a:lnSpc>
                <a:spcPct val="110000"/>
              </a:lnSpc>
            </a:pPr>
            <a:r>
              <a:rPr lang="el-GR" altLang="el-GR" dirty="0" smtClean="0"/>
              <a:t>Η διάρκεια της νόσου είναι περίπου δύο εβδομάδες</a:t>
            </a:r>
          </a:p>
          <a:p>
            <a:pPr eaLnBrk="1" hangingPunct="1">
              <a:lnSpc>
                <a:spcPct val="110000"/>
              </a:lnSpc>
            </a:pPr>
            <a:r>
              <a:rPr lang="el-GR" altLang="el-GR" dirty="0" smtClean="0"/>
              <a:t>Εργαστηριακά συνυπάρχει </a:t>
            </a:r>
            <a:r>
              <a:rPr lang="el-GR" altLang="el-GR" b="1" dirty="0" smtClean="0"/>
              <a:t>λευκοπενία.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428159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Διάφορες επιπλοκές επί </a:t>
            </a:r>
            <a:r>
              <a:rPr lang="el-GR" dirty="0" smtClean="0"/>
              <a:t>ανεμευλογίας</a:t>
            </a:r>
            <a:endParaRPr lang="el-GR" dirty="0"/>
          </a:p>
        </p:txBody>
      </p:sp>
      <p:sp>
        <p:nvSpPr>
          <p:cNvPr id="32770" name="Rectangle 3"/>
          <p:cNvSpPr>
            <a:spLocks noGrp="1" noChangeArrowheads="1"/>
          </p:cNvSpPr>
          <p:nvPr>
            <p:ph idx="1"/>
          </p:nvPr>
        </p:nvSpPr>
        <p:spPr/>
        <p:txBody>
          <a:bodyPr>
            <a:normAutofit/>
          </a:bodyPr>
          <a:lstStyle/>
          <a:p>
            <a:pPr eaLnBrk="1" hangingPunct="1"/>
            <a:r>
              <a:rPr lang="el-GR" altLang="el-GR" dirty="0" smtClean="0"/>
              <a:t>Συνηθισμένες είναι οι </a:t>
            </a:r>
            <a:r>
              <a:rPr lang="el-GR" altLang="el-GR" b="1" dirty="0" smtClean="0"/>
              <a:t>δευτερογενείς επιμολύνσεις </a:t>
            </a:r>
            <a:r>
              <a:rPr lang="el-GR" altLang="el-GR" dirty="0" smtClean="0"/>
              <a:t>των δερματικών βλαβών με κοινά παθογόνα μικρόβια, λόγω και του κνησμού που κάνουν τα παιδιά στα εξανθήματα.</a:t>
            </a:r>
          </a:p>
          <a:p>
            <a:pPr eaLnBrk="1" hangingPunct="1"/>
            <a:r>
              <a:rPr lang="el-GR" altLang="el-GR" dirty="0" smtClean="0"/>
              <a:t>Μπορεί ο ιός ο ίδιος να προκαλέσει </a:t>
            </a:r>
            <a:r>
              <a:rPr lang="el-GR" altLang="el-GR" b="1" dirty="0" smtClean="0"/>
              <a:t>πνευμονία, </a:t>
            </a:r>
            <a:r>
              <a:rPr lang="el-GR" altLang="el-GR" dirty="0" smtClean="0"/>
              <a:t>αλλά πνευμονία μπορεί να εμφανισθεί και από μικρόβια ως δευτερογενής.</a:t>
            </a:r>
          </a:p>
          <a:p>
            <a:pPr eaLnBrk="1" hangingPunct="1"/>
            <a:r>
              <a:rPr lang="el-GR" altLang="el-GR" dirty="0" smtClean="0"/>
              <a:t>Μπορεί σπάνια να υπάρξει </a:t>
            </a:r>
            <a:r>
              <a:rPr lang="el-GR" altLang="el-GR" b="1" dirty="0" smtClean="0"/>
              <a:t>εγκεφαλίτιδα </a:t>
            </a:r>
            <a:r>
              <a:rPr lang="el-GR" altLang="el-GR" dirty="0" smtClean="0"/>
              <a:t>ως επιπλοκή</a:t>
            </a:r>
          </a:p>
          <a:p>
            <a:pPr eaLnBrk="1" hangingPunct="1"/>
            <a:r>
              <a:rPr lang="el-GR" altLang="el-GR" dirty="0" smtClean="0"/>
              <a:t>Αν η διάγνωση δεν γίνει σωστά και το παιδί πάρει κατά λάθος κορτικοειδή, μπορεί να έχουμε δυσμενείς επιπτώσεις.  </a:t>
            </a:r>
          </a:p>
          <a:p>
            <a:pPr eaLnBrk="1" hangingPunct="1"/>
            <a:r>
              <a:rPr lang="el-GR" altLang="el-GR" dirty="0" smtClean="0"/>
              <a:t>Αντενδείκνυται επίσης η χορήγηση ασπιρίνης  (κίνδυνος συνδρόμου </a:t>
            </a:r>
            <a:r>
              <a:rPr lang="en-US" altLang="el-GR" dirty="0" smtClean="0"/>
              <a:t>Reye</a:t>
            </a:r>
            <a:r>
              <a:rPr lang="el-GR" altLang="el-GR" dirty="0" smtClean="0"/>
              <a:t>) κατά την διάρκεια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6706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a:t>
            </a:r>
            <a:r>
              <a:rPr lang="el-GR" dirty="0" smtClean="0"/>
              <a:t>ανεμευλογίας</a:t>
            </a:r>
            <a:endParaRPr lang="el-GR" dirty="0"/>
          </a:p>
        </p:txBody>
      </p:sp>
      <p:sp>
        <p:nvSpPr>
          <p:cNvPr id="33794" name="Rectangle 3"/>
          <p:cNvSpPr>
            <a:spLocks noGrp="1" noChangeArrowheads="1"/>
          </p:cNvSpPr>
          <p:nvPr>
            <p:ph idx="1"/>
          </p:nvPr>
        </p:nvSpPr>
        <p:spPr/>
        <p:txBody>
          <a:bodyPr/>
          <a:lstStyle/>
          <a:p>
            <a:pPr eaLnBrk="1" hangingPunct="1"/>
            <a:r>
              <a:rPr lang="el-GR" altLang="el-GR" dirty="0" smtClean="0"/>
              <a:t>Απομόνωση του πάσχοντος μέχρι την εξαφάνιση των πρωτογενών εφελκίδων, διατήρηση καθαρού δέρματος, καταπολέμηση του κνησμού, αντιμετώπιση επιπλοκών. </a:t>
            </a:r>
          </a:p>
          <a:p>
            <a:pPr eaLnBrk="1" hangingPunct="1"/>
            <a:r>
              <a:rPr lang="el-GR" altLang="el-GR" dirty="0" smtClean="0"/>
              <a:t>Υπάρχει εμβόλιο για πρόληψη της νόσου χορηγείται όμως κατά την κρίση του γιατρού.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478967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Ανεμευλογία </a:t>
            </a:r>
            <a:r>
              <a:rPr lang="el-GR" sz="3000" b="0" dirty="0" smtClean="0"/>
              <a:t>1/2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53250" name="Picture 2" descr="File:Chickenpox blister-(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4405852" cy="3626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3252" name="Picture 4" descr="File:Chickenpox blister 2006.01.0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72" r="4853"/>
          <a:stretch/>
        </p:blipFill>
        <p:spPr bwMode="auto">
          <a:xfrm>
            <a:off x="5364088" y="1844824"/>
            <a:ext cx="3258105" cy="36267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394651" y="563585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Chickenpox blister-(closeup</a:t>
            </a:r>
            <a:r>
              <a:rPr lang="en-US" sz="1200" dirty="0" smtClean="0">
                <a:latin typeface="+mn-lt"/>
                <a:hlinkClick r:id="rId4"/>
              </a:rPr>
              <a: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Zeimusu"/>
              </a:rPr>
              <a:t>Zeimusu</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10" name="Rectangle 7"/>
          <p:cNvSpPr/>
          <p:nvPr/>
        </p:nvSpPr>
        <p:spPr>
          <a:xfrm>
            <a:off x="5573305" y="563585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Chickenpox blister </a:t>
            </a:r>
            <a:r>
              <a:rPr lang="en-US" sz="1200" dirty="0" smtClean="0">
                <a:latin typeface="+mn-lt"/>
                <a:hlinkClick r:id="rId7"/>
              </a:rPr>
              <a:t>2006.01.06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Zeimusu"/>
              </a:rPr>
              <a:t>Zeimusu</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208904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Ανεμευλογία </a:t>
            </a:r>
            <a:r>
              <a:rPr lang="el-GR" sz="3000" b="0" dirty="0" smtClean="0"/>
              <a:t>2/2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90114" name="Picture 2" descr="File:Varicela Aranz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3197206" cy="4265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0116" name="Picture 4" descr="File:Chickenpox Adult 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84" y="1628800"/>
            <a:ext cx="3752623" cy="4265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120560" y="6078325"/>
            <a:ext cx="283967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Chickenpox Adult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 malan"/>
              </a:rPr>
              <a:t>F malan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8" name="Rectangle 7"/>
          <p:cNvSpPr/>
          <p:nvPr/>
        </p:nvSpPr>
        <p:spPr>
          <a:xfrm>
            <a:off x="1022031" y="6051949"/>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Varicela </a:t>
            </a:r>
            <a:r>
              <a:rPr lang="en-US" sz="1200" dirty="0" smtClean="0">
                <a:latin typeface="+mn-lt"/>
                <a:hlinkClick r:id="rId7"/>
              </a:rPr>
              <a:t>Aranzales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8" tooltip="User:Camiloaranzales (page does not exist)"/>
              </a:rPr>
              <a:t>Camiloaranzales</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17552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Έρπητας ζωστήρας </a:t>
            </a:r>
            <a:r>
              <a:rPr lang="el-GR" sz="3000" b="0" dirty="0" smtClean="0"/>
              <a:t>1/6</a:t>
            </a:r>
            <a:r>
              <a:rPr lang="el-GR" dirty="0" smtClean="0"/>
              <a:t> </a:t>
            </a:r>
            <a:endParaRPr lang="el-GR" dirty="0"/>
          </a:p>
        </p:txBody>
      </p:sp>
      <p:sp>
        <p:nvSpPr>
          <p:cNvPr id="39938" name="Rectangle 3"/>
          <p:cNvSpPr>
            <a:spLocks noGrp="1" noChangeArrowheads="1"/>
          </p:cNvSpPr>
          <p:nvPr>
            <p:ph idx="1"/>
          </p:nvPr>
        </p:nvSpPr>
        <p:spPr/>
        <p:txBody>
          <a:bodyPr>
            <a:normAutofit/>
          </a:bodyPr>
          <a:lstStyle/>
          <a:p>
            <a:pPr eaLnBrk="1" hangingPunct="1"/>
            <a:r>
              <a:rPr lang="el-GR" altLang="el-GR" b="1" dirty="0" smtClean="0"/>
              <a:t>Ο έρπητας ζωστήρας</a:t>
            </a:r>
            <a:r>
              <a:rPr lang="el-GR" altLang="el-GR" dirty="0" smtClean="0"/>
              <a:t> θεωρείται ως υποτροπή της κλινικής νόσησης της ανεμευλογίας που επισυμβαίνει μετά από πολλά χρόνια οπότε εμφανίζονται φυσαλίδες κατά μήκος του νευροτομίου του καλυπτόμενου από τις </a:t>
            </a:r>
            <a:r>
              <a:rPr lang="el-GR" altLang="el-GR" b="1" dirty="0" smtClean="0"/>
              <a:t>αισθητικές</a:t>
            </a:r>
            <a:r>
              <a:rPr lang="el-GR" altLang="el-GR" dirty="0" smtClean="0"/>
              <a:t> ίνες του προσβληθέντος νεύρου.  </a:t>
            </a:r>
          </a:p>
          <a:p>
            <a:pPr eaLnBrk="1" hangingPunct="1"/>
            <a:r>
              <a:rPr lang="el-GR" altLang="el-GR" dirty="0" smtClean="0"/>
              <a:t>Είναι γεγονός ότι ο ιός της ανεμευλογίας και του έρπητος ζωστήρα, μετά την προσβολή της παιδικής ηλικίας παραμένει λανθάνων (</a:t>
            </a:r>
            <a:r>
              <a:rPr lang="en-US" altLang="el-GR" dirty="0" smtClean="0"/>
              <a:t>dormant</a:t>
            </a:r>
            <a:r>
              <a:rPr lang="el-GR" altLang="el-GR" dirty="0" smtClean="0"/>
              <a:t>) δια βίου </a:t>
            </a:r>
            <a:r>
              <a:rPr lang="el-GR" altLang="el-GR" b="1" dirty="0" smtClean="0"/>
              <a:t>στα οπίσθια κέρατα </a:t>
            </a:r>
            <a:r>
              <a:rPr lang="el-GR" altLang="el-GR" dirty="0" smtClean="0"/>
              <a:t>του νωτιαίου μυελού.  </a:t>
            </a:r>
          </a:p>
          <a:p>
            <a:pPr eaLnBrk="1" hangingPunct="1"/>
            <a:r>
              <a:rPr lang="el-GR" altLang="el-GR" dirty="0" smtClean="0"/>
              <a:t>Πτώση της ανοσίας του ατόμου μπορεί να οδηγήσει την επανενεργοποίησή του και την εμφάνιση της εικόνας του έρπητα ζωστήρα.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5060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Ιλαρά </a:t>
            </a:r>
            <a:r>
              <a:rPr lang="el-GR" dirty="0"/>
              <a:t>(</a:t>
            </a:r>
            <a:r>
              <a:rPr lang="en-US" dirty="0"/>
              <a:t>Measles, rubeola</a:t>
            </a:r>
            <a:r>
              <a:rPr lang="en-US" dirty="0" smtClean="0"/>
              <a:t>)</a:t>
            </a:r>
            <a:r>
              <a:rPr lang="el-GR" dirty="0" smtClean="0"/>
              <a:t> </a:t>
            </a:r>
            <a:r>
              <a:rPr lang="el-GR" sz="3000" b="0" dirty="0" smtClean="0"/>
              <a:t>1/4</a:t>
            </a:r>
            <a:endParaRPr lang="el-GR" sz="3000" b="0" dirty="0"/>
          </a:p>
        </p:txBody>
      </p:sp>
      <p:sp>
        <p:nvSpPr>
          <p:cNvPr id="4098" name="Rectangle 3"/>
          <p:cNvSpPr>
            <a:spLocks noGrp="1" noChangeArrowheads="1"/>
          </p:cNvSpPr>
          <p:nvPr>
            <p:ph idx="1"/>
          </p:nvPr>
        </p:nvSpPr>
        <p:spPr/>
        <p:txBody>
          <a:bodyPr/>
          <a:lstStyle/>
          <a:p>
            <a:pPr eaLnBrk="1" hangingPunct="1"/>
            <a:r>
              <a:rPr lang="el-GR" altLang="el-GR" dirty="0" smtClean="0"/>
              <a:t>Ιογενής, οξεία και εξανθηματική νόσος που χαρακτηρίζεται από </a:t>
            </a:r>
            <a:r>
              <a:rPr lang="el-GR" altLang="el-GR" b="1" dirty="0" smtClean="0"/>
              <a:t>κηλιδοβλατιδώδες, συρρέον εξάνθημα.  </a:t>
            </a:r>
          </a:p>
          <a:p>
            <a:pPr eaLnBrk="1" hangingPunct="1"/>
            <a:r>
              <a:rPr lang="el-GR" altLang="el-GR" dirty="0" smtClean="0"/>
              <a:t>Είναι μεταδοτική μέσω εισπνοής μολυσμένων σταγονιδίων</a:t>
            </a:r>
          </a:p>
          <a:p>
            <a:pPr eaLnBrk="1" hangingPunct="1"/>
            <a:r>
              <a:rPr lang="el-GR" altLang="el-GR" dirty="0" smtClean="0"/>
              <a:t>Και έχει την μεγαλύτερη επίπτωση στην παιδική ηλικία.  </a:t>
            </a:r>
          </a:p>
          <a:p>
            <a:pPr eaLnBrk="1" hangingPunct="1"/>
            <a:r>
              <a:rPr lang="el-GR" altLang="el-GR" dirty="0" smtClean="0"/>
              <a:t>Η περίοδος επώασης είναι 10-14 ημέρες.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359367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2/6</a:t>
            </a:r>
            <a:r>
              <a:rPr lang="el-GR" dirty="0" smtClean="0"/>
              <a:t> </a:t>
            </a:r>
            <a:endParaRPr lang="el-GR" dirty="0"/>
          </a:p>
        </p:txBody>
      </p:sp>
      <p:sp>
        <p:nvSpPr>
          <p:cNvPr id="40962" name="Rectangle 3"/>
          <p:cNvSpPr>
            <a:spLocks noGrp="1" noChangeArrowheads="1"/>
          </p:cNvSpPr>
          <p:nvPr>
            <p:ph idx="1"/>
          </p:nvPr>
        </p:nvSpPr>
        <p:spPr/>
        <p:txBody>
          <a:bodyPr/>
          <a:lstStyle/>
          <a:p>
            <a:pPr eaLnBrk="1" hangingPunct="1"/>
            <a:r>
              <a:rPr lang="el-GR" altLang="el-GR" dirty="0" smtClean="0"/>
              <a:t>Μέχρι την εμφάνιση των φυσαλίδων υπάρχει πόνος ή καυσαλγία στο σημείο εκείνο και κατά μήκος του νεύρου, χωρίς άλλα ευρήματα ή εξάνθημα και έτσι συχνά οδηγούμαστε σε παραπλανητική διάγνωση.</a:t>
            </a:r>
          </a:p>
          <a:p>
            <a:pPr eaLnBrk="1" hangingPunct="1"/>
            <a:r>
              <a:rPr lang="el-GR" altLang="el-GR" dirty="0" smtClean="0"/>
              <a:t>Ο έρπητας ζωστήρας συνδέεται με έντονο πόνο στο δερμοτόμιο που μπορεί να συνεχίζεται και μετά την υποχώρηση των φυσαλίδων, επί μακρόν.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72842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3/6</a:t>
            </a:r>
            <a:r>
              <a:rPr lang="el-GR" dirty="0" smtClean="0"/>
              <a:t> </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Επίσης επικίνδυνη για τον ασθενή προσβολή είναι εκείνη </a:t>
            </a:r>
            <a:r>
              <a:rPr lang="el-GR" altLang="el-GR" b="1" dirty="0" smtClean="0"/>
              <a:t>του οφθαλμικού κλάδου του τριδύμου νεύρου, </a:t>
            </a:r>
            <a:r>
              <a:rPr lang="el-GR" altLang="el-GR" dirty="0" smtClean="0"/>
              <a:t>η οποία μπορεί λόγω προσβολής του κερατοειδούς να οδηγήσει και σε τύφλωση ακόμη.</a:t>
            </a:r>
          </a:p>
          <a:p>
            <a:pPr eaLnBrk="1" hangingPunct="1"/>
            <a:r>
              <a:rPr lang="el-GR" altLang="el-GR" dirty="0" smtClean="0"/>
              <a:t>Ο έρπητας ζωστήρας φαίνεται να έχει μεγαλύτερη επίπτωση σε άτομα που έχουν λευχαιμίες, λεμφώματα, κακοήθεις νεοπλασίες, και σε εκείνα που λαμβάνουν κορτιζόνη, οι δε εκδηλώσεις του είναι και βαρύτερες.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9175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4/6</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5" name="Picture 2" descr="File:A Course of Shingles 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12776"/>
            <a:ext cx="4896544" cy="4786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095836" y="6271307"/>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 Course of Shingles </a:t>
            </a:r>
            <a:r>
              <a:rPr lang="en-US" sz="1200" dirty="0" smtClean="0">
                <a:latin typeface="+mn-lt"/>
                <a:hlinkClick r:id="rId3"/>
              </a:rPr>
              <a:t>diagram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alliopejen"/>
              </a:rPr>
              <a:t>Calliopejen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28750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Έρπητας ζωστήρας </a:t>
            </a:r>
            <a:r>
              <a:rPr lang="el-GR" sz="3000" b="0" dirty="0" smtClean="0"/>
              <a:t>5/6</a:t>
            </a:r>
            <a:r>
              <a:rPr lang="el-GR" dirty="0" smtClean="0"/>
              <a:t> </a:t>
            </a:r>
            <a:endParaRPr lang="el-GR" dirty="0"/>
          </a:p>
        </p:txBody>
      </p:sp>
      <p:sp>
        <p:nvSpPr>
          <p:cNvPr id="4" name="Θέση αριθμού διαφάνειας 3"/>
          <p:cNvSpPr>
            <a:spLocks noGrp="1"/>
          </p:cNvSpPr>
          <p:nvPr>
            <p:ph type="sldNum" sz="quarter" idx="12"/>
          </p:nvPr>
        </p:nvSpPr>
        <p:spPr>
          <a:xfrm>
            <a:off x="6596587" y="6370734"/>
            <a:ext cx="2133600" cy="365125"/>
          </a:xfrm>
        </p:spPr>
        <p:txBody>
          <a:bodyPr/>
          <a:lstStyle/>
          <a:p>
            <a:pPr>
              <a:defRPr/>
            </a:pPr>
            <a:fld id="{7E55E3B3-0445-4CFC-BED8-763D4409E61F}" type="slidenum">
              <a:rPr lang="el-GR" smtClean="0"/>
              <a:pPr>
                <a:defRPr/>
              </a:pPr>
              <a:t>32</a:t>
            </a:fld>
            <a:endParaRPr lang="el-GR" dirty="0"/>
          </a:p>
        </p:txBody>
      </p:sp>
      <p:pic>
        <p:nvPicPr>
          <p:cNvPr id="43010" name="Picture 2" descr="File:Herpes zoster b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7" y="1412776"/>
            <a:ext cx="4625241" cy="28618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012" name="Picture 4" descr="File:Herpes zoster ch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01" y="3501008"/>
            <a:ext cx="458102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596587" y="4365104"/>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Herpes zoster </a:t>
            </a:r>
            <a:r>
              <a:rPr lang="en-US" sz="1200" dirty="0" smtClean="0">
                <a:latin typeface="+mn-lt"/>
                <a:hlinkClick r:id="rId4"/>
              </a:rPr>
              <a:t>back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Fisle (page does not exist)"/>
              </a:rPr>
              <a:t>Fisle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
        <p:nvSpPr>
          <p:cNvPr id="9" name="Rectangle 7"/>
          <p:cNvSpPr/>
          <p:nvPr/>
        </p:nvSpPr>
        <p:spPr>
          <a:xfrm>
            <a:off x="1115616" y="6395131"/>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Herpes zoster </a:t>
            </a:r>
            <a:r>
              <a:rPr lang="en-US" sz="1200" dirty="0" smtClean="0">
                <a:latin typeface="+mn-lt"/>
                <a:hlinkClick r:id="rId7"/>
              </a:rPr>
              <a:t>chest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Fisle (page does not exist)"/>
              </a:rPr>
              <a:t>Fisle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a:t>
            </a:r>
            <a:r>
              <a:rPr lang="en-US" sz="1200" dirty="0" smtClean="0">
                <a:latin typeface="+mn-lt"/>
                <a:hlinkClick r:id="rId6"/>
              </a:rPr>
              <a:t>3.0</a:t>
            </a:r>
            <a:endParaRPr lang="en-US" sz="1200" dirty="0">
              <a:latin typeface="+mn-lt"/>
            </a:endParaRPr>
          </a:p>
        </p:txBody>
      </p:sp>
    </p:spTree>
    <p:extLst>
      <p:ext uri="{BB962C8B-B14F-4D97-AF65-F5344CB8AC3E}">
        <p14:creationId xmlns:p14="http://schemas.microsoft.com/office/powerpoint/2010/main" val="2721043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File:Shi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51" y="3248739"/>
            <a:ext cx="5256584" cy="265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Έρπητας ζωστήρας </a:t>
            </a:r>
            <a:r>
              <a:rPr lang="el-GR" sz="3000" b="0" dirty="0" smtClean="0"/>
              <a:t>6/6</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pic>
        <p:nvPicPr>
          <p:cNvPr id="40962" name="Picture 2" descr="File:Trigeminal herpes with uveitis and kerat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879" y="1412776"/>
            <a:ext cx="3856028"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97747" y="6021288"/>
            <a:ext cx="239299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Shingles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
        <p:nvSpPr>
          <p:cNvPr id="9" name="Rectangle 7"/>
          <p:cNvSpPr/>
          <p:nvPr/>
        </p:nvSpPr>
        <p:spPr>
          <a:xfrm>
            <a:off x="6660228" y="4509120"/>
            <a:ext cx="2146605"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Trigeminal herpes with uveitis and </a:t>
            </a:r>
            <a:r>
              <a:rPr lang="en-US" sz="1200" dirty="0" smtClean="0">
                <a:latin typeface="+mn-lt"/>
                <a:hlinkClick r:id="rId7"/>
              </a:rPr>
              <a:t>keratitis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8" tooltip="User:Warfieldian"/>
              </a:rPr>
              <a:t>Warfieldian</a:t>
            </a:r>
            <a:r>
              <a:rPr lang="el-GR" sz="1200" dirty="0" smtClean="0">
                <a:solidFill>
                  <a:prstClr val="black">
                    <a:lumMod val="75000"/>
                    <a:lumOff val="25000"/>
                  </a:prstClr>
                </a:solidFill>
                <a:latin typeface="+mn-lt"/>
              </a:rPr>
              <a:t> διαθέσιμο με άδεια </a:t>
            </a:r>
            <a:r>
              <a:rPr lang="en-US" sz="1200" dirty="0">
                <a:latin typeface="+mn-lt"/>
                <a:hlinkClick r:id="rId9"/>
              </a:rPr>
              <a:t>CC BY </a:t>
            </a:r>
            <a:r>
              <a:rPr lang="en-US" sz="1200" dirty="0" smtClean="0">
                <a:latin typeface="+mn-lt"/>
                <a:hlinkClick r:id="rId9"/>
              </a:rPr>
              <a:t>3.0</a:t>
            </a:r>
            <a:endParaRPr lang="en-US" sz="1200" dirty="0">
              <a:latin typeface="+mn-lt"/>
            </a:endParaRPr>
          </a:p>
        </p:txBody>
      </p:sp>
    </p:spTree>
    <p:extLst>
      <p:ext uri="{BB962C8B-B14F-4D97-AF65-F5344CB8AC3E}">
        <p14:creationId xmlns:p14="http://schemas.microsoft.com/office/powerpoint/2010/main" val="667380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Πολιομυελίτιδα (</a:t>
            </a:r>
            <a:r>
              <a:rPr lang="en-US" dirty="0" smtClean="0"/>
              <a:t>Poliomyelitis)</a:t>
            </a:r>
            <a:r>
              <a:rPr lang="el-GR" dirty="0" smtClean="0"/>
              <a:t> </a:t>
            </a:r>
            <a:r>
              <a:rPr lang="el-GR" sz="3000" b="0" dirty="0" smtClean="0"/>
              <a:t>1/4</a:t>
            </a:r>
            <a:endParaRPr lang="el-GR" sz="3000" b="0" dirty="0"/>
          </a:p>
        </p:txBody>
      </p:sp>
      <p:sp>
        <p:nvSpPr>
          <p:cNvPr id="50178" name="Rectangle 3"/>
          <p:cNvSpPr>
            <a:spLocks noGrp="1" noChangeArrowheads="1"/>
          </p:cNvSpPr>
          <p:nvPr>
            <p:ph idx="1"/>
          </p:nvPr>
        </p:nvSpPr>
        <p:spPr/>
        <p:txBody>
          <a:bodyPr>
            <a:noAutofit/>
          </a:bodyPr>
          <a:lstStyle/>
          <a:p>
            <a:pPr eaLnBrk="1" hangingPunct="1"/>
            <a:r>
              <a:rPr lang="el-GR" altLang="el-GR" dirty="0" smtClean="0"/>
              <a:t>Η νόσος αυτή οφείλεται στον ιό της πολιομυελίτιδας που ανήκει </a:t>
            </a:r>
            <a:r>
              <a:rPr lang="el-GR" altLang="el-GR" b="1" dirty="0" smtClean="0"/>
              <a:t>στους εντεροιούς.</a:t>
            </a:r>
          </a:p>
          <a:p>
            <a:pPr eaLnBrk="1" hangingPunct="1"/>
            <a:r>
              <a:rPr lang="el-GR" altLang="el-GR" dirty="0" smtClean="0"/>
              <a:t>Ο ιός μεταδίδεται με άμεση επαφή ή έμμεσα με τις εκκρίσεις του ανθρώπου. </a:t>
            </a:r>
            <a:r>
              <a:rPr lang="el-GR" altLang="el-GR" b="1" dirty="0" smtClean="0"/>
              <a:t>Υπάρχουν τρεις αντιγονικοί τύποι ιού (Ι, ΙΙ, ΙΙΙ), και δεν εμφανίζουν μεταξύ τους διασταυρούμενη ανοσία.</a:t>
            </a:r>
          </a:p>
          <a:p>
            <a:pPr eaLnBrk="1" hangingPunct="1"/>
            <a:r>
              <a:rPr lang="el-GR" altLang="el-GR" dirty="0" smtClean="0"/>
              <a:t>Εισέρχεται από το στόμα και πολλαπλασιάζεται στο στοματοφάρυγγα ή στο έντερο, από εκεί δημιουργείται ιαιμία και αποβολή του ιού στα κόπρανα.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058868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Πολιομυελίτιδα (</a:t>
            </a:r>
            <a:r>
              <a:rPr lang="en-US" dirty="0" smtClean="0"/>
              <a:t>Poliomyelitis)</a:t>
            </a:r>
            <a:r>
              <a:rPr lang="el-GR" dirty="0" smtClean="0"/>
              <a:t> </a:t>
            </a:r>
            <a:r>
              <a:rPr lang="el-GR" sz="3000" b="0" dirty="0" smtClean="0"/>
              <a:t>2/4</a:t>
            </a:r>
            <a:endParaRPr lang="el-GR" sz="3000" b="0" dirty="0"/>
          </a:p>
        </p:txBody>
      </p:sp>
      <p:sp>
        <p:nvSpPr>
          <p:cNvPr id="50178" name="Rectangle 3"/>
          <p:cNvSpPr>
            <a:spLocks noGrp="1" noChangeArrowheads="1"/>
          </p:cNvSpPr>
          <p:nvPr>
            <p:ph idx="1"/>
          </p:nvPr>
        </p:nvSpPr>
        <p:spPr/>
        <p:txBody>
          <a:bodyPr>
            <a:noAutofit/>
          </a:bodyPr>
          <a:lstStyle/>
          <a:p>
            <a:pPr eaLnBrk="1" hangingPunct="1"/>
            <a:r>
              <a:rPr lang="el-GR" altLang="el-GR" dirty="0" smtClean="0"/>
              <a:t>Στις εύκρατες χώρες εμφανίζονται επιδημίες </a:t>
            </a:r>
            <a:r>
              <a:rPr lang="el-GR" altLang="el-GR" b="1" dirty="0" smtClean="0"/>
              <a:t>το θέρος.  </a:t>
            </a:r>
          </a:p>
          <a:p>
            <a:pPr eaLnBrk="1" hangingPunct="1"/>
            <a:r>
              <a:rPr lang="el-GR" altLang="el-GR" dirty="0" smtClean="0"/>
              <a:t>Ωστόσο δεν αναφέρονται επιδημίες κατά τους χειμερινούς μήνες. </a:t>
            </a:r>
          </a:p>
          <a:p>
            <a:pPr eaLnBrk="1" hangingPunct="1"/>
            <a:r>
              <a:rPr lang="el-GR" altLang="el-GR" dirty="0" smtClean="0"/>
              <a:t>Σήμερα, η επιδημιολογία έχει αλλάξει, τα περισσότερα κρούσματα είναι </a:t>
            </a:r>
            <a:r>
              <a:rPr lang="el-GR" altLang="el-GR" b="1" dirty="0" smtClean="0"/>
              <a:t>σε παιδιά και νεογνά πτωχότερων τάξεων σε τροπικές χώρες.  </a:t>
            </a:r>
          </a:p>
          <a:p>
            <a:pPr eaLnBrk="1" hangingPunct="1"/>
            <a:r>
              <a:rPr lang="el-GR" altLang="el-GR" dirty="0" smtClean="0"/>
              <a:t>Σε τροπικές χώρες, ο ιός μπορεί να βρίσκεται σε οχετούς  όλη την διάρκεια του έτους.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667170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Πολιομυελίτιδα (</a:t>
            </a:r>
            <a:r>
              <a:rPr lang="en-US" dirty="0"/>
              <a:t>Poliomyelitis)</a:t>
            </a:r>
            <a:r>
              <a:rPr lang="el-GR" dirty="0"/>
              <a:t> </a:t>
            </a:r>
            <a:r>
              <a:rPr lang="el-GR" sz="3000" b="0" dirty="0" smtClean="0"/>
              <a:t>3/4</a:t>
            </a:r>
            <a:endParaRPr lang="el-GR" dirty="0"/>
          </a:p>
        </p:txBody>
      </p:sp>
      <p:sp>
        <p:nvSpPr>
          <p:cNvPr id="51202" name="Rectangle 3"/>
          <p:cNvSpPr>
            <a:spLocks noGrp="1" noChangeArrowheads="1"/>
          </p:cNvSpPr>
          <p:nvPr>
            <p:ph idx="1"/>
          </p:nvPr>
        </p:nvSpPr>
        <p:spPr/>
        <p:txBody>
          <a:bodyPr/>
          <a:lstStyle/>
          <a:p>
            <a:pPr eaLnBrk="1" hangingPunct="1"/>
            <a:r>
              <a:rPr lang="el-GR" altLang="el-GR" dirty="0" smtClean="0"/>
              <a:t>Ο ιός πολλαπλασιάζεται στα </a:t>
            </a:r>
            <a:r>
              <a:rPr lang="el-GR" altLang="el-GR" b="1" dirty="0" smtClean="0"/>
              <a:t>νευρικά κύτταρα των κινητικών νεύρων, των προσθίων κεράτων του νωτιαίου μυελού </a:t>
            </a:r>
            <a:r>
              <a:rPr lang="el-GR" altLang="el-GR" dirty="0" smtClean="0"/>
              <a:t>αλλά και των κέντρων του υποθαλάμου, θαλάμου, παρεγκεφαλιδικών και προμηκικών πυρήνων.  </a:t>
            </a:r>
          </a:p>
          <a:p>
            <a:pPr eaLnBrk="1" hangingPunct="1"/>
            <a:r>
              <a:rPr lang="el-GR" altLang="el-GR" dirty="0" smtClean="0"/>
              <a:t>Έτσι τα νευρικά κύτταρα εμφανίζουν</a:t>
            </a:r>
            <a:r>
              <a:rPr lang="el-GR" altLang="el-GR" b="1" dirty="0" smtClean="0"/>
              <a:t> ποικιλίες βλαβών </a:t>
            </a:r>
            <a:r>
              <a:rPr lang="el-GR" altLang="el-GR" dirty="0" smtClean="0"/>
              <a:t>και οι μύες δευτερογενώς εκφυλίζονται.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62017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Πολιομυελίτιδα (</a:t>
            </a:r>
            <a:r>
              <a:rPr lang="en-US" dirty="0"/>
              <a:t>Poliomyelitis)</a:t>
            </a:r>
            <a:r>
              <a:rPr lang="el-GR" dirty="0"/>
              <a:t> </a:t>
            </a:r>
            <a:r>
              <a:rPr lang="el-GR" sz="3000" b="0" dirty="0" smtClean="0"/>
              <a:t>4/4</a:t>
            </a:r>
            <a:endParaRPr lang="el-GR" dirty="0"/>
          </a:p>
        </p:txBody>
      </p:sp>
      <p:sp>
        <p:nvSpPr>
          <p:cNvPr id="52226" name="Rectangle 3"/>
          <p:cNvSpPr>
            <a:spLocks noGrp="1" noChangeArrowheads="1"/>
          </p:cNvSpPr>
          <p:nvPr>
            <p:ph idx="1"/>
          </p:nvPr>
        </p:nvSpPr>
        <p:spPr/>
        <p:txBody>
          <a:bodyPr/>
          <a:lstStyle/>
          <a:p>
            <a:pPr eaLnBrk="1" hangingPunct="1"/>
            <a:r>
              <a:rPr lang="el-GR" altLang="el-GR" dirty="0" smtClean="0"/>
              <a:t>Η νόσος έχει </a:t>
            </a:r>
            <a:r>
              <a:rPr lang="el-GR" altLang="el-GR" b="1" dirty="0" smtClean="0"/>
              <a:t>μια μακροχρόνια ιστορία, </a:t>
            </a:r>
            <a:r>
              <a:rPr lang="el-GR" altLang="el-GR" dirty="0" smtClean="0"/>
              <a:t>και υπήρχε από τα πολύ αρχαία χρόνια, όπως φαίνεται και από τους Αιγυπτιακούς παπύρους αλλά και τις τοιχογραφίες των Φαραώ που μερικοί εμφανίζονται με χαρακτηριστικά κατάλοιπα της νόσου.</a:t>
            </a:r>
          </a:p>
          <a:p>
            <a:pPr eaLnBrk="1" hangingPunct="1"/>
            <a:r>
              <a:rPr lang="el-GR" altLang="el-GR" dirty="0" smtClean="0"/>
              <a:t>Ο</a:t>
            </a:r>
            <a:r>
              <a:rPr lang="el-GR" altLang="el-GR" b="1" dirty="0" smtClean="0"/>
              <a:t> εμβολιασμός </a:t>
            </a:r>
            <a:r>
              <a:rPr lang="el-GR" altLang="el-GR" dirty="0" smtClean="0"/>
              <a:t>όμως κατάφερε τουλάχιστον σε περιοχές όπου εφαρμόζεται να εξαλείψει τις προσβολές από πολυομυελίτιδα</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243971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πολυομυελίτιδας</a:t>
            </a:r>
            <a:endParaRPr lang="el-GR" dirty="0"/>
          </a:p>
        </p:txBody>
      </p:sp>
      <p:sp>
        <p:nvSpPr>
          <p:cNvPr id="53250" name="Rectangle 3"/>
          <p:cNvSpPr>
            <a:spLocks noGrp="1" noChangeArrowheads="1"/>
          </p:cNvSpPr>
          <p:nvPr>
            <p:ph idx="1"/>
          </p:nvPr>
        </p:nvSpPr>
        <p:spPr>
          <a:xfrm>
            <a:off x="457200" y="1196752"/>
            <a:ext cx="8291264" cy="5184576"/>
          </a:xfrm>
        </p:spPr>
        <p:txBody>
          <a:bodyPr>
            <a:normAutofit/>
          </a:bodyPr>
          <a:lstStyle/>
          <a:p>
            <a:pPr eaLnBrk="1" hangingPunct="1"/>
            <a:r>
              <a:rPr lang="el-GR" altLang="el-GR" dirty="0" smtClean="0"/>
              <a:t>Η νόσος χαρακτηρίζεται </a:t>
            </a:r>
            <a:r>
              <a:rPr lang="el-GR" altLang="el-GR" b="1" dirty="0" smtClean="0"/>
              <a:t>από παραλύσεις </a:t>
            </a:r>
            <a:r>
              <a:rPr lang="el-GR" altLang="el-GR" dirty="0" smtClean="0"/>
              <a:t>λόγω νεκρώσεων των πυρήνων των κινητικών νεύρων που προκαλούνται από τον ιό. </a:t>
            </a:r>
          </a:p>
          <a:p>
            <a:pPr eaLnBrk="1" hangingPunct="1"/>
            <a:r>
              <a:rPr lang="el-GR" altLang="el-GR" dirty="0" smtClean="0"/>
              <a:t>Η νόσος μπορεί να λάβει διάφορες ωστόσο </a:t>
            </a:r>
            <a:r>
              <a:rPr lang="el-GR" altLang="el-GR" b="1" dirty="0" smtClean="0"/>
              <a:t>μορφές,</a:t>
            </a:r>
            <a:r>
              <a:rPr lang="el-GR" altLang="el-GR" dirty="0" smtClean="0"/>
              <a:t> όπως:</a:t>
            </a:r>
          </a:p>
          <a:p>
            <a:pPr marL="457200" indent="-457200" eaLnBrk="1" hangingPunct="1">
              <a:buFont typeface="+mj-lt"/>
              <a:buAutoNum type="arabicPeriod"/>
            </a:pPr>
            <a:r>
              <a:rPr lang="el-GR" altLang="el-GR" b="1" dirty="0" smtClean="0"/>
              <a:t>Λοίμωξη χωρίς συμπτώματα.</a:t>
            </a:r>
          </a:p>
          <a:p>
            <a:pPr marL="457200" indent="-457200" eaLnBrk="1" hangingPunct="1">
              <a:buFont typeface="+mj-lt"/>
              <a:buAutoNum type="arabicPeriod"/>
            </a:pPr>
            <a:r>
              <a:rPr lang="el-GR" altLang="el-GR" b="1" dirty="0" smtClean="0"/>
              <a:t>Εκτρωτική μορφή </a:t>
            </a:r>
            <a:r>
              <a:rPr lang="el-GR" altLang="el-GR" dirty="0" smtClean="0"/>
              <a:t>με μη ειδικά συμπτώματα (όπως πυρετό, κεφαλαλγία, έμετο και κυνάγχη).  Είναι η συχνότερη μορφή.</a:t>
            </a:r>
          </a:p>
          <a:p>
            <a:pPr marL="457200" indent="-457200" eaLnBrk="1" hangingPunct="1">
              <a:buFont typeface="+mj-lt"/>
              <a:buAutoNum type="arabicPeriod"/>
            </a:pPr>
            <a:r>
              <a:rPr lang="el-GR" altLang="el-GR" b="1" dirty="0" smtClean="0"/>
              <a:t>Μη παραλυτική μορφή </a:t>
            </a:r>
            <a:r>
              <a:rPr lang="el-GR" altLang="el-GR" dirty="0" smtClean="0"/>
              <a:t>όπου υπάρχουν επιπλέον και μηνιγγικά φαινόμενα.</a:t>
            </a:r>
          </a:p>
          <a:p>
            <a:pPr marL="457200" indent="-457200" eaLnBrk="1" hangingPunct="1">
              <a:buFont typeface="+mj-lt"/>
              <a:buAutoNum type="arabicPeriod"/>
            </a:pPr>
            <a:r>
              <a:rPr lang="el-GR" altLang="el-GR" b="1" dirty="0" smtClean="0"/>
              <a:t>Παραλυτική μορφή </a:t>
            </a:r>
            <a:r>
              <a:rPr lang="el-GR" altLang="el-GR" dirty="0" smtClean="0"/>
              <a:t>που διακρίνεται </a:t>
            </a:r>
            <a:r>
              <a:rPr lang="el-GR" altLang="el-GR" b="1" dirty="0" smtClean="0"/>
              <a:t>σε νωτιαία και προμηκική.  </a:t>
            </a:r>
            <a:r>
              <a:rPr lang="el-GR" altLang="el-GR" dirty="0" smtClean="0"/>
              <a:t>Εφόσον η νόσος πάρει την κλασσική της μορφή την παραλυτική, η  προμηκική είναι και η βαρύτερη προσβολή.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80185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2/4</a:t>
            </a:r>
            <a:endParaRPr lang="el-GR" dirty="0"/>
          </a:p>
        </p:txBody>
      </p:sp>
      <p:sp>
        <p:nvSpPr>
          <p:cNvPr id="5122" name="Rectangle 3"/>
          <p:cNvSpPr>
            <a:spLocks noGrp="1" noChangeArrowheads="1"/>
          </p:cNvSpPr>
          <p:nvPr>
            <p:ph idx="1"/>
          </p:nvPr>
        </p:nvSpPr>
        <p:spPr/>
        <p:txBody>
          <a:bodyPr/>
          <a:lstStyle/>
          <a:p>
            <a:pPr eaLnBrk="1" hangingPunct="1"/>
            <a:r>
              <a:rPr lang="el-GR" altLang="el-GR" dirty="0" smtClean="0"/>
              <a:t>Την δέκατη ημέρα εμφανίζεται υψηλός </a:t>
            </a:r>
            <a:r>
              <a:rPr lang="el-GR" altLang="el-GR" b="1" dirty="0" smtClean="0"/>
              <a:t>πυρετός και καταρροϊκά φαινόμενα</a:t>
            </a:r>
            <a:r>
              <a:rPr lang="el-GR" altLang="el-GR" dirty="0" smtClean="0"/>
              <a:t> από το ανώτερο αναπνευστικό με βήχα, ερυθρότητα </a:t>
            </a:r>
            <a:r>
              <a:rPr lang="el-GR" altLang="el-GR" b="1" dirty="0" smtClean="0"/>
              <a:t>επιπεφυκότων </a:t>
            </a:r>
            <a:r>
              <a:rPr lang="el-GR" altLang="el-GR" dirty="0" smtClean="0"/>
              <a:t>και μικρή διόγκωση τραχηλικών και άλλων λεμφαδένων.  </a:t>
            </a:r>
          </a:p>
          <a:p>
            <a:pPr eaLnBrk="1" hangingPunct="1"/>
            <a:r>
              <a:rPr lang="el-GR" altLang="el-GR" dirty="0" smtClean="0"/>
              <a:t>Δύο ημέρες πριν από το εξάνθημα στον βλενογόννο των παρειών παρατηρούνται οι παθογνωμονικές για την ιλαρά </a:t>
            </a:r>
            <a:r>
              <a:rPr lang="el-GR" altLang="el-GR" b="1" dirty="0" smtClean="0"/>
              <a:t>κηλίδες του </a:t>
            </a:r>
            <a:r>
              <a:rPr lang="en-US" altLang="el-GR" b="1" dirty="0" smtClean="0"/>
              <a:t>Koplik</a:t>
            </a:r>
            <a:r>
              <a:rPr lang="en-US" altLang="el-GR" dirty="0" smtClean="0"/>
              <a:t> </a:t>
            </a:r>
            <a:r>
              <a:rPr lang="el-GR" altLang="el-GR" dirty="0" smtClean="0"/>
              <a:t>που όμως διαρκούν μόνο 1-3 ημέρες, γι’ αυτό πρέπει να αναζητούνται έγκαιρα. </a:t>
            </a:r>
          </a:p>
          <a:p>
            <a:pPr eaLnBrk="1" hangingPunct="1"/>
            <a:r>
              <a:rPr lang="el-GR" altLang="el-GR" dirty="0" smtClean="0"/>
              <a:t>Οι κηλίδες </a:t>
            </a:r>
            <a:r>
              <a:rPr lang="en-US" altLang="el-GR" dirty="0" smtClean="0"/>
              <a:t>Koplik</a:t>
            </a:r>
            <a:r>
              <a:rPr lang="el-GR" altLang="el-GR" dirty="0" smtClean="0"/>
              <a:t> είναι λευκές (λευκοί σπίλοι) που μοιάζουν με πιτσίλισμα από ασβέστη.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848104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Εμβόλια </a:t>
            </a:r>
            <a:r>
              <a:rPr lang="el-GR" dirty="0" smtClean="0"/>
              <a:t>πολυομυελίτιδας</a:t>
            </a:r>
            <a:endParaRPr lang="el-GR" dirty="0"/>
          </a:p>
        </p:txBody>
      </p:sp>
      <p:sp>
        <p:nvSpPr>
          <p:cNvPr id="54274" name="Rectangle 3"/>
          <p:cNvSpPr>
            <a:spLocks noGrp="1" noChangeArrowheads="1"/>
          </p:cNvSpPr>
          <p:nvPr>
            <p:ph idx="1"/>
          </p:nvPr>
        </p:nvSpPr>
        <p:spPr/>
        <p:txBody>
          <a:bodyPr/>
          <a:lstStyle/>
          <a:p>
            <a:pPr eaLnBrk="1" hangingPunct="1"/>
            <a:r>
              <a:rPr lang="el-GR" altLang="el-GR" b="1" dirty="0" smtClean="0"/>
              <a:t>Εμβόλιο τύπου </a:t>
            </a:r>
            <a:r>
              <a:rPr lang="en-US" altLang="el-GR" b="1" dirty="0" smtClean="0"/>
              <a:t>Sabin</a:t>
            </a:r>
            <a:r>
              <a:rPr lang="el-GR" altLang="el-GR" b="1" dirty="0" smtClean="0"/>
              <a:t>-</a:t>
            </a:r>
            <a:r>
              <a:rPr lang="en-US" altLang="el-GR" b="1" dirty="0" smtClean="0"/>
              <a:t>OPV</a:t>
            </a:r>
            <a:r>
              <a:rPr lang="el-GR" altLang="el-GR" b="1" dirty="0" smtClean="0"/>
              <a:t> </a:t>
            </a:r>
            <a:r>
              <a:rPr lang="el-GR" altLang="el-GR" dirty="0" smtClean="0"/>
              <a:t>(εξασθενημένος ζωντανός ιός).  </a:t>
            </a:r>
          </a:p>
          <a:p>
            <a:pPr marL="355600" indent="0" eaLnBrk="1" hangingPunct="1">
              <a:spcAft>
                <a:spcPts val="2400"/>
              </a:spcAft>
              <a:buNone/>
            </a:pPr>
            <a:r>
              <a:rPr lang="el-GR" altLang="el-GR" dirty="0" smtClean="0"/>
              <a:t>Το </a:t>
            </a:r>
            <a:r>
              <a:rPr lang="en-US" altLang="el-GR" dirty="0" smtClean="0"/>
              <a:t>Sabin</a:t>
            </a:r>
            <a:r>
              <a:rPr lang="el-GR" altLang="el-GR" dirty="0" smtClean="0"/>
              <a:t> έχει δύο είδη, μονοδύναμο και τριδύναμο.</a:t>
            </a:r>
          </a:p>
          <a:p>
            <a:pPr eaLnBrk="1" hangingPunct="1"/>
            <a:r>
              <a:rPr lang="el-GR" altLang="el-GR" b="1" dirty="0" smtClean="0"/>
              <a:t>Εμβόλιο τύπου </a:t>
            </a:r>
            <a:r>
              <a:rPr lang="en-US" altLang="el-GR" b="1" dirty="0" smtClean="0"/>
              <a:t>Salk</a:t>
            </a:r>
            <a:r>
              <a:rPr lang="el-GR" altLang="el-GR" b="1" dirty="0" smtClean="0"/>
              <a:t>-</a:t>
            </a:r>
            <a:r>
              <a:rPr lang="en-US" altLang="el-GR" b="1" dirty="0" smtClean="0"/>
              <a:t>IPV</a:t>
            </a:r>
            <a:r>
              <a:rPr lang="el-GR" altLang="el-GR" b="1" dirty="0" smtClean="0"/>
              <a:t> </a:t>
            </a:r>
            <a:r>
              <a:rPr lang="el-GR" altLang="el-GR" dirty="0" smtClean="0"/>
              <a:t>(αδρανοποιημένος ιός με φορμόλη).</a:t>
            </a:r>
          </a:p>
          <a:p>
            <a:pPr marL="355600" indent="0" eaLnBrk="1" hangingPunct="1">
              <a:buNone/>
            </a:pPr>
            <a:r>
              <a:rPr lang="el-GR" altLang="el-GR" dirty="0" smtClean="0"/>
              <a:t>Στην χώρα μας εφαρμόζεται από το 1960, ομαδικός εμβολιασμός με το τριδύναμο </a:t>
            </a:r>
            <a:r>
              <a:rPr lang="en-US" altLang="el-GR" dirty="0" smtClean="0"/>
              <a:t>Sabin</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484747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Πολυομυελίτιδα</a:t>
            </a:r>
            <a:r>
              <a:rPr lang="el-GR" dirty="0"/>
              <a:t> </a:t>
            </a:r>
            <a:r>
              <a:rPr lang="el-GR" sz="3000" b="0" dirty="0" smtClean="0"/>
              <a:t>1/3</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31746" name="Picture 2" descr="File:Polio sequ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33" y="1340768"/>
            <a:ext cx="3152150" cy="4841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748" name="Picture 4" descr="File:Polio lores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805" y="1340768"/>
            <a:ext cx="3227587" cy="4841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229651" y="6279703"/>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Polio </a:t>
            </a:r>
            <a:r>
              <a:rPr lang="en-US" sz="1200" dirty="0" smtClean="0">
                <a:latin typeface="+mn-lt"/>
                <a:hlinkClick r:id="rId4"/>
              </a:rPr>
              <a:t>lores134</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O11.10"/>
              </a:rPr>
              <a:t>DO11.10</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1369161" y="6279703"/>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Polio </a:t>
            </a:r>
            <a:r>
              <a:rPr lang="en-US" sz="1200" dirty="0" smtClean="0">
                <a:latin typeface="+mn-lt"/>
                <a:hlinkClick r:id="rId6"/>
              </a:rPr>
              <a:t>sequelle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Salvadorjo"/>
              </a:rPr>
              <a:t>Salvadorjo</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00020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Πολυομυελίτιδα </a:t>
            </a:r>
            <a:r>
              <a:rPr lang="el-GR" sz="30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92162" name="Picture 2" descr="File:Polio physical 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159" y="1340768"/>
            <a:ext cx="3961683" cy="49853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315053" y="6356014"/>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Polio physical </a:t>
            </a:r>
            <a:r>
              <a:rPr lang="en-US" sz="1200" dirty="0" smtClean="0">
                <a:latin typeface="+mn-lt"/>
                <a:hlinkClick r:id="rId3"/>
              </a:rPr>
              <a:t>therapy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Tm"/>
              </a:rPr>
              <a:t>Tm</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732468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Πολυομυελίτιδα </a:t>
            </a:r>
            <a:r>
              <a:rPr lang="el-GR" sz="3000" b="0" dirty="0" smtClean="0"/>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
        <p:nvSpPr>
          <p:cNvPr id="5" name="Rectangle 7"/>
          <p:cNvSpPr/>
          <p:nvPr/>
        </p:nvSpPr>
        <p:spPr>
          <a:xfrm>
            <a:off x="3315052" y="6125181"/>
            <a:ext cx="251389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2"/>
              </a:rPr>
              <a:t>Poumon </a:t>
            </a:r>
            <a:r>
              <a:rPr lang="en-US" sz="1200" dirty="0" smtClean="0">
                <a:latin typeface="+mn-lt"/>
                <a:hlinkClick r:id="rId2"/>
              </a:rPr>
              <a:t>artificiel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3" tooltip="User:Soerfm"/>
              </a:rPr>
              <a:t>Soerfm</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93186" name="Picture 2" descr="File:Poumon artifici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7" y="1562446"/>
            <a:ext cx="5876925" cy="4314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69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Ιογενείς μηνιγγίτιδες </a:t>
            </a:r>
            <a:r>
              <a:rPr lang="el-GR" sz="3000" b="0" dirty="0" smtClean="0"/>
              <a:t>1/4</a:t>
            </a:r>
            <a:endParaRPr lang="el-GR" sz="3000" b="0" dirty="0"/>
          </a:p>
        </p:txBody>
      </p:sp>
      <p:sp>
        <p:nvSpPr>
          <p:cNvPr id="67586" name="Rectangle 3"/>
          <p:cNvSpPr>
            <a:spLocks noGrp="1" noChangeArrowheads="1"/>
          </p:cNvSpPr>
          <p:nvPr>
            <p:ph idx="1"/>
          </p:nvPr>
        </p:nvSpPr>
        <p:spPr/>
        <p:txBody>
          <a:bodyPr>
            <a:normAutofit/>
          </a:bodyPr>
          <a:lstStyle/>
          <a:p>
            <a:pPr eaLnBrk="1" hangingPunct="1">
              <a:lnSpc>
                <a:spcPct val="110000"/>
              </a:lnSpc>
            </a:pPr>
            <a:r>
              <a:rPr lang="el-GR" altLang="el-GR" dirty="0" smtClean="0"/>
              <a:t>Γενικά οι μηνιγγίτιδες, οι εγκεφαλίτιδες και τα αποστήματα του εγκεφάλου αποτελούν τις λοιμώξεις του ΚΝΣ.</a:t>
            </a:r>
          </a:p>
          <a:p>
            <a:pPr eaLnBrk="1" hangingPunct="1">
              <a:lnSpc>
                <a:spcPct val="110000"/>
              </a:lnSpc>
            </a:pPr>
            <a:r>
              <a:rPr lang="el-GR" altLang="el-GR" dirty="0" smtClean="0"/>
              <a:t>Η μηνιγγίτιδα προκύπτει από ερεθισμό (φλεγμονή) των μηνίγγων και είναι ποικίλης αιτιολογίας.</a:t>
            </a:r>
          </a:p>
          <a:p>
            <a:pPr eaLnBrk="1" hangingPunct="1">
              <a:lnSpc>
                <a:spcPct val="110000"/>
              </a:lnSpc>
            </a:pPr>
            <a:r>
              <a:rPr lang="el-GR" altLang="el-GR" dirty="0" smtClean="0"/>
              <a:t>Μπορεί ναι οφείλεται σε </a:t>
            </a:r>
            <a:r>
              <a:rPr lang="el-GR" altLang="el-GR" b="1" dirty="0" smtClean="0"/>
              <a:t>πυογόνους κόκκους, σε μυκοβακτηρίδιο της φυματίωσης, σε σπειροχαίτες, σε μύκητες και σε ιούς.</a:t>
            </a:r>
          </a:p>
          <a:p>
            <a:pPr eaLnBrk="1" hangingPunct="1">
              <a:lnSpc>
                <a:spcPct val="110000"/>
              </a:lnSpc>
            </a:pPr>
            <a:r>
              <a:rPr lang="el-GR" altLang="el-GR" dirty="0" smtClean="0"/>
              <a:t>Ανεξάρτητα από τον παθογόνο οργανισμό, η κλινική εικόνα είναι κοινή, με κάποια ιδιαίτερα χαρακτηριστικά κάθε φορά.</a:t>
            </a:r>
          </a:p>
          <a:p>
            <a:pPr eaLnBrk="1" hangingPunct="1">
              <a:lnSpc>
                <a:spcPct val="110000"/>
              </a:lnSpc>
            </a:pPr>
            <a:r>
              <a:rPr lang="el-GR" altLang="el-GR" dirty="0" smtClean="0"/>
              <a:t>Μηνιγγίτιδα μπορεί να προκύψει </a:t>
            </a:r>
            <a:r>
              <a:rPr lang="el-GR" altLang="el-GR" b="1" dirty="0" smtClean="0"/>
              <a:t>και από διασπορά παρακειμένων ή πιο απομεμακρυσμένων πρωτογενών φλεγμονών.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102845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2/4</a:t>
            </a:r>
            <a:endParaRPr lang="el-GR" dirty="0"/>
          </a:p>
        </p:txBody>
      </p:sp>
      <p:sp>
        <p:nvSpPr>
          <p:cNvPr id="68610" name="Rectangle 3"/>
          <p:cNvSpPr>
            <a:spLocks noGrp="1" noChangeArrowheads="1"/>
          </p:cNvSpPr>
          <p:nvPr>
            <p:ph idx="1"/>
          </p:nvPr>
        </p:nvSpPr>
        <p:spPr/>
        <p:txBody>
          <a:bodyPr/>
          <a:lstStyle/>
          <a:p>
            <a:pPr eaLnBrk="1" hangingPunct="1"/>
            <a:r>
              <a:rPr lang="el-GR" altLang="el-GR" b="1" dirty="0" smtClean="0"/>
              <a:t>Η οξεία μηνιγγίτιδα </a:t>
            </a:r>
            <a:r>
              <a:rPr lang="el-GR" altLang="el-GR" dirty="0" smtClean="0"/>
              <a:t>ανήκει στα επείγοντα θεραπευτικά προβλήματα και δεν είναι συχνή πάθηση.</a:t>
            </a:r>
            <a:endParaRPr lang="el-GR" altLang="el-GR" u="sng" dirty="0" smtClean="0"/>
          </a:p>
          <a:p>
            <a:pPr eaLnBrk="1" hangingPunct="1"/>
            <a:r>
              <a:rPr lang="el-GR" altLang="el-GR" b="1" dirty="0" smtClean="0"/>
              <a:t>Αιτιολογικά διακρίνεται σε:</a:t>
            </a:r>
          </a:p>
          <a:p>
            <a:pPr lvl="1"/>
            <a:r>
              <a:rPr lang="el-GR" altLang="el-GR" b="1" dirty="0" smtClean="0"/>
              <a:t>Βακτηριδιακή</a:t>
            </a:r>
            <a:r>
              <a:rPr lang="el-GR" altLang="el-GR" dirty="0" smtClean="0"/>
              <a:t> (βλέπε ναισσέρειες, στρεπτόκοκκοι, αιμόφιλος, σταφυλικός, κ.α).</a:t>
            </a:r>
            <a:endParaRPr lang="el-GR" altLang="el-GR" u="sng" dirty="0" smtClean="0"/>
          </a:p>
          <a:p>
            <a:pPr lvl="1"/>
            <a:r>
              <a:rPr lang="el-GR" altLang="el-GR" b="1" dirty="0" smtClean="0"/>
              <a:t>«</a:t>
            </a:r>
            <a:r>
              <a:rPr lang="el-GR" altLang="el-GR" b="1" dirty="0"/>
              <a:t>Ά</a:t>
            </a:r>
            <a:r>
              <a:rPr lang="el-GR" altLang="el-GR" b="1" dirty="0" smtClean="0"/>
              <a:t>σηπτη» μηνιγγίτιδα </a:t>
            </a:r>
            <a:r>
              <a:rPr lang="el-GR" altLang="el-GR" dirty="0" smtClean="0"/>
              <a:t>(ιοί, χλαμύδια, μύκητες, νεοπλασίες).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38459289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3/4</a:t>
            </a:r>
            <a:endParaRPr lang="el-GR" dirty="0"/>
          </a:p>
        </p:txBody>
      </p:sp>
      <p:sp>
        <p:nvSpPr>
          <p:cNvPr id="69634" name="Rectangle 3"/>
          <p:cNvSpPr>
            <a:spLocks noGrp="1" noChangeArrowheads="1"/>
          </p:cNvSpPr>
          <p:nvPr>
            <p:ph idx="1"/>
          </p:nvPr>
        </p:nvSpPr>
        <p:spPr/>
        <p:txBody>
          <a:bodyPr/>
          <a:lstStyle/>
          <a:p>
            <a:pPr eaLnBrk="1" hangingPunct="1"/>
            <a:r>
              <a:rPr lang="el-GR" altLang="el-GR" dirty="0" smtClean="0"/>
              <a:t>Συγκεκριμένα οι ιογενείς μηνιγγίτιδες, μπορεί να οφείλονται </a:t>
            </a:r>
            <a:r>
              <a:rPr lang="el-GR" altLang="el-GR" b="1" dirty="0" smtClean="0"/>
              <a:t>σε διάφορους ιούς.</a:t>
            </a:r>
          </a:p>
          <a:p>
            <a:pPr eaLnBrk="1" hangingPunct="1"/>
            <a:r>
              <a:rPr lang="el-GR" altLang="el-GR" dirty="0" smtClean="0"/>
              <a:t>Διακρίνουμε ιούς </a:t>
            </a:r>
            <a:r>
              <a:rPr lang="en-US" altLang="el-GR" dirty="0" smtClean="0"/>
              <a:t>pecorino</a:t>
            </a:r>
            <a:r>
              <a:rPr lang="el-GR" altLang="el-GR" dirty="0" smtClean="0"/>
              <a:t> (πολυομυελίτιδα, </a:t>
            </a:r>
            <a:r>
              <a:rPr lang="en-US" altLang="el-GR" dirty="0" smtClean="0"/>
              <a:t>ECHO</a:t>
            </a:r>
            <a:r>
              <a:rPr lang="el-GR" altLang="el-GR" dirty="0" smtClean="0"/>
              <a:t>, </a:t>
            </a:r>
            <a:r>
              <a:rPr lang="en-US" altLang="el-GR" dirty="0" smtClean="0"/>
              <a:t>Coxsackie</a:t>
            </a:r>
            <a:r>
              <a:rPr lang="el-GR" altLang="el-GR" dirty="0" smtClean="0"/>
              <a:t>), ιούς </a:t>
            </a:r>
            <a:r>
              <a:rPr lang="en-US" altLang="el-GR" dirty="0" smtClean="0"/>
              <a:t>Arbor</a:t>
            </a:r>
            <a:r>
              <a:rPr lang="el-GR" altLang="el-GR" dirty="0" smtClean="0"/>
              <a:t>, ιούς παρωτίτιδας, ιλαράς, ανεμευλογίας και έρπητα απλού ή ζωστήρα.</a:t>
            </a:r>
          </a:p>
          <a:p>
            <a:pPr eaLnBrk="1" hangingPunct="1"/>
            <a:r>
              <a:rPr lang="el-GR" altLang="el-GR" dirty="0" smtClean="0"/>
              <a:t>Ξεχωριστή οντότητα είναι η λεγόμενη λεμφοκυτταρική χοριοειδίτιδα που οφείλεται σε ιό </a:t>
            </a:r>
            <a:r>
              <a:rPr lang="en-US" altLang="el-GR" dirty="0" smtClean="0"/>
              <a:t>arenavirus</a:t>
            </a:r>
            <a:r>
              <a:rPr lang="el-GR" altLang="el-GR" dirty="0" smtClean="0"/>
              <a:t> των ποντικιών.</a:t>
            </a:r>
          </a:p>
          <a:p>
            <a:pPr eaLnBrk="1" hangingPunct="1"/>
            <a:r>
              <a:rPr lang="el-GR" altLang="el-GR" dirty="0" smtClean="0"/>
              <a:t>Η κλινική πορεία και πρόγνωση των ιογενών μηνιγγίτιδων είναι συχνά ήπια και καλοήθης.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552483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Ιογενείς μηνιγγίτιδες </a:t>
            </a:r>
            <a:r>
              <a:rPr lang="el-GR" sz="3000" b="0" dirty="0" smtClean="0"/>
              <a:t>4/4</a:t>
            </a:r>
            <a:endParaRPr lang="el-GR" dirty="0"/>
          </a:p>
        </p:txBody>
      </p:sp>
      <p:sp>
        <p:nvSpPr>
          <p:cNvPr id="70658" name="Rectangle 3"/>
          <p:cNvSpPr>
            <a:spLocks noGrp="1" noChangeArrowheads="1"/>
          </p:cNvSpPr>
          <p:nvPr>
            <p:ph idx="1"/>
          </p:nvPr>
        </p:nvSpPr>
        <p:spPr/>
        <p:txBody>
          <a:bodyPr/>
          <a:lstStyle/>
          <a:p>
            <a:pPr eaLnBrk="1" hangingPunct="1"/>
            <a:r>
              <a:rPr lang="el-GR" altLang="el-GR" dirty="0" smtClean="0"/>
              <a:t>Σε κάθε όμως ένδειξη μηνιγγίτιδας καλείται άμεσα να γίνει η αιτιολογική διερεύνηση με:</a:t>
            </a:r>
          </a:p>
          <a:p>
            <a:pPr lvl="1"/>
            <a:r>
              <a:rPr lang="el-GR" altLang="el-GR" dirty="0" smtClean="0"/>
              <a:t>λεπτομερές ιστορικό,</a:t>
            </a:r>
          </a:p>
          <a:p>
            <a:pPr lvl="1"/>
            <a:r>
              <a:rPr lang="el-GR" altLang="el-GR" dirty="0" smtClean="0"/>
              <a:t>οσφυονωτιαία παρακέντηση,</a:t>
            </a:r>
          </a:p>
          <a:p>
            <a:pPr marL="355600" indent="0" eaLnBrk="1" hangingPunct="1">
              <a:buNone/>
            </a:pPr>
            <a:r>
              <a:rPr lang="el-GR" altLang="el-GR" dirty="0"/>
              <a:t>κ</a:t>
            </a:r>
            <a:r>
              <a:rPr lang="el-GR" altLang="el-GR" dirty="0" smtClean="0"/>
              <a:t>αι να εφαρμοσθεί η κατάλληλη αγωγή.</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867127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Λοιμώδης μονοπυρήνωση </a:t>
            </a:r>
            <a:r>
              <a:rPr lang="el-GR" sz="3000" b="0" dirty="0" smtClean="0"/>
              <a:t>1/4</a:t>
            </a:r>
            <a:endParaRPr lang="el-GR" sz="3000" b="0" dirty="0"/>
          </a:p>
        </p:txBody>
      </p:sp>
      <p:sp>
        <p:nvSpPr>
          <p:cNvPr id="71682" name="Rectangle 3"/>
          <p:cNvSpPr>
            <a:spLocks noGrp="1" noChangeArrowheads="1"/>
          </p:cNvSpPr>
          <p:nvPr>
            <p:ph idx="1"/>
          </p:nvPr>
        </p:nvSpPr>
        <p:spPr/>
        <p:txBody>
          <a:bodyPr>
            <a:normAutofit/>
          </a:bodyPr>
          <a:lstStyle/>
          <a:p>
            <a:pPr eaLnBrk="1" hangingPunct="1">
              <a:lnSpc>
                <a:spcPct val="120000"/>
              </a:lnSpc>
            </a:pPr>
            <a:r>
              <a:rPr lang="el-GR" altLang="el-GR" dirty="0" smtClean="0"/>
              <a:t>Καλοήθης οξεία νόσος που οφείλεται </a:t>
            </a:r>
            <a:r>
              <a:rPr lang="el-GR" altLang="el-GR" b="1" dirty="0" smtClean="0"/>
              <a:t>στον ιό </a:t>
            </a:r>
            <a:r>
              <a:rPr lang="en-US" altLang="el-GR" b="1" dirty="0" smtClean="0"/>
              <a:t>Epstein</a:t>
            </a:r>
            <a:r>
              <a:rPr lang="el-GR" altLang="el-GR" b="1" dirty="0" smtClean="0"/>
              <a:t>-</a:t>
            </a:r>
            <a:r>
              <a:rPr lang="en-US" altLang="el-GR" b="1" dirty="0" smtClean="0"/>
              <a:t>Barr</a:t>
            </a:r>
            <a:r>
              <a:rPr lang="el-GR" altLang="el-GR" b="1" dirty="0" smtClean="0"/>
              <a:t> </a:t>
            </a:r>
            <a:r>
              <a:rPr lang="el-GR" altLang="el-GR" dirty="0" smtClean="0"/>
              <a:t>(έρπητος που επίσης προκαλεί και το λέμφωμα </a:t>
            </a:r>
            <a:r>
              <a:rPr lang="en-US" altLang="el-GR" dirty="0" smtClean="0"/>
              <a:t>Burkitt</a:t>
            </a:r>
            <a:r>
              <a:rPr lang="el-GR" altLang="el-GR" dirty="0" smtClean="0"/>
              <a:t>).  </a:t>
            </a:r>
          </a:p>
          <a:p>
            <a:pPr eaLnBrk="1" hangingPunct="1">
              <a:lnSpc>
                <a:spcPct val="120000"/>
              </a:lnSpc>
            </a:pPr>
            <a:r>
              <a:rPr lang="el-GR" altLang="el-GR" dirty="0" smtClean="0"/>
              <a:t>Χαρακτηρίζεται από πυρετό, κεφαλαλγία, κυνάγχη, εξάνθημα, διόγκωση των οπισθίων τραχηλικών λεμφαδένων, διόγκωση του σπληνός και στο 1/3 των περιπτώσεων ανακτορική ηπατίτιδα.  </a:t>
            </a:r>
          </a:p>
          <a:p>
            <a:pPr eaLnBrk="1" hangingPunct="1">
              <a:lnSpc>
                <a:spcPct val="120000"/>
              </a:lnSpc>
            </a:pPr>
            <a:r>
              <a:rPr lang="el-GR" altLang="el-GR" dirty="0" smtClean="0"/>
              <a:t>Η λοιμώδης μονοπυρήνωση έχει χρόνο επώασης 5-10 ημέρες και μεταδίδεται με την άμεση επαφή προς το σάλιο (</a:t>
            </a:r>
            <a:r>
              <a:rPr lang="en-US" altLang="el-GR" dirty="0" smtClean="0"/>
              <a:t>kissing disease</a:t>
            </a:r>
            <a:r>
              <a:rPr lang="el-GR" altLang="el-GR" dirty="0" smtClean="0"/>
              <a:t>).</a:t>
            </a:r>
          </a:p>
          <a:p>
            <a:pPr eaLnBrk="1" hangingPunct="1">
              <a:lnSpc>
                <a:spcPct val="120000"/>
              </a:lnSpc>
            </a:pPr>
            <a:r>
              <a:rPr lang="el-GR" altLang="el-GR" dirty="0" smtClean="0"/>
              <a:t>Προσβάλλει συνήθως νέα άτομα (πχ φοιτητές) και εμφανίζεται άλλοτε σποραδικά, άλλοτε σε επιδημική μορφή.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234164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Κλινική εικόνα της λοιμώδους </a:t>
            </a:r>
            <a:r>
              <a:rPr lang="el-GR" dirty="0" smtClean="0"/>
              <a:t>μονοπυρήνωσης</a:t>
            </a:r>
            <a:endParaRPr lang="el-GR" dirty="0"/>
          </a:p>
        </p:txBody>
      </p:sp>
      <p:sp>
        <p:nvSpPr>
          <p:cNvPr id="72706" name="Rectangle 3"/>
          <p:cNvSpPr>
            <a:spLocks noGrp="1" noChangeArrowheads="1"/>
          </p:cNvSpPr>
          <p:nvPr>
            <p:ph idx="1"/>
          </p:nvPr>
        </p:nvSpPr>
        <p:spPr>
          <a:xfrm>
            <a:off x="457200" y="1556792"/>
            <a:ext cx="8229600" cy="4680520"/>
          </a:xfrm>
        </p:spPr>
        <p:txBody>
          <a:bodyPr/>
          <a:lstStyle/>
          <a:p>
            <a:pPr eaLnBrk="1" hangingPunct="1"/>
            <a:r>
              <a:rPr lang="el-GR" altLang="el-GR" dirty="0" smtClean="0"/>
              <a:t>Υπάρχει κυνάγχη και εξάνθημα που μοιάζει με εκείνο της ερυθράς.  </a:t>
            </a:r>
          </a:p>
          <a:p>
            <a:pPr eaLnBrk="1" hangingPunct="1"/>
            <a:r>
              <a:rPr lang="el-GR" altLang="el-GR" dirty="0" smtClean="0"/>
              <a:t>Συνυπάρχει και διόγκωση των λεμφαδένων και ηπατίτιδα (με αύξηση των τρανσαμινασών).</a:t>
            </a:r>
          </a:p>
          <a:p>
            <a:pPr eaLnBrk="1" hangingPunct="1"/>
            <a:r>
              <a:rPr lang="el-GR" altLang="el-GR" dirty="0" smtClean="0"/>
              <a:t>Ο σπλήνας είναι διογκωμένος και δεν πρέπει να πιέζεται έντονα διότι υπάρχει κίνδυνος ρήξεως.</a:t>
            </a:r>
          </a:p>
          <a:p>
            <a:pPr eaLnBrk="1" hangingPunct="1"/>
            <a:r>
              <a:rPr lang="el-GR" altLang="el-GR" dirty="0" smtClean="0"/>
              <a:t>Σε σπάνιες περιπτώσεις η νόσος προκαλεί μυοκαρδίτιδα (και ευρήματα στο ΗΚΓ) καθώς και σύνδρομο </a:t>
            </a:r>
            <a:r>
              <a:rPr lang="en-US" altLang="el-GR" dirty="0" smtClean="0"/>
              <a:t>Guillaim</a:t>
            </a:r>
            <a:r>
              <a:rPr lang="el-GR" altLang="el-GR" dirty="0" smtClean="0"/>
              <a:t>-</a:t>
            </a:r>
            <a:r>
              <a:rPr lang="en-US" altLang="el-GR" dirty="0" smtClean="0"/>
              <a:t>Barre</a:t>
            </a:r>
            <a:r>
              <a:rPr lang="el-GR" altLang="el-GR" dirty="0" smtClean="0"/>
              <a:t> με προσβολή του νευρικού συστήματος).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63312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3/4</a:t>
            </a:r>
            <a:endParaRPr lang="el-GR" dirty="0"/>
          </a:p>
        </p:txBody>
      </p:sp>
      <p:sp>
        <p:nvSpPr>
          <p:cNvPr id="6146" name="Rectangle 3"/>
          <p:cNvSpPr>
            <a:spLocks noGrp="1" noChangeArrowheads="1"/>
          </p:cNvSpPr>
          <p:nvPr>
            <p:ph idx="1"/>
          </p:nvPr>
        </p:nvSpPr>
        <p:spPr/>
        <p:txBody>
          <a:bodyPr/>
          <a:lstStyle/>
          <a:p>
            <a:pPr eaLnBrk="1" hangingPunct="1"/>
            <a:r>
              <a:rPr lang="el-GR" altLang="el-GR" dirty="0" smtClean="0"/>
              <a:t>Την τέταρτη ημέρα από την εισβολή των συμπτωμάτων, η νόσος εισέρχεται στο εξανθηματικό στάδιο με </a:t>
            </a:r>
            <a:r>
              <a:rPr lang="el-GR" altLang="el-GR" b="1" dirty="0" smtClean="0"/>
              <a:t>την εμφάνιση του εξανθήματος </a:t>
            </a:r>
            <a:r>
              <a:rPr lang="el-GR" altLang="el-GR" dirty="0" smtClean="0"/>
              <a:t>στο πρόσωπο και πίσω από τα αυτιά, που επεκτείνεται στον κορμό και τα άκρα και μέσα σε τρεις μέρες καταλαμβάνει ολόκληρο το σώμα.  </a:t>
            </a:r>
          </a:p>
          <a:p>
            <a:pPr eaLnBrk="1" hangingPunct="1"/>
            <a:r>
              <a:rPr lang="el-GR" altLang="el-GR" dirty="0" smtClean="0"/>
              <a:t>Ακολούθως υποχωρεί με την σειρά που εμφανίστηκε.</a:t>
            </a:r>
            <a:endParaRPr lang="el-GR" altLang="el-GR" u="sng" dirty="0" smtClean="0"/>
          </a:p>
          <a:p>
            <a:pPr eaLnBrk="1" hangingPunct="1"/>
            <a:r>
              <a:rPr lang="el-GR" altLang="el-GR" b="1" dirty="0" smtClean="0"/>
              <a:t>Η επιπεφυκίτιδα </a:t>
            </a:r>
            <a:r>
              <a:rPr lang="el-GR" altLang="el-GR" dirty="0" smtClean="0"/>
              <a:t>υπάρχει και στο εξανθηματικό στάδιο της νόσου.</a:t>
            </a:r>
          </a:p>
          <a:p>
            <a:pPr eaLnBrk="1" hangingPunct="1"/>
            <a:r>
              <a:rPr lang="el-GR" altLang="el-GR" dirty="0" smtClean="0"/>
              <a:t>Μπορεί δε να πάρει βαριά μορφή και να συνδυαστεί με φωτοφοβία.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69099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Διαφορική διάγνωση της λοιμώδους </a:t>
            </a:r>
            <a:r>
              <a:rPr lang="el-GR" dirty="0" smtClean="0"/>
              <a:t>μονοπυρήνωσης</a:t>
            </a:r>
            <a:endParaRPr lang="el-GR" dirty="0"/>
          </a:p>
        </p:txBody>
      </p:sp>
      <p:sp>
        <p:nvSpPr>
          <p:cNvPr id="73730" name="Rectangle 3"/>
          <p:cNvSpPr>
            <a:spLocks noGrp="1" noChangeArrowheads="1"/>
          </p:cNvSpPr>
          <p:nvPr>
            <p:ph idx="1"/>
          </p:nvPr>
        </p:nvSpPr>
        <p:spPr>
          <a:xfrm>
            <a:off x="457200" y="1484784"/>
            <a:ext cx="8229600" cy="4752528"/>
          </a:xfrm>
        </p:spPr>
        <p:txBody>
          <a:bodyPr/>
          <a:lstStyle/>
          <a:p>
            <a:pPr marL="457200" indent="-457200" eaLnBrk="1" hangingPunct="1">
              <a:buFont typeface="+mj-lt"/>
              <a:buAutoNum type="arabicPeriod"/>
            </a:pPr>
            <a:r>
              <a:rPr lang="el-GR" altLang="el-GR" dirty="0" smtClean="0"/>
              <a:t>Κυνάγχη από διάφορα μικρόβια.</a:t>
            </a:r>
          </a:p>
          <a:p>
            <a:pPr marL="457200" indent="-457200" eaLnBrk="1" hangingPunct="1">
              <a:buFont typeface="+mj-lt"/>
              <a:buAutoNum type="arabicPeriod"/>
            </a:pPr>
            <a:r>
              <a:rPr lang="el-GR" altLang="el-GR" dirty="0" smtClean="0"/>
              <a:t>Διφθερίτιδα.</a:t>
            </a:r>
          </a:p>
          <a:p>
            <a:pPr marL="457200" indent="-457200" eaLnBrk="1" hangingPunct="1">
              <a:buFont typeface="+mj-lt"/>
              <a:buAutoNum type="arabicPeriod"/>
            </a:pPr>
            <a:r>
              <a:rPr lang="el-GR" altLang="el-GR" dirty="0" smtClean="0"/>
              <a:t>Λοιμώδη ηπατίτιδα.</a:t>
            </a:r>
          </a:p>
          <a:p>
            <a:pPr marL="457200" indent="-457200" eaLnBrk="1" hangingPunct="1">
              <a:buFont typeface="+mj-lt"/>
              <a:buAutoNum type="arabicPeriod"/>
            </a:pPr>
            <a:r>
              <a:rPr lang="el-GR" altLang="el-GR" dirty="0" smtClean="0"/>
              <a:t>Φυματιώδη λεμφαδενίτιδα.</a:t>
            </a:r>
          </a:p>
          <a:p>
            <a:pPr marL="457200" indent="-457200" eaLnBrk="1" hangingPunct="1">
              <a:buFont typeface="+mj-lt"/>
              <a:buAutoNum type="arabicPeriod"/>
            </a:pPr>
            <a:r>
              <a:rPr lang="el-GR" altLang="el-GR" dirty="0" smtClean="0"/>
              <a:t>Ακοκκιοκυτταραιμία.</a:t>
            </a:r>
          </a:p>
          <a:p>
            <a:pPr marL="457200" indent="-457200" eaLnBrk="1" hangingPunct="1">
              <a:buFont typeface="+mj-lt"/>
              <a:buAutoNum type="arabicPeriod"/>
            </a:pPr>
            <a:r>
              <a:rPr lang="el-GR" altLang="el-GR" dirty="0" smtClean="0"/>
              <a:t>Λευχαιμία.</a:t>
            </a:r>
          </a:p>
          <a:p>
            <a:pPr marL="457200" indent="-457200" eaLnBrk="1" hangingPunct="1">
              <a:buFont typeface="+mj-lt"/>
              <a:buAutoNum type="arabicPeriod"/>
            </a:pPr>
            <a:r>
              <a:rPr lang="el-GR" altLang="el-GR" dirty="0" smtClean="0"/>
              <a:t>Βρουκέλλωση, ερυθρά αλλά και τοξοπλάσμωση.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6386984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Εργαστηριακά ευρήματα λοιμώδους μονοπυρήνωσης</a:t>
            </a:r>
            <a:endParaRPr lang="el-GR" dirty="0"/>
          </a:p>
        </p:txBody>
      </p:sp>
      <p:sp>
        <p:nvSpPr>
          <p:cNvPr id="74754" name="Rectangle 3"/>
          <p:cNvSpPr>
            <a:spLocks noGrp="1" noChangeArrowheads="1"/>
          </p:cNvSpPr>
          <p:nvPr>
            <p:ph idx="1"/>
          </p:nvPr>
        </p:nvSpPr>
        <p:spPr>
          <a:xfrm>
            <a:off x="457200" y="1412776"/>
            <a:ext cx="8229600" cy="4824536"/>
          </a:xfrm>
        </p:spPr>
        <p:txBody>
          <a:bodyPr/>
          <a:lstStyle/>
          <a:p>
            <a:pPr eaLnBrk="1" hangingPunct="1"/>
            <a:r>
              <a:rPr lang="el-GR" altLang="el-GR" b="1" dirty="0" smtClean="0"/>
              <a:t>Εργαστηριακά</a:t>
            </a:r>
            <a:r>
              <a:rPr lang="el-GR" altLang="el-GR" dirty="0" smtClean="0"/>
              <a:t> στην λοιμώδη μονοπυρήνωση διαπιστώνεται απόλυτη λεμφοκυττάρωση με παθολογικά λεμφοκύτταρα (άτυπα) και είναι θετική η δοκιμασία συγκόλλησης ετερόφυλων αντισωμάτων.  </a:t>
            </a:r>
          </a:p>
          <a:p>
            <a:pPr eaLnBrk="1" hangingPunct="1"/>
            <a:r>
              <a:rPr lang="el-GR" altLang="el-GR" dirty="0" smtClean="0"/>
              <a:t>Μετά την πρώτη εβδομάδα, η αντίδραση </a:t>
            </a:r>
            <a:r>
              <a:rPr lang="en-US" altLang="el-GR" dirty="0" smtClean="0"/>
              <a:t>Paul</a:t>
            </a:r>
            <a:r>
              <a:rPr lang="el-GR" altLang="el-GR" dirty="0" smtClean="0"/>
              <a:t>-</a:t>
            </a:r>
            <a:r>
              <a:rPr lang="en-US" altLang="el-GR" dirty="0" smtClean="0"/>
              <a:t>Bunnell</a:t>
            </a:r>
            <a:r>
              <a:rPr lang="el-GR" altLang="el-GR" dirty="0" smtClean="0"/>
              <a:t> είναι θετική σε ποσοστό άνω των 80% και σε αραίωση 1/200.  </a:t>
            </a:r>
          </a:p>
          <a:p>
            <a:pPr eaLnBrk="1" hangingPunct="1"/>
            <a:r>
              <a:rPr lang="el-GR" altLang="el-GR" dirty="0" smtClean="0"/>
              <a:t>Σήμερα, απλούστατο, ταχύτερο αλλά και πιο ευαίσθητο είναι το </a:t>
            </a:r>
            <a:r>
              <a:rPr lang="en-US" altLang="el-GR" dirty="0" smtClean="0"/>
              <a:t>Monopod test</a:t>
            </a:r>
            <a:r>
              <a:rPr lang="el-GR" altLang="el-GR" dirty="0" smtClean="0"/>
              <a:t>.</a:t>
            </a:r>
          </a:p>
          <a:p>
            <a:pPr eaLnBrk="1" hangingPunct="1"/>
            <a:r>
              <a:rPr lang="el-GR" altLang="el-GR" dirty="0" smtClean="0"/>
              <a:t>Ενδιαφέρον είναι ότι σε 10% των περιπτώσεων, η αντίδραση </a:t>
            </a:r>
            <a:r>
              <a:rPr lang="en-US" altLang="el-GR" dirty="0" smtClean="0"/>
              <a:t>VDRL</a:t>
            </a:r>
            <a:r>
              <a:rPr lang="el-GR" altLang="el-GR" dirty="0" smtClean="0"/>
              <a:t> είναι ψευδώς θετική.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055859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Θεραπεία της λοιμώδους </a:t>
            </a:r>
            <a:r>
              <a:rPr lang="el-GR" dirty="0" smtClean="0"/>
              <a:t>μονοπυρήνωσης</a:t>
            </a:r>
            <a:endParaRPr lang="el-GR" dirty="0"/>
          </a:p>
        </p:txBody>
      </p:sp>
      <p:sp>
        <p:nvSpPr>
          <p:cNvPr id="75778" name="Rectangle 3"/>
          <p:cNvSpPr>
            <a:spLocks noGrp="1" noChangeArrowheads="1"/>
          </p:cNvSpPr>
          <p:nvPr>
            <p:ph idx="1"/>
          </p:nvPr>
        </p:nvSpPr>
        <p:spPr/>
        <p:txBody>
          <a:bodyPr/>
          <a:lstStyle/>
          <a:p>
            <a:pPr eaLnBrk="1" hangingPunct="1"/>
            <a:r>
              <a:rPr lang="el-GR" altLang="el-GR" b="1" dirty="0" smtClean="0"/>
              <a:t>Δεν υπάρχει ειδική θεραπεία, </a:t>
            </a:r>
            <a:r>
              <a:rPr lang="el-GR" altLang="el-GR" dirty="0" smtClean="0"/>
              <a:t>ωστόσο εφαρμόζονται γενικά μέτρα, μια και νόσος διαρκεί αρκετό χρονικό διάστημα.</a:t>
            </a:r>
          </a:p>
          <a:p>
            <a:pPr eaLnBrk="1" hangingPunct="1"/>
            <a:r>
              <a:rPr lang="el-GR" altLang="el-GR" dirty="0" smtClean="0"/>
              <a:t>Ωστόσο η πρόγνωση είναι </a:t>
            </a:r>
            <a:r>
              <a:rPr lang="el-GR" altLang="el-GR" b="1" dirty="0" smtClean="0"/>
              <a:t>καλή.  </a:t>
            </a:r>
          </a:p>
          <a:p>
            <a:pPr eaLnBrk="1" hangingPunct="1"/>
            <a:r>
              <a:rPr lang="el-GR" altLang="el-GR" dirty="0" smtClean="0"/>
              <a:t>Η νόσος οδηγεί σε αιτίαση.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748415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pic>
        <p:nvPicPr>
          <p:cNvPr id="95234" name="Picture 2" descr="File:Amoxycillin rash in infectious mononucleosis on back of 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27" y="2060848"/>
            <a:ext cx="4015857" cy="301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5236" name="Picture 4" descr="File:Amoxycillin rash in infectious mononucle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8"/>
            <a:ext cx="4015858" cy="30118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4788024" y="5157192"/>
            <a:ext cx="40158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Amoxycillin rash in infectious </a:t>
            </a:r>
            <a:r>
              <a:rPr lang="en-US" sz="1200" dirty="0" smtClean="0">
                <a:latin typeface="+mn-lt"/>
                <a:hlinkClick r:id="rId4"/>
              </a:rPr>
              <a:t>mononucleosis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inbowKatie (page does not exist)"/>
              </a:rPr>
              <a:t>Rainbow Katie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
        <p:nvSpPr>
          <p:cNvPr id="8" name="Rectangle 7"/>
          <p:cNvSpPr/>
          <p:nvPr/>
        </p:nvSpPr>
        <p:spPr>
          <a:xfrm>
            <a:off x="412127" y="5157192"/>
            <a:ext cx="4015857"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Amoxycillin rash in infectious mononucleosis on back of </a:t>
            </a:r>
            <a:r>
              <a:rPr lang="en-US" sz="1200" dirty="0" smtClean="0">
                <a:latin typeface="+mn-lt"/>
                <a:hlinkClick r:id="rId7"/>
              </a:rPr>
              <a:t>hand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RainbowKatie (page does not exist)"/>
              </a:rPr>
              <a:t>Rainbow Katie</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6"/>
              </a:rPr>
              <a:t>CC BY-SA 3.0</a:t>
            </a:r>
            <a:endParaRPr lang="en-US" sz="1200" dirty="0">
              <a:latin typeface="+mn-lt"/>
            </a:endParaRPr>
          </a:p>
        </p:txBody>
      </p:sp>
    </p:spTree>
    <p:extLst>
      <p:ext uri="{BB962C8B-B14F-4D97-AF65-F5344CB8AC3E}">
        <p14:creationId xmlns:p14="http://schemas.microsoft.com/office/powerpoint/2010/main" val="4152021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pic>
        <p:nvPicPr>
          <p:cNvPr id="1026" name="Picture 2" descr="File:Lymphadanopat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008" y="1412776"/>
            <a:ext cx="5607984" cy="4752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768009" y="6248345"/>
            <a:ext cx="56079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ction="ppaction://hlinkfile"/>
              </a:rPr>
              <a:t>Lymphadanopathy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5"/>
              </a:rPr>
              <a:t>CC BY-SA 3.0</a:t>
            </a:r>
            <a:endParaRPr lang="en-US" sz="1200" dirty="0">
              <a:latin typeface="+mn-lt"/>
            </a:endParaRPr>
          </a:p>
        </p:txBody>
      </p:sp>
    </p:spTree>
    <p:extLst>
      <p:ext uri="{BB962C8B-B14F-4D97-AF65-F5344CB8AC3E}">
        <p14:creationId xmlns:p14="http://schemas.microsoft.com/office/powerpoint/2010/main" val="2049094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Λοιμώδης μονοπυρήνωση </a:t>
            </a:r>
            <a:r>
              <a:rPr lang="el-GR" sz="3000" b="0" dirty="0"/>
              <a:t>4</a:t>
            </a:r>
            <a:r>
              <a:rPr lang="el-GR" sz="30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6" name="Rectangle 7"/>
          <p:cNvSpPr/>
          <p:nvPr/>
        </p:nvSpPr>
        <p:spPr>
          <a:xfrm>
            <a:off x="5434125" y="5301207"/>
            <a:ext cx="256815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2"/>
              </a:rPr>
              <a:t>Mononucleosis1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3" tooltip="User:Welleschik"/>
              </a:rPr>
              <a:t>Welleschik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4"/>
              </a:rPr>
              <a:t>CC BY-SA 3.0</a:t>
            </a:r>
            <a:endParaRPr lang="en-US" sz="1200" dirty="0">
              <a:latin typeface="+mn-lt"/>
            </a:endParaRPr>
          </a:p>
        </p:txBody>
      </p:sp>
      <p:pic>
        <p:nvPicPr>
          <p:cNvPr id="2050" name="Picture 2" descr="File:Mononucleos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22624"/>
            <a:ext cx="3206875" cy="308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File:Mononucleosi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3" y="2022624"/>
            <a:ext cx="3860365" cy="3088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74933" y="5301207"/>
            <a:ext cx="256815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2"/>
              </a:rPr>
              <a:t>Mononucleosis1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Doc James"/>
              </a:rPr>
              <a:t>Doc James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smtClean="0">
                <a:latin typeface="+mn-lt"/>
                <a:hlinkClick r:id="rId4"/>
              </a:rPr>
              <a:t>CC BY-SA 3.0</a:t>
            </a:r>
            <a:endParaRPr lang="en-US" sz="1200" dirty="0">
              <a:latin typeface="+mn-lt"/>
            </a:endParaRPr>
          </a:p>
        </p:txBody>
      </p:sp>
    </p:spTree>
    <p:extLst>
      <p:ext uri="{BB962C8B-B14F-4D97-AF65-F5344CB8AC3E}">
        <p14:creationId xmlns:p14="http://schemas.microsoft.com/office/powerpoint/2010/main" val="1835545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11</a:t>
            </a:r>
            <a:r>
              <a:rPr lang="en-US" sz="2000" dirty="0" smtClean="0"/>
              <a:t>:</a:t>
            </a:r>
            <a:r>
              <a:rPr lang="el-GR" sz="2000" dirty="0"/>
              <a:t> Ιογενείς λοιμώξεις (α’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Ιλαρά (</a:t>
            </a:r>
            <a:r>
              <a:rPr lang="en-US" dirty="0"/>
              <a:t>Measles, rubeola)</a:t>
            </a:r>
            <a:r>
              <a:rPr lang="el-GR" dirty="0"/>
              <a:t> </a:t>
            </a:r>
            <a:r>
              <a:rPr lang="el-GR" sz="3000" b="0" dirty="0" smtClean="0"/>
              <a:t>4/4</a:t>
            </a:r>
            <a:endParaRPr lang="el-GR" dirty="0"/>
          </a:p>
        </p:txBody>
      </p:sp>
      <p:sp>
        <p:nvSpPr>
          <p:cNvPr id="7170" name="Rectangle 3"/>
          <p:cNvSpPr>
            <a:spLocks noGrp="1" noChangeArrowheads="1"/>
          </p:cNvSpPr>
          <p:nvPr>
            <p:ph idx="1"/>
          </p:nvPr>
        </p:nvSpPr>
        <p:spPr/>
        <p:txBody>
          <a:bodyPr/>
          <a:lstStyle/>
          <a:p>
            <a:pPr eaLnBrk="1" hangingPunct="1"/>
            <a:r>
              <a:rPr lang="el-GR" altLang="el-GR" dirty="0" smtClean="0"/>
              <a:t>Η μεταδοτικότητα είναι μέγιστη στο προεξανθηματικό στάδιο, αλλά συνεχίζεται και στο εξανθηματικό.</a:t>
            </a:r>
          </a:p>
          <a:p>
            <a:pPr eaLnBrk="1" hangingPunct="1"/>
            <a:r>
              <a:rPr lang="el-GR" altLang="el-GR" dirty="0" smtClean="0"/>
              <a:t>Συνοδό χαρακτηριστικό εργαστηριακό σημείο είναι </a:t>
            </a:r>
            <a:r>
              <a:rPr lang="el-GR" altLang="el-GR" b="1" dirty="0" smtClean="0"/>
              <a:t>η λευκοπενία.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625909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Επιπλοκές της </a:t>
            </a:r>
            <a:r>
              <a:rPr lang="el-GR" dirty="0" smtClean="0"/>
              <a:t>ιλαράς</a:t>
            </a:r>
            <a:endParaRPr lang="el-GR" dirty="0"/>
          </a:p>
        </p:txBody>
      </p:sp>
      <p:sp>
        <p:nvSpPr>
          <p:cNvPr id="8194" name="Rectangle 3"/>
          <p:cNvSpPr>
            <a:spLocks noGrp="1" noChangeArrowheads="1"/>
          </p:cNvSpPr>
          <p:nvPr>
            <p:ph idx="1"/>
          </p:nvPr>
        </p:nvSpPr>
        <p:spPr>
          <a:xfrm>
            <a:off x="457200" y="1196752"/>
            <a:ext cx="8363272" cy="5328592"/>
          </a:xfrm>
        </p:spPr>
        <p:txBody>
          <a:bodyPr>
            <a:normAutofit/>
          </a:bodyPr>
          <a:lstStyle/>
          <a:p>
            <a:pPr marL="0" indent="0" eaLnBrk="1" hangingPunct="1">
              <a:lnSpc>
                <a:spcPct val="100000"/>
              </a:lnSpc>
              <a:buNone/>
            </a:pPr>
            <a:r>
              <a:rPr lang="el-GR" altLang="el-GR" b="1" dirty="0" smtClean="0"/>
              <a:t>Από το ΚΝΣ </a:t>
            </a:r>
          </a:p>
          <a:p>
            <a:pPr marL="514350" indent="-514350" eaLnBrk="1" hangingPunct="1">
              <a:lnSpc>
                <a:spcPct val="100000"/>
              </a:lnSpc>
              <a:buFont typeface="+mj-lt"/>
              <a:buAutoNum type="arabicPeriod"/>
            </a:pPr>
            <a:r>
              <a:rPr lang="el-GR" altLang="el-GR" b="1" dirty="0" smtClean="0"/>
              <a:t>Εγκεφαλίτιδα</a:t>
            </a:r>
            <a:r>
              <a:rPr lang="el-GR" altLang="el-GR" dirty="0" smtClean="0"/>
              <a:t> που εμφανίζεται κατά την αποδρομή της ιλαράς (ποικίλα νευρολογικά συμπτώματα, σπασμοί, κώμα.  Η εγκεφαλίτιδα έχει μεν χαμηλή συχνότητα, ωστόσο έχει υψηλή θνητότητα</a:t>
            </a:r>
            <a:endParaRPr lang="el-GR" altLang="el-GR" b="1" dirty="0" smtClean="0"/>
          </a:p>
          <a:p>
            <a:pPr marL="514350" indent="-514350" eaLnBrk="1" hangingPunct="1">
              <a:lnSpc>
                <a:spcPct val="100000"/>
              </a:lnSpc>
              <a:buFont typeface="+mj-lt"/>
              <a:buAutoNum type="arabicPeriod"/>
            </a:pPr>
            <a:r>
              <a:rPr lang="el-GR" altLang="el-GR" b="1" dirty="0" smtClean="0"/>
              <a:t>Υποξεία σκληρυντική πανεγκεφαλίτιδα, </a:t>
            </a:r>
            <a:r>
              <a:rPr lang="el-GR" altLang="el-GR" dirty="0" smtClean="0"/>
              <a:t>που εμφανίζεται ως όψιμη επιπλοκή αρκετά χρόνια μετά την λοίμωξη και πιστεύεται ότι οφείλεται σε βραδύ ιό που οδηγεί στην εκφυλιστική κατάσταση του ΚΝΣ.</a:t>
            </a:r>
            <a:endParaRPr lang="el-GR" altLang="el-GR" b="1" dirty="0" smtClean="0"/>
          </a:p>
          <a:p>
            <a:pPr eaLnBrk="1" hangingPunct="1">
              <a:lnSpc>
                <a:spcPct val="100000"/>
              </a:lnSpc>
            </a:pPr>
            <a:r>
              <a:rPr lang="el-GR" altLang="el-GR" b="1" dirty="0" smtClean="0"/>
              <a:t>Δευτερογενείς μικροβιακές λοιμώξεις</a:t>
            </a:r>
            <a:r>
              <a:rPr lang="el-GR" altLang="el-GR" dirty="0" smtClean="0"/>
              <a:t>  (ωτίτιδα, τραχηλική αδενίτιδα, βρογχοπνευμονικές λοιμώξεις, έξαρση προϋπάρχουσας φυματίωσης, παθήσεις που οδηγούν σε παράταση του πυρετού μετά το τέλος της ιλαράς.  Οι πνευμονίες μπορεί να οφείλονται και στον ίδιο τον ιό της ιλαράς.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302797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Προφύλαξη</a:t>
            </a:r>
            <a:endParaRPr lang="el-GR" dirty="0"/>
          </a:p>
        </p:txBody>
      </p:sp>
      <p:sp>
        <p:nvSpPr>
          <p:cNvPr id="9218" name="Rectangle 3"/>
          <p:cNvSpPr>
            <a:spLocks noGrp="1" noChangeArrowheads="1"/>
          </p:cNvSpPr>
          <p:nvPr>
            <p:ph idx="1"/>
          </p:nvPr>
        </p:nvSpPr>
        <p:spPr/>
        <p:txBody>
          <a:bodyPr/>
          <a:lstStyle/>
          <a:p>
            <a:pPr eaLnBrk="1" hangingPunct="1"/>
            <a:r>
              <a:rPr lang="el-GR" altLang="el-GR" dirty="0" smtClean="0"/>
              <a:t>Προφυλακτικά σήμερα υπάρχει </a:t>
            </a:r>
            <a:r>
              <a:rPr lang="el-GR" altLang="el-GR" b="1" dirty="0" smtClean="0"/>
              <a:t>εμβόλιο (ενεργητική ανοσοποίηση) </a:t>
            </a:r>
            <a:r>
              <a:rPr lang="el-GR" altLang="el-GR" dirty="0" smtClean="0"/>
              <a:t>με </a:t>
            </a:r>
            <a:r>
              <a:rPr lang="el-GR" altLang="el-GR" b="1" dirty="0" smtClean="0"/>
              <a:t>ζώντες εξασθενημένους ιούς </a:t>
            </a:r>
            <a:r>
              <a:rPr lang="el-GR" altLang="el-GR" dirty="0" smtClean="0"/>
              <a:t>που χορηγείται υποδόρια στην θέση του δελτοειδούς μυός και διατίθεται ή μόνο του ή σε συνδυασμό με τα εμβόλια της ερυθράς και παρωτίτιδας.</a:t>
            </a:r>
          </a:p>
          <a:p>
            <a:pPr eaLnBrk="1" hangingPunct="1"/>
            <a:r>
              <a:rPr lang="el-GR" altLang="el-GR" dirty="0" smtClean="0"/>
              <a:t>Υπάρχει και </a:t>
            </a:r>
            <a:r>
              <a:rPr lang="el-GR" altLang="el-GR" b="1" dirty="0" smtClean="0"/>
              <a:t>παθητική ανοσοποίηση με ένεση γ-σφαιρίνης </a:t>
            </a:r>
            <a:r>
              <a:rPr lang="el-GR" altLang="el-GR" dirty="0" smtClean="0"/>
              <a:t>που εφαρμόζεται σε κάποιες περιπτώσεις.</a:t>
            </a:r>
          </a:p>
          <a:p>
            <a:pPr eaLnBrk="1" hangingPunct="1">
              <a:buFontTx/>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17147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Ιλαρά </a:t>
            </a:r>
            <a:r>
              <a:rPr lang="el-GR" sz="3000" b="0" dirty="0" smtClean="0"/>
              <a:t>1/2</a:t>
            </a:r>
            <a:r>
              <a:rPr lang="el-GR" dirty="0" smtClean="0"/>
              <a:t> </a:t>
            </a:r>
            <a:endParaRPr lang="el-GR" dirty="0"/>
          </a:p>
        </p:txBody>
      </p:sp>
      <p:pic>
        <p:nvPicPr>
          <p:cNvPr id="75778" name="Picture 2" descr="File:Rougeole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62587"/>
            <a:ext cx="2520280" cy="3867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5782" name="Picture 6" descr="File:Morbillivirus measles inf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62587"/>
            <a:ext cx="4680520" cy="31300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27584" y="558924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RougeoleDP</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4499992" y="5013176"/>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Morbillivirus measles </a:t>
            </a:r>
            <a:r>
              <a:rPr lang="en-US" sz="1200" dirty="0" smtClean="0">
                <a:latin typeface="+mn-lt"/>
                <a:hlinkClick r:id="rId6"/>
              </a:rPr>
              <a:t>infection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7" tooltip="User:BetacommandBot"/>
              </a:rPr>
              <a:t>BetacommandBot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246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218</TotalTime>
  <Words>3462</Words>
  <Application>Microsoft Office PowerPoint</Application>
  <PresentationFormat>Προβολή στην οθόνη (4:3)</PresentationFormat>
  <Paragraphs>348</Paragraphs>
  <Slides>62</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62</vt:i4>
      </vt:variant>
    </vt:vector>
  </HeadingPairs>
  <TitlesOfParts>
    <vt:vector size="64" baseType="lpstr">
      <vt:lpstr>OC_template_updated</vt:lpstr>
      <vt:lpstr>1_OC_template_updated</vt:lpstr>
      <vt:lpstr>Νοσολογία</vt:lpstr>
      <vt:lpstr>Ιογενείς λοιμώξεις </vt:lpstr>
      <vt:lpstr>Ιλαρά (Measles, rubeola) 1/4</vt:lpstr>
      <vt:lpstr>Ιλαρά (Measles, rubeola) 2/4</vt:lpstr>
      <vt:lpstr>Ιλαρά (Measles, rubeola) 3/4</vt:lpstr>
      <vt:lpstr>Ιλαρά (Measles, rubeola) 4/4</vt:lpstr>
      <vt:lpstr>Επιπλοκές της ιλαράς</vt:lpstr>
      <vt:lpstr>Προφύλαξη</vt:lpstr>
      <vt:lpstr>Ιλαρά 1/2 </vt:lpstr>
      <vt:lpstr>Ιλαρά 2/2 </vt:lpstr>
      <vt:lpstr>Ερυθρά (Rubella, German measles)</vt:lpstr>
      <vt:lpstr>Κλινική εικόνα ερυθράς</vt:lpstr>
      <vt:lpstr>Πρόληψη ερυθράς</vt:lpstr>
      <vt:lpstr>Ερυθρά 1/2 </vt:lpstr>
      <vt:lpstr>Ερυθρά 2/2 </vt:lpstr>
      <vt:lpstr>Παρωτίτιδα (επιδημική Παρωτίτιδα - mumps) 1/2</vt:lpstr>
      <vt:lpstr>Παρωτίτιδα (επιδημική Παρωτίτιδα - mumps) 2/2</vt:lpstr>
      <vt:lpstr>Κλινική εικόνα παρωτίτιδας 1/2</vt:lpstr>
      <vt:lpstr>Κλινική εικόνα παρωτίτιδας 2/2</vt:lpstr>
      <vt:lpstr>Προφύλαξη και θεραπεία παρωτίτιδας</vt:lpstr>
      <vt:lpstr>Δευτερογενής παρωτίτιδα </vt:lpstr>
      <vt:lpstr>Παρωτίτιδα </vt:lpstr>
      <vt:lpstr>Ανεμευλογία (Varicella, Chichenpox)</vt:lpstr>
      <vt:lpstr>Κλινική εικόνα ανεμευλογίας</vt:lpstr>
      <vt:lpstr>Διάφορες επιπλοκές επί ανεμευλογίας</vt:lpstr>
      <vt:lpstr>Θεραπεία ανεμευλογίας</vt:lpstr>
      <vt:lpstr>Ανεμευλογία 1/2 </vt:lpstr>
      <vt:lpstr>Ανεμευλογία 2/2 </vt:lpstr>
      <vt:lpstr>Έρπητας ζωστήρας 1/6 </vt:lpstr>
      <vt:lpstr>Έρπητας ζωστήρας 2/6 </vt:lpstr>
      <vt:lpstr>Έρπητας ζωστήρας 3/6 </vt:lpstr>
      <vt:lpstr>Έρπητας ζωστήρας 4/6 </vt:lpstr>
      <vt:lpstr>Έρπητας ζωστήρας 5/6 </vt:lpstr>
      <vt:lpstr>Έρπητας ζωστήρας 6/6 </vt:lpstr>
      <vt:lpstr>Πολιομυελίτιδα (Poliomyelitis) 1/4</vt:lpstr>
      <vt:lpstr>Πολιομυελίτιδα (Poliomyelitis) 2/4</vt:lpstr>
      <vt:lpstr>Πολιομυελίτιδα (Poliomyelitis) 3/4</vt:lpstr>
      <vt:lpstr>Πολιομυελίτιδα (Poliomyelitis) 4/4</vt:lpstr>
      <vt:lpstr>Κλινική εικόνα πολυομυελίτιδας</vt:lpstr>
      <vt:lpstr>Εμβόλια πολυομυελίτιδας</vt:lpstr>
      <vt:lpstr>Πολυομυελίτιδα 1/3</vt:lpstr>
      <vt:lpstr>Πολυομυελίτιδα 2/3</vt:lpstr>
      <vt:lpstr>Πολυομυελίτιδα 3/3</vt:lpstr>
      <vt:lpstr>Ιογενείς μηνιγγίτιδες 1/4</vt:lpstr>
      <vt:lpstr>Ιογενείς μηνιγγίτιδες 2/4</vt:lpstr>
      <vt:lpstr>Ιογενείς μηνιγγίτιδες 3/4</vt:lpstr>
      <vt:lpstr>Ιογενείς μηνιγγίτιδες 4/4</vt:lpstr>
      <vt:lpstr>Λοιμώδης μονοπυρήνωση 1/4</vt:lpstr>
      <vt:lpstr>Κλινική εικόνα της λοιμώδους μονοπυρήνωσης</vt:lpstr>
      <vt:lpstr>Διαφορική διάγνωση της λοιμώδους μονοπυρήνωσης</vt:lpstr>
      <vt:lpstr>Εργαστηριακά ευρήματα λοιμώδους μονοπυρήνωσης</vt:lpstr>
      <vt:lpstr>Θεραπεία της λοιμώδους μονοπυρήνωσης</vt:lpstr>
      <vt:lpstr>Λοιμώδης μονοπυρήνωση 2/4</vt:lpstr>
      <vt:lpstr>Λοιμώδης μονοπυρήνωση 3/4</vt:lpstr>
      <vt:lpstr>Λοιμώδης μονοπυρήνωση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29</cp:revision>
  <dcterms:created xsi:type="dcterms:W3CDTF">2014-12-02T08:31:24Z</dcterms:created>
  <dcterms:modified xsi:type="dcterms:W3CDTF">2015-11-06T09:06:05Z</dcterms:modified>
</cp:coreProperties>
</file>