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6"/>
  </p:notesMasterIdLst>
  <p:handoutMasterIdLst>
    <p:handoutMasterId r:id="rId57"/>
  </p:handoutMasterIdLst>
  <p:sldIdLst>
    <p:sldId id="256" r:id="rId2"/>
    <p:sldId id="281" r:id="rId3"/>
    <p:sldId id="268" r:id="rId4"/>
    <p:sldId id="269" r:id="rId5"/>
    <p:sldId id="270" r:id="rId6"/>
    <p:sldId id="271" r:id="rId7"/>
    <p:sldId id="272" r:id="rId8"/>
    <p:sldId id="273" r:id="rId9"/>
    <p:sldId id="274" r:id="rId10"/>
    <p:sldId id="275"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257" r:id="rId48"/>
    <p:sldId id="262" r:id="rId49"/>
    <p:sldId id="264" r:id="rId50"/>
    <p:sldId id="315" r:id="rId51"/>
    <p:sldId id="316" r:id="rId52"/>
    <p:sldId id="266" r:id="rId53"/>
    <p:sldId id="267"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GI019.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GI024.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58.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26.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12.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http://www-medlib.med.utah.edu/WebPath/jpeg4/LIVER008.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5</a:t>
            </a:r>
            <a:r>
              <a:rPr lang="el-GR" sz="2800" dirty="0" smtClean="0"/>
              <a:t>:</a:t>
            </a:r>
            <a:r>
              <a:rPr lang="en-US" sz="2800" dirty="0" smtClean="0"/>
              <a:t> </a:t>
            </a:r>
            <a:r>
              <a:rPr lang="el-GR" sz="2800" dirty="0" smtClean="0"/>
              <a:t>Παθήσεις Γαστρεντερικού Συστήματος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Αυτοαντισώματα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Παρουσία αυτοαντισωμάτων των καλυπτηρίων  κυττάρων του στομάχου με την τεχνική του ανοσοφθορισμού (ανοικτό πράσινο χρώμα). Η χρόνια ατροφική γαστρίτις συνοδεύεται από αυτοαντισώματα που συνδέουν ή μπλοκάρουν τον ενδογενή παράγοντα. Η χρόνια γαστρίτις συνδέεται με την κακοήθη αναιμία.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256584" cy="317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3" y="6004316"/>
            <a:ext cx="532859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776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Ευμεγέθες έλκος </a:t>
            </a:r>
            <a:r>
              <a:rPr lang="el-GR" dirty="0"/>
              <a:t>στομάχου</a:t>
            </a:r>
          </a:p>
        </p:txBody>
      </p:sp>
      <p:sp>
        <p:nvSpPr>
          <p:cNvPr id="3" name="Content Placeholder 2"/>
          <p:cNvSpPr>
            <a:spLocks noGrp="1"/>
          </p:cNvSpPr>
          <p:nvPr>
            <p:ph idx="1"/>
          </p:nvPr>
        </p:nvSpPr>
        <p:spPr>
          <a:xfrm>
            <a:off x="464503" y="5157192"/>
            <a:ext cx="8229600" cy="1584176"/>
          </a:xfrm>
        </p:spPr>
        <p:txBody>
          <a:bodyPr>
            <a:normAutofit lnSpcReduction="10000"/>
          </a:bodyPr>
          <a:lstStyle/>
          <a:p>
            <a:pPr marL="0" indent="0">
              <a:buNone/>
            </a:pPr>
            <a:r>
              <a:rPr lang="el-GR" sz="2000" dirty="0"/>
              <a:t>Μακροσκοπική εικόνα  ευμεγέθους έλκους στομάχου διαστάσεων 3 x 4 cm εξαιτίας του οποίου έγινε ολική γαστρεκτομή. Το έλκος είναι βαθύ και έχει ανώμαλα και σκληρά χείλη (κακόηθες έλκος). Επιπλοκές του γαστρικού έλκους (καλοήθους ή κακοήθους) αποτελούν ο πόνος, η γαστρορραγία, η διάτρηση και η απόφραξη.</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8" name="Picture 5"/>
          <p:cNvPicPr>
            <a:picLocks noChangeAspect="1" noChangeArrowheads="1"/>
          </p:cNvPicPr>
          <p:nvPr/>
        </p:nvPicPr>
        <p:blipFill>
          <a:blip r:link="rId2">
            <a:lum bright="24000"/>
            <a:extLst>
              <a:ext uri="{28A0092B-C50C-407E-A947-70E740481C1C}">
                <a14:useLocalDpi xmlns:a14="http://schemas.microsoft.com/office/drawing/2010/main" val="0"/>
              </a:ext>
            </a:extLst>
          </a:blip>
          <a:srcRect/>
          <a:stretch>
            <a:fillRect/>
          </a:stretch>
        </p:blipFill>
        <p:spPr bwMode="auto">
          <a:xfrm>
            <a:off x="611560" y="1259470"/>
            <a:ext cx="5322997" cy="33209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7351" y="4580388"/>
            <a:ext cx="54670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3663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Αδενοκαρκίνωμα </a:t>
            </a:r>
            <a:r>
              <a:rPr lang="el-GR" dirty="0"/>
              <a:t>στομάχου</a:t>
            </a:r>
          </a:p>
        </p:txBody>
      </p:sp>
      <p:sp>
        <p:nvSpPr>
          <p:cNvPr id="3" name="Content Placeholder 2"/>
          <p:cNvSpPr>
            <a:spLocks noGrp="1"/>
          </p:cNvSpPr>
          <p:nvPr>
            <p:ph idx="1"/>
          </p:nvPr>
        </p:nvSpPr>
        <p:spPr>
          <a:xfrm>
            <a:off x="457200" y="1196752"/>
            <a:ext cx="3250704" cy="5040560"/>
          </a:xfrm>
        </p:spPr>
        <p:txBody>
          <a:bodyPr>
            <a:normAutofit/>
          </a:bodyPr>
          <a:lstStyle/>
          <a:p>
            <a:pPr marL="0" indent="0">
              <a:buNone/>
            </a:pPr>
            <a:r>
              <a:rPr lang="el-GR" sz="2000" dirty="0"/>
              <a:t>Μακροσκοπική εικόνα αδενοκαρκινώματος στομάχου. </a:t>
            </a:r>
            <a:endParaRPr lang="el-GR" sz="2000" dirty="0" smtClean="0"/>
          </a:p>
          <a:p>
            <a:pPr marL="0" indent="0">
              <a:spcBef>
                <a:spcPts val="1800"/>
              </a:spcBef>
              <a:buNone/>
            </a:pPr>
            <a:r>
              <a:rPr lang="el-GR" sz="2000" dirty="0" smtClean="0"/>
              <a:t>Οι </a:t>
            </a:r>
            <a:r>
              <a:rPr lang="el-GR" sz="2000" dirty="0"/>
              <a:t>περισσότεροι καρκίνοι ανακαλύπτονται στο τελευταίο στάδιο, όταν το νεόπλασμα έχει διηθήσει τους γειτονικούς ιστούς, ή όταν έχει δώσει μεταστάσεις.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8" name="Picture 5"/>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211960" y="1268760"/>
            <a:ext cx="4627887" cy="26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581128"/>
            <a:ext cx="8568952" cy="1323439"/>
          </a:xfrm>
          <a:prstGeom prst="rect">
            <a:avLst/>
          </a:prstGeom>
        </p:spPr>
        <p:txBody>
          <a:bodyPr wrap="square">
            <a:spAutoFit/>
          </a:bodyPr>
          <a:lstStyle/>
          <a:p>
            <a:pPr marL="0" indent="0">
              <a:buNone/>
            </a:pPr>
            <a:r>
              <a:rPr lang="el-GR" sz="2000" dirty="0">
                <a:latin typeface="+mn-lt"/>
              </a:rPr>
              <a:t>Σε όλα τα έλκη  και τους όγκους του στομάχου πρέπει να γίνεται βιοψία γιατί δεν είναι δυνατόν από τη μακροσκοπική εμφάνισή τους να εξακριβωθούν αν είναι καλοήθεις ή κακοήθεις. Αντίθετα, όλα τα δωδεκαδακτυλικά έλκη είναι καλοήθη.</a:t>
            </a:r>
          </a:p>
        </p:txBody>
      </p:sp>
      <p:sp>
        <p:nvSpPr>
          <p:cNvPr id="7" name="Rectangle 6"/>
          <p:cNvSpPr/>
          <p:nvPr/>
        </p:nvSpPr>
        <p:spPr>
          <a:xfrm>
            <a:off x="4138236" y="3888791"/>
            <a:ext cx="489826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0774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Αδενοκαρκίνωμα </a:t>
            </a:r>
            <a:r>
              <a:rPr lang="el-GR" dirty="0" smtClean="0"/>
              <a:t>στομάχου </a:t>
            </a:r>
            <a:r>
              <a:rPr lang="el-GR" dirty="0"/>
              <a:t>(Grade II)</a:t>
            </a:r>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αδενοκαρκινώματος στομάχου μέτριας κυτταρικής διαφοροποίησης (Grade II) με διήθηση του υποβλεννογόνιου χιτώνα, κάτω από το πολύστιβο πλακώδες επιθήλιο του οισοφάγου. Τα νεοπλασματικά κύτταρα είναι ποικίλου μεγέθους.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896024" cy="32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837959"/>
            <a:ext cx="518457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8863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Δεσμοπλαστική </a:t>
            </a:r>
            <a:r>
              <a:rPr lang="el-GR" dirty="0"/>
              <a:t>αντίδραση του στρώματος γύρω από τα </a:t>
            </a:r>
            <a:r>
              <a:rPr lang="el-GR" dirty="0" smtClean="0"/>
              <a:t>αδένια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Μεγαλύτερη μεγέθυνση (x200), της προηγούμενης εικόνας. Τα νεοπλασματικά κύτταρα του αδενοκαρκινώματος του στομάχου, παρουσιάζουν μιτώσεις, αύξηση της αναλογίας πυρήνα/κυτταρόπλασμα, και υπερχρωματισμό. Υπάρχει δεσμοπλαστική αντίδραση του στρώματος γύρω από τα αδένια που διηθούν τον υποβλεννογόνιο χιτώνα.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84748"/>
            <a:ext cx="5677631" cy="33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6256" y="6229957"/>
            <a:ext cx="597666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32898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l-GR" sz="3600" dirty="0"/>
              <a:t>Αδενοκαρκίνωμα στομάχου (Grade </a:t>
            </a:r>
            <a:r>
              <a:rPr lang="el-GR" sz="3600" dirty="0" smtClean="0"/>
              <a:t>IIΙ)</a:t>
            </a:r>
            <a:endParaRPr lang="el-GR" altLang="el-GR" sz="3600" dirty="0">
              <a:solidFill>
                <a:srgbClr val="FF9900"/>
              </a:solidFill>
            </a:endParaRPr>
          </a:p>
        </p:txBody>
      </p:sp>
      <p:sp>
        <p:nvSpPr>
          <p:cNvPr id="165891" name="Rectangle 3"/>
          <p:cNvSpPr>
            <a:spLocks noGrp="1" noChangeArrowheads="1"/>
          </p:cNvSpPr>
          <p:nvPr>
            <p:ph idx="1"/>
          </p:nvPr>
        </p:nvSpPr>
        <p:spPr>
          <a:xfrm>
            <a:off x="457200" y="1196752"/>
            <a:ext cx="8435280" cy="5040560"/>
          </a:xfrm>
        </p:spPr>
        <p:txBody>
          <a:bodyPr>
            <a:normAutofit/>
          </a:bodyPr>
          <a:lstStyle/>
          <a:p>
            <a:pPr marL="0" indent="0">
              <a:spcBef>
                <a:spcPts val="0"/>
              </a:spcBef>
              <a:buNone/>
            </a:pPr>
            <a:r>
              <a:rPr lang="el-GR" altLang="el-GR" sz="2000" dirty="0" smtClean="0"/>
              <a:t>Ιστολογική </a:t>
            </a:r>
            <a:r>
              <a:rPr lang="el-GR" altLang="el-GR" sz="2000" dirty="0"/>
              <a:t>εικόνα αδιαφοροποίητου (</a:t>
            </a:r>
            <a:r>
              <a:rPr lang="en-GB" altLang="el-GR" sz="2000" dirty="0"/>
              <a:t>Grade III</a:t>
            </a:r>
            <a:r>
              <a:rPr lang="el-GR" altLang="el-GR" sz="2000" dirty="0"/>
              <a:t>) αδενοκαρκινώματος στομάχου, σε μεγάλη μεγέθυνση. Τα αδένια δεν διακρίνονται, ενώ αντίθετα, παρατηρούνται σειρές από νεοπλασματικά κύτταρα με έντονη πλειομορφία. </a:t>
            </a:r>
            <a:r>
              <a:rPr lang="el-GR" altLang="el-GR" sz="2000" dirty="0" smtClean="0"/>
              <a:t>Πολλά </a:t>
            </a:r>
            <a:r>
              <a:rPr lang="el-GR" altLang="el-GR" sz="2000" dirty="0"/>
              <a:t>από τα νεοπλασματικά </a:t>
            </a:r>
            <a:r>
              <a:rPr lang="el-GR" altLang="el-GR" sz="2000" dirty="0" smtClean="0"/>
              <a:t>κύτταρα </a:t>
            </a:r>
            <a:r>
              <a:rPr lang="el-GR" altLang="el-GR" sz="2000" dirty="0"/>
              <a:t>έχουν διαυγή κενοτόπια </a:t>
            </a:r>
            <a:r>
              <a:rPr lang="el-GR" altLang="el-GR" sz="2000" dirty="0" smtClean="0"/>
              <a:t>από βλέννη.</a:t>
            </a:r>
            <a:endParaRPr lang="el-GR" altLang="el-GR" sz="2000" dirty="0"/>
          </a:p>
        </p:txBody>
      </p:sp>
      <p:pic>
        <p:nvPicPr>
          <p:cNvPr id="165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967833" cy="31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671" y="5793887"/>
            <a:ext cx="50817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56827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l-GR" altLang="el-GR" sz="3600" dirty="0" smtClean="0"/>
              <a:t>Σφραγιστήρας </a:t>
            </a:r>
            <a:r>
              <a:rPr lang="el-GR" altLang="el-GR" sz="3600" dirty="0"/>
              <a:t>δακτυλίου</a:t>
            </a:r>
          </a:p>
        </p:txBody>
      </p:sp>
      <p:sp>
        <p:nvSpPr>
          <p:cNvPr id="164867" name="Rectangle 3"/>
          <p:cNvSpPr>
            <a:spLocks noGrp="1" noChangeArrowheads="1"/>
          </p:cNvSpPr>
          <p:nvPr>
            <p:ph idx="1"/>
          </p:nvPr>
        </p:nvSpPr>
        <p:spPr>
          <a:xfrm>
            <a:off x="395536" y="5564602"/>
            <a:ext cx="8229600" cy="1293398"/>
          </a:xfrm>
        </p:spPr>
        <p:txBody>
          <a:bodyPr>
            <a:normAutofit lnSpcReduction="10000"/>
          </a:bodyPr>
          <a:lstStyle/>
          <a:p>
            <a:pPr marL="0" indent="0">
              <a:buNone/>
            </a:pPr>
            <a:r>
              <a:rPr lang="el-GR" altLang="el-GR" sz="2000" dirty="0" smtClean="0"/>
              <a:t>Ιστολογική </a:t>
            </a:r>
            <a:r>
              <a:rPr lang="el-GR" altLang="el-GR" sz="2000" dirty="0"/>
              <a:t>εικόνα αδενοκαρκινώματος του στομάχου με τη μορφή σφραγιστήρα δακτυλίου (</a:t>
            </a:r>
            <a:r>
              <a:rPr lang="en-GB" altLang="el-GR" sz="2000" dirty="0"/>
              <a:t>signet ring cell pattern</a:t>
            </a:r>
            <a:r>
              <a:rPr lang="el-GR" altLang="el-GR" sz="2000" dirty="0"/>
              <a:t>). Τα νεοπλασματικά κύτταρα πληρούνται από κενοτόπια βλέννης που απωθούν τον πυρήνα στην απέναντι πλευρά, όπως δείχνει το βέλος.</a:t>
            </a:r>
          </a:p>
        </p:txBody>
      </p:sp>
      <p:pic>
        <p:nvPicPr>
          <p:cNvPr id="164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86" y="1124163"/>
            <a:ext cx="5760690" cy="374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871325"/>
            <a:ext cx="58366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95549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r>
              <a:rPr lang="el-GR" altLang="el-GR" dirty="0"/>
              <a:t>Χρώση ανοσοϋπεροξειδάσης</a:t>
            </a:r>
            <a:endParaRPr lang="el-GR" altLang="el-GR" dirty="0">
              <a:solidFill>
                <a:srgbClr val="FF9900"/>
              </a:solidFill>
            </a:endParaRPr>
          </a:p>
        </p:txBody>
      </p:sp>
      <p:sp>
        <p:nvSpPr>
          <p:cNvPr id="163843" name="Rectangle 3"/>
          <p:cNvSpPr>
            <a:spLocks noGrp="1" noChangeArrowheads="1"/>
          </p:cNvSpPr>
          <p:nvPr>
            <p:ph idx="1"/>
          </p:nvPr>
        </p:nvSpPr>
        <p:spPr>
          <a:xfrm>
            <a:off x="457200" y="1196752"/>
            <a:ext cx="3034680" cy="5040560"/>
          </a:xfrm>
        </p:spPr>
        <p:txBody>
          <a:bodyPr/>
          <a:lstStyle/>
          <a:p>
            <a:pPr marL="0" indent="0">
              <a:buNone/>
            </a:pPr>
            <a:r>
              <a:rPr lang="el-GR" altLang="el-GR" sz="2000" dirty="0" smtClean="0"/>
              <a:t>Χρώση </a:t>
            </a:r>
            <a:r>
              <a:rPr lang="el-GR" altLang="el-GR" sz="2000" dirty="0"/>
              <a:t>ανοσοϋπεροξειδάσης (καφέ χρώμα) με αντισώματα στην κυττοκερατίνη, η οποία είναι θετική στα χαμηλής κυτταρικής διαφοροποίησης ή αδιαφοροποίητα νεοπλασματικά κύτταρα που διηθούν τον βλεννογόνο του </a:t>
            </a:r>
            <a:r>
              <a:rPr lang="el-GR" altLang="el-GR" sz="2000" dirty="0" smtClean="0"/>
              <a:t>στομάχου.</a:t>
            </a:r>
            <a:endParaRPr lang="el-GR" altLang="el-GR" sz="2000" dirty="0"/>
          </a:p>
        </p:txBody>
      </p:sp>
      <p:pic>
        <p:nvPicPr>
          <p:cNvPr id="163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750" y="1268761"/>
            <a:ext cx="5020567"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085184"/>
            <a:ext cx="8496944" cy="707886"/>
          </a:xfrm>
          <a:prstGeom prst="rect">
            <a:avLst/>
          </a:prstGeom>
        </p:spPr>
        <p:txBody>
          <a:bodyPr wrap="square">
            <a:spAutoFit/>
          </a:bodyPr>
          <a:lstStyle/>
          <a:p>
            <a:pPr marL="0" indent="0">
              <a:buNone/>
            </a:pPr>
            <a:r>
              <a:rPr lang="el-GR" altLang="el-GR" sz="2000" dirty="0" smtClean="0">
                <a:latin typeface="+mn-lt"/>
              </a:rPr>
              <a:t>Η  </a:t>
            </a:r>
            <a:r>
              <a:rPr lang="el-GR" altLang="el-GR" sz="2000" dirty="0">
                <a:latin typeface="+mn-lt"/>
              </a:rPr>
              <a:t>χρώση κυττοκερατίνης (</a:t>
            </a:r>
            <a:r>
              <a:rPr lang="en-GB" altLang="el-GR" sz="2000" dirty="0">
                <a:latin typeface="+mn-lt"/>
              </a:rPr>
              <a:t>Cytokeratin stain</a:t>
            </a:r>
            <a:r>
              <a:rPr lang="el-GR" altLang="el-GR" sz="2000" dirty="0">
                <a:latin typeface="+mn-lt"/>
              </a:rPr>
              <a:t>) είναι τυπική για νεοπλάσματα επιθηλιακής προέλευσης (</a:t>
            </a:r>
            <a:r>
              <a:rPr lang="en-GB" altLang="el-GR" sz="2000" dirty="0">
                <a:latin typeface="+mn-lt"/>
              </a:rPr>
              <a:t>carcinomas</a:t>
            </a:r>
            <a:r>
              <a:rPr lang="el-GR" altLang="el-GR" sz="2000" dirty="0">
                <a:latin typeface="+mn-lt"/>
              </a:rPr>
              <a:t>).</a:t>
            </a:r>
          </a:p>
        </p:txBody>
      </p:sp>
      <p:sp>
        <p:nvSpPr>
          <p:cNvPr id="6" name="Rectangle 5"/>
          <p:cNvSpPr/>
          <p:nvPr/>
        </p:nvSpPr>
        <p:spPr>
          <a:xfrm>
            <a:off x="3707903" y="4350993"/>
            <a:ext cx="509941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38712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r>
              <a:rPr lang="el-GR" altLang="el-GR" dirty="0" smtClean="0"/>
              <a:t>Φυσιολογικό επιθήλιο </a:t>
            </a:r>
            <a:r>
              <a:rPr lang="el-GR" altLang="el-GR" dirty="0"/>
              <a:t>του λεπτού </a:t>
            </a:r>
            <a:r>
              <a:rPr lang="el-GR" altLang="el-GR" dirty="0" smtClean="0"/>
              <a:t>εντέρου - Λάχνες</a:t>
            </a:r>
            <a:endParaRPr lang="el-GR" altLang="el-GR" dirty="0">
              <a:solidFill>
                <a:srgbClr val="FF9900"/>
              </a:solidFill>
            </a:endParaRPr>
          </a:p>
        </p:txBody>
      </p:sp>
      <p:sp>
        <p:nvSpPr>
          <p:cNvPr id="162819"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φυσιολογικού επιθηλίου του λεπτού εντέρου με παρουσία υψηλών λαχνών με εμφανή καλυκοειδή κύτταρα (goblet cells) σε αρκετές θέσεις. Οι λάχνες δημιουργούν μία μεγάλη περιοχή για την πέψη και την απορρόφηση των εισερχομένων τροφών.</a:t>
            </a:r>
          </a:p>
        </p:txBody>
      </p:sp>
      <p:pic>
        <p:nvPicPr>
          <p:cNvPr id="162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63" y="2627292"/>
            <a:ext cx="5050724" cy="32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8196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5555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r>
              <a:rPr lang="el-GR" altLang="el-GR" dirty="0" smtClean="0"/>
              <a:t>Καρκινοειδής όγκος </a:t>
            </a:r>
            <a:r>
              <a:rPr lang="el-GR" altLang="el-GR" dirty="0"/>
              <a:t>λεπτού εντέρου</a:t>
            </a:r>
            <a:endParaRPr lang="el-GR" altLang="el-GR" dirty="0">
              <a:solidFill>
                <a:srgbClr val="FF9900"/>
              </a:solidFill>
            </a:endParaRPr>
          </a:p>
        </p:txBody>
      </p:sp>
      <p:sp>
        <p:nvSpPr>
          <p:cNvPr id="161795"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καρκινοειδούς όγκου λεπτού εντέρου. Ο όγκος αν και δεν περιβάλλεται από κάψα, αποτελείται από πολυάριθμες νησίδες μικρών βαθυκύανων κυττάρων στον υποβλεννογόνιο χιτώνα.</a:t>
            </a:r>
          </a:p>
        </p:txBody>
      </p:sp>
      <p:pic>
        <p:nvPicPr>
          <p:cNvPr id="161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91541"/>
            <a:ext cx="5400526" cy="34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40576"/>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1268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Φυσιολογικός οισοφάγος (μακροσκοπικά)</a:t>
            </a:r>
            <a:endParaRPr lang="el-GR" dirty="0"/>
          </a:p>
        </p:txBody>
      </p:sp>
      <p:sp>
        <p:nvSpPr>
          <p:cNvPr id="3" name="Content Placeholder 2"/>
          <p:cNvSpPr>
            <a:spLocks noGrp="1"/>
          </p:cNvSpPr>
          <p:nvPr>
            <p:ph idx="1"/>
          </p:nvPr>
        </p:nvSpPr>
        <p:spPr>
          <a:xfrm>
            <a:off x="457200" y="1196752"/>
            <a:ext cx="4114800" cy="5040560"/>
          </a:xfrm>
        </p:spPr>
        <p:txBody>
          <a:bodyPr>
            <a:normAutofit/>
          </a:bodyPr>
          <a:lstStyle/>
          <a:p>
            <a:pPr marL="0" indent="0">
              <a:spcBef>
                <a:spcPts val="2400"/>
              </a:spcBef>
              <a:buNone/>
            </a:pPr>
            <a:r>
              <a:rPr lang="el-GR" sz="2000" dirty="0"/>
              <a:t>Ενδοσκοπική εικόνα του κάτω τριτημορίου του οισοφάγου. </a:t>
            </a:r>
            <a:endParaRPr lang="en-US" sz="2000" dirty="0" smtClean="0"/>
          </a:p>
          <a:p>
            <a:pPr marL="0" indent="0">
              <a:spcBef>
                <a:spcPts val="2400"/>
              </a:spcBef>
              <a:buNone/>
            </a:pPr>
            <a:r>
              <a:rPr lang="el-GR" sz="2000" dirty="0" smtClean="0"/>
              <a:t>Παρατηρούνται </a:t>
            </a:r>
            <a:r>
              <a:rPr lang="el-GR" sz="2000" dirty="0"/>
              <a:t>εξέρυθρες και εύθρυπτες περιοχές βλεννογόνου που αντιπροσωπεύουν τον οισοφάγο Barrett.  </a:t>
            </a:r>
            <a:endParaRPr lang="en-US" sz="2000" dirty="0" smtClean="0"/>
          </a:p>
          <a:p>
            <a:pPr marL="0" indent="0">
              <a:spcBef>
                <a:spcPts val="2400"/>
              </a:spcBef>
              <a:buNone/>
            </a:pPr>
            <a:r>
              <a:rPr lang="el-GR" sz="2000" dirty="0" smtClean="0"/>
              <a:t>Παρουσία </a:t>
            </a:r>
            <a:r>
              <a:rPr lang="el-GR" sz="2000" dirty="0"/>
              <a:t>πολυποειδούς μάζας, η οποία στη βιοψία απεκάλυψε μέτριας κυτταρικής διαφοροποίησης αδενοκαρκίνωμα (Grade II).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219" y="1324248"/>
            <a:ext cx="3744416" cy="32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223103"/>
            <a:ext cx="8352928" cy="707886"/>
          </a:xfrm>
          <a:prstGeom prst="rect">
            <a:avLst/>
          </a:prstGeom>
        </p:spPr>
        <p:txBody>
          <a:bodyPr wrap="square">
            <a:spAutoFit/>
          </a:bodyPr>
          <a:lstStyle/>
          <a:p>
            <a:pPr marL="0" indent="0">
              <a:buNone/>
            </a:pPr>
            <a:r>
              <a:rPr lang="el-GR" sz="2000" dirty="0">
                <a:latin typeface="+mn-lt"/>
              </a:rPr>
              <a:t>O ασθενής είχε ιστορικό 30 χρόνων  </a:t>
            </a:r>
            <a:r>
              <a:rPr lang="el-GR" sz="2000" dirty="0" smtClean="0">
                <a:latin typeface="+mn-lt"/>
              </a:rPr>
              <a:t>μιας </a:t>
            </a:r>
            <a:r>
              <a:rPr lang="el-GR" sz="2000" dirty="0">
                <a:latin typeface="+mn-lt"/>
              </a:rPr>
              <a:t>δύσκολα ρυθμιζόμενης γαστρο-οισοφαγικής παλινδρόμησης.</a:t>
            </a:r>
          </a:p>
        </p:txBody>
      </p:sp>
      <p:sp>
        <p:nvSpPr>
          <p:cNvPr id="7" name="Rectangle 6"/>
          <p:cNvSpPr/>
          <p:nvPr/>
        </p:nvSpPr>
        <p:spPr>
          <a:xfrm>
            <a:off x="4932040" y="4548160"/>
            <a:ext cx="4067944" cy="646331"/>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09354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r>
              <a:rPr lang="el-GR" altLang="el-GR" dirty="0" smtClean="0"/>
              <a:t>Αδενοκαρκίνωμα αρχόμενο </a:t>
            </a:r>
            <a:r>
              <a:rPr lang="el-GR" altLang="el-GR" dirty="0"/>
              <a:t>από το φύμα του </a:t>
            </a:r>
            <a:r>
              <a:rPr lang="en-GB" altLang="el-GR" dirty="0"/>
              <a:t>Vater</a:t>
            </a:r>
            <a:endParaRPr lang="el-GR" altLang="el-GR" dirty="0">
              <a:solidFill>
                <a:srgbClr val="FF9900"/>
              </a:solidFill>
            </a:endParaRPr>
          </a:p>
        </p:txBody>
      </p:sp>
      <p:sp>
        <p:nvSpPr>
          <p:cNvPr id="160771" name="Rectangle 3"/>
          <p:cNvSpPr>
            <a:spLocks noGrp="1" noChangeArrowheads="1"/>
          </p:cNvSpPr>
          <p:nvPr>
            <p:ph idx="1"/>
          </p:nvPr>
        </p:nvSpPr>
        <p:spPr>
          <a:xfrm>
            <a:off x="457200" y="1196752"/>
            <a:ext cx="2314600" cy="5040560"/>
          </a:xfrm>
        </p:spPr>
        <p:txBody>
          <a:bodyPr>
            <a:normAutofit/>
          </a:bodyPr>
          <a:lstStyle/>
          <a:p>
            <a:pPr marL="0" indent="0">
              <a:buNone/>
            </a:pPr>
            <a:r>
              <a:rPr lang="el-GR" altLang="el-GR" sz="2000" dirty="0" smtClean="0"/>
              <a:t>Μικροσκοπική </a:t>
            </a:r>
            <a:r>
              <a:rPr lang="el-GR" altLang="el-GR" sz="2000" dirty="0"/>
              <a:t>εικόνα αδενοκαρκινώματος αρχόμενου από το φύμα του </a:t>
            </a:r>
            <a:r>
              <a:rPr lang="en-GB" altLang="el-GR" sz="2000" dirty="0"/>
              <a:t>Vater</a:t>
            </a:r>
            <a:r>
              <a:rPr lang="el-GR" altLang="el-GR" sz="2000" dirty="0"/>
              <a:t>. </a:t>
            </a:r>
            <a:endParaRPr lang="el-GR" altLang="el-GR" sz="2000" dirty="0" smtClean="0"/>
          </a:p>
          <a:p>
            <a:pPr marL="0" indent="0">
              <a:spcBef>
                <a:spcPts val="2400"/>
              </a:spcBef>
              <a:buNone/>
            </a:pPr>
            <a:r>
              <a:rPr lang="el-GR" altLang="el-GR" sz="2000" dirty="0" smtClean="0"/>
              <a:t>Τα </a:t>
            </a:r>
            <a:r>
              <a:rPr lang="el-GR" altLang="el-GR" sz="2000" dirty="0"/>
              <a:t>πρωτοπαθή καρκινώματα του λεπτού εντέρου είναι πολύ </a:t>
            </a:r>
            <a:r>
              <a:rPr lang="el-GR" altLang="el-GR" sz="2000" dirty="0" smtClean="0"/>
              <a:t>σπάνια.</a:t>
            </a:r>
            <a:endParaRPr lang="el-GR" altLang="el-GR" sz="2000" dirty="0"/>
          </a:p>
        </p:txBody>
      </p:sp>
      <p:pic>
        <p:nvPicPr>
          <p:cNvPr id="160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693" y="1268760"/>
            <a:ext cx="538027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1968" y="5016951"/>
            <a:ext cx="8291264" cy="1015663"/>
          </a:xfrm>
          <a:prstGeom prst="rect">
            <a:avLst/>
          </a:prstGeom>
        </p:spPr>
        <p:txBody>
          <a:bodyPr wrap="square">
            <a:spAutoFit/>
          </a:bodyPr>
          <a:lstStyle/>
          <a:p>
            <a:pPr marL="0" indent="0">
              <a:buNone/>
            </a:pPr>
            <a:r>
              <a:rPr lang="el-GR" altLang="el-GR" sz="2000" dirty="0" smtClean="0">
                <a:latin typeface="+mn-lt"/>
              </a:rPr>
              <a:t>Τα </a:t>
            </a:r>
            <a:r>
              <a:rPr lang="el-GR" altLang="el-GR" sz="2000" dirty="0">
                <a:latin typeface="+mn-lt"/>
              </a:rPr>
              <a:t>περισσότερα, όταν παρουσιάζονται, προέρχονται από την περιοχή του φύματος του </a:t>
            </a:r>
            <a:r>
              <a:rPr lang="en-GB" altLang="el-GR" sz="2000" dirty="0">
                <a:latin typeface="+mn-lt"/>
              </a:rPr>
              <a:t>Vater</a:t>
            </a:r>
            <a:r>
              <a:rPr lang="el-GR" altLang="el-GR" sz="2000" dirty="0">
                <a:latin typeface="+mn-lt"/>
              </a:rPr>
              <a:t>, όπου και δύνανται να εμφανίζουν συμπτώματα από την απόφραξη του χοληδόχου ή παγκρεατικού πόρου. </a:t>
            </a:r>
          </a:p>
        </p:txBody>
      </p:sp>
      <p:sp>
        <p:nvSpPr>
          <p:cNvPr id="6" name="Rectangle 5"/>
          <p:cNvSpPr/>
          <p:nvPr/>
        </p:nvSpPr>
        <p:spPr>
          <a:xfrm>
            <a:off x="3357898" y="438108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284928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r>
              <a:rPr lang="el-GR" altLang="el-GR" sz="3200" dirty="0"/>
              <a:t>Μη-</a:t>
            </a:r>
            <a:r>
              <a:rPr lang="en-GB" altLang="el-GR" sz="3200" dirty="0"/>
              <a:t>Hodgkin</a:t>
            </a:r>
            <a:r>
              <a:rPr lang="el-GR" altLang="el-GR" sz="3200" dirty="0"/>
              <a:t>'</a:t>
            </a:r>
            <a:r>
              <a:rPr lang="en-GB" altLang="el-GR" sz="3200" dirty="0"/>
              <a:t>s </a:t>
            </a:r>
            <a:r>
              <a:rPr lang="el-GR" altLang="el-GR" sz="3200" dirty="0"/>
              <a:t>λέμφωμα λεπτού </a:t>
            </a:r>
            <a:r>
              <a:rPr lang="el-GR" altLang="el-GR" sz="3200" dirty="0" smtClean="0"/>
              <a:t>εντέρου </a:t>
            </a:r>
            <a:r>
              <a:rPr lang="el-GR" altLang="el-GR" sz="3000" b="0" dirty="0" smtClean="0"/>
              <a:t>1/2</a:t>
            </a:r>
            <a:endParaRPr lang="el-GR" altLang="el-GR" sz="3000" b="0" dirty="0">
              <a:solidFill>
                <a:srgbClr val="FF9900"/>
              </a:solidFill>
            </a:endParaRPr>
          </a:p>
        </p:txBody>
      </p:sp>
      <p:sp>
        <p:nvSpPr>
          <p:cNvPr id="159747" name="Rectangle 3"/>
          <p:cNvSpPr>
            <a:spLocks noGrp="1" noChangeArrowheads="1"/>
          </p:cNvSpPr>
          <p:nvPr>
            <p:ph idx="1"/>
          </p:nvPr>
        </p:nvSpPr>
        <p:spPr>
          <a:xfrm>
            <a:off x="467544" y="5783701"/>
            <a:ext cx="8229600" cy="933613"/>
          </a:xfrm>
        </p:spPr>
        <p:txBody>
          <a:bodyPr>
            <a:normAutofit fontScale="92500" lnSpcReduction="10000"/>
          </a:bodyPr>
          <a:lstStyle/>
          <a:p>
            <a:pPr marL="0" indent="0">
              <a:buNone/>
            </a:pPr>
            <a:r>
              <a:rPr lang="el-GR" altLang="el-GR" sz="2000" dirty="0" smtClean="0"/>
              <a:t>Ιστολογική </a:t>
            </a:r>
            <a:r>
              <a:rPr lang="el-GR" altLang="el-GR" sz="2000" dirty="0"/>
              <a:t>εικόνα μη </a:t>
            </a:r>
            <a:r>
              <a:rPr lang="en-GB" altLang="el-GR" sz="2000" dirty="0"/>
              <a:t>Hodgkin</a:t>
            </a:r>
            <a:r>
              <a:rPr lang="el-GR" altLang="el-GR" sz="2000" dirty="0"/>
              <a:t>'</a:t>
            </a:r>
            <a:r>
              <a:rPr lang="en-GB" altLang="el-GR" sz="2000" dirty="0"/>
              <a:t>s </a:t>
            </a:r>
            <a:r>
              <a:rPr lang="el-GR" altLang="el-GR" sz="2000" dirty="0"/>
              <a:t>λεμφώματος λεπτού εντέρου (</a:t>
            </a:r>
            <a:r>
              <a:rPr lang="en-GB" altLang="el-GR" sz="2000" dirty="0"/>
              <a:t>non</a:t>
            </a:r>
            <a:r>
              <a:rPr lang="el-GR" altLang="el-GR" sz="2000" dirty="0"/>
              <a:t>-</a:t>
            </a:r>
            <a:r>
              <a:rPr lang="en-GB" altLang="el-GR" sz="2000" dirty="0"/>
              <a:t>Hodgkin</a:t>
            </a:r>
            <a:r>
              <a:rPr lang="el-GR" altLang="el-GR" sz="2000" dirty="0"/>
              <a:t>'</a:t>
            </a:r>
            <a:r>
              <a:rPr lang="en-GB" altLang="el-GR" sz="2000" dirty="0"/>
              <a:t>s lymphoma</a:t>
            </a:r>
            <a:r>
              <a:rPr lang="el-GR" altLang="el-GR" sz="2000" dirty="0"/>
              <a:t>). Διακρίνονται τα μεγάλα μπλέ μη-</a:t>
            </a:r>
            <a:r>
              <a:rPr lang="en-GB" altLang="el-GR" sz="2000" dirty="0"/>
              <a:t>Hodgkin</a:t>
            </a:r>
            <a:r>
              <a:rPr lang="el-GR" altLang="el-GR" sz="2000" dirty="0"/>
              <a:t>'</a:t>
            </a:r>
            <a:r>
              <a:rPr lang="en-GB" altLang="el-GR" sz="2000" dirty="0"/>
              <a:t>s </a:t>
            </a:r>
            <a:r>
              <a:rPr lang="el-GR" altLang="el-GR" sz="2000" dirty="0"/>
              <a:t>νεοπλασματικά κύτταρα που διηθούν τον βλεννογόνο.</a:t>
            </a:r>
          </a:p>
        </p:txBody>
      </p:sp>
      <p:pic>
        <p:nvPicPr>
          <p:cNvPr id="159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121177" cy="417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296924"/>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2475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el-GR" altLang="el-GR" sz="3200" dirty="0">
                <a:solidFill>
                  <a:prstClr val="black"/>
                </a:solidFill>
              </a:rPr>
              <a:t>Μη-</a:t>
            </a:r>
            <a:r>
              <a:rPr lang="en-GB" altLang="el-GR" sz="3200" dirty="0">
                <a:solidFill>
                  <a:prstClr val="black"/>
                </a:solidFill>
              </a:rPr>
              <a:t>Hodgkin</a:t>
            </a:r>
            <a:r>
              <a:rPr lang="el-GR" altLang="el-GR" sz="3200" dirty="0">
                <a:solidFill>
                  <a:prstClr val="black"/>
                </a:solidFill>
              </a:rPr>
              <a:t>'</a:t>
            </a:r>
            <a:r>
              <a:rPr lang="en-GB" altLang="el-GR" sz="3200" dirty="0">
                <a:solidFill>
                  <a:prstClr val="black"/>
                </a:solidFill>
              </a:rPr>
              <a:t>s </a:t>
            </a:r>
            <a:r>
              <a:rPr lang="el-GR" altLang="el-GR" sz="3200" dirty="0">
                <a:solidFill>
                  <a:prstClr val="black"/>
                </a:solidFill>
              </a:rPr>
              <a:t>λέμφωμα λεπτού εντέρου </a:t>
            </a:r>
            <a:r>
              <a:rPr lang="el-GR" altLang="el-GR" sz="3000" b="0" dirty="0" smtClean="0">
                <a:solidFill>
                  <a:prstClr val="black"/>
                </a:solidFill>
              </a:rPr>
              <a:t>2/2</a:t>
            </a:r>
            <a:endParaRPr lang="el-GR" altLang="el-GR" dirty="0">
              <a:solidFill>
                <a:srgbClr val="FF9900"/>
              </a:solidFill>
            </a:endParaRPr>
          </a:p>
        </p:txBody>
      </p:sp>
      <p:sp>
        <p:nvSpPr>
          <p:cNvPr id="158723" name="Rectangle 3"/>
          <p:cNvSpPr>
            <a:spLocks noGrp="1" noChangeArrowheads="1"/>
          </p:cNvSpPr>
          <p:nvPr>
            <p:ph idx="1"/>
          </p:nvPr>
        </p:nvSpPr>
        <p:spPr/>
        <p:txBody>
          <a:bodyPr>
            <a:normAutofit/>
          </a:bodyPr>
          <a:lstStyle/>
          <a:p>
            <a:pPr marL="0" indent="0">
              <a:buNone/>
            </a:pPr>
            <a:r>
              <a:rPr lang="el-GR" altLang="el-GR" sz="2000" dirty="0" smtClean="0"/>
              <a:t>Μη-</a:t>
            </a:r>
            <a:r>
              <a:rPr lang="en-GB" altLang="el-GR" sz="2000" dirty="0"/>
              <a:t>Hodgkin</a:t>
            </a:r>
            <a:r>
              <a:rPr lang="el-GR" altLang="el-GR" sz="2000" dirty="0"/>
              <a:t>'</a:t>
            </a:r>
            <a:r>
              <a:rPr lang="en-GB" altLang="el-GR" sz="2000" dirty="0"/>
              <a:t>s </a:t>
            </a:r>
            <a:r>
              <a:rPr lang="el-GR" altLang="el-GR" sz="2000" dirty="0"/>
              <a:t>λέμφωμα λεπτού εντέρου σε μεγαλύτερη μεγέθυνση. Τα νεοπλασματικά κύτταρα έχουν εμφανές συμπαγές δίκτυο χρωματίνης και πυρήνια με σποραδικές μιτωτικές μορφές. </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6168"/>
            <a:ext cx="6697241" cy="40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5936" y="634313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2170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r>
              <a:rPr lang="el-GR" altLang="el-GR" dirty="0" smtClean="0"/>
              <a:t>Νόσος </a:t>
            </a:r>
            <a:r>
              <a:rPr lang="el-GR" altLang="el-GR" dirty="0"/>
              <a:t>του </a:t>
            </a:r>
            <a:r>
              <a:rPr lang="en-GB" altLang="el-GR" dirty="0"/>
              <a:t>Crohn</a:t>
            </a:r>
            <a:endParaRPr lang="el-GR" altLang="el-GR" dirty="0">
              <a:solidFill>
                <a:srgbClr val="FF9900"/>
              </a:solidFill>
            </a:endParaRPr>
          </a:p>
        </p:txBody>
      </p:sp>
      <p:sp>
        <p:nvSpPr>
          <p:cNvPr id="157699" name="Rectangle 3"/>
          <p:cNvSpPr>
            <a:spLocks noGrp="1" noChangeArrowheads="1"/>
          </p:cNvSpPr>
          <p:nvPr>
            <p:ph idx="1"/>
          </p:nvPr>
        </p:nvSpPr>
        <p:spPr>
          <a:xfrm>
            <a:off x="457200" y="1196752"/>
            <a:ext cx="2746648" cy="5040560"/>
          </a:xfrm>
        </p:spPr>
        <p:txBody>
          <a:bodyPr/>
          <a:lstStyle/>
          <a:p>
            <a:pPr marL="0" indent="0">
              <a:buNone/>
            </a:pPr>
            <a:r>
              <a:rPr lang="el-GR" altLang="el-GR" sz="2000" dirty="0" smtClean="0"/>
              <a:t>Ιστολογικά </a:t>
            </a:r>
            <a:r>
              <a:rPr lang="el-GR" altLang="el-GR" sz="2000" dirty="0"/>
              <a:t>η νόσος του </a:t>
            </a:r>
            <a:r>
              <a:rPr lang="en-GB" altLang="el-GR" sz="2000" dirty="0"/>
              <a:t>Crohn </a:t>
            </a:r>
            <a:r>
              <a:rPr lang="el-GR" altLang="el-GR" sz="2000" dirty="0"/>
              <a:t>χαρακτηρίζεται από ειδικού τύπου φλεγμονή. </a:t>
            </a:r>
            <a:endParaRPr lang="el-GR" altLang="el-GR" sz="2000" dirty="0" smtClean="0"/>
          </a:p>
          <a:p>
            <a:pPr marL="0" indent="0">
              <a:spcBef>
                <a:spcPts val="1800"/>
              </a:spcBef>
              <a:buNone/>
            </a:pPr>
            <a:r>
              <a:rPr lang="el-GR" altLang="el-GR" sz="2000" dirty="0" smtClean="0"/>
              <a:t>Τα </a:t>
            </a:r>
            <a:r>
              <a:rPr lang="el-GR" altLang="el-GR" sz="2000" dirty="0"/>
              <a:t>φλεγμονώδη κύτταρα (μπλέ διηθήσεις), εκτείνονται από τον βλεννογόνιο χιτώνα στον υποβλεννογόνιο και </a:t>
            </a:r>
            <a:r>
              <a:rPr lang="el-GR" altLang="el-GR" sz="2000" dirty="0" smtClean="0"/>
              <a:t>μυϊκό.</a:t>
            </a:r>
            <a:endParaRPr lang="el-GR" altLang="el-GR" sz="2000" dirty="0"/>
          </a:p>
        </p:txBody>
      </p:sp>
      <p:pic>
        <p:nvPicPr>
          <p:cNvPr id="15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79859"/>
            <a:ext cx="548279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924308"/>
            <a:ext cx="8280920" cy="1015663"/>
          </a:xfrm>
          <a:prstGeom prst="rect">
            <a:avLst/>
          </a:prstGeom>
        </p:spPr>
        <p:txBody>
          <a:bodyPr wrap="square">
            <a:spAutoFit/>
          </a:bodyPr>
          <a:lstStyle/>
          <a:p>
            <a:pPr marL="0" indent="0">
              <a:buNone/>
            </a:pPr>
            <a:r>
              <a:rPr lang="el-GR" altLang="el-GR" sz="2000" dirty="0" smtClean="0">
                <a:latin typeface="+mn-lt"/>
              </a:rPr>
              <a:t>Εμφανίζονται </a:t>
            </a:r>
            <a:r>
              <a:rPr lang="el-GR" altLang="el-GR" sz="2000" dirty="0">
                <a:latin typeface="+mn-lt"/>
              </a:rPr>
              <a:t>ως οζώδεις φλεγμονώδεις διηθήσεις αποτελούμενες από αραιοχρωματικά κοκκιωματώδη κέντρα  στην επιφάνεια του ορρογόνου χιτώνα.</a:t>
            </a:r>
          </a:p>
        </p:txBody>
      </p:sp>
      <p:sp>
        <p:nvSpPr>
          <p:cNvPr id="6" name="Rectangle 5"/>
          <p:cNvSpPr/>
          <p:nvPr/>
        </p:nvSpPr>
        <p:spPr>
          <a:xfrm>
            <a:off x="3419872" y="444821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444504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l-GR" altLang="el-GR" dirty="0" smtClean="0"/>
              <a:t>Κοκκιωματώδης </a:t>
            </a:r>
            <a:r>
              <a:rPr lang="el-GR" altLang="el-GR" dirty="0"/>
              <a:t>χαρακτήρας της φλεγμονής της νόσου του Crohn</a:t>
            </a:r>
          </a:p>
        </p:txBody>
      </p:sp>
      <p:sp>
        <p:nvSpPr>
          <p:cNvPr id="156675" name="Rectangle 3"/>
          <p:cNvSpPr>
            <a:spLocks noGrp="1" noChangeArrowheads="1"/>
          </p:cNvSpPr>
          <p:nvPr>
            <p:ph idx="1"/>
          </p:nvPr>
        </p:nvSpPr>
        <p:spPr/>
        <p:txBody>
          <a:bodyPr>
            <a:normAutofit/>
          </a:bodyPr>
          <a:lstStyle/>
          <a:p>
            <a:pPr marL="0" indent="0">
              <a:spcBef>
                <a:spcPts val="0"/>
              </a:spcBef>
              <a:buNone/>
            </a:pPr>
            <a:r>
              <a:rPr lang="el-GR" altLang="el-GR" sz="2000" dirty="0"/>
              <a:t>Σε μεγαλύτερη μεγέθυνση ο κοκκιωματώδης χαρακτήρας της φλεγμονής της νόσου του Crohn. Παρατηρούνται επιθηλιοειδή κύτταρα, γιγαντοκύτταρα (πολυπήρυνα κύτταρα στο αριστερό πάνω και δεξί κάτω τμήμα της εικόνας), και πολλά λεμφοκύτταρα. Ειδικές χρώσεις για την ανεύρεση μικροοργανισμών είναι αρνητικές. </a:t>
            </a:r>
          </a:p>
          <a:p>
            <a:pPr marL="0" indent="0">
              <a:spcBef>
                <a:spcPts val="0"/>
              </a:spcBef>
              <a:buNone/>
            </a:pPr>
            <a:endParaRPr lang="el-GR" altLang="el-GR" sz="2000" dirty="0"/>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924944"/>
            <a:ext cx="6048672" cy="33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59725"/>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63571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l-GR" altLang="el-GR" dirty="0" smtClean="0"/>
              <a:t>Σχηματισμός </a:t>
            </a:r>
            <a:r>
              <a:rPr lang="el-GR" altLang="el-GR" dirty="0"/>
              <a:t>συριγγίου στη νόσο του </a:t>
            </a:r>
            <a:r>
              <a:rPr lang="en-GB" altLang="el-GR" dirty="0"/>
              <a:t>Crohn</a:t>
            </a:r>
            <a:endParaRPr lang="el-GR" altLang="el-GR" sz="6000" dirty="0">
              <a:solidFill>
                <a:srgbClr val="FF9900"/>
              </a:solidFill>
            </a:endParaRPr>
          </a:p>
        </p:txBody>
      </p:sp>
      <p:sp>
        <p:nvSpPr>
          <p:cNvPr id="155651" name="Rectangle 3"/>
          <p:cNvSpPr>
            <a:spLocks noGrp="1" noChangeArrowheads="1"/>
          </p:cNvSpPr>
          <p:nvPr>
            <p:ph idx="1"/>
          </p:nvPr>
        </p:nvSpPr>
        <p:spPr>
          <a:xfrm>
            <a:off x="457200" y="1196752"/>
            <a:ext cx="8229600" cy="2088232"/>
          </a:xfrm>
        </p:spPr>
        <p:txBody>
          <a:bodyPr>
            <a:normAutofit/>
          </a:bodyPr>
          <a:lstStyle/>
          <a:p>
            <a:pPr marL="0" indent="0">
              <a:buNone/>
            </a:pPr>
            <a:r>
              <a:rPr lang="en-US" altLang="el-GR" sz="2000" dirty="0" smtClean="0"/>
              <a:t>I</a:t>
            </a:r>
            <a:r>
              <a:rPr lang="el-GR" altLang="el-GR" sz="2000" dirty="0"/>
              <a:t>στολογική εικόνα σχηματισμού συριγγίου στη νόσο του </a:t>
            </a:r>
            <a:r>
              <a:rPr lang="en-GB" altLang="el-GR" sz="2000" dirty="0"/>
              <a:t>Crohn</a:t>
            </a:r>
            <a:r>
              <a:rPr lang="el-GR" altLang="el-GR" sz="2000" dirty="0"/>
              <a:t> (</a:t>
            </a:r>
            <a:r>
              <a:rPr lang="en-GB" altLang="el-GR" sz="2000" dirty="0"/>
              <a:t>fistula</a:t>
            </a:r>
            <a:r>
              <a:rPr lang="el-GR" altLang="el-GR" sz="2000" dirty="0"/>
              <a:t>). Στο αριστερό τμήμα της εικόνας παρατηρείται επιμήκης σχισμή επεκτεινόμενη δια μέσου του βλεννογόνου στον υποβλεννογόνιο χιτώνα κατευθυνόμενη προς το μυϊκό τοίχωμα, το οποίο και θα σχηματίσει το συρίγγιο. Τα συρίγγια μπορούν να σχηματιστούν μεταξύ των εντερικών ελίκων, στην ουροδόχο κύστη, και στο δέρμα. </a:t>
            </a:r>
            <a:endParaRPr lang="el-GR" altLang="el-GR" sz="2000" dirty="0" smtClean="0"/>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27453"/>
            <a:ext cx="5167996" cy="284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3084756"/>
            <a:ext cx="2952328" cy="3170099"/>
          </a:xfrm>
          <a:prstGeom prst="rect">
            <a:avLst/>
          </a:prstGeom>
        </p:spPr>
        <p:txBody>
          <a:bodyPr wrap="square">
            <a:spAutoFit/>
          </a:bodyPr>
          <a:lstStyle/>
          <a:p>
            <a:pPr marL="0" indent="0">
              <a:buNone/>
            </a:pPr>
            <a:r>
              <a:rPr lang="el-GR" altLang="el-GR" sz="2000" dirty="0">
                <a:latin typeface="+mn-lt"/>
              </a:rPr>
              <a:t>Όταν η νόσος του </a:t>
            </a:r>
            <a:r>
              <a:rPr lang="en-GB" altLang="el-GR" sz="2000" dirty="0">
                <a:latin typeface="+mn-lt"/>
              </a:rPr>
              <a:t>Crohn</a:t>
            </a:r>
            <a:r>
              <a:rPr lang="el-GR" altLang="el-GR" sz="2000" dirty="0">
                <a:latin typeface="+mn-lt"/>
              </a:rPr>
              <a:t> (τελική ειλεϊτις), επεκταθεί και στο γειτονικό παχύ έντερο (ανιόν-εγκάρσιον-κατιόν-σιγμοειδές-ορθό κόλον), ο σχηματισμός περιορθικών (περιπρωκτικών) συριγγίων είναι συχνό εύρημα. </a:t>
            </a:r>
          </a:p>
        </p:txBody>
      </p:sp>
      <p:sp>
        <p:nvSpPr>
          <p:cNvPr id="6" name="Rectangle 5"/>
          <p:cNvSpPr/>
          <p:nvPr/>
        </p:nvSpPr>
        <p:spPr>
          <a:xfrm>
            <a:off x="3316380" y="602402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04663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r>
              <a:rPr lang="el-GR" altLang="el-GR" dirty="0" smtClean="0"/>
              <a:t>Φυσιολογικό βλεννογόνο </a:t>
            </a:r>
            <a:r>
              <a:rPr lang="el-GR" altLang="el-GR" dirty="0"/>
              <a:t>παχέος εντέρου</a:t>
            </a:r>
            <a:endParaRPr lang="el-GR" altLang="el-GR" dirty="0">
              <a:solidFill>
                <a:srgbClr val="FF9900"/>
              </a:solidFill>
            </a:endParaRPr>
          </a:p>
        </p:txBody>
      </p:sp>
      <p:sp>
        <p:nvSpPr>
          <p:cNvPr id="154627" name="Rectangle 3"/>
          <p:cNvSpPr>
            <a:spLocks noGrp="1" noChangeArrowheads="1"/>
          </p:cNvSpPr>
          <p:nvPr>
            <p:ph idx="1"/>
          </p:nvPr>
        </p:nvSpPr>
        <p:spPr>
          <a:xfrm>
            <a:off x="457200" y="1196752"/>
            <a:ext cx="8229600" cy="5040560"/>
          </a:xfrm>
        </p:spPr>
        <p:txBody>
          <a:bodyPr/>
          <a:lstStyle/>
          <a:p>
            <a:pPr marL="0" indent="0">
              <a:buNone/>
            </a:pPr>
            <a:r>
              <a:rPr lang="el-GR" altLang="el-GR" sz="2000" dirty="0" smtClean="0"/>
              <a:t>Ιστολογική </a:t>
            </a:r>
            <a:r>
              <a:rPr lang="el-GR" altLang="el-GR" sz="2000" dirty="0"/>
              <a:t>εικόνα φυσιολογικού βλεννογόνου παχέος εντέρου. Παρατηρούνται οι εντερικές κρύπτες που επικαλύπτονται από πολλά καλυκοειδή κύτταρα (</a:t>
            </a:r>
            <a:r>
              <a:rPr lang="en-GB" altLang="el-GR" sz="2000" dirty="0"/>
              <a:t>goblet cells</a:t>
            </a:r>
            <a:r>
              <a:rPr lang="el-GR" altLang="el-GR" sz="2000" dirty="0"/>
              <a:t>). Παρουσία λεμφοζιδίου στον υποβλεννογόνιο χιτώνα. </a:t>
            </a:r>
          </a:p>
        </p:txBody>
      </p:sp>
      <p:pic>
        <p:nvPicPr>
          <p:cNvPr id="154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513544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564904"/>
            <a:ext cx="2890664" cy="1938992"/>
          </a:xfrm>
          <a:prstGeom prst="rect">
            <a:avLst/>
          </a:prstGeom>
        </p:spPr>
        <p:txBody>
          <a:bodyPr wrap="square">
            <a:spAutoFit/>
          </a:bodyPr>
          <a:lstStyle/>
          <a:p>
            <a:pPr marL="0" indent="0">
              <a:buNone/>
            </a:pPr>
            <a:r>
              <a:rPr lang="el-GR" altLang="el-GR" sz="2000" dirty="0">
                <a:latin typeface="+mn-lt"/>
              </a:rPr>
              <a:t>Ο εντερικός λεμφικός ιστός (σκωληκοειδής απόφυση τυφλού, κ.ά.), αντιπροσωπεύει το μεγαλύτερο λεμφικό όργανο του σώματος..</a:t>
            </a:r>
          </a:p>
        </p:txBody>
      </p:sp>
      <p:sp>
        <p:nvSpPr>
          <p:cNvPr id="6" name="Rectangle 5"/>
          <p:cNvSpPr/>
          <p:nvPr/>
        </p:nvSpPr>
        <p:spPr>
          <a:xfrm>
            <a:off x="3010701" y="5651128"/>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087217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l-GR" altLang="el-GR" dirty="0" smtClean="0"/>
              <a:t>Οξεία σκωληκοειδίτιδα</a:t>
            </a:r>
            <a:endParaRPr lang="el-GR" altLang="el-GR" dirty="0">
              <a:solidFill>
                <a:srgbClr val="FF9900"/>
              </a:solidFill>
            </a:endParaRPr>
          </a:p>
        </p:txBody>
      </p:sp>
      <p:sp>
        <p:nvSpPr>
          <p:cNvPr id="15360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οξείας σκωληκοειδίτιδας. Παρουσία εξέλκωσης του εντερικού βλεννογόνου πληρούμενης από εκτεταμένο φλεγμονώδες εξίδρωμα αποτελούμενο από ουδετερόφιλα λευκοκύτταρα.</a:t>
            </a:r>
          </a:p>
        </p:txBody>
      </p:sp>
      <p:pic>
        <p:nvPicPr>
          <p:cNvPr id="153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400402" cy="3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74077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90297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el-GR" altLang="el-GR" dirty="0" smtClean="0"/>
              <a:t>Ελκώδης </a:t>
            </a:r>
            <a:r>
              <a:rPr lang="el-GR" altLang="el-GR" dirty="0" smtClean="0"/>
              <a:t>κολίτιδα </a:t>
            </a:r>
            <a:r>
              <a:rPr lang="el-GR" altLang="el-GR" sz="3200" b="0" dirty="0" smtClean="0"/>
              <a:t>1/2</a:t>
            </a:r>
            <a:endParaRPr lang="el-GR" altLang="el-GR" sz="3200" b="0" dirty="0">
              <a:solidFill>
                <a:srgbClr val="FF9900"/>
              </a:solidFill>
            </a:endParaRPr>
          </a:p>
        </p:txBody>
      </p:sp>
      <p:sp>
        <p:nvSpPr>
          <p:cNvPr id="152579"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ελκώδους κολίτιδας. Παρατηρούνται ψευδοπολύποδες εμφανιζόμενοι ως εξέρυθρες προσεκβολές του φλεγμαίνοντα εντερικού βλεννογόνου. Μεταξύ των ψευδοπολυπόδων παρατηρείται μόνο </a:t>
            </a:r>
            <a:r>
              <a:rPr lang="el-GR" altLang="el-GR" sz="2000" dirty="0" smtClean="0"/>
              <a:t>μυϊκός </a:t>
            </a:r>
            <a:r>
              <a:rPr lang="el-GR" altLang="el-GR" sz="2000" dirty="0"/>
              <a:t>χιτώνας.</a:t>
            </a:r>
          </a:p>
        </p:txBody>
      </p:sp>
      <p:pic>
        <p:nvPicPr>
          <p:cNvPr id="152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1"/>
            <a:ext cx="5401097" cy="35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3560" y="612877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48947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l-GR" altLang="el-GR" dirty="0"/>
              <a:t>Ελκώδης </a:t>
            </a:r>
            <a:r>
              <a:rPr lang="el-GR" altLang="el-GR" dirty="0" smtClean="0"/>
              <a:t>κολίτιδα </a:t>
            </a:r>
            <a:r>
              <a:rPr lang="el-GR" altLang="el-GR" sz="3200" b="0" dirty="0" smtClean="0">
                <a:solidFill>
                  <a:prstClr val="black"/>
                </a:solidFill>
              </a:rPr>
              <a:t>2</a:t>
            </a:r>
            <a:r>
              <a:rPr lang="el-GR" altLang="el-GR" sz="3200" b="0" dirty="0" smtClean="0">
                <a:solidFill>
                  <a:prstClr val="black"/>
                </a:solidFill>
              </a:rPr>
              <a:t>/2</a:t>
            </a:r>
            <a:endParaRPr lang="el-GR" altLang="el-GR" dirty="0">
              <a:solidFill>
                <a:srgbClr val="FF9900"/>
              </a:solidFill>
            </a:endParaRPr>
          </a:p>
        </p:txBody>
      </p:sp>
      <p:sp>
        <p:nvSpPr>
          <p:cNvPr id="15155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εκλώδους κολίτιδας σε μεγάλη μεγέθυνση. Παρατηρείται η έντονη φλεγμονώδης διήθηση του εντερικού βλεννογόνου. Το επιθήλιο του εντερικού βλεννογόνου εμφανίζει απουσία των καλυκοειδών κυττάρων. </a:t>
            </a:r>
          </a:p>
        </p:txBody>
      </p:sp>
      <p:pic>
        <p:nvPicPr>
          <p:cNvPr id="151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514848"/>
            <a:ext cx="5432413" cy="306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91541"/>
            <a:ext cx="3096344" cy="3477875"/>
          </a:xfrm>
          <a:prstGeom prst="rect">
            <a:avLst/>
          </a:prstGeom>
        </p:spPr>
        <p:txBody>
          <a:bodyPr wrap="square">
            <a:spAutoFit/>
          </a:bodyPr>
          <a:lstStyle/>
          <a:p>
            <a:pPr marL="0" indent="0">
              <a:buNone/>
            </a:pPr>
            <a:r>
              <a:rPr lang="el-GR" altLang="el-GR" sz="2000" dirty="0">
                <a:latin typeface="+mn-lt"/>
              </a:rPr>
              <a:t>Φλεγμονώδες εξίδρωμα παρατηρείται στην επιφάνεια του βλεννογόνου του παχέος εντέρου αποτελούμενο από κυτταρικά στοιχεία οξείας (ουδετερόφιλα και λίγα ηωσινόφιλα λευκοκύτταρα) και χρόνιας φλεγμονής (λεμφοκύτταρα και πλασματοκύτταρα).</a:t>
            </a:r>
          </a:p>
        </p:txBody>
      </p:sp>
      <p:sp>
        <p:nvSpPr>
          <p:cNvPr id="6" name="Rectangle 5"/>
          <p:cNvSpPr/>
          <p:nvPr/>
        </p:nvSpPr>
        <p:spPr>
          <a:xfrm>
            <a:off x="3489804" y="558375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319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Οισοφάγος </a:t>
            </a:r>
            <a:r>
              <a:rPr lang="el-GR" dirty="0"/>
              <a:t>του Barrett</a:t>
            </a:r>
          </a:p>
        </p:txBody>
      </p:sp>
      <p:sp>
        <p:nvSpPr>
          <p:cNvPr id="3" name="Content Placeholder 2"/>
          <p:cNvSpPr>
            <a:spLocks noGrp="1"/>
          </p:cNvSpPr>
          <p:nvPr>
            <p:ph idx="1"/>
          </p:nvPr>
        </p:nvSpPr>
        <p:spPr>
          <a:xfrm>
            <a:off x="6300192" y="1196752"/>
            <a:ext cx="2602706" cy="5040560"/>
          </a:xfrm>
        </p:spPr>
        <p:txBody>
          <a:bodyPr>
            <a:normAutofit/>
          </a:bodyPr>
          <a:lstStyle/>
          <a:p>
            <a:pPr marL="0" indent="0">
              <a:buNone/>
            </a:pPr>
            <a:r>
              <a:rPr lang="el-GR" sz="2000" dirty="0"/>
              <a:t>Ιστολογική εικόνα οισοφάγου του Barrett, ο οποίος και αποτελεί αιτία οισοφαγίτιδας. </a:t>
            </a:r>
            <a:endParaRPr lang="en-US" sz="2000" dirty="0" smtClean="0"/>
          </a:p>
          <a:p>
            <a:pPr marL="0" indent="0">
              <a:buNone/>
            </a:pPr>
            <a:r>
              <a:rPr lang="el-GR" sz="2000" dirty="0" smtClean="0"/>
              <a:t>Παρατηρείται </a:t>
            </a:r>
            <a:r>
              <a:rPr lang="el-GR" sz="2000" dirty="0"/>
              <a:t>γαστρικού τύπου βλεννογόνος πάνω από  την γαστροοισοφαγική ένωση.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1555"/>
            <a:ext cx="5892446" cy="32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1520" y="5085184"/>
            <a:ext cx="8352928" cy="1631216"/>
          </a:xfrm>
          <a:prstGeom prst="rect">
            <a:avLst/>
          </a:prstGeom>
        </p:spPr>
        <p:txBody>
          <a:bodyPr wrap="square">
            <a:spAutoFit/>
          </a:bodyPr>
          <a:lstStyle/>
          <a:p>
            <a:pPr marL="0" indent="0">
              <a:buNone/>
            </a:pPr>
            <a:r>
              <a:rPr lang="el-GR" sz="2000" dirty="0">
                <a:latin typeface="+mn-lt"/>
              </a:rPr>
              <a:t>Στο αριστερό τμήμα της εικόνας υπάρχει κυλινδρικό επιθήλιο ενώ στο δεξί τμήμα της εμφανίζεται πολύστιβο πλακώδες επιθήλιο. </a:t>
            </a:r>
            <a:endParaRPr lang="en-US" sz="2000" dirty="0" smtClean="0">
              <a:latin typeface="+mn-lt"/>
            </a:endParaRPr>
          </a:p>
          <a:p>
            <a:pPr marL="0" indent="0">
              <a:buNone/>
            </a:pPr>
            <a:r>
              <a:rPr lang="el-GR" sz="2000" dirty="0" smtClean="0">
                <a:latin typeface="+mn-lt"/>
              </a:rPr>
              <a:t>Ο </a:t>
            </a:r>
            <a:r>
              <a:rPr lang="el-GR" sz="2000" dirty="0">
                <a:latin typeface="+mn-lt"/>
              </a:rPr>
              <a:t>βλεννογόνος είναι χαρακτηριστικός του βλεννογόνου του Barrett, γιατί εμφανίζει επίσης και εντερική μεταπλασία (παρουσία καλυκοειδών κυττάρων=goblet cells) στο μονόστιβο κυλινδρικό επιθήλιό του.</a:t>
            </a:r>
          </a:p>
        </p:txBody>
      </p:sp>
      <p:sp>
        <p:nvSpPr>
          <p:cNvPr id="9" name="Rectangle 8"/>
          <p:cNvSpPr/>
          <p:nvPr/>
        </p:nvSpPr>
        <p:spPr>
          <a:xfrm>
            <a:off x="233608" y="4548160"/>
            <a:ext cx="598236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244947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l-GR" altLang="el-GR" dirty="0" smtClean="0"/>
              <a:t>Κρύπτες (</a:t>
            </a:r>
            <a:r>
              <a:rPr lang="en-GB" altLang="el-GR" dirty="0" smtClean="0"/>
              <a:t>crypt abscesses</a:t>
            </a:r>
            <a:r>
              <a:rPr lang="el-GR" altLang="el-GR" dirty="0" smtClean="0"/>
              <a:t>)</a:t>
            </a:r>
            <a:endParaRPr lang="el-GR" altLang="el-GR" dirty="0">
              <a:solidFill>
                <a:srgbClr val="FF9900"/>
              </a:solidFill>
            </a:endParaRPr>
          </a:p>
        </p:txBody>
      </p:sp>
      <p:sp>
        <p:nvSpPr>
          <p:cNvPr id="150531" name="Rectangle 3"/>
          <p:cNvSpPr>
            <a:spLocks noGrp="1" noChangeArrowheads="1"/>
          </p:cNvSpPr>
          <p:nvPr>
            <p:ph idx="1"/>
          </p:nvPr>
        </p:nvSpPr>
        <p:spPr>
          <a:xfrm>
            <a:off x="6012160" y="1196752"/>
            <a:ext cx="2674640" cy="5040560"/>
          </a:xfrm>
        </p:spPr>
        <p:txBody>
          <a:bodyPr>
            <a:noAutofit/>
          </a:bodyPr>
          <a:lstStyle/>
          <a:p>
            <a:pPr marL="0" indent="0">
              <a:buNone/>
            </a:pPr>
            <a:r>
              <a:rPr lang="el-GR" altLang="el-GR" sz="2000" dirty="0" smtClean="0"/>
              <a:t>Ιστολογική </a:t>
            </a:r>
            <a:r>
              <a:rPr lang="el-GR" altLang="el-GR" sz="2000" dirty="0"/>
              <a:t>εικόνα σχηματισμού των χαρακτηριστικών  κρυπτών ("</a:t>
            </a:r>
            <a:r>
              <a:rPr lang="en-GB" altLang="el-GR" sz="2000" dirty="0"/>
              <a:t>crypt abscesses</a:t>
            </a:r>
            <a:r>
              <a:rPr lang="el-GR" altLang="el-GR" sz="2000" dirty="0"/>
              <a:t>") με </a:t>
            </a:r>
            <a:r>
              <a:rPr lang="el-GR" altLang="el-GR" sz="2000" dirty="0" smtClean="0"/>
              <a:t>αποστημάτι</a:t>
            </a:r>
            <a:r>
              <a:rPr lang="el-GR" altLang="el-GR" sz="2000" dirty="0" smtClean="0"/>
              <a:t>α</a:t>
            </a:r>
            <a:r>
              <a:rPr lang="el-GR" altLang="el-GR" sz="2000" dirty="0" smtClean="0"/>
              <a:t> </a:t>
            </a:r>
            <a:r>
              <a:rPr lang="el-GR" altLang="el-GR" sz="2000" dirty="0"/>
              <a:t>του βλεννογόνου του παχέος εντέρου στην οξεία φάση της ελκώδους κολίτιδας. </a:t>
            </a:r>
          </a:p>
        </p:txBody>
      </p:sp>
      <p:pic>
        <p:nvPicPr>
          <p:cNvPr id="150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10" y="1340768"/>
            <a:ext cx="5517495" cy="28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6178" y="4611142"/>
            <a:ext cx="8640960" cy="1938992"/>
          </a:xfrm>
          <a:prstGeom prst="rect">
            <a:avLst/>
          </a:prstGeom>
        </p:spPr>
        <p:txBody>
          <a:bodyPr wrap="square">
            <a:spAutoFit/>
          </a:bodyPr>
          <a:lstStyle/>
          <a:p>
            <a:pPr marL="0" indent="0">
              <a:buNone/>
            </a:pPr>
            <a:r>
              <a:rPr lang="el-GR" altLang="el-GR" sz="2000" dirty="0">
                <a:latin typeface="+mn-lt"/>
              </a:rPr>
              <a:t>Παρατηρείται ουδετερόφιλο εξίδρωμα (από πολυμορφοπύρηνα λευκοκύτταρα) μέσα στους αυλούς των εντερικών αδενίων. Ο υποβλεννογόνιος χιτώνας εμφανίζει έντονη φλεγμονώδη διήθηση. </a:t>
            </a:r>
            <a:endParaRPr lang="el-GR" altLang="el-GR" sz="2000" dirty="0" smtClean="0">
              <a:latin typeface="+mn-lt"/>
            </a:endParaRPr>
          </a:p>
          <a:p>
            <a:pPr marL="0" indent="0">
              <a:buNone/>
            </a:pPr>
            <a:r>
              <a:rPr lang="el-GR" altLang="el-GR" sz="2000" dirty="0" smtClean="0">
                <a:latin typeface="+mn-lt"/>
              </a:rPr>
              <a:t>Τα </a:t>
            </a:r>
            <a:r>
              <a:rPr lang="el-GR" altLang="el-GR" sz="2000" dirty="0">
                <a:latin typeface="+mn-lt"/>
              </a:rPr>
              <a:t>αδένια εμφανίζουν έλλειψη των καλυκοειδών κυττάρων (</a:t>
            </a:r>
            <a:r>
              <a:rPr lang="en-GB" altLang="el-GR" sz="2000" dirty="0">
                <a:latin typeface="+mn-lt"/>
              </a:rPr>
              <a:t>goblet cells</a:t>
            </a:r>
            <a:r>
              <a:rPr lang="el-GR" altLang="el-GR" sz="2000" dirty="0">
                <a:latin typeface="+mn-lt"/>
              </a:rPr>
              <a:t>), ενώ οι πυρήνες των κυττάρων είναι υπερχρωματικοί και παρουσιάζουν ατυπία ως αποτέλεσμα της φλεγμονώδους επεξεργασίας. </a:t>
            </a:r>
          </a:p>
        </p:txBody>
      </p:sp>
      <p:sp>
        <p:nvSpPr>
          <p:cNvPr id="6" name="Rectangle 5"/>
          <p:cNvSpPr/>
          <p:nvPr/>
        </p:nvSpPr>
        <p:spPr>
          <a:xfrm>
            <a:off x="276178" y="414947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86263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a:bodyPr>
          <a:lstStyle/>
          <a:p>
            <a:r>
              <a:rPr lang="el-GR" altLang="el-GR" dirty="0" smtClean="0"/>
              <a:t>Αδενωματώδης πολύποδας</a:t>
            </a:r>
            <a:endParaRPr lang="el-GR" altLang="el-GR" dirty="0">
              <a:solidFill>
                <a:srgbClr val="FF9900"/>
              </a:solidFill>
            </a:endParaRPr>
          </a:p>
        </p:txBody>
      </p:sp>
      <p:sp>
        <p:nvSpPr>
          <p:cNvPr id="149507"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αδενωματώδους πολύποδα με αιμορραγική επιφάνεια (παρουσία μικροσκοπικής αιμόρροιας στα κόπρανα) και επιμήκη στενό μίσχο. Το μέγεθος του πολύποδα είναι μεγαλύτερο των 2 </a:t>
            </a:r>
            <a:r>
              <a:rPr lang="en-GB" altLang="el-GR" sz="2000" dirty="0"/>
              <a:t>cm</a:t>
            </a:r>
            <a:r>
              <a:rPr lang="el-GR" altLang="el-GR" sz="2000" dirty="0"/>
              <a:t>, γεγονός που μπορεί να κρύβει δυνατότητα κακοήθους εξαλλαγής, η ιστολογική όμως εξέταση ήταν αρνητική (καλοήθης).</a:t>
            </a:r>
          </a:p>
        </p:txBody>
      </p:sp>
      <p:pic>
        <p:nvPicPr>
          <p:cNvPr id="149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16312"/>
            <a:ext cx="5236457" cy="33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5489" y="6228259"/>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6214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l-GR" altLang="el-GR" dirty="0" smtClean="0"/>
              <a:t>Πολλαπλοί αδενωματώδεις πολύποδες </a:t>
            </a:r>
            <a:r>
              <a:rPr lang="el-GR" altLang="el-GR" dirty="0"/>
              <a:t>του τυφλού</a:t>
            </a:r>
            <a:endParaRPr lang="el-GR" altLang="el-GR" dirty="0">
              <a:solidFill>
                <a:srgbClr val="FF9900"/>
              </a:solidFill>
            </a:endParaRPr>
          </a:p>
        </p:txBody>
      </p:sp>
      <p:sp>
        <p:nvSpPr>
          <p:cNvPr id="148483"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πολλαπλών αδενωματωδών πολυπόδων του τυφλού. Μικρό</a:t>
            </a:r>
            <a:r>
              <a:rPr lang="en-GB" altLang="el-GR" sz="2000" dirty="0"/>
              <a:t> </a:t>
            </a:r>
            <a:r>
              <a:rPr lang="el-GR" altLang="el-GR" sz="2000" dirty="0"/>
              <a:t>τμήμα</a:t>
            </a:r>
            <a:r>
              <a:rPr lang="en-GB" altLang="el-GR" sz="2000" dirty="0"/>
              <a:t> </a:t>
            </a:r>
            <a:r>
              <a:rPr lang="el-GR" altLang="el-GR" sz="2000" dirty="0"/>
              <a:t>τελικού</a:t>
            </a:r>
            <a:r>
              <a:rPr lang="en-GB" altLang="el-GR" sz="2000" dirty="0"/>
              <a:t> </a:t>
            </a:r>
            <a:r>
              <a:rPr lang="el-GR" altLang="el-GR" sz="2000" dirty="0"/>
              <a:t>ειλεού</a:t>
            </a:r>
            <a:r>
              <a:rPr lang="en-GB" altLang="el-GR" sz="2000" dirty="0"/>
              <a:t> </a:t>
            </a:r>
            <a:r>
              <a:rPr lang="el-GR" altLang="el-GR" sz="2000" dirty="0"/>
              <a:t>παρατηρείται</a:t>
            </a:r>
            <a:r>
              <a:rPr lang="en-GB" altLang="el-GR" sz="2000" dirty="0"/>
              <a:t> </a:t>
            </a:r>
            <a:r>
              <a:rPr lang="el-GR" altLang="el-GR" sz="2000" dirty="0"/>
              <a:t>στο</a:t>
            </a:r>
            <a:r>
              <a:rPr lang="en-GB" altLang="el-GR" sz="2000" dirty="0"/>
              <a:t> </a:t>
            </a:r>
            <a:r>
              <a:rPr lang="el-GR" altLang="el-GR" sz="2000" dirty="0"/>
              <a:t>δεξιά</a:t>
            </a:r>
            <a:r>
              <a:rPr lang="en-GB" altLang="el-GR" sz="2000" dirty="0"/>
              <a:t>.</a:t>
            </a:r>
            <a:endParaRPr lang="el-GR" altLang="el-GR" sz="2000" dirty="0"/>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5328394" cy="30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5100144"/>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4333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r>
              <a:rPr lang="el-GR" altLang="el-GR" dirty="0" smtClean="0"/>
              <a:t>Οικογενής πολυποδίαση</a:t>
            </a:r>
            <a:endParaRPr lang="el-GR" altLang="el-GR" dirty="0">
              <a:solidFill>
                <a:srgbClr val="FF9900"/>
              </a:solidFill>
            </a:endParaRPr>
          </a:p>
        </p:txBody>
      </p:sp>
      <p:sp>
        <p:nvSpPr>
          <p:cNvPr id="147459"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οικογενούς πολυποδίασης όπου η επιφάνεια του βλεννογόνου του παχέος εντέρου καλύπτεται από πολυάριθμους αδενωματώδεις πολύποδες. Οι πολύποδες αυτοί ακόμα αν και είναι μικροί, έχουν υψηλό κίνδυνο ανάπτυξης αδενοκαρκινώματος (προληπτική κολεκτομή πριν την ηλικία των 20 ετών). </a:t>
            </a:r>
          </a:p>
        </p:txBody>
      </p:sp>
      <p:pic>
        <p:nvPicPr>
          <p:cNvPr id="147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4"/>
            <a:ext cx="5293456" cy="309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02086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20154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r>
              <a:rPr lang="el-GR" altLang="el-GR" dirty="0" smtClean="0"/>
              <a:t>Βλεννογόνο </a:t>
            </a:r>
            <a:r>
              <a:rPr lang="el-GR" altLang="el-GR" dirty="0"/>
              <a:t>παχέος </a:t>
            </a:r>
            <a:r>
              <a:rPr lang="el-GR" altLang="el-GR" dirty="0" smtClean="0"/>
              <a:t>εντέρου &amp; αδενωματώδης πολύποδας </a:t>
            </a:r>
            <a:endParaRPr lang="el-GR" altLang="el-GR" dirty="0">
              <a:solidFill>
                <a:srgbClr val="FF9900"/>
              </a:solidFill>
            </a:endParaRPr>
          </a:p>
        </p:txBody>
      </p:sp>
      <p:sp>
        <p:nvSpPr>
          <p:cNvPr id="146435" name="Rectangle 3"/>
          <p:cNvSpPr>
            <a:spLocks noGrp="1" noChangeArrowheads="1"/>
          </p:cNvSpPr>
          <p:nvPr>
            <p:ph idx="1"/>
          </p:nvPr>
        </p:nvSpPr>
        <p:spPr>
          <a:xfrm>
            <a:off x="457200" y="1196752"/>
            <a:ext cx="8003232" cy="5040560"/>
          </a:xfrm>
        </p:spPr>
        <p:txBody>
          <a:bodyPr/>
          <a:lstStyle/>
          <a:p>
            <a:pPr marL="0" indent="0">
              <a:buNone/>
            </a:pPr>
            <a:r>
              <a:rPr lang="el-GR" altLang="el-GR" sz="2000" dirty="0" smtClean="0"/>
              <a:t>Ιστολογική </a:t>
            </a:r>
            <a:r>
              <a:rPr lang="el-GR" altLang="el-GR" sz="2000" dirty="0"/>
              <a:t>εικόνα φυσιολογικού βλεννογόνου παχέος εντέρου (αριστερά) </a:t>
            </a:r>
            <a:r>
              <a:rPr lang="el-GR" altLang="el-GR" sz="2000" dirty="0" smtClean="0"/>
              <a:t>και </a:t>
            </a:r>
            <a:r>
              <a:rPr lang="el-GR" altLang="el-GR" sz="2000" dirty="0"/>
              <a:t>αδενωματώδους πολύποδος (σωληνώδες αδένωμα, δεξιά). </a:t>
            </a:r>
            <a:endParaRPr lang="el-GR" altLang="el-GR" sz="2000" dirty="0" smtClean="0"/>
          </a:p>
          <a:p>
            <a:pPr marL="0" indent="0">
              <a:buNone/>
            </a:pPr>
            <a:r>
              <a:rPr lang="el-GR" altLang="el-GR" sz="2000" dirty="0" smtClean="0"/>
              <a:t>Τα </a:t>
            </a:r>
            <a:r>
              <a:rPr lang="el-GR" altLang="el-GR" sz="2000" dirty="0"/>
              <a:t>νεοπλασματικά αδένια είναι ανώμαλα με </a:t>
            </a:r>
            <a:r>
              <a:rPr lang="el-GR" altLang="el-GR" sz="2000" dirty="0" smtClean="0"/>
              <a:t>βαθύ </a:t>
            </a:r>
            <a:r>
              <a:rPr lang="el-GR" altLang="el-GR" sz="2000" dirty="0"/>
              <a:t>χρωματικούς (υπερχρωματικούς) πυρήνες.</a:t>
            </a:r>
          </a:p>
        </p:txBody>
      </p:sp>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2227"/>
            <a:ext cx="5760640" cy="361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246478"/>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1741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l-GR" altLang="el-GR" dirty="0" smtClean="0"/>
              <a:t>Μικρός αδενωματώδης </a:t>
            </a:r>
            <a:r>
              <a:rPr lang="el-GR" altLang="el-GR" dirty="0"/>
              <a:t>πολύποδας</a:t>
            </a:r>
            <a:endParaRPr lang="el-GR" altLang="el-GR" dirty="0">
              <a:solidFill>
                <a:srgbClr val="FF9900"/>
              </a:solidFill>
            </a:endParaRPr>
          </a:p>
        </p:txBody>
      </p:sp>
      <p:sp>
        <p:nvSpPr>
          <p:cNvPr id="145411" name="Rectangle 3"/>
          <p:cNvSpPr>
            <a:spLocks noGrp="1" noChangeArrowheads="1"/>
          </p:cNvSpPr>
          <p:nvPr>
            <p:ph idx="1"/>
          </p:nvPr>
        </p:nvSpPr>
        <p:spPr>
          <a:xfrm>
            <a:off x="457200" y="1196752"/>
            <a:ext cx="3541528" cy="3240360"/>
          </a:xfrm>
        </p:spPr>
        <p:txBody>
          <a:bodyPr>
            <a:normAutofit/>
          </a:bodyPr>
          <a:lstStyle/>
          <a:p>
            <a:pPr marL="0" indent="0">
              <a:buNone/>
            </a:pPr>
            <a:r>
              <a:rPr lang="el-GR" altLang="el-GR" sz="2000" dirty="0" smtClean="0"/>
              <a:t>Ιστολογική </a:t>
            </a:r>
            <a:r>
              <a:rPr lang="el-GR" altLang="el-GR" sz="2000" dirty="0"/>
              <a:t>εικόνα μικρού αδενωματώδους πολύποδα (</a:t>
            </a:r>
            <a:r>
              <a:rPr lang="en-GB" altLang="el-GR" sz="2000" dirty="0"/>
              <a:t>tubular adenoma</a:t>
            </a:r>
            <a:r>
              <a:rPr lang="el-GR" altLang="el-GR" sz="2000" dirty="0"/>
              <a:t>=σωληνώδες αδένωμα) με μικρό μίσχο αποτελούμενο από συσσώρευση αδενίων ατάκτως διατασσομένων σε </a:t>
            </a:r>
            <a:r>
              <a:rPr lang="el-GR" altLang="el-GR" sz="2000" dirty="0" smtClean="0"/>
              <a:t>σχέση </a:t>
            </a:r>
            <a:r>
              <a:rPr lang="el-GR" altLang="el-GR" sz="2000" dirty="0"/>
              <a:t>με αυτά του υποκείμενου βλεννογόνου του παχέος εντέρου. </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728" y="1340768"/>
            <a:ext cx="489380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197" y="4466959"/>
            <a:ext cx="8435329" cy="1015663"/>
          </a:xfrm>
          <a:prstGeom prst="rect">
            <a:avLst/>
          </a:prstGeom>
        </p:spPr>
        <p:txBody>
          <a:bodyPr wrap="square">
            <a:spAutoFit/>
          </a:bodyPr>
          <a:lstStyle/>
          <a:p>
            <a:pPr marL="0" indent="0">
              <a:buNone/>
            </a:pPr>
            <a:r>
              <a:rPr lang="el-GR" altLang="el-GR" sz="2000" dirty="0">
                <a:latin typeface="+mn-lt"/>
              </a:rPr>
              <a:t>Τα καλυκοειδή κύτταρα είναι λιγότερα και τα κύτταρα του αδενικού επιθηλίου έχουν υπερχρωματικούς πυρήνες. Η νεοπλασία είναι περίγραπτη και πολύ καλά διαφοροποιημένη, χωρίς διήθηση της βάσης του μίσχου και καλοήθης.</a:t>
            </a:r>
          </a:p>
        </p:txBody>
      </p:sp>
      <p:sp>
        <p:nvSpPr>
          <p:cNvPr id="6" name="Rectangle 5"/>
          <p:cNvSpPr/>
          <p:nvPr/>
        </p:nvSpPr>
        <p:spPr>
          <a:xfrm>
            <a:off x="3887416" y="4005064"/>
            <a:ext cx="51490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79399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r>
              <a:rPr lang="el-GR" altLang="el-GR" dirty="0" smtClean="0"/>
              <a:t>Θηλώδες αδένωμα</a:t>
            </a:r>
            <a:endParaRPr lang="el-GR" altLang="el-GR" dirty="0">
              <a:solidFill>
                <a:srgbClr val="FF9900"/>
              </a:solidFill>
            </a:endParaRPr>
          </a:p>
        </p:txBody>
      </p:sp>
      <p:sp>
        <p:nvSpPr>
          <p:cNvPr id="144387" name="Rectangle 3"/>
          <p:cNvSpPr>
            <a:spLocks noGrp="1" noChangeArrowheads="1"/>
          </p:cNvSpPr>
          <p:nvPr>
            <p:ph idx="1"/>
          </p:nvPr>
        </p:nvSpPr>
        <p:spPr>
          <a:xfrm>
            <a:off x="457200" y="1196752"/>
            <a:ext cx="3178696" cy="5040560"/>
          </a:xfrm>
        </p:spPr>
        <p:txBody>
          <a:bodyPr/>
          <a:lstStyle/>
          <a:p>
            <a:pPr marL="0" indent="0">
              <a:buNone/>
            </a:pPr>
            <a:r>
              <a:rPr lang="el-GR" altLang="el-GR" sz="2000" dirty="0" smtClean="0"/>
              <a:t>Μακροσκοπική </a:t>
            </a:r>
            <a:r>
              <a:rPr lang="el-GR" altLang="el-GR" sz="2000" dirty="0"/>
              <a:t>εικόνα θηλώδους αδενώματος στην επιφάνεια του εντερικού βλεννογόνου (αριστερά) και σε διατομή (δεξιά). </a:t>
            </a:r>
            <a:endParaRPr lang="en-US" altLang="el-GR" sz="2000" dirty="0" smtClean="0"/>
          </a:p>
          <a:p>
            <a:pPr marL="0" indent="0">
              <a:buNone/>
            </a:pPr>
            <a:r>
              <a:rPr lang="el-GR" altLang="el-GR" sz="2000" dirty="0" smtClean="0"/>
              <a:t>Το </a:t>
            </a:r>
            <a:r>
              <a:rPr lang="el-GR" altLang="el-GR" sz="2000" dirty="0"/>
              <a:t>αδένωμα αυτό δεν είναι μισχωτό, και είναι μεγαλύτερο από σωληνώδες αδένωμα (αδενωματώδης πολύποδας). </a:t>
            </a:r>
          </a:p>
        </p:txBody>
      </p:sp>
      <p:pic>
        <p:nvPicPr>
          <p:cNvPr id="14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09697"/>
            <a:ext cx="5040040" cy="281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4707973"/>
            <a:ext cx="8496944" cy="707886"/>
          </a:xfrm>
          <a:prstGeom prst="rect">
            <a:avLst/>
          </a:prstGeom>
        </p:spPr>
        <p:txBody>
          <a:bodyPr wrap="square">
            <a:spAutoFit/>
          </a:bodyPr>
          <a:lstStyle/>
          <a:p>
            <a:pPr marL="0" indent="0">
              <a:buNone/>
            </a:pPr>
            <a:r>
              <a:rPr lang="el-GR" altLang="el-GR" sz="2000" dirty="0">
                <a:latin typeface="+mn-lt"/>
              </a:rPr>
              <a:t>Το θηλώδες αδένωμα έχει διάμετρο αρκετών εκατοστών, και δύναται να είναι πάνω από 10 </a:t>
            </a:r>
            <a:r>
              <a:rPr lang="en-GB" altLang="el-GR" sz="2000" dirty="0">
                <a:latin typeface="+mn-lt"/>
              </a:rPr>
              <a:t>cm</a:t>
            </a:r>
            <a:r>
              <a:rPr lang="el-GR" altLang="el-GR" sz="2000" dirty="0">
                <a:latin typeface="+mn-lt"/>
              </a:rPr>
              <a:t>. Στην κωλονοσκόπηση φαίνεται ένας άμισχος πολύποδας.</a:t>
            </a:r>
          </a:p>
        </p:txBody>
      </p:sp>
      <p:sp>
        <p:nvSpPr>
          <p:cNvPr id="6" name="Rectangle 5"/>
          <p:cNvSpPr/>
          <p:nvPr/>
        </p:nvSpPr>
        <p:spPr>
          <a:xfrm>
            <a:off x="3702888" y="4117525"/>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01997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r>
              <a:rPr lang="el-GR" altLang="el-GR" dirty="0" smtClean="0"/>
              <a:t>Άμισχος </a:t>
            </a:r>
            <a:r>
              <a:rPr lang="el-GR" altLang="el-GR" dirty="0"/>
              <a:t>πολύποδας</a:t>
            </a:r>
            <a:endParaRPr lang="el-GR" altLang="el-GR" dirty="0">
              <a:solidFill>
                <a:srgbClr val="FF9900"/>
              </a:solidFill>
            </a:endParaRPr>
          </a:p>
        </p:txBody>
      </p:sp>
      <p:sp>
        <p:nvSpPr>
          <p:cNvPr id="143363" name="Rectangle 3"/>
          <p:cNvSpPr>
            <a:spLocks noGrp="1" noChangeArrowheads="1"/>
          </p:cNvSpPr>
          <p:nvPr>
            <p:ph idx="1"/>
          </p:nvPr>
        </p:nvSpPr>
        <p:spPr/>
        <p:txBody>
          <a:bodyPr>
            <a:normAutofit/>
          </a:bodyPr>
          <a:lstStyle/>
          <a:p>
            <a:pPr marL="0" indent="0">
              <a:buNone/>
            </a:pPr>
            <a:r>
              <a:rPr lang="el-GR" altLang="el-GR" sz="2000" dirty="0"/>
              <a:t>Στην κωλονοσκόπηση φαίνεται ένας άμισχος πολύποδας.</a:t>
            </a:r>
          </a:p>
        </p:txBody>
      </p:sp>
      <p:pic>
        <p:nvPicPr>
          <p:cNvPr id="143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968032" cy="34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276" y="5164126"/>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36446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l-GR" altLang="el-GR" dirty="0"/>
              <a:t>Θηλώδες αδένωμα</a:t>
            </a:r>
            <a:endParaRPr lang="el-GR" altLang="el-GR" dirty="0">
              <a:solidFill>
                <a:srgbClr val="FF9900"/>
              </a:solidFill>
            </a:endParaRPr>
          </a:p>
        </p:txBody>
      </p:sp>
      <p:sp>
        <p:nvSpPr>
          <p:cNvPr id="142339" name="Rectangle 3"/>
          <p:cNvSpPr>
            <a:spLocks noGrp="1" noChangeArrowheads="1"/>
          </p:cNvSpPr>
          <p:nvPr>
            <p:ph idx="1"/>
          </p:nvPr>
        </p:nvSpPr>
        <p:spPr>
          <a:xfrm>
            <a:off x="457200" y="1196752"/>
            <a:ext cx="2890664" cy="5040560"/>
          </a:xfrm>
        </p:spPr>
        <p:txBody>
          <a:bodyPr/>
          <a:lstStyle/>
          <a:p>
            <a:pPr marL="0" indent="0">
              <a:buNone/>
            </a:pPr>
            <a:r>
              <a:rPr lang="el-GR" altLang="el-GR" sz="2000" dirty="0" smtClean="0"/>
              <a:t>Ιστολογική </a:t>
            </a:r>
            <a:r>
              <a:rPr lang="el-GR" altLang="el-GR" sz="2000" dirty="0"/>
              <a:t>εικόνα θηλώδους αδενώματος με προσεκβολή των θηλών ενδοαυλικά. Η σαν «κουνουπίδι» εμφάνιση του αδενώματος οφείλεται στους επιμήκεις αδενικούς σχηματισμούς που επικαλύπτονται από δυσπλαστικό επιθήλιο. </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13" y="1340768"/>
            <a:ext cx="554397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4941168"/>
            <a:ext cx="8640960" cy="1015663"/>
          </a:xfrm>
          <a:prstGeom prst="rect">
            <a:avLst/>
          </a:prstGeom>
        </p:spPr>
        <p:txBody>
          <a:bodyPr wrap="square">
            <a:spAutoFit/>
          </a:bodyPr>
          <a:lstStyle/>
          <a:p>
            <a:pPr marL="0" indent="0">
              <a:buNone/>
            </a:pPr>
            <a:r>
              <a:rPr lang="el-GR" altLang="el-GR" sz="2000" dirty="0">
                <a:latin typeface="+mn-lt"/>
              </a:rPr>
              <a:t>Αν και τα θηλώδη αδενώματα είναι λιγότερα συχνά σε από τους αδενωματώδεις πολύποδες, έχουν μεγαλύτερη πιθανότητα εξαλλαγής σε διηθητικό καρκίνωμα (περίπου σε ποσοστό 40%).</a:t>
            </a:r>
          </a:p>
        </p:txBody>
      </p:sp>
      <p:sp>
        <p:nvSpPr>
          <p:cNvPr id="6" name="Rectangle 5"/>
          <p:cNvSpPr/>
          <p:nvPr/>
        </p:nvSpPr>
        <p:spPr>
          <a:xfrm>
            <a:off x="3275856" y="447950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04898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l-GR" altLang="el-GR" dirty="0" smtClean="0"/>
              <a:t>Αδενοκαρκίνωμα </a:t>
            </a:r>
            <a:r>
              <a:rPr lang="el-GR" altLang="el-GR" dirty="0"/>
              <a:t>παχέος εντέρου</a:t>
            </a:r>
            <a:endParaRPr lang="el-GR" altLang="el-GR" dirty="0">
              <a:solidFill>
                <a:srgbClr val="FF9900"/>
              </a:solidFill>
            </a:endParaRPr>
          </a:p>
        </p:txBody>
      </p:sp>
      <p:sp>
        <p:nvSpPr>
          <p:cNvPr id="141315"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αδενοκαρκινώματος παχέος εντέρου αναπτυσσόμενου σε έδαφος θηλώδους αδενώματος. Η επιφάνεια του νεοπλάσματος είναι πολυποειδής και εξέρυθρος. Το νεόπλασμα εντοπίζεται στο σιγμοειδές κόλον και διαπιστώθηκε από την σιγμοειδοσκόπηση (αρνητική δακτυλική εξέταση).</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5256510" cy="32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5016" y="609587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9034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Αδενοκαρκινώμα </a:t>
            </a:r>
            <a:r>
              <a:rPr lang="el-GR" dirty="0"/>
              <a:t>οισοφάγου</a:t>
            </a:r>
          </a:p>
        </p:txBody>
      </p:sp>
      <p:sp>
        <p:nvSpPr>
          <p:cNvPr id="3" name="Content Placeholder 2"/>
          <p:cNvSpPr>
            <a:spLocks noGrp="1"/>
          </p:cNvSpPr>
          <p:nvPr>
            <p:ph idx="1"/>
          </p:nvPr>
        </p:nvSpPr>
        <p:spPr>
          <a:xfrm>
            <a:off x="457200" y="1196752"/>
            <a:ext cx="3178696" cy="5040560"/>
          </a:xfrm>
        </p:spPr>
        <p:txBody>
          <a:bodyPr>
            <a:normAutofit/>
          </a:bodyPr>
          <a:lstStyle/>
          <a:p>
            <a:pPr marL="0" indent="0">
              <a:buNone/>
            </a:pPr>
            <a:r>
              <a:rPr lang="el-GR" sz="2000" dirty="0"/>
              <a:t>Μικροσκοπική εικόνα σε μεγάλη μεγέθυνση (x200), αδενοκαρκινώματος οισοφάγου. Παρατηρούνται διηθητικές νησίδες νεοπλασματικών κυττάρων με άφθονο ροζ κυτταρόπλασμα και ευδιάκριτα κυτταρικά όρια, χαρακτηριστικές του τυπικού ακανθοκυτταρικού καρκίνου.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29" y="1340768"/>
            <a:ext cx="5106505"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013176"/>
            <a:ext cx="8352928" cy="707886"/>
          </a:xfrm>
          <a:prstGeom prst="rect">
            <a:avLst/>
          </a:prstGeom>
        </p:spPr>
        <p:txBody>
          <a:bodyPr wrap="square">
            <a:spAutoFit/>
          </a:bodyPr>
          <a:lstStyle/>
          <a:p>
            <a:pPr marL="0" indent="0">
              <a:buNone/>
            </a:pPr>
            <a:r>
              <a:rPr lang="el-GR" sz="2000" dirty="0">
                <a:latin typeface="+mn-lt"/>
              </a:rPr>
              <a:t>Τα καρκινώματα του οισοφάγου δεν ανιχνεύονται συνήθως έγκαιρα, και ως εκ τούτου, έχουν πολύ κακή πρόγνωση.</a:t>
            </a:r>
          </a:p>
        </p:txBody>
      </p:sp>
      <p:sp>
        <p:nvSpPr>
          <p:cNvPr id="7" name="Rectangle 6"/>
          <p:cNvSpPr/>
          <p:nvPr/>
        </p:nvSpPr>
        <p:spPr>
          <a:xfrm>
            <a:off x="3635896" y="4548159"/>
            <a:ext cx="519593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625047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r>
              <a:rPr lang="el-GR" altLang="el-GR" dirty="0" smtClean="0"/>
              <a:t>Ανωτέρω καρκίνωμα </a:t>
            </a:r>
            <a:r>
              <a:rPr lang="el-GR" altLang="el-GR" dirty="0"/>
              <a:t>του παχέος εντέρου</a:t>
            </a:r>
            <a:endParaRPr lang="el-GR" altLang="el-GR" dirty="0">
              <a:solidFill>
                <a:srgbClr val="FF9900"/>
              </a:solidFill>
            </a:endParaRPr>
          </a:p>
        </p:txBody>
      </p:sp>
      <p:sp>
        <p:nvSpPr>
          <p:cNvPr id="17920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του ανωτέρω καρκινώματος του παχέος εντέρου. Τα νεοπλασματικά αδένια είναι επιμήκη και παρόμοια με αυτά του θηλώδους αδενώματος. Ο όγκος είναι κυρίως εξωφυτικός (προβάλλει στον εντερικό αυλό) και δεν παρουσιάζει διήθηση.</a:t>
            </a:r>
          </a:p>
        </p:txBody>
      </p:sp>
      <p:pic>
        <p:nvPicPr>
          <p:cNvPr id="179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5363122" cy="332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6616" y="589181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86103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87524" y="116632"/>
            <a:ext cx="8568952" cy="908720"/>
          </a:xfrm>
        </p:spPr>
        <p:txBody>
          <a:bodyPr>
            <a:normAutofit fontScale="90000"/>
          </a:bodyPr>
          <a:lstStyle/>
          <a:p>
            <a:r>
              <a:rPr lang="el-GR" altLang="el-GR" dirty="0" smtClean="0"/>
              <a:t>Αδενοκαρκίνωμα </a:t>
            </a:r>
            <a:r>
              <a:rPr lang="el-GR" altLang="el-GR" dirty="0"/>
              <a:t>παχέος </a:t>
            </a:r>
            <a:r>
              <a:rPr lang="el-GR" altLang="el-GR" dirty="0" smtClean="0"/>
              <a:t>εντέρου </a:t>
            </a:r>
            <a:r>
              <a:rPr lang="el-GR" altLang="el-GR" dirty="0"/>
              <a:t>(</a:t>
            </a:r>
            <a:r>
              <a:rPr lang="en-US" altLang="el-GR" dirty="0"/>
              <a:t>Grade II</a:t>
            </a:r>
            <a:r>
              <a:rPr lang="el-GR" altLang="el-GR" dirty="0" smtClean="0"/>
              <a:t>)</a:t>
            </a:r>
            <a:endParaRPr lang="el-GR" altLang="el-GR" dirty="0">
              <a:solidFill>
                <a:srgbClr val="FF9900"/>
              </a:solidFill>
            </a:endParaRPr>
          </a:p>
        </p:txBody>
      </p:sp>
      <p:sp>
        <p:nvSpPr>
          <p:cNvPr id="16896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αδενοκαρκινώματος παχέος εντέρου μέτριας κυτταρικής διαφοροποίησης (</a:t>
            </a:r>
            <a:r>
              <a:rPr lang="en-US" altLang="el-GR" sz="2000" dirty="0"/>
              <a:t>Grade II</a:t>
            </a:r>
            <a:r>
              <a:rPr lang="el-GR" altLang="el-GR" sz="2000" dirty="0"/>
              <a:t>). Παρατηρείται ακόμη ο αδενικός σχηματισμός, αλλά τα αδένια είναι ανώμαλα και συσσωρευμένα. Αρκετά</a:t>
            </a:r>
            <a:r>
              <a:rPr lang="en-GB" altLang="el-GR" sz="2000" dirty="0"/>
              <a:t> </a:t>
            </a:r>
            <a:r>
              <a:rPr lang="el-GR" altLang="el-GR" sz="2000" dirty="0"/>
              <a:t>από</a:t>
            </a:r>
            <a:r>
              <a:rPr lang="en-GB" altLang="el-GR" sz="2000" dirty="0"/>
              <a:t> </a:t>
            </a:r>
            <a:r>
              <a:rPr lang="el-GR" altLang="el-GR" sz="2000" dirty="0"/>
              <a:t>αυτά</a:t>
            </a:r>
            <a:r>
              <a:rPr lang="en-GB" altLang="el-GR" sz="2000" dirty="0"/>
              <a:t> </a:t>
            </a:r>
            <a:r>
              <a:rPr lang="el-GR" altLang="el-GR" sz="2000" dirty="0"/>
              <a:t>περιέχουν</a:t>
            </a:r>
            <a:r>
              <a:rPr lang="en-GB" altLang="el-GR" sz="2000" dirty="0"/>
              <a:t> </a:t>
            </a:r>
            <a:r>
              <a:rPr lang="el-GR" altLang="el-GR" sz="2000" dirty="0"/>
              <a:t>βλέννα</a:t>
            </a:r>
            <a:r>
              <a:rPr lang="en-GB" altLang="el-GR" sz="2000" dirty="0"/>
              <a:t> </a:t>
            </a:r>
            <a:r>
              <a:rPr lang="el-GR" altLang="el-GR" sz="2000" dirty="0"/>
              <a:t>ενδοαυλικά</a:t>
            </a:r>
            <a:r>
              <a:rPr lang="en-GB" altLang="el-GR" sz="2000" dirty="0"/>
              <a:t>.</a:t>
            </a:r>
            <a:endParaRPr lang="el-GR" altLang="el-GR" sz="2000" dirty="0"/>
          </a:p>
        </p:txBody>
      </p:sp>
      <p:pic>
        <p:nvPicPr>
          <p:cNvPr id="168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1"/>
            <a:ext cx="6120036" cy="356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3184" y="6198037"/>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85804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l-GR" altLang="el-GR" dirty="0"/>
              <a:t>Αδενοκαρκίνωμα παχέος εντέρου</a:t>
            </a:r>
            <a:endParaRPr lang="el-GR" altLang="el-GR" dirty="0">
              <a:solidFill>
                <a:srgbClr val="FF9900"/>
              </a:solidFill>
            </a:endParaRPr>
          </a:p>
        </p:txBody>
      </p:sp>
      <p:sp>
        <p:nvSpPr>
          <p:cNvPr id="188419" name="Rectangle 3"/>
          <p:cNvSpPr>
            <a:spLocks noGrp="1" noChangeArrowheads="1"/>
          </p:cNvSpPr>
          <p:nvPr>
            <p:ph idx="1"/>
          </p:nvPr>
        </p:nvSpPr>
        <p:spPr/>
        <p:txBody>
          <a:bodyPr>
            <a:normAutofit/>
          </a:bodyPr>
          <a:lstStyle/>
          <a:p>
            <a:pPr marL="0" indent="0">
              <a:buNone/>
            </a:pPr>
            <a:r>
              <a:rPr lang="el-GR" altLang="el-GR" sz="2000" dirty="0" smtClean="0"/>
              <a:t>Iστολογική </a:t>
            </a:r>
            <a:r>
              <a:rPr lang="el-GR" altLang="el-GR" sz="2000" dirty="0"/>
              <a:t>εικόνα αδενοκαρκινώματος παχέος εντέρου αποτελούμενο από μεγάλους αδενικούς σχηματισμούς πληρούμενους ενδοαυλικά με νεκρωτικό υλικό.</a:t>
            </a:r>
          </a:p>
          <a:p>
            <a:pPr marL="0" indent="0">
              <a:lnSpc>
                <a:spcPct val="80000"/>
              </a:lnSpc>
              <a:buNone/>
            </a:pPr>
            <a:endParaRPr lang="el-GR" altLang="el-GR" sz="2000" dirty="0"/>
          </a:p>
        </p:txBody>
      </p:sp>
      <p:pic>
        <p:nvPicPr>
          <p:cNvPr id="188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39262"/>
            <a:ext cx="5677498" cy="331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848" y="5633293"/>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828330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dirty="0" smtClean="0"/>
              <a:t>Καλόηθες </a:t>
            </a:r>
            <a:r>
              <a:rPr lang="el-GR" altLang="el-GR" dirty="0"/>
              <a:t>ηπατικό αδένωμα</a:t>
            </a:r>
            <a:endParaRPr lang="el-GR" altLang="el-GR" dirty="0">
              <a:solidFill>
                <a:srgbClr val="FF9900"/>
              </a:solidFill>
            </a:endParaRPr>
          </a:p>
        </p:txBody>
      </p:sp>
      <p:sp>
        <p:nvSpPr>
          <p:cNvPr id="187395" name="Rectangle 3"/>
          <p:cNvSpPr>
            <a:spLocks noGrp="1" noChangeArrowheads="1"/>
          </p:cNvSpPr>
          <p:nvPr>
            <p:ph idx="1"/>
          </p:nvPr>
        </p:nvSpPr>
        <p:spPr>
          <a:xfrm>
            <a:off x="467544" y="5258817"/>
            <a:ext cx="8229600" cy="1368152"/>
          </a:xfrm>
        </p:spPr>
        <p:txBody>
          <a:bodyPr/>
          <a:lstStyle/>
          <a:p>
            <a:pPr marL="0" indent="0">
              <a:buNone/>
            </a:pPr>
            <a:r>
              <a:rPr lang="el-GR" altLang="el-GR" sz="2000" dirty="0" smtClean="0"/>
              <a:t>Διατομή </a:t>
            </a:r>
            <a:r>
              <a:rPr lang="el-GR" altLang="el-GR" sz="2000" dirty="0"/>
              <a:t>ήπατος εμφανίζουσα περίγραπτο καλόηθες ηπατικό αδένωμα στο πάνω τμήμα του αριστερού λοβού. Το υπόλοιπο ηπατικό παρέγχυμα εμφανίζει κιτρινόφαιο χροιά εξαιτίας της λιπώδους μετατροπής προκαλούμενης από τον χρόνιο αλκοολισμό.</a:t>
            </a:r>
          </a:p>
        </p:txBody>
      </p:sp>
      <p:pic>
        <p:nvPicPr>
          <p:cNvPr id="187397" name="Picture 5"/>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81965" y="1403147"/>
            <a:ext cx="4752528" cy="33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797152"/>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79551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r>
              <a:rPr lang="el-GR" altLang="el-GR" dirty="0" smtClean="0"/>
              <a:t>Ηπατοκυτταρικός καρκίνος</a:t>
            </a:r>
            <a:endParaRPr lang="el-GR" altLang="el-GR" dirty="0">
              <a:solidFill>
                <a:srgbClr val="FF9900"/>
              </a:solidFill>
            </a:endParaRPr>
          </a:p>
        </p:txBody>
      </p:sp>
      <p:sp>
        <p:nvSpPr>
          <p:cNvPr id="186371"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Μακροσκοπική </a:t>
            </a:r>
            <a:r>
              <a:rPr lang="el-GR" altLang="el-GR" sz="2000" dirty="0"/>
              <a:t>εικόνα ηπατοκυτταρικού καρκίνου. </a:t>
            </a:r>
            <a:endParaRPr lang="el-GR" altLang="el-GR" sz="2000" dirty="0" smtClean="0"/>
          </a:p>
          <a:p>
            <a:pPr marL="0" indent="0">
              <a:spcBef>
                <a:spcPts val="1800"/>
              </a:spcBef>
              <a:buNone/>
            </a:pPr>
            <a:r>
              <a:rPr lang="el-GR" altLang="el-GR" sz="2000" dirty="0" smtClean="0"/>
              <a:t>Ο </a:t>
            </a:r>
            <a:r>
              <a:rPr lang="el-GR" altLang="el-GR" sz="2000" dirty="0"/>
              <a:t>καρκίνος αναπτύχθηκε σε έδαφος ηπατικής κίρρωσης. </a:t>
            </a:r>
            <a:endParaRPr lang="el-GR" altLang="el-GR" sz="2000" dirty="0" smtClean="0"/>
          </a:p>
          <a:p>
            <a:pPr marL="0" indent="0">
              <a:spcBef>
                <a:spcPts val="1800"/>
              </a:spcBef>
              <a:buNone/>
            </a:pPr>
            <a:r>
              <a:rPr lang="el-GR" altLang="el-GR" sz="2000" dirty="0" smtClean="0"/>
              <a:t>Διεθνώς</a:t>
            </a:r>
            <a:r>
              <a:rPr lang="el-GR" altLang="el-GR" sz="2000" dirty="0"/>
              <a:t>, η ιογενής ηπατίτις αποτελεί τη συχνότερη αιτία δημιουργίας του, στις Η.Π.Α. όμως, τη συχνότερη αιτία αποτελεί ο χρόνιος αλκοολισμός. </a:t>
            </a:r>
          </a:p>
        </p:txBody>
      </p:sp>
      <p:pic>
        <p:nvPicPr>
          <p:cNvPr id="186373" name="Picture 5"/>
          <p:cNvPicPr>
            <a:picLocks noChangeAspect="1" noChangeArrowheads="1"/>
          </p:cNvPicPr>
          <p:nvPr/>
        </p:nvPicPr>
        <p:blipFill>
          <a:blip r:link="rId2">
            <a:lum bright="24000"/>
            <a:extLst>
              <a:ext uri="{28A0092B-C50C-407E-A947-70E740481C1C}">
                <a14:useLocalDpi xmlns:a14="http://schemas.microsoft.com/office/drawing/2010/main" val="0"/>
              </a:ext>
            </a:extLst>
          </a:blip>
          <a:srcRect/>
          <a:stretch>
            <a:fillRect/>
          </a:stretch>
        </p:blipFill>
        <p:spPr bwMode="auto">
          <a:xfrm>
            <a:off x="4302212" y="1268760"/>
            <a:ext cx="450751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142" y="5013176"/>
            <a:ext cx="8424936" cy="1015663"/>
          </a:xfrm>
          <a:prstGeom prst="rect">
            <a:avLst/>
          </a:prstGeom>
        </p:spPr>
        <p:txBody>
          <a:bodyPr wrap="square">
            <a:spAutoFit/>
          </a:bodyPr>
          <a:lstStyle/>
          <a:p>
            <a:pPr marL="0" indent="0">
              <a:buNone/>
            </a:pPr>
            <a:r>
              <a:rPr lang="el-GR" altLang="el-GR" sz="2000" dirty="0">
                <a:latin typeface="+mn-lt"/>
              </a:rPr>
              <a:t>Το νεόπλασμα είναι μεγάλο και ογκώδες και έχει πρασινωπή απόχρωση λόγω της περιεχόμενης χολής. Δεξιά του όγκου παρατηρούνται μικρότεροι δορυφόροι όζοι.</a:t>
            </a:r>
          </a:p>
        </p:txBody>
      </p:sp>
      <p:sp>
        <p:nvSpPr>
          <p:cNvPr id="6" name="Rectangle 5"/>
          <p:cNvSpPr/>
          <p:nvPr/>
        </p:nvSpPr>
        <p:spPr>
          <a:xfrm>
            <a:off x="4188827" y="4380309"/>
            <a:ext cx="47342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44401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l-GR" altLang="el-GR" dirty="0" smtClean="0"/>
              <a:t>Μικροοζώδης κίρρωση</a:t>
            </a:r>
            <a:endParaRPr lang="el-GR" altLang="el-GR" dirty="0">
              <a:solidFill>
                <a:srgbClr val="FF9900"/>
              </a:solidFill>
            </a:endParaRPr>
          </a:p>
        </p:txBody>
      </p:sp>
      <p:sp>
        <p:nvSpPr>
          <p:cNvPr id="189443" name="Rectangle 3"/>
          <p:cNvSpPr>
            <a:spLocks noGrp="1" noChangeArrowheads="1"/>
          </p:cNvSpPr>
          <p:nvPr>
            <p:ph idx="1"/>
          </p:nvPr>
        </p:nvSpPr>
        <p:spPr/>
        <p:txBody>
          <a:bodyPr/>
          <a:lstStyle/>
          <a:p>
            <a:pPr marL="0" indent="0">
              <a:buNone/>
            </a:pPr>
            <a:r>
              <a:rPr lang="el-GR" altLang="el-GR" sz="2000" dirty="0" smtClean="0"/>
              <a:t>Μακροσκοπική </a:t>
            </a:r>
            <a:r>
              <a:rPr lang="el-GR" altLang="el-GR" sz="2000" dirty="0"/>
              <a:t>εικόνα μικροοζώδους κίρρωσης. Το ήπαρ έχει ελαφρώς κιτρινωπή χροιά υποδηλούσα την επικείμενη λιπώδη μετατροπή ως αποτέλεσμα του χρόνιου αλκοολισμού.</a:t>
            </a:r>
          </a:p>
        </p:txBody>
      </p:sp>
      <p:pic>
        <p:nvPicPr>
          <p:cNvPr id="189444" name="Picture 4"/>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11560" y="2276872"/>
            <a:ext cx="6264622" cy="395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36561"/>
            <a:ext cx="525658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9377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l-GR" altLang="el-GR" dirty="0" smtClean="0"/>
              <a:t>Καταστροφή </a:t>
            </a:r>
            <a:r>
              <a:rPr lang="el-GR" altLang="el-GR" dirty="0"/>
              <a:t>του ηπατικού ιστού</a:t>
            </a:r>
            <a:endParaRPr lang="el-GR" altLang="el-GR" dirty="0">
              <a:solidFill>
                <a:srgbClr val="FF9900"/>
              </a:solidFill>
            </a:endParaRPr>
          </a:p>
        </p:txBody>
      </p:sp>
      <p:sp>
        <p:nvSpPr>
          <p:cNvPr id="190467" name="Rectangle 3"/>
          <p:cNvSpPr>
            <a:spLocks noGrp="1" noChangeArrowheads="1"/>
          </p:cNvSpPr>
          <p:nvPr>
            <p:ph idx="1"/>
          </p:nvPr>
        </p:nvSpPr>
        <p:spPr>
          <a:xfrm>
            <a:off x="457200" y="1196752"/>
            <a:ext cx="3250704" cy="5040560"/>
          </a:xfrm>
        </p:spPr>
        <p:txBody>
          <a:bodyPr/>
          <a:lstStyle/>
          <a:p>
            <a:pPr marL="0" indent="0">
              <a:buNone/>
            </a:pPr>
            <a:r>
              <a:rPr lang="el-GR" altLang="el-GR" sz="2000" dirty="0" smtClean="0"/>
              <a:t>Εξελισσόμενη </a:t>
            </a:r>
            <a:r>
              <a:rPr lang="el-GR" altLang="el-GR" sz="2000" dirty="0"/>
              <a:t>καταστροφή του ηπατικού ιστού συνοδευόμενη από κυτταρική νέκρωση και ακολουθούμενη από ίνωση και αναγέννηση των ηπατικών κυττάρων, έχει ως αποτέλεσμα τη δημιουργία ηπατικής κίρρωσης. </a:t>
            </a:r>
          </a:p>
        </p:txBody>
      </p:sp>
      <p:pic>
        <p:nvPicPr>
          <p:cNvPr id="190468" name="Picture 4"/>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397510" y="1340768"/>
            <a:ext cx="453180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088" y="4532302"/>
            <a:ext cx="8604471" cy="1015663"/>
          </a:xfrm>
          <a:prstGeom prst="rect">
            <a:avLst/>
          </a:prstGeom>
        </p:spPr>
        <p:txBody>
          <a:bodyPr wrap="square">
            <a:spAutoFit/>
          </a:bodyPr>
          <a:lstStyle/>
          <a:p>
            <a:pPr marL="0" indent="0">
              <a:buNone/>
            </a:pPr>
            <a:r>
              <a:rPr lang="el-GR" altLang="el-GR" sz="2000" dirty="0">
                <a:latin typeface="+mn-lt"/>
              </a:rPr>
              <a:t>Η κίρρωση οδηγεί σε οζώδες και σκληρής σύστασης ήπαρ. Τα οζίδια της εικόνας είναι πάνω από 3 </a:t>
            </a:r>
            <a:r>
              <a:rPr lang="en-GB" altLang="el-GR" sz="2000" dirty="0">
                <a:latin typeface="+mn-lt"/>
              </a:rPr>
              <a:t>mm </a:t>
            </a:r>
            <a:r>
              <a:rPr lang="el-GR" altLang="el-GR" sz="2000" dirty="0">
                <a:latin typeface="+mn-lt"/>
              </a:rPr>
              <a:t>και αποτελούν χαρακτηριστική μακροσκοπική εικόνα της "μακροοζώδους κίρρωσης".</a:t>
            </a:r>
          </a:p>
        </p:txBody>
      </p:sp>
      <p:sp>
        <p:nvSpPr>
          <p:cNvPr id="6" name="Rectangle 5"/>
          <p:cNvSpPr/>
          <p:nvPr/>
        </p:nvSpPr>
        <p:spPr>
          <a:xfrm>
            <a:off x="4305768" y="3929846"/>
            <a:ext cx="481800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0175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«Ιστοπαθολογία (Θ). </a:t>
            </a:r>
            <a:r>
              <a:rPr lang="el-GR" sz="2000" dirty="0"/>
              <a:t>Ενότητα 5: Παθήσεις Γαστρεντερικού </a:t>
            </a:r>
            <a:r>
              <a:rPr lang="el-GR" sz="2000" dirty="0" smtClean="0"/>
              <a:t>Συστήματος».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Έλκος </a:t>
            </a:r>
            <a:r>
              <a:rPr lang="el-GR" dirty="0" smtClean="0"/>
              <a:t>στομάχου </a:t>
            </a:r>
            <a:r>
              <a:rPr lang="el-GR" sz="3600" b="0" dirty="0" smtClean="0"/>
              <a:t>1/2</a:t>
            </a:r>
            <a:endParaRPr lang="el-GR" sz="3600" b="0" dirty="0"/>
          </a:p>
        </p:txBody>
      </p:sp>
      <p:sp>
        <p:nvSpPr>
          <p:cNvPr id="3" name="Content Placeholder 2"/>
          <p:cNvSpPr>
            <a:spLocks noGrp="1"/>
          </p:cNvSpPr>
          <p:nvPr>
            <p:ph idx="1"/>
          </p:nvPr>
        </p:nvSpPr>
        <p:spPr>
          <a:xfrm>
            <a:off x="457200" y="1196752"/>
            <a:ext cx="8229600" cy="1224136"/>
          </a:xfrm>
        </p:spPr>
        <p:txBody>
          <a:bodyPr>
            <a:normAutofit/>
          </a:bodyPr>
          <a:lstStyle/>
          <a:p>
            <a:pPr marL="0" indent="0">
              <a:buNone/>
            </a:pPr>
            <a:r>
              <a:rPr lang="el-GR" sz="2000" dirty="0"/>
              <a:t>Mικροσκοπική εικόνα έλκους στομάχου με αδρά όρια, με φυσιολογικό γαστρικό βλεννογόνο αριστερά που μεταπίπτει σε βαθύ έλκος, του οποίου η βάση (κρατήρας) περιέχει φλεγμαίνον, νεκρωτικό υλικό. </a:t>
            </a:r>
            <a:endParaRPr lang="en-US"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688434" cy="34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72200" y="2204864"/>
            <a:ext cx="2286000" cy="1631216"/>
          </a:xfrm>
          <a:prstGeom prst="rect">
            <a:avLst/>
          </a:prstGeom>
        </p:spPr>
        <p:txBody>
          <a:bodyPr wrap="square">
            <a:spAutoFit/>
          </a:bodyPr>
          <a:lstStyle/>
          <a:p>
            <a:pPr marL="0" indent="0">
              <a:buNone/>
            </a:pPr>
            <a:r>
              <a:rPr lang="el-GR" sz="2000" dirty="0">
                <a:latin typeface="+mn-lt"/>
              </a:rPr>
              <a:t>Ένας αρτηριακός κλάδος στη βάση του έλκους έχει διαβρωθεί και αιμμορραγεί.</a:t>
            </a:r>
          </a:p>
        </p:txBody>
      </p:sp>
      <p:sp>
        <p:nvSpPr>
          <p:cNvPr id="7" name="Rectangle 6"/>
          <p:cNvSpPr/>
          <p:nvPr/>
        </p:nvSpPr>
        <p:spPr>
          <a:xfrm>
            <a:off x="395536" y="5821624"/>
            <a:ext cx="583245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203061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598848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330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 </a:t>
            </a:r>
            <a:r>
              <a:rPr lang="en-US" sz="2000" dirty="0">
                <a:solidFill>
                  <a:schemeClr val="tx1">
                    <a:lumMod val="75000"/>
                    <a:lumOff val="25000"/>
                  </a:schemeClr>
                </a:solidFill>
                <a:hlinkClick r:id="rId3"/>
              </a:rPr>
              <a:t>educational resource</a:t>
            </a:r>
            <a:r>
              <a:rPr lang="en-US" sz="2000" dirty="0">
                <a:solidFill>
                  <a:schemeClr val="tx1">
                    <a:lumMod val="75000"/>
                    <a:lumOff val="25000"/>
                  </a:schemeClr>
                </a:solidFill>
              </a:rPr>
              <a:t> by Edward C. Klatt MD, Savannah, Georgia, USA. 1994-2015 </a:t>
            </a:r>
            <a:r>
              <a:rPr lang="en-US" sz="2000" dirty="0" smtClean="0">
                <a:solidFill>
                  <a:schemeClr val="tx1">
                    <a:lumMod val="75000"/>
                    <a:lumOff val="25000"/>
                  </a:schemeClr>
                </a:solidFill>
              </a:rPr>
              <a:t>. </a:t>
            </a:r>
            <a:r>
              <a:rPr lang="el-GR" sz="2000" dirty="0" smtClean="0">
                <a:solidFill>
                  <a:schemeClr val="tx1">
                    <a:lumMod val="75000"/>
                    <a:lumOff val="25000"/>
                  </a:schemeClr>
                </a:solidFill>
              </a:rPr>
              <a:t>All </a:t>
            </a:r>
            <a:r>
              <a:rPr lang="el-GR" sz="2000" dirty="0">
                <a:solidFill>
                  <a:schemeClr val="tx1">
                    <a:lumMod val="75000"/>
                    <a:lumOff val="25000"/>
                  </a:schemeClr>
                </a:solidFill>
              </a:rPr>
              <a:t>rights reserved worldwide</a:t>
            </a: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Έλκος </a:t>
            </a:r>
            <a:r>
              <a:rPr lang="el-GR" dirty="0" smtClean="0"/>
              <a:t>στομάχου </a:t>
            </a:r>
            <a:r>
              <a:rPr lang="el-GR" sz="3600" b="0" dirty="0" smtClean="0"/>
              <a:t>2/2</a:t>
            </a:r>
            <a:endParaRPr lang="el-GR" sz="3600" b="0" dirty="0"/>
          </a:p>
        </p:txBody>
      </p:sp>
      <p:sp>
        <p:nvSpPr>
          <p:cNvPr id="3" name="Content Placeholder 2"/>
          <p:cNvSpPr>
            <a:spLocks noGrp="1"/>
          </p:cNvSpPr>
          <p:nvPr>
            <p:ph idx="1"/>
          </p:nvPr>
        </p:nvSpPr>
        <p:spPr>
          <a:xfrm>
            <a:off x="457200" y="1196752"/>
            <a:ext cx="2746648" cy="3240360"/>
          </a:xfrm>
        </p:spPr>
        <p:txBody>
          <a:bodyPr>
            <a:noAutofit/>
          </a:bodyPr>
          <a:lstStyle/>
          <a:p>
            <a:pPr marL="0" indent="0">
              <a:buNone/>
            </a:pPr>
            <a:r>
              <a:rPr lang="el-GR" sz="2000" dirty="0"/>
              <a:t>Ιστολογική εικόνα έλκους στομάχου. Ο βλεννογόνος στο δεξί πάνω άκρο ενώνεται με το έλκος στο αριστερό τμήμα της εικόνας το οποίο και τον διαβρώνει. Τα έλκη δύναται να προκαλέσουν διάτρηση στομάχου αν δεν θεραπευτούν.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340769"/>
            <a:ext cx="5327948" cy="30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5157192"/>
            <a:ext cx="8280276" cy="1323439"/>
          </a:xfrm>
          <a:prstGeom prst="rect">
            <a:avLst/>
          </a:prstGeom>
        </p:spPr>
        <p:txBody>
          <a:bodyPr wrap="square">
            <a:spAutoFit/>
          </a:bodyPr>
          <a:lstStyle/>
          <a:p>
            <a:pPr marL="0" indent="0">
              <a:buNone/>
            </a:pPr>
            <a:r>
              <a:rPr lang="el-GR" sz="2000" dirty="0">
                <a:latin typeface="+mn-lt"/>
              </a:rPr>
              <a:t>Η διάτρηση συνοδεύεται από πόνο. Αν το έλκος διαβρώσει τον μυϊκό και τον ορρογόνο χιτώνα του στομάχου, τότε το έλκος προκαλεί «διάτρηση» που οδηγεί σε οξεία κοιλία. Η ακτινογραφία κοιλίας μπορεί να δείξει ελεύθερο αέρα με τη διάτρηση του στομάχου</a:t>
            </a:r>
            <a:r>
              <a:rPr lang="el-GR" sz="2000" dirty="0" smtClean="0">
                <a:latin typeface="+mn-lt"/>
              </a:rPr>
              <a:t>.</a:t>
            </a:r>
            <a:endParaRPr lang="el-GR" sz="2000" dirty="0">
              <a:latin typeface="+mn-lt"/>
            </a:endParaRPr>
          </a:p>
        </p:txBody>
      </p:sp>
      <p:sp>
        <p:nvSpPr>
          <p:cNvPr id="7" name="Rectangle 6"/>
          <p:cNvSpPr/>
          <p:nvPr/>
        </p:nvSpPr>
        <p:spPr>
          <a:xfrm>
            <a:off x="3419872" y="4375767"/>
            <a:ext cx="539995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93814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Βαθύ έλκος</a:t>
            </a:r>
          </a:p>
        </p:txBody>
      </p:sp>
      <p:sp>
        <p:nvSpPr>
          <p:cNvPr id="3" name="Content Placeholder 2"/>
          <p:cNvSpPr>
            <a:spLocks noGrp="1"/>
          </p:cNvSpPr>
          <p:nvPr>
            <p:ph idx="1"/>
          </p:nvPr>
        </p:nvSpPr>
        <p:spPr/>
        <p:txBody>
          <a:bodyPr>
            <a:normAutofit/>
          </a:bodyPr>
          <a:lstStyle/>
          <a:p>
            <a:pPr marL="0" indent="0">
              <a:buNone/>
            </a:pPr>
            <a:r>
              <a:rPr lang="el-GR" sz="2000" dirty="0"/>
              <a:t>Βαθύ έλκος (δεξιά) που διαβρώνει το μυϊκό χιτώνα του στομάχου και πλησιάζει μία αρτηρία. Διάβρωση της αρτηρίας θα έχει ως αποτέλεσμα αιμορραγία (επιπλοκή έλκους), η οποία πολλές φορές είναι απειλητική για τον πάσχοντα. Η χρόνια απώλεια του αίματος δύναται να οδηγήσει σε σιδηροπενική αναιμία.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832648" cy="3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5" y="6211669"/>
            <a:ext cx="5976665"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7484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Οξεία γαστρίτιδα </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Ιστολογική </a:t>
            </a:r>
            <a:r>
              <a:rPr lang="el-GR" sz="2000" dirty="0"/>
              <a:t>εικόνα οξείας γαστρίτιδας σε μεγάλη μεγέθυνση (x200). Παρατηρείται φλεγμονώδης διήθηση του γαστρικού βλεννογόνου από πολυμορφοπύρηνα ουδετερόφιλα λευκοκύτταρα.</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6069974" cy="39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236752"/>
            <a:ext cx="621399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9739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ελικοβακτηρίδιο του πυλωρού</a:t>
            </a:r>
          </a:p>
        </p:txBody>
      </p:sp>
      <p:sp>
        <p:nvSpPr>
          <p:cNvPr id="3" name="Content Placeholder 2"/>
          <p:cNvSpPr>
            <a:spLocks noGrp="1"/>
          </p:cNvSpPr>
          <p:nvPr>
            <p:ph idx="1"/>
          </p:nvPr>
        </p:nvSpPr>
        <p:spPr>
          <a:xfrm>
            <a:off x="457200" y="1196751"/>
            <a:ext cx="2890664" cy="3748191"/>
          </a:xfrm>
        </p:spPr>
        <p:txBody>
          <a:bodyPr>
            <a:noAutofit/>
          </a:bodyPr>
          <a:lstStyle/>
          <a:p>
            <a:pPr marL="0" indent="0">
              <a:spcBef>
                <a:spcPts val="1800"/>
              </a:spcBef>
              <a:spcAft>
                <a:spcPts val="1800"/>
              </a:spcAft>
              <a:buNone/>
            </a:pPr>
            <a:r>
              <a:rPr lang="el-GR" sz="2000" dirty="0"/>
              <a:t>Η γαστρίτις συνήθως συνοδεύεται με μόλυνση από το ελικοβακτηρίδιο του πυλωρού</a:t>
            </a:r>
            <a:r>
              <a:rPr lang="el-GR" sz="2000" dirty="0" smtClean="0"/>
              <a:t>.</a:t>
            </a:r>
            <a:endParaRPr lang="en-US" sz="2000" dirty="0" smtClean="0"/>
          </a:p>
          <a:p>
            <a:pPr marL="0" indent="0">
              <a:spcBef>
                <a:spcPts val="1800"/>
              </a:spcBef>
              <a:spcAft>
                <a:spcPts val="1800"/>
              </a:spcAft>
              <a:buNone/>
            </a:pPr>
            <a:r>
              <a:rPr lang="el-GR" sz="2000" dirty="0" smtClean="0"/>
              <a:t>Το </a:t>
            </a:r>
            <a:r>
              <a:rPr lang="el-GR" sz="2000" dirty="0"/>
              <a:t>ελικοβακτηρίδιο του πυλωρού είναι ένα μικρό καμπυλωτό προς σπειροειδές σε σχήμα ράβδου </a:t>
            </a:r>
            <a:r>
              <a:rPr lang="el-GR" sz="2000" dirty="0" smtClean="0"/>
              <a:t>βακτήριο</a:t>
            </a:r>
            <a:r>
              <a:rPr lang="en-US" sz="2000" dirty="0" smtClean="0"/>
              <a:t>.</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906" y="1310433"/>
            <a:ext cx="529309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660" y="4944943"/>
            <a:ext cx="8424342" cy="1015663"/>
          </a:xfrm>
          <a:prstGeom prst="rect">
            <a:avLst/>
          </a:prstGeom>
        </p:spPr>
        <p:txBody>
          <a:bodyPr wrap="square">
            <a:spAutoFit/>
          </a:bodyPr>
          <a:lstStyle/>
          <a:p>
            <a:pPr marL="0" indent="0">
              <a:buNone/>
            </a:pPr>
            <a:r>
              <a:rPr lang="el-GR" sz="2000" dirty="0" smtClean="0">
                <a:latin typeface="+mn-lt"/>
              </a:rPr>
              <a:t>Εντοπίζεται </a:t>
            </a:r>
            <a:r>
              <a:rPr lang="el-GR" sz="2000" dirty="0">
                <a:latin typeface="+mn-lt"/>
              </a:rPr>
              <a:t>στη βλέννα του  καλυπτήριου επιθηλίου των περισσοτέρων πασχόντων από οξεία  γαστρίτιδα. Τα σε σχήμα ράβδου ελικοβακτηρίδια χρωματίζονται μπλέ με το κυανούν του μεθυλενίου (methylene blue stain).</a:t>
            </a:r>
          </a:p>
        </p:txBody>
      </p:sp>
      <p:sp>
        <p:nvSpPr>
          <p:cNvPr id="7" name="Rectangle 6"/>
          <p:cNvSpPr/>
          <p:nvPr/>
        </p:nvSpPr>
        <p:spPr>
          <a:xfrm>
            <a:off x="3491880" y="4224994"/>
            <a:ext cx="539112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78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929748c4553e56617e17a85ad3e91a3f6f189f"/>
</p:tagLst>
</file>

<file path=ppt/theme/theme1.xml><?xml version="1.0" encoding="utf-8"?>
<a:theme xmlns:a="http://schemas.openxmlformats.org/drawingml/2006/main" name="OC_template_updated">
  <a:themeElements>
    <a:clrScheme name="Custom 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3781</Words>
  <Application>Microsoft Office PowerPoint</Application>
  <PresentationFormat>Προβολή στην οθόνη (4:3)</PresentationFormat>
  <Paragraphs>250</Paragraphs>
  <Slides>54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OC_template_updated</vt:lpstr>
      <vt:lpstr>Ιστοπαθολογία (Θ)</vt:lpstr>
      <vt:lpstr>Φυσιολογικός οισοφάγος (μακροσκοπικά)</vt:lpstr>
      <vt:lpstr>Οισοφάγος του Barrett</vt:lpstr>
      <vt:lpstr>Αδενοκαρκινώμα οισοφάγου</vt:lpstr>
      <vt:lpstr>Έλκος στομάχου 1/2</vt:lpstr>
      <vt:lpstr>Έλκος στομάχου 2/2</vt:lpstr>
      <vt:lpstr>Βαθύ έλκος</vt:lpstr>
      <vt:lpstr>Οξεία γαστρίτιδα </vt:lpstr>
      <vt:lpstr>Το ελικοβακτηρίδιο του πυλωρού</vt:lpstr>
      <vt:lpstr>Αυτοαντισώματα</vt:lpstr>
      <vt:lpstr>Ευμεγέθες έλκος στομάχου</vt:lpstr>
      <vt:lpstr>Αδενοκαρκίνωμα στομάχου</vt:lpstr>
      <vt:lpstr>Αδενοκαρκίνωμα στομάχου (Grade II)</vt:lpstr>
      <vt:lpstr>Δεσμοπλαστική αντίδραση του στρώματος γύρω από τα αδένια</vt:lpstr>
      <vt:lpstr>Αδενοκαρκίνωμα στομάχου (Grade IIΙ)</vt:lpstr>
      <vt:lpstr>Σφραγιστήρας δακτυλίου</vt:lpstr>
      <vt:lpstr>Χρώση ανοσοϋπεροξειδάσης</vt:lpstr>
      <vt:lpstr>Φυσιολογικό επιθήλιο του λεπτού εντέρου - Λάχνες</vt:lpstr>
      <vt:lpstr>Καρκινοειδής όγκος λεπτού εντέρου</vt:lpstr>
      <vt:lpstr>Αδενοκαρκίνωμα αρχόμενο από το φύμα του Vater</vt:lpstr>
      <vt:lpstr>Μη-Hodgkin's λέμφωμα λεπτού εντέρου 1/2</vt:lpstr>
      <vt:lpstr>Μη-Hodgkin's λέμφωμα λεπτού εντέρου 2/2</vt:lpstr>
      <vt:lpstr>Νόσος του Crohn</vt:lpstr>
      <vt:lpstr>Κοκκιωματώδης χαρακτήρας της φλεγμονής της νόσου του Crohn</vt:lpstr>
      <vt:lpstr>Σχηματισμός συριγγίου στη νόσο του Crohn</vt:lpstr>
      <vt:lpstr>Φυσιολογικό βλεννογόνο παχέος εντέρου</vt:lpstr>
      <vt:lpstr>Οξεία σκωληκοειδίτιδα</vt:lpstr>
      <vt:lpstr>Ελκώδης κολίτιδα 1/2</vt:lpstr>
      <vt:lpstr>Ελκώδης κολίτιδα 2/2</vt:lpstr>
      <vt:lpstr>Κρύπτες (crypt abscesses)</vt:lpstr>
      <vt:lpstr>Αδενωματώδης πολύποδας</vt:lpstr>
      <vt:lpstr>Πολλαπλοί αδενωματώδεις πολύποδες του τυφλού</vt:lpstr>
      <vt:lpstr>Οικογενής πολυποδίαση</vt:lpstr>
      <vt:lpstr>Βλεννογόνο παχέος εντέρου &amp; αδενωματώδης πολύποδας </vt:lpstr>
      <vt:lpstr>Μικρός αδενωματώδης πολύποδας</vt:lpstr>
      <vt:lpstr>Θηλώδες αδένωμα</vt:lpstr>
      <vt:lpstr>Άμισχος πολύποδας</vt:lpstr>
      <vt:lpstr>Θηλώδες αδένωμα</vt:lpstr>
      <vt:lpstr>Αδενοκαρκίνωμα παχέος εντέρου</vt:lpstr>
      <vt:lpstr>Ανωτέρω καρκίνωμα του παχέος εντέρου</vt:lpstr>
      <vt:lpstr>Αδενοκαρκίνωμα παχέος εντέρου (Grade II)</vt:lpstr>
      <vt:lpstr>Αδενοκαρκίνωμα παχέος εντέρου</vt:lpstr>
      <vt:lpstr>Καλόηθες ηπατικό αδένωμα</vt:lpstr>
      <vt:lpstr>Ηπατοκυτταρικός καρκίνος</vt:lpstr>
      <vt:lpstr>Μικροοζώδης κίρρωση</vt:lpstr>
      <vt:lpstr>Καταστροφή του ηπατικού ιστού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75</cp:revision>
  <dcterms:created xsi:type="dcterms:W3CDTF">2013-03-04T13:35:19Z</dcterms:created>
  <dcterms:modified xsi:type="dcterms:W3CDTF">2015-05-12T14:16:41Z</dcterms:modified>
</cp:coreProperties>
</file>