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19" r:id="rId4"/>
  </p:sldMasterIdLst>
  <p:notesMasterIdLst>
    <p:notesMasterId r:id="rId23"/>
  </p:notesMasterIdLst>
  <p:handoutMasterIdLst>
    <p:handoutMasterId r:id="rId24"/>
  </p:handoutMasterIdLst>
  <p:sldIdLst>
    <p:sldId id="268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75" r:id="rId15"/>
    <p:sldId id="269" r:id="rId16"/>
    <p:sldId id="270" r:id="rId17"/>
    <p:sldId id="271" r:id="rId18"/>
    <p:sldId id="276" r:id="rId19"/>
    <p:sldId id="277" r:id="rId20"/>
    <p:sldId id="273" r:id="rId21"/>
    <p:sldId id="274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E24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248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8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3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1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6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8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7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4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79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0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0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21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6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2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0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28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78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3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1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5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6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9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2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9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5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1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0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07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2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10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1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4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5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ray1035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fQEk9_OH6q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en.wikipedia.org/wiki/File:Male_abdo_post_lap_chole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2W3Oyq06Uo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rum_albumin" TargetMode="External"/><Relationship Id="rId2" Type="http://schemas.openxmlformats.org/officeDocument/2006/relationships/hyperlink" Target="http://en.wikipedia.org/wiki/Intravenou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>
                <a:solidFill>
                  <a:schemeClr val="tx1"/>
                </a:solidFill>
                <a:latin typeface="+mn-lt"/>
              </a:rPr>
              <a:t>Χειρουργική Νοσηλευτική 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Ι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Ε)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7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Παρακέντηση κοιλιάς</a:t>
            </a:r>
            <a:endParaRPr lang="en-US" sz="2800" dirty="0"/>
          </a:p>
          <a:p>
            <a:endParaRPr lang="en-US" sz="1800" dirty="0" smtClean="0"/>
          </a:p>
          <a:p>
            <a:r>
              <a:rPr lang="el-GR" sz="2400" dirty="0" smtClean="0"/>
              <a:t>Μ. Μπουζίκα, Χ. </a:t>
            </a:r>
            <a:r>
              <a:rPr lang="el-GR" sz="2400" dirty="0"/>
              <a:t>Τ</a:t>
            </a:r>
            <a:r>
              <a:rPr lang="el-GR" sz="2400" dirty="0" smtClean="0"/>
              <a:t>σίου, Β. Κουτσοπούλου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2400" dirty="0" smtClean="0">
                <a:solidFill>
                  <a:prstClr val="black"/>
                </a:solidFill>
              </a:rPr>
              <a:t>Τμήμα Νοσηλευτικής</a:t>
            </a: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16534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7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Αντενδείξεις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Προβλήματα πήξης </a:t>
            </a:r>
            <a:r>
              <a:rPr lang="el-GR" sz="2400" dirty="0" smtClean="0"/>
              <a:t>αίματος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Λοίμωξη κοιλιακού </a:t>
            </a:r>
            <a:r>
              <a:rPr lang="el-GR" sz="2400" dirty="0" smtClean="0"/>
              <a:t>τοίχους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Εντερική </a:t>
            </a:r>
            <a:r>
              <a:rPr lang="el-GR" sz="2400" dirty="0" smtClean="0"/>
              <a:t>απόφραξη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smtClean="0"/>
              <a:t>Εγκυμοσύνη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Κακή συνεργασία </a:t>
            </a:r>
            <a:r>
              <a:rPr lang="el-GR" sz="2400" dirty="0" smtClean="0"/>
              <a:t>ασθενή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Ιστορικό πολλαπλών κοιλιακών χειρουργικών </a:t>
            </a:r>
            <a:r>
              <a:rPr lang="el-GR" sz="2400" dirty="0" smtClean="0"/>
              <a:t>επεμβάσεων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07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Παθολογική-Χειρουργική Νοσηλευτική Ι, </a:t>
            </a:r>
            <a:r>
              <a:rPr lang="el-GR" dirty="0"/>
              <a:t>Osborn</a:t>
            </a:r>
            <a:r>
              <a:rPr lang="el-GR" dirty="0"/>
              <a:t> K.S., </a:t>
            </a:r>
            <a:r>
              <a:rPr lang="el-GR" dirty="0"/>
              <a:t>Wraa</a:t>
            </a:r>
            <a:r>
              <a:rPr lang="el-GR" dirty="0"/>
              <a:t> C.E., Watson A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/>
              <a:t>Παθολογική-Χειρουργική Νοσηλευτική Κριτική σκέψη κατά τη φροντίδα του ασθενούς, </a:t>
            </a:r>
            <a:r>
              <a:rPr lang="el-GR" dirty="0"/>
              <a:t>Lemone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Burke</a:t>
            </a:r>
            <a:r>
              <a:rPr lang="el-GR" dirty="0" smtClean="0"/>
              <a:t> </a:t>
            </a:r>
            <a:endParaRPr lang="el-GR" dirty="0"/>
          </a:p>
          <a:p>
            <a:pPr marL="0" lv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38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35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55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Μερόπη </a:t>
            </a:r>
            <a:r>
              <a:rPr lang="el-GR" sz="2000" dirty="0" smtClean="0"/>
              <a:t>Μπούζικα 2014</a:t>
            </a:r>
            <a:r>
              <a:rPr lang="el-GR" sz="2000" dirty="0" smtClean="0"/>
              <a:t>. Μερόπη Μπούζικα. «Χειρουργική Νοσηλευτική Ι </a:t>
            </a:r>
            <a:r>
              <a:rPr lang="en-US" sz="2000" dirty="0" smtClean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7</a:t>
            </a:r>
            <a:r>
              <a:rPr lang="en-US" sz="2000" dirty="0" smtClean="0"/>
              <a:t>:</a:t>
            </a:r>
            <a:r>
              <a:rPr lang="el-GR" sz="2000" dirty="0"/>
              <a:t> Παρακέντηση </a:t>
            </a:r>
            <a:r>
              <a:rPr lang="el-GR" sz="2000" dirty="0" smtClean="0"/>
              <a:t>κοιλιάς».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513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4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4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707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Χειρουργική Νοσηλευτική Ι (Ε)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2800" dirty="0"/>
              <a:t>Γ’ Εξάμηνο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l-GR" sz="2800" dirty="0"/>
              <a:t>Τμήμα Νοσηλευτικής, ΤΕΙ Αθήνας 2013</a:t>
            </a:r>
            <a:br>
              <a:rPr lang="el-GR" sz="2800" dirty="0"/>
            </a:br>
            <a:r>
              <a:rPr lang="el-GR" sz="2800" dirty="0"/>
              <a:t>Το Εργαστήριο Διδάσκεται Σε Ομάδες 20 Ατόμων Από Τους Εξής Καθηγητές:</a:t>
            </a:r>
          </a:p>
          <a:p>
            <a:pPr marL="0" indent="0">
              <a:buNone/>
              <a:defRPr/>
            </a:pPr>
            <a:endParaRPr lang="el-GR" sz="2800" dirty="0"/>
          </a:p>
          <a:p>
            <a:pPr marL="0" indent="0" algn="ctr">
              <a:buNone/>
              <a:defRPr/>
            </a:pPr>
            <a:r>
              <a:rPr lang="el-GR" sz="2800" dirty="0"/>
              <a:t>Μ. </a:t>
            </a:r>
            <a:r>
              <a:rPr lang="el-GR" sz="2800" dirty="0" smtClean="0"/>
              <a:t>Μπουζίκα, </a:t>
            </a:r>
            <a:r>
              <a:rPr lang="el-GR" sz="2800" dirty="0"/>
              <a:t>Χ. </a:t>
            </a:r>
            <a:r>
              <a:rPr lang="el-GR" sz="2800" dirty="0" smtClean="0"/>
              <a:t>Τσίου, </a:t>
            </a:r>
            <a:r>
              <a:rPr lang="el-GR" sz="2800" dirty="0"/>
              <a:t>Β. </a:t>
            </a:r>
            <a:r>
              <a:rPr lang="el-GR" sz="2800" dirty="0" smtClean="0"/>
              <a:t>Κουτσοπούλου, </a:t>
            </a:r>
            <a:r>
              <a:rPr lang="el-GR" sz="2800" dirty="0"/>
              <a:t>Ο. </a:t>
            </a:r>
            <a:r>
              <a:rPr lang="el-GR" sz="2800" dirty="0" smtClean="0"/>
              <a:t>Γκοβίνα, </a:t>
            </a:r>
            <a:r>
              <a:rPr lang="el-GR" sz="2800" dirty="0"/>
              <a:t>Σ. </a:t>
            </a:r>
            <a:r>
              <a:rPr lang="el-GR" sz="2800" dirty="0" smtClean="0"/>
              <a:t>Παρισσόπουλος, </a:t>
            </a:r>
            <a:r>
              <a:rPr lang="el-GR" sz="2800" dirty="0"/>
              <a:t>Θ. </a:t>
            </a:r>
            <a:r>
              <a:rPr lang="el-GR" sz="2800" dirty="0" smtClean="0"/>
              <a:t>Στρουμπούκη, </a:t>
            </a:r>
            <a:r>
              <a:rPr lang="el-GR" sz="2800" dirty="0"/>
              <a:t>Γ. </a:t>
            </a:r>
            <a:r>
              <a:rPr lang="el-GR" sz="2800" dirty="0" smtClean="0"/>
              <a:t>Τούλια, </a:t>
            </a:r>
            <a:r>
              <a:rPr lang="el-GR" sz="2800" dirty="0"/>
              <a:t>Θ. </a:t>
            </a:r>
            <a:r>
              <a:rPr lang="el-GR" sz="2800" dirty="0" smtClean="0"/>
              <a:t>Κατσούλας</a:t>
            </a:r>
            <a:endParaRPr lang="en-US" sz="2800" dirty="0"/>
          </a:p>
          <a:p>
            <a:pPr algn="ctr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45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004A82"/>
                </a:solidFill>
              </a:rPr>
              <a:t>Παρακέντηση </a:t>
            </a:r>
            <a:r>
              <a:rPr lang="el-GR" sz="4400" dirty="0" smtClean="0">
                <a:solidFill>
                  <a:srgbClr val="004A82"/>
                </a:solidFill>
              </a:rPr>
              <a:t>κοιλίας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(1 από </a:t>
            </a:r>
            <a:r>
              <a:rPr lang="en-US" sz="3600" b="0" dirty="0" smtClean="0">
                <a:solidFill>
                  <a:srgbClr val="004A82"/>
                </a:solidFill>
              </a:rPr>
              <a:t>2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  <a:endParaRPr lang="el-GR" sz="3600" b="0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  <a:buFont typeface="Courier New" panose="02070309020205020404" pitchFamily="49" charset="0"/>
              <a:buChar char="o"/>
            </a:pPr>
            <a:r>
              <a:rPr lang="el-GR" sz="2400" b="1" dirty="0" smtClean="0">
                <a:solidFill>
                  <a:srgbClr val="285E24"/>
                </a:solidFill>
              </a:rPr>
              <a:t>Ενδείξεις,</a:t>
            </a:r>
            <a:endParaRPr lang="el-GR" sz="2400" b="1" dirty="0">
              <a:solidFill>
                <a:srgbClr val="285E24"/>
              </a:solidFill>
            </a:endParaRPr>
          </a:p>
          <a:p>
            <a:pPr lvl="1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l-GR" sz="2200" dirty="0" smtClean="0"/>
              <a:t>Συλλογή </a:t>
            </a:r>
            <a:r>
              <a:rPr lang="el-GR" sz="2200" dirty="0"/>
              <a:t>ποσότητας υγρού στην περιτοναϊκή κοιλότητα από:</a:t>
            </a:r>
          </a:p>
          <a:p>
            <a:pPr>
              <a:spcBef>
                <a:spcPts val="30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Ασκίτη</a:t>
            </a:r>
            <a:r>
              <a:rPr lang="el-GR" sz="2400" dirty="0"/>
              <a:t> (παρεμπόδιση λεμφικής κυκλοφορίας, κίρρωση ήπατος, κακοήθεια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0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Φλεγμονή-περιτονίτιδα,</a:t>
            </a:r>
            <a:endParaRPr lang="el-GR" sz="2400" dirty="0"/>
          </a:p>
          <a:p>
            <a:pPr>
              <a:spcBef>
                <a:spcPts val="30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Κακώσεις κοιλίας (υποψία αιμορραγίας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3000"/>
              </a:spcBef>
              <a:buFont typeface="Courier New" panose="02070309020205020404" pitchFamily="49" charset="0"/>
              <a:buChar char="o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03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004A82"/>
                </a:solidFill>
              </a:rPr>
              <a:t>Παρακέντηση </a:t>
            </a:r>
            <a:r>
              <a:rPr lang="el-GR" sz="4400" dirty="0" smtClean="0">
                <a:solidFill>
                  <a:srgbClr val="004A82"/>
                </a:solidFill>
              </a:rPr>
              <a:t>κοιλίας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(2 από </a:t>
            </a:r>
            <a:r>
              <a:rPr lang="en-US" sz="3600" b="0" dirty="0" smtClean="0">
                <a:solidFill>
                  <a:srgbClr val="004A82"/>
                </a:solidFill>
              </a:rPr>
              <a:t>2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  <a:endParaRPr lang="el-GR" sz="3600" b="0" dirty="0">
              <a:solidFill>
                <a:srgbClr val="004A82"/>
              </a:solidFill>
            </a:endParaRP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69" y="1196752"/>
            <a:ext cx="5238750" cy="4733925"/>
          </a:xfrm>
        </p:spPr>
      </p:pic>
      <p:sp>
        <p:nvSpPr>
          <p:cNvPr id="7" name="Rectangle 10"/>
          <p:cNvSpPr/>
          <p:nvPr/>
        </p:nvSpPr>
        <p:spPr>
          <a:xfrm>
            <a:off x="3635896" y="6072031"/>
            <a:ext cx="2153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Gray1035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latin typeface="+mn-lt"/>
                <a:hlinkClick r:id="rId3"/>
              </a:rPr>
              <a:t>Pngbot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1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Θέσεις παρακέντησης κοιλίας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880320"/>
          </a:xfrm>
        </p:spPr>
        <p:txBody>
          <a:bodyPr/>
          <a:lstStyle/>
          <a:p>
            <a:pPr>
              <a:spcBef>
                <a:spcPts val="36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Ημικαθιστική θέση με μικρή κάμψη των γονάτων (μυϊκή χάλαση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6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Ημιπλάγια</a:t>
            </a:r>
            <a:r>
              <a:rPr lang="el-GR" sz="2400" dirty="0"/>
              <a:t> θέση με τοποθέτηση μαξιλαριού στην </a:t>
            </a:r>
            <a:r>
              <a:rPr lang="el-GR" sz="2400" dirty="0" smtClean="0"/>
              <a:t>πλάτη,</a:t>
            </a:r>
            <a:endParaRPr lang="el-GR" sz="2400" dirty="0"/>
          </a:p>
          <a:p>
            <a:pPr>
              <a:spcBef>
                <a:spcPts val="36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Καθιστή θέση στην καρέκλα ή στην άκρη του </a:t>
            </a:r>
            <a:r>
              <a:rPr lang="el-GR" sz="2400" dirty="0" smtClean="0"/>
              <a:t>κρεβατιού.</a:t>
            </a:r>
            <a:endParaRPr lang="en-US" sz="2400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017639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+mn-lt"/>
              </a:rPr>
              <a:t>Παρακολουθείστε το παρακάτω βίντεο</a:t>
            </a:r>
            <a:r>
              <a:rPr lang="en-US" sz="2400" dirty="0" smtClean="0">
                <a:latin typeface="+mn-lt"/>
              </a:rPr>
              <a:t>:</a:t>
            </a:r>
            <a:endParaRPr lang="el-GR" sz="2400" dirty="0">
              <a:latin typeface="+mn-lt"/>
            </a:endParaRPr>
          </a:p>
        </p:txBody>
      </p:sp>
      <p:pic>
        <p:nvPicPr>
          <p:cNvPr id="7" name="Εικόνα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682753"/>
            <a:ext cx="432048" cy="432048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915816" y="4653136"/>
            <a:ext cx="3167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600"/>
              </a:spcBef>
            </a:pPr>
            <a:r>
              <a:rPr lang="en-US" sz="2400" dirty="0">
                <a:latin typeface="+mn-lt"/>
                <a:hlinkClick r:id="rId2"/>
              </a:rPr>
              <a:t>Abdominal </a:t>
            </a:r>
            <a:r>
              <a:rPr lang="en-US" sz="2400" dirty="0" smtClean="0">
                <a:latin typeface="+mn-lt"/>
                <a:hlinkClick r:id="rId2"/>
              </a:rPr>
              <a:t>Paracentesis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Σημεία παρακέντησης κοιλίας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4176"/>
          </a:xfrm>
        </p:spPr>
        <p:txBody>
          <a:bodyPr>
            <a:normAutofit/>
          </a:bodyPr>
          <a:lstStyle/>
          <a:p>
            <a:r>
              <a:rPr lang="el-GR" sz="2400" dirty="0"/>
              <a:t>Δεξιός και αριστερός λαγώνιος βόθρος στο μέσον μεταξύ ομφαλού και πρόσθιας άνω λαγώνιας ακρολοφίας (κατά προτίμηση δεξιά)</a:t>
            </a:r>
          </a:p>
          <a:p>
            <a:endParaRPr lang="el-GR" sz="2400" dirty="0"/>
          </a:p>
        </p:txBody>
      </p:sp>
      <p:grpSp>
        <p:nvGrpSpPr>
          <p:cNvPr id="15" name="Ομάδα 14"/>
          <p:cNvGrpSpPr/>
          <p:nvPr/>
        </p:nvGrpSpPr>
        <p:grpSpPr>
          <a:xfrm>
            <a:off x="3167844" y="2877581"/>
            <a:ext cx="1944215" cy="2690982"/>
            <a:chOff x="1187625" y="3114282"/>
            <a:chExt cx="2448273" cy="3264364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79580" y="3522327"/>
              <a:ext cx="3264364" cy="2448273"/>
            </a:xfrm>
            <a:prstGeom prst="rect">
              <a:avLst/>
            </a:prstGeom>
          </p:spPr>
        </p:pic>
        <p:sp>
          <p:nvSpPr>
            <p:cNvPr id="12" name="Πολλαπλασιασμός 11"/>
            <p:cNvSpPr/>
            <p:nvPr/>
          </p:nvSpPr>
          <p:spPr>
            <a:xfrm>
              <a:off x="3059832" y="5373216"/>
              <a:ext cx="360040" cy="204581"/>
            </a:xfrm>
            <a:prstGeom prst="mathMultiply">
              <a:avLst/>
            </a:prstGeom>
            <a:solidFill>
              <a:srgbClr val="285E24"/>
            </a:solidFill>
            <a:ln>
              <a:solidFill>
                <a:srgbClr val="285E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3" name="Πολλαπλασιασμός 12"/>
            <p:cNvSpPr/>
            <p:nvPr/>
          </p:nvSpPr>
          <p:spPr>
            <a:xfrm>
              <a:off x="1190529" y="5270925"/>
              <a:ext cx="360040" cy="204581"/>
            </a:xfrm>
            <a:prstGeom prst="mathMultiply">
              <a:avLst/>
            </a:prstGeom>
            <a:solidFill>
              <a:srgbClr val="285E24"/>
            </a:solidFill>
            <a:ln>
              <a:solidFill>
                <a:srgbClr val="285E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4" name="Πολλαπλασιασμός 13"/>
            <p:cNvSpPr/>
            <p:nvPr/>
          </p:nvSpPr>
          <p:spPr>
            <a:xfrm>
              <a:off x="1691680" y="5949280"/>
              <a:ext cx="360040" cy="204581"/>
            </a:xfrm>
            <a:prstGeom prst="mathMultiply">
              <a:avLst/>
            </a:prstGeom>
            <a:solidFill>
              <a:srgbClr val="285E24"/>
            </a:solidFill>
            <a:ln>
              <a:solidFill>
                <a:srgbClr val="285E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16" name="Rectangle 10"/>
          <p:cNvSpPr/>
          <p:nvPr/>
        </p:nvSpPr>
        <p:spPr>
          <a:xfrm>
            <a:off x="2807804" y="5665215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Male abdo post lap chole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err="1" smtClean="0">
                <a:latin typeface="+mn-lt"/>
              </a:rPr>
              <a:t>Nankai</a:t>
            </a:r>
            <a:r>
              <a:rPr lang="el-GR" sz="1200" dirty="0" smtClean="0">
                <a:latin typeface="+mn-lt"/>
              </a:rPr>
              <a:t>,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BY-SA 3.0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30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Υλικό νοσηλείας παρακέντησης κοιλίας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Ίδιο με την παρακέντηση </a:t>
            </a:r>
            <a:r>
              <a:rPr lang="el-GR" sz="2400" dirty="0" smtClean="0"/>
              <a:t>θώρακα,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Πιο χονδρή </a:t>
            </a:r>
            <a:r>
              <a:rPr lang="el-GR" sz="2400" dirty="0" smtClean="0"/>
              <a:t>βελόνη,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smtClean="0"/>
              <a:t>Φιάλη(ες</a:t>
            </a:r>
            <a:r>
              <a:rPr lang="el-GR" sz="2400" dirty="0"/>
              <a:t>) με κενό </a:t>
            </a:r>
            <a:r>
              <a:rPr lang="el-GR" sz="2400" dirty="0" smtClean="0"/>
              <a:t>αέρος,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Η στρόφιγγα τριπλής κατεύθυνσης δεν είναι </a:t>
            </a:r>
            <a:r>
              <a:rPr lang="el-GR" sz="2400" dirty="0" smtClean="0"/>
              <a:t>απαραίτητη.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68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Διαδικασία </a:t>
            </a:r>
            <a:r>
              <a:rPr lang="el-GR" dirty="0" smtClean="0">
                <a:solidFill>
                  <a:srgbClr val="004A82"/>
                </a:solidFill>
              </a:rPr>
              <a:t>παρακέντησης </a:t>
            </a:r>
            <a:r>
              <a:rPr lang="el-GR" dirty="0">
                <a:solidFill>
                  <a:srgbClr val="004A82"/>
                </a:solidFill>
              </a:rPr>
              <a:t>κ</a:t>
            </a:r>
            <a:r>
              <a:rPr lang="el-GR" dirty="0" smtClean="0">
                <a:solidFill>
                  <a:srgbClr val="004A82"/>
                </a:solidFill>
              </a:rPr>
              <a:t>οιλίας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755576" y="1700808"/>
            <a:ext cx="5338936" cy="50405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/>
              <a:t>Παρακολουθείστε το παρακάτω βίντεο</a:t>
            </a:r>
            <a:r>
              <a:rPr lang="en-US" sz="2400" dirty="0" smtClean="0"/>
              <a:t>: </a:t>
            </a:r>
            <a:endParaRPr lang="el-GR" sz="2400" dirty="0"/>
          </a:p>
        </p:txBody>
      </p:sp>
      <p:pic>
        <p:nvPicPr>
          <p:cNvPr id="8" name="Εικόνα 7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1" y="2411661"/>
            <a:ext cx="547579" cy="5475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2269951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  <a:hlinkClick r:id="rId2"/>
              </a:rPr>
              <a:t>Guide to perform Paracentesis Correctly (includes labs interpretations) 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99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Επιπλοκές παρακέντησης κοιλίας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Shock σε αφαίρεση μεγάλης ποσότητας υγρών(αφαίρεση μέχρι 11 </a:t>
            </a:r>
            <a:r>
              <a:rPr lang="el-GR" sz="2400" dirty="0"/>
              <a:t>Lit</a:t>
            </a:r>
            <a:r>
              <a:rPr lang="el-GR" sz="2400" dirty="0"/>
              <a:t>, αν αφαιρεθούν &gt; από 5 </a:t>
            </a:r>
            <a:r>
              <a:rPr lang="el-GR" sz="2400" dirty="0"/>
              <a:t>Lit</a:t>
            </a:r>
            <a:r>
              <a:rPr lang="el-GR" sz="2400" dirty="0"/>
              <a:t> πρέπει να δοθεί iv </a:t>
            </a:r>
            <a:r>
              <a:rPr lang="el-GR" sz="2400" dirty="0">
                <a:hlinkClick r:id="rId2"/>
              </a:rPr>
              <a:t>intravenous</a:t>
            </a:r>
            <a:r>
              <a:rPr lang="el-GR" sz="2400" dirty="0"/>
              <a:t> </a:t>
            </a:r>
            <a:r>
              <a:rPr lang="el-GR" sz="2400" dirty="0">
                <a:hlinkClick r:id="rId3"/>
              </a:rPr>
              <a:t>serum albumin </a:t>
            </a:r>
            <a:r>
              <a:rPr lang="el-GR" sz="2400" dirty="0"/>
              <a:t>(25% albumin, 8g/L) για την πρόληψη υπότασης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Τρώση οργάνου-εσωτερική </a:t>
            </a:r>
            <a:r>
              <a:rPr lang="el-GR" sz="2400" dirty="0" smtClean="0"/>
              <a:t>αιμορραγία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Μόλυνση περιτοναϊκής </a:t>
            </a:r>
            <a:r>
              <a:rPr lang="el-GR" sz="2400" dirty="0" smtClean="0"/>
              <a:t>κοιλότητας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Τραυματισμός ουροδόχου </a:t>
            </a:r>
            <a:r>
              <a:rPr lang="el-GR" sz="2400" dirty="0" smtClean="0"/>
              <a:t>κύστεως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32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3f83f0a9fc436c8ac1325c1614318370ef598ca"/>
</p:tagLst>
</file>

<file path=ppt/theme/theme1.xml><?xml version="1.0" encoding="utf-8"?>
<a:theme xmlns:a="http://schemas.openxmlformats.org/drawingml/2006/main" name="OC_template_updated">
  <a:themeElements>
    <a:clrScheme name="Προσαρμοσμένο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136</TotalTime>
  <Words>871</Words>
  <Application>Microsoft Office PowerPoint</Application>
  <PresentationFormat>Προβολή στην οθόνη (4:3)</PresentationFormat>
  <Paragraphs>122</Paragraphs>
  <Slides>18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OC_template_updated</vt:lpstr>
      <vt:lpstr>1_OC_template_updated</vt:lpstr>
      <vt:lpstr>2_OC_template_updated</vt:lpstr>
      <vt:lpstr>3_OC_template_updated</vt:lpstr>
      <vt:lpstr>Χειρουργική Νοσηλευτική Ι (Ε)</vt:lpstr>
      <vt:lpstr>Χειρουργική Νοσηλευτική Ι (Ε)</vt:lpstr>
      <vt:lpstr>Παρακέντηση κοιλίας (1 από 2)</vt:lpstr>
      <vt:lpstr>Παρακέντηση κοιλίας (2 από 2)</vt:lpstr>
      <vt:lpstr>Θέσεις παρακέντησης κοιλίας</vt:lpstr>
      <vt:lpstr>Σημεία παρακέντησης κοιλίας</vt:lpstr>
      <vt:lpstr>Υλικό νοσηλείας παρακέντησης κοιλίας</vt:lpstr>
      <vt:lpstr>Διαδικασία παρακέντησης κοιλίας</vt:lpstr>
      <vt:lpstr>Επιπλοκές παρακέντησης κοιλίας</vt:lpstr>
      <vt:lpstr>Αντενδείξεις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29</cp:revision>
  <dcterms:created xsi:type="dcterms:W3CDTF">2013-11-14T10:55:44Z</dcterms:created>
  <dcterms:modified xsi:type="dcterms:W3CDTF">2015-03-13T11:31:18Z</dcterms:modified>
</cp:coreProperties>
</file>