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718" r:id="rId2"/>
    <p:sldMasterId id="2147483729" r:id="rId3"/>
  </p:sldMasterIdLst>
  <p:notesMasterIdLst>
    <p:notesMasterId r:id="rId58"/>
  </p:notesMasterIdLst>
  <p:handoutMasterIdLst>
    <p:handoutMasterId r:id="rId59"/>
  </p:handoutMasterIdLst>
  <p:sldIdLst>
    <p:sldId id="313"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257" r:id="rId51"/>
    <p:sldId id="262" r:id="rId52"/>
    <p:sldId id="264" r:id="rId53"/>
    <p:sldId id="315" r:id="rId54"/>
    <p:sldId id="316" r:id="rId55"/>
    <p:sldId id="266" r:id="rId56"/>
    <p:sldId id="314" r:id="rId57"/>
  </p:sldIdLst>
  <p:sldSz cx="9144000" cy="6858000" type="screen4x3"/>
  <p:notesSz cx="7104063" cy="10234613"/>
  <p:custDataLst>
    <p:tags r:id="rId6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8" d="100"/>
          <a:sy n="78" d="100"/>
        </p:scale>
        <p:origin x="-90" y="-6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35300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66395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244758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28110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422374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364722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962621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75434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700260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80681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57841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712163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410471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884549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59716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730977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62509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60026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70362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04735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2428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413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571142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73725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607725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018070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89885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48617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702772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81310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88175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082305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23850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606216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87440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45295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userDrawn="1"/>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userDrawn="1"/>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112278423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8" name="Rectangle 9"/>
          <p:cNvSpPr/>
          <p:nvPr/>
        </p:nvSpPr>
        <p:spPr>
          <a:xfrm>
            <a:off x="179513" y="100473"/>
            <a:ext cx="8738396" cy="6741368"/>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pic>
        <p:nvPicPr>
          <p:cNvPr id="11" name="Picture 2" descr="C:\Users\Administrator\Desktop\Pushpin Dev\Assets\pushpinLeft.png"/>
          <p:cNvPicPr>
            <a:picLocks noChangeAspect="1" noChangeArrowheads="1"/>
          </p:cNvPicPr>
          <p:nvPr/>
        </p:nvPicPr>
        <p:blipFill>
          <a:blip r:embed="rId13" cstate="print"/>
          <a:srcRect/>
          <a:stretch>
            <a:fillRect/>
          </a:stretch>
        </p:blipFill>
        <p:spPr bwMode="auto">
          <a:xfrm rot="1435684">
            <a:off x="34112" y="-101577"/>
            <a:ext cx="567831" cy="567830"/>
          </a:xfrm>
          <a:prstGeom prst="rect">
            <a:avLst/>
          </a:prstGeom>
          <a:noFill/>
        </p:spPr>
      </p:pic>
      <p:pic>
        <p:nvPicPr>
          <p:cNvPr id="12" name="Picture 2" descr="C:\Users\Administrator\Desktop\Pushpin Dev\Assets\pushpinLeft.png"/>
          <p:cNvPicPr>
            <a:picLocks noChangeAspect="1" noChangeArrowheads="1"/>
          </p:cNvPicPr>
          <p:nvPr/>
        </p:nvPicPr>
        <p:blipFill>
          <a:blip r:embed="rId13" cstate="print"/>
          <a:srcRect/>
          <a:stretch>
            <a:fillRect/>
          </a:stretch>
        </p:blipFill>
        <p:spPr bwMode="auto">
          <a:xfrm rot="4096196">
            <a:off x="8634445" y="-66892"/>
            <a:ext cx="566928" cy="566928"/>
          </a:xfrm>
          <a:prstGeom prst="rect">
            <a:avLst/>
          </a:prstGeom>
          <a:noFill/>
        </p:spPr>
      </p:pic>
    </p:spTree>
    <p:extLst>
      <p:ext uri="{BB962C8B-B14F-4D97-AF65-F5344CB8AC3E}">
        <p14:creationId xmlns:p14="http://schemas.microsoft.com/office/powerpoint/2010/main" val="2722177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023633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earch.ahp.us.army.mil/search/articles/index.php?search=Susan+Huseman+USAG+Stuttgart" TargetMode="External"/><Relationship Id="rId4" Type="http://schemas.openxmlformats.org/officeDocument/2006/relationships/hyperlink" Target="http://usarmy.vo.llnwd.net/e2/-images/2010/11/29/9314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sites.google.com/site/amysimpsonsportfolio/artifact-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flickr.com/photos/mmmswan/" TargetMode="External"/><Relationship Id="rId13" Type="http://schemas.openxmlformats.org/officeDocument/2006/relationships/hyperlink" Target="http://creativecommons.org/licenses/by-nc-sa/2.5/" TargetMode="External"/><Relationship Id="rId3" Type="http://schemas.openxmlformats.org/officeDocument/2006/relationships/hyperlink" Target="https://www.flickr.com/photos/pennstatelive/14027983806/" TargetMode="External"/><Relationship Id="rId7" Type="http://schemas.openxmlformats.org/officeDocument/2006/relationships/hyperlink" Target="http://www.flickr.com/photos/mmmswan/4487893706/" TargetMode="External"/><Relationship Id="rId12" Type="http://schemas.openxmlformats.org/officeDocument/2006/relationships/hyperlink" Target="http://shiftingpixel.com/about/the-artist/" TargetMode="External"/><Relationship Id="rId2" Type="http://schemas.openxmlformats.org/officeDocument/2006/relationships/image" Target="../media/image21.jpg"/><Relationship Id="rId1" Type="http://schemas.openxmlformats.org/officeDocument/2006/relationships/slideLayout" Target="../slideLayouts/slideLayout12.xml"/><Relationship Id="rId6" Type="http://schemas.openxmlformats.org/officeDocument/2006/relationships/image" Target="../media/image22.jpeg"/><Relationship Id="rId11" Type="http://schemas.openxmlformats.org/officeDocument/2006/relationships/hyperlink" Target="http://shiftingpixel.com/2008/05/25/mark-kruger/" TargetMode="External"/><Relationship Id="rId5" Type="http://schemas.openxmlformats.org/officeDocument/2006/relationships/hyperlink" Target="https://creativecommons.org/licenses/by-nc-nd/2.0/" TargetMode="External"/><Relationship Id="rId10" Type="http://schemas.openxmlformats.org/officeDocument/2006/relationships/image" Target="../media/image23.jpeg"/><Relationship Id="rId4" Type="http://schemas.openxmlformats.org/officeDocument/2006/relationships/hyperlink" Target="https://www.flickr.com/photos/pennstatelive/" TargetMode="External"/><Relationship Id="rId9" Type="http://schemas.openxmlformats.org/officeDocument/2006/relationships/hyperlink" Target="https://creativecommons.org/licenses/by-nd/2.0/"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creativecommons.org/licenses/by-nc-nd/3.0/" TargetMode="External"/><Relationship Id="rId3" Type="http://schemas.openxmlformats.org/officeDocument/2006/relationships/hyperlink" Target="http://pixabay.com/en/cook-pastry-chef-woman-kitchen-eat-196932/" TargetMode="External"/><Relationship Id="rId7" Type="http://schemas.openxmlformats.org/officeDocument/2006/relationships/hyperlink" Target="http://www.ianbritton.co.uk/" TargetMode="External"/><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hyperlink" Target="http://www.freefoto.com/preview/2030-24-5/American-Icon-The-Yellow-School-Bus" TargetMode="External"/><Relationship Id="rId5" Type="http://schemas.openxmlformats.org/officeDocument/2006/relationships/image" Target="../media/image25.jpeg"/><Relationship Id="rId4" Type="http://schemas.openxmlformats.org/officeDocument/2006/relationships/hyperlink" Target="http://pixabay.com/en/users/artistlik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pixabay.com/en/brush-cleaner-cleaning-cute-duster-15931/" TargetMode="External"/><Relationship Id="rId7" Type="http://schemas.openxmlformats.org/officeDocument/2006/relationships/hyperlink" Target="http://commons.wikimedia.org/wiki/User:High_Contrast"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commons.wikimedia.org/wiki/File:Doctor_uses_a_stethoscope_to_examine_a_young_patient.JPEG" TargetMode="External"/><Relationship Id="rId5" Type="http://schemas.openxmlformats.org/officeDocument/2006/relationships/image" Target="../media/image27.JPEG"/><Relationship Id="rId4" Type="http://schemas.openxmlformats.org/officeDocument/2006/relationships/hyperlink" Target="http://pixabay.com/en/users/PublicDomainPictur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deanjust101sec1.wordpress.com/2010/12/17/discrimination-cartoons/" TargetMode="External"/><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propelsteps.wordpress.com/2013/06/10/how-smart-are-you-quick-1-min-test/" TargetMode="External"/><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Greece_2011_Periferiakes_Enotites.svg" TargetMode="External"/><Relationship Id="rId2" Type="http://schemas.openxmlformats.org/officeDocument/2006/relationships/image" Target="../media/image29.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Pitichinaccio"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fr.wikipedia.org/wiki/Sofokl%C3%ADs_Schortsan%C3%ADtis#mediaviewer/Fichier:Sofoklis_Schortsanitis_naional_team.jpg" TargetMode="External"/><Relationship Id="rId2" Type="http://schemas.openxmlformats.org/officeDocument/2006/relationships/image" Target="../media/image30.jpg"/><Relationship Id="rId1" Type="http://schemas.openxmlformats.org/officeDocument/2006/relationships/slideLayout" Target="../slideLayouts/slideLayout12.xml"/><Relationship Id="rId5" Type="http://schemas.openxmlformats.org/officeDocument/2006/relationships/hyperlink" Target="http://creativecommons.org/licenses/by/2.0/" TargetMode="External"/><Relationship Id="rId4" Type="http://schemas.openxmlformats.org/officeDocument/2006/relationships/hyperlink" Target="https://www.flickr.com/photos/klearcho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penpen.soup.io/post/66150877/Message-to-Afro-American-Go-back-to" TargetMode="External"/><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flickr.com/photos/jessophotography/2258964678/" TargetMode="External"/><Relationship Id="rId7" Type="http://schemas.openxmlformats.org/officeDocument/2006/relationships/hyperlink" Target="https://www.flickr.com/photos/dhyanji/131433199/" TargetMode="External"/><Relationship Id="rId2" Type="http://schemas.openxmlformats.org/officeDocument/2006/relationships/image" Target="../media/image32.jpg"/><Relationship Id="rId1" Type="http://schemas.openxmlformats.org/officeDocument/2006/relationships/slideLayout" Target="../slideLayouts/slideLayout12.xml"/><Relationship Id="rId6" Type="http://schemas.openxmlformats.org/officeDocument/2006/relationships/image" Target="../media/image33.jpg"/><Relationship Id="rId11" Type="http://schemas.openxmlformats.org/officeDocument/2006/relationships/hyperlink" Target="https://creativecommons.org/licenses/by-nc-sa/2.0/" TargetMode="External"/><Relationship Id="rId5" Type="http://schemas.openxmlformats.org/officeDocument/2006/relationships/hyperlink" Target="https://creativecommons.org/licenses/by-nc-nd/2.0/" TargetMode="External"/><Relationship Id="rId10" Type="http://schemas.openxmlformats.org/officeDocument/2006/relationships/hyperlink" Target="https://www.flickr.com/photos/oenvoyage/" TargetMode="External"/><Relationship Id="rId4" Type="http://schemas.openxmlformats.org/officeDocument/2006/relationships/hyperlink" Target="https://www.flickr.com/photos/jessophotography/" TargetMode="External"/><Relationship Id="rId9" Type="http://schemas.openxmlformats.org/officeDocument/2006/relationships/hyperlink" Target="http://www.flickr.com/photos/oenvoyage/111599419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atheistmemebase.com/2013/09/14/i-respect-religion/" TargetMode="External"/><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6.jpeg"/><Relationship Id="rId1" Type="http://schemas.openxmlformats.org/officeDocument/2006/relationships/slideLayout" Target="../slideLayouts/slideLayout12.xml"/><Relationship Id="rId4" Type="http://schemas.openxmlformats.org/officeDocument/2006/relationships/hyperlink" Target="http://comicpaintbookhumour.blogspot.gr/2009/03/workplace-gender-discrimination.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crabula290e.deviantart.com/art/Cartoon-me-297190726" TargetMode="External"/><Relationship Id="rId7" Type="http://schemas.openxmlformats.org/officeDocument/2006/relationships/hyperlink" Target="http://pixabay.com/en/users/PublicDomainPictures/" TargetMode="External"/><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hyperlink" Target="http://pixabay.com/en/baby-boy-child-childhood-computer-84626/" TargetMode="External"/><Relationship Id="rId5" Type="http://schemas.openxmlformats.org/officeDocument/2006/relationships/image" Target="../media/image9.jpg"/><Relationship Id="rId4" Type="http://schemas.openxmlformats.org/officeDocument/2006/relationships/hyperlink" Target="http://creativecommons.org/licenses/by-sa/3.0/deed.en"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openclipart.org/detail/170440/man-in-wheelchair-by-rdevries-170440" TargetMode="External"/><Relationship Id="rId7" Type="http://schemas.openxmlformats.org/officeDocument/2006/relationships/hyperlink" Target="http://pixabay.com/en/users/OpenClips/" TargetMode="External"/><Relationship Id="rId2" Type="http://schemas.openxmlformats.org/officeDocument/2006/relationships/image" Target="../media/image37.png"/><Relationship Id="rId1" Type="http://schemas.openxmlformats.org/officeDocument/2006/relationships/slideLayout" Target="../slideLayouts/slideLayout12.xml"/><Relationship Id="rId6" Type="http://schemas.openxmlformats.org/officeDocument/2006/relationships/hyperlink" Target="http://pixabay.com/en/stickman-stick-figure-matchstick-man-151359/" TargetMode="External"/><Relationship Id="rId11" Type="http://schemas.openxmlformats.org/officeDocument/2006/relationships/hyperlink" Target="http://creativecommons.org/licenses/by/2.0/" TargetMode="External"/><Relationship Id="rId5" Type="http://schemas.openxmlformats.org/officeDocument/2006/relationships/image" Target="../media/image38.png"/><Relationship Id="rId10" Type="http://schemas.openxmlformats.org/officeDocument/2006/relationships/hyperlink" Target="https://www.flickr.com/photos/29468339@N02" TargetMode="External"/><Relationship Id="rId4" Type="http://schemas.openxmlformats.org/officeDocument/2006/relationships/hyperlink" Target="http://openclipart.org/user-detail/rdevries" TargetMode="External"/><Relationship Id="rId9" Type="http://schemas.openxmlformats.org/officeDocument/2006/relationships/hyperlink" Target="http://es.wikipedia.org/wiki/Stephen_Hawking#mediaviewer/Archivo:Stephen_Hawking_in_Cambridge.jp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flickr.com/photos/laowaikevin/" TargetMode="External"/><Relationship Id="rId3" Type="http://schemas.openxmlformats.org/officeDocument/2006/relationships/image" Target="../media/image40.jpg"/><Relationship Id="rId7" Type="http://schemas.openxmlformats.org/officeDocument/2006/relationships/hyperlink" Target="https://www.flickr.com/photos/laowaikevin/6790723507/in/photostrea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1.jpeg"/><Relationship Id="rId5" Type="http://schemas.openxmlformats.org/officeDocument/2006/relationships/hyperlink" Target="https://creativecommons.org/licenses/by-sa/2.0/" TargetMode="External"/><Relationship Id="rId4" Type="http://schemas.openxmlformats.org/officeDocument/2006/relationships/hyperlink" Target="https://www.flickr.com/photos/gagilas/3824821658/" TargetMode="External"/><Relationship Id="rId9" Type="http://schemas.openxmlformats.org/officeDocument/2006/relationships/hyperlink" Target="https://creativecommons.org/licenses/by-nc-nd/2.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creativecommons.org/licenses/by-nc-sa/2.0/" TargetMode="External"/><Relationship Id="rId3" Type="http://schemas.openxmlformats.org/officeDocument/2006/relationships/hyperlink" Target="http://commons.wikimedia.org/wiki/File:Boy_with_Down_Syndrome.JPG" TargetMode="External"/><Relationship Id="rId7" Type="http://schemas.openxmlformats.org/officeDocument/2006/relationships/hyperlink" Target="https://www.flickr.com/photos/richjohnsonphoto/6256185600/" TargetMode="External"/><Relationship Id="rId12" Type="http://schemas.openxmlformats.org/officeDocument/2006/relationships/hyperlink" Target="http://creativecommons.org/licenses/by/2.0/de/deed.en" TargetMode="External"/><Relationship Id="rId2"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43.jpg"/><Relationship Id="rId11" Type="http://schemas.openxmlformats.org/officeDocument/2006/relationships/hyperlink" Target="http://www.fotocommunity.com/photographer/david-donachie/1250448" TargetMode="External"/><Relationship Id="rId5" Type="http://schemas.openxmlformats.org/officeDocument/2006/relationships/hyperlink" Target="http://creativecommons.org/licenses/by-sa/3.0/deed.en" TargetMode="External"/><Relationship Id="rId10" Type="http://schemas.openxmlformats.org/officeDocument/2006/relationships/hyperlink" Target="http://www.fotocommunity.com/pc/pc/display/14235200" TargetMode="External"/><Relationship Id="rId4" Type="http://schemas.openxmlformats.org/officeDocument/2006/relationships/hyperlink" Target="http://commons.wikimedia.org/wiki/User:Vanellus_Foto" TargetMode="External"/><Relationship Id="rId9"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hyperlink" Target="http://creativecommons.org/licenses/by/3.0/au/deed.en" TargetMode="External"/><Relationship Id="rId4" Type="http://schemas.openxmlformats.org/officeDocument/2006/relationships/hyperlink" Target="https://www.humanrights.gov.au/publications/get-facts-know-your-rights-leafl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youtube.com/watch?v=P7tVy88FTJE"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www.clker.com/search/magnifying/1" TargetMode="External"/><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hyperlink" Target="http://www.clker.com/profile-1068.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propelsteps.wordpress.com/2013/06/10/how-smart-are-you-quick-1-min-test/" TargetMode="Externa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hyperlink" Target="http://pixabay.com/en/users/OpenClips/" TargetMode="External"/><Relationship Id="rId5" Type="http://schemas.openxmlformats.org/officeDocument/2006/relationships/hyperlink" Target="http://pixabay.com/en/help-info-question-questionmark-147419/" TargetMode="Externa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8" Type="http://schemas.openxmlformats.org/officeDocument/2006/relationships/hyperlink" Target="http://pixabay.com/en/users/PublicDomainPictures/" TargetMode="External"/><Relationship Id="rId3" Type="http://schemas.openxmlformats.org/officeDocument/2006/relationships/image" Target="../media/image10.jpg"/><Relationship Id="rId7" Type="http://schemas.openxmlformats.org/officeDocument/2006/relationships/hyperlink" Target="http://pixabay.com/en/male-man-teacher-professor-213729/"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hyperlink" Target="http://creativecommons.org/licenses/by/2.0/deed.en" TargetMode="External"/><Relationship Id="rId4" Type="http://schemas.openxmlformats.org/officeDocument/2006/relationships/hyperlink" Target="http://en.wikipedia.org/wiki/File:School-education-learning-1750587-h.jpg"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creativecommons.org/licenses/by-nd/2.0/" TargetMode="External"/><Relationship Id="rId3" Type="http://schemas.openxmlformats.org/officeDocument/2006/relationships/hyperlink" Target="http://commons.wikimedia.org/wiki/File:Bangalore_Baby_on_Cellphone_top_November_2011_-23_1.jpg" TargetMode="External"/><Relationship Id="rId7" Type="http://schemas.openxmlformats.org/officeDocument/2006/relationships/hyperlink" Target="https://www.flickr.com/photos/_nezemnaya_/3404683624/" TargetMode="External"/><Relationship Id="rId2" Type="http://schemas.openxmlformats.org/officeDocument/2006/relationships/image" Target="../media/image49.jpeg"/><Relationship Id="rId1" Type="http://schemas.openxmlformats.org/officeDocument/2006/relationships/slideLayout" Target="../slideLayouts/slideLayout12.xml"/><Relationship Id="rId6" Type="http://schemas.openxmlformats.org/officeDocument/2006/relationships/image" Target="../media/image50.jp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Victorgriga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pixabay.com/en/baby-child-cute-family-female-17343/" TargetMode="External"/><Relationship Id="rId2" Type="http://schemas.openxmlformats.org/officeDocument/2006/relationships/image" Target="../media/image52.jpg"/><Relationship Id="rId1" Type="http://schemas.openxmlformats.org/officeDocument/2006/relationships/slideLayout" Target="../slideLayouts/slideLayout12.xml"/><Relationship Id="rId4" Type="http://schemas.openxmlformats.org/officeDocument/2006/relationships/hyperlink" Target="http://pixabay.com/en/users/PublicDomainPicture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youtube.com/watch?v=SJF50kwwRJE"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http://www.pi-schools.gr/preschool_education/odigos/nipi.pd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www.gov.uk/government/organisations/department-for-education" TargetMode="External"/><Relationship Id="rId4" Type="http://schemas.openxmlformats.org/officeDocument/2006/relationships/hyperlink" Target="http://www.pi-schools.gr/programs/depps/"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Student_teacher_in_China.jpg" TargetMode="External"/><Relationship Id="rId2" Type="http://schemas.openxmlformats.org/officeDocument/2006/relationships/image" Target="../media/image12.jpg"/><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ile_Upload_Bot_(Magnus_Mansk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openclipart.org/detail/168873/owl-with-ebook-reader-by-bocian" TargetMode="External"/><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hyperlink" Target="http://openclipart.org/user-detail/bocian"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openclipart.org/detail/173225/blonde-red-dress-by-barineau-173225" TargetMode="External"/><Relationship Id="rId7" Type="http://schemas.openxmlformats.org/officeDocument/2006/relationships/hyperlink" Target="http://pixabay.com/en/users/OpenClips/" TargetMode="Externa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hyperlink" Target="http://pixabay.com/en/girl-cartoon-people-person-woman-145095/" TargetMode="External"/><Relationship Id="rId5" Type="http://schemas.openxmlformats.org/officeDocument/2006/relationships/image" Target="../media/image16.png"/><Relationship Id="rId10" Type="http://schemas.openxmlformats.org/officeDocument/2006/relationships/hyperlink" Target="http://openclipart.org/user-detail/shokunin" TargetMode="External"/><Relationship Id="rId4" Type="http://schemas.openxmlformats.org/officeDocument/2006/relationships/hyperlink" Target="http://openclipart.org/user-detail/barineau" TargetMode="External"/><Relationship Id="rId9" Type="http://schemas.openxmlformats.org/officeDocument/2006/relationships/hyperlink" Target="http://openclipart.org/detail/67117/mr-happy-by-shokuni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picture24gallery.blogspot.gr/" TargetMode="External"/><Relationship Id="rId2" Type="http://schemas.openxmlformats.org/officeDocument/2006/relationships/image" Target="../media/image1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Αρχές Οργάνωσης Παιδαγωγικής Πράξης 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77500" lnSpcReduction="20000"/>
          </a:bodyPr>
          <a:lstStyle/>
          <a:p>
            <a:pPr>
              <a:spcBef>
                <a:spcPts val="0"/>
              </a:spcBef>
              <a:spcAft>
                <a:spcPts val="1200"/>
              </a:spcAft>
            </a:pPr>
            <a:r>
              <a:rPr lang="el-GR" sz="3200" b="1" dirty="0"/>
              <a:t>Ενότητα 2</a:t>
            </a:r>
            <a:r>
              <a:rPr lang="el-GR" sz="3200" dirty="0"/>
              <a:t>:</a:t>
            </a:r>
            <a:r>
              <a:rPr lang="en-US" sz="3200" dirty="0"/>
              <a:t> </a:t>
            </a:r>
            <a:r>
              <a:rPr lang="el-GR" sz="3200" dirty="0"/>
              <a:t>Ο Ρόλος της </a:t>
            </a:r>
            <a:r>
              <a:rPr lang="el-GR" sz="3200" dirty="0" smtClean="0"/>
              <a:t>παιδαγωγού</a:t>
            </a:r>
            <a:endParaRPr lang="el-GR" sz="3200" dirty="0"/>
          </a:p>
          <a:p>
            <a:pPr>
              <a:spcBef>
                <a:spcPts val="0"/>
              </a:spcBef>
              <a:spcAft>
                <a:spcPts val="1200"/>
              </a:spcAft>
            </a:pPr>
            <a:r>
              <a:rPr lang="el-GR" sz="2800" dirty="0"/>
              <a:t>Ευγενία Θεοδότου BA ECS, MA, </a:t>
            </a:r>
            <a:r>
              <a:rPr lang="el-GR" sz="2800" dirty="0" err="1"/>
              <a:t>MSc</a:t>
            </a:r>
            <a:r>
              <a:rPr lang="el-GR" sz="2800" dirty="0"/>
              <a:t>, </a:t>
            </a:r>
            <a:r>
              <a:rPr lang="el-GR" sz="2800" dirty="0" err="1"/>
              <a:t>PhDc</a:t>
            </a:r>
            <a:r>
              <a:rPr lang="el-GR" sz="2800" dirty="0"/>
              <a:t>.</a:t>
            </a:r>
          </a:p>
          <a:p>
            <a:pPr>
              <a:spcBef>
                <a:spcPts val="0"/>
              </a:spcBef>
              <a:spcAft>
                <a:spcPts val="1200"/>
              </a:spcAft>
            </a:pPr>
            <a:r>
              <a:rPr lang="el-GR" sz="2800" dirty="0"/>
              <a:t>Εργαστηριακός Συνεργάτης του ΤΕΙ Αθήνας</a:t>
            </a:r>
          </a:p>
          <a:p>
            <a:pPr>
              <a:spcBef>
                <a:spcPts val="0"/>
              </a:spcBef>
              <a:spcAft>
                <a:spcPts val="1200"/>
              </a:spcAft>
            </a:pPr>
            <a:r>
              <a:rPr lang="el-GR" sz="2800" dirty="0"/>
              <a:t>Τμήμα Προσχολικής Αγωγής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11297616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209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a:t>
            </a:r>
            <a:r>
              <a:rPr lang="el-GR" dirty="0" smtClean="0"/>
              <a:t>οικογένειας - παιδικού </a:t>
            </a:r>
            <a:r>
              <a:rPr lang="el-GR" dirty="0"/>
              <a:t>σταθμού </a:t>
            </a:r>
            <a:r>
              <a:rPr lang="en-US" dirty="0"/>
              <a:t/>
            </a:r>
            <a:br>
              <a:rPr lang="en-US" dirty="0"/>
            </a:br>
            <a:r>
              <a:rPr lang="en-US" sz="2700" b="0" dirty="0" smtClean="0"/>
              <a:t>(</a:t>
            </a:r>
            <a:r>
              <a:rPr lang="el-GR" sz="2700" b="0" dirty="0" smtClean="0"/>
              <a:t>3</a:t>
            </a:r>
            <a:r>
              <a:rPr lang="en-US" sz="2700" b="0" dirty="0" smtClean="0"/>
              <a:t> </a:t>
            </a:r>
            <a:r>
              <a:rPr lang="el-GR" sz="2700" b="0" dirty="0"/>
              <a:t>από </a:t>
            </a:r>
            <a:r>
              <a:rPr lang="el-GR" sz="2700" b="0" dirty="0" smtClean="0"/>
              <a:t>4)</a:t>
            </a:r>
            <a:endParaRPr lang="el-GR" sz="2700" dirty="0"/>
          </a:p>
        </p:txBody>
      </p:sp>
      <p:sp>
        <p:nvSpPr>
          <p:cNvPr id="6" name="Ορθογώνιο 5"/>
          <p:cNvSpPr/>
          <p:nvPr/>
        </p:nvSpPr>
        <p:spPr>
          <a:xfrm>
            <a:off x="1043608" y="5646439"/>
            <a:ext cx="7344816" cy="461665"/>
          </a:xfrm>
          <a:prstGeom prst="rect">
            <a:avLst/>
          </a:prstGeom>
        </p:spPr>
        <p:txBody>
          <a:bodyPr wrap="square">
            <a:spAutoFit/>
          </a:bodyPr>
          <a:lstStyle/>
          <a:p>
            <a:r>
              <a:rPr lang="el-GR" sz="2400" b="1" dirty="0">
                <a:solidFill>
                  <a:srgbClr val="820000"/>
                </a:solidFill>
                <a:latin typeface="Calibri"/>
              </a:rPr>
              <a:t>Πως θα χαρακτηρίζατε τη σχέση δασκάλας και πατέρα;</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40768"/>
            <a:ext cx="6096000" cy="40576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88468" y="5401972"/>
            <a:ext cx="5382344" cy="276999"/>
          </a:xfrm>
          <a:prstGeom prst="rect">
            <a:avLst/>
          </a:prstGeom>
        </p:spPr>
        <p:txBody>
          <a:bodyPr wrap="square">
            <a:spAutoFit/>
          </a:bodyPr>
          <a:lstStyle/>
          <a:p>
            <a:pPr algn="ctr"/>
            <a:r>
              <a:rPr lang="en-US" sz="1200" dirty="0" smtClean="0">
                <a:solidFill>
                  <a:prstClr val="black"/>
                </a:solidFill>
                <a:latin typeface="Calibri"/>
                <a:hlinkClick r:id="rId4"/>
              </a:rPr>
              <a:t>usarmy.vo.llnwd.net</a:t>
            </a:r>
            <a:r>
              <a:rPr lang="en-US" sz="1200" dirty="0">
                <a:solidFill>
                  <a:prstClr val="black"/>
                </a:solidFill>
                <a:latin typeface="Calibri"/>
              </a:rPr>
              <a:t> </a:t>
            </a:r>
            <a:r>
              <a:rPr lang="en-US" sz="1200" dirty="0">
                <a:solidFill>
                  <a:prstClr val="black"/>
                </a:solidFill>
                <a:latin typeface="Calibri"/>
                <a:hlinkClick r:id="rId5"/>
              </a:rPr>
              <a:t>Susan </a:t>
            </a:r>
            <a:r>
              <a:rPr lang="en-US" sz="1200" dirty="0" err="1">
                <a:solidFill>
                  <a:prstClr val="black"/>
                </a:solidFill>
                <a:latin typeface="Calibri"/>
                <a:hlinkClick r:id="rId5"/>
              </a:rPr>
              <a:t>Huseman</a:t>
            </a:r>
            <a:r>
              <a:rPr lang="en-US" sz="1200" dirty="0">
                <a:solidFill>
                  <a:prstClr val="black"/>
                </a:solidFill>
                <a:latin typeface="Calibri"/>
                <a:hlinkClick r:id="rId5"/>
              </a:rPr>
              <a:t> (USAG Stuttgart</a:t>
            </a:r>
            <a:r>
              <a:rPr lang="en-US" sz="1200" dirty="0" smtClean="0">
                <a:solidFill>
                  <a:prstClr val="black"/>
                </a:solidFill>
                <a:latin typeface="Calibri"/>
                <a:hlinkClick r:id="rId5"/>
              </a:rPr>
              <a:t>)</a:t>
            </a:r>
            <a:r>
              <a:rPr lang="el-GR" sz="1200" dirty="0" smtClean="0">
                <a:solidFill>
                  <a:prstClr val="black"/>
                </a:solidFill>
                <a:latin typeface="Calibri"/>
              </a:rPr>
              <a:t>  </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070644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a:t>
            </a:r>
            <a:r>
              <a:rPr lang="el-GR" dirty="0" smtClean="0"/>
              <a:t>οικογένειας - παιδικού </a:t>
            </a:r>
            <a:r>
              <a:rPr lang="el-GR" dirty="0"/>
              <a:t>σταθμού </a:t>
            </a:r>
            <a:r>
              <a:rPr lang="en-US" dirty="0"/>
              <a:t/>
            </a:r>
            <a:br>
              <a:rPr lang="en-US" dirty="0"/>
            </a:br>
            <a:r>
              <a:rPr lang="en-US" sz="2700" b="0" dirty="0" smtClean="0"/>
              <a:t>(</a:t>
            </a:r>
            <a:r>
              <a:rPr lang="el-GR" sz="2700" b="0" dirty="0" smtClean="0"/>
              <a:t>4</a:t>
            </a:r>
            <a:r>
              <a:rPr lang="en-US" sz="2700" b="0" dirty="0" smtClean="0"/>
              <a:t> </a:t>
            </a:r>
            <a:r>
              <a:rPr lang="el-GR" sz="2700" b="0" dirty="0"/>
              <a:t>από </a:t>
            </a:r>
            <a:r>
              <a:rPr lang="el-GR" sz="2700" b="0" dirty="0" smtClean="0"/>
              <a:t>4)</a:t>
            </a:r>
            <a:endParaRPr lang="el-GR" sz="2700" dirty="0"/>
          </a:p>
        </p:txBody>
      </p:sp>
      <p:sp>
        <p:nvSpPr>
          <p:cNvPr id="5" name="Ορθογώνιο 4"/>
          <p:cNvSpPr/>
          <p:nvPr/>
        </p:nvSpPr>
        <p:spPr>
          <a:xfrm>
            <a:off x="755576" y="4581127"/>
            <a:ext cx="7848872" cy="461665"/>
          </a:xfrm>
          <a:prstGeom prst="rect">
            <a:avLst/>
          </a:prstGeom>
        </p:spPr>
        <p:txBody>
          <a:bodyPr wrap="square">
            <a:spAutoFit/>
          </a:bodyPr>
          <a:lstStyle/>
          <a:p>
            <a:r>
              <a:rPr lang="el-GR" sz="2400" b="1" dirty="0">
                <a:solidFill>
                  <a:srgbClr val="820000"/>
                </a:solidFill>
                <a:latin typeface="Calibri"/>
              </a:rPr>
              <a:t>Πως θα χαρακτηρίζατε τη σχέση δασκάλας και οικογένειας;</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268760"/>
            <a:ext cx="4752528" cy="28928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81604" y="4161604"/>
            <a:ext cx="1980792" cy="276999"/>
          </a:xfrm>
          <a:prstGeom prst="rect">
            <a:avLst/>
          </a:prstGeom>
        </p:spPr>
        <p:txBody>
          <a:bodyPr wrap="square">
            <a:spAutoFit/>
          </a:bodyPr>
          <a:lstStyle/>
          <a:p>
            <a:pPr algn="ctr"/>
            <a:r>
              <a:rPr lang="en-US" sz="1200" dirty="0" smtClean="0">
                <a:solidFill>
                  <a:prstClr val="black"/>
                </a:solidFill>
                <a:latin typeface="Calibri"/>
                <a:hlinkClick r:id="rId4"/>
              </a:rPr>
              <a:t>sites.google.com/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77261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Άσκηση </a:t>
            </a:r>
            <a:r>
              <a:rPr lang="el-GR" dirty="0" smtClean="0"/>
              <a:t>1 - </a:t>
            </a:r>
            <a:r>
              <a:rPr lang="el-GR" dirty="0"/>
              <a:t>Μελέτη </a:t>
            </a:r>
            <a:r>
              <a:rPr lang="el-GR" dirty="0" smtClean="0"/>
              <a:t>περίπτωσης</a:t>
            </a:r>
            <a:br>
              <a:rPr lang="el-GR" dirty="0" smtClean="0"/>
            </a:br>
            <a:r>
              <a:rPr lang="el-GR" sz="2700" b="0" dirty="0" smtClean="0"/>
              <a:t>(1 από 2)</a:t>
            </a:r>
            <a:endParaRPr lang="el-GR" sz="2700" b="0" dirty="0"/>
          </a:p>
        </p:txBody>
      </p:sp>
      <p:sp>
        <p:nvSpPr>
          <p:cNvPr id="3" name="Θέση περιεχομένου 2"/>
          <p:cNvSpPr>
            <a:spLocks noGrp="1"/>
          </p:cNvSpPr>
          <p:nvPr>
            <p:ph idx="1"/>
          </p:nvPr>
        </p:nvSpPr>
        <p:spPr>
          <a:xfrm>
            <a:off x="457200" y="1628800"/>
            <a:ext cx="8229600" cy="4608512"/>
          </a:xfrm>
        </p:spPr>
        <p:txBody>
          <a:bodyPr/>
          <a:lstStyle/>
          <a:p>
            <a:r>
              <a:rPr lang="el-GR" b="1" dirty="0"/>
              <a:t>Περιγραφή: </a:t>
            </a:r>
            <a:r>
              <a:rPr lang="el-GR" dirty="0"/>
              <a:t>Την πρώτη μέρα του σχολικού έτους έρχονται τα παιδιά με κάποιο μέλος της οικογένειάς τους να γνωρίσουν τη δασκάλα και το χώρο του σχολείου. Η μητέρα ενός παιδιού ενημερώνει τη δασκάλα ότι θα είναι πολύ αυστηρή μαζί της εάν ο γιός της δεν μάθει να διαβάζει και να γράφει με το τέλος του παιδικού σταθμού. Της τονίζει ότι ο γιος της είναι πολύ έξυπνος και κατάγεται από πολύ καλή οικογένεια και πως αν δεν μάθει να διαβάζει και να γράφει θα είναι φταίξιμο της δασκάλας.</a:t>
            </a:r>
          </a:p>
          <a:p>
            <a:r>
              <a:rPr lang="el-GR" b="1" dirty="0"/>
              <a:t>Συμμετέχοντες:</a:t>
            </a:r>
            <a:r>
              <a:rPr lang="el-GR" dirty="0"/>
              <a:t> Ομάδες 2 ατόμων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466701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Άσκηση </a:t>
            </a:r>
            <a:r>
              <a:rPr lang="el-GR" dirty="0" smtClean="0"/>
              <a:t>1 - </a:t>
            </a:r>
            <a:r>
              <a:rPr lang="el-GR" dirty="0"/>
              <a:t>Μελέτη περίπτωσης</a:t>
            </a:r>
            <a:br>
              <a:rPr lang="el-GR" dirty="0"/>
            </a:br>
            <a:r>
              <a:rPr lang="el-GR" sz="2700" b="0" dirty="0" smtClean="0"/>
              <a:t>(2 </a:t>
            </a:r>
            <a:r>
              <a:rPr lang="el-GR" sz="2700" b="0" dirty="0"/>
              <a:t>από </a:t>
            </a:r>
            <a:r>
              <a:rPr lang="el-GR" sz="2700" b="0" dirty="0" smtClean="0"/>
              <a:t>2)</a:t>
            </a:r>
            <a:endParaRPr lang="el-GR" sz="2700" dirty="0"/>
          </a:p>
        </p:txBody>
      </p:sp>
      <p:sp>
        <p:nvSpPr>
          <p:cNvPr id="3" name="Θέση περιεχομένου 2"/>
          <p:cNvSpPr>
            <a:spLocks noGrp="1"/>
          </p:cNvSpPr>
          <p:nvPr>
            <p:ph idx="1"/>
          </p:nvPr>
        </p:nvSpPr>
        <p:spPr>
          <a:xfrm>
            <a:off x="457200" y="1556792"/>
            <a:ext cx="8229600" cy="4680520"/>
          </a:xfrm>
        </p:spPr>
        <p:txBody>
          <a:bodyPr/>
          <a:lstStyle/>
          <a:p>
            <a:r>
              <a:rPr lang="el-GR" b="1" dirty="0"/>
              <a:t>Σενάριο:</a:t>
            </a:r>
            <a:r>
              <a:rPr lang="el-GR" dirty="0"/>
              <a:t> Περιγράψτε ένα σενάριο στο οποίο θα προσπαθήσετε να ενισχύσετε τη θετική σχέση της δασκάλας και της συγκεκριμένης μητέρας</a:t>
            </a:r>
          </a:p>
          <a:p>
            <a:r>
              <a:rPr lang="el-GR" b="1" dirty="0"/>
              <a:t>Αξιολόγηση:</a:t>
            </a:r>
            <a:r>
              <a:rPr lang="el-GR" dirty="0"/>
              <a:t> Συζήτηση των σεναρίων μεταξύ των διαφορετικών ομάδων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3253780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Διερεύνηση </a:t>
            </a:r>
            <a:r>
              <a:rPr lang="el-GR" sz="3600" dirty="0" smtClean="0"/>
              <a:t>απόψεων 2</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b="1" dirty="0">
                <a:solidFill>
                  <a:srgbClr val="820000"/>
                </a:solidFill>
              </a:rPr>
              <a:t>Γιατί χρειάζεται να συνεργαζόμαστε με άλλες ειδικότητες</a:t>
            </a:r>
            <a:r>
              <a:rPr lang="el-GR" b="1" dirty="0" smtClean="0">
                <a:solidFill>
                  <a:srgbClr val="820000"/>
                </a:solidFill>
              </a:rPr>
              <a:t>;</a:t>
            </a:r>
            <a:endParaRPr lang="el-GR" b="1" dirty="0">
              <a:solidFill>
                <a:srgbClr val="820000"/>
              </a:solidFill>
            </a:endParaRPr>
          </a:p>
          <a:p>
            <a:r>
              <a:rPr lang="el-GR" b="1" dirty="0">
                <a:solidFill>
                  <a:srgbClr val="820000"/>
                </a:solidFill>
              </a:rPr>
              <a:t>Ποιες άλλες ειδικότητες συμβάλλουν στην ανάπτυξη των παιδιών και με ποιο τρόπο</a:t>
            </a:r>
            <a:r>
              <a:rPr lang="el-GR" b="1" dirty="0" smtClean="0">
                <a:solidFill>
                  <a:srgbClr val="820000"/>
                </a:solidFill>
              </a:rPr>
              <a:t>;</a:t>
            </a:r>
            <a:endParaRPr lang="el-GR" b="1" dirty="0">
              <a:solidFill>
                <a:srgbClr val="820000"/>
              </a:solidFill>
            </a:endParaRPr>
          </a:p>
          <a:p>
            <a:r>
              <a:rPr lang="el-GR" b="1" dirty="0">
                <a:solidFill>
                  <a:srgbClr val="820000"/>
                </a:solidFill>
              </a:rPr>
              <a:t>Σε μικρές ομάδες συζητήστε και αιτιολογήστε την απάντησή σας.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2439934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Συνεργασία με άλλες ειδικότητες </a:t>
            </a:r>
            <a:r>
              <a:rPr lang="el-GR" dirty="0" smtClean="0"/>
              <a:t/>
            </a:r>
            <a:br>
              <a:rPr lang="el-GR" dirty="0" smtClean="0"/>
            </a:br>
            <a:r>
              <a:rPr lang="el-GR" sz="2700" b="0" dirty="0" smtClean="0"/>
              <a:t>(1 από </a:t>
            </a:r>
            <a:r>
              <a:rPr lang="en-US" sz="2700" b="0" dirty="0" smtClean="0"/>
              <a:t>3</a:t>
            </a:r>
            <a:r>
              <a:rPr lang="el-GR" sz="2700" b="0" dirty="0" smtClean="0"/>
              <a:t>)</a:t>
            </a:r>
            <a:endParaRPr lang="el-GR" sz="2700" b="0" dirty="0"/>
          </a:p>
        </p:txBody>
      </p:sp>
      <p:sp>
        <p:nvSpPr>
          <p:cNvPr id="6" name="Θέση περιεχομένου 2"/>
          <p:cNvSpPr txBox="1">
            <a:spLocks/>
          </p:cNvSpPr>
          <p:nvPr/>
        </p:nvSpPr>
        <p:spPr>
          <a:xfrm>
            <a:off x="494171" y="1628800"/>
            <a:ext cx="2360630" cy="46805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sz="2200" b="1" dirty="0" smtClean="0">
                <a:solidFill>
                  <a:srgbClr val="820000"/>
                </a:solidFill>
              </a:rPr>
              <a:t>Λογοθεραπευτής</a:t>
            </a:r>
            <a:endParaRPr lang="el-GR" sz="2200" b="1" dirty="0">
              <a:solidFill>
                <a:srgbClr val="82000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204864"/>
            <a:ext cx="2654338" cy="1762646"/>
          </a:xfrm>
          <a:prstGeom prst="rect">
            <a:avLst/>
          </a:prstGeom>
        </p:spPr>
      </p:pic>
      <p:sp>
        <p:nvSpPr>
          <p:cNvPr id="7" name="Rectangle 10"/>
          <p:cNvSpPr/>
          <p:nvPr/>
        </p:nvSpPr>
        <p:spPr>
          <a:xfrm>
            <a:off x="450675" y="3967510"/>
            <a:ext cx="2671207"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Miranda Padilla helping a student with speech therapy</a:t>
            </a:r>
            <a:r>
              <a:rPr lang="en-US" sz="1200" dirty="0">
                <a:solidFill>
                  <a:prstClr val="black"/>
                </a:solidFill>
                <a:latin typeface="Calibri"/>
              </a:rPr>
              <a: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solidFill>
                <a:latin typeface="Calibri"/>
                <a:hlinkClick r:id="rId4"/>
              </a:rPr>
              <a:t>Penn </a:t>
            </a:r>
            <a:r>
              <a:rPr lang="en-US" sz="1200" dirty="0">
                <a:solidFill>
                  <a:prstClr val="black"/>
                </a:solidFill>
                <a:latin typeface="Calibri"/>
                <a:hlinkClick r:id="rId4"/>
              </a:rPr>
              <a:t>State</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BY-NC-ND 2.0</a:t>
            </a:r>
            <a:endParaRPr lang="en-US" sz="1200" dirty="0">
              <a:solidFill>
                <a:prstClr val="black"/>
              </a:solidFill>
              <a:latin typeface="Calibri"/>
            </a:endParaRPr>
          </a:p>
        </p:txBody>
      </p:sp>
      <p:sp>
        <p:nvSpPr>
          <p:cNvPr id="3" name="Θέση περιεχομένου 2"/>
          <p:cNvSpPr>
            <a:spLocks noGrp="1"/>
          </p:cNvSpPr>
          <p:nvPr>
            <p:ph idx="1"/>
          </p:nvPr>
        </p:nvSpPr>
        <p:spPr>
          <a:xfrm>
            <a:off x="323528" y="4613841"/>
            <a:ext cx="2430374" cy="936104"/>
          </a:xfrm>
        </p:spPr>
        <p:txBody>
          <a:bodyPr>
            <a:normAutofit/>
          </a:bodyPr>
          <a:lstStyle/>
          <a:p>
            <a:pPr marL="0" indent="0">
              <a:buNone/>
            </a:pPr>
            <a:r>
              <a:rPr lang="el-GR" sz="2200" dirty="0"/>
              <a:t>Παρέμβαση σε προβλήματα λόγου</a:t>
            </a:r>
          </a:p>
          <a:p>
            <a:endParaRPr lang="el-GR" dirty="0"/>
          </a:p>
        </p:txBody>
      </p:sp>
      <p:sp>
        <p:nvSpPr>
          <p:cNvPr id="10" name="Θέση περιεχομένου 2"/>
          <p:cNvSpPr txBox="1">
            <a:spLocks/>
          </p:cNvSpPr>
          <p:nvPr/>
        </p:nvSpPr>
        <p:spPr>
          <a:xfrm>
            <a:off x="3412226" y="1635099"/>
            <a:ext cx="2898577" cy="461753"/>
          </a:xfrm>
          <a:prstGeom prst="rect">
            <a:avLst/>
          </a:prstGeom>
        </p:spPr>
        <p:txBody>
          <a:bodyPr vert="horz" lIns="91440" tIns="45720" rIns="91440" bIns="45720" rtlCol="0">
            <a:normAutofit fontScale="925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b="1" dirty="0">
                <a:solidFill>
                  <a:srgbClr val="820000"/>
                </a:solidFill>
              </a:rPr>
              <a:t>Κοινωνική λειτουργός</a:t>
            </a:r>
          </a:p>
        </p:txBody>
      </p:sp>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2261353"/>
            <a:ext cx="2483768" cy="1649667"/>
          </a:xfrm>
          <a:prstGeom prst="rect">
            <a:avLst/>
          </a:prstGeom>
        </p:spPr>
      </p:pic>
      <p:sp>
        <p:nvSpPr>
          <p:cNvPr id="9" name="Rectangle 10"/>
          <p:cNvSpPr/>
          <p:nvPr/>
        </p:nvSpPr>
        <p:spPr>
          <a:xfrm>
            <a:off x="3542176" y="3967510"/>
            <a:ext cx="2671207"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Social Worker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8"/>
              </a:rPr>
              <a:t>michael_swan</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9"/>
              </a:rPr>
              <a:t>CC </a:t>
            </a:r>
            <a:r>
              <a:rPr lang="en-US" sz="1200" dirty="0">
                <a:solidFill>
                  <a:prstClr val="black"/>
                </a:solidFill>
                <a:latin typeface="Calibri"/>
                <a:hlinkClick r:id="rId9"/>
              </a:rPr>
              <a:t>BY-ND 2.0</a:t>
            </a:r>
            <a:endParaRPr lang="en-US" sz="1200" dirty="0">
              <a:solidFill>
                <a:prstClr val="black"/>
              </a:solidFill>
              <a:latin typeface="Calibri"/>
            </a:endParaRPr>
          </a:p>
        </p:txBody>
      </p:sp>
      <p:sp>
        <p:nvSpPr>
          <p:cNvPr id="11" name="Ορθογώνιο 10"/>
          <p:cNvSpPr/>
          <p:nvPr/>
        </p:nvSpPr>
        <p:spPr>
          <a:xfrm>
            <a:off x="3273515" y="4429175"/>
            <a:ext cx="2939868" cy="1107996"/>
          </a:xfrm>
          <a:prstGeom prst="rect">
            <a:avLst/>
          </a:prstGeom>
        </p:spPr>
        <p:txBody>
          <a:bodyPr wrap="square">
            <a:spAutoFit/>
          </a:bodyPr>
          <a:lstStyle/>
          <a:p>
            <a:r>
              <a:rPr lang="el-GR" sz="2200" dirty="0">
                <a:solidFill>
                  <a:prstClr val="black"/>
                </a:solidFill>
                <a:latin typeface="Calibri"/>
              </a:rPr>
              <a:t>Ένταξη των παιδιών και εντοπισμός ιδιαίτερων προβλημάτων</a:t>
            </a:r>
          </a:p>
        </p:txBody>
      </p:sp>
      <p:sp>
        <p:nvSpPr>
          <p:cNvPr id="13" name="Θέση περιεχομένου 2"/>
          <p:cNvSpPr txBox="1">
            <a:spLocks/>
          </p:cNvSpPr>
          <p:nvPr/>
        </p:nvSpPr>
        <p:spPr>
          <a:xfrm>
            <a:off x="6793356" y="1628800"/>
            <a:ext cx="1574938" cy="46805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sz="2200" b="1" dirty="0">
                <a:solidFill>
                  <a:srgbClr val="820000"/>
                </a:solidFill>
              </a:rPr>
              <a:t>Ψυχολόγος</a:t>
            </a:r>
          </a:p>
        </p:txBody>
      </p:sp>
      <p:pic>
        <p:nvPicPr>
          <p:cNvPr id="12" name="Εικόνα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30888" y="2190313"/>
            <a:ext cx="1461731" cy="2192597"/>
          </a:xfrm>
          <a:prstGeom prst="rect">
            <a:avLst/>
          </a:prstGeom>
        </p:spPr>
      </p:pic>
      <p:sp>
        <p:nvSpPr>
          <p:cNvPr id="15" name="Rectangle 10"/>
          <p:cNvSpPr/>
          <p:nvPr/>
        </p:nvSpPr>
        <p:spPr>
          <a:xfrm>
            <a:off x="6226149" y="4429175"/>
            <a:ext cx="2671207"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11"/>
              </a:rPr>
              <a:t>Mark Kruger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12"/>
              </a:rPr>
              <a:t>Joe </a:t>
            </a:r>
            <a:r>
              <a:rPr lang="en-US" sz="1200" dirty="0" err="1">
                <a:solidFill>
                  <a:prstClr val="black"/>
                </a:solidFill>
                <a:latin typeface="Calibri"/>
                <a:hlinkClick r:id="rId12"/>
              </a:rPr>
              <a:t>Lencioni</a:t>
            </a:r>
            <a:r>
              <a:rPr lang="en-US" sz="1200" dirty="0">
                <a:solidFill>
                  <a:prstClr val="black"/>
                </a:solidFill>
                <a:latin typeface="Calibri"/>
                <a:hlinkClick r:id="rId12"/>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13"/>
              </a:rPr>
              <a:t>CC BY-NC-SA 2.5</a:t>
            </a:r>
            <a:endParaRPr lang="en-US" sz="1200" dirty="0">
              <a:solidFill>
                <a:prstClr val="black"/>
              </a:solidFill>
              <a:latin typeface="Calibri"/>
            </a:endParaRPr>
          </a:p>
        </p:txBody>
      </p:sp>
      <p:sp>
        <p:nvSpPr>
          <p:cNvPr id="14" name="Ορθογώνιο 13"/>
          <p:cNvSpPr/>
          <p:nvPr/>
        </p:nvSpPr>
        <p:spPr>
          <a:xfrm>
            <a:off x="6372200" y="4890840"/>
            <a:ext cx="2535081" cy="1446550"/>
          </a:xfrm>
          <a:prstGeom prst="rect">
            <a:avLst/>
          </a:prstGeom>
        </p:spPr>
        <p:txBody>
          <a:bodyPr wrap="square">
            <a:spAutoFit/>
          </a:bodyPr>
          <a:lstStyle/>
          <a:p>
            <a:r>
              <a:rPr lang="el-GR" sz="2200" dirty="0">
                <a:solidFill>
                  <a:prstClr val="black"/>
                </a:solidFill>
                <a:latin typeface="Calibri"/>
              </a:rPr>
              <a:t>Παρέμβαση στο ψυχολογικό επίπεδο πχ συναισθηματική ετοιμότητα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4319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Συνεργασία με άλλες ειδικότητες </a:t>
            </a:r>
            <a:br>
              <a:rPr lang="el-GR" dirty="0"/>
            </a:br>
            <a:r>
              <a:rPr lang="el-GR" sz="2700" b="0" dirty="0" smtClean="0"/>
              <a:t>(</a:t>
            </a:r>
            <a:r>
              <a:rPr lang="en-US" sz="2700" b="0" dirty="0" smtClean="0"/>
              <a:t>2</a:t>
            </a:r>
            <a:r>
              <a:rPr lang="el-GR" sz="2700" b="0" dirty="0" smtClean="0"/>
              <a:t> </a:t>
            </a:r>
            <a:r>
              <a:rPr lang="el-GR" sz="2700" b="0" dirty="0"/>
              <a:t>από </a:t>
            </a:r>
            <a:r>
              <a:rPr lang="en-US" sz="2700" b="0" dirty="0" smtClean="0"/>
              <a:t>3</a:t>
            </a:r>
            <a:r>
              <a:rPr lang="el-GR" sz="2700" b="0" dirty="0" smtClean="0"/>
              <a:t>)</a:t>
            </a:r>
            <a:endParaRPr lang="el-GR" sz="2700" dirty="0"/>
          </a:p>
        </p:txBody>
      </p:sp>
      <p:sp>
        <p:nvSpPr>
          <p:cNvPr id="7" name="Θέση περιεχομένου 2"/>
          <p:cNvSpPr txBox="1">
            <a:spLocks/>
          </p:cNvSpPr>
          <p:nvPr/>
        </p:nvSpPr>
        <p:spPr>
          <a:xfrm>
            <a:off x="1507214" y="1628152"/>
            <a:ext cx="1665074" cy="46805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sz="2200" b="1" dirty="0">
                <a:solidFill>
                  <a:srgbClr val="820000"/>
                </a:solidFill>
              </a:rPr>
              <a:t>Μαγείρισσα</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9023" y="2170633"/>
            <a:ext cx="1461455" cy="2195613"/>
          </a:xfrm>
        </p:spPr>
      </p:pic>
      <p:sp>
        <p:nvSpPr>
          <p:cNvPr id="6" name="Rectangle 10"/>
          <p:cNvSpPr/>
          <p:nvPr/>
        </p:nvSpPr>
        <p:spPr>
          <a:xfrm>
            <a:off x="1259632" y="4353176"/>
            <a:ext cx="2304256"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cook pastry chef woman kitchen eat </a:t>
            </a:r>
            <a:r>
              <a:rPr lang="en-US" sz="1200" dirty="0" smtClean="0">
                <a:solidFill>
                  <a:prstClr val="black"/>
                </a:solidFill>
                <a:latin typeface="Calibri"/>
                <a:hlinkClick r:id="rId3"/>
              </a:rPr>
              <a:t>food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hlinkClick r:id="rId4"/>
              </a:rPr>
              <a:t> </a:t>
            </a:r>
            <a:r>
              <a:rPr lang="en-US" sz="1200" dirty="0" err="1">
                <a:solidFill>
                  <a:prstClr val="black"/>
                </a:solidFill>
                <a:latin typeface="Calibri"/>
                <a:hlinkClick r:id="rId4"/>
              </a:rPr>
              <a:t>artistlike</a:t>
            </a:r>
            <a:r>
              <a:rPr lang="en-US" sz="1200" dirty="0">
                <a:solidFill>
                  <a:prstClr val="black"/>
                </a:solidFill>
                <a:latin typeface="Calibri"/>
                <a:hlinkClick r:id="rId4"/>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sp>
        <p:nvSpPr>
          <p:cNvPr id="8" name="TextBox 24"/>
          <p:cNvSpPr txBox="1"/>
          <p:nvPr/>
        </p:nvSpPr>
        <p:spPr>
          <a:xfrm>
            <a:off x="611560" y="4999507"/>
            <a:ext cx="3644770" cy="769441"/>
          </a:xfrm>
          <a:prstGeom prst="rect">
            <a:avLst/>
          </a:prstGeom>
          <a:noFill/>
        </p:spPr>
        <p:txBody>
          <a:bodyPr wrap="square" rtlCol="0">
            <a:spAutoFit/>
          </a:bodyPr>
          <a:lstStyle/>
          <a:p>
            <a:pPr algn="ctr"/>
            <a:r>
              <a:rPr lang="el-GR" sz="2200" dirty="0" smtClean="0">
                <a:solidFill>
                  <a:prstClr val="black"/>
                </a:solidFill>
                <a:latin typeface="Calibri"/>
              </a:rPr>
              <a:t>Βοήθεια στην αυτονομία, πρότυπο υγιεινής διατροφής</a:t>
            </a:r>
            <a:endParaRPr lang="el-GR" sz="2200" dirty="0">
              <a:solidFill>
                <a:prstClr val="black"/>
              </a:solidFill>
              <a:latin typeface="Calibri"/>
            </a:endParaRPr>
          </a:p>
        </p:txBody>
      </p:sp>
      <p:sp>
        <p:nvSpPr>
          <p:cNvPr id="10" name="Θέση περιεχομένου 2"/>
          <p:cNvSpPr txBox="1">
            <a:spLocks/>
          </p:cNvSpPr>
          <p:nvPr/>
        </p:nvSpPr>
        <p:spPr>
          <a:xfrm>
            <a:off x="5446461" y="1628152"/>
            <a:ext cx="2232248" cy="468052"/>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sz="2200" b="1" dirty="0">
                <a:solidFill>
                  <a:srgbClr val="820000"/>
                </a:solidFill>
              </a:rPr>
              <a:t>Οδηγός σχολικού</a:t>
            </a:r>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2099" y="2445834"/>
            <a:ext cx="2376264" cy="1584176"/>
          </a:xfrm>
          <a:prstGeom prst="rect">
            <a:avLst/>
          </a:prstGeom>
        </p:spPr>
      </p:pic>
      <p:sp>
        <p:nvSpPr>
          <p:cNvPr id="11" name="Rectangle 10"/>
          <p:cNvSpPr/>
          <p:nvPr/>
        </p:nvSpPr>
        <p:spPr>
          <a:xfrm>
            <a:off x="5580112" y="4030010"/>
            <a:ext cx="2160239"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The Yellow School Bus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7"/>
              </a:rPr>
              <a:t>Ian Britton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8"/>
              </a:rPr>
              <a:t>CC </a:t>
            </a:r>
            <a:r>
              <a:rPr lang="en-US" sz="1200" dirty="0">
                <a:solidFill>
                  <a:prstClr val="black"/>
                </a:solidFill>
                <a:latin typeface="Calibri"/>
                <a:hlinkClick r:id="rId8"/>
              </a:rPr>
              <a:t>BY-NC-ND 3.0</a:t>
            </a:r>
            <a:endParaRPr lang="en-US" sz="1200" dirty="0">
              <a:solidFill>
                <a:prstClr val="black"/>
              </a:solidFill>
              <a:latin typeface="Calibri"/>
            </a:endParaRPr>
          </a:p>
        </p:txBody>
      </p:sp>
      <p:sp>
        <p:nvSpPr>
          <p:cNvPr id="13" name="TextBox 25"/>
          <p:cNvSpPr txBox="1"/>
          <p:nvPr/>
        </p:nvSpPr>
        <p:spPr>
          <a:xfrm>
            <a:off x="5004048" y="4681413"/>
            <a:ext cx="3671423" cy="1107996"/>
          </a:xfrm>
          <a:prstGeom prst="rect">
            <a:avLst/>
          </a:prstGeom>
          <a:noFill/>
        </p:spPr>
        <p:txBody>
          <a:bodyPr wrap="square" rtlCol="0">
            <a:spAutoFit/>
          </a:bodyPr>
          <a:lstStyle/>
          <a:p>
            <a:r>
              <a:rPr lang="el-GR" sz="2200" dirty="0" smtClean="0">
                <a:solidFill>
                  <a:prstClr val="black"/>
                </a:solidFill>
                <a:latin typeface="Calibri"/>
              </a:rPr>
              <a:t>Κώδικας οδικής κυκλοφορίας, πρότυπο καλής οδικής συμπεριφοράς</a:t>
            </a:r>
            <a:endParaRPr 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27422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Συνεργασία με άλλες ειδικότητες </a:t>
            </a:r>
            <a:br>
              <a:rPr lang="el-GR" dirty="0"/>
            </a:br>
            <a:r>
              <a:rPr lang="el-GR" sz="2700" b="0" dirty="0" smtClean="0"/>
              <a:t>(</a:t>
            </a:r>
            <a:r>
              <a:rPr lang="en-US" sz="2700" b="0" dirty="0" smtClean="0"/>
              <a:t>3</a:t>
            </a:r>
            <a:r>
              <a:rPr lang="el-GR" sz="2700" b="0" dirty="0" smtClean="0"/>
              <a:t> </a:t>
            </a:r>
            <a:r>
              <a:rPr lang="el-GR" sz="2700" b="0" dirty="0"/>
              <a:t>από </a:t>
            </a:r>
            <a:r>
              <a:rPr lang="en-US" sz="2700" b="0" dirty="0" smtClean="0"/>
              <a:t>3</a:t>
            </a:r>
            <a:r>
              <a:rPr lang="el-GR" sz="2700" b="0" dirty="0" smtClean="0"/>
              <a:t>)</a:t>
            </a:r>
            <a:endParaRPr lang="el-GR" sz="2700" dirty="0"/>
          </a:p>
        </p:txBody>
      </p:sp>
      <p:sp>
        <p:nvSpPr>
          <p:cNvPr id="6" name="Θέση περιεχομένου 2"/>
          <p:cNvSpPr txBox="1">
            <a:spLocks/>
          </p:cNvSpPr>
          <p:nvPr/>
        </p:nvSpPr>
        <p:spPr>
          <a:xfrm>
            <a:off x="1619672" y="1628152"/>
            <a:ext cx="1728192" cy="4680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sz="2200" b="1" dirty="0">
                <a:solidFill>
                  <a:srgbClr val="820000"/>
                </a:solidFill>
              </a:rPr>
              <a:t>Καθαρίστρια</a:t>
            </a:r>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132856"/>
            <a:ext cx="2496277" cy="1872208"/>
          </a:xfrm>
        </p:spPr>
      </p:pic>
      <p:sp>
        <p:nvSpPr>
          <p:cNvPr id="7" name="Rectangle 10"/>
          <p:cNvSpPr/>
          <p:nvPr/>
        </p:nvSpPr>
        <p:spPr>
          <a:xfrm>
            <a:off x="1187624" y="4110255"/>
            <a:ext cx="3096344"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brush cleaner cleaning cute duster feather </a:t>
            </a:r>
            <a:r>
              <a:rPr lang="en-US" sz="1200" dirty="0" smtClean="0">
                <a:solidFill>
                  <a:prstClr val="black"/>
                </a:solidFill>
                <a:latin typeface="Calibri"/>
                <a:hlinkClick r:id="rId3"/>
              </a:rPr>
              <a:t>female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lumMod val="75000"/>
                    <a:lumOff val="25000"/>
                  </a:prstClr>
                </a:solidFill>
                <a:latin typeface="Calibri"/>
                <a:hlinkClick r:id="rId4"/>
              </a:rPr>
              <a:t>PublicDomainPictures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 διαθέσιμη ως κοινό κτήμα </a:t>
            </a:r>
            <a:endParaRPr lang="en-US" sz="1200" dirty="0">
              <a:solidFill>
                <a:prstClr val="black"/>
              </a:solidFill>
              <a:latin typeface="Calibri"/>
            </a:endParaRPr>
          </a:p>
        </p:txBody>
      </p:sp>
      <p:sp>
        <p:nvSpPr>
          <p:cNvPr id="8" name="Ορθογώνιο 7"/>
          <p:cNvSpPr/>
          <p:nvPr/>
        </p:nvSpPr>
        <p:spPr>
          <a:xfrm>
            <a:off x="755576" y="5013176"/>
            <a:ext cx="3888432" cy="769441"/>
          </a:xfrm>
          <a:prstGeom prst="rect">
            <a:avLst/>
          </a:prstGeom>
        </p:spPr>
        <p:txBody>
          <a:bodyPr wrap="square">
            <a:spAutoFit/>
          </a:bodyPr>
          <a:lstStyle/>
          <a:p>
            <a:r>
              <a:rPr lang="el-GR" sz="2200" dirty="0">
                <a:solidFill>
                  <a:prstClr val="black"/>
                </a:solidFill>
                <a:latin typeface="Calibri"/>
              </a:rPr>
              <a:t>Αυτοεξυπηρέτηση, πρότυπο για κανόνες καθαριότητας</a:t>
            </a:r>
          </a:p>
        </p:txBody>
      </p:sp>
      <p:sp>
        <p:nvSpPr>
          <p:cNvPr id="10" name="Θέση περιεχομένου 2"/>
          <p:cNvSpPr txBox="1">
            <a:spLocks/>
          </p:cNvSpPr>
          <p:nvPr/>
        </p:nvSpPr>
        <p:spPr>
          <a:xfrm>
            <a:off x="6269127" y="1650604"/>
            <a:ext cx="1172837" cy="4680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l-GR" sz="2200" b="1" dirty="0" smtClean="0">
                <a:solidFill>
                  <a:srgbClr val="820000"/>
                </a:solidFill>
              </a:rPr>
              <a:t>Γιατρός</a:t>
            </a:r>
            <a:endParaRPr lang="el-GR" sz="2200" b="1" dirty="0">
              <a:solidFill>
                <a:srgbClr val="820000"/>
              </a:solidFill>
            </a:endParaRPr>
          </a:p>
        </p:txBody>
      </p:sp>
      <p:pic>
        <p:nvPicPr>
          <p:cNvPr id="9" name="Εικόνα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8741" y="2129088"/>
            <a:ext cx="1813611" cy="1822724"/>
          </a:xfrm>
          <a:prstGeom prst="rect">
            <a:avLst/>
          </a:prstGeom>
        </p:spPr>
      </p:pic>
      <p:sp>
        <p:nvSpPr>
          <p:cNvPr id="11" name="Rectangle 10"/>
          <p:cNvSpPr/>
          <p:nvPr/>
        </p:nvSpPr>
        <p:spPr>
          <a:xfrm>
            <a:off x="5477040" y="3953061"/>
            <a:ext cx="2757013"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Doctor uses a stethoscope to examine a young patient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7"/>
              </a:rPr>
              <a:t>High Contrast </a:t>
            </a:r>
            <a:r>
              <a:rPr lang="en-US" sz="1200" dirty="0" smtClean="0">
                <a:solidFill>
                  <a:prstClr val="black">
                    <a:lumMod val="75000"/>
                    <a:lumOff val="25000"/>
                  </a:prstClr>
                </a:solidFill>
                <a:latin typeface="Calibri"/>
              </a:rPr>
              <a:t> </a:t>
            </a:r>
            <a:r>
              <a:rPr lang="el-GR" sz="1200" dirty="0">
                <a:solidFill>
                  <a:prstClr val="black">
                    <a:lumMod val="75000"/>
                    <a:lumOff val="25000"/>
                  </a:prstClr>
                </a:solidFill>
                <a:latin typeface="Calibri"/>
              </a:rPr>
              <a:t>διαθέσιμη ως κοινό κτήμα </a:t>
            </a:r>
            <a:endParaRPr lang="en-US" sz="1200" dirty="0">
              <a:solidFill>
                <a:prstClr val="black"/>
              </a:solidFill>
              <a:latin typeface="Calibri"/>
            </a:endParaRPr>
          </a:p>
        </p:txBody>
      </p:sp>
      <p:sp>
        <p:nvSpPr>
          <p:cNvPr id="12" name="TextBox 28"/>
          <p:cNvSpPr txBox="1"/>
          <p:nvPr/>
        </p:nvSpPr>
        <p:spPr>
          <a:xfrm>
            <a:off x="5458795" y="4762799"/>
            <a:ext cx="3168352" cy="1107996"/>
          </a:xfrm>
          <a:prstGeom prst="rect">
            <a:avLst/>
          </a:prstGeom>
          <a:noFill/>
        </p:spPr>
        <p:txBody>
          <a:bodyPr wrap="square" rtlCol="0">
            <a:spAutoFit/>
          </a:bodyPr>
          <a:lstStyle/>
          <a:p>
            <a:r>
              <a:rPr lang="el-GR" sz="2200" dirty="0" smtClean="0">
                <a:solidFill>
                  <a:prstClr val="black"/>
                </a:solidFill>
                <a:latin typeface="Calibri"/>
              </a:rPr>
              <a:t>Υγεία και ευημερία παιδιού, προστασία από μικρόβια &amp; αρρώστιες</a:t>
            </a:r>
            <a:endParaRPr lang="el-GR" sz="2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4824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Διερεύνηση </a:t>
            </a:r>
            <a:r>
              <a:rPr lang="el-GR" dirty="0" smtClean="0"/>
              <a:t>απόψεων 3</a:t>
            </a:r>
            <a:endParaRPr lang="el-GR" dirty="0"/>
          </a:p>
        </p:txBody>
      </p:sp>
      <p:sp>
        <p:nvSpPr>
          <p:cNvPr id="3" name="Θέση περιεχομένου 2"/>
          <p:cNvSpPr>
            <a:spLocks noGrp="1"/>
          </p:cNvSpPr>
          <p:nvPr>
            <p:ph idx="1"/>
          </p:nvPr>
        </p:nvSpPr>
        <p:spPr>
          <a:xfrm>
            <a:off x="467544" y="1628800"/>
            <a:ext cx="8229600" cy="864096"/>
          </a:xfrm>
        </p:spPr>
        <p:txBody>
          <a:bodyPr/>
          <a:lstStyle/>
          <a:p>
            <a:pPr marL="0" indent="0" algn="ctr">
              <a:buNone/>
            </a:pPr>
            <a:r>
              <a:rPr lang="el-GR" b="1" dirty="0">
                <a:solidFill>
                  <a:srgbClr val="004A82"/>
                </a:solidFill>
              </a:rPr>
              <a:t>Τι θα μπορούσε να περιλαμβάνει ο όρος «Τα δικαιώματα των παιδιών»;</a:t>
            </a:r>
          </a:p>
          <a:p>
            <a:endParaRPr lang="el-GR" dirty="0"/>
          </a:p>
        </p:txBody>
      </p:sp>
      <p:sp>
        <p:nvSpPr>
          <p:cNvPr id="5" name="Ορθογώνιο 4"/>
          <p:cNvSpPr/>
          <p:nvPr/>
        </p:nvSpPr>
        <p:spPr>
          <a:xfrm>
            <a:off x="943991" y="3717032"/>
            <a:ext cx="7416824" cy="1800493"/>
          </a:xfrm>
          <a:prstGeom prst="rect">
            <a:avLst/>
          </a:prstGeom>
        </p:spPr>
        <p:txBody>
          <a:bodyPr wrap="square">
            <a:spAutoFit/>
          </a:bodyPr>
          <a:lstStyle/>
          <a:p>
            <a:pPr marL="285750" indent="-285750">
              <a:spcBef>
                <a:spcPts val="1800"/>
              </a:spcBef>
              <a:buFont typeface="Courier New" pitchFamily="49" charset="0"/>
              <a:buChar char="o"/>
            </a:pPr>
            <a:r>
              <a:rPr lang="el-GR" sz="2400" b="1" dirty="0">
                <a:solidFill>
                  <a:srgbClr val="820000"/>
                </a:solidFill>
                <a:latin typeface="Calibri"/>
              </a:rPr>
              <a:t>Σε μικρές ομάδες συζητήστε και αιτιολογήστε την απάντησή σας. </a:t>
            </a:r>
          </a:p>
          <a:p>
            <a:pPr marL="285750" indent="-285750">
              <a:spcBef>
                <a:spcPts val="1800"/>
              </a:spcBef>
              <a:buFont typeface="Courier New" pitchFamily="49" charset="0"/>
              <a:buChar char="o"/>
            </a:pPr>
            <a:r>
              <a:rPr lang="el-GR" sz="2400" b="1" dirty="0">
                <a:solidFill>
                  <a:srgbClr val="820000"/>
                </a:solidFill>
                <a:latin typeface="Calibri"/>
              </a:rPr>
              <a:t>Ποια θα μπορούσαν να είναι τα δικαιώματα των παιδιών;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288099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a:t>
            </a:r>
            <a:r>
              <a:rPr lang="el-GR" dirty="0"/>
              <a:t> </a:t>
            </a:r>
            <a:r>
              <a:rPr lang="el-GR" sz="2400" b="0" dirty="0" smtClean="0"/>
              <a:t>(1 από </a:t>
            </a:r>
            <a:r>
              <a:rPr lang="el-GR" sz="2400" b="0" dirty="0"/>
              <a:t>11</a:t>
            </a:r>
            <a:r>
              <a:rPr lang="el-GR" sz="2400" b="0" dirty="0" smtClean="0"/>
              <a:t>)</a:t>
            </a:r>
            <a:endParaRPr lang="el-GR" sz="2400" b="0" dirty="0"/>
          </a:p>
        </p:txBody>
      </p:sp>
      <p:pic>
        <p:nvPicPr>
          <p:cNvPr id="5" name="Picture 11"/>
          <p:cNvPicPr>
            <a:picLocks noGrp="1" noChangeAspect="1"/>
          </p:cNvPicPr>
          <p:nvPr>
            <p:ph idx="1"/>
          </p:nvPr>
        </p:nvPicPr>
        <p:blipFill>
          <a:blip r:embed="rId2" cstate="print"/>
          <a:stretch>
            <a:fillRect/>
          </a:stretch>
        </p:blipFill>
        <p:spPr>
          <a:xfrm>
            <a:off x="2483768" y="1952249"/>
            <a:ext cx="4104456" cy="3559466"/>
          </a:xfrm>
          <a:prstGeom prst="rect">
            <a:avLst/>
          </a:prstGeom>
          <a:noFill/>
          <a:ln>
            <a:noFill/>
          </a:ln>
        </p:spPr>
      </p:pic>
      <p:sp>
        <p:nvSpPr>
          <p:cNvPr id="6" name="Ορθογώνιο 5"/>
          <p:cNvSpPr/>
          <p:nvPr/>
        </p:nvSpPr>
        <p:spPr>
          <a:xfrm>
            <a:off x="3491880" y="5511715"/>
            <a:ext cx="2234010" cy="276999"/>
          </a:xfrm>
          <a:prstGeom prst="rect">
            <a:avLst/>
          </a:prstGeom>
        </p:spPr>
        <p:txBody>
          <a:bodyPr wrap="none">
            <a:spAutoFit/>
          </a:bodyPr>
          <a:lstStyle/>
          <a:p>
            <a:r>
              <a:rPr lang="en-US" sz="1200" dirty="0" smtClean="0">
                <a:solidFill>
                  <a:prstClr val="black"/>
                </a:solidFill>
                <a:latin typeface="Calibri"/>
                <a:hlinkClick r:id="rId3"/>
              </a:rPr>
              <a:t>deanjust101sec1.wordpress.com</a:t>
            </a:r>
            <a:endParaRPr lang="el-GR" sz="1200" dirty="0">
              <a:solidFill>
                <a:prstClr val="black"/>
              </a:solidFill>
              <a:latin typeface="Calibri"/>
            </a:endParaRPr>
          </a:p>
        </p:txBody>
      </p:sp>
      <p:sp>
        <p:nvSpPr>
          <p:cNvPr id="7" name="Ορθογώνιο 6"/>
          <p:cNvSpPr/>
          <p:nvPr/>
        </p:nvSpPr>
        <p:spPr>
          <a:xfrm>
            <a:off x="2490679" y="5859797"/>
            <a:ext cx="4538999" cy="461665"/>
          </a:xfrm>
          <a:prstGeom prst="rect">
            <a:avLst/>
          </a:prstGeom>
        </p:spPr>
        <p:txBody>
          <a:bodyPr wrap="none">
            <a:spAutoFit/>
          </a:bodyPr>
          <a:lstStyle/>
          <a:p>
            <a:r>
              <a:rPr lang="el-GR" sz="2400" b="1" dirty="0">
                <a:solidFill>
                  <a:srgbClr val="820000"/>
                </a:solidFill>
                <a:latin typeface="Calibri"/>
              </a:rPr>
              <a:t>Ποιος είναι ακριβώς ο ρατσιστής?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618917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Διερεύνηση </a:t>
            </a:r>
            <a:r>
              <a:rPr lang="el-GR" sz="3600" dirty="0" smtClean="0"/>
              <a:t>απόψεων 1</a:t>
            </a:r>
            <a:endParaRPr lang="el-GR" sz="2800" b="0" dirty="0"/>
          </a:p>
        </p:txBody>
      </p:sp>
      <p:sp>
        <p:nvSpPr>
          <p:cNvPr id="3" name="Θέση περιεχομένου 2"/>
          <p:cNvSpPr>
            <a:spLocks noGrp="1"/>
          </p:cNvSpPr>
          <p:nvPr>
            <p:ph idx="1"/>
          </p:nvPr>
        </p:nvSpPr>
        <p:spPr>
          <a:xfrm>
            <a:off x="467544" y="1556792"/>
            <a:ext cx="8229600" cy="1368152"/>
          </a:xfrm>
        </p:spPr>
        <p:txBody>
          <a:bodyPr/>
          <a:lstStyle/>
          <a:p>
            <a:pPr marL="0" indent="0" algn="ctr">
              <a:buNone/>
            </a:pPr>
            <a:r>
              <a:rPr lang="el-GR" b="1" dirty="0">
                <a:solidFill>
                  <a:srgbClr val="004A82"/>
                </a:solidFill>
              </a:rPr>
              <a:t>Ποιος πιστεύετε ότι είναι ο ρόλος του παιδαγωγού στην ανάπτυξη και τη μάθηση των παιδιών;</a:t>
            </a:r>
          </a:p>
          <a:p>
            <a:endParaRPr lang="el-GR" dirty="0"/>
          </a:p>
        </p:txBody>
      </p:sp>
      <p:pic>
        <p:nvPicPr>
          <p:cNvPr id="5" name="Picture 16"/>
          <p:cNvPicPr>
            <a:picLocks noChangeAspect="1"/>
          </p:cNvPicPr>
          <p:nvPr/>
        </p:nvPicPr>
        <p:blipFill>
          <a:blip r:embed="rId2" cstate="print"/>
          <a:stretch>
            <a:fillRect/>
          </a:stretch>
        </p:blipFill>
        <p:spPr>
          <a:xfrm>
            <a:off x="6588224" y="2708920"/>
            <a:ext cx="1590675" cy="2876550"/>
          </a:xfrm>
          <a:prstGeom prst="rect">
            <a:avLst/>
          </a:prstGeom>
        </p:spPr>
      </p:pic>
      <p:sp>
        <p:nvSpPr>
          <p:cNvPr id="6" name="Ορθογώνιο 5"/>
          <p:cNvSpPr/>
          <p:nvPr/>
        </p:nvSpPr>
        <p:spPr>
          <a:xfrm>
            <a:off x="6811353" y="5585470"/>
            <a:ext cx="1144416" cy="276999"/>
          </a:xfrm>
          <a:prstGeom prst="rect">
            <a:avLst/>
          </a:prstGeom>
        </p:spPr>
        <p:txBody>
          <a:bodyPr wrap="none">
            <a:spAutoFit/>
          </a:bodyPr>
          <a:lstStyle/>
          <a:p>
            <a:r>
              <a:rPr lang="en-US" sz="1200" dirty="0">
                <a:solidFill>
                  <a:prstClr val="black"/>
                </a:solidFill>
                <a:latin typeface="Calibri"/>
                <a:hlinkClick r:id="rId3"/>
              </a:rPr>
              <a:t>wordpress.com</a:t>
            </a:r>
            <a:endParaRPr lang="el-GR" sz="1200" dirty="0">
              <a:solidFill>
                <a:prstClr val="black"/>
              </a:solidFill>
              <a:latin typeface="Calibri"/>
            </a:endParaRPr>
          </a:p>
        </p:txBody>
      </p:sp>
      <p:sp>
        <p:nvSpPr>
          <p:cNvPr id="7" name="Ορθογώνιο 6"/>
          <p:cNvSpPr/>
          <p:nvPr/>
        </p:nvSpPr>
        <p:spPr>
          <a:xfrm>
            <a:off x="844355" y="4534283"/>
            <a:ext cx="5760640" cy="1200329"/>
          </a:xfrm>
          <a:prstGeom prst="rect">
            <a:avLst/>
          </a:prstGeom>
        </p:spPr>
        <p:txBody>
          <a:bodyPr wrap="square">
            <a:spAutoFit/>
          </a:bodyPr>
          <a:lstStyle/>
          <a:p>
            <a:pPr algn="ctr"/>
            <a:r>
              <a:rPr lang="el-GR" sz="2400" b="1" dirty="0">
                <a:solidFill>
                  <a:srgbClr val="820000"/>
                </a:solidFill>
                <a:latin typeface="Calibri"/>
              </a:rPr>
              <a:t>Σε μικρές ομάδες καταγράψτε τις απαντήσεις σας και δώστε μερικά </a:t>
            </a:r>
            <a:r>
              <a:rPr lang="el-GR" sz="2400" b="1" dirty="0" smtClean="0">
                <a:solidFill>
                  <a:srgbClr val="820000"/>
                </a:solidFill>
                <a:latin typeface="Calibri"/>
              </a:rPr>
              <a:t>παραδείγματα</a:t>
            </a:r>
            <a:r>
              <a:rPr lang="en-US" sz="2400" b="1" dirty="0" smtClean="0">
                <a:solidFill>
                  <a:srgbClr val="820000"/>
                </a:solidFill>
                <a:latin typeface="Calibri"/>
              </a:rPr>
              <a:t>.</a:t>
            </a:r>
            <a:endParaRPr lang="el-GR" sz="2400" b="1" dirty="0">
              <a:solidFill>
                <a:srgbClr val="820000"/>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4175357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Άσκηση </a:t>
            </a:r>
            <a:r>
              <a:rPr lang="el-GR" sz="3600" dirty="0" smtClean="0"/>
              <a:t>2 - </a:t>
            </a:r>
            <a:r>
              <a:rPr lang="el-GR" sz="3600" dirty="0"/>
              <a:t>Μελέτη </a:t>
            </a:r>
            <a:r>
              <a:rPr lang="el-GR" sz="3600" dirty="0" smtClean="0"/>
              <a:t>περίπτωσης</a:t>
            </a:r>
            <a:endParaRPr lang="el-GR" sz="3600" b="0" dirty="0"/>
          </a:p>
        </p:txBody>
      </p:sp>
      <p:sp>
        <p:nvSpPr>
          <p:cNvPr id="3" name="Θέση περιεχομένου 2"/>
          <p:cNvSpPr>
            <a:spLocks noGrp="1"/>
          </p:cNvSpPr>
          <p:nvPr>
            <p:ph idx="1"/>
          </p:nvPr>
        </p:nvSpPr>
        <p:spPr/>
        <p:txBody>
          <a:bodyPr>
            <a:normAutofit fontScale="92500" lnSpcReduction="10000"/>
          </a:bodyPr>
          <a:lstStyle/>
          <a:p>
            <a:pPr>
              <a:spcBef>
                <a:spcPts val="600"/>
              </a:spcBef>
            </a:pPr>
            <a:r>
              <a:rPr lang="el-GR" b="1" dirty="0" smtClean="0"/>
              <a:t>Σενάριο: </a:t>
            </a:r>
            <a:r>
              <a:rPr lang="el-GR" dirty="0" smtClean="0"/>
              <a:t>Στην </a:t>
            </a:r>
            <a:r>
              <a:rPr lang="el-GR" dirty="0"/>
              <a:t>τάξη μου στο νηπιαγωγείο έχω 20 παιδιά. Τα 15 είναι από την Ελλάδα και τα 5 από την Αλβανία. Στόχος μου ήταν, από την αρχή της χρονιάς, να καταφέρω να μάθουν όλα τα παιδιά εξίσου καλά ελληνικά. </a:t>
            </a:r>
            <a:endParaRPr lang="el-GR" dirty="0" smtClean="0"/>
          </a:p>
          <a:p>
            <a:pPr marL="354013" indent="0">
              <a:spcBef>
                <a:spcPts val="600"/>
              </a:spcBef>
              <a:buNone/>
            </a:pPr>
            <a:r>
              <a:rPr lang="el-GR" dirty="0" smtClean="0"/>
              <a:t>Γι</a:t>
            </a:r>
            <a:r>
              <a:rPr lang="el-GR" dirty="0"/>
              <a:t>’ αυτό και δεν επέτρεπα στα </a:t>
            </a:r>
            <a:r>
              <a:rPr lang="el-GR" dirty="0" err="1"/>
              <a:t>αλβανάκια</a:t>
            </a:r>
            <a:r>
              <a:rPr lang="el-GR" dirty="0"/>
              <a:t> να μιλάνε μεταξύ τους τη γλώσσα τους. Ζήτησα και από τους γονείς να μη μιλάνε αλβανικά στο σπίτι. </a:t>
            </a:r>
            <a:endParaRPr lang="el-GR" dirty="0" smtClean="0"/>
          </a:p>
          <a:p>
            <a:pPr marL="354013" indent="0">
              <a:spcBef>
                <a:spcPts val="600"/>
              </a:spcBef>
              <a:buNone/>
            </a:pPr>
            <a:r>
              <a:rPr lang="el-GR" dirty="0" smtClean="0"/>
              <a:t>Στο </a:t>
            </a:r>
            <a:r>
              <a:rPr lang="el-GR" dirty="0"/>
              <a:t>κάτω </a:t>
            </a:r>
            <a:r>
              <a:rPr lang="el-GR" dirty="0" err="1"/>
              <a:t>κάτω</a:t>
            </a:r>
            <a:r>
              <a:rPr lang="el-GR" dirty="0"/>
              <a:t> της γραφής, αν θέλουν να μείνουν στην Ελλάδα, πρέπει οπωσδήποτε να μιλάνε καλά ελληνικά και να μάθουν και τα ήθη και τα έθιμά μας. Αλλιώς, να φύγουν. </a:t>
            </a:r>
            <a:r>
              <a:rPr lang="el-GR" dirty="0" smtClean="0"/>
              <a:t>(</a:t>
            </a:r>
            <a:r>
              <a:rPr lang="el-GR" dirty="0"/>
              <a:t>Νηπιαγωγός διορισμένη στο κέντρο της Αθήνας, σε σεμινάριο επιμόρφωσης) </a:t>
            </a:r>
          </a:p>
          <a:p>
            <a:r>
              <a:rPr lang="el-GR" b="1" dirty="0"/>
              <a:t>Συμμετέχοντες: </a:t>
            </a:r>
            <a:r>
              <a:rPr lang="el-GR" dirty="0"/>
              <a:t>Ομάδες 2 </a:t>
            </a:r>
            <a:r>
              <a:rPr lang="el-GR" dirty="0" smtClean="0"/>
              <a:t>ατόμων</a:t>
            </a:r>
          </a:p>
          <a:p>
            <a:r>
              <a:rPr lang="el-GR" b="1" dirty="0"/>
              <a:t>Αξιολόγηση:</a:t>
            </a:r>
            <a:r>
              <a:rPr lang="el-GR" dirty="0"/>
              <a:t> Συζητήστε τη στάση της νηπιαγωγού ως προς τα δικαιώματα των παιδιών</a:t>
            </a:r>
          </a:p>
          <a:p>
            <a:endParaRPr lang="el-GR" dirty="0"/>
          </a:p>
          <a:p>
            <a:endParaRPr lang="el-GR" dirty="0"/>
          </a:p>
        </p:txBody>
      </p:sp>
      <p:sp>
        <p:nvSpPr>
          <p:cNvPr id="5" name="Ορθογώνιο 4"/>
          <p:cNvSpPr/>
          <p:nvPr/>
        </p:nvSpPr>
        <p:spPr>
          <a:xfrm>
            <a:off x="899592" y="6309320"/>
            <a:ext cx="7272808" cy="400110"/>
          </a:xfrm>
          <a:prstGeom prst="rect">
            <a:avLst/>
          </a:prstGeom>
        </p:spPr>
        <p:txBody>
          <a:bodyPr wrap="square">
            <a:spAutoFit/>
          </a:bodyPr>
          <a:lstStyle/>
          <a:p>
            <a:r>
              <a:rPr lang="el-GR" sz="2000" dirty="0">
                <a:solidFill>
                  <a:prstClr val="black"/>
                </a:solidFill>
                <a:latin typeface="Calibri"/>
              </a:rPr>
              <a:t>πηγή: Κλειδιά &amp; Αντικλείδια: </a:t>
            </a:r>
            <a:r>
              <a:rPr lang="el-GR" sz="2000" dirty="0" smtClean="0">
                <a:solidFill>
                  <a:prstClr val="black"/>
                </a:solidFill>
                <a:latin typeface="Calibri"/>
              </a:rPr>
              <a:t>Εκπαίδευση </a:t>
            </a:r>
            <a:r>
              <a:rPr lang="el-GR" sz="2000" dirty="0" err="1" smtClean="0">
                <a:solidFill>
                  <a:prstClr val="black"/>
                </a:solidFill>
                <a:latin typeface="Calibri"/>
              </a:rPr>
              <a:t>Μουσουλμανοπαίδων</a:t>
            </a:r>
            <a:endParaRPr lang="el-GR" sz="20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7600862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Άσκηση </a:t>
            </a:r>
            <a:r>
              <a:rPr lang="el-GR" sz="3600" dirty="0" smtClean="0"/>
              <a:t>3 - </a:t>
            </a:r>
            <a:r>
              <a:rPr lang="el-GR" sz="3600" dirty="0"/>
              <a:t>Μελέτη περίπτωσης</a:t>
            </a:r>
          </a:p>
        </p:txBody>
      </p:sp>
      <p:sp>
        <p:nvSpPr>
          <p:cNvPr id="3" name="Θέση περιεχομένου 2"/>
          <p:cNvSpPr>
            <a:spLocks noGrp="1"/>
          </p:cNvSpPr>
          <p:nvPr>
            <p:ph idx="1"/>
          </p:nvPr>
        </p:nvSpPr>
        <p:spPr/>
        <p:txBody>
          <a:bodyPr>
            <a:normAutofit fontScale="70000" lnSpcReduction="20000"/>
          </a:bodyPr>
          <a:lstStyle/>
          <a:p>
            <a:r>
              <a:rPr lang="el-GR" sz="2800" b="1" dirty="0"/>
              <a:t>Σενάριο:</a:t>
            </a:r>
            <a:r>
              <a:rPr lang="el-GR" sz="2800" dirty="0"/>
              <a:t> Έφτασα στην Κομοτηνή τον Οκτώβριο του 1997. Είχα μόλις διοριστεί σε ένα μειονοτικό σχολείο, σε ορεινό χωριό της Ροδόπης. Μόλις έφτασα, το σοκ μου τεράστιο: μια πόλη γεμάτη μιναρέδες. </a:t>
            </a:r>
            <a:endParaRPr lang="el-GR" sz="2800" dirty="0" smtClean="0"/>
          </a:p>
          <a:p>
            <a:pPr marL="354013" indent="0">
              <a:buNone/>
            </a:pPr>
            <a:r>
              <a:rPr lang="el-GR" sz="2800" dirty="0" smtClean="0"/>
              <a:t>Γυναίκες </a:t>
            </a:r>
            <a:r>
              <a:rPr lang="el-GR" sz="2800" dirty="0"/>
              <a:t>διασχίζουν την κεντρική πλατεία με μαντίλες. Ακούω να μιλάνε μια γλώσσα που δεν καταλαβαίνω. Είναι τούρκικα! Την επόμενη φτάνω στο ορεινό χωριό όπου διορίστηκα. Ένα σχολείο χαμηλοτάβανο, παλιά θρανία, μια </a:t>
            </a:r>
            <a:r>
              <a:rPr lang="el-GR" sz="2800" dirty="0" err="1"/>
              <a:t>ξυλόσομπα</a:t>
            </a:r>
            <a:r>
              <a:rPr lang="el-GR" sz="2800" dirty="0"/>
              <a:t>. Αντιλαμβάνομαι ότι δεν υπάρχει ούτε καφενείο. Προσπαθώ να μιλήσω με τους γονείς, δεν καταλαβαίνουν λέξη ελληνικά. </a:t>
            </a:r>
            <a:endParaRPr lang="el-GR" sz="2800" dirty="0" smtClean="0"/>
          </a:p>
          <a:p>
            <a:pPr marL="354013" indent="0">
              <a:buNone/>
            </a:pPr>
            <a:r>
              <a:rPr lang="el-GR" sz="2800" dirty="0" smtClean="0"/>
              <a:t>Τα </a:t>
            </a:r>
            <a:r>
              <a:rPr lang="el-GR" sz="2800" dirty="0"/>
              <a:t>παιδιά φτάνουν στο σχολείο κακοντυμένα, με παπούτσια ραμμένα στο χέρι, τα κορίτσια με μαντίλες. Κανένα δεν καταλαβαίνει ελληνικά. Έχω πέσει από τα σύννεφα. Τι θα κάνω; Νιώθω ξένος. Ποτέ δε φανταζόμουν ότι στην Ελλάδα υπάρχουν τέτοια πράγματα. Είναι Ελλάδα τελικά αυτό; </a:t>
            </a:r>
            <a:r>
              <a:rPr lang="el-GR" sz="2800" dirty="0" smtClean="0"/>
              <a:t>(</a:t>
            </a:r>
            <a:r>
              <a:rPr lang="el-GR" sz="2800" dirty="0"/>
              <a:t>Συνέντευξη με δάσκαλο διορισμένο για μια πενταετία στα ορεινά της Ροδόπης) </a:t>
            </a:r>
          </a:p>
          <a:p>
            <a:r>
              <a:rPr lang="el-GR" sz="2900" b="1" dirty="0" smtClean="0"/>
              <a:t>Συμμετέχοντες: </a:t>
            </a:r>
            <a:r>
              <a:rPr lang="el-GR" sz="2900" dirty="0" smtClean="0"/>
              <a:t>Ομάδες </a:t>
            </a:r>
            <a:r>
              <a:rPr lang="el-GR" sz="2900" dirty="0"/>
              <a:t>2 ατόμων</a:t>
            </a:r>
          </a:p>
          <a:p>
            <a:r>
              <a:rPr lang="el-GR" sz="2900" b="1" dirty="0"/>
              <a:t>Αξιολόγηση:</a:t>
            </a:r>
            <a:r>
              <a:rPr lang="el-GR" sz="2900" dirty="0"/>
              <a:t> Πως θα χαρακτηρίζατε την αντίληψη του δασκάλου</a:t>
            </a:r>
            <a:r>
              <a:rPr lang="el-GR" sz="2900" dirty="0" smtClean="0"/>
              <a:t>;</a:t>
            </a:r>
            <a:endParaRPr lang="el-GR" sz="2900" dirty="0"/>
          </a:p>
        </p:txBody>
      </p:sp>
      <p:sp>
        <p:nvSpPr>
          <p:cNvPr id="5" name="Ορθογώνιο 4"/>
          <p:cNvSpPr/>
          <p:nvPr/>
        </p:nvSpPr>
        <p:spPr>
          <a:xfrm>
            <a:off x="899592" y="6237312"/>
            <a:ext cx="7272808" cy="400110"/>
          </a:xfrm>
          <a:prstGeom prst="rect">
            <a:avLst/>
          </a:prstGeom>
        </p:spPr>
        <p:txBody>
          <a:bodyPr wrap="square">
            <a:spAutoFit/>
          </a:bodyPr>
          <a:lstStyle/>
          <a:p>
            <a:r>
              <a:rPr lang="el-GR" sz="2000" dirty="0">
                <a:solidFill>
                  <a:prstClr val="black"/>
                </a:solidFill>
                <a:latin typeface="Calibri"/>
              </a:rPr>
              <a:t>πηγή: Κλειδιά &amp; Αντικλείδια: </a:t>
            </a:r>
            <a:r>
              <a:rPr lang="el-GR" sz="2000" dirty="0" smtClean="0">
                <a:solidFill>
                  <a:prstClr val="black"/>
                </a:solidFill>
                <a:latin typeface="Calibri"/>
              </a:rPr>
              <a:t>Εκπαίδευση </a:t>
            </a:r>
            <a:r>
              <a:rPr lang="el-GR" sz="2000" dirty="0" err="1" smtClean="0">
                <a:solidFill>
                  <a:prstClr val="black"/>
                </a:solidFill>
                <a:latin typeface="Calibri"/>
              </a:rPr>
              <a:t>Μουσουλμανοπαίδων</a:t>
            </a:r>
            <a:endParaRPr lang="el-GR" sz="20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1893787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a:t>(</a:t>
            </a:r>
            <a:r>
              <a:rPr lang="el-GR" sz="2400" b="0" dirty="0" smtClean="0"/>
              <a:t>2 από </a:t>
            </a:r>
            <a:r>
              <a:rPr lang="el-GR" sz="2400" b="0" dirty="0"/>
              <a:t>11</a:t>
            </a:r>
            <a:r>
              <a:rPr lang="el-GR" sz="2400" b="0" dirty="0" smtClean="0"/>
              <a:t>)</a:t>
            </a:r>
            <a:endParaRPr lang="el-GR" sz="2400" b="0" dirty="0"/>
          </a:p>
        </p:txBody>
      </p:sp>
      <p:pic>
        <p:nvPicPr>
          <p:cNvPr id="7"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628800"/>
            <a:ext cx="4850339" cy="4248472"/>
          </a:xfrm>
        </p:spPr>
      </p:pic>
      <p:sp>
        <p:nvSpPr>
          <p:cNvPr id="8" name="Rectangle 10"/>
          <p:cNvSpPr/>
          <p:nvPr/>
        </p:nvSpPr>
        <p:spPr>
          <a:xfrm>
            <a:off x="1187624" y="5949279"/>
            <a:ext cx="320435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Greece 2011 </a:t>
            </a:r>
            <a:r>
              <a:rPr lang="en-US" sz="1200" dirty="0" err="1">
                <a:solidFill>
                  <a:prstClr val="black"/>
                </a:solidFill>
                <a:latin typeface="Calibri"/>
                <a:hlinkClick r:id="rId3"/>
              </a:rPr>
              <a:t>Periferiakes</a:t>
            </a:r>
            <a:r>
              <a:rPr lang="en-US" sz="1200" dirty="0">
                <a:solidFill>
                  <a:prstClr val="black"/>
                </a:solidFill>
                <a:latin typeface="Calibri"/>
                <a:hlinkClick r:id="rId3"/>
              </a:rPr>
              <a:t> </a:t>
            </a:r>
            <a:r>
              <a:rPr lang="en-US" sz="1200" dirty="0" err="1">
                <a:solidFill>
                  <a:prstClr val="black"/>
                </a:solidFill>
                <a:latin typeface="Calibri"/>
                <a:hlinkClick r:id="rId3"/>
              </a:rPr>
              <a:t>Enotites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lumMod val="75000"/>
                    <a:lumOff val="25000"/>
                  </a:prstClr>
                </a:solidFill>
                <a:latin typeface="Calibri"/>
                <a:hlinkClick r:id="rId4"/>
              </a:rPr>
              <a:t>Pitichinaccio</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n-US" sz="1200" dirty="0">
              <a:solidFill>
                <a:prstClr val="black"/>
              </a:solidFill>
              <a:latin typeface="Calibri"/>
            </a:endParaRPr>
          </a:p>
        </p:txBody>
      </p:sp>
      <p:sp>
        <p:nvSpPr>
          <p:cNvPr id="9" name="Left Arrow 15" title="βέλος"/>
          <p:cNvSpPr/>
          <p:nvPr/>
        </p:nvSpPr>
        <p:spPr>
          <a:xfrm>
            <a:off x="3419872" y="1772816"/>
            <a:ext cx="1944216" cy="576064"/>
          </a:xfrm>
          <a:prstGeom prst="leftArrow">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Left Arrow 15" title="βέλος"/>
          <p:cNvSpPr/>
          <p:nvPr/>
        </p:nvSpPr>
        <p:spPr>
          <a:xfrm>
            <a:off x="3572272" y="2924944"/>
            <a:ext cx="1944216" cy="576064"/>
          </a:xfrm>
          <a:prstGeom prst="leftArrow">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1" name="Left Arrow 15" title="βέλος"/>
          <p:cNvSpPr/>
          <p:nvPr/>
        </p:nvSpPr>
        <p:spPr>
          <a:xfrm>
            <a:off x="2409787" y="3573016"/>
            <a:ext cx="1944216" cy="576064"/>
          </a:xfrm>
          <a:prstGeom prst="leftArrow">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Left Arrow 15" title="βέλος"/>
          <p:cNvSpPr/>
          <p:nvPr/>
        </p:nvSpPr>
        <p:spPr>
          <a:xfrm>
            <a:off x="3491880" y="5229200"/>
            <a:ext cx="1944216" cy="576064"/>
          </a:xfrm>
          <a:prstGeom prst="leftArrow">
            <a:avLst/>
          </a:prstGeom>
          <a:solidFill>
            <a:srgbClr val="8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3" name="Ορθογώνιο 12"/>
          <p:cNvSpPr/>
          <p:nvPr/>
        </p:nvSpPr>
        <p:spPr>
          <a:xfrm>
            <a:off x="5548299" y="1532722"/>
            <a:ext cx="2232247" cy="830997"/>
          </a:xfrm>
          <a:prstGeom prst="rect">
            <a:avLst/>
          </a:prstGeom>
        </p:spPr>
        <p:txBody>
          <a:bodyPr wrap="square">
            <a:spAutoFit/>
          </a:bodyPr>
          <a:lstStyle/>
          <a:p>
            <a:r>
              <a:rPr lang="el-GR" sz="2400" b="1" dirty="0">
                <a:solidFill>
                  <a:srgbClr val="820000"/>
                </a:solidFill>
                <a:latin typeface="Calibri"/>
              </a:rPr>
              <a:t>Υπάρχει εθνική ομοιογένεια?</a:t>
            </a:r>
          </a:p>
        </p:txBody>
      </p:sp>
      <p:sp>
        <p:nvSpPr>
          <p:cNvPr id="14" name="Ορθογώνιο 13"/>
          <p:cNvSpPr/>
          <p:nvPr/>
        </p:nvSpPr>
        <p:spPr>
          <a:xfrm>
            <a:off x="5488875" y="2322165"/>
            <a:ext cx="3303984" cy="3077766"/>
          </a:xfrm>
          <a:prstGeom prst="rect">
            <a:avLst/>
          </a:prstGeom>
        </p:spPr>
        <p:txBody>
          <a:bodyPr wrap="square">
            <a:spAutoFit/>
          </a:bodyPr>
          <a:lstStyle/>
          <a:p>
            <a:pPr marL="285750" indent="-285750">
              <a:spcBef>
                <a:spcPts val="1200"/>
              </a:spcBef>
              <a:buFont typeface="Courier New" pitchFamily="49" charset="0"/>
              <a:buChar char="o"/>
            </a:pPr>
            <a:r>
              <a:rPr lang="el-GR" sz="2400" dirty="0">
                <a:solidFill>
                  <a:prstClr val="black"/>
                </a:solidFill>
                <a:latin typeface="Calibri"/>
              </a:rPr>
              <a:t>Γλώσσα</a:t>
            </a:r>
          </a:p>
          <a:p>
            <a:pPr marL="285750" indent="-285750">
              <a:spcBef>
                <a:spcPts val="1200"/>
              </a:spcBef>
              <a:buFont typeface="Courier New" pitchFamily="49" charset="0"/>
              <a:buChar char="o"/>
            </a:pPr>
            <a:r>
              <a:rPr lang="el-GR" sz="2400" dirty="0">
                <a:solidFill>
                  <a:prstClr val="black"/>
                </a:solidFill>
                <a:latin typeface="Calibri"/>
              </a:rPr>
              <a:t>Θρησκεία</a:t>
            </a:r>
          </a:p>
          <a:p>
            <a:pPr marL="285750" indent="-285750">
              <a:spcBef>
                <a:spcPts val="1200"/>
              </a:spcBef>
              <a:buFont typeface="Courier New" pitchFamily="49" charset="0"/>
              <a:buChar char="o"/>
            </a:pPr>
            <a:r>
              <a:rPr lang="el-GR" sz="2400" dirty="0">
                <a:solidFill>
                  <a:prstClr val="black"/>
                </a:solidFill>
                <a:latin typeface="Calibri"/>
              </a:rPr>
              <a:t>Ταυτότητα</a:t>
            </a:r>
          </a:p>
          <a:p>
            <a:pPr marL="285750" indent="-285750">
              <a:spcBef>
                <a:spcPts val="1200"/>
              </a:spcBef>
              <a:buFont typeface="Courier New" pitchFamily="49" charset="0"/>
              <a:buChar char="o"/>
            </a:pPr>
            <a:r>
              <a:rPr lang="el-GR" sz="2400" dirty="0">
                <a:solidFill>
                  <a:prstClr val="black"/>
                </a:solidFill>
                <a:latin typeface="Calibri"/>
              </a:rPr>
              <a:t>οικονομικές συνθήκες</a:t>
            </a:r>
          </a:p>
          <a:p>
            <a:pPr marL="285750" indent="-285750">
              <a:spcBef>
                <a:spcPts val="1200"/>
              </a:spcBef>
              <a:buFont typeface="Courier New" pitchFamily="49" charset="0"/>
              <a:buChar char="o"/>
            </a:pPr>
            <a:r>
              <a:rPr lang="el-GR" sz="2400" dirty="0">
                <a:solidFill>
                  <a:prstClr val="black"/>
                </a:solidFill>
                <a:latin typeface="Calibri"/>
              </a:rPr>
              <a:t>κοινωνική απομόνωση</a:t>
            </a:r>
          </a:p>
          <a:p>
            <a:pPr marL="285750" indent="-285750">
              <a:spcBef>
                <a:spcPts val="1200"/>
              </a:spcBef>
              <a:buFont typeface="Courier New" pitchFamily="49" charset="0"/>
              <a:buChar char="o"/>
            </a:pPr>
            <a:r>
              <a:rPr lang="el-GR" sz="2400" dirty="0">
                <a:solidFill>
                  <a:prstClr val="black"/>
                </a:solidFill>
                <a:latin typeface="Calibri"/>
              </a:rPr>
              <a:t>μόρφωση</a:t>
            </a:r>
          </a:p>
        </p:txBody>
      </p:sp>
      <p:sp>
        <p:nvSpPr>
          <p:cNvPr id="15" name="Ορθογώνιο 14"/>
          <p:cNvSpPr/>
          <p:nvPr/>
        </p:nvSpPr>
        <p:spPr>
          <a:xfrm>
            <a:off x="5516488" y="5286399"/>
            <a:ext cx="3432799" cy="461665"/>
          </a:xfrm>
          <a:prstGeom prst="rect">
            <a:avLst/>
          </a:prstGeom>
        </p:spPr>
        <p:txBody>
          <a:bodyPr wrap="none">
            <a:spAutoFit/>
          </a:bodyPr>
          <a:lstStyle/>
          <a:p>
            <a:r>
              <a:rPr lang="el-GR" sz="2400" b="1" dirty="0">
                <a:solidFill>
                  <a:srgbClr val="820000"/>
                </a:solidFill>
                <a:latin typeface="Calibri"/>
              </a:rPr>
              <a:t>Φαντασιακή ομοιότητα…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460066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smtClean="0"/>
              <a:t>(3 </a:t>
            </a:r>
            <a:r>
              <a:rPr lang="el-GR" sz="2400" b="0" dirty="0"/>
              <a:t>από 11</a:t>
            </a:r>
            <a:r>
              <a:rPr lang="el-GR" sz="2400" b="0" dirty="0" smtClean="0"/>
              <a:t>)</a:t>
            </a:r>
            <a:endParaRPr lang="el-GR" sz="320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647" y="1268760"/>
            <a:ext cx="6372707" cy="4248472"/>
          </a:xfrm>
        </p:spPr>
      </p:pic>
      <p:sp>
        <p:nvSpPr>
          <p:cNvPr id="6" name="Rectangle 10"/>
          <p:cNvSpPr/>
          <p:nvPr/>
        </p:nvSpPr>
        <p:spPr>
          <a:xfrm>
            <a:off x="2879812" y="5589240"/>
            <a:ext cx="338437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Sofoklis </a:t>
            </a:r>
            <a:r>
              <a:rPr lang="en-US" sz="1200" dirty="0" err="1">
                <a:solidFill>
                  <a:prstClr val="black"/>
                </a:solidFill>
                <a:latin typeface="Calibri"/>
                <a:hlinkClick r:id="rId3"/>
              </a:rPr>
              <a:t>Schortsanitis</a:t>
            </a:r>
            <a:r>
              <a:rPr lang="en-US" sz="1200" dirty="0">
                <a:solidFill>
                  <a:prstClr val="black"/>
                </a:solidFill>
                <a:latin typeface="Calibri"/>
                <a:hlinkClick r:id="rId3"/>
              </a:rPr>
              <a:t> </a:t>
            </a:r>
            <a:r>
              <a:rPr lang="en-US" sz="1200" dirty="0" err="1">
                <a:solidFill>
                  <a:prstClr val="black"/>
                </a:solidFill>
                <a:latin typeface="Calibri"/>
                <a:hlinkClick r:id="rId3"/>
              </a:rPr>
              <a:t>naional</a:t>
            </a:r>
            <a:r>
              <a:rPr lang="en-US" sz="1200" dirty="0">
                <a:solidFill>
                  <a:prstClr val="black"/>
                </a:solidFill>
                <a:latin typeface="Calibri"/>
                <a:hlinkClick r:id="rId3"/>
              </a:rPr>
              <a:t> team</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err="1" smtClean="0">
                <a:solidFill>
                  <a:prstClr val="black">
                    <a:lumMod val="75000"/>
                    <a:lumOff val="25000"/>
                  </a:prstClr>
                </a:solidFill>
                <a:latin typeface="Calibri"/>
                <a:hlinkClick r:id="rId4"/>
              </a:rPr>
              <a:t>Klearchos</a:t>
            </a:r>
            <a:r>
              <a:rPr lang="en-US" sz="1200" dirty="0" smtClean="0">
                <a:solidFill>
                  <a:prstClr val="black">
                    <a:lumMod val="75000"/>
                    <a:lumOff val="25000"/>
                  </a:prstClr>
                </a:solidFill>
                <a:latin typeface="Calibri"/>
                <a:hlinkClick r:id="rId4"/>
              </a:rPr>
              <a:t> </a:t>
            </a:r>
            <a:r>
              <a:rPr lang="en-US" sz="1200" dirty="0" err="1">
                <a:solidFill>
                  <a:prstClr val="black">
                    <a:lumMod val="75000"/>
                    <a:lumOff val="25000"/>
                  </a:prstClr>
                </a:solidFill>
                <a:latin typeface="Calibri"/>
                <a:hlinkClick r:id="rId4"/>
              </a:rPr>
              <a:t>Kapoutsis</a:t>
            </a:r>
            <a:r>
              <a:rPr lang="en-US" sz="1200" dirty="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διαθέσιμο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 2.0</a:t>
            </a:r>
            <a:endParaRPr lang="en-US" sz="1200" dirty="0">
              <a:solidFill>
                <a:prstClr val="black"/>
              </a:solidFill>
              <a:latin typeface="Calibri"/>
            </a:endParaRPr>
          </a:p>
        </p:txBody>
      </p:sp>
      <p:sp>
        <p:nvSpPr>
          <p:cNvPr id="7" name="Ορθογώνιο 6"/>
          <p:cNvSpPr/>
          <p:nvPr/>
        </p:nvSpPr>
        <p:spPr>
          <a:xfrm>
            <a:off x="3243210" y="6051359"/>
            <a:ext cx="3161635" cy="461665"/>
          </a:xfrm>
          <a:prstGeom prst="rect">
            <a:avLst/>
          </a:prstGeom>
        </p:spPr>
        <p:txBody>
          <a:bodyPr wrap="none">
            <a:spAutoFit/>
          </a:bodyPr>
          <a:lstStyle/>
          <a:p>
            <a:r>
              <a:rPr lang="el-GR" sz="2400" dirty="0">
                <a:solidFill>
                  <a:prstClr val="black"/>
                </a:solidFill>
                <a:latin typeface="Calibri"/>
              </a:rPr>
              <a:t>Σοφοκλής </a:t>
            </a:r>
            <a:r>
              <a:rPr lang="el-GR" sz="2400" dirty="0" err="1">
                <a:solidFill>
                  <a:prstClr val="black"/>
                </a:solidFill>
                <a:latin typeface="Calibri"/>
              </a:rPr>
              <a:t>Σχορτσανίτης</a:t>
            </a:r>
            <a:endParaRPr lang="el-GR" sz="24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1689698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Άσκηση </a:t>
            </a:r>
            <a:r>
              <a:rPr lang="el-GR" dirty="0" smtClean="0"/>
              <a:t>4 - </a:t>
            </a:r>
            <a:r>
              <a:rPr lang="el-GR" dirty="0"/>
              <a:t>Μελέτη </a:t>
            </a:r>
            <a:r>
              <a:rPr lang="el-GR" dirty="0" smtClean="0"/>
              <a:t>περίπτωσης</a:t>
            </a:r>
            <a:br>
              <a:rPr lang="el-GR" dirty="0" smtClean="0"/>
            </a:br>
            <a:r>
              <a:rPr lang="el-GR" sz="2700" b="0" dirty="0" smtClean="0"/>
              <a:t>(1 από 2)</a:t>
            </a:r>
            <a:endParaRPr lang="el-GR" sz="3600" b="0" dirty="0"/>
          </a:p>
        </p:txBody>
      </p:sp>
      <p:sp>
        <p:nvSpPr>
          <p:cNvPr id="3" name="Θέση περιεχομένου 2"/>
          <p:cNvSpPr>
            <a:spLocks noGrp="1"/>
          </p:cNvSpPr>
          <p:nvPr>
            <p:ph idx="1"/>
          </p:nvPr>
        </p:nvSpPr>
        <p:spPr>
          <a:xfrm>
            <a:off x="457200" y="1628800"/>
            <a:ext cx="8229600" cy="4608512"/>
          </a:xfrm>
        </p:spPr>
        <p:txBody>
          <a:bodyPr/>
          <a:lstStyle/>
          <a:p>
            <a:pPr marL="0" indent="0">
              <a:buNone/>
            </a:pPr>
            <a:r>
              <a:rPr lang="el-GR" dirty="0"/>
              <a:t>«Τα παιδιά του βουνού είναι πιο εύστροφα. Πώς να το πω; </a:t>
            </a:r>
            <a:r>
              <a:rPr lang="el-GR" dirty="0" err="1"/>
              <a:t>Tα</a:t>
            </a:r>
            <a:r>
              <a:rPr lang="el-GR" dirty="0"/>
              <a:t> παίρνουν πιο εύκολα, τα βλέπεις πως παρακολουθούν και ενδιαφέρονται, ενώ τα παιδιά του κάμπου είναι πιο νωθρά, πιο αργά, δε θέλουν να μάθουν», λέει ένας εκπαιδευτικός σε μειονοτικό σχολείο της Θράκης, όταν παραπονιέται για τις δυσκολίες που αντιμετωπίζει στη δουλειά του. </a:t>
            </a:r>
          </a:p>
          <a:p>
            <a:r>
              <a:rPr lang="el-GR" b="1" dirty="0">
                <a:solidFill>
                  <a:srgbClr val="820000"/>
                </a:solidFill>
              </a:rPr>
              <a:t>Πως θα χαρακτηρίζατε την άποψη του εκπαιδευτικού ως προς τα δικαιώματα των παιδιών;</a:t>
            </a:r>
          </a:p>
          <a:p>
            <a:endParaRPr lang="el-GR" dirty="0"/>
          </a:p>
        </p:txBody>
      </p:sp>
      <p:sp>
        <p:nvSpPr>
          <p:cNvPr id="5" name="Ορθογώνιο 4"/>
          <p:cNvSpPr/>
          <p:nvPr/>
        </p:nvSpPr>
        <p:spPr>
          <a:xfrm>
            <a:off x="1547664" y="5229200"/>
            <a:ext cx="6912768" cy="400110"/>
          </a:xfrm>
          <a:prstGeom prst="rect">
            <a:avLst/>
          </a:prstGeom>
        </p:spPr>
        <p:txBody>
          <a:bodyPr wrap="square">
            <a:spAutoFit/>
          </a:bodyPr>
          <a:lstStyle/>
          <a:p>
            <a:r>
              <a:rPr lang="el-GR" sz="2000" dirty="0">
                <a:solidFill>
                  <a:prstClr val="black"/>
                </a:solidFill>
                <a:latin typeface="Calibri"/>
              </a:rPr>
              <a:t>πηγή: Κλειδιά &amp; Αντικλείδια: Εκπαίδευση </a:t>
            </a:r>
            <a:r>
              <a:rPr lang="el-GR" sz="2000" dirty="0" err="1">
                <a:solidFill>
                  <a:prstClr val="black"/>
                </a:solidFill>
                <a:latin typeface="Calibri"/>
              </a:rPr>
              <a:t>Μουσουλμανοπαίδων</a:t>
            </a:r>
            <a:endParaRPr lang="el-GR" sz="20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2265845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Άσκηση </a:t>
            </a:r>
            <a:r>
              <a:rPr lang="el-GR" dirty="0" smtClean="0"/>
              <a:t>4 - </a:t>
            </a:r>
            <a:r>
              <a:rPr lang="el-GR" dirty="0"/>
              <a:t>Μελέτη περίπτωσης</a:t>
            </a:r>
            <a:br>
              <a:rPr lang="el-GR" dirty="0"/>
            </a:br>
            <a:r>
              <a:rPr lang="el-GR" sz="2700" b="0" dirty="0" smtClean="0"/>
              <a:t>(2 </a:t>
            </a:r>
            <a:r>
              <a:rPr lang="el-GR" sz="2700" b="0" dirty="0"/>
              <a:t>από </a:t>
            </a:r>
            <a:r>
              <a:rPr lang="el-GR" sz="2700" b="0" dirty="0" smtClean="0"/>
              <a:t>2)</a:t>
            </a:r>
            <a:endParaRPr lang="el-GR" sz="2700" dirty="0"/>
          </a:p>
        </p:txBody>
      </p:sp>
      <p:sp>
        <p:nvSpPr>
          <p:cNvPr id="3" name="Θέση περιεχομένου 2"/>
          <p:cNvSpPr>
            <a:spLocks noGrp="1"/>
          </p:cNvSpPr>
          <p:nvPr>
            <p:ph idx="1"/>
          </p:nvPr>
        </p:nvSpPr>
        <p:spPr>
          <a:xfrm>
            <a:off x="457200" y="1628800"/>
            <a:ext cx="8229600" cy="3816424"/>
          </a:xfrm>
        </p:spPr>
        <p:txBody>
          <a:bodyPr/>
          <a:lstStyle/>
          <a:p>
            <a:pPr marL="0" indent="0">
              <a:buNone/>
            </a:pPr>
            <a:r>
              <a:rPr lang="el-GR" dirty="0"/>
              <a:t>«Τα κορίτσια είναι από τη φύση τους πιο συναισθηματικά, πιο ευαίσθητα, λιγότερο ορθολογικά, γι’ αυτό και δεν αριστεύουν στα μαθηματικά. Τα αγόρια, από την άλλη πλευρά, δεν τα καταφέρνουν στα φιλολογικά. Αυτά είναι καμωμένα για τις θετικές επιστήμες», σχολιάζει με πεποίθηση ένας εκπαιδευτικός ο οποίος εργάζεται σε φροντιστήριο και προετοιμάζει μαθητές του λυκείου για τις εισαγωγικές εξετάσεις. </a:t>
            </a:r>
            <a:endParaRPr lang="el-GR" dirty="0" smtClean="0"/>
          </a:p>
          <a:p>
            <a:r>
              <a:rPr lang="el-GR" b="1" dirty="0">
                <a:solidFill>
                  <a:srgbClr val="820000"/>
                </a:solidFill>
              </a:rPr>
              <a:t>Πως θα χαρακτηρίζατε την άποψη του εκπαιδευτικού ως προς τα δικαιώματα των παιδιών;</a:t>
            </a:r>
          </a:p>
          <a:p>
            <a:endParaRPr lang="el-GR" b="1" dirty="0">
              <a:solidFill>
                <a:srgbClr val="820000"/>
              </a:solidFill>
            </a:endParaRPr>
          </a:p>
          <a:p>
            <a:endParaRPr lang="el-GR" dirty="0"/>
          </a:p>
        </p:txBody>
      </p:sp>
      <p:sp>
        <p:nvSpPr>
          <p:cNvPr id="5" name="Ορθογώνιο 4"/>
          <p:cNvSpPr/>
          <p:nvPr/>
        </p:nvSpPr>
        <p:spPr>
          <a:xfrm>
            <a:off x="1835696" y="5733256"/>
            <a:ext cx="6912768" cy="400110"/>
          </a:xfrm>
          <a:prstGeom prst="rect">
            <a:avLst/>
          </a:prstGeom>
        </p:spPr>
        <p:txBody>
          <a:bodyPr wrap="square">
            <a:spAutoFit/>
          </a:bodyPr>
          <a:lstStyle/>
          <a:p>
            <a:r>
              <a:rPr lang="el-GR" sz="2000" dirty="0">
                <a:solidFill>
                  <a:prstClr val="black"/>
                </a:solidFill>
                <a:latin typeface="Calibri"/>
              </a:rPr>
              <a:t>πηγή: Κλειδιά &amp; Αντικλείδια: Εκπαίδευση </a:t>
            </a:r>
            <a:r>
              <a:rPr lang="el-GR" sz="2000" dirty="0" err="1">
                <a:solidFill>
                  <a:prstClr val="black"/>
                </a:solidFill>
                <a:latin typeface="Calibri"/>
              </a:rPr>
              <a:t>Μουσουλμανοπαίδων</a:t>
            </a:r>
            <a:endParaRPr lang="el-GR" sz="20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112303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smtClean="0"/>
              <a:t>(4 </a:t>
            </a:r>
            <a:r>
              <a:rPr lang="el-GR" sz="2400" b="0" dirty="0"/>
              <a:t>από 11</a:t>
            </a:r>
            <a:r>
              <a:rPr lang="el-GR" sz="2400" b="0" dirty="0" smtClean="0"/>
              <a:t>)</a:t>
            </a:r>
            <a:endParaRPr lang="el-GR" sz="3200"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1772816"/>
            <a:ext cx="6152140" cy="3168352"/>
          </a:xfrm>
        </p:spPr>
      </p:pic>
      <p:sp>
        <p:nvSpPr>
          <p:cNvPr id="6" name="Ορθογώνιο 5"/>
          <p:cNvSpPr/>
          <p:nvPr/>
        </p:nvSpPr>
        <p:spPr>
          <a:xfrm>
            <a:off x="4211960" y="4977070"/>
            <a:ext cx="1156086" cy="276999"/>
          </a:xfrm>
          <a:prstGeom prst="rect">
            <a:avLst/>
          </a:prstGeom>
        </p:spPr>
        <p:txBody>
          <a:bodyPr wrap="none">
            <a:spAutoFit/>
          </a:bodyPr>
          <a:lstStyle/>
          <a:p>
            <a:r>
              <a:rPr lang="en-US" sz="1200" dirty="0" smtClean="0">
                <a:solidFill>
                  <a:prstClr val="black"/>
                </a:solidFill>
                <a:latin typeface="Calibri"/>
                <a:hlinkClick r:id="rId3"/>
              </a:rPr>
              <a:t>penpen.soup.io</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005027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Τα δικαιώματα των παιδιών </a:t>
            </a:r>
            <a:r>
              <a:rPr lang="el-GR" sz="2400" b="0" dirty="0" smtClean="0"/>
              <a:t>(5 </a:t>
            </a:r>
            <a:r>
              <a:rPr lang="el-GR" sz="2400" b="0" dirty="0"/>
              <a:t>από 11</a:t>
            </a:r>
            <a:r>
              <a:rPr lang="el-GR" sz="2400" b="0" dirty="0" smtClean="0"/>
              <a:t>)</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a:solidFill>
                  <a:srgbClr val="004A82"/>
                </a:solidFill>
              </a:rPr>
              <a:t>Χώρα </a:t>
            </a:r>
            <a:r>
              <a:rPr lang="el-GR" b="1" dirty="0" smtClean="0">
                <a:solidFill>
                  <a:srgbClr val="004A82"/>
                </a:solidFill>
              </a:rPr>
              <a:t>καταγωγής</a:t>
            </a:r>
            <a:endParaRPr lang="el-GR" b="1" dirty="0">
              <a:solidFill>
                <a:srgbClr val="004A82"/>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2279091"/>
            <a:ext cx="2562225" cy="1790700"/>
          </a:xfrm>
          <a:prstGeom prst="rect">
            <a:avLst/>
          </a:prstGeom>
        </p:spPr>
      </p:pic>
      <p:sp>
        <p:nvSpPr>
          <p:cNvPr id="6" name="Rectangle 10"/>
          <p:cNvSpPr/>
          <p:nvPr/>
        </p:nvSpPr>
        <p:spPr>
          <a:xfrm>
            <a:off x="344500" y="4083854"/>
            <a:ext cx="309634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AFRICAN SCHOOL KIDS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jessi </a:t>
            </a:r>
            <a:r>
              <a:rPr lang="en-US" sz="1200" dirty="0" err="1">
                <a:solidFill>
                  <a:prstClr val="black">
                    <a:lumMod val="75000"/>
                    <a:lumOff val="25000"/>
                  </a:prstClr>
                </a:solidFill>
                <a:latin typeface="Calibri"/>
                <a:hlinkClick r:id="rId4"/>
              </a:rPr>
              <a:t>olan</a:t>
            </a:r>
            <a:r>
              <a:rPr lang="en-US" sz="1200" dirty="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CC BY-NC-ND 2.0</a:t>
            </a:r>
            <a:endParaRPr lang="en-US" sz="1200" dirty="0">
              <a:solidFill>
                <a:prstClr val="black"/>
              </a:solidFill>
              <a:latin typeface="Calibri"/>
            </a:endParaRPr>
          </a:p>
        </p:txBody>
      </p:sp>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524" y="2279091"/>
            <a:ext cx="1760984" cy="2218840"/>
          </a:xfrm>
          <a:prstGeom prst="rect">
            <a:avLst/>
          </a:prstGeom>
        </p:spPr>
      </p:pic>
      <p:sp>
        <p:nvSpPr>
          <p:cNvPr id="8" name="Rectangle 10"/>
          <p:cNvSpPr/>
          <p:nvPr/>
        </p:nvSpPr>
        <p:spPr>
          <a:xfrm>
            <a:off x="3347864" y="4527194"/>
            <a:ext cx="259228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the beauty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err="1">
                <a:solidFill>
                  <a:prstClr val="black">
                    <a:lumMod val="75000"/>
                    <a:lumOff val="25000"/>
                  </a:prstClr>
                </a:solidFill>
                <a:latin typeface="Calibri"/>
                <a:hlinkClick r:id="rId7"/>
              </a:rPr>
              <a:t>dhyanji</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lumMod val="75000"/>
                    <a:lumOff val="25000"/>
                  </a:prstClr>
                </a:solidFill>
                <a:latin typeface="Calibri"/>
              </a:rPr>
              <a:t> </a:t>
            </a:r>
            <a:r>
              <a:rPr lang="en-US" sz="1200" dirty="0">
                <a:solidFill>
                  <a:prstClr val="black"/>
                </a:solidFill>
                <a:latin typeface="Calibri"/>
                <a:hlinkClick r:id="rId5"/>
              </a:rPr>
              <a:t>CC BY-NC-ND 2.0</a:t>
            </a:r>
            <a:endParaRPr lang="en-US" sz="1200" dirty="0">
              <a:solidFill>
                <a:prstClr val="black"/>
              </a:solidFill>
              <a:latin typeface="Calibri"/>
            </a:endParaRPr>
          </a:p>
        </p:txBody>
      </p:sp>
      <p:pic>
        <p:nvPicPr>
          <p:cNvPr id="9" name="Εικόνα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2279091"/>
            <a:ext cx="2261548" cy="1696161"/>
          </a:xfrm>
          <a:prstGeom prst="rect">
            <a:avLst/>
          </a:prstGeom>
        </p:spPr>
      </p:pic>
      <p:sp>
        <p:nvSpPr>
          <p:cNvPr id="10" name="Rectangle 10"/>
          <p:cNvSpPr/>
          <p:nvPr/>
        </p:nvSpPr>
        <p:spPr>
          <a:xfrm>
            <a:off x="6075344" y="3974941"/>
            <a:ext cx="2581611"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9"/>
              </a:rPr>
              <a:t>Chinese </a:t>
            </a:r>
            <a:r>
              <a:rPr lang="en-US" sz="1200" dirty="0" err="1">
                <a:solidFill>
                  <a:prstClr val="black"/>
                </a:solidFill>
                <a:latin typeface="Calibri"/>
                <a:hlinkClick r:id="rId9"/>
              </a:rPr>
              <a:t>kindergarden</a:t>
            </a:r>
            <a:r>
              <a:rPr lang="en-US" sz="1200" dirty="0">
                <a:solidFill>
                  <a:prstClr val="black"/>
                </a:solidFill>
                <a:latin typeface="Calibri"/>
                <a:hlinkClick r:id="rId9"/>
              </a:rPr>
              <a:t> kids, Sichuan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lumMod val="75000"/>
                    <a:lumOff val="25000"/>
                  </a:prstClr>
                </a:solidFill>
                <a:latin typeface="Calibri"/>
                <a:hlinkClick r:id="rId10"/>
              </a:rPr>
              <a:t>oenvoyage</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11"/>
              </a:rPr>
              <a:t>CC </a:t>
            </a:r>
            <a:r>
              <a:rPr lang="en-US" sz="1200" dirty="0">
                <a:solidFill>
                  <a:prstClr val="black"/>
                </a:solidFill>
                <a:latin typeface="Calibri"/>
                <a:hlinkClick r:id="rId11"/>
              </a:rPr>
              <a:t>BY-NC-SA 2.0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1926395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smtClean="0"/>
              <a:t>(6 </a:t>
            </a:r>
            <a:r>
              <a:rPr lang="el-GR" sz="2400" b="0" dirty="0"/>
              <a:t>από 11</a:t>
            </a:r>
            <a:r>
              <a:rPr lang="el-GR" sz="2400" b="0" dirty="0" smtClean="0"/>
              <a:t>)</a:t>
            </a:r>
            <a:endParaRPr lang="el-GR" sz="3200"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a:solidFill>
                  <a:srgbClr val="004A82"/>
                </a:solidFill>
              </a:rPr>
              <a:t>Ιδεολογία</a:t>
            </a:r>
          </a:p>
          <a:p>
            <a:endParaRPr lang="el-GR" dirty="0"/>
          </a:p>
        </p:txBody>
      </p:sp>
      <p:pic>
        <p:nvPicPr>
          <p:cNvPr id="5" name="Picture 2"/>
          <p:cNvPicPr>
            <a:picLocks noChangeAspect="1" noChangeArrowheads="1"/>
          </p:cNvPicPr>
          <p:nvPr/>
        </p:nvPicPr>
        <p:blipFill>
          <a:blip r:embed="rId2" cstate="print"/>
          <a:srcRect/>
          <a:stretch>
            <a:fillRect/>
          </a:stretch>
        </p:blipFill>
        <p:spPr bwMode="auto">
          <a:xfrm>
            <a:off x="1403648" y="1772816"/>
            <a:ext cx="6301193" cy="4002549"/>
          </a:xfrm>
          <a:prstGeom prst="rect">
            <a:avLst/>
          </a:prstGeom>
          <a:noFill/>
        </p:spPr>
      </p:pic>
      <p:sp>
        <p:nvSpPr>
          <p:cNvPr id="6" name="Ορθογώνιο 5"/>
          <p:cNvSpPr/>
          <p:nvPr/>
        </p:nvSpPr>
        <p:spPr>
          <a:xfrm>
            <a:off x="3748382" y="5797105"/>
            <a:ext cx="1611723" cy="276999"/>
          </a:xfrm>
          <a:prstGeom prst="rect">
            <a:avLst/>
          </a:prstGeom>
        </p:spPr>
        <p:txBody>
          <a:bodyPr wrap="none">
            <a:spAutoFit/>
          </a:bodyPr>
          <a:lstStyle/>
          <a:p>
            <a:r>
              <a:rPr lang="en-US" sz="1200" dirty="0">
                <a:solidFill>
                  <a:prstClr val="black"/>
                </a:solidFill>
                <a:latin typeface="Calibri"/>
                <a:hlinkClick r:id="rId3"/>
              </a:rPr>
              <a:t>atheistmemebase.com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p14="http://schemas.microsoft.com/office/powerpoint/2010/main" val="3558919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smtClean="0"/>
              <a:t>(7 </a:t>
            </a:r>
            <a:r>
              <a:rPr lang="el-GR" sz="2400" b="0" dirty="0"/>
              <a:t>από 11</a:t>
            </a:r>
            <a:r>
              <a:rPr lang="el-GR" sz="2400" b="0" dirty="0" smtClean="0"/>
              <a:t>)</a:t>
            </a:r>
            <a:endParaRPr lang="el-GR" sz="3200" dirty="0"/>
          </a:p>
        </p:txBody>
      </p:sp>
      <p:pic>
        <p:nvPicPr>
          <p:cNvPr id="5" name="Picture 12"/>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2714526" y="1484784"/>
            <a:ext cx="3714948" cy="3714948"/>
          </a:xfrm>
          <a:prstGeom prst="rect">
            <a:avLst/>
          </a:prstGeom>
          <a:noFill/>
          <a:ln>
            <a:noFill/>
          </a:ln>
        </p:spPr>
      </p:pic>
      <p:sp>
        <p:nvSpPr>
          <p:cNvPr id="6" name="Ορθογώνιο 5"/>
          <p:cNvSpPr/>
          <p:nvPr/>
        </p:nvSpPr>
        <p:spPr>
          <a:xfrm>
            <a:off x="3362598" y="5130495"/>
            <a:ext cx="2418804" cy="276999"/>
          </a:xfrm>
          <a:prstGeom prst="rect">
            <a:avLst/>
          </a:prstGeom>
        </p:spPr>
        <p:txBody>
          <a:bodyPr wrap="none">
            <a:spAutoFit/>
          </a:bodyPr>
          <a:lstStyle/>
          <a:p>
            <a:r>
              <a:rPr lang="en-US" sz="1200" dirty="0" smtClean="0">
                <a:solidFill>
                  <a:prstClr val="black"/>
                </a:solidFill>
                <a:latin typeface="Calibri"/>
                <a:hlinkClick r:id="rId4"/>
              </a:rPr>
              <a:t>comicpaintbookhumour.blogspot.gr</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202804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και στάση του </a:t>
            </a:r>
            <a:r>
              <a:rPr lang="el-GR" dirty="0" smtClean="0"/>
              <a:t>παιδαγωγού</a:t>
            </a:r>
            <a:r>
              <a:rPr lang="en-US" dirty="0" smtClean="0"/>
              <a:t/>
            </a:r>
            <a:br>
              <a:rPr lang="en-US" dirty="0" smtClean="0"/>
            </a:br>
            <a:r>
              <a:rPr lang="en-US" sz="2700" b="0" dirty="0" smtClean="0"/>
              <a:t>(1 </a:t>
            </a:r>
            <a:r>
              <a:rPr lang="el-GR" sz="2700" b="0" dirty="0" smtClean="0"/>
              <a:t>από </a:t>
            </a:r>
            <a:r>
              <a:rPr lang="en-US" sz="2700" b="0" dirty="0" smtClean="0"/>
              <a:t>5</a:t>
            </a:r>
            <a:r>
              <a:rPr lang="el-GR" sz="2700" b="0" dirty="0" smtClean="0"/>
              <a:t>) </a:t>
            </a:r>
            <a:endParaRPr lang="el-GR" sz="2700" b="0"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3141486"/>
            <a:ext cx="1368152" cy="3383337"/>
          </a:xfrm>
          <a:prstGeom prst="rect">
            <a:avLst/>
          </a:prstGeom>
        </p:spPr>
      </p:pic>
      <p:sp>
        <p:nvSpPr>
          <p:cNvPr id="18" name="Rectangle 10"/>
          <p:cNvSpPr/>
          <p:nvPr/>
        </p:nvSpPr>
        <p:spPr>
          <a:xfrm>
            <a:off x="337194" y="6041612"/>
            <a:ext cx="2447275"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Cartoon me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3"/>
              </a:rPr>
              <a:t>crabula290e</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4"/>
              </a:rPr>
              <a:t>CC </a:t>
            </a:r>
            <a:r>
              <a:rPr lang="en-US" sz="1200" dirty="0">
                <a:solidFill>
                  <a:prstClr val="black"/>
                </a:solidFill>
                <a:latin typeface="Calibri"/>
                <a:hlinkClick r:id="rId4"/>
              </a:rPr>
              <a:t>BY-SA 3.0</a:t>
            </a:r>
            <a:endParaRPr lang="en-US" sz="1200" dirty="0">
              <a:solidFill>
                <a:prstClr val="black"/>
              </a:solidFill>
              <a:latin typeface="Calibri"/>
            </a:endParaRPr>
          </a:p>
        </p:txBody>
      </p:sp>
      <p:grpSp>
        <p:nvGrpSpPr>
          <p:cNvPr id="10" name="Group 21"/>
          <p:cNvGrpSpPr/>
          <p:nvPr/>
        </p:nvGrpSpPr>
        <p:grpSpPr>
          <a:xfrm>
            <a:off x="395536" y="1268760"/>
            <a:ext cx="4104456" cy="1800200"/>
            <a:chOff x="395536" y="1844824"/>
            <a:chExt cx="4320480" cy="1800200"/>
          </a:xfrm>
        </p:grpSpPr>
        <p:sp>
          <p:nvSpPr>
            <p:cNvPr id="11" name="Rounded Rectangular Callout 22"/>
            <p:cNvSpPr/>
            <p:nvPr/>
          </p:nvSpPr>
          <p:spPr>
            <a:xfrm>
              <a:off x="395536" y="1844824"/>
              <a:ext cx="4320480" cy="1800200"/>
            </a:xfrm>
            <a:prstGeom prst="wedgeRoundRectCallout">
              <a:avLst>
                <a:gd name="adj1" fmla="val -11748"/>
                <a:gd name="adj2" fmla="val 63980"/>
                <a:gd name="adj3" fmla="val 16667"/>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2" name="TextBox 23"/>
            <p:cNvSpPr txBox="1"/>
            <p:nvPr/>
          </p:nvSpPr>
          <p:spPr>
            <a:xfrm>
              <a:off x="611560" y="1916832"/>
              <a:ext cx="4032448" cy="1569660"/>
            </a:xfrm>
            <a:prstGeom prst="rect">
              <a:avLst/>
            </a:prstGeom>
            <a:noFill/>
          </p:spPr>
          <p:txBody>
            <a:bodyPr wrap="square" rtlCol="0">
              <a:spAutoFit/>
            </a:bodyPr>
            <a:lstStyle/>
            <a:p>
              <a:r>
                <a:rPr lang="el-GR" sz="2400" dirty="0" smtClean="0">
                  <a:solidFill>
                    <a:prstClr val="black"/>
                  </a:solidFill>
                  <a:latin typeface="Calibri"/>
                </a:rPr>
                <a:t>Θα πρέπει ένα είμαι μέρος του παιχνιδιού των παιδιών για να μπορώ να διευκολύνω την εφαρμογή κανόνων</a:t>
              </a:r>
              <a:endParaRPr lang="el-GR" sz="2400" dirty="0">
                <a:solidFill>
                  <a:prstClr val="black"/>
                </a:solidFill>
                <a:latin typeface="Calibri"/>
              </a:endParaRPr>
            </a:p>
          </p:txBody>
        </p:sp>
      </p:grpSp>
      <p:pic>
        <p:nvPicPr>
          <p:cNvPr id="13" name="Εικόνα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4775" y="3890751"/>
            <a:ext cx="2831638" cy="1884809"/>
          </a:xfrm>
          <a:prstGeom prst="rect">
            <a:avLst/>
          </a:prstGeom>
        </p:spPr>
      </p:pic>
      <p:sp>
        <p:nvSpPr>
          <p:cNvPr id="14" name="Rectangle 10"/>
          <p:cNvSpPr/>
          <p:nvPr/>
        </p:nvSpPr>
        <p:spPr>
          <a:xfrm>
            <a:off x="5293077" y="5626114"/>
            <a:ext cx="3239363"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baby boy child childhood computer </a:t>
            </a:r>
            <a:r>
              <a:rPr lang="en-US" sz="1200" dirty="0" smtClean="0">
                <a:solidFill>
                  <a:prstClr val="black"/>
                </a:solidFill>
                <a:latin typeface="Calibri"/>
                <a:hlinkClick r:id="rId6"/>
              </a:rPr>
              <a:t>concept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7"/>
              </a:rPr>
              <a:t>PublicDomainPictures</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grpSp>
        <p:nvGrpSpPr>
          <p:cNvPr id="15" name="Group 26"/>
          <p:cNvGrpSpPr/>
          <p:nvPr/>
        </p:nvGrpSpPr>
        <p:grpSpPr>
          <a:xfrm>
            <a:off x="4932040" y="1855458"/>
            <a:ext cx="3672408" cy="1656184"/>
            <a:chOff x="5074576" y="1867047"/>
            <a:chExt cx="3672408" cy="1656184"/>
          </a:xfrm>
        </p:grpSpPr>
        <p:sp>
          <p:nvSpPr>
            <p:cNvPr id="16" name="Rounded Rectangular Callout 27"/>
            <p:cNvSpPr/>
            <p:nvPr/>
          </p:nvSpPr>
          <p:spPr>
            <a:xfrm>
              <a:off x="5074576" y="1867047"/>
              <a:ext cx="3672408" cy="1656184"/>
            </a:xfrm>
            <a:prstGeom prst="wedgeRoundRectCallout">
              <a:avLst/>
            </a:prstGeom>
            <a:noFill/>
            <a:ln>
              <a:solidFill>
                <a:srgbClr val="8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7" name="TextBox 28"/>
            <p:cNvSpPr txBox="1"/>
            <p:nvPr/>
          </p:nvSpPr>
          <p:spPr>
            <a:xfrm>
              <a:off x="5254596" y="1928421"/>
              <a:ext cx="3312368" cy="1569660"/>
            </a:xfrm>
            <a:prstGeom prst="rect">
              <a:avLst/>
            </a:prstGeom>
            <a:noFill/>
          </p:spPr>
          <p:txBody>
            <a:bodyPr wrap="square" rtlCol="0">
              <a:spAutoFit/>
            </a:bodyPr>
            <a:lstStyle/>
            <a:p>
              <a:r>
                <a:rPr lang="el-GR" sz="2400" dirty="0" smtClean="0">
                  <a:solidFill>
                    <a:prstClr val="black"/>
                  </a:solidFill>
                  <a:latin typeface="Calibri"/>
                </a:rPr>
                <a:t>Και να ενεργείς ως ένα μοντέλο πρότυπο συμπεριφοράς για να σε μιμηθώ!</a:t>
              </a:r>
              <a:endParaRPr lang="el-GR" sz="2400" dirty="0">
                <a:solidFill>
                  <a:prstClr val="black"/>
                </a:solidFill>
                <a:latin typeface="Calibri"/>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87303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smtClean="0"/>
              <a:t>(8 </a:t>
            </a:r>
            <a:r>
              <a:rPr lang="el-GR" sz="2400" b="0" dirty="0"/>
              <a:t>από 11</a:t>
            </a:r>
            <a:r>
              <a:rPr lang="el-GR" sz="2400" b="0" dirty="0" smtClean="0"/>
              <a:t>)</a:t>
            </a:r>
            <a:endParaRPr lang="el-GR" sz="3200"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a:solidFill>
                  <a:srgbClr val="004A82"/>
                </a:solidFill>
              </a:rPr>
              <a:t>Σωματικές ικανότητες-Ανικανότητα</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158753"/>
            <a:ext cx="1947881" cy="3226303"/>
          </a:xfrm>
          <a:prstGeom prst="rect">
            <a:avLst/>
          </a:prstGeom>
        </p:spPr>
      </p:pic>
      <p:sp>
        <p:nvSpPr>
          <p:cNvPr id="6" name="Rectangle 10"/>
          <p:cNvSpPr/>
          <p:nvPr/>
        </p:nvSpPr>
        <p:spPr>
          <a:xfrm>
            <a:off x="323528" y="5517231"/>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Man in wheelchair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err="1" smtClean="0">
                <a:solidFill>
                  <a:prstClr val="black">
                    <a:lumMod val="75000"/>
                    <a:lumOff val="25000"/>
                  </a:prstClr>
                </a:solidFill>
                <a:latin typeface="Calibri"/>
                <a:hlinkClick r:id="rId4"/>
              </a:rPr>
              <a:t>rdevries</a:t>
            </a:r>
            <a:r>
              <a:rPr lang="en-US" sz="1200" dirty="0" smtClean="0">
                <a:solidFill>
                  <a:prstClr val="black">
                    <a:lumMod val="75000"/>
                    <a:lumOff val="25000"/>
                  </a:prstClr>
                </a:solidFill>
                <a:latin typeface="Calibri"/>
                <a:hlinkClick r:id="rId4"/>
              </a:rPr>
              <a:t> </a:t>
            </a:r>
            <a:r>
              <a:rPr lang="el-GR" sz="1200" dirty="0" smtClean="0">
                <a:solidFill>
                  <a:prstClr val="black">
                    <a:lumMod val="75000"/>
                    <a:lumOff val="25000"/>
                  </a:prstClr>
                </a:solidFill>
                <a:latin typeface="Calibri"/>
              </a:rPr>
              <a:t>διαθέσιμη με άδεια</a:t>
            </a:r>
            <a:endParaRPr lang="en-US" sz="1200" dirty="0">
              <a:solidFill>
                <a:prstClr val="black"/>
              </a:solidFill>
              <a:latin typeface="Calibri"/>
            </a:endParaRPr>
          </a:p>
        </p:txBody>
      </p:sp>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264" y="1844824"/>
            <a:ext cx="1598307" cy="2914292"/>
          </a:xfrm>
          <a:prstGeom prst="rect">
            <a:avLst/>
          </a:prstGeom>
        </p:spPr>
      </p:pic>
      <p:sp>
        <p:nvSpPr>
          <p:cNvPr id="8" name="Rectangle 10"/>
          <p:cNvSpPr/>
          <p:nvPr/>
        </p:nvSpPr>
        <p:spPr>
          <a:xfrm>
            <a:off x="5986515" y="4876097"/>
            <a:ext cx="2934572"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stickman stick figure matchstick man tired walking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7"/>
              </a:rPr>
              <a:t>OpenClips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pic>
        <p:nvPicPr>
          <p:cNvPr id="9" name="Εικόνα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1880" y="2162937"/>
            <a:ext cx="2363755" cy="1772816"/>
          </a:xfrm>
          <a:prstGeom prst="rect">
            <a:avLst/>
          </a:prstGeom>
        </p:spPr>
      </p:pic>
      <p:sp>
        <p:nvSpPr>
          <p:cNvPr id="10" name="Rectangle 10"/>
          <p:cNvSpPr/>
          <p:nvPr/>
        </p:nvSpPr>
        <p:spPr>
          <a:xfrm>
            <a:off x="3203848" y="4005064"/>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9"/>
              </a:rPr>
              <a:t>Stephen Hawking in Cambridge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 από </a:t>
            </a:r>
            <a:r>
              <a:rPr lang="en-US" sz="1200" dirty="0" smtClean="0">
                <a:solidFill>
                  <a:prstClr val="black">
                    <a:lumMod val="75000"/>
                    <a:lumOff val="25000"/>
                  </a:prstClr>
                </a:solidFill>
                <a:latin typeface="Calibri"/>
                <a:hlinkClick r:id="rId10"/>
              </a:rPr>
              <a:t>@Doug88888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11"/>
              </a:rPr>
              <a:t>CC </a:t>
            </a:r>
            <a:r>
              <a:rPr lang="en-US" sz="1200" dirty="0">
                <a:solidFill>
                  <a:prstClr val="black"/>
                </a:solidFill>
                <a:latin typeface="Calibri"/>
                <a:hlinkClick r:id="rId11"/>
              </a:rPr>
              <a:t>BY 2.0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992309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smtClean="0"/>
              <a:t>(</a:t>
            </a:r>
            <a:r>
              <a:rPr lang="en-US" sz="2400" b="0" dirty="0" smtClean="0"/>
              <a:t>9</a:t>
            </a:r>
            <a:r>
              <a:rPr lang="el-GR" sz="2400" b="0" dirty="0" smtClean="0"/>
              <a:t> </a:t>
            </a:r>
            <a:r>
              <a:rPr lang="el-GR" sz="2400" b="0" dirty="0"/>
              <a:t>από 11</a:t>
            </a:r>
            <a:r>
              <a:rPr lang="el-GR" sz="2400" b="0" dirty="0" smtClean="0"/>
              <a:t>)</a:t>
            </a:r>
            <a:endParaRPr lang="el-GR" sz="3200" dirty="0"/>
          </a:p>
        </p:txBody>
      </p:sp>
      <p:sp>
        <p:nvSpPr>
          <p:cNvPr id="3" name="Θέση περιεχομένου 2"/>
          <p:cNvSpPr>
            <a:spLocks noGrp="1"/>
          </p:cNvSpPr>
          <p:nvPr>
            <p:ph idx="1"/>
          </p:nvPr>
        </p:nvSpPr>
        <p:spPr>
          <a:xfrm>
            <a:off x="457200" y="1196752"/>
            <a:ext cx="8229600" cy="720080"/>
          </a:xfrm>
        </p:spPr>
        <p:txBody>
          <a:bodyPr/>
          <a:lstStyle/>
          <a:p>
            <a:pPr marL="0" indent="0" algn="ctr">
              <a:buNone/>
            </a:pPr>
            <a:r>
              <a:rPr lang="el-GR" b="1" dirty="0">
                <a:solidFill>
                  <a:srgbClr val="004A82"/>
                </a:solidFill>
              </a:rPr>
              <a:t>Κατάσταση υγείας</a:t>
            </a:r>
          </a:p>
          <a:p>
            <a:endParaRPr lang="el-GR" dirty="0"/>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091105"/>
            <a:ext cx="3715601" cy="2474590"/>
          </a:xfrm>
          <a:prstGeom prst="rect">
            <a:avLst/>
          </a:prstGeom>
        </p:spPr>
      </p:pic>
      <p:sp>
        <p:nvSpPr>
          <p:cNvPr id="8" name="Rectangle 10"/>
          <p:cNvSpPr/>
          <p:nvPr/>
        </p:nvSpPr>
        <p:spPr>
          <a:xfrm>
            <a:off x="4989640" y="4569893"/>
            <a:ext cx="2736304"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chickenpox</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Petras </a:t>
            </a:r>
            <a:r>
              <a:rPr lang="en-US" sz="1200" dirty="0" err="1">
                <a:solidFill>
                  <a:prstClr val="black">
                    <a:lumMod val="75000"/>
                    <a:lumOff val="25000"/>
                  </a:prstClr>
                </a:solidFill>
                <a:latin typeface="Calibri"/>
                <a:hlinkClick r:id="rId4"/>
              </a:rPr>
              <a:t>Gagilas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2.0</a:t>
            </a:r>
            <a:endParaRPr lang="en-US" sz="1200" dirty="0">
              <a:solidFill>
                <a:prstClr val="black"/>
              </a:solidFill>
              <a:latin typeface="Calibri"/>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6" y="1844824"/>
            <a:ext cx="2736304" cy="40608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7564" y="5905658"/>
            <a:ext cx="295232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lumMod val="75000"/>
                    <a:lumOff val="25000"/>
                  </a:prstClr>
                </a:solidFill>
                <a:latin typeface="Calibri"/>
                <a:hlinkClick r:id="rId7"/>
              </a:rPr>
              <a:t>Village </a:t>
            </a:r>
            <a:r>
              <a:rPr lang="en-US" sz="1200" dirty="0">
                <a:solidFill>
                  <a:prstClr val="black">
                    <a:lumMod val="75000"/>
                    <a:lumOff val="25000"/>
                  </a:prstClr>
                </a:solidFill>
                <a:latin typeface="Calibri"/>
                <a:hlinkClick r:id="rId7"/>
              </a:rPr>
              <a:t>Boy with New </a:t>
            </a:r>
            <a:r>
              <a:rPr lang="en-US" sz="1200" dirty="0" smtClean="0">
                <a:solidFill>
                  <a:prstClr val="black">
                    <a:lumMod val="75000"/>
                    <a:lumOff val="25000"/>
                  </a:prstClr>
                </a:solidFill>
                <a:latin typeface="Calibri"/>
                <a:hlinkClick r:id="rId7"/>
              </a:rPr>
              <a:t>Headlamp</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8" tooltip="Go to Kevin's photostream"/>
              </a:rPr>
              <a:t>Kevin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9"/>
              </a:rPr>
              <a:t>CC BY-NC-ND </a:t>
            </a:r>
            <a:r>
              <a:rPr lang="en-US" sz="1200" dirty="0" smtClean="0">
                <a:solidFill>
                  <a:prstClr val="black">
                    <a:lumMod val="75000"/>
                    <a:lumOff val="25000"/>
                  </a:prstClr>
                </a:solidFill>
                <a:latin typeface="Calibri"/>
                <a:hlinkClick r:id="rId9"/>
              </a:rPr>
              <a:t>2.0</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120355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smtClean="0"/>
              <a:t>(10 </a:t>
            </a:r>
            <a:r>
              <a:rPr lang="el-GR" sz="2400" b="0" dirty="0"/>
              <a:t>από 11</a:t>
            </a:r>
            <a:r>
              <a:rPr lang="el-GR" sz="2400" b="0" dirty="0" smtClean="0"/>
              <a:t>)</a:t>
            </a:r>
            <a:endParaRPr lang="el-GR" sz="3200" dirty="0"/>
          </a:p>
        </p:txBody>
      </p:sp>
      <p:sp>
        <p:nvSpPr>
          <p:cNvPr id="3" name="Θέση περιεχομένου 2"/>
          <p:cNvSpPr>
            <a:spLocks noGrp="1"/>
          </p:cNvSpPr>
          <p:nvPr>
            <p:ph idx="1"/>
          </p:nvPr>
        </p:nvSpPr>
        <p:spPr>
          <a:xfrm>
            <a:off x="457200" y="1196752"/>
            <a:ext cx="8229600" cy="648072"/>
          </a:xfrm>
        </p:spPr>
        <p:txBody>
          <a:bodyPr/>
          <a:lstStyle/>
          <a:p>
            <a:pPr marL="0" indent="0" algn="ctr">
              <a:buNone/>
            </a:pPr>
            <a:r>
              <a:rPr lang="el-GR" b="1" dirty="0">
                <a:solidFill>
                  <a:srgbClr val="004A82"/>
                </a:solidFill>
              </a:rPr>
              <a:t>Νοητικές ικανότητες</a:t>
            </a:r>
          </a:p>
          <a:p>
            <a:endParaRPr lang="el-GR" dirty="0"/>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916832"/>
            <a:ext cx="2214246" cy="2952328"/>
          </a:xfrm>
          <a:prstGeom prst="rect">
            <a:avLst/>
          </a:prstGeom>
        </p:spPr>
      </p:pic>
      <p:sp>
        <p:nvSpPr>
          <p:cNvPr id="8" name="Rectangle 10"/>
          <p:cNvSpPr/>
          <p:nvPr/>
        </p:nvSpPr>
        <p:spPr>
          <a:xfrm>
            <a:off x="458543" y="4867053"/>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Boy with Down Syndrome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Vanellus </a:t>
            </a:r>
            <a:r>
              <a:rPr lang="en-US" sz="1200" dirty="0" err="1">
                <a:solidFill>
                  <a:prstClr val="black">
                    <a:lumMod val="75000"/>
                    <a:lumOff val="25000"/>
                  </a:prstClr>
                </a:solidFill>
                <a:latin typeface="Calibri"/>
                <a:hlinkClick r:id="rId4"/>
              </a:rPr>
              <a:t>Foto</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n-US" sz="1200" dirty="0">
              <a:solidFill>
                <a:prstClr val="black"/>
              </a:solidFill>
              <a:latin typeface="Calibri"/>
            </a:endParaRPr>
          </a:p>
        </p:txBody>
      </p:sp>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2" y="2279348"/>
            <a:ext cx="2695847" cy="1790211"/>
          </a:xfrm>
          <a:prstGeom prst="rect">
            <a:avLst/>
          </a:prstGeom>
        </p:spPr>
      </p:pic>
      <p:sp>
        <p:nvSpPr>
          <p:cNvPr id="10" name="Rectangle 10"/>
          <p:cNvSpPr/>
          <p:nvPr/>
        </p:nvSpPr>
        <p:spPr>
          <a:xfrm>
            <a:off x="3419872" y="4074156"/>
            <a:ext cx="2736304" cy="830997"/>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The Down Syndrome Association of Central Florida's Step Up for Down Syndrome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hlinkClick r:id="rId7"/>
              </a:rPr>
              <a:t>Rich Johnson</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a:rPr>
              <a:t>CC BY-NC-SA 2.0</a:t>
            </a:r>
            <a:endParaRPr lang="en-US" sz="1200" dirty="0">
              <a:solidFill>
                <a:prstClr val="black"/>
              </a:solidFill>
              <a:latin typeface="Calibri"/>
            </a:endParaRPr>
          </a:p>
        </p:txBody>
      </p:sp>
      <p:pic>
        <p:nvPicPr>
          <p:cNvPr id="11" name="Εικόνα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88224" y="2492896"/>
            <a:ext cx="1947332" cy="2919538"/>
          </a:xfrm>
          <a:prstGeom prst="rect">
            <a:avLst/>
          </a:prstGeom>
        </p:spPr>
      </p:pic>
      <p:sp>
        <p:nvSpPr>
          <p:cNvPr id="12" name="Rectangle 10"/>
          <p:cNvSpPr/>
          <p:nvPr/>
        </p:nvSpPr>
        <p:spPr>
          <a:xfrm>
            <a:off x="6203035" y="5412433"/>
            <a:ext cx="2717710"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10"/>
              </a:rPr>
              <a:t>I wonder!...Downs syndrome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endParaRPr lang="en-US" sz="1200" dirty="0">
              <a:solidFill>
                <a:prstClr val="black">
                  <a:lumMod val="75000"/>
                  <a:lumOff val="25000"/>
                </a:prstClr>
              </a:solidFill>
              <a:latin typeface="Calibri"/>
            </a:endParaRPr>
          </a:p>
          <a:p>
            <a:pPr algn="ctr"/>
            <a:r>
              <a:rPr lang="en-US" sz="1200" dirty="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11"/>
              </a:rPr>
              <a:t>David </a:t>
            </a:r>
            <a:r>
              <a:rPr lang="en-US" sz="1200" dirty="0" err="1" smtClean="0">
                <a:solidFill>
                  <a:prstClr val="black">
                    <a:lumMod val="75000"/>
                    <a:lumOff val="25000"/>
                  </a:prstClr>
                </a:solidFill>
                <a:latin typeface="Calibri"/>
                <a:hlinkClick r:id="rId11"/>
              </a:rPr>
              <a:t>Donachie</a:t>
            </a:r>
            <a:r>
              <a:rPr lang="el-GR" sz="1200" dirty="0" smtClean="0">
                <a:solidFill>
                  <a:prstClr val="black">
                    <a:lumMod val="75000"/>
                    <a:lumOff val="25000"/>
                  </a:prstClr>
                </a:solidFill>
                <a:latin typeface="Calibri"/>
                <a:hlinkClick r:id="rId11"/>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lumMod val="75000"/>
                    <a:lumOff val="25000"/>
                  </a:prstClr>
                </a:solidFill>
                <a:latin typeface="Calibri"/>
              </a:rPr>
              <a:t> </a:t>
            </a:r>
            <a:r>
              <a:rPr lang="en-US" sz="1200" dirty="0">
                <a:solidFill>
                  <a:prstClr val="black"/>
                </a:solidFill>
                <a:latin typeface="Calibri"/>
                <a:hlinkClick r:id="rId12"/>
              </a:rPr>
              <a:t>CC BY 2.0 DE</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13012206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Τα δικαιώματα των παιδιών </a:t>
            </a:r>
            <a:r>
              <a:rPr lang="el-GR" sz="2400" b="0" dirty="0"/>
              <a:t>(</a:t>
            </a:r>
            <a:r>
              <a:rPr lang="el-GR" sz="2400" b="0" dirty="0" smtClean="0"/>
              <a:t>11 </a:t>
            </a:r>
            <a:r>
              <a:rPr lang="el-GR" sz="2400" b="0" dirty="0"/>
              <a:t>από 11</a:t>
            </a:r>
            <a:r>
              <a:rPr lang="el-GR" sz="2400" b="0" dirty="0" smtClean="0"/>
              <a:t>)</a:t>
            </a:r>
            <a:endParaRPr lang="el-GR" sz="3200"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a:solidFill>
                  <a:srgbClr val="004A82"/>
                </a:solidFill>
              </a:rPr>
              <a:t>Οικογενειακή κατάσταση</a:t>
            </a:r>
          </a:p>
          <a:p>
            <a:endParaRPr lang="el-GR" dirty="0"/>
          </a:p>
        </p:txBody>
      </p:sp>
      <p:pic>
        <p:nvPicPr>
          <p:cNvPr id="5" name="Εικόνα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303748" y="1916832"/>
            <a:ext cx="4536504" cy="2989169"/>
          </a:xfrm>
          <a:prstGeom prst="rect">
            <a:avLst/>
          </a:prstGeom>
          <a:noFill/>
          <a:ln>
            <a:noFill/>
          </a:ln>
        </p:spPr>
      </p:pic>
      <p:sp>
        <p:nvSpPr>
          <p:cNvPr id="6" name="Ορθογώνιο 5"/>
          <p:cNvSpPr/>
          <p:nvPr/>
        </p:nvSpPr>
        <p:spPr>
          <a:xfrm>
            <a:off x="2949600" y="4906001"/>
            <a:ext cx="3244799" cy="276999"/>
          </a:xfrm>
          <a:prstGeom prst="rect">
            <a:avLst/>
          </a:prstGeom>
        </p:spPr>
        <p:txBody>
          <a:bodyPr wrap="none">
            <a:spAutoFit/>
          </a:bodyPr>
          <a:lstStyle/>
          <a:p>
            <a:r>
              <a:rPr lang="en-US" sz="1200" dirty="0" smtClean="0">
                <a:solidFill>
                  <a:prstClr val="black">
                    <a:lumMod val="75000"/>
                    <a:lumOff val="25000"/>
                  </a:prstClr>
                </a:solidFill>
                <a:latin typeface="Calibri"/>
                <a:hlinkClick r:id="rId4"/>
              </a:rPr>
              <a:t>humanrights.gov.au</a:t>
            </a:r>
            <a:r>
              <a:rPr lang="el-GR" sz="1200" dirty="0" smtClean="0">
                <a:solidFill>
                  <a:prstClr val="black">
                    <a:lumMod val="75000"/>
                    <a:lumOff val="25000"/>
                  </a:prstClr>
                </a:solidFill>
                <a:latin typeface="Calibri"/>
              </a:rPr>
              <a:t> </a:t>
            </a:r>
            <a:r>
              <a:rPr lang="en-US" sz="1200" dirty="0">
                <a:solidFill>
                  <a:prstClr val="black">
                    <a:lumMod val="75000"/>
                    <a:lumOff val="25000"/>
                  </a:prstClr>
                </a:solidFill>
                <a:latin typeface="Calibri"/>
              </a:rPr>
              <a:t>available under </a:t>
            </a:r>
            <a:r>
              <a:rPr lang="en-US" sz="1200" dirty="0">
                <a:solidFill>
                  <a:prstClr val="black">
                    <a:lumMod val="75000"/>
                    <a:lumOff val="25000"/>
                  </a:prstClr>
                </a:solidFill>
                <a:latin typeface="Calibri"/>
                <a:hlinkClick r:id="rId5"/>
              </a:rPr>
              <a:t>CC BY 3.0 AU</a:t>
            </a:r>
            <a:endParaRPr lang="el-GR"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24731098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Άσκηση </a:t>
            </a:r>
            <a:r>
              <a:rPr lang="el-GR" sz="3600" dirty="0" smtClean="0"/>
              <a:t>5 - </a:t>
            </a:r>
            <a:r>
              <a:rPr lang="el-GR" sz="3600" dirty="0"/>
              <a:t>Μελέτη περίπτωσης</a:t>
            </a:r>
          </a:p>
        </p:txBody>
      </p:sp>
      <p:sp>
        <p:nvSpPr>
          <p:cNvPr id="3" name="Θέση περιεχομένου 2"/>
          <p:cNvSpPr>
            <a:spLocks noGrp="1"/>
          </p:cNvSpPr>
          <p:nvPr>
            <p:ph idx="1"/>
          </p:nvPr>
        </p:nvSpPr>
        <p:spPr/>
        <p:txBody>
          <a:bodyPr>
            <a:normAutofit/>
          </a:bodyPr>
          <a:lstStyle/>
          <a:p>
            <a:r>
              <a:rPr lang="el-GR" b="1" dirty="0"/>
              <a:t>Συμμετέχοντες:</a:t>
            </a:r>
            <a:r>
              <a:rPr lang="el-GR" dirty="0"/>
              <a:t> Ομάδες 2 ατόμων</a:t>
            </a:r>
          </a:p>
          <a:p>
            <a:r>
              <a:rPr lang="el-GR" b="1" dirty="0"/>
              <a:t>Περιγραφή:</a:t>
            </a:r>
            <a:r>
              <a:rPr lang="el-GR" dirty="0"/>
              <a:t> Εργάζεστε σε έναν παιδικό σταθμό της Αθήνας και στην τάξη σας έχετε μερικά παιδιά τα οποία είναι από την άλλη χώρα. Παρατηρείτε ότι ένα παιδί δεν θέλει να παίζει με αυτά τα παιδιά με τη δικαιολογία ότι είναι χαζά και ότι μυρίζουν πολύ άσχημα. Αυτό το παιδί αρχίζει να επηρεάζει και τα υπόλοιπα παιδιά της τάξης και γίνεται εμφανές ότι αρχίζουν να φέρονται υποτιμητικά ως προς αυτά τα παιδιά</a:t>
            </a:r>
            <a:r>
              <a:rPr lang="el-GR" dirty="0" smtClean="0"/>
              <a:t>.</a:t>
            </a:r>
            <a:endParaRPr lang="el-GR" dirty="0"/>
          </a:p>
          <a:p>
            <a:r>
              <a:rPr lang="el-GR" b="1" dirty="0"/>
              <a:t>Σενάριο:</a:t>
            </a:r>
            <a:r>
              <a:rPr lang="el-GR" dirty="0"/>
              <a:t> Περιγράψτε τι θα κάνατε για να αντιμετωπίσετε μία τέτοια </a:t>
            </a:r>
            <a:r>
              <a:rPr lang="el-GR" dirty="0" smtClean="0"/>
              <a:t>συμπεριφορά</a:t>
            </a:r>
            <a:endParaRPr lang="el-GR" dirty="0"/>
          </a:p>
          <a:p>
            <a:r>
              <a:rPr lang="el-GR" b="1" dirty="0"/>
              <a:t>Αξιολόγηση:  </a:t>
            </a:r>
            <a:r>
              <a:rPr lang="el-GR" dirty="0"/>
              <a:t>Συζήτηση των σεναρίων μεταξύ των διαφορετικών ομάδων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6570191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Συνέπειες μη αποδοχής</a:t>
            </a:r>
          </a:p>
        </p:txBody>
      </p:sp>
      <p:sp>
        <p:nvSpPr>
          <p:cNvPr id="3" name="Θέση περιεχομένου 2"/>
          <p:cNvSpPr>
            <a:spLocks noGrp="1"/>
          </p:cNvSpPr>
          <p:nvPr>
            <p:ph idx="1"/>
          </p:nvPr>
        </p:nvSpPr>
        <p:spPr>
          <a:xfrm>
            <a:off x="457200" y="1196752"/>
            <a:ext cx="8229600" cy="504056"/>
          </a:xfrm>
        </p:spPr>
        <p:txBody>
          <a:bodyPr/>
          <a:lstStyle/>
          <a:p>
            <a:r>
              <a:rPr lang="el-GR" dirty="0" smtClean="0"/>
              <a:t>Παρακολουθείστε το παρακάτω βίντεο</a:t>
            </a:r>
            <a:r>
              <a:rPr lang="en-US" dirty="0" smtClean="0"/>
              <a:t>:</a:t>
            </a:r>
            <a:endParaRPr lang="el-GR" dirty="0" smtClean="0"/>
          </a:p>
          <a:p>
            <a:endParaRPr lang="el-GR" dirty="0"/>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83" y="1995002"/>
            <a:ext cx="576064" cy="576064"/>
          </a:xfrm>
          <a:prstGeom prst="rect">
            <a:avLst/>
          </a:prstGeom>
        </p:spPr>
      </p:pic>
      <p:sp>
        <p:nvSpPr>
          <p:cNvPr id="6" name="Ορθογώνιο 5"/>
          <p:cNvSpPr/>
          <p:nvPr/>
        </p:nvSpPr>
        <p:spPr>
          <a:xfrm>
            <a:off x="1187624" y="1837501"/>
            <a:ext cx="6462464" cy="830997"/>
          </a:xfrm>
          <a:prstGeom prst="rect">
            <a:avLst/>
          </a:prstGeom>
        </p:spPr>
        <p:txBody>
          <a:bodyPr wrap="square">
            <a:spAutoFit/>
          </a:bodyPr>
          <a:lstStyle/>
          <a:p>
            <a:r>
              <a:rPr lang="el-GR" sz="2400" dirty="0">
                <a:solidFill>
                  <a:prstClr val="black"/>
                </a:solidFill>
                <a:latin typeface="Calibri"/>
                <a:hlinkClick r:id="rId2"/>
              </a:rPr>
              <a:t>Το Πείραμα Συμμόρφωσης / </a:t>
            </a:r>
            <a:r>
              <a:rPr lang="en-US" sz="2400" dirty="0">
                <a:solidFill>
                  <a:prstClr val="black"/>
                </a:solidFill>
                <a:latin typeface="Calibri"/>
                <a:hlinkClick r:id="rId2"/>
              </a:rPr>
              <a:t>The Asch Conformity Experiment (</a:t>
            </a:r>
            <a:r>
              <a:rPr lang="en-US" sz="2400" dirty="0" smtClean="0">
                <a:solidFill>
                  <a:prstClr val="black"/>
                </a:solidFill>
                <a:latin typeface="Calibri"/>
                <a:hlinkClick r:id="rId2"/>
              </a:rPr>
              <a:t>G</a:t>
            </a:r>
            <a:r>
              <a:rPr lang="el-GR" sz="2400" dirty="0" smtClean="0">
                <a:solidFill>
                  <a:prstClr val="black"/>
                </a:solidFill>
                <a:latin typeface="Calibri"/>
                <a:hlinkClick r:id="rId2"/>
              </a:rPr>
              <a:t>ρ</a:t>
            </a:r>
            <a:r>
              <a:rPr lang="en-US" sz="2400" dirty="0" smtClean="0">
                <a:solidFill>
                  <a:prstClr val="black"/>
                </a:solidFill>
                <a:latin typeface="Calibri"/>
                <a:hlinkClick r:id="rId2"/>
              </a:rPr>
              <a:t>eek Subs)</a:t>
            </a:r>
            <a:endParaRPr lang="en-US" sz="2400" dirty="0">
              <a:solidFill>
                <a:prstClr val="black"/>
              </a:solidFill>
              <a:latin typeface="Calibri"/>
            </a:endParaRPr>
          </a:p>
        </p:txBody>
      </p:sp>
      <p:sp>
        <p:nvSpPr>
          <p:cNvPr id="7" name="Ορθογώνιο 6"/>
          <p:cNvSpPr/>
          <p:nvPr/>
        </p:nvSpPr>
        <p:spPr>
          <a:xfrm>
            <a:off x="601683" y="3733581"/>
            <a:ext cx="7308330" cy="830997"/>
          </a:xfrm>
          <a:prstGeom prst="rect">
            <a:avLst/>
          </a:prstGeom>
        </p:spPr>
        <p:txBody>
          <a:bodyPr wrap="square">
            <a:spAutoFit/>
          </a:bodyPr>
          <a:lstStyle/>
          <a:p>
            <a:r>
              <a:rPr lang="el-GR" sz="2400" b="1" dirty="0">
                <a:solidFill>
                  <a:srgbClr val="820000"/>
                </a:solidFill>
                <a:latin typeface="Calibri"/>
              </a:rPr>
              <a:t>Τι άλλο μπορεί να δημιουργήσει η μη αποδοχή στη διαφορετικότητα;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039841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Άσκηση </a:t>
            </a:r>
            <a:r>
              <a:rPr lang="el-GR" sz="3600" dirty="0" smtClean="0"/>
              <a:t>6 - </a:t>
            </a:r>
            <a:r>
              <a:rPr lang="el-GR" sz="3600" dirty="0"/>
              <a:t>Μελέτη περίπτωσης</a:t>
            </a:r>
          </a:p>
        </p:txBody>
      </p:sp>
      <p:sp>
        <p:nvSpPr>
          <p:cNvPr id="3" name="Θέση περιεχομένου 2"/>
          <p:cNvSpPr>
            <a:spLocks noGrp="1"/>
          </p:cNvSpPr>
          <p:nvPr>
            <p:ph idx="1"/>
          </p:nvPr>
        </p:nvSpPr>
        <p:spPr>
          <a:xfrm>
            <a:off x="467544" y="1052736"/>
            <a:ext cx="8229600" cy="5544616"/>
          </a:xfrm>
        </p:spPr>
        <p:txBody>
          <a:bodyPr>
            <a:normAutofit lnSpcReduction="10000"/>
          </a:bodyPr>
          <a:lstStyle/>
          <a:p>
            <a:r>
              <a:rPr lang="el-GR" b="1" dirty="0"/>
              <a:t>Περιγραφή:</a:t>
            </a:r>
            <a:r>
              <a:rPr lang="el-GR" dirty="0"/>
              <a:t> Είστε η υπεύθυνη παιδαγωγός της τάξης  των προ-</a:t>
            </a:r>
            <a:r>
              <a:rPr lang="el-GR" dirty="0" err="1"/>
              <a:t>προνηπιών</a:t>
            </a:r>
            <a:r>
              <a:rPr lang="el-GR" dirty="0"/>
              <a:t> (3 χρ.) και παρατηρείτε το παρακάτω γεγονός στο παιχνίδι στον κήπο. Η Ελένη κάνει κούνια και ο Γιώργος παίζει κυνηγητό με τους φίλους του. Ο Γιώργος κατά λάθος πέφτει πάνω στην Ελένη, η οποία πέφτει κάτω και κλαίει. Ο Γιώργος επειδή πόνεσε χτυπάει την Ελένη και η Ελένη τον χτυπάει και αυτόν</a:t>
            </a:r>
            <a:r>
              <a:rPr lang="el-GR" dirty="0" smtClean="0"/>
              <a:t>.</a:t>
            </a:r>
            <a:endParaRPr lang="el-GR" dirty="0"/>
          </a:p>
          <a:p>
            <a:r>
              <a:rPr lang="el-GR" b="1" dirty="0"/>
              <a:t>Συμμετέχοντες:</a:t>
            </a:r>
            <a:r>
              <a:rPr lang="el-GR" dirty="0"/>
              <a:t> Ομάδες 2 ατόμων (παιχνίδι ρόλων</a:t>
            </a:r>
            <a:r>
              <a:rPr lang="el-GR" dirty="0" smtClean="0"/>
              <a:t>)</a:t>
            </a:r>
            <a:endParaRPr lang="el-GR" dirty="0"/>
          </a:p>
          <a:p>
            <a:r>
              <a:rPr lang="el-GR" b="1" dirty="0"/>
              <a:t>Σενάριο:</a:t>
            </a:r>
            <a:r>
              <a:rPr lang="el-GR" dirty="0"/>
              <a:t> Περιγράψτε το σενάριο αντιμετώπισης αυτού το προβλήματος, στο οποίο θα υπερασπιστείτε και τα δύο παιδιά ως προς την υγεία, τις ανάγκες, την ευημερία και τη σωματική τους ακεραιότητα.</a:t>
            </a:r>
          </a:p>
          <a:p>
            <a:r>
              <a:rPr lang="el-GR" b="1" dirty="0"/>
              <a:t>Αξιολόγηση:</a:t>
            </a:r>
            <a:r>
              <a:rPr lang="el-GR" dirty="0"/>
              <a:t> Συζήτηση των σεναρίων μεταξύ των διαφορετικών ομάδων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34162212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Διαφύλαξη της υγείας των παιδιών </a:t>
            </a:r>
            <a:r>
              <a:rPr lang="el-GR" dirty="0" smtClean="0"/>
              <a:t/>
            </a:r>
            <a:br>
              <a:rPr lang="el-GR" dirty="0" smtClean="0"/>
            </a:br>
            <a:r>
              <a:rPr lang="en-US" sz="2700" b="0" dirty="0" smtClean="0"/>
              <a:t>(1 </a:t>
            </a:r>
            <a:r>
              <a:rPr lang="el-GR" sz="2700" b="0" dirty="0" smtClean="0"/>
              <a:t>από 2)</a:t>
            </a:r>
            <a:endParaRPr lang="el-GR" sz="2700" b="0" dirty="0"/>
          </a:p>
        </p:txBody>
      </p:sp>
      <p:sp>
        <p:nvSpPr>
          <p:cNvPr id="7" name="TextBox 6"/>
          <p:cNvSpPr txBox="1"/>
          <p:nvPr/>
        </p:nvSpPr>
        <p:spPr>
          <a:xfrm>
            <a:off x="1181468" y="1467162"/>
            <a:ext cx="1872208" cy="461665"/>
          </a:xfrm>
          <a:prstGeom prst="rect">
            <a:avLst/>
          </a:prstGeom>
          <a:noFill/>
          <a:ln w="25400">
            <a:solidFill>
              <a:srgbClr val="004A82"/>
            </a:solidFill>
          </a:ln>
        </p:spPr>
        <p:txBody>
          <a:bodyPr wrap="square" rtlCol="0">
            <a:spAutoFit/>
          </a:bodyPr>
          <a:lstStyle/>
          <a:p>
            <a:r>
              <a:rPr lang="el-GR" sz="2400" dirty="0">
                <a:solidFill>
                  <a:prstClr val="black"/>
                </a:solidFill>
                <a:latin typeface="Calibri"/>
              </a:rPr>
              <a:t>Ψυχική </a:t>
            </a:r>
            <a:r>
              <a:rPr lang="el-GR" sz="2400" dirty="0" smtClean="0">
                <a:solidFill>
                  <a:prstClr val="black"/>
                </a:solidFill>
                <a:latin typeface="Calibri"/>
              </a:rPr>
              <a:t>υγεία</a:t>
            </a:r>
            <a:endParaRPr lang="el-GR" sz="2400" dirty="0">
              <a:solidFill>
                <a:prstClr val="black"/>
              </a:solidFill>
              <a:latin typeface="Calibri"/>
            </a:endParaRPr>
          </a:p>
        </p:txBody>
      </p:sp>
      <p:sp>
        <p:nvSpPr>
          <p:cNvPr id="8" name="TextBox 7"/>
          <p:cNvSpPr txBox="1"/>
          <p:nvPr/>
        </p:nvSpPr>
        <p:spPr>
          <a:xfrm>
            <a:off x="5728880" y="1455167"/>
            <a:ext cx="3024336" cy="461665"/>
          </a:xfrm>
          <a:prstGeom prst="rect">
            <a:avLst/>
          </a:prstGeom>
          <a:noFill/>
          <a:ln w="25400">
            <a:solidFill>
              <a:srgbClr val="820000"/>
            </a:solidFill>
          </a:ln>
        </p:spPr>
        <p:txBody>
          <a:bodyPr wrap="square" rtlCol="0">
            <a:spAutoFit/>
          </a:bodyPr>
          <a:lstStyle/>
          <a:p>
            <a:r>
              <a:rPr lang="el-GR" sz="2400" dirty="0">
                <a:solidFill>
                  <a:prstClr val="black"/>
                </a:solidFill>
                <a:latin typeface="Calibri"/>
              </a:rPr>
              <a:t>Υγιεινός τρόπος ζωής </a:t>
            </a:r>
          </a:p>
        </p:txBody>
      </p:sp>
      <p:sp>
        <p:nvSpPr>
          <p:cNvPr id="9" name="TextBox 8"/>
          <p:cNvSpPr txBox="1"/>
          <p:nvPr/>
        </p:nvSpPr>
        <p:spPr>
          <a:xfrm>
            <a:off x="585666" y="4475685"/>
            <a:ext cx="2468010" cy="461665"/>
          </a:xfrm>
          <a:prstGeom prst="rect">
            <a:avLst/>
          </a:prstGeom>
          <a:noFill/>
          <a:ln w="25400">
            <a:solidFill>
              <a:schemeClr val="accent6">
                <a:lumMod val="50000"/>
              </a:schemeClr>
            </a:solidFill>
          </a:ln>
        </p:spPr>
        <p:txBody>
          <a:bodyPr wrap="square" rtlCol="0">
            <a:spAutoFit/>
          </a:bodyPr>
          <a:lstStyle/>
          <a:p>
            <a:r>
              <a:rPr lang="el-GR" sz="2400" dirty="0">
                <a:solidFill>
                  <a:prstClr val="black"/>
                </a:solidFill>
                <a:latin typeface="Calibri"/>
              </a:rPr>
              <a:t>Πνευματική υγεία</a:t>
            </a:r>
          </a:p>
        </p:txBody>
      </p:sp>
      <p:sp>
        <p:nvSpPr>
          <p:cNvPr id="10" name="TextBox 9"/>
          <p:cNvSpPr txBox="1"/>
          <p:nvPr/>
        </p:nvSpPr>
        <p:spPr>
          <a:xfrm>
            <a:off x="5731200" y="4475685"/>
            <a:ext cx="2232248" cy="461665"/>
          </a:xfrm>
          <a:prstGeom prst="rect">
            <a:avLst/>
          </a:prstGeom>
          <a:noFill/>
          <a:ln w="25400">
            <a:solidFill>
              <a:srgbClr val="076510"/>
            </a:solidFill>
          </a:ln>
        </p:spPr>
        <p:txBody>
          <a:bodyPr wrap="square" rtlCol="0">
            <a:spAutoFit/>
          </a:bodyPr>
          <a:lstStyle/>
          <a:p>
            <a:r>
              <a:rPr lang="el-GR" sz="2400" dirty="0">
                <a:solidFill>
                  <a:prstClr val="black"/>
                </a:solidFill>
                <a:latin typeface="Calibri"/>
              </a:rPr>
              <a:t>Σωματική υγεία</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275" y="1916832"/>
            <a:ext cx="2828925" cy="277177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275856" y="4611264"/>
            <a:ext cx="2160240" cy="646331"/>
          </a:xfrm>
          <a:prstGeom prst="rect">
            <a:avLst/>
          </a:prstGeom>
        </p:spPr>
        <p:txBody>
          <a:bodyPr wrap="square">
            <a:spAutoFit/>
          </a:bodyPr>
          <a:lstStyle/>
          <a:p>
            <a:pPr algn="ctr"/>
            <a:r>
              <a:rPr lang="en-US" sz="1200" dirty="0" smtClean="0">
                <a:solidFill>
                  <a:prstClr val="black"/>
                </a:solidFill>
                <a:latin typeface="Calibri"/>
                <a:hlinkClick r:id="rId3"/>
              </a:rPr>
              <a:t>MAGNIFYING</a:t>
            </a:r>
            <a:r>
              <a:rPr lang="el-GR" sz="1200" dirty="0" smtClean="0">
                <a:solidFill>
                  <a:prstClr val="black"/>
                </a:solidFill>
                <a:latin typeface="Calibri"/>
              </a:rPr>
              <a:t> από</a:t>
            </a:r>
            <a:r>
              <a:rPr lang="en-US" sz="1200" dirty="0" smtClean="0">
                <a:solidFill>
                  <a:prstClr val="black"/>
                </a:solidFill>
                <a:latin typeface="Calibri"/>
              </a:rPr>
              <a:t> </a:t>
            </a:r>
            <a:r>
              <a:rPr lang="en-US" sz="1200" cap="all" dirty="0" smtClean="0">
                <a:solidFill>
                  <a:prstClr val="black"/>
                </a:solidFill>
                <a:latin typeface="Calibri"/>
                <a:hlinkClick r:id="rId4"/>
              </a:rPr>
              <a:t>OCAL</a:t>
            </a:r>
            <a:r>
              <a:rPr lang="el-GR" sz="1200" cap="all" dirty="0" smtClean="0">
                <a:solidFill>
                  <a:prstClr val="black"/>
                </a:solidFill>
                <a:latin typeface="Calibri"/>
              </a:rPr>
              <a:t> </a:t>
            </a:r>
            <a:r>
              <a:rPr lang="el-GR" sz="1200" dirty="0" smtClean="0">
                <a:solidFill>
                  <a:prstClr val="black"/>
                </a:solidFill>
                <a:latin typeface="Calibri"/>
              </a:rPr>
              <a:t>διαθέσιμο ως κοινό κτήμα</a:t>
            </a:r>
            <a:endParaRPr lang="en-US" sz="1200" dirty="0">
              <a:solidFill>
                <a:prstClr val="black"/>
              </a:solidFill>
              <a:latin typeface="Calibri"/>
            </a:endParaRPr>
          </a:p>
          <a:p>
            <a:pPr algn="ct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p14="http://schemas.microsoft.com/office/powerpoint/2010/main" val="524528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Διαφύλαξη της υγείας των παιδιών </a:t>
            </a:r>
            <a:br>
              <a:rPr lang="el-GR" dirty="0"/>
            </a:br>
            <a:r>
              <a:rPr lang="en-US" sz="2700" b="0" dirty="0" smtClean="0"/>
              <a:t>(2 </a:t>
            </a:r>
            <a:r>
              <a:rPr lang="el-GR" sz="2700" b="0" dirty="0"/>
              <a:t>από </a:t>
            </a:r>
            <a:r>
              <a:rPr lang="el-GR" sz="2700" b="0" dirty="0" smtClean="0"/>
              <a:t>2)</a:t>
            </a:r>
            <a:endParaRPr lang="el-GR" sz="2700" dirty="0"/>
          </a:p>
        </p:txBody>
      </p:sp>
      <p:sp>
        <p:nvSpPr>
          <p:cNvPr id="3" name="Θέση περιεχομένου 2"/>
          <p:cNvSpPr>
            <a:spLocks noGrp="1"/>
          </p:cNvSpPr>
          <p:nvPr>
            <p:ph idx="1"/>
          </p:nvPr>
        </p:nvSpPr>
        <p:spPr>
          <a:xfrm>
            <a:off x="899592" y="1412776"/>
            <a:ext cx="7560840" cy="936104"/>
          </a:xfrm>
          <a:ln w="25400">
            <a:solidFill>
              <a:srgbClr val="076510"/>
            </a:solidFill>
          </a:ln>
        </p:spPr>
        <p:txBody>
          <a:bodyPr/>
          <a:lstStyle/>
          <a:p>
            <a:pPr marL="0" indent="0" algn="ctr">
              <a:buNone/>
            </a:pPr>
            <a:r>
              <a:rPr lang="el-GR" dirty="0"/>
              <a:t>Η </a:t>
            </a:r>
            <a:r>
              <a:rPr lang="el-GR" b="1" dirty="0" err="1"/>
              <a:t>αυτοεικόνα</a:t>
            </a:r>
            <a:r>
              <a:rPr lang="el-GR" dirty="0"/>
              <a:t> έχει σημαντικό ρόλο στην διαμόρφωση των διαπροσωπικών σχέσεων</a:t>
            </a:r>
          </a:p>
          <a:p>
            <a:endParaRPr lang="el-GR" dirty="0"/>
          </a:p>
        </p:txBody>
      </p:sp>
      <p:sp>
        <p:nvSpPr>
          <p:cNvPr id="7" name="Curved Right Arrow 37" title="βέλος"/>
          <p:cNvSpPr/>
          <p:nvPr/>
        </p:nvSpPr>
        <p:spPr>
          <a:xfrm>
            <a:off x="323528" y="1772816"/>
            <a:ext cx="504056" cy="3528392"/>
          </a:xfrm>
          <a:prstGeom prst="curvedRightArrow">
            <a:avLst/>
          </a:prstGeom>
          <a:solidFill>
            <a:srgbClr val="004A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8" name="TextBox 38"/>
          <p:cNvSpPr txBox="1"/>
          <p:nvPr/>
        </p:nvSpPr>
        <p:spPr>
          <a:xfrm rot="16724825">
            <a:off x="-237645" y="3059223"/>
            <a:ext cx="1687756" cy="461665"/>
          </a:xfrm>
          <a:prstGeom prst="rect">
            <a:avLst/>
          </a:prstGeom>
          <a:noFill/>
        </p:spPr>
        <p:txBody>
          <a:bodyPr wrap="square" rtlCol="0">
            <a:spAutoFit/>
          </a:bodyPr>
          <a:lstStyle/>
          <a:p>
            <a:r>
              <a:rPr lang="el-GR" sz="2400" dirty="0" smtClean="0">
                <a:solidFill>
                  <a:prstClr val="black"/>
                </a:solidFill>
                <a:latin typeface="Calibri"/>
              </a:rPr>
              <a:t>συνδέεται</a:t>
            </a:r>
            <a:endParaRPr lang="el-GR" sz="2400" dirty="0">
              <a:solidFill>
                <a:prstClr val="black"/>
              </a:solidFill>
              <a:latin typeface="Calibri"/>
            </a:endParaRPr>
          </a:p>
        </p:txBody>
      </p:sp>
      <p:sp>
        <p:nvSpPr>
          <p:cNvPr id="6" name="Θέση περιεχομένου 2"/>
          <p:cNvSpPr txBox="1">
            <a:spLocks/>
          </p:cNvSpPr>
          <p:nvPr/>
        </p:nvSpPr>
        <p:spPr>
          <a:xfrm>
            <a:off x="899592" y="4509120"/>
            <a:ext cx="7560840" cy="936104"/>
          </a:xfrm>
          <a:prstGeom prst="rect">
            <a:avLst/>
          </a:prstGeom>
          <a:ln w="25400">
            <a:solidFill>
              <a:schemeClr val="accent6">
                <a:lumMod val="50000"/>
              </a:schemeClr>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b="1" dirty="0">
                <a:solidFill>
                  <a:prstClr val="black"/>
                </a:solidFill>
              </a:rPr>
              <a:t>Αυτοεκτίμηση</a:t>
            </a:r>
            <a:r>
              <a:rPr lang="el-GR" dirty="0">
                <a:solidFill>
                  <a:prstClr val="black"/>
                </a:solidFill>
              </a:rPr>
              <a:t> αναφέρεται στην αξιολόγηση των προσωπικών ικανοτήτων</a:t>
            </a:r>
          </a:p>
        </p:txBody>
      </p:sp>
      <p:sp>
        <p:nvSpPr>
          <p:cNvPr id="5" name="Θέση περιεχομένου 2"/>
          <p:cNvSpPr txBox="1">
            <a:spLocks/>
          </p:cNvSpPr>
          <p:nvPr/>
        </p:nvSpPr>
        <p:spPr>
          <a:xfrm>
            <a:off x="899592" y="2708920"/>
            <a:ext cx="7560840" cy="936104"/>
          </a:xfrm>
          <a:prstGeom prst="rect">
            <a:avLst/>
          </a:prstGeom>
          <a:ln w="2540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ü"/>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ourier New" panose="02070309020205020404" pitchFamily="49" charset="0"/>
              <a:buNone/>
            </a:pPr>
            <a:r>
              <a:rPr lang="el-GR" dirty="0">
                <a:solidFill>
                  <a:prstClr val="black"/>
                </a:solidFill>
              </a:rPr>
              <a:t>Αναφέρεται στο σύνολο των ιδεών για τον εαυτό μας που στηρίζονται στην περιγραφή του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37421130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Διερεύνηση </a:t>
            </a:r>
            <a:r>
              <a:rPr lang="el-GR" sz="3600" dirty="0" smtClean="0"/>
              <a:t>απόψεων 4</a:t>
            </a:r>
            <a:endParaRPr lang="el-GR" sz="3600" dirty="0"/>
          </a:p>
        </p:txBody>
      </p:sp>
      <p:sp>
        <p:nvSpPr>
          <p:cNvPr id="3" name="Θέση περιεχομένου 2"/>
          <p:cNvSpPr>
            <a:spLocks noGrp="1"/>
          </p:cNvSpPr>
          <p:nvPr>
            <p:ph idx="1"/>
          </p:nvPr>
        </p:nvSpPr>
        <p:spPr>
          <a:xfrm>
            <a:off x="457200" y="1196752"/>
            <a:ext cx="8229600" cy="1224136"/>
          </a:xfrm>
        </p:spPr>
        <p:txBody>
          <a:bodyPr/>
          <a:lstStyle/>
          <a:p>
            <a:r>
              <a:rPr lang="el-GR" b="1" dirty="0">
                <a:solidFill>
                  <a:srgbClr val="820000"/>
                </a:solidFill>
              </a:rPr>
              <a:t>Πιστεύεται ότι η τιμωρία είναι ένα μέσο διαπαιδαγώγησης</a:t>
            </a:r>
            <a:r>
              <a:rPr lang="el-GR" b="1" dirty="0" smtClean="0">
                <a:solidFill>
                  <a:srgbClr val="820000"/>
                </a:solidFill>
              </a:rPr>
              <a:t>;</a:t>
            </a:r>
            <a:endParaRPr lang="el-GR" b="1" dirty="0">
              <a:solidFill>
                <a:srgbClr val="820000"/>
              </a:solidFill>
            </a:endParaRPr>
          </a:p>
          <a:p>
            <a:r>
              <a:rPr lang="el-GR" b="1" dirty="0">
                <a:solidFill>
                  <a:srgbClr val="820000"/>
                </a:solidFill>
              </a:rPr>
              <a:t>Τι θα θεωρούσατε ως τιμωρία;</a:t>
            </a:r>
          </a:p>
          <a:p>
            <a:endParaRPr lang="el-GR" dirty="0"/>
          </a:p>
        </p:txBody>
      </p:sp>
      <p:pic>
        <p:nvPicPr>
          <p:cNvPr id="5" name="Picture 16"/>
          <p:cNvPicPr>
            <a:picLocks noChangeAspect="1"/>
          </p:cNvPicPr>
          <p:nvPr/>
        </p:nvPicPr>
        <p:blipFill>
          <a:blip r:embed="rId2" cstate="print"/>
          <a:stretch>
            <a:fillRect/>
          </a:stretch>
        </p:blipFill>
        <p:spPr>
          <a:xfrm>
            <a:off x="611560" y="2553895"/>
            <a:ext cx="1590675" cy="2876550"/>
          </a:xfrm>
          <a:prstGeom prst="rect">
            <a:avLst/>
          </a:prstGeom>
        </p:spPr>
      </p:pic>
      <p:sp>
        <p:nvSpPr>
          <p:cNvPr id="6" name="Ορθογώνιο 5"/>
          <p:cNvSpPr/>
          <p:nvPr/>
        </p:nvSpPr>
        <p:spPr>
          <a:xfrm>
            <a:off x="834689" y="5430445"/>
            <a:ext cx="1144416" cy="276999"/>
          </a:xfrm>
          <a:prstGeom prst="rect">
            <a:avLst/>
          </a:prstGeom>
        </p:spPr>
        <p:txBody>
          <a:bodyPr wrap="none">
            <a:spAutoFit/>
          </a:bodyPr>
          <a:lstStyle/>
          <a:p>
            <a:r>
              <a:rPr lang="en-US" sz="1200" dirty="0">
                <a:solidFill>
                  <a:prstClr val="black"/>
                </a:solidFill>
                <a:latin typeface="Calibri"/>
                <a:hlinkClick r:id="rId3"/>
              </a:rPr>
              <a:t>wordpress.com</a:t>
            </a:r>
            <a:endParaRPr lang="el-GR" sz="1200" dirty="0">
              <a:solidFill>
                <a:prstClr val="black"/>
              </a:solidFill>
              <a:latin typeface="Calibri"/>
            </a:endParaRPr>
          </a:p>
        </p:txBody>
      </p:sp>
      <p:sp>
        <p:nvSpPr>
          <p:cNvPr id="7" name="Ορθογώνιο 6"/>
          <p:cNvSpPr/>
          <p:nvPr/>
        </p:nvSpPr>
        <p:spPr>
          <a:xfrm>
            <a:off x="2339752" y="4749018"/>
            <a:ext cx="6246440" cy="830997"/>
          </a:xfrm>
          <a:prstGeom prst="rect">
            <a:avLst/>
          </a:prstGeom>
        </p:spPr>
        <p:txBody>
          <a:bodyPr wrap="square">
            <a:spAutoFit/>
          </a:bodyPr>
          <a:lstStyle/>
          <a:p>
            <a:r>
              <a:rPr lang="el-GR" sz="2400" dirty="0">
                <a:solidFill>
                  <a:prstClr val="black"/>
                </a:solidFill>
                <a:latin typeface="Calibri"/>
              </a:rPr>
              <a:t>Σε μικρές ομάδες απαντήστε τις παραπάνω ερωτήσεις και αιτιολογήστε την απάντησή σας</a:t>
            </a: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3395" y="2295793"/>
            <a:ext cx="1679848" cy="1679848"/>
          </a:xfrm>
          <a:prstGeom prst="rect">
            <a:avLst/>
          </a:prstGeom>
        </p:spPr>
      </p:pic>
      <p:sp>
        <p:nvSpPr>
          <p:cNvPr id="9" name="Rectangle 10"/>
          <p:cNvSpPr/>
          <p:nvPr/>
        </p:nvSpPr>
        <p:spPr>
          <a:xfrm>
            <a:off x="5776650" y="3941265"/>
            <a:ext cx="313333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5"/>
              </a:rPr>
              <a:t>help info question </a:t>
            </a:r>
            <a:r>
              <a:rPr lang="en-US" sz="1200" dirty="0" err="1">
                <a:solidFill>
                  <a:prstClr val="black"/>
                </a:solidFill>
                <a:latin typeface="Calibri"/>
                <a:hlinkClick r:id="rId5"/>
              </a:rPr>
              <a:t>questionmark</a:t>
            </a:r>
            <a:r>
              <a:rPr lang="en-US" sz="1200" dirty="0">
                <a:solidFill>
                  <a:prstClr val="black"/>
                </a:solidFill>
                <a:latin typeface="Calibri"/>
                <a:hlinkClick r:id="rId5"/>
              </a:rPr>
              <a:t> </a:t>
            </a:r>
            <a:r>
              <a:rPr lang="en-US" sz="1200" dirty="0" err="1">
                <a:solidFill>
                  <a:prstClr val="black"/>
                </a:solidFill>
                <a:latin typeface="Calibri"/>
                <a:hlinkClick r:id="rId5"/>
              </a:rPr>
              <a:t>faq</a:t>
            </a:r>
            <a:r>
              <a:rPr lang="en-US" sz="1200" dirty="0">
                <a:solidFill>
                  <a:prstClr val="black"/>
                </a:solidFill>
                <a:latin typeface="Calibri"/>
                <a:hlinkClick r:id="rId5"/>
              </a:rPr>
              <a:t> </a:t>
            </a:r>
            <a:r>
              <a:rPr lang="en-US" sz="1200" dirty="0" smtClean="0">
                <a:solidFill>
                  <a:prstClr val="black"/>
                </a:solidFill>
                <a:latin typeface="Calibri"/>
                <a:hlinkClick r:id="rId5"/>
              </a:rPr>
              <a:t>support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6"/>
              </a:rPr>
              <a:t>OpenClips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1484612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και στάση του παιδαγωγού</a:t>
            </a:r>
            <a:r>
              <a:rPr lang="en-US" sz="4400" dirty="0"/>
              <a:t/>
            </a:r>
            <a:br>
              <a:rPr lang="en-US" sz="4400" dirty="0"/>
            </a:br>
            <a:r>
              <a:rPr lang="en-US" sz="2700" b="0" dirty="0" smtClean="0"/>
              <a:t>(2 </a:t>
            </a:r>
            <a:r>
              <a:rPr lang="el-GR" sz="2700" b="0" dirty="0"/>
              <a:t>από </a:t>
            </a:r>
            <a:r>
              <a:rPr lang="en-US" sz="2700" b="0" dirty="0" smtClean="0"/>
              <a:t>5</a:t>
            </a:r>
            <a:r>
              <a:rPr lang="el-GR" sz="2700" b="0" dirty="0" smtClean="0"/>
              <a:t>) </a:t>
            </a:r>
            <a:endParaRPr lang="el-GR" sz="2700" dirty="0"/>
          </a:p>
        </p:txBody>
      </p:sp>
      <p:sp>
        <p:nvSpPr>
          <p:cNvPr id="3" name="Θέση περιεχομένου 2"/>
          <p:cNvSpPr>
            <a:spLocks noGrp="1"/>
          </p:cNvSpPr>
          <p:nvPr>
            <p:ph idx="1"/>
          </p:nvPr>
        </p:nvSpPr>
        <p:spPr>
          <a:xfrm>
            <a:off x="467544" y="1412776"/>
            <a:ext cx="8229600" cy="576064"/>
          </a:xfrm>
        </p:spPr>
        <p:txBody>
          <a:bodyPr/>
          <a:lstStyle/>
          <a:p>
            <a:pPr marL="0" indent="0" algn="ctr">
              <a:buNone/>
            </a:pPr>
            <a:r>
              <a:rPr lang="el-GR" dirty="0"/>
              <a:t>Τι λάθος έχουν οι παρακάτω εικόνες;</a:t>
            </a:r>
          </a:p>
          <a:p>
            <a:endParaRPr lang="el-GR" dirty="0"/>
          </a:p>
        </p:txBody>
      </p:sp>
      <p:pic>
        <p:nvPicPr>
          <p:cNvPr id="9" name="Εικόνα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065" y="2392568"/>
            <a:ext cx="3575569" cy="2592288"/>
          </a:xfrm>
          <a:prstGeom prst="rect">
            <a:avLst/>
          </a:prstGeom>
        </p:spPr>
      </p:pic>
      <p:sp>
        <p:nvSpPr>
          <p:cNvPr id="10" name="Rectangle 10"/>
          <p:cNvSpPr/>
          <p:nvPr/>
        </p:nvSpPr>
        <p:spPr>
          <a:xfrm>
            <a:off x="4640110" y="5051777"/>
            <a:ext cx="3723481"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4"/>
              </a:rPr>
              <a:t>School-education-learning-1750587-h</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lumMod val="75000"/>
                    <a:lumOff val="25000"/>
                  </a:prstClr>
                </a:solidFill>
                <a:latin typeface="Calibri"/>
              </a:rPr>
              <a:t>Leoboudv</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lumMod val="75000"/>
                    <a:lumOff val="25000"/>
                  </a:prstClr>
                </a:solidFill>
                <a:latin typeface="Calibri"/>
                <a:hlinkClick r:id="rId5"/>
              </a:rPr>
              <a:t>CC </a:t>
            </a:r>
            <a:r>
              <a:rPr lang="en-US" sz="1200" dirty="0">
                <a:solidFill>
                  <a:prstClr val="black">
                    <a:lumMod val="75000"/>
                    <a:lumOff val="25000"/>
                  </a:prstClr>
                </a:solidFill>
                <a:latin typeface="Calibri"/>
                <a:hlinkClick r:id="rId5"/>
              </a:rPr>
              <a:t>BY 2.0</a:t>
            </a:r>
            <a:endParaRPr lang="en-US" sz="1200" dirty="0">
              <a:solidFill>
                <a:prstClr val="black">
                  <a:lumMod val="75000"/>
                  <a:lumOff val="25000"/>
                </a:prstClr>
              </a:solidFill>
              <a:latin typeface="Calibri"/>
            </a:endParaRPr>
          </a:p>
        </p:txBody>
      </p:sp>
      <p:pic>
        <p:nvPicPr>
          <p:cNvPr id="2050" name="Picture 2" descr="Male, Man, Teacher, Professor, Chalkboard, Schoo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2392568"/>
            <a:ext cx="3744416" cy="26737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9612" y="5066316"/>
            <a:ext cx="2520279" cy="461665"/>
          </a:xfrm>
          <a:prstGeom prst="rect">
            <a:avLst/>
          </a:prstGeom>
        </p:spPr>
        <p:txBody>
          <a:bodyPr wrap="square">
            <a:spAutoFit/>
          </a:bodyPr>
          <a:lstStyle/>
          <a:p>
            <a:pPr algn="ctr"/>
            <a:r>
              <a:rPr lang="en-US" sz="1200" dirty="0" smtClean="0">
                <a:solidFill>
                  <a:prstClr val="black">
                    <a:lumMod val="75000"/>
                    <a:lumOff val="25000"/>
                  </a:prstClr>
                </a:solidFill>
                <a:latin typeface="Calibri"/>
                <a:hlinkClick r:id="rId7"/>
              </a:rPr>
              <a:t>Teacher</a:t>
            </a:r>
            <a:r>
              <a:rPr lang="el-GR" sz="1200" dirty="0" smtClean="0">
                <a:solidFill>
                  <a:prstClr val="black">
                    <a:lumMod val="75000"/>
                    <a:lumOff val="25000"/>
                  </a:prstClr>
                </a:solidFill>
                <a:latin typeface="Calibri"/>
              </a:rPr>
              <a:t> από </a:t>
            </a:r>
            <a:r>
              <a:rPr lang="en-US" sz="1200" dirty="0" err="1" smtClean="0">
                <a:solidFill>
                  <a:prstClr val="black">
                    <a:lumMod val="75000"/>
                    <a:lumOff val="25000"/>
                  </a:prstClr>
                </a:solidFill>
                <a:latin typeface="Calibri"/>
                <a:hlinkClick r:id="rId8"/>
              </a:rPr>
              <a:t>PublicDomainPictures</a:t>
            </a:r>
            <a:r>
              <a:rPr lang="el-GR" sz="1200" dirty="0" smtClean="0">
                <a:solidFill>
                  <a:prstClr val="black">
                    <a:lumMod val="75000"/>
                    <a:lumOff val="25000"/>
                  </a:prstClr>
                </a:solidFill>
                <a:latin typeface="Calibri"/>
              </a:rPr>
              <a:t> διαθέσιμη ως κοινό κτήμα</a:t>
            </a:r>
            <a:endParaRPr lang="en-US" sz="1200" dirty="0">
              <a:solidFill>
                <a:prstClr val="black">
                  <a:lumMod val="75000"/>
                  <a:lumOff val="2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959010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τιμωρία ως μέσο διαπαιδαγώγησης; </a:t>
            </a:r>
            <a:r>
              <a:rPr lang="el-GR" dirty="0" smtClean="0"/>
              <a:t/>
            </a:r>
            <a:br>
              <a:rPr lang="el-GR" dirty="0" smtClean="0"/>
            </a:br>
            <a:r>
              <a:rPr lang="el-GR" sz="2700" b="0" dirty="0" smtClean="0"/>
              <a:t>(1 από </a:t>
            </a:r>
            <a:r>
              <a:rPr lang="en-US" sz="2700" b="0" dirty="0" smtClean="0"/>
              <a:t>4</a:t>
            </a:r>
            <a:r>
              <a:rPr lang="el-GR" sz="2700" b="0" dirty="0" smtClean="0"/>
              <a:t>)</a:t>
            </a:r>
            <a:endParaRPr lang="el-GR" sz="2700" b="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3616493"/>
            <a:ext cx="2736304" cy="1823063"/>
          </a:xfrm>
        </p:spPr>
      </p:pic>
      <p:sp>
        <p:nvSpPr>
          <p:cNvPr id="6" name="Rectangle 10"/>
          <p:cNvSpPr/>
          <p:nvPr/>
        </p:nvSpPr>
        <p:spPr>
          <a:xfrm>
            <a:off x="323528" y="5445223"/>
            <a:ext cx="403244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Bangalore Baby on Cellphone top November 2011 -23 1</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err="1" smtClean="0">
                <a:solidFill>
                  <a:prstClr val="black">
                    <a:lumMod val="75000"/>
                    <a:lumOff val="25000"/>
                  </a:prstClr>
                </a:solidFill>
                <a:latin typeface="Calibri"/>
                <a:hlinkClick r:id="rId4"/>
              </a:rPr>
              <a:t>Victorgrigas</a:t>
            </a:r>
            <a:r>
              <a:rPr lang="el-GR" sz="1200" dirty="0" smtClean="0">
                <a:solidFill>
                  <a:prstClr val="black">
                    <a:lumMod val="75000"/>
                    <a:lumOff val="25000"/>
                  </a:prstClr>
                </a:solidFill>
                <a:latin typeface="Calibri"/>
              </a:rPr>
              <a:t> 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BY-SA 3.0</a:t>
            </a:r>
            <a:endParaRPr lang="en-US" sz="1200" dirty="0">
              <a:solidFill>
                <a:prstClr val="black"/>
              </a:solidFill>
              <a:latin typeface="Calibri"/>
            </a:endParaRPr>
          </a:p>
        </p:txBody>
      </p:sp>
      <p:grpSp>
        <p:nvGrpSpPr>
          <p:cNvPr id="8" name="Group 14"/>
          <p:cNvGrpSpPr/>
          <p:nvPr/>
        </p:nvGrpSpPr>
        <p:grpSpPr>
          <a:xfrm>
            <a:off x="251520" y="1628800"/>
            <a:ext cx="4104456" cy="1728192"/>
            <a:chOff x="251520" y="1772816"/>
            <a:chExt cx="4032448" cy="1584176"/>
          </a:xfrm>
          <a:noFill/>
        </p:grpSpPr>
        <p:sp>
          <p:nvSpPr>
            <p:cNvPr id="9" name="Oval Callout 13"/>
            <p:cNvSpPr/>
            <p:nvPr/>
          </p:nvSpPr>
          <p:spPr>
            <a:xfrm>
              <a:off x="251520" y="1772816"/>
              <a:ext cx="4032448" cy="1584176"/>
            </a:xfrm>
            <a:prstGeom prst="wedgeEllipseCallout">
              <a:avLst>
                <a:gd name="adj1" fmla="val 3176"/>
                <a:gd name="adj2" fmla="val 61986"/>
              </a:avLst>
            </a:prstGeom>
            <a:grp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TextBox 11"/>
            <p:cNvSpPr txBox="1"/>
            <p:nvPr/>
          </p:nvSpPr>
          <p:spPr>
            <a:xfrm>
              <a:off x="431539" y="2014753"/>
              <a:ext cx="3672408" cy="1100302"/>
            </a:xfrm>
            <a:prstGeom prst="rect">
              <a:avLst/>
            </a:prstGeom>
            <a:grpFill/>
          </p:spPr>
          <p:txBody>
            <a:bodyPr wrap="square" rtlCol="0">
              <a:spAutoFit/>
            </a:bodyPr>
            <a:lstStyle/>
            <a:p>
              <a:pPr algn="ctr"/>
              <a:r>
                <a:rPr lang="el-GR" sz="2400" dirty="0" smtClean="0">
                  <a:solidFill>
                    <a:prstClr val="black"/>
                  </a:solidFill>
                  <a:latin typeface="Calibri"/>
                </a:rPr>
                <a:t>Παλιά η σωματική τιμωρία ήταν μία μέθοδος διαπαιδαγώγησης</a:t>
              </a:r>
              <a:endParaRPr lang="el-GR" sz="2400" dirty="0">
                <a:solidFill>
                  <a:prstClr val="black"/>
                </a:solidFill>
                <a:latin typeface="Calibri"/>
              </a:endParaRPr>
            </a:p>
          </p:txBody>
        </p:sp>
      </p:grpSp>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6096" y="3573016"/>
            <a:ext cx="2745177" cy="1827258"/>
          </a:xfrm>
          <a:prstGeom prst="rect">
            <a:avLst/>
          </a:prstGeom>
        </p:spPr>
      </p:pic>
      <p:sp>
        <p:nvSpPr>
          <p:cNvPr id="12" name="Rectangle 10"/>
          <p:cNvSpPr/>
          <p:nvPr/>
        </p:nvSpPr>
        <p:spPr>
          <a:xfrm>
            <a:off x="4774713" y="5445754"/>
            <a:ext cx="390174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7"/>
              </a:rPr>
              <a:t>Business baby must-haves: laptop, cell phone, bottle</a:t>
            </a:r>
            <a:r>
              <a:rPr lang="en-US" sz="1200" dirty="0" smtClean="0">
                <a:solidFill>
                  <a:prstClr val="black"/>
                </a:solidFill>
                <a:latin typeface="Calibri"/>
                <a:hlinkClick r:id="rId7"/>
              </a:rPr>
              <a:t>.</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smtClean="0">
                <a:solidFill>
                  <a:prstClr val="black">
                    <a:lumMod val="75000"/>
                    <a:lumOff val="25000"/>
                  </a:prstClr>
                </a:solidFill>
                <a:latin typeface="Calibri"/>
                <a:hlinkClick r:id="rId7"/>
              </a:rPr>
              <a:t>Olga</a:t>
            </a:r>
            <a:r>
              <a:rPr lang="en-US" sz="1200" dirty="0">
                <a:solidFill>
                  <a:prstClr val="black">
                    <a:lumMod val="75000"/>
                    <a:lumOff val="25000"/>
                  </a:prstClr>
                </a:solidFill>
                <a:latin typeface="Calibri"/>
                <a:hlinkClick r:id="rId7"/>
              </a:rPr>
              <a:t>/ </a:t>
            </a:r>
            <a:r>
              <a:rPr lang="az-Cyrl-AZ" sz="1200" dirty="0">
                <a:solidFill>
                  <a:prstClr val="black">
                    <a:lumMod val="75000"/>
                    <a:lumOff val="25000"/>
                  </a:prstClr>
                </a:solidFill>
                <a:latin typeface="Calibri"/>
                <a:hlinkClick r:id="rId7"/>
              </a:rPr>
              <a:t>Олька</a:t>
            </a:r>
            <a:r>
              <a:rPr lang="az-Cyrl-AZ"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 διαθέσιμη με άδεια</a:t>
            </a:r>
            <a:r>
              <a:rPr lang="en-US" sz="1200" dirty="0" smtClean="0">
                <a:solidFill>
                  <a:prstClr val="black">
                    <a:lumMod val="75000"/>
                    <a:lumOff val="25000"/>
                  </a:prstClr>
                </a:solidFill>
                <a:latin typeface="Calibri"/>
              </a:rPr>
              <a:t> </a:t>
            </a:r>
            <a:r>
              <a:rPr lang="en-US" sz="1200" dirty="0">
                <a:solidFill>
                  <a:prstClr val="black"/>
                </a:solidFill>
                <a:latin typeface="Calibri"/>
                <a:hlinkClick r:id="rId8"/>
              </a:rPr>
              <a:t>CC BY-ND 2.0</a:t>
            </a:r>
            <a:endParaRPr lang="en-US" sz="1200" dirty="0">
              <a:solidFill>
                <a:prstClr val="black"/>
              </a:solidFill>
              <a:latin typeface="Calibri"/>
            </a:endParaRPr>
          </a:p>
        </p:txBody>
      </p:sp>
      <p:grpSp>
        <p:nvGrpSpPr>
          <p:cNvPr id="13" name="Group 16"/>
          <p:cNvGrpSpPr/>
          <p:nvPr/>
        </p:nvGrpSpPr>
        <p:grpSpPr>
          <a:xfrm>
            <a:off x="4957196" y="1556792"/>
            <a:ext cx="3719259" cy="1728192"/>
            <a:chOff x="5364088" y="1844824"/>
            <a:chExt cx="3240360" cy="1728192"/>
          </a:xfrm>
          <a:noFill/>
        </p:grpSpPr>
        <p:sp>
          <p:nvSpPr>
            <p:cNvPr id="14" name="Rounded Rectangular Callout 15"/>
            <p:cNvSpPr/>
            <p:nvPr/>
          </p:nvSpPr>
          <p:spPr>
            <a:xfrm>
              <a:off x="5364088" y="1844824"/>
              <a:ext cx="3240360" cy="1728192"/>
            </a:xfrm>
            <a:prstGeom prst="wedgeRoundRectCallout">
              <a:avLst>
                <a:gd name="adj1" fmla="val 20461"/>
                <a:gd name="adj2" fmla="val 63527"/>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5" name="TextBox 12"/>
            <p:cNvSpPr txBox="1"/>
            <p:nvPr/>
          </p:nvSpPr>
          <p:spPr>
            <a:xfrm>
              <a:off x="5652120" y="1916832"/>
              <a:ext cx="2736304" cy="1569660"/>
            </a:xfrm>
            <a:prstGeom prst="rect">
              <a:avLst/>
            </a:prstGeom>
            <a:grpFill/>
          </p:spPr>
          <p:txBody>
            <a:bodyPr wrap="square" rtlCol="0">
              <a:spAutoFit/>
            </a:bodyPr>
            <a:lstStyle/>
            <a:p>
              <a:pPr algn="ctr"/>
              <a:r>
                <a:rPr lang="el-GR" sz="2400" dirty="0" smtClean="0">
                  <a:solidFill>
                    <a:prstClr val="black"/>
                  </a:solidFill>
                  <a:latin typeface="Calibri"/>
                </a:rPr>
                <a:t>Ο γονιός έλεγε στον δάσκαλό «</a:t>
              </a:r>
              <a:r>
                <a:rPr lang="el-GR" sz="2400" i="1" dirty="0" smtClean="0">
                  <a:solidFill>
                    <a:prstClr val="black"/>
                  </a:solidFill>
                  <a:latin typeface="Calibri"/>
                </a:rPr>
                <a:t>Το κρέας δικό σου, αλλά τα κόκαλα δικά μου</a:t>
              </a:r>
              <a:r>
                <a:rPr lang="el-GR" sz="2400" dirty="0" smtClean="0">
                  <a:solidFill>
                    <a:prstClr val="black"/>
                  </a:solidFill>
                  <a:latin typeface="Calibri"/>
                </a:rPr>
                <a:t>»</a:t>
              </a:r>
              <a:endParaRPr lang="el-GR" sz="2400" dirty="0">
                <a:solidFill>
                  <a:prstClr val="black"/>
                </a:solidFill>
                <a:latin typeface="Calibri"/>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3022694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τιμωρία ως μέσο διαπαιδαγώγησης; </a:t>
            </a:r>
            <a:br>
              <a:rPr lang="el-GR" dirty="0"/>
            </a:br>
            <a:r>
              <a:rPr lang="el-GR" sz="2700" b="0" dirty="0" smtClean="0"/>
              <a:t>(2 </a:t>
            </a:r>
            <a:r>
              <a:rPr lang="el-GR" sz="2700" b="0" dirty="0"/>
              <a:t>από </a:t>
            </a:r>
            <a:r>
              <a:rPr lang="en-US" sz="2700" b="0" dirty="0" smtClean="0"/>
              <a:t>4</a:t>
            </a:r>
            <a:r>
              <a:rPr lang="el-GR" sz="2700" b="0" dirty="0" smtClean="0"/>
              <a:t>)</a:t>
            </a:r>
            <a:endParaRPr lang="el-GR" sz="3100" dirty="0"/>
          </a:p>
        </p:txBody>
      </p:sp>
      <p:pic>
        <p:nvPicPr>
          <p:cNvPr id="5" name="Content Placeholder 3"/>
          <p:cNvPicPr>
            <a:picLocks noGrp="1" noChangeAspect="1"/>
          </p:cNvPicPr>
          <p:nvPr>
            <p:ph idx="1"/>
          </p:nvPr>
        </p:nvPicPr>
        <p:blipFill>
          <a:blip r:embed="rId3" cstate="print"/>
          <a:stretch>
            <a:fillRect/>
          </a:stretch>
        </p:blipFill>
        <p:spPr>
          <a:xfrm>
            <a:off x="467544" y="1196752"/>
            <a:ext cx="3679609" cy="5256584"/>
          </a:xfrm>
          <a:prstGeom prst="rect">
            <a:avLst/>
          </a:prstGeom>
        </p:spPr>
      </p:pic>
      <p:sp>
        <p:nvSpPr>
          <p:cNvPr id="6" name="TextBox 5"/>
          <p:cNvSpPr txBox="1"/>
          <p:nvPr/>
        </p:nvSpPr>
        <p:spPr>
          <a:xfrm>
            <a:off x="179512" y="6525343"/>
            <a:ext cx="4752528" cy="276999"/>
          </a:xfrm>
          <a:prstGeom prst="rect">
            <a:avLst/>
          </a:prstGeom>
          <a:noFill/>
        </p:spPr>
        <p:txBody>
          <a:bodyPr wrap="square" rtlCol="0">
            <a:spAutoFit/>
          </a:bodyPr>
          <a:lstStyle/>
          <a:p>
            <a:r>
              <a:rPr lang="el-GR" sz="1200" dirty="0" smtClean="0">
                <a:solidFill>
                  <a:prstClr val="black"/>
                </a:solidFill>
                <a:latin typeface="Calibri"/>
              </a:rPr>
              <a:t>Στιγμιότυπο από την ελληνική ταινία «Το ξύλο βγήκε απ τον Παράδεισο»</a:t>
            </a:r>
            <a:endParaRPr lang="el-GR" sz="1200" dirty="0">
              <a:solidFill>
                <a:prstClr val="black"/>
              </a:solidFill>
              <a:latin typeface="Calibri"/>
            </a:endParaRPr>
          </a:p>
        </p:txBody>
      </p:sp>
      <p:sp>
        <p:nvSpPr>
          <p:cNvPr id="7" name="Ορθογώνιο 6"/>
          <p:cNvSpPr/>
          <p:nvPr/>
        </p:nvSpPr>
        <p:spPr>
          <a:xfrm rot="2830441">
            <a:off x="3754459" y="3599055"/>
            <a:ext cx="5784148" cy="492443"/>
          </a:xfrm>
          <a:prstGeom prst="rect">
            <a:avLst/>
          </a:prstGeom>
        </p:spPr>
        <p:txBody>
          <a:bodyPr wrap="none">
            <a:spAutoFit/>
          </a:bodyPr>
          <a:lstStyle/>
          <a:p>
            <a:r>
              <a:rPr lang="el-GR" sz="2600" b="1" dirty="0">
                <a:solidFill>
                  <a:srgbClr val="004A82"/>
                </a:solidFill>
                <a:latin typeface="Calibri"/>
              </a:rPr>
              <a:t>Το ξύλο ΔΕΝ βγήκε από τον παράδεισο!!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35327944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τιμωρία ως μέσο διαπαιδαγώγησης; </a:t>
            </a:r>
            <a:br>
              <a:rPr lang="el-GR" dirty="0"/>
            </a:br>
            <a:r>
              <a:rPr lang="el-GR" sz="2700" b="0" dirty="0" smtClean="0"/>
              <a:t>(3 </a:t>
            </a:r>
            <a:r>
              <a:rPr lang="el-GR" sz="2700" b="0" dirty="0"/>
              <a:t>από </a:t>
            </a:r>
            <a:r>
              <a:rPr lang="en-US" sz="2700" b="0" dirty="0" smtClean="0"/>
              <a:t>4</a:t>
            </a:r>
            <a:r>
              <a:rPr lang="el-GR" sz="2700" b="0" dirty="0" smtClean="0"/>
              <a:t>)</a:t>
            </a:r>
            <a:endParaRPr lang="el-GR" sz="3100"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860" y="2435494"/>
            <a:ext cx="5568280" cy="3706387"/>
          </a:xfrm>
        </p:spPr>
      </p:pic>
      <p:sp>
        <p:nvSpPr>
          <p:cNvPr id="6" name="Rectangle 10"/>
          <p:cNvSpPr/>
          <p:nvPr/>
        </p:nvSpPr>
        <p:spPr>
          <a:xfrm>
            <a:off x="2591208" y="6104344"/>
            <a:ext cx="4032448"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baby child cute family female happy isolated kid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endParaRPr lang="en-US" sz="1200" dirty="0">
              <a:solidFill>
                <a:prstClr val="black">
                  <a:lumMod val="75000"/>
                  <a:lumOff val="25000"/>
                </a:prstClr>
              </a:solidFill>
              <a:latin typeface="Calibri"/>
            </a:endParaRPr>
          </a:p>
          <a:p>
            <a:pPr algn="ctr"/>
            <a:r>
              <a:rPr lang="en-US" sz="1200" dirty="0" err="1">
                <a:solidFill>
                  <a:prstClr val="black">
                    <a:lumMod val="75000"/>
                    <a:lumOff val="25000"/>
                  </a:prstClr>
                </a:solidFill>
                <a:latin typeface="Calibri"/>
                <a:hlinkClick r:id="rId4"/>
              </a:rPr>
              <a:t>PublicDomainPictures</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 διαθέσιμη ως κοινό κτήμα</a:t>
            </a:r>
            <a:endParaRPr lang="en-US" sz="1200" dirty="0">
              <a:solidFill>
                <a:prstClr val="black"/>
              </a:solidFill>
              <a:latin typeface="Calibri"/>
            </a:endParaRPr>
          </a:p>
        </p:txBody>
      </p:sp>
      <p:grpSp>
        <p:nvGrpSpPr>
          <p:cNvPr id="7" name="Group 14"/>
          <p:cNvGrpSpPr/>
          <p:nvPr/>
        </p:nvGrpSpPr>
        <p:grpSpPr>
          <a:xfrm>
            <a:off x="323528" y="1052736"/>
            <a:ext cx="3888432" cy="2376264"/>
            <a:chOff x="4248472" y="1628800"/>
            <a:chExt cx="4860032" cy="2376264"/>
          </a:xfrm>
          <a:noFill/>
        </p:grpSpPr>
        <p:sp>
          <p:nvSpPr>
            <p:cNvPr id="8" name="Oval Callout 13"/>
            <p:cNvSpPr/>
            <p:nvPr/>
          </p:nvSpPr>
          <p:spPr>
            <a:xfrm>
              <a:off x="4248472" y="1628800"/>
              <a:ext cx="4860032" cy="2376264"/>
            </a:xfrm>
            <a:prstGeom prst="wedgeEllipseCallout">
              <a:avLst>
                <a:gd name="adj1" fmla="val 38756"/>
                <a:gd name="adj2" fmla="val 45688"/>
              </a:avLst>
            </a:pr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TextBox 12"/>
            <p:cNvSpPr txBox="1"/>
            <p:nvPr/>
          </p:nvSpPr>
          <p:spPr>
            <a:xfrm>
              <a:off x="5120304" y="1755103"/>
              <a:ext cx="3572762" cy="2123658"/>
            </a:xfrm>
            <a:prstGeom prst="rect">
              <a:avLst/>
            </a:prstGeom>
            <a:grpFill/>
          </p:spPr>
          <p:txBody>
            <a:bodyPr wrap="square" rtlCol="0">
              <a:spAutoFit/>
            </a:bodyPr>
            <a:lstStyle/>
            <a:p>
              <a:r>
                <a:rPr lang="el-GR" sz="2200" dirty="0" smtClean="0">
                  <a:solidFill>
                    <a:prstClr val="black"/>
                  </a:solidFill>
                  <a:latin typeface="Calibri"/>
                </a:rPr>
                <a:t>Η τιμωρία σε γεμίζει τύψεις &amp; ενοχές χωρίς να καταλαβαίνεις το λόγο. Μαθαίνεις να φοβάσαι κάτι που δεν καταλαβαίνεις.</a:t>
              </a:r>
              <a:endParaRPr lang="el-GR" sz="2200" dirty="0">
                <a:solidFill>
                  <a:prstClr val="black"/>
                </a:solidFill>
                <a:latin typeface="Calibri"/>
              </a:endParaRPr>
            </a:p>
          </p:txBody>
        </p:sp>
      </p:grpSp>
      <p:grpSp>
        <p:nvGrpSpPr>
          <p:cNvPr id="10" name="Group 17"/>
          <p:cNvGrpSpPr/>
          <p:nvPr/>
        </p:nvGrpSpPr>
        <p:grpSpPr>
          <a:xfrm>
            <a:off x="5508104" y="1412776"/>
            <a:ext cx="3240360" cy="2380332"/>
            <a:chOff x="251520" y="1988840"/>
            <a:chExt cx="3240360" cy="2380332"/>
          </a:xfrm>
          <a:solidFill>
            <a:schemeClr val="accent1">
              <a:lumMod val="20000"/>
              <a:lumOff val="80000"/>
            </a:schemeClr>
          </a:solidFill>
        </p:grpSpPr>
        <p:sp>
          <p:nvSpPr>
            <p:cNvPr id="11" name="Rounded Rectangular Callout 16"/>
            <p:cNvSpPr/>
            <p:nvPr/>
          </p:nvSpPr>
          <p:spPr>
            <a:xfrm>
              <a:off x="251520" y="1988840"/>
              <a:ext cx="3240360" cy="2376264"/>
            </a:xfrm>
            <a:prstGeom prst="wedgeRoundRectCallout">
              <a:avLst>
                <a:gd name="adj1" fmla="val -58641"/>
                <a:gd name="adj2" fmla="val 28876"/>
                <a:gd name="adj3" fmla="val 16667"/>
              </a:avLst>
            </a:prstGeom>
            <a:no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 name="TextBox 15"/>
            <p:cNvSpPr txBox="1"/>
            <p:nvPr/>
          </p:nvSpPr>
          <p:spPr>
            <a:xfrm>
              <a:off x="467544" y="2060848"/>
              <a:ext cx="2880320" cy="2308324"/>
            </a:xfrm>
            <a:prstGeom prst="rect">
              <a:avLst/>
            </a:prstGeom>
            <a:noFill/>
          </p:spPr>
          <p:txBody>
            <a:bodyPr wrap="square" rtlCol="0">
              <a:spAutoFit/>
            </a:bodyPr>
            <a:lstStyle/>
            <a:p>
              <a:r>
                <a:rPr lang="el-GR" sz="2400" dirty="0" smtClean="0">
                  <a:solidFill>
                    <a:prstClr val="black"/>
                  </a:solidFill>
                  <a:latin typeface="Calibri"/>
                </a:rPr>
                <a:t>Γι’ αυτό καλύτερα μη τη χρησιμοποιείς ούτε σαν λέξη!</a:t>
              </a:r>
            </a:p>
            <a:p>
              <a:r>
                <a:rPr lang="el-GR" sz="2400" dirty="0" smtClean="0">
                  <a:solidFill>
                    <a:prstClr val="black"/>
                  </a:solidFill>
                  <a:latin typeface="Calibri"/>
                </a:rPr>
                <a:t>Προτιμώ να μου μάθεις τις συνέπειες των πράξεών μου!</a:t>
              </a:r>
              <a:endParaRPr lang="el-GR" sz="2400" dirty="0">
                <a:solidFill>
                  <a:prstClr val="black"/>
                </a:solidFill>
                <a:latin typeface="Calibri"/>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p14="http://schemas.microsoft.com/office/powerpoint/2010/main" val="356691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τιμωρία ως μέσο διαπαιδαγώγησης; </a:t>
            </a:r>
            <a:br>
              <a:rPr lang="el-GR" dirty="0"/>
            </a:br>
            <a:r>
              <a:rPr lang="el-GR" sz="2700" b="0" dirty="0" smtClean="0"/>
              <a:t>(</a:t>
            </a:r>
            <a:r>
              <a:rPr lang="en-US" sz="2700" b="0" dirty="0" smtClean="0"/>
              <a:t>4</a:t>
            </a:r>
            <a:r>
              <a:rPr lang="el-GR" sz="2700" b="0" dirty="0" smtClean="0"/>
              <a:t> </a:t>
            </a:r>
            <a:r>
              <a:rPr lang="el-GR" sz="2700" b="0" dirty="0"/>
              <a:t>από </a:t>
            </a:r>
            <a:r>
              <a:rPr lang="en-US" sz="2700" b="0" dirty="0" smtClean="0"/>
              <a:t>4</a:t>
            </a:r>
            <a:r>
              <a:rPr lang="el-GR" sz="2700" b="0" dirty="0" smtClean="0"/>
              <a:t>)</a:t>
            </a:r>
            <a:endParaRPr lang="el-GR" sz="3100" dirty="0"/>
          </a:p>
        </p:txBody>
      </p:sp>
      <p:sp>
        <p:nvSpPr>
          <p:cNvPr id="3" name="Θέση περιεχομένου 2"/>
          <p:cNvSpPr>
            <a:spLocks noGrp="1"/>
          </p:cNvSpPr>
          <p:nvPr>
            <p:ph idx="1"/>
          </p:nvPr>
        </p:nvSpPr>
        <p:spPr>
          <a:xfrm>
            <a:off x="457200" y="1196752"/>
            <a:ext cx="8229600" cy="576064"/>
          </a:xfrm>
        </p:spPr>
        <p:txBody>
          <a:bodyPr/>
          <a:lstStyle/>
          <a:p>
            <a:r>
              <a:rPr lang="el-GR" dirty="0"/>
              <a:t>Παρακολουθείστε το παρακάτω βίντεο</a:t>
            </a:r>
            <a:r>
              <a:rPr lang="en-US" dirty="0"/>
              <a:t>:</a:t>
            </a:r>
            <a:endParaRPr lang="el-GR" dirty="0"/>
          </a:p>
        </p:txBody>
      </p:sp>
      <p:pic>
        <p:nvPicPr>
          <p:cNvPr id="5" name="Εικόνα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83" y="1995002"/>
            <a:ext cx="576064" cy="576064"/>
          </a:xfrm>
          <a:prstGeom prst="rect">
            <a:avLst/>
          </a:prstGeom>
        </p:spPr>
      </p:pic>
      <p:sp>
        <p:nvSpPr>
          <p:cNvPr id="6" name="Ορθογώνιο 5"/>
          <p:cNvSpPr/>
          <p:nvPr/>
        </p:nvSpPr>
        <p:spPr>
          <a:xfrm>
            <a:off x="1331640" y="2052201"/>
            <a:ext cx="3655103" cy="461665"/>
          </a:xfrm>
          <a:prstGeom prst="rect">
            <a:avLst/>
          </a:prstGeom>
        </p:spPr>
        <p:txBody>
          <a:bodyPr wrap="none">
            <a:spAutoFit/>
          </a:bodyPr>
          <a:lstStyle/>
          <a:p>
            <a:r>
              <a:rPr lang="en-US" sz="2400" dirty="0">
                <a:solidFill>
                  <a:prstClr val="black"/>
                </a:solidFill>
                <a:latin typeface="Calibri"/>
                <a:hlinkClick r:id="rId2"/>
              </a:rPr>
              <a:t>Children See ... Children Do </a:t>
            </a:r>
            <a:endParaRPr lang="el-GR" sz="2400" dirty="0">
              <a:solidFill>
                <a:prstClr val="black"/>
              </a:solidFill>
              <a:latin typeface="Calibri"/>
            </a:endParaRPr>
          </a:p>
        </p:txBody>
      </p:sp>
      <p:sp>
        <p:nvSpPr>
          <p:cNvPr id="7" name="Ορθογώνιο 6"/>
          <p:cNvSpPr/>
          <p:nvPr/>
        </p:nvSpPr>
        <p:spPr>
          <a:xfrm>
            <a:off x="895643" y="3212976"/>
            <a:ext cx="7488832" cy="461665"/>
          </a:xfrm>
          <a:prstGeom prst="rect">
            <a:avLst/>
          </a:prstGeom>
        </p:spPr>
        <p:txBody>
          <a:bodyPr wrap="square">
            <a:spAutoFit/>
          </a:bodyPr>
          <a:lstStyle/>
          <a:p>
            <a:r>
              <a:rPr lang="el-GR" sz="2400" b="1" dirty="0">
                <a:solidFill>
                  <a:srgbClr val="820000"/>
                </a:solidFill>
                <a:latin typeface="Calibri"/>
              </a:rPr>
              <a:t>Να θυμάστε ότι η συμπεριφορά γεννάει συμπεριφορά…</a:t>
            </a:r>
          </a:p>
        </p:txBody>
      </p:sp>
      <p:sp>
        <p:nvSpPr>
          <p:cNvPr id="8" name="Ορθογώνιο 7"/>
          <p:cNvSpPr/>
          <p:nvPr/>
        </p:nvSpPr>
        <p:spPr>
          <a:xfrm>
            <a:off x="823635" y="4005064"/>
            <a:ext cx="7560840" cy="830997"/>
          </a:xfrm>
          <a:prstGeom prst="rect">
            <a:avLst/>
          </a:prstGeom>
        </p:spPr>
        <p:txBody>
          <a:bodyPr wrap="square">
            <a:spAutoFit/>
          </a:bodyPr>
          <a:lstStyle/>
          <a:p>
            <a:pPr algn="ctr"/>
            <a:r>
              <a:rPr lang="el-GR" sz="2400" dirty="0">
                <a:solidFill>
                  <a:prstClr val="black"/>
                </a:solidFill>
                <a:latin typeface="Calibri"/>
              </a:rPr>
              <a:t>Το παιδί θα αναπαράγει μία συμπεριφορά που έχει πρώτα βιώσει το ίδιο!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472500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Αντιμετώπιση συμπεριφορών </a:t>
            </a:r>
          </a:p>
        </p:txBody>
      </p:sp>
      <p:sp>
        <p:nvSpPr>
          <p:cNvPr id="3" name="Θέση περιεχομένου 2"/>
          <p:cNvSpPr>
            <a:spLocks noGrp="1"/>
          </p:cNvSpPr>
          <p:nvPr>
            <p:ph idx="1"/>
          </p:nvPr>
        </p:nvSpPr>
        <p:spPr>
          <a:xfrm>
            <a:off x="323528" y="1052736"/>
            <a:ext cx="5050904" cy="5616624"/>
          </a:xfrm>
        </p:spPr>
        <p:txBody>
          <a:bodyPr>
            <a:normAutofit lnSpcReduction="10000"/>
          </a:bodyPr>
          <a:lstStyle/>
          <a:p>
            <a:r>
              <a:rPr lang="el-GR" dirty="0"/>
              <a:t>Αποφεύγουμε τις </a:t>
            </a:r>
            <a:r>
              <a:rPr lang="el-GR" dirty="0" smtClean="0"/>
              <a:t>εντάσεις</a:t>
            </a:r>
            <a:r>
              <a:rPr lang="en-US" dirty="0" smtClean="0"/>
              <a:t>,</a:t>
            </a:r>
            <a:endParaRPr lang="el-GR" dirty="0"/>
          </a:p>
          <a:p>
            <a:r>
              <a:rPr lang="el-GR" dirty="0"/>
              <a:t>Χρησιμοποιούμε λέξεις που </a:t>
            </a:r>
            <a:r>
              <a:rPr lang="el-GR" dirty="0" smtClean="0"/>
              <a:t>καταλαβαίνουν</a:t>
            </a:r>
            <a:r>
              <a:rPr lang="en-US" dirty="0" smtClean="0"/>
              <a:t>,</a:t>
            </a:r>
            <a:endParaRPr lang="el-GR" dirty="0"/>
          </a:p>
          <a:p>
            <a:r>
              <a:rPr lang="el-GR" dirty="0"/>
              <a:t>Όχι </a:t>
            </a:r>
            <a:r>
              <a:rPr lang="el-GR" dirty="0" smtClean="0"/>
              <a:t>κριτική</a:t>
            </a:r>
            <a:r>
              <a:rPr lang="en-US" dirty="0" smtClean="0"/>
              <a:t>,</a:t>
            </a:r>
            <a:endParaRPr lang="el-GR" dirty="0"/>
          </a:p>
          <a:p>
            <a:r>
              <a:rPr lang="el-GR" dirty="0"/>
              <a:t>Όχι ΑΠΕΙΛΕΣ ΜΕ ΤΗΝ ΑΓΑΠΗ </a:t>
            </a:r>
            <a:r>
              <a:rPr lang="el-GR" dirty="0" smtClean="0"/>
              <a:t>ΜΑΣ</a:t>
            </a:r>
            <a:r>
              <a:rPr lang="en-US" dirty="0" smtClean="0"/>
              <a:t>,</a:t>
            </a:r>
            <a:endParaRPr lang="el-GR" dirty="0"/>
          </a:p>
          <a:p>
            <a:r>
              <a:rPr lang="el-GR" dirty="0"/>
              <a:t>Να σεβόμαστε </a:t>
            </a:r>
            <a:r>
              <a:rPr lang="el-GR" dirty="0" smtClean="0"/>
              <a:t>εμείς</a:t>
            </a:r>
            <a:r>
              <a:rPr lang="en-US" dirty="0" smtClean="0"/>
              <a:t>,</a:t>
            </a:r>
            <a:endParaRPr lang="el-GR" dirty="0"/>
          </a:p>
          <a:p>
            <a:r>
              <a:rPr lang="el-GR" dirty="0"/>
              <a:t>Εναλλακτικές λύσεις με </a:t>
            </a:r>
            <a:r>
              <a:rPr lang="el-GR" dirty="0" smtClean="0"/>
              <a:t>χιούμορ</a:t>
            </a:r>
            <a:r>
              <a:rPr lang="en-US" dirty="0" smtClean="0"/>
              <a:t>,</a:t>
            </a:r>
            <a:endParaRPr lang="el-GR" dirty="0"/>
          </a:p>
          <a:p>
            <a:r>
              <a:rPr lang="el-GR" dirty="0"/>
              <a:t>Συζητάμε τα συναισθήματά </a:t>
            </a:r>
            <a:r>
              <a:rPr lang="el-GR" dirty="0" smtClean="0"/>
              <a:t>μας</a:t>
            </a:r>
            <a:r>
              <a:rPr lang="en-US" dirty="0" smtClean="0"/>
              <a:t>,</a:t>
            </a:r>
            <a:endParaRPr lang="el-GR" dirty="0"/>
          </a:p>
          <a:p>
            <a:r>
              <a:rPr lang="el-GR" dirty="0"/>
              <a:t>Ακούμε τα </a:t>
            </a:r>
            <a:r>
              <a:rPr lang="el-GR" dirty="0" smtClean="0"/>
              <a:t>παιδιά</a:t>
            </a:r>
            <a:r>
              <a:rPr lang="en-US" dirty="0" smtClean="0"/>
              <a:t>,</a:t>
            </a:r>
            <a:endParaRPr lang="el-GR" dirty="0"/>
          </a:p>
          <a:p>
            <a:r>
              <a:rPr lang="el-GR" dirty="0"/>
              <a:t>Λέμε αυτό που μας ενοχλεί στο φίλο </a:t>
            </a:r>
            <a:r>
              <a:rPr lang="el-GR" dirty="0" smtClean="0"/>
              <a:t>μας</a:t>
            </a:r>
            <a:r>
              <a:rPr lang="en-US" dirty="0" smtClean="0"/>
              <a:t>,</a:t>
            </a:r>
            <a:endParaRPr lang="el-GR" dirty="0"/>
          </a:p>
          <a:p>
            <a:r>
              <a:rPr lang="el-GR" dirty="0"/>
              <a:t>Να μπορούν να ζητάνε </a:t>
            </a:r>
            <a:r>
              <a:rPr lang="el-GR" dirty="0" smtClean="0"/>
              <a:t>συγνώμη</a:t>
            </a:r>
            <a:r>
              <a:rPr lang="en-US" dirty="0" smtClean="0"/>
              <a:t>.</a:t>
            </a:r>
            <a:endParaRPr lang="el-GR" dirty="0"/>
          </a:p>
          <a:p>
            <a:endParaRPr lang="el-GR" dirty="0"/>
          </a:p>
        </p:txBody>
      </p:sp>
      <p:pic>
        <p:nvPicPr>
          <p:cNvPr id="5" name="Θέση περιεχομένου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8088" y="4105927"/>
            <a:ext cx="1800200" cy="2267969"/>
          </a:xfrm>
          <a:prstGeom prst="rect">
            <a:avLst/>
          </a:prstGeom>
        </p:spPr>
      </p:pic>
      <p:grpSp>
        <p:nvGrpSpPr>
          <p:cNvPr id="6" name="Group 14"/>
          <p:cNvGrpSpPr/>
          <p:nvPr/>
        </p:nvGrpSpPr>
        <p:grpSpPr>
          <a:xfrm>
            <a:off x="5220072" y="1484784"/>
            <a:ext cx="3674268" cy="2304256"/>
            <a:chOff x="467544" y="1844824"/>
            <a:chExt cx="5256584" cy="1584176"/>
          </a:xfrm>
        </p:grpSpPr>
        <p:sp>
          <p:nvSpPr>
            <p:cNvPr id="7" name="Oval Callout 13"/>
            <p:cNvSpPr/>
            <p:nvPr/>
          </p:nvSpPr>
          <p:spPr>
            <a:xfrm>
              <a:off x="467544" y="1844824"/>
              <a:ext cx="5256584" cy="1584176"/>
            </a:xfrm>
            <a:prstGeom prst="wedgeEllipseCallout">
              <a:avLst>
                <a:gd name="adj1" fmla="val -6735"/>
                <a:gd name="adj2" fmla="val 612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TextBox 11"/>
            <p:cNvSpPr txBox="1"/>
            <p:nvPr/>
          </p:nvSpPr>
          <p:spPr>
            <a:xfrm>
              <a:off x="899593" y="1943835"/>
              <a:ext cx="4320480" cy="1200329"/>
            </a:xfrm>
            <a:prstGeom prst="rect">
              <a:avLst/>
            </a:prstGeom>
            <a:noFill/>
          </p:spPr>
          <p:txBody>
            <a:bodyPr wrap="square" rtlCol="0">
              <a:spAutoFit/>
            </a:bodyPr>
            <a:lstStyle/>
            <a:p>
              <a:pPr algn="ctr"/>
              <a:r>
                <a:rPr lang="el-GR" sz="2400" dirty="0" smtClean="0">
                  <a:solidFill>
                    <a:prstClr val="black"/>
                  </a:solidFill>
                  <a:latin typeface="Calibri"/>
                </a:rPr>
                <a:t>Πως μπορώ να αντιμετωπίσω τις επιθετικές μορφές συμπεριφορές του παιδιού μου;</a:t>
              </a:r>
              <a:endParaRPr lang="el-GR" sz="2400" dirty="0">
                <a:solidFill>
                  <a:prstClr val="black"/>
                </a:solidFill>
                <a:latin typeface="Calibri"/>
              </a:endParaRP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35749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8" dur="500"/>
                                        <p:tgtEl>
                                          <p:spTgt spid="3">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1" dur="500"/>
                                        <p:tgtEl>
                                          <p:spTgt spid="3">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Άσκηση 7- Μελέτη </a:t>
            </a:r>
            <a:r>
              <a:rPr lang="el-GR" dirty="0" smtClean="0"/>
              <a:t>περίπτωσης</a:t>
            </a:r>
            <a:endParaRPr lang="el-GR" dirty="0"/>
          </a:p>
        </p:txBody>
      </p:sp>
      <p:sp>
        <p:nvSpPr>
          <p:cNvPr id="3" name="Θέση περιεχομένου 2"/>
          <p:cNvSpPr>
            <a:spLocks noGrp="1"/>
          </p:cNvSpPr>
          <p:nvPr>
            <p:ph idx="1"/>
          </p:nvPr>
        </p:nvSpPr>
        <p:spPr/>
        <p:txBody>
          <a:bodyPr>
            <a:normAutofit/>
          </a:bodyPr>
          <a:lstStyle/>
          <a:p>
            <a:r>
              <a:rPr lang="el-GR" b="1" dirty="0"/>
              <a:t>Περιγραφή: </a:t>
            </a:r>
            <a:r>
              <a:rPr lang="el-GR" dirty="0"/>
              <a:t>Είστε η παιδαγωγός μίας τάξης προσχολικής αγωγής και κατά τη διάρκεια του ελεύθερου παιχνιδιού στις γωνιές παρατηρείτε ότι 2 παιδιά μαλώνουν για το ποιος θα έχει το συγκεκριμένο παιχνίδι</a:t>
            </a:r>
          </a:p>
          <a:p>
            <a:r>
              <a:rPr lang="el-GR" b="1" dirty="0"/>
              <a:t>Συμμετέχοντες:</a:t>
            </a:r>
            <a:r>
              <a:rPr lang="el-GR" dirty="0"/>
              <a:t> Ομάδες 2 </a:t>
            </a:r>
            <a:r>
              <a:rPr lang="el-GR" dirty="0" smtClean="0"/>
              <a:t>ατόμων</a:t>
            </a:r>
            <a:endParaRPr lang="el-GR" dirty="0"/>
          </a:p>
          <a:p>
            <a:r>
              <a:rPr lang="el-GR" b="1" dirty="0"/>
              <a:t>Σενάριο:</a:t>
            </a:r>
            <a:r>
              <a:rPr lang="el-GR" dirty="0"/>
              <a:t> Περιγράψτε ένα σενάριο αντιμετώπισης στο οποίο σέβεστε τα δικαιώματα των παιδιών και παράλληλα θα σέβεστε τη διαφορετικότητα και τη προσωπικότητα του κάθε παιδιού </a:t>
            </a:r>
          </a:p>
          <a:p>
            <a:r>
              <a:rPr lang="el-GR" b="1" dirty="0"/>
              <a:t>Αξιολόγηση:</a:t>
            </a:r>
            <a:r>
              <a:rPr lang="el-GR" dirty="0"/>
              <a:t> Συζήτηση των σεναρίων μεταξύ των διαφορετικών ομάδων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p14="http://schemas.microsoft.com/office/powerpoint/2010/main" val="9688945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Απορίες;</a:t>
            </a:r>
          </a:p>
        </p:txBody>
      </p:sp>
      <p:sp>
        <p:nvSpPr>
          <p:cNvPr id="3" name="Θέση περιεχομένου 2"/>
          <p:cNvSpPr>
            <a:spLocks noGrp="1"/>
          </p:cNvSpPr>
          <p:nvPr>
            <p:ph idx="1"/>
          </p:nvPr>
        </p:nvSpPr>
        <p:spPr>
          <a:xfrm>
            <a:off x="457200" y="1196752"/>
            <a:ext cx="8229600" cy="648072"/>
          </a:xfrm>
        </p:spPr>
        <p:txBody>
          <a:bodyPr/>
          <a:lstStyle/>
          <a:p>
            <a:r>
              <a:rPr lang="el-GR" dirty="0"/>
              <a:t>Υπάρχουν απορίες ή κάτι που θα θέλατε να συζητήσουμε;</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3868" y="2204864"/>
            <a:ext cx="2448272" cy="2448272"/>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1018471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a:t>
            </a:r>
          </a:p>
        </p:txBody>
      </p:sp>
      <p:sp>
        <p:nvSpPr>
          <p:cNvPr id="3" name="Θέση περιεχομένου 2"/>
          <p:cNvSpPr>
            <a:spLocks noGrp="1"/>
          </p:cNvSpPr>
          <p:nvPr>
            <p:ph idx="1"/>
          </p:nvPr>
        </p:nvSpPr>
        <p:spPr/>
        <p:txBody>
          <a:bodyPr>
            <a:normAutofit fontScale="85000" lnSpcReduction="10000"/>
          </a:bodyPr>
          <a:lstStyle/>
          <a:p>
            <a:r>
              <a:rPr lang="el-GR" dirty="0" err="1"/>
              <a:t>Δαφέρμου</a:t>
            </a:r>
            <a:r>
              <a:rPr lang="el-GR" dirty="0"/>
              <a:t>, Χ., </a:t>
            </a:r>
            <a:r>
              <a:rPr lang="el-GR" dirty="0" err="1"/>
              <a:t>Κουλούρη</a:t>
            </a:r>
            <a:r>
              <a:rPr lang="el-GR" dirty="0"/>
              <a:t>, Π. &amp; </a:t>
            </a:r>
            <a:r>
              <a:rPr lang="el-GR" dirty="0" err="1"/>
              <a:t>Μπασαγιάννη</a:t>
            </a:r>
            <a:r>
              <a:rPr lang="el-GR" dirty="0"/>
              <a:t>, Ε. (2006). </a:t>
            </a:r>
            <a:r>
              <a:rPr lang="el-GR" dirty="0">
                <a:hlinkClick r:id="rId3"/>
              </a:rPr>
              <a:t>Οδηγός Νηπιαγωγού: Εκπαιδευτικοί σχεδιασμοί-δημιουργικά περιβάλλοντα μάθησης.</a:t>
            </a:r>
            <a:r>
              <a:rPr lang="el-GR" dirty="0"/>
              <a:t> </a:t>
            </a:r>
            <a:r>
              <a:rPr lang="el-GR" dirty="0" err="1"/>
              <a:t>Αθήνα:ΥΠΕΠΘ</a:t>
            </a:r>
            <a:r>
              <a:rPr lang="el-GR" dirty="0"/>
              <a:t>-ΠΙ, ΟΕΔΒ. </a:t>
            </a:r>
            <a:endParaRPr lang="el-GR" dirty="0" smtClean="0"/>
          </a:p>
          <a:p>
            <a:r>
              <a:rPr lang="el-GR" dirty="0" smtClean="0"/>
              <a:t>Δημητρίου-</a:t>
            </a:r>
            <a:r>
              <a:rPr lang="el-GR" dirty="0" err="1" smtClean="0"/>
              <a:t>Χατζηνεοφύτου</a:t>
            </a:r>
            <a:r>
              <a:rPr lang="el-GR" dirty="0" smtClean="0"/>
              <a:t>, Λ. (2013). Τα πρώτα 6 χρόνια της ζωής. Αθήνα: Πεδίο.</a:t>
            </a:r>
          </a:p>
          <a:p>
            <a:r>
              <a:rPr lang="el-GR" dirty="0" err="1" smtClean="0"/>
              <a:t>Ντολιοπούλου</a:t>
            </a:r>
            <a:r>
              <a:rPr lang="el-GR" dirty="0"/>
              <a:t>, Ε. (2001). Σύγχρονες τάσεις της προσχολικής αγωγής. Αθήνα: ΤΥΠΩΘΗΤΩ</a:t>
            </a:r>
            <a:r>
              <a:rPr lang="el-GR" dirty="0" smtClean="0"/>
              <a:t>.</a:t>
            </a:r>
            <a:endParaRPr lang="el-GR" dirty="0"/>
          </a:p>
          <a:p>
            <a:r>
              <a:rPr lang="el-GR" dirty="0"/>
              <a:t>ΦΕΚ 304Β/13-03-2003. </a:t>
            </a:r>
            <a:r>
              <a:rPr lang="el-GR" dirty="0" err="1"/>
              <a:t>Διαθεματικό</a:t>
            </a:r>
            <a:r>
              <a:rPr lang="el-GR" dirty="0"/>
              <a:t> ενιαίο πλαίσιο προγραμμάτων σπουδών και αναλυτικά προγράμματα σπουδών υποχρεωτικής εκπαίδευσης. Αθήνα ΥΠΕΠΘ-ΠΙ. Διαθέσιμο από </a:t>
            </a:r>
            <a:r>
              <a:rPr lang="el-GR" dirty="0" smtClean="0">
                <a:hlinkClick r:id="rId4"/>
              </a:rPr>
              <a:t>Παιδαγωγικό Ινστιτούτο</a:t>
            </a:r>
            <a:endParaRPr lang="en-US" dirty="0"/>
          </a:p>
          <a:p>
            <a:r>
              <a:rPr lang="en-US" dirty="0"/>
              <a:t>GTC for England (2009) Code of conduct and practice for registered teachers . Birmingham, London. Available from:  http://www.gtce.org.uk/teachers/thecode/ </a:t>
            </a:r>
          </a:p>
          <a:p>
            <a:r>
              <a:rPr lang="en-US" dirty="0"/>
              <a:t>National Occupational Standards for Supporting Teaching and Learning (2010) Manchester: TDA. Available from: </a:t>
            </a:r>
            <a:r>
              <a:rPr lang="en-US" dirty="0" smtClean="0">
                <a:hlinkClick r:id="rId5"/>
              </a:rPr>
              <a:t>Department for </a:t>
            </a:r>
            <a:r>
              <a:rPr lang="en-US" dirty="0">
                <a:hlinkClick r:id="rId5"/>
              </a:rPr>
              <a:t>Education</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25069175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και στάση του παιδαγωγού</a:t>
            </a:r>
            <a:r>
              <a:rPr lang="en-US" dirty="0"/>
              <a:t/>
            </a:r>
            <a:br>
              <a:rPr lang="en-US" dirty="0"/>
            </a:br>
            <a:r>
              <a:rPr lang="en-US" sz="2700" b="0" dirty="0" smtClean="0"/>
              <a:t>(3 </a:t>
            </a:r>
            <a:r>
              <a:rPr lang="el-GR" sz="2700" b="0" dirty="0"/>
              <a:t>από </a:t>
            </a:r>
            <a:r>
              <a:rPr lang="en-US" sz="2700" b="0" dirty="0" smtClean="0"/>
              <a:t>5</a:t>
            </a:r>
            <a:r>
              <a:rPr lang="el-GR" sz="2700" b="0" dirty="0" smtClean="0"/>
              <a:t>) </a:t>
            </a:r>
            <a:endParaRPr lang="el-GR" sz="2700" dirty="0"/>
          </a:p>
        </p:txBody>
      </p:sp>
      <p:sp>
        <p:nvSpPr>
          <p:cNvPr id="3" name="Θέση περιεχομένου 2"/>
          <p:cNvSpPr>
            <a:spLocks noGrp="1"/>
          </p:cNvSpPr>
          <p:nvPr>
            <p:ph idx="1"/>
          </p:nvPr>
        </p:nvSpPr>
        <p:spPr>
          <a:xfrm>
            <a:off x="457200" y="1196752"/>
            <a:ext cx="8229600" cy="2376264"/>
          </a:xfrm>
        </p:spPr>
        <p:txBody>
          <a:bodyPr/>
          <a:lstStyle/>
          <a:p>
            <a:pPr marL="0" indent="0" algn="ctr">
              <a:buNone/>
            </a:pPr>
            <a:r>
              <a:rPr lang="el-GR" dirty="0"/>
              <a:t>Από το παρελθόν, ο ρόλος της εκπαιδευτικού είναι άρρηκτα συνδεμένος με χαρακτηριστικά γνωρίσματα της προσωπικότητας και του χαρακτήρα</a:t>
            </a:r>
            <a:r>
              <a:rPr lang="el-GR" dirty="0" smtClean="0"/>
              <a:t>.</a:t>
            </a:r>
            <a:endParaRPr lang="el-GR" dirty="0"/>
          </a:p>
          <a:p>
            <a:pPr marL="0" indent="0" algn="ctr">
              <a:buNone/>
            </a:pPr>
            <a:r>
              <a:rPr lang="el-GR" dirty="0"/>
              <a:t>Όπως να είναι: καλή, γλυκιά, τρυφερή, υπομονετική</a:t>
            </a:r>
          </a:p>
          <a:p>
            <a:pPr marL="0" indent="0" algn="ctr">
              <a:buNone/>
            </a:pPr>
            <a:r>
              <a:rPr lang="el-GR" dirty="0"/>
              <a:t>Δηλαδή να είναι μία καλή μαμά!!</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1" y="3645024"/>
            <a:ext cx="3127023" cy="2337450"/>
          </a:xfrm>
          <a:prstGeom prst="rect">
            <a:avLst/>
          </a:prstGeom>
        </p:spPr>
      </p:pic>
      <p:sp>
        <p:nvSpPr>
          <p:cNvPr id="6" name="Rectangle 10"/>
          <p:cNvSpPr/>
          <p:nvPr/>
        </p:nvSpPr>
        <p:spPr>
          <a:xfrm>
            <a:off x="346784" y="5982474"/>
            <a:ext cx="351255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Student teacher </a:t>
            </a:r>
            <a:r>
              <a:rPr lang="en-US" sz="1200" dirty="0" smtClean="0">
                <a:solidFill>
                  <a:prstClr val="black"/>
                </a:solidFill>
                <a:latin typeface="Calibri"/>
                <a:hlinkClick r:id="rId3"/>
              </a:rPr>
              <a:t>in China</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a:rPr>
              <a:t>Magnus </a:t>
            </a:r>
            <a:r>
              <a:rPr lang="en-US" sz="1200" dirty="0" err="1" smtClean="0">
                <a:solidFill>
                  <a:prstClr val="black"/>
                </a:solidFill>
                <a:latin typeface="Calibri"/>
                <a:hlinkClick r:id="rId4"/>
              </a:rPr>
              <a:t>Manske</a:t>
            </a:r>
            <a:r>
              <a:rPr lang="en-US" sz="1200" dirty="0" smtClean="0">
                <a:solidFill>
                  <a:prstClr val="black"/>
                </a:solidFill>
                <a:latin typeface="Calibri"/>
                <a:hlinkClick r:id="rId4"/>
              </a:rPr>
              <a:t> </a:t>
            </a:r>
            <a:r>
              <a:rPr lang="el-GR" sz="1200" dirty="0" smtClean="0">
                <a:solidFill>
                  <a:prstClr val="black">
                    <a:lumMod val="75000"/>
                    <a:lumOff val="25000"/>
                  </a:prstClr>
                </a:solidFill>
                <a:latin typeface="Calibri"/>
              </a:rPr>
              <a:t>διαθέσιμη με άδεια </a:t>
            </a:r>
            <a:r>
              <a:rPr lang="en-US" sz="1200" dirty="0" smtClean="0">
                <a:solidFill>
                  <a:prstClr val="black"/>
                </a:solidFill>
                <a:latin typeface="Calibri"/>
                <a:hlinkClick r:id="rId5"/>
              </a:rPr>
              <a:t>CC </a:t>
            </a:r>
            <a:r>
              <a:rPr lang="en-US" sz="1200" dirty="0">
                <a:solidFill>
                  <a:prstClr val="black"/>
                </a:solidFill>
                <a:latin typeface="Calibri"/>
                <a:hlinkClick r:id="rId5"/>
              </a:rPr>
              <a:t>BY 2.0</a:t>
            </a:r>
            <a:endParaRPr lang="en-US" sz="1200" dirty="0">
              <a:solidFill>
                <a:prstClr val="black"/>
              </a:solidFill>
              <a:latin typeface="Calibri"/>
            </a:endParaRPr>
          </a:p>
        </p:txBody>
      </p:sp>
      <p:sp>
        <p:nvSpPr>
          <p:cNvPr id="7" name="Ορθογώνιο 6"/>
          <p:cNvSpPr/>
          <p:nvPr/>
        </p:nvSpPr>
        <p:spPr>
          <a:xfrm>
            <a:off x="3888939" y="4813749"/>
            <a:ext cx="4817116" cy="461665"/>
          </a:xfrm>
          <a:prstGeom prst="rect">
            <a:avLst/>
          </a:prstGeom>
          <a:ln w="25400">
            <a:solidFill>
              <a:srgbClr val="076510"/>
            </a:solidFill>
          </a:ln>
        </p:spPr>
        <p:txBody>
          <a:bodyPr wrap="square">
            <a:spAutoFit/>
          </a:bodyPr>
          <a:lstStyle/>
          <a:p>
            <a:pPr algn="ctr"/>
            <a:r>
              <a:rPr lang="el-GR" sz="2400" dirty="0">
                <a:solidFill>
                  <a:prstClr val="black"/>
                </a:solidFill>
                <a:latin typeface="Calibri"/>
              </a:rPr>
              <a:t>Όμως είναι αυτό αρκετό;</a:t>
            </a:r>
          </a:p>
        </p:txBody>
      </p:sp>
      <p:sp>
        <p:nvSpPr>
          <p:cNvPr id="4" name="Θέση αριθμού διαφάνειας 3"/>
          <p:cNvSpPr>
            <a:spLocks noGrp="1"/>
          </p:cNvSpPr>
          <p:nvPr>
            <p:ph type="sldNum" sz="quarter" idx="12"/>
          </p:nvPr>
        </p:nvSpPr>
        <p:spPr>
          <a:xfrm>
            <a:off x="6572455" y="6389810"/>
            <a:ext cx="2133600" cy="365125"/>
          </a:xfrm>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360746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mtClean="0">
                <a:solidFill>
                  <a:schemeClr val="tx1"/>
                </a:solidFill>
              </a:rPr>
              <a:t>Σημείωμα 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smtClean="0"/>
              <a:t>Copyright Τεχνολογικό Εκπαιδευτικό Ίδρυμα Αθήνας</a:t>
            </a:r>
            <a:r>
              <a:rPr lang="en-US" sz="2000" smtClean="0"/>
              <a:t>, </a:t>
            </a:r>
            <a:r>
              <a:rPr lang="el-GR" sz="2000" smtClean="0"/>
              <a:t>Ευγενία Θεοδότου 2014. Ευγενία Θεοδότου. «Αρχές Οργάνωσης Παιδαγωγικής Πράξης Ι (Ε). Ενότητα 2</a:t>
            </a:r>
            <a:r>
              <a:rPr lang="en-US" sz="2000" smtClean="0"/>
              <a:t>:</a:t>
            </a:r>
            <a:r>
              <a:rPr lang="el-GR" sz="2000" smtClean="0"/>
              <a:t> Ο Ρόλος της παιδαγωγού». Έκδοση: 1.0. Αθήνα 2014. Διαθέσιμο από τη δικτυακή διεύθυνση: </a:t>
            </a:r>
            <a:r>
              <a:rPr lang="en-US" sz="2000" smtClean="0">
                <a:hlinkClick r:id="rId3"/>
              </a:rPr>
              <a:t>ocp.teiath.gr</a:t>
            </a:r>
            <a:r>
              <a:rPr lang="el-GR" sz="200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387955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68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mtClean="0">
                <a:solidFill>
                  <a:schemeClr val="tx1"/>
                </a:solidFill>
              </a:rPr>
              <a:t>Διατήρηση 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smtClean="0"/>
              <a:t>Οποιαδήποτε αναπαραγωγή ή διασκευή του υλικού θα πρέπει να συμπεριλαμβάνει:</a:t>
            </a:r>
          </a:p>
          <a:p>
            <a:pPr lvl="1">
              <a:buFont typeface="Wingdings" panose="05000000000000000000" pitchFamily="2" charset="2"/>
              <a:buChar char="§"/>
            </a:pPr>
            <a:r>
              <a:rPr lang="el-GR" sz="2000" smtClean="0"/>
              <a:t>τ</a:t>
            </a:r>
            <a:r>
              <a:rPr lang="en-US" sz="2000" smtClean="0"/>
              <a:t>ο Σημείωμα Αναφοράς</a:t>
            </a:r>
            <a:endParaRPr lang="el-GR" sz="2000" smtClean="0"/>
          </a:p>
          <a:p>
            <a:pPr lvl="1">
              <a:buFont typeface="Wingdings" panose="05000000000000000000" pitchFamily="2" charset="2"/>
              <a:buChar char="§"/>
            </a:pPr>
            <a:r>
              <a:rPr lang="el-GR" sz="2000" smtClean="0"/>
              <a:t>τ</a:t>
            </a:r>
            <a:r>
              <a:rPr lang="en-US" sz="2000" smtClean="0"/>
              <a:t>ο Σημείωμα Αδειοδότησης</a:t>
            </a:r>
            <a:endParaRPr lang="el-GR" sz="2000" smtClean="0"/>
          </a:p>
          <a:p>
            <a:pPr lvl="1">
              <a:buFont typeface="Wingdings" panose="05000000000000000000" pitchFamily="2" charset="2"/>
              <a:buChar char="§"/>
            </a:pPr>
            <a:r>
              <a:rPr lang="el-GR" sz="2000" smtClean="0"/>
              <a:t>τ</a:t>
            </a:r>
            <a:r>
              <a:rPr lang="en-US" sz="2000" smtClean="0"/>
              <a:t>η δήλωση </a:t>
            </a:r>
            <a:r>
              <a:rPr lang="el-GR" sz="2000" smtClean="0"/>
              <a:t>Δ</a:t>
            </a:r>
            <a:r>
              <a:rPr lang="en-US" sz="2000" smtClean="0"/>
              <a:t>ιατήρησης Σημειωμάτων</a:t>
            </a:r>
            <a:endParaRPr lang="el-GR" sz="2000" smtClean="0"/>
          </a:p>
          <a:p>
            <a:pPr lvl="1">
              <a:buFont typeface="Wingdings" panose="05000000000000000000" pitchFamily="2" charset="2"/>
              <a:buChar char="§"/>
            </a:pPr>
            <a:r>
              <a:rPr lang="el-GR" sz="2000" smtClean="0"/>
              <a:t>το Σημείωμα Χρήσης Έργων Τρίτων (εφόσον υπάρχει)</a:t>
            </a:r>
          </a:p>
          <a:p>
            <a:pPr marL="0" indent="0">
              <a:buNone/>
            </a:pPr>
            <a:r>
              <a:rPr lang="el-GR" sz="2400" smtClean="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p:txBody>
          <a:bodyPr>
            <a:normAutofit/>
          </a:bodyPr>
          <a:lstStyle/>
          <a:p>
            <a:r>
              <a:rPr lang="el-GR" sz="2000" smtClean="0"/>
              <a:t>Το παρόν εκπαιδευτικό υλικό έχει αναπτυχθεί στ</a:t>
            </a:r>
            <a:r>
              <a:rPr lang="en-US" sz="2000" smtClean="0"/>
              <a:t>o</a:t>
            </a:r>
            <a:r>
              <a:rPr lang="el-GR" sz="2000" smtClean="0"/>
              <a:t> πλαίσι</a:t>
            </a:r>
            <a:r>
              <a:rPr lang="en-US" sz="2000" smtClean="0"/>
              <a:t>o</a:t>
            </a:r>
            <a:r>
              <a:rPr lang="el-GR" sz="2000" smtClean="0"/>
              <a:t> του εκπαιδευτικού έργου του διδάσκοντα.</a:t>
            </a:r>
            <a:endParaRPr lang="en-US" sz="2000" smtClean="0"/>
          </a:p>
          <a:p>
            <a:r>
              <a:rPr lang="el-GR" sz="2000" smtClean="0"/>
              <a:t>Το έργο «</a:t>
            </a:r>
            <a:r>
              <a:rPr lang="el-GR" sz="2000" b="1" smtClean="0"/>
              <a:t>Ανοικτά Ακαδημαϊκά Μαθήματα στο ΤΕΙ Αθήνας</a:t>
            </a:r>
            <a:r>
              <a:rPr lang="el-GR" sz="2000" smtClean="0"/>
              <a:t>» έχει χρηματοδοτήσει μόνο την αναδιαμόρφωση του εκπαιδευτικού υλικού. </a:t>
            </a:r>
            <a:endParaRPr lang="en-US" sz="2000" smtClean="0"/>
          </a:p>
          <a:p>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2000" dirty="0" smtClean="0"/>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69991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και στάση του παιδαγωγού</a:t>
            </a:r>
            <a:r>
              <a:rPr lang="en-US" dirty="0"/>
              <a:t/>
            </a:r>
            <a:br>
              <a:rPr lang="en-US" dirty="0"/>
            </a:br>
            <a:r>
              <a:rPr lang="en-US" sz="2700" b="0" dirty="0" smtClean="0"/>
              <a:t>(4 </a:t>
            </a:r>
            <a:r>
              <a:rPr lang="el-GR" sz="2700" b="0" dirty="0"/>
              <a:t>από </a:t>
            </a:r>
            <a:r>
              <a:rPr lang="en-US" sz="2700" b="0" dirty="0" smtClean="0"/>
              <a:t>5</a:t>
            </a:r>
            <a:r>
              <a:rPr lang="el-GR" sz="2700" b="0" dirty="0" smtClean="0"/>
              <a:t>) </a:t>
            </a:r>
            <a:endParaRPr lang="el-GR" sz="2700" dirty="0"/>
          </a:p>
        </p:txBody>
      </p:sp>
      <p:sp>
        <p:nvSpPr>
          <p:cNvPr id="3" name="Θέση περιεχομένου 2"/>
          <p:cNvSpPr>
            <a:spLocks noGrp="1"/>
          </p:cNvSpPr>
          <p:nvPr>
            <p:ph idx="1"/>
          </p:nvPr>
        </p:nvSpPr>
        <p:spPr>
          <a:xfrm>
            <a:off x="457200" y="1196752"/>
            <a:ext cx="8229600" cy="2736304"/>
          </a:xfrm>
        </p:spPr>
        <p:txBody>
          <a:bodyPr/>
          <a:lstStyle/>
          <a:p>
            <a:pPr marL="0" indent="0">
              <a:buNone/>
            </a:pPr>
            <a:r>
              <a:rPr lang="el-GR" dirty="0"/>
              <a:t>Σήμερα, ο ρόλος της νηπιαγωγού είναι συνδεδεμένος και με τις επαγγελματικές δεξιότητες.</a:t>
            </a:r>
          </a:p>
          <a:p>
            <a:pPr marL="0" indent="0" algn="ctr">
              <a:buNone/>
            </a:pPr>
            <a:r>
              <a:rPr lang="el-GR" dirty="0"/>
              <a:t>«Δουλειά μας είναι να βοηθήσουμε τα παιδιά να επικοινωνήσουν με τον κόσμο, αναπτύσσοντας όλο το δυναμικό τους, όλες τους τις δυνάμεις και όλους τους τρόπους έκφρασης, υποσκελίζοντας όλα τα πιθανά εμπόδια»</a:t>
            </a:r>
          </a:p>
          <a:p>
            <a:endParaRPr lang="el-GR" dirty="0"/>
          </a:p>
        </p:txBody>
      </p:sp>
      <p:sp>
        <p:nvSpPr>
          <p:cNvPr id="5" name="Ορθογώνιο 4"/>
          <p:cNvSpPr/>
          <p:nvPr/>
        </p:nvSpPr>
        <p:spPr>
          <a:xfrm>
            <a:off x="3347864" y="3717032"/>
            <a:ext cx="5112568" cy="1015663"/>
          </a:xfrm>
          <a:prstGeom prst="rect">
            <a:avLst/>
          </a:prstGeom>
        </p:spPr>
        <p:txBody>
          <a:bodyPr wrap="square">
            <a:spAutoFit/>
          </a:bodyPr>
          <a:lstStyle/>
          <a:p>
            <a:r>
              <a:rPr lang="el-GR" sz="2000" dirty="0" err="1">
                <a:solidFill>
                  <a:prstClr val="black"/>
                </a:solidFill>
                <a:latin typeface="Calibri"/>
              </a:rPr>
              <a:t>Loris</a:t>
            </a:r>
            <a:r>
              <a:rPr lang="el-GR" sz="2000" dirty="0">
                <a:solidFill>
                  <a:prstClr val="black"/>
                </a:solidFill>
                <a:latin typeface="Calibri"/>
              </a:rPr>
              <a:t> </a:t>
            </a:r>
            <a:r>
              <a:rPr lang="el-GR" sz="2000" dirty="0" err="1">
                <a:solidFill>
                  <a:prstClr val="black"/>
                </a:solidFill>
                <a:latin typeface="Calibri"/>
              </a:rPr>
              <a:t>Malaguzzi</a:t>
            </a:r>
            <a:r>
              <a:rPr lang="el-GR" sz="2000" dirty="0">
                <a:solidFill>
                  <a:prstClr val="black"/>
                </a:solidFill>
                <a:latin typeface="Calibri"/>
              </a:rPr>
              <a:t>, 1987</a:t>
            </a:r>
          </a:p>
          <a:p>
            <a:r>
              <a:rPr lang="el-GR" sz="2000" dirty="0">
                <a:solidFill>
                  <a:prstClr val="black"/>
                </a:solidFill>
                <a:latin typeface="Calibri"/>
              </a:rPr>
              <a:t>Ρόλος των εκπαιδευτικών στα κέντρα προσχολικής εκπαίδευσης του </a:t>
            </a:r>
            <a:r>
              <a:rPr lang="el-GR" sz="2000" dirty="0" err="1">
                <a:solidFill>
                  <a:prstClr val="black"/>
                </a:solidFill>
                <a:latin typeface="Calibri"/>
              </a:rPr>
              <a:t>Reggio</a:t>
            </a:r>
            <a:r>
              <a:rPr lang="el-GR" sz="2000" dirty="0">
                <a:solidFill>
                  <a:prstClr val="black"/>
                </a:solidFill>
                <a:latin typeface="Calibri"/>
              </a:rPr>
              <a:t> </a:t>
            </a:r>
            <a:r>
              <a:rPr lang="el-GR" sz="2000" dirty="0" err="1">
                <a:solidFill>
                  <a:prstClr val="black"/>
                </a:solidFill>
                <a:latin typeface="Calibri"/>
              </a:rPr>
              <a:t>Emilia</a:t>
            </a:r>
            <a:endParaRPr lang="el-GR" sz="2000" dirty="0">
              <a:solidFill>
                <a:prstClr val="black"/>
              </a:solidFill>
              <a:latin typeface="Calibri"/>
            </a:endParaRPr>
          </a:p>
        </p:txBody>
      </p:sp>
      <p:pic>
        <p:nvPicPr>
          <p:cNvPr id="6" name="Εικόνα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717032"/>
            <a:ext cx="2600562" cy="2376264"/>
          </a:xfrm>
          <a:prstGeom prst="rect">
            <a:avLst/>
          </a:prstGeom>
        </p:spPr>
      </p:pic>
      <p:sp>
        <p:nvSpPr>
          <p:cNvPr id="7" name="Rectangle 10"/>
          <p:cNvSpPr/>
          <p:nvPr/>
        </p:nvSpPr>
        <p:spPr>
          <a:xfrm>
            <a:off x="323528" y="6165304"/>
            <a:ext cx="3024336"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Owl with </a:t>
            </a:r>
            <a:r>
              <a:rPr lang="en-US" sz="1200" dirty="0" err="1">
                <a:solidFill>
                  <a:prstClr val="black"/>
                </a:solidFill>
                <a:latin typeface="Calibri"/>
                <a:hlinkClick r:id="rId3"/>
              </a:rPr>
              <a:t>ebook</a:t>
            </a:r>
            <a:r>
              <a:rPr lang="en-US" sz="1200" dirty="0">
                <a:solidFill>
                  <a:prstClr val="black"/>
                </a:solidFill>
                <a:latin typeface="Calibri"/>
                <a:hlinkClick r:id="rId3"/>
              </a:rPr>
              <a:t> </a:t>
            </a:r>
            <a:r>
              <a:rPr lang="en-US" sz="1200" dirty="0" smtClean="0">
                <a:solidFill>
                  <a:prstClr val="black"/>
                </a:solidFill>
                <a:latin typeface="Calibri"/>
                <a:hlinkClick r:id="rId3"/>
              </a:rPr>
              <a:t>reader</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 </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4"/>
              </a:rPr>
              <a:t>bocian</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359281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Ρόλος και στάση του παιδαγωγού</a:t>
            </a:r>
            <a:r>
              <a:rPr lang="en-US" dirty="0"/>
              <a:t/>
            </a:r>
            <a:br>
              <a:rPr lang="en-US" dirty="0"/>
            </a:br>
            <a:r>
              <a:rPr lang="en-US" sz="2700" b="0" dirty="0" smtClean="0"/>
              <a:t>(5 </a:t>
            </a:r>
            <a:r>
              <a:rPr lang="el-GR" sz="2700" b="0" dirty="0"/>
              <a:t>από </a:t>
            </a:r>
            <a:r>
              <a:rPr lang="en-US" sz="2700" b="0" dirty="0" smtClean="0"/>
              <a:t>5</a:t>
            </a:r>
            <a:r>
              <a:rPr lang="el-GR" sz="2700" b="0" dirty="0" smtClean="0"/>
              <a:t>) </a:t>
            </a:r>
            <a:endParaRPr lang="el-GR" sz="2700" dirty="0"/>
          </a:p>
        </p:txBody>
      </p:sp>
      <p:sp>
        <p:nvSpPr>
          <p:cNvPr id="3" name="Θέση περιεχομένου 2"/>
          <p:cNvSpPr>
            <a:spLocks noGrp="1"/>
          </p:cNvSpPr>
          <p:nvPr>
            <p:ph idx="1"/>
          </p:nvPr>
        </p:nvSpPr>
        <p:spPr>
          <a:xfrm>
            <a:off x="395536" y="1196752"/>
            <a:ext cx="5904656" cy="5040560"/>
          </a:xfrm>
        </p:spPr>
        <p:txBody>
          <a:bodyPr>
            <a:normAutofit lnSpcReduction="10000"/>
          </a:bodyPr>
          <a:lstStyle/>
          <a:p>
            <a:pPr marL="0" indent="0">
              <a:buNone/>
            </a:pPr>
            <a:r>
              <a:rPr lang="el-GR" dirty="0"/>
              <a:t>Οι νηπιαγωγοί χρειάζεται να μπορούν να:</a:t>
            </a:r>
          </a:p>
          <a:p>
            <a:r>
              <a:rPr lang="el-GR" dirty="0"/>
              <a:t>Μεταδώσουν πολιτισμικές πρακτικές (πχ εγγράμματος πολιτισμός</a:t>
            </a:r>
            <a:r>
              <a:rPr lang="el-GR" dirty="0" smtClean="0"/>
              <a:t>)</a:t>
            </a:r>
            <a:r>
              <a:rPr lang="en-US" dirty="0" smtClean="0"/>
              <a:t>,</a:t>
            </a:r>
            <a:endParaRPr lang="el-GR" dirty="0"/>
          </a:p>
          <a:p>
            <a:r>
              <a:rPr lang="el-GR" dirty="0"/>
              <a:t>Δημιουργήσουν ένα ελκυστικό περιβάλλον </a:t>
            </a:r>
            <a:r>
              <a:rPr lang="el-GR" dirty="0" smtClean="0"/>
              <a:t>μάθησης</a:t>
            </a:r>
            <a:r>
              <a:rPr lang="en-US" dirty="0" smtClean="0"/>
              <a:t>.</a:t>
            </a:r>
            <a:endParaRPr lang="el-GR" dirty="0"/>
          </a:p>
          <a:p>
            <a:pPr>
              <a:spcBef>
                <a:spcPts val="3000"/>
              </a:spcBef>
              <a:buFont typeface="Arial" panose="020B0604020202020204" pitchFamily="34" charset="0"/>
              <a:buChar char="•"/>
            </a:pPr>
            <a:r>
              <a:rPr lang="el-GR" dirty="0"/>
              <a:t>Προωθούν την ενεργό συμμετοχή των </a:t>
            </a:r>
            <a:r>
              <a:rPr lang="el-GR" dirty="0" smtClean="0"/>
              <a:t>παιδιών</a:t>
            </a:r>
            <a:r>
              <a:rPr lang="en-US" dirty="0" smtClean="0"/>
              <a:t>,</a:t>
            </a:r>
            <a:endParaRPr lang="el-GR" dirty="0"/>
          </a:p>
          <a:p>
            <a:pPr>
              <a:buFont typeface="Arial" panose="020B0604020202020204" pitchFamily="34" charset="0"/>
              <a:buChar char="•"/>
            </a:pPr>
            <a:r>
              <a:rPr lang="el-GR" dirty="0"/>
              <a:t>Να καλλιεργούν κοινωνικές και γνωστικές </a:t>
            </a:r>
            <a:r>
              <a:rPr lang="el-GR" dirty="0" smtClean="0"/>
              <a:t>δεξιότητες</a:t>
            </a:r>
            <a:r>
              <a:rPr lang="en-US" dirty="0" smtClean="0"/>
              <a:t>,</a:t>
            </a:r>
            <a:endParaRPr lang="el-GR" dirty="0"/>
          </a:p>
          <a:p>
            <a:pPr>
              <a:buFont typeface="Arial" panose="020B0604020202020204" pitchFamily="34" charset="0"/>
              <a:buChar char="•"/>
            </a:pPr>
            <a:r>
              <a:rPr lang="el-GR" dirty="0"/>
              <a:t>Βοηθήσουν τα παιδιά να καταλάβουν ότι η μάθηση είναι μια ΠΡΟΣΩΠΙΚΗ τους ΥΠΟΘΕΣΗ.</a:t>
            </a:r>
          </a:p>
          <a:p>
            <a:pPr>
              <a:buFont typeface="Arial" panose="020B0604020202020204" pitchFamily="34" charset="0"/>
              <a:buChar char="•"/>
            </a:pPr>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556792"/>
            <a:ext cx="1944216" cy="1776528"/>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552985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a:t>
            </a:r>
            <a:r>
              <a:rPr lang="el-GR" dirty="0" smtClean="0"/>
              <a:t>οικογένειας - παιδικού </a:t>
            </a:r>
            <a:r>
              <a:rPr lang="el-GR" dirty="0"/>
              <a:t>σταθμού </a:t>
            </a:r>
            <a:r>
              <a:rPr lang="en-US" dirty="0" smtClean="0"/>
              <a:t/>
            </a:r>
            <a:br>
              <a:rPr lang="en-US" dirty="0" smtClean="0"/>
            </a:br>
            <a:r>
              <a:rPr lang="en-US" sz="2700" b="0" dirty="0" smtClean="0"/>
              <a:t>(1 </a:t>
            </a:r>
            <a:r>
              <a:rPr lang="el-GR" sz="2700" b="0" dirty="0" smtClean="0"/>
              <a:t>από 4)</a:t>
            </a:r>
            <a:endParaRPr lang="el-GR" sz="2700" b="0" dirty="0"/>
          </a:p>
        </p:txBody>
      </p:sp>
      <p:sp>
        <p:nvSpPr>
          <p:cNvPr id="3" name="Θέση περιεχομένου 2"/>
          <p:cNvSpPr>
            <a:spLocks noGrp="1"/>
          </p:cNvSpPr>
          <p:nvPr>
            <p:ph idx="1"/>
          </p:nvPr>
        </p:nvSpPr>
        <p:spPr>
          <a:xfrm>
            <a:off x="457200" y="1196752"/>
            <a:ext cx="8229600" cy="1584176"/>
          </a:xfrm>
        </p:spPr>
        <p:txBody>
          <a:bodyPr/>
          <a:lstStyle/>
          <a:p>
            <a:pPr marL="0" indent="0" algn="ctr">
              <a:buNone/>
            </a:pPr>
            <a:r>
              <a:rPr lang="el-GR" b="1" dirty="0"/>
              <a:t>Αμφίδρομη σχέση οικογένειας – παιδικού σταθμού</a:t>
            </a:r>
          </a:p>
          <a:p>
            <a:pPr marL="0" indent="0" algn="ctr">
              <a:buNone/>
            </a:pPr>
            <a:r>
              <a:rPr lang="el-GR" dirty="0"/>
              <a:t>Δηλαδή, να υπάρχει ένα ενιαίο πλαίσιο διαπαιδαγώγησης από το σπίτι στο σχολείο</a:t>
            </a:r>
          </a:p>
          <a:p>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2780928"/>
            <a:ext cx="1440160" cy="2385358"/>
          </a:xfrm>
          <a:prstGeom prst="rect">
            <a:avLst/>
          </a:prstGeom>
        </p:spPr>
      </p:pic>
      <p:sp>
        <p:nvSpPr>
          <p:cNvPr id="6" name="Rectangle 10"/>
          <p:cNvSpPr/>
          <p:nvPr/>
        </p:nvSpPr>
        <p:spPr>
          <a:xfrm>
            <a:off x="539552" y="5229200"/>
            <a:ext cx="244827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lumMod val="75000"/>
                    <a:lumOff val="25000"/>
                  </a:prstClr>
                </a:solidFill>
                <a:latin typeface="Calibri"/>
                <a:hlinkClick r:id="rId3"/>
              </a:rPr>
              <a:t>Blonde red dress </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lumMod val="75000"/>
                    <a:lumOff val="25000"/>
                  </a:prstClr>
                </a:solidFill>
                <a:latin typeface="Calibri"/>
                <a:hlinkClick r:id="rId4"/>
              </a:rPr>
              <a:t>barineau</a:t>
            </a:r>
            <a:r>
              <a:rPr lang="en-US" sz="1200" dirty="0">
                <a:solidFill>
                  <a:prstClr val="black">
                    <a:lumMod val="75000"/>
                    <a:lumOff val="25000"/>
                  </a:prstClr>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lumMod val="75000"/>
                  <a:lumOff val="25000"/>
                </a:prstClr>
              </a:solidFill>
              <a:latin typeface="Calibri"/>
            </a:endParaRPr>
          </a:p>
        </p:txBody>
      </p:sp>
      <p:sp>
        <p:nvSpPr>
          <p:cNvPr id="26" name="Ορθογώνιο 25"/>
          <p:cNvSpPr/>
          <p:nvPr/>
        </p:nvSpPr>
        <p:spPr>
          <a:xfrm>
            <a:off x="255799" y="6021288"/>
            <a:ext cx="3092065" cy="461665"/>
          </a:xfrm>
          <a:prstGeom prst="rect">
            <a:avLst/>
          </a:prstGeom>
        </p:spPr>
        <p:txBody>
          <a:bodyPr wrap="none">
            <a:spAutoFit/>
          </a:bodyPr>
          <a:lstStyle/>
          <a:p>
            <a:r>
              <a:rPr lang="el-GR" sz="2400" b="1" dirty="0">
                <a:solidFill>
                  <a:srgbClr val="820000"/>
                </a:solidFill>
                <a:latin typeface="Calibri"/>
              </a:rPr>
              <a:t>Γνωστική &amp; κοινωνική </a:t>
            </a:r>
          </a:p>
        </p:txBody>
      </p:sp>
      <p:cxnSp>
        <p:nvCxnSpPr>
          <p:cNvPr id="11" name="Ευθύγραμμο βέλος σύνδεσης 10" title="βέλος"/>
          <p:cNvCxnSpPr/>
          <p:nvPr/>
        </p:nvCxnSpPr>
        <p:spPr>
          <a:xfrm>
            <a:off x="2555776" y="3789040"/>
            <a:ext cx="403244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title="βέλος"/>
          <p:cNvCxnSpPr>
            <a:stCxn id="8" idx="1"/>
          </p:cNvCxnSpPr>
          <p:nvPr/>
        </p:nvCxnSpPr>
        <p:spPr>
          <a:xfrm flipH="1">
            <a:off x="2555776" y="3999162"/>
            <a:ext cx="4032448" cy="419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Εικόνα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2719447"/>
            <a:ext cx="1887579" cy="2559430"/>
          </a:xfrm>
          <a:prstGeom prst="rect">
            <a:avLst/>
          </a:prstGeom>
        </p:spPr>
      </p:pic>
      <p:sp>
        <p:nvSpPr>
          <p:cNvPr id="9" name="Rectangle 10"/>
          <p:cNvSpPr/>
          <p:nvPr/>
        </p:nvSpPr>
        <p:spPr>
          <a:xfrm>
            <a:off x="6228184" y="5278877"/>
            <a:ext cx="2448272" cy="646331"/>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6"/>
              </a:rPr>
              <a:t>girl cartoon people person woman face </a:t>
            </a:r>
            <a:r>
              <a:rPr lang="en-US" sz="1200" dirty="0" smtClean="0">
                <a:solidFill>
                  <a:prstClr val="black"/>
                </a:solidFill>
                <a:latin typeface="Calibri"/>
                <a:hlinkClick r:id="rId6"/>
              </a:rPr>
              <a:t>redhead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7"/>
              </a:rPr>
              <a:t>OpenClips</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sp>
        <p:nvSpPr>
          <p:cNvPr id="25" name="Ορθογώνιο 24"/>
          <p:cNvSpPr/>
          <p:nvPr/>
        </p:nvSpPr>
        <p:spPr>
          <a:xfrm>
            <a:off x="5724128" y="5963186"/>
            <a:ext cx="3160802" cy="461665"/>
          </a:xfrm>
          <a:prstGeom prst="rect">
            <a:avLst/>
          </a:prstGeom>
        </p:spPr>
        <p:txBody>
          <a:bodyPr wrap="none">
            <a:spAutoFit/>
          </a:bodyPr>
          <a:lstStyle/>
          <a:p>
            <a:r>
              <a:rPr lang="el-GR" sz="2400" b="1" dirty="0">
                <a:solidFill>
                  <a:srgbClr val="820000"/>
                </a:solidFill>
                <a:latin typeface="Calibri"/>
              </a:rPr>
              <a:t>ανάπτυξη του παιδιού!</a:t>
            </a:r>
          </a:p>
        </p:txBody>
      </p:sp>
      <p:cxnSp>
        <p:nvCxnSpPr>
          <p:cNvPr id="18" name="Ευθύγραμμο βέλος σύνδεσης 17" title="βέλος"/>
          <p:cNvCxnSpPr/>
          <p:nvPr/>
        </p:nvCxnSpPr>
        <p:spPr>
          <a:xfrm>
            <a:off x="3347864" y="4293096"/>
            <a:ext cx="0" cy="6480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title="βέλος"/>
          <p:cNvCxnSpPr/>
          <p:nvPr/>
        </p:nvCxnSpPr>
        <p:spPr>
          <a:xfrm>
            <a:off x="5724128" y="4355983"/>
            <a:ext cx="0" cy="6480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Εικόνα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375" y="4760242"/>
            <a:ext cx="1763250" cy="1399580"/>
          </a:xfrm>
          <a:prstGeom prst="rect">
            <a:avLst/>
          </a:prstGeom>
        </p:spPr>
      </p:pic>
      <p:sp>
        <p:nvSpPr>
          <p:cNvPr id="24" name="Rectangle 10"/>
          <p:cNvSpPr/>
          <p:nvPr/>
        </p:nvSpPr>
        <p:spPr>
          <a:xfrm>
            <a:off x="3275856" y="6194019"/>
            <a:ext cx="2448272"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9"/>
              </a:rPr>
              <a:t>Mr Happy</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a:solidFill>
                  <a:prstClr val="black"/>
                </a:solidFill>
                <a:latin typeface="Calibri"/>
                <a:hlinkClick r:id="rId10"/>
              </a:rPr>
              <a:t>shokunin</a:t>
            </a:r>
            <a:r>
              <a:rPr lang="en-US" sz="1200" dirty="0">
                <a:solidFill>
                  <a:prstClr val="black"/>
                </a:solidFill>
                <a:latin typeface="Calibri"/>
              </a:rPr>
              <a:t> </a:t>
            </a:r>
            <a:r>
              <a:rPr lang="el-GR" sz="1200" dirty="0" smtClean="0">
                <a:solidFill>
                  <a:prstClr val="black">
                    <a:lumMod val="75000"/>
                    <a:lumOff val="25000"/>
                  </a:prstClr>
                </a:solidFill>
                <a:latin typeface="Calibri"/>
              </a:rPr>
              <a:t>διαθέσιμη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3855341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Σχέση </a:t>
            </a:r>
            <a:r>
              <a:rPr lang="el-GR" dirty="0" smtClean="0"/>
              <a:t>οικογένειας - παιδικού </a:t>
            </a:r>
            <a:r>
              <a:rPr lang="el-GR" dirty="0"/>
              <a:t>σταθμού </a:t>
            </a:r>
            <a:r>
              <a:rPr lang="en-US" dirty="0"/>
              <a:t/>
            </a:r>
            <a:br>
              <a:rPr lang="en-US" dirty="0"/>
            </a:br>
            <a:r>
              <a:rPr lang="en-US" sz="2700" b="0" dirty="0" smtClean="0"/>
              <a:t>(</a:t>
            </a:r>
            <a:r>
              <a:rPr lang="el-GR" sz="2700" b="0" dirty="0" smtClean="0"/>
              <a:t>2</a:t>
            </a:r>
            <a:r>
              <a:rPr lang="en-US" sz="2700" b="0" dirty="0" smtClean="0"/>
              <a:t> </a:t>
            </a:r>
            <a:r>
              <a:rPr lang="el-GR" sz="2700" b="0" dirty="0"/>
              <a:t>από 4</a:t>
            </a:r>
            <a:r>
              <a:rPr lang="el-GR" sz="2700" b="0" dirty="0" smtClean="0"/>
              <a:t>)</a:t>
            </a:r>
            <a:endParaRPr lang="el-GR" sz="2700" dirty="0"/>
          </a:p>
        </p:txBody>
      </p:sp>
      <p:pic>
        <p:nvPicPr>
          <p:cNvPr id="5" name="Picture 12"/>
          <p:cNvPicPr>
            <a:picLocks noGrp="1" noChangeAspect="1"/>
          </p:cNvPicPr>
          <p:nvPr>
            <p:ph idx="1"/>
          </p:nvPr>
        </p:nvPicPr>
        <p:blipFill>
          <a:blip r:embed="rId2" cstate="print"/>
          <a:stretch>
            <a:fillRect/>
          </a:stretch>
        </p:blipFill>
        <p:spPr>
          <a:xfrm>
            <a:off x="2411760" y="1556792"/>
            <a:ext cx="4248472" cy="3018651"/>
          </a:xfrm>
          <a:prstGeom prst="rect">
            <a:avLst/>
          </a:prstGeom>
        </p:spPr>
      </p:pic>
      <p:sp>
        <p:nvSpPr>
          <p:cNvPr id="6" name="Ορθογώνιο 5"/>
          <p:cNvSpPr/>
          <p:nvPr/>
        </p:nvSpPr>
        <p:spPr>
          <a:xfrm>
            <a:off x="3419872" y="4791635"/>
            <a:ext cx="1932132" cy="276999"/>
          </a:xfrm>
          <a:prstGeom prst="rect">
            <a:avLst/>
          </a:prstGeom>
        </p:spPr>
        <p:txBody>
          <a:bodyPr wrap="none">
            <a:spAutoFit/>
          </a:bodyPr>
          <a:lstStyle/>
          <a:p>
            <a:r>
              <a:rPr lang="en-US" sz="1200" dirty="0" smtClean="0">
                <a:solidFill>
                  <a:prstClr val="black">
                    <a:lumMod val="75000"/>
                    <a:lumOff val="25000"/>
                  </a:prstClr>
                </a:solidFill>
                <a:latin typeface="Calibri"/>
                <a:hlinkClick r:id="rId3"/>
              </a:rPr>
              <a:t>picture24gallery.blogspot.gr</a:t>
            </a:r>
            <a:endParaRPr lang="el-GR" sz="1200" dirty="0">
              <a:solidFill>
                <a:prstClr val="black">
                  <a:lumMod val="75000"/>
                  <a:lumOff val="25000"/>
                </a:prstClr>
              </a:solidFill>
              <a:latin typeface="Calibri"/>
            </a:endParaRPr>
          </a:p>
        </p:txBody>
      </p:sp>
      <p:sp>
        <p:nvSpPr>
          <p:cNvPr id="7" name="Ορθογώνιο 6"/>
          <p:cNvSpPr/>
          <p:nvPr/>
        </p:nvSpPr>
        <p:spPr>
          <a:xfrm>
            <a:off x="1187624" y="5384318"/>
            <a:ext cx="7458870" cy="461665"/>
          </a:xfrm>
          <a:prstGeom prst="rect">
            <a:avLst/>
          </a:prstGeom>
        </p:spPr>
        <p:txBody>
          <a:bodyPr wrap="square">
            <a:spAutoFit/>
          </a:bodyPr>
          <a:lstStyle/>
          <a:p>
            <a:r>
              <a:rPr lang="el-GR" sz="2400" b="1" dirty="0">
                <a:solidFill>
                  <a:srgbClr val="820000"/>
                </a:solidFill>
                <a:latin typeface="Calibri"/>
              </a:rPr>
              <a:t>Πως θα χαρακτηρίζατε τη σχέση δασκάλας και μητέρας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24279096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0cd9871cdabebdd43487b83a435211d7b6dfac"/>
  <p:tag name="ISPRING_RESOURCE_PATHS_HASH_PRESENTER" val="1951b281cb97cca58c3b610cc83b51b5e4e2219"/>
</p:tagLst>
</file>

<file path=ppt/theme/theme1.xml><?xml version="1.0" encoding="utf-8"?>
<a:theme xmlns:a="http://schemas.openxmlformats.org/drawingml/2006/main" name="2_OC_template_updated">
  <a:themeElements>
    <a:clrScheme name="Προσαρμοσμένο 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Προσαρμοσμένο 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TotalTime>
  <Words>2978</Words>
  <Application>Microsoft Office PowerPoint</Application>
  <PresentationFormat>On-screen Show (4:3)</PresentationFormat>
  <Paragraphs>350</Paragraphs>
  <Slides>54</Slides>
  <Notes>13</Notes>
  <HiddenSlides>0</HiddenSlides>
  <MMClips>0</MMClips>
  <ScaleCrop>false</ScaleCrop>
  <HeadingPairs>
    <vt:vector size="4" baseType="variant">
      <vt:variant>
        <vt:lpstr>Theme</vt:lpstr>
      </vt:variant>
      <vt:variant>
        <vt:i4>3</vt:i4>
      </vt:variant>
      <vt:variant>
        <vt:lpstr>Slide Titles</vt:lpstr>
      </vt:variant>
      <vt:variant>
        <vt:i4>54</vt:i4>
      </vt:variant>
    </vt:vector>
  </HeadingPairs>
  <TitlesOfParts>
    <vt:vector size="57" baseType="lpstr">
      <vt:lpstr>2_OC_template_updated</vt:lpstr>
      <vt:lpstr>OC_template_updated</vt:lpstr>
      <vt:lpstr>1_OC_template_updated</vt:lpstr>
      <vt:lpstr>Αρχές Οργάνωσης Παιδαγωγικής Πράξης Ι (Ε)</vt:lpstr>
      <vt:lpstr>Διερεύνηση απόψεων 1</vt:lpstr>
      <vt:lpstr>Ρόλος και στάση του παιδαγωγού (1 από 5) </vt:lpstr>
      <vt:lpstr>Ρόλος και στάση του παιδαγωγού (2 από 5) </vt:lpstr>
      <vt:lpstr>Ρόλος και στάση του παιδαγωγού (3 από 5) </vt:lpstr>
      <vt:lpstr>Ρόλος και στάση του παιδαγωγού (4 από 5) </vt:lpstr>
      <vt:lpstr>Ρόλος και στάση του παιδαγωγού (5 από 5) </vt:lpstr>
      <vt:lpstr>Σχέση οικογένειας - παιδικού σταθμού  (1 από 4)</vt:lpstr>
      <vt:lpstr>Σχέση οικογένειας - παιδικού σταθμού  (2 από 4)</vt:lpstr>
      <vt:lpstr>Σχέση οικογένειας - παιδικού σταθμού  (3 από 4)</vt:lpstr>
      <vt:lpstr>Σχέση οικογένειας - παιδικού σταθμού  (4 από 4)</vt:lpstr>
      <vt:lpstr>Άσκηση 1 - Μελέτη περίπτωσης (1 από 2)</vt:lpstr>
      <vt:lpstr>Άσκηση 1 - Μελέτη περίπτωσης (2 από 2)</vt:lpstr>
      <vt:lpstr>Διερεύνηση απόψεων 2</vt:lpstr>
      <vt:lpstr>Συνεργασία με άλλες ειδικότητες  (1 από 3)</vt:lpstr>
      <vt:lpstr>Συνεργασία με άλλες ειδικότητες  (2 από 3)</vt:lpstr>
      <vt:lpstr>Συνεργασία με άλλες ειδικότητες  (3 από 3)</vt:lpstr>
      <vt:lpstr>Διερεύνηση απόψεων 3</vt:lpstr>
      <vt:lpstr>Τα δικαιώματα των παιδιών (1 από 11)</vt:lpstr>
      <vt:lpstr>Άσκηση 2 - Μελέτη περίπτωσης</vt:lpstr>
      <vt:lpstr>Άσκηση 3 - Μελέτη περίπτωσης</vt:lpstr>
      <vt:lpstr>Τα δικαιώματα των παιδιών (2 από 11)</vt:lpstr>
      <vt:lpstr>Τα δικαιώματα των παιδιών (3 από 11)</vt:lpstr>
      <vt:lpstr>Άσκηση 4 - Μελέτη περίπτωσης (1 από 2)</vt:lpstr>
      <vt:lpstr>Άσκηση 4 - Μελέτη περίπτωσης (2 από 2)</vt:lpstr>
      <vt:lpstr>Τα δικαιώματα των παιδιών (4 από 11)</vt:lpstr>
      <vt:lpstr>Τα δικαιώματα των παιδιών (5 από 11)</vt:lpstr>
      <vt:lpstr>Τα δικαιώματα των παιδιών (6 από 11)</vt:lpstr>
      <vt:lpstr>Τα δικαιώματα των παιδιών (7 από 11)</vt:lpstr>
      <vt:lpstr>Τα δικαιώματα των παιδιών (8 από 11)</vt:lpstr>
      <vt:lpstr>Τα δικαιώματα των παιδιών (9 από 11)</vt:lpstr>
      <vt:lpstr>Τα δικαιώματα των παιδιών (10 από 11)</vt:lpstr>
      <vt:lpstr>Τα δικαιώματα των παιδιών (11 από 11)</vt:lpstr>
      <vt:lpstr>Άσκηση 5 - Μελέτη περίπτωσης</vt:lpstr>
      <vt:lpstr>Συνέπειες μη αποδοχής</vt:lpstr>
      <vt:lpstr>Άσκηση 6 - Μελέτη περίπτωσης</vt:lpstr>
      <vt:lpstr>Διαφύλαξη της υγείας των παιδιών  (1 από 2)</vt:lpstr>
      <vt:lpstr>Διαφύλαξη της υγείας των παιδιών  (2 από 2)</vt:lpstr>
      <vt:lpstr>Διερεύνηση απόψεων 4</vt:lpstr>
      <vt:lpstr>Η τιμωρία ως μέσο διαπαιδαγώγησης;  (1 από 4)</vt:lpstr>
      <vt:lpstr>Η τιμωρία ως μέσο διαπαιδαγώγησης;  (2 από 4)</vt:lpstr>
      <vt:lpstr>Η τιμωρία ως μέσο διαπαιδαγώγησης;  (3 από 4)</vt:lpstr>
      <vt:lpstr>Η τιμωρία ως μέσο διαπαιδαγώγησης;  (4 από 4)</vt:lpstr>
      <vt:lpstr>Αντιμετώπιση συμπεριφορών </vt:lpstr>
      <vt:lpstr>Άσκηση 7- Μελέτη περίπτωσης</vt:lpstr>
      <vt:lpstr>Απορίες;</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48</cp:revision>
  <dcterms:created xsi:type="dcterms:W3CDTF">2013-03-04T13:35:19Z</dcterms:created>
  <dcterms:modified xsi:type="dcterms:W3CDTF">2015-03-02T09:42:29Z</dcterms:modified>
</cp:coreProperties>
</file>