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3"/>
  </p:notesMasterIdLst>
  <p:handoutMasterIdLst>
    <p:handoutMasterId r:id="rId14"/>
  </p:handoutMasterIdLst>
  <p:sldIdLst>
    <p:sldId id="256" r:id="rId3"/>
    <p:sldId id="394" r:id="rId4"/>
    <p:sldId id="395" r:id="rId5"/>
    <p:sldId id="257" r:id="rId6"/>
    <p:sldId id="262" r:id="rId7"/>
    <p:sldId id="264" r:id="rId8"/>
    <p:sldId id="396" r:id="rId9"/>
    <p:sldId id="397" r:id="rId10"/>
    <p:sldId id="266" r:id="rId11"/>
    <p:sldId id="261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3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0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0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8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Ψυχιατρική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l-GR" sz="2800" b="1" dirty="0" smtClean="0"/>
              <a:t>Ενότητα 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Η διαμόρφωση του ψυχισμού </a:t>
            </a:r>
            <a:endParaRPr lang="el-GR" sz="2800" dirty="0"/>
          </a:p>
          <a:p>
            <a:pPr algn="just"/>
            <a:r>
              <a:rPr lang="el-GR" sz="2800" dirty="0"/>
              <a:t>	(Στάδια ψυχοκινητικής εξέλιξης)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Ευάγγελος Γ. Παπαγεωργίου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242578"/>
              </p:ext>
            </p:extLst>
          </p:nvPr>
        </p:nvGraphicFramePr>
        <p:xfrm>
          <a:off x="215516" y="764704"/>
          <a:ext cx="8712968" cy="511946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40412"/>
                <a:gridCol w="1788741"/>
                <a:gridCol w="1739297"/>
                <a:gridCol w="1772259"/>
                <a:gridCol w="98886"/>
                <a:gridCol w="1673373"/>
              </a:tblGrid>
              <a:tr h="64807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effectLst/>
                        </a:rPr>
                        <a:t>Σχηματική σχέση μεταξύ ψυχιατρικής διάγνωσης - φάσης ψυχοκινητικής εξέλιξης επικρατούσας ψυχικής δομής - κυριότερων μηχανισμών άμυνας και ποιότητας άγχους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20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20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20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20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Ψυχιατρική διάγνωση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Φάση ψυχοκινητικής</a:t>
                      </a:r>
                      <a:endParaRPr lang="el-GR" sz="1800" spc="55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25" dirty="0" smtClean="0">
                          <a:effectLst/>
                        </a:rPr>
                        <a:t>εξέλιξης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err="1">
                          <a:effectLst/>
                        </a:rPr>
                        <a:t>Επικρ</a:t>
                      </a:r>
                      <a:r>
                        <a:rPr lang="el-GR" sz="1800" spc="25" dirty="0" smtClean="0">
                          <a:effectLst/>
                        </a:rPr>
                        <a:t>. ψυχική</a:t>
                      </a:r>
                      <a:endParaRPr lang="el-GR" sz="1800" spc="55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25" dirty="0" smtClean="0">
                          <a:effectLst/>
                        </a:rPr>
                        <a:t>δομή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Κυριότεροι μηχανισμοί</a:t>
                      </a:r>
                      <a:endParaRPr lang="el-GR" sz="1800" spc="55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25" dirty="0" smtClean="0">
                          <a:effectLst/>
                        </a:rPr>
                        <a:t>άμυνας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25" dirty="0" smtClean="0">
                          <a:effectLst/>
                        </a:rPr>
                        <a:t>Ποιότητα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25" dirty="0" smtClean="0">
                          <a:effectLst/>
                        </a:rPr>
                        <a:t>άγχους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Ψυχώσεις</a:t>
                      </a:r>
                      <a:r>
                        <a:rPr lang="el-GR" sz="1800" spc="25" baseline="0" dirty="0" smtClean="0">
                          <a:effectLst/>
                        </a:rPr>
                        <a:t> </a:t>
                      </a:r>
                      <a:r>
                        <a:rPr lang="el-GR" sz="1800" spc="25" dirty="0" smtClean="0">
                          <a:effectLst/>
                        </a:rPr>
                        <a:t>(όχι οργανι­κής αιτιο­λογίας)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25" dirty="0">
                          <a:effectLst/>
                        </a:rPr>
                        <a:t>Στοματική </a:t>
                      </a:r>
                      <a:r>
                        <a:rPr lang="el-GR" sz="1800" spc="25" dirty="0" smtClean="0">
                          <a:effectLst/>
                        </a:rPr>
                        <a:t>ή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25" dirty="0" smtClean="0">
                          <a:effectLst/>
                        </a:rPr>
                        <a:t>Ναρκισσιστική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ΑΥΤΌ σύγκρουση με</a:t>
                      </a:r>
                      <a:endParaRPr lang="el-GR" sz="1800" spc="55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πραγματικό­τητα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err="1">
                          <a:effectLst/>
                        </a:rPr>
                        <a:t>Αρνηση</a:t>
                      </a:r>
                      <a:r>
                        <a:rPr lang="el-GR" sz="1800" spc="25" dirty="0">
                          <a:effectLst/>
                        </a:rPr>
                        <a:t> - </a:t>
                      </a:r>
                      <a:r>
                        <a:rPr lang="el-GR" sz="1800" spc="25" dirty="0" smtClean="0">
                          <a:effectLst/>
                        </a:rPr>
                        <a:t>διχα­σμός (αρχαϊκή</a:t>
                      </a:r>
                      <a:endParaRPr lang="el-GR" sz="1800" spc="55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err="1" smtClean="0">
                          <a:effectLst/>
                        </a:rPr>
                        <a:t>είδωλοποίηση</a:t>
                      </a:r>
                      <a:r>
                        <a:rPr lang="el-GR" sz="1800" spc="25" dirty="0" smtClean="0">
                          <a:effectLst/>
                        </a:rPr>
                        <a:t>)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25" dirty="0" smtClean="0">
                          <a:effectLst/>
                        </a:rPr>
                        <a:t>Υπαρξιακό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25" dirty="0" smtClean="0">
                          <a:effectLst/>
                        </a:rPr>
                        <a:t>άγχος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Οριακές προσωπι­κότητες</a:t>
                      </a:r>
                      <a:endParaRPr lang="el-GR" sz="1800" spc="55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25" dirty="0" smtClean="0">
                          <a:effectLst/>
                        </a:rPr>
                        <a:t>(Borderline)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>
                          <a:effectLst/>
                        </a:rPr>
                        <a:t>Τέλος </a:t>
                      </a:r>
                      <a:r>
                        <a:rPr lang="el-GR" sz="1800" spc="25" dirty="0" smtClean="0">
                          <a:effectLst/>
                        </a:rPr>
                        <a:t>στομα­τικής ή</a:t>
                      </a:r>
                      <a:endParaRPr lang="el-GR" sz="1800" spc="55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Ναρκισσιστικής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25" dirty="0">
                          <a:effectLst/>
                        </a:rPr>
                        <a:t>Ιδανικό </a:t>
                      </a:r>
                      <a:r>
                        <a:rPr lang="el-GR" sz="1800" spc="25" dirty="0" smtClean="0">
                          <a:effectLst/>
                        </a:rPr>
                        <a:t>ΕΓΩ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σύγκρουση με</a:t>
                      </a:r>
                      <a:endParaRPr lang="el-GR" sz="1800" spc="55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55" dirty="0" smtClean="0">
                          <a:effectLst/>
                        </a:rPr>
                        <a:t>Α</a:t>
                      </a:r>
                      <a:r>
                        <a:rPr lang="el-GR" sz="1800" spc="25" dirty="0" smtClean="0">
                          <a:effectLst/>
                        </a:rPr>
                        <a:t>ΥΤΟ - </a:t>
                      </a:r>
                      <a:r>
                        <a:rPr lang="el-GR" sz="1800" spc="25" dirty="0" err="1" smtClean="0">
                          <a:effectLst/>
                        </a:rPr>
                        <a:t>Πραγματικ</a:t>
                      </a:r>
                      <a:r>
                        <a:rPr lang="el-GR" sz="1800" spc="25" dirty="0" smtClean="0">
                          <a:effectLst/>
                        </a:rPr>
                        <a:t>.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>
                          <a:effectLst/>
                        </a:rPr>
                        <a:t>Ίδιο με </a:t>
                      </a:r>
                      <a:r>
                        <a:rPr lang="el-GR" sz="1800" spc="25" dirty="0" smtClean="0">
                          <a:effectLst/>
                        </a:rPr>
                        <a:t>μειωμένη ένταση και</a:t>
                      </a:r>
                      <a:endParaRPr lang="el-GR" sz="1800" spc="55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­ικανότητα αμφιθυμίας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Άγχος απώ­λειας αντικειμένου</a:t>
                      </a:r>
                      <a:endParaRPr lang="el-GR" sz="1800" spc="55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αγάπης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25" dirty="0" smtClean="0">
                          <a:effectLst/>
                        </a:rPr>
                        <a:t>Νευρώσεις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l-GR" sz="1800" spc="25" dirty="0" err="1" smtClean="0">
                          <a:effectLst/>
                        </a:rPr>
                        <a:t>Ιδεοψυχανα</a:t>
                      </a:r>
                      <a:r>
                        <a:rPr lang="el-GR" sz="1800" spc="25" dirty="0" smtClean="0">
                          <a:effectLst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err="1" smtClean="0">
                          <a:effectLst/>
                        </a:rPr>
                        <a:t>γκαστική</a:t>
                      </a:r>
                      <a:endParaRPr lang="el-GR" sz="1800" spc="55" dirty="0" smtClean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25" dirty="0">
                          <a:effectLst/>
                        </a:rPr>
                        <a:t>Πρωκτική </a:t>
                      </a:r>
                      <a:r>
                        <a:rPr lang="el-GR" sz="1800" spc="25" dirty="0" smtClean="0">
                          <a:effectLst/>
                        </a:rPr>
                        <a:t>ή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ψυχαναγκαστική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ΥΠΕΡΕΓΩ σύγκρουση με</a:t>
                      </a:r>
                      <a:endParaRPr lang="el-GR" sz="1800" spc="55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55" dirty="0" smtClean="0">
                          <a:effectLst/>
                        </a:rPr>
                        <a:t>ΑΥΤΟ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>
                          <a:effectLst/>
                        </a:rPr>
                        <a:t>Μόνωση, </a:t>
                      </a:r>
                      <a:r>
                        <a:rPr lang="el-GR" sz="1800" spc="25" dirty="0" err="1" smtClean="0">
                          <a:effectLst/>
                        </a:rPr>
                        <a:t>ενδοβολή</a:t>
                      </a:r>
                      <a:r>
                        <a:rPr lang="el-GR" sz="1800" spc="25" dirty="0" smtClean="0">
                          <a:effectLst/>
                        </a:rPr>
                        <a:t>, υπεραναπλήρωση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Άγχος τιμωρίας φοβικού χαρακτήρα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2. Υστερική</a:t>
                      </a:r>
                      <a:endParaRPr lang="el-GR" sz="1800" spc="55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νεύρωση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­Φαλλική ή Οιδιπόδεια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ΥΠΕΡΕΓΩ σύγκρουση με</a:t>
                      </a:r>
                      <a:endParaRPr lang="el-GR" sz="1800" spc="55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spc="55" dirty="0" smtClean="0">
                          <a:effectLst/>
                        </a:rPr>
                        <a:t>ΑΥΤΟ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81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Εκλογίκευση,</a:t>
                      </a:r>
                    </a:p>
                    <a:p>
                      <a:pPr marL="381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Εξιδανίκευση, </a:t>
                      </a:r>
                    </a:p>
                    <a:p>
                      <a:pPr marL="381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ταύτιση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 gridSpan="2">
                  <a:txBody>
                    <a:bodyPr/>
                    <a:lstStyle/>
                    <a:p>
                      <a:pPr marL="381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spc="25" dirty="0" smtClean="0">
                          <a:effectLst/>
                        </a:rPr>
                        <a:t>Άγχος τιμωρίας φοβικού χαρακτήρα</a:t>
                      </a:r>
                      <a:endParaRPr lang="el-GR" sz="1800" spc="55" dirty="0">
                        <a:effectLst/>
                        <a:latin typeface="Segoe UI"/>
                        <a:ea typeface="Segoe UI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16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Ναρκισσιστικό στάδιο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συμπεριφορά ανάλογα με τις ανάγκες του </a:t>
            </a:r>
          </a:p>
          <a:p>
            <a:r>
              <a:rPr lang="el-GR" sz="2400" dirty="0" smtClean="0"/>
              <a:t>διαχωρισμός των αντικειμένων σε "καλά" και "κακά" </a:t>
            </a:r>
          </a:p>
          <a:p>
            <a:r>
              <a:rPr lang="el-GR" sz="2400" dirty="0" smtClean="0"/>
              <a:t>αδυναμία σταθερών συναισθηματικών επενδύσεων </a:t>
            </a:r>
          </a:p>
          <a:p>
            <a:r>
              <a:rPr lang="el-GR" sz="2400" dirty="0" smtClean="0"/>
              <a:t>ασαφή ή κατηργημένα όρια του ΕΓΩ </a:t>
            </a:r>
          </a:p>
          <a:p>
            <a:r>
              <a:rPr lang="el-GR" sz="2400" dirty="0" smtClean="0"/>
              <a:t>αυξημένη διαισθητική επικοινωνία </a:t>
            </a:r>
          </a:p>
          <a:p>
            <a:r>
              <a:rPr lang="el-GR" sz="2400" dirty="0" smtClean="0"/>
              <a:t>αξιολόγηση του μέρους έναντι του όλου </a:t>
            </a:r>
          </a:p>
          <a:p>
            <a:r>
              <a:rPr lang="el-GR" sz="2400" dirty="0" smtClean="0"/>
              <a:t>πρώιμες μορφές εξιδανίκευσης και απομυθοποίησης </a:t>
            </a:r>
          </a:p>
          <a:p>
            <a:r>
              <a:rPr lang="el-GR" sz="2400" dirty="0" smtClean="0"/>
              <a:t>άρνηση της πραγματικότητας υπό πιεστικές συνθήκες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98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Γ. Παπαγεωργίου 2014. Ευάγγελος Γ. Παπαγεωργίου 2014. «Ψυχιατρική. Ενότητα 5: Η διαμόρφωση του ψυχισμού </a:t>
            </a:r>
            <a:r>
              <a:rPr lang="el-GR" sz="2000" dirty="0" smtClean="0"/>
              <a:t>(</a:t>
            </a:r>
            <a:r>
              <a:rPr lang="el-GR" sz="2000" dirty="0"/>
              <a:t>Στάδια ψυχοκινητικής εξέλιξης</a:t>
            </a:r>
            <a:r>
              <a:rPr lang="el-GR" sz="2000" dirty="0" smtClean="0"/>
              <a:t>)»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3c3c64f3a67629523e461d256a0ab3042c43a6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764</Words>
  <Application>Microsoft Office PowerPoint</Application>
  <PresentationFormat>Προβολή στην οθόνη (4:3)</PresentationFormat>
  <Paragraphs>126</Paragraphs>
  <Slides>10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2" baseType="lpstr">
      <vt:lpstr>OC_template_updated</vt:lpstr>
      <vt:lpstr>1_OC_template_updated</vt:lpstr>
      <vt:lpstr>Ψυχιατρική</vt:lpstr>
      <vt:lpstr>Παρουσίαση του PowerPoint</vt:lpstr>
      <vt:lpstr>Ναρκισσιστικό στάδιο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161</cp:revision>
  <dcterms:created xsi:type="dcterms:W3CDTF">2013-03-04T13:35:19Z</dcterms:created>
  <dcterms:modified xsi:type="dcterms:W3CDTF">2015-08-28T10:29:31Z</dcterms:modified>
</cp:coreProperties>
</file>