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78"/>
  </p:notesMasterIdLst>
  <p:handoutMasterIdLst>
    <p:handoutMasterId r:id="rId7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257" r:id="rId71"/>
    <p:sldId id="262" r:id="rId72"/>
    <p:sldId id="264" r:id="rId73"/>
    <p:sldId id="334" r:id="rId74"/>
    <p:sldId id="335" r:id="rId75"/>
    <p:sldId id="266" r:id="rId76"/>
    <p:sldId id="261" r:id="rId77"/>
  </p:sldIdLst>
  <p:sldSz cx="9144000" cy="6858000" type="screen4x3"/>
  <p:notesSz cx="7104063" cy="10234613"/>
  <p:custDataLst>
    <p:tags r:id="rId8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C00000"/>
    <a:srgbClr val="CC3300"/>
    <a:srgbClr val="333399"/>
    <a:srgbClr val="454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8" d="100"/>
          <a:sy n="118" d="100"/>
        </p:scale>
        <p:origin x="-16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45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AF0CA3-9634-45AD-ADDD-C4F45A82948E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6E46F-7C3E-4405-B299-A7B9CA353B28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76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4E064-5905-4E87-9262-70388F1BB200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86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336EC-34E6-4430-8827-21B813805F4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4A3EF-70D1-4765-906B-073400ADDB45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33EC7-0113-4596-8AF0-3B042429A4E0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3FE-8C6D-44E0-97C1-2484DEAC8D10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9A46B-B299-411F-99C7-2F11F3B166E8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94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17C51-7359-4CB7-A917-3F55CBC06CE0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CD0B-F69C-43F3-9F30-05AA63BF37B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7C7E3C-CB1F-4BD7-B34F-79EDB386AC55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11905-B1AD-45A1-945F-581C70C9307E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35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92D-F47E-4908-AB67-64683E70CBD3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c/Lupus_facial_rash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ermatlas.med.jhmi.edu/derm/IndexDisplay.cfm?ImageID=213380168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dermnet.com/Raynaud-Disease/picture/144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dermnet.com/Raynaud-Disease/picture/1448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mnet.com/Crest-Syndrome/picture/1405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antibodypatterns.com/images/Hom_Mitotic.jpg" TargetMode="External"/><Relationship Id="rId5" Type="http://schemas.openxmlformats.org/officeDocument/2006/relationships/image" Target="../media/image23.jpeg"/><Relationship Id="rId4" Type="http://schemas.openxmlformats.org/officeDocument/2006/relationships/image" Target="http://www.antibodypatterns.com/images/Hom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antibodypatterns.com/images/CM_mitotic.jpg" TargetMode="External"/><Relationship Id="rId5" Type="http://schemas.openxmlformats.org/officeDocument/2006/relationships/image" Target="../media/image31.jpeg"/><Relationship Id="rId4" Type="http://schemas.openxmlformats.org/officeDocument/2006/relationships/image" Target="http://www.antibodypatterns.com/images/CM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antibodypatterns.com/images/CSP_Mitotic.jpg" TargetMode="External"/><Relationship Id="rId5" Type="http://schemas.openxmlformats.org/officeDocument/2006/relationships/image" Target="../media/image35.jpeg"/><Relationship Id="rId4" Type="http://schemas.openxmlformats.org/officeDocument/2006/relationships/image" Target="http://www.antibodypatterns.com/images/CSP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icroscopeinternational.com/Labomed-Lx400-Fluorescence-Microscope-Ser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microscopeinternational.com/image/cache/data/Products/VG1482FLi-500x500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20466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Ανοσοφθορισμός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820000"/>
                </a:solidFill>
              </a:rPr>
              <a:t>Mερικά από τα αυτο-αντισώματα που </a:t>
            </a:r>
            <a:r>
              <a:rPr lang="el-GR" sz="2800" dirty="0" smtClean="0">
                <a:solidFill>
                  <a:srgbClr val="820000"/>
                </a:solidFill>
              </a:rPr>
              <a:t>ανιχνεύονται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83615-46AD-418D-B62A-2B100A5B9522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38115"/>
              </p:ext>
            </p:extLst>
          </p:nvPr>
        </p:nvGraphicFramePr>
        <p:xfrm>
          <a:off x="143508" y="548680"/>
          <a:ext cx="8856984" cy="6157793"/>
        </p:xfrm>
        <a:graphic>
          <a:graphicData uri="http://schemas.openxmlformats.org/drawingml/2006/table">
            <a:tbl>
              <a:tblPr/>
              <a:tblGrid>
                <a:gridCol w="1386578"/>
                <a:gridCol w="3813089"/>
                <a:gridCol w="3657317"/>
              </a:tblGrid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APL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Αντιφωσφολιπιδικά αντισώματα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Αντιφωσφολιπιδικό σύνδρομο (APL)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Aντισυγκολλητίνες λύκου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Αντιφωσφολιπιδικό σύνδρομο (APL)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ICA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νησιδίων παγκρέατος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Ινσουλινοεξαρτώμενος διαβήτης τύπου 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CF-ICA</a:t>
                      </a:r>
                      <a:endParaRPr kumimoji="0" lang="el-G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ICA που συνδέουν συμπλήρωμα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Ινσουλινοεξαρτώμενος διαβήτης  τύπου 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SMA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λείων μυϊκών ινών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Hπατίτιδα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LMA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μεμβράνης ηπατοκυττάρων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πατίτιδα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Anti-LKM-1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Μικροσωμιακό αντιγόνο ήπατος-νεφρού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πατίτιδα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Anti LC-1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διαλυτού αντιγόνου 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Hπατίτιδα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AMA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Αντιμιτοχονδριακά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Πρωτοπαθής χολική κύρωση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PBC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ρετικουλίνης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Κοιλιοκάκη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(CD)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ενδομύιου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Κοιλιοκάκη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(CD)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IFA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ενδογενούς παράγοντα IFA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Kακοήθη μεγαλοβλαστική αναιμία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PCA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τοιχωματικών κυττάρων στομάχου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Kακοήθη μεγαλοβλαστική αναιμία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aCL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καρδιολιπίνης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ΣΕΛ, APL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ANCA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κυτταροπλασματικών αντιγόνων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Κοκκιωμάτωση Wegener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ουδετεροφίλων 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Churg-Strauss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p-ANCA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μυελουπεροξειδάσης (MPO)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Churg-Strauss, διάφορες αγγειίτιδες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c-ANCA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πρωτεινάσης-3 (PR3)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Κοκκιωμάτωση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Wegener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anti-GAD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Εναντι αποκαρβοξυλάσης του GAD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Νευρολογικές παθήσεις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Anti-AchR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Έναντι νευρομυικής σύναψης – αντι-AchR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Mυασθένεια Gravis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ΑΘΑ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Αντιθυρεοειδικά αντισώματα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Nόσοι θυρεοειδούς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anti-TG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Αντιθυρεοσφαιρίνη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Hashimoto 40-70%, Graves 20-40%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αντι-ΤPO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Αντιθυρεοειδική υπεροξειδάση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Hashimoto 50-80%, Graves 50-80%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Anti-MAG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Αντινευρωνικά αντισώματα αντι-ΜAG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Σφαιρινοπάθεια IgM, Περιφερική νευροπάθεια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Anti-GM1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Αντινευρωνικά αντισώματα αντι-ΜAG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Σύνδρομο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Guillain-Barre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Anti-GQib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Αντινευρωνικά αντισώματα αντι-ΜAG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Σύνδρομο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Miller Fisher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Αντι-Ηu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Αντινευρωνικά αντισώματα αντι-Hu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Μικροκυτταρικός καρκίνος πνεύμονα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Anti-Yo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Αντινευρωνικά αντισώματα αντι-Yo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Καρκίνος ωοθηκών και μαστού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Anti-Ri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Αντινευρωνικά αντισώματα - αντι-Ri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Καρκίνος μαστού, πνεύμονα, νευροβλάστωμα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22" marR="4522" marT="452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5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Lupus facial ras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2071688"/>
            <a:ext cx="3571875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1428750" y="5429250"/>
            <a:ext cx="6286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20000"/>
                </a:solidFill>
                <a:latin typeface="+mn-lt"/>
                <a:cs typeface="+mn-cs"/>
              </a:rPr>
              <a:t>Συστηματικός ερυθηματώδης λύκος (ΣΕΛ)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Αντιπυρηνικά αντισώματα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n-US" dirty="0">
                <a:solidFill>
                  <a:srgbClr val="820000"/>
                </a:solidFill>
              </a:rPr>
              <a:t>Antinuclear antibodies (ANA</a:t>
            </a:r>
            <a:r>
              <a:rPr lang="en-US" dirty="0" smtClean="0">
                <a:solidFill>
                  <a:srgbClr val="820000"/>
                </a:solidFill>
              </a:rPr>
              <a:t>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333D2-62B2-402E-A84F-4BC4689E2D35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53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Συστηματικός ερυθηματώδης </a:t>
            </a:r>
            <a:r>
              <a:rPr lang="el-GR" dirty="0" smtClean="0">
                <a:solidFill>
                  <a:srgbClr val="820000"/>
                </a:solidFill>
              </a:rPr>
              <a:t>λύκος</a:t>
            </a:r>
            <a:r>
              <a:rPr lang="en-US" dirty="0" smtClean="0">
                <a:solidFill>
                  <a:srgbClr val="820000"/>
                </a:solidFill>
              </a:rPr>
              <a:t> </a:t>
            </a:r>
            <a:r>
              <a:rPr lang="el-GR" dirty="0" smtClean="0">
                <a:solidFill>
                  <a:srgbClr val="820000"/>
                </a:solidFill>
              </a:rPr>
              <a:t/>
            </a:r>
            <a:br>
              <a:rPr lang="el-GR" dirty="0" smtClean="0">
                <a:solidFill>
                  <a:srgbClr val="820000"/>
                </a:solidFill>
              </a:rPr>
            </a:br>
            <a:r>
              <a:rPr lang="en-US" sz="3100" b="0" dirty="0" smtClean="0">
                <a:solidFill>
                  <a:srgbClr val="820000"/>
                </a:solidFill>
              </a:rPr>
              <a:t>(</a:t>
            </a:r>
            <a:r>
              <a:rPr lang="el-GR" sz="3100" b="0" dirty="0" smtClean="0">
                <a:solidFill>
                  <a:srgbClr val="820000"/>
                </a:solidFill>
              </a:rPr>
              <a:t>1 από 2)</a:t>
            </a:r>
            <a:endParaRPr lang="el-GR" b="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2F7C1-ABE3-4654-8405-70D36A69E4A8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23555" name="Picture 2" descr="lupus fo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1428750"/>
            <a:ext cx="66675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Συστηματικός ερυθηματώδης </a:t>
            </a:r>
            <a:r>
              <a:rPr lang="el-GR" dirty="0" smtClean="0"/>
              <a:t>λύκος</a:t>
            </a:r>
            <a:br>
              <a:rPr lang="el-GR" dirty="0" smtClean="0"/>
            </a:br>
            <a:r>
              <a:rPr lang="en-US" sz="3100" b="0" dirty="0" smtClean="0">
                <a:solidFill>
                  <a:prstClr val="black"/>
                </a:solidFill>
              </a:rPr>
              <a:t>(</a:t>
            </a:r>
            <a:r>
              <a:rPr lang="el-GR" sz="3100" b="0" dirty="0" smtClean="0">
                <a:solidFill>
                  <a:prstClr val="black"/>
                </a:solidFill>
              </a:rPr>
              <a:t>2 </a:t>
            </a:r>
            <a:r>
              <a:rPr lang="el-GR" sz="3100" b="0" dirty="0">
                <a:solidFill>
                  <a:prstClr val="black"/>
                </a:solidFill>
              </a:rPr>
              <a:t>από 2)</a:t>
            </a:r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809-9325-4125-B363-1584312EA276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24579" name="Picture 4" descr="lupus ras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01" y="1643063"/>
            <a:ext cx="32861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lupus ras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643063"/>
            <a:ext cx="435768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2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Φαινόμενο </a:t>
            </a:r>
            <a:r>
              <a:rPr lang="en-US" dirty="0" smtClean="0">
                <a:solidFill>
                  <a:srgbClr val="820000"/>
                </a:solidFill>
              </a:rPr>
              <a:t>Raynaud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40791-5D36-450C-B635-4D9C634C7F35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25603" name="Picture 2" descr="Raynaud Disea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" y="1857375"/>
            <a:ext cx="39290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Raynaud Diseas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7" y="1857375"/>
            <a:ext cx="38576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2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Σκληρόδερμα </a:t>
            </a:r>
            <a:r>
              <a:rPr lang="en-US" dirty="0" smtClean="0">
                <a:solidFill>
                  <a:srgbClr val="820000"/>
                </a:solidFill>
              </a:rPr>
              <a:t>CREST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A22B5-10A7-49E3-B6B1-8839045579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26627" name="Picture 2" descr="Crest Syndro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56" y="2705481"/>
            <a:ext cx="45767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Crest Syndrom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888" y="1705356"/>
            <a:ext cx="2667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Σύνδρομο </a:t>
            </a:r>
            <a:r>
              <a:rPr lang="en-US" dirty="0" smtClean="0">
                <a:solidFill>
                  <a:srgbClr val="820000"/>
                </a:solidFill>
              </a:rPr>
              <a:t>Sjögren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AA0AB-B1C8-4CBE-B667-40FAABC43A7D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27651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2286000"/>
            <a:ext cx="63023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5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820000"/>
                </a:solidFill>
              </a:rPr>
              <a:t>Φθορισμός σε υπόστρωμα </a:t>
            </a:r>
            <a:r>
              <a:rPr lang="en-US" dirty="0" smtClean="0">
                <a:solidFill>
                  <a:srgbClr val="820000"/>
                </a:solidFill>
              </a:rPr>
              <a:t>HEP-2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2300F-AE8C-455B-B7B2-844C4E99D9A9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53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Αντιγόνα σε Hep-2 για </a:t>
            </a:r>
            <a:r>
              <a:rPr lang="el-GR" dirty="0">
                <a:solidFill>
                  <a:srgbClr val="820000"/>
                </a:solidFill>
              </a:rPr>
              <a:t>ΑΝΑ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AB0AA-8C0F-4622-91D5-967DDD1271E5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87736"/>
              </p:ext>
            </p:extLst>
          </p:nvPr>
        </p:nvGraphicFramePr>
        <p:xfrm>
          <a:off x="214313" y="980729"/>
          <a:ext cx="8715375" cy="585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7407"/>
                <a:gridCol w="1584176"/>
                <a:gridCol w="2520280"/>
                <a:gridCol w="2773512"/>
              </a:tblGrid>
              <a:tr h="41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Αντιγόνα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Συμβολική ονομασία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Πάθηση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Εικόνα Έμμεσου Ανοσοφθορισμού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820000"/>
                    </a:solidFill>
                  </a:tcPr>
                </a:tc>
              </a:tr>
              <a:tr h="1047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Ιστόνες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Η4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Φαρμακευτικός λύκος (95 - 100%)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ΣΕΛ (30–50%)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Ρευματοειδή αρθρίτιδα (15–20%)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Διάχυτος ομοιογενής φθορισμός πυρήνα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18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Smith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ΣΕΛ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– 30%)</a:t>
                      </a:r>
                      <a:endParaRPr kumimoji="0" lang="el-G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Φαινόμενο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Raynaud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Αδρός ή λεπτός στικτός φθορισμός πυρήνα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28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Ριβονουκλεοπρωτεΐνη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snU1-RNP (RNP70, RNPA, RNPC)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‘Ήπιος ΣΕΛ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Σκληρόδερμα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Σύνδρομο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Sj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gren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Αδρός ή λεπτός στικτός φθορισμός πυρήνα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18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Sj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gren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SSA/Ro, SSB/La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ΣΕΛ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Σύνδρομο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Sj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gren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Αδρός ή λεπτός στικτός φθορισμός πυρήνα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28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Σκληρόδερμα 70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Scl-70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Σκληρόδερμα (20-60%)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Φαινόμενο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Raynaud </a:t>
                      </a:r>
                      <a:endParaRPr kumimoji="0" lang="el-G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Σύνδρομο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Sj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gren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Αδρός ή λεπτός στικτός φθορισμός πυρήνα ή πυρηνισκικός φθορισμός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28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John 1 (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συνθετάση ιστιδυλ-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tRNA)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Jo-1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Πολυμυοσίτιδα (30%)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Αδρός ή λεπτός στικτός φθορισμός πυρήνα ή περιφερικός φθορισμός 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2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Αντικεντρομεριδιακά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ACA (CENP-A, CENP-B, CENP-C)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Σκληρόδερμα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CREST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Λεπτός στικτός φθορισμός πυρήνα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18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Διπλή έλικα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DNA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ds-DNA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ΣΕΛ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Διάχυτος ομοιογενής φθορισμός πυρήνα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1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524000" y="3343275"/>
          <a:ext cx="6096000" cy="1714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latin typeface="Calibri"/>
                        <a:ea typeface="Calibri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latin typeface="Calibri"/>
                        <a:ea typeface="Calibri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25" name="Picture 2" descr="http://www.antibodypatterns.com/images/Hom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500563"/>
            <a:ext cx="1717746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" descr="http://www.antibodypatterns.com/images/Hom_Mitotic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4500563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1357313"/>
            <a:ext cx="45243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Ομοιογενής φθορισμός πυρήνα </a:t>
            </a:r>
            <a:br>
              <a:rPr lang="el-GR" sz="3600" dirty="0">
                <a:solidFill>
                  <a:srgbClr val="820000"/>
                </a:solidFill>
              </a:rPr>
            </a:br>
            <a:r>
              <a:rPr lang="el-GR" sz="3200" b="0" dirty="0">
                <a:solidFill>
                  <a:srgbClr val="820000"/>
                </a:solidFill>
              </a:rPr>
              <a:t>(1 από 3)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00DC-7A34-4753-B0CF-0709AB083E82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18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20000"/>
                </a:solidFill>
              </a:rPr>
              <a:t>To </a:t>
            </a:r>
            <a:r>
              <a:rPr lang="el-GR" dirty="0">
                <a:solidFill>
                  <a:srgbClr val="820000"/>
                </a:solidFill>
              </a:rPr>
              <a:t>φαινόμενο του </a:t>
            </a:r>
            <a:r>
              <a:rPr lang="el-GR" dirty="0" smtClean="0">
                <a:solidFill>
                  <a:srgbClr val="820000"/>
                </a:solidFill>
              </a:rPr>
              <a:t>φθορισμού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D8B49-C0C2-414C-AA92-0D85B7CD8953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2214563"/>
            <a:ext cx="6238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Εικόνα 4" descr="HEP-2: homogeneo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060575"/>
            <a:ext cx="42672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Anti Nuclear Antibodies (ANA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2643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Ομοιογενής φθορισμός πυρήνα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sz="3100" b="0" dirty="0">
                <a:solidFill>
                  <a:srgbClr val="820000"/>
                </a:solidFill>
              </a:rPr>
              <a:t>(2 από 3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sz="3100" b="0" dirty="0">
              <a:solidFill>
                <a:srgbClr val="82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AD411-8DFE-4F00-8894-C3938871C869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89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Ομοιογενής φθορισμός πυρήνα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sz="3100" b="0" dirty="0">
                <a:solidFill>
                  <a:srgbClr val="820000"/>
                </a:solidFill>
              </a:rPr>
              <a:t>(3 από 3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sz="3100" b="0" dirty="0">
              <a:solidFill>
                <a:srgbClr val="82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A35DE-3377-4570-8857-916F26A6E842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32771" name="Picture 2" descr="http://www.ii.bham.ac.uk/clinicalimmunology/CISimagelibrary/images/hep203.26355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444" y="1556792"/>
            <a:ext cx="5853112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3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Εικόνα 19" descr="HEP-2: homogeneous/r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357438"/>
            <a:ext cx="290353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Εικόνα 18" descr="HEP-2: homogeneous/r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1928813"/>
            <a:ext cx="427513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Περιφερικός φθορισμός </a:t>
            </a:r>
            <a:r>
              <a:rPr lang="el-GR" dirty="0" smtClean="0">
                <a:solidFill>
                  <a:srgbClr val="820000"/>
                </a:solidFill>
              </a:rPr>
              <a:t>πυρήνα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22F0E-B240-415C-84AA-3EEC2FBB3A5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01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ntibodypatterns.com/images/CM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288" y="4714875"/>
            <a:ext cx="15176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" descr="http://www.antibodypatterns.com/images/CM_mitotic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4714875"/>
            <a:ext cx="143668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571625"/>
            <a:ext cx="32861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Κεντρομεριδιακός φθορισμός πυρήνα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sz="3100" b="0" dirty="0">
                <a:solidFill>
                  <a:srgbClr val="820000"/>
                </a:solidFill>
              </a:rPr>
              <a:t>(1 από 2)</a:t>
            </a:r>
            <a:endParaRPr lang="el-GR" b="0" dirty="0">
              <a:solidFill>
                <a:srgbClr val="82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6DE0D-1FCA-4CE2-9BD7-B834DF30DCF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49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Εικόνα 84" descr="HEp-2: centrom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800" y="1773238"/>
            <a:ext cx="49784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Κεντρομεριδιακός φθορισμός πυρήνα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sz="3100" b="0" dirty="0" smtClean="0">
                <a:solidFill>
                  <a:srgbClr val="820000"/>
                </a:solidFill>
              </a:rPr>
              <a:t>(2 </a:t>
            </a:r>
            <a:r>
              <a:rPr lang="el-GR" sz="3100" b="0" dirty="0">
                <a:solidFill>
                  <a:srgbClr val="820000"/>
                </a:solidFill>
              </a:rPr>
              <a:t>από 2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b="0" dirty="0">
              <a:solidFill>
                <a:srgbClr val="82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CF51-35C6-411B-9557-580CD0EE0278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35844" name="4 - TextBox"/>
          <p:cNvSpPr txBox="1">
            <a:spLocks noChangeArrowheads="1"/>
          </p:cNvSpPr>
          <p:nvPr/>
        </p:nvSpPr>
        <p:spPr bwMode="auto">
          <a:xfrm>
            <a:off x="1187450" y="5516563"/>
            <a:ext cx="7129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b="1" dirty="0">
                <a:solidFill>
                  <a:srgbClr val="820000"/>
                </a:solidFill>
                <a:latin typeface="+mj-lt"/>
              </a:rPr>
              <a:t>Χαρακτηριστικό είναι ότι υπάρχουν πάντα κύτταρα σε μίτωση (μοιάζει με φερμουάρ)</a:t>
            </a:r>
          </a:p>
        </p:txBody>
      </p:sp>
    </p:spTree>
    <p:extLst>
      <p:ext uri="{BB962C8B-B14F-4D97-AF65-F5344CB8AC3E}">
        <p14:creationId xmlns:p14="http://schemas.microsoft.com/office/powerpoint/2010/main" val="4595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ntibodypatterns.com/images/CSP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292600"/>
            <a:ext cx="178593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" descr="http://www.antibodypatterns.com/images/CSP_Mitotic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292600"/>
            <a:ext cx="164306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72819">
            <a:off x="3578225" y="1700213"/>
            <a:ext cx="19161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Ψιλός στικτός κοκκώδης φθορισμός </a:t>
            </a:r>
            <a:r>
              <a:rPr lang="el-GR" dirty="0" smtClean="0">
                <a:solidFill>
                  <a:srgbClr val="820000"/>
                </a:solidFill>
              </a:rPr>
              <a:t>πυρήνα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B3CCE-5A14-4AFE-892A-4D293F06179B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98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Κυτταροπλασματικός </a:t>
            </a:r>
            <a:r>
              <a:rPr lang="el-GR" sz="3600" dirty="0">
                <a:solidFill>
                  <a:srgbClr val="820000"/>
                </a:solidFill>
              </a:rPr>
              <a:t>φθορισμός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13674-06A3-4E74-AA02-08B77B2661B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37891" name="Picture 2" descr="http://www.ii.bham.ac.uk/clinicalimmunology/CISimagelibrary/images/06.155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773238"/>
            <a:ext cx="39036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38163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Content Placeholder 7" descr="Master2009_Εγγραφο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349500"/>
            <a:ext cx="427196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32162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Ριβοσωμικός φθορισμός (αντιγόνο </a:t>
            </a:r>
            <a:r>
              <a:rPr lang="en-US" sz="3600" dirty="0">
                <a:solidFill>
                  <a:srgbClr val="820000"/>
                </a:solidFill>
              </a:rPr>
              <a:t>RNP</a:t>
            </a:r>
            <a:r>
              <a:rPr lang="en-US" sz="3600" dirty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524000" y="3327400"/>
          <a:ext cx="6096000" cy="2019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201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10" marB="9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10" marB="9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78229">
            <a:off x="1011237" y="1851026"/>
            <a:ext cx="2011363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Χονδρός στικτός κοκκώδης φθορισμός </a:t>
            </a:r>
            <a:r>
              <a:rPr lang="el-GR" sz="3600" dirty="0">
                <a:solidFill>
                  <a:srgbClr val="820000"/>
                </a:solidFill>
              </a:rPr>
              <a:t>πυρήνα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F085-0E46-4E0C-9FA4-006537C3A137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39944" name="Picture 2" descr="http://www.ii.bham.ac.uk/clinicalimmunology/CISimagelibrary/images/NMX04.520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4716462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9 - TextBox"/>
          <p:cNvSpPr txBox="1">
            <a:spLocks noChangeArrowheads="1"/>
          </p:cNvSpPr>
          <p:nvPr/>
        </p:nvSpPr>
        <p:spPr bwMode="auto">
          <a:xfrm>
            <a:off x="1067772" y="5732463"/>
            <a:ext cx="7187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820000"/>
                </a:solidFill>
                <a:latin typeface="+mn-lt"/>
              </a:rPr>
              <a:t>Μοιάζει με τον κεντρομεριδιακό αλλά δεν υπάρχουν κύτταρα σε μίτωση</a:t>
            </a:r>
          </a:p>
        </p:txBody>
      </p:sp>
    </p:spTree>
    <p:extLst>
      <p:ext uri="{BB962C8B-B14F-4D97-AF65-F5344CB8AC3E}">
        <p14:creationId xmlns:p14="http://schemas.microsoft.com/office/powerpoint/2010/main" val="31356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Content Placeholder 6" descr="auntitled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4737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20000"/>
                </a:solidFill>
              </a:rPr>
              <a:t>A</a:t>
            </a:r>
            <a:r>
              <a:rPr lang="el-GR" sz="3600" dirty="0">
                <a:solidFill>
                  <a:srgbClr val="820000"/>
                </a:solidFill>
              </a:rPr>
              <a:t>ντιγόνα </a:t>
            </a:r>
            <a:r>
              <a:rPr lang="en-US" sz="3600" dirty="0">
                <a:solidFill>
                  <a:srgbClr val="820000"/>
                </a:solidFill>
              </a:rPr>
              <a:t>PCNA</a:t>
            </a:r>
            <a:endParaRPr lang="el-GR" sz="360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828675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Ο έμμεσος </a:t>
            </a:r>
            <a:r>
              <a:rPr lang="el-GR" dirty="0" smtClean="0">
                <a:solidFill>
                  <a:srgbClr val="820000"/>
                </a:solidFill>
              </a:rPr>
              <a:t>ανοσοφθορισμός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B3952-ADE8-480E-B30E-2E9D2A304E56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3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20000"/>
                </a:solidFill>
              </a:rPr>
              <a:t>Dots</a:t>
            </a:r>
            <a:endParaRPr lang="en-US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3A2AB-300E-45AE-ACEC-85F4472DB548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4" name="Content Placeholder 9" descr="aauntitled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1484313"/>
            <a:ext cx="56896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9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Εικόνα 95" descr="HEp-2: NSP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41449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Εικόνα 94" descr="HEp-2: NSP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42370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Φθορισμός πυρηνιδίου </a:t>
            </a:r>
            <a:r>
              <a:rPr lang="el-GR" sz="3600" dirty="0">
                <a:solidFill>
                  <a:srgbClr val="820000"/>
                </a:solidFill>
              </a:rPr>
              <a:t>πυρήνα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32821-7A14-4B53-815C-27914E079625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49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204864"/>
            <a:ext cx="3714426" cy="1800200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Αλγόριθμος προσδιορισμού ΑΝΑ σε </a:t>
            </a:r>
            <a:r>
              <a:rPr lang="el-GR" sz="3600" dirty="0">
                <a:solidFill>
                  <a:srgbClr val="820000"/>
                </a:solidFill>
              </a:rPr>
              <a:t>Hep-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3BA02-4848-43EF-A22A-90488EB22449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44035" name="2 - Εικόν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970" y="130175"/>
            <a:ext cx="495935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1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Αντιμιτοχονδριακά αντισώματα (ΑΜΑ) σε υπόστρωμα </a:t>
            </a:r>
            <a:r>
              <a:rPr lang="el-GR" sz="3600" dirty="0">
                <a:solidFill>
                  <a:srgbClr val="820000"/>
                </a:solidFill>
              </a:rPr>
              <a:t>Hep-2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10F47-4233-485F-933F-0672DB3B7CEB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492375"/>
            <a:ext cx="35623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1432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5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Φθορισμός σε διαφορετικά </a:t>
            </a:r>
            <a:r>
              <a:rPr lang="el-GR" sz="3600" dirty="0">
                <a:solidFill>
                  <a:srgbClr val="820000"/>
                </a:solidFill>
              </a:rPr>
              <a:t>υποστρώματα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64B58-97F4-40C6-AC21-4E6F2B440D1C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72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rithidia Lucili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2071688"/>
            <a:ext cx="42592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1357313" y="5286375"/>
            <a:ext cx="6715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820000"/>
                </a:solidFill>
                <a:latin typeface="+mn-lt"/>
                <a:cs typeface="+mn-cs"/>
              </a:rPr>
              <a:t>Crithidia lucidiae</a:t>
            </a:r>
            <a:endParaRPr lang="el-GR" sz="2800" b="1" i="1" dirty="0">
              <a:solidFill>
                <a:srgbClr val="820000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Αντισώματα διπλής έλικας DNA</a:t>
            </a:r>
            <a:br>
              <a:rPr lang="el-GR" sz="3600" dirty="0">
                <a:solidFill>
                  <a:srgbClr val="820000"/>
                </a:solidFill>
              </a:rPr>
            </a:br>
            <a:r>
              <a:rPr lang="el-GR" sz="3600" dirty="0">
                <a:solidFill>
                  <a:srgbClr val="820000"/>
                </a:solidFill>
              </a:rPr>
              <a:t>(anti ds-DNA</a:t>
            </a:r>
            <a:r>
              <a:rPr lang="el-GR" sz="3600" dirty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F7D30-E7E6-42DD-B9B8-A72ACEA5B558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33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Αντισώματα διπλής έλικας DNA</a:t>
            </a:r>
            <a:br>
              <a:rPr lang="el-GR" sz="3600" dirty="0">
                <a:solidFill>
                  <a:srgbClr val="820000"/>
                </a:solidFill>
              </a:rPr>
            </a:br>
            <a:r>
              <a:rPr lang="el-GR" sz="3600" dirty="0">
                <a:solidFill>
                  <a:srgbClr val="820000"/>
                </a:solidFill>
              </a:rPr>
              <a:t>ds-DNA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BB762-A471-4E0D-B4CC-646BE747459C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pic>
        <p:nvPicPr>
          <p:cNvPr id="48131" name="Picture 2" descr="http://www.ii.bham.ac.uk/clinicalimmunology/CISimagelibrary/images/dsd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57375"/>
            <a:ext cx="40274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www.ii.bham.ac.uk/clinicalimmunology/CISimagelibrary/images/ns-dsd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42148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500063" y="5429250"/>
            <a:ext cx="8215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20000"/>
                </a:solidFill>
                <a:latin typeface="+mn-lt"/>
                <a:cs typeface="+mn-cs"/>
              </a:rPr>
              <a:t>Αρνητικό αποτέλεσμα                                   Θετικό αποτέλεσμα   </a:t>
            </a:r>
          </a:p>
        </p:txBody>
      </p:sp>
    </p:spTree>
    <p:extLst>
      <p:ext uri="{BB962C8B-B14F-4D97-AF65-F5344CB8AC3E}">
        <p14:creationId xmlns:p14="http://schemas.microsoft.com/office/powerpoint/2010/main" val="9759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-AN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852738"/>
            <a:ext cx="22018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P-AN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137" y="2852738"/>
            <a:ext cx="2294689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2195513" y="5103019"/>
            <a:ext cx="214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20000"/>
                </a:solidFill>
                <a:latin typeface="+mn-lt"/>
                <a:cs typeface="+mn-cs"/>
              </a:rPr>
              <a:t>c-ANCA</a:t>
            </a:r>
            <a:endParaRPr lang="el-GR" b="1" dirty="0">
              <a:solidFill>
                <a:srgbClr val="820000"/>
              </a:solidFill>
              <a:latin typeface="+mn-lt"/>
              <a:cs typeface="+mn-cs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981575" y="5103018"/>
            <a:ext cx="2143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20000"/>
                </a:solidFill>
                <a:latin typeface="+mn-lt"/>
                <a:cs typeface="+mn-cs"/>
              </a:rPr>
              <a:t>p-ANCA</a:t>
            </a:r>
            <a:endParaRPr lang="el-GR" b="1" dirty="0">
              <a:solidFill>
                <a:srgbClr val="820000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Κυτταροπλασματικά αντιγόνα </a:t>
            </a:r>
            <a:r>
              <a:rPr lang="el-GR" sz="3600" dirty="0">
                <a:solidFill>
                  <a:srgbClr val="820000"/>
                </a:solidFill>
              </a:rPr>
              <a:t>ουδετεροφίλων</a:t>
            </a:r>
            <a:r>
              <a:rPr lang="el-GR" sz="3600" dirty="0">
                <a:solidFill>
                  <a:srgbClr val="820000"/>
                </a:solidFill>
              </a:rPr>
              <a:t> </a:t>
            </a:r>
            <a:r>
              <a:rPr lang="en-US" sz="3600" dirty="0">
                <a:solidFill>
                  <a:srgbClr val="820000"/>
                </a:solidFill>
              </a:rPr>
              <a:t>Antinuclear </a:t>
            </a:r>
            <a:r>
              <a:rPr lang="en-US" sz="3600" dirty="0">
                <a:solidFill>
                  <a:srgbClr val="820000"/>
                </a:solidFill>
              </a:rPr>
              <a:t>Cytoplasmatic Antigens (ANCA</a:t>
            </a:r>
            <a:r>
              <a:rPr lang="en-US" sz="3600" dirty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C957-B952-48DB-BBE3-4B7D058CB41E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22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20000"/>
                </a:solidFill>
              </a:rPr>
              <a:t>c –ANCA (1 </a:t>
            </a:r>
            <a:r>
              <a:rPr lang="el-GR" sz="3600" dirty="0">
                <a:solidFill>
                  <a:srgbClr val="820000"/>
                </a:solidFill>
              </a:rPr>
              <a:t>από 2</a:t>
            </a:r>
            <a:r>
              <a:rPr lang="el-GR" sz="3600" dirty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D1335-0B41-4A82-9193-F80715A73268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3651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33099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20000"/>
                </a:solidFill>
              </a:rPr>
              <a:t>c –ANCA (2 </a:t>
            </a:r>
            <a:r>
              <a:rPr lang="el-GR" sz="3600" dirty="0">
                <a:solidFill>
                  <a:srgbClr val="820000"/>
                </a:solidFill>
              </a:rPr>
              <a:t>από 2</a:t>
            </a:r>
            <a:r>
              <a:rPr lang="el-GR" sz="3600" dirty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7B65B-B909-4139-8EC0-9BE895A7B9EE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pic>
        <p:nvPicPr>
          <p:cNvPr id="51203" name="Picture 2" descr="http://www.ii.bham.ac.uk/clinicalimmunology/CISimagelibrary/images/cANCA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628775"/>
            <a:ext cx="5638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6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Ο άμεσος </a:t>
            </a:r>
            <a:r>
              <a:rPr lang="el-GR" dirty="0" smtClean="0">
                <a:solidFill>
                  <a:srgbClr val="820000"/>
                </a:solidFill>
              </a:rPr>
              <a:t>ανοσοφθορισμός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00EE7-0C3B-44D7-974A-C120AC8A81B0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2286000"/>
            <a:ext cx="564356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7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820000"/>
                </a:solidFill>
              </a:rPr>
              <a:t>p –ANCA (1 από 2</a:t>
            </a:r>
            <a:r>
              <a:rPr lang="it-IT" sz="3600" dirty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C8D6B-3B3F-4E5B-AE5F-98B6E71B947D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714500"/>
            <a:ext cx="37861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857375"/>
            <a:ext cx="310832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820000"/>
                </a:solidFill>
              </a:rPr>
              <a:t>p –ANCA (2 από 2</a:t>
            </a:r>
            <a:r>
              <a:rPr lang="it-IT" sz="3600" dirty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933F-EB50-479E-9E78-B90F3928D5DD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pic>
        <p:nvPicPr>
          <p:cNvPr id="53251" name="Picture 2" descr="http://www.ii.bham.ac.uk/clinicalimmunology/CISimagelibrary/images/pAN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0" y="1484313"/>
            <a:ext cx="5842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2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Aντισώματα έναντι των λείων μυϊκών κυττάρων (SMA</a:t>
            </a:r>
            <a:r>
              <a:rPr lang="el-GR" sz="3600" dirty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3406-B48C-441C-ABC2-9D7F96E5CF42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pic>
        <p:nvPicPr>
          <p:cNvPr id="3" name="Picture 4" descr="15"/>
          <p:cNvPicPr>
            <a:picLocks noChangeAspect="1" noChangeArrowheads="1"/>
          </p:cNvPicPr>
          <p:nvPr/>
        </p:nvPicPr>
        <p:blipFill>
          <a:blip r:embed="rId2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469" y="1844675"/>
            <a:ext cx="5199062" cy="383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9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16"/>
          <p:cNvPicPr>
            <a:picLocks noChangeAspect="1" noChangeArrowheads="1"/>
          </p:cNvPicPr>
          <p:nvPr/>
        </p:nvPicPr>
        <p:blipFill>
          <a:blip r:embed="rId2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282" y="1916113"/>
            <a:ext cx="5405437" cy="387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Aντισώματα έναντι των τοιχωματικών κυττάρων του στομάχου (PCA</a:t>
            </a:r>
            <a:r>
              <a:rPr lang="el-GR" sz="3600" dirty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Αντιμιτοχονδριακά αντισώματα (ΑΜΑ</a:t>
            </a:r>
            <a:r>
              <a:rPr lang="el-GR" sz="3600" dirty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3CDF9-DAF2-457F-A8CC-4C14F77EA727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  <p:pic>
        <p:nvPicPr>
          <p:cNvPr id="3" name="Picture 3" descr="17"/>
          <p:cNvPicPr>
            <a:picLocks noChangeAspect="1" noChangeArrowheads="1"/>
          </p:cNvPicPr>
          <p:nvPr/>
        </p:nvPicPr>
        <p:blipFill>
          <a:blip r:embed="rId2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644" y="1773238"/>
            <a:ext cx="5700713" cy="396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9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Επανάληψη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13273-E91D-4DC1-AECD-F047BA14A22E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25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Ομοιογενής φθορισμός </a:t>
            </a:r>
            <a:r>
              <a:rPr lang="el-GR" sz="3600" dirty="0">
                <a:solidFill>
                  <a:srgbClr val="820000"/>
                </a:solidFill>
              </a:rPr>
              <a:t>πυρήνα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990DD-EED3-4176-AF2C-532FB734E4D6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25" y="1844824"/>
            <a:ext cx="45529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8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Περιφερικός φθορισμός </a:t>
            </a:r>
            <a:r>
              <a:rPr lang="el-GR" sz="3600" dirty="0">
                <a:solidFill>
                  <a:srgbClr val="820000"/>
                </a:solidFill>
              </a:rPr>
              <a:t>πυρήνα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75AEE-677D-4DED-9D79-1A81DBC250D1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556792"/>
            <a:ext cx="4572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Πυρηνισκικός φθορισμός </a:t>
            </a:r>
            <a:r>
              <a:rPr lang="el-GR" sz="3600" dirty="0">
                <a:solidFill>
                  <a:srgbClr val="820000"/>
                </a:solidFill>
              </a:rPr>
              <a:t>πυρήνα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70BF6-C764-4FE8-975E-D325EB71198B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75" y="1700808"/>
            <a:ext cx="466725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Ψιλός στικτός φθορισμός </a:t>
            </a:r>
            <a:r>
              <a:rPr lang="el-GR" sz="3600" dirty="0">
                <a:solidFill>
                  <a:srgbClr val="820000"/>
                </a:solidFill>
              </a:rPr>
              <a:t>πυρήνα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E491-146D-4156-AA66-67F546F23CAC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756" y="1628800"/>
            <a:ext cx="466248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9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Κοινές </a:t>
            </a:r>
            <a:r>
              <a:rPr lang="el-GR" dirty="0">
                <a:solidFill>
                  <a:srgbClr val="820000"/>
                </a:solidFill>
              </a:rPr>
              <a:t>φθορίζουσες </a:t>
            </a:r>
            <a:r>
              <a:rPr lang="el-GR" dirty="0" smtClean="0">
                <a:solidFill>
                  <a:srgbClr val="820000"/>
                </a:solidFill>
              </a:rPr>
              <a:t>χρωστικές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FFA1-5BEF-4EB9-B608-43F5AF074DC2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24381" y="2204864"/>
            <a:ext cx="4095238" cy="31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Χονδρός στικτός φθορισμός πυρήνα</a:t>
            </a: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9D732-AD0F-46E4-8D20-60DE04A47C4C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781" y="2060848"/>
            <a:ext cx="477043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Κεντρομεριδιακός φθορισμός </a:t>
            </a:r>
            <a:r>
              <a:rPr lang="el-GR" sz="3600" dirty="0">
                <a:solidFill>
                  <a:srgbClr val="820000"/>
                </a:solidFill>
              </a:rPr>
              <a:t>πυρήνα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A26E9-FAC0-489A-8C3D-AC5EACB231FE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025" y="1844824"/>
            <a:ext cx="44259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Χονδρός στικτός </a:t>
            </a:r>
            <a:r>
              <a:rPr lang="el-GR" sz="3600" dirty="0">
                <a:solidFill>
                  <a:srgbClr val="820000"/>
                </a:solidFill>
              </a:rPr>
              <a:t>φθορισμός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CB3F2-E49F-4292-94F5-7C3B1FA06530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  <p:pic>
        <p:nvPicPr>
          <p:cNvPr id="64515" name="Picture 2" descr="C:\Documents and Settings\ΠΕΤΡΟΣ\Επιφάνεια εργασίας\Χοντρός στικτός φθορισμό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788" y="1556792"/>
            <a:ext cx="54324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Ψιλός στικτός </a:t>
            </a:r>
            <a:r>
              <a:rPr lang="el-GR" sz="3600" dirty="0">
                <a:solidFill>
                  <a:srgbClr val="820000"/>
                </a:solidFill>
              </a:rPr>
              <a:t>φθορισμός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4680B-9246-42A5-B266-87C042B7439B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  <p:pic>
        <p:nvPicPr>
          <p:cNvPr id="65539" name="Picture 2" descr="C:\Documents and Settings\ΠΕΤΡΟΣ\Επιφάνεια εργασίας\Ψιλός στικτός φθορισμό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513" y="1700808"/>
            <a:ext cx="526097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6443663" y="6308725"/>
            <a:ext cx="1584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200" dirty="0"/>
              <a:t>ΤΙΕ 2012</a:t>
            </a:r>
          </a:p>
        </p:txBody>
      </p:sp>
    </p:spTree>
    <p:extLst>
      <p:ext uri="{BB962C8B-B14F-4D97-AF65-F5344CB8AC3E}">
        <p14:creationId xmlns:p14="http://schemas.microsoft.com/office/powerpoint/2010/main" val="36722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Τεχνική ΙFA σε Hep-2 για </a:t>
            </a:r>
            <a:r>
              <a:rPr lang="el-GR" sz="3600" dirty="0">
                <a:solidFill>
                  <a:srgbClr val="820000"/>
                </a:solidFill>
              </a:rPr>
              <a:t>ANA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70B76-4726-4F4A-B100-4A9C11A97676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51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200" b="0" dirty="0">
                <a:solidFill>
                  <a:srgbClr val="820000"/>
                </a:solidFill>
              </a:rPr>
              <a:t>(</a:t>
            </a:r>
            <a:r>
              <a:rPr lang="el-GR" sz="3200" b="0">
                <a:solidFill>
                  <a:srgbClr val="820000"/>
                </a:solidFill>
              </a:rPr>
              <a:t>1 </a:t>
            </a:r>
            <a:r>
              <a:rPr lang="el-GR" sz="3200" b="0" smtClean="0">
                <a:solidFill>
                  <a:srgbClr val="820000"/>
                </a:solidFill>
              </a:rPr>
              <a:t>από 13)</a:t>
            </a:r>
            <a:endParaRPr lang="el-GR" sz="3200" b="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488D7-F4B0-4AF3-9DBC-0157DCDEA4BD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694" y="2781300"/>
            <a:ext cx="337661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3 - TextBox"/>
          <p:cNvSpPr txBox="1">
            <a:spLocks noChangeArrowheads="1"/>
          </p:cNvSpPr>
          <p:nvPr/>
        </p:nvSpPr>
        <p:spPr bwMode="auto">
          <a:xfrm>
            <a:off x="611188" y="1989138"/>
            <a:ext cx="7705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dirty="0">
                <a:latin typeface="+mj-lt"/>
              </a:rPr>
              <a:t>H </a:t>
            </a:r>
            <a:r>
              <a:rPr lang="el-GR" altLang="el-GR" dirty="0">
                <a:latin typeface="+mj-lt"/>
              </a:rPr>
              <a:t>πλάκα </a:t>
            </a:r>
            <a:r>
              <a:rPr lang="en-US" altLang="el-GR" dirty="0">
                <a:latin typeface="+mj-lt"/>
              </a:rPr>
              <a:t>terassaki </a:t>
            </a:r>
            <a:r>
              <a:rPr lang="el-GR" altLang="el-GR" dirty="0">
                <a:latin typeface="+mj-lt"/>
              </a:rPr>
              <a:t>με τα προσκολλημένα κύτταρα</a:t>
            </a: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395288" y="4388316"/>
            <a:ext cx="828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Calibri" pitchFamily="34" charset="0"/>
              </a:rPr>
              <a:t>Φέρνουμε τα συστατικά του </a:t>
            </a:r>
            <a:r>
              <a:rPr lang="en-US" altLang="el-GR" sz="2000" dirty="0">
                <a:latin typeface="Calibri" pitchFamily="34" charset="0"/>
              </a:rPr>
              <a:t>kit</a:t>
            </a:r>
            <a:r>
              <a:rPr lang="el-GR" altLang="el-GR" sz="2000" dirty="0">
                <a:latin typeface="Calibri" pitchFamily="34" charset="0"/>
              </a:rPr>
              <a:t> σε θερμοκρασία δωματίου. 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Calibri" pitchFamily="34" charset="0"/>
              </a:rPr>
              <a:t>Ανοίγουμε τα φακελάκια των πλακιδίων και αφαιρούμε τα πλακίδια με προσοχή χωρίς να αγγίξουμε το υπόστρωμα. Αραιώνουμε το </a:t>
            </a:r>
            <a:r>
              <a:rPr lang="en-US" altLang="el-GR" sz="2000" dirty="0">
                <a:latin typeface="Calibri" pitchFamily="34" charset="0"/>
              </a:rPr>
              <a:t>buffer</a:t>
            </a:r>
            <a:r>
              <a:rPr lang="el-GR" altLang="el-GR" sz="2000" dirty="0">
                <a:latin typeface="Calibri" pitchFamily="34" charset="0"/>
              </a:rPr>
              <a:t> (</a:t>
            </a:r>
            <a:r>
              <a:rPr lang="en-US" altLang="el-GR" sz="2000" dirty="0">
                <a:latin typeface="Calibri" pitchFamily="34" charset="0"/>
              </a:rPr>
              <a:t>PBS</a:t>
            </a:r>
            <a:r>
              <a:rPr lang="el-GR" altLang="el-GR" sz="2000" dirty="0">
                <a:latin typeface="Calibri" pitchFamily="34" charset="0"/>
              </a:rPr>
              <a:t>) σύμφωνα με τις οδηγίες του κατασκευαστή.</a:t>
            </a:r>
            <a:endParaRPr lang="el-GR" altLang="el-GR" sz="3200" dirty="0"/>
          </a:p>
        </p:txBody>
      </p:sp>
    </p:spTree>
    <p:extLst>
      <p:ext uri="{BB962C8B-B14F-4D97-AF65-F5344CB8AC3E}">
        <p14:creationId xmlns:p14="http://schemas.microsoft.com/office/powerpoint/2010/main" val="3247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600" b="0" dirty="0" smtClean="0">
                <a:solidFill>
                  <a:srgbClr val="820000"/>
                </a:solidFill>
              </a:rPr>
              <a:t>(</a:t>
            </a:r>
            <a:r>
              <a:rPr lang="en-US" sz="3600" b="0" dirty="0" smtClean="0">
                <a:solidFill>
                  <a:srgbClr val="820000"/>
                </a:solidFill>
              </a:rPr>
              <a:t>2</a:t>
            </a:r>
            <a:r>
              <a:rPr lang="el-GR" sz="3600" b="0" dirty="0" smtClean="0">
                <a:solidFill>
                  <a:srgbClr val="820000"/>
                </a:solidFill>
              </a:rPr>
              <a:t> από 13)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6BC1C-690A-4B9F-8FAF-284B35A0CA5B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484438" y="3644900"/>
            <a:ext cx="3600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alibri" pitchFamily="34" charset="0"/>
              </a:rPr>
              <a:t>ΑΝΑ</a:t>
            </a:r>
            <a:r>
              <a:rPr lang="en-US" altLang="el-GR" sz="2400" dirty="0">
                <a:latin typeface="Calibri" pitchFamily="34" charset="0"/>
              </a:rPr>
              <a:t>: 1/160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alibri" pitchFamily="34" charset="0"/>
              </a:rPr>
              <a:t>ΑΝ</a:t>
            </a:r>
            <a:r>
              <a:rPr lang="en-US" altLang="el-GR" sz="2400" dirty="0">
                <a:latin typeface="Calibri" pitchFamily="34" charset="0"/>
              </a:rPr>
              <a:t>CA:  1/80</a:t>
            </a:r>
          </a:p>
          <a:p>
            <a:pPr algn="just">
              <a:lnSpc>
                <a:spcPct val="150000"/>
              </a:lnSpc>
            </a:pPr>
            <a:r>
              <a:rPr lang="en-US" altLang="el-GR" sz="2400" dirty="0">
                <a:latin typeface="Calibri" pitchFamily="34" charset="0"/>
              </a:rPr>
              <a:t>SMA/PCA/AMA:  1/40</a:t>
            </a:r>
          </a:p>
          <a:p>
            <a:pPr algn="just">
              <a:lnSpc>
                <a:spcPct val="150000"/>
              </a:lnSpc>
            </a:pPr>
            <a:r>
              <a:rPr lang="en-US" altLang="el-GR" sz="2400" dirty="0">
                <a:latin typeface="Calibri" pitchFamily="34" charset="0"/>
              </a:rPr>
              <a:t>Crithidia lucidiae:  1/10</a:t>
            </a:r>
            <a:endParaRPr lang="el-GR" altLang="el-GR" sz="3600" dirty="0"/>
          </a:p>
        </p:txBody>
      </p:sp>
      <p:sp>
        <p:nvSpPr>
          <p:cNvPr id="68612" name="3 - TextBox"/>
          <p:cNvSpPr txBox="1">
            <a:spLocks noChangeArrowheads="1"/>
          </p:cNvSpPr>
          <p:nvPr/>
        </p:nvSpPr>
        <p:spPr bwMode="auto">
          <a:xfrm>
            <a:off x="539750" y="2852738"/>
            <a:ext cx="770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 dirty="0">
                <a:solidFill>
                  <a:srgbClr val="820000"/>
                </a:solidFill>
                <a:latin typeface="+mj-lt"/>
              </a:rPr>
              <a:t>Αραιώσεις δειγμάτων πριν τις μετρήσεις</a:t>
            </a:r>
          </a:p>
        </p:txBody>
      </p:sp>
    </p:spTree>
    <p:extLst>
      <p:ext uri="{BB962C8B-B14F-4D97-AF65-F5344CB8AC3E}">
        <p14:creationId xmlns:p14="http://schemas.microsoft.com/office/powerpoint/2010/main" val="4343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600" b="0" dirty="0" smtClean="0">
                <a:solidFill>
                  <a:srgbClr val="820000"/>
                </a:solidFill>
              </a:rPr>
              <a:t>(</a:t>
            </a:r>
            <a:r>
              <a:rPr lang="en-US" sz="3600" b="0" dirty="0" smtClean="0">
                <a:solidFill>
                  <a:srgbClr val="820000"/>
                </a:solidFill>
              </a:rPr>
              <a:t>3</a:t>
            </a:r>
            <a:r>
              <a:rPr lang="el-GR" sz="3600" b="0" dirty="0" smtClean="0">
                <a:solidFill>
                  <a:srgbClr val="820000"/>
                </a:solidFill>
              </a:rPr>
              <a:t> από 13)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F1018-7C54-4AAD-B9BF-92C596CE83E8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13802"/>
              </p:ext>
            </p:extLst>
          </p:nvPr>
        </p:nvGraphicFramePr>
        <p:xfrm>
          <a:off x="1527969" y="1772816"/>
          <a:ext cx="6088063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Εικόνα bitmap" r:id="rId3" imgW="2771429" imgH="1171429" progId="PBrush">
                  <p:embed/>
                </p:oleObj>
              </mc:Choice>
              <mc:Fallback>
                <p:oleObj name="Εικόνα bitmap" r:id="rId3" imgW="2771429" imgH="1171429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969" y="1772816"/>
                        <a:ext cx="6088063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5 - TextBox"/>
          <p:cNvSpPr txBox="1">
            <a:spLocks noChangeArrowheads="1"/>
          </p:cNvSpPr>
          <p:nvPr/>
        </p:nvSpPr>
        <p:spPr bwMode="auto">
          <a:xfrm>
            <a:off x="611188" y="4321955"/>
            <a:ext cx="7704137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dirty="0">
                <a:latin typeface="+mj-lt"/>
              </a:rPr>
              <a:t/>
            </a:r>
            <a:br>
              <a:rPr lang="el-GR" altLang="el-GR" dirty="0">
                <a:latin typeface="+mj-lt"/>
              </a:rPr>
            </a:br>
            <a:r>
              <a:rPr lang="el-GR" altLang="el-GR" dirty="0">
                <a:latin typeface="+mj-lt"/>
              </a:rPr>
              <a:t>Αραιώνουμε τον ορό με </a:t>
            </a:r>
            <a:r>
              <a:rPr lang="el-GR" altLang="el-GR" dirty="0" err="1">
                <a:latin typeface="+mj-lt"/>
              </a:rPr>
              <a:t>φωσφ</a:t>
            </a:r>
            <a:r>
              <a:rPr lang="en-US" altLang="el-GR" dirty="0">
                <a:latin typeface="+mj-lt"/>
              </a:rPr>
              <a:t>o</a:t>
            </a:r>
            <a:r>
              <a:rPr lang="el-GR" altLang="el-GR" dirty="0">
                <a:latin typeface="+mj-lt"/>
              </a:rPr>
              <a:t>ρούχο </a:t>
            </a:r>
            <a:r>
              <a:rPr lang="en-US" altLang="el-GR" dirty="0">
                <a:latin typeface="+mj-lt"/>
              </a:rPr>
              <a:t>buffer</a:t>
            </a:r>
            <a:r>
              <a:rPr lang="el-GR" altLang="el-GR" dirty="0">
                <a:latin typeface="+mj-lt"/>
              </a:rPr>
              <a:t> (</a:t>
            </a:r>
            <a:r>
              <a:rPr lang="en-US" altLang="el-GR" dirty="0">
                <a:latin typeface="+mj-lt"/>
              </a:rPr>
              <a:t>PBS</a:t>
            </a:r>
            <a:r>
              <a:rPr lang="el-GR" altLang="el-GR" dirty="0">
                <a:latin typeface="+mj-lt"/>
              </a:rPr>
              <a:t>) σε αναλογία 1/40 (ή 1/80 ανάλογα με την φύση του </a:t>
            </a:r>
            <a:r>
              <a:rPr lang="en-US" altLang="el-GR" dirty="0">
                <a:latin typeface="+mj-lt"/>
              </a:rPr>
              <a:t>test</a:t>
            </a:r>
            <a:r>
              <a:rPr lang="el-GR" altLang="el-GR" dirty="0">
                <a:latin typeface="+mj-lt"/>
              </a:rPr>
              <a:t>). 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dirty="0">
                <a:latin typeface="+mj-lt"/>
              </a:rPr>
              <a:t>Αν οι οροί είναι θετικοί τότε επαναλαμβάνεται η δοκιμασία κάνοντας μεγαλύτερες αραιώσεις (1/160, 1/320).</a:t>
            </a:r>
          </a:p>
          <a:p>
            <a:pPr eaLnBrk="1" hangingPunct="1"/>
            <a:endParaRPr lang="el-GR" alt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600" b="0" dirty="0" smtClean="0">
                <a:solidFill>
                  <a:srgbClr val="820000"/>
                </a:solidFill>
              </a:rPr>
              <a:t>(</a:t>
            </a:r>
            <a:r>
              <a:rPr lang="en-US" sz="3600" b="0" dirty="0" smtClean="0">
                <a:solidFill>
                  <a:srgbClr val="820000"/>
                </a:solidFill>
              </a:rPr>
              <a:t>4</a:t>
            </a:r>
            <a:r>
              <a:rPr lang="el-GR" sz="3600" b="0" dirty="0" smtClean="0">
                <a:solidFill>
                  <a:srgbClr val="820000"/>
                </a:solidFill>
              </a:rPr>
              <a:t> από 13)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1D0D6-C139-4CFF-A61D-D4EE2116E031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el-GR" altLang="el-GR" dirty="0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403350" y="2276475"/>
          <a:ext cx="5984875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Εικόνα bitmap" r:id="rId3" imgW="2685714" imgH="1104762" progId="PBrush">
                  <p:embed/>
                </p:oleObj>
              </mc:Choice>
              <mc:Fallback>
                <p:oleObj name="Εικόνα bitmap" r:id="rId3" imgW="2685714" imgH="1104762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76475"/>
                        <a:ext cx="5984875" cy="246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5 - TextBox"/>
          <p:cNvSpPr txBox="1">
            <a:spLocks noChangeArrowheads="1"/>
          </p:cNvSpPr>
          <p:nvPr/>
        </p:nvSpPr>
        <p:spPr bwMode="auto">
          <a:xfrm>
            <a:off x="611188" y="5229225"/>
            <a:ext cx="7777162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000" dirty="0">
                <a:latin typeface="+mj-lt"/>
              </a:rPr>
              <a:t>Προσθέτουμε μία σταγόνα (25-50 μ</a:t>
            </a:r>
            <a:r>
              <a:rPr lang="en-US" altLang="el-GR" sz="2000" dirty="0">
                <a:latin typeface="+mj-lt"/>
              </a:rPr>
              <a:t>l</a:t>
            </a:r>
            <a:r>
              <a:rPr lang="el-GR" altLang="el-GR" sz="2000" dirty="0">
                <a:latin typeface="+mj-lt"/>
              </a:rPr>
              <a:t>) του αραιωμένου ορού ή του </a:t>
            </a:r>
            <a:r>
              <a:rPr lang="en-US" altLang="el-GR" sz="2000" dirty="0">
                <a:latin typeface="+mj-lt"/>
              </a:rPr>
              <a:t>control</a:t>
            </a:r>
            <a:r>
              <a:rPr lang="el-GR" altLang="el-GR" sz="2000" dirty="0">
                <a:latin typeface="+mj-lt"/>
              </a:rPr>
              <a:t> στο βύθισμα της πλάκας, καλύπτοντας πλήρως το υπόστρωμα</a:t>
            </a:r>
            <a:r>
              <a:rPr lang="en-US" altLang="el-GR" sz="2000" dirty="0">
                <a:latin typeface="+mj-lt"/>
              </a:rPr>
              <a:t>.</a:t>
            </a:r>
            <a:endParaRPr lang="el-GR" altLang="el-G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8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600" b="0" dirty="0" smtClean="0">
                <a:solidFill>
                  <a:srgbClr val="820000"/>
                </a:solidFill>
              </a:rPr>
              <a:t>(</a:t>
            </a:r>
            <a:r>
              <a:rPr lang="en-US" sz="3600" b="0" dirty="0" smtClean="0">
                <a:solidFill>
                  <a:srgbClr val="820000"/>
                </a:solidFill>
              </a:rPr>
              <a:t>5</a:t>
            </a:r>
            <a:r>
              <a:rPr lang="el-GR" sz="3600" b="0" dirty="0" smtClean="0">
                <a:solidFill>
                  <a:srgbClr val="820000"/>
                </a:solidFill>
              </a:rPr>
              <a:t> από 13)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9B0F9-BB22-4B57-8D59-A41ADA0FF908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68513"/>
              </p:ext>
            </p:extLst>
          </p:nvPr>
        </p:nvGraphicFramePr>
        <p:xfrm>
          <a:off x="1547813" y="1916832"/>
          <a:ext cx="5903912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Εικόνα bitmap" r:id="rId3" imgW="3048426" imgH="1152381" progId="PBrush">
                  <p:embed/>
                </p:oleObj>
              </mc:Choice>
              <mc:Fallback>
                <p:oleObj name="Εικόνα bitmap" r:id="rId3" imgW="3048426" imgH="1152381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16832"/>
                        <a:ext cx="5903912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4 - TextBox"/>
          <p:cNvSpPr txBox="1">
            <a:spLocks noChangeArrowheads="1"/>
          </p:cNvSpPr>
          <p:nvPr/>
        </p:nvSpPr>
        <p:spPr bwMode="auto">
          <a:xfrm>
            <a:off x="611188" y="4315637"/>
            <a:ext cx="7777162" cy="254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dirty="0">
                <a:latin typeface="+mj-lt"/>
              </a:rPr>
              <a:t/>
            </a:r>
            <a:br>
              <a:rPr lang="el-GR" altLang="el-GR" dirty="0">
                <a:latin typeface="+mj-lt"/>
              </a:rPr>
            </a:br>
            <a:r>
              <a:rPr lang="el-GR" altLang="el-GR" dirty="0">
                <a:latin typeface="+mj-lt"/>
              </a:rPr>
              <a:t>Αμέσως επωάζουμε το πλακίδιο σε </a:t>
            </a:r>
            <a:r>
              <a:rPr lang="el-GR" altLang="el-GR" b="1" dirty="0">
                <a:latin typeface="+mj-lt"/>
              </a:rPr>
              <a:t>θάλαμο υγρασίας</a:t>
            </a:r>
            <a:r>
              <a:rPr lang="el-GR" altLang="el-GR" dirty="0">
                <a:latin typeface="+mj-lt"/>
              </a:rPr>
              <a:t> για 30 </a:t>
            </a:r>
            <a:r>
              <a:rPr lang="en-US" altLang="el-GR" dirty="0">
                <a:latin typeface="+mj-lt"/>
              </a:rPr>
              <a:t>min</a:t>
            </a:r>
            <a:r>
              <a:rPr lang="el-GR" altLang="el-GR" dirty="0">
                <a:latin typeface="+mj-lt"/>
              </a:rPr>
              <a:t> στους 25°</a:t>
            </a:r>
            <a:r>
              <a:rPr lang="en-US" altLang="el-GR" dirty="0">
                <a:latin typeface="+mj-lt"/>
              </a:rPr>
              <a:t>C</a:t>
            </a:r>
            <a:r>
              <a:rPr lang="el-GR" altLang="el-GR" dirty="0">
                <a:latin typeface="+mj-lt"/>
              </a:rPr>
              <a:t> μέσα σε υγρό θάλαμο. Για την δημιουργία του υγρού θαλάμου τοποθετούμε μέσα σε ένα τρυβλίο ένα κομμάτι διηθητικού χαρτιού διαποτισμένο με </a:t>
            </a:r>
            <a:r>
              <a:rPr lang="en-US" altLang="el-GR" dirty="0">
                <a:latin typeface="+mj-lt"/>
              </a:rPr>
              <a:t>PBS</a:t>
            </a:r>
            <a:r>
              <a:rPr lang="el-GR" altLang="el-GR" dirty="0">
                <a:latin typeface="+mj-lt"/>
              </a:rPr>
              <a:t>. Τοποθετούμε την πλάκα </a:t>
            </a:r>
            <a:r>
              <a:rPr lang="en-US" altLang="el-GR" dirty="0">
                <a:latin typeface="+mj-lt"/>
              </a:rPr>
              <a:t>terasaki</a:t>
            </a:r>
            <a:r>
              <a:rPr lang="el-GR" altLang="el-GR" dirty="0">
                <a:latin typeface="+mj-lt"/>
              </a:rPr>
              <a:t> μέσα στο τρυβλίο και κλείνουμε το καπάκι του.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dirty="0">
                <a:latin typeface="+mj-lt"/>
              </a:rPr>
              <a:t>.</a:t>
            </a:r>
            <a:endParaRPr lang="el-GR" alt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2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αρχή λειτουργίας του μικροσκοπίου </a:t>
            </a:r>
            <a:r>
              <a:rPr lang="el-GR" dirty="0" smtClean="0">
                <a:solidFill>
                  <a:srgbClr val="820000"/>
                </a:solidFill>
              </a:rPr>
              <a:t>ανοσοφθορισμού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0F69B-2B91-4A39-B222-21D00F287914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13" y="1484784"/>
            <a:ext cx="449897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2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100" b="0" dirty="0" smtClean="0">
                <a:solidFill>
                  <a:srgbClr val="820000"/>
                </a:solidFill>
              </a:rPr>
              <a:t>(6 </a:t>
            </a:r>
            <a:r>
              <a:rPr lang="el-GR" sz="3100" b="0" dirty="0" smtClean="0">
                <a:solidFill>
                  <a:srgbClr val="820000"/>
                </a:solidFill>
              </a:rPr>
              <a:t>από 13)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26883-7660-4FBB-83DE-995A713B1A72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835150" y="2276475"/>
          <a:ext cx="561657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Εικόνα bitmap" r:id="rId3" imgW="2534004" imgH="952633" progId="PBrush">
                  <p:embed/>
                </p:oleObj>
              </mc:Choice>
              <mc:Fallback>
                <p:oleObj name="Εικόνα bitmap" r:id="rId3" imgW="2534004" imgH="952633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76475"/>
                        <a:ext cx="5616575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4 - TextBox"/>
          <p:cNvSpPr txBox="1">
            <a:spLocks noChangeArrowheads="1"/>
          </p:cNvSpPr>
          <p:nvPr/>
        </p:nvSpPr>
        <p:spPr bwMode="auto">
          <a:xfrm>
            <a:off x="611188" y="4365104"/>
            <a:ext cx="80645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000" dirty="0">
                <a:latin typeface="+mn-lt"/>
              </a:rPr>
              <a:t/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>
                <a:latin typeface="+mn-lt"/>
              </a:rPr>
              <a:t>Κτυπάμε ελαφρά το πλακίδιο κάθετα σε απορροφητικό χαρτί, ώστε να απομακρυνθούν οι οροί. Προσέχουμε ώστε να μην υπάρξει επιμόλυνση μεταξύ των βυθισμάτων.</a:t>
            </a:r>
          </a:p>
          <a:p>
            <a:pPr eaLnBrk="1" hangingPunct="1"/>
            <a:endParaRPr lang="el-GR" alt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4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100" b="0" dirty="0" smtClean="0">
                <a:solidFill>
                  <a:srgbClr val="820000"/>
                </a:solidFill>
              </a:rPr>
              <a:t>(7 </a:t>
            </a:r>
            <a:r>
              <a:rPr lang="el-GR" sz="3100" b="0" dirty="0" smtClean="0">
                <a:solidFill>
                  <a:srgbClr val="820000"/>
                </a:solidFill>
              </a:rPr>
              <a:t>από 13)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1732-ACE6-4ABC-8EEE-3F03384EB1C9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24075" y="2205038"/>
          <a:ext cx="5497513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Εικόνα bitmap" r:id="rId3" imgW="2980952" imgH="1047619" progId="PBrush">
                  <p:embed/>
                </p:oleObj>
              </mc:Choice>
              <mc:Fallback>
                <p:oleObj name="Εικόνα bitmap" r:id="rId3" imgW="2980952" imgH="1047619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205038"/>
                        <a:ext cx="5497513" cy="193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4 - TextBox"/>
          <p:cNvSpPr txBox="1">
            <a:spLocks noChangeArrowheads="1"/>
          </p:cNvSpPr>
          <p:nvPr/>
        </p:nvSpPr>
        <p:spPr bwMode="auto">
          <a:xfrm>
            <a:off x="395288" y="4508500"/>
            <a:ext cx="82089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000" dirty="0">
                <a:latin typeface="+mj-lt"/>
              </a:rPr>
              <a:t>Ξεπλένουμε τα πλακίδια με φωσφορούχο </a:t>
            </a:r>
            <a:r>
              <a:rPr lang="en-US" altLang="el-GR" sz="2000" dirty="0">
                <a:latin typeface="+mj-lt"/>
              </a:rPr>
              <a:t>buffer</a:t>
            </a:r>
            <a:r>
              <a:rPr lang="el-GR" altLang="el-GR" sz="2000" dirty="0">
                <a:latin typeface="+mj-lt"/>
              </a:rPr>
              <a:t> (</a:t>
            </a:r>
            <a:r>
              <a:rPr lang="en-US" altLang="el-GR" sz="2000" dirty="0">
                <a:latin typeface="+mj-lt"/>
              </a:rPr>
              <a:t>PBS</a:t>
            </a:r>
            <a:r>
              <a:rPr lang="el-GR" altLang="el-GR" sz="2000" dirty="0">
                <a:latin typeface="+mj-lt"/>
              </a:rPr>
              <a:t>) αποφεύγοντας τις επιμολύνσεις μεταξύ των βυθισμάτων και χρησιμοποιώντας πιπέττα ή υδροβολέα. Προσέχουμε  να μην ρίχνουμε απευθείας πάνω στα πλακίδια.</a:t>
            </a:r>
          </a:p>
          <a:p>
            <a:pPr eaLnBrk="1" hangingPunct="1">
              <a:lnSpc>
                <a:spcPct val="150000"/>
              </a:lnSpc>
            </a:pPr>
            <a:endParaRPr lang="el-GR" altLang="el-G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91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100" b="0" dirty="0" smtClean="0">
                <a:solidFill>
                  <a:srgbClr val="820000"/>
                </a:solidFill>
              </a:rPr>
              <a:t>(8 </a:t>
            </a:r>
            <a:r>
              <a:rPr lang="el-GR" sz="3100" b="0" dirty="0" smtClean="0">
                <a:solidFill>
                  <a:srgbClr val="820000"/>
                </a:solidFill>
              </a:rPr>
              <a:t>από 13)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C5AD-7D58-4C54-8DE4-52DA539DF4A1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627313" y="2205038"/>
          <a:ext cx="3744912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Εικόνα bitmap" r:id="rId3" imgW="2895238" imgH="1504762" progId="PBrush">
                  <p:embed/>
                </p:oleObj>
              </mc:Choice>
              <mc:Fallback>
                <p:oleObj name="Εικόνα bitmap" r:id="rId3" imgW="2895238" imgH="1504762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205038"/>
                        <a:ext cx="3744912" cy="194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4 - TextBox"/>
          <p:cNvSpPr txBox="1">
            <a:spLocks noChangeArrowheads="1"/>
          </p:cNvSpPr>
          <p:nvPr/>
        </p:nvSpPr>
        <p:spPr bwMode="auto">
          <a:xfrm>
            <a:off x="755650" y="4652963"/>
            <a:ext cx="7632700" cy="142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000" dirty="0">
                <a:latin typeface="+mj-lt"/>
              </a:rPr>
              <a:t>Στεγνώνουμε τα πλακίδια προσεκτικά με απορροφητικό χαρτί χωρίς να αγγίζουμε το υπόστρωμα. Τα βυθίσματα με υπόστρωμα πρέπει να παραμείνουν υγρά, όπως και σε ολόκληρη τη διαδικασία</a:t>
            </a:r>
            <a:r>
              <a:rPr lang="en-US" altLang="el-GR" sz="2000" dirty="0">
                <a:latin typeface="+mj-lt"/>
              </a:rPr>
              <a:t>.</a:t>
            </a:r>
            <a:endParaRPr lang="el-GR" altLang="el-G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1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100" b="0" dirty="0" smtClean="0">
                <a:solidFill>
                  <a:srgbClr val="820000"/>
                </a:solidFill>
              </a:rPr>
              <a:t>(9 </a:t>
            </a:r>
            <a:r>
              <a:rPr lang="el-GR" sz="3100" b="0" dirty="0" smtClean="0">
                <a:solidFill>
                  <a:srgbClr val="820000"/>
                </a:solidFill>
              </a:rPr>
              <a:t>από 13)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A21D7-DBA4-4F82-85AB-E49439FF37D2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535721"/>
              </p:ext>
            </p:extLst>
          </p:nvPr>
        </p:nvGraphicFramePr>
        <p:xfrm>
          <a:off x="1895475" y="1556792"/>
          <a:ext cx="5353050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Εικόνα bitmap" r:id="rId3" imgW="2933333" imgH="1390844" progId="PBrush">
                  <p:embed/>
                </p:oleObj>
              </mc:Choice>
              <mc:Fallback>
                <p:oleObj name="Εικόνα bitmap" r:id="rId3" imgW="2933333" imgH="1390844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556792"/>
                        <a:ext cx="5353050" cy="253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95536" y="4243054"/>
            <a:ext cx="84963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l-GR" sz="2000" dirty="0">
                <a:latin typeface="+mj-lt"/>
              </a:rPr>
              <a:t>Προσθέτουμε μια μικρή σταγόνα </a:t>
            </a:r>
            <a:r>
              <a:rPr lang="en-US" sz="2000" dirty="0">
                <a:latin typeface="+mj-lt"/>
              </a:rPr>
              <a:t>FITC conjugate</a:t>
            </a:r>
            <a:r>
              <a:rPr lang="el-GR" sz="2000" dirty="0">
                <a:latin typeface="+mj-lt"/>
              </a:rPr>
              <a:t> σε όλα τα βυθίσματα (δείγματα και μάρτυρες).  Η τοποθέτηση του </a:t>
            </a:r>
            <a:r>
              <a:rPr lang="el-GR" sz="2000" dirty="0" err="1">
                <a:latin typeface="+mj-lt"/>
              </a:rPr>
              <a:t>φθορι</a:t>
            </a:r>
            <a:r>
              <a:rPr lang="en-US" sz="2000" dirty="0">
                <a:latin typeface="+mj-lt"/>
              </a:rPr>
              <a:t>o</a:t>
            </a:r>
            <a:r>
              <a:rPr lang="el-GR" sz="2000" dirty="0">
                <a:latin typeface="+mj-lt"/>
              </a:rPr>
              <a:t>χρώματος (</a:t>
            </a:r>
            <a:r>
              <a:rPr lang="en-US" sz="2000" dirty="0">
                <a:latin typeface="+mj-lt"/>
              </a:rPr>
              <a:t>FITC</a:t>
            </a:r>
            <a:r>
              <a:rPr lang="el-GR" sz="2000" dirty="0">
                <a:latin typeface="+mj-lt"/>
              </a:rPr>
              <a:t>) μπορεί να γίνει είτε με παστεράκι είτε με το σταγονόμετρο του φιαλιδίου. </a:t>
            </a:r>
            <a:endParaRPr lang="en-US" sz="2000" dirty="0">
              <a:latin typeface="+mj-lt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l-GR" sz="2000" dirty="0">
                <a:latin typeface="+mj-lt"/>
              </a:rPr>
              <a:t>Επωάζουμε τα πλακίδια ξανά σε θάλαμο υγρασίας για 30 λεπτά σε θερμοκρασία δωματίου.</a:t>
            </a:r>
          </a:p>
          <a:p>
            <a:pPr eaLnBrk="0" hangingPunct="0">
              <a:defRPr/>
            </a:pPr>
            <a:endParaRPr lang="el-G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0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100" b="0" dirty="0">
                <a:solidFill>
                  <a:srgbClr val="820000"/>
                </a:solidFill>
              </a:rPr>
              <a:t>(</a:t>
            </a:r>
            <a:r>
              <a:rPr lang="el-GR" sz="3100" b="0" dirty="0" smtClean="0">
                <a:solidFill>
                  <a:srgbClr val="820000"/>
                </a:solidFill>
              </a:rPr>
              <a:t>10 </a:t>
            </a:r>
            <a:r>
              <a:rPr lang="el-GR" sz="3100" b="0" dirty="0" smtClean="0">
                <a:solidFill>
                  <a:srgbClr val="820000"/>
                </a:solidFill>
              </a:rPr>
              <a:t>από 13)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7134B-25C0-41BB-A368-D1BC7C2ADD10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906671"/>
              </p:ext>
            </p:extLst>
          </p:nvPr>
        </p:nvGraphicFramePr>
        <p:xfrm>
          <a:off x="1612106" y="1988840"/>
          <a:ext cx="5919788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Εικόνα bitmap" r:id="rId3" imgW="2952381" imgH="1162212" progId="PBrush">
                  <p:embed/>
                </p:oleObj>
              </mc:Choice>
              <mc:Fallback>
                <p:oleObj name="Εικόνα bitmap" r:id="rId3" imgW="2952381" imgH="1162212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106" y="1988840"/>
                        <a:ext cx="5919788" cy="233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39651" y="5094457"/>
            <a:ext cx="80646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Calibri" pitchFamily="34" charset="0"/>
              </a:rPr>
              <a:t>Προσθέτουμε δύο με τρεις σταγόνες στερεωτικού (</a:t>
            </a:r>
            <a:r>
              <a:rPr lang="en-US" altLang="el-GR" sz="2000" dirty="0">
                <a:latin typeface="Calibri" pitchFamily="34" charset="0"/>
              </a:rPr>
              <a:t>mounting medium</a:t>
            </a:r>
            <a:r>
              <a:rPr lang="el-GR" altLang="el-GR" sz="2000" dirty="0">
                <a:latin typeface="Calibri" pitchFamily="34" charset="0"/>
              </a:rPr>
              <a:t>) στην επιφάνεια της πλάκας μεταξύ των βυθισμάτων.</a:t>
            </a:r>
            <a:endParaRPr lang="el-GR" altLang="el-GR" sz="3200" dirty="0"/>
          </a:p>
        </p:txBody>
      </p:sp>
    </p:spTree>
    <p:extLst>
      <p:ext uri="{BB962C8B-B14F-4D97-AF65-F5344CB8AC3E}">
        <p14:creationId xmlns:p14="http://schemas.microsoft.com/office/powerpoint/2010/main" val="41203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100" b="0" dirty="0">
                <a:solidFill>
                  <a:srgbClr val="820000"/>
                </a:solidFill>
              </a:rPr>
              <a:t>(</a:t>
            </a:r>
            <a:r>
              <a:rPr lang="el-GR" sz="3100" b="0" dirty="0" smtClean="0">
                <a:solidFill>
                  <a:srgbClr val="820000"/>
                </a:solidFill>
              </a:rPr>
              <a:t>1</a:t>
            </a:r>
            <a:r>
              <a:rPr lang="en-US" sz="3100" b="0" dirty="0" smtClean="0">
                <a:solidFill>
                  <a:srgbClr val="820000"/>
                </a:solidFill>
              </a:rPr>
              <a:t>1</a:t>
            </a:r>
            <a:r>
              <a:rPr lang="el-GR" sz="3100" b="0" dirty="0" smtClean="0">
                <a:solidFill>
                  <a:srgbClr val="820000"/>
                </a:solidFill>
              </a:rPr>
              <a:t> από 13)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DF551-ECA8-4A33-A493-B33DDC64AEFF}" type="slidenum">
              <a:rPr lang="el-GR" smtClean="0"/>
              <a:pPr>
                <a:defRPr/>
              </a:pPr>
              <a:t>64</a:t>
            </a:fld>
            <a:endParaRPr lang="el-GR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845667"/>
              </p:ext>
            </p:extLst>
          </p:nvPr>
        </p:nvGraphicFramePr>
        <p:xfrm>
          <a:off x="2051844" y="2420938"/>
          <a:ext cx="5040312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Εικόνα bitmap" r:id="rId3" imgW="3161905" imgH="1152381" progId="PBrush">
                  <p:embed/>
                </p:oleObj>
              </mc:Choice>
              <mc:Fallback>
                <p:oleObj name="Εικόνα bitmap" r:id="rId3" imgW="3161905" imgH="1152381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844" y="2420938"/>
                        <a:ext cx="5040312" cy="230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84213" y="5229225"/>
            <a:ext cx="780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l-GR" altLang="el-GR" sz="2000" dirty="0">
                <a:latin typeface="Calibri" pitchFamily="34" charset="0"/>
                <a:cs typeface="Times New Roman" pitchFamily="18" charset="0"/>
              </a:rPr>
              <a:t>Προσαρμόζουμε την καλυπτρίδα στην επιφάνεια του πλακιδίου, προσέχοντας ώστε να  μην δημιουργηθούν φυσαλίδες.</a:t>
            </a:r>
            <a:endParaRPr lang="el-GR" altLang="el-GR" sz="3200" dirty="0"/>
          </a:p>
        </p:txBody>
      </p:sp>
    </p:spTree>
    <p:extLst>
      <p:ext uri="{BB962C8B-B14F-4D97-AF65-F5344CB8AC3E}">
        <p14:creationId xmlns:p14="http://schemas.microsoft.com/office/powerpoint/2010/main" val="40017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100" b="0" dirty="0">
                <a:solidFill>
                  <a:srgbClr val="820000"/>
                </a:solidFill>
              </a:rPr>
              <a:t>(</a:t>
            </a:r>
            <a:r>
              <a:rPr lang="el-GR" sz="3100" b="0" dirty="0" smtClean="0">
                <a:solidFill>
                  <a:srgbClr val="820000"/>
                </a:solidFill>
              </a:rPr>
              <a:t>1</a:t>
            </a:r>
            <a:r>
              <a:rPr lang="en-US" sz="3100" b="0" dirty="0" smtClean="0">
                <a:solidFill>
                  <a:srgbClr val="820000"/>
                </a:solidFill>
              </a:rPr>
              <a:t>2</a:t>
            </a:r>
            <a:r>
              <a:rPr lang="el-GR" sz="3100" b="0" dirty="0" smtClean="0">
                <a:solidFill>
                  <a:srgbClr val="820000"/>
                </a:solidFill>
              </a:rPr>
              <a:t> από 13)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880AA-EA96-4CBD-ABB7-BF5671F495F5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395536" y="3861048"/>
            <a:ext cx="80648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228600" algn="l"/>
              </a:tabLst>
              <a:defRPr/>
            </a:pPr>
            <a:r>
              <a:rPr lang="el-GR" sz="2000" dirty="0">
                <a:latin typeface="+mj-lt"/>
              </a:rPr>
              <a:t>Εξετάζουμε τα πλακίδια σε μικροσκόπιο φθορισμού (250 - 400Χ) το ταχύτερο δυνατό. </a:t>
            </a:r>
          </a:p>
          <a:p>
            <a:pPr algn="just" eaLnBrk="0" hangingPunct="0">
              <a:tabLst>
                <a:tab pos="228600" algn="l"/>
              </a:tabLst>
              <a:defRPr/>
            </a:pPr>
            <a:endParaRPr lang="el-GR" sz="2000" dirty="0">
              <a:latin typeface="+mj-lt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el-GR" sz="2000" dirty="0">
                <a:latin typeface="+mj-lt"/>
              </a:rPr>
              <a:t>Ο φθορισμός μπορεί να διατηρηθεί για λίγες μέρες, αν τα πλακίδια διατηρηθούν στην ψύξη (2-8°</a:t>
            </a:r>
            <a:r>
              <a:rPr lang="en-US" sz="2000" dirty="0">
                <a:latin typeface="+mj-lt"/>
              </a:rPr>
              <a:t>C</a:t>
            </a:r>
            <a:r>
              <a:rPr lang="el-GR" sz="2000" dirty="0">
                <a:latin typeface="+mj-lt"/>
              </a:rPr>
              <a:t>).</a:t>
            </a:r>
          </a:p>
          <a:p>
            <a:pPr algn="just" eaLnBrk="0" hangingPunct="0">
              <a:tabLst>
                <a:tab pos="228600" algn="l"/>
              </a:tabLst>
              <a:defRPr/>
            </a:pPr>
            <a:endParaRPr lang="el-GR" sz="2000" dirty="0">
              <a:latin typeface="+mj-lt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el-GR" sz="2000" dirty="0">
                <a:latin typeface="+mj-lt"/>
              </a:rPr>
              <a:t>Προσοχή πριν από κάθε μικροσκόπηση τα πλακίδια θα πρέπει να παραμείνουν σε θερμοκρασία δωματίου για 30 </a:t>
            </a:r>
            <a:r>
              <a:rPr lang="en-US" sz="2000" dirty="0">
                <a:latin typeface="+mj-lt"/>
              </a:rPr>
              <a:t>min</a:t>
            </a:r>
            <a:r>
              <a:rPr lang="el-GR" sz="2000" dirty="0">
                <a:latin typeface="+mj-lt"/>
              </a:rPr>
              <a:t>.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32997"/>
              </p:ext>
            </p:extLst>
          </p:nvPr>
        </p:nvGraphicFramePr>
        <p:xfrm>
          <a:off x="3563888" y="1628800"/>
          <a:ext cx="1655762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Εικόνα bitmap" r:id="rId3" imgW="933580" imgH="1219370" progId="PBrush">
                  <p:embed/>
                </p:oleObj>
              </mc:Choice>
              <mc:Fallback>
                <p:oleObj name="Εικόνα bitmap" r:id="rId3" imgW="933580" imgH="1219370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628800"/>
                        <a:ext cx="1655762" cy="216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7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Δημιουργία παρασκευάσματος ανοσοφθορισμού Hep-2 </a:t>
            </a:r>
            <a:r>
              <a:rPr lang="el-GR" sz="3100" b="0" dirty="0">
                <a:solidFill>
                  <a:srgbClr val="820000"/>
                </a:solidFill>
              </a:rPr>
              <a:t>(</a:t>
            </a:r>
            <a:r>
              <a:rPr lang="el-GR" sz="3100" b="0" dirty="0" smtClean="0">
                <a:solidFill>
                  <a:srgbClr val="820000"/>
                </a:solidFill>
              </a:rPr>
              <a:t>1</a:t>
            </a:r>
            <a:r>
              <a:rPr lang="en-US" sz="3100" b="0" dirty="0" smtClean="0">
                <a:solidFill>
                  <a:srgbClr val="820000"/>
                </a:solidFill>
              </a:rPr>
              <a:t>3</a:t>
            </a:r>
            <a:r>
              <a:rPr lang="el-GR" sz="3100" b="0" dirty="0" smtClean="0">
                <a:solidFill>
                  <a:srgbClr val="820000"/>
                </a:solidFill>
              </a:rPr>
              <a:t> από 13)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EBD5B-D688-4911-90CA-672A264B2C2F}" type="slidenum">
              <a:rPr lang="el-GR" smtClean="0"/>
              <a:pPr>
                <a:defRPr/>
              </a:pPr>
              <a:t>66</a:t>
            </a:fld>
            <a:endParaRPr lang="el-GR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656" y="1534858"/>
            <a:ext cx="3214688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Αυτόματοι αναλυτές </a:t>
            </a:r>
            <a:r>
              <a:rPr lang="en-US" dirty="0" smtClean="0">
                <a:solidFill>
                  <a:srgbClr val="820000"/>
                </a:solidFill>
              </a:rPr>
              <a:t>IFA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2362B-4982-4E31-BF5C-F078CB20FDEC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  <p:pic>
        <p:nvPicPr>
          <p:cNvPr id="70659" name="Picture 2" descr="http://www.rathercleverdesign.com/Inova/Instrumentation/images/AP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2" descr="http://www.cli-online.com/uploads/pics/71544b30c6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266382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4 - TextBox"/>
          <p:cNvSpPr txBox="1">
            <a:spLocks noChangeArrowheads="1"/>
          </p:cNvSpPr>
          <p:nvPr/>
        </p:nvSpPr>
        <p:spPr bwMode="auto">
          <a:xfrm>
            <a:off x="496913" y="1268412"/>
            <a:ext cx="8064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000" dirty="0">
                <a:latin typeface="+mj-lt"/>
              </a:rPr>
              <a:t>Αυτόματοι αναλυτές </a:t>
            </a:r>
            <a:r>
              <a:rPr lang="en-US" altLang="el-GR" sz="2000" dirty="0">
                <a:latin typeface="+mj-lt"/>
              </a:rPr>
              <a:t>IFA (</a:t>
            </a:r>
            <a:r>
              <a:rPr lang="el-GR" altLang="el-GR" sz="2000" b="1" dirty="0">
                <a:solidFill>
                  <a:srgbClr val="820000"/>
                </a:solidFill>
                <a:latin typeface="+mj-lt"/>
              </a:rPr>
              <a:t>πλακόμετρα</a:t>
            </a:r>
            <a:r>
              <a:rPr lang="el-GR" altLang="el-GR" sz="2000" dirty="0">
                <a:latin typeface="+mj-lt"/>
              </a:rPr>
              <a:t>) προετοιμάζουν τα δείγματα για την μικροσκόπηση, παρακάμπτοντας τα χειρονακτικά στάδια. </a:t>
            </a:r>
          </a:p>
        </p:txBody>
      </p:sp>
      <p:pic>
        <p:nvPicPr>
          <p:cNvPr id="70663" name="Picture 2" descr="http://www.qualisyscanada.com/images/i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076700"/>
            <a:ext cx="2333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9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icroscopyu.com/articles/fluorescence/images/fluorointrofig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025" y="1340768"/>
            <a:ext cx="467995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Η δομή ενός μικροσκοπίου </a:t>
            </a:r>
            <a:r>
              <a:rPr lang="el-GR" sz="3600" dirty="0">
                <a:solidFill>
                  <a:srgbClr val="820000"/>
                </a:solidFill>
              </a:rPr>
              <a:t>φθορισμού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B9DD0-A28F-4C4D-81D9-24278B891113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19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(Ε). Ενότητα </a:t>
            </a:r>
            <a:r>
              <a:rPr lang="en-US" sz="2000" dirty="0" smtClean="0"/>
              <a:t>9</a:t>
            </a:r>
            <a:r>
              <a:rPr lang="el-GR" sz="2000" dirty="0" smtClean="0"/>
              <a:t>: Ανοσοφθορισμός».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Τύποι μικροσκοπίου φθορισμού με χωριστή </a:t>
            </a:r>
            <a:r>
              <a:rPr lang="el-GR" sz="3600" dirty="0">
                <a:solidFill>
                  <a:srgbClr val="820000"/>
                </a:solidFill>
              </a:rPr>
              <a:t>ή </a:t>
            </a:r>
            <a:r>
              <a:rPr lang="el-GR" sz="3600" dirty="0">
                <a:solidFill>
                  <a:srgbClr val="820000"/>
                </a:solidFill>
              </a:rPr>
              <a:t>ενσωματωμένη γεννήτρια υπεριώδους </a:t>
            </a:r>
            <a:r>
              <a:rPr lang="el-GR" sz="3600" dirty="0">
                <a:solidFill>
                  <a:srgbClr val="820000"/>
                </a:solidFill>
              </a:rPr>
              <a:t>φωτός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48DF2-8D66-444B-8608-701E412F1632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19459" name="Picture 2" descr="Labomed Lx400 Fluorescence Microscope Seri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33337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VanGuard 1400FLi Trinocular Fluorescence Microscope">
            <a:hlinkClick r:id="rId4" tooltip="VanGuard 1400FLi Trinocular Fluorescence Microscop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133600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5 - TextBox"/>
          <p:cNvSpPr txBox="1">
            <a:spLocks noChangeArrowheads="1"/>
          </p:cNvSpPr>
          <p:nvPr/>
        </p:nvSpPr>
        <p:spPr bwMode="auto">
          <a:xfrm>
            <a:off x="755650" y="5827713"/>
            <a:ext cx="770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>
                <a:latin typeface="+mj-lt"/>
              </a:rPr>
              <a:t>          Με διερχόμενο φθορισμό                      Με προσπίπτον φθορισμό</a:t>
            </a:r>
          </a:p>
        </p:txBody>
      </p:sp>
    </p:spTree>
    <p:extLst>
      <p:ext uri="{BB962C8B-B14F-4D97-AF65-F5344CB8AC3E}">
        <p14:creationId xmlns:p14="http://schemas.microsoft.com/office/powerpoint/2010/main" val="38215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Διαγνωστικές εφαρμογές του </a:t>
            </a:r>
            <a:r>
              <a:rPr lang="el-GR" dirty="0" smtClean="0">
                <a:solidFill>
                  <a:srgbClr val="820000"/>
                </a:solidFill>
              </a:rPr>
              <a:t>ανοσοφθορισμού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351E8-E575-425A-BC20-704B10A33FDB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6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67df8d15bb115de7d301a6090a091a199e1d8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1748</Words>
  <Application>Microsoft Office PowerPoint</Application>
  <PresentationFormat>Προβολή στην οθόνη (4:3)</PresentationFormat>
  <Paragraphs>377</Paragraphs>
  <Slides>75</Slides>
  <Notes>20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78" baseType="lpstr">
      <vt:lpstr>OC_template_updated</vt:lpstr>
      <vt:lpstr>1_OC_template_updated</vt:lpstr>
      <vt:lpstr>Εικόνα bitmap</vt:lpstr>
      <vt:lpstr>Ανοσολογία (Ε)</vt:lpstr>
      <vt:lpstr>To φαινόμενο του φθορισμού</vt:lpstr>
      <vt:lpstr>Ο έμμεσος ανοσοφθορισμός</vt:lpstr>
      <vt:lpstr>Ο άμεσος ανοσοφθορισμός</vt:lpstr>
      <vt:lpstr>Κοινές φθορίζουσες χρωστικές</vt:lpstr>
      <vt:lpstr>Η αρχή λειτουργίας του μικροσκοπίου ανοσοφθορισμού</vt:lpstr>
      <vt:lpstr>Η δομή ενός μικροσκοπίου φθορισμού</vt:lpstr>
      <vt:lpstr>Τύποι μικροσκοπίου φθορισμού με χωριστή ή ενσωματωμένη γεννήτρια υπεριώδους φωτός</vt:lpstr>
      <vt:lpstr>Διαγνωστικές εφαρμογές του ανοσοφθορισμού</vt:lpstr>
      <vt:lpstr>Mερικά από τα αυτο-αντισώματα που ανιχνεύονται</vt:lpstr>
      <vt:lpstr>Αντιπυρηνικά αντισώματα Antinuclear antibodies (ANA)</vt:lpstr>
      <vt:lpstr>Συστηματικός ερυθηματώδης λύκος  (1 από 2)</vt:lpstr>
      <vt:lpstr>Συστηματικός ερυθηματώδης λύκος (2 από 2)</vt:lpstr>
      <vt:lpstr>Φαινόμενο Raynaud</vt:lpstr>
      <vt:lpstr>Σκληρόδερμα CREST</vt:lpstr>
      <vt:lpstr>Σύνδρομο Sjögren</vt:lpstr>
      <vt:lpstr>Φθορισμός σε υπόστρωμα HEP-2</vt:lpstr>
      <vt:lpstr>Αντιγόνα σε Hep-2 για ΑΝΑ</vt:lpstr>
      <vt:lpstr>Ομοιογενής φθορισμός πυρήνα  (1 από 3)</vt:lpstr>
      <vt:lpstr>Ομοιογενής φθορισμός πυρήνα  (2 από 3)</vt:lpstr>
      <vt:lpstr>Ομοιογενής φθορισμός πυρήνα  (3 από 3)</vt:lpstr>
      <vt:lpstr>Περιφερικός φθορισμός πυρήνα</vt:lpstr>
      <vt:lpstr>Κεντρομεριδιακός φθορισμός πυρήνα  (1 από 2)</vt:lpstr>
      <vt:lpstr>Κεντρομεριδιακός φθορισμός πυρήνα  (2 από 2)</vt:lpstr>
      <vt:lpstr>Ψιλός στικτός κοκκώδης φθορισμός πυρήνα</vt:lpstr>
      <vt:lpstr>Κυτταροπλασματικός φθορισμός</vt:lpstr>
      <vt:lpstr>Ριβοσωμικός φθορισμός (αντιγόνο RNP)</vt:lpstr>
      <vt:lpstr>Χονδρός στικτός κοκκώδης φθορισμός πυρήνα</vt:lpstr>
      <vt:lpstr>Aντιγόνα PCNA</vt:lpstr>
      <vt:lpstr>Dots</vt:lpstr>
      <vt:lpstr>Φθορισμός πυρηνιδίου πυρήνα</vt:lpstr>
      <vt:lpstr>Αλγόριθμος προσδιορισμού ΑΝΑ σε Hep-</vt:lpstr>
      <vt:lpstr>Αντιμιτοχονδριακά αντισώματα (ΑΜΑ) σε υπόστρωμα Hep-2</vt:lpstr>
      <vt:lpstr>Φθορισμός σε διαφορετικά υποστρώματα</vt:lpstr>
      <vt:lpstr>Αντισώματα διπλής έλικας DNA (anti ds-DNA)</vt:lpstr>
      <vt:lpstr>Αντισώματα διπλής έλικας DNA ds-DNA</vt:lpstr>
      <vt:lpstr>Κυτταροπλασματικά αντιγόνα ουδετεροφίλων Antinuclear Cytoplasmatic Antigens (ANCA)</vt:lpstr>
      <vt:lpstr>c –ANCA (1 από 2)</vt:lpstr>
      <vt:lpstr>c –ANCA (2 από 2)</vt:lpstr>
      <vt:lpstr>p –ANCA (1 από 2)</vt:lpstr>
      <vt:lpstr>p –ANCA (2 από 2)</vt:lpstr>
      <vt:lpstr>Aντισώματα έναντι των λείων μυϊκών κυττάρων (SMA)</vt:lpstr>
      <vt:lpstr>Aντισώματα έναντι των τοιχωματικών κυττάρων του στομάχου (PCA)</vt:lpstr>
      <vt:lpstr>Αντιμιτοχονδριακά αντισώματα (ΑΜΑ)</vt:lpstr>
      <vt:lpstr>Επανάληψη</vt:lpstr>
      <vt:lpstr>Ομοιογενής φθορισμός πυρήνα</vt:lpstr>
      <vt:lpstr>Περιφερικός φθορισμός πυρήνα</vt:lpstr>
      <vt:lpstr>Πυρηνισκικός φθορισμός πυρήνα</vt:lpstr>
      <vt:lpstr>Ψιλός στικτός φθορισμός πυρήνα</vt:lpstr>
      <vt:lpstr>Χονδρός στικτός φθορισμός πυρήνα</vt:lpstr>
      <vt:lpstr>Κεντρομεριδιακός φθορισμός πυρήνα</vt:lpstr>
      <vt:lpstr>Χονδρός στικτός φθορισμός</vt:lpstr>
      <vt:lpstr>Ψιλός στικτός φθορισμός</vt:lpstr>
      <vt:lpstr>Τεχνική ΙFA σε Hep-2 για ANA</vt:lpstr>
      <vt:lpstr>Δημιουργία παρασκευάσματος ανοσοφθορισμού Hep-2 (1 από 13)</vt:lpstr>
      <vt:lpstr>Δημιουργία παρασκευάσματος ανοσοφθορισμού Hep-2 (2 από 13)</vt:lpstr>
      <vt:lpstr>Δημιουργία παρασκευάσματος ανοσοφθορισμού Hep-2 (3 από 13)</vt:lpstr>
      <vt:lpstr>Δημιουργία παρασκευάσματος ανοσοφθορισμού Hep-2 (4 από 13)</vt:lpstr>
      <vt:lpstr>Δημιουργία παρασκευάσματος ανοσοφθορισμού Hep-2 (5 από 13)</vt:lpstr>
      <vt:lpstr>Δημιουργία παρασκευάσματος ανοσοφθορισμού Hep-2 (6 από 13)</vt:lpstr>
      <vt:lpstr>Δημιουργία παρασκευάσματος ανοσοφθορισμού Hep-2 (7 από 13)</vt:lpstr>
      <vt:lpstr>Δημιουργία παρασκευάσματος ανοσοφθορισμού Hep-2 (8 από 13)</vt:lpstr>
      <vt:lpstr>Δημιουργία παρασκευάσματος ανοσοφθορισμού Hep-2 (9 από 13)</vt:lpstr>
      <vt:lpstr>Δημιουργία παρασκευάσματος ανοσοφθορισμού Hep-2 (10 από 13)</vt:lpstr>
      <vt:lpstr>Δημιουργία παρασκευάσματος ανοσοφθορισμού Hep-2 (11 από 13)</vt:lpstr>
      <vt:lpstr>Δημιουργία παρασκευάσματος ανοσοφθορισμού Hep-2 (12 από 13)</vt:lpstr>
      <vt:lpstr>Δημιουργία παρασκευάσματος ανοσοφθορισμού Hep-2 (13 από 13)</vt:lpstr>
      <vt:lpstr>Αυτόματοι αναλυτές IFA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98</cp:revision>
  <dcterms:created xsi:type="dcterms:W3CDTF">2013-03-04T13:35:19Z</dcterms:created>
  <dcterms:modified xsi:type="dcterms:W3CDTF">2015-03-26T11:32:18Z</dcterms:modified>
</cp:coreProperties>
</file>