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7" r:id="rId4"/>
    <p:sldId id="268" r:id="rId5"/>
    <p:sldId id="274" r:id="rId6"/>
    <p:sldId id="276" r:id="rId7"/>
    <p:sldId id="278" r:id="rId8"/>
    <p:sldId id="280" r:id="rId9"/>
    <p:sldId id="282" r:id="rId10"/>
    <p:sldId id="284" r:id="rId11"/>
    <p:sldId id="286" r:id="rId12"/>
    <p:sldId id="316" r:id="rId13"/>
    <p:sldId id="287" r:id="rId14"/>
    <p:sldId id="289" r:id="rId15"/>
    <p:sldId id="291" r:id="rId16"/>
    <p:sldId id="293" r:id="rId17"/>
    <p:sldId id="295" r:id="rId18"/>
    <p:sldId id="296" r:id="rId19"/>
    <p:sldId id="299" r:id="rId20"/>
    <p:sldId id="302" r:id="rId21"/>
    <p:sldId id="303" r:id="rId22"/>
    <p:sldId id="304" r:id="rId23"/>
    <p:sldId id="305" r:id="rId24"/>
    <p:sldId id="306" r:id="rId25"/>
    <p:sldId id="317" r:id="rId26"/>
    <p:sldId id="318" r:id="rId27"/>
    <p:sldId id="309" r:id="rId28"/>
    <p:sldId id="310" r:id="rId29"/>
    <p:sldId id="319" r:id="rId30"/>
    <p:sldId id="320" r:id="rId31"/>
    <p:sldId id="314" r:id="rId32"/>
    <p:sldId id="321" r:id="rId33"/>
    <p:sldId id="257" r:id="rId34"/>
    <p:sldId id="262" r:id="rId35"/>
    <p:sldId id="264" r:id="rId36"/>
    <p:sldId id="322" r:id="rId37"/>
    <p:sldId id="323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0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20217-B111-4D4F-97FE-AE855B040B7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2175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7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1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2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3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2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4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1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ubauer_improved_counting_chambe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Alcibiad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ticulo_Neubaue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SantiBadia&amp;action=edit&amp;redlink=1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ocytomet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Flickr_upload_bo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atopoiesis_(human)_diagram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ikael_H%C3%A4ggstr%C3%B6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b/bf/Neubauer_improved_with_cell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Alcibiades" TargetMode="External"/><Relationship Id="rId4" Type="http://schemas.openxmlformats.org/officeDocument/2006/relationships/hyperlink" Target="http://commons.wikimedia.org/wiki/File:Neubauer_improved_with_cells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/>
              <a:t>: Λευκά Αιμοσφαίρια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Κριεμπάρδης – </a:t>
            </a:r>
            <a:r>
              <a:rPr lang="el-GR" sz="2200" dirty="0" err="1" smtClean="0"/>
              <a:t>Απλακίδη</a:t>
            </a:r>
            <a:r>
              <a:rPr lang="el-GR" sz="2200" dirty="0" smtClean="0"/>
              <a:t> Χαρίκλεια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/>
              <a:t>Neutrophil </a:t>
            </a:r>
            <a:br>
              <a:rPr lang="en-US" dirty="0"/>
            </a:br>
            <a:r>
              <a:rPr lang="el-GR" dirty="0"/>
              <a:t>Ουδετερόφιλο Πολυμορφοπύρηνο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184576"/>
          </a:xfrm>
        </p:spPr>
        <p:txBody>
          <a:bodyPr>
            <a:noAutofit/>
          </a:bodyPr>
          <a:lstStyle/>
          <a:p>
            <a:r>
              <a:rPr lang="el-GR" dirty="0"/>
              <a:t>Διάμετρος </a:t>
            </a:r>
            <a:r>
              <a:rPr lang="el-GR" dirty="0" smtClean="0"/>
              <a:t>10-15μm.</a:t>
            </a:r>
            <a:endParaRPr lang="el-GR" dirty="0"/>
          </a:p>
          <a:p>
            <a:r>
              <a:rPr lang="el-GR" dirty="0"/>
              <a:t>Ο πυρήνας είναι πολύμορφος και εμφανίζει 2-5 λοβούς (συνδέονται μεταξύ τους με γέφυρες χρωματίνης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Πυκνό δίκτυο </a:t>
            </a:r>
            <a:r>
              <a:rPr lang="el-GR" dirty="0" smtClean="0"/>
              <a:t>χρωματίνης.</a:t>
            </a:r>
            <a:endParaRPr lang="el-GR" dirty="0"/>
          </a:p>
          <a:p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κυτταρόπλασμα είναι </a:t>
            </a:r>
            <a:r>
              <a:rPr lang="el-GR" dirty="0" err="1" smtClean="0"/>
              <a:t>οξεόφιλο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Έχει άφθονα πολύ λεπτά κοκκία που χρωματίζονται με ουδέτερες </a:t>
            </a:r>
            <a:r>
              <a:rPr lang="el-GR" dirty="0" smtClean="0"/>
              <a:t>χρωστικές.</a:t>
            </a:r>
            <a:endParaRPr lang="el-GR" dirty="0"/>
          </a:p>
          <a:p>
            <a:r>
              <a:rPr lang="el-GR" dirty="0"/>
              <a:t>Φυσιολογικά απαντώνται σε ποσοστό 50-70% στο </a:t>
            </a:r>
            <a:r>
              <a:rPr lang="el-GR" dirty="0" smtClean="0"/>
              <a:t>αίμα.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59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/>
              <a:t>Neutrophil </a:t>
            </a:r>
            <a:br>
              <a:rPr lang="en-US" dirty="0"/>
            </a:br>
            <a:r>
              <a:rPr lang="el-GR" dirty="0"/>
              <a:t>Ουδετερόφιλο Πολυμορφοπύρηνο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5184576"/>
          </a:xfrm>
        </p:spPr>
        <p:txBody>
          <a:bodyPr>
            <a:noAutofit/>
          </a:bodyPr>
          <a:lstStyle/>
          <a:p>
            <a:r>
              <a:rPr lang="el-GR" dirty="0" smtClean="0"/>
              <a:t>Ανάλογες </a:t>
            </a:r>
            <a:r>
              <a:rPr lang="el-GR" dirty="0" err="1"/>
              <a:t>άωρες</a:t>
            </a:r>
            <a:r>
              <a:rPr lang="el-GR" dirty="0"/>
              <a:t> μορφές (</a:t>
            </a:r>
            <a:r>
              <a:rPr lang="el-GR" dirty="0" err="1"/>
              <a:t>προμυελοκύτταρα</a:t>
            </a:r>
            <a:r>
              <a:rPr lang="el-GR" dirty="0"/>
              <a:t>, μυελοκύτταρα, </a:t>
            </a:r>
            <a:r>
              <a:rPr lang="el-GR" dirty="0" err="1"/>
              <a:t>μεταμυελοκύτταρα</a:t>
            </a:r>
            <a:r>
              <a:rPr lang="el-GR" dirty="0"/>
              <a:t> και </a:t>
            </a:r>
            <a:r>
              <a:rPr lang="el-GR" dirty="0" err="1"/>
              <a:t>ραβδοπύρηνα</a:t>
            </a:r>
            <a:r>
              <a:rPr lang="el-GR" dirty="0"/>
              <a:t>) παρατηρούνται και στις άλλες δύο σειρές κοκκιοκυττάρων (</a:t>
            </a:r>
            <a:r>
              <a:rPr lang="el-GR" dirty="0" err="1"/>
              <a:t>ηωσινόφιλα</a:t>
            </a:r>
            <a:r>
              <a:rPr lang="el-GR" dirty="0"/>
              <a:t> και </a:t>
            </a:r>
            <a:r>
              <a:rPr lang="el-GR" dirty="0" err="1"/>
              <a:t>βασεόφιλα</a:t>
            </a:r>
            <a:r>
              <a:rPr lang="el-GR" dirty="0"/>
              <a:t>), ο αριθμός τους είναι πολύ μικρός και δε λαμβάνονται </a:t>
            </a:r>
            <a:r>
              <a:rPr lang="el-GR" dirty="0" smtClean="0"/>
              <a:t>υπόψη.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38870" y="4093041"/>
            <a:ext cx="5066260" cy="1107996"/>
          </a:xfrm>
          <a:prstGeom prst="rect">
            <a:avLst/>
          </a:prstGeom>
          <a:noFill/>
          <a:ln w="19050">
            <a:solidFill>
              <a:srgbClr val="004A8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200" b="1" dirty="0">
                <a:latin typeface="+mn-lt"/>
              </a:rPr>
              <a:t>Ουδετερόφιλο Πολυμορφοπύρηνο </a:t>
            </a:r>
            <a:endParaRPr lang="el-GR" altLang="el-GR" sz="2200" b="1" dirty="0" smtClean="0">
              <a:latin typeface="+mn-lt"/>
            </a:endParaRPr>
          </a:p>
          <a:p>
            <a:pPr algn="ctr"/>
            <a:r>
              <a:rPr lang="el-GR" altLang="el-GR" sz="2200" b="1" dirty="0" smtClean="0">
                <a:latin typeface="+mn-lt"/>
              </a:rPr>
              <a:t>= </a:t>
            </a:r>
          </a:p>
          <a:p>
            <a:pPr algn="ctr"/>
            <a:r>
              <a:rPr lang="el-GR" altLang="el-GR" sz="2200" b="1" dirty="0" smtClean="0">
                <a:latin typeface="+mn-lt"/>
              </a:rPr>
              <a:t>ώριμα </a:t>
            </a:r>
            <a:r>
              <a:rPr lang="el-GR" altLang="el-GR" sz="2200" b="1" dirty="0">
                <a:latin typeface="+mn-lt"/>
              </a:rPr>
              <a:t>κύτταρα του περιφερικού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33156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Ο κύριος ρόλος των ουδετερόφιλων είναι η φαγοκυττάρωση και η καταστροφή των βακτηρίων και νεκρωμένων </a:t>
            </a:r>
            <a:r>
              <a:rPr lang="el-GR" dirty="0" smtClean="0"/>
              <a:t>κυττάρων.</a:t>
            </a:r>
            <a:endParaRPr lang="el-GR" dirty="0"/>
          </a:p>
          <a:p>
            <a:r>
              <a:rPr lang="el-GR" dirty="0"/>
              <a:t>Μπορούν να καταστρέψουν ιούς, ακόμη και </a:t>
            </a:r>
            <a:r>
              <a:rPr lang="el-GR" dirty="0" smtClean="0"/>
              <a:t>μύκητες.</a:t>
            </a:r>
            <a:endParaRPr lang="el-GR" dirty="0"/>
          </a:p>
          <a:p>
            <a:r>
              <a:rPr lang="el-GR" dirty="0"/>
              <a:t>Αποτελούν τον κύριο κυτταρικό τύπο (μαζί με τα </a:t>
            </a:r>
            <a:r>
              <a:rPr lang="el-GR" dirty="0" err="1"/>
              <a:t>μακροφάγα</a:t>
            </a:r>
            <a:r>
              <a:rPr lang="el-GR" dirty="0"/>
              <a:t>) της οξείας φλεγμονής και φέρουν </a:t>
            </a:r>
            <a:r>
              <a:rPr lang="el-GR" dirty="0" err="1"/>
              <a:t>μεμβρανικούς</a:t>
            </a:r>
            <a:r>
              <a:rPr lang="el-GR" dirty="0"/>
              <a:t> υποδοχείς για το </a:t>
            </a:r>
            <a:r>
              <a:rPr lang="el-GR" dirty="0" err="1"/>
              <a:t>Fc</a:t>
            </a:r>
            <a:r>
              <a:rPr lang="el-GR" dirty="0"/>
              <a:t> τμήμα των αντισωμάτων, για παράγοντες συμπληρώματος (C 3 b) ενωμένους με ξένα σωματίδια και για πολυσακχαρίτες </a:t>
            </a:r>
            <a:r>
              <a:rPr lang="el-GR" dirty="0" smtClean="0"/>
              <a:t>βακτηρίων.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/>
              <a:t>Neutrophil </a:t>
            </a:r>
            <a:br>
              <a:rPr lang="en-US" dirty="0"/>
            </a:br>
            <a:r>
              <a:rPr lang="el-GR" dirty="0"/>
              <a:t>Ουδετερόφιλο Πολυμορφοπύρηνο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668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Basopfil</a:t>
            </a:r>
            <a:r>
              <a:rPr lang="en-US" dirty="0"/>
              <a:t> - </a:t>
            </a:r>
            <a:r>
              <a:rPr lang="el-GR" dirty="0" err="1" smtClean="0"/>
              <a:t>Βασεόφιλο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Διάμετρος </a:t>
            </a:r>
            <a:r>
              <a:rPr lang="el-GR" dirty="0" smtClean="0"/>
              <a:t>10-15μm.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πυρήνας είναι πολύμορφος και εμφανίζει 2-5 </a:t>
            </a:r>
            <a:r>
              <a:rPr lang="el-GR" dirty="0" smtClean="0"/>
              <a:t>λοβούς.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Πυκνό δίκτυο </a:t>
            </a:r>
            <a:r>
              <a:rPr lang="el-GR" dirty="0" smtClean="0"/>
              <a:t>χρωματίνης.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κυτταρόπλασμα είναι </a:t>
            </a:r>
            <a:r>
              <a:rPr lang="el-GR" dirty="0" err="1" smtClean="0"/>
              <a:t>οξεόφιλο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Έχει άφθονα αδρά κοκκία που χρωματίζονται με κυανό του μεθυλενίου </a:t>
            </a:r>
            <a:r>
              <a:rPr lang="el-GR" dirty="0" err="1"/>
              <a:t>ερυθροιώδη</a:t>
            </a:r>
            <a:r>
              <a:rPr lang="el-GR" dirty="0"/>
              <a:t> και καλύπτουν τον </a:t>
            </a:r>
            <a:r>
              <a:rPr lang="el-GR" dirty="0" smtClean="0"/>
              <a:t>πυρήνα.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Φυσιολογικά απαντώνται σε ποσοστό 0-1% στο </a:t>
            </a:r>
            <a:r>
              <a:rPr lang="el-GR" dirty="0" smtClean="0"/>
              <a:t>αίμα.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 </a:t>
            </a:r>
            <a:r>
              <a:rPr lang="el-GR" dirty="0"/>
              <a:t>και τα </a:t>
            </a:r>
            <a:r>
              <a:rPr lang="el-GR" dirty="0" err="1"/>
              <a:t>βασεόφιλα</a:t>
            </a:r>
            <a:r>
              <a:rPr lang="el-GR" dirty="0"/>
              <a:t> έχουν την ικανότητα της φαγοκυττάρωσης, αποτελούν κυρίως εκκριτικά κύτταρα που διαμεσολαβούν στις αντιδράσεις άμεσης </a:t>
            </a:r>
            <a:r>
              <a:rPr lang="el-GR" dirty="0" smtClean="0"/>
              <a:t>υπερευαισθησίας.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09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Eosinophil – </a:t>
            </a:r>
            <a:r>
              <a:rPr lang="el-GR" dirty="0" err="1" smtClean="0"/>
              <a:t>Εο</a:t>
            </a:r>
            <a:r>
              <a:rPr lang="el-GR" dirty="0" smtClean="0"/>
              <a:t>/</a:t>
            </a:r>
            <a:r>
              <a:rPr lang="el-GR" dirty="0" err="1" smtClean="0"/>
              <a:t>Ηωσινόφιλο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Διάμετρος </a:t>
            </a:r>
            <a:r>
              <a:rPr lang="el-GR" dirty="0" smtClean="0"/>
              <a:t>10-15μm.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Ο πυρήνας είναι πολύμορφος και εμφανίζει 2-3 ωοειδής λοβούς (συνδέονται με λεπτή γέφυρα χρωματίνης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Πυκνό δίκτυο </a:t>
            </a:r>
            <a:r>
              <a:rPr lang="el-GR" dirty="0" smtClean="0"/>
              <a:t>χρωματίνης.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Το κυτταρόπλασμα είναι </a:t>
            </a:r>
            <a:r>
              <a:rPr lang="el-GR" dirty="0" err="1" smtClean="0"/>
              <a:t>οξεόφιλο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Έχει άφθονα κοκκία που χρωματίζονται με όξινες χρωστικές (</a:t>
            </a:r>
            <a:r>
              <a:rPr lang="el-GR" dirty="0" err="1"/>
              <a:t>εωσίνη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Φυσιολογικά απαντώνται σε ποσοστό 1-4% στο </a:t>
            </a:r>
            <a:r>
              <a:rPr lang="el-GR" dirty="0" smtClean="0"/>
              <a:t>αίμα.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Άμυνα του οργανισμού έναντι των </a:t>
            </a:r>
            <a:r>
              <a:rPr lang="el-GR" dirty="0" smtClean="0"/>
              <a:t>παρασίτων.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Η φαγοκυττάρωση και η αποδόμηση συμπλεγμάτων αντιγόνου-αντισώματος, τα οποία σχηματίζονται σε αλλεργικές </a:t>
            </a:r>
            <a:r>
              <a:rPr lang="el-GR" dirty="0" smtClean="0"/>
              <a:t>καταστάσεις.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8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Monoblast</a:t>
            </a:r>
            <a:r>
              <a:rPr lang="en-US" dirty="0"/>
              <a:t> - Mo</a:t>
            </a:r>
            <a:r>
              <a:rPr lang="el-GR" dirty="0" err="1" smtClean="0"/>
              <a:t>νοβλάστη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Παρόμοια μορφολογία με τα άλλες </a:t>
            </a:r>
            <a:r>
              <a:rPr lang="el-GR" dirty="0" err="1"/>
              <a:t>άωρες</a:t>
            </a:r>
            <a:r>
              <a:rPr lang="el-GR" dirty="0"/>
              <a:t> μορφές (βλάστες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κυτταρόπλασμα είναι αφθονότερο από αυτό της </a:t>
            </a:r>
            <a:r>
              <a:rPr lang="el-GR" dirty="0" err="1" smtClean="0"/>
              <a:t>μυελοβλάστης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πυρήνας έχει λοβούς σε σχέση με τη </a:t>
            </a:r>
            <a:r>
              <a:rPr lang="el-GR" dirty="0" err="1" smtClean="0"/>
              <a:t>μονοβλάστη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Promonocytes</a:t>
            </a:r>
            <a:r>
              <a:rPr lang="el-GR" dirty="0"/>
              <a:t> (</a:t>
            </a:r>
            <a:r>
              <a:rPr lang="el-GR" dirty="0" err="1"/>
              <a:t>προμονοκύτταρα</a:t>
            </a:r>
            <a:r>
              <a:rPr lang="el-GR" dirty="0"/>
              <a:t>) έχουν χαρακτηριστικά ανάμεσα στη </a:t>
            </a:r>
            <a:r>
              <a:rPr lang="el-GR" dirty="0" err="1"/>
              <a:t>μονοβλάστη</a:t>
            </a:r>
            <a:r>
              <a:rPr lang="el-GR" dirty="0"/>
              <a:t> και το </a:t>
            </a:r>
            <a:r>
              <a:rPr lang="el-GR" dirty="0" smtClean="0"/>
              <a:t>μονοκύτταρο.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96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Monocyte - </a:t>
            </a:r>
            <a:r>
              <a:rPr lang="el-GR" dirty="0" smtClean="0"/>
              <a:t>Μονοκύτταρο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Διάμετρος </a:t>
            </a:r>
            <a:r>
              <a:rPr lang="el-GR" dirty="0" smtClean="0"/>
              <a:t>12-20μm.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Μεγάλο </a:t>
            </a:r>
            <a:r>
              <a:rPr lang="el-GR" dirty="0" smtClean="0"/>
              <a:t>σχήμα.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πυρήνας έχει σχήμα ανώμαλο </a:t>
            </a:r>
            <a:r>
              <a:rPr lang="el-GR" dirty="0" smtClean="0"/>
              <a:t>νεφροειδές.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Λεπτό δίκτυο χρωματίνης (ο πυρήνας χρωματίζεται αχνός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κυτταρόπλασμα είναι </a:t>
            </a:r>
            <a:r>
              <a:rPr lang="el-GR" dirty="0" err="1" smtClean="0"/>
              <a:t>βασεόφιλο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Φυσιολογικά απαντώνται σε ποσοστό 2-8% στο </a:t>
            </a:r>
            <a:r>
              <a:rPr lang="el-GR" dirty="0" smtClean="0"/>
              <a:t>αίμα.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49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Monocyte</a:t>
            </a:r>
            <a:r>
              <a:rPr lang="el-GR" dirty="0"/>
              <a:t> – Μονοκύτταρο ή </a:t>
            </a:r>
            <a:br>
              <a:rPr lang="el-GR" dirty="0"/>
            </a:br>
            <a:r>
              <a:rPr lang="el-GR" dirty="0"/>
              <a:t>Μεγάλο </a:t>
            </a:r>
            <a:r>
              <a:rPr lang="el-GR" dirty="0" smtClean="0"/>
              <a:t>Μονοπύρηνο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Απαντούν </a:t>
            </a:r>
            <a:r>
              <a:rPr lang="el-GR" dirty="0" err="1"/>
              <a:t>χημειοτακτικά</a:t>
            </a:r>
            <a:r>
              <a:rPr lang="el-GR" dirty="0"/>
              <a:t> στην παρουσία νεκρωμένου υλικού, φλεγμονής και </a:t>
            </a:r>
            <a:r>
              <a:rPr lang="el-GR" dirty="0" smtClean="0"/>
              <a:t>εισβολέων-μικροοργανισμών.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Στις περιπτώσεις αυτές εγκαταλείπουν το αίμα και μεταναστεύουν στους ιστούς, διαφοροποιούμενα σε </a:t>
            </a:r>
            <a:r>
              <a:rPr lang="el-GR" dirty="0" err="1"/>
              <a:t>ιστικά</a:t>
            </a:r>
            <a:r>
              <a:rPr lang="el-GR" dirty="0"/>
              <a:t> </a:t>
            </a:r>
            <a:r>
              <a:rPr lang="el-GR" dirty="0" err="1" smtClean="0"/>
              <a:t>μακροφάγα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Με την μεγάλη ικανότητα της φαγοκυττάρωσης που διαθέτουν και με τη μεγάλη περιεκτικότητά τους σε </a:t>
            </a:r>
            <a:r>
              <a:rPr lang="el-GR" dirty="0" err="1"/>
              <a:t>υδρολυτικά</a:t>
            </a:r>
            <a:r>
              <a:rPr lang="el-GR" dirty="0"/>
              <a:t> ένζυμα, τα </a:t>
            </a:r>
            <a:r>
              <a:rPr lang="el-GR" dirty="0" err="1"/>
              <a:t>μακροφάγα</a:t>
            </a:r>
            <a:r>
              <a:rPr lang="el-GR" dirty="0"/>
              <a:t> </a:t>
            </a:r>
            <a:r>
              <a:rPr lang="el-GR" dirty="0" err="1"/>
              <a:t>εγκολπώνουν</a:t>
            </a:r>
            <a:r>
              <a:rPr lang="el-GR" dirty="0"/>
              <a:t> και αδρανοποιούν </a:t>
            </a:r>
            <a:r>
              <a:rPr lang="el-GR" dirty="0" err="1"/>
              <a:t>ιστικά</a:t>
            </a:r>
            <a:r>
              <a:rPr lang="el-GR" dirty="0"/>
              <a:t> υπολείμματα και ξένο υλικό ως μέρος της διαδικασίας επούλωσης και αποκατάσταση της φυσιολογικής </a:t>
            </a:r>
            <a:r>
              <a:rPr lang="el-GR" dirty="0" smtClean="0"/>
              <a:t>λειτουργίας.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χορήγηση των </a:t>
            </a:r>
            <a:r>
              <a:rPr lang="el-GR" dirty="0" err="1"/>
              <a:t>κορτικοστεροειδών</a:t>
            </a:r>
            <a:r>
              <a:rPr lang="el-GR" dirty="0"/>
              <a:t> προκαλεί ελάττωση του αριθμού των μονοκυττάρων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129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Lymphoblast - </a:t>
            </a:r>
            <a:r>
              <a:rPr lang="el-GR" dirty="0" err="1" smtClean="0"/>
              <a:t>Λεμφοβλάστη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err="1"/>
              <a:t>Lymphoblasts</a:t>
            </a:r>
            <a:r>
              <a:rPr lang="el-GR" dirty="0"/>
              <a:t> έχουν διάμετρο 12-20 </a:t>
            </a:r>
            <a:r>
              <a:rPr lang="el-GR" dirty="0" smtClean="0"/>
              <a:t>µm.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πυρήνας είναι στρογγυλός προς </a:t>
            </a:r>
            <a:r>
              <a:rPr lang="el-GR" dirty="0" smtClean="0"/>
              <a:t>ωοειδής.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Τις περισσότερες φορές απαντάται στο </a:t>
            </a:r>
            <a:r>
              <a:rPr lang="el-GR" dirty="0" smtClean="0"/>
              <a:t>κέντρο.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αναλογία πυρήνα προς κυτταρόπλασμα είναι </a:t>
            </a:r>
            <a:r>
              <a:rPr lang="el-GR" dirty="0" smtClean="0"/>
              <a:t>4:1.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περίμετρος πυρήνα και κυτταροπλάσματος είναι </a:t>
            </a:r>
            <a:r>
              <a:rPr lang="el-GR" dirty="0" smtClean="0"/>
              <a:t>ακανόνιστη.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κυτταρόπλασμα είναι </a:t>
            </a:r>
            <a:r>
              <a:rPr lang="el-GR" dirty="0" err="1" smtClean="0"/>
              <a:t>βασεόφιλο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46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Lympocyte</a:t>
            </a:r>
            <a:r>
              <a:rPr lang="en-US" dirty="0"/>
              <a:t> – </a:t>
            </a:r>
            <a:r>
              <a:rPr lang="el-GR" dirty="0" smtClean="0"/>
              <a:t>Λεμφοκύτταρο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Διάμετρος </a:t>
            </a:r>
            <a:r>
              <a:rPr lang="el-GR" dirty="0" smtClean="0"/>
              <a:t>7-18μm.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Διακρίνονται σε μικρά και μεγάλα </a:t>
            </a:r>
            <a:r>
              <a:rPr lang="el-GR" dirty="0" smtClean="0"/>
              <a:t>λεμφοκύτταρα.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Τα μικρά έχουν στρογγυλό σκοτεινό πυρήνα με πολύ πυκνό δίκτυο </a:t>
            </a:r>
            <a:r>
              <a:rPr lang="el-GR" dirty="0" smtClean="0"/>
              <a:t>χρωματίνης.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Το κυτταρόπλασμα βρίσκεται σε λεπτή στιβάδα γύρω από τον </a:t>
            </a:r>
            <a:r>
              <a:rPr lang="el-GR" dirty="0" smtClean="0"/>
              <a:t>πυρήνα.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Είναι </a:t>
            </a:r>
            <a:r>
              <a:rPr lang="el-GR" dirty="0" err="1"/>
              <a:t>βασεόφιλο</a:t>
            </a:r>
            <a:r>
              <a:rPr lang="el-GR" dirty="0"/>
              <a:t> και δεν έχει </a:t>
            </a:r>
            <a:r>
              <a:rPr lang="el-GR" dirty="0" smtClean="0"/>
              <a:t>κοκκία.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Απαντώνται ελάχιστα </a:t>
            </a:r>
            <a:r>
              <a:rPr lang="el-GR" dirty="0" err="1"/>
              <a:t>αζουρόφιλα</a:t>
            </a:r>
            <a:r>
              <a:rPr lang="el-GR" dirty="0"/>
              <a:t> κοκκία (</a:t>
            </a:r>
            <a:r>
              <a:rPr lang="el-GR" dirty="0" err="1"/>
              <a:t>αζούρ=γαλάζιο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Τα μεγάλα λεμφοκύτταρα μοιάζουν στα κύρια χαρακτηριστικά τους με τα </a:t>
            </a:r>
            <a:r>
              <a:rPr lang="el-GR" dirty="0" smtClean="0"/>
              <a:t>μικρά.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Το μεγαλύτερο μέγεθος τους οφείλεται στο άφθονο πρωτόπλασμα που περιβάλλει τον </a:t>
            </a:r>
            <a:r>
              <a:rPr lang="el-GR" dirty="0" smtClean="0"/>
              <a:t>πυρήνα.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l-GR" dirty="0"/>
              <a:t>Φυσιολογικά απαντώνται σε ποσοστό 20-40% στο </a:t>
            </a:r>
            <a:r>
              <a:rPr lang="el-GR" dirty="0" smtClean="0"/>
              <a:t>αίμα.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8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Αριθμός Λευκών Αιμοσφαιρίων (</a:t>
            </a:r>
            <a:r>
              <a:rPr lang="en-US" dirty="0"/>
              <a:t>WBC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ΦΤ 5.000-10.000/μ</a:t>
            </a:r>
            <a:r>
              <a:rPr lang="en-US" dirty="0"/>
              <a:t>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Λειτουργική Αποστολή;</a:t>
            </a:r>
          </a:p>
          <a:p>
            <a:r>
              <a:rPr lang="el-GR" altLang="el-GR" sz="2400" b="1" dirty="0">
                <a:solidFill>
                  <a:schemeClr val="tx2"/>
                </a:solidFill>
              </a:rPr>
              <a:t>Λευκοκυτταρικός </a:t>
            </a:r>
            <a:r>
              <a:rPr lang="el-GR" altLang="el-GR" sz="2400" b="1" dirty="0" smtClean="0">
                <a:solidFill>
                  <a:schemeClr val="tx2"/>
                </a:solidFill>
              </a:rPr>
              <a:t>Τύπος</a:t>
            </a:r>
          </a:p>
          <a:p>
            <a:pPr marL="715963">
              <a:buFontTx/>
              <a:buAutoNum type="arabicPeriod"/>
            </a:pPr>
            <a:r>
              <a:rPr lang="el-GR" altLang="el-GR" sz="2400" dirty="0"/>
              <a:t>Ουδετερόφιλα Πολυμορφοπύρηνα (50-60</a:t>
            </a:r>
            <a:r>
              <a:rPr lang="el-GR" altLang="el-GR" sz="2400" dirty="0" smtClean="0"/>
              <a:t>%).</a:t>
            </a:r>
            <a:endParaRPr lang="el-GR" altLang="el-GR" sz="2400" dirty="0"/>
          </a:p>
          <a:p>
            <a:pPr marL="715963">
              <a:buFontTx/>
              <a:buAutoNum type="arabicPeriod"/>
            </a:pPr>
            <a:r>
              <a:rPr lang="el-GR" altLang="el-GR" sz="2400" dirty="0" err="1"/>
              <a:t>Ηωσινόφιλα</a:t>
            </a:r>
            <a:r>
              <a:rPr lang="el-GR" altLang="el-GR" sz="2400" dirty="0"/>
              <a:t> (1-4</a:t>
            </a:r>
            <a:r>
              <a:rPr lang="el-GR" altLang="el-GR" sz="2400" dirty="0" smtClean="0"/>
              <a:t>%).</a:t>
            </a:r>
            <a:endParaRPr lang="el-GR" altLang="el-GR" sz="2400" dirty="0"/>
          </a:p>
          <a:p>
            <a:pPr marL="715963">
              <a:buFontTx/>
              <a:buAutoNum type="arabicPeriod"/>
            </a:pPr>
            <a:r>
              <a:rPr lang="el-GR" altLang="el-GR" sz="2400" dirty="0" err="1"/>
              <a:t>Βασεόφιλα</a:t>
            </a:r>
            <a:r>
              <a:rPr lang="el-GR" altLang="el-GR" sz="2400" dirty="0"/>
              <a:t> (0,5-1</a:t>
            </a:r>
            <a:r>
              <a:rPr lang="el-GR" altLang="el-GR" sz="2400" dirty="0" smtClean="0"/>
              <a:t>%).</a:t>
            </a:r>
            <a:endParaRPr lang="el-GR" altLang="el-GR" sz="2400" dirty="0"/>
          </a:p>
          <a:p>
            <a:pPr marL="715963">
              <a:buFontTx/>
              <a:buAutoNum type="arabicPeriod"/>
            </a:pPr>
            <a:r>
              <a:rPr lang="el-GR" altLang="el-GR" sz="2400" dirty="0"/>
              <a:t>Μονοπύρηνα (2-6</a:t>
            </a:r>
            <a:r>
              <a:rPr lang="el-GR" altLang="el-GR" sz="2400" dirty="0" smtClean="0"/>
              <a:t>%).</a:t>
            </a:r>
            <a:endParaRPr lang="el-GR" altLang="el-GR" sz="2400" dirty="0"/>
          </a:p>
          <a:p>
            <a:pPr marL="715963">
              <a:buFontTx/>
              <a:buAutoNum type="arabicPeriod"/>
            </a:pPr>
            <a:r>
              <a:rPr lang="el-GR" altLang="el-GR" sz="2400" dirty="0"/>
              <a:t>Λεμφοκύτταρα (20-40</a:t>
            </a:r>
            <a:r>
              <a:rPr lang="el-GR" altLang="el-GR" sz="2400" dirty="0" smtClean="0"/>
              <a:t>%).</a:t>
            </a:r>
            <a:endParaRPr lang="el-GR" altLang="el-GR" sz="2400" dirty="0">
              <a:solidFill>
                <a:schemeClr val="tx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6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Lympocyte</a:t>
            </a:r>
            <a:r>
              <a:rPr lang="en-US" dirty="0"/>
              <a:t> – </a:t>
            </a:r>
            <a:r>
              <a:rPr lang="el-GR" dirty="0"/>
              <a:t>Λεμφοκύτταρο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dirty="0"/>
              <a:t>Τα Β λεμφοκύτταρα παράγουν εξειδικευμένα αντισώματα ενάντια σε εισβολείς- μικροοργανισμούς (</a:t>
            </a:r>
            <a:r>
              <a:rPr lang="el-GR" dirty="0" err="1"/>
              <a:t>χυμική</a:t>
            </a:r>
            <a:r>
              <a:rPr lang="el-GR" dirty="0"/>
              <a:t> ανοσία) 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dirty="0"/>
              <a:t>Υπάρχουν επίσης δύο κύριες κατηγορίες Τ λεμφοκυττάρων, τα Τ-βοηθητικά λεμφοκύτταρα, τα οποία απελευθερώνουν </a:t>
            </a:r>
            <a:r>
              <a:rPr lang="el-GR" dirty="0" err="1"/>
              <a:t>σηματοδοτικά</a:t>
            </a:r>
            <a:r>
              <a:rPr lang="el-GR" dirty="0"/>
              <a:t> μόρια για τη προσέλκυση των Β-λεμφοκυττάρων και τα Τ-</a:t>
            </a:r>
            <a:r>
              <a:rPr lang="el-GR" dirty="0" err="1"/>
              <a:t>κυτταροτοξικά</a:t>
            </a:r>
            <a:r>
              <a:rPr lang="el-GR" dirty="0"/>
              <a:t> λεμφοκύτταρα (κυτταρική ανοσία), τα οποία εκκρίνουν τοξικές ουσίες για τη θανάτωση των κυττάρων που έχουν προσβληθεί από ιούς, των </a:t>
            </a:r>
            <a:r>
              <a:rPr lang="el-GR" dirty="0" err="1"/>
              <a:t>νεοπλασματικών</a:t>
            </a:r>
            <a:r>
              <a:rPr lang="el-GR" dirty="0"/>
              <a:t> κυττάρων ή των ξένων μοσχευμάτων</a:t>
            </a:r>
          </a:p>
          <a:p>
            <a:pPr>
              <a:lnSpc>
                <a:spcPct val="105000"/>
              </a:lnSpc>
              <a:spcBef>
                <a:spcPts val="800"/>
              </a:spcBef>
            </a:pPr>
            <a:r>
              <a:rPr lang="el-GR" dirty="0"/>
              <a:t> Επιπλέον, τα λεμφοκύτταρα εκκρίνουν ένα μεγάλο αριθμό </a:t>
            </a:r>
            <a:r>
              <a:rPr lang="el-GR" dirty="0" err="1"/>
              <a:t>σηματοδοτικών</a:t>
            </a:r>
            <a:r>
              <a:rPr lang="el-GR" dirty="0"/>
              <a:t> μορίων (</a:t>
            </a:r>
            <a:r>
              <a:rPr lang="el-GR" dirty="0" err="1"/>
              <a:t>κυτοκίνες</a:t>
            </a:r>
            <a:r>
              <a:rPr lang="el-GR" dirty="0"/>
              <a:t>) που επηρεάζουν τη συμπεριφορά των Β- και Τ- λεμφοκυττάρων και παίζουν σημαντικό ρόλο στο συγχρονισμό και στη ρύθμιση των διαφόρων ανοσολογικών μηχανισμών του </a:t>
            </a:r>
            <a:r>
              <a:rPr lang="el-GR" dirty="0" smtClean="0"/>
              <a:t>οργανισμού.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626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Λευκοκυττάρωση</a:t>
            </a:r>
            <a:r>
              <a:rPr lang="el-GR" dirty="0"/>
              <a:t> - </a:t>
            </a:r>
            <a:r>
              <a:rPr lang="el-GR" dirty="0" err="1" smtClean="0"/>
              <a:t>Λευκοπενία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/>
              <a:t>Λευκοκυττάρωση</a:t>
            </a:r>
            <a:r>
              <a:rPr lang="el-GR" sz="2400" b="1" dirty="0"/>
              <a:t>: </a:t>
            </a:r>
            <a:r>
              <a:rPr lang="el-GR" sz="2400" dirty="0"/>
              <a:t>Αύξηση του απόλυτου αριθμού των λευκοκυττάρων (</a:t>
            </a:r>
            <a:r>
              <a:rPr lang="el-GR" sz="2400" dirty="0" err="1"/>
              <a:t>White</a:t>
            </a:r>
            <a:r>
              <a:rPr lang="el-GR" sz="2400" dirty="0"/>
              <a:t> </a:t>
            </a:r>
            <a:r>
              <a:rPr lang="el-GR" sz="2400" dirty="0" err="1"/>
              <a:t>Blood</a:t>
            </a:r>
            <a:r>
              <a:rPr lang="el-GR" sz="2400" dirty="0"/>
              <a:t> </a:t>
            </a:r>
            <a:r>
              <a:rPr lang="el-GR" sz="2400" dirty="0" err="1"/>
              <a:t>Cells</a:t>
            </a:r>
            <a:r>
              <a:rPr lang="el-GR" sz="2400" dirty="0"/>
              <a:t>) πάνω από </a:t>
            </a:r>
            <a:r>
              <a:rPr lang="el-GR" sz="2400" dirty="0" smtClean="0"/>
              <a:t>11.000/μl.</a:t>
            </a:r>
            <a:endParaRPr lang="el-GR" sz="2400" dirty="0"/>
          </a:p>
          <a:p>
            <a:r>
              <a:rPr lang="el-GR" sz="2400" b="1" dirty="0" err="1"/>
              <a:t>Λευκοπενία</a:t>
            </a:r>
            <a:r>
              <a:rPr lang="el-GR" sz="2400" b="1" dirty="0"/>
              <a:t>: </a:t>
            </a:r>
            <a:r>
              <a:rPr lang="el-GR" sz="2400" dirty="0"/>
              <a:t>Μείωση του απόλυτου αριθμού των λευκοκυττάρων (</a:t>
            </a:r>
            <a:r>
              <a:rPr lang="el-GR" sz="2400" dirty="0" err="1"/>
              <a:t>White</a:t>
            </a:r>
            <a:r>
              <a:rPr lang="el-GR" sz="2400" dirty="0"/>
              <a:t> </a:t>
            </a:r>
            <a:r>
              <a:rPr lang="el-GR" sz="2400" dirty="0" err="1"/>
              <a:t>Blood</a:t>
            </a:r>
            <a:r>
              <a:rPr lang="el-GR" sz="2400" dirty="0"/>
              <a:t> </a:t>
            </a:r>
            <a:r>
              <a:rPr lang="el-GR" sz="2400" dirty="0" err="1"/>
              <a:t>Cells</a:t>
            </a:r>
            <a:r>
              <a:rPr lang="el-GR" sz="2400" dirty="0"/>
              <a:t>) κάτω από </a:t>
            </a:r>
            <a:r>
              <a:rPr lang="el-GR" sz="2400" dirty="0" smtClean="0"/>
              <a:t>4.000/μl.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06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AutoShape 4"/>
          <p:cNvSpPr>
            <a:spLocks noChangeArrowheads="1"/>
          </p:cNvSpPr>
          <p:nvPr/>
        </p:nvSpPr>
        <p:spPr bwMode="auto">
          <a:xfrm>
            <a:off x="1066800" y="2636912"/>
            <a:ext cx="7010400" cy="609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l-GR" altLang="el-GR" sz="3200" dirty="0">
                <a:latin typeface="+mn-lt"/>
              </a:rPr>
              <a:t>Αρίθμηση Λευκών Αιμοσφαιρίων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729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Αρίθμηση Λευκών </a:t>
            </a:r>
            <a:r>
              <a:rPr lang="el-GR" dirty="0" smtClean="0"/>
              <a:t>Αιμοσφαιρίων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Αυτόματος </a:t>
            </a:r>
            <a:r>
              <a:rPr lang="el-GR" dirty="0" smtClean="0"/>
              <a:t>Αναλυτής.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Μέτρηση με </a:t>
            </a:r>
            <a:r>
              <a:rPr lang="el-GR" dirty="0" err="1"/>
              <a:t>αντικειμενοφόρο</a:t>
            </a:r>
            <a:r>
              <a:rPr lang="el-GR" dirty="0"/>
              <a:t> πλάκα </a:t>
            </a:r>
            <a:r>
              <a:rPr lang="el-GR" dirty="0" err="1" smtClean="0"/>
              <a:t>Neubauer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8" name="Picture 2" descr="File:Neubauer improved counting cha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24944"/>
            <a:ext cx="7620000" cy="312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62000" y="6377850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Neubauer improved counting </a:t>
            </a:r>
            <a:r>
              <a:rPr lang="en-US" sz="1200" dirty="0" smtClean="0">
                <a:latin typeface="+mn-lt"/>
                <a:hlinkClick r:id="rId3"/>
              </a:rPr>
              <a:t>chamber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Alcibiades"/>
              </a:rPr>
              <a:t>Alcibiades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988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Πλάκα </a:t>
            </a:r>
            <a:r>
              <a:rPr lang="en-US" altLang="el-GR" b="1" dirty="0" err="1" smtClean="0"/>
              <a:t>Neubauer</a:t>
            </a:r>
            <a:r>
              <a:rPr lang="en-US" altLang="el-GR" b="1" dirty="0" smtClean="0"/>
              <a:t> </a:t>
            </a:r>
            <a:endParaRPr lang="el-GR" altLang="el-GR" b="1" dirty="0" smtClean="0"/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2267042" y="5650871"/>
            <a:ext cx="460991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4x16=64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τετράγωνα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Κάθε τετράγωνο έχει επιφάνεια 1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mm</a:t>
            </a:r>
            <a:r>
              <a:rPr lang="en-US" altLang="el-GR" sz="2200" baseline="300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el-GR" altLang="el-GR" sz="22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 βάθος της πλάκας είναι 1/10</a:t>
            </a:r>
            <a:r>
              <a:rPr lang="en-US" altLang="el-GR" sz="2200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mm</a:t>
            </a:r>
            <a:endParaRPr lang="el-GR" altLang="el-GR" sz="2200" dirty="0">
              <a:solidFill>
                <a:prstClr val="black"/>
              </a:solidFill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8114" name="Picture 2" descr="File:Reticulo Neub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84" y="980728"/>
            <a:ext cx="6459432" cy="4408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44310" y="5389291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Reticulo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Neubauer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 tooltip="User:SantiBadia (page does not exist)"/>
              </a:rPr>
              <a:t>SantiBadia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Υλικά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04056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Υγρό αραιώσεως είναι το </a:t>
            </a:r>
            <a:r>
              <a:rPr lang="el-GR" dirty="0" err="1"/>
              <a:t>παγόμορφο</a:t>
            </a:r>
            <a:r>
              <a:rPr lang="el-GR" dirty="0"/>
              <a:t> οξικό </a:t>
            </a:r>
            <a:r>
              <a:rPr lang="el-GR" dirty="0" smtClean="0"/>
              <a:t>οξύ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Το </a:t>
            </a:r>
            <a:r>
              <a:rPr lang="el-GR" dirty="0" err="1"/>
              <a:t>παγόμορφο</a:t>
            </a:r>
            <a:r>
              <a:rPr lang="el-GR" dirty="0"/>
              <a:t> οξικό οξύ μαζί με το αποσταγμένο νερό λύουν τα λευκά </a:t>
            </a:r>
            <a:r>
              <a:rPr lang="el-GR" dirty="0" smtClean="0"/>
              <a:t>αιμοσφαίρια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Οι </a:t>
            </a:r>
            <a:r>
              <a:rPr lang="el-GR" dirty="0" err="1"/>
              <a:t>μονιμοποιητικές</a:t>
            </a:r>
            <a:r>
              <a:rPr lang="el-GR" dirty="0"/>
              <a:t> του ιδιότητες μετουσιώνουν τις πρωτεΐνες του </a:t>
            </a:r>
            <a:r>
              <a:rPr lang="el-GR" dirty="0" smtClean="0"/>
              <a:t>πυρήνα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Στην πλάκα βλέπουμε μόνο </a:t>
            </a:r>
            <a:r>
              <a:rPr lang="el-GR" dirty="0" smtClean="0"/>
              <a:t>πυρήνες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Αριθμούνται τα λευκά αιμοσφαίρια ενώ παράλληλα υπολογίζεται και ο λευκοκυτταρικός </a:t>
            </a:r>
            <a:r>
              <a:rPr lang="el-GR" dirty="0" smtClean="0"/>
              <a:t>τύπος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>
                <a:solidFill>
                  <a:srgbClr val="004A82"/>
                </a:solidFill>
              </a:rPr>
              <a:t>Αποτελείται από </a:t>
            </a:r>
            <a:r>
              <a:rPr lang="el-GR" b="1" dirty="0" err="1">
                <a:solidFill>
                  <a:srgbClr val="004A82"/>
                </a:solidFill>
              </a:rPr>
              <a:t>παγόμορφο</a:t>
            </a:r>
            <a:r>
              <a:rPr lang="el-GR" b="1" dirty="0">
                <a:solidFill>
                  <a:srgbClr val="004A82"/>
                </a:solidFill>
              </a:rPr>
              <a:t> οξικό οξύ 2</a:t>
            </a:r>
            <a:r>
              <a:rPr lang="el-GR" b="1" dirty="0" smtClean="0">
                <a:solidFill>
                  <a:srgbClr val="004A82"/>
                </a:solidFill>
              </a:rPr>
              <a:t>%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Υδατικό διάλυμα ιώδους της </a:t>
            </a:r>
            <a:r>
              <a:rPr lang="el-GR" b="1" dirty="0" err="1">
                <a:solidFill>
                  <a:srgbClr val="004A82"/>
                </a:solidFill>
              </a:rPr>
              <a:t>γεντιανής</a:t>
            </a:r>
            <a:r>
              <a:rPr lang="el-GR" b="1" dirty="0">
                <a:solidFill>
                  <a:srgbClr val="004A82"/>
                </a:solidFill>
              </a:rPr>
              <a:t> 1</a:t>
            </a:r>
            <a:r>
              <a:rPr lang="el-GR" b="1" dirty="0" smtClean="0">
                <a:solidFill>
                  <a:srgbClr val="004A82"/>
                </a:solidFill>
              </a:rPr>
              <a:t>%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Στα 100 ml αποσταγμένου </a:t>
            </a:r>
            <a:r>
              <a:rPr lang="el-GR" b="1" dirty="0" smtClean="0">
                <a:solidFill>
                  <a:srgbClr val="004A82"/>
                </a:solidFill>
              </a:rPr>
              <a:t>νερού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5" name="Δεξιό άγκιστρο 4"/>
          <p:cNvSpPr/>
          <p:nvPr/>
        </p:nvSpPr>
        <p:spPr>
          <a:xfrm>
            <a:off x="5857793" y="4797152"/>
            <a:ext cx="360040" cy="1296144"/>
          </a:xfrm>
          <a:prstGeom prst="rightBrace">
            <a:avLst/>
          </a:prstGeom>
          <a:ln w="3810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229780"/>
            <a:ext cx="1786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Διάλυμα 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Turk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Αραίωση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Αραίωση του δείγματος αίματος </a:t>
            </a:r>
            <a:r>
              <a:rPr lang="el-GR" dirty="0" smtClean="0"/>
              <a:t>1:20.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5μl αίματος ολικό με </a:t>
            </a:r>
            <a:r>
              <a:rPr lang="el-GR" dirty="0" smtClean="0"/>
              <a:t>αντιπηκτικό.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95μl διαλύματος </a:t>
            </a:r>
            <a:r>
              <a:rPr lang="el-GR" dirty="0" smtClean="0"/>
              <a:t>αραιώσεως.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88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0"/>
          <a:stretch>
            <a:fillRect/>
          </a:stretch>
        </p:blipFill>
        <p:spPr bwMode="auto">
          <a:xfrm>
            <a:off x="1981200" y="2578968"/>
            <a:ext cx="4414838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Σιφώνια Αραίωσης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r>
              <a:rPr lang="el-GR" dirty="0"/>
              <a:t>Τα σιφώνια παρουσιάζουν μη ακριβή ρύθμιση, ανεπαρκή ανάμειξη αίματος και υγρού </a:t>
            </a:r>
            <a:r>
              <a:rPr lang="el-GR" dirty="0" smtClean="0"/>
              <a:t>αραιώσεως.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508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File:Hemocyt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45" y="1988840"/>
            <a:ext cx="6243910" cy="41834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Τοποθέτηση Αραιωμένης Σταγόνας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dirty="0"/>
              <a:t>H ποσότητα που τοποθετείται είναι </a:t>
            </a:r>
            <a:r>
              <a:rPr lang="el-GR" dirty="0" smtClean="0"/>
              <a:t>40μl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3" name="Rectangle 7"/>
          <p:cNvSpPr/>
          <p:nvPr/>
        </p:nvSpPr>
        <p:spPr>
          <a:xfrm>
            <a:off x="1562645" y="6237312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Hemocytometer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Flickr upload bot"/>
              </a:rPr>
              <a:t>Flickr upload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Flickr upload bot"/>
              </a:rPr>
              <a:t>bot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990600" y="1003002"/>
            <a:ext cx="7864475" cy="5594350"/>
            <a:chOff x="990600" y="838200"/>
            <a:chExt cx="7864475" cy="5594350"/>
          </a:xfrm>
        </p:grpSpPr>
        <p:pic>
          <p:nvPicPr>
            <p:cNvPr id="2969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838200"/>
              <a:ext cx="5895975" cy="559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9" name="Oval 6"/>
            <p:cNvSpPr>
              <a:spLocks noChangeArrowheads="1"/>
            </p:cNvSpPr>
            <p:nvPr/>
          </p:nvSpPr>
          <p:spPr bwMode="auto">
            <a:xfrm>
              <a:off x="2590800" y="2362200"/>
              <a:ext cx="2819400" cy="2362200"/>
            </a:xfrm>
            <a:prstGeom prst="ellipse">
              <a:avLst/>
            </a:prstGeom>
            <a:noFill/>
            <a:ln w="476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29700" name="AutoShape 7"/>
            <p:cNvSpPr>
              <a:spLocks noChangeArrowheads="1"/>
            </p:cNvSpPr>
            <p:nvPr/>
          </p:nvSpPr>
          <p:spPr bwMode="auto">
            <a:xfrm>
              <a:off x="5029200" y="3124200"/>
              <a:ext cx="2286000" cy="609600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29701" name="Text Box 8"/>
            <p:cNvSpPr txBox="1">
              <a:spLocks noChangeArrowheads="1"/>
            </p:cNvSpPr>
            <p:nvPr/>
          </p:nvSpPr>
          <p:spPr bwMode="auto">
            <a:xfrm>
              <a:off x="7315200" y="3200400"/>
              <a:ext cx="101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solidFill>
                    <a:prstClr val="black"/>
                  </a:solidFill>
                </a:rPr>
                <a:t>RBCs</a:t>
              </a:r>
              <a:endParaRPr lang="el-GR" altLang="el-GR" sz="2400">
                <a:solidFill>
                  <a:prstClr val="black"/>
                </a:solidFill>
              </a:endParaRPr>
            </a:p>
          </p:txBody>
        </p:sp>
        <p:sp>
          <p:nvSpPr>
            <p:cNvPr id="29702" name="AutoShape 9"/>
            <p:cNvSpPr>
              <a:spLocks noChangeArrowheads="1"/>
            </p:cNvSpPr>
            <p:nvPr/>
          </p:nvSpPr>
          <p:spPr bwMode="auto">
            <a:xfrm>
              <a:off x="6629400" y="1752600"/>
              <a:ext cx="1066800" cy="609600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>
                <a:solidFill>
                  <a:prstClr val="black"/>
                </a:solidFill>
              </a:endParaRPr>
            </a:p>
          </p:txBody>
        </p:sp>
        <p:sp>
          <p:nvSpPr>
            <p:cNvPr id="29703" name="Text Box 10"/>
            <p:cNvSpPr txBox="1">
              <a:spLocks noChangeArrowheads="1"/>
            </p:cNvSpPr>
            <p:nvPr/>
          </p:nvSpPr>
          <p:spPr bwMode="auto">
            <a:xfrm>
              <a:off x="7772400" y="1828800"/>
              <a:ext cx="10826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solidFill>
                    <a:prstClr val="black"/>
                  </a:solidFill>
                </a:rPr>
                <a:t>WBCs</a:t>
              </a:r>
              <a:endParaRPr lang="el-GR" altLang="el-GR" sz="2400">
                <a:solidFill>
                  <a:prstClr val="black"/>
                </a:solidFill>
              </a:endParaRP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Μέτρηση Λευκών Αιμοσφαιρίων x </a:t>
            </a:r>
            <a:r>
              <a:rPr lang="el-GR" dirty="0" smtClean="0"/>
              <a:t>40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Αιμοποίηση </a:t>
            </a:r>
          </a:p>
        </p:txBody>
      </p:sp>
      <p:pic>
        <p:nvPicPr>
          <p:cNvPr id="4" name="Picture 2" descr="File:Hematopoiesis (human) 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6" y="885077"/>
            <a:ext cx="8704418" cy="571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1616250" y="6579101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Hematopoiesis (human)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Mikael Häggström"/>
              </a:rPr>
              <a:t>Mikael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61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9" name="Picture 5" descr="File:Neubauer improved with cel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07554"/>
            <a:ext cx="6477000" cy="4857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Μέτρηση Λευκών Αιμοσφαιρίων x 40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762000" y="6320353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Neubauer improved with </a:t>
            </a:r>
            <a:r>
              <a:rPr lang="en-US" sz="1200" dirty="0" smtClean="0">
                <a:latin typeface="+mn-lt"/>
                <a:hlinkClick r:id="rId4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lcibiades"/>
              </a:rPr>
              <a:t>Alcibiades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933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6156176" y="3776464"/>
            <a:ext cx="24481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004A82"/>
                </a:solidFill>
                <a:latin typeface="Calibri"/>
              </a:rPr>
              <a:t>64 </a:t>
            </a:r>
            <a:r>
              <a:rPr lang="en-US" altLang="el-GR" sz="2200" b="1" dirty="0">
                <a:solidFill>
                  <a:srgbClr val="004A82"/>
                </a:solidFill>
                <a:latin typeface="Calibri"/>
              </a:rPr>
              <a:t>x 0,4 x 1/20 = 50</a:t>
            </a:r>
            <a:endParaRPr lang="el-GR" altLang="el-GR" sz="22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Υπολογισμός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255603"/>
            <a:ext cx="8219256" cy="547260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Μετράμε τα 4 περιφερικά </a:t>
            </a:r>
            <a:r>
              <a:rPr lang="el-GR" dirty="0" smtClean="0"/>
              <a:t>τετράγωνα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Το κάθε ένα έχει 16 μικρότερα </a:t>
            </a:r>
            <a:r>
              <a:rPr lang="el-GR" dirty="0" smtClean="0"/>
              <a:t>τετράγωνα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4x16=64 συνολικά </a:t>
            </a:r>
            <a:r>
              <a:rPr lang="el-GR" b="1" dirty="0" smtClean="0">
                <a:solidFill>
                  <a:srgbClr val="004A82"/>
                </a:solidFill>
              </a:rPr>
              <a:t>τετράγωνα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Το κάθε ένα έχει επιφάνεια </a:t>
            </a:r>
            <a:r>
              <a:rPr lang="el-GR" dirty="0" smtClean="0"/>
              <a:t>1mm</a:t>
            </a:r>
            <a:r>
              <a:rPr lang="el-GR" baseline="30000" dirty="0" smtClean="0"/>
              <a:t>2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1mm</a:t>
            </a:r>
            <a:r>
              <a:rPr lang="el-GR" b="1" baseline="30000" dirty="0">
                <a:solidFill>
                  <a:srgbClr val="004A82"/>
                </a:solidFill>
              </a:rPr>
              <a:t>2</a:t>
            </a:r>
            <a:r>
              <a:rPr lang="el-GR" b="1" dirty="0">
                <a:solidFill>
                  <a:srgbClr val="004A82"/>
                </a:solidFill>
              </a:rPr>
              <a:t> x 4 (γωνιακά) = 4mm</a:t>
            </a:r>
            <a:r>
              <a:rPr lang="el-GR" b="1" baseline="30000" dirty="0">
                <a:solidFill>
                  <a:srgbClr val="004A82"/>
                </a:solidFill>
              </a:rPr>
              <a:t>2</a:t>
            </a:r>
            <a:r>
              <a:rPr lang="el-GR" b="1" dirty="0">
                <a:solidFill>
                  <a:srgbClr val="004A82"/>
                </a:solidFill>
              </a:rPr>
              <a:t> x 0,1 mm (βάθος πλάκας) = </a:t>
            </a:r>
            <a:r>
              <a:rPr lang="el-GR" b="1" dirty="0" smtClean="0">
                <a:solidFill>
                  <a:srgbClr val="004A82"/>
                </a:solidFill>
              </a:rPr>
              <a:t>0,4mm</a:t>
            </a:r>
            <a:r>
              <a:rPr lang="el-GR" b="1" baseline="30000" dirty="0" smtClean="0">
                <a:solidFill>
                  <a:srgbClr val="004A82"/>
                </a:solidFill>
              </a:rPr>
              <a:t>3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Τα τετράγωνα που μετρώνται είναι </a:t>
            </a:r>
            <a:r>
              <a:rPr lang="el-GR" dirty="0" smtClean="0"/>
              <a:t>64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Το αίμα που τοποθετήθηκε είναι </a:t>
            </a:r>
            <a:r>
              <a:rPr lang="el-GR" dirty="0" smtClean="0"/>
              <a:t>0,4ml</a:t>
            </a:r>
            <a:r>
              <a:rPr lang="en-US" dirty="0" smtClean="0"/>
              <a:t>.</a:t>
            </a:r>
            <a:endParaRPr lang="el-GR" dirty="0"/>
          </a:p>
          <a:p>
            <a:pPr marL="457200" indent="-457200">
              <a:lnSpc>
                <a:spcPct val="10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Η αραίωση του αίματος είναι </a:t>
            </a:r>
            <a:r>
              <a:rPr lang="el-GR" dirty="0" smtClean="0"/>
              <a:t>1/20</a:t>
            </a:r>
            <a:r>
              <a:rPr lang="en-US" dirty="0" smtClean="0"/>
              <a:t>.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Εάν μετρηθούν 100 λευκά αιμοσφαίρια τότε πολλαπλασιαζόμενα 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>
                <a:solidFill>
                  <a:srgbClr val="004A82"/>
                </a:solidFill>
              </a:rPr>
              <a:t>με το 50 έχουμε: 100 x 50 = 5x10</a:t>
            </a:r>
            <a:r>
              <a:rPr lang="el-GR" b="1" baseline="30000" dirty="0">
                <a:solidFill>
                  <a:srgbClr val="004A82"/>
                </a:solidFill>
              </a:rPr>
              <a:t>3</a:t>
            </a:r>
            <a:r>
              <a:rPr lang="el-GR" b="1" dirty="0">
                <a:solidFill>
                  <a:srgbClr val="004A82"/>
                </a:solidFill>
              </a:rPr>
              <a:t>/μl ή 5.000/μl </a:t>
            </a:r>
            <a:r>
              <a:rPr lang="el-GR" b="1" dirty="0" err="1" smtClean="0">
                <a:solidFill>
                  <a:srgbClr val="004A82"/>
                </a:solidFill>
              </a:rPr>
              <a:t>WBCs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endParaRPr lang="el-GR" dirty="0"/>
          </a:p>
        </p:txBody>
      </p:sp>
      <p:sp>
        <p:nvSpPr>
          <p:cNvPr id="4" name="Δεξιό άγκιστρο 3"/>
          <p:cNvSpPr/>
          <p:nvPr/>
        </p:nvSpPr>
        <p:spPr>
          <a:xfrm>
            <a:off x="5724128" y="3429000"/>
            <a:ext cx="288032" cy="1152128"/>
          </a:xfrm>
          <a:prstGeom prst="rightBrac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(Ε).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Λευκά </a:t>
            </a:r>
            <a:r>
              <a:rPr lang="el-GR" sz="2000" dirty="0" smtClean="0"/>
              <a:t>Αιμοσφαίρια».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Myeloblast</a:t>
            </a:r>
            <a:r>
              <a:rPr lang="en-US" dirty="0"/>
              <a:t> - </a:t>
            </a:r>
            <a:r>
              <a:rPr lang="el-GR" dirty="0" err="1"/>
              <a:t>Μυελοβλάστη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Κύτταρο με πυρήνα στρογγυλό που γεμίζει σχεδόν όλο το </a:t>
            </a:r>
            <a:r>
              <a:rPr lang="el-GR" dirty="0" smtClean="0"/>
              <a:t>κυτταρόπλασμα.</a:t>
            </a:r>
            <a:endParaRPr lang="el-GR" dirty="0"/>
          </a:p>
          <a:p>
            <a:r>
              <a:rPr lang="el-GR" dirty="0"/>
              <a:t>Έχει 4-5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Βασεόφιλο</a:t>
            </a:r>
            <a:r>
              <a:rPr lang="el-GR" dirty="0"/>
              <a:t> πρωτόπλασμα χωρίς </a:t>
            </a:r>
            <a:r>
              <a:rPr lang="el-GR" dirty="0" smtClean="0"/>
              <a:t>κοκκία.</a:t>
            </a:r>
            <a:endParaRPr lang="el-GR" dirty="0"/>
          </a:p>
          <a:p>
            <a:r>
              <a:rPr lang="el-GR" dirty="0"/>
              <a:t>Μεγάλο κύτταρο (10-18μm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Από τη </a:t>
            </a:r>
            <a:r>
              <a:rPr lang="el-GR" dirty="0" err="1"/>
              <a:t>μυελοβλάστη</a:t>
            </a:r>
            <a:r>
              <a:rPr lang="el-GR" dirty="0"/>
              <a:t> σχηματίζεται το </a:t>
            </a:r>
            <a:r>
              <a:rPr lang="el-GR" dirty="0" err="1" smtClean="0"/>
              <a:t>προμυελοκύτταρο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14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Promyelocyte</a:t>
            </a:r>
            <a:r>
              <a:rPr lang="en-US" dirty="0"/>
              <a:t> - </a:t>
            </a:r>
            <a:r>
              <a:rPr lang="el-GR" dirty="0" err="1" smtClean="0"/>
              <a:t>Προμυελοκύτταρο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Κύτταρο μικρότερο από τη </a:t>
            </a:r>
            <a:r>
              <a:rPr lang="el-GR" dirty="0" err="1" smtClean="0"/>
              <a:t>μυελοβλάστη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Έχει 1-3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/>
              <a:t>Βασεόφιλο</a:t>
            </a:r>
            <a:r>
              <a:rPr lang="el-GR" dirty="0"/>
              <a:t> πρωτόπλασμα με </a:t>
            </a:r>
            <a:r>
              <a:rPr lang="el-GR" dirty="0" smtClean="0"/>
              <a:t>κοκκία.</a:t>
            </a:r>
            <a:endParaRPr lang="el-GR" dirty="0"/>
          </a:p>
          <a:p>
            <a:r>
              <a:rPr lang="el-GR" dirty="0"/>
              <a:t>Γενικά μεγάλο κύτταρο (12-18μm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Από το </a:t>
            </a:r>
            <a:r>
              <a:rPr lang="el-GR" dirty="0" err="1"/>
              <a:t>προμυελοκύτταρο</a:t>
            </a:r>
            <a:r>
              <a:rPr lang="el-GR" dirty="0"/>
              <a:t> σχηματίζεται το </a:t>
            </a:r>
            <a:r>
              <a:rPr lang="el-GR" dirty="0" smtClean="0"/>
              <a:t>μυελοκύτταρο.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Myelocyte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l-GR" dirty="0" smtClean="0"/>
              <a:t>Μυελοκύτταρο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Ωριμότερο </a:t>
            </a:r>
            <a:r>
              <a:rPr lang="el-GR" dirty="0" smtClean="0"/>
              <a:t>κύτταρο.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Μικρότερο πυρήνα με στρογγυλό </a:t>
            </a:r>
            <a:r>
              <a:rPr lang="el-GR" dirty="0" smtClean="0"/>
              <a:t>σχήμα.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πρωτόπλασμα παρουσιάζει πυκνή κοκκίωση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Σε αυτό το στάδιο αρχίζει η διαφοροποίηση της μυελικής σειράς όπου ανάλογα με το χρώμα των κοκκίων διακρίνονται σε:</a:t>
            </a:r>
          </a:p>
          <a:p>
            <a:pPr marL="808038" lvl="1" indent="-363538"/>
            <a:r>
              <a:rPr lang="el-GR" b="1" dirty="0" smtClean="0"/>
              <a:t>Ουδετερόφιλα.</a:t>
            </a:r>
            <a:endParaRPr lang="el-GR" b="1" dirty="0"/>
          </a:p>
          <a:p>
            <a:pPr marL="808038" lvl="1" indent="-363538"/>
            <a:r>
              <a:rPr lang="el-GR" b="1" dirty="0" err="1" smtClean="0"/>
              <a:t>Ηωσινόφιλα</a:t>
            </a:r>
            <a:r>
              <a:rPr lang="el-GR" b="1" dirty="0" smtClean="0"/>
              <a:t>.</a:t>
            </a:r>
            <a:endParaRPr lang="el-GR" b="1" dirty="0"/>
          </a:p>
          <a:p>
            <a:pPr marL="808038" lvl="1" indent="-363538"/>
            <a:r>
              <a:rPr lang="el-GR" b="1" dirty="0" err="1" smtClean="0"/>
              <a:t>Βασεόφιλα</a:t>
            </a:r>
            <a:r>
              <a:rPr lang="el-GR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Ωριμάζοντας το μυελοκύτταρο μεταπίπτει σε </a:t>
            </a:r>
            <a:r>
              <a:rPr lang="el-GR" dirty="0" err="1" smtClean="0"/>
              <a:t>μεταμυελοκύτταρο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7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Metamyelocyte</a:t>
            </a:r>
            <a:r>
              <a:rPr lang="en-US" dirty="0"/>
              <a:t> - </a:t>
            </a:r>
            <a:r>
              <a:rPr lang="el-GR" dirty="0" err="1" smtClean="0"/>
              <a:t>Μεταμυελοκύτταρο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Διάμετρος </a:t>
            </a:r>
            <a:r>
              <a:rPr lang="el-GR" dirty="0" smtClean="0"/>
              <a:t>12-16μm.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πυρήνας </a:t>
            </a:r>
            <a:r>
              <a:rPr lang="el-GR" dirty="0" err="1"/>
              <a:t>έίναι</a:t>
            </a:r>
            <a:r>
              <a:rPr lang="el-GR" dirty="0"/>
              <a:t> </a:t>
            </a:r>
            <a:r>
              <a:rPr lang="el-GR" dirty="0" smtClean="0"/>
              <a:t>νεφροειδής.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κυτταρόπλασμα είναι </a:t>
            </a:r>
            <a:r>
              <a:rPr lang="el-GR" dirty="0" err="1" smtClean="0"/>
              <a:t>οξεόφιλο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Έχει άφθονα κοκκία που χρωματίζονται ανάλογα με τον τύπο του σε:</a:t>
            </a:r>
          </a:p>
          <a:p>
            <a:pPr marL="808038" lvl="1" indent="-350838"/>
            <a:r>
              <a:rPr lang="el-GR" b="1" dirty="0" smtClean="0"/>
              <a:t>Ουδετερόφιλα.</a:t>
            </a:r>
            <a:endParaRPr lang="el-GR" b="1" dirty="0"/>
          </a:p>
          <a:p>
            <a:pPr marL="808038" lvl="1" indent="-350838"/>
            <a:r>
              <a:rPr lang="el-GR" b="1" dirty="0" err="1" smtClean="0"/>
              <a:t>Ηωσινόφιλα</a:t>
            </a:r>
            <a:r>
              <a:rPr lang="el-GR" b="1" dirty="0" smtClean="0"/>
              <a:t>.</a:t>
            </a:r>
            <a:endParaRPr lang="el-GR" b="1" dirty="0"/>
          </a:p>
          <a:p>
            <a:pPr marL="808038" lvl="1" indent="-350838"/>
            <a:r>
              <a:rPr lang="el-GR" b="1" dirty="0" err="1" smtClean="0"/>
              <a:t>Βασεόφιλα</a:t>
            </a:r>
            <a:r>
              <a:rPr lang="el-GR" b="1" dirty="0" smtClean="0"/>
              <a:t>.</a:t>
            </a:r>
            <a:endParaRPr lang="el-GR" b="1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Φυσιολογικά απαντώνται σε ποσοστό 0-1% στο </a:t>
            </a:r>
            <a:r>
              <a:rPr lang="el-GR" dirty="0" smtClean="0"/>
              <a:t>αίμα.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332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Rhabdocyte</a:t>
            </a:r>
            <a:r>
              <a:rPr lang="en-US" dirty="0"/>
              <a:t> - </a:t>
            </a:r>
            <a:r>
              <a:rPr lang="el-GR" dirty="0" err="1" smtClean="0"/>
              <a:t>Ραβδοπύρηνα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Διάμετρος </a:t>
            </a:r>
            <a:r>
              <a:rPr lang="el-GR" dirty="0" smtClean="0"/>
              <a:t>10-16μm.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πυρήνας είναι </a:t>
            </a:r>
            <a:r>
              <a:rPr lang="el-GR" dirty="0" smtClean="0"/>
              <a:t>ραβδοειδής.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Πυκνό δίκτυο </a:t>
            </a:r>
            <a:r>
              <a:rPr lang="el-GR" dirty="0" smtClean="0"/>
              <a:t>χρωματίνης.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Δεν υπάρχουν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κυτταρόπλασμα είναι </a:t>
            </a:r>
            <a:r>
              <a:rPr lang="el-GR" dirty="0" err="1" smtClean="0"/>
              <a:t>οξεόφιλο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Έχει άφθονα κοκκία που χρωματίζονται ανάλογα με τον τύπο του σε:</a:t>
            </a:r>
          </a:p>
          <a:p>
            <a:pPr marL="808038" lvl="1" indent="-350838"/>
            <a:r>
              <a:rPr lang="el-GR" b="1" dirty="0" smtClean="0">
                <a:solidFill>
                  <a:srgbClr val="004A82"/>
                </a:solidFill>
              </a:rPr>
              <a:t>Ουδετερόφιλα.</a:t>
            </a:r>
            <a:endParaRPr lang="el-GR" b="1" dirty="0">
              <a:solidFill>
                <a:srgbClr val="004A82"/>
              </a:solidFill>
            </a:endParaRPr>
          </a:p>
          <a:p>
            <a:pPr marL="808038" lvl="1" indent="-350838"/>
            <a:r>
              <a:rPr lang="el-GR" b="1" dirty="0" err="1" smtClean="0">
                <a:solidFill>
                  <a:srgbClr val="004A82"/>
                </a:solidFill>
              </a:rPr>
              <a:t>Ηωσινόφιλα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808038" lvl="1" indent="-350838"/>
            <a:r>
              <a:rPr lang="el-GR" b="1" dirty="0" err="1" smtClean="0">
                <a:solidFill>
                  <a:srgbClr val="004A82"/>
                </a:solidFill>
              </a:rPr>
              <a:t>Βασεόφιλα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Φυσιολογικά απαντώνται σε ποσοστό 2-4% στο </a:t>
            </a:r>
            <a:r>
              <a:rPr lang="el-GR" dirty="0" smtClean="0"/>
              <a:t>αίμα.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325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Polymorphonuclear</a:t>
            </a:r>
            <a:r>
              <a:rPr lang="en-US" dirty="0"/>
              <a:t> - </a:t>
            </a:r>
            <a:r>
              <a:rPr lang="el-GR" dirty="0" smtClean="0"/>
              <a:t>Πολυμορφοπύρηνο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Σχηματίζεται από το </a:t>
            </a:r>
            <a:r>
              <a:rPr lang="el-GR" dirty="0" err="1" smtClean="0"/>
              <a:t>ραβδοπύρηνο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 σχηματισμός του γίνεται με </a:t>
            </a:r>
            <a:r>
              <a:rPr lang="el-GR" dirty="0" err="1"/>
              <a:t>λόβωση</a:t>
            </a:r>
            <a:r>
              <a:rPr lang="el-GR" dirty="0"/>
              <a:t> του </a:t>
            </a:r>
            <a:r>
              <a:rPr lang="el-GR" dirty="0" smtClean="0"/>
              <a:t>πυρήνα.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Έχει άφθονα κοκκία και ανάλογα με τον τύπο που περιέχει διακρίνεται σε:</a:t>
            </a:r>
          </a:p>
          <a:p>
            <a:pPr marL="808038" lvl="1" indent="-350838"/>
            <a:r>
              <a:rPr lang="el-GR" dirty="0" smtClean="0"/>
              <a:t>Ουδετερόφιλα.</a:t>
            </a:r>
            <a:endParaRPr lang="el-GR" dirty="0"/>
          </a:p>
          <a:p>
            <a:pPr marL="808038" lvl="1" indent="-350838"/>
            <a:r>
              <a:rPr lang="el-GR" dirty="0" err="1" smtClean="0"/>
              <a:t>Ηωσινόφιλα</a:t>
            </a:r>
            <a:r>
              <a:rPr lang="el-GR" dirty="0" smtClean="0"/>
              <a:t>.</a:t>
            </a:r>
            <a:endParaRPr lang="el-GR" dirty="0"/>
          </a:p>
          <a:p>
            <a:pPr marL="808038" lvl="1" indent="-350838"/>
            <a:r>
              <a:rPr lang="el-GR" dirty="0" err="1" smtClean="0"/>
              <a:t>Βασεόφιλα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021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97</TotalTime>
  <Words>2001</Words>
  <Application>Microsoft Office PowerPoint</Application>
  <PresentationFormat>Προβολή στην οθόνη (4:3)</PresentationFormat>
  <Paragraphs>282</Paragraphs>
  <Slides>38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template</vt:lpstr>
      <vt:lpstr>OC_template_updated</vt:lpstr>
      <vt:lpstr>Αιματολογία Ι (Ε)</vt:lpstr>
      <vt:lpstr>Αριθμός Λευκών Αιμοσφαιρίων (WBC)</vt:lpstr>
      <vt:lpstr>Αιμοποίηση </vt:lpstr>
      <vt:lpstr>Myeloblast - Μυελοβλάστη </vt:lpstr>
      <vt:lpstr>Promyelocyte - Προμυελοκύτταρο</vt:lpstr>
      <vt:lpstr>Myelocyte - Μυελοκύτταρο</vt:lpstr>
      <vt:lpstr>Metamyelocyte - Μεταμυελοκύτταρο</vt:lpstr>
      <vt:lpstr>Rhabdocyte - Ραβδοπύρηνα</vt:lpstr>
      <vt:lpstr>Polymorphonuclear - Πολυμορφοπύρηνο</vt:lpstr>
      <vt:lpstr>Neutrophil  Ουδετερόφιλο Πολυμορφοπύρηνο 1/3</vt:lpstr>
      <vt:lpstr>Neutrophil  Ουδετερόφιλο Πολυμορφοπύρηνο 2/3</vt:lpstr>
      <vt:lpstr>Neutrophil  Ουδετερόφιλο Πολυμορφοπύρηνο 3/3</vt:lpstr>
      <vt:lpstr>Basopfil - Βασεόφιλο</vt:lpstr>
      <vt:lpstr>Eosinophil – Εο/Ηωσινόφιλο</vt:lpstr>
      <vt:lpstr>Monoblast - Moνοβλάστη</vt:lpstr>
      <vt:lpstr>Monocyte - Μονοκύτταρο</vt:lpstr>
      <vt:lpstr>Monocyte – Μονοκύτταρο ή  Μεγάλο Μονοπύρηνο</vt:lpstr>
      <vt:lpstr>Lymphoblast - Λεμφοβλάστη</vt:lpstr>
      <vt:lpstr>Lympocyte – Λεμφοκύτταρο 1/2</vt:lpstr>
      <vt:lpstr>Lympocyte – Λεμφοκύτταρο 2/2</vt:lpstr>
      <vt:lpstr>Λευκοκυττάρωση - Λευκοπενία</vt:lpstr>
      <vt:lpstr>Άσκηση</vt:lpstr>
      <vt:lpstr>Αρίθμηση Λευκών Αιμοσφαιρίων</vt:lpstr>
      <vt:lpstr>Πλάκα Neubauer </vt:lpstr>
      <vt:lpstr>Υλικά</vt:lpstr>
      <vt:lpstr>Αραίωση Αίματος</vt:lpstr>
      <vt:lpstr>Σιφώνια Αραίωσης Αίματος</vt:lpstr>
      <vt:lpstr>Τοποθέτηση Αραιωμένης Σταγόνας Αίματος</vt:lpstr>
      <vt:lpstr>Μέτρηση Λευκών Αιμοσφαιρίων x 40 1/2</vt:lpstr>
      <vt:lpstr>Μέτρηση Λευκών Αιμοσφαιρίων x 40 2/2</vt:lpstr>
      <vt:lpstr>Υπολογισμός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Ε</dc:title>
  <dc:creator>opencourses@teiath.gr</dc:creator>
  <cp:lastModifiedBy>fkaram2</cp:lastModifiedBy>
  <cp:revision>14</cp:revision>
  <dcterms:created xsi:type="dcterms:W3CDTF">2014-12-08T12:42:18Z</dcterms:created>
  <dcterms:modified xsi:type="dcterms:W3CDTF">2015-03-02T09:09:15Z</dcterms:modified>
</cp:coreProperties>
</file>