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4"/>
  </p:notesMasterIdLst>
  <p:handoutMasterIdLst>
    <p:handoutMasterId r:id="rId25"/>
  </p:handoutMasterIdLst>
  <p:sldIdLst>
    <p:sldId id="256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57" r:id="rId17"/>
    <p:sldId id="262" r:id="rId18"/>
    <p:sldId id="264" r:id="rId19"/>
    <p:sldId id="269" r:id="rId20"/>
    <p:sldId id="270" r:id="rId21"/>
    <p:sldId id="266" r:id="rId22"/>
    <p:sldId id="261" r:id="rId23"/>
  </p:sldIdLst>
  <p:sldSz cx="9144000" cy="6858000" type="screen4x3"/>
  <p:notesSz cx="7104063" cy="10234613"/>
  <p:custDataLst>
    <p:tags r:id="rId26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73" autoAdjust="0"/>
    <p:restoredTop sz="94660"/>
  </p:normalViewPr>
  <p:slideViewPr>
    <p:cSldViewPr>
      <p:cViewPr varScale="1">
        <p:scale>
          <a:sx n="70" d="100"/>
          <a:sy n="70" d="100"/>
        </p:scale>
        <p:origin x="151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gs" Target="tags/tag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4/10/2015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4/10/2015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17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062038" y="1766888"/>
            <a:ext cx="3808412" cy="4113212"/>
          </a:xfrm>
        </p:spPr>
        <p:txBody>
          <a:bodyPr/>
          <a:lstStyle/>
          <a:p>
            <a:pPr lvl="0"/>
            <a:endParaRPr lang="el-GR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2850" y="1766888"/>
            <a:ext cx="3808413" cy="4113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dirty="0"/>
              <a:t>Α. Κανέλλου 2006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dirty="0"/>
              <a:t>Κυτταρίτιδα και διατροφή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A4808-F7BA-41A4-8A8D-8A4AFDA0488F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019083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1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9450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707" r:id="rId3"/>
    <p:sldLayoutId id="2147483687" r:id="rId4"/>
    <p:sldLayoutId id="2147483688" r:id="rId5"/>
    <p:sldLayoutId id="2147483689" r:id="rId6"/>
    <p:sldLayoutId id="2147483690" r:id="rId7"/>
    <p:sldLayoutId id="2147483692" r:id="rId8"/>
    <p:sldLayoutId id="2147483693" r:id="rId9"/>
    <p:sldLayoutId id="2147483694" r:id="rId10"/>
    <p:sldLayoutId id="2147483695" r:id="rId11"/>
    <p:sldLayoutId id="214748370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 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17</a:t>
            </a:r>
            <a:r>
              <a:rPr lang="el-GR" sz="2600" dirty="0" smtClean="0"/>
              <a:t>: Διατροφή και υπέρταση</a:t>
            </a:r>
            <a:endParaRPr lang="el-GR" altLang="el-GR" sz="2800" dirty="0" smtClean="0"/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/>
              <a:t>Τμήμα Νοσηλευτικής</a:t>
            </a:r>
            <a:endParaRPr lang="en-US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Ανάλατες τροφές 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l-GR" altLang="el-GR" dirty="0" smtClean="0"/>
              <a:t>Αποφεύγονται </a:t>
            </a:r>
          </a:p>
          <a:p>
            <a:r>
              <a:rPr lang="el-GR" altLang="el-GR" dirty="0" smtClean="0"/>
              <a:t>Έτοιμες τροφές, </a:t>
            </a:r>
            <a:r>
              <a:rPr lang="en-US" altLang="el-GR" dirty="0" smtClean="0"/>
              <a:t>junk food, </a:t>
            </a:r>
            <a:r>
              <a:rPr lang="el-GR" altLang="el-GR" dirty="0" smtClean="0"/>
              <a:t>σνακ, αλλαντικά, τυριά, μπισκότα, ψωμί, αναψυκτικά</a:t>
            </a:r>
          </a:p>
          <a:p>
            <a:r>
              <a:rPr lang="el-GR" altLang="el-GR" dirty="0" smtClean="0"/>
              <a:t>Όχι χρήση αλατιέρας στο μαγείρεμα</a:t>
            </a:r>
          </a:p>
          <a:p>
            <a:r>
              <a:rPr lang="el-GR" altLang="el-GR" dirty="0" smtClean="0"/>
              <a:t>Προσθήκη μυρωδικών/ μπαχαρικών και ελαιολάδου για γεύση</a:t>
            </a:r>
          </a:p>
          <a:p>
            <a:r>
              <a:rPr lang="el-GR" altLang="el-GR" dirty="0" smtClean="0"/>
              <a:t>Κατάλληλο μαγείρεμα πχ στον ατμό</a:t>
            </a:r>
          </a:p>
          <a:p>
            <a:r>
              <a:rPr lang="el-GR" altLang="el-GR" dirty="0" smtClean="0"/>
              <a:t>Υποκατάστατα άλατος στο εμπόριο (πικρή γεύση)</a:t>
            </a:r>
          </a:p>
          <a:p>
            <a:endParaRPr lang="el-GR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228320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Τροφές με </a:t>
            </a:r>
            <a:r>
              <a:rPr lang="el-GR" dirty="0" smtClean="0"/>
              <a:t>κάλιο</a:t>
            </a:r>
            <a:endParaRPr lang="el-GR" dirty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 smtClean="0"/>
              <a:t>Ξερά φρούτα</a:t>
            </a:r>
          </a:p>
          <a:p>
            <a:r>
              <a:rPr lang="el-GR" altLang="el-GR" dirty="0" smtClean="0"/>
              <a:t>Πατάτες</a:t>
            </a:r>
          </a:p>
          <a:p>
            <a:r>
              <a:rPr lang="el-GR" altLang="el-GR" dirty="0" smtClean="0"/>
              <a:t>Λαχανικά</a:t>
            </a:r>
          </a:p>
          <a:p>
            <a:r>
              <a:rPr lang="el-GR" altLang="el-GR" dirty="0" smtClean="0"/>
              <a:t>Όσπρια</a:t>
            </a:r>
          </a:p>
          <a:p>
            <a:r>
              <a:rPr lang="el-GR" altLang="el-GR" dirty="0" smtClean="0"/>
              <a:t>Φρούτα ιδιαίτερα η μπανάνα</a:t>
            </a:r>
          </a:p>
        </p:txBody>
      </p:sp>
    </p:spTree>
    <p:extLst>
      <p:ext uri="{BB962C8B-B14F-4D97-AF65-F5344CB8AC3E}">
        <p14:creationId xmlns:p14="http://schemas.microsoft.com/office/powerpoint/2010/main" val="403181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Λιπαρά οξέα, καφές, οινόπνευμα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 smtClean="0"/>
              <a:t>Ιδιαίτερα ω-3 στο ψάρι, ξηροί καρποί</a:t>
            </a:r>
          </a:p>
          <a:p>
            <a:r>
              <a:rPr lang="el-GR" altLang="el-GR" dirty="0" smtClean="0"/>
              <a:t>3-4 φλιτζάνια καφέ επιτρέπονται</a:t>
            </a:r>
          </a:p>
          <a:p>
            <a:r>
              <a:rPr lang="el-GR" altLang="el-GR" dirty="0" smtClean="0"/>
              <a:t>Οινόπνευμα: όπως οι γενικές συστάσεις </a:t>
            </a:r>
          </a:p>
          <a:p>
            <a:pPr lvl="1"/>
            <a:r>
              <a:rPr lang="el-GR" altLang="el-GR" dirty="0" smtClean="0"/>
              <a:t>3 κρασάκια οι άντρες/ημέρα</a:t>
            </a:r>
          </a:p>
          <a:p>
            <a:pPr lvl="1"/>
            <a:r>
              <a:rPr lang="el-GR" altLang="el-GR" dirty="0" smtClean="0"/>
              <a:t>1</a:t>
            </a:r>
            <a:r>
              <a:rPr lang="en-US" altLang="el-GR" dirty="0" smtClean="0"/>
              <a:t> </a:t>
            </a:r>
            <a:r>
              <a:rPr lang="el-GR" altLang="el-GR" dirty="0" smtClean="0"/>
              <a:t>ποτηράκι κρασί οι γυναίκες /ημέρα</a:t>
            </a:r>
          </a:p>
        </p:txBody>
      </p:sp>
    </p:spTree>
    <p:extLst>
      <p:ext uri="{BB962C8B-B14F-4D97-AF65-F5344CB8AC3E}">
        <p14:creationId xmlns:p14="http://schemas.microsoft.com/office/powerpoint/2010/main" val="234413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Διατροφικά θέματα στην υπέρταση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 smtClean="0"/>
              <a:t>Το πορτοκάλι δεν ανεβάζει την πίεση (το αντίθετο)</a:t>
            </a:r>
          </a:p>
          <a:p>
            <a:r>
              <a:rPr lang="el-GR" altLang="el-GR" dirty="0" smtClean="0"/>
              <a:t>Η καφεΐνη δεν ανεβάζει την πίεση</a:t>
            </a:r>
          </a:p>
          <a:p>
            <a:r>
              <a:rPr lang="el-GR" altLang="el-GR" dirty="0" smtClean="0"/>
              <a:t>Το 50% των υπερτασικών αντιδρούν στο αλάτι, όχι όλοι</a:t>
            </a:r>
          </a:p>
          <a:p>
            <a:r>
              <a:rPr lang="el-GR" altLang="el-GR" dirty="0" smtClean="0"/>
              <a:t>Το σκόρδο ουσιαστικά δεν συμβάλει στη θεραπεία </a:t>
            </a:r>
          </a:p>
          <a:p>
            <a:r>
              <a:rPr lang="el-GR" altLang="el-GR" dirty="0" smtClean="0"/>
              <a:t>8% απώλεια βάρους μειώνει αρτηριακή πίεση</a:t>
            </a:r>
          </a:p>
        </p:txBody>
      </p:sp>
    </p:spTree>
    <p:extLst>
      <p:ext uri="{BB962C8B-B14F-4D97-AF65-F5344CB8AC3E}">
        <p14:creationId xmlns:p14="http://schemas.microsoft.com/office/powerpoint/2010/main" val="103433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Γενικές οδηγίες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1477769"/>
              </p:ext>
            </p:extLst>
          </p:nvPr>
        </p:nvGraphicFramePr>
        <p:xfrm>
          <a:off x="457200" y="1341438"/>
          <a:ext cx="8229600" cy="3871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81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Τρόπος</a:t>
                      </a:r>
                      <a:r>
                        <a:rPr lang="el-GR" sz="2800" baseline="0" dirty="0" smtClean="0"/>
                        <a:t> ζωής </a:t>
                      </a:r>
                      <a:endParaRPr lang="el-GR" sz="2800" dirty="0"/>
                    </a:p>
                  </a:txBody>
                  <a:tcPr marL="88487" marR="88487" marT="45725" marB="45725"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Τρόπος διατροφής</a:t>
                      </a:r>
                      <a:endParaRPr lang="el-GR" sz="2800" dirty="0"/>
                    </a:p>
                  </a:txBody>
                  <a:tcPr marL="88487" marR="88487" marT="45725" marB="45725"/>
                </a:tc>
              </a:tr>
              <a:tr h="370881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Έλεγχος πίεσης</a:t>
                      </a:r>
                      <a:endParaRPr lang="el-GR" sz="2800" dirty="0"/>
                    </a:p>
                  </a:txBody>
                  <a:tcPr marL="88487" marR="88487" marT="45725" marB="45725"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Περιορισμός</a:t>
                      </a:r>
                      <a:r>
                        <a:rPr lang="el-GR" sz="2800" baseline="0" dirty="0" smtClean="0"/>
                        <a:t> ζωικού λίπους</a:t>
                      </a:r>
                      <a:endParaRPr lang="el-GR" sz="2800" dirty="0"/>
                    </a:p>
                  </a:txBody>
                  <a:tcPr marL="88487" marR="88487" marT="45725" marB="45725"/>
                </a:tc>
              </a:tr>
              <a:tr h="640151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Μείωση άγχους</a:t>
                      </a:r>
                      <a:endParaRPr lang="el-GR" sz="2800" dirty="0"/>
                    </a:p>
                  </a:txBody>
                  <a:tcPr marL="88487" marR="88487" marT="45725" marB="45725"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Προσαρμογή</a:t>
                      </a:r>
                      <a:r>
                        <a:rPr lang="el-GR" sz="2800" baseline="0" dirty="0" smtClean="0"/>
                        <a:t> στις ενεργειακές απαιτήσεις</a:t>
                      </a:r>
                      <a:endParaRPr lang="el-GR" sz="2800" dirty="0"/>
                    </a:p>
                  </a:txBody>
                  <a:tcPr marL="88487" marR="88487" marT="45725" marB="45725"/>
                </a:tc>
              </a:tr>
              <a:tr h="370881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Μείωση</a:t>
                      </a:r>
                      <a:r>
                        <a:rPr lang="el-GR" sz="2800" baseline="0" dirty="0" smtClean="0"/>
                        <a:t> νικοτίνης </a:t>
                      </a:r>
                      <a:endParaRPr lang="el-GR" sz="2800" dirty="0"/>
                    </a:p>
                  </a:txBody>
                  <a:tcPr marL="88487" marR="88487" marT="45725" marB="45725"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Περιορισμός στο αλάτι</a:t>
                      </a:r>
                      <a:endParaRPr lang="el-GR" sz="2800" dirty="0"/>
                    </a:p>
                  </a:txBody>
                  <a:tcPr marL="88487" marR="88487" marT="45725" marB="45725"/>
                </a:tc>
              </a:tr>
              <a:tr h="370881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Αύξηση φυσικής</a:t>
                      </a:r>
                      <a:r>
                        <a:rPr lang="el-GR" sz="2800" baseline="0" dirty="0" smtClean="0"/>
                        <a:t> δραστηριότητας</a:t>
                      </a:r>
                      <a:endParaRPr lang="el-GR" sz="2800" dirty="0"/>
                    </a:p>
                  </a:txBody>
                  <a:tcPr marL="88487" marR="88487" marT="45725" marB="45725"/>
                </a:tc>
                <a:tc>
                  <a:txBody>
                    <a:bodyPr/>
                    <a:lstStyle/>
                    <a:p>
                      <a:endParaRPr lang="el-GR" sz="2800" dirty="0"/>
                    </a:p>
                  </a:txBody>
                  <a:tcPr marL="88487" marR="88487" marT="45725" marB="457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811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/>
              <a:t>Αναστασία Κανέλλου 2014. Αναστασία Κανέλλου. «</a:t>
            </a:r>
            <a:r>
              <a:rPr lang="el-GR" sz="2000" smtClean="0"/>
              <a:t>Διατροφή- Διαιτολογία. </a:t>
            </a:r>
            <a:r>
              <a:rPr lang="el-GR" sz="2000" dirty="0"/>
              <a:t>Ενότητα </a:t>
            </a:r>
            <a:r>
              <a:rPr lang="el-GR" sz="2000" dirty="0" smtClean="0"/>
              <a:t>17: </a:t>
            </a:r>
            <a:r>
              <a:rPr lang="el-GR" sz="2000" dirty="0"/>
              <a:t>Διατροφή και υπέρταση». </a:t>
            </a:r>
            <a:r>
              <a:rPr lang="el-GR" sz="2000" dirty="0" smtClean="0"/>
              <a:t>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 smtClean="0"/>
              <a:t>Στενεύουν μικρά περιφερειακά αγγεία -&gt; δημιουργούν αντίσταση -&gt; δυσκολεύουν ροή αίματος (στην ανάπαυλα  καρδιάς) -&gt; αυξάνει παθολογικά κυρίως ή διαστολική πίεση  </a:t>
            </a:r>
          </a:p>
          <a:p>
            <a:r>
              <a:rPr lang="el-GR" altLang="el-GR" dirty="0" smtClean="0"/>
              <a:t>80 % πρωτογενής υπέρταση</a:t>
            </a:r>
          </a:p>
          <a:p>
            <a:r>
              <a:rPr lang="el-GR" altLang="el-GR" dirty="0" smtClean="0"/>
              <a:t>20% δευτερογενής υπέρταση (από άλλες αιτίες)</a:t>
            </a:r>
          </a:p>
          <a:p>
            <a:pPr>
              <a:buFont typeface="Wingdings 2" pitchFamily="18" charset="2"/>
              <a:buNone/>
            </a:pPr>
            <a:endParaRPr lang="el-GR" altLang="el-GR" dirty="0" smtClean="0"/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Ορισμός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2526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Παράγοντες που συμβάλλουν στην εκδήλωση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Ηλικία</a:t>
            </a:r>
          </a:p>
          <a:p>
            <a:r>
              <a:rPr lang="el-GR" dirty="0"/>
              <a:t>Κληρονομικότητα</a:t>
            </a:r>
          </a:p>
          <a:p>
            <a:r>
              <a:rPr lang="el-GR" dirty="0"/>
              <a:t>Υπέρβαρος</a:t>
            </a:r>
          </a:p>
          <a:p>
            <a:r>
              <a:rPr lang="el-GR" dirty="0"/>
              <a:t>Αλμυρές τροφές</a:t>
            </a:r>
          </a:p>
          <a:p>
            <a:r>
              <a:rPr lang="el-GR" dirty="0"/>
              <a:t>Έλλειψη φυσικής δραστηριότητας</a:t>
            </a:r>
          </a:p>
          <a:p>
            <a:r>
              <a:rPr lang="el-GR" dirty="0"/>
              <a:t>Άγχος</a:t>
            </a:r>
          </a:p>
          <a:p>
            <a:r>
              <a:rPr lang="el-GR" dirty="0"/>
              <a:t>κάπνισμα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247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76156062"/>
              </p:ext>
            </p:extLst>
          </p:nvPr>
        </p:nvGraphicFramePr>
        <p:xfrm>
          <a:off x="467544" y="980728"/>
          <a:ext cx="6696744" cy="5334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2197"/>
                <a:gridCol w="4184547"/>
              </a:tblGrid>
              <a:tr h="370885"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πρώτα συμπτώματα </a:t>
                      </a:r>
                      <a:endParaRPr lang="el-GR" sz="20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Αργότερα</a:t>
                      </a:r>
                      <a:endParaRPr lang="el-GR" sz="2000" dirty="0"/>
                    </a:p>
                  </a:txBody>
                  <a:tcPr marT="45726" marB="45726"/>
                </a:tc>
              </a:tr>
              <a:tr h="640158"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Πονοκέφαλος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Αρτηριοσκληρωτικές</a:t>
                      </a:r>
                      <a:r>
                        <a:rPr lang="el-GR" sz="2000" baseline="0" dirty="0" smtClean="0"/>
                        <a:t> εκφυλίσεις</a:t>
                      </a:r>
                      <a:endParaRPr lang="el-GR" sz="2000" dirty="0"/>
                    </a:p>
                  </a:txBody>
                  <a:tcPr marT="45726" marB="45726"/>
                </a:tc>
              </a:tr>
              <a:tr h="6401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/>
                        <a:t>Βούισμα στα αυτιά 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Ελλειπής αιμάτωση </a:t>
                      </a:r>
                      <a:endParaRPr lang="el-GR" sz="2000" dirty="0"/>
                    </a:p>
                  </a:txBody>
                  <a:tcPr marT="45726" marB="45726"/>
                </a:tc>
              </a:tr>
              <a:tr h="6401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/>
                        <a:t>Ζάλη</a:t>
                      </a:r>
                      <a:endParaRPr lang="el-GR" sz="20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Κίνδυνος απόφραξης αγγείου </a:t>
                      </a:r>
                      <a:endParaRPr lang="el-GR" sz="2000" dirty="0"/>
                    </a:p>
                  </a:txBody>
                  <a:tcPr marT="45726" marB="45726"/>
                </a:tc>
              </a:tr>
              <a:tr h="6401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/>
                        <a:t>Αϋπνία</a:t>
                      </a:r>
                      <a:endParaRPr lang="el-GR" sz="20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Κίνδυνος ρήξης αγγείου </a:t>
                      </a:r>
                      <a:endParaRPr lang="el-GR" sz="2000" dirty="0"/>
                    </a:p>
                  </a:txBody>
                  <a:tcPr marT="45726" marB="45726"/>
                </a:tc>
              </a:tr>
              <a:tr h="6401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/>
                        <a:t>Πόνοι στην καρδιά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Αφορούν</a:t>
                      </a:r>
                      <a:r>
                        <a:rPr lang="el-GR" sz="2000" baseline="0" dirty="0" smtClean="0"/>
                        <a:t> κ</a:t>
                      </a:r>
                      <a:r>
                        <a:rPr lang="el-GR" sz="2000" dirty="0" smtClean="0"/>
                        <a:t>υρίως αγγεία:</a:t>
                      </a:r>
                      <a:endParaRPr lang="el-GR" sz="2000" dirty="0"/>
                    </a:p>
                  </a:txBody>
                  <a:tcPr marT="45726" marB="45726"/>
                </a:tc>
              </a:tr>
              <a:tr h="6401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/>
                        <a:t>Αίσθημα κόπωσης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l-GR" sz="2000" dirty="0" smtClean="0"/>
                        <a:t>εγκεφάλου </a:t>
                      </a:r>
                      <a:endParaRPr lang="el-GR" sz="2000" dirty="0"/>
                    </a:p>
                  </a:txBody>
                  <a:tcPr marT="45726" marB="45726"/>
                </a:tc>
              </a:tr>
              <a:tr h="5820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/>
                        <a:t>Δυσκολία στη συγκέντρωση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l-GR" sz="2000" dirty="0" smtClean="0"/>
                        <a:t>Καρδιάς</a:t>
                      </a:r>
                      <a:endParaRPr lang="el-GR" sz="2000" dirty="0"/>
                    </a:p>
                  </a:txBody>
                  <a:tcPr marT="45726" marB="45726"/>
                </a:tc>
              </a:tr>
              <a:tr h="3708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/>
                        <a:t>Οξύθυμη διάθεση</a:t>
                      </a:r>
                      <a:endParaRPr lang="el-GR" sz="20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l-GR" sz="2000" dirty="0" smtClean="0"/>
                        <a:t>νεφρών</a:t>
                      </a:r>
                      <a:endParaRPr lang="el-GR" sz="2000" dirty="0"/>
                    </a:p>
                  </a:txBody>
                  <a:tcPr marT="45726" marB="45726"/>
                </a:tc>
              </a:tr>
            </a:tbl>
          </a:graphicData>
        </a:graphic>
      </p:graphicFrame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/>
          <a:lstStyle/>
          <a:p>
            <a:r>
              <a:rPr lang="el-GR" dirty="0" smtClean="0"/>
              <a:t>Συμπτώματα	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1264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Στατιστικές / οριακές τιμές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Περισσότεροι από 50% των καρδιοπαθών πεθαίνουν από τις συνέπειες της υπέρτασης</a:t>
            </a:r>
          </a:p>
          <a:p>
            <a:r>
              <a:rPr lang="el-GR" dirty="0"/>
              <a:t>20% πληθυσμού πάσχει από υπέρταση</a:t>
            </a:r>
          </a:p>
          <a:p>
            <a:r>
              <a:rPr lang="el-GR" dirty="0"/>
              <a:t>Ύψος πίεσης μετριέται σε mm Hg </a:t>
            </a:r>
          </a:p>
          <a:p>
            <a:r>
              <a:rPr lang="el-GR" dirty="0"/>
              <a:t>Κατάσταση ηρεμίας 120/80 mm Hg </a:t>
            </a:r>
          </a:p>
          <a:p>
            <a:r>
              <a:rPr lang="el-GR" dirty="0"/>
              <a:t>Συστολική πίεση 120 mm Hg – συστολή καρδιάς</a:t>
            </a:r>
          </a:p>
          <a:p>
            <a:r>
              <a:rPr lang="el-GR" dirty="0"/>
              <a:t>Διαστολική πίεση 80 mm Hg  - χαλάρωση καρδιακού μυός</a:t>
            </a:r>
          </a:p>
          <a:p>
            <a:r>
              <a:rPr lang="el-GR" dirty="0"/>
              <a:t>Φυσιολογικές τιμές 140/90 mm Hg </a:t>
            </a:r>
          </a:p>
          <a:p>
            <a:r>
              <a:rPr lang="el-GR" dirty="0"/>
              <a:t>Υπέρταση 160/950 mm Hg </a:t>
            </a:r>
          </a:p>
          <a:p>
            <a:r>
              <a:rPr lang="el-GR" dirty="0"/>
              <a:t>Οριακές τιμές 140/90 mm - Hg 160/95 mm Hg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4392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Σχέση υπέρτασης, δυσλιπιδαιμίας, διαβήτη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 smtClean="0"/>
              <a:t> υπέρταση προκαλεί</a:t>
            </a:r>
          </a:p>
          <a:p>
            <a:pPr lvl="1"/>
            <a:r>
              <a:rPr lang="el-GR" altLang="el-GR" dirty="0" smtClean="0"/>
              <a:t>καρδιακή ανεπάρκεια  </a:t>
            </a:r>
          </a:p>
          <a:p>
            <a:pPr lvl="1"/>
            <a:r>
              <a:rPr lang="el-GR" altLang="el-GR" dirty="0" smtClean="0"/>
              <a:t>εγκεφαλικό επεισόδιο</a:t>
            </a:r>
          </a:p>
          <a:p>
            <a:pPr lvl="1"/>
            <a:r>
              <a:rPr lang="el-GR" altLang="el-GR" dirty="0" smtClean="0"/>
              <a:t>Αρτηριοσκλήρυνση (&lt;- προκαλείται </a:t>
            </a:r>
            <a:r>
              <a:rPr lang="el-GR" altLang="el-GR" b="1" dirty="0" smtClean="0">
                <a:solidFill>
                  <a:schemeClr val="accent1"/>
                </a:solidFill>
              </a:rPr>
              <a:t>από διαβήτη και από δυσλιπιδαιμία)  </a:t>
            </a:r>
            <a:r>
              <a:rPr lang="el-GR" altLang="el-GR" dirty="0" smtClean="0"/>
              <a:t>και προκαλεί</a:t>
            </a:r>
            <a:endParaRPr lang="el-GR" altLang="el-GR" dirty="0" smtClean="0">
              <a:solidFill>
                <a:srgbClr val="FF0000"/>
              </a:solidFill>
            </a:endParaRPr>
          </a:p>
          <a:p>
            <a:pPr lvl="2"/>
            <a:r>
              <a:rPr lang="el-GR" altLang="el-GR" dirty="0" smtClean="0"/>
              <a:t>Εμφραγμα μυοκαρδίου</a:t>
            </a:r>
          </a:p>
          <a:p>
            <a:pPr lvl="2"/>
            <a:r>
              <a:rPr lang="el-GR" altLang="el-GR" dirty="0" smtClean="0"/>
              <a:t>Μαλάκυνση εγκεφάλου</a:t>
            </a:r>
          </a:p>
          <a:p>
            <a:pPr lvl="2"/>
            <a:r>
              <a:rPr lang="el-GR" altLang="el-GR" dirty="0" smtClean="0"/>
              <a:t>Νεφρική ανεπάρκεια</a:t>
            </a:r>
          </a:p>
        </p:txBody>
      </p:sp>
    </p:spTree>
    <p:extLst>
      <p:ext uri="{BB962C8B-B14F-4D97-AF65-F5344CB8AC3E}">
        <p14:creationId xmlns:p14="http://schemas.microsoft.com/office/powerpoint/2010/main" val="43531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Θεραπευτικά μέτρα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Διαιτητική αγωγή σε ελαφρές μορφές</a:t>
            </a:r>
          </a:p>
          <a:p>
            <a:r>
              <a:rPr lang="el-GR" dirty="0"/>
              <a:t>Φαρμακευτική αγωγή σε βαριές μορφές </a:t>
            </a:r>
          </a:p>
          <a:p>
            <a:r>
              <a:rPr lang="el-GR" dirty="0"/>
              <a:t>Συνδυασμός των δύο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4087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Διαιτητική αγωγή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Μείωση ενεργειακής πρόσληψης σε υπέρβαρους</a:t>
            </a:r>
          </a:p>
          <a:p>
            <a:r>
              <a:rPr lang="el-GR" dirty="0"/>
              <a:t>Μείωση αλατιού δηλαδή νατρίου  Νa</a:t>
            </a:r>
          </a:p>
          <a:p>
            <a:r>
              <a:rPr lang="el-GR" dirty="0"/>
              <a:t>Αύξηση της πρόσληψης καλίου (είναι ανταγωνιστής Νa)</a:t>
            </a:r>
          </a:p>
          <a:p>
            <a:r>
              <a:rPr lang="el-GR" dirty="0"/>
              <a:t>Σχετικά ψηλή πρόσληψη απαραίτητων λιπαρών οξέων με έμφαση στα ω-3 λιπαρά οξέα, χωρίς περιορισμό του ελαιολάδου για τους Μεσογειακούς πληθυσμούς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5118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Διαιτητική αγωγή για το αλάτι NaCl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Μείωση αλατιού γιατί προκαλεί κατακράτηση υγρών</a:t>
            </a:r>
          </a:p>
          <a:p>
            <a:r>
              <a:rPr lang="el-GR" dirty="0"/>
              <a:t>Αυστηρά φτωχή δίαιτα σε αλάτι: Ως 1 γρ αλατιού / ημέρα (= 0,4 γρ νατρίου)</a:t>
            </a:r>
          </a:p>
          <a:p>
            <a:r>
              <a:rPr lang="el-GR" dirty="0"/>
              <a:t>Φτωχή σε αλάτι : Ως 3 γρ αλατιού / ημέρα (= 1,2 γρ νατρίου)</a:t>
            </a:r>
          </a:p>
          <a:p>
            <a:r>
              <a:rPr lang="el-GR" dirty="0"/>
              <a:t>Μειωμένη σε αλάτι: Ως 6 γρ αλατιού / ημέρα (= 2,4 γρ νατρίου) σε συνδυασμό με φαρμακευτική αγωγή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2497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545</TotalTime>
  <Words>1058</Words>
  <Application>Microsoft Office PowerPoint</Application>
  <PresentationFormat>Προβολή στην οθόνη (4:3)</PresentationFormat>
  <Paragraphs>163</Paragraphs>
  <Slides>21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21</vt:i4>
      </vt:variant>
    </vt:vector>
  </HeadingPairs>
  <TitlesOfParts>
    <vt:vector size="29" baseType="lpstr">
      <vt:lpstr>Arial</vt:lpstr>
      <vt:lpstr>Calibri</vt:lpstr>
      <vt:lpstr>Courier New</vt:lpstr>
      <vt:lpstr>Times New Roman</vt:lpstr>
      <vt:lpstr>Wingdings</vt:lpstr>
      <vt:lpstr>Wingdings 2</vt:lpstr>
      <vt:lpstr>template</vt:lpstr>
      <vt:lpstr>OC_template_updated</vt:lpstr>
      <vt:lpstr>Διατροφή- Διαιτολογία</vt:lpstr>
      <vt:lpstr>Ορισμός</vt:lpstr>
      <vt:lpstr>Παράγοντες που συμβάλλουν στην εκδήλωση</vt:lpstr>
      <vt:lpstr>Συμπτώματα </vt:lpstr>
      <vt:lpstr>Στατιστικές / οριακές τιμές</vt:lpstr>
      <vt:lpstr>Σχέση υπέρτασης, δυσλιπιδαιμίας, διαβήτη</vt:lpstr>
      <vt:lpstr>Θεραπευτικά μέτρα</vt:lpstr>
      <vt:lpstr>Διαιτητική αγωγή</vt:lpstr>
      <vt:lpstr>Διαιτητική αγωγή για το αλάτι NaCl</vt:lpstr>
      <vt:lpstr>Ανάλατες τροφές </vt:lpstr>
      <vt:lpstr>Τροφές με κάλιο</vt:lpstr>
      <vt:lpstr>Λιπαρά οξέα, καφές, οινόπνευμα</vt:lpstr>
      <vt:lpstr>Διατροφικά θέματα στην υπέρταση</vt:lpstr>
      <vt:lpstr>Γενικές οδηγίες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115</cp:revision>
  <dcterms:created xsi:type="dcterms:W3CDTF">2015-07-21T13:01:13Z</dcterms:created>
  <dcterms:modified xsi:type="dcterms:W3CDTF">2015-10-04T06:49:41Z</dcterms:modified>
</cp:coreProperties>
</file>