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39"/>
  </p:notesMasterIdLst>
  <p:handoutMasterIdLst>
    <p:handoutMasterId r:id="rId40"/>
  </p:handoutMasterIdLst>
  <p:sldIdLst>
    <p:sldId id="256"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257" r:id="rId32"/>
    <p:sldId id="262" r:id="rId33"/>
    <p:sldId id="264" r:id="rId34"/>
    <p:sldId id="306" r:id="rId35"/>
    <p:sldId id="307" r:id="rId36"/>
    <p:sldId id="266" r:id="rId37"/>
    <p:sldId id="261" r:id="rId38"/>
  </p:sldIdLst>
  <p:sldSz cx="9144000" cy="6858000" type="screen4x3"/>
  <p:notesSz cx="7104063" cy="10234613"/>
  <p:custDataLst>
    <p:tags r:id="rId4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00" d="100"/>
          <a:sy n="100" d="100"/>
        </p:scale>
        <p:origin x="-2118" y="-3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E3B6A46-A348-40C5-8D1D-904ACD9A0B3B}" type="slidenum">
              <a:rPr lang="el-GR" smtClean="0"/>
              <a:pPr/>
              <a:t>7</a:t>
            </a:fld>
            <a:endParaRPr lang="el-GR" dirty="0" smtClean="0"/>
          </a:p>
        </p:txBody>
      </p:sp>
      <p:sp>
        <p:nvSpPr>
          <p:cNvPr id="32771"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F784D881-7840-4D41-B8AE-4A129ABE0F45}" type="slidenum">
              <a:rPr lang="el-GR" sz="1300"/>
              <a:pPr algn="r"/>
              <a:t>7</a:t>
            </a:fld>
            <a:endParaRPr lang="el-GR" sz="1300" dirty="0"/>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p:spPr>
        <p:txBody>
          <a:bodyPr/>
          <a:lstStyle/>
          <a:p>
            <a:pPr eaLnBrk="1" hangingPunct="1"/>
            <a:r>
              <a:rPr lang="en-US" dirty="0" smtClean="0"/>
              <a:t>First of all, I will give a short description of the technology of the hematology analyzers. As you probably know the hematology analyzers use the technologies of cytarometry. Mostly they measure cells by using electrical and optical techniques. Both are implemented inside the flow chamber, a small tube which allows only one cell to pass through each time.</a:t>
            </a:r>
            <a:endParaRPr lang="el-G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7912311-5F78-4E77-A159-8613A723675B}" type="slidenum">
              <a:rPr lang="el-GR" smtClean="0"/>
              <a:pPr/>
              <a:t>8</a:t>
            </a:fld>
            <a:endParaRPr lang="el-GR" dirty="0" smtClean="0"/>
          </a:p>
        </p:txBody>
      </p:sp>
      <p:sp>
        <p:nvSpPr>
          <p:cNvPr id="33795"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83964435-0923-45B7-8889-BC56E41B9BD3}" type="slidenum">
              <a:rPr lang="el-GR" sz="1300"/>
              <a:pPr algn="r"/>
              <a:t>8</a:t>
            </a:fld>
            <a:endParaRPr lang="el-GR" sz="1300" dirty="0"/>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noFill/>
          <a:ln/>
        </p:spPr>
        <p:txBody>
          <a:bodyPr/>
          <a:lstStyle/>
          <a:p>
            <a:pPr eaLnBrk="1" hangingPunct="1"/>
            <a:r>
              <a:rPr lang="en-US" dirty="0" smtClean="0"/>
              <a:t>Lets see how the electrical methods work. Imagine that we see the interior of the flow chamber. When a cell passes through the flow chamber, the steady electrical circuit inside it, stops by two different ways.</a:t>
            </a:r>
          </a:p>
          <a:p>
            <a:pPr eaLnBrk="1" hangingPunct="1"/>
            <a:r>
              <a:rPr lang="en-US" dirty="0" smtClean="0"/>
              <a:t>When the current (direct) is steady, the electrons cannot pass through the protoplasm of the cell. In that case the analyzer estimates the volume of the cell from the total electrical resistance of the cell.</a:t>
            </a:r>
            <a:endParaRPr lang="el-G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8403470-1FBE-4185-B163-CB6543D5A1B5}" type="slidenum">
              <a:rPr lang="el-GR" smtClean="0"/>
              <a:pPr/>
              <a:t>9</a:t>
            </a:fld>
            <a:endParaRPr lang="el-GR" dirty="0" smtClean="0"/>
          </a:p>
        </p:txBody>
      </p:sp>
      <p:sp>
        <p:nvSpPr>
          <p:cNvPr id="34819"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7F8C0608-5DF7-41A9-B648-3BFFE510FB5D}" type="slidenum">
              <a:rPr lang="el-GR" sz="1300"/>
              <a:pPr algn="r"/>
              <a:t>9</a:t>
            </a:fld>
            <a:endParaRPr lang="el-GR" sz="1300" dirty="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p:spPr>
        <p:txBody>
          <a:bodyPr/>
          <a:lstStyle/>
          <a:p>
            <a:pPr eaLnBrk="1" hangingPunct="1"/>
            <a:r>
              <a:rPr lang="en-US" dirty="0" smtClean="0"/>
              <a:t>When the electrical circuit works with alternating current (radio frequency) then the electrons pass through the protoplasm of the cell but not though the core or the granules of the leucocytes. In that case the analyzer estimates the protoplasmatic content of the cell.  </a:t>
            </a:r>
            <a:r>
              <a:rPr lang="el-GR" dirty="0" smtClean="0"/>
              <a:t>Αγωγιμότητα</a:t>
            </a:r>
            <a:r>
              <a:rPr lang="en-US" dirty="0" smtClean="0"/>
              <a:t>: conductivity</a:t>
            </a:r>
            <a:endParaRPr 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B0C1DEB-6ABF-4F52-9A60-94460E7F568E}" type="slidenum">
              <a:rPr lang="el-GR" smtClean="0"/>
              <a:pPr/>
              <a:t>10</a:t>
            </a:fld>
            <a:endParaRPr lang="el-GR" dirty="0" smtClean="0"/>
          </a:p>
        </p:txBody>
      </p:sp>
      <p:sp>
        <p:nvSpPr>
          <p:cNvPr id="35843" name="Rectangle 7"/>
          <p:cNvSpPr txBox="1">
            <a:spLocks noGrp="1" noChangeArrowheads="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1970C20A-9EEE-48C7-87C4-3EED2772BB89}" type="slidenum">
              <a:rPr lang="el-GR" sz="1300"/>
              <a:pPr algn="r"/>
              <a:t>10</a:t>
            </a:fld>
            <a:endParaRPr lang="el-GR" sz="13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p:spPr>
        <p:txBody>
          <a:bodyPr/>
          <a:lstStyle/>
          <a:p>
            <a:pPr eaLnBrk="1" hangingPunct="1"/>
            <a:r>
              <a:rPr lang="en-US" dirty="0" smtClean="0"/>
              <a:t>The analyzer confirms the estimation of the content and the shape of the blood cells by various methods. </a:t>
            </a:r>
            <a:r>
              <a:rPr lang="en-US" b="1" dirty="0" smtClean="0"/>
              <a:t>One </a:t>
            </a:r>
            <a:r>
              <a:rPr lang="en-US" dirty="0" smtClean="0"/>
              <a:t>of these are the “Optical Methods”.</a:t>
            </a:r>
            <a:r>
              <a:rPr lang="el-GR" dirty="0" smtClean="0"/>
              <a:t> </a:t>
            </a:r>
            <a:r>
              <a:rPr lang="en-US" dirty="0" smtClean="0"/>
              <a:t>In that case a laser beam heats the cell inside the flow chamber. Then the cell, because of its size, scatters the light by producing new light beams towards many directions. These directions depend on the content of the cell. The cells with large cores and granules scatter the light away from the straight line. The directions of the scattered light are depended on the shape of the cells, especially of its surface. Properly situated photo-detectors accept the scattered beams and make the proper calculations. </a:t>
            </a:r>
            <a:endParaRPr 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D9986B7-D919-4E96-9565-B12734D3B961}" type="datetimeFigureOut">
              <a:rPr lang="el-GR" smtClean="0"/>
              <a:pPr/>
              <a:t>26/3/2015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7101E1B6-308D-4FCE-942F-A4E7D1A1CBD6}" type="slidenum">
              <a:rPr lang="el-GR" smtClean="0"/>
              <a:pPr/>
              <a:t>‹#›</a:t>
            </a:fld>
            <a:endParaRPr lang="el-GR" dirty="0"/>
          </a:p>
        </p:txBody>
      </p:sp>
    </p:spTree>
    <p:extLst>
      <p:ext uri="{BB962C8B-B14F-4D97-AF65-F5344CB8AC3E}">
        <p14:creationId xmlns:p14="http://schemas.microsoft.com/office/powerpoint/2010/main" val="981687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674157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395364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237169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157204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53600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356015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023199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118561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838811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542358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263495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Ανοσολογία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2"/>
            <a:ext cx="6400800" cy="2204665"/>
          </a:xfrm>
        </p:spPr>
        <p:txBody>
          <a:bodyPr>
            <a:normAutofit/>
          </a:bodyPr>
          <a:lstStyle/>
          <a:p>
            <a:r>
              <a:rPr lang="el-GR" sz="2800" b="1" dirty="0" smtClean="0"/>
              <a:t>Ενότητα </a:t>
            </a:r>
            <a:r>
              <a:rPr lang="en-US" sz="2800" b="1" dirty="0" smtClean="0"/>
              <a:t>7</a:t>
            </a:r>
            <a:r>
              <a:rPr lang="el-GR" sz="2800" dirty="0" smtClean="0"/>
              <a:t>:</a:t>
            </a:r>
            <a:r>
              <a:rPr lang="en-US" sz="2800" dirty="0" smtClean="0"/>
              <a:t> </a:t>
            </a:r>
            <a:r>
              <a:rPr lang="en-US" sz="2800" dirty="0"/>
              <a:t>K</a:t>
            </a:r>
            <a:r>
              <a:rPr lang="el-GR" sz="2800" dirty="0"/>
              <a:t>υτταρομετρία </a:t>
            </a:r>
            <a:r>
              <a:rPr lang="el-GR" sz="2800" dirty="0" smtClean="0"/>
              <a:t>ροής</a:t>
            </a:r>
            <a:endParaRPr lang="en-US" sz="2400" dirty="0" smtClean="0"/>
          </a:p>
          <a:p>
            <a:pPr>
              <a:spcBef>
                <a:spcPts val="0"/>
              </a:spcBef>
            </a:pPr>
            <a:r>
              <a:rPr lang="el-GR" sz="2400" dirty="0" smtClean="0"/>
              <a:t>Πέτρος Καρκαλούσος</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8101013" y="0"/>
            <a:ext cx="1042987" cy="6858000"/>
          </a:xfrm>
          <a:prstGeom prst="rect">
            <a:avLst/>
          </a:prstGeom>
          <a:solidFill>
            <a:schemeClr val="bg2"/>
          </a:solidFill>
          <a:ln w="9525">
            <a:solidFill>
              <a:schemeClr val="bg2"/>
            </a:solidFill>
            <a:miter lim="800000"/>
            <a:headEnd/>
            <a:tailEnd/>
          </a:ln>
        </p:spPr>
        <p:txBody>
          <a:bodyPr wrap="none" anchor="ctr"/>
          <a:lstStyle/>
          <a:p>
            <a:endParaRPr lang="el-GR" dirty="0">
              <a:latin typeface="Book Antiqua" pitchFamily="18" charset="0"/>
            </a:endParaRPr>
          </a:p>
        </p:txBody>
      </p:sp>
      <p:sp>
        <p:nvSpPr>
          <p:cNvPr id="22532" name="Rectangle 4"/>
          <p:cNvSpPr>
            <a:spLocks noChangeArrowheads="1"/>
          </p:cNvSpPr>
          <p:nvPr/>
        </p:nvSpPr>
        <p:spPr bwMode="auto">
          <a:xfrm>
            <a:off x="0" y="0"/>
            <a:ext cx="1042988" cy="6858000"/>
          </a:xfrm>
          <a:prstGeom prst="rect">
            <a:avLst/>
          </a:prstGeom>
          <a:solidFill>
            <a:schemeClr val="bg2"/>
          </a:solidFill>
          <a:ln w="9525">
            <a:solidFill>
              <a:schemeClr val="bg2"/>
            </a:solidFill>
            <a:miter lim="800000"/>
            <a:headEnd/>
            <a:tailEnd/>
          </a:ln>
        </p:spPr>
        <p:txBody>
          <a:bodyPr wrap="none" anchor="ctr"/>
          <a:lstStyle/>
          <a:p>
            <a:endParaRPr lang="el-GR" dirty="0">
              <a:latin typeface="Book Antiqua" pitchFamily="18" charset="0"/>
            </a:endParaRPr>
          </a:p>
        </p:txBody>
      </p:sp>
      <p:sp>
        <p:nvSpPr>
          <p:cNvPr id="22533" name="Text Box 5"/>
          <p:cNvSpPr txBox="1">
            <a:spLocks noChangeArrowheads="1"/>
          </p:cNvSpPr>
          <p:nvPr/>
        </p:nvSpPr>
        <p:spPr bwMode="auto">
          <a:xfrm>
            <a:off x="1042988" y="6381750"/>
            <a:ext cx="7058025" cy="457200"/>
          </a:xfrm>
          <a:prstGeom prst="rect">
            <a:avLst/>
          </a:prstGeom>
          <a:noFill/>
          <a:ln w="9525">
            <a:noFill/>
            <a:miter lim="800000"/>
            <a:headEnd/>
            <a:tailEnd/>
          </a:ln>
        </p:spPr>
        <p:txBody>
          <a:bodyPr wrap="square">
            <a:spAutoFit/>
          </a:bodyPr>
          <a:lstStyle/>
          <a:p>
            <a:pPr algn="ctr">
              <a:spcBef>
                <a:spcPct val="50000"/>
              </a:spcBef>
            </a:pPr>
            <a:r>
              <a:rPr lang="el-GR" sz="2400" dirty="0">
                <a:latin typeface="+mn-lt"/>
              </a:rPr>
              <a:t>Κυψελίδα ροής</a:t>
            </a:r>
          </a:p>
        </p:txBody>
      </p:sp>
      <p:sp>
        <p:nvSpPr>
          <p:cNvPr id="16391" name="Oval 7"/>
          <p:cNvSpPr>
            <a:spLocks noChangeArrowheads="1"/>
          </p:cNvSpPr>
          <p:nvPr/>
        </p:nvSpPr>
        <p:spPr bwMode="auto">
          <a:xfrm>
            <a:off x="1187450" y="3644900"/>
            <a:ext cx="71438" cy="71438"/>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16392" name="Oval 8"/>
          <p:cNvSpPr>
            <a:spLocks noChangeArrowheads="1"/>
          </p:cNvSpPr>
          <p:nvPr/>
        </p:nvSpPr>
        <p:spPr bwMode="auto">
          <a:xfrm>
            <a:off x="1187450" y="3789363"/>
            <a:ext cx="71438" cy="71437"/>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16393" name="Oval 9"/>
          <p:cNvSpPr>
            <a:spLocks noChangeArrowheads="1"/>
          </p:cNvSpPr>
          <p:nvPr/>
        </p:nvSpPr>
        <p:spPr bwMode="auto">
          <a:xfrm>
            <a:off x="1187450" y="3933825"/>
            <a:ext cx="71438" cy="71438"/>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16394" name="Oval 10"/>
          <p:cNvSpPr>
            <a:spLocks noChangeArrowheads="1"/>
          </p:cNvSpPr>
          <p:nvPr/>
        </p:nvSpPr>
        <p:spPr bwMode="auto">
          <a:xfrm>
            <a:off x="1187450" y="4078288"/>
            <a:ext cx="71438" cy="71437"/>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16395" name="Oval 11"/>
          <p:cNvSpPr>
            <a:spLocks noChangeArrowheads="1"/>
          </p:cNvSpPr>
          <p:nvPr/>
        </p:nvSpPr>
        <p:spPr bwMode="auto">
          <a:xfrm>
            <a:off x="1187450" y="4221163"/>
            <a:ext cx="71438" cy="71437"/>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16396" name="Oval 12"/>
          <p:cNvSpPr>
            <a:spLocks noChangeArrowheads="1"/>
          </p:cNvSpPr>
          <p:nvPr/>
        </p:nvSpPr>
        <p:spPr bwMode="auto">
          <a:xfrm>
            <a:off x="1187450" y="3502025"/>
            <a:ext cx="71438" cy="71438"/>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16397" name="Oval 13"/>
          <p:cNvSpPr>
            <a:spLocks noChangeArrowheads="1"/>
          </p:cNvSpPr>
          <p:nvPr/>
        </p:nvSpPr>
        <p:spPr bwMode="auto">
          <a:xfrm>
            <a:off x="1187450" y="4365625"/>
            <a:ext cx="71438" cy="71438"/>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16398" name="Oval 14"/>
          <p:cNvSpPr>
            <a:spLocks noChangeArrowheads="1"/>
          </p:cNvSpPr>
          <p:nvPr/>
        </p:nvSpPr>
        <p:spPr bwMode="auto">
          <a:xfrm>
            <a:off x="1187450" y="4510088"/>
            <a:ext cx="71438" cy="71437"/>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16399" name="Oval 15"/>
          <p:cNvSpPr>
            <a:spLocks noChangeArrowheads="1"/>
          </p:cNvSpPr>
          <p:nvPr/>
        </p:nvSpPr>
        <p:spPr bwMode="auto">
          <a:xfrm>
            <a:off x="1187450" y="2492375"/>
            <a:ext cx="71438" cy="71438"/>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16400" name="Oval 16"/>
          <p:cNvSpPr>
            <a:spLocks noChangeArrowheads="1"/>
          </p:cNvSpPr>
          <p:nvPr/>
        </p:nvSpPr>
        <p:spPr bwMode="auto">
          <a:xfrm>
            <a:off x="1187450" y="2636838"/>
            <a:ext cx="71438" cy="71437"/>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16401" name="Oval 17"/>
          <p:cNvSpPr>
            <a:spLocks noChangeArrowheads="1"/>
          </p:cNvSpPr>
          <p:nvPr/>
        </p:nvSpPr>
        <p:spPr bwMode="auto">
          <a:xfrm>
            <a:off x="1187450" y="2781300"/>
            <a:ext cx="71438" cy="71438"/>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16402" name="Oval 18"/>
          <p:cNvSpPr>
            <a:spLocks noChangeArrowheads="1"/>
          </p:cNvSpPr>
          <p:nvPr/>
        </p:nvSpPr>
        <p:spPr bwMode="auto">
          <a:xfrm>
            <a:off x="1187450" y="2925763"/>
            <a:ext cx="71438" cy="71437"/>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16403" name="Oval 19"/>
          <p:cNvSpPr>
            <a:spLocks noChangeArrowheads="1"/>
          </p:cNvSpPr>
          <p:nvPr/>
        </p:nvSpPr>
        <p:spPr bwMode="auto">
          <a:xfrm>
            <a:off x="1187450" y="3068638"/>
            <a:ext cx="71438" cy="71437"/>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16404" name="Oval 20"/>
          <p:cNvSpPr>
            <a:spLocks noChangeArrowheads="1"/>
          </p:cNvSpPr>
          <p:nvPr/>
        </p:nvSpPr>
        <p:spPr bwMode="auto">
          <a:xfrm>
            <a:off x="1187450" y="2349500"/>
            <a:ext cx="71438" cy="71438"/>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16405" name="Oval 21"/>
          <p:cNvSpPr>
            <a:spLocks noChangeArrowheads="1"/>
          </p:cNvSpPr>
          <p:nvPr/>
        </p:nvSpPr>
        <p:spPr bwMode="auto">
          <a:xfrm>
            <a:off x="1187450" y="3213100"/>
            <a:ext cx="71438" cy="71438"/>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16406" name="Oval 22"/>
          <p:cNvSpPr>
            <a:spLocks noChangeArrowheads="1"/>
          </p:cNvSpPr>
          <p:nvPr/>
        </p:nvSpPr>
        <p:spPr bwMode="auto">
          <a:xfrm>
            <a:off x="1187450" y="3357563"/>
            <a:ext cx="71438" cy="71437"/>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22550" name="Text Box 23"/>
          <p:cNvSpPr txBox="1">
            <a:spLocks noChangeArrowheads="1"/>
          </p:cNvSpPr>
          <p:nvPr/>
        </p:nvSpPr>
        <p:spPr bwMode="auto">
          <a:xfrm>
            <a:off x="3708400" y="4941888"/>
            <a:ext cx="1943100" cy="457200"/>
          </a:xfrm>
          <a:prstGeom prst="rect">
            <a:avLst/>
          </a:prstGeom>
          <a:noFill/>
          <a:ln w="9525">
            <a:noFill/>
            <a:miter lim="800000"/>
            <a:headEnd/>
            <a:tailEnd/>
          </a:ln>
        </p:spPr>
        <p:txBody>
          <a:bodyPr>
            <a:spAutoFit/>
          </a:bodyPr>
          <a:lstStyle/>
          <a:p>
            <a:pPr>
              <a:spcBef>
                <a:spcPct val="50000"/>
              </a:spcBef>
            </a:pPr>
            <a:r>
              <a:rPr lang="en-US" sz="2400" dirty="0">
                <a:latin typeface="Book Antiqua" pitchFamily="18" charset="0"/>
              </a:rPr>
              <a:t>V = I   x  Z</a:t>
            </a:r>
            <a:endParaRPr lang="el-GR" sz="2400" dirty="0">
              <a:latin typeface="Book Antiqua" pitchFamily="18" charset="0"/>
            </a:endParaRPr>
          </a:p>
        </p:txBody>
      </p:sp>
      <p:sp>
        <p:nvSpPr>
          <p:cNvPr id="22551" name="Text Box 24"/>
          <p:cNvSpPr txBox="1">
            <a:spLocks noChangeArrowheads="1"/>
          </p:cNvSpPr>
          <p:nvPr/>
        </p:nvSpPr>
        <p:spPr bwMode="auto">
          <a:xfrm>
            <a:off x="2916238" y="1412875"/>
            <a:ext cx="3600450" cy="457200"/>
          </a:xfrm>
          <a:prstGeom prst="rect">
            <a:avLst/>
          </a:prstGeom>
          <a:noFill/>
          <a:ln w="9525">
            <a:noFill/>
            <a:miter lim="800000"/>
            <a:headEnd/>
            <a:tailEnd/>
          </a:ln>
        </p:spPr>
        <p:txBody>
          <a:bodyPr>
            <a:spAutoFit/>
          </a:bodyPr>
          <a:lstStyle/>
          <a:p>
            <a:pPr algn="ctr">
              <a:spcBef>
                <a:spcPct val="50000"/>
              </a:spcBef>
            </a:pPr>
            <a:r>
              <a:rPr lang="en-US" sz="2400" dirty="0">
                <a:latin typeface="+mn-lt"/>
              </a:rPr>
              <a:t>Radio Frequency (RF)</a:t>
            </a:r>
            <a:endParaRPr lang="el-GR" sz="2400" dirty="0">
              <a:latin typeface="+mn-lt"/>
            </a:endParaRPr>
          </a:p>
        </p:txBody>
      </p:sp>
      <p:pic>
        <p:nvPicPr>
          <p:cNvPr id="22553" name="Picture 25"/>
          <p:cNvPicPr>
            <a:picLocks noChangeAspect="1" noChangeArrowheads="1"/>
          </p:cNvPicPr>
          <p:nvPr/>
        </p:nvPicPr>
        <p:blipFill>
          <a:blip r:embed="rId3" cstate="print"/>
          <a:srcRect/>
          <a:stretch>
            <a:fillRect/>
          </a:stretch>
        </p:blipFill>
        <p:spPr bwMode="auto">
          <a:xfrm>
            <a:off x="3657600" y="2709863"/>
            <a:ext cx="1828800" cy="1438275"/>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l-GR" dirty="0">
                <a:solidFill>
                  <a:srgbClr val="820000"/>
                </a:solidFill>
              </a:rPr>
              <a:t>Ηλεκτρικές μέθοδοι</a:t>
            </a:r>
          </a:p>
        </p:txBody>
      </p:sp>
    </p:spTree>
    <p:extLst>
      <p:ext uri="{BB962C8B-B14F-4D97-AF65-F5344CB8AC3E}">
        <p14:creationId xmlns:p14="http://schemas.microsoft.com/office/powerpoint/2010/main" val="67826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33333 L 0 -3.7037E-6 " pathEditMode="relative" rAng="0" ptsTypes="AA">
                                      <p:cBhvr>
                                        <p:cTn id="6" dur="2000" fill="hold"/>
                                        <p:tgtEl>
                                          <p:spTgt spid="22553"/>
                                        </p:tgtEl>
                                        <p:attrNameLst>
                                          <p:attrName>ppt_x</p:attrName>
                                          <p:attrName>ppt_y</p:attrName>
                                        </p:attrNameLst>
                                      </p:cBhvr>
                                      <p:rCtr x="0" y="167"/>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5.55556E-7 -3.75723E-6 L 0.3349 -3.75723E-6 " pathEditMode="relative" rAng="0" ptsTypes="AA">
                                      <p:cBhvr>
                                        <p:cTn id="10" dur="2000" fill="hold"/>
                                        <p:tgtEl>
                                          <p:spTgt spid="16391"/>
                                        </p:tgtEl>
                                        <p:attrNameLst>
                                          <p:attrName>ppt_x</p:attrName>
                                          <p:attrName>ppt_y</p:attrName>
                                        </p:attrNameLst>
                                      </p:cBhvr>
                                      <p:rCtr x="167" y="0"/>
                                    </p:animMotion>
                                  </p:childTnLst>
                                </p:cTn>
                              </p:par>
                              <p:par>
                                <p:cTn id="11" presetID="63" presetClass="path" presetSubtype="0" accel="50000" decel="50000" fill="hold" grpId="0" nodeType="withEffect">
                                  <p:stCondLst>
                                    <p:cond delay="0"/>
                                  </p:stCondLst>
                                  <p:childTnLst>
                                    <p:animMotion origin="layout" path="M -5.55556E-7 -4.21965E-6 L 0.74427 -4.21965E-6 " pathEditMode="relative" rAng="0" ptsTypes="AA">
                                      <p:cBhvr>
                                        <p:cTn id="12" dur="2000" fill="hold"/>
                                        <p:tgtEl>
                                          <p:spTgt spid="16392"/>
                                        </p:tgtEl>
                                        <p:attrNameLst>
                                          <p:attrName>ppt_x</p:attrName>
                                          <p:attrName>ppt_y</p:attrName>
                                        </p:attrNameLst>
                                      </p:cBhvr>
                                      <p:rCtr x="372" y="0"/>
                                    </p:animMotion>
                                  </p:childTnLst>
                                </p:cTn>
                              </p:par>
                              <p:par>
                                <p:cTn id="13" presetID="63" presetClass="path" presetSubtype="0" accel="50000" decel="50000" fill="hold" grpId="0" nodeType="withEffect">
                                  <p:stCondLst>
                                    <p:cond delay="0"/>
                                  </p:stCondLst>
                                  <p:childTnLst>
                                    <p:animMotion origin="layout" path="M -5.55556E-7 -4.68208E-6 L 0.74427 -4.68208E-6 " pathEditMode="relative" rAng="0" ptsTypes="AA">
                                      <p:cBhvr>
                                        <p:cTn id="14" dur="2000" fill="hold"/>
                                        <p:tgtEl>
                                          <p:spTgt spid="16393"/>
                                        </p:tgtEl>
                                        <p:attrNameLst>
                                          <p:attrName>ppt_x</p:attrName>
                                          <p:attrName>ppt_y</p:attrName>
                                        </p:attrNameLst>
                                      </p:cBhvr>
                                      <p:rCtr x="372" y="0"/>
                                    </p:animMotion>
                                  </p:childTnLst>
                                </p:cTn>
                              </p:par>
                              <p:par>
                                <p:cTn id="15" presetID="63" presetClass="path" presetSubtype="0" accel="50000" decel="50000" fill="hold" grpId="0" nodeType="withEffect">
                                  <p:stCondLst>
                                    <p:cond delay="0"/>
                                  </p:stCondLst>
                                  <p:childTnLst>
                                    <p:animMotion origin="layout" path="M -5.55556E-7 4.85549E-6 L 0.74427 0.00531 " pathEditMode="relative" rAng="0" ptsTypes="AA">
                                      <p:cBhvr>
                                        <p:cTn id="16" dur="2000" fill="hold"/>
                                        <p:tgtEl>
                                          <p:spTgt spid="16394"/>
                                        </p:tgtEl>
                                        <p:attrNameLst>
                                          <p:attrName>ppt_x</p:attrName>
                                          <p:attrName>ppt_y</p:attrName>
                                        </p:attrNameLst>
                                      </p:cBhvr>
                                      <p:rCtr x="372" y="3"/>
                                    </p:animMotion>
                                  </p:childTnLst>
                                </p:cTn>
                              </p:par>
                              <p:par>
                                <p:cTn id="17" presetID="63" presetClass="path" presetSubtype="0" accel="50000" decel="50000" fill="hold" grpId="0" nodeType="withEffect">
                                  <p:stCondLst>
                                    <p:cond delay="0"/>
                                  </p:stCondLst>
                                  <p:childTnLst>
                                    <p:animMotion origin="layout" path="M -5.55556E-7 -4.39306E-6 L 0.74427 -4.39306E-6 " pathEditMode="relative" rAng="0" ptsTypes="AA">
                                      <p:cBhvr>
                                        <p:cTn id="18" dur="2000" fill="hold"/>
                                        <p:tgtEl>
                                          <p:spTgt spid="16395"/>
                                        </p:tgtEl>
                                        <p:attrNameLst>
                                          <p:attrName>ppt_x</p:attrName>
                                          <p:attrName>ppt_y</p:attrName>
                                        </p:attrNameLst>
                                      </p:cBhvr>
                                      <p:rCtr x="372" y="0"/>
                                    </p:animMotion>
                                  </p:childTnLst>
                                </p:cTn>
                              </p:par>
                              <p:par>
                                <p:cTn id="19" presetID="63" presetClass="path" presetSubtype="0" accel="50000" decel="50000" fill="hold" grpId="0" nodeType="withEffect">
                                  <p:stCondLst>
                                    <p:cond delay="0"/>
                                  </p:stCondLst>
                                  <p:childTnLst>
                                    <p:animMotion origin="layout" path="M -5.55556E-7 -4.50867E-6 L 0.31111 -4.50867E-6 " pathEditMode="relative" rAng="0" ptsTypes="AA">
                                      <p:cBhvr>
                                        <p:cTn id="20" dur="2000" fill="hold"/>
                                        <p:tgtEl>
                                          <p:spTgt spid="16396"/>
                                        </p:tgtEl>
                                        <p:attrNameLst>
                                          <p:attrName>ppt_x</p:attrName>
                                          <p:attrName>ppt_y</p:attrName>
                                        </p:attrNameLst>
                                      </p:cBhvr>
                                      <p:rCtr x="156" y="0"/>
                                    </p:animMotion>
                                  </p:childTnLst>
                                </p:cTn>
                              </p:par>
                              <p:par>
                                <p:cTn id="21" presetID="63" presetClass="path" presetSubtype="0" accel="50000" decel="50000" fill="hold" grpId="0" nodeType="withEffect">
                                  <p:stCondLst>
                                    <p:cond delay="0"/>
                                  </p:stCondLst>
                                  <p:childTnLst>
                                    <p:animMotion origin="layout" path="M -5.55556E-7 -4.85549E-6 L 0.74427 -4.85549E-6 " pathEditMode="relative" rAng="0" ptsTypes="AA">
                                      <p:cBhvr>
                                        <p:cTn id="22" dur="2000" fill="hold"/>
                                        <p:tgtEl>
                                          <p:spTgt spid="16397"/>
                                        </p:tgtEl>
                                        <p:attrNameLst>
                                          <p:attrName>ppt_x</p:attrName>
                                          <p:attrName>ppt_y</p:attrName>
                                        </p:attrNameLst>
                                      </p:cBhvr>
                                      <p:rCtr x="372" y="0"/>
                                    </p:animMotion>
                                  </p:childTnLst>
                                </p:cTn>
                              </p:par>
                              <p:par>
                                <p:cTn id="23" presetID="63" presetClass="path" presetSubtype="0" accel="50000" decel="50000" fill="hold" grpId="0" nodeType="withEffect">
                                  <p:stCondLst>
                                    <p:cond delay="0"/>
                                  </p:stCondLst>
                                  <p:childTnLst>
                                    <p:animMotion origin="layout" path="M -5.55556E-7 4.68208E-6 L 0.74427 0.00531 " pathEditMode="relative" rAng="0" ptsTypes="AA">
                                      <p:cBhvr>
                                        <p:cTn id="24" dur="2000" fill="hold"/>
                                        <p:tgtEl>
                                          <p:spTgt spid="16398"/>
                                        </p:tgtEl>
                                        <p:attrNameLst>
                                          <p:attrName>ppt_x</p:attrName>
                                          <p:attrName>ppt_y</p:attrName>
                                        </p:attrNameLst>
                                      </p:cBhvr>
                                      <p:rCtr x="372" y="3"/>
                                    </p:animMotion>
                                  </p:childTnLst>
                                </p:cTn>
                              </p:par>
                              <p:par>
                                <p:cTn id="25" presetID="63" presetClass="path" presetSubtype="0" accel="50000" decel="50000" fill="hold" grpId="0" nodeType="withEffect">
                                  <p:stCondLst>
                                    <p:cond delay="0"/>
                                  </p:stCondLst>
                                  <p:childTnLst>
                                    <p:animMotion origin="layout" path="M 1.38889E-6 -2.48555E-6 L 0.74427 -0.00508 " pathEditMode="relative" rAng="0" ptsTypes="AA">
                                      <p:cBhvr>
                                        <p:cTn id="26" dur="2000" fill="hold"/>
                                        <p:tgtEl>
                                          <p:spTgt spid="16399"/>
                                        </p:tgtEl>
                                        <p:attrNameLst>
                                          <p:attrName>ppt_x</p:attrName>
                                          <p:attrName>ppt_y</p:attrName>
                                        </p:attrNameLst>
                                      </p:cBhvr>
                                      <p:rCtr x="372" y="-3"/>
                                    </p:animMotion>
                                  </p:childTnLst>
                                </p:cTn>
                              </p:par>
                              <p:par>
                                <p:cTn id="27" presetID="63" presetClass="path" presetSubtype="0" accel="50000" decel="50000" fill="hold" grpId="0" nodeType="withEffect">
                                  <p:stCondLst>
                                    <p:cond delay="0"/>
                                  </p:stCondLst>
                                  <p:childTnLst>
                                    <p:animMotion origin="layout" path="M -5.55556E-7 -2.94798E-6 L 0.74427 -0.00508 " pathEditMode="relative" rAng="0" ptsTypes="AA">
                                      <p:cBhvr>
                                        <p:cTn id="28" dur="2000" fill="hold"/>
                                        <p:tgtEl>
                                          <p:spTgt spid="16400"/>
                                        </p:tgtEl>
                                        <p:attrNameLst>
                                          <p:attrName>ppt_x</p:attrName>
                                          <p:attrName>ppt_y</p:attrName>
                                        </p:attrNameLst>
                                      </p:cBhvr>
                                      <p:rCtr x="372" y="-3"/>
                                    </p:animMotion>
                                  </p:childTnLst>
                                </p:cTn>
                              </p:par>
                              <p:par>
                                <p:cTn id="29" presetID="63" presetClass="path" presetSubtype="0" accel="50000" decel="50000" fill="hold" grpId="0" nodeType="withEffect">
                                  <p:stCondLst>
                                    <p:cond delay="0"/>
                                  </p:stCondLst>
                                  <p:childTnLst>
                                    <p:animMotion origin="layout" path="M -5.55556E-7 -3.4104E-6 L 0.74427 -3.4104E-6 " pathEditMode="relative" rAng="0" ptsTypes="AA">
                                      <p:cBhvr>
                                        <p:cTn id="30" dur="2000" fill="hold"/>
                                        <p:tgtEl>
                                          <p:spTgt spid="16401"/>
                                        </p:tgtEl>
                                        <p:attrNameLst>
                                          <p:attrName>ppt_x</p:attrName>
                                          <p:attrName>ppt_y</p:attrName>
                                        </p:attrNameLst>
                                      </p:cBhvr>
                                      <p:rCtr x="372" y="0"/>
                                    </p:animMotion>
                                  </p:childTnLst>
                                </p:cTn>
                              </p:par>
                              <p:par>
                                <p:cTn id="31" presetID="63" presetClass="path" presetSubtype="0" accel="50000" decel="50000" fill="hold" grpId="0" nodeType="withEffect">
                                  <p:stCondLst>
                                    <p:cond delay="0"/>
                                  </p:stCondLst>
                                  <p:childTnLst>
                                    <p:animMotion origin="layout" path="M -5.55556E-7 -2.96296E-6 L 0.35851 -0.00532 " pathEditMode="relative" rAng="0" ptsTypes="AA">
                                      <p:cBhvr>
                                        <p:cTn id="32" dur="2000" fill="hold"/>
                                        <p:tgtEl>
                                          <p:spTgt spid="16402"/>
                                        </p:tgtEl>
                                        <p:attrNameLst>
                                          <p:attrName>ppt_x</p:attrName>
                                          <p:attrName>ppt_y</p:attrName>
                                        </p:attrNameLst>
                                      </p:cBhvr>
                                      <p:rCtr x="179" y="-3"/>
                                    </p:animMotion>
                                  </p:childTnLst>
                                </p:cTn>
                              </p:par>
                              <p:par>
                                <p:cTn id="33" presetID="63" presetClass="path" presetSubtype="0" accel="50000" decel="50000" fill="hold" grpId="0" nodeType="withEffect">
                                  <p:stCondLst>
                                    <p:cond delay="0"/>
                                  </p:stCondLst>
                                  <p:childTnLst>
                                    <p:animMotion origin="layout" path="M -5.55556E-7 -3.12139E-6 L 0.35052 -0.00508 " pathEditMode="relative" rAng="0" ptsTypes="AA">
                                      <p:cBhvr>
                                        <p:cTn id="34" dur="2000" fill="hold"/>
                                        <p:tgtEl>
                                          <p:spTgt spid="16403"/>
                                        </p:tgtEl>
                                        <p:attrNameLst>
                                          <p:attrName>ppt_x</p:attrName>
                                          <p:attrName>ppt_y</p:attrName>
                                        </p:attrNameLst>
                                      </p:cBhvr>
                                      <p:rCtr x="175" y="-3"/>
                                    </p:animMotion>
                                  </p:childTnLst>
                                </p:cTn>
                              </p:par>
                              <p:par>
                                <p:cTn id="35" presetID="63" presetClass="path" presetSubtype="0" accel="50000" decel="50000" fill="hold" grpId="0" nodeType="withEffect">
                                  <p:stCondLst>
                                    <p:cond delay="0"/>
                                  </p:stCondLst>
                                  <p:childTnLst>
                                    <p:animMotion origin="layout" path="M -5.55556E-7 -3.23699E-6 L 0.74427 -3.23699E-6 " pathEditMode="relative" rAng="0" ptsTypes="AA">
                                      <p:cBhvr>
                                        <p:cTn id="36" dur="2000" fill="hold"/>
                                        <p:tgtEl>
                                          <p:spTgt spid="16404"/>
                                        </p:tgtEl>
                                        <p:attrNameLst>
                                          <p:attrName>ppt_x</p:attrName>
                                          <p:attrName>ppt_y</p:attrName>
                                        </p:attrNameLst>
                                      </p:cBhvr>
                                      <p:rCtr x="372" y="0"/>
                                    </p:animMotion>
                                  </p:childTnLst>
                                </p:cTn>
                              </p:par>
                              <p:par>
                                <p:cTn id="37" presetID="63" presetClass="path" presetSubtype="0" accel="50000" decel="50000" fill="hold" grpId="0" nodeType="withEffect">
                                  <p:stCondLst>
                                    <p:cond delay="0"/>
                                  </p:stCondLst>
                                  <p:childTnLst>
                                    <p:animMotion origin="layout" path="M -5.55556E-7 -3.58382E-6 L 0.35851 -3.58382E-6 " pathEditMode="relative" rAng="0" ptsTypes="AA">
                                      <p:cBhvr>
                                        <p:cTn id="38" dur="2000" fill="hold"/>
                                        <p:tgtEl>
                                          <p:spTgt spid="16405"/>
                                        </p:tgtEl>
                                        <p:attrNameLst>
                                          <p:attrName>ppt_x</p:attrName>
                                          <p:attrName>ppt_y</p:attrName>
                                        </p:attrNameLst>
                                      </p:cBhvr>
                                      <p:rCtr x="179" y="0"/>
                                    </p:animMotion>
                                  </p:childTnLst>
                                </p:cTn>
                              </p:par>
                              <p:par>
                                <p:cTn id="39" presetID="63" presetClass="path" presetSubtype="0" accel="50000" decel="50000" fill="hold" grpId="0" nodeType="withEffect">
                                  <p:stCondLst>
                                    <p:cond delay="0"/>
                                  </p:stCondLst>
                                  <p:childTnLst>
                                    <p:animMotion origin="layout" path="M -5.55556E-7 -4.04624E-6 L 0.34271 -4.04624E-6 " pathEditMode="relative" rAng="0" ptsTypes="AA">
                                      <p:cBhvr>
                                        <p:cTn id="40" dur="2000" fill="hold"/>
                                        <p:tgtEl>
                                          <p:spTgt spid="16406"/>
                                        </p:tgtEl>
                                        <p:attrNameLst>
                                          <p:attrName>ppt_x</p:attrName>
                                          <p:attrName>ppt_y</p:attrName>
                                        </p:attrNameLst>
                                      </p:cBhvr>
                                      <p:rCtr x="17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P spid="16392" grpId="0" animBg="1"/>
      <p:bldP spid="16393" grpId="0" animBg="1"/>
      <p:bldP spid="16394" grpId="0" animBg="1"/>
      <p:bldP spid="16395" grpId="0" animBg="1"/>
      <p:bldP spid="16396" grpId="0" animBg="1"/>
      <p:bldP spid="16397" grpId="0" animBg="1"/>
      <p:bldP spid="16398" grpId="0" animBg="1"/>
      <p:bldP spid="16399" grpId="0" animBg="1"/>
      <p:bldP spid="16400" grpId="0" animBg="1"/>
      <p:bldP spid="16401" grpId="0" animBg="1"/>
      <p:bldP spid="16402" grpId="0" animBg="1"/>
      <p:bldP spid="16403" grpId="0" animBg="1"/>
      <p:bldP spid="16404" grpId="0" animBg="1"/>
      <p:bldP spid="16405" grpId="0" animBg="1"/>
      <p:bldP spid="164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14340" name="AutoShape 4"/>
          <p:cNvCxnSpPr>
            <a:cxnSpLocks noChangeShapeType="1"/>
          </p:cNvCxnSpPr>
          <p:nvPr/>
        </p:nvCxnSpPr>
        <p:spPr bwMode="auto">
          <a:xfrm>
            <a:off x="144463" y="4128547"/>
            <a:ext cx="2736850" cy="0"/>
          </a:xfrm>
          <a:prstGeom prst="straightConnector1">
            <a:avLst/>
          </a:prstGeom>
          <a:noFill/>
          <a:ln w="38100">
            <a:solidFill>
              <a:schemeClr val="tx1"/>
            </a:solidFill>
            <a:round/>
            <a:headEnd/>
            <a:tailEnd type="triangle" w="med" len="med"/>
          </a:ln>
        </p:spPr>
      </p:cxnSp>
      <p:sp>
        <p:nvSpPr>
          <p:cNvPr id="14344" name="Line 8"/>
          <p:cNvSpPr>
            <a:spLocks noChangeShapeType="1"/>
          </p:cNvSpPr>
          <p:nvPr/>
        </p:nvSpPr>
        <p:spPr bwMode="auto">
          <a:xfrm flipV="1">
            <a:off x="5221288" y="2256884"/>
            <a:ext cx="1295400" cy="1152525"/>
          </a:xfrm>
          <a:prstGeom prst="line">
            <a:avLst/>
          </a:prstGeom>
          <a:noFill/>
          <a:ln w="9525">
            <a:solidFill>
              <a:schemeClr val="tx1"/>
            </a:solidFill>
            <a:round/>
            <a:headEnd/>
            <a:tailEnd/>
          </a:ln>
        </p:spPr>
        <p:txBody>
          <a:bodyPr/>
          <a:lstStyle/>
          <a:p>
            <a:endParaRPr lang="el-GR" dirty="0"/>
          </a:p>
        </p:txBody>
      </p:sp>
      <p:sp>
        <p:nvSpPr>
          <p:cNvPr id="14345" name="Line 9"/>
          <p:cNvSpPr>
            <a:spLocks noChangeShapeType="1"/>
          </p:cNvSpPr>
          <p:nvPr/>
        </p:nvSpPr>
        <p:spPr bwMode="auto">
          <a:xfrm flipV="1">
            <a:off x="5292726" y="2545809"/>
            <a:ext cx="1223962" cy="1079500"/>
          </a:xfrm>
          <a:prstGeom prst="line">
            <a:avLst/>
          </a:prstGeom>
          <a:noFill/>
          <a:ln w="9525">
            <a:solidFill>
              <a:schemeClr val="tx1"/>
            </a:solidFill>
            <a:round/>
            <a:headEnd/>
            <a:tailEnd/>
          </a:ln>
        </p:spPr>
        <p:txBody>
          <a:bodyPr/>
          <a:lstStyle/>
          <a:p>
            <a:endParaRPr lang="el-GR" dirty="0"/>
          </a:p>
        </p:txBody>
      </p:sp>
      <p:sp>
        <p:nvSpPr>
          <p:cNvPr id="14346" name="Line 10"/>
          <p:cNvSpPr>
            <a:spLocks noChangeShapeType="1"/>
          </p:cNvSpPr>
          <p:nvPr/>
        </p:nvSpPr>
        <p:spPr bwMode="auto">
          <a:xfrm flipV="1">
            <a:off x="5076826" y="2040984"/>
            <a:ext cx="1439862" cy="1222375"/>
          </a:xfrm>
          <a:prstGeom prst="line">
            <a:avLst/>
          </a:prstGeom>
          <a:noFill/>
          <a:ln w="9525">
            <a:solidFill>
              <a:schemeClr val="tx1"/>
            </a:solidFill>
            <a:round/>
            <a:headEnd/>
            <a:tailEnd/>
          </a:ln>
        </p:spPr>
        <p:txBody>
          <a:bodyPr/>
          <a:lstStyle/>
          <a:p>
            <a:endParaRPr lang="el-GR" dirty="0"/>
          </a:p>
        </p:txBody>
      </p:sp>
      <p:sp>
        <p:nvSpPr>
          <p:cNvPr id="14347" name="Line 11"/>
          <p:cNvSpPr>
            <a:spLocks noChangeShapeType="1"/>
          </p:cNvSpPr>
          <p:nvPr/>
        </p:nvSpPr>
        <p:spPr bwMode="auto">
          <a:xfrm>
            <a:off x="5292726" y="3912647"/>
            <a:ext cx="1584325" cy="0"/>
          </a:xfrm>
          <a:prstGeom prst="line">
            <a:avLst/>
          </a:prstGeom>
          <a:noFill/>
          <a:ln w="9525">
            <a:solidFill>
              <a:schemeClr val="tx1"/>
            </a:solidFill>
            <a:round/>
            <a:headEnd/>
            <a:tailEnd/>
          </a:ln>
        </p:spPr>
        <p:txBody>
          <a:bodyPr/>
          <a:lstStyle/>
          <a:p>
            <a:endParaRPr lang="el-GR" dirty="0"/>
          </a:p>
        </p:txBody>
      </p:sp>
      <p:sp>
        <p:nvSpPr>
          <p:cNvPr id="14348" name="Line 12"/>
          <p:cNvSpPr>
            <a:spLocks noChangeShapeType="1"/>
          </p:cNvSpPr>
          <p:nvPr/>
        </p:nvSpPr>
        <p:spPr bwMode="auto">
          <a:xfrm>
            <a:off x="5292726" y="4128547"/>
            <a:ext cx="1584325" cy="0"/>
          </a:xfrm>
          <a:prstGeom prst="line">
            <a:avLst/>
          </a:prstGeom>
          <a:noFill/>
          <a:ln w="9525">
            <a:solidFill>
              <a:schemeClr val="tx1"/>
            </a:solidFill>
            <a:round/>
            <a:headEnd/>
            <a:tailEnd/>
          </a:ln>
        </p:spPr>
        <p:txBody>
          <a:bodyPr/>
          <a:lstStyle/>
          <a:p>
            <a:endParaRPr lang="el-GR" dirty="0"/>
          </a:p>
        </p:txBody>
      </p:sp>
      <p:sp>
        <p:nvSpPr>
          <p:cNvPr id="14349" name="Line 13"/>
          <p:cNvSpPr>
            <a:spLocks noChangeShapeType="1"/>
          </p:cNvSpPr>
          <p:nvPr/>
        </p:nvSpPr>
        <p:spPr bwMode="auto">
          <a:xfrm>
            <a:off x="5292726" y="4346034"/>
            <a:ext cx="1584325" cy="0"/>
          </a:xfrm>
          <a:prstGeom prst="line">
            <a:avLst/>
          </a:prstGeom>
          <a:noFill/>
          <a:ln w="9525">
            <a:solidFill>
              <a:schemeClr val="tx1"/>
            </a:solidFill>
            <a:round/>
            <a:headEnd/>
            <a:tailEnd/>
          </a:ln>
        </p:spPr>
        <p:txBody>
          <a:bodyPr/>
          <a:lstStyle/>
          <a:p>
            <a:endParaRPr lang="el-GR" dirty="0"/>
          </a:p>
        </p:txBody>
      </p:sp>
      <p:sp>
        <p:nvSpPr>
          <p:cNvPr id="14350" name="Line 14"/>
          <p:cNvSpPr>
            <a:spLocks noChangeShapeType="1"/>
          </p:cNvSpPr>
          <p:nvPr/>
        </p:nvSpPr>
        <p:spPr bwMode="auto">
          <a:xfrm>
            <a:off x="5292726" y="4777834"/>
            <a:ext cx="1152525" cy="576263"/>
          </a:xfrm>
          <a:prstGeom prst="line">
            <a:avLst/>
          </a:prstGeom>
          <a:noFill/>
          <a:ln w="9525">
            <a:solidFill>
              <a:schemeClr val="tx1"/>
            </a:solidFill>
            <a:round/>
            <a:headEnd/>
            <a:tailEnd/>
          </a:ln>
        </p:spPr>
        <p:txBody>
          <a:bodyPr/>
          <a:lstStyle/>
          <a:p>
            <a:endParaRPr lang="el-GR" dirty="0"/>
          </a:p>
        </p:txBody>
      </p:sp>
      <p:sp>
        <p:nvSpPr>
          <p:cNvPr id="14351" name="Line 15"/>
          <p:cNvSpPr>
            <a:spLocks noChangeShapeType="1"/>
          </p:cNvSpPr>
          <p:nvPr/>
        </p:nvSpPr>
        <p:spPr bwMode="auto">
          <a:xfrm>
            <a:off x="5148263" y="4920709"/>
            <a:ext cx="1296988" cy="649288"/>
          </a:xfrm>
          <a:prstGeom prst="line">
            <a:avLst/>
          </a:prstGeom>
          <a:noFill/>
          <a:ln w="9525">
            <a:solidFill>
              <a:schemeClr val="tx1"/>
            </a:solidFill>
            <a:round/>
            <a:headEnd/>
            <a:tailEnd/>
          </a:ln>
        </p:spPr>
        <p:txBody>
          <a:bodyPr/>
          <a:lstStyle/>
          <a:p>
            <a:endParaRPr lang="el-GR" dirty="0"/>
          </a:p>
        </p:txBody>
      </p:sp>
      <p:sp>
        <p:nvSpPr>
          <p:cNvPr id="14352" name="Line 16"/>
          <p:cNvSpPr>
            <a:spLocks noChangeShapeType="1"/>
          </p:cNvSpPr>
          <p:nvPr/>
        </p:nvSpPr>
        <p:spPr bwMode="auto">
          <a:xfrm>
            <a:off x="4787901" y="4920709"/>
            <a:ext cx="1657350" cy="865188"/>
          </a:xfrm>
          <a:prstGeom prst="line">
            <a:avLst/>
          </a:prstGeom>
          <a:noFill/>
          <a:ln w="9525">
            <a:solidFill>
              <a:schemeClr val="tx1"/>
            </a:solidFill>
            <a:round/>
            <a:headEnd/>
            <a:tailEnd/>
          </a:ln>
        </p:spPr>
        <p:txBody>
          <a:bodyPr/>
          <a:lstStyle/>
          <a:p>
            <a:endParaRPr lang="el-GR" dirty="0"/>
          </a:p>
        </p:txBody>
      </p:sp>
      <p:sp>
        <p:nvSpPr>
          <p:cNvPr id="14353" name="Rectangle 17"/>
          <p:cNvSpPr>
            <a:spLocks noChangeArrowheads="1"/>
          </p:cNvSpPr>
          <p:nvPr/>
        </p:nvSpPr>
        <p:spPr bwMode="auto">
          <a:xfrm>
            <a:off x="6948488" y="3553872"/>
            <a:ext cx="215900" cy="1079500"/>
          </a:xfrm>
          <a:prstGeom prst="rect">
            <a:avLst/>
          </a:prstGeom>
          <a:solidFill>
            <a:schemeClr val="accent1"/>
          </a:solidFill>
          <a:ln w="9525">
            <a:solidFill>
              <a:schemeClr val="tx1"/>
            </a:solidFill>
            <a:miter lim="800000"/>
            <a:headEnd/>
            <a:tailEnd/>
          </a:ln>
        </p:spPr>
        <p:txBody>
          <a:bodyPr wrap="none" anchor="ctr"/>
          <a:lstStyle/>
          <a:p>
            <a:endParaRPr lang="el-GR" dirty="0">
              <a:latin typeface="Book Antiqua" pitchFamily="18" charset="0"/>
            </a:endParaRPr>
          </a:p>
        </p:txBody>
      </p:sp>
      <p:sp>
        <p:nvSpPr>
          <p:cNvPr id="14354" name="Rectangle 18"/>
          <p:cNvSpPr>
            <a:spLocks noChangeArrowheads="1"/>
          </p:cNvSpPr>
          <p:nvPr/>
        </p:nvSpPr>
        <p:spPr bwMode="auto">
          <a:xfrm>
            <a:off x="6588126" y="1680622"/>
            <a:ext cx="215900" cy="1079500"/>
          </a:xfrm>
          <a:prstGeom prst="rect">
            <a:avLst/>
          </a:prstGeom>
          <a:solidFill>
            <a:schemeClr val="accent1"/>
          </a:solidFill>
          <a:ln w="9525">
            <a:solidFill>
              <a:schemeClr val="tx1"/>
            </a:solidFill>
            <a:miter lim="800000"/>
            <a:headEnd/>
            <a:tailEnd/>
          </a:ln>
        </p:spPr>
        <p:txBody>
          <a:bodyPr wrap="none" anchor="ctr"/>
          <a:lstStyle/>
          <a:p>
            <a:endParaRPr lang="el-GR" dirty="0">
              <a:latin typeface="Book Antiqua" pitchFamily="18" charset="0"/>
            </a:endParaRPr>
          </a:p>
        </p:txBody>
      </p:sp>
      <p:sp>
        <p:nvSpPr>
          <p:cNvPr id="14355" name="Rectangle 19"/>
          <p:cNvSpPr>
            <a:spLocks noChangeArrowheads="1"/>
          </p:cNvSpPr>
          <p:nvPr/>
        </p:nvSpPr>
        <p:spPr bwMode="auto">
          <a:xfrm>
            <a:off x="6516688" y="5065172"/>
            <a:ext cx="215900" cy="1081087"/>
          </a:xfrm>
          <a:prstGeom prst="rect">
            <a:avLst/>
          </a:prstGeom>
          <a:solidFill>
            <a:schemeClr val="accent1"/>
          </a:solidFill>
          <a:ln w="9525">
            <a:solidFill>
              <a:schemeClr val="tx1"/>
            </a:solidFill>
            <a:miter lim="800000"/>
            <a:headEnd/>
            <a:tailEnd/>
          </a:ln>
        </p:spPr>
        <p:txBody>
          <a:bodyPr wrap="none" anchor="ctr"/>
          <a:lstStyle/>
          <a:p>
            <a:endParaRPr lang="el-GR" dirty="0">
              <a:latin typeface="Book Antiqua" pitchFamily="18" charset="0"/>
            </a:endParaRPr>
          </a:p>
        </p:txBody>
      </p:sp>
      <p:sp>
        <p:nvSpPr>
          <p:cNvPr id="14357" name="Text Box 21"/>
          <p:cNvSpPr txBox="1">
            <a:spLocks noChangeArrowheads="1"/>
          </p:cNvSpPr>
          <p:nvPr/>
        </p:nvSpPr>
        <p:spPr bwMode="auto">
          <a:xfrm>
            <a:off x="2339976" y="1320259"/>
            <a:ext cx="1368425" cy="457200"/>
          </a:xfrm>
          <a:prstGeom prst="rect">
            <a:avLst/>
          </a:prstGeom>
          <a:noFill/>
          <a:ln w="9525">
            <a:noFill/>
            <a:miter lim="800000"/>
            <a:headEnd/>
            <a:tailEnd/>
          </a:ln>
        </p:spPr>
        <p:txBody>
          <a:bodyPr>
            <a:spAutoFit/>
          </a:bodyPr>
          <a:lstStyle/>
          <a:p>
            <a:pPr>
              <a:spcBef>
                <a:spcPct val="50000"/>
              </a:spcBef>
            </a:pPr>
            <a:r>
              <a:rPr lang="el-GR" sz="2400" b="1" dirty="0">
                <a:solidFill>
                  <a:schemeClr val="tx2"/>
                </a:solidFill>
                <a:latin typeface="+mj-lt"/>
              </a:rPr>
              <a:t>Σκέδαση</a:t>
            </a:r>
          </a:p>
        </p:txBody>
      </p:sp>
      <p:sp>
        <p:nvSpPr>
          <p:cNvPr id="14358" name="Text Box 22"/>
          <p:cNvSpPr txBox="1">
            <a:spLocks noChangeArrowheads="1"/>
          </p:cNvSpPr>
          <p:nvPr/>
        </p:nvSpPr>
        <p:spPr bwMode="auto">
          <a:xfrm>
            <a:off x="5940426" y="1104359"/>
            <a:ext cx="2592387" cy="396875"/>
          </a:xfrm>
          <a:prstGeom prst="rect">
            <a:avLst/>
          </a:prstGeom>
          <a:noFill/>
          <a:ln w="9525">
            <a:noFill/>
            <a:miter lim="800000"/>
            <a:headEnd/>
            <a:tailEnd/>
          </a:ln>
        </p:spPr>
        <p:txBody>
          <a:bodyPr>
            <a:spAutoFit/>
          </a:bodyPr>
          <a:lstStyle/>
          <a:p>
            <a:pPr>
              <a:spcBef>
                <a:spcPct val="50000"/>
              </a:spcBef>
            </a:pPr>
            <a:r>
              <a:rPr lang="el-GR" sz="2000" dirty="0">
                <a:latin typeface="+mn-lt"/>
              </a:rPr>
              <a:t>Φωτο-ανιχνευτές</a:t>
            </a:r>
          </a:p>
        </p:txBody>
      </p:sp>
      <p:sp>
        <p:nvSpPr>
          <p:cNvPr id="14359" name="Text Box 23"/>
          <p:cNvSpPr txBox="1">
            <a:spLocks noChangeArrowheads="1"/>
          </p:cNvSpPr>
          <p:nvPr/>
        </p:nvSpPr>
        <p:spPr bwMode="auto">
          <a:xfrm>
            <a:off x="6948488" y="1825084"/>
            <a:ext cx="1150938" cy="366713"/>
          </a:xfrm>
          <a:prstGeom prst="rect">
            <a:avLst/>
          </a:prstGeom>
          <a:noFill/>
          <a:ln w="9525">
            <a:noFill/>
            <a:miter lim="800000"/>
            <a:headEnd/>
            <a:tailEnd/>
          </a:ln>
        </p:spPr>
        <p:txBody>
          <a:bodyPr>
            <a:spAutoFit/>
          </a:bodyPr>
          <a:lstStyle/>
          <a:p>
            <a:pPr>
              <a:spcBef>
                <a:spcPct val="50000"/>
              </a:spcBef>
            </a:pPr>
            <a:r>
              <a:rPr lang="en-US" dirty="0">
                <a:latin typeface="Book Antiqua" pitchFamily="18" charset="0"/>
              </a:rPr>
              <a:t>5 - 15</a:t>
            </a:r>
            <a:r>
              <a:rPr lang="en-US" baseline="30000" dirty="0">
                <a:latin typeface="Book Antiqua" pitchFamily="18" charset="0"/>
              </a:rPr>
              <a:t>o</a:t>
            </a:r>
            <a:endParaRPr lang="el-GR" baseline="30000" dirty="0">
              <a:latin typeface="Book Antiqua" pitchFamily="18" charset="0"/>
            </a:endParaRPr>
          </a:p>
        </p:txBody>
      </p:sp>
      <p:sp>
        <p:nvSpPr>
          <p:cNvPr id="14360" name="Text Box 24"/>
          <p:cNvSpPr txBox="1">
            <a:spLocks noChangeArrowheads="1"/>
          </p:cNvSpPr>
          <p:nvPr/>
        </p:nvSpPr>
        <p:spPr bwMode="auto">
          <a:xfrm>
            <a:off x="7021513" y="5425534"/>
            <a:ext cx="1150938" cy="366713"/>
          </a:xfrm>
          <a:prstGeom prst="rect">
            <a:avLst/>
          </a:prstGeom>
          <a:noFill/>
          <a:ln w="9525">
            <a:noFill/>
            <a:miter lim="800000"/>
            <a:headEnd/>
            <a:tailEnd/>
          </a:ln>
        </p:spPr>
        <p:txBody>
          <a:bodyPr>
            <a:spAutoFit/>
          </a:bodyPr>
          <a:lstStyle/>
          <a:p>
            <a:pPr>
              <a:spcBef>
                <a:spcPct val="50000"/>
              </a:spcBef>
            </a:pPr>
            <a:r>
              <a:rPr lang="en-US" dirty="0">
                <a:latin typeface="Book Antiqua" pitchFamily="18" charset="0"/>
              </a:rPr>
              <a:t>5 - 15</a:t>
            </a:r>
            <a:r>
              <a:rPr lang="en-US" baseline="30000" dirty="0">
                <a:latin typeface="Book Antiqua" pitchFamily="18" charset="0"/>
              </a:rPr>
              <a:t>o</a:t>
            </a:r>
            <a:endParaRPr lang="el-GR" baseline="30000" dirty="0">
              <a:latin typeface="Book Antiqua" pitchFamily="18" charset="0"/>
            </a:endParaRPr>
          </a:p>
        </p:txBody>
      </p:sp>
      <p:sp>
        <p:nvSpPr>
          <p:cNvPr id="14361" name="Text Box 25"/>
          <p:cNvSpPr txBox="1">
            <a:spLocks noChangeArrowheads="1"/>
          </p:cNvSpPr>
          <p:nvPr/>
        </p:nvSpPr>
        <p:spPr bwMode="auto">
          <a:xfrm>
            <a:off x="7308851" y="3841209"/>
            <a:ext cx="1150937" cy="366713"/>
          </a:xfrm>
          <a:prstGeom prst="rect">
            <a:avLst/>
          </a:prstGeom>
          <a:noFill/>
          <a:ln w="9525">
            <a:noFill/>
            <a:miter lim="800000"/>
            <a:headEnd/>
            <a:tailEnd/>
          </a:ln>
        </p:spPr>
        <p:txBody>
          <a:bodyPr>
            <a:spAutoFit/>
          </a:bodyPr>
          <a:lstStyle/>
          <a:p>
            <a:pPr>
              <a:spcBef>
                <a:spcPct val="50000"/>
              </a:spcBef>
            </a:pPr>
            <a:r>
              <a:rPr lang="en-US" dirty="0">
                <a:latin typeface="Book Antiqua" pitchFamily="18" charset="0"/>
              </a:rPr>
              <a:t>2 - 3</a:t>
            </a:r>
            <a:r>
              <a:rPr lang="en-US" baseline="30000" dirty="0">
                <a:latin typeface="Book Antiqua" pitchFamily="18" charset="0"/>
              </a:rPr>
              <a:t>o</a:t>
            </a:r>
            <a:endParaRPr lang="el-GR" baseline="30000" dirty="0">
              <a:latin typeface="Book Antiqua" pitchFamily="18" charset="0"/>
            </a:endParaRPr>
          </a:p>
        </p:txBody>
      </p:sp>
      <p:sp>
        <p:nvSpPr>
          <p:cNvPr id="23573" name="Rectangle 26"/>
          <p:cNvSpPr>
            <a:spLocks noChangeArrowheads="1"/>
          </p:cNvSpPr>
          <p:nvPr/>
        </p:nvSpPr>
        <p:spPr bwMode="auto">
          <a:xfrm>
            <a:off x="8101013" y="0"/>
            <a:ext cx="1042987" cy="6858000"/>
          </a:xfrm>
          <a:prstGeom prst="rect">
            <a:avLst/>
          </a:prstGeom>
          <a:solidFill>
            <a:schemeClr val="bg2"/>
          </a:solidFill>
          <a:ln w="9525">
            <a:solidFill>
              <a:schemeClr val="bg2"/>
            </a:solidFill>
            <a:miter lim="800000"/>
            <a:headEnd/>
            <a:tailEnd/>
          </a:ln>
        </p:spPr>
        <p:txBody>
          <a:bodyPr wrap="none" anchor="ctr"/>
          <a:lstStyle/>
          <a:p>
            <a:endParaRPr lang="el-GR" dirty="0">
              <a:latin typeface="Book Antiqua" pitchFamily="18" charset="0"/>
            </a:endParaRPr>
          </a:p>
        </p:txBody>
      </p:sp>
      <p:sp>
        <p:nvSpPr>
          <p:cNvPr id="23574" name="Rectangle 27"/>
          <p:cNvSpPr>
            <a:spLocks noChangeArrowheads="1"/>
          </p:cNvSpPr>
          <p:nvPr/>
        </p:nvSpPr>
        <p:spPr bwMode="auto">
          <a:xfrm>
            <a:off x="0" y="0"/>
            <a:ext cx="1042988" cy="6858000"/>
          </a:xfrm>
          <a:prstGeom prst="rect">
            <a:avLst/>
          </a:prstGeom>
          <a:solidFill>
            <a:schemeClr val="bg2"/>
          </a:solidFill>
          <a:ln w="9525">
            <a:solidFill>
              <a:schemeClr val="bg2"/>
            </a:solidFill>
            <a:miter lim="800000"/>
            <a:headEnd/>
            <a:tailEnd/>
          </a:ln>
        </p:spPr>
        <p:txBody>
          <a:bodyPr wrap="none" anchor="ctr"/>
          <a:lstStyle/>
          <a:p>
            <a:pPr algn="ctr"/>
            <a:endParaRPr lang="el-GR" dirty="0">
              <a:latin typeface="Book Antiqua" pitchFamily="18" charset="0"/>
            </a:endParaRPr>
          </a:p>
        </p:txBody>
      </p:sp>
      <p:sp>
        <p:nvSpPr>
          <p:cNvPr id="23575" name="Text Box 29"/>
          <p:cNvSpPr txBox="1">
            <a:spLocks noChangeArrowheads="1"/>
          </p:cNvSpPr>
          <p:nvPr/>
        </p:nvSpPr>
        <p:spPr bwMode="auto">
          <a:xfrm>
            <a:off x="1042988" y="6381750"/>
            <a:ext cx="7058025" cy="457200"/>
          </a:xfrm>
          <a:prstGeom prst="rect">
            <a:avLst/>
          </a:prstGeom>
          <a:noFill/>
          <a:ln w="9525">
            <a:noFill/>
            <a:miter lim="800000"/>
            <a:headEnd/>
            <a:tailEnd/>
          </a:ln>
        </p:spPr>
        <p:txBody>
          <a:bodyPr wrap="square">
            <a:spAutoFit/>
          </a:bodyPr>
          <a:lstStyle/>
          <a:p>
            <a:pPr algn="ctr">
              <a:spcBef>
                <a:spcPct val="50000"/>
              </a:spcBef>
            </a:pPr>
            <a:r>
              <a:rPr lang="el-GR" sz="2400" dirty="0">
                <a:latin typeface="+mj-lt"/>
              </a:rPr>
              <a:t>Κυψελίδα ροής</a:t>
            </a:r>
          </a:p>
        </p:txBody>
      </p:sp>
      <p:pic>
        <p:nvPicPr>
          <p:cNvPr id="23577" name="Picture 25"/>
          <p:cNvPicPr>
            <a:picLocks noChangeAspect="1" noChangeArrowheads="1"/>
          </p:cNvPicPr>
          <p:nvPr/>
        </p:nvPicPr>
        <p:blipFill>
          <a:blip r:embed="rId3" cstate="print"/>
          <a:srcRect/>
          <a:stretch>
            <a:fillRect/>
          </a:stretch>
        </p:blipFill>
        <p:spPr bwMode="auto">
          <a:xfrm>
            <a:off x="3430588" y="3269709"/>
            <a:ext cx="1828800" cy="1438275"/>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l-GR" dirty="0">
                <a:solidFill>
                  <a:srgbClr val="820000"/>
                </a:solidFill>
              </a:rPr>
              <a:t>Οπτικές </a:t>
            </a:r>
            <a:r>
              <a:rPr lang="el-GR" dirty="0" smtClean="0">
                <a:solidFill>
                  <a:srgbClr val="820000"/>
                </a:solidFill>
              </a:rPr>
              <a:t>μέθοδοι</a:t>
            </a:r>
            <a:endParaRPr lang="el-GR" dirty="0">
              <a:solidFill>
                <a:srgbClr val="820000"/>
              </a:solidFill>
            </a:endParaRPr>
          </a:p>
        </p:txBody>
      </p:sp>
    </p:spTree>
    <p:extLst>
      <p:ext uri="{BB962C8B-B14F-4D97-AF65-F5344CB8AC3E}">
        <p14:creationId xmlns:p14="http://schemas.microsoft.com/office/powerpoint/2010/main" val="3683396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0.3331 L -2.77778E-7 2.26926E-6 " pathEditMode="relative" rAng="0" ptsTypes="AA">
                                      <p:cBhvr>
                                        <p:cTn id="6" dur="2000" fill="hold"/>
                                        <p:tgtEl>
                                          <p:spTgt spid="23577"/>
                                        </p:tgtEl>
                                        <p:attrNameLst>
                                          <p:attrName>ppt_x</p:attrName>
                                          <p:attrName>ppt_y</p:attrName>
                                        </p:attrNameLst>
                                      </p:cBhvr>
                                      <p:rCtr x="0" y="167"/>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06302 -1.6763E-6 L 0.06302 -1.6763E-6 " pathEditMode="relative" rAng="0" ptsTypes="AA">
                                      <p:cBhvr>
                                        <p:cTn id="10" dur="2000" fill="hold"/>
                                        <p:tgtEl>
                                          <p:spTgt spid="14340"/>
                                        </p:tgtEl>
                                        <p:attrNameLst>
                                          <p:attrName>ppt_x</p:attrName>
                                          <p:attrName>ppt_y</p:attrName>
                                        </p:attrNameLst>
                                      </p:cBhvr>
                                      <p:rCtr x="63" y="0"/>
                                    </p:animMotion>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346"/>
                                        </p:tgtEl>
                                        <p:attrNameLst>
                                          <p:attrName>style.visibility</p:attrName>
                                        </p:attrNameLst>
                                      </p:cBhvr>
                                      <p:to>
                                        <p:strVal val="visible"/>
                                      </p:to>
                                    </p:set>
                                    <p:animEffect transition="in" filter="blinds(horizontal)">
                                      <p:cBhvr>
                                        <p:cTn id="15" dur="500"/>
                                        <p:tgtEl>
                                          <p:spTgt spid="1434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345"/>
                                        </p:tgtEl>
                                        <p:attrNameLst>
                                          <p:attrName>style.visibility</p:attrName>
                                        </p:attrNameLst>
                                      </p:cBhvr>
                                      <p:to>
                                        <p:strVal val="visible"/>
                                      </p:to>
                                    </p:set>
                                    <p:animEffect transition="in" filter="blinds(horizontal)">
                                      <p:cBhvr>
                                        <p:cTn id="18" dur="500"/>
                                        <p:tgtEl>
                                          <p:spTgt spid="1434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347"/>
                                        </p:tgtEl>
                                        <p:attrNameLst>
                                          <p:attrName>style.visibility</p:attrName>
                                        </p:attrNameLst>
                                      </p:cBhvr>
                                      <p:to>
                                        <p:strVal val="visible"/>
                                      </p:to>
                                    </p:set>
                                    <p:animEffect transition="in" filter="blinds(horizontal)">
                                      <p:cBhvr>
                                        <p:cTn id="21" dur="500"/>
                                        <p:tgtEl>
                                          <p:spTgt spid="1434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348"/>
                                        </p:tgtEl>
                                        <p:attrNameLst>
                                          <p:attrName>style.visibility</p:attrName>
                                        </p:attrNameLst>
                                      </p:cBhvr>
                                      <p:to>
                                        <p:strVal val="visible"/>
                                      </p:to>
                                    </p:set>
                                    <p:animEffect transition="in" filter="blinds(horizontal)">
                                      <p:cBhvr>
                                        <p:cTn id="24" dur="500"/>
                                        <p:tgtEl>
                                          <p:spTgt spid="1434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4349"/>
                                        </p:tgtEl>
                                        <p:attrNameLst>
                                          <p:attrName>style.visibility</p:attrName>
                                        </p:attrNameLst>
                                      </p:cBhvr>
                                      <p:to>
                                        <p:strVal val="visible"/>
                                      </p:to>
                                    </p:set>
                                    <p:animEffect transition="in" filter="blinds(horizontal)">
                                      <p:cBhvr>
                                        <p:cTn id="27" dur="500"/>
                                        <p:tgtEl>
                                          <p:spTgt spid="1434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4350"/>
                                        </p:tgtEl>
                                        <p:attrNameLst>
                                          <p:attrName>style.visibility</p:attrName>
                                        </p:attrNameLst>
                                      </p:cBhvr>
                                      <p:to>
                                        <p:strVal val="visible"/>
                                      </p:to>
                                    </p:set>
                                    <p:animEffect transition="in" filter="blinds(horizontal)">
                                      <p:cBhvr>
                                        <p:cTn id="30" dur="500"/>
                                        <p:tgtEl>
                                          <p:spTgt spid="1435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4351"/>
                                        </p:tgtEl>
                                        <p:attrNameLst>
                                          <p:attrName>style.visibility</p:attrName>
                                        </p:attrNameLst>
                                      </p:cBhvr>
                                      <p:to>
                                        <p:strVal val="visible"/>
                                      </p:to>
                                    </p:set>
                                    <p:animEffect transition="in" filter="blinds(horizontal)">
                                      <p:cBhvr>
                                        <p:cTn id="33" dur="500"/>
                                        <p:tgtEl>
                                          <p:spTgt spid="1435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352"/>
                                        </p:tgtEl>
                                        <p:attrNameLst>
                                          <p:attrName>style.visibility</p:attrName>
                                        </p:attrNameLst>
                                      </p:cBhvr>
                                      <p:to>
                                        <p:strVal val="visible"/>
                                      </p:to>
                                    </p:set>
                                    <p:animEffect transition="in" filter="blinds(horizontal)">
                                      <p:cBhvr>
                                        <p:cTn id="36" dur="500"/>
                                        <p:tgtEl>
                                          <p:spTgt spid="14352"/>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14346"/>
                                        </p:tgtEl>
                                        <p:attrNameLst>
                                          <p:attrName>style.visibility</p:attrName>
                                        </p:attrNameLst>
                                      </p:cBhvr>
                                      <p:to>
                                        <p:strVal val="visible"/>
                                      </p:to>
                                    </p:set>
                                    <p:animEffect transition="in" filter="blinds(horizontal)">
                                      <p:cBhvr>
                                        <p:cTn id="39" dur="500"/>
                                        <p:tgtEl>
                                          <p:spTgt spid="1434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357"/>
                                        </p:tgtEl>
                                        <p:attrNameLst>
                                          <p:attrName>style.visibility</p:attrName>
                                        </p:attrNameLst>
                                      </p:cBhvr>
                                      <p:to>
                                        <p:strVal val="visible"/>
                                      </p:to>
                                    </p:set>
                                    <p:animEffect transition="in" filter="blinds(horizontal)">
                                      <p:cBhvr>
                                        <p:cTn id="42" dur="500"/>
                                        <p:tgtEl>
                                          <p:spTgt spid="14357"/>
                                        </p:tgtEl>
                                      </p:cBhvr>
                                    </p:animEffect>
                                  </p:childTnLst>
                                </p:cTn>
                              </p:par>
                              <p:par>
                                <p:cTn id="43" presetID="3" presetClass="entr" presetSubtype="10" fill="hold" grpId="2" nodeType="withEffect">
                                  <p:stCondLst>
                                    <p:cond delay="0"/>
                                  </p:stCondLst>
                                  <p:childTnLst>
                                    <p:set>
                                      <p:cBhvr>
                                        <p:cTn id="44" dur="1" fill="hold">
                                          <p:stCondLst>
                                            <p:cond delay="0"/>
                                          </p:stCondLst>
                                        </p:cTn>
                                        <p:tgtEl>
                                          <p:spTgt spid="14346"/>
                                        </p:tgtEl>
                                        <p:attrNameLst>
                                          <p:attrName>style.visibility</p:attrName>
                                        </p:attrNameLst>
                                      </p:cBhvr>
                                      <p:to>
                                        <p:strVal val="visible"/>
                                      </p:to>
                                    </p:set>
                                    <p:animEffect transition="in" filter="blinds(horizontal)">
                                      <p:cBhvr>
                                        <p:cTn id="45" dur="500"/>
                                        <p:tgtEl>
                                          <p:spTgt spid="14346"/>
                                        </p:tgtEl>
                                      </p:cBhvr>
                                    </p:animEffect>
                                  </p:childTnLst>
                                </p:cTn>
                              </p:par>
                              <p:par>
                                <p:cTn id="46" presetID="3" presetClass="entr" presetSubtype="10" fill="hold" grpId="3" nodeType="withEffect">
                                  <p:stCondLst>
                                    <p:cond delay="0"/>
                                  </p:stCondLst>
                                  <p:childTnLst>
                                    <p:set>
                                      <p:cBhvr>
                                        <p:cTn id="47" dur="1" fill="hold">
                                          <p:stCondLst>
                                            <p:cond delay="0"/>
                                          </p:stCondLst>
                                        </p:cTn>
                                        <p:tgtEl>
                                          <p:spTgt spid="14346"/>
                                        </p:tgtEl>
                                        <p:attrNameLst>
                                          <p:attrName>style.visibility</p:attrName>
                                        </p:attrNameLst>
                                      </p:cBhvr>
                                      <p:to>
                                        <p:strVal val="visible"/>
                                      </p:to>
                                    </p:set>
                                    <p:animEffect transition="in" filter="blinds(horizontal)">
                                      <p:cBhvr>
                                        <p:cTn id="48" dur="500"/>
                                        <p:tgtEl>
                                          <p:spTgt spid="1434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4344"/>
                                        </p:tgtEl>
                                        <p:attrNameLst>
                                          <p:attrName>style.visibility</p:attrName>
                                        </p:attrNameLst>
                                      </p:cBhvr>
                                      <p:to>
                                        <p:strVal val="visible"/>
                                      </p:to>
                                    </p:set>
                                    <p:animEffect transition="in" filter="blinds(horizontal)">
                                      <p:cBhvr>
                                        <p:cTn id="51" dur="500"/>
                                        <p:tgtEl>
                                          <p:spTgt spid="14344"/>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4354"/>
                                        </p:tgtEl>
                                        <p:attrNameLst>
                                          <p:attrName>style.visibility</p:attrName>
                                        </p:attrNameLst>
                                      </p:cBhvr>
                                      <p:to>
                                        <p:strVal val="visible"/>
                                      </p:to>
                                    </p:set>
                                    <p:animEffect transition="in" filter="checkerboard(across)">
                                      <p:cBhvr>
                                        <p:cTn id="56" dur="500"/>
                                        <p:tgtEl>
                                          <p:spTgt spid="14354"/>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14353"/>
                                        </p:tgtEl>
                                        <p:attrNameLst>
                                          <p:attrName>style.visibility</p:attrName>
                                        </p:attrNameLst>
                                      </p:cBhvr>
                                      <p:to>
                                        <p:strVal val="visible"/>
                                      </p:to>
                                    </p:set>
                                    <p:animEffect transition="in" filter="checkerboard(across)">
                                      <p:cBhvr>
                                        <p:cTn id="59" dur="500"/>
                                        <p:tgtEl>
                                          <p:spTgt spid="14353"/>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14355"/>
                                        </p:tgtEl>
                                        <p:attrNameLst>
                                          <p:attrName>style.visibility</p:attrName>
                                        </p:attrNameLst>
                                      </p:cBhvr>
                                      <p:to>
                                        <p:strVal val="visible"/>
                                      </p:to>
                                    </p:set>
                                    <p:animEffect transition="in" filter="checkerboard(across)">
                                      <p:cBhvr>
                                        <p:cTn id="62" dur="500"/>
                                        <p:tgtEl>
                                          <p:spTgt spid="14355"/>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4358"/>
                                        </p:tgtEl>
                                        <p:attrNameLst>
                                          <p:attrName>style.visibility</p:attrName>
                                        </p:attrNameLst>
                                      </p:cBhvr>
                                      <p:to>
                                        <p:strVal val="visible"/>
                                      </p:to>
                                    </p:set>
                                    <p:animEffect transition="in" filter="blinds(horizontal)">
                                      <p:cBhvr>
                                        <p:cTn id="65" dur="500"/>
                                        <p:tgtEl>
                                          <p:spTgt spid="14358"/>
                                        </p:tgtEl>
                                      </p:cBhvr>
                                    </p:animEffect>
                                  </p:childTnLst>
                                </p:cTn>
                              </p:par>
                              <p:par>
                                <p:cTn id="66" presetID="2" presetClass="entr" presetSubtype="4" fill="hold" grpId="0" nodeType="withEffect">
                                  <p:stCondLst>
                                    <p:cond delay="0"/>
                                  </p:stCondLst>
                                  <p:childTnLst>
                                    <p:set>
                                      <p:cBhvr>
                                        <p:cTn id="67" dur="1" fill="hold">
                                          <p:stCondLst>
                                            <p:cond delay="0"/>
                                          </p:stCondLst>
                                        </p:cTn>
                                        <p:tgtEl>
                                          <p:spTgt spid="14359"/>
                                        </p:tgtEl>
                                        <p:attrNameLst>
                                          <p:attrName>style.visibility</p:attrName>
                                        </p:attrNameLst>
                                      </p:cBhvr>
                                      <p:to>
                                        <p:strVal val="visible"/>
                                      </p:to>
                                    </p:set>
                                    <p:anim calcmode="lin" valueType="num">
                                      <p:cBhvr additive="base">
                                        <p:cTn id="68" dur="500" fill="hold"/>
                                        <p:tgtEl>
                                          <p:spTgt spid="14359"/>
                                        </p:tgtEl>
                                        <p:attrNameLst>
                                          <p:attrName>ppt_x</p:attrName>
                                        </p:attrNameLst>
                                      </p:cBhvr>
                                      <p:tavLst>
                                        <p:tav tm="0">
                                          <p:val>
                                            <p:strVal val="#ppt_x"/>
                                          </p:val>
                                        </p:tav>
                                        <p:tav tm="100000">
                                          <p:val>
                                            <p:strVal val="#ppt_x"/>
                                          </p:val>
                                        </p:tav>
                                      </p:tavLst>
                                    </p:anim>
                                    <p:anim calcmode="lin" valueType="num">
                                      <p:cBhvr additive="base">
                                        <p:cTn id="69" dur="500" fill="hold"/>
                                        <p:tgtEl>
                                          <p:spTgt spid="14359"/>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4361"/>
                                        </p:tgtEl>
                                        <p:attrNameLst>
                                          <p:attrName>style.visibility</p:attrName>
                                        </p:attrNameLst>
                                      </p:cBhvr>
                                      <p:to>
                                        <p:strVal val="visible"/>
                                      </p:to>
                                    </p:set>
                                    <p:anim calcmode="lin" valueType="num">
                                      <p:cBhvr additive="base">
                                        <p:cTn id="72" dur="500" fill="hold"/>
                                        <p:tgtEl>
                                          <p:spTgt spid="14361"/>
                                        </p:tgtEl>
                                        <p:attrNameLst>
                                          <p:attrName>ppt_x</p:attrName>
                                        </p:attrNameLst>
                                      </p:cBhvr>
                                      <p:tavLst>
                                        <p:tav tm="0">
                                          <p:val>
                                            <p:strVal val="#ppt_x"/>
                                          </p:val>
                                        </p:tav>
                                        <p:tav tm="100000">
                                          <p:val>
                                            <p:strVal val="#ppt_x"/>
                                          </p:val>
                                        </p:tav>
                                      </p:tavLst>
                                    </p:anim>
                                    <p:anim calcmode="lin" valueType="num">
                                      <p:cBhvr additive="base">
                                        <p:cTn id="73" dur="500" fill="hold"/>
                                        <p:tgtEl>
                                          <p:spTgt spid="1436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4360"/>
                                        </p:tgtEl>
                                        <p:attrNameLst>
                                          <p:attrName>style.visibility</p:attrName>
                                        </p:attrNameLst>
                                      </p:cBhvr>
                                      <p:to>
                                        <p:strVal val="visible"/>
                                      </p:to>
                                    </p:set>
                                    <p:anim calcmode="lin" valueType="num">
                                      <p:cBhvr additive="base">
                                        <p:cTn id="76" dur="500" fill="hold"/>
                                        <p:tgtEl>
                                          <p:spTgt spid="14360"/>
                                        </p:tgtEl>
                                        <p:attrNameLst>
                                          <p:attrName>ppt_x</p:attrName>
                                        </p:attrNameLst>
                                      </p:cBhvr>
                                      <p:tavLst>
                                        <p:tav tm="0">
                                          <p:val>
                                            <p:strVal val="#ppt_x"/>
                                          </p:val>
                                        </p:tav>
                                        <p:tav tm="100000">
                                          <p:val>
                                            <p:strVal val="#ppt_x"/>
                                          </p:val>
                                        </p:tav>
                                      </p:tavLst>
                                    </p:anim>
                                    <p:anim calcmode="lin" valueType="num">
                                      <p:cBhvr additive="base">
                                        <p:cTn id="77" dur="500" fill="hold"/>
                                        <p:tgtEl>
                                          <p:spTgt spid="143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P spid="14345" grpId="0" animBg="1"/>
      <p:bldP spid="14346" grpId="0" animBg="1"/>
      <p:bldP spid="14346" grpId="1" animBg="1"/>
      <p:bldP spid="14346" grpId="2" animBg="1"/>
      <p:bldP spid="14346" grpId="3" animBg="1"/>
      <p:bldP spid="14347" grpId="0" animBg="1"/>
      <p:bldP spid="14348" grpId="0" animBg="1"/>
      <p:bldP spid="14349" grpId="0" animBg="1"/>
      <p:bldP spid="14350" grpId="0" animBg="1"/>
      <p:bldP spid="14351" grpId="0" animBg="1"/>
      <p:bldP spid="14352" grpId="0" animBg="1"/>
      <p:bldP spid="14353" grpId="0" animBg="1"/>
      <p:bldP spid="14354" grpId="0" animBg="1"/>
      <p:bldP spid="14355" grpId="0" animBg="1"/>
      <p:bldP spid="14357" grpId="0"/>
      <p:bldP spid="14358" grpId="0"/>
      <p:bldP spid="14359" grpId="0"/>
      <p:bldP spid="14360" grpId="0"/>
      <p:bldP spid="143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Line 8"/>
          <p:cNvSpPr>
            <a:spLocks noChangeShapeType="1"/>
          </p:cNvSpPr>
          <p:nvPr/>
        </p:nvSpPr>
        <p:spPr bwMode="auto">
          <a:xfrm flipH="1">
            <a:off x="4859338" y="3357563"/>
            <a:ext cx="215900" cy="71437"/>
          </a:xfrm>
          <a:prstGeom prst="line">
            <a:avLst/>
          </a:prstGeom>
          <a:noFill/>
          <a:ln w="9525">
            <a:solidFill>
              <a:schemeClr val="tx1"/>
            </a:solidFill>
            <a:round/>
            <a:headEnd/>
            <a:tailEnd/>
          </a:ln>
        </p:spPr>
        <p:txBody>
          <a:bodyPr/>
          <a:lstStyle/>
          <a:p>
            <a:endParaRPr lang="el-GR" dirty="0"/>
          </a:p>
        </p:txBody>
      </p:sp>
      <p:sp>
        <p:nvSpPr>
          <p:cNvPr id="30729" name="Line 9"/>
          <p:cNvSpPr>
            <a:spLocks noChangeShapeType="1"/>
          </p:cNvSpPr>
          <p:nvPr/>
        </p:nvSpPr>
        <p:spPr bwMode="auto">
          <a:xfrm flipH="1">
            <a:off x="5003800" y="3357563"/>
            <a:ext cx="71438" cy="215900"/>
          </a:xfrm>
          <a:prstGeom prst="line">
            <a:avLst/>
          </a:prstGeom>
          <a:noFill/>
          <a:ln w="9525">
            <a:solidFill>
              <a:schemeClr val="tx1"/>
            </a:solidFill>
            <a:round/>
            <a:headEnd/>
            <a:tailEnd/>
          </a:ln>
        </p:spPr>
        <p:txBody>
          <a:bodyPr/>
          <a:lstStyle/>
          <a:p>
            <a:endParaRPr lang="el-GR" dirty="0"/>
          </a:p>
        </p:txBody>
      </p:sp>
      <p:sp>
        <p:nvSpPr>
          <p:cNvPr id="30730" name="Line 10"/>
          <p:cNvSpPr>
            <a:spLocks noChangeShapeType="1"/>
          </p:cNvSpPr>
          <p:nvPr/>
        </p:nvSpPr>
        <p:spPr bwMode="auto">
          <a:xfrm flipV="1">
            <a:off x="5075238" y="3213100"/>
            <a:ext cx="288925" cy="144463"/>
          </a:xfrm>
          <a:prstGeom prst="line">
            <a:avLst/>
          </a:prstGeom>
          <a:noFill/>
          <a:ln w="9525">
            <a:solidFill>
              <a:schemeClr val="tx1"/>
            </a:solidFill>
            <a:round/>
            <a:headEnd/>
            <a:tailEnd/>
          </a:ln>
        </p:spPr>
        <p:txBody>
          <a:bodyPr/>
          <a:lstStyle/>
          <a:p>
            <a:endParaRPr lang="el-GR" dirty="0"/>
          </a:p>
        </p:txBody>
      </p:sp>
      <p:sp>
        <p:nvSpPr>
          <p:cNvPr id="30731" name="Oval 11"/>
          <p:cNvSpPr>
            <a:spLocks noChangeArrowheads="1"/>
          </p:cNvSpPr>
          <p:nvPr/>
        </p:nvSpPr>
        <p:spPr bwMode="auto">
          <a:xfrm>
            <a:off x="5291138" y="3140075"/>
            <a:ext cx="144462" cy="144463"/>
          </a:xfrm>
          <a:prstGeom prst="ellipse">
            <a:avLst/>
          </a:prstGeom>
          <a:solidFill>
            <a:schemeClr val="tx2"/>
          </a:solidFill>
          <a:ln w="9525">
            <a:solidFill>
              <a:schemeClr val="tx1"/>
            </a:solidFill>
            <a:round/>
            <a:headEnd/>
            <a:tailEnd/>
          </a:ln>
        </p:spPr>
        <p:txBody>
          <a:bodyPr wrap="none" anchor="ctr"/>
          <a:lstStyle/>
          <a:p>
            <a:endParaRPr lang="el-GR" dirty="0"/>
          </a:p>
        </p:txBody>
      </p:sp>
      <p:sp>
        <p:nvSpPr>
          <p:cNvPr id="30732" name="Line 12"/>
          <p:cNvSpPr>
            <a:spLocks noChangeShapeType="1"/>
          </p:cNvSpPr>
          <p:nvPr/>
        </p:nvSpPr>
        <p:spPr bwMode="auto">
          <a:xfrm>
            <a:off x="1547813" y="3429000"/>
            <a:ext cx="2232025" cy="0"/>
          </a:xfrm>
          <a:prstGeom prst="line">
            <a:avLst/>
          </a:prstGeom>
          <a:noFill/>
          <a:ln w="76200">
            <a:solidFill>
              <a:srgbClr val="3399FF"/>
            </a:solidFill>
            <a:round/>
            <a:headEnd/>
            <a:tailEnd type="triangle" w="med" len="med"/>
          </a:ln>
        </p:spPr>
        <p:txBody>
          <a:bodyPr/>
          <a:lstStyle/>
          <a:p>
            <a:endParaRPr lang="el-GR" dirty="0"/>
          </a:p>
        </p:txBody>
      </p:sp>
      <p:sp>
        <p:nvSpPr>
          <p:cNvPr id="30733" name="Line 13"/>
          <p:cNvSpPr>
            <a:spLocks noChangeShapeType="1"/>
          </p:cNvSpPr>
          <p:nvPr/>
        </p:nvSpPr>
        <p:spPr bwMode="auto">
          <a:xfrm>
            <a:off x="5580063" y="3357563"/>
            <a:ext cx="2016125" cy="0"/>
          </a:xfrm>
          <a:prstGeom prst="line">
            <a:avLst/>
          </a:prstGeom>
          <a:noFill/>
          <a:ln w="76200">
            <a:solidFill>
              <a:srgbClr val="00B050"/>
            </a:solidFill>
            <a:round/>
            <a:headEnd/>
            <a:tailEnd type="triangle" w="med" len="med"/>
          </a:ln>
        </p:spPr>
        <p:txBody>
          <a:bodyPr/>
          <a:lstStyle/>
          <a:p>
            <a:endParaRPr lang="el-GR" dirty="0">
              <a:ln>
                <a:solidFill>
                  <a:srgbClr val="00B050"/>
                </a:solidFill>
              </a:ln>
            </a:endParaRPr>
          </a:p>
        </p:txBody>
      </p:sp>
      <p:sp>
        <p:nvSpPr>
          <p:cNvPr id="30734" name="Text Box 14"/>
          <p:cNvSpPr txBox="1">
            <a:spLocks noChangeArrowheads="1"/>
          </p:cNvSpPr>
          <p:nvPr/>
        </p:nvSpPr>
        <p:spPr bwMode="auto">
          <a:xfrm>
            <a:off x="5435600" y="2492375"/>
            <a:ext cx="1439863" cy="366713"/>
          </a:xfrm>
          <a:prstGeom prst="rect">
            <a:avLst/>
          </a:prstGeom>
          <a:noFill/>
          <a:ln w="9525">
            <a:noFill/>
            <a:miter lim="800000"/>
            <a:headEnd/>
            <a:tailEnd/>
          </a:ln>
        </p:spPr>
        <p:txBody>
          <a:bodyPr>
            <a:spAutoFit/>
          </a:bodyPr>
          <a:lstStyle/>
          <a:p>
            <a:pPr>
              <a:spcBef>
                <a:spcPct val="50000"/>
              </a:spcBef>
            </a:pPr>
            <a:r>
              <a:rPr lang="en-US" b="1" dirty="0">
                <a:solidFill>
                  <a:schemeClr val="accent3">
                    <a:lumMod val="50000"/>
                  </a:schemeClr>
                </a:solidFill>
                <a:latin typeface="+mn-lt"/>
              </a:rPr>
              <a:t>FITC</a:t>
            </a:r>
            <a:endParaRPr lang="el-GR" b="1" dirty="0">
              <a:solidFill>
                <a:schemeClr val="accent3">
                  <a:lumMod val="50000"/>
                </a:schemeClr>
              </a:solidFill>
              <a:latin typeface="+mn-lt"/>
            </a:endParaRPr>
          </a:p>
        </p:txBody>
      </p:sp>
      <p:sp>
        <p:nvSpPr>
          <p:cNvPr id="30735" name="Oval 15"/>
          <p:cNvSpPr>
            <a:spLocks noChangeArrowheads="1"/>
          </p:cNvSpPr>
          <p:nvPr/>
        </p:nvSpPr>
        <p:spPr bwMode="auto">
          <a:xfrm>
            <a:off x="5292080" y="3140968"/>
            <a:ext cx="144463" cy="144462"/>
          </a:xfrm>
          <a:prstGeom prst="ellipse">
            <a:avLst/>
          </a:prstGeom>
          <a:solidFill>
            <a:srgbClr val="00B050"/>
          </a:solidFill>
          <a:ln w="9525">
            <a:solidFill>
              <a:schemeClr val="tx1"/>
            </a:solidFill>
            <a:round/>
            <a:headEnd/>
            <a:tailEnd/>
          </a:ln>
        </p:spPr>
        <p:txBody>
          <a:bodyPr wrap="none" anchor="ctr"/>
          <a:lstStyle/>
          <a:p>
            <a:endParaRPr lang="el-GR" dirty="0"/>
          </a:p>
        </p:txBody>
      </p:sp>
      <p:sp>
        <p:nvSpPr>
          <p:cNvPr id="30737" name="Text Box 17"/>
          <p:cNvSpPr txBox="1">
            <a:spLocks noChangeArrowheads="1"/>
          </p:cNvSpPr>
          <p:nvPr/>
        </p:nvSpPr>
        <p:spPr bwMode="auto">
          <a:xfrm>
            <a:off x="5651500" y="3644900"/>
            <a:ext cx="1871663" cy="701675"/>
          </a:xfrm>
          <a:prstGeom prst="rect">
            <a:avLst/>
          </a:prstGeom>
          <a:noFill/>
          <a:ln w="9525">
            <a:noFill/>
            <a:miter lim="800000"/>
            <a:headEnd/>
            <a:tailEnd/>
          </a:ln>
        </p:spPr>
        <p:txBody>
          <a:bodyPr>
            <a:spAutoFit/>
          </a:bodyPr>
          <a:lstStyle/>
          <a:p>
            <a:pPr>
              <a:spcBef>
                <a:spcPct val="50000"/>
              </a:spcBef>
            </a:pPr>
            <a:r>
              <a:rPr lang="el-GR" sz="2000" b="1" dirty="0">
                <a:solidFill>
                  <a:schemeClr val="accent3">
                    <a:lumMod val="50000"/>
                  </a:schemeClr>
                </a:solidFill>
                <a:latin typeface="+mn-lt"/>
              </a:rPr>
              <a:t>Εκπεμπόμενη ακτινοβολία</a:t>
            </a:r>
          </a:p>
        </p:txBody>
      </p:sp>
      <p:sp>
        <p:nvSpPr>
          <p:cNvPr id="30738" name="Text Box 18"/>
          <p:cNvSpPr txBox="1">
            <a:spLocks noChangeArrowheads="1"/>
          </p:cNvSpPr>
          <p:nvPr/>
        </p:nvSpPr>
        <p:spPr bwMode="auto">
          <a:xfrm>
            <a:off x="1619250" y="3644900"/>
            <a:ext cx="1871663" cy="701675"/>
          </a:xfrm>
          <a:prstGeom prst="rect">
            <a:avLst/>
          </a:prstGeom>
          <a:noFill/>
          <a:ln w="9525">
            <a:noFill/>
            <a:miter lim="800000"/>
            <a:headEnd/>
            <a:tailEnd/>
          </a:ln>
        </p:spPr>
        <p:txBody>
          <a:bodyPr>
            <a:spAutoFit/>
          </a:bodyPr>
          <a:lstStyle/>
          <a:p>
            <a:pPr>
              <a:spcBef>
                <a:spcPct val="50000"/>
              </a:spcBef>
            </a:pPr>
            <a:r>
              <a:rPr lang="el-GR" sz="2000" b="1" dirty="0">
                <a:solidFill>
                  <a:schemeClr val="accent1">
                    <a:lumMod val="50000"/>
                  </a:schemeClr>
                </a:solidFill>
                <a:latin typeface="+mn-lt"/>
              </a:rPr>
              <a:t>Διεγείρουσα ακτινοβολία</a:t>
            </a:r>
          </a:p>
        </p:txBody>
      </p:sp>
      <p:sp>
        <p:nvSpPr>
          <p:cNvPr id="14354" name="Rectangle 18"/>
          <p:cNvSpPr>
            <a:spLocks noChangeArrowheads="1"/>
          </p:cNvSpPr>
          <p:nvPr/>
        </p:nvSpPr>
        <p:spPr bwMode="auto">
          <a:xfrm>
            <a:off x="7812088" y="2708275"/>
            <a:ext cx="215900" cy="1079500"/>
          </a:xfrm>
          <a:prstGeom prst="rect">
            <a:avLst/>
          </a:prstGeom>
          <a:solidFill>
            <a:schemeClr val="accent1"/>
          </a:solidFill>
          <a:ln w="9525">
            <a:solidFill>
              <a:schemeClr val="tx1"/>
            </a:solidFill>
            <a:miter lim="800000"/>
            <a:headEnd/>
            <a:tailEnd/>
          </a:ln>
        </p:spPr>
        <p:txBody>
          <a:bodyPr wrap="none" anchor="ctr"/>
          <a:lstStyle/>
          <a:p>
            <a:endParaRPr lang="el-GR" dirty="0">
              <a:latin typeface="Book Antiqua" pitchFamily="18" charset="0"/>
            </a:endParaRPr>
          </a:p>
        </p:txBody>
      </p:sp>
      <p:sp>
        <p:nvSpPr>
          <p:cNvPr id="24595" name="Text Box 20"/>
          <p:cNvSpPr txBox="1">
            <a:spLocks noChangeArrowheads="1"/>
          </p:cNvSpPr>
          <p:nvPr/>
        </p:nvSpPr>
        <p:spPr bwMode="auto">
          <a:xfrm>
            <a:off x="3276600" y="5373688"/>
            <a:ext cx="3816350" cy="366712"/>
          </a:xfrm>
          <a:prstGeom prst="rect">
            <a:avLst/>
          </a:prstGeom>
          <a:noFill/>
          <a:ln w="9525">
            <a:noFill/>
            <a:miter lim="800000"/>
            <a:headEnd/>
            <a:tailEnd/>
          </a:ln>
        </p:spPr>
        <p:txBody>
          <a:bodyPr>
            <a:spAutoFit/>
          </a:bodyPr>
          <a:lstStyle/>
          <a:p>
            <a:pPr>
              <a:spcBef>
                <a:spcPct val="50000"/>
              </a:spcBef>
            </a:pPr>
            <a:endParaRPr lang="el-GR" dirty="0">
              <a:latin typeface="Book Antiqua" pitchFamily="18" charset="0"/>
            </a:endParaRPr>
          </a:p>
        </p:txBody>
      </p:sp>
      <p:sp>
        <p:nvSpPr>
          <p:cNvPr id="24596" name="Rectangle 4"/>
          <p:cNvSpPr>
            <a:spLocks noChangeArrowheads="1"/>
          </p:cNvSpPr>
          <p:nvPr/>
        </p:nvSpPr>
        <p:spPr bwMode="auto">
          <a:xfrm>
            <a:off x="0" y="0"/>
            <a:ext cx="1042988" cy="6858000"/>
          </a:xfrm>
          <a:prstGeom prst="rect">
            <a:avLst/>
          </a:prstGeom>
          <a:solidFill>
            <a:schemeClr val="bg2"/>
          </a:solidFill>
          <a:ln w="9525">
            <a:solidFill>
              <a:schemeClr val="bg2"/>
            </a:solidFill>
            <a:miter lim="800000"/>
            <a:headEnd/>
            <a:tailEnd/>
          </a:ln>
        </p:spPr>
        <p:txBody>
          <a:bodyPr wrap="none" anchor="ctr"/>
          <a:lstStyle/>
          <a:p>
            <a:endParaRPr lang="el-GR" dirty="0">
              <a:latin typeface="Book Antiqua" pitchFamily="18" charset="0"/>
            </a:endParaRPr>
          </a:p>
        </p:txBody>
      </p:sp>
      <p:sp>
        <p:nvSpPr>
          <p:cNvPr id="24597" name="Rectangle 26"/>
          <p:cNvSpPr>
            <a:spLocks noChangeArrowheads="1"/>
          </p:cNvSpPr>
          <p:nvPr/>
        </p:nvSpPr>
        <p:spPr bwMode="auto">
          <a:xfrm>
            <a:off x="8101013" y="0"/>
            <a:ext cx="1042987" cy="6858000"/>
          </a:xfrm>
          <a:prstGeom prst="rect">
            <a:avLst/>
          </a:prstGeom>
          <a:solidFill>
            <a:schemeClr val="bg2"/>
          </a:solidFill>
          <a:ln w="9525">
            <a:solidFill>
              <a:schemeClr val="bg2"/>
            </a:solidFill>
            <a:miter lim="800000"/>
            <a:headEnd/>
            <a:tailEnd/>
          </a:ln>
        </p:spPr>
        <p:txBody>
          <a:bodyPr wrap="none" anchor="ctr"/>
          <a:lstStyle/>
          <a:p>
            <a:endParaRPr lang="el-GR" dirty="0">
              <a:latin typeface="Book Antiqua" pitchFamily="18" charset="0"/>
            </a:endParaRPr>
          </a:p>
        </p:txBody>
      </p:sp>
      <p:sp>
        <p:nvSpPr>
          <p:cNvPr id="24598" name="Text Box 5"/>
          <p:cNvSpPr txBox="1">
            <a:spLocks noChangeArrowheads="1"/>
          </p:cNvSpPr>
          <p:nvPr/>
        </p:nvSpPr>
        <p:spPr bwMode="auto">
          <a:xfrm>
            <a:off x="1042988" y="6381750"/>
            <a:ext cx="7058025" cy="457200"/>
          </a:xfrm>
          <a:prstGeom prst="rect">
            <a:avLst/>
          </a:prstGeom>
          <a:noFill/>
          <a:ln w="9525">
            <a:noFill/>
            <a:miter lim="800000"/>
            <a:headEnd/>
            <a:tailEnd/>
          </a:ln>
        </p:spPr>
        <p:txBody>
          <a:bodyPr wrap="square">
            <a:spAutoFit/>
          </a:bodyPr>
          <a:lstStyle/>
          <a:p>
            <a:pPr algn="ctr">
              <a:spcBef>
                <a:spcPct val="50000"/>
              </a:spcBef>
            </a:pPr>
            <a:r>
              <a:rPr lang="el-GR" sz="2400" b="1" dirty="0">
                <a:solidFill>
                  <a:srgbClr val="820000"/>
                </a:solidFill>
                <a:latin typeface="+mn-lt"/>
              </a:rPr>
              <a:t>Κυψελίδα ροής</a:t>
            </a:r>
          </a:p>
        </p:txBody>
      </p:sp>
      <p:sp>
        <p:nvSpPr>
          <p:cNvPr id="30744" name="Text Box 24"/>
          <p:cNvSpPr txBox="1">
            <a:spLocks noChangeArrowheads="1"/>
          </p:cNvSpPr>
          <p:nvPr/>
        </p:nvSpPr>
        <p:spPr bwMode="auto">
          <a:xfrm>
            <a:off x="6084888" y="1989138"/>
            <a:ext cx="2376487" cy="396875"/>
          </a:xfrm>
          <a:prstGeom prst="rect">
            <a:avLst/>
          </a:prstGeom>
          <a:noFill/>
          <a:ln w="9525">
            <a:noFill/>
            <a:miter lim="800000"/>
            <a:headEnd/>
            <a:tailEnd/>
          </a:ln>
        </p:spPr>
        <p:txBody>
          <a:bodyPr>
            <a:spAutoFit/>
          </a:bodyPr>
          <a:lstStyle/>
          <a:p>
            <a:pPr>
              <a:spcBef>
                <a:spcPct val="50000"/>
              </a:spcBef>
            </a:pPr>
            <a:r>
              <a:rPr lang="el-GR" sz="2000" dirty="0">
                <a:latin typeface="+mn-lt"/>
              </a:rPr>
              <a:t>Φωτοανιχνευτής</a:t>
            </a:r>
          </a:p>
        </p:txBody>
      </p:sp>
      <p:pic>
        <p:nvPicPr>
          <p:cNvPr id="24601" name="Picture 25"/>
          <p:cNvPicPr>
            <a:picLocks noChangeAspect="1" noChangeArrowheads="1"/>
          </p:cNvPicPr>
          <p:nvPr/>
        </p:nvPicPr>
        <p:blipFill>
          <a:blip r:embed="rId2" cstate="print"/>
          <a:srcRect/>
          <a:stretch>
            <a:fillRect/>
          </a:stretch>
        </p:blipFill>
        <p:spPr bwMode="auto">
          <a:xfrm>
            <a:off x="3995936" y="2852936"/>
            <a:ext cx="1276350" cy="1343025"/>
          </a:xfrm>
          <a:prstGeom prst="rect">
            <a:avLst/>
          </a:prstGeom>
          <a:noFill/>
          <a:ln w="9525">
            <a:noFill/>
            <a:miter lim="800000"/>
            <a:headEnd/>
            <a:tailEnd/>
          </a:ln>
        </p:spPr>
      </p:pic>
      <p:sp>
        <p:nvSpPr>
          <p:cNvPr id="2" name="Title 1"/>
          <p:cNvSpPr>
            <a:spLocks noGrp="1"/>
          </p:cNvSpPr>
          <p:nvPr>
            <p:ph type="title"/>
          </p:nvPr>
        </p:nvSpPr>
        <p:spPr>
          <a:xfrm>
            <a:off x="457200" y="116632"/>
            <a:ext cx="8229600" cy="907200"/>
          </a:xfrm>
        </p:spPr>
        <p:txBody>
          <a:bodyPr>
            <a:normAutofit/>
          </a:bodyPr>
          <a:lstStyle/>
          <a:p>
            <a:r>
              <a:rPr lang="el-GR" dirty="0" smtClean="0">
                <a:solidFill>
                  <a:srgbClr val="820000"/>
                </a:solidFill>
              </a:rPr>
              <a:t>Φθορισμός</a:t>
            </a:r>
            <a:endParaRPr lang="el-GR" dirty="0">
              <a:solidFill>
                <a:srgbClr val="820000"/>
              </a:solidFill>
            </a:endParaRPr>
          </a:p>
        </p:txBody>
      </p:sp>
    </p:spTree>
    <p:extLst>
      <p:ext uri="{BB962C8B-B14F-4D97-AF65-F5344CB8AC3E}">
        <p14:creationId xmlns:p14="http://schemas.microsoft.com/office/powerpoint/2010/main" val="8039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0.33333 L -2.5E-6 -7.40741E-7 " pathEditMode="relative" rAng="0" ptsTypes="AA">
                                      <p:cBhvr>
                                        <p:cTn id="6" dur="2000" fill="hold"/>
                                        <p:tgtEl>
                                          <p:spTgt spid="24601"/>
                                        </p:tgtEl>
                                        <p:attrNameLst>
                                          <p:attrName>ppt_x</p:attrName>
                                          <p:attrName>ppt_y</p:attrName>
                                        </p:attrNameLst>
                                      </p:cBhvr>
                                      <p:rCtr x="0" y="167"/>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0734"/>
                                        </p:tgtEl>
                                        <p:attrNameLst>
                                          <p:attrName>style.visibility</p:attrName>
                                        </p:attrNameLst>
                                      </p:cBhvr>
                                      <p:to>
                                        <p:strVal val="visible"/>
                                      </p:to>
                                    </p:set>
                                    <p:animEffect transition="in" filter="blinds(horizontal)">
                                      <p:cBhvr>
                                        <p:cTn id="11" dur="500"/>
                                        <p:tgtEl>
                                          <p:spTgt spid="30734"/>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0728"/>
                                        </p:tgtEl>
                                        <p:attrNameLst>
                                          <p:attrName>style.visibility</p:attrName>
                                        </p:attrNameLst>
                                      </p:cBhvr>
                                      <p:to>
                                        <p:strVal val="visible"/>
                                      </p:to>
                                    </p:set>
                                    <p:animEffect transition="in" filter="blinds(horizontal)">
                                      <p:cBhvr>
                                        <p:cTn id="14" dur="500"/>
                                        <p:tgtEl>
                                          <p:spTgt spid="30728"/>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30729"/>
                                        </p:tgtEl>
                                        <p:attrNameLst>
                                          <p:attrName>style.visibility</p:attrName>
                                        </p:attrNameLst>
                                      </p:cBhvr>
                                      <p:to>
                                        <p:strVal val="visible"/>
                                      </p:to>
                                    </p:set>
                                    <p:animEffect transition="in" filter="blinds(horizontal)">
                                      <p:cBhvr>
                                        <p:cTn id="17" dur="500"/>
                                        <p:tgtEl>
                                          <p:spTgt spid="3072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0730"/>
                                        </p:tgtEl>
                                        <p:attrNameLst>
                                          <p:attrName>style.visibility</p:attrName>
                                        </p:attrNameLst>
                                      </p:cBhvr>
                                      <p:to>
                                        <p:strVal val="visible"/>
                                      </p:to>
                                    </p:set>
                                    <p:animEffect transition="in" filter="blinds(horizontal)">
                                      <p:cBhvr>
                                        <p:cTn id="20" dur="500"/>
                                        <p:tgtEl>
                                          <p:spTgt spid="3073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0731"/>
                                        </p:tgtEl>
                                        <p:attrNameLst>
                                          <p:attrName>style.visibility</p:attrName>
                                        </p:attrNameLst>
                                      </p:cBhvr>
                                      <p:to>
                                        <p:strVal val="visible"/>
                                      </p:to>
                                    </p:set>
                                    <p:animEffect transition="in" filter="blinds(horizontal)">
                                      <p:cBhvr>
                                        <p:cTn id="23" dur="500"/>
                                        <p:tgtEl>
                                          <p:spTgt spid="30731"/>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0732"/>
                                        </p:tgtEl>
                                        <p:attrNameLst>
                                          <p:attrName>style.visibility</p:attrName>
                                        </p:attrNameLst>
                                      </p:cBhvr>
                                      <p:to>
                                        <p:strVal val="visible"/>
                                      </p:to>
                                    </p:set>
                                    <p:animEffect transition="in" filter="box(in)">
                                      <p:cBhvr>
                                        <p:cTn id="28" dur="500"/>
                                        <p:tgtEl>
                                          <p:spTgt spid="3073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0738"/>
                                        </p:tgtEl>
                                        <p:attrNameLst>
                                          <p:attrName>style.visibility</p:attrName>
                                        </p:attrNameLst>
                                      </p:cBhvr>
                                      <p:to>
                                        <p:strVal val="visible"/>
                                      </p:to>
                                    </p:set>
                                    <p:animEffect transition="in" filter="blinds(horizontal)">
                                      <p:cBhvr>
                                        <p:cTn id="31" dur="500"/>
                                        <p:tgtEl>
                                          <p:spTgt spid="3073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0733"/>
                                        </p:tgtEl>
                                        <p:attrNameLst>
                                          <p:attrName>style.visibility</p:attrName>
                                        </p:attrNameLst>
                                      </p:cBhvr>
                                      <p:to>
                                        <p:strVal val="visible"/>
                                      </p:to>
                                    </p:set>
                                    <p:animEffect transition="in" filter="blinds(horizontal)">
                                      <p:cBhvr>
                                        <p:cTn id="36" dur="500"/>
                                        <p:tgtEl>
                                          <p:spTgt spid="3073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0735"/>
                                        </p:tgtEl>
                                        <p:attrNameLst>
                                          <p:attrName>style.visibility</p:attrName>
                                        </p:attrNameLst>
                                      </p:cBhvr>
                                      <p:to>
                                        <p:strVal val="visible"/>
                                      </p:to>
                                    </p:set>
                                    <p:animEffect transition="in" filter="blinds(horizontal)">
                                      <p:cBhvr>
                                        <p:cTn id="39" dur="500"/>
                                        <p:tgtEl>
                                          <p:spTgt spid="30735"/>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30735"/>
                                        </p:tgtEl>
                                        <p:attrNameLst>
                                          <p:attrName>style.visibility</p:attrName>
                                        </p:attrNameLst>
                                      </p:cBhvr>
                                      <p:to>
                                        <p:strVal val="visible"/>
                                      </p:to>
                                    </p:set>
                                    <p:animEffect transition="in" filter="blinds(horizontal)">
                                      <p:cBhvr>
                                        <p:cTn id="42" dur="500"/>
                                        <p:tgtEl>
                                          <p:spTgt spid="3073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0737"/>
                                        </p:tgtEl>
                                        <p:attrNameLst>
                                          <p:attrName>style.visibility</p:attrName>
                                        </p:attrNameLst>
                                      </p:cBhvr>
                                      <p:to>
                                        <p:strVal val="visible"/>
                                      </p:to>
                                    </p:set>
                                    <p:animEffect transition="in" filter="blinds(horizontal)">
                                      <p:cBhvr>
                                        <p:cTn id="45" dur="500"/>
                                        <p:tgtEl>
                                          <p:spTgt spid="30737"/>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4354"/>
                                        </p:tgtEl>
                                        <p:attrNameLst>
                                          <p:attrName>style.visibility</p:attrName>
                                        </p:attrNameLst>
                                      </p:cBhvr>
                                      <p:to>
                                        <p:strVal val="visible"/>
                                      </p:to>
                                    </p:set>
                                    <p:animEffect transition="in" filter="checkerboard(across)">
                                      <p:cBhvr>
                                        <p:cTn id="48" dur="500"/>
                                        <p:tgtEl>
                                          <p:spTgt spid="1435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0744"/>
                                        </p:tgtEl>
                                        <p:attrNameLst>
                                          <p:attrName>style.visibility</p:attrName>
                                        </p:attrNameLst>
                                      </p:cBhvr>
                                      <p:to>
                                        <p:strVal val="visible"/>
                                      </p:to>
                                    </p:set>
                                    <p:animEffect transition="in" filter="blinds(horizontal)">
                                      <p:cBhvr>
                                        <p:cTn id="51" dur="500"/>
                                        <p:tgtEl>
                                          <p:spTgt spid="30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p:bldP spid="30729" grpId="0" animBg="1"/>
      <p:bldP spid="30730" grpId="0" animBg="1"/>
      <p:bldP spid="30731" grpId="0" animBg="1"/>
      <p:bldP spid="30732" grpId="0" animBg="1"/>
      <p:bldP spid="30733" grpId="0" animBg="1"/>
      <p:bldP spid="30734" grpId="0"/>
      <p:bldP spid="30735" grpId="0" animBg="1"/>
      <p:bldP spid="30735" grpId="1" animBg="1"/>
      <p:bldP spid="30737" grpId="0"/>
      <p:bldP spid="30738" grpId="0"/>
      <p:bldP spid="14354" grpId="0" animBg="1"/>
      <p:bldP spid="307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820000"/>
                </a:solidFill>
              </a:rPr>
              <a:t>To </a:t>
            </a:r>
            <a:r>
              <a:rPr lang="el-GR" dirty="0">
                <a:solidFill>
                  <a:srgbClr val="820000"/>
                </a:solidFill>
              </a:rPr>
              <a:t>φαινόμενο του </a:t>
            </a:r>
            <a:r>
              <a:rPr lang="el-GR" dirty="0" smtClean="0">
                <a:solidFill>
                  <a:srgbClr val="820000"/>
                </a:solidFill>
              </a:rPr>
              <a:t>φθορισμού</a:t>
            </a:r>
            <a:endParaRPr lang="el-GR" dirty="0">
              <a:solidFill>
                <a:srgbClr val="820000"/>
              </a:solidFill>
            </a:endParaRPr>
          </a:p>
        </p:txBody>
      </p:sp>
      <p:sp>
        <p:nvSpPr>
          <p:cNvPr id="2" name="1 - Θέση αριθμού διαφάνειας"/>
          <p:cNvSpPr>
            <a:spLocks noGrp="1"/>
          </p:cNvSpPr>
          <p:nvPr>
            <p:ph type="sldNum" sz="quarter" idx="12"/>
          </p:nvPr>
        </p:nvSpPr>
        <p:spPr/>
        <p:txBody>
          <a:bodyPr/>
          <a:lstStyle/>
          <a:p>
            <a:pPr>
              <a:defRPr/>
            </a:pPr>
            <a:fld id="{EB40C9B1-C8EF-4917-BF4C-FA2425029B37}" type="slidenum">
              <a:rPr lang="el-GR" smtClean="0"/>
              <a:pPr>
                <a:defRPr/>
              </a:pPr>
              <a:t>12</a:t>
            </a:fld>
            <a:endParaRPr lang="el-GR" dirty="0"/>
          </a:p>
        </p:txBody>
      </p:sp>
      <p:pic>
        <p:nvPicPr>
          <p:cNvPr id="13315" name="Picture 2"/>
          <p:cNvPicPr>
            <a:picLocks noChangeAspect="1" noChangeArrowheads="1"/>
          </p:cNvPicPr>
          <p:nvPr/>
        </p:nvPicPr>
        <p:blipFill>
          <a:blip r:embed="rId2" cstate="print"/>
          <a:srcRect/>
          <a:stretch>
            <a:fillRect/>
          </a:stretch>
        </p:blipFill>
        <p:spPr bwMode="auto">
          <a:xfrm>
            <a:off x="1571625" y="2214563"/>
            <a:ext cx="6238875" cy="2895600"/>
          </a:xfrm>
          <a:prstGeom prst="rect">
            <a:avLst/>
          </a:prstGeom>
          <a:noFill/>
          <a:ln w="9525">
            <a:noFill/>
            <a:miter lim="800000"/>
            <a:headEnd/>
            <a:tailEnd/>
          </a:ln>
        </p:spPr>
      </p:pic>
    </p:spTree>
    <p:extLst>
      <p:ext uri="{BB962C8B-B14F-4D97-AF65-F5344CB8AC3E}">
        <p14:creationId xmlns:p14="http://schemas.microsoft.com/office/powerpoint/2010/main" val="254393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2" cstate="print"/>
          <a:srcRect/>
          <a:stretch>
            <a:fillRect/>
          </a:stretch>
        </p:blipFill>
        <p:spPr bwMode="auto">
          <a:xfrm>
            <a:off x="2627783" y="1149454"/>
            <a:ext cx="4160003" cy="568047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820000"/>
                </a:solidFill>
              </a:rPr>
              <a:t>H </a:t>
            </a:r>
            <a:r>
              <a:rPr lang="el-GR" dirty="0" smtClean="0">
                <a:solidFill>
                  <a:srgbClr val="820000"/>
                </a:solidFill>
              </a:rPr>
              <a:t>υδροδυναμική εστίαση</a:t>
            </a:r>
            <a:endParaRPr lang="el-GR" dirty="0">
              <a:solidFill>
                <a:srgbClr val="820000"/>
              </a:solidFill>
            </a:endParaRPr>
          </a:p>
        </p:txBody>
      </p:sp>
    </p:spTree>
    <p:extLst>
      <p:ext uri="{BB962C8B-B14F-4D97-AF65-F5344CB8AC3E}">
        <p14:creationId xmlns:p14="http://schemas.microsoft.com/office/powerpoint/2010/main" val="3272526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Προσδιορισμός αντιγόνων – πρωτεϊνών σε </a:t>
            </a:r>
            <a:r>
              <a:rPr lang="el-GR" dirty="0" smtClean="0"/>
              <a:t>σφαιρίδια</a:t>
            </a:r>
            <a:endParaRPr lang="el-GR" dirty="0"/>
          </a:p>
        </p:txBody>
      </p:sp>
      <p:sp>
        <p:nvSpPr>
          <p:cNvPr id="4" name="Content Placeholder 3"/>
          <p:cNvSpPr>
            <a:spLocks noGrp="1"/>
          </p:cNvSpPr>
          <p:nvPr>
            <p:ph idx="1"/>
          </p:nvPr>
        </p:nvSpPr>
        <p:spPr/>
        <p:txBody>
          <a:bodyPr>
            <a:noAutofit/>
          </a:bodyPr>
          <a:lstStyle/>
          <a:p>
            <a:pPr eaLnBrk="0" fontAlgn="base" hangingPunct="0">
              <a:lnSpc>
                <a:spcPct val="150000"/>
              </a:lnSpc>
              <a:spcBef>
                <a:spcPct val="0"/>
              </a:spcBef>
              <a:spcAft>
                <a:spcPct val="0"/>
              </a:spcAft>
            </a:pPr>
            <a:r>
              <a:rPr lang="el-GR" sz="2400" dirty="0">
                <a:ea typeface="Times New Roman" pitchFamily="18" charset="0"/>
                <a:cs typeface="Arial" pitchFamily="34" charset="0"/>
              </a:rPr>
              <a:t>Με την κυτταρομετρία ροής μπορούμε να προσδιορίσουμε ποιοτικά και ποσοτικά και μακρομοριακές ουσίες όπως DNA, RNA, ορμόνες, πρωτεΐνες. </a:t>
            </a:r>
          </a:p>
          <a:p>
            <a:pPr lvl="0" eaLnBrk="0" fontAlgn="base" hangingPunct="0">
              <a:lnSpc>
                <a:spcPct val="150000"/>
              </a:lnSpc>
              <a:spcBef>
                <a:spcPct val="0"/>
              </a:spcBef>
              <a:spcAft>
                <a:spcPct val="0"/>
              </a:spcAft>
            </a:pPr>
            <a:r>
              <a:rPr lang="el-GR" sz="2400" dirty="0" smtClean="0">
                <a:ea typeface="Times New Roman" pitchFamily="18" charset="0"/>
                <a:cs typeface="Arial" pitchFamily="34" charset="0"/>
              </a:rPr>
              <a:t>Με </a:t>
            </a:r>
            <a:r>
              <a:rPr lang="el-GR" sz="2400" dirty="0">
                <a:ea typeface="Times New Roman" pitchFamily="18" charset="0"/>
                <a:cs typeface="Arial" pitchFamily="34" charset="0"/>
              </a:rPr>
              <a:t>την τεχνολογία αυτή έχουν ανιχνευθεί αντισώματα anti-HLA που έχουν εφαρμογή στις μεταμοσχεύσεις, κυήσεις και τον έλεγχο πατρότητας, αντιγόνα επιφανείας CD</a:t>
            </a:r>
            <a:r>
              <a:rPr lang="el-GR" sz="2400" baseline="-30000" dirty="0">
                <a:ea typeface="Times New Roman" pitchFamily="18" charset="0"/>
                <a:cs typeface="Arial" pitchFamily="34" charset="0"/>
              </a:rPr>
              <a:t>4</a:t>
            </a:r>
            <a:r>
              <a:rPr lang="el-GR" sz="2400" dirty="0">
                <a:ea typeface="Times New Roman" pitchFamily="18" charset="0"/>
                <a:cs typeface="Arial" pitchFamily="34" charset="0"/>
              </a:rPr>
              <a:t>, CD</a:t>
            </a:r>
            <a:r>
              <a:rPr lang="el-GR" sz="2400" baseline="-30000" dirty="0">
                <a:ea typeface="Times New Roman" pitchFamily="18" charset="0"/>
                <a:cs typeface="Arial" pitchFamily="34" charset="0"/>
              </a:rPr>
              <a:t>8</a:t>
            </a:r>
            <a:r>
              <a:rPr lang="el-GR" sz="2400" dirty="0">
                <a:ea typeface="Times New Roman" pitchFamily="18" charset="0"/>
                <a:cs typeface="Arial" pitchFamily="34" charset="0"/>
              </a:rPr>
              <a:t> και άλλα.</a:t>
            </a:r>
            <a:endParaRPr lang="el-GR" sz="2400" dirty="0">
              <a:cs typeface="Arial" pitchFamily="34" charset="0"/>
            </a:endParaRPr>
          </a:p>
          <a:p>
            <a:endParaRPr lang="el-GR" sz="2400" dirty="0"/>
          </a:p>
        </p:txBody>
      </p:sp>
    </p:spTree>
    <p:extLst>
      <p:ext uri="{BB962C8B-B14F-4D97-AF65-F5344CB8AC3E}">
        <p14:creationId xmlns:p14="http://schemas.microsoft.com/office/powerpoint/2010/main" val="4179740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l-GR" dirty="0" smtClean="0"/>
              <a:t>Ποσοτικός φθορισμός</a:t>
            </a:r>
            <a:br>
              <a:rPr lang="el-GR" dirty="0" smtClean="0"/>
            </a:br>
            <a:r>
              <a:rPr lang="en-US" dirty="0"/>
              <a:t>QFCM (Quantitative Flow Cytometry</a:t>
            </a:r>
            <a:r>
              <a:rPr lang="en-US" dirty="0" smtClean="0"/>
              <a:t>)</a:t>
            </a:r>
            <a:endParaRPr lang="el-GR" dirty="0"/>
          </a:p>
        </p:txBody>
      </p:sp>
      <p:sp>
        <p:nvSpPr>
          <p:cNvPr id="7" name="Content Placeholder 6"/>
          <p:cNvSpPr>
            <a:spLocks noGrp="1"/>
          </p:cNvSpPr>
          <p:nvPr>
            <p:ph idx="1"/>
          </p:nvPr>
        </p:nvSpPr>
        <p:spPr/>
        <p:txBody>
          <a:bodyPr>
            <a:noAutofit/>
          </a:bodyPr>
          <a:lstStyle/>
          <a:p>
            <a:pPr>
              <a:spcBef>
                <a:spcPts val="600"/>
              </a:spcBef>
              <a:spcAft>
                <a:spcPts val="600"/>
              </a:spcAft>
            </a:pPr>
            <a:r>
              <a:rPr lang="el-GR" sz="2400" dirty="0"/>
              <a:t>Η ένταση του φθορισμού είναι ανάλογη με τον αριθμό των φθοριζόντων αντισωμάτων στην επιφάνεια του κυττάρου</a:t>
            </a:r>
            <a:r>
              <a:rPr lang="en-US" sz="2400" dirty="0"/>
              <a:t>. </a:t>
            </a:r>
            <a:r>
              <a:rPr lang="el-GR" sz="2400" dirty="0"/>
              <a:t> </a:t>
            </a:r>
            <a:endParaRPr lang="el-GR" sz="2400" dirty="0" smtClean="0"/>
          </a:p>
          <a:p>
            <a:pPr>
              <a:spcBef>
                <a:spcPts val="600"/>
              </a:spcBef>
              <a:spcAft>
                <a:spcPts val="600"/>
              </a:spcAft>
            </a:pPr>
            <a:r>
              <a:rPr lang="el-GR" sz="2400" dirty="0"/>
              <a:t>Η ένταση φθορισμού των δειγμάτων συγκρίνεται με την ένταση φθορισμού δειγμάτων αναφοράς (standards). </a:t>
            </a:r>
            <a:endParaRPr lang="el-GR" sz="2400" dirty="0" smtClean="0"/>
          </a:p>
          <a:p>
            <a:pPr>
              <a:spcBef>
                <a:spcPts val="600"/>
              </a:spcBef>
              <a:spcAft>
                <a:spcPts val="600"/>
              </a:spcAft>
            </a:pPr>
            <a:r>
              <a:rPr lang="el-GR" sz="2400" dirty="0"/>
              <a:t>Μονάδες μέτρησης της ποσοτικοποίησης του φθορισμού</a:t>
            </a:r>
          </a:p>
          <a:p>
            <a:pPr>
              <a:spcBef>
                <a:spcPts val="600"/>
              </a:spcBef>
              <a:spcAft>
                <a:spcPts val="600"/>
              </a:spcAft>
            </a:pPr>
            <a:r>
              <a:rPr lang="en-US" sz="2400" dirty="0" smtClean="0"/>
              <a:t>ABC </a:t>
            </a:r>
            <a:r>
              <a:rPr lang="en-US" sz="2400" dirty="0"/>
              <a:t>Antibody Binding Capacity  - </a:t>
            </a:r>
            <a:r>
              <a:rPr lang="el-GR" sz="2400" dirty="0"/>
              <a:t>χωρητικότητα σύνδεσης αντισώματος</a:t>
            </a:r>
          </a:p>
          <a:p>
            <a:pPr>
              <a:spcBef>
                <a:spcPts val="600"/>
              </a:spcBef>
              <a:spcAft>
                <a:spcPts val="600"/>
              </a:spcAft>
            </a:pPr>
            <a:r>
              <a:rPr lang="en-US" sz="2400" dirty="0"/>
              <a:t>MESF </a:t>
            </a:r>
            <a:r>
              <a:rPr lang="el-GR" sz="2400" dirty="0"/>
              <a:t>Μ</a:t>
            </a:r>
            <a:r>
              <a:rPr lang="en-US" sz="2400" dirty="0"/>
              <a:t>olecules Equivalent Soluble Fluorescin – </a:t>
            </a:r>
            <a:r>
              <a:rPr lang="el-GR" sz="2400" dirty="0"/>
              <a:t>ισοδύναμα μόρια διαλυτής φλουορεσκείνης). </a:t>
            </a:r>
          </a:p>
          <a:p>
            <a:endParaRPr lang="el-GR" sz="2400" dirty="0" smtClean="0"/>
          </a:p>
          <a:p>
            <a:endParaRPr lang="el-GR" sz="2400" dirty="0"/>
          </a:p>
          <a:p>
            <a:endParaRPr lang="el-GR" sz="2400" dirty="0"/>
          </a:p>
        </p:txBody>
      </p:sp>
    </p:spTree>
    <p:extLst>
      <p:ext uri="{BB962C8B-B14F-4D97-AF65-F5344CB8AC3E}">
        <p14:creationId xmlns:p14="http://schemas.microsoft.com/office/powerpoint/2010/main" val="523902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763688" y="2204864"/>
            <a:ext cx="5543550" cy="33147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l-GR" dirty="0">
                <a:solidFill>
                  <a:srgbClr val="820000"/>
                </a:solidFill>
              </a:rPr>
              <a:t>Σχηματική αναπαράσταση κυτταρομετρητή </a:t>
            </a:r>
            <a:r>
              <a:rPr lang="el-GR" dirty="0" smtClean="0">
                <a:solidFill>
                  <a:srgbClr val="820000"/>
                </a:solidFill>
              </a:rPr>
              <a:t>ροής</a:t>
            </a:r>
            <a:endParaRPr lang="el-GR" dirty="0">
              <a:solidFill>
                <a:srgbClr val="820000"/>
              </a:solidFill>
            </a:endParaRPr>
          </a:p>
        </p:txBody>
      </p:sp>
    </p:spTree>
    <p:extLst>
      <p:ext uri="{BB962C8B-B14F-4D97-AF65-F5344CB8AC3E}">
        <p14:creationId xmlns:p14="http://schemas.microsoft.com/office/powerpoint/2010/main" val="768403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pk\SkyDrive\Lessons\TEI - Anosology - Laboratory\Εικόνες\Κυτταρομετρία ροής.JPG"/>
          <p:cNvPicPr>
            <a:picLocks noChangeAspect="1" noChangeArrowheads="1"/>
          </p:cNvPicPr>
          <p:nvPr/>
        </p:nvPicPr>
        <p:blipFill>
          <a:blip r:embed="rId2" cstate="print"/>
          <a:srcRect/>
          <a:stretch>
            <a:fillRect/>
          </a:stretch>
        </p:blipFill>
        <p:spPr bwMode="auto">
          <a:xfrm>
            <a:off x="1206305" y="1412776"/>
            <a:ext cx="6731391" cy="4493968"/>
          </a:xfrm>
          <a:prstGeom prst="rect">
            <a:avLst/>
          </a:prstGeom>
          <a:noFill/>
        </p:spPr>
      </p:pic>
      <p:sp>
        <p:nvSpPr>
          <p:cNvPr id="2" name="Title 1"/>
          <p:cNvSpPr>
            <a:spLocks noGrp="1"/>
          </p:cNvSpPr>
          <p:nvPr>
            <p:ph type="title"/>
          </p:nvPr>
        </p:nvSpPr>
        <p:spPr/>
        <p:txBody>
          <a:bodyPr/>
          <a:lstStyle/>
          <a:p>
            <a:r>
              <a:rPr lang="el-GR" dirty="0" smtClean="0">
                <a:solidFill>
                  <a:srgbClr val="820000"/>
                </a:solidFill>
              </a:rPr>
              <a:t>Σύγχρονος κυτταρομετρητής</a:t>
            </a:r>
            <a:endParaRPr lang="el-GR" dirty="0">
              <a:solidFill>
                <a:srgbClr val="820000"/>
              </a:solidFill>
            </a:endParaRPr>
          </a:p>
        </p:txBody>
      </p:sp>
    </p:spTree>
    <p:extLst>
      <p:ext uri="{BB962C8B-B14F-4D97-AF65-F5344CB8AC3E}">
        <p14:creationId xmlns:p14="http://schemas.microsoft.com/office/powerpoint/2010/main" val="1404405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1343025" y="2319338"/>
            <a:ext cx="6457950" cy="2219325"/>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l-GR" dirty="0">
                <a:solidFill>
                  <a:srgbClr val="820000"/>
                </a:solidFill>
              </a:rPr>
              <a:t>Φθορίζουσες </a:t>
            </a:r>
            <a:r>
              <a:rPr lang="el-GR" dirty="0" smtClean="0">
                <a:solidFill>
                  <a:srgbClr val="820000"/>
                </a:solidFill>
              </a:rPr>
              <a:t>ουσίες</a:t>
            </a:r>
            <a:endParaRPr lang="el-GR" dirty="0">
              <a:solidFill>
                <a:srgbClr val="820000"/>
              </a:solidFill>
            </a:endParaRPr>
          </a:p>
        </p:txBody>
      </p:sp>
    </p:spTree>
    <p:extLst>
      <p:ext uri="{BB962C8B-B14F-4D97-AF65-F5344CB8AC3E}">
        <p14:creationId xmlns:p14="http://schemas.microsoft.com/office/powerpoint/2010/main" val="1182179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323528" y="1412776"/>
            <a:ext cx="8532440" cy="830997"/>
          </a:xfrm>
          <a:prstGeom prst="rect">
            <a:avLst/>
          </a:prstGeom>
          <a:noFill/>
        </p:spPr>
        <p:txBody>
          <a:bodyPr wrap="square" rtlCol="0">
            <a:spAutoFit/>
          </a:bodyPr>
          <a:lstStyle/>
          <a:p>
            <a:pPr algn="ctr"/>
            <a:r>
              <a:rPr lang="el-GR" sz="2400" dirty="0" smtClean="0">
                <a:latin typeface="+mn-lt"/>
              </a:rPr>
              <a:t>Η ποιοτική και ποσοτική μέτρηση κυττάρων, βιομορίων </a:t>
            </a:r>
          </a:p>
          <a:p>
            <a:pPr algn="ctr"/>
            <a:r>
              <a:rPr lang="el-GR" sz="2400" dirty="0" smtClean="0">
                <a:latin typeface="+mn-lt"/>
              </a:rPr>
              <a:t>και κυτταρικών συστατικών </a:t>
            </a:r>
            <a:endParaRPr lang="el-GR" sz="2400" dirty="0">
              <a:latin typeface="+mn-lt"/>
            </a:endParaRPr>
          </a:p>
        </p:txBody>
      </p:sp>
      <p:graphicFrame>
        <p:nvGraphicFramePr>
          <p:cNvPr id="4" name="3 - Πίνακας"/>
          <p:cNvGraphicFramePr>
            <a:graphicFrameLocks noGrp="1"/>
          </p:cNvGraphicFramePr>
          <p:nvPr>
            <p:extLst>
              <p:ext uri="{D42A27DB-BD31-4B8C-83A1-F6EECF244321}">
                <p14:modId xmlns:p14="http://schemas.microsoft.com/office/powerpoint/2010/main" val="3404247710"/>
              </p:ext>
            </p:extLst>
          </p:nvPr>
        </p:nvGraphicFramePr>
        <p:xfrm>
          <a:off x="1511660" y="2276872"/>
          <a:ext cx="6120680" cy="3355558"/>
        </p:xfrm>
        <a:graphic>
          <a:graphicData uri="http://schemas.openxmlformats.org/drawingml/2006/table">
            <a:tbl>
              <a:tblPr firstRow="1" bandRow="1">
                <a:tableStyleId>{9DCAF9ED-07DC-4A11-8D7F-57B35C25682E}</a:tableStyleId>
              </a:tblPr>
              <a:tblGrid>
                <a:gridCol w="2966464"/>
                <a:gridCol w="3154216"/>
              </a:tblGrid>
              <a:tr h="339182">
                <a:tc>
                  <a:txBody>
                    <a:bodyPr/>
                    <a:lstStyle/>
                    <a:p>
                      <a:pPr algn="ctr">
                        <a:lnSpc>
                          <a:spcPct val="115000"/>
                        </a:lnSpc>
                        <a:spcAft>
                          <a:spcPts val="0"/>
                        </a:spcAft>
                      </a:pPr>
                      <a:r>
                        <a:rPr lang="el-GR" sz="2400" dirty="0"/>
                        <a:t>Ιδιότητες</a:t>
                      </a:r>
                      <a:endParaRPr lang="el-GR" sz="1800" dirty="0">
                        <a:latin typeface="Arial"/>
                        <a:ea typeface="Times New Roman"/>
                        <a:cs typeface="Times New Roman"/>
                      </a:endParaRPr>
                    </a:p>
                  </a:txBody>
                  <a:tcPr marL="19050" marR="19050" marT="0" marB="0">
                    <a:lnR w="12700" cap="flat" cmpd="sng" algn="ctr">
                      <a:solidFill>
                        <a:schemeClr val="accent2">
                          <a:lumMod val="75000"/>
                        </a:schemeClr>
                      </a:solidFill>
                      <a:prstDash val="solid"/>
                      <a:round/>
                      <a:headEnd type="none" w="med" len="med"/>
                      <a:tailEnd type="none" w="med" len="med"/>
                    </a:lnR>
                    <a:solidFill>
                      <a:srgbClr val="820000"/>
                    </a:solidFill>
                  </a:tcPr>
                </a:tc>
                <a:tc>
                  <a:txBody>
                    <a:bodyPr/>
                    <a:lstStyle/>
                    <a:p>
                      <a:pPr algn="ctr">
                        <a:lnSpc>
                          <a:spcPct val="115000"/>
                        </a:lnSpc>
                        <a:spcAft>
                          <a:spcPts val="0"/>
                        </a:spcAft>
                      </a:pPr>
                      <a:r>
                        <a:rPr lang="el-GR" sz="2400" dirty="0"/>
                        <a:t>Ουσίες</a:t>
                      </a:r>
                      <a:endParaRPr lang="el-GR" sz="1800" dirty="0">
                        <a:latin typeface="Arial"/>
                        <a:ea typeface="Times New Roman"/>
                        <a:cs typeface="Times New Roman"/>
                      </a:endParaRPr>
                    </a:p>
                  </a:txBody>
                  <a:tcPr marL="19050" marR="19050" marT="0" marB="0">
                    <a:lnL w="12700" cap="flat" cmpd="sng" algn="ctr">
                      <a:solidFill>
                        <a:schemeClr val="accent2">
                          <a:lumMod val="75000"/>
                        </a:schemeClr>
                      </a:solidFill>
                      <a:prstDash val="solid"/>
                      <a:round/>
                      <a:headEnd type="none" w="med" len="med"/>
                      <a:tailEnd type="none" w="med" len="med"/>
                    </a:lnL>
                    <a:solidFill>
                      <a:srgbClr val="820000"/>
                    </a:solidFill>
                  </a:tcPr>
                </a:tc>
              </a:tr>
              <a:tr h="411190">
                <a:tc>
                  <a:txBody>
                    <a:bodyPr/>
                    <a:lstStyle/>
                    <a:p>
                      <a:pPr algn="ctr">
                        <a:lnSpc>
                          <a:spcPct val="115000"/>
                        </a:lnSpc>
                        <a:spcAft>
                          <a:spcPts val="0"/>
                        </a:spcAft>
                      </a:pPr>
                      <a:r>
                        <a:rPr lang="el-GR" sz="2400" dirty="0" smtClean="0"/>
                        <a:t>Κυτταρική </a:t>
                      </a:r>
                      <a:r>
                        <a:rPr lang="el-GR" sz="2400" dirty="0"/>
                        <a:t>διάμετρος</a:t>
                      </a:r>
                      <a:endParaRPr lang="el-GR" sz="1800" dirty="0">
                        <a:latin typeface="Arial"/>
                        <a:ea typeface="Times New Roman"/>
                        <a:cs typeface="Times New Roman"/>
                      </a:endParaRPr>
                    </a:p>
                  </a:txBody>
                  <a:tcPr marL="19050" marR="19050" marT="0" marB="0">
                    <a:lnR w="12700" cap="flat" cmpd="sng" algn="ctr">
                      <a:solidFill>
                        <a:schemeClr val="accent2">
                          <a:lumMod val="75000"/>
                        </a:schemeClr>
                      </a:solidFill>
                      <a:prstDash val="solid"/>
                      <a:round/>
                      <a:headEnd type="none" w="med" len="med"/>
                      <a:tailEnd type="none" w="med" len="med"/>
                    </a:lnR>
                  </a:tcPr>
                </a:tc>
                <a:tc>
                  <a:txBody>
                    <a:bodyPr/>
                    <a:lstStyle/>
                    <a:p>
                      <a:pPr algn="ctr">
                        <a:lnSpc>
                          <a:spcPct val="115000"/>
                        </a:lnSpc>
                        <a:spcAft>
                          <a:spcPts val="0"/>
                        </a:spcAft>
                      </a:pPr>
                      <a:r>
                        <a:rPr lang="el-GR" sz="2400" dirty="0"/>
                        <a:t>DNA</a:t>
                      </a:r>
                      <a:endParaRPr lang="el-GR" sz="1800" dirty="0">
                        <a:latin typeface="Arial"/>
                        <a:ea typeface="Times New Roman"/>
                        <a:cs typeface="Times New Roman"/>
                      </a:endParaRPr>
                    </a:p>
                  </a:txBody>
                  <a:tcPr marL="19050" marR="19050" marT="0" marB="0">
                    <a:lnL w="12700" cap="flat" cmpd="sng" algn="ctr">
                      <a:solidFill>
                        <a:schemeClr val="accent2">
                          <a:lumMod val="75000"/>
                        </a:schemeClr>
                      </a:solidFill>
                      <a:prstDash val="solid"/>
                      <a:round/>
                      <a:headEnd type="none" w="med" len="med"/>
                      <a:tailEnd type="none" w="med" len="med"/>
                    </a:lnL>
                  </a:tcPr>
                </a:tc>
              </a:tr>
              <a:tr h="411190">
                <a:tc>
                  <a:txBody>
                    <a:bodyPr/>
                    <a:lstStyle/>
                    <a:p>
                      <a:pPr algn="ctr">
                        <a:lnSpc>
                          <a:spcPct val="115000"/>
                        </a:lnSpc>
                        <a:spcAft>
                          <a:spcPts val="0"/>
                        </a:spcAft>
                      </a:pPr>
                      <a:r>
                        <a:rPr lang="el-GR" sz="2400" dirty="0"/>
                        <a:t>Κατανομή χρωστικής</a:t>
                      </a:r>
                      <a:endParaRPr lang="el-GR" sz="1800" dirty="0">
                        <a:latin typeface="Arial"/>
                        <a:ea typeface="Times New Roman"/>
                        <a:cs typeface="Times New Roman"/>
                      </a:endParaRPr>
                    </a:p>
                  </a:txBody>
                  <a:tcPr marL="19050" marR="19050" marT="0" marB="0">
                    <a:lnR w="12700" cap="flat" cmpd="sng" algn="ctr">
                      <a:solidFill>
                        <a:schemeClr val="accent2">
                          <a:lumMod val="75000"/>
                        </a:schemeClr>
                      </a:solidFill>
                      <a:prstDash val="solid"/>
                      <a:round/>
                      <a:headEnd type="none" w="med" len="med"/>
                      <a:tailEnd type="none" w="med" len="med"/>
                    </a:lnR>
                  </a:tcPr>
                </a:tc>
                <a:tc>
                  <a:txBody>
                    <a:bodyPr/>
                    <a:lstStyle/>
                    <a:p>
                      <a:pPr algn="ctr">
                        <a:lnSpc>
                          <a:spcPct val="115000"/>
                        </a:lnSpc>
                        <a:spcAft>
                          <a:spcPts val="0"/>
                        </a:spcAft>
                      </a:pPr>
                      <a:r>
                        <a:rPr lang="el-GR" sz="2400" dirty="0"/>
                        <a:t>πυρηνικά αντιγόνα</a:t>
                      </a:r>
                      <a:endParaRPr lang="el-GR" sz="1800" dirty="0">
                        <a:latin typeface="Arial"/>
                        <a:ea typeface="Times New Roman"/>
                        <a:cs typeface="Times New Roman"/>
                      </a:endParaRPr>
                    </a:p>
                  </a:txBody>
                  <a:tcPr marL="19050" marR="19050" marT="0" marB="0">
                    <a:lnL w="12700" cap="flat" cmpd="sng" algn="ctr">
                      <a:solidFill>
                        <a:schemeClr val="accent2">
                          <a:lumMod val="75000"/>
                        </a:schemeClr>
                      </a:solidFill>
                      <a:prstDash val="solid"/>
                      <a:round/>
                      <a:headEnd type="none" w="med" len="med"/>
                      <a:tailEnd type="none" w="med" len="med"/>
                    </a:lnL>
                  </a:tcPr>
                </a:tc>
              </a:tr>
              <a:tr h="411190">
                <a:tc>
                  <a:txBody>
                    <a:bodyPr/>
                    <a:lstStyle/>
                    <a:p>
                      <a:pPr algn="ctr">
                        <a:lnSpc>
                          <a:spcPct val="115000"/>
                        </a:lnSpc>
                        <a:spcAft>
                          <a:spcPts val="0"/>
                        </a:spcAft>
                      </a:pPr>
                      <a:r>
                        <a:rPr lang="el-GR" sz="2400" dirty="0"/>
                        <a:t>Εσωτερική δομή</a:t>
                      </a:r>
                      <a:endParaRPr lang="el-GR" sz="1800" dirty="0">
                        <a:latin typeface="Arial"/>
                        <a:ea typeface="Times New Roman"/>
                        <a:cs typeface="Times New Roman"/>
                      </a:endParaRPr>
                    </a:p>
                  </a:txBody>
                  <a:tcPr marL="19050" marR="19050" marT="0" marB="0">
                    <a:lnR w="12700" cap="flat" cmpd="sng" algn="ctr">
                      <a:solidFill>
                        <a:schemeClr val="accent2">
                          <a:lumMod val="75000"/>
                        </a:schemeClr>
                      </a:solidFill>
                      <a:prstDash val="solid"/>
                      <a:round/>
                      <a:headEnd type="none" w="med" len="med"/>
                      <a:tailEnd type="none" w="med" len="med"/>
                    </a:lnR>
                  </a:tcPr>
                </a:tc>
                <a:tc>
                  <a:txBody>
                    <a:bodyPr/>
                    <a:lstStyle/>
                    <a:p>
                      <a:pPr algn="ctr">
                        <a:lnSpc>
                          <a:spcPct val="115000"/>
                        </a:lnSpc>
                        <a:spcAft>
                          <a:spcPts val="0"/>
                        </a:spcAft>
                      </a:pPr>
                      <a:r>
                        <a:rPr lang="el-GR" sz="2400" dirty="0"/>
                        <a:t>ένζυμα</a:t>
                      </a:r>
                      <a:endParaRPr lang="el-GR" sz="1800" dirty="0">
                        <a:latin typeface="Arial"/>
                        <a:ea typeface="Times New Roman"/>
                        <a:cs typeface="Times New Roman"/>
                      </a:endParaRPr>
                    </a:p>
                  </a:txBody>
                  <a:tcPr marL="19050" marR="19050" marT="0" marB="0">
                    <a:lnL w="12700" cap="flat" cmpd="sng" algn="ctr">
                      <a:solidFill>
                        <a:schemeClr val="accent2">
                          <a:lumMod val="75000"/>
                        </a:schemeClr>
                      </a:solidFill>
                      <a:prstDash val="solid"/>
                      <a:round/>
                      <a:headEnd type="none" w="med" len="med"/>
                      <a:tailEnd type="none" w="med" len="med"/>
                    </a:lnL>
                  </a:tcPr>
                </a:tc>
              </a:tr>
              <a:tr h="411190">
                <a:tc>
                  <a:txBody>
                    <a:bodyPr/>
                    <a:lstStyle/>
                    <a:p>
                      <a:pPr algn="ctr">
                        <a:lnSpc>
                          <a:spcPct val="115000"/>
                        </a:lnSpc>
                        <a:spcAft>
                          <a:spcPts val="0"/>
                        </a:spcAft>
                      </a:pPr>
                      <a:r>
                        <a:rPr lang="el-GR" sz="2400" dirty="0"/>
                        <a:t>Δυναμικό μεμβράνης</a:t>
                      </a:r>
                      <a:endParaRPr lang="el-GR" sz="1800" dirty="0">
                        <a:latin typeface="Arial"/>
                        <a:ea typeface="Times New Roman"/>
                        <a:cs typeface="Times New Roman"/>
                      </a:endParaRPr>
                    </a:p>
                  </a:txBody>
                  <a:tcPr marL="19050" marR="19050" marT="0" marB="0">
                    <a:lnR w="12700" cap="flat" cmpd="sng" algn="ctr">
                      <a:solidFill>
                        <a:schemeClr val="accent2">
                          <a:lumMod val="75000"/>
                        </a:schemeClr>
                      </a:solidFill>
                      <a:prstDash val="solid"/>
                      <a:round/>
                      <a:headEnd type="none" w="med" len="med"/>
                      <a:tailEnd type="none" w="med" len="med"/>
                    </a:lnR>
                  </a:tcPr>
                </a:tc>
                <a:tc>
                  <a:txBody>
                    <a:bodyPr/>
                    <a:lstStyle/>
                    <a:p>
                      <a:pPr algn="ctr">
                        <a:lnSpc>
                          <a:spcPct val="115000"/>
                        </a:lnSpc>
                        <a:spcAft>
                          <a:spcPts val="0"/>
                        </a:spcAft>
                      </a:pPr>
                      <a:r>
                        <a:rPr lang="el-GR" sz="2400" dirty="0" smtClean="0"/>
                        <a:t>πρωτεΐνες</a:t>
                      </a:r>
                      <a:endParaRPr lang="el-GR" sz="1800" dirty="0">
                        <a:latin typeface="Arial"/>
                        <a:ea typeface="Times New Roman"/>
                        <a:cs typeface="Times New Roman"/>
                      </a:endParaRPr>
                    </a:p>
                  </a:txBody>
                  <a:tcPr marL="19050" marR="19050" marT="0" marB="0">
                    <a:lnL w="12700" cap="flat" cmpd="sng" algn="ctr">
                      <a:solidFill>
                        <a:schemeClr val="accent2">
                          <a:lumMod val="75000"/>
                        </a:schemeClr>
                      </a:solidFill>
                      <a:prstDash val="solid"/>
                      <a:round/>
                      <a:headEnd type="none" w="med" len="med"/>
                      <a:tailEnd type="none" w="med" len="med"/>
                    </a:lnL>
                  </a:tcPr>
                </a:tc>
              </a:tr>
              <a:tr h="411190">
                <a:tc>
                  <a:txBody>
                    <a:bodyPr/>
                    <a:lstStyle/>
                    <a:p>
                      <a:pPr algn="ctr">
                        <a:lnSpc>
                          <a:spcPct val="115000"/>
                        </a:lnSpc>
                        <a:spcAft>
                          <a:spcPts val="0"/>
                        </a:spcAft>
                      </a:pPr>
                      <a:r>
                        <a:rPr lang="el-GR" sz="2400" dirty="0"/>
                        <a:t>Πυρηνική διάμετρος</a:t>
                      </a:r>
                      <a:endParaRPr lang="el-GR" sz="1800" dirty="0">
                        <a:latin typeface="Arial"/>
                        <a:ea typeface="Times New Roman"/>
                        <a:cs typeface="Times New Roman"/>
                      </a:endParaRPr>
                    </a:p>
                  </a:txBody>
                  <a:tcPr marL="19050" marR="19050" marT="0" marB="0">
                    <a:lnR w="12700" cap="flat" cmpd="sng" algn="ctr">
                      <a:solidFill>
                        <a:schemeClr val="accent2">
                          <a:lumMod val="75000"/>
                        </a:schemeClr>
                      </a:solidFill>
                      <a:prstDash val="solid"/>
                      <a:round/>
                      <a:headEnd type="none" w="med" len="med"/>
                      <a:tailEnd type="none" w="med" len="med"/>
                    </a:lnR>
                  </a:tcPr>
                </a:tc>
                <a:tc>
                  <a:txBody>
                    <a:bodyPr/>
                    <a:lstStyle/>
                    <a:p>
                      <a:pPr algn="ctr">
                        <a:lnSpc>
                          <a:spcPct val="115000"/>
                        </a:lnSpc>
                        <a:spcAft>
                          <a:spcPts val="0"/>
                        </a:spcAft>
                      </a:pPr>
                      <a:r>
                        <a:rPr lang="el-GR" sz="2400" dirty="0"/>
                        <a:t>RNA</a:t>
                      </a:r>
                      <a:endParaRPr lang="el-GR" sz="1800" dirty="0">
                        <a:latin typeface="Arial"/>
                        <a:ea typeface="Times New Roman"/>
                        <a:cs typeface="Times New Roman"/>
                      </a:endParaRPr>
                    </a:p>
                  </a:txBody>
                  <a:tcPr marL="19050" marR="19050" marT="0" marB="0">
                    <a:lnL w="12700" cap="flat" cmpd="sng" algn="ctr">
                      <a:solidFill>
                        <a:schemeClr val="accent2">
                          <a:lumMod val="75000"/>
                        </a:schemeClr>
                      </a:solidFill>
                      <a:prstDash val="solid"/>
                      <a:round/>
                      <a:headEnd type="none" w="med" len="med"/>
                      <a:tailEnd type="none" w="med" len="med"/>
                    </a:lnL>
                  </a:tcPr>
                </a:tc>
              </a:tr>
              <a:tr h="411190">
                <a:tc>
                  <a:txBody>
                    <a:bodyPr/>
                    <a:lstStyle/>
                    <a:p>
                      <a:pPr algn="ctr">
                        <a:lnSpc>
                          <a:spcPct val="115000"/>
                        </a:lnSpc>
                        <a:spcAft>
                          <a:spcPts val="0"/>
                        </a:spcAft>
                      </a:pPr>
                      <a:r>
                        <a:rPr lang="el-GR" sz="2400" dirty="0"/>
                        <a:t>Εμβαδόν επιφάνειας</a:t>
                      </a:r>
                      <a:endParaRPr lang="el-GR" sz="1800" dirty="0">
                        <a:latin typeface="Arial"/>
                        <a:ea typeface="Times New Roman"/>
                        <a:cs typeface="Times New Roman"/>
                      </a:endParaRPr>
                    </a:p>
                  </a:txBody>
                  <a:tcPr marL="19050" marR="19050" marT="0" marB="0">
                    <a:lnR w="12700" cap="flat" cmpd="sng" algn="ctr">
                      <a:solidFill>
                        <a:schemeClr val="accent2">
                          <a:lumMod val="75000"/>
                        </a:schemeClr>
                      </a:solidFill>
                      <a:prstDash val="solid"/>
                      <a:round/>
                      <a:headEnd type="none" w="med" len="med"/>
                      <a:tailEnd type="none" w="med" len="med"/>
                    </a:lnR>
                  </a:tcPr>
                </a:tc>
                <a:tc>
                  <a:txBody>
                    <a:bodyPr/>
                    <a:lstStyle/>
                    <a:p>
                      <a:pPr algn="ctr">
                        <a:lnSpc>
                          <a:spcPct val="115000"/>
                        </a:lnSpc>
                        <a:spcAft>
                          <a:spcPts val="0"/>
                        </a:spcAft>
                      </a:pPr>
                      <a:r>
                        <a:rPr lang="el-GR" sz="2400" dirty="0"/>
                        <a:t>Oρμόνες</a:t>
                      </a:r>
                      <a:endParaRPr lang="el-GR" sz="1800" dirty="0">
                        <a:latin typeface="Arial"/>
                        <a:ea typeface="Times New Roman"/>
                        <a:cs typeface="Times New Roman"/>
                      </a:endParaRPr>
                    </a:p>
                  </a:txBody>
                  <a:tcPr marL="19050" marR="19050" marT="0" marB="0">
                    <a:lnL w="12700" cap="flat" cmpd="sng" algn="ctr">
                      <a:solidFill>
                        <a:schemeClr val="accent2">
                          <a:lumMod val="75000"/>
                        </a:schemeClr>
                      </a:solidFill>
                      <a:prstDash val="solid"/>
                      <a:round/>
                      <a:headEnd type="none" w="med" len="med"/>
                      <a:tailEnd type="none" w="med" len="med"/>
                    </a:lnL>
                  </a:tcPr>
                </a:tc>
              </a:tr>
              <a:tr h="411190">
                <a:tc>
                  <a:txBody>
                    <a:bodyPr/>
                    <a:lstStyle/>
                    <a:p>
                      <a:pPr algn="ctr">
                        <a:lnSpc>
                          <a:spcPct val="115000"/>
                        </a:lnSpc>
                        <a:spcAft>
                          <a:spcPts val="0"/>
                        </a:spcAft>
                      </a:pPr>
                      <a:r>
                        <a:rPr lang="el-GR" sz="2400" dirty="0"/>
                        <a:t>Όγκος</a:t>
                      </a:r>
                      <a:endParaRPr lang="el-GR" sz="1800" dirty="0">
                        <a:latin typeface="Arial"/>
                        <a:ea typeface="Times New Roman"/>
                        <a:cs typeface="Times New Roman"/>
                      </a:endParaRPr>
                    </a:p>
                  </a:txBody>
                  <a:tcPr marL="19050" marR="19050" marT="0" marB="0">
                    <a:lnR w="12700" cap="flat" cmpd="sng" algn="ctr">
                      <a:solidFill>
                        <a:schemeClr val="accent2">
                          <a:lumMod val="75000"/>
                        </a:schemeClr>
                      </a:solidFill>
                      <a:prstDash val="solid"/>
                      <a:round/>
                      <a:headEnd type="none" w="med" len="med"/>
                      <a:tailEnd type="none" w="med" len="med"/>
                    </a:lnR>
                  </a:tcPr>
                </a:tc>
                <a:tc>
                  <a:txBody>
                    <a:bodyPr/>
                    <a:lstStyle/>
                    <a:p>
                      <a:pPr algn="ctr">
                        <a:lnSpc>
                          <a:spcPct val="115000"/>
                        </a:lnSpc>
                        <a:spcAft>
                          <a:spcPts val="0"/>
                        </a:spcAft>
                      </a:pPr>
                      <a:r>
                        <a:rPr lang="el-GR" sz="2400" dirty="0"/>
                        <a:t>Αντιγόνα επιφανείας</a:t>
                      </a:r>
                      <a:endParaRPr lang="el-GR" sz="1800" dirty="0">
                        <a:latin typeface="Arial"/>
                        <a:ea typeface="Times New Roman"/>
                        <a:cs typeface="Times New Roman"/>
                      </a:endParaRPr>
                    </a:p>
                  </a:txBody>
                  <a:tcPr marL="19050" marR="19050" marT="0" marB="0">
                    <a:lnL w="12700" cap="flat" cmpd="sng" algn="ctr">
                      <a:solidFill>
                        <a:schemeClr val="accent2">
                          <a:lumMod val="75000"/>
                        </a:schemeClr>
                      </a:solidFill>
                      <a:prstDash val="solid"/>
                      <a:round/>
                      <a:headEnd type="none" w="med" len="med"/>
                      <a:tailEnd type="none" w="med" len="med"/>
                    </a:lnL>
                  </a:tcPr>
                </a:tc>
              </a:tr>
            </a:tbl>
          </a:graphicData>
        </a:graphic>
      </p:graphicFrame>
      <p:sp>
        <p:nvSpPr>
          <p:cNvPr id="5" name="Title 4"/>
          <p:cNvSpPr>
            <a:spLocks noGrp="1"/>
          </p:cNvSpPr>
          <p:nvPr>
            <p:ph type="title"/>
          </p:nvPr>
        </p:nvSpPr>
        <p:spPr/>
        <p:txBody>
          <a:bodyPr>
            <a:normAutofit/>
          </a:bodyPr>
          <a:lstStyle/>
          <a:p>
            <a:r>
              <a:rPr lang="el-GR" dirty="0">
                <a:solidFill>
                  <a:srgbClr val="820000"/>
                </a:solidFill>
              </a:rPr>
              <a:t>Τι είναι η κυτταρομετρία </a:t>
            </a:r>
            <a:r>
              <a:rPr lang="el-GR" dirty="0" smtClean="0">
                <a:solidFill>
                  <a:srgbClr val="820000"/>
                </a:solidFill>
              </a:rPr>
              <a:t>ροής</a:t>
            </a:r>
            <a:endParaRPr lang="el-GR" dirty="0">
              <a:solidFill>
                <a:srgbClr val="820000"/>
              </a:solidFill>
            </a:endParaRPr>
          </a:p>
        </p:txBody>
      </p:sp>
    </p:spTree>
    <p:extLst>
      <p:ext uri="{BB962C8B-B14F-4D97-AF65-F5344CB8AC3E}">
        <p14:creationId xmlns:p14="http://schemas.microsoft.com/office/powerpoint/2010/main" val="2071075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Φθορίζουσες χρωστικές για τη μέτρηση διαφόρων </a:t>
            </a:r>
            <a:r>
              <a:rPr lang="el-GR" dirty="0" smtClean="0"/>
              <a:t>συστατικών</a:t>
            </a:r>
            <a:endParaRPr lang="el-GR" dirty="0"/>
          </a:p>
        </p:txBody>
      </p:sp>
      <p:sp>
        <p:nvSpPr>
          <p:cNvPr id="4" name="Content Placeholder 3"/>
          <p:cNvSpPr>
            <a:spLocks noGrp="1"/>
          </p:cNvSpPr>
          <p:nvPr>
            <p:ph idx="1"/>
          </p:nvPr>
        </p:nvSpPr>
        <p:spPr/>
        <p:txBody>
          <a:bodyPr/>
          <a:lstStyle/>
          <a:p>
            <a:r>
              <a:rPr lang="el-GR" dirty="0" smtClean="0"/>
              <a:t>Πρωτεΐνες</a:t>
            </a:r>
            <a:r>
              <a:rPr lang="el-GR" dirty="0"/>
              <a:t>: </a:t>
            </a:r>
            <a:r>
              <a:rPr lang="en-US" dirty="0"/>
              <a:t>FITC, RE, </a:t>
            </a:r>
            <a:r>
              <a:rPr lang="el-GR" dirty="0"/>
              <a:t>ΤΜ</a:t>
            </a:r>
            <a:r>
              <a:rPr lang="en-US" dirty="0"/>
              <a:t>RITC, PerCP (Eridinin Chlorophyll Protein).</a:t>
            </a:r>
          </a:p>
          <a:p>
            <a:r>
              <a:rPr lang="el-GR" dirty="0" smtClean="0"/>
              <a:t>Νουκλεϊνικά </a:t>
            </a:r>
            <a:r>
              <a:rPr lang="el-GR" dirty="0"/>
              <a:t>οξέα: </a:t>
            </a:r>
            <a:r>
              <a:rPr lang="en-US" dirty="0"/>
              <a:t>PI (Propidium Iodile) </a:t>
            </a:r>
          </a:p>
          <a:p>
            <a:pPr marL="3502025" indent="0">
              <a:buNone/>
            </a:pPr>
            <a:r>
              <a:rPr lang="en-US" dirty="0" smtClean="0"/>
              <a:t>EB </a:t>
            </a:r>
            <a:r>
              <a:rPr lang="en-US" dirty="0"/>
              <a:t>(Ethidium Bromide)</a:t>
            </a:r>
          </a:p>
          <a:p>
            <a:pPr marL="3502025" indent="0">
              <a:buNone/>
            </a:pPr>
            <a:r>
              <a:rPr lang="en-US" dirty="0" smtClean="0"/>
              <a:t>AO </a:t>
            </a:r>
            <a:r>
              <a:rPr lang="en-US" dirty="0"/>
              <a:t>(Acridine Orange).</a:t>
            </a:r>
          </a:p>
          <a:p>
            <a:r>
              <a:rPr lang="el-GR" dirty="0" smtClean="0"/>
              <a:t>Φορτίο </a:t>
            </a:r>
            <a:r>
              <a:rPr lang="el-GR" dirty="0"/>
              <a:t>κυτταρικής μεμβράνης: </a:t>
            </a:r>
            <a:r>
              <a:rPr lang="en-US" dirty="0"/>
              <a:t>diOC5.</a:t>
            </a:r>
          </a:p>
          <a:p>
            <a:r>
              <a:rPr lang="el-GR" dirty="0" smtClean="0"/>
              <a:t>Λιπίδια</a:t>
            </a:r>
            <a:r>
              <a:rPr lang="el-GR" dirty="0"/>
              <a:t>: </a:t>
            </a:r>
            <a:r>
              <a:rPr lang="en-US" dirty="0"/>
              <a:t>Nile Red.</a:t>
            </a:r>
          </a:p>
          <a:p>
            <a:r>
              <a:rPr lang="el-GR" dirty="0" smtClean="0"/>
              <a:t>Συγκέντρωση </a:t>
            </a:r>
            <a:r>
              <a:rPr lang="el-GR" dirty="0"/>
              <a:t>ιόντων </a:t>
            </a:r>
            <a:r>
              <a:rPr lang="en-US" dirty="0"/>
              <a:t>Ca+2: indo-1</a:t>
            </a:r>
          </a:p>
          <a:p>
            <a:endParaRPr lang="el-GR" dirty="0"/>
          </a:p>
        </p:txBody>
      </p:sp>
    </p:spTree>
    <p:extLst>
      <p:ext uri="{BB962C8B-B14F-4D97-AF65-F5344CB8AC3E}">
        <p14:creationId xmlns:p14="http://schemas.microsoft.com/office/powerpoint/2010/main" val="813407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google.gr/url?source=imglanding&amp;ct=img&amp;q=http://wiki-images.enotes.com/thumb/c/c7/Picoplancton_cytometrie.jpg/400px-Picoplancton_cytometrie.jpg&amp;sa=X&amp;ei=ajrFT6qJKJDrObbojOUJ&amp;ved=0CAsQ8wc49wE&amp;usg=AFQjCNGnuDQBO3FYrZEpaHfxpNUmprTECg"/>
          <p:cNvPicPr>
            <a:picLocks noChangeAspect="1" noChangeArrowheads="1"/>
          </p:cNvPicPr>
          <p:nvPr/>
        </p:nvPicPr>
        <p:blipFill>
          <a:blip r:embed="rId2" cstate="print"/>
          <a:srcRect/>
          <a:stretch>
            <a:fillRect/>
          </a:stretch>
        </p:blipFill>
        <p:spPr bwMode="auto">
          <a:xfrm>
            <a:off x="1394775" y="1556792"/>
            <a:ext cx="6354451" cy="4495776"/>
          </a:xfrm>
          <a:prstGeom prst="rect">
            <a:avLst/>
          </a:prstGeom>
          <a:noFill/>
        </p:spPr>
      </p:pic>
      <p:sp>
        <p:nvSpPr>
          <p:cNvPr id="2" name="Title 1"/>
          <p:cNvSpPr>
            <a:spLocks noGrp="1"/>
          </p:cNvSpPr>
          <p:nvPr>
            <p:ph type="title"/>
          </p:nvPr>
        </p:nvSpPr>
        <p:spPr/>
        <p:txBody>
          <a:bodyPr>
            <a:normAutofit fontScale="90000"/>
          </a:bodyPr>
          <a:lstStyle/>
          <a:p>
            <a:r>
              <a:rPr lang="el-GR" dirty="0">
                <a:solidFill>
                  <a:srgbClr val="820000"/>
                </a:solidFill>
              </a:rPr>
              <a:t>Απεικονίσεις αποτελεσμάτων στη κυτταρομετρία </a:t>
            </a:r>
            <a:r>
              <a:rPr lang="el-GR" dirty="0" smtClean="0">
                <a:solidFill>
                  <a:srgbClr val="820000"/>
                </a:solidFill>
              </a:rPr>
              <a:t>ροής</a:t>
            </a:r>
            <a:endParaRPr lang="el-GR" dirty="0">
              <a:solidFill>
                <a:srgbClr val="820000"/>
              </a:solidFill>
            </a:endParaRPr>
          </a:p>
        </p:txBody>
      </p:sp>
    </p:spTree>
    <p:extLst>
      <p:ext uri="{BB962C8B-B14F-4D97-AF65-F5344CB8AC3E}">
        <p14:creationId xmlns:p14="http://schemas.microsoft.com/office/powerpoint/2010/main" val="2626967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pk\SkyDrive\Lessons\TEI - Anosology - Laboratory\Εικόνες\Κυτταρομετρία ροής (3).JPG"/>
          <p:cNvPicPr>
            <a:picLocks noChangeAspect="1" noChangeArrowheads="1"/>
          </p:cNvPicPr>
          <p:nvPr/>
        </p:nvPicPr>
        <p:blipFill>
          <a:blip r:embed="rId2" cstate="print"/>
          <a:srcRect/>
          <a:stretch>
            <a:fillRect/>
          </a:stretch>
        </p:blipFill>
        <p:spPr bwMode="auto">
          <a:xfrm>
            <a:off x="1691680" y="1340769"/>
            <a:ext cx="5616624" cy="4629086"/>
          </a:xfrm>
          <a:prstGeom prst="rect">
            <a:avLst/>
          </a:prstGeom>
          <a:noFill/>
        </p:spPr>
      </p:pic>
      <p:sp>
        <p:nvSpPr>
          <p:cNvPr id="2" name="Title 1"/>
          <p:cNvSpPr>
            <a:spLocks noGrp="1"/>
          </p:cNvSpPr>
          <p:nvPr>
            <p:ph type="title"/>
          </p:nvPr>
        </p:nvSpPr>
        <p:spPr/>
        <p:txBody>
          <a:bodyPr>
            <a:normAutofit fontScale="90000"/>
          </a:bodyPr>
          <a:lstStyle/>
          <a:p>
            <a:r>
              <a:rPr lang="el-GR" dirty="0" smtClean="0">
                <a:solidFill>
                  <a:srgbClr val="820000"/>
                </a:solidFill>
              </a:rPr>
              <a:t>Απεικόνιση αποτελεσμάτων κυτταρομετρίας ροής</a:t>
            </a:r>
            <a:endParaRPr lang="el-GR" dirty="0">
              <a:solidFill>
                <a:srgbClr val="820000"/>
              </a:solidFill>
            </a:endParaRPr>
          </a:p>
        </p:txBody>
      </p:sp>
    </p:spTree>
    <p:extLst>
      <p:ext uri="{BB962C8B-B14F-4D97-AF65-F5344CB8AC3E}">
        <p14:creationId xmlns:p14="http://schemas.microsoft.com/office/powerpoint/2010/main" val="2667254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30721" name="Object 1"/>
          <p:cNvGraphicFramePr>
            <a:graphicFrameLocks noChangeAspect="1"/>
          </p:cNvGraphicFramePr>
          <p:nvPr>
            <p:extLst>
              <p:ext uri="{D42A27DB-BD31-4B8C-83A1-F6EECF244321}">
                <p14:modId xmlns:p14="http://schemas.microsoft.com/office/powerpoint/2010/main" val="838229929"/>
              </p:ext>
            </p:extLst>
          </p:nvPr>
        </p:nvGraphicFramePr>
        <p:xfrm>
          <a:off x="1817587" y="1772816"/>
          <a:ext cx="5508827" cy="3816424"/>
        </p:xfrm>
        <a:graphic>
          <a:graphicData uri="http://schemas.openxmlformats.org/presentationml/2006/ole">
            <mc:AlternateContent xmlns:mc="http://schemas.openxmlformats.org/markup-compatibility/2006">
              <mc:Choice xmlns:v="urn:schemas-microsoft-com:vml" Requires="v">
                <p:oleObj spid="_x0000_s2061" name="Εικόνα bitmap" r:id="rId3" imgW="5934903" imgH="4361905" progId="PBrush">
                  <p:embed/>
                </p:oleObj>
              </mc:Choice>
              <mc:Fallback>
                <p:oleObj name="Εικόνα bitmap" r:id="rId3" imgW="5934903" imgH="4361905" progId="PBrush">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587" y="1772816"/>
                        <a:ext cx="5508827" cy="38164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 TextBox"/>
          <p:cNvSpPr txBox="1"/>
          <p:nvPr/>
        </p:nvSpPr>
        <p:spPr>
          <a:xfrm>
            <a:off x="1475656" y="5445224"/>
            <a:ext cx="6192688" cy="400110"/>
          </a:xfrm>
          <a:prstGeom prst="rect">
            <a:avLst/>
          </a:prstGeom>
          <a:noFill/>
        </p:spPr>
        <p:txBody>
          <a:bodyPr wrap="square" rtlCol="0">
            <a:spAutoFit/>
          </a:bodyPr>
          <a:lstStyle/>
          <a:p>
            <a:pPr algn="ctr"/>
            <a:r>
              <a:rPr lang="el-GR" sz="2000" dirty="0" smtClean="0">
                <a:latin typeface="+mn-lt"/>
              </a:rPr>
              <a:t>Χρησιμοποιείται όταν υπάρχουν δύο μέθοδοι μέτρησης</a:t>
            </a:r>
            <a:endParaRPr lang="el-GR" sz="2000" dirty="0">
              <a:latin typeface="+mn-lt"/>
            </a:endParaRPr>
          </a:p>
        </p:txBody>
      </p:sp>
      <p:sp>
        <p:nvSpPr>
          <p:cNvPr id="2" name="Title 1"/>
          <p:cNvSpPr>
            <a:spLocks noGrp="1"/>
          </p:cNvSpPr>
          <p:nvPr>
            <p:ph type="title"/>
          </p:nvPr>
        </p:nvSpPr>
        <p:spPr/>
        <p:txBody>
          <a:bodyPr>
            <a:normAutofit fontScale="90000"/>
          </a:bodyPr>
          <a:lstStyle/>
          <a:p>
            <a:r>
              <a:rPr lang="el-GR" dirty="0">
                <a:solidFill>
                  <a:srgbClr val="820000"/>
                </a:solidFill>
              </a:rPr>
              <a:t>Ισομετρικό διάγραμμα (</a:t>
            </a:r>
            <a:r>
              <a:rPr lang="en-US" dirty="0">
                <a:solidFill>
                  <a:srgbClr val="820000"/>
                </a:solidFill>
              </a:rPr>
              <a:t>isometric plot) </a:t>
            </a:r>
            <a:endParaRPr lang="el-GR" dirty="0">
              <a:solidFill>
                <a:srgbClr val="820000"/>
              </a:solidFill>
            </a:endParaRPr>
          </a:p>
        </p:txBody>
      </p:sp>
    </p:spTree>
    <p:extLst>
      <p:ext uri="{BB962C8B-B14F-4D97-AF65-F5344CB8AC3E}">
        <p14:creationId xmlns:p14="http://schemas.microsoft.com/office/powerpoint/2010/main" val="2955811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rotWithShape="1">
          <a:blip r:embed="rId2" cstate="print"/>
          <a:srcRect b="6216"/>
          <a:stretch/>
        </p:blipFill>
        <p:spPr bwMode="auto">
          <a:xfrm>
            <a:off x="4580094" y="3775775"/>
            <a:ext cx="3284984" cy="3080813"/>
          </a:xfrm>
          <a:prstGeom prst="rect">
            <a:avLst/>
          </a:prstGeom>
          <a:noFill/>
          <a:ln w="9525">
            <a:noFill/>
            <a:miter lim="800000"/>
            <a:headEnd/>
            <a:tailEnd/>
          </a:ln>
          <a:effectLst/>
        </p:spPr>
      </p:pic>
      <p:pic>
        <p:nvPicPr>
          <p:cNvPr id="3" name="Picture 3"/>
          <p:cNvPicPr>
            <a:picLocks noChangeAspect="1" noChangeArrowheads="1"/>
          </p:cNvPicPr>
          <p:nvPr/>
        </p:nvPicPr>
        <p:blipFill rotWithShape="1">
          <a:blip r:embed="rId3" cstate="print"/>
          <a:srcRect b="5255"/>
          <a:stretch/>
        </p:blipFill>
        <p:spPr bwMode="auto">
          <a:xfrm>
            <a:off x="4508086" y="637253"/>
            <a:ext cx="3429000" cy="3248832"/>
          </a:xfrm>
          <a:prstGeom prst="rect">
            <a:avLst/>
          </a:prstGeom>
          <a:noFill/>
          <a:ln w="9525">
            <a:noFill/>
            <a:miter lim="800000"/>
            <a:headEnd/>
            <a:tailEnd/>
          </a:ln>
          <a:effectLst/>
        </p:spPr>
      </p:pic>
      <p:pic>
        <p:nvPicPr>
          <p:cNvPr id="4" name="Picture 2"/>
          <p:cNvPicPr>
            <a:picLocks noChangeAspect="1" noChangeArrowheads="1"/>
          </p:cNvPicPr>
          <p:nvPr/>
        </p:nvPicPr>
        <p:blipFill rotWithShape="1">
          <a:blip r:embed="rId4" cstate="print"/>
          <a:srcRect b="5774"/>
          <a:stretch/>
        </p:blipFill>
        <p:spPr bwMode="auto">
          <a:xfrm>
            <a:off x="1189294" y="3872573"/>
            <a:ext cx="3240360" cy="2985427"/>
          </a:xfrm>
          <a:prstGeom prst="rect">
            <a:avLst/>
          </a:prstGeom>
          <a:noFill/>
          <a:ln w="9525">
            <a:noFill/>
            <a:miter lim="800000"/>
            <a:headEnd/>
            <a:tailEnd/>
          </a:ln>
          <a:effectLst/>
        </p:spPr>
      </p:pic>
      <p:pic>
        <p:nvPicPr>
          <p:cNvPr id="5" name="Picture 2"/>
          <p:cNvPicPr>
            <a:picLocks noChangeAspect="1" noChangeArrowheads="1"/>
          </p:cNvPicPr>
          <p:nvPr/>
        </p:nvPicPr>
        <p:blipFill rotWithShape="1">
          <a:blip r:embed="rId5" cstate="print"/>
          <a:srcRect b="4560"/>
          <a:stretch/>
        </p:blipFill>
        <p:spPr bwMode="auto">
          <a:xfrm>
            <a:off x="770094" y="548680"/>
            <a:ext cx="3810000" cy="3636289"/>
          </a:xfrm>
          <a:prstGeom prst="rect">
            <a:avLst/>
          </a:prstGeom>
          <a:noFill/>
          <a:ln w="9525">
            <a:noFill/>
            <a:miter lim="800000"/>
            <a:headEnd/>
            <a:tailEnd/>
          </a:ln>
          <a:effectLst/>
        </p:spPr>
      </p:pic>
      <p:sp>
        <p:nvSpPr>
          <p:cNvPr id="6" name="Title 5"/>
          <p:cNvSpPr>
            <a:spLocks noGrp="1"/>
          </p:cNvSpPr>
          <p:nvPr>
            <p:ph type="title"/>
          </p:nvPr>
        </p:nvSpPr>
        <p:spPr/>
        <p:txBody>
          <a:bodyPr/>
          <a:lstStyle/>
          <a:p>
            <a:r>
              <a:rPr lang="el-GR" dirty="0" smtClean="0">
                <a:solidFill>
                  <a:srgbClr val="820000"/>
                </a:solidFill>
              </a:rPr>
              <a:t>Αποτελέσματα κυτταρομετρίας ροής</a:t>
            </a:r>
            <a:endParaRPr lang="el-GR" dirty="0">
              <a:solidFill>
                <a:srgbClr val="820000"/>
              </a:solidFill>
            </a:endParaRPr>
          </a:p>
        </p:txBody>
      </p:sp>
    </p:spTree>
    <p:extLst>
      <p:ext uri="{BB962C8B-B14F-4D97-AF65-F5344CB8AC3E}">
        <p14:creationId xmlns:p14="http://schemas.microsoft.com/office/powerpoint/2010/main" val="2184804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36865" name="Object 1"/>
          <p:cNvGraphicFramePr>
            <a:graphicFrameLocks noChangeAspect="1"/>
          </p:cNvGraphicFramePr>
          <p:nvPr>
            <p:extLst>
              <p:ext uri="{D42A27DB-BD31-4B8C-83A1-F6EECF244321}">
                <p14:modId xmlns:p14="http://schemas.microsoft.com/office/powerpoint/2010/main" val="460564254"/>
              </p:ext>
            </p:extLst>
          </p:nvPr>
        </p:nvGraphicFramePr>
        <p:xfrm>
          <a:off x="1979712" y="1916832"/>
          <a:ext cx="6574402" cy="3096344"/>
        </p:xfrm>
        <a:graphic>
          <a:graphicData uri="http://schemas.openxmlformats.org/presentationml/2006/ole">
            <mc:AlternateContent xmlns:mc="http://schemas.openxmlformats.org/markup-compatibility/2006">
              <mc:Choice xmlns:v="urn:schemas-microsoft-com:vml" Requires="v">
                <p:oleObj spid="_x0000_s3085" name="Bitmap Image" r:id="rId3" imgW="4277322" imgH="2066667" progId="PBrush">
                  <p:embed/>
                </p:oleObj>
              </mc:Choice>
              <mc:Fallback>
                <p:oleObj name="Bitmap Image" r:id="rId3" imgW="4277322" imgH="2066667" progId="PBrush">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916832"/>
                        <a:ext cx="6574402" cy="30963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4 - TextBox"/>
          <p:cNvSpPr txBox="1"/>
          <p:nvPr/>
        </p:nvSpPr>
        <p:spPr>
          <a:xfrm>
            <a:off x="1475656" y="5373216"/>
            <a:ext cx="6192688" cy="400110"/>
          </a:xfrm>
          <a:prstGeom prst="rect">
            <a:avLst/>
          </a:prstGeom>
          <a:noFill/>
        </p:spPr>
        <p:txBody>
          <a:bodyPr wrap="square" rtlCol="0">
            <a:spAutoFit/>
          </a:bodyPr>
          <a:lstStyle/>
          <a:p>
            <a:pPr algn="ctr"/>
            <a:r>
              <a:rPr lang="el-GR" sz="2000" dirty="0" smtClean="0">
                <a:latin typeface="+mj-lt"/>
              </a:rPr>
              <a:t>Εμφανίζεται όταν συνυπάρχουν πολλοί τρόποι μέτρησης</a:t>
            </a:r>
            <a:endParaRPr lang="el-GR" sz="2000" dirty="0">
              <a:latin typeface="+mj-lt"/>
            </a:endParaRPr>
          </a:p>
        </p:txBody>
      </p:sp>
      <p:sp>
        <p:nvSpPr>
          <p:cNvPr id="2" name="Title 1"/>
          <p:cNvSpPr>
            <a:spLocks noGrp="1"/>
          </p:cNvSpPr>
          <p:nvPr>
            <p:ph type="title"/>
          </p:nvPr>
        </p:nvSpPr>
        <p:spPr/>
        <p:txBody>
          <a:bodyPr>
            <a:normAutofit/>
          </a:bodyPr>
          <a:lstStyle/>
          <a:p>
            <a:r>
              <a:rPr lang="el-GR" dirty="0">
                <a:solidFill>
                  <a:srgbClr val="820000"/>
                </a:solidFill>
              </a:rPr>
              <a:t>Πολύεδρο διάγραμμα – </a:t>
            </a:r>
            <a:r>
              <a:rPr lang="en-US" dirty="0">
                <a:solidFill>
                  <a:srgbClr val="820000"/>
                </a:solidFill>
              </a:rPr>
              <a:t>Diamond </a:t>
            </a:r>
            <a:r>
              <a:rPr lang="en-US" dirty="0" smtClean="0">
                <a:solidFill>
                  <a:srgbClr val="820000"/>
                </a:solidFill>
              </a:rPr>
              <a:t>plot</a:t>
            </a:r>
            <a:endParaRPr lang="el-GR" dirty="0">
              <a:solidFill>
                <a:srgbClr val="820000"/>
              </a:solidFill>
            </a:endParaRPr>
          </a:p>
        </p:txBody>
      </p:sp>
    </p:spTree>
    <p:extLst>
      <p:ext uri="{BB962C8B-B14F-4D97-AF65-F5344CB8AC3E}">
        <p14:creationId xmlns:p14="http://schemas.microsoft.com/office/powerpoint/2010/main" val="707427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2" cstate="print"/>
          <a:srcRect/>
          <a:stretch>
            <a:fillRect/>
          </a:stretch>
        </p:blipFill>
        <p:spPr bwMode="auto">
          <a:xfrm>
            <a:off x="755576" y="1412776"/>
            <a:ext cx="7632848" cy="4212041"/>
          </a:xfrm>
          <a:prstGeom prst="rect">
            <a:avLst/>
          </a:prstGeom>
          <a:noFill/>
        </p:spPr>
      </p:pic>
      <p:sp>
        <p:nvSpPr>
          <p:cNvPr id="2" name="Title 1"/>
          <p:cNvSpPr>
            <a:spLocks noGrp="1"/>
          </p:cNvSpPr>
          <p:nvPr>
            <p:ph type="title"/>
          </p:nvPr>
        </p:nvSpPr>
        <p:spPr/>
        <p:txBody>
          <a:bodyPr>
            <a:normAutofit fontScale="90000"/>
          </a:bodyPr>
          <a:lstStyle/>
          <a:p>
            <a:r>
              <a:rPr lang="el-GR" dirty="0">
                <a:solidFill>
                  <a:srgbClr val="820000"/>
                </a:solidFill>
              </a:rPr>
              <a:t>Μετατροπή τρισδιάστατου σε δισδιάστατο διάγραμμα </a:t>
            </a:r>
          </a:p>
        </p:txBody>
      </p:sp>
    </p:spTree>
    <p:extLst>
      <p:ext uri="{BB962C8B-B14F-4D97-AF65-F5344CB8AC3E}">
        <p14:creationId xmlns:p14="http://schemas.microsoft.com/office/powerpoint/2010/main" val="1023082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539552" y="1746299"/>
            <a:ext cx="5256584" cy="3627661"/>
          </a:xfrm>
          <a:prstGeom prst="rect">
            <a:avLst/>
          </a:prstGeom>
          <a:noFill/>
          <a:ln w="9525">
            <a:noFill/>
            <a:miter lim="800000"/>
            <a:headEnd/>
            <a:tailEnd/>
          </a:ln>
        </p:spPr>
      </p:pic>
      <p:pic>
        <p:nvPicPr>
          <p:cNvPr id="76802" name="Picture 2"/>
          <p:cNvPicPr>
            <a:picLocks noChangeAspect="1" noChangeArrowheads="1"/>
          </p:cNvPicPr>
          <p:nvPr/>
        </p:nvPicPr>
        <p:blipFill rotWithShape="1">
          <a:blip r:embed="rId3" cstate="print"/>
          <a:srcRect l="10223" r="19536"/>
          <a:stretch/>
        </p:blipFill>
        <p:spPr bwMode="auto">
          <a:xfrm>
            <a:off x="5207431" y="2257860"/>
            <a:ext cx="3363132" cy="3097088"/>
          </a:xfrm>
          <a:prstGeom prst="rect">
            <a:avLst/>
          </a:prstGeom>
          <a:noFill/>
        </p:spPr>
      </p:pic>
      <p:sp>
        <p:nvSpPr>
          <p:cNvPr id="5" name="4 - TextBox"/>
          <p:cNvSpPr txBox="1"/>
          <p:nvPr/>
        </p:nvSpPr>
        <p:spPr>
          <a:xfrm>
            <a:off x="1043608" y="5415737"/>
            <a:ext cx="7848872" cy="461665"/>
          </a:xfrm>
          <a:prstGeom prst="rect">
            <a:avLst/>
          </a:prstGeom>
          <a:noFill/>
        </p:spPr>
        <p:txBody>
          <a:bodyPr wrap="square" rtlCol="0">
            <a:spAutoFit/>
          </a:bodyPr>
          <a:lstStyle/>
          <a:p>
            <a:r>
              <a:rPr lang="el-GR" sz="2400" dirty="0" smtClean="0">
                <a:latin typeface="+mj-lt"/>
              </a:rPr>
              <a:t>     Ιστόγραμμα μιας μεθόδου        -       τριών μεθόδων </a:t>
            </a:r>
            <a:endParaRPr lang="el-GR" sz="2400" dirty="0">
              <a:latin typeface="+mj-lt"/>
            </a:endParaRPr>
          </a:p>
        </p:txBody>
      </p:sp>
      <p:sp>
        <p:nvSpPr>
          <p:cNvPr id="2" name="Title 1"/>
          <p:cNvSpPr>
            <a:spLocks noGrp="1"/>
          </p:cNvSpPr>
          <p:nvPr>
            <p:ph type="title"/>
          </p:nvPr>
        </p:nvSpPr>
        <p:spPr/>
        <p:txBody>
          <a:bodyPr>
            <a:normAutofit/>
          </a:bodyPr>
          <a:lstStyle/>
          <a:p>
            <a:r>
              <a:rPr lang="el-GR" dirty="0">
                <a:solidFill>
                  <a:srgbClr val="820000"/>
                </a:solidFill>
              </a:rPr>
              <a:t>Ιστόγραμμα έντασης </a:t>
            </a:r>
            <a:r>
              <a:rPr lang="el-GR" dirty="0" smtClean="0">
                <a:solidFill>
                  <a:srgbClr val="820000"/>
                </a:solidFill>
              </a:rPr>
              <a:t>φθορισμού</a:t>
            </a:r>
            <a:endParaRPr lang="el-GR" dirty="0">
              <a:solidFill>
                <a:srgbClr val="820000"/>
              </a:solidFill>
            </a:endParaRPr>
          </a:p>
        </p:txBody>
      </p:sp>
    </p:spTree>
    <p:extLst>
      <p:ext uri="{BB962C8B-B14F-4D97-AF65-F5344CB8AC3E}">
        <p14:creationId xmlns:p14="http://schemas.microsoft.com/office/powerpoint/2010/main" val="253740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827584" y="1556792"/>
            <a:ext cx="3810000" cy="3810000"/>
          </a:xfrm>
          <a:prstGeom prst="rect">
            <a:avLst/>
          </a:prstGeom>
          <a:noFill/>
          <a:ln w="9525">
            <a:noFill/>
            <a:miter lim="800000"/>
            <a:headEnd/>
            <a:tailEnd/>
          </a:ln>
          <a:effectLst/>
        </p:spPr>
      </p:pic>
      <p:pic>
        <p:nvPicPr>
          <p:cNvPr id="3" name="Picture 4"/>
          <p:cNvPicPr>
            <a:picLocks noChangeAspect="1" noChangeArrowheads="1"/>
          </p:cNvPicPr>
          <p:nvPr/>
        </p:nvPicPr>
        <p:blipFill>
          <a:blip r:embed="rId3" cstate="print"/>
          <a:srcRect/>
          <a:stretch>
            <a:fillRect/>
          </a:stretch>
        </p:blipFill>
        <p:spPr bwMode="auto">
          <a:xfrm>
            <a:off x="4572000" y="1556792"/>
            <a:ext cx="3810000" cy="3810000"/>
          </a:xfrm>
          <a:prstGeom prst="rect">
            <a:avLst/>
          </a:prstGeom>
          <a:noFill/>
          <a:ln w="9525">
            <a:noFill/>
            <a:miter lim="800000"/>
            <a:headEnd/>
            <a:tailEnd/>
          </a:ln>
          <a:effectLst/>
        </p:spPr>
      </p:pic>
      <p:sp>
        <p:nvSpPr>
          <p:cNvPr id="5" name="Title 4"/>
          <p:cNvSpPr>
            <a:spLocks noGrp="1"/>
          </p:cNvSpPr>
          <p:nvPr>
            <p:ph type="title"/>
          </p:nvPr>
        </p:nvSpPr>
        <p:spPr/>
        <p:txBody>
          <a:bodyPr>
            <a:normAutofit fontScale="90000"/>
          </a:bodyPr>
          <a:lstStyle/>
          <a:p>
            <a:r>
              <a:rPr lang="el-GR" dirty="0">
                <a:solidFill>
                  <a:srgbClr val="820000"/>
                </a:solidFill>
              </a:rPr>
              <a:t>Πραγματικά ιστογράμματα ποσοτικής μέτρησης </a:t>
            </a:r>
            <a:r>
              <a:rPr lang="el-GR" dirty="0" smtClean="0">
                <a:solidFill>
                  <a:srgbClr val="820000"/>
                </a:solidFill>
              </a:rPr>
              <a:t>πληθυσμών</a:t>
            </a:r>
            <a:endParaRPr lang="el-GR" dirty="0">
              <a:solidFill>
                <a:srgbClr val="820000"/>
              </a:solidFill>
            </a:endParaRPr>
          </a:p>
        </p:txBody>
      </p:sp>
    </p:spTree>
    <p:extLst>
      <p:ext uri="{BB962C8B-B14F-4D97-AF65-F5344CB8AC3E}">
        <p14:creationId xmlns:p14="http://schemas.microsoft.com/office/powerpoint/2010/main" val="373284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683568" y="1628800"/>
            <a:ext cx="3810000" cy="3810000"/>
          </a:xfrm>
          <a:prstGeom prst="rect">
            <a:avLst/>
          </a:prstGeom>
          <a:noFill/>
          <a:ln w="9525">
            <a:noFill/>
            <a:miter lim="800000"/>
            <a:headEnd/>
            <a:tailEnd/>
          </a:ln>
          <a:effectLst/>
        </p:spPr>
      </p:pic>
      <p:pic>
        <p:nvPicPr>
          <p:cNvPr id="3" name="2 - Εικόνα"/>
          <p:cNvPicPr/>
          <p:nvPr/>
        </p:nvPicPr>
        <p:blipFill>
          <a:blip r:embed="rId3" cstate="print"/>
          <a:srcRect/>
          <a:stretch>
            <a:fillRect/>
          </a:stretch>
        </p:blipFill>
        <p:spPr bwMode="auto">
          <a:xfrm>
            <a:off x="4644008" y="1628800"/>
            <a:ext cx="3810000" cy="3810000"/>
          </a:xfrm>
          <a:prstGeom prst="rect">
            <a:avLst/>
          </a:prstGeom>
          <a:noFill/>
          <a:ln w="9525">
            <a:noFill/>
            <a:miter lim="800000"/>
            <a:headEnd/>
            <a:tailEnd/>
          </a:ln>
          <a:effectLst/>
        </p:spPr>
      </p:pic>
      <p:sp>
        <p:nvSpPr>
          <p:cNvPr id="5" name="4 - TextBox"/>
          <p:cNvSpPr txBox="1"/>
          <p:nvPr/>
        </p:nvSpPr>
        <p:spPr>
          <a:xfrm>
            <a:off x="755576" y="5445224"/>
            <a:ext cx="7488832" cy="707886"/>
          </a:xfrm>
          <a:prstGeom prst="rect">
            <a:avLst/>
          </a:prstGeom>
          <a:noFill/>
        </p:spPr>
        <p:txBody>
          <a:bodyPr wrap="square" rtlCol="0">
            <a:spAutoFit/>
          </a:bodyPr>
          <a:lstStyle/>
          <a:p>
            <a:pPr algn="ctr"/>
            <a:r>
              <a:rPr lang="el-GR" sz="2000" dirty="0" smtClean="0">
                <a:latin typeface="+mj-lt"/>
              </a:rPr>
              <a:t>Πραγματοποιείται με μπίλιες (συγκεκριμένου αριθμού) </a:t>
            </a:r>
          </a:p>
          <a:p>
            <a:pPr algn="ctr"/>
            <a:r>
              <a:rPr lang="el-GR" sz="2000" dirty="0" smtClean="0">
                <a:latin typeface="+mj-lt"/>
              </a:rPr>
              <a:t>μαρκαρισμένες με χρωστικές</a:t>
            </a:r>
            <a:endParaRPr lang="el-GR" sz="2000" dirty="0">
              <a:latin typeface="+mj-lt"/>
            </a:endParaRPr>
          </a:p>
        </p:txBody>
      </p:sp>
      <p:sp>
        <p:nvSpPr>
          <p:cNvPr id="6" name="Title 5"/>
          <p:cNvSpPr>
            <a:spLocks noGrp="1"/>
          </p:cNvSpPr>
          <p:nvPr>
            <p:ph type="title"/>
          </p:nvPr>
        </p:nvSpPr>
        <p:spPr/>
        <p:txBody>
          <a:bodyPr>
            <a:normAutofit fontScale="90000"/>
          </a:bodyPr>
          <a:lstStyle/>
          <a:p>
            <a:r>
              <a:rPr lang="el-GR" dirty="0">
                <a:solidFill>
                  <a:srgbClr val="820000"/>
                </a:solidFill>
              </a:rPr>
              <a:t>Βαθμονόμηση κυτταρομετρητών </a:t>
            </a:r>
            <a:r>
              <a:rPr lang="el-GR" dirty="0" smtClean="0">
                <a:solidFill>
                  <a:srgbClr val="820000"/>
                </a:solidFill>
              </a:rPr>
              <a:t>ροής</a:t>
            </a:r>
            <a:endParaRPr lang="el-GR" dirty="0">
              <a:solidFill>
                <a:srgbClr val="820000"/>
              </a:solidFill>
            </a:endParaRPr>
          </a:p>
        </p:txBody>
      </p:sp>
    </p:spTree>
    <p:extLst>
      <p:ext uri="{BB962C8B-B14F-4D97-AF65-F5344CB8AC3E}">
        <p14:creationId xmlns:p14="http://schemas.microsoft.com/office/powerpoint/2010/main" val="3421897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Κατηγορίες κυτταρομετρίας </a:t>
            </a:r>
            <a:r>
              <a:rPr lang="el-GR" dirty="0" smtClean="0"/>
              <a:t>ροής</a:t>
            </a:r>
            <a:endParaRPr lang="el-GR" dirty="0"/>
          </a:p>
        </p:txBody>
      </p:sp>
      <p:sp>
        <p:nvSpPr>
          <p:cNvPr id="4" name="Content Placeholder 3"/>
          <p:cNvSpPr>
            <a:spLocks noGrp="1"/>
          </p:cNvSpPr>
          <p:nvPr>
            <p:ph idx="1"/>
          </p:nvPr>
        </p:nvSpPr>
        <p:spPr>
          <a:xfrm>
            <a:off x="457200" y="1196752"/>
            <a:ext cx="8229600" cy="5661248"/>
          </a:xfrm>
        </p:spPr>
        <p:txBody>
          <a:bodyPr>
            <a:noAutofit/>
          </a:bodyPr>
          <a:lstStyle/>
          <a:p>
            <a:r>
              <a:rPr lang="el-GR" sz="2400" b="1" dirty="0">
                <a:solidFill>
                  <a:srgbClr val="820000"/>
                </a:solidFill>
              </a:rPr>
              <a:t>Κυτταρομετρία ροής </a:t>
            </a:r>
            <a:r>
              <a:rPr lang="el-GR" sz="2400" dirty="0"/>
              <a:t>(flow cytarometry) </a:t>
            </a:r>
          </a:p>
          <a:p>
            <a:pPr marL="357188" indent="0">
              <a:buNone/>
            </a:pPr>
            <a:r>
              <a:rPr lang="el-GR" sz="2400" dirty="0"/>
              <a:t>Τα κύτταρα υπό μορφή εναιωρήματος, ρέουν ένα-ένα από  μία ευαίσθητη ηλεκτρονικά περιοχή, όπου γίνεται η μέτρηση τους με ρυθμό μερικές χιλιάδες το δευτερόλεπτο.</a:t>
            </a:r>
          </a:p>
          <a:p>
            <a:pPr>
              <a:spcBef>
                <a:spcPts val="1800"/>
              </a:spcBef>
            </a:pPr>
            <a:r>
              <a:rPr lang="el-GR" sz="2400" b="1" dirty="0" smtClean="0">
                <a:solidFill>
                  <a:srgbClr val="820000"/>
                </a:solidFill>
              </a:rPr>
              <a:t>Κυτταρομετρία </a:t>
            </a:r>
            <a:r>
              <a:rPr lang="el-GR" sz="2400" b="1" dirty="0">
                <a:solidFill>
                  <a:srgbClr val="820000"/>
                </a:solidFill>
              </a:rPr>
              <a:t>αναλύσεως εικόνας </a:t>
            </a:r>
            <a:r>
              <a:rPr lang="el-GR" sz="2400" dirty="0"/>
              <a:t>(image cytometry) </a:t>
            </a:r>
          </a:p>
          <a:p>
            <a:pPr marL="357188" indent="0">
              <a:buNone/>
            </a:pPr>
            <a:r>
              <a:rPr lang="el-GR" sz="2400" dirty="0"/>
              <a:t>Τα κύτταρα εμφανίζονται όπως στο πεδίο του οπτικού μικροσκοπίου, ακίνητα σε ένα επίχρισμα. </a:t>
            </a:r>
          </a:p>
          <a:p>
            <a:pPr>
              <a:spcBef>
                <a:spcPts val="1800"/>
              </a:spcBef>
            </a:pPr>
            <a:r>
              <a:rPr lang="el-GR" sz="2400" b="1" dirty="0" smtClean="0">
                <a:solidFill>
                  <a:srgbClr val="820000"/>
                </a:solidFill>
              </a:rPr>
              <a:t>Κυτταροδιαχωρισμός </a:t>
            </a:r>
            <a:r>
              <a:rPr lang="el-GR" sz="2400" b="1" dirty="0">
                <a:solidFill>
                  <a:srgbClr val="820000"/>
                </a:solidFill>
              </a:rPr>
              <a:t>ροής </a:t>
            </a:r>
            <a:r>
              <a:rPr lang="el-GR" sz="2400" dirty="0"/>
              <a:t>(flow sorting)</a:t>
            </a:r>
          </a:p>
          <a:p>
            <a:pPr marL="357188" indent="0">
              <a:buNone/>
            </a:pPr>
            <a:r>
              <a:rPr lang="el-GR" sz="2400" dirty="0"/>
              <a:t>Τα μεμονωμένα κύτταρο, οργανίδια κ.λ.π. που προσδιορίστηκαν από την κυτταρομετρία ροής απομονώνονται και απομακρύνονται χωριστά από τα υπόλοιπα. </a:t>
            </a:r>
          </a:p>
          <a:p>
            <a:endParaRPr lang="el-GR" sz="2400" dirty="0"/>
          </a:p>
        </p:txBody>
      </p:sp>
    </p:spTree>
    <p:extLst>
      <p:ext uri="{BB962C8B-B14F-4D97-AF65-F5344CB8AC3E}">
        <p14:creationId xmlns:p14="http://schemas.microsoft.com/office/powerpoint/2010/main" val="1077964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Πέτρος Καρκαλούσος 2014. Πέτρος Καρκαλούσος. «Ανοσολογία (Ε). Ενότητα 7: </a:t>
            </a:r>
            <a:r>
              <a:rPr lang="el-GR" sz="2000" dirty="0" smtClean="0"/>
              <a:t>Kυτταρομετρία».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810883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924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Που χρησιμοποιείται η κυτταρομετρία ροής</a:t>
            </a:r>
            <a:r>
              <a:rPr lang="el-GR" dirty="0" smtClean="0"/>
              <a:t>;</a:t>
            </a:r>
            <a:endParaRPr lang="el-GR" dirty="0"/>
          </a:p>
        </p:txBody>
      </p:sp>
      <p:sp>
        <p:nvSpPr>
          <p:cNvPr id="5" name="Content Placeholder 4"/>
          <p:cNvSpPr>
            <a:spLocks noGrp="1"/>
          </p:cNvSpPr>
          <p:nvPr>
            <p:ph idx="1"/>
          </p:nvPr>
        </p:nvSpPr>
        <p:spPr/>
        <p:txBody>
          <a:bodyPr>
            <a:noAutofit/>
          </a:bodyPr>
          <a:lstStyle/>
          <a:p>
            <a:pPr>
              <a:lnSpc>
                <a:spcPct val="140000"/>
              </a:lnSpc>
              <a:spcBef>
                <a:spcPts val="600"/>
              </a:spcBef>
              <a:spcAft>
                <a:spcPts val="600"/>
              </a:spcAft>
            </a:pPr>
            <a:r>
              <a:rPr lang="el-GR" sz="2400" dirty="0"/>
              <a:t>Στην</a:t>
            </a:r>
            <a:r>
              <a:rPr lang="el-GR" sz="2400" dirty="0">
                <a:solidFill>
                  <a:srgbClr val="C00000"/>
                </a:solidFill>
              </a:rPr>
              <a:t> </a:t>
            </a:r>
            <a:r>
              <a:rPr lang="el-GR" sz="2400" b="1" dirty="0">
                <a:solidFill>
                  <a:srgbClr val="820000"/>
                </a:solidFill>
              </a:rPr>
              <a:t>αιματολογία</a:t>
            </a:r>
            <a:r>
              <a:rPr lang="el-GR" sz="2400" dirty="0"/>
              <a:t>. Π.χ. προσδιορισμός λευχαιμιών.</a:t>
            </a:r>
          </a:p>
          <a:p>
            <a:pPr>
              <a:lnSpc>
                <a:spcPct val="140000"/>
              </a:lnSpc>
              <a:spcBef>
                <a:spcPts val="600"/>
              </a:spcBef>
              <a:spcAft>
                <a:spcPts val="600"/>
              </a:spcAft>
            </a:pPr>
            <a:r>
              <a:rPr lang="el-GR" sz="2400" dirty="0"/>
              <a:t>Στην </a:t>
            </a:r>
            <a:r>
              <a:rPr lang="el-GR" sz="2400" b="1" dirty="0">
                <a:solidFill>
                  <a:srgbClr val="820000"/>
                </a:solidFill>
              </a:rPr>
              <a:t>κυτταρολογία</a:t>
            </a:r>
            <a:r>
              <a:rPr lang="el-GR" sz="2400" dirty="0"/>
              <a:t>. Π.χ. προσδιορισμών κυττάρων και ιών όπως </a:t>
            </a:r>
            <a:r>
              <a:rPr lang="en-US" sz="2400" dirty="0"/>
              <a:t>HPV.</a:t>
            </a:r>
          </a:p>
          <a:p>
            <a:pPr>
              <a:lnSpc>
                <a:spcPct val="140000"/>
              </a:lnSpc>
              <a:spcBef>
                <a:spcPts val="600"/>
              </a:spcBef>
              <a:spcAft>
                <a:spcPts val="600"/>
              </a:spcAft>
            </a:pPr>
            <a:r>
              <a:rPr lang="el-GR" sz="2400" dirty="0"/>
              <a:t>Στην </a:t>
            </a:r>
            <a:r>
              <a:rPr lang="el-GR" sz="2400" b="1" dirty="0">
                <a:solidFill>
                  <a:srgbClr val="820000"/>
                </a:solidFill>
              </a:rPr>
              <a:t>ιολογία</a:t>
            </a:r>
            <a:r>
              <a:rPr lang="el-GR" sz="2400" dirty="0"/>
              <a:t>. Π.χ. προσδιορισμός κυττάρων που πλήττονται από ιούς όπως ο προσδιορισμός Τ4/Τ8 στο </a:t>
            </a:r>
            <a:r>
              <a:rPr lang="en-US" sz="2400" dirty="0"/>
              <a:t>AIDS.</a:t>
            </a:r>
            <a:endParaRPr lang="el-GR" sz="2400" dirty="0"/>
          </a:p>
          <a:p>
            <a:pPr>
              <a:lnSpc>
                <a:spcPct val="140000"/>
              </a:lnSpc>
              <a:spcBef>
                <a:spcPts val="600"/>
              </a:spcBef>
              <a:spcAft>
                <a:spcPts val="600"/>
              </a:spcAft>
            </a:pPr>
            <a:r>
              <a:rPr lang="el-GR" sz="2400" dirty="0"/>
              <a:t>Στην </a:t>
            </a:r>
            <a:r>
              <a:rPr lang="el-GR" sz="2400" b="1" dirty="0">
                <a:solidFill>
                  <a:srgbClr val="820000"/>
                </a:solidFill>
              </a:rPr>
              <a:t>ανοσολογία</a:t>
            </a:r>
            <a:r>
              <a:rPr lang="el-GR" sz="2400" dirty="0"/>
              <a:t>. Π.χ. προσδιορισμός ανοσοφαινότυπου και διαφόρων κυτταρικών αντιγόνων.</a:t>
            </a:r>
          </a:p>
          <a:p>
            <a:pPr>
              <a:lnSpc>
                <a:spcPct val="140000"/>
              </a:lnSpc>
              <a:spcBef>
                <a:spcPts val="600"/>
              </a:spcBef>
              <a:spcAft>
                <a:spcPts val="600"/>
              </a:spcAft>
            </a:pPr>
            <a:r>
              <a:rPr lang="el-GR" sz="2400" dirty="0"/>
              <a:t>Στην </a:t>
            </a:r>
            <a:r>
              <a:rPr lang="el-GR" sz="2400" b="1" dirty="0">
                <a:solidFill>
                  <a:srgbClr val="820000"/>
                </a:solidFill>
              </a:rPr>
              <a:t>βιοχημεία</a:t>
            </a:r>
            <a:r>
              <a:rPr lang="el-GR" sz="2400" dirty="0"/>
              <a:t>. Π.χ. προσδιορισμών ορμονών, κυτταρικών δεικτών</a:t>
            </a:r>
            <a:r>
              <a:rPr lang="el-GR" sz="2400" dirty="0" smtClean="0"/>
              <a:t>.</a:t>
            </a:r>
            <a:endParaRPr lang="el-GR" sz="2400" dirty="0"/>
          </a:p>
        </p:txBody>
      </p:sp>
    </p:spTree>
    <p:extLst>
      <p:ext uri="{BB962C8B-B14F-4D97-AF65-F5344CB8AC3E}">
        <p14:creationId xmlns:p14="http://schemas.microsoft.com/office/powerpoint/2010/main" val="517115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History Of Flow Cytometry Wallace and Joseph Coulter"/>
          <p:cNvPicPr>
            <a:picLocks noChangeAspect="1" noChangeArrowheads="1"/>
          </p:cNvPicPr>
          <p:nvPr/>
        </p:nvPicPr>
        <p:blipFill>
          <a:blip r:embed="rId2" cstate="print"/>
          <a:srcRect/>
          <a:stretch>
            <a:fillRect/>
          </a:stretch>
        </p:blipFill>
        <p:spPr bwMode="auto">
          <a:xfrm>
            <a:off x="2206024" y="2060848"/>
            <a:ext cx="4731953" cy="3312368"/>
          </a:xfrm>
          <a:prstGeom prst="rect">
            <a:avLst/>
          </a:prstGeom>
          <a:noFill/>
        </p:spPr>
      </p:pic>
      <p:sp>
        <p:nvSpPr>
          <p:cNvPr id="2" name="Title 1"/>
          <p:cNvSpPr>
            <a:spLocks noGrp="1"/>
          </p:cNvSpPr>
          <p:nvPr>
            <p:ph type="title"/>
          </p:nvPr>
        </p:nvSpPr>
        <p:spPr/>
        <p:txBody>
          <a:bodyPr>
            <a:normAutofit/>
          </a:bodyPr>
          <a:lstStyle/>
          <a:p>
            <a:r>
              <a:rPr lang="en-US" dirty="0">
                <a:solidFill>
                  <a:srgbClr val="820000"/>
                </a:solidFill>
              </a:rPr>
              <a:t>O</a:t>
            </a:r>
            <a:r>
              <a:rPr lang="el-GR" dirty="0">
                <a:solidFill>
                  <a:srgbClr val="820000"/>
                </a:solidFill>
              </a:rPr>
              <a:t>ι αδερφοί </a:t>
            </a:r>
            <a:r>
              <a:rPr lang="en-US" dirty="0" smtClean="0">
                <a:solidFill>
                  <a:srgbClr val="820000"/>
                </a:solidFill>
              </a:rPr>
              <a:t>Coulter</a:t>
            </a:r>
            <a:endParaRPr lang="el-GR" dirty="0">
              <a:solidFill>
                <a:srgbClr val="820000"/>
              </a:solidFill>
            </a:endParaRPr>
          </a:p>
        </p:txBody>
      </p:sp>
    </p:spTree>
    <p:extLst>
      <p:ext uri="{BB962C8B-B14F-4D97-AF65-F5344CB8AC3E}">
        <p14:creationId xmlns:p14="http://schemas.microsoft.com/office/powerpoint/2010/main" val="515738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istory Of Flow Cytometry Coulter Counter"/>
          <p:cNvPicPr>
            <a:picLocks noChangeAspect="1" noChangeArrowheads="1"/>
          </p:cNvPicPr>
          <p:nvPr/>
        </p:nvPicPr>
        <p:blipFill>
          <a:blip r:embed="rId2" cstate="print"/>
          <a:srcRect/>
          <a:stretch>
            <a:fillRect/>
          </a:stretch>
        </p:blipFill>
        <p:spPr bwMode="auto">
          <a:xfrm>
            <a:off x="2323277" y="1700808"/>
            <a:ext cx="4497446" cy="3960440"/>
          </a:xfrm>
          <a:prstGeom prst="rect">
            <a:avLst/>
          </a:prstGeom>
          <a:noFill/>
        </p:spPr>
      </p:pic>
      <p:sp>
        <p:nvSpPr>
          <p:cNvPr id="2" name="Title 1"/>
          <p:cNvSpPr>
            <a:spLocks noGrp="1"/>
          </p:cNvSpPr>
          <p:nvPr>
            <p:ph type="title"/>
          </p:nvPr>
        </p:nvSpPr>
        <p:spPr/>
        <p:txBody>
          <a:bodyPr>
            <a:normAutofit fontScale="90000"/>
          </a:bodyPr>
          <a:lstStyle/>
          <a:p>
            <a:r>
              <a:rPr lang="el-GR" dirty="0">
                <a:solidFill>
                  <a:srgbClr val="820000"/>
                </a:solidFill>
              </a:rPr>
              <a:t>Σχηματική αναπαράσταση </a:t>
            </a:r>
            <a:br>
              <a:rPr lang="el-GR" dirty="0">
                <a:solidFill>
                  <a:srgbClr val="820000"/>
                </a:solidFill>
              </a:rPr>
            </a:br>
            <a:r>
              <a:rPr lang="el-GR" dirty="0">
                <a:solidFill>
                  <a:srgbClr val="820000"/>
                </a:solidFill>
              </a:rPr>
              <a:t>της ιδέας των </a:t>
            </a:r>
            <a:r>
              <a:rPr lang="el-GR" dirty="0" smtClean="0">
                <a:solidFill>
                  <a:srgbClr val="820000"/>
                </a:solidFill>
              </a:rPr>
              <a:t>Coulter</a:t>
            </a:r>
            <a:endParaRPr lang="el-GR" dirty="0">
              <a:solidFill>
                <a:srgbClr val="820000"/>
              </a:solidFill>
            </a:endParaRPr>
          </a:p>
        </p:txBody>
      </p:sp>
    </p:spTree>
    <p:extLst>
      <p:ext uri="{BB962C8B-B14F-4D97-AF65-F5344CB8AC3E}">
        <p14:creationId xmlns:p14="http://schemas.microsoft.com/office/powerpoint/2010/main" val="344595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istory Of Flow Cytometry Patent  application"/>
          <p:cNvPicPr>
            <a:picLocks noChangeAspect="1" noChangeArrowheads="1"/>
          </p:cNvPicPr>
          <p:nvPr/>
        </p:nvPicPr>
        <p:blipFill>
          <a:blip r:embed="rId2" cstate="print"/>
          <a:srcRect/>
          <a:stretch>
            <a:fillRect/>
          </a:stretch>
        </p:blipFill>
        <p:spPr bwMode="auto">
          <a:xfrm>
            <a:off x="971600" y="1628800"/>
            <a:ext cx="2232248" cy="3160865"/>
          </a:xfrm>
          <a:prstGeom prst="rect">
            <a:avLst/>
          </a:prstGeom>
          <a:noFill/>
        </p:spPr>
      </p:pic>
      <p:pic>
        <p:nvPicPr>
          <p:cNvPr id="71684" name="Picture 4" descr="History Of Flow Cytometry Coulter Counter"/>
          <p:cNvPicPr>
            <a:picLocks noChangeAspect="1" noChangeArrowheads="1"/>
          </p:cNvPicPr>
          <p:nvPr/>
        </p:nvPicPr>
        <p:blipFill>
          <a:blip r:embed="rId3" cstate="print"/>
          <a:srcRect/>
          <a:stretch>
            <a:fillRect/>
          </a:stretch>
        </p:blipFill>
        <p:spPr bwMode="auto">
          <a:xfrm>
            <a:off x="3851920" y="1988840"/>
            <a:ext cx="3711832" cy="2189982"/>
          </a:xfrm>
          <a:prstGeom prst="rect">
            <a:avLst/>
          </a:prstGeom>
          <a:noFill/>
        </p:spPr>
      </p:pic>
      <p:sp>
        <p:nvSpPr>
          <p:cNvPr id="4" name="3 - TextBox"/>
          <p:cNvSpPr txBox="1"/>
          <p:nvPr/>
        </p:nvSpPr>
        <p:spPr>
          <a:xfrm>
            <a:off x="827584" y="4810646"/>
            <a:ext cx="2520280" cy="646331"/>
          </a:xfrm>
          <a:prstGeom prst="rect">
            <a:avLst/>
          </a:prstGeom>
          <a:noFill/>
        </p:spPr>
        <p:txBody>
          <a:bodyPr wrap="square" rtlCol="0">
            <a:spAutoFit/>
          </a:bodyPr>
          <a:lstStyle/>
          <a:p>
            <a:r>
              <a:rPr lang="en-US" dirty="0" smtClean="0">
                <a:latin typeface="+mj-lt"/>
              </a:rPr>
              <a:t>H </a:t>
            </a:r>
            <a:r>
              <a:rPr lang="el-GR" dirty="0" smtClean="0">
                <a:latin typeface="+mj-lt"/>
              </a:rPr>
              <a:t>πρώτη πατέντα των αδερφών </a:t>
            </a:r>
            <a:r>
              <a:rPr lang="en-US" dirty="0" smtClean="0">
                <a:latin typeface="+mj-lt"/>
              </a:rPr>
              <a:t>Coulter</a:t>
            </a:r>
            <a:endParaRPr lang="el-GR" dirty="0">
              <a:latin typeface="+mj-lt"/>
            </a:endParaRPr>
          </a:p>
        </p:txBody>
      </p:sp>
      <p:sp>
        <p:nvSpPr>
          <p:cNvPr id="5" name="4 - TextBox"/>
          <p:cNvSpPr txBox="1"/>
          <p:nvPr/>
        </p:nvSpPr>
        <p:spPr>
          <a:xfrm>
            <a:off x="3835628" y="4178822"/>
            <a:ext cx="3744416" cy="646331"/>
          </a:xfrm>
          <a:prstGeom prst="rect">
            <a:avLst/>
          </a:prstGeom>
          <a:noFill/>
        </p:spPr>
        <p:txBody>
          <a:bodyPr wrap="square" rtlCol="0">
            <a:spAutoFit/>
          </a:bodyPr>
          <a:lstStyle/>
          <a:p>
            <a:r>
              <a:rPr lang="en-US" dirty="0" smtClean="0">
                <a:latin typeface="+mj-lt"/>
              </a:rPr>
              <a:t>H </a:t>
            </a:r>
            <a:r>
              <a:rPr lang="el-GR" dirty="0" smtClean="0">
                <a:latin typeface="+mj-lt"/>
              </a:rPr>
              <a:t>πρώτη συσκευή κυτταρομετρίας ροής από τους αδερφούς </a:t>
            </a:r>
            <a:r>
              <a:rPr lang="en-US" dirty="0" smtClean="0">
                <a:latin typeface="+mj-lt"/>
              </a:rPr>
              <a:t>Coulter</a:t>
            </a:r>
            <a:endParaRPr lang="el-GR" dirty="0">
              <a:latin typeface="+mj-lt"/>
            </a:endParaRPr>
          </a:p>
        </p:txBody>
      </p:sp>
      <p:sp>
        <p:nvSpPr>
          <p:cNvPr id="2" name="Title 1"/>
          <p:cNvSpPr>
            <a:spLocks noGrp="1"/>
          </p:cNvSpPr>
          <p:nvPr>
            <p:ph type="title"/>
          </p:nvPr>
        </p:nvSpPr>
        <p:spPr/>
        <p:txBody>
          <a:bodyPr/>
          <a:lstStyle/>
          <a:p>
            <a:r>
              <a:rPr lang="el-GR" dirty="0" smtClean="0">
                <a:solidFill>
                  <a:srgbClr val="820000"/>
                </a:solidFill>
              </a:rPr>
              <a:t>Οι πρώτες συσκευές </a:t>
            </a:r>
            <a:r>
              <a:rPr lang="en-US" dirty="0" smtClean="0">
                <a:solidFill>
                  <a:srgbClr val="820000"/>
                </a:solidFill>
              </a:rPr>
              <a:t>Coulter</a:t>
            </a:r>
            <a:endParaRPr lang="el-GR" dirty="0">
              <a:solidFill>
                <a:srgbClr val="820000"/>
              </a:solidFill>
            </a:endParaRPr>
          </a:p>
        </p:txBody>
      </p:sp>
    </p:spTree>
    <p:extLst>
      <p:ext uri="{BB962C8B-B14F-4D97-AF65-F5344CB8AC3E}">
        <p14:creationId xmlns:p14="http://schemas.microsoft.com/office/powerpoint/2010/main" val="176892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512071" y="3758132"/>
            <a:ext cx="4824412" cy="523220"/>
          </a:xfrm>
          <a:prstGeom prst="rect">
            <a:avLst/>
          </a:prstGeom>
          <a:noFill/>
          <a:ln w="9525">
            <a:noFill/>
            <a:miter lim="800000"/>
            <a:headEnd/>
            <a:tailEnd/>
          </a:ln>
          <a:effectLst/>
        </p:spPr>
        <p:txBody>
          <a:bodyPr>
            <a:spAutoFit/>
          </a:bodyPr>
          <a:lstStyle/>
          <a:p>
            <a:pPr>
              <a:spcBef>
                <a:spcPct val="50000"/>
              </a:spcBef>
              <a:defRPr/>
            </a:pPr>
            <a:r>
              <a:rPr lang="en-US" sz="2800" b="1" dirty="0">
                <a:solidFill>
                  <a:srgbClr val="820000"/>
                </a:solidFill>
                <a:latin typeface="+mj-lt"/>
              </a:rPr>
              <a:t>2. </a:t>
            </a:r>
            <a:r>
              <a:rPr lang="el-GR" sz="2800" b="1" dirty="0">
                <a:solidFill>
                  <a:srgbClr val="820000"/>
                </a:solidFill>
                <a:latin typeface="+mj-lt"/>
              </a:rPr>
              <a:t>Οπτικές μέθοδοι</a:t>
            </a:r>
          </a:p>
        </p:txBody>
      </p:sp>
      <p:sp>
        <p:nvSpPr>
          <p:cNvPr id="20484" name="Text Box 8"/>
          <p:cNvSpPr txBox="1">
            <a:spLocks noChangeArrowheads="1"/>
          </p:cNvSpPr>
          <p:nvPr/>
        </p:nvSpPr>
        <p:spPr bwMode="auto">
          <a:xfrm>
            <a:off x="440633" y="1409412"/>
            <a:ext cx="4537075" cy="523220"/>
          </a:xfrm>
          <a:prstGeom prst="rect">
            <a:avLst/>
          </a:prstGeom>
          <a:noFill/>
          <a:ln w="9525">
            <a:noFill/>
            <a:miter lim="800000"/>
            <a:headEnd/>
            <a:tailEnd/>
          </a:ln>
        </p:spPr>
        <p:txBody>
          <a:bodyPr>
            <a:spAutoFit/>
          </a:bodyPr>
          <a:lstStyle/>
          <a:p>
            <a:pPr>
              <a:spcBef>
                <a:spcPct val="50000"/>
              </a:spcBef>
            </a:pPr>
            <a:r>
              <a:rPr lang="en-US" sz="2800" b="1" dirty="0">
                <a:solidFill>
                  <a:srgbClr val="820000"/>
                </a:solidFill>
                <a:latin typeface="+mj-lt"/>
              </a:rPr>
              <a:t>1. </a:t>
            </a:r>
            <a:r>
              <a:rPr lang="el-GR" sz="2800" b="1" dirty="0">
                <a:solidFill>
                  <a:srgbClr val="820000"/>
                </a:solidFill>
                <a:latin typeface="+mj-lt"/>
              </a:rPr>
              <a:t>Ηλεκτρικές μέθοδοι</a:t>
            </a:r>
          </a:p>
        </p:txBody>
      </p:sp>
      <p:sp>
        <p:nvSpPr>
          <p:cNvPr id="20485" name="Text Box 9"/>
          <p:cNvSpPr txBox="1">
            <a:spLocks noChangeArrowheads="1"/>
          </p:cNvSpPr>
          <p:nvPr/>
        </p:nvSpPr>
        <p:spPr bwMode="auto">
          <a:xfrm>
            <a:off x="5580063" y="1846263"/>
            <a:ext cx="1079500" cy="366712"/>
          </a:xfrm>
          <a:prstGeom prst="rect">
            <a:avLst/>
          </a:prstGeom>
          <a:noFill/>
          <a:ln w="9525">
            <a:noFill/>
            <a:miter lim="800000"/>
            <a:headEnd/>
            <a:tailEnd/>
          </a:ln>
        </p:spPr>
        <p:txBody>
          <a:bodyPr>
            <a:spAutoFit/>
          </a:bodyPr>
          <a:lstStyle/>
          <a:p>
            <a:pPr>
              <a:spcBef>
                <a:spcPct val="50000"/>
              </a:spcBef>
            </a:pPr>
            <a:r>
              <a:rPr lang="el-GR" dirty="0"/>
              <a:t>Είσοδος</a:t>
            </a:r>
          </a:p>
        </p:txBody>
      </p:sp>
      <p:sp>
        <p:nvSpPr>
          <p:cNvPr id="20486" name="Text Box 10"/>
          <p:cNvSpPr txBox="1">
            <a:spLocks noChangeArrowheads="1"/>
          </p:cNvSpPr>
          <p:nvPr/>
        </p:nvSpPr>
        <p:spPr bwMode="auto">
          <a:xfrm>
            <a:off x="5651500" y="5662613"/>
            <a:ext cx="1008063" cy="366712"/>
          </a:xfrm>
          <a:prstGeom prst="rect">
            <a:avLst/>
          </a:prstGeom>
          <a:noFill/>
          <a:ln w="9525">
            <a:noFill/>
            <a:miter lim="800000"/>
            <a:headEnd/>
            <a:tailEnd/>
          </a:ln>
        </p:spPr>
        <p:txBody>
          <a:bodyPr>
            <a:spAutoFit/>
          </a:bodyPr>
          <a:lstStyle/>
          <a:p>
            <a:pPr>
              <a:spcBef>
                <a:spcPct val="50000"/>
              </a:spcBef>
            </a:pPr>
            <a:r>
              <a:rPr lang="el-GR" dirty="0"/>
              <a:t>Έξοδος</a:t>
            </a:r>
          </a:p>
        </p:txBody>
      </p:sp>
      <p:sp>
        <p:nvSpPr>
          <p:cNvPr id="20487" name="Line 11"/>
          <p:cNvSpPr>
            <a:spLocks noChangeShapeType="1"/>
          </p:cNvSpPr>
          <p:nvPr/>
        </p:nvSpPr>
        <p:spPr bwMode="auto">
          <a:xfrm>
            <a:off x="5364163" y="1773238"/>
            <a:ext cx="503237" cy="1223962"/>
          </a:xfrm>
          <a:prstGeom prst="line">
            <a:avLst/>
          </a:prstGeom>
          <a:noFill/>
          <a:ln w="28575">
            <a:solidFill>
              <a:schemeClr val="tx1"/>
            </a:solidFill>
            <a:round/>
            <a:headEnd/>
            <a:tailEnd/>
          </a:ln>
        </p:spPr>
        <p:txBody>
          <a:bodyPr/>
          <a:lstStyle/>
          <a:p>
            <a:endParaRPr lang="el-GR" dirty="0"/>
          </a:p>
        </p:txBody>
      </p:sp>
      <p:sp>
        <p:nvSpPr>
          <p:cNvPr id="20488" name="Line 12"/>
          <p:cNvSpPr>
            <a:spLocks noChangeShapeType="1"/>
          </p:cNvSpPr>
          <p:nvPr/>
        </p:nvSpPr>
        <p:spPr bwMode="auto">
          <a:xfrm flipV="1">
            <a:off x="6300788" y="1630363"/>
            <a:ext cx="503237" cy="1295400"/>
          </a:xfrm>
          <a:prstGeom prst="line">
            <a:avLst/>
          </a:prstGeom>
          <a:noFill/>
          <a:ln w="28575">
            <a:solidFill>
              <a:schemeClr val="tx1"/>
            </a:solidFill>
            <a:round/>
            <a:headEnd/>
            <a:tailEnd/>
          </a:ln>
        </p:spPr>
        <p:txBody>
          <a:bodyPr/>
          <a:lstStyle/>
          <a:p>
            <a:endParaRPr lang="el-GR" dirty="0"/>
          </a:p>
        </p:txBody>
      </p:sp>
      <p:sp>
        <p:nvSpPr>
          <p:cNvPr id="20489" name="Line 13"/>
          <p:cNvSpPr>
            <a:spLocks noChangeShapeType="1"/>
          </p:cNvSpPr>
          <p:nvPr/>
        </p:nvSpPr>
        <p:spPr bwMode="auto">
          <a:xfrm>
            <a:off x="5867400" y="2997200"/>
            <a:ext cx="0" cy="2016125"/>
          </a:xfrm>
          <a:prstGeom prst="line">
            <a:avLst/>
          </a:prstGeom>
          <a:noFill/>
          <a:ln w="28575">
            <a:solidFill>
              <a:schemeClr val="tx1"/>
            </a:solidFill>
            <a:round/>
            <a:headEnd/>
            <a:tailEnd/>
          </a:ln>
        </p:spPr>
        <p:txBody>
          <a:bodyPr/>
          <a:lstStyle/>
          <a:p>
            <a:endParaRPr lang="el-GR" dirty="0"/>
          </a:p>
        </p:txBody>
      </p:sp>
      <p:sp>
        <p:nvSpPr>
          <p:cNvPr id="20490" name="Line 14"/>
          <p:cNvSpPr>
            <a:spLocks noChangeShapeType="1"/>
          </p:cNvSpPr>
          <p:nvPr/>
        </p:nvSpPr>
        <p:spPr bwMode="auto">
          <a:xfrm>
            <a:off x="6300788" y="2925763"/>
            <a:ext cx="0" cy="2087562"/>
          </a:xfrm>
          <a:prstGeom prst="line">
            <a:avLst/>
          </a:prstGeom>
          <a:noFill/>
          <a:ln w="28575">
            <a:solidFill>
              <a:schemeClr val="tx1"/>
            </a:solidFill>
            <a:round/>
            <a:headEnd/>
            <a:tailEnd/>
          </a:ln>
        </p:spPr>
        <p:txBody>
          <a:bodyPr/>
          <a:lstStyle/>
          <a:p>
            <a:endParaRPr lang="el-GR" dirty="0"/>
          </a:p>
        </p:txBody>
      </p:sp>
      <p:sp>
        <p:nvSpPr>
          <p:cNvPr id="20491" name="Line 15"/>
          <p:cNvSpPr>
            <a:spLocks noChangeShapeType="1"/>
          </p:cNvSpPr>
          <p:nvPr/>
        </p:nvSpPr>
        <p:spPr bwMode="auto">
          <a:xfrm flipH="1">
            <a:off x="5435600" y="5013325"/>
            <a:ext cx="431800" cy="1081088"/>
          </a:xfrm>
          <a:prstGeom prst="line">
            <a:avLst/>
          </a:prstGeom>
          <a:noFill/>
          <a:ln w="28575">
            <a:solidFill>
              <a:schemeClr val="tx1"/>
            </a:solidFill>
            <a:round/>
            <a:headEnd/>
            <a:tailEnd/>
          </a:ln>
        </p:spPr>
        <p:txBody>
          <a:bodyPr/>
          <a:lstStyle/>
          <a:p>
            <a:endParaRPr lang="el-GR" dirty="0"/>
          </a:p>
        </p:txBody>
      </p:sp>
      <p:sp>
        <p:nvSpPr>
          <p:cNvPr id="20492" name="Line 16"/>
          <p:cNvSpPr>
            <a:spLocks noChangeShapeType="1"/>
          </p:cNvSpPr>
          <p:nvPr/>
        </p:nvSpPr>
        <p:spPr bwMode="auto">
          <a:xfrm>
            <a:off x="6300788" y="5013325"/>
            <a:ext cx="503237" cy="1009650"/>
          </a:xfrm>
          <a:prstGeom prst="line">
            <a:avLst/>
          </a:prstGeom>
          <a:noFill/>
          <a:ln w="28575">
            <a:solidFill>
              <a:schemeClr val="tx1"/>
            </a:solidFill>
            <a:round/>
            <a:headEnd/>
            <a:tailEnd/>
          </a:ln>
        </p:spPr>
        <p:txBody>
          <a:bodyPr/>
          <a:lstStyle/>
          <a:p>
            <a:endParaRPr lang="el-GR" dirty="0"/>
          </a:p>
        </p:txBody>
      </p:sp>
      <p:sp>
        <p:nvSpPr>
          <p:cNvPr id="12305" name="Oval 17"/>
          <p:cNvSpPr>
            <a:spLocks noChangeArrowheads="1"/>
          </p:cNvSpPr>
          <p:nvPr/>
        </p:nvSpPr>
        <p:spPr bwMode="auto">
          <a:xfrm>
            <a:off x="6011863" y="1485900"/>
            <a:ext cx="215900" cy="215900"/>
          </a:xfrm>
          <a:prstGeom prst="ellipse">
            <a:avLst/>
          </a:prstGeom>
          <a:solidFill>
            <a:schemeClr val="accent1"/>
          </a:solidFill>
          <a:ln w="9525">
            <a:solidFill>
              <a:schemeClr val="tx1"/>
            </a:solidFill>
            <a:round/>
            <a:headEnd/>
            <a:tailEnd/>
          </a:ln>
        </p:spPr>
        <p:txBody>
          <a:bodyPr wrap="none" anchor="ctr"/>
          <a:lstStyle/>
          <a:p>
            <a:endParaRPr lang="el-GR" dirty="0">
              <a:latin typeface="Book Antiqua" pitchFamily="18" charset="0"/>
            </a:endParaRPr>
          </a:p>
        </p:txBody>
      </p:sp>
      <p:sp>
        <p:nvSpPr>
          <p:cNvPr id="20494" name="Line 18"/>
          <p:cNvSpPr>
            <a:spLocks noChangeShapeType="1"/>
          </p:cNvSpPr>
          <p:nvPr/>
        </p:nvSpPr>
        <p:spPr bwMode="auto">
          <a:xfrm>
            <a:off x="6372225" y="3862388"/>
            <a:ext cx="1368425" cy="0"/>
          </a:xfrm>
          <a:prstGeom prst="line">
            <a:avLst/>
          </a:prstGeom>
          <a:noFill/>
          <a:ln w="9525">
            <a:solidFill>
              <a:schemeClr val="tx1"/>
            </a:solidFill>
            <a:round/>
            <a:headEnd/>
            <a:tailEnd/>
          </a:ln>
        </p:spPr>
        <p:txBody>
          <a:bodyPr/>
          <a:lstStyle/>
          <a:p>
            <a:endParaRPr lang="el-GR" dirty="0"/>
          </a:p>
        </p:txBody>
      </p:sp>
      <p:sp>
        <p:nvSpPr>
          <p:cNvPr id="20495" name="Line 20"/>
          <p:cNvSpPr>
            <a:spLocks noChangeShapeType="1"/>
          </p:cNvSpPr>
          <p:nvPr/>
        </p:nvSpPr>
        <p:spPr bwMode="auto">
          <a:xfrm flipH="1">
            <a:off x="4500563" y="3862388"/>
            <a:ext cx="1295400" cy="0"/>
          </a:xfrm>
          <a:prstGeom prst="line">
            <a:avLst/>
          </a:prstGeom>
          <a:noFill/>
          <a:ln w="9525">
            <a:solidFill>
              <a:schemeClr val="tx1"/>
            </a:solidFill>
            <a:round/>
            <a:headEnd/>
            <a:tailEnd/>
          </a:ln>
        </p:spPr>
        <p:txBody>
          <a:bodyPr/>
          <a:lstStyle/>
          <a:p>
            <a:endParaRPr lang="el-GR" dirty="0"/>
          </a:p>
        </p:txBody>
      </p:sp>
      <p:sp>
        <p:nvSpPr>
          <p:cNvPr id="20496" name="Text Box 23"/>
          <p:cNvSpPr txBox="1">
            <a:spLocks noChangeArrowheads="1"/>
          </p:cNvSpPr>
          <p:nvPr/>
        </p:nvSpPr>
        <p:spPr bwMode="auto">
          <a:xfrm>
            <a:off x="943871" y="4456321"/>
            <a:ext cx="2952750" cy="2123658"/>
          </a:xfrm>
          <a:prstGeom prst="rect">
            <a:avLst/>
          </a:prstGeom>
          <a:noFill/>
          <a:ln w="9525">
            <a:noFill/>
            <a:miter lim="800000"/>
            <a:headEnd/>
            <a:tailEnd/>
          </a:ln>
        </p:spPr>
        <p:txBody>
          <a:bodyPr>
            <a:spAutoFit/>
          </a:bodyPr>
          <a:lstStyle/>
          <a:p>
            <a:pPr marL="342900" indent="-342900">
              <a:spcBef>
                <a:spcPct val="50000"/>
              </a:spcBef>
              <a:buFontTx/>
              <a:buAutoNum type="alphaLcPeriod"/>
            </a:pPr>
            <a:r>
              <a:rPr lang="el-GR" sz="2400" dirty="0">
                <a:latin typeface="+mj-lt"/>
              </a:rPr>
              <a:t>Σκέδαση</a:t>
            </a:r>
            <a:endParaRPr lang="en-US" sz="2400" dirty="0">
              <a:latin typeface="+mj-lt"/>
            </a:endParaRPr>
          </a:p>
          <a:p>
            <a:pPr marL="342900" indent="-342900">
              <a:spcBef>
                <a:spcPct val="50000"/>
              </a:spcBef>
              <a:buFontTx/>
              <a:buAutoNum type="alphaLcPeriod"/>
            </a:pPr>
            <a:r>
              <a:rPr lang="el-GR" sz="2400" dirty="0">
                <a:latin typeface="+mj-lt"/>
              </a:rPr>
              <a:t>Απορρόφηση</a:t>
            </a:r>
            <a:endParaRPr lang="en-US" sz="2400" dirty="0">
              <a:latin typeface="+mj-lt"/>
            </a:endParaRPr>
          </a:p>
          <a:p>
            <a:pPr marL="342900" indent="-342900">
              <a:spcBef>
                <a:spcPct val="50000"/>
              </a:spcBef>
              <a:buFontTx/>
              <a:buAutoNum type="alphaLcPeriod"/>
            </a:pPr>
            <a:r>
              <a:rPr lang="el-GR" sz="2400" dirty="0">
                <a:latin typeface="+mj-lt"/>
              </a:rPr>
              <a:t>Φθορισμός</a:t>
            </a:r>
            <a:endParaRPr lang="en-US" sz="2400" dirty="0">
              <a:latin typeface="+mj-lt"/>
            </a:endParaRPr>
          </a:p>
          <a:p>
            <a:pPr marL="342900" indent="-342900">
              <a:spcBef>
                <a:spcPct val="50000"/>
              </a:spcBef>
              <a:buFontTx/>
              <a:buAutoNum type="alphaLcPeriod"/>
            </a:pPr>
            <a:endParaRPr lang="el-GR" sz="2400" dirty="0">
              <a:solidFill>
                <a:schemeClr val="tx2"/>
              </a:solidFill>
              <a:latin typeface="+mj-lt"/>
            </a:endParaRPr>
          </a:p>
        </p:txBody>
      </p:sp>
      <p:sp>
        <p:nvSpPr>
          <p:cNvPr id="20497" name="Text Box 24"/>
          <p:cNvSpPr txBox="1">
            <a:spLocks noChangeArrowheads="1"/>
          </p:cNvSpPr>
          <p:nvPr/>
        </p:nvSpPr>
        <p:spPr bwMode="auto">
          <a:xfrm>
            <a:off x="872433" y="1985675"/>
            <a:ext cx="2952750" cy="1384995"/>
          </a:xfrm>
          <a:prstGeom prst="rect">
            <a:avLst/>
          </a:prstGeom>
          <a:noFill/>
          <a:ln w="9525">
            <a:noFill/>
            <a:miter lim="800000"/>
            <a:headEnd/>
            <a:tailEnd/>
          </a:ln>
        </p:spPr>
        <p:txBody>
          <a:bodyPr>
            <a:spAutoFit/>
          </a:bodyPr>
          <a:lstStyle/>
          <a:p>
            <a:pPr marL="342900" indent="-342900">
              <a:spcBef>
                <a:spcPct val="50000"/>
              </a:spcBef>
              <a:buFontTx/>
              <a:buAutoNum type="alphaLcPeriod"/>
            </a:pPr>
            <a:r>
              <a:rPr lang="el-GR" sz="2400" dirty="0">
                <a:latin typeface="+mj-lt"/>
              </a:rPr>
              <a:t>Σταθερό ρεύμα</a:t>
            </a:r>
            <a:endParaRPr lang="en-US" sz="2400" dirty="0">
              <a:latin typeface="+mj-lt"/>
            </a:endParaRPr>
          </a:p>
          <a:p>
            <a:pPr marL="342900" indent="-342900">
              <a:spcBef>
                <a:spcPct val="50000"/>
              </a:spcBef>
              <a:buFontTx/>
              <a:buAutoNum type="alphaLcPeriod"/>
            </a:pPr>
            <a:r>
              <a:rPr lang="el-GR" sz="2400" dirty="0">
                <a:latin typeface="+mj-lt"/>
              </a:rPr>
              <a:t>Εναλλασσόμενο ρεύμα</a:t>
            </a:r>
          </a:p>
        </p:txBody>
      </p:sp>
      <p:sp>
        <p:nvSpPr>
          <p:cNvPr id="2" name="Title 1"/>
          <p:cNvSpPr>
            <a:spLocks noGrp="1"/>
          </p:cNvSpPr>
          <p:nvPr>
            <p:ph type="title"/>
          </p:nvPr>
        </p:nvSpPr>
        <p:spPr/>
        <p:txBody>
          <a:bodyPr>
            <a:normAutofit/>
          </a:bodyPr>
          <a:lstStyle/>
          <a:p>
            <a:r>
              <a:rPr lang="el-GR" dirty="0">
                <a:solidFill>
                  <a:srgbClr val="820000"/>
                </a:solidFill>
              </a:rPr>
              <a:t>Κυτταρομετρία </a:t>
            </a:r>
            <a:r>
              <a:rPr lang="el-GR" dirty="0" smtClean="0">
                <a:solidFill>
                  <a:srgbClr val="820000"/>
                </a:solidFill>
              </a:rPr>
              <a:t>ροής</a:t>
            </a:r>
            <a:endParaRPr lang="el-GR" dirty="0">
              <a:solidFill>
                <a:srgbClr val="820000"/>
              </a:solidFill>
            </a:endParaRPr>
          </a:p>
        </p:txBody>
      </p:sp>
    </p:spTree>
    <p:extLst>
      <p:ext uri="{BB962C8B-B14F-4D97-AF65-F5344CB8AC3E}">
        <p14:creationId xmlns:p14="http://schemas.microsoft.com/office/powerpoint/2010/main" val="122986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39 0.00532 C -0.00139 0.15352 -0.00069 0.30196 -0.00139 0.40508 C -0.00156 0.5089 0.00087 0.58173 -0.00226 0.62705 C -0.00434 0.67283 -0.01146 0.67283 -0.0118 0.68185 " pathEditMode="relative" rAng="0" ptsTypes="aaaA">
                                      <p:cBhvr>
                                        <p:cTn id="6" dur="2000" fill="hold"/>
                                        <p:tgtEl>
                                          <p:spTgt spid="12305"/>
                                        </p:tgtEl>
                                        <p:attrNameLst>
                                          <p:attrName>ppt_x</p:attrName>
                                          <p:attrName>ppt_y</p:attrName>
                                        </p:attrNameLst>
                                      </p:cBhvr>
                                      <p:rCtr x="-400" y="33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9"/>
          <p:cNvSpPr>
            <a:spLocks noChangeArrowheads="1"/>
          </p:cNvSpPr>
          <p:nvPr/>
        </p:nvSpPr>
        <p:spPr bwMode="auto">
          <a:xfrm>
            <a:off x="8101013" y="0"/>
            <a:ext cx="1042987" cy="6858000"/>
          </a:xfrm>
          <a:prstGeom prst="rect">
            <a:avLst/>
          </a:prstGeom>
          <a:solidFill>
            <a:schemeClr val="bg2"/>
          </a:solidFill>
          <a:ln w="9525">
            <a:solidFill>
              <a:schemeClr val="bg2"/>
            </a:solidFill>
            <a:miter lim="800000"/>
            <a:headEnd/>
            <a:tailEnd/>
          </a:ln>
        </p:spPr>
        <p:txBody>
          <a:bodyPr wrap="none" anchor="ctr"/>
          <a:lstStyle/>
          <a:p>
            <a:endParaRPr lang="el-GR" dirty="0">
              <a:latin typeface="Book Antiqua" pitchFamily="18" charset="0"/>
            </a:endParaRPr>
          </a:p>
        </p:txBody>
      </p:sp>
      <p:sp>
        <p:nvSpPr>
          <p:cNvPr id="21508" name="Rectangle 10"/>
          <p:cNvSpPr>
            <a:spLocks noChangeArrowheads="1"/>
          </p:cNvSpPr>
          <p:nvPr/>
        </p:nvSpPr>
        <p:spPr bwMode="auto">
          <a:xfrm>
            <a:off x="0" y="0"/>
            <a:ext cx="1042988" cy="6858000"/>
          </a:xfrm>
          <a:prstGeom prst="rect">
            <a:avLst/>
          </a:prstGeom>
          <a:solidFill>
            <a:schemeClr val="bg2"/>
          </a:solidFill>
          <a:ln w="9525">
            <a:solidFill>
              <a:schemeClr val="bg2"/>
            </a:solidFill>
            <a:miter lim="800000"/>
            <a:headEnd/>
            <a:tailEnd/>
          </a:ln>
        </p:spPr>
        <p:txBody>
          <a:bodyPr wrap="none" anchor="ctr"/>
          <a:lstStyle/>
          <a:p>
            <a:endParaRPr lang="el-GR" dirty="0">
              <a:latin typeface="Book Antiqua" pitchFamily="18" charset="0"/>
            </a:endParaRPr>
          </a:p>
        </p:txBody>
      </p:sp>
      <p:sp>
        <p:nvSpPr>
          <p:cNvPr id="21509" name="Text Box 11"/>
          <p:cNvSpPr txBox="1">
            <a:spLocks noChangeArrowheads="1"/>
          </p:cNvSpPr>
          <p:nvPr/>
        </p:nvSpPr>
        <p:spPr bwMode="auto">
          <a:xfrm>
            <a:off x="971550" y="6381750"/>
            <a:ext cx="7129463" cy="457200"/>
          </a:xfrm>
          <a:prstGeom prst="rect">
            <a:avLst/>
          </a:prstGeom>
          <a:noFill/>
          <a:ln w="9525">
            <a:noFill/>
            <a:miter lim="800000"/>
            <a:headEnd/>
            <a:tailEnd/>
          </a:ln>
        </p:spPr>
        <p:txBody>
          <a:bodyPr>
            <a:spAutoFit/>
          </a:bodyPr>
          <a:lstStyle/>
          <a:p>
            <a:pPr algn="ctr">
              <a:spcBef>
                <a:spcPct val="50000"/>
              </a:spcBef>
            </a:pPr>
            <a:r>
              <a:rPr lang="el-GR" sz="2400" b="1" dirty="0">
                <a:solidFill>
                  <a:srgbClr val="820000"/>
                </a:solidFill>
                <a:latin typeface="+mj-lt"/>
              </a:rPr>
              <a:t>Κυψελίδα ροής</a:t>
            </a:r>
          </a:p>
        </p:txBody>
      </p:sp>
      <p:sp>
        <p:nvSpPr>
          <p:cNvPr id="6157" name="Oval 13"/>
          <p:cNvSpPr>
            <a:spLocks noChangeArrowheads="1"/>
          </p:cNvSpPr>
          <p:nvPr/>
        </p:nvSpPr>
        <p:spPr bwMode="auto">
          <a:xfrm>
            <a:off x="1187450" y="3644900"/>
            <a:ext cx="71438" cy="71438"/>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6158" name="Oval 14"/>
          <p:cNvSpPr>
            <a:spLocks noChangeArrowheads="1"/>
          </p:cNvSpPr>
          <p:nvPr/>
        </p:nvSpPr>
        <p:spPr bwMode="auto">
          <a:xfrm>
            <a:off x="1187450" y="3789363"/>
            <a:ext cx="71438" cy="71437"/>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6159" name="Oval 15"/>
          <p:cNvSpPr>
            <a:spLocks noChangeArrowheads="1"/>
          </p:cNvSpPr>
          <p:nvPr/>
        </p:nvSpPr>
        <p:spPr bwMode="auto">
          <a:xfrm>
            <a:off x="1187450" y="3933825"/>
            <a:ext cx="71438" cy="71438"/>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6160" name="Oval 16"/>
          <p:cNvSpPr>
            <a:spLocks noChangeArrowheads="1"/>
          </p:cNvSpPr>
          <p:nvPr/>
        </p:nvSpPr>
        <p:spPr bwMode="auto">
          <a:xfrm>
            <a:off x="1187450" y="4078288"/>
            <a:ext cx="71438" cy="71437"/>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6161" name="Oval 17"/>
          <p:cNvSpPr>
            <a:spLocks noChangeArrowheads="1"/>
          </p:cNvSpPr>
          <p:nvPr/>
        </p:nvSpPr>
        <p:spPr bwMode="auto">
          <a:xfrm>
            <a:off x="1187450" y="4221163"/>
            <a:ext cx="71438" cy="71437"/>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6162" name="Oval 18"/>
          <p:cNvSpPr>
            <a:spLocks noChangeArrowheads="1"/>
          </p:cNvSpPr>
          <p:nvPr/>
        </p:nvSpPr>
        <p:spPr bwMode="auto">
          <a:xfrm>
            <a:off x="1187450" y="3502025"/>
            <a:ext cx="71438" cy="71438"/>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6164" name="Oval 20"/>
          <p:cNvSpPr>
            <a:spLocks noChangeArrowheads="1"/>
          </p:cNvSpPr>
          <p:nvPr/>
        </p:nvSpPr>
        <p:spPr bwMode="auto">
          <a:xfrm>
            <a:off x="1187450" y="4365625"/>
            <a:ext cx="71438" cy="71438"/>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6165" name="Oval 21"/>
          <p:cNvSpPr>
            <a:spLocks noChangeArrowheads="1"/>
          </p:cNvSpPr>
          <p:nvPr/>
        </p:nvSpPr>
        <p:spPr bwMode="auto">
          <a:xfrm>
            <a:off x="1187450" y="4510088"/>
            <a:ext cx="71438" cy="71437"/>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6166" name="Oval 22"/>
          <p:cNvSpPr>
            <a:spLocks noChangeArrowheads="1"/>
          </p:cNvSpPr>
          <p:nvPr/>
        </p:nvSpPr>
        <p:spPr bwMode="auto">
          <a:xfrm>
            <a:off x="1187450" y="2492375"/>
            <a:ext cx="71438" cy="71438"/>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6167" name="Oval 23"/>
          <p:cNvSpPr>
            <a:spLocks noChangeArrowheads="1"/>
          </p:cNvSpPr>
          <p:nvPr/>
        </p:nvSpPr>
        <p:spPr bwMode="auto">
          <a:xfrm>
            <a:off x="1187450" y="2636838"/>
            <a:ext cx="71438" cy="71437"/>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6168" name="Oval 24"/>
          <p:cNvSpPr>
            <a:spLocks noChangeArrowheads="1"/>
          </p:cNvSpPr>
          <p:nvPr/>
        </p:nvSpPr>
        <p:spPr bwMode="auto">
          <a:xfrm>
            <a:off x="1187450" y="2781300"/>
            <a:ext cx="71438" cy="71438"/>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6169" name="Oval 25"/>
          <p:cNvSpPr>
            <a:spLocks noChangeArrowheads="1"/>
          </p:cNvSpPr>
          <p:nvPr/>
        </p:nvSpPr>
        <p:spPr bwMode="auto">
          <a:xfrm>
            <a:off x="1187450" y="2925763"/>
            <a:ext cx="71438" cy="71437"/>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6170" name="Oval 26"/>
          <p:cNvSpPr>
            <a:spLocks noChangeArrowheads="1"/>
          </p:cNvSpPr>
          <p:nvPr/>
        </p:nvSpPr>
        <p:spPr bwMode="auto">
          <a:xfrm>
            <a:off x="1187450" y="3068638"/>
            <a:ext cx="71438" cy="71437"/>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6171" name="Oval 27"/>
          <p:cNvSpPr>
            <a:spLocks noChangeArrowheads="1"/>
          </p:cNvSpPr>
          <p:nvPr/>
        </p:nvSpPr>
        <p:spPr bwMode="auto">
          <a:xfrm>
            <a:off x="1187450" y="2349500"/>
            <a:ext cx="71438" cy="71438"/>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6172" name="Oval 28"/>
          <p:cNvSpPr>
            <a:spLocks noChangeArrowheads="1"/>
          </p:cNvSpPr>
          <p:nvPr/>
        </p:nvSpPr>
        <p:spPr bwMode="auto">
          <a:xfrm>
            <a:off x="1187450" y="3213100"/>
            <a:ext cx="71438" cy="71438"/>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6173" name="Oval 29"/>
          <p:cNvSpPr>
            <a:spLocks noChangeArrowheads="1"/>
          </p:cNvSpPr>
          <p:nvPr/>
        </p:nvSpPr>
        <p:spPr bwMode="auto">
          <a:xfrm>
            <a:off x="1187450" y="3357563"/>
            <a:ext cx="71438" cy="71437"/>
          </a:xfrm>
          <a:prstGeom prst="ellipse">
            <a:avLst/>
          </a:prstGeom>
          <a:solidFill>
            <a:schemeClr val="tx2"/>
          </a:solidFill>
          <a:ln w="9525">
            <a:solidFill>
              <a:schemeClr val="tx1"/>
            </a:solidFill>
            <a:round/>
            <a:headEnd/>
            <a:tailEnd/>
          </a:ln>
        </p:spPr>
        <p:txBody>
          <a:bodyPr wrap="none" anchor="ctr"/>
          <a:lstStyle/>
          <a:p>
            <a:endParaRPr lang="el-GR" dirty="0">
              <a:latin typeface="Book Antiqua" pitchFamily="18" charset="0"/>
            </a:endParaRPr>
          </a:p>
        </p:txBody>
      </p:sp>
      <p:sp>
        <p:nvSpPr>
          <p:cNvPr id="21526" name="Text Box 31"/>
          <p:cNvSpPr txBox="1">
            <a:spLocks noChangeArrowheads="1"/>
          </p:cNvSpPr>
          <p:nvPr/>
        </p:nvSpPr>
        <p:spPr bwMode="auto">
          <a:xfrm>
            <a:off x="3708400" y="4941888"/>
            <a:ext cx="1943100" cy="457200"/>
          </a:xfrm>
          <a:prstGeom prst="rect">
            <a:avLst/>
          </a:prstGeom>
          <a:noFill/>
          <a:ln w="9525">
            <a:noFill/>
            <a:miter lim="800000"/>
            <a:headEnd/>
            <a:tailEnd/>
          </a:ln>
        </p:spPr>
        <p:txBody>
          <a:bodyPr>
            <a:spAutoFit/>
          </a:bodyPr>
          <a:lstStyle/>
          <a:p>
            <a:pPr>
              <a:spcBef>
                <a:spcPct val="50000"/>
              </a:spcBef>
            </a:pPr>
            <a:r>
              <a:rPr lang="en-US" sz="2400" dirty="0">
                <a:latin typeface="Book Antiqua" pitchFamily="18" charset="0"/>
              </a:rPr>
              <a:t>V = I   x  R</a:t>
            </a:r>
            <a:endParaRPr lang="el-GR" sz="2400" dirty="0">
              <a:latin typeface="Book Antiqua" pitchFamily="18" charset="0"/>
            </a:endParaRPr>
          </a:p>
        </p:txBody>
      </p:sp>
      <p:sp>
        <p:nvSpPr>
          <p:cNvPr id="21527" name="Text Box 32"/>
          <p:cNvSpPr txBox="1">
            <a:spLocks noChangeArrowheads="1"/>
          </p:cNvSpPr>
          <p:nvPr/>
        </p:nvSpPr>
        <p:spPr bwMode="auto">
          <a:xfrm>
            <a:off x="3132138" y="1412875"/>
            <a:ext cx="3097212" cy="457200"/>
          </a:xfrm>
          <a:prstGeom prst="rect">
            <a:avLst/>
          </a:prstGeom>
          <a:noFill/>
          <a:ln w="9525">
            <a:noFill/>
            <a:miter lim="800000"/>
            <a:headEnd/>
            <a:tailEnd/>
          </a:ln>
        </p:spPr>
        <p:txBody>
          <a:bodyPr>
            <a:spAutoFit/>
          </a:bodyPr>
          <a:lstStyle/>
          <a:p>
            <a:pPr algn="ctr">
              <a:spcBef>
                <a:spcPct val="50000"/>
              </a:spcBef>
            </a:pPr>
            <a:r>
              <a:rPr lang="en-US" sz="2400" dirty="0">
                <a:latin typeface="+mn-lt"/>
              </a:rPr>
              <a:t>Direct Current (DC)</a:t>
            </a:r>
            <a:endParaRPr lang="el-GR" sz="2400" dirty="0">
              <a:latin typeface="+mn-lt"/>
            </a:endParaRPr>
          </a:p>
        </p:txBody>
      </p:sp>
      <p:pic>
        <p:nvPicPr>
          <p:cNvPr id="21529" name="Picture 25"/>
          <p:cNvPicPr>
            <a:picLocks noChangeAspect="1" noChangeArrowheads="1"/>
          </p:cNvPicPr>
          <p:nvPr/>
        </p:nvPicPr>
        <p:blipFill>
          <a:blip r:embed="rId3" cstate="print"/>
          <a:srcRect/>
          <a:stretch>
            <a:fillRect/>
          </a:stretch>
        </p:blipFill>
        <p:spPr bwMode="auto">
          <a:xfrm>
            <a:off x="3707904" y="2708920"/>
            <a:ext cx="1828800" cy="1438275"/>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l-GR" dirty="0">
                <a:solidFill>
                  <a:srgbClr val="820000"/>
                </a:solidFill>
              </a:rPr>
              <a:t>Ηλεκτρικές </a:t>
            </a:r>
            <a:r>
              <a:rPr lang="el-GR" dirty="0" smtClean="0">
                <a:solidFill>
                  <a:srgbClr val="820000"/>
                </a:solidFill>
              </a:rPr>
              <a:t>μέθοδοι</a:t>
            </a:r>
            <a:endParaRPr lang="el-GR" dirty="0">
              <a:solidFill>
                <a:srgbClr val="820000"/>
              </a:solidFill>
            </a:endParaRPr>
          </a:p>
        </p:txBody>
      </p:sp>
    </p:spTree>
    <p:extLst>
      <p:ext uri="{BB962C8B-B14F-4D97-AF65-F5344CB8AC3E}">
        <p14:creationId xmlns:p14="http://schemas.microsoft.com/office/powerpoint/2010/main" val="345508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0.33333 L 1.38889E-6 -4.07407E-6 " pathEditMode="relative" rAng="0" ptsTypes="AA">
                                      <p:cBhvr>
                                        <p:cTn id="6" dur="2000" fill="hold"/>
                                        <p:tgtEl>
                                          <p:spTgt spid="21529"/>
                                        </p:tgtEl>
                                        <p:attrNameLst>
                                          <p:attrName>ppt_x</p:attrName>
                                          <p:attrName>ppt_y</p:attrName>
                                        </p:attrNameLst>
                                      </p:cBhvr>
                                      <p:rCtr x="0" y="167"/>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2.5E-6 -1.48148E-6 L 0.2757 -1.48148E-6 " pathEditMode="relative" rAng="0" ptsTypes="AA">
                                      <p:cBhvr>
                                        <p:cTn id="10" dur="2000" fill="hold"/>
                                        <p:tgtEl>
                                          <p:spTgt spid="6157"/>
                                        </p:tgtEl>
                                        <p:attrNameLst>
                                          <p:attrName>ppt_x</p:attrName>
                                          <p:attrName>ppt_y</p:attrName>
                                        </p:attrNameLst>
                                      </p:cBhvr>
                                      <p:rCtr x="138" y="0"/>
                                    </p:animMotion>
                                  </p:childTnLst>
                                </p:cTn>
                              </p:par>
                              <p:par>
                                <p:cTn id="11" presetID="63" presetClass="path" presetSubtype="0" accel="50000" decel="50000" fill="hold" grpId="0" nodeType="withEffect">
                                  <p:stCondLst>
                                    <p:cond delay="0"/>
                                  </p:stCondLst>
                                  <p:childTnLst>
                                    <p:animMotion origin="layout" path="M -2.5E-6 1.11111E-6 L 0.28351 -0.00509 " pathEditMode="relative" rAng="0" ptsTypes="AA">
                                      <p:cBhvr>
                                        <p:cTn id="12" dur="2000" fill="hold"/>
                                        <p:tgtEl>
                                          <p:spTgt spid="6158"/>
                                        </p:tgtEl>
                                        <p:attrNameLst>
                                          <p:attrName>ppt_x</p:attrName>
                                          <p:attrName>ppt_y</p:attrName>
                                        </p:attrNameLst>
                                      </p:cBhvr>
                                      <p:rCtr x="142" y="-3"/>
                                    </p:animMotion>
                                  </p:childTnLst>
                                </p:cTn>
                              </p:par>
                              <p:par>
                                <p:cTn id="13" presetID="63" presetClass="path" presetSubtype="0" accel="50000" decel="50000" fill="hold" grpId="0" nodeType="withEffect">
                                  <p:stCondLst>
                                    <p:cond delay="0"/>
                                  </p:stCondLst>
                                  <p:childTnLst>
                                    <p:animMotion origin="layout" path="M -5.55556E-7 -4.68208E-6 L 0.35052 -0.00508 " pathEditMode="relative" rAng="0" ptsTypes="AA">
                                      <p:cBhvr>
                                        <p:cTn id="14" dur="2000" fill="hold"/>
                                        <p:tgtEl>
                                          <p:spTgt spid="6159"/>
                                        </p:tgtEl>
                                        <p:attrNameLst>
                                          <p:attrName>ppt_x</p:attrName>
                                          <p:attrName>ppt_y</p:attrName>
                                        </p:attrNameLst>
                                      </p:cBhvr>
                                      <p:rCtr x="175" y="-3"/>
                                    </p:animMotion>
                                  </p:childTnLst>
                                </p:cTn>
                              </p:par>
                              <p:par>
                                <p:cTn id="15" presetID="63" presetClass="path" presetSubtype="0" accel="50000" decel="50000" fill="hold" grpId="0" nodeType="withEffect">
                                  <p:stCondLst>
                                    <p:cond delay="0"/>
                                  </p:stCondLst>
                                  <p:childTnLst>
                                    <p:animMotion origin="layout" path="M -5.55556E-7 4.85549E-6 L 0.74427 -0.00532 " pathEditMode="fixed" rAng="0" ptsTypes="AA">
                                      <p:cBhvr>
                                        <p:cTn id="16" dur="2000" fill="hold"/>
                                        <p:tgtEl>
                                          <p:spTgt spid="6160"/>
                                        </p:tgtEl>
                                        <p:attrNameLst>
                                          <p:attrName>ppt_x</p:attrName>
                                          <p:attrName>ppt_y</p:attrName>
                                        </p:attrNameLst>
                                      </p:cBhvr>
                                      <p:rCtr x="372" y="-3"/>
                                    </p:animMotion>
                                  </p:childTnLst>
                                </p:cTn>
                              </p:par>
                              <p:par>
                                <p:cTn id="17" presetID="63" presetClass="path" presetSubtype="0" accel="50000" decel="50000" fill="hold" grpId="0" nodeType="withEffect">
                                  <p:stCondLst>
                                    <p:cond delay="0"/>
                                  </p:stCondLst>
                                  <p:childTnLst>
                                    <p:animMotion origin="layout" path="M -5.55556E-7 -4.39306E-6 L 0.74427 -4.39306E-6 " pathEditMode="relative" rAng="0" ptsTypes="AA">
                                      <p:cBhvr>
                                        <p:cTn id="18" dur="2000" fill="hold"/>
                                        <p:tgtEl>
                                          <p:spTgt spid="6161"/>
                                        </p:tgtEl>
                                        <p:attrNameLst>
                                          <p:attrName>ppt_x</p:attrName>
                                          <p:attrName>ppt_y</p:attrName>
                                        </p:attrNameLst>
                                      </p:cBhvr>
                                      <p:rCtr x="372" y="0"/>
                                    </p:animMotion>
                                  </p:childTnLst>
                                </p:cTn>
                              </p:par>
                              <p:par>
                                <p:cTn id="19" presetID="63" presetClass="path" presetSubtype="0" accel="50000" decel="50000" fill="hold" grpId="0" nodeType="withEffect">
                                  <p:stCondLst>
                                    <p:cond delay="0"/>
                                  </p:stCondLst>
                                  <p:childTnLst>
                                    <p:animMotion origin="layout" path="M -5.55556E-7 -7.40741E-7 L 0.25608 0.00532 " pathEditMode="relative" rAng="0" ptsTypes="AA">
                                      <p:cBhvr>
                                        <p:cTn id="20" dur="2000" fill="hold"/>
                                        <p:tgtEl>
                                          <p:spTgt spid="6162"/>
                                        </p:tgtEl>
                                        <p:attrNameLst>
                                          <p:attrName>ppt_x</p:attrName>
                                          <p:attrName>ppt_y</p:attrName>
                                        </p:attrNameLst>
                                      </p:cBhvr>
                                      <p:rCtr x="128" y="3"/>
                                    </p:animMotion>
                                  </p:childTnLst>
                                </p:cTn>
                              </p:par>
                              <p:par>
                                <p:cTn id="21" presetID="63" presetClass="path" presetSubtype="0" accel="50000" decel="50000" fill="hold" grpId="0" nodeType="withEffect">
                                  <p:stCondLst>
                                    <p:cond delay="0"/>
                                  </p:stCondLst>
                                  <p:childTnLst>
                                    <p:animMotion origin="layout" path="M -5.55556E-7 -4.85549E-6 L 0.74427 -4.85549E-6 " pathEditMode="relative" rAng="0" ptsTypes="AA">
                                      <p:cBhvr>
                                        <p:cTn id="22" dur="2000" fill="hold"/>
                                        <p:tgtEl>
                                          <p:spTgt spid="6164"/>
                                        </p:tgtEl>
                                        <p:attrNameLst>
                                          <p:attrName>ppt_x</p:attrName>
                                          <p:attrName>ppt_y</p:attrName>
                                        </p:attrNameLst>
                                      </p:cBhvr>
                                      <p:rCtr x="372" y="0"/>
                                    </p:animMotion>
                                  </p:childTnLst>
                                </p:cTn>
                              </p:par>
                              <p:par>
                                <p:cTn id="23" presetID="63" presetClass="path" presetSubtype="0" accel="50000" decel="50000" fill="hold" grpId="0" nodeType="withEffect">
                                  <p:stCondLst>
                                    <p:cond delay="0"/>
                                  </p:stCondLst>
                                  <p:childTnLst>
                                    <p:animMotion origin="layout" path="M -5.55556E-7 4.68208E-6 L 0.74427 0.00531 " pathEditMode="relative" rAng="0" ptsTypes="AA">
                                      <p:cBhvr>
                                        <p:cTn id="24" dur="2000" fill="hold"/>
                                        <p:tgtEl>
                                          <p:spTgt spid="6165"/>
                                        </p:tgtEl>
                                        <p:attrNameLst>
                                          <p:attrName>ppt_x</p:attrName>
                                          <p:attrName>ppt_y</p:attrName>
                                        </p:attrNameLst>
                                      </p:cBhvr>
                                      <p:rCtr x="372" y="3"/>
                                    </p:animMotion>
                                  </p:childTnLst>
                                </p:cTn>
                              </p:par>
                              <p:par>
                                <p:cTn id="25" presetID="63" presetClass="path" presetSubtype="0" accel="50000" decel="50000" fill="hold" grpId="0" nodeType="withEffect">
                                  <p:stCondLst>
                                    <p:cond delay="0"/>
                                  </p:stCondLst>
                                  <p:childTnLst>
                                    <p:animMotion origin="layout" path="M -5.55556E-7 -2.48555E-6 L 0.74427 -0.00508 " pathEditMode="relative" rAng="0" ptsTypes="AA">
                                      <p:cBhvr>
                                        <p:cTn id="26" dur="2000" fill="hold"/>
                                        <p:tgtEl>
                                          <p:spTgt spid="6166"/>
                                        </p:tgtEl>
                                        <p:attrNameLst>
                                          <p:attrName>ppt_x</p:attrName>
                                          <p:attrName>ppt_y</p:attrName>
                                        </p:attrNameLst>
                                      </p:cBhvr>
                                      <p:rCtr x="372" y="-3"/>
                                    </p:animMotion>
                                  </p:childTnLst>
                                </p:cTn>
                              </p:par>
                              <p:par>
                                <p:cTn id="27" presetID="63" presetClass="path" presetSubtype="0" accel="50000" decel="50000" fill="hold" grpId="0" nodeType="withEffect">
                                  <p:stCondLst>
                                    <p:cond delay="0"/>
                                  </p:stCondLst>
                                  <p:childTnLst>
                                    <p:animMotion origin="layout" path="M -5.55556E-7 -2.94798E-6 L 0.74427 -0.00508 " pathEditMode="relative" rAng="0" ptsTypes="AA">
                                      <p:cBhvr>
                                        <p:cTn id="28" dur="2000" fill="hold"/>
                                        <p:tgtEl>
                                          <p:spTgt spid="6167"/>
                                        </p:tgtEl>
                                        <p:attrNameLst>
                                          <p:attrName>ppt_x</p:attrName>
                                          <p:attrName>ppt_y</p:attrName>
                                        </p:attrNameLst>
                                      </p:cBhvr>
                                      <p:rCtr x="372" y="-3"/>
                                    </p:animMotion>
                                  </p:childTnLst>
                                </p:cTn>
                              </p:par>
                              <p:par>
                                <p:cTn id="29" presetID="63" presetClass="path" presetSubtype="0" accel="50000" decel="50000" fill="hold" grpId="0" nodeType="withEffect">
                                  <p:stCondLst>
                                    <p:cond delay="0"/>
                                  </p:stCondLst>
                                  <p:childTnLst>
                                    <p:animMotion origin="layout" path="M -5.55556E-7 -3.4104E-6 L 0.31111 -0.00508 " pathEditMode="relative" rAng="0" ptsTypes="AA">
                                      <p:cBhvr>
                                        <p:cTn id="30" dur="2000" fill="hold"/>
                                        <p:tgtEl>
                                          <p:spTgt spid="6168"/>
                                        </p:tgtEl>
                                        <p:attrNameLst>
                                          <p:attrName>ppt_x</p:attrName>
                                          <p:attrName>ppt_y</p:attrName>
                                        </p:attrNameLst>
                                      </p:cBhvr>
                                      <p:rCtr x="156" y="-3"/>
                                    </p:animMotion>
                                  </p:childTnLst>
                                </p:cTn>
                              </p:par>
                              <p:par>
                                <p:cTn id="31" presetID="63" presetClass="path" presetSubtype="0" accel="50000" decel="50000" fill="hold" grpId="0" nodeType="withEffect">
                                  <p:stCondLst>
                                    <p:cond delay="0"/>
                                  </p:stCondLst>
                                  <p:childTnLst>
                                    <p:animMotion origin="layout" path="M -2.5E-6 -1.85185E-6 L 0.29549 -1.85185E-6 " pathEditMode="relative" rAng="0" ptsTypes="AA">
                                      <p:cBhvr>
                                        <p:cTn id="32" dur="2000" fill="hold"/>
                                        <p:tgtEl>
                                          <p:spTgt spid="6169"/>
                                        </p:tgtEl>
                                        <p:attrNameLst>
                                          <p:attrName>ppt_x</p:attrName>
                                          <p:attrName>ppt_y</p:attrName>
                                        </p:attrNameLst>
                                      </p:cBhvr>
                                      <p:rCtr x="148" y="0"/>
                                    </p:animMotion>
                                  </p:childTnLst>
                                </p:cTn>
                              </p:par>
                              <p:par>
                                <p:cTn id="33" presetID="63" presetClass="path" presetSubtype="0" accel="50000" decel="50000" fill="hold" grpId="0" nodeType="withEffect">
                                  <p:stCondLst>
                                    <p:cond delay="0"/>
                                  </p:stCondLst>
                                  <p:childTnLst>
                                    <p:animMotion origin="layout" path="M -5.55556E-7 3.7037E-6 L 0.27188 -0.0051 " pathEditMode="relative" rAng="0" ptsTypes="AA">
                                      <p:cBhvr>
                                        <p:cTn id="34" dur="2000" fill="hold"/>
                                        <p:tgtEl>
                                          <p:spTgt spid="6170"/>
                                        </p:tgtEl>
                                        <p:attrNameLst>
                                          <p:attrName>ppt_x</p:attrName>
                                          <p:attrName>ppt_y</p:attrName>
                                        </p:attrNameLst>
                                      </p:cBhvr>
                                      <p:rCtr x="136" y="-3"/>
                                    </p:animMotion>
                                  </p:childTnLst>
                                </p:cTn>
                              </p:par>
                              <p:par>
                                <p:cTn id="35" presetID="63" presetClass="path" presetSubtype="0" accel="50000" decel="50000" fill="hold" grpId="0" nodeType="withEffect">
                                  <p:stCondLst>
                                    <p:cond delay="0"/>
                                  </p:stCondLst>
                                  <p:childTnLst>
                                    <p:animMotion origin="layout" path="M -5.55556E-7 -3.23699E-6 L 0.74427 -0.00508 " pathEditMode="relative" rAng="0" ptsTypes="AA">
                                      <p:cBhvr>
                                        <p:cTn id="36" dur="2000" fill="hold"/>
                                        <p:tgtEl>
                                          <p:spTgt spid="6171"/>
                                        </p:tgtEl>
                                        <p:attrNameLst>
                                          <p:attrName>ppt_x</p:attrName>
                                          <p:attrName>ppt_y</p:attrName>
                                        </p:attrNameLst>
                                      </p:cBhvr>
                                      <p:rCtr x="372" y="-3"/>
                                    </p:animMotion>
                                  </p:childTnLst>
                                </p:cTn>
                              </p:par>
                              <p:par>
                                <p:cTn id="37" presetID="63" presetClass="path" presetSubtype="0" accel="50000" decel="50000" fill="hold" grpId="0" nodeType="withEffect">
                                  <p:stCondLst>
                                    <p:cond delay="0"/>
                                  </p:stCondLst>
                                  <p:childTnLst>
                                    <p:animMotion origin="layout" path="M -0.01163 0.00533 L 0.26806 0.00533 " pathEditMode="relative" rAng="0" ptsTypes="AA">
                                      <p:cBhvr>
                                        <p:cTn id="38" dur="2000" fill="hold"/>
                                        <p:tgtEl>
                                          <p:spTgt spid="6172"/>
                                        </p:tgtEl>
                                        <p:attrNameLst>
                                          <p:attrName>ppt_x</p:attrName>
                                          <p:attrName>ppt_y</p:attrName>
                                        </p:attrNameLst>
                                      </p:cBhvr>
                                      <p:rCtr x="140" y="0"/>
                                    </p:animMotion>
                                  </p:childTnLst>
                                </p:cTn>
                              </p:par>
                              <p:par>
                                <p:cTn id="39" presetID="63" presetClass="path" presetSubtype="0" accel="50000" decel="50000" fill="hold" grpId="0" nodeType="withEffect">
                                  <p:stCondLst>
                                    <p:cond delay="0"/>
                                  </p:stCondLst>
                                  <p:childTnLst>
                                    <p:animMotion origin="layout" path="M -5.55556E-7 4.07407E-6 L 0.26389 0.00532 " pathEditMode="relative" rAng="0" ptsTypes="AA">
                                      <p:cBhvr>
                                        <p:cTn id="40" dur="2000" fill="hold"/>
                                        <p:tgtEl>
                                          <p:spTgt spid="6173"/>
                                        </p:tgtEl>
                                        <p:attrNameLst>
                                          <p:attrName>ppt_x</p:attrName>
                                          <p:attrName>ppt_y</p:attrName>
                                        </p:attrNameLst>
                                      </p:cBhvr>
                                      <p:rCtr x="132"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animBg="1"/>
      <p:bldP spid="6158" grpId="0" animBg="1"/>
      <p:bldP spid="6159" grpId="0" animBg="1"/>
      <p:bldP spid="6160" grpId="0" animBg="1"/>
      <p:bldP spid="6161" grpId="0" animBg="1"/>
      <p:bldP spid="6162" grpId="0" animBg="1"/>
      <p:bldP spid="6164" grpId="0" animBg="1"/>
      <p:bldP spid="6165" grpId="0" animBg="1"/>
      <p:bldP spid="6166" grpId="0" animBg="1"/>
      <p:bldP spid="6167" grpId="0" animBg="1"/>
      <p:bldP spid="6168" grpId="0" animBg="1"/>
      <p:bldP spid="6169" grpId="0" animBg="1"/>
      <p:bldP spid="6170" grpId="0" animBg="1"/>
      <p:bldP spid="6171" grpId="0" animBg="1"/>
      <p:bldP spid="6172" grpId="0" animBg="1"/>
      <p:bldP spid="617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71897029afcabd6789a9962462691828f4fcdbd"/>
</p:tagLst>
</file>

<file path=ppt/theme/theme1.xml><?xml version="1.0" encoding="utf-8"?>
<a:theme xmlns:a="http://schemas.openxmlformats.org/drawingml/2006/main" name="OC_template_updated">
  <a:themeElements>
    <a:clrScheme name="Custom 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TotalTime>
  <Words>1455</Words>
  <Application>Microsoft Office PowerPoint</Application>
  <PresentationFormat>Προβολή στην οθόνη (4:3)</PresentationFormat>
  <Paragraphs>185</Paragraphs>
  <Slides>36</Slides>
  <Notes>11</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2</vt:i4>
      </vt:variant>
      <vt:variant>
        <vt:lpstr>Τίτλοι διαφανειών</vt:lpstr>
      </vt:variant>
      <vt:variant>
        <vt:i4>36</vt:i4>
      </vt:variant>
    </vt:vector>
  </HeadingPairs>
  <TitlesOfParts>
    <vt:vector size="40" baseType="lpstr">
      <vt:lpstr>OC_template_updated</vt:lpstr>
      <vt:lpstr>1_OC_template_updated</vt:lpstr>
      <vt:lpstr>Εικόνα bitmap</vt:lpstr>
      <vt:lpstr>Bitmap Image</vt:lpstr>
      <vt:lpstr>Ανοσολογία (Ε)</vt:lpstr>
      <vt:lpstr>Τι είναι η κυτταρομετρία ροής</vt:lpstr>
      <vt:lpstr>Κατηγορίες κυτταρομετρίας ροής</vt:lpstr>
      <vt:lpstr>Που χρησιμοποιείται η κυτταρομετρία ροής;</vt:lpstr>
      <vt:lpstr>Oι αδερφοί Coulter</vt:lpstr>
      <vt:lpstr>Σχηματική αναπαράσταση  της ιδέας των Coulter</vt:lpstr>
      <vt:lpstr>Οι πρώτες συσκευές Coulter</vt:lpstr>
      <vt:lpstr>Κυτταρομετρία ροής</vt:lpstr>
      <vt:lpstr>Ηλεκτρικές μέθοδοι</vt:lpstr>
      <vt:lpstr>Ηλεκτρικές μέθοδοι</vt:lpstr>
      <vt:lpstr>Οπτικές μέθοδοι</vt:lpstr>
      <vt:lpstr>Φθορισμός</vt:lpstr>
      <vt:lpstr>To φαινόμενο του φθορισμού</vt:lpstr>
      <vt:lpstr>H υδροδυναμική εστίαση</vt:lpstr>
      <vt:lpstr>Προσδιορισμός αντιγόνων – πρωτεϊνών σε σφαιρίδια</vt:lpstr>
      <vt:lpstr>Ποσοτικός φθορισμός QFCM (Quantitative Flow Cytometry)</vt:lpstr>
      <vt:lpstr>Σχηματική αναπαράσταση κυτταρομετρητή ροής</vt:lpstr>
      <vt:lpstr>Σύγχρονος κυτταρομετρητής</vt:lpstr>
      <vt:lpstr>Φθορίζουσες ουσίες</vt:lpstr>
      <vt:lpstr>Φθορίζουσες χρωστικές για τη μέτρηση διαφόρων συστατικών</vt:lpstr>
      <vt:lpstr>Απεικονίσεις αποτελεσμάτων στη κυτταρομετρία ροής</vt:lpstr>
      <vt:lpstr>Απεικόνιση αποτελεσμάτων κυτταρομετρίας ροής</vt:lpstr>
      <vt:lpstr>Ισομετρικό διάγραμμα (isometric plot) </vt:lpstr>
      <vt:lpstr>Αποτελέσματα κυτταρομετρίας ροής</vt:lpstr>
      <vt:lpstr>Πολύεδρο διάγραμμα – Diamond plot</vt:lpstr>
      <vt:lpstr>Μετατροπή τρισδιάστατου σε δισδιάστατο διάγραμμα </vt:lpstr>
      <vt:lpstr>Ιστόγραμμα έντασης φθορισμού</vt:lpstr>
      <vt:lpstr>Πραγματικά ιστογράμματα ποσοτικής μέτρησης πληθυσμών</vt:lpstr>
      <vt:lpstr>Βαθμονόμηση κυτταρομετρητών ροής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74</cp:revision>
  <dcterms:created xsi:type="dcterms:W3CDTF">2013-03-04T13:35:19Z</dcterms:created>
  <dcterms:modified xsi:type="dcterms:W3CDTF">2015-03-26T11:20:29Z</dcterms:modified>
</cp:coreProperties>
</file>