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8" r:id="rId3"/>
  </p:sldMasterIdLst>
  <p:notesMasterIdLst>
    <p:notesMasterId r:id="rId63"/>
  </p:notesMasterIdLst>
  <p:handoutMasterIdLst>
    <p:handoutMasterId r:id="rId64"/>
  </p:handoutMasterIdLst>
  <p:sldIdLst>
    <p:sldId id="385" r:id="rId4"/>
    <p:sldId id="323" r:id="rId5"/>
    <p:sldId id="378" r:id="rId6"/>
    <p:sldId id="324" r:id="rId7"/>
    <p:sldId id="325" r:id="rId8"/>
    <p:sldId id="326" r:id="rId9"/>
    <p:sldId id="327" r:id="rId10"/>
    <p:sldId id="328" r:id="rId11"/>
    <p:sldId id="329" r:id="rId12"/>
    <p:sldId id="330" r:id="rId13"/>
    <p:sldId id="379" r:id="rId14"/>
    <p:sldId id="331" r:id="rId15"/>
    <p:sldId id="332" r:id="rId16"/>
    <p:sldId id="338" r:id="rId17"/>
    <p:sldId id="339" r:id="rId18"/>
    <p:sldId id="340" r:id="rId19"/>
    <p:sldId id="341" r:id="rId20"/>
    <p:sldId id="342" r:id="rId21"/>
    <p:sldId id="343" r:id="rId22"/>
    <p:sldId id="344" r:id="rId23"/>
    <p:sldId id="345" r:id="rId24"/>
    <p:sldId id="346" r:id="rId25"/>
    <p:sldId id="347" r:id="rId26"/>
    <p:sldId id="383" r:id="rId27"/>
    <p:sldId id="348" r:id="rId28"/>
    <p:sldId id="349" r:id="rId29"/>
    <p:sldId id="354" r:id="rId30"/>
    <p:sldId id="355" r:id="rId31"/>
    <p:sldId id="357" r:id="rId32"/>
    <p:sldId id="384" r:id="rId33"/>
    <p:sldId id="359" r:id="rId34"/>
    <p:sldId id="360" r:id="rId35"/>
    <p:sldId id="381" r:id="rId36"/>
    <p:sldId id="380" r:id="rId37"/>
    <p:sldId id="361" r:id="rId38"/>
    <p:sldId id="362" r:id="rId39"/>
    <p:sldId id="363" r:id="rId40"/>
    <p:sldId id="364"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77" r:id="rId54"/>
    <p:sldId id="257" r:id="rId55"/>
    <p:sldId id="262" r:id="rId56"/>
    <p:sldId id="264" r:id="rId57"/>
    <p:sldId id="320" r:id="rId58"/>
    <p:sldId id="321" r:id="rId59"/>
    <p:sldId id="266" r:id="rId60"/>
    <p:sldId id="382" r:id="rId61"/>
    <p:sldId id="261" r:id="rId62"/>
  </p:sldIdLst>
  <p:sldSz cx="9144000" cy="6858000" type="screen4x3"/>
  <p:notesSz cx="7104063" cy="10234613"/>
  <p:custDataLst>
    <p:tags r:id="rId65"/>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3">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004A82"/>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89829" autoAdjust="0"/>
  </p:normalViewPr>
  <p:slideViewPr>
    <p:cSldViewPr>
      <p:cViewPr varScale="1">
        <p:scale>
          <a:sx n="101" d="100"/>
          <a:sy n="101" d="100"/>
        </p:scale>
        <p:origin x="-2004"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15/10/2015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15/10/2015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0</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53</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54</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57</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58</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a:p>
        </p:txBody>
      </p:sp>
    </p:spTree>
    <p:extLst>
      <p:ext uri="{BB962C8B-B14F-4D97-AF65-F5344CB8AC3E}">
        <p14:creationId xmlns:p14="http://schemas.microsoft.com/office/powerpoint/2010/main" val="2181208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pPr>
                <a:defRPr/>
              </a:pPr>
              <a:t>29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30</a:t>
            </a:fld>
            <a:endParaRPr lang="el-GR"/>
          </a:p>
        </p:txBody>
      </p:sp>
    </p:spTree>
    <p:extLst>
      <p:ext uri="{BB962C8B-B14F-4D97-AF65-F5344CB8AC3E}">
        <p14:creationId xmlns:p14="http://schemas.microsoft.com/office/powerpoint/2010/main" val="100497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31</a:t>
            </a:fld>
            <a:endParaRPr lang="el-GR"/>
          </a:p>
        </p:txBody>
      </p:sp>
    </p:spTree>
    <p:extLst>
      <p:ext uri="{BB962C8B-B14F-4D97-AF65-F5344CB8AC3E}">
        <p14:creationId xmlns:p14="http://schemas.microsoft.com/office/powerpoint/2010/main" val="10379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34</a:t>
            </a:fld>
            <a:endParaRPr lang="el-GR"/>
          </a:p>
        </p:txBody>
      </p:sp>
    </p:spTree>
    <p:extLst>
      <p:ext uri="{BB962C8B-B14F-4D97-AF65-F5344CB8AC3E}">
        <p14:creationId xmlns:p14="http://schemas.microsoft.com/office/powerpoint/2010/main" val="4172671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51</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52</a:t>
            </a:fld>
            <a:endParaRPr lang="el-GR"/>
          </a:p>
        </p:txBody>
      </p:sp>
    </p:spTree>
    <p:extLst>
      <p:ext uri="{BB962C8B-B14F-4D97-AF65-F5344CB8AC3E}">
        <p14:creationId xmlns:p14="http://schemas.microsoft.com/office/powerpoint/2010/main" val="2749721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DAB5C6C-F665-4997-91ED-715C740D19A1}" type="slidenum">
              <a:rPr lang="el-GR" smtClean="0"/>
              <a:pPr/>
              <a:t>‹#›</a:t>
            </a:fld>
            <a:endParaRPr lang="el-GR"/>
          </a:p>
        </p:txBody>
      </p:sp>
    </p:spTree>
    <p:extLst>
      <p:ext uri="{BB962C8B-B14F-4D97-AF65-F5344CB8AC3E}">
        <p14:creationId xmlns:p14="http://schemas.microsoft.com/office/powerpoint/2010/main" val="3292788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343852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510177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7391270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6952726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832227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0870275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057441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74676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300"/>
            </a:lvl1pPr>
            <a:lvl2pPr marL="742950" indent="-382588">
              <a:lnSpc>
                <a:spcPct val="110000"/>
              </a:lnSpc>
              <a:spcBef>
                <a:spcPts val="1200"/>
              </a:spcBef>
              <a:buFont typeface="Courier New" panose="02070309020205020404" pitchFamily="49" charset="0"/>
              <a:buChar char="o"/>
              <a:defRPr sz="2300"/>
            </a:lvl2pPr>
            <a:lvl3pPr marL="1143000" indent="-228600">
              <a:lnSpc>
                <a:spcPct val="110000"/>
              </a:lnSpc>
              <a:spcBef>
                <a:spcPts val="1200"/>
              </a:spcBef>
              <a:buFont typeface="Calibri" panose="020F0502020204030204" pitchFamily="34" charset="0"/>
              <a:buChar char="−"/>
              <a:defRPr sz="2300"/>
            </a:lvl3pPr>
            <a:lvl4pPr>
              <a:lnSpc>
                <a:spcPct val="110000"/>
              </a:lnSpc>
              <a:spcBef>
                <a:spcPts val="1200"/>
              </a:spcBef>
              <a:defRPr sz="2300"/>
            </a:lvl4pPr>
            <a:lvl5pPr>
              <a:lnSpc>
                <a:spcPct val="110000"/>
              </a:lnSpc>
              <a:spcBef>
                <a:spcPts val="1200"/>
              </a:spcBef>
              <a:defRPr sz="23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83406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917443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912594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lvl1pPr>
              <a:spcBef>
                <a:spcPts val="1200"/>
              </a:spcBef>
              <a:defRPr sz="2400"/>
            </a:lvl1pPr>
            <a:lvl2pPr marL="742950" indent="-285750">
              <a:buFont typeface="Courier New" panose="02070309020205020404" pitchFamily="49" charset="0"/>
              <a:buChar char="o"/>
              <a:defRPr sz="2200"/>
            </a:lvl2pPr>
            <a:lvl3pPr marL="1143000" indent="-228600">
              <a:buFont typeface="Calibri" panose="020F0502020204030204" pitchFamily="34" charset="0"/>
              <a:buChar cha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l-GR" dirty="0"/>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619487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593566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3212458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4456690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1869577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1466373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682877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523468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12391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74576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730825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mystudyfocussheet.weebly.com/uploads/1/2/6/2/12621943/joint_movement_osteokinematics.jpg"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Pelvis_(male)_animation02.gi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commons.wikimedia.org/wiki/File:Blausen_0723_Pelvis.png"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commons.wikimedia.org/wiki/File:Sacroiliac_Joint.png" TargetMode="External"/><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commons.wikimedia.org/wiki/User:Human_anatomy" TargetMode="External"/><Relationship Id="rId3" Type="http://schemas.openxmlformats.org/officeDocument/2006/relationships/image" Target="../media/image15.png"/><Relationship Id="rId7" Type="http://schemas.openxmlformats.org/officeDocument/2006/relationships/hyperlink" Target="http://commons.wikimedia.org/wiki/File:Gray320.p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ommons.wikimedia.org/wiki/User:Pngbot" TargetMode="External"/><Relationship Id="rId5" Type="http://schemas.openxmlformats.org/officeDocument/2006/relationships/hyperlink" Target="http://commons.wikimedia.org/wiki/File:Gray319.png" TargetMode="Externa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ommons.wikimedia.org/wiki/File:Gray388.png" TargetMode="Externa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commons.wikimedia.org/wiki/User:Pngbo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Κινησιολογία Ι</a:t>
            </a:r>
            <a:r>
              <a:rPr lang="en-US" sz="3600" b="1" dirty="0" smtClean="0">
                <a:solidFill>
                  <a:schemeClr val="tx1"/>
                </a:solidFill>
                <a:latin typeface="+mn-lt"/>
              </a:rPr>
              <a:t>I </a:t>
            </a:r>
            <a:r>
              <a:rPr lang="el-GR" sz="3600" b="1" dirty="0" smtClean="0">
                <a:solidFill>
                  <a:schemeClr val="tx1"/>
                </a:solidFill>
                <a:latin typeface="+mn-lt"/>
              </a:rPr>
              <a:t>(Θ)</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3"/>
            <a:ext cx="9143999" cy="1752600"/>
          </a:xfrm>
        </p:spPr>
        <p:txBody>
          <a:bodyPr>
            <a:normAutofit/>
          </a:bodyPr>
          <a:lstStyle/>
          <a:p>
            <a:pPr>
              <a:spcBef>
                <a:spcPts val="0"/>
              </a:spcBef>
              <a:spcAft>
                <a:spcPts val="1200"/>
              </a:spcAft>
            </a:pPr>
            <a:r>
              <a:rPr lang="el-GR" sz="2600" b="1" dirty="0" smtClean="0"/>
              <a:t>Ενότητα </a:t>
            </a:r>
            <a:r>
              <a:rPr lang="el-GR" sz="2600" b="1" dirty="0"/>
              <a:t>2</a:t>
            </a:r>
            <a:r>
              <a:rPr lang="el-GR" sz="2600" dirty="0" smtClean="0"/>
              <a:t>:</a:t>
            </a:r>
            <a:r>
              <a:rPr lang="en-US" sz="2600" dirty="0" smtClean="0"/>
              <a:t> </a:t>
            </a:r>
            <a:r>
              <a:rPr lang="el-GR" sz="2600" dirty="0"/>
              <a:t>Κινηματική της σπονδυλικής στήλης και ιερού οστού</a:t>
            </a:r>
            <a:endParaRPr lang="en-US" sz="2600" dirty="0" smtClean="0"/>
          </a:p>
          <a:p>
            <a:pPr>
              <a:spcBef>
                <a:spcPts val="0"/>
              </a:spcBef>
              <a:spcAft>
                <a:spcPts val="1200"/>
              </a:spcAft>
            </a:pPr>
            <a:r>
              <a:rPr lang="el-GR" sz="2200" dirty="0" err="1" smtClean="0"/>
              <a:t>Παλίνα</a:t>
            </a:r>
            <a:r>
              <a:rPr lang="el-GR" sz="2200" dirty="0" smtClean="0"/>
              <a:t> </a:t>
            </a:r>
            <a:r>
              <a:rPr lang="el-GR" sz="2200" dirty="0" err="1"/>
              <a:t>Καρακασίδου</a:t>
            </a:r>
            <a:r>
              <a:rPr lang="el-GR" sz="2200" dirty="0"/>
              <a:t>, </a:t>
            </a:r>
            <a:r>
              <a:rPr lang="en-US" sz="2200" dirty="0"/>
              <a:t>PT, OMT, </a:t>
            </a:r>
            <a:r>
              <a:rPr lang="en-US" sz="2200" dirty="0" err="1"/>
              <a:t>MManipTher</a:t>
            </a:r>
            <a:r>
              <a:rPr lang="en-US" sz="2200"/>
              <a:t>, </a:t>
            </a:r>
            <a:r>
              <a:rPr lang="en-US" sz="2200">
                <a:solidFill>
                  <a:prstClr val="black"/>
                </a:solidFill>
              </a:rPr>
              <a:t>MSc</a:t>
            </a:r>
            <a:r>
              <a:rPr lang="en-US" sz="2200" smtClean="0"/>
              <a:t>, </a:t>
            </a:r>
            <a:r>
              <a:rPr lang="en-US" sz="2200" dirty="0"/>
              <a:t>PhD</a:t>
            </a:r>
          </a:p>
          <a:p>
            <a:pPr>
              <a:spcBef>
                <a:spcPts val="0"/>
              </a:spcBef>
            </a:pPr>
            <a:r>
              <a:rPr lang="el-GR" sz="2200" dirty="0" smtClean="0"/>
              <a:t>Τμήμα Φυσικοθεραπείας</a:t>
            </a:r>
            <a:endParaRPr lang="el-GR" sz="22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solidFill>
                  <a:prstClr val="black"/>
                </a:solidFill>
                <a:latin typeface="Calibri"/>
              </a:rPr>
              <a:t>Ανοικτά Ακαδημαϊκά </a:t>
            </a:r>
            <a:r>
              <a:rPr lang="el-GR" sz="1600" dirty="0" smtClean="0">
                <a:solidFill>
                  <a:prstClr val="black"/>
                </a:solidFill>
                <a:latin typeface="Calibri"/>
              </a:rPr>
              <a:t>Μαθήματα στο ΤΕΙ Αθήνας</a:t>
            </a:r>
            <a:endParaRPr lang="el-GR" sz="1600" dirty="0">
              <a:solidFill>
                <a:prstClr val="black"/>
              </a:solidFill>
              <a:latin typeface="Calibri"/>
            </a:endParaRPr>
          </a:p>
        </p:txBody>
      </p:sp>
      <p:graphicFrame>
        <p:nvGraphicFramePr>
          <p:cNvPr id="4" name="Table 3"/>
          <p:cNvGraphicFramePr>
            <a:graphicFrameLocks noGrp="1"/>
          </p:cNvGraphicFramePr>
          <p:nvPr>
            <p:extLst>
              <p:ext uri="{D42A27DB-BD31-4B8C-83A1-F6EECF244321}">
                <p14:modId xmlns:p14="http://schemas.microsoft.com/office/powerpoint/2010/main" val="1737198164"/>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6"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1808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Οστεοκινηματική ΑΜ – Κάμψη</a:t>
            </a:r>
            <a:endParaRPr lang="el-GR" dirty="0"/>
          </a:p>
        </p:txBody>
      </p:sp>
      <p:sp>
        <p:nvSpPr>
          <p:cNvPr id="4" name="Content Placeholder 3"/>
          <p:cNvSpPr>
            <a:spLocks noGrp="1"/>
          </p:cNvSpPr>
          <p:nvPr>
            <p:ph sz="half" idx="4294967295"/>
          </p:nvPr>
        </p:nvSpPr>
        <p:spPr>
          <a:xfrm>
            <a:off x="395537" y="1196752"/>
            <a:ext cx="8136904" cy="5661248"/>
          </a:xfrm>
        </p:spPr>
        <p:txBody>
          <a:bodyPr>
            <a:noAutofit/>
          </a:bodyPr>
          <a:lstStyle/>
          <a:p>
            <a:pPr>
              <a:lnSpc>
                <a:spcPct val="110000"/>
              </a:lnSpc>
              <a:spcBef>
                <a:spcPts val="900"/>
              </a:spcBef>
            </a:pPr>
            <a:r>
              <a:rPr lang="el-GR" sz="2200" dirty="0" smtClean="0"/>
              <a:t>Από την μέση θέση 30</a:t>
            </a:r>
            <a:r>
              <a:rPr lang="el-GR" sz="2200" baseline="30000" dirty="0" smtClean="0"/>
              <a:t>ο</a:t>
            </a:r>
            <a:r>
              <a:rPr lang="el-GR" sz="2200" dirty="0" smtClean="0"/>
              <a:t> – 35</a:t>
            </a:r>
            <a:r>
              <a:rPr lang="el-GR" sz="2200" baseline="30000" dirty="0" smtClean="0"/>
              <a:t>ο</a:t>
            </a:r>
            <a:r>
              <a:rPr lang="el-GR" sz="2200" dirty="0" smtClean="0"/>
              <a:t> έκτασης, το κεφάλι και ο αυχένας κάμπτεται κατά 45</a:t>
            </a:r>
            <a:r>
              <a:rPr lang="el-GR" sz="2200" baseline="30000" dirty="0" smtClean="0"/>
              <a:t>ο</a:t>
            </a:r>
            <a:r>
              <a:rPr lang="el-GR" sz="2200" dirty="0" smtClean="0"/>
              <a:t> – 50</a:t>
            </a:r>
            <a:r>
              <a:rPr lang="el-GR" sz="2200" baseline="30000" dirty="0" smtClean="0"/>
              <a:t>ο</a:t>
            </a:r>
            <a:r>
              <a:rPr lang="el-GR" sz="2200" dirty="0" smtClean="0"/>
              <a:t> με αποτέλεσμα την ελαφρά αναστροφή του αυχενικού κυρτώματος</a:t>
            </a:r>
            <a:r>
              <a:rPr lang="en-US" sz="2200" dirty="0" smtClean="0"/>
              <a:t>.</a:t>
            </a:r>
            <a:endParaRPr lang="el-GR" sz="2200" dirty="0" smtClean="0"/>
          </a:p>
          <a:p>
            <a:pPr>
              <a:lnSpc>
                <a:spcPct val="110000"/>
              </a:lnSpc>
              <a:spcBef>
                <a:spcPts val="900"/>
              </a:spcBef>
            </a:pPr>
            <a:r>
              <a:rPr lang="el-GR" sz="2200" dirty="0" smtClean="0"/>
              <a:t>Η κάμψη περιορίζεται από:</a:t>
            </a:r>
          </a:p>
          <a:p>
            <a:pPr lvl="1">
              <a:lnSpc>
                <a:spcPct val="110000"/>
              </a:lnSpc>
              <a:spcBef>
                <a:spcPts val="900"/>
              </a:spcBef>
              <a:buFont typeface="Courier New" panose="02070309020205020404" pitchFamily="49" charset="0"/>
              <a:buChar char="o"/>
            </a:pPr>
            <a:r>
              <a:rPr lang="el-GR" sz="2200" dirty="0" smtClean="0"/>
              <a:t>Τον αυχενικό σύνδεσμο</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Τους </a:t>
            </a:r>
            <a:r>
              <a:rPr lang="el-GR" sz="2200" dirty="0" err="1" smtClean="0"/>
              <a:t>μεσακάνθιους</a:t>
            </a:r>
            <a:r>
              <a:rPr lang="el-GR" sz="2200" dirty="0" smtClean="0"/>
              <a:t> συνδέσμους</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Τους ωχρούς συνδέσμους</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Τις ΖΑ αρθρώσεις</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Τους οπίσθιους ινώδεις δακτυλίους</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Τον οπίσθιο επιμήκη σύνδεσμο</a:t>
            </a:r>
            <a:r>
              <a:rPr lang="en-US" sz="2200" dirty="0" smtClean="0"/>
              <a:t>.</a:t>
            </a:r>
            <a:endParaRPr lang="el-GR" sz="2200" dirty="0" smtClean="0"/>
          </a:p>
          <a:p>
            <a:pPr lvl="1">
              <a:lnSpc>
                <a:spcPct val="110000"/>
              </a:lnSpc>
              <a:spcBef>
                <a:spcPts val="900"/>
              </a:spcBef>
              <a:buFont typeface="Courier New" panose="02070309020205020404" pitchFamily="49" charset="0"/>
              <a:buChar char="o"/>
            </a:pPr>
            <a:r>
              <a:rPr lang="el-GR" sz="2200" dirty="0" smtClean="0"/>
              <a:t>Τους οπίσθιους μύες</a:t>
            </a:r>
            <a:r>
              <a:rPr lang="en-US" sz="2200" dirty="0" smtClean="0"/>
              <a:t>.</a:t>
            </a:r>
            <a:endParaRPr lang="el-GR" sz="2200"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9</a:t>
            </a:fld>
            <a:endParaRPr lang="el-GR"/>
          </a:p>
        </p:txBody>
      </p:sp>
    </p:spTree>
    <p:extLst>
      <p:ext uri="{BB962C8B-B14F-4D97-AF65-F5344CB8AC3E}">
        <p14:creationId xmlns:p14="http://schemas.microsoft.com/office/powerpoint/2010/main" val="5174048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t>Οστεοκινηματική</a:t>
            </a:r>
            <a:r>
              <a:rPr lang="el-GR" dirty="0"/>
              <a:t> </a:t>
            </a:r>
            <a:r>
              <a:rPr lang="el-GR" dirty="0" smtClean="0"/>
              <a:t>ΑΜ </a:t>
            </a:r>
            <a:r>
              <a:rPr lang="el-GR" sz="3000" b="0" dirty="0" smtClean="0"/>
              <a:t>1/3</a:t>
            </a:r>
            <a:r>
              <a:rPr lang="el-GR" dirty="0" smtClean="0"/>
              <a:t>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pic>
        <p:nvPicPr>
          <p:cNvPr id="5" name="Picture 2" descr="http://mystudyfocussheet.weebly.com/uploads/1/2/6/2/12621943/joint_movement_osteokinematics.jpg"/>
          <p:cNvPicPr>
            <a:picLocks noChangeAspect="1" noChangeArrowheads="1"/>
          </p:cNvPicPr>
          <p:nvPr/>
        </p:nvPicPr>
        <p:blipFill rotWithShape="1">
          <a:blip r:embed="rId2">
            <a:extLst>
              <a:ext uri="{28A0092B-C50C-407E-A947-70E740481C1C}">
                <a14:useLocalDpi xmlns:a14="http://schemas.microsoft.com/office/drawing/2010/main" val="0"/>
              </a:ext>
            </a:extLst>
          </a:blip>
          <a:srcRect l="53245" t="14200" r="26357" b="66565"/>
          <a:stretch/>
        </p:blipFill>
        <p:spPr bwMode="auto">
          <a:xfrm>
            <a:off x="1376208" y="1268760"/>
            <a:ext cx="6436152" cy="4411879"/>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446370" y="5680639"/>
            <a:ext cx="4572000" cy="276999"/>
          </a:xfrm>
          <a:prstGeom prst="rect">
            <a:avLst/>
          </a:prstGeom>
        </p:spPr>
        <p:txBody>
          <a:bodyPr>
            <a:spAutoFit/>
          </a:bodyPr>
          <a:lstStyle/>
          <a:p>
            <a:pPr algn="ctr"/>
            <a:r>
              <a:rPr lang="en-US" sz="1200" dirty="0" smtClean="0">
                <a:latin typeface="+mn-lt"/>
                <a:hlinkClick r:id="rId3"/>
              </a:rPr>
              <a:t>mystudyfocussheet.weebly.com</a:t>
            </a:r>
            <a:endParaRPr lang="el-GR" sz="1200" dirty="0">
              <a:latin typeface="+mn-lt"/>
            </a:endParaRPr>
          </a:p>
        </p:txBody>
      </p:sp>
    </p:spTree>
    <p:extLst>
      <p:ext uri="{BB962C8B-B14F-4D97-AF65-F5344CB8AC3E}">
        <p14:creationId xmlns:p14="http://schemas.microsoft.com/office/powerpoint/2010/main" val="2016414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Οστεοκινηματική</a:t>
            </a:r>
            <a:r>
              <a:rPr lang="el-GR" dirty="0"/>
              <a:t> ΑΜ </a:t>
            </a:r>
            <a:r>
              <a:rPr lang="el-GR" sz="3000" b="0" dirty="0" smtClean="0"/>
              <a:t>2/3</a:t>
            </a:r>
            <a:r>
              <a:rPr lang="el-GR" dirty="0" smtClean="0"/>
              <a:t> </a:t>
            </a:r>
            <a:endParaRPr lang="el-GR" dirty="0"/>
          </a:p>
        </p:txBody>
      </p:sp>
      <p:sp>
        <p:nvSpPr>
          <p:cNvPr id="5" name="Content Placeholder 4"/>
          <p:cNvSpPr>
            <a:spLocks noGrp="1"/>
          </p:cNvSpPr>
          <p:nvPr>
            <p:ph idx="1"/>
          </p:nvPr>
        </p:nvSpPr>
        <p:spPr/>
        <p:txBody>
          <a:bodyPr>
            <a:normAutofit/>
          </a:bodyPr>
          <a:lstStyle/>
          <a:p>
            <a:r>
              <a:rPr lang="el-GR" dirty="0" smtClean="0"/>
              <a:t>Κατά την κάμψη, το εύρος του σπονδυλικού σωλήνα και των μεσοσπονδυλίων τρημάτων είναι το μεγαλύτερο, ενώ κατά την έκταση το μικρότερο</a:t>
            </a:r>
            <a:r>
              <a:rPr lang="en-US" dirty="0" smtClean="0"/>
              <a:t>.</a:t>
            </a:r>
            <a:endParaRPr lang="el-GR" dirty="0" smtClean="0"/>
          </a:p>
          <a:p>
            <a:r>
              <a:rPr lang="el-GR" dirty="0" smtClean="0"/>
              <a:t>Για τον λόγο αυτόν, άτομα με σπονδυλική στένωση (μείωση της διαμέτρου) ή στένωση του μεσοσπονδυλίου τρήματος είναι πιο επιρρεπείς σε τραυματισμό του νωτιαίου μυελού σε δραστηριότητες που απαιτούν έκταση της ΑΜ</a:t>
            </a:r>
            <a:r>
              <a:rPr lang="en-US" dirty="0" smtClean="0"/>
              <a:t>.</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Tree>
    <p:extLst>
      <p:ext uri="{BB962C8B-B14F-4D97-AF65-F5344CB8AC3E}">
        <p14:creationId xmlns:p14="http://schemas.microsoft.com/office/powerpoint/2010/main" val="889347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Οστεοκινηματική</a:t>
            </a:r>
            <a:r>
              <a:rPr lang="el-GR" dirty="0"/>
              <a:t> ΑΜ </a:t>
            </a:r>
            <a:r>
              <a:rPr lang="el-GR" sz="3000" b="0" dirty="0" smtClean="0"/>
              <a:t>3/3</a:t>
            </a:r>
            <a:r>
              <a:rPr lang="el-GR" dirty="0" smtClean="0"/>
              <a:t> </a:t>
            </a:r>
            <a:endParaRPr lang="el-GR" dirty="0"/>
          </a:p>
        </p:txBody>
      </p:sp>
      <p:pic>
        <p:nvPicPr>
          <p:cNvPr id="4" name="Content Placeholder 3" descr="Intervertebral foramen.tif"/>
          <p:cNvPicPr>
            <a:picLocks noGrp="1" noChangeAspect="1"/>
          </p:cNvPicPr>
          <p:nvPr>
            <p:ph idx="1"/>
          </p:nvPr>
        </p:nvPicPr>
        <p:blipFill>
          <a:blip r:embed="rId3"/>
          <a:stretch>
            <a:fillRect/>
          </a:stretch>
        </p:blipFill>
        <p:spPr>
          <a:xfrm>
            <a:off x="633046" y="1916832"/>
            <a:ext cx="7877908" cy="2622119"/>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5" name="Ορθογώνιο 4"/>
          <p:cNvSpPr/>
          <p:nvPr/>
        </p:nvSpPr>
        <p:spPr>
          <a:xfrm>
            <a:off x="611560" y="4653136"/>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745749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dirty="0" smtClean="0"/>
              <a:t>Σύζευξη μεταξύ στροφής και πλάγιας κάμψης της ΑΜΣΣ</a:t>
            </a:r>
            <a:endParaRPr lang="el-GR" dirty="0"/>
          </a:p>
        </p:txBody>
      </p:sp>
      <p:sp>
        <p:nvSpPr>
          <p:cNvPr id="3" name="Content Placeholder 2"/>
          <p:cNvSpPr>
            <a:spLocks noGrp="1"/>
          </p:cNvSpPr>
          <p:nvPr>
            <p:ph idx="1"/>
          </p:nvPr>
        </p:nvSpPr>
        <p:spPr>
          <a:xfrm>
            <a:off x="457200" y="1412776"/>
            <a:ext cx="8291264" cy="5184576"/>
          </a:xfrm>
        </p:spPr>
        <p:txBody>
          <a:bodyPr>
            <a:normAutofit/>
          </a:bodyPr>
          <a:lstStyle/>
          <a:p>
            <a:r>
              <a:rPr lang="el-GR" dirty="0" smtClean="0"/>
              <a:t>Η συζευγμένη κίνηση της </a:t>
            </a:r>
            <a:r>
              <a:rPr lang="el-GR" dirty="0" err="1" smtClean="0"/>
              <a:t>κρανιο</a:t>
            </a:r>
            <a:r>
              <a:rPr lang="el-GR" dirty="0" smtClean="0"/>
              <a:t>-αυχενικής μοίρας είναι ανεξάρτητη από την αρχική θέση της κεφαλής και του αυχένα (είτε κάμψη, είτε έκταση).</a:t>
            </a:r>
          </a:p>
          <a:p>
            <a:r>
              <a:rPr lang="el-GR" dirty="0" smtClean="0"/>
              <a:t>Στην άνω αυχενική μοίρα (ινιακό – Α1 – Α2), η σύζευξη της πλάγιας κάμψης με την στροφή γίνεται πάντα προς την αντίθετη κατεύθυνση, δηλ., πλάγια κάμψη δεξιά – στροφή αριστερά, ή στροφή δεξιά – πλάγια κάμψη αριστερά.</a:t>
            </a:r>
          </a:p>
          <a:p>
            <a:r>
              <a:rPr lang="el-GR" dirty="0" smtClean="0"/>
              <a:t>Από τον Α2 έως και τον Θ3, η σύζευξη γίνεται σύστοιχα, δηλ., πλάγια κάμψη δεξιά – στροφή δεξιά, στροφή δεξιά – πλάγια κάμψη δεξιά.</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spTree>
    <p:extLst>
      <p:ext uri="{BB962C8B-B14F-4D97-AF65-F5344CB8AC3E}">
        <p14:creationId xmlns:p14="http://schemas.microsoft.com/office/powerpoint/2010/main" val="677868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smtClean="0"/>
              <a:t>Θωρακική μοίρα – Ανατομική αρθρώσεων </a:t>
            </a:r>
            <a:r>
              <a:rPr lang="el-GR" sz="3000" b="0" dirty="0" smtClean="0"/>
              <a:t>1/3</a:t>
            </a:r>
            <a:endParaRPr lang="el-GR" sz="3000" b="0" dirty="0"/>
          </a:p>
        </p:txBody>
      </p:sp>
      <p:sp>
        <p:nvSpPr>
          <p:cNvPr id="5" name="Content Placeholder 4"/>
          <p:cNvSpPr>
            <a:spLocks noGrp="1"/>
          </p:cNvSpPr>
          <p:nvPr>
            <p:ph idx="1"/>
          </p:nvPr>
        </p:nvSpPr>
        <p:spPr/>
        <p:txBody>
          <a:bodyPr>
            <a:normAutofit/>
          </a:bodyPr>
          <a:lstStyle/>
          <a:p>
            <a:r>
              <a:rPr lang="el-GR" dirty="0" smtClean="0"/>
              <a:t>Η ΘΜ έχει 12 ζεύγη ΖΑ αρθρώσεων.</a:t>
            </a:r>
          </a:p>
          <a:p>
            <a:r>
              <a:rPr lang="el-GR" dirty="0" smtClean="0"/>
              <a:t>Η κινητικότητά τους περιορίζεται από τις παρακείμενες </a:t>
            </a:r>
            <a:r>
              <a:rPr lang="el-GR" dirty="0" err="1" smtClean="0"/>
              <a:t>σπονδυλοπλευρικές</a:t>
            </a:r>
            <a:r>
              <a:rPr lang="el-GR" dirty="0" smtClean="0"/>
              <a:t> και </a:t>
            </a:r>
            <a:r>
              <a:rPr lang="el-GR" dirty="0" err="1" smtClean="0"/>
              <a:t>πλευρεγκάρσιες</a:t>
            </a:r>
            <a:r>
              <a:rPr lang="el-GR" dirty="0" smtClean="0"/>
              <a:t> αρθρώσεις.</a:t>
            </a:r>
          </a:p>
          <a:p>
            <a:r>
              <a:rPr lang="el-GR" dirty="0" smtClean="0"/>
              <a:t>Έμμεσα, οι ΖΑ αρθρώσεις συνδέονται με το σταθερό στέρνο μέσω των πλευρών.</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Tree>
    <p:extLst>
      <p:ext uri="{BB962C8B-B14F-4D97-AF65-F5344CB8AC3E}">
        <p14:creationId xmlns:p14="http://schemas.microsoft.com/office/powerpoint/2010/main" val="37992624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Θωρακική μοίρα – Ανατομική αρθρώσεων </a:t>
            </a:r>
            <a:r>
              <a:rPr lang="el-GR" sz="3000" b="0" dirty="0" smtClean="0"/>
              <a:t>2/3</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sp>
        <p:nvSpPr>
          <p:cNvPr id="4" name="Θέση περιεχομένου 3"/>
          <p:cNvSpPr>
            <a:spLocks noGrp="1"/>
          </p:cNvSpPr>
          <p:nvPr>
            <p:ph idx="1"/>
          </p:nvPr>
        </p:nvSpPr>
        <p:spPr>
          <a:xfrm>
            <a:off x="457200" y="1196752"/>
            <a:ext cx="8291264" cy="5040560"/>
          </a:xfrm>
        </p:spPr>
        <p:txBody>
          <a:bodyPr>
            <a:normAutofit/>
          </a:bodyPr>
          <a:lstStyle/>
          <a:p>
            <a:r>
              <a:rPr lang="el-GR" sz="2400" dirty="0"/>
              <a:t>Οι περισσότερες κεφαλές των πλευρών συνδέονται με δύο παρακείμενα σώματα και την αντίστοιχη περιοχή του ΜΔ.</a:t>
            </a:r>
          </a:p>
          <a:p>
            <a:r>
              <a:rPr lang="el-GR" sz="2400" dirty="0"/>
              <a:t>Οι αρθρικές επιφάνειες συγκρατούνται από τους αρθρικούς και ακτινωτούς συνδέσμους</a:t>
            </a:r>
            <a:r>
              <a:rPr lang="el-GR" sz="2400" dirty="0" smtClean="0"/>
              <a:t>.</a:t>
            </a:r>
            <a:endParaRPr lang="el-GR" sz="2400" dirty="0"/>
          </a:p>
        </p:txBody>
      </p:sp>
    </p:spTree>
    <p:extLst>
      <p:ext uri="{BB962C8B-B14F-4D97-AF65-F5344CB8AC3E}">
        <p14:creationId xmlns:p14="http://schemas.microsoft.com/office/powerpoint/2010/main" val="1993732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a:t>Θωρακική μοίρα – Ανατομική αρθρώσεων </a:t>
            </a:r>
            <a:r>
              <a:rPr lang="el-GR" sz="3000" b="0" dirty="0" smtClean="0"/>
              <a:t>3/3</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sp>
        <p:nvSpPr>
          <p:cNvPr id="7" name="Θέση περιεχομένου 6"/>
          <p:cNvSpPr>
            <a:spLocks noGrp="1"/>
          </p:cNvSpPr>
          <p:nvPr>
            <p:ph idx="1"/>
          </p:nvPr>
        </p:nvSpPr>
        <p:spPr/>
        <p:txBody>
          <a:bodyPr/>
          <a:lstStyle/>
          <a:p>
            <a:r>
              <a:rPr lang="el-GR" dirty="0"/>
              <a:t>Οι </a:t>
            </a:r>
            <a:r>
              <a:rPr lang="el-GR" dirty="0" err="1"/>
              <a:t>πλευρεγκάρσιες</a:t>
            </a:r>
            <a:r>
              <a:rPr lang="el-GR" dirty="0"/>
              <a:t> αρθρώσεις συνδέουν τα φύματα των περισσότερων πλευρών με τις εγκάρσιες αποφύσεις των αντίστοιχων σπονδύλων.</a:t>
            </a:r>
          </a:p>
          <a:p>
            <a:r>
              <a:rPr lang="el-GR" dirty="0"/>
              <a:t>Ο αρθρικός θύλακος αυτών των αρθρώσεων ενισχύεται από τον σχετικά μακρύ (~2 cm) </a:t>
            </a:r>
            <a:r>
              <a:rPr lang="el-GR" dirty="0" err="1"/>
              <a:t>πλευρεγκάρσιο</a:t>
            </a:r>
            <a:r>
              <a:rPr lang="el-GR" dirty="0"/>
              <a:t> σύνδεσμο που συνδέει τον αυχένα της πλευράς με όλη την έκταση της εγκάρσιας απόφυσης.</a:t>
            </a:r>
          </a:p>
          <a:p>
            <a:pPr lvl="0"/>
            <a:r>
              <a:rPr lang="el-GR" dirty="0">
                <a:solidFill>
                  <a:prstClr val="black"/>
                </a:solidFill>
              </a:rPr>
              <a:t>Λόγω της σύνδεσης των πλευρών με τους σπονδύλους η κινηματική του θώρακα και των πλευρών θα πρέπει να σχετίζονται μηχανικά, αν και αυτό το πεδίο δεν έχει διερευνηθεί πλήρως</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36542244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err="1" smtClean="0"/>
              <a:t>Οστεοκινηματική</a:t>
            </a:r>
            <a:r>
              <a:rPr lang="el-GR" dirty="0" smtClean="0"/>
              <a:t> ΘΜΣΣ </a:t>
            </a:r>
            <a:r>
              <a:rPr lang="el-GR" sz="3000" b="0" dirty="0" smtClean="0"/>
              <a:t>1/4</a:t>
            </a:r>
            <a:endParaRPr lang="el-GR" sz="3000" b="0" dirty="0"/>
          </a:p>
        </p:txBody>
      </p:sp>
      <p:sp>
        <p:nvSpPr>
          <p:cNvPr id="6" name="Content Placeholder 5"/>
          <p:cNvSpPr>
            <a:spLocks noGrp="1"/>
          </p:cNvSpPr>
          <p:nvPr>
            <p:ph idx="1"/>
          </p:nvPr>
        </p:nvSpPr>
        <p:spPr/>
        <p:txBody>
          <a:bodyPr/>
          <a:lstStyle/>
          <a:p>
            <a:r>
              <a:rPr lang="el-GR" dirty="0" smtClean="0"/>
              <a:t>Σε όρθια θέση η ΘΜ βρίσκεται σε 40</a:t>
            </a:r>
            <a:r>
              <a:rPr lang="el-GR" baseline="30000" dirty="0" smtClean="0"/>
              <a:t>ο</a:t>
            </a:r>
            <a:r>
              <a:rPr lang="el-GR" dirty="0" smtClean="0"/>
              <a:t> – 45</a:t>
            </a:r>
            <a:r>
              <a:rPr lang="el-GR" baseline="30000" dirty="0" smtClean="0"/>
              <a:t>ο</a:t>
            </a:r>
            <a:r>
              <a:rPr lang="el-GR" dirty="0" smtClean="0"/>
              <a:t> κάμψης λόγω του φυσιολογικού κυρτώματός της (χαλαρή θέση).</a:t>
            </a:r>
          </a:p>
          <a:p>
            <a:r>
              <a:rPr lang="el-GR" dirty="0" smtClean="0"/>
              <a:t>Από αυτήν την μέση χαλαρή θέση γίνονται κινήσεις σε όλα τα επίπεδα.</a:t>
            </a:r>
          </a:p>
          <a:p>
            <a:r>
              <a:rPr lang="el-GR" dirty="0" smtClean="0"/>
              <a:t>Αν και οι κινήσεις του κάθε σπονδύλου είναι πολύ μικρή, η συνολική κίνηση της ΘΜ είναι αρκετή.</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spTree>
    <p:extLst>
      <p:ext uri="{BB962C8B-B14F-4D97-AF65-F5344CB8AC3E}">
        <p14:creationId xmlns:p14="http://schemas.microsoft.com/office/powerpoint/2010/main" val="2892570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Οστεοκινηματική</a:t>
            </a:r>
            <a:r>
              <a:rPr lang="el-GR" dirty="0"/>
              <a:t> ΘΜΣΣ </a:t>
            </a:r>
            <a:r>
              <a:rPr lang="el-GR" sz="3000" b="0" dirty="0" smtClean="0"/>
              <a:t>2/4</a:t>
            </a:r>
            <a:endParaRPr lang="el-GR" dirty="0"/>
          </a:p>
        </p:txBody>
      </p:sp>
      <p:sp>
        <p:nvSpPr>
          <p:cNvPr id="3" name="Content Placeholder 2"/>
          <p:cNvSpPr>
            <a:spLocks noGrp="1"/>
          </p:cNvSpPr>
          <p:nvPr>
            <p:ph idx="1"/>
          </p:nvPr>
        </p:nvSpPr>
        <p:spPr/>
        <p:txBody>
          <a:bodyPr>
            <a:normAutofit/>
          </a:bodyPr>
          <a:lstStyle/>
          <a:p>
            <a:r>
              <a:rPr lang="el-GR" dirty="0" smtClean="0"/>
              <a:t>Η κατεύθυνση και το μέγεθος της κίνησης σε κάθε επίπεδο επηρεάζεται από:</a:t>
            </a:r>
          </a:p>
          <a:p>
            <a:pPr lvl="1"/>
            <a:r>
              <a:rPr lang="el-GR" dirty="0" smtClean="0"/>
              <a:t>Την χαλαρή θέση της ΘΜ (φυσιολογικό κύρτωμα).</a:t>
            </a:r>
          </a:p>
          <a:p>
            <a:pPr lvl="1"/>
            <a:r>
              <a:rPr lang="el-GR" dirty="0" smtClean="0"/>
              <a:t>Τις ΖΑ αρθρώσεις.</a:t>
            </a:r>
          </a:p>
          <a:p>
            <a:pPr lvl="1"/>
            <a:r>
              <a:rPr lang="el-GR" dirty="0" smtClean="0"/>
              <a:t>Την σύνδεση των σπονδύλων με τον θωρακικό κλωβό.</a:t>
            </a:r>
          </a:p>
          <a:p>
            <a:pPr lvl="1"/>
            <a:r>
              <a:rPr lang="el-GR" dirty="0" smtClean="0"/>
              <a:t>Το σχετικό ύψος των σωμάτων των σπονδύλων με το ύψος των δίσκων.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spTree>
    <p:extLst>
      <p:ext uri="{BB962C8B-B14F-4D97-AF65-F5344CB8AC3E}">
        <p14:creationId xmlns:p14="http://schemas.microsoft.com/office/powerpoint/2010/main" val="21216683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smtClean="0"/>
              <a:t>Κινήσεις ΣΣ </a:t>
            </a:r>
            <a:r>
              <a:rPr lang="el-GR" sz="3000" b="0" dirty="0" smtClean="0"/>
              <a:t>1/2</a:t>
            </a:r>
            <a:endParaRPr lang="el-GR" sz="3000" b="0" dirty="0"/>
          </a:p>
        </p:txBody>
      </p:sp>
      <p:sp>
        <p:nvSpPr>
          <p:cNvPr id="6" name="Content Placeholder 5"/>
          <p:cNvSpPr>
            <a:spLocks noGrp="1"/>
          </p:cNvSpPr>
          <p:nvPr>
            <p:ph idx="1"/>
          </p:nvPr>
        </p:nvSpPr>
        <p:spPr/>
        <p:txBody>
          <a:bodyPr>
            <a:noAutofit/>
          </a:bodyPr>
          <a:lstStyle/>
          <a:p>
            <a:r>
              <a:rPr lang="el-GR" sz="2400" dirty="0" smtClean="0"/>
              <a:t>Οι τροχιές κίνησης της κάθε περιοχής της ΣΣ που αναφέρονται στην αρθρογραφία δεν είναι σταθερές</a:t>
            </a:r>
            <a:r>
              <a:rPr lang="en-US" sz="2400" dirty="0" smtClean="0"/>
              <a:t>.</a:t>
            </a:r>
            <a:endParaRPr lang="el-GR" sz="2400" dirty="0" smtClean="0"/>
          </a:p>
          <a:p>
            <a:r>
              <a:rPr lang="el-GR" sz="2400" dirty="0" smtClean="0"/>
              <a:t>Αυτό οφείλεται:</a:t>
            </a:r>
          </a:p>
          <a:p>
            <a:pPr lvl="1"/>
            <a:r>
              <a:rPr lang="el-GR" sz="2400" dirty="0" smtClean="0"/>
              <a:t>Σε διαφορετική μεθοδολογία που χρησιμοποιείται.</a:t>
            </a:r>
          </a:p>
          <a:p>
            <a:pPr lvl="1"/>
            <a:r>
              <a:rPr lang="el-GR" sz="2400" dirty="0" smtClean="0"/>
              <a:t>Σε διαφορετικό δείγμα που χρησιμοποιεί η κάθε μελέτη (γένος, ηλικία, επίπεδο δραστηριότητας).</a:t>
            </a:r>
          </a:p>
          <a:p>
            <a:pPr lvl="1"/>
            <a:r>
              <a:rPr lang="el-GR" sz="2400" dirty="0" smtClean="0"/>
              <a:t>Διαφορετικές μετρήσεις (ενεργητική / παθητική τροχιά).</a:t>
            </a:r>
          </a:p>
          <a:p>
            <a:pPr lvl="1"/>
            <a:r>
              <a:rPr lang="el-GR" sz="2400" dirty="0" smtClean="0"/>
              <a:t>Τα μέσα που χρησιμοποιούνται για να σταθεροποιηθεί το άτομο.</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Tree>
    <p:extLst>
      <p:ext uri="{BB962C8B-B14F-4D97-AF65-F5344CB8AC3E}">
        <p14:creationId xmlns:p14="http://schemas.microsoft.com/office/powerpoint/2010/main" val="40482222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Οστεοκινηματική</a:t>
            </a:r>
            <a:r>
              <a:rPr lang="el-GR" dirty="0"/>
              <a:t> ΘΜΣΣ </a:t>
            </a:r>
            <a:r>
              <a:rPr lang="el-GR" sz="3000" b="0" dirty="0" smtClean="0"/>
              <a:t>3/4</a:t>
            </a:r>
            <a:endParaRPr lang="el-GR" dirty="0"/>
          </a:p>
        </p:txBody>
      </p:sp>
      <p:sp>
        <p:nvSpPr>
          <p:cNvPr id="3" name="Content Placeholder 2"/>
          <p:cNvSpPr>
            <a:spLocks noGrp="1"/>
          </p:cNvSpPr>
          <p:nvPr>
            <p:ph idx="1"/>
          </p:nvPr>
        </p:nvSpPr>
        <p:spPr>
          <a:xfrm>
            <a:off x="457200" y="1196752"/>
            <a:ext cx="8363272" cy="5544616"/>
          </a:xfrm>
        </p:spPr>
        <p:txBody>
          <a:bodyPr>
            <a:normAutofit fontScale="92500"/>
          </a:bodyPr>
          <a:lstStyle/>
          <a:p>
            <a:r>
              <a:rPr lang="el-GR" dirty="0" smtClean="0"/>
              <a:t>Κάμψη: ~ 30</a:t>
            </a:r>
            <a:r>
              <a:rPr lang="el-GR" baseline="30000" dirty="0" smtClean="0"/>
              <a:t>ο</a:t>
            </a:r>
            <a:r>
              <a:rPr lang="el-GR" dirty="0" smtClean="0"/>
              <a:t> – 40</a:t>
            </a:r>
            <a:r>
              <a:rPr lang="el-GR" baseline="30000" dirty="0" smtClean="0"/>
              <a:t>ο</a:t>
            </a:r>
            <a:r>
              <a:rPr lang="el-GR" dirty="0" smtClean="0"/>
              <a:t>.</a:t>
            </a:r>
          </a:p>
          <a:p>
            <a:r>
              <a:rPr lang="el-GR" dirty="0" smtClean="0"/>
              <a:t>Έκταση : ~ 20</a:t>
            </a:r>
            <a:r>
              <a:rPr lang="el-GR" baseline="30000" dirty="0" smtClean="0"/>
              <a:t>ο</a:t>
            </a:r>
            <a:r>
              <a:rPr lang="el-GR" dirty="0" smtClean="0"/>
              <a:t> – 25</a:t>
            </a:r>
            <a:r>
              <a:rPr lang="el-GR" baseline="30000" dirty="0" smtClean="0"/>
              <a:t>ο</a:t>
            </a:r>
            <a:r>
              <a:rPr lang="el-GR" dirty="0" smtClean="0"/>
              <a:t>.</a:t>
            </a:r>
          </a:p>
          <a:p>
            <a:r>
              <a:rPr lang="el-GR" dirty="0" smtClean="0"/>
              <a:t>Η κάμψη περιορίζεται από την τάση όλων των συνδετικών ιστών που βρίσκονται στην ραχιαία επιφάνεια των σωμάτων των σπονδύλων (ΖΑ αρθρώσεις, </a:t>
            </a:r>
            <a:r>
              <a:rPr lang="el-GR" dirty="0" err="1" smtClean="0"/>
              <a:t>επακάνθιος</a:t>
            </a:r>
            <a:r>
              <a:rPr lang="el-GR" dirty="0" smtClean="0"/>
              <a:t> και οπίσθιος επιμήκης σύνδεσμος, κλπ).</a:t>
            </a:r>
          </a:p>
          <a:p>
            <a:r>
              <a:rPr lang="el-GR" dirty="0" smtClean="0"/>
              <a:t>Η έκταση περιορίζεται από όλους τους συνδετικούς ιστούς που βρίσκονται μπροστά από τα σώματα των σπονδύλων, καθώς και από την </a:t>
            </a:r>
            <a:r>
              <a:rPr lang="el-GR" dirty="0" err="1" smtClean="0"/>
              <a:t>συμπλησίαση</a:t>
            </a:r>
            <a:r>
              <a:rPr lang="el-GR" dirty="0" smtClean="0"/>
              <a:t> των ακανθωδών αποφύσεων ή των πετάλων των σπονδύλων, </a:t>
            </a:r>
            <a:r>
              <a:rPr lang="el-GR" dirty="0" err="1" smtClean="0"/>
              <a:t>ιδιαίταιρα</a:t>
            </a:r>
            <a:r>
              <a:rPr lang="el-GR" dirty="0" smtClean="0"/>
              <a:t> στην άνω και μέση μοίρα της ΘΜ.</a:t>
            </a:r>
          </a:p>
          <a:p>
            <a:r>
              <a:rPr lang="el-GR" dirty="0" smtClean="0"/>
              <a:t>Το μέγεθος της κάμψης-έκτασης είναι μεγαλύτερο στην κάτω ΘΜ λόγω των ελεύθερων πλευρών και τον μεγαλύτερο προσανατολισμό των αρθρικών επιφανειών στο οβελιαίο επίπεδο.</a:t>
            </a:r>
            <a:endParaRPr lang="el-GR" baseline="30000" dirty="0" smtClean="0"/>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spTree>
    <p:extLst>
      <p:ext uri="{BB962C8B-B14F-4D97-AF65-F5344CB8AC3E}">
        <p14:creationId xmlns:p14="http://schemas.microsoft.com/office/powerpoint/2010/main" val="7505221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Οστεοκινηματική</a:t>
            </a:r>
            <a:r>
              <a:rPr lang="el-GR" dirty="0"/>
              <a:t> ΘΜΣΣ </a:t>
            </a:r>
            <a:r>
              <a:rPr lang="el-GR" sz="3000" b="0" dirty="0" smtClean="0"/>
              <a:t>4/4</a:t>
            </a:r>
            <a:endParaRPr lang="el-GR" dirty="0"/>
          </a:p>
        </p:txBody>
      </p:sp>
      <p:sp>
        <p:nvSpPr>
          <p:cNvPr id="3" name="Content Placeholder 2"/>
          <p:cNvSpPr>
            <a:spLocks noGrp="1"/>
          </p:cNvSpPr>
          <p:nvPr>
            <p:ph idx="1"/>
          </p:nvPr>
        </p:nvSpPr>
        <p:spPr/>
        <p:txBody>
          <a:bodyPr>
            <a:normAutofit/>
          </a:bodyPr>
          <a:lstStyle/>
          <a:p>
            <a:r>
              <a:rPr lang="el-GR" dirty="0" smtClean="0"/>
              <a:t>Στροφή: ~ 30</a:t>
            </a:r>
            <a:r>
              <a:rPr lang="el-GR" baseline="30000" dirty="0" smtClean="0"/>
              <a:t>ο</a:t>
            </a:r>
            <a:r>
              <a:rPr lang="el-GR" dirty="0" smtClean="0"/>
              <a:t> – 35</a:t>
            </a:r>
            <a:r>
              <a:rPr lang="el-GR" baseline="30000" dirty="0" smtClean="0"/>
              <a:t>ο</a:t>
            </a:r>
            <a:r>
              <a:rPr lang="el-GR" dirty="0" smtClean="0"/>
              <a:t>.</a:t>
            </a:r>
          </a:p>
          <a:p>
            <a:pPr marL="355600" indent="0">
              <a:spcBef>
                <a:spcPts val="600"/>
              </a:spcBef>
              <a:buNone/>
            </a:pPr>
            <a:r>
              <a:rPr lang="el-GR" dirty="0" smtClean="0"/>
              <a:t>Είναι μεγαλύτερη στην άνω και μέση μοίρα και μικρότερη στην κάτω λόγω προσανατολισμού των αρθρικών επιφανειών.</a:t>
            </a:r>
          </a:p>
          <a:p>
            <a:r>
              <a:rPr lang="el-GR" dirty="0" smtClean="0"/>
              <a:t>Πλάγια κάμψη: ~ 25</a:t>
            </a:r>
            <a:r>
              <a:rPr lang="el-GR" baseline="30000" dirty="0" smtClean="0"/>
              <a:t>ο</a:t>
            </a:r>
            <a:r>
              <a:rPr lang="el-GR" dirty="0" smtClean="0"/>
              <a:t> – 30</a:t>
            </a:r>
            <a:r>
              <a:rPr lang="el-GR" baseline="30000" dirty="0" smtClean="0"/>
              <a:t>ο</a:t>
            </a:r>
            <a:r>
              <a:rPr lang="el-GR" dirty="0" smtClean="0">
                <a:solidFill>
                  <a:prstClr val="black"/>
                </a:solidFill>
              </a:rPr>
              <a:t>.</a:t>
            </a:r>
            <a:endParaRPr lang="el-GR" dirty="0" smtClean="0"/>
          </a:p>
          <a:p>
            <a:r>
              <a:rPr lang="el-GR" dirty="0" smtClean="0"/>
              <a:t>Λόγω του προσανατολισμού των αρθρικών επιφανειών στο μετωπιαίο επίπεδο, η κίνηση αυτή θα έπρεπε να έχει πολύ μεγάλη τροχιά, όμως η τροχιά περιορίζεται λόγω των πλευρών.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spTree>
    <p:extLst>
      <p:ext uri="{BB962C8B-B14F-4D97-AF65-F5344CB8AC3E}">
        <p14:creationId xmlns:p14="http://schemas.microsoft.com/office/powerpoint/2010/main" val="752278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Οστεοκινηματική ΟΜΣΣ </a:t>
            </a:r>
            <a:r>
              <a:rPr lang="el-GR" sz="3000" b="0" dirty="0" smtClean="0"/>
              <a:t>1/5</a:t>
            </a:r>
            <a:endParaRPr lang="el-GR" sz="3000" b="0" dirty="0"/>
          </a:p>
        </p:txBody>
      </p:sp>
      <p:sp>
        <p:nvSpPr>
          <p:cNvPr id="5" name="Content Placeholder 4"/>
          <p:cNvSpPr>
            <a:spLocks noGrp="1"/>
          </p:cNvSpPr>
          <p:nvPr>
            <p:ph idx="1"/>
          </p:nvPr>
        </p:nvSpPr>
        <p:spPr/>
        <p:txBody>
          <a:bodyPr>
            <a:normAutofit/>
          </a:bodyPr>
          <a:lstStyle/>
          <a:p>
            <a:r>
              <a:rPr lang="el-GR" dirty="0" smtClean="0"/>
              <a:t>Οι ΖΑ αρθρώσεις των Ο1-Ο4 είναι προσανατολισμένες σε σχεδόν οβελιαίο επίπεδο με αποτέλεσμα να διευκολύνουν την κάμψη – έκταση εις βάρος της στροφή.</a:t>
            </a:r>
          </a:p>
          <a:p>
            <a:r>
              <a:rPr lang="el-GR" dirty="0" smtClean="0"/>
              <a:t>Οι ΖΑ αρθρώσεις του Ο5 – Ι1 προσανατολίζονται σε σχεδόν μετωπιαίο επίπεδο.</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spTree>
    <p:extLst>
      <p:ext uri="{BB962C8B-B14F-4D97-AF65-F5344CB8AC3E}">
        <p14:creationId xmlns:p14="http://schemas.microsoft.com/office/powerpoint/2010/main" val="4186124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Οστεοκινηματική ΟΜΣΣ </a:t>
            </a:r>
            <a:r>
              <a:rPr lang="el-GR" sz="3000" b="0" dirty="0" smtClean="0"/>
              <a:t>2/5</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sp>
        <p:nvSpPr>
          <p:cNvPr id="3" name="Θέση περιεχομένου 2"/>
          <p:cNvSpPr>
            <a:spLocks noGrp="1"/>
          </p:cNvSpPr>
          <p:nvPr>
            <p:ph idx="1"/>
          </p:nvPr>
        </p:nvSpPr>
        <p:spPr>
          <a:xfrm>
            <a:off x="457200" y="1196752"/>
            <a:ext cx="8291264" cy="5472608"/>
          </a:xfrm>
        </p:spPr>
        <p:txBody>
          <a:bodyPr>
            <a:normAutofit/>
          </a:bodyPr>
          <a:lstStyle/>
          <a:p>
            <a:r>
              <a:rPr lang="el-GR" dirty="0"/>
              <a:t>Φυσιολογικά, η βάση του ιερού είναι κεκλιμένη προς τα εμπρός και άνω σχηματίζοντας γωνία με το οριζόντιο επίπεδο 40</a:t>
            </a:r>
            <a:r>
              <a:rPr lang="el-GR" baseline="30000" dirty="0"/>
              <a:t>ο</a:t>
            </a:r>
            <a:r>
              <a:rPr lang="el-GR" dirty="0"/>
              <a:t> (γωνία </a:t>
            </a:r>
            <a:r>
              <a:rPr lang="el-GR" dirty="0" smtClean="0"/>
              <a:t>(α) της επόμενης διαφάνειας).</a:t>
            </a:r>
            <a:endParaRPr lang="el-GR" dirty="0"/>
          </a:p>
          <a:p>
            <a:r>
              <a:rPr lang="el-GR" dirty="0"/>
              <a:t>Δεδομένης της γωνίας (α), και </a:t>
            </a:r>
            <a:r>
              <a:rPr lang="el-GR" dirty="0" smtClean="0"/>
              <a:t>αναλύεται η </a:t>
            </a:r>
            <a:r>
              <a:rPr lang="el-GR" dirty="0"/>
              <a:t>δύναμη του βάρους του σώματος </a:t>
            </a:r>
            <a:r>
              <a:rPr lang="en-US" dirty="0"/>
              <a:t>BW </a:t>
            </a:r>
            <a:r>
              <a:rPr lang="el-GR" dirty="0"/>
              <a:t>σε δύο συνιστώσες: την </a:t>
            </a:r>
            <a:r>
              <a:rPr lang="en-US" dirty="0" err="1"/>
              <a:t>BW</a:t>
            </a:r>
            <a:r>
              <a:rPr lang="en-US" baseline="-25000" dirty="0" err="1"/>
              <a:t>c</a:t>
            </a:r>
            <a:r>
              <a:rPr lang="en-US" baseline="-25000" dirty="0"/>
              <a:t> </a:t>
            </a:r>
            <a:r>
              <a:rPr lang="el-GR" dirty="0"/>
              <a:t>και την </a:t>
            </a:r>
            <a:r>
              <a:rPr lang="en-US" dirty="0" smtClean="0"/>
              <a:t>BW</a:t>
            </a:r>
            <a:r>
              <a:rPr lang="en-US" baseline="-25000" dirty="0" smtClean="0"/>
              <a:t>s</a:t>
            </a:r>
            <a:r>
              <a:rPr lang="el-GR" dirty="0" smtClean="0"/>
              <a:t>.</a:t>
            </a:r>
            <a:endParaRPr lang="el-GR" dirty="0"/>
          </a:p>
          <a:p>
            <a:r>
              <a:rPr lang="el-GR" dirty="0"/>
              <a:t>Το μέγεθος της </a:t>
            </a:r>
            <a:r>
              <a:rPr lang="el-GR" dirty="0" err="1"/>
              <a:t>διατμητικής</a:t>
            </a:r>
            <a:r>
              <a:rPr lang="el-GR" dirty="0"/>
              <a:t> δύναμης </a:t>
            </a:r>
            <a:r>
              <a:rPr lang="en-US" dirty="0" smtClean="0"/>
              <a:t>BW</a:t>
            </a:r>
            <a:r>
              <a:rPr lang="en-US" baseline="-25000" dirty="0" smtClean="0"/>
              <a:t>s </a:t>
            </a:r>
            <a:r>
              <a:rPr lang="el-GR" dirty="0" smtClean="0"/>
              <a:t>ισούται </a:t>
            </a:r>
            <a:r>
              <a:rPr lang="el-GR" dirty="0"/>
              <a:t>με το ημίτονο της γωνίας (α) επί το μέγεθος της δύναμης του υπερκείμενου βάρους του σώματος (</a:t>
            </a:r>
            <a:r>
              <a:rPr lang="en-US" dirty="0"/>
              <a:t>BW</a:t>
            </a:r>
            <a:r>
              <a:rPr lang="en-US" baseline="-25000" dirty="0"/>
              <a:t>s </a:t>
            </a:r>
            <a:r>
              <a:rPr lang="en-US" dirty="0"/>
              <a:t>= sin a x BW</a:t>
            </a:r>
            <a:r>
              <a:rPr lang="en-US" dirty="0" smtClean="0"/>
              <a:t>)</a:t>
            </a:r>
            <a:r>
              <a:rPr lang="el-GR" dirty="0" smtClean="0"/>
              <a:t>.</a:t>
            </a:r>
            <a:endParaRPr lang="en-US" dirty="0"/>
          </a:p>
          <a:p>
            <a:r>
              <a:rPr lang="el-GR" dirty="0"/>
              <a:t>Από τους υπολογισμούς προκύπτει ότι η </a:t>
            </a:r>
            <a:r>
              <a:rPr lang="el-GR" dirty="0" err="1"/>
              <a:t>διατμητική</a:t>
            </a:r>
            <a:r>
              <a:rPr lang="el-GR" dirty="0"/>
              <a:t> δύναμη ισούται με το 64% του βάρους του </a:t>
            </a:r>
            <a:r>
              <a:rPr lang="el-GR" dirty="0" smtClean="0"/>
              <a:t>σώματος.</a:t>
            </a:r>
            <a:endParaRPr lang="el-GR" dirty="0"/>
          </a:p>
        </p:txBody>
      </p:sp>
    </p:spTree>
    <p:extLst>
      <p:ext uri="{BB962C8B-B14F-4D97-AF65-F5344CB8AC3E}">
        <p14:creationId xmlns:p14="http://schemas.microsoft.com/office/powerpoint/2010/main" val="1009028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err="1">
                <a:solidFill>
                  <a:srgbClr val="004A82"/>
                </a:solidFill>
              </a:rPr>
              <a:t>Οστεοκινηματική</a:t>
            </a:r>
            <a:r>
              <a:rPr lang="el-GR" sz="3600" dirty="0">
                <a:solidFill>
                  <a:srgbClr val="004A82"/>
                </a:solidFill>
              </a:rPr>
              <a:t> ΟΜΣΣ </a:t>
            </a:r>
            <a:r>
              <a:rPr lang="el-GR" sz="3000" b="0" dirty="0" smtClean="0">
                <a:solidFill>
                  <a:srgbClr val="004A82"/>
                </a:solidFill>
              </a:rPr>
              <a:t>3/5</a:t>
            </a:r>
            <a:endParaRPr lang="el-GR" dirty="0"/>
          </a:p>
        </p:txBody>
      </p:sp>
      <p:pic>
        <p:nvPicPr>
          <p:cNvPr id="5" name="Content Placeholder 6" descr="Lumbar spine forces.tif"/>
          <p:cNvPicPr>
            <a:picLocks noGrp="1" noChangeAspect="1"/>
          </p:cNvPicPr>
          <p:nvPr>
            <p:ph sz="half" idx="1"/>
          </p:nvPr>
        </p:nvPicPr>
        <p:blipFill>
          <a:blip r:embed="rId3"/>
          <a:stretch>
            <a:fillRect/>
          </a:stretch>
        </p:blipFill>
        <p:spPr>
          <a:xfrm>
            <a:off x="285720" y="1081481"/>
            <a:ext cx="3800124" cy="5257558"/>
          </a:xfrm>
        </p:spPr>
      </p:pic>
      <p:sp>
        <p:nvSpPr>
          <p:cNvPr id="8" name="Content Placeholder 7"/>
          <p:cNvSpPr>
            <a:spLocks noGrp="1"/>
          </p:cNvSpPr>
          <p:nvPr>
            <p:ph sz="half" idx="2"/>
          </p:nvPr>
        </p:nvSpPr>
        <p:spPr>
          <a:xfrm>
            <a:off x="4067944" y="1052736"/>
            <a:ext cx="5076056" cy="5400600"/>
          </a:xfrm>
        </p:spPr>
        <p:txBody>
          <a:bodyPr>
            <a:noAutofit/>
          </a:bodyPr>
          <a:lstStyle/>
          <a:p>
            <a:r>
              <a:rPr lang="el-GR" sz="2200" dirty="0" smtClean="0"/>
              <a:t>Εάν η κλίση του ιερού είναι μεγαλύτερη, τότε και το μέγεθος της </a:t>
            </a:r>
            <a:r>
              <a:rPr lang="el-GR" sz="2200" dirty="0" err="1" smtClean="0"/>
              <a:t>διατμητικής</a:t>
            </a:r>
            <a:r>
              <a:rPr lang="el-GR" sz="2200" dirty="0" smtClean="0"/>
              <a:t> δύναμης αυξάνεται, π.χ., με την γωνία α στις 55</a:t>
            </a:r>
            <a:r>
              <a:rPr lang="el-GR" sz="2200" baseline="30000" dirty="0" smtClean="0"/>
              <a:t>ο</a:t>
            </a:r>
            <a:r>
              <a:rPr lang="el-GR" sz="2200" dirty="0" smtClean="0"/>
              <a:t> η </a:t>
            </a:r>
            <a:r>
              <a:rPr lang="el-GR" sz="2200" dirty="0" err="1" smtClean="0"/>
              <a:t>διατμητική</a:t>
            </a:r>
            <a:r>
              <a:rPr lang="el-GR" sz="2200" dirty="0" smtClean="0"/>
              <a:t> δύναμη αυξάνεται στο 82% του βάρους του σώματος.</a:t>
            </a:r>
          </a:p>
          <a:p>
            <a:r>
              <a:rPr lang="en-US" sz="2200" dirty="0" smtClean="0"/>
              <a:t>JF</a:t>
            </a:r>
            <a:r>
              <a:rPr lang="el-GR" sz="2200" dirty="0" smtClean="0"/>
              <a:t>: δύναμη φόρτισης της ΖΑ άρθρωσης</a:t>
            </a:r>
          </a:p>
          <a:p>
            <a:r>
              <a:rPr lang="en-US" sz="2200" dirty="0" smtClean="0"/>
              <a:t>ES/5-</a:t>
            </a:r>
            <a:r>
              <a:rPr lang="el-GR" sz="2200" dirty="0" smtClean="0"/>
              <a:t>Ι</a:t>
            </a:r>
            <a:r>
              <a:rPr lang="en-US" sz="2200" dirty="0" smtClean="0"/>
              <a:t>:</a:t>
            </a:r>
            <a:r>
              <a:rPr lang="el-GR" sz="2200" dirty="0" smtClean="0"/>
              <a:t> δύναμη που ασκούν οι μύες στο επίπεδο Ο</a:t>
            </a:r>
            <a:r>
              <a:rPr lang="el-GR" sz="2200" baseline="-25000" dirty="0" smtClean="0"/>
              <a:t>5</a:t>
            </a:r>
            <a:r>
              <a:rPr lang="el-GR" sz="2200" dirty="0" smtClean="0"/>
              <a:t>-Ι</a:t>
            </a:r>
            <a:r>
              <a:rPr lang="el-GR" sz="2200" baseline="-25000" dirty="0" smtClean="0"/>
              <a:t>1</a:t>
            </a:r>
            <a:r>
              <a:rPr lang="el-GR" sz="2200" dirty="0" smtClean="0"/>
              <a:t>.</a:t>
            </a:r>
            <a:r>
              <a:rPr lang="el-GR" sz="2200" baseline="-25000" dirty="0" smtClean="0"/>
              <a:t> </a:t>
            </a:r>
            <a:endParaRPr lang="el-GR" sz="2200" dirty="0" smtClean="0"/>
          </a:p>
          <a:p>
            <a:r>
              <a:rPr lang="en-US" sz="2200" dirty="0" smtClean="0"/>
              <a:t>ES/5-</a:t>
            </a:r>
            <a:r>
              <a:rPr lang="el-GR" sz="2200" dirty="0" smtClean="0"/>
              <a:t>Ι</a:t>
            </a:r>
            <a:r>
              <a:rPr lang="en-US" sz="2200" baseline="-25000" dirty="0" smtClean="0"/>
              <a:t>c</a:t>
            </a:r>
            <a:r>
              <a:rPr lang="en-US" sz="2200" dirty="0" smtClean="0"/>
              <a:t>: </a:t>
            </a:r>
            <a:r>
              <a:rPr lang="el-GR" sz="2200" dirty="0" smtClean="0"/>
              <a:t>άνυσμα συμπιεστικής δύναμης που ασκούν οι μύες</a:t>
            </a:r>
            <a:r>
              <a:rPr lang="en-US" sz="2200" dirty="0" smtClean="0"/>
              <a:t> </a:t>
            </a:r>
            <a:r>
              <a:rPr lang="el-GR" sz="2200" dirty="0" smtClean="0"/>
              <a:t>κάθετα στην βάση του ιερού.</a:t>
            </a:r>
          </a:p>
          <a:p>
            <a:r>
              <a:rPr lang="en-US" sz="2200" dirty="0" smtClean="0"/>
              <a:t>ES/5-</a:t>
            </a:r>
            <a:r>
              <a:rPr lang="el-GR" sz="2200" dirty="0" smtClean="0"/>
              <a:t>Ι</a:t>
            </a:r>
            <a:r>
              <a:rPr lang="en-US" sz="2200" baseline="-25000" dirty="0" smtClean="0"/>
              <a:t>s</a:t>
            </a:r>
            <a:r>
              <a:rPr lang="en-US" sz="2200" dirty="0" smtClean="0"/>
              <a:t>: </a:t>
            </a:r>
            <a:r>
              <a:rPr lang="el-GR" sz="2200" dirty="0" smtClean="0"/>
              <a:t>άνυσμα </a:t>
            </a:r>
            <a:r>
              <a:rPr lang="el-GR" sz="2200" dirty="0" err="1" smtClean="0"/>
              <a:t>διατμητικής</a:t>
            </a:r>
            <a:r>
              <a:rPr lang="el-GR" sz="2200" dirty="0" smtClean="0"/>
              <a:t> δύναμης που ασκούν οι μύες παράλληλα με την βάση του ιερού.</a:t>
            </a:r>
            <a:endParaRPr lang="el-GR" sz="22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sp>
        <p:nvSpPr>
          <p:cNvPr id="9" name="Ορθογώνιο 8"/>
          <p:cNvSpPr/>
          <p:nvPr/>
        </p:nvSpPr>
        <p:spPr>
          <a:xfrm>
            <a:off x="251520" y="6286520"/>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Οστεοκινηματική ΟΜΣΣ </a:t>
            </a:r>
            <a:r>
              <a:rPr lang="el-GR" sz="3000" b="0" dirty="0" smtClean="0"/>
              <a:t>4/5</a:t>
            </a:r>
            <a:endParaRPr lang="el-GR" dirty="0"/>
          </a:p>
        </p:txBody>
      </p:sp>
      <p:sp>
        <p:nvSpPr>
          <p:cNvPr id="6" name="Content Placeholder 5"/>
          <p:cNvSpPr>
            <a:spLocks noGrp="1"/>
          </p:cNvSpPr>
          <p:nvPr>
            <p:ph idx="1"/>
          </p:nvPr>
        </p:nvSpPr>
        <p:spPr>
          <a:xfrm>
            <a:off x="323528" y="1268760"/>
            <a:ext cx="8640960" cy="5112568"/>
          </a:xfrm>
        </p:spPr>
        <p:txBody>
          <a:bodyPr>
            <a:normAutofit/>
          </a:bodyPr>
          <a:lstStyle/>
          <a:p>
            <a:r>
              <a:rPr lang="el-GR" sz="2200" dirty="0" smtClean="0"/>
              <a:t>Αρκετές δομές της </a:t>
            </a:r>
            <a:r>
              <a:rPr lang="el-GR" sz="2200" dirty="0" err="1" smtClean="0"/>
              <a:t>οσφυο</a:t>
            </a:r>
            <a:r>
              <a:rPr lang="el-GR" sz="2200" dirty="0" smtClean="0"/>
              <a:t>-ιεράς ένωσης ανθίστανται στην πρόσθια </a:t>
            </a:r>
            <a:r>
              <a:rPr lang="el-GR" sz="2200" dirty="0" err="1" smtClean="0"/>
              <a:t>διατμητική</a:t>
            </a:r>
            <a:r>
              <a:rPr lang="el-GR" sz="2200" dirty="0" smtClean="0"/>
              <a:t> δύναμη, όπως είναι:</a:t>
            </a:r>
          </a:p>
          <a:p>
            <a:pPr lvl="1"/>
            <a:r>
              <a:rPr lang="el-GR" sz="2200" dirty="0" smtClean="0"/>
              <a:t>Ο ισχυρός πρόσθιος επιμήκης σύνδεσμος.</a:t>
            </a:r>
          </a:p>
          <a:p>
            <a:pPr lvl="1"/>
            <a:r>
              <a:rPr lang="el-GR" sz="2200" dirty="0" smtClean="0"/>
              <a:t>Οι </a:t>
            </a:r>
            <a:r>
              <a:rPr lang="el-GR" sz="2200" dirty="0" err="1" smtClean="0"/>
              <a:t>οσφυο</a:t>
            </a:r>
            <a:r>
              <a:rPr lang="el-GR" sz="2200" dirty="0" smtClean="0"/>
              <a:t>-ιεροί σύνδεσμοι.</a:t>
            </a:r>
          </a:p>
          <a:p>
            <a:pPr lvl="1"/>
            <a:r>
              <a:rPr lang="el-GR" sz="2200" dirty="0" smtClean="0"/>
              <a:t>Οι παρακείμενες ίνες του τετράγωνου οσφυϊκού μυός.</a:t>
            </a:r>
          </a:p>
          <a:p>
            <a:pPr lvl="1"/>
            <a:r>
              <a:rPr lang="el-GR" sz="2200" dirty="0" smtClean="0"/>
              <a:t>Ο προσανατολισμός των ΖΑ αρθρώσεων σε σχεδόν μετωπιαίο επίπεδο που συμπιέζονται.</a:t>
            </a:r>
          </a:p>
          <a:p>
            <a:pPr lvl="1"/>
            <a:r>
              <a:rPr lang="el-GR" sz="2200" dirty="0" smtClean="0"/>
              <a:t>Ο ινώδης δακτύλιος.</a:t>
            </a:r>
          </a:p>
          <a:p>
            <a:pPr lvl="0"/>
            <a:r>
              <a:rPr lang="el-GR" sz="2200" dirty="0">
                <a:solidFill>
                  <a:prstClr val="black"/>
                </a:solidFill>
              </a:rPr>
              <a:t>Χωρίς την αντίσταση από αυτές τις δομές θα υπήρχε ολίσθηση του Ο5 πάνω στον Ι1 πάθηση γνωστή ως </a:t>
            </a:r>
            <a:r>
              <a:rPr lang="el-GR" sz="2200" dirty="0" err="1">
                <a:solidFill>
                  <a:prstClr val="black"/>
                </a:solidFill>
              </a:rPr>
              <a:t>σπονδυλολύσθηση</a:t>
            </a:r>
            <a:r>
              <a:rPr lang="el-GR" sz="2200" dirty="0" smtClean="0">
                <a:solidFill>
                  <a:prstClr val="black"/>
                </a:solidFill>
              </a:rPr>
              <a:t>.</a:t>
            </a:r>
            <a:endParaRPr lang="el-GR" sz="2200" dirty="0">
              <a:solidFill>
                <a:prstClr val="black"/>
              </a:solidFill>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spTree>
    <p:extLst>
      <p:ext uri="{BB962C8B-B14F-4D97-AF65-F5344CB8AC3E}">
        <p14:creationId xmlns:p14="http://schemas.microsoft.com/office/powerpoint/2010/main" val="14051953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Οστεοκινηματική ΟΜΣΣ </a:t>
            </a:r>
            <a:r>
              <a:rPr lang="el-GR" sz="3000" b="0" dirty="0" smtClean="0"/>
              <a:t>5/5</a:t>
            </a:r>
            <a:endParaRPr lang="el-GR"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61304202"/>
              </p:ext>
            </p:extLst>
          </p:nvPr>
        </p:nvGraphicFramePr>
        <p:xfrm>
          <a:off x="457200" y="1196975"/>
          <a:ext cx="8229600" cy="1706880"/>
        </p:xfrm>
        <a:graphic>
          <a:graphicData uri="http://schemas.openxmlformats.org/drawingml/2006/table">
            <a:tbl>
              <a:tblPr firstRow="1" bandRow="1">
                <a:tableStyleId>{5C22544A-7EE6-4342-B048-85BDC9FD1C3A}</a:tableStyleId>
              </a:tblPr>
              <a:tblGrid>
                <a:gridCol w="3057007"/>
                <a:gridCol w="2429393"/>
                <a:gridCol w="2743200"/>
              </a:tblGrid>
              <a:tr h="370840">
                <a:tc>
                  <a:txBody>
                    <a:bodyPr/>
                    <a:lstStyle/>
                    <a:p>
                      <a:r>
                        <a:rPr lang="el-GR" sz="2000" dirty="0" smtClean="0"/>
                        <a:t>Κάμψη</a:t>
                      </a:r>
                      <a:r>
                        <a:rPr lang="el-GR" sz="2000" baseline="0" dirty="0" smtClean="0"/>
                        <a:t> και έκταση (οβελιαίο επίπεδο)</a:t>
                      </a:r>
                      <a:endParaRPr lang="el-GR" sz="2000" dirty="0"/>
                    </a:p>
                  </a:txBody>
                  <a:tcPr marL="186331" marR="186331"/>
                </a:tc>
                <a:tc>
                  <a:txBody>
                    <a:bodyPr/>
                    <a:lstStyle/>
                    <a:p>
                      <a:r>
                        <a:rPr lang="el-GR" sz="2000" dirty="0" smtClean="0"/>
                        <a:t>Αξονική</a:t>
                      </a:r>
                      <a:r>
                        <a:rPr lang="el-GR" sz="2000" baseline="0" dirty="0" smtClean="0"/>
                        <a:t> στροφή (εγκάρσιο επίπεδο)</a:t>
                      </a:r>
                      <a:endParaRPr lang="el-GR" sz="2000" dirty="0"/>
                    </a:p>
                  </a:txBody>
                  <a:tcPr marL="186331" marR="186331"/>
                </a:tc>
                <a:tc>
                  <a:txBody>
                    <a:bodyPr/>
                    <a:lstStyle/>
                    <a:p>
                      <a:r>
                        <a:rPr lang="el-GR" sz="2000" dirty="0" smtClean="0"/>
                        <a:t>Πλάγια κάμψη (μετωπιαίο επίπεδο)</a:t>
                      </a:r>
                      <a:endParaRPr lang="el-GR" sz="2000" dirty="0"/>
                    </a:p>
                  </a:txBody>
                  <a:tcPr marL="186331" marR="186331"/>
                </a:tc>
              </a:tr>
              <a:tr h="370840">
                <a:tc>
                  <a:txBody>
                    <a:bodyPr/>
                    <a:lstStyle/>
                    <a:p>
                      <a:r>
                        <a:rPr lang="el-GR" sz="2000" dirty="0" smtClean="0"/>
                        <a:t>Κάμψη: ~ 40</a:t>
                      </a:r>
                      <a:r>
                        <a:rPr lang="el-GR" sz="2000" baseline="30000" dirty="0" smtClean="0"/>
                        <a:t>ο</a:t>
                      </a:r>
                      <a:r>
                        <a:rPr lang="el-GR" sz="2000" dirty="0" smtClean="0"/>
                        <a:t> – 50</a:t>
                      </a:r>
                      <a:r>
                        <a:rPr lang="el-GR" sz="2000" baseline="30000" dirty="0" smtClean="0"/>
                        <a:t>ο</a:t>
                      </a:r>
                      <a:r>
                        <a:rPr lang="el-GR" sz="2000" dirty="0" smtClean="0"/>
                        <a:t> </a:t>
                      </a:r>
                    </a:p>
                    <a:p>
                      <a:r>
                        <a:rPr lang="el-GR" sz="2000" dirty="0" smtClean="0"/>
                        <a:t>Έκταση: 15</a:t>
                      </a:r>
                      <a:r>
                        <a:rPr lang="el-GR" sz="2000" baseline="30000" dirty="0" smtClean="0"/>
                        <a:t>ο</a:t>
                      </a:r>
                      <a:r>
                        <a:rPr lang="el-GR" sz="2000" dirty="0" smtClean="0"/>
                        <a:t> – 20</a:t>
                      </a:r>
                      <a:r>
                        <a:rPr lang="el-GR" sz="2000" baseline="30000" dirty="0" smtClean="0"/>
                        <a:t>ο</a:t>
                      </a:r>
                      <a:r>
                        <a:rPr lang="el-GR" sz="2000" dirty="0" smtClean="0"/>
                        <a:t> </a:t>
                      </a:r>
                      <a:endParaRPr lang="el-GR" sz="2000" dirty="0"/>
                    </a:p>
                  </a:txBody>
                  <a:tcPr marL="186331" marR="186331"/>
                </a:tc>
                <a:tc>
                  <a:txBody>
                    <a:bodyPr/>
                    <a:lstStyle/>
                    <a:p>
                      <a:r>
                        <a:rPr lang="el-GR" sz="2000" dirty="0" smtClean="0"/>
                        <a:t>~  5</a:t>
                      </a:r>
                      <a:r>
                        <a:rPr lang="el-GR" sz="2000" baseline="30000" dirty="0" smtClean="0"/>
                        <a:t>ο</a:t>
                      </a:r>
                      <a:r>
                        <a:rPr lang="el-GR" sz="2000" dirty="0" smtClean="0"/>
                        <a:t> – 7</a:t>
                      </a:r>
                      <a:r>
                        <a:rPr lang="el-GR" sz="2000" baseline="30000" dirty="0" smtClean="0"/>
                        <a:t>ο</a:t>
                      </a:r>
                      <a:r>
                        <a:rPr lang="el-GR" sz="2000" dirty="0" smtClean="0"/>
                        <a:t> </a:t>
                      </a:r>
                      <a:endParaRPr lang="el-GR" sz="2000" dirty="0"/>
                    </a:p>
                  </a:txBody>
                  <a:tcPr marL="186331" marR="186331"/>
                </a:tc>
                <a:tc>
                  <a:txBody>
                    <a:bodyPr/>
                    <a:lstStyle/>
                    <a:p>
                      <a:r>
                        <a:rPr lang="el-GR" sz="2000" dirty="0" smtClean="0"/>
                        <a:t>~  20</a:t>
                      </a:r>
                      <a:r>
                        <a:rPr lang="el-GR" sz="2000" baseline="30000" dirty="0" smtClean="0"/>
                        <a:t>ο</a:t>
                      </a:r>
                      <a:r>
                        <a:rPr lang="el-GR" sz="2000" dirty="0" smtClean="0"/>
                        <a:t> </a:t>
                      </a:r>
                      <a:endParaRPr lang="el-GR" sz="2000" dirty="0"/>
                    </a:p>
                  </a:txBody>
                  <a:tcPr marL="186331" marR="186331"/>
                </a:tc>
              </a:tr>
            </a:tbl>
          </a:graphicData>
        </a:graphic>
      </p:graphicFrame>
      <p:sp>
        <p:nvSpPr>
          <p:cNvPr id="4" name="Content Placeholder 3"/>
          <p:cNvSpPr>
            <a:spLocks noGrp="1"/>
          </p:cNvSpPr>
          <p:nvPr>
            <p:ph sz="half" idx="4294967295"/>
          </p:nvPr>
        </p:nvSpPr>
        <p:spPr>
          <a:xfrm>
            <a:off x="539553" y="3140968"/>
            <a:ext cx="8352927" cy="3600400"/>
          </a:xfrm>
        </p:spPr>
        <p:txBody>
          <a:bodyPr>
            <a:normAutofit/>
          </a:bodyPr>
          <a:lstStyle/>
          <a:p>
            <a:pPr>
              <a:lnSpc>
                <a:spcPct val="110000"/>
              </a:lnSpc>
              <a:spcBef>
                <a:spcPts val="1200"/>
              </a:spcBef>
            </a:pPr>
            <a:r>
              <a:rPr lang="el-GR" sz="2300" dirty="0" smtClean="0"/>
              <a:t>Σε υγιείς ενήλικες το φυσιολογικό οσφυϊκό κύρτωμα είναι περίπου 40</a:t>
            </a:r>
            <a:r>
              <a:rPr lang="el-GR" sz="2300" baseline="30000" dirty="0" smtClean="0"/>
              <a:t>ο</a:t>
            </a:r>
            <a:r>
              <a:rPr lang="el-GR" sz="2300" dirty="0" smtClean="0"/>
              <a:t> – 50</a:t>
            </a:r>
            <a:r>
              <a:rPr lang="el-GR" sz="2300" baseline="30000" dirty="0" smtClean="0"/>
              <a:t>ο</a:t>
            </a:r>
            <a:r>
              <a:rPr lang="el-GR" sz="2300" dirty="0" smtClean="0"/>
              <a:t> αν και υπάρχουν πολλές παρεκκλίσεις από αυτήν την τιμή.</a:t>
            </a:r>
          </a:p>
          <a:p>
            <a:pPr>
              <a:lnSpc>
                <a:spcPct val="110000"/>
              </a:lnSpc>
              <a:spcBef>
                <a:spcPts val="1200"/>
              </a:spcBef>
            </a:pPr>
            <a:r>
              <a:rPr lang="el-GR" sz="2300" dirty="0" smtClean="0"/>
              <a:t>Από αυτήν την αρχική θέση, η ΟΜ κινείται και στα 3 επίπεδα.</a:t>
            </a:r>
          </a:p>
          <a:p>
            <a:pPr>
              <a:lnSpc>
                <a:spcPct val="110000"/>
              </a:lnSpc>
              <a:spcBef>
                <a:spcPts val="1200"/>
              </a:spcBef>
            </a:pPr>
            <a:r>
              <a:rPr lang="el-GR" sz="2300" dirty="0" smtClean="0"/>
              <a:t>Κατά την κάμψη η διάμετρος του μεσοσπονδυλίου τρήματος αυξάνεται κατά 19%, ενώ κατά την έκταση μειώνεται κατά 11%.</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spTree>
    <p:extLst>
      <p:ext uri="{BB962C8B-B14F-4D97-AF65-F5344CB8AC3E}">
        <p14:creationId xmlns:p14="http://schemas.microsoft.com/office/powerpoint/2010/main" val="8587191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Οσφυο</a:t>
            </a:r>
            <a:r>
              <a:rPr lang="el-GR" dirty="0" smtClean="0"/>
              <a:t>-πυελικός ρυθμός </a:t>
            </a:r>
            <a:r>
              <a:rPr lang="el-GR" sz="3000" b="0" dirty="0" smtClean="0"/>
              <a:t>1/4</a:t>
            </a:r>
            <a:endParaRPr lang="el-GR" sz="3000" b="0" dirty="0"/>
          </a:p>
        </p:txBody>
      </p:sp>
      <p:sp>
        <p:nvSpPr>
          <p:cNvPr id="3" name="Content Placeholder 2"/>
          <p:cNvSpPr>
            <a:spLocks noGrp="1"/>
          </p:cNvSpPr>
          <p:nvPr>
            <p:ph idx="1"/>
          </p:nvPr>
        </p:nvSpPr>
        <p:spPr/>
        <p:txBody>
          <a:bodyPr>
            <a:normAutofit/>
          </a:bodyPr>
          <a:lstStyle/>
          <a:p>
            <a:r>
              <a:rPr lang="el-GR" dirty="0" smtClean="0"/>
              <a:t>Είναι η κινηματική σχέση μεταξύ της ΟΜΣΣ και της άρθρωσης του ισχίου κατά την διάρκεια των κινήσεων στο οβελιαίο επίπεδο.</a:t>
            </a:r>
          </a:p>
          <a:p>
            <a:r>
              <a:rPr lang="el-GR" dirty="0" smtClean="0"/>
              <a:t>Φυσιολογικά, για να σκύψει ένα άτομο προς το πάτωμα, θα πρέπει να κάνει σχεδόν ταυτόχρονα κάμψη ~ 40</a:t>
            </a:r>
            <a:r>
              <a:rPr lang="el-GR" baseline="30000" dirty="0" smtClean="0"/>
              <a:t>ο</a:t>
            </a:r>
            <a:r>
              <a:rPr lang="el-GR" dirty="0" smtClean="0"/>
              <a:t> στην ΟΜ και κάμψη ~ 70</a:t>
            </a:r>
            <a:r>
              <a:rPr lang="el-GR" baseline="30000" dirty="0" smtClean="0"/>
              <a:t>ο</a:t>
            </a:r>
            <a:r>
              <a:rPr lang="el-GR" dirty="0" smtClean="0"/>
              <a:t> στα ισχία.</a:t>
            </a:r>
          </a:p>
          <a:p>
            <a:r>
              <a:rPr lang="el-GR" dirty="0" smtClean="0"/>
              <a:t>Αν και υπάρχουν διάφορες στρατηγικές για την εκτέλεση αυτής της κίνησης, στα άτομα που αποκλίνουν κατά πολύ από αυτό το πρότυπο μπορεί να διαγνωστεί η παθολογία της ΟΜ ή των ισχίων.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spTree>
    <p:extLst>
      <p:ext uri="{BB962C8B-B14F-4D97-AF65-F5344CB8AC3E}">
        <p14:creationId xmlns:p14="http://schemas.microsoft.com/office/powerpoint/2010/main" val="1078919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Οσφυο</a:t>
            </a:r>
            <a:r>
              <a:rPr lang="el-GR" dirty="0"/>
              <a:t>-πυελικός ρυθμός </a:t>
            </a:r>
            <a:r>
              <a:rPr lang="el-GR" sz="3000" b="0" dirty="0" smtClean="0"/>
              <a:t>2/4</a:t>
            </a:r>
            <a:endParaRPr lang="el-GR" dirty="0"/>
          </a:p>
        </p:txBody>
      </p:sp>
      <p:pic>
        <p:nvPicPr>
          <p:cNvPr id="4" name="Content Placeholder 3" descr="Lumbapelvic rythm.tif"/>
          <p:cNvPicPr>
            <a:picLocks noGrp="1" noChangeAspect="1"/>
          </p:cNvPicPr>
          <p:nvPr>
            <p:ph idx="1"/>
          </p:nvPr>
        </p:nvPicPr>
        <p:blipFill>
          <a:blip r:embed="rId2"/>
          <a:stretch>
            <a:fillRect/>
          </a:stretch>
        </p:blipFill>
        <p:spPr>
          <a:xfrm>
            <a:off x="1572768" y="1664303"/>
            <a:ext cx="5998464" cy="4105656"/>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sp>
        <p:nvSpPr>
          <p:cNvPr id="5" name="Ορθογώνιο 4"/>
          <p:cNvSpPr/>
          <p:nvPr/>
        </p:nvSpPr>
        <p:spPr>
          <a:xfrm>
            <a:off x="1763688" y="5805264"/>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2034091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Οσφυο</a:t>
            </a:r>
            <a:r>
              <a:rPr lang="el-GR" dirty="0" smtClean="0"/>
              <a:t>-πυελικός ρυθμός </a:t>
            </a:r>
            <a:r>
              <a:rPr lang="el-GR" sz="3000" b="0" dirty="0" smtClean="0"/>
              <a:t>3/4</a:t>
            </a:r>
            <a:endParaRPr lang="el-GR" dirty="0"/>
          </a:p>
        </p:txBody>
      </p:sp>
      <p:pic>
        <p:nvPicPr>
          <p:cNvPr id="4" name="Content Placeholder 3" descr="Pelvic tilt.tif"/>
          <p:cNvPicPr>
            <a:picLocks noGrp="1" noChangeAspect="1"/>
          </p:cNvPicPr>
          <p:nvPr>
            <p:ph idx="1"/>
          </p:nvPr>
        </p:nvPicPr>
        <p:blipFill>
          <a:blip r:embed="rId2"/>
          <a:stretch>
            <a:fillRect/>
          </a:stretch>
        </p:blipFill>
        <p:spPr>
          <a:xfrm>
            <a:off x="1228031" y="1196975"/>
            <a:ext cx="6687937" cy="5040313"/>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sp>
        <p:nvSpPr>
          <p:cNvPr id="5" name="Ορθογώνιο 4"/>
          <p:cNvSpPr/>
          <p:nvPr/>
        </p:nvSpPr>
        <p:spPr>
          <a:xfrm>
            <a:off x="1259632" y="6237312"/>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2428393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smtClean="0"/>
              <a:t>Κινήσεις ΣΣ </a:t>
            </a:r>
            <a:r>
              <a:rPr lang="el-GR" sz="3000" b="0" dirty="0"/>
              <a:t>2</a:t>
            </a:r>
            <a:r>
              <a:rPr lang="el-GR" sz="3000" b="0" dirty="0" smtClean="0"/>
              <a:t>/2</a:t>
            </a:r>
            <a:endParaRPr lang="el-GR" sz="3000" b="0" dirty="0"/>
          </a:p>
        </p:txBody>
      </p:sp>
      <p:sp>
        <p:nvSpPr>
          <p:cNvPr id="6" name="Content Placeholder 5"/>
          <p:cNvSpPr>
            <a:spLocks noGrp="1"/>
          </p:cNvSpPr>
          <p:nvPr>
            <p:ph idx="1"/>
          </p:nvPr>
        </p:nvSpPr>
        <p:spPr/>
        <p:txBody>
          <a:bodyPr>
            <a:noAutofit/>
          </a:bodyPr>
          <a:lstStyle/>
          <a:p>
            <a:pPr>
              <a:buFont typeface="Courier New" panose="02070309020205020404" pitchFamily="49" charset="0"/>
              <a:buChar char="o"/>
            </a:pPr>
            <a:r>
              <a:rPr lang="el-GR" sz="2400" dirty="0" smtClean="0"/>
              <a:t>Τα εργαλεία που χρησιμοποιούνται για την μέτρηση συνήθως είναι:</a:t>
            </a:r>
          </a:p>
          <a:p>
            <a:pPr lvl="1">
              <a:buFont typeface="Wingdings" panose="05000000000000000000" pitchFamily="2" charset="2"/>
              <a:buChar char="ü"/>
            </a:pPr>
            <a:r>
              <a:rPr lang="el-GR" sz="2400" dirty="0" smtClean="0"/>
              <a:t>Γωνιόμετρα (χειρός, ηλεκτρονικά, οπτικών ινών).</a:t>
            </a:r>
          </a:p>
          <a:p>
            <a:pPr lvl="1">
              <a:buFont typeface="Wingdings" panose="05000000000000000000" pitchFamily="2" charset="2"/>
              <a:buChar char="ü"/>
            </a:pPr>
            <a:r>
              <a:rPr lang="el-GR" sz="2400" dirty="0" smtClean="0"/>
              <a:t>Εύκαμπτες ράβδοι.</a:t>
            </a:r>
          </a:p>
          <a:p>
            <a:pPr lvl="1">
              <a:buFont typeface="Wingdings" panose="05000000000000000000" pitchFamily="2" charset="2"/>
              <a:buChar char="ü"/>
            </a:pPr>
            <a:r>
              <a:rPr lang="el-GR" sz="2400" dirty="0" err="1" smtClean="0"/>
              <a:t>Επικλινόμετρα</a:t>
            </a:r>
            <a:r>
              <a:rPr lang="el-GR" sz="2400" dirty="0" smtClean="0"/>
              <a:t>.</a:t>
            </a:r>
          </a:p>
          <a:p>
            <a:pPr lvl="1">
              <a:buFont typeface="Wingdings" panose="05000000000000000000" pitchFamily="2" charset="2"/>
              <a:buChar char="ü"/>
            </a:pPr>
            <a:r>
              <a:rPr lang="el-GR" sz="2400" dirty="0" smtClean="0"/>
              <a:t>Τρισδιάστατη μαγνητική τομογραφία.</a:t>
            </a:r>
          </a:p>
          <a:p>
            <a:pPr lvl="1">
              <a:buFont typeface="Wingdings" panose="05000000000000000000" pitchFamily="2" charset="2"/>
              <a:buChar char="ü"/>
            </a:pPr>
            <a:r>
              <a:rPr lang="el-GR" sz="2400" dirty="0" smtClean="0"/>
              <a:t>Ακτινογραφίες (ενός ή δύο επιπέδων).</a:t>
            </a:r>
          </a:p>
          <a:p>
            <a:pPr lvl="1">
              <a:buFont typeface="Wingdings" panose="05000000000000000000" pitchFamily="2" charset="2"/>
              <a:buChar char="ü"/>
            </a:pPr>
            <a:r>
              <a:rPr lang="el-GR" sz="2400" dirty="0" err="1" smtClean="0"/>
              <a:t>Βιντεοακτινοσκοπία</a:t>
            </a:r>
            <a:r>
              <a:rPr lang="el-GR" sz="2400" dirty="0" smtClean="0"/>
              <a:t> κλπ.</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2</a:t>
            </a:fld>
            <a:endParaRPr lang="el-GR"/>
          </a:p>
        </p:txBody>
      </p:sp>
    </p:spTree>
    <p:extLst>
      <p:ext uri="{BB962C8B-B14F-4D97-AF65-F5344CB8AC3E}">
        <p14:creationId xmlns:p14="http://schemas.microsoft.com/office/powerpoint/2010/main" val="882560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Οσφυο</a:t>
            </a:r>
            <a:r>
              <a:rPr lang="el-GR" dirty="0" smtClean="0"/>
              <a:t>-πυελικός ρυθμός </a:t>
            </a:r>
            <a:r>
              <a:rPr lang="el-GR" sz="3000" b="0" dirty="0" smtClean="0"/>
              <a:t>4/4</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pic>
        <p:nvPicPr>
          <p:cNvPr id="5" name="Content Placeholder 3" descr="Lumbopelvic rhythm-muscle analysis.tif"/>
          <p:cNvPicPr>
            <a:picLocks noGrp="1" noChangeAspect="1"/>
          </p:cNvPicPr>
          <p:nvPr>
            <p:ph idx="1"/>
          </p:nvPr>
        </p:nvPicPr>
        <p:blipFill>
          <a:blip r:embed="rId3"/>
          <a:stretch>
            <a:fillRect/>
          </a:stretch>
        </p:blipFill>
        <p:spPr>
          <a:xfrm>
            <a:off x="1572768" y="1362551"/>
            <a:ext cx="5998464" cy="4709160"/>
          </a:xfrm>
        </p:spPr>
      </p:pic>
      <p:sp>
        <p:nvSpPr>
          <p:cNvPr id="7" name="Ορθογώνιο 6"/>
          <p:cNvSpPr/>
          <p:nvPr/>
        </p:nvSpPr>
        <p:spPr>
          <a:xfrm>
            <a:off x="1763688" y="6237311"/>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Τροχιές κίνησης των σπονδύλων</a:t>
            </a:r>
            <a:endParaRPr lang="el-GR" dirty="0"/>
          </a:p>
        </p:txBody>
      </p:sp>
      <p:pic>
        <p:nvPicPr>
          <p:cNvPr id="4" name="Content Placeholder 3" descr="Vertebral range of motion.tif"/>
          <p:cNvPicPr>
            <a:picLocks noGrp="1" noChangeAspect="1"/>
          </p:cNvPicPr>
          <p:nvPr>
            <p:ph idx="1"/>
          </p:nvPr>
        </p:nvPicPr>
        <p:blipFill>
          <a:blip r:embed="rId3"/>
          <a:stretch>
            <a:fillRect/>
          </a:stretch>
        </p:blipFill>
        <p:spPr>
          <a:xfrm>
            <a:off x="1252728" y="1385411"/>
            <a:ext cx="6638544" cy="4663440"/>
          </a:xfrm>
        </p:spPr>
      </p:pic>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sp>
        <p:nvSpPr>
          <p:cNvPr id="5" name="Ορθογώνιο 4"/>
          <p:cNvSpPr/>
          <p:nvPr/>
        </p:nvSpPr>
        <p:spPr>
          <a:xfrm>
            <a:off x="1259632" y="6166719"/>
            <a:ext cx="4032448" cy="430887"/>
          </a:xfrm>
          <a:prstGeom prst="rect">
            <a:avLst/>
          </a:prstGeom>
        </p:spPr>
        <p:txBody>
          <a:bodyPr wrap="square">
            <a:spAutoFit/>
          </a:bodyPr>
          <a:lstStyle/>
          <a:p>
            <a:r>
              <a:rPr lang="en-US" sz="1100" dirty="0">
                <a:latin typeface="Calibri"/>
              </a:rPr>
              <a:t>© </a:t>
            </a:r>
            <a:r>
              <a:rPr lang="en-US" sz="1100" dirty="0" smtClean="0">
                <a:latin typeface="+mn-lt"/>
              </a:rPr>
              <a:t>Donald </a:t>
            </a:r>
            <a:r>
              <a:rPr lang="en-US" sz="1100" dirty="0">
                <a:latin typeface="+mn-lt"/>
              </a:rPr>
              <a:t>A. Neumann, “Kinesiology of the Musculoskeletal System: Foundations for Rehabilitation”, Mosby/Elsevier, 2010</a:t>
            </a:r>
            <a:endParaRPr lang="el-GR" sz="1100" dirty="0">
              <a:latin typeface="+mn-lt"/>
            </a:endParaRPr>
          </a:p>
        </p:txBody>
      </p:sp>
    </p:spTree>
    <p:extLst>
      <p:ext uri="{BB962C8B-B14F-4D97-AF65-F5344CB8AC3E}">
        <p14:creationId xmlns:p14="http://schemas.microsoft.com/office/powerpoint/2010/main" val="23081872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Σκελετός της πυέλου </a:t>
            </a:r>
            <a:r>
              <a:rPr lang="el-GR" sz="3000" b="0" dirty="0" smtClean="0"/>
              <a:t>1/2</a:t>
            </a:r>
            <a:endParaRPr lang="el-GR" sz="3000" b="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sp>
        <p:nvSpPr>
          <p:cNvPr id="4" name="Θέση περιεχομένου 3"/>
          <p:cNvSpPr>
            <a:spLocks noGrp="1"/>
          </p:cNvSpPr>
          <p:nvPr>
            <p:ph idx="1"/>
          </p:nvPr>
        </p:nvSpPr>
        <p:spPr>
          <a:xfrm>
            <a:off x="457200" y="1196752"/>
            <a:ext cx="4978896" cy="5544616"/>
          </a:xfrm>
        </p:spPr>
        <p:txBody>
          <a:bodyPr/>
          <a:lstStyle/>
          <a:p>
            <a:r>
              <a:rPr lang="el-GR" dirty="0"/>
              <a:t>Αποτελεί την βάση του κορμού, συνδέει τον κορμό με τα κάτω άκρα και υποστηρίζει την κοιλιά.</a:t>
            </a:r>
          </a:p>
          <a:p>
            <a:r>
              <a:rPr lang="el-GR" dirty="0"/>
              <a:t>Μεταφέρει τις φορτίσεις από τον κορμό προς τα κάτω άκρα με τις δυναμικές γραμμές να σχηματίζουν έναν δακτύλιο γύρω από πύελο.</a:t>
            </a:r>
          </a:p>
          <a:p>
            <a:r>
              <a:rPr lang="el-GR" dirty="0"/>
              <a:t>Οι </a:t>
            </a:r>
            <a:r>
              <a:rPr lang="el-GR" dirty="0" err="1"/>
              <a:t>ιερολαγόνιες</a:t>
            </a:r>
            <a:r>
              <a:rPr lang="el-GR" dirty="0"/>
              <a:t> αρθρώσεις αποτελούν έναν κρίκο του πυελικού δακτυλίου που αποτελείται από το ιερό, τα δύο ανώνυμα οστά και την ηβική σύμφυση</a:t>
            </a:r>
            <a:r>
              <a:rPr lang="el-GR" dirty="0" smtClean="0"/>
              <a:t>.</a:t>
            </a:r>
            <a:endParaRPr lang="el-GR" dirty="0"/>
          </a:p>
        </p:txBody>
      </p:sp>
      <p:pic>
        <p:nvPicPr>
          <p:cNvPr id="5122" name="Picture 2" descr="File:Pelvis (male) animation0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340768"/>
            <a:ext cx="3429000" cy="3429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5801809" y="4869160"/>
            <a:ext cx="2820396" cy="461665"/>
          </a:xfrm>
          <a:prstGeom prst="rect">
            <a:avLst/>
          </a:prstGeom>
        </p:spPr>
        <p:txBody>
          <a:bodyPr wrap="square">
            <a:spAutoFit/>
          </a:bodyPr>
          <a:lstStyle/>
          <a:p>
            <a:r>
              <a:rPr lang="en-US" sz="1200" dirty="0" smtClean="0">
                <a:solidFill>
                  <a:prstClr val="black">
                    <a:lumMod val="75000"/>
                    <a:lumOff val="25000"/>
                  </a:prstClr>
                </a:solidFill>
                <a:latin typeface="+mn-lt"/>
              </a:rPr>
              <a:t>“</a:t>
            </a:r>
            <a:r>
              <a:rPr lang="en-US" sz="1200" dirty="0">
                <a:latin typeface="+mn-lt"/>
                <a:hlinkClick r:id="rId4"/>
              </a:rPr>
              <a:t>Pelvis (male) </a:t>
            </a:r>
            <a:r>
              <a:rPr lang="en-US" sz="1200" dirty="0" smtClean="0">
                <a:latin typeface="+mn-lt"/>
                <a:hlinkClick r:id="rId4"/>
              </a:rPr>
              <a:t>animation02</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5" tooltip="User:Was a bee"/>
              </a:rPr>
              <a:t>Was a bee</a:t>
            </a:r>
            <a:r>
              <a:rPr lang="el-GR" sz="1200" dirty="0" smtClean="0">
                <a:solidFill>
                  <a:prstClr val="black">
                    <a:lumMod val="75000"/>
                    <a:lumOff val="25000"/>
                  </a:prstClr>
                </a:solidFill>
                <a:latin typeface="+mn-lt"/>
              </a:rPr>
              <a:t> διαθέσιμο με άδεια </a:t>
            </a:r>
            <a:r>
              <a:rPr lang="en-US" sz="1200" dirty="0">
                <a:latin typeface="+mn-lt"/>
                <a:hlinkClick r:id="rId6"/>
              </a:rPr>
              <a:t>CC BY-SA 2.1 JP</a:t>
            </a:r>
            <a:endParaRPr lang="en-US" sz="1200" dirty="0">
              <a:latin typeface="+mn-lt"/>
            </a:endParaRPr>
          </a:p>
        </p:txBody>
      </p:sp>
    </p:spTree>
    <p:extLst>
      <p:ext uri="{BB962C8B-B14F-4D97-AF65-F5344CB8AC3E}">
        <p14:creationId xmlns:p14="http://schemas.microsoft.com/office/powerpoint/2010/main" val="8816072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Σκελετός της πυέλου </a:t>
            </a:r>
            <a:r>
              <a:rPr lang="el-GR" sz="3000" b="0" dirty="0" smtClean="0"/>
              <a:t>2/2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32</a:t>
            </a:fld>
            <a:endParaRPr lang="el-GR"/>
          </a:p>
        </p:txBody>
      </p:sp>
      <p:pic>
        <p:nvPicPr>
          <p:cNvPr id="6146" name="Picture 2" descr="File:Blausen 0723 Pelv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052736"/>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948264" y="5590981"/>
            <a:ext cx="2117554" cy="646331"/>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Blausen 0723 </a:t>
            </a:r>
            <a:r>
              <a:rPr lang="en-US" sz="1200" dirty="0" smtClean="0">
                <a:latin typeface="+mn-lt"/>
                <a:hlinkClick r:id="rId3"/>
              </a:rPr>
              <a:t>Pelvis</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4" tooltip="User:BruceBlaus"/>
              </a:rPr>
              <a:t>BruceBlaus</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5"/>
              </a:rPr>
              <a:t>CC BY 3.0</a:t>
            </a:r>
            <a:endParaRPr lang="en-US" sz="1200" dirty="0">
              <a:latin typeface="+mn-lt"/>
            </a:endParaRPr>
          </a:p>
        </p:txBody>
      </p:sp>
    </p:spTree>
    <p:extLst>
      <p:ext uri="{BB962C8B-B14F-4D97-AF65-F5344CB8AC3E}">
        <p14:creationId xmlns:p14="http://schemas.microsoft.com/office/powerpoint/2010/main" val="27289164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err="1"/>
              <a:t>Ιερολαγόνιες</a:t>
            </a:r>
            <a:r>
              <a:rPr lang="el-GR" dirty="0"/>
              <a:t> αρθρώσεις </a:t>
            </a:r>
            <a:r>
              <a:rPr lang="el-GR" sz="3000" b="0" dirty="0" smtClean="0"/>
              <a:t>1/2</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pic>
        <p:nvPicPr>
          <p:cNvPr id="2050" name="Picture 2" descr="File:Sacroiliac Joint.png"/>
          <p:cNvPicPr>
            <a:picLocks noChangeAspect="1" noChangeArrowheads="1"/>
          </p:cNvPicPr>
          <p:nvPr/>
        </p:nvPicPr>
        <p:blipFill rotWithShape="1">
          <a:blip r:embed="rId2">
            <a:extLst>
              <a:ext uri="{28A0092B-C50C-407E-A947-70E740481C1C}">
                <a14:useLocalDpi xmlns:a14="http://schemas.microsoft.com/office/drawing/2010/main" val="0"/>
              </a:ext>
            </a:extLst>
          </a:blip>
          <a:srcRect b="8990"/>
          <a:stretch/>
        </p:blipFill>
        <p:spPr bwMode="auto">
          <a:xfrm>
            <a:off x="1714500" y="1143000"/>
            <a:ext cx="5715000" cy="52012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224243" y="6455176"/>
            <a:ext cx="4695514"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a:latin typeface="+mn-lt"/>
                <a:hlinkClick r:id="rId3"/>
              </a:rPr>
              <a:t>Sacroiliac </a:t>
            </a:r>
            <a:r>
              <a:rPr lang="en-US" sz="1200" dirty="0" smtClean="0">
                <a:latin typeface="+mn-lt"/>
                <a:hlinkClick r:id="rId3"/>
              </a:rPr>
              <a:t>Joint</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a:latin typeface="+mn-lt"/>
                <a:hlinkClick r:id="rId4" tooltip="User:BruceBlaus"/>
              </a:rPr>
              <a:t>BruceBlaus</a:t>
            </a:r>
            <a:r>
              <a:rPr lang="el-GR" sz="1200" dirty="0" smtClean="0">
                <a:latin typeface="+mn-lt"/>
              </a:rPr>
              <a:t> </a:t>
            </a:r>
            <a:r>
              <a:rPr lang="el-GR" sz="1200" dirty="0" smtClean="0">
                <a:solidFill>
                  <a:prstClr val="black">
                    <a:lumMod val="75000"/>
                    <a:lumOff val="25000"/>
                  </a:prstClr>
                </a:solidFill>
                <a:latin typeface="+mn-lt"/>
              </a:rPr>
              <a:t>διαθέσιμο με άδεια </a:t>
            </a:r>
            <a:r>
              <a:rPr lang="en-US" sz="1200" dirty="0">
                <a:latin typeface="+mn-lt"/>
                <a:hlinkClick r:id="rId5"/>
              </a:rPr>
              <a:t>CC BY 3.0</a:t>
            </a:r>
            <a:endParaRPr lang="en-US" sz="1200" dirty="0">
              <a:latin typeface="+mn-lt"/>
            </a:endParaRPr>
          </a:p>
        </p:txBody>
      </p:sp>
    </p:spTree>
    <p:extLst>
      <p:ext uri="{BB962C8B-B14F-4D97-AF65-F5344CB8AC3E}">
        <p14:creationId xmlns:p14="http://schemas.microsoft.com/office/powerpoint/2010/main" val="868784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err="1" smtClean="0"/>
              <a:t>Ιερολαγόνιες</a:t>
            </a:r>
            <a:r>
              <a:rPr lang="el-GR" dirty="0" smtClean="0"/>
              <a:t> αρθρώσεις </a:t>
            </a:r>
            <a:r>
              <a:rPr lang="el-GR" sz="3000" b="0" dirty="0" smtClean="0"/>
              <a:t>2/2</a:t>
            </a:r>
            <a:endParaRPr lang="el-GR" sz="30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
        <p:nvSpPr>
          <p:cNvPr id="3" name="Θέση περιεχομένου 2"/>
          <p:cNvSpPr>
            <a:spLocks noGrp="1"/>
          </p:cNvSpPr>
          <p:nvPr>
            <p:ph idx="1"/>
          </p:nvPr>
        </p:nvSpPr>
        <p:spPr>
          <a:xfrm>
            <a:off x="4857752" y="3786189"/>
            <a:ext cx="4258440" cy="2870925"/>
          </a:xfrm>
        </p:spPr>
        <p:txBody>
          <a:bodyPr>
            <a:normAutofit/>
          </a:bodyPr>
          <a:lstStyle/>
          <a:p>
            <a:r>
              <a:rPr lang="el-GR" sz="2200" dirty="0" smtClean="0"/>
              <a:t>Δευτερεύοντες </a:t>
            </a:r>
            <a:r>
              <a:rPr lang="el-GR" sz="2200" dirty="0" err="1" smtClean="0"/>
              <a:t>σταθεροποιοί</a:t>
            </a:r>
            <a:r>
              <a:rPr lang="el-GR" sz="2200" dirty="0" smtClean="0"/>
              <a:t> σύνδεσμοι: </a:t>
            </a:r>
          </a:p>
          <a:p>
            <a:pPr lvl="1"/>
            <a:r>
              <a:rPr lang="el-GR" sz="2200" dirty="0" smtClean="0"/>
              <a:t>Ο </a:t>
            </a:r>
            <a:r>
              <a:rPr lang="el-GR" sz="2200" dirty="0"/>
              <a:t>μείζων </a:t>
            </a:r>
            <a:r>
              <a:rPr lang="el-GR" sz="2200" dirty="0" err="1" smtClean="0"/>
              <a:t>ισχιοϊερός</a:t>
            </a:r>
            <a:r>
              <a:rPr lang="el-GR" sz="2200" dirty="0" smtClean="0"/>
              <a:t>.</a:t>
            </a:r>
            <a:endParaRPr lang="el-GR" sz="2200" dirty="0"/>
          </a:p>
          <a:p>
            <a:pPr lvl="1"/>
            <a:r>
              <a:rPr lang="el-GR" sz="2200" dirty="0" smtClean="0"/>
              <a:t>Ο </a:t>
            </a:r>
            <a:r>
              <a:rPr lang="el-GR" sz="2200" dirty="0"/>
              <a:t>ελάσσων </a:t>
            </a:r>
            <a:r>
              <a:rPr lang="el-GR" sz="2200" dirty="0" err="1" smtClean="0"/>
              <a:t>ισχιοϊερός</a:t>
            </a:r>
            <a:r>
              <a:rPr lang="el-GR" sz="2200" dirty="0" smtClean="0"/>
              <a:t>.</a:t>
            </a:r>
            <a:endParaRPr lang="el-GR" sz="2200" dirty="0"/>
          </a:p>
          <a:p>
            <a:pPr lvl="1"/>
            <a:endParaRPr lang="el-GR" sz="2200" dirty="0"/>
          </a:p>
        </p:txBody>
      </p:sp>
      <p:pic>
        <p:nvPicPr>
          <p:cNvPr id="4098" name="Picture 2" descr="File:Gray3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078" y="996510"/>
            <a:ext cx="2463815" cy="31722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File:Gray3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08" y="3485049"/>
            <a:ext cx="2692739" cy="33729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800081" y="1000452"/>
            <a:ext cx="6307021" cy="2569934"/>
          </a:xfrm>
          <a:prstGeom prst="rect">
            <a:avLst/>
          </a:prstGeom>
        </p:spPr>
        <p:txBody>
          <a:bodyPr wrap="square">
            <a:spAutoFit/>
          </a:bodyPr>
          <a:lstStyle/>
          <a:p>
            <a:pPr marL="342900" lvl="0" indent="-342900" fontAlgn="auto">
              <a:lnSpc>
                <a:spcPct val="110000"/>
              </a:lnSpc>
              <a:spcBef>
                <a:spcPts val="1200"/>
              </a:spcBef>
              <a:spcAft>
                <a:spcPts val="0"/>
              </a:spcAft>
              <a:buFont typeface="Arial" pitchFamily="34" charset="0"/>
              <a:buChar char="•"/>
            </a:pPr>
            <a:r>
              <a:rPr lang="el-GR" sz="2200" dirty="0" smtClean="0">
                <a:solidFill>
                  <a:prstClr val="black"/>
                </a:solidFill>
                <a:latin typeface="Calibri"/>
              </a:rPr>
              <a:t>Κύριοι </a:t>
            </a:r>
            <a:r>
              <a:rPr lang="el-GR" sz="2200" dirty="0" err="1" smtClean="0">
                <a:solidFill>
                  <a:prstClr val="black"/>
                </a:solidFill>
                <a:latin typeface="Calibri"/>
              </a:rPr>
              <a:t>σταθεροποιοί</a:t>
            </a:r>
            <a:r>
              <a:rPr lang="el-GR" sz="2200" dirty="0" smtClean="0">
                <a:solidFill>
                  <a:prstClr val="black"/>
                </a:solidFill>
                <a:latin typeface="Calibri"/>
              </a:rPr>
              <a:t> σύνδεσμοι:</a:t>
            </a:r>
            <a:endParaRPr lang="el-GR" sz="2200" dirty="0">
              <a:solidFill>
                <a:prstClr val="black"/>
              </a:solidFill>
              <a:latin typeface="Calibri"/>
            </a:endParaRPr>
          </a:p>
          <a:p>
            <a:pPr marL="742950" lvl="1" indent="-382588" fontAlgn="auto">
              <a:lnSpc>
                <a:spcPct val="110000"/>
              </a:lnSpc>
              <a:spcBef>
                <a:spcPts val="1200"/>
              </a:spcBef>
              <a:spcAft>
                <a:spcPts val="0"/>
              </a:spcAft>
              <a:buFont typeface="Courier New" panose="02070309020205020404" pitchFamily="49" charset="0"/>
              <a:buChar char="o"/>
            </a:pPr>
            <a:r>
              <a:rPr lang="el-GR" sz="2200" dirty="0">
                <a:solidFill>
                  <a:prstClr val="black"/>
                </a:solidFill>
                <a:latin typeface="Calibri"/>
              </a:rPr>
              <a:t>Οι οσφυολαγόνιοι.</a:t>
            </a:r>
          </a:p>
          <a:p>
            <a:pPr marL="742950" lvl="1" indent="-382588" fontAlgn="auto">
              <a:lnSpc>
                <a:spcPct val="110000"/>
              </a:lnSpc>
              <a:spcBef>
                <a:spcPts val="1200"/>
              </a:spcBef>
              <a:spcAft>
                <a:spcPts val="0"/>
              </a:spcAft>
              <a:buFont typeface="Courier New" panose="02070309020205020404" pitchFamily="49" charset="0"/>
              <a:buChar char="o"/>
            </a:pPr>
            <a:r>
              <a:rPr lang="el-GR" sz="2200" dirty="0">
                <a:solidFill>
                  <a:prstClr val="black"/>
                </a:solidFill>
                <a:latin typeface="Calibri"/>
              </a:rPr>
              <a:t>Οι πρόσθιοι </a:t>
            </a:r>
            <a:r>
              <a:rPr lang="el-GR" sz="2200" dirty="0" err="1">
                <a:solidFill>
                  <a:prstClr val="black"/>
                </a:solidFill>
                <a:latin typeface="Calibri"/>
              </a:rPr>
              <a:t>ιερολαγόνιοι</a:t>
            </a:r>
            <a:r>
              <a:rPr lang="el-GR" sz="2200" dirty="0">
                <a:solidFill>
                  <a:prstClr val="black"/>
                </a:solidFill>
                <a:latin typeface="Calibri"/>
              </a:rPr>
              <a:t>.</a:t>
            </a:r>
          </a:p>
          <a:p>
            <a:pPr marL="742950" lvl="1" indent="-382588" fontAlgn="auto">
              <a:lnSpc>
                <a:spcPct val="110000"/>
              </a:lnSpc>
              <a:spcBef>
                <a:spcPts val="1200"/>
              </a:spcBef>
              <a:spcAft>
                <a:spcPts val="0"/>
              </a:spcAft>
              <a:buFont typeface="Courier New" panose="02070309020205020404" pitchFamily="49" charset="0"/>
              <a:buChar char="o"/>
            </a:pPr>
            <a:r>
              <a:rPr lang="el-GR" sz="2200" dirty="0">
                <a:solidFill>
                  <a:prstClr val="black"/>
                </a:solidFill>
                <a:latin typeface="Calibri"/>
              </a:rPr>
              <a:t>Οι οπίσθιοι </a:t>
            </a:r>
            <a:r>
              <a:rPr lang="el-GR" sz="2200" dirty="0" err="1">
                <a:solidFill>
                  <a:prstClr val="black"/>
                </a:solidFill>
                <a:latin typeface="Calibri"/>
              </a:rPr>
              <a:t>ιερολαγόνιοι</a:t>
            </a:r>
            <a:r>
              <a:rPr lang="el-GR" sz="2200" dirty="0">
                <a:solidFill>
                  <a:prstClr val="black"/>
                </a:solidFill>
                <a:latin typeface="Calibri"/>
              </a:rPr>
              <a:t> (μακροί και βραχύς</a:t>
            </a:r>
            <a:r>
              <a:rPr lang="el-GR" sz="2200" dirty="0" smtClean="0">
                <a:solidFill>
                  <a:prstClr val="black"/>
                </a:solidFill>
                <a:latin typeface="Calibri"/>
              </a:rPr>
              <a:t>).</a:t>
            </a:r>
          </a:p>
          <a:p>
            <a:pPr marL="742950" lvl="1" indent="-382588" fontAlgn="auto">
              <a:lnSpc>
                <a:spcPct val="110000"/>
              </a:lnSpc>
              <a:spcBef>
                <a:spcPts val="1200"/>
              </a:spcBef>
              <a:spcAft>
                <a:spcPts val="0"/>
              </a:spcAft>
              <a:buFont typeface="Courier New" panose="02070309020205020404" pitchFamily="49" charset="0"/>
              <a:buChar char="o"/>
            </a:pPr>
            <a:r>
              <a:rPr lang="el-GR" sz="2200" dirty="0" smtClean="0">
                <a:solidFill>
                  <a:prstClr val="black"/>
                </a:solidFill>
                <a:latin typeface="Calibri"/>
              </a:rPr>
              <a:t>Οι </a:t>
            </a:r>
            <a:r>
              <a:rPr lang="el-GR" sz="2200" dirty="0" err="1" smtClean="0">
                <a:solidFill>
                  <a:prstClr val="black"/>
                </a:solidFill>
                <a:latin typeface="Calibri"/>
              </a:rPr>
              <a:t>μεσόστεοι</a:t>
            </a:r>
            <a:r>
              <a:rPr lang="el-GR" sz="2200" dirty="0" smtClean="0">
                <a:solidFill>
                  <a:prstClr val="black"/>
                </a:solidFill>
                <a:latin typeface="Calibri"/>
              </a:rPr>
              <a:t> </a:t>
            </a:r>
            <a:r>
              <a:rPr lang="el-GR" sz="2200" dirty="0" err="1" smtClean="0">
                <a:solidFill>
                  <a:prstClr val="black"/>
                </a:solidFill>
                <a:latin typeface="Calibri"/>
              </a:rPr>
              <a:t>ιερολαγόνιοι</a:t>
            </a:r>
            <a:r>
              <a:rPr lang="el-GR" sz="2200" dirty="0" smtClean="0">
                <a:solidFill>
                  <a:prstClr val="black"/>
                </a:solidFill>
                <a:latin typeface="Calibri"/>
              </a:rPr>
              <a:t>.</a:t>
            </a:r>
            <a:endParaRPr lang="el-GR" sz="2200" dirty="0">
              <a:solidFill>
                <a:prstClr val="black"/>
              </a:solidFill>
              <a:latin typeface="Calibri"/>
            </a:endParaRPr>
          </a:p>
        </p:txBody>
      </p:sp>
      <p:sp>
        <p:nvSpPr>
          <p:cNvPr id="12" name="Rectangle 7"/>
          <p:cNvSpPr/>
          <p:nvPr/>
        </p:nvSpPr>
        <p:spPr>
          <a:xfrm>
            <a:off x="149966" y="4168804"/>
            <a:ext cx="1966419"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5"/>
              </a:rPr>
              <a:t>Gray319</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6"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
        <p:nvSpPr>
          <p:cNvPr id="13" name="Rectangle 7"/>
          <p:cNvSpPr/>
          <p:nvPr/>
        </p:nvSpPr>
        <p:spPr>
          <a:xfrm>
            <a:off x="-72007" y="6353192"/>
            <a:ext cx="2267743" cy="461665"/>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7"/>
              </a:rPr>
              <a:t>Gray320</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a:latin typeface="+mn-lt"/>
                <a:hlinkClick r:id="rId8" tooltip="User:Human anatomy"/>
              </a:rPr>
              <a:t>Human anatomy</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4199270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Σταθερότητα ΙΛ αρθρώσεων </a:t>
            </a:r>
            <a:r>
              <a:rPr lang="el-GR" sz="3000" b="0" dirty="0" smtClean="0"/>
              <a:t>1/2</a:t>
            </a:r>
            <a:endParaRPr lang="el-GR" sz="3000" b="0" dirty="0"/>
          </a:p>
        </p:txBody>
      </p:sp>
      <p:pic>
        <p:nvPicPr>
          <p:cNvPr id="5" name="Content Placeholder 4" descr="Pelvic force closure.tif"/>
          <p:cNvPicPr>
            <a:picLocks noGrp="1" noChangeAspect="1"/>
          </p:cNvPicPr>
          <p:nvPr>
            <p:ph idx="1"/>
          </p:nvPr>
        </p:nvPicPr>
        <p:blipFill>
          <a:blip r:embed="rId2"/>
          <a:stretch>
            <a:fillRect/>
          </a:stretch>
        </p:blipFill>
        <p:spPr>
          <a:xfrm>
            <a:off x="179512" y="1628800"/>
            <a:ext cx="3716590" cy="3829556"/>
          </a:xfrm>
        </p:spPr>
      </p:pic>
      <p:sp>
        <p:nvSpPr>
          <p:cNvPr id="4" name="Content Placeholder 3"/>
          <p:cNvSpPr>
            <a:spLocks noGrp="1"/>
          </p:cNvSpPr>
          <p:nvPr>
            <p:ph sz="half" idx="4294967295"/>
          </p:nvPr>
        </p:nvSpPr>
        <p:spPr>
          <a:xfrm>
            <a:off x="3851920" y="1600200"/>
            <a:ext cx="5292081" cy="4525963"/>
          </a:xfrm>
        </p:spPr>
        <p:txBody>
          <a:bodyPr>
            <a:normAutofit/>
          </a:bodyPr>
          <a:lstStyle/>
          <a:p>
            <a:pPr>
              <a:lnSpc>
                <a:spcPct val="110000"/>
              </a:lnSpc>
              <a:spcBef>
                <a:spcPts val="1200"/>
              </a:spcBef>
            </a:pPr>
            <a:r>
              <a:rPr lang="el-GR" sz="2400" dirty="0" smtClean="0"/>
              <a:t>Εκτός από τους συνδέσμους, οι ΙΛ αρθρώσεις σταθεροποιούνται από:</a:t>
            </a:r>
          </a:p>
          <a:p>
            <a:pPr lvl="1" indent="-384175">
              <a:lnSpc>
                <a:spcPct val="110000"/>
              </a:lnSpc>
              <a:spcBef>
                <a:spcPts val="1200"/>
              </a:spcBef>
              <a:buFont typeface="Courier New" panose="02070309020205020404" pitchFamily="49" charset="0"/>
              <a:buChar char="o"/>
            </a:pPr>
            <a:r>
              <a:rPr lang="el-GR" sz="2400" dirty="0" smtClean="0"/>
              <a:t>Το σχήμα του ιερού.</a:t>
            </a:r>
          </a:p>
          <a:p>
            <a:pPr lvl="1" indent="-384175">
              <a:lnSpc>
                <a:spcPct val="110000"/>
              </a:lnSpc>
              <a:spcBef>
                <a:spcPts val="1200"/>
              </a:spcBef>
              <a:buFont typeface="Courier New" panose="02070309020205020404" pitchFamily="49" charset="0"/>
              <a:buChar char="o"/>
            </a:pPr>
            <a:r>
              <a:rPr lang="el-GR" sz="2400" dirty="0" smtClean="0"/>
              <a:t>Από τους μύες της ΟΜΣΣ και των ισχίων (έμμεσα).</a:t>
            </a:r>
          </a:p>
          <a:p>
            <a:pPr lvl="1" indent="-384175">
              <a:lnSpc>
                <a:spcPct val="110000"/>
              </a:lnSpc>
              <a:spcBef>
                <a:spcPts val="1200"/>
              </a:spcBef>
              <a:buFont typeface="Courier New" panose="02070309020205020404" pitchFamily="49" charset="0"/>
              <a:buChar char="o"/>
            </a:pPr>
            <a:r>
              <a:rPr lang="el-GR" sz="2400" dirty="0" smtClean="0"/>
              <a:t>Από την </a:t>
            </a:r>
            <a:r>
              <a:rPr lang="el-GR" sz="2400" dirty="0" err="1" smtClean="0"/>
              <a:t>θωρακο</a:t>
            </a:r>
            <a:r>
              <a:rPr lang="el-GR" sz="2400" dirty="0" smtClean="0"/>
              <a:t>-οσφυϊκή </a:t>
            </a:r>
            <a:r>
              <a:rPr lang="el-GR" sz="2400" dirty="0" err="1" smtClean="0"/>
              <a:t>περιτονία</a:t>
            </a:r>
            <a:r>
              <a:rPr lang="el-GR" sz="2400" dirty="0" smtClean="0"/>
              <a:t>.</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Tree>
    <p:extLst>
      <p:ext uri="{BB962C8B-B14F-4D97-AF65-F5344CB8AC3E}">
        <p14:creationId xmlns:p14="http://schemas.microsoft.com/office/powerpoint/2010/main" val="27551238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Σταθερότητα ΙΛ αρθρώσεων - Περιτονία</a:t>
            </a:r>
            <a:endParaRPr lang="el-GR" dirty="0"/>
          </a:p>
        </p:txBody>
      </p:sp>
      <p:sp>
        <p:nvSpPr>
          <p:cNvPr id="5" name="Content Placeholder 4"/>
          <p:cNvSpPr>
            <a:spLocks noGrp="1"/>
          </p:cNvSpPr>
          <p:nvPr>
            <p:ph idx="1"/>
          </p:nvPr>
        </p:nvSpPr>
        <p:spPr/>
        <p:txBody>
          <a:bodyPr>
            <a:normAutofit/>
          </a:bodyPr>
          <a:lstStyle/>
          <a:p>
            <a:r>
              <a:rPr lang="el-GR" dirty="0" smtClean="0"/>
              <a:t>Η </a:t>
            </a:r>
            <a:r>
              <a:rPr lang="el-GR" dirty="0" err="1" smtClean="0"/>
              <a:t>θωρακο</a:t>
            </a:r>
            <a:r>
              <a:rPr lang="el-GR" dirty="0" smtClean="0"/>
              <a:t>-οσφυϊκή περιτονία  παίζει πολύ σημαντικό ρόλο στην σταθερότητα της ΟΜΣΣ και των </a:t>
            </a:r>
            <a:r>
              <a:rPr lang="el-GR" dirty="0" err="1" smtClean="0"/>
              <a:t>ιερολαγονίων</a:t>
            </a:r>
            <a:r>
              <a:rPr lang="el-GR" dirty="0" smtClean="0"/>
              <a:t> αρθρώσεων.</a:t>
            </a:r>
          </a:p>
          <a:p>
            <a:r>
              <a:rPr lang="el-GR" dirty="0" smtClean="0"/>
              <a:t>Στην ΟΜ οργανώνεται σε 3 στοιβάδες: την πρόσθια, μέση και οπίσθια.</a:t>
            </a:r>
          </a:p>
          <a:p>
            <a:r>
              <a:rPr lang="el-GR" dirty="0" smtClean="0"/>
              <a:t>Η ονοματολογία της πρόσθιας και μέσης στοιβάδας προέρχεται από την θέση τους ως προς τον τετράγωνο οσφυϊκό.</a:t>
            </a:r>
          </a:p>
          <a:p>
            <a:r>
              <a:rPr lang="el-GR" dirty="0" smtClean="0"/>
              <a:t>Οι στοιβάδες αυτές περιβάλλουν και </a:t>
            </a:r>
            <a:r>
              <a:rPr lang="el-GR" dirty="0" err="1" smtClean="0"/>
              <a:t>διαμερισματοποιούν</a:t>
            </a:r>
            <a:r>
              <a:rPr lang="el-GR" dirty="0" smtClean="0"/>
              <a:t> τους μύες της ΣΣ.</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spTree>
    <p:extLst>
      <p:ext uri="{BB962C8B-B14F-4D97-AF65-F5344CB8AC3E}">
        <p14:creationId xmlns:p14="http://schemas.microsoft.com/office/powerpoint/2010/main" val="36810071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smtClean="0"/>
              <a:t>Θωρακο</a:t>
            </a:r>
            <a:r>
              <a:rPr lang="el-GR" dirty="0" smtClean="0"/>
              <a:t>-οσφυϊκή περιτονία</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pic>
        <p:nvPicPr>
          <p:cNvPr id="1026" name="Picture 2" descr="File:Gray3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852923"/>
            <a:ext cx="7898833" cy="309634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627784" y="5348495"/>
            <a:ext cx="3838627" cy="276999"/>
          </a:xfrm>
          <a:prstGeom prst="rect">
            <a:avLst/>
          </a:prstGeom>
        </p:spPr>
        <p:txBody>
          <a:bodyPr wrap="square">
            <a:spAutoFit/>
          </a:bodyPr>
          <a:lstStyle/>
          <a:p>
            <a:pPr algn="ctr"/>
            <a:r>
              <a:rPr lang="en-US" sz="1200" dirty="0" smtClean="0">
                <a:solidFill>
                  <a:prstClr val="black">
                    <a:lumMod val="75000"/>
                    <a:lumOff val="25000"/>
                  </a:prstClr>
                </a:solidFill>
                <a:latin typeface="+mn-lt"/>
              </a:rPr>
              <a:t>“</a:t>
            </a:r>
            <a:r>
              <a:rPr lang="en-US" sz="1200" dirty="0" smtClean="0">
                <a:latin typeface="+mn-lt"/>
                <a:hlinkClick r:id="rId3"/>
              </a:rPr>
              <a:t>Gray388</a:t>
            </a:r>
            <a:r>
              <a:rPr lang="en-US" sz="1200" dirty="0" smtClean="0">
                <a:solidFill>
                  <a:prstClr val="black">
                    <a:lumMod val="75000"/>
                    <a:lumOff val="25000"/>
                  </a:prstClr>
                </a:solidFill>
                <a:latin typeface="+mn-lt"/>
              </a:rPr>
              <a:t>”, </a:t>
            </a:r>
            <a:r>
              <a:rPr lang="el-GR" sz="1200" dirty="0" smtClean="0">
                <a:solidFill>
                  <a:prstClr val="black">
                    <a:lumMod val="75000"/>
                    <a:lumOff val="25000"/>
                  </a:prstClr>
                </a:solidFill>
                <a:latin typeface="+mn-lt"/>
              </a:rPr>
              <a:t>από</a:t>
            </a:r>
            <a:r>
              <a:rPr lang="en-US" sz="1200" dirty="0" smtClean="0">
                <a:solidFill>
                  <a:prstClr val="black">
                    <a:lumMod val="75000"/>
                    <a:lumOff val="25000"/>
                  </a:prstClr>
                </a:solidFill>
                <a:latin typeface="+mn-lt"/>
              </a:rPr>
              <a:t> </a:t>
            </a:r>
            <a:r>
              <a:rPr lang="en-US" sz="1200" dirty="0" err="1" smtClean="0">
                <a:latin typeface="+mn-lt"/>
                <a:hlinkClick r:id="rId4" tooltip="User:Pngbot"/>
              </a:rPr>
              <a:t>Pngbot</a:t>
            </a:r>
            <a:r>
              <a:rPr lang="en-US" sz="1200" dirty="0" smtClean="0">
                <a:latin typeface="+mn-lt"/>
              </a:rPr>
              <a:t> </a:t>
            </a:r>
            <a:r>
              <a:rPr lang="el-GR" sz="1200" dirty="0" smtClean="0">
                <a:solidFill>
                  <a:prstClr val="black">
                    <a:lumMod val="75000"/>
                    <a:lumOff val="25000"/>
                  </a:prstClr>
                </a:solidFill>
                <a:latin typeface="+mn-lt"/>
              </a:rPr>
              <a:t>διαθέσιμο ως κοινό κτήμα</a:t>
            </a:r>
            <a:endParaRPr lang="en-US" sz="1200" dirty="0">
              <a:solidFill>
                <a:prstClr val="black">
                  <a:lumMod val="75000"/>
                  <a:lumOff val="25000"/>
                </a:prstClr>
              </a:solidFill>
              <a:latin typeface="+mn-lt"/>
            </a:endParaRPr>
          </a:p>
        </p:txBody>
      </p:sp>
    </p:spTree>
    <p:extLst>
      <p:ext uri="{BB962C8B-B14F-4D97-AF65-F5344CB8AC3E}">
        <p14:creationId xmlns:p14="http://schemas.microsoft.com/office/powerpoint/2010/main" val="2355887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Κινηματική ΙΛ αρθρώσεων </a:t>
            </a:r>
            <a:r>
              <a:rPr lang="el-GR" sz="3000" b="0" dirty="0" smtClean="0"/>
              <a:t>1/3</a:t>
            </a:r>
            <a:endParaRPr lang="el-GR" sz="3000" b="0" dirty="0"/>
          </a:p>
        </p:txBody>
      </p:sp>
      <p:sp>
        <p:nvSpPr>
          <p:cNvPr id="6" name="Content Placeholder 5"/>
          <p:cNvSpPr>
            <a:spLocks noGrp="1"/>
          </p:cNvSpPr>
          <p:nvPr>
            <p:ph idx="1"/>
          </p:nvPr>
        </p:nvSpPr>
        <p:spPr/>
        <p:txBody>
          <a:bodyPr/>
          <a:lstStyle/>
          <a:p>
            <a:r>
              <a:rPr lang="el-GR" dirty="0" smtClean="0"/>
              <a:t>Οι κινήσεις των ΙΛ αρθρώσεων είναι πολύ μικρές.</a:t>
            </a:r>
          </a:p>
          <a:p>
            <a:r>
              <a:rPr lang="el-GR" dirty="0" smtClean="0"/>
              <a:t>Οι στροφικές και οι γραμμικές κινήσεις τους γίνονται στο σχεδόν οβελιαίο επίπεδο.</a:t>
            </a:r>
          </a:p>
          <a:p>
            <a:r>
              <a:rPr lang="el-GR" dirty="0" smtClean="0"/>
              <a:t>Ο μετωπιαίος άξονας κίνησης των στροφικών κινήσεων διασχίζει τους </a:t>
            </a:r>
            <a:r>
              <a:rPr lang="el-GR" dirty="0" err="1" smtClean="0"/>
              <a:t>μεσόστεους</a:t>
            </a:r>
            <a:r>
              <a:rPr lang="el-GR" dirty="0" smtClean="0"/>
              <a:t> συνδέσμους.</a:t>
            </a:r>
          </a:p>
          <a:p>
            <a:r>
              <a:rPr lang="el-GR" dirty="0" smtClean="0"/>
              <a:t>Αν και είναι δύσκολο να μετρηθούν, στους ενήλικες έχουν δοθεί τιμές για τις στροφικές κινήσεις 1</a:t>
            </a:r>
            <a:r>
              <a:rPr lang="el-GR" baseline="30000" dirty="0" smtClean="0"/>
              <a:t>ο</a:t>
            </a:r>
            <a:r>
              <a:rPr lang="el-GR" dirty="0" smtClean="0"/>
              <a:t> – 4</a:t>
            </a:r>
            <a:r>
              <a:rPr lang="el-GR" baseline="30000" dirty="0" smtClean="0"/>
              <a:t>ο</a:t>
            </a:r>
            <a:r>
              <a:rPr lang="el-GR" dirty="0" smtClean="0"/>
              <a:t> και για τις γραμμικές 1</a:t>
            </a:r>
            <a:r>
              <a:rPr lang="en-US" dirty="0" smtClean="0"/>
              <a:t>cm – 2 cm</a:t>
            </a:r>
            <a:r>
              <a:rPr lang="el-GR"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38</a:t>
            </a:fld>
            <a:endParaRPr lang="el-GR"/>
          </a:p>
        </p:txBody>
      </p:sp>
    </p:spTree>
    <p:extLst>
      <p:ext uri="{BB962C8B-B14F-4D97-AF65-F5344CB8AC3E}">
        <p14:creationId xmlns:p14="http://schemas.microsoft.com/office/powerpoint/2010/main" val="539969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Συζευγμένες κινήσεις </a:t>
            </a:r>
            <a:r>
              <a:rPr lang="el-GR" sz="3000" b="0" dirty="0" smtClean="0"/>
              <a:t>1/3</a:t>
            </a:r>
            <a:endParaRPr lang="el-GR" sz="3000" b="0" dirty="0"/>
          </a:p>
        </p:txBody>
      </p:sp>
      <p:sp>
        <p:nvSpPr>
          <p:cNvPr id="3" name="Content Placeholder 2"/>
          <p:cNvSpPr>
            <a:spLocks noGrp="1"/>
          </p:cNvSpPr>
          <p:nvPr>
            <p:ph idx="1"/>
          </p:nvPr>
        </p:nvSpPr>
        <p:spPr/>
        <p:txBody>
          <a:bodyPr>
            <a:normAutofit/>
          </a:bodyPr>
          <a:lstStyle/>
          <a:p>
            <a:r>
              <a:rPr lang="el-GR" dirty="0" smtClean="0"/>
              <a:t>Μία κίνηση που εκτελείται σε ένα συγκεκριμένο επίπεδο συνοδεύεται από αυτόματη και συνήθως ανεπαίσθητη κίνηση σε άλλο επίπεδο.</a:t>
            </a:r>
          </a:p>
          <a:p>
            <a:r>
              <a:rPr lang="el-GR" dirty="0" smtClean="0"/>
              <a:t>Δηλ., κατά την πλάγια κάμψη της ΣΣ γίνεται ταυτόχρονα και στροφή.</a:t>
            </a:r>
          </a:p>
          <a:p>
            <a:r>
              <a:rPr lang="el-GR" dirty="0" smtClean="0"/>
              <a:t>Αυτό το κινηματικό φαινόμενο ονομάζεται συζευγμένη κίνηση.</a:t>
            </a:r>
          </a:p>
          <a:p>
            <a:r>
              <a:rPr lang="el-GR" dirty="0" smtClean="0"/>
              <a:t>Το σύζευξη γίνεται κατά την διάρκεια των γραμμικών και στροφικών κινήσεων.</a:t>
            </a:r>
          </a:p>
          <a:p>
            <a:r>
              <a:rPr lang="el-GR" dirty="0" smtClean="0"/>
              <a:t>Η μηχανική εξήγηση της αιτίας εμφάνισης αυτών των κινήσεων είναι αδιευκρίνιστη.</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spTree>
    <p:extLst>
      <p:ext uri="{BB962C8B-B14F-4D97-AF65-F5344CB8AC3E}">
        <p14:creationId xmlns:p14="http://schemas.microsoft.com/office/powerpoint/2010/main" val="24167361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Κινηματική ΙΛ αρθρώσεων </a:t>
            </a:r>
            <a:r>
              <a:rPr lang="el-GR" sz="3000" b="0" dirty="0" smtClean="0"/>
              <a:t>2/3</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
        <p:nvSpPr>
          <p:cNvPr id="6" name="Θέση περιεχομένου 5"/>
          <p:cNvSpPr>
            <a:spLocks noGrp="1"/>
          </p:cNvSpPr>
          <p:nvPr>
            <p:ph idx="1"/>
          </p:nvPr>
        </p:nvSpPr>
        <p:spPr>
          <a:xfrm>
            <a:off x="457200" y="1196752"/>
            <a:ext cx="8147248" cy="5040560"/>
          </a:xfrm>
        </p:spPr>
        <p:txBody>
          <a:bodyPr>
            <a:normAutofit/>
          </a:bodyPr>
          <a:lstStyle/>
          <a:p>
            <a:r>
              <a:rPr lang="el-GR" sz="2400" dirty="0" smtClean="0"/>
              <a:t>Νεύση (</a:t>
            </a:r>
            <a:r>
              <a:rPr lang="el-GR" sz="2400" dirty="0" err="1" smtClean="0"/>
              <a:t>nutation</a:t>
            </a:r>
            <a:r>
              <a:rPr lang="el-GR" sz="2400" dirty="0"/>
              <a:t>): είναι η κλίση της βάσης του ιερού προς τα εμπρός σε σχέση με τα ανώνυμα οστά.</a:t>
            </a:r>
          </a:p>
          <a:p>
            <a:r>
              <a:rPr lang="el-GR" sz="2400" dirty="0" err="1" smtClean="0"/>
              <a:t>Αντινεύση</a:t>
            </a:r>
            <a:r>
              <a:rPr lang="el-GR" sz="2400" dirty="0" smtClean="0"/>
              <a:t> (</a:t>
            </a:r>
            <a:r>
              <a:rPr lang="el-GR" sz="2400" dirty="0" err="1" smtClean="0"/>
              <a:t>counternutation</a:t>
            </a:r>
            <a:r>
              <a:rPr lang="el-GR" sz="2400" dirty="0"/>
              <a:t>): είναι η κλίση της βάσης του ιερού προς τα πίσω σε σχέση με τα ανώνυμα οστά</a:t>
            </a:r>
            <a:r>
              <a:rPr lang="el-GR" sz="2400" dirty="0" smtClean="0"/>
              <a:t>.</a:t>
            </a:r>
            <a:endParaRPr lang="el-GR" sz="2400" dirty="0"/>
          </a:p>
        </p:txBody>
      </p:sp>
    </p:spTree>
    <p:extLst>
      <p:ext uri="{BB962C8B-B14F-4D97-AF65-F5344CB8AC3E}">
        <p14:creationId xmlns:p14="http://schemas.microsoft.com/office/powerpoint/2010/main" val="31953561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Κινηματική ΙΛ αρθρώσεων </a:t>
            </a:r>
            <a:r>
              <a:rPr lang="el-GR" sz="3000" b="0" dirty="0" smtClean="0"/>
              <a:t>3/3</a:t>
            </a:r>
            <a:endParaRPr lang="el-GR" dirty="0"/>
          </a:p>
        </p:txBody>
      </p:sp>
      <p:sp>
        <p:nvSpPr>
          <p:cNvPr id="5" name="Content Placeholder 4"/>
          <p:cNvSpPr>
            <a:spLocks noGrp="1"/>
          </p:cNvSpPr>
          <p:nvPr>
            <p:ph idx="1"/>
          </p:nvPr>
        </p:nvSpPr>
        <p:spPr/>
        <p:txBody>
          <a:bodyPr>
            <a:normAutofit/>
          </a:bodyPr>
          <a:lstStyle/>
          <a:p>
            <a:r>
              <a:rPr lang="el-GR" sz="2400" dirty="0" smtClean="0"/>
              <a:t>Οι ΙΛ αρθρώσεις εκτελούν 2 λειτουργίες: </a:t>
            </a:r>
          </a:p>
          <a:p>
            <a:pPr lvl="1"/>
            <a:r>
              <a:rPr lang="el-GR" sz="2400" dirty="0" smtClean="0"/>
              <a:t>Μειώνουν το </a:t>
            </a:r>
            <a:r>
              <a:rPr lang="en-US" sz="2400" dirty="0" smtClean="0"/>
              <a:t>stress</a:t>
            </a:r>
            <a:r>
              <a:rPr lang="el-GR" sz="2400" dirty="0" smtClean="0"/>
              <a:t> μέσα στον πυελικό δακτύλιο.</a:t>
            </a:r>
          </a:p>
          <a:p>
            <a:pPr lvl="1"/>
            <a:r>
              <a:rPr lang="el-GR" sz="2400" dirty="0" smtClean="0"/>
              <a:t>Παρέχουν σταθερό μέσο για την μεταφορά φορτίσεων από τον αξονικό σκελετό προς τα ισχία.</a:t>
            </a:r>
            <a:endParaRPr lang="el-GR" sz="2400"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1529881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Μηχανισμός μείωσης του </a:t>
            </a:r>
            <a:r>
              <a:rPr lang="en-US" dirty="0" smtClean="0"/>
              <a:t>stress</a:t>
            </a:r>
            <a:r>
              <a:rPr lang="el-GR" dirty="0" smtClean="0"/>
              <a:t> </a:t>
            </a:r>
            <a:r>
              <a:rPr lang="el-GR" sz="3000" b="0" dirty="0" smtClean="0"/>
              <a:t>1/2</a:t>
            </a:r>
            <a:endParaRPr lang="el-GR" sz="3000" b="0" dirty="0"/>
          </a:p>
        </p:txBody>
      </p:sp>
      <p:sp>
        <p:nvSpPr>
          <p:cNvPr id="3" name="Content Placeholder 2"/>
          <p:cNvSpPr>
            <a:spLocks noGrp="1"/>
          </p:cNvSpPr>
          <p:nvPr>
            <p:ph idx="1"/>
          </p:nvPr>
        </p:nvSpPr>
        <p:spPr/>
        <p:txBody>
          <a:bodyPr>
            <a:normAutofit/>
          </a:bodyPr>
          <a:lstStyle/>
          <a:p>
            <a:r>
              <a:rPr lang="el-GR" dirty="0" smtClean="0"/>
              <a:t>Ο μηχανισμός αυτός είναι πολύ χρήσιμος κατά την βάδιση, το τρέξιμο και στις γυναίκες κατά τον τοκετό.</a:t>
            </a:r>
          </a:p>
          <a:p>
            <a:r>
              <a:rPr lang="el-GR" dirty="0" smtClean="0"/>
              <a:t>Κατά την βάδιση η εναλλαγή της κάμψης και έκτασης των δύο κάτω άκρων, εκτός από την νεύση και </a:t>
            </a:r>
            <a:r>
              <a:rPr lang="el-GR" dirty="0" err="1" smtClean="0"/>
              <a:t>αντινεύση</a:t>
            </a:r>
            <a:r>
              <a:rPr lang="el-GR" dirty="0" smtClean="0"/>
              <a:t> του ιερού στο οβελιαίο επίπεδο, δημιουργεί αντίθετες στροφικές ροπές στο εγκάρσιο επίπεδο στις 2 ΙΛ αρθρώσεις με αποτέλεσμα να αποσβήνονται σε μεγάλο βαθμό οι μεγάλες φορτίσεις που εφαρμόζονται στην άρθρωση λόγω της μετατροπής της συμπιεστικής ενέργειας σε κινητική.</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spTree>
    <p:extLst>
      <p:ext uri="{BB962C8B-B14F-4D97-AF65-F5344CB8AC3E}">
        <p14:creationId xmlns:p14="http://schemas.microsoft.com/office/powerpoint/2010/main" val="34019336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Μηχανισμός μείωσης του </a:t>
            </a:r>
            <a:r>
              <a:rPr lang="en-US" dirty="0"/>
              <a:t>stress</a:t>
            </a:r>
            <a:r>
              <a:rPr lang="el-GR" dirty="0"/>
              <a:t> </a:t>
            </a:r>
            <a:r>
              <a:rPr lang="el-GR" sz="3000" b="0" dirty="0" smtClean="0"/>
              <a:t>2/2</a:t>
            </a:r>
            <a:endParaRPr lang="el-GR" dirty="0"/>
          </a:p>
        </p:txBody>
      </p:sp>
      <p:sp>
        <p:nvSpPr>
          <p:cNvPr id="3" name="Content Placeholder 2"/>
          <p:cNvSpPr>
            <a:spLocks noGrp="1"/>
          </p:cNvSpPr>
          <p:nvPr>
            <p:ph idx="1"/>
          </p:nvPr>
        </p:nvSpPr>
        <p:spPr>
          <a:xfrm>
            <a:off x="457200" y="1196752"/>
            <a:ext cx="8291264" cy="5472608"/>
          </a:xfrm>
        </p:spPr>
        <p:txBody>
          <a:bodyPr>
            <a:normAutofit/>
          </a:bodyPr>
          <a:lstStyle/>
          <a:p>
            <a:r>
              <a:rPr lang="el-GR" dirty="0" smtClean="0"/>
              <a:t>Στο 3</a:t>
            </a:r>
            <a:r>
              <a:rPr lang="el-GR" baseline="30000" dirty="0" smtClean="0"/>
              <a:t>ο</a:t>
            </a:r>
            <a:r>
              <a:rPr lang="el-GR" dirty="0" smtClean="0"/>
              <a:t> τρίμηνο της κυήσεως, οι κινήσεις των ΙΛ αρθρώσεων αυξάνονται.</a:t>
            </a:r>
          </a:p>
          <a:p>
            <a:r>
              <a:rPr lang="el-GR" dirty="0" smtClean="0"/>
              <a:t>Κατά τον τοκετό, η αυξημένη νεύση του ιερού στρέφει την κορυφή του ιερού προς τα πίσω με αποτέλεσμα να αυξάνεται το μέγεθος της εξόδου από την λεκάνη διευκολύνοντας την δίοδο του βρέφους.</a:t>
            </a:r>
          </a:p>
          <a:p>
            <a:r>
              <a:rPr lang="el-GR" dirty="0" smtClean="0"/>
              <a:t>Κατά την εγκυμοσύνη, ο πόνος στις ΙΛ αρθρώσεις δεν είναι σπάνιος.</a:t>
            </a:r>
          </a:p>
          <a:p>
            <a:r>
              <a:rPr lang="el-GR" dirty="0" smtClean="0"/>
              <a:t>Ο συνδυασμός του αυξημένου βάρους, αυξημένου οσφυϊκού κυρτώματος και η ορμονικά προκαλούμενη χαλαρότητα των συνδέσμων αυξάνουν το </a:t>
            </a:r>
            <a:r>
              <a:rPr lang="en-US" dirty="0" smtClean="0"/>
              <a:t>stress</a:t>
            </a:r>
            <a:r>
              <a:rPr lang="el-GR" dirty="0" smtClean="0"/>
              <a:t> των αρθρώσεων και των γειτονικών συνδετικών ιστών.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Tree>
    <p:extLst>
      <p:ext uri="{BB962C8B-B14F-4D97-AF65-F5344CB8AC3E}">
        <p14:creationId xmlns:p14="http://schemas.microsoft.com/office/powerpoint/2010/main" val="1313159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Μηχανισμός σταθερότητας</a:t>
            </a:r>
            <a:endParaRPr lang="el-GR" dirty="0"/>
          </a:p>
        </p:txBody>
      </p:sp>
      <p:sp>
        <p:nvSpPr>
          <p:cNvPr id="3" name="Content Placeholder 2"/>
          <p:cNvSpPr>
            <a:spLocks noGrp="1"/>
          </p:cNvSpPr>
          <p:nvPr>
            <p:ph idx="1"/>
          </p:nvPr>
        </p:nvSpPr>
        <p:spPr>
          <a:xfrm>
            <a:off x="457200" y="1196752"/>
            <a:ext cx="8363272" cy="5661248"/>
          </a:xfrm>
        </p:spPr>
        <p:txBody>
          <a:bodyPr>
            <a:normAutofit/>
          </a:bodyPr>
          <a:lstStyle/>
          <a:p>
            <a:r>
              <a:rPr lang="el-GR" dirty="0" smtClean="0"/>
              <a:t>Το σχήμα των ΙΛ αρθρώσεων και του ιερού διευκολύνει την κατακόρυφη ολίσθηση του ιερού ιδιαίτερα υπό την επίδραση μεγάλων φορτίων.</a:t>
            </a:r>
          </a:p>
          <a:p>
            <a:r>
              <a:rPr lang="el-GR" dirty="0" smtClean="0"/>
              <a:t>Η νεύση του ιερού αυξάνει τις συμπιεστικές και </a:t>
            </a:r>
            <a:r>
              <a:rPr lang="el-GR" dirty="0" err="1" smtClean="0"/>
              <a:t>διατμητικές</a:t>
            </a:r>
            <a:r>
              <a:rPr lang="el-GR" dirty="0" smtClean="0"/>
              <a:t> δυνάμεις μεταξύ των αρθρικών επιφανειών και ως εκ τούτου την αρθρική σταθερότητα.</a:t>
            </a:r>
          </a:p>
          <a:p>
            <a:r>
              <a:rPr lang="el-GR" dirty="0" smtClean="0"/>
              <a:t>Για τον λόγο αυτόν, η πλήρης νεύση του ιερού θεωρήθηκε ως κλειδωμένη θέση των ΙΛ αρθρώσεων.</a:t>
            </a:r>
          </a:p>
          <a:p>
            <a:r>
              <a:rPr lang="el-GR" dirty="0" smtClean="0"/>
              <a:t>Οι δυνάμεις που προκαλούν ροπές νεύσης του ιερού σταθεροποιούν τις ΙΛ αρθρώσεις.</a:t>
            </a:r>
          </a:p>
          <a:p>
            <a:r>
              <a:rPr lang="el-GR" dirty="0" smtClean="0"/>
              <a:t>Οι ροπές δημιουργούνται από την βαρύτητα, τους </a:t>
            </a:r>
            <a:r>
              <a:rPr lang="el-GR" dirty="0" err="1" smtClean="0"/>
              <a:t>διατεταμένους</a:t>
            </a:r>
            <a:r>
              <a:rPr lang="el-GR" dirty="0" smtClean="0"/>
              <a:t> συνδέσμους και τους μύες.</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spTree>
    <p:extLst>
      <p:ext uri="{BB962C8B-B14F-4D97-AF65-F5344CB8AC3E}">
        <p14:creationId xmlns:p14="http://schemas.microsoft.com/office/powerpoint/2010/main" val="1139266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smtClean="0"/>
              <a:t>Ροπές νεύσης του ιερού – Βαρύτητα </a:t>
            </a:r>
            <a:r>
              <a:rPr lang="el-GR" sz="3200" b="0" dirty="0" smtClean="0"/>
              <a:t>1/2</a:t>
            </a:r>
            <a:r>
              <a:rPr lang="el-GR" dirty="0" smtClean="0"/>
              <a:t>    </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5" name="Θέση περιεχομένου 4"/>
          <p:cNvSpPr>
            <a:spLocks noGrp="1"/>
          </p:cNvSpPr>
          <p:nvPr>
            <p:ph idx="1"/>
          </p:nvPr>
        </p:nvSpPr>
        <p:spPr>
          <a:xfrm>
            <a:off x="457200" y="1196752"/>
            <a:ext cx="8435280" cy="5040560"/>
          </a:xfrm>
        </p:spPr>
        <p:txBody>
          <a:bodyPr/>
          <a:lstStyle/>
          <a:p>
            <a:r>
              <a:rPr lang="el-GR" dirty="0"/>
              <a:t>Η βαρύτητα μέσω του υπερκείμενου βάρους του σώματος περνά μπροστά από τον άξονα κίνησης των ΙΛ αρθρώσεων με αποτέλεσμα να αναγκάζει το ιερό να κλίσει προς τα εμπρός ως προς τα ανώνυμα οστά.</a:t>
            </a:r>
          </a:p>
          <a:p>
            <a:r>
              <a:rPr lang="el-GR" dirty="0"/>
              <a:t>Ταυτόχρονα, η κεφαλή του μηριαίου ασκεί δύναμη στα ανώνυμα οστά μέσω της κοτύλης αναγκάζοντάς τα να στραφούν προς τα πίσω σε σχέση με το ιερό.</a:t>
            </a:r>
          </a:p>
          <a:p>
            <a:r>
              <a:rPr lang="el-GR" dirty="0"/>
              <a:t>Το αποτέλεσμα αυτών των δύο δυνάμεων είναι η κλίση του ιερού προς τα </a:t>
            </a:r>
            <a:r>
              <a:rPr lang="el-GR" dirty="0" smtClean="0"/>
              <a:t>εμπρός (νεύση).</a:t>
            </a:r>
            <a:endParaRPr lang="el-GR" dirty="0"/>
          </a:p>
          <a:p>
            <a:endParaRPr lang="el-GR" dirty="0"/>
          </a:p>
        </p:txBody>
      </p:sp>
    </p:spTree>
    <p:extLst>
      <p:ext uri="{BB962C8B-B14F-4D97-AF65-F5344CB8AC3E}">
        <p14:creationId xmlns:p14="http://schemas.microsoft.com/office/powerpoint/2010/main" val="12235498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Ροπές νεύσης του ιερού – Βαρύτητα </a:t>
            </a:r>
            <a:r>
              <a:rPr lang="el-GR" sz="2800" b="0" dirty="0" smtClean="0"/>
              <a:t>2/2</a:t>
            </a:r>
            <a:r>
              <a:rPr lang="el-GR" sz="2800" dirty="0" smtClean="0"/>
              <a:t> </a:t>
            </a:r>
            <a:endParaRPr lang="el-GR" sz="2800" dirty="0"/>
          </a:p>
        </p:txBody>
      </p:sp>
      <p:sp>
        <p:nvSpPr>
          <p:cNvPr id="6" name="Content Placeholder 5"/>
          <p:cNvSpPr>
            <a:spLocks noGrp="1"/>
          </p:cNvSpPr>
          <p:nvPr>
            <p:ph idx="1"/>
          </p:nvPr>
        </p:nvSpPr>
        <p:spPr/>
        <p:txBody>
          <a:bodyPr/>
          <a:lstStyle/>
          <a:p>
            <a:r>
              <a:rPr lang="el-GR" dirty="0" smtClean="0"/>
              <a:t>Η σταθερότητα που παρέχεται από την βαρύτητα είναι αρκετή για δραστηριότητες χαμηλών φορτίσεων όπως είναι το κάθισμα και η όρθια στάση.</a:t>
            </a:r>
          </a:p>
          <a:p>
            <a:r>
              <a:rPr lang="el-GR" dirty="0" smtClean="0"/>
              <a:t>Σε μεγαλύτερες και περισσότερο δυναμικές απαιτήσεις οι ΙΛ αρθρώσεις ενισχύονται από τις δυνάμεις που δημιουργούνται από τους συνδέσμους και τους μύες.</a:t>
            </a:r>
          </a:p>
          <a:p>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17086649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908720"/>
          </a:xfrm>
        </p:spPr>
        <p:txBody>
          <a:bodyPr>
            <a:normAutofit/>
          </a:bodyPr>
          <a:lstStyle/>
          <a:p>
            <a:r>
              <a:rPr lang="el-GR" dirty="0" smtClean="0"/>
              <a:t>Ροπές νεύσης του ιερού – Σύνδεσμοι</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
        <p:nvSpPr>
          <p:cNvPr id="6" name="Θέση περιεχομένου 5"/>
          <p:cNvSpPr>
            <a:spLocks noGrp="1"/>
          </p:cNvSpPr>
          <p:nvPr>
            <p:ph idx="1"/>
          </p:nvPr>
        </p:nvSpPr>
        <p:spPr/>
        <p:txBody>
          <a:bodyPr>
            <a:normAutofit/>
          </a:bodyPr>
          <a:lstStyle/>
          <a:p>
            <a:r>
              <a:rPr lang="el-GR" sz="2400" dirty="0"/>
              <a:t>Η πρόσθια κλίση του ιερού </a:t>
            </a:r>
            <a:r>
              <a:rPr lang="el-GR" sz="2400" dirty="0" err="1"/>
              <a:t>διατείνει</a:t>
            </a:r>
            <a:r>
              <a:rPr lang="el-GR" sz="2400" dirty="0"/>
              <a:t> πολλούς από τους συνδετικούς ιστούς των ΙΛ αρθρώσεων όπως είναι οι </a:t>
            </a:r>
            <a:r>
              <a:rPr lang="el-GR" sz="2400" dirty="0" err="1"/>
              <a:t>μεσόστεοι</a:t>
            </a:r>
            <a:r>
              <a:rPr lang="el-GR" sz="2400" dirty="0"/>
              <a:t> και οι </a:t>
            </a:r>
            <a:r>
              <a:rPr lang="el-GR" sz="2400" dirty="0" err="1"/>
              <a:t>ισχιο</a:t>
            </a:r>
            <a:r>
              <a:rPr lang="el-GR" sz="2400" dirty="0"/>
              <a:t>-ιεροί σύνδεσμοι.</a:t>
            </a:r>
          </a:p>
          <a:p>
            <a:r>
              <a:rPr lang="el-GR" sz="2400" dirty="0"/>
              <a:t>Με την διάταση, αυτοί οι ιστοί αναπτύσσουν παθητική τάση με αποτέλεσμα να συμπιέζονται ακόμα περισσότερο οι αρθρικές επιφάνειες των ΙΛ αρθρώσεων.</a:t>
            </a:r>
          </a:p>
          <a:p>
            <a:endParaRPr lang="el-GR" sz="2400" dirty="0"/>
          </a:p>
        </p:txBody>
      </p:sp>
    </p:spTree>
    <p:extLst>
      <p:ext uri="{BB962C8B-B14F-4D97-AF65-F5344CB8AC3E}">
        <p14:creationId xmlns:p14="http://schemas.microsoft.com/office/powerpoint/2010/main" val="3360041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Ροπές σταθεροποίησης ιερού – Μύες </a:t>
            </a:r>
            <a:r>
              <a:rPr lang="el-GR" sz="3000" b="0" dirty="0" smtClean="0"/>
              <a:t>1/4</a:t>
            </a:r>
            <a:endParaRPr lang="el-GR" sz="3000" b="0" dirty="0"/>
          </a:p>
        </p:txBody>
      </p:sp>
      <p:sp>
        <p:nvSpPr>
          <p:cNvPr id="3" name="Content Placeholder 2"/>
          <p:cNvSpPr>
            <a:spLocks noGrp="1"/>
          </p:cNvSpPr>
          <p:nvPr>
            <p:ph idx="1"/>
          </p:nvPr>
        </p:nvSpPr>
        <p:spPr>
          <a:xfrm>
            <a:off x="457200" y="1196752"/>
            <a:ext cx="4906888" cy="5661248"/>
          </a:xfrm>
        </p:spPr>
        <p:txBody>
          <a:bodyPr>
            <a:normAutofit/>
          </a:bodyPr>
          <a:lstStyle/>
          <a:p>
            <a:r>
              <a:rPr lang="el-GR" sz="2200" dirty="0" smtClean="0"/>
              <a:t>Επιπρόσθετα με τους συνδέσμους, αρκετοί μύες του κορμού και των ισχίων σταθεροποιούν τις ΙΛ αρθρώσεις.</a:t>
            </a:r>
          </a:p>
          <a:p>
            <a:r>
              <a:rPr lang="el-GR" sz="2200" dirty="0" smtClean="0"/>
              <a:t>Η σταθεροποιητική ενέργεια πολλών από τους μύες βασίζεται στην πρόσφυσή τους στην </a:t>
            </a:r>
            <a:r>
              <a:rPr lang="el-GR" sz="2200" dirty="0" err="1" smtClean="0"/>
              <a:t>θωρακο</a:t>
            </a:r>
            <a:r>
              <a:rPr lang="el-GR" sz="2200" dirty="0" smtClean="0"/>
              <a:t>-οσφυϊκή περιτονία και στους </a:t>
            </a:r>
            <a:r>
              <a:rPr lang="el-GR" sz="2200" dirty="0" err="1" smtClean="0"/>
              <a:t>ισχιο</a:t>
            </a:r>
            <a:r>
              <a:rPr lang="el-GR" sz="2200" dirty="0" smtClean="0"/>
              <a:t>-ιερούς συνδέσμους.</a:t>
            </a:r>
          </a:p>
          <a:p>
            <a:r>
              <a:rPr lang="el-GR" sz="2200" dirty="0" smtClean="0"/>
              <a:t>Η </a:t>
            </a:r>
            <a:r>
              <a:rPr lang="el-GR" sz="2200" dirty="0" err="1" smtClean="0"/>
              <a:t>μυογενής</a:t>
            </a:r>
            <a:r>
              <a:rPr lang="el-GR" sz="2200" dirty="0" smtClean="0"/>
              <a:t> σταθερότητα είναι απαραίτητη στις δραστηριότητες όπως το σήκωμα βάρους, μεταφορά βάρους ή το τρέξιμο.</a:t>
            </a:r>
            <a:endParaRPr lang="el-GR" sz="2200" dirty="0"/>
          </a:p>
        </p:txBody>
      </p:sp>
      <p:graphicFrame>
        <p:nvGraphicFramePr>
          <p:cNvPr id="5" name="Content Placeholder 4"/>
          <p:cNvGraphicFramePr>
            <a:graphicFrameLocks noGrp="1"/>
          </p:cNvGraphicFramePr>
          <p:nvPr>
            <p:ph sz="half" idx="4294967295"/>
            <p:extLst>
              <p:ext uri="{D42A27DB-BD31-4B8C-83A1-F6EECF244321}">
                <p14:modId xmlns:p14="http://schemas.microsoft.com/office/powerpoint/2010/main" val="3404972299"/>
              </p:ext>
            </p:extLst>
          </p:nvPr>
        </p:nvGraphicFramePr>
        <p:xfrm>
          <a:off x="5364088" y="1201738"/>
          <a:ext cx="3384376" cy="5415879"/>
        </p:xfrm>
        <a:graphic>
          <a:graphicData uri="http://schemas.openxmlformats.org/drawingml/2006/table">
            <a:tbl>
              <a:tblPr firstRow="1" bandRow="1">
                <a:tableStyleId>{5C22544A-7EE6-4342-B048-85BDC9FD1C3A}</a:tableStyleId>
              </a:tblPr>
              <a:tblGrid>
                <a:gridCol w="3384376"/>
              </a:tblGrid>
              <a:tr h="892034">
                <a:tc>
                  <a:txBody>
                    <a:bodyPr/>
                    <a:lstStyle/>
                    <a:p>
                      <a:r>
                        <a:rPr lang="el-GR" sz="2000" dirty="0" smtClean="0"/>
                        <a:t>Μύες που συμβάλλουν στην σταθερότητα των ΙΛ αρθρώσεων</a:t>
                      </a:r>
                      <a:endParaRPr lang="el-GR" sz="2000" dirty="0"/>
                    </a:p>
                  </a:txBody>
                  <a:tcPr/>
                </a:tc>
              </a:tr>
              <a:tr h="516814">
                <a:tc>
                  <a:txBody>
                    <a:bodyPr/>
                    <a:lstStyle/>
                    <a:p>
                      <a:r>
                        <a:rPr lang="el-GR" sz="2000" dirty="0" err="1" smtClean="0"/>
                        <a:t>Εκτείνοντες</a:t>
                      </a:r>
                      <a:r>
                        <a:rPr lang="el-GR" sz="2000" baseline="0" dirty="0" smtClean="0"/>
                        <a:t> του κορμού</a:t>
                      </a:r>
                      <a:endParaRPr lang="el-GR" sz="2000" dirty="0"/>
                    </a:p>
                  </a:txBody>
                  <a:tcPr/>
                </a:tc>
              </a:tr>
              <a:tr h="516814">
                <a:tc>
                  <a:txBody>
                    <a:bodyPr/>
                    <a:lstStyle/>
                    <a:p>
                      <a:r>
                        <a:rPr lang="el-GR" sz="2000" dirty="0" smtClean="0"/>
                        <a:t>Οσφυϊκός πολυσχιδής</a:t>
                      </a:r>
                      <a:endParaRPr lang="el-GR" sz="2000" dirty="0"/>
                    </a:p>
                  </a:txBody>
                  <a:tcPr/>
                </a:tc>
              </a:tr>
              <a:tr h="892034">
                <a:tc>
                  <a:txBody>
                    <a:bodyPr/>
                    <a:lstStyle/>
                    <a:p>
                      <a:r>
                        <a:rPr lang="el-GR" sz="2000" dirty="0" smtClean="0"/>
                        <a:t>Κοιλιακοί μύες (ορθός, έσω-έξω λοξός, εγκάρσιος)</a:t>
                      </a:r>
                      <a:endParaRPr lang="el-GR" sz="2000" dirty="0"/>
                    </a:p>
                  </a:txBody>
                  <a:tcPr/>
                </a:tc>
              </a:tr>
              <a:tr h="993742">
                <a:tc>
                  <a:txBody>
                    <a:bodyPr/>
                    <a:lstStyle/>
                    <a:p>
                      <a:r>
                        <a:rPr lang="el-GR" sz="2000" dirty="0" err="1" smtClean="0"/>
                        <a:t>Εκτείνοντες</a:t>
                      </a:r>
                      <a:r>
                        <a:rPr lang="el-GR" sz="2000" dirty="0" smtClean="0"/>
                        <a:t> μύες του ισχίου (μεγάλος γλουτιαίος και </a:t>
                      </a:r>
                      <a:r>
                        <a:rPr lang="el-GR" sz="2000" dirty="0" err="1" smtClean="0"/>
                        <a:t>ισχιοκνημιαίοι</a:t>
                      </a:r>
                      <a:r>
                        <a:rPr lang="el-GR" sz="2000" dirty="0" smtClean="0"/>
                        <a:t>)</a:t>
                      </a:r>
                      <a:endParaRPr lang="el-GR" sz="2000" dirty="0"/>
                    </a:p>
                  </a:txBody>
                  <a:tcPr/>
                </a:tc>
              </a:tr>
              <a:tr h="516814">
                <a:tc>
                  <a:txBody>
                    <a:bodyPr/>
                    <a:lstStyle/>
                    <a:p>
                      <a:r>
                        <a:rPr lang="el-GR" sz="2000" dirty="0" smtClean="0"/>
                        <a:t>Πλατύς</a:t>
                      </a:r>
                      <a:r>
                        <a:rPr lang="el-GR" sz="2000" baseline="0" dirty="0" smtClean="0"/>
                        <a:t> ραχιαίος</a:t>
                      </a:r>
                      <a:endParaRPr lang="el-GR" sz="2000" dirty="0"/>
                    </a:p>
                  </a:txBody>
                  <a:tcPr/>
                </a:tc>
              </a:tr>
              <a:tr h="516814">
                <a:tc>
                  <a:txBody>
                    <a:bodyPr/>
                    <a:lstStyle/>
                    <a:p>
                      <a:r>
                        <a:rPr lang="el-GR" sz="2000" dirty="0" smtClean="0"/>
                        <a:t>Λαγόνιος</a:t>
                      </a:r>
                      <a:endParaRPr lang="el-GR" sz="2000" dirty="0"/>
                    </a:p>
                  </a:txBody>
                  <a:tcPr/>
                </a:tc>
              </a:tr>
              <a:tr h="444909">
                <a:tc>
                  <a:txBody>
                    <a:bodyPr/>
                    <a:lstStyle/>
                    <a:p>
                      <a:r>
                        <a:rPr lang="el-GR" sz="2000" dirty="0" smtClean="0"/>
                        <a:t>Απιοειδής </a:t>
                      </a:r>
                      <a:endParaRPr lang="el-GR" sz="2000" dirty="0"/>
                    </a:p>
                  </a:txBody>
                  <a:tcPr/>
                </a:tc>
              </a:tr>
            </a:tbl>
          </a:graphicData>
        </a:graphic>
      </p:graphicFrame>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spTree>
    <p:extLst>
      <p:ext uri="{BB962C8B-B14F-4D97-AF65-F5344CB8AC3E}">
        <p14:creationId xmlns:p14="http://schemas.microsoft.com/office/powerpoint/2010/main" val="22681923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Ροπές σταθεροποίησης ιερού – Μύες </a:t>
            </a:r>
            <a:r>
              <a:rPr lang="el-GR" sz="3000" b="0" dirty="0" smtClean="0"/>
              <a:t>2/4</a:t>
            </a:r>
            <a:endParaRPr lang="el-GR" dirty="0"/>
          </a:p>
        </p:txBody>
      </p:sp>
      <p:sp>
        <p:nvSpPr>
          <p:cNvPr id="6" name="Content Placeholder 5"/>
          <p:cNvSpPr>
            <a:spLocks noGrp="1"/>
          </p:cNvSpPr>
          <p:nvPr>
            <p:ph idx="1"/>
          </p:nvPr>
        </p:nvSpPr>
        <p:spPr/>
        <p:txBody>
          <a:bodyPr>
            <a:normAutofit/>
          </a:bodyPr>
          <a:lstStyle/>
          <a:p>
            <a:r>
              <a:rPr lang="el-GR" dirty="0" smtClean="0"/>
              <a:t>Οι μυϊκές δυνάμεις σταθεροποιούν τις ΙΛ αρθρώσεις μέσω:</a:t>
            </a:r>
          </a:p>
          <a:p>
            <a:pPr lvl="1"/>
            <a:r>
              <a:rPr lang="el-GR" dirty="0" smtClean="0"/>
              <a:t>Της δημιουργίας ενεργητικών συμπιεστικών δυνάμεων.</a:t>
            </a:r>
          </a:p>
          <a:p>
            <a:pPr lvl="1"/>
            <a:r>
              <a:rPr lang="el-GR" dirty="0" smtClean="0"/>
              <a:t>Της αύξησης της νεύσης του ιερού συμβάλλοντας στο ενεργητικό κλείδωμα των αρθρώσεων.</a:t>
            </a:r>
          </a:p>
          <a:p>
            <a:pPr lvl="1"/>
            <a:r>
              <a:rPr lang="el-GR" dirty="0" smtClean="0"/>
              <a:t>Της έλξης που εφαρμόζουν στους συνδετικούς ιστούς που ενισχύουν τις αρθρώσεις.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Tree>
    <p:extLst>
      <p:ext uri="{BB962C8B-B14F-4D97-AF65-F5344CB8AC3E}">
        <p14:creationId xmlns:p14="http://schemas.microsoft.com/office/powerpoint/2010/main" val="3152505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Συζευγμένες κινήσεις </a:t>
            </a:r>
            <a:r>
              <a:rPr lang="el-GR" sz="3000" b="0" dirty="0" smtClean="0"/>
              <a:t>2/3</a:t>
            </a:r>
            <a:endParaRPr lang="el-GR" dirty="0"/>
          </a:p>
        </p:txBody>
      </p:sp>
      <p:sp>
        <p:nvSpPr>
          <p:cNvPr id="3" name="Content Placeholder 2"/>
          <p:cNvSpPr>
            <a:spLocks noGrp="1"/>
          </p:cNvSpPr>
          <p:nvPr>
            <p:ph idx="1"/>
          </p:nvPr>
        </p:nvSpPr>
        <p:spPr/>
        <p:txBody>
          <a:bodyPr>
            <a:normAutofit/>
          </a:bodyPr>
          <a:lstStyle/>
          <a:p>
            <a:r>
              <a:rPr lang="el-GR" dirty="0" smtClean="0"/>
              <a:t>Πιθανές αιτίες:</a:t>
            </a:r>
          </a:p>
          <a:p>
            <a:pPr lvl="1"/>
            <a:r>
              <a:rPr lang="el-GR" dirty="0" smtClean="0"/>
              <a:t>Επίδραση της μυϊκής συστολής.</a:t>
            </a:r>
          </a:p>
          <a:p>
            <a:pPr lvl="1"/>
            <a:r>
              <a:rPr lang="el-GR" dirty="0" smtClean="0"/>
              <a:t>Προσανατολισμός των ΖΑ αρθρώσεων.</a:t>
            </a:r>
          </a:p>
          <a:p>
            <a:pPr lvl="1"/>
            <a:r>
              <a:rPr lang="el-GR" dirty="0" smtClean="0"/>
              <a:t>Αρχική θέση, π.χ., κάμψη-πλάγια κάμψη, έκταση-πλάγια κάμψη.</a:t>
            </a:r>
          </a:p>
          <a:p>
            <a:pPr lvl="1"/>
            <a:r>
              <a:rPr lang="el-GR" dirty="0" smtClean="0"/>
              <a:t>Ύπαρξη πλευρών.</a:t>
            </a:r>
          </a:p>
          <a:p>
            <a:pPr lvl="1"/>
            <a:r>
              <a:rPr lang="el-GR" dirty="0" smtClean="0"/>
              <a:t>Ακαμψία των συνδετικών ιστών.</a:t>
            </a:r>
          </a:p>
          <a:p>
            <a:pPr lvl="1"/>
            <a:r>
              <a:rPr lang="el-GR" dirty="0" smtClean="0"/>
              <a:t>Γεωμετρία των φυσιολογικών κυρτωμάτων.</a:t>
            </a:r>
          </a:p>
          <a:p>
            <a:pPr lvl="1"/>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Tree>
    <p:extLst>
      <p:ext uri="{BB962C8B-B14F-4D97-AF65-F5344CB8AC3E}">
        <p14:creationId xmlns:p14="http://schemas.microsoft.com/office/powerpoint/2010/main" val="16024649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Ροπές σταθεροποίησης ιερού – Μύες </a:t>
            </a:r>
            <a:r>
              <a:rPr lang="el-GR" sz="3000" b="0" dirty="0" smtClean="0"/>
              <a:t>3/4</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
        <p:nvSpPr>
          <p:cNvPr id="6" name="Θέση περιεχομένου 5"/>
          <p:cNvSpPr>
            <a:spLocks noGrp="1"/>
          </p:cNvSpPr>
          <p:nvPr>
            <p:ph idx="1"/>
          </p:nvPr>
        </p:nvSpPr>
        <p:spPr/>
        <p:txBody>
          <a:bodyPr>
            <a:normAutofit/>
          </a:bodyPr>
          <a:lstStyle/>
          <a:p>
            <a:r>
              <a:rPr lang="el-GR" sz="2400" dirty="0"/>
              <a:t>Η συστολή του πολυσχιδή μυός στρέφει το ιερό προς τα εμπρός, ενώ η συστολή του ορθού κοιλιακού και των </a:t>
            </a:r>
            <a:r>
              <a:rPr lang="el-GR" sz="2400" dirty="0" err="1"/>
              <a:t>ισχιοκμηνιαίων</a:t>
            </a:r>
            <a:r>
              <a:rPr lang="el-GR" sz="2400" dirty="0"/>
              <a:t> μυών στρέφει το λαγόνιο προς τα πίσω.</a:t>
            </a:r>
          </a:p>
          <a:p>
            <a:r>
              <a:rPr lang="el-GR" sz="2400" dirty="0"/>
              <a:t>Αυτές οι δύο δυνάμεις προκαλούν την </a:t>
            </a:r>
            <a:r>
              <a:rPr lang="el-GR" sz="2400" dirty="0" smtClean="0"/>
              <a:t>νεύση του </a:t>
            </a:r>
            <a:r>
              <a:rPr lang="el-GR" sz="2400" dirty="0"/>
              <a:t>ιερού.</a:t>
            </a:r>
          </a:p>
          <a:p>
            <a:r>
              <a:rPr lang="el-GR" sz="2400" dirty="0"/>
              <a:t>Επιπλέον, η πρόσφυση των </a:t>
            </a:r>
            <a:r>
              <a:rPr lang="el-GR" sz="2400" dirty="0" err="1"/>
              <a:t>ισχιοκνημιαίου</a:t>
            </a:r>
            <a:r>
              <a:rPr lang="el-GR" sz="2400" dirty="0"/>
              <a:t> στον μείζονα </a:t>
            </a:r>
            <a:r>
              <a:rPr lang="el-GR" sz="2400" dirty="0" err="1"/>
              <a:t>ισχιο</a:t>
            </a:r>
            <a:r>
              <a:rPr lang="el-GR" sz="2400" dirty="0"/>
              <a:t>-ιερό σύνδεσμο αυξάνει την τάση του.</a:t>
            </a:r>
          </a:p>
          <a:p>
            <a:endParaRPr lang="el-GR" sz="2400" dirty="0"/>
          </a:p>
        </p:txBody>
      </p:sp>
    </p:spTree>
    <p:extLst>
      <p:ext uri="{BB962C8B-B14F-4D97-AF65-F5344CB8AC3E}">
        <p14:creationId xmlns:p14="http://schemas.microsoft.com/office/powerpoint/2010/main" val="11750954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dirty="0"/>
              <a:t>Ροπές σταθεροποίησης ιερού – Μύες </a:t>
            </a:r>
            <a:r>
              <a:rPr lang="el-GR" sz="3000" b="0" dirty="0" smtClean="0"/>
              <a:t>4/4</a:t>
            </a:r>
            <a:endParaRPr lang="el-GR" dirty="0"/>
          </a:p>
        </p:txBody>
      </p:sp>
      <p:sp>
        <p:nvSpPr>
          <p:cNvPr id="6" name="Content Placeholder 5"/>
          <p:cNvSpPr>
            <a:spLocks noGrp="1"/>
          </p:cNvSpPr>
          <p:nvPr>
            <p:ph idx="1"/>
          </p:nvPr>
        </p:nvSpPr>
        <p:spPr>
          <a:xfrm>
            <a:off x="457200" y="1196752"/>
            <a:ext cx="8507288" cy="5472608"/>
          </a:xfrm>
        </p:spPr>
        <p:txBody>
          <a:bodyPr>
            <a:noAutofit/>
          </a:bodyPr>
          <a:lstStyle/>
          <a:p>
            <a:pPr>
              <a:lnSpc>
                <a:spcPct val="108000"/>
              </a:lnSpc>
              <a:spcBef>
                <a:spcPts val="900"/>
              </a:spcBef>
            </a:pPr>
            <a:r>
              <a:rPr lang="el-GR" sz="2200" dirty="0" smtClean="0"/>
              <a:t>Ο πλατύς ραχιαίος, </a:t>
            </a:r>
            <a:r>
              <a:rPr lang="el-GR" sz="2200" dirty="0" err="1" smtClean="0"/>
              <a:t>εκτείνοντες</a:t>
            </a:r>
            <a:r>
              <a:rPr lang="el-GR" sz="2200" dirty="0" smtClean="0"/>
              <a:t> του κορμού, μεγάλος γλουτιαίος, έσω-έξω λοξός κοιλιακός και εγκάρσιος κοιλιακός παρέχουν σταθερότητα στις ΙΛ αρθρώσεις μέσω της πρόσφυσής τους στην </a:t>
            </a:r>
            <a:r>
              <a:rPr lang="el-GR" sz="2200" dirty="0" err="1" smtClean="0"/>
              <a:t>θωρακο</a:t>
            </a:r>
            <a:r>
              <a:rPr lang="el-GR" sz="2200" dirty="0" smtClean="0"/>
              <a:t>-οσφυϊκή περιτονία  </a:t>
            </a:r>
          </a:p>
          <a:p>
            <a:pPr>
              <a:lnSpc>
                <a:spcPct val="108000"/>
              </a:lnSpc>
              <a:spcBef>
                <a:spcPts val="900"/>
              </a:spcBef>
            </a:pPr>
            <a:r>
              <a:rPr lang="el-GR" sz="2200" dirty="0" smtClean="0"/>
              <a:t>Ο οριζοντίως τοποθετημένοι μύες, όπως ο εγκάρσιος κοιλιακός και οι κάτω ίνες του έσω λοξού παρέχουν επιπλέον σταθερότητα μέσω της συμπίεσης των λαγονίων πάνω στο ιερό</a:t>
            </a:r>
          </a:p>
          <a:p>
            <a:pPr>
              <a:lnSpc>
                <a:spcPct val="108000"/>
              </a:lnSpc>
              <a:spcBef>
                <a:spcPts val="900"/>
              </a:spcBef>
            </a:pPr>
            <a:r>
              <a:rPr lang="el-GR" sz="2200" dirty="0" smtClean="0"/>
              <a:t>Ο λαγόνιος και ο </a:t>
            </a:r>
            <a:r>
              <a:rPr lang="el-GR" sz="2200" dirty="0" err="1" smtClean="0"/>
              <a:t>απειοειδής</a:t>
            </a:r>
            <a:r>
              <a:rPr lang="el-GR" sz="2200" dirty="0" smtClean="0"/>
              <a:t> παρέχουν δευτερεύουσα σταθερότητα μέσω της πρόσφυσής τους στον αρθρικό θύλακο ή στα όρια των ΙΛ αρθρώσεων</a:t>
            </a:r>
          </a:p>
          <a:p>
            <a:pPr>
              <a:lnSpc>
                <a:spcPct val="108000"/>
              </a:lnSpc>
              <a:spcBef>
                <a:spcPts val="900"/>
              </a:spcBef>
            </a:pPr>
            <a:r>
              <a:rPr lang="el-GR" sz="2200" dirty="0" smtClean="0"/>
              <a:t>Για επιπλέον μελέτη: </a:t>
            </a:r>
            <a:r>
              <a:rPr lang="en-US" sz="2100" dirty="0" err="1" smtClean="0"/>
              <a:t>Vleeming</a:t>
            </a:r>
            <a:r>
              <a:rPr lang="en-US" sz="2100" dirty="0" smtClean="0"/>
              <a:t> A, </a:t>
            </a:r>
            <a:r>
              <a:rPr lang="en-US" sz="2100" dirty="0" err="1" smtClean="0"/>
              <a:t>Schuenke</a:t>
            </a:r>
            <a:r>
              <a:rPr lang="en-US" sz="2100" dirty="0" smtClean="0"/>
              <a:t> MD, </a:t>
            </a:r>
            <a:r>
              <a:rPr lang="en-US" sz="2100" dirty="0" err="1" smtClean="0"/>
              <a:t>Masi</a:t>
            </a:r>
            <a:r>
              <a:rPr lang="en-US" sz="2100" dirty="0" smtClean="0"/>
              <a:t> AT, </a:t>
            </a:r>
            <a:r>
              <a:rPr lang="en-US" sz="2100" dirty="0" err="1" smtClean="0"/>
              <a:t>Carreiro</a:t>
            </a:r>
            <a:r>
              <a:rPr lang="en-US" sz="2100" dirty="0" smtClean="0"/>
              <a:t> JE, </a:t>
            </a:r>
            <a:r>
              <a:rPr lang="en-US" sz="2100" dirty="0" err="1" smtClean="0"/>
              <a:t>Danneels</a:t>
            </a:r>
            <a:r>
              <a:rPr lang="en-US" sz="2100" dirty="0" smtClean="0"/>
              <a:t> L and Willard FH (2012): The sacroiliac joint: an overview of its anatomy, function and potential clinical implications. J </a:t>
            </a:r>
            <a:r>
              <a:rPr lang="en-US" sz="2100" dirty="0" err="1" smtClean="0"/>
              <a:t>Anat</a:t>
            </a:r>
            <a:r>
              <a:rPr lang="en-US" sz="2100" dirty="0" smtClean="0"/>
              <a:t> 221: 537-567.</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spTree>
    <p:extLst>
      <p:ext uri="{BB962C8B-B14F-4D97-AF65-F5344CB8AC3E}">
        <p14:creationId xmlns:p14="http://schemas.microsoft.com/office/powerpoint/2010/main" val="20772504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Ομάδα 1"/>
          <p:cNvGrpSpPr/>
          <p:nvPr/>
        </p:nvGrpSpPr>
        <p:grpSpPr>
          <a:xfrm>
            <a:off x="1767633" y="5931169"/>
            <a:ext cx="5828703" cy="768532"/>
            <a:chOff x="1767633" y="5931169"/>
            <a:chExt cx="5828703" cy="768532"/>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9"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err="1"/>
              <a:t>Παλίνα</a:t>
            </a:r>
            <a:r>
              <a:rPr lang="el-GR" sz="2000" dirty="0"/>
              <a:t> </a:t>
            </a:r>
            <a:r>
              <a:rPr lang="el-GR" sz="2000" dirty="0" err="1"/>
              <a:t>Καρακασίδου</a:t>
            </a:r>
            <a:r>
              <a:rPr lang="el-GR" sz="2000" dirty="0"/>
              <a:t> 2014</a:t>
            </a:r>
            <a:r>
              <a:rPr lang="el-GR" sz="2000" dirty="0" smtClean="0"/>
              <a:t>. </a:t>
            </a:r>
            <a:r>
              <a:rPr lang="el-GR" sz="2000" dirty="0" err="1"/>
              <a:t>Παλίνα</a:t>
            </a:r>
            <a:r>
              <a:rPr lang="el-GR" sz="2000" dirty="0"/>
              <a:t> </a:t>
            </a:r>
            <a:r>
              <a:rPr lang="el-GR" sz="2000" dirty="0" err="1"/>
              <a:t>Καρακασίδου</a:t>
            </a:r>
            <a:r>
              <a:rPr lang="el-GR" sz="2000" dirty="0"/>
              <a:t>. «Κινησιολογία </a:t>
            </a:r>
            <a:r>
              <a:rPr lang="el-GR" sz="2000" dirty="0" smtClean="0"/>
              <a:t>Ι</a:t>
            </a:r>
            <a:r>
              <a:rPr lang="en-US" sz="2000" dirty="0" smtClean="0"/>
              <a:t>I</a:t>
            </a:r>
            <a:r>
              <a:rPr lang="el-GR" sz="2000" dirty="0" smtClean="0"/>
              <a:t> </a:t>
            </a:r>
            <a:r>
              <a:rPr lang="el-GR" sz="2000" dirty="0"/>
              <a:t>(Θ). </a:t>
            </a:r>
            <a:r>
              <a:rPr lang="el-GR" sz="2000" dirty="0" smtClean="0"/>
              <a:t>Ενότητα 2</a:t>
            </a:r>
            <a:r>
              <a:rPr lang="en-US" sz="2000" dirty="0" smtClean="0"/>
              <a:t>:</a:t>
            </a:r>
            <a:r>
              <a:rPr lang="el-GR" sz="2000" dirty="0"/>
              <a:t> Κινηματική της σπονδυλικής στήλης και ιερού οστού».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fontAlgn="auto">
              <a:spcBef>
                <a:spcPts val="600"/>
              </a:spcBef>
              <a:spcAft>
                <a:spcPts val="0"/>
              </a:spcAft>
            </a:pPr>
            <a:r>
              <a:rPr lang="el-GR" dirty="0">
                <a:solidFill>
                  <a:prstClr val="black"/>
                </a:solidFill>
                <a:latin typeface="Calibri"/>
              </a:rPr>
              <a:t>[1] http://creativecommons.org/licenses/by-nc-sa/4.0/ </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fontAlgn="auto">
              <a:spcBef>
                <a:spcPts val="600"/>
              </a:spcBef>
              <a:spcAft>
                <a:spcPts val="0"/>
              </a:spcAft>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fontAlgn="auto">
              <a:spcBef>
                <a:spcPts val="600"/>
              </a:spcBef>
              <a:spcAft>
                <a:spcPts val="0"/>
              </a:spcAft>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25441762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14631"/>
            <a:ext cx="399468" cy="400110"/>
          </a:xfrm>
          <a:prstGeom prst="rect">
            <a:avLst/>
          </a:prstGeom>
        </p:spPr>
        <p:txBody>
          <a:bodyPr wrap="none">
            <a:spAutoFit/>
          </a:bodyPr>
          <a:lstStyle/>
          <a:p>
            <a:pPr algn="r" fontAlgn="auto">
              <a:spcBef>
                <a:spcPts val="0"/>
              </a:spcBef>
              <a:spcAft>
                <a:spcPts val="0"/>
              </a:spcAft>
            </a:pP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endParaRPr lang="en-US" sz="1400" dirty="0" smtClean="0">
              <a:solidFill>
                <a:prstClr val="black">
                  <a:lumMod val="75000"/>
                  <a:lumOff val="25000"/>
                </a:prstClr>
              </a:solidFill>
              <a:latin typeface="Calibri"/>
            </a:endParaRPr>
          </a:p>
          <a:p>
            <a:pPr fontAlgn="auto">
              <a:spcBef>
                <a:spcPts val="0"/>
              </a:spcBef>
              <a:spcAft>
                <a:spcPts val="0"/>
              </a:spcAft>
            </a:pPr>
            <a:r>
              <a:rPr lang="el-GR" sz="1400" dirty="0">
                <a:solidFill>
                  <a:prstClr val="black">
                    <a:lumMod val="75000"/>
                    <a:lumOff val="25000"/>
                  </a:prstClr>
                </a:solidFill>
                <a:latin typeface="Calibri"/>
              </a:rPr>
              <a:t>και διάθεση του έργου ή του παράγωγου αυτού με την ίδια </a:t>
            </a:r>
            <a:r>
              <a:rPr lang="el-GR" sz="1400" dirty="0" smtClean="0">
                <a:solidFill>
                  <a:prstClr val="black">
                    <a:lumMod val="75000"/>
                    <a:lumOff val="25000"/>
                  </a:prstClr>
                </a:solidFill>
                <a:latin typeface="Calibri"/>
              </a:rPr>
              <a:t>άδεια</a:t>
            </a:r>
            <a:r>
              <a:rPr lang="en-US" sz="1400" dirty="0" smtClean="0">
                <a:solidFill>
                  <a:prstClr val="black">
                    <a:lumMod val="75000"/>
                    <a:lumOff val="25000"/>
                  </a:prstClr>
                </a:solidFill>
                <a:latin typeface="Calibri"/>
              </a:rPr>
              <a:t>.</a:t>
            </a:r>
            <a:endParaRPr lang="el-GR" sz="1400" dirty="0">
              <a:solidFill>
                <a:prstClr val="black">
                  <a:lumMod val="75000"/>
                  <a:lumOff val="25000"/>
                </a:prstClr>
              </a:solidFill>
              <a:latin typeface="Calibri"/>
            </a:endParaRP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pPr fontAlgn="auto">
              <a:spcBef>
                <a:spcPts val="0"/>
              </a:spcBef>
              <a:spcAft>
                <a:spcPts val="0"/>
              </a:spcAft>
            </a:pPr>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pPr fontAlgn="auto">
              <a:spcBef>
                <a:spcPts val="0"/>
              </a:spcBef>
              <a:spcAft>
                <a:spcPts val="0"/>
              </a:spcAft>
            </a:pPr>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pPr fontAlgn="auto">
              <a:spcBef>
                <a:spcPts val="0"/>
              </a:spcBef>
              <a:spcAft>
                <a:spcPts val="0"/>
              </a:spcAft>
            </a:pPr>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fontAlgn="auto">
              <a:spcBef>
                <a:spcPts val="0"/>
              </a:spcBef>
              <a:spcAft>
                <a:spcPts val="0"/>
              </a:spcAft>
            </a:pP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fontAlgn="auto">
              <a:spcBef>
                <a:spcPts val="0"/>
              </a:spcBef>
              <a:spcAft>
                <a:spcPts val="0"/>
              </a:spcAft>
            </a:pP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fontAlgn="auto">
              <a:spcBef>
                <a:spcPts val="0"/>
              </a:spcBef>
              <a:spcAft>
                <a:spcPts val="0"/>
              </a:spcAft>
            </a:pP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pPr fontAlgn="auto">
              <a:spcBef>
                <a:spcPts val="0"/>
              </a:spcBef>
              <a:spcAft>
                <a:spcPts val="0"/>
              </a:spcAft>
            </a:pPr>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2712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Διατήρηση </a:t>
            </a:r>
            <a:r>
              <a:rPr lang="el-GR" dirty="0" smtClean="0">
                <a:solidFill>
                  <a:schemeClr val="tx1"/>
                </a:solidFill>
              </a:rPr>
              <a:t>Σημειωμάτων</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solidFill>
                  <a:schemeClr val="tx1"/>
                </a:solidFill>
              </a:rPr>
              <a:t>Σημείωμα Χρήσης Έργων </a:t>
            </a:r>
            <a:r>
              <a:rPr lang="el-GR" dirty="0" smtClean="0">
                <a:solidFill>
                  <a:schemeClr val="tx1"/>
                </a:solidFill>
              </a:rPr>
              <a:t>Τρίτων</a:t>
            </a:r>
            <a:endParaRPr lang="el-GR" dirty="0">
              <a:solidFill>
                <a:schemeClr val="tx1"/>
              </a:solidFill>
            </a:endParaRPr>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r>
              <a:rPr lang="el-GR" sz="2000" dirty="0" smtClean="0"/>
              <a:t>:</a:t>
            </a:r>
            <a:endParaRPr lang="en-US" sz="2000" dirty="0" smtClean="0"/>
          </a:p>
          <a:p>
            <a:r>
              <a:rPr lang="en-US" sz="2000" dirty="0"/>
              <a:t>Donald A. Neumann, </a:t>
            </a:r>
            <a:r>
              <a:rPr lang="en-US" sz="2000" dirty="0" smtClean="0"/>
              <a:t>“Kinesiology </a:t>
            </a:r>
            <a:r>
              <a:rPr lang="en-US" sz="2000" dirty="0"/>
              <a:t>of the Musculoskeletal System: Foundations for </a:t>
            </a:r>
            <a:r>
              <a:rPr lang="en-US" sz="2000" dirty="0" smtClean="0"/>
              <a:t>Rehabilitation</a:t>
            </a:r>
            <a:r>
              <a:rPr lang="en-US" sz="2000" dirty="0"/>
              <a:t>”, Mosby/Elsevier, </a:t>
            </a:r>
            <a:r>
              <a:rPr lang="en-US" sz="2000" smtClean="0"/>
              <a:t>2010.</a:t>
            </a:r>
            <a:endParaRPr lang="en-US" sz="2000" dirty="0" smtClean="0"/>
          </a:p>
        </p:txBody>
      </p:sp>
    </p:spTree>
    <p:extLst>
      <p:ext uri="{BB962C8B-B14F-4D97-AF65-F5344CB8AC3E}">
        <p14:creationId xmlns:p14="http://schemas.microsoft.com/office/powerpoint/2010/main" val="281798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chemeClr val="tx1"/>
                </a:solidFill>
              </a:rPr>
              <a:t>Χρηματοδότηση</a:t>
            </a:r>
            <a:endParaRPr lang="el-GR" dirty="0">
              <a:solidFill>
                <a:schemeClr val="tx1"/>
              </a:solidFill>
            </a:endParaRPr>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Αθήνας</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Συζευγμένες κινήσεις </a:t>
            </a:r>
            <a:r>
              <a:rPr lang="el-GR" sz="3000" b="0" dirty="0" smtClean="0"/>
              <a:t>3/3</a:t>
            </a:r>
            <a:endParaRPr lang="el-GR" dirty="0"/>
          </a:p>
        </p:txBody>
      </p:sp>
      <p:sp>
        <p:nvSpPr>
          <p:cNvPr id="3" name="Content Placeholder 2"/>
          <p:cNvSpPr>
            <a:spLocks noGrp="1"/>
          </p:cNvSpPr>
          <p:nvPr>
            <p:ph idx="1"/>
          </p:nvPr>
        </p:nvSpPr>
        <p:spPr/>
        <p:txBody>
          <a:bodyPr>
            <a:normAutofit/>
          </a:bodyPr>
          <a:lstStyle/>
          <a:p>
            <a:r>
              <a:rPr lang="el-GR" dirty="0" smtClean="0"/>
              <a:t>Οι μελέτες δεν συμφωνούν στο φυσιολογικό πρότυπο της σύζευξης των κινήσεων σε κάθε περιοχή της ΣΣ.</a:t>
            </a:r>
          </a:p>
          <a:p>
            <a:r>
              <a:rPr lang="el-GR" dirty="0" smtClean="0"/>
              <a:t>Η μόνη περιοχή που συμφωνούν είναι η ΑΜ.</a:t>
            </a:r>
          </a:p>
          <a:p>
            <a:r>
              <a:rPr lang="el-GR" dirty="0" smtClean="0"/>
              <a:t>Για την θωρακική και οσφυϊκή μοίρα της ΣΣ απαιτούνται περισσότερες και πιο ακριβείς μελέτες.</a:t>
            </a:r>
          </a:p>
          <a:p>
            <a:r>
              <a:rPr lang="el-GR" dirty="0" smtClean="0"/>
              <a:t>Όταν χρησιμοποιούνται οι συζευγμένες κινήσεις κατά την αξιολόγηση και θεραπεία στην ΘΜ και ΟΜ ενός ασθενούς, οι θεραπευτές θα πρέπει να είναι προσεκτικοί σεβόμενοι την ανακολουθία των μέχρι σήμερα δεδομένων.</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spTree>
    <p:extLst>
      <p:ext uri="{BB962C8B-B14F-4D97-AF65-F5344CB8AC3E}">
        <p14:creationId xmlns:p14="http://schemas.microsoft.com/office/powerpoint/2010/main" val="19553105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Κινηματική αυχενικής μοίρας ΣΣ</a:t>
            </a:r>
            <a:endParaRPr lang="el-GR" dirty="0"/>
          </a:p>
        </p:txBody>
      </p:sp>
      <p:sp>
        <p:nvSpPr>
          <p:cNvPr id="3" name="Content Placeholder 2"/>
          <p:cNvSpPr>
            <a:spLocks noGrp="1"/>
          </p:cNvSpPr>
          <p:nvPr>
            <p:ph idx="1"/>
          </p:nvPr>
        </p:nvSpPr>
        <p:spPr/>
        <p:txBody>
          <a:bodyPr>
            <a:normAutofit/>
          </a:bodyPr>
          <a:lstStyle/>
          <a:p>
            <a:r>
              <a:rPr lang="el-GR" dirty="0" smtClean="0"/>
              <a:t>Η πλέον ευκίνητη περιοχή της ΣΣ είναι η άνω αυχενική μοίρα ή η </a:t>
            </a:r>
            <a:r>
              <a:rPr lang="el-GR" dirty="0" err="1" smtClean="0"/>
              <a:t>κρανιο</a:t>
            </a:r>
            <a:r>
              <a:rPr lang="el-GR" dirty="0" smtClean="0"/>
              <a:t>-αυχενική ένωση (ινιακό – Α1 – Α2).</a:t>
            </a:r>
          </a:p>
          <a:p>
            <a:r>
              <a:rPr lang="el-GR" dirty="0" smtClean="0"/>
              <a:t>Οι αρθρώσεις αυτές διευκολύνουν την ακριβή τοποθέτηση της κεφαλής για την όραση, την ακοή, την όσφρηση και την ισορροπία.</a:t>
            </a:r>
          </a:p>
          <a:p>
            <a:r>
              <a:rPr lang="el-GR" dirty="0" smtClean="0"/>
              <a:t>Γενικά, η τιμές που δίδονται για την κάθε τροχιά κίνησης είναι πιο χρήσιμες στην αντίληψη της σχετικής κινηματικής μεταξύ των αρθρώσεων και λιγότερο χρήσιμες σαν αντικειμενικός οδηγός για την αξιολόγηση ενός ασθενούς. </a:t>
            </a: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Tree>
    <p:extLst>
      <p:ext uri="{BB962C8B-B14F-4D97-AF65-F5344CB8AC3E}">
        <p14:creationId xmlns:p14="http://schemas.microsoft.com/office/powerpoint/2010/main" val="12221681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080120"/>
          </a:xfrm>
        </p:spPr>
        <p:txBody>
          <a:bodyPr>
            <a:noAutofit/>
          </a:bodyPr>
          <a:lstStyle/>
          <a:p>
            <a:r>
              <a:rPr lang="el-GR" sz="3400" dirty="0" smtClean="0"/>
              <a:t>Η κατά προσέγγιση τιμές τροχιάς κίνησης αυχενικής μοίρας ΣΣ στα τρία επίπεδα</a:t>
            </a:r>
            <a:endParaRPr lang="el-GR" sz="3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52644840"/>
              </p:ext>
            </p:extLst>
          </p:nvPr>
        </p:nvGraphicFramePr>
        <p:xfrm>
          <a:off x="323528" y="1412776"/>
          <a:ext cx="8568952" cy="4968550"/>
        </p:xfrm>
        <a:graphic>
          <a:graphicData uri="http://schemas.openxmlformats.org/drawingml/2006/table">
            <a:tbl>
              <a:tblPr firstRow="1" bandRow="1">
                <a:tableStyleId>{5C22544A-7EE6-4342-B048-85BDC9FD1C3A}</a:tableStyleId>
              </a:tblPr>
              <a:tblGrid>
                <a:gridCol w="2142238"/>
                <a:gridCol w="2142238"/>
                <a:gridCol w="2142238"/>
                <a:gridCol w="2142238"/>
              </a:tblGrid>
              <a:tr h="993710">
                <a:tc>
                  <a:txBody>
                    <a:bodyPr/>
                    <a:lstStyle/>
                    <a:p>
                      <a:r>
                        <a:rPr lang="el-GR" dirty="0" smtClean="0"/>
                        <a:t>Άρθρωση ή περιοχή</a:t>
                      </a:r>
                      <a:endParaRPr lang="el-GR" dirty="0"/>
                    </a:p>
                  </a:txBody>
                  <a:tcPr marL="82296" marR="82296"/>
                </a:tc>
                <a:tc>
                  <a:txBody>
                    <a:bodyPr/>
                    <a:lstStyle/>
                    <a:p>
                      <a:r>
                        <a:rPr lang="el-GR" dirty="0" smtClean="0"/>
                        <a:t>Κάμψη και έκταση</a:t>
                      </a:r>
                    </a:p>
                    <a:p>
                      <a:r>
                        <a:rPr lang="el-GR" dirty="0" smtClean="0"/>
                        <a:t>(οβελιαίο επίπεδο)</a:t>
                      </a:r>
                      <a:endParaRPr lang="el-GR" dirty="0"/>
                    </a:p>
                  </a:txBody>
                  <a:tcPr marL="82296" marR="82296"/>
                </a:tc>
                <a:tc>
                  <a:txBody>
                    <a:bodyPr/>
                    <a:lstStyle/>
                    <a:p>
                      <a:r>
                        <a:rPr lang="el-GR" dirty="0" smtClean="0"/>
                        <a:t>Αξονική στροφή</a:t>
                      </a:r>
                    </a:p>
                    <a:p>
                      <a:r>
                        <a:rPr lang="el-GR" dirty="0" smtClean="0"/>
                        <a:t>(εγκάρσιο επίπεδο)</a:t>
                      </a:r>
                      <a:endParaRPr lang="el-GR" dirty="0"/>
                    </a:p>
                  </a:txBody>
                  <a:tcPr marL="82296" marR="82296"/>
                </a:tc>
                <a:tc>
                  <a:txBody>
                    <a:bodyPr/>
                    <a:lstStyle/>
                    <a:p>
                      <a:r>
                        <a:rPr lang="el-GR" dirty="0" smtClean="0"/>
                        <a:t>Πλάγια κάμψη</a:t>
                      </a:r>
                    </a:p>
                    <a:p>
                      <a:r>
                        <a:rPr lang="el-GR" dirty="0" smtClean="0"/>
                        <a:t>(μετωπιαίο επίπεδο)</a:t>
                      </a:r>
                      <a:endParaRPr lang="el-GR" dirty="0"/>
                    </a:p>
                  </a:txBody>
                  <a:tcPr marL="82296" marR="82296"/>
                </a:tc>
              </a:tr>
              <a:tr h="993710">
                <a:tc>
                  <a:txBody>
                    <a:bodyPr/>
                    <a:lstStyle/>
                    <a:p>
                      <a:r>
                        <a:rPr lang="el-GR" dirty="0" err="1" smtClean="0"/>
                        <a:t>Ατλαντο</a:t>
                      </a:r>
                      <a:r>
                        <a:rPr lang="el-GR" dirty="0" smtClean="0"/>
                        <a:t>-ινιακή άρθρωση </a:t>
                      </a:r>
                      <a:endParaRPr lang="el-GR" dirty="0"/>
                    </a:p>
                  </a:txBody>
                  <a:tcPr marL="82296" marR="82296"/>
                </a:tc>
                <a:tc>
                  <a:txBody>
                    <a:bodyPr/>
                    <a:lstStyle/>
                    <a:p>
                      <a:r>
                        <a:rPr lang="el-GR" dirty="0" smtClean="0"/>
                        <a:t>Κάμψη:</a:t>
                      </a:r>
                      <a:r>
                        <a:rPr lang="el-GR" baseline="0" dirty="0" smtClean="0"/>
                        <a:t> 5</a:t>
                      </a:r>
                      <a:r>
                        <a:rPr lang="el-GR" baseline="30000" dirty="0" smtClean="0"/>
                        <a:t>ο</a:t>
                      </a:r>
                      <a:endParaRPr lang="el-GR" baseline="0" dirty="0" smtClean="0"/>
                    </a:p>
                    <a:p>
                      <a:r>
                        <a:rPr lang="el-GR" baseline="0" dirty="0" smtClean="0"/>
                        <a:t>Έκταση: 10</a:t>
                      </a:r>
                      <a:r>
                        <a:rPr lang="el-GR" baseline="30000" dirty="0" smtClean="0"/>
                        <a:t>ο</a:t>
                      </a:r>
                      <a:endParaRPr lang="el-GR" baseline="0" dirty="0" smtClean="0"/>
                    </a:p>
                    <a:p>
                      <a:r>
                        <a:rPr lang="el-GR" baseline="0" dirty="0" smtClean="0"/>
                        <a:t>Σύνολο: 15</a:t>
                      </a:r>
                      <a:r>
                        <a:rPr lang="el-GR" baseline="30000" dirty="0" smtClean="0"/>
                        <a:t>ο</a:t>
                      </a:r>
                      <a:r>
                        <a:rPr lang="el-GR" baseline="0" dirty="0" smtClean="0"/>
                        <a:t> </a:t>
                      </a:r>
                      <a:endParaRPr lang="el-GR" dirty="0"/>
                    </a:p>
                  </a:txBody>
                  <a:tcPr marL="82296" marR="82296"/>
                </a:tc>
                <a:tc>
                  <a:txBody>
                    <a:bodyPr/>
                    <a:lstStyle/>
                    <a:p>
                      <a:r>
                        <a:rPr lang="el-GR" dirty="0" smtClean="0"/>
                        <a:t>Ελάχιστη</a:t>
                      </a:r>
                      <a:endParaRPr lang="el-GR" dirty="0"/>
                    </a:p>
                  </a:txBody>
                  <a:tcPr marL="82296" marR="82296"/>
                </a:tc>
                <a:tc>
                  <a:txBody>
                    <a:bodyPr/>
                    <a:lstStyle/>
                    <a:p>
                      <a:r>
                        <a:rPr lang="el-GR" dirty="0" smtClean="0"/>
                        <a:t>~ 5</a:t>
                      </a:r>
                      <a:r>
                        <a:rPr lang="el-GR" baseline="30000" dirty="0" smtClean="0"/>
                        <a:t>ο</a:t>
                      </a:r>
                      <a:r>
                        <a:rPr lang="el-GR" dirty="0" smtClean="0"/>
                        <a:t> </a:t>
                      </a:r>
                      <a:endParaRPr lang="el-GR" dirty="0"/>
                    </a:p>
                  </a:txBody>
                  <a:tcPr marL="82296" marR="82296"/>
                </a:tc>
              </a:tr>
              <a:tr h="993710">
                <a:tc>
                  <a:txBody>
                    <a:bodyPr/>
                    <a:lstStyle/>
                    <a:p>
                      <a:r>
                        <a:rPr lang="el-GR" dirty="0" err="1" smtClean="0"/>
                        <a:t>Ατλαντο</a:t>
                      </a:r>
                      <a:r>
                        <a:rPr lang="el-GR" dirty="0" smtClean="0"/>
                        <a:t>-αξονική άρθρωση</a:t>
                      </a:r>
                      <a:endParaRPr lang="el-GR" dirty="0"/>
                    </a:p>
                  </a:txBody>
                  <a:tcPr marL="82296" marR="82296"/>
                </a:tc>
                <a:tc>
                  <a:txBody>
                    <a:bodyPr/>
                    <a:lstStyle/>
                    <a:p>
                      <a:r>
                        <a:rPr lang="el-GR" dirty="0" smtClean="0"/>
                        <a:t>Κάμψη:</a:t>
                      </a:r>
                      <a:r>
                        <a:rPr lang="el-GR" baseline="0" dirty="0" smtClean="0"/>
                        <a:t> 5</a:t>
                      </a:r>
                      <a:r>
                        <a:rPr lang="el-GR" baseline="30000" dirty="0" smtClean="0"/>
                        <a:t>ο</a:t>
                      </a:r>
                      <a:endParaRPr lang="el-GR" baseline="0" dirty="0" smtClean="0"/>
                    </a:p>
                    <a:p>
                      <a:r>
                        <a:rPr lang="el-GR" baseline="0" dirty="0" smtClean="0"/>
                        <a:t>Έκταση: 10</a:t>
                      </a:r>
                      <a:r>
                        <a:rPr lang="el-GR" baseline="30000" dirty="0" smtClean="0"/>
                        <a:t>ο</a:t>
                      </a:r>
                      <a:endParaRPr lang="el-GR" baseline="0" dirty="0" smtClean="0"/>
                    </a:p>
                    <a:p>
                      <a:r>
                        <a:rPr lang="el-GR" baseline="0" dirty="0" smtClean="0"/>
                        <a:t>Σύνολο: 15</a:t>
                      </a:r>
                      <a:r>
                        <a:rPr lang="el-GR" baseline="30000" dirty="0" smtClean="0"/>
                        <a:t>ο</a:t>
                      </a:r>
                      <a:r>
                        <a:rPr lang="el-GR" baseline="0" dirty="0" smtClean="0"/>
                        <a:t> </a:t>
                      </a:r>
                      <a:endParaRPr lang="el-GR" dirty="0" smtClean="0"/>
                    </a:p>
                  </a:txBody>
                  <a:tcPr marL="82296" marR="82296"/>
                </a:tc>
                <a:tc>
                  <a:txBody>
                    <a:bodyPr/>
                    <a:lstStyle/>
                    <a:p>
                      <a:r>
                        <a:rPr lang="el-GR" dirty="0" smtClean="0"/>
                        <a:t>35</a:t>
                      </a:r>
                      <a:r>
                        <a:rPr lang="el-GR" baseline="30000" dirty="0" smtClean="0"/>
                        <a:t>ο</a:t>
                      </a:r>
                      <a:r>
                        <a:rPr lang="el-GR" dirty="0" smtClean="0"/>
                        <a:t> – 40</a:t>
                      </a:r>
                      <a:r>
                        <a:rPr lang="el-GR" baseline="30000" dirty="0" smtClean="0"/>
                        <a:t>ο</a:t>
                      </a:r>
                      <a:r>
                        <a:rPr lang="el-GR" dirty="0" smtClean="0"/>
                        <a:t> </a:t>
                      </a:r>
                      <a:endParaRPr lang="el-GR" dirty="0"/>
                    </a:p>
                  </a:txBody>
                  <a:tcPr marL="82296" marR="82296"/>
                </a:tc>
                <a:tc>
                  <a:txBody>
                    <a:bodyPr/>
                    <a:lstStyle/>
                    <a:p>
                      <a:r>
                        <a:rPr lang="el-GR" dirty="0" smtClean="0"/>
                        <a:t>Ελάχιστη </a:t>
                      </a:r>
                      <a:endParaRPr lang="el-GR" dirty="0"/>
                    </a:p>
                  </a:txBody>
                  <a:tcPr marL="82296" marR="82296"/>
                </a:tc>
              </a:tr>
              <a:tr h="993710">
                <a:tc>
                  <a:txBody>
                    <a:bodyPr/>
                    <a:lstStyle/>
                    <a:p>
                      <a:r>
                        <a:rPr lang="el-GR" dirty="0" smtClean="0"/>
                        <a:t>Αρθρώσεις</a:t>
                      </a:r>
                      <a:r>
                        <a:rPr lang="el-GR" baseline="0" dirty="0" smtClean="0"/>
                        <a:t> Α2 – Α7</a:t>
                      </a:r>
                      <a:endParaRPr lang="el-GR" dirty="0"/>
                    </a:p>
                  </a:txBody>
                  <a:tcPr marL="82296" marR="82296"/>
                </a:tc>
                <a:tc>
                  <a:txBody>
                    <a:bodyPr/>
                    <a:lstStyle/>
                    <a:p>
                      <a:r>
                        <a:rPr lang="el-GR" dirty="0" smtClean="0"/>
                        <a:t>Κάμψη:</a:t>
                      </a:r>
                      <a:r>
                        <a:rPr lang="el-GR" baseline="0" dirty="0" smtClean="0"/>
                        <a:t> 35</a:t>
                      </a:r>
                      <a:r>
                        <a:rPr lang="el-GR" baseline="30000" dirty="0" smtClean="0"/>
                        <a:t>ο </a:t>
                      </a:r>
                      <a:r>
                        <a:rPr lang="el-GR" baseline="0" dirty="0" smtClean="0"/>
                        <a:t>- 40</a:t>
                      </a:r>
                      <a:r>
                        <a:rPr lang="el-GR" baseline="30000" dirty="0" smtClean="0"/>
                        <a:t>ο</a:t>
                      </a:r>
                      <a:r>
                        <a:rPr lang="el-GR" baseline="0" dirty="0" smtClean="0"/>
                        <a:t> </a:t>
                      </a:r>
                    </a:p>
                    <a:p>
                      <a:r>
                        <a:rPr lang="el-GR" baseline="0" dirty="0" smtClean="0"/>
                        <a:t>Έκταση: 55</a:t>
                      </a:r>
                      <a:r>
                        <a:rPr lang="el-GR" baseline="30000" dirty="0" smtClean="0"/>
                        <a:t>ο </a:t>
                      </a:r>
                      <a:r>
                        <a:rPr lang="el-GR" baseline="0" dirty="0" smtClean="0"/>
                        <a:t>- 60</a:t>
                      </a:r>
                      <a:r>
                        <a:rPr lang="el-GR" baseline="30000" dirty="0" smtClean="0"/>
                        <a:t>ο</a:t>
                      </a:r>
                      <a:r>
                        <a:rPr lang="el-GR" baseline="0" dirty="0" smtClean="0"/>
                        <a:t> </a:t>
                      </a:r>
                    </a:p>
                    <a:p>
                      <a:r>
                        <a:rPr lang="el-GR" baseline="0" dirty="0" smtClean="0"/>
                        <a:t>Σύνολο: 90</a:t>
                      </a:r>
                      <a:r>
                        <a:rPr lang="el-GR" baseline="30000" dirty="0" smtClean="0"/>
                        <a:t>ο </a:t>
                      </a:r>
                      <a:r>
                        <a:rPr lang="el-GR" baseline="0" dirty="0" smtClean="0"/>
                        <a:t>- 100</a:t>
                      </a:r>
                      <a:r>
                        <a:rPr lang="el-GR" baseline="30000" dirty="0" smtClean="0"/>
                        <a:t>ο</a:t>
                      </a:r>
                      <a:r>
                        <a:rPr lang="el-GR" baseline="0" dirty="0" smtClean="0"/>
                        <a:t>  </a:t>
                      </a:r>
                      <a:endParaRPr lang="el-GR" dirty="0" smtClean="0"/>
                    </a:p>
                  </a:txBody>
                  <a:tcPr marL="82296" marR="82296"/>
                </a:tc>
                <a:tc>
                  <a:txBody>
                    <a:bodyPr/>
                    <a:lstStyle/>
                    <a:p>
                      <a:r>
                        <a:rPr lang="el-GR" dirty="0" smtClean="0"/>
                        <a:t>30</a:t>
                      </a:r>
                      <a:r>
                        <a:rPr lang="el-GR" baseline="30000" dirty="0" smtClean="0"/>
                        <a:t>ο</a:t>
                      </a:r>
                      <a:r>
                        <a:rPr lang="el-GR" dirty="0" smtClean="0"/>
                        <a:t> – 35</a:t>
                      </a:r>
                      <a:r>
                        <a:rPr lang="el-GR" baseline="30000" dirty="0" smtClean="0"/>
                        <a:t>ο</a:t>
                      </a:r>
                      <a:endParaRPr lang="el-GR" dirty="0"/>
                    </a:p>
                  </a:txBody>
                  <a:tcPr marL="82296" marR="82296"/>
                </a:tc>
                <a:tc>
                  <a:txBody>
                    <a:bodyPr/>
                    <a:lstStyle/>
                    <a:p>
                      <a:r>
                        <a:rPr lang="el-GR" dirty="0" smtClean="0"/>
                        <a:t>30</a:t>
                      </a:r>
                      <a:r>
                        <a:rPr lang="el-GR" baseline="30000" dirty="0" smtClean="0"/>
                        <a:t>ο</a:t>
                      </a:r>
                      <a:r>
                        <a:rPr lang="el-GR" dirty="0" smtClean="0"/>
                        <a:t> – 35</a:t>
                      </a:r>
                      <a:r>
                        <a:rPr lang="el-GR" baseline="30000" dirty="0" smtClean="0"/>
                        <a:t>ο</a:t>
                      </a:r>
                      <a:r>
                        <a:rPr lang="el-GR" dirty="0" smtClean="0"/>
                        <a:t> </a:t>
                      </a:r>
                      <a:endParaRPr lang="el-GR" dirty="0"/>
                    </a:p>
                  </a:txBody>
                  <a:tcPr marL="82296" marR="82296"/>
                </a:tc>
              </a:tr>
              <a:tr h="993710">
                <a:tc>
                  <a:txBody>
                    <a:bodyPr/>
                    <a:lstStyle/>
                    <a:p>
                      <a:r>
                        <a:rPr lang="el-GR" dirty="0" smtClean="0"/>
                        <a:t>Συνολική κίνηση ΑΜ</a:t>
                      </a:r>
                      <a:endParaRPr lang="el-GR" dirty="0"/>
                    </a:p>
                  </a:txBody>
                  <a:tcPr marL="82296" marR="82296"/>
                </a:tc>
                <a:tc>
                  <a:txBody>
                    <a:bodyPr/>
                    <a:lstStyle/>
                    <a:p>
                      <a:r>
                        <a:rPr lang="el-GR" dirty="0" smtClean="0"/>
                        <a:t>Κάμψη:</a:t>
                      </a:r>
                      <a:r>
                        <a:rPr lang="el-GR" baseline="0" dirty="0" smtClean="0"/>
                        <a:t> 45</a:t>
                      </a:r>
                      <a:r>
                        <a:rPr lang="el-GR" baseline="30000" dirty="0" smtClean="0"/>
                        <a:t>ο </a:t>
                      </a:r>
                      <a:r>
                        <a:rPr lang="el-GR" baseline="0" dirty="0" smtClean="0"/>
                        <a:t>- 50</a:t>
                      </a:r>
                      <a:r>
                        <a:rPr lang="el-GR" baseline="30000" dirty="0" smtClean="0"/>
                        <a:t>ο</a:t>
                      </a:r>
                      <a:r>
                        <a:rPr lang="el-GR" baseline="0" dirty="0" smtClean="0"/>
                        <a:t> </a:t>
                      </a:r>
                    </a:p>
                    <a:p>
                      <a:r>
                        <a:rPr lang="el-GR" baseline="0" dirty="0" smtClean="0"/>
                        <a:t>Έκταση: 75</a:t>
                      </a:r>
                      <a:r>
                        <a:rPr lang="el-GR" baseline="30000" dirty="0" smtClean="0"/>
                        <a:t>ο </a:t>
                      </a:r>
                      <a:r>
                        <a:rPr lang="el-GR" baseline="0" dirty="0" smtClean="0"/>
                        <a:t>- 80</a:t>
                      </a:r>
                      <a:r>
                        <a:rPr lang="el-GR" baseline="30000" dirty="0" smtClean="0"/>
                        <a:t>ο</a:t>
                      </a:r>
                      <a:r>
                        <a:rPr lang="el-GR" baseline="0" dirty="0" smtClean="0"/>
                        <a:t> </a:t>
                      </a:r>
                    </a:p>
                    <a:p>
                      <a:r>
                        <a:rPr lang="el-GR" baseline="0" dirty="0" smtClean="0"/>
                        <a:t>Σύνολο: 120</a:t>
                      </a:r>
                      <a:r>
                        <a:rPr lang="el-GR" baseline="30000" dirty="0" smtClean="0"/>
                        <a:t>ο </a:t>
                      </a:r>
                      <a:r>
                        <a:rPr lang="el-GR" baseline="0" dirty="0" smtClean="0"/>
                        <a:t>- 130</a:t>
                      </a:r>
                      <a:r>
                        <a:rPr lang="el-GR" baseline="30000" dirty="0" smtClean="0"/>
                        <a:t>ο</a:t>
                      </a:r>
                      <a:r>
                        <a:rPr lang="el-GR" baseline="0" dirty="0" smtClean="0"/>
                        <a:t>  </a:t>
                      </a:r>
                      <a:endParaRPr lang="el-GR" dirty="0" smtClean="0"/>
                    </a:p>
                  </a:txBody>
                  <a:tcPr marL="82296" marR="82296"/>
                </a:tc>
                <a:tc>
                  <a:txBody>
                    <a:bodyPr/>
                    <a:lstStyle/>
                    <a:p>
                      <a:r>
                        <a:rPr lang="el-GR" dirty="0" smtClean="0"/>
                        <a:t>65</a:t>
                      </a:r>
                      <a:r>
                        <a:rPr lang="el-GR" baseline="30000" dirty="0" smtClean="0"/>
                        <a:t>ο</a:t>
                      </a:r>
                      <a:r>
                        <a:rPr lang="el-GR" baseline="0" dirty="0" smtClean="0"/>
                        <a:t> – 75</a:t>
                      </a:r>
                      <a:r>
                        <a:rPr lang="el-GR" baseline="30000" dirty="0" smtClean="0"/>
                        <a:t>ο</a:t>
                      </a:r>
                      <a:endParaRPr lang="el-GR" dirty="0"/>
                    </a:p>
                  </a:txBody>
                  <a:tcPr marL="82296" marR="82296"/>
                </a:tc>
                <a:tc>
                  <a:txBody>
                    <a:bodyPr/>
                    <a:lstStyle/>
                    <a:p>
                      <a:r>
                        <a:rPr lang="el-GR" dirty="0" smtClean="0"/>
                        <a:t>35</a:t>
                      </a:r>
                      <a:r>
                        <a:rPr lang="el-GR" baseline="30000" dirty="0" smtClean="0"/>
                        <a:t>ο</a:t>
                      </a:r>
                      <a:r>
                        <a:rPr lang="el-GR" dirty="0" smtClean="0"/>
                        <a:t> – 40</a:t>
                      </a:r>
                      <a:r>
                        <a:rPr lang="el-GR" baseline="30000" dirty="0" smtClean="0"/>
                        <a:t>ο</a:t>
                      </a:r>
                      <a:r>
                        <a:rPr lang="el-GR" dirty="0" smtClean="0"/>
                        <a:t> </a:t>
                      </a:r>
                      <a:endParaRPr lang="el-GR" dirty="0"/>
                    </a:p>
                  </a:txBody>
                  <a:tcPr marL="82296" marR="82296"/>
                </a:tc>
              </a:tr>
            </a:tbl>
          </a:graphicData>
        </a:graphic>
      </p:graphicFrame>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7</a:t>
            </a:fld>
            <a:endParaRPr lang="el-GR"/>
          </a:p>
        </p:txBody>
      </p:sp>
    </p:spTree>
    <p:extLst>
      <p:ext uri="{BB962C8B-B14F-4D97-AF65-F5344CB8AC3E}">
        <p14:creationId xmlns:p14="http://schemas.microsoft.com/office/powerpoint/2010/main" val="168261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Οστεοκινηματική ΑΜ – Έκταση</a:t>
            </a:r>
            <a:endParaRPr lang="el-GR" dirty="0"/>
          </a:p>
        </p:txBody>
      </p:sp>
      <p:sp>
        <p:nvSpPr>
          <p:cNvPr id="5" name="Content Placeholder 4"/>
          <p:cNvSpPr>
            <a:spLocks noGrp="1"/>
          </p:cNvSpPr>
          <p:nvPr>
            <p:ph sz="half" idx="4294967295"/>
          </p:nvPr>
        </p:nvSpPr>
        <p:spPr>
          <a:xfrm>
            <a:off x="539552" y="1196752"/>
            <a:ext cx="8064896" cy="5400600"/>
          </a:xfrm>
        </p:spPr>
        <p:txBody>
          <a:bodyPr>
            <a:normAutofit/>
          </a:bodyPr>
          <a:lstStyle/>
          <a:p>
            <a:pPr>
              <a:lnSpc>
                <a:spcPct val="110000"/>
              </a:lnSpc>
              <a:spcBef>
                <a:spcPts val="1200"/>
              </a:spcBef>
            </a:pPr>
            <a:r>
              <a:rPr lang="el-GR" sz="2200" dirty="0" smtClean="0"/>
              <a:t>Από την μέση θέση 30</a:t>
            </a:r>
            <a:r>
              <a:rPr lang="el-GR" sz="2200" baseline="30000" dirty="0" smtClean="0"/>
              <a:t>ο</a:t>
            </a:r>
            <a:r>
              <a:rPr lang="el-GR" sz="2200" dirty="0" smtClean="0"/>
              <a:t> – 35</a:t>
            </a:r>
            <a:r>
              <a:rPr lang="el-GR" sz="2200" baseline="30000" dirty="0" smtClean="0"/>
              <a:t>ο</a:t>
            </a:r>
            <a:r>
              <a:rPr lang="el-GR" sz="2200" dirty="0" smtClean="0"/>
              <a:t> έκτασης (χαλαρή θέση αυχενικού κυρτώματος), το κεφάλι και ο αυχένας εκτείνεται επιπλέον κατά 75</a:t>
            </a:r>
            <a:r>
              <a:rPr lang="el-GR" sz="2200" baseline="30000" dirty="0" smtClean="0"/>
              <a:t>ο</a:t>
            </a:r>
            <a:r>
              <a:rPr lang="el-GR" sz="2200" dirty="0" smtClean="0"/>
              <a:t> -80</a:t>
            </a:r>
            <a:r>
              <a:rPr lang="el-GR" sz="2200" baseline="30000" dirty="0" smtClean="0"/>
              <a:t>ο</a:t>
            </a:r>
            <a:r>
              <a:rPr lang="el-GR" sz="2200" dirty="0" smtClean="0"/>
              <a:t>.</a:t>
            </a:r>
          </a:p>
          <a:p>
            <a:pPr>
              <a:lnSpc>
                <a:spcPct val="110000"/>
              </a:lnSpc>
              <a:spcBef>
                <a:spcPts val="1200"/>
              </a:spcBef>
            </a:pPr>
            <a:r>
              <a:rPr lang="el-GR" sz="2200" dirty="0" smtClean="0"/>
              <a:t>Η έκταση περιορίζεται από:</a:t>
            </a:r>
          </a:p>
          <a:p>
            <a:pPr lvl="1">
              <a:lnSpc>
                <a:spcPct val="110000"/>
              </a:lnSpc>
              <a:spcBef>
                <a:spcPts val="1200"/>
              </a:spcBef>
              <a:buFont typeface="Courier New" panose="02070309020205020404" pitchFamily="49" charset="0"/>
              <a:buChar char="o"/>
            </a:pPr>
            <a:r>
              <a:rPr lang="el-GR" sz="2200" dirty="0" smtClean="0"/>
              <a:t>ΖΑ αρθρώσεις.</a:t>
            </a:r>
          </a:p>
          <a:p>
            <a:pPr lvl="1">
              <a:lnSpc>
                <a:spcPct val="110000"/>
              </a:lnSpc>
              <a:spcBef>
                <a:spcPts val="1200"/>
              </a:spcBef>
              <a:buFont typeface="Courier New" panose="02070309020205020404" pitchFamily="49" charset="0"/>
              <a:buChar char="o"/>
            </a:pPr>
            <a:r>
              <a:rPr lang="el-GR" sz="2200" dirty="0" smtClean="0"/>
              <a:t>Οισοφάγο και τραχεία.</a:t>
            </a:r>
          </a:p>
          <a:p>
            <a:pPr lvl="1">
              <a:lnSpc>
                <a:spcPct val="110000"/>
              </a:lnSpc>
              <a:spcBef>
                <a:spcPts val="1200"/>
              </a:spcBef>
              <a:buFont typeface="Courier New" panose="02070309020205020404" pitchFamily="49" charset="0"/>
              <a:buChar char="o"/>
            </a:pPr>
            <a:r>
              <a:rPr lang="el-GR" sz="2200" dirty="0" smtClean="0"/>
              <a:t>Πρόσθιο ινώδη δακτύλιο.</a:t>
            </a:r>
          </a:p>
          <a:p>
            <a:pPr lvl="1">
              <a:lnSpc>
                <a:spcPct val="110000"/>
              </a:lnSpc>
              <a:spcBef>
                <a:spcPts val="1200"/>
              </a:spcBef>
              <a:buFont typeface="Courier New" panose="02070309020205020404" pitchFamily="49" charset="0"/>
              <a:buChar char="o"/>
            </a:pPr>
            <a:r>
              <a:rPr lang="el-GR" sz="2200" dirty="0" smtClean="0"/>
              <a:t>Πρόσθιο επιμήκη σύνδεσμο.</a:t>
            </a:r>
          </a:p>
          <a:p>
            <a:pPr lvl="1">
              <a:lnSpc>
                <a:spcPct val="110000"/>
              </a:lnSpc>
              <a:spcBef>
                <a:spcPts val="1200"/>
              </a:spcBef>
              <a:buFont typeface="Courier New" panose="02070309020205020404" pitchFamily="49" charset="0"/>
              <a:buChar char="o"/>
            </a:pPr>
            <a:r>
              <a:rPr lang="el-GR" sz="2200" dirty="0" smtClean="0"/>
              <a:t>Πρόσθιοι μύες της ΑΜ.</a:t>
            </a: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spTree>
    <p:extLst>
      <p:ext uri="{BB962C8B-B14F-4D97-AF65-F5344CB8AC3E}">
        <p14:creationId xmlns:p14="http://schemas.microsoft.com/office/powerpoint/2010/main" val="407227562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268863a85ded487f47f3bbfda933224d483ea29"/>
</p:tagLst>
</file>

<file path=ppt/theme/theme1.xml><?xml version="1.0" encoding="utf-8"?>
<a:theme xmlns:a="http://schemas.openxmlformats.org/drawingml/2006/main" name="template">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C_template_updated">
  <a:themeElements>
    <a:clrScheme name="Custom 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C_template_updated">
  <a:themeElements>
    <a:clrScheme name="Προσαρμοσμένο 1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599</TotalTime>
  <Words>3762</Words>
  <Application>Microsoft Office PowerPoint</Application>
  <PresentationFormat>Προβολή στην οθόνη (4:3)</PresentationFormat>
  <Paragraphs>396</Paragraphs>
  <Slides>59</Slides>
  <Notes>14</Notes>
  <HiddenSlides>0</HiddenSlides>
  <MMClips>0</MMClips>
  <ScaleCrop>false</ScaleCrop>
  <HeadingPairs>
    <vt:vector size="4" baseType="variant">
      <vt:variant>
        <vt:lpstr>Θέμα</vt:lpstr>
      </vt:variant>
      <vt:variant>
        <vt:i4>3</vt:i4>
      </vt:variant>
      <vt:variant>
        <vt:lpstr>Τίτλοι διαφανειών</vt:lpstr>
      </vt:variant>
      <vt:variant>
        <vt:i4>59</vt:i4>
      </vt:variant>
    </vt:vector>
  </HeadingPairs>
  <TitlesOfParts>
    <vt:vector size="62" baseType="lpstr">
      <vt:lpstr>template</vt:lpstr>
      <vt:lpstr>1_OC_template_updated</vt:lpstr>
      <vt:lpstr>OC_template_updated</vt:lpstr>
      <vt:lpstr>Κινησιολογία ΙI (Θ)</vt:lpstr>
      <vt:lpstr>Κινήσεις ΣΣ 1/2</vt:lpstr>
      <vt:lpstr>Κινήσεις ΣΣ 2/2</vt:lpstr>
      <vt:lpstr>Συζευγμένες κινήσεις 1/3</vt:lpstr>
      <vt:lpstr>Συζευγμένες κινήσεις 2/3</vt:lpstr>
      <vt:lpstr>Συζευγμένες κινήσεις 3/3</vt:lpstr>
      <vt:lpstr>Κινηματική αυχενικής μοίρας ΣΣ</vt:lpstr>
      <vt:lpstr>Η κατά προσέγγιση τιμές τροχιάς κίνησης αυχενικής μοίρας ΣΣ στα τρία επίπεδα</vt:lpstr>
      <vt:lpstr>Οστεοκινηματική ΑΜ – Έκταση</vt:lpstr>
      <vt:lpstr>Οστεοκινηματική ΑΜ – Κάμψη</vt:lpstr>
      <vt:lpstr>Οστεοκινηματική ΑΜ 1/3 </vt:lpstr>
      <vt:lpstr>Οστεοκινηματική ΑΜ 2/3 </vt:lpstr>
      <vt:lpstr>Οστεοκινηματική ΑΜ 3/3 </vt:lpstr>
      <vt:lpstr>Σύζευξη μεταξύ στροφής και πλάγιας κάμψης της ΑΜΣΣ</vt:lpstr>
      <vt:lpstr>Θωρακική μοίρα – Ανατομική αρθρώσεων 1/3</vt:lpstr>
      <vt:lpstr>Θωρακική μοίρα – Ανατομική αρθρώσεων 2/3</vt:lpstr>
      <vt:lpstr>Θωρακική μοίρα – Ανατομική αρθρώσεων 3/3</vt:lpstr>
      <vt:lpstr>Οστεοκινηματική ΘΜΣΣ 1/4</vt:lpstr>
      <vt:lpstr>Οστεοκινηματική ΘΜΣΣ 2/4</vt:lpstr>
      <vt:lpstr>Οστεοκινηματική ΘΜΣΣ 3/4</vt:lpstr>
      <vt:lpstr>Οστεοκινηματική ΘΜΣΣ 4/4</vt:lpstr>
      <vt:lpstr>Οστεοκινηματική ΟΜΣΣ 1/5</vt:lpstr>
      <vt:lpstr>Οστεοκινηματική ΟΜΣΣ 2/5</vt:lpstr>
      <vt:lpstr>Οστεοκινηματική ΟΜΣΣ 3/5</vt:lpstr>
      <vt:lpstr>Οστεοκινηματική ΟΜΣΣ 4/5</vt:lpstr>
      <vt:lpstr>Οστεοκινηματική ΟΜΣΣ 5/5</vt:lpstr>
      <vt:lpstr>Οσφυο-πυελικός ρυθμός 1/4</vt:lpstr>
      <vt:lpstr>Οσφυο-πυελικός ρυθμός 2/4</vt:lpstr>
      <vt:lpstr>Οσφυο-πυελικός ρυθμός 3/4</vt:lpstr>
      <vt:lpstr>Οσφυο-πυελικός ρυθμός 4/4</vt:lpstr>
      <vt:lpstr>Τροχιές κίνησης των σπονδύλων</vt:lpstr>
      <vt:lpstr>Σκελετός της πυέλου 1/2</vt:lpstr>
      <vt:lpstr>Σκελετός της πυέλου 2/2</vt:lpstr>
      <vt:lpstr>Ιερολαγόνιες αρθρώσεις 1/2</vt:lpstr>
      <vt:lpstr>Ιερολαγόνιες αρθρώσεις 2/2</vt:lpstr>
      <vt:lpstr>Σταθερότητα ΙΛ αρθρώσεων 1/2</vt:lpstr>
      <vt:lpstr>Σταθερότητα ΙΛ αρθρώσεων - Περιτονία</vt:lpstr>
      <vt:lpstr>Θωρακο-οσφυϊκή περιτονία</vt:lpstr>
      <vt:lpstr>Κινηματική ΙΛ αρθρώσεων 1/3</vt:lpstr>
      <vt:lpstr>Κινηματική ΙΛ αρθρώσεων 2/3</vt:lpstr>
      <vt:lpstr>Κινηματική ΙΛ αρθρώσεων 3/3</vt:lpstr>
      <vt:lpstr>Μηχανισμός μείωσης του stress 1/2</vt:lpstr>
      <vt:lpstr>Μηχανισμός μείωσης του stress 2/2</vt:lpstr>
      <vt:lpstr>Μηχανισμός σταθερότητας</vt:lpstr>
      <vt:lpstr>Ροπές νεύσης του ιερού – Βαρύτητα 1/2    </vt:lpstr>
      <vt:lpstr>Ροπές νεύσης του ιερού – Βαρύτητα 2/2 </vt:lpstr>
      <vt:lpstr>Ροπές νεύσης του ιερού – Σύνδεσμοι</vt:lpstr>
      <vt:lpstr>Ροπές σταθεροποίησης ιερού – Μύες 1/4</vt:lpstr>
      <vt:lpstr>Ροπές σταθεροποίησης ιερού – Μύες 2/4</vt:lpstr>
      <vt:lpstr>Ροπές σταθεροποίησης ιερού – Μύες 3/4</vt:lpstr>
      <vt:lpstr>Ροπές σταθεροποίησης ιερού – Μύες 4/4</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Σημείωμα Χρήσης Έργων Τρίτων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Κινησιολογία ΙI (Θ)</dc:title>
  <dc:creator>fkaram2</dc:creator>
  <cp:lastModifiedBy>fkaram2</cp:lastModifiedBy>
  <cp:revision>38</cp:revision>
  <dcterms:created xsi:type="dcterms:W3CDTF">2015-04-21T13:32:53Z</dcterms:created>
  <dcterms:modified xsi:type="dcterms:W3CDTF">2015-10-15T13:23:48Z</dcterms:modified>
</cp:coreProperties>
</file>