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80"/>
  </p:notesMasterIdLst>
  <p:sldIdLst>
    <p:sldId id="409" r:id="rId4"/>
    <p:sldId id="257" r:id="rId5"/>
    <p:sldId id="259" r:id="rId6"/>
    <p:sldId id="258" r:id="rId7"/>
    <p:sldId id="417" r:id="rId8"/>
    <p:sldId id="261" r:id="rId9"/>
    <p:sldId id="262" r:id="rId10"/>
    <p:sldId id="263" r:id="rId11"/>
    <p:sldId id="266" r:id="rId12"/>
    <p:sldId id="267" r:id="rId13"/>
    <p:sldId id="268" r:id="rId14"/>
    <p:sldId id="356" r:id="rId15"/>
    <p:sldId id="269" r:id="rId16"/>
    <p:sldId id="351" r:id="rId17"/>
    <p:sldId id="404" r:id="rId18"/>
    <p:sldId id="405" r:id="rId19"/>
    <p:sldId id="270" r:id="rId20"/>
    <p:sldId id="271" r:id="rId21"/>
    <p:sldId id="272" r:id="rId22"/>
    <p:sldId id="273" r:id="rId23"/>
    <p:sldId id="274" r:id="rId24"/>
    <p:sldId id="275" r:id="rId25"/>
    <p:sldId id="357" r:id="rId26"/>
    <p:sldId id="276" r:id="rId27"/>
    <p:sldId id="277" r:id="rId28"/>
    <p:sldId id="355" r:id="rId29"/>
    <p:sldId id="278" r:id="rId30"/>
    <p:sldId id="279" r:id="rId31"/>
    <p:sldId id="280" r:id="rId32"/>
    <p:sldId id="352" r:id="rId33"/>
    <p:sldId id="282" r:id="rId34"/>
    <p:sldId id="284" r:id="rId35"/>
    <p:sldId id="399" r:id="rId36"/>
    <p:sldId id="354" r:id="rId37"/>
    <p:sldId id="358" r:id="rId38"/>
    <p:sldId id="359" r:id="rId39"/>
    <p:sldId id="360" r:id="rId40"/>
    <p:sldId id="374" r:id="rId41"/>
    <p:sldId id="362" r:id="rId42"/>
    <p:sldId id="364" r:id="rId43"/>
    <p:sldId id="365" r:id="rId44"/>
    <p:sldId id="367" r:id="rId45"/>
    <p:sldId id="363" r:id="rId46"/>
    <p:sldId id="366" r:id="rId47"/>
    <p:sldId id="370" r:id="rId48"/>
    <p:sldId id="368" r:id="rId49"/>
    <p:sldId id="369" r:id="rId50"/>
    <p:sldId id="361" r:id="rId51"/>
    <p:sldId id="394" r:id="rId52"/>
    <p:sldId id="396" r:id="rId53"/>
    <p:sldId id="395" r:id="rId54"/>
    <p:sldId id="371" r:id="rId55"/>
    <p:sldId id="372" r:id="rId56"/>
    <p:sldId id="373" r:id="rId57"/>
    <p:sldId id="393" r:id="rId58"/>
    <p:sldId id="397" r:id="rId59"/>
    <p:sldId id="378" r:id="rId60"/>
    <p:sldId id="402" r:id="rId61"/>
    <p:sldId id="380" r:id="rId62"/>
    <p:sldId id="382" r:id="rId63"/>
    <p:sldId id="383" r:id="rId64"/>
    <p:sldId id="381" r:id="rId65"/>
    <p:sldId id="401" r:id="rId66"/>
    <p:sldId id="406" r:id="rId67"/>
    <p:sldId id="407" r:id="rId68"/>
    <p:sldId id="408" r:id="rId69"/>
    <p:sldId id="389" r:id="rId70"/>
    <p:sldId id="391" r:id="rId71"/>
    <p:sldId id="390" r:id="rId72"/>
    <p:sldId id="410" r:id="rId73"/>
    <p:sldId id="411" r:id="rId74"/>
    <p:sldId id="412" r:id="rId75"/>
    <p:sldId id="413" r:id="rId76"/>
    <p:sldId id="414" r:id="rId77"/>
    <p:sldId id="415" r:id="rId78"/>
    <p:sldId id="416" r:id="rId79"/>
  </p:sldIdLst>
  <p:sldSz cx="9144000" cy="6858000" type="screen4x3"/>
  <p:notesSz cx="6797675" cy="99282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2"/>
    <a:srgbClr val="001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86355" autoAdjust="0"/>
  </p:normalViewPr>
  <p:slideViewPr>
    <p:cSldViewPr>
      <p:cViewPr varScale="1">
        <p:scale>
          <a:sx n="61" d="100"/>
          <a:sy n="61" d="100"/>
        </p:scale>
        <p:origin x="16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tableStyles" Target="tableStyle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E7463-7BC5-4C01-8332-29350673C188}" type="datetimeFigureOut">
              <a:rPr lang="el-GR" smtClean="0"/>
              <a:t>10/07/2016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1C4A9-60A8-46A1-B8CF-FBBD6ECD76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64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90" indent="-179190">
              <a:buFont typeface="Arial" pitchFamily="34" charset="0"/>
              <a:buChar char="•"/>
            </a:pPr>
            <a:endParaRPr lang="el-GR" b="0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Διασύνδεση χαλκού (ευθύ καλώδιο</a:t>
            </a:r>
            <a:r>
              <a:rPr lang="en-US" dirty="0" smtClean="0"/>
              <a:t>/straight</a:t>
            </a:r>
            <a:r>
              <a:rPr lang="en-US" baseline="0" dirty="0" smtClean="0"/>
              <a:t> through</a:t>
            </a:r>
            <a:r>
              <a:rPr lang="el-GR" dirty="0" smtClean="0"/>
              <a:t> – σχήμα συνεχούς </a:t>
            </a:r>
            <a:r>
              <a:rPr lang="el-GR" baseline="0" dirty="0" smtClean="0"/>
              <a:t> γραμμής) : για διασύνδεση διαφορετικών συσκευών (</a:t>
            </a:r>
            <a:r>
              <a:rPr lang="en-US" baseline="0" dirty="0" smtClean="0"/>
              <a:t>PC- switch, switch-router)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Διασύνδεση χαλκού (</a:t>
            </a:r>
            <a:r>
              <a:rPr lang="en-US" dirty="0" smtClean="0"/>
              <a:t>cross</a:t>
            </a:r>
            <a:r>
              <a:rPr lang="el-GR" dirty="0" smtClean="0"/>
              <a:t> καλώδιο – σχήμα διακεκομμένης</a:t>
            </a:r>
            <a:r>
              <a:rPr lang="el-GR" baseline="0" dirty="0" smtClean="0"/>
              <a:t> γραμμής) : για διασύνδεση ομότιμων συσκευών (</a:t>
            </a:r>
            <a:r>
              <a:rPr lang="en-US" baseline="0" dirty="0" smtClean="0"/>
              <a:t>PC- PC, PC-router, router-router)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67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59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36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60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61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dirty="0" smtClean="0"/>
          </a:p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86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59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7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1200" dirty="0" smtClean="0"/>
              <a:t>Χαρακτηριστικών </a:t>
            </a:r>
            <a:endParaRPr lang="en-GB" sz="1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76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b="1" kern="1200" dirty="0" smtClean="0">
                <a:solidFill>
                  <a:srgbClr val="C00000"/>
                </a:solidFill>
                <a:latin typeface="Times New Roman" pitchFamily="18" charset="0"/>
              </a:rPr>
              <a:t>Παραμετροποίηση εξοπλισμού: </a:t>
            </a:r>
            <a:r>
              <a:rPr lang="el-GR" sz="1200" dirty="0" smtClean="0"/>
              <a:t>Στην περίπτωση που επιθυμούμε να τροποποιήσουμε τη συγκρότηση και οποιαδήποτε χαρακτηριστικά της κάθε συσκευής που έχει προστεθεί στο </a:t>
            </a:r>
            <a:r>
              <a:rPr lang="en-US" sz="1200" dirty="0" smtClean="0"/>
              <a:t>project</a:t>
            </a:r>
            <a:r>
              <a:rPr lang="el-GR" sz="1200" dirty="0" smtClean="0"/>
              <a:t>, μπορούμε απλά να πραγματοποιήσουμε ένα αριστερό κλικ με τη χρήση του κέρσορα του ποντικιού πάνω σε αυτή τη συσκευή. </a:t>
            </a:r>
            <a:endParaRPr lang="en-GB" sz="1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3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1C4A9-60A8-46A1-B8CF-FBBD6ECD7601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4571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70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05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15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80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4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99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59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983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24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36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784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551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741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13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12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Θα γνωρίσουμε κυρίως το περιβάλλον εργασίας</a:t>
            </a:r>
            <a:r>
              <a:rPr lang="de-CH" dirty="0" smtClean="0"/>
              <a:t>, </a:t>
            </a:r>
            <a:r>
              <a:rPr lang="el-GR" dirty="0" smtClean="0"/>
              <a:t>τη βιβλιοθήκη δικτυακών συσκευών (υπολογιστών, </a:t>
            </a:r>
            <a:r>
              <a:rPr lang="el-GR" dirty="0" err="1" smtClean="0"/>
              <a:t>Ethernet</a:t>
            </a:r>
            <a:r>
              <a:rPr lang="el-GR" dirty="0" smtClean="0"/>
              <a:t> </a:t>
            </a:r>
            <a:r>
              <a:rPr lang="el-GR" dirty="0" err="1" smtClean="0"/>
              <a:t>μεταγωγέων</a:t>
            </a:r>
            <a:r>
              <a:rPr lang="el-GR" smtClean="0"/>
              <a:t>, δρομολογητών), τους τύπους καλωδίων, την εργαλειοθήκη και το γραφικό περιβάλλον διαμόρφωσης.</a:t>
            </a:r>
          </a:p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705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245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921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782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9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552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99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928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313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142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92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566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332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841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756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0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379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442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30 </a:t>
            </a:r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853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619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941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275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Δρομολογητών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1C4A9-60A8-46A1-B8CF-FBBD6ECD7601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76079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1C4A9-60A8-46A1-B8CF-FBBD6ECD7601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17528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1C4A9-60A8-46A1-B8CF-FBBD6ECD7601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62598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1C4A9-60A8-46A1-B8CF-FBBD6ECD7601}" type="slidenum">
              <a:rPr lang="el-GR" smtClean="0"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3217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1C4A9-60A8-46A1-B8CF-FBBD6ECD7601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9716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781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1C4A9-60A8-46A1-B8CF-FBBD6ECD7601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03557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1C4A9-60A8-46A1-B8CF-FBBD6ECD7601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62737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1C4A9-60A8-46A1-B8CF-FBBD6ECD7601}" type="slidenum">
              <a:rPr lang="el-GR" smtClean="0"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59823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1C4A9-60A8-46A1-B8CF-FBBD6ECD7601}" type="slidenum">
              <a:rPr lang="el-GR" smtClean="0"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800998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048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740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8865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0669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3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3E93E-935C-4F97-BC44-5B7226B825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2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DA59C-AB4B-42B3-8237-A4F657372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352"/>
            <a:ext cx="511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 i="1">
                <a:solidFill>
                  <a:schemeClr val="accent4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945DC-7A7F-4467-8C24-A052E8CB0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352"/>
            <a:ext cx="511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 i="1">
                <a:solidFill>
                  <a:schemeClr val="accent4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32844-A188-486E-92C1-5726B0FFC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352"/>
            <a:ext cx="511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 i="1">
                <a:solidFill>
                  <a:schemeClr val="accent4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85800" y="1482080"/>
            <a:ext cx="7772400" cy="475523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5D6D4-D1E1-4AA2-9157-948B50E48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352"/>
            <a:ext cx="511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 i="1">
                <a:solidFill>
                  <a:schemeClr val="accent4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356350"/>
            <a:ext cx="802432" cy="363599"/>
          </a:xfrm>
          <a:prstGeom prst="rect">
            <a:avLst/>
          </a:prstGeom>
          <a:solidFill>
            <a:srgbClr val="004B82"/>
          </a:solidFill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491880" y="6356349"/>
            <a:ext cx="4235495" cy="363600"/>
          </a:xfrm>
          <a:prstGeom prst="rect">
            <a:avLst/>
          </a:prstGeom>
          <a:solidFill>
            <a:srgbClr val="004B82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700" dirty="0" smtClean="0">
                <a:solidFill>
                  <a:prstClr val="white"/>
                </a:solidFill>
              </a:rPr>
              <a:t>ΔΙΕΥΘΥΝΣΕΙΣ ΤΟΥ ΠΡΩΤΟΚΟΛΛΟΥ ΔΙΑΔΙΚΤΥΟΥ</a:t>
            </a:r>
            <a:endParaRPr lang="el-GR" sz="17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7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7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23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0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18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756" y="86003"/>
            <a:ext cx="8964488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6ACC5-B917-4E13-BEF4-42A85A7EE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352"/>
            <a:ext cx="511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 i="1">
                <a:solidFill>
                  <a:schemeClr val="accent4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44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0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619538-E60B-4485-A912-883356A81C0E}" type="slidenum">
              <a:rPr lang="el-GR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99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15D6D4-D1E1-4AA2-9157-948B50E484CD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90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0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2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30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9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33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4EF14-4FD0-45CA-9143-4A7CE3F38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352"/>
            <a:ext cx="511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 i="1">
                <a:solidFill>
                  <a:schemeClr val="accent4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1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8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7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12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484784"/>
            <a:ext cx="38100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GB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38100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A8BB6-C0E2-487E-A342-276D33631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352"/>
            <a:ext cx="511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 i="1">
                <a:solidFill>
                  <a:schemeClr val="accent4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348880"/>
            <a:ext cx="4040188" cy="4176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GB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48880"/>
            <a:ext cx="4041775" cy="4176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34013-E4DD-478F-91EF-11B303E94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597352"/>
            <a:ext cx="511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 i="1">
                <a:solidFill>
                  <a:schemeClr val="accent4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53752"/>
            <a:ext cx="8856984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2926E-255F-4CFB-B523-140E25B2C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352"/>
            <a:ext cx="511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 i="1">
                <a:solidFill>
                  <a:schemeClr val="accent4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811B-CB00-41B0-BC8F-C3D6E03D5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352"/>
            <a:ext cx="511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 i="1">
                <a:solidFill>
                  <a:schemeClr val="accent4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8697D-9B06-436A-AABD-DA773B512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352"/>
            <a:ext cx="511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 i="1">
                <a:solidFill>
                  <a:schemeClr val="accent4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295F3-D41B-4C45-AB74-EC0FB12DF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352"/>
            <a:ext cx="511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 i="1">
                <a:solidFill>
                  <a:schemeClr val="accent4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2738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12776"/>
            <a:ext cx="77724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352"/>
            <a:ext cx="511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 i="1">
                <a:solidFill>
                  <a:schemeClr val="accent4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488" y="650019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8E11905-FD2D-4A80-922A-1BC1168EC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682"/>
          </a:solidFill>
          <a:effectLst/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0" indent="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defRPr sz="2200" b="0">
          <a:solidFill>
            <a:schemeClr val="accent4">
              <a:lumMod val="95000"/>
              <a:lumOff val="5000"/>
            </a:schemeClr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itchFamily="34" charset="0"/>
        <a:buChar char="•"/>
        <a:defRPr sz="2200" b="0">
          <a:solidFill>
            <a:schemeClr val="accent4">
              <a:lumMod val="95000"/>
              <a:lumOff val="5000"/>
            </a:schemeClr>
          </a:solidFill>
          <a:effectLst/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 b="0">
          <a:solidFill>
            <a:schemeClr val="accent4">
              <a:lumMod val="95000"/>
              <a:lumOff val="5000"/>
            </a:schemeClr>
          </a:solidFill>
          <a:effectLst/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 b="0">
          <a:solidFill>
            <a:schemeClr val="accent4">
              <a:lumMod val="95000"/>
              <a:lumOff val="5000"/>
            </a:schemeClr>
          </a:solidFill>
          <a:effectLst/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 b="0">
          <a:solidFill>
            <a:schemeClr val="accent4">
              <a:lumMod val="95000"/>
              <a:lumOff val="5000"/>
            </a:schemeClr>
          </a:solidFill>
          <a:effectLst/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791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7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8022" y="1170865"/>
            <a:ext cx="8496944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Δίκτυα Υπολογιστών ΙΙ (Ε)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2636912"/>
            <a:ext cx="8640960" cy="23042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dirty="0"/>
              <a:t>Εισαγωγή στον προσομοιωτή </a:t>
            </a:r>
            <a:r>
              <a:rPr lang="en-US" sz="2800" dirty="0" err="1"/>
              <a:t>cpt</a:t>
            </a:r>
            <a:endParaRPr lang="el-GR" sz="2800" dirty="0"/>
          </a:p>
          <a:p>
            <a:pPr>
              <a:spcBef>
                <a:spcPts val="600"/>
              </a:spcBef>
            </a:pPr>
            <a:endParaRPr lang="el-GR" sz="1600" dirty="0" smtClean="0"/>
          </a:p>
          <a:p>
            <a:pPr>
              <a:spcBef>
                <a:spcPts val="0"/>
              </a:spcBef>
            </a:pPr>
            <a:r>
              <a:rPr lang="el-GR" sz="2400" dirty="0" smtClean="0">
                <a:cs typeface="Arial" charset="0"/>
              </a:rPr>
              <a:t>Ιφιγένεια </a:t>
            </a:r>
            <a:r>
              <a:rPr lang="el-GR" sz="2400" dirty="0" err="1" smtClean="0">
                <a:cs typeface="Arial" charset="0"/>
              </a:rPr>
              <a:t>Φουντά</a:t>
            </a:r>
            <a:endParaRPr lang="el-GR" sz="2400" dirty="0" smtClean="0">
              <a:cs typeface="Arial" charset="0"/>
            </a:endParaRPr>
          </a:p>
          <a:p>
            <a:pPr>
              <a:spcBef>
                <a:spcPts val="0"/>
              </a:spcBef>
            </a:pPr>
            <a:endParaRPr lang="el-GR" sz="800" dirty="0" smtClean="0"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</a:t>
            </a:r>
            <a:r>
              <a:rPr lang="en-US" sz="2400" dirty="0" smtClean="0"/>
              <a:t> </a:t>
            </a:r>
            <a:r>
              <a:rPr lang="el-GR" sz="2400" dirty="0" smtClean="0"/>
              <a:t>Μηχανικών Πληροφορικής Τ.Ε.</a:t>
            </a:r>
          </a:p>
        </p:txBody>
      </p:sp>
      <p:pic>
        <p:nvPicPr>
          <p:cNvPr id="6" name="Picture 5" descr="λογότυπο έργου Ανοιχτά Ακαδημαϊκά Μαθήματα" title="λογότυπο έργου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ου Τεχνολογικού Εκπαιδευτικού Ιδρύμτος Αθηνών" title="λογότυπο ΤΕΙ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07351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7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752"/>
            <a:ext cx="8784976" cy="710952"/>
          </a:xfrm>
          <a:noFill/>
        </p:spPr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Το περιβάλλον εργασίας του </a:t>
            </a:r>
            <a:r>
              <a:rPr lang="en-US" dirty="0" smtClean="0"/>
              <a:t>Packet Tracer</a:t>
            </a:r>
            <a:r>
              <a:rPr lang="el-GR" dirty="0"/>
              <a:t> </a:t>
            </a:r>
            <a:r>
              <a:rPr lang="el-GR" dirty="0" smtClean="0"/>
              <a:t>(5/11</a:t>
            </a:r>
            <a:r>
              <a:rPr lang="el-GR" dirty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 smtClean="0">
              <a:effectLst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179512" y="1025326"/>
            <a:ext cx="4006130" cy="5474865"/>
          </a:xfrm>
        </p:spPr>
        <p:txBody>
          <a:bodyPr/>
          <a:lstStyle/>
          <a:p>
            <a:r>
              <a:rPr lang="el-GR" b="1" dirty="0">
                <a:solidFill>
                  <a:srgbClr val="004682"/>
                </a:solidFill>
                <a:ea typeface="+mj-ea"/>
                <a:cs typeface="+mj-cs"/>
              </a:rPr>
              <a:t>Αντικείμενα </a:t>
            </a:r>
            <a:r>
              <a:rPr lang="el-GR" b="1" dirty="0" smtClean="0">
                <a:solidFill>
                  <a:srgbClr val="004682"/>
                </a:solidFill>
                <a:ea typeface="+mj-ea"/>
                <a:cs typeface="+mj-cs"/>
              </a:rPr>
              <a:t>βιβλιοθήκης </a:t>
            </a:r>
            <a:r>
              <a:rPr lang="de-CH" b="1" dirty="0" err="1" smtClean="0">
                <a:solidFill>
                  <a:srgbClr val="004682"/>
                </a:solidFill>
                <a:ea typeface="+mj-ea"/>
                <a:cs typeface="+mj-cs"/>
              </a:rPr>
              <a:t>cpt</a:t>
            </a:r>
            <a:endParaRPr lang="el-GR" b="1" dirty="0">
              <a:solidFill>
                <a:srgbClr val="004682"/>
              </a:solidFill>
              <a:ea typeface="+mj-ea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Δρομολογητές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err="1"/>
              <a:t>Μεταγωγείς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err="1"/>
              <a:t>Hubs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Ασύρματες Συσκευές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Διασυνδέσεις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Τερματικές συσκευές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Προσομοιωτές WAN Δικτύων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Συσκευές με προσαρμοσμένες ρυθμίσεις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Συνδέσεις πολλαπλών χρηστών</a:t>
            </a:r>
          </a:p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9024" r="11376" b="11951"/>
          <a:stretch/>
        </p:blipFill>
        <p:spPr bwMode="auto">
          <a:xfrm>
            <a:off x="4401666" y="1025327"/>
            <a:ext cx="4464496" cy="4896544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4688" y="53752"/>
            <a:ext cx="8759800" cy="779023"/>
          </a:xfrm>
        </p:spPr>
        <p:txBody>
          <a:bodyPr/>
          <a:lstStyle/>
          <a:p>
            <a:r>
              <a:rPr lang="el-GR" dirty="0"/>
              <a:t>Το περιβάλλον εργασίας του </a:t>
            </a:r>
            <a:r>
              <a:rPr lang="en-US" dirty="0" smtClean="0"/>
              <a:t>Packet Tracer</a:t>
            </a:r>
            <a:r>
              <a:rPr lang="el-GR" dirty="0"/>
              <a:t> </a:t>
            </a:r>
            <a:r>
              <a:rPr lang="el-GR" dirty="0" smtClean="0"/>
              <a:t>(6/11</a:t>
            </a:r>
            <a:r>
              <a:rPr lang="el-GR" dirty="0"/>
              <a:t>) 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204688" y="832775"/>
            <a:ext cx="8676456" cy="5040560"/>
          </a:xfrm>
        </p:spPr>
        <p:txBody>
          <a:bodyPr/>
          <a:lstStyle/>
          <a:p>
            <a:r>
              <a:rPr lang="el-GR" b="1" dirty="0">
                <a:solidFill>
                  <a:srgbClr val="004682"/>
                </a:solidFill>
                <a:ea typeface="+mj-ea"/>
                <a:cs typeface="+mj-cs"/>
              </a:rPr>
              <a:t>Τύποι </a:t>
            </a:r>
            <a:r>
              <a:rPr lang="el-GR" b="1" dirty="0" smtClean="0">
                <a:solidFill>
                  <a:srgbClr val="004682"/>
                </a:solidFill>
                <a:ea typeface="+mj-ea"/>
                <a:cs typeface="+mj-cs"/>
              </a:rPr>
              <a:t>Διασυνδέσεων </a:t>
            </a:r>
            <a:r>
              <a:rPr lang="de-CH" b="1" dirty="0" err="1" smtClean="0">
                <a:solidFill>
                  <a:srgbClr val="004682"/>
                </a:solidFill>
                <a:ea typeface="+mj-ea"/>
                <a:cs typeface="+mj-cs"/>
              </a:rPr>
              <a:t>cpt</a:t>
            </a:r>
            <a:r>
              <a:rPr lang="el-GR" dirty="0" smtClean="0"/>
              <a:t>:  </a:t>
            </a:r>
            <a:r>
              <a:rPr lang="el-GR" dirty="0"/>
              <a:t>Για να πραγματοποιήσουμε μια </a:t>
            </a:r>
            <a:r>
              <a:rPr lang="el-GR" dirty="0" smtClean="0"/>
              <a:t>διασύνδεση, </a:t>
            </a:r>
            <a:r>
              <a:rPr lang="el-GR" dirty="0"/>
              <a:t>θα πρέπει </a:t>
            </a:r>
            <a:r>
              <a:rPr lang="el-GR" dirty="0" smtClean="0"/>
              <a:t>να υπάρχει </a:t>
            </a:r>
            <a:r>
              <a:rPr lang="el-GR" dirty="0"/>
              <a:t>η κατάλληλη </a:t>
            </a:r>
            <a:r>
              <a:rPr lang="el-GR" dirty="0" err="1"/>
              <a:t>διεπαφή</a:t>
            </a:r>
            <a:r>
              <a:rPr lang="el-GR" dirty="0"/>
              <a:t> </a:t>
            </a:r>
            <a:r>
              <a:rPr lang="el-GR" dirty="0" smtClean="0"/>
              <a:t>διασύνδεσης στην συσκευή. 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D811B-CB00-41B0-BC8F-C3D6E03D562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88771"/>
            <a:ext cx="7510957" cy="481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Θέση υποσέλιδου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4688" y="53752"/>
            <a:ext cx="8939312" cy="779023"/>
          </a:xfrm>
        </p:spPr>
        <p:txBody>
          <a:bodyPr/>
          <a:lstStyle/>
          <a:p>
            <a:r>
              <a:rPr lang="el-GR" dirty="0"/>
              <a:t>Το περιβάλλον εργασίας του </a:t>
            </a:r>
            <a:r>
              <a:rPr lang="en-US" dirty="0" smtClean="0"/>
              <a:t>Packet Tracer</a:t>
            </a:r>
            <a:r>
              <a:rPr lang="el-GR" dirty="0"/>
              <a:t> </a:t>
            </a:r>
            <a:r>
              <a:rPr lang="el-GR" dirty="0" smtClean="0"/>
              <a:t>(7/11</a:t>
            </a:r>
            <a:r>
              <a:rPr lang="el-GR" dirty="0"/>
              <a:t>) 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204688" y="832775"/>
            <a:ext cx="8676456" cy="5040560"/>
          </a:xfrm>
        </p:spPr>
        <p:txBody>
          <a:bodyPr/>
          <a:lstStyle/>
          <a:p>
            <a:r>
              <a:rPr lang="el-GR" dirty="0"/>
              <a:t>Προσοχή </a:t>
            </a:r>
            <a:r>
              <a:rPr lang="el-GR" dirty="0" smtClean="0"/>
              <a:t>!!    Δεν </a:t>
            </a:r>
            <a:r>
              <a:rPr lang="el-GR" dirty="0"/>
              <a:t>πρέπει να ξεχνάμε ότι 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Για διασύνδεση διαφορετικών συσκευών (</a:t>
            </a:r>
            <a:r>
              <a:rPr lang="de-CH" dirty="0"/>
              <a:t>PC- </a:t>
            </a:r>
            <a:r>
              <a:rPr lang="de-CH" dirty="0" err="1"/>
              <a:t>switch</a:t>
            </a:r>
            <a:r>
              <a:rPr lang="de-CH" dirty="0"/>
              <a:t>, </a:t>
            </a:r>
            <a:r>
              <a:rPr lang="de-CH" dirty="0" err="1"/>
              <a:t>switch</a:t>
            </a:r>
            <a:r>
              <a:rPr lang="de-CH" dirty="0"/>
              <a:t>-router) </a:t>
            </a:r>
            <a:r>
              <a:rPr lang="el-GR" dirty="0"/>
              <a:t>χρησιμοποιούμε ευθύ καλώδιο/</a:t>
            </a:r>
            <a:r>
              <a:rPr lang="de-CH" dirty="0" err="1"/>
              <a:t>straight</a:t>
            </a:r>
            <a:r>
              <a:rPr lang="de-CH" dirty="0"/>
              <a:t> </a:t>
            </a:r>
            <a:r>
              <a:rPr lang="de-CH" dirty="0" err="1"/>
              <a:t>through</a:t>
            </a:r>
            <a:r>
              <a:rPr lang="de-CH" dirty="0"/>
              <a:t>  (– </a:t>
            </a:r>
            <a:r>
              <a:rPr lang="el-GR" dirty="0"/>
              <a:t>σχήμα συνεχούς  γραμμής στον </a:t>
            </a:r>
            <a:r>
              <a:rPr lang="de-CH" dirty="0" err="1"/>
              <a:t>cpt</a:t>
            </a:r>
            <a:r>
              <a:rPr lang="de-CH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Για </a:t>
            </a:r>
            <a:r>
              <a:rPr lang="el-GR" dirty="0"/>
              <a:t>διασύνδεση ομότιμων συσκευών (</a:t>
            </a:r>
            <a:r>
              <a:rPr lang="de-CH" dirty="0"/>
              <a:t>PC- PC, PC-router, </a:t>
            </a:r>
            <a:r>
              <a:rPr lang="de-CH" dirty="0" err="1"/>
              <a:t>router</a:t>
            </a:r>
            <a:r>
              <a:rPr lang="de-CH" dirty="0"/>
              <a:t>-router) </a:t>
            </a:r>
            <a:r>
              <a:rPr lang="el-GR" dirty="0"/>
              <a:t>χρησιμοποιούμε </a:t>
            </a:r>
            <a:r>
              <a:rPr lang="de-CH" dirty="0" err="1"/>
              <a:t>cross</a:t>
            </a:r>
            <a:r>
              <a:rPr lang="de-CH" dirty="0"/>
              <a:t> </a:t>
            </a:r>
            <a:r>
              <a:rPr lang="de-CH" dirty="0" err="1"/>
              <a:t>over</a:t>
            </a:r>
            <a:r>
              <a:rPr lang="de-CH" dirty="0"/>
              <a:t>  </a:t>
            </a:r>
            <a:r>
              <a:rPr lang="el-GR" dirty="0"/>
              <a:t>καλώδιο  (– σχήμα διακεκομμένης γραμμής στον </a:t>
            </a:r>
            <a:r>
              <a:rPr lang="de-CH" dirty="0" err="1"/>
              <a:t>cpt</a:t>
            </a:r>
            <a:r>
              <a:rPr lang="de-CH" dirty="0"/>
              <a:t>) 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D811B-CB00-41B0-BC8F-C3D6E03D562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095" y="2467341"/>
            <a:ext cx="1923810" cy="88571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095" y="4858193"/>
            <a:ext cx="1923810" cy="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Το περιβάλλον εργασίας του </a:t>
            </a:r>
            <a:r>
              <a:rPr lang="en-US" dirty="0" smtClean="0"/>
              <a:t>Packet Tracer</a:t>
            </a:r>
            <a:r>
              <a:rPr lang="el-GR" dirty="0"/>
              <a:t> </a:t>
            </a:r>
            <a:r>
              <a:rPr lang="el-GR" dirty="0" smtClean="0"/>
              <a:t>(8/11</a:t>
            </a:r>
            <a:r>
              <a:rPr lang="el-GR" dirty="0"/>
              <a:t>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l-GR" kern="12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l-GR" kern="12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el-GR" dirty="0" smtClean="0">
              <a:effectLst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26876" y="971612"/>
            <a:ext cx="7772400" cy="5040560"/>
          </a:xfrm>
        </p:spPr>
        <p:txBody>
          <a:bodyPr/>
          <a:lstStyle/>
          <a:p>
            <a:pPr lvl="0">
              <a:lnSpc>
                <a:spcPct val="100000"/>
              </a:lnSpc>
              <a:buNone/>
            </a:pPr>
            <a:r>
              <a:rPr lang="el-GR" b="1" dirty="0">
                <a:solidFill>
                  <a:srgbClr val="004682"/>
                </a:solidFill>
                <a:ea typeface="+mj-ea"/>
                <a:cs typeface="+mj-cs"/>
              </a:rPr>
              <a:t>Η εργαλειοθήκη του </a:t>
            </a:r>
            <a:r>
              <a:rPr lang="de-CH" b="1" dirty="0" err="1">
                <a:solidFill>
                  <a:srgbClr val="004682"/>
                </a:solidFill>
                <a:ea typeface="+mj-ea"/>
                <a:cs typeface="+mj-cs"/>
              </a:rPr>
              <a:t>cpt</a:t>
            </a:r>
            <a:r>
              <a:rPr lang="de-CH" b="1" dirty="0">
                <a:solidFill>
                  <a:srgbClr val="004682"/>
                </a:solidFill>
                <a:ea typeface="+mj-ea"/>
                <a:cs typeface="+mj-cs"/>
              </a:rPr>
              <a:t> </a:t>
            </a:r>
            <a:r>
              <a:rPr lang="el-GR" sz="2400" dirty="0" smtClean="0"/>
              <a:t>περιλαμβάνει </a:t>
            </a:r>
            <a:r>
              <a:rPr lang="el-GR" sz="2400" dirty="0" err="1" smtClean="0"/>
              <a:t>ργαλεία</a:t>
            </a:r>
            <a:r>
              <a:rPr lang="el-GR" sz="2400" dirty="0"/>
              <a:t>: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l-GR" sz="2400" dirty="0" smtClean="0"/>
              <a:t>Επιλογής</a:t>
            </a:r>
            <a:endParaRPr lang="el-GR" sz="2400" dirty="0"/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l-GR" sz="2400" dirty="0"/>
              <a:t>Μετακίνησης</a:t>
            </a:r>
            <a:endParaRPr lang="en-GB" sz="2400" dirty="0"/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l-GR" sz="2400" dirty="0"/>
              <a:t>Σημειώσεων 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l-GR" sz="2400" dirty="0"/>
              <a:t>Διαγραφής</a:t>
            </a:r>
            <a:endParaRPr lang="en-GB" sz="2400" dirty="0"/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l-GR" sz="2400" dirty="0"/>
              <a:t>Παρακολούθησης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l-GR" sz="2400" dirty="0"/>
              <a:t>Σχεδίασης πλαισίων</a:t>
            </a:r>
            <a:endParaRPr lang="en-GB" sz="2400" dirty="0"/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l-GR" sz="2400" dirty="0"/>
              <a:t>Τροποποίησης μεγέθους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l-GR" sz="2400" dirty="0"/>
              <a:t>Προσθήκης </a:t>
            </a:r>
            <a:r>
              <a:rPr lang="de-CH" sz="2400" dirty="0"/>
              <a:t>PDU</a:t>
            </a:r>
            <a:endParaRPr lang="en-GB" sz="2400" dirty="0"/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l-GR" sz="2400" dirty="0"/>
              <a:t>Προσθήκης σύνθετων </a:t>
            </a:r>
            <a:r>
              <a:rPr lang="de-CH" sz="2400" dirty="0"/>
              <a:t>PDU</a:t>
            </a:r>
            <a:endParaRPr lang="en-GB" sz="2400" dirty="0"/>
          </a:p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17" y="1176111"/>
            <a:ext cx="1512168" cy="506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Το περιβάλλον εργασίας του </a:t>
            </a:r>
            <a:r>
              <a:rPr lang="en-US" dirty="0" smtClean="0"/>
              <a:t>Packet Tracer</a:t>
            </a:r>
            <a:r>
              <a:rPr lang="el-GR" dirty="0"/>
              <a:t> </a:t>
            </a:r>
            <a:r>
              <a:rPr lang="el-GR" dirty="0" smtClean="0"/>
              <a:t>(9/11</a:t>
            </a:r>
            <a:r>
              <a:rPr lang="el-GR" dirty="0"/>
              <a:t>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l-GR" kern="12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l-GR" kern="12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el-GR" dirty="0" smtClean="0">
              <a:effectLst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26876" y="971612"/>
            <a:ext cx="7772400" cy="5040560"/>
          </a:xfrm>
        </p:spPr>
        <p:txBody>
          <a:bodyPr/>
          <a:lstStyle/>
          <a:p>
            <a:pPr lvl="0"/>
            <a:endParaRPr lang="el-GR" sz="2000" dirty="0" smtClean="0"/>
          </a:p>
          <a:p>
            <a:pPr lvl="0"/>
            <a:endParaRPr lang="el-GR" sz="2000" dirty="0"/>
          </a:p>
          <a:p>
            <a:pPr lvl="0"/>
            <a:endParaRPr lang="el-GR" sz="2000" dirty="0" smtClean="0"/>
          </a:p>
          <a:p>
            <a:pPr lvl="0"/>
            <a:endParaRPr lang="el-GR" sz="2000" dirty="0"/>
          </a:p>
          <a:p>
            <a:pPr lvl="0"/>
            <a:r>
              <a:rPr lang="el-GR" b="1" dirty="0">
                <a:solidFill>
                  <a:srgbClr val="004682"/>
                </a:solidFill>
                <a:ea typeface="+mj-ea"/>
                <a:cs typeface="+mj-cs"/>
              </a:rPr>
              <a:t>Εργαλείο </a:t>
            </a:r>
          </a:p>
          <a:p>
            <a:pPr lvl="0"/>
            <a:r>
              <a:rPr lang="el-GR" b="1" dirty="0">
                <a:solidFill>
                  <a:srgbClr val="004682"/>
                </a:solidFill>
                <a:ea typeface="+mj-ea"/>
                <a:cs typeface="+mj-cs"/>
              </a:rPr>
              <a:t>Παρακολούθησης</a:t>
            </a:r>
          </a:p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44" y="979325"/>
            <a:ext cx="1296144" cy="506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573" y="1176759"/>
            <a:ext cx="4968551" cy="431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dirty="0"/>
              <a:t>Το περιβάλλον εργασίας του</a:t>
            </a:r>
            <a:r>
              <a:rPr lang="el-GR" dirty="0" smtClean="0"/>
              <a:t> </a:t>
            </a:r>
            <a:r>
              <a:rPr lang="en-US" dirty="0"/>
              <a:t>Packet </a:t>
            </a:r>
            <a:r>
              <a:rPr lang="en-US" dirty="0" smtClean="0"/>
              <a:t>Tracer</a:t>
            </a:r>
            <a:r>
              <a:rPr lang="el-GR" dirty="0"/>
              <a:t> </a:t>
            </a:r>
            <a:r>
              <a:rPr lang="el-GR" dirty="0" smtClean="0"/>
              <a:t>(10/11</a:t>
            </a:r>
            <a:r>
              <a:rPr lang="el-GR" dirty="0"/>
              <a:t>)</a:t>
            </a:r>
            <a:endParaRPr lang="el-GR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004682"/>
                </a:solidFill>
              </a:rPr>
              <a:t>Εκτέλεση σεναρίου: </a:t>
            </a:r>
            <a:r>
              <a:rPr lang="el-GR" dirty="0" smtClean="0"/>
              <a:t>Ο </a:t>
            </a:r>
            <a:r>
              <a:rPr lang="el-GR" dirty="0" err="1"/>
              <a:t>packet</a:t>
            </a:r>
            <a:r>
              <a:rPr lang="el-GR" dirty="0"/>
              <a:t> </a:t>
            </a:r>
            <a:r>
              <a:rPr lang="el-GR" dirty="0" err="1"/>
              <a:t>tracer</a:t>
            </a:r>
            <a:r>
              <a:rPr lang="el-GR" dirty="0"/>
              <a:t> μας δίνει τη δυνατότητα να εκτελέσουμε σε πραγματικό χρόνο-</a:t>
            </a:r>
            <a:r>
              <a:rPr lang="el-GR" b="1" dirty="0" err="1">
                <a:solidFill>
                  <a:srgbClr val="C00000"/>
                </a:solidFill>
              </a:rPr>
              <a:t>real</a:t>
            </a:r>
            <a:r>
              <a:rPr lang="el-GR" b="1" dirty="0">
                <a:solidFill>
                  <a:srgbClr val="C00000"/>
                </a:solidFill>
              </a:rPr>
              <a:t> </a:t>
            </a:r>
            <a:r>
              <a:rPr lang="el-GR" b="1" dirty="0" err="1">
                <a:solidFill>
                  <a:srgbClr val="C00000"/>
                </a:solidFill>
              </a:rPr>
              <a:t>time</a:t>
            </a:r>
            <a:r>
              <a:rPr lang="el-GR" b="1" dirty="0">
                <a:solidFill>
                  <a:srgbClr val="C00000"/>
                </a:solidFill>
              </a:rPr>
              <a:t> </a:t>
            </a:r>
            <a:r>
              <a:rPr lang="el-GR" dirty="0"/>
              <a:t>αλλά και με πιο ελεγχόμενο τρόπο -</a:t>
            </a:r>
            <a:r>
              <a:rPr lang="el-GR" b="1" dirty="0" err="1">
                <a:solidFill>
                  <a:srgbClr val="C00000"/>
                </a:solidFill>
              </a:rPr>
              <a:t>simulation</a:t>
            </a:r>
            <a:r>
              <a:rPr lang="el-GR" b="1" dirty="0">
                <a:solidFill>
                  <a:srgbClr val="C00000"/>
                </a:solidFill>
              </a:rPr>
              <a:t> </a:t>
            </a:r>
            <a:r>
              <a:rPr lang="el-GR" dirty="0" err="1"/>
              <a:t>mode</a:t>
            </a:r>
            <a:r>
              <a:rPr lang="el-GR" dirty="0"/>
              <a:t>, το σενάριο που έχουμε δημιουργήσει, ώστε να πραγματοποιήσουμε παρατηρήσεις στα γεγονότα που συμβαίνουν στο δίκτυο, έχοντας ακόμα τη δυνατότητα χρήσης φίλτρων για παρατηρήσεις πιο εξειδικευμένων συμβάντων.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59" y="89633"/>
            <a:ext cx="8892480" cy="710952"/>
          </a:xfrm>
          <a:noFill/>
        </p:spPr>
        <p:txBody>
          <a:bodyPr/>
          <a:lstStyle/>
          <a:p>
            <a:r>
              <a:rPr lang="el-GR" dirty="0"/>
              <a:t>Το περιβάλλον εργασίας του </a:t>
            </a:r>
            <a:r>
              <a:rPr lang="en-US" dirty="0" smtClean="0"/>
              <a:t>Packet Tracer</a:t>
            </a:r>
            <a:r>
              <a:rPr lang="el-GR" dirty="0"/>
              <a:t> </a:t>
            </a:r>
            <a:r>
              <a:rPr lang="el-GR" dirty="0" smtClean="0"/>
              <a:t>(11/11</a:t>
            </a:r>
            <a:r>
              <a:rPr lang="el-GR" dirty="0"/>
              <a:t>)</a:t>
            </a:r>
            <a:endParaRPr lang="el-GR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7" name="Picture 1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7" r="3994"/>
          <a:stretch/>
        </p:blipFill>
        <p:spPr bwMode="auto">
          <a:xfrm>
            <a:off x="1146754" y="1052736"/>
            <a:ext cx="6850491" cy="5040313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01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dirty="0" smtClean="0"/>
              <a:t>Βασικές Λειτουργίες του </a:t>
            </a:r>
            <a:r>
              <a:rPr lang="en-US" dirty="0" smtClean="0"/>
              <a:t>Packet Tracer</a:t>
            </a:r>
            <a:r>
              <a:rPr lang="el-GR" dirty="0" smtClean="0"/>
              <a:t> (1/</a:t>
            </a:r>
            <a:r>
              <a:rPr lang="de-CH" dirty="0" smtClean="0"/>
              <a:t>7</a:t>
            </a:r>
            <a:r>
              <a:rPr lang="el-GR" dirty="0" smtClean="0"/>
              <a:t>)</a:t>
            </a:r>
            <a:endParaRPr lang="el-GR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1" dirty="0"/>
              <a:t>Προσθήκη αντικειμένου </a:t>
            </a:r>
            <a:r>
              <a:rPr lang="el-GR" dirty="0"/>
              <a:t>στο </a:t>
            </a:r>
            <a:r>
              <a:rPr lang="el-GR" dirty="0" err="1"/>
              <a:t>project</a:t>
            </a:r>
            <a:r>
              <a:rPr lang="el-GR" dirty="0"/>
              <a:t> μας  με </a:t>
            </a:r>
            <a:r>
              <a:rPr lang="el-GR" dirty="0" err="1"/>
              <a:t>drag</a:t>
            </a:r>
            <a:r>
              <a:rPr lang="el-GR" dirty="0"/>
              <a:t>-and-</a:t>
            </a:r>
            <a:r>
              <a:rPr lang="el-GR" dirty="0" err="1"/>
              <a:t>drop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1" dirty="0"/>
              <a:t>Εμφάνιση χαρακτηριστικών εξοπλισμού </a:t>
            </a:r>
            <a:r>
              <a:rPr lang="el-GR" dirty="0"/>
              <a:t>με τη χρήση του κέρσορα του ποντικιού πάνω σε αυτή τη συσκευή (</a:t>
            </a:r>
            <a:r>
              <a:rPr lang="el-GR" dirty="0" err="1"/>
              <a:t>mouse-over</a:t>
            </a:r>
            <a:r>
              <a:rPr lang="el-GR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1" dirty="0"/>
              <a:t>Διαμόρφωση εξοπλισμού </a:t>
            </a:r>
            <a:r>
              <a:rPr lang="el-GR" dirty="0"/>
              <a:t>με τη χρήση του κέρσορα του ποντικιού πάνω σε αυτή τη συσκευή &amp; αριστερό κλικ</a:t>
            </a:r>
          </a:p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22820"/>
            <a:ext cx="7772400" cy="1143000"/>
          </a:xfrm>
          <a:noFill/>
        </p:spPr>
        <p:txBody>
          <a:bodyPr/>
          <a:lstStyle/>
          <a:p>
            <a:r>
              <a:rPr lang="el-GR" dirty="0"/>
              <a:t>Βασικές Λειτουργίες του </a:t>
            </a:r>
            <a:r>
              <a:rPr lang="en-US" dirty="0"/>
              <a:t>Packet </a:t>
            </a:r>
            <a:r>
              <a:rPr lang="en-US" dirty="0" smtClean="0"/>
              <a:t>Tracer</a:t>
            </a:r>
            <a:r>
              <a:rPr lang="el-GR" dirty="0"/>
              <a:t> </a:t>
            </a:r>
            <a:r>
              <a:rPr lang="el-GR" dirty="0" smtClean="0"/>
              <a:t>(2/</a:t>
            </a:r>
            <a:r>
              <a:rPr lang="de-CH" dirty="0" smtClean="0"/>
              <a:t>7</a:t>
            </a:r>
            <a:r>
              <a:rPr lang="el-GR" dirty="0" smtClean="0"/>
              <a:t>)</a:t>
            </a:r>
            <a:endParaRPr lang="el-GR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251520" y="908720"/>
            <a:ext cx="8964488" cy="5040560"/>
          </a:xfrm>
        </p:spPr>
        <p:txBody>
          <a:bodyPr/>
          <a:lstStyle/>
          <a:p>
            <a:r>
              <a:rPr lang="el-GR" dirty="0"/>
              <a:t>Με ένα απλό </a:t>
            </a:r>
            <a:r>
              <a:rPr lang="en-US" dirty="0"/>
              <a:t>mouse-over o PT </a:t>
            </a:r>
            <a:r>
              <a:rPr lang="el-GR" dirty="0"/>
              <a:t>μας </a:t>
            </a:r>
            <a:r>
              <a:rPr lang="el-GR" b="1" dirty="0" smtClean="0"/>
              <a:t>εμφανίζει</a:t>
            </a:r>
            <a:r>
              <a:rPr lang="el-GR" dirty="0" smtClean="0"/>
              <a:t> </a:t>
            </a:r>
            <a:r>
              <a:rPr lang="el-GR" dirty="0"/>
              <a:t>τα βασικά χαρακτηριστικά παραμετροποίησης της συσκευής</a:t>
            </a:r>
            <a:endParaRPr lang="en-GB" dirty="0"/>
          </a:p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68252"/>
            <a:ext cx="6768752" cy="47222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Βασικές Λειτουργίες του </a:t>
            </a:r>
            <a:r>
              <a:rPr lang="en-US" dirty="0"/>
              <a:t>Packet </a:t>
            </a:r>
            <a:r>
              <a:rPr lang="en-US" dirty="0" smtClean="0"/>
              <a:t>Tracer</a:t>
            </a:r>
            <a:r>
              <a:rPr lang="el-GR" dirty="0"/>
              <a:t> </a:t>
            </a:r>
            <a:r>
              <a:rPr lang="el-GR" dirty="0" smtClean="0"/>
              <a:t>(3/</a:t>
            </a:r>
            <a:r>
              <a:rPr lang="de-CH" dirty="0" smtClean="0"/>
              <a:t>7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800" y="1229003"/>
            <a:ext cx="7772400" cy="5368349"/>
          </a:xfrm>
        </p:spPr>
        <p:txBody>
          <a:bodyPr/>
          <a:lstStyle/>
          <a:p>
            <a:r>
              <a:rPr lang="el-GR" sz="2400" dirty="0" smtClean="0"/>
              <a:t>Για την </a:t>
            </a:r>
            <a:r>
              <a:rPr lang="el-GR" sz="2400" b="1" dirty="0" smtClean="0"/>
              <a:t>τροποποίηση της  συγκρότησης ή τη διαμόρφωση </a:t>
            </a:r>
            <a:r>
              <a:rPr lang="el-GR" sz="2400" dirty="0" smtClean="0"/>
              <a:t>των χαρακτηριστικών συσκευής πραγματοποιούμε  </a:t>
            </a:r>
            <a:r>
              <a:rPr lang="el-GR" sz="2400" dirty="0"/>
              <a:t>αριστερό κλικ με τη χρήση του κέρσορα του ποντικιού πάνω </a:t>
            </a:r>
            <a:r>
              <a:rPr lang="el-GR" sz="2400" dirty="0" smtClean="0"/>
              <a:t>στη </a:t>
            </a:r>
            <a:r>
              <a:rPr lang="el-GR" sz="2400" dirty="0"/>
              <a:t>συσκευή. Το νέο παράθυρο που ανοίγει, μας παρέχει 3 δυνατές επιλογές: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Τροποποίηση </a:t>
            </a:r>
            <a:r>
              <a:rPr lang="el-GR" sz="2400" dirty="0"/>
              <a:t>συγκρότησης συσκευής -</a:t>
            </a:r>
            <a:r>
              <a:rPr lang="de-CH" sz="2400" dirty="0"/>
              <a:t> </a:t>
            </a:r>
            <a:r>
              <a:rPr lang="de-CH" sz="2400" dirty="0" err="1">
                <a:solidFill>
                  <a:srgbClr val="C00000"/>
                </a:solidFill>
              </a:rPr>
              <a:t>physical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Διαμόρφωση χαρακτηριστικών </a:t>
            </a:r>
            <a:r>
              <a:rPr lang="el-GR" sz="2400" dirty="0" smtClean="0"/>
              <a:t>δρομολογητών / </a:t>
            </a:r>
            <a:r>
              <a:rPr lang="el-GR" sz="2400" dirty="0" err="1" smtClean="0"/>
              <a:t>μεταγωγέων</a:t>
            </a:r>
            <a:r>
              <a:rPr lang="el-GR" sz="2400" dirty="0" smtClean="0"/>
              <a:t> μέσω </a:t>
            </a:r>
            <a:r>
              <a:rPr lang="el-GR" sz="2400" dirty="0"/>
              <a:t>γραφικού μενού</a:t>
            </a:r>
            <a:r>
              <a:rPr lang="de-CH" sz="2400" dirty="0"/>
              <a:t> </a:t>
            </a:r>
            <a:r>
              <a:rPr lang="el-GR" sz="2400" dirty="0"/>
              <a:t>- </a:t>
            </a:r>
            <a:r>
              <a:rPr lang="de-CH" sz="2400" dirty="0" err="1">
                <a:solidFill>
                  <a:srgbClr val="C00000"/>
                </a:solidFill>
              </a:rPr>
              <a:t>config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Διαμόρφωση χαρακτηριστικών δρομολογητών / </a:t>
            </a:r>
            <a:r>
              <a:rPr lang="el-GR" sz="2400" dirty="0" err="1"/>
              <a:t>μεταγωγέων</a:t>
            </a:r>
            <a:r>
              <a:rPr lang="el-GR" sz="2400" dirty="0"/>
              <a:t> μέσω γραμμής εντολών </a:t>
            </a:r>
            <a:r>
              <a:rPr lang="el-GR" sz="2400" dirty="0" smtClean="0"/>
              <a:t>– </a:t>
            </a:r>
            <a:r>
              <a:rPr lang="de-CH" sz="2400" dirty="0" smtClean="0">
                <a:solidFill>
                  <a:srgbClr val="C00000"/>
                </a:solidFill>
              </a:rPr>
              <a:t>CLI</a:t>
            </a:r>
            <a:endParaRPr lang="el-GR" sz="2400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Διαμόρφωση </a:t>
            </a:r>
            <a:r>
              <a:rPr lang="el-GR" sz="2400" dirty="0" smtClean="0"/>
              <a:t>χαρακτηριστικών υπολογιστή (</a:t>
            </a:r>
            <a:r>
              <a:rPr lang="de-CH" sz="2400" dirty="0" smtClean="0"/>
              <a:t>PC) </a:t>
            </a:r>
            <a:r>
              <a:rPr lang="el-GR" sz="2400" dirty="0"/>
              <a:t>μέσω γραφικού μενού</a:t>
            </a:r>
            <a:r>
              <a:rPr lang="de-CH" sz="2400" dirty="0"/>
              <a:t> </a:t>
            </a:r>
            <a:r>
              <a:rPr lang="de-CH" sz="2400" dirty="0" smtClean="0"/>
              <a:t>- </a:t>
            </a:r>
            <a:r>
              <a:rPr lang="de-CH" sz="2400" dirty="0" err="1">
                <a:solidFill>
                  <a:srgbClr val="C00000"/>
                </a:solidFill>
              </a:rPr>
              <a:t>desktop</a:t>
            </a:r>
            <a:endParaRPr lang="el-GR" sz="2400" dirty="0">
              <a:solidFill>
                <a:srgbClr val="C00000"/>
              </a:solidFill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l-GR" dirty="0" smtClean="0">
                <a:effectLst/>
              </a:rPr>
              <a:t>Εισαγωγή στον προσομοιωτή </a:t>
            </a:r>
            <a:r>
              <a:rPr lang="de-CH" dirty="0" smtClean="0">
                <a:effectLst/>
              </a:rPr>
              <a:t/>
            </a:r>
            <a:br>
              <a:rPr lang="de-CH" dirty="0" smtClean="0">
                <a:effectLst/>
              </a:rPr>
            </a:br>
            <a:r>
              <a:rPr lang="de-CH" dirty="0" smtClean="0">
                <a:effectLst/>
              </a:rPr>
              <a:t>Cisco </a:t>
            </a:r>
            <a:r>
              <a:rPr lang="el-GR" dirty="0" smtClean="0">
                <a:effectLst/>
              </a:rPr>
              <a:t> </a:t>
            </a:r>
            <a:r>
              <a:rPr lang="en-US" dirty="0" smtClean="0">
                <a:effectLst/>
              </a:rPr>
              <a:t>Packet Tracer</a:t>
            </a:r>
            <a:r>
              <a:rPr lang="el-GR" dirty="0" smtClean="0">
                <a:effectLst/>
              </a:rPr>
              <a:t> (</a:t>
            </a:r>
            <a:r>
              <a:rPr lang="de-CH" dirty="0" err="1" smtClean="0">
                <a:effectLst/>
              </a:rPr>
              <a:t>cpt</a:t>
            </a:r>
            <a:r>
              <a:rPr lang="de-CH" dirty="0" smtClean="0">
                <a:effectLst/>
              </a:rPr>
              <a:t>)</a:t>
            </a:r>
            <a:endParaRPr lang="el-GR" dirty="0" smtClean="0">
              <a:effectLst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51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Βασικές Λειτουργίες του </a:t>
            </a:r>
            <a:r>
              <a:rPr lang="en-US" dirty="0"/>
              <a:t>Packet </a:t>
            </a:r>
            <a:r>
              <a:rPr lang="en-US" dirty="0" smtClean="0"/>
              <a:t>Tracer </a:t>
            </a:r>
            <a:r>
              <a:rPr lang="el-GR" dirty="0" smtClean="0"/>
              <a:t>(</a:t>
            </a:r>
            <a:r>
              <a:rPr lang="de-CH" dirty="0" smtClean="0"/>
              <a:t>4</a:t>
            </a:r>
            <a:r>
              <a:rPr lang="el-GR" dirty="0" smtClean="0"/>
              <a:t>/</a:t>
            </a:r>
            <a:r>
              <a:rPr lang="de-CH" dirty="0" smtClean="0"/>
              <a:t>7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79443"/>
            <a:ext cx="2304256" cy="5040560"/>
          </a:xfrm>
        </p:spPr>
        <p:txBody>
          <a:bodyPr/>
          <a:lstStyle/>
          <a:p>
            <a:r>
              <a:rPr lang="de-CH" sz="2400" b="1" dirty="0" smtClean="0"/>
              <a:t>1. </a:t>
            </a:r>
            <a:r>
              <a:rPr lang="el-GR" sz="2400" b="1" dirty="0" smtClean="0"/>
              <a:t>Τροποποίηση </a:t>
            </a:r>
            <a:r>
              <a:rPr lang="el-GR" sz="2400" b="1" dirty="0"/>
              <a:t>συγκρότησης συσκευής</a:t>
            </a:r>
            <a:r>
              <a:rPr lang="el-GR" sz="2400" dirty="0"/>
              <a:t> </a:t>
            </a:r>
            <a:r>
              <a:rPr lang="el-GR" sz="2400" dirty="0" smtClean="0"/>
              <a:t>με προσθήκη συγκεκριμένων καρτών στη  συσκευή -</a:t>
            </a:r>
            <a:r>
              <a:rPr lang="el-GR" sz="2400" dirty="0" smtClean="0">
                <a:solidFill>
                  <a:srgbClr val="C00000"/>
                </a:solidFill>
              </a:rPr>
              <a:t>καρτέλα </a:t>
            </a:r>
            <a:r>
              <a:rPr lang="en-US" sz="2400" dirty="0" smtClean="0">
                <a:solidFill>
                  <a:srgbClr val="C00000"/>
                </a:solidFill>
              </a:rPr>
              <a:t>Physical</a:t>
            </a:r>
            <a:r>
              <a:rPr lang="el-GR" sz="2400" dirty="0" smtClean="0"/>
              <a:t>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"/>
          <a:stretch/>
        </p:blipFill>
        <p:spPr bwMode="auto">
          <a:xfrm>
            <a:off x="2771800" y="1376772"/>
            <a:ext cx="6043157" cy="46459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183579" y="53752"/>
            <a:ext cx="8274621" cy="846791"/>
          </a:xfrm>
        </p:spPr>
        <p:txBody>
          <a:bodyPr/>
          <a:lstStyle/>
          <a:p>
            <a:r>
              <a:rPr lang="el-GR" dirty="0"/>
              <a:t>Βασικές Λειτουργίες του </a:t>
            </a:r>
            <a:r>
              <a:rPr lang="en-US" dirty="0"/>
              <a:t>Packet </a:t>
            </a:r>
            <a:r>
              <a:rPr lang="en-US" dirty="0" smtClean="0"/>
              <a:t>Tracer </a:t>
            </a:r>
            <a:r>
              <a:rPr lang="el-GR" dirty="0" smtClean="0"/>
              <a:t>(</a:t>
            </a:r>
            <a:r>
              <a:rPr lang="de-CH" dirty="0" smtClean="0"/>
              <a:t>5</a:t>
            </a:r>
            <a:r>
              <a:rPr lang="el-GR" dirty="0" smtClean="0"/>
              <a:t>/</a:t>
            </a:r>
            <a:r>
              <a:rPr lang="de-CH" dirty="0" smtClean="0"/>
              <a:t>7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183579" y="1281173"/>
            <a:ext cx="2513772" cy="4092043"/>
          </a:xfrm>
        </p:spPr>
        <p:txBody>
          <a:bodyPr/>
          <a:lstStyle/>
          <a:p>
            <a:r>
              <a:rPr lang="de-CH" sz="2400" b="1" dirty="0" smtClean="0"/>
              <a:t>2. </a:t>
            </a:r>
            <a:r>
              <a:rPr lang="el-GR" sz="2400" b="1" dirty="0" smtClean="0"/>
              <a:t>Διαμόρφωση </a:t>
            </a:r>
            <a:r>
              <a:rPr lang="el-GR" sz="2400" b="1" dirty="0"/>
              <a:t>χαρακτηριστικών </a:t>
            </a:r>
            <a:r>
              <a:rPr lang="el-GR" sz="2400" dirty="0" err="1" smtClean="0"/>
              <a:t>μεταγωγέων</a:t>
            </a:r>
            <a:r>
              <a:rPr lang="el-GR" sz="2400" dirty="0" smtClean="0"/>
              <a:t> &amp; δρομολογητών μέσω </a:t>
            </a:r>
            <a:r>
              <a:rPr lang="el-GR" sz="2400" dirty="0"/>
              <a:t>γραφικού </a:t>
            </a:r>
            <a:r>
              <a:rPr lang="el-GR" sz="2400" dirty="0" smtClean="0"/>
              <a:t>περιβάλλοντος - </a:t>
            </a:r>
            <a:r>
              <a:rPr lang="el-GR" sz="2400" dirty="0" smtClean="0">
                <a:solidFill>
                  <a:srgbClr val="C00000"/>
                </a:solidFill>
              </a:rPr>
              <a:t>καρτέλα</a:t>
            </a:r>
            <a:r>
              <a:rPr lang="el-GR" sz="2400" dirty="0" smtClean="0"/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Config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351" y="1025138"/>
            <a:ext cx="6276190" cy="5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782960"/>
          </a:xfrm>
        </p:spPr>
        <p:txBody>
          <a:bodyPr/>
          <a:lstStyle/>
          <a:p>
            <a:r>
              <a:rPr lang="el-GR" dirty="0"/>
              <a:t>Βασικές Λειτουργίες του </a:t>
            </a:r>
            <a:r>
              <a:rPr lang="en-US" dirty="0"/>
              <a:t>Packet </a:t>
            </a:r>
            <a:r>
              <a:rPr lang="en-US" dirty="0" smtClean="0"/>
              <a:t>Tracer </a:t>
            </a:r>
            <a:r>
              <a:rPr lang="el-GR" dirty="0" smtClean="0"/>
              <a:t>(</a:t>
            </a:r>
            <a:r>
              <a:rPr lang="de-CH" dirty="0" smtClean="0"/>
              <a:t>6</a:t>
            </a:r>
            <a:r>
              <a:rPr lang="el-GR" dirty="0" smtClean="0"/>
              <a:t>/</a:t>
            </a:r>
            <a:r>
              <a:rPr lang="de-CH" dirty="0" smtClean="0"/>
              <a:t>7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111572" y="1196752"/>
            <a:ext cx="2448272" cy="5040560"/>
          </a:xfrm>
        </p:spPr>
        <p:txBody>
          <a:bodyPr/>
          <a:lstStyle/>
          <a:p>
            <a:r>
              <a:rPr lang="de-CH" sz="2400" b="1" dirty="0" smtClean="0"/>
              <a:t>3. </a:t>
            </a:r>
            <a:r>
              <a:rPr lang="el-GR" sz="2400" b="1" dirty="0" smtClean="0"/>
              <a:t>Διαμόρφωση </a:t>
            </a:r>
            <a:r>
              <a:rPr lang="el-GR" sz="2400" b="1" dirty="0"/>
              <a:t>χαρακτηριστικών </a:t>
            </a:r>
            <a:r>
              <a:rPr lang="el-GR" sz="2400" dirty="0" err="1"/>
              <a:t>μεταγωγέων</a:t>
            </a:r>
            <a:r>
              <a:rPr lang="el-GR" sz="2400" dirty="0"/>
              <a:t> &amp; δρομολογητών μέσω </a:t>
            </a:r>
            <a:r>
              <a:rPr lang="el-GR" sz="2400" dirty="0" smtClean="0"/>
              <a:t>της </a:t>
            </a:r>
            <a:r>
              <a:rPr lang="el-GR" sz="2400" dirty="0"/>
              <a:t>γραμμής εντολών - </a:t>
            </a:r>
            <a:r>
              <a:rPr lang="el-GR" sz="2400" dirty="0">
                <a:solidFill>
                  <a:srgbClr val="C00000"/>
                </a:solidFill>
              </a:rPr>
              <a:t>καρτέλα</a:t>
            </a:r>
            <a:r>
              <a:rPr lang="el-GR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CLI</a:t>
            </a:r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844" y="974175"/>
            <a:ext cx="6200000" cy="5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dirty="0"/>
              <a:t>Βασικές Λειτουργίες του </a:t>
            </a:r>
            <a:r>
              <a:rPr lang="en-US" dirty="0"/>
              <a:t>Packet </a:t>
            </a:r>
            <a:r>
              <a:rPr lang="en-US" dirty="0" smtClean="0"/>
              <a:t>Tracer </a:t>
            </a:r>
            <a:r>
              <a:rPr lang="el-GR" dirty="0" smtClean="0"/>
              <a:t>(</a:t>
            </a:r>
            <a:r>
              <a:rPr lang="de-CH" dirty="0" smtClean="0"/>
              <a:t>7</a:t>
            </a:r>
            <a:r>
              <a:rPr lang="el-GR" dirty="0" smtClean="0"/>
              <a:t>/</a:t>
            </a:r>
            <a:r>
              <a:rPr lang="de-CH" dirty="0" smtClean="0"/>
              <a:t>7</a:t>
            </a:r>
            <a:r>
              <a:rPr lang="el-GR" dirty="0" smtClean="0"/>
              <a:t>)</a:t>
            </a:r>
            <a:endParaRPr lang="en-GB" dirty="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08720" y="1366688"/>
            <a:ext cx="2652241" cy="5040560"/>
          </a:xfrm>
        </p:spPr>
        <p:txBody>
          <a:bodyPr/>
          <a:lstStyle/>
          <a:p>
            <a:r>
              <a:rPr lang="de-CH" b="1" dirty="0" smtClean="0"/>
              <a:t>4. </a:t>
            </a:r>
            <a:r>
              <a:rPr lang="el-GR" b="1" dirty="0" smtClean="0"/>
              <a:t>Διαμόρφωση Η/Υ</a:t>
            </a:r>
            <a:r>
              <a:rPr lang="el-GR" dirty="0" smtClean="0"/>
              <a:t>:</a:t>
            </a:r>
          </a:p>
          <a:p>
            <a:r>
              <a:rPr lang="el-GR" dirty="0" smtClean="0"/>
              <a:t>Με </a:t>
            </a:r>
            <a:r>
              <a:rPr lang="el-GR" dirty="0"/>
              <a:t>αριστερό κλικ </a:t>
            </a:r>
            <a:r>
              <a:rPr lang="el-GR" dirty="0" smtClean="0"/>
              <a:t>στον </a:t>
            </a:r>
            <a:r>
              <a:rPr lang="el-GR" dirty="0"/>
              <a:t>επιλεγμένο υπολογιστή εμφανίζεται παράθυρο με 4 καρτέλες </a:t>
            </a:r>
            <a:r>
              <a:rPr lang="el-GR" dirty="0" smtClean="0"/>
              <a:t>διαμόρφωσης, </a:t>
            </a:r>
            <a:r>
              <a:rPr lang="el-GR" dirty="0"/>
              <a:t>μεταξύ των </a:t>
            </a:r>
            <a:r>
              <a:rPr lang="el-GR" dirty="0" smtClean="0"/>
              <a:t>οποίων και η καρτέλα </a:t>
            </a:r>
            <a:r>
              <a:rPr lang="el-GR" b="1" dirty="0" err="1">
                <a:solidFill>
                  <a:srgbClr val="C00000"/>
                </a:solidFill>
              </a:rPr>
              <a:t>Desktop</a:t>
            </a:r>
            <a:r>
              <a:rPr lang="el-GR" dirty="0"/>
              <a:t> με 16 βασικές λειτουργίες </a:t>
            </a:r>
          </a:p>
          <a:p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769" y="1270024"/>
            <a:ext cx="5789429" cy="5137224"/>
          </a:xfrm>
          <a:prstGeom prst="rect">
            <a:avLst/>
          </a:prstGeo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Διασυνδέσεις συσκευών (1/11) 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τη λειτουργική διασύνδεση δικτυακών συσκευών απαιτείται:</a:t>
            </a:r>
          </a:p>
          <a:p>
            <a:endParaRPr lang="el-GR" dirty="0"/>
          </a:p>
          <a:p>
            <a:r>
              <a:rPr lang="el-GR" dirty="0"/>
              <a:t>1. Καλωδιακή διασύνδεση </a:t>
            </a:r>
            <a:r>
              <a:rPr lang="el-GR" dirty="0" smtClean="0"/>
              <a:t>συσκευών</a:t>
            </a:r>
            <a:endParaRPr lang="el-GR" dirty="0"/>
          </a:p>
          <a:p>
            <a:r>
              <a:rPr lang="el-GR" dirty="0"/>
              <a:t>2. Ενεργοποίηση </a:t>
            </a:r>
            <a:r>
              <a:rPr lang="el-GR" dirty="0" err="1"/>
              <a:t>διεπαφών</a:t>
            </a:r>
            <a:endParaRPr lang="el-GR" dirty="0"/>
          </a:p>
          <a:p>
            <a:r>
              <a:rPr lang="el-GR" dirty="0"/>
              <a:t>3. Έλεγχος κατάστασης </a:t>
            </a:r>
            <a:r>
              <a:rPr lang="el-GR" dirty="0" err="1" smtClean="0"/>
              <a:t>διεπαφής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756" y="86003"/>
            <a:ext cx="8964488" cy="961194"/>
          </a:xfrm>
          <a:noFill/>
        </p:spPr>
        <p:txBody>
          <a:bodyPr/>
          <a:lstStyle/>
          <a:p>
            <a:r>
              <a:rPr lang="el-GR" dirty="0"/>
              <a:t>Διασυνδέσεις συσκευών </a:t>
            </a:r>
            <a:r>
              <a:rPr lang="el-GR" dirty="0" smtClean="0"/>
              <a:t>(2/11</a:t>
            </a:r>
            <a:r>
              <a:rPr lang="el-GR" dirty="0"/>
              <a:t>) 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023" y="999007"/>
            <a:ext cx="7772400" cy="5040560"/>
          </a:xfrm>
        </p:spPr>
        <p:txBody>
          <a:bodyPr/>
          <a:lstStyle/>
          <a:p>
            <a:r>
              <a:rPr lang="el-GR" sz="2400" b="1" dirty="0" smtClean="0"/>
              <a:t>1. Καλωδιακή </a:t>
            </a:r>
            <a:r>
              <a:rPr lang="el-GR" sz="2400" b="1" dirty="0"/>
              <a:t>διασύνδεση </a:t>
            </a:r>
            <a:r>
              <a:rPr lang="el-GR" sz="2400" dirty="0" smtClean="0"/>
              <a:t>συσκευών με κατάλληλο καλώδιο (βλέπε τύποι διασυνδέσεων – διαφάνεια 9)</a:t>
            </a:r>
            <a:endParaRPr lang="en-GB" sz="2400" dirty="0"/>
          </a:p>
          <a:p>
            <a:endParaRPr lang="el-GR" dirty="0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783" y="1866154"/>
            <a:ext cx="5486400" cy="4403725"/>
          </a:xfrm>
          <a:prstGeom prst="rect">
            <a:avLst/>
          </a:prstGeom>
        </p:spPr>
      </p:pic>
      <p:pic>
        <p:nvPicPr>
          <p:cNvPr id="5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33949"/>
            <a:ext cx="1512168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10"/>
          <a:stretch/>
        </p:blipFill>
        <p:spPr bwMode="auto">
          <a:xfrm>
            <a:off x="6553200" y="3828013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- TextBox"/>
          <p:cNvSpPr txBox="1"/>
          <p:nvPr/>
        </p:nvSpPr>
        <p:spPr>
          <a:xfrm>
            <a:off x="6553200" y="3398389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/>
              <a:t>Διεπαφές</a:t>
            </a:r>
            <a:r>
              <a:rPr lang="el-GR" sz="1200" dirty="0" smtClean="0"/>
              <a:t> </a:t>
            </a:r>
            <a:r>
              <a:rPr lang="en-US" sz="1200" dirty="0" smtClean="0"/>
              <a:t> </a:t>
            </a:r>
            <a:r>
              <a:rPr lang="el-GR" sz="1200" dirty="0" smtClean="0"/>
              <a:t>δρομολογητή</a:t>
            </a:r>
            <a:endParaRPr lang="en-GB" sz="1200" dirty="0"/>
          </a:p>
        </p:txBody>
      </p:sp>
      <p:sp>
        <p:nvSpPr>
          <p:cNvPr id="9" name="8 - TextBox"/>
          <p:cNvSpPr txBox="1"/>
          <p:nvPr/>
        </p:nvSpPr>
        <p:spPr>
          <a:xfrm>
            <a:off x="6553200" y="560138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/>
              <a:t>διεπαφές</a:t>
            </a:r>
            <a:r>
              <a:rPr lang="el-GR" sz="1200" dirty="0" smtClean="0"/>
              <a:t> </a:t>
            </a:r>
            <a:r>
              <a:rPr lang="en-US" sz="1200" dirty="0" smtClean="0"/>
              <a:t> </a:t>
            </a:r>
            <a:r>
              <a:rPr lang="el-GR" sz="1200" dirty="0" err="1" smtClean="0"/>
              <a:t>μεταγωγέα</a:t>
            </a:r>
            <a:endParaRPr lang="en-GB" sz="12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dirty="0"/>
              <a:t>Διασυνδέσεις συσκευών </a:t>
            </a:r>
            <a:r>
              <a:rPr lang="el-GR" dirty="0" smtClean="0"/>
              <a:t>(3/11</a:t>
            </a:r>
            <a:r>
              <a:rPr lang="el-GR" dirty="0"/>
              <a:t>) 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539552" y="1229003"/>
            <a:ext cx="7772400" cy="5040560"/>
          </a:xfrm>
        </p:spPr>
        <p:txBody>
          <a:bodyPr/>
          <a:lstStyle/>
          <a:p>
            <a:r>
              <a:rPr lang="el-GR" sz="2400" b="1" dirty="0" smtClean="0"/>
              <a:t>1. Καλωδιακή </a:t>
            </a:r>
            <a:r>
              <a:rPr lang="el-GR" sz="2400" b="1" dirty="0"/>
              <a:t>διασύνδεση </a:t>
            </a:r>
            <a:r>
              <a:rPr lang="el-GR" sz="2400" dirty="0" smtClean="0"/>
              <a:t>συσκευών με κατάλληλο καλώδιο </a:t>
            </a:r>
          </a:p>
          <a:p>
            <a:endParaRPr lang="el-GR" sz="2400" b="1" dirty="0" smtClean="0"/>
          </a:p>
          <a:p>
            <a:r>
              <a:rPr lang="el-GR" sz="2400" b="1" dirty="0" smtClean="0"/>
              <a:t>Δεν </a:t>
            </a:r>
            <a:r>
              <a:rPr lang="el-GR" sz="2400" b="1" dirty="0"/>
              <a:t>πρέπει να ξεχνάμε ότι :  </a:t>
            </a:r>
            <a:endParaRPr lang="el-G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/>
              <a:t>Για διασύνδεση διαφορετικών συσκευών (</a:t>
            </a:r>
            <a:r>
              <a:rPr lang="en-US" sz="2400" b="1" dirty="0"/>
              <a:t>PC</a:t>
            </a:r>
            <a:r>
              <a:rPr lang="el-GR" sz="2400" b="1" dirty="0"/>
              <a:t>- </a:t>
            </a:r>
            <a:r>
              <a:rPr lang="en-US" sz="2400" b="1" dirty="0"/>
              <a:t>switch</a:t>
            </a:r>
            <a:r>
              <a:rPr lang="el-GR" sz="2400" b="1" dirty="0"/>
              <a:t>, </a:t>
            </a:r>
            <a:r>
              <a:rPr lang="en-US" sz="2400" b="1" dirty="0"/>
              <a:t>switch</a:t>
            </a:r>
            <a:r>
              <a:rPr lang="el-GR" sz="2400" b="1" dirty="0"/>
              <a:t>-</a:t>
            </a:r>
            <a:r>
              <a:rPr lang="en-US" sz="2400" b="1" dirty="0"/>
              <a:t>router</a:t>
            </a:r>
            <a:r>
              <a:rPr lang="el-GR" sz="2400" b="1" dirty="0"/>
              <a:t>) χρησιμοποιούμε ευθύ καλώδιο/</a:t>
            </a:r>
            <a:r>
              <a:rPr lang="en-US" sz="2400" b="1" dirty="0"/>
              <a:t>straight through  </a:t>
            </a:r>
            <a:r>
              <a:rPr lang="el-GR" sz="2400" dirty="0"/>
              <a:t>(– σχήμα συνεχούς  γραμμής στον </a:t>
            </a:r>
            <a:r>
              <a:rPr lang="en-US" sz="2400" dirty="0" err="1"/>
              <a:t>cpt</a:t>
            </a:r>
            <a:r>
              <a:rPr lang="el-GR" sz="240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/>
              <a:t>Για διασύνδεση ομότιμων συσκευών (</a:t>
            </a:r>
            <a:r>
              <a:rPr lang="en-US" sz="2400" b="1" dirty="0"/>
              <a:t>PC</a:t>
            </a:r>
            <a:r>
              <a:rPr lang="el-GR" sz="2400" b="1" dirty="0"/>
              <a:t>- </a:t>
            </a:r>
            <a:r>
              <a:rPr lang="en-US" sz="2400" b="1" dirty="0"/>
              <a:t>PC</a:t>
            </a:r>
            <a:r>
              <a:rPr lang="el-GR" sz="2400" b="1" dirty="0"/>
              <a:t>, </a:t>
            </a:r>
            <a:r>
              <a:rPr lang="en-US" sz="2400" b="1" dirty="0"/>
              <a:t>PC</a:t>
            </a:r>
            <a:r>
              <a:rPr lang="el-GR" sz="2400" b="1" dirty="0"/>
              <a:t>-</a:t>
            </a:r>
            <a:r>
              <a:rPr lang="en-US" sz="2400" b="1" dirty="0"/>
              <a:t>router</a:t>
            </a:r>
            <a:r>
              <a:rPr lang="el-GR" sz="2400" b="1" dirty="0"/>
              <a:t>, </a:t>
            </a:r>
            <a:r>
              <a:rPr lang="en-US" sz="2400" b="1" dirty="0"/>
              <a:t>router</a:t>
            </a:r>
            <a:r>
              <a:rPr lang="el-GR" sz="2400" b="1" dirty="0"/>
              <a:t>-</a:t>
            </a:r>
            <a:r>
              <a:rPr lang="en-US" sz="2400" b="1" dirty="0"/>
              <a:t>router</a:t>
            </a:r>
            <a:r>
              <a:rPr lang="el-GR" sz="2400" b="1" dirty="0"/>
              <a:t>) χρησιμοποιούμε </a:t>
            </a:r>
            <a:r>
              <a:rPr lang="en-US" sz="2400" b="1" dirty="0"/>
              <a:t>cross over</a:t>
            </a:r>
            <a:r>
              <a:rPr lang="el-GR" sz="2400" b="1" dirty="0"/>
              <a:t>  καλώδιο  </a:t>
            </a:r>
            <a:r>
              <a:rPr lang="el-GR" sz="2400" dirty="0"/>
              <a:t>(– σχήμα διακεκομμένης γραμμής στον </a:t>
            </a:r>
            <a:r>
              <a:rPr lang="en-US" sz="2400" dirty="0" err="1"/>
              <a:t>cpt</a:t>
            </a:r>
            <a:r>
              <a:rPr lang="el-GR" sz="2400" dirty="0"/>
              <a:t>)  </a:t>
            </a:r>
          </a:p>
          <a:p>
            <a:endParaRPr lang="en-GB" sz="2400" dirty="0"/>
          </a:p>
          <a:p>
            <a:endParaRPr lang="el-GR" dirty="0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dirty="0"/>
              <a:t>Διασυνδέσεις συσκευών </a:t>
            </a:r>
            <a:r>
              <a:rPr lang="el-GR" dirty="0" smtClean="0"/>
              <a:t>(4/11</a:t>
            </a:r>
            <a:r>
              <a:rPr lang="el-GR" dirty="0"/>
              <a:t>) 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661814" y="1038504"/>
            <a:ext cx="7772400" cy="5040560"/>
          </a:xfrm>
        </p:spPr>
        <p:txBody>
          <a:bodyPr/>
          <a:lstStyle/>
          <a:p>
            <a:r>
              <a:rPr lang="el-GR" b="1" dirty="0" smtClean="0"/>
              <a:t>2. Ενεργοποίηση </a:t>
            </a:r>
            <a:r>
              <a:rPr lang="el-GR" b="1" dirty="0" err="1"/>
              <a:t>διεπαφών</a:t>
            </a:r>
            <a:r>
              <a:rPr lang="el-GR" dirty="0"/>
              <a:t>: Εξ ορισμού, οι διαθέσιμες </a:t>
            </a:r>
            <a:r>
              <a:rPr lang="el-GR" dirty="0" err="1"/>
              <a:t>διεπαφές</a:t>
            </a:r>
            <a:r>
              <a:rPr lang="el-GR" dirty="0"/>
              <a:t> σε ένα </a:t>
            </a:r>
            <a:r>
              <a:rPr lang="el-GR" dirty="0" err="1"/>
              <a:t>cisco</a:t>
            </a:r>
            <a:r>
              <a:rPr lang="el-GR" dirty="0"/>
              <a:t> </a:t>
            </a:r>
            <a:r>
              <a:rPr lang="el-GR" dirty="0" err="1"/>
              <a:t>μεταγωγέα</a:t>
            </a:r>
            <a:r>
              <a:rPr lang="el-GR" dirty="0"/>
              <a:t> είναι πάντα ενεργοποιημένες, ενώ σε έναν δρομολογητή  είναι πάντα σε κατάσταση </a:t>
            </a:r>
            <a:r>
              <a:rPr lang="el-GR" dirty="0" err="1"/>
              <a:t>administratively</a:t>
            </a:r>
            <a:r>
              <a:rPr lang="el-GR" dirty="0"/>
              <a:t> </a:t>
            </a:r>
            <a:r>
              <a:rPr lang="el-GR" dirty="0" err="1" smtClean="0"/>
              <a:t>down</a:t>
            </a:r>
            <a:r>
              <a:rPr lang="el-GR" dirty="0" smtClean="0"/>
              <a:t>. </a:t>
            </a:r>
          </a:p>
          <a:p>
            <a:endParaRPr lang="el-GR" dirty="0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0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44" y="3558784"/>
            <a:ext cx="3456385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dirty="0"/>
              <a:t>Διασυνδέσεις συσκευών </a:t>
            </a:r>
            <a:r>
              <a:rPr lang="el-GR" dirty="0" smtClean="0"/>
              <a:t>(5/11</a:t>
            </a:r>
            <a:r>
              <a:rPr lang="el-GR" dirty="0"/>
              <a:t>) 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01351" y="1040389"/>
            <a:ext cx="2276602" cy="5510082"/>
          </a:xfrm>
        </p:spPr>
        <p:txBody>
          <a:bodyPr/>
          <a:lstStyle/>
          <a:p>
            <a:r>
              <a:rPr lang="el-GR" b="1" dirty="0" smtClean="0"/>
              <a:t>2. Ενεργοποίηση </a:t>
            </a:r>
            <a:r>
              <a:rPr lang="el-GR" b="1" dirty="0" err="1" smtClean="0"/>
              <a:t>διεπαφής</a:t>
            </a:r>
            <a:r>
              <a:rPr lang="el-GR" b="1" dirty="0" smtClean="0"/>
              <a:t> δρομολογητή μέσω</a:t>
            </a:r>
            <a:r>
              <a:rPr lang="de-CH" b="1" dirty="0" smtClean="0"/>
              <a:t> </a:t>
            </a:r>
            <a:r>
              <a:rPr lang="el-GR" b="1" dirty="0" smtClean="0"/>
              <a:t>γραφικού περιβάλλοντος:</a:t>
            </a:r>
          </a:p>
          <a:p>
            <a:r>
              <a:rPr lang="el-GR" sz="2000" dirty="0" smtClean="0">
                <a:solidFill>
                  <a:schemeClr val="bg2">
                    <a:lumMod val="75000"/>
                  </a:schemeClr>
                </a:solidFill>
              </a:rPr>
              <a:t>από την ενότητα </a:t>
            </a:r>
            <a:r>
              <a:rPr lang="de-CH" sz="2000" b="1" dirty="0" smtClean="0">
                <a:solidFill>
                  <a:schemeClr val="bg2">
                    <a:lumMod val="75000"/>
                  </a:schemeClr>
                </a:solidFill>
              </a:rPr>
              <a:t>Interface</a:t>
            </a:r>
            <a:r>
              <a:rPr lang="de-CH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bg2">
                    <a:lumMod val="75000"/>
                  </a:schemeClr>
                </a:solidFill>
              </a:rPr>
              <a:t>της καρτέλας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Config</a:t>
            </a:r>
            <a:r>
              <a:rPr lang="el-GR" sz="2000" dirty="0" smtClean="0">
                <a:solidFill>
                  <a:schemeClr val="bg2">
                    <a:lumMod val="75000"/>
                  </a:schemeClr>
                </a:solidFill>
              </a:rPr>
              <a:t> επιλέγουμε τη  συγκεκριμένη </a:t>
            </a:r>
            <a:r>
              <a:rPr lang="el-GR" sz="2000" dirty="0" err="1" smtClean="0">
                <a:solidFill>
                  <a:schemeClr val="bg2">
                    <a:lumMod val="75000"/>
                  </a:schemeClr>
                </a:solidFill>
              </a:rPr>
              <a:t>διεπαφή</a:t>
            </a:r>
            <a:r>
              <a:rPr lang="el-GR" sz="2000" dirty="0" smtClean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de-CH" sz="2000" dirty="0" smtClean="0">
                <a:solidFill>
                  <a:schemeClr val="bg2">
                    <a:lumMod val="75000"/>
                  </a:schemeClr>
                </a:solidFill>
              </a:rPr>
              <a:t>Fa0/0</a:t>
            </a:r>
            <a:r>
              <a:rPr lang="el-GR" sz="2000" dirty="0" smtClean="0">
                <a:solidFill>
                  <a:schemeClr val="bg2">
                    <a:lumMod val="75000"/>
                  </a:schemeClr>
                </a:solidFill>
              </a:rPr>
              <a:t>) και στο αναδυόμενο παράθυρο θέτουμε</a:t>
            </a:r>
          </a:p>
          <a:p>
            <a:r>
              <a:rPr lang="de-CH" sz="2000" dirty="0" smtClean="0">
                <a:solidFill>
                  <a:schemeClr val="bg2">
                    <a:lumMod val="75000"/>
                  </a:schemeClr>
                </a:solidFill>
              </a:rPr>
              <a:t>Port Status=ON</a:t>
            </a:r>
            <a:endParaRPr lang="el-G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090668"/>
            <a:ext cx="6142857" cy="5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dirty="0"/>
              <a:t>Διασυνδέσεις συσκευών </a:t>
            </a:r>
            <a:r>
              <a:rPr lang="el-GR" dirty="0" smtClean="0"/>
              <a:t>(6/11</a:t>
            </a:r>
            <a:r>
              <a:rPr lang="el-GR" dirty="0"/>
              <a:t>) 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250251" y="1060661"/>
            <a:ext cx="2180410" cy="5341201"/>
          </a:xfrm>
        </p:spPr>
        <p:txBody>
          <a:bodyPr/>
          <a:lstStyle/>
          <a:p>
            <a:r>
              <a:rPr lang="el-GR" b="1" dirty="0" smtClean="0"/>
              <a:t>2. Ενεργοποίηση </a:t>
            </a:r>
            <a:r>
              <a:rPr lang="el-GR" b="1" dirty="0" err="1" smtClean="0"/>
              <a:t>διεπαφής</a:t>
            </a:r>
            <a:r>
              <a:rPr lang="el-GR" b="1" dirty="0" smtClean="0"/>
              <a:t> δρομολογητή μέσω </a:t>
            </a:r>
            <a:r>
              <a:rPr lang="el-GR" b="1" dirty="0"/>
              <a:t>της γραμμής </a:t>
            </a:r>
            <a:r>
              <a:rPr lang="el-GR" b="1" dirty="0" smtClean="0"/>
              <a:t>εντολών (</a:t>
            </a:r>
            <a:r>
              <a:rPr lang="de-CH" b="1" dirty="0" smtClean="0"/>
              <a:t>CLI)</a:t>
            </a:r>
            <a:r>
              <a:rPr lang="el-GR" b="1" dirty="0" smtClean="0"/>
              <a:t>: </a:t>
            </a:r>
          </a:p>
          <a:p>
            <a:r>
              <a:rPr lang="el-GR" dirty="0" smtClean="0"/>
              <a:t>Στο  </a:t>
            </a:r>
            <a:r>
              <a:rPr lang="el-GR" dirty="0"/>
              <a:t>μήνυμα </a:t>
            </a:r>
            <a:r>
              <a:rPr lang="el-GR" dirty="0" smtClean="0"/>
              <a:t>της </a:t>
            </a:r>
            <a:r>
              <a:rPr lang="el-GR" dirty="0"/>
              <a:t>αρχικής εκκίνησης της </a:t>
            </a:r>
            <a:r>
              <a:rPr lang="el-GR" dirty="0" smtClean="0"/>
              <a:t>συσκευής</a:t>
            </a:r>
            <a:r>
              <a:rPr lang="de-CH" dirty="0" smtClean="0"/>
              <a:t> </a:t>
            </a:r>
            <a:r>
              <a:rPr lang="el-GR" dirty="0" smtClean="0"/>
              <a:t>απαντάμε </a:t>
            </a:r>
            <a:r>
              <a:rPr lang="de-CH" b="1" dirty="0" err="1" smtClean="0"/>
              <a:t>no</a:t>
            </a:r>
            <a:r>
              <a:rPr lang="de-CH" b="1" dirty="0" smtClean="0"/>
              <a:t> </a:t>
            </a:r>
            <a:r>
              <a:rPr lang="el-GR" b="1" dirty="0"/>
              <a:t>&amp; </a:t>
            </a:r>
            <a:r>
              <a:rPr lang="en-US" b="1" dirty="0"/>
              <a:t>enter </a:t>
            </a:r>
            <a:r>
              <a:rPr lang="el-GR" dirty="0"/>
              <a:t>για να  εισέλθουμε σε </a:t>
            </a:r>
            <a:r>
              <a:rPr lang="en-US" dirty="0"/>
              <a:t>user-mode</a:t>
            </a:r>
            <a:r>
              <a:rPr lang="de-CH" dirty="0" smtClean="0"/>
              <a:t>!!!</a:t>
            </a:r>
            <a:endParaRPr lang="el-GR" dirty="0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9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3544" y="1305143"/>
            <a:ext cx="5904656" cy="4500500"/>
          </a:xfrm>
          <a:prstGeom prst="rect">
            <a:avLst/>
          </a:prstGeom>
        </p:spPr>
      </p:pic>
      <p:sp>
        <p:nvSpPr>
          <p:cNvPr id="10" name="Αριστερό βέλος 9"/>
          <p:cNvSpPr/>
          <p:nvPr/>
        </p:nvSpPr>
        <p:spPr bwMode="auto">
          <a:xfrm>
            <a:off x="8142671" y="4149080"/>
            <a:ext cx="978408" cy="484632"/>
          </a:xfrm>
          <a:prstGeom prst="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sz="1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Αριστερό βέλος 13"/>
          <p:cNvSpPr/>
          <p:nvPr/>
        </p:nvSpPr>
        <p:spPr bwMode="auto">
          <a:xfrm rot="20745629">
            <a:off x="5958968" y="4381684"/>
            <a:ext cx="2520280" cy="504056"/>
          </a:xfrm>
          <a:prstGeom prst="lef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sz="1600" b="1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dirty="0" smtClean="0"/>
              <a:t>Στόχος</a:t>
            </a:r>
            <a:endParaRPr lang="el-GR" dirty="0" smtClean="0">
              <a:effectLst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Η γνωριμία &amp; εξοικείωση με τον προσομοιωτή δικτύων </a:t>
            </a:r>
            <a:r>
              <a:rPr lang="el-GR" b="1" dirty="0" err="1" smtClean="0"/>
              <a:t>Cisco</a:t>
            </a:r>
            <a:r>
              <a:rPr lang="el-GR" b="1" dirty="0" smtClean="0"/>
              <a:t> </a:t>
            </a:r>
            <a:r>
              <a:rPr lang="el-GR" b="1" dirty="0" err="1" smtClean="0"/>
              <a:t>Packet</a:t>
            </a:r>
            <a:r>
              <a:rPr lang="el-GR" b="1" dirty="0" smtClean="0"/>
              <a:t> </a:t>
            </a:r>
            <a:r>
              <a:rPr lang="el-GR" b="1" dirty="0" err="1" smtClean="0"/>
              <a:t>Tracer</a:t>
            </a:r>
            <a:r>
              <a:rPr lang="el-GR" b="1" dirty="0" smtClean="0"/>
              <a:t> </a:t>
            </a:r>
            <a:r>
              <a:rPr lang="de-CH" b="1" dirty="0" smtClean="0"/>
              <a:t> (</a:t>
            </a:r>
            <a:r>
              <a:rPr lang="de-CH" b="1" dirty="0" err="1" smtClean="0"/>
              <a:t>cpt</a:t>
            </a:r>
            <a:r>
              <a:rPr lang="de-CH" b="1" dirty="0" smtClean="0"/>
              <a:t>)</a:t>
            </a:r>
            <a:r>
              <a:rPr lang="el-GR" b="1" dirty="0" smtClean="0"/>
              <a:t>, </a:t>
            </a:r>
            <a:r>
              <a:rPr lang="el-GR" smtClean="0"/>
              <a:t>ως βασική πλατφόρμα </a:t>
            </a:r>
            <a:r>
              <a:rPr lang="el-GR" dirty="0" smtClean="0"/>
              <a:t>για την υλοποίηση των εργαστηριακών ασκήσεων του μαθήματος Δίκτυα Υπολογιστών ΙΙ</a:t>
            </a:r>
            <a:r>
              <a:rPr lang="el-GR" sz="2000" dirty="0" smtClean="0"/>
              <a:t>. </a:t>
            </a:r>
            <a:endParaRPr lang="en-GB" sz="2000" dirty="0"/>
          </a:p>
          <a:p>
            <a:endParaRPr lang="el-GR" sz="2000" dirty="0" smtClean="0">
              <a:effectLst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752"/>
            <a:ext cx="7772400" cy="667491"/>
          </a:xfrm>
          <a:noFill/>
        </p:spPr>
        <p:txBody>
          <a:bodyPr/>
          <a:lstStyle/>
          <a:p>
            <a:r>
              <a:rPr lang="el-GR" dirty="0"/>
              <a:t>Διασυνδέσεις συσκευών </a:t>
            </a:r>
            <a:r>
              <a:rPr lang="el-GR" dirty="0" smtClean="0"/>
              <a:t>(7/11</a:t>
            </a:r>
            <a:r>
              <a:rPr lang="el-GR" dirty="0"/>
              <a:t>) 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250250" y="1060661"/>
            <a:ext cx="2669629" cy="5341201"/>
          </a:xfrm>
        </p:spPr>
        <p:txBody>
          <a:bodyPr/>
          <a:lstStyle/>
          <a:p>
            <a:r>
              <a:rPr lang="el-GR" b="1" dirty="0" smtClean="0"/>
              <a:t>2. Ενεργοποίηση </a:t>
            </a:r>
            <a:r>
              <a:rPr lang="el-GR" b="1" dirty="0" err="1" smtClean="0"/>
              <a:t>διεπαφής</a:t>
            </a:r>
            <a:r>
              <a:rPr lang="el-GR" b="1" dirty="0" smtClean="0"/>
              <a:t> δρομολογητή μέσω </a:t>
            </a:r>
            <a:r>
              <a:rPr lang="el-GR" b="1" dirty="0"/>
              <a:t>της γραμμής </a:t>
            </a:r>
            <a:r>
              <a:rPr lang="el-GR" b="1" dirty="0" smtClean="0"/>
              <a:t>εντολών (</a:t>
            </a:r>
            <a:r>
              <a:rPr lang="de-CH" b="1" dirty="0" smtClean="0"/>
              <a:t>CLI)</a:t>
            </a:r>
            <a:r>
              <a:rPr lang="el-GR" b="1" dirty="0" smtClean="0"/>
              <a:t>: </a:t>
            </a:r>
          </a:p>
          <a:p>
            <a:endParaRPr lang="en-US" sz="2000" b="1" dirty="0" smtClean="0">
              <a:solidFill>
                <a:srgbClr val="001E46"/>
              </a:solidFill>
            </a:endParaRPr>
          </a:p>
          <a:p>
            <a:r>
              <a:rPr lang="en-US" sz="2000" b="1" dirty="0" smtClean="0">
                <a:solidFill>
                  <a:srgbClr val="001E46"/>
                </a:solidFill>
              </a:rPr>
              <a:t>R&gt;enable</a:t>
            </a:r>
            <a:endParaRPr lang="en-US" sz="2000" b="1" dirty="0">
              <a:solidFill>
                <a:srgbClr val="001E4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001E46"/>
                </a:solidFill>
              </a:rPr>
              <a:t>R#</a:t>
            </a:r>
            <a:r>
              <a:rPr lang="de-CH" sz="2000" b="1" dirty="0" err="1" smtClean="0">
                <a:solidFill>
                  <a:srgbClr val="001E46"/>
                </a:solidFill>
              </a:rPr>
              <a:t>conf</a:t>
            </a:r>
            <a:r>
              <a:rPr lang="de-CH" sz="2000" b="1" dirty="0" smtClean="0">
                <a:solidFill>
                  <a:srgbClr val="001E46"/>
                </a:solidFill>
              </a:rPr>
              <a:t> 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001E46"/>
                </a:solidFill>
              </a:rPr>
              <a:t>R(</a:t>
            </a:r>
            <a:r>
              <a:rPr lang="en-US" sz="2000" b="1" dirty="0" err="1" smtClean="0">
                <a:solidFill>
                  <a:srgbClr val="001E46"/>
                </a:solidFill>
              </a:rPr>
              <a:t>config</a:t>
            </a:r>
            <a:r>
              <a:rPr lang="en-US" sz="2000" b="1" dirty="0" smtClean="0">
                <a:solidFill>
                  <a:srgbClr val="001E46"/>
                </a:solidFill>
              </a:rPr>
              <a:t>)#</a:t>
            </a:r>
            <a:r>
              <a:rPr lang="en-US" sz="2000" b="1" dirty="0" err="1" smtClean="0">
                <a:solidFill>
                  <a:srgbClr val="001E46"/>
                </a:solidFill>
              </a:rPr>
              <a:t>int</a:t>
            </a:r>
            <a:r>
              <a:rPr lang="en-US" sz="2000" b="1" dirty="0" smtClean="0">
                <a:solidFill>
                  <a:srgbClr val="001E46"/>
                </a:solidFill>
              </a:rPr>
              <a:t> Fa0/0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001E46"/>
                </a:solidFill>
              </a:rPr>
              <a:t>R(</a:t>
            </a:r>
            <a:r>
              <a:rPr lang="en-US" sz="2000" b="1" dirty="0" err="1" smtClean="0">
                <a:solidFill>
                  <a:srgbClr val="001E46"/>
                </a:solidFill>
              </a:rPr>
              <a:t>config</a:t>
            </a:r>
            <a:r>
              <a:rPr lang="en-US" sz="2000" b="1" dirty="0" smtClean="0">
                <a:solidFill>
                  <a:srgbClr val="001E46"/>
                </a:solidFill>
              </a:rPr>
              <a:t>-if)#</a:t>
            </a:r>
            <a:r>
              <a:rPr lang="en-US" sz="2000" b="1" dirty="0" smtClean="0">
                <a:solidFill>
                  <a:srgbClr val="C00000"/>
                </a:solidFill>
              </a:rPr>
              <a:t>no shutdown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0" name="Αριστερό βέλος 9"/>
          <p:cNvSpPr/>
          <p:nvPr/>
        </p:nvSpPr>
        <p:spPr bwMode="auto">
          <a:xfrm>
            <a:off x="8142671" y="4149080"/>
            <a:ext cx="978408" cy="484632"/>
          </a:xfrm>
          <a:prstGeom prst="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sz="1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893" y="916733"/>
            <a:ext cx="6142857" cy="5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752"/>
            <a:ext cx="7772400" cy="674574"/>
          </a:xfrm>
          <a:noFill/>
        </p:spPr>
        <p:txBody>
          <a:bodyPr/>
          <a:lstStyle/>
          <a:p>
            <a:r>
              <a:rPr lang="el-GR" dirty="0"/>
              <a:t>Διασυνδέσεις συσκευών </a:t>
            </a:r>
            <a:r>
              <a:rPr lang="el-GR" dirty="0" smtClean="0"/>
              <a:t>(8/11</a:t>
            </a:r>
            <a:r>
              <a:rPr lang="el-GR" dirty="0"/>
              <a:t>) 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768046"/>
            <a:ext cx="7889187" cy="561328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sz="2000" b="1" dirty="0"/>
              <a:t>2. Ενεργοποίηση </a:t>
            </a:r>
            <a:r>
              <a:rPr lang="el-GR" sz="2000" b="1" dirty="0" err="1"/>
              <a:t>διεπαφής</a:t>
            </a:r>
            <a:r>
              <a:rPr lang="el-GR" sz="2000" b="1" dirty="0"/>
              <a:t> δρομολογητή μέσω της γραμμής εντολών (</a:t>
            </a:r>
            <a:r>
              <a:rPr lang="de-CH" sz="2000" b="1" dirty="0"/>
              <a:t>CLI)</a:t>
            </a:r>
            <a:r>
              <a:rPr lang="el-GR" sz="2000" b="1" dirty="0"/>
              <a:t>: 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Router&gt;</a:t>
            </a:r>
            <a:r>
              <a:rPr lang="en-US" sz="2000" b="1" dirty="0" smtClean="0">
                <a:solidFill>
                  <a:schemeClr val="tx1"/>
                </a:solidFill>
              </a:rPr>
              <a:t>enable</a:t>
            </a:r>
            <a:endParaRPr lang="en-US" sz="20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Router&gt;#</a:t>
            </a:r>
            <a:r>
              <a:rPr lang="en-US" sz="2000" b="1" dirty="0">
                <a:solidFill>
                  <a:schemeClr val="tx1"/>
                </a:solidFill>
              </a:rPr>
              <a:t>configure terminal 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Enter configuration commands, one per line. End with CTRL Z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Router</a:t>
            </a:r>
            <a:r>
              <a:rPr lang="el-GR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config</a:t>
            </a:r>
            <a:r>
              <a:rPr lang="en-US" sz="2000" dirty="0">
                <a:solidFill>
                  <a:schemeClr val="tx1"/>
                </a:solidFill>
              </a:rPr>
              <a:t>)#</a:t>
            </a:r>
            <a:r>
              <a:rPr lang="en-US" sz="2000" b="1" dirty="0">
                <a:solidFill>
                  <a:schemeClr val="tx1"/>
                </a:solidFill>
              </a:rPr>
              <a:t>interface </a:t>
            </a:r>
            <a:r>
              <a:rPr lang="en-US" sz="2000" b="1" dirty="0" err="1">
                <a:solidFill>
                  <a:schemeClr val="tx1"/>
                </a:solidFill>
              </a:rPr>
              <a:t>fastEthernet</a:t>
            </a:r>
            <a:r>
              <a:rPr lang="en-US" sz="2000" b="1" dirty="0">
                <a:solidFill>
                  <a:schemeClr val="tx1"/>
                </a:solidFill>
              </a:rPr>
              <a:t> 0/0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Router</a:t>
            </a:r>
            <a:r>
              <a:rPr lang="el-GR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config</a:t>
            </a:r>
            <a:r>
              <a:rPr lang="en-US" sz="2000" dirty="0">
                <a:solidFill>
                  <a:schemeClr val="tx1"/>
                </a:solidFill>
              </a:rPr>
              <a:t>-if)#</a:t>
            </a:r>
            <a:r>
              <a:rPr lang="en-US" sz="2000" b="1" dirty="0">
                <a:solidFill>
                  <a:schemeClr val="tx1"/>
                </a:solidFill>
              </a:rPr>
              <a:t>no shutdown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% LINK-5-CHANGED: Interface </a:t>
            </a:r>
            <a:r>
              <a:rPr lang="en-US" sz="2000" dirty="0" err="1">
                <a:solidFill>
                  <a:schemeClr val="tx1"/>
                </a:solidFill>
              </a:rPr>
              <a:t>FastEthernet</a:t>
            </a:r>
            <a:r>
              <a:rPr lang="en-US" sz="2000" dirty="0">
                <a:solidFill>
                  <a:schemeClr val="tx1"/>
                </a:solidFill>
              </a:rPr>
              <a:t> 0/0, changed state to up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Router</a:t>
            </a:r>
            <a:r>
              <a:rPr lang="el-GR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config</a:t>
            </a:r>
            <a:r>
              <a:rPr lang="en-US" sz="2000" dirty="0">
                <a:solidFill>
                  <a:schemeClr val="tx1"/>
                </a:solidFill>
              </a:rPr>
              <a:t>-if)#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% LINEPROTO-S-UPDOWN: Line protocol on Interface </a:t>
            </a:r>
            <a:r>
              <a:rPr lang="en-US" sz="2000" dirty="0" err="1">
                <a:solidFill>
                  <a:schemeClr val="tx1"/>
                </a:solidFill>
              </a:rPr>
              <a:t>FastEthernet</a:t>
            </a:r>
            <a:r>
              <a:rPr lang="en-US" sz="2000" dirty="0">
                <a:solidFill>
                  <a:schemeClr val="tx1"/>
                </a:solidFill>
              </a:rPr>
              <a:t> 0/0, changed state to up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Router</a:t>
            </a:r>
            <a:r>
              <a:rPr lang="el-GR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config</a:t>
            </a:r>
            <a:r>
              <a:rPr lang="en-US" sz="2000" dirty="0">
                <a:solidFill>
                  <a:schemeClr val="tx1"/>
                </a:solidFill>
              </a:rPr>
              <a:t>-if)# </a:t>
            </a:r>
            <a:r>
              <a:rPr lang="en-US" sz="2000" dirty="0" smtClean="0">
                <a:solidFill>
                  <a:schemeClr val="tx1"/>
                </a:solidFill>
              </a:rPr>
              <a:t>end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Router#</a:t>
            </a:r>
            <a:endParaRPr lang="el-GR" sz="2000" dirty="0"/>
          </a:p>
        </p:txBody>
      </p:sp>
      <p:sp>
        <p:nvSpPr>
          <p:cNvPr id="17" name="1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03845" y="5231029"/>
            <a:ext cx="4024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το </a:t>
            </a:r>
            <a:r>
              <a:rPr lang="el-GR" dirty="0">
                <a:solidFill>
                  <a:srgbClr val="00B050"/>
                </a:solidFill>
              </a:rPr>
              <a:t>σύστημα μας ενημερώνει μέσω μηνύματος στη γραμμή εντολών, για την αλλαγή της κατάστασης του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l-GR" dirty="0">
                <a:solidFill>
                  <a:srgbClr val="00B050"/>
                </a:solidFill>
              </a:rPr>
              <a:t>/</a:t>
            </a:r>
            <a:r>
              <a:rPr lang="en-US" dirty="0">
                <a:solidFill>
                  <a:srgbClr val="00B050"/>
                </a:solidFill>
              </a:rPr>
              <a:t>f</a:t>
            </a:r>
            <a:r>
              <a:rPr lang="el-GR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Αριστερό βέλος 10"/>
          <p:cNvSpPr/>
          <p:nvPr/>
        </p:nvSpPr>
        <p:spPr bwMode="auto">
          <a:xfrm rot="19776558">
            <a:off x="6078459" y="3150004"/>
            <a:ext cx="1962056" cy="280574"/>
          </a:xfrm>
          <a:prstGeom prst="leftArrow">
            <a:avLst/>
          </a:prstGeom>
          <a:solidFill>
            <a:srgbClr val="00B050"/>
          </a:solidFill>
          <a:ln w="254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sz="1600" b="1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Αριστερό βέλος 12"/>
          <p:cNvSpPr/>
          <p:nvPr/>
        </p:nvSpPr>
        <p:spPr bwMode="auto">
          <a:xfrm rot="19776558">
            <a:off x="6648524" y="4089176"/>
            <a:ext cx="1962056" cy="280574"/>
          </a:xfrm>
          <a:prstGeom prst="leftArrow">
            <a:avLst/>
          </a:prstGeom>
          <a:solidFill>
            <a:srgbClr val="00B050"/>
          </a:solidFill>
          <a:ln w="254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sz="1600" b="1" i="0" u="none" strike="noStrike" cap="none" normalizeH="0" baseline="0" smtClean="0">
              <a:ln>
                <a:noFill/>
              </a:ln>
              <a:solidFill>
                <a:srgbClr val="333399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Cisco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13" y="81316"/>
            <a:ext cx="8964488" cy="1143000"/>
          </a:xfrm>
          <a:noFill/>
        </p:spPr>
        <p:txBody>
          <a:bodyPr/>
          <a:lstStyle/>
          <a:p>
            <a:r>
              <a:rPr lang="el-GR" dirty="0"/>
              <a:t>Διασυνδέσεις συσκευών </a:t>
            </a:r>
            <a:r>
              <a:rPr lang="el-GR" dirty="0" smtClean="0"/>
              <a:t>(9/11</a:t>
            </a:r>
            <a:r>
              <a:rPr lang="el-GR" dirty="0"/>
              <a:t>) 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59532" y="1104804"/>
            <a:ext cx="8424936" cy="5040560"/>
          </a:xfrm>
        </p:spPr>
        <p:txBody>
          <a:bodyPr/>
          <a:lstStyle/>
          <a:p>
            <a:r>
              <a:rPr lang="el-GR" b="1" dirty="0" smtClean="0"/>
              <a:t>3. Έλεγχος </a:t>
            </a:r>
            <a:r>
              <a:rPr lang="el-GR" b="1" dirty="0"/>
              <a:t>κατάστασης </a:t>
            </a:r>
            <a:r>
              <a:rPr lang="el-GR" b="1" dirty="0" err="1" smtClean="0"/>
              <a:t>διεπαφής</a:t>
            </a:r>
            <a:r>
              <a:rPr lang="el-GR" b="1" dirty="0" smtClean="0"/>
              <a:t>: </a:t>
            </a:r>
            <a:r>
              <a:rPr lang="el-GR" dirty="0" smtClean="0"/>
              <a:t> </a:t>
            </a:r>
            <a:r>
              <a:rPr lang="el-GR" dirty="0"/>
              <a:t>Μετά την εκτέλεση </a:t>
            </a:r>
            <a:r>
              <a:rPr lang="el-GR" dirty="0" smtClean="0"/>
              <a:t>της εντολής </a:t>
            </a:r>
            <a:r>
              <a:rPr lang="de-CH" b="1" dirty="0" err="1" smtClean="0">
                <a:solidFill>
                  <a:srgbClr val="C00000"/>
                </a:solidFill>
              </a:rPr>
              <a:t>no</a:t>
            </a:r>
            <a:r>
              <a:rPr lang="de-CH" b="1" dirty="0" smtClean="0">
                <a:solidFill>
                  <a:srgbClr val="C00000"/>
                </a:solidFill>
              </a:rPr>
              <a:t> </a:t>
            </a:r>
            <a:r>
              <a:rPr lang="de-CH" b="1" dirty="0" err="1" smtClean="0">
                <a:solidFill>
                  <a:srgbClr val="C00000"/>
                </a:solidFill>
              </a:rPr>
              <a:t>shutdown</a:t>
            </a:r>
            <a:r>
              <a:rPr lang="el-GR" dirty="0" smtClean="0"/>
              <a:t>, διαπιστώνουμε οπτικά ότι </a:t>
            </a:r>
            <a:r>
              <a:rPr lang="el-GR" dirty="0"/>
              <a:t>η </a:t>
            </a:r>
            <a:r>
              <a:rPr lang="el-GR" dirty="0" smtClean="0"/>
              <a:t>διασύνδεση είναι πλέον ενεργή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17" name="1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6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41943"/>
            <a:ext cx="4719699" cy="36457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Διασυνδέσεις συσκευών (</a:t>
            </a:r>
            <a:r>
              <a:rPr lang="el-GR" dirty="0" smtClean="0"/>
              <a:t>10/11</a:t>
            </a:r>
            <a:r>
              <a:rPr lang="el-GR" dirty="0"/>
              <a:t>) </a:t>
            </a:r>
            <a:r>
              <a:rPr lang="el-GR" kern="12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l-GR" kern="12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el-GR" dirty="0" smtClean="0">
              <a:effectLst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26876" y="971612"/>
            <a:ext cx="7772400" cy="5040560"/>
          </a:xfrm>
        </p:spPr>
        <p:txBody>
          <a:bodyPr/>
          <a:lstStyle/>
          <a:p>
            <a:pPr lvl="0"/>
            <a:endParaRPr lang="el-GR" sz="2000" dirty="0" smtClean="0"/>
          </a:p>
          <a:p>
            <a:pPr lvl="0"/>
            <a:endParaRPr lang="el-GR" sz="2000" dirty="0"/>
          </a:p>
          <a:p>
            <a:pPr lvl="0"/>
            <a:r>
              <a:rPr lang="el-GR" sz="2000" b="1" dirty="0" smtClean="0"/>
              <a:t>3. Έλεγχος κατάστασης</a:t>
            </a:r>
            <a:endParaRPr lang="en-US" sz="2000" b="1" dirty="0" smtClean="0"/>
          </a:p>
          <a:p>
            <a:pPr lvl="0"/>
            <a:r>
              <a:rPr lang="el-GR" sz="2000" b="1" dirty="0" smtClean="0"/>
              <a:t> </a:t>
            </a:r>
            <a:r>
              <a:rPr lang="el-GR" sz="2000" b="1" dirty="0" err="1"/>
              <a:t>διεπαφής</a:t>
            </a:r>
            <a:r>
              <a:rPr lang="el-GR" sz="2000" b="1" dirty="0" smtClean="0"/>
              <a:t>:</a:t>
            </a:r>
            <a:r>
              <a:rPr lang="en-US" sz="2000" b="1" dirty="0" smtClean="0"/>
              <a:t> </a:t>
            </a:r>
            <a:endParaRPr lang="el-GR" sz="2000" b="1" dirty="0" smtClean="0"/>
          </a:p>
          <a:p>
            <a:pPr lvl="0"/>
            <a:r>
              <a:rPr lang="el-GR" sz="2000" dirty="0" smtClean="0"/>
              <a:t>Με την επιλογή </a:t>
            </a:r>
          </a:p>
          <a:p>
            <a:pPr lvl="0"/>
            <a:r>
              <a:rPr lang="de-CH" sz="2000" dirty="0" smtClean="0"/>
              <a:t>Port Status Summary </a:t>
            </a:r>
          </a:p>
          <a:p>
            <a:pPr lvl="0"/>
            <a:r>
              <a:rPr lang="el-GR" sz="2000" dirty="0" smtClean="0"/>
              <a:t>στο εργαλείο</a:t>
            </a:r>
          </a:p>
          <a:p>
            <a:pPr lvl="0"/>
            <a:r>
              <a:rPr lang="el-GR" sz="2000" dirty="0" smtClean="0"/>
              <a:t>παρακολούθησης</a:t>
            </a:r>
          </a:p>
          <a:p>
            <a:pPr lvl="0"/>
            <a:endParaRPr lang="el-GR" sz="2000" dirty="0"/>
          </a:p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32" y="971612"/>
            <a:ext cx="1296144" cy="506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573" y="1176759"/>
            <a:ext cx="4968551" cy="431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dirty="0"/>
              <a:t>Διασυνδέσεις συσκευών (</a:t>
            </a:r>
            <a:r>
              <a:rPr lang="el-GR" dirty="0" smtClean="0"/>
              <a:t>11/11</a:t>
            </a:r>
            <a:r>
              <a:rPr lang="el-GR" dirty="0"/>
              <a:t>) 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95536" y="1304699"/>
            <a:ext cx="2977556" cy="5040560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</a:rPr>
              <a:t>3. Έλεγχος </a:t>
            </a:r>
            <a:r>
              <a:rPr lang="el-GR" b="1" dirty="0">
                <a:solidFill>
                  <a:schemeClr val="tx1"/>
                </a:solidFill>
              </a:rPr>
              <a:t>κατάστασης </a:t>
            </a:r>
            <a:r>
              <a:rPr lang="el-GR" b="1" dirty="0" err="1" smtClean="0">
                <a:solidFill>
                  <a:schemeClr val="tx1"/>
                </a:solidFill>
              </a:rPr>
              <a:t>διεπαφής</a:t>
            </a:r>
            <a:r>
              <a:rPr lang="el-GR" dirty="0" smtClean="0">
                <a:solidFill>
                  <a:schemeClr val="tx1"/>
                </a:solidFill>
              </a:rPr>
              <a:t>:  </a:t>
            </a:r>
            <a:r>
              <a:rPr lang="el-GR" dirty="0">
                <a:solidFill>
                  <a:schemeClr val="tx1"/>
                </a:solidFill>
              </a:rPr>
              <a:t>αναλυτική πληροφόρηση για τη διασύνδεση </a:t>
            </a:r>
            <a:r>
              <a:rPr lang="el-GR" dirty="0" smtClean="0">
                <a:solidFill>
                  <a:schemeClr val="tx1"/>
                </a:solidFill>
              </a:rPr>
              <a:t>έχουμε και με </a:t>
            </a:r>
            <a:r>
              <a:rPr lang="el-GR" dirty="0">
                <a:solidFill>
                  <a:schemeClr val="tx1"/>
                </a:solidFill>
              </a:rPr>
              <a:t>την εντολή 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show </a:t>
            </a:r>
            <a:r>
              <a:rPr lang="en-US" b="1" dirty="0">
                <a:solidFill>
                  <a:schemeClr val="tx1"/>
                </a:solidFill>
              </a:rPr>
              <a:t>interface</a:t>
            </a:r>
            <a:r>
              <a:rPr lang="el-GR" b="1" dirty="0">
                <a:solidFill>
                  <a:schemeClr val="tx1"/>
                </a:solidFill>
              </a:rPr>
              <a:t> &lt;</a:t>
            </a:r>
            <a:r>
              <a:rPr lang="el-GR" b="1" dirty="0" smtClean="0">
                <a:solidFill>
                  <a:schemeClr val="tx1"/>
                </a:solidFill>
              </a:rPr>
              <a:t>όνομα </a:t>
            </a:r>
            <a:r>
              <a:rPr lang="el-GR" b="1" dirty="0" err="1" smtClean="0">
                <a:solidFill>
                  <a:schemeClr val="tx1"/>
                </a:solidFill>
              </a:rPr>
              <a:t>διεπαφής</a:t>
            </a:r>
            <a:r>
              <a:rPr lang="el-GR" b="1" dirty="0" smtClean="0">
                <a:solidFill>
                  <a:schemeClr val="tx1"/>
                </a:solidFill>
              </a:rPr>
              <a:t>&gt;</a:t>
            </a:r>
          </a:p>
          <a:p>
            <a:r>
              <a:rPr lang="el-GR" dirty="0">
                <a:solidFill>
                  <a:schemeClr val="tx1"/>
                </a:solidFill>
              </a:rPr>
              <a:t>Το </a:t>
            </a:r>
            <a:r>
              <a:rPr lang="de-CH" dirty="0">
                <a:solidFill>
                  <a:schemeClr val="tx1"/>
                </a:solidFill>
              </a:rPr>
              <a:t>IOS </a:t>
            </a:r>
            <a:r>
              <a:rPr lang="el-GR" dirty="0">
                <a:solidFill>
                  <a:schemeClr val="tx1"/>
                </a:solidFill>
              </a:rPr>
              <a:t>αποκρίνεται:</a:t>
            </a:r>
          </a:p>
          <a:p>
            <a:pPr>
              <a:buNone/>
            </a:pPr>
            <a:r>
              <a:rPr lang="en-US" b="1" dirty="0" err="1">
                <a:solidFill>
                  <a:srgbClr val="820000"/>
                </a:solidFill>
              </a:rPr>
              <a:t>FasteEthernet</a:t>
            </a:r>
            <a:r>
              <a:rPr lang="el-GR" b="1" dirty="0">
                <a:solidFill>
                  <a:srgbClr val="820000"/>
                </a:solidFill>
              </a:rPr>
              <a:t> 0/0 </a:t>
            </a:r>
            <a:r>
              <a:rPr lang="en-US" b="1" dirty="0">
                <a:solidFill>
                  <a:srgbClr val="820000"/>
                </a:solidFill>
              </a:rPr>
              <a:t>is up, </a:t>
            </a:r>
          </a:p>
          <a:p>
            <a:pPr>
              <a:buNone/>
            </a:pPr>
            <a:r>
              <a:rPr lang="en-US" b="1" dirty="0">
                <a:solidFill>
                  <a:srgbClr val="820000"/>
                </a:solidFill>
              </a:rPr>
              <a:t>line protocol is up (connected)</a:t>
            </a:r>
            <a:endParaRPr lang="en-GB" b="1" dirty="0">
              <a:solidFill>
                <a:srgbClr val="820000"/>
              </a:solidFill>
            </a:endParaRPr>
          </a:p>
          <a:p>
            <a:endParaRPr lang="el-GR" b="1" dirty="0" smtClean="0">
              <a:solidFill>
                <a:srgbClr val="C00000"/>
              </a:solidFill>
            </a:endParaRPr>
          </a:p>
          <a:p>
            <a:endParaRPr lang="en-GB" dirty="0">
              <a:solidFill>
                <a:srgbClr val="820000"/>
              </a:solidFill>
            </a:endParaRPr>
          </a:p>
          <a:p>
            <a:endParaRPr lang="de-CH" dirty="0" smtClean="0"/>
          </a:p>
          <a:p>
            <a:endParaRPr lang="el-GR" dirty="0"/>
          </a:p>
        </p:txBody>
      </p:sp>
      <p:sp>
        <p:nvSpPr>
          <p:cNvPr id="17" name="1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Cisco Packet Tracer</a:t>
            </a:r>
            <a:endParaRPr lang="en-US" dirty="0"/>
          </a:p>
        </p:txBody>
      </p:sp>
      <p:pic>
        <p:nvPicPr>
          <p:cNvPr id="7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09328"/>
            <a:ext cx="5085109" cy="4947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8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88" y="-194785"/>
            <a:ext cx="8508876" cy="1143000"/>
          </a:xfrm>
          <a:noFill/>
        </p:spPr>
        <p:txBody>
          <a:bodyPr/>
          <a:lstStyle/>
          <a:p>
            <a:r>
              <a:rPr lang="el-GR" dirty="0"/>
              <a:t>Σενάρια Δημιουργίας απλών </a:t>
            </a:r>
            <a:r>
              <a:rPr lang="el-GR" dirty="0" smtClean="0"/>
              <a:t>δικτύων (1/21)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912978"/>
            <a:ext cx="7772400" cy="5684373"/>
          </a:xfrm>
        </p:spPr>
        <p:txBody>
          <a:bodyPr/>
          <a:lstStyle/>
          <a:p>
            <a:r>
              <a:rPr lang="el-GR" dirty="0" smtClean="0"/>
              <a:t>Θα εξοικειωθούμε με </a:t>
            </a:r>
            <a:r>
              <a:rPr lang="el-GR" dirty="0"/>
              <a:t>το λογισμικό προσομοίωσης </a:t>
            </a:r>
            <a:r>
              <a:rPr lang="de-CH" dirty="0" smtClean="0"/>
              <a:t>Cisco </a:t>
            </a:r>
            <a:r>
              <a:rPr lang="el-GR" dirty="0" err="1" smtClean="0"/>
              <a:t>Packet</a:t>
            </a:r>
            <a:r>
              <a:rPr lang="el-GR" dirty="0" smtClean="0"/>
              <a:t> </a:t>
            </a:r>
            <a:r>
              <a:rPr lang="el-GR" dirty="0" err="1"/>
              <a:t>Tracer</a:t>
            </a:r>
            <a:r>
              <a:rPr lang="el-GR" dirty="0"/>
              <a:t> (</a:t>
            </a:r>
            <a:r>
              <a:rPr lang="en-US" dirty="0" err="1"/>
              <a:t>cpt</a:t>
            </a:r>
            <a:r>
              <a:rPr lang="el-GR" dirty="0"/>
              <a:t>), </a:t>
            </a:r>
            <a:r>
              <a:rPr lang="el-GR" dirty="0" smtClean="0"/>
              <a:t>μέσω </a:t>
            </a:r>
            <a:r>
              <a:rPr lang="el-GR" dirty="0"/>
              <a:t>της υλοποίησης  απλών δικτύων </a:t>
            </a:r>
            <a:r>
              <a:rPr lang="el-GR" dirty="0" smtClean="0"/>
              <a:t>υπολογιστών, με χρήση κυρίως του γραφικού περιβάλλοντος. </a:t>
            </a:r>
            <a:endParaRPr lang="el-GR" dirty="0"/>
          </a:p>
          <a:p>
            <a:r>
              <a:rPr lang="el-GR" dirty="0" smtClean="0"/>
              <a:t>Θα δημιουργήσουμε τα παρακάτω δίκτυα: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b="1" dirty="0" smtClean="0"/>
              <a:t>Peer </a:t>
            </a:r>
            <a:r>
              <a:rPr lang="en-GB" b="1" dirty="0"/>
              <a:t>to peer </a:t>
            </a:r>
            <a:r>
              <a:rPr lang="el-GR" b="1" dirty="0"/>
              <a:t>δίκτυο υπολογιστών</a:t>
            </a:r>
            <a:endParaRPr lang="el-GR" dirty="0"/>
          </a:p>
          <a:p>
            <a:pPr marL="457200" lvl="0" indent="-457200">
              <a:buFont typeface="+mj-lt"/>
              <a:buAutoNum type="arabicPeriod"/>
            </a:pPr>
            <a:r>
              <a:rPr lang="el-GR" b="1" dirty="0" smtClean="0"/>
              <a:t>Δίκτυο </a:t>
            </a:r>
            <a:r>
              <a:rPr lang="el-GR" b="1" dirty="0"/>
              <a:t>βασισμένο σε </a:t>
            </a:r>
            <a:r>
              <a:rPr lang="en-GB" b="1" dirty="0"/>
              <a:t>Switch</a:t>
            </a:r>
            <a:endParaRPr lang="el-GR" dirty="0"/>
          </a:p>
          <a:p>
            <a:pPr marL="457200" lvl="0" indent="-457200">
              <a:buFont typeface="+mj-lt"/>
              <a:buAutoNum type="arabicPeriod"/>
            </a:pPr>
            <a:r>
              <a:rPr lang="el-GR" b="1" dirty="0"/>
              <a:t>Διασύνδεση τερματικού στην  </a:t>
            </a:r>
            <a:r>
              <a:rPr lang="en-US" b="1" dirty="0"/>
              <a:t>console port</a:t>
            </a:r>
            <a:r>
              <a:rPr lang="el-GR" b="1" dirty="0"/>
              <a:t> του δρομολογητή </a:t>
            </a:r>
            <a:endParaRPr lang="el-GR" dirty="0"/>
          </a:p>
          <a:p>
            <a:pPr marL="457200" lvl="0" indent="-457200">
              <a:buFont typeface="+mj-lt"/>
              <a:buAutoNum type="arabicPeriod"/>
            </a:pPr>
            <a:r>
              <a:rPr lang="el-GR" b="1" dirty="0"/>
              <a:t>Διασύνδεση  Η/Υ με δρομολογητή </a:t>
            </a:r>
            <a:endParaRPr lang="el-GR" dirty="0"/>
          </a:p>
          <a:p>
            <a:pPr marL="457200" lvl="0" indent="-457200">
              <a:buFont typeface="+mj-lt"/>
              <a:buAutoNum type="arabicPeriod"/>
            </a:pPr>
            <a:r>
              <a:rPr lang="el-GR" b="1" dirty="0"/>
              <a:t>Διασύνδεση </a:t>
            </a:r>
            <a:r>
              <a:rPr lang="en-US" b="1" dirty="0"/>
              <a:t>Ethernet </a:t>
            </a:r>
            <a:r>
              <a:rPr lang="el-GR" b="1" dirty="0" err="1"/>
              <a:t>Μεταγωγέα</a:t>
            </a:r>
            <a:r>
              <a:rPr lang="el-GR" b="1" dirty="0"/>
              <a:t> με δρομολογητή </a:t>
            </a:r>
            <a:endParaRPr lang="el-GR" dirty="0"/>
          </a:p>
          <a:p>
            <a:pPr marL="457200" lvl="0" indent="-457200">
              <a:buFont typeface="+mj-lt"/>
              <a:buAutoNum type="arabicPeriod"/>
            </a:pPr>
            <a:r>
              <a:rPr lang="el-GR" b="1" dirty="0"/>
              <a:t>Διασύνδεση απομακρυσμένων δρομολογητών </a:t>
            </a:r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78" y="-119980"/>
            <a:ext cx="7772400" cy="1143000"/>
          </a:xfrm>
          <a:noFill/>
        </p:spPr>
        <p:txBody>
          <a:bodyPr/>
          <a:lstStyle/>
          <a:p>
            <a:r>
              <a:rPr lang="el-GR" dirty="0" smtClean="0"/>
              <a:t>Σενάρια Δημιουργίας </a:t>
            </a:r>
            <a:r>
              <a:rPr lang="el-GR" dirty="0"/>
              <a:t>απλών δικτύων </a:t>
            </a:r>
            <a:r>
              <a:rPr lang="el-GR" dirty="0" smtClean="0"/>
              <a:t>(2/21)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912978"/>
            <a:ext cx="8208912" cy="5684373"/>
          </a:xfrm>
        </p:spPr>
        <p:txBody>
          <a:bodyPr/>
          <a:lstStyle/>
          <a:p>
            <a:pPr lvl="0"/>
            <a:r>
              <a:rPr lang="el-GR" b="1" dirty="0" smtClean="0"/>
              <a:t>1. </a:t>
            </a:r>
            <a:r>
              <a:rPr lang="en-GB" b="1" dirty="0" smtClean="0"/>
              <a:t>Peer </a:t>
            </a:r>
            <a:r>
              <a:rPr lang="en-GB" b="1" dirty="0"/>
              <a:t>to peer</a:t>
            </a:r>
            <a:r>
              <a:rPr lang="el-GR" b="1" dirty="0"/>
              <a:t> δίκτυο υπολογιστών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Απαιτούμενο υλικό: δύο </a:t>
            </a:r>
            <a:r>
              <a:rPr lang="el-GR" dirty="0"/>
              <a:t>( 2)  Η/Υ με κάρτες </a:t>
            </a:r>
            <a:r>
              <a:rPr lang="en-US" dirty="0"/>
              <a:t>Ethernet</a:t>
            </a:r>
            <a:r>
              <a:rPr lang="el-GR" dirty="0"/>
              <a:t>, ένα (1) </a:t>
            </a:r>
            <a:r>
              <a:rPr lang="el-GR" dirty="0" smtClean="0"/>
              <a:t>καλώδιο τύπου </a:t>
            </a:r>
            <a:r>
              <a:rPr lang="en-US" b="1" dirty="0" smtClean="0">
                <a:solidFill>
                  <a:srgbClr val="C00000"/>
                </a:solidFill>
              </a:rPr>
              <a:t>Crossover</a:t>
            </a:r>
            <a:r>
              <a:rPr lang="en-US" dirty="0" smtClean="0"/>
              <a:t> </a:t>
            </a:r>
            <a:r>
              <a:rPr lang="el-GR" dirty="0" smtClean="0"/>
              <a:t>για </a:t>
            </a:r>
            <a:r>
              <a:rPr lang="el-GR" dirty="0"/>
              <a:t>τη σύνδεση των 2 </a:t>
            </a:r>
            <a:r>
              <a:rPr lang="el-GR" dirty="0" smtClean="0"/>
              <a:t>υπολογιστών.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Απαιτούμενη διαμόρφωση  </a:t>
            </a:r>
            <a:r>
              <a:rPr lang="en-US" dirty="0"/>
              <a:t>TCP</a:t>
            </a:r>
            <a:r>
              <a:rPr lang="el-GR" dirty="0"/>
              <a:t>/</a:t>
            </a:r>
            <a:r>
              <a:rPr lang="en-US" dirty="0" smtClean="0"/>
              <a:t>IP</a:t>
            </a:r>
            <a:r>
              <a:rPr lang="el-GR" dirty="0" smtClean="0"/>
              <a:t>: απόδοση </a:t>
            </a:r>
            <a:r>
              <a:rPr lang="en-US" b="1" dirty="0" smtClean="0">
                <a:solidFill>
                  <a:srgbClr val="C00000"/>
                </a:solidFill>
              </a:rPr>
              <a:t>IP address</a:t>
            </a:r>
            <a:r>
              <a:rPr lang="el-GR" b="1" dirty="0" smtClean="0">
                <a:solidFill>
                  <a:srgbClr val="C00000"/>
                </a:solidFill>
              </a:rPr>
              <a:t> &amp;</a:t>
            </a:r>
            <a:r>
              <a:rPr lang="el-GR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subnet </a:t>
            </a:r>
            <a:r>
              <a:rPr lang="en-US" dirty="0" smtClean="0">
                <a:solidFill>
                  <a:srgbClr val="C00000"/>
                </a:solidFill>
              </a:rPr>
              <a:t>mask</a:t>
            </a:r>
            <a:r>
              <a:rPr lang="el-GR" dirty="0" smtClean="0">
                <a:solidFill>
                  <a:srgbClr val="C00000"/>
                </a:solidFill>
              </a:rPr>
              <a:t>, </a:t>
            </a:r>
            <a:r>
              <a:rPr lang="el-GR" dirty="0"/>
              <a:t>μέσω της λειτουργίας </a:t>
            </a:r>
            <a:r>
              <a:rPr lang="de-CH" dirty="0" err="1" smtClean="0"/>
              <a:t>ip</a:t>
            </a:r>
            <a:r>
              <a:rPr lang="de-CH" dirty="0" smtClean="0"/>
              <a:t> </a:t>
            </a:r>
            <a:r>
              <a:rPr lang="de-CH" dirty="0" err="1" smtClean="0"/>
              <a:t>configuration</a:t>
            </a:r>
            <a:r>
              <a:rPr lang="de-CH" dirty="0" smtClean="0"/>
              <a:t> </a:t>
            </a:r>
            <a:r>
              <a:rPr lang="el-GR" dirty="0" smtClean="0"/>
              <a:t>της </a:t>
            </a:r>
            <a:r>
              <a:rPr lang="el-GR" dirty="0"/>
              <a:t>καρτέλας </a:t>
            </a:r>
            <a:r>
              <a:rPr lang="en-US" dirty="0"/>
              <a:t>desktop</a:t>
            </a:r>
            <a:r>
              <a:rPr lang="el-GR" dirty="0"/>
              <a:t> </a:t>
            </a:r>
            <a:endParaRPr lang="el-G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Επιβεβαίωση </a:t>
            </a:r>
            <a:r>
              <a:rPr lang="el-GR" dirty="0"/>
              <a:t>της συνδεσιμότητας (</a:t>
            </a:r>
            <a:r>
              <a:rPr lang="en-US" dirty="0"/>
              <a:t>test connectivity</a:t>
            </a:r>
            <a:r>
              <a:rPr lang="el-GR" dirty="0" smtClean="0"/>
              <a:t>): εκτέλεση της εντολής</a:t>
            </a:r>
            <a:r>
              <a:rPr lang="el-GR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ping</a:t>
            </a:r>
            <a:r>
              <a:rPr lang="el-GR" b="1" dirty="0" smtClean="0"/>
              <a:t> </a:t>
            </a:r>
            <a:r>
              <a:rPr lang="el-GR" dirty="0"/>
              <a:t>από τον ένα Η/Υ στον </a:t>
            </a:r>
            <a:r>
              <a:rPr lang="el-GR" dirty="0" smtClean="0"/>
              <a:t>άλλο, μέσω της λειτουργίας </a:t>
            </a:r>
            <a:r>
              <a:rPr lang="de-CH" dirty="0" err="1" smtClean="0"/>
              <a:t>command</a:t>
            </a:r>
            <a:r>
              <a:rPr lang="de-CH" dirty="0" smtClean="0"/>
              <a:t> prompt </a:t>
            </a:r>
            <a:r>
              <a:rPr lang="el-GR" dirty="0" smtClean="0"/>
              <a:t>της καρτέλας </a:t>
            </a:r>
            <a:r>
              <a:rPr lang="en-US" dirty="0" smtClean="0"/>
              <a:t>desktop</a:t>
            </a:r>
            <a:r>
              <a:rPr lang="el-GR" dirty="0" smtClean="0"/>
              <a:t>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Επιβεβαίωση </a:t>
            </a:r>
            <a:r>
              <a:rPr lang="el-GR" dirty="0"/>
              <a:t>των  </a:t>
            </a:r>
            <a:r>
              <a:rPr lang="en-US" dirty="0"/>
              <a:t>TCP</a:t>
            </a:r>
            <a:r>
              <a:rPr lang="el-GR" dirty="0"/>
              <a:t>/</a:t>
            </a:r>
            <a:r>
              <a:rPr lang="en-US" dirty="0"/>
              <a:t>IP</a:t>
            </a:r>
            <a:r>
              <a:rPr lang="el-GR" dirty="0"/>
              <a:t> </a:t>
            </a:r>
            <a:r>
              <a:rPr lang="el-GR" dirty="0" smtClean="0"/>
              <a:t>ρυθμίσεων:  </a:t>
            </a:r>
            <a:r>
              <a:rPr lang="el-GR" dirty="0"/>
              <a:t>με </a:t>
            </a:r>
            <a:r>
              <a:rPr lang="el-GR" dirty="0" smtClean="0"/>
              <a:t>την εκτέλεση της εντολής </a:t>
            </a:r>
            <a:r>
              <a:rPr lang="en-US" b="1" dirty="0" smtClean="0">
                <a:solidFill>
                  <a:srgbClr val="C00000"/>
                </a:solidFill>
              </a:rPr>
              <a:t>ipconfig, </a:t>
            </a:r>
            <a:r>
              <a:rPr lang="el-GR" dirty="0"/>
              <a:t>μέσω της λειτουργίας </a:t>
            </a:r>
            <a:r>
              <a:rPr lang="de-CH" dirty="0" err="1"/>
              <a:t>command</a:t>
            </a:r>
            <a:r>
              <a:rPr lang="de-CH" dirty="0"/>
              <a:t> </a:t>
            </a:r>
            <a:r>
              <a:rPr lang="de-CH" dirty="0" smtClean="0"/>
              <a:t>prompt.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b="1" dirty="0">
              <a:solidFill>
                <a:srgbClr val="C00000"/>
              </a:solidFill>
            </a:endParaRPr>
          </a:p>
          <a:p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6" name="Εικόνα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16" y="5122026"/>
            <a:ext cx="3600400" cy="1808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7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78" y="-119980"/>
            <a:ext cx="7772400" cy="1143000"/>
          </a:xfrm>
          <a:noFill/>
        </p:spPr>
        <p:txBody>
          <a:bodyPr/>
          <a:lstStyle/>
          <a:p>
            <a:r>
              <a:rPr lang="el-GR" dirty="0" smtClean="0"/>
              <a:t>Σενάρια Δημιουργίας </a:t>
            </a:r>
            <a:r>
              <a:rPr lang="el-GR" dirty="0"/>
              <a:t>απλών δικτύων </a:t>
            </a:r>
            <a:r>
              <a:rPr lang="el-GR" dirty="0" smtClean="0"/>
              <a:t>(3/21)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912978"/>
            <a:ext cx="8208912" cy="5684373"/>
          </a:xfrm>
        </p:spPr>
        <p:txBody>
          <a:bodyPr/>
          <a:lstStyle/>
          <a:p>
            <a:pPr lvl="0"/>
            <a:r>
              <a:rPr lang="el-GR" b="1" dirty="0" smtClean="0"/>
              <a:t>1. </a:t>
            </a:r>
            <a:r>
              <a:rPr lang="en-GB" b="1" dirty="0" smtClean="0"/>
              <a:t>Peer </a:t>
            </a:r>
            <a:r>
              <a:rPr lang="en-GB" b="1" dirty="0"/>
              <a:t>to peer</a:t>
            </a:r>
            <a:r>
              <a:rPr lang="el-GR" b="1" dirty="0"/>
              <a:t> δίκτυο υπολογιστών</a:t>
            </a:r>
            <a:endParaRPr lang="el-GR" dirty="0"/>
          </a:p>
          <a:p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164" y="1368615"/>
            <a:ext cx="6219048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78" y="-119980"/>
            <a:ext cx="7772400" cy="1143000"/>
          </a:xfrm>
          <a:noFill/>
        </p:spPr>
        <p:txBody>
          <a:bodyPr/>
          <a:lstStyle/>
          <a:p>
            <a:r>
              <a:rPr lang="el-GR" dirty="0" smtClean="0"/>
              <a:t>Σενάρια Δημιουργίας </a:t>
            </a:r>
            <a:r>
              <a:rPr lang="el-GR" dirty="0"/>
              <a:t>απλών δικτύων </a:t>
            </a:r>
            <a:r>
              <a:rPr lang="el-GR" dirty="0" smtClean="0"/>
              <a:t>(4/21)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912978"/>
            <a:ext cx="8208912" cy="5684373"/>
          </a:xfrm>
        </p:spPr>
        <p:txBody>
          <a:bodyPr/>
          <a:lstStyle/>
          <a:p>
            <a:pPr lvl="0"/>
            <a:r>
              <a:rPr lang="el-GR" b="1" dirty="0" smtClean="0"/>
              <a:t>1. </a:t>
            </a:r>
            <a:r>
              <a:rPr lang="en-GB" b="1" dirty="0" smtClean="0"/>
              <a:t>Peer </a:t>
            </a:r>
            <a:r>
              <a:rPr lang="en-GB" b="1" dirty="0"/>
              <a:t>to peer</a:t>
            </a:r>
            <a:r>
              <a:rPr lang="el-GR" b="1" dirty="0"/>
              <a:t> δίκτυο υπολογιστών</a:t>
            </a:r>
            <a:endParaRPr lang="el-GR" dirty="0"/>
          </a:p>
          <a:p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7" name="Εικόνα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19672" y="1488386"/>
            <a:ext cx="6264695" cy="50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78" y="-119980"/>
            <a:ext cx="7772400" cy="1143000"/>
          </a:xfrm>
          <a:noFill/>
        </p:spPr>
        <p:txBody>
          <a:bodyPr/>
          <a:lstStyle/>
          <a:p>
            <a:r>
              <a:rPr lang="el-GR" dirty="0" smtClean="0"/>
              <a:t>Σενάρια Δημιουργίας </a:t>
            </a:r>
            <a:r>
              <a:rPr lang="el-GR" dirty="0"/>
              <a:t>απλών δικτύων </a:t>
            </a:r>
            <a:r>
              <a:rPr lang="el-GR" dirty="0" smtClean="0"/>
              <a:t>(5/21)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23528" y="912978"/>
            <a:ext cx="8496944" cy="5684373"/>
          </a:xfrm>
        </p:spPr>
        <p:txBody>
          <a:bodyPr/>
          <a:lstStyle/>
          <a:p>
            <a:pPr lvl="0"/>
            <a:r>
              <a:rPr lang="el-GR" b="1" dirty="0" smtClean="0"/>
              <a:t>2. </a:t>
            </a:r>
            <a:r>
              <a:rPr lang="el-GR" b="1" dirty="0"/>
              <a:t>Δίκτυο βασισμένο σε </a:t>
            </a:r>
            <a:r>
              <a:rPr lang="en-GB" b="1" dirty="0"/>
              <a:t>Switch 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Απαιτούμενο υλικό: δύο </a:t>
            </a:r>
            <a:r>
              <a:rPr lang="el-GR" dirty="0"/>
              <a:t>( 2)  Η/Υ με κάρτες </a:t>
            </a:r>
            <a:r>
              <a:rPr lang="en-US" dirty="0"/>
              <a:t>Ethernet</a:t>
            </a:r>
            <a:r>
              <a:rPr lang="el-GR" dirty="0"/>
              <a:t>, </a:t>
            </a:r>
            <a:r>
              <a:rPr lang="el-GR" sz="2400" kern="1200" dirty="0">
                <a:solidFill>
                  <a:schemeClr val="tx1"/>
                </a:solidFill>
              </a:rPr>
              <a:t>ένα (1 ) </a:t>
            </a:r>
            <a:r>
              <a:rPr lang="en-US" sz="2400" kern="1200" dirty="0">
                <a:solidFill>
                  <a:schemeClr val="tx1"/>
                </a:solidFill>
              </a:rPr>
              <a:t>Ethernet </a:t>
            </a:r>
            <a:r>
              <a:rPr lang="el-GR" sz="2400" kern="1200" dirty="0">
                <a:solidFill>
                  <a:schemeClr val="tx1"/>
                </a:solidFill>
              </a:rPr>
              <a:t>ή </a:t>
            </a:r>
            <a:r>
              <a:rPr lang="en-US" sz="2400" kern="1200" dirty="0">
                <a:solidFill>
                  <a:schemeClr val="tx1"/>
                </a:solidFill>
              </a:rPr>
              <a:t>Fast Ethernet</a:t>
            </a:r>
            <a:r>
              <a:rPr lang="el-GR" sz="2400" kern="1200" dirty="0">
                <a:solidFill>
                  <a:schemeClr val="tx1"/>
                </a:solidFill>
              </a:rPr>
              <a:t>  </a:t>
            </a:r>
            <a:r>
              <a:rPr lang="en-US" sz="2400" kern="1200" dirty="0">
                <a:solidFill>
                  <a:schemeClr val="tx1"/>
                </a:solidFill>
              </a:rPr>
              <a:t>switch</a:t>
            </a:r>
            <a:r>
              <a:rPr lang="el-GR" sz="2400" kern="1200" dirty="0">
                <a:solidFill>
                  <a:schemeClr val="tx1"/>
                </a:solidFill>
              </a:rPr>
              <a:t>, δύο (2) καλώδια </a:t>
            </a:r>
            <a:r>
              <a:rPr lang="el-GR" sz="2400" dirty="0"/>
              <a:t>τύπου </a:t>
            </a:r>
            <a:r>
              <a:rPr lang="en-US" sz="2400" b="1" kern="1200" dirty="0" smtClean="0">
                <a:solidFill>
                  <a:srgbClr val="C00000"/>
                </a:solidFill>
              </a:rPr>
              <a:t>Straight</a:t>
            </a:r>
            <a:r>
              <a:rPr lang="el-GR" sz="2400" b="1" kern="1200" dirty="0" smtClean="0">
                <a:solidFill>
                  <a:srgbClr val="C00000"/>
                </a:solidFill>
              </a:rPr>
              <a:t>  </a:t>
            </a:r>
            <a:r>
              <a:rPr lang="en-US" sz="2400" b="1" kern="1200" dirty="0">
                <a:solidFill>
                  <a:srgbClr val="C00000"/>
                </a:solidFill>
              </a:rPr>
              <a:t>through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l-GR" dirty="0" smtClean="0"/>
              <a:t>για </a:t>
            </a:r>
            <a:r>
              <a:rPr lang="el-GR" dirty="0"/>
              <a:t>τη σύνδεση </a:t>
            </a:r>
            <a:r>
              <a:rPr lang="el-GR" dirty="0" smtClean="0"/>
              <a:t>κάθε Η/Υ με το </a:t>
            </a:r>
            <a:r>
              <a:rPr lang="de-CH" dirty="0" err="1" smtClean="0"/>
              <a:t>switch</a:t>
            </a:r>
            <a:r>
              <a:rPr lang="de-CH" dirty="0" smtClean="0"/>
              <a:t>.</a:t>
            </a:r>
            <a:endParaRPr lang="el-G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Απαιτούμενη διαμόρφωση  </a:t>
            </a:r>
            <a:r>
              <a:rPr lang="en-US" dirty="0"/>
              <a:t>TCP</a:t>
            </a:r>
            <a:r>
              <a:rPr lang="el-GR" dirty="0"/>
              <a:t>/</a:t>
            </a:r>
            <a:r>
              <a:rPr lang="en-US" dirty="0" smtClean="0"/>
              <a:t>IP</a:t>
            </a:r>
            <a:r>
              <a:rPr lang="el-GR" dirty="0" smtClean="0"/>
              <a:t>: απόδοση </a:t>
            </a:r>
            <a:r>
              <a:rPr lang="en-US" b="1" dirty="0" smtClean="0">
                <a:solidFill>
                  <a:srgbClr val="C00000"/>
                </a:solidFill>
              </a:rPr>
              <a:t>IP address</a:t>
            </a:r>
            <a:r>
              <a:rPr lang="el-GR" b="1" dirty="0" smtClean="0">
                <a:solidFill>
                  <a:srgbClr val="C00000"/>
                </a:solidFill>
              </a:rPr>
              <a:t> &amp;</a:t>
            </a:r>
            <a:r>
              <a:rPr lang="el-GR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subnet </a:t>
            </a:r>
            <a:r>
              <a:rPr lang="en-US" dirty="0" smtClean="0">
                <a:solidFill>
                  <a:srgbClr val="C00000"/>
                </a:solidFill>
              </a:rPr>
              <a:t>mask</a:t>
            </a:r>
            <a:r>
              <a:rPr lang="el-GR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Επιβεβαίωση </a:t>
            </a:r>
            <a:r>
              <a:rPr lang="el-GR" dirty="0"/>
              <a:t>της συνδεσιμότητας (</a:t>
            </a:r>
            <a:r>
              <a:rPr lang="en-US" dirty="0"/>
              <a:t>test connectivity</a:t>
            </a:r>
            <a:r>
              <a:rPr lang="el-GR" dirty="0" smtClean="0"/>
              <a:t>): εκτέλεση της εντολής</a:t>
            </a:r>
            <a:r>
              <a:rPr lang="el-GR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ping</a:t>
            </a:r>
            <a:r>
              <a:rPr lang="el-GR" b="1" dirty="0" smtClean="0"/>
              <a:t> </a:t>
            </a:r>
            <a:r>
              <a:rPr lang="el-GR" dirty="0"/>
              <a:t>από τον ένα Η/Υ στον </a:t>
            </a:r>
            <a:r>
              <a:rPr lang="el-GR" dirty="0" smtClean="0"/>
              <a:t>άλλο.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Επιβεβαίωση </a:t>
            </a:r>
            <a:r>
              <a:rPr lang="el-GR" dirty="0"/>
              <a:t>των  </a:t>
            </a:r>
            <a:r>
              <a:rPr lang="en-US" dirty="0"/>
              <a:t>TCP</a:t>
            </a:r>
            <a:r>
              <a:rPr lang="el-GR" dirty="0"/>
              <a:t>/</a:t>
            </a:r>
            <a:r>
              <a:rPr lang="en-US" dirty="0"/>
              <a:t>IP</a:t>
            </a:r>
            <a:r>
              <a:rPr lang="el-GR" dirty="0"/>
              <a:t> </a:t>
            </a:r>
            <a:r>
              <a:rPr lang="el-GR" dirty="0" smtClean="0"/>
              <a:t>ρυθμίσεων:  </a:t>
            </a:r>
            <a:r>
              <a:rPr lang="el-GR" dirty="0"/>
              <a:t>με </a:t>
            </a:r>
            <a:r>
              <a:rPr lang="el-GR" dirty="0" smtClean="0"/>
              <a:t>την εκτέλεση της εντολής </a:t>
            </a:r>
            <a:r>
              <a:rPr lang="en-US" b="1" dirty="0" smtClean="0">
                <a:solidFill>
                  <a:srgbClr val="C00000"/>
                </a:solidFill>
              </a:rPr>
              <a:t>ipconfig</a:t>
            </a:r>
            <a:endParaRPr lang="el-GR" b="1" dirty="0">
              <a:solidFill>
                <a:srgbClr val="C00000"/>
              </a:solidFill>
            </a:endParaRPr>
          </a:p>
          <a:p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7" name="Εικόνα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06652"/>
            <a:ext cx="3533775" cy="201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9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lvl="0" algn="l"/>
            <a:r>
              <a:rPr lang="el-GR" sz="2800" dirty="0" smtClean="0"/>
              <a:t>Περιεχόμενα</a:t>
            </a:r>
            <a:endParaRPr lang="el-GR" sz="2800" dirty="0">
              <a:effectLst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Τι είναι ο </a:t>
            </a:r>
            <a:r>
              <a:rPr lang="de-CH" sz="2400" dirty="0" smtClean="0"/>
              <a:t>Cisco </a:t>
            </a:r>
            <a:r>
              <a:rPr lang="en-US" sz="2400" dirty="0" smtClean="0"/>
              <a:t>Packet Tracer</a:t>
            </a:r>
            <a:r>
              <a:rPr lang="el-GR" sz="2400" dirty="0" smtClean="0"/>
              <a:t> </a:t>
            </a:r>
            <a:r>
              <a:rPr lang="de-CH" sz="2400" dirty="0" smtClean="0"/>
              <a:t> (</a:t>
            </a:r>
            <a:r>
              <a:rPr lang="de-CH" sz="2400" dirty="0" err="1" smtClean="0"/>
              <a:t>cpt</a:t>
            </a:r>
            <a:r>
              <a:rPr lang="de-CH" sz="2400" dirty="0" smtClean="0"/>
              <a:t>)</a:t>
            </a:r>
            <a:endParaRPr lang="el-G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Το περιβάλλον εργασίας του </a:t>
            </a:r>
            <a:r>
              <a:rPr lang="de-CH" sz="2400" dirty="0" err="1" smtClean="0"/>
              <a:t>cpt</a:t>
            </a:r>
            <a:endParaRPr lang="el-G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Βασικές Λειτουργίες</a:t>
            </a:r>
            <a:r>
              <a:rPr lang="de-CH" sz="2400" dirty="0" smtClean="0"/>
              <a:t> </a:t>
            </a:r>
            <a:r>
              <a:rPr lang="el-GR" sz="2400" dirty="0"/>
              <a:t>του </a:t>
            </a:r>
            <a:r>
              <a:rPr lang="de-CH" sz="2400" dirty="0" err="1" smtClean="0"/>
              <a:t>cpt</a:t>
            </a:r>
            <a:endParaRPr lang="el-G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Διασυνδέσεις συσκευών 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Σενάρια </a:t>
            </a:r>
            <a:r>
              <a:rPr lang="el-GR" b="1" dirty="0"/>
              <a:t>Δημιουργίας απλών δικτύων</a:t>
            </a:r>
            <a:endParaRPr lang="el-GR" b="1" dirty="0" smtClean="0"/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Μελέτη </a:t>
            </a:r>
            <a:r>
              <a:rPr lang="el-GR" b="1" dirty="0"/>
              <a:t>των δρομολογητών του </a:t>
            </a:r>
            <a:r>
              <a:rPr lang="en-US" b="1" dirty="0" err="1" smtClean="0"/>
              <a:t>cpt</a:t>
            </a:r>
            <a:r>
              <a:rPr lang="en-US" b="1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Βασικές εντολές </a:t>
            </a:r>
            <a:r>
              <a:rPr lang="de-CH" dirty="0" smtClean="0"/>
              <a:t>IOS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Χαρακτηριστικά της γραμμής </a:t>
            </a:r>
            <a:r>
              <a:rPr lang="el-GR" dirty="0" smtClean="0"/>
              <a:t>εντολών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38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78" y="-119980"/>
            <a:ext cx="7772400" cy="1143000"/>
          </a:xfrm>
          <a:noFill/>
        </p:spPr>
        <p:txBody>
          <a:bodyPr/>
          <a:lstStyle/>
          <a:p>
            <a:r>
              <a:rPr lang="el-GR" dirty="0" smtClean="0"/>
              <a:t>Σενάρια Δημιουργίας </a:t>
            </a:r>
            <a:r>
              <a:rPr lang="el-GR" dirty="0"/>
              <a:t>απλών δικτύων </a:t>
            </a:r>
            <a:r>
              <a:rPr lang="el-GR" dirty="0" smtClean="0"/>
              <a:t>(6/21)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23528" y="912978"/>
            <a:ext cx="8496944" cy="5684373"/>
          </a:xfrm>
        </p:spPr>
        <p:txBody>
          <a:bodyPr/>
          <a:lstStyle/>
          <a:p>
            <a:pPr lvl="0"/>
            <a:r>
              <a:rPr lang="el-GR" b="1" dirty="0" smtClean="0"/>
              <a:t>2. </a:t>
            </a:r>
            <a:r>
              <a:rPr lang="el-GR" b="1" dirty="0"/>
              <a:t>Δίκτυο βασισμένο σε </a:t>
            </a:r>
            <a:r>
              <a:rPr lang="en-GB" b="1" dirty="0"/>
              <a:t>Switch </a:t>
            </a:r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402784"/>
            <a:ext cx="6480720" cy="48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78" y="-119980"/>
            <a:ext cx="7772400" cy="1143000"/>
          </a:xfrm>
          <a:noFill/>
        </p:spPr>
        <p:txBody>
          <a:bodyPr/>
          <a:lstStyle/>
          <a:p>
            <a:r>
              <a:rPr lang="el-GR" dirty="0" smtClean="0"/>
              <a:t>Σενάρια Δημιουργίας </a:t>
            </a:r>
            <a:r>
              <a:rPr lang="el-GR" dirty="0"/>
              <a:t>απλών δικτύων </a:t>
            </a:r>
            <a:r>
              <a:rPr lang="el-GR" dirty="0" smtClean="0"/>
              <a:t>(7/21)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912978"/>
            <a:ext cx="8208912" cy="5684373"/>
          </a:xfrm>
        </p:spPr>
        <p:txBody>
          <a:bodyPr/>
          <a:lstStyle/>
          <a:p>
            <a:pPr lvl="0"/>
            <a:r>
              <a:rPr lang="de-CH" b="1" dirty="0" smtClean="0"/>
              <a:t>3</a:t>
            </a:r>
            <a:r>
              <a:rPr lang="el-GR" b="1" dirty="0" smtClean="0"/>
              <a:t>. </a:t>
            </a:r>
            <a:r>
              <a:rPr lang="el-GR" b="1" dirty="0"/>
              <a:t>Διασύνδεση τερματικού στην  </a:t>
            </a:r>
            <a:r>
              <a:rPr lang="en-US" b="1" dirty="0"/>
              <a:t>console port</a:t>
            </a:r>
            <a:r>
              <a:rPr lang="el-GR" b="1" dirty="0"/>
              <a:t> του </a:t>
            </a:r>
            <a:r>
              <a:rPr lang="el-GR" b="1" dirty="0" smtClean="0"/>
              <a:t>δρομολογητή</a:t>
            </a:r>
            <a:endParaRPr lang="de-CH" b="1" dirty="0" smtClean="0"/>
          </a:p>
          <a:p>
            <a:r>
              <a:rPr lang="el-GR" dirty="0"/>
              <a:t>Στην </a:t>
            </a:r>
            <a:r>
              <a:rPr lang="el-GR" dirty="0" err="1"/>
              <a:t>concole</a:t>
            </a:r>
            <a:r>
              <a:rPr lang="el-GR" dirty="0"/>
              <a:t> </a:t>
            </a:r>
            <a:r>
              <a:rPr lang="el-GR" dirty="0" err="1"/>
              <a:t>port</a:t>
            </a:r>
            <a:r>
              <a:rPr lang="el-GR" dirty="0"/>
              <a:t> των </a:t>
            </a:r>
            <a:r>
              <a:rPr lang="en-US" dirty="0"/>
              <a:t>Cisco </a:t>
            </a:r>
            <a:r>
              <a:rPr lang="el-GR" dirty="0"/>
              <a:t>δρομολογητών συνδέεται τερματικό με συγκεκριμένα χαρακτηριστικά:  </a:t>
            </a:r>
            <a:r>
              <a:rPr lang="el-GR" b="1" dirty="0"/>
              <a:t>9600bps, 8 </a:t>
            </a:r>
            <a:r>
              <a:rPr lang="el-GR" b="1" dirty="0" err="1"/>
              <a:t>bits,no</a:t>
            </a:r>
            <a:r>
              <a:rPr lang="el-GR" b="1" dirty="0"/>
              <a:t> </a:t>
            </a:r>
            <a:r>
              <a:rPr lang="el-GR" b="1" dirty="0" err="1"/>
              <a:t>parity</a:t>
            </a:r>
            <a:r>
              <a:rPr lang="el-GR" b="1" dirty="0"/>
              <a:t>, 1 </a:t>
            </a:r>
            <a:r>
              <a:rPr lang="el-GR" b="1" dirty="0" err="1"/>
              <a:t>stop</a:t>
            </a:r>
            <a:r>
              <a:rPr lang="el-GR" b="1" dirty="0"/>
              <a:t> </a:t>
            </a:r>
            <a:r>
              <a:rPr lang="el-GR" b="1" dirty="0" err="1" smtClean="0"/>
              <a:t>bit</a:t>
            </a:r>
            <a:r>
              <a:rPr lang="el-GR" b="1" dirty="0" smtClean="0"/>
              <a:t>, </a:t>
            </a:r>
            <a:r>
              <a:rPr lang="en-US" b="1" dirty="0"/>
              <a:t>no flow control</a:t>
            </a:r>
            <a:r>
              <a:rPr lang="el-GR" b="1" dirty="0"/>
              <a:t>. </a:t>
            </a:r>
            <a:endParaRPr lang="el-GR" dirty="0"/>
          </a:p>
          <a:p>
            <a:pPr lvl="0"/>
            <a:r>
              <a:rPr lang="el-GR" b="1" dirty="0" smtClean="0"/>
              <a:t> </a:t>
            </a:r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7" name="Εικόνα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82136"/>
            <a:ext cx="5544615" cy="4297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4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78" y="-119980"/>
            <a:ext cx="7772400" cy="1143000"/>
          </a:xfrm>
          <a:noFill/>
        </p:spPr>
        <p:txBody>
          <a:bodyPr/>
          <a:lstStyle/>
          <a:p>
            <a:r>
              <a:rPr lang="el-GR" dirty="0" smtClean="0"/>
              <a:t>Σενάρια Δημιουργίας </a:t>
            </a:r>
            <a:r>
              <a:rPr lang="el-GR" dirty="0"/>
              <a:t>απλών δικτύων </a:t>
            </a:r>
            <a:r>
              <a:rPr lang="el-GR" dirty="0" smtClean="0"/>
              <a:t>(8/21)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48122" y="912979"/>
            <a:ext cx="8208912" cy="5684373"/>
          </a:xfrm>
        </p:spPr>
        <p:txBody>
          <a:bodyPr/>
          <a:lstStyle/>
          <a:p>
            <a:pPr lvl="0"/>
            <a:r>
              <a:rPr lang="de-CH" b="1" dirty="0" smtClean="0"/>
              <a:t>3</a:t>
            </a:r>
            <a:r>
              <a:rPr lang="el-GR" b="1" dirty="0" smtClean="0"/>
              <a:t>. </a:t>
            </a:r>
            <a:r>
              <a:rPr lang="el-GR" b="1" dirty="0"/>
              <a:t>Διασύνδεση τερματικού στην  </a:t>
            </a:r>
            <a:r>
              <a:rPr lang="en-US" b="1" dirty="0"/>
              <a:t>console port</a:t>
            </a:r>
            <a:r>
              <a:rPr lang="el-GR" b="1" dirty="0"/>
              <a:t> του </a:t>
            </a:r>
            <a:r>
              <a:rPr lang="el-GR" b="1" dirty="0" smtClean="0"/>
              <a:t>δρομολογητή</a:t>
            </a:r>
            <a:endParaRPr lang="de-CH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 smtClean="0"/>
              <a:t>Απαιτούμενο υλικό</a:t>
            </a:r>
            <a:r>
              <a:rPr lang="de-CH" dirty="0" smtClean="0"/>
              <a:t> </a:t>
            </a:r>
            <a:r>
              <a:rPr lang="el-GR" dirty="0" smtClean="0"/>
              <a:t>: ένας (1) δρομολογητής με </a:t>
            </a:r>
            <a:r>
              <a:rPr lang="de-CH" dirty="0" err="1" smtClean="0"/>
              <a:t>console</a:t>
            </a:r>
            <a:r>
              <a:rPr lang="de-CH" dirty="0" smtClean="0"/>
              <a:t> </a:t>
            </a:r>
            <a:r>
              <a:rPr lang="de-CH" dirty="0" err="1" smtClean="0"/>
              <a:t>port</a:t>
            </a:r>
            <a:r>
              <a:rPr lang="de-CH" b="1" dirty="0" smtClean="0"/>
              <a:t>, </a:t>
            </a:r>
            <a:r>
              <a:rPr lang="el-GR" dirty="0" smtClean="0"/>
              <a:t>ένας (1) </a:t>
            </a:r>
            <a:r>
              <a:rPr lang="en-US" dirty="0" smtClean="0"/>
              <a:t>H</a:t>
            </a:r>
            <a:r>
              <a:rPr lang="el-GR" dirty="0"/>
              <a:t>/</a:t>
            </a:r>
            <a:r>
              <a:rPr lang="en-US" dirty="0"/>
              <a:t>Y</a:t>
            </a:r>
            <a:r>
              <a:rPr lang="el-GR" dirty="0"/>
              <a:t> με σειριακή </a:t>
            </a:r>
            <a:r>
              <a:rPr lang="el-GR" dirty="0" smtClean="0"/>
              <a:t>θύρα</a:t>
            </a:r>
            <a:r>
              <a:rPr lang="de-CH" dirty="0" smtClean="0"/>
              <a:t>, </a:t>
            </a:r>
            <a:r>
              <a:rPr lang="el-GR" dirty="0" smtClean="0"/>
              <a:t>ένα (1) </a:t>
            </a:r>
            <a:r>
              <a:rPr lang="en-US" dirty="0"/>
              <a:t>r</a:t>
            </a:r>
            <a:r>
              <a:rPr lang="el-GR" dirty="0" err="1"/>
              <a:t>ollover</a:t>
            </a:r>
            <a:r>
              <a:rPr lang="el-GR" dirty="0"/>
              <a:t> (</a:t>
            </a:r>
            <a:r>
              <a:rPr lang="en-US" dirty="0"/>
              <a:t>console</a:t>
            </a:r>
            <a:r>
              <a:rPr lang="el-GR" dirty="0"/>
              <a:t>) καλώδιο για τη διασύνδεση της σειριακής θύρας του Η/Υ με την </a:t>
            </a:r>
            <a:r>
              <a:rPr lang="en-US" dirty="0"/>
              <a:t>console</a:t>
            </a:r>
            <a:r>
              <a:rPr lang="el-GR" dirty="0"/>
              <a:t> </a:t>
            </a:r>
            <a:r>
              <a:rPr lang="de-CH" dirty="0" err="1"/>
              <a:t>port</a:t>
            </a:r>
            <a:r>
              <a:rPr lang="el-GR" dirty="0" smtClean="0"/>
              <a:t> </a:t>
            </a:r>
            <a:r>
              <a:rPr lang="el-GR" dirty="0"/>
              <a:t>του </a:t>
            </a:r>
            <a:r>
              <a:rPr lang="el-GR" dirty="0" smtClean="0"/>
              <a:t>δρομολογητή.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Απαιτούμενη </a:t>
            </a:r>
            <a:r>
              <a:rPr lang="el-GR" dirty="0" smtClean="0"/>
              <a:t>διαμόρφωση</a:t>
            </a:r>
            <a:r>
              <a:rPr lang="de-CH" dirty="0" smtClean="0"/>
              <a:t> </a:t>
            </a:r>
            <a:r>
              <a:rPr lang="el-GR" dirty="0" smtClean="0"/>
              <a:t>υπολογιστή : </a:t>
            </a:r>
            <a:r>
              <a:rPr lang="el-GR" dirty="0"/>
              <a:t>στην καρτέλα </a:t>
            </a:r>
            <a:r>
              <a:rPr lang="de-CH" dirty="0" err="1" smtClean="0"/>
              <a:t>desktop</a:t>
            </a:r>
            <a:r>
              <a:rPr lang="de-CH" dirty="0" smtClean="0"/>
              <a:t>, </a:t>
            </a:r>
            <a:r>
              <a:rPr lang="el-GR" dirty="0" smtClean="0"/>
              <a:t>βρίσκεται</a:t>
            </a:r>
            <a:r>
              <a:rPr lang="de-CH" dirty="0" smtClean="0"/>
              <a:t> </a:t>
            </a:r>
            <a:r>
              <a:rPr lang="el-GR" dirty="0" smtClean="0"/>
              <a:t>η </a:t>
            </a:r>
            <a:r>
              <a:rPr lang="el-GR" dirty="0"/>
              <a:t>λειτουργία </a:t>
            </a:r>
            <a:r>
              <a:rPr lang="en-US" b="1" dirty="0" smtClean="0"/>
              <a:t>Terminal</a:t>
            </a:r>
            <a:r>
              <a:rPr lang="de-CH" dirty="0" smtClean="0"/>
              <a:t>, </a:t>
            </a:r>
            <a:r>
              <a:rPr lang="el-GR" dirty="0" smtClean="0"/>
              <a:t>για τη </a:t>
            </a:r>
            <a:r>
              <a:rPr lang="el-GR" dirty="0"/>
              <a:t>μετατροπή του υπολογιστή σε τερματικό με χαρακτηριστικά 9600bps, 8 </a:t>
            </a:r>
            <a:r>
              <a:rPr lang="el-GR" dirty="0" err="1"/>
              <a:t>bits</a:t>
            </a:r>
            <a:r>
              <a:rPr lang="el-GR" dirty="0" smtClean="0"/>
              <a:t>, </a:t>
            </a:r>
            <a:r>
              <a:rPr lang="el-GR" dirty="0" err="1" smtClean="0"/>
              <a:t>no</a:t>
            </a:r>
            <a:r>
              <a:rPr lang="el-GR" dirty="0" smtClean="0"/>
              <a:t> </a:t>
            </a:r>
            <a:r>
              <a:rPr lang="el-GR" dirty="0" err="1"/>
              <a:t>parity</a:t>
            </a:r>
            <a:r>
              <a:rPr lang="el-GR" dirty="0"/>
              <a:t>, 1 </a:t>
            </a:r>
            <a:r>
              <a:rPr lang="el-GR" dirty="0" err="1"/>
              <a:t>stop</a:t>
            </a:r>
            <a:r>
              <a:rPr lang="el-GR" dirty="0"/>
              <a:t> </a:t>
            </a:r>
            <a:r>
              <a:rPr lang="el-GR" dirty="0" err="1"/>
              <a:t>bit</a:t>
            </a:r>
            <a:r>
              <a:rPr lang="el-GR" dirty="0"/>
              <a:t>, </a:t>
            </a:r>
            <a:r>
              <a:rPr lang="en-US" dirty="0"/>
              <a:t>no flow </a:t>
            </a:r>
            <a:r>
              <a:rPr lang="en-US" dirty="0" smtClean="0"/>
              <a:t>control</a:t>
            </a:r>
            <a:r>
              <a:rPr lang="el-GR" dirty="0" smtClean="0"/>
              <a:t> και την πρόσβαση στον δρομολογητή. Η </a:t>
            </a:r>
            <a:r>
              <a:rPr lang="el-GR" dirty="0"/>
              <a:t>λειτουργία </a:t>
            </a:r>
            <a:r>
              <a:rPr lang="el-GR" dirty="0" smtClean="0"/>
              <a:t>αυτή προσομοιώνει το πρόγραμμα επικοινωνίας τύπου </a:t>
            </a:r>
            <a:r>
              <a:rPr lang="el-GR" dirty="0" err="1" smtClean="0"/>
              <a:t>hyper</a:t>
            </a:r>
            <a:r>
              <a:rPr lang="el-GR" dirty="0" smtClean="0"/>
              <a:t> </a:t>
            </a:r>
            <a:r>
              <a:rPr lang="el-GR" dirty="0" err="1"/>
              <a:t>terminal</a:t>
            </a:r>
            <a:r>
              <a:rPr lang="el-GR" dirty="0"/>
              <a:t> ή </a:t>
            </a:r>
            <a:r>
              <a:rPr lang="el-GR" dirty="0" err="1"/>
              <a:t>putty</a:t>
            </a:r>
            <a:r>
              <a:rPr lang="el-GR" dirty="0"/>
              <a:t> </a:t>
            </a:r>
            <a:r>
              <a:rPr lang="el-GR" dirty="0" smtClean="0"/>
              <a:t>κ.α.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επιβεβαίωση πρόσβασης στη γραμμή εντολών (</a:t>
            </a:r>
            <a:r>
              <a:rPr lang="en-US" dirty="0"/>
              <a:t>CLI</a:t>
            </a:r>
            <a:r>
              <a:rPr lang="el-GR" dirty="0"/>
              <a:t>-</a:t>
            </a:r>
            <a:r>
              <a:rPr lang="en-US" dirty="0"/>
              <a:t>Command Line Interface</a:t>
            </a:r>
            <a:r>
              <a:rPr lang="el-GR" dirty="0"/>
              <a:t>) του δρομολογητή από το γραφικό περιβάλλον του </a:t>
            </a:r>
            <a:r>
              <a:rPr lang="el-GR" dirty="0" smtClean="0"/>
              <a:t>λογισμικού (</a:t>
            </a:r>
            <a:r>
              <a:rPr lang="de-CH" dirty="0" err="1" smtClean="0"/>
              <a:t>desktop</a:t>
            </a:r>
            <a:r>
              <a:rPr lang="el-GR" dirty="0" smtClean="0"/>
              <a:t> -&gt;</a:t>
            </a:r>
            <a:r>
              <a:rPr lang="en-US" dirty="0"/>
              <a:t> </a:t>
            </a:r>
            <a:r>
              <a:rPr lang="en-US" dirty="0" smtClean="0"/>
              <a:t>Terminal</a:t>
            </a:r>
            <a:r>
              <a:rPr lang="el-GR" b="1" dirty="0" smtClean="0"/>
              <a:t>)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78" y="-119980"/>
            <a:ext cx="7772400" cy="1143000"/>
          </a:xfrm>
          <a:noFill/>
        </p:spPr>
        <p:txBody>
          <a:bodyPr/>
          <a:lstStyle/>
          <a:p>
            <a:r>
              <a:rPr lang="el-GR" dirty="0" smtClean="0"/>
              <a:t>Σενάρια Δημιουργίας </a:t>
            </a:r>
            <a:r>
              <a:rPr lang="el-GR" dirty="0"/>
              <a:t>απλών δικτύων </a:t>
            </a:r>
            <a:r>
              <a:rPr lang="el-GR" dirty="0" smtClean="0"/>
              <a:t>(9/21)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48122" y="754851"/>
            <a:ext cx="8208912" cy="5684373"/>
          </a:xfrm>
        </p:spPr>
        <p:txBody>
          <a:bodyPr/>
          <a:lstStyle/>
          <a:p>
            <a:pPr lvl="0"/>
            <a:r>
              <a:rPr lang="de-CH" b="1" dirty="0" smtClean="0"/>
              <a:t>3</a:t>
            </a:r>
            <a:r>
              <a:rPr lang="el-GR" b="1" dirty="0" smtClean="0"/>
              <a:t>. Διασύνδεση </a:t>
            </a:r>
            <a:r>
              <a:rPr lang="el-GR" b="1" dirty="0"/>
              <a:t>τερματικού στην  </a:t>
            </a:r>
            <a:r>
              <a:rPr lang="en-US" b="1" dirty="0"/>
              <a:t>console port</a:t>
            </a:r>
            <a:r>
              <a:rPr lang="el-GR" b="1" dirty="0"/>
              <a:t> του δρομολογητή </a:t>
            </a:r>
            <a:endParaRPr lang="de-CH" b="1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083" y="1339276"/>
            <a:ext cx="6161905" cy="5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78" y="-119980"/>
            <a:ext cx="8154094" cy="1143000"/>
          </a:xfrm>
          <a:noFill/>
        </p:spPr>
        <p:txBody>
          <a:bodyPr/>
          <a:lstStyle/>
          <a:p>
            <a:r>
              <a:rPr lang="el-GR" dirty="0" smtClean="0"/>
              <a:t>Σενάρια Δημιουργίας </a:t>
            </a:r>
            <a:r>
              <a:rPr lang="el-GR" dirty="0"/>
              <a:t>απλών δικτύων (</a:t>
            </a:r>
            <a:r>
              <a:rPr lang="el-GR" dirty="0" smtClean="0"/>
              <a:t>10/21)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912978"/>
            <a:ext cx="8208912" cy="5684373"/>
          </a:xfrm>
        </p:spPr>
        <p:txBody>
          <a:bodyPr/>
          <a:lstStyle/>
          <a:p>
            <a:pPr lvl="0"/>
            <a:r>
              <a:rPr lang="el-GR" b="1" dirty="0" smtClean="0"/>
              <a:t>4. Διασύνδεση υπολογιστή δρομολογητή </a:t>
            </a:r>
            <a:endParaRPr lang="de-CH" b="1" dirty="0"/>
          </a:p>
          <a:p>
            <a:pPr lvl="0"/>
            <a:r>
              <a:rPr lang="el-GR" dirty="0"/>
              <a:t>Απαιτούμενο υλικό</a:t>
            </a:r>
            <a:r>
              <a:rPr lang="de-CH" dirty="0"/>
              <a:t> </a:t>
            </a:r>
            <a:r>
              <a:rPr lang="el-GR" dirty="0"/>
              <a:t>: </a:t>
            </a:r>
            <a:r>
              <a:rPr lang="el-GR" dirty="0" smtClean="0"/>
              <a:t>έναν </a:t>
            </a:r>
            <a:r>
              <a:rPr lang="el-GR" dirty="0"/>
              <a:t>(1) </a:t>
            </a:r>
            <a:r>
              <a:rPr lang="el-GR" dirty="0" smtClean="0"/>
              <a:t>δρομολογητή </a:t>
            </a:r>
            <a:r>
              <a:rPr lang="el-GR" dirty="0"/>
              <a:t>με </a:t>
            </a:r>
            <a:r>
              <a:rPr lang="el-GR" dirty="0" smtClean="0"/>
              <a:t>μία </a:t>
            </a:r>
            <a:r>
              <a:rPr lang="el-GR" dirty="0"/>
              <a:t>τουλάχιστον </a:t>
            </a:r>
            <a:r>
              <a:rPr lang="en-US" dirty="0"/>
              <a:t>Ethernet </a:t>
            </a:r>
            <a:r>
              <a:rPr lang="el-GR" dirty="0" smtClean="0"/>
              <a:t>θύρα</a:t>
            </a:r>
            <a:r>
              <a:rPr lang="de-CH" b="1" dirty="0" smtClean="0"/>
              <a:t>, </a:t>
            </a:r>
            <a:r>
              <a:rPr lang="el-GR" dirty="0" smtClean="0"/>
              <a:t>έναν </a:t>
            </a:r>
            <a:r>
              <a:rPr lang="el-GR" dirty="0"/>
              <a:t>(1) </a:t>
            </a:r>
            <a:r>
              <a:rPr lang="el-GR" dirty="0" smtClean="0"/>
              <a:t> </a:t>
            </a:r>
            <a:r>
              <a:rPr lang="el-GR" dirty="0"/>
              <a:t>Η/Υ με κάρτα </a:t>
            </a:r>
            <a:r>
              <a:rPr lang="en-US" dirty="0"/>
              <a:t>Ethernet</a:t>
            </a:r>
            <a:r>
              <a:rPr lang="el-GR" dirty="0"/>
              <a:t>, </a:t>
            </a:r>
            <a:r>
              <a:rPr lang="el-GR" dirty="0" smtClean="0"/>
              <a:t>ένα </a:t>
            </a:r>
            <a:r>
              <a:rPr lang="el-GR" dirty="0"/>
              <a:t>(1</a:t>
            </a:r>
            <a:r>
              <a:rPr lang="el-GR" dirty="0" smtClean="0"/>
              <a:t>) </a:t>
            </a:r>
            <a:r>
              <a:rPr lang="en-US" dirty="0" smtClean="0"/>
              <a:t>cross </a:t>
            </a:r>
            <a:r>
              <a:rPr lang="en-US" dirty="0"/>
              <a:t>over</a:t>
            </a:r>
            <a:r>
              <a:rPr lang="el-GR" dirty="0"/>
              <a:t>  καλώδιο  για τη διασύνδεση </a:t>
            </a:r>
            <a:r>
              <a:rPr lang="el-GR" dirty="0" smtClean="0"/>
              <a:t>υπολογιστή </a:t>
            </a:r>
            <a:r>
              <a:rPr lang="el-GR" dirty="0"/>
              <a:t>&amp; </a:t>
            </a:r>
            <a:r>
              <a:rPr lang="el-GR" dirty="0" smtClean="0"/>
              <a:t>δρομολογητή</a:t>
            </a:r>
          </a:p>
          <a:p>
            <a:r>
              <a:rPr lang="el-GR" dirty="0"/>
              <a:t>Απαιτούμενη διαμόρφωση</a:t>
            </a:r>
            <a:r>
              <a:rPr lang="de-CH" dirty="0"/>
              <a:t> </a:t>
            </a:r>
            <a:r>
              <a:rPr lang="el-GR" dirty="0" smtClean="0"/>
              <a:t>δρομολογητή </a:t>
            </a:r>
            <a:r>
              <a:rPr lang="el-GR" dirty="0"/>
              <a:t>μέσω </a:t>
            </a:r>
            <a:r>
              <a:rPr lang="de-CH" dirty="0" smtClean="0"/>
              <a:t>CLI</a:t>
            </a:r>
            <a:r>
              <a:rPr lang="el-GR" dirty="0" smtClean="0"/>
              <a:t>: </a:t>
            </a:r>
            <a:r>
              <a:rPr lang="el-GR" dirty="0"/>
              <a:t>ενεργοποίηση </a:t>
            </a:r>
            <a:r>
              <a:rPr lang="el-GR" dirty="0" smtClean="0"/>
              <a:t>της </a:t>
            </a:r>
            <a:r>
              <a:rPr lang="de-CH" dirty="0" smtClean="0"/>
              <a:t>Ethernet </a:t>
            </a:r>
            <a:r>
              <a:rPr lang="el-GR" dirty="0" smtClean="0"/>
              <a:t>επαφής του δρομολογητή &amp; απόδοση της </a:t>
            </a:r>
            <a:r>
              <a:rPr lang="de-CH" dirty="0" smtClean="0"/>
              <a:t>IP </a:t>
            </a:r>
            <a:r>
              <a:rPr lang="el-GR" b="1" dirty="0" smtClean="0"/>
              <a:t>195.10.10.1</a:t>
            </a:r>
            <a:r>
              <a:rPr lang="de-CH" b="1" dirty="0" smtClean="0"/>
              <a:t>/30</a:t>
            </a:r>
            <a:r>
              <a:rPr lang="de-CH" dirty="0" smtClean="0"/>
              <a:t> </a:t>
            </a:r>
            <a:r>
              <a:rPr lang="el-GR" dirty="0" smtClean="0"/>
              <a:t>με χρήση της ακολουθίας των  </a:t>
            </a:r>
            <a:r>
              <a:rPr lang="el-GR" dirty="0"/>
              <a:t>εντολών </a:t>
            </a:r>
            <a:r>
              <a:rPr lang="en-US" b="1" dirty="0"/>
              <a:t>enable</a:t>
            </a:r>
            <a:r>
              <a:rPr lang="el-GR" b="1" dirty="0"/>
              <a:t>, </a:t>
            </a:r>
            <a:r>
              <a:rPr lang="en-US" b="1" dirty="0"/>
              <a:t>configure  terminal </a:t>
            </a:r>
            <a:r>
              <a:rPr lang="el-GR" b="1" dirty="0"/>
              <a:t>, </a:t>
            </a:r>
            <a:r>
              <a:rPr lang="en-US" b="1" dirty="0"/>
              <a:t>interface </a:t>
            </a:r>
            <a:r>
              <a:rPr lang="en-US" b="1" dirty="0" err="1"/>
              <a:t>FastEthernet</a:t>
            </a:r>
            <a:r>
              <a:rPr lang="el-GR" b="1" dirty="0"/>
              <a:t> 0/1, </a:t>
            </a:r>
            <a:r>
              <a:rPr lang="en-US" b="1" dirty="0"/>
              <a:t>no </a:t>
            </a:r>
            <a:r>
              <a:rPr lang="en-US" b="1" dirty="0" smtClean="0"/>
              <a:t>shutdown</a:t>
            </a:r>
            <a:r>
              <a:rPr lang="el-GR" b="1" dirty="0" smtClean="0"/>
              <a:t>, </a:t>
            </a:r>
            <a:r>
              <a:rPr lang="en-US" dirty="0" smtClean="0"/>
              <a:t> </a:t>
            </a:r>
            <a:r>
              <a:rPr lang="en-US" b="1" dirty="0" err="1" smtClean="0"/>
              <a:t>ip</a:t>
            </a:r>
            <a:r>
              <a:rPr lang="en-US" b="1" dirty="0" smtClean="0"/>
              <a:t> </a:t>
            </a:r>
            <a:r>
              <a:rPr lang="en-US" b="1" dirty="0"/>
              <a:t>address</a:t>
            </a:r>
            <a:r>
              <a:rPr lang="el-GR" b="1" dirty="0"/>
              <a:t> 195.10.10.1 </a:t>
            </a:r>
            <a:r>
              <a:rPr lang="el-GR" b="1" dirty="0" smtClean="0"/>
              <a:t>255.255.255.252</a:t>
            </a:r>
          </a:p>
          <a:p>
            <a:r>
              <a:rPr lang="el-GR" dirty="0"/>
              <a:t>Απαιτούμενη </a:t>
            </a:r>
            <a:r>
              <a:rPr lang="el-GR" dirty="0" smtClean="0"/>
              <a:t>διαμόρφωση υπολογιστή</a:t>
            </a:r>
            <a:r>
              <a:rPr lang="de-CH" dirty="0"/>
              <a:t>:</a:t>
            </a:r>
            <a:r>
              <a:rPr lang="el-GR" dirty="0" smtClean="0"/>
              <a:t> μέσω της λειτουργίας </a:t>
            </a:r>
            <a:r>
              <a:rPr lang="en-US" dirty="0" err="1"/>
              <a:t>ip</a:t>
            </a:r>
            <a:r>
              <a:rPr lang="en-US" dirty="0"/>
              <a:t> configuration</a:t>
            </a:r>
            <a:r>
              <a:rPr lang="el-GR" dirty="0"/>
              <a:t> </a:t>
            </a:r>
            <a:r>
              <a:rPr lang="el-GR" dirty="0" smtClean="0"/>
              <a:t> της καρτέλας </a:t>
            </a:r>
            <a:r>
              <a:rPr lang="de-CH" dirty="0" err="1" smtClean="0"/>
              <a:t>desktop</a:t>
            </a:r>
            <a:r>
              <a:rPr lang="el-GR" b="1" dirty="0" smtClean="0"/>
              <a:t>, αποδίδουμε </a:t>
            </a:r>
            <a:r>
              <a:rPr lang="en-US" dirty="0" err="1" smtClean="0"/>
              <a:t>ip</a:t>
            </a:r>
            <a:r>
              <a:rPr lang="el-GR" dirty="0"/>
              <a:t>:   195.10.10.2 &amp; μάσκα </a:t>
            </a:r>
            <a:r>
              <a:rPr lang="el-GR" dirty="0" smtClean="0"/>
              <a:t>255.255.255.252.</a:t>
            </a:r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78" y="-119980"/>
            <a:ext cx="8298110" cy="1143000"/>
          </a:xfrm>
          <a:noFill/>
        </p:spPr>
        <p:txBody>
          <a:bodyPr/>
          <a:lstStyle/>
          <a:p>
            <a:r>
              <a:rPr lang="el-GR" dirty="0" smtClean="0"/>
              <a:t>Σενάρια Δημιουργίας </a:t>
            </a:r>
            <a:r>
              <a:rPr lang="el-GR" dirty="0"/>
              <a:t>απλών δικτύων (</a:t>
            </a:r>
            <a:r>
              <a:rPr lang="el-GR" dirty="0" smtClean="0"/>
              <a:t>11/21)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912978"/>
            <a:ext cx="8208912" cy="5684373"/>
          </a:xfrm>
        </p:spPr>
        <p:txBody>
          <a:bodyPr/>
          <a:lstStyle/>
          <a:p>
            <a:pPr lvl="0"/>
            <a:r>
              <a:rPr lang="el-GR" b="1" dirty="0" smtClean="0"/>
              <a:t>4. Διασύνδεση υπολογιστή δρομολογητή </a:t>
            </a:r>
            <a:endParaRPr lang="de-CH" b="1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6" name="Εικόνα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348880"/>
            <a:ext cx="5799856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0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78" y="-119980"/>
            <a:ext cx="7990656" cy="1143000"/>
          </a:xfrm>
          <a:noFill/>
        </p:spPr>
        <p:txBody>
          <a:bodyPr/>
          <a:lstStyle/>
          <a:p>
            <a:r>
              <a:rPr lang="el-GR" dirty="0" smtClean="0"/>
              <a:t>Σενάρια Δημιουργίας </a:t>
            </a:r>
            <a:r>
              <a:rPr lang="el-GR" dirty="0"/>
              <a:t>απλών δικτύων (</a:t>
            </a:r>
            <a:r>
              <a:rPr lang="el-GR" dirty="0" smtClean="0"/>
              <a:t>12/21)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48122" y="781539"/>
            <a:ext cx="8208912" cy="5684373"/>
          </a:xfrm>
        </p:spPr>
        <p:txBody>
          <a:bodyPr/>
          <a:lstStyle/>
          <a:p>
            <a:pPr lvl="0"/>
            <a:r>
              <a:rPr lang="el-GR" b="1" dirty="0" smtClean="0"/>
              <a:t>4. Διασύνδεση υπολογιστή δρομολογητή </a:t>
            </a:r>
            <a:endParaRPr lang="de-CH" b="1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387857"/>
            <a:ext cx="6200000" cy="5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78" y="-119980"/>
            <a:ext cx="8298110" cy="1143000"/>
          </a:xfrm>
          <a:noFill/>
        </p:spPr>
        <p:txBody>
          <a:bodyPr/>
          <a:lstStyle/>
          <a:p>
            <a:r>
              <a:rPr lang="el-GR" dirty="0" smtClean="0"/>
              <a:t>Σενάρια Δημιουργίας </a:t>
            </a:r>
            <a:r>
              <a:rPr lang="el-GR" dirty="0"/>
              <a:t>απλών δικτύων (</a:t>
            </a:r>
            <a:r>
              <a:rPr lang="el-GR" dirty="0" smtClean="0"/>
              <a:t>13/21)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48122" y="781539"/>
            <a:ext cx="8208912" cy="5684373"/>
          </a:xfrm>
        </p:spPr>
        <p:txBody>
          <a:bodyPr/>
          <a:lstStyle/>
          <a:p>
            <a:pPr lvl="0"/>
            <a:r>
              <a:rPr lang="el-GR" b="1" dirty="0" smtClean="0"/>
              <a:t>4. Διασύνδεση υπολογιστή δρομολογητή </a:t>
            </a:r>
            <a:endParaRPr lang="de-CH" b="1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036" y="1410381"/>
            <a:ext cx="6180952" cy="5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78" y="-119980"/>
            <a:ext cx="8298110" cy="1143000"/>
          </a:xfrm>
          <a:noFill/>
        </p:spPr>
        <p:txBody>
          <a:bodyPr/>
          <a:lstStyle/>
          <a:p>
            <a:r>
              <a:rPr lang="el-GR" dirty="0" smtClean="0"/>
              <a:t>Σενάρια Δημιουργίας </a:t>
            </a:r>
            <a:r>
              <a:rPr lang="el-GR" dirty="0"/>
              <a:t>απλών δικτύων (</a:t>
            </a:r>
            <a:r>
              <a:rPr lang="el-GR" dirty="0" smtClean="0"/>
              <a:t>14/21)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912978"/>
            <a:ext cx="8208912" cy="5684373"/>
          </a:xfrm>
        </p:spPr>
        <p:txBody>
          <a:bodyPr/>
          <a:lstStyle/>
          <a:p>
            <a:pPr lvl="0"/>
            <a:r>
              <a:rPr lang="el-GR" b="1" dirty="0" smtClean="0"/>
              <a:t>5. </a:t>
            </a:r>
            <a:r>
              <a:rPr lang="el-GR" b="1" dirty="0"/>
              <a:t>Διασύνδεση </a:t>
            </a:r>
            <a:r>
              <a:rPr lang="en-US" b="1" dirty="0"/>
              <a:t>Ethernet </a:t>
            </a:r>
            <a:r>
              <a:rPr lang="el-GR" b="1" dirty="0" err="1"/>
              <a:t>Μεταγωγέα</a:t>
            </a:r>
            <a:r>
              <a:rPr lang="el-GR" b="1" dirty="0"/>
              <a:t> με δρομολογητή </a:t>
            </a:r>
            <a:endParaRPr lang="el-GR" dirty="0"/>
          </a:p>
          <a:p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741689"/>
            <a:ext cx="6125100" cy="439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78" y="-119980"/>
            <a:ext cx="8154094" cy="1143000"/>
          </a:xfrm>
          <a:noFill/>
        </p:spPr>
        <p:txBody>
          <a:bodyPr/>
          <a:lstStyle/>
          <a:p>
            <a:r>
              <a:rPr lang="el-GR" dirty="0" smtClean="0"/>
              <a:t>Σενάρια Δημιουργίας </a:t>
            </a:r>
            <a:r>
              <a:rPr lang="el-GR" dirty="0"/>
              <a:t>απλών δικτύων (</a:t>
            </a:r>
            <a:r>
              <a:rPr lang="el-GR" dirty="0" smtClean="0"/>
              <a:t>15/21)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16030" y="747404"/>
            <a:ext cx="8208912" cy="5684373"/>
          </a:xfrm>
        </p:spPr>
        <p:txBody>
          <a:bodyPr/>
          <a:lstStyle/>
          <a:p>
            <a:pPr lvl="0"/>
            <a:r>
              <a:rPr lang="el-GR" b="1" dirty="0" smtClean="0"/>
              <a:t>5. </a:t>
            </a:r>
            <a:r>
              <a:rPr lang="el-GR" b="1" dirty="0"/>
              <a:t>Διασύνδεση </a:t>
            </a:r>
            <a:r>
              <a:rPr lang="en-US" b="1" dirty="0"/>
              <a:t>Ethernet </a:t>
            </a:r>
            <a:r>
              <a:rPr lang="el-GR" b="1" dirty="0" err="1"/>
              <a:t>Μεταγωγέα</a:t>
            </a:r>
            <a:r>
              <a:rPr lang="el-GR" b="1" dirty="0"/>
              <a:t> με δρομολογητή </a:t>
            </a:r>
            <a:endParaRPr lang="el-GR" dirty="0"/>
          </a:p>
          <a:p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717" y="1273173"/>
            <a:ext cx="6918303" cy="528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dirty="0" smtClean="0"/>
              <a:t>Τι είναι ο </a:t>
            </a:r>
            <a:r>
              <a:rPr lang="de-CH" dirty="0"/>
              <a:t> Cisco </a:t>
            </a:r>
            <a:r>
              <a:rPr lang="en-US" dirty="0" smtClean="0"/>
              <a:t>Packet Tracer</a:t>
            </a:r>
            <a:endParaRPr lang="el-GR" dirty="0" smtClean="0">
              <a:effectLst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/>
              <a:t>Cisco</a:t>
            </a:r>
            <a:r>
              <a:rPr lang="el-GR" dirty="0" smtClean="0"/>
              <a:t> </a:t>
            </a:r>
            <a:r>
              <a:rPr lang="el-GR" dirty="0" err="1" smtClean="0"/>
              <a:t>Packet</a:t>
            </a:r>
            <a:r>
              <a:rPr lang="el-GR" dirty="0" smtClean="0"/>
              <a:t> </a:t>
            </a:r>
            <a:r>
              <a:rPr lang="el-GR" dirty="0" err="1" smtClean="0"/>
              <a:t>Tracer</a:t>
            </a:r>
            <a:r>
              <a:rPr lang="el-GR" dirty="0" smtClean="0"/>
              <a:t> </a:t>
            </a:r>
            <a:r>
              <a:rPr lang="de-CH" dirty="0" smtClean="0"/>
              <a:t> (</a:t>
            </a:r>
            <a:r>
              <a:rPr lang="de-CH" dirty="0" err="1" smtClean="0"/>
              <a:t>cpt</a:t>
            </a:r>
            <a:r>
              <a:rPr lang="de-CH" dirty="0" smtClean="0"/>
              <a:t>) </a:t>
            </a:r>
            <a:r>
              <a:rPr lang="el-GR" dirty="0" smtClean="0"/>
              <a:t>είναι ένα ισχυρό πρόγραμμα προσομοίωσης δικτύου που επιτρέπει στους χρήστες να πειραματιστούν με τη συμπεριφορά ενός δικτύου. </a:t>
            </a:r>
            <a:endParaRPr lang="de-CH" dirty="0" smtClean="0"/>
          </a:p>
          <a:p>
            <a:r>
              <a:rPr lang="el-GR" dirty="0"/>
              <a:t>Ο </a:t>
            </a:r>
            <a:r>
              <a:rPr lang="de-CH" dirty="0"/>
              <a:t>Cisco </a:t>
            </a:r>
            <a:r>
              <a:rPr lang="el-GR" dirty="0" err="1"/>
              <a:t>Packet</a:t>
            </a:r>
            <a:r>
              <a:rPr lang="el-GR" dirty="0"/>
              <a:t> </a:t>
            </a:r>
            <a:r>
              <a:rPr lang="el-GR" dirty="0" err="1"/>
              <a:t>Tracer</a:t>
            </a:r>
            <a:r>
              <a:rPr lang="el-GR" dirty="0"/>
              <a:t> συμπληρώνει τη χρήση φυσικού εξοπλισμού </a:t>
            </a:r>
            <a:r>
              <a:rPr lang="el-GR" dirty="0" smtClean="0"/>
              <a:t>στο εργαστήριο, </a:t>
            </a:r>
            <a:r>
              <a:rPr lang="el-GR" dirty="0"/>
              <a:t>επιτρέποντας στους χρήστες να δημιουργήσουν ένα δίκτυο με ένα σχεδόν απεριόριστο αριθμό συσκευών, ενθαρρύνοντας την πρακτική, την ανακάλυψη και την αντιμετώπιση προβλημάτων</a:t>
            </a:r>
            <a:r>
              <a:rPr lang="el-GR" sz="2000" dirty="0"/>
              <a:t>. </a:t>
            </a:r>
            <a:endParaRPr lang="en-GB" sz="2000" dirty="0"/>
          </a:p>
          <a:p>
            <a:endParaRPr lang="el-GR" sz="2000" dirty="0" smtClean="0">
              <a:effectLst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78" y="-119980"/>
            <a:ext cx="8298110" cy="1143000"/>
          </a:xfrm>
          <a:noFill/>
        </p:spPr>
        <p:txBody>
          <a:bodyPr/>
          <a:lstStyle/>
          <a:p>
            <a:r>
              <a:rPr lang="el-GR" dirty="0" smtClean="0"/>
              <a:t>Σενάρια Δημιουργίας </a:t>
            </a:r>
            <a:r>
              <a:rPr lang="el-GR" dirty="0"/>
              <a:t>απλών δικτύων (</a:t>
            </a:r>
            <a:r>
              <a:rPr lang="el-GR" dirty="0" smtClean="0"/>
              <a:t>16/21)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16030" y="747404"/>
            <a:ext cx="8208912" cy="5684373"/>
          </a:xfrm>
        </p:spPr>
        <p:txBody>
          <a:bodyPr/>
          <a:lstStyle/>
          <a:p>
            <a:pPr lvl="0"/>
            <a:r>
              <a:rPr lang="el-GR" b="1" dirty="0" smtClean="0"/>
              <a:t>5. </a:t>
            </a:r>
            <a:r>
              <a:rPr lang="el-GR" b="1" dirty="0"/>
              <a:t>Διασύνδεση </a:t>
            </a:r>
            <a:r>
              <a:rPr lang="en-US" b="1" dirty="0"/>
              <a:t>Ethernet </a:t>
            </a:r>
            <a:r>
              <a:rPr lang="el-GR" b="1" dirty="0" err="1"/>
              <a:t>Μεταγωγέα</a:t>
            </a:r>
            <a:r>
              <a:rPr lang="el-GR" b="1" dirty="0"/>
              <a:t> με δρομολογητή </a:t>
            </a:r>
            <a:endParaRPr lang="el-GR" dirty="0"/>
          </a:p>
          <a:p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318630"/>
            <a:ext cx="6567430" cy="482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78" y="-119980"/>
            <a:ext cx="8154094" cy="1143000"/>
          </a:xfrm>
          <a:noFill/>
        </p:spPr>
        <p:txBody>
          <a:bodyPr/>
          <a:lstStyle/>
          <a:p>
            <a:r>
              <a:rPr lang="el-GR" dirty="0" smtClean="0"/>
              <a:t>Σενάρια Δημιουργίας </a:t>
            </a:r>
            <a:r>
              <a:rPr lang="el-GR" dirty="0"/>
              <a:t>απλών δικτύων (</a:t>
            </a:r>
            <a:r>
              <a:rPr lang="el-GR" dirty="0" smtClean="0"/>
              <a:t>17/21)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912978"/>
            <a:ext cx="8208912" cy="5684373"/>
          </a:xfrm>
        </p:spPr>
        <p:txBody>
          <a:bodyPr/>
          <a:lstStyle/>
          <a:p>
            <a:pPr lvl="0"/>
            <a:r>
              <a:rPr lang="el-GR" b="1" dirty="0" smtClean="0"/>
              <a:t>5. </a:t>
            </a:r>
            <a:r>
              <a:rPr lang="el-GR" b="1" dirty="0"/>
              <a:t>Διασύνδεση </a:t>
            </a:r>
            <a:r>
              <a:rPr lang="en-US" b="1" dirty="0"/>
              <a:t>Ethernet </a:t>
            </a:r>
            <a:r>
              <a:rPr lang="el-GR" b="1" dirty="0" err="1"/>
              <a:t>Μεταγωγέα</a:t>
            </a:r>
            <a:r>
              <a:rPr lang="el-GR" b="1" dirty="0"/>
              <a:t> με δρομολογητή </a:t>
            </a:r>
            <a:endParaRPr lang="el-GR" dirty="0"/>
          </a:p>
          <a:p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505027"/>
            <a:ext cx="6585892" cy="4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78" y="-119980"/>
            <a:ext cx="8010078" cy="1143000"/>
          </a:xfrm>
          <a:noFill/>
        </p:spPr>
        <p:txBody>
          <a:bodyPr/>
          <a:lstStyle/>
          <a:p>
            <a:r>
              <a:rPr lang="el-GR" dirty="0" smtClean="0"/>
              <a:t>Σενάρια Δημιουργίας </a:t>
            </a:r>
            <a:r>
              <a:rPr lang="el-GR" dirty="0"/>
              <a:t>απλών δικτύων (</a:t>
            </a:r>
            <a:r>
              <a:rPr lang="el-GR" dirty="0" smtClean="0"/>
              <a:t>18/21)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912978"/>
            <a:ext cx="8208912" cy="5684373"/>
          </a:xfrm>
        </p:spPr>
        <p:txBody>
          <a:bodyPr/>
          <a:lstStyle/>
          <a:p>
            <a:r>
              <a:rPr lang="el-GR" b="1" dirty="0" smtClean="0"/>
              <a:t>6. </a:t>
            </a:r>
            <a:r>
              <a:rPr lang="el-GR" b="1" dirty="0"/>
              <a:t>Διασύνδεση απομακρυσμένων δρομολογητών </a:t>
            </a:r>
            <a:endParaRPr lang="el-GR" dirty="0"/>
          </a:p>
          <a:p>
            <a:r>
              <a:rPr lang="el-GR" dirty="0"/>
              <a:t>Απαιτούμενο </a:t>
            </a:r>
            <a:r>
              <a:rPr lang="el-GR" dirty="0" smtClean="0"/>
              <a:t>υλικό: δύο </a:t>
            </a:r>
            <a:r>
              <a:rPr lang="el-GR" dirty="0"/>
              <a:t>(2) δρομολογητές με μία τουλάχιστον σειριακή θύρα σε κάθε έναν, ένα </a:t>
            </a:r>
            <a:r>
              <a:rPr lang="el-GR" b="1" dirty="0"/>
              <a:t>σειριακό καλώδιο</a:t>
            </a:r>
            <a:r>
              <a:rPr lang="el-GR" dirty="0"/>
              <a:t> για τη  διασύνδεση των σειριακών θυρών </a:t>
            </a:r>
            <a:endParaRPr lang="el-GR" dirty="0" smtClean="0"/>
          </a:p>
          <a:p>
            <a:r>
              <a:rPr lang="el-GR" dirty="0"/>
              <a:t>Απαιτούμενη διαμόρφωση</a:t>
            </a:r>
            <a:r>
              <a:rPr lang="de-CH" dirty="0"/>
              <a:t> </a:t>
            </a:r>
            <a:r>
              <a:rPr lang="el-GR" dirty="0" smtClean="0"/>
              <a:t>δρομολογητών μέσω γραφικού περιβάλλοντος (</a:t>
            </a:r>
            <a:r>
              <a:rPr lang="de-CH" dirty="0" err="1" smtClean="0"/>
              <a:t>config</a:t>
            </a:r>
            <a:r>
              <a:rPr lang="de-CH" dirty="0" smtClean="0"/>
              <a:t>)</a:t>
            </a:r>
            <a:r>
              <a:rPr lang="el-GR" dirty="0" smtClean="0"/>
              <a:t>: ενεργοποίηση </a:t>
            </a:r>
            <a:r>
              <a:rPr lang="el-GR" dirty="0"/>
              <a:t>των διασυνδεδεμένων σειριακών </a:t>
            </a:r>
            <a:r>
              <a:rPr lang="en-US" dirty="0"/>
              <a:t>interfaces</a:t>
            </a:r>
            <a:r>
              <a:rPr lang="el-GR" dirty="0"/>
              <a:t> των </a:t>
            </a:r>
            <a:r>
              <a:rPr lang="el-GR" dirty="0" smtClean="0"/>
              <a:t>δρομολογητών</a:t>
            </a:r>
            <a:r>
              <a:rPr lang="en-US" dirty="0" smtClean="0"/>
              <a:t>, </a:t>
            </a:r>
            <a:r>
              <a:rPr lang="el-GR" dirty="0" smtClean="0"/>
              <a:t> με </a:t>
            </a:r>
            <a:r>
              <a:rPr lang="el-GR" dirty="0"/>
              <a:t>ενεργοποίηση του ρολογιού στη θύρα του ενός δρομολογητή  (πλευρά </a:t>
            </a:r>
            <a:r>
              <a:rPr lang="en-US" dirty="0"/>
              <a:t>DCE</a:t>
            </a:r>
            <a:r>
              <a:rPr lang="el-GR" dirty="0" smtClean="0"/>
              <a:t>) &amp; </a:t>
            </a:r>
            <a:r>
              <a:rPr lang="el-GR" dirty="0"/>
              <a:t>απόδοση </a:t>
            </a:r>
            <a:r>
              <a:rPr lang="en-US" dirty="0"/>
              <a:t>IP </a:t>
            </a:r>
            <a:r>
              <a:rPr lang="el-GR" dirty="0" smtClean="0"/>
              <a:t>διευθύνσεων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Cisco Packet Tracer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509120"/>
            <a:ext cx="4350862" cy="19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78" y="-119980"/>
            <a:ext cx="8298110" cy="1143000"/>
          </a:xfrm>
          <a:noFill/>
        </p:spPr>
        <p:txBody>
          <a:bodyPr/>
          <a:lstStyle/>
          <a:p>
            <a:r>
              <a:rPr lang="el-GR" dirty="0" smtClean="0"/>
              <a:t>Σενάρια Δημιουργίας </a:t>
            </a:r>
            <a:r>
              <a:rPr lang="el-GR" dirty="0"/>
              <a:t>απλών δικτύων (</a:t>
            </a:r>
            <a:r>
              <a:rPr lang="el-GR" dirty="0" smtClean="0"/>
              <a:t>19/21)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912978"/>
            <a:ext cx="8208912" cy="5684373"/>
          </a:xfrm>
        </p:spPr>
        <p:txBody>
          <a:bodyPr/>
          <a:lstStyle/>
          <a:p>
            <a:r>
              <a:rPr lang="el-GR" b="1" dirty="0" smtClean="0"/>
              <a:t>6. </a:t>
            </a:r>
            <a:r>
              <a:rPr lang="el-GR" b="1" dirty="0"/>
              <a:t>Διασύνδεση απομακρυσμένων δρομολογητών </a:t>
            </a:r>
            <a:endParaRPr lang="el-GR" dirty="0"/>
          </a:p>
          <a:p>
            <a:pPr lvl="0"/>
            <a:endParaRPr lang="el-GR" dirty="0"/>
          </a:p>
          <a:p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321" y="1519297"/>
            <a:ext cx="6266667" cy="5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77" y="-119980"/>
            <a:ext cx="8067127" cy="1143000"/>
          </a:xfrm>
          <a:noFill/>
        </p:spPr>
        <p:txBody>
          <a:bodyPr/>
          <a:lstStyle/>
          <a:p>
            <a:r>
              <a:rPr lang="el-GR" dirty="0" smtClean="0"/>
              <a:t>Σενάρια Δημιουργίας </a:t>
            </a:r>
            <a:r>
              <a:rPr lang="el-GR" dirty="0"/>
              <a:t>απλών δικτύων </a:t>
            </a:r>
            <a:r>
              <a:rPr lang="el-GR" dirty="0" smtClean="0"/>
              <a:t>(20/21)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259347" y="714249"/>
            <a:ext cx="8208912" cy="5684373"/>
          </a:xfrm>
        </p:spPr>
        <p:txBody>
          <a:bodyPr/>
          <a:lstStyle/>
          <a:p>
            <a:r>
              <a:rPr lang="el-GR" b="1" dirty="0" smtClean="0"/>
              <a:t>6. </a:t>
            </a:r>
            <a:r>
              <a:rPr lang="el-GR" b="1" dirty="0"/>
              <a:t>Διασύνδεση απομακρυσμένων δρομολογητών </a:t>
            </a:r>
            <a:endParaRPr lang="el-GR" dirty="0"/>
          </a:p>
          <a:p>
            <a:pPr lvl="0"/>
            <a:endParaRPr lang="el-GR" dirty="0"/>
          </a:p>
          <a:p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54253"/>
            <a:ext cx="7761905" cy="5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347" y="-119980"/>
            <a:ext cx="8705141" cy="1143000"/>
          </a:xfrm>
          <a:noFill/>
        </p:spPr>
        <p:txBody>
          <a:bodyPr/>
          <a:lstStyle/>
          <a:p>
            <a:r>
              <a:rPr lang="el-GR" dirty="0" smtClean="0"/>
              <a:t>Σενάρια Δημιουργίας </a:t>
            </a:r>
            <a:r>
              <a:rPr lang="el-GR" dirty="0"/>
              <a:t>απλών </a:t>
            </a:r>
            <a:r>
              <a:rPr lang="el-GR" dirty="0" smtClean="0"/>
              <a:t>δικτύων (21/21)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259347" y="714249"/>
            <a:ext cx="8208912" cy="5684373"/>
          </a:xfrm>
        </p:spPr>
        <p:txBody>
          <a:bodyPr/>
          <a:lstStyle/>
          <a:p>
            <a:r>
              <a:rPr lang="el-GR" b="1" dirty="0" smtClean="0"/>
              <a:t>6. </a:t>
            </a:r>
            <a:r>
              <a:rPr lang="el-GR" b="1" dirty="0"/>
              <a:t>Διασύνδεση απομακρυσμένων δρομολογητών </a:t>
            </a:r>
            <a:endParaRPr lang="el-GR" dirty="0"/>
          </a:p>
          <a:p>
            <a:pPr lvl="0"/>
            <a:endParaRPr lang="el-GR" dirty="0"/>
          </a:p>
          <a:p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64" y="1198492"/>
            <a:ext cx="786666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Μελέτη των δρομολογητών του </a:t>
            </a:r>
            <a:r>
              <a:rPr lang="en-US" dirty="0" err="1" smtClean="0"/>
              <a:t>cpt</a:t>
            </a:r>
            <a:r>
              <a:rPr lang="el-GR" dirty="0" smtClean="0"/>
              <a:t>   (1/8)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8367" y="1193735"/>
            <a:ext cx="7772400" cy="5043578"/>
          </a:xfrm>
        </p:spPr>
        <p:txBody>
          <a:bodyPr/>
          <a:lstStyle/>
          <a:p>
            <a:r>
              <a:rPr lang="el-GR" dirty="0"/>
              <a:t>Με τη βοήθεια του εξομοιωτή δικτύων του εργαστηρίου μας </a:t>
            </a:r>
            <a:r>
              <a:rPr lang="el-GR" dirty="0" err="1"/>
              <a:t>Cisco</a:t>
            </a:r>
            <a:r>
              <a:rPr lang="el-GR" dirty="0"/>
              <a:t> </a:t>
            </a:r>
            <a:r>
              <a:rPr lang="el-GR" dirty="0" err="1"/>
              <a:t>Packet</a:t>
            </a:r>
            <a:r>
              <a:rPr lang="el-GR" dirty="0"/>
              <a:t> </a:t>
            </a:r>
            <a:r>
              <a:rPr lang="el-GR" dirty="0" err="1"/>
              <a:t>Tracer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l-GR" dirty="0" err="1"/>
              <a:t>cpt</a:t>
            </a:r>
            <a:r>
              <a:rPr lang="el-GR" dirty="0"/>
              <a:t>):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dirty="0"/>
              <a:t>Θα γνωρίσουμε </a:t>
            </a:r>
            <a:r>
              <a:rPr lang="el-GR" dirty="0" smtClean="0"/>
              <a:t>τη </a:t>
            </a:r>
            <a:r>
              <a:rPr lang="el-GR" b="1" dirty="0" smtClean="0"/>
              <a:t>σύνθεση των δρομολογητών </a:t>
            </a:r>
            <a:r>
              <a:rPr lang="el-GR" dirty="0" smtClean="0"/>
              <a:t>που </a:t>
            </a:r>
            <a:r>
              <a:rPr lang="el-GR" dirty="0"/>
              <a:t>υπάρχουν στην </a:t>
            </a:r>
            <a:r>
              <a:rPr lang="el-GR" dirty="0" smtClean="0"/>
              <a:t>βιβλιοθήκη του </a:t>
            </a:r>
            <a:r>
              <a:rPr lang="en-US" dirty="0" err="1" smtClean="0"/>
              <a:t>cpt</a:t>
            </a:r>
            <a:endParaRPr lang="el-GR" dirty="0" smtClean="0"/>
          </a:p>
          <a:p>
            <a:pPr marL="457200" lvl="0" indent="-457200">
              <a:buFont typeface="+mj-lt"/>
              <a:buAutoNum type="arabicPeriod"/>
            </a:pPr>
            <a:r>
              <a:rPr lang="el-GR" dirty="0"/>
              <a:t>Θα </a:t>
            </a:r>
            <a:r>
              <a:rPr lang="el-GR" b="1" dirty="0"/>
              <a:t>αναβαθμίσουμε τους δρομολογητές </a:t>
            </a:r>
            <a:r>
              <a:rPr lang="el-GR" dirty="0"/>
              <a:t>της βιβλιοθήκης μας με προσθήκη καρτών ώστε να ανταποκρίνονται στις ανάγκες συγκεκριμένων τοπολογιών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Θα </a:t>
            </a:r>
            <a:r>
              <a:rPr lang="el-GR" b="1" dirty="0" smtClean="0"/>
              <a:t>επισκοπήσουμε τα </a:t>
            </a:r>
            <a:r>
              <a:rPr lang="el-GR" b="1" dirty="0"/>
              <a:t>βασικά συστατικά των δρομολογητών </a:t>
            </a:r>
            <a:r>
              <a:rPr lang="el-GR" dirty="0"/>
              <a:t>όπως CPU, IOS, </a:t>
            </a:r>
            <a:r>
              <a:rPr lang="el-GR" dirty="0" err="1"/>
              <a:t>interfaces</a:t>
            </a:r>
            <a:r>
              <a:rPr lang="el-GR" dirty="0"/>
              <a:t>, μεγέθη των μνημών RAM, NVRAM, Flash  - μέσω της γνωστής εντολής του IOS </a:t>
            </a:r>
            <a:r>
              <a:rPr lang="el-GR" b="1" dirty="0" err="1"/>
              <a:t>show</a:t>
            </a:r>
            <a:r>
              <a:rPr lang="el-GR" b="1" dirty="0"/>
              <a:t> </a:t>
            </a:r>
            <a:r>
              <a:rPr lang="el-GR" b="1" dirty="0" err="1"/>
              <a:t>version</a:t>
            </a:r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281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Μελέτη των δρομολογητών του </a:t>
            </a:r>
            <a:r>
              <a:rPr lang="en-US" dirty="0" err="1" smtClean="0"/>
              <a:t>cpt</a:t>
            </a:r>
            <a:r>
              <a:rPr lang="el-GR" dirty="0"/>
              <a:t> (</a:t>
            </a:r>
            <a:r>
              <a:rPr lang="el-GR" dirty="0" smtClean="0"/>
              <a:t>2/8)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5740" y="1196752"/>
            <a:ext cx="7980716" cy="50405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b="1" dirty="0"/>
              <a:t>σύνθεση των </a:t>
            </a:r>
            <a:r>
              <a:rPr lang="el-GR" b="1" dirty="0" smtClean="0"/>
              <a:t>δρομολογητών: </a:t>
            </a:r>
            <a:r>
              <a:rPr lang="el-GR" b="1" dirty="0"/>
              <a:t> </a:t>
            </a:r>
            <a:r>
              <a:rPr lang="el-GR" dirty="0" smtClean="0"/>
              <a:t>Επισκοπούμε τη </a:t>
            </a:r>
            <a:r>
              <a:rPr lang="el-GR" dirty="0"/>
              <a:t>σύνθεση των δρομολογητών </a:t>
            </a:r>
            <a:r>
              <a:rPr lang="el-GR" dirty="0" smtClean="0"/>
              <a:t>που </a:t>
            </a:r>
            <a:r>
              <a:rPr lang="el-GR" dirty="0"/>
              <a:t>υπάρχουν στην βιβλιοθήκη </a:t>
            </a:r>
            <a:r>
              <a:rPr lang="el-GR" dirty="0" smtClean="0"/>
              <a:t>μας με τους παρακάτω τρόπους: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1" dirty="0" err="1" smtClean="0"/>
              <a:t>mouse-over</a:t>
            </a:r>
            <a:r>
              <a:rPr lang="el-GR" dirty="0" smtClean="0"/>
              <a:t> στη συσκευή: Εμφάνιση </a:t>
            </a:r>
            <a:r>
              <a:rPr lang="el-GR" dirty="0"/>
              <a:t>χαρακτηριστικών εξοπλισμού με τη χρήση του κέρσορα του ποντικιού πάνω σε αυτή τη συσκευή </a:t>
            </a:r>
            <a:r>
              <a:rPr lang="de-CH" dirty="0" smtClean="0"/>
              <a:t> (</a:t>
            </a:r>
            <a:r>
              <a:rPr lang="el-GR" dirty="0" smtClean="0"/>
              <a:t>βλέπε λειτουργίες </a:t>
            </a:r>
            <a:r>
              <a:rPr lang="de-CH" dirty="0" err="1"/>
              <a:t>cpt</a:t>
            </a:r>
            <a:r>
              <a:rPr lang="de-CH" dirty="0"/>
              <a:t> </a:t>
            </a:r>
            <a:r>
              <a:rPr lang="el-GR" dirty="0" smtClean="0"/>
              <a:t>-διαφάνεια   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1" dirty="0"/>
              <a:t>Port </a:t>
            </a:r>
            <a:r>
              <a:rPr lang="de-CH" b="1" dirty="0" err="1"/>
              <a:t>status</a:t>
            </a:r>
            <a:r>
              <a:rPr lang="de-CH" b="1" dirty="0"/>
              <a:t> </a:t>
            </a:r>
            <a:r>
              <a:rPr lang="de-CH" b="1" dirty="0" err="1"/>
              <a:t>summary</a:t>
            </a:r>
            <a:r>
              <a:rPr lang="de-CH" b="1" dirty="0"/>
              <a:t> </a:t>
            </a:r>
            <a:r>
              <a:rPr lang="de-CH" b="1" dirty="0" err="1" smtClean="0"/>
              <a:t>table</a:t>
            </a:r>
            <a:r>
              <a:rPr lang="el-GR" b="1" dirty="0" smtClean="0"/>
              <a:t>: </a:t>
            </a:r>
            <a:r>
              <a:rPr lang="el-GR" dirty="0"/>
              <a:t>επιλογή του εργαλείου </a:t>
            </a:r>
            <a:r>
              <a:rPr lang="de-CH" dirty="0"/>
              <a:t>Port </a:t>
            </a:r>
            <a:r>
              <a:rPr lang="de-CH" dirty="0" err="1"/>
              <a:t>status</a:t>
            </a:r>
            <a:r>
              <a:rPr lang="de-CH" dirty="0"/>
              <a:t> </a:t>
            </a:r>
            <a:r>
              <a:rPr lang="de-CH" dirty="0" err="1"/>
              <a:t>summary</a:t>
            </a:r>
            <a:r>
              <a:rPr lang="de-CH" dirty="0"/>
              <a:t> </a:t>
            </a:r>
            <a:r>
              <a:rPr lang="de-CH" dirty="0" err="1" smtClean="0"/>
              <a:t>table</a:t>
            </a:r>
            <a:r>
              <a:rPr lang="el-GR" dirty="0" smtClean="0"/>
              <a:t> του εργαλείου παρακολούθησης της εργαλειοθήκης του </a:t>
            </a:r>
            <a:r>
              <a:rPr lang="de-CH" dirty="0" err="1" smtClean="0"/>
              <a:t>cpt</a:t>
            </a:r>
            <a:r>
              <a:rPr lang="de-CH" dirty="0" smtClean="0"/>
              <a:t>  (</a:t>
            </a:r>
            <a:r>
              <a:rPr lang="el-GR" dirty="0"/>
              <a:t>βλέπε </a:t>
            </a:r>
            <a:r>
              <a:rPr lang="el-GR" dirty="0" smtClean="0"/>
              <a:t>περιβάλλον </a:t>
            </a:r>
            <a:r>
              <a:rPr lang="de-CH" dirty="0" err="1" smtClean="0"/>
              <a:t>cpt</a:t>
            </a:r>
            <a:r>
              <a:rPr lang="de-CH" dirty="0" smtClean="0"/>
              <a:t> - </a:t>
            </a:r>
            <a:r>
              <a:rPr lang="el-GR" dirty="0" smtClean="0"/>
              <a:t>διαφάνεια 12)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de-CH" b="1" dirty="0" smtClean="0"/>
              <a:t>Show </a:t>
            </a:r>
            <a:r>
              <a:rPr lang="de-CH" b="1" dirty="0" err="1" smtClean="0"/>
              <a:t>interfaces</a:t>
            </a:r>
            <a:r>
              <a:rPr lang="de-CH" dirty="0" smtClean="0"/>
              <a:t>: </a:t>
            </a:r>
            <a:r>
              <a:rPr lang="el-GR" dirty="0"/>
              <a:t>μέσω της της γνωστής εντολής του IOS </a:t>
            </a:r>
            <a:r>
              <a:rPr lang="el-GR" dirty="0" err="1"/>
              <a:t>show</a:t>
            </a:r>
            <a:r>
              <a:rPr lang="el-GR" dirty="0"/>
              <a:t> </a:t>
            </a:r>
            <a:r>
              <a:rPr lang="de-CH" dirty="0" err="1" smtClean="0"/>
              <a:t>interfaces</a:t>
            </a:r>
            <a:r>
              <a:rPr lang="el-GR" dirty="0" smtClean="0"/>
              <a:t> </a:t>
            </a:r>
            <a:r>
              <a:rPr lang="de-CH" dirty="0"/>
              <a:t>(</a:t>
            </a:r>
            <a:r>
              <a:rPr lang="el-GR" dirty="0"/>
              <a:t>βλέπε </a:t>
            </a:r>
            <a:r>
              <a:rPr lang="el-GR" dirty="0" smtClean="0"/>
              <a:t>διασυνδέσεις συσκευών - διαφάνεια   32  </a:t>
            </a:r>
            <a:r>
              <a:rPr lang="el-GR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756" y="86003"/>
            <a:ext cx="8964488" cy="890360"/>
          </a:xfrm>
        </p:spPr>
        <p:txBody>
          <a:bodyPr/>
          <a:lstStyle/>
          <a:p>
            <a:r>
              <a:rPr lang="el-GR" dirty="0" smtClean="0"/>
              <a:t>Μελέτη των δρομολογητών του </a:t>
            </a:r>
            <a:r>
              <a:rPr lang="en-US" dirty="0" err="1" smtClean="0"/>
              <a:t>cpt</a:t>
            </a:r>
            <a:r>
              <a:rPr lang="el-GR" dirty="0"/>
              <a:t> </a:t>
            </a:r>
            <a:r>
              <a:rPr lang="el-GR" dirty="0" smtClean="0"/>
              <a:t> (3/8)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1283972" cy="5040560"/>
          </a:xfrm>
        </p:spPr>
        <p:txBody>
          <a:bodyPr/>
          <a:lstStyle/>
          <a:p>
            <a:endParaRPr lang="el-GR" dirty="0" smtClean="0"/>
          </a:p>
          <a:p>
            <a:r>
              <a:rPr lang="el-GR" b="1" dirty="0" smtClean="0"/>
              <a:t>1. </a:t>
            </a:r>
            <a:r>
              <a:rPr lang="el-GR" sz="1800" b="1" dirty="0" smtClean="0"/>
              <a:t>Σύνθεση δρομολογητών </a:t>
            </a:r>
          </a:p>
          <a:p>
            <a:r>
              <a:rPr lang="de-CH" b="1" dirty="0" smtClean="0"/>
              <a:t>Port </a:t>
            </a:r>
            <a:r>
              <a:rPr lang="de-CH" b="1" dirty="0" err="1"/>
              <a:t>status</a:t>
            </a:r>
            <a:r>
              <a:rPr lang="de-CH" b="1" dirty="0"/>
              <a:t> </a:t>
            </a:r>
            <a:r>
              <a:rPr lang="de-CH" b="1" dirty="0" err="1"/>
              <a:t>summary</a:t>
            </a:r>
            <a:r>
              <a:rPr lang="de-CH" b="1" dirty="0"/>
              <a:t> </a:t>
            </a:r>
            <a:r>
              <a:rPr lang="de-CH" b="1" dirty="0" err="1" smtClean="0"/>
              <a:t>table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312" y="976363"/>
            <a:ext cx="6768752" cy="552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Μελέτη των δρομολογητών του </a:t>
            </a:r>
            <a:r>
              <a:rPr lang="en-US" dirty="0" err="1" smtClean="0"/>
              <a:t>cpt</a:t>
            </a:r>
            <a:r>
              <a:rPr lang="el-GR" dirty="0"/>
              <a:t> </a:t>
            </a:r>
            <a:r>
              <a:rPr lang="el-GR" dirty="0" smtClean="0"/>
              <a:t>(4/8)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5740" y="1196752"/>
            <a:ext cx="7980716" cy="5040560"/>
          </a:xfrm>
        </p:spPr>
        <p:txBody>
          <a:bodyPr/>
          <a:lstStyle/>
          <a:p>
            <a:pPr marL="457200" lvl="0" indent="-457200">
              <a:buAutoNum type="arabicPeriod" startAt="2"/>
            </a:pPr>
            <a:r>
              <a:rPr lang="el-GR" b="1" dirty="0" smtClean="0"/>
              <a:t>Αναβάθμιση δρομολογητών με </a:t>
            </a:r>
            <a:r>
              <a:rPr lang="el-GR" b="1" dirty="0"/>
              <a:t>προσθήκη καρτών </a:t>
            </a:r>
            <a:r>
              <a:rPr lang="el-GR" dirty="0"/>
              <a:t>ώστε να ανταποκρίνονται στις ανάγκες συγκεκριμένων </a:t>
            </a:r>
            <a:r>
              <a:rPr lang="el-GR" dirty="0" smtClean="0"/>
              <a:t>τοπολογιών</a:t>
            </a:r>
          </a:p>
          <a:p>
            <a:r>
              <a:rPr lang="el-GR" sz="2000" b="1" dirty="0" smtClean="0"/>
              <a:t>Με τη χρήση </a:t>
            </a:r>
            <a:r>
              <a:rPr lang="el-GR" sz="2000" b="1" dirty="0"/>
              <a:t>του κέρσορα του ποντικιού πάνω στη </a:t>
            </a:r>
            <a:r>
              <a:rPr lang="el-GR" sz="2000" b="1" dirty="0" smtClean="0"/>
              <a:t>συσκευή &amp; αριστερό κλικ, </a:t>
            </a:r>
            <a:r>
              <a:rPr lang="el-GR" sz="2000" dirty="0" smtClean="0"/>
              <a:t>αναδύεται παράθυρο στο οποίο επιλέγουμε την καρτέλα </a:t>
            </a:r>
            <a:r>
              <a:rPr lang="de-CH" sz="2000" dirty="0" err="1" smtClean="0">
                <a:solidFill>
                  <a:srgbClr val="C00000"/>
                </a:solidFill>
              </a:rPr>
              <a:t>physical</a:t>
            </a:r>
            <a:r>
              <a:rPr lang="el-GR" sz="20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l-GR" dirty="0" smtClean="0"/>
              <a:t>Στην καρτέλα </a:t>
            </a:r>
            <a:r>
              <a:rPr lang="de-CH" sz="2400" dirty="0" err="1"/>
              <a:t>physical</a:t>
            </a:r>
            <a:r>
              <a:rPr lang="el-GR" sz="2400" dirty="0"/>
              <a:t> </a:t>
            </a:r>
            <a:r>
              <a:rPr lang="el-GR" sz="2400" dirty="0" smtClean="0"/>
              <a:t>βλέπουμε όλες </a:t>
            </a:r>
            <a:r>
              <a:rPr lang="el-GR" sz="2400" dirty="0"/>
              <a:t>τις κάρτες </a:t>
            </a:r>
            <a:r>
              <a:rPr lang="el-GR" sz="2400" dirty="0" smtClean="0"/>
              <a:t>επέκτασης που μπορούμε να τοποθετήσουμε με </a:t>
            </a:r>
            <a:r>
              <a:rPr lang="el-GR" sz="2400" dirty="0" err="1" smtClean="0"/>
              <a:t>drag</a:t>
            </a:r>
            <a:r>
              <a:rPr lang="el-GR" sz="2400" dirty="0" smtClean="0"/>
              <a:t>-and-</a:t>
            </a:r>
            <a:r>
              <a:rPr lang="el-GR" sz="2400" dirty="0" err="1" smtClean="0"/>
              <a:t>drop</a:t>
            </a:r>
            <a:r>
              <a:rPr lang="el-GR" sz="2400" dirty="0" smtClean="0"/>
              <a:t> στην ελεύθερη υποδοχή (</a:t>
            </a:r>
            <a:r>
              <a:rPr lang="de-CH" sz="2400" dirty="0" err="1" smtClean="0"/>
              <a:t>slot</a:t>
            </a:r>
            <a:r>
              <a:rPr lang="el-GR" sz="2400" dirty="0" smtClean="0"/>
              <a:t>) της</a:t>
            </a:r>
            <a:r>
              <a:rPr lang="de-CH" sz="2400" dirty="0" smtClean="0"/>
              <a:t> </a:t>
            </a:r>
            <a:r>
              <a:rPr lang="el-GR" sz="2400" dirty="0" smtClean="0"/>
              <a:t>συγκεκριμένης συσκευής.</a:t>
            </a:r>
          </a:p>
          <a:p>
            <a:r>
              <a:rPr lang="el-GR" sz="2400" dirty="0" smtClean="0">
                <a:solidFill>
                  <a:srgbClr val="004682"/>
                </a:solidFill>
              </a:rPr>
              <a:t>!!! Δεν </a:t>
            </a:r>
            <a:r>
              <a:rPr lang="el-GR" sz="2400" dirty="0">
                <a:solidFill>
                  <a:srgbClr val="004682"/>
                </a:solidFill>
              </a:rPr>
              <a:t>ξεχνάμε να κλείσουμε την τροφοδοσία της συσκευής πριν από κάθε  προσθαφαίρεση καρτών στη συσκευή.</a:t>
            </a:r>
            <a:endParaRPr lang="en-GB" sz="2400" dirty="0">
              <a:solidFill>
                <a:srgbClr val="004682"/>
              </a:solidFill>
            </a:endParaRPr>
          </a:p>
          <a:p>
            <a:pPr lvl="0"/>
            <a:endParaRPr lang="el-GR" dirty="0" smtClean="0"/>
          </a:p>
          <a:p>
            <a:pPr lvl="0"/>
            <a:endParaRPr lang="el-GR" dirty="0" smtClean="0"/>
          </a:p>
          <a:p>
            <a:pPr marL="457200" lvl="0" indent="-457200">
              <a:buAutoNum type="arabicPeriod" startAt="2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6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69589"/>
            <a:ext cx="2446264" cy="1632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76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3752"/>
            <a:ext cx="8712968" cy="1143000"/>
          </a:xfrm>
          <a:noFill/>
        </p:spPr>
        <p:txBody>
          <a:bodyPr/>
          <a:lstStyle/>
          <a:p>
            <a:r>
              <a:rPr lang="el-GR" dirty="0" smtClean="0"/>
              <a:t>Το περιβάλλον εργασίας </a:t>
            </a:r>
            <a:r>
              <a:rPr lang="el-GR" dirty="0"/>
              <a:t>του </a:t>
            </a:r>
            <a:r>
              <a:rPr lang="el-GR" dirty="0" err="1"/>
              <a:t>Packet</a:t>
            </a:r>
            <a:r>
              <a:rPr lang="el-GR" dirty="0"/>
              <a:t> </a:t>
            </a:r>
            <a:r>
              <a:rPr lang="el-GR" dirty="0" err="1" smtClean="0"/>
              <a:t>Tracer</a:t>
            </a:r>
            <a:r>
              <a:rPr lang="el-GR" dirty="0" smtClean="0"/>
              <a:t> </a:t>
            </a:r>
            <a:r>
              <a:rPr lang="el-GR" sz="2800" dirty="0" smtClean="0"/>
              <a:t>(1/11)</a:t>
            </a:r>
            <a:endParaRPr lang="el-GR" sz="2800" dirty="0" smtClean="0"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1806" y="980728"/>
            <a:ext cx="7772400" cy="5040560"/>
          </a:xfrm>
        </p:spPr>
        <p:txBody>
          <a:bodyPr/>
          <a:lstStyle/>
          <a:p>
            <a:r>
              <a:rPr lang="el-GR" dirty="0"/>
              <a:t>Το περιβάλλον εργασίας του </a:t>
            </a:r>
            <a:r>
              <a:rPr lang="el-GR" dirty="0" err="1"/>
              <a:t>Cisco</a:t>
            </a:r>
            <a:r>
              <a:rPr lang="el-GR" dirty="0"/>
              <a:t> </a:t>
            </a:r>
            <a:r>
              <a:rPr lang="el-GR" dirty="0" err="1"/>
              <a:t>Packet</a:t>
            </a:r>
            <a:r>
              <a:rPr lang="el-GR" dirty="0"/>
              <a:t> </a:t>
            </a:r>
            <a:r>
              <a:rPr lang="el-GR" dirty="0" err="1"/>
              <a:t>Tracer</a:t>
            </a:r>
            <a:r>
              <a:rPr lang="el-GR" dirty="0"/>
              <a:t> </a:t>
            </a:r>
            <a:r>
              <a:rPr lang="el-GR" dirty="0" smtClean="0"/>
              <a:t>είναι </a:t>
            </a:r>
            <a:r>
              <a:rPr lang="el-GR" dirty="0"/>
              <a:t>απλό και εξωστρεφές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74093"/>
            <a:ext cx="6048671" cy="41471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Μελέτη των δρομολογητών του </a:t>
            </a:r>
            <a:r>
              <a:rPr lang="en-US" dirty="0" err="1" smtClean="0"/>
              <a:t>cpt</a:t>
            </a:r>
            <a:r>
              <a:rPr lang="el-GR" dirty="0"/>
              <a:t> </a:t>
            </a:r>
            <a:r>
              <a:rPr lang="el-GR" dirty="0" smtClean="0"/>
              <a:t>(5/8)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502" y="982114"/>
            <a:ext cx="7980716" cy="5040560"/>
          </a:xfrm>
        </p:spPr>
        <p:txBody>
          <a:bodyPr/>
          <a:lstStyle/>
          <a:p>
            <a:pPr marL="457200" lvl="0" indent="-457200">
              <a:buAutoNum type="arabicPeriod" startAt="2"/>
            </a:pPr>
            <a:r>
              <a:rPr lang="el-GR" b="1" dirty="0" smtClean="0"/>
              <a:t>Αναβάθμιση δρομολογητών με </a:t>
            </a:r>
            <a:r>
              <a:rPr lang="el-GR" b="1" dirty="0"/>
              <a:t>προσθήκη καρτών </a:t>
            </a:r>
            <a:r>
              <a:rPr lang="el-GR" dirty="0"/>
              <a:t>ώστε να ανταποκρίνονται στις ανάγκες συγκεκριμένων </a:t>
            </a:r>
            <a:r>
              <a:rPr lang="el-GR" dirty="0" smtClean="0"/>
              <a:t>τοπολογιών</a:t>
            </a:r>
          </a:p>
          <a:p>
            <a:pPr lvl="0"/>
            <a:endParaRPr lang="el-GR" dirty="0" smtClean="0"/>
          </a:p>
          <a:p>
            <a:pPr lvl="0"/>
            <a:endParaRPr lang="el-GR" dirty="0" smtClean="0"/>
          </a:p>
          <a:p>
            <a:pPr marL="457200" lvl="0" indent="-457200">
              <a:buAutoNum type="arabicPeriod" startAt="2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7" name="Picture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"/>
          <a:stretch/>
        </p:blipFill>
        <p:spPr bwMode="auto">
          <a:xfrm>
            <a:off x="1835696" y="1799422"/>
            <a:ext cx="6043157" cy="46459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45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820452"/>
          </a:xfrm>
        </p:spPr>
        <p:txBody>
          <a:bodyPr/>
          <a:lstStyle/>
          <a:p>
            <a:r>
              <a:rPr lang="el-GR" dirty="0" smtClean="0"/>
              <a:t>Μελέτη των δρομολογητών του </a:t>
            </a:r>
            <a:r>
              <a:rPr lang="en-US" dirty="0" err="1" smtClean="0"/>
              <a:t>cpt</a:t>
            </a:r>
            <a:r>
              <a:rPr lang="el-GR" dirty="0"/>
              <a:t> </a:t>
            </a:r>
            <a:r>
              <a:rPr lang="el-GR" dirty="0" smtClean="0"/>
              <a:t>(6/8)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7484" y="774373"/>
            <a:ext cx="7980716" cy="5040560"/>
          </a:xfrm>
        </p:spPr>
        <p:txBody>
          <a:bodyPr/>
          <a:lstStyle/>
          <a:p>
            <a:pPr marL="457200" lvl="0" indent="-457200">
              <a:buAutoNum type="arabicPeriod" startAt="2"/>
            </a:pPr>
            <a:r>
              <a:rPr lang="el-GR" b="1" dirty="0" smtClean="0"/>
              <a:t>Αναβάθμιση δρομολογητών με </a:t>
            </a:r>
            <a:r>
              <a:rPr lang="el-GR" b="1" dirty="0"/>
              <a:t>προσθήκη </a:t>
            </a:r>
            <a:r>
              <a:rPr lang="el-GR" b="1" dirty="0" smtClean="0"/>
              <a:t>καρτών. </a:t>
            </a:r>
            <a:r>
              <a:rPr lang="el-GR" dirty="0"/>
              <a:t>Ο δρομολογητής 1941 </a:t>
            </a:r>
            <a:endParaRPr lang="el-GR" dirty="0" smtClean="0"/>
          </a:p>
          <a:p>
            <a:pPr lvl="0"/>
            <a:endParaRPr lang="el-GR" dirty="0" smtClean="0"/>
          </a:p>
          <a:p>
            <a:pPr marL="457200" lvl="0" indent="-457200">
              <a:buAutoNum type="arabicPeriod" startAt="2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262" y="1731984"/>
            <a:ext cx="5844852" cy="50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Μελέτη των δρομολογητών του </a:t>
            </a:r>
            <a:r>
              <a:rPr lang="en-US" dirty="0" err="1" smtClean="0"/>
              <a:t>cpt</a:t>
            </a:r>
            <a:r>
              <a:rPr lang="el-GR" dirty="0"/>
              <a:t> </a:t>
            </a:r>
            <a:r>
              <a:rPr lang="el-GR" dirty="0" smtClean="0"/>
              <a:t>(7/8)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5740" y="1196752"/>
            <a:ext cx="7980716" cy="5040560"/>
          </a:xfrm>
        </p:spPr>
        <p:txBody>
          <a:bodyPr/>
          <a:lstStyle/>
          <a:p>
            <a:pPr marL="457200" lvl="0" indent="-457200">
              <a:buAutoNum type="arabicPeriod" startAt="2"/>
            </a:pPr>
            <a:r>
              <a:rPr lang="el-GR" b="1" dirty="0"/>
              <a:t>Αναβάθμιση δρομολογητών με προσθήκη </a:t>
            </a:r>
            <a:r>
              <a:rPr lang="el-GR" b="1" dirty="0" smtClean="0"/>
              <a:t>καρτών. </a:t>
            </a:r>
            <a:endParaRPr lang="el-GR" dirty="0" smtClean="0"/>
          </a:p>
          <a:p>
            <a:pPr lvl="0"/>
            <a:r>
              <a:rPr lang="el-GR" dirty="0" smtClean="0"/>
              <a:t>Ο δρομολογητής 1941 για παράδειγμα διαθέτει 2 </a:t>
            </a:r>
            <a:r>
              <a:rPr lang="el-GR" dirty="0" err="1" smtClean="0"/>
              <a:t>διεπαφές</a:t>
            </a:r>
            <a:r>
              <a:rPr lang="el-GR" dirty="0" smtClean="0"/>
              <a:t> </a:t>
            </a:r>
            <a:r>
              <a:rPr lang="de-CH" dirty="0" smtClean="0"/>
              <a:t>Gigabit Ethernet, </a:t>
            </a:r>
            <a:r>
              <a:rPr lang="el-GR" dirty="0" smtClean="0"/>
              <a:t>μία </a:t>
            </a:r>
            <a:r>
              <a:rPr lang="de-CH" dirty="0" err="1" smtClean="0"/>
              <a:t>console</a:t>
            </a:r>
            <a:r>
              <a:rPr lang="de-CH" dirty="0" smtClean="0"/>
              <a:t> </a:t>
            </a:r>
            <a:r>
              <a:rPr lang="de-CH" dirty="0" err="1"/>
              <a:t>port</a:t>
            </a:r>
            <a:r>
              <a:rPr lang="de-CH" dirty="0"/>
              <a:t> </a:t>
            </a:r>
            <a:r>
              <a:rPr lang="de-CH" dirty="0" smtClean="0"/>
              <a:t>&amp; </a:t>
            </a:r>
            <a:r>
              <a:rPr lang="el-GR" dirty="0"/>
              <a:t>μία </a:t>
            </a:r>
            <a:r>
              <a:rPr lang="de-CH" dirty="0" err="1" smtClean="0"/>
              <a:t>auxiliary</a:t>
            </a:r>
            <a:r>
              <a:rPr lang="de-CH" dirty="0" smtClean="0"/>
              <a:t> </a:t>
            </a:r>
            <a:r>
              <a:rPr lang="de-CH" dirty="0" err="1" smtClean="0"/>
              <a:t>port</a:t>
            </a:r>
            <a:r>
              <a:rPr lang="el-GR" dirty="0" smtClean="0"/>
              <a:t> και έχει 2 ελεύθερες υποδοχές.</a:t>
            </a:r>
          </a:p>
          <a:p>
            <a:pPr lvl="0"/>
            <a:r>
              <a:rPr lang="el-GR" dirty="0" smtClean="0"/>
              <a:t>Επιδέχεται διαφόρους τύπους καρτών όπως:</a:t>
            </a:r>
          </a:p>
          <a:p>
            <a:pPr lvl="0"/>
            <a:r>
              <a:rPr lang="en-US" b="1" dirty="0" smtClean="0"/>
              <a:t>HWIC-2T</a:t>
            </a:r>
            <a:r>
              <a:rPr lang="en-US" dirty="0" smtClean="0"/>
              <a:t> </a:t>
            </a:r>
            <a:r>
              <a:rPr lang="el-GR" dirty="0" smtClean="0"/>
              <a:t> (</a:t>
            </a:r>
            <a:r>
              <a:rPr lang="en-US" dirty="0" smtClean="0"/>
              <a:t>High-Speed </a:t>
            </a:r>
            <a:r>
              <a:rPr lang="en-US" dirty="0"/>
              <a:t>WAN Interface </a:t>
            </a:r>
            <a:r>
              <a:rPr lang="en-US" dirty="0" smtClean="0"/>
              <a:t>Card</a:t>
            </a:r>
            <a:r>
              <a:rPr lang="el-GR" dirty="0" smtClean="0"/>
              <a:t> με δύο σειριακές </a:t>
            </a:r>
            <a:r>
              <a:rPr lang="el-GR" dirty="0" err="1" smtClean="0"/>
              <a:t>διεπαφές</a:t>
            </a:r>
            <a:endParaRPr lang="el-GR" dirty="0" smtClean="0"/>
          </a:p>
          <a:p>
            <a:r>
              <a:rPr lang="en-US" b="1" dirty="0" smtClean="0"/>
              <a:t>HWIC-4ESW</a:t>
            </a:r>
            <a:r>
              <a:rPr lang="el-GR" b="1" dirty="0" smtClean="0"/>
              <a:t>, </a:t>
            </a:r>
            <a:r>
              <a:rPr lang="el-GR" dirty="0" smtClean="0"/>
              <a:t>η οποία </a:t>
            </a:r>
            <a:r>
              <a:rPr lang="en-US" dirty="0" smtClean="0"/>
              <a:t> </a:t>
            </a:r>
            <a:r>
              <a:rPr lang="el-GR" dirty="0" smtClean="0"/>
              <a:t>παρέχει 4 </a:t>
            </a:r>
            <a:r>
              <a:rPr lang="en-US" dirty="0"/>
              <a:t>switching </a:t>
            </a:r>
            <a:r>
              <a:rPr lang="el-GR" dirty="0" smtClean="0"/>
              <a:t> πόρτες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b="1" dirty="0" smtClean="0"/>
              <a:t>HWIC-8A, </a:t>
            </a:r>
            <a:r>
              <a:rPr lang="en-US" dirty="0" smtClean="0"/>
              <a:t> </a:t>
            </a:r>
            <a:r>
              <a:rPr lang="el-GR" dirty="0" smtClean="0"/>
              <a:t>παρέχει μέχρι 8 ασύγχρονες πόρτες </a:t>
            </a:r>
            <a:r>
              <a:rPr lang="en-US" dirty="0" smtClean="0"/>
              <a:t>EIA-232</a:t>
            </a:r>
            <a:endParaRPr lang="el-GR" dirty="0" smtClean="0"/>
          </a:p>
          <a:p>
            <a:r>
              <a:rPr lang="en-US" b="1" dirty="0" smtClean="0"/>
              <a:t>WIC </a:t>
            </a:r>
            <a:r>
              <a:rPr lang="en-US" b="1" dirty="0"/>
              <a:t>cover </a:t>
            </a:r>
            <a:r>
              <a:rPr lang="el-GR" dirty="0" smtClean="0"/>
              <a:t>για προστασία των ελεύθερων υποδοχών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Μελέτη των δρομολογητών του </a:t>
            </a:r>
            <a:r>
              <a:rPr lang="en-US" dirty="0" err="1" smtClean="0"/>
              <a:t>cpt</a:t>
            </a:r>
            <a:r>
              <a:rPr lang="el-GR" dirty="0"/>
              <a:t> </a:t>
            </a:r>
            <a:r>
              <a:rPr lang="el-GR" dirty="0" smtClean="0"/>
              <a:t>(8/8)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199942"/>
            <a:ext cx="2004052" cy="5040560"/>
          </a:xfrm>
        </p:spPr>
        <p:txBody>
          <a:bodyPr/>
          <a:lstStyle/>
          <a:p>
            <a:r>
              <a:rPr lang="el-GR" dirty="0" smtClean="0"/>
              <a:t>3. </a:t>
            </a:r>
            <a:r>
              <a:rPr lang="el-GR" b="1" dirty="0" smtClean="0"/>
              <a:t>Επισκόπηση βασικών συστατικών δρομολογητή </a:t>
            </a:r>
            <a:r>
              <a:rPr lang="el-GR" dirty="0" smtClean="0"/>
              <a:t>(CPU</a:t>
            </a:r>
            <a:r>
              <a:rPr lang="el-GR" dirty="0"/>
              <a:t>, IOS, </a:t>
            </a:r>
            <a:r>
              <a:rPr lang="el-GR" dirty="0" err="1"/>
              <a:t>interfaces</a:t>
            </a:r>
            <a:r>
              <a:rPr lang="el-GR" dirty="0"/>
              <a:t>, μεγέθη των μνημών RAM, NVRAM, </a:t>
            </a:r>
            <a:r>
              <a:rPr lang="el-GR" dirty="0" smtClean="0"/>
              <a:t>Flash)  </a:t>
            </a:r>
            <a:r>
              <a:rPr lang="el-GR" dirty="0"/>
              <a:t>- μέσω της γνωστής εντολής του IOS </a:t>
            </a:r>
            <a:r>
              <a:rPr lang="el-GR" b="1" dirty="0" err="1"/>
              <a:t>show</a:t>
            </a:r>
            <a:r>
              <a:rPr lang="el-GR" b="1" dirty="0"/>
              <a:t> </a:t>
            </a:r>
            <a:r>
              <a:rPr lang="el-GR" b="1" dirty="0" err="1"/>
              <a:t>version</a:t>
            </a:r>
            <a:r>
              <a:rPr lang="el-GR" dirty="0"/>
              <a:t> 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6" name="Picture 8" descr="C:\Users\OPENCO~1\AppData\Local\Temp\SNAGHTML974a0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993" y="1196752"/>
            <a:ext cx="648463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756" y="86003"/>
            <a:ext cx="8964488" cy="822717"/>
          </a:xfrm>
        </p:spPr>
        <p:txBody>
          <a:bodyPr/>
          <a:lstStyle/>
          <a:p>
            <a:r>
              <a:rPr lang="el-GR" dirty="0"/>
              <a:t>Βασικές εντολές  </a:t>
            </a:r>
            <a:r>
              <a:rPr lang="de-CH" dirty="0" smtClean="0"/>
              <a:t>IOS</a:t>
            </a:r>
            <a:r>
              <a:rPr lang="el-GR" dirty="0" smtClean="0"/>
              <a:t>  (1/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de-CH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969" y="908720"/>
            <a:ext cx="8640960" cy="5400600"/>
          </a:xfrm>
        </p:spPr>
        <p:txBody>
          <a:bodyPr/>
          <a:lstStyle/>
          <a:p>
            <a:r>
              <a:rPr lang="en-US" sz="2000" dirty="0"/>
              <a:t>Router</a:t>
            </a:r>
            <a:r>
              <a:rPr lang="el-GR" sz="2000" dirty="0"/>
              <a:t>&gt;</a:t>
            </a:r>
            <a:r>
              <a:rPr lang="en-US" sz="2000" b="1" dirty="0" smtClean="0">
                <a:solidFill>
                  <a:srgbClr val="C00000"/>
                </a:solidFill>
              </a:rPr>
              <a:t>enable</a:t>
            </a:r>
            <a:r>
              <a:rPr lang="el-GR" sz="2000" b="1" dirty="0" smtClean="0"/>
              <a:t>, </a:t>
            </a:r>
            <a:r>
              <a:rPr lang="en-US" sz="2000" b="1" dirty="0" smtClean="0"/>
              <a:t> </a:t>
            </a:r>
            <a:r>
              <a:rPr lang="el-GR" sz="2000" dirty="0"/>
              <a:t>για να εισέλθουμε σε</a:t>
            </a:r>
            <a:r>
              <a:rPr lang="el-GR" sz="2000" b="1" dirty="0"/>
              <a:t> </a:t>
            </a:r>
            <a:r>
              <a:rPr lang="en-US" sz="2000" dirty="0"/>
              <a:t>privileged mode</a:t>
            </a:r>
            <a:endParaRPr lang="el-GR" sz="2000" dirty="0"/>
          </a:p>
          <a:p>
            <a:r>
              <a:rPr lang="en-US" sz="2000" dirty="0" err="1"/>
              <a:t>Router#</a:t>
            </a:r>
            <a:r>
              <a:rPr lang="en-US" sz="2000" b="1" dirty="0" err="1">
                <a:solidFill>
                  <a:srgbClr val="C00000"/>
                </a:solidFill>
              </a:rPr>
              <a:t>configure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terminal</a:t>
            </a:r>
            <a:r>
              <a:rPr lang="el-GR" sz="2000" b="1" dirty="0" smtClean="0"/>
              <a:t>, </a:t>
            </a:r>
            <a:r>
              <a:rPr lang="en-US" sz="2000" b="1" dirty="0" smtClean="0"/>
              <a:t> </a:t>
            </a:r>
            <a:r>
              <a:rPr lang="el-GR" sz="2000" dirty="0"/>
              <a:t>για να εισέλθουμε σε  </a:t>
            </a:r>
            <a:r>
              <a:rPr lang="en-US" sz="2000" dirty="0"/>
              <a:t>global configuration mode</a:t>
            </a:r>
            <a:r>
              <a:rPr lang="en-US" sz="2000" b="1" dirty="0"/>
              <a:t>  </a:t>
            </a:r>
            <a:endParaRPr lang="el-GR" sz="2000" dirty="0"/>
          </a:p>
          <a:p>
            <a:r>
              <a:rPr lang="en-US" sz="2000" dirty="0"/>
              <a:t>Router</a:t>
            </a:r>
            <a:r>
              <a:rPr lang="el-GR" sz="2000" dirty="0"/>
              <a:t>(</a:t>
            </a:r>
            <a:r>
              <a:rPr lang="en-US" sz="2000" dirty="0" err="1"/>
              <a:t>config</a:t>
            </a:r>
            <a:r>
              <a:rPr lang="el-GR" sz="2000" dirty="0"/>
              <a:t>)#</a:t>
            </a:r>
            <a:r>
              <a:rPr lang="en-US" sz="2000" b="1" dirty="0">
                <a:solidFill>
                  <a:srgbClr val="C00000"/>
                </a:solidFill>
              </a:rPr>
              <a:t>interface</a:t>
            </a:r>
            <a:r>
              <a:rPr lang="el-GR" sz="2000" b="1" dirty="0">
                <a:solidFill>
                  <a:srgbClr val="C00000"/>
                </a:solidFill>
              </a:rPr>
              <a:t> &lt;όνομα της </a:t>
            </a:r>
            <a:r>
              <a:rPr lang="el-GR" sz="2000" b="1" dirty="0" err="1">
                <a:solidFill>
                  <a:srgbClr val="C00000"/>
                </a:solidFill>
              </a:rPr>
              <a:t>διεπαφής</a:t>
            </a:r>
            <a:r>
              <a:rPr lang="el-GR" sz="2000" b="1" dirty="0" smtClean="0">
                <a:solidFill>
                  <a:srgbClr val="C00000"/>
                </a:solidFill>
              </a:rPr>
              <a:t>&gt;,  </a:t>
            </a:r>
            <a:r>
              <a:rPr lang="el-GR" sz="2000" dirty="0"/>
              <a:t>για να εισέλθουμε στο περιβάλλον ρύθμισης μιας </a:t>
            </a:r>
            <a:r>
              <a:rPr lang="el-GR" sz="2000" dirty="0" err="1" smtClean="0"/>
              <a:t>διεπαφής</a:t>
            </a:r>
            <a:endParaRPr lang="el-GR" sz="2000" dirty="0" smtClean="0"/>
          </a:p>
          <a:p>
            <a:r>
              <a:rPr lang="en-US" sz="2000" dirty="0"/>
              <a:t>Router</a:t>
            </a:r>
            <a:r>
              <a:rPr lang="el-GR" sz="2000" dirty="0"/>
              <a:t>(</a:t>
            </a:r>
            <a:r>
              <a:rPr lang="en-US" sz="2000" dirty="0" err="1"/>
              <a:t>config</a:t>
            </a:r>
            <a:r>
              <a:rPr lang="el-GR" sz="2000" dirty="0"/>
              <a:t>-</a:t>
            </a:r>
            <a:r>
              <a:rPr lang="en-US" sz="2000" dirty="0"/>
              <a:t>if</a:t>
            </a:r>
            <a:r>
              <a:rPr lang="el-GR" sz="2000" dirty="0"/>
              <a:t>)# </a:t>
            </a:r>
            <a:r>
              <a:rPr lang="de-CH" sz="2000" b="1" dirty="0" err="1" smtClean="0">
                <a:solidFill>
                  <a:srgbClr val="C00000"/>
                </a:solidFill>
              </a:rPr>
              <a:t>no</a:t>
            </a:r>
            <a:r>
              <a:rPr lang="de-CH" sz="2000" b="1" dirty="0" smtClean="0">
                <a:solidFill>
                  <a:srgbClr val="C00000"/>
                </a:solidFill>
              </a:rPr>
              <a:t> </a:t>
            </a:r>
            <a:r>
              <a:rPr lang="de-CH" sz="2000" b="1" dirty="0" err="1" smtClean="0">
                <a:solidFill>
                  <a:srgbClr val="C00000"/>
                </a:solidFill>
              </a:rPr>
              <a:t>shutdown</a:t>
            </a:r>
            <a:r>
              <a:rPr lang="de-CH" sz="2000" b="1" dirty="0" smtClean="0"/>
              <a:t>, </a:t>
            </a:r>
            <a:r>
              <a:rPr lang="el-GR" sz="2000" dirty="0" smtClean="0"/>
              <a:t>για </a:t>
            </a:r>
            <a:r>
              <a:rPr lang="el-GR" sz="2000" dirty="0"/>
              <a:t>να </a:t>
            </a:r>
            <a:r>
              <a:rPr lang="el-GR" sz="2000" dirty="0" smtClean="0"/>
              <a:t>ενεργοποιήσουμε την </a:t>
            </a:r>
            <a:r>
              <a:rPr lang="el-GR" sz="2000" dirty="0"/>
              <a:t>τρέχουσα </a:t>
            </a:r>
            <a:r>
              <a:rPr lang="el-GR" sz="2000" dirty="0" err="1"/>
              <a:t>διεπαφή</a:t>
            </a:r>
            <a:endParaRPr lang="el-GR" sz="2000" dirty="0"/>
          </a:p>
          <a:p>
            <a:r>
              <a:rPr lang="en-US" sz="2000" dirty="0" smtClean="0"/>
              <a:t>Router</a:t>
            </a:r>
            <a:r>
              <a:rPr lang="el-GR" sz="2000" dirty="0"/>
              <a:t>(</a:t>
            </a:r>
            <a:r>
              <a:rPr lang="en-US" sz="2000" dirty="0" err="1"/>
              <a:t>config</a:t>
            </a:r>
            <a:r>
              <a:rPr lang="el-GR" sz="2000" dirty="0"/>
              <a:t>-</a:t>
            </a:r>
            <a:r>
              <a:rPr lang="en-US" sz="2000" dirty="0"/>
              <a:t>if</a:t>
            </a:r>
            <a:r>
              <a:rPr lang="el-GR" sz="2000" dirty="0"/>
              <a:t>)# </a:t>
            </a:r>
            <a:r>
              <a:rPr lang="en-US" sz="2000" b="1" dirty="0" err="1">
                <a:solidFill>
                  <a:srgbClr val="C00000"/>
                </a:solidFill>
              </a:rPr>
              <a:t>ip</a:t>
            </a:r>
            <a:r>
              <a:rPr lang="en-US" sz="2000" b="1" dirty="0">
                <a:solidFill>
                  <a:srgbClr val="C00000"/>
                </a:solidFill>
              </a:rPr>
              <a:t> address</a:t>
            </a:r>
            <a:r>
              <a:rPr lang="el-GR" sz="2000" b="1" dirty="0">
                <a:solidFill>
                  <a:srgbClr val="C00000"/>
                </a:solidFill>
              </a:rPr>
              <a:t> &lt;διεύθυνση ΙΡ&gt; &lt;</a:t>
            </a:r>
            <a:r>
              <a:rPr lang="el-GR" sz="2000" b="1" dirty="0" smtClean="0">
                <a:solidFill>
                  <a:srgbClr val="C00000"/>
                </a:solidFill>
              </a:rPr>
              <a:t>μάσκα&gt;,  </a:t>
            </a:r>
            <a:r>
              <a:rPr lang="el-GR" sz="2000" dirty="0"/>
              <a:t>για να αποδώσουμε </a:t>
            </a:r>
            <a:r>
              <a:rPr lang="de-CH" sz="2000" dirty="0" smtClean="0"/>
              <a:t>IP &amp; </a:t>
            </a:r>
            <a:r>
              <a:rPr lang="el-GR" sz="2000" dirty="0" smtClean="0"/>
              <a:t>μάσκα</a:t>
            </a:r>
            <a:r>
              <a:rPr lang="de-CH" sz="2000" dirty="0" smtClean="0"/>
              <a:t> </a:t>
            </a:r>
            <a:r>
              <a:rPr lang="el-GR" sz="2000" dirty="0" smtClean="0"/>
              <a:t>στην </a:t>
            </a:r>
            <a:r>
              <a:rPr lang="el-GR" sz="2000" dirty="0"/>
              <a:t>τρέχουσα </a:t>
            </a:r>
            <a:r>
              <a:rPr lang="el-GR" sz="2000" dirty="0" err="1" smtClean="0"/>
              <a:t>διεπαφή</a:t>
            </a:r>
            <a:endParaRPr lang="el-GR" sz="2000" dirty="0" smtClean="0"/>
          </a:p>
          <a:p>
            <a:r>
              <a:rPr lang="en-US" sz="2000" dirty="0"/>
              <a:t>Router</a:t>
            </a:r>
            <a:r>
              <a:rPr lang="el-GR" sz="2000" dirty="0"/>
              <a:t>(</a:t>
            </a:r>
            <a:r>
              <a:rPr lang="en-US" sz="2000" dirty="0" err="1"/>
              <a:t>config</a:t>
            </a:r>
            <a:r>
              <a:rPr lang="el-GR" sz="2000" dirty="0"/>
              <a:t>-</a:t>
            </a:r>
            <a:r>
              <a:rPr lang="en-US" sz="2000" dirty="0"/>
              <a:t>if</a:t>
            </a:r>
            <a:r>
              <a:rPr lang="el-GR" sz="2000" dirty="0"/>
              <a:t>)# </a:t>
            </a:r>
            <a:r>
              <a:rPr lang="de-CH" sz="2000" b="1" dirty="0" err="1" smtClean="0">
                <a:solidFill>
                  <a:srgbClr val="C00000"/>
                </a:solidFill>
              </a:rPr>
              <a:t>description</a:t>
            </a:r>
            <a:r>
              <a:rPr lang="de-CH" sz="2000" b="1" dirty="0" smtClean="0">
                <a:solidFill>
                  <a:srgbClr val="C00000"/>
                </a:solidFill>
              </a:rPr>
              <a:t> </a:t>
            </a:r>
            <a:r>
              <a:rPr lang="de-CH" sz="2000" b="1" dirty="0">
                <a:solidFill>
                  <a:srgbClr val="C00000"/>
                </a:solidFill>
              </a:rPr>
              <a:t>&lt;</a:t>
            </a:r>
            <a:r>
              <a:rPr lang="de-CH" sz="2000" b="1" dirty="0" err="1">
                <a:solidFill>
                  <a:srgbClr val="C00000"/>
                </a:solidFill>
              </a:rPr>
              <a:t>text</a:t>
            </a:r>
            <a:r>
              <a:rPr lang="de-CH" sz="2000" b="1" dirty="0" smtClean="0">
                <a:solidFill>
                  <a:srgbClr val="C00000"/>
                </a:solidFill>
              </a:rPr>
              <a:t>&gt;</a:t>
            </a:r>
            <a:r>
              <a:rPr lang="el-GR" sz="2000" dirty="0" smtClean="0">
                <a:solidFill>
                  <a:srgbClr val="C00000"/>
                </a:solidFill>
              </a:rPr>
              <a:t>, </a:t>
            </a:r>
            <a:r>
              <a:rPr lang="el-GR" sz="2000" dirty="0"/>
              <a:t>για να εισάγουμε περιγραφή για την τρέχουσα </a:t>
            </a:r>
            <a:r>
              <a:rPr lang="el-GR" sz="2000" dirty="0" err="1" smtClean="0"/>
              <a:t>διεπαφή</a:t>
            </a:r>
            <a:endParaRPr lang="el-GR" sz="2000" dirty="0" smtClean="0"/>
          </a:p>
          <a:p>
            <a:r>
              <a:rPr lang="en-US" sz="2000" dirty="0"/>
              <a:t>Router</a:t>
            </a:r>
            <a:r>
              <a:rPr lang="el-GR" sz="2000" dirty="0"/>
              <a:t>(</a:t>
            </a:r>
            <a:r>
              <a:rPr lang="en-US" sz="2000" dirty="0" err="1"/>
              <a:t>config</a:t>
            </a:r>
            <a:r>
              <a:rPr lang="el-GR" sz="2000" dirty="0"/>
              <a:t>-</a:t>
            </a:r>
            <a:r>
              <a:rPr lang="en-US" sz="2000" dirty="0"/>
              <a:t>if</a:t>
            </a:r>
            <a:r>
              <a:rPr lang="el-GR" sz="2000" dirty="0" smtClean="0"/>
              <a:t>)#</a:t>
            </a:r>
            <a:r>
              <a:rPr lang="de-CH" sz="2000" b="1" dirty="0" err="1">
                <a:solidFill>
                  <a:srgbClr val="C00000"/>
                </a:solidFill>
              </a:rPr>
              <a:t>clock</a:t>
            </a:r>
            <a:r>
              <a:rPr lang="de-CH" sz="2000" b="1" dirty="0">
                <a:solidFill>
                  <a:srgbClr val="C00000"/>
                </a:solidFill>
              </a:rPr>
              <a:t> rate &lt;rate</a:t>
            </a:r>
            <a:r>
              <a:rPr lang="de-CH" sz="2000" b="1" dirty="0" smtClean="0">
                <a:solidFill>
                  <a:srgbClr val="C00000"/>
                </a:solidFill>
              </a:rPr>
              <a:t>&gt;</a:t>
            </a:r>
            <a:r>
              <a:rPr lang="el-GR" sz="2000" b="1" dirty="0" smtClean="0">
                <a:solidFill>
                  <a:srgbClr val="C00000"/>
                </a:solidFill>
              </a:rPr>
              <a:t>, </a:t>
            </a:r>
            <a:r>
              <a:rPr lang="el-GR" sz="2000" dirty="0"/>
              <a:t>για ρύθμιση ρολογιού (αφορά </a:t>
            </a:r>
            <a:r>
              <a:rPr lang="el-GR" sz="2000" dirty="0" smtClean="0"/>
              <a:t>μόνον σειριακές </a:t>
            </a:r>
            <a:r>
              <a:rPr lang="el-GR" sz="2000" dirty="0" err="1" smtClean="0"/>
              <a:t>διαπαφές</a:t>
            </a:r>
            <a:r>
              <a:rPr lang="el-GR" sz="2000" dirty="0" smtClean="0"/>
              <a:t>)</a:t>
            </a:r>
            <a:endParaRPr lang="de-CH" sz="2000" dirty="0"/>
          </a:p>
          <a:p>
            <a:r>
              <a:rPr lang="en-US" sz="2000" dirty="0" smtClean="0"/>
              <a:t>Router</a:t>
            </a:r>
            <a:r>
              <a:rPr lang="el-GR" sz="2000" dirty="0"/>
              <a:t>(</a:t>
            </a:r>
            <a:r>
              <a:rPr lang="en-US" sz="2000" dirty="0" err="1"/>
              <a:t>config</a:t>
            </a:r>
            <a:r>
              <a:rPr lang="el-GR" sz="2000" dirty="0"/>
              <a:t>-</a:t>
            </a:r>
            <a:r>
              <a:rPr lang="en-US" sz="2000" dirty="0"/>
              <a:t>if</a:t>
            </a:r>
            <a:r>
              <a:rPr lang="el-GR" sz="2000" dirty="0"/>
              <a:t>)# </a:t>
            </a:r>
            <a:r>
              <a:rPr lang="en-US" sz="2000" b="1" dirty="0" smtClean="0">
                <a:solidFill>
                  <a:srgbClr val="C00000"/>
                </a:solidFill>
              </a:rPr>
              <a:t>exit</a:t>
            </a:r>
            <a:r>
              <a:rPr lang="en-US" sz="2000" b="1" dirty="0" smtClean="0"/>
              <a:t>, </a:t>
            </a:r>
            <a:r>
              <a:rPr lang="el-GR" sz="2000" dirty="0"/>
              <a:t>για να </a:t>
            </a:r>
            <a:r>
              <a:rPr lang="el-GR" sz="2000" dirty="0" smtClean="0"/>
              <a:t>ανέβουμε ένα επίπεδο (εδώ σε </a:t>
            </a:r>
            <a:r>
              <a:rPr lang="en-US" sz="2000" dirty="0" err="1" smtClean="0"/>
              <a:t>config</a:t>
            </a:r>
            <a:r>
              <a:rPr lang="en-US" sz="2000" dirty="0" smtClean="0"/>
              <a:t> mode</a:t>
            </a:r>
            <a:r>
              <a:rPr lang="el-GR" sz="2000" dirty="0" smtClean="0"/>
              <a:t>)</a:t>
            </a:r>
            <a:r>
              <a:rPr lang="en-US" sz="2000" b="1" dirty="0" smtClean="0"/>
              <a:t> </a:t>
            </a:r>
            <a:r>
              <a:rPr lang="el-GR" sz="2000" b="1" dirty="0" smtClean="0"/>
              <a:t>ή </a:t>
            </a:r>
          </a:p>
          <a:p>
            <a:r>
              <a:rPr lang="en-US" sz="2000" dirty="0" smtClean="0"/>
              <a:t>Router</a:t>
            </a:r>
            <a:r>
              <a:rPr lang="el-GR" sz="2000" dirty="0"/>
              <a:t>(</a:t>
            </a:r>
            <a:r>
              <a:rPr lang="en-US" sz="2000" dirty="0" err="1"/>
              <a:t>config</a:t>
            </a:r>
            <a:r>
              <a:rPr lang="el-GR" sz="2000" dirty="0"/>
              <a:t>-</a:t>
            </a:r>
            <a:r>
              <a:rPr lang="en-US" sz="2000" dirty="0"/>
              <a:t>if</a:t>
            </a:r>
            <a:r>
              <a:rPr lang="el-GR" sz="2000" dirty="0"/>
              <a:t>)# </a:t>
            </a:r>
            <a:r>
              <a:rPr lang="en-US" sz="2000" b="1" dirty="0" smtClean="0">
                <a:solidFill>
                  <a:srgbClr val="C00000"/>
                </a:solidFill>
              </a:rPr>
              <a:t>end</a:t>
            </a:r>
            <a:r>
              <a:rPr lang="el-GR" sz="2000" b="1" dirty="0" smtClean="0"/>
              <a:t>,</a:t>
            </a:r>
            <a:r>
              <a:rPr lang="en-US" sz="2000" dirty="0" smtClean="0"/>
              <a:t> </a:t>
            </a:r>
            <a:r>
              <a:rPr lang="el-GR" sz="2000" dirty="0" smtClean="0"/>
              <a:t>για </a:t>
            </a:r>
            <a:r>
              <a:rPr lang="el-GR" sz="2000" dirty="0"/>
              <a:t>απ’ ευθείας έξοδο σε </a:t>
            </a:r>
            <a:r>
              <a:rPr lang="en-US" sz="2000" dirty="0"/>
              <a:t>privileged mode</a:t>
            </a:r>
            <a:r>
              <a:rPr lang="el-GR" sz="2000" dirty="0"/>
              <a:t>. 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756" y="86003"/>
            <a:ext cx="8964488" cy="966733"/>
          </a:xfrm>
        </p:spPr>
        <p:txBody>
          <a:bodyPr/>
          <a:lstStyle/>
          <a:p>
            <a:r>
              <a:rPr lang="el-GR" dirty="0"/>
              <a:t>Βασικές εντολές  </a:t>
            </a:r>
            <a:r>
              <a:rPr lang="de-CH" dirty="0" smtClean="0"/>
              <a:t>IOS</a:t>
            </a:r>
            <a:r>
              <a:rPr lang="el-GR" dirty="0" smtClean="0"/>
              <a:t>  (2/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de-CH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303440"/>
          </a:xfrm>
        </p:spPr>
        <p:txBody>
          <a:bodyPr/>
          <a:lstStyle/>
          <a:p>
            <a:r>
              <a:rPr lang="el-GR" sz="2000" b="1" dirty="0" smtClean="0"/>
              <a:t>Βασικές εντολές </a:t>
            </a:r>
            <a:r>
              <a:rPr lang="en-US" sz="2000" b="1" dirty="0" smtClean="0"/>
              <a:t>show</a:t>
            </a:r>
            <a:r>
              <a:rPr lang="el-GR" sz="2000" b="1" dirty="0" smtClean="0"/>
              <a:t> : </a:t>
            </a:r>
          </a:p>
          <a:p>
            <a:r>
              <a:rPr lang="en-US" sz="2000" b="1" dirty="0" smtClean="0"/>
              <a:t>Router</a:t>
            </a:r>
            <a:r>
              <a:rPr lang="el-GR" sz="2000" b="1" dirty="0" smtClean="0"/>
              <a:t>#</a:t>
            </a:r>
            <a:r>
              <a:rPr lang="de-CH" sz="2000" b="1" dirty="0" err="1" smtClean="0">
                <a:solidFill>
                  <a:srgbClr val="C00000"/>
                </a:solidFill>
              </a:rPr>
              <a:t>show</a:t>
            </a:r>
            <a:r>
              <a:rPr lang="de-CH" sz="2000" b="1" dirty="0" smtClean="0">
                <a:solidFill>
                  <a:srgbClr val="C00000"/>
                </a:solidFill>
              </a:rPr>
              <a:t> </a:t>
            </a:r>
            <a:r>
              <a:rPr lang="de-CH" sz="2000" b="1" dirty="0" err="1" smtClean="0">
                <a:solidFill>
                  <a:srgbClr val="C00000"/>
                </a:solidFill>
              </a:rPr>
              <a:t>version</a:t>
            </a:r>
            <a:r>
              <a:rPr lang="el-GR" sz="2000" b="1" dirty="0" smtClean="0">
                <a:solidFill>
                  <a:srgbClr val="C00000"/>
                </a:solidFill>
              </a:rPr>
              <a:t>, </a:t>
            </a:r>
            <a:r>
              <a:rPr lang="el-GR" sz="2000" dirty="0"/>
              <a:t>για να </a:t>
            </a:r>
            <a:r>
              <a:rPr lang="el-GR" sz="2000" dirty="0" smtClean="0"/>
              <a:t>εμφανιστούν τα χαρακτηριστικά της συσκευής </a:t>
            </a:r>
            <a:endParaRPr lang="el-GR" sz="2000" b="1" dirty="0" smtClean="0"/>
          </a:p>
          <a:p>
            <a:r>
              <a:rPr lang="en-US" sz="2000" b="1" dirty="0" smtClean="0"/>
              <a:t>Router</a:t>
            </a:r>
            <a:r>
              <a:rPr lang="el-GR" sz="2000" b="1" dirty="0" smtClean="0"/>
              <a:t>#</a:t>
            </a:r>
            <a:r>
              <a:rPr lang="en-US" sz="2000" b="1" dirty="0" smtClean="0">
                <a:solidFill>
                  <a:srgbClr val="C00000"/>
                </a:solidFill>
              </a:rPr>
              <a:t>show </a:t>
            </a:r>
            <a:r>
              <a:rPr lang="en-US" sz="2000" b="1" dirty="0">
                <a:solidFill>
                  <a:srgbClr val="C00000"/>
                </a:solidFill>
              </a:rPr>
              <a:t>running</a:t>
            </a:r>
            <a:r>
              <a:rPr lang="el-GR" sz="2000" b="1" dirty="0">
                <a:solidFill>
                  <a:srgbClr val="C00000"/>
                </a:solidFill>
              </a:rPr>
              <a:t>-</a:t>
            </a:r>
            <a:r>
              <a:rPr lang="en-US" sz="2000" b="1" dirty="0" err="1" smtClean="0">
                <a:solidFill>
                  <a:srgbClr val="C00000"/>
                </a:solidFill>
              </a:rPr>
              <a:t>config</a:t>
            </a:r>
            <a:r>
              <a:rPr lang="el-GR" sz="2000" b="1" dirty="0" smtClean="0"/>
              <a:t>, </a:t>
            </a:r>
            <a:r>
              <a:rPr lang="en-US" sz="2000" b="1" dirty="0" smtClean="0"/>
              <a:t> </a:t>
            </a:r>
            <a:r>
              <a:rPr lang="el-GR" sz="2000" dirty="0"/>
              <a:t>για να εμφανιστεί η τρέχουσα διαμόρφωση (η οποία περιλαμβάνει τις εντολές που έχουμε εκτελέσει έως τώρα)</a:t>
            </a:r>
          </a:p>
          <a:p>
            <a:r>
              <a:rPr lang="en-US" sz="2000" b="1" dirty="0"/>
              <a:t>Router</a:t>
            </a:r>
            <a:r>
              <a:rPr lang="el-GR" sz="2000" b="1" dirty="0"/>
              <a:t>#</a:t>
            </a:r>
            <a:r>
              <a:rPr lang="en-US" sz="2000" b="1" dirty="0">
                <a:solidFill>
                  <a:srgbClr val="C00000"/>
                </a:solidFill>
              </a:rPr>
              <a:t>show startup</a:t>
            </a:r>
            <a:r>
              <a:rPr lang="el-GR" sz="2000" b="1" dirty="0">
                <a:solidFill>
                  <a:srgbClr val="C00000"/>
                </a:solidFill>
              </a:rPr>
              <a:t>-</a:t>
            </a:r>
            <a:r>
              <a:rPr lang="en-US" sz="2000" b="1" dirty="0" err="1">
                <a:solidFill>
                  <a:srgbClr val="C00000"/>
                </a:solidFill>
              </a:rPr>
              <a:t>config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l-GR" sz="2000" dirty="0"/>
              <a:t>για την εμφάνιση της αποθηκευμένης στην </a:t>
            </a:r>
            <a:r>
              <a:rPr lang="en-US" sz="2000" dirty="0"/>
              <a:t>NVRAM</a:t>
            </a:r>
            <a:r>
              <a:rPr lang="el-GR" sz="2000" dirty="0"/>
              <a:t> διαμόρφωσης (αρχική διαμόρφωση) </a:t>
            </a:r>
          </a:p>
          <a:p>
            <a:r>
              <a:rPr lang="en-US" sz="2000" b="1" dirty="0"/>
              <a:t>Router</a:t>
            </a:r>
            <a:r>
              <a:rPr lang="el-GR" sz="2000" b="1" dirty="0"/>
              <a:t>#</a:t>
            </a:r>
            <a:r>
              <a:rPr lang="en-US" sz="2000" b="1" dirty="0">
                <a:solidFill>
                  <a:srgbClr val="C00000"/>
                </a:solidFill>
              </a:rPr>
              <a:t>show interfaces</a:t>
            </a:r>
            <a:r>
              <a:rPr lang="el-GR" sz="2000" b="1" dirty="0"/>
              <a:t>,   </a:t>
            </a:r>
            <a:r>
              <a:rPr lang="el-GR" sz="2000" dirty="0"/>
              <a:t>για να εμφανιστεί αναλυτική περιγραφή των </a:t>
            </a:r>
            <a:r>
              <a:rPr lang="en-US" sz="2000" dirty="0" smtClean="0"/>
              <a:t>interfaces</a:t>
            </a:r>
            <a:endParaRPr lang="el-GR" sz="2000" dirty="0" smtClean="0"/>
          </a:p>
          <a:p>
            <a:r>
              <a:rPr lang="en-US" sz="2000" b="1" dirty="0"/>
              <a:t>Router</a:t>
            </a:r>
            <a:r>
              <a:rPr lang="el-GR" sz="2000" b="1" dirty="0"/>
              <a:t># </a:t>
            </a:r>
            <a:r>
              <a:rPr lang="de-CH" sz="2000" b="1" dirty="0" err="1" smtClean="0">
                <a:solidFill>
                  <a:srgbClr val="C00000"/>
                </a:solidFill>
              </a:rPr>
              <a:t>show</a:t>
            </a:r>
            <a:r>
              <a:rPr lang="de-CH" sz="2000" b="1" dirty="0" smtClean="0">
                <a:solidFill>
                  <a:srgbClr val="C00000"/>
                </a:solidFill>
              </a:rPr>
              <a:t> </a:t>
            </a:r>
            <a:r>
              <a:rPr lang="de-CH" sz="2000" b="1" dirty="0" err="1">
                <a:solidFill>
                  <a:srgbClr val="C00000"/>
                </a:solidFill>
              </a:rPr>
              <a:t>int</a:t>
            </a:r>
            <a:r>
              <a:rPr lang="de-CH" sz="2000" b="1" dirty="0">
                <a:solidFill>
                  <a:srgbClr val="C00000"/>
                </a:solidFill>
              </a:rPr>
              <a:t> &lt;</a:t>
            </a:r>
            <a:r>
              <a:rPr lang="el-GR" sz="2000" b="1" dirty="0">
                <a:solidFill>
                  <a:srgbClr val="C00000"/>
                </a:solidFill>
              </a:rPr>
              <a:t>όνομα διασύνδεσης</a:t>
            </a:r>
            <a:r>
              <a:rPr lang="el-GR" sz="2000" b="1" dirty="0" smtClean="0">
                <a:solidFill>
                  <a:srgbClr val="C00000"/>
                </a:solidFill>
              </a:rPr>
              <a:t>&gt;, </a:t>
            </a:r>
            <a:r>
              <a:rPr lang="el-GR" sz="2000" dirty="0"/>
              <a:t>για να εμφανιστεί αναλυτική περιγραφή </a:t>
            </a:r>
            <a:r>
              <a:rPr lang="el-GR" sz="2000" dirty="0" smtClean="0"/>
              <a:t>συγκεκριμένης </a:t>
            </a:r>
            <a:r>
              <a:rPr lang="el-GR" sz="2000" dirty="0" err="1" smtClean="0"/>
              <a:t>διεπαφής</a:t>
            </a:r>
            <a:endParaRPr lang="el-GR" sz="2000" dirty="0"/>
          </a:p>
          <a:p>
            <a:r>
              <a:rPr lang="en-US" sz="2000" b="1" dirty="0" smtClean="0"/>
              <a:t>Router</a:t>
            </a:r>
            <a:r>
              <a:rPr lang="el-GR" sz="2000" b="1" dirty="0"/>
              <a:t>#</a:t>
            </a:r>
            <a:r>
              <a:rPr lang="en-US" sz="2000" b="1" dirty="0">
                <a:solidFill>
                  <a:srgbClr val="C00000"/>
                </a:solidFill>
              </a:rPr>
              <a:t>show </a:t>
            </a:r>
            <a:r>
              <a:rPr lang="en-US" sz="2000" b="1" dirty="0" err="1">
                <a:solidFill>
                  <a:srgbClr val="C00000"/>
                </a:solidFill>
              </a:rPr>
              <a:t>ip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int</a:t>
            </a:r>
            <a:r>
              <a:rPr lang="en-US" sz="2000" b="1" dirty="0">
                <a:solidFill>
                  <a:srgbClr val="C00000"/>
                </a:solidFill>
              </a:rPr>
              <a:t> brief</a:t>
            </a:r>
            <a:r>
              <a:rPr lang="el-GR" sz="2000" b="1" dirty="0"/>
              <a:t>, </a:t>
            </a:r>
            <a:r>
              <a:rPr lang="el-GR" sz="2000" dirty="0"/>
              <a:t>για να εμφανιστεί συνοπτική περιγραφή των </a:t>
            </a:r>
            <a:r>
              <a:rPr lang="en-US" sz="2000" dirty="0"/>
              <a:t>interfaces</a:t>
            </a:r>
            <a:r>
              <a:rPr lang="en-US" sz="2000" b="1" dirty="0"/>
              <a:t> </a:t>
            </a:r>
            <a:endParaRPr lang="el-GR" sz="2000" dirty="0"/>
          </a:p>
          <a:p>
            <a:r>
              <a:rPr lang="en-US" sz="2000" b="1" dirty="0"/>
              <a:t>Router</a:t>
            </a:r>
            <a:r>
              <a:rPr lang="el-GR" sz="2000" b="1" dirty="0"/>
              <a:t># </a:t>
            </a:r>
            <a:r>
              <a:rPr lang="en-US" sz="2000" b="1" dirty="0">
                <a:solidFill>
                  <a:srgbClr val="C00000"/>
                </a:solidFill>
              </a:rPr>
              <a:t>show </a:t>
            </a:r>
            <a:r>
              <a:rPr lang="en-US" sz="2000" b="1" dirty="0" err="1">
                <a:solidFill>
                  <a:srgbClr val="C00000"/>
                </a:solidFill>
              </a:rPr>
              <a:t>ip</a:t>
            </a:r>
            <a:r>
              <a:rPr lang="en-US" sz="2000" b="1" dirty="0">
                <a:solidFill>
                  <a:srgbClr val="C00000"/>
                </a:solidFill>
              </a:rPr>
              <a:t> route</a:t>
            </a:r>
            <a:r>
              <a:rPr lang="el-GR" sz="2000" b="1" dirty="0"/>
              <a:t>,</a:t>
            </a:r>
            <a:r>
              <a:rPr lang="el-GR" sz="2000" dirty="0"/>
              <a:t> για να εμφανιστεί ο πίνακας </a:t>
            </a:r>
            <a:r>
              <a:rPr lang="el-GR" sz="2000" dirty="0" smtClean="0"/>
              <a:t>δρομολόγησης 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756" y="86003"/>
            <a:ext cx="8964488" cy="966733"/>
          </a:xfrm>
        </p:spPr>
        <p:txBody>
          <a:bodyPr/>
          <a:lstStyle/>
          <a:p>
            <a:r>
              <a:rPr lang="el-GR" dirty="0"/>
              <a:t>Βασικές εντολές  </a:t>
            </a:r>
            <a:r>
              <a:rPr lang="de-CH" dirty="0" smtClean="0"/>
              <a:t>IOS</a:t>
            </a:r>
            <a:r>
              <a:rPr lang="el-GR" dirty="0" smtClean="0"/>
              <a:t>  (</a:t>
            </a:r>
            <a:r>
              <a:rPr lang="en-US" dirty="0" smtClean="0"/>
              <a:t>3</a:t>
            </a:r>
            <a:r>
              <a:rPr lang="el-GR" dirty="0" smtClean="0"/>
              <a:t>/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de-CH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303440"/>
          </a:xfrm>
        </p:spPr>
        <p:txBody>
          <a:bodyPr/>
          <a:lstStyle/>
          <a:p>
            <a:endParaRPr lang="en-US" sz="2000" b="1" dirty="0" smtClean="0"/>
          </a:p>
          <a:p>
            <a:r>
              <a:rPr lang="el-GR" sz="2000" b="1" dirty="0" smtClean="0"/>
              <a:t>Στατική </a:t>
            </a:r>
            <a:r>
              <a:rPr lang="el-GR" sz="2000" b="1" dirty="0"/>
              <a:t>δρομολόγηση:</a:t>
            </a:r>
            <a:endParaRPr lang="el-GR" sz="2000" dirty="0"/>
          </a:p>
          <a:p>
            <a:r>
              <a:rPr lang="el-GR" sz="2000" b="1" dirty="0" err="1" smtClean="0"/>
              <a:t>Router</a:t>
            </a:r>
            <a:r>
              <a:rPr lang="el-GR" sz="2000" b="1" dirty="0" smtClean="0"/>
              <a:t>(</a:t>
            </a:r>
            <a:r>
              <a:rPr lang="el-GR" sz="2000" b="1" dirty="0" err="1" smtClean="0"/>
              <a:t>config</a:t>
            </a:r>
            <a:r>
              <a:rPr lang="el-GR" sz="2000" b="1" dirty="0"/>
              <a:t>)#</a:t>
            </a:r>
            <a:r>
              <a:rPr lang="el-GR" sz="2000" b="1" dirty="0" err="1">
                <a:solidFill>
                  <a:srgbClr val="C00000"/>
                </a:solidFill>
              </a:rPr>
              <a:t>ip</a:t>
            </a:r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err="1">
                <a:solidFill>
                  <a:srgbClr val="C00000"/>
                </a:solidFill>
              </a:rPr>
              <a:t>route</a:t>
            </a:r>
            <a:r>
              <a:rPr lang="el-GR" sz="2000" b="1" dirty="0">
                <a:solidFill>
                  <a:srgbClr val="C00000"/>
                </a:solidFill>
              </a:rPr>
              <a:t> &lt;ΙΡ διεύθυνση (</a:t>
            </a:r>
            <a:r>
              <a:rPr lang="el-GR" sz="2000" b="1" dirty="0" err="1">
                <a:solidFill>
                  <a:srgbClr val="C00000"/>
                </a:solidFill>
              </a:rPr>
              <a:t>υπο</a:t>
            </a:r>
            <a:r>
              <a:rPr lang="el-GR" sz="2000" b="1" dirty="0">
                <a:solidFill>
                  <a:srgbClr val="C00000"/>
                </a:solidFill>
              </a:rPr>
              <a:t>)δικτύου προορισμού&gt; &lt;μάσκα (</a:t>
            </a:r>
            <a:r>
              <a:rPr lang="el-GR" sz="2000" b="1" dirty="0" err="1">
                <a:solidFill>
                  <a:srgbClr val="C00000"/>
                </a:solidFill>
              </a:rPr>
              <a:t>υπο</a:t>
            </a:r>
            <a:r>
              <a:rPr lang="el-GR" sz="2000" b="1" dirty="0">
                <a:solidFill>
                  <a:srgbClr val="C00000"/>
                </a:solidFill>
              </a:rPr>
              <a:t>)δικτύου προορισμού&gt; &lt;</a:t>
            </a:r>
            <a:r>
              <a:rPr lang="en-US" sz="2000" b="1" dirty="0" err="1">
                <a:solidFill>
                  <a:srgbClr val="C00000"/>
                </a:solidFill>
              </a:rPr>
              <a:t>ip</a:t>
            </a:r>
            <a:r>
              <a:rPr lang="el-GR" sz="2000" b="1" dirty="0">
                <a:solidFill>
                  <a:srgbClr val="C00000"/>
                </a:solidFill>
              </a:rPr>
              <a:t> επόμενου βήματος&gt; ή &lt;τύπος </a:t>
            </a:r>
            <a:r>
              <a:rPr lang="en-US" sz="2000" b="1" dirty="0">
                <a:solidFill>
                  <a:srgbClr val="C00000"/>
                </a:solidFill>
              </a:rPr>
              <a:t>interface</a:t>
            </a:r>
            <a:r>
              <a:rPr lang="el-GR" sz="2000" b="1" dirty="0">
                <a:solidFill>
                  <a:srgbClr val="C00000"/>
                </a:solidFill>
              </a:rPr>
              <a:t> εξόδου δρομολογητή&gt;</a:t>
            </a:r>
            <a:r>
              <a:rPr lang="el-GR" sz="2000" b="1" dirty="0"/>
              <a:t>, </a:t>
            </a:r>
            <a:r>
              <a:rPr lang="el-GR" sz="2000" dirty="0"/>
              <a:t>για να εισάγουμε </a:t>
            </a:r>
            <a:r>
              <a:rPr lang="el-GR" sz="2000" u="sng" dirty="0"/>
              <a:t>στατικά</a:t>
            </a:r>
            <a:r>
              <a:rPr lang="el-GR" sz="2000" dirty="0"/>
              <a:t> εγγραφές στον πίνακα </a:t>
            </a:r>
            <a:r>
              <a:rPr lang="el-GR" sz="2000" dirty="0" smtClean="0"/>
              <a:t>δρομολόγησης</a:t>
            </a:r>
            <a:endParaRPr lang="en-US" sz="2000" dirty="0" smtClean="0"/>
          </a:p>
          <a:p>
            <a:r>
              <a:rPr lang="en-US" sz="2000" b="1" dirty="0" smtClean="0"/>
              <a:t>A</a:t>
            </a:r>
            <a:r>
              <a:rPr lang="el-GR" sz="2000" b="1" dirty="0" err="1" smtClean="0"/>
              <a:t>ποθήκευση</a:t>
            </a:r>
            <a:r>
              <a:rPr lang="el-GR" sz="2000" b="1" dirty="0" smtClean="0"/>
              <a:t> </a:t>
            </a:r>
            <a:r>
              <a:rPr lang="en-US" sz="2000" b="1" dirty="0" smtClean="0"/>
              <a:t>configuration:</a:t>
            </a:r>
            <a:endParaRPr lang="en-US" sz="2000" b="1" dirty="0"/>
          </a:p>
          <a:p>
            <a:r>
              <a:rPr lang="en-US" sz="2000" b="1" dirty="0"/>
              <a:t>Router</a:t>
            </a:r>
            <a:r>
              <a:rPr lang="el-GR" sz="2000" b="1" dirty="0"/>
              <a:t># </a:t>
            </a:r>
            <a:r>
              <a:rPr lang="en-US" sz="2000" b="1" dirty="0">
                <a:solidFill>
                  <a:srgbClr val="C00000"/>
                </a:solidFill>
              </a:rPr>
              <a:t>write </a:t>
            </a:r>
            <a:r>
              <a:rPr lang="en-US" sz="2000" b="1" dirty="0" smtClean="0">
                <a:solidFill>
                  <a:srgbClr val="C00000"/>
                </a:solidFill>
              </a:rPr>
              <a:t>memory, </a:t>
            </a:r>
            <a:r>
              <a:rPr lang="el-GR" sz="2000" dirty="0"/>
              <a:t>για την αποθήκευση της τρέχουσας διαμόρφωσης (</a:t>
            </a:r>
            <a:r>
              <a:rPr lang="en-US" sz="2000" dirty="0"/>
              <a:t>configuration</a:t>
            </a:r>
            <a:r>
              <a:rPr lang="el-GR" sz="2000" dirty="0"/>
              <a:t>) στην </a:t>
            </a:r>
            <a:r>
              <a:rPr lang="en-US" sz="2000" b="1" dirty="0"/>
              <a:t>NVRAM</a:t>
            </a:r>
            <a:endParaRPr lang="el-GR" sz="2000" b="1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dirty="0"/>
              <a:t>Χαρακτηριστικά της γραμμής εντολών </a:t>
            </a:r>
            <a:r>
              <a:rPr lang="en-US" dirty="0" smtClean="0"/>
              <a:t>(</a:t>
            </a:r>
            <a:r>
              <a:rPr lang="el-GR" dirty="0" smtClean="0"/>
              <a:t>1/3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</a:p>
          <a:p>
            <a:r>
              <a:rPr lang="el-GR" dirty="0" smtClean="0"/>
              <a:t>!!   Ο </a:t>
            </a:r>
            <a:r>
              <a:rPr lang="el-GR" dirty="0" err="1"/>
              <a:t>Packet</a:t>
            </a:r>
            <a:r>
              <a:rPr lang="el-GR" dirty="0"/>
              <a:t> </a:t>
            </a:r>
            <a:r>
              <a:rPr lang="el-GR" dirty="0" err="1" smtClean="0"/>
              <a:t>tracer</a:t>
            </a:r>
            <a:r>
              <a:rPr lang="el-GR" dirty="0" smtClean="0"/>
              <a:t>, δεν </a:t>
            </a:r>
            <a:r>
              <a:rPr lang="el-GR" dirty="0"/>
              <a:t>παρέχει όλο το πλήθος των εντολών που μπορεί να υποστηρίζεται από το </a:t>
            </a:r>
            <a:r>
              <a:rPr lang="el-GR" dirty="0" smtClean="0"/>
              <a:t>IOS </a:t>
            </a:r>
            <a:r>
              <a:rPr lang="el-GR" dirty="0"/>
              <a:t>της εκάστοτε </a:t>
            </a:r>
            <a:r>
              <a:rPr lang="el-GR" dirty="0" err="1"/>
              <a:t>cisco</a:t>
            </a:r>
            <a:r>
              <a:rPr lang="el-GR" dirty="0"/>
              <a:t> δικτυακής συσκευής</a:t>
            </a:r>
            <a:r>
              <a:rPr lang="el-GR" dirty="0" smtClean="0"/>
              <a:t>.</a:t>
            </a:r>
          </a:p>
          <a:p>
            <a:r>
              <a:rPr lang="el-GR" dirty="0"/>
              <a:t>!! </a:t>
            </a:r>
            <a:r>
              <a:rPr lang="el-GR" dirty="0" smtClean="0"/>
              <a:t>Χρησιμοποιούμε </a:t>
            </a:r>
            <a:r>
              <a:rPr lang="el-GR" dirty="0"/>
              <a:t>το σύμβολο  “?”, για να εμφανίζουμε τις  πιθανές επιλογές συμπλήρωσης μιας εντολής.</a:t>
            </a:r>
          </a:p>
          <a:p>
            <a:r>
              <a:rPr lang="el-GR" dirty="0" smtClean="0"/>
              <a:t>!! Χρησιμοποιούμε το πλήκτρο ΤΑΒ για αυτόματη συμπλήρωση μιας εντολής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78" y="-119980"/>
            <a:ext cx="7772400" cy="1143000"/>
          </a:xfrm>
          <a:noFill/>
        </p:spPr>
        <p:txBody>
          <a:bodyPr/>
          <a:lstStyle/>
          <a:p>
            <a:r>
              <a:rPr lang="el-GR" dirty="0"/>
              <a:t>Χαρακτηριστικά της γραμμής εντολών </a:t>
            </a:r>
            <a:r>
              <a:rPr lang="en-US" dirty="0" smtClean="0"/>
              <a:t>(</a:t>
            </a:r>
            <a:r>
              <a:rPr lang="el-GR" dirty="0" smtClean="0"/>
              <a:t>2/3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1125339"/>
            <a:ext cx="7772400" cy="5040560"/>
          </a:xfrm>
        </p:spPr>
        <p:txBody>
          <a:bodyPr/>
          <a:lstStyle/>
          <a:p>
            <a:r>
              <a:rPr lang="el-GR" dirty="0" err="1"/>
              <a:t>Mε</a:t>
            </a:r>
            <a:r>
              <a:rPr lang="el-GR" dirty="0"/>
              <a:t> τη χρήση του συμβόλου “?”, εμφανίζονται οι πιθανές επιλογές συμπλήρωσης μια εντολής.</a:t>
            </a:r>
          </a:p>
          <a:p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13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02" y="1963688"/>
            <a:ext cx="6984776" cy="4536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dirty="0" smtClean="0"/>
              <a:t>Χαρακτηριστικά της γραμμής εντολών </a:t>
            </a:r>
            <a:r>
              <a:rPr lang="en-US" dirty="0" smtClean="0"/>
              <a:t>(</a:t>
            </a:r>
            <a:r>
              <a:rPr lang="el-GR" dirty="0" smtClean="0"/>
              <a:t>3/3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671562" y="980728"/>
            <a:ext cx="7772400" cy="5519464"/>
          </a:xfrm>
        </p:spPr>
        <p:txBody>
          <a:bodyPr/>
          <a:lstStyle/>
          <a:p>
            <a:r>
              <a:rPr lang="el-GR" b="1" dirty="0"/>
              <a:t>χρήση </a:t>
            </a:r>
            <a:r>
              <a:rPr lang="el-GR" b="1" dirty="0" smtClean="0"/>
              <a:t>πλήκτρου TAB</a:t>
            </a:r>
            <a:r>
              <a:rPr lang="de-CH" b="1" dirty="0" smtClean="0"/>
              <a:t> </a:t>
            </a:r>
            <a:r>
              <a:rPr lang="el-GR" b="1" dirty="0" smtClean="0"/>
              <a:t>στη </a:t>
            </a:r>
            <a:r>
              <a:rPr lang="el-GR" b="1" dirty="0"/>
              <a:t>γραμμή εντολών (CLI</a:t>
            </a:r>
            <a:r>
              <a:rPr lang="el-GR" b="1" dirty="0" smtClean="0"/>
              <a:t>): </a:t>
            </a:r>
            <a:r>
              <a:rPr lang="el-GR" dirty="0" smtClean="0"/>
              <a:t>για αυτόματη συμπλήρωση  </a:t>
            </a:r>
            <a:r>
              <a:rPr lang="el-GR" dirty="0"/>
              <a:t>μιας </a:t>
            </a:r>
            <a:r>
              <a:rPr lang="el-GR" dirty="0" smtClean="0"/>
              <a:t>εντολής</a:t>
            </a:r>
          </a:p>
          <a:p>
            <a:r>
              <a:rPr lang="el-GR" dirty="0" smtClean="0"/>
              <a:t>Π.χ. </a:t>
            </a:r>
            <a:r>
              <a:rPr lang="de-CH" dirty="0" smtClean="0"/>
              <a:t>Router# </a:t>
            </a:r>
            <a:r>
              <a:rPr lang="de-CH" dirty="0" err="1" smtClean="0"/>
              <a:t>show</a:t>
            </a:r>
            <a:r>
              <a:rPr lang="de-CH" dirty="0" smtClean="0"/>
              <a:t> r	</a:t>
            </a:r>
            <a:r>
              <a:rPr lang="el-GR" b="1" dirty="0" smtClean="0">
                <a:solidFill>
                  <a:srgbClr val="C00000"/>
                </a:solidFill>
              </a:rPr>
              <a:t>&amp; Τ</a:t>
            </a:r>
            <a:r>
              <a:rPr lang="de-CH" b="1" dirty="0" smtClean="0">
                <a:solidFill>
                  <a:srgbClr val="C00000"/>
                </a:solidFill>
              </a:rPr>
              <a:t>ab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de-CH" dirty="0" err="1" smtClean="0"/>
              <a:t>Router#show</a:t>
            </a:r>
            <a:r>
              <a:rPr lang="de-CH" dirty="0" smtClean="0"/>
              <a:t> </a:t>
            </a:r>
            <a:r>
              <a:rPr lang="de-CH" dirty="0" err="1" smtClean="0"/>
              <a:t>running-copnfig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el-GR" b="1" dirty="0" smtClean="0"/>
              <a:t>χρήση του συμβόλου ? στη </a:t>
            </a:r>
            <a:r>
              <a:rPr lang="el-GR" b="1" dirty="0"/>
              <a:t>γραμμή εντολών (CLI</a:t>
            </a:r>
            <a:r>
              <a:rPr lang="el-GR" b="1" dirty="0" smtClean="0"/>
              <a:t>): </a:t>
            </a:r>
            <a:r>
              <a:rPr lang="el-GR" dirty="0" smtClean="0"/>
              <a:t>για εμφάνιση επιλογών συμπλήρωσης μιας </a:t>
            </a:r>
            <a:r>
              <a:rPr lang="el-GR" dirty="0"/>
              <a:t>εντολής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633130"/>
            <a:ext cx="4895238" cy="2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dirty="0"/>
              <a:t>Το περιβάλλον εργασίας του </a:t>
            </a:r>
            <a:r>
              <a:rPr lang="en-US" dirty="0" smtClean="0"/>
              <a:t>Packet Tracer</a:t>
            </a:r>
            <a:r>
              <a:rPr lang="el-GR" dirty="0"/>
              <a:t> </a:t>
            </a:r>
            <a:r>
              <a:rPr lang="el-GR" dirty="0" smtClean="0"/>
              <a:t>(2/11</a:t>
            </a:r>
            <a:r>
              <a:rPr lang="el-GR" dirty="0"/>
              <a:t>)</a:t>
            </a:r>
            <a:r>
              <a:rPr lang="en-GB" dirty="0" smtClean="0"/>
              <a:t/>
            </a:r>
            <a:br>
              <a:rPr lang="en-GB" dirty="0" smtClean="0"/>
            </a:br>
            <a:endParaRPr lang="el-GR" dirty="0" smtClean="0"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σημαντικότερα σημεία στο περιβάλλον του </a:t>
            </a:r>
            <a:r>
              <a:rPr lang="el-GR" dirty="0" err="1"/>
              <a:t>Cisco</a:t>
            </a:r>
            <a:r>
              <a:rPr lang="el-GR" dirty="0"/>
              <a:t> </a:t>
            </a:r>
            <a:r>
              <a:rPr lang="el-GR" dirty="0" err="1"/>
              <a:t>Packet</a:t>
            </a:r>
            <a:r>
              <a:rPr lang="el-GR" dirty="0"/>
              <a:t> </a:t>
            </a:r>
            <a:r>
              <a:rPr lang="el-GR" dirty="0" err="1" smtClean="0"/>
              <a:t>Tracer</a:t>
            </a:r>
            <a:r>
              <a:rPr lang="el-GR" dirty="0" smtClean="0"/>
              <a:t> είναι: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Διαχείριση </a:t>
            </a:r>
            <a:r>
              <a:rPr lang="de-CH" dirty="0"/>
              <a:t>Project – </a:t>
            </a:r>
            <a:r>
              <a:rPr lang="el-GR" dirty="0"/>
              <a:t>μενού </a:t>
            </a:r>
            <a:r>
              <a:rPr lang="de-CH" dirty="0" smtClean="0"/>
              <a:t>FILE</a:t>
            </a:r>
            <a:r>
              <a:rPr lang="el-GR" dirty="0" smtClean="0"/>
              <a:t> (πάνω αριστερά)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Βιβλιοθήκη </a:t>
            </a:r>
            <a:r>
              <a:rPr lang="el-GR" dirty="0"/>
              <a:t>αντικειμένων – συσκευές &amp; </a:t>
            </a:r>
            <a:r>
              <a:rPr lang="el-GR" dirty="0" smtClean="0"/>
              <a:t>διασυνδέσεις (κάτω αριστερά)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Εργαλειοθήκη – </a:t>
            </a:r>
            <a:r>
              <a:rPr lang="el-GR" dirty="0" smtClean="0"/>
              <a:t> (κατακόρυφο μενού δεξιά)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Εκτέλεση σεναρίων  - </a:t>
            </a:r>
            <a:r>
              <a:rPr lang="de-CH" dirty="0"/>
              <a:t>real &amp; </a:t>
            </a:r>
            <a:r>
              <a:rPr lang="de-CH" dirty="0" err="1"/>
              <a:t>simulation</a:t>
            </a:r>
            <a:r>
              <a:rPr lang="de-CH" dirty="0"/>
              <a:t> Mode </a:t>
            </a:r>
            <a:r>
              <a:rPr lang="el-GR" dirty="0"/>
              <a:t>(κάτω δεξιά)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Ερωτήσεις</a:t>
            </a:r>
            <a:r>
              <a:rPr lang="en-US" dirty="0" smtClean="0"/>
              <a:t>;</a:t>
            </a:r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7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68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Ιφιγένεια </a:t>
            </a:r>
            <a:r>
              <a:rPr lang="el-GR" sz="2000" dirty="0" err="1" smtClean="0"/>
              <a:t>Φουντά</a:t>
            </a:r>
            <a:r>
              <a:rPr lang="el-GR" sz="2000" dirty="0" smtClean="0"/>
              <a:t> 2014. Ιφιγένεια </a:t>
            </a:r>
            <a:r>
              <a:rPr lang="el-GR" sz="2000" dirty="0" err="1" smtClean="0"/>
              <a:t>Φουντά</a:t>
            </a:r>
            <a:r>
              <a:rPr lang="el-GR" sz="2000" dirty="0" smtClean="0"/>
              <a:t>. «Δίκτυα Υπολογιστών ΙΙ (Ε)</a:t>
            </a:r>
            <a:r>
              <a:rPr lang="en-US" sz="2000" dirty="0" smtClean="0"/>
              <a:t>.</a:t>
            </a:r>
            <a:r>
              <a:rPr lang="el-GR" sz="2000" dirty="0"/>
              <a:t> Εισαγωγή στον προσομοιωτή </a:t>
            </a:r>
            <a:r>
              <a:rPr lang="en-US" sz="2000" dirty="0" err="1" smtClean="0"/>
              <a:t>cpt</a:t>
            </a:r>
            <a:r>
              <a:rPr lang="el-GR" sz="2000" dirty="0" smtClean="0"/>
              <a:t>». Έκδοση: </a:t>
            </a:r>
            <a:r>
              <a:rPr lang="en-US" sz="2000" dirty="0" smtClean="0"/>
              <a:t>2</a:t>
            </a:r>
            <a:r>
              <a:rPr lang="el-GR" sz="2000" dirty="0" smtClean="0"/>
              <a:t>.0</a:t>
            </a:r>
            <a:r>
              <a:rPr lang="el-GR" sz="2000" dirty="0" smtClean="0"/>
              <a:t>. Αθήνα </a:t>
            </a:r>
            <a:r>
              <a:rPr lang="el-GR" sz="2000" dirty="0" smtClean="0"/>
              <a:t>201</a:t>
            </a:r>
            <a:r>
              <a:rPr lang="en-US" sz="2000" smtClean="0"/>
              <a:t>6</a:t>
            </a:r>
            <a:r>
              <a:rPr lang="el-GR" sz="2000" smtClean="0"/>
              <a:t>. </a:t>
            </a:r>
            <a:r>
              <a:rPr lang="el-GR" sz="2000" dirty="0" smtClean="0"/>
              <a:t>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70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άδεια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4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711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3752"/>
            <a:ext cx="8712968" cy="998984"/>
          </a:xfrm>
          <a:noFill/>
        </p:spPr>
        <p:txBody>
          <a:bodyPr/>
          <a:lstStyle/>
          <a:p>
            <a:r>
              <a:rPr lang="el-GR" dirty="0"/>
              <a:t>Το περιβάλλον εργασίας του </a:t>
            </a:r>
            <a:r>
              <a:rPr lang="en-US" dirty="0" smtClean="0"/>
              <a:t>Packet Tracer</a:t>
            </a:r>
            <a:r>
              <a:rPr lang="el-GR" dirty="0"/>
              <a:t> </a:t>
            </a:r>
            <a:r>
              <a:rPr lang="el-GR" dirty="0" smtClean="0"/>
              <a:t>(3/11</a:t>
            </a:r>
            <a:r>
              <a:rPr lang="el-GR" dirty="0"/>
              <a:t>)</a:t>
            </a:r>
            <a:r>
              <a:rPr lang="en-US" dirty="0" smtClean="0"/>
              <a:t> </a:t>
            </a:r>
            <a:endParaRPr lang="el-GR" dirty="0" smtClean="0">
              <a:effectLst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251520" y="1052736"/>
            <a:ext cx="2518048" cy="5447456"/>
          </a:xfrm>
        </p:spPr>
        <p:txBody>
          <a:bodyPr/>
          <a:lstStyle/>
          <a:p>
            <a:pPr>
              <a:buNone/>
            </a:pPr>
            <a:r>
              <a:rPr lang="el-GR" b="1" u="sng" dirty="0">
                <a:solidFill>
                  <a:srgbClr val="004682"/>
                </a:solidFill>
                <a:ea typeface="+mj-ea"/>
                <a:cs typeface="+mj-cs"/>
              </a:rPr>
              <a:t>Διαχείριση </a:t>
            </a:r>
            <a:r>
              <a:rPr lang="de-CH" b="1" u="sng" dirty="0" err="1">
                <a:solidFill>
                  <a:srgbClr val="004682"/>
                </a:solidFill>
                <a:ea typeface="+mj-ea"/>
                <a:cs typeface="+mj-cs"/>
              </a:rPr>
              <a:t>project</a:t>
            </a:r>
            <a:r>
              <a:rPr lang="de-CH" b="1" u="sng" dirty="0">
                <a:solidFill>
                  <a:srgbClr val="004682"/>
                </a:solidFill>
                <a:ea typeface="+mj-ea"/>
                <a:cs typeface="+mj-cs"/>
              </a:rPr>
              <a:t> </a:t>
            </a:r>
            <a:r>
              <a:rPr lang="el-GR" dirty="0" smtClean="0"/>
              <a:t>Δημιουργία </a:t>
            </a:r>
            <a:r>
              <a:rPr lang="el-GR" dirty="0"/>
              <a:t>νέου Project</a:t>
            </a:r>
            <a:r>
              <a:rPr lang="en-US" dirty="0"/>
              <a:t>: </a:t>
            </a:r>
            <a:r>
              <a:rPr lang="el-GR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File </a:t>
            </a:r>
            <a:r>
              <a:rPr lang="el-GR" b="1" dirty="0">
                <a:solidFill>
                  <a:schemeClr val="tx1"/>
                </a:solidFill>
                <a:latin typeface="Times New Roman" pitchFamily="18" charset="0"/>
              </a:rPr>
              <a:t>-&gt;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New</a:t>
            </a:r>
          </a:p>
          <a:p>
            <a:pPr>
              <a:defRPr/>
            </a:pPr>
            <a:r>
              <a:rPr lang="el-GR" dirty="0" smtClean="0"/>
              <a:t>Άνοιγμα </a:t>
            </a:r>
            <a:r>
              <a:rPr lang="el-GR" dirty="0"/>
              <a:t>υπάρχοντος Project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  <a:spcBef>
                <a:spcPct val="30000"/>
              </a:spcBef>
              <a:defRPr/>
            </a:pPr>
            <a:r>
              <a:rPr lang="el-GR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File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l-GR" b="1" dirty="0">
                <a:solidFill>
                  <a:schemeClr val="tx1"/>
                </a:solidFill>
                <a:latin typeface="Times New Roman" pitchFamily="18" charset="0"/>
              </a:rPr>
              <a:t>-&gt;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Open  </a:t>
            </a:r>
            <a:r>
              <a:rPr lang="el-GR" dirty="0">
                <a:solidFill>
                  <a:schemeClr val="tx1"/>
                </a:solidFill>
                <a:latin typeface="Times New Roman" pitchFamily="18" charset="0"/>
              </a:rPr>
              <a:t>ή </a:t>
            </a: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3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File</a:t>
            </a:r>
            <a:r>
              <a:rPr lang="el-GR" b="1" dirty="0">
                <a:solidFill>
                  <a:schemeClr val="tx1"/>
                </a:solidFill>
                <a:latin typeface="Times New Roman" pitchFamily="18" charset="0"/>
              </a:rPr>
              <a:t> -&gt;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Open Samples</a:t>
            </a:r>
            <a:endParaRPr lang="el-GR" b="1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l-GR" dirty="0" smtClean="0"/>
              <a:t>Αποθήκευση  </a:t>
            </a:r>
            <a:r>
              <a:rPr lang="el-GR" dirty="0"/>
              <a:t>Project:</a:t>
            </a:r>
            <a:endParaRPr lang="en-US" dirty="0"/>
          </a:p>
          <a:p>
            <a:pPr>
              <a:lnSpc>
                <a:spcPct val="100000"/>
              </a:lnSpc>
              <a:spcBef>
                <a:spcPct val="30000"/>
              </a:spcBef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File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l-GR" b="1" dirty="0">
                <a:solidFill>
                  <a:schemeClr val="tx1"/>
                </a:solidFill>
                <a:latin typeface="Times New Roman" pitchFamily="18" charset="0"/>
              </a:rPr>
              <a:t>-&gt;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Save </a:t>
            </a:r>
            <a:r>
              <a:rPr lang="el-GR" b="1" dirty="0">
                <a:solidFill>
                  <a:schemeClr val="tx1"/>
                </a:solidFill>
                <a:latin typeface="Times New Roman" pitchFamily="18" charset="0"/>
              </a:rPr>
              <a:t>ή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File</a:t>
            </a:r>
            <a:r>
              <a:rPr lang="el-GR" b="1" dirty="0">
                <a:solidFill>
                  <a:schemeClr val="tx1"/>
                </a:solidFill>
                <a:latin typeface="Times New Roman" pitchFamily="18" charset="0"/>
              </a:rPr>
              <a:t> -&gt;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Save As</a:t>
            </a:r>
            <a:endParaRPr lang="en-GB" b="1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en-GB" sz="160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0"/>
          <a:stretch/>
        </p:blipFill>
        <p:spPr bwMode="auto">
          <a:xfrm>
            <a:off x="2780903" y="980728"/>
            <a:ext cx="6120680" cy="5184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dirty="0"/>
              <a:t>Το περιβάλλον εργασίας του </a:t>
            </a:r>
            <a:r>
              <a:rPr lang="en-US" dirty="0" smtClean="0"/>
              <a:t>Packet Tracer</a:t>
            </a:r>
            <a:r>
              <a:rPr lang="el-GR" dirty="0"/>
              <a:t> </a:t>
            </a:r>
            <a:r>
              <a:rPr lang="el-GR" dirty="0" smtClean="0"/>
              <a:t>(4/11</a:t>
            </a:r>
            <a:r>
              <a:rPr lang="el-GR" dirty="0"/>
              <a:t>)</a:t>
            </a:r>
            <a:endParaRPr lang="el-GR" dirty="0" smtClean="0">
              <a:effectLst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95536" y="1209352"/>
            <a:ext cx="1941984" cy="5290839"/>
          </a:xfrm>
        </p:spPr>
        <p:txBody>
          <a:bodyPr/>
          <a:lstStyle/>
          <a:p>
            <a:r>
              <a:rPr lang="el-GR" dirty="0" smtClean="0"/>
              <a:t>Ο </a:t>
            </a:r>
            <a:r>
              <a:rPr lang="en-US" dirty="0" smtClean="0"/>
              <a:t>Cisco Packet Tracer </a:t>
            </a:r>
            <a:r>
              <a:rPr lang="el-GR" dirty="0" smtClean="0"/>
              <a:t> (</a:t>
            </a:r>
            <a:r>
              <a:rPr lang="de-CH" dirty="0" err="1" smtClean="0"/>
              <a:t>cpt</a:t>
            </a:r>
            <a:r>
              <a:rPr lang="el-GR" dirty="0" smtClean="0"/>
              <a:t>)</a:t>
            </a:r>
            <a:r>
              <a:rPr lang="de-CH" dirty="0" smtClean="0"/>
              <a:t> </a:t>
            </a:r>
            <a:r>
              <a:rPr lang="el-GR" dirty="0" smtClean="0"/>
              <a:t>προσφέρει </a:t>
            </a:r>
            <a:r>
              <a:rPr lang="el-GR" b="1" dirty="0">
                <a:solidFill>
                  <a:srgbClr val="004682"/>
                </a:solidFill>
                <a:ea typeface="+mj-ea"/>
                <a:cs typeface="+mj-cs"/>
              </a:rPr>
              <a:t>βιβλιοθήκη αντικειμένων</a:t>
            </a:r>
            <a:r>
              <a:rPr lang="el-GR" dirty="0" smtClean="0"/>
              <a:t>, με  </a:t>
            </a:r>
            <a:r>
              <a:rPr lang="el-GR" dirty="0"/>
              <a:t>πεπερασμένο πλήθος διαφορετικών </a:t>
            </a:r>
            <a:r>
              <a:rPr lang="el-GR" dirty="0" smtClean="0"/>
              <a:t>μοντέλων εξοπλισμού που ποικίλει ανάλογα με την έκδοση. 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ACC5-B917-4E13-BEF4-42A85A7EE5F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40" y="1700808"/>
            <a:ext cx="6840760" cy="4002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Cisco Packet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F Powerpoint Template-blue">
  <a:themeElements>
    <a:clrScheme name="MEF Powerpoint Template-blu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EF Powerpoint Template-blu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EF Powerpoint Template-blu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F Powerpoint Template-blu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F Powerpoint Template-blu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F Powerpoint Template-blu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F Powerpoint Template-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F Powerpoint Template-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F Powerpoint Template-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_template_updated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3992</Words>
  <Application>Microsoft Office PowerPoint</Application>
  <PresentationFormat>Προβολή στην οθόνη (4:3)</PresentationFormat>
  <Paragraphs>576</Paragraphs>
  <Slides>76</Slides>
  <Notes>72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76</vt:i4>
      </vt:variant>
    </vt:vector>
  </HeadingPairs>
  <TitlesOfParts>
    <vt:vector size="84" baseType="lpstr">
      <vt:lpstr>Arial</vt:lpstr>
      <vt:lpstr>Calibri</vt:lpstr>
      <vt:lpstr>Comic Sans MS</vt:lpstr>
      <vt:lpstr>Times New Roman</vt:lpstr>
      <vt:lpstr>Wingdings</vt:lpstr>
      <vt:lpstr>MEF Powerpoint Template-blue</vt:lpstr>
      <vt:lpstr>OC_template_updated</vt:lpstr>
      <vt:lpstr>1_OC_template_updated</vt:lpstr>
      <vt:lpstr>Δίκτυα Υπολογιστών ΙΙ (Ε)</vt:lpstr>
      <vt:lpstr>Εισαγωγή στον προσομοιωτή  Cisco  Packet Tracer (cpt)</vt:lpstr>
      <vt:lpstr>Στόχος</vt:lpstr>
      <vt:lpstr>Περιεχόμενα</vt:lpstr>
      <vt:lpstr>Τι είναι ο  Cisco Packet Tracer</vt:lpstr>
      <vt:lpstr>Το περιβάλλον εργασίας του Packet Tracer (1/11)</vt:lpstr>
      <vt:lpstr>Το περιβάλλον εργασίας του Packet Tracer (2/11) </vt:lpstr>
      <vt:lpstr>Το περιβάλλον εργασίας του Packet Tracer (3/11) </vt:lpstr>
      <vt:lpstr>Το περιβάλλον εργασίας του Packet Tracer (4/11)</vt:lpstr>
      <vt:lpstr> Το περιβάλλον εργασίας του Packet Tracer (5/11) </vt:lpstr>
      <vt:lpstr>Το περιβάλλον εργασίας του Packet Tracer (6/11) </vt:lpstr>
      <vt:lpstr>Το περιβάλλον εργασίας του Packet Tracer (7/11) </vt:lpstr>
      <vt:lpstr> Το περιβάλλον εργασίας του Packet Tracer (8/11)  </vt:lpstr>
      <vt:lpstr> Το περιβάλλον εργασίας του Packet Tracer (9/11)  </vt:lpstr>
      <vt:lpstr>Το περιβάλλον εργασίας του Packet Tracer (10/11)</vt:lpstr>
      <vt:lpstr>Το περιβάλλον εργασίας του Packet Tracer (11/11)</vt:lpstr>
      <vt:lpstr>Βασικές Λειτουργίες του Packet Tracer (1/7)</vt:lpstr>
      <vt:lpstr>Βασικές Λειτουργίες του Packet Tracer (2/7)</vt:lpstr>
      <vt:lpstr>Βασικές Λειτουργίες του Packet Tracer (3/7)</vt:lpstr>
      <vt:lpstr>Βασικές Λειτουργίες του Packet Tracer (4/7)</vt:lpstr>
      <vt:lpstr>Βασικές Λειτουργίες του Packet Tracer (5/7)</vt:lpstr>
      <vt:lpstr>Βασικές Λειτουργίες του Packet Tracer (6/7)</vt:lpstr>
      <vt:lpstr>Βασικές Λειτουργίες του Packet Tracer (7/7)</vt:lpstr>
      <vt:lpstr>Διασυνδέσεις συσκευών (1/11) </vt:lpstr>
      <vt:lpstr>Διασυνδέσεις συσκευών (2/11) </vt:lpstr>
      <vt:lpstr>Διασυνδέσεις συσκευών (3/11) </vt:lpstr>
      <vt:lpstr>Διασυνδέσεις συσκευών (4/11) </vt:lpstr>
      <vt:lpstr>Διασυνδέσεις συσκευών (5/11) </vt:lpstr>
      <vt:lpstr>Διασυνδέσεις συσκευών (6/11) </vt:lpstr>
      <vt:lpstr>Διασυνδέσεις συσκευών (7/11) </vt:lpstr>
      <vt:lpstr>Διασυνδέσεις συσκευών (8/11) </vt:lpstr>
      <vt:lpstr>Διασυνδέσεις συσκευών (9/11) </vt:lpstr>
      <vt:lpstr> Διασυνδέσεις συσκευών (10/11)  </vt:lpstr>
      <vt:lpstr>Διασυνδέσεις συσκευών (11/11) </vt:lpstr>
      <vt:lpstr>Σενάρια Δημιουργίας απλών δικτύων (1/21)</vt:lpstr>
      <vt:lpstr>Σενάρια Δημιουργίας απλών δικτύων (2/21)</vt:lpstr>
      <vt:lpstr>Σενάρια Δημιουργίας απλών δικτύων (3/21)</vt:lpstr>
      <vt:lpstr>Σενάρια Δημιουργίας απλών δικτύων (4/21)</vt:lpstr>
      <vt:lpstr>Σενάρια Δημιουργίας απλών δικτύων (5/21)</vt:lpstr>
      <vt:lpstr>Σενάρια Δημιουργίας απλών δικτύων (6/21)</vt:lpstr>
      <vt:lpstr>Σενάρια Δημιουργίας απλών δικτύων (7/21)</vt:lpstr>
      <vt:lpstr>Σενάρια Δημιουργίας απλών δικτύων (8/21)</vt:lpstr>
      <vt:lpstr>Σενάρια Δημιουργίας απλών δικτύων (9/21)</vt:lpstr>
      <vt:lpstr>Σενάρια Δημιουργίας απλών δικτύων (10/21)</vt:lpstr>
      <vt:lpstr>Σενάρια Δημιουργίας απλών δικτύων (11/21)</vt:lpstr>
      <vt:lpstr>Σενάρια Δημιουργίας απλών δικτύων (12/21)</vt:lpstr>
      <vt:lpstr>Σενάρια Δημιουργίας απλών δικτύων (13/21)</vt:lpstr>
      <vt:lpstr>Σενάρια Δημιουργίας απλών δικτύων (14/21)</vt:lpstr>
      <vt:lpstr>Σενάρια Δημιουργίας απλών δικτύων (15/21)</vt:lpstr>
      <vt:lpstr>Σενάρια Δημιουργίας απλών δικτύων (16/21)</vt:lpstr>
      <vt:lpstr>Σενάρια Δημιουργίας απλών δικτύων (17/21)</vt:lpstr>
      <vt:lpstr>Σενάρια Δημιουργίας απλών δικτύων (18/21)</vt:lpstr>
      <vt:lpstr>Σενάρια Δημιουργίας απλών δικτύων (19/21)</vt:lpstr>
      <vt:lpstr>Σενάρια Δημιουργίας απλών δικτύων (20/21)</vt:lpstr>
      <vt:lpstr>Σενάρια Δημιουργίας απλών δικτύων (21/21)</vt:lpstr>
      <vt:lpstr>Μελέτη των δρομολογητών του cpt   (1/8)</vt:lpstr>
      <vt:lpstr>Μελέτη των δρομολογητών του cpt (2/8)</vt:lpstr>
      <vt:lpstr>Μελέτη των δρομολογητών του cpt  (3/8)</vt:lpstr>
      <vt:lpstr>Μελέτη των δρομολογητών του cpt (4/8)</vt:lpstr>
      <vt:lpstr>Μελέτη των δρομολογητών του cpt (5/8)</vt:lpstr>
      <vt:lpstr>Μελέτη των δρομολογητών του cpt (6/8)</vt:lpstr>
      <vt:lpstr>Μελέτη των δρομολογητών του cpt (7/8)</vt:lpstr>
      <vt:lpstr>Μελέτη των δρομολογητών του cpt (8/8)</vt:lpstr>
      <vt:lpstr>Βασικές εντολές  IOS  (1/3)</vt:lpstr>
      <vt:lpstr>Βασικές εντολές  IOS  (2/3)</vt:lpstr>
      <vt:lpstr>Βασικές εντολές  IOS  (3/3)</vt:lpstr>
      <vt:lpstr>Χαρακτηριστικά της γραμμής εντολών (1/3)</vt:lpstr>
      <vt:lpstr>Χαρακτηριστικά της γραμμής εντολών (2/3)</vt:lpstr>
      <vt:lpstr>Χαρακτηριστικά της γραμμής εντολών (3/3)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opencourses</dc:creator>
  <cp:lastModifiedBy>opencourses</cp:lastModifiedBy>
  <cp:revision>120</cp:revision>
  <cp:lastPrinted>2016-05-13T15:34:22Z</cp:lastPrinted>
  <dcterms:created xsi:type="dcterms:W3CDTF">2016-05-02T09:55:09Z</dcterms:created>
  <dcterms:modified xsi:type="dcterms:W3CDTF">2016-07-10T12:26:31Z</dcterms:modified>
</cp:coreProperties>
</file>