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31"/>
  </p:notesMasterIdLst>
  <p:handoutMasterIdLst>
    <p:handoutMasterId r:id="rId32"/>
  </p:handoutMasterIdLst>
  <p:sldIdLst>
    <p:sldId id="256" r:id="rId3"/>
    <p:sldId id="272" r:id="rId4"/>
    <p:sldId id="273" r:id="rId5"/>
    <p:sldId id="274" r:id="rId6"/>
    <p:sldId id="292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93" r:id="rId21"/>
    <p:sldId id="290" r:id="rId22"/>
    <p:sldId id="291" r:id="rId23"/>
    <p:sldId id="257" r:id="rId24"/>
    <p:sldId id="262" r:id="rId25"/>
    <p:sldId id="264" r:id="rId26"/>
    <p:sldId id="269" r:id="rId27"/>
    <p:sldId id="270" r:id="rId28"/>
    <p:sldId id="266" r:id="rId29"/>
    <p:sldId id="261" r:id="rId30"/>
  </p:sldIdLst>
  <p:sldSz cx="9144000" cy="6858000" type="screen4x3"/>
  <p:notesSz cx="7104063" cy="10234613"/>
  <p:custDataLst>
    <p:tags r:id="rId33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5B3462"/>
    <a:srgbClr val="49385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60" autoAdjust="0"/>
    <p:restoredTop sz="94660"/>
  </p:normalViewPr>
  <p:slideViewPr>
    <p:cSldViewPr>
      <p:cViewPr varScale="1">
        <p:scale>
          <a:sx n="70" d="100"/>
          <a:sy n="70" d="100"/>
        </p:scale>
        <p:origin x="151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24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51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4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97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21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5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66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0000"/>
              </a:lnSpc>
              <a:spcBef>
                <a:spcPts val="1200"/>
              </a:spcBef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4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4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1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9450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707" r:id="rId3"/>
    <p:sldLayoutId id="2147483687" r:id="rId4"/>
    <p:sldLayoutId id="2147483688" r:id="rId5"/>
    <p:sldLayoutId id="2147483689" r:id="rId6"/>
    <p:sldLayoutId id="2147483690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Διατροφή γυναίκας, παιδιού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30425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600" b="1" dirty="0" smtClean="0"/>
              <a:t>Ενότητα </a:t>
            </a:r>
            <a:r>
              <a:rPr lang="en-US" sz="2600" b="1" dirty="0" smtClean="0"/>
              <a:t>18</a:t>
            </a:r>
            <a:r>
              <a:rPr lang="el-GR" sz="2600" dirty="0" smtClean="0"/>
              <a:t>: </a:t>
            </a:r>
            <a:r>
              <a:rPr lang="en-US" altLang="el-GR" sz="2800" dirty="0"/>
              <a:t>H</a:t>
            </a:r>
            <a:r>
              <a:rPr lang="el-GR" altLang="el-GR" sz="2800" dirty="0"/>
              <a:t> διατροφή στην παιδική και εφηβική </a:t>
            </a:r>
            <a:r>
              <a:rPr lang="el-GR" altLang="el-GR" sz="2800" dirty="0" smtClean="0"/>
              <a:t>ηλικία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200" dirty="0" smtClean="0"/>
              <a:t>Αναστασία Κανέλλου, καθηγήτρια</a:t>
            </a:r>
            <a:endParaRPr lang="en-US" sz="22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</a:t>
            </a:r>
            <a:r>
              <a:rPr lang="el-GR" sz="2200" dirty="0" smtClean="0"/>
              <a:t>Μαιευτικής</a:t>
            </a:r>
            <a:endParaRPr lang="en-US" sz="2200" dirty="0" smtClean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/>
                <a:gridCol w="3557112"/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8852-5CB0-4BDD-B878-C00401108E84}" type="slidenum">
              <a:rPr lang="el-GR" altLang="el-GR"/>
              <a:pPr/>
              <a:t>9</a:t>
            </a:fld>
            <a:endParaRPr lang="el-GR" altLang="el-GR" dirty="0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Προβλήματα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Αύξηση της παιδικής παχυσαρκίας λόγω έλλειψης της φυσικής δραστηριότητας (αεροβικής άσκησης) και μεγάλης κατανάλωσης αναψυκτικών</a:t>
            </a:r>
          </a:p>
          <a:p>
            <a:r>
              <a:rPr lang="el-GR" altLang="el-GR" dirty="0"/>
              <a:t>Κίνδυνος εμφάνισης αναιμίας αυξάνει  με πολύ γάλα και μονόπλευρη διατροφή (χωρίς κρέας, φρούτα, λαχανικά, όσπρια)</a:t>
            </a:r>
          </a:p>
        </p:txBody>
      </p:sp>
    </p:spTree>
    <p:extLst>
      <p:ext uri="{BB962C8B-B14F-4D97-AF65-F5344CB8AC3E}">
        <p14:creationId xmlns:p14="http://schemas.microsoft.com/office/powerpoint/2010/main" val="260607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86BCA-3AA4-4ED5-9622-3D2CD21A782D}" type="slidenum">
              <a:rPr lang="el-GR" altLang="el-GR"/>
              <a:pPr/>
              <a:t>10</a:t>
            </a:fld>
            <a:endParaRPr lang="el-GR" altLang="el-GR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Ο ρόλος των γονέων/σχολείου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Υπερβολικός έλεγχος </a:t>
            </a:r>
            <a:r>
              <a:rPr lang="el-GR" altLang="el-GR" dirty="0" smtClean="0">
                <a:sym typeface="Wingdings" pitchFamily="2" charset="2"/>
              </a:rPr>
              <a:t></a:t>
            </a:r>
            <a:r>
              <a:rPr lang="el-GR" altLang="el-GR" dirty="0" smtClean="0">
                <a:sym typeface="Monotype Sorts" pitchFamily="2" charset="2"/>
              </a:rPr>
              <a:t> </a:t>
            </a:r>
            <a:r>
              <a:rPr lang="el-GR" altLang="el-GR" dirty="0">
                <a:sym typeface="Monotype Sorts" pitchFamily="2" charset="2"/>
              </a:rPr>
              <a:t>ανεπιθύμητα αποτελέσματα</a:t>
            </a:r>
          </a:p>
          <a:p>
            <a:pPr>
              <a:lnSpc>
                <a:spcPct val="90000"/>
              </a:lnSpc>
            </a:pPr>
            <a:r>
              <a:rPr lang="el-GR" altLang="el-GR" dirty="0">
                <a:sym typeface="Monotype Sorts" pitchFamily="2" charset="2"/>
              </a:rPr>
              <a:t>Παρότρυνση για ποικιλία χωρίς να προκαλούνται αρνητικές αντιδράσεις</a:t>
            </a:r>
          </a:p>
          <a:p>
            <a:pPr>
              <a:lnSpc>
                <a:spcPct val="90000"/>
              </a:lnSpc>
            </a:pPr>
            <a:r>
              <a:rPr lang="el-GR" altLang="el-GR" dirty="0">
                <a:sym typeface="Monotype Sorts" pitchFamily="2" charset="2"/>
              </a:rPr>
              <a:t>Προσεχτικά μηνύματα μητέρων για σωματικό βάρος και διαιτητικές συνήθειες</a:t>
            </a:r>
          </a:p>
          <a:p>
            <a:pPr>
              <a:lnSpc>
                <a:spcPct val="90000"/>
              </a:lnSpc>
            </a:pPr>
            <a:r>
              <a:rPr lang="el-GR" altLang="el-GR" dirty="0">
                <a:sym typeface="Monotype Sorts" pitchFamily="2" charset="2"/>
              </a:rPr>
              <a:t>Προγράμματα διατροφικής αγωγής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43806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58BF1-802B-487F-9771-3BB34BFB21F2}" type="slidenum">
              <a:rPr lang="el-GR" altLang="el-GR"/>
              <a:pPr/>
              <a:t>11</a:t>
            </a:fld>
            <a:endParaRPr lang="el-GR" altLang="el-GR" dirty="0"/>
          </a:p>
        </p:txBody>
      </p:sp>
      <p:sp>
        <p:nvSpPr>
          <p:cNvPr id="6553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Τωρινή κατάσταση</a:t>
            </a:r>
          </a:p>
        </p:txBody>
      </p:sp>
      <p:sp>
        <p:nvSpPr>
          <p:cNvPr id="6553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Απουσία οικογενειακών γευμάτων λόγω πίεσης χρόνου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Απουσία και της σημασίας του για συναισθηματικούς δεσμούς και εκπαίδευση 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Γονείς πιέζονται για πιο ενεργή παρέμβαση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Αναζητούνται συχνότερα οι ειδικοί</a:t>
            </a:r>
          </a:p>
        </p:txBody>
      </p:sp>
    </p:spTree>
    <p:extLst>
      <p:ext uri="{BB962C8B-B14F-4D97-AF65-F5344CB8AC3E}">
        <p14:creationId xmlns:p14="http://schemas.microsoft.com/office/powerpoint/2010/main" val="236146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29386-1327-403F-89EB-97DB32C29DE3}" type="slidenum">
              <a:rPr lang="el-GR" altLang="el-GR"/>
              <a:pPr/>
              <a:t>12</a:t>
            </a:fld>
            <a:endParaRPr lang="el-GR" altLang="el-GR" dirty="0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Ρόλος της γυναίκας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Εργαζόμενη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Παραμένει υπεύθυνη για προμήθεια και </a:t>
            </a:r>
            <a:r>
              <a:rPr lang="el-GR" altLang="el-GR" dirty="0" smtClean="0"/>
              <a:t>παρασκευή </a:t>
            </a:r>
            <a:r>
              <a:rPr lang="el-GR" altLang="el-GR" dirty="0"/>
              <a:t>γευμάτων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dirty="0"/>
              <a:t>Στόχος: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Στο παρελθόν: να μάθουν τα παιδιά να τρώνε ότι τους προσφέρεται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Σήμερα: να μάθουν να τρώνε ποιοτικά προς αποφυγή της παχυσαρκίας</a:t>
            </a:r>
          </a:p>
        </p:txBody>
      </p:sp>
    </p:spTree>
    <p:extLst>
      <p:ext uri="{BB962C8B-B14F-4D97-AF65-F5344CB8AC3E}">
        <p14:creationId xmlns:p14="http://schemas.microsoft.com/office/powerpoint/2010/main" val="252596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83482-FEF0-4CA7-97D8-8DA7A0CDFD08}" type="slidenum">
              <a:rPr lang="el-GR" altLang="el-GR"/>
              <a:pPr/>
              <a:t>13</a:t>
            </a:fld>
            <a:endParaRPr lang="el-GR" altLang="el-GR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Συμπεριφορά γονέων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Να προτρέπουν τα παιδιά να δοκιμάζουν νέες τροφές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Νεοφοβία (λύνεται με ενσωμάτωση  ξένων γεύσεων σε οικείες)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Μικρά παιδιά προτιμούν οικείες τροφές </a:t>
            </a:r>
            <a:r>
              <a:rPr lang="el-GR" altLang="el-GR" sz="2800" dirty="0" smtClean="0">
                <a:sym typeface="Wingdings" pitchFamily="2" charset="2"/>
              </a:rPr>
              <a:t></a:t>
            </a:r>
            <a:r>
              <a:rPr lang="el-GR" altLang="el-GR" sz="2800" dirty="0" smtClean="0">
                <a:sym typeface="Monotype Sorts" pitchFamily="2" charset="2"/>
              </a:rPr>
              <a:t> </a:t>
            </a:r>
            <a:r>
              <a:rPr lang="el-GR" altLang="el-GR" sz="2800" dirty="0">
                <a:sym typeface="Monotype Sorts" pitchFamily="2" charset="2"/>
              </a:rPr>
              <a:t>ποιοτική τροφή  στο σπίτι </a:t>
            </a:r>
            <a:r>
              <a:rPr lang="el-GR" altLang="el-GR" sz="2800" dirty="0" smtClean="0">
                <a:sym typeface="Wingdings" pitchFamily="2" charset="2"/>
              </a:rPr>
              <a:t></a:t>
            </a:r>
            <a:r>
              <a:rPr lang="el-GR" altLang="el-GR" sz="2800" dirty="0" smtClean="0">
                <a:sym typeface="Monotype Sorts" pitchFamily="2" charset="2"/>
              </a:rPr>
              <a:t> </a:t>
            </a:r>
            <a:r>
              <a:rPr lang="el-GR" altLang="el-GR" sz="2800" dirty="0">
                <a:sym typeface="Monotype Sorts" pitchFamily="2" charset="2"/>
              </a:rPr>
              <a:t>συνήθως λιπαρές τροφές γιατί αρέσουν </a:t>
            </a:r>
          </a:p>
          <a:p>
            <a:pPr>
              <a:lnSpc>
                <a:spcPct val="90000"/>
              </a:lnSpc>
            </a:pPr>
            <a:r>
              <a:rPr lang="el-GR" altLang="el-GR" sz="2800" dirty="0">
                <a:sym typeface="Monotype Sorts" pitchFamily="2" charset="2"/>
              </a:rPr>
              <a:t>Γιορτινά γεύματα «αποδιοργανώνουν»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Απαγορευμένες τροφές γοητεύουν, εκβιάζουν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Έπαινος αποδίδει</a:t>
            </a:r>
          </a:p>
          <a:p>
            <a:pPr>
              <a:lnSpc>
                <a:spcPct val="90000"/>
              </a:lnSpc>
            </a:pP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25808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19C15-386D-4A7E-8835-74AC7CD8CF79}" type="slidenum">
              <a:rPr lang="el-GR" altLang="el-GR"/>
              <a:pPr/>
              <a:t>14</a:t>
            </a:fld>
            <a:endParaRPr lang="el-GR" altLang="el-GR" dirty="0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Εξωτερική εμφάνιση - έφηβοι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Απασχολεί αυξανόμενο αριθμό εφήβων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Παραπληροφόρηση για </a:t>
            </a:r>
            <a:r>
              <a:rPr lang="el-GR" altLang="el-GR" sz="2800" dirty="0" smtClean="0"/>
              <a:t>τρόπο δίαιτας</a:t>
            </a:r>
            <a:endParaRPr lang="el-GR" altLang="el-GR" sz="2800" dirty="0"/>
          </a:p>
          <a:p>
            <a:pPr>
              <a:lnSpc>
                <a:spcPct val="90000"/>
              </a:lnSpc>
            </a:pPr>
            <a:r>
              <a:rPr lang="el-GR" altLang="el-GR" sz="2800" dirty="0"/>
              <a:t>Μητέρες: σημαντικό πρότυπο και </a:t>
            </a:r>
            <a:r>
              <a:rPr lang="el-GR" altLang="el-GR" sz="2800" dirty="0" smtClean="0"/>
              <a:t>στη διατροφική συμπεριφορά, </a:t>
            </a:r>
            <a:r>
              <a:rPr lang="el-GR" altLang="el-GR" sz="2800" dirty="0" smtClean="0"/>
              <a:t>δίαιτα</a:t>
            </a:r>
            <a:endParaRPr lang="el-GR" altLang="el-GR" sz="2800" dirty="0"/>
          </a:p>
          <a:p>
            <a:pPr>
              <a:lnSpc>
                <a:spcPct val="90000"/>
              </a:lnSpc>
            </a:pPr>
            <a:r>
              <a:rPr lang="el-GR" altLang="el-GR" sz="2800" dirty="0"/>
              <a:t>Πατέρας – κόρη: πίεση για δίαιτα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Υπερβολικός έλεγχος στερεί απόλαυση γεύματος, υποεκτιμά φυσιολογικούς μηχανισμούς πείνας και κορεσμού </a:t>
            </a:r>
            <a:r>
              <a:rPr lang="el-GR" altLang="el-GR" sz="2800" dirty="0" smtClean="0">
                <a:sym typeface="Wingdings" pitchFamily="2" charset="2"/>
              </a:rPr>
              <a:t></a:t>
            </a:r>
            <a:r>
              <a:rPr lang="el-GR" altLang="el-GR" sz="2800" dirty="0" smtClean="0">
                <a:sym typeface="Monotype Sorts" pitchFamily="2" charset="2"/>
              </a:rPr>
              <a:t> </a:t>
            </a:r>
            <a:r>
              <a:rPr lang="el-GR" altLang="el-GR" sz="2800" dirty="0">
                <a:sym typeface="Monotype Sorts" pitchFamily="2" charset="2"/>
              </a:rPr>
              <a:t>παχυσαρκία</a:t>
            </a:r>
            <a:endParaRPr lang="el-GR" altLang="el-GR" sz="2800" dirty="0"/>
          </a:p>
          <a:p>
            <a:pPr>
              <a:lnSpc>
                <a:spcPct val="90000"/>
              </a:lnSpc>
            </a:pP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274143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42037-CCD1-47F2-BAAA-4317E0184658}" type="slidenum">
              <a:rPr lang="el-GR" altLang="el-GR"/>
              <a:pPr/>
              <a:t>15</a:t>
            </a:fld>
            <a:endParaRPr lang="el-GR" altLang="el-GR" dirty="0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Μικτή τροφή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Έλλειψη σημαντική δεν παρατηρείται</a:t>
            </a:r>
          </a:p>
          <a:p>
            <a:r>
              <a:rPr lang="el-GR" altLang="el-GR" dirty="0"/>
              <a:t>Λίγη προσοχή στην αναιμία και βιτ </a:t>
            </a:r>
            <a:r>
              <a:rPr lang="en-US" altLang="el-GR" dirty="0"/>
              <a:t>C</a:t>
            </a:r>
            <a:endParaRPr lang="el-GR" altLang="el-GR" dirty="0"/>
          </a:p>
          <a:p>
            <a:r>
              <a:rPr lang="el-GR" altLang="el-GR" dirty="0"/>
              <a:t>Βιταμίνη Α σε μικρό ποσοστό</a:t>
            </a:r>
          </a:p>
          <a:p>
            <a:r>
              <a:rPr lang="el-GR" altLang="el-GR" dirty="0"/>
              <a:t>Φρούτα, λαχανικά, λάδι, ψάρι</a:t>
            </a:r>
          </a:p>
        </p:txBody>
      </p:sp>
    </p:spTree>
    <p:extLst>
      <p:ext uri="{BB962C8B-B14F-4D97-AF65-F5344CB8AC3E}">
        <p14:creationId xmlns:p14="http://schemas.microsoft.com/office/powerpoint/2010/main" val="323461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D01A-B0A8-4DA0-A4AD-300E100BBDEF}" type="slidenum">
              <a:rPr lang="el-GR" altLang="el-GR"/>
              <a:pPr/>
              <a:t>16</a:t>
            </a:fld>
            <a:endParaRPr lang="el-GR" altLang="el-GR" dirty="0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Κολατσιό </a:t>
            </a:r>
            <a:r>
              <a:rPr lang="en-US" altLang="el-GR" dirty="0"/>
              <a:t>- </a:t>
            </a:r>
            <a:r>
              <a:rPr lang="el-GR" altLang="el-GR" dirty="0"/>
              <a:t>σχολικό κυλικείο 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dirty="0"/>
              <a:t>Πλειοψηφία μαθητών προμηθεύονται τροφή </a:t>
            </a:r>
            <a:r>
              <a:rPr lang="el-GR" altLang="el-GR" dirty="0" smtClean="0"/>
              <a:t>στο σχολείο</a:t>
            </a:r>
            <a:endParaRPr lang="el-GR" altLang="el-GR" dirty="0"/>
          </a:p>
          <a:p>
            <a:r>
              <a:rPr lang="el-GR" altLang="el-GR" dirty="0"/>
              <a:t>δηλώνουν όμως δυσαρεστημένοι</a:t>
            </a:r>
          </a:p>
          <a:p>
            <a:r>
              <a:rPr lang="el-GR" altLang="el-GR" dirty="0"/>
              <a:t>Έχουν </a:t>
            </a:r>
            <a:r>
              <a:rPr lang="el-GR" altLang="el-GR" dirty="0" smtClean="0"/>
              <a:t>συχνά ανθυγιεινές </a:t>
            </a:r>
            <a:r>
              <a:rPr lang="el-GR" altLang="el-GR" dirty="0"/>
              <a:t>προτάσεις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53520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A19D3-5E81-47C1-B9E5-B684B8B915E4}" type="slidenum">
              <a:rPr lang="el-GR" altLang="el-GR"/>
              <a:pPr/>
              <a:t>17</a:t>
            </a:fld>
            <a:endParaRPr lang="el-GR" altLang="el-GR" dirty="0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Προτάσεις κολατσιού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800" dirty="0"/>
              <a:t>Σάντουιτς με</a:t>
            </a:r>
          </a:p>
          <a:p>
            <a:pPr lvl="1"/>
            <a:r>
              <a:rPr lang="el-GR" altLang="el-GR" sz="2800" dirty="0"/>
              <a:t>Περισσότερα είδη ψωμιού</a:t>
            </a:r>
          </a:p>
          <a:p>
            <a:pPr lvl="1"/>
            <a:r>
              <a:rPr lang="el-GR" altLang="el-GR" sz="2800" dirty="0"/>
              <a:t>Τυρί</a:t>
            </a:r>
            <a:r>
              <a:rPr lang="el-GR" altLang="el-GR" sz="2800" dirty="0" smtClean="0"/>
              <a:t>, </a:t>
            </a:r>
            <a:r>
              <a:rPr lang="el-GR" altLang="el-GR" sz="2800" dirty="0"/>
              <a:t>τόνο, σαρδέλες, ελιές</a:t>
            </a:r>
          </a:p>
          <a:p>
            <a:pPr lvl="1"/>
            <a:r>
              <a:rPr lang="el-GR" altLang="el-GR" sz="2800" dirty="0" smtClean="0"/>
              <a:t>Λαχανικά πχ τομάτα, </a:t>
            </a:r>
            <a:r>
              <a:rPr lang="el-GR" altLang="el-GR" sz="2800" dirty="0" smtClean="0"/>
              <a:t>αγγούρι, </a:t>
            </a:r>
            <a:r>
              <a:rPr lang="el-GR" altLang="el-GR" sz="2800" dirty="0" smtClean="0"/>
              <a:t>πιπεριά, </a:t>
            </a:r>
            <a:r>
              <a:rPr lang="el-GR" altLang="el-GR" sz="2800" dirty="0" smtClean="0"/>
              <a:t>μαρούλι</a:t>
            </a:r>
            <a:endParaRPr lang="el-GR" altLang="el-GR" sz="2800" dirty="0"/>
          </a:p>
          <a:p>
            <a:r>
              <a:rPr lang="el-GR" altLang="el-GR" sz="2800" dirty="0"/>
              <a:t>Ξηροί καρποί, ξερά φρούτα</a:t>
            </a:r>
          </a:p>
          <a:p>
            <a:r>
              <a:rPr lang="el-GR" altLang="el-GR" sz="2800" dirty="0"/>
              <a:t>Φρούτα και χυμοί</a:t>
            </a:r>
          </a:p>
          <a:p>
            <a:r>
              <a:rPr lang="el-GR" altLang="el-GR" sz="2800" dirty="0"/>
              <a:t>Επιδόρπια γιαουρτιού ή κρέμα</a:t>
            </a:r>
          </a:p>
        </p:txBody>
      </p:sp>
    </p:spTree>
    <p:extLst>
      <p:ext uri="{BB962C8B-B14F-4D97-AF65-F5344CB8AC3E}">
        <p14:creationId xmlns:p14="http://schemas.microsoft.com/office/powerpoint/2010/main" val="16893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Κατάλογος ειδών που επιτρέπεται να διαθέτουν τα σχολικά κυλικεία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18</a:t>
            </a:fld>
            <a:endParaRPr lang="el-GR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sz="half" idx="2"/>
          </p:nvPr>
        </p:nvSpPr>
        <p:spPr>
          <a:xfrm>
            <a:off x="457200" y="1340768"/>
            <a:ext cx="4040188" cy="4896543"/>
          </a:xfrm>
        </p:spPr>
        <p:txBody>
          <a:bodyPr/>
          <a:lstStyle/>
          <a:p>
            <a:r>
              <a:rPr lang="el-GR" dirty="0"/>
              <a:t>Σάντουιτς  και τοστ με τυρί (φρέσκο βούτυρο, εποχιακά λαχανικά)</a:t>
            </a:r>
          </a:p>
          <a:p>
            <a:r>
              <a:rPr lang="el-GR" dirty="0"/>
              <a:t>Ψωμί και απλά αρτοσκευάσματα</a:t>
            </a:r>
          </a:p>
          <a:p>
            <a:r>
              <a:rPr lang="el-GR" dirty="0"/>
              <a:t>Σταφιδόψωμο</a:t>
            </a:r>
          </a:p>
          <a:p>
            <a:r>
              <a:rPr lang="el-GR" dirty="0"/>
              <a:t>Σπανακόπιτα</a:t>
            </a:r>
          </a:p>
          <a:p>
            <a:endParaRPr lang="el-GR" dirty="0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4"/>
          </p:nvPr>
        </p:nvSpPr>
        <p:spPr>
          <a:xfrm>
            <a:off x="4645025" y="1340768"/>
            <a:ext cx="4041775" cy="4896543"/>
          </a:xfrm>
        </p:spPr>
        <p:txBody>
          <a:bodyPr/>
          <a:lstStyle/>
          <a:p>
            <a:r>
              <a:rPr lang="el-GR" altLang="el-GR" dirty="0"/>
              <a:t>Γιαούρτια (ορισμένα είδη), γάλα</a:t>
            </a:r>
          </a:p>
          <a:p>
            <a:r>
              <a:rPr lang="el-GR" altLang="el-GR" dirty="0"/>
              <a:t>Τυρί </a:t>
            </a:r>
          </a:p>
          <a:p>
            <a:r>
              <a:rPr lang="el-GR" altLang="el-GR" dirty="0"/>
              <a:t>Τυρόπιτα</a:t>
            </a:r>
          </a:p>
          <a:p>
            <a:r>
              <a:rPr lang="el-GR" altLang="el-GR" dirty="0"/>
              <a:t>Φρούτα εποχής </a:t>
            </a:r>
          </a:p>
          <a:p>
            <a:r>
              <a:rPr lang="el-GR" altLang="el-GR" dirty="0"/>
              <a:t>Φυσικοί χυμοί</a:t>
            </a:r>
          </a:p>
          <a:p>
            <a:r>
              <a:rPr lang="el-GR" altLang="el-GR" dirty="0"/>
              <a:t>Ξηροί καρποί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9538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83D2C-B580-4621-BCE9-B23E6AA70868}" type="slidenum">
              <a:rPr lang="el-GR" altLang="el-GR"/>
              <a:pPr/>
              <a:t>1</a:t>
            </a:fld>
            <a:endParaRPr lang="el-GR" altLang="el-GR" dirty="0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Στόχος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dirty="0"/>
              <a:t>Να υπάρχει ποικιλία στην τροφή για </a:t>
            </a:r>
          </a:p>
          <a:p>
            <a:r>
              <a:rPr lang="el-GR" altLang="el-GR" dirty="0"/>
              <a:t>Εξασφάλιση  επαρκής πρόσληψης θρεπτικών συστατικών</a:t>
            </a:r>
          </a:p>
          <a:p>
            <a:r>
              <a:rPr lang="el-GR" altLang="el-GR" dirty="0"/>
              <a:t>Α</a:t>
            </a:r>
            <a:r>
              <a:rPr lang="el-GR" altLang="el-GR" dirty="0" smtClean="0"/>
              <a:t>ποφυγή </a:t>
            </a:r>
            <a:r>
              <a:rPr lang="el-GR" altLang="el-GR" dirty="0"/>
              <a:t>της παχυσαρκίας</a:t>
            </a:r>
          </a:p>
        </p:txBody>
      </p:sp>
    </p:spTree>
    <p:extLst>
      <p:ext uri="{BB962C8B-B14F-4D97-AF65-F5344CB8AC3E}">
        <p14:creationId xmlns:p14="http://schemas.microsoft.com/office/powerpoint/2010/main" val="122477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188E9-5A04-4A12-9063-CBA306846F7C}" type="slidenum">
              <a:rPr lang="el-GR" altLang="el-GR"/>
              <a:pPr/>
              <a:t>19</a:t>
            </a:fld>
            <a:endParaRPr lang="el-GR" altLang="el-GR" dirty="0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Προβλήματα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Κυλικείο </a:t>
            </a:r>
            <a:r>
              <a:rPr lang="el-GR" altLang="el-GR" dirty="0" smtClean="0"/>
              <a:t> φαίνεται ότι δεν αντεπεξέρχεται οικονομικά  προσφέρονται αποκλειστικά τις προβλεπόμενες τροφές, οπότε </a:t>
            </a:r>
            <a:r>
              <a:rPr lang="el-GR" altLang="el-GR" dirty="0" smtClean="0">
                <a:sym typeface="Wingdings" pitchFamily="2" charset="2"/>
              </a:rPr>
              <a:t> </a:t>
            </a:r>
            <a:r>
              <a:rPr lang="el-GR" altLang="el-GR" dirty="0" smtClean="0">
                <a:sym typeface="Monotype Sorts" pitchFamily="2" charset="2"/>
              </a:rPr>
              <a:t>παραβλέπει </a:t>
            </a:r>
            <a:r>
              <a:rPr lang="el-GR" altLang="el-GR" dirty="0">
                <a:sym typeface="Monotype Sorts" pitchFamily="2" charset="2"/>
              </a:rPr>
              <a:t>νόμο προσθέτοντας προϊόντα</a:t>
            </a:r>
            <a:endParaRPr lang="el-GR" altLang="el-GR" dirty="0"/>
          </a:p>
          <a:p>
            <a:r>
              <a:rPr lang="el-GR" altLang="el-GR" dirty="0"/>
              <a:t>Παιδιά καταναλώνουν ακατάλληλες τροφές </a:t>
            </a:r>
            <a:r>
              <a:rPr lang="el-GR" altLang="el-GR" dirty="0" smtClean="0"/>
              <a:t>απέξω </a:t>
            </a:r>
            <a:r>
              <a:rPr lang="el-GR" altLang="el-GR" dirty="0"/>
              <a:t>ή από το κυλικείο</a:t>
            </a:r>
          </a:p>
        </p:txBody>
      </p:sp>
    </p:spTree>
    <p:extLst>
      <p:ext uri="{BB962C8B-B14F-4D97-AF65-F5344CB8AC3E}">
        <p14:creationId xmlns:p14="http://schemas.microsoft.com/office/powerpoint/2010/main" val="348180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Προτεινόμενες λύσεις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dirty="0"/>
              <a:t>Πιο ελκυστική τροφή με προσθήκη πχ </a:t>
            </a:r>
            <a:r>
              <a:rPr lang="el-GR" altLang="el-GR" dirty="0" smtClean="0"/>
              <a:t>τυριού </a:t>
            </a:r>
            <a:r>
              <a:rPr lang="el-GR" altLang="el-GR" dirty="0" smtClean="0">
                <a:sym typeface="Wingdings" pitchFamily="2" charset="2"/>
              </a:rPr>
              <a:t></a:t>
            </a:r>
            <a:r>
              <a:rPr lang="el-GR" altLang="el-GR" dirty="0" smtClean="0"/>
              <a:t> </a:t>
            </a:r>
            <a:r>
              <a:rPr lang="el-GR" altLang="el-GR" dirty="0"/>
              <a:t>όχι πάντα σύμφωνες με Μεσογειακή διατροφή;!</a:t>
            </a:r>
          </a:p>
          <a:p>
            <a:r>
              <a:rPr lang="el-GR" altLang="el-GR" dirty="0"/>
              <a:t>Προμήθεια τροφών εκτός αυλής σχολείου </a:t>
            </a:r>
            <a:r>
              <a:rPr lang="el-GR" altLang="el-GR" dirty="0" smtClean="0">
                <a:sym typeface="Wingdings" pitchFamily="2" charset="2"/>
              </a:rPr>
              <a:t></a:t>
            </a:r>
            <a:r>
              <a:rPr lang="el-GR" altLang="el-GR" dirty="0" smtClean="0"/>
              <a:t> </a:t>
            </a:r>
            <a:r>
              <a:rPr lang="el-GR" altLang="el-GR" dirty="0"/>
              <a:t>αυστηρότερη επιτήρηση ! </a:t>
            </a:r>
            <a:r>
              <a:rPr lang="el-GR" altLang="el-GR" dirty="0" smtClean="0">
                <a:sym typeface="Wingdings" pitchFamily="2" charset="2"/>
              </a:rPr>
              <a:t></a:t>
            </a:r>
            <a:r>
              <a:rPr lang="el-GR" altLang="el-GR" dirty="0" smtClean="0">
                <a:sym typeface="Monotype Sorts" pitchFamily="2" charset="2"/>
              </a:rPr>
              <a:t> </a:t>
            </a:r>
            <a:r>
              <a:rPr lang="el-GR" altLang="el-GR" dirty="0">
                <a:sym typeface="Monotype Sorts" pitchFamily="2" charset="2"/>
              </a:rPr>
              <a:t>παράπονα από γύρο καταστήματα;</a:t>
            </a:r>
            <a:endParaRPr lang="el-GR" altLang="el-GR" dirty="0"/>
          </a:p>
          <a:p>
            <a:r>
              <a:rPr lang="el-GR" altLang="el-GR" dirty="0"/>
              <a:t>Έλεγχος ποιότητας </a:t>
            </a:r>
            <a:r>
              <a:rPr lang="el-GR" altLang="el-GR" dirty="0" smtClean="0">
                <a:sym typeface="Wingdings" pitchFamily="2" charset="2"/>
              </a:rPr>
              <a:t></a:t>
            </a:r>
            <a:r>
              <a:rPr lang="el-GR" altLang="el-GR" dirty="0" smtClean="0">
                <a:sym typeface="Monotype Sorts" pitchFamily="2" charset="2"/>
              </a:rPr>
              <a:t>ανάθεση </a:t>
            </a:r>
            <a:r>
              <a:rPr lang="el-GR" altLang="el-GR" dirty="0">
                <a:sym typeface="Monotype Sorts" pitchFamily="2" charset="2"/>
              </a:rPr>
              <a:t>παρασκευής σε εγκεκριμένους συνεταιρισμούς</a:t>
            </a:r>
          </a:p>
          <a:p>
            <a:r>
              <a:rPr lang="el-GR" altLang="el-GR" dirty="0">
                <a:sym typeface="Monotype Sorts" pitchFamily="2" charset="2"/>
              </a:rPr>
              <a:t>νομικές προδιαγραφές για ποιότητα/είδος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1A4E2-4F6C-44CA-A666-B688A87A43E3}" type="slidenum">
              <a:rPr lang="el-GR" altLang="el-GR"/>
              <a:pPr/>
              <a:t>20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58075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/>
              <a:t>Αναστασία Κανέλλου 2014. Αναστασία Κανέλλου. </a:t>
            </a:r>
            <a:r>
              <a:rPr lang="el-GR" sz="2000" dirty="0"/>
              <a:t>«Διατροφή γυναίκας, παιδιού. </a:t>
            </a:r>
            <a:r>
              <a:rPr lang="el-GR" sz="2000"/>
              <a:t>Ενότητα </a:t>
            </a:r>
            <a:r>
              <a:rPr lang="el-GR" sz="2000" smtClean="0"/>
              <a:t>18</a:t>
            </a:r>
            <a:r>
              <a:rPr lang="el-GR" sz="2000" smtClean="0"/>
              <a:t>: </a:t>
            </a:r>
            <a:r>
              <a:rPr lang="el-GR" sz="2000" dirty="0"/>
              <a:t>H διατροφή στην παιδική και εφηβική </a:t>
            </a:r>
            <a:r>
              <a:rPr lang="el-GR" sz="2000" dirty="0" smtClean="0"/>
              <a:t>ηλικία». Έκδοση: 1.0. Αθήνα 2014. Διαθέσιμο από τη δικτυακή 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και δοθεί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90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62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Προσχολική ηλικία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Μετά το 1ο έτος ακολουθεί το παιδί τις διατροφικές συνήθειες της οικογένειας</a:t>
            </a:r>
          </a:p>
          <a:p>
            <a:r>
              <a:rPr lang="el-GR" dirty="0" smtClean="0"/>
              <a:t>Μπουκάλι</a:t>
            </a:r>
            <a:r>
              <a:rPr lang="en-US" dirty="0" smtClean="0"/>
              <a:t> (</a:t>
            </a:r>
            <a:r>
              <a:rPr lang="el-GR" dirty="0" smtClean="0"/>
              <a:t>μπιμπερό)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l-GR" dirty="0" smtClean="0"/>
              <a:t> </a:t>
            </a:r>
            <a:r>
              <a:rPr lang="el-GR" dirty="0"/>
              <a:t>ποτήρι</a:t>
            </a:r>
          </a:p>
          <a:p>
            <a:r>
              <a:rPr lang="el-GR" dirty="0"/>
              <a:t>Χυλός </a:t>
            </a:r>
            <a:r>
              <a:rPr lang="el-GR" dirty="0" smtClean="0">
                <a:sym typeface="Wingdings" pitchFamily="2" charset="2"/>
              </a:rPr>
              <a:t></a:t>
            </a:r>
            <a:r>
              <a:rPr lang="el-GR" dirty="0" smtClean="0"/>
              <a:t> </a:t>
            </a:r>
            <a:r>
              <a:rPr lang="el-GR" dirty="0"/>
              <a:t>στερεή τροφή</a:t>
            </a:r>
          </a:p>
          <a:p>
            <a:r>
              <a:rPr lang="el-GR" dirty="0"/>
              <a:t>Σημαντικά τα προγραμματισμένα γεύματα: </a:t>
            </a:r>
          </a:p>
          <a:p>
            <a:pPr lvl="1"/>
            <a:r>
              <a:rPr lang="el-GR" dirty="0"/>
              <a:t>3 κύρια και </a:t>
            </a:r>
          </a:p>
          <a:p>
            <a:pPr lvl="1"/>
            <a:r>
              <a:rPr lang="el-GR" dirty="0"/>
              <a:t>2 ενδιάμεσα </a:t>
            </a:r>
            <a:r>
              <a:rPr lang="el-GR" dirty="0" smtClean="0"/>
              <a:t>(κολατσιό, απογευματινό)</a:t>
            </a:r>
            <a:endParaRPr lang="el-GR" dirty="0"/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67F6-7DA8-4AD1-B963-E247AACA27DF}" type="slidenum">
              <a:rPr lang="el-GR" altLang="el-GR"/>
              <a:pPr/>
              <a:t>2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97261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Συνιστώμενες τροφές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Αυξάνονται τα </a:t>
            </a:r>
          </a:p>
          <a:p>
            <a:pPr lvl="1"/>
            <a:r>
              <a:rPr lang="el-GR" dirty="0"/>
              <a:t>δημητριακά (και ολικής άλεσης), </a:t>
            </a:r>
          </a:p>
          <a:p>
            <a:pPr lvl="1"/>
            <a:r>
              <a:rPr lang="el-GR" dirty="0"/>
              <a:t>λαχανικά </a:t>
            </a:r>
          </a:p>
          <a:p>
            <a:pPr lvl="1"/>
            <a:r>
              <a:rPr lang="el-GR" dirty="0" smtClean="0"/>
              <a:t>φρούτα</a:t>
            </a:r>
          </a:p>
          <a:p>
            <a:pPr marL="360362" lvl="1" indent="0">
              <a:buNone/>
            </a:pPr>
            <a:r>
              <a:rPr lang="el-GR" altLang="el-GR" dirty="0" smtClean="0">
                <a:sym typeface="Wingdings" pitchFamily="2" charset="2"/>
              </a:rPr>
              <a:t></a:t>
            </a:r>
            <a:r>
              <a:rPr lang="el-GR" dirty="0" smtClean="0"/>
              <a:t>βιταμίνες</a:t>
            </a:r>
            <a:r>
              <a:rPr lang="el-GR" dirty="0"/>
              <a:t>, μέταλλα, διαιτητικές ίνες</a:t>
            </a:r>
          </a:p>
          <a:p>
            <a:r>
              <a:rPr lang="el-GR" dirty="0"/>
              <a:t>Κρέας, αυγά, γαλακτοκομικά </a:t>
            </a:r>
            <a:r>
              <a:rPr lang="el-GR" dirty="0" smtClean="0">
                <a:sym typeface="Wingdings" pitchFamily="2" charset="2"/>
              </a:rPr>
              <a:t></a:t>
            </a:r>
            <a:r>
              <a:rPr lang="el-GR" dirty="0" smtClean="0"/>
              <a:t>σίδηρος</a:t>
            </a:r>
            <a:r>
              <a:rPr lang="el-GR" dirty="0"/>
              <a:t>, πρωτεΐνες</a:t>
            </a:r>
          </a:p>
          <a:p>
            <a:r>
              <a:rPr lang="el-GR" dirty="0"/>
              <a:t>500 ml γάλα επαρκούν </a:t>
            </a:r>
            <a:r>
              <a:rPr lang="el-GR" dirty="0" smtClean="0">
                <a:sym typeface="Wingdings" pitchFamily="2" charset="2"/>
              </a:rPr>
              <a:t></a:t>
            </a:r>
            <a:r>
              <a:rPr lang="el-GR" dirty="0" smtClean="0"/>
              <a:t> </a:t>
            </a:r>
            <a:r>
              <a:rPr lang="el-GR" dirty="0"/>
              <a:t>ασβέστιο, </a:t>
            </a:r>
            <a:r>
              <a:rPr lang="el-GR" dirty="0" smtClean="0"/>
              <a:t>περισσότερο </a:t>
            </a:r>
            <a:r>
              <a:rPr lang="el-GR" dirty="0"/>
              <a:t>ίσως προκαλεί </a:t>
            </a:r>
            <a:r>
              <a:rPr lang="el-GR" dirty="0" smtClean="0"/>
              <a:t>αναιμία </a:t>
            </a:r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7040B-C79B-49D2-8112-0B5CCD4F7BC8}" type="slidenum">
              <a:rPr lang="el-GR" altLang="el-GR"/>
              <a:pPr/>
              <a:t>3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23644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Συστάσεις πρόσληψης νερού</a:t>
            </a:r>
            <a:endParaRPr lang="el-GR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8007420"/>
              </p:ext>
            </p:extLst>
          </p:nvPr>
        </p:nvGraphicFramePr>
        <p:xfrm>
          <a:off x="457200" y="1341438"/>
          <a:ext cx="82296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800" dirty="0" smtClean="0"/>
                        <a:t>Παιδιά (ηλικία σε έτη)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ml/kg </a:t>
                      </a:r>
                      <a:r>
                        <a:rPr lang="el-GR" sz="2800" dirty="0" smtClean="0"/>
                        <a:t>βάρους / ημέρα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800" dirty="0" smtClean="0"/>
                        <a:t>1-3 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115-125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4-6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100-110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7-9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90-100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10-12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70-85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13-14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50-60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έφηβοι</a:t>
                      </a:r>
                    </a:p>
                  </a:txBody>
                  <a:tcPr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l-GR" sz="28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15-18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 smtClean="0"/>
                        <a:t>40-50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3096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FAF5-6BAA-4A85-B6F9-524FE4C8F6BB}" type="slidenum">
              <a:rPr lang="el-GR" altLang="el-GR"/>
              <a:pPr/>
              <a:t>5</a:t>
            </a:fld>
            <a:endParaRPr lang="el-GR" altLang="el-GR" dirty="0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Σχολική ηλικία και εφηβεία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Ανάγκες σε νερό και θρεπτικά συστατικά εξαρτώνται από φυσική δραστηριότητα (για όλα τα παιδιά)</a:t>
            </a:r>
          </a:p>
          <a:p>
            <a:pPr>
              <a:lnSpc>
                <a:spcPct val="90000"/>
              </a:lnSpc>
            </a:pPr>
            <a:r>
              <a:rPr lang="el-GR" altLang="el-GR" sz="2800" dirty="0">
                <a:sym typeface="Monotype Sorts" pitchFamily="2" charset="2"/>
              </a:rPr>
              <a:t>Νερό (3</a:t>
            </a:r>
            <a:r>
              <a:rPr lang="en-US" altLang="el-GR" sz="2800" dirty="0">
                <a:sym typeface="Monotype Sorts" pitchFamily="2" charset="2"/>
              </a:rPr>
              <a:t>x</a:t>
            </a:r>
            <a:r>
              <a:rPr lang="el-GR" altLang="el-GR" sz="2800" dirty="0">
                <a:sym typeface="Monotype Sorts" pitchFamily="2" charset="2"/>
              </a:rPr>
              <a:t> περισσότερο από ενήλικες</a:t>
            </a:r>
            <a:r>
              <a:rPr lang="en-US" altLang="el-GR" sz="2800" dirty="0">
                <a:sym typeface="Monotype Sorts" pitchFamily="2" charset="2"/>
              </a:rPr>
              <a:t>) </a:t>
            </a:r>
            <a:r>
              <a:rPr lang="el-GR" altLang="el-GR" sz="2800" dirty="0">
                <a:sym typeface="Monotype Sorts" pitchFamily="2" charset="2"/>
              </a:rPr>
              <a:t>ή χυμοί </a:t>
            </a:r>
            <a:r>
              <a:rPr lang="el-GR" altLang="el-GR" sz="2800" dirty="0" smtClean="0">
                <a:sym typeface="Monotype Sorts" pitchFamily="2" charset="2"/>
              </a:rPr>
              <a:t>φρεσκοστυμμένοι, </a:t>
            </a:r>
            <a:r>
              <a:rPr lang="el-GR" altLang="el-GR" sz="2800" dirty="0" smtClean="0">
                <a:sym typeface="Monotype Sorts" pitchFamily="2" charset="2"/>
              </a:rPr>
              <a:t>όχι τυποποιημένοι, ούτε  </a:t>
            </a:r>
            <a:r>
              <a:rPr lang="el-GR" altLang="el-GR" sz="2800" dirty="0">
                <a:sym typeface="Monotype Sorts" pitchFamily="2" charset="2"/>
              </a:rPr>
              <a:t>αναψυκτικά</a:t>
            </a:r>
            <a:endParaRPr lang="el-GR" altLang="el-GR" sz="2800" dirty="0"/>
          </a:p>
          <a:p>
            <a:pPr>
              <a:lnSpc>
                <a:spcPct val="90000"/>
              </a:lnSpc>
            </a:pPr>
            <a:r>
              <a:rPr lang="el-GR" altLang="el-GR" sz="2800" dirty="0"/>
              <a:t>Ποικιλία στην τροφή καλύπτει τις ανάγκες σε θρεπτικά συστατικά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Συστάσεις για παιδιά: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Πρωτεΐνες </a:t>
            </a:r>
            <a:r>
              <a:rPr lang="el-GR" altLang="el-GR" dirty="0" smtClean="0"/>
              <a:t>	10-15</a:t>
            </a:r>
            <a:r>
              <a:rPr lang="el-GR" altLang="el-GR" dirty="0"/>
              <a:t>% (</a:t>
            </a:r>
            <a:r>
              <a:rPr lang="el-GR" altLang="el-GR" dirty="0" smtClean="0"/>
              <a:t>50 ζωικές+50 φυτικές)</a:t>
            </a:r>
            <a:endParaRPr lang="el-GR" altLang="el-GR" dirty="0"/>
          </a:p>
          <a:p>
            <a:pPr lvl="1">
              <a:lnSpc>
                <a:spcPct val="90000"/>
              </a:lnSpc>
            </a:pPr>
            <a:r>
              <a:rPr lang="el-GR" altLang="el-GR" dirty="0"/>
              <a:t>Λιπίδια		30-40%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Υδατάνθρακες 	50-55%</a:t>
            </a:r>
          </a:p>
        </p:txBody>
      </p:sp>
    </p:spTree>
    <p:extLst>
      <p:ext uri="{BB962C8B-B14F-4D97-AF65-F5344CB8AC3E}">
        <p14:creationId xmlns:p14="http://schemas.microsoft.com/office/powerpoint/2010/main" val="188160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Ποιότητα συστατικών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/>
              <a:t>Πρωτεΐνες </a:t>
            </a:r>
          </a:p>
          <a:p>
            <a:pPr lvl="1"/>
            <a:r>
              <a:rPr lang="el-GR" dirty="0"/>
              <a:t>φυτικής </a:t>
            </a:r>
            <a:r>
              <a:rPr lang="el-GR" dirty="0" smtClean="0"/>
              <a:t>προέλευσης 50</a:t>
            </a:r>
            <a:r>
              <a:rPr lang="el-GR" dirty="0"/>
              <a:t>% και </a:t>
            </a:r>
          </a:p>
          <a:p>
            <a:pPr lvl="1"/>
            <a:r>
              <a:rPr lang="el-GR" dirty="0"/>
              <a:t>ζωικής προέλευσης 50%</a:t>
            </a:r>
          </a:p>
          <a:p>
            <a:r>
              <a:rPr lang="el-GR" dirty="0"/>
              <a:t>Λιπίδια</a:t>
            </a:r>
          </a:p>
          <a:p>
            <a:pPr lvl="1"/>
            <a:r>
              <a:rPr lang="el-GR" dirty="0"/>
              <a:t>Γαλακτοκομικά με πλήρη λιπαρά εκτός από τα υπέρβαρα παιδιά</a:t>
            </a:r>
          </a:p>
          <a:p>
            <a:pPr lvl="1"/>
            <a:r>
              <a:rPr lang="el-GR" dirty="0"/>
              <a:t>Αποφυγή κορεσμένων </a:t>
            </a:r>
            <a:r>
              <a:rPr lang="el-GR" dirty="0" smtClean="0"/>
              <a:t>λιπαρών οξέων κρέατος </a:t>
            </a:r>
            <a:r>
              <a:rPr lang="el-GR" dirty="0"/>
              <a:t>από </a:t>
            </a:r>
            <a:r>
              <a:rPr lang="el-GR" dirty="0" smtClean="0"/>
              <a:t>τώρα!</a:t>
            </a:r>
          </a:p>
          <a:p>
            <a:pPr lvl="1"/>
            <a:r>
              <a:rPr lang="el-GR" dirty="0" smtClean="0"/>
              <a:t>Προσοχή στα </a:t>
            </a:r>
            <a:r>
              <a:rPr lang="en-US" dirty="0" smtClean="0"/>
              <a:t>Trans = </a:t>
            </a:r>
            <a:r>
              <a:rPr lang="el-GR" dirty="0" smtClean="0"/>
              <a:t>υδρογονωμένα λίπη </a:t>
            </a:r>
            <a:endParaRPr lang="el-GR" dirty="0"/>
          </a:p>
          <a:p>
            <a:r>
              <a:rPr lang="el-GR" dirty="0"/>
              <a:t>Υδατάνθρακες: </a:t>
            </a:r>
          </a:p>
          <a:p>
            <a:pPr lvl="1"/>
            <a:r>
              <a:rPr lang="el-GR" dirty="0"/>
              <a:t>γλυκά και αναψυκτικά με ζάχαρη μειώνουν την όρεξη και αντικαθιστούν άλλα γεύματα, προκαλούν τερηδόνα και παχυσαρκία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5FC03-6401-4A3C-B697-963D8353C2EF}" type="slidenum">
              <a:rPr lang="el-GR" altLang="el-GR"/>
              <a:pPr/>
              <a:t>6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91261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C0B93-C84F-4CA2-B7A5-9C6271B74EE1}" type="slidenum">
              <a:rPr lang="el-GR" altLang="el-GR"/>
              <a:pPr/>
              <a:t>7</a:t>
            </a:fld>
            <a:endParaRPr lang="el-GR" altLang="el-GR" dirty="0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Συνοπτικές </a:t>
            </a:r>
            <a:r>
              <a:rPr lang="el-GR" altLang="el-GR" dirty="0" smtClean="0"/>
              <a:t>συμβουλές </a:t>
            </a:r>
            <a:r>
              <a:rPr lang="el-GR" altLang="el-GR" sz="3200" b="0" dirty="0" smtClean="0"/>
              <a:t>1/2</a:t>
            </a:r>
            <a:endParaRPr lang="el-GR" altLang="el-GR" sz="3200" b="0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dirty="0"/>
              <a:t>Κατανεμημένη πρόσληψη ενέργειας</a:t>
            </a:r>
          </a:p>
          <a:p>
            <a:r>
              <a:rPr lang="el-GR" altLang="el-GR" dirty="0"/>
              <a:t>Να μην παραλείπεται το </a:t>
            </a:r>
            <a:r>
              <a:rPr lang="el-GR" altLang="el-GR" dirty="0" smtClean="0"/>
              <a:t>κολατσιό, απογευματινό</a:t>
            </a:r>
            <a:endParaRPr lang="el-GR" altLang="el-GR" dirty="0"/>
          </a:p>
          <a:p>
            <a:r>
              <a:rPr lang="el-GR" altLang="el-GR" dirty="0"/>
              <a:t>Επαρκή πρωτεΐνη </a:t>
            </a:r>
            <a:r>
              <a:rPr lang="el-GR" altLang="el-GR" dirty="0" smtClean="0"/>
              <a:t>υψηλής </a:t>
            </a:r>
            <a:r>
              <a:rPr lang="el-GR" altLang="el-GR" dirty="0"/>
              <a:t>βιολογικής αξίας</a:t>
            </a:r>
          </a:p>
          <a:p>
            <a:r>
              <a:rPr lang="el-GR" altLang="el-GR" dirty="0"/>
              <a:t>Προτεραιότητα σε </a:t>
            </a:r>
            <a:r>
              <a:rPr lang="el-GR" altLang="el-GR" dirty="0" smtClean="0"/>
              <a:t>ελαιόλαδο από τα φυτικά έλαια</a:t>
            </a:r>
            <a:endParaRPr lang="el-GR" altLang="el-GR" dirty="0"/>
          </a:p>
          <a:p>
            <a:r>
              <a:rPr lang="el-GR" altLang="el-GR" dirty="0"/>
              <a:t>Προτίμηση στα προϊόντα ολικής άλεσης</a:t>
            </a:r>
          </a:p>
          <a:p>
            <a:r>
              <a:rPr lang="el-GR" altLang="el-GR" dirty="0"/>
              <a:t>Αποφυγή ανθρακούχων </a:t>
            </a:r>
            <a:r>
              <a:rPr lang="el-GR" altLang="el-GR" dirty="0" smtClean="0"/>
              <a:t>αναψυκτικών και τυποποιημένων χυμών</a:t>
            </a:r>
          </a:p>
          <a:p>
            <a:r>
              <a:rPr lang="el-GR" altLang="el-GR" dirty="0" smtClean="0"/>
              <a:t>Αποφυγή γλυκών και έτοιμων </a:t>
            </a:r>
            <a:r>
              <a:rPr lang="en-US" altLang="el-GR" dirty="0" smtClean="0"/>
              <a:t>snack </a:t>
            </a:r>
            <a:endParaRPr lang="el-GR" altLang="el-GR" dirty="0" smtClean="0"/>
          </a:p>
          <a:p>
            <a:r>
              <a:rPr lang="el-GR" altLang="el-GR" dirty="0" smtClean="0"/>
              <a:t>Ναι στους ξηρούς καρπούς (με προσοχή για τον κίνδυνο πνιγμού στις μικρές ηλικίες)</a:t>
            </a:r>
            <a:endParaRPr lang="el-GR" altLang="el-GR" dirty="0"/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38409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A3417-0A27-49C9-A6FA-20D526C767BD}" type="slidenum">
              <a:rPr lang="el-GR" altLang="el-GR"/>
              <a:pPr/>
              <a:t>8</a:t>
            </a:fld>
            <a:endParaRPr lang="el-GR" altLang="el-GR" dirty="0"/>
          </a:p>
        </p:txBody>
      </p:sp>
      <p:sp>
        <p:nvSpPr>
          <p:cNvPr id="6144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Συνοπτικές συμβουλές </a:t>
            </a:r>
            <a:r>
              <a:rPr lang="el-GR" altLang="el-GR" sz="3200" b="0" dirty="0" smtClean="0"/>
              <a:t>2/2</a:t>
            </a:r>
            <a:endParaRPr lang="el-GR" altLang="el-GR" sz="3200" dirty="0"/>
          </a:p>
        </p:txBody>
      </p:sp>
      <p:sp>
        <p:nvSpPr>
          <p:cNvPr id="6144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 smtClean="0"/>
              <a:t>Μείωση </a:t>
            </a:r>
            <a:r>
              <a:rPr lang="el-GR" altLang="el-GR" dirty="0"/>
              <a:t>προσθήκης </a:t>
            </a:r>
            <a:r>
              <a:rPr lang="el-GR" altLang="el-GR" dirty="0" smtClean="0"/>
              <a:t>αλατιού, </a:t>
            </a:r>
            <a:r>
              <a:rPr lang="el-GR" altLang="el-GR" dirty="0"/>
              <a:t>προσθήκη γεύσης με μυρωδικά και μπαχαρικά και κατάλληλο τρόπο μαγειρέματος </a:t>
            </a:r>
          </a:p>
          <a:p>
            <a:r>
              <a:rPr lang="el-GR" altLang="el-GR" dirty="0"/>
              <a:t>Προτίμηση στην φρέσκια ποιοτική τροφής και επιλογής κατάλληλου τρόπου παρασκευής της</a:t>
            </a:r>
          </a:p>
        </p:txBody>
      </p:sp>
    </p:spTree>
    <p:extLst>
      <p:ext uri="{BB962C8B-B14F-4D97-AF65-F5344CB8AC3E}">
        <p14:creationId xmlns:p14="http://schemas.microsoft.com/office/powerpoint/2010/main" val="197165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Προσαρμοσμένο 2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397</TotalTime>
  <Words>1340</Words>
  <Application>Microsoft Office PowerPoint</Application>
  <PresentationFormat>Προβολή στην οθόνη (4:3)</PresentationFormat>
  <Paragraphs>218</Paragraphs>
  <Slides>28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28</vt:i4>
      </vt:variant>
    </vt:vector>
  </HeadingPairs>
  <TitlesOfParts>
    <vt:vector size="36" baseType="lpstr">
      <vt:lpstr>Arial</vt:lpstr>
      <vt:lpstr>Calibri</vt:lpstr>
      <vt:lpstr>Courier New</vt:lpstr>
      <vt:lpstr>Monotype Sorts</vt:lpstr>
      <vt:lpstr>Times New Roman</vt:lpstr>
      <vt:lpstr>Wingdings</vt:lpstr>
      <vt:lpstr>template</vt:lpstr>
      <vt:lpstr>OC_template_updated</vt:lpstr>
      <vt:lpstr>Διατροφή γυναίκας, παιδιού</vt:lpstr>
      <vt:lpstr>Στόχος</vt:lpstr>
      <vt:lpstr>Προσχολική ηλικία</vt:lpstr>
      <vt:lpstr>Συνιστώμενες τροφές</vt:lpstr>
      <vt:lpstr>Συστάσεις πρόσληψης νερού</vt:lpstr>
      <vt:lpstr>Σχολική ηλικία και εφηβεία</vt:lpstr>
      <vt:lpstr>Ποιότητα συστατικών</vt:lpstr>
      <vt:lpstr>Συνοπτικές συμβουλές 1/2</vt:lpstr>
      <vt:lpstr>Συνοπτικές συμβουλές 2/2</vt:lpstr>
      <vt:lpstr>Προβλήματα</vt:lpstr>
      <vt:lpstr>Ο ρόλος των γονέων/σχολείου</vt:lpstr>
      <vt:lpstr>Τωρινή κατάσταση</vt:lpstr>
      <vt:lpstr>Ρόλος της γυναίκας</vt:lpstr>
      <vt:lpstr>Συμπεριφορά γονέων</vt:lpstr>
      <vt:lpstr>Εξωτερική εμφάνιση - έφηβοι</vt:lpstr>
      <vt:lpstr>Μικτή τροφή</vt:lpstr>
      <vt:lpstr>Κολατσιό - σχολικό κυλικείο </vt:lpstr>
      <vt:lpstr>Προτάσεις κολατσιού</vt:lpstr>
      <vt:lpstr>Κατάλογος ειδών που επιτρέπεται να διαθέτουν τα σχολικά κυλικεία</vt:lpstr>
      <vt:lpstr>Προβλήματα</vt:lpstr>
      <vt:lpstr>Προτεινόμενες λύσεις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Συστήματα Κρατήσεων στον Τουρισμό</dc:title>
  <dc:creator>opencourses@teiath.gr</dc:creator>
  <cp:lastModifiedBy>Natassa Karap</cp:lastModifiedBy>
  <cp:revision>91</cp:revision>
  <dcterms:created xsi:type="dcterms:W3CDTF">2015-07-21T13:01:13Z</dcterms:created>
  <dcterms:modified xsi:type="dcterms:W3CDTF">2015-10-04T16:47:47Z</dcterms:modified>
</cp:coreProperties>
</file>