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22"/>
  </p:notesMasterIdLst>
  <p:handoutMasterIdLst>
    <p:handoutMasterId r:id="rId23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57" r:id="rId15"/>
    <p:sldId id="262" r:id="rId16"/>
    <p:sldId id="264" r:id="rId17"/>
    <p:sldId id="278" r:id="rId18"/>
    <p:sldId id="279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03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1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7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8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30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3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2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4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4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4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8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1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7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5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5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3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0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7B830-0FCF-4644-BA20-1BA8E3D0AB6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57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3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5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6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4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2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6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4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ricson_Type_II_Conjunctivitis.JPG" TargetMode="External"/><Relationship Id="rId13" Type="http://schemas.openxmlformats.org/officeDocument/2006/relationships/hyperlink" Target="http://creativecommons.org/licenses/by/3.0/deed.en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12" Type="http://schemas.openxmlformats.org/officeDocument/2006/relationships/hyperlink" Target="http://commons.wikimedia.org/wiki/File:Pterygium_Slitlamp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creativecommons.org/licenses/by-nc-sa/2.0/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://www.flickr.com/photos/ambistudies/with/4150931049/#photo_4150931049" TargetMode="External"/><Relationship Id="rId10" Type="http://schemas.openxmlformats.org/officeDocument/2006/relationships/hyperlink" Target="http://www.eyecarelist.com/entropion/" TargetMode="External"/><Relationship Id="rId4" Type="http://schemas.openxmlformats.org/officeDocument/2006/relationships/hyperlink" Target="http://www.flickr.com/photos/ambistudies/4150931049/" TargetMode="Externa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creativecommons.org/licenses/by-sa/2.5/deed.en" TargetMode="External"/><Relationship Id="rId5" Type="http://schemas.openxmlformats.org/officeDocument/2006/relationships/hyperlink" Target="http://commons.wikimedia.org/wiki/User:84user" TargetMode="External"/><Relationship Id="rId4" Type="http://schemas.openxmlformats.org/officeDocument/2006/relationships/hyperlink" Target="http://commons.wikimedia.org/wiki/File:Spectre_visible_light_el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HHahn" TargetMode="External"/><Relationship Id="rId4" Type="http://schemas.openxmlformats.org/officeDocument/2006/relationships/hyperlink" Target="http://commons.wikimedia.org/wiki/File:LuminosityCurve1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knmi.nl/index_en.html" TargetMode="External"/><Relationship Id="rId4" Type="http://schemas.openxmlformats.org/officeDocument/2006/relationships/hyperlink" Target="http://www.knmi.nl/klimatologie/monthly_overview_world_weather/index.cgi?var=o3nh_knmi&amp;mon1=mar&amp;year1=2011&amp;anomalie=ja&amp;kort=nee&amp;expert=nee&amp;type=kaartwerel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Jakov" TargetMode="External"/><Relationship Id="rId4" Type="http://schemas.openxmlformats.org/officeDocument/2006/relationships/hyperlink" Target="http://commons.wikimedia.org/wiki/File:Eye_scheme_mulitlingual.sv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Ιστορία και Οπτική του Γυαλιού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79104" y="2636912"/>
            <a:ext cx="7776864" cy="198864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Το </a:t>
            </a:r>
            <a:r>
              <a:rPr lang="el-GR" sz="2800" dirty="0" smtClean="0"/>
              <a:t>ορατό φως </a:t>
            </a:r>
            <a:r>
              <a:rPr lang="el-GR" sz="2800" dirty="0"/>
              <a:t>κ</a:t>
            </a:r>
            <a:r>
              <a:rPr lang="el-GR" sz="2800" dirty="0" smtClean="0"/>
              <a:t>αι οι ακτινοβολίες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>
                <a:cs typeface="Arial" charset="0"/>
              </a:rPr>
              <a:t>Αριστείδης </a:t>
            </a:r>
            <a:r>
              <a:rPr lang="el-GR" sz="2400" dirty="0" err="1">
                <a:cs typeface="Arial" charset="0"/>
              </a:rPr>
              <a:t>Χανδρινός</a:t>
            </a:r>
            <a:r>
              <a:rPr lang="el-GR" sz="2400" dirty="0">
                <a:cs typeface="Arial" charset="0"/>
              </a:rPr>
              <a:t>, </a:t>
            </a:r>
            <a:r>
              <a:rPr lang="en-GB" sz="2400" dirty="0">
                <a:cs typeface="Arial" charset="0"/>
              </a:rPr>
              <a:t>D</a:t>
            </a:r>
            <a:r>
              <a:rPr lang="el-GR" sz="2400" dirty="0"/>
              <a:t>.</a:t>
            </a:r>
            <a:r>
              <a:rPr lang="en-GB" sz="2400" dirty="0">
                <a:cs typeface="Arial" charset="0"/>
              </a:rPr>
              <a:t>O</a:t>
            </a:r>
            <a:r>
              <a:rPr lang="el-GR" sz="2400" dirty="0"/>
              <a:t>.</a:t>
            </a:r>
            <a:r>
              <a:rPr lang="en-GB" sz="2400" dirty="0">
                <a:cs typeface="Arial" charset="0"/>
              </a:rPr>
              <a:t>, MPhil,</a:t>
            </a:r>
            <a:endParaRPr lang="el-GR" sz="2400" dirty="0"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l-GR" sz="2400" dirty="0">
                <a:cs typeface="Arial" charset="0"/>
              </a:rPr>
              <a:t>Επίκουρος Καθηγητής ΤΕΙ Αθήνας</a:t>
            </a:r>
          </a:p>
          <a:p>
            <a:pPr>
              <a:spcBef>
                <a:spcPts val="0"/>
              </a:spcBef>
            </a:pPr>
            <a:endParaRPr lang="el-GR" sz="900" dirty="0"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l-GR" sz="2400" dirty="0"/>
              <a:t>Τμήμα</a:t>
            </a:r>
            <a:r>
              <a:rPr lang="en-US" sz="2400" dirty="0"/>
              <a:t> </a:t>
            </a:r>
            <a:r>
              <a:rPr lang="el-GR" sz="2400" dirty="0"/>
              <a:t>Οπτικής και </a:t>
            </a:r>
            <a:r>
              <a:rPr lang="el-GR" sz="2400" dirty="0" err="1"/>
              <a:t>Οπτομετρίας</a:t>
            </a:r>
            <a:r>
              <a:rPr lang="el-GR" sz="2400" dirty="0"/>
              <a:t>,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Μέλος  της Ευρωπαϊκής Ακαδημίας </a:t>
            </a:r>
            <a:r>
              <a:rPr lang="el-GR" sz="2400" dirty="0" err="1"/>
              <a:t>Οπτομετρίας</a:t>
            </a:r>
            <a:r>
              <a:rPr lang="el-GR" sz="2400" dirty="0"/>
              <a:t> και Οπτικής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677322"/>
              </p:ext>
            </p:extLst>
          </p:nvPr>
        </p:nvGraphicFramePr>
        <p:xfrm>
          <a:off x="4198454" y="4530131"/>
          <a:ext cx="738163" cy="466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Εικόνα bitmap" r:id="rId8" imgW="1267002" imgH="800212" progId="PBrush">
                  <p:embed/>
                </p:oleObj>
              </mc:Choice>
              <mc:Fallback>
                <p:oleObj name="Εικόνα bitmap" r:id="rId8" imgW="1267002" imgH="80021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454" y="4530131"/>
                        <a:ext cx="738163" cy="466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el-GR" dirty="0" smtClean="0">
                <a:solidFill>
                  <a:srgbClr val="333399"/>
                </a:solidFill>
              </a:rPr>
              <a:t>Βλάβες που προκαλεί η ηλιακή ακτινοβολία</a:t>
            </a:r>
            <a:r>
              <a:rPr lang="el-GR" sz="4400" dirty="0" smtClean="0">
                <a:solidFill>
                  <a:srgbClr val="333399"/>
                </a:solidFill>
              </a:rPr>
              <a:t> </a:t>
            </a:r>
            <a:r>
              <a:rPr lang="el-GR" sz="3200" b="0" dirty="0" smtClean="0">
                <a:solidFill>
                  <a:srgbClr val="333399"/>
                </a:solidFill>
              </a:rPr>
              <a:t>(2 από 2)</a:t>
            </a:r>
            <a:endParaRPr lang="el-GR" sz="320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400" b="1" dirty="0" smtClean="0">
              <a:solidFill>
                <a:srgbClr val="333399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b="1" dirty="0" smtClean="0">
                <a:solidFill>
                  <a:srgbClr val="333399"/>
                </a:solidFill>
              </a:rPr>
              <a:t>Υπερκεράτωση </a:t>
            </a:r>
            <a:r>
              <a:rPr lang="el-GR" sz="2400" b="1" dirty="0">
                <a:solidFill>
                  <a:srgbClr val="333399"/>
                </a:solidFill>
              </a:rPr>
              <a:t>και υπερπλασία του </a:t>
            </a:r>
            <a:r>
              <a:rPr lang="el-GR" sz="2400" b="1" dirty="0" smtClean="0">
                <a:solidFill>
                  <a:srgbClr val="333399"/>
                </a:solidFill>
              </a:rPr>
              <a:t>επιπεφυκότα</a:t>
            </a:r>
            <a:r>
              <a:rPr lang="el-GR" sz="2400" dirty="0" smtClean="0"/>
              <a:t>, </a:t>
            </a:r>
            <a:r>
              <a:rPr lang="el-GR" sz="2400" dirty="0"/>
              <a:t>που κάτω από ορισμένες συνθήκες είναι δυνατόν να μεταπέσει σε καρκίνωμα.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333399"/>
                </a:solidFill>
              </a:rPr>
              <a:t>Βλάβες στον φακό </a:t>
            </a:r>
            <a:r>
              <a:rPr lang="el-GR" sz="2400" dirty="0"/>
              <a:t>- Οι υπεριώδεις ακτίνες είναι δυνατόν να προκαλέσουν καταρράκτη.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333399"/>
                </a:solidFill>
              </a:rPr>
              <a:t>Βλάβες στον αμφιβληστροειδή</a:t>
            </a:r>
            <a:r>
              <a:rPr lang="el-GR" sz="2400" dirty="0"/>
              <a:t>– ειδικά μετά από εγχείρηση για καταρράκτη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7747" y="38600"/>
            <a:ext cx="8229600" cy="9072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Το ορατό φως και οι </a:t>
            </a:r>
            <a:r>
              <a:rPr lang="el-GR" dirty="0" smtClean="0">
                <a:solidFill>
                  <a:srgbClr val="333399"/>
                </a:solidFill>
              </a:rPr>
              <a:t>ακτινοβολίες</a:t>
            </a:r>
            <a:br>
              <a:rPr lang="el-GR" dirty="0" smtClean="0">
                <a:solidFill>
                  <a:srgbClr val="333399"/>
                </a:solidFill>
              </a:rPr>
            </a:br>
            <a:r>
              <a:rPr lang="el-GR" sz="3200" b="0" dirty="0" smtClean="0">
                <a:solidFill>
                  <a:srgbClr val="333399"/>
                </a:solidFill>
              </a:rPr>
              <a:t>(4 από 4)</a:t>
            </a:r>
            <a:endParaRPr lang="el-GR" sz="3200" b="0" dirty="0">
              <a:solidFill>
                <a:srgbClr val="333399"/>
              </a:solidFill>
            </a:endParaRPr>
          </a:p>
        </p:txBody>
      </p:sp>
      <p:pic>
        <p:nvPicPr>
          <p:cNvPr id="20483" name="Picture 3" title="Φωτο-κερατίτιδα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54" y="1077721"/>
            <a:ext cx="2411106" cy="1663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94528" y="2792616"/>
            <a:ext cx="2103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prstClr val="black"/>
                </a:solidFill>
                <a:latin typeface="Calibri"/>
              </a:rPr>
              <a:t> Φωτο-κερατίτιδα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5100" y="3153365"/>
            <a:ext cx="3401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SYPHILITIC KERATITIS : resolution leaves opacities &amp; ghost vessels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ambioct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CC BY-NC-SA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6369" y="2792616"/>
            <a:ext cx="567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prstClr val="black"/>
                </a:solidFill>
                <a:latin typeface="Calibri"/>
              </a:rPr>
              <a:t>και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482" name="Picture 2" title="Φωτο-επιπεφυκίτιδα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64" y="1064513"/>
            <a:ext cx="2490994" cy="165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187630" y="2792616"/>
            <a:ext cx="25779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Φωτο-επιπεφυκίτιδα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3897" y="3174329"/>
            <a:ext cx="327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8"/>
              </a:rPr>
              <a:t>Ericson Type II Conjunctivitis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Rbmorley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algn="ctr"/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20484" name="Picture 4" title="Εντρόπιον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22" y="3876878"/>
            <a:ext cx="2515905" cy="1622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6555" y="5550334"/>
            <a:ext cx="1308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prstClr val="black"/>
                </a:solidFill>
                <a:latin typeface="Calibri"/>
              </a:rPr>
              <a:t>Εντρόπιον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7057" y="5860669"/>
            <a:ext cx="3599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“Eye Care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List, Trusted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Eye Care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Advices blog, post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Paritosh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Joshi,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0"/>
              </a:rPr>
              <a:t>eyecarelist.com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3186" y="5550334"/>
            <a:ext cx="567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prstClr val="black"/>
                </a:solidFill>
                <a:latin typeface="Calibri"/>
              </a:rPr>
              <a:t>και 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485" name="Picture 5" title="Πτερύγιον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47" y="3876878"/>
            <a:ext cx="2435204" cy="1622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263378" y="5550334"/>
            <a:ext cx="26037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Πτερύγιον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93897" y="5860669"/>
            <a:ext cx="327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2"/>
              </a:rPr>
              <a:t>Pterygium </a:t>
            </a: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2"/>
              </a:rPr>
              <a:t>Slitlamp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Jmvaras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José Miguel </a:t>
            </a: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Varas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MD,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3"/>
              </a:rPr>
              <a:t>CC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3"/>
              </a:rPr>
              <a:t>BY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3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Συνέχεια στην </a:t>
            </a:r>
            <a:r>
              <a:rPr lang="el-GR" smtClean="0"/>
              <a:t>επόμενη ενότητα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Αριστείδης </a:t>
            </a:r>
            <a:r>
              <a:rPr lang="el-GR" sz="2000" dirty="0" err="1" smtClean="0"/>
              <a:t>Χανδρινός</a:t>
            </a:r>
            <a:r>
              <a:rPr lang="el-GR" sz="2000" dirty="0" smtClean="0"/>
              <a:t> 2014. </a:t>
            </a:r>
            <a:r>
              <a:rPr lang="el-GR" sz="2000" dirty="0"/>
              <a:t>Αριστείδης </a:t>
            </a:r>
            <a:r>
              <a:rPr lang="el-GR" sz="2000" dirty="0" err="1"/>
              <a:t>Χανδρινός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 err="1"/>
              <a:t>Ι</a:t>
            </a:r>
            <a:r>
              <a:rPr lang="el-GR" sz="2000" dirty="0" err="1" smtClean="0"/>
              <a:t>στορια</a:t>
            </a:r>
            <a:r>
              <a:rPr lang="el-GR" sz="2000" dirty="0" smtClean="0"/>
              <a:t> </a:t>
            </a:r>
            <a:r>
              <a:rPr lang="el-GR" sz="2000" dirty="0"/>
              <a:t>και </a:t>
            </a:r>
            <a:r>
              <a:rPr lang="el-GR" sz="2000" dirty="0" err="1" smtClean="0"/>
              <a:t>οπτικη</a:t>
            </a:r>
            <a:r>
              <a:rPr lang="el-GR" sz="2000" dirty="0" smtClean="0"/>
              <a:t> </a:t>
            </a:r>
            <a:r>
              <a:rPr lang="el-GR" sz="2000" dirty="0"/>
              <a:t>του </a:t>
            </a:r>
            <a:r>
              <a:rPr lang="el-GR" sz="2000" dirty="0" err="1" smtClean="0"/>
              <a:t>γυαλιου</a:t>
            </a:r>
            <a:r>
              <a:rPr lang="el-GR" sz="2000" dirty="0" smtClean="0"/>
              <a:t>. Ενότητα 3</a:t>
            </a:r>
            <a:r>
              <a:rPr lang="en-US" sz="2000" dirty="0" smtClean="0"/>
              <a:t>:</a:t>
            </a:r>
            <a:r>
              <a:rPr lang="el-GR" sz="2000" dirty="0"/>
              <a:t> Το </a:t>
            </a:r>
            <a:r>
              <a:rPr lang="el-GR" sz="2000" dirty="0" smtClean="0"/>
              <a:t>ορατό φως και οι ακτινοβολίες».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5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Το ορατό φως και οι ακτινοβολίες</a:t>
            </a:r>
            <a:br>
              <a:rPr lang="el-GR" dirty="0" smtClean="0">
                <a:solidFill>
                  <a:srgbClr val="333399"/>
                </a:solidFill>
              </a:rPr>
            </a:br>
            <a:r>
              <a:rPr lang="el-GR" sz="3200" b="0" dirty="0" smtClean="0">
                <a:solidFill>
                  <a:srgbClr val="333399"/>
                </a:solidFill>
              </a:rPr>
              <a:t>(1 από 4)</a:t>
            </a:r>
            <a:endParaRPr lang="el-GR" sz="3200" b="0" dirty="0">
              <a:solidFill>
                <a:srgbClr val="333399"/>
              </a:solidFill>
            </a:endParaRPr>
          </a:p>
        </p:txBody>
      </p:sp>
      <p:pic>
        <p:nvPicPr>
          <p:cNvPr id="14338" name="Picture 2" title="Το ορατό φως και οι ακτινοβολίε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4" y="1268759"/>
            <a:ext cx="7085653" cy="464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74132" y="6068507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Spectre visible light el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84user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CC BY-SA 2.5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Το ορατό φως και οι </a:t>
            </a:r>
            <a:r>
              <a:rPr lang="el-GR" dirty="0" smtClean="0">
                <a:solidFill>
                  <a:srgbClr val="333399"/>
                </a:solidFill>
              </a:rPr>
              <a:t>ακτινοβολίες </a:t>
            </a:r>
            <a:br>
              <a:rPr lang="el-GR" dirty="0" smtClean="0">
                <a:solidFill>
                  <a:srgbClr val="333399"/>
                </a:solidFill>
              </a:rPr>
            </a:br>
            <a:r>
              <a:rPr lang="el-GR" sz="3200" b="0" dirty="0" smtClean="0">
                <a:solidFill>
                  <a:srgbClr val="333399"/>
                </a:solidFill>
              </a:rPr>
              <a:t>(2 από 4)</a:t>
            </a:r>
            <a:endParaRPr lang="el-GR" sz="3200" b="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solidFill>
                  <a:srgbClr val="000000"/>
                </a:solidFill>
              </a:rPr>
              <a:t>Η πιο έντονη ηλιακή ενέργεια συγκεντρώνεται σε µια μικρή δέσμη ακτινοβολιών που παράγουν το ορατό φως, από το </a:t>
            </a:r>
            <a:r>
              <a:rPr lang="el-GR" sz="2400" b="1" dirty="0">
                <a:solidFill>
                  <a:srgbClr val="333399"/>
                </a:solidFill>
              </a:rPr>
              <a:t>βραχύτερο υπεριώδες </a:t>
            </a:r>
            <a:r>
              <a:rPr lang="el-GR" sz="2400" dirty="0">
                <a:solidFill>
                  <a:srgbClr val="000000"/>
                </a:solidFill>
              </a:rPr>
              <a:t>των 400 </a:t>
            </a:r>
            <a:r>
              <a:rPr lang="el-GR" sz="2400" dirty="0" err="1">
                <a:solidFill>
                  <a:srgbClr val="000000"/>
                </a:solidFill>
              </a:rPr>
              <a:t>nm</a:t>
            </a:r>
            <a:r>
              <a:rPr lang="el-GR" sz="2400" dirty="0">
                <a:solidFill>
                  <a:srgbClr val="000000"/>
                </a:solidFill>
              </a:rPr>
              <a:t>, μέχρι το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µακρότερο των ερυθρών</a:t>
            </a:r>
            <a:r>
              <a:rPr lang="el-G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</a:rPr>
              <a:t>κυμάτων 750 </a:t>
            </a:r>
            <a:r>
              <a:rPr lang="el-GR" sz="2400" dirty="0" err="1">
                <a:solidFill>
                  <a:srgbClr val="000000"/>
                </a:solidFill>
              </a:rPr>
              <a:t>nm</a:t>
            </a:r>
            <a:r>
              <a:rPr lang="el-GR" sz="2400" dirty="0">
                <a:solidFill>
                  <a:srgbClr val="000000"/>
                </a:solidFill>
              </a:rPr>
              <a:t>. Πέραν αυτών είναι το </a:t>
            </a:r>
            <a:r>
              <a:rPr lang="el-GR" sz="2400" b="1" dirty="0">
                <a:solidFill>
                  <a:srgbClr val="333399"/>
                </a:solidFill>
              </a:rPr>
              <a:t>υπεριώδες</a:t>
            </a:r>
            <a:r>
              <a:rPr lang="el-GR" sz="2400" dirty="0">
                <a:solidFill>
                  <a:schemeClr val="accent2"/>
                </a:solidFill>
              </a:rPr>
              <a:t> </a:t>
            </a:r>
            <a:r>
              <a:rPr lang="el-GR" sz="2400" dirty="0"/>
              <a:t>από</a:t>
            </a:r>
            <a:r>
              <a:rPr lang="el-GR" sz="2400" dirty="0">
                <a:solidFill>
                  <a:schemeClr val="accent2"/>
                </a:solidFill>
              </a:rPr>
              <a:t> </a:t>
            </a:r>
            <a:r>
              <a:rPr lang="el-GR" sz="2400" b="1" dirty="0">
                <a:solidFill>
                  <a:srgbClr val="333399"/>
                </a:solidFill>
              </a:rPr>
              <a:t>400</a:t>
            </a:r>
            <a:r>
              <a:rPr lang="el-GR" sz="2400" dirty="0">
                <a:solidFill>
                  <a:schemeClr val="accent2"/>
                </a:solidFill>
              </a:rPr>
              <a:t> </a:t>
            </a:r>
            <a:r>
              <a:rPr lang="el-GR" sz="2400" dirty="0"/>
              <a:t>μέχρι</a:t>
            </a:r>
            <a:r>
              <a:rPr lang="el-GR" sz="2400" dirty="0">
                <a:solidFill>
                  <a:schemeClr val="accent2"/>
                </a:solidFill>
              </a:rPr>
              <a:t> </a:t>
            </a:r>
            <a:r>
              <a:rPr lang="el-GR" sz="2400" b="1" dirty="0">
                <a:solidFill>
                  <a:srgbClr val="333399"/>
                </a:solidFill>
              </a:rPr>
              <a:t>10 </a:t>
            </a:r>
            <a:r>
              <a:rPr lang="el-GR" sz="2400" b="1" dirty="0" err="1">
                <a:solidFill>
                  <a:srgbClr val="333399"/>
                </a:solidFill>
              </a:rPr>
              <a:t>nm</a:t>
            </a:r>
            <a:r>
              <a:rPr lang="el-GR" sz="2400" b="1" dirty="0">
                <a:solidFill>
                  <a:srgbClr val="333399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</a:rPr>
              <a:t>και το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υπέρυθρο</a:t>
            </a:r>
            <a:r>
              <a:rPr lang="el-GR" sz="2400" dirty="0"/>
              <a:t>,</a:t>
            </a:r>
            <a:r>
              <a:rPr lang="el-GR" sz="2400" dirty="0">
                <a:solidFill>
                  <a:srgbClr val="800000"/>
                </a:solidFill>
              </a:rPr>
              <a:t> </a:t>
            </a:r>
            <a:r>
              <a:rPr lang="el-GR" sz="2400" dirty="0"/>
              <a:t>από</a:t>
            </a:r>
            <a:r>
              <a:rPr lang="el-GR" sz="2400" dirty="0">
                <a:solidFill>
                  <a:srgbClr val="800000"/>
                </a:solidFill>
              </a:rPr>
              <a:t>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750</a:t>
            </a:r>
            <a:r>
              <a:rPr lang="el-GR" sz="2400" dirty="0">
                <a:solidFill>
                  <a:srgbClr val="800000"/>
                </a:solidFill>
              </a:rPr>
              <a:t> </a:t>
            </a:r>
            <a:r>
              <a:rPr lang="el-GR" sz="2400" dirty="0"/>
              <a:t>μέχρι</a:t>
            </a:r>
            <a:r>
              <a:rPr lang="el-GR" sz="2400" dirty="0">
                <a:solidFill>
                  <a:srgbClr val="800000"/>
                </a:solidFill>
              </a:rPr>
              <a:t>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100.000 </a:t>
            </a:r>
            <a:r>
              <a:rPr lang="el-GR" sz="2400" b="1" dirty="0" err="1">
                <a:solidFill>
                  <a:schemeClr val="accent2">
                    <a:lumMod val="50000"/>
                  </a:schemeClr>
                </a:solidFill>
              </a:rPr>
              <a:t>nm</a:t>
            </a:r>
            <a:r>
              <a:rPr lang="el-GR" sz="2400" b="1" dirty="0">
                <a:solidFill>
                  <a:srgbClr val="000000"/>
                </a:solidFill>
              </a:rPr>
              <a:t>. </a:t>
            </a:r>
            <a:endParaRPr lang="el-GR" sz="2400" b="1" dirty="0"/>
          </a:p>
          <a:p>
            <a:pPr marL="0" indent="0">
              <a:buNone/>
            </a:pPr>
            <a:endParaRPr lang="el-GR" sz="2400" dirty="0"/>
          </a:p>
        </p:txBody>
      </p:sp>
      <p:grpSp>
        <p:nvGrpSpPr>
          <p:cNvPr id="6" name="Group 5" title="φάσμα ηλιακού φωτός"/>
          <p:cNvGrpSpPr/>
          <p:nvPr/>
        </p:nvGrpSpPr>
        <p:grpSpPr>
          <a:xfrm>
            <a:off x="1017186" y="3301658"/>
            <a:ext cx="6483888" cy="3354731"/>
            <a:chOff x="1017186" y="3301658"/>
            <a:chExt cx="6483888" cy="3354731"/>
          </a:xfrm>
        </p:grpSpPr>
        <p:grpSp>
          <p:nvGrpSpPr>
            <p:cNvPr id="11" name="Group 10"/>
            <p:cNvGrpSpPr/>
            <p:nvPr/>
          </p:nvGrpSpPr>
          <p:grpSpPr>
            <a:xfrm>
              <a:off x="1017186" y="5133455"/>
              <a:ext cx="6483888" cy="1522934"/>
              <a:chOff x="1017186" y="4728002"/>
              <a:chExt cx="6483888" cy="1522934"/>
            </a:xfrm>
          </p:grpSpPr>
          <p:pic>
            <p:nvPicPr>
              <p:cNvPr id="15362" name="Picture 2" descr="C:\Users\alex\Desktop\spectrum.jpg" title="φάσμα ηλιακού φωτός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3728" y="5301208"/>
                <a:ext cx="4363319" cy="447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757215" y="5850826"/>
                <a:ext cx="30963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dirty="0" smtClean="0">
                    <a:solidFill>
                      <a:prstClr val="black"/>
                    </a:solidFill>
                    <a:latin typeface="Calibri"/>
                  </a:rPr>
                  <a:t>Φάσμα ηλιακού φωτός</a:t>
                </a:r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017186" y="4851058"/>
                <a:ext cx="1066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dirty="0" smtClean="0">
                    <a:solidFill>
                      <a:prstClr val="black"/>
                    </a:solidFill>
                    <a:latin typeface="Calibri"/>
                  </a:rPr>
                  <a:t>Βραχέα</a:t>
                </a:r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97995" y="4728002"/>
                <a:ext cx="10030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b="1" dirty="0" smtClean="0">
                    <a:solidFill>
                      <a:prstClr val="black"/>
                    </a:solidFill>
                    <a:latin typeface="Calibri"/>
                  </a:rPr>
                  <a:t>Μακρά</a:t>
                </a:r>
                <a:endParaRPr lang="en-US" sz="2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9" name="Freeform 18"/>
            <p:cNvSpPr/>
            <p:nvPr/>
          </p:nvSpPr>
          <p:spPr>
            <a:xfrm>
              <a:off x="5454222" y="3472127"/>
              <a:ext cx="279616" cy="2173977"/>
            </a:xfrm>
            <a:custGeom>
              <a:avLst/>
              <a:gdLst>
                <a:gd name="connsiteX0" fmla="*/ 442369 w 517772"/>
                <a:gd name="connsiteY0" fmla="*/ 2924070 h 2924070"/>
                <a:gd name="connsiteX1" fmla="*/ 90676 w 517772"/>
                <a:gd name="connsiteY1" fmla="*/ 2783393 h 2924070"/>
                <a:gd name="connsiteX2" fmla="*/ 60531 w 517772"/>
                <a:gd name="connsiteY2" fmla="*/ 2622619 h 2924070"/>
                <a:gd name="connsiteX3" fmla="*/ 412224 w 517772"/>
                <a:gd name="connsiteY3" fmla="*/ 2502039 h 2924070"/>
                <a:gd name="connsiteX4" fmla="*/ 442369 w 517772"/>
                <a:gd name="connsiteY4" fmla="*/ 2321169 h 2924070"/>
                <a:gd name="connsiteX5" fmla="*/ 70580 w 517772"/>
                <a:gd name="connsiteY5" fmla="*/ 2170443 h 2924070"/>
                <a:gd name="connsiteX6" fmla="*/ 50483 w 517772"/>
                <a:gd name="connsiteY6" fmla="*/ 2019718 h 2924070"/>
                <a:gd name="connsiteX7" fmla="*/ 412224 w 517772"/>
                <a:gd name="connsiteY7" fmla="*/ 1879041 h 2924070"/>
                <a:gd name="connsiteX8" fmla="*/ 452417 w 517772"/>
                <a:gd name="connsiteY8" fmla="*/ 1728316 h 2924070"/>
                <a:gd name="connsiteX9" fmla="*/ 60531 w 517772"/>
                <a:gd name="connsiteY9" fmla="*/ 1557494 h 2924070"/>
                <a:gd name="connsiteX10" fmla="*/ 40435 w 517772"/>
                <a:gd name="connsiteY10" fmla="*/ 1396720 h 2924070"/>
                <a:gd name="connsiteX11" fmla="*/ 442369 w 517772"/>
                <a:gd name="connsiteY11" fmla="*/ 1256043 h 2924070"/>
                <a:gd name="connsiteX12" fmla="*/ 472514 w 517772"/>
                <a:gd name="connsiteY12" fmla="*/ 1115367 h 2924070"/>
                <a:gd name="connsiteX13" fmla="*/ 70580 w 517772"/>
                <a:gd name="connsiteY13" fmla="*/ 914400 h 2924070"/>
                <a:gd name="connsiteX14" fmla="*/ 70580 w 517772"/>
                <a:gd name="connsiteY14" fmla="*/ 733529 h 2924070"/>
                <a:gd name="connsiteX15" fmla="*/ 452417 w 517772"/>
                <a:gd name="connsiteY15" fmla="*/ 602901 h 2924070"/>
                <a:gd name="connsiteX16" fmla="*/ 482562 w 517772"/>
                <a:gd name="connsiteY16" fmla="*/ 432079 h 2924070"/>
                <a:gd name="connsiteX17" fmla="*/ 90676 w 517772"/>
                <a:gd name="connsiteY17" fmla="*/ 221063 h 2924070"/>
                <a:gd name="connsiteX18" fmla="*/ 70580 w 517772"/>
                <a:gd name="connsiteY18" fmla="*/ 120580 h 2924070"/>
                <a:gd name="connsiteX19" fmla="*/ 90676 w 517772"/>
                <a:gd name="connsiteY19" fmla="*/ 0 h 2924070"/>
                <a:gd name="connsiteX0" fmla="*/ 442369 w 517772"/>
                <a:gd name="connsiteY0" fmla="*/ 2804337 h 2804337"/>
                <a:gd name="connsiteX1" fmla="*/ 90676 w 517772"/>
                <a:gd name="connsiteY1" fmla="*/ 2663660 h 2804337"/>
                <a:gd name="connsiteX2" fmla="*/ 60531 w 517772"/>
                <a:gd name="connsiteY2" fmla="*/ 2502886 h 2804337"/>
                <a:gd name="connsiteX3" fmla="*/ 412224 w 517772"/>
                <a:gd name="connsiteY3" fmla="*/ 2382306 h 2804337"/>
                <a:gd name="connsiteX4" fmla="*/ 442369 w 517772"/>
                <a:gd name="connsiteY4" fmla="*/ 2201436 h 2804337"/>
                <a:gd name="connsiteX5" fmla="*/ 70580 w 517772"/>
                <a:gd name="connsiteY5" fmla="*/ 2050710 h 2804337"/>
                <a:gd name="connsiteX6" fmla="*/ 50483 w 517772"/>
                <a:gd name="connsiteY6" fmla="*/ 1899985 h 2804337"/>
                <a:gd name="connsiteX7" fmla="*/ 412224 w 517772"/>
                <a:gd name="connsiteY7" fmla="*/ 1759308 h 2804337"/>
                <a:gd name="connsiteX8" fmla="*/ 452417 w 517772"/>
                <a:gd name="connsiteY8" fmla="*/ 1608583 h 2804337"/>
                <a:gd name="connsiteX9" fmla="*/ 60531 w 517772"/>
                <a:gd name="connsiteY9" fmla="*/ 1437761 h 2804337"/>
                <a:gd name="connsiteX10" fmla="*/ 40435 w 517772"/>
                <a:gd name="connsiteY10" fmla="*/ 1276987 h 2804337"/>
                <a:gd name="connsiteX11" fmla="*/ 442369 w 517772"/>
                <a:gd name="connsiteY11" fmla="*/ 1136310 h 2804337"/>
                <a:gd name="connsiteX12" fmla="*/ 472514 w 517772"/>
                <a:gd name="connsiteY12" fmla="*/ 995634 h 2804337"/>
                <a:gd name="connsiteX13" fmla="*/ 70580 w 517772"/>
                <a:gd name="connsiteY13" fmla="*/ 794667 h 2804337"/>
                <a:gd name="connsiteX14" fmla="*/ 70580 w 517772"/>
                <a:gd name="connsiteY14" fmla="*/ 613796 h 2804337"/>
                <a:gd name="connsiteX15" fmla="*/ 452417 w 517772"/>
                <a:gd name="connsiteY15" fmla="*/ 483168 h 2804337"/>
                <a:gd name="connsiteX16" fmla="*/ 482562 w 517772"/>
                <a:gd name="connsiteY16" fmla="*/ 312346 h 2804337"/>
                <a:gd name="connsiteX17" fmla="*/ 90676 w 517772"/>
                <a:gd name="connsiteY17" fmla="*/ 101330 h 2804337"/>
                <a:gd name="connsiteX18" fmla="*/ 70580 w 517772"/>
                <a:gd name="connsiteY18" fmla="*/ 847 h 2804337"/>
                <a:gd name="connsiteX19" fmla="*/ 72067 w 517772"/>
                <a:gd name="connsiteY19" fmla="*/ 38710 h 2804337"/>
                <a:gd name="connsiteX0" fmla="*/ 628437 w 628437"/>
                <a:gd name="connsiteY0" fmla="*/ 2905164 h 2905164"/>
                <a:gd name="connsiteX1" fmla="*/ 90676 w 628437"/>
                <a:gd name="connsiteY1" fmla="*/ 2663660 h 2905164"/>
                <a:gd name="connsiteX2" fmla="*/ 60531 w 628437"/>
                <a:gd name="connsiteY2" fmla="*/ 2502886 h 2905164"/>
                <a:gd name="connsiteX3" fmla="*/ 412224 w 628437"/>
                <a:gd name="connsiteY3" fmla="*/ 2382306 h 2905164"/>
                <a:gd name="connsiteX4" fmla="*/ 442369 w 628437"/>
                <a:gd name="connsiteY4" fmla="*/ 2201436 h 2905164"/>
                <a:gd name="connsiteX5" fmla="*/ 70580 w 628437"/>
                <a:gd name="connsiteY5" fmla="*/ 2050710 h 2905164"/>
                <a:gd name="connsiteX6" fmla="*/ 50483 w 628437"/>
                <a:gd name="connsiteY6" fmla="*/ 1899985 h 2905164"/>
                <a:gd name="connsiteX7" fmla="*/ 412224 w 628437"/>
                <a:gd name="connsiteY7" fmla="*/ 1759308 h 2905164"/>
                <a:gd name="connsiteX8" fmla="*/ 452417 w 628437"/>
                <a:gd name="connsiteY8" fmla="*/ 1608583 h 2905164"/>
                <a:gd name="connsiteX9" fmla="*/ 60531 w 628437"/>
                <a:gd name="connsiteY9" fmla="*/ 1437761 h 2905164"/>
                <a:gd name="connsiteX10" fmla="*/ 40435 w 628437"/>
                <a:gd name="connsiteY10" fmla="*/ 1276987 h 2905164"/>
                <a:gd name="connsiteX11" fmla="*/ 442369 w 628437"/>
                <a:gd name="connsiteY11" fmla="*/ 1136310 h 2905164"/>
                <a:gd name="connsiteX12" fmla="*/ 472514 w 628437"/>
                <a:gd name="connsiteY12" fmla="*/ 995634 h 2905164"/>
                <a:gd name="connsiteX13" fmla="*/ 70580 w 628437"/>
                <a:gd name="connsiteY13" fmla="*/ 794667 h 2905164"/>
                <a:gd name="connsiteX14" fmla="*/ 70580 w 628437"/>
                <a:gd name="connsiteY14" fmla="*/ 613796 h 2905164"/>
                <a:gd name="connsiteX15" fmla="*/ 452417 w 628437"/>
                <a:gd name="connsiteY15" fmla="*/ 483168 h 2905164"/>
                <a:gd name="connsiteX16" fmla="*/ 482562 w 628437"/>
                <a:gd name="connsiteY16" fmla="*/ 312346 h 2905164"/>
                <a:gd name="connsiteX17" fmla="*/ 90676 w 628437"/>
                <a:gd name="connsiteY17" fmla="*/ 101330 h 2905164"/>
                <a:gd name="connsiteX18" fmla="*/ 70580 w 628437"/>
                <a:gd name="connsiteY18" fmla="*/ 847 h 2905164"/>
                <a:gd name="connsiteX19" fmla="*/ 72067 w 628437"/>
                <a:gd name="connsiteY19" fmla="*/ 38710 h 2905164"/>
                <a:gd name="connsiteX0" fmla="*/ 330728 w 517772"/>
                <a:gd name="connsiteY0" fmla="*/ 2775529 h 2775529"/>
                <a:gd name="connsiteX1" fmla="*/ 90676 w 517772"/>
                <a:gd name="connsiteY1" fmla="*/ 2663660 h 2775529"/>
                <a:gd name="connsiteX2" fmla="*/ 60531 w 517772"/>
                <a:gd name="connsiteY2" fmla="*/ 2502886 h 2775529"/>
                <a:gd name="connsiteX3" fmla="*/ 412224 w 517772"/>
                <a:gd name="connsiteY3" fmla="*/ 2382306 h 2775529"/>
                <a:gd name="connsiteX4" fmla="*/ 442369 w 517772"/>
                <a:gd name="connsiteY4" fmla="*/ 2201436 h 2775529"/>
                <a:gd name="connsiteX5" fmla="*/ 70580 w 517772"/>
                <a:gd name="connsiteY5" fmla="*/ 2050710 h 2775529"/>
                <a:gd name="connsiteX6" fmla="*/ 50483 w 517772"/>
                <a:gd name="connsiteY6" fmla="*/ 1899985 h 2775529"/>
                <a:gd name="connsiteX7" fmla="*/ 412224 w 517772"/>
                <a:gd name="connsiteY7" fmla="*/ 1759308 h 2775529"/>
                <a:gd name="connsiteX8" fmla="*/ 452417 w 517772"/>
                <a:gd name="connsiteY8" fmla="*/ 1608583 h 2775529"/>
                <a:gd name="connsiteX9" fmla="*/ 60531 w 517772"/>
                <a:gd name="connsiteY9" fmla="*/ 1437761 h 2775529"/>
                <a:gd name="connsiteX10" fmla="*/ 40435 w 517772"/>
                <a:gd name="connsiteY10" fmla="*/ 1276987 h 2775529"/>
                <a:gd name="connsiteX11" fmla="*/ 442369 w 517772"/>
                <a:gd name="connsiteY11" fmla="*/ 1136310 h 2775529"/>
                <a:gd name="connsiteX12" fmla="*/ 472514 w 517772"/>
                <a:gd name="connsiteY12" fmla="*/ 995634 h 2775529"/>
                <a:gd name="connsiteX13" fmla="*/ 70580 w 517772"/>
                <a:gd name="connsiteY13" fmla="*/ 794667 h 2775529"/>
                <a:gd name="connsiteX14" fmla="*/ 70580 w 517772"/>
                <a:gd name="connsiteY14" fmla="*/ 613796 h 2775529"/>
                <a:gd name="connsiteX15" fmla="*/ 452417 w 517772"/>
                <a:gd name="connsiteY15" fmla="*/ 483168 h 2775529"/>
                <a:gd name="connsiteX16" fmla="*/ 482562 w 517772"/>
                <a:gd name="connsiteY16" fmla="*/ 312346 h 2775529"/>
                <a:gd name="connsiteX17" fmla="*/ 90676 w 517772"/>
                <a:gd name="connsiteY17" fmla="*/ 101330 h 2775529"/>
                <a:gd name="connsiteX18" fmla="*/ 70580 w 517772"/>
                <a:gd name="connsiteY18" fmla="*/ 847 h 2775529"/>
                <a:gd name="connsiteX19" fmla="*/ 72067 w 517772"/>
                <a:gd name="connsiteY19" fmla="*/ 38710 h 2775529"/>
                <a:gd name="connsiteX0" fmla="*/ 330728 w 517772"/>
                <a:gd name="connsiteY0" fmla="*/ 2774743 h 2774743"/>
                <a:gd name="connsiteX1" fmla="*/ 90676 w 517772"/>
                <a:gd name="connsiteY1" fmla="*/ 2662874 h 2774743"/>
                <a:gd name="connsiteX2" fmla="*/ 60531 w 517772"/>
                <a:gd name="connsiteY2" fmla="*/ 2502100 h 2774743"/>
                <a:gd name="connsiteX3" fmla="*/ 412224 w 517772"/>
                <a:gd name="connsiteY3" fmla="*/ 2381520 h 2774743"/>
                <a:gd name="connsiteX4" fmla="*/ 442369 w 517772"/>
                <a:gd name="connsiteY4" fmla="*/ 2200650 h 2774743"/>
                <a:gd name="connsiteX5" fmla="*/ 70580 w 517772"/>
                <a:gd name="connsiteY5" fmla="*/ 2049924 h 2774743"/>
                <a:gd name="connsiteX6" fmla="*/ 50483 w 517772"/>
                <a:gd name="connsiteY6" fmla="*/ 1899199 h 2774743"/>
                <a:gd name="connsiteX7" fmla="*/ 412224 w 517772"/>
                <a:gd name="connsiteY7" fmla="*/ 1758522 h 2774743"/>
                <a:gd name="connsiteX8" fmla="*/ 452417 w 517772"/>
                <a:gd name="connsiteY8" fmla="*/ 1607797 h 2774743"/>
                <a:gd name="connsiteX9" fmla="*/ 60531 w 517772"/>
                <a:gd name="connsiteY9" fmla="*/ 1436975 h 2774743"/>
                <a:gd name="connsiteX10" fmla="*/ 40435 w 517772"/>
                <a:gd name="connsiteY10" fmla="*/ 1276201 h 2774743"/>
                <a:gd name="connsiteX11" fmla="*/ 442369 w 517772"/>
                <a:gd name="connsiteY11" fmla="*/ 1135524 h 2774743"/>
                <a:gd name="connsiteX12" fmla="*/ 472514 w 517772"/>
                <a:gd name="connsiteY12" fmla="*/ 994848 h 2774743"/>
                <a:gd name="connsiteX13" fmla="*/ 70580 w 517772"/>
                <a:gd name="connsiteY13" fmla="*/ 793881 h 2774743"/>
                <a:gd name="connsiteX14" fmla="*/ 70580 w 517772"/>
                <a:gd name="connsiteY14" fmla="*/ 613010 h 2774743"/>
                <a:gd name="connsiteX15" fmla="*/ 452417 w 517772"/>
                <a:gd name="connsiteY15" fmla="*/ 482382 h 2774743"/>
                <a:gd name="connsiteX16" fmla="*/ 482562 w 517772"/>
                <a:gd name="connsiteY16" fmla="*/ 311560 h 2774743"/>
                <a:gd name="connsiteX17" fmla="*/ 90676 w 517772"/>
                <a:gd name="connsiteY17" fmla="*/ 100544 h 2774743"/>
                <a:gd name="connsiteX18" fmla="*/ 70580 w 517772"/>
                <a:gd name="connsiteY18" fmla="*/ 61 h 2774743"/>
                <a:gd name="connsiteX19" fmla="*/ 90673 w 517772"/>
                <a:gd name="connsiteY19" fmla="*/ 81136 h 277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7772" h="2774743">
                  <a:moveTo>
                    <a:pt x="330728" y="2774743"/>
                  </a:moveTo>
                  <a:cubicBezTo>
                    <a:pt x="186701" y="2729525"/>
                    <a:pt x="135709" y="2708314"/>
                    <a:pt x="90676" y="2662874"/>
                  </a:cubicBezTo>
                  <a:cubicBezTo>
                    <a:pt x="45643" y="2617434"/>
                    <a:pt x="6940" y="2548992"/>
                    <a:pt x="60531" y="2502100"/>
                  </a:cubicBezTo>
                  <a:cubicBezTo>
                    <a:pt x="114122" y="2455208"/>
                    <a:pt x="348584" y="2431762"/>
                    <a:pt x="412224" y="2381520"/>
                  </a:cubicBezTo>
                  <a:cubicBezTo>
                    <a:pt x="475864" y="2331278"/>
                    <a:pt x="499310" y="2255916"/>
                    <a:pt x="442369" y="2200650"/>
                  </a:cubicBezTo>
                  <a:cubicBezTo>
                    <a:pt x="385428" y="2145384"/>
                    <a:pt x="135894" y="2100166"/>
                    <a:pt x="70580" y="2049924"/>
                  </a:cubicBezTo>
                  <a:cubicBezTo>
                    <a:pt x="5266" y="1999682"/>
                    <a:pt x="-6458" y="1947766"/>
                    <a:pt x="50483" y="1899199"/>
                  </a:cubicBezTo>
                  <a:cubicBezTo>
                    <a:pt x="107424" y="1850632"/>
                    <a:pt x="345235" y="1807089"/>
                    <a:pt x="412224" y="1758522"/>
                  </a:cubicBezTo>
                  <a:cubicBezTo>
                    <a:pt x="479213" y="1709955"/>
                    <a:pt x="511032" y="1661388"/>
                    <a:pt x="452417" y="1607797"/>
                  </a:cubicBezTo>
                  <a:cubicBezTo>
                    <a:pt x="393802" y="1554206"/>
                    <a:pt x="129195" y="1492241"/>
                    <a:pt x="60531" y="1436975"/>
                  </a:cubicBezTo>
                  <a:cubicBezTo>
                    <a:pt x="-8133" y="1381709"/>
                    <a:pt x="-23205" y="1326443"/>
                    <a:pt x="40435" y="1276201"/>
                  </a:cubicBezTo>
                  <a:cubicBezTo>
                    <a:pt x="104075" y="1225959"/>
                    <a:pt x="370356" y="1182416"/>
                    <a:pt x="442369" y="1135524"/>
                  </a:cubicBezTo>
                  <a:cubicBezTo>
                    <a:pt x="514382" y="1088632"/>
                    <a:pt x="534479" y="1051789"/>
                    <a:pt x="472514" y="994848"/>
                  </a:cubicBezTo>
                  <a:cubicBezTo>
                    <a:pt x="410549" y="937907"/>
                    <a:pt x="137569" y="857521"/>
                    <a:pt x="70580" y="793881"/>
                  </a:cubicBezTo>
                  <a:cubicBezTo>
                    <a:pt x="3591" y="730241"/>
                    <a:pt x="6941" y="664926"/>
                    <a:pt x="70580" y="613010"/>
                  </a:cubicBezTo>
                  <a:cubicBezTo>
                    <a:pt x="134219" y="561094"/>
                    <a:pt x="383753" y="532624"/>
                    <a:pt x="452417" y="482382"/>
                  </a:cubicBezTo>
                  <a:cubicBezTo>
                    <a:pt x="521081" y="432140"/>
                    <a:pt x="542852" y="375199"/>
                    <a:pt x="482562" y="311560"/>
                  </a:cubicBezTo>
                  <a:cubicBezTo>
                    <a:pt x="422272" y="247921"/>
                    <a:pt x="159340" y="152460"/>
                    <a:pt x="90676" y="100544"/>
                  </a:cubicBezTo>
                  <a:cubicBezTo>
                    <a:pt x="22012" y="48628"/>
                    <a:pt x="70581" y="3296"/>
                    <a:pt x="70580" y="61"/>
                  </a:cubicBezTo>
                  <a:cubicBezTo>
                    <a:pt x="70580" y="-3174"/>
                    <a:pt x="80625" y="123004"/>
                    <a:pt x="90673" y="81136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958053" y="3301658"/>
              <a:ext cx="279616" cy="2344446"/>
            </a:xfrm>
            <a:custGeom>
              <a:avLst/>
              <a:gdLst>
                <a:gd name="connsiteX0" fmla="*/ 442369 w 517772"/>
                <a:gd name="connsiteY0" fmla="*/ 2924070 h 2924070"/>
                <a:gd name="connsiteX1" fmla="*/ 90676 w 517772"/>
                <a:gd name="connsiteY1" fmla="*/ 2783393 h 2924070"/>
                <a:gd name="connsiteX2" fmla="*/ 60531 w 517772"/>
                <a:gd name="connsiteY2" fmla="*/ 2622619 h 2924070"/>
                <a:gd name="connsiteX3" fmla="*/ 412224 w 517772"/>
                <a:gd name="connsiteY3" fmla="*/ 2502039 h 2924070"/>
                <a:gd name="connsiteX4" fmla="*/ 442369 w 517772"/>
                <a:gd name="connsiteY4" fmla="*/ 2321169 h 2924070"/>
                <a:gd name="connsiteX5" fmla="*/ 70580 w 517772"/>
                <a:gd name="connsiteY5" fmla="*/ 2170443 h 2924070"/>
                <a:gd name="connsiteX6" fmla="*/ 50483 w 517772"/>
                <a:gd name="connsiteY6" fmla="*/ 2019718 h 2924070"/>
                <a:gd name="connsiteX7" fmla="*/ 412224 w 517772"/>
                <a:gd name="connsiteY7" fmla="*/ 1879041 h 2924070"/>
                <a:gd name="connsiteX8" fmla="*/ 452417 w 517772"/>
                <a:gd name="connsiteY8" fmla="*/ 1728316 h 2924070"/>
                <a:gd name="connsiteX9" fmla="*/ 60531 w 517772"/>
                <a:gd name="connsiteY9" fmla="*/ 1557494 h 2924070"/>
                <a:gd name="connsiteX10" fmla="*/ 40435 w 517772"/>
                <a:gd name="connsiteY10" fmla="*/ 1396720 h 2924070"/>
                <a:gd name="connsiteX11" fmla="*/ 442369 w 517772"/>
                <a:gd name="connsiteY11" fmla="*/ 1256043 h 2924070"/>
                <a:gd name="connsiteX12" fmla="*/ 472514 w 517772"/>
                <a:gd name="connsiteY12" fmla="*/ 1115367 h 2924070"/>
                <a:gd name="connsiteX13" fmla="*/ 70580 w 517772"/>
                <a:gd name="connsiteY13" fmla="*/ 914400 h 2924070"/>
                <a:gd name="connsiteX14" fmla="*/ 70580 w 517772"/>
                <a:gd name="connsiteY14" fmla="*/ 733529 h 2924070"/>
                <a:gd name="connsiteX15" fmla="*/ 452417 w 517772"/>
                <a:gd name="connsiteY15" fmla="*/ 602901 h 2924070"/>
                <a:gd name="connsiteX16" fmla="*/ 482562 w 517772"/>
                <a:gd name="connsiteY16" fmla="*/ 432079 h 2924070"/>
                <a:gd name="connsiteX17" fmla="*/ 90676 w 517772"/>
                <a:gd name="connsiteY17" fmla="*/ 221063 h 2924070"/>
                <a:gd name="connsiteX18" fmla="*/ 70580 w 517772"/>
                <a:gd name="connsiteY18" fmla="*/ 120580 h 2924070"/>
                <a:gd name="connsiteX19" fmla="*/ 90676 w 517772"/>
                <a:gd name="connsiteY19" fmla="*/ 0 h 2924070"/>
                <a:gd name="connsiteX0" fmla="*/ 442369 w 517772"/>
                <a:gd name="connsiteY0" fmla="*/ 2804337 h 2804337"/>
                <a:gd name="connsiteX1" fmla="*/ 90676 w 517772"/>
                <a:gd name="connsiteY1" fmla="*/ 2663660 h 2804337"/>
                <a:gd name="connsiteX2" fmla="*/ 60531 w 517772"/>
                <a:gd name="connsiteY2" fmla="*/ 2502886 h 2804337"/>
                <a:gd name="connsiteX3" fmla="*/ 412224 w 517772"/>
                <a:gd name="connsiteY3" fmla="*/ 2382306 h 2804337"/>
                <a:gd name="connsiteX4" fmla="*/ 442369 w 517772"/>
                <a:gd name="connsiteY4" fmla="*/ 2201436 h 2804337"/>
                <a:gd name="connsiteX5" fmla="*/ 70580 w 517772"/>
                <a:gd name="connsiteY5" fmla="*/ 2050710 h 2804337"/>
                <a:gd name="connsiteX6" fmla="*/ 50483 w 517772"/>
                <a:gd name="connsiteY6" fmla="*/ 1899985 h 2804337"/>
                <a:gd name="connsiteX7" fmla="*/ 412224 w 517772"/>
                <a:gd name="connsiteY7" fmla="*/ 1759308 h 2804337"/>
                <a:gd name="connsiteX8" fmla="*/ 452417 w 517772"/>
                <a:gd name="connsiteY8" fmla="*/ 1608583 h 2804337"/>
                <a:gd name="connsiteX9" fmla="*/ 60531 w 517772"/>
                <a:gd name="connsiteY9" fmla="*/ 1437761 h 2804337"/>
                <a:gd name="connsiteX10" fmla="*/ 40435 w 517772"/>
                <a:gd name="connsiteY10" fmla="*/ 1276987 h 2804337"/>
                <a:gd name="connsiteX11" fmla="*/ 442369 w 517772"/>
                <a:gd name="connsiteY11" fmla="*/ 1136310 h 2804337"/>
                <a:gd name="connsiteX12" fmla="*/ 472514 w 517772"/>
                <a:gd name="connsiteY12" fmla="*/ 995634 h 2804337"/>
                <a:gd name="connsiteX13" fmla="*/ 70580 w 517772"/>
                <a:gd name="connsiteY13" fmla="*/ 794667 h 2804337"/>
                <a:gd name="connsiteX14" fmla="*/ 70580 w 517772"/>
                <a:gd name="connsiteY14" fmla="*/ 613796 h 2804337"/>
                <a:gd name="connsiteX15" fmla="*/ 452417 w 517772"/>
                <a:gd name="connsiteY15" fmla="*/ 483168 h 2804337"/>
                <a:gd name="connsiteX16" fmla="*/ 482562 w 517772"/>
                <a:gd name="connsiteY16" fmla="*/ 312346 h 2804337"/>
                <a:gd name="connsiteX17" fmla="*/ 90676 w 517772"/>
                <a:gd name="connsiteY17" fmla="*/ 101330 h 2804337"/>
                <a:gd name="connsiteX18" fmla="*/ 70580 w 517772"/>
                <a:gd name="connsiteY18" fmla="*/ 847 h 2804337"/>
                <a:gd name="connsiteX19" fmla="*/ 72067 w 517772"/>
                <a:gd name="connsiteY19" fmla="*/ 38710 h 2804337"/>
                <a:gd name="connsiteX0" fmla="*/ 628437 w 628437"/>
                <a:gd name="connsiteY0" fmla="*/ 2905164 h 2905164"/>
                <a:gd name="connsiteX1" fmla="*/ 90676 w 628437"/>
                <a:gd name="connsiteY1" fmla="*/ 2663660 h 2905164"/>
                <a:gd name="connsiteX2" fmla="*/ 60531 w 628437"/>
                <a:gd name="connsiteY2" fmla="*/ 2502886 h 2905164"/>
                <a:gd name="connsiteX3" fmla="*/ 412224 w 628437"/>
                <a:gd name="connsiteY3" fmla="*/ 2382306 h 2905164"/>
                <a:gd name="connsiteX4" fmla="*/ 442369 w 628437"/>
                <a:gd name="connsiteY4" fmla="*/ 2201436 h 2905164"/>
                <a:gd name="connsiteX5" fmla="*/ 70580 w 628437"/>
                <a:gd name="connsiteY5" fmla="*/ 2050710 h 2905164"/>
                <a:gd name="connsiteX6" fmla="*/ 50483 w 628437"/>
                <a:gd name="connsiteY6" fmla="*/ 1899985 h 2905164"/>
                <a:gd name="connsiteX7" fmla="*/ 412224 w 628437"/>
                <a:gd name="connsiteY7" fmla="*/ 1759308 h 2905164"/>
                <a:gd name="connsiteX8" fmla="*/ 452417 w 628437"/>
                <a:gd name="connsiteY8" fmla="*/ 1608583 h 2905164"/>
                <a:gd name="connsiteX9" fmla="*/ 60531 w 628437"/>
                <a:gd name="connsiteY9" fmla="*/ 1437761 h 2905164"/>
                <a:gd name="connsiteX10" fmla="*/ 40435 w 628437"/>
                <a:gd name="connsiteY10" fmla="*/ 1276987 h 2905164"/>
                <a:gd name="connsiteX11" fmla="*/ 442369 w 628437"/>
                <a:gd name="connsiteY11" fmla="*/ 1136310 h 2905164"/>
                <a:gd name="connsiteX12" fmla="*/ 472514 w 628437"/>
                <a:gd name="connsiteY12" fmla="*/ 995634 h 2905164"/>
                <a:gd name="connsiteX13" fmla="*/ 70580 w 628437"/>
                <a:gd name="connsiteY13" fmla="*/ 794667 h 2905164"/>
                <a:gd name="connsiteX14" fmla="*/ 70580 w 628437"/>
                <a:gd name="connsiteY14" fmla="*/ 613796 h 2905164"/>
                <a:gd name="connsiteX15" fmla="*/ 452417 w 628437"/>
                <a:gd name="connsiteY15" fmla="*/ 483168 h 2905164"/>
                <a:gd name="connsiteX16" fmla="*/ 482562 w 628437"/>
                <a:gd name="connsiteY16" fmla="*/ 312346 h 2905164"/>
                <a:gd name="connsiteX17" fmla="*/ 90676 w 628437"/>
                <a:gd name="connsiteY17" fmla="*/ 101330 h 2905164"/>
                <a:gd name="connsiteX18" fmla="*/ 70580 w 628437"/>
                <a:gd name="connsiteY18" fmla="*/ 847 h 2905164"/>
                <a:gd name="connsiteX19" fmla="*/ 72067 w 628437"/>
                <a:gd name="connsiteY19" fmla="*/ 38710 h 2905164"/>
                <a:gd name="connsiteX0" fmla="*/ 330728 w 517772"/>
                <a:gd name="connsiteY0" fmla="*/ 2775529 h 2775529"/>
                <a:gd name="connsiteX1" fmla="*/ 90676 w 517772"/>
                <a:gd name="connsiteY1" fmla="*/ 2663660 h 2775529"/>
                <a:gd name="connsiteX2" fmla="*/ 60531 w 517772"/>
                <a:gd name="connsiteY2" fmla="*/ 2502886 h 2775529"/>
                <a:gd name="connsiteX3" fmla="*/ 412224 w 517772"/>
                <a:gd name="connsiteY3" fmla="*/ 2382306 h 2775529"/>
                <a:gd name="connsiteX4" fmla="*/ 442369 w 517772"/>
                <a:gd name="connsiteY4" fmla="*/ 2201436 h 2775529"/>
                <a:gd name="connsiteX5" fmla="*/ 70580 w 517772"/>
                <a:gd name="connsiteY5" fmla="*/ 2050710 h 2775529"/>
                <a:gd name="connsiteX6" fmla="*/ 50483 w 517772"/>
                <a:gd name="connsiteY6" fmla="*/ 1899985 h 2775529"/>
                <a:gd name="connsiteX7" fmla="*/ 412224 w 517772"/>
                <a:gd name="connsiteY7" fmla="*/ 1759308 h 2775529"/>
                <a:gd name="connsiteX8" fmla="*/ 452417 w 517772"/>
                <a:gd name="connsiteY8" fmla="*/ 1608583 h 2775529"/>
                <a:gd name="connsiteX9" fmla="*/ 60531 w 517772"/>
                <a:gd name="connsiteY9" fmla="*/ 1437761 h 2775529"/>
                <a:gd name="connsiteX10" fmla="*/ 40435 w 517772"/>
                <a:gd name="connsiteY10" fmla="*/ 1276987 h 2775529"/>
                <a:gd name="connsiteX11" fmla="*/ 442369 w 517772"/>
                <a:gd name="connsiteY11" fmla="*/ 1136310 h 2775529"/>
                <a:gd name="connsiteX12" fmla="*/ 472514 w 517772"/>
                <a:gd name="connsiteY12" fmla="*/ 995634 h 2775529"/>
                <a:gd name="connsiteX13" fmla="*/ 70580 w 517772"/>
                <a:gd name="connsiteY13" fmla="*/ 794667 h 2775529"/>
                <a:gd name="connsiteX14" fmla="*/ 70580 w 517772"/>
                <a:gd name="connsiteY14" fmla="*/ 613796 h 2775529"/>
                <a:gd name="connsiteX15" fmla="*/ 452417 w 517772"/>
                <a:gd name="connsiteY15" fmla="*/ 483168 h 2775529"/>
                <a:gd name="connsiteX16" fmla="*/ 482562 w 517772"/>
                <a:gd name="connsiteY16" fmla="*/ 312346 h 2775529"/>
                <a:gd name="connsiteX17" fmla="*/ 90676 w 517772"/>
                <a:gd name="connsiteY17" fmla="*/ 101330 h 2775529"/>
                <a:gd name="connsiteX18" fmla="*/ 70580 w 517772"/>
                <a:gd name="connsiteY18" fmla="*/ 847 h 2775529"/>
                <a:gd name="connsiteX19" fmla="*/ 72067 w 517772"/>
                <a:gd name="connsiteY19" fmla="*/ 38710 h 2775529"/>
                <a:gd name="connsiteX0" fmla="*/ 330728 w 517772"/>
                <a:gd name="connsiteY0" fmla="*/ 2774743 h 2774743"/>
                <a:gd name="connsiteX1" fmla="*/ 90676 w 517772"/>
                <a:gd name="connsiteY1" fmla="*/ 2662874 h 2774743"/>
                <a:gd name="connsiteX2" fmla="*/ 60531 w 517772"/>
                <a:gd name="connsiteY2" fmla="*/ 2502100 h 2774743"/>
                <a:gd name="connsiteX3" fmla="*/ 412224 w 517772"/>
                <a:gd name="connsiteY3" fmla="*/ 2381520 h 2774743"/>
                <a:gd name="connsiteX4" fmla="*/ 442369 w 517772"/>
                <a:gd name="connsiteY4" fmla="*/ 2200650 h 2774743"/>
                <a:gd name="connsiteX5" fmla="*/ 70580 w 517772"/>
                <a:gd name="connsiteY5" fmla="*/ 2049924 h 2774743"/>
                <a:gd name="connsiteX6" fmla="*/ 50483 w 517772"/>
                <a:gd name="connsiteY6" fmla="*/ 1899199 h 2774743"/>
                <a:gd name="connsiteX7" fmla="*/ 412224 w 517772"/>
                <a:gd name="connsiteY7" fmla="*/ 1758522 h 2774743"/>
                <a:gd name="connsiteX8" fmla="*/ 452417 w 517772"/>
                <a:gd name="connsiteY8" fmla="*/ 1607797 h 2774743"/>
                <a:gd name="connsiteX9" fmla="*/ 60531 w 517772"/>
                <a:gd name="connsiteY9" fmla="*/ 1436975 h 2774743"/>
                <a:gd name="connsiteX10" fmla="*/ 40435 w 517772"/>
                <a:gd name="connsiteY10" fmla="*/ 1276201 h 2774743"/>
                <a:gd name="connsiteX11" fmla="*/ 442369 w 517772"/>
                <a:gd name="connsiteY11" fmla="*/ 1135524 h 2774743"/>
                <a:gd name="connsiteX12" fmla="*/ 472514 w 517772"/>
                <a:gd name="connsiteY12" fmla="*/ 994848 h 2774743"/>
                <a:gd name="connsiteX13" fmla="*/ 70580 w 517772"/>
                <a:gd name="connsiteY13" fmla="*/ 793881 h 2774743"/>
                <a:gd name="connsiteX14" fmla="*/ 70580 w 517772"/>
                <a:gd name="connsiteY14" fmla="*/ 613010 h 2774743"/>
                <a:gd name="connsiteX15" fmla="*/ 452417 w 517772"/>
                <a:gd name="connsiteY15" fmla="*/ 482382 h 2774743"/>
                <a:gd name="connsiteX16" fmla="*/ 482562 w 517772"/>
                <a:gd name="connsiteY16" fmla="*/ 311560 h 2774743"/>
                <a:gd name="connsiteX17" fmla="*/ 90676 w 517772"/>
                <a:gd name="connsiteY17" fmla="*/ 100544 h 2774743"/>
                <a:gd name="connsiteX18" fmla="*/ 70580 w 517772"/>
                <a:gd name="connsiteY18" fmla="*/ 61 h 2774743"/>
                <a:gd name="connsiteX19" fmla="*/ 90673 w 517772"/>
                <a:gd name="connsiteY19" fmla="*/ 81136 h 277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7772" h="2774743">
                  <a:moveTo>
                    <a:pt x="330728" y="2774743"/>
                  </a:moveTo>
                  <a:cubicBezTo>
                    <a:pt x="186701" y="2729525"/>
                    <a:pt x="135709" y="2708314"/>
                    <a:pt x="90676" y="2662874"/>
                  </a:cubicBezTo>
                  <a:cubicBezTo>
                    <a:pt x="45643" y="2617434"/>
                    <a:pt x="6940" y="2548992"/>
                    <a:pt x="60531" y="2502100"/>
                  </a:cubicBezTo>
                  <a:cubicBezTo>
                    <a:pt x="114122" y="2455208"/>
                    <a:pt x="348584" y="2431762"/>
                    <a:pt x="412224" y="2381520"/>
                  </a:cubicBezTo>
                  <a:cubicBezTo>
                    <a:pt x="475864" y="2331278"/>
                    <a:pt x="499310" y="2255916"/>
                    <a:pt x="442369" y="2200650"/>
                  </a:cubicBezTo>
                  <a:cubicBezTo>
                    <a:pt x="385428" y="2145384"/>
                    <a:pt x="135894" y="2100166"/>
                    <a:pt x="70580" y="2049924"/>
                  </a:cubicBezTo>
                  <a:cubicBezTo>
                    <a:pt x="5266" y="1999682"/>
                    <a:pt x="-6458" y="1947766"/>
                    <a:pt x="50483" y="1899199"/>
                  </a:cubicBezTo>
                  <a:cubicBezTo>
                    <a:pt x="107424" y="1850632"/>
                    <a:pt x="345235" y="1807089"/>
                    <a:pt x="412224" y="1758522"/>
                  </a:cubicBezTo>
                  <a:cubicBezTo>
                    <a:pt x="479213" y="1709955"/>
                    <a:pt x="511032" y="1661388"/>
                    <a:pt x="452417" y="1607797"/>
                  </a:cubicBezTo>
                  <a:cubicBezTo>
                    <a:pt x="393802" y="1554206"/>
                    <a:pt x="129195" y="1492241"/>
                    <a:pt x="60531" y="1436975"/>
                  </a:cubicBezTo>
                  <a:cubicBezTo>
                    <a:pt x="-8133" y="1381709"/>
                    <a:pt x="-23205" y="1326443"/>
                    <a:pt x="40435" y="1276201"/>
                  </a:cubicBezTo>
                  <a:cubicBezTo>
                    <a:pt x="104075" y="1225959"/>
                    <a:pt x="370356" y="1182416"/>
                    <a:pt x="442369" y="1135524"/>
                  </a:cubicBezTo>
                  <a:cubicBezTo>
                    <a:pt x="514382" y="1088632"/>
                    <a:pt x="534479" y="1051789"/>
                    <a:pt x="472514" y="994848"/>
                  </a:cubicBezTo>
                  <a:cubicBezTo>
                    <a:pt x="410549" y="937907"/>
                    <a:pt x="137569" y="857521"/>
                    <a:pt x="70580" y="793881"/>
                  </a:cubicBezTo>
                  <a:cubicBezTo>
                    <a:pt x="3591" y="730241"/>
                    <a:pt x="6941" y="664926"/>
                    <a:pt x="70580" y="613010"/>
                  </a:cubicBezTo>
                  <a:cubicBezTo>
                    <a:pt x="134219" y="561094"/>
                    <a:pt x="383753" y="532624"/>
                    <a:pt x="452417" y="482382"/>
                  </a:cubicBezTo>
                  <a:cubicBezTo>
                    <a:pt x="521081" y="432140"/>
                    <a:pt x="542852" y="375199"/>
                    <a:pt x="482562" y="311560"/>
                  </a:cubicBezTo>
                  <a:cubicBezTo>
                    <a:pt x="422272" y="247921"/>
                    <a:pt x="159340" y="152460"/>
                    <a:pt x="90676" y="100544"/>
                  </a:cubicBezTo>
                  <a:cubicBezTo>
                    <a:pt x="22012" y="48628"/>
                    <a:pt x="70581" y="3296"/>
                    <a:pt x="70580" y="61"/>
                  </a:cubicBezTo>
                  <a:cubicBezTo>
                    <a:pt x="70580" y="-3174"/>
                    <a:pt x="80625" y="123004"/>
                    <a:pt x="90673" y="81136"/>
                  </a:cubicBezTo>
                </a:path>
              </a:pathLst>
            </a:custGeom>
            <a:ln w="19050">
              <a:solidFill>
                <a:srgbClr val="9E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267744" y="4204217"/>
              <a:ext cx="279616" cy="1441887"/>
            </a:xfrm>
            <a:custGeom>
              <a:avLst/>
              <a:gdLst>
                <a:gd name="connsiteX0" fmla="*/ 442369 w 517772"/>
                <a:gd name="connsiteY0" fmla="*/ 2924070 h 2924070"/>
                <a:gd name="connsiteX1" fmla="*/ 90676 w 517772"/>
                <a:gd name="connsiteY1" fmla="*/ 2783393 h 2924070"/>
                <a:gd name="connsiteX2" fmla="*/ 60531 w 517772"/>
                <a:gd name="connsiteY2" fmla="*/ 2622619 h 2924070"/>
                <a:gd name="connsiteX3" fmla="*/ 412224 w 517772"/>
                <a:gd name="connsiteY3" fmla="*/ 2502039 h 2924070"/>
                <a:gd name="connsiteX4" fmla="*/ 442369 w 517772"/>
                <a:gd name="connsiteY4" fmla="*/ 2321169 h 2924070"/>
                <a:gd name="connsiteX5" fmla="*/ 70580 w 517772"/>
                <a:gd name="connsiteY5" fmla="*/ 2170443 h 2924070"/>
                <a:gd name="connsiteX6" fmla="*/ 50483 w 517772"/>
                <a:gd name="connsiteY6" fmla="*/ 2019718 h 2924070"/>
                <a:gd name="connsiteX7" fmla="*/ 412224 w 517772"/>
                <a:gd name="connsiteY7" fmla="*/ 1879041 h 2924070"/>
                <a:gd name="connsiteX8" fmla="*/ 452417 w 517772"/>
                <a:gd name="connsiteY8" fmla="*/ 1728316 h 2924070"/>
                <a:gd name="connsiteX9" fmla="*/ 60531 w 517772"/>
                <a:gd name="connsiteY9" fmla="*/ 1557494 h 2924070"/>
                <a:gd name="connsiteX10" fmla="*/ 40435 w 517772"/>
                <a:gd name="connsiteY10" fmla="*/ 1396720 h 2924070"/>
                <a:gd name="connsiteX11" fmla="*/ 442369 w 517772"/>
                <a:gd name="connsiteY11" fmla="*/ 1256043 h 2924070"/>
                <a:gd name="connsiteX12" fmla="*/ 472514 w 517772"/>
                <a:gd name="connsiteY12" fmla="*/ 1115367 h 2924070"/>
                <a:gd name="connsiteX13" fmla="*/ 70580 w 517772"/>
                <a:gd name="connsiteY13" fmla="*/ 914400 h 2924070"/>
                <a:gd name="connsiteX14" fmla="*/ 70580 w 517772"/>
                <a:gd name="connsiteY14" fmla="*/ 733529 h 2924070"/>
                <a:gd name="connsiteX15" fmla="*/ 452417 w 517772"/>
                <a:gd name="connsiteY15" fmla="*/ 602901 h 2924070"/>
                <a:gd name="connsiteX16" fmla="*/ 482562 w 517772"/>
                <a:gd name="connsiteY16" fmla="*/ 432079 h 2924070"/>
                <a:gd name="connsiteX17" fmla="*/ 90676 w 517772"/>
                <a:gd name="connsiteY17" fmla="*/ 221063 h 2924070"/>
                <a:gd name="connsiteX18" fmla="*/ 70580 w 517772"/>
                <a:gd name="connsiteY18" fmla="*/ 120580 h 2924070"/>
                <a:gd name="connsiteX19" fmla="*/ 90676 w 517772"/>
                <a:gd name="connsiteY19" fmla="*/ 0 h 2924070"/>
                <a:gd name="connsiteX0" fmla="*/ 442369 w 517772"/>
                <a:gd name="connsiteY0" fmla="*/ 2804337 h 2804337"/>
                <a:gd name="connsiteX1" fmla="*/ 90676 w 517772"/>
                <a:gd name="connsiteY1" fmla="*/ 2663660 h 2804337"/>
                <a:gd name="connsiteX2" fmla="*/ 60531 w 517772"/>
                <a:gd name="connsiteY2" fmla="*/ 2502886 h 2804337"/>
                <a:gd name="connsiteX3" fmla="*/ 412224 w 517772"/>
                <a:gd name="connsiteY3" fmla="*/ 2382306 h 2804337"/>
                <a:gd name="connsiteX4" fmla="*/ 442369 w 517772"/>
                <a:gd name="connsiteY4" fmla="*/ 2201436 h 2804337"/>
                <a:gd name="connsiteX5" fmla="*/ 70580 w 517772"/>
                <a:gd name="connsiteY5" fmla="*/ 2050710 h 2804337"/>
                <a:gd name="connsiteX6" fmla="*/ 50483 w 517772"/>
                <a:gd name="connsiteY6" fmla="*/ 1899985 h 2804337"/>
                <a:gd name="connsiteX7" fmla="*/ 412224 w 517772"/>
                <a:gd name="connsiteY7" fmla="*/ 1759308 h 2804337"/>
                <a:gd name="connsiteX8" fmla="*/ 452417 w 517772"/>
                <a:gd name="connsiteY8" fmla="*/ 1608583 h 2804337"/>
                <a:gd name="connsiteX9" fmla="*/ 60531 w 517772"/>
                <a:gd name="connsiteY9" fmla="*/ 1437761 h 2804337"/>
                <a:gd name="connsiteX10" fmla="*/ 40435 w 517772"/>
                <a:gd name="connsiteY10" fmla="*/ 1276987 h 2804337"/>
                <a:gd name="connsiteX11" fmla="*/ 442369 w 517772"/>
                <a:gd name="connsiteY11" fmla="*/ 1136310 h 2804337"/>
                <a:gd name="connsiteX12" fmla="*/ 472514 w 517772"/>
                <a:gd name="connsiteY12" fmla="*/ 995634 h 2804337"/>
                <a:gd name="connsiteX13" fmla="*/ 70580 w 517772"/>
                <a:gd name="connsiteY13" fmla="*/ 794667 h 2804337"/>
                <a:gd name="connsiteX14" fmla="*/ 70580 w 517772"/>
                <a:gd name="connsiteY14" fmla="*/ 613796 h 2804337"/>
                <a:gd name="connsiteX15" fmla="*/ 452417 w 517772"/>
                <a:gd name="connsiteY15" fmla="*/ 483168 h 2804337"/>
                <a:gd name="connsiteX16" fmla="*/ 482562 w 517772"/>
                <a:gd name="connsiteY16" fmla="*/ 312346 h 2804337"/>
                <a:gd name="connsiteX17" fmla="*/ 90676 w 517772"/>
                <a:gd name="connsiteY17" fmla="*/ 101330 h 2804337"/>
                <a:gd name="connsiteX18" fmla="*/ 70580 w 517772"/>
                <a:gd name="connsiteY18" fmla="*/ 847 h 2804337"/>
                <a:gd name="connsiteX19" fmla="*/ 72067 w 517772"/>
                <a:gd name="connsiteY19" fmla="*/ 38710 h 2804337"/>
                <a:gd name="connsiteX0" fmla="*/ 628437 w 628437"/>
                <a:gd name="connsiteY0" fmla="*/ 2905164 h 2905164"/>
                <a:gd name="connsiteX1" fmla="*/ 90676 w 628437"/>
                <a:gd name="connsiteY1" fmla="*/ 2663660 h 2905164"/>
                <a:gd name="connsiteX2" fmla="*/ 60531 w 628437"/>
                <a:gd name="connsiteY2" fmla="*/ 2502886 h 2905164"/>
                <a:gd name="connsiteX3" fmla="*/ 412224 w 628437"/>
                <a:gd name="connsiteY3" fmla="*/ 2382306 h 2905164"/>
                <a:gd name="connsiteX4" fmla="*/ 442369 w 628437"/>
                <a:gd name="connsiteY4" fmla="*/ 2201436 h 2905164"/>
                <a:gd name="connsiteX5" fmla="*/ 70580 w 628437"/>
                <a:gd name="connsiteY5" fmla="*/ 2050710 h 2905164"/>
                <a:gd name="connsiteX6" fmla="*/ 50483 w 628437"/>
                <a:gd name="connsiteY6" fmla="*/ 1899985 h 2905164"/>
                <a:gd name="connsiteX7" fmla="*/ 412224 w 628437"/>
                <a:gd name="connsiteY7" fmla="*/ 1759308 h 2905164"/>
                <a:gd name="connsiteX8" fmla="*/ 452417 w 628437"/>
                <a:gd name="connsiteY8" fmla="*/ 1608583 h 2905164"/>
                <a:gd name="connsiteX9" fmla="*/ 60531 w 628437"/>
                <a:gd name="connsiteY9" fmla="*/ 1437761 h 2905164"/>
                <a:gd name="connsiteX10" fmla="*/ 40435 w 628437"/>
                <a:gd name="connsiteY10" fmla="*/ 1276987 h 2905164"/>
                <a:gd name="connsiteX11" fmla="*/ 442369 w 628437"/>
                <a:gd name="connsiteY11" fmla="*/ 1136310 h 2905164"/>
                <a:gd name="connsiteX12" fmla="*/ 472514 w 628437"/>
                <a:gd name="connsiteY12" fmla="*/ 995634 h 2905164"/>
                <a:gd name="connsiteX13" fmla="*/ 70580 w 628437"/>
                <a:gd name="connsiteY13" fmla="*/ 794667 h 2905164"/>
                <a:gd name="connsiteX14" fmla="*/ 70580 w 628437"/>
                <a:gd name="connsiteY14" fmla="*/ 613796 h 2905164"/>
                <a:gd name="connsiteX15" fmla="*/ 452417 w 628437"/>
                <a:gd name="connsiteY15" fmla="*/ 483168 h 2905164"/>
                <a:gd name="connsiteX16" fmla="*/ 482562 w 628437"/>
                <a:gd name="connsiteY16" fmla="*/ 312346 h 2905164"/>
                <a:gd name="connsiteX17" fmla="*/ 90676 w 628437"/>
                <a:gd name="connsiteY17" fmla="*/ 101330 h 2905164"/>
                <a:gd name="connsiteX18" fmla="*/ 70580 w 628437"/>
                <a:gd name="connsiteY18" fmla="*/ 847 h 2905164"/>
                <a:gd name="connsiteX19" fmla="*/ 72067 w 628437"/>
                <a:gd name="connsiteY19" fmla="*/ 38710 h 2905164"/>
                <a:gd name="connsiteX0" fmla="*/ 330728 w 517772"/>
                <a:gd name="connsiteY0" fmla="*/ 2775529 h 2775529"/>
                <a:gd name="connsiteX1" fmla="*/ 90676 w 517772"/>
                <a:gd name="connsiteY1" fmla="*/ 2663660 h 2775529"/>
                <a:gd name="connsiteX2" fmla="*/ 60531 w 517772"/>
                <a:gd name="connsiteY2" fmla="*/ 2502886 h 2775529"/>
                <a:gd name="connsiteX3" fmla="*/ 412224 w 517772"/>
                <a:gd name="connsiteY3" fmla="*/ 2382306 h 2775529"/>
                <a:gd name="connsiteX4" fmla="*/ 442369 w 517772"/>
                <a:gd name="connsiteY4" fmla="*/ 2201436 h 2775529"/>
                <a:gd name="connsiteX5" fmla="*/ 70580 w 517772"/>
                <a:gd name="connsiteY5" fmla="*/ 2050710 h 2775529"/>
                <a:gd name="connsiteX6" fmla="*/ 50483 w 517772"/>
                <a:gd name="connsiteY6" fmla="*/ 1899985 h 2775529"/>
                <a:gd name="connsiteX7" fmla="*/ 412224 w 517772"/>
                <a:gd name="connsiteY7" fmla="*/ 1759308 h 2775529"/>
                <a:gd name="connsiteX8" fmla="*/ 452417 w 517772"/>
                <a:gd name="connsiteY8" fmla="*/ 1608583 h 2775529"/>
                <a:gd name="connsiteX9" fmla="*/ 60531 w 517772"/>
                <a:gd name="connsiteY9" fmla="*/ 1437761 h 2775529"/>
                <a:gd name="connsiteX10" fmla="*/ 40435 w 517772"/>
                <a:gd name="connsiteY10" fmla="*/ 1276987 h 2775529"/>
                <a:gd name="connsiteX11" fmla="*/ 442369 w 517772"/>
                <a:gd name="connsiteY11" fmla="*/ 1136310 h 2775529"/>
                <a:gd name="connsiteX12" fmla="*/ 472514 w 517772"/>
                <a:gd name="connsiteY12" fmla="*/ 995634 h 2775529"/>
                <a:gd name="connsiteX13" fmla="*/ 70580 w 517772"/>
                <a:gd name="connsiteY13" fmla="*/ 794667 h 2775529"/>
                <a:gd name="connsiteX14" fmla="*/ 70580 w 517772"/>
                <a:gd name="connsiteY14" fmla="*/ 613796 h 2775529"/>
                <a:gd name="connsiteX15" fmla="*/ 452417 w 517772"/>
                <a:gd name="connsiteY15" fmla="*/ 483168 h 2775529"/>
                <a:gd name="connsiteX16" fmla="*/ 482562 w 517772"/>
                <a:gd name="connsiteY16" fmla="*/ 312346 h 2775529"/>
                <a:gd name="connsiteX17" fmla="*/ 90676 w 517772"/>
                <a:gd name="connsiteY17" fmla="*/ 101330 h 2775529"/>
                <a:gd name="connsiteX18" fmla="*/ 70580 w 517772"/>
                <a:gd name="connsiteY18" fmla="*/ 847 h 2775529"/>
                <a:gd name="connsiteX19" fmla="*/ 72067 w 517772"/>
                <a:gd name="connsiteY19" fmla="*/ 38710 h 2775529"/>
                <a:gd name="connsiteX0" fmla="*/ 330728 w 517772"/>
                <a:gd name="connsiteY0" fmla="*/ 2774743 h 2774743"/>
                <a:gd name="connsiteX1" fmla="*/ 90676 w 517772"/>
                <a:gd name="connsiteY1" fmla="*/ 2662874 h 2774743"/>
                <a:gd name="connsiteX2" fmla="*/ 60531 w 517772"/>
                <a:gd name="connsiteY2" fmla="*/ 2502100 h 2774743"/>
                <a:gd name="connsiteX3" fmla="*/ 412224 w 517772"/>
                <a:gd name="connsiteY3" fmla="*/ 2381520 h 2774743"/>
                <a:gd name="connsiteX4" fmla="*/ 442369 w 517772"/>
                <a:gd name="connsiteY4" fmla="*/ 2200650 h 2774743"/>
                <a:gd name="connsiteX5" fmla="*/ 70580 w 517772"/>
                <a:gd name="connsiteY5" fmla="*/ 2049924 h 2774743"/>
                <a:gd name="connsiteX6" fmla="*/ 50483 w 517772"/>
                <a:gd name="connsiteY6" fmla="*/ 1899199 h 2774743"/>
                <a:gd name="connsiteX7" fmla="*/ 412224 w 517772"/>
                <a:gd name="connsiteY7" fmla="*/ 1758522 h 2774743"/>
                <a:gd name="connsiteX8" fmla="*/ 452417 w 517772"/>
                <a:gd name="connsiteY8" fmla="*/ 1607797 h 2774743"/>
                <a:gd name="connsiteX9" fmla="*/ 60531 w 517772"/>
                <a:gd name="connsiteY9" fmla="*/ 1436975 h 2774743"/>
                <a:gd name="connsiteX10" fmla="*/ 40435 w 517772"/>
                <a:gd name="connsiteY10" fmla="*/ 1276201 h 2774743"/>
                <a:gd name="connsiteX11" fmla="*/ 442369 w 517772"/>
                <a:gd name="connsiteY11" fmla="*/ 1135524 h 2774743"/>
                <a:gd name="connsiteX12" fmla="*/ 472514 w 517772"/>
                <a:gd name="connsiteY12" fmla="*/ 994848 h 2774743"/>
                <a:gd name="connsiteX13" fmla="*/ 70580 w 517772"/>
                <a:gd name="connsiteY13" fmla="*/ 793881 h 2774743"/>
                <a:gd name="connsiteX14" fmla="*/ 70580 w 517772"/>
                <a:gd name="connsiteY14" fmla="*/ 613010 h 2774743"/>
                <a:gd name="connsiteX15" fmla="*/ 452417 w 517772"/>
                <a:gd name="connsiteY15" fmla="*/ 482382 h 2774743"/>
                <a:gd name="connsiteX16" fmla="*/ 482562 w 517772"/>
                <a:gd name="connsiteY16" fmla="*/ 311560 h 2774743"/>
                <a:gd name="connsiteX17" fmla="*/ 90676 w 517772"/>
                <a:gd name="connsiteY17" fmla="*/ 100544 h 2774743"/>
                <a:gd name="connsiteX18" fmla="*/ 70580 w 517772"/>
                <a:gd name="connsiteY18" fmla="*/ 61 h 2774743"/>
                <a:gd name="connsiteX19" fmla="*/ 90673 w 517772"/>
                <a:gd name="connsiteY19" fmla="*/ 81136 h 277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7772" h="2774743">
                  <a:moveTo>
                    <a:pt x="330728" y="2774743"/>
                  </a:moveTo>
                  <a:cubicBezTo>
                    <a:pt x="186701" y="2729525"/>
                    <a:pt x="135709" y="2708314"/>
                    <a:pt x="90676" y="2662874"/>
                  </a:cubicBezTo>
                  <a:cubicBezTo>
                    <a:pt x="45643" y="2617434"/>
                    <a:pt x="6940" y="2548992"/>
                    <a:pt x="60531" y="2502100"/>
                  </a:cubicBezTo>
                  <a:cubicBezTo>
                    <a:pt x="114122" y="2455208"/>
                    <a:pt x="348584" y="2431762"/>
                    <a:pt x="412224" y="2381520"/>
                  </a:cubicBezTo>
                  <a:cubicBezTo>
                    <a:pt x="475864" y="2331278"/>
                    <a:pt x="499310" y="2255916"/>
                    <a:pt x="442369" y="2200650"/>
                  </a:cubicBezTo>
                  <a:cubicBezTo>
                    <a:pt x="385428" y="2145384"/>
                    <a:pt x="135894" y="2100166"/>
                    <a:pt x="70580" y="2049924"/>
                  </a:cubicBezTo>
                  <a:cubicBezTo>
                    <a:pt x="5266" y="1999682"/>
                    <a:pt x="-6458" y="1947766"/>
                    <a:pt x="50483" y="1899199"/>
                  </a:cubicBezTo>
                  <a:cubicBezTo>
                    <a:pt x="107424" y="1850632"/>
                    <a:pt x="345235" y="1807089"/>
                    <a:pt x="412224" y="1758522"/>
                  </a:cubicBezTo>
                  <a:cubicBezTo>
                    <a:pt x="479213" y="1709955"/>
                    <a:pt x="511032" y="1661388"/>
                    <a:pt x="452417" y="1607797"/>
                  </a:cubicBezTo>
                  <a:cubicBezTo>
                    <a:pt x="393802" y="1554206"/>
                    <a:pt x="129195" y="1492241"/>
                    <a:pt x="60531" y="1436975"/>
                  </a:cubicBezTo>
                  <a:cubicBezTo>
                    <a:pt x="-8133" y="1381709"/>
                    <a:pt x="-23205" y="1326443"/>
                    <a:pt x="40435" y="1276201"/>
                  </a:cubicBezTo>
                  <a:cubicBezTo>
                    <a:pt x="104075" y="1225959"/>
                    <a:pt x="370356" y="1182416"/>
                    <a:pt x="442369" y="1135524"/>
                  </a:cubicBezTo>
                  <a:cubicBezTo>
                    <a:pt x="514382" y="1088632"/>
                    <a:pt x="534479" y="1051789"/>
                    <a:pt x="472514" y="994848"/>
                  </a:cubicBezTo>
                  <a:cubicBezTo>
                    <a:pt x="410549" y="937907"/>
                    <a:pt x="137569" y="857521"/>
                    <a:pt x="70580" y="793881"/>
                  </a:cubicBezTo>
                  <a:cubicBezTo>
                    <a:pt x="3591" y="730241"/>
                    <a:pt x="6941" y="664926"/>
                    <a:pt x="70580" y="613010"/>
                  </a:cubicBezTo>
                  <a:cubicBezTo>
                    <a:pt x="134219" y="561094"/>
                    <a:pt x="383753" y="532624"/>
                    <a:pt x="452417" y="482382"/>
                  </a:cubicBezTo>
                  <a:cubicBezTo>
                    <a:pt x="521081" y="432140"/>
                    <a:pt x="542852" y="375199"/>
                    <a:pt x="482562" y="311560"/>
                  </a:cubicBezTo>
                  <a:cubicBezTo>
                    <a:pt x="422272" y="247921"/>
                    <a:pt x="159340" y="152460"/>
                    <a:pt x="90676" y="100544"/>
                  </a:cubicBezTo>
                  <a:cubicBezTo>
                    <a:pt x="22012" y="48628"/>
                    <a:pt x="70581" y="3296"/>
                    <a:pt x="70580" y="61"/>
                  </a:cubicBezTo>
                  <a:cubicBezTo>
                    <a:pt x="70580" y="-3174"/>
                    <a:pt x="80625" y="123004"/>
                    <a:pt x="90673" y="81136"/>
                  </a:cubicBezTo>
                </a:path>
              </a:pathLst>
            </a:cu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982912" y="4032050"/>
              <a:ext cx="279616" cy="1614054"/>
            </a:xfrm>
            <a:custGeom>
              <a:avLst/>
              <a:gdLst>
                <a:gd name="connsiteX0" fmla="*/ 442369 w 517772"/>
                <a:gd name="connsiteY0" fmla="*/ 2924070 h 2924070"/>
                <a:gd name="connsiteX1" fmla="*/ 90676 w 517772"/>
                <a:gd name="connsiteY1" fmla="*/ 2783393 h 2924070"/>
                <a:gd name="connsiteX2" fmla="*/ 60531 w 517772"/>
                <a:gd name="connsiteY2" fmla="*/ 2622619 h 2924070"/>
                <a:gd name="connsiteX3" fmla="*/ 412224 w 517772"/>
                <a:gd name="connsiteY3" fmla="*/ 2502039 h 2924070"/>
                <a:gd name="connsiteX4" fmla="*/ 442369 w 517772"/>
                <a:gd name="connsiteY4" fmla="*/ 2321169 h 2924070"/>
                <a:gd name="connsiteX5" fmla="*/ 70580 w 517772"/>
                <a:gd name="connsiteY5" fmla="*/ 2170443 h 2924070"/>
                <a:gd name="connsiteX6" fmla="*/ 50483 w 517772"/>
                <a:gd name="connsiteY6" fmla="*/ 2019718 h 2924070"/>
                <a:gd name="connsiteX7" fmla="*/ 412224 w 517772"/>
                <a:gd name="connsiteY7" fmla="*/ 1879041 h 2924070"/>
                <a:gd name="connsiteX8" fmla="*/ 452417 w 517772"/>
                <a:gd name="connsiteY8" fmla="*/ 1728316 h 2924070"/>
                <a:gd name="connsiteX9" fmla="*/ 60531 w 517772"/>
                <a:gd name="connsiteY9" fmla="*/ 1557494 h 2924070"/>
                <a:gd name="connsiteX10" fmla="*/ 40435 w 517772"/>
                <a:gd name="connsiteY10" fmla="*/ 1396720 h 2924070"/>
                <a:gd name="connsiteX11" fmla="*/ 442369 w 517772"/>
                <a:gd name="connsiteY11" fmla="*/ 1256043 h 2924070"/>
                <a:gd name="connsiteX12" fmla="*/ 472514 w 517772"/>
                <a:gd name="connsiteY12" fmla="*/ 1115367 h 2924070"/>
                <a:gd name="connsiteX13" fmla="*/ 70580 w 517772"/>
                <a:gd name="connsiteY13" fmla="*/ 914400 h 2924070"/>
                <a:gd name="connsiteX14" fmla="*/ 70580 w 517772"/>
                <a:gd name="connsiteY14" fmla="*/ 733529 h 2924070"/>
                <a:gd name="connsiteX15" fmla="*/ 452417 w 517772"/>
                <a:gd name="connsiteY15" fmla="*/ 602901 h 2924070"/>
                <a:gd name="connsiteX16" fmla="*/ 482562 w 517772"/>
                <a:gd name="connsiteY16" fmla="*/ 432079 h 2924070"/>
                <a:gd name="connsiteX17" fmla="*/ 90676 w 517772"/>
                <a:gd name="connsiteY17" fmla="*/ 221063 h 2924070"/>
                <a:gd name="connsiteX18" fmla="*/ 70580 w 517772"/>
                <a:gd name="connsiteY18" fmla="*/ 120580 h 2924070"/>
                <a:gd name="connsiteX19" fmla="*/ 90676 w 517772"/>
                <a:gd name="connsiteY19" fmla="*/ 0 h 2924070"/>
                <a:gd name="connsiteX0" fmla="*/ 442369 w 517772"/>
                <a:gd name="connsiteY0" fmla="*/ 2804337 h 2804337"/>
                <a:gd name="connsiteX1" fmla="*/ 90676 w 517772"/>
                <a:gd name="connsiteY1" fmla="*/ 2663660 h 2804337"/>
                <a:gd name="connsiteX2" fmla="*/ 60531 w 517772"/>
                <a:gd name="connsiteY2" fmla="*/ 2502886 h 2804337"/>
                <a:gd name="connsiteX3" fmla="*/ 412224 w 517772"/>
                <a:gd name="connsiteY3" fmla="*/ 2382306 h 2804337"/>
                <a:gd name="connsiteX4" fmla="*/ 442369 w 517772"/>
                <a:gd name="connsiteY4" fmla="*/ 2201436 h 2804337"/>
                <a:gd name="connsiteX5" fmla="*/ 70580 w 517772"/>
                <a:gd name="connsiteY5" fmla="*/ 2050710 h 2804337"/>
                <a:gd name="connsiteX6" fmla="*/ 50483 w 517772"/>
                <a:gd name="connsiteY6" fmla="*/ 1899985 h 2804337"/>
                <a:gd name="connsiteX7" fmla="*/ 412224 w 517772"/>
                <a:gd name="connsiteY7" fmla="*/ 1759308 h 2804337"/>
                <a:gd name="connsiteX8" fmla="*/ 452417 w 517772"/>
                <a:gd name="connsiteY8" fmla="*/ 1608583 h 2804337"/>
                <a:gd name="connsiteX9" fmla="*/ 60531 w 517772"/>
                <a:gd name="connsiteY9" fmla="*/ 1437761 h 2804337"/>
                <a:gd name="connsiteX10" fmla="*/ 40435 w 517772"/>
                <a:gd name="connsiteY10" fmla="*/ 1276987 h 2804337"/>
                <a:gd name="connsiteX11" fmla="*/ 442369 w 517772"/>
                <a:gd name="connsiteY11" fmla="*/ 1136310 h 2804337"/>
                <a:gd name="connsiteX12" fmla="*/ 472514 w 517772"/>
                <a:gd name="connsiteY12" fmla="*/ 995634 h 2804337"/>
                <a:gd name="connsiteX13" fmla="*/ 70580 w 517772"/>
                <a:gd name="connsiteY13" fmla="*/ 794667 h 2804337"/>
                <a:gd name="connsiteX14" fmla="*/ 70580 w 517772"/>
                <a:gd name="connsiteY14" fmla="*/ 613796 h 2804337"/>
                <a:gd name="connsiteX15" fmla="*/ 452417 w 517772"/>
                <a:gd name="connsiteY15" fmla="*/ 483168 h 2804337"/>
                <a:gd name="connsiteX16" fmla="*/ 482562 w 517772"/>
                <a:gd name="connsiteY16" fmla="*/ 312346 h 2804337"/>
                <a:gd name="connsiteX17" fmla="*/ 90676 w 517772"/>
                <a:gd name="connsiteY17" fmla="*/ 101330 h 2804337"/>
                <a:gd name="connsiteX18" fmla="*/ 70580 w 517772"/>
                <a:gd name="connsiteY18" fmla="*/ 847 h 2804337"/>
                <a:gd name="connsiteX19" fmla="*/ 72067 w 517772"/>
                <a:gd name="connsiteY19" fmla="*/ 38710 h 2804337"/>
                <a:gd name="connsiteX0" fmla="*/ 628437 w 628437"/>
                <a:gd name="connsiteY0" fmla="*/ 2905164 h 2905164"/>
                <a:gd name="connsiteX1" fmla="*/ 90676 w 628437"/>
                <a:gd name="connsiteY1" fmla="*/ 2663660 h 2905164"/>
                <a:gd name="connsiteX2" fmla="*/ 60531 w 628437"/>
                <a:gd name="connsiteY2" fmla="*/ 2502886 h 2905164"/>
                <a:gd name="connsiteX3" fmla="*/ 412224 w 628437"/>
                <a:gd name="connsiteY3" fmla="*/ 2382306 h 2905164"/>
                <a:gd name="connsiteX4" fmla="*/ 442369 w 628437"/>
                <a:gd name="connsiteY4" fmla="*/ 2201436 h 2905164"/>
                <a:gd name="connsiteX5" fmla="*/ 70580 w 628437"/>
                <a:gd name="connsiteY5" fmla="*/ 2050710 h 2905164"/>
                <a:gd name="connsiteX6" fmla="*/ 50483 w 628437"/>
                <a:gd name="connsiteY6" fmla="*/ 1899985 h 2905164"/>
                <a:gd name="connsiteX7" fmla="*/ 412224 w 628437"/>
                <a:gd name="connsiteY7" fmla="*/ 1759308 h 2905164"/>
                <a:gd name="connsiteX8" fmla="*/ 452417 w 628437"/>
                <a:gd name="connsiteY8" fmla="*/ 1608583 h 2905164"/>
                <a:gd name="connsiteX9" fmla="*/ 60531 w 628437"/>
                <a:gd name="connsiteY9" fmla="*/ 1437761 h 2905164"/>
                <a:gd name="connsiteX10" fmla="*/ 40435 w 628437"/>
                <a:gd name="connsiteY10" fmla="*/ 1276987 h 2905164"/>
                <a:gd name="connsiteX11" fmla="*/ 442369 w 628437"/>
                <a:gd name="connsiteY11" fmla="*/ 1136310 h 2905164"/>
                <a:gd name="connsiteX12" fmla="*/ 472514 w 628437"/>
                <a:gd name="connsiteY12" fmla="*/ 995634 h 2905164"/>
                <a:gd name="connsiteX13" fmla="*/ 70580 w 628437"/>
                <a:gd name="connsiteY13" fmla="*/ 794667 h 2905164"/>
                <a:gd name="connsiteX14" fmla="*/ 70580 w 628437"/>
                <a:gd name="connsiteY14" fmla="*/ 613796 h 2905164"/>
                <a:gd name="connsiteX15" fmla="*/ 452417 w 628437"/>
                <a:gd name="connsiteY15" fmla="*/ 483168 h 2905164"/>
                <a:gd name="connsiteX16" fmla="*/ 482562 w 628437"/>
                <a:gd name="connsiteY16" fmla="*/ 312346 h 2905164"/>
                <a:gd name="connsiteX17" fmla="*/ 90676 w 628437"/>
                <a:gd name="connsiteY17" fmla="*/ 101330 h 2905164"/>
                <a:gd name="connsiteX18" fmla="*/ 70580 w 628437"/>
                <a:gd name="connsiteY18" fmla="*/ 847 h 2905164"/>
                <a:gd name="connsiteX19" fmla="*/ 72067 w 628437"/>
                <a:gd name="connsiteY19" fmla="*/ 38710 h 2905164"/>
                <a:gd name="connsiteX0" fmla="*/ 330728 w 517772"/>
                <a:gd name="connsiteY0" fmla="*/ 2775529 h 2775529"/>
                <a:gd name="connsiteX1" fmla="*/ 90676 w 517772"/>
                <a:gd name="connsiteY1" fmla="*/ 2663660 h 2775529"/>
                <a:gd name="connsiteX2" fmla="*/ 60531 w 517772"/>
                <a:gd name="connsiteY2" fmla="*/ 2502886 h 2775529"/>
                <a:gd name="connsiteX3" fmla="*/ 412224 w 517772"/>
                <a:gd name="connsiteY3" fmla="*/ 2382306 h 2775529"/>
                <a:gd name="connsiteX4" fmla="*/ 442369 w 517772"/>
                <a:gd name="connsiteY4" fmla="*/ 2201436 h 2775529"/>
                <a:gd name="connsiteX5" fmla="*/ 70580 w 517772"/>
                <a:gd name="connsiteY5" fmla="*/ 2050710 h 2775529"/>
                <a:gd name="connsiteX6" fmla="*/ 50483 w 517772"/>
                <a:gd name="connsiteY6" fmla="*/ 1899985 h 2775529"/>
                <a:gd name="connsiteX7" fmla="*/ 412224 w 517772"/>
                <a:gd name="connsiteY7" fmla="*/ 1759308 h 2775529"/>
                <a:gd name="connsiteX8" fmla="*/ 452417 w 517772"/>
                <a:gd name="connsiteY8" fmla="*/ 1608583 h 2775529"/>
                <a:gd name="connsiteX9" fmla="*/ 60531 w 517772"/>
                <a:gd name="connsiteY9" fmla="*/ 1437761 h 2775529"/>
                <a:gd name="connsiteX10" fmla="*/ 40435 w 517772"/>
                <a:gd name="connsiteY10" fmla="*/ 1276987 h 2775529"/>
                <a:gd name="connsiteX11" fmla="*/ 442369 w 517772"/>
                <a:gd name="connsiteY11" fmla="*/ 1136310 h 2775529"/>
                <a:gd name="connsiteX12" fmla="*/ 472514 w 517772"/>
                <a:gd name="connsiteY12" fmla="*/ 995634 h 2775529"/>
                <a:gd name="connsiteX13" fmla="*/ 70580 w 517772"/>
                <a:gd name="connsiteY13" fmla="*/ 794667 h 2775529"/>
                <a:gd name="connsiteX14" fmla="*/ 70580 w 517772"/>
                <a:gd name="connsiteY14" fmla="*/ 613796 h 2775529"/>
                <a:gd name="connsiteX15" fmla="*/ 452417 w 517772"/>
                <a:gd name="connsiteY15" fmla="*/ 483168 h 2775529"/>
                <a:gd name="connsiteX16" fmla="*/ 482562 w 517772"/>
                <a:gd name="connsiteY16" fmla="*/ 312346 h 2775529"/>
                <a:gd name="connsiteX17" fmla="*/ 90676 w 517772"/>
                <a:gd name="connsiteY17" fmla="*/ 101330 h 2775529"/>
                <a:gd name="connsiteX18" fmla="*/ 70580 w 517772"/>
                <a:gd name="connsiteY18" fmla="*/ 847 h 2775529"/>
                <a:gd name="connsiteX19" fmla="*/ 72067 w 517772"/>
                <a:gd name="connsiteY19" fmla="*/ 38710 h 2775529"/>
                <a:gd name="connsiteX0" fmla="*/ 330728 w 517772"/>
                <a:gd name="connsiteY0" fmla="*/ 2774743 h 2774743"/>
                <a:gd name="connsiteX1" fmla="*/ 90676 w 517772"/>
                <a:gd name="connsiteY1" fmla="*/ 2662874 h 2774743"/>
                <a:gd name="connsiteX2" fmla="*/ 60531 w 517772"/>
                <a:gd name="connsiteY2" fmla="*/ 2502100 h 2774743"/>
                <a:gd name="connsiteX3" fmla="*/ 412224 w 517772"/>
                <a:gd name="connsiteY3" fmla="*/ 2381520 h 2774743"/>
                <a:gd name="connsiteX4" fmla="*/ 442369 w 517772"/>
                <a:gd name="connsiteY4" fmla="*/ 2200650 h 2774743"/>
                <a:gd name="connsiteX5" fmla="*/ 70580 w 517772"/>
                <a:gd name="connsiteY5" fmla="*/ 2049924 h 2774743"/>
                <a:gd name="connsiteX6" fmla="*/ 50483 w 517772"/>
                <a:gd name="connsiteY6" fmla="*/ 1899199 h 2774743"/>
                <a:gd name="connsiteX7" fmla="*/ 412224 w 517772"/>
                <a:gd name="connsiteY7" fmla="*/ 1758522 h 2774743"/>
                <a:gd name="connsiteX8" fmla="*/ 452417 w 517772"/>
                <a:gd name="connsiteY8" fmla="*/ 1607797 h 2774743"/>
                <a:gd name="connsiteX9" fmla="*/ 60531 w 517772"/>
                <a:gd name="connsiteY9" fmla="*/ 1436975 h 2774743"/>
                <a:gd name="connsiteX10" fmla="*/ 40435 w 517772"/>
                <a:gd name="connsiteY10" fmla="*/ 1276201 h 2774743"/>
                <a:gd name="connsiteX11" fmla="*/ 442369 w 517772"/>
                <a:gd name="connsiteY11" fmla="*/ 1135524 h 2774743"/>
                <a:gd name="connsiteX12" fmla="*/ 472514 w 517772"/>
                <a:gd name="connsiteY12" fmla="*/ 994848 h 2774743"/>
                <a:gd name="connsiteX13" fmla="*/ 70580 w 517772"/>
                <a:gd name="connsiteY13" fmla="*/ 793881 h 2774743"/>
                <a:gd name="connsiteX14" fmla="*/ 70580 w 517772"/>
                <a:gd name="connsiteY14" fmla="*/ 613010 h 2774743"/>
                <a:gd name="connsiteX15" fmla="*/ 452417 w 517772"/>
                <a:gd name="connsiteY15" fmla="*/ 482382 h 2774743"/>
                <a:gd name="connsiteX16" fmla="*/ 482562 w 517772"/>
                <a:gd name="connsiteY16" fmla="*/ 311560 h 2774743"/>
                <a:gd name="connsiteX17" fmla="*/ 90676 w 517772"/>
                <a:gd name="connsiteY17" fmla="*/ 100544 h 2774743"/>
                <a:gd name="connsiteX18" fmla="*/ 70580 w 517772"/>
                <a:gd name="connsiteY18" fmla="*/ 61 h 2774743"/>
                <a:gd name="connsiteX19" fmla="*/ 90673 w 517772"/>
                <a:gd name="connsiteY19" fmla="*/ 81136 h 277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7772" h="2774743">
                  <a:moveTo>
                    <a:pt x="330728" y="2774743"/>
                  </a:moveTo>
                  <a:cubicBezTo>
                    <a:pt x="186701" y="2729525"/>
                    <a:pt x="135709" y="2708314"/>
                    <a:pt x="90676" y="2662874"/>
                  </a:cubicBezTo>
                  <a:cubicBezTo>
                    <a:pt x="45643" y="2617434"/>
                    <a:pt x="6940" y="2548992"/>
                    <a:pt x="60531" y="2502100"/>
                  </a:cubicBezTo>
                  <a:cubicBezTo>
                    <a:pt x="114122" y="2455208"/>
                    <a:pt x="348584" y="2431762"/>
                    <a:pt x="412224" y="2381520"/>
                  </a:cubicBezTo>
                  <a:cubicBezTo>
                    <a:pt x="475864" y="2331278"/>
                    <a:pt x="499310" y="2255916"/>
                    <a:pt x="442369" y="2200650"/>
                  </a:cubicBezTo>
                  <a:cubicBezTo>
                    <a:pt x="385428" y="2145384"/>
                    <a:pt x="135894" y="2100166"/>
                    <a:pt x="70580" y="2049924"/>
                  </a:cubicBezTo>
                  <a:cubicBezTo>
                    <a:pt x="5266" y="1999682"/>
                    <a:pt x="-6458" y="1947766"/>
                    <a:pt x="50483" y="1899199"/>
                  </a:cubicBezTo>
                  <a:cubicBezTo>
                    <a:pt x="107424" y="1850632"/>
                    <a:pt x="345235" y="1807089"/>
                    <a:pt x="412224" y="1758522"/>
                  </a:cubicBezTo>
                  <a:cubicBezTo>
                    <a:pt x="479213" y="1709955"/>
                    <a:pt x="511032" y="1661388"/>
                    <a:pt x="452417" y="1607797"/>
                  </a:cubicBezTo>
                  <a:cubicBezTo>
                    <a:pt x="393802" y="1554206"/>
                    <a:pt x="129195" y="1492241"/>
                    <a:pt x="60531" y="1436975"/>
                  </a:cubicBezTo>
                  <a:cubicBezTo>
                    <a:pt x="-8133" y="1381709"/>
                    <a:pt x="-23205" y="1326443"/>
                    <a:pt x="40435" y="1276201"/>
                  </a:cubicBezTo>
                  <a:cubicBezTo>
                    <a:pt x="104075" y="1225959"/>
                    <a:pt x="370356" y="1182416"/>
                    <a:pt x="442369" y="1135524"/>
                  </a:cubicBezTo>
                  <a:cubicBezTo>
                    <a:pt x="514382" y="1088632"/>
                    <a:pt x="534479" y="1051789"/>
                    <a:pt x="472514" y="994848"/>
                  </a:cubicBezTo>
                  <a:cubicBezTo>
                    <a:pt x="410549" y="937907"/>
                    <a:pt x="137569" y="857521"/>
                    <a:pt x="70580" y="793881"/>
                  </a:cubicBezTo>
                  <a:cubicBezTo>
                    <a:pt x="3591" y="730241"/>
                    <a:pt x="6941" y="664926"/>
                    <a:pt x="70580" y="613010"/>
                  </a:cubicBezTo>
                  <a:cubicBezTo>
                    <a:pt x="134219" y="561094"/>
                    <a:pt x="383753" y="532624"/>
                    <a:pt x="452417" y="482382"/>
                  </a:cubicBezTo>
                  <a:cubicBezTo>
                    <a:pt x="521081" y="432140"/>
                    <a:pt x="542852" y="375199"/>
                    <a:pt x="482562" y="311560"/>
                  </a:cubicBezTo>
                  <a:cubicBezTo>
                    <a:pt x="422272" y="247921"/>
                    <a:pt x="159340" y="152460"/>
                    <a:pt x="90676" y="100544"/>
                  </a:cubicBezTo>
                  <a:cubicBezTo>
                    <a:pt x="22012" y="48628"/>
                    <a:pt x="70581" y="3296"/>
                    <a:pt x="70580" y="61"/>
                  </a:cubicBezTo>
                  <a:cubicBezTo>
                    <a:pt x="70580" y="-3174"/>
                    <a:pt x="80625" y="123004"/>
                    <a:pt x="90673" y="81136"/>
                  </a:cubicBezTo>
                </a:path>
              </a:pathLst>
            </a:cu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635896" y="3887139"/>
              <a:ext cx="279616" cy="1758965"/>
            </a:xfrm>
            <a:custGeom>
              <a:avLst/>
              <a:gdLst>
                <a:gd name="connsiteX0" fmla="*/ 442369 w 517772"/>
                <a:gd name="connsiteY0" fmla="*/ 2924070 h 2924070"/>
                <a:gd name="connsiteX1" fmla="*/ 90676 w 517772"/>
                <a:gd name="connsiteY1" fmla="*/ 2783393 h 2924070"/>
                <a:gd name="connsiteX2" fmla="*/ 60531 w 517772"/>
                <a:gd name="connsiteY2" fmla="*/ 2622619 h 2924070"/>
                <a:gd name="connsiteX3" fmla="*/ 412224 w 517772"/>
                <a:gd name="connsiteY3" fmla="*/ 2502039 h 2924070"/>
                <a:gd name="connsiteX4" fmla="*/ 442369 w 517772"/>
                <a:gd name="connsiteY4" fmla="*/ 2321169 h 2924070"/>
                <a:gd name="connsiteX5" fmla="*/ 70580 w 517772"/>
                <a:gd name="connsiteY5" fmla="*/ 2170443 h 2924070"/>
                <a:gd name="connsiteX6" fmla="*/ 50483 w 517772"/>
                <a:gd name="connsiteY6" fmla="*/ 2019718 h 2924070"/>
                <a:gd name="connsiteX7" fmla="*/ 412224 w 517772"/>
                <a:gd name="connsiteY7" fmla="*/ 1879041 h 2924070"/>
                <a:gd name="connsiteX8" fmla="*/ 452417 w 517772"/>
                <a:gd name="connsiteY8" fmla="*/ 1728316 h 2924070"/>
                <a:gd name="connsiteX9" fmla="*/ 60531 w 517772"/>
                <a:gd name="connsiteY9" fmla="*/ 1557494 h 2924070"/>
                <a:gd name="connsiteX10" fmla="*/ 40435 w 517772"/>
                <a:gd name="connsiteY10" fmla="*/ 1396720 h 2924070"/>
                <a:gd name="connsiteX11" fmla="*/ 442369 w 517772"/>
                <a:gd name="connsiteY11" fmla="*/ 1256043 h 2924070"/>
                <a:gd name="connsiteX12" fmla="*/ 472514 w 517772"/>
                <a:gd name="connsiteY12" fmla="*/ 1115367 h 2924070"/>
                <a:gd name="connsiteX13" fmla="*/ 70580 w 517772"/>
                <a:gd name="connsiteY13" fmla="*/ 914400 h 2924070"/>
                <a:gd name="connsiteX14" fmla="*/ 70580 w 517772"/>
                <a:gd name="connsiteY14" fmla="*/ 733529 h 2924070"/>
                <a:gd name="connsiteX15" fmla="*/ 452417 w 517772"/>
                <a:gd name="connsiteY15" fmla="*/ 602901 h 2924070"/>
                <a:gd name="connsiteX16" fmla="*/ 482562 w 517772"/>
                <a:gd name="connsiteY16" fmla="*/ 432079 h 2924070"/>
                <a:gd name="connsiteX17" fmla="*/ 90676 w 517772"/>
                <a:gd name="connsiteY17" fmla="*/ 221063 h 2924070"/>
                <a:gd name="connsiteX18" fmla="*/ 70580 w 517772"/>
                <a:gd name="connsiteY18" fmla="*/ 120580 h 2924070"/>
                <a:gd name="connsiteX19" fmla="*/ 90676 w 517772"/>
                <a:gd name="connsiteY19" fmla="*/ 0 h 2924070"/>
                <a:gd name="connsiteX0" fmla="*/ 442369 w 517772"/>
                <a:gd name="connsiteY0" fmla="*/ 2804337 h 2804337"/>
                <a:gd name="connsiteX1" fmla="*/ 90676 w 517772"/>
                <a:gd name="connsiteY1" fmla="*/ 2663660 h 2804337"/>
                <a:gd name="connsiteX2" fmla="*/ 60531 w 517772"/>
                <a:gd name="connsiteY2" fmla="*/ 2502886 h 2804337"/>
                <a:gd name="connsiteX3" fmla="*/ 412224 w 517772"/>
                <a:gd name="connsiteY3" fmla="*/ 2382306 h 2804337"/>
                <a:gd name="connsiteX4" fmla="*/ 442369 w 517772"/>
                <a:gd name="connsiteY4" fmla="*/ 2201436 h 2804337"/>
                <a:gd name="connsiteX5" fmla="*/ 70580 w 517772"/>
                <a:gd name="connsiteY5" fmla="*/ 2050710 h 2804337"/>
                <a:gd name="connsiteX6" fmla="*/ 50483 w 517772"/>
                <a:gd name="connsiteY6" fmla="*/ 1899985 h 2804337"/>
                <a:gd name="connsiteX7" fmla="*/ 412224 w 517772"/>
                <a:gd name="connsiteY7" fmla="*/ 1759308 h 2804337"/>
                <a:gd name="connsiteX8" fmla="*/ 452417 w 517772"/>
                <a:gd name="connsiteY8" fmla="*/ 1608583 h 2804337"/>
                <a:gd name="connsiteX9" fmla="*/ 60531 w 517772"/>
                <a:gd name="connsiteY9" fmla="*/ 1437761 h 2804337"/>
                <a:gd name="connsiteX10" fmla="*/ 40435 w 517772"/>
                <a:gd name="connsiteY10" fmla="*/ 1276987 h 2804337"/>
                <a:gd name="connsiteX11" fmla="*/ 442369 w 517772"/>
                <a:gd name="connsiteY11" fmla="*/ 1136310 h 2804337"/>
                <a:gd name="connsiteX12" fmla="*/ 472514 w 517772"/>
                <a:gd name="connsiteY12" fmla="*/ 995634 h 2804337"/>
                <a:gd name="connsiteX13" fmla="*/ 70580 w 517772"/>
                <a:gd name="connsiteY13" fmla="*/ 794667 h 2804337"/>
                <a:gd name="connsiteX14" fmla="*/ 70580 w 517772"/>
                <a:gd name="connsiteY14" fmla="*/ 613796 h 2804337"/>
                <a:gd name="connsiteX15" fmla="*/ 452417 w 517772"/>
                <a:gd name="connsiteY15" fmla="*/ 483168 h 2804337"/>
                <a:gd name="connsiteX16" fmla="*/ 482562 w 517772"/>
                <a:gd name="connsiteY16" fmla="*/ 312346 h 2804337"/>
                <a:gd name="connsiteX17" fmla="*/ 90676 w 517772"/>
                <a:gd name="connsiteY17" fmla="*/ 101330 h 2804337"/>
                <a:gd name="connsiteX18" fmla="*/ 70580 w 517772"/>
                <a:gd name="connsiteY18" fmla="*/ 847 h 2804337"/>
                <a:gd name="connsiteX19" fmla="*/ 72067 w 517772"/>
                <a:gd name="connsiteY19" fmla="*/ 38710 h 2804337"/>
                <a:gd name="connsiteX0" fmla="*/ 628437 w 628437"/>
                <a:gd name="connsiteY0" fmla="*/ 2905164 h 2905164"/>
                <a:gd name="connsiteX1" fmla="*/ 90676 w 628437"/>
                <a:gd name="connsiteY1" fmla="*/ 2663660 h 2905164"/>
                <a:gd name="connsiteX2" fmla="*/ 60531 w 628437"/>
                <a:gd name="connsiteY2" fmla="*/ 2502886 h 2905164"/>
                <a:gd name="connsiteX3" fmla="*/ 412224 w 628437"/>
                <a:gd name="connsiteY3" fmla="*/ 2382306 h 2905164"/>
                <a:gd name="connsiteX4" fmla="*/ 442369 w 628437"/>
                <a:gd name="connsiteY4" fmla="*/ 2201436 h 2905164"/>
                <a:gd name="connsiteX5" fmla="*/ 70580 w 628437"/>
                <a:gd name="connsiteY5" fmla="*/ 2050710 h 2905164"/>
                <a:gd name="connsiteX6" fmla="*/ 50483 w 628437"/>
                <a:gd name="connsiteY6" fmla="*/ 1899985 h 2905164"/>
                <a:gd name="connsiteX7" fmla="*/ 412224 w 628437"/>
                <a:gd name="connsiteY7" fmla="*/ 1759308 h 2905164"/>
                <a:gd name="connsiteX8" fmla="*/ 452417 w 628437"/>
                <a:gd name="connsiteY8" fmla="*/ 1608583 h 2905164"/>
                <a:gd name="connsiteX9" fmla="*/ 60531 w 628437"/>
                <a:gd name="connsiteY9" fmla="*/ 1437761 h 2905164"/>
                <a:gd name="connsiteX10" fmla="*/ 40435 w 628437"/>
                <a:gd name="connsiteY10" fmla="*/ 1276987 h 2905164"/>
                <a:gd name="connsiteX11" fmla="*/ 442369 w 628437"/>
                <a:gd name="connsiteY11" fmla="*/ 1136310 h 2905164"/>
                <a:gd name="connsiteX12" fmla="*/ 472514 w 628437"/>
                <a:gd name="connsiteY12" fmla="*/ 995634 h 2905164"/>
                <a:gd name="connsiteX13" fmla="*/ 70580 w 628437"/>
                <a:gd name="connsiteY13" fmla="*/ 794667 h 2905164"/>
                <a:gd name="connsiteX14" fmla="*/ 70580 w 628437"/>
                <a:gd name="connsiteY14" fmla="*/ 613796 h 2905164"/>
                <a:gd name="connsiteX15" fmla="*/ 452417 w 628437"/>
                <a:gd name="connsiteY15" fmla="*/ 483168 h 2905164"/>
                <a:gd name="connsiteX16" fmla="*/ 482562 w 628437"/>
                <a:gd name="connsiteY16" fmla="*/ 312346 h 2905164"/>
                <a:gd name="connsiteX17" fmla="*/ 90676 w 628437"/>
                <a:gd name="connsiteY17" fmla="*/ 101330 h 2905164"/>
                <a:gd name="connsiteX18" fmla="*/ 70580 w 628437"/>
                <a:gd name="connsiteY18" fmla="*/ 847 h 2905164"/>
                <a:gd name="connsiteX19" fmla="*/ 72067 w 628437"/>
                <a:gd name="connsiteY19" fmla="*/ 38710 h 2905164"/>
                <a:gd name="connsiteX0" fmla="*/ 330728 w 517772"/>
                <a:gd name="connsiteY0" fmla="*/ 2775529 h 2775529"/>
                <a:gd name="connsiteX1" fmla="*/ 90676 w 517772"/>
                <a:gd name="connsiteY1" fmla="*/ 2663660 h 2775529"/>
                <a:gd name="connsiteX2" fmla="*/ 60531 w 517772"/>
                <a:gd name="connsiteY2" fmla="*/ 2502886 h 2775529"/>
                <a:gd name="connsiteX3" fmla="*/ 412224 w 517772"/>
                <a:gd name="connsiteY3" fmla="*/ 2382306 h 2775529"/>
                <a:gd name="connsiteX4" fmla="*/ 442369 w 517772"/>
                <a:gd name="connsiteY4" fmla="*/ 2201436 h 2775529"/>
                <a:gd name="connsiteX5" fmla="*/ 70580 w 517772"/>
                <a:gd name="connsiteY5" fmla="*/ 2050710 h 2775529"/>
                <a:gd name="connsiteX6" fmla="*/ 50483 w 517772"/>
                <a:gd name="connsiteY6" fmla="*/ 1899985 h 2775529"/>
                <a:gd name="connsiteX7" fmla="*/ 412224 w 517772"/>
                <a:gd name="connsiteY7" fmla="*/ 1759308 h 2775529"/>
                <a:gd name="connsiteX8" fmla="*/ 452417 w 517772"/>
                <a:gd name="connsiteY8" fmla="*/ 1608583 h 2775529"/>
                <a:gd name="connsiteX9" fmla="*/ 60531 w 517772"/>
                <a:gd name="connsiteY9" fmla="*/ 1437761 h 2775529"/>
                <a:gd name="connsiteX10" fmla="*/ 40435 w 517772"/>
                <a:gd name="connsiteY10" fmla="*/ 1276987 h 2775529"/>
                <a:gd name="connsiteX11" fmla="*/ 442369 w 517772"/>
                <a:gd name="connsiteY11" fmla="*/ 1136310 h 2775529"/>
                <a:gd name="connsiteX12" fmla="*/ 472514 w 517772"/>
                <a:gd name="connsiteY12" fmla="*/ 995634 h 2775529"/>
                <a:gd name="connsiteX13" fmla="*/ 70580 w 517772"/>
                <a:gd name="connsiteY13" fmla="*/ 794667 h 2775529"/>
                <a:gd name="connsiteX14" fmla="*/ 70580 w 517772"/>
                <a:gd name="connsiteY14" fmla="*/ 613796 h 2775529"/>
                <a:gd name="connsiteX15" fmla="*/ 452417 w 517772"/>
                <a:gd name="connsiteY15" fmla="*/ 483168 h 2775529"/>
                <a:gd name="connsiteX16" fmla="*/ 482562 w 517772"/>
                <a:gd name="connsiteY16" fmla="*/ 312346 h 2775529"/>
                <a:gd name="connsiteX17" fmla="*/ 90676 w 517772"/>
                <a:gd name="connsiteY17" fmla="*/ 101330 h 2775529"/>
                <a:gd name="connsiteX18" fmla="*/ 70580 w 517772"/>
                <a:gd name="connsiteY18" fmla="*/ 847 h 2775529"/>
                <a:gd name="connsiteX19" fmla="*/ 72067 w 517772"/>
                <a:gd name="connsiteY19" fmla="*/ 38710 h 2775529"/>
                <a:gd name="connsiteX0" fmla="*/ 330728 w 517772"/>
                <a:gd name="connsiteY0" fmla="*/ 2774743 h 2774743"/>
                <a:gd name="connsiteX1" fmla="*/ 90676 w 517772"/>
                <a:gd name="connsiteY1" fmla="*/ 2662874 h 2774743"/>
                <a:gd name="connsiteX2" fmla="*/ 60531 w 517772"/>
                <a:gd name="connsiteY2" fmla="*/ 2502100 h 2774743"/>
                <a:gd name="connsiteX3" fmla="*/ 412224 w 517772"/>
                <a:gd name="connsiteY3" fmla="*/ 2381520 h 2774743"/>
                <a:gd name="connsiteX4" fmla="*/ 442369 w 517772"/>
                <a:gd name="connsiteY4" fmla="*/ 2200650 h 2774743"/>
                <a:gd name="connsiteX5" fmla="*/ 70580 w 517772"/>
                <a:gd name="connsiteY5" fmla="*/ 2049924 h 2774743"/>
                <a:gd name="connsiteX6" fmla="*/ 50483 w 517772"/>
                <a:gd name="connsiteY6" fmla="*/ 1899199 h 2774743"/>
                <a:gd name="connsiteX7" fmla="*/ 412224 w 517772"/>
                <a:gd name="connsiteY7" fmla="*/ 1758522 h 2774743"/>
                <a:gd name="connsiteX8" fmla="*/ 452417 w 517772"/>
                <a:gd name="connsiteY8" fmla="*/ 1607797 h 2774743"/>
                <a:gd name="connsiteX9" fmla="*/ 60531 w 517772"/>
                <a:gd name="connsiteY9" fmla="*/ 1436975 h 2774743"/>
                <a:gd name="connsiteX10" fmla="*/ 40435 w 517772"/>
                <a:gd name="connsiteY10" fmla="*/ 1276201 h 2774743"/>
                <a:gd name="connsiteX11" fmla="*/ 442369 w 517772"/>
                <a:gd name="connsiteY11" fmla="*/ 1135524 h 2774743"/>
                <a:gd name="connsiteX12" fmla="*/ 472514 w 517772"/>
                <a:gd name="connsiteY12" fmla="*/ 994848 h 2774743"/>
                <a:gd name="connsiteX13" fmla="*/ 70580 w 517772"/>
                <a:gd name="connsiteY13" fmla="*/ 793881 h 2774743"/>
                <a:gd name="connsiteX14" fmla="*/ 70580 w 517772"/>
                <a:gd name="connsiteY14" fmla="*/ 613010 h 2774743"/>
                <a:gd name="connsiteX15" fmla="*/ 452417 w 517772"/>
                <a:gd name="connsiteY15" fmla="*/ 482382 h 2774743"/>
                <a:gd name="connsiteX16" fmla="*/ 482562 w 517772"/>
                <a:gd name="connsiteY16" fmla="*/ 311560 h 2774743"/>
                <a:gd name="connsiteX17" fmla="*/ 90676 w 517772"/>
                <a:gd name="connsiteY17" fmla="*/ 100544 h 2774743"/>
                <a:gd name="connsiteX18" fmla="*/ 70580 w 517772"/>
                <a:gd name="connsiteY18" fmla="*/ 61 h 2774743"/>
                <a:gd name="connsiteX19" fmla="*/ 90673 w 517772"/>
                <a:gd name="connsiteY19" fmla="*/ 81136 h 277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7772" h="2774743">
                  <a:moveTo>
                    <a:pt x="330728" y="2774743"/>
                  </a:moveTo>
                  <a:cubicBezTo>
                    <a:pt x="186701" y="2729525"/>
                    <a:pt x="135709" y="2708314"/>
                    <a:pt x="90676" y="2662874"/>
                  </a:cubicBezTo>
                  <a:cubicBezTo>
                    <a:pt x="45643" y="2617434"/>
                    <a:pt x="6940" y="2548992"/>
                    <a:pt x="60531" y="2502100"/>
                  </a:cubicBezTo>
                  <a:cubicBezTo>
                    <a:pt x="114122" y="2455208"/>
                    <a:pt x="348584" y="2431762"/>
                    <a:pt x="412224" y="2381520"/>
                  </a:cubicBezTo>
                  <a:cubicBezTo>
                    <a:pt x="475864" y="2331278"/>
                    <a:pt x="499310" y="2255916"/>
                    <a:pt x="442369" y="2200650"/>
                  </a:cubicBezTo>
                  <a:cubicBezTo>
                    <a:pt x="385428" y="2145384"/>
                    <a:pt x="135894" y="2100166"/>
                    <a:pt x="70580" y="2049924"/>
                  </a:cubicBezTo>
                  <a:cubicBezTo>
                    <a:pt x="5266" y="1999682"/>
                    <a:pt x="-6458" y="1947766"/>
                    <a:pt x="50483" y="1899199"/>
                  </a:cubicBezTo>
                  <a:cubicBezTo>
                    <a:pt x="107424" y="1850632"/>
                    <a:pt x="345235" y="1807089"/>
                    <a:pt x="412224" y="1758522"/>
                  </a:cubicBezTo>
                  <a:cubicBezTo>
                    <a:pt x="479213" y="1709955"/>
                    <a:pt x="511032" y="1661388"/>
                    <a:pt x="452417" y="1607797"/>
                  </a:cubicBezTo>
                  <a:cubicBezTo>
                    <a:pt x="393802" y="1554206"/>
                    <a:pt x="129195" y="1492241"/>
                    <a:pt x="60531" y="1436975"/>
                  </a:cubicBezTo>
                  <a:cubicBezTo>
                    <a:pt x="-8133" y="1381709"/>
                    <a:pt x="-23205" y="1326443"/>
                    <a:pt x="40435" y="1276201"/>
                  </a:cubicBezTo>
                  <a:cubicBezTo>
                    <a:pt x="104075" y="1225959"/>
                    <a:pt x="370356" y="1182416"/>
                    <a:pt x="442369" y="1135524"/>
                  </a:cubicBezTo>
                  <a:cubicBezTo>
                    <a:pt x="514382" y="1088632"/>
                    <a:pt x="534479" y="1051789"/>
                    <a:pt x="472514" y="994848"/>
                  </a:cubicBezTo>
                  <a:cubicBezTo>
                    <a:pt x="410549" y="937907"/>
                    <a:pt x="137569" y="857521"/>
                    <a:pt x="70580" y="793881"/>
                  </a:cubicBezTo>
                  <a:cubicBezTo>
                    <a:pt x="3591" y="730241"/>
                    <a:pt x="6941" y="664926"/>
                    <a:pt x="70580" y="613010"/>
                  </a:cubicBezTo>
                  <a:cubicBezTo>
                    <a:pt x="134219" y="561094"/>
                    <a:pt x="383753" y="532624"/>
                    <a:pt x="452417" y="482382"/>
                  </a:cubicBezTo>
                  <a:cubicBezTo>
                    <a:pt x="521081" y="432140"/>
                    <a:pt x="542852" y="375199"/>
                    <a:pt x="482562" y="311560"/>
                  </a:cubicBezTo>
                  <a:cubicBezTo>
                    <a:pt x="422272" y="247921"/>
                    <a:pt x="159340" y="152460"/>
                    <a:pt x="90676" y="100544"/>
                  </a:cubicBezTo>
                  <a:cubicBezTo>
                    <a:pt x="22012" y="48628"/>
                    <a:pt x="70581" y="3296"/>
                    <a:pt x="70580" y="61"/>
                  </a:cubicBezTo>
                  <a:cubicBezTo>
                    <a:pt x="70580" y="-3174"/>
                    <a:pt x="80625" y="123004"/>
                    <a:pt x="90673" y="81136"/>
                  </a:cubicBez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674864" y="3760160"/>
              <a:ext cx="279616" cy="1885944"/>
            </a:xfrm>
            <a:custGeom>
              <a:avLst/>
              <a:gdLst>
                <a:gd name="connsiteX0" fmla="*/ 442369 w 517772"/>
                <a:gd name="connsiteY0" fmla="*/ 2924070 h 2924070"/>
                <a:gd name="connsiteX1" fmla="*/ 90676 w 517772"/>
                <a:gd name="connsiteY1" fmla="*/ 2783393 h 2924070"/>
                <a:gd name="connsiteX2" fmla="*/ 60531 w 517772"/>
                <a:gd name="connsiteY2" fmla="*/ 2622619 h 2924070"/>
                <a:gd name="connsiteX3" fmla="*/ 412224 w 517772"/>
                <a:gd name="connsiteY3" fmla="*/ 2502039 h 2924070"/>
                <a:gd name="connsiteX4" fmla="*/ 442369 w 517772"/>
                <a:gd name="connsiteY4" fmla="*/ 2321169 h 2924070"/>
                <a:gd name="connsiteX5" fmla="*/ 70580 w 517772"/>
                <a:gd name="connsiteY5" fmla="*/ 2170443 h 2924070"/>
                <a:gd name="connsiteX6" fmla="*/ 50483 w 517772"/>
                <a:gd name="connsiteY6" fmla="*/ 2019718 h 2924070"/>
                <a:gd name="connsiteX7" fmla="*/ 412224 w 517772"/>
                <a:gd name="connsiteY7" fmla="*/ 1879041 h 2924070"/>
                <a:gd name="connsiteX8" fmla="*/ 452417 w 517772"/>
                <a:gd name="connsiteY8" fmla="*/ 1728316 h 2924070"/>
                <a:gd name="connsiteX9" fmla="*/ 60531 w 517772"/>
                <a:gd name="connsiteY9" fmla="*/ 1557494 h 2924070"/>
                <a:gd name="connsiteX10" fmla="*/ 40435 w 517772"/>
                <a:gd name="connsiteY10" fmla="*/ 1396720 h 2924070"/>
                <a:gd name="connsiteX11" fmla="*/ 442369 w 517772"/>
                <a:gd name="connsiteY11" fmla="*/ 1256043 h 2924070"/>
                <a:gd name="connsiteX12" fmla="*/ 472514 w 517772"/>
                <a:gd name="connsiteY12" fmla="*/ 1115367 h 2924070"/>
                <a:gd name="connsiteX13" fmla="*/ 70580 w 517772"/>
                <a:gd name="connsiteY13" fmla="*/ 914400 h 2924070"/>
                <a:gd name="connsiteX14" fmla="*/ 70580 w 517772"/>
                <a:gd name="connsiteY14" fmla="*/ 733529 h 2924070"/>
                <a:gd name="connsiteX15" fmla="*/ 452417 w 517772"/>
                <a:gd name="connsiteY15" fmla="*/ 602901 h 2924070"/>
                <a:gd name="connsiteX16" fmla="*/ 482562 w 517772"/>
                <a:gd name="connsiteY16" fmla="*/ 432079 h 2924070"/>
                <a:gd name="connsiteX17" fmla="*/ 90676 w 517772"/>
                <a:gd name="connsiteY17" fmla="*/ 221063 h 2924070"/>
                <a:gd name="connsiteX18" fmla="*/ 70580 w 517772"/>
                <a:gd name="connsiteY18" fmla="*/ 120580 h 2924070"/>
                <a:gd name="connsiteX19" fmla="*/ 90676 w 517772"/>
                <a:gd name="connsiteY19" fmla="*/ 0 h 2924070"/>
                <a:gd name="connsiteX0" fmla="*/ 442369 w 517772"/>
                <a:gd name="connsiteY0" fmla="*/ 2804337 h 2804337"/>
                <a:gd name="connsiteX1" fmla="*/ 90676 w 517772"/>
                <a:gd name="connsiteY1" fmla="*/ 2663660 h 2804337"/>
                <a:gd name="connsiteX2" fmla="*/ 60531 w 517772"/>
                <a:gd name="connsiteY2" fmla="*/ 2502886 h 2804337"/>
                <a:gd name="connsiteX3" fmla="*/ 412224 w 517772"/>
                <a:gd name="connsiteY3" fmla="*/ 2382306 h 2804337"/>
                <a:gd name="connsiteX4" fmla="*/ 442369 w 517772"/>
                <a:gd name="connsiteY4" fmla="*/ 2201436 h 2804337"/>
                <a:gd name="connsiteX5" fmla="*/ 70580 w 517772"/>
                <a:gd name="connsiteY5" fmla="*/ 2050710 h 2804337"/>
                <a:gd name="connsiteX6" fmla="*/ 50483 w 517772"/>
                <a:gd name="connsiteY6" fmla="*/ 1899985 h 2804337"/>
                <a:gd name="connsiteX7" fmla="*/ 412224 w 517772"/>
                <a:gd name="connsiteY7" fmla="*/ 1759308 h 2804337"/>
                <a:gd name="connsiteX8" fmla="*/ 452417 w 517772"/>
                <a:gd name="connsiteY8" fmla="*/ 1608583 h 2804337"/>
                <a:gd name="connsiteX9" fmla="*/ 60531 w 517772"/>
                <a:gd name="connsiteY9" fmla="*/ 1437761 h 2804337"/>
                <a:gd name="connsiteX10" fmla="*/ 40435 w 517772"/>
                <a:gd name="connsiteY10" fmla="*/ 1276987 h 2804337"/>
                <a:gd name="connsiteX11" fmla="*/ 442369 w 517772"/>
                <a:gd name="connsiteY11" fmla="*/ 1136310 h 2804337"/>
                <a:gd name="connsiteX12" fmla="*/ 472514 w 517772"/>
                <a:gd name="connsiteY12" fmla="*/ 995634 h 2804337"/>
                <a:gd name="connsiteX13" fmla="*/ 70580 w 517772"/>
                <a:gd name="connsiteY13" fmla="*/ 794667 h 2804337"/>
                <a:gd name="connsiteX14" fmla="*/ 70580 w 517772"/>
                <a:gd name="connsiteY14" fmla="*/ 613796 h 2804337"/>
                <a:gd name="connsiteX15" fmla="*/ 452417 w 517772"/>
                <a:gd name="connsiteY15" fmla="*/ 483168 h 2804337"/>
                <a:gd name="connsiteX16" fmla="*/ 482562 w 517772"/>
                <a:gd name="connsiteY16" fmla="*/ 312346 h 2804337"/>
                <a:gd name="connsiteX17" fmla="*/ 90676 w 517772"/>
                <a:gd name="connsiteY17" fmla="*/ 101330 h 2804337"/>
                <a:gd name="connsiteX18" fmla="*/ 70580 w 517772"/>
                <a:gd name="connsiteY18" fmla="*/ 847 h 2804337"/>
                <a:gd name="connsiteX19" fmla="*/ 72067 w 517772"/>
                <a:gd name="connsiteY19" fmla="*/ 38710 h 2804337"/>
                <a:gd name="connsiteX0" fmla="*/ 628437 w 628437"/>
                <a:gd name="connsiteY0" fmla="*/ 2905164 h 2905164"/>
                <a:gd name="connsiteX1" fmla="*/ 90676 w 628437"/>
                <a:gd name="connsiteY1" fmla="*/ 2663660 h 2905164"/>
                <a:gd name="connsiteX2" fmla="*/ 60531 w 628437"/>
                <a:gd name="connsiteY2" fmla="*/ 2502886 h 2905164"/>
                <a:gd name="connsiteX3" fmla="*/ 412224 w 628437"/>
                <a:gd name="connsiteY3" fmla="*/ 2382306 h 2905164"/>
                <a:gd name="connsiteX4" fmla="*/ 442369 w 628437"/>
                <a:gd name="connsiteY4" fmla="*/ 2201436 h 2905164"/>
                <a:gd name="connsiteX5" fmla="*/ 70580 w 628437"/>
                <a:gd name="connsiteY5" fmla="*/ 2050710 h 2905164"/>
                <a:gd name="connsiteX6" fmla="*/ 50483 w 628437"/>
                <a:gd name="connsiteY6" fmla="*/ 1899985 h 2905164"/>
                <a:gd name="connsiteX7" fmla="*/ 412224 w 628437"/>
                <a:gd name="connsiteY7" fmla="*/ 1759308 h 2905164"/>
                <a:gd name="connsiteX8" fmla="*/ 452417 w 628437"/>
                <a:gd name="connsiteY8" fmla="*/ 1608583 h 2905164"/>
                <a:gd name="connsiteX9" fmla="*/ 60531 w 628437"/>
                <a:gd name="connsiteY9" fmla="*/ 1437761 h 2905164"/>
                <a:gd name="connsiteX10" fmla="*/ 40435 w 628437"/>
                <a:gd name="connsiteY10" fmla="*/ 1276987 h 2905164"/>
                <a:gd name="connsiteX11" fmla="*/ 442369 w 628437"/>
                <a:gd name="connsiteY11" fmla="*/ 1136310 h 2905164"/>
                <a:gd name="connsiteX12" fmla="*/ 472514 w 628437"/>
                <a:gd name="connsiteY12" fmla="*/ 995634 h 2905164"/>
                <a:gd name="connsiteX13" fmla="*/ 70580 w 628437"/>
                <a:gd name="connsiteY13" fmla="*/ 794667 h 2905164"/>
                <a:gd name="connsiteX14" fmla="*/ 70580 w 628437"/>
                <a:gd name="connsiteY14" fmla="*/ 613796 h 2905164"/>
                <a:gd name="connsiteX15" fmla="*/ 452417 w 628437"/>
                <a:gd name="connsiteY15" fmla="*/ 483168 h 2905164"/>
                <a:gd name="connsiteX16" fmla="*/ 482562 w 628437"/>
                <a:gd name="connsiteY16" fmla="*/ 312346 h 2905164"/>
                <a:gd name="connsiteX17" fmla="*/ 90676 w 628437"/>
                <a:gd name="connsiteY17" fmla="*/ 101330 h 2905164"/>
                <a:gd name="connsiteX18" fmla="*/ 70580 w 628437"/>
                <a:gd name="connsiteY18" fmla="*/ 847 h 2905164"/>
                <a:gd name="connsiteX19" fmla="*/ 72067 w 628437"/>
                <a:gd name="connsiteY19" fmla="*/ 38710 h 2905164"/>
                <a:gd name="connsiteX0" fmla="*/ 330728 w 517772"/>
                <a:gd name="connsiteY0" fmla="*/ 2775529 h 2775529"/>
                <a:gd name="connsiteX1" fmla="*/ 90676 w 517772"/>
                <a:gd name="connsiteY1" fmla="*/ 2663660 h 2775529"/>
                <a:gd name="connsiteX2" fmla="*/ 60531 w 517772"/>
                <a:gd name="connsiteY2" fmla="*/ 2502886 h 2775529"/>
                <a:gd name="connsiteX3" fmla="*/ 412224 w 517772"/>
                <a:gd name="connsiteY3" fmla="*/ 2382306 h 2775529"/>
                <a:gd name="connsiteX4" fmla="*/ 442369 w 517772"/>
                <a:gd name="connsiteY4" fmla="*/ 2201436 h 2775529"/>
                <a:gd name="connsiteX5" fmla="*/ 70580 w 517772"/>
                <a:gd name="connsiteY5" fmla="*/ 2050710 h 2775529"/>
                <a:gd name="connsiteX6" fmla="*/ 50483 w 517772"/>
                <a:gd name="connsiteY6" fmla="*/ 1899985 h 2775529"/>
                <a:gd name="connsiteX7" fmla="*/ 412224 w 517772"/>
                <a:gd name="connsiteY7" fmla="*/ 1759308 h 2775529"/>
                <a:gd name="connsiteX8" fmla="*/ 452417 w 517772"/>
                <a:gd name="connsiteY8" fmla="*/ 1608583 h 2775529"/>
                <a:gd name="connsiteX9" fmla="*/ 60531 w 517772"/>
                <a:gd name="connsiteY9" fmla="*/ 1437761 h 2775529"/>
                <a:gd name="connsiteX10" fmla="*/ 40435 w 517772"/>
                <a:gd name="connsiteY10" fmla="*/ 1276987 h 2775529"/>
                <a:gd name="connsiteX11" fmla="*/ 442369 w 517772"/>
                <a:gd name="connsiteY11" fmla="*/ 1136310 h 2775529"/>
                <a:gd name="connsiteX12" fmla="*/ 472514 w 517772"/>
                <a:gd name="connsiteY12" fmla="*/ 995634 h 2775529"/>
                <a:gd name="connsiteX13" fmla="*/ 70580 w 517772"/>
                <a:gd name="connsiteY13" fmla="*/ 794667 h 2775529"/>
                <a:gd name="connsiteX14" fmla="*/ 70580 w 517772"/>
                <a:gd name="connsiteY14" fmla="*/ 613796 h 2775529"/>
                <a:gd name="connsiteX15" fmla="*/ 452417 w 517772"/>
                <a:gd name="connsiteY15" fmla="*/ 483168 h 2775529"/>
                <a:gd name="connsiteX16" fmla="*/ 482562 w 517772"/>
                <a:gd name="connsiteY16" fmla="*/ 312346 h 2775529"/>
                <a:gd name="connsiteX17" fmla="*/ 90676 w 517772"/>
                <a:gd name="connsiteY17" fmla="*/ 101330 h 2775529"/>
                <a:gd name="connsiteX18" fmla="*/ 70580 w 517772"/>
                <a:gd name="connsiteY18" fmla="*/ 847 h 2775529"/>
                <a:gd name="connsiteX19" fmla="*/ 72067 w 517772"/>
                <a:gd name="connsiteY19" fmla="*/ 38710 h 2775529"/>
                <a:gd name="connsiteX0" fmla="*/ 330728 w 517772"/>
                <a:gd name="connsiteY0" fmla="*/ 2774743 h 2774743"/>
                <a:gd name="connsiteX1" fmla="*/ 90676 w 517772"/>
                <a:gd name="connsiteY1" fmla="*/ 2662874 h 2774743"/>
                <a:gd name="connsiteX2" fmla="*/ 60531 w 517772"/>
                <a:gd name="connsiteY2" fmla="*/ 2502100 h 2774743"/>
                <a:gd name="connsiteX3" fmla="*/ 412224 w 517772"/>
                <a:gd name="connsiteY3" fmla="*/ 2381520 h 2774743"/>
                <a:gd name="connsiteX4" fmla="*/ 442369 w 517772"/>
                <a:gd name="connsiteY4" fmla="*/ 2200650 h 2774743"/>
                <a:gd name="connsiteX5" fmla="*/ 70580 w 517772"/>
                <a:gd name="connsiteY5" fmla="*/ 2049924 h 2774743"/>
                <a:gd name="connsiteX6" fmla="*/ 50483 w 517772"/>
                <a:gd name="connsiteY6" fmla="*/ 1899199 h 2774743"/>
                <a:gd name="connsiteX7" fmla="*/ 412224 w 517772"/>
                <a:gd name="connsiteY7" fmla="*/ 1758522 h 2774743"/>
                <a:gd name="connsiteX8" fmla="*/ 452417 w 517772"/>
                <a:gd name="connsiteY8" fmla="*/ 1607797 h 2774743"/>
                <a:gd name="connsiteX9" fmla="*/ 60531 w 517772"/>
                <a:gd name="connsiteY9" fmla="*/ 1436975 h 2774743"/>
                <a:gd name="connsiteX10" fmla="*/ 40435 w 517772"/>
                <a:gd name="connsiteY10" fmla="*/ 1276201 h 2774743"/>
                <a:gd name="connsiteX11" fmla="*/ 442369 w 517772"/>
                <a:gd name="connsiteY11" fmla="*/ 1135524 h 2774743"/>
                <a:gd name="connsiteX12" fmla="*/ 472514 w 517772"/>
                <a:gd name="connsiteY12" fmla="*/ 994848 h 2774743"/>
                <a:gd name="connsiteX13" fmla="*/ 70580 w 517772"/>
                <a:gd name="connsiteY13" fmla="*/ 793881 h 2774743"/>
                <a:gd name="connsiteX14" fmla="*/ 70580 w 517772"/>
                <a:gd name="connsiteY14" fmla="*/ 613010 h 2774743"/>
                <a:gd name="connsiteX15" fmla="*/ 452417 w 517772"/>
                <a:gd name="connsiteY15" fmla="*/ 482382 h 2774743"/>
                <a:gd name="connsiteX16" fmla="*/ 482562 w 517772"/>
                <a:gd name="connsiteY16" fmla="*/ 311560 h 2774743"/>
                <a:gd name="connsiteX17" fmla="*/ 90676 w 517772"/>
                <a:gd name="connsiteY17" fmla="*/ 100544 h 2774743"/>
                <a:gd name="connsiteX18" fmla="*/ 70580 w 517772"/>
                <a:gd name="connsiteY18" fmla="*/ 61 h 2774743"/>
                <a:gd name="connsiteX19" fmla="*/ 90673 w 517772"/>
                <a:gd name="connsiteY19" fmla="*/ 81136 h 277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17772" h="2774743">
                  <a:moveTo>
                    <a:pt x="330728" y="2774743"/>
                  </a:moveTo>
                  <a:cubicBezTo>
                    <a:pt x="186701" y="2729525"/>
                    <a:pt x="135709" y="2708314"/>
                    <a:pt x="90676" y="2662874"/>
                  </a:cubicBezTo>
                  <a:cubicBezTo>
                    <a:pt x="45643" y="2617434"/>
                    <a:pt x="6940" y="2548992"/>
                    <a:pt x="60531" y="2502100"/>
                  </a:cubicBezTo>
                  <a:cubicBezTo>
                    <a:pt x="114122" y="2455208"/>
                    <a:pt x="348584" y="2431762"/>
                    <a:pt x="412224" y="2381520"/>
                  </a:cubicBezTo>
                  <a:cubicBezTo>
                    <a:pt x="475864" y="2331278"/>
                    <a:pt x="499310" y="2255916"/>
                    <a:pt x="442369" y="2200650"/>
                  </a:cubicBezTo>
                  <a:cubicBezTo>
                    <a:pt x="385428" y="2145384"/>
                    <a:pt x="135894" y="2100166"/>
                    <a:pt x="70580" y="2049924"/>
                  </a:cubicBezTo>
                  <a:cubicBezTo>
                    <a:pt x="5266" y="1999682"/>
                    <a:pt x="-6458" y="1947766"/>
                    <a:pt x="50483" y="1899199"/>
                  </a:cubicBezTo>
                  <a:cubicBezTo>
                    <a:pt x="107424" y="1850632"/>
                    <a:pt x="345235" y="1807089"/>
                    <a:pt x="412224" y="1758522"/>
                  </a:cubicBezTo>
                  <a:cubicBezTo>
                    <a:pt x="479213" y="1709955"/>
                    <a:pt x="511032" y="1661388"/>
                    <a:pt x="452417" y="1607797"/>
                  </a:cubicBezTo>
                  <a:cubicBezTo>
                    <a:pt x="393802" y="1554206"/>
                    <a:pt x="129195" y="1492241"/>
                    <a:pt x="60531" y="1436975"/>
                  </a:cubicBezTo>
                  <a:cubicBezTo>
                    <a:pt x="-8133" y="1381709"/>
                    <a:pt x="-23205" y="1326443"/>
                    <a:pt x="40435" y="1276201"/>
                  </a:cubicBezTo>
                  <a:cubicBezTo>
                    <a:pt x="104075" y="1225959"/>
                    <a:pt x="370356" y="1182416"/>
                    <a:pt x="442369" y="1135524"/>
                  </a:cubicBezTo>
                  <a:cubicBezTo>
                    <a:pt x="514382" y="1088632"/>
                    <a:pt x="534479" y="1051789"/>
                    <a:pt x="472514" y="994848"/>
                  </a:cubicBezTo>
                  <a:cubicBezTo>
                    <a:pt x="410549" y="937907"/>
                    <a:pt x="137569" y="857521"/>
                    <a:pt x="70580" y="793881"/>
                  </a:cubicBezTo>
                  <a:cubicBezTo>
                    <a:pt x="3591" y="730241"/>
                    <a:pt x="6941" y="664926"/>
                    <a:pt x="70580" y="613010"/>
                  </a:cubicBezTo>
                  <a:cubicBezTo>
                    <a:pt x="134219" y="561094"/>
                    <a:pt x="383753" y="532624"/>
                    <a:pt x="452417" y="482382"/>
                  </a:cubicBezTo>
                  <a:cubicBezTo>
                    <a:pt x="521081" y="432140"/>
                    <a:pt x="542852" y="375199"/>
                    <a:pt x="482562" y="311560"/>
                  </a:cubicBezTo>
                  <a:cubicBezTo>
                    <a:pt x="422272" y="247921"/>
                    <a:pt x="159340" y="152460"/>
                    <a:pt x="90676" y="100544"/>
                  </a:cubicBezTo>
                  <a:cubicBezTo>
                    <a:pt x="22012" y="48628"/>
                    <a:pt x="70581" y="3296"/>
                    <a:pt x="70580" y="61"/>
                  </a:cubicBezTo>
                  <a:cubicBezTo>
                    <a:pt x="70580" y="-3174"/>
                    <a:pt x="80625" y="123004"/>
                    <a:pt x="90673" y="81136"/>
                  </a:cubicBezTo>
                </a:path>
              </a:pathLst>
            </a:custGeom>
            <a:ln w="19050">
              <a:solidFill>
                <a:srgbClr val="FFCC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Left Brace 28"/>
          <p:cNvSpPr/>
          <p:nvPr/>
        </p:nvSpPr>
        <p:spPr>
          <a:xfrm>
            <a:off x="2066202" y="5281809"/>
            <a:ext cx="72008" cy="36004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 flipH="1">
            <a:off x="6348293" y="5013176"/>
            <a:ext cx="141500" cy="628673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88224" y="636250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8608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Σχετική ευαισθησία οφθαλμού και μήκος κύματος </a:t>
            </a:r>
          </a:p>
        </p:txBody>
      </p:sp>
      <p:pic>
        <p:nvPicPr>
          <p:cNvPr id="16387" name="Picture 3" title="Σχετική ευαισθησία οφθαλμού και μήκος κύματος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01" y="2023776"/>
            <a:ext cx="5801378" cy="37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 title="βέλος"/>
          <p:cNvCxnSpPr/>
          <p:nvPr/>
        </p:nvCxnSpPr>
        <p:spPr>
          <a:xfrm>
            <a:off x="1837590" y="2354199"/>
            <a:ext cx="1589242" cy="891243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7544" y="1772607"/>
            <a:ext cx="1803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Σχεδόν Σκοτάδι</a:t>
            </a:r>
          </a:p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&lt;0,0003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fc</a:t>
            </a:r>
            <a:endParaRPr lang="el-GR" sz="2000" b="1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2000" b="1" dirty="0" err="1" smtClean="0">
                <a:solidFill>
                  <a:prstClr val="black"/>
                </a:solidFill>
                <a:latin typeface="Calibri"/>
              </a:rPr>
              <a:t>Σκοτοπική</a:t>
            </a: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Straight Arrow Connector 20" title="βέλος"/>
          <p:cNvCxnSpPr/>
          <p:nvPr/>
        </p:nvCxnSpPr>
        <p:spPr>
          <a:xfrm>
            <a:off x="1780901" y="3497367"/>
            <a:ext cx="2180609" cy="132839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7277" y="2989535"/>
            <a:ext cx="1803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Σημείο Ελέγχου</a:t>
            </a:r>
          </a:p>
          <a:p>
            <a:r>
              <a:rPr lang="el-GR" sz="2000" b="1" smtClean="0">
                <a:solidFill>
                  <a:prstClr val="black"/>
                </a:solidFill>
                <a:latin typeface="Calibri"/>
              </a:rPr>
              <a:t>Επίπεδο = </a:t>
            </a: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1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fc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Straight Arrow Connector 5" title="βέλος"/>
          <p:cNvCxnSpPr/>
          <p:nvPr/>
        </p:nvCxnSpPr>
        <p:spPr>
          <a:xfrm flipH="1">
            <a:off x="5185646" y="2783777"/>
            <a:ext cx="792088" cy="290502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76166" y="2122057"/>
            <a:ext cx="223224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Κανονικός Φωτισμός</a:t>
            </a:r>
          </a:p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&gt;10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fc</a:t>
            </a:r>
            <a:endParaRPr lang="el-GR" sz="2000" b="1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2000" b="1" dirty="0" err="1" smtClean="0">
                <a:solidFill>
                  <a:prstClr val="black"/>
                </a:solidFill>
                <a:latin typeface="Calibri"/>
              </a:rPr>
              <a:t>Φωτοπική</a:t>
            </a:r>
            <a:r>
              <a:rPr lang="el-GR" sz="2000" b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55016" y="5677358"/>
            <a:ext cx="3634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LuminosityCurve1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Hhahn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Ηλιακή ακτινοβολία και ατμόσφαιρα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43152"/>
            <a:ext cx="4342708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H γη περιβάλλεται από ένα ατμοσφαιρικό στρώμα που µας προστατεύει από βλάβες ένεκα της ακτινοβολίας. </a:t>
            </a: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Είναι </a:t>
            </a:r>
            <a:r>
              <a:rPr lang="el-GR" sz="2400" dirty="0"/>
              <a:t>η </a:t>
            </a:r>
            <a:r>
              <a:rPr lang="el-GR" sz="2400" b="1" dirty="0" err="1">
                <a:solidFill>
                  <a:srgbClr val="333399"/>
                </a:solidFill>
              </a:rPr>
              <a:t>οζονόσφαιρα</a:t>
            </a:r>
            <a:r>
              <a:rPr lang="el-GR" sz="2400" dirty="0"/>
              <a:t>, ένα </a:t>
            </a:r>
            <a:r>
              <a:rPr lang="el-GR" sz="2400" b="1" dirty="0">
                <a:solidFill>
                  <a:srgbClr val="333399"/>
                </a:solidFill>
              </a:rPr>
              <a:t>στρώμα όζοντος</a:t>
            </a:r>
            <a:r>
              <a:rPr lang="el-GR" sz="2400" dirty="0"/>
              <a:t>, που αρχίζει περίπου </a:t>
            </a:r>
            <a:r>
              <a:rPr lang="el-GR" sz="2400" b="1" dirty="0">
                <a:solidFill>
                  <a:srgbClr val="333399"/>
                </a:solidFill>
              </a:rPr>
              <a:t>10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μίλια πάνω από την επιφάνεια της γης και εκτείνεται για </a:t>
            </a:r>
            <a:r>
              <a:rPr lang="el-GR" sz="2400" b="1" dirty="0">
                <a:solidFill>
                  <a:srgbClr val="333399"/>
                </a:solidFill>
              </a:rPr>
              <a:t>20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μίλια προς τα πάνω (15-40 χιλιόμετρα).</a:t>
            </a:r>
          </a:p>
          <a:p>
            <a:endParaRPr lang="el-GR" sz="2400" dirty="0"/>
          </a:p>
        </p:txBody>
      </p:sp>
      <p:pic>
        <p:nvPicPr>
          <p:cNvPr id="16387" name="Picture 3" title="Ηλιακή ακτινοβολία και ατμόσφαιρ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00" y="1916832"/>
            <a:ext cx="3831878" cy="3155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80571" y="5157192"/>
            <a:ext cx="3995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ozone (northern hemisphere) anomaly [Dobson Units] March 2011, w.r.t. 1981-2010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Source :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KNMI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333399"/>
                </a:solidFill>
              </a:rPr>
              <a:t>Η υπεριώδης στη γη και στο διάστημα</a:t>
            </a:r>
            <a:endParaRPr lang="el-GR" sz="3600" dirty="0">
              <a:solidFill>
                <a:srgbClr val="333399"/>
              </a:solidFill>
            </a:endParaRPr>
          </a:p>
        </p:txBody>
      </p:sp>
      <p:grpSp>
        <p:nvGrpSpPr>
          <p:cNvPr id="7" name="Group 6" title="Η υπεριώδης στη γη και στο διάστημα"/>
          <p:cNvGrpSpPr/>
          <p:nvPr/>
        </p:nvGrpSpPr>
        <p:grpSpPr>
          <a:xfrm>
            <a:off x="78995" y="1484784"/>
            <a:ext cx="8989455" cy="4655460"/>
            <a:chOff x="78995" y="1484784"/>
            <a:chExt cx="8989455" cy="4655460"/>
          </a:xfrm>
        </p:grpSpPr>
        <p:sp>
          <p:nvSpPr>
            <p:cNvPr id="3" name="TextBox 2"/>
            <p:cNvSpPr txBox="1"/>
            <p:nvPr/>
          </p:nvSpPr>
          <p:spPr>
            <a:xfrm>
              <a:off x="6504092" y="2417272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Διάστημα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04092" y="3183359"/>
              <a:ext cx="1871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Ιονόσφαιρα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04092" y="4293096"/>
              <a:ext cx="2051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Στρατόσφαιρα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04092" y="5066106"/>
              <a:ext cx="2051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Τροπόσφαιρα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996" y="4523928"/>
              <a:ext cx="939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15 χμ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995" y="3367094"/>
              <a:ext cx="939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50 χμ</a:t>
              </a: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75026" y="5888216"/>
              <a:ext cx="8185583" cy="25202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0957" y="2274546"/>
              <a:ext cx="319813" cy="603015"/>
            </a:xfrm>
            <a:prstGeom prst="rect">
              <a:avLst/>
            </a:prstGeom>
            <a:gradFill>
              <a:gsLst>
                <a:gs pos="1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74330" y="2274546"/>
              <a:ext cx="319813" cy="809222"/>
            </a:xfrm>
            <a:prstGeom prst="rect">
              <a:avLst/>
            </a:prstGeom>
            <a:gradFill>
              <a:gsLst>
                <a:gs pos="21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07048" y="2274546"/>
              <a:ext cx="319813" cy="1944216"/>
            </a:xfrm>
            <a:prstGeom prst="rect">
              <a:avLst/>
            </a:prstGeom>
            <a:gradFill>
              <a:gsLst>
                <a:gs pos="46000">
                  <a:srgbClr val="DDEBCF"/>
                </a:gs>
                <a:gs pos="72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43605" y="2274546"/>
              <a:ext cx="319813" cy="3022392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79256" y="2274546"/>
              <a:ext cx="319813" cy="3022394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87368" y="2274546"/>
              <a:ext cx="319813" cy="3022394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875026" y="2877561"/>
              <a:ext cx="8136000" cy="137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75026" y="3645024"/>
              <a:ext cx="813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75026" y="4754761"/>
              <a:ext cx="813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018817" y="1484784"/>
              <a:ext cx="1728192" cy="789762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EEECE1">
                      <a:lumMod val="10000"/>
                    </a:srgbClr>
                  </a:solidFill>
                </a:rPr>
                <a:t>UV-A</a:t>
              </a:r>
            </a:p>
            <a:p>
              <a:pPr algn="ctr"/>
              <a:r>
                <a:rPr lang="en-US" sz="2000" b="1" dirty="0" smtClean="0">
                  <a:solidFill>
                    <a:srgbClr val="EEECE1">
                      <a:lumMod val="10000"/>
                    </a:srgbClr>
                  </a:solidFill>
                </a:rPr>
                <a:t>100   ̴ 280nm</a:t>
              </a:r>
              <a:endParaRPr lang="en-US" sz="2000" b="1" dirty="0">
                <a:solidFill>
                  <a:srgbClr val="EEECE1">
                    <a:lumMod val="10000"/>
                  </a:srgbClr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62490" y="1484784"/>
              <a:ext cx="1728192" cy="789762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EEECE1">
                      <a:lumMod val="10000"/>
                    </a:srgbClr>
                  </a:solidFill>
                </a:rPr>
                <a:t>UV-B</a:t>
              </a:r>
              <a:endParaRPr lang="en-US" b="1" dirty="0">
                <a:solidFill>
                  <a:srgbClr val="EEECE1">
                    <a:lumMod val="10000"/>
                  </a:srgbClr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EEECE1">
                      <a:lumMod val="10000"/>
                    </a:srgbClr>
                  </a:solidFill>
                </a:rPr>
                <a:t>280   </a:t>
              </a:r>
              <a:r>
                <a:rPr lang="en-US" b="1" dirty="0">
                  <a:solidFill>
                    <a:srgbClr val="EEECE1">
                      <a:lumMod val="10000"/>
                    </a:srgbClr>
                  </a:solidFill>
                </a:rPr>
                <a:t>̴ </a:t>
              </a:r>
              <a:r>
                <a:rPr lang="en-US" b="1" dirty="0" smtClean="0">
                  <a:solidFill>
                    <a:srgbClr val="EEECE1">
                      <a:lumMod val="10000"/>
                    </a:srgbClr>
                  </a:solidFill>
                </a:rPr>
                <a:t>315nm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75900" y="1484784"/>
              <a:ext cx="1728192" cy="789762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EEECE1">
                      <a:lumMod val="10000"/>
                    </a:srgbClr>
                  </a:solidFill>
                </a:rPr>
                <a:t>UV-C</a:t>
              </a:r>
            </a:p>
            <a:p>
              <a:pPr algn="ctr"/>
              <a:r>
                <a:rPr lang="en-US" b="1" dirty="0" smtClean="0">
                  <a:solidFill>
                    <a:srgbClr val="EEECE1">
                      <a:lumMod val="10000"/>
                    </a:srgbClr>
                  </a:solidFill>
                </a:rPr>
                <a:t>315   </a:t>
              </a:r>
              <a:r>
                <a:rPr lang="en-US" b="1" dirty="0">
                  <a:solidFill>
                    <a:srgbClr val="EEECE1">
                      <a:lumMod val="10000"/>
                    </a:srgbClr>
                  </a:solidFill>
                </a:rPr>
                <a:t>̴ </a:t>
              </a:r>
              <a:r>
                <a:rPr lang="en-US" b="1" dirty="0" smtClean="0">
                  <a:solidFill>
                    <a:srgbClr val="EEECE1">
                      <a:lumMod val="10000"/>
                    </a:srgbClr>
                  </a:solidFill>
                </a:rPr>
                <a:t>400nm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018816" y="4062263"/>
              <a:ext cx="5485276" cy="590873"/>
            </a:xfrm>
            <a:prstGeom prst="ellipse">
              <a:avLst/>
            </a:prstGeom>
            <a:gradFill flip="none" rotWithShape="1">
              <a:gsLst>
                <a:gs pos="100000">
                  <a:srgbClr val="5E9EFF">
                    <a:alpha val="60000"/>
                  </a:srgbClr>
                </a:gs>
                <a:gs pos="0">
                  <a:srgbClr val="85C2FF"/>
                </a:gs>
                <a:gs pos="0">
                  <a:schemeClr val="bg1">
                    <a:lumMod val="0"/>
                    <a:lumOff val="100000"/>
                  </a:schemeClr>
                </a:gs>
                <a:gs pos="0">
                  <a:srgbClr val="FFEBFA">
                    <a:lumMod val="0"/>
                    <a:lumOff val="10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>
                  <a:solidFill>
                    <a:srgbClr val="EEECE1">
                      <a:lumMod val="10000"/>
                    </a:srgbClr>
                  </a:solidFill>
                </a:rPr>
                <a:t>Στρώμα Όζοντος</a:t>
              </a:r>
              <a:endParaRPr lang="en-US" sz="2000" b="1" dirty="0">
                <a:solidFill>
                  <a:srgbClr val="EEECE1">
                    <a:lumMod val="10000"/>
                  </a:srgbClr>
                </a:solidFill>
              </a:endParaRPr>
            </a:p>
          </p:txBody>
        </p:sp>
        <p:pic>
          <p:nvPicPr>
            <p:cNvPr id="18436" name="Picture 4" descr="C:\Users\alex\AppData\Local\Microsoft\Windows\Temporary Internet Files\Content.IE5\DWXNSYXI\MC900434857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215" y="2202668"/>
              <a:ext cx="671537" cy="6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7" name="Picture 5" descr="C:\Users\alex\AppData\Local\Microsoft\Windows\Temporary Internet Files\Content.IE5\DS3N2C89\MC900441809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768" y="3071537"/>
              <a:ext cx="685307" cy="68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9" name="Picture 7" descr="C:\Users\alex\AppData\Local\Microsoft\Windows\Temporary Internet Files\Content.IE5\SP2IZX1S\MC900441707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359" y="3888471"/>
              <a:ext cx="809250" cy="80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0" name="Picture 8" descr="C:\Users\alex\AppData\Local\Microsoft\Windows\Temporary Internet Files\Content.IE5\SP2IZX1S\MC900434807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2795" y="5296940"/>
              <a:ext cx="675655" cy="675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Το ορατό φως και οι </a:t>
            </a:r>
            <a:r>
              <a:rPr lang="el-GR" dirty="0" smtClean="0">
                <a:solidFill>
                  <a:srgbClr val="333399"/>
                </a:solidFill>
              </a:rPr>
              <a:t>ακτινοβολίες</a:t>
            </a:r>
            <a:br>
              <a:rPr lang="el-GR" dirty="0" smtClean="0">
                <a:solidFill>
                  <a:srgbClr val="333399"/>
                </a:solidFill>
              </a:rPr>
            </a:br>
            <a:r>
              <a:rPr lang="el-GR" sz="3200" b="0" dirty="0" smtClean="0">
                <a:solidFill>
                  <a:srgbClr val="333399"/>
                </a:solidFill>
              </a:rPr>
              <a:t>(3 από 4)</a:t>
            </a:r>
            <a:endParaRPr lang="el-GR" sz="3200" b="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lvl="1" indent="-342900">
              <a:spcBef>
                <a:spcPts val="6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0000"/>
                </a:solidFill>
              </a:rPr>
              <a:t>Άτοµα </a:t>
            </a:r>
            <a:r>
              <a:rPr lang="el-GR" sz="2400" dirty="0">
                <a:solidFill>
                  <a:srgbClr val="000000"/>
                </a:solidFill>
              </a:rPr>
              <a:t>που έχουν περισσότερη ανάγκη να </a:t>
            </a:r>
            <a:r>
              <a:rPr lang="el-GR" sz="2400" b="1" dirty="0">
                <a:solidFill>
                  <a:srgbClr val="333399"/>
                </a:solidFill>
              </a:rPr>
              <a:t>προστατευθούν</a:t>
            </a:r>
            <a:r>
              <a:rPr lang="el-GR" sz="2400" b="1" dirty="0">
                <a:solidFill>
                  <a:schemeClr val="accent2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</a:rPr>
              <a:t>από την Ηλιακή Ακτινοβολία, είναι: </a:t>
            </a:r>
            <a:endParaRPr lang="el-GR" sz="2400" dirty="0"/>
          </a:p>
          <a:p>
            <a:pPr marL="400050" lvl="2">
              <a:spcBef>
                <a:spcPts val="600"/>
              </a:spcBef>
              <a:buClr>
                <a:srgbClr val="333399"/>
              </a:buClr>
              <a:buFont typeface="Courier New" pitchFamily="49" charset="0"/>
              <a:buChar char="o"/>
            </a:pPr>
            <a:r>
              <a:rPr lang="el-GR" dirty="0"/>
              <a:t>Άτομα με πρώιμη πρεσβυωπία.</a:t>
            </a:r>
          </a:p>
          <a:p>
            <a:pPr marL="400050" lvl="2">
              <a:spcBef>
                <a:spcPts val="600"/>
              </a:spcBef>
              <a:buClr>
                <a:srgbClr val="333399"/>
              </a:buClr>
              <a:buFont typeface="Courier New" pitchFamily="49" charset="0"/>
              <a:buChar char="o"/>
            </a:pPr>
            <a:r>
              <a:rPr lang="el-GR" dirty="0"/>
              <a:t>Άτομα με πτερύγιο, </a:t>
            </a:r>
            <a:r>
              <a:rPr lang="el-GR" dirty="0" err="1"/>
              <a:t>στεάτιο</a:t>
            </a:r>
            <a:r>
              <a:rPr lang="el-GR" dirty="0"/>
              <a:t>.</a:t>
            </a:r>
          </a:p>
          <a:p>
            <a:pPr marL="400050" lvl="2">
              <a:spcBef>
                <a:spcPts val="600"/>
              </a:spcBef>
              <a:buClr>
                <a:srgbClr val="333399"/>
              </a:buClr>
              <a:buFont typeface="Courier New" pitchFamily="49" charset="0"/>
              <a:buChar char="o"/>
            </a:pPr>
            <a:r>
              <a:rPr lang="el-GR" dirty="0"/>
              <a:t>Άτομα που έχουν καταρράκτη ή έχουν κάνει εγχείρηση </a:t>
            </a:r>
            <a:r>
              <a:rPr lang="el-GR" dirty="0" smtClean="0"/>
              <a:t>καταρράκτη.</a:t>
            </a:r>
            <a:endParaRPr lang="el-GR" dirty="0"/>
          </a:p>
          <a:p>
            <a:pPr marL="400050" lvl="2">
              <a:spcBef>
                <a:spcPts val="600"/>
              </a:spcBef>
              <a:buClr>
                <a:srgbClr val="333399"/>
              </a:buClr>
              <a:buFont typeface="Courier New" pitchFamily="49" charset="0"/>
              <a:buChar char="o"/>
            </a:pPr>
            <a:r>
              <a:rPr lang="el-GR" dirty="0"/>
              <a:t>Άτομα που χρησιμοποιούν λάμπες.</a:t>
            </a:r>
          </a:p>
          <a:p>
            <a:pPr marL="400050" lvl="2">
              <a:spcBef>
                <a:spcPts val="600"/>
              </a:spcBef>
              <a:buClr>
                <a:srgbClr val="333399"/>
              </a:buClr>
              <a:buFont typeface="Courier New" pitchFamily="49" charset="0"/>
              <a:buChar char="o"/>
            </a:pPr>
            <a:r>
              <a:rPr lang="el-GR" dirty="0"/>
              <a:t>Άτομα που κάνουν σκι, ναυτικοί, ψαράδες.</a:t>
            </a:r>
          </a:p>
          <a:p>
            <a:pPr marL="400050" lvl="2">
              <a:spcBef>
                <a:spcPts val="600"/>
              </a:spcBef>
              <a:buClr>
                <a:srgbClr val="333399"/>
              </a:buClr>
              <a:buFont typeface="Courier New" pitchFamily="49" charset="0"/>
              <a:buChar char="o"/>
            </a:pPr>
            <a:r>
              <a:rPr lang="el-GR" dirty="0"/>
              <a:t>Μωρά που είναι πολλές ώρες στον ήλιο (παίζουν στην ακροθαλασσιά</a:t>
            </a:r>
            <a:r>
              <a:rPr lang="el-GR" dirty="0" smtClean="0"/>
              <a:t>)</a:t>
            </a:r>
          </a:p>
          <a:p>
            <a:pPr marL="0" lvl="1" indent="-342900">
              <a:spcBef>
                <a:spcPts val="600"/>
              </a:spcBef>
              <a:buClr>
                <a:srgbClr val="333399"/>
              </a:buClr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000000"/>
                </a:solidFill>
              </a:rPr>
              <a:t>Πιθανόν να δημιουργηθούν στον αμφιβληστροειδή τραύματα κάτω από ορισμένες συνθήκες, όπως σε πιλότους,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l-GR" sz="2400" dirty="0" smtClean="0">
                <a:solidFill>
                  <a:srgbClr val="000000"/>
                </a:solidFill>
              </a:rPr>
              <a:t>σε στρατιώτες κ.α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Απορρόφηση φωτεινής ακτινοβολίας από τον οφθαλμό</a:t>
            </a:r>
            <a:endParaRPr lang="el-GR" dirty="0">
              <a:solidFill>
                <a:srgbClr val="333399"/>
              </a:solidFill>
            </a:endParaRPr>
          </a:p>
        </p:txBody>
      </p:sp>
      <p:grpSp>
        <p:nvGrpSpPr>
          <p:cNvPr id="11" name="Group 10" title="Απορρόφηση φωτεινής ακτινοβολίας από τον οφθαλμό"/>
          <p:cNvGrpSpPr/>
          <p:nvPr/>
        </p:nvGrpSpPr>
        <p:grpSpPr>
          <a:xfrm rot="223183">
            <a:off x="469148" y="2093718"/>
            <a:ext cx="6776326" cy="3193591"/>
            <a:chOff x="1691680" y="1784591"/>
            <a:chExt cx="6776326" cy="3193591"/>
          </a:xfrm>
        </p:grpSpPr>
        <p:sp>
          <p:nvSpPr>
            <p:cNvPr id="16" name="Trapezoid 15"/>
            <p:cNvSpPr/>
            <p:nvPr/>
          </p:nvSpPr>
          <p:spPr>
            <a:xfrm rot="15961237">
              <a:off x="5909301" y="1130175"/>
              <a:ext cx="870364" cy="4247046"/>
            </a:xfrm>
            <a:prstGeom prst="trapezoid">
              <a:avLst>
                <a:gd name="adj" fmla="val 42983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Trapezoid 16"/>
            <p:cNvSpPr/>
            <p:nvPr/>
          </p:nvSpPr>
          <p:spPr>
            <a:xfrm rot="16460973">
              <a:off x="6262698" y="1836595"/>
              <a:ext cx="755713" cy="3644301"/>
            </a:xfrm>
            <a:prstGeom prst="trapezoid">
              <a:avLst>
                <a:gd name="adj" fmla="val 42810"/>
              </a:avLst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5450416">
              <a:off x="5062521" y="-3264"/>
              <a:ext cx="790703" cy="5904656"/>
            </a:xfrm>
            <a:prstGeom prst="trapezoid">
              <a:avLst>
                <a:gd name="adj" fmla="val 4222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5362" name="Picture 2" descr="C:\Users\alex\Desktop\Eye_scheme_mulitlingual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784591"/>
              <a:ext cx="3477940" cy="3193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7065674" y="2447999"/>
            <a:ext cx="1584176" cy="79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prstClr val="black"/>
                </a:solidFill>
              </a:rPr>
              <a:t>Ορατό</a:t>
            </a:r>
          </a:p>
          <a:p>
            <a:pPr algn="ctr"/>
            <a:r>
              <a:rPr lang="el-GR" sz="2000" dirty="0" smtClean="0">
                <a:solidFill>
                  <a:prstClr val="black"/>
                </a:solidFill>
              </a:rPr>
              <a:t>400 - 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971600" y="3955384"/>
            <a:ext cx="312905" cy="10569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065674" y="3239999"/>
            <a:ext cx="1584176" cy="693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UVA</a:t>
            </a:r>
            <a:endParaRPr lang="el-GR" sz="2000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320 - 400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65674" y="3933055"/>
            <a:ext cx="1584176" cy="745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UVB</a:t>
            </a:r>
            <a:endParaRPr lang="el-GR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280- 320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504" y="5012327"/>
            <a:ext cx="248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Αμφιβληστροειδής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56850" y="2870667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Υαλοειδές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υγρό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00172" y="2454825"/>
            <a:ext cx="90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Ίριδα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88727" y="3786106"/>
            <a:ext cx="2027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Κρυσταλλοειδής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62515" y="4513766"/>
            <a:ext cx="1375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Κερατοειδής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929145" y="3786106"/>
            <a:ext cx="168889" cy="95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347864" y="2772084"/>
            <a:ext cx="276171" cy="5115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566546" y="4124660"/>
            <a:ext cx="312905" cy="432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411760" y="5945783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Derivative work of “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Eye scheme </a:t>
            </a:r>
            <a:r>
              <a:rPr lang="en-U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mulitlingual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Jacov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algn="ctr"/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el-GR" dirty="0" smtClean="0">
                <a:solidFill>
                  <a:srgbClr val="333399"/>
                </a:solidFill>
              </a:rPr>
              <a:t>Βλάβες που προκαλεί η ηλιακή ακτινοβολία</a:t>
            </a:r>
            <a:r>
              <a:rPr lang="en-US" dirty="0" smtClean="0">
                <a:solidFill>
                  <a:srgbClr val="333399"/>
                </a:solidFill>
              </a:rPr>
              <a:t> </a:t>
            </a:r>
            <a:r>
              <a:rPr lang="en-US" sz="3200" b="0" dirty="0" smtClean="0">
                <a:solidFill>
                  <a:srgbClr val="333399"/>
                </a:solidFill>
              </a:rPr>
              <a:t>(1 </a:t>
            </a:r>
            <a:r>
              <a:rPr lang="el-GR" sz="3200" b="0" dirty="0" smtClean="0">
                <a:solidFill>
                  <a:srgbClr val="333399"/>
                </a:solidFill>
              </a:rPr>
              <a:t>από 2)</a:t>
            </a:r>
            <a:endParaRPr lang="el-GR" sz="3200" b="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400" b="1" dirty="0">
              <a:solidFill>
                <a:srgbClr val="333399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b="1" dirty="0" smtClean="0">
                <a:solidFill>
                  <a:srgbClr val="333399"/>
                </a:solidFill>
              </a:rPr>
              <a:t>Οξεία </a:t>
            </a:r>
            <a:r>
              <a:rPr lang="el-GR" sz="2400" b="1" dirty="0" err="1">
                <a:solidFill>
                  <a:srgbClr val="333399"/>
                </a:solidFill>
              </a:rPr>
              <a:t>φωτοκερατίτιδα</a:t>
            </a:r>
            <a:r>
              <a:rPr lang="el-GR" sz="2400" b="1" dirty="0">
                <a:solidFill>
                  <a:srgbClr val="333399"/>
                </a:solidFill>
              </a:rPr>
              <a:t> και επιπεφυκίτιδα</a:t>
            </a:r>
            <a:r>
              <a:rPr lang="el-GR" sz="2400" dirty="0"/>
              <a:t>, που χαρακτηρίζεται από κοκκίνισμα του ματιού, φωτοφοβία, αίσθημα ξένου σώματος, αίσθημα ξηρότητας, δακρύρροια, κάψιμο στα µάτια και βλεφαρόσπασμο.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333399"/>
                </a:solidFill>
              </a:rPr>
              <a:t>Χρόνια κερατίτιδα</a:t>
            </a:r>
            <a:r>
              <a:rPr lang="el-GR" sz="2400" dirty="0"/>
              <a:t>, όπου προσβάλλεται ο κερατοειδής κατά μήκος της βλεφαρικής σχισμής.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b="1" dirty="0">
                <a:solidFill>
                  <a:srgbClr val="333399"/>
                </a:solidFill>
              </a:rPr>
              <a:t>Εκφυλιστικές </a:t>
            </a:r>
            <a:r>
              <a:rPr lang="el-GR" sz="2400" b="1" dirty="0" smtClean="0">
                <a:solidFill>
                  <a:srgbClr val="333399"/>
                </a:solidFill>
              </a:rPr>
              <a:t>αλλοιώσεις </a:t>
            </a:r>
            <a:r>
              <a:rPr lang="el-GR" sz="2400" dirty="0"/>
              <a:t>(</a:t>
            </a:r>
            <a:r>
              <a:rPr lang="el-GR" sz="2400" dirty="0" err="1"/>
              <a:t>επιβολβικές</a:t>
            </a:r>
            <a:r>
              <a:rPr lang="el-GR" sz="2400" dirty="0"/>
              <a:t>, όπως το πτερύγιο και το </a:t>
            </a:r>
            <a:r>
              <a:rPr lang="el-GR" sz="2400" dirty="0" err="1"/>
              <a:t>στεάτιο</a:t>
            </a:r>
            <a:r>
              <a:rPr lang="el-GR" sz="2400" dirty="0" smtClean="0"/>
              <a:t>).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41292a8a7ff912e5677cb68265e284749f2203c"/>
  <p:tag name="ISPRING_RESOURCE_PATHS_HASH_PRESENTER" val="d5474ee0be4078216856dbeb04df87f5d9f4882"/>
</p:tagLst>
</file>

<file path=ppt/theme/theme1.xml><?xml version="1.0" encoding="utf-8"?>
<a:theme xmlns:a="http://schemas.openxmlformats.org/drawingml/2006/main" name="OC_template_updated">
  <a:themeElements>
    <a:clrScheme name="Προσαρμοσμένο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1134</Words>
  <Application>Microsoft Office PowerPoint</Application>
  <PresentationFormat>On-screen Show (4:3)</PresentationFormat>
  <Paragraphs>168</Paragraphs>
  <Slides>18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OC_template_updated</vt:lpstr>
      <vt:lpstr>1_OC_template_updated</vt:lpstr>
      <vt:lpstr>2_OC_template_updated</vt:lpstr>
      <vt:lpstr>Εικόνα bitmap</vt:lpstr>
      <vt:lpstr>Ιστορία και Οπτική του Γυαλιού</vt:lpstr>
      <vt:lpstr>Το ορατό φως και οι ακτινοβολίες (1 από 4)</vt:lpstr>
      <vt:lpstr>Το ορατό φως και οι ακτινοβολίες  (2 από 4)</vt:lpstr>
      <vt:lpstr>Σχετική ευαισθησία οφθαλμού και μήκος κύματος </vt:lpstr>
      <vt:lpstr>Ηλιακή ακτινοβολία και ατμόσφαιρα</vt:lpstr>
      <vt:lpstr>Η υπεριώδης στη γη και στο διάστημα</vt:lpstr>
      <vt:lpstr>Το ορατό φως και οι ακτινοβολίες (3 από 4)</vt:lpstr>
      <vt:lpstr>Απορρόφηση φωτεινής ακτινοβολίας από τον οφθαλμό</vt:lpstr>
      <vt:lpstr>Βλάβες που προκαλεί η ηλιακή ακτινοβολία (1 από 2)</vt:lpstr>
      <vt:lpstr>Βλάβες που προκαλεί η ηλιακή ακτινοβολία (2 από 2)</vt:lpstr>
      <vt:lpstr>Το ορατό φως και οι ακτινοβολίες (4 από 4)</vt:lpstr>
      <vt:lpstr>Συνέχεια στην επόμενη ενότητα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40</cp:revision>
  <dcterms:created xsi:type="dcterms:W3CDTF">2013-03-04T13:35:19Z</dcterms:created>
  <dcterms:modified xsi:type="dcterms:W3CDTF">2015-03-17T13:54:58Z</dcterms:modified>
</cp:coreProperties>
</file>